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563" r:id="rId5"/>
    <p:sldId id="274" r:id="rId6"/>
    <p:sldId id="303" r:id="rId7"/>
    <p:sldId id="302" r:id="rId8"/>
    <p:sldId id="304" r:id="rId9"/>
    <p:sldId id="510" r:id="rId10"/>
    <p:sldId id="511" r:id="rId11"/>
    <p:sldId id="512" r:id="rId12"/>
    <p:sldId id="513" r:id="rId13"/>
    <p:sldId id="276" r:id="rId14"/>
    <p:sldId id="277" r:id="rId15"/>
    <p:sldId id="278" r:id="rId16"/>
    <p:sldId id="566" r:id="rId17"/>
    <p:sldId id="472" r:id="rId18"/>
    <p:sldId id="279" r:id="rId19"/>
    <p:sldId id="280" r:id="rId20"/>
    <p:sldId id="305" r:id="rId21"/>
    <p:sldId id="306" r:id="rId22"/>
    <p:sldId id="307" r:id="rId23"/>
    <p:sldId id="582" r:id="rId24"/>
    <p:sldId id="583" r:id="rId25"/>
    <p:sldId id="282" r:id="rId26"/>
    <p:sldId id="584" r:id="rId27"/>
    <p:sldId id="585" r:id="rId28"/>
    <p:sldId id="281" r:id="rId29"/>
    <p:sldId id="283" r:id="rId30"/>
    <p:sldId id="576" r:id="rId31"/>
    <p:sldId id="284" r:id="rId32"/>
    <p:sldId id="577" r:id="rId33"/>
    <p:sldId id="308" r:id="rId34"/>
    <p:sldId id="286" r:id="rId35"/>
    <p:sldId id="287" r:id="rId36"/>
    <p:sldId id="309" r:id="rId37"/>
    <p:sldId id="289" r:id="rId38"/>
    <p:sldId id="288" r:id="rId39"/>
    <p:sldId id="290" r:id="rId40"/>
    <p:sldId id="291" r:id="rId41"/>
    <p:sldId id="292" r:id="rId42"/>
    <p:sldId id="293" r:id="rId43"/>
    <p:sldId id="294" r:id="rId44"/>
    <p:sldId id="295" r:id="rId45"/>
    <p:sldId id="296" r:id="rId46"/>
    <p:sldId id="297" r:id="rId47"/>
    <p:sldId id="298" r:id="rId48"/>
    <p:sldId id="310" r:id="rId49"/>
    <p:sldId id="300" r:id="rId50"/>
    <p:sldId id="299" r:id="rId51"/>
    <p:sldId id="301" r:id="rId52"/>
    <p:sldId id="275" r:id="rId53"/>
    <p:sldId id="340" r:id="rId54"/>
    <p:sldId id="321" r:id="rId55"/>
    <p:sldId id="324" r:id="rId56"/>
    <p:sldId id="325" r:id="rId57"/>
    <p:sldId id="326" r:id="rId58"/>
    <p:sldId id="322" r:id="rId59"/>
    <p:sldId id="323" r:id="rId60"/>
    <p:sldId id="341" r:id="rId61"/>
    <p:sldId id="327" r:id="rId62"/>
    <p:sldId id="328" r:id="rId63"/>
    <p:sldId id="329" r:id="rId64"/>
    <p:sldId id="330" r:id="rId65"/>
    <p:sldId id="331" r:id="rId66"/>
    <p:sldId id="592" r:id="rId67"/>
    <p:sldId id="342" r:id="rId68"/>
    <p:sldId id="332" r:id="rId69"/>
    <p:sldId id="594" r:id="rId70"/>
    <p:sldId id="355" r:id="rId71"/>
    <p:sldId id="356" r:id="rId72"/>
    <p:sldId id="357" r:id="rId73"/>
    <p:sldId id="343" r:id="rId74"/>
    <p:sldId id="593" r:id="rId75"/>
    <p:sldId id="345" r:id="rId76"/>
    <p:sldId id="348" r:id="rId77"/>
    <p:sldId id="346" r:id="rId78"/>
    <p:sldId id="349" r:id="rId79"/>
    <p:sldId id="350" r:id="rId80"/>
    <p:sldId id="347" r:id="rId81"/>
    <p:sldId id="370" r:id="rId82"/>
    <p:sldId id="354" r:id="rId83"/>
    <p:sldId id="344" r:id="rId84"/>
    <p:sldId id="333" r:id="rId85"/>
    <p:sldId id="360" r:id="rId86"/>
    <p:sldId id="334" r:id="rId87"/>
    <p:sldId id="351" r:id="rId88"/>
    <p:sldId id="335" r:id="rId89"/>
    <p:sldId id="336" r:id="rId90"/>
    <p:sldId id="337" r:id="rId91"/>
    <p:sldId id="338" r:id="rId92"/>
    <p:sldId id="339" r:id="rId93"/>
    <p:sldId id="352" r:id="rId94"/>
    <p:sldId id="371" r:id="rId95"/>
    <p:sldId id="353" r:id="rId96"/>
    <p:sldId id="358" r:id="rId97"/>
    <p:sldId id="359" r:id="rId98"/>
    <p:sldId id="481" r:id="rId99"/>
    <p:sldId id="565" r:id="rId100"/>
    <p:sldId id="311" r:id="rId101"/>
    <p:sldId id="313" r:id="rId102"/>
    <p:sldId id="315" r:id="rId103"/>
    <p:sldId id="316" r:id="rId104"/>
    <p:sldId id="317" r:id="rId105"/>
    <p:sldId id="318" r:id="rId106"/>
    <p:sldId id="319" r:id="rId107"/>
    <p:sldId id="320" r:id="rId108"/>
    <p:sldId id="482" r:id="rId109"/>
    <p:sldId id="483" r:id="rId110"/>
    <p:sldId id="484" r:id="rId111"/>
    <p:sldId id="361" r:id="rId112"/>
    <p:sldId id="363" r:id="rId113"/>
    <p:sldId id="538" r:id="rId114"/>
    <p:sldId id="539" r:id="rId115"/>
    <p:sldId id="540" r:id="rId116"/>
    <p:sldId id="541" r:id="rId117"/>
    <p:sldId id="365" r:id="rId118"/>
    <p:sldId id="366" r:id="rId119"/>
    <p:sldId id="312" r:id="rId120"/>
    <p:sldId id="429" r:id="rId121"/>
    <p:sldId id="431" r:id="rId122"/>
    <p:sldId id="562" r:id="rId123"/>
    <p:sldId id="430" r:id="rId124"/>
    <p:sldId id="561" r:id="rId125"/>
    <p:sldId id="432" r:id="rId126"/>
    <p:sldId id="367" r:id="rId127"/>
    <p:sldId id="364" r:id="rId128"/>
    <p:sldId id="554" r:id="rId129"/>
    <p:sldId id="368" r:id="rId130"/>
    <p:sldId id="578" r:id="rId131"/>
    <p:sldId id="579" r:id="rId132"/>
    <p:sldId id="362" r:id="rId133"/>
    <p:sldId id="373" r:id="rId134"/>
    <p:sldId id="591" r:id="rId135"/>
    <p:sldId id="374" r:id="rId136"/>
    <p:sldId id="480" r:id="rId137"/>
    <p:sldId id="567" r:id="rId138"/>
    <p:sldId id="372" r:id="rId139"/>
    <p:sldId id="514" r:id="rId140"/>
    <p:sldId id="515" r:id="rId141"/>
    <p:sldId id="516" r:id="rId142"/>
    <p:sldId id="517" r:id="rId143"/>
    <p:sldId id="518" r:id="rId144"/>
    <p:sldId id="519" r:id="rId145"/>
    <p:sldId id="537" r:id="rId146"/>
    <p:sldId id="520" r:id="rId147"/>
    <p:sldId id="564" r:id="rId148"/>
    <p:sldId id="376" r:id="rId149"/>
    <p:sldId id="521" r:id="rId150"/>
    <p:sldId id="523" r:id="rId151"/>
    <p:sldId id="522" r:id="rId152"/>
    <p:sldId id="377" r:id="rId153"/>
    <p:sldId id="378" r:id="rId154"/>
    <p:sldId id="379" r:id="rId155"/>
    <p:sldId id="380" r:id="rId156"/>
    <p:sldId id="381" r:id="rId157"/>
    <p:sldId id="469" r:id="rId158"/>
    <p:sldId id="383" r:id="rId159"/>
    <p:sldId id="485" r:id="rId160"/>
    <p:sldId id="486" r:id="rId161"/>
    <p:sldId id="487" r:id="rId162"/>
    <p:sldId id="488" r:id="rId163"/>
    <p:sldId id="382" r:id="rId164"/>
    <p:sldId id="384" r:id="rId165"/>
    <p:sldId id="544" r:id="rId166"/>
    <p:sldId id="385" r:id="rId167"/>
    <p:sldId id="524" r:id="rId168"/>
    <p:sldId id="525" r:id="rId169"/>
    <p:sldId id="526" r:id="rId170"/>
    <p:sldId id="394" r:id="rId171"/>
    <p:sldId id="542" r:id="rId172"/>
    <p:sldId id="543" r:id="rId173"/>
    <p:sldId id="375" r:id="rId174"/>
    <p:sldId id="395" r:id="rId175"/>
    <p:sldId id="398" r:id="rId176"/>
    <p:sldId id="399" r:id="rId177"/>
    <p:sldId id="396" r:id="rId178"/>
    <p:sldId id="397" r:id="rId179"/>
    <p:sldId id="386" r:id="rId180"/>
    <p:sldId id="387" r:id="rId181"/>
    <p:sldId id="388" r:id="rId182"/>
    <p:sldId id="389" r:id="rId183"/>
    <p:sldId id="392" r:id="rId184"/>
    <p:sldId id="390" r:id="rId185"/>
    <p:sldId id="391" r:id="rId186"/>
    <p:sldId id="393" r:id="rId187"/>
    <p:sldId id="369" r:id="rId188"/>
    <p:sldId id="400" r:id="rId189"/>
    <p:sldId id="401" r:id="rId190"/>
    <p:sldId id="402" r:id="rId191"/>
    <p:sldId id="403" r:id="rId192"/>
    <p:sldId id="404" r:id="rId193"/>
    <p:sldId id="405" r:id="rId194"/>
    <p:sldId id="427" r:id="rId195"/>
    <p:sldId id="406" r:id="rId196"/>
    <p:sldId id="407" r:id="rId197"/>
    <p:sldId id="408" r:id="rId198"/>
    <p:sldId id="409" r:id="rId199"/>
    <p:sldId id="410" r:id="rId200"/>
    <p:sldId id="411" r:id="rId201"/>
    <p:sldId id="428" r:id="rId202"/>
    <p:sldId id="412" r:id="rId203"/>
    <p:sldId id="413" r:id="rId204"/>
    <p:sldId id="414" r:id="rId205"/>
    <p:sldId id="415" r:id="rId206"/>
    <p:sldId id="416" r:id="rId207"/>
    <p:sldId id="587" r:id="rId208"/>
    <p:sldId id="573" r:id="rId209"/>
    <p:sldId id="588" r:id="rId210"/>
    <p:sldId id="574" r:id="rId211"/>
    <p:sldId id="575" r:id="rId212"/>
    <p:sldId id="419" r:id="rId213"/>
    <p:sldId id="528" r:id="rId214"/>
    <p:sldId id="527" r:id="rId215"/>
    <p:sldId id="529" r:id="rId216"/>
    <p:sldId id="420" r:id="rId217"/>
    <p:sldId id="530" r:id="rId218"/>
    <p:sldId id="421" r:id="rId219"/>
    <p:sldId id="531" r:id="rId220"/>
    <p:sldId id="532" r:id="rId221"/>
    <p:sldId id="422" r:id="rId222"/>
    <p:sldId id="533" r:id="rId223"/>
    <p:sldId id="534" r:id="rId224"/>
    <p:sldId id="423" r:id="rId225"/>
    <p:sldId id="559" r:id="rId226"/>
    <p:sldId id="560" r:id="rId227"/>
    <p:sldId id="424" r:id="rId228"/>
    <p:sldId id="557" r:id="rId229"/>
    <p:sldId id="558" r:id="rId230"/>
    <p:sldId id="589" r:id="rId231"/>
    <p:sldId id="590" r:id="rId232"/>
    <p:sldId id="425" r:id="rId233"/>
    <p:sldId id="433" r:id="rId234"/>
    <p:sldId id="434" r:id="rId235"/>
    <p:sldId id="435" r:id="rId236"/>
    <p:sldId id="545" r:id="rId237"/>
    <p:sldId id="546" r:id="rId238"/>
    <p:sldId id="547" r:id="rId239"/>
    <p:sldId id="474" r:id="rId240"/>
    <p:sldId id="417" r:id="rId241"/>
    <p:sldId id="535" r:id="rId242"/>
    <p:sldId id="536" r:id="rId243"/>
    <p:sldId id="586" r:id="rId244"/>
    <p:sldId id="494" r:id="rId245"/>
    <p:sldId id="496" r:id="rId246"/>
    <p:sldId id="495" r:id="rId247"/>
    <p:sldId id="475" r:id="rId248"/>
    <p:sldId id="476" r:id="rId249"/>
    <p:sldId id="477" r:id="rId250"/>
    <p:sldId id="478" r:id="rId251"/>
    <p:sldId id="418" r:id="rId252"/>
    <p:sldId id="489" r:id="rId253"/>
    <p:sldId id="490" r:id="rId254"/>
    <p:sldId id="491" r:id="rId255"/>
    <p:sldId id="492" r:id="rId256"/>
    <p:sldId id="493" r:id="rId257"/>
    <p:sldId id="447" r:id="rId258"/>
    <p:sldId id="446" r:id="rId259"/>
    <p:sldId id="439" r:id="rId260"/>
    <p:sldId id="441" r:id="rId261"/>
    <p:sldId id="442" r:id="rId262"/>
    <p:sldId id="548" r:id="rId263"/>
    <p:sldId id="549" r:id="rId264"/>
    <p:sldId id="443" r:id="rId265"/>
    <p:sldId id="426" r:id="rId266"/>
    <p:sldId id="449" r:id="rId267"/>
    <p:sldId id="450" r:id="rId268"/>
    <p:sldId id="572" r:id="rId269"/>
    <p:sldId id="568" r:id="rId270"/>
    <p:sldId id="569" r:id="rId271"/>
    <p:sldId id="570" r:id="rId272"/>
    <p:sldId id="571" r:id="rId273"/>
    <p:sldId id="580" r:id="rId274"/>
    <p:sldId id="581" r:id="rId275"/>
    <p:sldId id="451" r:id="rId276"/>
    <p:sldId id="452" r:id="rId277"/>
    <p:sldId id="438" r:id="rId278"/>
    <p:sldId id="552" r:id="rId279"/>
    <p:sldId id="553" r:id="rId280"/>
    <p:sldId id="437" r:id="rId281"/>
    <p:sldId id="444" r:id="rId282"/>
    <p:sldId id="497" r:id="rId283"/>
    <p:sldId id="498" r:id="rId284"/>
    <p:sldId id="499" r:id="rId285"/>
    <p:sldId id="436" r:id="rId286"/>
    <p:sldId id="453" r:id="rId287"/>
    <p:sldId id="454" r:id="rId288"/>
    <p:sldId id="461" r:id="rId289"/>
    <p:sldId id="550" r:id="rId290"/>
    <p:sldId id="551" r:id="rId291"/>
    <p:sldId id="506" r:id="rId292"/>
    <p:sldId id="507" r:id="rId293"/>
    <p:sldId id="508" r:id="rId294"/>
    <p:sldId id="555" r:id="rId295"/>
    <p:sldId id="556" r:id="rId296"/>
    <p:sldId id="462" r:id="rId297"/>
    <p:sldId id="455" r:id="rId298"/>
    <p:sldId id="500" r:id="rId299"/>
    <p:sldId id="503" r:id="rId300"/>
    <p:sldId id="504" r:id="rId301"/>
    <p:sldId id="505" r:id="rId302"/>
    <p:sldId id="458" r:id="rId303"/>
    <p:sldId id="459" r:id="rId304"/>
    <p:sldId id="460" r:id="rId305"/>
    <p:sldId id="463" r:id="rId306"/>
    <p:sldId id="464" r:id="rId307"/>
    <p:sldId id="465" r:id="rId308"/>
    <p:sldId id="456" r:id="rId309"/>
    <p:sldId id="466" r:id="rId310"/>
    <p:sldId id="457" r:id="rId311"/>
    <p:sldId id="509" r:id="rId312"/>
    <p:sldId id="467" r:id="rId313"/>
    <p:sldId id="501" r:id="rId314"/>
    <p:sldId id="502" r:id="rId315"/>
    <p:sldId id="470" r:id="rId316"/>
    <p:sldId id="471" r:id="rId317"/>
    <p:sldId id="473" r:id="rId318"/>
    <p:sldId id="468" r:id="rId31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91" autoAdjust="0"/>
    <p:restoredTop sz="94660"/>
  </p:normalViewPr>
  <p:slideViewPr>
    <p:cSldViewPr snapToGrid="0">
      <p:cViewPr varScale="1">
        <p:scale>
          <a:sx n="69" d="100"/>
          <a:sy n="69" d="100"/>
        </p:scale>
        <p:origin x="73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303" Type="http://schemas.openxmlformats.org/officeDocument/2006/relationships/slide" Target="slides/slide302.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314" Type="http://schemas.openxmlformats.org/officeDocument/2006/relationships/slide" Target="slides/slide313.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261" Type="http://schemas.openxmlformats.org/officeDocument/2006/relationships/slide" Target="slides/slide260.xml"/><Relationship Id="rId266" Type="http://schemas.openxmlformats.org/officeDocument/2006/relationships/slide" Target="slides/slide265.xml"/><Relationship Id="rId287" Type="http://schemas.openxmlformats.org/officeDocument/2006/relationships/slide" Target="slides/slide286.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282" Type="http://schemas.openxmlformats.org/officeDocument/2006/relationships/slide" Target="slides/slide281.xml"/><Relationship Id="rId312" Type="http://schemas.openxmlformats.org/officeDocument/2006/relationships/slide" Target="slides/slide311.xml"/><Relationship Id="rId317" Type="http://schemas.openxmlformats.org/officeDocument/2006/relationships/slide" Target="slides/slide31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93" Type="http://schemas.openxmlformats.org/officeDocument/2006/relationships/slide" Target="slides/slide292.xml"/><Relationship Id="rId302" Type="http://schemas.openxmlformats.org/officeDocument/2006/relationships/slide" Target="slides/slide301.xml"/><Relationship Id="rId307" Type="http://schemas.openxmlformats.org/officeDocument/2006/relationships/slide" Target="slides/slide306.xml"/><Relationship Id="rId32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313" Type="http://schemas.openxmlformats.org/officeDocument/2006/relationships/slide" Target="slides/slide312.xml"/><Relationship Id="rId318" Type="http://schemas.openxmlformats.org/officeDocument/2006/relationships/slide" Target="slides/slide317.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presProps" Target="presProps.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viewProps" Target="viewProps.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07/11/2021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07/11/2021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07/11/2021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07/11/2021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07/11/2021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07/11/2021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07/11/2021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07/11/2021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07/11/2021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07/11/2021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07/11/2021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07/11/2021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image" Target="../media/image22.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image" Target="../media/image96.jp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14.jp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image" Target="../media/image121.jpg"/><Relationship Id="rId1" Type="http://schemas.openxmlformats.org/officeDocument/2006/relationships/slideLayout" Target="../slideLayouts/slideLayout7.xml"/><Relationship Id="rId5" Type="http://schemas.openxmlformats.org/officeDocument/2006/relationships/image" Target="../media/image124.jpg"/><Relationship Id="rId4" Type="http://schemas.openxmlformats.org/officeDocument/2006/relationships/image" Target="../media/image123.jpg"/></Relationships>
</file>

<file path=ppt/slides/_rels/slide166.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26.jp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126.jp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image" Target="../media/image127.jpg"/><Relationship Id="rId1" Type="http://schemas.openxmlformats.org/officeDocument/2006/relationships/slideLayout" Target="../slideLayouts/slideLayout7.xml"/><Relationship Id="rId4" Type="http://schemas.openxmlformats.org/officeDocument/2006/relationships/image" Target="../media/image129.jpg"/></Relationships>
</file>

<file path=ppt/slides/_rels/slide173.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2" Type="http://schemas.openxmlformats.org/officeDocument/2006/relationships/image" Target="../media/image131.jp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image" Target="../media/image132.jp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133.jp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134.jp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image" Target="../media/image135.jp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136.jp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image" Target="../media/image137.jp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image" Target="../media/image138.jp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image" Target="../media/image139.JPG"/><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image" Target="../media/image140.jp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image" Target="../media/image141.jp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image" Target="../media/image142.jp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image" Target="../media/image143.jp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144.jp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145.jp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image" Target="../media/image146.jp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2" Type="http://schemas.openxmlformats.org/officeDocument/2006/relationships/image" Target="../media/image147.jp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148.jp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image" Target="../media/image149.jp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image" Target="../media/image151.jpg"/><Relationship Id="rId2" Type="http://schemas.openxmlformats.org/officeDocument/2006/relationships/image" Target="../media/image150.jpg"/><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image" Target="../media/image152.jpg"/><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2.xml.rels><?xml version="1.0" encoding="UTF-8" standalone="yes"?>
<Relationships xmlns="http://schemas.openxmlformats.org/package/2006/relationships"><Relationship Id="rId2" Type="http://schemas.openxmlformats.org/officeDocument/2006/relationships/image" Target="../media/image153.jp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image" Target="../media/image154.jp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155.jp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image" Target="../media/image156.jp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3" Type="http://schemas.openxmlformats.org/officeDocument/2006/relationships/image" Target="../media/image158.JPG"/><Relationship Id="rId2" Type="http://schemas.openxmlformats.org/officeDocument/2006/relationships/image" Target="../media/image157.jp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image" Target="../media/image159.JPG"/><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160.jp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image" Target="../media/image161.jpg"/><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image" Target="../media/image162.jpg"/><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image" Target="../media/image162.jpg"/><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image" Target="../media/image162.jp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image" Target="../media/image162.jp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image" Target="../media/image163.jpg"/><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image" Target="../media/image163.jpg"/><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image" Target="../media/image164.jpg"/><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image" Target="../media/image164.jpg"/><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image" Target="../media/image164.jpg"/><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image" Target="../media/image165.jp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image" Target="../media/image165.jp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image" Target="../media/image165.jp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image" Target="../media/image166.jp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image" Target="../media/image167.jp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image" Target="../media/image168.jpg"/><Relationship Id="rId1" Type="http://schemas.openxmlformats.org/officeDocument/2006/relationships/slideLayout" Target="../slideLayouts/slideLayout7.xml"/><Relationship Id="rId5" Type="http://schemas.openxmlformats.org/officeDocument/2006/relationships/image" Target="../media/image171.jpg"/><Relationship Id="rId4" Type="http://schemas.openxmlformats.org/officeDocument/2006/relationships/image" Target="../media/image170.jpg"/></Relationships>
</file>

<file path=ppt/slides/_rels/slide227.xml.rels><?xml version="1.0" encoding="UTF-8" standalone="yes"?>
<Relationships xmlns="http://schemas.openxmlformats.org/package/2006/relationships"><Relationship Id="rId2" Type="http://schemas.openxmlformats.org/officeDocument/2006/relationships/image" Target="../media/image172.jp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image" Target="../media/image172.jpg"/><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3" Type="http://schemas.openxmlformats.org/officeDocument/2006/relationships/image" Target="../media/image174.jpg"/><Relationship Id="rId2" Type="http://schemas.openxmlformats.org/officeDocument/2006/relationships/image" Target="../media/image173.jpg"/><Relationship Id="rId1" Type="http://schemas.openxmlformats.org/officeDocument/2006/relationships/slideLayout" Target="../slideLayouts/slideLayout7.xml"/><Relationship Id="rId5" Type="http://schemas.openxmlformats.org/officeDocument/2006/relationships/image" Target="../media/image176.jpg"/><Relationship Id="rId4" Type="http://schemas.openxmlformats.org/officeDocument/2006/relationships/image" Target="../media/image175.jpg"/></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image" Target="../media/image177.jpg"/><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image" Target="../media/image178.jpg"/><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image" Target="../media/image179.jpg"/><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image" Target="../media/image180.jpg"/><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image" Target="../media/image181.jpg"/><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image" Target="../media/image181.jpg"/><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image" Target="../media/image181.jpg"/><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3" Type="http://schemas.openxmlformats.org/officeDocument/2006/relationships/image" Target="../media/image183.jpg"/><Relationship Id="rId2" Type="http://schemas.openxmlformats.org/officeDocument/2006/relationships/image" Target="../media/image182.jpg"/><Relationship Id="rId1" Type="http://schemas.openxmlformats.org/officeDocument/2006/relationships/slideLayout" Target="../slideLayouts/slideLayout7.xml"/></Relationships>
</file>

<file path=ppt/slides/_rels/slide239.xml.rels><?xml version="1.0" encoding="UTF-8" standalone="yes"?>
<Relationships xmlns="http://schemas.openxmlformats.org/package/2006/relationships"><Relationship Id="rId2" Type="http://schemas.openxmlformats.org/officeDocument/2006/relationships/image" Target="../media/image184.JPG"/><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image" Target="../media/image185.jpg"/><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image" Target="../media/image185.jpg"/><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image" Target="../media/image185.jpg"/><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image" Target="../media/image186.jpg"/><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image" Target="../media/image186.jpg"/><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image" Target="../media/image186.jpg"/><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image" Target="../media/image187.jpg"/><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image" Target="../media/image188.jpg"/><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image" Target="../media/image188.jpg"/><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2" Type="http://schemas.openxmlformats.org/officeDocument/2006/relationships/image" Target="../media/image188.jpg"/><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image" Target="../media/image189.jpg"/><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image" Target="../media/image190.jpg"/><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image" Target="../media/image190.jpg"/><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2" Type="http://schemas.openxmlformats.org/officeDocument/2006/relationships/image" Target="../media/image190.jpg"/><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image" Target="../media/image190.jpg"/><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image" Target="../media/image190.jpg"/><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2" Type="http://schemas.openxmlformats.org/officeDocument/2006/relationships/image" Target="../media/image191.jpg"/><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image" Target="../media/image192.jpg"/><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image" Target="../media/image193.jpg"/><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2" Type="http://schemas.openxmlformats.org/officeDocument/2006/relationships/image" Target="../media/image194.jpg"/><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2" Type="http://schemas.openxmlformats.org/officeDocument/2006/relationships/image" Target="../media/image195.jpg"/><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2" Type="http://schemas.openxmlformats.org/officeDocument/2006/relationships/image" Target="../media/image195.jpg"/><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3" Type="http://schemas.openxmlformats.org/officeDocument/2006/relationships/image" Target="../media/image197.jpg"/><Relationship Id="rId2" Type="http://schemas.openxmlformats.org/officeDocument/2006/relationships/image" Target="../media/image196.jpg"/><Relationship Id="rId1" Type="http://schemas.openxmlformats.org/officeDocument/2006/relationships/slideLayout" Target="../slideLayouts/slideLayout7.xml"/><Relationship Id="rId4" Type="http://schemas.openxmlformats.org/officeDocument/2006/relationships/image" Target="../media/image198.jpg"/></Relationships>
</file>

<file path=ppt/slides/_rels/slide264.xml.rels><?xml version="1.0" encoding="UTF-8" standalone="yes"?>
<Relationships xmlns="http://schemas.openxmlformats.org/package/2006/relationships"><Relationship Id="rId2" Type="http://schemas.openxmlformats.org/officeDocument/2006/relationships/image" Target="../media/image199.jpg"/><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image" Target="../media/image200.jpg"/><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image" Target="../media/image201.jpg"/><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2" Type="http://schemas.openxmlformats.org/officeDocument/2006/relationships/image" Target="../media/image202.jpg"/><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2" Type="http://schemas.openxmlformats.org/officeDocument/2006/relationships/image" Target="../media/image203.jpg"/><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2" Type="http://schemas.openxmlformats.org/officeDocument/2006/relationships/image" Target="../media/image204.jpg"/><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2" Type="http://schemas.openxmlformats.org/officeDocument/2006/relationships/image" Target="../media/image204.jpg"/><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2" Type="http://schemas.openxmlformats.org/officeDocument/2006/relationships/image" Target="../media/image204.jpg"/><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2" Type="http://schemas.openxmlformats.org/officeDocument/2006/relationships/image" Target="../media/image205.jpg"/><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2" Type="http://schemas.openxmlformats.org/officeDocument/2006/relationships/image" Target="../media/image206.jpg"/><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2" Type="http://schemas.openxmlformats.org/officeDocument/2006/relationships/image" Target="../media/image207.jpg"/><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2" Type="http://schemas.openxmlformats.org/officeDocument/2006/relationships/image" Target="../media/image208.jpg"/><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2" Type="http://schemas.openxmlformats.org/officeDocument/2006/relationships/image" Target="../media/image209.jpg"/><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2" Type="http://schemas.openxmlformats.org/officeDocument/2006/relationships/image" Target="../media/image209.jpg"/><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3" Type="http://schemas.openxmlformats.org/officeDocument/2006/relationships/image" Target="../media/image211.jpg"/><Relationship Id="rId2" Type="http://schemas.openxmlformats.org/officeDocument/2006/relationships/image" Target="../media/image210.jpg"/><Relationship Id="rId1" Type="http://schemas.openxmlformats.org/officeDocument/2006/relationships/slideLayout" Target="../slideLayouts/slideLayout7.xml"/><Relationship Id="rId4" Type="http://schemas.openxmlformats.org/officeDocument/2006/relationships/image" Target="../media/image212.jpg"/></Relationships>
</file>

<file path=ppt/slides/_rels/slide280.xml.rels><?xml version="1.0" encoding="UTF-8" standalone="yes"?>
<Relationships xmlns="http://schemas.openxmlformats.org/package/2006/relationships"><Relationship Id="rId2" Type="http://schemas.openxmlformats.org/officeDocument/2006/relationships/image" Target="../media/image213.jpg"/><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2" Type="http://schemas.openxmlformats.org/officeDocument/2006/relationships/image" Target="../media/image214.jpg"/><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2" Type="http://schemas.openxmlformats.org/officeDocument/2006/relationships/image" Target="../media/image214.jpg"/><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2" Type="http://schemas.openxmlformats.org/officeDocument/2006/relationships/image" Target="../media/image214.jpg"/><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2" Type="http://schemas.openxmlformats.org/officeDocument/2006/relationships/image" Target="../media/image214.jpg"/><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2" Type="http://schemas.openxmlformats.org/officeDocument/2006/relationships/image" Target="../media/image215.jpg"/><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2" Type="http://schemas.openxmlformats.org/officeDocument/2006/relationships/image" Target="../media/image216.jpg"/><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2" Type="http://schemas.openxmlformats.org/officeDocument/2006/relationships/image" Target="../media/image217.jpg"/><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2" Type="http://schemas.openxmlformats.org/officeDocument/2006/relationships/image" Target="../media/image218.jpg"/><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2" Type="http://schemas.openxmlformats.org/officeDocument/2006/relationships/image" Target="../media/image218.jpg"/><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3" Type="http://schemas.openxmlformats.org/officeDocument/2006/relationships/image" Target="../media/image220.jpg"/><Relationship Id="rId2" Type="http://schemas.openxmlformats.org/officeDocument/2006/relationships/image" Target="../media/image219.jpg"/><Relationship Id="rId1" Type="http://schemas.openxmlformats.org/officeDocument/2006/relationships/slideLayout" Target="../slideLayouts/slideLayout7.xml"/><Relationship Id="rId4" Type="http://schemas.openxmlformats.org/officeDocument/2006/relationships/image" Target="../media/image221.jpg"/></Relationships>
</file>

<file path=ppt/slides/_rels/slide291.xml.rels><?xml version="1.0" encoding="UTF-8" standalone="yes"?>
<Relationships xmlns="http://schemas.openxmlformats.org/package/2006/relationships"><Relationship Id="rId2" Type="http://schemas.openxmlformats.org/officeDocument/2006/relationships/image" Target="../media/image222.jpg"/><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2" Type="http://schemas.openxmlformats.org/officeDocument/2006/relationships/image" Target="../media/image222.jpg"/><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2" Type="http://schemas.openxmlformats.org/officeDocument/2006/relationships/image" Target="../media/image222.jpg"/><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2" Type="http://schemas.openxmlformats.org/officeDocument/2006/relationships/image" Target="../media/image223.jpg"/><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3" Type="http://schemas.openxmlformats.org/officeDocument/2006/relationships/image" Target="../media/image225.jpg"/><Relationship Id="rId2" Type="http://schemas.openxmlformats.org/officeDocument/2006/relationships/image" Target="../media/image224.jpg"/><Relationship Id="rId1" Type="http://schemas.openxmlformats.org/officeDocument/2006/relationships/slideLayout" Target="../slideLayouts/slideLayout7.xml"/><Relationship Id="rId4" Type="http://schemas.openxmlformats.org/officeDocument/2006/relationships/image" Target="../media/image226.jpg"/></Relationships>
</file>

<file path=ppt/slides/_rels/slide296.xml.rels><?xml version="1.0" encoding="UTF-8" standalone="yes"?>
<Relationships xmlns="http://schemas.openxmlformats.org/package/2006/relationships"><Relationship Id="rId2" Type="http://schemas.openxmlformats.org/officeDocument/2006/relationships/image" Target="../media/image227.jpg"/><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2" Type="http://schemas.openxmlformats.org/officeDocument/2006/relationships/image" Target="../media/image228.jpg"/><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2" Type="http://schemas.openxmlformats.org/officeDocument/2006/relationships/image" Target="../media/image229.jpg"/><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2" Type="http://schemas.openxmlformats.org/officeDocument/2006/relationships/image" Target="../media/image229.jpg"/><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2" Type="http://schemas.openxmlformats.org/officeDocument/2006/relationships/image" Target="../media/image230.jpg"/><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2" Type="http://schemas.openxmlformats.org/officeDocument/2006/relationships/image" Target="../media/image231.jpg"/><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2" Type="http://schemas.openxmlformats.org/officeDocument/2006/relationships/image" Target="../media/image232.jpg"/><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2" Type="http://schemas.openxmlformats.org/officeDocument/2006/relationships/image" Target="../media/image233.jpg"/><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2" Type="http://schemas.openxmlformats.org/officeDocument/2006/relationships/image" Target="../media/image234.jpg"/><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2" Type="http://schemas.openxmlformats.org/officeDocument/2006/relationships/image" Target="../media/image235.jpg"/><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2" Type="http://schemas.openxmlformats.org/officeDocument/2006/relationships/image" Target="../media/image236.jpg"/><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2" Type="http://schemas.openxmlformats.org/officeDocument/2006/relationships/image" Target="../media/image237.jpg"/><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2" Type="http://schemas.openxmlformats.org/officeDocument/2006/relationships/image" Target="../media/image238.jpg"/><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2" Type="http://schemas.openxmlformats.org/officeDocument/2006/relationships/image" Target="../media/image239.jpg"/><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2" Type="http://schemas.openxmlformats.org/officeDocument/2006/relationships/image" Target="../media/image240.jpg"/><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2" Type="http://schemas.openxmlformats.org/officeDocument/2006/relationships/image" Target="../media/image241.jpg"/><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2" Type="http://schemas.openxmlformats.org/officeDocument/2006/relationships/image" Target="../media/image242.jpg"/><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fontScale="90000"/>
          </a:bodyPr>
          <a:lstStyle/>
          <a:p>
            <a:r>
              <a:rPr lang="es-ES" sz="8800" b="1" dirty="0"/>
              <a:t>Veronés</a:t>
            </a:r>
            <a:br>
              <a:rPr lang="es-ES" sz="8800" b="1" dirty="0"/>
            </a:br>
            <a:r>
              <a:rPr lang="es-ES" sz="8800" b="1" dirty="0"/>
              <a:t>1528 - 1588</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pPr algn="l"/>
            <a:r>
              <a:rPr lang="es-ES" sz="2400" b="0" i="0" u="none" strike="noStrike" baseline="0" dirty="0"/>
              <a:t>El amor al lujo y la fastuosidad, tan típicamente veneciano, unido al interés por lo secundario y anecdótico, propio del estilo cuatrocentista, son los rasgos esenciales que definen la personalidad artística de Pablo Veronés, la segunda gran figura de la escuela.</a:t>
            </a:r>
          </a:p>
          <a:p>
            <a:pPr algn="l"/>
            <a:r>
              <a:rPr lang="es-ES" sz="2400" b="0" i="0" u="none" strike="noStrike" baseline="0" dirty="0"/>
              <a:t>Veronés es el pintor de los escenarios grandiosos con amplias columnatas y blancas fachadas de mármol, donde se mueven numerosos personajes que, en actitudes elegantes, visten lujosas vestiduras de ricos rasos y terciopelos. Para él, las historias religiosas son motivos para imaginar aparatosas composiciones, por lo general de tono profano, animadas por una serie de escenas secundarias que alegran y entretienen la vista, pero que no contribuyen a concentrar la atención en el tema principal. En este aspecto, es el heredero directo de la tradición de Gentile Bellini y </a:t>
            </a:r>
            <a:r>
              <a:rPr lang="es-ES" sz="2400" b="0" i="0" u="none" strike="noStrike" baseline="0" dirty="0" err="1"/>
              <a:t>Carpaccio</a:t>
            </a:r>
            <a:r>
              <a:rPr lang="es-ES" sz="2400" b="0" i="0" u="none" strike="noStrike" baseline="0" dirty="0"/>
              <a:t>. </a:t>
            </a:r>
          </a:p>
          <a:p>
            <a:pPr algn="l"/>
            <a:r>
              <a:rPr lang="es-ES" sz="2400" b="0" i="0" u="none" strike="noStrike" baseline="0" dirty="0"/>
              <a:t>No deja de ser significativo el que la Inquisición estime irreverente en alguno de sus cuadros la presencia de ciertos personajes secundarios.</a:t>
            </a:r>
          </a:p>
          <a:p>
            <a:pPr algn="l"/>
            <a:endParaRPr lang="es-ES" sz="4000"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pPr algn="l"/>
            <a:r>
              <a:rPr lang="es-ES" sz="2400" b="0" i="0" u="none" strike="noStrike" baseline="0" dirty="0"/>
              <a:t>Obras muy representativas de la personalidad de Veronés son las </a:t>
            </a:r>
            <a:r>
              <a:rPr lang="es-ES" sz="2400" b="0" i="1" u="none" strike="noStrike" baseline="0" dirty="0"/>
              <a:t>Bodas de Cana </a:t>
            </a:r>
            <a:r>
              <a:rPr lang="es-ES" sz="2400" b="0" i="0" u="none" strike="noStrike" baseline="0" dirty="0"/>
              <a:t>y la </a:t>
            </a:r>
            <a:r>
              <a:rPr lang="es-ES" sz="2400" b="0" i="1" u="none" strike="noStrike" baseline="0" dirty="0"/>
              <a:t>Comida en casa de Simón </a:t>
            </a:r>
            <a:r>
              <a:rPr lang="es-ES" sz="2400" b="0" i="0" u="none" strike="noStrike" baseline="0" dirty="0"/>
              <a:t>(lám. 200), del Museo del Louvre, cuadros que además, por sus enormes proporciones, son buena prueba de cómo la pintura veneciana en lienzo sabe emular el tamaño de los frescos florentinos y romanos. Las </a:t>
            </a:r>
            <a:r>
              <a:rPr lang="es-ES" sz="2400" b="0" i="1" u="none" strike="noStrike" baseline="0" dirty="0"/>
              <a:t>Bodas de Cana </a:t>
            </a:r>
            <a:r>
              <a:rPr lang="es-ES" sz="2400" b="0" i="0" u="none" strike="noStrike" baseline="0" dirty="0"/>
              <a:t>tienen por fondo un escenario arquitectónico monumental de fastuosos edificios marmóreos con largas balaustradas, entre los que se mueven un sinnúmero de personajes. Ante la mesa del banquete se encuentra la orquesta, y junto a ella, servidores que trasiegan vino de unas vasijas a otras, un negrillo que ofrece la bebida, perros, etc., y, como si no fuese suficiente el escenario, algunos personajes suben por las columnas y cornisas para contemplar mejor el espectáculo. </a:t>
            </a:r>
          </a:p>
          <a:p>
            <a:pPr algn="l"/>
            <a:r>
              <a:rPr lang="es-ES" sz="2400" b="0" i="0" u="none" strike="noStrike" baseline="0" dirty="0"/>
              <a:t>La </a:t>
            </a:r>
            <a:r>
              <a:rPr lang="es-ES" sz="2400" b="0" i="1" u="none" strike="noStrike" baseline="0" dirty="0"/>
              <a:t>Comida encasa de Simón, </a:t>
            </a:r>
            <a:r>
              <a:rPr lang="es-ES" sz="2400" b="0" i="0" u="none" strike="noStrike" baseline="0" dirty="0"/>
              <a:t>aunque no produce el efecto de aglomeración del cuadro anterior y su columnata de planta curva da una sensación de mayor claridad, responde a la misma manera de sentir. </a:t>
            </a:r>
          </a:p>
          <a:p>
            <a:pPr algn="l"/>
            <a:r>
              <a:rPr lang="es-ES" sz="2400" b="0" i="0" u="none" strike="noStrike" baseline="0" dirty="0"/>
              <a:t>Cuadro también de este tipo es el de la </a:t>
            </a:r>
            <a:r>
              <a:rPr lang="es-ES" sz="2400" b="0" i="1" u="none" strike="noStrike" baseline="0" dirty="0"/>
              <a:t>Comida en casa de Leví, </a:t>
            </a:r>
            <a:r>
              <a:rPr lang="es-ES" sz="2400" b="0" i="0" u="none" strike="noStrike" baseline="0" dirty="0"/>
              <a:t>de la Academia de Venecia.</a:t>
            </a:r>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6422B4A-81A2-492B-A85D-21FE17378968}"/>
              </a:ext>
            </a:extLst>
          </p:cNvPr>
          <p:cNvSpPr>
            <a:spLocks noGrp="1"/>
          </p:cNvSpPr>
          <p:nvPr>
            <p:ph idx="1"/>
          </p:nvPr>
        </p:nvSpPr>
        <p:spPr>
          <a:xfrm>
            <a:off x="838200" y="471055"/>
            <a:ext cx="10515600" cy="5705908"/>
          </a:xfrm>
        </p:spPr>
        <p:txBody>
          <a:bodyPr>
            <a:normAutofit/>
          </a:bodyPr>
          <a:lstStyle/>
          <a:p>
            <a:r>
              <a:rPr lang="es-ES" sz="2400" b="0" i="0" u="none" strike="noStrike" baseline="0" dirty="0"/>
              <a:t>Entre la excelente colección de obras del Veronés, del Museo del Prado, destaca muy en primer plano el </a:t>
            </a:r>
            <a:r>
              <a:rPr lang="es-ES" sz="2400" i="1" dirty="0"/>
              <a:t>J</a:t>
            </a:r>
            <a:r>
              <a:rPr lang="es-ES" sz="2400" b="0" i="1" u="none" strike="noStrike" baseline="0" dirty="0"/>
              <a:t>esús perdido en el templo discutiendo con los doctores, </a:t>
            </a:r>
            <a:r>
              <a:rPr lang="es-ES" sz="2400" b="0" i="0" u="none" strike="noStrike" baseline="0" dirty="0"/>
              <a:t>donde el Salvador niño se dirige con aire majestuoso a unos doctores ataviados como ricos mercaderes venecianos, y el de </a:t>
            </a:r>
            <a:r>
              <a:rPr lang="es-ES" sz="2400" b="0" i="1" u="none" strike="noStrike" baseline="0" dirty="0"/>
              <a:t>Jesús y el centurión de </a:t>
            </a:r>
            <a:r>
              <a:rPr lang="es-ES" sz="2400" b="0" i="1" u="none" strike="noStrike" baseline="0" dirty="0" err="1"/>
              <a:t>Cafarnaum</a:t>
            </a:r>
            <a:r>
              <a:rPr lang="es-ES" sz="2400" b="0" i="0" u="none" strike="noStrike" baseline="0" dirty="0"/>
              <a:t>, en el que, ante un escenario monumental, con dos grandes columnas en el primer término, el centurión cae en tierra y, sostenido por dos soldados, se postra a los pies de Jesús, que, acompañado por los apóstoles, viene del fondo. </a:t>
            </a:r>
          </a:p>
          <a:p>
            <a:r>
              <a:rPr lang="es-ES" sz="2400" b="0" i="0" u="none" strike="noStrike" baseline="0" dirty="0"/>
              <a:t>Cuadro también de numerosas figuras es el del </a:t>
            </a:r>
            <a:r>
              <a:rPr lang="es-ES" sz="2400" b="0" i="1" u="none" strike="noStrike" baseline="0" dirty="0"/>
              <a:t>Martirio de San Menas. </a:t>
            </a:r>
            <a:r>
              <a:rPr lang="es-ES" sz="2400" b="0" i="0" u="none" strike="noStrike" baseline="0" dirty="0"/>
              <a:t>Importante por su belleza e interesante porque permite compararlo con la interpretación del mismo tema de Tiziano, es el de </a:t>
            </a:r>
            <a:r>
              <a:rPr lang="es-ES" sz="2400" b="0" i="1" u="none" strike="noStrike" baseline="0" dirty="0"/>
              <a:t>Venus y Adonis. </a:t>
            </a:r>
          </a:p>
          <a:p>
            <a:r>
              <a:rPr lang="es-ES" sz="2400" b="0" i="0" u="none" strike="noStrike" baseline="0" dirty="0"/>
              <a:t>De pequeñas proporciones, el </a:t>
            </a:r>
            <a:r>
              <a:rPr lang="es-ES" sz="2400" b="0" i="1" u="none" strike="noStrike" baseline="0" dirty="0"/>
              <a:t>Hallazgo de Moisés </a:t>
            </a:r>
            <a:r>
              <a:rPr lang="es-ES" sz="2400" b="0" i="0" u="none" strike="noStrike" baseline="0" dirty="0"/>
              <a:t>es de un colorido muy rico y está compuesto con gran maestría.</a:t>
            </a:r>
            <a:endParaRPr lang="es-ES" sz="3600" dirty="0"/>
          </a:p>
        </p:txBody>
      </p:sp>
    </p:spTree>
    <p:extLst>
      <p:ext uri="{BB962C8B-B14F-4D97-AF65-F5344CB8AC3E}">
        <p14:creationId xmlns:p14="http://schemas.microsoft.com/office/powerpoint/2010/main" val="3675476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87633" cy="5869420"/>
          </a:xfrm>
        </p:spPr>
        <p:txBody>
          <a:bodyPr anchor="t">
            <a:normAutofit/>
          </a:bodyPr>
          <a:lstStyle/>
          <a:p>
            <a:r>
              <a:rPr lang="es-ES" sz="2800" b="1" dirty="0"/>
              <a:t>1546. Veronés. Crianza hija de </a:t>
            </a:r>
            <a:r>
              <a:rPr lang="es-ES" sz="2800" b="1" dirty="0" err="1"/>
              <a:t>Jarius</a:t>
            </a:r>
            <a:r>
              <a:rPr lang="es-ES" sz="2800" b="1" dirty="0"/>
              <a:t>. Louvre.</a:t>
            </a:r>
          </a:p>
        </p:txBody>
      </p:sp>
      <p:pic>
        <p:nvPicPr>
          <p:cNvPr id="4" name="Imagen 3">
            <a:extLst>
              <a:ext uri="{FF2B5EF4-FFF2-40B4-BE49-F238E27FC236}">
                <a16:creationId xmlns:a16="http://schemas.microsoft.com/office/drawing/2014/main" id="{F878ECDA-5081-468A-9AD6-E443E5A080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0251" y="0"/>
            <a:ext cx="5691749" cy="6858000"/>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69500" cy="5869420"/>
          </a:xfrm>
        </p:spPr>
        <p:txBody>
          <a:bodyPr anchor="t">
            <a:normAutofit/>
          </a:bodyPr>
          <a:lstStyle/>
          <a:p>
            <a:r>
              <a:rPr lang="es-ES" sz="2800" b="1" dirty="0"/>
              <a:t>1546. Veronés. Virgen, San Juan Bautista y San Luis de Toulouse. Museo </a:t>
            </a:r>
            <a:r>
              <a:rPr lang="es-ES" sz="2800" b="1" dirty="0" err="1"/>
              <a:t>Civico</a:t>
            </a:r>
            <a:r>
              <a:rPr lang="es-ES" sz="2800" b="1" dirty="0"/>
              <a:t> di </a:t>
            </a:r>
            <a:r>
              <a:rPr lang="es-ES" sz="2800" b="1" dirty="0" err="1"/>
              <a:t>Castelvecchio</a:t>
            </a:r>
            <a:r>
              <a:rPr lang="es-ES" sz="2800" b="1" dirty="0"/>
              <a:t>, Verona.</a:t>
            </a:r>
          </a:p>
        </p:txBody>
      </p:sp>
      <p:pic>
        <p:nvPicPr>
          <p:cNvPr id="4" name="Imagen 3">
            <a:extLst>
              <a:ext uri="{FF2B5EF4-FFF2-40B4-BE49-F238E27FC236}">
                <a16:creationId xmlns:a16="http://schemas.microsoft.com/office/drawing/2014/main" id="{B76B1494-B044-4A9A-9F35-A37A4AB284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2118" y="0"/>
            <a:ext cx="5109882" cy="6858000"/>
          </a:xfrm>
          <a:prstGeom prst="rect">
            <a:avLst/>
          </a:prstGeom>
        </p:spPr>
      </p:pic>
    </p:spTree>
    <p:extLst>
      <p:ext uri="{BB962C8B-B14F-4D97-AF65-F5344CB8AC3E}">
        <p14:creationId xmlns:p14="http://schemas.microsoft.com/office/powerpoint/2010/main" val="1288427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42991" cy="5869420"/>
          </a:xfrm>
        </p:spPr>
        <p:txBody>
          <a:bodyPr anchor="t">
            <a:normAutofit/>
          </a:bodyPr>
          <a:lstStyle/>
          <a:p>
            <a:r>
              <a:rPr lang="it-IT" sz="2800" b="1" dirty="0"/>
              <a:t>1547 - 1548. Veronés. Isabella Guerrieri Gonzaga Canossa. Louvre.</a:t>
            </a:r>
            <a:endParaRPr lang="es-ES" sz="2800" b="1" dirty="0"/>
          </a:p>
        </p:txBody>
      </p:sp>
      <p:pic>
        <p:nvPicPr>
          <p:cNvPr id="4" name="Imagen 3">
            <a:extLst>
              <a:ext uri="{FF2B5EF4-FFF2-40B4-BE49-F238E27FC236}">
                <a16:creationId xmlns:a16="http://schemas.microsoft.com/office/drawing/2014/main" id="{F53A341A-6960-4E3B-90D7-2A1DE4B9F2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5609" y="0"/>
            <a:ext cx="5736391" cy="6858000"/>
          </a:xfrm>
          <a:prstGeom prst="rect">
            <a:avLst/>
          </a:prstGeom>
        </p:spPr>
      </p:pic>
    </p:spTree>
    <p:extLst>
      <p:ext uri="{BB962C8B-B14F-4D97-AF65-F5344CB8AC3E}">
        <p14:creationId xmlns:p14="http://schemas.microsoft.com/office/powerpoint/2010/main" val="2456628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3" y="365125"/>
            <a:ext cx="2285308" cy="5869420"/>
          </a:xfrm>
        </p:spPr>
        <p:txBody>
          <a:bodyPr anchor="t">
            <a:normAutofit/>
          </a:bodyPr>
          <a:lstStyle/>
          <a:p>
            <a:r>
              <a:rPr lang="es-ES" sz="2800" b="1" dirty="0"/>
              <a:t>1547. Veronés. Conversión de María Magdalena. National Gallery, Londres.</a:t>
            </a:r>
          </a:p>
        </p:txBody>
      </p:sp>
      <p:pic>
        <p:nvPicPr>
          <p:cNvPr id="4" name="Imagen 3">
            <a:extLst>
              <a:ext uri="{FF2B5EF4-FFF2-40B4-BE49-F238E27FC236}">
                <a16:creationId xmlns:a16="http://schemas.microsoft.com/office/drawing/2014/main" id="{7DD14A1F-91BF-45B2-A506-8847D4BBCE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6980" y="0"/>
            <a:ext cx="9685020" cy="6858000"/>
          </a:xfrm>
          <a:prstGeom prst="rect">
            <a:avLst/>
          </a:prstGeom>
        </p:spPr>
      </p:pic>
    </p:spTree>
    <p:extLst>
      <p:ext uri="{BB962C8B-B14F-4D97-AF65-F5344CB8AC3E}">
        <p14:creationId xmlns:p14="http://schemas.microsoft.com/office/powerpoint/2010/main" val="2108853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750585" y="365125"/>
            <a:ext cx="4441413" cy="1713057"/>
          </a:xfrm>
        </p:spPr>
        <p:txBody>
          <a:bodyPr anchor="ctr">
            <a:normAutofit/>
          </a:bodyPr>
          <a:lstStyle/>
          <a:p>
            <a:pPr algn="ctr"/>
            <a:r>
              <a:rPr lang="es-ES" sz="2800" b="1" dirty="0"/>
              <a:t>1547. Veronés. Conversión de María Magdalena. National Gallery, Londres.</a:t>
            </a:r>
          </a:p>
        </p:txBody>
      </p:sp>
      <p:pic>
        <p:nvPicPr>
          <p:cNvPr id="4" name="Imagen 3">
            <a:extLst>
              <a:ext uri="{FF2B5EF4-FFF2-40B4-BE49-F238E27FC236}">
                <a16:creationId xmlns:a16="http://schemas.microsoft.com/office/drawing/2014/main" id="{7DD14A1F-91BF-45B2-A506-8847D4BBCE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0587" y="2281093"/>
            <a:ext cx="4441413" cy="3144982"/>
          </a:xfrm>
          <a:prstGeom prst="rect">
            <a:avLst/>
          </a:prstGeom>
        </p:spPr>
      </p:pic>
      <p:sp>
        <p:nvSpPr>
          <p:cNvPr id="3" name="CuadroTexto 2">
            <a:extLst>
              <a:ext uri="{FF2B5EF4-FFF2-40B4-BE49-F238E27FC236}">
                <a16:creationId xmlns:a16="http://schemas.microsoft.com/office/drawing/2014/main" id="{9816FC78-06DA-48F2-97EA-212A08A6E8A5}"/>
              </a:ext>
            </a:extLst>
          </p:cNvPr>
          <p:cNvSpPr txBox="1"/>
          <p:nvPr/>
        </p:nvSpPr>
        <p:spPr>
          <a:xfrm>
            <a:off x="512618" y="249382"/>
            <a:ext cx="7237967" cy="6186309"/>
          </a:xfrm>
          <a:prstGeom prst="rect">
            <a:avLst/>
          </a:prstGeom>
          <a:noFill/>
        </p:spPr>
        <p:txBody>
          <a:bodyPr wrap="square" rtlCol="0">
            <a:spAutoFit/>
          </a:bodyPr>
          <a:lstStyle/>
          <a:p>
            <a:pPr algn="l"/>
            <a:r>
              <a:rPr lang="es-ES" sz="2200" b="0" i="0" dirty="0">
                <a:effectLst/>
              </a:rPr>
              <a:t>Esta es una de las primeras obras de Veronese, pintada cuando tenía unos 18 años, probablemente para un noble mecenas en Verona. La iluminación de la derecha sugiere que fue hecho para una ubicación específica, tal vez la pared lateral de una capilla.</a:t>
            </a:r>
          </a:p>
          <a:p>
            <a:pPr algn="l"/>
            <a:r>
              <a:rPr lang="es-ES" sz="2200" b="0" i="0" dirty="0">
                <a:effectLst/>
              </a:rPr>
              <a:t>El tema de la pintura ha sido objeto de mucho debate, pero ahora se cree que muestra la conversión de la mujer judía María Magdalena. La historia está ausente de la Biblia, pero se cuenta en el libro de Pietro Aretino </a:t>
            </a:r>
            <a:r>
              <a:rPr lang="es-ES" sz="2200" b="0" i="1" dirty="0" err="1">
                <a:effectLst/>
              </a:rPr>
              <a:t>L'umanità</a:t>
            </a:r>
            <a:r>
              <a:rPr lang="es-ES" sz="2200" b="0" i="1" dirty="0">
                <a:effectLst/>
              </a:rPr>
              <a:t> di Cristo</a:t>
            </a:r>
            <a:r>
              <a:rPr lang="es-ES" sz="2200" b="0" i="0" dirty="0">
                <a:effectLst/>
              </a:rPr>
              <a:t> ('La humanidad de Cristo') de 1535. Esta versión modernizada de los Evangelios fue ampliamente leída en el norte de Italia y fue probablemente la fuente literaria de esta pintura.</a:t>
            </a:r>
          </a:p>
          <a:p>
            <a:pPr algn="l"/>
            <a:r>
              <a:rPr lang="es-ES" sz="2200" b="0" i="0" dirty="0">
                <a:effectLst/>
              </a:rPr>
              <a:t>Marta lleva a su hermana María Magdalena al Templo para escuchar a Cristo predicar, ya que está preocupada por su salud espiritual. En el cristianismo occidental desde la Edad Media, María Magdalena era considerada una mujer promiscua o una prostituta. Vencida por las palabras de Cristo, María se sonroja de vergüenza y se hunde de rodillas. </a:t>
            </a:r>
          </a:p>
        </p:txBody>
      </p:sp>
    </p:spTree>
    <p:extLst>
      <p:ext uri="{BB962C8B-B14F-4D97-AF65-F5344CB8AC3E}">
        <p14:creationId xmlns:p14="http://schemas.microsoft.com/office/powerpoint/2010/main" val="508279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750585" y="365125"/>
            <a:ext cx="4441413" cy="1713057"/>
          </a:xfrm>
        </p:spPr>
        <p:txBody>
          <a:bodyPr anchor="ctr">
            <a:normAutofit/>
          </a:bodyPr>
          <a:lstStyle/>
          <a:p>
            <a:pPr algn="ctr"/>
            <a:r>
              <a:rPr lang="es-ES" sz="2800" b="1" dirty="0"/>
              <a:t>1547. Veronés. Conversión de María Magdalena. National Gallery, Londres.</a:t>
            </a:r>
          </a:p>
        </p:txBody>
      </p:sp>
      <p:pic>
        <p:nvPicPr>
          <p:cNvPr id="4" name="Imagen 3">
            <a:extLst>
              <a:ext uri="{FF2B5EF4-FFF2-40B4-BE49-F238E27FC236}">
                <a16:creationId xmlns:a16="http://schemas.microsoft.com/office/drawing/2014/main" id="{7DD14A1F-91BF-45B2-A506-8847D4BBCE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0587" y="2281093"/>
            <a:ext cx="4441413" cy="3144982"/>
          </a:xfrm>
          <a:prstGeom prst="rect">
            <a:avLst/>
          </a:prstGeom>
        </p:spPr>
      </p:pic>
      <p:sp>
        <p:nvSpPr>
          <p:cNvPr id="3" name="CuadroTexto 2">
            <a:extLst>
              <a:ext uri="{FF2B5EF4-FFF2-40B4-BE49-F238E27FC236}">
                <a16:creationId xmlns:a16="http://schemas.microsoft.com/office/drawing/2014/main" id="{9816FC78-06DA-48F2-97EA-212A08A6E8A5}"/>
              </a:ext>
            </a:extLst>
          </p:cNvPr>
          <p:cNvSpPr txBox="1"/>
          <p:nvPr/>
        </p:nvSpPr>
        <p:spPr>
          <a:xfrm>
            <a:off x="512618" y="249382"/>
            <a:ext cx="7237967" cy="5509200"/>
          </a:xfrm>
          <a:prstGeom prst="rect">
            <a:avLst/>
          </a:prstGeom>
          <a:noFill/>
        </p:spPr>
        <p:txBody>
          <a:bodyPr wrap="square" rtlCol="0">
            <a:spAutoFit/>
          </a:bodyPr>
          <a:lstStyle/>
          <a:p>
            <a:pPr algn="l"/>
            <a:r>
              <a:rPr lang="es-ES" sz="2200" b="0" i="0" dirty="0">
                <a:effectLst/>
              </a:rPr>
              <a:t>El vestido de moda de María, de corte bajo, del siglo XVI, que es inapropiado para una visita al Templo, es un signo de su vida anteriormente pecaminosa de vanidad y placer.</a:t>
            </a:r>
          </a:p>
          <a:p>
            <a:pPr algn="l"/>
            <a:r>
              <a:rPr lang="es-ES" sz="2200" b="0" i="0" dirty="0">
                <a:effectLst/>
              </a:rPr>
              <a:t>María se convierte por su encuentro con Cristo y se vuelve a una vida de piedad. Las joyas que se deslizan de su cuello sugieren su decisión de rechazar las vanidades </a:t>
            </a:r>
            <a:r>
              <a:rPr lang="es-ES" sz="2200" b="0" i="0" dirty="0" err="1">
                <a:effectLst/>
              </a:rPr>
              <a:t>mundan</a:t>
            </a:r>
            <a:r>
              <a:rPr lang="es-ES" sz="2200" b="0" i="0" dirty="0">
                <a:effectLst/>
              </a:rPr>
              <a:t> y convertirse en una seguidora de Cristo. Sin embargo, la forma táctil en que Veronese ha pintado el oro y las joyas con trazos y puntos de pintura gruesa contra la carne desnuda de María, y su paleta de ricos colores brillantes, hacen que la pintura en sí se sienta como un objeto lujoso. Nos invita, como espectadores, a disfrutar sensualmente de los bienes mundanos que la historia nos anima a rechazar. La coloración es muy inusual, recordando el centro italiano, especialmente la pintura manierista florentina, un enfoque que Veronese fue pionero en el arte veneciano.</a:t>
            </a:r>
          </a:p>
        </p:txBody>
      </p:sp>
    </p:spTree>
    <p:extLst>
      <p:ext uri="{BB962C8B-B14F-4D97-AF65-F5344CB8AC3E}">
        <p14:creationId xmlns:p14="http://schemas.microsoft.com/office/powerpoint/2010/main" val="2049374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750585" y="365125"/>
            <a:ext cx="4441413" cy="1713057"/>
          </a:xfrm>
        </p:spPr>
        <p:txBody>
          <a:bodyPr anchor="ctr">
            <a:normAutofit/>
          </a:bodyPr>
          <a:lstStyle/>
          <a:p>
            <a:pPr algn="ctr"/>
            <a:r>
              <a:rPr lang="es-ES" sz="2800" b="1" dirty="0"/>
              <a:t>1547. Veronés. Conversión de María Magdalena. National Gallery, Londres.</a:t>
            </a:r>
          </a:p>
        </p:txBody>
      </p:sp>
      <p:pic>
        <p:nvPicPr>
          <p:cNvPr id="4" name="Imagen 3">
            <a:extLst>
              <a:ext uri="{FF2B5EF4-FFF2-40B4-BE49-F238E27FC236}">
                <a16:creationId xmlns:a16="http://schemas.microsoft.com/office/drawing/2014/main" id="{7DD14A1F-91BF-45B2-A506-8847D4BBCE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0587" y="2281093"/>
            <a:ext cx="4441413" cy="3144982"/>
          </a:xfrm>
          <a:prstGeom prst="rect">
            <a:avLst/>
          </a:prstGeom>
        </p:spPr>
      </p:pic>
      <p:sp>
        <p:nvSpPr>
          <p:cNvPr id="3" name="CuadroTexto 2">
            <a:extLst>
              <a:ext uri="{FF2B5EF4-FFF2-40B4-BE49-F238E27FC236}">
                <a16:creationId xmlns:a16="http://schemas.microsoft.com/office/drawing/2014/main" id="{9816FC78-06DA-48F2-97EA-212A08A6E8A5}"/>
              </a:ext>
            </a:extLst>
          </p:cNvPr>
          <p:cNvSpPr txBox="1"/>
          <p:nvPr/>
        </p:nvSpPr>
        <p:spPr>
          <a:xfrm>
            <a:off x="512618" y="249382"/>
            <a:ext cx="7237967" cy="6186309"/>
          </a:xfrm>
          <a:prstGeom prst="rect">
            <a:avLst/>
          </a:prstGeom>
          <a:noFill/>
        </p:spPr>
        <p:txBody>
          <a:bodyPr wrap="square" rtlCol="0">
            <a:spAutoFit/>
          </a:bodyPr>
          <a:lstStyle/>
          <a:p>
            <a:pPr algn="l"/>
            <a:r>
              <a:rPr lang="es-ES" sz="2200" b="0" i="0" dirty="0">
                <a:effectLst/>
              </a:rPr>
              <a:t>La imagen demuestra el enfoque sofisticado e ingenioso de Veronese a la narrativa y la composición. Fue un pintor muy teatral en el mejor sentido, utilizando gestos amplios y sutiles, como el juego de manos expresivo y rítmico aquí en el centro de la composición, para transmitir los pensamientos y emociones de sus personajes. La curva de giro hacia adentro de las figuras de la derecha se corresponde con el giro hacia afuera de la arquitectura vista a través de la puerta en la pared de la izquierda. Las líneas diagonales creadas por las cabezas de la multitud llevan nuestra mirada a María, anclada en el centro inferior de la forma de 'V' por las dos columnas. Su atención, y con ella, la nuestra, es a su vez conducida a Cristo por la mano señalador de Marta. Su postura elegante y ligeramente inclinada se ve acentuada por el movimiento curvo del niño desnudo que desaparece alrededor de las túnicas de la mujer de la izquierda. La espalda desnuda del niño está descaradamente contra el exterior brillante por la cabeza silueteada de un perro.</a:t>
            </a:r>
          </a:p>
        </p:txBody>
      </p:sp>
    </p:spTree>
    <p:extLst>
      <p:ext uri="{BB962C8B-B14F-4D97-AF65-F5344CB8AC3E}">
        <p14:creationId xmlns:p14="http://schemas.microsoft.com/office/powerpoint/2010/main" val="2934847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023321" y="1"/>
            <a:ext cx="8168677" cy="1080654"/>
          </a:xfrm>
        </p:spPr>
        <p:txBody>
          <a:bodyPr anchor="ctr">
            <a:normAutofit/>
          </a:bodyPr>
          <a:lstStyle/>
          <a:p>
            <a:pPr algn="ctr"/>
            <a:r>
              <a:rPr lang="es-ES" sz="2800" b="1" dirty="0"/>
              <a:t>1547. Veronés. Conversión de María Magdalena. National Gallery, Londres.</a:t>
            </a:r>
          </a:p>
        </p:txBody>
      </p:sp>
      <p:pic>
        <p:nvPicPr>
          <p:cNvPr id="4" name="Imagen 3">
            <a:extLst>
              <a:ext uri="{FF2B5EF4-FFF2-40B4-BE49-F238E27FC236}">
                <a16:creationId xmlns:a16="http://schemas.microsoft.com/office/drawing/2014/main" id="{7DD14A1F-91BF-45B2-A506-8847D4BBCE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3323" y="1080655"/>
            <a:ext cx="8168677" cy="5784272"/>
          </a:xfrm>
          <a:prstGeom prst="rect">
            <a:avLst/>
          </a:prstGeom>
        </p:spPr>
      </p:pic>
      <p:sp>
        <p:nvSpPr>
          <p:cNvPr id="3" name="CuadroTexto 2">
            <a:extLst>
              <a:ext uri="{FF2B5EF4-FFF2-40B4-BE49-F238E27FC236}">
                <a16:creationId xmlns:a16="http://schemas.microsoft.com/office/drawing/2014/main" id="{9816FC78-06DA-48F2-97EA-212A08A6E8A5}"/>
              </a:ext>
            </a:extLst>
          </p:cNvPr>
          <p:cNvSpPr txBox="1"/>
          <p:nvPr/>
        </p:nvSpPr>
        <p:spPr>
          <a:xfrm>
            <a:off x="512618" y="249382"/>
            <a:ext cx="3214255" cy="6186309"/>
          </a:xfrm>
          <a:prstGeom prst="rect">
            <a:avLst/>
          </a:prstGeom>
          <a:noFill/>
        </p:spPr>
        <p:txBody>
          <a:bodyPr wrap="square" rtlCol="0">
            <a:spAutoFit/>
          </a:bodyPr>
          <a:lstStyle/>
          <a:p>
            <a:pPr algn="l"/>
            <a:r>
              <a:rPr lang="es-ES" sz="2200" b="0" i="0" dirty="0">
                <a:effectLst/>
              </a:rPr>
              <a:t>La arquitectura del patio se basa en la gran pantalla del coro curvo de Michele </a:t>
            </a:r>
            <a:r>
              <a:rPr lang="es-ES" sz="2200" b="0" i="0" dirty="0" err="1">
                <a:effectLst/>
              </a:rPr>
              <a:t>Sanmicheli</a:t>
            </a:r>
            <a:r>
              <a:rPr lang="es-ES" sz="2200" b="0" i="0" dirty="0">
                <a:effectLst/>
              </a:rPr>
              <a:t> para la Catedral de Verona (1534). </a:t>
            </a:r>
          </a:p>
          <a:p>
            <a:pPr algn="l"/>
            <a:r>
              <a:rPr lang="es-ES" sz="2200" b="0" i="0" dirty="0">
                <a:effectLst/>
              </a:rPr>
              <a:t>Veronese era hijo de uno de los principales albañiles de Verona y su hermano también era albañil. </a:t>
            </a:r>
          </a:p>
          <a:p>
            <a:pPr algn="l"/>
            <a:r>
              <a:rPr lang="es-ES" sz="2200" b="0" i="0" dirty="0">
                <a:effectLst/>
              </a:rPr>
              <a:t>Veronese habría conocido al célebre arquitecto </a:t>
            </a:r>
            <a:r>
              <a:rPr lang="es-ES" sz="2200" b="0" i="0" dirty="0" err="1">
                <a:effectLst/>
              </a:rPr>
              <a:t>Sanmicheli</a:t>
            </a:r>
            <a:r>
              <a:rPr lang="es-ES" sz="2200" b="0" i="0" dirty="0">
                <a:effectLst/>
              </a:rPr>
              <a:t> y su obra desde muy joven. </a:t>
            </a:r>
          </a:p>
          <a:p>
            <a:pPr algn="l"/>
            <a:r>
              <a:rPr lang="es-ES" sz="2200" b="0" i="0" dirty="0">
                <a:effectLst/>
              </a:rPr>
              <a:t>Aunque la arquitectura en esta pintura es dramáticamente efectiva, no encaja del todo cuando se examina de cerca.</a:t>
            </a:r>
          </a:p>
        </p:txBody>
      </p:sp>
    </p:spTree>
    <p:extLst>
      <p:ext uri="{BB962C8B-B14F-4D97-AF65-F5344CB8AC3E}">
        <p14:creationId xmlns:p14="http://schemas.microsoft.com/office/powerpoint/2010/main" val="1382171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166764" cy="831273"/>
          </a:xfrm>
        </p:spPr>
        <p:txBody>
          <a:bodyPr anchor="ctr">
            <a:normAutofit/>
          </a:bodyPr>
          <a:lstStyle/>
          <a:p>
            <a:pPr algn="ctr"/>
            <a:r>
              <a:rPr lang="it-IT" sz="2800" dirty="0"/>
              <a:t>1547. Veronés. Lamentación. Museo Civico di Castelvecchio, Verona.</a:t>
            </a:r>
            <a:endParaRPr lang="es-ES" sz="2800" dirty="0"/>
          </a:p>
        </p:txBody>
      </p:sp>
      <p:pic>
        <p:nvPicPr>
          <p:cNvPr id="4" name="Imagen 3">
            <a:extLst>
              <a:ext uri="{FF2B5EF4-FFF2-40B4-BE49-F238E27FC236}">
                <a16:creationId xmlns:a16="http://schemas.microsoft.com/office/drawing/2014/main" id="{D2D0467E-B209-4EDD-871B-C8D4237E97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6423" y="831273"/>
            <a:ext cx="9359153" cy="6026727"/>
          </a:xfrm>
          <a:prstGeom prst="rect">
            <a:avLst/>
          </a:prstGeom>
        </p:spPr>
      </p:pic>
    </p:spTree>
    <p:extLst>
      <p:ext uri="{BB962C8B-B14F-4D97-AF65-F5344CB8AC3E}">
        <p14:creationId xmlns:p14="http://schemas.microsoft.com/office/powerpoint/2010/main" val="1512881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180618" cy="858982"/>
          </a:xfrm>
        </p:spPr>
        <p:txBody>
          <a:bodyPr anchor="ctr">
            <a:normAutofit fontScale="90000"/>
          </a:bodyPr>
          <a:lstStyle/>
          <a:p>
            <a:pPr algn="ctr"/>
            <a:r>
              <a:rPr lang="es-ES" sz="2800" dirty="0"/>
              <a:t>1547. </a:t>
            </a:r>
            <a:r>
              <a:rPr lang="es-ES" sz="2800" dirty="0" err="1"/>
              <a:t>Verones</a:t>
            </a:r>
            <a:r>
              <a:rPr lang="es-ES" sz="2800" dirty="0"/>
              <a:t>. Matrimonio místico de Santa Catalina. </a:t>
            </a:r>
            <a:br>
              <a:rPr lang="es-ES" sz="2800" dirty="0"/>
            </a:br>
            <a:r>
              <a:rPr lang="es-ES" sz="2800" dirty="0"/>
              <a:t>Yale </a:t>
            </a:r>
            <a:r>
              <a:rPr lang="es-ES" sz="2800" dirty="0" err="1"/>
              <a:t>University</a:t>
            </a:r>
            <a:r>
              <a:rPr lang="es-ES" sz="2800" dirty="0"/>
              <a:t> Art Gallery, New Haven.</a:t>
            </a:r>
          </a:p>
        </p:txBody>
      </p:sp>
      <p:pic>
        <p:nvPicPr>
          <p:cNvPr id="4" name="Imagen 3">
            <a:extLst>
              <a:ext uri="{FF2B5EF4-FFF2-40B4-BE49-F238E27FC236}">
                <a16:creationId xmlns:a16="http://schemas.microsoft.com/office/drawing/2014/main" id="{9779C307-332A-4456-88D1-E5D8C40D54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0554" y="858982"/>
            <a:ext cx="9830891" cy="5999018"/>
          </a:xfrm>
          <a:prstGeom prst="rect">
            <a:avLst/>
          </a:prstGeom>
        </p:spPr>
      </p:pic>
    </p:spTree>
    <p:extLst>
      <p:ext uri="{BB962C8B-B14F-4D97-AF65-F5344CB8AC3E}">
        <p14:creationId xmlns:p14="http://schemas.microsoft.com/office/powerpoint/2010/main" val="2095198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72577" cy="5869420"/>
          </a:xfrm>
        </p:spPr>
        <p:txBody>
          <a:bodyPr anchor="t">
            <a:normAutofit/>
          </a:bodyPr>
          <a:lstStyle/>
          <a:p>
            <a:r>
              <a:rPr lang="es-ES" sz="2800" dirty="0"/>
              <a:t>1548 - 1549. Veronés. Deposición. Colección privada.</a:t>
            </a:r>
          </a:p>
        </p:txBody>
      </p:sp>
      <p:pic>
        <p:nvPicPr>
          <p:cNvPr id="4" name="Imagen 3">
            <a:extLst>
              <a:ext uri="{FF2B5EF4-FFF2-40B4-BE49-F238E27FC236}">
                <a16:creationId xmlns:a16="http://schemas.microsoft.com/office/drawing/2014/main" id="{BFC4C4F2-A673-4CA1-A17C-E79D80E83F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5195" y="0"/>
            <a:ext cx="5906805" cy="6858000"/>
          </a:xfrm>
          <a:prstGeom prst="rect">
            <a:avLst/>
          </a:prstGeom>
        </p:spPr>
      </p:pic>
    </p:spTree>
    <p:extLst>
      <p:ext uri="{BB962C8B-B14F-4D97-AF65-F5344CB8AC3E}">
        <p14:creationId xmlns:p14="http://schemas.microsoft.com/office/powerpoint/2010/main" val="1095798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9" y="365125"/>
            <a:ext cx="3713018" cy="5869420"/>
          </a:xfrm>
        </p:spPr>
        <p:txBody>
          <a:bodyPr anchor="t">
            <a:normAutofit/>
          </a:bodyPr>
          <a:lstStyle/>
          <a:p>
            <a:endParaRPr lang="es-ES" sz="2800" dirty="0"/>
          </a:p>
        </p:txBody>
      </p:sp>
    </p:spTree>
    <p:extLst>
      <p:ext uri="{BB962C8B-B14F-4D97-AF65-F5344CB8AC3E}">
        <p14:creationId xmlns:p14="http://schemas.microsoft.com/office/powerpoint/2010/main" val="2150928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976842" cy="5869420"/>
          </a:xfrm>
        </p:spPr>
        <p:txBody>
          <a:bodyPr anchor="t">
            <a:normAutofit/>
          </a:bodyPr>
          <a:lstStyle/>
          <a:p>
            <a:r>
              <a:rPr lang="es-ES" sz="2800" b="1" dirty="0"/>
              <a:t>1550. Veronés. Susana y los viejos. Louvre.</a:t>
            </a:r>
          </a:p>
        </p:txBody>
      </p:sp>
      <p:pic>
        <p:nvPicPr>
          <p:cNvPr id="4" name="Imagen 3">
            <a:extLst>
              <a:ext uri="{FF2B5EF4-FFF2-40B4-BE49-F238E27FC236}">
                <a16:creationId xmlns:a16="http://schemas.microsoft.com/office/drawing/2014/main" id="{73F09867-4807-426A-B563-57A2D5FCC6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9460" y="0"/>
            <a:ext cx="6702540" cy="6851073"/>
          </a:xfrm>
          <a:prstGeom prst="rect">
            <a:avLst/>
          </a:prstGeom>
        </p:spPr>
      </p:pic>
    </p:spTree>
    <p:extLst>
      <p:ext uri="{BB962C8B-B14F-4D97-AF65-F5344CB8AC3E}">
        <p14:creationId xmlns:p14="http://schemas.microsoft.com/office/powerpoint/2010/main" val="3370996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358842" cy="5869420"/>
          </a:xfrm>
        </p:spPr>
        <p:txBody>
          <a:bodyPr anchor="t">
            <a:normAutofit/>
          </a:bodyPr>
          <a:lstStyle/>
          <a:p>
            <a:r>
              <a:rPr lang="it-IT" sz="2800" b="1" dirty="0"/>
              <a:t>1551 - 1552. Veronés. Giuseppe da Porto y su hijo Leonida. Galleria degli Uffizi, Florencia.</a:t>
            </a:r>
            <a:endParaRPr lang="es-ES" sz="2800" b="1" dirty="0"/>
          </a:p>
        </p:txBody>
      </p:sp>
      <p:pic>
        <p:nvPicPr>
          <p:cNvPr id="4" name="Imagen 3">
            <a:extLst>
              <a:ext uri="{FF2B5EF4-FFF2-40B4-BE49-F238E27FC236}">
                <a16:creationId xmlns:a16="http://schemas.microsoft.com/office/drawing/2014/main" id="{BEB87592-58AB-4593-A860-850A26E899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1460" y="0"/>
            <a:ext cx="4320540" cy="6858000"/>
          </a:xfrm>
          <a:prstGeom prst="rect">
            <a:avLst/>
          </a:prstGeom>
        </p:spPr>
      </p:pic>
    </p:spTree>
    <p:extLst>
      <p:ext uri="{BB962C8B-B14F-4D97-AF65-F5344CB8AC3E}">
        <p14:creationId xmlns:p14="http://schemas.microsoft.com/office/powerpoint/2010/main" val="42263826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92932" cy="5869420"/>
          </a:xfrm>
        </p:spPr>
        <p:txBody>
          <a:bodyPr anchor="t">
            <a:normAutofit/>
          </a:bodyPr>
          <a:lstStyle/>
          <a:p>
            <a:r>
              <a:rPr lang="es-ES" sz="2800" dirty="0"/>
              <a:t>1551 - 1553. </a:t>
            </a:r>
            <a:r>
              <a:rPr lang="es-ES" sz="2800" dirty="0" err="1"/>
              <a:t>Verones</a:t>
            </a:r>
            <a:r>
              <a:rPr lang="es-ES" sz="2800" dirty="0"/>
              <a:t>. Retrato de un hombre joven. </a:t>
            </a:r>
            <a:r>
              <a:rPr lang="es-ES" sz="2800" dirty="0" err="1"/>
              <a:t>Szépmûvészeti</a:t>
            </a:r>
            <a:r>
              <a:rPr lang="es-ES" sz="2800" dirty="0"/>
              <a:t> </a:t>
            </a:r>
            <a:r>
              <a:rPr lang="es-ES" sz="2800" dirty="0" err="1"/>
              <a:t>Múzeum</a:t>
            </a:r>
            <a:r>
              <a:rPr lang="es-ES" sz="2800" dirty="0"/>
              <a:t>, Budapest.</a:t>
            </a:r>
          </a:p>
        </p:txBody>
      </p:sp>
      <p:pic>
        <p:nvPicPr>
          <p:cNvPr id="4" name="Imagen 3">
            <a:extLst>
              <a:ext uri="{FF2B5EF4-FFF2-40B4-BE49-F238E27FC236}">
                <a16:creationId xmlns:a16="http://schemas.microsoft.com/office/drawing/2014/main" id="{EF70BA42-76CB-40EA-8419-C1204D51A0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5550" y="0"/>
            <a:ext cx="5886450" cy="6858000"/>
          </a:xfrm>
          <a:prstGeom prst="rect">
            <a:avLst/>
          </a:prstGeom>
        </p:spPr>
      </p:pic>
    </p:spTree>
    <p:extLst>
      <p:ext uri="{BB962C8B-B14F-4D97-AF65-F5344CB8AC3E}">
        <p14:creationId xmlns:p14="http://schemas.microsoft.com/office/powerpoint/2010/main" val="14445194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716438" cy="5869420"/>
          </a:xfrm>
        </p:spPr>
        <p:txBody>
          <a:bodyPr anchor="t">
            <a:normAutofit/>
          </a:bodyPr>
          <a:lstStyle/>
          <a:p>
            <a:r>
              <a:rPr lang="es-ES" sz="2800" dirty="0"/>
              <a:t>1551. </a:t>
            </a:r>
            <a:r>
              <a:rPr lang="es-ES" sz="2800" dirty="0" err="1"/>
              <a:t>Verones</a:t>
            </a:r>
            <a:r>
              <a:rPr lang="es-ES" sz="2800" dirty="0"/>
              <a:t>. Sagrada Familia, San Antonio Abad, Catalina, Juan Bautista. San Francesco </a:t>
            </a:r>
            <a:r>
              <a:rPr lang="es-ES" sz="2800" dirty="0" err="1"/>
              <a:t>della</a:t>
            </a:r>
            <a:r>
              <a:rPr lang="es-ES" sz="2800" dirty="0"/>
              <a:t> Vigna, Venecia.</a:t>
            </a:r>
          </a:p>
        </p:txBody>
      </p:sp>
      <p:pic>
        <p:nvPicPr>
          <p:cNvPr id="4" name="Imagen 3">
            <a:extLst>
              <a:ext uri="{FF2B5EF4-FFF2-40B4-BE49-F238E27FC236}">
                <a16:creationId xmlns:a16="http://schemas.microsoft.com/office/drawing/2014/main" id="{FC0FCBDF-0FF2-452C-BA4A-82411D70FF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9056" y="0"/>
            <a:ext cx="3962944" cy="6858000"/>
          </a:xfrm>
          <a:prstGeom prst="rect">
            <a:avLst/>
          </a:prstGeom>
        </p:spPr>
      </p:pic>
    </p:spTree>
    <p:extLst>
      <p:ext uri="{BB962C8B-B14F-4D97-AF65-F5344CB8AC3E}">
        <p14:creationId xmlns:p14="http://schemas.microsoft.com/office/powerpoint/2010/main" val="681538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79989" cy="5869420"/>
          </a:xfrm>
        </p:spPr>
        <p:txBody>
          <a:bodyPr anchor="t">
            <a:normAutofit/>
          </a:bodyPr>
          <a:lstStyle/>
          <a:p>
            <a:r>
              <a:rPr lang="fr-FR" sz="2800" dirty="0"/>
              <a:t>1552 - 1553. </a:t>
            </a:r>
            <a:r>
              <a:rPr lang="fr-FR" sz="2800" dirty="0" err="1"/>
              <a:t>Veronés</a:t>
            </a:r>
            <a:r>
              <a:rPr lang="fr-FR" sz="2800" dirty="0"/>
              <a:t>. </a:t>
            </a:r>
            <a:r>
              <a:rPr lang="fr-FR" sz="2800" dirty="0" err="1"/>
              <a:t>Tentaciones</a:t>
            </a:r>
            <a:r>
              <a:rPr lang="fr-FR" sz="2800" dirty="0"/>
              <a:t> de San Antonio. Musée des Beaux-Arts, Caen.</a:t>
            </a:r>
            <a:endParaRPr lang="es-ES" sz="2800" dirty="0"/>
          </a:p>
        </p:txBody>
      </p:sp>
      <p:pic>
        <p:nvPicPr>
          <p:cNvPr id="4" name="Imagen 3">
            <a:extLst>
              <a:ext uri="{FF2B5EF4-FFF2-40B4-BE49-F238E27FC236}">
                <a16:creationId xmlns:a16="http://schemas.microsoft.com/office/drawing/2014/main" id="{98A8805E-EAD6-47E7-AE0E-FBCB2BB436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2607" y="0"/>
            <a:ext cx="5199393" cy="6858000"/>
          </a:xfrm>
          <a:prstGeom prst="rect">
            <a:avLst/>
          </a:prstGeom>
        </p:spPr>
      </p:pic>
    </p:spTree>
    <p:extLst>
      <p:ext uri="{BB962C8B-B14F-4D97-AF65-F5344CB8AC3E}">
        <p14:creationId xmlns:p14="http://schemas.microsoft.com/office/powerpoint/2010/main" val="30188442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725745" cy="5869420"/>
          </a:xfrm>
        </p:spPr>
        <p:txBody>
          <a:bodyPr anchor="t">
            <a:normAutofit/>
          </a:bodyPr>
          <a:lstStyle/>
          <a:p>
            <a:r>
              <a:rPr lang="es-ES" sz="2800" b="1" dirty="0"/>
              <a:t>1552. Veronés. Livia da Porto </a:t>
            </a:r>
            <a:r>
              <a:rPr lang="es-ES" sz="2800" b="1" dirty="0" err="1"/>
              <a:t>Thiene</a:t>
            </a:r>
            <a:r>
              <a:rPr lang="es-ES" sz="2800" b="1" dirty="0"/>
              <a:t> y su hija Deidamia. Walters Art Museum, Baltimore.</a:t>
            </a:r>
          </a:p>
        </p:txBody>
      </p:sp>
      <p:pic>
        <p:nvPicPr>
          <p:cNvPr id="4" name="Imagen 3">
            <a:extLst>
              <a:ext uri="{FF2B5EF4-FFF2-40B4-BE49-F238E27FC236}">
                <a16:creationId xmlns:a16="http://schemas.microsoft.com/office/drawing/2014/main" id="{72CE46CD-DD3D-47E3-B632-A38F1AE8C5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8363" y="0"/>
            <a:ext cx="3953637" cy="6858000"/>
          </a:xfrm>
          <a:prstGeom prst="rect">
            <a:avLst/>
          </a:prstGeom>
        </p:spPr>
      </p:pic>
    </p:spTree>
    <p:extLst>
      <p:ext uri="{BB962C8B-B14F-4D97-AF65-F5344CB8AC3E}">
        <p14:creationId xmlns:p14="http://schemas.microsoft.com/office/powerpoint/2010/main" val="38824978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9" y="365125"/>
            <a:ext cx="3713018" cy="5869420"/>
          </a:xfrm>
        </p:spPr>
        <p:txBody>
          <a:bodyPr anchor="t">
            <a:normAutofit/>
          </a:bodyPr>
          <a:lstStyle/>
          <a:p>
            <a:endParaRPr lang="es-ES" sz="2800" dirty="0"/>
          </a:p>
        </p:txBody>
      </p:sp>
    </p:spTree>
    <p:extLst>
      <p:ext uri="{BB962C8B-B14F-4D97-AF65-F5344CB8AC3E}">
        <p14:creationId xmlns:p14="http://schemas.microsoft.com/office/powerpoint/2010/main" val="7889610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9" y="365125"/>
            <a:ext cx="3713018" cy="5869420"/>
          </a:xfrm>
        </p:spPr>
        <p:txBody>
          <a:bodyPr anchor="t">
            <a:normAutofit/>
          </a:bodyPr>
          <a:lstStyle/>
          <a:p>
            <a:endParaRPr lang="es-ES" sz="2800" dirty="0"/>
          </a:p>
        </p:txBody>
      </p:sp>
    </p:spTree>
    <p:extLst>
      <p:ext uri="{BB962C8B-B14F-4D97-AF65-F5344CB8AC3E}">
        <p14:creationId xmlns:p14="http://schemas.microsoft.com/office/powerpoint/2010/main" val="11766617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208327" cy="838200"/>
          </a:xfrm>
        </p:spPr>
        <p:txBody>
          <a:bodyPr anchor="ctr">
            <a:normAutofit/>
          </a:bodyPr>
          <a:lstStyle/>
          <a:p>
            <a:r>
              <a:rPr lang="es-ES" sz="2800" b="1" dirty="0"/>
              <a:t>1555. Veronés. Matrimonio místico de Santa Catalina. Colección privada.</a:t>
            </a:r>
          </a:p>
        </p:txBody>
      </p:sp>
      <p:pic>
        <p:nvPicPr>
          <p:cNvPr id="4" name="Imagen 3">
            <a:extLst>
              <a:ext uri="{FF2B5EF4-FFF2-40B4-BE49-F238E27FC236}">
                <a16:creationId xmlns:a16="http://schemas.microsoft.com/office/drawing/2014/main" id="{7769C67F-87DD-4338-B3F1-DC321C687C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68" y="838200"/>
            <a:ext cx="10104664" cy="6019800"/>
          </a:xfrm>
          <a:prstGeom prst="rect">
            <a:avLst/>
          </a:prstGeom>
        </p:spPr>
      </p:pic>
    </p:spTree>
    <p:extLst>
      <p:ext uri="{BB962C8B-B14F-4D97-AF65-F5344CB8AC3E}">
        <p14:creationId xmlns:p14="http://schemas.microsoft.com/office/powerpoint/2010/main" val="30010862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180617" cy="936171"/>
          </a:xfrm>
        </p:spPr>
        <p:txBody>
          <a:bodyPr anchor="ctr">
            <a:normAutofit/>
          </a:bodyPr>
          <a:lstStyle/>
          <a:p>
            <a:pPr algn="ctr"/>
            <a:r>
              <a:rPr lang="es-ES" sz="2800" b="1" dirty="0"/>
              <a:t>1556. Veronés. Anunciación. Uffizi.</a:t>
            </a:r>
          </a:p>
        </p:txBody>
      </p:sp>
      <p:pic>
        <p:nvPicPr>
          <p:cNvPr id="4" name="Imagen 3">
            <a:extLst>
              <a:ext uri="{FF2B5EF4-FFF2-40B4-BE49-F238E27FC236}">
                <a16:creationId xmlns:a16="http://schemas.microsoft.com/office/drawing/2014/main" id="{ED29FD86-361F-44D4-90CD-5CF8E5F2C4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36171"/>
            <a:ext cx="12192000" cy="5921829"/>
          </a:xfrm>
          <a:prstGeom prst="rect">
            <a:avLst/>
          </a:prstGeom>
        </p:spPr>
      </p:pic>
    </p:spTree>
    <p:extLst>
      <p:ext uri="{BB962C8B-B14F-4D97-AF65-F5344CB8AC3E}">
        <p14:creationId xmlns:p14="http://schemas.microsoft.com/office/powerpoint/2010/main" val="16227615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517368" y="0"/>
            <a:ext cx="6674631" cy="2022764"/>
          </a:xfrm>
        </p:spPr>
        <p:txBody>
          <a:bodyPr anchor="ctr">
            <a:normAutofit/>
          </a:bodyPr>
          <a:lstStyle/>
          <a:p>
            <a:pPr algn="ctr"/>
            <a:r>
              <a:rPr lang="es-ES" sz="2800" b="1" dirty="0"/>
              <a:t>1556. Veronés. Anunciación. Uffizi.</a:t>
            </a:r>
          </a:p>
        </p:txBody>
      </p:sp>
      <p:pic>
        <p:nvPicPr>
          <p:cNvPr id="4" name="Imagen 3">
            <a:extLst>
              <a:ext uri="{FF2B5EF4-FFF2-40B4-BE49-F238E27FC236}">
                <a16:creationId xmlns:a16="http://schemas.microsoft.com/office/drawing/2014/main" id="{ED29FD86-361F-44D4-90CD-5CF8E5F2C4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2127" y="1884218"/>
            <a:ext cx="6959873" cy="3380510"/>
          </a:xfrm>
          <a:prstGeom prst="rect">
            <a:avLst/>
          </a:prstGeom>
        </p:spPr>
      </p:pic>
      <p:sp>
        <p:nvSpPr>
          <p:cNvPr id="3" name="CuadroTexto 2">
            <a:extLst>
              <a:ext uri="{FF2B5EF4-FFF2-40B4-BE49-F238E27FC236}">
                <a16:creationId xmlns:a16="http://schemas.microsoft.com/office/drawing/2014/main" id="{B0B8B852-98BA-457E-8588-9C5A97741670}"/>
              </a:ext>
            </a:extLst>
          </p:cNvPr>
          <p:cNvSpPr txBox="1"/>
          <p:nvPr/>
        </p:nvSpPr>
        <p:spPr>
          <a:xfrm>
            <a:off x="290946" y="263236"/>
            <a:ext cx="4890654" cy="6370975"/>
          </a:xfrm>
          <a:prstGeom prst="rect">
            <a:avLst/>
          </a:prstGeom>
          <a:noFill/>
        </p:spPr>
        <p:txBody>
          <a:bodyPr wrap="square" rtlCol="0">
            <a:spAutoFit/>
          </a:bodyPr>
          <a:lstStyle/>
          <a:p>
            <a:r>
              <a:rPr lang="es-ES" sz="2400" b="0" i="0" dirty="0">
                <a:solidFill>
                  <a:srgbClr val="000000"/>
                </a:solidFill>
                <a:effectLst/>
              </a:rPr>
              <a:t>Veronés, pintó más de una docena de Anunciaciones, un número mucho mayor que el de otros artistas venecianos de su tiempo basado en las obras venecianas existentes que se centran en este tema. </a:t>
            </a:r>
          </a:p>
          <a:p>
            <a:r>
              <a:rPr lang="es-ES" sz="2400" b="0" i="0" dirty="0">
                <a:solidFill>
                  <a:srgbClr val="000000"/>
                </a:solidFill>
                <a:effectLst/>
              </a:rPr>
              <a:t>Su interpretación de María como mujer de sabiduría que posee una monumentalidad serena, combinada con sus lujosos escenarios venecianos, lo convirtieron en el artista preferido para las interpretaciones de la escena en las últimas décadas del siglo XVI. </a:t>
            </a:r>
          </a:p>
          <a:p>
            <a:r>
              <a:rPr lang="es-ES" sz="2400" b="0" i="0" dirty="0">
                <a:solidFill>
                  <a:srgbClr val="000000"/>
                </a:solidFill>
                <a:effectLst/>
              </a:rPr>
              <a:t>La pintura de los Uffizi, </a:t>
            </a:r>
            <a:r>
              <a:rPr lang="es-ES" sz="2400" b="0" i="1" dirty="0">
                <a:solidFill>
                  <a:srgbClr val="000000"/>
                </a:solidFill>
                <a:effectLst/>
              </a:rPr>
              <a:t>Anunciación a la Virgen,</a:t>
            </a:r>
            <a:r>
              <a:rPr lang="es-ES" sz="2400" b="0" i="0" dirty="0">
                <a:solidFill>
                  <a:srgbClr val="000000"/>
                </a:solidFill>
                <a:effectLst/>
              </a:rPr>
              <a:t> es la más antigua de las obras de la Anunciación de Veronese.</a:t>
            </a:r>
            <a:endParaRPr lang="es-ES" sz="2400" dirty="0"/>
          </a:p>
        </p:txBody>
      </p:sp>
    </p:spTree>
    <p:extLst>
      <p:ext uri="{BB962C8B-B14F-4D97-AF65-F5344CB8AC3E}">
        <p14:creationId xmlns:p14="http://schemas.microsoft.com/office/powerpoint/2010/main" val="19123126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88290" cy="5869420"/>
          </a:xfrm>
        </p:spPr>
        <p:txBody>
          <a:bodyPr anchor="t">
            <a:normAutofit/>
          </a:bodyPr>
          <a:lstStyle/>
          <a:p>
            <a:r>
              <a:rPr lang="es-ES" sz="2800" b="1" dirty="0"/>
              <a:t>1556. Veronés. Transfiguración. </a:t>
            </a:r>
            <a:r>
              <a:rPr lang="es-ES" sz="2800" b="1" dirty="0" err="1"/>
              <a:t>Cathedral</a:t>
            </a:r>
            <a:r>
              <a:rPr lang="es-ES" sz="2800" b="1" dirty="0"/>
              <a:t> of Santa Maria, </a:t>
            </a:r>
            <a:r>
              <a:rPr lang="es-ES" sz="2800" b="1" dirty="0" err="1"/>
              <a:t>Montagnana</a:t>
            </a:r>
            <a:endParaRPr lang="es-ES" sz="2800" b="1" dirty="0"/>
          </a:p>
        </p:txBody>
      </p:sp>
      <p:pic>
        <p:nvPicPr>
          <p:cNvPr id="4" name="Imagen 3">
            <a:extLst>
              <a:ext uri="{FF2B5EF4-FFF2-40B4-BE49-F238E27FC236}">
                <a16:creationId xmlns:a16="http://schemas.microsoft.com/office/drawing/2014/main" id="{7F2B3287-2CD4-42BD-B80E-5F47BF98F0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0908" y="0"/>
            <a:ext cx="5891092" cy="6858000"/>
          </a:xfrm>
          <a:prstGeom prst="rect">
            <a:avLst/>
          </a:prstGeom>
        </p:spPr>
      </p:pic>
    </p:spTree>
    <p:extLst>
      <p:ext uri="{BB962C8B-B14F-4D97-AF65-F5344CB8AC3E}">
        <p14:creationId xmlns:p14="http://schemas.microsoft.com/office/powerpoint/2010/main" val="26896261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74074" y="365125"/>
            <a:ext cx="2455470" cy="5869420"/>
          </a:xfrm>
        </p:spPr>
        <p:txBody>
          <a:bodyPr anchor="t">
            <a:normAutofit/>
          </a:bodyPr>
          <a:lstStyle/>
          <a:p>
            <a:r>
              <a:rPr lang="es-ES" sz="2800" b="1" dirty="0"/>
              <a:t>1556. Veronés. Martirio de santa Justina. Museo </a:t>
            </a:r>
            <a:r>
              <a:rPr lang="es-ES" sz="2800" b="1" dirty="0" err="1"/>
              <a:t>Civico</a:t>
            </a:r>
            <a:r>
              <a:rPr lang="es-ES" sz="2800" b="1" dirty="0"/>
              <a:t>, Padua.</a:t>
            </a:r>
          </a:p>
        </p:txBody>
      </p:sp>
      <p:pic>
        <p:nvPicPr>
          <p:cNvPr id="4" name="Imagen 3">
            <a:extLst>
              <a:ext uri="{FF2B5EF4-FFF2-40B4-BE49-F238E27FC236}">
                <a16:creationId xmlns:a16="http://schemas.microsoft.com/office/drawing/2014/main" id="{D22555DE-182C-487F-9CB9-96D7C08667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9543" y="0"/>
            <a:ext cx="9362457" cy="6858000"/>
          </a:xfrm>
          <a:prstGeom prst="rect">
            <a:avLst/>
          </a:prstGeom>
        </p:spPr>
      </p:pic>
    </p:spTree>
    <p:extLst>
      <p:ext uri="{BB962C8B-B14F-4D97-AF65-F5344CB8AC3E}">
        <p14:creationId xmlns:p14="http://schemas.microsoft.com/office/powerpoint/2010/main" val="22605032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0972799" cy="936171"/>
          </a:xfrm>
        </p:spPr>
        <p:txBody>
          <a:bodyPr anchor="ctr">
            <a:normAutofit/>
          </a:bodyPr>
          <a:lstStyle/>
          <a:p>
            <a:r>
              <a:rPr lang="es-ES" sz="2800" b="1" dirty="0"/>
              <a:t>1556. Veronés. Anunciación. Uffizi.</a:t>
            </a:r>
          </a:p>
        </p:txBody>
      </p:sp>
      <p:pic>
        <p:nvPicPr>
          <p:cNvPr id="4" name="Imagen 3">
            <a:extLst>
              <a:ext uri="{FF2B5EF4-FFF2-40B4-BE49-F238E27FC236}">
                <a16:creationId xmlns:a16="http://schemas.microsoft.com/office/drawing/2014/main" id="{47D7B27F-583B-4849-B79F-D184E2BC27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36171"/>
            <a:ext cx="12192000" cy="5921829"/>
          </a:xfrm>
          <a:prstGeom prst="rect">
            <a:avLst/>
          </a:prstGeom>
        </p:spPr>
      </p:pic>
    </p:spTree>
    <p:extLst>
      <p:ext uri="{BB962C8B-B14F-4D97-AF65-F5344CB8AC3E}">
        <p14:creationId xmlns:p14="http://schemas.microsoft.com/office/powerpoint/2010/main" val="9762796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10" y="365125"/>
            <a:ext cx="1945102" cy="5869420"/>
          </a:xfrm>
        </p:spPr>
        <p:txBody>
          <a:bodyPr anchor="t">
            <a:normAutofit/>
          </a:bodyPr>
          <a:lstStyle/>
          <a:p>
            <a:r>
              <a:rPr lang="es-ES" sz="2800" b="1" dirty="0"/>
              <a:t>1557. Veronés.</a:t>
            </a:r>
            <a:br>
              <a:rPr lang="es-ES" sz="2800" b="1" dirty="0"/>
            </a:br>
            <a:r>
              <a:rPr lang="es-ES" sz="2800" b="1" dirty="0"/>
              <a:t>Venus y Mercurio, presentan a Eros y Anteros ante el Altar de Júpiter.</a:t>
            </a:r>
            <a:br>
              <a:rPr lang="es-ES" sz="2800" b="1" dirty="0"/>
            </a:br>
            <a:r>
              <a:rPr lang="es-ES" sz="2800" b="1" dirty="0"/>
              <a:t>Uffizi.</a:t>
            </a:r>
          </a:p>
        </p:txBody>
      </p:sp>
      <p:pic>
        <p:nvPicPr>
          <p:cNvPr id="4" name="Imagen 3">
            <a:extLst>
              <a:ext uri="{FF2B5EF4-FFF2-40B4-BE49-F238E27FC236}">
                <a16:creationId xmlns:a16="http://schemas.microsoft.com/office/drawing/2014/main" id="{AACD1368-DC9D-441A-A58C-28693D12DC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5211" y="1"/>
            <a:ext cx="10066789" cy="6858000"/>
          </a:xfrm>
          <a:prstGeom prst="rect">
            <a:avLst/>
          </a:prstGeom>
        </p:spPr>
      </p:pic>
    </p:spTree>
    <p:extLst>
      <p:ext uri="{BB962C8B-B14F-4D97-AF65-F5344CB8AC3E}">
        <p14:creationId xmlns:p14="http://schemas.microsoft.com/office/powerpoint/2010/main" val="41258497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9" y="365125"/>
            <a:ext cx="3713018" cy="5869420"/>
          </a:xfrm>
        </p:spPr>
        <p:txBody>
          <a:bodyPr anchor="t">
            <a:normAutofit/>
          </a:bodyPr>
          <a:lstStyle/>
          <a:p>
            <a:endParaRPr lang="es-ES" sz="2800" dirty="0"/>
          </a:p>
        </p:txBody>
      </p:sp>
    </p:spTree>
    <p:extLst>
      <p:ext uri="{BB962C8B-B14F-4D97-AF65-F5344CB8AC3E}">
        <p14:creationId xmlns:p14="http://schemas.microsoft.com/office/powerpoint/2010/main" val="39961547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0D29DDA-FF03-4A5C-9EC7-93D513E0F839}"/>
              </a:ext>
            </a:extLst>
          </p:cNvPr>
          <p:cNvSpPr>
            <a:spLocks noGrp="1"/>
          </p:cNvSpPr>
          <p:nvPr>
            <p:ph type="ctrTitle"/>
          </p:nvPr>
        </p:nvSpPr>
        <p:spPr/>
        <p:txBody>
          <a:bodyPr>
            <a:normAutofit fontScale="90000"/>
          </a:bodyPr>
          <a:lstStyle/>
          <a:p>
            <a:r>
              <a:rPr lang="es-ES" sz="8000" b="1" dirty="0"/>
              <a:t>1556 - 1558. </a:t>
            </a:r>
            <a:br>
              <a:rPr lang="es-ES" sz="8000" b="1" dirty="0"/>
            </a:br>
            <a:r>
              <a:rPr lang="es-ES" sz="8000" b="1" dirty="0"/>
              <a:t>Iglesia de San Sebastián</a:t>
            </a:r>
          </a:p>
        </p:txBody>
      </p:sp>
      <p:sp>
        <p:nvSpPr>
          <p:cNvPr id="5" name="Subtítulo 4">
            <a:extLst>
              <a:ext uri="{FF2B5EF4-FFF2-40B4-BE49-F238E27FC236}">
                <a16:creationId xmlns:a16="http://schemas.microsoft.com/office/drawing/2014/main" id="{3E06CFAF-6B0D-465B-AB89-E6E152C9FC85}"/>
              </a:ext>
            </a:extLst>
          </p:cNvPr>
          <p:cNvSpPr>
            <a:spLocks noGrp="1"/>
          </p:cNvSpPr>
          <p:nvPr>
            <p:ph type="subTitle" idx="1"/>
          </p:nvPr>
        </p:nvSpPr>
        <p:spPr/>
        <p:txBody>
          <a:bodyPr>
            <a:normAutofit/>
          </a:bodyPr>
          <a:lstStyle/>
          <a:p>
            <a:r>
              <a:rPr lang="es-ES" sz="9600" b="1" dirty="0"/>
              <a:t>Sacristía.</a:t>
            </a:r>
          </a:p>
        </p:txBody>
      </p:sp>
    </p:spTree>
    <p:extLst>
      <p:ext uri="{BB962C8B-B14F-4D97-AF65-F5344CB8AC3E}">
        <p14:creationId xmlns:p14="http://schemas.microsoft.com/office/powerpoint/2010/main" val="28818176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97344" cy="5869420"/>
          </a:xfrm>
        </p:spPr>
        <p:txBody>
          <a:bodyPr anchor="t">
            <a:normAutofit/>
          </a:bodyPr>
          <a:lstStyle/>
          <a:p>
            <a:r>
              <a:rPr lang="es-ES" sz="2800" dirty="0"/>
              <a:t>1555. </a:t>
            </a:r>
            <a:r>
              <a:rPr lang="es-ES" sz="2800" dirty="0" err="1"/>
              <a:t>Verones</a:t>
            </a:r>
            <a:r>
              <a:rPr lang="es-ES" sz="2800" dirty="0"/>
              <a:t>. Coronación de la Virgen. Sacristía San Sebastián.</a:t>
            </a:r>
          </a:p>
        </p:txBody>
      </p:sp>
      <p:pic>
        <p:nvPicPr>
          <p:cNvPr id="4" name="Imagen 3">
            <a:extLst>
              <a:ext uri="{FF2B5EF4-FFF2-40B4-BE49-F238E27FC236}">
                <a16:creationId xmlns:a16="http://schemas.microsoft.com/office/drawing/2014/main" id="{9C316B0E-203A-41FC-8C40-E80317685E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9962" y="0"/>
            <a:ext cx="5782038" cy="6858000"/>
          </a:xfrm>
          <a:prstGeom prst="rect">
            <a:avLst/>
          </a:prstGeom>
        </p:spPr>
      </p:pic>
    </p:spTree>
    <p:extLst>
      <p:ext uri="{BB962C8B-B14F-4D97-AF65-F5344CB8AC3E}">
        <p14:creationId xmlns:p14="http://schemas.microsoft.com/office/powerpoint/2010/main" val="35359966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166764" cy="762000"/>
          </a:xfrm>
        </p:spPr>
        <p:txBody>
          <a:bodyPr anchor="ctr">
            <a:normAutofit/>
          </a:bodyPr>
          <a:lstStyle/>
          <a:p>
            <a:pPr algn="ctr"/>
            <a:r>
              <a:rPr lang="es-ES" sz="2800" dirty="0"/>
              <a:t>1555. </a:t>
            </a:r>
            <a:r>
              <a:rPr lang="es-ES" sz="2800" dirty="0" err="1"/>
              <a:t>Verones</a:t>
            </a:r>
            <a:r>
              <a:rPr lang="es-ES" sz="2800" dirty="0"/>
              <a:t>. Los cuatro evangelistas. Sacristía San Sebastián.</a:t>
            </a:r>
          </a:p>
        </p:txBody>
      </p:sp>
      <p:pic>
        <p:nvPicPr>
          <p:cNvPr id="4" name="Imagen 3">
            <a:extLst>
              <a:ext uri="{FF2B5EF4-FFF2-40B4-BE49-F238E27FC236}">
                <a16:creationId xmlns:a16="http://schemas.microsoft.com/office/drawing/2014/main" id="{E614AE03-ACF7-422E-BA11-8063A23327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42894"/>
            <a:ext cx="5583382" cy="2260478"/>
          </a:xfrm>
          <a:prstGeom prst="rect">
            <a:avLst/>
          </a:prstGeom>
        </p:spPr>
      </p:pic>
      <p:pic>
        <p:nvPicPr>
          <p:cNvPr id="6" name="Imagen 5">
            <a:extLst>
              <a:ext uri="{FF2B5EF4-FFF2-40B4-BE49-F238E27FC236}">
                <a16:creationId xmlns:a16="http://schemas.microsoft.com/office/drawing/2014/main" id="{B5D68E45-35A2-4B04-AA20-EA4152C91B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9024" y="3442203"/>
            <a:ext cx="6364153" cy="2304461"/>
          </a:xfrm>
          <a:prstGeom prst="rect">
            <a:avLst/>
          </a:prstGeom>
        </p:spPr>
      </p:pic>
      <p:pic>
        <p:nvPicPr>
          <p:cNvPr id="8" name="Imagen 7">
            <a:extLst>
              <a:ext uri="{FF2B5EF4-FFF2-40B4-BE49-F238E27FC236}">
                <a16:creationId xmlns:a16="http://schemas.microsoft.com/office/drawing/2014/main" id="{00A74E8A-85A1-427B-BE95-68787D36B1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442202"/>
            <a:ext cx="5583382" cy="2304462"/>
          </a:xfrm>
          <a:prstGeom prst="rect">
            <a:avLst/>
          </a:prstGeom>
        </p:spPr>
      </p:pic>
      <p:pic>
        <p:nvPicPr>
          <p:cNvPr id="10" name="Imagen 9">
            <a:extLst>
              <a:ext uri="{FF2B5EF4-FFF2-40B4-BE49-F238E27FC236}">
                <a16:creationId xmlns:a16="http://schemas.microsoft.com/office/drawing/2014/main" id="{5D225482-77FA-4A29-A558-C9BC953B86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49024" y="942893"/>
            <a:ext cx="6438592" cy="2260477"/>
          </a:xfrm>
          <a:prstGeom prst="rect">
            <a:avLst/>
          </a:prstGeom>
        </p:spPr>
      </p:pic>
    </p:spTree>
    <p:extLst>
      <p:ext uri="{BB962C8B-B14F-4D97-AF65-F5344CB8AC3E}">
        <p14:creationId xmlns:p14="http://schemas.microsoft.com/office/powerpoint/2010/main" val="9506758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0D29DDA-FF03-4A5C-9EC7-93D513E0F839}"/>
              </a:ext>
            </a:extLst>
          </p:cNvPr>
          <p:cNvSpPr>
            <a:spLocks noGrp="1"/>
          </p:cNvSpPr>
          <p:nvPr>
            <p:ph type="ctrTitle"/>
          </p:nvPr>
        </p:nvSpPr>
        <p:spPr/>
        <p:txBody>
          <a:bodyPr>
            <a:normAutofit fontScale="90000"/>
          </a:bodyPr>
          <a:lstStyle/>
          <a:p>
            <a:r>
              <a:rPr lang="es-ES" sz="8000" b="1" dirty="0"/>
              <a:t>1556 - 1558. </a:t>
            </a:r>
            <a:br>
              <a:rPr lang="es-ES" sz="8000" b="1" dirty="0"/>
            </a:br>
            <a:r>
              <a:rPr lang="es-ES" sz="8000" b="1" dirty="0"/>
              <a:t>Iglesia de San Sebastián</a:t>
            </a:r>
          </a:p>
        </p:txBody>
      </p:sp>
      <p:sp>
        <p:nvSpPr>
          <p:cNvPr id="5" name="Subtítulo 4">
            <a:extLst>
              <a:ext uri="{FF2B5EF4-FFF2-40B4-BE49-F238E27FC236}">
                <a16:creationId xmlns:a16="http://schemas.microsoft.com/office/drawing/2014/main" id="{3E06CFAF-6B0D-465B-AB89-E6E152C9FC85}"/>
              </a:ext>
            </a:extLst>
          </p:cNvPr>
          <p:cNvSpPr>
            <a:spLocks noGrp="1"/>
          </p:cNvSpPr>
          <p:nvPr>
            <p:ph type="subTitle" idx="1"/>
          </p:nvPr>
        </p:nvSpPr>
        <p:spPr/>
        <p:txBody>
          <a:bodyPr>
            <a:normAutofit fontScale="85000" lnSpcReduction="10000"/>
          </a:bodyPr>
          <a:lstStyle/>
          <a:p>
            <a:r>
              <a:rPr lang="es-ES" sz="9600" b="1" dirty="0"/>
              <a:t>Nave San Sebastián</a:t>
            </a:r>
          </a:p>
        </p:txBody>
      </p:sp>
    </p:spTree>
    <p:extLst>
      <p:ext uri="{BB962C8B-B14F-4D97-AF65-F5344CB8AC3E}">
        <p14:creationId xmlns:p14="http://schemas.microsoft.com/office/powerpoint/2010/main" val="34568345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4"/>
            <a:ext cx="5047211" cy="6229639"/>
          </a:xfrm>
        </p:spPr>
        <p:txBody>
          <a:bodyPr anchor="t">
            <a:normAutofit fontScale="90000"/>
          </a:bodyPr>
          <a:lstStyle/>
          <a:p>
            <a:r>
              <a:rPr lang="es-ES" sz="3100" b="1" dirty="0"/>
              <a:t>1556. </a:t>
            </a:r>
            <a:r>
              <a:rPr lang="es-ES" sz="3100" b="1" dirty="0" err="1"/>
              <a:t>Verones</a:t>
            </a:r>
            <a:r>
              <a:rPr lang="es-ES" sz="3100" b="1" dirty="0"/>
              <a:t>. Coronación de Esther por </a:t>
            </a:r>
            <a:r>
              <a:rPr lang="es-ES" sz="3100" b="1" dirty="0" err="1"/>
              <a:t>Ansuero</a:t>
            </a:r>
            <a:r>
              <a:rPr lang="es-ES" sz="3100" b="1" dirty="0"/>
              <a:t>. Nave San Sebastián.</a:t>
            </a:r>
            <a:br>
              <a:rPr lang="es-ES" sz="2800" b="1" dirty="0"/>
            </a:br>
            <a:r>
              <a:rPr lang="es-ES" sz="2700" b="0" i="0" dirty="0">
                <a:effectLst/>
                <a:latin typeface="+mn-lt"/>
              </a:rPr>
              <a:t>La historia, tomada del Antiguo Testamento, narra cómo una joven Ester, huérfana judía de la tribu de Benjamín que había sido adoptada por su primo Mardoqueo, llegó a ser reina cuando el rey Asuero de Persia depuso a la reina </a:t>
            </a:r>
            <a:r>
              <a:rPr lang="es-ES" sz="2700" b="0" i="0" dirty="0" err="1">
                <a:effectLst/>
                <a:latin typeface="+mn-lt"/>
              </a:rPr>
              <a:t>Vasti</a:t>
            </a:r>
            <a:r>
              <a:rPr lang="es-ES" sz="2700" b="0" i="0" dirty="0">
                <a:effectLst/>
                <a:latin typeface="+mn-lt"/>
              </a:rPr>
              <a:t> por haberle desobedecido y la eligió a ella para reemplazarla, gracias a su belleza, encanto, discreción y prudencia y, siguiendo los consejos de Mardoqueo, a haber mantenido en secreto su origen judío, consiguiendo también que el rey anulara el decreto de exterminio dictado contra su pueblo. </a:t>
            </a:r>
            <a:endParaRPr lang="es-ES" sz="2400" dirty="0">
              <a:latin typeface="+mn-lt"/>
            </a:endParaRPr>
          </a:p>
        </p:txBody>
      </p:sp>
      <p:pic>
        <p:nvPicPr>
          <p:cNvPr id="4" name="Imagen 3">
            <a:extLst>
              <a:ext uri="{FF2B5EF4-FFF2-40B4-BE49-F238E27FC236}">
                <a16:creationId xmlns:a16="http://schemas.microsoft.com/office/drawing/2014/main" id="{51D412B8-D389-4F02-BBD9-424D2210A0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6593" y="0"/>
            <a:ext cx="6895407" cy="6858000"/>
          </a:xfrm>
          <a:prstGeom prst="rect">
            <a:avLst/>
          </a:prstGeom>
        </p:spPr>
      </p:pic>
    </p:spTree>
    <p:extLst>
      <p:ext uri="{BB962C8B-B14F-4D97-AF65-F5344CB8AC3E}">
        <p14:creationId xmlns:p14="http://schemas.microsoft.com/office/powerpoint/2010/main" val="29394481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69886" cy="5869420"/>
          </a:xfrm>
        </p:spPr>
        <p:txBody>
          <a:bodyPr anchor="t">
            <a:normAutofit/>
          </a:bodyPr>
          <a:lstStyle/>
          <a:p>
            <a:r>
              <a:rPr lang="es-ES" sz="2800" b="1" dirty="0"/>
              <a:t>1556. </a:t>
            </a:r>
            <a:r>
              <a:rPr lang="es-ES" sz="2800" b="1" dirty="0" err="1"/>
              <a:t>Verones</a:t>
            </a:r>
            <a:r>
              <a:rPr lang="es-ES" sz="2800" b="1" dirty="0"/>
              <a:t>. Castigo de </a:t>
            </a:r>
            <a:r>
              <a:rPr lang="es-ES" sz="2800" b="1" dirty="0" err="1"/>
              <a:t>Vasti</a:t>
            </a:r>
            <a:r>
              <a:rPr lang="es-ES" sz="2800" b="1" dirty="0"/>
              <a:t>. Nave San Sebastián.</a:t>
            </a:r>
            <a:br>
              <a:rPr lang="es-ES" sz="2800" b="1" dirty="0"/>
            </a:br>
            <a:br>
              <a:rPr lang="es-ES" sz="2800" dirty="0"/>
            </a:br>
            <a:r>
              <a:rPr lang="es-ES" sz="2400" dirty="0">
                <a:latin typeface="+mn-lt"/>
              </a:rPr>
              <a:t>Tanto está pintura como el “Triunfo de </a:t>
            </a:r>
            <a:r>
              <a:rPr lang="es-ES" sz="2400" dirty="0" err="1">
                <a:latin typeface="+mn-lt"/>
              </a:rPr>
              <a:t>Mordecai</a:t>
            </a:r>
            <a:r>
              <a:rPr lang="es-ES" sz="2400" dirty="0">
                <a:latin typeface="+mn-lt"/>
              </a:rPr>
              <a:t>” deben ser </a:t>
            </a:r>
            <a:r>
              <a:rPr lang="es-ES" sz="2400" i="0" dirty="0">
                <a:solidFill>
                  <a:srgbClr val="000000"/>
                </a:solidFill>
                <a:effectLst/>
                <a:latin typeface="+mn-lt"/>
              </a:rPr>
              <a:t>interpretadas en alusión al triunfo de la fe sobre la herejía, el asunto central de todo el ciclo iconográfico.</a:t>
            </a:r>
            <a:br>
              <a:rPr lang="es-ES" sz="2400" i="0" dirty="0">
                <a:solidFill>
                  <a:srgbClr val="000000"/>
                </a:solidFill>
                <a:effectLst/>
                <a:latin typeface="+mn-lt"/>
              </a:rPr>
            </a:br>
            <a:br>
              <a:rPr lang="es-ES" sz="2400" i="0" dirty="0">
                <a:solidFill>
                  <a:srgbClr val="000000"/>
                </a:solidFill>
                <a:effectLst/>
                <a:latin typeface="+mn-lt"/>
              </a:rPr>
            </a:br>
            <a:r>
              <a:rPr lang="es-ES" sz="2400" dirty="0">
                <a:latin typeface="+mn-lt"/>
              </a:rPr>
              <a:t>Esther debe ser </a:t>
            </a:r>
            <a:r>
              <a:rPr lang="es-ES" sz="2400" i="0" dirty="0">
                <a:solidFill>
                  <a:srgbClr val="000000"/>
                </a:solidFill>
                <a:effectLst/>
                <a:latin typeface="+mn-lt"/>
              </a:rPr>
              <a:t>interpretada en clave de prefiguración mariana.</a:t>
            </a:r>
            <a:br>
              <a:rPr lang="es-ES" sz="2400" b="0" i="0" dirty="0">
                <a:effectLst/>
                <a:latin typeface="+mn-lt"/>
              </a:rPr>
            </a:br>
            <a:endParaRPr lang="es-ES" sz="2400" dirty="0">
              <a:latin typeface="+mn-lt"/>
            </a:endParaRPr>
          </a:p>
        </p:txBody>
      </p:sp>
      <p:pic>
        <p:nvPicPr>
          <p:cNvPr id="4" name="Imagen 3">
            <a:extLst>
              <a:ext uri="{FF2B5EF4-FFF2-40B4-BE49-F238E27FC236}">
                <a16:creationId xmlns:a16="http://schemas.microsoft.com/office/drawing/2014/main" id="{8B3AB902-84B9-4CB8-A7C2-1B18C089C0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2504" y="0"/>
            <a:ext cx="5009496" cy="6858000"/>
          </a:xfrm>
          <a:prstGeom prst="rect">
            <a:avLst/>
          </a:prstGeom>
        </p:spPr>
      </p:pic>
    </p:spTree>
    <p:extLst>
      <p:ext uri="{BB962C8B-B14F-4D97-AF65-F5344CB8AC3E}">
        <p14:creationId xmlns:p14="http://schemas.microsoft.com/office/powerpoint/2010/main" val="28024302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5"/>
            <a:ext cx="6905413" cy="5869420"/>
          </a:xfrm>
        </p:spPr>
        <p:txBody>
          <a:bodyPr anchor="t">
            <a:normAutofit fontScale="90000"/>
          </a:bodyPr>
          <a:lstStyle/>
          <a:p>
            <a:r>
              <a:rPr lang="es-ES" sz="3100" b="1" dirty="0"/>
              <a:t>1556. </a:t>
            </a:r>
            <a:r>
              <a:rPr lang="es-ES" sz="3100" b="1" dirty="0" err="1"/>
              <a:t>Verones</a:t>
            </a:r>
            <a:r>
              <a:rPr lang="es-ES" sz="3100" b="1" dirty="0"/>
              <a:t>. Triunfo de </a:t>
            </a:r>
            <a:r>
              <a:rPr lang="es-ES" sz="3100" b="1" dirty="0" err="1"/>
              <a:t>Mordecai</a:t>
            </a:r>
            <a:r>
              <a:rPr lang="es-ES" sz="3100" b="1" dirty="0"/>
              <a:t> (Mardoqueo). Nave San Sebastián.</a:t>
            </a:r>
            <a:br>
              <a:rPr lang="es-ES" sz="2800" b="1" dirty="0"/>
            </a:br>
            <a:br>
              <a:rPr lang="es-ES" sz="2800" b="1" dirty="0"/>
            </a:br>
            <a:r>
              <a:rPr lang="es-ES" sz="2700" b="0" i="0" dirty="0">
                <a:solidFill>
                  <a:srgbClr val="000000"/>
                </a:solidFill>
                <a:effectLst/>
                <a:latin typeface="+mn-lt"/>
              </a:rPr>
              <a:t>Según Augusto Gentili, estos tres momentos bíblicos también fueron elegidos por </a:t>
            </a:r>
            <a:r>
              <a:rPr lang="es-ES" sz="2700" b="0" i="0" dirty="0" err="1">
                <a:solidFill>
                  <a:srgbClr val="000000"/>
                </a:solidFill>
                <a:effectLst/>
                <a:latin typeface="+mn-lt"/>
              </a:rPr>
              <a:t>Torlioni</a:t>
            </a:r>
            <a:r>
              <a:rPr lang="es-ES" sz="2700" b="0" i="0" dirty="0">
                <a:solidFill>
                  <a:srgbClr val="000000"/>
                </a:solidFill>
                <a:effectLst/>
                <a:latin typeface="+mn-lt"/>
              </a:rPr>
              <a:t> como forma de exaltar su propia figura y su papel en la reforma de la comunidad de los </a:t>
            </a:r>
            <a:r>
              <a:rPr lang="es-ES" sz="2700" b="0" i="0" dirty="0" err="1">
                <a:solidFill>
                  <a:srgbClr val="000000"/>
                </a:solidFill>
                <a:effectLst/>
                <a:latin typeface="+mn-lt"/>
              </a:rPr>
              <a:t>gerolamini</a:t>
            </a:r>
            <a:r>
              <a:rPr lang="es-ES" sz="2700" b="0" i="0" dirty="0">
                <a:solidFill>
                  <a:srgbClr val="000000"/>
                </a:solidFill>
                <a:effectLst/>
                <a:latin typeface="+mn-lt"/>
              </a:rPr>
              <a:t> venecianos.</a:t>
            </a:r>
            <a:br>
              <a:rPr lang="es-ES" sz="2700" b="0" i="0" dirty="0">
                <a:solidFill>
                  <a:srgbClr val="000000"/>
                </a:solidFill>
                <a:effectLst/>
                <a:latin typeface="+mn-lt"/>
              </a:rPr>
            </a:br>
            <a:br>
              <a:rPr lang="es-ES" sz="2700" b="0" i="0" dirty="0">
                <a:solidFill>
                  <a:srgbClr val="000000"/>
                </a:solidFill>
                <a:effectLst/>
                <a:latin typeface="+mn-lt"/>
              </a:rPr>
            </a:br>
            <a:r>
              <a:rPr lang="es-ES" sz="2700" b="0" i="0" dirty="0">
                <a:solidFill>
                  <a:srgbClr val="000000"/>
                </a:solidFill>
                <a:effectLst/>
                <a:latin typeface="+mn-lt"/>
              </a:rPr>
              <a:t>Así, el </a:t>
            </a:r>
            <a:r>
              <a:rPr lang="es-ES" sz="2700" b="0" i="1" dirty="0">
                <a:solidFill>
                  <a:srgbClr val="000000"/>
                </a:solidFill>
                <a:effectLst/>
                <a:latin typeface="+mn-lt"/>
              </a:rPr>
              <a:t>Repudio de </a:t>
            </a:r>
            <a:r>
              <a:rPr lang="es-ES" sz="2700" b="0" i="1" dirty="0" err="1">
                <a:solidFill>
                  <a:srgbClr val="000000"/>
                </a:solidFill>
                <a:effectLst/>
                <a:latin typeface="+mn-lt"/>
              </a:rPr>
              <a:t>Vasti</a:t>
            </a:r>
            <a:r>
              <a:rPr lang="es-ES" sz="2700" b="0" i="0" dirty="0">
                <a:solidFill>
                  <a:srgbClr val="000000"/>
                </a:solidFill>
                <a:effectLst/>
                <a:latin typeface="+mn-lt"/>
              </a:rPr>
              <a:t> se pondría en relación con la expulsión de los rebeldes de la comunidad </a:t>
            </a:r>
            <a:r>
              <a:rPr lang="es-ES" sz="2700" b="0" i="0" dirty="0" err="1">
                <a:solidFill>
                  <a:srgbClr val="000000"/>
                </a:solidFill>
                <a:effectLst/>
                <a:latin typeface="+mn-lt"/>
              </a:rPr>
              <a:t>girolamini</a:t>
            </a:r>
            <a:r>
              <a:rPr lang="es-ES" sz="2700" b="0" i="0" dirty="0">
                <a:solidFill>
                  <a:srgbClr val="000000"/>
                </a:solidFill>
                <a:effectLst/>
                <a:latin typeface="+mn-lt"/>
              </a:rPr>
              <a:t>, y la </a:t>
            </a:r>
            <a:r>
              <a:rPr lang="es-ES" sz="2700" b="0" i="1" dirty="0">
                <a:solidFill>
                  <a:srgbClr val="000000"/>
                </a:solidFill>
                <a:effectLst/>
                <a:latin typeface="+mn-lt"/>
              </a:rPr>
              <a:t>Entrega de la corona a Ester</a:t>
            </a:r>
            <a:r>
              <a:rPr lang="es-ES" sz="2700" b="0" i="0" dirty="0">
                <a:solidFill>
                  <a:srgbClr val="000000"/>
                </a:solidFill>
                <a:effectLst/>
                <a:latin typeface="+mn-lt"/>
              </a:rPr>
              <a:t>, figura que se entiende como alegoría de la Iglesia, simbolizaría la autoridad renovada. El propio </a:t>
            </a:r>
            <a:r>
              <a:rPr lang="es-ES" sz="2700" b="0" i="0" dirty="0" err="1">
                <a:solidFill>
                  <a:srgbClr val="000000"/>
                </a:solidFill>
                <a:effectLst/>
                <a:latin typeface="+mn-lt"/>
              </a:rPr>
              <a:t>Torlioni</a:t>
            </a:r>
            <a:r>
              <a:rPr lang="es-ES" sz="2700" b="0" i="0" dirty="0">
                <a:solidFill>
                  <a:srgbClr val="000000"/>
                </a:solidFill>
                <a:effectLst/>
                <a:latin typeface="+mn-lt"/>
              </a:rPr>
              <a:t> estaría representado en la figura de </a:t>
            </a:r>
            <a:r>
              <a:rPr lang="es-ES" sz="2700" b="0" i="0" dirty="0" err="1">
                <a:solidFill>
                  <a:srgbClr val="000000"/>
                </a:solidFill>
                <a:effectLst/>
                <a:latin typeface="+mn-lt"/>
              </a:rPr>
              <a:t>Mardocheo</a:t>
            </a:r>
            <a:r>
              <a:rPr lang="es-ES" sz="2700" b="0" i="0" dirty="0">
                <a:solidFill>
                  <a:srgbClr val="000000"/>
                </a:solidFill>
                <a:effectLst/>
                <a:latin typeface="+mn-lt"/>
              </a:rPr>
              <a:t>, el guía de Ester y protagonista absoluto del rescate de su pueblo, lo que el propio prior había hecho con el monasterio y la Orden.</a:t>
            </a:r>
            <a:br>
              <a:rPr lang="es-ES" sz="2700" b="0" i="0" dirty="0">
                <a:solidFill>
                  <a:srgbClr val="000000"/>
                </a:solidFill>
                <a:effectLst/>
                <a:latin typeface="+mn-lt"/>
              </a:rPr>
            </a:br>
            <a:br>
              <a:rPr lang="es-ES" sz="2700" b="1" dirty="0">
                <a:latin typeface="+mn-lt"/>
              </a:rPr>
            </a:br>
            <a:br>
              <a:rPr lang="es-ES" sz="2800" b="1" dirty="0"/>
            </a:br>
            <a:endParaRPr lang="es-ES" sz="2400" dirty="0">
              <a:latin typeface="+mn-lt"/>
            </a:endParaRPr>
          </a:p>
        </p:txBody>
      </p:sp>
      <p:pic>
        <p:nvPicPr>
          <p:cNvPr id="4" name="Imagen 3">
            <a:extLst>
              <a:ext uri="{FF2B5EF4-FFF2-40B4-BE49-F238E27FC236}">
                <a16:creationId xmlns:a16="http://schemas.microsoft.com/office/drawing/2014/main" id="{D19D27BD-FD1F-4657-B2BA-33E1585ADD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0213" y="0"/>
            <a:ext cx="5009496" cy="6858000"/>
          </a:xfrm>
          <a:prstGeom prst="rect">
            <a:avLst/>
          </a:prstGeom>
        </p:spPr>
      </p:pic>
    </p:spTree>
    <p:extLst>
      <p:ext uri="{BB962C8B-B14F-4D97-AF65-F5344CB8AC3E}">
        <p14:creationId xmlns:p14="http://schemas.microsoft.com/office/powerpoint/2010/main" val="41686122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1556815" cy="5869420"/>
          </a:xfrm>
        </p:spPr>
        <p:txBody>
          <a:bodyPr anchor="t">
            <a:normAutofit/>
          </a:bodyPr>
          <a:lstStyle/>
          <a:p>
            <a:r>
              <a:rPr lang="es-ES" sz="2000" b="1" dirty="0"/>
              <a:t>1558. </a:t>
            </a:r>
            <a:r>
              <a:rPr lang="es-ES" sz="2000" b="1" dirty="0" err="1"/>
              <a:t>Verones</a:t>
            </a:r>
            <a:r>
              <a:rPr lang="es-ES" sz="2000" b="1" dirty="0"/>
              <a:t>. Anunciación. Nave San Sebastián.</a:t>
            </a:r>
          </a:p>
        </p:txBody>
      </p:sp>
      <p:pic>
        <p:nvPicPr>
          <p:cNvPr id="4" name="Imagen 3">
            <a:extLst>
              <a:ext uri="{FF2B5EF4-FFF2-40B4-BE49-F238E27FC236}">
                <a16:creationId xmlns:a16="http://schemas.microsoft.com/office/drawing/2014/main" id="{C5787DA9-384B-42C6-A1C1-F0651D8ACA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4632" y="0"/>
            <a:ext cx="10427368" cy="6858000"/>
          </a:xfrm>
          <a:prstGeom prst="rect">
            <a:avLst/>
          </a:prstGeom>
        </p:spPr>
      </p:pic>
    </p:spTree>
    <p:extLst>
      <p:ext uri="{BB962C8B-B14F-4D97-AF65-F5344CB8AC3E}">
        <p14:creationId xmlns:p14="http://schemas.microsoft.com/office/powerpoint/2010/main" val="36309492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10" y="365125"/>
            <a:ext cx="1596704" cy="5869420"/>
          </a:xfrm>
        </p:spPr>
        <p:txBody>
          <a:bodyPr anchor="t">
            <a:normAutofit/>
          </a:bodyPr>
          <a:lstStyle/>
          <a:p>
            <a:r>
              <a:rPr lang="es-ES" sz="2400" b="1" dirty="0"/>
              <a:t>1558. </a:t>
            </a:r>
            <a:r>
              <a:rPr lang="es-ES" sz="2400" b="1" dirty="0" err="1"/>
              <a:t>Verones</a:t>
            </a:r>
            <a:r>
              <a:rPr lang="es-ES" sz="2400" b="1" dirty="0"/>
              <a:t>. Martirio de San Sebastián. Nave San Sebastián.</a:t>
            </a:r>
          </a:p>
        </p:txBody>
      </p:sp>
      <p:pic>
        <p:nvPicPr>
          <p:cNvPr id="4" name="Imagen 3">
            <a:extLst>
              <a:ext uri="{FF2B5EF4-FFF2-40B4-BE49-F238E27FC236}">
                <a16:creationId xmlns:a16="http://schemas.microsoft.com/office/drawing/2014/main" id="{F3806C7D-2A9F-4275-90D3-F8251748F9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6813" y="0"/>
            <a:ext cx="10415187" cy="6858000"/>
          </a:xfrm>
          <a:prstGeom prst="rect">
            <a:avLst/>
          </a:prstGeom>
        </p:spPr>
      </p:pic>
    </p:spTree>
    <p:extLst>
      <p:ext uri="{BB962C8B-B14F-4D97-AF65-F5344CB8AC3E}">
        <p14:creationId xmlns:p14="http://schemas.microsoft.com/office/powerpoint/2010/main" val="20544446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07282" cy="5869420"/>
          </a:xfrm>
        </p:spPr>
        <p:txBody>
          <a:bodyPr anchor="t">
            <a:normAutofit/>
          </a:bodyPr>
          <a:lstStyle/>
          <a:p>
            <a:r>
              <a:rPr lang="es-ES" sz="2800" dirty="0"/>
              <a:t>1558. Veronés. Monje. Nave San Sebastián.</a:t>
            </a:r>
          </a:p>
        </p:txBody>
      </p:sp>
      <p:pic>
        <p:nvPicPr>
          <p:cNvPr id="4" name="Imagen 3">
            <a:extLst>
              <a:ext uri="{FF2B5EF4-FFF2-40B4-BE49-F238E27FC236}">
                <a16:creationId xmlns:a16="http://schemas.microsoft.com/office/drawing/2014/main" id="{94741256-1BD1-4A15-8D09-0D7FF1E835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9900" y="0"/>
            <a:ext cx="5372100" cy="6858000"/>
          </a:xfrm>
          <a:prstGeom prst="rect">
            <a:avLst/>
          </a:prstGeom>
        </p:spPr>
      </p:pic>
    </p:spTree>
    <p:extLst>
      <p:ext uri="{BB962C8B-B14F-4D97-AF65-F5344CB8AC3E}">
        <p14:creationId xmlns:p14="http://schemas.microsoft.com/office/powerpoint/2010/main" val="439549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365125"/>
            <a:ext cx="1582849" cy="5869420"/>
          </a:xfrm>
        </p:spPr>
        <p:txBody>
          <a:bodyPr anchor="t">
            <a:normAutofit/>
          </a:bodyPr>
          <a:lstStyle/>
          <a:p>
            <a:r>
              <a:rPr lang="es-ES" sz="2000" b="1" dirty="0"/>
              <a:t>1558. </a:t>
            </a:r>
            <a:r>
              <a:rPr lang="es-ES" sz="2000" b="1" dirty="0" err="1"/>
              <a:t>Verones</a:t>
            </a:r>
            <a:r>
              <a:rPr lang="es-ES" sz="2000" b="1" dirty="0"/>
              <a:t>. San Sebastián y Diocleciano. Nave San Sebastián.</a:t>
            </a:r>
          </a:p>
        </p:txBody>
      </p:sp>
      <p:pic>
        <p:nvPicPr>
          <p:cNvPr id="4" name="Imagen 3">
            <a:extLst>
              <a:ext uri="{FF2B5EF4-FFF2-40B4-BE49-F238E27FC236}">
                <a16:creationId xmlns:a16="http://schemas.microsoft.com/office/drawing/2014/main" id="{E89821D6-3690-46D2-B142-88777582C0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6813" y="0"/>
            <a:ext cx="10415187" cy="6858000"/>
          </a:xfrm>
          <a:prstGeom prst="rect">
            <a:avLst/>
          </a:prstGeom>
        </p:spPr>
      </p:pic>
    </p:spTree>
    <p:extLst>
      <p:ext uri="{BB962C8B-B14F-4D97-AF65-F5344CB8AC3E}">
        <p14:creationId xmlns:p14="http://schemas.microsoft.com/office/powerpoint/2010/main" val="14975747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64180" cy="5869420"/>
          </a:xfrm>
        </p:spPr>
        <p:txBody>
          <a:bodyPr anchor="t">
            <a:normAutofit/>
          </a:bodyPr>
          <a:lstStyle/>
          <a:p>
            <a:r>
              <a:rPr lang="es-ES" sz="2800" dirty="0"/>
              <a:t>1558. Veronés. San Sebastián. Nave San Sebastián.</a:t>
            </a:r>
          </a:p>
        </p:txBody>
      </p:sp>
      <p:pic>
        <p:nvPicPr>
          <p:cNvPr id="4" name="Imagen 3">
            <a:extLst>
              <a:ext uri="{FF2B5EF4-FFF2-40B4-BE49-F238E27FC236}">
                <a16:creationId xmlns:a16="http://schemas.microsoft.com/office/drawing/2014/main" id="{F25E691A-F70D-430C-B50C-79679B3A72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6798" y="0"/>
            <a:ext cx="4715202" cy="6858000"/>
          </a:xfrm>
          <a:prstGeom prst="rect">
            <a:avLst/>
          </a:prstGeom>
        </p:spPr>
      </p:pic>
    </p:spTree>
    <p:extLst>
      <p:ext uri="{BB962C8B-B14F-4D97-AF65-F5344CB8AC3E}">
        <p14:creationId xmlns:p14="http://schemas.microsoft.com/office/powerpoint/2010/main" val="30135005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34641" cy="5869420"/>
          </a:xfrm>
        </p:spPr>
        <p:txBody>
          <a:bodyPr anchor="t">
            <a:normAutofit/>
          </a:bodyPr>
          <a:lstStyle/>
          <a:p>
            <a:r>
              <a:rPr lang="es-ES" sz="2800" dirty="0"/>
              <a:t>1558. Veronés. Tres arqueros. Nave San Sebastián.</a:t>
            </a:r>
          </a:p>
        </p:txBody>
      </p:sp>
      <p:pic>
        <p:nvPicPr>
          <p:cNvPr id="4" name="Imagen 3">
            <a:extLst>
              <a:ext uri="{FF2B5EF4-FFF2-40B4-BE49-F238E27FC236}">
                <a16:creationId xmlns:a16="http://schemas.microsoft.com/office/drawing/2014/main" id="{28829CDE-59F6-4DDE-903E-139F3A5CA1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7259" y="0"/>
            <a:ext cx="4844741" cy="6858000"/>
          </a:xfrm>
          <a:prstGeom prst="rect">
            <a:avLst/>
          </a:prstGeom>
        </p:spPr>
      </p:pic>
    </p:spTree>
    <p:extLst>
      <p:ext uri="{BB962C8B-B14F-4D97-AF65-F5344CB8AC3E}">
        <p14:creationId xmlns:p14="http://schemas.microsoft.com/office/powerpoint/2010/main" val="34086507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08721" cy="5869420"/>
          </a:xfrm>
        </p:spPr>
        <p:txBody>
          <a:bodyPr anchor="t">
            <a:normAutofit/>
          </a:bodyPr>
          <a:lstStyle/>
          <a:p>
            <a:r>
              <a:rPr lang="es-ES" sz="2800" dirty="0"/>
              <a:t>1560. Veronés. Curación del cojo. Nave San Sebastián.</a:t>
            </a:r>
          </a:p>
        </p:txBody>
      </p:sp>
      <p:pic>
        <p:nvPicPr>
          <p:cNvPr id="4" name="Imagen 3">
            <a:extLst>
              <a:ext uri="{FF2B5EF4-FFF2-40B4-BE49-F238E27FC236}">
                <a16:creationId xmlns:a16="http://schemas.microsoft.com/office/drawing/2014/main" id="{BC764FE3-6A38-4EFD-B2C3-D29199CCBC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1339" y="0"/>
            <a:ext cx="5870661" cy="6858000"/>
          </a:xfrm>
          <a:prstGeom prst="rect">
            <a:avLst/>
          </a:prstGeom>
        </p:spPr>
      </p:pic>
    </p:spTree>
    <p:extLst>
      <p:ext uri="{BB962C8B-B14F-4D97-AF65-F5344CB8AC3E}">
        <p14:creationId xmlns:p14="http://schemas.microsoft.com/office/powerpoint/2010/main" val="15902358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64382" cy="5869420"/>
          </a:xfrm>
        </p:spPr>
        <p:txBody>
          <a:bodyPr anchor="t">
            <a:normAutofit/>
          </a:bodyPr>
          <a:lstStyle/>
          <a:p>
            <a:r>
              <a:rPr lang="es-ES" sz="2800" dirty="0"/>
              <a:t>1560. Veronés. Presentación en el templo. Nave San Sebastián.</a:t>
            </a:r>
          </a:p>
        </p:txBody>
      </p:sp>
      <p:pic>
        <p:nvPicPr>
          <p:cNvPr id="4" name="Imagen 3">
            <a:extLst>
              <a:ext uri="{FF2B5EF4-FFF2-40B4-BE49-F238E27FC236}">
                <a16:creationId xmlns:a16="http://schemas.microsoft.com/office/drawing/2014/main" id="{2F006789-E21E-4A90-B5D8-95B426C913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7000" y="0"/>
            <a:ext cx="5715000" cy="6858000"/>
          </a:xfrm>
          <a:prstGeom prst="rect">
            <a:avLst/>
          </a:prstGeom>
        </p:spPr>
      </p:pic>
    </p:spTree>
    <p:extLst>
      <p:ext uri="{BB962C8B-B14F-4D97-AF65-F5344CB8AC3E}">
        <p14:creationId xmlns:p14="http://schemas.microsoft.com/office/powerpoint/2010/main" val="39761169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0D29DDA-FF03-4A5C-9EC7-93D513E0F839}"/>
              </a:ext>
            </a:extLst>
          </p:cNvPr>
          <p:cNvSpPr>
            <a:spLocks noGrp="1"/>
          </p:cNvSpPr>
          <p:nvPr>
            <p:ph type="ctrTitle"/>
          </p:nvPr>
        </p:nvSpPr>
        <p:spPr/>
        <p:txBody>
          <a:bodyPr>
            <a:normAutofit fontScale="90000"/>
          </a:bodyPr>
          <a:lstStyle/>
          <a:p>
            <a:r>
              <a:rPr lang="es-ES" sz="8000" b="1" dirty="0"/>
              <a:t>1556 - 1558. </a:t>
            </a:r>
            <a:br>
              <a:rPr lang="es-ES" sz="8000" b="1" dirty="0"/>
            </a:br>
            <a:r>
              <a:rPr lang="es-ES" sz="8000" b="1" dirty="0"/>
              <a:t>Iglesia de San Sebastián</a:t>
            </a:r>
          </a:p>
        </p:txBody>
      </p:sp>
      <p:sp>
        <p:nvSpPr>
          <p:cNvPr id="5" name="Subtítulo 4">
            <a:extLst>
              <a:ext uri="{FF2B5EF4-FFF2-40B4-BE49-F238E27FC236}">
                <a16:creationId xmlns:a16="http://schemas.microsoft.com/office/drawing/2014/main" id="{3E06CFAF-6B0D-465B-AB89-E6E152C9FC85}"/>
              </a:ext>
            </a:extLst>
          </p:cNvPr>
          <p:cNvSpPr>
            <a:spLocks noGrp="1"/>
          </p:cNvSpPr>
          <p:nvPr>
            <p:ph type="subTitle" idx="1"/>
          </p:nvPr>
        </p:nvSpPr>
        <p:spPr/>
        <p:txBody>
          <a:bodyPr>
            <a:normAutofit fontScale="70000" lnSpcReduction="20000"/>
          </a:bodyPr>
          <a:lstStyle/>
          <a:p>
            <a:r>
              <a:rPr lang="es-ES" sz="9600" b="1" dirty="0"/>
              <a:t>Capilla de San Sebastián</a:t>
            </a:r>
          </a:p>
        </p:txBody>
      </p:sp>
    </p:spTree>
    <p:extLst>
      <p:ext uri="{BB962C8B-B14F-4D97-AF65-F5344CB8AC3E}">
        <p14:creationId xmlns:p14="http://schemas.microsoft.com/office/powerpoint/2010/main" val="26386973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10836" y="365125"/>
            <a:ext cx="1494127" cy="5869420"/>
          </a:xfrm>
        </p:spPr>
        <p:txBody>
          <a:bodyPr anchor="t">
            <a:normAutofit/>
          </a:bodyPr>
          <a:lstStyle/>
          <a:p>
            <a:r>
              <a:rPr lang="es-ES" sz="2400" b="1" dirty="0"/>
              <a:t>1565. Veronés. Martirio San Sebastián. Capilla de San Sebastián, Venecia.</a:t>
            </a:r>
          </a:p>
        </p:txBody>
      </p:sp>
      <p:pic>
        <p:nvPicPr>
          <p:cNvPr id="4" name="Imagen 3">
            <a:extLst>
              <a:ext uri="{FF2B5EF4-FFF2-40B4-BE49-F238E27FC236}">
                <a16:creationId xmlns:a16="http://schemas.microsoft.com/office/drawing/2014/main" id="{519F5FD5-40FB-47D0-AFC4-4981D86043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4962" y="0"/>
            <a:ext cx="10587038" cy="6858000"/>
          </a:xfrm>
          <a:prstGeom prst="rect">
            <a:avLst/>
          </a:prstGeom>
        </p:spPr>
      </p:pic>
    </p:spTree>
    <p:extLst>
      <p:ext uri="{BB962C8B-B14F-4D97-AF65-F5344CB8AC3E}">
        <p14:creationId xmlns:p14="http://schemas.microsoft.com/office/powerpoint/2010/main" val="34784914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96982" y="365125"/>
            <a:ext cx="1696575" cy="5869420"/>
          </a:xfrm>
        </p:spPr>
        <p:txBody>
          <a:bodyPr anchor="t">
            <a:normAutofit/>
          </a:bodyPr>
          <a:lstStyle/>
          <a:p>
            <a:r>
              <a:rPr lang="es-ES" sz="2400" b="1" dirty="0"/>
              <a:t>1565. Veronés. Martirio San Marcos y Marcelino. Capilla de San Sebastián, Venecia.</a:t>
            </a:r>
          </a:p>
        </p:txBody>
      </p:sp>
      <p:pic>
        <p:nvPicPr>
          <p:cNvPr id="4" name="Imagen 3">
            <a:extLst>
              <a:ext uri="{FF2B5EF4-FFF2-40B4-BE49-F238E27FC236}">
                <a16:creationId xmlns:a16="http://schemas.microsoft.com/office/drawing/2014/main" id="{CC7A4528-4D3B-4E4D-9440-BF118F1B30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3557" y="0"/>
            <a:ext cx="10398443" cy="6858000"/>
          </a:xfrm>
          <a:prstGeom prst="rect">
            <a:avLst/>
          </a:prstGeom>
        </p:spPr>
      </p:pic>
    </p:spTree>
    <p:extLst>
      <p:ext uri="{BB962C8B-B14F-4D97-AF65-F5344CB8AC3E}">
        <p14:creationId xmlns:p14="http://schemas.microsoft.com/office/powerpoint/2010/main" val="21555504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97782" cy="5869420"/>
          </a:xfrm>
        </p:spPr>
        <p:txBody>
          <a:bodyPr anchor="t">
            <a:normAutofit/>
          </a:bodyPr>
          <a:lstStyle/>
          <a:p>
            <a:r>
              <a:rPr lang="es-ES" sz="2800" b="1" dirty="0"/>
              <a:t>1565. Veronés. Virgen y Santos: </a:t>
            </a:r>
            <a:r>
              <a:rPr lang="pt-BR" sz="2800" b="1" dirty="0">
                <a:solidFill>
                  <a:srgbClr val="000000"/>
                </a:solidFill>
                <a:effectLst/>
              </a:rPr>
              <a:t>Juan Bautista, Pedro, Francisco, Sebastián, Catalina e Isabel</a:t>
            </a:r>
            <a:r>
              <a:rPr lang="es-ES" sz="2800" b="1" dirty="0"/>
              <a:t>. Capilla de San Sebastián, Venecia.</a:t>
            </a:r>
            <a:br>
              <a:rPr lang="es-ES" sz="2800" dirty="0"/>
            </a:br>
            <a:endParaRPr lang="es-ES" sz="2800" dirty="0"/>
          </a:p>
        </p:txBody>
      </p:sp>
      <p:pic>
        <p:nvPicPr>
          <p:cNvPr id="4" name="Imagen 3">
            <a:extLst>
              <a:ext uri="{FF2B5EF4-FFF2-40B4-BE49-F238E27FC236}">
                <a16:creationId xmlns:a16="http://schemas.microsoft.com/office/drawing/2014/main" id="{653E78AA-A225-47C5-8005-0D2138978B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7815" y="0"/>
            <a:ext cx="5084185" cy="6858000"/>
          </a:xfrm>
          <a:prstGeom prst="rect">
            <a:avLst/>
          </a:prstGeom>
        </p:spPr>
      </p:pic>
    </p:spTree>
    <p:extLst>
      <p:ext uri="{BB962C8B-B14F-4D97-AF65-F5344CB8AC3E}">
        <p14:creationId xmlns:p14="http://schemas.microsoft.com/office/powerpoint/2010/main" val="8893216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957640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310E3A8-C9C5-4776-B9DF-1B3473AF5819}"/>
              </a:ext>
            </a:extLst>
          </p:cNvPr>
          <p:cNvSpPr>
            <a:spLocks noGrp="1"/>
          </p:cNvSpPr>
          <p:nvPr>
            <p:ph type="ctrTitle"/>
          </p:nvPr>
        </p:nvSpPr>
        <p:spPr>
          <a:xfrm>
            <a:off x="1524000" y="332509"/>
            <a:ext cx="9144000" cy="2313709"/>
          </a:xfrm>
        </p:spPr>
        <p:txBody>
          <a:bodyPr>
            <a:normAutofit/>
          </a:bodyPr>
          <a:lstStyle/>
          <a:p>
            <a:pPr fontAlgn="base"/>
            <a:r>
              <a:rPr lang="es-ES" sz="8000" b="1" dirty="0"/>
              <a:t>1556 - 1560. </a:t>
            </a:r>
            <a:br>
              <a:rPr lang="es-ES" sz="8000" b="1" dirty="0"/>
            </a:br>
            <a:r>
              <a:rPr lang="es-ES" sz="8000" b="1" dirty="0"/>
              <a:t>Biblioteca Marciana.</a:t>
            </a:r>
            <a:endParaRPr lang="es-ES" sz="8000" dirty="0"/>
          </a:p>
        </p:txBody>
      </p:sp>
      <p:sp>
        <p:nvSpPr>
          <p:cNvPr id="7" name="CuadroTexto 6">
            <a:extLst>
              <a:ext uri="{FF2B5EF4-FFF2-40B4-BE49-F238E27FC236}">
                <a16:creationId xmlns:a16="http://schemas.microsoft.com/office/drawing/2014/main" id="{9821C536-4B2A-4992-9ACE-189F8DC5DC69}"/>
              </a:ext>
            </a:extLst>
          </p:cNvPr>
          <p:cNvSpPr txBox="1"/>
          <p:nvPr/>
        </p:nvSpPr>
        <p:spPr>
          <a:xfrm>
            <a:off x="1357745" y="2646218"/>
            <a:ext cx="9310255" cy="3785652"/>
          </a:xfrm>
          <a:prstGeom prst="rect">
            <a:avLst/>
          </a:prstGeom>
          <a:noFill/>
        </p:spPr>
        <p:txBody>
          <a:bodyPr wrap="square" rtlCol="0">
            <a:spAutoFit/>
          </a:bodyPr>
          <a:lstStyle/>
          <a:p>
            <a:r>
              <a:rPr lang="es-ES" sz="2000" b="1" i="0" dirty="0">
                <a:effectLst/>
              </a:rPr>
              <a:t>El techo está decorado con 21 tondos, pintados por 7 pintores diferentes. Desde la entrada y de izquierda a derecha hay:</a:t>
            </a:r>
            <a:br>
              <a:rPr lang="es-ES" sz="2000" b="1" i="0" dirty="0">
                <a:effectLst/>
              </a:rPr>
            </a:br>
            <a:r>
              <a:rPr lang="es-ES" sz="2000" b="1" i="0" dirty="0">
                <a:effectLst/>
              </a:rPr>
              <a:t>Paolo Veronese: </a:t>
            </a:r>
            <a:r>
              <a:rPr lang="es-ES" sz="2000" b="1" i="1" dirty="0">
                <a:effectLst/>
              </a:rPr>
              <a:t>Honor</a:t>
            </a:r>
            <a:r>
              <a:rPr lang="es-ES" sz="2000" b="1" i="0" dirty="0">
                <a:effectLst/>
              </a:rPr>
              <a:t> – </a:t>
            </a:r>
            <a:r>
              <a:rPr lang="es-ES" sz="2000" b="1" i="1" dirty="0">
                <a:effectLst/>
              </a:rPr>
              <a:t>Aritmética y Geometría</a:t>
            </a:r>
            <a:r>
              <a:rPr lang="es-ES" sz="2000" b="1" i="0" dirty="0">
                <a:effectLst/>
              </a:rPr>
              <a:t> – </a:t>
            </a:r>
            <a:r>
              <a:rPr lang="es-ES" sz="2000" b="1" i="1" dirty="0">
                <a:effectLst/>
              </a:rPr>
              <a:t>Música </a:t>
            </a:r>
          </a:p>
          <a:p>
            <a:r>
              <a:rPr lang="es-ES" sz="2000" b="1" i="0" dirty="0" err="1">
                <a:effectLst/>
              </a:rPr>
              <a:t>Fratina</a:t>
            </a:r>
            <a:r>
              <a:rPr lang="es-ES" sz="2000" b="1" i="0" dirty="0">
                <a:effectLst/>
              </a:rPr>
              <a:t>: </a:t>
            </a:r>
            <a:r>
              <a:rPr lang="es-ES" sz="2000" b="1" i="1" dirty="0">
                <a:effectLst/>
              </a:rPr>
              <a:t>Naturaleza, Pallas y Júpiter</a:t>
            </a:r>
            <a:r>
              <a:rPr lang="es-ES" sz="2000" b="1" i="0" dirty="0">
                <a:effectLst/>
              </a:rPr>
              <a:t> – Teología ante los </a:t>
            </a:r>
            <a:r>
              <a:rPr lang="es-ES" sz="2000" b="1" i="1" dirty="0">
                <a:effectLst/>
              </a:rPr>
              <a:t>Dioses</a:t>
            </a:r>
            <a:r>
              <a:rPr lang="es-ES" sz="2000" b="1" i="0" dirty="0">
                <a:effectLst/>
              </a:rPr>
              <a:t> – </a:t>
            </a:r>
            <a:r>
              <a:rPr lang="es-ES" sz="2000" b="1" i="1" dirty="0">
                <a:effectLst/>
              </a:rPr>
              <a:t>Filosofía Natural</a:t>
            </a:r>
            <a:br>
              <a:rPr lang="es-ES" sz="2000" b="1" i="0" dirty="0">
                <a:effectLst/>
              </a:rPr>
            </a:br>
            <a:r>
              <a:rPr lang="es-ES" sz="2000" b="1" i="0" dirty="0">
                <a:effectLst/>
              </a:rPr>
              <a:t>Salviati: </a:t>
            </a:r>
            <a:r>
              <a:rPr lang="es-ES" sz="2000" b="1" i="1" dirty="0">
                <a:effectLst/>
              </a:rPr>
              <a:t>La virtud desprecia la fortuna</a:t>
            </a:r>
            <a:r>
              <a:rPr lang="es-ES" sz="2000" b="1" i="0" dirty="0">
                <a:effectLst/>
              </a:rPr>
              <a:t> – </a:t>
            </a:r>
            <a:r>
              <a:rPr lang="es-ES" sz="2000" b="1" i="1" dirty="0">
                <a:effectLst/>
              </a:rPr>
              <a:t>Arte, Mercurio y Plutón</a:t>
            </a:r>
            <a:r>
              <a:rPr lang="es-ES" sz="2000" b="1" i="0" dirty="0">
                <a:effectLst/>
              </a:rPr>
              <a:t> – </a:t>
            </a:r>
            <a:r>
              <a:rPr lang="es-ES" sz="2000" b="1" i="1" dirty="0">
                <a:effectLst/>
              </a:rPr>
              <a:t>Pallas y Hércules</a:t>
            </a:r>
            <a:br>
              <a:rPr lang="es-ES" sz="2000" b="1" i="0" dirty="0">
                <a:effectLst/>
              </a:rPr>
            </a:br>
            <a:r>
              <a:rPr lang="es-ES" sz="2000" b="1" i="0" dirty="0" err="1">
                <a:effectLst/>
              </a:rPr>
              <a:t>Semolei</a:t>
            </a:r>
            <a:r>
              <a:rPr lang="es-ES" sz="2000" b="1" i="0" dirty="0">
                <a:effectLst/>
              </a:rPr>
              <a:t>: </a:t>
            </a:r>
            <a:r>
              <a:rPr lang="es-ES" sz="2000" b="1" i="1" dirty="0">
                <a:effectLst/>
              </a:rPr>
              <a:t>Agricultura, Pomona, Ceres y </a:t>
            </a:r>
            <a:r>
              <a:rPr lang="es-ES" sz="2000" b="1" i="1" dirty="0" err="1">
                <a:effectLst/>
              </a:rPr>
              <a:t>Vertumnus</a:t>
            </a:r>
            <a:r>
              <a:rPr lang="es-ES" sz="2000" b="1" i="0" dirty="0">
                <a:effectLst/>
              </a:rPr>
              <a:t> – </a:t>
            </a:r>
            <a:r>
              <a:rPr lang="es-ES" sz="2000" b="1" i="1" dirty="0">
                <a:effectLst/>
              </a:rPr>
              <a:t>Diana y </a:t>
            </a:r>
            <a:r>
              <a:rPr lang="es-ES" sz="2000" b="1" i="1" dirty="0" err="1">
                <a:effectLst/>
              </a:rPr>
              <a:t>Acteón</a:t>
            </a:r>
            <a:r>
              <a:rPr lang="es-ES" sz="2000" b="1" i="0" dirty="0">
                <a:effectLst/>
              </a:rPr>
              <a:t> – </a:t>
            </a:r>
            <a:r>
              <a:rPr lang="es-ES" sz="2000" b="1" i="1" dirty="0">
                <a:effectLst/>
              </a:rPr>
              <a:t>Soledad, Fatiga y Ejercicio</a:t>
            </a:r>
            <a:br>
              <a:rPr lang="es-ES" sz="2000" b="1" i="0" dirty="0">
                <a:effectLst/>
              </a:rPr>
            </a:br>
            <a:r>
              <a:rPr lang="es-ES" sz="2000" b="1" i="0" dirty="0">
                <a:effectLst/>
              </a:rPr>
              <a:t>Giulio Licinio: </a:t>
            </a:r>
            <a:r>
              <a:rPr lang="es-ES" sz="2000" b="1" i="1" dirty="0">
                <a:effectLst/>
              </a:rPr>
              <a:t>Reloj y Paciencia</a:t>
            </a:r>
            <a:r>
              <a:rPr lang="es-ES" sz="2000" b="1" i="0" dirty="0">
                <a:effectLst/>
              </a:rPr>
              <a:t> – </a:t>
            </a:r>
            <a:r>
              <a:rPr lang="es-ES" sz="2000" b="1" i="1" dirty="0">
                <a:effectLst/>
              </a:rPr>
              <a:t>Gloria y Bienaventuranza</a:t>
            </a:r>
            <a:r>
              <a:rPr lang="es-ES" sz="2000" b="1" i="0" dirty="0">
                <a:effectLst/>
              </a:rPr>
              <a:t> – </a:t>
            </a:r>
            <a:r>
              <a:rPr lang="es-ES" sz="2000" b="1" i="1" dirty="0">
                <a:effectLst/>
              </a:rPr>
              <a:t>Escultura</a:t>
            </a:r>
            <a:r>
              <a:rPr lang="es-ES" sz="2000" b="1" i="0" dirty="0">
                <a:effectLst/>
              </a:rPr>
              <a:t> (rehecho por Bernardo Strozzi)</a:t>
            </a:r>
            <a:br>
              <a:rPr lang="es-ES" sz="2000" b="1" i="0" dirty="0">
                <a:effectLst/>
              </a:rPr>
            </a:br>
            <a:r>
              <a:rPr lang="es-ES" sz="2000" b="1" i="0" dirty="0" err="1">
                <a:effectLst/>
              </a:rPr>
              <a:t>Zelotti</a:t>
            </a:r>
            <a:r>
              <a:rPr lang="es-ES" sz="2000" b="1" i="0" dirty="0">
                <a:effectLst/>
              </a:rPr>
              <a:t>: </a:t>
            </a:r>
            <a:r>
              <a:rPr lang="es-ES" sz="2000" b="1" i="1" dirty="0">
                <a:effectLst/>
              </a:rPr>
              <a:t>Matemáticas – Virtud – Nilo, Atlas, Geometría</a:t>
            </a:r>
            <a:r>
              <a:rPr lang="es-ES" sz="2000" b="1" i="0" dirty="0">
                <a:effectLst/>
              </a:rPr>
              <a:t> y </a:t>
            </a:r>
            <a:r>
              <a:rPr lang="es-ES" sz="2000" b="1" i="1" dirty="0">
                <a:effectLst/>
              </a:rPr>
              <a:t>Astrología</a:t>
            </a:r>
            <a:r>
              <a:rPr lang="es-ES" sz="2000" b="1" i="0" dirty="0">
                <a:effectLst/>
              </a:rPr>
              <a:t> (rehecho por </a:t>
            </a:r>
            <a:r>
              <a:rPr lang="es-ES" sz="2000" b="1" i="0" dirty="0" err="1">
                <a:effectLst/>
              </a:rPr>
              <a:t>Padovanino</a:t>
            </a:r>
            <a:r>
              <a:rPr lang="es-ES" sz="2000" b="1" i="0" dirty="0">
                <a:effectLst/>
              </a:rPr>
              <a:t>)</a:t>
            </a:r>
            <a:br>
              <a:rPr lang="es-ES" sz="2000" b="1" i="0" dirty="0">
                <a:effectLst/>
              </a:rPr>
            </a:br>
            <a:r>
              <a:rPr lang="es-ES" sz="2000" b="1" i="0" dirty="0">
                <a:effectLst/>
              </a:rPr>
              <a:t>Schiavone: </a:t>
            </a:r>
            <a:r>
              <a:rPr lang="es-ES" sz="2000" b="1" i="1" dirty="0">
                <a:effectLst/>
              </a:rPr>
              <a:t>El Gobierno</a:t>
            </a:r>
            <a:r>
              <a:rPr lang="es-ES" sz="2000" b="1" i="0" dirty="0">
                <a:effectLst/>
              </a:rPr>
              <a:t> – El </a:t>
            </a:r>
            <a:r>
              <a:rPr lang="es-ES" sz="2000" b="1" i="1" dirty="0">
                <a:effectLst/>
              </a:rPr>
              <a:t>Sacerdocio</a:t>
            </a:r>
            <a:r>
              <a:rPr lang="es-ES" sz="2000" b="1" i="0" dirty="0">
                <a:effectLst/>
              </a:rPr>
              <a:t> – Las </a:t>
            </a:r>
            <a:r>
              <a:rPr lang="es-ES" sz="2000" b="1" i="1" dirty="0">
                <a:effectLst/>
              </a:rPr>
              <a:t>Armas</a:t>
            </a:r>
            <a:endParaRPr lang="es-ES" sz="2000" b="1" dirty="0"/>
          </a:p>
        </p:txBody>
      </p:sp>
    </p:spTree>
    <p:extLst>
      <p:ext uri="{BB962C8B-B14F-4D97-AF65-F5344CB8AC3E}">
        <p14:creationId xmlns:p14="http://schemas.microsoft.com/office/powerpoint/2010/main" val="40349026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057638" cy="5869420"/>
          </a:xfrm>
        </p:spPr>
        <p:txBody>
          <a:bodyPr anchor="t">
            <a:normAutofit/>
          </a:bodyPr>
          <a:lstStyle/>
          <a:p>
            <a:r>
              <a:rPr lang="es-ES" sz="2800" dirty="0"/>
              <a:t>1556 - 1560. </a:t>
            </a:r>
            <a:r>
              <a:rPr lang="es-ES" sz="2800" dirty="0" err="1"/>
              <a:t>Verones</a:t>
            </a:r>
            <a:r>
              <a:rPr lang="es-ES" sz="2800" dirty="0"/>
              <a:t>. Biblioteca Marciana, Venecia.</a:t>
            </a:r>
          </a:p>
        </p:txBody>
      </p:sp>
      <p:pic>
        <p:nvPicPr>
          <p:cNvPr id="4" name="Imagen 3">
            <a:extLst>
              <a:ext uri="{FF2B5EF4-FFF2-40B4-BE49-F238E27FC236}">
                <a16:creationId xmlns:a16="http://schemas.microsoft.com/office/drawing/2014/main" id="{6583A95F-3373-481D-B084-5A9547D63B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0256" y="0"/>
            <a:ext cx="6621744" cy="6858000"/>
          </a:xfrm>
          <a:prstGeom prst="rect">
            <a:avLst/>
          </a:prstGeom>
        </p:spPr>
      </p:pic>
    </p:spTree>
    <p:extLst>
      <p:ext uri="{BB962C8B-B14F-4D97-AF65-F5344CB8AC3E}">
        <p14:creationId xmlns:p14="http://schemas.microsoft.com/office/powerpoint/2010/main" val="35852837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741372" cy="5869420"/>
          </a:xfrm>
        </p:spPr>
        <p:txBody>
          <a:bodyPr anchor="t">
            <a:normAutofit/>
          </a:bodyPr>
          <a:lstStyle/>
          <a:p>
            <a:r>
              <a:rPr lang="es-ES" sz="2800" b="1" dirty="0"/>
              <a:t>1556 - 1560. </a:t>
            </a:r>
            <a:r>
              <a:rPr lang="es-ES" sz="2800" b="1" dirty="0" err="1"/>
              <a:t>Verones</a:t>
            </a:r>
            <a:r>
              <a:rPr lang="es-ES" sz="2800" b="1" dirty="0"/>
              <a:t>. Honor. Biblioteca Marciana, Venecia.</a:t>
            </a:r>
          </a:p>
        </p:txBody>
      </p:sp>
      <p:pic>
        <p:nvPicPr>
          <p:cNvPr id="4" name="Imagen 3">
            <a:extLst>
              <a:ext uri="{FF2B5EF4-FFF2-40B4-BE49-F238E27FC236}">
                <a16:creationId xmlns:a16="http://schemas.microsoft.com/office/drawing/2014/main" id="{658ADD84-FD4A-4799-B28E-505B9F7002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3990" y="0"/>
            <a:ext cx="6938010" cy="6858000"/>
          </a:xfrm>
          <a:prstGeom prst="rect">
            <a:avLst/>
          </a:prstGeom>
        </p:spPr>
      </p:pic>
    </p:spTree>
    <p:extLst>
      <p:ext uri="{BB962C8B-B14F-4D97-AF65-F5344CB8AC3E}">
        <p14:creationId xmlns:p14="http://schemas.microsoft.com/office/powerpoint/2010/main" val="24593190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724227" cy="5869420"/>
          </a:xfrm>
        </p:spPr>
        <p:txBody>
          <a:bodyPr anchor="t">
            <a:normAutofit/>
          </a:bodyPr>
          <a:lstStyle/>
          <a:p>
            <a:r>
              <a:rPr lang="es-ES" sz="2800" b="1" dirty="0"/>
              <a:t>1556 - 1560. </a:t>
            </a:r>
            <a:r>
              <a:rPr lang="es-ES" sz="2800" b="1" dirty="0" err="1"/>
              <a:t>Verones</a:t>
            </a:r>
            <a:r>
              <a:rPr lang="es-ES" sz="2800" b="1" dirty="0"/>
              <a:t>. Aritmética y Geometría. Biblioteca Marciana, Venecia.</a:t>
            </a:r>
          </a:p>
        </p:txBody>
      </p:sp>
      <p:pic>
        <p:nvPicPr>
          <p:cNvPr id="4" name="Imagen 3">
            <a:extLst>
              <a:ext uri="{FF2B5EF4-FFF2-40B4-BE49-F238E27FC236}">
                <a16:creationId xmlns:a16="http://schemas.microsoft.com/office/drawing/2014/main" id="{E50A5D6E-171E-4560-8C59-3F4AE248F2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6845" y="0"/>
            <a:ext cx="6955155" cy="6858000"/>
          </a:xfrm>
          <a:prstGeom prst="rect">
            <a:avLst/>
          </a:prstGeom>
        </p:spPr>
      </p:pic>
    </p:spTree>
    <p:extLst>
      <p:ext uri="{BB962C8B-B14F-4D97-AF65-F5344CB8AC3E}">
        <p14:creationId xmlns:p14="http://schemas.microsoft.com/office/powerpoint/2010/main" val="27296276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6" y="365125"/>
            <a:ext cx="2762752" cy="5869420"/>
          </a:xfrm>
        </p:spPr>
        <p:txBody>
          <a:bodyPr anchor="t">
            <a:normAutofit/>
          </a:bodyPr>
          <a:lstStyle/>
          <a:p>
            <a:r>
              <a:rPr lang="es-ES" sz="2800" b="1" dirty="0"/>
              <a:t>1556 - 1560. </a:t>
            </a:r>
            <a:r>
              <a:rPr lang="es-ES" sz="2800" b="1" dirty="0" err="1"/>
              <a:t>Verones</a:t>
            </a:r>
            <a:r>
              <a:rPr lang="es-ES" sz="2800" b="1" dirty="0"/>
              <a:t>. Música. Biblioteca Marciana, Venecia.</a:t>
            </a:r>
          </a:p>
        </p:txBody>
      </p:sp>
      <p:pic>
        <p:nvPicPr>
          <p:cNvPr id="4" name="Imagen 3">
            <a:extLst>
              <a:ext uri="{FF2B5EF4-FFF2-40B4-BE49-F238E27FC236}">
                <a16:creationId xmlns:a16="http://schemas.microsoft.com/office/drawing/2014/main" id="{4BA64D6A-469C-4424-B744-8EA86183B2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1407" y="0"/>
            <a:ext cx="9110593" cy="6837218"/>
          </a:xfrm>
          <a:prstGeom prst="rect">
            <a:avLst/>
          </a:prstGeom>
        </p:spPr>
      </p:pic>
    </p:spTree>
    <p:extLst>
      <p:ext uri="{BB962C8B-B14F-4D97-AF65-F5344CB8AC3E}">
        <p14:creationId xmlns:p14="http://schemas.microsoft.com/office/powerpoint/2010/main" val="29620040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73142" cy="5869420"/>
          </a:xfrm>
        </p:spPr>
        <p:txBody>
          <a:bodyPr anchor="t">
            <a:normAutofit/>
          </a:bodyPr>
          <a:lstStyle/>
          <a:p>
            <a:r>
              <a:rPr lang="es-ES" sz="2800" b="1" dirty="0"/>
              <a:t>1556 - 1560. </a:t>
            </a:r>
            <a:r>
              <a:rPr lang="es-ES" sz="2800" b="1" dirty="0" err="1"/>
              <a:t>Verones</a:t>
            </a:r>
            <a:r>
              <a:rPr lang="es-ES" sz="2800" b="1" dirty="0"/>
              <a:t>. Aristóteles. Biblioteca Marciana, Venecia.</a:t>
            </a:r>
          </a:p>
        </p:txBody>
      </p:sp>
      <p:pic>
        <p:nvPicPr>
          <p:cNvPr id="4" name="Imagen 3">
            <a:extLst>
              <a:ext uri="{FF2B5EF4-FFF2-40B4-BE49-F238E27FC236}">
                <a16:creationId xmlns:a16="http://schemas.microsoft.com/office/drawing/2014/main" id="{10AFCA12-3014-4DF9-A5E2-E87A7F4D1B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5760" y="0"/>
            <a:ext cx="4206240" cy="6858000"/>
          </a:xfrm>
          <a:prstGeom prst="rect">
            <a:avLst/>
          </a:prstGeom>
        </p:spPr>
      </p:pic>
    </p:spTree>
    <p:extLst>
      <p:ext uri="{BB962C8B-B14F-4D97-AF65-F5344CB8AC3E}">
        <p14:creationId xmlns:p14="http://schemas.microsoft.com/office/powerpoint/2010/main" val="41624338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61712" cy="5869420"/>
          </a:xfrm>
        </p:spPr>
        <p:txBody>
          <a:bodyPr anchor="t">
            <a:normAutofit/>
          </a:bodyPr>
          <a:lstStyle/>
          <a:p>
            <a:r>
              <a:rPr lang="es-ES" sz="2800" b="1" dirty="0"/>
              <a:t>1556 - 1560. </a:t>
            </a:r>
            <a:r>
              <a:rPr lang="es-ES" sz="2800" b="1" dirty="0" err="1"/>
              <a:t>Verones</a:t>
            </a:r>
            <a:r>
              <a:rPr lang="es-ES" sz="2800" b="1" dirty="0"/>
              <a:t>. Platón. Biblioteca Marciana, Venecia.</a:t>
            </a:r>
          </a:p>
        </p:txBody>
      </p:sp>
      <p:pic>
        <p:nvPicPr>
          <p:cNvPr id="4" name="Imagen 3">
            <a:extLst>
              <a:ext uri="{FF2B5EF4-FFF2-40B4-BE49-F238E27FC236}">
                <a16:creationId xmlns:a16="http://schemas.microsoft.com/office/drawing/2014/main" id="{2E553438-E55B-41B4-9566-7CE9DB7786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4330" y="0"/>
            <a:ext cx="4217670" cy="6858000"/>
          </a:xfrm>
          <a:prstGeom prst="rect">
            <a:avLst/>
          </a:prstGeom>
        </p:spPr>
      </p:pic>
    </p:spTree>
    <p:extLst>
      <p:ext uri="{BB962C8B-B14F-4D97-AF65-F5344CB8AC3E}">
        <p14:creationId xmlns:p14="http://schemas.microsoft.com/office/powerpoint/2010/main" val="8647232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119C35D-49A1-48E3-ABAE-AD71593DB774}"/>
              </a:ext>
            </a:extLst>
          </p:cNvPr>
          <p:cNvSpPr>
            <a:spLocks noGrp="1"/>
          </p:cNvSpPr>
          <p:nvPr>
            <p:ph type="ctrTitle"/>
          </p:nvPr>
        </p:nvSpPr>
        <p:spPr/>
        <p:txBody>
          <a:bodyPr>
            <a:normAutofit/>
          </a:bodyPr>
          <a:lstStyle/>
          <a:p>
            <a:r>
              <a:rPr lang="it-IT" sz="7200" b="1" dirty="0"/>
              <a:t>1558. </a:t>
            </a:r>
            <a:br>
              <a:rPr lang="it-IT" sz="7200" b="1" dirty="0"/>
            </a:br>
            <a:r>
              <a:rPr lang="it-IT" sz="7200" b="1" dirty="0"/>
              <a:t>Basílica de San Giovanni</a:t>
            </a:r>
            <a:endParaRPr lang="es-ES" sz="7200" b="1" dirty="0"/>
          </a:p>
        </p:txBody>
      </p:sp>
      <p:sp>
        <p:nvSpPr>
          <p:cNvPr id="5" name="Subtítulo 4">
            <a:extLst>
              <a:ext uri="{FF2B5EF4-FFF2-40B4-BE49-F238E27FC236}">
                <a16:creationId xmlns:a16="http://schemas.microsoft.com/office/drawing/2014/main" id="{C86AFD05-8888-4A25-842C-A00DAC6904BF}"/>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7801297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803492" cy="5869420"/>
          </a:xfrm>
        </p:spPr>
        <p:txBody>
          <a:bodyPr anchor="t">
            <a:normAutofit/>
          </a:bodyPr>
          <a:lstStyle/>
          <a:p>
            <a:r>
              <a:rPr lang="es-ES" sz="2800" dirty="0"/>
              <a:t>1558. </a:t>
            </a:r>
            <a:r>
              <a:rPr lang="es-ES" sz="2800" dirty="0" err="1"/>
              <a:t>Verones</a:t>
            </a:r>
            <a:r>
              <a:rPr lang="es-ES" sz="2800" dirty="0"/>
              <a:t>. Adoración de los magos. </a:t>
            </a:r>
            <a:r>
              <a:rPr lang="es-ES" sz="2800" dirty="0" err="1"/>
              <a:t>Basilica</a:t>
            </a:r>
            <a:r>
              <a:rPr lang="es-ES" sz="2800" dirty="0"/>
              <a:t> </a:t>
            </a:r>
            <a:r>
              <a:rPr lang="es-ES" sz="2800" dirty="0" err="1"/>
              <a:t>dei</a:t>
            </a:r>
            <a:r>
              <a:rPr lang="es-ES" sz="2800" dirty="0"/>
              <a:t> Santi Giovanni e Paolo, Venecia.</a:t>
            </a:r>
          </a:p>
        </p:txBody>
      </p:sp>
      <p:pic>
        <p:nvPicPr>
          <p:cNvPr id="4" name="Imagen 3">
            <a:extLst>
              <a:ext uri="{FF2B5EF4-FFF2-40B4-BE49-F238E27FC236}">
                <a16:creationId xmlns:a16="http://schemas.microsoft.com/office/drawing/2014/main" id="{33482372-43CE-415E-A3A4-771986FAEA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6110" y="0"/>
            <a:ext cx="6875890" cy="6858000"/>
          </a:xfrm>
          <a:prstGeom prst="rect">
            <a:avLst/>
          </a:prstGeom>
        </p:spPr>
      </p:pic>
    </p:spTree>
    <p:extLst>
      <p:ext uri="{BB962C8B-B14F-4D97-AF65-F5344CB8AC3E}">
        <p14:creationId xmlns:p14="http://schemas.microsoft.com/office/powerpoint/2010/main" val="1151662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1558. Veronés. Adoración de los pastores. </a:t>
            </a:r>
            <a:r>
              <a:rPr lang="es-ES" sz="2800" dirty="0" err="1"/>
              <a:t>Basilica</a:t>
            </a:r>
            <a:r>
              <a:rPr lang="es-ES" sz="2800" dirty="0"/>
              <a:t> </a:t>
            </a:r>
            <a:r>
              <a:rPr lang="es-ES" sz="2800" dirty="0" err="1"/>
              <a:t>dei</a:t>
            </a:r>
            <a:r>
              <a:rPr lang="es-ES" sz="2800" dirty="0"/>
              <a:t> Santi Giovanni e Paolo, Venecia.</a:t>
            </a:r>
          </a:p>
        </p:txBody>
      </p:sp>
      <p:pic>
        <p:nvPicPr>
          <p:cNvPr id="4" name="Imagen 3">
            <a:extLst>
              <a:ext uri="{FF2B5EF4-FFF2-40B4-BE49-F238E27FC236}">
                <a16:creationId xmlns:a16="http://schemas.microsoft.com/office/drawing/2014/main" id="{0EBA2828-E7E1-4B67-9E6C-F4B652D58F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9980" y="0"/>
            <a:ext cx="8542020" cy="6858000"/>
          </a:xfrm>
          <a:prstGeom prst="rect">
            <a:avLst/>
          </a:prstGeom>
        </p:spPr>
      </p:pic>
    </p:spTree>
    <p:extLst>
      <p:ext uri="{BB962C8B-B14F-4D97-AF65-F5344CB8AC3E}">
        <p14:creationId xmlns:p14="http://schemas.microsoft.com/office/powerpoint/2010/main" val="23465315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695089" cy="5869420"/>
          </a:xfrm>
        </p:spPr>
        <p:txBody>
          <a:bodyPr anchor="t">
            <a:normAutofit/>
          </a:bodyPr>
          <a:lstStyle/>
          <a:p>
            <a:r>
              <a:rPr lang="es-ES" sz="2800" dirty="0"/>
              <a:t>1558. Veronés. Adoración de los pastores 2. </a:t>
            </a:r>
            <a:r>
              <a:rPr lang="es-ES" sz="2800" dirty="0" err="1"/>
              <a:t>Basilica</a:t>
            </a:r>
            <a:r>
              <a:rPr lang="es-ES" sz="2800" dirty="0"/>
              <a:t> </a:t>
            </a:r>
            <a:r>
              <a:rPr lang="es-ES" sz="2800" dirty="0" err="1"/>
              <a:t>dei</a:t>
            </a:r>
            <a:r>
              <a:rPr lang="es-ES" sz="2800" dirty="0"/>
              <a:t> Santi Giovanni e Paolo, Venecia.</a:t>
            </a:r>
          </a:p>
        </p:txBody>
      </p:sp>
      <p:pic>
        <p:nvPicPr>
          <p:cNvPr id="4" name="Imagen 3">
            <a:extLst>
              <a:ext uri="{FF2B5EF4-FFF2-40B4-BE49-F238E27FC236}">
                <a16:creationId xmlns:a16="http://schemas.microsoft.com/office/drawing/2014/main" id="{D87C7000-0CFB-4A54-964F-07542D41DB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7707" y="0"/>
            <a:ext cx="5984293" cy="6858000"/>
          </a:xfrm>
          <a:prstGeom prst="rect">
            <a:avLst/>
          </a:prstGeom>
        </p:spPr>
      </p:pic>
    </p:spTree>
    <p:extLst>
      <p:ext uri="{BB962C8B-B14F-4D97-AF65-F5344CB8AC3E}">
        <p14:creationId xmlns:p14="http://schemas.microsoft.com/office/powerpoint/2010/main" val="41370802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it-IT" sz="2800" dirty="0"/>
              <a:t>1558. Verones. Anunciación. Basilica dei Santi Giovanni e Paolo, Venecia.</a:t>
            </a:r>
            <a:endParaRPr lang="es-ES" sz="2800" dirty="0"/>
          </a:p>
        </p:txBody>
      </p:sp>
      <p:pic>
        <p:nvPicPr>
          <p:cNvPr id="4" name="Imagen 3">
            <a:extLst>
              <a:ext uri="{FF2B5EF4-FFF2-40B4-BE49-F238E27FC236}">
                <a16:creationId xmlns:a16="http://schemas.microsoft.com/office/drawing/2014/main" id="{773E0928-9BE5-425A-B709-81C5061BC1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4240" y="0"/>
            <a:ext cx="8747760" cy="6858000"/>
          </a:xfrm>
          <a:prstGeom prst="rect">
            <a:avLst/>
          </a:prstGeom>
        </p:spPr>
      </p:pic>
    </p:spTree>
    <p:extLst>
      <p:ext uri="{BB962C8B-B14F-4D97-AF65-F5344CB8AC3E}">
        <p14:creationId xmlns:p14="http://schemas.microsoft.com/office/powerpoint/2010/main" val="20363277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22869" cy="5869420"/>
          </a:xfrm>
        </p:spPr>
        <p:txBody>
          <a:bodyPr anchor="t">
            <a:normAutofit/>
          </a:bodyPr>
          <a:lstStyle/>
          <a:p>
            <a:r>
              <a:rPr lang="it-IT" sz="2800" dirty="0"/>
              <a:t>1558. Verones. Asunción. Basilica dei Santi Giovanni e Paolo, Venecia.</a:t>
            </a:r>
            <a:endParaRPr lang="es-ES" sz="2800" dirty="0"/>
          </a:p>
        </p:txBody>
      </p:sp>
      <p:pic>
        <p:nvPicPr>
          <p:cNvPr id="4" name="Imagen 3">
            <a:extLst>
              <a:ext uri="{FF2B5EF4-FFF2-40B4-BE49-F238E27FC236}">
                <a16:creationId xmlns:a16="http://schemas.microsoft.com/office/drawing/2014/main" id="{A86C59FA-C5F1-4B4A-A2C0-31583A9284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5487" y="0"/>
            <a:ext cx="5156513" cy="6891528"/>
          </a:xfrm>
          <a:prstGeom prst="rect">
            <a:avLst/>
          </a:prstGeom>
        </p:spPr>
      </p:pic>
    </p:spTree>
    <p:extLst>
      <p:ext uri="{BB962C8B-B14F-4D97-AF65-F5344CB8AC3E}">
        <p14:creationId xmlns:p14="http://schemas.microsoft.com/office/powerpoint/2010/main" val="11115070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1312757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E5674F1-A216-4A0B-94E4-7E5A7FE982F9}"/>
              </a:ext>
            </a:extLst>
          </p:cNvPr>
          <p:cNvSpPr>
            <a:spLocks noGrp="1"/>
          </p:cNvSpPr>
          <p:nvPr>
            <p:ph type="ctrTitle"/>
          </p:nvPr>
        </p:nvSpPr>
        <p:spPr/>
        <p:txBody>
          <a:bodyPr>
            <a:normAutofit fontScale="90000"/>
          </a:bodyPr>
          <a:lstStyle/>
          <a:p>
            <a:r>
              <a:rPr lang="es-ES" sz="8800" b="1" dirty="0"/>
              <a:t>1560. </a:t>
            </a:r>
            <a:br>
              <a:rPr lang="es-ES" sz="8800" b="1" dirty="0"/>
            </a:br>
            <a:r>
              <a:rPr lang="es-ES" sz="8800" b="1" dirty="0"/>
              <a:t>Villa </a:t>
            </a:r>
            <a:r>
              <a:rPr lang="es-ES" sz="8800" b="1" dirty="0" err="1"/>
              <a:t>Barbaro</a:t>
            </a:r>
            <a:r>
              <a:rPr lang="es-ES" sz="8800" b="1" dirty="0"/>
              <a:t>, </a:t>
            </a:r>
            <a:r>
              <a:rPr lang="es-ES" sz="8800" b="1" dirty="0" err="1"/>
              <a:t>Maser</a:t>
            </a:r>
            <a:r>
              <a:rPr lang="es-ES" sz="8800" b="1" dirty="0"/>
              <a:t>.</a:t>
            </a:r>
          </a:p>
        </p:txBody>
      </p:sp>
      <p:sp>
        <p:nvSpPr>
          <p:cNvPr id="5" name="Subtítulo 4">
            <a:extLst>
              <a:ext uri="{FF2B5EF4-FFF2-40B4-BE49-F238E27FC236}">
                <a16:creationId xmlns:a16="http://schemas.microsoft.com/office/drawing/2014/main" id="{D11B3E19-9D3B-4342-8DDE-5D110EE755E7}"/>
              </a:ext>
            </a:extLst>
          </p:cNvPr>
          <p:cNvSpPr>
            <a:spLocks noGrp="1"/>
          </p:cNvSpPr>
          <p:nvPr>
            <p:ph type="subTitle" idx="1"/>
          </p:nvPr>
        </p:nvSpPr>
        <p:spPr/>
        <p:txBody>
          <a:bodyPr/>
          <a:lstStyle/>
          <a:p>
            <a:endParaRPr lang="es-ES" dirty="0"/>
          </a:p>
        </p:txBody>
      </p:sp>
    </p:spTree>
    <p:extLst>
      <p:ext uri="{BB962C8B-B14F-4D97-AF65-F5344CB8AC3E}">
        <p14:creationId xmlns:p14="http://schemas.microsoft.com/office/powerpoint/2010/main" val="38523133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68293" cy="5869420"/>
          </a:xfrm>
        </p:spPr>
        <p:txBody>
          <a:bodyPr anchor="t">
            <a:normAutofit/>
          </a:bodyPr>
          <a:lstStyle/>
          <a:p>
            <a:r>
              <a:rPr lang="es-ES" sz="2800" b="1" dirty="0"/>
              <a:t>1560. Veronés. Techo sala del Olimpo. Villa </a:t>
            </a:r>
            <a:r>
              <a:rPr lang="es-ES" sz="2800" b="1" dirty="0" err="1"/>
              <a:t>Barbaro</a:t>
            </a:r>
            <a:r>
              <a:rPr lang="es-ES" sz="2800" b="1" dirty="0"/>
              <a:t>, </a:t>
            </a:r>
            <a:r>
              <a:rPr lang="es-ES" sz="2800" b="1" dirty="0" err="1"/>
              <a:t>Maser</a:t>
            </a:r>
            <a:r>
              <a:rPr lang="es-ES" sz="2800" b="1" dirty="0"/>
              <a:t>.</a:t>
            </a:r>
          </a:p>
        </p:txBody>
      </p:sp>
      <p:pic>
        <p:nvPicPr>
          <p:cNvPr id="4" name="Imagen 3">
            <a:extLst>
              <a:ext uri="{FF2B5EF4-FFF2-40B4-BE49-F238E27FC236}">
                <a16:creationId xmlns:a16="http://schemas.microsoft.com/office/drawing/2014/main" id="{EB95D96F-08D6-4068-8E9A-00F46D083A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0911" y="0"/>
            <a:ext cx="6111089" cy="6858000"/>
          </a:xfrm>
          <a:prstGeom prst="rect">
            <a:avLst/>
          </a:prstGeom>
        </p:spPr>
      </p:pic>
    </p:spTree>
    <p:extLst>
      <p:ext uri="{BB962C8B-B14F-4D97-AF65-F5344CB8AC3E}">
        <p14:creationId xmlns:p14="http://schemas.microsoft.com/office/powerpoint/2010/main" val="26025266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10836" y="0"/>
            <a:ext cx="5410540" cy="6553200"/>
          </a:xfrm>
        </p:spPr>
        <p:txBody>
          <a:bodyPr anchor="t">
            <a:normAutofit fontScale="90000"/>
          </a:bodyPr>
          <a:lstStyle/>
          <a:p>
            <a:r>
              <a:rPr lang="es-ES" sz="3100" b="1" dirty="0"/>
              <a:t>1560. Veronés. Techo sala del Olimpo. Villa </a:t>
            </a:r>
            <a:r>
              <a:rPr lang="es-ES" sz="3100" b="1" dirty="0" err="1"/>
              <a:t>Barbaro</a:t>
            </a:r>
            <a:r>
              <a:rPr lang="es-ES" sz="3100" b="1" dirty="0"/>
              <a:t>, </a:t>
            </a:r>
            <a:r>
              <a:rPr lang="es-ES" sz="3100" b="1" dirty="0" err="1"/>
              <a:t>Maser</a:t>
            </a:r>
            <a:r>
              <a:rPr lang="es-ES" sz="3100" b="1" dirty="0"/>
              <a:t>.</a:t>
            </a:r>
            <a:br>
              <a:rPr lang="es-ES" sz="2800" b="1" dirty="0"/>
            </a:br>
            <a:r>
              <a:rPr lang="es-ES" sz="2400" b="0" i="0" dirty="0">
                <a:effectLst/>
                <a:latin typeface="+mn-lt"/>
              </a:rPr>
              <a:t>La sala toma su nombre de las numerosas </a:t>
            </a:r>
            <a:r>
              <a:rPr lang="es-ES" sz="2400" b="0" i="0" u="none" strike="noStrike" dirty="0">
                <a:effectLst/>
                <a:latin typeface="+mn-lt"/>
              </a:rPr>
              <a:t>deidades olímpicas pintadas</a:t>
            </a:r>
            <a:r>
              <a:rPr lang="es-ES" sz="2400" b="0" i="0" dirty="0">
                <a:effectLst/>
                <a:latin typeface="+mn-lt"/>
              </a:rPr>
              <a:t> en el centro de la bóveda de </a:t>
            </a:r>
            <a:r>
              <a:rPr lang="es-ES" sz="2400" b="0" i="0" u="none" strike="noStrike" dirty="0">
                <a:effectLst/>
                <a:latin typeface="+mn-lt"/>
              </a:rPr>
              <a:t>cañón.</a:t>
            </a:r>
            <a:r>
              <a:rPr lang="es-ES" sz="2400" b="0" i="0" dirty="0">
                <a:effectLst/>
                <a:latin typeface="+mn-lt"/>
              </a:rPr>
              <a:t> Dentro de un octágono, suavemente sentados en tronos de nubes, aparecen </a:t>
            </a:r>
            <a:r>
              <a:rPr lang="es-ES" sz="2400" b="0" i="0" u="none" strike="noStrike" dirty="0">
                <a:effectLst/>
                <a:latin typeface="+mn-lt"/>
              </a:rPr>
              <a:t>Afrodita,</a:t>
            </a:r>
            <a:r>
              <a:rPr lang="es-ES" sz="2400" b="0" i="0" dirty="0">
                <a:effectLst/>
                <a:latin typeface="+mn-lt"/>
              </a:rPr>
              <a:t> </a:t>
            </a:r>
            <a:r>
              <a:rPr lang="es-ES" sz="2400" b="0" i="0" u="none" strike="noStrike" dirty="0">
                <a:effectLst/>
                <a:latin typeface="+mn-lt"/>
              </a:rPr>
              <a:t>Hermes,</a:t>
            </a:r>
            <a:r>
              <a:rPr lang="es-ES" sz="2400" b="0" i="0" dirty="0">
                <a:effectLst/>
                <a:latin typeface="+mn-lt"/>
              </a:rPr>
              <a:t> </a:t>
            </a:r>
            <a:r>
              <a:rPr lang="es-ES" sz="2400" b="0" i="0" u="none" strike="noStrike" dirty="0">
                <a:effectLst/>
                <a:latin typeface="+mn-lt"/>
              </a:rPr>
              <a:t>Artemisa, Zeus,</a:t>
            </a:r>
            <a:r>
              <a:rPr lang="es-ES" sz="2400" b="0" i="0" dirty="0">
                <a:effectLst/>
                <a:latin typeface="+mn-lt"/>
              </a:rPr>
              <a:t> Ares y </a:t>
            </a:r>
            <a:r>
              <a:rPr lang="es-ES" sz="2400" b="0" i="0" u="none" strike="noStrike" dirty="0">
                <a:effectLst/>
                <a:latin typeface="+mn-lt"/>
              </a:rPr>
              <a:t>Apolo,</a:t>
            </a:r>
            <a:r>
              <a:rPr lang="es-ES" sz="2400" dirty="0">
                <a:latin typeface="+mn-lt"/>
              </a:rPr>
              <a:t> </a:t>
            </a:r>
            <a:r>
              <a:rPr lang="es-ES" sz="2400" b="0" i="0" dirty="0">
                <a:effectLst/>
                <a:latin typeface="+mn-lt"/>
              </a:rPr>
              <a:t>cada uno con los </a:t>
            </a:r>
            <a:r>
              <a:rPr lang="es-ES" sz="2400" b="0" i="0" u="none" strike="noStrike" dirty="0">
                <a:effectLst/>
                <a:latin typeface="+mn-lt"/>
              </a:rPr>
              <a:t>signos zodiacales correspondientes.</a:t>
            </a:r>
            <a:r>
              <a:rPr lang="es-ES" sz="2400" b="0" i="0" dirty="0">
                <a:effectLst/>
                <a:latin typeface="+mn-lt"/>
              </a:rPr>
              <a:t> En el centro, una figura femenina ya identificada como </a:t>
            </a:r>
            <a:r>
              <a:rPr lang="es-ES" sz="2400" b="0" i="1" dirty="0">
                <a:effectLst/>
                <a:latin typeface="+mn-lt"/>
              </a:rPr>
              <a:t>Sabiduría divina, </a:t>
            </a:r>
            <a:r>
              <a:rPr lang="es-ES" sz="2400" b="0" i="0" dirty="0">
                <a:effectLst/>
                <a:latin typeface="+mn-lt"/>
              </a:rPr>
              <a:t>con la intención de aleje a un dragón con su pie, hoy considerada en cambio la diosa del </a:t>
            </a:r>
            <a:r>
              <a:rPr lang="es-ES" sz="2400" b="0" i="0" u="none" strike="noStrike" dirty="0">
                <a:effectLst/>
                <a:latin typeface="+mn-lt"/>
              </a:rPr>
              <a:t>trigo</a:t>
            </a:r>
            <a:r>
              <a:rPr lang="es-ES" sz="2400" b="0" i="0" dirty="0">
                <a:effectLst/>
                <a:latin typeface="+mn-lt"/>
              </a:rPr>
              <a:t> y </a:t>
            </a:r>
            <a:r>
              <a:rPr lang="es-ES" sz="2400" b="0" i="0" u="none" strike="noStrike" dirty="0">
                <a:effectLst/>
                <a:latin typeface="+mn-lt"/>
              </a:rPr>
              <a:t>la agricultura Deméter.</a:t>
            </a:r>
            <a:r>
              <a:rPr lang="es-ES" sz="2400" b="0" i="0" dirty="0">
                <a:effectLst/>
                <a:latin typeface="+mn-lt"/>
              </a:rPr>
              <a:t> La bóveda se completa con cuatro compartimentos monocromáticos, que representan las fuerzas que regulan la vida del hombre </a:t>
            </a:r>
            <a:r>
              <a:rPr lang="es-ES" sz="2400" b="0" i="1" dirty="0">
                <a:effectLst/>
                <a:latin typeface="+mn-lt"/>
              </a:rPr>
              <a:t>(Amor,</a:t>
            </a:r>
            <a:r>
              <a:rPr lang="es-ES" sz="2400" b="0" i="0" dirty="0">
                <a:effectLst/>
                <a:latin typeface="+mn-lt"/>
              </a:rPr>
              <a:t> </a:t>
            </a:r>
            <a:r>
              <a:rPr lang="es-ES" sz="2400" b="0" i="1" dirty="0">
                <a:effectLst/>
                <a:latin typeface="+mn-lt"/>
              </a:rPr>
              <a:t>Fidelidad,  Abundancia </a:t>
            </a:r>
            <a:r>
              <a:rPr lang="es-ES" sz="2400" b="0" i="0" dirty="0">
                <a:effectLst/>
                <a:latin typeface="+mn-lt"/>
              </a:rPr>
              <a:t>y </a:t>
            </a:r>
            <a:r>
              <a:rPr lang="es-ES" sz="2400" b="0" i="1" dirty="0">
                <a:effectLst/>
                <a:latin typeface="+mn-lt"/>
              </a:rPr>
              <a:t>Fortuna), </a:t>
            </a:r>
            <a:r>
              <a:rPr lang="es-ES" sz="2400" b="0" i="0" dirty="0">
                <a:effectLst/>
                <a:latin typeface="+mn-lt"/>
              </a:rPr>
              <a:t>y las cuatro figuras de las deidades símbolo de los elementos </a:t>
            </a:r>
            <a:r>
              <a:rPr lang="es-ES" sz="2400" b="0" i="0" u="none" strike="noStrike" dirty="0">
                <a:effectLst/>
                <a:latin typeface="+mn-lt"/>
              </a:rPr>
              <a:t>(Era</a:t>
            </a:r>
            <a:r>
              <a:rPr lang="es-ES" sz="2400" b="0" i="0" dirty="0">
                <a:effectLst/>
                <a:latin typeface="+mn-lt"/>
              </a:rPr>
              <a:t> el </a:t>
            </a:r>
            <a:r>
              <a:rPr lang="es-ES" sz="2400" b="0" i="1" dirty="0">
                <a:effectLst/>
                <a:latin typeface="+mn-lt"/>
              </a:rPr>
              <a:t>Aire, </a:t>
            </a:r>
            <a:r>
              <a:rPr lang="es-ES" sz="2400" b="0" i="0" u="none" strike="noStrike" dirty="0">
                <a:effectLst/>
                <a:latin typeface="+mn-lt"/>
              </a:rPr>
              <a:t>Hefesto </a:t>
            </a:r>
            <a:r>
              <a:rPr lang="es-ES" sz="2400" b="0" i="0" dirty="0">
                <a:effectLst/>
                <a:latin typeface="+mn-lt"/>
              </a:rPr>
              <a:t>el </a:t>
            </a:r>
            <a:r>
              <a:rPr lang="es-ES" sz="2400" b="0" i="1" dirty="0">
                <a:effectLst/>
                <a:latin typeface="+mn-lt"/>
              </a:rPr>
              <a:t>Fuego, </a:t>
            </a:r>
            <a:r>
              <a:rPr lang="es-ES" sz="2400" b="0" i="0" u="none" strike="noStrike" dirty="0">
                <a:effectLst/>
                <a:latin typeface="+mn-lt"/>
              </a:rPr>
              <a:t>Rea </a:t>
            </a:r>
            <a:r>
              <a:rPr lang="es-ES" sz="2400" b="0" i="0" dirty="0">
                <a:effectLst/>
                <a:latin typeface="+mn-lt"/>
              </a:rPr>
              <a:t>o </a:t>
            </a:r>
            <a:r>
              <a:rPr lang="es-ES" sz="2400" b="0" i="0" u="none" strike="noStrike" dirty="0">
                <a:effectLst/>
                <a:latin typeface="+mn-lt"/>
              </a:rPr>
              <a:t>Cibeles </a:t>
            </a:r>
            <a:r>
              <a:rPr lang="es-ES" sz="2400" b="0" i="0" dirty="0">
                <a:effectLst/>
                <a:latin typeface="+mn-lt"/>
              </a:rPr>
              <a:t>la </a:t>
            </a:r>
            <a:r>
              <a:rPr lang="es-ES" sz="2400" b="0" i="1" dirty="0">
                <a:effectLst/>
                <a:latin typeface="+mn-lt"/>
              </a:rPr>
              <a:t>Tierra </a:t>
            </a:r>
            <a:r>
              <a:rPr lang="es-ES" sz="2400" b="0" i="0" dirty="0">
                <a:effectLst/>
                <a:latin typeface="+mn-lt"/>
              </a:rPr>
              <a:t>y </a:t>
            </a:r>
            <a:r>
              <a:rPr lang="es-ES" sz="2400" b="0" i="0" u="none" strike="noStrike" dirty="0">
                <a:effectLst/>
                <a:latin typeface="+mn-lt"/>
              </a:rPr>
              <a:t>Poseidón</a:t>
            </a:r>
            <a:r>
              <a:rPr lang="es-ES" sz="2400" b="0" i="0" dirty="0">
                <a:effectLst/>
                <a:latin typeface="+mn-lt"/>
              </a:rPr>
              <a:t> el </a:t>
            </a:r>
            <a:r>
              <a:rPr lang="es-ES" sz="2400" b="0" i="1" dirty="0">
                <a:effectLst/>
                <a:latin typeface="+mn-lt"/>
              </a:rPr>
              <a:t>Agua).</a:t>
            </a:r>
            <a:endParaRPr lang="es-ES" sz="2400" b="1" dirty="0">
              <a:latin typeface="+mn-lt"/>
            </a:endParaRPr>
          </a:p>
        </p:txBody>
      </p:sp>
      <p:pic>
        <p:nvPicPr>
          <p:cNvPr id="4" name="Imagen 3">
            <a:extLst>
              <a:ext uri="{FF2B5EF4-FFF2-40B4-BE49-F238E27FC236}">
                <a16:creationId xmlns:a16="http://schemas.microsoft.com/office/drawing/2014/main" id="{EB95D96F-08D6-4068-8E9A-00F46D083A31}"/>
              </a:ext>
            </a:extLst>
          </p:cNvPr>
          <p:cNvPicPr>
            <a:picLocks noChangeAspect="1"/>
          </p:cNvPicPr>
          <p:nvPr/>
        </p:nvPicPr>
        <p:blipFill rotWithShape="1">
          <a:blip r:embed="rId2">
            <a:extLst>
              <a:ext uri="{28A0092B-C50C-407E-A947-70E740481C1C}">
                <a14:useLocalDpi xmlns:a14="http://schemas.microsoft.com/office/drawing/2010/main" val="0"/>
              </a:ext>
            </a:extLst>
          </a:blip>
          <a:srcRect l="31533" t="31313" r="28112" b="31717"/>
          <a:stretch/>
        </p:blipFill>
        <p:spPr>
          <a:xfrm>
            <a:off x="5521375" y="1"/>
            <a:ext cx="6670625" cy="6858000"/>
          </a:xfrm>
          <a:prstGeom prst="rect">
            <a:avLst/>
          </a:prstGeom>
        </p:spPr>
      </p:pic>
    </p:spTree>
    <p:extLst>
      <p:ext uri="{BB962C8B-B14F-4D97-AF65-F5344CB8AC3E}">
        <p14:creationId xmlns:p14="http://schemas.microsoft.com/office/powerpoint/2010/main" val="2398626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645516" cy="5869420"/>
          </a:xfrm>
        </p:spPr>
        <p:txBody>
          <a:bodyPr anchor="t">
            <a:normAutofit/>
          </a:bodyPr>
          <a:lstStyle/>
          <a:p>
            <a:r>
              <a:rPr lang="es-ES" sz="2800" b="1" dirty="0"/>
              <a:t>1560. Veronés. Dos mujeres en la barandilla. Villa </a:t>
            </a:r>
            <a:r>
              <a:rPr lang="es-ES" sz="2800" b="1" dirty="0" err="1"/>
              <a:t>Barbaro</a:t>
            </a:r>
            <a:r>
              <a:rPr lang="es-ES" sz="2800" b="1" dirty="0"/>
              <a:t>, </a:t>
            </a:r>
            <a:r>
              <a:rPr lang="es-ES" sz="2800" b="1" dirty="0" err="1"/>
              <a:t>Maser</a:t>
            </a:r>
            <a:r>
              <a:rPr lang="es-ES" sz="2800" b="1" dirty="0"/>
              <a:t>.</a:t>
            </a:r>
            <a:br>
              <a:rPr lang="es-ES" sz="2800" dirty="0"/>
            </a:br>
            <a:br>
              <a:rPr lang="es-ES" sz="2800" dirty="0"/>
            </a:br>
            <a:r>
              <a:rPr lang="es-ES" sz="2400" b="0" i="0" dirty="0">
                <a:effectLst/>
                <a:latin typeface="+mn-lt"/>
              </a:rPr>
              <a:t>En los falsos </a:t>
            </a:r>
            <a:r>
              <a:rPr lang="es-ES" sz="2400" b="0" i="0" dirty="0" err="1">
                <a:effectLst/>
                <a:latin typeface="+mn-lt"/>
              </a:rPr>
              <a:t>loggioni</a:t>
            </a:r>
            <a:r>
              <a:rPr lang="es-ES" sz="2400" b="0" i="0" dirty="0">
                <a:effectLst/>
                <a:latin typeface="+mn-lt"/>
              </a:rPr>
              <a:t> aparecen personajes reales: por un lado </a:t>
            </a:r>
            <a:r>
              <a:rPr lang="es-ES" sz="2400" b="0" i="0" dirty="0" err="1">
                <a:effectLst/>
                <a:latin typeface="+mn-lt"/>
              </a:rPr>
              <a:t>Giustiniana</a:t>
            </a:r>
            <a:r>
              <a:rPr lang="es-ES" sz="2400" b="0" i="0" dirty="0">
                <a:effectLst/>
                <a:latin typeface="+mn-lt"/>
              </a:rPr>
              <a:t> Giustiniani, esposa de </a:t>
            </a:r>
            <a:r>
              <a:rPr lang="es-ES" sz="2400" b="0" i="0" dirty="0" err="1">
                <a:effectLst/>
                <a:latin typeface="+mn-lt"/>
              </a:rPr>
              <a:t>Marcantonio</a:t>
            </a:r>
            <a:r>
              <a:rPr lang="es-ES" sz="2400" b="0" i="0" dirty="0">
                <a:effectLst/>
                <a:latin typeface="+mn-lt"/>
              </a:rPr>
              <a:t> </a:t>
            </a:r>
            <a:r>
              <a:rPr lang="es-ES" sz="2400" b="0" i="0" dirty="0" err="1">
                <a:effectLst/>
                <a:latin typeface="+mn-lt"/>
              </a:rPr>
              <a:t>Barbaro</a:t>
            </a:r>
            <a:r>
              <a:rPr lang="es-ES" sz="2400" b="0" i="0" dirty="0">
                <a:effectLst/>
                <a:latin typeface="+mn-lt"/>
              </a:rPr>
              <a:t>, acompañada por la anciana enfermera.</a:t>
            </a:r>
            <a:br>
              <a:rPr lang="es-ES" sz="2400" b="0" i="0" dirty="0">
                <a:effectLst/>
                <a:latin typeface="+mn-lt"/>
              </a:rPr>
            </a:br>
            <a:r>
              <a:rPr lang="es-ES" sz="2400" b="0" i="0" dirty="0">
                <a:effectLst/>
                <a:latin typeface="+mn-lt"/>
              </a:rPr>
              <a:t>En el lado opuesto hay dos hijos mayores, </a:t>
            </a:r>
            <a:r>
              <a:rPr lang="es-ES" sz="2400" b="0" i="0" dirty="0" err="1">
                <a:effectLst/>
                <a:latin typeface="+mn-lt"/>
              </a:rPr>
              <a:t>Almorò</a:t>
            </a:r>
            <a:r>
              <a:rPr lang="es-ES" sz="2400" b="0" i="0" dirty="0">
                <a:effectLst/>
                <a:latin typeface="+mn-lt"/>
              </a:rPr>
              <a:t> y Daniele.</a:t>
            </a:r>
            <a:endParaRPr lang="es-ES" sz="2800" dirty="0">
              <a:latin typeface="+mn-lt"/>
            </a:endParaRPr>
          </a:p>
        </p:txBody>
      </p:sp>
      <p:pic>
        <p:nvPicPr>
          <p:cNvPr id="4" name="Imagen 3">
            <a:extLst>
              <a:ext uri="{FF2B5EF4-FFF2-40B4-BE49-F238E27FC236}">
                <a16:creationId xmlns:a16="http://schemas.microsoft.com/office/drawing/2014/main" id="{AF64F02F-5A18-4D0D-BBC0-0D337EABFA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8134" y="0"/>
            <a:ext cx="8033866" cy="6858000"/>
          </a:xfrm>
          <a:prstGeom prst="rect">
            <a:avLst/>
          </a:prstGeom>
        </p:spPr>
      </p:pic>
    </p:spTree>
    <p:extLst>
      <p:ext uri="{BB962C8B-B14F-4D97-AF65-F5344CB8AC3E}">
        <p14:creationId xmlns:p14="http://schemas.microsoft.com/office/powerpoint/2010/main" val="16933900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97526" cy="5869420"/>
          </a:xfrm>
        </p:spPr>
        <p:txBody>
          <a:bodyPr anchor="t">
            <a:normAutofit/>
          </a:bodyPr>
          <a:lstStyle/>
          <a:p>
            <a:r>
              <a:rPr lang="it-IT" sz="2800" dirty="0"/>
              <a:t>1560. Veronés. Retrato Almorò Barbaro. Villa Barbaro, Maser.</a:t>
            </a:r>
            <a:endParaRPr lang="es-ES" sz="2800" dirty="0"/>
          </a:p>
        </p:txBody>
      </p:sp>
      <p:pic>
        <p:nvPicPr>
          <p:cNvPr id="4" name="Imagen 3">
            <a:extLst>
              <a:ext uri="{FF2B5EF4-FFF2-40B4-BE49-F238E27FC236}">
                <a16:creationId xmlns:a16="http://schemas.microsoft.com/office/drawing/2014/main" id="{B4AD6ABA-D099-4D46-B220-B0FB6C5B0D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0144" y="0"/>
            <a:ext cx="5681856" cy="6858000"/>
          </a:xfrm>
          <a:prstGeom prst="rect">
            <a:avLst/>
          </a:prstGeom>
        </p:spPr>
      </p:pic>
    </p:spTree>
    <p:extLst>
      <p:ext uri="{BB962C8B-B14F-4D97-AF65-F5344CB8AC3E}">
        <p14:creationId xmlns:p14="http://schemas.microsoft.com/office/powerpoint/2010/main" val="16202364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01746" cy="5869420"/>
          </a:xfrm>
        </p:spPr>
        <p:txBody>
          <a:bodyPr anchor="t">
            <a:normAutofit/>
          </a:bodyPr>
          <a:lstStyle/>
          <a:p>
            <a:r>
              <a:rPr lang="it-IT" sz="2800" b="1" dirty="0"/>
              <a:t>1560. Veronés. Retrato Daniel Barbaro. Villa Barbaro, Maser.</a:t>
            </a:r>
            <a:endParaRPr lang="es-ES" sz="2800" b="1" dirty="0"/>
          </a:p>
        </p:txBody>
      </p:sp>
      <p:pic>
        <p:nvPicPr>
          <p:cNvPr id="4" name="Imagen 3">
            <a:extLst>
              <a:ext uri="{FF2B5EF4-FFF2-40B4-BE49-F238E27FC236}">
                <a16:creationId xmlns:a16="http://schemas.microsoft.com/office/drawing/2014/main" id="{33CEA9B7-4E99-4A53-8021-A69246138D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4364" y="0"/>
            <a:ext cx="5477636" cy="6858000"/>
          </a:xfrm>
          <a:prstGeom prst="rect">
            <a:avLst/>
          </a:prstGeom>
        </p:spPr>
      </p:pic>
    </p:spTree>
    <p:extLst>
      <p:ext uri="{BB962C8B-B14F-4D97-AF65-F5344CB8AC3E}">
        <p14:creationId xmlns:p14="http://schemas.microsoft.com/office/powerpoint/2010/main" val="185501719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38546" y="365125"/>
            <a:ext cx="1898074" cy="5869420"/>
          </a:xfrm>
        </p:spPr>
        <p:txBody>
          <a:bodyPr anchor="t">
            <a:normAutofit/>
          </a:bodyPr>
          <a:lstStyle/>
          <a:p>
            <a:r>
              <a:rPr lang="es-ES" sz="2800" b="1" dirty="0"/>
              <a:t>1560. </a:t>
            </a:r>
            <a:r>
              <a:rPr lang="es-ES" sz="2800" b="1" dirty="0" err="1"/>
              <a:t>Verones</a:t>
            </a:r>
            <a:r>
              <a:rPr lang="es-ES" sz="2800" b="1" dirty="0"/>
              <a:t>. Deméter, niño Heracles, genios alados, ninfas y Dioniso (verano y otoño). Villa </a:t>
            </a:r>
            <a:r>
              <a:rPr lang="es-ES" sz="2800" b="1" dirty="0" err="1"/>
              <a:t>Barbaro</a:t>
            </a:r>
            <a:r>
              <a:rPr lang="es-ES" sz="2800" b="1" dirty="0"/>
              <a:t>, </a:t>
            </a:r>
            <a:r>
              <a:rPr lang="es-ES" sz="2800" b="1" dirty="0" err="1"/>
              <a:t>Maser</a:t>
            </a:r>
            <a:r>
              <a:rPr lang="es-ES" sz="2800" b="1" dirty="0"/>
              <a:t>.</a:t>
            </a:r>
          </a:p>
        </p:txBody>
      </p:sp>
      <p:pic>
        <p:nvPicPr>
          <p:cNvPr id="4" name="Imagen 3">
            <a:extLst>
              <a:ext uri="{FF2B5EF4-FFF2-40B4-BE49-F238E27FC236}">
                <a16:creationId xmlns:a16="http://schemas.microsoft.com/office/drawing/2014/main" id="{D9D15B10-4E34-49BD-AE4E-DCD8F6D63E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6619" y="231935"/>
            <a:ext cx="10155382" cy="6394129"/>
          </a:xfrm>
          <a:prstGeom prst="rect">
            <a:avLst/>
          </a:prstGeom>
        </p:spPr>
      </p:pic>
    </p:spTree>
    <p:extLst>
      <p:ext uri="{BB962C8B-B14F-4D97-AF65-F5344CB8AC3E}">
        <p14:creationId xmlns:p14="http://schemas.microsoft.com/office/powerpoint/2010/main" val="388183556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291455" cy="831273"/>
          </a:xfrm>
        </p:spPr>
        <p:txBody>
          <a:bodyPr anchor="ctr">
            <a:normAutofit/>
          </a:bodyPr>
          <a:lstStyle/>
          <a:p>
            <a:r>
              <a:rPr lang="es-ES" sz="2000" b="1" dirty="0"/>
              <a:t>1560. Veronés. Afrodita, Hefesto, Perséfone y la Hora (Invierno y Primavera). Villa </a:t>
            </a:r>
            <a:r>
              <a:rPr lang="es-ES" sz="2000" b="1" dirty="0" err="1"/>
              <a:t>Barbaro</a:t>
            </a:r>
            <a:r>
              <a:rPr lang="es-ES" sz="2000" b="1" dirty="0"/>
              <a:t>, </a:t>
            </a:r>
            <a:r>
              <a:rPr lang="es-ES" sz="2000" b="1" dirty="0" err="1"/>
              <a:t>Maser</a:t>
            </a:r>
            <a:r>
              <a:rPr lang="es-ES" sz="2000" b="1" dirty="0"/>
              <a:t>.</a:t>
            </a:r>
          </a:p>
        </p:txBody>
      </p:sp>
      <p:pic>
        <p:nvPicPr>
          <p:cNvPr id="4" name="Imagen 3">
            <a:extLst>
              <a:ext uri="{FF2B5EF4-FFF2-40B4-BE49-F238E27FC236}">
                <a16:creationId xmlns:a16="http://schemas.microsoft.com/office/drawing/2014/main" id="{CD2E51B6-B4CA-4CF2-960D-9E140CFC23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4112" y="831273"/>
            <a:ext cx="10183776" cy="6026727"/>
          </a:xfrm>
          <a:prstGeom prst="rect">
            <a:avLst/>
          </a:prstGeom>
        </p:spPr>
      </p:pic>
    </p:spTree>
    <p:extLst>
      <p:ext uri="{BB962C8B-B14F-4D97-AF65-F5344CB8AC3E}">
        <p14:creationId xmlns:p14="http://schemas.microsoft.com/office/powerpoint/2010/main" val="14991677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09" y="365125"/>
            <a:ext cx="4229763" cy="6271202"/>
          </a:xfrm>
        </p:spPr>
        <p:txBody>
          <a:bodyPr anchor="t">
            <a:normAutofit/>
          </a:bodyPr>
          <a:lstStyle/>
          <a:p>
            <a:r>
              <a:rPr lang="es-ES" sz="2800" b="1" dirty="0"/>
              <a:t>1560. Veronés. Juno y Venus. Villa </a:t>
            </a:r>
            <a:r>
              <a:rPr lang="es-ES" sz="2800" b="1" dirty="0" err="1"/>
              <a:t>Barbaro</a:t>
            </a:r>
            <a:r>
              <a:rPr lang="es-ES" sz="2800" b="1" dirty="0"/>
              <a:t>, </a:t>
            </a:r>
            <a:r>
              <a:rPr lang="es-ES" sz="2800" b="1" dirty="0" err="1"/>
              <a:t>Maser</a:t>
            </a:r>
            <a:r>
              <a:rPr lang="es-ES" sz="2800" b="1" dirty="0"/>
              <a:t>.</a:t>
            </a:r>
            <a:br>
              <a:rPr lang="es-ES" sz="2800" b="1" dirty="0"/>
            </a:br>
            <a:r>
              <a:rPr lang="es-ES" sz="2400" dirty="0">
                <a:latin typeface="+mn-lt"/>
              </a:rPr>
              <a:t>Es </a:t>
            </a:r>
            <a:r>
              <a:rPr lang="es-ES" sz="2400" b="0" i="0" dirty="0">
                <a:effectLst/>
                <a:latin typeface="+mn-lt"/>
              </a:rPr>
              <a:t>el Tribunal del Amor. La joven novia arrodillada entre su marido, con una correa en la mano, y el defensor está a punto de ser juzgado por su conducta. El juez sentado en la nube es asistido por la justicia con un ramo de flores en una mano y un garrote en la otra listo para ejecutar la sentencia, y por Venus, desnuda, que se pone un dedo en los labios dispuesta a invitar a la novia a la prudencia. Un vuelo de querubines lanzando flores, lirios, sugieren el final feliz de la historia.</a:t>
            </a:r>
            <a:endParaRPr lang="es-ES" sz="2400" dirty="0">
              <a:latin typeface="+mn-lt"/>
            </a:endParaRPr>
          </a:p>
        </p:txBody>
      </p:sp>
      <p:pic>
        <p:nvPicPr>
          <p:cNvPr id="4" name="Imagen 3">
            <a:extLst>
              <a:ext uri="{FF2B5EF4-FFF2-40B4-BE49-F238E27FC236}">
                <a16:creationId xmlns:a16="http://schemas.microsoft.com/office/drawing/2014/main" id="{EFDB9E41-0D7A-43A0-8CFD-BF2B435740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9872" y="0"/>
            <a:ext cx="7782128" cy="6858000"/>
          </a:xfrm>
          <a:prstGeom prst="rect">
            <a:avLst/>
          </a:prstGeom>
        </p:spPr>
      </p:pic>
    </p:spTree>
    <p:extLst>
      <p:ext uri="{BB962C8B-B14F-4D97-AF65-F5344CB8AC3E}">
        <p14:creationId xmlns:p14="http://schemas.microsoft.com/office/powerpoint/2010/main" val="25364312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125200" cy="803564"/>
          </a:xfrm>
        </p:spPr>
        <p:txBody>
          <a:bodyPr anchor="ctr">
            <a:normAutofit/>
          </a:bodyPr>
          <a:lstStyle/>
          <a:p>
            <a:r>
              <a:rPr lang="es-ES" sz="2800" dirty="0"/>
              <a:t>1560. </a:t>
            </a:r>
            <a:r>
              <a:rPr lang="es-ES" sz="2800" dirty="0" err="1"/>
              <a:t>Verones</a:t>
            </a:r>
            <a:r>
              <a:rPr lang="es-ES" sz="2800" dirty="0"/>
              <a:t>. Techo. Villa </a:t>
            </a:r>
            <a:r>
              <a:rPr lang="es-ES" sz="2800" dirty="0" err="1"/>
              <a:t>Barbaro</a:t>
            </a:r>
            <a:r>
              <a:rPr lang="es-ES" sz="2800" dirty="0"/>
              <a:t>, </a:t>
            </a:r>
            <a:r>
              <a:rPr lang="es-ES" sz="2800" dirty="0" err="1"/>
              <a:t>Maser</a:t>
            </a:r>
            <a:r>
              <a:rPr lang="es-ES" sz="2800" dirty="0"/>
              <a:t>.</a:t>
            </a:r>
          </a:p>
        </p:txBody>
      </p:sp>
      <p:pic>
        <p:nvPicPr>
          <p:cNvPr id="4" name="Imagen 3">
            <a:extLst>
              <a:ext uri="{FF2B5EF4-FFF2-40B4-BE49-F238E27FC236}">
                <a16:creationId xmlns:a16="http://schemas.microsoft.com/office/drawing/2014/main" id="{49EEEDF5-A7E3-47A3-83CB-60A63C46A3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6728" y="803565"/>
            <a:ext cx="10218543" cy="6054436"/>
          </a:xfrm>
          <a:prstGeom prst="rect">
            <a:avLst/>
          </a:prstGeom>
        </p:spPr>
      </p:pic>
    </p:spTree>
    <p:extLst>
      <p:ext uri="{BB962C8B-B14F-4D97-AF65-F5344CB8AC3E}">
        <p14:creationId xmlns:p14="http://schemas.microsoft.com/office/powerpoint/2010/main" val="87013824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180618" cy="796190"/>
          </a:xfrm>
        </p:spPr>
        <p:txBody>
          <a:bodyPr anchor="ctr">
            <a:normAutofit/>
          </a:bodyPr>
          <a:lstStyle/>
          <a:p>
            <a:r>
              <a:rPr lang="es-ES" sz="2800" b="1" dirty="0"/>
              <a:t>1560. Veronés. Vulcano y Venus. Villa </a:t>
            </a:r>
            <a:r>
              <a:rPr lang="es-ES" sz="2800" b="1" dirty="0" err="1"/>
              <a:t>Maser</a:t>
            </a:r>
            <a:endParaRPr lang="es-ES" sz="2800" b="1" dirty="0"/>
          </a:p>
        </p:txBody>
      </p:sp>
      <p:pic>
        <p:nvPicPr>
          <p:cNvPr id="4" name="Imagen 3">
            <a:extLst>
              <a:ext uri="{FF2B5EF4-FFF2-40B4-BE49-F238E27FC236}">
                <a16:creationId xmlns:a16="http://schemas.microsoft.com/office/drawing/2014/main" id="{FF2DF5F5-33B2-4ED5-B523-5C61D380D6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454" y="796191"/>
            <a:ext cx="10958945" cy="6061810"/>
          </a:xfrm>
          <a:prstGeom prst="rect">
            <a:avLst/>
          </a:prstGeom>
        </p:spPr>
      </p:pic>
    </p:spTree>
    <p:extLst>
      <p:ext uri="{BB962C8B-B14F-4D97-AF65-F5344CB8AC3E}">
        <p14:creationId xmlns:p14="http://schemas.microsoft.com/office/powerpoint/2010/main" val="370899257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05752" cy="5869420"/>
          </a:xfrm>
        </p:spPr>
        <p:txBody>
          <a:bodyPr anchor="t">
            <a:normAutofit/>
          </a:bodyPr>
          <a:lstStyle/>
          <a:p>
            <a:r>
              <a:rPr lang="it-IT" sz="2800" b="1" dirty="0"/>
              <a:t>1560. Veronés. Fortuna. Villa Barbaro, Maser.</a:t>
            </a:r>
            <a:br>
              <a:rPr lang="it-IT" sz="2800" dirty="0"/>
            </a:br>
            <a:br>
              <a:rPr lang="it-IT" sz="2800" dirty="0"/>
            </a:br>
            <a:r>
              <a:rPr lang="it-IT" sz="2400" dirty="0">
                <a:latin typeface="+mn-lt"/>
              </a:rPr>
              <a:t>Es </a:t>
            </a:r>
            <a:r>
              <a:rPr lang="es-ES" sz="2400" b="0" i="0" dirty="0">
                <a:effectLst/>
                <a:latin typeface="+mn-lt"/>
              </a:rPr>
              <a:t>una alegoría. </a:t>
            </a:r>
            <a:br>
              <a:rPr lang="es-ES" sz="2400" b="0" i="0" dirty="0">
                <a:effectLst/>
                <a:latin typeface="+mn-lt"/>
              </a:rPr>
            </a:br>
            <a:r>
              <a:rPr lang="es-ES" sz="2400" b="0" i="0" dirty="0">
                <a:effectLst/>
                <a:latin typeface="+mn-lt"/>
              </a:rPr>
              <a:t>Tres mujeres compiten por las riquezas de la cornucopia. </a:t>
            </a:r>
            <a:br>
              <a:rPr lang="es-ES" sz="2400" b="0" i="0" dirty="0">
                <a:effectLst/>
                <a:latin typeface="+mn-lt"/>
              </a:rPr>
            </a:br>
            <a:r>
              <a:rPr lang="es-ES" sz="2400" b="0" i="0" dirty="0">
                <a:effectLst/>
                <a:latin typeface="+mn-lt"/>
              </a:rPr>
              <a:t>Son Venecia, sentada como amante en el mundo, a la derecha, la Ambición, en el centro que quiere robar lo precioso, y la Envidia, a la izquierda, que trama en las sombras escondiendo un cuchillo.</a:t>
            </a:r>
            <a:endParaRPr lang="es-ES" sz="2400" dirty="0">
              <a:latin typeface="+mn-lt"/>
            </a:endParaRPr>
          </a:p>
        </p:txBody>
      </p:sp>
      <p:pic>
        <p:nvPicPr>
          <p:cNvPr id="4" name="Imagen 3">
            <a:extLst>
              <a:ext uri="{FF2B5EF4-FFF2-40B4-BE49-F238E27FC236}">
                <a16:creationId xmlns:a16="http://schemas.microsoft.com/office/drawing/2014/main" id="{CA68C675-AB08-4B52-ACC1-1BDE54E643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8370" y="0"/>
            <a:ext cx="5673630" cy="6858000"/>
          </a:xfrm>
          <a:prstGeom prst="rect">
            <a:avLst/>
          </a:prstGeom>
        </p:spPr>
      </p:pic>
    </p:spTree>
    <p:extLst>
      <p:ext uri="{BB962C8B-B14F-4D97-AF65-F5344CB8AC3E}">
        <p14:creationId xmlns:p14="http://schemas.microsoft.com/office/powerpoint/2010/main" val="19806309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1560. </a:t>
            </a:r>
            <a:r>
              <a:rPr lang="es-ES" sz="2800" dirty="0" err="1"/>
              <a:t>Verones</a:t>
            </a:r>
            <a:r>
              <a:rPr lang="es-ES" sz="2800" dirty="0"/>
              <a:t>. La Suerte coronando a un hombre dormido. Villa </a:t>
            </a:r>
            <a:r>
              <a:rPr lang="es-ES" sz="2800" dirty="0" err="1"/>
              <a:t>Barbaro</a:t>
            </a:r>
            <a:r>
              <a:rPr lang="es-ES" sz="2800" dirty="0"/>
              <a:t>, </a:t>
            </a:r>
            <a:r>
              <a:rPr lang="es-ES" sz="2800" dirty="0" err="1"/>
              <a:t>Maser</a:t>
            </a:r>
            <a:r>
              <a:rPr lang="es-ES" sz="2800" dirty="0"/>
              <a:t>.</a:t>
            </a:r>
          </a:p>
        </p:txBody>
      </p:sp>
      <p:pic>
        <p:nvPicPr>
          <p:cNvPr id="4" name="Imagen 3">
            <a:extLst>
              <a:ext uri="{FF2B5EF4-FFF2-40B4-BE49-F238E27FC236}">
                <a16:creationId xmlns:a16="http://schemas.microsoft.com/office/drawing/2014/main" id="{25D6358D-C0FB-4C91-AA6F-BBE804BFDC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2200" y="0"/>
            <a:ext cx="9829800" cy="6858000"/>
          </a:xfrm>
          <a:prstGeom prst="rect">
            <a:avLst/>
          </a:prstGeom>
        </p:spPr>
      </p:pic>
    </p:spTree>
    <p:extLst>
      <p:ext uri="{BB962C8B-B14F-4D97-AF65-F5344CB8AC3E}">
        <p14:creationId xmlns:p14="http://schemas.microsoft.com/office/powerpoint/2010/main" val="362506863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5" y="365125"/>
            <a:ext cx="1972196" cy="5869420"/>
          </a:xfrm>
        </p:spPr>
        <p:txBody>
          <a:bodyPr anchor="t">
            <a:normAutofit/>
          </a:bodyPr>
          <a:lstStyle/>
          <a:p>
            <a:r>
              <a:rPr lang="es-ES" sz="2800" dirty="0"/>
              <a:t>1560. Veronés. Saturno e Historia. Villa </a:t>
            </a:r>
            <a:r>
              <a:rPr lang="es-ES" sz="2800" dirty="0" err="1"/>
              <a:t>Barbaro</a:t>
            </a:r>
            <a:r>
              <a:rPr lang="es-ES" sz="2800" dirty="0"/>
              <a:t>, </a:t>
            </a:r>
            <a:r>
              <a:rPr lang="es-ES" sz="2800" dirty="0" err="1"/>
              <a:t>Maser</a:t>
            </a:r>
            <a:r>
              <a:rPr lang="es-ES" sz="2800" dirty="0"/>
              <a:t>.</a:t>
            </a:r>
          </a:p>
        </p:txBody>
      </p:sp>
      <p:pic>
        <p:nvPicPr>
          <p:cNvPr id="4" name="Imagen 3">
            <a:extLst>
              <a:ext uri="{FF2B5EF4-FFF2-40B4-BE49-F238E27FC236}">
                <a16:creationId xmlns:a16="http://schemas.microsoft.com/office/drawing/2014/main" id="{10523737-E664-4E70-A2F3-1AB8D0C19A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3140" y="0"/>
            <a:ext cx="9928860" cy="6858000"/>
          </a:xfrm>
          <a:prstGeom prst="rect">
            <a:avLst/>
          </a:prstGeom>
        </p:spPr>
      </p:pic>
    </p:spTree>
    <p:extLst>
      <p:ext uri="{BB962C8B-B14F-4D97-AF65-F5344CB8AC3E}">
        <p14:creationId xmlns:p14="http://schemas.microsoft.com/office/powerpoint/2010/main" val="28598002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180618" cy="831273"/>
          </a:xfrm>
        </p:spPr>
        <p:txBody>
          <a:bodyPr anchor="ctr">
            <a:normAutofit/>
          </a:bodyPr>
          <a:lstStyle/>
          <a:p>
            <a:r>
              <a:rPr lang="es-ES" sz="2800" dirty="0"/>
              <a:t>1560. </a:t>
            </a:r>
            <a:r>
              <a:rPr lang="es-ES" sz="2800" dirty="0" err="1"/>
              <a:t>Verones</a:t>
            </a:r>
            <a:r>
              <a:rPr lang="es-ES" sz="2800" dirty="0"/>
              <a:t>. </a:t>
            </a:r>
            <a:r>
              <a:rPr lang="es-ES" sz="2800" dirty="0" err="1"/>
              <a:t>Nemesis</a:t>
            </a:r>
            <a:r>
              <a:rPr lang="es-ES" sz="2800" dirty="0"/>
              <a:t>. Villa </a:t>
            </a:r>
            <a:r>
              <a:rPr lang="es-ES" sz="2800" dirty="0" err="1"/>
              <a:t>Barbaro</a:t>
            </a:r>
            <a:r>
              <a:rPr lang="es-ES" sz="2800" dirty="0"/>
              <a:t>, </a:t>
            </a:r>
            <a:r>
              <a:rPr lang="es-ES" sz="2800" dirty="0" err="1"/>
              <a:t>Maser</a:t>
            </a:r>
            <a:r>
              <a:rPr lang="es-ES" sz="2800" dirty="0"/>
              <a:t>.</a:t>
            </a:r>
          </a:p>
        </p:txBody>
      </p:sp>
      <p:pic>
        <p:nvPicPr>
          <p:cNvPr id="4" name="Imagen 3">
            <a:extLst>
              <a:ext uri="{FF2B5EF4-FFF2-40B4-BE49-F238E27FC236}">
                <a16:creationId xmlns:a16="http://schemas.microsoft.com/office/drawing/2014/main" id="{FA804D7B-D570-4E79-A81A-C16E3E7880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2140" y="831273"/>
            <a:ext cx="9627720" cy="6026727"/>
          </a:xfrm>
          <a:prstGeom prst="rect">
            <a:avLst/>
          </a:prstGeom>
        </p:spPr>
      </p:pic>
    </p:spTree>
    <p:extLst>
      <p:ext uri="{BB962C8B-B14F-4D97-AF65-F5344CB8AC3E}">
        <p14:creationId xmlns:p14="http://schemas.microsoft.com/office/powerpoint/2010/main" val="216235286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208327" cy="789709"/>
          </a:xfrm>
        </p:spPr>
        <p:txBody>
          <a:bodyPr anchor="ctr">
            <a:normAutofit/>
          </a:bodyPr>
          <a:lstStyle/>
          <a:p>
            <a:r>
              <a:rPr lang="es-ES" sz="2800" dirty="0"/>
              <a:t>1560. Veronés. Prudencia. Villa </a:t>
            </a:r>
            <a:r>
              <a:rPr lang="es-ES" sz="2800" dirty="0" err="1"/>
              <a:t>Barbaro</a:t>
            </a:r>
            <a:r>
              <a:rPr lang="es-ES" sz="2800" dirty="0"/>
              <a:t>, </a:t>
            </a:r>
            <a:r>
              <a:rPr lang="es-ES" sz="2800" dirty="0" err="1"/>
              <a:t>Maser</a:t>
            </a:r>
            <a:r>
              <a:rPr lang="es-ES" sz="2800" dirty="0"/>
              <a:t>.</a:t>
            </a:r>
          </a:p>
        </p:txBody>
      </p:sp>
      <p:pic>
        <p:nvPicPr>
          <p:cNvPr id="4" name="Imagen 3">
            <a:extLst>
              <a:ext uri="{FF2B5EF4-FFF2-40B4-BE49-F238E27FC236}">
                <a16:creationId xmlns:a16="http://schemas.microsoft.com/office/drawing/2014/main" id="{F0A294D9-D953-419A-AFBC-829F2C9558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1025" y="789709"/>
            <a:ext cx="9769949" cy="6068291"/>
          </a:xfrm>
          <a:prstGeom prst="rect">
            <a:avLst/>
          </a:prstGeom>
        </p:spPr>
      </p:pic>
    </p:spTree>
    <p:extLst>
      <p:ext uri="{BB962C8B-B14F-4D97-AF65-F5344CB8AC3E}">
        <p14:creationId xmlns:p14="http://schemas.microsoft.com/office/powerpoint/2010/main" val="10470789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404269" cy="5869420"/>
          </a:xfrm>
        </p:spPr>
        <p:txBody>
          <a:bodyPr anchor="t">
            <a:normAutofit/>
          </a:bodyPr>
          <a:lstStyle/>
          <a:p>
            <a:r>
              <a:rPr lang="es-ES" sz="2800" b="1" dirty="0"/>
              <a:t>1560. Veronés. Baco, </a:t>
            </a:r>
            <a:r>
              <a:rPr lang="es-ES" sz="2800" b="1" dirty="0" err="1"/>
              <a:t>Vertumus</a:t>
            </a:r>
            <a:r>
              <a:rPr lang="es-ES" sz="2800" b="1" dirty="0"/>
              <a:t> y Saturno. Villa </a:t>
            </a:r>
            <a:r>
              <a:rPr lang="es-ES" sz="2800" b="1" dirty="0" err="1"/>
              <a:t>Barbaro</a:t>
            </a:r>
            <a:r>
              <a:rPr lang="es-ES" sz="2800" b="1" dirty="0"/>
              <a:t>, </a:t>
            </a:r>
            <a:r>
              <a:rPr lang="es-ES" sz="2800" b="1" dirty="0" err="1"/>
              <a:t>Maser</a:t>
            </a:r>
            <a:r>
              <a:rPr lang="es-ES" sz="2800" b="1" dirty="0"/>
              <a:t>.</a:t>
            </a:r>
            <a:br>
              <a:rPr lang="es-ES" sz="2800" b="1" dirty="0"/>
            </a:br>
            <a:br>
              <a:rPr lang="es-ES" sz="2800" b="1" dirty="0"/>
            </a:br>
            <a:endParaRPr lang="es-ES" sz="2800" b="1" dirty="0"/>
          </a:p>
        </p:txBody>
      </p:sp>
      <p:pic>
        <p:nvPicPr>
          <p:cNvPr id="4" name="Imagen 3">
            <a:extLst>
              <a:ext uri="{FF2B5EF4-FFF2-40B4-BE49-F238E27FC236}">
                <a16:creationId xmlns:a16="http://schemas.microsoft.com/office/drawing/2014/main" id="{F3B7E83B-A4C4-4A82-B7B7-2C804FD987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6887" y="0"/>
            <a:ext cx="8275113" cy="6858000"/>
          </a:xfrm>
          <a:prstGeom prst="rect">
            <a:avLst/>
          </a:prstGeom>
        </p:spPr>
      </p:pic>
    </p:spTree>
    <p:extLst>
      <p:ext uri="{BB962C8B-B14F-4D97-AF65-F5344CB8AC3E}">
        <p14:creationId xmlns:p14="http://schemas.microsoft.com/office/powerpoint/2010/main" val="59912595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90162" cy="5869420"/>
          </a:xfrm>
        </p:spPr>
        <p:txBody>
          <a:bodyPr anchor="t">
            <a:normAutofit/>
          </a:bodyPr>
          <a:lstStyle/>
          <a:p>
            <a:r>
              <a:rPr lang="es-ES" sz="2800" b="1" dirty="0"/>
              <a:t>1560. </a:t>
            </a:r>
            <a:r>
              <a:rPr lang="es-ES" sz="2800" b="1" dirty="0" err="1"/>
              <a:t>Verones</a:t>
            </a:r>
            <a:r>
              <a:rPr lang="es-ES" sz="2800" b="1" dirty="0"/>
              <a:t>. Techo sala Lucerna. Villa </a:t>
            </a:r>
            <a:r>
              <a:rPr lang="es-ES" sz="2800" b="1" dirty="0" err="1"/>
              <a:t>Barbaro</a:t>
            </a:r>
            <a:r>
              <a:rPr lang="es-ES" sz="2800" b="1" dirty="0"/>
              <a:t>, </a:t>
            </a:r>
            <a:r>
              <a:rPr lang="es-ES" sz="2800" b="1" dirty="0" err="1"/>
              <a:t>Maser</a:t>
            </a:r>
            <a:r>
              <a:rPr lang="es-ES" sz="2800" b="1" dirty="0"/>
              <a:t>.</a:t>
            </a:r>
            <a:br>
              <a:rPr lang="es-ES" sz="2800" b="1" dirty="0"/>
            </a:br>
            <a:br>
              <a:rPr lang="es-ES" sz="2800" b="1" dirty="0"/>
            </a:br>
            <a:r>
              <a:rPr lang="es-ES" sz="2400" b="0" i="0" dirty="0">
                <a:effectLst/>
                <a:latin typeface="+mn-lt"/>
              </a:rPr>
              <a:t>En el centro del techo las representaciones alegóricas de la Fe y la Caridad, mientras que en correspondencia con el injerto de la bóveda de cañón, en las entablaciones pintadas, la Fuerza (representada por Hércules) apoyada en la Prudencia, sobre la puerta, y en el lado opuesto una figura masculina que simboliza la Virtud que restringe la Pasión. </a:t>
            </a:r>
            <a:endParaRPr lang="es-ES" sz="2800" b="1" dirty="0">
              <a:latin typeface="+mn-lt"/>
            </a:endParaRPr>
          </a:p>
        </p:txBody>
      </p:sp>
      <p:pic>
        <p:nvPicPr>
          <p:cNvPr id="4" name="Imagen 3">
            <a:extLst>
              <a:ext uri="{FF2B5EF4-FFF2-40B4-BE49-F238E27FC236}">
                <a16:creationId xmlns:a16="http://schemas.microsoft.com/office/drawing/2014/main" id="{E130BB57-341A-47CB-A15E-7BFAE174E9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2780" y="0"/>
            <a:ext cx="5189220" cy="6858000"/>
          </a:xfrm>
          <a:prstGeom prst="rect">
            <a:avLst/>
          </a:prstGeom>
        </p:spPr>
      </p:pic>
    </p:spTree>
    <p:extLst>
      <p:ext uri="{BB962C8B-B14F-4D97-AF65-F5344CB8AC3E}">
        <p14:creationId xmlns:p14="http://schemas.microsoft.com/office/powerpoint/2010/main" val="262436814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09" y="365125"/>
            <a:ext cx="4343123" cy="5869420"/>
          </a:xfrm>
        </p:spPr>
        <p:txBody>
          <a:bodyPr anchor="t">
            <a:normAutofit fontScale="90000"/>
          </a:bodyPr>
          <a:lstStyle/>
          <a:p>
            <a:r>
              <a:rPr lang="es-ES" sz="3100" b="1" dirty="0"/>
              <a:t>1560. Veronés. Sagrada Familia. Villa </a:t>
            </a:r>
            <a:r>
              <a:rPr lang="es-ES" sz="3100" b="1" dirty="0" err="1"/>
              <a:t>Barbaro</a:t>
            </a:r>
            <a:r>
              <a:rPr lang="es-ES" sz="3100" b="1" dirty="0"/>
              <a:t>, </a:t>
            </a:r>
            <a:r>
              <a:rPr lang="es-ES" sz="3100" b="1" dirty="0" err="1"/>
              <a:t>Maser</a:t>
            </a:r>
            <a:r>
              <a:rPr lang="es-ES" sz="3100" b="1" dirty="0"/>
              <a:t>.</a:t>
            </a:r>
            <a:br>
              <a:rPr lang="es-ES" sz="3100" b="1" dirty="0"/>
            </a:br>
            <a:br>
              <a:rPr lang="es-ES" sz="2800" b="1" dirty="0"/>
            </a:br>
            <a:r>
              <a:rPr lang="es-ES" sz="2700" b="0" i="0" dirty="0">
                <a:effectLst/>
                <a:latin typeface="+mn-lt"/>
              </a:rPr>
              <a:t>En la luneta de la pared del fondo otro grupo sagrado, la llamada Madonna </a:t>
            </a:r>
            <a:r>
              <a:rPr lang="es-ES" sz="2700" b="0" i="0" dirty="0" err="1">
                <a:effectLst/>
                <a:latin typeface="+mn-lt"/>
              </a:rPr>
              <a:t>della</a:t>
            </a:r>
            <a:r>
              <a:rPr lang="es-ES" sz="2700" b="0" i="0" dirty="0">
                <a:effectLst/>
                <a:latin typeface="+mn-lt"/>
              </a:rPr>
              <a:t> </a:t>
            </a:r>
            <a:r>
              <a:rPr lang="es-ES" sz="2700" b="0" i="0" dirty="0" err="1">
                <a:effectLst/>
                <a:latin typeface="+mn-lt"/>
              </a:rPr>
              <a:t>pappa</a:t>
            </a:r>
            <a:r>
              <a:rPr lang="es-ES" sz="2700" b="0" i="0" dirty="0">
                <a:effectLst/>
                <a:latin typeface="+mn-lt"/>
              </a:rPr>
              <a:t> por la figura de San José representada en el acto de entregar un cuenco con comida a María. </a:t>
            </a:r>
            <a:br>
              <a:rPr lang="es-ES" sz="2700" b="0" i="0" dirty="0">
                <a:effectLst/>
                <a:latin typeface="+mn-lt"/>
              </a:rPr>
            </a:br>
            <a:r>
              <a:rPr lang="es-ES" sz="2700" b="0" i="0" dirty="0">
                <a:effectLst/>
                <a:latin typeface="+mn-lt"/>
              </a:rPr>
              <a:t>Se ha planteado la hipótesis de que estos dos últimos eran los dormitorios, estando presentes en ambas las únicas representaciones de temas religiosos, también centrados en el tema de la Sagrada Familia.</a:t>
            </a:r>
            <a:endParaRPr lang="es-ES" sz="2800" b="1" dirty="0">
              <a:latin typeface="+mn-lt"/>
            </a:endParaRPr>
          </a:p>
        </p:txBody>
      </p:sp>
      <p:pic>
        <p:nvPicPr>
          <p:cNvPr id="4" name="Imagen 3">
            <a:extLst>
              <a:ext uri="{FF2B5EF4-FFF2-40B4-BE49-F238E27FC236}">
                <a16:creationId xmlns:a16="http://schemas.microsoft.com/office/drawing/2014/main" id="{DF811D48-E433-467A-A535-52DB4B45D3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632" y="0"/>
            <a:ext cx="7516368" cy="6858000"/>
          </a:xfrm>
          <a:prstGeom prst="rect">
            <a:avLst/>
          </a:prstGeom>
        </p:spPr>
      </p:pic>
    </p:spTree>
    <p:extLst>
      <p:ext uri="{BB962C8B-B14F-4D97-AF65-F5344CB8AC3E}">
        <p14:creationId xmlns:p14="http://schemas.microsoft.com/office/powerpoint/2010/main" val="19130717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365125"/>
            <a:ext cx="1484516" cy="5869420"/>
          </a:xfrm>
        </p:spPr>
        <p:txBody>
          <a:bodyPr anchor="t">
            <a:normAutofit/>
          </a:bodyPr>
          <a:lstStyle/>
          <a:p>
            <a:r>
              <a:rPr lang="es-ES" sz="2800" dirty="0"/>
              <a:t>1560. </a:t>
            </a:r>
            <a:r>
              <a:rPr lang="es-ES" sz="2800" dirty="0" err="1"/>
              <a:t>Verones</a:t>
            </a:r>
            <a:r>
              <a:rPr lang="es-ES" sz="2800" dirty="0"/>
              <a:t>. Sala a </a:t>
            </a:r>
            <a:r>
              <a:rPr lang="es-ES" sz="2800" dirty="0" err="1"/>
              <a:t>Crociera</a:t>
            </a:r>
            <a:r>
              <a:rPr lang="es-ES" sz="2800" dirty="0"/>
              <a:t>. Villa </a:t>
            </a:r>
            <a:r>
              <a:rPr lang="es-ES" sz="2800" dirty="0" err="1"/>
              <a:t>Barbaro</a:t>
            </a:r>
            <a:r>
              <a:rPr lang="es-ES" sz="2800" dirty="0"/>
              <a:t>, </a:t>
            </a:r>
            <a:r>
              <a:rPr lang="es-ES" sz="2800" dirty="0" err="1"/>
              <a:t>Maser</a:t>
            </a:r>
            <a:r>
              <a:rPr lang="es-ES" sz="2800" dirty="0"/>
              <a:t>.</a:t>
            </a:r>
          </a:p>
        </p:txBody>
      </p:sp>
      <p:pic>
        <p:nvPicPr>
          <p:cNvPr id="4" name="Imagen 3">
            <a:extLst>
              <a:ext uri="{FF2B5EF4-FFF2-40B4-BE49-F238E27FC236}">
                <a16:creationId xmlns:a16="http://schemas.microsoft.com/office/drawing/2014/main" id="{875F0692-5658-435D-8F63-4ED3D7C93A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1606" y="0"/>
            <a:ext cx="10430394" cy="6858000"/>
          </a:xfrm>
          <a:prstGeom prst="rect">
            <a:avLst/>
          </a:prstGeom>
        </p:spPr>
      </p:pic>
    </p:spTree>
    <p:extLst>
      <p:ext uri="{BB962C8B-B14F-4D97-AF65-F5344CB8AC3E}">
        <p14:creationId xmlns:p14="http://schemas.microsoft.com/office/powerpoint/2010/main" val="302457593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37669" cy="5869420"/>
          </a:xfrm>
        </p:spPr>
        <p:txBody>
          <a:bodyPr anchor="t">
            <a:normAutofit/>
          </a:bodyPr>
          <a:lstStyle/>
          <a:p>
            <a:r>
              <a:rPr lang="es-ES" sz="2800" dirty="0"/>
              <a:t>1560. </a:t>
            </a:r>
            <a:r>
              <a:rPr lang="es-ES" sz="2800" dirty="0" err="1"/>
              <a:t>Verones</a:t>
            </a:r>
            <a:r>
              <a:rPr lang="es-ES" sz="2800" dirty="0"/>
              <a:t>. Muro este, sala del Olimpo. Villa </a:t>
            </a:r>
            <a:r>
              <a:rPr lang="es-ES" sz="2800" dirty="0" err="1"/>
              <a:t>Barbaro</a:t>
            </a:r>
            <a:r>
              <a:rPr lang="es-ES" sz="2800" dirty="0"/>
              <a:t>, </a:t>
            </a:r>
            <a:r>
              <a:rPr lang="es-ES" sz="2800" dirty="0" err="1"/>
              <a:t>Maser</a:t>
            </a:r>
            <a:r>
              <a:rPr lang="es-ES" sz="2800" dirty="0"/>
              <a:t>.</a:t>
            </a:r>
          </a:p>
        </p:txBody>
      </p:sp>
      <p:pic>
        <p:nvPicPr>
          <p:cNvPr id="4" name="Imagen 3">
            <a:extLst>
              <a:ext uri="{FF2B5EF4-FFF2-40B4-BE49-F238E27FC236}">
                <a16:creationId xmlns:a16="http://schemas.microsoft.com/office/drawing/2014/main" id="{A18E539B-6AF8-4326-8B86-EE85EA71E6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0287" y="0"/>
            <a:ext cx="4941713" cy="6858000"/>
          </a:xfrm>
          <a:prstGeom prst="rect">
            <a:avLst/>
          </a:prstGeom>
        </p:spPr>
      </p:pic>
    </p:spTree>
    <p:extLst>
      <p:ext uri="{BB962C8B-B14F-4D97-AF65-F5344CB8AC3E}">
        <p14:creationId xmlns:p14="http://schemas.microsoft.com/office/powerpoint/2010/main" val="39581509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25546" cy="5869420"/>
          </a:xfrm>
        </p:spPr>
        <p:txBody>
          <a:bodyPr anchor="t">
            <a:normAutofit/>
          </a:bodyPr>
          <a:lstStyle/>
          <a:p>
            <a:r>
              <a:rPr lang="it-IT" sz="2800" dirty="0"/>
              <a:t>1560. Verones. Muro sur, sala del Cane. Villa Barbaro, Maser.</a:t>
            </a:r>
            <a:endParaRPr lang="es-ES" sz="2800" dirty="0"/>
          </a:p>
        </p:txBody>
      </p:sp>
      <p:pic>
        <p:nvPicPr>
          <p:cNvPr id="4" name="Imagen 3">
            <a:extLst>
              <a:ext uri="{FF2B5EF4-FFF2-40B4-BE49-F238E27FC236}">
                <a16:creationId xmlns:a16="http://schemas.microsoft.com/office/drawing/2014/main" id="{B3E22657-E540-43FB-9E64-5809AEE0F6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8164" y="0"/>
            <a:ext cx="4653836" cy="6851073"/>
          </a:xfrm>
          <a:prstGeom prst="rect">
            <a:avLst/>
          </a:prstGeom>
        </p:spPr>
      </p:pic>
    </p:spTree>
    <p:extLst>
      <p:ext uri="{BB962C8B-B14F-4D97-AF65-F5344CB8AC3E}">
        <p14:creationId xmlns:p14="http://schemas.microsoft.com/office/powerpoint/2010/main" val="28726289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85693" cy="5869420"/>
          </a:xfrm>
        </p:spPr>
        <p:txBody>
          <a:bodyPr anchor="t">
            <a:normAutofit/>
          </a:bodyPr>
          <a:lstStyle/>
          <a:p>
            <a:r>
              <a:rPr lang="es-ES" sz="2800" dirty="0"/>
              <a:t>1560. </a:t>
            </a:r>
            <a:r>
              <a:rPr lang="es-ES" sz="2800" dirty="0" err="1"/>
              <a:t>Verones</a:t>
            </a:r>
            <a:r>
              <a:rPr lang="es-ES" sz="2800" dirty="0"/>
              <a:t>. Muro sur, sala del Olimpo. Villa </a:t>
            </a:r>
            <a:r>
              <a:rPr lang="es-ES" sz="2800" dirty="0" err="1"/>
              <a:t>Barbaro</a:t>
            </a:r>
            <a:r>
              <a:rPr lang="es-ES" sz="2800" dirty="0"/>
              <a:t>, </a:t>
            </a:r>
            <a:r>
              <a:rPr lang="es-ES" sz="2800" dirty="0" err="1"/>
              <a:t>Maser</a:t>
            </a:r>
            <a:r>
              <a:rPr lang="es-ES" sz="2800" dirty="0"/>
              <a:t>.</a:t>
            </a:r>
          </a:p>
        </p:txBody>
      </p:sp>
      <p:pic>
        <p:nvPicPr>
          <p:cNvPr id="4" name="Imagen 3">
            <a:extLst>
              <a:ext uri="{FF2B5EF4-FFF2-40B4-BE49-F238E27FC236}">
                <a16:creationId xmlns:a16="http://schemas.microsoft.com/office/drawing/2014/main" id="{D2893C23-DCE1-4FD2-A5B4-B983C52E60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8311" y="0"/>
            <a:ext cx="4993689" cy="6858000"/>
          </a:xfrm>
          <a:prstGeom prst="rect">
            <a:avLst/>
          </a:prstGeom>
        </p:spPr>
      </p:pic>
    </p:spTree>
    <p:extLst>
      <p:ext uri="{BB962C8B-B14F-4D97-AF65-F5344CB8AC3E}">
        <p14:creationId xmlns:p14="http://schemas.microsoft.com/office/powerpoint/2010/main" val="61096091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95802" cy="5869420"/>
          </a:xfrm>
        </p:spPr>
        <p:txBody>
          <a:bodyPr anchor="t">
            <a:normAutofit/>
          </a:bodyPr>
          <a:lstStyle/>
          <a:p>
            <a:r>
              <a:rPr lang="es-ES" sz="2800" dirty="0"/>
              <a:t>1560. </a:t>
            </a:r>
            <a:r>
              <a:rPr lang="es-ES" sz="2800" dirty="0" err="1"/>
              <a:t>Verones</a:t>
            </a:r>
            <a:r>
              <a:rPr lang="es-ES" sz="2800" dirty="0"/>
              <a:t>. Puerta ilusoria. Villa </a:t>
            </a:r>
            <a:r>
              <a:rPr lang="es-ES" sz="2800" dirty="0" err="1"/>
              <a:t>Barbaro</a:t>
            </a:r>
            <a:r>
              <a:rPr lang="es-ES" sz="2800" dirty="0"/>
              <a:t>, </a:t>
            </a:r>
            <a:r>
              <a:rPr lang="es-ES" sz="2800" dirty="0" err="1"/>
              <a:t>Maser</a:t>
            </a:r>
            <a:r>
              <a:rPr lang="es-ES" sz="2800" dirty="0"/>
              <a:t>.</a:t>
            </a:r>
          </a:p>
        </p:txBody>
      </p:sp>
      <p:pic>
        <p:nvPicPr>
          <p:cNvPr id="4" name="Imagen 3">
            <a:extLst>
              <a:ext uri="{FF2B5EF4-FFF2-40B4-BE49-F238E27FC236}">
                <a16:creationId xmlns:a16="http://schemas.microsoft.com/office/drawing/2014/main" id="{90056845-8407-4A03-93EA-C7DEBE9AEE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8420" y="0"/>
            <a:ext cx="5783580" cy="6858000"/>
          </a:xfrm>
          <a:prstGeom prst="rect">
            <a:avLst/>
          </a:prstGeom>
        </p:spPr>
      </p:pic>
    </p:spTree>
    <p:extLst>
      <p:ext uri="{BB962C8B-B14F-4D97-AF65-F5344CB8AC3E}">
        <p14:creationId xmlns:p14="http://schemas.microsoft.com/office/powerpoint/2010/main" val="408241328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100599" cy="5869420"/>
          </a:xfrm>
        </p:spPr>
        <p:txBody>
          <a:bodyPr anchor="t">
            <a:normAutofit/>
          </a:bodyPr>
          <a:lstStyle/>
          <a:p>
            <a:r>
              <a:rPr lang="es-ES" sz="2800" dirty="0"/>
              <a:t>1560. </a:t>
            </a:r>
            <a:r>
              <a:rPr lang="es-ES" sz="2800" dirty="0" err="1"/>
              <a:t>Verones</a:t>
            </a:r>
            <a:r>
              <a:rPr lang="es-ES" sz="2800" dirty="0"/>
              <a:t>. Musa con violín. Villa </a:t>
            </a:r>
            <a:r>
              <a:rPr lang="es-ES" sz="2800" dirty="0" err="1"/>
              <a:t>Barbaro</a:t>
            </a:r>
            <a:r>
              <a:rPr lang="es-ES" sz="2800" dirty="0"/>
              <a:t>, </a:t>
            </a:r>
            <a:r>
              <a:rPr lang="es-ES" sz="2800" dirty="0" err="1"/>
              <a:t>Maser</a:t>
            </a:r>
            <a:r>
              <a:rPr lang="es-ES" sz="2800" dirty="0"/>
              <a:t>.</a:t>
            </a:r>
          </a:p>
        </p:txBody>
      </p:sp>
      <p:pic>
        <p:nvPicPr>
          <p:cNvPr id="4" name="Imagen 3">
            <a:extLst>
              <a:ext uri="{FF2B5EF4-FFF2-40B4-BE49-F238E27FC236}">
                <a16:creationId xmlns:a16="http://schemas.microsoft.com/office/drawing/2014/main" id="{6A996F7F-9A53-4F66-BB38-33241C3E45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3217" y="0"/>
            <a:ext cx="4578783" cy="6858000"/>
          </a:xfrm>
          <a:prstGeom prst="rect">
            <a:avLst/>
          </a:prstGeom>
        </p:spPr>
      </p:pic>
    </p:spTree>
    <p:extLst>
      <p:ext uri="{BB962C8B-B14F-4D97-AF65-F5344CB8AC3E}">
        <p14:creationId xmlns:p14="http://schemas.microsoft.com/office/powerpoint/2010/main" val="155011906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536873" cy="5869420"/>
          </a:xfrm>
        </p:spPr>
        <p:txBody>
          <a:bodyPr anchor="t">
            <a:normAutofit/>
          </a:bodyPr>
          <a:lstStyle/>
          <a:p>
            <a:r>
              <a:rPr lang="es-ES" sz="2800" dirty="0"/>
              <a:t>1560. </a:t>
            </a:r>
            <a:r>
              <a:rPr lang="es-ES" sz="2800" dirty="0" err="1"/>
              <a:t>Verones</a:t>
            </a:r>
            <a:r>
              <a:rPr lang="es-ES" sz="2800" dirty="0"/>
              <a:t>. Musa con </a:t>
            </a:r>
            <a:r>
              <a:rPr lang="es-ES" sz="2800" dirty="0" err="1"/>
              <a:t>tamborina</a:t>
            </a:r>
            <a:r>
              <a:rPr lang="es-ES" sz="2800" dirty="0"/>
              <a:t>. Villa </a:t>
            </a:r>
            <a:r>
              <a:rPr lang="es-ES" sz="2800" dirty="0" err="1"/>
              <a:t>Barbaro</a:t>
            </a:r>
            <a:r>
              <a:rPr lang="es-ES" sz="2800" dirty="0"/>
              <a:t>, </a:t>
            </a:r>
            <a:r>
              <a:rPr lang="es-ES" sz="2800" dirty="0" err="1"/>
              <a:t>Maser</a:t>
            </a:r>
            <a:r>
              <a:rPr lang="es-ES" sz="2800" dirty="0"/>
              <a:t>.</a:t>
            </a:r>
          </a:p>
        </p:txBody>
      </p:sp>
      <p:pic>
        <p:nvPicPr>
          <p:cNvPr id="4" name="Imagen 3">
            <a:extLst>
              <a:ext uri="{FF2B5EF4-FFF2-40B4-BE49-F238E27FC236}">
                <a16:creationId xmlns:a16="http://schemas.microsoft.com/office/drawing/2014/main" id="{D664C40A-D741-46A1-851E-B3C16CE714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0007" y="0"/>
            <a:ext cx="4011993" cy="6858000"/>
          </a:xfrm>
          <a:prstGeom prst="rect">
            <a:avLst/>
          </a:prstGeom>
        </p:spPr>
      </p:pic>
    </p:spTree>
    <p:extLst>
      <p:ext uri="{BB962C8B-B14F-4D97-AF65-F5344CB8AC3E}">
        <p14:creationId xmlns:p14="http://schemas.microsoft.com/office/powerpoint/2010/main" val="42317989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685981" cy="5869420"/>
          </a:xfrm>
        </p:spPr>
        <p:txBody>
          <a:bodyPr anchor="t">
            <a:normAutofit/>
          </a:bodyPr>
          <a:lstStyle/>
          <a:p>
            <a:r>
              <a:rPr lang="it-IT" sz="2800" dirty="0"/>
              <a:t>1560. Verones. Musa con Lira. Villa Barbaro, Maser.</a:t>
            </a:r>
            <a:endParaRPr lang="es-ES" sz="2800" dirty="0"/>
          </a:p>
        </p:txBody>
      </p:sp>
      <p:pic>
        <p:nvPicPr>
          <p:cNvPr id="4" name="Imagen 3">
            <a:extLst>
              <a:ext uri="{FF2B5EF4-FFF2-40B4-BE49-F238E27FC236}">
                <a16:creationId xmlns:a16="http://schemas.microsoft.com/office/drawing/2014/main" id="{CDCC1BCC-7181-4EE0-8DA6-DDCAD7F02C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8599" y="0"/>
            <a:ext cx="3968463" cy="6858000"/>
          </a:xfrm>
          <a:prstGeom prst="rect">
            <a:avLst/>
          </a:prstGeom>
        </p:spPr>
      </p:pic>
    </p:spTree>
    <p:extLst>
      <p:ext uri="{BB962C8B-B14F-4D97-AF65-F5344CB8AC3E}">
        <p14:creationId xmlns:p14="http://schemas.microsoft.com/office/powerpoint/2010/main" val="393436123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25739" cy="5869420"/>
          </a:xfrm>
        </p:spPr>
        <p:txBody>
          <a:bodyPr anchor="t">
            <a:normAutofit/>
          </a:bodyPr>
          <a:lstStyle/>
          <a:p>
            <a:r>
              <a:rPr lang="es-ES" sz="2800" dirty="0"/>
              <a:t>1560. </a:t>
            </a:r>
            <a:r>
              <a:rPr lang="es-ES" sz="2800" dirty="0" err="1"/>
              <a:t>Verones</a:t>
            </a:r>
            <a:r>
              <a:rPr lang="es-ES" sz="2800" dirty="0"/>
              <a:t>. Paisaje. Villa </a:t>
            </a:r>
            <a:r>
              <a:rPr lang="es-ES" sz="2800" dirty="0" err="1"/>
              <a:t>Barbaro</a:t>
            </a:r>
            <a:r>
              <a:rPr lang="es-ES" sz="2800" dirty="0"/>
              <a:t>, </a:t>
            </a:r>
            <a:r>
              <a:rPr lang="es-ES" sz="2800" dirty="0" err="1"/>
              <a:t>Maser</a:t>
            </a:r>
            <a:r>
              <a:rPr lang="es-ES" sz="2800" dirty="0"/>
              <a:t>.</a:t>
            </a:r>
          </a:p>
        </p:txBody>
      </p:sp>
      <p:pic>
        <p:nvPicPr>
          <p:cNvPr id="4" name="Imagen 3">
            <a:extLst>
              <a:ext uri="{FF2B5EF4-FFF2-40B4-BE49-F238E27FC236}">
                <a16:creationId xmlns:a16="http://schemas.microsoft.com/office/drawing/2014/main" id="{1D7EE45E-6D23-4ED1-891C-07F3F3E054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8357" y="0"/>
            <a:ext cx="4653643" cy="6858000"/>
          </a:xfrm>
          <a:prstGeom prst="rect">
            <a:avLst/>
          </a:prstGeom>
        </p:spPr>
      </p:pic>
    </p:spTree>
    <p:extLst>
      <p:ext uri="{BB962C8B-B14F-4D97-AF65-F5344CB8AC3E}">
        <p14:creationId xmlns:p14="http://schemas.microsoft.com/office/powerpoint/2010/main" val="36225399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40440" cy="5869420"/>
          </a:xfrm>
        </p:spPr>
        <p:txBody>
          <a:bodyPr anchor="t">
            <a:normAutofit/>
          </a:bodyPr>
          <a:lstStyle/>
          <a:p>
            <a:r>
              <a:rPr lang="es-ES" sz="2800" dirty="0"/>
              <a:t>1560. </a:t>
            </a:r>
            <a:r>
              <a:rPr lang="es-ES" sz="2800" dirty="0" err="1"/>
              <a:t>Verones</a:t>
            </a:r>
            <a:r>
              <a:rPr lang="es-ES" sz="2800" dirty="0"/>
              <a:t>. Paisaje 2. Villa </a:t>
            </a:r>
            <a:r>
              <a:rPr lang="es-ES" sz="2800" dirty="0" err="1"/>
              <a:t>Barbaro</a:t>
            </a:r>
            <a:r>
              <a:rPr lang="es-ES" sz="2800" dirty="0"/>
              <a:t>, </a:t>
            </a:r>
            <a:r>
              <a:rPr lang="es-ES" sz="2800" dirty="0" err="1"/>
              <a:t>Maser</a:t>
            </a:r>
            <a:r>
              <a:rPr lang="es-ES" sz="2800" dirty="0"/>
              <a:t>.</a:t>
            </a:r>
          </a:p>
        </p:txBody>
      </p:sp>
      <p:pic>
        <p:nvPicPr>
          <p:cNvPr id="4" name="Imagen 3">
            <a:extLst>
              <a:ext uri="{FF2B5EF4-FFF2-40B4-BE49-F238E27FC236}">
                <a16:creationId xmlns:a16="http://schemas.microsoft.com/office/drawing/2014/main" id="{AB1D2029-C1B0-4B10-8C6B-88F63E1F6A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3058" y="0"/>
            <a:ext cx="5038942" cy="6858000"/>
          </a:xfrm>
          <a:prstGeom prst="rect">
            <a:avLst/>
          </a:prstGeom>
        </p:spPr>
      </p:pic>
    </p:spTree>
    <p:extLst>
      <p:ext uri="{BB962C8B-B14F-4D97-AF65-F5344CB8AC3E}">
        <p14:creationId xmlns:p14="http://schemas.microsoft.com/office/powerpoint/2010/main" val="140721843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55080" cy="5869420"/>
          </a:xfrm>
        </p:spPr>
        <p:txBody>
          <a:bodyPr anchor="t">
            <a:normAutofit/>
          </a:bodyPr>
          <a:lstStyle/>
          <a:p>
            <a:r>
              <a:rPr lang="it-IT" sz="2800" b="1" dirty="0"/>
              <a:t>1560. Veronés. Retrato. Villa Barbaro, Maser.</a:t>
            </a:r>
            <a:endParaRPr lang="es-ES" sz="2800" b="1" dirty="0"/>
          </a:p>
        </p:txBody>
      </p:sp>
      <p:pic>
        <p:nvPicPr>
          <p:cNvPr id="4" name="Imagen 3">
            <a:extLst>
              <a:ext uri="{FF2B5EF4-FFF2-40B4-BE49-F238E27FC236}">
                <a16:creationId xmlns:a16="http://schemas.microsoft.com/office/drawing/2014/main" id="{B6FFEA25-58E6-472C-9BE0-211EC52BA9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7698" y="0"/>
            <a:ext cx="5324302" cy="6858000"/>
          </a:xfrm>
          <a:prstGeom prst="rect">
            <a:avLst/>
          </a:prstGeom>
        </p:spPr>
      </p:pic>
    </p:spTree>
    <p:extLst>
      <p:ext uri="{BB962C8B-B14F-4D97-AF65-F5344CB8AC3E}">
        <p14:creationId xmlns:p14="http://schemas.microsoft.com/office/powerpoint/2010/main" val="377867303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115802" cy="5869420"/>
          </a:xfrm>
        </p:spPr>
        <p:txBody>
          <a:bodyPr anchor="t">
            <a:normAutofit/>
          </a:bodyPr>
          <a:lstStyle/>
          <a:p>
            <a:r>
              <a:rPr lang="es-ES" sz="2800" b="1" dirty="0"/>
              <a:t>1560. Veronés. Sagrada Familia y Santa Catalina. Villa </a:t>
            </a:r>
            <a:r>
              <a:rPr lang="es-ES" sz="2800" b="1" dirty="0" err="1"/>
              <a:t>Barbaro</a:t>
            </a:r>
            <a:r>
              <a:rPr lang="es-ES" sz="2800" b="1" dirty="0"/>
              <a:t>, </a:t>
            </a:r>
            <a:r>
              <a:rPr lang="es-ES" sz="2800" b="1" dirty="0" err="1"/>
              <a:t>Maser</a:t>
            </a:r>
            <a:r>
              <a:rPr lang="es-ES" sz="2800" b="1" dirty="0"/>
              <a:t>.</a:t>
            </a:r>
          </a:p>
        </p:txBody>
      </p:sp>
      <p:pic>
        <p:nvPicPr>
          <p:cNvPr id="4" name="Imagen 3">
            <a:extLst>
              <a:ext uri="{FF2B5EF4-FFF2-40B4-BE49-F238E27FC236}">
                <a16:creationId xmlns:a16="http://schemas.microsoft.com/office/drawing/2014/main" id="{A98C1214-7381-4406-BB8B-DA687DDE50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8420" y="0"/>
            <a:ext cx="8563580" cy="6858000"/>
          </a:xfrm>
          <a:prstGeom prst="rect">
            <a:avLst/>
          </a:prstGeom>
        </p:spPr>
      </p:pic>
    </p:spTree>
    <p:extLst>
      <p:ext uri="{BB962C8B-B14F-4D97-AF65-F5344CB8AC3E}">
        <p14:creationId xmlns:p14="http://schemas.microsoft.com/office/powerpoint/2010/main" val="292474314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90459555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959789" cy="5869420"/>
          </a:xfrm>
        </p:spPr>
        <p:txBody>
          <a:bodyPr anchor="t">
            <a:normAutofit/>
          </a:bodyPr>
          <a:lstStyle/>
          <a:p>
            <a:r>
              <a:rPr lang="fr-FR" sz="2800" b="1" dirty="0"/>
              <a:t>1560. </a:t>
            </a:r>
            <a:r>
              <a:rPr lang="fr-FR" sz="2800" b="1" dirty="0" err="1"/>
              <a:t>Veronés</a:t>
            </a:r>
            <a:r>
              <a:rPr lang="fr-FR" sz="2800" b="1" dirty="0"/>
              <a:t>. Le Fauconnier. </a:t>
            </a:r>
            <a:r>
              <a:rPr lang="fr-FR" sz="2800" b="1" dirty="0" err="1"/>
              <a:t>Bemberg</a:t>
            </a:r>
            <a:r>
              <a:rPr lang="fr-FR" sz="2800" b="1" dirty="0"/>
              <a:t> Fondation, Toulouse.</a:t>
            </a:r>
            <a:endParaRPr lang="es-ES" sz="2800" b="1" dirty="0"/>
          </a:p>
        </p:txBody>
      </p:sp>
      <p:pic>
        <p:nvPicPr>
          <p:cNvPr id="4" name="Imagen 3">
            <a:extLst>
              <a:ext uri="{FF2B5EF4-FFF2-40B4-BE49-F238E27FC236}">
                <a16:creationId xmlns:a16="http://schemas.microsoft.com/office/drawing/2014/main" id="{D2845022-E0EE-4A83-88D4-70244862F9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2407" y="0"/>
            <a:ext cx="3719593" cy="6858000"/>
          </a:xfrm>
          <a:prstGeom prst="rect">
            <a:avLst/>
          </a:prstGeom>
        </p:spPr>
      </p:pic>
    </p:spTree>
    <p:extLst>
      <p:ext uri="{BB962C8B-B14F-4D97-AF65-F5344CB8AC3E}">
        <p14:creationId xmlns:p14="http://schemas.microsoft.com/office/powerpoint/2010/main" val="208595189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95477" cy="5869420"/>
          </a:xfrm>
        </p:spPr>
        <p:txBody>
          <a:bodyPr anchor="t">
            <a:normAutofit/>
          </a:bodyPr>
          <a:lstStyle/>
          <a:p>
            <a:r>
              <a:rPr lang="es-ES" sz="2800" dirty="0"/>
              <a:t>1560. Veronés. Anunciación. Fundación Colección Thyssen-Bornemisza, Pedralbes</a:t>
            </a:r>
          </a:p>
        </p:txBody>
      </p:sp>
      <p:pic>
        <p:nvPicPr>
          <p:cNvPr id="4" name="Imagen 3">
            <a:extLst>
              <a:ext uri="{FF2B5EF4-FFF2-40B4-BE49-F238E27FC236}">
                <a16:creationId xmlns:a16="http://schemas.microsoft.com/office/drawing/2014/main" id="{E270A9C3-A584-4231-8815-DDD2366DCB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8095" y="0"/>
            <a:ext cx="5183905" cy="6854952"/>
          </a:xfrm>
          <a:prstGeom prst="rect">
            <a:avLst/>
          </a:prstGeom>
        </p:spPr>
      </p:pic>
    </p:spTree>
    <p:extLst>
      <p:ext uri="{BB962C8B-B14F-4D97-AF65-F5344CB8AC3E}">
        <p14:creationId xmlns:p14="http://schemas.microsoft.com/office/powerpoint/2010/main" val="395683681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180618" cy="817418"/>
          </a:xfrm>
        </p:spPr>
        <p:txBody>
          <a:bodyPr anchor="ctr">
            <a:normAutofit/>
          </a:bodyPr>
          <a:lstStyle/>
          <a:p>
            <a:r>
              <a:rPr lang="es-ES" sz="2800" b="1" dirty="0"/>
              <a:t>1560. Veronés. Cena de Emaús. Louvre.</a:t>
            </a:r>
          </a:p>
        </p:txBody>
      </p:sp>
      <p:pic>
        <p:nvPicPr>
          <p:cNvPr id="4" name="Imagen 3">
            <a:extLst>
              <a:ext uri="{FF2B5EF4-FFF2-40B4-BE49-F238E27FC236}">
                <a16:creationId xmlns:a16="http://schemas.microsoft.com/office/drawing/2014/main" id="{8DF24CFE-BC4A-4CBD-B7FC-36CE488B72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961" y="817418"/>
            <a:ext cx="10654077" cy="6040582"/>
          </a:xfrm>
          <a:prstGeom prst="rect">
            <a:avLst/>
          </a:prstGeom>
        </p:spPr>
      </p:pic>
    </p:spTree>
    <p:extLst>
      <p:ext uri="{BB962C8B-B14F-4D97-AF65-F5344CB8AC3E}">
        <p14:creationId xmlns:p14="http://schemas.microsoft.com/office/powerpoint/2010/main" val="17941714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365125"/>
            <a:ext cx="2074096" cy="5869420"/>
          </a:xfrm>
        </p:spPr>
        <p:txBody>
          <a:bodyPr anchor="t">
            <a:normAutofit/>
          </a:bodyPr>
          <a:lstStyle/>
          <a:p>
            <a:r>
              <a:rPr lang="es-ES" sz="2800" dirty="0"/>
              <a:t>1560. Veronés. Festín en la casa de Simón. </a:t>
            </a:r>
            <a:r>
              <a:rPr lang="es-ES" sz="2800" dirty="0" err="1"/>
              <a:t>Galleria</a:t>
            </a:r>
            <a:r>
              <a:rPr lang="es-ES" sz="2800" dirty="0"/>
              <a:t> </a:t>
            </a:r>
            <a:r>
              <a:rPr lang="es-ES" sz="2800" dirty="0" err="1"/>
              <a:t>Sabauda</a:t>
            </a:r>
            <a:r>
              <a:rPr lang="es-ES" sz="2800" dirty="0"/>
              <a:t>, Turín.</a:t>
            </a:r>
          </a:p>
        </p:txBody>
      </p:sp>
      <p:pic>
        <p:nvPicPr>
          <p:cNvPr id="4" name="Imagen 3">
            <a:extLst>
              <a:ext uri="{FF2B5EF4-FFF2-40B4-BE49-F238E27FC236}">
                <a16:creationId xmlns:a16="http://schemas.microsoft.com/office/drawing/2014/main" id="{B7B384C2-978E-4C46-8F8E-9F022D5C8D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9622" y="0"/>
            <a:ext cx="9882378" cy="6858000"/>
          </a:xfrm>
          <a:prstGeom prst="rect">
            <a:avLst/>
          </a:prstGeom>
        </p:spPr>
      </p:pic>
    </p:spTree>
    <p:extLst>
      <p:ext uri="{BB962C8B-B14F-4D97-AF65-F5344CB8AC3E}">
        <p14:creationId xmlns:p14="http://schemas.microsoft.com/office/powerpoint/2010/main" val="29103697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22003" cy="5869420"/>
          </a:xfrm>
        </p:spPr>
        <p:txBody>
          <a:bodyPr anchor="t">
            <a:normAutofit/>
          </a:bodyPr>
          <a:lstStyle/>
          <a:p>
            <a:r>
              <a:rPr lang="es-ES" sz="2800" dirty="0"/>
              <a:t>1560. Veronés. Retrato de un caballero. Colección privada.</a:t>
            </a:r>
          </a:p>
        </p:txBody>
      </p:sp>
      <p:pic>
        <p:nvPicPr>
          <p:cNvPr id="4" name="Imagen 3">
            <a:extLst>
              <a:ext uri="{FF2B5EF4-FFF2-40B4-BE49-F238E27FC236}">
                <a16:creationId xmlns:a16="http://schemas.microsoft.com/office/drawing/2014/main" id="{D7E9E82E-0E87-45D2-8992-14C40CEF46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4621" y="0"/>
            <a:ext cx="5657379" cy="6858000"/>
          </a:xfrm>
          <a:prstGeom prst="rect">
            <a:avLst/>
          </a:prstGeom>
        </p:spPr>
      </p:pic>
    </p:spTree>
    <p:extLst>
      <p:ext uri="{BB962C8B-B14F-4D97-AF65-F5344CB8AC3E}">
        <p14:creationId xmlns:p14="http://schemas.microsoft.com/office/powerpoint/2010/main" val="179590328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01791" cy="5869420"/>
          </a:xfrm>
        </p:spPr>
        <p:txBody>
          <a:bodyPr anchor="t">
            <a:normAutofit/>
          </a:bodyPr>
          <a:lstStyle/>
          <a:p>
            <a:r>
              <a:rPr lang="es-ES" sz="2800" dirty="0"/>
              <a:t>1560. Veronés. Retrato de una mujer veneciana. Louvre.</a:t>
            </a:r>
          </a:p>
        </p:txBody>
      </p:sp>
      <p:pic>
        <p:nvPicPr>
          <p:cNvPr id="4" name="Imagen 3">
            <a:extLst>
              <a:ext uri="{FF2B5EF4-FFF2-40B4-BE49-F238E27FC236}">
                <a16:creationId xmlns:a16="http://schemas.microsoft.com/office/drawing/2014/main" id="{D61DE561-C060-4757-8CF3-A8D052EA6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4409" y="0"/>
            <a:ext cx="5777591" cy="6858000"/>
          </a:xfrm>
          <a:prstGeom prst="rect">
            <a:avLst/>
          </a:prstGeom>
        </p:spPr>
      </p:pic>
    </p:spTree>
    <p:extLst>
      <p:ext uri="{BB962C8B-B14F-4D97-AF65-F5344CB8AC3E}">
        <p14:creationId xmlns:p14="http://schemas.microsoft.com/office/powerpoint/2010/main" val="265029294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95877" cy="5869420"/>
          </a:xfrm>
        </p:spPr>
        <p:txBody>
          <a:bodyPr anchor="t">
            <a:normAutofit/>
          </a:bodyPr>
          <a:lstStyle/>
          <a:p>
            <a:r>
              <a:rPr lang="es-ES" sz="2800" b="1" dirty="0"/>
              <a:t>1560. Veronés. San Germán y San Severo. </a:t>
            </a:r>
            <a:r>
              <a:rPr lang="es-ES" sz="2800" b="1" dirty="0" err="1"/>
              <a:t>Galleria</a:t>
            </a:r>
            <a:r>
              <a:rPr lang="es-ES" sz="2800" b="1" dirty="0"/>
              <a:t> Estense, </a:t>
            </a:r>
            <a:r>
              <a:rPr lang="es-ES" sz="2800" b="1" dirty="0" err="1"/>
              <a:t>Modena</a:t>
            </a:r>
            <a:r>
              <a:rPr lang="es-ES" sz="2800" b="1" dirty="0"/>
              <a:t>.</a:t>
            </a:r>
          </a:p>
        </p:txBody>
      </p:sp>
      <p:pic>
        <p:nvPicPr>
          <p:cNvPr id="4" name="Imagen 3">
            <a:extLst>
              <a:ext uri="{FF2B5EF4-FFF2-40B4-BE49-F238E27FC236}">
                <a16:creationId xmlns:a16="http://schemas.microsoft.com/office/drawing/2014/main" id="{1615EAB3-3FD7-4B62-A19F-5D4B4131A2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8495" y="0"/>
            <a:ext cx="5183505" cy="6858000"/>
          </a:xfrm>
          <a:prstGeom prst="rect">
            <a:avLst/>
          </a:prstGeom>
        </p:spPr>
      </p:pic>
    </p:spTree>
    <p:extLst>
      <p:ext uri="{BB962C8B-B14F-4D97-AF65-F5344CB8AC3E}">
        <p14:creationId xmlns:p14="http://schemas.microsoft.com/office/powerpoint/2010/main" val="311573419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203233" cy="5869420"/>
          </a:xfrm>
        </p:spPr>
        <p:txBody>
          <a:bodyPr anchor="t">
            <a:normAutofit/>
          </a:bodyPr>
          <a:lstStyle/>
          <a:p>
            <a:r>
              <a:rPr lang="es-ES" sz="2800" b="1" dirty="0"/>
              <a:t>1560. Veronés. San </a:t>
            </a:r>
            <a:r>
              <a:rPr lang="es-ES" sz="2800" b="1" dirty="0" err="1"/>
              <a:t>Mennas</a:t>
            </a:r>
            <a:r>
              <a:rPr lang="es-ES" sz="2800" b="1" dirty="0"/>
              <a:t>. </a:t>
            </a:r>
            <a:r>
              <a:rPr lang="es-ES" sz="2800" b="1" dirty="0" err="1"/>
              <a:t>Galleria</a:t>
            </a:r>
            <a:r>
              <a:rPr lang="es-ES" sz="2800" b="1" dirty="0"/>
              <a:t> Estense, </a:t>
            </a:r>
            <a:r>
              <a:rPr lang="es-ES" sz="2800" b="1" dirty="0" err="1"/>
              <a:t>Modena</a:t>
            </a:r>
            <a:r>
              <a:rPr lang="es-ES" sz="2800" b="1" dirty="0"/>
              <a:t>.</a:t>
            </a:r>
          </a:p>
        </p:txBody>
      </p:sp>
      <p:pic>
        <p:nvPicPr>
          <p:cNvPr id="4" name="Imagen 3">
            <a:extLst>
              <a:ext uri="{FF2B5EF4-FFF2-40B4-BE49-F238E27FC236}">
                <a16:creationId xmlns:a16="http://schemas.microsoft.com/office/drawing/2014/main" id="{D28B8EFE-B54B-453C-BBBD-FB69E0AD67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15851" y="0"/>
            <a:ext cx="3476149" cy="6858000"/>
          </a:xfrm>
          <a:prstGeom prst="rect">
            <a:avLst/>
          </a:prstGeom>
        </p:spPr>
      </p:pic>
    </p:spTree>
    <p:extLst>
      <p:ext uri="{BB962C8B-B14F-4D97-AF65-F5344CB8AC3E}">
        <p14:creationId xmlns:p14="http://schemas.microsoft.com/office/powerpoint/2010/main" val="175105184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es-ES" sz="2800" b="1" dirty="0"/>
              <a:t>1560. Veronés. Venus desarmando a Cupido. Worcester Art Museum.</a:t>
            </a:r>
          </a:p>
        </p:txBody>
      </p:sp>
      <p:pic>
        <p:nvPicPr>
          <p:cNvPr id="4" name="Imagen 3">
            <a:extLst>
              <a:ext uri="{FF2B5EF4-FFF2-40B4-BE49-F238E27FC236}">
                <a16:creationId xmlns:a16="http://schemas.microsoft.com/office/drawing/2014/main" id="{163BD277-4BE4-4DCC-922B-AB139E8BE9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48387" y="0"/>
            <a:ext cx="6043613" cy="6858000"/>
          </a:xfrm>
          <a:prstGeom prst="rect">
            <a:avLst/>
          </a:prstGeom>
        </p:spPr>
      </p:pic>
    </p:spTree>
    <p:extLst>
      <p:ext uri="{BB962C8B-B14F-4D97-AF65-F5344CB8AC3E}">
        <p14:creationId xmlns:p14="http://schemas.microsoft.com/office/powerpoint/2010/main" val="216764160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180618" cy="812800"/>
          </a:xfrm>
        </p:spPr>
        <p:txBody>
          <a:bodyPr anchor="ctr">
            <a:normAutofit/>
          </a:bodyPr>
          <a:lstStyle/>
          <a:p>
            <a:r>
              <a:rPr lang="es-ES" sz="2800" b="1" dirty="0"/>
              <a:t>1560. Veronés. La disputa con los doctores en el Templo. Museo del Prado.</a:t>
            </a:r>
          </a:p>
        </p:txBody>
      </p:sp>
      <p:pic>
        <p:nvPicPr>
          <p:cNvPr id="4" name="Imagen 3">
            <a:extLst>
              <a:ext uri="{FF2B5EF4-FFF2-40B4-BE49-F238E27FC236}">
                <a16:creationId xmlns:a16="http://schemas.microsoft.com/office/drawing/2014/main" id="{44BA01A7-7E39-44D7-B20F-535350561B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527" y="812801"/>
            <a:ext cx="10972800" cy="5886450"/>
          </a:xfrm>
          <a:prstGeom prst="rect">
            <a:avLst/>
          </a:prstGeom>
        </p:spPr>
      </p:pic>
    </p:spTree>
    <p:extLst>
      <p:ext uri="{BB962C8B-B14F-4D97-AF65-F5344CB8AC3E}">
        <p14:creationId xmlns:p14="http://schemas.microsoft.com/office/powerpoint/2010/main" val="3354319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495307" y="0"/>
            <a:ext cx="4696691" cy="2081355"/>
          </a:xfrm>
        </p:spPr>
        <p:txBody>
          <a:bodyPr anchor="ctr">
            <a:normAutofit/>
          </a:bodyPr>
          <a:lstStyle/>
          <a:p>
            <a:pPr algn="ctr"/>
            <a:r>
              <a:rPr lang="es-ES" sz="2800" b="1" dirty="0"/>
              <a:t>1560. Veronés. La disputa con los doctores en el Templo. Museo del Prado.</a:t>
            </a:r>
          </a:p>
        </p:txBody>
      </p:sp>
      <p:pic>
        <p:nvPicPr>
          <p:cNvPr id="4" name="Imagen 3">
            <a:extLst>
              <a:ext uri="{FF2B5EF4-FFF2-40B4-BE49-F238E27FC236}">
                <a16:creationId xmlns:a16="http://schemas.microsoft.com/office/drawing/2014/main" id="{44BA01A7-7E39-44D7-B20F-535350561B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5308" y="2257064"/>
            <a:ext cx="4696691" cy="2519579"/>
          </a:xfrm>
          <a:prstGeom prst="rect">
            <a:avLst/>
          </a:prstGeom>
        </p:spPr>
      </p:pic>
      <p:sp>
        <p:nvSpPr>
          <p:cNvPr id="3" name="CuadroTexto 2">
            <a:extLst>
              <a:ext uri="{FF2B5EF4-FFF2-40B4-BE49-F238E27FC236}">
                <a16:creationId xmlns:a16="http://schemas.microsoft.com/office/drawing/2014/main" id="{984B054B-DAE9-49C1-8306-9C2F29199FE8}"/>
              </a:ext>
            </a:extLst>
          </p:cNvPr>
          <p:cNvSpPr txBox="1"/>
          <p:nvPr/>
        </p:nvSpPr>
        <p:spPr>
          <a:xfrm>
            <a:off x="221673" y="304800"/>
            <a:ext cx="7273634" cy="6001643"/>
          </a:xfrm>
          <a:prstGeom prst="rect">
            <a:avLst/>
          </a:prstGeom>
          <a:noFill/>
        </p:spPr>
        <p:txBody>
          <a:bodyPr wrap="square" rtlCol="0">
            <a:spAutoFit/>
          </a:bodyPr>
          <a:lstStyle/>
          <a:p>
            <a:r>
              <a:rPr lang="es-ES" sz="2400" b="0" i="0" dirty="0">
                <a:effectLst/>
              </a:rPr>
              <a:t>Ilustra el último pasaje de la infancia de </a:t>
            </a:r>
            <a:r>
              <a:rPr lang="es-ES" sz="2400" b="0" i="0" u="none" strike="noStrike" dirty="0">
                <a:effectLst/>
              </a:rPr>
              <a:t>Cristo</a:t>
            </a:r>
            <a:r>
              <a:rPr lang="es-ES" sz="2400" b="0" i="0" dirty="0">
                <a:effectLst/>
              </a:rPr>
              <a:t> (</a:t>
            </a:r>
            <a:r>
              <a:rPr lang="es-ES" sz="2400" b="0" i="1" u="none" strike="noStrike" dirty="0">
                <a:effectLst/>
              </a:rPr>
              <a:t>Lucas</a:t>
            </a:r>
            <a:r>
              <a:rPr lang="es-ES" sz="2400" b="0" i="1" dirty="0">
                <a:effectLst/>
              </a:rPr>
              <a:t> </a:t>
            </a:r>
            <a:r>
              <a:rPr lang="es-ES" sz="2400" b="0" i="0" dirty="0">
                <a:effectLst/>
              </a:rPr>
              <a:t>2, 41-50), cuando a los doce años fue llevado por sus padres a </a:t>
            </a:r>
            <a:r>
              <a:rPr lang="es-ES" sz="2400" b="0" i="0" u="none" strike="noStrike" dirty="0">
                <a:effectLst/>
              </a:rPr>
              <a:t>Jerusalén</a:t>
            </a:r>
            <a:r>
              <a:rPr lang="es-ES" sz="2400" b="0" i="0" dirty="0">
                <a:effectLst/>
              </a:rPr>
              <a:t> para celebrar la </a:t>
            </a:r>
            <a:r>
              <a:rPr lang="es-ES" sz="2400" b="0" i="0" u="none" strike="noStrike" dirty="0">
                <a:effectLst/>
              </a:rPr>
              <a:t>Pascua</a:t>
            </a:r>
            <a:r>
              <a:rPr lang="es-ES" sz="2400" b="0" i="0" dirty="0">
                <a:effectLst/>
              </a:rPr>
              <a:t>. </a:t>
            </a:r>
          </a:p>
          <a:p>
            <a:r>
              <a:rPr lang="es-ES" sz="2400" b="0" i="0" dirty="0">
                <a:effectLst/>
              </a:rPr>
              <a:t>María y </a:t>
            </a:r>
            <a:r>
              <a:rPr lang="es-ES" sz="2400" b="0" i="0" u="none" strike="noStrike" dirty="0">
                <a:effectLst/>
              </a:rPr>
              <a:t>José</a:t>
            </a:r>
            <a:r>
              <a:rPr lang="es-ES" sz="2400" b="0" i="0" dirty="0">
                <a:effectLst/>
              </a:rPr>
              <a:t> perdieron a su hijo, al que encontraron en el Templo discutiendo con los doctores. </a:t>
            </a:r>
          </a:p>
          <a:p>
            <a:r>
              <a:rPr lang="es-ES" sz="2400" b="0" i="0" dirty="0">
                <a:effectLst/>
              </a:rPr>
              <a:t>La superioridad teológica de </a:t>
            </a:r>
            <a:r>
              <a:rPr lang="es-ES" sz="2400" b="0" i="0" u="none" strike="noStrike" dirty="0">
                <a:effectLst/>
              </a:rPr>
              <a:t>Cristo</a:t>
            </a:r>
            <a:r>
              <a:rPr lang="es-ES" sz="2400" b="0" i="0" dirty="0">
                <a:effectLst/>
              </a:rPr>
              <a:t> se subraya mediante su ubicación en alto en el eje de la composición. </a:t>
            </a:r>
          </a:p>
          <a:p>
            <a:r>
              <a:rPr lang="es-ES" sz="2400" b="0" i="0" dirty="0">
                <a:effectLst/>
              </a:rPr>
              <a:t>Con sus manos hace un gesto, el llamado cómputo digital, de enumeración de los argumentos esgrimidos ante la mirada de los doctores. </a:t>
            </a:r>
          </a:p>
          <a:p>
            <a:r>
              <a:rPr lang="es-ES" sz="2400" b="0" i="0" dirty="0">
                <a:effectLst/>
              </a:rPr>
              <a:t>Del auditorio sobresale un anciano barbado que seguramente sea el comitente. </a:t>
            </a:r>
          </a:p>
          <a:p>
            <a:r>
              <a:rPr lang="es-ES" sz="2400" b="0" i="0" dirty="0">
                <a:effectLst/>
              </a:rPr>
              <a:t>Viste hábito de caballero del Santo Sepulcro y sostiene un bordón de peregrino, lo que permite suponer que acaso encargara la pintura para conmemorar una peregrinación a </a:t>
            </a:r>
            <a:r>
              <a:rPr lang="es-ES" sz="2400" b="0" i="0" u="none" strike="noStrike" dirty="0">
                <a:effectLst/>
              </a:rPr>
              <a:t>Tierra Santa</a:t>
            </a:r>
            <a:r>
              <a:rPr lang="es-ES" sz="2400" b="0" i="0" dirty="0">
                <a:effectLst/>
              </a:rPr>
              <a:t>. </a:t>
            </a:r>
            <a:endParaRPr lang="es-ES" sz="2400" dirty="0"/>
          </a:p>
        </p:txBody>
      </p:sp>
    </p:spTree>
    <p:extLst>
      <p:ext uri="{BB962C8B-B14F-4D97-AF65-F5344CB8AC3E}">
        <p14:creationId xmlns:p14="http://schemas.microsoft.com/office/powerpoint/2010/main" val="302908284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167775" y="0"/>
            <a:ext cx="5024223" cy="2081355"/>
          </a:xfrm>
        </p:spPr>
        <p:txBody>
          <a:bodyPr anchor="ctr">
            <a:normAutofit/>
          </a:bodyPr>
          <a:lstStyle/>
          <a:p>
            <a:pPr algn="ctr"/>
            <a:r>
              <a:rPr lang="es-ES" sz="2800" b="1" dirty="0"/>
              <a:t>1560. Veronés. La disputa con los doctores en el Templo. Museo del Prado.</a:t>
            </a:r>
          </a:p>
        </p:txBody>
      </p:sp>
      <p:pic>
        <p:nvPicPr>
          <p:cNvPr id="4" name="Imagen 3">
            <a:extLst>
              <a:ext uri="{FF2B5EF4-FFF2-40B4-BE49-F238E27FC236}">
                <a16:creationId xmlns:a16="http://schemas.microsoft.com/office/drawing/2014/main" id="{44BA01A7-7E39-44D7-B20F-535350561B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7776" y="2081356"/>
            <a:ext cx="5024224" cy="2695287"/>
          </a:xfrm>
          <a:prstGeom prst="rect">
            <a:avLst/>
          </a:prstGeom>
        </p:spPr>
      </p:pic>
      <p:sp>
        <p:nvSpPr>
          <p:cNvPr id="3" name="CuadroTexto 2">
            <a:extLst>
              <a:ext uri="{FF2B5EF4-FFF2-40B4-BE49-F238E27FC236}">
                <a16:creationId xmlns:a16="http://schemas.microsoft.com/office/drawing/2014/main" id="{984B054B-DAE9-49C1-8306-9C2F29199FE8}"/>
              </a:ext>
            </a:extLst>
          </p:cNvPr>
          <p:cNvSpPr txBox="1"/>
          <p:nvPr/>
        </p:nvSpPr>
        <p:spPr>
          <a:xfrm>
            <a:off x="540327" y="304800"/>
            <a:ext cx="6627449" cy="5632311"/>
          </a:xfrm>
          <a:prstGeom prst="rect">
            <a:avLst/>
          </a:prstGeom>
          <a:noFill/>
        </p:spPr>
        <p:txBody>
          <a:bodyPr wrap="square" rtlCol="0">
            <a:spAutoFit/>
          </a:bodyPr>
          <a:lstStyle/>
          <a:p>
            <a:r>
              <a:rPr lang="es-ES" sz="2400" b="0" i="0" dirty="0">
                <a:effectLst/>
              </a:rPr>
              <a:t>Datado en la década de 1560, la interpretación de los números "MDXLVIII" que aparecen en el libro que porta el personaje en primer plano como fecha del cuadro: 1548, ha generado polémica entre los especialistas, muchos de los cuales rechazan tal posibilidad por considerarla incompatible con la maestría exhibida por su autor. </a:t>
            </a:r>
          </a:p>
          <a:p>
            <a:r>
              <a:rPr lang="es-ES" sz="2400" b="0" i="0" dirty="0">
                <a:effectLst/>
              </a:rPr>
              <a:t>Aducen también en contra de una fecha tan temprana la derivación del fondo arquitectónico de los grabados de la edición de </a:t>
            </a:r>
            <a:r>
              <a:rPr lang="es-ES" sz="2400" b="0" i="0" u="none" strike="noStrike" dirty="0">
                <a:effectLst/>
              </a:rPr>
              <a:t>Vitruvio</a:t>
            </a:r>
            <a:r>
              <a:rPr lang="es-ES" sz="2400" b="0" i="0" dirty="0">
                <a:effectLst/>
              </a:rPr>
              <a:t> publicada en 1556. </a:t>
            </a:r>
          </a:p>
          <a:p>
            <a:r>
              <a:rPr lang="es-ES" sz="2400" b="0" i="0" dirty="0">
                <a:effectLst/>
              </a:rPr>
              <a:t>En 1648 en la Casa Contarini de </a:t>
            </a:r>
            <a:r>
              <a:rPr lang="es-ES" sz="2400" b="0" i="0" u="none" strike="noStrike" dirty="0">
                <a:effectLst/>
              </a:rPr>
              <a:t>Padua</a:t>
            </a:r>
            <a:r>
              <a:rPr lang="es-ES" sz="2400" b="0" i="0" dirty="0">
                <a:effectLst/>
              </a:rPr>
              <a:t>, se cita en 1686 en el </a:t>
            </a:r>
            <a:r>
              <a:rPr lang="es-ES" sz="2400" b="0" i="0" u="none" strike="noStrike" dirty="0">
                <a:effectLst/>
              </a:rPr>
              <a:t>Alcázar de Madrid</a:t>
            </a:r>
            <a:r>
              <a:rPr lang="es-ES" sz="2400" b="0" i="0" dirty="0">
                <a:effectLst/>
              </a:rPr>
              <a:t> y acaso fuera adquirida por </a:t>
            </a:r>
            <a:r>
              <a:rPr lang="es-ES" sz="2400" b="0" i="0" u="none" strike="noStrike" dirty="0">
                <a:effectLst/>
              </a:rPr>
              <a:t>Velázquez</a:t>
            </a:r>
            <a:r>
              <a:rPr lang="es-ES" sz="2400" b="0" i="0" dirty="0">
                <a:effectLst/>
              </a:rPr>
              <a:t> en su segundo viaje a </a:t>
            </a:r>
            <a:r>
              <a:rPr lang="es-ES" sz="2400" b="0" i="0" u="none" strike="noStrike" dirty="0">
                <a:effectLst/>
              </a:rPr>
              <a:t>Italia</a:t>
            </a:r>
            <a:r>
              <a:rPr lang="es-ES" sz="2400" b="0" i="0" dirty="0">
                <a:effectLst/>
              </a:rPr>
              <a:t> (1649-1651).</a:t>
            </a:r>
            <a:endParaRPr lang="es-ES" sz="2400" dirty="0"/>
          </a:p>
        </p:txBody>
      </p:sp>
    </p:spTree>
    <p:extLst>
      <p:ext uri="{BB962C8B-B14F-4D97-AF65-F5344CB8AC3E}">
        <p14:creationId xmlns:p14="http://schemas.microsoft.com/office/powerpoint/2010/main" val="204349241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8724354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294516" cy="5869420"/>
          </a:xfrm>
        </p:spPr>
        <p:txBody>
          <a:bodyPr anchor="t">
            <a:normAutofit/>
          </a:bodyPr>
          <a:lstStyle/>
          <a:p>
            <a:r>
              <a:rPr lang="es-ES" sz="2800" b="1" dirty="0"/>
              <a:t>1561. Veronés. Bautismo de Cristo. </a:t>
            </a:r>
            <a:r>
              <a:rPr lang="es-ES" sz="2800" b="1" dirty="0" err="1"/>
              <a:t>Santissimo</a:t>
            </a:r>
            <a:r>
              <a:rPr lang="es-ES" sz="2800" b="1" dirty="0"/>
              <a:t> Redentore, Venecia.</a:t>
            </a:r>
          </a:p>
        </p:txBody>
      </p:sp>
      <p:pic>
        <p:nvPicPr>
          <p:cNvPr id="4" name="Imagen 3">
            <a:extLst>
              <a:ext uri="{FF2B5EF4-FFF2-40B4-BE49-F238E27FC236}">
                <a16:creationId xmlns:a16="http://schemas.microsoft.com/office/drawing/2014/main" id="{E6B204B0-9A65-4405-A466-4A56862080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07134" y="0"/>
            <a:ext cx="3384866" cy="6858000"/>
          </a:xfrm>
          <a:prstGeom prst="rect">
            <a:avLst/>
          </a:prstGeom>
        </p:spPr>
      </p:pic>
    </p:spTree>
    <p:extLst>
      <p:ext uri="{BB962C8B-B14F-4D97-AF65-F5344CB8AC3E}">
        <p14:creationId xmlns:p14="http://schemas.microsoft.com/office/powerpoint/2010/main" val="168398042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530292" cy="5869420"/>
          </a:xfrm>
        </p:spPr>
        <p:txBody>
          <a:bodyPr anchor="t">
            <a:normAutofit/>
          </a:bodyPr>
          <a:lstStyle/>
          <a:p>
            <a:pPr algn="l"/>
            <a:r>
              <a:rPr lang="es-ES" sz="3100" b="1" dirty="0"/>
              <a:t>1562. Veronés. Consagración de San Nicolás. National Gallery, Londres.</a:t>
            </a:r>
            <a:br>
              <a:rPr lang="es-ES" sz="3100" b="1" dirty="0"/>
            </a:br>
            <a:br>
              <a:rPr lang="es-ES" sz="2800" b="1" dirty="0"/>
            </a:br>
            <a:r>
              <a:rPr lang="es-ES" sz="2200" b="0" i="0" dirty="0">
                <a:effectLst/>
                <a:latin typeface="+mn-lt"/>
              </a:rPr>
              <a:t>San Nicolás vivió en el siglo IV y fue obispo de </a:t>
            </a:r>
            <a:r>
              <a:rPr lang="es-ES" sz="2200" b="0" i="0" dirty="0" err="1">
                <a:effectLst/>
                <a:latin typeface="+mn-lt"/>
              </a:rPr>
              <a:t>Myra</a:t>
            </a:r>
            <a:r>
              <a:rPr lang="es-ES" sz="2200" b="0" i="0" dirty="0">
                <a:effectLst/>
                <a:latin typeface="+mn-lt"/>
              </a:rPr>
              <a:t>, en la costa sur de la actual Turquía. Sus reliquias fueron llevadas de </a:t>
            </a:r>
            <a:r>
              <a:rPr lang="es-ES" sz="2200" b="0" i="0" dirty="0" err="1">
                <a:effectLst/>
                <a:latin typeface="+mn-lt"/>
              </a:rPr>
              <a:t>Myra</a:t>
            </a:r>
            <a:r>
              <a:rPr lang="es-ES" sz="2200" b="0" i="0" dirty="0">
                <a:effectLst/>
                <a:latin typeface="+mn-lt"/>
              </a:rPr>
              <a:t> a Bari en Italia en 1087 y permanecen allí hoy, por lo que se le conoce como San Nicolás de Bari. </a:t>
            </a:r>
            <a:br>
              <a:rPr lang="es-ES" sz="2200" b="0" i="0" dirty="0">
                <a:effectLst/>
                <a:latin typeface="+mn-lt"/>
              </a:rPr>
            </a:br>
            <a:br>
              <a:rPr lang="es-ES" sz="2200" b="0" i="0" dirty="0">
                <a:effectLst/>
                <a:latin typeface="+mn-lt"/>
              </a:rPr>
            </a:br>
            <a:r>
              <a:rPr lang="es-ES" sz="2200" b="0" i="0" dirty="0">
                <a:effectLst/>
                <a:latin typeface="+mn-lt"/>
              </a:rPr>
              <a:t>Él es el modelo de nuestro 'Santa Claus' debido a una leyenda de que secretamente hizo un regalo de dotes a las mujeres jóvenes empobrecidas.</a:t>
            </a:r>
            <a:endParaRPr lang="es-ES" sz="2200" b="1" dirty="0">
              <a:latin typeface="+mn-lt"/>
            </a:endParaRPr>
          </a:p>
        </p:txBody>
      </p:sp>
      <p:pic>
        <p:nvPicPr>
          <p:cNvPr id="4" name="Imagen 3">
            <a:extLst>
              <a:ext uri="{FF2B5EF4-FFF2-40B4-BE49-F238E27FC236}">
                <a16:creationId xmlns:a16="http://schemas.microsoft.com/office/drawing/2014/main" id="{F8F6B749-65C0-4DD0-8A70-5FDF6B06BB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2910" y="0"/>
            <a:ext cx="4149090" cy="6858000"/>
          </a:xfrm>
          <a:prstGeom prst="rect">
            <a:avLst/>
          </a:prstGeom>
        </p:spPr>
      </p:pic>
    </p:spTree>
    <p:extLst>
      <p:ext uri="{BB962C8B-B14F-4D97-AF65-F5344CB8AC3E}">
        <p14:creationId xmlns:p14="http://schemas.microsoft.com/office/powerpoint/2010/main" val="416834719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09" y="365125"/>
            <a:ext cx="7710401" cy="5869420"/>
          </a:xfrm>
        </p:spPr>
        <p:txBody>
          <a:bodyPr anchor="t">
            <a:normAutofit fontScale="90000"/>
          </a:bodyPr>
          <a:lstStyle/>
          <a:p>
            <a:pPr algn="l"/>
            <a:r>
              <a:rPr lang="es-ES" sz="2200" b="0" i="0" dirty="0">
                <a:effectLst/>
                <a:latin typeface="+mn-lt"/>
              </a:rPr>
              <a:t>La pintura de Veronese muestra la consagración de Nicolás como obispo, como se cuenta en la </a:t>
            </a:r>
            <a:r>
              <a:rPr lang="es-ES" sz="2200" b="0" i="1" dirty="0">
                <a:effectLst/>
                <a:latin typeface="+mn-lt"/>
              </a:rPr>
              <a:t>Leyenda Dorada.</a:t>
            </a:r>
            <a:r>
              <a:rPr lang="es-ES" sz="2200" b="0" i="0" dirty="0">
                <a:effectLst/>
                <a:latin typeface="+mn-lt"/>
              </a:rPr>
              <a:t> En la víspera de la elección de un nuevo obispo en </a:t>
            </a:r>
            <a:r>
              <a:rPr lang="es-ES" sz="2200" b="0" i="0" dirty="0" err="1">
                <a:effectLst/>
                <a:latin typeface="+mn-lt"/>
              </a:rPr>
              <a:t>Myra</a:t>
            </a:r>
            <a:r>
              <a:rPr lang="es-ES" sz="2200" b="0" i="0" dirty="0">
                <a:effectLst/>
                <a:latin typeface="+mn-lt"/>
              </a:rPr>
              <a:t>, una voz reveló que un joven piadoso llamado Nicolás había sido elegido divinamente y sería el primero en aparecer en la puerta de la catedral por la mañana.</a:t>
            </a:r>
            <a:br>
              <a:rPr lang="es-ES" sz="2200" b="0" i="0" dirty="0">
                <a:effectLst/>
                <a:latin typeface="+mn-lt"/>
              </a:rPr>
            </a:br>
            <a:r>
              <a:rPr lang="es-ES" sz="2200" b="0" i="0" dirty="0">
                <a:effectLst/>
                <a:latin typeface="+mn-lt"/>
              </a:rPr>
              <a:t>Veronese representa la entrada de la catedral, donde el obispo mayor consagra a Nicolás, quien se arrodilla con una túnica de verde esmeralda, flanqueado por dos sacerdotes mayores con </a:t>
            </a:r>
            <a:r>
              <a:rPr lang="es-ES" sz="2200" b="0" i="0" dirty="0" err="1">
                <a:effectLst/>
                <a:latin typeface="+mn-lt"/>
              </a:rPr>
              <a:t>surplices</a:t>
            </a:r>
            <a:r>
              <a:rPr lang="es-ES" sz="2200" b="0" i="0" dirty="0">
                <a:effectLst/>
                <a:latin typeface="+mn-lt"/>
              </a:rPr>
              <a:t> blancos. Un ángel desciende con una mitra de obispo (sombrero), una estola (vestimenta en forma de bufanda) y un báculo (bastón), lo que demuestra que Nicolás ha sido elegido por Dios. Los turbantes usados por dos de los testigos muestran que la historia está teniendo lugar en Asia Menor. La consagración de San Nicolás está incluida en ciclos de pinturas de su vida, pero esta es la única pintura independiente conocida del tema. Parece haber sido elegido para ilustrar la importancia del llamado al sacerdocio y de la autoridad de Dios conferida a un obispo.</a:t>
            </a:r>
            <a:br>
              <a:rPr lang="es-ES" sz="2200" b="0" i="0" dirty="0">
                <a:effectLst/>
                <a:latin typeface="+mn-lt"/>
              </a:rPr>
            </a:br>
            <a:r>
              <a:rPr lang="es-ES" sz="2200" b="0" i="0" dirty="0">
                <a:effectLst/>
                <a:latin typeface="+mn-lt"/>
              </a:rPr>
              <a:t>San Nicolás se arrodilla en el punto más bajo de la profunda forma de 'V' formada por las figuras. El verde brillante de su túnica se incluye en otra parte, creando un patrón de color que, con el rico rosa, azul y blanco repetidos, atrae nuestra atención alrededor de la composición.</a:t>
            </a:r>
            <a:endParaRPr lang="es-ES" sz="2200" b="1" dirty="0">
              <a:latin typeface="+mn-lt"/>
            </a:endParaRPr>
          </a:p>
        </p:txBody>
      </p:sp>
      <p:pic>
        <p:nvPicPr>
          <p:cNvPr id="4" name="Imagen 3">
            <a:extLst>
              <a:ext uri="{FF2B5EF4-FFF2-40B4-BE49-F238E27FC236}">
                <a16:creationId xmlns:a16="http://schemas.microsoft.com/office/drawing/2014/main" id="{F8F6B749-65C0-4DD0-8A70-5FDF6B06BB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2910" y="0"/>
            <a:ext cx="4149090" cy="6858000"/>
          </a:xfrm>
          <a:prstGeom prst="rect">
            <a:avLst/>
          </a:prstGeom>
        </p:spPr>
      </p:pic>
    </p:spTree>
    <p:extLst>
      <p:ext uri="{BB962C8B-B14F-4D97-AF65-F5344CB8AC3E}">
        <p14:creationId xmlns:p14="http://schemas.microsoft.com/office/powerpoint/2010/main" val="422181838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09" y="365125"/>
            <a:ext cx="7710401" cy="5869420"/>
          </a:xfrm>
        </p:spPr>
        <p:txBody>
          <a:bodyPr anchor="t">
            <a:normAutofit/>
          </a:bodyPr>
          <a:lstStyle/>
          <a:p>
            <a:pPr algn="l"/>
            <a:r>
              <a:rPr lang="es-ES" sz="2200" b="0" i="0" dirty="0">
                <a:effectLst/>
                <a:latin typeface="+mn-lt"/>
              </a:rPr>
              <a:t>Pequeños puntos y pinceladas de blanco y amarillo sugieren la tela dorada a rayas que cubre los hombros del obispo mayor. Rayas de blanco y gris definen los pliegues y la forma de la túnica blanca brillantemente iluminada del sacerdote más importante. Veronese pinta el detalle suficiente y luego permite que nuestros ojos hagan el resto.</a:t>
            </a:r>
            <a:br>
              <a:rPr lang="es-ES" sz="2200" b="0" i="0" dirty="0">
                <a:effectLst/>
                <a:latin typeface="+mn-lt"/>
              </a:rPr>
            </a:br>
            <a:br>
              <a:rPr lang="es-ES" sz="2200" b="0" i="0" dirty="0">
                <a:effectLst/>
                <a:latin typeface="+mn-lt"/>
              </a:rPr>
            </a:br>
            <a:r>
              <a:rPr lang="es-ES" sz="2200" b="0" i="0" dirty="0">
                <a:effectLst/>
                <a:latin typeface="+mn-lt"/>
              </a:rPr>
              <a:t>Giorgio Vasari, biógrafo de los artistas del siglo XVI, elogió altamente esta pintura en sus </a:t>
            </a:r>
            <a:r>
              <a:rPr lang="es-ES" sz="2200" b="0" i="1" dirty="0">
                <a:effectLst/>
                <a:latin typeface="+mn-lt"/>
              </a:rPr>
              <a:t>Vidas de los artistas.</a:t>
            </a:r>
            <a:r>
              <a:rPr lang="es-ES" sz="2200" b="0" i="0" dirty="0">
                <a:effectLst/>
                <a:latin typeface="+mn-lt"/>
              </a:rPr>
              <a:t> Fue pintado para la iglesia abacial de S. Benedetto Po, justo al sur de Mantua, después de su reconstrucción bajo la dirección de Giulio Romano. Veronese fue comisionado el 27 de diciembre de 1561 para pintar tres retablos con temas de las vidas de San Nicolás, San Antonio Abad y San Jerónimo. Una transcripción de un documento perdido que registra el encargo dice que iban a ser pintados en los mejores colores disponibles y especifica el pago que el artista iba a recibir.</a:t>
            </a:r>
            <a:endParaRPr lang="es-ES" sz="2200" b="1" dirty="0">
              <a:latin typeface="+mn-lt"/>
            </a:endParaRPr>
          </a:p>
        </p:txBody>
      </p:sp>
      <p:pic>
        <p:nvPicPr>
          <p:cNvPr id="4" name="Imagen 3">
            <a:extLst>
              <a:ext uri="{FF2B5EF4-FFF2-40B4-BE49-F238E27FC236}">
                <a16:creationId xmlns:a16="http://schemas.microsoft.com/office/drawing/2014/main" id="{F8F6B749-65C0-4DD0-8A70-5FDF6B06BB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2910" y="0"/>
            <a:ext cx="4149090" cy="6858000"/>
          </a:xfrm>
          <a:prstGeom prst="rect">
            <a:avLst/>
          </a:prstGeom>
        </p:spPr>
      </p:pic>
    </p:spTree>
    <p:extLst>
      <p:ext uri="{BB962C8B-B14F-4D97-AF65-F5344CB8AC3E}">
        <p14:creationId xmlns:p14="http://schemas.microsoft.com/office/powerpoint/2010/main" val="351574807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09" y="365125"/>
            <a:ext cx="7710401" cy="5869420"/>
          </a:xfrm>
        </p:spPr>
        <p:txBody>
          <a:bodyPr anchor="t">
            <a:normAutofit/>
          </a:bodyPr>
          <a:lstStyle/>
          <a:p>
            <a:pPr algn="l"/>
            <a:r>
              <a:rPr lang="es-ES" sz="2200" b="0" i="0" dirty="0">
                <a:effectLst/>
                <a:latin typeface="+mn-lt"/>
              </a:rPr>
              <a:t>Veronese recibió el pago final de los retablos el 30 de marzo de 1562, por lo que comenzó antes de que se registrara formalmente el encargo o trabajó a una velocidad increíble, las tres pinturas solo le llevaron tres meses. </a:t>
            </a:r>
            <a:br>
              <a:rPr lang="es-ES" sz="2200" b="0" i="0" dirty="0">
                <a:effectLst/>
                <a:latin typeface="+mn-lt"/>
              </a:rPr>
            </a:br>
            <a:r>
              <a:rPr lang="es-ES" sz="2200" b="0" i="0" dirty="0">
                <a:effectLst/>
                <a:latin typeface="+mn-lt"/>
              </a:rPr>
              <a:t>Los marcos arquitectónicos originales, que pueden haber sido diseñados por Giulio Romano, se han perdido.</a:t>
            </a:r>
            <a:br>
              <a:rPr lang="es-ES" sz="2200" b="0" i="0" dirty="0">
                <a:effectLst/>
                <a:latin typeface="+mn-lt"/>
              </a:rPr>
            </a:br>
            <a:br>
              <a:rPr lang="es-ES" sz="2200" b="0" i="0" dirty="0">
                <a:effectLst/>
                <a:latin typeface="+mn-lt"/>
              </a:rPr>
            </a:br>
            <a:r>
              <a:rPr lang="es-ES" sz="2200" b="0" i="0" dirty="0">
                <a:effectLst/>
                <a:latin typeface="+mn-lt"/>
              </a:rPr>
              <a:t>El retablo de San Nicolás fue sacado de la iglesia de la abadía y vendido por orden de Napoleón Bonaparte, cuando el general francés tomó Mantua en 1797. </a:t>
            </a:r>
            <a:br>
              <a:rPr lang="es-ES" sz="2200" b="0" i="0" dirty="0">
                <a:effectLst/>
                <a:latin typeface="+mn-lt"/>
              </a:rPr>
            </a:br>
            <a:r>
              <a:rPr lang="es-ES" sz="2200" b="0" i="0" dirty="0">
                <a:effectLst/>
                <a:latin typeface="+mn-lt"/>
              </a:rPr>
              <a:t>Fue comprado en 1811 por los gobernadores de la "Institución Británica para la Promoción de las Bellas Artes en el Reino Unido". Fue la primera pintura de maestro antiguo en ser adquirida por ellos, y tenían la intención de adornar una "futura Galería Nacional".</a:t>
            </a:r>
            <a:br>
              <a:rPr lang="es-ES" sz="2200" b="0" i="0" dirty="0">
                <a:effectLst/>
                <a:latin typeface="+mn-lt"/>
              </a:rPr>
            </a:br>
            <a:endParaRPr lang="es-ES" sz="2200" b="1" dirty="0">
              <a:latin typeface="+mn-lt"/>
            </a:endParaRPr>
          </a:p>
        </p:txBody>
      </p:sp>
      <p:pic>
        <p:nvPicPr>
          <p:cNvPr id="4" name="Imagen 3">
            <a:extLst>
              <a:ext uri="{FF2B5EF4-FFF2-40B4-BE49-F238E27FC236}">
                <a16:creationId xmlns:a16="http://schemas.microsoft.com/office/drawing/2014/main" id="{F8F6B749-65C0-4DD0-8A70-5FDF6B06BB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2910" y="0"/>
            <a:ext cx="4149090" cy="6858000"/>
          </a:xfrm>
          <a:prstGeom prst="rect">
            <a:avLst/>
          </a:prstGeom>
        </p:spPr>
      </p:pic>
    </p:spTree>
    <p:extLst>
      <p:ext uri="{BB962C8B-B14F-4D97-AF65-F5344CB8AC3E}">
        <p14:creationId xmlns:p14="http://schemas.microsoft.com/office/powerpoint/2010/main" val="185636719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04208" cy="5869420"/>
          </a:xfrm>
        </p:spPr>
        <p:txBody>
          <a:bodyPr anchor="t">
            <a:normAutofit/>
          </a:bodyPr>
          <a:lstStyle/>
          <a:p>
            <a:r>
              <a:rPr lang="it-IT" sz="2800" b="1" dirty="0"/>
              <a:t>1562. Veronés. San Juan Bautista predicando.  Galleria Borghese, Roma.</a:t>
            </a:r>
            <a:endParaRPr lang="es-ES" sz="2800" b="1" dirty="0"/>
          </a:p>
        </p:txBody>
      </p:sp>
      <p:pic>
        <p:nvPicPr>
          <p:cNvPr id="4" name="Imagen 3">
            <a:extLst>
              <a:ext uri="{FF2B5EF4-FFF2-40B4-BE49-F238E27FC236}">
                <a16:creationId xmlns:a16="http://schemas.microsoft.com/office/drawing/2014/main" id="{CA5DD23F-0ED0-4112-8E3B-3132A5BC28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826" y="0"/>
            <a:ext cx="5675174" cy="6858000"/>
          </a:xfrm>
          <a:prstGeom prst="rect">
            <a:avLst/>
          </a:prstGeom>
        </p:spPr>
      </p:pic>
    </p:spTree>
    <p:extLst>
      <p:ext uri="{BB962C8B-B14F-4D97-AF65-F5344CB8AC3E}">
        <p14:creationId xmlns:p14="http://schemas.microsoft.com/office/powerpoint/2010/main" val="89605240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5" y="365125"/>
            <a:ext cx="2287386" cy="5869420"/>
          </a:xfrm>
        </p:spPr>
        <p:txBody>
          <a:bodyPr anchor="t">
            <a:normAutofit/>
          </a:bodyPr>
          <a:lstStyle/>
          <a:p>
            <a:r>
              <a:rPr lang="de-DE" sz="2000" b="1" dirty="0"/>
              <a:t>1562. Veronés. Venus y Adonis. Staatliche Kunstsammlungen, Augsburg</a:t>
            </a:r>
            <a:endParaRPr lang="es-ES" sz="2000" b="1" dirty="0"/>
          </a:p>
        </p:txBody>
      </p:sp>
      <p:pic>
        <p:nvPicPr>
          <p:cNvPr id="4" name="Imagen 3">
            <a:extLst>
              <a:ext uri="{FF2B5EF4-FFF2-40B4-BE49-F238E27FC236}">
                <a16:creationId xmlns:a16="http://schemas.microsoft.com/office/drawing/2014/main" id="{347FDB9F-5F3F-476B-849A-C9B13F47D8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3640" y="0"/>
            <a:ext cx="9738360" cy="6858000"/>
          </a:xfrm>
          <a:prstGeom prst="rect">
            <a:avLst/>
          </a:prstGeom>
        </p:spPr>
      </p:pic>
    </p:spTree>
    <p:extLst>
      <p:ext uri="{BB962C8B-B14F-4D97-AF65-F5344CB8AC3E}">
        <p14:creationId xmlns:p14="http://schemas.microsoft.com/office/powerpoint/2010/main" val="312923811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1587039" cy="5869420"/>
          </a:xfrm>
        </p:spPr>
        <p:txBody>
          <a:bodyPr anchor="t">
            <a:normAutofit/>
          </a:bodyPr>
          <a:lstStyle/>
          <a:p>
            <a:r>
              <a:rPr lang="es-ES" sz="2800" b="1" dirty="0"/>
              <a:t>1563. </a:t>
            </a:r>
            <a:r>
              <a:rPr lang="es-ES" sz="2800" b="1" dirty="0" err="1"/>
              <a:t>Verones</a:t>
            </a:r>
            <a:r>
              <a:rPr lang="es-ES" sz="2800" b="1" dirty="0"/>
              <a:t>. Bodas de Caná. Louvre.</a:t>
            </a:r>
          </a:p>
        </p:txBody>
      </p:sp>
      <p:pic>
        <p:nvPicPr>
          <p:cNvPr id="4" name="Imagen 3">
            <a:extLst>
              <a:ext uri="{FF2B5EF4-FFF2-40B4-BE49-F238E27FC236}">
                <a16:creationId xmlns:a16="http://schemas.microsoft.com/office/drawing/2014/main" id="{4AFECBE2-05D0-4149-8E34-EBF97959AC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6420" y="0"/>
            <a:ext cx="10355580" cy="6858000"/>
          </a:xfrm>
          <a:prstGeom prst="rect">
            <a:avLst/>
          </a:prstGeom>
        </p:spPr>
      </p:pic>
    </p:spTree>
    <p:extLst>
      <p:ext uri="{BB962C8B-B14F-4D97-AF65-F5344CB8AC3E}">
        <p14:creationId xmlns:p14="http://schemas.microsoft.com/office/powerpoint/2010/main" val="201936378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5057C7A-8ABE-4797-B264-3D3D130243AE}"/>
              </a:ext>
            </a:extLst>
          </p:cNvPr>
          <p:cNvSpPr>
            <a:spLocks noGrp="1"/>
          </p:cNvSpPr>
          <p:nvPr>
            <p:ph idx="1"/>
          </p:nvPr>
        </p:nvSpPr>
        <p:spPr>
          <a:xfrm>
            <a:off x="526473" y="484909"/>
            <a:ext cx="11360727" cy="6026726"/>
          </a:xfrm>
        </p:spPr>
        <p:txBody>
          <a:bodyPr>
            <a:normAutofit lnSpcReduction="10000"/>
          </a:bodyPr>
          <a:lstStyle/>
          <a:p>
            <a:pPr algn="l"/>
            <a:r>
              <a:rPr lang="es-ES" sz="2400" b="0" i="0" dirty="0">
                <a:effectLst/>
              </a:rPr>
              <a:t>El lienzo tiene un tamaño impresionante, de 677 x 990 cm. Con tales dimensiones, es el más imponente de los cuadros de las colecciones nacionales francesas, y en todo caso, las del Louvre.</a:t>
            </a:r>
          </a:p>
          <a:p>
            <a:pPr algn="l"/>
            <a:r>
              <a:rPr lang="es-ES" sz="2400" b="0" i="0" dirty="0">
                <a:effectLst/>
              </a:rPr>
              <a:t>La pintura representa las </a:t>
            </a:r>
            <a:r>
              <a:rPr lang="es-ES" sz="2400" b="0" i="0" u="none" strike="noStrike" dirty="0">
                <a:effectLst/>
              </a:rPr>
              <a:t>Bodas de Caná</a:t>
            </a:r>
            <a:r>
              <a:rPr lang="es-ES" sz="2400" b="0" i="0" dirty="0">
                <a:effectLst/>
              </a:rPr>
              <a:t>, recogido en el </a:t>
            </a:r>
            <a:r>
              <a:rPr lang="es-ES" sz="2400" b="0" i="0" u="none" strike="noStrike" dirty="0">
                <a:effectLst/>
              </a:rPr>
              <a:t>Evangelio de Juan</a:t>
            </a:r>
            <a:r>
              <a:rPr lang="es-ES" sz="2400" b="0" i="0" dirty="0">
                <a:effectLst/>
              </a:rPr>
              <a:t>, una historia sobre un </a:t>
            </a:r>
            <a:r>
              <a:rPr lang="es-ES" sz="2400" b="0" i="0" u="none" strike="noStrike" dirty="0">
                <a:effectLst/>
              </a:rPr>
              <a:t>milagro</a:t>
            </a:r>
            <a:r>
              <a:rPr lang="es-ES" sz="2400" b="0" i="0" dirty="0">
                <a:effectLst/>
              </a:rPr>
              <a:t> tomada del </a:t>
            </a:r>
            <a:r>
              <a:rPr lang="es-ES" sz="2400" b="0" i="0" u="none" strike="noStrike" dirty="0">
                <a:effectLst/>
              </a:rPr>
              <a:t>Nuevo Testamento</a:t>
            </a:r>
            <a:r>
              <a:rPr lang="es-ES" sz="2400" b="0" i="0" dirty="0">
                <a:effectLst/>
              </a:rPr>
              <a:t> </a:t>
            </a:r>
            <a:r>
              <a:rPr lang="es-ES" sz="2400" b="0" i="0" u="none" strike="noStrike" dirty="0">
                <a:effectLst/>
              </a:rPr>
              <a:t>cristiano</a:t>
            </a:r>
            <a:r>
              <a:rPr lang="es-ES" sz="2400" b="0" i="0" dirty="0">
                <a:effectLst/>
              </a:rPr>
              <a:t>. En la historia, la </a:t>
            </a:r>
            <a:r>
              <a:rPr lang="es-ES" sz="2400" b="0" i="0" u="none" strike="noStrike" dirty="0">
                <a:effectLst/>
              </a:rPr>
              <a:t>Virgen María</a:t>
            </a:r>
            <a:r>
              <a:rPr lang="es-ES" sz="2400" b="0" i="0" dirty="0">
                <a:effectLst/>
              </a:rPr>
              <a:t>, </a:t>
            </a:r>
            <a:r>
              <a:rPr lang="es-ES" sz="2400" b="0" i="0" u="none" strike="noStrike" dirty="0">
                <a:effectLst/>
              </a:rPr>
              <a:t>Jesús de Nazaret</a:t>
            </a:r>
            <a:r>
              <a:rPr lang="es-ES" sz="2400" b="0" i="0" dirty="0">
                <a:effectLst/>
              </a:rPr>
              <a:t> y algunos de sus discípulos están invitados a una celebración nupcial en Caná, </a:t>
            </a:r>
            <a:r>
              <a:rPr lang="es-ES" sz="2400" b="0" i="0" u="none" strike="noStrike" dirty="0">
                <a:effectLst/>
              </a:rPr>
              <a:t>Galilea</a:t>
            </a:r>
            <a:r>
              <a:rPr lang="es-ES" sz="2400" b="0" i="0" dirty="0">
                <a:effectLst/>
              </a:rPr>
              <a:t>. Hacia el final de la fiesta, cuando se quedan sin vino, Jesús ordenó a los siervos que llenaran tinajas con agua, que él convirtió en vino, siendo este su primer milagro.</a:t>
            </a:r>
          </a:p>
          <a:p>
            <a:pPr algn="l"/>
            <a:r>
              <a:rPr lang="es-ES" sz="2400" b="0" i="0" dirty="0">
                <a:effectLst/>
              </a:rPr>
              <a:t>Como es usual en Veronés, representa un episodio evangélico —ocurrido en la antigua ciudad de </a:t>
            </a:r>
            <a:r>
              <a:rPr lang="es-ES" sz="2400" b="0" i="0" u="none" strike="noStrike" dirty="0">
                <a:effectLst/>
              </a:rPr>
              <a:t>Caná</a:t>
            </a:r>
            <a:r>
              <a:rPr lang="es-ES" sz="2400" b="0" i="0" dirty="0">
                <a:effectLst/>
              </a:rPr>
              <a:t>— al estilo de las grandes fiestas venecianas de la época, en un marco arquitectónico </a:t>
            </a:r>
            <a:r>
              <a:rPr lang="es-ES" sz="2400" b="0" i="0" u="none" strike="noStrike" dirty="0">
                <a:effectLst/>
              </a:rPr>
              <a:t>renacentista</a:t>
            </a:r>
            <a:r>
              <a:rPr lang="es-ES" sz="2400" b="0" i="0" dirty="0">
                <a:effectLst/>
              </a:rPr>
              <a:t>, con columnas </a:t>
            </a:r>
            <a:r>
              <a:rPr lang="es-ES" sz="2400" b="0" i="0" u="none" strike="noStrike" dirty="0">
                <a:effectLst/>
              </a:rPr>
              <a:t>dóricas</a:t>
            </a:r>
            <a:r>
              <a:rPr lang="es-ES" sz="2400" b="0" i="0" dirty="0">
                <a:effectLst/>
              </a:rPr>
              <a:t> y </a:t>
            </a:r>
            <a:r>
              <a:rPr lang="es-ES" sz="2400" b="0" i="0" u="none" strike="noStrike" dirty="0">
                <a:effectLst/>
              </a:rPr>
              <a:t>corintias</a:t>
            </a:r>
            <a:r>
              <a:rPr lang="es-ES" sz="2400" b="0" i="0" dirty="0">
                <a:effectLst/>
              </a:rPr>
              <a:t> alrededor de un patio abierto. </a:t>
            </a:r>
          </a:p>
          <a:p>
            <a:pPr algn="l"/>
            <a:r>
              <a:rPr lang="es-ES" sz="2400" b="0" i="0" dirty="0">
                <a:effectLst/>
              </a:rPr>
              <a:t>Pero también causó cierto escándalo, al insistir más en la fiesta que en los elementos religiosos. Se decía en la época que los venecianos creían «muchísimo en san Marcos, bastante en Dios y poco o nada en el Papa». Resultaba un cuadro muy moderno, pues algunos elementos de arquitectura reflejaban edificios creados por Palladio ese mismo año; y también cosmopolita, al mezclarse personas y trajes orientales y occidentales.</a:t>
            </a:r>
            <a:endParaRPr lang="es-ES" sz="1200" dirty="0"/>
          </a:p>
        </p:txBody>
      </p:sp>
    </p:spTree>
    <p:extLst>
      <p:ext uri="{BB962C8B-B14F-4D97-AF65-F5344CB8AC3E}">
        <p14:creationId xmlns:p14="http://schemas.microsoft.com/office/powerpoint/2010/main" val="67354940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5057C7A-8ABE-4797-B264-3D3D130243AE}"/>
              </a:ext>
            </a:extLst>
          </p:cNvPr>
          <p:cNvSpPr>
            <a:spLocks noGrp="1"/>
          </p:cNvSpPr>
          <p:nvPr>
            <p:ph idx="1"/>
          </p:nvPr>
        </p:nvSpPr>
        <p:spPr>
          <a:xfrm>
            <a:off x="415636" y="484909"/>
            <a:ext cx="6085078" cy="6026726"/>
          </a:xfrm>
        </p:spPr>
        <p:txBody>
          <a:bodyPr>
            <a:normAutofit/>
          </a:bodyPr>
          <a:lstStyle/>
          <a:p>
            <a:pPr marL="0" indent="0" algn="l">
              <a:buNone/>
            </a:pPr>
            <a:r>
              <a:rPr lang="es-ES" sz="2400" b="0" i="0" dirty="0">
                <a:effectLst/>
              </a:rPr>
              <a:t>El cuadro tiene dos partes diferenciadas: la inferior, en la que se amontonan hasta 130 figuras, y la superior, dominada por la arquitectura en la que personajes populares se representan en arriesgados </a:t>
            </a:r>
            <a:r>
              <a:rPr lang="es-ES" sz="2400" b="0" i="0" u="none" strike="noStrike" dirty="0">
                <a:effectLst/>
              </a:rPr>
              <a:t>escorzos</a:t>
            </a:r>
            <a:r>
              <a:rPr lang="es-ES" sz="2400" b="0" i="0" dirty="0">
                <a:effectLst/>
              </a:rPr>
              <a:t>, y con unos elementos arquitectónicos captados en perspectiva.</a:t>
            </a:r>
          </a:p>
        </p:txBody>
      </p:sp>
      <p:pic>
        <p:nvPicPr>
          <p:cNvPr id="4" name="Imagen 3">
            <a:extLst>
              <a:ext uri="{FF2B5EF4-FFF2-40B4-BE49-F238E27FC236}">
                <a16:creationId xmlns:a16="http://schemas.microsoft.com/office/drawing/2014/main" id="{C54B7EF1-C5D8-4A7D-8356-29BBBB99F1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0714" y="0"/>
            <a:ext cx="5691286" cy="6858000"/>
          </a:xfrm>
          <a:prstGeom prst="rect">
            <a:avLst/>
          </a:prstGeom>
        </p:spPr>
      </p:pic>
    </p:spTree>
    <p:extLst>
      <p:ext uri="{BB962C8B-B14F-4D97-AF65-F5344CB8AC3E}">
        <p14:creationId xmlns:p14="http://schemas.microsoft.com/office/powerpoint/2010/main" val="271960335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5057C7A-8ABE-4797-B264-3D3D130243AE}"/>
              </a:ext>
            </a:extLst>
          </p:cNvPr>
          <p:cNvSpPr>
            <a:spLocks noGrp="1"/>
          </p:cNvSpPr>
          <p:nvPr>
            <p:ph idx="1"/>
          </p:nvPr>
        </p:nvSpPr>
        <p:spPr>
          <a:xfrm>
            <a:off x="554183" y="484909"/>
            <a:ext cx="11014362" cy="2230582"/>
          </a:xfrm>
        </p:spPr>
        <p:txBody>
          <a:bodyPr>
            <a:normAutofit/>
          </a:bodyPr>
          <a:lstStyle/>
          <a:p>
            <a:pPr marL="0" indent="0" algn="l">
              <a:buNone/>
            </a:pPr>
            <a:r>
              <a:rPr lang="es-ES" sz="2400" b="0" i="0" dirty="0">
                <a:effectLst/>
              </a:rPr>
              <a:t>En el centro del cuadro (algo muy frecuente en pinturas italianas de esta época) está Jesucristo, sentado, con un </a:t>
            </a:r>
            <a:r>
              <a:rPr lang="es-ES" sz="2400" b="0" i="0" u="none" strike="noStrike" dirty="0">
                <a:effectLst/>
              </a:rPr>
              <a:t>halo</a:t>
            </a:r>
            <a:r>
              <a:rPr lang="es-ES" sz="2400" b="0" i="0" dirty="0">
                <a:effectLst/>
              </a:rPr>
              <a:t> alrededor de la cabeza; a su derecha, la </a:t>
            </a:r>
            <a:r>
              <a:rPr lang="es-ES" sz="2400" b="0" i="0" u="none" strike="noStrike" dirty="0">
                <a:effectLst/>
              </a:rPr>
              <a:t>Virgen María</a:t>
            </a:r>
            <a:r>
              <a:rPr lang="es-ES" sz="2400" b="0" i="0" dirty="0">
                <a:effectLst/>
              </a:rPr>
              <a:t> con un </a:t>
            </a:r>
            <a:r>
              <a:rPr lang="es-ES" sz="2400" b="0" i="0" u="none" strike="noStrike" dirty="0">
                <a:effectLst/>
              </a:rPr>
              <a:t>halo</a:t>
            </a:r>
            <a:r>
              <a:rPr lang="es-ES" sz="2400" b="0" i="0" dirty="0">
                <a:effectLst/>
              </a:rPr>
              <a:t> más débil; y junto a ambos, alguno de los apóstoles. En este sentido, el simbolismo religioso se impone sobre la lógica del protocolo del banquete. Así, mientras estos invitados ocupan el centro de la mesa, los recién casados aparecen sentados en el extremo izquierdo​ (desde el punto de vista del espectador).</a:t>
            </a:r>
            <a:endParaRPr lang="es-ES" sz="1200" dirty="0"/>
          </a:p>
        </p:txBody>
      </p:sp>
      <p:pic>
        <p:nvPicPr>
          <p:cNvPr id="4" name="Imagen 3">
            <a:extLst>
              <a:ext uri="{FF2B5EF4-FFF2-40B4-BE49-F238E27FC236}">
                <a16:creationId xmlns:a16="http://schemas.microsoft.com/office/drawing/2014/main" id="{29FB6982-BD8D-4010-9041-D4C1A2FCEB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5502" y="2590800"/>
            <a:ext cx="6660996" cy="4267200"/>
          </a:xfrm>
          <a:prstGeom prst="rect">
            <a:avLst/>
          </a:prstGeom>
        </p:spPr>
      </p:pic>
    </p:spTree>
    <p:extLst>
      <p:ext uri="{BB962C8B-B14F-4D97-AF65-F5344CB8AC3E}">
        <p14:creationId xmlns:p14="http://schemas.microsoft.com/office/powerpoint/2010/main" val="34077719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5057C7A-8ABE-4797-B264-3D3D130243AE}"/>
              </a:ext>
            </a:extLst>
          </p:cNvPr>
          <p:cNvSpPr>
            <a:spLocks noGrp="1"/>
          </p:cNvSpPr>
          <p:nvPr>
            <p:ph idx="1"/>
          </p:nvPr>
        </p:nvSpPr>
        <p:spPr>
          <a:xfrm>
            <a:off x="374073" y="124691"/>
            <a:ext cx="11457709" cy="2351810"/>
          </a:xfrm>
        </p:spPr>
        <p:txBody>
          <a:bodyPr>
            <a:normAutofit lnSpcReduction="10000"/>
          </a:bodyPr>
          <a:lstStyle/>
          <a:p>
            <a:pPr marL="0" indent="0" algn="l">
              <a:buNone/>
            </a:pPr>
            <a:r>
              <a:rPr lang="es-ES" sz="2400" b="0" i="0" dirty="0">
                <a:effectLst/>
              </a:rPr>
              <a:t>En el centro del patio se sientan un grupo de músicos tocando instrumentos </a:t>
            </a:r>
            <a:r>
              <a:rPr lang="es-ES" sz="2400" b="0" i="0" u="none" strike="noStrike" dirty="0">
                <a:effectLst/>
              </a:rPr>
              <a:t>renacentistas</a:t>
            </a:r>
            <a:r>
              <a:rPr lang="es-ES" sz="2400" b="0" i="0" dirty="0">
                <a:effectLst/>
              </a:rPr>
              <a:t>: </a:t>
            </a:r>
            <a:r>
              <a:rPr lang="es-ES" sz="2400" b="0" i="0" u="none" strike="noStrike" dirty="0">
                <a:effectLst/>
              </a:rPr>
              <a:t>laúd</a:t>
            </a:r>
            <a:r>
              <a:rPr lang="es-ES" sz="2400" b="0" i="0" dirty="0">
                <a:effectLst/>
              </a:rPr>
              <a:t> y los primeros </a:t>
            </a:r>
            <a:r>
              <a:rPr lang="es-ES" sz="2400" b="0" i="0" u="none" strike="noStrike" dirty="0">
                <a:effectLst/>
              </a:rPr>
              <a:t>instrumentos de cuerda</a:t>
            </a:r>
            <a:r>
              <a:rPr lang="es-ES" sz="2400" b="0" i="0" dirty="0">
                <a:effectLst/>
              </a:rPr>
              <a:t>. </a:t>
            </a:r>
          </a:p>
          <a:p>
            <a:pPr marL="0" indent="0" algn="l">
              <a:buNone/>
            </a:pPr>
            <a:r>
              <a:rPr lang="es-ES" sz="2400" b="0" i="0" dirty="0">
                <a:effectLst/>
              </a:rPr>
              <a:t>El artista se autorretrató aquí, vestido con una túnica blanca y sosteniendo una </a:t>
            </a:r>
            <a:r>
              <a:rPr lang="es-ES" sz="2400" b="0" i="0" u="none" strike="noStrike" dirty="0">
                <a:effectLst/>
              </a:rPr>
              <a:t>viola da gamba</a:t>
            </a:r>
            <a:r>
              <a:rPr lang="es-ES" sz="2400" b="0" i="0" dirty="0">
                <a:effectLst/>
              </a:rPr>
              <a:t>. El pintor veneciano </a:t>
            </a:r>
            <a:r>
              <a:rPr lang="es-ES" sz="2400" b="0" i="0" u="none" strike="noStrike" dirty="0">
                <a:effectLst/>
              </a:rPr>
              <a:t>Tiziano</a:t>
            </a:r>
            <a:r>
              <a:rPr lang="es-ES" sz="2400" b="0" i="0" dirty="0">
                <a:effectLst/>
              </a:rPr>
              <a:t> se sienta enfrente, vestido de rojo, tocando un </a:t>
            </a:r>
            <a:r>
              <a:rPr lang="es-ES" sz="2400" dirty="0"/>
              <a:t>violín</a:t>
            </a:r>
            <a:r>
              <a:rPr lang="es-ES" sz="2400" b="0" i="0" dirty="0">
                <a:effectLst/>
              </a:rPr>
              <a:t>; </a:t>
            </a:r>
            <a:r>
              <a:rPr lang="es-ES" sz="2400" b="0" i="0" u="none" strike="noStrike" dirty="0">
                <a:effectLst/>
              </a:rPr>
              <a:t>Tintoretto</a:t>
            </a:r>
            <a:r>
              <a:rPr lang="es-ES" sz="2400" b="0" i="0" dirty="0">
                <a:effectLst/>
              </a:rPr>
              <a:t> se encuentra al violín y </a:t>
            </a:r>
            <a:r>
              <a:rPr lang="es-ES" sz="2400" b="0" i="0" u="none" strike="noStrike" dirty="0">
                <a:effectLst/>
              </a:rPr>
              <a:t>Jacopo Bassano</a:t>
            </a:r>
            <a:r>
              <a:rPr lang="es-ES" sz="2400" b="0" i="0" dirty="0">
                <a:effectLst/>
              </a:rPr>
              <a:t> al </a:t>
            </a:r>
            <a:r>
              <a:rPr lang="es-ES" sz="2400" b="0" i="0" u="none" strike="noStrike" dirty="0">
                <a:effectLst/>
              </a:rPr>
              <a:t>cornetto</a:t>
            </a:r>
            <a:r>
              <a:rPr lang="es-ES" sz="2400" b="0" i="0" dirty="0">
                <a:effectLst/>
              </a:rPr>
              <a:t>. Un estudio más reciente vincula la identidad del intérprete sentado tras Veronés a la </a:t>
            </a:r>
            <a:r>
              <a:rPr lang="es-ES" sz="2400" b="0" i="0" u="none" strike="noStrike" dirty="0">
                <a:effectLst/>
              </a:rPr>
              <a:t>viola da gamba</a:t>
            </a:r>
            <a:r>
              <a:rPr lang="es-ES" sz="2400" b="0" i="0" dirty="0">
                <a:effectLst/>
              </a:rPr>
              <a:t> con </a:t>
            </a:r>
            <a:r>
              <a:rPr lang="es-ES" sz="2400" b="0" i="0" u="none" strike="noStrike" dirty="0">
                <a:effectLst/>
              </a:rPr>
              <a:t>Diego Ortiz</a:t>
            </a:r>
            <a:r>
              <a:rPr lang="es-ES" sz="2400" b="0" i="0" dirty="0">
                <a:effectLst/>
              </a:rPr>
              <a:t>, </a:t>
            </a:r>
            <a:r>
              <a:rPr lang="es-ES" sz="2400" b="0" i="0" u="none" strike="noStrike" dirty="0">
                <a:effectLst/>
              </a:rPr>
              <a:t>maestro de cappella</a:t>
            </a:r>
            <a:r>
              <a:rPr lang="es-ES" sz="2400" b="0" i="0" dirty="0">
                <a:effectLst/>
              </a:rPr>
              <a:t> de la </a:t>
            </a:r>
            <a:r>
              <a:rPr lang="es-ES" sz="2400" b="0" i="0" u="none" strike="noStrike" dirty="0">
                <a:effectLst/>
              </a:rPr>
              <a:t>corte napolitana</a:t>
            </a:r>
            <a:r>
              <a:rPr lang="es-ES" sz="2400" b="0" i="0" dirty="0">
                <a:effectLst/>
              </a:rPr>
              <a:t>.</a:t>
            </a:r>
          </a:p>
        </p:txBody>
      </p:sp>
      <p:pic>
        <p:nvPicPr>
          <p:cNvPr id="4" name="Imagen 3">
            <a:extLst>
              <a:ext uri="{FF2B5EF4-FFF2-40B4-BE49-F238E27FC236}">
                <a16:creationId xmlns:a16="http://schemas.microsoft.com/office/drawing/2014/main" id="{F9108D0A-5B57-49C3-9C2A-2A55A18B36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1000" y="2476500"/>
            <a:ext cx="6350000" cy="4381500"/>
          </a:xfrm>
          <a:prstGeom prst="rect">
            <a:avLst/>
          </a:prstGeom>
        </p:spPr>
      </p:pic>
    </p:spTree>
    <p:extLst>
      <p:ext uri="{BB962C8B-B14F-4D97-AF65-F5344CB8AC3E}">
        <p14:creationId xmlns:p14="http://schemas.microsoft.com/office/powerpoint/2010/main" val="270104323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5057C7A-8ABE-4797-B264-3D3D130243AE}"/>
              </a:ext>
            </a:extLst>
          </p:cNvPr>
          <p:cNvSpPr>
            <a:spLocks noGrp="1"/>
          </p:cNvSpPr>
          <p:nvPr>
            <p:ph idx="1"/>
          </p:nvPr>
        </p:nvSpPr>
        <p:spPr>
          <a:xfrm>
            <a:off x="235528" y="124691"/>
            <a:ext cx="6809756" cy="3118618"/>
          </a:xfrm>
        </p:spPr>
        <p:txBody>
          <a:bodyPr>
            <a:normAutofit/>
          </a:bodyPr>
          <a:lstStyle/>
          <a:p>
            <a:pPr marL="0" indent="0" algn="l">
              <a:buNone/>
            </a:pPr>
            <a:r>
              <a:rPr lang="es-ES" sz="2400" b="0" i="0" dirty="0">
                <a:effectLst/>
              </a:rPr>
              <a:t>En el lienzo aparecen representados distintos personajes de la época: Alfonso de Ávalos, marqués del Vasto, que gobernaba el </a:t>
            </a:r>
            <a:r>
              <a:rPr lang="es-ES" sz="2400" b="0" i="0" u="none" strike="noStrike" dirty="0">
                <a:effectLst/>
              </a:rPr>
              <a:t>Milanesado</a:t>
            </a:r>
            <a:r>
              <a:rPr lang="es-ES" sz="2400" b="0" i="0" dirty="0">
                <a:effectLst/>
              </a:rPr>
              <a:t>; </a:t>
            </a:r>
            <a:r>
              <a:rPr lang="es-ES" sz="2400" b="0" i="0" u="none" strike="noStrike" dirty="0">
                <a:effectLst/>
              </a:rPr>
              <a:t>Leonor de Austria</a:t>
            </a:r>
            <a:r>
              <a:rPr lang="es-ES" sz="2400" b="0" i="0" dirty="0">
                <a:effectLst/>
              </a:rPr>
              <a:t>, </a:t>
            </a:r>
            <a:r>
              <a:rPr lang="es-ES" sz="2400" b="0" i="0" u="none" strike="noStrike" dirty="0">
                <a:effectLst/>
              </a:rPr>
              <a:t>Francisco I de Francia</a:t>
            </a:r>
            <a:r>
              <a:rPr lang="es-ES" sz="2400" b="0" i="0" dirty="0">
                <a:effectLst/>
              </a:rPr>
              <a:t>, </a:t>
            </a:r>
            <a:r>
              <a:rPr lang="es-ES" sz="2400" b="0" i="0" u="none" strike="noStrike" dirty="0">
                <a:effectLst/>
              </a:rPr>
              <a:t>María de Inglaterra</a:t>
            </a:r>
            <a:r>
              <a:rPr lang="es-ES" sz="2400" b="0" i="0" dirty="0">
                <a:effectLst/>
              </a:rPr>
              <a:t>, </a:t>
            </a:r>
            <a:r>
              <a:rPr lang="es-ES" sz="2400" b="0" i="0" u="none" strike="noStrike" dirty="0">
                <a:effectLst/>
              </a:rPr>
              <a:t>Solimán el Magnífico</a:t>
            </a:r>
            <a:r>
              <a:rPr lang="es-ES" sz="2400" b="0" i="0" dirty="0">
                <a:effectLst/>
              </a:rPr>
              <a:t>, que sería el personaje de la izquierda con turbante alto; </a:t>
            </a:r>
            <a:r>
              <a:rPr lang="es-ES" sz="2400" b="0" i="0" u="none" strike="noStrike" dirty="0">
                <a:effectLst/>
              </a:rPr>
              <a:t>Vittoria Colonna</a:t>
            </a:r>
            <a:r>
              <a:rPr lang="es-ES" sz="2400" b="0" i="0" dirty="0">
                <a:effectLst/>
              </a:rPr>
              <a:t>, y </a:t>
            </a:r>
            <a:r>
              <a:rPr lang="es-ES" sz="2400" b="0" i="0" u="none" strike="noStrike" dirty="0">
                <a:effectLst/>
              </a:rPr>
              <a:t>Carlos V</a:t>
            </a:r>
            <a:r>
              <a:rPr lang="es-ES" sz="2400" b="0" i="0" dirty="0">
                <a:effectLst/>
              </a:rPr>
              <a:t> de perfil, dirigiéndose a un sirviente.</a:t>
            </a:r>
            <a:endParaRPr lang="es-ES" sz="1200" dirty="0"/>
          </a:p>
        </p:txBody>
      </p:sp>
      <p:pic>
        <p:nvPicPr>
          <p:cNvPr id="4" name="Imagen 3">
            <a:extLst>
              <a:ext uri="{FF2B5EF4-FFF2-40B4-BE49-F238E27FC236}">
                <a16:creationId xmlns:a16="http://schemas.microsoft.com/office/drawing/2014/main" id="{67AF917C-FADB-4667-B412-76906777AF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5283" y="0"/>
            <a:ext cx="5146717" cy="6858000"/>
          </a:xfrm>
          <a:prstGeom prst="rect">
            <a:avLst/>
          </a:prstGeom>
        </p:spPr>
      </p:pic>
      <p:pic>
        <p:nvPicPr>
          <p:cNvPr id="5" name="Imagen 4">
            <a:extLst>
              <a:ext uri="{FF2B5EF4-FFF2-40B4-BE49-F238E27FC236}">
                <a16:creationId xmlns:a16="http://schemas.microsoft.com/office/drawing/2014/main" id="{C0C9D61D-A064-4FE6-A7F9-C6940CBA92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527" y="3243308"/>
            <a:ext cx="6705600" cy="3614692"/>
          </a:xfrm>
          <a:prstGeom prst="rect">
            <a:avLst/>
          </a:prstGeom>
        </p:spPr>
      </p:pic>
    </p:spTree>
    <p:extLst>
      <p:ext uri="{BB962C8B-B14F-4D97-AF65-F5344CB8AC3E}">
        <p14:creationId xmlns:p14="http://schemas.microsoft.com/office/powerpoint/2010/main" val="372127129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5057C7A-8ABE-4797-B264-3D3D130243AE}"/>
              </a:ext>
            </a:extLst>
          </p:cNvPr>
          <p:cNvSpPr>
            <a:spLocks noGrp="1"/>
          </p:cNvSpPr>
          <p:nvPr>
            <p:ph idx="1"/>
          </p:nvPr>
        </p:nvSpPr>
        <p:spPr>
          <a:xfrm>
            <a:off x="838200" y="124690"/>
            <a:ext cx="10515600" cy="6386945"/>
          </a:xfrm>
        </p:spPr>
        <p:txBody>
          <a:bodyPr>
            <a:normAutofit fontScale="40000" lnSpcReduction="20000"/>
          </a:bodyPr>
          <a:lstStyle/>
          <a:p>
            <a:pPr algn="l"/>
            <a:r>
              <a:rPr lang="es-ES" sz="6000" b="0" i="0" dirty="0">
                <a:effectLst/>
              </a:rPr>
              <a:t>Sobre Jesús, sobre una pasarela elevada, varios hombres cortan la carne de un animal no identificado. A su derecha, traen otro animal para sacrificarlo. Los críticos de arte generalmente consideran que este animal es un </a:t>
            </a:r>
            <a:r>
              <a:rPr lang="es-ES" sz="6000" b="0" i="0" u="none" strike="noStrike" dirty="0">
                <a:effectLst/>
              </a:rPr>
              <a:t>cordero</a:t>
            </a:r>
            <a:r>
              <a:rPr lang="es-ES" sz="6000" b="0" i="0" dirty="0">
                <a:effectLst/>
              </a:rPr>
              <a:t>, considerando que Jesús es el </a:t>
            </a:r>
            <a:r>
              <a:rPr lang="es-ES" sz="6000" b="0" i="0" u="none" strike="noStrike" dirty="0">
                <a:effectLst/>
              </a:rPr>
              <a:t>Agnus Dei</a:t>
            </a:r>
            <a:r>
              <a:rPr lang="es-ES" sz="6000" b="0" i="0" dirty="0">
                <a:effectLst/>
              </a:rPr>
              <a:t> o ‘Cordero de Dios’. El cordero sacrificado es por lo tanto un símbolo de su futuro sacrificio. Cristo se halla justo bajo la hoja. Hacia la parte inferior izquierda de la pintura, hay un hombre sirviéndose </a:t>
            </a:r>
            <a:r>
              <a:rPr lang="es-ES" sz="6000" b="0" i="0" u="none" strike="noStrike" dirty="0">
                <a:effectLst/>
              </a:rPr>
              <a:t>vino</a:t>
            </a:r>
            <a:r>
              <a:rPr lang="es-ES" sz="6000" b="0" i="0" dirty="0">
                <a:effectLst/>
              </a:rPr>
              <a:t> de un jarro enorme y ornamentado. A su lado, un hombre permanece de pie, estudiando una copa de vino; es Benedetto, hermano de Veronés. Debe destacarse que, aunque muchos de los personajes en la pintura, sostienen vasos de vino, nadie parece estar ebrio, sino que disfrutan sanamente de la fiesta. Este eje vertical es también sumamente simbólico, porque detrás de Cristo está el cordero sacrificado, debajo de él, los músicos y justo en frente de los músicos hay un reloj de arena, que en arte es llamado una “vanidad”. Muestra los placeres terrenales como la música, pero al tiempo recuerda la muerte (el </a:t>
            </a:r>
            <a:r>
              <a:rPr lang="es-ES" sz="6000" b="0" i="0" u="none" strike="noStrike" dirty="0">
                <a:effectLst/>
              </a:rPr>
              <a:t>reloj de arena</a:t>
            </a:r>
            <a:r>
              <a:rPr lang="es-ES" sz="6000" b="0" i="0" dirty="0">
                <a:effectLst/>
              </a:rPr>
              <a:t>, el sacrificio).</a:t>
            </a:r>
          </a:p>
          <a:p>
            <a:pPr algn="l"/>
            <a:r>
              <a:rPr lang="es-ES" sz="6000" b="0" i="0" dirty="0">
                <a:effectLst/>
              </a:rPr>
              <a:t>No se aprecia que ninguna de las figuras del cuadro estén claramente hablando. Esto es así porque fue encargado por un monasterio benedictino, y el silencio en el refectorio se observaba estrictamente. El centro de la pintura está dominado por un cielo azul, abierto, en el que se ve una airosa torre, importante elemento que abría la habitación donde la pintura colgó originariamente.</a:t>
            </a:r>
          </a:p>
          <a:p>
            <a:endParaRPr lang="es-ES" dirty="0"/>
          </a:p>
        </p:txBody>
      </p:sp>
    </p:spTree>
    <p:extLst>
      <p:ext uri="{BB962C8B-B14F-4D97-AF65-F5344CB8AC3E}">
        <p14:creationId xmlns:p14="http://schemas.microsoft.com/office/powerpoint/2010/main" val="408375620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23494" cy="5869420"/>
          </a:xfrm>
        </p:spPr>
        <p:txBody>
          <a:bodyPr anchor="t">
            <a:normAutofit/>
          </a:bodyPr>
          <a:lstStyle/>
          <a:p>
            <a:r>
              <a:rPr lang="es-ES" sz="2800" b="1" dirty="0"/>
              <a:t>1563. Veronés. Autorretrato. Hermitage.</a:t>
            </a:r>
          </a:p>
        </p:txBody>
      </p:sp>
      <p:pic>
        <p:nvPicPr>
          <p:cNvPr id="4" name="Imagen 3">
            <a:extLst>
              <a:ext uri="{FF2B5EF4-FFF2-40B4-BE49-F238E27FC236}">
                <a16:creationId xmlns:a16="http://schemas.microsoft.com/office/drawing/2014/main" id="{94A6A9C1-66A3-4E69-A96F-CACE4D3670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6112" y="0"/>
            <a:ext cx="5455888" cy="6858000"/>
          </a:xfrm>
          <a:prstGeom prst="rect">
            <a:avLst/>
          </a:prstGeom>
        </p:spPr>
      </p:pic>
    </p:spTree>
    <p:extLst>
      <p:ext uri="{BB962C8B-B14F-4D97-AF65-F5344CB8AC3E}">
        <p14:creationId xmlns:p14="http://schemas.microsoft.com/office/powerpoint/2010/main" val="262122158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74074" y="365125"/>
            <a:ext cx="7930690" cy="6312766"/>
          </a:xfrm>
        </p:spPr>
        <p:txBody>
          <a:bodyPr anchor="t">
            <a:normAutofit/>
          </a:bodyPr>
          <a:lstStyle/>
          <a:p>
            <a:r>
              <a:rPr lang="es-ES" sz="3100" b="1" dirty="0"/>
              <a:t>1564. Veronés. Virgen, San Juan Bautista, San Jerónimo, San Francisco. </a:t>
            </a:r>
            <a:r>
              <a:rPr lang="es-ES" sz="3100" b="1" dirty="0" err="1"/>
              <a:t>Gallerie</a:t>
            </a:r>
            <a:r>
              <a:rPr lang="es-ES" sz="3100" b="1" dirty="0"/>
              <a:t> </a:t>
            </a:r>
            <a:r>
              <a:rPr lang="es-ES" sz="3100" b="1" dirty="0" err="1"/>
              <a:t>dell'Accademia</a:t>
            </a:r>
            <a:r>
              <a:rPr lang="es-ES" sz="3100" b="1" dirty="0"/>
              <a:t>, Venecia.</a:t>
            </a:r>
            <a:br>
              <a:rPr lang="es-ES" sz="2800" dirty="0"/>
            </a:br>
            <a:br>
              <a:rPr lang="es-ES" sz="2200" dirty="0">
                <a:latin typeface="+mn-lt"/>
              </a:rPr>
            </a:br>
            <a:r>
              <a:rPr lang="es-ES" sz="2400" b="0" i="0" dirty="0">
                <a:effectLst/>
                <a:latin typeface="+mn-lt"/>
              </a:rPr>
              <a:t>Este retablo fue ejecutado para la remodelación de la capilla de la familia </a:t>
            </a:r>
            <a:r>
              <a:rPr lang="es-ES" sz="2400" b="0" i="0" dirty="0" err="1">
                <a:effectLst/>
                <a:latin typeface="+mn-lt"/>
              </a:rPr>
              <a:t>Bonaldo</a:t>
            </a:r>
            <a:r>
              <a:rPr lang="es-ES" sz="2400" b="0" i="0" dirty="0">
                <a:effectLst/>
                <a:latin typeface="+mn-lt"/>
              </a:rPr>
              <a:t> en la sacristía de la iglesia de San </a:t>
            </a:r>
            <a:r>
              <a:rPr lang="es-ES" sz="2400" b="0" i="0" dirty="0" err="1">
                <a:effectLst/>
                <a:latin typeface="+mn-lt"/>
              </a:rPr>
              <a:t>Zaccaria</a:t>
            </a:r>
            <a:r>
              <a:rPr lang="es-ES" sz="2400" b="0" i="0" dirty="0">
                <a:effectLst/>
                <a:latin typeface="+mn-lt"/>
              </a:rPr>
              <a:t>. En enero de 1562, Francesco </a:t>
            </a:r>
            <a:r>
              <a:rPr lang="es-ES" sz="2400" b="0" i="0" dirty="0" err="1">
                <a:effectLst/>
                <a:latin typeface="+mn-lt"/>
              </a:rPr>
              <a:t>Bonaldo</a:t>
            </a:r>
            <a:r>
              <a:rPr lang="es-ES" sz="2400" b="0" i="0" dirty="0">
                <a:effectLst/>
                <a:latin typeface="+mn-lt"/>
              </a:rPr>
              <a:t>, un comerciante de seda y lana, donó 200 </a:t>
            </a:r>
            <a:r>
              <a:rPr lang="es-ES" sz="2400" b="0" i="0" dirty="0" err="1">
                <a:effectLst/>
                <a:latin typeface="+mn-lt"/>
              </a:rPr>
              <a:t>scudi</a:t>
            </a:r>
            <a:r>
              <a:rPr lang="es-ES" sz="2400" b="0" i="0" dirty="0">
                <a:effectLst/>
                <a:latin typeface="+mn-lt"/>
              </a:rPr>
              <a:t> para la redecoración de la capilla en la que acababan de ser enterrados sus hermanos </a:t>
            </a:r>
            <a:r>
              <a:rPr lang="es-ES" sz="2400" b="0" i="0" dirty="0" err="1">
                <a:effectLst/>
                <a:latin typeface="+mn-lt"/>
              </a:rPr>
              <a:t>Girolamo</a:t>
            </a:r>
            <a:r>
              <a:rPr lang="es-ES" sz="2400" b="0" i="0" dirty="0">
                <a:effectLst/>
                <a:latin typeface="+mn-lt"/>
              </a:rPr>
              <a:t> y Giovanni. De ahí los santos a los pies de la Virgen con el Niño y San José dentro de un ábside mosaico: en el centro de espaldas al espectador está el niño San Juan (Giovanni en italiano), a la derecha San Jerónimo (</a:t>
            </a:r>
            <a:r>
              <a:rPr lang="es-ES" sz="2400" b="0" i="0" dirty="0" err="1">
                <a:effectLst/>
                <a:latin typeface="+mn-lt"/>
              </a:rPr>
              <a:t>Girolamo</a:t>
            </a:r>
            <a:r>
              <a:rPr lang="es-ES" sz="2400" b="0" i="0" dirty="0">
                <a:effectLst/>
                <a:latin typeface="+mn-lt"/>
              </a:rPr>
              <a:t> en italiano) con el atuendo de su cardenal, y a la izquierda San Francisco (Francesco en italiano). </a:t>
            </a:r>
            <a:endParaRPr lang="es-ES" sz="2200" dirty="0">
              <a:latin typeface="+mn-lt"/>
            </a:endParaRPr>
          </a:p>
        </p:txBody>
      </p:sp>
      <p:pic>
        <p:nvPicPr>
          <p:cNvPr id="4" name="Imagen 3">
            <a:extLst>
              <a:ext uri="{FF2B5EF4-FFF2-40B4-BE49-F238E27FC236}">
                <a16:creationId xmlns:a16="http://schemas.microsoft.com/office/drawing/2014/main" id="{C7558610-1CD1-4751-AC4A-4B316DA84D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4763" y="0"/>
            <a:ext cx="3887237" cy="6837218"/>
          </a:xfrm>
          <a:prstGeom prst="rect">
            <a:avLst/>
          </a:prstGeom>
        </p:spPr>
      </p:pic>
    </p:spTree>
    <p:extLst>
      <p:ext uri="{BB962C8B-B14F-4D97-AF65-F5344CB8AC3E}">
        <p14:creationId xmlns:p14="http://schemas.microsoft.com/office/powerpoint/2010/main" val="405057126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74074" y="365125"/>
            <a:ext cx="7930690" cy="6312766"/>
          </a:xfrm>
        </p:spPr>
        <p:txBody>
          <a:bodyPr anchor="t">
            <a:normAutofit/>
          </a:bodyPr>
          <a:lstStyle/>
          <a:p>
            <a:r>
              <a:rPr lang="es-ES" sz="2400" b="0" i="0" dirty="0">
                <a:effectLst/>
                <a:latin typeface="+mn-lt"/>
              </a:rPr>
              <a:t>El retablo fue probablemente ejecutado alrededor de la época de la donación de 1562, considerando la existencia de un boceto de la pintura con el año 1564 en la parte posterior. </a:t>
            </a:r>
            <a:br>
              <a:rPr lang="es-ES" sz="2400" b="0" i="0" dirty="0">
                <a:effectLst/>
                <a:latin typeface="+mn-lt"/>
              </a:rPr>
            </a:br>
            <a:r>
              <a:rPr lang="es-ES" sz="2400" b="0" i="0" dirty="0">
                <a:effectLst/>
                <a:latin typeface="+mn-lt"/>
              </a:rPr>
              <a:t>La composición de la pintura, aunque asimétrica, es armoniosa y equilibrada, inspirada en la tradición veneciana de los siglos XV-XVI de grandes retablos, desde Giovanni Bellini hasta Tiziano. </a:t>
            </a:r>
            <a:br>
              <a:rPr lang="es-ES" sz="2400" b="0" i="0" dirty="0">
                <a:effectLst/>
                <a:latin typeface="+mn-lt"/>
              </a:rPr>
            </a:br>
            <a:r>
              <a:rPr lang="es-ES" sz="2400" b="0" i="0" dirty="0">
                <a:effectLst/>
                <a:latin typeface="+mn-lt"/>
              </a:rPr>
              <a:t>Se ha prestado gran atención a la representación de las telas y paños. </a:t>
            </a:r>
            <a:br>
              <a:rPr lang="es-ES" sz="2400" b="0" i="0" dirty="0">
                <a:effectLst/>
                <a:latin typeface="+mn-lt"/>
              </a:rPr>
            </a:br>
            <a:r>
              <a:rPr lang="es-ES" sz="2400" b="0" i="0" dirty="0">
                <a:effectLst/>
                <a:latin typeface="+mn-lt"/>
              </a:rPr>
              <a:t>El artista estudió cuidadosamente la luz y la relación de la pieza con su entorno original en términos de la dirección de la luz natural que entra desde las ventanas de la sacristía, que, ahora que la obra se exhibe en el museo, es difícil de reproducir.</a:t>
            </a:r>
            <a:endParaRPr lang="es-ES" sz="2000" dirty="0">
              <a:latin typeface="+mn-lt"/>
            </a:endParaRPr>
          </a:p>
        </p:txBody>
      </p:sp>
      <p:pic>
        <p:nvPicPr>
          <p:cNvPr id="4" name="Imagen 3">
            <a:extLst>
              <a:ext uri="{FF2B5EF4-FFF2-40B4-BE49-F238E27FC236}">
                <a16:creationId xmlns:a16="http://schemas.microsoft.com/office/drawing/2014/main" id="{C7558610-1CD1-4751-AC4A-4B316DA84D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4763" y="0"/>
            <a:ext cx="3887237" cy="6837218"/>
          </a:xfrm>
          <a:prstGeom prst="rect">
            <a:avLst/>
          </a:prstGeom>
        </p:spPr>
      </p:pic>
    </p:spTree>
    <p:extLst>
      <p:ext uri="{BB962C8B-B14F-4D97-AF65-F5344CB8AC3E}">
        <p14:creationId xmlns:p14="http://schemas.microsoft.com/office/powerpoint/2010/main" val="399411901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45569" cy="5869420"/>
          </a:xfrm>
        </p:spPr>
        <p:txBody>
          <a:bodyPr anchor="t">
            <a:normAutofit/>
          </a:bodyPr>
          <a:lstStyle/>
          <a:p>
            <a:r>
              <a:rPr lang="it-IT" sz="2800" b="1" dirty="0"/>
              <a:t>1564. Veronés. Martirio de San Jorge. San Giorgio in Braida, Verona.</a:t>
            </a:r>
            <a:endParaRPr lang="es-ES" sz="2800" b="1" dirty="0"/>
          </a:p>
        </p:txBody>
      </p:sp>
      <p:pic>
        <p:nvPicPr>
          <p:cNvPr id="4" name="Imagen 3">
            <a:extLst>
              <a:ext uri="{FF2B5EF4-FFF2-40B4-BE49-F238E27FC236}">
                <a16:creationId xmlns:a16="http://schemas.microsoft.com/office/drawing/2014/main" id="{D01EAE33-0AC6-4AEB-A4CD-A4719CACF7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8187" y="0"/>
            <a:ext cx="4933813" cy="6858000"/>
          </a:xfrm>
          <a:prstGeom prst="rect">
            <a:avLst/>
          </a:prstGeom>
        </p:spPr>
      </p:pic>
    </p:spTree>
    <p:extLst>
      <p:ext uri="{BB962C8B-B14F-4D97-AF65-F5344CB8AC3E}">
        <p14:creationId xmlns:p14="http://schemas.microsoft.com/office/powerpoint/2010/main" val="309092030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65506847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46364" y="1"/>
            <a:ext cx="11693236" cy="706580"/>
          </a:xfrm>
        </p:spPr>
        <p:txBody>
          <a:bodyPr anchor="ctr">
            <a:normAutofit/>
          </a:bodyPr>
          <a:lstStyle/>
          <a:p>
            <a:pPr algn="ctr"/>
            <a:r>
              <a:rPr lang="es-ES" sz="2800" b="1" dirty="0"/>
              <a:t>1565. Veronés. Cristo con la esposa y los hijos de Zebedeo. Museo de </a:t>
            </a:r>
            <a:r>
              <a:rPr lang="es-ES" sz="2800" b="1" dirty="0" err="1"/>
              <a:t>Grenoble</a:t>
            </a:r>
            <a:r>
              <a:rPr lang="es-ES" sz="2800" b="1" dirty="0"/>
              <a:t>.</a:t>
            </a:r>
          </a:p>
        </p:txBody>
      </p:sp>
      <p:pic>
        <p:nvPicPr>
          <p:cNvPr id="4" name="Imagen 3">
            <a:extLst>
              <a:ext uri="{FF2B5EF4-FFF2-40B4-BE49-F238E27FC236}">
                <a16:creationId xmlns:a16="http://schemas.microsoft.com/office/drawing/2014/main" id="{F9E7E8B6-00DE-40FD-A60C-ED8B5C615B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790" y="706581"/>
            <a:ext cx="10498420" cy="6151418"/>
          </a:xfrm>
          <a:prstGeom prst="rect">
            <a:avLst/>
          </a:prstGeom>
        </p:spPr>
      </p:pic>
    </p:spTree>
    <p:extLst>
      <p:ext uri="{BB962C8B-B14F-4D97-AF65-F5344CB8AC3E}">
        <p14:creationId xmlns:p14="http://schemas.microsoft.com/office/powerpoint/2010/main" val="199887321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17675" cy="5869420"/>
          </a:xfrm>
        </p:spPr>
        <p:txBody>
          <a:bodyPr anchor="t">
            <a:normAutofit/>
          </a:bodyPr>
          <a:lstStyle/>
          <a:p>
            <a:r>
              <a:rPr lang="nl-NL" sz="2800" b="1" dirty="0"/>
              <a:t>1565. Veronés. Daniele Barbaro. Rijksmuseum, Amsterdam.</a:t>
            </a:r>
            <a:endParaRPr lang="es-ES" sz="2800" b="1" dirty="0"/>
          </a:p>
        </p:txBody>
      </p:sp>
      <p:pic>
        <p:nvPicPr>
          <p:cNvPr id="4" name="Imagen 3">
            <a:extLst>
              <a:ext uri="{FF2B5EF4-FFF2-40B4-BE49-F238E27FC236}">
                <a16:creationId xmlns:a16="http://schemas.microsoft.com/office/drawing/2014/main" id="{3F36241F-BCAF-4937-BA35-FAE9B960FD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0293" y="0"/>
            <a:ext cx="5961707" cy="6858000"/>
          </a:xfrm>
          <a:prstGeom prst="rect">
            <a:avLst/>
          </a:prstGeom>
        </p:spPr>
      </p:pic>
    </p:spTree>
    <p:extLst>
      <p:ext uri="{BB962C8B-B14F-4D97-AF65-F5344CB8AC3E}">
        <p14:creationId xmlns:p14="http://schemas.microsoft.com/office/powerpoint/2010/main" val="398586798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it-IT" sz="2800" b="1" dirty="0"/>
              <a:t>1565. Veronés. Sagrada Familia. Galleria degli Uffizi, Florencia.</a:t>
            </a:r>
            <a:endParaRPr lang="es-ES" sz="2800" b="1" dirty="0"/>
          </a:p>
        </p:txBody>
      </p:sp>
      <p:pic>
        <p:nvPicPr>
          <p:cNvPr id="4" name="Imagen 3">
            <a:extLst>
              <a:ext uri="{FF2B5EF4-FFF2-40B4-BE49-F238E27FC236}">
                <a16:creationId xmlns:a16="http://schemas.microsoft.com/office/drawing/2014/main" id="{F68A392F-1173-4CD2-AE78-77CDCAD348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7673" y="0"/>
            <a:ext cx="8444327" cy="6858000"/>
          </a:xfrm>
          <a:prstGeom prst="rect">
            <a:avLst/>
          </a:prstGeom>
        </p:spPr>
      </p:pic>
    </p:spTree>
    <p:extLst>
      <p:ext uri="{BB962C8B-B14F-4D97-AF65-F5344CB8AC3E}">
        <p14:creationId xmlns:p14="http://schemas.microsoft.com/office/powerpoint/2010/main" val="67383030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365124"/>
            <a:ext cx="6904539" cy="6340475"/>
          </a:xfrm>
        </p:spPr>
        <p:txBody>
          <a:bodyPr anchor="t">
            <a:normAutofit fontScale="90000"/>
          </a:bodyPr>
          <a:lstStyle/>
          <a:p>
            <a:r>
              <a:rPr lang="fr-FR" sz="3100" b="1" dirty="0"/>
              <a:t>1566. </a:t>
            </a:r>
            <a:r>
              <a:rPr lang="fr-FR" sz="3100" b="1" dirty="0" err="1"/>
              <a:t>Veronés</a:t>
            </a:r>
            <a:r>
              <a:rPr lang="fr-FR" sz="3100" b="1" dirty="0"/>
              <a:t>. San Bernabé </a:t>
            </a:r>
            <a:r>
              <a:rPr lang="fr-FR" sz="3100" b="1" dirty="0" err="1"/>
              <a:t>curando</a:t>
            </a:r>
            <a:r>
              <a:rPr lang="fr-FR" sz="3100" b="1" dirty="0"/>
              <a:t> a los </a:t>
            </a:r>
            <a:r>
              <a:rPr lang="fr-FR" sz="3100" b="1" dirty="0" err="1"/>
              <a:t>enfermos</a:t>
            </a:r>
            <a:r>
              <a:rPr lang="fr-FR" sz="3100" b="1" dirty="0"/>
              <a:t>. Musée des Beaux-Arts, Rouen.</a:t>
            </a:r>
            <a:br>
              <a:rPr lang="fr-FR" sz="2800" b="1" dirty="0"/>
            </a:br>
            <a:r>
              <a:rPr lang="es-ES" sz="2400" b="0" i="0" dirty="0">
                <a:solidFill>
                  <a:srgbClr val="000000"/>
                </a:solidFill>
                <a:effectLst/>
                <a:latin typeface="+mn-lt"/>
              </a:rPr>
              <a:t>Procede de la Iglesia de San Giorgio in </a:t>
            </a:r>
            <a:r>
              <a:rPr lang="es-ES" sz="2400" b="0" i="0" dirty="0" err="1">
                <a:solidFill>
                  <a:srgbClr val="000000"/>
                </a:solidFill>
                <a:effectLst/>
                <a:latin typeface="+mn-lt"/>
              </a:rPr>
              <a:t>Braida</a:t>
            </a:r>
            <a:r>
              <a:rPr lang="es-ES" sz="2400" b="0" i="0" dirty="0">
                <a:solidFill>
                  <a:srgbClr val="000000"/>
                </a:solidFill>
                <a:effectLst/>
                <a:latin typeface="+mn-lt"/>
              </a:rPr>
              <a:t> en Verona. </a:t>
            </a:r>
            <a:br>
              <a:rPr lang="es-ES" sz="2400" b="0" i="0" dirty="0">
                <a:solidFill>
                  <a:srgbClr val="000000"/>
                </a:solidFill>
                <a:effectLst/>
                <a:latin typeface="+mn-lt"/>
              </a:rPr>
            </a:br>
            <a:r>
              <a:rPr lang="es-ES" sz="2400" b="0" i="0" dirty="0">
                <a:solidFill>
                  <a:srgbClr val="000000"/>
                </a:solidFill>
                <a:effectLst/>
                <a:latin typeface="+mn-lt"/>
              </a:rPr>
              <a:t>En la misión apostólica que llevó a Chipre con su discípulo Marcos, San Bernabé se distinguió por curar a los enfermos mediante la imposición del libro del Evangelio, según la Leyenda Áurea. </a:t>
            </a:r>
            <a:br>
              <a:rPr lang="es-ES" sz="2400" b="0" i="0" dirty="0">
                <a:solidFill>
                  <a:srgbClr val="000000"/>
                </a:solidFill>
                <a:effectLst/>
                <a:latin typeface="+mn-lt"/>
              </a:rPr>
            </a:br>
            <a:r>
              <a:rPr lang="es-ES" sz="2400" b="0" i="0" dirty="0">
                <a:solidFill>
                  <a:srgbClr val="000000"/>
                </a:solidFill>
                <a:effectLst/>
                <a:latin typeface="+mn-lt"/>
              </a:rPr>
              <a:t>El sentido de humanidad de la cadena de ayuda mutua tejida alrededor del santo que es su eje, la modernidad del </a:t>
            </a:r>
            <a:r>
              <a:rPr lang="es-ES" sz="2400" b="0" i="0" dirty="0" err="1">
                <a:solidFill>
                  <a:srgbClr val="000000"/>
                </a:solidFill>
                <a:effectLst/>
                <a:latin typeface="+mn-lt"/>
              </a:rPr>
              <a:t>tempietto</a:t>
            </a:r>
            <a:r>
              <a:rPr lang="es-ES" sz="2400" b="0" i="0" dirty="0">
                <a:solidFill>
                  <a:srgbClr val="000000"/>
                </a:solidFill>
                <a:effectLst/>
                <a:latin typeface="+mn-lt"/>
              </a:rPr>
              <a:t> descentrado que impulsa un movimiento rotatorio en las figuras y el exotismo de los colores de los turbantes, contribuyen a la legibilidad de la escena. Delacroix elevó la calidad solar con estos colores vibrantes a la sombra. Veronese pintó esta escena para la pequeña iglesia de San Giorgio, anexa al hospital </a:t>
            </a:r>
            <a:r>
              <a:rPr lang="es-ES" sz="2400" b="0" i="0" dirty="0" err="1">
                <a:solidFill>
                  <a:srgbClr val="000000"/>
                </a:solidFill>
                <a:effectLst/>
                <a:latin typeface="+mn-lt"/>
              </a:rPr>
              <a:t>Barnabite</a:t>
            </a:r>
            <a:r>
              <a:rPr lang="es-ES" sz="2400" b="0" i="0" dirty="0">
                <a:solidFill>
                  <a:srgbClr val="000000"/>
                </a:solidFill>
                <a:effectLst/>
                <a:latin typeface="+mn-lt"/>
              </a:rPr>
              <a:t> de la ciudad de Verona, estando de regreso en su ciudad natal después de haber ejecutado grandes decorados en Venecia junto a Tiziano y Tintoretto para la sala del Consejo de los Diez en el Palacio Ducal. </a:t>
            </a:r>
            <a:endParaRPr lang="es-ES" sz="2800" b="1" dirty="0">
              <a:latin typeface="+mn-lt"/>
            </a:endParaRPr>
          </a:p>
        </p:txBody>
      </p:sp>
      <p:pic>
        <p:nvPicPr>
          <p:cNvPr id="4" name="Imagen 3">
            <a:extLst>
              <a:ext uri="{FF2B5EF4-FFF2-40B4-BE49-F238E27FC236}">
                <a16:creationId xmlns:a16="http://schemas.microsoft.com/office/drawing/2014/main" id="{DD18A4C6-7F48-4CB5-9DCA-915A149DDE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0066" y="0"/>
            <a:ext cx="5051934" cy="6858000"/>
          </a:xfrm>
          <a:prstGeom prst="rect">
            <a:avLst/>
          </a:prstGeom>
        </p:spPr>
      </p:pic>
    </p:spTree>
    <p:extLst>
      <p:ext uri="{BB962C8B-B14F-4D97-AF65-F5344CB8AC3E}">
        <p14:creationId xmlns:p14="http://schemas.microsoft.com/office/powerpoint/2010/main" val="341794426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30142" cy="5869420"/>
          </a:xfrm>
        </p:spPr>
        <p:txBody>
          <a:bodyPr anchor="t">
            <a:normAutofit/>
          </a:bodyPr>
          <a:lstStyle/>
          <a:p>
            <a:r>
              <a:rPr lang="en-US" sz="2800" b="1" dirty="0"/>
              <a:t>1567. </a:t>
            </a:r>
            <a:r>
              <a:rPr lang="en-US" sz="2800" b="1" dirty="0" err="1"/>
              <a:t>Veronés</a:t>
            </a:r>
            <a:r>
              <a:rPr lang="en-US" sz="2800" b="1" dirty="0"/>
              <a:t>. Honor y </a:t>
            </a:r>
            <a:r>
              <a:rPr lang="en-US" sz="2800" b="1" dirty="0" err="1"/>
              <a:t>Virtud</a:t>
            </a:r>
            <a:r>
              <a:rPr lang="en-US" sz="2800" b="1" dirty="0"/>
              <a:t>. Frick Collection, New York.</a:t>
            </a:r>
            <a:endParaRPr lang="es-ES" sz="2800" b="1" dirty="0"/>
          </a:p>
        </p:txBody>
      </p:sp>
      <p:pic>
        <p:nvPicPr>
          <p:cNvPr id="4" name="Imagen 3">
            <a:extLst>
              <a:ext uri="{FF2B5EF4-FFF2-40B4-BE49-F238E27FC236}">
                <a16:creationId xmlns:a16="http://schemas.microsoft.com/office/drawing/2014/main" id="{9D11E008-0A66-483A-8603-7E1A1EB05F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2760" y="0"/>
            <a:ext cx="5349240" cy="6858000"/>
          </a:xfrm>
          <a:prstGeom prst="rect">
            <a:avLst/>
          </a:prstGeom>
        </p:spPr>
      </p:pic>
    </p:spTree>
    <p:extLst>
      <p:ext uri="{BB962C8B-B14F-4D97-AF65-F5344CB8AC3E}">
        <p14:creationId xmlns:p14="http://schemas.microsoft.com/office/powerpoint/2010/main" val="123595406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62047942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069782" cy="1419787"/>
          </a:xfrm>
        </p:spPr>
        <p:txBody>
          <a:bodyPr anchor="ctr">
            <a:normAutofit/>
          </a:bodyPr>
          <a:lstStyle/>
          <a:p>
            <a:r>
              <a:rPr lang="es-ES" sz="2800" b="1" dirty="0"/>
              <a:t>1570. Veronés. Cristo en casa de Simón el fariseo. Palacio de Versalles.</a:t>
            </a:r>
            <a:br>
              <a:rPr lang="es-ES" sz="2800" b="1" dirty="0"/>
            </a:br>
            <a:r>
              <a:rPr lang="es-ES" sz="2200" dirty="0">
                <a:latin typeface="+mn-lt"/>
              </a:rPr>
              <a:t>V</a:t>
            </a:r>
            <a:r>
              <a:rPr lang="es-ES" sz="2200" b="0" i="0" dirty="0">
                <a:effectLst/>
                <a:latin typeface="+mn-lt"/>
              </a:rPr>
              <a:t>eronés muestra a Cristo, esta vez sin halo. De hecho, una mujer está ungiendo su pie derecho, el frasco vacío de ungüento precioso desechado frente a ella. Sentado frente a Cristo, y aparentemente en discusión con él, está el fariseo del título.</a:t>
            </a:r>
            <a:endParaRPr lang="es-ES" sz="2800" b="1" dirty="0">
              <a:latin typeface="+mn-lt"/>
            </a:endParaRPr>
          </a:p>
        </p:txBody>
      </p:sp>
      <p:pic>
        <p:nvPicPr>
          <p:cNvPr id="4" name="Imagen 3">
            <a:extLst>
              <a:ext uri="{FF2B5EF4-FFF2-40B4-BE49-F238E27FC236}">
                <a16:creationId xmlns:a16="http://schemas.microsoft.com/office/drawing/2014/main" id="{EED850D8-58D6-45C2-83EA-044648EC7E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309" y="1419788"/>
            <a:ext cx="11679382" cy="5438212"/>
          </a:xfrm>
          <a:prstGeom prst="rect">
            <a:avLst/>
          </a:prstGeom>
        </p:spPr>
      </p:pic>
    </p:spTree>
    <p:extLst>
      <p:ext uri="{BB962C8B-B14F-4D97-AF65-F5344CB8AC3E}">
        <p14:creationId xmlns:p14="http://schemas.microsoft.com/office/powerpoint/2010/main" val="207151439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346873" cy="817418"/>
          </a:xfrm>
        </p:spPr>
        <p:txBody>
          <a:bodyPr anchor="ctr">
            <a:normAutofit/>
          </a:bodyPr>
          <a:lstStyle/>
          <a:p>
            <a:r>
              <a:rPr lang="es-ES" sz="2800" b="1" dirty="0"/>
              <a:t>1570. Veronés. La familia de Darío ante Alejandro. National Gallery, Londres.</a:t>
            </a:r>
          </a:p>
        </p:txBody>
      </p:sp>
      <p:pic>
        <p:nvPicPr>
          <p:cNvPr id="4" name="Imagen 3">
            <a:extLst>
              <a:ext uri="{FF2B5EF4-FFF2-40B4-BE49-F238E27FC236}">
                <a16:creationId xmlns:a16="http://schemas.microsoft.com/office/drawing/2014/main" id="{62018EDC-B3AE-40C2-8611-C0EE539EA0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07" y="817418"/>
            <a:ext cx="12178593" cy="6040582"/>
          </a:xfrm>
          <a:prstGeom prst="rect">
            <a:avLst/>
          </a:prstGeom>
        </p:spPr>
      </p:pic>
    </p:spTree>
    <p:extLst>
      <p:ext uri="{BB962C8B-B14F-4D97-AF65-F5344CB8AC3E}">
        <p14:creationId xmlns:p14="http://schemas.microsoft.com/office/powerpoint/2010/main" val="16577063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2018EDC-B3AE-40C2-8611-C0EE539EA0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1572" y="3429000"/>
            <a:ext cx="6868855" cy="3406952"/>
          </a:xfrm>
          <a:prstGeom prst="rect">
            <a:avLst/>
          </a:prstGeom>
        </p:spPr>
      </p:pic>
      <p:sp>
        <p:nvSpPr>
          <p:cNvPr id="5" name="CuadroTexto 4">
            <a:extLst>
              <a:ext uri="{FF2B5EF4-FFF2-40B4-BE49-F238E27FC236}">
                <a16:creationId xmlns:a16="http://schemas.microsoft.com/office/drawing/2014/main" id="{B74AD453-9796-4579-9917-12D15823A52B}"/>
              </a:ext>
            </a:extLst>
          </p:cNvPr>
          <p:cNvSpPr txBox="1"/>
          <p:nvPr/>
        </p:nvSpPr>
        <p:spPr>
          <a:xfrm>
            <a:off x="540327" y="311727"/>
            <a:ext cx="11430000" cy="3139321"/>
          </a:xfrm>
          <a:prstGeom prst="rect">
            <a:avLst/>
          </a:prstGeom>
          <a:noFill/>
        </p:spPr>
        <p:txBody>
          <a:bodyPr wrap="square" rtlCol="0">
            <a:spAutoFit/>
          </a:bodyPr>
          <a:lstStyle/>
          <a:p>
            <a:pPr algn="l"/>
            <a:r>
              <a:rPr lang="es-ES" sz="2200" b="0" i="0" dirty="0">
                <a:effectLst/>
              </a:rPr>
              <a:t>Después de derrotar al rey Darío III de Persia, que huyó después de la batalla de Issos en 330 </a:t>
            </a:r>
            <a:r>
              <a:rPr lang="es-ES" sz="2200" b="0" i="0" dirty="0" err="1">
                <a:effectLst/>
              </a:rPr>
              <a:t>aC</a:t>
            </a:r>
            <a:r>
              <a:rPr lang="es-ES" sz="2200" b="0" i="0" dirty="0">
                <a:effectLst/>
              </a:rPr>
              <a:t>, Alejandro Magno, el emperador macedonio de 23 años, visitó a la angustiada familia de Darío. Vestido con una capa azul forrada de armiño, la madre de Darío, </a:t>
            </a:r>
            <a:r>
              <a:rPr lang="es-ES" sz="2200" b="0" i="0" dirty="0" err="1">
                <a:effectLst/>
              </a:rPr>
              <a:t>Sisigambis</a:t>
            </a:r>
            <a:r>
              <a:rPr lang="es-ES" sz="2200" b="0" i="0" dirty="0">
                <a:effectLst/>
              </a:rPr>
              <a:t>, se arrodilla ante el amigo de Alejandro, </a:t>
            </a:r>
            <a:r>
              <a:rPr lang="es-ES" sz="2200" b="0" i="0" dirty="0" err="1">
                <a:effectLst/>
              </a:rPr>
              <a:t>Hefestión</a:t>
            </a:r>
            <a:r>
              <a:rPr lang="es-ES" sz="2200" b="0" i="0" dirty="0">
                <a:effectLst/>
              </a:rPr>
              <a:t>, confundiéndolo con el vencedor. </a:t>
            </a:r>
          </a:p>
          <a:p>
            <a:pPr algn="l"/>
            <a:r>
              <a:rPr lang="es-ES" sz="2200" b="0" i="0" dirty="0" err="1">
                <a:effectLst/>
              </a:rPr>
              <a:t>Hefestión</a:t>
            </a:r>
            <a:r>
              <a:rPr lang="es-ES" sz="2200" b="0" i="0" dirty="0">
                <a:effectLst/>
              </a:rPr>
              <a:t>, con armadura y con una capa naranja, parece literalmente sorprendido y se señala a sí mismo sorprendido. </a:t>
            </a:r>
          </a:p>
          <a:p>
            <a:pPr algn="l"/>
            <a:r>
              <a:rPr lang="es-ES" sz="2200" b="0" i="0" dirty="0">
                <a:effectLst/>
              </a:rPr>
              <a:t>Alejandro consuela a </a:t>
            </a:r>
            <a:r>
              <a:rPr lang="es-ES" sz="2200" b="0" i="0" dirty="0" err="1">
                <a:effectLst/>
              </a:rPr>
              <a:t>Sisigambis</a:t>
            </a:r>
            <a:r>
              <a:rPr lang="es-ES" sz="2200" b="0" i="0" dirty="0">
                <a:effectLst/>
              </a:rPr>
              <a:t> al observar amablemente que </a:t>
            </a:r>
            <a:r>
              <a:rPr lang="es-ES" sz="2200" b="0" i="0" dirty="0" err="1">
                <a:effectLst/>
              </a:rPr>
              <a:t>Hefestión</a:t>
            </a:r>
            <a:r>
              <a:rPr lang="es-ES" sz="2200" b="0" i="0" dirty="0">
                <a:effectLst/>
              </a:rPr>
              <a:t> es "otro Alejandro", un amigo tan cercano que son "como uno". </a:t>
            </a:r>
          </a:p>
          <a:p>
            <a:pPr algn="l"/>
            <a:r>
              <a:rPr lang="es-ES" sz="2200" b="0" i="0" dirty="0">
                <a:effectLst/>
              </a:rPr>
              <a:t>Veronese ha utilizado gestos con las manos para indicar este diálogo entre Alejandro y </a:t>
            </a:r>
            <a:r>
              <a:rPr lang="es-ES" sz="2200" b="0" i="0" dirty="0" err="1">
                <a:effectLst/>
              </a:rPr>
              <a:t>Sisigambis</a:t>
            </a:r>
            <a:r>
              <a:rPr lang="es-ES" sz="2200" b="0" i="0" dirty="0">
                <a:effectLst/>
              </a:rPr>
              <a:t>. </a:t>
            </a:r>
          </a:p>
        </p:txBody>
      </p:sp>
    </p:spTree>
    <p:extLst>
      <p:ext uri="{BB962C8B-B14F-4D97-AF65-F5344CB8AC3E}">
        <p14:creationId xmlns:p14="http://schemas.microsoft.com/office/powerpoint/2010/main" val="349283480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2018EDC-B3AE-40C2-8611-C0EE539EA0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1572" y="3429000"/>
            <a:ext cx="6868855" cy="3406952"/>
          </a:xfrm>
          <a:prstGeom prst="rect">
            <a:avLst/>
          </a:prstGeom>
        </p:spPr>
      </p:pic>
      <p:sp>
        <p:nvSpPr>
          <p:cNvPr id="5" name="CuadroTexto 4">
            <a:extLst>
              <a:ext uri="{FF2B5EF4-FFF2-40B4-BE49-F238E27FC236}">
                <a16:creationId xmlns:a16="http://schemas.microsoft.com/office/drawing/2014/main" id="{B74AD453-9796-4579-9917-12D15823A52B}"/>
              </a:ext>
            </a:extLst>
          </p:cNvPr>
          <p:cNvSpPr txBox="1"/>
          <p:nvPr/>
        </p:nvSpPr>
        <p:spPr>
          <a:xfrm>
            <a:off x="540327" y="311727"/>
            <a:ext cx="11125200" cy="3139321"/>
          </a:xfrm>
          <a:prstGeom prst="rect">
            <a:avLst/>
          </a:prstGeom>
          <a:noFill/>
        </p:spPr>
        <p:txBody>
          <a:bodyPr wrap="square" rtlCol="0">
            <a:spAutoFit/>
          </a:bodyPr>
          <a:lstStyle/>
          <a:p>
            <a:pPr algn="l"/>
            <a:r>
              <a:rPr lang="es-ES" sz="2200" b="0" i="0" dirty="0" err="1">
                <a:effectLst/>
              </a:rPr>
              <a:t>Sisigambis</a:t>
            </a:r>
            <a:r>
              <a:rPr lang="es-ES" sz="2200" b="0" i="0" dirty="0">
                <a:effectLst/>
              </a:rPr>
              <a:t> está acompañado por la esposa y hermana de Darío, </a:t>
            </a:r>
            <a:r>
              <a:rPr lang="es-ES" sz="2200" b="0" i="0" dirty="0" err="1">
                <a:effectLst/>
              </a:rPr>
              <a:t>Stateira</a:t>
            </a:r>
            <a:r>
              <a:rPr lang="es-ES" sz="2200" b="0" i="0" dirty="0">
                <a:effectLst/>
              </a:rPr>
              <a:t>, y sus dos hijas pequeñas vestidas con túnicas a juego. La familia lleva vestidos venecianos de la década de 1560 y </a:t>
            </a:r>
            <a:r>
              <a:rPr lang="es-ES" sz="2200" b="0" i="0" dirty="0" err="1">
                <a:effectLst/>
              </a:rPr>
              <a:t>Hefestión</a:t>
            </a:r>
            <a:r>
              <a:rPr lang="es-ES" sz="2200" b="0" i="0" dirty="0">
                <a:effectLst/>
              </a:rPr>
              <a:t> usa armaduras de placas italianas de alrededor de 1560-90, pero Veronese ha combinado estos elementos contemporáneos con detalles exóticos y características arqueológicas imaginativas. Alejandro lleva un traje de rosa profunda y su armadura se deriva de la escultura antigua, aunque su cota de malla y su espada se basan en ejemplos del siglo XVI. Haciéndose eco de los edificios contemporáneos del arquitecto Andrea Palladio (1508-1580) en Verona, el telón de fondo arquitectónico se configura como un escenario de teatro, mientras que el horizonte bajo recuerda la experiencia de ver una obra de teatro desde la primera fila.</a:t>
            </a:r>
          </a:p>
        </p:txBody>
      </p:sp>
    </p:spTree>
    <p:extLst>
      <p:ext uri="{BB962C8B-B14F-4D97-AF65-F5344CB8AC3E}">
        <p14:creationId xmlns:p14="http://schemas.microsoft.com/office/powerpoint/2010/main" val="293461046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2018EDC-B3AE-40C2-8611-C0EE539EA0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0288" y="3112494"/>
            <a:ext cx="7551423" cy="3745506"/>
          </a:xfrm>
          <a:prstGeom prst="rect">
            <a:avLst/>
          </a:prstGeom>
        </p:spPr>
      </p:pic>
      <p:sp>
        <p:nvSpPr>
          <p:cNvPr id="5" name="CuadroTexto 4">
            <a:extLst>
              <a:ext uri="{FF2B5EF4-FFF2-40B4-BE49-F238E27FC236}">
                <a16:creationId xmlns:a16="http://schemas.microsoft.com/office/drawing/2014/main" id="{B74AD453-9796-4579-9917-12D15823A52B}"/>
              </a:ext>
            </a:extLst>
          </p:cNvPr>
          <p:cNvSpPr txBox="1"/>
          <p:nvPr/>
        </p:nvSpPr>
        <p:spPr>
          <a:xfrm>
            <a:off x="540326" y="311727"/>
            <a:ext cx="11083637" cy="2800767"/>
          </a:xfrm>
          <a:prstGeom prst="rect">
            <a:avLst/>
          </a:prstGeom>
          <a:noFill/>
        </p:spPr>
        <p:txBody>
          <a:bodyPr wrap="square" rtlCol="0">
            <a:spAutoFit/>
          </a:bodyPr>
          <a:lstStyle/>
          <a:p>
            <a:pPr algn="l"/>
            <a:r>
              <a:rPr lang="es-ES" sz="2200" b="0" i="0" dirty="0" err="1">
                <a:effectLst/>
              </a:rPr>
              <a:t>Sisigambis</a:t>
            </a:r>
            <a:r>
              <a:rPr lang="es-ES" sz="2200" b="0" i="0" dirty="0">
                <a:effectLst/>
              </a:rPr>
              <a:t> hace un gesto a </a:t>
            </a:r>
            <a:r>
              <a:rPr lang="es-ES" sz="2200" b="0" i="0" dirty="0" err="1">
                <a:effectLst/>
              </a:rPr>
              <a:t>Stateira</a:t>
            </a:r>
            <a:r>
              <a:rPr lang="es-ES" sz="2200" b="0" i="0" dirty="0">
                <a:effectLst/>
              </a:rPr>
              <a:t>, al igual que el hombre detrás de ella, tal vez pidiendo a Alejandro que sea misericordioso con la familia de Darío. La hija mayor, también llamada </a:t>
            </a:r>
            <a:r>
              <a:rPr lang="es-ES" sz="2200" b="0" i="0" dirty="0" err="1">
                <a:effectLst/>
              </a:rPr>
              <a:t>Stateira</a:t>
            </a:r>
            <a:r>
              <a:rPr lang="es-ES" sz="2200" b="0" i="0" dirty="0">
                <a:effectLst/>
              </a:rPr>
              <a:t>, lleva la corona de su madre en el brazo y el hijo pequeño de Darío, vestido de rojo, se refugia junto a su abuela. El enorme caballo que se eleva sobre las figuras en el extremo derecho probablemente tiene la intención de representar a Bucéfalo, el famoso cargador de Alejandro. Debajo del caballo, un </a:t>
            </a:r>
            <a:r>
              <a:rPr lang="es-ES" sz="2200" b="0" i="0" dirty="0" err="1">
                <a:effectLst/>
              </a:rPr>
              <a:t>cuajista</a:t>
            </a:r>
            <a:r>
              <a:rPr lang="es-ES" sz="2200" b="0" i="0" dirty="0">
                <a:effectLst/>
              </a:rPr>
              <a:t> apoyado en un escudo tiene un águila imperial, el emblema del emperador del Sacro Imperio Romano Germánico, en la parte posterior de su doblete, y parece estar mirando alrededor de las piernas de los guerreros al hijo de Darío.</a:t>
            </a:r>
          </a:p>
        </p:txBody>
      </p:sp>
    </p:spTree>
    <p:extLst>
      <p:ext uri="{BB962C8B-B14F-4D97-AF65-F5344CB8AC3E}">
        <p14:creationId xmlns:p14="http://schemas.microsoft.com/office/powerpoint/2010/main" val="152139172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2018EDC-B3AE-40C2-8611-C0EE539EA0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2857" y="3789602"/>
            <a:ext cx="6186286" cy="3068398"/>
          </a:xfrm>
          <a:prstGeom prst="rect">
            <a:avLst/>
          </a:prstGeom>
        </p:spPr>
      </p:pic>
      <p:sp>
        <p:nvSpPr>
          <p:cNvPr id="5" name="CuadroTexto 4">
            <a:extLst>
              <a:ext uri="{FF2B5EF4-FFF2-40B4-BE49-F238E27FC236}">
                <a16:creationId xmlns:a16="http://schemas.microsoft.com/office/drawing/2014/main" id="{B74AD453-9796-4579-9917-12D15823A52B}"/>
              </a:ext>
            </a:extLst>
          </p:cNvPr>
          <p:cNvSpPr txBox="1"/>
          <p:nvPr/>
        </p:nvSpPr>
        <p:spPr>
          <a:xfrm>
            <a:off x="540326" y="311727"/>
            <a:ext cx="11402291" cy="3477875"/>
          </a:xfrm>
          <a:prstGeom prst="rect">
            <a:avLst/>
          </a:prstGeom>
          <a:noFill/>
        </p:spPr>
        <p:txBody>
          <a:bodyPr wrap="square" rtlCol="0">
            <a:spAutoFit/>
          </a:bodyPr>
          <a:lstStyle/>
          <a:p>
            <a:pPr algn="l"/>
            <a:r>
              <a:rPr lang="es-ES" sz="2200" b="0" i="0" dirty="0">
                <a:effectLst/>
              </a:rPr>
              <a:t>Aunque la familia de Darío eran cautivos de Alejandro, los recibió con nobleza e insistió en que todos fueran tratados como realeza y conservaran sus mejores galas. Cuando Darío murió, declaró que los dioses recompensarían a Alejandro por la bondad que había mostrado a su madre, esposa e hijos. El escritor romano Plutarco menciona que la hija de Darío, </a:t>
            </a:r>
            <a:r>
              <a:rPr lang="es-ES" sz="2200" b="0" i="0" dirty="0" err="1">
                <a:effectLst/>
              </a:rPr>
              <a:t>Stateira</a:t>
            </a:r>
            <a:r>
              <a:rPr lang="es-ES" sz="2200" b="0" i="0" dirty="0">
                <a:effectLst/>
              </a:rPr>
              <a:t>, finalmente se casó con Alejandro y su hija menor se casó con </a:t>
            </a:r>
            <a:r>
              <a:rPr lang="es-ES" sz="2200" b="0" i="0" dirty="0" err="1">
                <a:effectLst/>
              </a:rPr>
              <a:t>Hefestión</a:t>
            </a:r>
            <a:r>
              <a:rPr lang="es-ES" sz="2200" b="0" i="0" dirty="0">
                <a:effectLst/>
              </a:rPr>
              <a:t>.</a:t>
            </a:r>
          </a:p>
          <a:p>
            <a:pPr algn="l"/>
            <a:endParaRPr lang="es-ES" sz="2200" dirty="0"/>
          </a:p>
          <a:p>
            <a:r>
              <a:rPr lang="es-ES" sz="2200" b="0" i="1" dirty="0">
                <a:effectLst/>
              </a:rPr>
              <a:t>Las Vidas paralelas</a:t>
            </a:r>
            <a:r>
              <a:rPr lang="es-ES" sz="2200" b="0" i="0" dirty="0">
                <a:effectLst/>
              </a:rPr>
              <a:t> de Plutarco podrían haber sido la fuente de Veronés para este episodio, pero ese relato no concuerda realmente con lo que se muestra en la pintura. Una fuente más probable es </a:t>
            </a:r>
            <a:r>
              <a:rPr lang="es-ES" sz="2200" b="0" i="1" dirty="0" err="1">
                <a:effectLst/>
              </a:rPr>
              <a:t>Factorum</a:t>
            </a:r>
            <a:r>
              <a:rPr lang="es-ES" sz="2200" b="0" i="1" dirty="0">
                <a:effectLst/>
              </a:rPr>
              <a:t> et </a:t>
            </a:r>
            <a:r>
              <a:rPr lang="es-ES" sz="2200" b="0" i="1" dirty="0" err="1">
                <a:effectLst/>
              </a:rPr>
              <a:t>Dictorum</a:t>
            </a:r>
            <a:r>
              <a:rPr lang="es-ES" sz="2200" b="0" i="1" dirty="0">
                <a:effectLst/>
              </a:rPr>
              <a:t> </a:t>
            </a:r>
            <a:r>
              <a:rPr lang="es-ES" sz="2200" b="0" i="1" dirty="0" err="1">
                <a:effectLst/>
              </a:rPr>
              <a:t>Memorabilium</a:t>
            </a:r>
            <a:r>
              <a:rPr lang="es-ES" sz="2200" b="0" i="0" dirty="0">
                <a:effectLst/>
              </a:rPr>
              <a:t> de </a:t>
            </a:r>
            <a:r>
              <a:rPr lang="es-ES" sz="2200" b="0" i="0" dirty="0" err="1">
                <a:effectLst/>
              </a:rPr>
              <a:t>Valerius</a:t>
            </a:r>
            <a:r>
              <a:rPr lang="es-ES" sz="2200" b="0" i="0" dirty="0">
                <a:effectLst/>
              </a:rPr>
              <a:t> Maximus, que estaba disponible en italiano con varias ediciones impresas en Venecia desde 1504 hasta 1537.</a:t>
            </a:r>
          </a:p>
        </p:txBody>
      </p:sp>
    </p:spTree>
    <p:extLst>
      <p:ext uri="{BB962C8B-B14F-4D97-AF65-F5344CB8AC3E}">
        <p14:creationId xmlns:p14="http://schemas.microsoft.com/office/powerpoint/2010/main" val="285994401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2018EDC-B3AE-40C2-8611-C0EE539EA0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2857" y="3789602"/>
            <a:ext cx="6186286" cy="3068398"/>
          </a:xfrm>
          <a:prstGeom prst="rect">
            <a:avLst/>
          </a:prstGeom>
        </p:spPr>
      </p:pic>
      <p:sp>
        <p:nvSpPr>
          <p:cNvPr id="5" name="CuadroTexto 4">
            <a:extLst>
              <a:ext uri="{FF2B5EF4-FFF2-40B4-BE49-F238E27FC236}">
                <a16:creationId xmlns:a16="http://schemas.microsoft.com/office/drawing/2014/main" id="{B74AD453-9796-4579-9917-12D15823A52B}"/>
              </a:ext>
            </a:extLst>
          </p:cNvPr>
          <p:cNvSpPr txBox="1"/>
          <p:nvPr/>
        </p:nvSpPr>
        <p:spPr>
          <a:xfrm>
            <a:off x="540327" y="311727"/>
            <a:ext cx="11360728" cy="3477875"/>
          </a:xfrm>
          <a:prstGeom prst="rect">
            <a:avLst/>
          </a:prstGeom>
          <a:noFill/>
        </p:spPr>
        <p:txBody>
          <a:bodyPr wrap="square" rtlCol="0">
            <a:spAutoFit/>
          </a:bodyPr>
          <a:lstStyle/>
          <a:p>
            <a:pPr algn="l"/>
            <a:r>
              <a:rPr lang="es-ES" sz="2200" b="0" i="0" dirty="0">
                <a:effectLst/>
              </a:rPr>
              <a:t>Es probable que la pintura fuera encargada por la familia veneciana Pisani, que continuó poseyéndola hasta que fue comprada en 1857 por la Galería Nacional. El propietario original fue probablemente Francesco Pisani, quien murió en 1567. Era hijo de un próspero banquero y vivía en una espléndida villa construida para él por Andrea Palladio y adornada con esculturas de Alessandro Vittoria (1525-1608), que se encuentra justo fuera de las murallas de </a:t>
            </a:r>
            <a:r>
              <a:rPr lang="es-ES" sz="2200" b="0" i="0" dirty="0" err="1">
                <a:effectLst/>
              </a:rPr>
              <a:t>Montagnana</a:t>
            </a:r>
            <a:r>
              <a:rPr lang="es-ES" sz="2200" b="0" i="0" dirty="0">
                <a:effectLst/>
              </a:rPr>
              <a:t> en lo que entonces era el continente veneciano. Francesco Pisani pudo haber utilizado su influencia en 1555 para obtener para Veronese el encargo del retablo mayor de la </a:t>
            </a:r>
            <a:r>
              <a:rPr lang="es-ES" sz="2200" b="0" i="1" dirty="0">
                <a:effectLst/>
              </a:rPr>
              <a:t>Transfiguración</a:t>
            </a:r>
            <a:r>
              <a:rPr lang="es-ES" sz="2200" b="0" i="0" dirty="0">
                <a:effectLst/>
              </a:rPr>
              <a:t> para la Catedral de </a:t>
            </a:r>
            <a:r>
              <a:rPr lang="es-ES" sz="2200" b="0" i="0" dirty="0" err="1">
                <a:effectLst/>
              </a:rPr>
              <a:t>Montagnana</a:t>
            </a:r>
            <a:r>
              <a:rPr lang="es-ES" sz="2200" b="0" i="0" dirty="0">
                <a:effectLst/>
              </a:rPr>
              <a:t>, ya que el acuerdo registra que fue firmado en su villa. </a:t>
            </a:r>
            <a:r>
              <a:rPr lang="es-ES" sz="2200" b="0" i="1" dirty="0">
                <a:effectLst/>
              </a:rPr>
              <a:t>La familia de Darío</a:t>
            </a:r>
            <a:r>
              <a:rPr lang="es-ES" sz="2200" b="0" i="0" dirty="0">
                <a:effectLst/>
              </a:rPr>
              <a:t> puede haber sido hecha para la villa Pisani en </a:t>
            </a:r>
            <a:r>
              <a:rPr lang="es-ES" sz="2200" b="0" i="0" dirty="0" err="1">
                <a:effectLst/>
              </a:rPr>
              <a:t>Montagnana</a:t>
            </a:r>
            <a:r>
              <a:rPr lang="es-ES" sz="2200" b="0" i="0" dirty="0">
                <a:effectLst/>
              </a:rPr>
              <a:t> – definitivamente estaba en la villa cuando Francesco Pisani murió en 1567 como su viuda fue acusada de intentar eliminarla.</a:t>
            </a:r>
          </a:p>
        </p:txBody>
      </p:sp>
    </p:spTree>
    <p:extLst>
      <p:ext uri="{BB962C8B-B14F-4D97-AF65-F5344CB8AC3E}">
        <p14:creationId xmlns:p14="http://schemas.microsoft.com/office/powerpoint/2010/main" val="196825474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2018EDC-B3AE-40C2-8611-C0EE539EA0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7719" y="2435385"/>
            <a:ext cx="8916562" cy="4422615"/>
          </a:xfrm>
          <a:prstGeom prst="rect">
            <a:avLst/>
          </a:prstGeom>
        </p:spPr>
      </p:pic>
      <p:sp>
        <p:nvSpPr>
          <p:cNvPr id="5" name="CuadroTexto 4">
            <a:extLst>
              <a:ext uri="{FF2B5EF4-FFF2-40B4-BE49-F238E27FC236}">
                <a16:creationId xmlns:a16="http://schemas.microsoft.com/office/drawing/2014/main" id="{B74AD453-9796-4579-9917-12D15823A52B}"/>
              </a:ext>
            </a:extLst>
          </p:cNvPr>
          <p:cNvSpPr txBox="1"/>
          <p:nvPr/>
        </p:nvSpPr>
        <p:spPr>
          <a:xfrm>
            <a:off x="540326" y="311727"/>
            <a:ext cx="11402291" cy="2123658"/>
          </a:xfrm>
          <a:prstGeom prst="rect">
            <a:avLst/>
          </a:prstGeom>
          <a:noFill/>
        </p:spPr>
        <p:txBody>
          <a:bodyPr wrap="square" rtlCol="0">
            <a:spAutoFit/>
          </a:bodyPr>
          <a:lstStyle/>
          <a:p>
            <a:pPr algn="l"/>
            <a:r>
              <a:rPr lang="es-ES" sz="2200" b="0" i="0" dirty="0">
                <a:effectLst/>
              </a:rPr>
              <a:t>A menudo se ha asumido que </a:t>
            </a:r>
            <a:r>
              <a:rPr lang="es-ES" sz="2200" b="0" i="1" dirty="0">
                <a:effectLst/>
              </a:rPr>
              <a:t>La familia de Darío</a:t>
            </a:r>
            <a:r>
              <a:rPr lang="es-ES" sz="2200" b="0" i="0" dirty="0">
                <a:effectLst/>
              </a:rPr>
              <a:t> es un retrato glorificado de la familia Pisani, pero los rostros reaparecen en otras pinturas no relacionadas de Veronese, lo que sugiere que eran tipos que usó para diferentes personajes en varias imágenes. Incluso si los Pisani no están representados aquí, es probable que el tema de la pintura tuviera asociaciones especiales para ellos. Era un tema familiar, encargado por al menos otras dos familias venecianas prominentes durante el mismo período.</a:t>
            </a:r>
          </a:p>
        </p:txBody>
      </p:sp>
    </p:spTree>
    <p:extLst>
      <p:ext uri="{BB962C8B-B14F-4D97-AF65-F5344CB8AC3E}">
        <p14:creationId xmlns:p14="http://schemas.microsoft.com/office/powerpoint/2010/main" val="87123222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2018EDC-B3AE-40C2-8611-C0EE539EA0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7719" y="2435385"/>
            <a:ext cx="8916562" cy="4422615"/>
          </a:xfrm>
          <a:prstGeom prst="rect">
            <a:avLst/>
          </a:prstGeom>
        </p:spPr>
      </p:pic>
      <p:sp>
        <p:nvSpPr>
          <p:cNvPr id="5" name="CuadroTexto 4">
            <a:extLst>
              <a:ext uri="{FF2B5EF4-FFF2-40B4-BE49-F238E27FC236}">
                <a16:creationId xmlns:a16="http://schemas.microsoft.com/office/drawing/2014/main" id="{B74AD453-9796-4579-9917-12D15823A52B}"/>
              </a:ext>
            </a:extLst>
          </p:cNvPr>
          <p:cNvSpPr txBox="1"/>
          <p:nvPr/>
        </p:nvSpPr>
        <p:spPr>
          <a:xfrm>
            <a:off x="360218" y="311727"/>
            <a:ext cx="11554691" cy="2123658"/>
          </a:xfrm>
          <a:prstGeom prst="rect">
            <a:avLst/>
          </a:prstGeom>
          <a:noFill/>
        </p:spPr>
        <p:txBody>
          <a:bodyPr wrap="square" rtlCol="0">
            <a:spAutoFit/>
          </a:bodyPr>
          <a:lstStyle/>
          <a:p>
            <a:pPr algn="l"/>
            <a:r>
              <a:rPr lang="es-ES" sz="2200" b="0" i="0" dirty="0">
                <a:effectLst/>
              </a:rPr>
              <a:t>Es probable que pocas de las grandes pinturas de Veronese hayan sido pintadas completamente por él; habrían sido completados por asistentes de estudio. Sin embargo, la calidad superior de esta pintura sugiere que trabajó en cada parte de ella. El hecho de que el diseño original fuera alterado en un grado que es inusual en las grandes pinturas de Veronese también sugiere que él mismo fue totalmente responsable de su ejecución. Los rastros de dibujo preliminar, probablemente en carboncillo, se pueden ver en las figuras de fondo finamente pintadas y en la arquitectura.</a:t>
            </a:r>
          </a:p>
        </p:txBody>
      </p:sp>
    </p:spTree>
    <p:extLst>
      <p:ext uri="{BB962C8B-B14F-4D97-AF65-F5344CB8AC3E}">
        <p14:creationId xmlns:p14="http://schemas.microsoft.com/office/powerpoint/2010/main" val="66642288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2018EDC-B3AE-40C2-8611-C0EE539EA0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9347" y="3429000"/>
            <a:ext cx="6913306" cy="3429000"/>
          </a:xfrm>
          <a:prstGeom prst="rect">
            <a:avLst/>
          </a:prstGeom>
        </p:spPr>
      </p:pic>
      <p:sp>
        <p:nvSpPr>
          <p:cNvPr id="5" name="CuadroTexto 4">
            <a:extLst>
              <a:ext uri="{FF2B5EF4-FFF2-40B4-BE49-F238E27FC236}">
                <a16:creationId xmlns:a16="http://schemas.microsoft.com/office/drawing/2014/main" id="{B74AD453-9796-4579-9917-12D15823A52B}"/>
              </a:ext>
            </a:extLst>
          </p:cNvPr>
          <p:cNvSpPr txBox="1"/>
          <p:nvPr/>
        </p:nvSpPr>
        <p:spPr>
          <a:xfrm>
            <a:off x="540326" y="311727"/>
            <a:ext cx="11388437" cy="3477875"/>
          </a:xfrm>
          <a:prstGeom prst="rect">
            <a:avLst/>
          </a:prstGeom>
          <a:noFill/>
        </p:spPr>
        <p:txBody>
          <a:bodyPr wrap="square" rtlCol="0">
            <a:spAutoFit/>
          </a:bodyPr>
          <a:lstStyle/>
          <a:p>
            <a:pPr algn="l"/>
            <a:r>
              <a:rPr lang="es-ES" sz="2200" b="0" i="0" dirty="0">
                <a:effectLst/>
              </a:rPr>
              <a:t>Aunque la pintura está en buenas condiciones, el pigmento azul utilizado para el cielo se ha deteriorado a gris. Es probable, sin embargo, que el cielo siempre haya sido pensado para ser un azul pálido con nubes. Los cambios con el tiempo en la pintura han significado que la arquitectura se ha vuelto translúcida en partes, al igual que los caballos y las figuras en la balaustrada. Las figuras seguramente estaban destinadas a ser pálidas, pero probablemente no tan pálidas como lo son ahora.</a:t>
            </a:r>
          </a:p>
          <a:p>
            <a:pPr algn="l"/>
            <a:r>
              <a:rPr lang="es-ES" sz="2200" b="0" i="0" dirty="0">
                <a:effectLst/>
              </a:rPr>
              <a:t>El célebre escritor alemán Goethe fue a Venecia en 1786, y </a:t>
            </a:r>
            <a:r>
              <a:rPr lang="es-ES" sz="2200" b="0" i="1" dirty="0">
                <a:effectLst/>
              </a:rPr>
              <a:t>La familia de Darío</a:t>
            </a:r>
            <a:r>
              <a:rPr lang="es-ES" sz="2200" b="0" i="0" dirty="0">
                <a:effectLst/>
              </a:rPr>
              <a:t> fue la única pintura que describió en el relato que dio de su visita en su </a:t>
            </a:r>
            <a:r>
              <a:rPr lang="es-ES" sz="2200" b="0" i="1" dirty="0">
                <a:effectLst/>
              </a:rPr>
              <a:t>Viaje italiano.</a:t>
            </a:r>
            <a:r>
              <a:rPr lang="es-ES" sz="2200" b="0" i="0" dirty="0">
                <a:effectLst/>
              </a:rPr>
              <a:t> Probablemente fue el cuadro privado más célebre de toda la ciudad, y sigue siendo una de las pinturas más impresionantes de Veronese.</a:t>
            </a:r>
          </a:p>
        </p:txBody>
      </p:sp>
    </p:spTree>
    <p:extLst>
      <p:ext uri="{BB962C8B-B14F-4D97-AF65-F5344CB8AC3E}">
        <p14:creationId xmlns:p14="http://schemas.microsoft.com/office/powerpoint/2010/main" val="176309092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10277" cy="5869420"/>
          </a:xfrm>
        </p:spPr>
        <p:txBody>
          <a:bodyPr anchor="t">
            <a:normAutofit/>
          </a:bodyPr>
          <a:lstStyle/>
          <a:p>
            <a:r>
              <a:rPr lang="es-ES" sz="2800" dirty="0"/>
              <a:t>1570. Veronés. Niño con galgo. MET.</a:t>
            </a:r>
            <a:br>
              <a:rPr lang="es-ES" sz="2800" dirty="0"/>
            </a:br>
            <a:br>
              <a:rPr lang="es-ES" sz="2800" dirty="0"/>
            </a:br>
            <a:r>
              <a:rPr lang="es-ES" sz="2400" b="0" i="0" dirty="0">
                <a:effectLst/>
                <a:latin typeface="+mn-lt"/>
              </a:rPr>
              <a:t>Este retrato fue comprado por los grandes coleccionistas estadounidenses Harry y </a:t>
            </a:r>
            <a:r>
              <a:rPr lang="es-ES" sz="2400" b="0" i="0" dirty="0" err="1">
                <a:effectLst/>
                <a:latin typeface="+mn-lt"/>
              </a:rPr>
              <a:t>Louisine</a:t>
            </a:r>
            <a:r>
              <a:rPr lang="es-ES" sz="2400" b="0" i="0" dirty="0">
                <a:effectLst/>
                <a:latin typeface="+mn-lt"/>
              </a:rPr>
              <a:t> </a:t>
            </a:r>
            <a:r>
              <a:rPr lang="es-ES" sz="2400" b="0" i="0" dirty="0" err="1">
                <a:effectLst/>
                <a:latin typeface="+mn-lt"/>
              </a:rPr>
              <a:t>Havemeyer</a:t>
            </a:r>
            <a:r>
              <a:rPr lang="es-ES" sz="2400" b="0" i="0" dirty="0">
                <a:effectLst/>
                <a:latin typeface="+mn-lt"/>
              </a:rPr>
              <a:t> a la noble familia </a:t>
            </a:r>
            <a:r>
              <a:rPr lang="es-ES" sz="2400" b="0" i="0" dirty="0" err="1">
                <a:effectLst/>
                <a:latin typeface="+mn-lt"/>
              </a:rPr>
              <a:t>Martinengo</a:t>
            </a:r>
            <a:r>
              <a:rPr lang="es-ES" sz="2400" b="0" i="0" dirty="0">
                <a:effectLst/>
                <a:latin typeface="+mn-lt"/>
              </a:rPr>
              <a:t> de Brescia, quienes creían que representaba a un joven relacionado con ellos de la familia </a:t>
            </a:r>
            <a:r>
              <a:rPr lang="es-ES" sz="2400" b="0" i="0" dirty="0" err="1">
                <a:effectLst/>
                <a:latin typeface="+mn-lt"/>
              </a:rPr>
              <a:t>Colleoni</a:t>
            </a:r>
            <a:r>
              <a:rPr lang="es-ES" sz="2400" b="0" i="0" dirty="0">
                <a:effectLst/>
                <a:latin typeface="+mn-lt"/>
              </a:rPr>
              <a:t> de la vecina Bérgamo. </a:t>
            </a:r>
            <a:br>
              <a:rPr lang="es-ES" sz="2400" b="0" i="0" dirty="0">
                <a:effectLst/>
                <a:latin typeface="+mn-lt"/>
              </a:rPr>
            </a:br>
            <a:br>
              <a:rPr lang="es-ES" sz="2400" b="0" i="0" dirty="0">
                <a:effectLst/>
                <a:latin typeface="+mn-lt"/>
              </a:rPr>
            </a:br>
            <a:r>
              <a:rPr lang="es-ES" sz="2400" b="0" i="0" dirty="0">
                <a:effectLst/>
                <a:latin typeface="+mn-lt"/>
              </a:rPr>
              <a:t>La pintura, que probablemente data de la década de 1570, colgada en la villa </a:t>
            </a:r>
            <a:r>
              <a:rPr lang="es-ES" sz="2400" b="0" i="0" dirty="0" err="1">
                <a:effectLst/>
                <a:latin typeface="+mn-lt"/>
              </a:rPr>
              <a:t>Martinengo</a:t>
            </a:r>
            <a:r>
              <a:rPr lang="es-ES" sz="2400" b="0" i="0" dirty="0">
                <a:effectLst/>
                <a:latin typeface="+mn-lt"/>
              </a:rPr>
              <a:t> y su concepción recuerda los frescos ilusionistas de Veronés en otras villas del Véneto, en una de las cuales los miembros de la familia se muestran como si entraran en el espacio del espectador a través de una puerta abierta.</a:t>
            </a:r>
            <a:br>
              <a:rPr lang="es-ES" sz="2400" dirty="0">
                <a:latin typeface="+mn-lt"/>
              </a:rPr>
            </a:br>
            <a:br>
              <a:rPr lang="es-ES" sz="2400" dirty="0">
                <a:latin typeface="+mn-lt"/>
              </a:rPr>
            </a:br>
            <a:r>
              <a:rPr lang="es-ES" sz="2400" b="0" i="0" dirty="0">
                <a:effectLst/>
                <a:latin typeface="+mn-lt"/>
              </a:rPr>
              <a:t>El cielo, pintado en un azul fugitivo, ha perdido la mayor parte de su color.</a:t>
            </a:r>
            <a:endParaRPr lang="es-ES" sz="2800" dirty="0">
              <a:latin typeface="+mn-lt"/>
            </a:endParaRPr>
          </a:p>
        </p:txBody>
      </p:sp>
      <p:pic>
        <p:nvPicPr>
          <p:cNvPr id="4" name="Imagen 3">
            <a:extLst>
              <a:ext uri="{FF2B5EF4-FFF2-40B4-BE49-F238E27FC236}">
                <a16:creationId xmlns:a16="http://schemas.microsoft.com/office/drawing/2014/main" id="{23CB59F3-40FD-421E-BF8C-F5D419AF3B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2895" y="0"/>
            <a:ext cx="4269105" cy="6858000"/>
          </a:xfrm>
          <a:prstGeom prst="rect">
            <a:avLst/>
          </a:prstGeom>
        </p:spPr>
      </p:pic>
    </p:spTree>
    <p:extLst>
      <p:ext uri="{BB962C8B-B14F-4D97-AF65-F5344CB8AC3E}">
        <p14:creationId xmlns:p14="http://schemas.microsoft.com/office/powerpoint/2010/main" val="410032967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5" y="365125"/>
            <a:ext cx="3785079" cy="5869420"/>
          </a:xfrm>
        </p:spPr>
        <p:txBody>
          <a:bodyPr anchor="t">
            <a:normAutofit fontScale="90000"/>
          </a:bodyPr>
          <a:lstStyle/>
          <a:p>
            <a:r>
              <a:rPr lang="es-ES" sz="3100" b="1" dirty="0"/>
              <a:t>1570. Veronés. El rapto de Europa. National Gallery, Londres.</a:t>
            </a:r>
            <a:br>
              <a:rPr lang="es-ES" sz="2800" dirty="0"/>
            </a:br>
            <a:r>
              <a:rPr lang="es-ES" sz="2700" b="0" i="0" dirty="0">
                <a:effectLst/>
              </a:rPr>
              <a:t>La historia del rapto de Europa se cuenta en </a:t>
            </a:r>
            <a:r>
              <a:rPr lang="es-ES" sz="2700" b="0" i="1" dirty="0">
                <a:effectLst/>
              </a:rPr>
              <a:t>las Metamorfosis de Ovidio.</a:t>
            </a:r>
            <a:r>
              <a:rPr lang="es-ES" sz="2700" b="0" i="0" dirty="0">
                <a:effectLst/>
              </a:rPr>
              <a:t> Mercurio recibe la orden de su padre, Júpiter, de conducir una manada de ganado perteneciente al rey </a:t>
            </a:r>
            <a:r>
              <a:rPr lang="es-ES" sz="2700" b="0" i="0" dirty="0" err="1">
                <a:effectLst/>
              </a:rPr>
              <a:t>Agenor</a:t>
            </a:r>
            <a:r>
              <a:rPr lang="es-ES" sz="2700" b="0" i="0" dirty="0">
                <a:effectLst/>
              </a:rPr>
              <a:t> desde sus pastos en la ladera de la montaña hasta la orilla del mar de Tiro, donde la hija del rey, Europa, juega con sus compañeros.</a:t>
            </a:r>
            <a:br>
              <a:rPr lang="es-ES" sz="2700" b="0" i="0" dirty="0">
                <a:effectLst/>
              </a:rPr>
            </a:br>
            <a:endParaRPr lang="es-ES" sz="2800" dirty="0"/>
          </a:p>
        </p:txBody>
      </p:sp>
      <p:pic>
        <p:nvPicPr>
          <p:cNvPr id="4" name="Imagen 3">
            <a:extLst>
              <a:ext uri="{FF2B5EF4-FFF2-40B4-BE49-F238E27FC236}">
                <a16:creationId xmlns:a16="http://schemas.microsoft.com/office/drawing/2014/main" id="{6DB8F83E-F12B-4421-8ABB-00F33D93A9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6024" y="0"/>
            <a:ext cx="8115976" cy="6858000"/>
          </a:xfrm>
          <a:prstGeom prst="rect">
            <a:avLst/>
          </a:prstGeom>
        </p:spPr>
      </p:pic>
    </p:spTree>
    <p:extLst>
      <p:ext uri="{BB962C8B-B14F-4D97-AF65-F5344CB8AC3E}">
        <p14:creationId xmlns:p14="http://schemas.microsoft.com/office/powerpoint/2010/main" val="300026155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650182" y="365125"/>
            <a:ext cx="5541818" cy="1767847"/>
          </a:xfrm>
        </p:spPr>
        <p:txBody>
          <a:bodyPr anchor="ctr">
            <a:normAutofit/>
          </a:bodyPr>
          <a:lstStyle/>
          <a:p>
            <a:pPr algn="ctr"/>
            <a:r>
              <a:rPr lang="es-ES" sz="2800" b="1" dirty="0"/>
              <a:t>1570. Veronés. El rapto de Europa. National Gallery, Londres.</a:t>
            </a:r>
          </a:p>
        </p:txBody>
      </p:sp>
      <p:pic>
        <p:nvPicPr>
          <p:cNvPr id="4" name="Imagen 3">
            <a:extLst>
              <a:ext uri="{FF2B5EF4-FFF2-40B4-BE49-F238E27FC236}">
                <a16:creationId xmlns:a16="http://schemas.microsoft.com/office/drawing/2014/main" id="{6DB8F83E-F12B-4421-8ABB-00F33D93A9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0181" y="2175165"/>
            <a:ext cx="5541817" cy="4682836"/>
          </a:xfrm>
          <a:prstGeom prst="rect">
            <a:avLst/>
          </a:prstGeom>
        </p:spPr>
      </p:pic>
      <p:sp>
        <p:nvSpPr>
          <p:cNvPr id="3" name="CuadroTexto 2">
            <a:extLst>
              <a:ext uri="{FF2B5EF4-FFF2-40B4-BE49-F238E27FC236}">
                <a16:creationId xmlns:a16="http://schemas.microsoft.com/office/drawing/2014/main" id="{984F9505-2C0E-43BD-9929-5D2ED88857E7}"/>
              </a:ext>
            </a:extLst>
          </p:cNvPr>
          <p:cNvSpPr txBox="1"/>
          <p:nvPr/>
        </p:nvSpPr>
        <p:spPr>
          <a:xfrm>
            <a:off x="526473" y="290945"/>
            <a:ext cx="6123709" cy="6524863"/>
          </a:xfrm>
          <a:prstGeom prst="rect">
            <a:avLst/>
          </a:prstGeom>
          <a:noFill/>
        </p:spPr>
        <p:txBody>
          <a:bodyPr wrap="square" rtlCol="0">
            <a:spAutoFit/>
          </a:bodyPr>
          <a:lstStyle/>
          <a:p>
            <a:pPr algn="l"/>
            <a:r>
              <a:rPr lang="es-ES" sz="2200" b="0" i="0" dirty="0">
                <a:effectLst/>
              </a:rPr>
              <a:t>Una vez completada esta tarea, Júpiter se transforma en un toro joven, blanco como la nieve, con ricos pliegues de piel, cuernos brillantes y ojos seductores. Llama la atención de la princesa. Al principio ella es demasiado tímida para tocarlo, así que le ofrece flores. Él besa sus manos, se divierten y se acuesta. Ella lo acaricia, cuelga guirnaldas en sus cuernos y luego monta su espalda. Él la lleva al borde del mar y luego se aleja nadando con ella a Creta.</a:t>
            </a:r>
          </a:p>
          <a:p>
            <a:pPr algn="l"/>
            <a:r>
              <a:rPr lang="es-ES" sz="2200" b="0" i="0" dirty="0">
                <a:effectLst/>
              </a:rPr>
              <a:t>Veronese muestra a Europa siendo ayudada a sentarse en la silla de montar lateral en la espalda del toro por sus damas. Los </a:t>
            </a:r>
            <a:r>
              <a:rPr lang="es-ES" sz="2200" b="0" i="1" dirty="0" err="1">
                <a:effectLst/>
              </a:rPr>
              <a:t>amorini</a:t>
            </a:r>
            <a:r>
              <a:rPr lang="es-ES" sz="2200" b="0" i="1" dirty="0">
                <a:effectLst/>
              </a:rPr>
              <a:t> alados</a:t>
            </a:r>
            <a:r>
              <a:rPr lang="es-ES" sz="2200" b="0" i="0" dirty="0">
                <a:effectLst/>
              </a:rPr>
              <a:t> (cupidos infantiles) arrojan fruta de los árboles a las damas de abajo y Cupido toma al toro por su cuerno. Europa está parcialmente desnuda -su pecho está expuesto y su manto amarillo yace en el suelo- mientras el toro se lame impacientemente los dedos de los dedos de los pie.</a:t>
            </a:r>
          </a:p>
        </p:txBody>
      </p:sp>
    </p:spTree>
    <p:extLst>
      <p:ext uri="{BB962C8B-B14F-4D97-AF65-F5344CB8AC3E}">
        <p14:creationId xmlns:p14="http://schemas.microsoft.com/office/powerpoint/2010/main" val="334300331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578434" y="365125"/>
            <a:ext cx="4613565" cy="1472843"/>
          </a:xfrm>
        </p:spPr>
        <p:txBody>
          <a:bodyPr anchor="ctr">
            <a:normAutofit/>
          </a:bodyPr>
          <a:lstStyle/>
          <a:p>
            <a:pPr algn="ctr"/>
            <a:r>
              <a:rPr lang="es-ES" sz="2800" b="1" dirty="0"/>
              <a:t>1570. Veronés. El rapto de Europa. National Gallery, Londres.</a:t>
            </a:r>
          </a:p>
        </p:txBody>
      </p:sp>
      <p:pic>
        <p:nvPicPr>
          <p:cNvPr id="4" name="Imagen 3">
            <a:extLst>
              <a:ext uri="{FF2B5EF4-FFF2-40B4-BE49-F238E27FC236}">
                <a16:creationId xmlns:a16="http://schemas.microsoft.com/office/drawing/2014/main" id="{6DB8F83E-F12B-4421-8ABB-00F33D93A9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8435" y="1837968"/>
            <a:ext cx="4613564" cy="3898462"/>
          </a:xfrm>
          <a:prstGeom prst="rect">
            <a:avLst/>
          </a:prstGeom>
        </p:spPr>
      </p:pic>
      <p:sp>
        <p:nvSpPr>
          <p:cNvPr id="3" name="CuadroTexto 2">
            <a:extLst>
              <a:ext uri="{FF2B5EF4-FFF2-40B4-BE49-F238E27FC236}">
                <a16:creationId xmlns:a16="http://schemas.microsoft.com/office/drawing/2014/main" id="{984F9505-2C0E-43BD-9929-5D2ED88857E7}"/>
              </a:ext>
            </a:extLst>
          </p:cNvPr>
          <p:cNvSpPr txBox="1"/>
          <p:nvPr/>
        </p:nvSpPr>
        <p:spPr>
          <a:xfrm>
            <a:off x="526473" y="290945"/>
            <a:ext cx="7051963" cy="6524863"/>
          </a:xfrm>
          <a:prstGeom prst="rect">
            <a:avLst/>
          </a:prstGeom>
          <a:noFill/>
        </p:spPr>
        <p:txBody>
          <a:bodyPr wrap="square" rtlCol="0">
            <a:spAutoFit/>
          </a:bodyPr>
          <a:lstStyle/>
          <a:p>
            <a:pPr algn="l"/>
            <a:r>
              <a:rPr lang="es-ES" sz="2200" b="0" i="0" dirty="0">
                <a:effectLst/>
              </a:rPr>
              <a:t>La imagen es humorística pero también inquietante, especialmente en la expresión desconcertada y ligeramente llorosa en el rostro de Europa. Veronés enfatiza la seducción inicial de la princesa en lugar de su terror y pánico posteriores, que fue representado por Tiziano en su gran pintura </a:t>
            </a:r>
            <a:r>
              <a:rPr lang="es-ES" sz="2200" i="1" dirty="0"/>
              <a:t>El rapto</a:t>
            </a:r>
            <a:r>
              <a:rPr lang="es-ES" sz="2200" b="0" i="1" dirty="0">
                <a:effectLst/>
              </a:rPr>
              <a:t> de Europa, </a:t>
            </a:r>
            <a:r>
              <a:rPr lang="es-ES" sz="2200" b="0" i="0" dirty="0">
                <a:effectLst/>
              </a:rPr>
              <a:t>realizada en 1562 para el rey Felipe II de España (Museo Isabella Stewart Gardner, Boston). Veronese muestra la siguiente parte de la historia en la distancia media a la izquierda, donde el toro lleva a la princesa al mar, acompañado por Cupido. En la distancia extrema, puedes ver el toro vadeando con Europa hasta la lejana isla de Creta.</a:t>
            </a:r>
          </a:p>
          <a:p>
            <a:pPr algn="l"/>
            <a:r>
              <a:rPr lang="es-ES" sz="2200" b="0" i="0" dirty="0">
                <a:effectLst/>
              </a:rPr>
              <a:t>Sabemos que para sus primeros encargos, Veronese generalmente primero hizo una versión pequeña, conocida como modelo, en pintura al óleo antes de comenzar la pintura final de tamaño completo. Si bien este cuadro fue pintado más tarde en su carrera, podría ser un modelo así, ya que es más pequeño de lo que uno esperaría para una pintura hecha para una galería. </a:t>
            </a:r>
          </a:p>
        </p:txBody>
      </p:sp>
    </p:spTree>
    <p:extLst>
      <p:ext uri="{BB962C8B-B14F-4D97-AF65-F5344CB8AC3E}">
        <p14:creationId xmlns:p14="http://schemas.microsoft.com/office/powerpoint/2010/main" val="418321656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567056" y="365125"/>
            <a:ext cx="5624944" cy="1588365"/>
          </a:xfrm>
        </p:spPr>
        <p:txBody>
          <a:bodyPr anchor="ctr">
            <a:normAutofit/>
          </a:bodyPr>
          <a:lstStyle/>
          <a:p>
            <a:pPr algn="ctr"/>
            <a:r>
              <a:rPr lang="es-ES" sz="2800" b="1" dirty="0"/>
              <a:t>1570. Veronés. El rapto de Europa. National Gallery, Londres.</a:t>
            </a:r>
          </a:p>
        </p:txBody>
      </p:sp>
      <p:pic>
        <p:nvPicPr>
          <p:cNvPr id="4" name="Imagen 3">
            <a:extLst>
              <a:ext uri="{FF2B5EF4-FFF2-40B4-BE49-F238E27FC236}">
                <a16:creationId xmlns:a16="http://schemas.microsoft.com/office/drawing/2014/main" id="{6DB8F83E-F12B-4421-8ABB-00F33D93A9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9013" y="2064327"/>
            <a:ext cx="5672986" cy="4793674"/>
          </a:xfrm>
          <a:prstGeom prst="rect">
            <a:avLst/>
          </a:prstGeom>
        </p:spPr>
      </p:pic>
      <p:sp>
        <p:nvSpPr>
          <p:cNvPr id="3" name="CuadroTexto 2">
            <a:extLst>
              <a:ext uri="{FF2B5EF4-FFF2-40B4-BE49-F238E27FC236}">
                <a16:creationId xmlns:a16="http://schemas.microsoft.com/office/drawing/2014/main" id="{984F9505-2C0E-43BD-9929-5D2ED88857E7}"/>
              </a:ext>
            </a:extLst>
          </p:cNvPr>
          <p:cNvSpPr txBox="1"/>
          <p:nvPr/>
        </p:nvSpPr>
        <p:spPr>
          <a:xfrm>
            <a:off x="526473" y="290945"/>
            <a:ext cx="6040582" cy="6524863"/>
          </a:xfrm>
          <a:prstGeom prst="rect">
            <a:avLst/>
          </a:prstGeom>
          <a:noFill/>
        </p:spPr>
        <p:txBody>
          <a:bodyPr wrap="square" rtlCol="0">
            <a:spAutoFit/>
          </a:bodyPr>
          <a:lstStyle/>
          <a:p>
            <a:pPr algn="l"/>
            <a:r>
              <a:rPr lang="es-ES" sz="2200" b="0" i="0" dirty="0">
                <a:effectLst/>
              </a:rPr>
              <a:t>Veronese pintó varios cuadros del Rapto de Europa, pero ninguno de ellos sigue este exactamente. Una posibilidad es que fuera un ensayo para el lienzo contemporáneo y muy grande de </a:t>
            </a:r>
            <a:r>
              <a:rPr lang="es-ES" sz="2200" i="1" dirty="0"/>
              <a:t>El rapto</a:t>
            </a:r>
            <a:r>
              <a:rPr lang="es-ES" sz="2200" b="0" i="1" dirty="0">
                <a:effectLst/>
              </a:rPr>
              <a:t> de Europa</a:t>
            </a:r>
            <a:r>
              <a:rPr lang="es-ES" sz="2200" b="0" i="0" dirty="0">
                <a:effectLst/>
              </a:rPr>
              <a:t> para el poderoso mecenas veneciano de Veronese, Jacopo Contarini (Palacio Ducal, Venecia). Alternativamente, podría haberse hecho para decorar un mueble, aunque sus proporciones son inusuales para las imágenes hechas para tal propósito. Tal vez sea solo una pequeña imagen de gabinete hecha para el disfrute personal.</a:t>
            </a:r>
          </a:p>
          <a:p>
            <a:pPr algn="l"/>
            <a:r>
              <a:rPr lang="es-ES" sz="2200" b="0" i="0" dirty="0">
                <a:effectLst/>
              </a:rPr>
              <a:t>Durante la mayor parte del siglo XX no se creyó que fuera por el propio Veronese, probablemente porque estaba oscurecido por dos capas extremadamente gruesas de barniz oscuro. Sin embargo, cuando la pintura se limpió en 1999, se descubrió que su técnica, materiales y colores, todos muy bien conservados, eran típicos del veronés.</a:t>
            </a:r>
          </a:p>
        </p:txBody>
      </p:sp>
    </p:spTree>
    <p:extLst>
      <p:ext uri="{BB962C8B-B14F-4D97-AF65-F5344CB8AC3E}">
        <p14:creationId xmlns:p14="http://schemas.microsoft.com/office/powerpoint/2010/main" val="124765857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31551" cy="5869420"/>
          </a:xfrm>
        </p:spPr>
        <p:txBody>
          <a:bodyPr anchor="t">
            <a:normAutofit/>
          </a:bodyPr>
          <a:lstStyle/>
          <a:p>
            <a:r>
              <a:rPr lang="es-ES" sz="2800" b="1" dirty="0"/>
              <a:t>1570. Veronés. Adoración de los magos. Hermitage.</a:t>
            </a:r>
          </a:p>
        </p:txBody>
      </p:sp>
      <p:pic>
        <p:nvPicPr>
          <p:cNvPr id="4" name="Imagen 3">
            <a:extLst>
              <a:ext uri="{FF2B5EF4-FFF2-40B4-BE49-F238E27FC236}">
                <a16:creationId xmlns:a16="http://schemas.microsoft.com/office/drawing/2014/main" id="{5657145D-E470-4747-ACC6-231B03ADCD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4169" y="0"/>
            <a:ext cx="4947831" cy="6858000"/>
          </a:xfrm>
          <a:prstGeom prst="rect">
            <a:avLst/>
          </a:prstGeom>
        </p:spPr>
      </p:pic>
    </p:spTree>
    <p:extLst>
      <p:ext uri="{BB962C8B-B14F-4D97-AF65-F5344CB8AC3E}">
        <p14:creationId xmlns:p14="http://schemas.microsoft.com/office/powerpoint/2010/main" val="119515735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814524" cy="5869420"/>
          </a:xfrm>
        </p:spPr>
        <p:txBody>
          <a:bodyPr anchor="t">
            <a:normAutofit/>
          </a:bodyPr>
          <a:lstStyle/>
          <a:p>
            <a:r>
              <a:rPr lang="es-ES" sz="2800" b="1" dirty="0"/>
              <a:t>1570. Veronés. Marte y Venus, con Cupido y un caballo. Galería </a:t>
            </a:r>
            <a:r>
              <a:rPr lang="es-ES" sz="2800" b="1" dirty="0" err="1"/>
              <a:t>Sabauda</a:t>
            </a:r>
            <a:r>
              <a:rPr lang="es-ES" sz="2800" b="1" dirty="0"/>
              <a:t>, </a:t>
            </a:r>
            <a:r>
              <a:rPr lang="es-ES" sz="2800" b="1" dirty="0" err="1"/>
              <a:t>Turin</a:t>
            </a:r>
            <a:r>
              <a:rPr lang="es-ES" sz="2800" b="1" dirty="0"/>
              <a:t>.</a:t>
            </a:r>
          </a:p>
        </p:txBody>
      </p:sp>
      <p:pic>
        <p:nvPicPr>
          <p:cNvPr id="4" name="Imagen 3">
            <a:extLst>
              <a:ext uri="{FF2B5EF4-FFF2-40B4-BE49-F238E27FC236}">
                <a16:creationId xmlns:a16="http://schemas.microsoft.com/office/drawing/2014/main" id="{8E08867C-4778-401C-B84C-0A4832513A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7142" y="0"/>
            <a:ext cx="6864858" cy="6858000"/>
          </a:xfrm>
          <a:prstGeom prst="rect">
            <a:avLst/>
          </a:prstGeom>
        </p:spPr>
      </p:pic>
    </p:spTree>
    <p:extLst>
      <p:ext uri="{BB962C8B-B14F-4D97-AF65-F5344CB8AC3E}">
        <p14:creationId xmlns:p14="http://schemas.microsoft.com/office/powerpoint/2010/main" val="310540501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74171" cy="5869420"/>
          </a:xfrm>
        </p:spPr>
        <p:txBody>
          <a:bodyPr anchor="t">
            <a:normAutofit/>
          </a:bodyPr>
          <a:lstStyle/>
          <a:p>
            <a:r>
              <a:rPr lang="es-ES" sz="2800" dirty="0"/>
              <a:t>1570. Veronés. Resurrección. Gemäldegalerie, Dresde.</a:t>
            </a:r>
          </a:p>
        </p:txBody>
      </p:sp>
      <p:pic>
        <p:nvPicPr>
          <p:cNvPr id="4" name="Imagen 3">
            <a:extLst>
              <a:ext uri="{FF2B5EF4-FFF2-40B4-BE49-F238E27FC236}">
                <a16:creationId xmlns:a16="http://schemas.microsoft.com/office/drawing/2014/main" id="{4AC59415-A43C-4FC0-9156-EE2FEB0B42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6789" y="0"/>
            <a:ext cx="5105211" cy="6858000"/>
          </a:xfrm>
          <a:prstGeom prst="rect">
            <a:avLst/>
          </a:prstGeom>
        </p:spPr>
      </p:pic>
    </p:spTree>
    <p:extLst>
      <p:ext uri="{BB962C8B-B14F-4D97-AF65-F5344CB8AC3E}">
        <p14:creationId xmlns:p14="http://schemas.microsoft.com/office/powerpoint/2010/main" val="189254323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40429" cy="5869420"/>
          </a:xfrm>
        </p:spPr>
        <p:txBody>
          <a:bodyPr anchor="t">
            <a:normAutofit/>
          </a:bodyPr>
          <a:lstStyle/>
          <a:p>
            <a:r>
              <a:rPr lang="es-ES" sz="2800" b="1" dirty="0"/>
              <a:t>1570. Veronés. Venus y Marte atados por el amor. MET.</a:t>
            </a:r>
            <a:br>
              <a:rPr lang="es-ES" sz="2800" dirty="0"/>
            </a:br>
            <a:r>
              <a:rPr lang="es-ES" sz="2400" b="0" i="0" dirty="0">
                <a:effectLst/>
                <a:latin typeface="+mn-lt"/>
              </a:rPr>
              <a:t>En esta pintura visualmente opulenta y sensual, Cupido une a Marte (el dios de la guerra) a Venus (la diosa del amor) con un nudo de amor. </a:t>
            </a:r>
            <a:br>
              <a:rPr lang="es-ES" sz="2400" b="0" i="0" dirty="0">
                <a:effectLst/>
                <a:latin typeface="+mn-lt"/>
              </a:rPr>
            </a:br>
            <a:r>
              <a:rPr lang="es-ES" sz="2400" b="0" i="0" dirty="0">
                <a:effectLst/>
                <a:latin typeface="+mn-lt"/>
              </a:rPr>
              <a:t>Celebra los efectos civilizadores y nutritivos del amor, ya que la leche fluye del pecho de Venus y el caballo de guerra de Marte es restringido. </a:t>
            </a:r>
            <a:br>
              <a:rPr lang="es-ES" sz="2400" b="0" i="0" dirty="0">
                <a:effectLst/>
                <a:latin typeface="+mn-lt"/>
              </a:rPr>
            </a:br>
            <a:r>
              <a:rPr lang="es-ES" sz="2400" b="0" i="0" dirty="0">
                <a:effectLst/>
                <a:latin typeface="+mn-lt"/>
              </a:rPr>
              <a:t>Posiblemente encargada por el emperador Maximiliano II, la pintura fue propiedad del emperador Rodolfo II en Praga en 1621, junto con otras obras mitológicas del artista. </a:t>
            </a:r>
            <a:br>
              <a:rPr lang="es-ES" sz="2400" b="0" i="0" dirty="0">
                <a:effectLst/>
                <a:latin typeface="+mn-lt"/>
              </a:rPr>
            </a:br>
            <a:r>
              <a:rPr lang="es-ES" sz="2400" b="0" i="0" dirty="0">
                <a:effectLst/>
                <a:latin typeface="+mn-lt"/>
              </a:rPr>
              <a:t>Una obra maestra de la luz y el color, obras como esta tuvieron un impacto duradero en artistas posteriores como Velázquez y Giambattista </a:t>
            </a:r>
            <a:r>
              <a:rPr lang="es-ES" sz="2400" b="0" i="0" dirty="0" err="1">
                <a:effectLst/>
                <a:latin typeface="+mn-lt"/>
              </a:rPr>
              <a:t>Tiepolo</a:t>
            </a:r>
            <a:r>
              <a:rPr lang="es-ES" sz="2400" b="0" i="0" dirty="0">
                <a:effectLst/>
                <a:latin typeface="+mn-lt"/>
              </a:rPr>
              <a:t>.</a:t>
            </a:r>
            <a:endParaRPr lang="es-ES" sz="2800" dirty="0">
              <a:latin typeface="+mn-lt"/>
            </a:endParaRPr>
          </a:p>
        </p:txBody>
      </p:sp>
      <p:pic>
        <p:nvPicPr>
          <p:cNvPr id="5" name="Imagen 4">
            <a:extLst>
              <a:ext uri="{FF2B5EF4-FFF2-40B4-BE49-F238E27FC236}">
                <a16:creationId xmlns:a16="http://schemas.microsoft.com/office/drawing/2014/main" id="{A5CEF658-1C05-407A-8243-DE8E77426D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3047" y="0"/>
            <a:ext cx="5338953" cy="6858000"/>
          </a:xfrm>
          <a:prstGeom prst="rect">
            <a:avLst/>
          </a:prstGeom>
        </p:spPr>
      </p:pic>
    </p:spTree>
    <p:extLst>
      <p:ext uri="{BB962C8B-B14F-4D97-AF65-F5344CB8AC3E}">
        <p14:creationId xmlns:p14="http://schemas.microsoft.com/office/powerpoint/2010/main" val="335753704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14438" cy="5869420"/>
          </a:xfrm>
        </p:spPr>
        <p:txBody>
          <a:bodyPr anchor="t">
            <a:normAutofit/>
          </a:bodyPr>
          <a:lstStyle/>
          <a:p>
            <a:r>
              <a:rPr lang="es-ES" sz="2800" b="1" dirty="0"/>
              <a:t>1570. Veronés. Marte desnudando a Venus. National Gallery of Scotland, </a:t>
            </a:r>
            <a:r>
              <a:rPr lang="es-ES" sz="2800" b="1" dirty="0" err="1"/>
              <a:t>Edinburgo</a:t>
            </a:r>
            <a:r>
              <a:rPr lang="es-ES" sz="2800" b="1" dirty="0"/>
              <a:t>. </a:t>
            </a:r>
          </a:p>
        </p:txBody>
      </p:sp>
      <p:pic>
        <p:nvPicPr>
          <p:cNvPr id="4" name="Imagen 3">
            <a:extLst>
              <a:ext uri="{FF2B5EF4-FFF2-40B4-BE49-F238E27FC236}">
                <a16:creationId xmlns:a16="http://schemas.microsoft.com/office/drawing/2014/main" id="{CBED84D2-B7EF-4568-9FE1-52EDD1C6D2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7056" y="0"/>
            <a:ext cx="5264944" cy="6858000"/>
          </a:xfrm>
          <a:prstGeom prst="rect">
            <a:avLst/>
          </a:prstGeom>
        </p:spPr>
      </p:pic>
    </p:spTree>
    <p:extLst>
      <p:ext uri="{BB962C8B-B14F-4D97-AF65-F5344CB8AC3E}">
        <p14:creationId xmlns:p14="http://schemas.microsoft.com/office/powerpoint/2010/main" val="151835182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03988" cy="5869420"/>
          </a:xfrm>
        </p:spPr>
        <p:txBody>
          <a:bodyPr anchor="t">
            <a:normAutofit/>
          </a:bodyPr>
          <a:lstStyle/>
          <a:p>
            <a:r>
              <a:rPr lang="es-ES" sz="2800" b="1" dirty="0"/>
              <a:t>1571. Veronés. Agostino </a:t>
            </a:r>
            <a:r>
              <a:rPr lang="es-ES" sz="2800" b="1" dirty="0" err="1"/>
              <a:t>Barbarigo</a:t>
            </a:r>
            <a:r>
              <a:rPr lang="es-ES" sz="2800" b="1" dirty="0"/>
              <a:t>. </a:t>
            </a:r>
            <a:r>
              <a:rPr lang="es-ES" sz="2800" b="1" dirty="0" err="1"/>
              <a:t>Szépmûvészeti</a:t>
            </a:r>
            <a:r>
              <a:rPr lang="es-ES" sz="2800" b="1" dirty="0"/>
              <a:t> </a:t>
            </a:r>
            <a:r>
              <a:rPr lang="es-ES" sz="2800" b="1" dirty="0" err="1"/>
              <a:t>Múzeum</a:t>
            </a:r>
            <a:r>
              <a:rPr lang="es-ES" sz="2800" b="1" dirty="0"/>
              <a:t>, Budapest.</a:t>
            </a:r>
          </a:p>
        </p:txBody>
      </p:sp>
      <p:pic>
        <p:nvPicPr>
          <p:cNvPr id="4" name="Imagen 3">
            <a:extLst>
              <a:ext uri="{FF2B5EF4-FFF2-40B4-BE49-F238E27FC236}">
                <a16:creationId xmlns:a16="http://schemas.microsoft.com/office/drawing/2014/main" id="{A0D80BD1-CF56-4E15-ACA3-7A5CE90CE5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6606" y="0"/>
            <a:ext cx="5475394" cy="6858000"/>
          </a:xfrm>
          <a:prstGeom prst="rect">
            <a:avLst/>
          </a:prstGeom>
        </p:spPr>
      </p:pic>
    </p:spTree>
    <p:extLst>
      <p:ext uri="{BB962C8B-B14F-4D97-AF65-F5344CB8AC3E}">
        <p14:creationId xmlns:p14="http://schemas.microsoft.com/office/powerpoint/2010/main" val="308189712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180618" cy="1685348"/>
          </a:xfrm>
        </p:spPr>
        <p:txBody>
          <a:bodyPr anchor="t">
            <a:normAutofit/>
          </a:bodyPr>
          <a:lstStyle/>
          <a:p>
            <a:r>
              <a:rPr lang="es-ES" sz="2800" b="1" dirty="0"/>
              <a:t>1571. Veronés. Adoración de la Virgen. Gemäldegalerie, Dresde.</a:t>
            </a:r>
          </a:p>
        </p:txBody>
      </p:sp>
      <p:pic>
        <p:nvPicPr>
          <p:cNvPr id="4" name="Imagen 3">
            <a:extLst>
              <a:ext uri="{FF2B5EF4-FFF2-40B4-BE49-F238E27FC236}">
                <a16:creationId xmlns:a16="http://schemas.microsoft.com/office/drawing/2014/main" id="{4AB3F086-C5CA-437D-9AB8-FE63B83A0E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66" y="2050473"/>
            <a:ext cx="12181534" cy="4807527"/>
          </a:xfrm>
          <a:prstGeom prst="rect">
            <a:avLst/>
          </a:prstGeom>
        </p:spPr>
      </p:pic>
    </p:spTree>
    <p:extLst>
      <p:ext uri="{BB962C8B-B14F-4D97-AF65-F5344CB8AC3E}">
        <p14:creationId xmlns:p14="http://schemas.microsoft.com/office/powerpoint/2010/main" val="187546338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1676400" cy="5869420"/>
          </a:xfrm>
        </p:spPr>
        <p:txBody>
          <a:bodyPr anchor="t">
            <a:normAutofit/>
          </a:bodyPr>
          <a:lstStyle/>
          <a:p>
            <a:r>
              <a:rPr lang="es-ES" sz="2800" b="1" dirty="0"/>
              <a:t>1571. Veronés. Jesús y el centurión. Museo del Prado.</a:t>
            </a:r>
          </a:p>
        </p:txBody>
      </p:sp>
      <p:pic>
        <p:nvPicPr>
          <p:cNvPr id="4" name="Imagen 3">
            <a:extLst>
              <a:ext uri="{FF2B5EF4-FFF2-40B4-BE49-F238E27FC236}">
                <a16:creationId xmlns:a16="http://schemas.microsoft.com/office/drawing/2014/main" id="{98AF98BA-D893-4E06-A0C4-5D9C2D0A37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8534" y="365124"/>
            <a:ext cx="10143466" cy="6492875"/>
          </a:xfrm>
          <a:prstGeom prst="rect">
            <a:avLst/>
          </a:prstGeom>
        </p:spPr>
      </p:pic>
    </p:spTree>
    <p:extLst>
      <p:ext uri="{BB962C8B-B14F-4D97-AF65-F5344CB8AC3E}">
        <p14:creationId xmlns:p14="http://schemas.microsoft.com/office/powerpoint/2010/main" val="290251745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928094" y="1"/>
            <a:ext cx="4263906" cy="2064328"/>
          </a:xfrm>
        </p:spPr>
        <p:txBody>
          <a:bodyPr anchor="ctr">
            <a:normAutofit/>
          </a:bodyPr>
          <a:lstStyle/>
          <a:p>
            <a:pPr algn="ctr"/>
            <a:r>
              <a:rPr lang="es-ES" sz="2800" b="1" dirty="0"/>
              <a:t>1571. Veronés. Jesús y el centurión. Museo del Prado.</a:t>
            </a:r>
          </a:p>
        </p:txBody>
      </p:sp>
      <p:pic>
        <p:nvPicPr>
          <p:cNvPr id="4" name="Imagen 3">
            <a:extLst>
              <a:ext uri="{FF2B5EF4-FFF2-40B4-BE49-F238E27FC236}">
                <a16:creationId xmlns:a16="http://schemas.microsoft.com/office/drawing/2014/main" id="{98AF98BA-D893-4E06-A0C4-5D9C2D0A37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8094" y="2064328"/>
            <a:ext cx="4263906" cy="2729344"/>
          </a:xfrm>
          <a:prstGeom prst="rect">
            <a:avLst/>
          </a:prstGeom>
        </p:spPr>
      </p:pic>
      <p:sp>
        <p:nvSpPr>
          <p:cNvPr id="3" name="CuadroTexto 2">
            <a:extLst>
              <a:ext uri="{FF2B5EF4-FFF2-40B4-BE49-F238E27FC236}">
                <a16:creationId xmlns:a16="http://schemas.microsoft.com/office/drawing/2014/main" id="{149018B4-98CF-4908-AB63-5142C199B01B}"/>
              </a:ext>
            </a:extLst>
          </p:cNvPr>
          <p:cNvSpPr txBox="1"/>
          <p:nvPr/>
        </p:nvSpPr>
        <p:spPr>
          <a:xfrm>
            <a:off x="304801" y="290945"/>
            <a:ext cx="7623294" cy="6524863"/>
          </a:xfrm>
          <a:prstGeom prst="rect">
            <a:avLst/>
          </a:prstGeom>
          <a:noFill/>
        </p:spPr>
        <p:txBody>
          <a:bodyPr wrap="square" rtlCol="0">
            <a:spAutoFit/>
          </a:bodyPr>
          <a:lstStyle/>
          <a:p>
            <a:pPr algn="l" fontAlgn="base"/>
            <a:r>
              <a:rPr lang="es-ES" sz="2200" b="0" i="0" dirty="0">
                <a:effectLst/>
              </a:rPr>
              <a:t>En la medida que ilustra el encuentro entre dos personajes o grupos de personajes, </a:t>
            </a:r>
            <a:r>
              <a:rPr lang="es-ES" sz="2200" b="0" i="0" u="none" strike="noStrike" dirty="0">
                <a:effectLst/>
              </a:rPr>
              <a:t>Jesús</a:t>
            </a:r>
            <a:r>
              <a:rPr lang="es-ES" sz="2200" b="0" i="0" dirty="0">
                <a:effectLst/>
              </a:rPr>
              <a:t> y el centurión (Mateo 2, 5-13), fechada hacia 1570-1572, presenta similitudes con La familia de Darío delante de </a:t>
            </a:r>
            <a:r>
              <a:rPr lang="es-ES" sz="2200" b="0" i="0" u="none" strike="noStrike" dirty="0">
                <a:effectLst/>
              </a:rPr>
              <a:t>Alejandro Magno</a:t>
            </a:r>
            <a:r>
              <a:rPr lang="es-ES" sz="2200" b="0" i="0" dirty="0">
                <a:effectLst/>
              </a:rPr>
              <a:t> (</a:t>
            </a:r>
            <a:r>
              <a:rPr lang="es-ES" sz="2200" b="0" i="0" u="none" strike="noStrike" dirty="0">
                <a:effectLst/>
              </a:rPr>
              <a:t>Londres</a:t>
            </a:r>
            <a:r>
              <a:rPr lang="es-ES" sz="2200" b="0" i="0" dirty="0">
                <a:effectLst/>
              </a:rPr>
              <a:t>, </a:t>
            </a:r>
            <a:r>
              <a:rPr lang="es-ES" sz="2200" b="0" i="0" u="none" strike="noStrike" dirty="0">
                <a:effectLst/>
              </a:rPr>
              <a:t>National Gallery</a:t>
            </a:r>
            <a:r>
              <a:rPr lang="es-ES" sz="2200" b="0" i="0" dirty="0">
                <a:effectLst/>
              </a:rPr>
              <a:t>), realizada en la década de 1560. </a:t>
            </a:r>
          </a:p>
          <a:p>
            <a:pPr algn="l" fontAlgn="base"/>
            <a:r>
              <a:rPr lang="es-ES" sz="2200" b="0" i="0" dirty="0">
                <a:effectLst/>
              </a:rPr>
              <a:t>En ambas obras la acción transcurre ante un telón de fondo arquitectónico de inspiración </a:t>
            </a:r>
            <a:r>
              <a:rPr lang="es-ES" sz="2200" b="0" i="0" dirty="0" err="1">
                <a:effectLst/>
              </a:rPr>
              <a:t>palladiana</a:t>
            </a:r>
            <a:r>
              <a:rPr lang="es-ES" sz="2200" b="0" i="0" dirty="0">
                <a:effectLst/>
              </a:rPr>
              <a:t> fuertemente iluminado que realza los brillantes colores de las indumentarias de las figuras en primer plano. </a:t>
            </a:r>
          </a:p>
          <a:p>
            <a:pPr algn="l" fontAlgn="base"/>
            <a:r>
              <a:rPr lang="es-ES" sz="2200" b="0" i="0" dirty="0">
                <a:effectLst/>
              </a:rPr>
              <a:t>Se perciben sin embargo diferencias derivadas de su distinta cronología. </a:t>
            </a:r>
          </a:p>
          <a:p>
            <a:pPr algn="l" fontAlgn="base"/>
            <a:r>
              <a:rPr lang="es-ES" sz="2200" b="0" i="0" dirty="0">
                <a:effectLst/>
              </a:rPr>
              <a:t>La escenografía es menos fastuosa en la del </a:t>
            </a:r>
            <a:r>
              <a:rPr lang="es-ES" sz="2200" b="0" i="0" u="none" strike="noStrike" dirty="0">
                <a:effectLst/>
              </a:rPr>
              <a:t>Prado</a:t>
            </a:r>
            <a:r>
              <a:rPr lang="es-ES" sz="2200" b="0" i="0" dirty="0">
                <a:effectLst/>
              </a:rPr>
              <a:t>, que ha perdido riqueza descriptiva para ganar dinamismo e intensidad dramática. Los actores principales: </a:t>
            </a:r>
            <a:r>
              <a:rPr lang="es-ES" sz="2200" b="0" i="0" u="none" strike="noStrike" dirty="0">
                <a:effectLst/>
              </a:rPr>
              <a:t>Jesús</a:t>
            </a:r>
            <a:r>
              <a:rPr lang="es-ES" sz="2200" b="0" i="0" dirty="0">
                <a:effectLst/>
              </a:rPr>
              <a:t> y el centurión, aparecen más próximos entre sí y han desaparecido casi todos los "espectadores" en segundo o tercer plano. </a:t>
            </a:r>
          </a:p>
          <a:p>
            <a:pPr algn="l" fontAlgn="base"/>
            <a:r>
              <a:rPr lang="es-ES" sz="2200" b="0" i="0" dirty="0">
                <a:effectLst/>
              </a:rPr>
              <a:t>La obra no pierde por ello su carácter teatral, remitiendo los ademanes y vestuario de los personajes a prácticas escénicas de la época. </a:t>
            </a:r>
          </a:p>
        </p:txBody>
      </p:sp>
    </p:spTree>
    <p:extLst>
      <p:ext uri="{BB962C8B-B14F-4D97-AF65-F5344CB8AC3E}">
        <p14:creationId xmlns:p14="http://schemas.microsoft.com/office/powerpoint/2010/main" val="5536949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928094" y="1"/>
            <a:ext cx="4263906" cy="2064328"/>
          </a:xfrm>
        </p:spPr>
        <p:txBody>
          <a:bodyPr anchor="ctr">
            <a:normAutofit/>
          </a:bodyPr>
          <a:lstStyle/>
          <a:p>
            <a:pPr algn="ctr"/>
            <a:r>
              <a:rPr lang="es-ES" sz="2800" b="1" dirty="0"/>
              <a:t>1571. Veronés. Jesús y el centurión. Museo del Prado.</a:t>
            </a:r>
          </a:p>
        </p:txBody>
      </p:sp>
      <p:pic>
        <p:nvPicPr>
          <p:cNvPr id="4" name="Imagen 3">
            <a:extLst>
              <a:ext uri="{FF2B5EF4-FFF2-40B4-BE49-F238E27FC236}">
                <a16:creationId xmlns:a16="http://schemas.microsoft.com/office/drawing/2014/main" id="{98AF98BA-D893-4E06-A0C4-5D9C2D0A37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8094" y="2064328"/>
            <a:ext cx="4263906" cy="2729344"/>
          </a:xfrm>
          <a:prstGeom prst="rect">
            <a:avLst/>
          </a:prstGeom>
        </p:spPr>
      </p:pic>
      <p:sp>
        <p:nvSpPr>
          <p:cNvPr id="3" name="CuadroTexto 2">
            <a:extLst>
              <a:ext uri="{FF2B5EF4-FFF2-40B4-BE49-F238E27FC236}">
                <a16:creationId xmlns:a16="http://schemas.microsoft.com/office/drawing/2014/main" id="{149018B4-98CF-4908-AB63-5142C199B01B}"/>
              </a:ext>
            </a:extLst>
          </p:cNvPr>
          <p:cNvSpPr txBox="1"/>
          <p:nvPr/>
        </p:nvSpPr>
        <p:spPr>
          <a:xfrm>
            <a:off x="526473" y="290945"/>
            <a:ext cx="7401621" cy="6524863"/>
          </a:xfrm>
          <a:prstGeom prst="rect">
            <a:avLst/>
          </a:prstGeom>
          <a:noFill/>
        </p:spPr>
        <p:txBody>
          <a:bodyPr wrap="square" rtlCol="0">
            <a:spAutoFit/>
          </a:bodyPr>
          <a:lstStyle/>
          <a:p>
            <a:pPr algn="l" fontAlgn="base"/>
            <a:r>
              <a:rPr lang="es-ES" sz="2200" b="0" i="0" dirty="0">
                <a:effectLst/>
              </a:rPr>
              <a:t>El éxito de esta fórmula debió de ser considerable a tenor de las versiones conservadas (Dresde, </a:t>
            </a:r>
            <a:r>
              <a:rPr lang="es-ES" sz="2200" b="0" i="0" u="none" strike="noStrike" dirty="0">
                <a:effectLst/>
              </a:rPr>
              <a:t>Kansas City</a:t>
            </a:r>
            <a:r>
              <a:rPr lang="es-ES" sz="2200" b="0" i="0" dirty="0">
                <a:effectLst/>
              </a:rPr>
              <a:t> y </a:t>
            </a:r>
            <a:r>
              <a:rPr lang="es-ES" sz="2200" b="0" i="0" u="none" strike="noStrike" dirty="0">
                <a:effectLst/>
              </a:rPr>
              <a:t>Múnich</a:t>
            </a:r>
            <a:r>
              <a:rPr lang="es-ES" sz="2200" b="0" i="0" dirty="0">
                <a:effectLst/>
              </a:rPr>
              <a:t>), de menor calidad y con amplia intervención del taller.</a:t>
            </a:r>
          </a:p>
          <a:p>
            <a:pPr algn="l" fontAlgn="base"/>
            <a:r>
              <a:rPr lang="es-ES" sz="2200" b="0" i="0" dirty="0">
                <a:effectLst/>
              </a:rPr>
              <a:t>Identificado con el lienzo citado por </a:t>
            </a:r>
            <a:r>
              <a:rPr lang="es-ES" sz="2200" b="0" i="0" dirty="0" err="1">
                <a:effectLst/>
              </a:rPr>
              <a:t>Ridolfi</a:t>
            </a:r>
            <a:r>
              <a:rPr lang="es-ES" sz="2200" b="0" i="0" dirty="0">
                <a:effectLst/>
              </a:rPr>
              <a:t> en la Casa Contarini de </a:t>
            </a:r>
            <a:r>
              <a:rPr lang="es-ES" sz="2200" b="0" i="0" u="none" strike="noStrike" dirty="0">
                <a:effectLst/>
              </a:rPr>
              <a:t>Padua</a:t>
            </a:r>
            <a:r>
              <a:rPr lang="es-ES" sz="2200" b="0" i="0" dirty="0">
                <a:effectLst/>
              </a:rPr>
              <a:t>, fue adquirido en fecha desconocida por el </a:t>
            </a:r>
            <a:r>
              <a:rPr lang="es-ES" sz="2200" b="0" i="0" u="none" strike="noStrike" dirty="0">
                <a:effectLst/>
              </a:rPr>
              <a:t>conde de Arundel</a:t>
            </a:r>
            <a:r>
              <a:rPr lang="es-ES" sz="2200" b="0" i="0" dirty="0">
                <a:effectLst/>
              </a:rPr>
              <a:t>. En una carta incompleta fechable en 1654, </a:t>
            </a:r>
            <a:r>
              <a:rPr lang="es-ES" sz="2200" b="0" i="0" u="none" strike="noStrike" dirty="0">
                <a:effectLst/>
              </a:rPr>
              <a:t>Haro</a:t>
            </a:r>
            <a:r>
              <a:rPr lang="es-ES" sz="2200" b="0" i="0" dirty="0">
                <a:effectLst/>
              </a:rPr>
              <a:t> da instrucciones a Alonso de Cárdenas para que compre dos pinturas de la colección Arundel, entre otras, incluyendo </a:t>
            </a:r>
            <a:r>
              <a:rPr lang="es-ES" sz="2200" b="0" i="1" u="none" strike="noStrike" dirty="0">
                <a:effectLst/>
              </a:rPr>
              <a:t>Jesús</a:t>
            </a:r>
            <a:r>
              <a:rPr lang="es-ES" sz="2200" b="0" i="1" dirty="0">
                <a:effectLst/>
              </a:rPr>
              <a:t> y el centurión</a:t>
            </a:r>
            <a:r>
              <a:rPr lang="es-ES" sz="2200" b="0" i="0" dirty="0">
                <a:effectLst/>
              </a:rPr>
              <a:t>, de </a:t>
            </a:r>
            <a:r>
              <a:rPr lang="es-ES" sz="2200" b="0" i="0" u="none" strike="noStrike" dirty="0">
                <a:effectLst/>
              </a:rPr>
              <a:t>Veronés</a:t>
            </a:r>
            <a:r>
              <a:rPr lang="es-ES" sz="2200" b="0" i="0" dirty="0">
                <a:effectLst/>
              </a:rPr>
              <a:t>. La compra se llevó a cabo en </a:t>
            </a:r>
            <a:r>
              <a:rPr lang="es-ES" sz="2200" b="0" i="0" u="none" strike="noStrike" dirty="0">
                <a:effectLst/>
              </a:rPr>
              <a:t>Ámsterdam</a:t>
            </a:r>
            <a:r>
              <a:rPr lang="es-ES" sz="2200" b="0" i="0" dirty="0">
                <a:effectLst/>
              </a:rPr>
              <a:t> por el pintor que </a:t>
            </a:r>
            <a:r>
              <a:rPr lang="es-ES" sz="2200" b="0" i="0" dirty="0" err="1">
                <a:effectLst/>
              </a:rPr>
              <a:t>Cardenás</a:t>
            </a:r>
            <a:r>
              <a:rPr lang="es-ES" sz="2200" b="0" i="0" dirty="0">
                <a:effectLst/>
              </a:rPr>
              <a:t> había comisionado a tal efecto, y está registrada en las cuentas de Cárdenas del 26 de abril de 1659, con un precio de 400 libras. </a:t>
            </a:r>
            <a:r>
              <a:rPr lang="es-ES" sz="2200" b="0" i="0" u="none" strike="noStrike" dirty="0">
                <a:effectLst/>
              </a:rPr>
              <a:t>Luis de Haro</a:t>
            </a:r>
            <a:r>
              <a:rPr lang="es-ES" sz="2200" b="0" i="0" dirty="0">
                <a:effectLst/>
              </a:rPr>
              <a:t> regaló la pintura al rey, que la destinó al </a:t>
            </a:r>
            <a:r>
              <a:rPr lang="es-ES" sz="2200" b="0" i="0" u="none" strike="noStrike" dirty="0">
                <a:effectLst/>
              </a:rPr>
              <a:t>Escorial</a:t>
            </a:r>
            <a:r>
              <a:rPr lang="es-ES" sz="2200" b="0" i="0" dirty="0">
                <a:effectLst/>
              </a:rPr>
              <a:t>, donde el padre De los Santos la cita admirativamente en 1667 en el "Capítulo del Prior", aunque lamenta la degradación de su colorido, perceptible en el manto de </a:t>
            </a:r>
            <a:r>
              <a:rPr lang="es-ES" sz="2200" b="0" i="0" u="none" strike="noStrike" dirty="0">
                <a:effectLst/>
              </a:rPr>
              <a:t>Cristo</a:t>
            </a:r>
            <a:r>
              <a:rPr lang="es-ES" sz="2200" b="0" i="0" dirty="0">
                <a:effectLst/>
              </a:rPr>
              <a:t> (Texto extractado de Miquel Joan , M.: </a:t>
            </a:r>
            <a:r>
              <a:rPr lang="es-ES" sz="2200" b="0" i="1" dirty="0">
                <a:effectLst/>
              </a:rPr>
              <a:t>La Almoneda del Siglo, Relaciones artísticas entre España y </a:t>
            </a:r>
            <a:r>
              <a:rPr lang="es-ES" sz="2200" b="0" i="1" u="none" strike="noStrike" dirty="0">
                <a:effectLst/>
              </a:rPr>
              <a:t>Gran Bretaña</a:t>
            </a:r>
            <a:r>
              <a:rPr lang="es-ES" sz="2200" b="0" i="1" dirty="0">
                <a:effectLst/>
              </a:rPr>
              <a:t>, 1604-1655</a:t>
            </a:r>
            <a:r>
              <a:rPr lang="es-ES" sz="2200" b="0" i="0" dirty="0">
                <a:effectLst/>
              </a:rPr>
              <a:t>. </a:t>
            </a:r>
            <a:r>
              <a:rPr lang="es-ES" sz="2200" b="0" i="0" u="none" strike="noStrike" dirty="0">
                <a:effectLst/>
              </a:rPr>
              <a:t>Museo Nacional del Prado</a:t>
            </a:r>
            <a:r>
              <a:rPr lang="es-ES" sz="2200" b="0" i="0" dirty="0">
                <a:effectLst/>
              </a:rPr>
              <a:t>, 2002, p. 272).</a:t>
            </a:r>
          </a:p>
        </p:txBody>
      </p:sp>
    </p:spTree>
    <p:extLst>
      <p:ext uri="{BB962C8B-B14F-4D97-AF65-F5344CB8AC3E}">
        <p14:creationId xmlns:p14="http://schemas.microsoft.com/office/powerpoint/2010/main" val="335158664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39404" cy="5869420"/>
          </a:xfrm>
        </p:spPr>
        <p:txBody>
          <a:bodyPr anchor="t">
            <a:normAutofit/>
          </a:bodyPr>
          <a:lstStyle/>
          <a:p>
            <a:r>
              <a:rPr lang="it-IT" sz="2800" b="1" dirty="0"/>
              <a:t>1572. Veronés. Livia Colonna. Museo del Prado.</a:t>
            </a:r>
            <a:endParaRPr lang="es-ES" sz="2800" b="1" dirty="0"/>
          </a:p>
        </p:txBody>
      </p:sp>
      <p:pic>
        <p:nvPicPr>
          <p:cNvPr id="4" name="Imagen 3">
            <a:extLst>
              <a:ext uri="{FF2B5EF4-FFF2-40B4-BE49-F238E27FC236}">
                <a16:creationId xmlns:a16="http://schemas.microsoft.com/office/drawing/2014/main" id="{25A33032-777F-4466-85EE-02DB59E49E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2022" y="0"/>
            <a:ext cx="5539978" cy="6858000"/>
          </a:xfrm>
          <a:prstGeom prst="rect">
            <a:avLst/>
          </a:prstGeom>
        </p:spPr>
      </p:pic>
    </p:spTree>
    <p:extLst>
      <p:ext uri="{BB962C8B-B14F-4D97-AF65-F5344CB8AC3E}">
        <p14:creationId xmlns:p14="http://schemas.microsoft.com/office/powerpoint/2010/main" val="43622185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236037" cy="1338984"/>
          </a:xfrm>
        </p:spPr>
        <p:txBody>
          <a:bodyPr anchor="t">
            <a:normAutofit/>
          </a:bodyPr>
          <a:lstStyle/>
          <a:p>
            <a:r>
              <a:rPr lang="es-ES" sz="2800" b="1" dirty="0"/>
              <a:t>1572. Veronés. Bodas de Caná Gemäldegalerie, Dresde.</a:t>
            </a:r>
          </a:p>
        </p:txBody>
      </p:sp>
      <p:pic>
        <p:nvPicPr>
          <p:cNvPr id="4" name="Imagen 3">
            <a:extLst>
              <a:ext uri="{FF2B5EF4-FFF2-40B4-BE49-F238E27FC236}">
                <a16:creationId xmlns:a16="http://schemas.microsoft.com/office/drawing/2014/main" id="{7F311EBE-2675-48D2-8DFD-92B62DBA33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81" y="1704109"/>
            <a:ext cx="12189882" cy="5153891"/>
          </a:xfrm>
          <a:prstGeom prst="rect">
            <a:avLst/>
          </a:prstGeom>
        </p:spPr>
      </p:pic>
    </p:spTree>
    <p:extLst>
      <p:ext uri="{BB962C8B-B14F-4D97-AF65-F5344CB8AC3E}">
        <p14:creationId xmlns:p14="http://schemas.microsoft.com/office/powerpoint/2010/main" val="101609558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5" y="365125"/>
            <a:ext cx="6322777" cy="5869420"/>
          </a:xfrm>
        </p:spPr>
        <p:txBody>
          <a:bodyPr anchor="t">
            <a:normAutofit fontScale="90000"/>
          </a:bodyPr>
          <a:lstStyle/>
          <a:p>
            <a:r>
              <a:rPr lang="it-IT" sz="3100" b="1" dirty="0"/>
              <a:t>1572. Veronés. La Batalla de Lepanto. Gallerie dell'Accademia, Venecia.</a:t>
            </a:r>
            <a:br>
              <a:rPr lang="it-IT" sz="3100" b="1" dirty="0"/>
            </a:br>
            <a:br>
              <a:rPr lang="it-IT" sz="2800" dirty="0"/>
            </a:br>
            <a:r>
              <a:rPr lang="es-ES" sz="2400" b="0" i="0" dirty="0">
                <a:effectLst/>
                <a:latin typeface="+mn-lt"/>
              </a:rPr>
              <a:t>Realizada en el taller de Veronese según un dibujo del maestro justo después de la famosa Batalla de Lepanto de 1571, la pintura celebra la victoria de la Liga Santa contra la flota turca, y en particular el papel fundamental desempeñado por los barcos de Venecia en la batalla. </a:t>
            </a:r>
            <a:br>
              <a:rPr lang="es-ES" sz="2400" b="0" i="0" dirty="0">
                <a:effectLst/>
                <a:latin typeface="+mn-lt"/>
              </a:rPr>
            </a:br>
            <a:r>
              <a:rPr lang="es-ES" sz="2400" b="0" i="0" dirty="0">
                <a:effectLst/>
                <a:latin typeface="+mn-lt"/>
              </a:rPr>
              <a:t>La Serenísima se representa como una mujer vestida de blanco, presentada a la Virgen por Santa Justina y San Marcos, mientras que San Pedro y San Roque están a la izquierda. </a:t>
            </a:r>
            <a:br>
              <a:rPr lang="es-ES" sz="2400" b="0" i="0" dirty="0">
                <a:effectLst/>
                <a:latin typeface="+mn-lt"/>
              </a:rPr>
            </a:br>
            <a:r>
              <a:rPr lang="es-ES" sz="2400" b="0" i="0" dirty="0">
                <a:effectLst/>
                <a:latin typeface="+mn-lt"/>
              </a:rPr>
              <a:t>El favor divino otorgado a la flota católica es subrayado por los rayos brillantes y benéficos que señalan a los barcos de los vencedores, mientras que las sombras oscuras parecen atormentar inexorablemente los barcos de los "enemigos".</a:t>
            </a:r>
            <a:endParaRPr lang="es-ES" sz="2400" dirty="0">
              <a:latin typeface="+mn-lt"/>
            </a:endParaRPr>
          </a:p>
        </p:txBody>
      </p:sp>
      <p:pic>
        <p:nvPicPr>
          <p:cNvPr id="4" name="Imagen 3">
            <a:extLst>
              <a:ext uri="{FF2B5EF4-FFF2-40B4-BE49-F238E27FC236}">
                <a16:creationId xmlns:a16="http://schemas.microsoft.com/office/drawing/2014/main" id="{D6C427A7-E73D-4644-91E2-6F7735E5E5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3722" y="0"/>
            <a:ext cx="5578278" cy="6858000"/>
          </a:xfrm>
          <a:prstGeom prst="rect">
            <a:avLst/>
          </a:prstGeom>
        </p:spPr>
      </p:pic>
    </p:spTree>
    <p:extLst>
      <p:ext uri="{BB962C8B-B14F-4D97-AF65-F5344CB8AC3E}">
        <p14:creationId xmlns:p14="http://schemas.microsoft.com/office/powerpoint/2010/main" val="272109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B8E249C-4D1F-4695-BB30-93BB5E2529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4636"/>
            <a:ext cx="3519054" cy="3519054"/>
          </a:xfrm>
          <a:prstGeom prst="rect">
            <a:avLst/>
          </a:prstGeom>
        </p:spPr>
      </p:pic>
      <p:pic>
        <p:nvPicPr>
          <p:cNvPr id="7" name="Imagen 6">
            <a:extLst>
              <a:ext uri="{FF2B5EF4-FFF2-40B4-BE49-F238E27FC236}">
                <a16:creationId xmlns:a16="http://schemas.microsoft.com/office/drawing/2014/main" id="{644078F9-FDD0-41CF-9B33-807C31DBFD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3783" y="0"/>
            <a:ext cx="3519054" cy="3519054"/>
          </a:xfrm>
          <a:prstGeom prst="rect">
            <a:avLst/>
          </a:prstGeom>
        </p:spPr>
      </p:pic>
      <p:pic>
        <p:nvPicPr>
          <p:cNvPr id="9" name="Imagen 8">
            <a:extLst>
              <a:ext uri="{FF2B5EF4-FFF2-40B4-BE49-F238E27FC236}">
                <a16:creationId xmlns:a16="http://schemas.microsoft.com/office/drawing/2014/main" id="{093D931C-918B-4D2B-B4DF-4C1B8015A5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4837" y="3484418"/>
            <a:ext cx="3338946" cy="3338946"/>
          </a:xfrm>
          <a:prstGeom prst="rect">
            <a:avLst/>
          </a:prstGeom>
        </p:spPr>
      </p:pic>
      <p:pic>
        <p:nvPicPr>
          <p:cNvPr id="11" name="Imagen 10">
            <a:extLst>
              <a:ext uri="{FF2B5EF4-FFF2-40B4-BE49-F238E27FC236}">
                <a16:creationId xmlns:a16="http://schemas.microsoft.com/office/drawing/2014/main" id="{EAC40646-4828-46F3-90D6-F2F1ABDE83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92836" y="3424200"/>
            <a:ext cx="3399163" cy="3399163"/>
          </a:xfrm>
          <a:prstGeom prst="rect">
            <a:avLst/>
          </a:prstGeom>
        </p:spPr>
      </p:pic>
    </p:spTree>
    <p:extLst>
      <p:ext uri="{BB962C8B-B14F-4D97-AF65-F5344CB8AC3E}">
        <p14:creationId xmlns:p14="http://schemas.microsoft.com/office/powerpoint/2010/main" val="383723598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87928" y="365124"/>
            <a:ext cx="5535334" cy="6243493"/>
          </a:xfrm>
        </p:spPr>
        <p:txBody>
          <a:bodyPr anchor="t">
            <a:normAutofit fontScale="90000"/>
          </a:bodyPr>
          <a:lstStyle/>
          <a:p>
            <a:r>
              <a:rPr lang="es-ES" sz="3100" b="1" dirty="0"/>
              <a:t>1573. Veronés. Adoración de los magos. National Gallery, Londres.</a:t>
            </a:r>
            <a:br>
              <a:rPr lang="es-ES" sz="2800" dirty="0"/>
            </a:br>
            <a:r>
              <a:rPr lang="es-ES" sz="2400" b="0" i="0" dirty="0">
                <a:effectLst/>
              </a:rPr>
              <a:t>Los Reyes Magos han venido a visitar al niño Cristo en el establo donde nació. Traen regalos de oro, incienso y mirra, y han viajado desde Oriente (Mateo 2:10-12). Caspar, el mayor de los tres, tiene precedencia y se arrodilla para besar el pie de Cristo en homenaje. Melchor también se arrodilla, apretando sus manos en oración mientras su paje se apodera del don del incienso. Las cabezas de los dos reyes mayores son particularmente finas. Las características de Melchor se representan con trazos rápidos y hábiles en una sola capa de pintura. La cabeza de Caspar está tan animada en su audaz modelado preliminar como en su decisivo </a:t>
            </a:r>
            <a:r>
              <a:rPr lang="es-ES" sz="2400" b="0" i="0" dirty="0" err="1">
                <a:effectLst/>
              </a:rPr>
              <a:t>impasto</a:t>
            </a:r>
            <a:r>
              <a:rPr lang="es-ES" sz="2400" b="0" i="0" dirty="0">
                <a:effectLst/>
              </a:rPr>
              <a:t> blanco. Baltasar, el joven rey de piel oscura de Saba, espera para arrodillarse, sosteniendo su regalo de mirra.</a:t>
            </a:r>
            <a:br>
              <a:rPr lang="es-ES" sz="2400" b="0" i="0" dirty="0">
                <a:effectLst/>
              </a:rPr>
            </a:br>
            <a:endParaRPr lang="es-ES" sz="2400" dirty="0"/>
          </a:p>
        </p:txBody>
      </p:sp>
      <p:pic>
        <p:nvPicPr>
          <p:cNvPr id="4" name="Imagen 3">
            <a:extLst>
              <a:ext uri="{FF2B5EF4-FFF2-40B4-BE49-F238E27FC236}">
                <a16:creationId xmlns:a16="http://schemas.microsoft.com/office/drawing/2014/main" id="{FA7E0723-C4D9-409A-806A-9592C1D58F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3261" y="0"/>
            <a:ext cx="6268739" cy="6858000"/>
          </a:xfrm>
          <a:prstGeom prst="rect">
            <a:avLst/>
          </a:prstGeom>
        </p:spPr>
      </p:pic>
    </p:spTree>
    <p:extLst>
      <p:ext uri="{BB962C8B-B14F-4D97-AF65-F5344CB8AC3E}">
        <p14:creationId xmlns:p14="http://schemas.microsoft.com/office/powerpoint/2010/main" val="59204096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A7E0723-C4D9-409A-806A-9592C1D58F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3261" y="0"/>
            <a:ext cx="6268737" cy="6857999"/>
          </a:xfrm>
          <a:prstGeom prst="rect">
            <a:avLst/>
          </a:prstGeom>
        </p:spPr>
      </p:pic>
      <p:sp>
        <p:nvSpPr>
          <p:cNvPr id="3" name="CuadroTexto 2">
            <a:extLst>
              <a:ext uri="{FF2B5EF4-FFF2-40B4-BE49-F238E27FC236}">
                <a16:creationId xmlns:a16="http://schemas.microsoft.com/office/drawing/2014/main" id="{A28FDD14-7D61-4C28-8DD8-0B7ECFB1AC37}"/>
              </a:ext>
            </a:extLst>
          </p:cNvPr>
          <p:cNvSpPr txBox="1"/>
          <p:nvPr/>
        </p:nvSpPr>
        <p:spPr>
          <a:xfrm>
            <a:off x="401783" y="235527"/>
            <a:ext cx="5521478" cy="5509200"/>
          </a:xfrm>
          <a:prstGeom prst="rect">
            <a:avLst/>
          </a:prstGeom>
          <a:noFill/>
        </p:spPr>
        <p:txBody>
          <a:bodyPr wrap="square" rtlCol="0">
            <a:spAutoFit/>
          </a:bodyPr>
          <a:lstStyle/>
          <a:p>
            <a:pPr algn="l"/>
            <a:r>
              <a:rPr lang="es-ES" sz="2200" b="0" i="0" dirty="0">
                <a:effectLst/>
              </a:rPr>
              <a:t>Los ángeles aparecen en el cielo, a lo largo del rayo de luz que cae sobre Cristo. La diagonal dominante, creada por este rayo de luz celestial, es contrarresta la diagonal formada por las figuras adoradoras, con la Virgen María y el Niño Jesús colocados donde se cruzan. Los corderos de cercha junto a la Virgen son un regalo de los pastores, que observan desde el edificio en ruinas de arriba. Los corderos también expresan la idea de que Cristo es el "Cordero de Dios", que será sacrificado por la salvación de la humanidad. Las enormes ruinas clásicas, contra las que se ha erigido un establo inclinado, sugieren que el paganismo del pasado ha sido reemplazado por el cristianismo.</a:t>
            </a:r>
          </a:p>
        </p:txBody>
      </p:sp>
    </p:spTree>
    <p:extLst>
      <p:ext uri="{BB962C8B-B14F-4D97-AF65-F5344CB8AC3E}">
        <p14:creationId xmlns:p14="http://schemas.microsoft.com/office/powerpoint/2010/main" val="180637102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A7E0723-C4D9-409A-806A-9592C1D58F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7773" y="333137"/>
            <a:ext cx="5964225" cy="6524863"/>
          </a:xfrm>
          <a:prstGeom prst="rect">
            <a:avLst/>
          </a:prstGeom>
        </p:spPr>
      </p:pic>
      <p:sp>
        <p:nvSpPr>
          <p:cNvPr id="3" name="CuadroTexto 2">
            <a:extLst>
              <a:ext uri="{FF2B5EF4-FFF2-40B4-BE49-F238E27FC236}">
                <a16:creationId xmlns:a16="http://schemas.microsoft.com/office/drawing/2014/main" id="{A28FDD14-7D61-4C28-8DD8-0B7ECFB1AC37}"/>
              </a:ext>
            </a:extLst>
          </p:cNvPr>
          <p:cNvSpPr txBox="1"/>
          <p:nvPr/>
        </p:nvSpPr>
        <p:spPr>
          <a:xfrm>
            <a:off x="401783" y="235527"/>
            <a:ext cx="5694218" cy="6524863"/>
          </a:xfrm>
          <a:prstGeom prst="rect">
            <a:avLst/>
          </a:prstGeom>
          <a:noFill/>
        </p:spPr>
        <p:txBody>
          <a:bodyPr wrap="square" rtlCol="0">
            <a:spAutoFit/>
          </a:bodyPr>
          <a:lstStyle/>
          <a:p>
            <a:pPr algn="l"/>
            <a:r>
              <a:rPr lang="es-ES" sz="2200" b="0" i="0" dirty="0">
                <a:effectLst/>
              </a:rPr>
              <a:t>La pintura fue hecha para la iglesia de S. </a:t>
            </a:r>
            <a:r>
              <a:rPr lang="es-ES" sz="2200" b="0" i="0" dirty="0" err="1">
                <a:effectLst/>
              </a:rPr>
              <a:t>Silvestro</a:t>
            </a:r>
            <a:r>
              <a:rPr lang="es-ES" sz="2200" b="0" i="0" dirty="0">
                <a:effectLst/>
              </a:rPr>
              <a:t> en Venecia. No era un retablo, sino que estaba colocado a la izquierda del altar de San José. El altar apenas estaba empotrado, por lo que la pintura no colgaba en la pared lateral de la capilla sino en la nave de la iglesia. La práctica de cubrir completamente las paredes de la nave con lienzos pintados no era infrecuente en Venecia durante este período: las </a:t>
            </a:r>
            <a:r>
              <a:rPr lang="es-ES" sz="2200" b="0" i="1" dirty="0" err="1">
                <a:effectLst/>
              </a:rPr>
              <a:t>escuolas</a:t>
            </a:r>
            <a:r>
              <a:rPr lang="es-ES" sz="2200" b="0" i="0" dirty="0">
                <a:effectLst/>
              </a:rPr>
              <a:t> ('cofradías') eran a menudo los mecenas de estos cuadros. El altar de San José fue responsabilidad de la </a:t>
            </a:r>
            <a:r>
              <a:rPr lang="es-ES" sz="2200" b="0" i="0" dirty="0" err="1">
                <a:effectLst/>
              </a:rPr>
              <a:t>Scuola</a:t>
            </a:r>
            <a:r>
              <a:rPr lang="es-ES" sz="2200" b="0" i="0" dirty="0">
                <a:effectLst/>
              </a:rPr>
              <a:t> di San Giuseppe (Cofradía de San José), que probablemente encargó esta pintura. Por lo tanto, es sorprendente que José, colocado detrás de la Virgen, no sea más central en la composición. Es posible que se haya colocado a la derecha en previsión de que los espectadores se acerquen a la pintura desde la izquierda.</a:t>
            </a:r>
          </a:p>
        </p:txBody>
      </p:sp>
    </p:spTree>
    <p:extLst>
      <p:ext uri="{BB962C8B-B14F-4D97-AF65-F5344CB8AC3E}">
        <p14:creationId xmlns:p14="http://schemas.microsoft.com/office/powerpoint/2010/main" val="222551346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924192" y="0"/>
            <a:ext cx="4267808" cy="2189018"/>
          </a:xfrm>
        </p:spPr>
        <p:txBody>
          <a:bodyPr anchor="ctr">
            <a:normAutofit/>
          </a:bodyPr>
          <a:lstStyle/>
          <a:p>
            <a:pPr algn="ctr"/>
            <a:r>
              <a:rPr lang="es-ES" sz="2800" b="1" dirty="0"/>
              <a:t>1573. Veronés. Adoración de los magos. National Gallery, Londres.</a:t>
            </a:r>
          </a:p>
        </p:txBody>
      </p:sp>
      <p:pic>
        <p:nvPicPr>
          <p:cNvPr id="4" name="Imagen 3">
            <a:extLst>
              <a:ext uri="{FF2B5EF4-FFF2-40B4-BE49-F238E27FC236}">
                <a16:creationId xmlns:a16="http://schemas.microsoft.com/office/drawing/2014/main" id="{FA7E0723-C4D9-409A-806A-9592C1D58F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4191" y="2189018"/>
            <a:ext cx="4267808" cy="4668982"/>
          </a:xfrm>
          <a:prstGeom prst="rect">
            <a:avLst/>
          </a:prstGeom>
        </p:spPr>
      </p:pic>
      <p:sp>
        <p:nvSpPr>
          <p:cNvPr id="3" name="CuadroTexto 2">
            <a:extLst>
              <a:ext uri="{FF2B5EF4-FFF2-40B4-BE49-F238E27FC236}">
                <a16:creationId xmlns:a16="http://schemas.microsoft.com/office/drawing/2014/main" id="{A28FDD14-7D61-4C28-8DD8-0B7ECFB1AC37}"/>
              </a:ext>
            </a:extLst>
          </p:cNvPr>
          <p:cNvSpPr txBox="1"/>
          <p:nvPr/>
        </p:nvSpPr>
        <p:spPr>
          <a:xfrm>
            <a:off x="401783" y="235527"/>
            <a:ext cx="7426036" cy="6524863"/>
          </a:xfrm>
          <a:prstGeom prst="rect">
            <a:avLst/>
          </a:prstGeom>
          <a:noFill/>
        </p:spPr>
        <p:txBody>
          <a:bodyPr wrap="square" rtlCol="0">
            <a:spAutoFit/>
          </a:bodyPr>
          <a:lstStyle/>
          <a:p>
            <a:pPr algn="l"/>
            <a:r>
              <a:rPr lang="es-ES" sz="2200" b="0" i="0" dirty="0">
                <a:effectLst/>
              </a:rPr>
              <a:t>La composición parece haber sido muy cuidadosamente elaborada antes de que comenzara la pintura, ya que se hicieron pocos cambios. La pose de la Virgen es idéntica a </a:t>
            </a:r>
            <a:r>
              <a:rPr lang="es-ES" sz="2200" b="0" i="1" dirty="0">
                <a:effectLst/>
              </a:rPr>
              <a:t>la de la Adoración de los Reyes de</a:t>
            </a:r>
            <a:r>
              <a:rPr lang="es-ES" sz="2200" b="0" i="0" dirty="0">
                <a:effectLst/>
              </a:rPr>
              <a:t> Veronese para S. Corona, Vicenza, aunque los pliegues de sus prendas son diferentes, lo que significa que ambas pinturas probablemente fueron trabajadas a partir del mismo pequeño dibujo. Los dos cuadros pueden haber sido pintados al mismo tiempo en el taller de Veronese. Hay un dibujo compositivo para la </a:t>
            </a:r>
            <a:r>
              <a:rPr lang="es-ES" sz="2200" b="0" i="1" dirty="0">
                <a:effectLst/>
              </a:rPr>
              <a:t>Adoración</a:t>
            </a:r>
            <a:r>
              <a:rPr lang="es-ES" sz="2200" b="0" i="0" dirty="0">
                <a:effectLst/>
              </a:rPr>
              <a:t> de la Galería Nacional en el Museo </a:t>
            </a:r>
            <a:r>
              <a:rPr lang="es-ES" sz="2200" b="0" i="0" dirty="0" err="1">
                <a:effectLst/>
              </a:rPr>
              <a:t>Teylers</a:t>
            </a:r>
            <a:r>
              <a:rPr lang="es-ES" sz="2200" b="0" i="0" dirty="0">
                <a:effectLst/>
              </a:rPr>
              <a:t>, Haarlem.</a:t>
            </a:r>
          </a:p>
          <a:p>
            <a:pPr algn="l"/>
            <a:r>
              <a:rPr lang="es-ES" sz="2200" b="0" i="0" dirty="0">
                <a:effectLst/>
              </a:rPr>
              <a:t>La pintura está inscrita en el escalón de piedra más bajo con la fecha 1573 en números romanos. Veronese completó varias otras pinturas grandes en 1573, incluyendo </a:t>
            </a:r>
            <a:r>
              <a:rPr lang="es-ES" sz="2200" b="0" i="1" dirty="0">
                <a:effectLst/>
              </a:rPr>
              <a:t>la Fiesta en la Casa de Levi</a:t>
            </a:r>
            <a:r>
              <a:rPr lang="es-ES" sz="2200" b="0" i="0" dirty="0">
                <a:effectLst/>
              </a:rPr>
              <a:t> para SS. Giovanni e Paolo y la Madonna del </a:t>
            </a:r>
            <a:r>
              <a:rPr lang="es-ES" sz="2200" b="0" i="1" dirty="0">
                <a:effectLst/>
              </a:rPr>
              <a:t>Rosario</a:t>
            </a:r>
            <a:r>
              <a:rPr lang="es-ES" sz="2200" b="0" i="0" dirty="0">
                <a:effectLst/>
              </a:rPr>
              <a:t> para S. Pietro </a:t>
            </a:r>
            <a:r>
              <a:rPr lang="es-ES" sz="2200" b="0" i="0" dirty="0" err="1">
                <a:effectLst/>
              </a:rPr>
              <a:t>Martire</a:t>
            </a:r>
            <a:r>
              <a:rPr lang="es-ES" sz="2200" b="0" i="0" dirty="0">
                <a:effectLst/>
              </a:rPr>
              <a:t> (ambas ahora en la Academia, Venecia). Si bien esto sugeriría que los asistentes de Veronese ayudaron a ejecutar el trabajo, sus contribuciones no son inmediatamente visibles, probablemente integradas a la perfección en el conjunto por Paolo.</a:t>
            </a:r>
          </a:p>
        </p:txBody>
      </p:sp>
    </p:spTree>
    <p:extLst>
      <p:ext uri="{BB962C8B-B14F-4D97-AF65-F5344CB8AC3E}">
        <p14:creationId xmlns:p14="http://schemas.microsoft.com/office/powerpoint/2010/main" val="239278393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166764" cy="623455"/>
          </a:xfrm>
        </p:spPr>
        <p:txBody>
          <a:bodyPr anchor="ctr">
            <a:normAutofit/>
          </a:bodyPr>
          <a:lstStyle/>
          <a:p>
            <a:r>
              <a:rPr lang="es-ES" sz="2800" b="1" dirty="0"/>
              <a:t>1573. Veronés. Festín en la Casa de Leví. </a:t>
            </a:r>
            <a:r>
              <a:rPr lang="es-ES" sz="2800" b="1" dirty="0" err="1"/>
              <a:t>Gallerie</a:t>
            </a:r>
            <a:r>
              <a:rPr lang="es-ES" sz="2800" b="1" dirty="0"/>
              <a:t> </a:t>
            </a:r>
            <a:r>
              <a:rPr lang="es-ES" sz="2800" b="1" dirty="0" err="1"/>
              <a:t>dell'Accademia</a:t>
            </a:r>
            <a:r>
              <a:rPr lang="es-ES" sz="2800" b="1" dirty="0"/>
              <a:t>, Venecia.</a:t>
            </a:r>
          </a:p>
        </p:txBody>
      </p:sp>
      <p:pic>
        <p:nvPicPr>
          <p:cNvPr id="4" name="Imagen 3">
            <a:extLst>
              <a:ext uri="{FF2B5EF4-FFF2-40B4-BE49-F238E27FC236}">
                <a16:creationId xmlns:a16="http://schemas.microsoft.com/office/drawing/2014/main" id="{CDC7C11F-7094-45E1-A7AA-BB917CCED0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08" y="623455"/>
            <a:ext cx="12219708" cy="6234545"/>
          </a:xfrm>
          <a:prstGeom prst="rect">
            <a:avLst/>
          </a:prstGeom>
        </p:spPr>
      </p:pic>
    </p:spTree>
    <p:extLst>
      <p:ext uri="{BB962C8B-B14F-4D97-AF65-F5344CB8AC3E}">
        <p14:creationId xmlns:p14="http://schemas.microsoft.com/office/powerpoint/2010/main" val="56972681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CDC7C11F-7094-45E1-A7AA-BB917CCED0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4743" y="1509778"/>
            <a:ext cx="10482514" cy="5348222"/>
          </a:xfrm>
          <a:prstGeom prst="rect">
            <a:avLst/>
          </a:prstGeom>
        </p:spPr>
      </p:pic>
      <p:sp>
        <p:nvSpPr>
          <p:cNvPr id="3" name="CuadroTexto 2">
            <a:extLst>
              <a:ext uri="{FF2B5EF4-FFF2-40B4-BE49-F238E27FC236}">
                <a16:creationId xmlns:a16="http://schemas.microsoft.com/office/drawing/2014/main" id="{24843360-F8F3-4D46-B324-7ADA380DC9F0}"/>
              </a:ext>
            </a:extLst>
          </p:cNvPr>
          <p:cNvSpPr txBox="1"/>
          <p:nvPr/>
        </p:nvSpPr>
        <p:spPr>
          <a:xfrm>
            <a:off x="512617" y="277091"/>
            <a:ext cx="11388437" cy="1107996"/>
          </a:xfrm>
          <a:prstGeom prst="rect">
            <a:avLst/>
          </a:prstGeom>
          <a:noFill/>
        </p:spPr>
        <p:txBody>
          <a:bodyPr wrap="square" rtlCol="0" anchor="ctr">
            <a:spAutoFit/>
          </a:bodyPr>
          <a:lstStyle/>
          <a:p>
            <a:r>
              <a:rPr lang="es-ES" sz="2200" b="0" i="0" dirty="0">
                <a:effectLst/>
              </a:rPr>
              <a:t>Este gran lienzo fue pintado por Veronese para el refectorio en la iglesia veneciana de Santi Giovanni e Paolo en abril de 1573, como muestra la fecha en la base del pilar en la parte inferior izquierda. Fue capturado por el ejército francés y llevado a París antes de ser devuelto en 1815.</a:t>
            </a:r>
            <a:endParaRPr lang="es-ES" sz="2200" dirty="0"/>
          </a:p>
        </p:txBody>
      </p:sp>
    </p:spTree>
    <p:extLst>
      <p:ext uri="{BB962C8B-B14F-4D97-AF65-F5344CB8AC3E}">
        <p14:creationId xmlns:p14="http://schemas.microsoft.com/office/powerpoint/2010/main" val="242454403"/>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2FD07CE-EA42-4C40-8EE1-069DDE9104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715490"/>
            <a:ext cx="4142509" cy="4142509"/>
          </a:xfrm>
          <a:prstGeom prst="rect">
            <a:avLst/>
          </a:prstGeom>
        </p:spPr>
      </p:pic>
      <p:pic>
        <p:nvPicPr>
          <p:cNvPr id="7" name="Imagen 6">
            <a:extLst>
              <a:ext uri="{FF2B5EF4-FFF2-40B4-BE49-F238E27FC236}">
                <a16:creationId xmlns:a16="http://schemas.microsoft.com/office/drawing/2014/main" id="{8D92C3C4-11AC-4E7B-B987-C7172E8088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2509" y="0"/>
            <a:ext cx="3710617" cy="3710617"/>
          </a:xfrm>
          <a:prstGeom prst="rect">
            <a:avLst/>
          </a:prstGeom>
        </p:spPr>
      </p:pic>
      <p:pic>
        <p:nvPicPr>
          <p:cNvPr id="9" name="Imagen 8">
            <a:extLst>
              <a:ext uri="{FF2B5EF4-FFF2-40B4-BE49-F238E27FC236}">
                <a16:creationId xmlns:a16="http://schemas.microsoft.com/office/drawing/2014/main" id="{49A7DA0B-1E0D-4970-9070-CEB34B558A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3126" y="2519126"/>
            <a:ext cx="4338873" cy="4338873"/>
          </a:xfrm>
          <a:prstGeom prst="rect">
            <a:avLst/>
          </a:prstGeom>
        </p:spPr>
      </p:pic>
    </p:spTree>
    <p:extLst>
      <p:ext uri="{BB962C8B-B14F-4D97-AF65-F5344CB8AC3E}">
        <p14:creationId xmlns:p14="http://schemas.microsoft.com/office/powerpoint/2010/main" val="424243439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67302" cy="5869420"/>
          </a:xfrm>
        </p:spPr>
        <p:txBody>
          <a:bodyPr anchor="t">
            <a:normAutofit/>
          </a:bodyPr>
          <a:lstStyle/>
          <a:p>
            <a:r>
              <a:rPr lang="es-ES" sz="2800" b="1" dirty="0"/>
              <a:t>1575. Veronés. El hallazgo de Moisés. Kunsthistorisches Museum, Viena.</a:t>
            </a:r>
          </a:p>
        </p:txBody>
      </p:sp>
      <p:pic>
        <p:nvPicPr>
          <p:cNvPr id="4" name="Imagen 3">
            <a:extLst>
              <a:ext uri="{FF2B5EF4-FFF2-40B4-BE49-F238E27FC236}">
                <a16:creationId xmlns:a16="http://schemas.microsoft.com/office/drawing/2014/main" id="{0EF4B570-A227-400E-B655-12029BC68A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9920" y="0"/>
            <a:ext cx="5212080" cy="6858000"/>
          </a:xfrm>
          <a:prstGeom prst="rect">
            <a:avLst/>
          </a:prstGeom>
        </p:spPr>
      </p:pic>
    </p:spTree>
    <p:extLst>
      <p:ext uri="{BB962C8B-B14F-4D97-AF65-F5344CB8AC3E}">
        <p14:creationId xmlns:p14="http://schemas.microsoft.com/office/powerpoint/2010/main" val="202482954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697340049"/>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A4D84306-8D84-472E-8684-870BA3ADA147}"/>
              </a:ext>
            </a:extLst>
          </p:cNvPr>
          <p:cNvSpPr>
            <a:spLocks noGrp="1"/>
          </p:cNvSpPr>
          <p:nvPr>
            <p:ph type="ctrTitle"/>
          </p:nvPr>
        </p:nvSpPr>
        <p:spPr/>
        <p:txBody>
          <a:bodyPr>
            <a:normAutofit fontScale="90000"/>
          </a:bodyPr>
          <a:lstStyle/>
          <a:p>
            <a:r>
              <a:rPr lang="es-ES" sz="8800" b="1" dirty="0"/>
              <a:t>1575 - 1582. </a:t>
            </a:r>
            <a:br>
              <a:rPr lang="es-ES" sz="8800" b="1" dirty="0"/>
            </a:br>
            <a:r>
              <a:rPr lang="es-ES" sz="8800" b="1" dirty="0"/>
              <a:t>Palacio Ducal</a:t>
            </a:r>
          </a:p>
        </p:txBody>
      </p:sp>
      <p:sp>
        <p:nvSpPr>
          <p:cNvPr id="5" name="Subtítulo 4">
            <a:extLst>
              <a:ext uri="{FF2B5EF4-FFF2-40B4-BE49-F238E27FC236}">
                <a16:creationId xmlns:a16="http://schemas.microsoft.com/office/drawing/2014/main" id="{9E064515-35A9-4683-841B-E52A92A0D2BB}"/>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63234718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84727BD4-26F2-4CE4-88D1-302967E0B1EF}"/>
              </a:ext>
            </a:extLst>
          </p:cNvPr>
          <p:cNvSpPr>
            <a:spLocks noGrp="1"/>
          </p:cNvSpPr>
          <p:nvPr>
            <p:ph type="ctrTitle"/>
          </p:nvPr>
        </p:nvSpPr>
        <p:spPr/>
        <p:txBody>
          <a:bodyPr>
            <a:normAutofit/>
          </a:bodyPr>
          <a:lstStyle/>
          <a:p>
            <a:r>
              <a:rPr lang="it-IT" sz="8000" b="1" dirty="0"/>
              <a:t>1575 - 1582. </a:t>
            </a:r>
            <a:br>
              <a:rPr lang="it-IT" sz="8000" b="1" dirty="0"/>
            </a:br>
            <a:r>
              <a:rPr lang="it-IT" sz="8000" b="1" dirty="0"/>
              <a:t>Sala del colegio</a:t>
            </a:r>
            <a:endParaRPr lang="es-ES" sz="8000" b="1" dirty="0"/>
          </a:p>
        </p:txBody>
      </p:sp>
      <p:sp>
        <p:nvSpPr>
          <p:cNvPr id="5" name="Subtítulo 4">
            <a:extLst>
              <a:ext uri="{FF2B5EF4-FFF2-40B4-BE49-F238E27FC236}">
                <a16:creationId xmlns:a16="http://schemas.microsoft.com/office/drawing/2014/main" id="{C7484415-D213-420F-96EA-8680460BA1C9}"/>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1626631718"/>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16332" cy="5869420"/>
          </a:xfrm>
        </p:spPr>
        <p:txBody>
          <a:bodyPr anchor="t">
            <a:normAutofit/>
          </a:bodyPr>
          <a:lstStyle/>
          <a:p>
            <a:r>
              <a:rPr lang="es-ES" sz="2800" dirty="0"/>
              <a:t>1575 - 1582. </a:t>
            </a:r>
            <a:r>
              <a:rPr lang="es-ES" sz="2800" dirty="0" err="1"/>
              <a:t>Verones</a:t>
            </a:r>
            <a:r>
              <a:rPr lang="es-ES" sz="2800" dirty="0"/>
              <a:t>. Sala del Colegio. Palacio Ducal, Venecia.</a:t>
            </a:r>
          </a:p>
        </p:txBody>
      </p:sp>
      <p:pic>
        <p:nvPicPr>
          <p:cNvPr id="4" name="Imagen 3">
            <a:extLst>
              <a:ext uri="{FF2B5EF4-FFF2-40B4-BE49-F238E27FC236}">
                <a16:creationId xmlns:a16="http://schemas.microsoft.com/office/drawing/2014/main" id="{962C5519-2559-41C7-9CDC-D2E0D90D3A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8950" y="0"/>
            <a:ext cx="5363050" cy="6858000"/>
          </a:xfrm>
          <a:prstGeom prst="rect">
            <a:avLst/>
          </a:prstGeom>
        </p:spPr>
      </p:pic>
    </p:spTree>
    <p:extLst>
      <p:ext uri="{BB962C8B-B14F-4D97-AF65-F5344CB8AC3E}">
        <p14:creationId xmlns:p14="http://schemas.microsoft.com/office/powerpoint/2010/main" val="3611818880"/>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9282547" cy="3063873"/>
          </a:xfrm>
        </p:spPr>
        <p:txBody>
          <a:bodyPr anchor="t">
            <a:normAutofit/>
          </a:bodyPr>
          <a:lstStyle/>
          <a:p>
            <a:r>
              <a:rPr lang="es-ES" sz="2800" dirty="0"/>
              <a:t>1575 - 1582. </a:t>
            </a:r>
            <a:r>
              <a:rPr lang="es-ES" sz="2800" dirty="0" err="1"/>
              <a:t>Verones</a:t>
            </a:r>
            <a:r>
              <a:rPr lang="es-ES" sz="2800" dirty="0"/>
              <a:t>. Techo. Sala del Colegio. Palacio Ducal, Venecia.</a:t>
            </a:r>
          </a:p>
        </p:txBody>
      </p:sp>
      <p:pic>
        <p:nvPicPr>
          <p:cNvPr id="4" name="Imagen 3">
            <a:extLst>
              <a:ext uri="{FF2B5EF4-FFF2-40B4-BE49-F238E27FC236}">
                <a16:creationId xmlns:a16="http://schemas.microsoft.com/office/drawing/2014/main" id="{243D4051-3432-49EF-8BD0-C2794F3B50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5165" y="-4883"/>
            <a:ext cx="2396836" cy="6862883"/>
          </a:xfrm>
          <a:prstGeom prst="rect">
            <a:avLst/>
          </a:prstGeom>
        </p:spPr>
      </p:pic>
      <p:pic>
        <p:nvPicPr>
          <p:cNvPr id="5" name="Imagen 4">
            <a:extLst>
              <a:ext uri="{FF2B5EF4-FFF2-40B4-BE49-F238E27FC236}">
                <a16:creationId xmlns:a16="http://schemas.microsoft.com/office/drawing/2014/main" id="{43B93D8F-370C-4D7A-A366-0AB69152D6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194642" y="234359"/>
            <a:ext cx="3428999" cy="9818285"/>
          </a:xfrm>
          <a:prstGeom prst="rect">
            <a:avLst/>
          </a:prstGeom>
        </p:spPr>
      </p:pic>
    </p:spTree>
    <p:extLst>
      <p:ext uri="{BB962C8B-B14F-4D97-AF65-F5344CB8AC3E}">
        <p14:creationId xmlns:p14="http://schemas.microsoft.com/office/powerpoint/2010/main" val="1908866655"/>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362233" cy="5869420"/>
          </a:xfrm>
        </p:spPr>
        <p:txBody>
          <a:bodyPr anchor="t">
            <a:normAutofit/>
          </a:bodyPr>
          <a:lstStyle/>
          <a:p>
            <a:r>
              <a:rPr lang="es-ES" sz="2800" dirty="0"/>
              <a:t>1575 - 1582. Veronés. Techo 1. Sala del Colegio. Palacio Ducal, Venecia.</a:t>
            </a:r>
          </a:p>
        </p:txBody>
      </p:sp>
      <p:pic>
        <p:nvPicPr>
          <p:cNvPr id="4" name="Imagen 3">
            <a:extLst>
              <a:ext uri="{FF2B5EF4-FFF2-40B4-BE49-F238E27FC236}">
                <a16:creationId xmlns:a16="http://schemas.microsoft.com/office/drawing/2014/main" id="{EA2280B6-90D9-4371-A774-67E818C38A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4851" y="1"/>
            <a:ext cx="8317149" cy="6858000"/>
          </a:xfrm>
          <a:prstGeom prst="rect">
            <a:avLst/>
          </a:prstGeom>
        </p:spPr>
      </p:pic>
    </p:spTree>
    <p:extLst>
      <p:ext uri="{BB962C8B-B14F-4D97-AF65-F5344CB8AC3E}">
        <p14:creationId xmlns:p14="http://schemas.microsoft.com/office/powerpoint/2010/main" val="2248083819"/>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1575 - 1582. Veronés. Techo 2. Sala del Colegio. Palacio Ducal, Venecia.</a:t>
            </a:r>
          </a:p>
        </p:txBody>
      </p:sp>
      <p:pic>
        <p:nvPicPr>
          <p:cNvPr id="4" name="Imagen 3">
            <a:extLst>
              <a:ext uri="{FF2B5EF4-FFF2-40B4-BE49-F238E27FC236}">
                <a16:creationId xmlns:a16="http://schemas.microsoft.com/office/drawing/2014/main" id="{E4BCDB70-2F82-43CC-950C-4C1C922DE2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2487" y="1"/>
            <a:ext cx="8419514" cy="6858000"/>
          </a:xfrm>
          <a:prstGeom prst="rect">
            <a:avLst/>
          </a:prstGeom>
        </p:spPr>
      </p:pic>
    </p:spTree>
    <p:extLst>
      <p:ext uri="{BB962C8B-B14F-4D97-AF65-F5344CB8AC3E}">
        <p14:creationId xmlns:p14="http://schemas.microsoft.com/office/powerpoint/2010/main" val="3580953753"/>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1575 - 1582. Veronés. Techo 3. Sala del Colegio. Palacio Ducal, Venecia.</a:t>
            </a:r>
          </a:p>
        </p:txBody>
      </p:sp>
      <p:pic>
        <p:nvPicPr>
          <p:cNvPr id="4" name="Imagen 3">
            <a:extLst>
              <a:ext uri="{FF2B5EF4-FFF2-40B4-BE49-F238E27FC236}">
                <a16:creationId xmlns:a16="http://schemas.microsoft.com/office/drawing/2014/main" id="{CFC56F16-500B-4711-9333-7D705717AE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0575" y="1"/>
            <a:ext cx="7931426" cy="6858000"/>
          </a:xfrm>
          <a:prstGeom prst="rect">
            <a:avLst/>
          </a:prstGeom>
        </p:spPr>
      </p:pic>
    </p:spTree>
    <p:extLst>
      <p:ext uri="{BB962C8B-B14F-4D97-AF65-F5344CB8AC3E}">
        <p14:creationId xmlns:p14="http://schemas.microsoft.com/office/powerpoint/2010/main" val="1877022663"/>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1575 - 1582. Veronés. Techo 4. Sala del Colegio. Palacio Ducal, Venecia.</a:t>
            </a:r>
          </a:p>
        </p:txBody>
      </p:sp>
      <p:pic>
        <p:nvPicPr>
          <p:cNvPr id="4" name="Imagen 3">
            <a:extLst>
              <a:ext uri="{FF2B5EF4-FFF2-40B4-BE49-F238E27FC236}">
                <a16:creationId xmlns:a16="http://schemas.microsoft.com/office/drawing/2014/main" id="{4A390938-6E00-44B2-8A81-C2B5941AA3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9121" y="0"/>
            <a:ext cx="8492879" cy="6858000"/>
          </a:xfrm>
          <a:prstGeom prst="rect">
            <a:avLst/>
          </a:prstGeom>
        </p:spPr>
      </p:pic>
    </p:spTree>
    <p:extLst>
      <p:ext uri="{BB962C8B-B14F-4D97-AF65-F5344CB8AC3E}">
        <p14:creationId xmlns:p14="http://schemas.microsoft.com/office/powerpoint/2010/main" val="1526046064"/>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98410" cy="5869420"/>
          </a:xfrm>
        </p:spPr>
        <p:txBody>
          <a:bodyPr anchor="t">
            <a:normAutofit/>
          </a:bodyPr>
          <a:lstStyle/>
          <a:p>
            <a:r>
              <a:rPr lang="es-ES" sz="2800" dirty="0"/>
              <a:t>1575 - 1582. Veronés. Techo 5. Sala del Colegio. Palacio Ducal, Venecia.</a:t>
            </a:r>
          </a:p>
        </p:txBody>
      </p:sp>
      <p:pic>
        <p:nvPicPr>
          <p:cNvPr id="4" name="Imagen 3">
            <a:extLst>
              <a:ext uri="{FF2B5EF4-FFF2-40B4-BE49-F238E27FC236}">
                <a16:creationId xmlns:a16="http://schemas.microsoft.com/office/drawing/2014/main" id="{AABBFE95-7B38-4759-A077-A4696C9D8D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1028" y="0"/>
            <a:ext cx="4880972" cy="6858000"/>
          </a:xfrm>
          <a:prstGeom prst="rect">
            <a:avLst/>
          </a:prstGeom>
        </p:spPr>
      </p:pic>
    </p:spTree>
    <p:extLst>
      <p:ext uri="{BB962C8B-B14F-4D97-AF65-F5344CB8AC3E}">
        <p14:creationId xmlns:p14="http://schemas.microsoft.com/office/powerpoint/2010/main" val="34925149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6" y="365125"/>
            <a:ext cx="1986772" cy="5869420"/>
          </a:xfrm>
        </p:spPr>
        <p:txBody>
          <a:bodyPr anchor="t">
            <a:normAutofit/>
          </a:bodyPr>
          <a:lstStyle/>
          <a:p>
            <a:r>
              <a:rPr lang="es-ES" sz="2800" dirty="0"/>
              <a:t>1575 - 1582. Veronés. Dialéctica. Sala del Colegio. Palacio Ducal, Venecia.</a:t>
            </a:r>
          </a:p>
        </p:txBody>
      </p:sp>
      <p:pic>
        <p:nvPicPr>
          <p:cNvPr id="4" name="Imagen 3">
            <a:extLst>
              <a:ext uri="{FF2B5EF4-FFF2-40B4-BE49-F238E27FC236}">
                <a16:creationId xmlns:a16="http://schemas.microsoft.com/office/drawing/2014/main" id="{82C09502-7737-4FA2-B57F-C6225AF876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7717" y="0"/>
            <a:ext cx="9914283" cy="6858000"/>
          </a:xfrm>
          <a:prstGeom prst="rect">
            <a:avLst/>
          </a:prstGeom>
        </p:spPr>
      </p:pic>
    </p:spTree>
    <p:extLst>
      <p:ext uri="{BB962C8B-B14F-4D97-AF65-F5344CB8AC3E}">
        <p14:creationId xmlns:p14="http://schemas.microsoft.com/office/powerpoint/2010/main" val="4257327704"/>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it-IT" sz="2800" dirty="0"/>
              <a:t>1575 - 1582. Veronés. Vigilancia. Sala del Colegio. Palacio Ducal, Venecia.</a:t>
            </a:r>
            <a:endParaRPr lang="es-ES" sz="2800" dirty="0"/>
          </a:p>
        </p:txBody>
      </p:sp>
      <p:pic>
        <p:nvPicPr>
          <p:cNvPr id="4" name="Imagen 3">
            <a:extLst>
              <a:ext uri="{FF2B5EF4-FFF2-40B4-BE49-F238E27FC236}">
                <a16:creationId xmlns:a16="http://schemas.microsoft.com/office/drawing/2014/main" id="{00DD6976-5CFA-4C42-A918-5CC6A1F593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2360" y="0"/>
            <a:ext cx="8549640" cy="6858000"/>
          </a:xfrm>
          <a:prstGeom prst="rect">
            <a:avLst/>
          </a:prstGeom>
        </p:spPr>
      </p:pic>
    </p:spTree>
    <p:extLst>
      <p:ext uri="{BB962C8B-B14F-4D97-AF65-F5344CB8AC3E}">
        <p14:creationId xmlns:p14="http://schemas.microsoft.com/office/powerpoint/2010/main" val="810379756"/>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249345" cy="5869420"/>
          </a:xfrm>
        </p:spPr>
        <p:txBody>
          <a:bodyPr anchor="t">
            <a:normAutofit/>
          </a:bodyPr>
          <a:lstStyle/>
          <a:p>
            <a:r>
              <a:rPr lang="es-ES" sz="2800" dirty="0"/>
              <a:t>1575 - 1582. Veronés. Moderación. ala del Colegio. Palacio Ducal, Venecia.</a:t>
            </a:r>
          </a:p>
        </p:txBody>
      </p:sp>
      <p:pic>
        <p:nvPicPr>
          <p:cNvPr id="4" name="Imagen 3">
            <a:extLst>
              <a:ext uri="{FF2B5EF4-FFF2-40B4-BE49-F238E27FC236}">
                <a16:creationId xmlns:a16="http://schemas.microsoft.com/office/drawing/2014/main" id="{EBE7A412-9F39-4E94-97C3-FB1BDAD582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1963" y="1"/>
            <a:ext cx="6430037" cy="6823364"/>
          </a:xfrm>
          <a:prstGeom prst="rect">
            <a:avLst/>
          </a:prstGeom>
        </p:spPr>
      </p:pic>
    </p:spTree>
    <p:extLst>
      <p:ext uri="{BB962C8B-B14F-4D97-AF65-F5344CB8AC3E}">
        <p14:creationId xmlns:p14="http://schemas.microsoft.com/office/powerpoint/2010/main" val="653956285"/>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2225425" cy="5869420"/>
          </a:xfrm>
        </p:spPr>
        <p:txBody>
          <a:bodyPr anchor="t">
            <a:normAutofit/>
          </a:bodyPr>
          <a:lstStyle/>
          <a:p>
            <a:r>
              <a:rPr lang="es-ES" sz="2800" dirty="0"/>
              <a:t>1575 - 1582. Veronés. </a:t>
            </a:r>
            <a:r>
              <a:rPr lang="es-ES" sz="2800" dirty="0" err="1"/>
              <a:t>Mehnes</a:t>
            </a:r>
            <a:r>
              <a:rPr lang="es-ES" sz="2800" dirty="0"/>
              <a:t> con el cordero. Sala del Colegio. Palacio Ducal, Venecia.</a:t>
            </a:r>
          </a:p>
        </p:txBody>
      </p:sp>
      <p:pic>
        <p:nvPicPr>
          <p:cNvPr id="4" name="Imagen 3">
            <a:extLst>
              <a:ext uri="{FF2B5EF4-FFF2-40B4-BE49-F238E27FC236}">
                <a16:creationId xmlns:a16="http://schemas.microsoft.com/office/drawing/2014/main" id="{5D49E74C-C59F-47BB-B88C-74072EFC02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8661" y="0"/>
            <a:ext cx="9703340" cy="6858000"/>
          </a:xfrm>
          <a:prstGeom prst="rect">
            <a:avLst/>
          </a:prstGeom>
        </p:spPr>
      </p:pic>
    </p:spTree>
    <p:extLst>
      <p:ext uri="{BB962C8B-B14F-4D97-AF65-F5344CB8AC3E}">
        <p14:creationId xmlns:p14="http://schemas.microsoft.com/office/powerpoint/2010/main" val="2342619678"/>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04537" cy="5869420"/>
          </a:xfrm>
        </p:spPr>
        <p:txBody>
          <a:bodyPr anchor="t">
            <a:normAutofit/>
          </a:bodyPr>
          <a:lstStyle/>
          <a:p>
            <a:r>
              <a:rPr lang="es-ES" sz="2800" dirty="0"/>
              <a:t>1575 - 1582. Veronés. Religión y fe. Sala del Colegio. Palacio Ducal, Venecia.</a:t>
            </a:r>
          </a:p>
        </p:txBody>
      </p:sp>
      <p:pic>
        <p:nvPicPr>
          <p:cNvPr id="4" name="Imagen 3">
            <a:extLst>
              <a:ext uri="{FF2B5EF4-FFF2-40B4-BE49-F238E27FC236}">
                <a16:creationId xmlns:a16="http://schemas.microsoft.com/office/drawing/2014/main" id="{1FF9F277-68CF-4754-B1A6-487A2A628C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7155" y="0"/>
            <a:ext cx="4474845" cy="6858000"/>
          </a:xfrm>
          <a:prstGeom prst="rect">
            <a:avLst/>
          </a:prstGeom>
        </p:spPr>
      </p:pic>
    </p:spTree>
    <p:extLst>
      <p:ext uri="{BB962C8B-B14F-4D97-AF65-F5344CB8AC3E}">
        <p14:creationId xmlns:p14="http://schemas.microsoft.com/office/powerpoint/2010/main" val="390395748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1575 - 1582. Veronés. El rapto de Europa. Sala del Colegio. Palacio Ducal, Venecia.</a:t>
            </a:r>
          </a:p>
        </p:txBody>
      </p:sp>
      <p:pic>
        <p:nvPicPr>
          <p:cNvPr id="4" name="Imagen 3">
            <a:extLst>
              <a:ext uri="{FF2B5EF4-FFF2-40B4-BE49-F238E27FC236}">
                <a16:creationId xmlns:a16="http://schemas.microsoft.com/office/drawing/2014/main" id="{4B26B080-A5CE-4357-9DF1-9E012AFD23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6206" y="1"/>
            <a:ext cx="8545794" cy="6858000"/>
          </a:xfrm>
          <a:prstGeom prst="rect">
            <a:avLst/>
          </a:prstGeom>
        </p:spPr>
      </p:pic>
    </p:spTree>
    <p:extLst>
      <p:ext uri="{BB962C8B-B14F-4D97-AF65-F5344CB8AC3E}">
        <p14:creationId xmlns:p14="http://schemas.microsoft.com/office/powerpoint/2010/main" val="1104877354"/>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71427" cy="5869420"/>
          </a:xfrm>
        </p:spPr>
        <p:txBody>
          <a:bodyPr anchor="t">
            <a:normAutofit/>
          </a:bodyPr>
          <a:lstStyle/>
          <a:p>
            <a:r>
              <a:rPr lang="es-ES" sz="2800" dirty="0"/>
              <a:t>1575 - 1582. Veronés. Neptuno y Marte. Sala del Colegio. Palacio Ducal, Venecia.</a:t>
            </a:r>
          </a:p>
        </p:txBody>
      </p:sp>
      <p:pic>
        <p:nvPicPr>
          <p:cNvPr id="4" name="Imagen 3">
            <a:extLst>
              <a:ext uri="{FF2B5EF4-FFF2-40B4-BE49-F238E27FC236}">
                <a16:creationId xmlns:a16="http://schemas.microsoft.com/office/drawing/2014/main" id="{0FB37921-F6F0-49D3-AC72-B754C05876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4045" y="1"/>
            <a:ext cx="5207955" cy="6858000"/>
          </a:xfrm>
          <a:prstGeom prst="rect">
            <a:avLst/>
          </a:prstGeom>
        </p:spPr>
      </p:pic>
    </p:spTree>
    <p:extLst>
      <p:ext uri="{BB962C8B-B14F-4D97-AF65-F5344CB8AC3E}">
        <p14:creationId xmlns:p14="http://schemas.microsoft.com/office/powerpoint/2010/main" val="72121059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679382" cy="858982"/>
          </a:xfrm>
        </p:spPr>
        <p:txBody>
          <a:bodyPr anchor="ctr">
            <a:normAutofit/>
          </a:bodyPr>
          <a:lstStyle/>
          <a:p>
            <a:pPr algn="ctr"/>
            <a:r>
              <a:rPr lang="it-IT" sz="2200" b="1" dirty="0"/>
              <a:t>1575 - 1582. Veronés. Retrato del Dogo Sebastiano Vernier. Sala del Colegio. Palacio Ducal, Venecia.</a:t>
            </a:r>
            <a:endParaRPr lang="es-ES" sz="2200" b="1" dirty="0"/>
          </a:p>
        </p:txBody>
      </p:sp>
      <p:pic>
        <p:nvPicPr>
          <p:cNvPr id="4" name="Imagen 3">
            <a:extLst>
              <a:ext uri="{FF2B5EF4-FFF2-40B4-BE49-F238E27FC236}">
                <a16:creationId xmlns:a16="http://schemas.microsoft.com/office/drawing/2014/main" id="{30B3130F-95E1-4AC6-A5B6-300C5819EF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618" y="858982"/>
            <a:ext cx="11153553" cy="5999018"/>
          </a:xfrm>
          <a:prstGeom prst="rect">
            <a:avLst/>
          </a:prstGeom>
        </p:spPr>
      </p:pic>
    </p:spTree>
    <p:extLst>
      <p:ext uri="{BB962C8B-B14F-4D97-AF65-F5344CB8AC3E}">
        <p14:creationId xmlns:p14="http://schemas.microsoft.com/office/powerpoint/2010/main" val="796640733"/>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41432" cy="5869420"/>
          </a:xfrm>
        </p:spPr>
        <p:txBody>
          <a:bodyPr anchor="t">
            <a:normAutofit/>
          </a:bodyPr>
          <a:lstStyle/>
          <a:p>
            <a:r>
              <a:rPr lang="es-ES" sz="2800" dirty="0"/>
              <a:t>1575 - 1582. Veronés. Venecia entre la justicia y la paz. Sala del Colegio. Palacio Ducal, Venecia.</a:t>
            </a:r>
          </a:p>
        </p:txBody>
      </p:sp>
      <p:pic>
        <p:nvPicPr>
          <p:cNvPr id="4" name="Imagen 3">
            <a:extLst>
              <a:ext uri="{FF2B5EF4-FFF2-40B4-BE49-F238E27FC236}">
                <a16:creationId xmlns:a16="http://schemas.microsoft.com/office/drawing/2014/main" id="{81713626-8A8D-434B-BFE0-433D02E49E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4050" y="1"/>
            <a:ext cx="5037950" cy="6837218"/>
          </a:xfrm>
          <a:prstGeom prst="rect">
            <a:avLst/>
          </a:prstGeom>
        </p:spPr>
      </p:pic>
    </p:spTree>
    <p:extLst>
      <p:ext uri="{BB962C8B-B14F-4D97-AF65-F5344CB8AC3E}">
        <p14:creationId xmlns:p14="http://schemas.microsoft.com/office/powerpoint/2010/main" val="125628508"/>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452401952"/>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B3E92B7-A5AD-40D6-BA32-422212AECC1B}"/>
              </a:ext>
            </a:extLst>
          </p:cNvPr>
          <p:cNvSpPr>
            <a:spLocks noGrp="1"/>
          </p:cNvSpPr>
          <p:nvPr>
            <p:ph type="ctrTitle"/>
          </p:nvPr>
        </p:nvSpPr>
        <p:spPr/>
        <p:txBody>
          <a:bodyPr>
            <a:normAutofit/>
          </a:bodyPr>
          <a:lstStyle/>
          <a:p>
            <a:r>
              <a:rPr lang="es-ES" sz="8000" b="1" dirty="0"/>
              <a:t>1575 - 1582. Sala del Consejo de los Diez</a:t>
            </a:r>
          </a:p>
        </p:txBody>
      </p:sp>
      <p:sp>
        <p:nvSpPr>
          <p:cNvPr id="5" name="Subtítulo 4">
            <a:extLst>
              <a:ext uri="{FF2B5EF4-FFF2-40B4-BE49-F238E27FC236}">
                <a16:creationId xmlns:a16="http://schemas.microsoft.com/office/drawing/2014/main" id="{967177C5-8F06-4274-82BC-E300C6BFE775}"/>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1619812951"/>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165665" cy="5869420"/>
          </a:xfrm>
        </p:spPr>
        <p:txBody>
          <a:bodyPr anchor="t">
            <a:normAutofit/>
          </a:bodyPr>
          <a:lstStyle/>
          <a:p>
            <a:r>
              <a:rPr lang="es-ES" sz="2800" dirty="0"/>
              <a:t>1575 - 1582. </a:t>
            </a:r>
            <a:r>
              <a:rPr lang="es-ES" sz="2800" dirty="0" err="1"/>
              <a:t>Verones</a:t>
            </a:r>
            <a:r>
              <a:rPr lang="es-ES" sz="2800" dirty="0"/>
              <a:t>. Sala del Consejo de los Diez. Palacio Ducal, Venecia.</a:t>
            </a:r>
          </a:p>
        </p:txBody>
      </p:sp>
      <p:pic>
        <p:nvPicPr>
          <p:cNvPr id="4" name="Imagen 3">
            <a:extLst>
              <a:ext uri="{FF2B5EF4-FFF2-40B4-BE49-F238E27FC236}">
                <a16:creationId xmlns:a16="http://schemas.microsoft.com/office/drawing/2014/main" id="{09796E20-DDBB-4A51-B22A-903607FFAD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8283" y="0"/>
            <a:ext cx="8513717" cy="6858000"/>
          </a:xfrm>
          <a:prstGeom prst="rect">
            <a:avLst/>
          </a:prstGeom>
        </p:spPr>
      </p:pic>
    </p:spTree>
    <p:extLst>
      <p:ext uri="{BB962C8B-B14F-4D97-AF65-F5344CB8AC3E}">
        <p14:creationId xmlns:p14="http://schemas.microsoft.com/office/powerpoint/2010/main" val="2451377971"/>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9" y="365125"/>
            <a:ext cx="2276302" cy="5869420"/>
          </a:xfrm>
        </p:spPr>
        <p:txBody>
          <a:bodyPr anchor="t">
            <a:normAutofit/>
          </a:bodyPr>
          <a:lstStyle/>
          <a:p>
            <a:r>
              <a:rPr lang="es-ES" sz="2800" dirty="0"/>
              <a:t>1575 - 1582. Veronés. Techo. Sala del Consejo de los Diez. Palacio Ducal, Venecia.</a:t>
            </a:r>
          </a:p>
        </p:txBody>
      </p:sp>
      <p:pic>
        <p:nvPicPr>
          <p:cNvPr id="4" name="Imagen 3">
            <a:extLst>
              <a:ext uri="{FF2B5EF4-FFF2-40B4-BE49-F238E27FC236}">
                <a16:creationId xmlns:a16="http://schemas.microsoft.com/office/drawing/2014/main" id="{7212AAD4-95CA-4EF9-9345-DFDE34711F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8920" y="0"/>
            <a:ext cx="9403080" cy="6858000"/>
          </a:xfrm>
          <a:prstGeom prst="rect">
            <a:avLst/>
          </a:prstGeom>
        </p:spPr>
      </p:pic>
    </p:spTree>
    <p:extLst>
      <p:ext uri="{BB962C8B-B14F-4D97-AF65-F5344CB8AC3E}">
        <p14:creationId xmlns:p14="http://schemas.microsoft.com/office/powerpoint/2010/main" val="159457685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65769" cy="5869420"/>
          </a:xfrm>
        </p:spPr>
        <p:txBody>
          <a:bodyPr anchor="t">
            <a:normAutofit/>
          </a:bodyPr>
          <a:lstStyle/>
          <a:p>
            <a:r>
              <a:rPr lang="es-ES" sz="2800" b="1" dirty="0"/>
              <a:t>1575 - 1582. Veronés. Júpiter y los vicios. Sala del Consejo de los Diez. Palacio Ducal, Venecia.</a:t>
            </a:r>
          </a:p>
        </p:txBody>
      </p:sp>
      <p:pic>
        <p:nvPicPr>
          <p:cNvPr id="4" name="Imagen 3">
            <a:extLst>
              <a:ext uri="{FF2B5EF4-FFF2-40B4-BE49-F238E27FC236}">
                <a16:creationId xmlns:a16="http://schemas.microsoft.com/office/drawing/2014/main" id="{1D13945B-3E74-4AA9-BC16-5A085C0B6B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8387" y="0"/>
            <a:ext cx="4413613" cy="6858000"/>
          </a:xfrm>
          <a:prstGeom prst="rect">
            <a:avLst/>
          </a:prstGeom>
        </p:spPr>
      </p:pic>
    </p:spTree>
    <p:extLst>
      <p:ext uri="{BB962C8B-B14F-4D97-AF65-F5344CB8AC3E}">
        <p14:creationId xmlns:p14="http://schemas.microsoft.com/office/powerpoint/2010/main" val="2374435794"/>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844218" y="494290"/>
            <a:ext cx="4702654" cy="5869420"/>
          </a:xfrm>
        </p:spPr>
        <p:txBody>
          <a:bodyPr anchor="t">
            <a:normAutofit/>
          </a:bodyPr>
          <a:lstStyle/>
          <a:p>
            <a:r>
              <a:rPr lang="es-ES" sz="2800" dirty="0"/>
              <a:t>1575 - 1582. Veronés. Izquierda: Juno ofrece un regalo a Venecia. </a:t>
            </a:r>
            <a:br>
              <a:rPr lang="es-ES" sz="2800" dirty="0"/>
            </a:br>
            <a:r>
              <a:rPr lang="es-ES" sz="2800" dirty="0"/>
              <a:t>Sala del Consejo de los Diez. Palacio Ducal, Venecia.</a:t>
            </a:r>
          </a:p>
        </p:txBody>
      </p:sp>
      <p:pic>
        <p:nvPicPr>
          <p:cNvPr id="4" name="Imagen 3">
            <a:extLst>
              <a:ext uri="{FF2B5EF4-FFF2-40B4-BE49-F238E27FC236}">
                <a16:creationId xmlns:a16="http://schemas.microsoft.com/office/drawing/2014/main" id="{6D7D45A7-1D5F-4F25-BA03-739A64497D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0782"/>
            <a:ext cx="3844219" cy="6837218"/>
          </a:xfrm>
          <a:prstGeom prst="rect">
            <a:avLst/>
          </a:prstGeom>
        </p:spPr>
      </p:pic>
      <p:pic>
        <p:nvPicPr>
          <p:cNvPr id="6" name="Imagen 5">
            <a:extLst>
              <a:ext uri="{FF2B5EF4-FFF2-40B4-BE49-F238E27FC236}">
                <a16:creationId xmlns:a16="http://schemas.microsoft.com/office/drawing/2014/main" id="{932D83C9-CDB0-4CE0-B18B-CA18247E43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46872" y="0"/>
            <a:ext cx="3645128" cy="6837218"/>
          </a:xfrm>
          <a:prstGeom prst="rect">
            <a:avLst/>
          </a:prstGeom>
        </p:spPr>
      </p:pic>
    </p:spTree>
    <p:extLst>
      <p:ext uri="{BB962C8B-B14F-4D97-AF65-F5344CB8AC3E}">
        <p14:creationId xmlns:p14="http://schemas.microsoft.com/office/powerpoint/2010/main" val="590234450"/>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990197" cy="5869420"/>
          </a:xfrm>
        </p:spPr>
        <p:txBody>
          <a:bodyPr anchor="t">
            <a:normAutofit/>
          </a:bodyPr>
          <a:lstStyle/>
          <a:p>
            <a:r>
              <a:rPr lang="es-ES" sz="2800" dirty="0"/>
              <a:t>1575 - 1582. Veronés. Sala del Consejo de los Diez. Palacio Ducal, Venecia.</a:t>
            </a:r>
          </a:p>
        </p:txBody>
      </p:sp>
      <p:pic>
        <p:nvPicPr>
          <p:cNvPr id="4" name="Imagen 3">
            <a:extLst>
              <a:ext uri="{FF2B5EF4-FFF2-40B4-BE49-F238E27FC236}">
                <a16:creationId xmlns:a16="http://schemas.microsoft.com/office/drawing/2014/main" id="{C5148DA5-3205-4419-B1ED-5D2396FDF6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2815" y="0"/>
            <a:ext cx="3689185" cy="6858000"/>
          </a:xfrm>
          <a:prstGeom prst="rect">
            <a:avLst/>
          </a:prstGeom>
        </p:spPr>
      </p:pic>
    </p:spTree>
    <p:extLst>
      <p:ext uri="{BB962C8B-B14F-4D97-AF65-F5344CB8AC3E}">
        <p14:creationId xmlns:p14="http://schemas.microsoft.com/office/powerpoint/2010/main" val="273049439"/>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89123834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DF7FE387-2949-462F-8996-D59611C01F08}"/>
              </a:ext>
            </a:extLst>
          </p:cNvPr>
          <p:cNvSpPr>
            <a:spLocks noGrp="1"/>
          </p:cNvSpPr>
          <p:nvPr>
            <p:ph type="ctrTitle"/>
          </p:nvPr>
        </p:nvSpPr>
        <p:spPr/>
        <p:txBody>
          <a:bodyPr>
            <a:normAutofit/>
          </a:bodyPr>
          <a:lstStyle/>
          <a:p>
            <a:r>
              <a:rPr lang="es-ES" sz="8000" b="1" dirty="0"/>
              <a:t>1575 - 1582. Sala del Consejo Mayor</a:t>
            </a:r>
          </a:p>
        </p:txBody>
      </p:sp>
      <p:sp>
        <p:nvSpPr>
          <p:cNvPr id="5" name="Subtítulo 4">
            <a:extLst>
              <a:ext uri="{FF2B5EF4-FFF2-40B4-BE49-F238E27FC236}">
                <a16:creationId xmlns:a16="http://schemas.microsoft.com/office/drawing/2014/main" id="{41F3A0AE-2043-4E56-B317-92344506B94E}"/>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4118335202"/>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277600" cy="772691"/>
          </a:xfrm>
        </p:spPr>
        <p:txBody>
          <a:bodyPr anchor="ctr">
            <a:normAutofit/>
          </a:bodyPr>
          <a:lstStyle/>
          <a:p>
            <a:r>
              <a:rPr lang="es-ES" sz="2800" dirty="0"/>
              <a:t>1575 - 1582. Veronés. Sala del Consejo Mayor. Palacio Ducal, Venecia.</a:t>
            </a:r>
          </a:p>
        </p:txBody>
      </p:sp>
      <p:pic>
        <p:nvPicPr>
          <p:cNvPr id="4" name="Imagen 3">
            <a:extLst>
              <a:ext uri="{FF2B5EF4-FFF2-40B4-BE49-F238E27FC236}">
                <a16:creationId xmlns:a16="http://schemas.microsoft.com/office/drawing/2014/main" id="{39082B7A-A030-4C7E-AFD3-0368F6DFFF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4672" y="772691"/>
            <a:ext cx="9462655" cy="6085309"/>
          </a:xfrm>
          <a:prstGeom prst="rect">
            <a:avLst/>
          </a:prstGeom>
        </p:spPr>
      </p:pic>
    </p:spTree>
    <p:extLst>
      <p:ext uri="{BB962C8B-B14F-4D97-AF65-F5344CB8AC3E}">
        <p14:creationId xmlns:p14="http://schemas.microsoft.com/office/powerpoint/2010/main" val="3797202790"/>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71373" cy="5869420"/>
          </a:xfrm>
        </p:spPr>
        <p:txBody>
          <a:bodyPr anchor="t">
            <a:normAutofit/>
          </a:bodyPr>
          <a:lstStyle/>
          <a:p>
            <a:r>
              <a:rPr lang="es-ES" sz="2800" dirty="0"/>
              <a:t>1575 - 1582. Veronés. Apoteosis de Venecia. Sala del Consejo Mayor. Palacio Ducal, Venecia.</a:t>
            </a:r>
          </a:p>
        </p:txBody>
      </p:sp>
      <p:pic>
        <p:nvPicPr>
          <p:cNvPr id="4" name="Imagen 3">
            <a:extLst>
              <a:ext uri="{FF2B5EF4-FFF2-40B4-BE49-F238E27FC236}">
                <a16:creationId xmlns:a16="http://schemas.microsoft.com/office/drawing/2014/main" id="{7D302306-E990-48CE-B455-296A56CD9B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3991" y="0"/>
            <a:ext cx="4708009" cy="6858000"/>
          </a:xfrm>
          <a:prstGeom prst="rect">
            <a:avLst/>
          </a:prstGeom>
        </p:spPr>
      </p:pic>
    </p:spTree>
    <p:extLst>
      <p:ext uri="{BB962C8B-B14F-4D97-AF65-F5344CB8AC3E}">
        <p14:creationId xmlns:p14="http://schemas.microsoft.com/office/powerpoint/2010/main" val="3557099623"/>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8" y="365125"/>
            <a:ext cx="2029958" cy="5869420"/>
          </a:xfrm>
        </p:spPr>
        <p:txBody>
          <a:bodyPr anchor="t">
            <a:normAutofit/>
          </a:bodyPr>
          <a:lstStyle/>
          <a:p>
            <a:r>
              <a:rPr lang="es-ES" sz="2800" dirty="0"/>
              <a:t>1575 - 1582. Veronés. Asedio de </a:t>
            </a:r>
            <a:r>
              <a:rPr lang="es-ES" sz="2800" dirty="0" err="1"/>
              <a:t>Scutari</a:t>
            </a:r>
            <a:r>
              <a:rPr lang="es-ES" sz="2800" dirty="0"/>
              <a:t>. Sala del Consejo Mayor. Palacio Ducal, Venecia.</a:t>
            </a:r>
          </a:p>
        </p:txBody>
      </p:sp>
      <p:pic>
        <p:nvPicPr>
          <p:cNvPr id="4" name="Imagen 3">
            <a:extLst>
              <a:ext uri="{FF2B5EF4-FFF2-40B4-BE49-F238E27FC236}">
                <a16:creationId xmlns:a16="http://schemas.microsoft.com/office/drawing/2014/main" id="{D8E4249F-4AC7-4DBD-B3AF-81E24631EB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5485" y="0"/>
            <a:ext cx="9926515" cy="6858000"/>
          </a:xfrm>
          <a:prstGeom prst="rect">
            <a:avLst/>
          </a:prstGeom>
        </p:spPr>
      </p:pic>
    </p:spTree>
    <p:extLst>
      <p:ext uri="{BB962C8B-B14F-4D97-AF65-F5344CB8AC3E}">
        <p14:creationId xmlns:p14="http://schemas.microsoft.com/office/powerpoint/2010/main" val="94950240"/>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8" y="365125"/>
            <a:ext cx="1985996" cy="5869420"/>
          </a:xfrm>
        </p:spPr>
        <p:txBody>
          <a:bodyPr anchor="t">
            <a:normAutofit/>
          </a:bodyPr>
          <a:lstStyle/>
          <a:p>
            <a:r>
              <a:rPr lang="es-ES" sz="2800" dirty="0"/>
              <a:t>1575 - 1582. Veronés. Conquista de </a:t>
            </a:r>
            <a:r>
              <a:rPr lang="es-ES" sz="2800" dirty="0" err="1"/>
              <a:t>Smyrna</a:t>
            </a:r>
            <a:r>
              <a:rPr lang="es-ES" sz="2800" dirty="0"/>
              <a:t>. Sala del Consejo Mayor. Palacio Ducal, Venecia.</a:t>
            </a:r>
          </a:p>
        </p:txBody>
      </p:sp>
      <p:pic>
        <p:nvPicPr>
          <p:cNvPr id="4" name="Imagen 3">
            <a:extLst>
              <a:ext uri="{FF2B5EF4-FFF2-40B4-BE49-F238E27FC236}">
                <a16:creationId xmlns:a16="http://schemas.microsoft.com/office/drawing/2014/main" id="{A1C6D6B1-2408-4A65-903F-D0E4830AD1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1523" y="0"/>
            <a:ext cx="9970477" cy="6858000"/>
          </a:xfrm>
          <a:prstGeom prst="rect">
            <a:avLst/>
          </a:prstGeom>
        </p:spPr>
      </p:pic>
    </p:spTree>
    <p:extLst>
      <p:ext uri="{BB962C8B-B14F-4D97-AF65-F5344CB8AC3E}">
        <p14:creationId xmlns:p14="http://schemas.microsoft.com/office/powerpoint/2010/main" val="3525557778"/>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889001543"/>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50182" cy="1477530"/>
          </a:xfrm>
        </p:spPr>
        <p:txBody>
          <a:bodyPr anchor="t">
            <a:normAutofit/>
          </a:bodyPr>
          <a:lstStyle/>
          <a:p>
            <a:r>
              <a:rPr lang="es-ES" sz="2800" b="1" dirty="0"/>
              <a:t>Veronés. Último cuarto del siglo XVI. Aparición de Cristo a San Pedro y San Pablo. Musée des </a:t>
            </a:r>
            <a:r>
              <a:rPr lang="es-ES" sz="2800" b="1" dirty="0" err="1"/>
              <a:t>Beaux</a:t>
            </a:r>
            <a:r>
              <a:rPr lang="es-ES" sz="2800" b="1" dirty="0"/>
              <a:t>-Arts de Caen.</a:t>
            </a:r>
          </a:p>
        </p:txBody>
      </p:sp>
      <p:pic>
        <p:nvPicPr>
          <p:cNvPr id="4" name="Imagen 3">
            <a:extLst>
              <a:ext uri="{FF2B5EF4-FFF2-40B4-BE49-F238E27FC236}">
                <a16:creationId xmlns:a16="http://schemas.microsoft.com/office/drawing/2014/main" id="{DD45FCE8-3E6D-4F15-8EE1-D612F79752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2800" y="0"/>
            <a:ext cx="5029200" cy="6858000"/>
          </a:xfrm>
          <a:prstGeom prst="rect">
            <a:avLst/>
          </a:prstGeom>
        </p:spPr>
      </p:pic>
      <p:pic>
        <p:nvPicPr>
          <p:cNvPr id="6" name="Imagen 5">
            <a:extLst>
              <a:ext uri="{FF2B5EF4-FFF2-40B4-BE49-F238E27FC236}">
                <a16:creationId xmlns:a16="http://schemas.microsoft.com/office/drawing/2014/main" id="{74FD74F6-D657-4388-B8A5-2BBC9D21C6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2471" y="1668353"/>
            <a:ext cx="3891019" cy="5189647"/>
          </a:xfrm>
          <a:prstGeom prst="rect">
            <a:avLst/>
          </a:prstGeom>
        </p:spPr>
      </p:pic>
    </p:spTree>
    <p:extLst>
      <p:ext uri="{BB962C8B-B14F-4D97-AF65-F5344CB8AC3E}">
        <p14:creationId xmlns:p14="http://schemas.microsoft.com/office/powerpoint/2010/main" val="1106369150"/>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737921576"/>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15082" cy="5869420"/>
          </a:xfrm>
        </p:spPr>
        <p:txBody>
          <a:bodyPr anchor="t">
            <a:normAutofit/>
          </a:bodyPr>
          <a:lstStyle/>
          <a:p>
            <a:r>
              <a:rPr lang="fr-FR" sz="2800" b="1" dirty="0"/>
              <a:t>1575. </a:t>
            </a:r>
            <a:r>
              <a:rPr lang="fr-FR" sz="2800" b="1" dirty="0" err="1"/>
              <a:t>Veronés</a:t>
            </a:r>
            <a:r>
              <a:rPr lang="fr-FR" sz="2800" b="1" dirty="0"/>
              <a:t>. </a:t>
            </a:r>
            <a:r>
              <a:rPr lang="fr-FR" sz="2800" b="1" dirty="0" err="1"/>
              <a:t>Martirio</a:t>
            </a:r>
            <a:r>
              <a:rPr lang="fr-FR" sz="2800" b="1" dirty="0"/>
              <a:t> de San Jorge. Palais des beaux-arts de Lille.</a:t>
            </a:r>
            <a:endParaRPr lang="es-ES" sz="2800" b="1" dirty="0"/>
          </a:p>
        </p:txBody>
      </p:sp>
      <p:pic>
        <p:nvPicPr>
          <p:cNvPr id="4" name="Imagen 3">
            <a:extLst>
              <a:ext uri="{FF2B5EF4-FFF2-40B4-BE49-F238E27FC236}">
                <a16:creationId xmlns:a16="http://schemas.microsoft.com/office/drawing/2014/main" id="{A7A02DA7-4D6D-4B84-B864-BB271FA86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7700" y="0"/>
            <a:ext cx="5564300" cy="6858000"/>
          </a:xfrm>
          <a:prstGeom prst="rect">
            <a:avLst/>
          </a:prstGeom>
        </p:spPr>
      </p:pic>
    </p:spTree>
    <p:extLst>
      <p:ext uri="{BB962C8B-B14F-4D97-AF65-F5344CB8AC3E}">
        <p14:creationId xmlns:p14="http://schemas.microsoft.com/office/powerpoint/2010/main" val="3495988942"/>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516980" cy="5869420"/>
          </a:xfrm>
        </p:spPr>
        <p:txBody>
          <a:bodyPr anchor="t">
            <a:normAutofit/>
          </a:bodyPr>
          <a:lstStyle/>
          <a:p>
            <a:r>
              <a:rPr lang="en-US" sz="2800" b="1" dirty="0"/>
              <a:t>1575. </a:t>
            </a:r>
            <a:r>
              <a:rPr lang="en-US" sz="2800" b="1" dirty="0" err="1"/>
              <a:t>Veronés</a:t>
            </a:r>
            <a:r>
              <a:rPr lang="en-US" sz="2800" b="1" dirty="0"/>
              <a:t>. </a:t>
            </a:r>
            <a:r>
              <a:rPr lang="en-US" sz="2800" b="1" dirty="0" err="1"/>
              <a:t>Betsabé</a:t>
            </a:r>
            <a:r>
              <a:rPr lang="en-US" sz="2800" b="1" dirty="0"/>
              <a:t> </a:t>
            </a:r>
            <a:r>
              <a:rPr lang="en-US" sz="2800" b="1" dirty="0" err="1"/>
              <a:t>en</a:t>
            </a:r>
            <a:r>
              <a:rPr lang="en-US" sz="2800" b="1" dirty="0"/>
              <a:t> </a:t>
            </a:r>
            <a:r>
              <a:rPr lang="en-US" sz="2800" b="1" dirty="0" err="1"/>
              <a:t>el</a:t>
            </a:r>
            <a:r>
              <a:rPr lang="en-US" sz="2800" b="1" dirty="0"/>
              <a:t> </a:t>
            </a:r>
            <a:r>
              <a:rPr lang="en-US" sz="2800" b="1" dirty="0" err="1"/>
              <a:t>baño</a:t>
            </a:r>
            <a:r>
              <a:rPr lang="en-US" sz="2800" b="1" dirty="0"/>
              <a:t>. Museum of Fine Arts of Lyon.</a:t>
            </a:r>
            <a:endParaRPr lang="es-ES" sz="2800" b="1" dirty="0"/>
          </a:p>
        </p:txBody>
      </p:sp>
      <p:pic>
        <p:nvPicPr>
          <p:cNvPr id="4" name="Imagen 3">
            <a:extLst>
              <a:ext uri="{FF2B5EF4-FFF2-40B4-BE49-F238E27FC236}">
                <a16:creationId xmlns:a16="http://schemas.microsoft.com/office/drawing/2014/main" id="{8153BBEF-75A9-4C53-8F3D-75E2C592BB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9598" y="0"/>
            <a:ext cx="7162402" cy="6858000"/>
          </a:xfrm>
          <a:prstGeom prst="rect">
            <a:avLst/>
          </a:prstGeom>
        </p:spPr>
      </p:pic>
    </p:spTree>
    <p:extLst>
      <p:ext uri="{BB962C8B-B14F-4D97-AF65-F5344CB8AC3E}">
        <p14:creationId xmlns:p14="http://schemas.microsoft.com/office/powerpoint/2010/main" val="2566817289"/>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09" y="365125"/>
            <a:ext cx="1967345" cy="5869420"/>
          </a:xfrm>
        </p:spPr>
        <p:txBody>
          <a:bodyPr anchor="t">
            <a:normAutofit/>
          </a:bodyPr>
          <a:lstStyle/>
          <a:p>
            <a:r>
              <a:rPr lang="es-ES" sz="2800" b="1" dirty="0"/>
              <a:t>1575. Veronés. </a:t>
            </a:r>
            <a:br>
              <a:rPr lang="es-ES" sz="2800" b="1" dirty="0"/>
            </a:br>
            <a:r>
              <a:rPr lang="es-ES" sz="2800" b="1" dirty="0"/>
              <a:t>El desmayo de Esther. Louvre.</a:t>
            </a:r>
          </a:p>
        </p:txBody>
      </p:sp>
      <p:pic>
        <p:nvPicPr>
          <p:cNvPr id="4" name="Imagen 3">
            <a:extLst>
              <a:ext uri="{FF2B5EF4-FFF2-40B4-BE49-F238E27FC236}">
                <a16:creationId xmlns:a16="http://schemas.microsoft.com/office/drawing/2014/main" id="{F695FAF1-7804-4EF2-83F1-96C0E7CC67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225" y="365125"/>
            <a:ext cx="10044775" cy="6492875"/>
          </a:xfrm>
          <a:prstGeom prst="rect">
            <a:avLst/>
          </a:prstGeom>
        </p:spPr>
      </p:pic>
    </p:spTree>
    <p:extLst>
      <p:ext uri="{BB962C8B-B14F-4D97-AF65-F5344CB8AC3E}">
        <p14:creationId xmlns:p14="http://schemas.microsoft.com/office/powerpoint/2010/main" val="810615613"/>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771506" cy="5869420"/>
          </a:xfrm>
        </p:spPr>
        <p:txBody>
          <a:bodyPr anchor="t">
            <a:normAutofit/>
          </a:bodyPr>
          <a:lstStyle/>
          <a:p>
            <a:r>
              <a:rPr lang="es-ES" sz="2800" b="1" dirty="0"/>
              <a:t>1575. Veronés. Alegoría del amor 1, Infidelidad. National Gallery, Londres.</a:t>
            </a:r>
          </a:p>
        </p:txBody>
      </p:sp>
      <p:pic>
        <p:nvPicPr>
          <p:cNvPr id="4" name="Imagen 3">
            <a:extLst>
              <a:ext uri="{FF2B5EF4-FFF2-40B4-BE49-F238E27FC236}">
                <a16:creationId xmlns:a16="http://schemas.microsoft.com/office/drawing/2014/main" id="{3686503A-50DC-47F9-BB53-FCA8E7CA25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4124" y="0"/>
            <a:ext cx="6907876" cy="6858000"/>
          </a:xfrm>
          <a:prstGeom prst="rect">
            <a:avLst/>
          </a:prstGeom>
        </p:spPr>
      </p:pic>
    </p:spTree>
    <p:extLst>
      <p:ext uri="{BB962C8B-B14F-4D97-AF65-F5344CB8AC3E}">
        <p14:creationId xmlns:p14="http://schemas.microsoft.com/office/powerpoint/2010/main" val="1302695424"/>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738062" y="1"/>
            <a:ext cx="3453938" cy="1946564"/>
          </a:xfrm>
        </p:spPr>
        <p:txBody>
          <a:bodyPr anchor="ctr">
            <a:normAutofit/>
          </a:bodyPr>
          <a:lstStyle/>
          <a:p>
            <a:pPr algn="ctr"/>
            <a:r>
              <a:rPr lang="es-ES" sz="2800" b="1" dirty="0"/>
              <a:t>1575. Veronés. Alegoría del amor 1, Infidelidad. National Gallery, Londres.</a:t>
            </a:r>
          </a:p>
        </p:txBody>
      </p:sp>
      <p:pic>
        <p:nvPicPr>
          <p:cNvPr id="4" name="Imagen 3">
            <a:extLst>
              <a:ext uri="{FF2B5EF4-FFF2-40B4-BE49-F238E27FC236}">
                <a16:creationId xmlns:a16="http://schemas.microsoft.com/office/drawing/2014/main" id="{3686503A-50DC-47F9-BB53-FCA8E7CA25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38062" y="1946564"/>
            <a:ext cx="3453938" cy="3429000"/>
          </a:xfrm>
          <a:prstGeom prst="rect">
            <a:avLst/>
          </a:prstGeom>
        </p:spPr>
      </p:pic>
      <p:sp>
        <p:nvSpPr>
          <p:cNvPr id="3" name="CuadroTexto 2">
            <a:extLst>
              <a:ext uri="{FF2B5EF4-FFF2-40B4-BE49-F238E27FC236}">
                <a16:creationId xmlns:a16="http://schemas.microsoft.com/office/drawing/2014/main" id="{B37149C3-2937-4046-8CA1-39E9A0086322}"/>
              </a:ext>
            </a:extLst>
          </p:cNvPr>
          <p:cNvSpPr txBox="1"/>
          <p:nvPr/>
        </p:nvSpPr>
        <p:spPr>
          <a:xfrm>
            <a:off x="526473" y="249382"/>
            <a:ext cx="8211589" cy="6186309"/>
          </a:xfrm>
          <a:prstGeom prst="rect">
            <a:avLst/>
          </a:prstGeom>
          <a:noFill/>
        </p:spPr>
        <p:txBody>
          <a:bodyPr wrap="square" rtlCol="0">
            <a:spAutoFit/>
          </a:bodyPr>
          <a:lstStyle/>
          <a:p>
            <a:pPr algn="l"/>
            <a:r>
              <a:rPr lang="es-ES" sz="2200" b="0" i="0" dirty="0">
                <a:effectLst/>
              </a:rPr>
              <a:t>Esta es una de una serie de cuatro pinturas de Veronese que se refieren a las pruebas y recompensas del amor, aunque sus significados precisos siguen sin estar claros. Los títulos no son originales y fueron dados a las pinturas en 1727. Las composiciones están diseñadas para ser vistas desde abajo, por lo que sabemos que las imágenes estaban destinadas a un techo o una serie de techos.</a:t>
            </a:r>
          </a:p>
          <a:p>
            <a:pPr algn="l"/>
            <a:r>
              <a:rPr lang="es-ES" sz="2200" b="0" i="0" dirty="0">
                <a:effectLst/>
              </a:rPr>
              <a:t>Las pinturas están registradas en 1648 en la colección del Sacro Emperador Romano en Praga. No sabemos quién los encargó, pero lo más probable es que las </a:t>
            </a:r>
            <a:r>
              <a:rPr lang="es-ES" sz="2200" b="0" i="1" dirty="0">
                <a:effectLst/>
              </a:rPr>
              <a:t>Cuatro Alegorías del Amor</a:t>
            </a:r>
            <a:r>
              <a:rPr lang="es-ES" sz="2200" b="0" i="0" dirty="0">
                <a:effectLst/>
              </a:rPr>
              <a:t> se hicieran para un mecenas italiano y todavía estuvieran en Italia en la década de 1620, cuando Van Dyck registró dos de las composiciones en su cuaderno de </a:t>
            </a:r>
            <a:r>
              <a:rPr lang="es-ES" sz="2200" b="0" i="1" dirty="0">
                <a:effectLst/>
              </a:rPr>
              <a:t>bocetos italiano.</a:t>
            </a:r>
            <a:endParaRPr lang="es-ES" sz="2200" b="0" i="0" dirty="0">
              <a:effectLst/>
            </a:endParaRPr>
          </a:p>
          <a:p>
            <a:pPr algn="l"/>
            <a:r>
              <a:rPr lang="es-ES" sz="2200" b="0" i="0" dirty="0">
                <a:effectLst/>
              </a:rPr>
              <a:t>Es posible que la serie de pinturas se hiciera para las suites paralelas de habitaciones de un esposo y una esposa en un palacio veneciano, dos de las pinturas para la sala de recepción y la habitación del hombre y dos para las habitaciones equivalentes de su cónyuge. Esta pintura y </a:t>
            </a:r>
            <a:r>
              <a:rPr lang="es-ES" sz="2200" b="0" i="1" dirty="0" err="1">
                <a:effectLst/>
              </a:rPr>
              <a:t>Happy</a:t>
            </a:r>
            <a:r>
              <a:rPr lang="es-ES" sz="2200" b="0" i="1" dirty="0">
                <a:effectLst/>
              </a:rPr>
              <a:t> </a:t>
            </a:r>
            <a:r>
              <a:rPr lang="es-ES" sz="2200" b="0" i="1" dirty="0" err="1">
                <a:effectLst/>
              </a:rPr>
              <a:t>Union</a:t>
            </a:r>
            <a:r>
              <a:rPr lang="es-ES" sz="2200" b="0" i="0" dirty="0">
                <a:effectLst/>
              </a:rPr>
              <a:t> parecen especialmente destinadas a una espectadora femenina.</a:t>
            </a:r>
          </a:p>
        </p:txBody>
      </p:sp>
    </p:spTree>
    <p:extLst>
      <p:ext uri="{BB962C8B-B14F-4D97-AF65-F5344CB8AC3E}">
        <p14:creationId xmlns:p14="http://schemas.microsoft.com/office/powerpoint/2010/main" val="939735245"/>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738062" y="1"/>
            <a:ext cx="3453938" cy="1946564"/>
          </a:xfrm>
        </p:spPr>
        <p:txBody>
          <a:bodyPr anchor="ctr">
            <a:normAutofit/>
          </a:bodyPr>
          <a:lstStyle/>
          <a:p>
            <a:pPr algn="ctr"/>
            <a:r>
              <a:rPr lang="es-ES" sz="2800" b="1" dirty="0"/>
              <a:t>1575. Veronés. Alegoría del amor 1, Infidelidad. National Gallery, Londres.</a:t>
            </a:r>
          </a:p>
        </p:txBody>
      </p:sp>
      <p:pic>
        <p:nvPicPr>
          <p:cNvPr id="4" name="Imagen 3">
            <a:extLst>
              <a:ext uri="{FF2B5EF4-FFF2-40B4-BE49-F238E27FC236}">
                <a16:creationId xmlns:a16="http://schemas.microsoft.com/office/drawing/2014/main" id="{3686503A-50DC-47F9-BB53-FCA8E7CA25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38062" y="1946564"/>
            <a:ext cx="3453938" cy="3429000"/>
          </a:xfrm>
          <a:prstGeom prst="rect">
            <a:avLst/>
          </a:prstGeom>
        </p:spPr>
      </p:pic>
      <p:sp>
        <p:nvSpPr>
          <p:cNvPr id="3" name="CuadroTexto 2">
            <a:extLst>
              <a:ext uri="{FF2B5EF4-FFF2-40B4-BE49-F238E27FC236}">
                <a16:creationId xmlns:a16="http://schemas.microsoft.com/office/drawing/2014/main" id="{B37149C3-2937-4046-8CA1-39E9A0086322}"/>
              </a:ext>
            </a:extLst>
          </p:cNvPr>
          <p:cNvSpPr txBox="1"/>
          <p:nvPr/>
        </p:nvSpPr>
        <p:spPr>
          <a:xfrm>
            <a:off x="526473" y="249382"/>
            <a:ext cx="8211589" cy="6186309"/>
          </a:xfrm>
          <a:prstGeom prst="rect">
            <a:avLst/>
          </a:prstGeom>
          <a:noFill/>
        </p:spPr>
        <p:txBody>
          <a:bodyPr wrap="square" rtlCol="0">
            <a:spAutoFit/>
          </a:bodyPr>
          <a:lstStyle/>
          <a:p>
            <a:pPr algn="l"/>
            <a:r>
              <a:rPr lang="es-ES" sz="2200" b="0" i="0" dirty="0">
                <a:effectLst/>
              </a:rPr>
              <a:t>En esta pintura, titulada </a:t>
            </a:r>
            <a:r>
              <a:rPr lang="es-ES" sz="2200" b="0" i="1" dirty="0">
                <a:effectLst/>
              </a:rPr>
              <a:t>Infidelidad, </a:t>
            </a:r>
            <a:r>
              <a:rPr lang="es-ES" sz="2200" b="0" i="0" dirty="0">
                <a:effectLst/>
              </a:rPr>
              <a:t>una mujer desnuda de espaldas al espectador se sienta entre dos hombres vestidos, intercambiando una carta con uno de ellos. No está claro si ella le está dando la carta o si él se la está pasando. Está inscrito con letras rojas que parecen deletrear '</a:t>
            </a:r>
            <a:r>
              <a:rPr lang="es-ES" sz="2200" b="0" i="1" dirty="0">
                <a:effectLst/>
              </a:rPr>
              <a:t>che / uno </a:t>
            </a:r>
            <a:r>
              <a:rPr lang="es-ES" sz="2200" b="0" i="1" dirty="0" err="1">
                <a:effectLst/>
              </a:rPr>
              <a:t>possede</a:t>
            </a:r>
            <a:r>
              <a:rPr lang="es-ES" sz="2200" b="0" i="0" dirty="0">
                <a:effectLst/>
              </a:rPr>
              <a:t>', que significa 'que una persona posee', o </a:t>
            </a:r>
            <a:r>
              <a:rPr lang="es-ES" sz="2200" b="0" i="1" dirty="0">
                <a:effectLst/>
              </a:rPr>
              <a:t>Ch.. / mi. p(</a:t>
            </a:r>
            <a:r>
              <a:rPr lang="es-ES" sz="2200" b="0" i="1" dirty="0" err="1">
                <a:effectLst/>
              </a:rPr>
              <a:t>ossede</a:t>
            </a:r>
            <a:r>
              <a:rPr lang="es-ES" sz="2200" b="0" i="1" dirty="0">
                <a:effectLst/>
              </a:rPr>
              <a:t>),</a:t>
            </a:r>
            <a:r>
              <a:rPr lang="es-ES" sz="2200" b="0" i="0" dirty="0">
                <a:effectLst/>
              </a:rPr>
              <a:t>que significa 'que / quién me posee', los puntos que indican letras ilegibles. La inscripción puede significar "la que tiene un hombre (debe estar satisfecha)" o posiblemente "la que tiene un amante (siempre querrá otro)".</a:t>
            </a:r>
          </a:p>
          <a:p>
            <a:pPr algn="l"/>
            <a:r>
              <a:rPr lang="es-ES" sz="2200" b="0" i="0" dirty="0">
                <a:effectLst/>
              </a:rPr>
              <a:t>Un niño, similar al </a:t>
            </a:r>
            <a:r>
              <a:rPr lang="es-ES" sz="2200" b="0" i="1" dirty="0">
                <a:effectLst/>
              </a:rPr>
              <a:t>de </a:t>
            </a:r>
            <a:r>
              <a:rPr lang="es-ES" sz="2200" b="0" i="1" dirty="0" err="1">
                <a:effectLst/>
              </a:rPr>
              <a:t>Happy</a:t>
            </a:r>
            <a:r>
              <a:rPr lang="es-ES" sz="2200" b="0" i="1" dirty="0">
                <a:effectLst/>
              </a:rPr>
              <a:t> </a:t>
            </a:r>
            <a:r>
              <a:rPr lang="es-ES" sz="2200" b="0" i="1" dirty="0" err="1">
                <a:effectLst/>
              </a:rPr>
              <a:t>Union</a:t>
            </a:r>
            <a:r>
              <a:rPr lang="es-ES" sz="2200" b="0" i="1" dirty="0">
                <a:effectLst/>
              </a:rPr>
              <a:t>, </a:t>
            </a:r>
            <a:r>
              <a:rPr lang="es-ES" sz="2200" b="0" i="0" dirty="0">
                <a:effectLst/>
              </a:rPr>
              <a:t>sostiene a la mujer por la pierna, mientras Cupido toca música en un clavicordio. La pose del niño se hace eco de la de la mujer. Cupido está junto al joven cortesano con el que la mujer está intercambiando la nota. La mujer es sostenida físicamente por el niño y el hombre de la derecha, aunque su atención se centra en el cupido musical, y su otra mano se une con la de su amante a la izquierda, alrededor de la letra que pasa entre ellos. La forma sinuosa de sus brazos se hace eco en los retorcidos troncos de los árboles.</a:t>
            </a:r>
          </a:p>
        </p:txBody>
      </p:sp>
    </p:spTree>
    <p:extLst>
      <p:ext uri="{BB962C8B-B14F-4D97-AF65-F5344CB8AC3E}">
        <p14:creationId xmlns:p14="http://schemas.microsoft.com/office/powerpoint/2010/main" val="3063249053"/>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276109" y="1"/>
            <a:ext cx="5915891" cy="984821"/>
          </a:xfrm>
        </p:spPr>
        <p:txBody>
          <a:bodyPr anchor="ctr">
            <a:normAutofit/>
          </a:bodyPr>
          <a:lstStyle/>
          <a:p>
            <a:pPr algn="ctr"/>
            <a:r>
              <a:rPr lang="es-ES" sz="2800" b="1" dirty="0"/>
              <a:t>1575. Veronés. Alegoría del amor 1, Infidelidad. National Gallery, Londres.</a:t>
            </a:r>
          </a:p>
        </p:txBody>
      </p:sp>
      <p:pic>
        <p:nvPicPr>
          <p:cNvPr id="4" name="Imagen 3">
            <a:extLst>
              <a:ext uri="{FF2B5EF4-FFF2-40B4-BE49-F238E27FC236}">
                <a16:creationId xmlns:a16="http://schemas.microsoft.com/office/drawing/2014/main" id="{3686503A-50DC-47F9-BB53-FCA8E7CA25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6109" y="984822"/>
            <a:ext cx="5915891" cy="5873177"/>
          </a:xfrm>
          <a:prstGeom prst="rect">
            <a:avLst/>
          </a:prstGeom>
        </p:spPr>
      </p:pic>
      <p:sp>
        <p:nvSpPr>
          <p:cNvPr id="3" name="CuadroTexto 2">
            <a:extLst>
              <a:ext uri="{FF2B5EF4-FFF2-40B4-BE49-F238E27FC236}">
                <a16:creationId xmlns:a16="http://schemas.microsoft.com/office/drawing/2014/main" id="{B37149C3-2937-4046-8CA1-39E9A0086322}"/>
              </a:ext>
            </a:extLst>
          </p:cNvPr>
          <p:cNvSpPr txBox="1"/>
          <p:nvPr/>
        </p:nvSpPr>
        <p:spPr>
          <a:xfrm>
            <a:off x="526474" y="249382"/>
            <a:ext cx="5126182" cy="6524863"/>
          </a:xfrm>
          <a:prstGeom prst="rect">
            <a:avLst/>
          </a:prstGeom>
          <a:noFill/>
        </p:spPr>
        <p:txBody>
          <a:bodyPr wrap="square" rtlCol="0">
            <a:spAutoFit/>
          </a:bodyPr>
          <a:lstStyle/>
          <a:p>
            <a:pPr algn="l"/>
            <a:r>
              <a:rPr lang="es-ES" sz="2200" b="0" i="0" dirty="0">
                <a:effectLst/>
              </a:rPr>
              <a:t>Esta pintura parece destinada a un público femenino y quizás a emparejarse con </a:t>
            </a:r>
            <a:r>
              <a:rPr lang="es-ES" sz="2200" b="0" i="1" dirty="0" err="1">
                <a:effectLst/>
              </a:rPr>
              <a:t>Happy</a:t>
            </a:r>
            <a:r>
              <a:rPr lang="es-ES" sz="2200" b="0" i="1" dirty="0">
                <a:effectLst/>
              </a:rPr>
              <a:t> </a:t>
            </a:r>
            <a:r>
              <a:rPr lang="es-ES" sz="2200" b="0" i="1" dirty="0" err="1">
                <a:effectLst/>
              </a:rPr>
              <a:t>Union</a:t>
            </a:r>
            <a:r>
              <a:rPr lang="es-ES" sz="2200" b="0" i="1" dirty="0">
                <a:effectLst/>
              </a:rPr>
              <a:t>, </a:t>
            </a:r>
            <a:r>
              <a:rPr lang="es-ES" sz="2200" b="0" i="0" dirty="0">
                <a:effectLst/>
              </a:rPr>
              <a:t>aunque ninguno de los hombres es el mismo. Incluso si esta imagen representa la indecisión en el noviazgo en lugar del engaño matrimonial, no hay nada dentro de la imagen que exprese desaprobación.</a:t>
            </a:r>
          </a:p>
          <a:p>
            <a:pPr algn="l"/>
            <a:endParaRPr lang="es-ES" sz="2200" b="0" i="0" dirty="0">
              <a:effectLst/>
            </a:endParaRPr>
          </a:p>
          <a:p>
            <a:pPr algn="l"/>
            <a:r>
              <a:rPr lang="es-ES" sz="2200" b="0" i="0" dirty="0">
                <a:effectLst/>
              </a:rPr>
              <a:t>La cortina verde sobre el muslo y las nalgas de la mujer puede haber sido añadida en aras de la decencia, debilitando la composición. El pigmento azul utilizado para el cielo en las cuatro pinturas se ha vuelto gris. La chaqueta de color rojizo y las botas del amante barbudo han perdido gran parte del modelado original debido a los pigmentos degradados, y el color de las alas de Cupido ha cambiado.</a:t>
            </a:r>
          </a:p>
        </p:txBody>
      </p:sp>
    </p:spTree>
    <p:extLst>
      <p:ext uri="{BB962C8B-B14F-4D97-AF65-F5344CB8AC3E}">
        <p14:creationId xmlns:p14="http://schemas.microsoft.com/office/powerpoint/2010/main" val="2157742500"/>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09" y="365125"/>
            <a:ext cx="4873577" cy="6215784"/>
          </a:xfrm>
        </p:spPr>
        <p:txBody>
          <a:bodyPr anchor="t">
            <a:normAutofit fontScale="90000"/>
          </a:bodyPr>
          <a:lstStyle/>
          <a:p>
            <a:pPr algn="l"/>
            <a:r>
              <a:rPr lang="es-ES" sz="3100" b="1" dirty="0"/>
              <a:t>1575. Veronés. Alegoría del amor 2, Desdén. National Gallery, Londres.</a:t>
            </a:r>
            <a:br>
              <a:rPr lang="es-ES" sz="2800" dirty="0"/>
            </a:br>
            <a:r>
              <a:rPr lang="es-ES" sz="2200" b="0" i="0" dirty="0">
                <a:effectLst/>
                <a:latin typeface="+mn-lt"/>
              </a:rPr>
              <a:t>Podría decirse que esta pintura y </a:t>
            </a:r>
            <a:r>
              <a:rPr lang="es-ES" sz="2200" b="0" i="1" dirty="0" err="1">
                <a:effectLst/>
                <a:latin typeface="+mn-lt"/>
              </a:rPr>
              <a:t>Respect</a:t>
            </a:r>
            <a:r>
              <a:rPr lang="es-ES" sz="2200" b="0" i="0" dirty="0">
                <a:effectLst/>
                <a:latin typeface="+mn-lt"/>
              </a:rPr>
              <a:t> parecen particularmente destinados a un espectador masculino.</a:t>
            </a:r>
            <a:br>
              <a:rPr lang="es-ES" sz="2200" b="0" i="0" dirty="0">
                <a:effectLst/>
                <a:latin typeface="+mn-lt"/>
              </a:rPr>
            </a:br>
            <a:r>
              <a:rPr lang="es-ES" sz="2200" b="0" i="0" dirty="0">
                <a:effectLst/>
                <a:latin typeface="+mn-lt"/>
              </a:rPr>
              <a:t>Esta pintura es la más difícil de interpretar de la serie. Un hombre desnudo yace en un entablamento debajo de una estructura clásica en ruinas, que está decorada con dos esculturas, una un sátiro o fauno sin extremidades (mitad hombre, mitad cabra), la otra una figura de pie que sostiene </a:t>
            </a:r>
            <a:r>
              <a:rPr lang="es-ES" sz="2200" b="0" i="0" dirty="0" err="1">
                <a:effectLst/>
                <a:latin typeface="+mn-lt"/>
              </a:rPr>
              <a:t>panpipes</a:t>
            </a:r>
            <a:r>
              <a:rPr lang="es-ES" sz="2200" b="0" i="0" dirty="0">
                <a:effectLst/>
                <a:latin typeface="+mn-lt"/>
              </a:rPr>
              <a:t> en un nicho. En la mitología clásica, tales criaturas estaban asociadas con la sexualidad cruda. Cupido está de pie sobre el pecho del hombre, golpeándolo con su arco. Su cuerda se ha roto, lo que sugiere que el amor mismo está roto. Cupido parece estar castigando al hombre por su devoción a la sexualidad hedonista.</a:t>
            </a:r>
            <a:endParaRPr lang="es-ES" sz="2200" dirty="0">
              <a:latin typeface="+mn-lt"/>
            </a:endParaRPr>
          </a:p>
        </p:txBody>
      </p:sp>
      <p:pic>
        <p:nvPicPr>
          <p:cNvPr id="4" name="Imagen 3">
            <a:extLst>
              <a:ext uri="{FF2B5EF4-FFF2-40B4-BE49-F238E27FC236}">
                <a16:creationId xmlns:a16="http://schemas.microsoft.com/office/drawing/2014/main" id="{7FC8065F-C037-4840-9A12-874E9702A1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6086" y="0"/>
            <a:ext cx="6959315" cy="6871855"/>
          </a:xfrm>
          <a:prstGeom prst="rect">
            <a:avLst/>
          </a:prstGeom>
        </p:spPr>
      </p:pic>
    </p:spTree>
    <p:extLst>
      <p:ext uri="{BB962C8B-B14F-4D97-AF65-F5344CB8AC3E}">
        <p14:creationId xmlns:p14="http://schemas.microsoft.com/office/powerpoint/2010/main" val="1114743359"/>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6" y="110836"/>
            <a:ext cx="11416147" cy="1704109"/>
          </a:xfrm>
        </p:spPr>
        <p:txBody>
          <a:bodyPr anchor="t">
            <a:noAutofit/>
          </a:bodyPr>
          <a:lstStyle/>
          <a:p>
            <a:pPr algn="l"/>
            <a:r>
              <a:rPr lang="es-ES" sz="2200" b="0" i="0" dirty="0">
                <a:effectLst/>
                <a:latin typeface="+mn-lt"/>
              </a:rPr>
              <a:t>Una mujer de pecho desnudo mira al hombre mientras es arrastrada por otra mujer que sostiene un armiño (el animal blanco tiene una cola de punta negra). Durante el Renacimiento italiano, el armiño era un emblema de pureza y moderación, así como del embarazo y el parto, ya que se creía que el animal protegía a las mujeres embarazadas. Leonardo empleó el armiño como símbolo para expresar estos conceptos en su retrato </a:t>
            </a:r>
            <a:r>
              <a:rPr lang="es-ES" sz="2200" b="0" i="1" dirty="0">
                <a:effectLst/>
                <a:latin typeface="+mn-lt"/>
              </a:rPr>
              <a:t>Dama con armiño</a:t>
            </a:r>
            <a:r>
              <a:rPr lang="es-ES" sz="2200" b="0" i="0" dirty="0">
                <a:effectLst/>
                <a:latin typeface="+mn-lt"/>
              </a:rPr>
              <a:t> (Museo Nacional, Cracovia).</a:t>
            </a:r>
            <a:br>
              <a:rPr lang="es-ES" sz="2200" b="0" i="0" dirty="0">
                <a:effectLst/>
                <a:latin typeface="+mn-lt"/>
              </a:rPr>
            </a:br>
            <a:endParaRPr lang="es-ES" sz="2200" dirty="0">
              <a:latin typeface="+mn-lt"/>
            </a:endParaRPr>
          </a:p>
        </p:txBody>
      </p:sp>
      <p:pic>
        <p:nvPicPr>
          <p:cNvPr id="4" name="Imagen 3">
            <a:extLst>
              <a:ext uri="{FF2B5EF4-FFF2-40B4-BE49-F238E27FC236}">
                <a16:creationId xmlns:a16="http://schemas.microsoft.com/office/drawing/2014/main" id="{7FC8065F-C037-4840-9A12-874E9702A1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1165" y="1933495"/>
            <a:ext cx="3920835" cy="3871559"/>
          </a:xfrm>
          <a:prstGeom prst="rect">
            <a:avLst/>
          </a:prstGeom>
        </p:spPr>
      </p:pic>
      <p:sp>
        <p:nvSpPr>
          <p:cNvPr id="5" name="Título 1">
            <a:extLst>
              <a:ext uri="{FF2B5EF4-FFF2-40B4-BE49-F238E27FC236}">
                <a16:creationId xmlns:a16="http://schemas.microsoft.com/office/drawing/2014/main" id="{7DD0A546-EDDD-4000-8105-3B5485729C10}"/>
              </a:ext>
            </a:extLst>
          </p:cNvPr>
          <p:cNvSpPr txBox="1">
            <a:spLocks/>
          </p:cNvSpPr>
          <p:nvPr/>
        </p:nvSpPr>
        <p:spPr>
          <a:xfrm>
            <a:off x="512617" y="1814945"/>
            <a:ext cx="7758548" cy="462741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200" dirty="0">
                <a:latin typeface="+mn-lt"/>
              </a:rPr>
              <a:t>Las dos mujeres con las manos unidas pueden entenderse como una ilustración de cómo abarca el amor, pero también se divide entre el deseo y la devoción. Las dos mujeres pueden representar el amor terrenal y celestial, tomados de la mano porque son esenciales y están en síntesis. El sátiro de piedra parece simbolizar el amor bestial, que es inadmisible en una vida virtuosa. Aunque esta pintura recibió el título </a:t>
            </a:r>
            <a:r>
              <a:rPr lang="es-ES" sz="2200" i="1" dirty="0">
                <a:latin typeface="+mn-lt"/>
              </a:rPr>
              <a:t>de Desprecio</a:t>
            </a:r>
            <a:r>
              <a:rPr lang="es-ES" sz="2200" dirty="0">
                <a:latin typeface="+mn-lt"/>
              </a:rPr>
              <a:t> en 1727, su tema parece relacionarse con las ideas neoplatónicas contemporáneas sobre el amor, como también se expresa en </a:t>
            </a:r>
            <a:r>
              <a:rPr lang="es-ES" sz="2200" i="1" dirty="0">
                <a:latin typeface="+mn-lt"/>
              </a:rPr>
              <a:t>el Amor sagrado y profano</a:t>
            </a:r>
            <a:r>
              <a:rPr lang="es-ES" sz="2200" dirty="0">
                <a:latin typeface="+mn-lt"/>
              </a:rPr>
              <a:t> de Tiziano de alrededor de 1514 (</a:t>
            </a:r>
            <a:r>
              <a:rPr lang="es-ES" sz="2200" dirty="0" err="1">
                <a:latin typeface="+mn-lt"/>
              </a:rPr>
              <a:t>Galleria</a:t>
            </a:r>
            <a:r>
              <a:rPr lang="es-ES" sz="2200" dirty="0">
                <a:latin typeface="+mn-lt"/>
              </a:rPr>
              <a:t> Borghese, Roma).</a:t>
            </a:r>
            <a:br>
              <a:rPr lang="es-ES" sz="2200" dirty="0">
                <a:latin typeface="+mn-lt"/>
              </a:rPr>
            </a:br>
            <a:r>
              <a:rPr lang="es-ES" sz="2200" dirty="0">
                <a:latin typeface="+mn-lt"/>
              </a:rPr>
              <a:t>Una hoja de estudios de figuras en pluma y tinta de Veronese para esta serie de pinturas existe en el Museo Metropolitano de Arte de Nueva York. Las cinco posiciones diferentes en las que se dibuja al hombre desnudo en </a:t>
            </a:r>
            <a:r>
              <a:rPr lang="es-ES" sz="2200" i="1" dirty="0" err="1">
                <a:latin typeface="+mn-lt"/>
              </a:rPr>
              <a:t>Scorn</a:t>
            </a:r>
            <a:r>
              <a:rPr lang="es-ES" sz="2200" dirty="0">
                <a:latin typeface="+mn-lt"/>
              </a:rPr>
              <a:t> muestran la atención que Veronese prestó a los problemas de escorzo, tal vez usando un modelo de cera de la figura para ayudar a resolver la pose.</a:t>
            </a:r>
            <a:br>
              <a:rPr lang="es-ES" sz="2200" dirty="0">
                <a:latin typeface="+mn-lt"/>
              </a:rPr>
            </a:br>
            <a:endParaRPr lang="es-ES" sz="2200" dirty="0">
              <a:latin typeface="+mn-lt"/>
            </a:endParaRPr>
          </a:p>
        </p:txBody>
      </p:sp>
    </p:spTree>
    <p:extLst>
      <p:ext uri="{BB962C8B-B14F-4D97-AF65-F5344CB8AC3E}">
        <p14:creationId xmlns:p14="http://schemas.microsoft.com/office/powerpoint/2010/main" val="3178123590"/>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6" y="365125"/>
            <a:ext cx="4712624" cy="5869420"/>
          </a:xfrm>
        </p:spPr>
        <p:txBody>
          <a:bodyPr anchor="t">
            <a:normAutofit fontScale="90000"/>
          </a:bodyPr>
          <a:lstStyle/>
          <a:p>
            <a:pPr algn="l"/>
            <a:r>
              <a:rPr lang="es-ES" sz="3100" b="1" dirty="0"/>
              <a:t>1575. Veronés. Alegoría del amor 3, Respeto. National Gallery, Londres.</a:t>
            </a:r>
            <a:br>
              <a:rPr lang="es-ES" sz="2800" dirty="0"/>
            </a:br>
            <a:r>
              <a:rPr lang="es-ES" sz="2400" b="0" i="0" dirty="0">
                <a:effectLst/>
              </a:rPr>
              <a:t>Esta pintura y </a:t>
            </a:r>
            <a:r>
              <a:rPr lang="es-ES" sz="2400" b="0" i="1" dirty="0" err="1">
                <a:effectLst/>
              </a:rPr>
              <a:t>Scorn</a:t>
            </a:r>
            <a:r>
              <a:rPr lang="es-ES" sz="2400" b="0" i="0" dirty="0">
                <a:effectLst/>
              </a:rPr>
              <a:t> parecen particularmente destinadas a un espectador masculino.</a:t>
            </a:r>
            <a:br>
              <a:rPr lang="es-ES" sz="2400" b="0" i="0" dirty="0">
                <a:effectLst/>
              </a:rPr>
            </a:br>
            <a:r>
              <a:rPr lang="es-ES" sz="2400" b="0" i="0" dirty="0">
                <a:effectLst/>
              </a:rPr>
              <a:t>Cupido arrastra a un hombre disfrazado de militar por su empuñadura de espada fálica hacia una mujer desnuda que duerme en una cama. La flecha dorada de Cupido apunta con bastante crudeza a los genitales de la mujer, que están ocultos por la tela roja sobre su pierna. Sin embargo, el compañero del hombre lo aleja por el brazo. La pose contorsionada del hombre sugiere su dilema: está siendo arrastrado en dos direcciones diferentes al mismo tiempo. </a:t>
            </a:r>
            <a:br>
              <a:rPr lang="es-ES" sz="2400" b="0" i="0" dirty="0">
                <a:effectLst/>
              </a:rPr>
            </a:br>
            <a:endParaRPr lang="es-ES" sz="2400" dirty="0"/>
          </a:p>
        </p:txBody>
      </p:sp>
      <p:pic>
        <p:nvPicPr>
          <p:cNvPr id="4" name="Imagen 3">
            <a:extLst>
              <a:ext uri="{FF2B5EF4-FFF2-40B4-BE49-F238E27FC236}">
                <a16:creationId xmlns:a16="http://schemas.microsoft.com/office/drawing/2014/main" id="{A1729C11-3305-4011-96AC-559490C5EE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3569" y="0"/>
            <a:ext cx="7188431" cy="6858000"/>
          </a:xfrm>
          <a:prstGeom prst="rect">
            <a:avLst/>
          </a:prstGeom>
        </p:spPr>
      </p:pic>
    </p:spTree>
    <p:extLst>
      <p:ext uri="{BB962C8B-B14F-4D97-AF65-F5344CB8AC3E}">
        <p14:creationId xmlns:p14="http://schemas.microsoft.com/office/powerpoint/2010/main" val="2062531032"/>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456219" y="0"/>
            <a:ext cx="5735781" cy="1385877"/>
          </a:xfrm>
        </p:spPr>
        <p:txBody>
          <a:bodyPr anchor="ctr">
            <a:normAutofit/>
          </a:bodyPr>
          <a:lstStyle/>
          <a:p>
            <a:pPr algn="ctr"/>
            <a:r>
              <a:rPr lang="es-ES" sz="2800" b="1" dirty="0"/>
              <a:t>1575. Veronés. Alegoría del amor 3, Respeto. National Gallery, Londres.</a:t>
            </a:r>
          </a:p>
        </p:txBody>
      </p:sp>
      <p:pic>
        <p:nvPicPr>
          <p:cNvPr id="4" name="Imagen 3">
            <a:extLst>
              <a:ext uri="{FF2B5EF4-FFF2-40B4-BE49-F238E27FC236}">
                <a16:creationId xmlns:a16="http://schemas.microsoft.com/office/drawing/2014/main" id="{A1729C11-3305-4011-96AC-559490C5EE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6220" y="1385877"/>
            <a:ext cx="5735780" cy="5472123"/>
          </a:xfrm>
          <a:prstGeom prst="rect">
            <a:avLst/>
          </a:prstGeom>
        </p:spPr>
      </p:pic>
      <p:sp>
        <p:nvSpPr>
          <p:cNvPr id="3" name="CuadroTexto 2">
            <a:extLst>
              <a:ext uri="{FF2B5EF4-FFF2-40B4-BE49-F238E27FC236}">
                <a16:creationId xmlns:a16="http://schemas.microsoft.com/office/drawing/2014/main" id="{0C64063F-3C83-4C6C-B297-C33B5C45ECC4}"/>
              </a:ext>
            </a:extLst>
          </p:cNvPr>
          <p:cNvSpPr txBox="1"/>
          <p:nvPr/>
        </p:nvSpPr>
        <p:spPr>
          <a:xfrm>
            <a:off x="554183" y="263236"/>
            <a:ext cx="5902036" cy="6524863"/>
          </a:xfrm>
          <a:prstGeom prst="rect">
            <a:avLst/>
          </a:prstGeom>
          <a:noFill/>
        </p:spPr>
        <p:txBody>
          <a:bodyPr wrap="square" rtlCol="0">
            <a:spAutoFit/>
          </a:bodyPr>
          <a:lstStyle/>
          <a:p>
            <a:pPr algn="l"/>
            <a:r>
              <a:rPr lang="es-ES" sz="2200" b="0" i="0" dirty="0">
                <a:effectLst/>
              </a:rPr>
              <a:t>El tema parece referirse a la tentación sexual y la moderación. El título </a:t>
            </a:r>
            <a:r>
              <a:rPr lang="es-ES" sz="2200" b="0" i="1" dirty="0">
                <a:effectLst/>
              </a:rPr>
              <a:t>'Respeto’ </a:t>
            </a:r>
            <a:r>
              <a:rPr lang="es-ES" sz="2200" b="0" i="0" dirty="0">
                <a:effectLst/>
              </a:rPr>
              <a:t>no es original y solo se le dio a la pintura en 1727, pero puede ser que el hombre decida resistir la tentación por respeto a la mujer porque está dormida.</a:t>
            </a:r>
          </a:p>
          <a:p>
            <a:pPr algn="l"/>
            <a:r>
              <a:rPr lang="es-ES" sz="2200" b="0" i="0" dirty="0">
                <a:effectLst/>
              </a:rPr>
              <a:t>El </a:t>
            </a:r>
            <a:r>
              <a:rPr lang="es-ES" sz="2200" b="0" i="0" dirty="0" err="1">
                <a:effectLst/>
              </a:rPr>
              <a:t>chemise</a:t>
            </a:r>
            <a:r>
              <a:rPr lang="es-ES" sz="2200" b="0" i="0" dirty="0">
                <a:effectLst/>
              </a:rPr>
              <a:t> de la mujer, bordado con un patrón de punto de cruz negro conocido como 'trabajo negro', y con un cuello de encaje, parece estar descartado en el suelo. Se ha sugerido que la copa al lado de la cama puede indicar que la mujer ha estado bebiendo, aunque no hay evidencia de que sea una copa de vino. Se coloca un ventilador en el entablamento sobre la cama. La escena del mosaico en el arco ha sido identificada como "La continencia de Escipión", un episodio durante el cual el líder militar Escipión Africano ejerció moderación sexual al devolver a una prisionera de guerra intacta a su familia. Sin embargo, esta identificación no es segura.</a:t>
            </a:r>
          </a:p>
        </p:txBody>
      </p:sp>
    </p:spTree>
    <p:extLst>
      <p:ext uri="{BB962C8B-B14F-4D97-AF65-F5344CB8AC3E}">
        <p14:creationId xmlns:p14="http://schemas.microsoft.com/office/powerpoint/2010/main" val="2756918511"/>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1729C11-3305-4011-96AC-559490C5EE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3568" y="1"/>
            <a:ext cx="7188432" cy="6858000"/>
          </a:xfrm>
          <a:prstGeom prst="rect">
            <a:avLst/>
          </a:prstGeom>
        </p:spPr>
      </p:pic>
      <p:sp>
        <p:nvSpPr>
          <p:cNvPr id="3" name="CuadroTexto 2">
            <a:extLst>
              <a:ext uri="{FF2B5EF4-FFF2-40B4-BE49-F238E27FC236}">
                <a16:creationId xmlns:a16="http://schemas.microsoft.com/office/drawing/2014/main" id="{0C64063F-3C83-4C6C-B297-C33B5C45ECC4}"/>
              </a:ext>
            </a:extLst>
          </p:cNvPr>
          <p:cNvSpPr txBox="1"/>
          <p:nvPr/>
        </p:nvSpPr>
        <p:spPr>
          <a:xfrm>
            <a:off x="554182" y="263236"/>
            <a:ext cx="4449385" cy="5170646"/>
          </a:xfrm>
          <a:prstGeom prst="rect">
            <a:avLst/>
          </a:prstGeom>
          <a:noFill/>
        </p:spPr>
        <p:txBody>
          <a:bodyPr wrap="square" rtlCol="0">
            <a:spAutoFit/>
          </a:bodyPr>
          <a:lstStyle/>
          <a:p>
            <a:pPr algn="l"/>
            <a:r>
              <a:rPr lang="es-ES" sz="2200" b="0" i="0" dirty="0">
                <a:effectLst/>
              </a:rPr>
              <a:t>El tema de esta pintura ha causado controversia durante mucho tiempo. Cuando la National Gallery adquirió el conjunto de cuatro pinturas de Lord </a:t>
            </a:r>
            <a:r>
              <a:rPr lang="es-ES" sz="2200" b="0" i="0" dirty="0" err="1">
                <a:effectLst/>
              </a:rPr>
              <a:t>Darnley</a:t>
            </a:r>
            <a:r>
              <a:rPr lang="es-ES" sz="2200" b="0" i="0" dirty="0">
                <a:effectLst/>
              </a:rPr>
              <a:t> en 1890, esta fue retenida y finalmente entregada de forma gratuita, ya que se consideró desagradable que se gastara dinero público en una pintura de un hombre aparentemente a punto de aprovecharse de una mujer dormida. </a:t>
            </a:r>
          </a:p>
          <a:p>
            <a:pPr algn="l"/>
            <a:r>
              <a:rPr lang="es-ES" sz="2200" b="0" i="0" dirty="0">
                <a:effectLst/>
              </a:rPr>
              <a:t>Lord </a:t>
            </a:r>
            <a:r>
              <a:rPr lang="es-ES" sz="2200" b="0" i="0" dirty="0" err="1">
                <a:effectLst/>
              </a:rPr>
              <a:t>Darnley</a:t>
            </a:r>
            <a:r>
              <a:rPr lang="es-ES" sz="2200" b="0" i="0" dirty="0">
                <a:effectLst/>
              </a:rPr>
              <a:t> escribió: "A decir verdad, estoy muy contento de tener 'le </a:t>
            </a:r>
            <a:r>
              <a:rPr lang="es-ES" sz="2200" b="0" i="0" dirty="0" err="1">
                <a:effectLst/>
              </a:rPr>
              <a:t>Respect</a:t>
            </a:r>
            <a:r>
              <a:rPr lang="es-ES" sz="2200" b="0" i="0" dirty="0">
                <a:effectLst/>
              </a:rPr>
              <a:t>', como se designa tan curiosamente, fuera de mis manos"</a:t>
            </a:r>
          </a:p>
        </p:txBody>
      </p:sp>
    </p:spTree>
    <p:extLst>
      <p:ext uri="{BB962C8B-B14F-4D97-AF65-F5344CB8AC3E}">
        <p14:creationId xmlns:p14="http://schemas.microsoft.com/office/powerpoint/2010/main" val="650389732"/>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752109" cy="5869420"/>
          </a:xfrm>
        </p:spPr>
        <p:txBody>
          <a:bodyPr anchor="t">
            <a:normAutofit/>
          </a:bodyPr>
          <a:lstStyle/>
          <a:p>
            <a:pPr algn="l"/>
            <a:r>
              <a:rPr lang="es-ES" sz="2800" b="1" dirty="0"/>
              <a:t>1575. Veronés. Alegoría del amor 4, Unión Feliz. National Gallery, Londres.</a:t>
            </a:r>
            <a:br>
              <a:rPr lang="es-ES" sz="2800" b="1" dirty="0"/>
            </a:br>
            <a:br>
              <a:rPr lang="es-ES" sz="2800" dirty="0"/>
            </a:br>
            <a:r>
              <a:rPr lang="es-ES" sz="2200" b="0" i="0" dirty="0">
                <a:effectLst/>
              </a:rPr>
              <a:t>Esta pintura y </a:t>
            </a:r>
            <a:r>
              <a:rPr lang="es-ES" sz="2200" b="0" i="1" dirty="0">
                <a:effectLst/>
              </a:rPr>
              <a:t>la infidelidad</a:t>
            </a:r>
            <a:r>
              <a:rPr lang="es-ES" sz="2200" b="0" i="0" dirty="0">
                <a:effectLst/>
              </a:rPr>
              <a:t> parecen particularmente dirigidas a una espectadora femenina.</a:t>
            </a:r>
            <a:br>
              <a:rPr lang="es-ES" sz="2200" b="0" i="0" dirty="0">
                <a:effectLst/>
              </a:rPr>
            </a:br>
            <a:br>
              <a:rPr lang="es-ES" sz="2200" b="0" i="0" dirty="0">
                <a:effectLst/>
              </a:rPr>
            </a:br>
            <a:r>
              <a:rPr lang="es-ES" sz="2200" b="0" i="0" dirty="0">
                <a:effectLst/>
              </a:rPr>
              <a:t>Una pareja se une a manos de una mujer desnuda asistida por un niño, posiblemente Venus y Cupido, aunque carecen de rasgos que los identifiquen con seguridad.</a:t>
            </a:r>
            <a:endParaRPr lang="es-ES" sz="2200" dirty="0"/>
          </a:p>
        </p:txBody>
      </p:sp>
      <p:pic>
        <p:nvPicPr>
          <p:cNvPr id="4" name="Imagen 3">
            <a:extLst>
              <a:ext uri="{FF2B5EF4-FFF2-40B4-BE49-F238E27FC236}">
                <a16:creationId xmlns:a16="http://schemas.microsoft.com/office/drawing/2014/main" id="{2FA7D055-E1B4-4E16-8533-2A4DBE12AE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4727" y="0"/>
            <a:ext cx="6927273" cy="6858000"/>
          </a:xfrm>
          <a:prstGeom prst="rect">
            <a:avLst/>
          </a:prstGeom>
        </p:spPr>
      </p:pic>
    </p:spTree>
    <p:extLst>
      <p:ext uri="{BB962C8B-B14F-4D97-AF65-F5344CB8AC3E}">
        <p14:creationId xmlns:p14="http://schemas.microsoft.com/office/powerpoint/2010/main" val="29708360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206836" y="1"/>
            <a:ext cx="5985164" cy="963986"/>
          </a:xfrm>
        </p:spPr>
        <p:txBody>
          <a:bodyPr anchor="ctr">
            <a:normAutofit/>
          </a:bodyPr>
          <a:lstStyle/>
          <a:p>
            <a:pPr algn="ctr"/>
            <a:r>
              <a:rPr lang="es-ES" sz="2800" b="1" dirty="0"/>
              <a:t>1575. Veronés. Alegoría del amor 4, Unión Feliz. National Gallery, Londres.</a:t>
            </a:r>
          </a:p>
        </p:txBody>
      </p:sp>
      <p:pic>
        <p:nvPicPr>
          <p:cNvPr id="4" name="Imagen 3">
            <a:extLst>
              <a:ext uri="{FF2B5EF4-FFF2-40B4-BE49-F238E27FC236}">
                <a16:creationId xmlns:a16="http://schemas.microsoft.com/office/drawing/2014/main" id="{2FA7D055-E1B4-4E16-8533-2A4DBE12AE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6836" y="963987"/>
            <a:ext cx="5985164" cy="5925312"/>
          </a:xfrm>
          <a:prstGeom prst="rect">
            <a:avLst/>
          </a:prstGeom>
        </p:spPr>
      </p:pic>
      <p:sp>
        <p:nvSpPr>
          <p:cNvPr id="3" name="CuadroTexto 2">
            <a:extLst>
              <a:ext uri="{FF2B5EF4-FFF2-40B4-BE49-F238E27FC236}">
                <a16:creationId xmlns:a16="http://schemas.microsoft.com/office/drawing/2014/main" id="{86DB1FB2-2569-4DF3-9CDB-07B8D1E88BBC}"/>
              </a:ext>
            </a:extLst>
          </p:cNvPr>
          <p:cNvSpPr txBox="1"/>
          <p:nvPr/>
        </p:nvSpPr>
        <p:spPr>
          <a:xfrm>
            <a:off x="526474" y="235527"/>
            <a:ext cx="5292435" cy="6186309"/>
          </a:xfrm>
          <a:prstGeom prst="rect">
            <a:avLst/>
          </a:prstGeom>
          <a:noFill/>
        </p:spPr>
        <p:txBody>
          <a:bodyPr wrap="square" rtlCol="0">
            <a:spAutoFit/>
          </a:bodyPr>
          <a:lstStyle/>
          <a:p>
            <a:pPr algn="l"/>
            <a:r>
              <a:rPr lang="es-ES" sz="2200" b="0" i="0" dirty="0">
                <a:effectLst/>
              </a:rPr>
              <a:t>La unión entre la pareja está marcada por una corona de laurel que significa su virtud y una rama de olivo que simboliza la paz. </a:t>
            </a:r>
          </a:p>
          <a:p>
            <a:pPr algn="l"/>
            <a:r>
              <a:rPr lang="es-ES" sz="2200" b="0" i="0" dirty="0">
                <a:effectLst/>
              </a:rPr>
              <a:t>La cadena de oro unida a la mujer por el niño probablemente se refiere al matrimonio, mientras que el perro es un símbolo de fidelidad. </a:t>
            </a:r>
          </a:p>
          <a:p>
            <a:pPr algn="l"/>
            <a:r>
              <a:rPr lang="es-ES" sz="2200" b="0" i="0" dirty="0">
                <a:effectLst/>
              </a:rPr>
              <a:t>El hombre lleva una delgada cadena de oro envuelta varias veces alrededor de su muñeca. </a:t>
            </a:r>
          </a:p>
          <a:p>
            <a:pPr algn="l"/>
            <a:r>
              <a:rPr lang="es-ES" sz="2200" b="0" i="0" dirty="0">
                <a:effectLst/>
              </a:rPr>
              <a:t>La mujer sentada en el globo de piedra y la cornucopia puede representar en cambio a la Fortuna, que recompensa la fidelidad con la paz (la rama de olivo) y la abundancia (la cornucopia). </a:t>
            </a:r>
          </a:p>
          <a:p>
            <a:pPr algn="l"/>
            <a:r>
              <a:rPr lang="es-ES" sz="2200" b="0" i="0" dirty="0">
                <a:effectLst/>
              </a:rPr>
              <a:t>El significado de las </a:t>
            </a:r>
            <a:r>
              <a:rPr lang="es-ES" sz="2200" b="0" i="1" dirty="0">
                <a:effectLst/>
              </a:rPr>
              <a:t>Cuatro Alegorías del Amor, </a:t>
            </a:r>
            <a:r>
              <a:rPr lang="es-ES" sz="2200" b="0" i="0" dirty="0">
                <a:effectLst/>
              </a:rPr>
              <a:t>aunque ahora oscuro, estaba sin duda vinculado a su encargo y ubicación original.</a:t>
            </a:r>
          </a:p>
        </p:txBody>
      </p:sp>
    </p:spTree>
    <p:extLst>
      <p:ext uri="{BB962C8B-B14F-4D97-AF65-F5344CB8AC3E}">
        <p14:creationId xmlns:p14="http://schemas.microsoft.com/office/powerpoint/2010/main" val="3173470772"/>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096000" y="1"/>
            <a:ext cx="6096000" cy="822958"/>
          </a:xfrm>
        </p:spPr>
        <p:txBody>
          <a:bodyPr anchor="ctr">
            <a:normAutofit fontScale="90000"/>
          </a:bodyPr>
          <a:lstStyle/>
          <a:p>
            <a:pPr algn="ctr"/>
            <a:r>
              <a:rPr lang="es-ES" sz="2800" b="1" dirty="0"/>
              <a:t>1575. Veronés. Alegoría del amor 4, Unión Feliz. National Gallery, Londres.</a:t>
            </a:r>
          </a:p>
        </p:txBody>
      </p:sp>
      <p:pic>
        <p:nvPicPr>
          <p:cNvPr id="4" name="Imagen 3">
            <a:extLst>
              <a:ext uri="{FF2B5EF4-FFF2-40B4-BE49-F238E27FC236}">
                <a16:creationId xmlns:a16="http://schemas.microsoft.com/office/drawing/2014/main" id="{2FA7D055-E1B4-4E16-8533-2A4DBE12AE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822959"/>
            <a:ext cx="6096000" cy="6035040"/>
          </a:xfrm>
          <a:prstGeom prst="rect">
            <a:avLst/>
          </a:prstGeom>
        </p:spPr>
      </p:pic>
      <p:sp>
        <p:nvSpPr>
          <p:cNvPr id="3" name="CuadroTexto 2">
            <a:extLst>
              <a:ext uri="{FF2B5EF4-FFF2-40B4-BE49-F238E27FC236}">
                <a16:creationId xmlns:a16="http://schemas.microsoft.com/office/drawing/2014/main" id="{86DB1FB2-2569-4DF3-9CDB-07B8D1E88BBC}"/>
              </a:ext>
            </a:extLst>
          </p:cNvPr>
          <p:cNvSpPr txBox="1"/>
          <p:nvPr/>
        </p:nvSpPr>
        <p:spPr>
          <a:xfrm>
            <a:off x="526474" y="235527"/>
            <a:ext cx="4793672" cy="6524863"/>
          </a:xfrm>
          <a:prstGeom prst="rect">
            <a:avLst/>
          </a:prstGeom>
          <a:noFill/>
        </p:spPr>
        <p:txBody>
          <a:bodyPr wrap="square" rtlCol="0">
            <a:spAutoFit/>
          </a:bodyPr>
          <a:lstStyle/>
          <a:p>
            <a:pPr algn="l"/>
            <a:r>
              <a:rPr lang="es-ES" sz="2200" b="0" i="0" dirty="0">
                <a:effectLst/>
              </a:rPr>
              <a:t>La composición de cada pintura forma una fuerte diagonal, que en un techo ayudaría a relacionar las pinturas entre sí. </a:t>
            </a:r>
          </a:p>
          <a:p>
            <a:pPr algn="l"/>
            <a:r>
              <a:rPr lang="es-ES" sz="2200" b="0" i="0" dirty="0">
                <a:effectLst/>
              </a:rPr>
              <a:t>El uso de diagonales es particularmente notable en </a:t>
            </a:r>
            <a:r>
              <a:rPr lang="es-ES" sz="2200" b="0" i="1" dirty="0" err="1">
                <a:effectLst/>
              </a:rPr>
              <a:t>Happy</a:t>
            </a:r>
            <a:r>
              <a:rPr lang="es-ES" sz="2200" b="0" i="1" dirty="0">
                <a:effectLst/>
              </a:rPr>
              <a:t> </a:t>
            </a:r>
            <a:r>
              <a:rPr lang="es-ES" sz="2200" b="0" i="1" dirty="0" err="1">
                <a:effectLst/>
              </a:rPr>
              <a:t>Union</a:t>
            </a:r>
            <a:r>
              <a:rPr lang="es-ES" sz="2200" b="0" i="1" dirty="0">
                <a:effectLst/>
              </a:rPr>
              <a:t>.</a:t>
            </a:r>
            <a:r>
              <a:rPr lang="es-ES" sz="2200" b="0" i="0" dirty="0">
                <a:effectLst/>
              </a:rPr>
              <a:t> </a:t>
            </a:r>
          </a:p>
          <a:p>
            <a:pPr algn="l"/>
            <a:r>
              <a:rPr lang="es-ES" sz="2200" b="0" i="0" dirty="0">
                <a:effectLst/>
              </a:rPr>
              <a:t>Una hoja de estudios preliminares de figuras en pluma y tinta de Veronese para esta serie de pinturas existe en el Museo Metropolitano de Arte de Nueva York. </a:t>
            </a:r>
          </a:p>
          <a:p>
            <a:pPr algn="l"/>
            <a:r>
              <a:rPr lang="es-ES" sz="2200" b="0" i="0" dirty="0">
                <a:effectLst/>
              </a:rPr>
              <a:t>La pareja casada en </a:t>
            </a:r>
            <a:r>
              <a:rPr lang="es-ES" sz="2200" b="0" i="1" dirty="0" err="1">
                <a:effectLst/>
              </a:rPr>
              <a:t>Happy</a:t>
            </a:r>
            <a:r>
              <a:rPr lang="es-ES" sz="2200" b="0" i="1" dirty="0">
                <a:effectLst/>
              </a:rPr>
              <a:t> </a:t>
            </a:r>
            <a:r>
              <a:rPr lang="es-ES" sz="2200" b="0" i="1" dirty="0" err="1">
                <a:effectLst/>
              </a:rPr>
              <a:t>Union</a:t>
            </a:r>
            <a:r>
              <a:rPr lang="es-ES" sz="2200" b="0" i="0" dirty="0">
                <a:effectLst/>
              </a:rPr>
              <a:t> se concibió originalmente como un avance desde la izquierda, la dirección de acción más habitual en una imagen, pero luego se invirtieron en la pintura, presumiblemente para equilibrar el movimiento diagonal en las otras imágenes.</a:t>
            </a:r>
          </a:p>
        </p:txBody>
      </p:sp>
    </p:spTree>
    <p:extLst>
      <p:ext uri="{BB962C8B-B14F-4D97-AF65-F5344CB8AC3E}">
        <p14:creationId xmlns:p14="http://schemas.microsoft.com/office/powerpoint/2010/main" val="1172713641"/>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65961" cy="5869420"/>
          </a:xfrm>
        </p:spPr>
        <p:txBody>
          <a:bodyPr anchor="t">
            <a:normAutofit/>
          </a:bodyPr>
          <a:lstStyle/>
          <a:p>
            <a:r>
              <a:rPr lang="it-IT" sz="2800" b="1" dirty="0"/>
              <a:t>1575. Veronés. Alessandro Vittoria. MET.</a:t>
            </a:r>
            <a:endParaRPr lang="es-ES" sz="2800" b="1" dirty="0"/>
          </a:p>
        </p:txBody>
      </p:sp>
      <p:pic>
        <p:nvPicPr>
          <p:cNvPr id="4" name="Imagen 3">
            <a:extLst>
              <a:ext uri="{FF2B5EF4-FFF2-40B4-BE49-F238E27FC236}">
                <a16:creationId xmlns:a16="http://schemas.microsoft.com/office/drawing/2014/main" id="{BAB7AB97-816D-464A-ABEB-B9A94397EE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8579" y="0"/>
            <a:ext cx="5113421" cy="6858000"/>
          </a:xfrm>
          <a:prstGeom prst="rect">
            <a:avLst/>
          </a:prstGeom>
        </p:spPr>
      </p:pic>
    </p:spTree>
    <p:extLst>
      <p:ext uri="{BB962C8B-B14F-4D97-AF65-F5344CB8AC3E}">
        <p14:creationId xmlns:p14="http://schemas.microsoft.com/office/powerpoint/2010/main" val="4020937623"/>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467726" cy="5869420"/>
          </a:xfrm>
        </p:spPr>
        <p:txBody>
          <a:bodyPr anchor="t">
            <a:normAutofit/>
          </a:bodyPr>
          <a:lstStyle/>
          <a:p>
            <a:r>
              <a:rPr lang="es-ES" sz="2800" b="1" dirty="0"/>
              <a:t>1575. Veronés. Venecia recibiendo el homenaje de Hércules y Ceres. Galería de la Academia, Venecia.</a:t>
            </a:r>
          </a:p>
        </p:txBody>
      </p:sp>
      <p:pic>
        <p:nvPicPr>
          <p:cNvPr id="4" name="Imagen 3">
            <a:extLst>
              <a:ext uri="{FF2B5EF4-FFF2-40B4-BE49-F238E27FC236}">
                <a16:creationId xmlns:a16="http://schemas.microsoft.com/office/drawing/2014/main" id="{8719E909-1BEF-45AE-A1B3-1162EA73E7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0344" y="0"/>
            <a:ext cx="7211656" cy="6851073"/>
          </a:xfrm>
          <a:prstGeom prst="rect">
            <a:avLst/>
          </a:prstGeom>
        </p:spPr>
      </p:pic>
    </p:spTree>
    <p:extLst>
      <p:ext uri="{BB962C8B-B14F-4D97-AF65-F5344CB8AC3E}">
        <p14:creationId xmlns:p14="http://schemas.microsoft.com/office/powerpoint/2010/main" val="2444876300"/>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001766E7-E672-42A0-B319-A00FD5A43B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0654" y="-83127"/>
            <a:ext cx="3491345" cy="3491345"/>
          </a:xfrm>
          <a:prstGeom prst="rect">
            <a:avLst/>
          </a:prstGeom>
        </p:spPr>
      </p:pic>
      <p:pic>
        <p:nvPicPr>
          <p:cNvPr id="7" name="Imagen 6">
            <a:extLst>
              <a:ext uri="{FF2B5EF4-FFF2-40B4-BE49-F238E27FC236}">
                <a16:creationId xmlns:a16="http://schemas.microsoft.com/office/drawing/2014/main" id="{201C5D77-7852-4EE0-8FF7-4F5ACD0849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0692" y="0"/>
            <a:ext cx="3387436" cy="3387436"/>
          </a:xfrm>
          <a:prstGeom prst="rect">
            <a:avLst/>
          </a:prstGeom>
        </p:spPr>
      </p:pic>
      <p:pic>
        <p:nvPicPr>
          <p:cNvPr id="9" name="Imagen 8">
            <a:extLst>
              <a:ext uri="{FF2B5EF4-FFF2-40B4-BE49-F238E27FC236}">
                <a16:creationId xmlns:a16="http://schemas.microsoft.com/office/drawing/2014/main" id="{7C48438C-1389-430B-A4D6-3FEF372D13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70564"/>
            <a:ext cx="3387436" cy="3387436"/>
          </a:xfrm>
          <a:prstGeom prst="rect">
            <a:avLst/>
          </a:prstGeom>
        </p:spPr>
      </p:pic>
      <p:pic>
        <p:nvPicPr>
          <p:cNvPr id="11" name="Imagen 10">
            <a:extLst>
              <a:ext uri="{FF2B5EF4-FFF2-40B4-BE49-F238E27FC236}">
                <a16:creationId xmlns:a16="http://schemas.microsoft.com/office/drawing/2014/main" id="{E9F8F0A4-8372-4D8A-8222-E1CF9E3968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24946" y="3449783"/>
            <a:ext cx="3387436" cy="3387436"/>
          </a:xfrm>
          <a:prstGeom prst="rect">
            <a:avLst/>
          </a:prstGeom>
        </p:spPr>
      </p:pic>
    </p:spTree>
    <p:extLst>
      <p:ext uri="{BB962C8B-B14F-4D97-AF65-F5344CB8AC3E}">
        <p14:creationId xmlns:p14="http://schemas.microsoft.com/office/powerpoint/2010/main" val="149353888"/>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5"/>
            <a:ext cx="7503355" cy="6326620"/>
          </a:xfrm>
        </p:spPr>
        <p:txBody>
          <a:bodyPr anchor="t">
            <a:normAutofit/>
          </a:bodyPr>
          <a:lstStyle/>
          <a:p>
            <a:r>
              <a:rPr lang="it-IT" sz="3100" b="1" dirty="0"/>
              <a:t>1575. Verones. Matrimonio místico de Santa Catalina. Gallerie dell'Accademia, Venecia.</a:t>
            </a:r>
            <a:br>
              <a:rPr lang="it-IT" sz="2800" dirty="0"/>
            </a:br>
            <a:br>
              <a:rPr lang="it-IT" sz="2800" dirty="0"/>
            </a:br>
            <a:r>
              <a:rPr lang="es-ES" sz="2400" b="0" i="0" dirty="0">
                <a:effectLst/>
                <a:latin typeface="+mn-lt"/>
              </a:rPr>
              <a:t>El gran retablo proviene de la iglesia veneciana de Santa Caterina </a:t>
            </a:r>
            <a:r>
              <a:rPr lang="es-ES" sz="2400" b="0" i="0" dirty="0" err="1">
                <a:effectLst/>
                <a:latin typeface="+mn-lt"/>
              </a:rPr>
              <a:t>dei</a:t>
            </a:r>
            <a:r>
              <a:rPr lang="es-ES" sz="2400" b="0" i="0" dirty="0">
                <a:effectLst/>
                <a:latin typeface="+mn-lt"/>
              </a:rPr>
              <a:t> Sacchi (un convento para monjas agustinas), luego fue confiscado por el estado durante la ocupación de la ciudad por Napoleón, y posteriormente cedido a la Galería en 1918 al final de la Primera Guerra Mundial. </a:t>
            </a:r>
            <a:br>
              <a:rPr lang="es-ES" sz="2400" b="0" i="0" dirty="0">
                <a:effectLst/>
                <a:latin typeface="+mn-lt"/>
              </a:rPr>
            </a:br>
            <a:br>
              <a:rPr lang="es-ES" sz="2400" b="0" i="0" dirty="0">
                <a:effectLst/>
                <a:latin typeface="+mn-lt"/>
              </a:rPr>
            </a:br>
            <a:r>
              <a:rPr lang="es-ES" sz="2400" b="0" i="0" dirty="0">
                <a:effectLst/>
                <a:latin typeface="+mn-lt"/>
              </a:rPr>
              <a:t>Uno de los mayores logros de Paolo </a:t>
            </a:r>
            <a:r>
              <a:rPr lang="es-ES" sz="2400" b="0" i="0" dirty="0" err="1">
                <a:effectLst/>
                <a:latin typeface="+mn-lt"/>
              </a:rPr>
              <a:t>Caliari</a:t>
            </a:r>
            <a:r>
              <a:rPr lang="es-ES" sz="2400" b="0" i="0" dirty="0">
                <a:effectLst/>
                <a:latin typeface="+mn-lt"/>
              </a:rPr>
              <a:t> y </a:t>
            </a:r>
            <a:r>
              <a:rPr lang="es-ES" sz="2400" b="0" i="0" dirty="0" err="1">
                <a:effectLst/>
                <a:latin typeface="+mn-lt"/>
              </a:rPr>
              <a:t>datable</a:t>
            </a:r>
            <a:r>
              <a:rPr lang="es-ES" sz="2400" b="0" i="0" dirty="0">
                <a:effectLst/>
                <a:latin typeface="+mn-lt"/>
              </a:rPr>
              <a:t> a principios de la década de 1570 por razones estilísticas, este retablo muestra la extraordinaria variedad técnica y estilística del artista de Verona en la representación abigarrada de las elegantes telas, expresada a través de una sorprendente preciosidad cromática, así como su capacidad para representar figuraciones complejas, organizadas de acuerdo con un ritmo diagonal ascendente conferido al grupo central. </a:t>
            </a:r>
            <a:endParaRPr lang="es-ES" sz="2400" dirty="0">
              <a:latin typeface="+mn-lt"/>
            </a:endParaRPr>
          </a:p>
        </p:txBody>
      </p:sp>
      <p:pic>
        <p:nvPicPr>
          <p:cNvPr id="4" name="Imagen 3">
            <a:extLst>
              <a:ext uri="{FF2B5EF4-FFF2-40B4-BE49-F238E27FC236}">
                <a16:creationId xmlns:a16="http://schemas.microsoft.com/office/drawing/2014/main" id="{BA37899C-B3F2-49A8-AF58-371C33576F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8155" y="0"/>
            <a:ext cx="4383845" cy="6858000"/>
          </a:xfrm>
          <a:prstGeom prst="rect">
            <a:avLst/>
          </a:prstGeom>
        </p:spPr>
      </p:pic>
    </p:spTree>
    <p:extLst>
      <p:ext uri="{BB962C8B-B14F-4D97-AF65-F5344CB8AC3E}">
        <p14:creationId xmlns:p14="http://schemas.microsoft.com/office/powerpoint/2010/main" val="1882931688"/>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5"/>
            <a:ext cx="7503355" cy="6326620"/>
          </a:xfrm>
        </p:spPr>
        <p:txBody>
          <a:bodyPr anchor="t">
            <a:normAutofit/>
          </a:bodyPr>
          <a:lstStyle/>
          <a:p>
            <a:br>
              <a:rPr lang="es-ES" sz="2400" b="0" i="0" dirty="0">
                <a:effectLst/>
                <a:latin typeface="+mn-lt"/>
              </a:rPr>
            </a:br>
            <a:r>
              <a:rPr lang="es-ES" sz="2400" b="0" i="0" dirty="0">
                <a:effectLst/>
                <a:latin typeface="+mn-lt"/>
              </a:rPr>
              <a:t>Catalina, la reina de Alejandría que, según la leyenda, vivió en el siglo III, está representada aquí en el episodio más famoso de su vida (aunque no ha sido confirmado por la ley canónica): su "matrimonio místico" con Cristo, simbolizado por el cordero colocado por el Niño en su mano derecha. </a:t>
            </a:r>
            <a:br>
              <a:rPr lang="es-ES" sz="2400" b="0" i="0" dirty="0">
                <a:effectLst/>
                <a:latin typeface="+mn-lt"/>
              </a:rPr>
            </a:br>
            <a:br>
              <a:rPr lang="es-ES" sz="2400" b="0" i="0" dirty="0">
                <a:effectLst/>
                <a:latin typeface="+mn-lt"/>
              </a:rPr>
            </a:br>
            <a:r>
              <a:rPr lang="es-ES" sz="2400" b="0" i="0" dirty="0">
                <a:effectLst/>
                <a:latin typeface="+mn-lt"/>
              </a:rPr>
              <a:t>El episodio ofreció a las monjas agustinas de Santa Caterina </a:t>
            </a:r>
            <a:r>
              <a:rPr lang="es-ES" sz="2400" b="0" i="0" dirty="0" err="1">
                <a:effectLst/>
                <a:latin typeface="+mn-lt"/>
              </a:rPr>
              <a:t>dei</a:t>
            </a:r>
            <a:r>
              <a:rPr lang="es-ES" sz="2400" b="0" i="0" dirty="0">
                <a:effectLst/>
                <a:latin typeface="+mn-lt"/>
              </a:rPr>
              <a:t> Sacchi, así como a las jóvenes de la nobleza local que fueron educadas y preparadas para el matrimonio en el monasterio, un ejemplo edificante sobre el que reflexionar y forjar su propia devoción.</a:t>
            </a:r>
            <a:endParaRPr lang="es-ES" sz="2400" dirty="0">
              <a:latin typeface="+mn-lt"/>
            </a:endParaRPr>
          </a:p>
        </p:txBody>
      </p:sp>
      <p:pic>
        <p:nvPicPr>
          <p:cNvPr id="4" name="Imagen 3">
            <a:extLst>
              <a:ext uri="{FF2B5EF4-FFF2-40B4-BE49-F238E27FC236}">
                <a16:creationId xmlns:a16="http://schemas.microsoft.com/office/drawing/2014/main" id="{BA37899C-B3F2-49A8-AF58-371C33576F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8155" y="0"/>
            <a:ext cx="4383845" cy="6858000"/>
          </a:xfrm>
          <a:prstGeom prst="rect">
            <a:avLst/>
          </a:prstGeom>
        </p:spPr>
      </p:pic>
    </p:spTree>
    <p:extLst>
      <p:ext uri="{BB962C8B-B14F-4D97-AF65-F5344CB8AC3E}">
        <p14:creationId xmlns:p14="http://schemas.microsoft.com/office/powerpoint/2010/main" val="383826641"/>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8274610-786D-4962-B0C1-33071D8883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297382" cy="3297382"/>
          </a:xfrm>
          <a:prstGeom prst="rect">
            <a:avLst/>
          </a:prstGeom>
        </p:spPr>
      </p:pic>
      <p:pic>
        <p:nvPicPr>
          <p:cNvPr id="7" name="Imagen 6">
            <a:extLst>
              <a:ext uri="{FF2B5EF4-FFF2-40B4-BE49-F238E27FC236}">
                <a16:creationId xmlns:a16="http://schemas.microsoft.com/office/drawing/2014/main" id="{A98664AB-E10D-4705-9B5B-C228B315E9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28363" y="3394363"/>
            <a:ext cx="3463637" cy="3463637"/>
          </a:xfrm>
          <a:prstGeom prst="rect">
            <a:avLst/>
          </a:prstGeom>
        </p:spPr>
      </p:pic>
      <p:pic>
        <p:nvPicPr>
          <p:cNvPr id="9" name="Imagen 8">
            <a:extLst>
              <a:ext uri="{FF2B5EF4-FFF2-40B4-BE49-F238E27FC236}">
                <a16:creationId xmlns:a16="http://schemas.microsoft.com/office/drawing/2014/main" id="{2C53B416-E985-47BB-89CA-B540567B6B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78510" y="1"/>
            <a:ext cx="3297382" cy="3297382"/>
          </a:xfrm>
          <a:prstGeom prst="rect">
            <a:avLst/>
          </a:prstGeom>
        </p:spPr>
      </p:pic>
      <p:pic>
        <p:nvPicPr>
          <p:cNvPr id="11" name="Imagen 10">
            <a:extLst>
              <a:ext uri="{FF2B5EF4-FFF2-40B4-BE49-F238E27FC236}">
                <a16:creationId xmlns:a16="http://schemas.microsoft.com/office/drawing/2014/main" id="{96466973-540B-4AE4-B610-9742195433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14873" y="3394362"/>
            <a:ext cx="3463636" cy="3463636"/>
          </a:xfrm>
          <a:prstGeom prst="rect">
            <a:avLst/>
          </a:prstGeom>
        </p:spPr>
      </p:pic>
    </p:spTree>
    <p:extLst>
      <p:ext uri="{BB962C8B-B14F-4D97-AF65-F5344CB8AC3E}">
        <p14:creationId xmlns:p14="http://schemas.microsoft.com/office/powerpoint/2010/main" val="1726548184"/>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226053435"/>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10" y="365125"/>
            <a:ext cx="2312178" cy="5869420"/>
          </a:xfrm>
        </p:spPr>
        <p:txBody>
          <a:bodyPr anchor="t">
            <a:normAutofit/>
          </a:bodyPr>
          <a:lstStyle/>
          <a:p>
            <a:r>
              <a:rPr lang="es-ES" sz="2800" dirty="0"/>
              <a:t>1576. Veronés. Noli me tangere. Museum of </a:t>
            </a:r>
            <a:r>
              <a:rPr lang="es-ES" sz="2800" dirty="0" err="1"/>
              <a:t>Grenoble</a:t>
            </a:r>
            <a:r>
              <a:rPr lang="es-ES" sz="2800" dirty="0"/>
              <a:t>.</a:t>
            </a:r>
          </a:p>
        </p:txBody>
      </p:sp>
      <p:pic>
        <p:nvPicPr>
          <p:cNvPr id="4" name="Imagen 3">
            <a:extLst>
              <a:ext uri="{FF2B5EF4-FFF2-40B4-BE49-F238E27FC236}">
                <a16:creationId xmlns:a16="http://schemas.microsoft.com/office/drawing/2014/main" id="{320C0BB5-7E30-406D-9625-77521331C1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2287" y="0"/>
            <a:ext cx="9699713" cy="6858000"/>
          </a:xfrm>
          <a:prstGeom prst="rect">
            <a:avLst/>
          </a:prstGeom>
        </p:spPr>
      </p:pic>
    </p:spTree>
    <p:extLst>
      <p:ext uri="{BB962C8B-B14F-4D97-AF65-F5344CB8AC3E}">
        <p14:creationId xmlns:p14="http://schemas.microsoft.com/office/powerpoint/2010/main" val="1330317976"/>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81987" cy="5869420"/>
          </a:xfrm>
        </p:spPr>
        <p:txBody>
          <a:bodyPr anchor="t">
            <a:normAutofit/>
          </a:bodyPr>
          <a:lstStyle/>
          <a:p>
            <a:r>
              <a:rPr lang="en-US" sz="2800" b="1" dirty="0"/>
              <a:t>1576. </a:t>
            </a:r>
            <a:r>
              <a:rPr lang="en-US" sz="2800" b="1" dirty="0" err="1"/>
              <a:t>Veronés</a:t>
            </a:r>
            <a:r>
              <a:rPr lang="en-US" sz="2800" b="1" dirty="0"/>
              <a:t>. </a:t>
            </a:r>
            <a:r>
              <a:rPr lang="en-US" sz="2800" b="1" dirty="0" err="1"/>
              <a:t>Perseo</a:t>
            </a:r>
            <a:r>
              <a:rPr lang="en-US" sz="2800" b="1" dirty="0"/>
              <a:t> y </a:t>
            </a:r>
            <a:r>
              <a:rPr lang="en-US" sz="2800" b="1" dirty="0" err="1"/>
              <a:t>Andrómeda</a:t>
            </a:r>
            <a:r>
              <a:rPr lang="en-US" sz="2800" b="1" dirty="0"/>
              <a:t>. Museum of Fine Arts of Rennes.</a:t>
            </a:r>
            <a:endParaRPr lang="es-ES" sz="2800" b="1" dirty="0"/>
          </a:p>
        </p:txBody>
      </p:sp>
      <p:pic>
        <p:nvPicPr>
          <p:cNvPr id="4" name="Imagen 3">
            <a:extLst>
              <a:ext uri="{FF2B5EF4-FFF2-40B4-BE49-F238E27FC236}">
                <a16:creationId xmlns:a16="http://schemas.microsoft.com/office/drawing/2014/main" id="{FB76B001-B905-43A6-93FC-9779AC01F6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4605" y="0"/>
            <a:ext cx="5497395" cy="6858000"/>
          </a:xfrm>
          <a:prstGeom prst="rect">
            <a:avLst/>
          </a:prstGeom>
        </p:spPr>
      </p:pic>
    </p:spTree>
    <p:extLst>
      <p:ext uri="{BB962C8B-B14F-4D97-AF65-F5344CB8AC3E}">
        <p14:creationId xmlns:p14="http://schemas.microsoft.com/office/powerpoint/2010/main" val="2257672234"/>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194473" cy="2087130"/>
          </a:xfrm>
        </p:spPr>
        <p:txBody>
          <a:bodyPr anchor="t">
            <a:normAutofit/>
          </a:bodyPr>
          <a:lstStyle/>
          <a:p>
            <a:r>
              <a:rPr lang="es-ES" sz="2800" b="1" dirty="0"/>
              <a:t>1577. Veronés. Alegoría de la Batalla de Lepanto. Palacio ducal, Venecia</a:t>
            </a:r>
          </a:p>
        </p:txBody>
      </p:sp>
      <p:pic>
        <p:nvPicPr>
          <p:cNvPr id="4" name="Imagen 3">
            <a:extLst>
              <a:ext uri="{FF2B5EF4-FFF2-40B4-BE49-F238E27FC236}">
                <a16:creationId xmlns:a16="http://schemas.microsoft.com/office/drawing/2014/main" id="{673114DE-3EC7-49AD-81C4-9DA4607785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4" y="2452255"/>
            <a:ext cx="12195834" cy="4405745"/>
          </a:xfrm>
          <a:prstGeom prst="rect">
            <a:avLst/>
          </a:prstGeom>
        </p:spPr>
      </p:pic>
    </p:spTree>
    <p:extLst>
      <p:ext uri="{BB962C8B-B14F-4D97-AF65-F5344CB8AC3E}">
        <p14:creationId xmlns:p14="http://schemas.microsoft.com/office/powerpoint/2010/main" val="1262747848"/>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b="1" dirty="0"/>
              <a:t>1578. Veronés. El rapto de Europa. Sala del Colegio.</a:t>
            </a:r>
          </a:p>
        </p:txBody>
      </p:sp>
      <p:pic>
        <p:nvPicPr>
          <p:cNvPr id="4" name="Imagen 3">
            <a:extLst>
              <a:ext uri="{FF2B5EF4-FFF2-40B4-BE49-F238E27FC236}">
                <a16:creationId xmlns:a16="http://schemas.microsoft.com/office/drawing/2014/main" id="{9CCFC61D-CF28-46F4-95CB-733E95612E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6206" y="0"/>
            <a:ext cx="8545794" cy="6858000"/>
          </a:xfrm>
          <a:prstGeom prst="rect">
            <a:avLst/>
          </a:prstGeom>
        </p:spPr>
      </p:pic>
    </p:spTree>
    <p:extLst>
      <p:ext uri="{BB962C8B-B14F-4D97-AF65-F5344CB8AC3E}">
        <p14:creationId xmlns:p14="http://schemas.microsoft.com/office/powerpoint/2010/main" val="2692302880"/>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166764" cy="872836"/>
          </a:xfrm>
        </p:spPr>
        <p:txBody>
          <a:bodyPr anchor="ctr">
            <a:normAutofit/>
          </a:bodyPr>
          <a:lstStyle/>
          <a:p>
            <a:r>
              <a:rPr lang="es-ES" sz="2800" b="1" dirty="0"/>
              <a:t>1578. Veronés. Anunciación. </a:t>
            </a:r>
            <a:r>
              <a:rPr lang="es-ES" sz="2800" b="1" dirty="0" err="1"/>
              <a:t>Gallerie</a:t>
            </a:r>
            <a:r>
              <a:rPr lang="es-ES" sz="2800" b="1" dirty="0"/>
              <a:t> </a:t>
            </a:r>
            <a:r>
              <a:rPr lang="es-ES" sz="2800" b="1" dirty="0" err="1"/>
              <a:t>dell'Accademia</a:t>
            </a:r>
            <a:r>
              <a:rPr lang="es-ES" sz="2800" b="1" dirty="0"/>
              <a:t>, Venecia.</a:t>
            </a:r>
          </a:p>
        </p:txBody>
      </p:sp>
      <p:pic>
        <p:nvPicPr>
          <p:cNvPr id="4" name="Imagen 3">
            <a:extLst>
              <a:ext uri="{FF2B5EF4-FFF2-40B4-BE49-F238E27FC236}">
                <a16:creationId xmlns:a16="http://schemas.microsoft.com/office/drawing/2014/main" id="{8BCD8E3C-A6BA-405C-B9DF-B5DEF68199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03" y="872836"/>
            <a:ext cx="12180198" cy="5985164"/>
          </a:xfrm>
          <a:prstGeom prst="rect">
            <a:avLst/>
          </a:prstGeom>
        </p:spPr>
      </p:pic>
    </p:spTree>
    <p:extLst>
      <p:ext uri="{BB962C8B-B14F-4D97-AF65-F5344CB8AC3E}">
        <p14:creationId xmlns:p14="http://schemas.microsoft.com/office/powerpoint/2010/main" val="1675014231"/>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BCD8E3C-A6BA-405C-B9DF-B5DEF68199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9931" y="3008585"/>
            <a:ext cx="7833810" cy="3849415"/>
          </a:xfrm>
          <a:prstGeom prst="rect">
            <a:avLst/>
          </a:prstGeom>
        </p:spPr>
      </p:pic>
      <p:sp>
        <p:nvSpPr>
          <p:cNvPr id="3" name="CuadroTexto 2">
            <a:extLst>
              <a:ext uri="{FF2B5EF4-FFF2-40B4-BE49-F238E27FC236}">
                <a16:creationId xmlns:a16="http://schemas.microsoft.com/office/drawing/2014/main" id="{D8BD4D1C-AB7F-43E2-BCDD-D1F469F9B941}"/>
              </a:ext>
            </a:extLst>
          </p:cNvPr>
          <p:cNvSpPr txBox="1"/>
          <p:nvPr/>
        </p:nvSpPr>
        <p:spPr>
          <a:xfrm>
            <a:off x="526472" y="207818"/>
            <a:ext cx="11360728" cy="2800767"/>
          </a:xfrm>
          <a:prstGeom prst="rect">
            <a:avLst/>
          </a:prstGeom>
          <a:noFill/>
        </p:spPr>
        <p:txBody>
          <a:bodyPr wrap="square" rtlCol="0">
            <a:spAutoFit/>
          </a:bodyPr>
          <a:lstStyle/>
          <a:p>
            <a:r>
              <a:rPr lang="es-ES" sz="2200" b="0" i="0" dirty="0">
                <a:effectLst/>
              </a:rPr>
              <a:t>Desde la existente </a:t>
            </a:r>
            <a:r>
              <a:rPr lang="es-ES" sz="2200" b="0" i="0" dirty="0" err="1">
                <a:effectLst/>
              </a:rPr>
              <a:t>Scuola</a:t>
            </a:r>
            <a:r>
              <a:rPr lang="es-ES" sz="2200" b="0" i="0" dirty="0">
                <a:effectLst/>
              </a:rPr>
              <a:t> </a:t>
            </a:r>
            <a:r>
              <a:rPr lang="es-ES" sz="2200" b="0" i="0" dirty="0" err="1">
                <a:effectLst/>
              </a:rPr>
              <a:t>dei</a:t>
            </a:r>
            <a:r>
              <a:rPr lang="es-ES" sz="2200" b="0" i="0" dirty="0">
                <a:effectLst/>
              </a:rPr>
              <a:t> </a:t>
            </a:r>
            <a:r>
              <a:rPr lang="es-ES" sz="2200" b="0" i="0" dirty="0" err="1">
                <a:effectLst/>
              </a:rPr>
              <a:t>Mercanti</a:t>
            </a:r>
            <a:r>
              <a:rPr lang="es-ES" sz="2200" b="0" i="0" dirty="0">
                <a:effectLst/>
              </a:rPr>
              <a:t> en el </a:t>
            </a:r>
            <a:r>
              <a:rPr lang="es-ES" sz="2200" b="0" i="1" dirty="0" err="1">
                <a:effectLst/>
              </a:rPr>
              <a:t>sestiere</a:t>
            </a:r>
            <a:r>
              <a:rPr lang="es-ES" sz="2200" b="0" i="0" dirty="0">
                <a:effectLst/>
              </a:rPr>
              <a:t> de </a:t>
            </a:r>
            <a:r>
              <a:rPr lang="es-ES" sz="2200" b="0" i="0" dirty="0" err="1">
                <a:effectLst/>
              </a:rPr>
              <a:t>Cannaregio</a:t>
            </a:r>
            <a:r>
              <a:rPr lang="es-ES" sz="2200" b="0" i="0" dirty="0">
                <a:effectLst/>
              </a:rPr>
              <a:t>, el gran lienzo que adorna la Sala </a:t>
            </a:r>
            <a:r>
              <a:rPr lang="es-ES" sz="2200" b="0" i="0" dirty="0" err="1">
                <a:effectLst/>
              </a:rPr>
              <a:t>dell'Albergo</a:t>
            </a:r>
            <a:r>
              <a:rPr lang="es-ES" sz="2200" b="0" i="0" dirty="0">
                <a:effectLst/>
              </a:rPr>
              <a:t> sobre la puerta de entrada llegó a la </a:t>
            </a:r>
            <a:r>
              <a:rPr lang="es-ES" sz="2200" b="0" i="0" dirty="0" err="1">
                <a:effectLst/>
              </a:rPr>
              <a:t>Gallerie</a:t>
            </a:r>
            <a:r>
              <a:rPr lang="es-ES" sz="2200" b="0" i="0" dirty="0">
                <a:effectLst/>
              </a:rPr>
              <a:t> </a:t>
            </a:r>
            <a:r>
              <a:rPr lang="es-ES" sz="2200" b="0" i="0" dirty="0" err="1">
                <a:effectLst/>
              </a:rPr>
              <a:t>dell'Accademia</a:t>
            </a:r>
            <a:r>
              <a:rPr lang="es-ES" sz="2200" b="0" i="0" dirty="0">
                <a:effectLst/>
              </a:rPr>
              <a:t> en 1812 después de la Supresión Napoleónica. Debajo del tímpano podemos ver el símbolo de la cofradía (una mano bendiciendo la cruz), mientras que en la base de los zócalos de las columnas tenemos los escudos de armas de las familias encargo </a:t>
            </a:r>
            <a:r>
              <a:rPr lang="es-ES" sz="2200" b="0" i="0" dirty="0" err="1">
                <a:effectLst/>
              </a:rPr>
              <a:t>Cadabrazzo</a:t>
            </a:r>
            <a:r>
              <a:rPr lang="es-ES" sz="2200" b="0" i="0" dirty="0">
                <a:effectLst/>
              </a:rPr>
              <a:t> y </a:t>
            </a:r>
            <a:r>
              <a:rPr lang="es-ES" sz="2200" b="0" i="0" dirty="0" err="1">
                <a:effectLst/>
              </a:rPr>
              <a:t>Cottoni</a:t>
            </a:r>
            <a:r>
              <a:rPr lang="es-ES" sz="2200" b="0" i="0" dirty="0">
                <a:effectLst/>
              </a:rPr>
              <a:t>. </a:t>
            </a:r>
          </a:p>
          <a:p>
            <a:r>
              <a:rPr lang="es-ES" sz="2200" b="0" i="0" dirty="0">
                <a:effectLst/>
              </a:rPr>
              <a:t>La pronunciada configuración horizontal le dio a Veronese la oportunidad de experimentar con una concepción particularmente virtuosa, donde se puede leer una sucesión de planos paralelos que convergen en un solo punto de fuga central en el vasto espacio vacío entre el ángel y la Virgen. </a:t>
            </a:r>
            <a:endParaRPr lang="es-ES" sz="2200" dirty="0"/>
          </a:p>
        </p:txBody>
      </p:sp>
    </p:spTree>
    <p:extLst>
      <p:ext uri="{BB962C8B-B14F-4D97-AF65-F5344CB8AC3E}">
        <p14:creationId xmlns:p14="http://schemas.microsoft.com/office/powerpoint/2010/main" val="985322599"/>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BCD8E3C-A6BA-405C-B9DF-B5DEF68199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9588" y="1992922"/>
            <a:ext cx="9900750" cy="4865078"/>
          </a:xfrm>
          <a:prstGeom prst="rect">
            <a:avLst/>
          </a:prstGeom>
        </p:spPr>
      </p:pic>
      <p:sp>
        <p:nvSpPr>
          <p:cNvPr id="3" name="CuadroTexto 2">
            <a:extLst>
              <a:ext uri="{FF2B5EF4-FFF2-40B4-BE49-F238E27FC236}">
                <a16:creationId xmlns:a16="http://schemas.microsoft.com/office/drawing/2014/main" id="{D8BD4D1C-AB7F-43E2-BCDD-D1F469F9B941}"/>
              </a:ext>
            </a:extLst>
          </p:cNvPr>
          <p:cNvSpPr txBox="1"/>
          <p:nvPr/>
        </p:nvSpPr>
        <p:spPr>
          <a:xfrm>
            <a:off x="526472" y="207818"/>
            <a:ext cx="11526983" cy="1785104"/>
          </a:xfrm>
          <a:prstGeom prst="rect">
            <a:avLst/>
          </a:prstGeom>
          <a:noFill/>
        </p:spPr>
        <p:txBody>
          <a:bodyPr wrap="square" rtlCol="0">
            <a:spAutoFit/>
          </a:bodyPr>
          <a:lstStyle/>
          <a:p>
            <a:r>
              <a:rPr lang="es-ES" sz="2200" b="0" i="0" dirty="0">
                <a:effectLst/>
              </a:rPr>
              <a:t>Particularmente admirada por los contemporáneos, la obra no fue particularmente afortunada en que el pesado repintado dificultó determinar su forma estilística, al menos hasta su reciente restauración (2007), que, gracias a la reflectografía infrarroja, nos permitió leer la fecha de 1578 y el refinado boceto preparatorio para los edificios en carboncillo. Uno de estos edificios en el centro del fondo fue reconocido como relacionado con la iglesia de Santa Maria </a:t>
            </a:r>
            <a:r>
              <a:rPr lang="es-ES" sz="2200" b="0" i="0" dirty="0" err="1">
                <a:effectLst/>
              </a:rPr>
              <a:t>Nuova</a:t>
            </a:r>
            <a:r>
              <a:rPr lang="es-ES" sz="2200" b="0" i="0" dirty="0">
                <a:effectLst/>
              </a:rPr>
              <a:t> en Vicenza.</a:t>
            </a:r>
            <a:endParaRPr lang="es-ES" sz="2200" dirty="0"/>
          </a:p>
        </p:txBody>
      </p:sp>
    </p:spTree>
    <p:extLst>
      <p:ext uri="{BB962C8B-B14F-4D97-AF65-F5344CB8AC3E}">
        <p14:creationId xmlns:p14="http://schemas.microsoft.com/office/powerpoint/2010/main" val="3631643641"/>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B0C8E9D-5A2D-438F-A9C5-AACB2FB450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985164" cy="5985164"/>
          </a:xfrm>
          <a:prstGeom prst="rect">
            <a:avLst/>
          </a:prstGeom>
        </p:spPr>
      </p:pic>
      <p:pic>
        <p:nvPicPr>
          <p:cNvPr id="7" name="Imagen 6">
            <a:extLst>
              <a:ext uri="{FF2B5EF4-FFF2-40B4-BE49-F238E27FC236}">
                <a16:creationId xmlns:a16="http://schemas.microsoft.com/office/drawing/2014/main" id="{B1481453-EED9-4BB4-887D-9787353A23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762000"/>
            <a:ext cx="6096000" cy="6096000"/>
          </a:xfrm>
          <a:prstGeom prst="rect">
            <a:avLst/>
          </a:prstGeom>
        </p:spPr>
      </p:pic>
    </p:spTree>
    <p:extLst>
      <p:ext uri="{BB962C8B-B14F-4D97-AF65-F5344CB8AC3E}">
        <p14:creationId xmlns:p14="http://schemas.microsoft.com/office/powerpoint/2010/main" val="2288250146"/>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0958946" cy="2100984"/>
          </a:xfrm>
        </p:spPr>
        <p:txBody>
          <a:bodyPr anchor="t">
            <a:normAutofit/>
          </a:bodyPr>
          <a:lstStyle/>
          <a:p>
            <a:r>
              <a:rPr lang="fr-FR" sz="2800" b="1" dirty="0"/>
              <a:t>1578. </a:t>
            </a:r>
            <a:r>
              <a:rPr lang="fr-FR" sz="2800" b="1" dirty="0" err="1"/>
              <a:t>Veronés</a:t>
            </a:r>
            <a:r>
              <a:rPr lang="fr-FR" sz="2800" b="1" dirty="0"/>
              <a:t>. Esquisse pour le Paradis, Palais des Beaux-Arts de Lille</a:t>
            </a:r>
            <a:endParaRPr lang="es-ES" sz="2800" b="1" dirty="0"/>
          </a:p>
        </p:txBody>
      </p:sp>
      <p:pic>
        <p:nvPicPr>
          <p:cNvPr id="4" name="Imagen 3">
            <a:extLst>
              <a:ext uri="{FF2B5EF4-FFF2-40B4-BE49-F238E27FC236}">
                <a16:creationId xmlns:a16="http://schemas.microsoft.com/office/drawing/2014/main" id="{79E06B7F-8D18-4903-B32B-78071CA45D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91" y="2466109"/>
            <a:ext cx="12168009" cy="4391891"/>
          </a:xfrm>
          <a:prstGeom prst="rect">
            <a:avLst/>
          </a:prstGeom>
        </p:spPr>
      </p:pic>
    </p:spTree>
    <p:extLst>
      <p:ext uri="{BB962C8B-B14F-4D97-AF65-F5344CB8AC3E}">
        <p14:creationId xmlns:p14="http://schemas.microsoft.com/office/powerpoint/2010/main" val="2704710615"/>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642296" cy="5869420"/>
          </a:xfrm>
        </p:spPr>
        <p:txBody>
          <a:bodyPr anchor="t">
            <a:normAutofit fontScale="90000"/>
          </a:bodyPr>
          <a:lstStyle/>
          <a:p>
            <a:pPr algn="l"/>
            <a:r>
              <a:rPr lang="es-ES" sz="2800" b="1" dirty="0"/>
              <a:t>1578. Veronés. Visión de Santa Helena. National Gallery, Londres.</a:t>
            </a:r>
            <a:br>
              <a:rPr lang="es-ES" sz="2800" b="1" dirty="0"/>
            </a:br>
            <a:r>
              <a:rPr lang="es-ES" sz="2200" b="0" i="0" dirty="0">
                <a:effectLst/>
                <a:latin typeface="+mn-lt"/>
              </a:rPr>
              <a:t>Helena o Elena fue madre del primer emperador cristiano, Constantino. Soñó que un ángel le reveló la ubicación de la cruz en la que Cristo fue crucificado y la instó a viajar a Tierra Santa para encontrarla. Ella excavó tres cruces y, al probar su poder curativo, pudo identificar cuál era la cruz de Cristo, conocida como la Vera Cruz.</a:t>
            </a:r>
            <a:br>
              <a:rPr lang="es-ES" sz="2200" b="0" i="0" dirty="0">
                <a:effectLst/>
                <a:latin typeface="+mn-lt"/>
              </a:rPr>
            </a:br>
            <a:r>
              <a:rPr lang="es-ES" sz="2200" b="0" i="0" dirty="0">
                <a:effectLst/>
                <a:latin typeface="+mn-lt"/>
              </a:rPr>
              <a:t>En la pintura de Veronese, Santa Elena se sienta con un pie hacia arriba en un banco de piedra en una alcoba de ventana, con la cabeza apoyada en la mano, el codo en la repisa de la ventana. Mientras duerme, dos querubines alados aparecen como una visión en el cielo llevando la Vera Cruz. La composición es muy inusual en la obra de Veronese y la forma económica en que se pinta es magistral. La ausencia de los suntuosos accesorios generalmente favorecidos por Veronese y de cualquier patrón o detalle en el vestido rosa salmón y dorado de Santa Elena permite que la luz se ondule sobre los colores suavemente mezclados como un sueño que fluye a través del cuerpo dormido. El efecto se ha comparado con la luz solar que brilla en la arena húmeda de la orilla del mar.</a:t>
            </a:r>
            <a:br>
              <a:rPr lang="es-ES" sz="2200" b="0" i="0" dirty="0">
                <a:effectLst/>
                <a:latin typeface="+mn-lt"/>
              </a:rPr>
            </a:br>
            <a:endParaRPr lang="es-ES" sz="2200" b="1" dirty="0">
              <a:latin typeface="+mn-lt"/>
            </a:endParaRPr>
          </a:p>
        </p:txBody>
      </p:sp>
      <p:pic>
        <p:nvPicPr>
          <p:cNvPr id="4" name="Imagen 3">
            <a:extLst>
              <a:ext uri="{FF2B5EF4-FFF2-40B4-BE49-F238E27FC236}">
                <a16:creationId xmlns:a16="http://schemas.microsoft.com/office/drawing/2014/main" id="{3B3744D7-0B36-4921-99DE-C3ECB7F23A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4914" y="0"/>
            <a:ext cx="4037086" cy="6858000"/>
          </a:xfrm>
          <a:prstGeom prst="rect">
            <a:avLst/>
          </a:prstGeom>
        </p:spPr>
      </p:pic>
    </p:spTree>
    <p:extLst>
      <p:ext uri="{BB962C8B-B14F-4D97-AF65-F5344CB8AC3E}">
        <p14:creationId xmlns:p14="http://schemas.microsoft.com/office/powerpoint/2010/main" val="19454920"/>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642296" cy="5869420"/>
          </a:xfrm>
        </p:spPr>
        <p:txBody>
          <a:bodyPr anchor="t">
            <a:normAutofit/>
          </a:bodyPr>
          <a:lstStyle/>
          <a:p>
            <a:r>
              <a:rPr lang="es-ES" sz="2800" b="1" dirty="0"/>
              <a:t>1578. Veronés. Visión de Santa Helena. National Gallery, Londres.</a:t>
            </a:r>
            <a:br>
              <a:rPr lang="es-ES" sz="2800" b="1" dirty="0"/>
            </a:br>
            <a:r>
              <a:rPr lang="es-ES" sz="2400" b="0" i="0" dirty="0">
                <a:effectLst/>
                <a:latin typeface="+mn-lt"/>
              </a:rPr>
              <a:t>La composición de esta imagen se derivó de una impresión anónima de Santa Elena (Museo Británico, Londres), que a su vez se basó en un dibujo de Rafael (Uffizi, Florencia). La impresión probablemente representa a Santa Elena, aunque el dibujo de Rafael puede haber sido pensado como otra persona: una inscripción temprana lo identifica como </a:t>
            </a:r>
            <a:r>
              <a:rPr lang="es-ES" sz="2400" b="0" i="0" dirty="0" err="1">
                <a:effectLst/>
                <a:latin typeface="+mn-lt"/>
              </a:rPr>
              <a:t>Danaë</a:t>
            </a:r>
            <a:r>
              <a:rPr lang="es-ES" sz="2400" b="0" i="0" dirty="0">
                <a:effectLst/>
                <a:latin typeface="+mn-lt"/>
              </a:rPr>
              <a:t>. La pintura de Veronese difiere de la impresión en su dramático recorte (Santa Elena llena casi todo el lienzo) y la inusual y nudosa agrupación de ángeles y la Cruz en la parte superior. El cupido de la izquierda y Santa Elena han perdido los pies, lo que sugiere que un poco del área pintada se ha cortado en la parte superior e inferior de la imagen, y el deterioro del pigmento ha hecho que el cielo se vuelva de azul pálido a amarillo-gris.</a:t>
            </a:r>
            <a:endParaRPr lang="es-ES" sz="2800" b="1" dirty="0"/>
          </a:p>
        </p:txBody>
      </p:sp>
      <p:pic>
        <p:nvPicPr>
          <p:cNvPr id="4" name="Imagen 3">
            <a:extLst>
              <a:ext uri="{FF2B5EF4-FFF2-40B4-BE49-F238E27FC236}">
                <a16:creationId xmlns:a16="http://schemas.microsoft.com/office/drawing/2014/main" id="{3B3744D7-0B36-4921-99DE-C3ECB7F23A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4914" y="0"/>
            <a:ext cx="4037086" cy="6858000"/>
          </a:xfrm>
          <a:prstGeom prst="rect">
            <a:avLst/>
          </a:prstGeom>
        </p:spPr>
      </p:pic>
    </p:spTree>
    <p:extLst>
      <p:ext uri="{BB962C8B-B14F-4D97-AF65-F5344CB8AC3E}">
        <p14:creationId xmlns:p14="http://schemas.microsoft.com/office/powerpoint/2010/main" val="2199761229"/>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87927" y="365125"/>
            <a:ext cx="7766987" cy="5869420"/>
          </a:xfrm>
        </p:spPr>
        <p:txBody>
          <a:bodyPr anchor="t">
            <a:normAutofit fontScale="90000"/>
          </a:bodyPr>
          <a:lstStyle/>
          <a:p>
            <a:r>
              <a:rPr lang="es-ES" sz="2800" b="1" dirty="0"/>
              <a:t>1578. Veronés. Visión de Santa Helena. National Gallery, Londres.</a:t>
            </a:r>
            <a:br>
              <a:rPr lang="es-ES" sz="2800" b="1" dirty="0"/>
            </a:br>
            <a:r>
              <a:rPr lang="es-ES" sz="2400" b="0" i="0" dirty="0">
                <a:effectLst/>
                <a:latin typeface="+mn-lt"/>
              </a:rPr>
              <a:t>La paleta limitada y la rugosidad relativa de las pinceladas pueden reflejar el propósito y la ubicación originales de la pintura. Probablemente no estaba destinado a ser visto a corta distancia, pero fue claramente diseñado para mostrarse muy por encima del espectador: podemos ver la parte inferior de la barbilla de Santa Elena y solo el cielo es visible a través de la ventana. Puede haber sido hecho como una de las persianas de lienzo exteriores para un órgano de iglesia, visible cuando el órgano no estaba en uso. El lienzo es de un tamaño similar a las persianas de Veronese para el órgano en S. Giacomo en la isla veneciana de Murano. Las persianas de órgano a menudo mostraban pares de santos, uno en cada obturador. El santo compañero más probable para Helena habría sido su hijo Constantino. Sus imágenes se encuentran comúnmente en iglesias franciscanas dedicadas a la Vera Cruz</a:t>
            </a:r>
            <a:r>
              <a:rPr lang="es-ES" sz="2400" b="0" i="1" dirty="0">
                <a:effectLst/>
                <a:latin typeface="+mn-lt"/>
              </a:rPr>
              <a:t>(Santa Croce</a:t>
            </a:r>
            <a:r>
              <a:rPr lang="es-ES" sz="2400" b="0" i="0" dirty="0">
                <a:effectLst/>
                <a:latin typeface="+mn-lt"/>
              </a:rPr>
              <a:t> en italiano).</a:t>
            </a:r>
            <a:br>
              <a:rPr lang="es-ES" sz="2400" b="0" i="0" dirty="0">
                <a:effectLst/>
                <a:latin typeface="+mn-lt"/>
              </a:rPr>
            </a:br>
            <a:r>
              <a:rPr lang="es-ES" sz="2400" b="0" i="0" dirty="0">
                <a:effectLst/>
                <a:latin typeface="+mn-lt"/>
              </a:rPr>
              <a:t>La pintura de la Galería Nacional puede haber sido la </a:t>
            </a:r>
            <a:r>
              <a:rPr lang="es-ES" sz="2400" b="0" i="1" dirty="0">
                <a:effectLst/>
                <a:latin typeface="+mn-lt"/>
              </a:rPr>
              <a:t>Santa Elena</a:t>
            </a:r>
            <a:r>
              <a:rPr lang="es-ES" sz="2400" b="0" i="0" dirty="0">
                <a:effectLst/>
                <a:latin typeface="+mn-lt"/>
              </a:rPr>
              <a:t> que se incluyó en la colección de Rubens en Amberes después de su muerte en 1640.</a:t>
            </a:r>
            <a:br>
              <a:rPr lang="es-ES" sz="2800" b="0" i="0" dirty="0">
                <a:effectLst/>
                <a:latin typeface="+mn-lt"/>
              </a:rPr>
            </a:br>
            <a:endParaRPr lang="es-ES" sz="2800" b="1" dirty="0"/>
          </a:p>
        </p:txBody>
      </p:sp>
      <p:pic>
        <p:nvPicPr>
          <p:cNvPr id="4" name="Imagen 3">
            <a:extLst>
              <a:ext uri="{FF2B5EF4-FFF2-40B4-BE49-F238E27FC236}">
                <a16:creationId xmlns:a16="http://schemas.microsoft.com/office/drawing/2014/main" id="{3B3744D7-0B36-4921-99DE-C3ECB7F23A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4914" y="0"/>
            <a:ext cx="4037086" cy="6858000"/>
          </a:xfrm>
          <a:prstGeom prst="rect">
            <a:avLst/>
          </a:prstGeom>
        </p:spPr>
      </p:pic>
    </p:spTree>
    <p:extLst>
      <p:ext uri="{BB962C8B-B14F-4D97-AF65-F5344CB8AC3E}">
        <p14:creationId xmlns:p14="http://schemas.microsoft.com/office/powerpoint/2010/main" val="870585651"/>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300347779"/>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5" y="138545"/>
            <a:ext cx="6800958" cy="6096000"/>
          </a:xfrm>
        </p:spPr>
        <p:txBody>
          <a:bodyPr anchor="t">
            <a:normAutofit/>
          </a:bodyPr>
          <a:lstStyle/>
          <a:p>
            <a:pPr algn="l" fontAlgn="base"/>
            <a:r>
              <a:rPr lang="es-ES" sz="2800" b="1" dirty="0"/>
              <a:t>1580. Veronés. Moisés salvado de las aguas. Museo del Prado.</a:t>
            </a:r>
            <a:br>
              <a:rPr lang="es-ES" sz="2800" b="1" dirty="0"/>
            </a:br>
            <a:br>
              <a:rPr lang="es-ES" sz="2800" b="1" dirty="0"/>
            </a:br>
            <a:r>
              <a:rPr lang="es-ES" sz="2400" b="0" i="0" dirty="0">
                <a:effectLst/>
                <a:latin typeface="+mn-lt"/>
              </a:rPr>
              <a:t>Al finalizar la década de 1570 y en los primeros años de la siguiente, </a:t>
            </a:r>
            <a:r>
              <a:rPr lang="es-ES" sz="2400" b="0" i="0" u="none" strike="noStrike" dirty="0">
                <a:effectLst/>
                <a:latin typeface="+mn-lt"/>
              </a:rPr>
              <a:t>Veronés</a:t>
            </a:r>
            <a:r>
              <a:rPr lang="es-ES" sz="2400" b="0" i="0" dirty="0">
                <a:effectLst/>
                <a:latin typeface="+mn-lt"/>
              </a:rPr>
              <a:t> realizó una serie de pinturas impregnadas de un sentimiento arcádico de la naturaleza donde el paisaje adquirió un protagonismo inexistente en su producción anterior. </a:t>
            </a:r>
            <a:br>
              <a:rPr lang="es-ES" sz="2400" b="0" i="0" dirty="0">
                <a:effectLst/>
                <a:latin typeface="+mn-lt"/>
              </a:rPr>
            </a:br>
            <a:br>
              <a:rPr lang="es-ES" sz="2400" b="0" i="0" dirty="0">
                <a:effectLst/>
                <a:latin typeface="+mn-lt"/>
              </a:rPr>
            </a:br>
            <a:r>
              <a:rPr lang="es-ES" sz="2400" b="0" i="0" dirty="0">
                <a:effectLst/>
                <a:latin typeface="+mn-lt"/>
              </a:rPr>
              <a:t>El hallazgo de Moisés (</a:t>
            </a:r>
            <a:r>
              <a:rPr lang="es-ES" sz="2400" b="0" i="1" u="none" strike="noStrike" dirty="0">
                <a:effectLst/>
                <a:latin typeface="+mn-lt"/>
              </a:rPr>
              <a:t>Éxodo</a:t>
            </a:r>
            <a:r>
              <a:rPr lang="es-ES" sz="2400" b="0" i="0" dirty="0">
                <a:effectLst/>
                <a:latin typeface="+mn-lt"/>
              </a:rPr>
              <a:t> 2; 5-10) se prestaba a un tratamiento pictórico acorde con estas premisas, permitiéndole desplegar su gusto por una puesta en escena fastuosa sin transgredir los límites impuestos por la reforma tridentina.</a:t>
            </a:r>
            <a:endParaRPr lang="es-ES" sz="2200" b="1" dirty="0">
              <a:latin typeface="+mn-lt"/>
            </a:endParaRPr>
          </a:p>
        </p:txBody>
      </p:sp>
      <p:pic>
        <p:nvPicPr>
          <p:cNvPr id="4" name="Imagen 3">
            <a:extLst>
              <a:ext uri="{FF2B5EF4-FFF2-40B4-BE49-F238E27FC236}">
                <a16:creationId xmlns:a16="http://schemas.microsoft.com/office/drawing/2014/main" id="{E243C803-2DC5-432B-9930-78A8773DBD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4922" y="6927"/>
            <a:ext cx="5197078" cy="6858000"/>
          </a:xfrm>
          <a:prstGeom prst="rect">
            <a:avLst/>
          </a:prstGeom>
        </p:spPr>
      </p:pic>
    </p:spTree>
    <p:extLst>
      <p:ext uri="{BB962C8B-B14F-4D97-AF65-F5344CB8AC3E}">
        <p14:creationId xmlns:p14="http://schemas.microsoft.com/office/powerpoint/2010/main" val="673605125"/>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10836" y="277091"/>
            <a:ext cx="6884087" cy="5957454"/>
          </a:xfrm>
        </p:spPr>
        <p:txBody>
          <a:bodyPr anchor="t">
            <a:normAutofit fontScale="90000"/>
          </a:bodyPr>
          <a:lstStyle/>
          <a:p>
            <a:pPr algn="l" fontAlgn="base"/>
            <a:r>
              <a:rPr lang="es-ES" sz="2700" b="0" i="0" dirty="0">
                <a:effectLst/>
                <a:latin typeface="+mn-lt"/>
              </a:rPr>
              <a:t>El tema de </a:t>
            </a:r>
            <a:r>
              <a:rPr lang="es-ES" sz="2700" b="0" i="0" u="none" strike="noStrike" dirty="0">
                <a:effectLst/>
                <a:latin typeface="+mn-lt"/>
              </a:rPr>
              <a:t>Moisés</a:t>
            </a:r>
            <a:r>
              <a:rPr lang="es-ES" sz="2700" b="0" i="0" dirty="0">
                <a:effectLst/>
                <a:latin typeface="+mn-lt"/>
              </a:rPr>
              <a:t> y la hija del Faraón conoció cierta popularidad a mediados del </a:t>
            </a:r>
            <a:r>
              <a:rPr lang="es-ES" sz="2700" b="0" i="0" u="none" strike="noStrike" dirty="0">
                <a:effectLst/>
                <a:latin typeface="+mn-lt"/>
              </a:rPr>
              <a:t>siglo XVI</a:t>
            </a:r>
            <a:r>
              <a:rPr lang="es-ES" sz="2700" b="0" i="0" dirty="0">
                <a:effectLst/>
                <a:latin typeface="+mn-lt"/>
              </a:rPr>
              <a:t> de la mano de </a:t>
            </a:r>
            <a:r>
              <a:rPr lang="es-ES" sz="2700" b="0" i="0" u="none" strike="noStrike" dirty="0">
                <a:effectLst/>
                <a:latin typeface="+mn-lt"/>
              </a:rPr>
              <a:t>Bonifazio Veronese</a:t>
            </a:r>
            <a:r>
              <a:rPr lang="es-ES" sz="2700" b="0" i="0" dirty="0">
                <a:effectLst/>
                <a:latin typeface="+mn-lt"/>
              </a:rPr>
              <a:t>, decayendo después hasta el revival </a:t>
            </a:r>
            <a:r>
              <a:rPr lang="es-ES" sz="2700" b="0" i="0" dirty="0" err="1">
                <a:effectLst/>
                <a:latin typeface="+mn-lt"/>
              </a:rPr>
              <a:t>veronesiano</a:t>
            </a:r>
            <a:r>
              <a:rPr lang="es-ES" sz="2700" b="0" i="0" dirty="0">
                <a:effectLst/>
                <a:latin typeface="+mn-lt"/>
              </a:rPr>
              <a:t> en la década de 1580. </a:t>
            </a:r>
            <a:r>
              <a:rPr lang="es-ES" sz="2700" b="0" i="1" u="none" strike="noStrike" dirty="0">
                <a:effectLst/>
                <a:latin typeface="+mn-lt"/>
              </a:rPr>
              <a:t>Moisés</a:t>
            </a:r>
            <a:r>
              <a:rPr lang="es-ES" sz="2700" b="0" i="1" dirty="0">
                <a:effectLst/>
                <a:latin typeface="+mn-lt"/>
              </a:rPr>
              <a:t> salvado de las aguas</a:t>
            </a:r>
            <a:r>
              <a:rPr lang="es-ES" sz="2700" b="0" i="0" dirty="0">
                <a:effectLst/>
                <a:latin typeface="+mn-lt"/>
              </a:rPr>
              <a:t> ha querido identificarse con uno de los tres lienzos de este tema que vio </a:t>
            </a:r>
            <a:r>
              <a:rPr lang="es-ES" sz="2700" b="0" i="0" dirty="0" err="1">
                <a:effectLst/>
                <a:latin typeface="+mn-lt"/>
              </a:rPr>
              <a:t>Ridolfi</a:t>
            </a:r>
            <a:r>
              <a:rPr lang="es-ES" sz="2700" b="0" i="0" dirty="0">
                <a:effectLst/>
                <a:latin typeface="+mn-lt"/>
              </a:rPr>
              <a:t>, concretamente con el que poseían los marqueses </a:t>
            </a:r>
            <a:r>
              <a:rPr lang="es-ES" sz="2700" b="0" i="0" dirty="0" err="1">
                <a:effectLst/>
                <a:latin typeface="+mn-lt"/>
              </a:rPr>
              <a:t>della</a:t>
            </a:r>
            <a:r>
              <a:rPr lang="es-ES" sz="2700" b="0" i="0" dirty="0">
                <a:effectLst/>
                <a:latin typeface="+mn-lt"/>
              </a:rPr>
              <a:t> Torre en </a:t>
            </a:r>
            <a:r>
              <a:rPr lang="es-ES" sz="2700" b="0" i="0" u="none" strike="noStrike" dirty="0">
                <a:effectLst/>
                <a:latin typeface="+mn-lt"/>
              </a:rPr>
              <a:t>Venecia</a:t>
            </a:r>
            <a:r>
              <a:rPr lang="es-ES" sz="2700" b="0" i="0" dirty="0">
                <a:effectLst/>
                <a:latin typeface="+mn-lt"/>
              </a:rPr>
              <a:t>. Lo sea o no, lo cierto es que </a:t>
            </a:r>
            <a:r>
              <a:rPr lang="es-ES" sz="2700" b="0" i="0" u="none" strike="noStrike" dirty="0">
                <a:effectLst/>
                <a:latin typeface="+mn-lt"/>
              </a:rPr>
              <a:t>Veronés</a:t>
            </a:r>
            <a:r>
              <a:rPr lang="es-ES" sz="2700" b="0" i="0" dirty="0">
                <a:effectLst/>
                <a:latin typeface="+mn-lt"/>
              </a:rPr>
              <a:t> abordó varias veces este pasaje, cuyo punto de partida debió ser una perdida composición, conocida por un grabado de J. B. Jackson, de la que derivaron dos tipologías: una vertical de pequeño formato (</a:t>
            </a:r>
            <a:r>
              <a:rPr lang="es-ES" sz="2700" b="0" i="0" u="none" strike="noStrike" dirty="0">
                <a:effectLst/>
                <a:latin typeface="+mn-lt"/>
              </a:rPr>
              <a:t>Prado</a:t>
            </a:r>
            <a:r>
              <a:rPr lang="es-ES" sz="2700" b="0" i="0" dirty="0">
                <a:effectLst/>
                <a:latin typeface="+mn-lt"/>
              </a:rPr>
              <a:t> y </a:t>
            </a:r>
            <a:r>
              <a:rPr lang="es-ES" sz="2700" b="0" i="0" u="none" strike="noStrike" dirty="0">
                <a:effectLst/>
                <a:latin typeface="+mn-lt"/>
              </a:rPr>
              <a:t>National Gallery de Washington</a:t>
            </a:r>
            <a:r>
              <a:rPr lang="es-ES" sz="2700" b="0" i="0" dirty="0">
                <a:effectLst/>
                <a:latin typeface="+mn-lt"/>
              </a:rPr>
              <a:t>), y otra apaisada de mayores dimensiones (Dresde, </a:t>
            </a:r>
            <a:r>
              <a:rPr lang="es-ES" sz="2700" b="0" i="0" u="none" strike="noStrike" dirty="0">
                <a:effectLst/>
                <a:latin typeface="+mn-lt"/>
              </a:rPr>
              <a:t>Gemäldegalerie</a:t>
            </a:r>
            <a:r>
              <a:rPr lang="es-ES" sz="2700" b="0" i="0" dirty="0">
                <a:effectLst/>
                <a:latin typeface="+mn-lt"/>
              </a:rPr>
              <a:t>; Lyon, Museo de Bellas Artes; </a:t>
            </a:r>
            <a:r>
              <a:rPr lang="es-ES" sz="2700" b="0" i="0" u="none" strike="noStrike" dirty="0">
                <a:effectLst/>
                <a:latin typeface="+mn-lt"/>
              </a:rPr>
              <a:t>Turín</a:t>
            </a:r>
            <a:r>
              <a:rPr lang="es-ES" sz="2700" b="0" i="0" dirty="0">
                <a:effectLst/>
                <a:latin typeface="+mn-lt"/>
              </a:rPr>
              <a:t>, Galería </a:t>
            </a:r>
            <a:r>
              <a:rPr lang="es-ES" sz="2700" b="0" i="0" dirty="0" err="1">
                <a:effectLst/>
                <a:latin typeface="+mn-lt"/>
              </a:rPr>
              <a:t>Sabauda</a:t>
            </a:r>
            <a:r>
              <a:rPr lang="es-ES" sz="2700" b="0" i="0" dirty="0">
                <a:effectLst/>
                <a:latin typeface="+mn-lt"/>
              </a:rPr>
              <a:t>). Se conservan dibujos preparatorios en la </a:t>
            </a:r>
            <a:r>
              <a:rPr lang="es-ES" sz="2700" b="0" i="0" u="none" strike="noStrike" dirty="0">
                <a:effectLst/>
                <a:latin typeface="+mn-lt"/>
              </a:rPr>
              <a:t>Morgan Library</a:t>
            </a:r>
            <a:r>
              <a:rPr lang="es-ES" sz="2700" b="0" i="0" dirty="0">
                <a:effectLst/>
                <a:latin typeface="+mn-lt"/>
              </a:rPr>
              <a:t> de </a:t>
            </a:r>
            <a:r>
              <a:rPr lang="es-ES" sz="2700" b="0" i="0" u="none" strike="noStrike" dirty="0">
                <a:effectLst/>
                <a:latin typeface="+mn-lt"/>
              </a:rPr>
              <a:t>Nueva York</a:t>
            </a:r>
            <a:r>
              <a:rPr lang="es-ES" sz="2700" b="0" i="0" dirty="0">
                <a:effectLst/>
                <a:latin typeface="+mn-lt"/>
              </a:rPr>
              <a:t> y el </a:t>
            </a:r>
            <a:r>
              <a:rPr lang="es-ES" sz="2700" b="0" i="0" u="none" strike="noStrike" dirty="0">
                <a:effectLst/>
                <a:latin typeface="+mn-lt"/>
              </a:rPr>
              <a:t>Fitzwilliam Museum</a:t>
            </a:r>
            <a:r>
              <a:rPr lang="es-ES" sz="2700" b="0" i="0" dirty="0">
                <a:effectLst/>
                <a:latin typeface="+mn-lt"/>
              </a:rPr>
              <a:t> de </a:t>
            </a:r>
            <a:r>
              <a:rPr lang="es-ES" sz="2700" b="0" i="0" u="none" strike="noStrike" dirty="0">
                <a:effectLst/>
                <a:latin typeface="+mn-lt"/>
              </a:rPr>
              <a:t>Cambridge</a:t>
            </a:r>
            <a:r>
              <a:rPr lang="es-ES" sz="2700" b="0" i="0" dirty="0">
                <a:effectLst/>
                <a:latin typeface="+mn-lt"/>
              </a:rPr>
              <a:t>.</a:t>
            </a:r>
            <a:endParaRPr lang="es-ES" sz="2200" b="1" dirty="0">
              <a:latin typeface="+mn-lt"/>
            </a:endParaRPr>
          </a:p>
        </p:txBody>
      </p:sp>
      <p:pic>
        <p:nvPicPr>
          <p:cNvPr id="4" name="Imagen 3">
            <a:extLst>
              <a:ext uri="{FF2B5EF4-FFF2-40B4-BE49-F238E27FC236}">
                <a16:creationId xmlns:a16="http://schemas.microsoft.com/office/drawing/2014/main" id="{E243C803-2DC5-432B-9930-78A8773DBD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4922" y="6927"/>
            <a:ext cx="5197078" cy="6858000"/>
          </a:xfrm>
          <a:prstGeom prst="rect">
            <a:avLst/>
          </a:prstGeom>
        </p:spPr>
      </p:pic>
    </p:spTree>
    <p:extLst>
      <p:ext uri="{BB962C8B-B14F-4D97-AF65-F5344CB8AC3E}">
        <p14:creationId xmlns:p14="http://schemas.microsoft.com/office/powerpoint/2010/main" val="124710723"/>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5" y="138545"/>
            <a:ext cx="6800958" cy="6096000"/>
          </a:xfrm>
        </p:spPr>
        <p:txBody>
          <a:bodyPr anchor="t">
            <a:normAutofit fontScale="90000"/>
          </a:bodyPr>
          <a:lstStyle/>
          <a:p>
            <a:pPr algn="l" fontAlgn="base"/>
            <a:r>
              <a:rPr lang="es-ES" sz="2400" b="0" i="0" dirty="0">
                <a:effectLst/>
                <a:latin typeface="+mn-lt"/>
              </a:rPr>
              <a:t>La versión del </a:t>
            </a:r>
            <a:r>
              <a:rPr lang="es-ES" sz="2400" b="0" i="0" u="none" strike="noStrike" dirty="0">
                <a:effectLst/>
                <a:latin typeface="+mn-lt"/>
              </a:rPr>
              <a:t>Prado</a:t>
            </a:r>
            <a:r>
              <a:rPr lang="es-ES" sz="2400" b="0" i="0" dirty="0">
                <a:effectLst/>
                <a:latin typeface="+mn-lt"/>
              </a:rPr>
              <a:t>, la de mayor calidad de las existentes, presenta una composición habilísima. </a:t>
            </a:r>
            <a:br>
              <a:rPr lang="es-ES" sz="2400" b="0" i="0" dirty="0">
                <a:effectLst/>
                <a:latin typeface="+mn-lt"/>
              </a:rPr>
            </a:br>
            <a:r>
              <a:rPr lang="es-ES" sz="2400" b="0" i="0" dirty="0">
                <a:effectLst/>
                <a:latin typeface="+mn-lt"/>
              </a:rPr>
              <a:t>Un espléndido paisaje con una ciudad al fondo y dos árboles que se recortan sinuosos en el cielo enmarca a los personajes, distribuidos en un semicírculo que se inicia en la criada negra vestida de amarillo y rojo que porta la cesta, y concluye en un bufón que delata la elevada condición social de sus acompañantes. </a:t>
            </a:r>
            <a:br>
              <a:rPr lang="es-ES" sz="2400" b="0" i="0" dirty="0">
                <a:effectLst/>
                <a:latin typeface="+mn-lt"/>
              </a:rPr>
            </a:br>
            <a:r>
              <a:rPr lang="es-ES" sz="2400" b="0" i="0" dirty="0">
                <a:effectLst/>
                <a:latin typeface="+mn-lt"/>
              </a:rPr>
              <a:t>En medio aparecen distintas criadas y en el centro, la hija del faraón con su suntuoso traje de brocado color perla. Pocas veces en la historia de la pintura un tema religioso fue objeto de un tratamiento tan profano. </a:t>
            </a:r>
            <a:br>
              <a:rPr lang="es-ES" sz="2400" b="0" i="0" dirty="0">
                <a:effectLst/>
                <a:latin typeface="+mn-lt"/>
              </a:rPr>
            </a:br>
            <a:r>
              <a:rPr lang="es-ES" sz="2400" b="0" i="0" dirty="0">
                <a:effectLst/>
                <a:latin typeface="+mn-lt"/>
              </a:rPr>
              <a:t>El hallazgo de Moisés, visualizado como una escena campestre ambientada en una villa contemporánea, debió colgar en el gabinete de algún amante de la pintura de </a:t>
            </a:r>
            <a:r>
              <a:rPr lang="es-ES" sz="2400" b="0" i="0" u="none" strike="noStrike" dirty="0">
                <a:effectLst/>
                <a:latin typeface="+mn-lt"/>
              </a:rPr>
              <a:t>Veronés</a:t>
            </a:r>
            <a:r>
              <a:rPr lang="es-ES" sz="2400" b="0" i="0" dirty="0">
                <a:effectLst/>
                <a:latin typeface="+mn-lt"/>
              </a:rPr>
              <a:t>.</a:t>
            </a:r>
            <a:br>
              <a:rPr lang="es-ES" sz="2400" b="0" i="0" dirty="0">
                <a:effectLst/>
                <a:latin typeface="+mn-lt"/>
              </a:rPr>
            </a:br>
            <a:r>
              <a:rPr lang="es-ES" sz="2400" b="1" i="0" dirty="0">
                <a:effectLst/>
                <a:latin typeface="+mn-lt"/>
              </a:rPr>
              <a:t>Museo Nacional del Prado, Pintura italiana del Renacimiento: guía, Madrid, Museo del Prado, 1999, p.220</a:t>
            </a:r>
            <a:br>
              <a:rPr lang="es-ES" sz="2200" b="0" i="0" dirty="0">
                <a:effectLst/>
                <a:latin typeface="+mn-lt"/>
              </a:rPr>
            </a:br>
            <a:endParaRPr lang="es-ES" sz="2200" b="1" dirty="0">
              <a:latin typeface="+mn-lt"/>
            </a:endParaRPr>
          </a:p>
        </p:txBody>
      </p:sp>
      <p:pic>
        <p:nvPicPr>
          <p:cNvPr id="4" name="Imagen 3">
            <a:extLst>
              <a:ext uri="{FF2B5EF4-FFF2-40B4-BE49-F238E27FC236}">
                <a16:creationId xmlns:a16="http://schemas.microsoft.com/office/drawing/2014/main" id="{E243C803-2DC5-432B-9930-78A8773DBD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4922" y="6927"/>
            <a:ext cx="5197078" cy="6858000"/>
          </a:xfrm>
          <a:prstGeom prst="rect">
            <a:avLst/>
          </a:prstGeom>
        </p:spPr>
      </p:pic>
    </p:spTree>
    <p:extLst>
      <p:ext uri="{BB962C8B-B14F-4D97-AF65-F5344CB8AC3E}">
        <p14:creationId xmlns:p14="http://schemas.microsoft.com/office/powerpoint/2010/main" val="3391697204"/>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4"/>
            <a:ext cx="6936581" cy="6243493"/>
          </a:xfrm>
        </p:spPr>
        <p:txBody>
          <a:bodyPr anchor="t">
            <a:normAutofit fontScale="90000"/>
          </a:bodyPr>
          <a:lstStyle/>
          <a:p>
            <a:r>
              <a:rPr lang="es-ES" sz="2700" b="1" dirty="0"/>
              <a:t>1580. Veronés. Martirio de San Mena. Museo del Prado.</a:t>
            </a:r>
            <a:br>
              <a:rPr lang="es-ES" sz="2800" dirty="0"/>
            </a:br>
            <a:r>
              <a:rPr lang="es-ES" sz="2400" b="0" i="0" dirty="0">
                <a:effectLst/>
                <a:latin typeface="+mn-lt"/>
              </a:rPr>
              <a:t>San Mena extiende sus brazos y alza su mirada al cielo negándose a rendir culto a la divinidad pagana que le presentan, situada a la izquierda de la composición, acto por el que será martirizado y decapitado. </a:t>
            </a:r>
            <a:br>
              <a:rPr lang="es-ES" sz="2400" b="0" i="0" dirty="0">
                <a:effectLst/>
                <a:latin typeface="+mn-lt"/>
              </a:rPr>
            </a:br>
            <a:r>
              <a:rPr lang="es-ES" sz="2400" b="0" i="0" dirty="0">
                <a:effectLst/>
                <a:latin typeface="+mn-lt"/>
              </a:rPr>
              <a:t>A su padecimiento, ocurrido el año 296 bajo el mandato de </a:t>
            </a:r>
            <a:r>
              <a:rPr lang="es-ES" sz="2400" b="0" i="0" u="none" strike="noStrike" dirty="0">
                <a:effectLst/>
                <a:latin typeface="+mn-lt"/>
              </a:rPr>
              <a:t>Diocleciano</a:t>
            </a:r>
            <a:r>
              <a:rPr lang="es-ES" sz="2400" b="0" i="0" dirty="0">
                <a:effectLst/>
                <a:latin typeface="+mn-lt"/>
              </a:rPr>
              <a:t>, hacen alusión tanto la espada que sostiene el personaje que agarra al santo como las tenazas del cesto, con las que le sacarán los ojos. </a:t>
            </a:r>
            <a:br>
              <a:rPr lang="es-ES" sz="2400" b="0" i="0" dirty="0">
                <a:effectLst/>
                <a:latin typeface="+mn-lt"/>
              </a:rPr>
            </a:br>
            <a:r>
              <a:rPr lang="es-ES" sz="2400" b="0" i="0" dirty="0">
                <a:effectLst/>
                <a:latin typeface="+mn-lt"/>
              </a:rPr>
              <a:t>De nacionalidad egipcia, San Mena será adoptado como patrón de los coptos, rama egipcia del cristianismo. </a:t>
            </a:r>
            <a:br>
              <a:rPr lang="es-ES" sz="2400" b="0" i="0" dirty="0">
                <a:effectLst/>
                <a:latin typeface="+mn-lt"/>
              </a:rPr>
            </a:br>
            <a:r>
              <a:rPr lang="es-ES" sz="2400" b="0" i="0" dirty="0">
                <a:effectLst/>
                <a:latin typeface="+mn-lt"/>
              </a:rPr>
              <a:t>La composición de la escena deriva del </a:t>
            </a:r>
            <a:r>
              <a:rPr lang="es-ES" sz="2400" b="0" i="1" dirty="0">
                <a:effectLst/>
                <a:latin typeface="+mn-lt"/>
              </a:rPr>
              <a:t>Martirio de </a:t>
            </a:r>
            <a:r>
              <a:rPr lang="es-ES" sz="2400" b="0" i="1" u="none" strike="noStrike" dirty="0">
                <a:effectLst/>
                <a:latin typeface="+mn-lt"/>
              </a:rPr>
              <a:t>San Jorge</a:t>
            </a:r>
            <a:r>
              <a:rPr lang="es-ES" sz="2400" b="0" i="0" dirty="0">
                <a:effectLst/>
                <a:latin typeface="+mn-lt"/>
              </a:rPr>
              <a:t> de </a:t>
            </a:r>
            <a:r>
              <a:rPr lang="es-ES" sz="2400" b="0" i="0" u="none" strike="noStrike" dirty="0">
                <a:effectLst/>
                <a:latin typeface="+mn-lt"/>
              </a:rPr>
              <a:t>Veronés</a:t>
            </a:r>
            <a:r>
              <a:rPr lang="es-ES" sz="2400" b="0" i="0" dirty="0">
                <a:effectLst/>
                <a:latin typeface="+mn-lt"/>
              </a:rPr>
              <a:t> en la Iglesia de San Giorgio in </a:t>
            </a:r>
            <a:r>
              <a:rPr lang="es-ES" sz="2400" b="0" i="0" dirty="0" err="1">
                <a:effectLst/>
                <a:latin typeface="+mn-lt"/>
              </a:rPr>
              <a:t>Braida</a:t>
            </a:r>
            <a:r>
              <a:rPr lang="es-ES" sz="2400" b="0" i="0" dirty="0">
                <a:effectLst/>
                <a:latin typeface="+mn-lt"/>
              </a:rPr>
              <a:t> (</a:t>
            </a:r>
            <a:r>
              <a:rPr lang="es-ES" sz="2400" b="0" i="0" u="none" strike="noStrike" dirty="0">
                <a:effectLst/>
                <a:latin typeface="+mn-lt"/>
              </a:rPr>
              <a:t>Verona</a:t>
            </a:r>
            <a:r>
              <a:rPr lang="es-ES" sz="2400" b="0" i="0" dirty="0">
                <a:effectLst/>
                <a:latin typeface="+mn-lt"/>
              </a:rPr>
              <a:t>), de donde proceden tanto la ubicación del episodio ante un altar pagano como las fisonomías de personajes concretos. </a:t>
            </a:r>
            <a:br>
              <a:rPr lang="es-ES" sz="2400" b="0" i="0" dirty="0">
                <a:effectLst/>
                <a:latin typeface="+mn-lt"/>
              </a:rPr>
            </a:br>
            <a:r>
              <a:rPr lang="es-ES" sz="2400" b="0" i="0" dirty="0">
                <a:effectLst/>
                <a:latin typeface="+mn-lt"/>
              </a:rPr>
              <a:t>Esta obra fue donada por el IV </a:t>
            </a:r>
            <a:r>
              <a:rPr lang="es-ES" sz="2400" b="0" i="0" u="none" strike="noStrike" dirty="0">
                <a:effectLst/>
                <a:latin typeface="+mn-lt"/>
              </a:rPr>
              <a:t>almirante de Castilla</a:t>
            </a:r>
            <a:r>
              <a:rPr lang="es-ES" sz="2400" b="0" i="0" dirty="0">
                <a:effectLst/>
                <a:latin typeface="+mn-lt"/>
              </a:rPr>
              <a:t> a </a:t>
            </a:r>
            <a:r>
              <a:rPr lang="es-ES" sz="2400" b="0" i="0" u="none" strike="noStrike" dirty="0">
                <a:effectLst/>
                <a:latin typeface="+mn-lt"/>
              </a:rPr>
              <a:t>Felipe IV</a:t>
            </a:r>
            <a:r>
              <a:rPr lang="es-ES" sz="2400" b="0" i="0" dirty="0">
                <a:effectLst/>
                <a:latin typeface="+mn-lt"/>
              </a:rPr>
              <a:t> (1605-1665), quien la destinó al </a:t>
            </a:r>
            <a:r>
              <a:rPr lang="es-ES" sz="2400" b="0" i="0" u="none" strike="noStrike" dirty="0">
                <a:effectLst/>
                <a:latin typeface="+mn-lt"/>
              </a:rPr>
              <a:t>Monasterio de El Escorial</a:t>
            </a:r>
            <a:r>
              <a:rPr lang="es-ES" sz="2400" b="0" i="0" dirty="0">
                <a:effectLst/>
                <a:latin typeface="+mn-lt"/>
              </a:rPr>
              <a:t> y desde donde ingresó en las colecciones del </a:t>
            </a:r>
            <a:r>
              <a:rPr lang="es-ES" sz="2400" b="0" i="0" u="none" strike="noStrike" dirty="0">
                <a:effectLst/>
                <a:latin typeface="+mn-lt"/>
              </a:rPr>
              <a:t>Museo del Prado</a:t>
            </a:r>
            <a:r>
              <a:rPr lang="es-ES" sz="2400" b="0" i="0" dirty="0">
                <a:effectLst/>
                <a:latin typeface="+mn-lt"/>
              </a:rPr>
              <a:t> en 1837.</a:t>
            </a:r>
            <a:endParaRPr lang="es-ES" sz="2800" dirty="0">
              <a:latin typeface="+mn-lt"/>
            </a:endParaRPr>
          </a:p>
        </p:txBody>
      </p:sp>
      <p:pic>
        <p:nvPicPr>
          <p:cNvPr id="4" name="Imagen 3">
            <a:extLst>
              <a:ext uri="{FF2B5EF4-FFF2-40B4-BE49-F238E27FC236}">
                <a16:creationId xmlns:a16="http://schemas.microsoft.com/office/drawing/2014/main" id="{5290B584-914F-475F-8584-B0BC3B6060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1381" y="0"/>
            <a:ext cx="4950619" cy="6858000"/>
          </a:xfrm>
          <a:prstGeom prst="rect">
            <a:avLst/>
          </a:prstGeom>
        </p:spPr>
      </p:pic>
    </p:spTree>
    <p:extLst>
      <p:ext uri="{BB962C8B-B14F-4D97-AF65-F5344CB8AC3E}">
        <p14:creationId xmlns:p14="http://schemas.microsoft.com/office/powerpoint/2010/main" val="2201581640"/>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670039" cy="5869420"/>
          </a:xfrm>
        </p:spPr>
        <p:txBody>
          <a:bodyPr anchor="t">
            <a:normAutofit fontScale="90000"/>
          </a:bodyPr>
          <a:lstStyle/>
          <a:p>
            <a:pPr algn="l" fontAlgn="base"/>
            <a:r>
              <a:rPr lang="es-ES" sz="2800" b="1" dirty="0"/>
              <a:t>1580. Veronés. Susana y los viejos. Museo del Prado.</a:t>
            </a:r>
            <a:br>
              <a:rPr lang="es-ES" sz="2800" dirty="0"/>
            </a:br>
            <a:br>
              <a:rPr lang="es-ES" sz="2800" dirty="0"/>
            </a:br>
            <a:r>
              <a:rPr lang="es-ES" sz="2400" b="0" i="0" dirty="0">
                <a:effectLst/>
                <a:latin typeface="+mn-lt"/>
              </a:rPr>
              <a:t>Frente a las representaciones medievales de este pasaje bíblico (Daniel 13:1-64), que ilustran el momento en que Daniel denuncia el falso testimonio de unos ancianos que, tras haber sido rechazados por </a:t>
            </a:r>
            <a:r>
              <a:rPr lang="es-ES" sz="2400" b="0" i="0" u="none" strike="noStrike" dirty="0">
                <a:effectLst/>
                <a:latin typeface="+mn-lt"/>
              </a:rPr>
              <a:t>Susana</a:t>
            </a:r>
            <a:r>
              <a:rPr lang="es-ES" sz="2400" b="0" i="0" dirty="0">
                <a:effectLst/>
                <a:latin typeface="+mn-lt"/>
              </a:rPr>
              <a:t>, la habían acusado de adulterio, los pintores venecianos mostraron predilección por el momento inicial de la historia, aquel en el que </a:t>
            </a:r>
            <a:r>
              <a:rPr lang="es-ES" sz="2400" b="0" i="0" u="none" strike="noStrike" dirty="0">
                <a:effectLst/>
                <a:latin typeface="+mn-lt"/>
              </a:rPr>
              <a:t>Susana</a:t>
            </a:r>
            <a:r>
              <a:rPr lang="es-ES" sz="2400" b="0" i="0" dirty="0">
                <a:effectLst/>
                <a:latin typeface="+mn-lt"/>
              </a:rPr>
              <a:t> es espiada por los viejos mientras se baña</a:t>
            </a:r>
            <a:endParaRPr lang="es-ES" sz="2400" dirty="0">
              <a:latin typeface="+mn-lt"/>
            </a:endParaRPr>
          </a:p>
        </p:txBody>
      </p:sp>
      <p:pic>
        <p:nvPicPr>
          <p:cNvPr id="4" name="Imagen 3">
            <a:extLst>
              <a:ext uri="{FF2B5EF4-FFF2-40B4-BE49-F238E27FC236}">
                <a16:creationId xmlns:a16="http://schemas.microsoft.com/office/drawing/2014/main" id="{14CA9817-FE4C-4F53-8CC6-5CCAA1B9F7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2657" y="0"/>
            <a:ext cx="8009343" cy="6858000"/>
          </a:xfrm>
          <a:prstGeom prst="rect">
            <a:avLst/>
          </a:prstGeom>
        </p:spPr>
      </p:pic>
    </p:spTree>
    <p:extLst>
      <p:ext uri="{BB962C8B-B14F-4D97-AF65-F5344CB8AC3E}">
        <p14:creationId xmlns:p14="http://schemas.microsoft.com/office/powerpoint/2010/main" val="2155570943"/>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89683" cy="5869420"/>
          </a:xfrm>
        </p:spPr>
        <p:txBody>
          <a:bodyPr anchor="t">
            <a:normAutofit fontScale="90000"/>
          </a:bodyPr>
          <a:lstStyle/>
          <a:p>
            <a:pPr algn="l" fontAlgn="base"/>
            <a:r>
              <a:rPr lang="es-ES" sz="2400" b="0" i="0" dirty="0">
                <a:effectLst/>
                <a:latin typeface="+mn-lt"/>
              </a:rPr>
              <a:t>La razón de esta elección era representar, arropado en un envoltorio bíblico, el tema preferido de la clientela: el desnudo femenino, y de hecho, los pintores visualizaron este episodio bíblico bajo la forma de una cortesana tomando un baño. Existen no obstante diferencias en el modo como cada pintor abordó el tema, y frente al tratamiento dado por </a:t>
            </a:r>
            <a:r>
              <a:rPr lang="es-ES" sz="2400" b="0" i="0" u="none" strike="noStrike" dirty="0">
                <a:effectLst/>
                <a:latin typeface="+mn-lt"/>
              </a:rPr>
              <a:t>Tintoretto</a:t>
            </a:r>
            <a:r>
              <a:rPr lang="es-ES" sz="2400" b="0" i="0" dirty="0">
                <a:effectLst/>
                <a:latin typeface="+mn-lt"/>
              </a:rPr>
              <a:t>, que solía mostrar a </a:t>
            </a:r>
            <a:r>
              <a:rPr lang="es-ES" sz="2400" b="0" i="0" u="none" strike="noStrike" dirty="0">
                <a:effectLst/>
                <a:latin typeface="+mn-lt"/>
              </a:rPr>
              <a:t>Susana en el baño</a:t>
            </a:r>
            <a:r>
              <a:rPr lang="es-ES" sz="2400" b="0" i="0" dirty="0">
                <a:effectLst/>
                <a:latin typeface="+mn-lt"/>
              </a:rPr>
              <a:t> sin saberse espiada, </a:t>
            </a:r>
            <a:r>
              <a:rPr lang="es-ES" sz="2400" b="0" i="0" u="none" strike="noStrike" dirty="0">
                <a:effectLst/>
                <a:latin typeface="+mn-lt"/>
              </a:rPr>
              <a:t>Veronés</a:t>
            </a:r>
            <a:r>
              <a:rPr lang="es-ES" sz="2400" b="0" i="0" dirty="0">
                <a:effectLst/>
                <a:latin typeface="+mn-lt"/>
              </a:rPr>
              <a:t> gustó del momento inmediatamente posterior: el de la confrontación entre la lujuria de los ancianos y la honestidad de </a:t>
            </a:r>
            <a:r>
              <a:rPr lang="es-ES" sz="2400" b="0" i="0" u="none" strike="noStrike" dirty="0">
                <a:effectLst/>
                <a:latin typeface="+mn-lt"/>
              </a:rPr>
              <a:t>Susana</a:t>
            </a:r>
            <a:r>
              <a:rPr lang="es-ES" sz="2400" b="0" i="0" dirty="0">
                <a:effectLst/>
                <a:latin typeface="+mn-lt"/>
              </a:rPr>
              <a:t>. Este enfrentamiento es el momento psicológicamente más interesante de la historia y </a:t>
            </a:r>
            <a:r>
              <a:rPr lang="es-ES" sz="2400" b="0" i="0" u="none" strike="noStrike" dirty="0">
                <a:effectLst/>
                <a:latin typeface="+mn-lt"/>
              </a:rPr>
              <a:t>Veronés</a:t>
            </a:r>
            <a:r>
              <a:rPr lang="es-ES" sz="2400" b="0" i="0" dirty="0">
                <a:effectLst/>
                <a:latin typeface="+mn-lt"/>
              </a:rPr>
              <a:t> acertó en la elección de los recursos pictóricos que habrían de servirle para acentuar su dramatismo. </a:t>
            </a:r>
            <a:endParaRPr lang="es-ES" sz="2400" dirty="0">
              <a:latin typeface="+mn-lt"/>
            </a:endParaRPr>
          </a:p>
        </p:txBody>
      </p:sp>
      <p:pic>
        <p:nvPicPr>
          <p:cNvPr id="4" name="Imagen 3">
            <a:extLst>
              <a:ext uri="{FF2B5EF4-FFF2-40B4-BE49-F238E27FC236}">
                <a16:creationId xmlns:a16="http://schemas.microsoft.com/office/drawing/2014/main" id="{14CA9817-FE4C-4F53-8CC6-5CCAA1B9F7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2301" y="778307"/>
            <a:ext cx="5889699" cy="5043055"/>
          </a:xfrm>
          <a:prstGeom prst="rect">
            <a:avLst/>
          </a:prstGeom>
        </p:spPr>
      </p:pic>
    </p:spTree>
    <p:extLst>
      <p:ext uri="{BB962C8B-B14F-4D97-AF65-F5344CB8AC3E}">
        <p14:creationId xmlns:p14="http://schemas.microsoft.com/office/powerpoint/2010/main" val="3857721186"/>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4"/>
            <a:ext cx="6137564" cy="6132657"/>
          </a:xfrm>
        </p:spPr>
        <p:txBody>
          <a:bodyPr anchor="t">
            <a:normAutofit fontScale="90000"/>
          </a:bodyPr>
          <a:lstStyle/>
          <a:p>
            <a:pPr algn="l" fontAlgn="base"/>
            <a:r>
              <a:rPr lang="es-ES" sz="2400" b="0" i="0" dirty="0">
                <a:effectLst/>
                <a:latin typeface="+mn-lt"/>
              </a:rPr>
              <a:t>La pálida desnudez de </a:t>
            </a:r>
            <a:r>
              <a:rPr lang="es-ES" sz="2400" b="0" i="0" strike="noStrike" dirty="0">
                <a:effectLst/>
                <a:latin typeface="+mn-lt"/>
              </a:rPr>
              <a:t>Susana</a:t>
            </a:r>
            <a:r>
              <a:rPr lang="es-ES" sz="2400" b="0" i="0" dirty="0">
                <a:effectLst/>
                <a:latin typeface="+mn-lt"/>
              </a:rPr>
              <a:t>, apenas mitigado por un rico paño de seda, transmite una gran sensación de fragilidad, acentuada por su ubicación entre dos viejos barbados con ropajes negros y encarnados. La actitud conminatoria de los ancianos contrasta con el intento de </a:t>
            </a:r>
            <a:r>
              <a:rPr lang="es-ES" sz="2400" b="0" i="0" strike="noStrike" dirty="0">
                <a:effectLst/>
                <a:latin typeface="+mn-lt"/>
              </a:rPr>
              <a:t>Susana</a:t>
            </a:r>
            <a:r>
              <a:rPr lang="es-ES" sz="2400" b="0" i="0" dirty="0">
                <a:effectLst/>
                <a:latin typeface="+mn-lt"/>
              </a:rPr>
              <a:t> de cubrir su desnudez, acrecentando la sensación de morbosa indefensión de la joven ante los ojos del espectador. La ambientación de la escena en una villa contemporánea contribuye decisivamente a despojarla de cualquier connotación religiosa. Procedente de la Colección Real, fue adquirida por Velázquez en </a:t>
            </a:r>
            <a:r>
              <a:rPr lang="es-ES" sz="2400" b="0" i="0" strike="noStrike" dirty="0">
                <a:effectLst/>
                <a:latin typeface="+mn-lt"/>
              </a:rPr>
              <a:t>Venecia</a:t>
            </a:r>
            <a:r>
              <a:rPr lang="es-ES" sz="2400" b="0" i="0" dirty="0">
                <a:effectLst/>
                <a:latin typeface="+mn-lt"/>
              </a:rPr>
              <a:t>, citándose en 1686 en las "bóvedas de </a:t>
            </a:r>
            <a:r>
              <a:rPr lang="es-ES" sz="2400" b="0" i="0" strike="noStrike" dirty="0">
                <a:effectLst/>
                <a:latin typeface="+mn-lt"/>
              </a:rPr>
              <a:t>Tiziano</a:t>
            </a:r>
            <a:r>
              <a:rPr lang="es-ES" sz="2400" b="0" i="0" dirty="0">
                <a:effectLst/>
                <a:latin typeface="+mn-lt"/>
              </a:rPr>
              <a:t>" del </a:t>
            </a:r>
            <a:r>
              <a:rPr lang="es-ES" sz="2400" b="0" i="0" strike="noStrike" dirty="0">
                <a:effectLst/>
                <a:latin typeface="+mn-lt"/>
              </a:rPr>
              <a:t>Alcázar de Madrid</a:t>
            </a:r>
            <a:r>
              <a:rPr lang="es-ES" sz="2400" b="0" i="0" dirty="0">
                <a:effectLst/>
                <a:latin typeface="+mn-lt"/>
              </a:rPr>
              <a:t>. En el </a:t>
            </a:r>
            <a:r>
              <a:rPr lang="es-ES" sz="2400" b="0" i="0" strike="noStrike" dirty="0">
                <a:effectLst/>
                <a:latin typeface="+mn-lt"/>
              </a:rPr>
              <a:t>siglo XVIII</a:t>
            </a:r>
            <a:r>
              <a:rPr lang="es-ES" sz="2400" b="0" i="0" dirty="0">
                <a:effectLst/>
                <a:latin typeface="+mn-lt"/>
              </a:rPr>
              <a:t> se localiza en el Palacio Real Nuevo y </a:t>
            </a:r>
            <a:r>
              <a:rPr lang="es-ES" sz="2400" b="0" i="0" dirty="0" err="1">
                <a:effectLst/>
                <a:latin typeface="+mn-lt"/>
              </a:rPr>
              <a:t>Eusebi</a:t>
            </a:r>
            <a:r>
              <a:rPr lang="es-ES" sz="2400" b="0" i="0" dirty="0">
                <a:effectLst/>
                <a:latin typeface="+mn-lt"/>
              </a:rPr>
              <a:t> la incluyó en el catálogo del </a:t>
            </a:r>
            <a:r>
              <a:rPr lang="es-ES" sz="2400" b="0" i="0" strike="noStrike" dirty="0">
                <a:effectLst/>
                <a:latin typeface="+mn-lt"/>
              </a:rPr>
              <a:t>Museo del Prado</a:t>
            </a:r>
            <a:r>
              <a:rPr lang="es-ES" sz="2400" b="0" i="0" dirty="0">
                <a:effectLst/>
                <a:latin typeface="+mn-lt"/>
              </a:rPr>
              <a:t> de 1821.</a:t>
            </a:r>
            <a:br>
              <a:rPr lang="es-ES" sz="2400" b="0" i="0" dirty="0">
                <a:effectLst/>
                <a:latin typeface="+mn-lt"/>
              </a:rPr>
            </a:br>
            <a:r>
              <a:rPr lang="es-ES" sz="2400" b="1" i="0" dirty="0">
                <a:effectLst/>
                <a:latin typeface="+mn-lt"/>
              </a:rPr>
              <a:t>Museo Nacional del Prado, Pintura italiana del Renacimiento: guía, Madrid, Museo del Prado, Aldeasa, 1999, p.225</a:t>
            </a:r>
            <a:br>
              <a:rPr lang="es-ES" sz="2400" b="0" i="0" dirty="0">
                <a:effectLst/>
                <a:latin typeface="+mn-lt"/>
              </a:rPr>
            </a:br>
            <a:endParaRPr lang="es-ES" sz="2400" dirty="0">
              <a:latin typeface="+mn-lt"/>
            </a:endParaRPr>
          </a:p>
        </p:txBody>
      </p:sp>
      <p:pic>
        <p:nvPicPr>
          <p:cNvPr id="4" name="Imagen 3">
            <a:extLst>
              <a:ext uri="{FF2B5EF4-FFF2-40B4-BE49-F238E27FC236}">
                <a16:creationId xmlns:a16="http://schemas.microsoft.com/office/drawing/2014/main" id="{14CA9817-FE4C-4F53-8CC6-5CCAA1B9F7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0182" y="1489363"/>
            <a:ext cx="5541818" cy="4745182"/>
          </a:xfrm>
          <a:prstGeom prst="rect">
            <a:avLst/>
          </a:prstGeom>
        </p:spPr>
      </p:pic>
    </p:spTree>
    <p:extLst>
      <p:ext uri="{BB962C8B-B14F-4D97-AF65-F5344CB8AC3E}">
        <p14:creationId xmlns:p14="http://schemas.microsoft.com/office/powerpoint/2010/main" val="3594276385"/>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69979" cy="5869420"/>
          </a:xfrm>
        </p:spPr>
        <p:txBody>
          <a:bodyPr anchor="t">
            <a:normAutofit/>
          </a:bodyPr>
          <a:lstStyle/>
          <a:p>
            <a:r>
              <a:rPr lang="es-ES" sz="2800" b="1" dirty="0"/>
              <a:t>1580. Veronés. Johann Jakob </a:t>
            </a:r>
            <a:r>
              <a:rPr lang="es-ES" sz="2800" b="1" dirty="0" err="1"/>
              <a:t>König</a:t>
            </a:r>
            <a:r>
              <a:rPr lang="es-ES" sz="2800" b="1" dirty="0"/>
              <a:t>. Museo Nacional, Praga.</a:t>
            </a:r>
          </a:p>
        </p:txBody>
      </p:sp>
      <p:pic>
        <p:nvPicPr>
          <p:cNvPr id="4" name="Imagen 3">
            <a:extLst>
              <a:ext uri="{FF2B5EF4-FFF2-40B4-BE49-F238E27FC236}">
                <a16:creationId xmlns:a16="http://schemas.microsoft.com/office/drawing/2014/main" id="{37257F8A-D0F4-499B-825D-F38096A402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2597" y="0"/>
            <a:ext cx="5709403" cy="6858000"/>
          </a:xfrm>
          <a:prstGeom prst="rect">
            <a:avLst/>
          </a:prstGeom>
        </p:spPr>
      </p:pic>
    </p:spTree>
    <p:extLst>
      <p:ext uri="{BB962C8B-B14F-4D97-AF65-F5344CB8AC3E}">
        <p14:creationId xmlns:p14="http://schemas.microsoft.com/office/powerpoint/2010/main" val="1377171384"/>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46364" y="365125"/>
            <a:ext cx="3383322" cy="5869420"/>
          </a:xfrm>
        </p:spPr>
        <p:txBody>
          <a:bodyPr anchor="t">
            <a:normAutofit fontScale="90000"/>
          </a:bodyPr>
          <a:lstStyle/>
          <a:p>
            <a:pPr algn="l" fontAlgn="base"/>
            <a:r>
              <a:rPr lang="es-ES" sz="2800" b="1" dirty="0"/>
              <a:t>1580. Veronés. Venus y Adonis. Museo del Prado.</a:t>
            </a:r>
            <a:br>
              <a:rPr lang="es-ES" sz="2800" dirty="0"/>
            </a:br>
            <a:r>
              <a:rPr lang="es-ES" sz="2400" b="0" i="0" dirty="0">
                <a:effectLst/>
                <a:latin typeface="+mn-lt"/>
              </a:rPr>
              <a:t>Como su pareja, </a:t>
            </a:r>
            <a:r>
              <a:rPr lang="es-ES" sz="2400" b="0" i="1" dirty="0">
                <a:effectLst/>
                <a:latin typeface="+mn-lt"/>
              </a:rPr>
              <a:t>Céfalo y </a:t>
            </a:r>
            <a:r>
              <a:rPr lang="es-ES" sz="2400" b="0" i="1" dirty="0" err="1">
                <a:effectLst/>
                <a:latin typeface="+mn-lt"/>
              </a:rPr>
              <a:t>Procris</a:t>
            </a:r>
            <a:r>
              <a:rPr lang="es-ES" sz="2400" b="0" i="0" dirty="0">
                <a:effectLst/>
                <a:latin typeface="+mn-lt"/>
              </a:rPr>
              <a:t> (Museo de </a:t>
            </a:r>
            <a:r>
              <a:rPr lang="es-ES" sz="2400" b="0" i="0" u="none" strike="noStrike" dirty="0">
                <a:effectLst/>
                <a:latin typeface="+mn-lt"/>
              </a:rPr>
              <a:t>Estrasburgo</a:t>
            </a:r>
            <a:r>
              <a:rPr lang="es-ES" sz="2400" b="0" i="0" dirty="0">
                <a:effectLst/>
                <a:latin typeface="+mn-lt"/>
              </a:rPr>
              <a:t>, inv. 634, óleo sobre lienzo, 162 x 185 cm), ilustra un pasaje de las </a:t>
            </a:r>
            <a:r>
              <a:rPr lang="es-ES" sz="2400" b="0" i="1" u="none" strike="noStrike" dirty="0">
                <a:effectLst/>
                <a:latin typeface="+mn-lt"/>
              </a:rPr>
              <a:t>Metamorfosis</a:t>
            </a:r>
            <a:r>
              <a:rPr lang="es-ES" sz="2400" b="0" i="0" dirty="0">
                <a:effectLst/>
                <a:latin typeface="+mn-lt"/>
              </a:rPr>
              <a:t> del poeta romano </a:t>
            </a:r>
            <a:r>
              <a:rPr lang="es-ES" sz="2400" b="0" i="0" u="none" strike="noStrike" dirty="0">
                <a:effectLst/>
                <a:latin typeface="+mn-lt"/>
              </a:rPr>
              <a:t>Ovidio</a:t>
            </a:r>
            <a:r>
              <a:rPr lang="es-ES" sz="2400" b="0" i="0" dirty="0">
                <a:effectLst/>
                <a:latin typeface="+mn-lt"/>
              </a:rPr>
              <a:t> que da cuenta de un amor truncado por la muerte repentina de uno de los amantes, en este caso, </a:t>
            </a:r>
            <a:r>
              <a:rPr lang="es-ES" sz="2400" b="0" i="0" u="none" strike="noStrike" dirty="0">
                <a:effectLst/>
                <a:latin typeface="+mn-lt"/>
              </a:rPr>
              <a:t>Adonis</a:t>
            </a:r>
            <a:r>
              <a:rPr lang="es-ES" sz="2400" b="0" i="0" dirty="0">
                <a:effectLst/>
                <a:latin typeface="+mn-lt"/>
              </a:rPr>
              <a:t>. </a:t>
            </a:r>
            <a:br>
              <a:rPr lang="es-ES" sz="2400" b="0" i="0" dirty="0">
                <a:effectLst/>
                <a:latin typeface="+mn-lt"/>
              </a:rPr>
            </a:br>
            <a:r>
              <a:rPr lang="es-ES" sz="2400" b="0" i="0" u="none" strike="noStrike" dirty="0">
                <a:effectLst/>
                <a:latin typeface="+mn-lt"/>
              </a:rPr>
              <a:t>Veronese</a:t>
            </a:r>
            <a:r>
              <a:rPr lang="es-ES" sz="2400" b="0" i="0" dirty="0">
                <a:effectLst/>
                <a:latin typeface="+mn-lt"/>
              </a:rPr>
              <a:t> muestra la pesadumbre de </a:t>
            </a:r>
            <a:r>
              <a:rPr lang="es-ES" sz="2400" b="0" i="0" u="none" strike="noStrike" dirty="0">
                <a:effectLst/>
                <a:latin typeface="+mn-lt"/>
              </a:rPr>
              <a:t>Venus</a:t>
            </a:r>
            <a:r>
              <a:rPr lang="es-ES" sz="2400" b="0" i="0" dirty="0">
                <a:effectLst/>
                <a:latin typeface="+mn-lt"/>
              </a:rPr>
              <a:t>, diosa del amor, que intuye la muerte que encontrará su amante en una cacería.</a:t>
            </a:r>
            <a:br>
              <a:rPr lang="es-ES" sz="2400" b="0" i="0" dirty="0">
                <a:effectLst/>
                <a:latin typeface="+mn-lt"/>
              </a:rPr>
            </a:br>
            <a:endParaRPr lang="es-ES" sz="2800" dirty="0"/>
          </a:p>
        </p:txBody>
      </p:sp>
      <p:pic>
        <p:nvPicPr>
          <p:cNvPr id="4" name="Imagen 3">
            <a:extLst>
              <a:ext uri="{FF2B5EF4-FFF2-40B4-BE49-F238E27FC236}">
                <a16:creationId xmlns:a16="http://schemas.microsoft.com/office/drawing/2014/main" id="{58F89D46-7EF6-4B55-B461-59E52DD799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9686" y="0"/>
            <a:ext cx="8462314" cy="6858000"/>
          </a:xfrm>
          <a:prstGeom prst="rect">
            <a:avLst/>
          </a:prstGeom>
        </p:spPr>
      </p:pic>
    </p:spTree>
    <p:extLst>
      <p:ext uri="{BB962C8B-B14F-4D97-AF65-F5344CB8AC3E}">
        <p14:creationId xmlns:p14="http://schemas.microsoft.com/office/powerpoint/2010/main" val="4202255753"/>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46364" y="365125"/>
            <a:ext cx="8115952" cy="5869420"/>
          </a:xfrm>
        </p:spPr>
        <p:txBody>
          <a:bodyPr anchor="t">
            <a:normAutofit fontScale="90000"/>
          </a:bodyPr>
          <a:lstStyle/>
          <a:p>
            <a:pPr algn="l" fontAlgn="base"/>
            <a:r>
              <a:rPr lang="es-ES" sz="2400" b="0" i="0" dirty="0">
                <a:effectLst/>
                <a:latin typeface="+mn-lt"/>
              </a:rPr>
              <a:t>Realizado tras una estancia en </a:t>
            </a:r>
            <a:r>
              <a:rPr lang="es-ES" sz="2400" b="0" i="0" u="none" strike="noStrike" dirty="0">
                <a:effectLst/>
                <a:latin typeface="+mn-lt"/>
              </a:rPr>
              <a:t>Roma</a:t>
            </a:r>
            <a:r>
              <a:rPr lang="es-ES" sz="2400" b="0" i="0" dirty="0">
                <a:effectLst/>
                <a:latin typeface="+mn-lt"/>
              </a:rPr>
              <a:t>, </a:t>
            </a:r>
            <a:r>
              <a:rPr lang="es-ES" sz="2400" b="0" i="0" u="none" strike="noStrike" dirty="0">
                <a:effectLst/>
                <a:latin typeface="+mn-lt"/>
              </a:rPr>
              <a:t>Veronese</a:t>
            </a:r>
            <a:r>
              <a:rPr lang="es-ES" sz="2400" b="0" i="0" dirty="0">
                <a:effectLst/>
                <a:latin typeface="+mn-lt"/>
              </a:rPr>
              <a:t> se sirve para la figura de </a:t>
            </a:r>
            <a:r>
              <a:rPr lang="es-ES" sz="2400" b="0" i="0" u="none" strike="noStrike" dirty="0">
                <a:effectLst/>
                <a:latin typeface="+mn-lt"/>
              </a:rPr>
              <a:t>Cupido</a:t>
            </a:r>
            <a:r>
              <a:rPr lang="es-ES" sz="2400" b="0" i="0" dirty="0">
                <a:effectLst/>
                <a:latin typeface="+mn-lt"/>
              </a:rPr>
              <a:t> de una escultura helenística, </a:t>
            </a:r>
            <a:r>
              <a:rPr lang="es-ES" sz="2400" b="0" i="1" dirty="0">
                <a:effectLst/>
                <a:latin typeface="+mn-lt"/>
              </a:rPr>
              <a:t>El niño de la oca</a:t>
            </a:r>
            <a:r>
              <a:rPr lang="es-ES" sz="2400" b="0" i="0" dirty="0">
                <a:effectLst/>
                <a:latin typeface="+mn-lt"/>
              </a:rPr>
              <a:t>, mientras </a:t>
            </a:r>
            <a:r>
              <a:rPr lang="es-ES" sz="2400" b="0" i="0" u="none" strike="noStrike" dirty="0">
                <a:effectLst/>
                <a:latin typeface="+mn-lt"/>
              </a:rPr>
              <a:t>Adonis</a:t>
            </a:r>
            <a:r>
              <a:rPr lang="es-ES" sz="2400" b="0" i="0" dirty="0">
                <a:effectLst/>
                <a:latin typeface="+mn-lt"/>
              </a:rPr>
              <a:t> recuerda el </a:t>
            </a:r>
            <a:r>
              <a:rPr lang="es-ES" sz="2400" b="0" i="0" u="none" strike="noStrike" dirty="0">
                <a:effectLst/>
                <a:latin typeface="+mn-lt"/>
              </a:rPr>
              <a:t>Endimión</a:t>
            </a:r>
            <a:r>
              <a:rPr lang="es-ES" sz="2400" b="0" i="0" dirty="0">
                <a:effectLst/>
                <a:latin typeface="+mn-lt"/>
              </a:rPr>
              <a:t> de un sepulcro romano conservado en </a:t>
            </a:r>
            <a:r>
              <a:rPr lang="es-ES" sz="2400" b="0" i="0" u="none" strike="noStrike" dirty="0">
                <a:effectLst/>
                <a:latin typeface="+mn-lt"/>
              </a:rPr>
              <a:t>San Juan de Letrán</a:t>
            </a:r>
            <a:r>
              <a:rPr lang="es-ES" sz="2400" b="0" i="0" dirty="0">
                <a:effectLst/>
                <a:latin typeface="+mn-lt"/>
              </a:rPr>
              <a:t>. Comprada por </a:t>
            </a:r>
            <a:r>
              <a:rPr lang="es-ES" sz="2400" b="0" i="0" u="none" strike="noStrike" dirty="0">
                <a:effectLst/>
                <a:latin typeface="+mn-lt"/>
              </a:rPr>
              <a:t>Velázquez</a:t>
            </a:r>
            <a:r>
              <a:rPr lang="es-ES" sz="2400" b="0" i="0" dirty="0">
                <a:effectLst/>
                <a:latin typeface="+mn-lt"/>
              </a:rPr>
              <a:t> durante su segundo viaje a </a:t>
            </a:r>
            <a:r>
              <a:rPr lang="es-ES" sz="2400" b="0" i="0" u="none" strike="noStrike" dirty="0">
                <a:effectLst/>
                <a:latin typeface="+mn-lt"/>
              </a:rPr>
              <a:t>Italia</a:t>
            </a:r>
            <a:r>
              <a:rPr lang="es-ES" sz="2400" b="0" i="0" dirty="0">
                <a:effectLst/>
                <a:latin typeface="+mn-lt"/>
              </a:rPr>
              <a:t> (1649-1651).</a:t>
            </a:r>
            <a:br>
              <a:rPr lang="es-ES" sz="2400" b="0" i="0" dirty="0">
                <a:effectLst/>
                <a:latin typeface="+mn-lt"/>
              </a:rPr>
            </a:br>
            <a:r>
              <a:rPr lang="es-ES" sz="2400" b="0" i="0" dirty="0">
                <a:effectLst/>
                <a:latin typeface="+mn-lt"/>
              </a:rPr>
              <a:t>Las figuras del cuadro son de tamaño natural. </a:t>
            </a:r>
            <a:r>
              <a:rPr lang="es-ES" sz="2400" b="0" i="0" u="none" strike="noStrike" dirty="0">
                <a:effectLst/>
                <a:latin typeface="+mn-lt"/>
              </a:rPr>
              <a:t>Venus</a:t>
            </a:r>
            <a:r>
              <a:rPr lang="es-ES" sz="2400" b="0" i="0" dirty="0">
                <a:effectLst/>
                <a:latin typeface="+mn-lt"/>
              </a:rPr>
              <a:t> tiene la piel clara y las mejillas y labios sonrosados, de acuerdo con un ideal de belleza desarrollado en la literatura desde la Antigüedad y renovado en la poesía de </a:t>
            </a:r>
            <a:r>
              <a:rPr lang="es-ES" sz="2400" b="0" i="0" u="none" strike="noStrike" dirty="0">
                <a:effectLst/>
                <a:latin typeface="+mn-lt"/>
              </a:rPr>
              <a:t>Petrarca</a:t>
            </a:r>
            <a:r>
              <a:rPr lang="es-ES" sz="2400" b="0" i="0" dirty="0">
                <a:effectLst/>
                <a:latin typeface="+mn-lt"/>
              </a:rPr>
              <a:t>. Es la diosa de la belleza, el amor y la fertilidad, y aquí aparece tan atractiva como lo permite una interpretación antropomórfica de los dioses. </a:t>
            </a:r>
            <a:r>
              <a:rPr lang="es-ES" sz="2400" b="0" i="0" u="none" strike="noStrike" dirty="0">
                <a:effectLst/>
                <a:latin typeface="+mn-lt"/>
              </a:rPr>
              <a:t>Veronese</a:t>
            </a:r>
            <a:r>
              <a:rPr lang="es-ES" sz="2400" b="0" i="0" dirty="0">
                <a:effectLst/>
                <a:latin typeface="+mn-lt"/>
              </a:rPr>
              <a:t> siempre ha sido reconocido como un pintor de la belleza. En </a:t>
            </a:r>
            <a:r>
              <a:rPr lang="es-ES" sz="2400" b="0" i="1" dirty="0">
                <a:effectLst/>
                <a:latin typeface="+mn-lt"/>
              </a:rPr>
              <a:t>La carta del navegar </a:t>
            </a:r>
            <a:r>
              <a:rPr lang="es-ES" sz="2400" b="0" i="1" dirty="0" err="1">
                <a:effectLst/>
                <a:latin typeface="+mn-lt"/>
              </a:rPr>
              <a:t>pitoresco</a:t>
            </a:r>
            <a:r>
              <a:rPr lang="es-ES" sz="2400" b="0" i="0" dirty="0">
                <a:effectLst/>
                <a:latin typeface="+mn-lt"/>
              </a:rPr>
              <a:t> (1660), Marco </a:t>
            </a:r>
            <a:r>
              <a:rPr lang="es-ES" sz="2400" b="0" i="0" dirty="0" err="1">
                <a:effectLst/>
                <a:latin typeface="+mn-lt"/>
              </a:rPr>
              <a:t>Boschini</a:t>
            </a:r>
            <a:r>
              <a:rPr lang="es-ES" sz="2400" b="0" i="0" dirty="0">
                <a:effectLst/>
                <a:latin typeface="+mn-lt"/>
              </a:rPr>
              <a:t>, famoso defensor de la pintura veneciana, puso en boca de </a:t>
            </a:r>
            <a:r>
              <a:rPr lang="es-ES" sz="2400" b="0" i="0" u="none" strike="noStrike" dirty="0">
                <a:effectLst/>
                <a:latin typeface="+mn-lt"/>
              </a:rPr>
              <a:t>Venus</a:t>
            </a:r>
            <a:r>
              <a:rPr lang="es-ES" sz="2400" b="0" i="0" dirty="0">
                <a:effectLst/>
                <a:latin typeface="+mn-lt"/>
              </a:rPr>
              <a:t> las siguientes palabras: "Cuando quise hacerme retratar, recurrí a </a:t>
            </a:r>
            <a:r>
              <a:rPr lang="es-ES" sz="2400" b="0" i="0" u="none" strike="noStrike" dirty="0">
                <a:effectLst/>
                <a:latin typeface="+mn-lt"/>
              </a:rPr>
              <a:t>Paolo</a:t>
            </a:r>
            <a:r>
              <a:rPr lang="es-ES" sz="2400" b="0" i="0" dirty="0">
                <a:effectLst/>
                <a:latin typeface="+mn-lt"/>
              </a:rPr>
              <a:t>, que ha sabido imitar mejor que nadie mis hermosos rasgos". A </a:t>
            </a:r>
            <a:r>
              <a:rPr lang="es-ES" sz="2400" b="0" i="0" u="none" strike="noStrike" dirty="0">
                <a:effectLst/>
                <a:latin typeface="+mn-lt"/>
              </a:rPr>
              <a:t>Leonardo</a:t>
            </a:r>
            <a:r>
              <a:rPr lang="es-ES" sz="2400" b="0" i="0" dirty="0">
                <a:effectLst/>
                <a:latin typeface="+mn-lt"/>
              </a:rPr>
              <a:t> y a </a:t>
            </a:r>
            <a:r>
              <a:rPr lang="es-ES" sz="2400" b="0" i="0" u="none" strike="noStrike" dirty="0">
                <a:effectLst/>
                <a:latin typeface="+mn-lt"/>
              </a:rPr>
              <a:t>Rafael</a:t>
            </a:r>
            <a:r>
              <a:rPr lang="es-ES" sz="2400" b="0" i="0" dirty="0">
                <a:effectLst/>
                <a:latin typeface="+mn-lt"/>
              </a:rPr>
              <a:t> se les reconoce más fácilmente que a </a:t>
            </a:r>
            <a:r>
              <a:rPr lang="es-ES" sz="2400" b="0" i="0" u="none" strike="noStrike" dirty="0">
                <a:effectLst/>
                <a:latin typeface="+mn-lt"/>
              </a:rPr>
              <a:t>Veronese</a:t>
            </a:r>
            <a:r>
              <a:rPr lang="es-ES" sz="2400" b="0" i="0" dirty="0">
                <a:effectLst/>
                <a:latin typeface="+mn-lt"/>
              </a:rPr>
              <a:t> por su fe en los fundamentos geométricos de la belleza, pero en la cara ovalada de la diosa vemos esa idea maravillosamente materializada.</a:t>
            </a:r>
            <a:endParaRPr lang="es-ES" sz="2800" dirty="0"/>
          </a:p>
        </p:txBody>
      </p:sp>
      <p:pic>
        <p:nvPicPr>
          <p:cNvPr id="4" name="Imagen 3">
            <a:extLst>
              <a:ext uri="{FF2B5EF4-FFF2-40B4-BE49-F238E27FC236}">
                <a16:creationId xmlns:a16="http://schemas.microsoft.com/office/drawing/2014/main" id="{58F89D46-7EF6-4B55-B461-59E52DD799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2316" y="1773382"/>
            <a:ext cx="3743932" cy="3034145"/>
          </a:xfrm>
          <a:prstGeom prst="rect">
            <a:avLst/>
          </a:prstGeom>
        </p:spPr>
      </p:pic>
    </p:spTree>
    <p:extLst>
      <p:ext uri="{BB962C8B-B14F-4D97-AF65-F5344CB8AC3E}">
        <p14:creationId xmlns:p14="http://schemas.microsoft.com/office/powerpoint/2010/main" val="1709278754"/>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46364" y="365125"/>
            <a:ext cx="8115952" cy="6326620"/>
          </a:xfrm>
        </p:spPr>
        <p:txBody>
          <a:bodyPr anchor="t">
            <a:normAutofit fontScale="90000"/>
          </a:bodyPr>
          <a:lstStyle/>
          <a:p>
            <a:pPr algn="l" fontAlgn="base"/>
            <a:r>
              <a:rPr lang="es-ES" sz="2400" b="0" i="0" dirty="0">
                <a:effectLst/>
                <a:latin typeface="+mn-lt"/>
              </a:rPr>
              <a:t>La pose de </a:t>
            </a:r>
            <a:r>
              <a:rPr lang="es-ES" sz="2400" b="0" i="0" u="none" strike="noStrike" dirty="0">
                <a:effectLst/>
                <a:latin typeface="+mn-lt"/>
              </a:rPr>
              <a:t>Venus</a:t>
            </a:r>
            <a:r>
              <a:rPr lang="es-ES" sz="2400" b="0" i="0" dirty="0">
                <a:effectLst/>
                <a:latin typeface="+mn-lt"/>
              </a:rPr>
              <a:t>, sentada en </a:t>
            </a:r>
            <a:r>
              <a:rPr lang="es-ES" sz="2400" b="0" i="1" dirty="0" err="1">
                <a:effectLst/>
                <a:latin typeface="+mn-lt"/>
              </a:rPr>
              <a:t>contrapposto</a:t>
            </a:r>
            <a:r>
              <a:rPr lang="es-ES" sz="2400" b="0" i="0" dirty="0">
                <a:effectLst/>
                <a:latin typeface="+mn-lt"/>
              </a:rPr>
              <a:t>, se inspira en una antigua estatua de </a:t>
            </a:r>
            <a:r>
              <a:rPr lang="es-ES" sz="2400" b="0" i="0" u="none" strike="noStrike" dirty="0">
                <a:effectLst/>
                <a:latin typeface="+mn-lt"/>
              </a:rPr>
              <a:t>Afrodita</a:t>
            </a:r>
            <a:r>
              <a:rPr lang="es-ES" sz="2400" b="0" i="0" dirty="0">
                <a:effectLst/>
                <a:latin typeface="+mn-lt"/>
              </a:rPr>
              <a:t> agachada al ser sorprendida en el baño. La estatua, en ocasiones atribuida al escultor </a:t>
            </a:r>
            <a:r>
              <a:rPr lang="es-ES" sz="2400" b="0" i="0" u="none" strike="noStrike" dirty="0" err="1">
                <a:effectLst/>
                <a:latin typeface="+mn-lt"/>
              </a:rPr>
              <a:t>Doidalsas</a:t>
            </a:r>
            <a:r>
              <a:rPr lang="es-ES" sz="2400" b="0" i="0" u="none" strike="noStrike" dirty="0">
                <a:effectLst/>
                <a:latin typeface="+mn-lt"/>
              </a:rPr>
              <a:t> de Bitinia</a:t>
            </a:r>
            <a:r>
              <a:rPr lang="es-ES" sz="2400" b="0" i="0" dirty="0">
                <a:effectLst/>
                <a:latin typeface="+mn-lt"/>
              </a:rPr>
              <a:t>, se hizo muy popular al lograr conjugar el ideal de belleza erótica con el naturalismo. Muchos artistas del Renacimiento persiguieron los mismos objetivos. En la pintura del </a:t>
            </a:r>
            <a:r>
              <a:rPr lang="es-ES" sz="2400" b="0" i="0" u="none" strike="noStrike" dirty="0">
                <a:effectLst/>
                <a:latin typeface="+mn-lt"/>
              </a:rPr>
              <a:t>Prado</a:t>
            </a:r>
            <a:r>
              <a:rPr lang="es-ES" sz="2400" b="0" i="0" dirty="0">
                <a:effectLst/>
                <a:latin typeface="+mn-lt"/>
              </a:rPr>
              <a:t>, </a:t>
            </a:r>
            <a:r>
              <a:rPr lang="es-ES" sz="2400" b="0" i="0" u="none" strike="noStrike" dirty="0">
                <a:effectLst/>
                <a:latin typeface="+mn-lt"/>
              </a:rPr>
              <a:t>Venus</a:t>
            </a:r>
            <a:r>
              <a:rPr lang="es-ES" sz="2400" b="0" i="0" dirty="0">
                <a:effectLst/>
                <a:latin typeface="+mn-lt"/>
              </a:rPr>
              <a:t> aparece cubriéndose el torso desnudo con uno de sus brazos. Adopta la apariencia de una seductora joven contemporánea del pintor. Con un abanico de bandera refresca a </a:t>
            </a:r>
            <a:r>
              <a:rPr lang="es-ES" sz="2400" b="0" i="0" u="none" strike="noStrike" dirty="0">
                <a:effectLst/>
                <a:latin typeface="+mn-lt"/>
              </a:rPr>
              <a:t>Adonis</a:t>
            </a:r>
            <a:r>
              <a:rPr lang="es-ES" sz="2400" b="0" i="0" dirty="0">
                <a:effectLst/>
                <a:latin typeface="+mn-lt"/>
              </a:rPr>
              <a:t> y lleva un brazalete de oro, un collar de perlas y el pelo cuidadosamente peinado. El frondoso y exuberante entorno evoca el lugar ideal para el amor, tal y como aparece descrito en la poesía pastoril antigua y de la época. El contraste entre la tentadora desnudez de la diosa y su expresión resulta dramático. Sus labios ligeramente separados, sus ojos muy abiertos y su frente levantada manifiestan sorpresa; en breve experimentará un intenso sufrimiento. Según cuenta </a:t>
            </a:r>
            <a:r>
              <a:rPr lang="es-ES" sz="2400" b="0" i="0" u="none" strike="noStrike" dirty="0">
                <a:effectLst/>
                <a:latin typeface="+mn-lt"/>
              </a:rPr>
              <a:t>Ovidio</a:t>
            </a:r>
            <a:r>
              <a:rPr lang="es-ES" sz="2400" b="0" i="0" dirty="0">
                <a:effectLst/>
                <a:latin typeface="+mn-lt"/>
              </a:rPr>
              <a:t> (en el libro X de las </a:t>
            </a:r>
            <a:r>
              <a:rPr lang="es-ES" sz="2400" b="0" i="1" u="none" strike="noStrike" dirty="0">
                <a:effectLst/>
                <a:latin typeface="+mn-lt"/>
              </a:rPr>
              <a:t>Metamorfosis</a:t>
            </a:r>
            <a:r>
              <a:rPr lang="es-ES" sz="2400" b="0" i="0" dirty="0">
                <a:effectLst/>
                <a:latin typeface="+mn-lt"/>
              </a:rPr>
              <a:t>), la temerosa </a:t>
            </a:r>
            <a:r>
              <a:rPr lang="es-ES" sz="2400" b="0" i="0" u="none" strike="noStrike" dirty="0">
                <a:effectLst/>
                <a:latin typeface="+mn-lt"/>
              </a:rPr>
              <a:t>Venus</a:t>
            </a:r>
            <a:r>
              <a:rPr lang="es-ES" sz="2400" b="0" i="0" dirty="0">
                <a:effectLst/>
                <a:latin typeface="+mn-lt"/>
              </a:rPr>
              <a:t> le había advertido previamente al joven cazador que los jabalíes "tienen un rayo en los recurvados colmillos". Pero los perros de </a:t>
            </a:r>
            <a:r>
              <a:rPr lang="es-ES" sz="2400" b="0" i="0" u="none" strike="noStrike" dirty="0">
                <a:effectLst/>
                <a:latin typeface="+mn-lt"/>
              </a:rPr>
              <a:t>Adonis</a:t>
            </a:r>
            <a:r>
              <a:rPr lang="es-ES" sz="2400" b="0" i="0" dirty="0">
                <a:effectLst/>
                <a:latin typeface="+mn-lt"/>
              </a:rPr>
              <a:t> encontraron el rastro de uno de ellos y lo condujeron hasta él. Esto acabará con su vida.</a:t>
            </a:r>
            <a:endParaRPr lang="es-ES" sz="2800" dirty="0"/>
          </a:p>
        </p:txBody>
      </p:sp>
      <p:pic>
        <p:nvPicPr>
          <p:cNvPr id="4" name="Imagen 3">
            <a:extLst>
              <a:ext uri="{FF2B5EF4-FFF2-40B4-BE49-F238E27FC236}">
                <a16:creationId xmlns:a16="http://schemas.microsoft.com/office/drawing/2014/main" id="{58F89D46-7EF6-4B55-B461-59E52DD799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2316" y="1773382"/>
            <a:ext cx="3743932" cy="3034145"/>
          </a:xfrm>
          <a:prstGeom prst="rect">
            <a:avLst/>
          </a:prstGeom>
        </p:spPr>
      </p:pic>
    </p:spTree>
    <p:extLst>
      <p:ext uri="{BB962C8B-B14F-4D97-AF65-F5344CB8AC3E}">
        <p14:creationId xmlns:p14="http://schemas.microsoft.com/office/powerpoint/2010/main" val="657544137"/>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46364" y="365125"/>
            <a:ext cx="8115952" cy="5869420"/>
          </a:xfrm>
        </p:spPr>
        <p:txBody>
          <a:bodyPr anchor="t">
            <a:normAutofit/>
          </a:bodyPr>
          <a:lstStyle/>
          <a:p>
            <a:pPr algn="l" fontAlgn="base"/>
            <a:r>
              <a:rPr lang="es-ES" sz="2400" b="0" i="0" dirty="0">
                <a:effectLst/>
                <a:latin typeface="+mn-lt"/>
              </a:rPr>
              <a:t>La impotencia de </a:t>
            </a:r>
            <a:r>
              <a:rPr lang="es-ES" sz="2400" b="0" i="0" u="none" strike="noStrike" dirty="0">
                <a:effectLst/>
                <a:latin typeface="+mn-lt"/>
              </a:rPr>
              <a:t>Venus</a:t>
            </a:r>
            <a:r>
              <a:rPr lang="es-ES" sz="2400" b="0" i="0" dirty="0">
                <a:effectLst/>
                <a:latin typeface="+mn-lt"/>
              </a:rPr>
              <a:t> en esta imagen es desgarradora. </a:t>
            </a:r>
            <a:br>
              <a:rPr lang="es-ES" sz="2400" b="0" i="0" dirty="0">
                <a:effectLst/>
                <a:latin typeface="+mn-lt"/>
              </a:rPr>
            </a:br>
            <a:r>
              <a:rPr lang="es-ES" sz="2400" b="0" i="0" dirty="0">
                <a:effectLst/>
                <a:latin typeface="+mn-lt"/>
              </a:rPr>
              <a:t>Acaba de darse cuenta de que </a:t>
            </a:r>
            <a:r>
              <a:rPr lang="es-ES" sz="2400" b="0" i="0" u="none" strike="noStrike" dirty="0">
                <a:effectLst/>
                <a:latin typeface="+mn-lt"/>
              </a:rPr>
              <a:t>Cupido</a:t>
            </a:r>
            <a:r>
              <a:rPr lang="es-ES" sz="2400" b="0" i="0" dirty="0">
                <a:effectLst/>
                <a:latin typeface="+mn-lt"/>
              </a:rPr>
              <a:t> retiene a uno de los perros de caza; ha soltado el arco y a duras penas consigue sujetar la aljaba con las piernas. </a:t>
            </a:r>
            <a:br>
              <a:rPr lang="es-ES" sz="2400" b="0" i="0" dirty="0">
                <a:effectLst/>
                <a:latin typeface="+mn-lt"/>
              </a:rPr>
            </a:br>
            <a:r>
              <a:rPr lang="es-ES" sz="2400" b="0" i="0" dirty="0">
                <a:effectLst/>
                <a:latin typeface="+mn-lt"/>
              </a:rPr>
              <a:t>La posición de la aljaba y la actitud del perro son alusiones al sexo y a la caza. </a:t>
            </a:r>
            <a:br>
              <a:rPr lang="es-ES" sz="2400" b="0" i="0" dirty="0">
                <a:effectLst/>
                <a:latin typeface="+mn-lt"/>
              </a:rPr>
            </a:br>
            <a:r>
              <a:rPr lang="es-ES" sz="2400" b="0" i="0" u="none" strike="noStrike" dirty="0">
                <a:effectLst/>
                <a:latin typeface="+mn-lt"/>
              </a:rPr>
              <a:t>Adonis</a:t>
            </a:r>
            <a:r>
              <a:rPr lang="es-ES" sz="2400" b="0" i="0" dirty="0">
                <a:effectLst/>
                <a:latin typeface="+mn-lt"/>
              </a:rPr>
              <a:t> yace en el regazo de </a:t>
            </a:r>
            <a:r>
              <a:rPr lang="es-ES" sz="2400" b="0" i="0" u="none" strike="noStrike" dirty="0">
                <a:effectLst/>
                <a:latin typeface="+mn-lt"/>
              </a:rPr>
              <a:t>Venus</a:t>
            </a:r>
            <a:r>
              <a:rPr lang="es-ES" sz="2400" b="0" i="0" dirty="0">
                <a:effectLst/>
                <a:latin typeface="+mn-lt"/>
              </a:rPr>
              <a:t>, su mano derecha descansa sobre un cuerno de caza. (Junto a él, en el suelo, hay un extraño objeto; parece un vaso con un borde dorado y protegido por una funda de piel de animal.) </a:t>
            </a:r>
            <a:br>
              <a:rPr lang="es-ES" sz="2400" b="0" i="0" dirty="0">
                <a:effectLst/>
                <a:latin typeface="+mn-lt"/>
              </a:rPr>
            </a:br>
            <a:r>
              <a:rPr lang="es-ES" sz="2400" b="0" i="0" dirty="0">
                <a:effectLst/>
                <a:latin typeface="+mn-lt"/>
              </a:rPr>
              <a:t>El sueño de </a:t>
            </a:r>
            <a:r>
              <a:rPr lang="es-ES" sz="2400" b="0" i="0" u="none" strike="noStrike" dirty="0">
                <a:effectLst/>
                <a:latin typeface="+mn-lt"/>
              </a:rPr>
              <a:t>Adonis</a:t>
            </a:r>
            <a:r>
              <a:rPr lang="es-ES" sz="2400" b="0" i="0" dirty="0">
                <a:effectLst/>
                <a:latin typeface="+mn-lt"/>
              </a:rPr>
              <a:t> evoca el reciente encuentro amoroso. También anticipa su muerte -su postura recuerda la del Cristo yacente en conocidas composiciones de la Virgen con el cuerpo exánime de su hijo (la </a:t>
            </a:r>
            <a:r>
              <a:rPr lang="es-ES" sz="2400" b="0" i="1" u="none" strike="noStrike" dirty="0">
                <a:effectLst/>
                <a:latin typeface="+mn-lt"/>
              </a:rPr>
              <a:t>Pietà</a:t>
            </a:r>
            <a:r>
              <a:rPr lang="es-ES" sz="2400" b="0" i="0" dirty="0">
                <a:effectLst/>
                <a:latin typeface="+mn-lt"/>
              </a:rPr>
              <a:t>).</a:t>
            </a:r>
            <a:endParaRPr lang="es-ES" sz="2800" dirty="0"/>
          </a:p>
        </p:txBody>
      </p:sp>
      <p:pic>
        <p:nvPicPr>
          <p:cNvPr id="4" name="Imagen 3">
            <a:extLst>
              <a:ext uri="{FF2B5EF4-FFF2-40B4-BE49-F238E27FC236}">
                <a16:creationId xmlns:a16="http://schemas.microsoft.com/office/drawing/2014/main" id="{58F89D46-7EF6-4B55-B461-59E52DD799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2316" y="1773382"/>
            <a:ext cx="3743932" cy="3034145"/>
          </a:xfrm>
          <a:prstGeom prst="rect">
            <a:avLst/>
          </a:prstGeom>
        </p:spPr>
      </p:pic>
    </p:spTree>
    <p:extLst>
      <p:ext uri="{BB962C8B-B14F-4D97-AF65-F5344CB8AC3E}">
        <p14:creationId xmlns:p14="http://schemas.microsoft.com/office/powerpoint/2010/main" val="886770010"/>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46364" y="365125"/>
            <a:ext cx="8115952" cy="5869420"/>
          </a:xfrm>
        </p:spPr>
        <p:txBody>
          <a:bodyPr anchor="t">
            <a:normAutofit fontScale="90000"/>
          </a:bodyPr>
          <a:lstStyle/>
          <a:p>
            <a:pPr algn="l" fontAlgn="base"/>
            <a:r>
              <a:rPr lang="es-ES" sz="2400" b="0" i="0" dirty="0">
                <a:effectLst/>
                <a:latin typeface="+mn-lt"/>
              </a:rPr>
              <a:t>Al igual que </a:t>
            </a:r>
            <a:r>
              <a:rPr lang="es-ES" sz="2400" b="0" i="0" strike="noStrike" dirty="0">
                <a:effectLst/>
                <a:latin typeface="+mn-lt"/>
              </a:rPr>
              <a:t>Venus</a:t>
            </a:r>
            <a:r>
              <a:rPr lang="es-ES" sz="2400" b="0" i="0" dirty="0">
                <a:effectLst/>
                <a:latin typeface="+mn-lt"/>
              </a:rPr>
              <a:t>, el joven cazador viste ropas pesadas. </a:t>
            </a:r>
            <a:br>
              <a:rPr lang="es-ES" sz="2400" b="0" i="0" dirty="0">
                <a:effectLst/>
                <a:latin typeface="+mn-lt"/>
              </a:rPr>
            </a:br>
            <a:r>
              <a:rPr lang="es-ES" sz="2400" b="0" i="0" dirty="0">
                <a:effectLst/>
                <a:latin typeface="+mn-lt"/>
              </a:rPr>
              <a:t>Las de ella son de color morado, con un diseño floral inspirado en modelos otomanos. </a:t>
            </a:r>
            <a:br>
              <a:rPr lang="es-ES" sz="2400" b="0" i="0" dirty="0">
                <a:effectLst/>
                <a:latin typeface="+mn-lt"/>
              </a:rPr>
            </a:br>
            <a:r>
              <a:rPr lang="es-ES" sz="2400" b="0" i="0" dirty="0">
                <a:effectLst/>
                <a:latin typeface="+mn-lt"/>
              </a:rPr>
              <a:t>Las de </a:t>
            </a:r>
            <a:r>
              <a:rPr lang="es-ES" sz="2400" b="0" i="0" strike="noStrike" dirty="0">
                <a:effectLst/>
                <a:latin typeface="+mn-lt"/>
              </a:rPr>
              <a:t>Adonis</a:t>
            </a:r>
            <a:r>
              <a:rPr lang="es-ES" sz="2400" b="0" i="0" dirty="0">
                <a:effectLst/>
                <a:latin typeface="+mn-lt"/>
              </a:rPr>
              <a:t> son de un brillante color naranja. </a:t>
            </a:r>
            <a:br>
              <a:rPr lang="es-ES" sz="2400" b="0" i="0" dirty="0">
                <a:effectLst/>
                <a:latin typeface="+mn-lt"/>
              </a:rPr>
            </a:br>
            <a:r>
              <a:rPr lang="es-ES" sz="2400" b="0" i="0" dirty="0">
                <a:effectLst/>
                <a:latin typeface="+mn-lt"/>
              </a:rPr>
              <a:t>Hacen justicia a la fama de </a:t>
            </a:r>
            <a:r>
              <a:rPr lang="es-ES" sz="2400" b="0" i="0" strike="noStrike" dirty="0">
                <a:effectLst/>
                <a:latin typeface="+mn-lt"/>
              </a:rPr>
              <a:t>Veronese</a:t>
            </a:r>
            <a:r>
              <a:rPr lang="es-ES" sz="2400" b="0" i="0" dirty="0">
                <a:effectLst/>
                <a:latin typeface="+mn-lt"/>
              </a:rPr>
              <a:t> como pintor de colores y nos recuerdan que una de las virtudes de nuestro artista es que nos enseña a amar la belleza, especialmente la de los colores y la armonía cromática. </a:t>
            </a:r>
            <a:br>
              <a:rPr lang="es-ES" sz="2400" b="0" i="0" dirty="0">
                <a:effectLst/>
                <a:latin typeface="+mn-lt"/>
              </a:rPr>
            </a:br>
            <a:r>
              <a:rPr lang="es-ES" sz="2400" b="0" i="0" dirty="0">
                <a:effectLst/>
                <a:latin typeface="+mn-lt"/>
              </a:rPr>
              <a:t>El color naranja es el que más llama la atención. </a:t>
            </a:r>
            <a:br>
              <a:rPr lang="es-ES" sz="2400" b="0" i="0" dirty="0">
                <a:effectLst/>
                <a:latin typeface="+mn-lt"/>
              </a:rPr>
            </a:br>
            <a:r>
              <a:rPr lang="es-ES" sz="2400" b="0" i="0" strike="noStrike" dirty="0">
                <a:effectLst/>
                <a:latin typeface="+mn-lt"/>
              </a:rPr>
              <a:t>Veronese</a:t>
            </a:r>
            <a:r>
              <a:rPr lang="es-ES" sz="2400" b="0" i="0" dirty="0">
                <a:effectLst/>
                <a:latin typeface="+mn-lt"/>
              </a:rPr>
              <a:t> elaboró ese tono intenso mezclando minio y rejalgar, un pigmento poco frecuente y el único de color naranja puro disponible entonces, usado como raticida por su contenido en arsénico. </a:t>
            </a:r>
            <a:br>
              <a:rPr lang="es-ES" sz="2400" b="0" i="0" dirty="0">
                <a:effectLst/>
                <a:latin typeface="+mn-lt"/>
              </a:rPr>
            </a:br>
            <a:r>
              <a:rPr lang="es-ES" sz="2400" b="0" i="0" dirty="0">
                <a:effectLst/>
                <a:latin typeface="+mn-lt"/>
              </a:rPr>
              <a:t>El naranja es un color relativamente frecuente en la pintura de </a:t>
            </a:r>
            <a:r>
              <a:rPr lang="es-ES" sz="2400" b="0" i="0" strike="noStrike" dirty="0">
                <a:effectLst/>
                <a:latin typeface="+mn-lt"/>
              </a:rPr>
              <a:t>Veronese</a:t>
            </a:r>
            <a:r>
              <a:rPr lang="es-ES" sz="2400" b="0" i="0" dirty="0">
                <a:effectLst/>
                <a:latin typeface="+mn-lt"/>
              </a:rPr>
              <a:t>, pero por lo demás era poco utilizado en su época, siendo más común en la pintura veneciana que en la de otros lugares </a:t>
            </a:r>
            <a:r>
              <a:rPr lang="es-ES" sz="2400" b="1" i="0" dirty="0">
                <a:effectLst/>
                <a:latin typeface="+mn-lt"/>
              </a:rPr>
              <a:t>(Vergara, Alejandro en </a:t>
            </a:r>
            <a:r>
              <a:rPr lang="es-ES" sz="2400" b="1" i="1" dirty="0">
                <a:effectLst/>
                <a:latin typeface="+mn-lt"/>
              </a:rPr>
              <a:t>Pasiones Mitológicas</a:t>
            </a:r>
            <a:r>
              <a:rPr lang="es-ES" sz="2400" b="1" i="0" dirty="0">
                <a:effectLst/>
                <a:latin typeface="+mn-lt"/>
              </a:rPr>
              <a:t>, </a:t>
            </a:r>
            <a:r>
              <a:rPr lang="es-ES" sz="2400" b="1" i="0" strike="noStrike" dirty="0">
                <a:effectLst/>
                <a:latin typeface="+mn-lt"/>
              </a:rPr>
              <a:t>Museo Nacional del Prado</a:t>
            </a:r>
            <a:r>
              <a:rPr lang="es-ES" sz="2400" b="1" i="0" dirty="0">
                <a:effectLst/>
                <a:latin typeface="+mn-lt"/>
              </a:rPr>
              <a:t>, 2021, pp. 126-128).</a:t>
            </a:r>
            <a:br>
              <a:rPr lang="es-ES" sz="1100" b="1" i="0" dirty="0">
                <a:solidFill>
                  <a:srgbClr val="6C6C6C"/>
                </a:solidFill>
                <a:effectLst/>
                <a:latin typeface="Hoefler Text A"/>
              </a:rPr>
            </a:br>
            <a:endParaRPr lang="es-ES" sz="2800" b="1" dirty="0"/>
          </a:p>
        </p:txBody>
      </p:sp>
      <p:pic>
        <p:nvPicPr>
          <p:cNvPr id="4" name="Imagen 3">
            <a:extLst>
              <a:ext uri="{FF2B5EF4-FFF2-40B4-BE49-F238E27FC236}">
                <a16:creationId xmlns:a16="http://schemas.microsoft.com/office/drawing/2014/main" id="{58F89D46-7EF6-4B55-B461-59E52DD799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2316" y="1773382"/>
            <a:ext cx="3743932" cy="3034145"/>
          </a:xfrm>
          <a:prstGeom prst="rect">
            <a:avLst/>
          </a:prstGeom>
        </p:spPr>
      </p:pic>
    </p:spTree>
    <p:extLst>
      <p:ext uri="{BB962C8B-B14F-4D97-AF65-F5344CB8AC3E}">
        <p14:creationId xmlns:p14="http://schemas.microsoft.com/office/powerpoint/2010/main" val="4164128475"/>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739585" cy="5869420"/>
          </a:xfrm>
        </p:spPr>
        <p:txBody>
          <a:bodyPr anchor="t">
            <a:normAutofit/>
          </a:bodyPr>
          <a:lstStyle/>
          <a:p>
            <a:r>
              <a:rPr lang="es-ES" sz="2800" b="1" dirty="0"/>
              <a:t>1580. Veronés. Céfalo y </a:t>
            </a:r>
            <a:r>
              <a:rPr lang="es-ES" sz="2800" b="1" dirty="0" err="1"/>
              <a:t>Procris</a:t>
            </a:r>
            <a:r>
              <a:rPr lang="es-ES" sz="2800" b="1" dirty="0"/>
              <a:t>. Museo de Estrasburgo.</a:t>
            </a:r>
          </a:p>
        </p:txBody>
      </p:sp>
      <p:pic>
        <p:nvPicPr>
          <p:cNvPr id="4" name="Imagen 3">
            <a:extLst>
              <a:ext uri="{FF2B5EF4-FFF2-40B4-BE49-F238E27FC236}">
                <a16:creationId xmlns:a16="http://schemas.microsoft.com/office/drawing/2014/main" id="{E2F5E5C0-9A27-4863-9DC5-FAF4D3EFE3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2203" y="1"/>
            <a:ext cx="7939797" cy="6858000"/>
          </a:xfrm>
          <a:prstGeom prst="rect">
            <a:avLst/>
          </a:prstGeom>
        </p:spPr>
      </p:pic>
    </p:spTree>
    <p:extLst>
      <p:ext uri="{BB962C8B-B14F-4D97-AF65-F5344CB8AC3E}">
        <p14:creationId xmlns:p14="http://schemas.microsoft.com/office/powerpoint/2010/main" val="4253339775"/>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90959" cy="5869420"/>
          </a:xfrm>
        </p:spPr>
        <p:txBody>
          <a:bodyPr anchor="t">
            <a:normAutofit/>
          </a:bodyPr>
          <a:lstStyle/>
          <a:p>
            <a:r>
              <a:rPr lang="es-ES" sz="2800" b="1" dirty="0"/>
              <a:t>1580. Veronés. Alegoría de la sabiduría y la fuerza. Frick </a:t>
            </a:r>
            <a:r>
              <a:rPr lang="es-ES" sz="2800" b="1" dirty="0" err="1"/>
              <a:t>Collection</a:t>
            </a:r>
            <a:r>
              <a:rPr lang="es-ES" sz="2800" b="1" dirty="0"/>
              <a:t>, New York.</a:t>
            </a:r>
          </a:p>
        </p:txBody>
      </p:sp>
      <p:pic>
        <p:nvPicPr>
          <p:cNvPr id="4" name="Imagen 3">
            <a:extLst>
              <a:ext uri="{FF2B5EF4-FFF2-40B4-BE49-F238E27FC236}">
                <a16:creationId xmlns:a16="http://schemas.microsoft.com/office/drawing/2014/main" id="{5498D115-8343-44BC-A0E2-F32E3176A0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3577" y="0"/>
            <a:ext cx="5172075" cy="6858000"/>
          </a:xfrm>
          <a:prstGeom prst="rect">
            <a:avLst/>
          </a:prstGeom>
        </p:spPr>
      </p:pic>
    </p:spTree>
    <p:extLst>
      <p:ext uri="{BB962C8B-B14F-4D97-AF65-F5344CB8AC3E}">
        <p14:creationId xmlns:p14="http://schemas.microsoft.com/office/powerpoint/2010/main" val="2880121629"/>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913836" cy="5869420"/>
          </a:xfrm>
        </p:spPr>
        <p:txBody>
          <a:bodyPr anchor="t">
            <a:normAutofit/>
          </a:bodyPr>
          <a:lstStyle/>
          <a:p>
            <a:r>
              <a:rPr lang="it-IT" sz="2800" b="1" dirty="0"/>
              <a:t>1580. Veronés. Crucifixión. San Lazzaro dei Mendicanti, Venecia.</a:t>
            </a:r>
            <a:endParaRPr lang="es-ES" sz="2800" b="1" dirty="0"/>
          </a:p>
        </p:txBody>
      </p:sp>
      <p:pic>
        <p:nvPicPr>
          <p:cNvPr id="4" name="Imagen 3">
            <a:extLst>
              <a:ext uri="{FF2B5EF4-FFF2-40B4-BE49-F238E27FC236}">
                <a16:creationId xmlns:a16="http://schemas.microsoft.com/office/drawing/2014/main" id="{0D898F92-7680-4D96-ACA2-695CE15537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6454" y="0"/>
            <a:ext cx="3765546" cy="6858000"/>
          </a:xfrm>
          <a:prstGeom prst="rect">
            <a:avLst/>
          </a:prstGeom>
        </p:spPr>
      </p:pic>
    </p:spTree>
    <p:extLst>
      <p:ext uri="{BB962C8B-B14F-4D97-AF65-F5344CB8AC3E}">
        <p14:creationId xmlns:p14="http://schemas.microsoft.com/office/powerpoint/2010/main" val="1041345472"/>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43600" cy="5869420"/>
          </a:xfrm>
        </p:spPr>
        <p:txBody>
          <a:bodyPr anchor="t">
            <a:normAutofit/>
          </a:bodyPr>
          <a:lstStyle/>
          <a:p>
            <a:r>
              <a:rPr lang="es-ES" sz="2800" b="1" dirty="0"/>
              <a:t>1580. Veronés. Lucrecia. Kunsthistorisches Museum, Viena.</a:t>
            </a:r>
          </a:p>
        </p:txBody>
      </p:sp>
      <p:pic>
        <p:nvPicPr>
          <p:cNvPr id="4" name="Imagen 3">
            <a:extLst>
              <a:ext uri="{FF2B5EF4-FFF2-40B4-BE49-F238E27FC236}">
                <a16:creationId xmlns:a16="http://schemas.microsoft.com/office/drawing/2014/main" id="{6E1677F5-72F1-4BF1-8233-7867B5C91B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6218" y="0"/>
            <a:ext cx="5735782" cy="6858000"/>
          </a:xfrm>
          <a:prstGeom prst="rect">
            <a:avLst/>
          </a:prstGeom>
        </p:spPr>
      </p:pic>
    </p:spTree>
    <p:extLst>
      <p:ext uri="{BB962C8B-B14F-4D97-AF65-F5344CB8AC3E}">
        <p14:creationId xmlns:p14="http://schemas.microsoft.com/office/powerpoint/2010/main" val="4195648247"/>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7363295" cy="5869420"/>
          </a:xfrm>
        </p:spPr>
        <p:txBody>
          <a:bodyPr anchor="t">
            <a:normAutofit/>
          </a:bodyPr>
          <a:lstStyle/>
          <a:p>
            <a:pPr algn="l"/>
            <a:r>
              <a:rPr lang="it-IT" sz="3100" b="1" dirty="0"/>
              <a:t>1580. Veronés. San Jerónimo. Gallerie dell'Accademia, Venecia.</a:t>
            </a:r>
            <a:br>
              <a:rPr lang="it-IT" sz="2800" dirty="0"/>
            </a:br>
            <a:br>
              <a:rPr lang="it-IT" sz="2400" dirty="0"/>
            </a:br>
            <a:r>
              <a:rPr lang="es-ES" sz="2400" b="0" i="0" dirty="0">
                <a:effectLst/>
                <a:latin typeface="+mn-lt"/>
              </a:rPr>
              <a:t>El trabajo fue realizado para la iglesia de las monjas agustinas de </a:t>
            </a:r>
            <a:r>
              <a:rPr lang="es-ES" sz="2400" b="0" i="0" dirty="0" err="1">
                <a:effectLst/>
                <a:latin typeface="+mn-lt"/>
              </a:rPr>
              <a:t>Sant'Andrea</a:t>
            </a:r>
            <a:r>
              <a:rPr lang="es-ES" sz="2400" b="0" i="0" dirty="0">
                <a:effectLst/>
                <a:latin typeface="+mn-lt"/>
              </a:rPr>
              <a:t> </a:t>
            </a:r>
            <a:r>
              <a:rPr lang="es-ES" sz="2400" b="0" i="0" dirty="0" err="1">
                <a:effectLst/>
                <a:latin typeface="+mn-lt"/>
              </a:rPr>
              <a:t>della</a:t>
            </a:r>
            <a:r>
              <a:rPr lang="es-ES" sz="2400" b="0" i="0" dirty="0">
                <a:effectLst/>
                <a:latin typeface="+mn-lt"/>
              </a:rPr>
              <a:t> </a:t>
            </a:r>
            <a:r>
              <a:rPr lang="es-ES" sz="2400" b="0" i="0" dirty="0" err="1">
                <a:effectLst/>
                <a:latin typeface="+mn-lt"/>
              </a:rPr>
              <a:t>Zirada</a:t>
            </a:r>
            <a:r>
              <a:rPr lang="es-ES" sz="2400" b="0" i="0" dirty="0">
                <a:effectLst/>
                <a:latin typeface="+mn-lt"/>
              </a:rPr>
              <a:t> en Venecia, que todavía se puede encontrar en el </a:t>
            </a:r>
            <a:r>
              <a:rPr lang="es-ES" sz="2400" b="0" i="0" dirty="0" err="1">
                <a:effectLst/>
                <a:latin typeface="+mn-lt"/>
              </a:rPr>
              <a:t>sestiere</a:t>
            </a:r>
            <a:r>
              <a:rPr lang="es-ES" sz="2400" b="0" i="0" dirty="0">
                <a:effectLst/>
                <a:latin typeface="+mn-lt"/>
              </a:rPr>
              <a:t> de Santa Croce, aunque ya no se utiliza para los servicios. La pintura permaneció en la iglesia </a:t>
            </a:r>
            <a:r>
              <a:rPr lang="es-ES" sz="2400" b="0" i="0" dirty="0" err="1">
                <a:effectLst/>
                <a:latin typeface="+mn-lt"/>
              </a:rPr>
              <a:t>unti</a:t>
            </a:r>
            <a:r>
              <a:rPr lang="es-ES" sz="2400" b="0" i="0" dirty="0">
                <a:effectLst/>
                <a:latin typeface="+mn-lt"/>
              </a:rPr>
              <a:t> 1971 cuando, por razones de precaución, se colocó en los depósitos de la </a:t>
            </a:r>
            <a:r>
              <a:rPr lang="es-ES" sz="2400" b="0" i="0" dirty="0" err="1">
                <a:effectLst/>
                <a:latin typeface="+mn-lt"/>
              </a:rPr>
              <a:t>Gallerie</a:t>
            </a:r>
            <a:r>
              <a:rPr lang="es-ES" sz="2400" b="0" i="0" dirty="0">
                <a:effectLst/>
                <a:latin typeface="+mn-lt"/>
              </a:rPr>
              <a:t> </a:t>
            </a:r>
            <a:r>
              <a:rPr lang="es-ES" sz="2400" b="0" i="0" dirty="0" err="1">
                <a:effectLst/>
                <a:latin typeface="+mn-lt"/>
              </a:rPr>
              <a:t>dell'Accademia</a:t>
            </a:r>
            <a:r>
              <a:rPr lang="es-ES" sz="2400" b="0" i="0" dirty="0">
                <a:effectLst/>
                <a:latin typeface="+mn-lt"/>
              </a:rPr>
              <a:t>.</a:t>
            </a:r>
            <a:br>
              <a:rPr lang="es-ES" sz="2400" b="0" i="0" dirty="0">
                <a:effectLst/>
                <a:latin typeface="+mn-lt"/>
              </a:rPr>
            </a:br>
            <a:br>
              <a:rPr lang="es-ES" sz="2400" b="0" i="0" dirty="0">
                <a:effectLst/>
                <a:latin typeface="+mn-lt"/>
              </a:rPr>
            </a:br>
            <a:r>
              <a:rPr lang="es-ES" sz="2400" b="0" i="0" dirty="0">
                <a:effectLst/>
                <a:latin typeface="+mn-lt"/>
              </a:rPr>
              <a:t>El retablo, atribuido unánimemente a la fase madura de Veronese, alrededor de 1580, es asombroso por la franqueza de su pincelada, su rico cromatismo y la intensidad expresiva del rostro del asceta erudito.</a:t>
            </a:r>
            <a:endParaRPr lang="es-ES" sz="2400" dirty="0">
              <a:latin typeface="+mn-lt"/>
            </a:endParaRPr>
          </a:p>
        </p:txBody>
      </p:sp>
      <p:pic>
        <p:nvPicPr>
          <p:cNvPr id="4" name="Imagen 3">
            <a:extLst>
              <a:ext uri="{FF2B5EF4-FFF2-40B4-BE49-F238E27FC236}">
                <a16:creationId xmlns:a16="http://schemas.microsoft.com/office/drawing/2014/main" id="{B5480F93-F2CE-415B-89ED-2C14AD84DD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6531" y="0"/>
            <a:ext cx="4565469" cy="6858000"/>
          </a:xfrm>
          <a:prstGeom prst="rect">
            <a:avLst/>
          </a:prstGeom>
        </p:spPr>
      </p:pic>
    </p:spTree>
    <p:extLst>
      <p:ext uri="{BB962C8B-B14F-4D97-AF65-F5344CB8AC3E}">
        <p14:creationId xmlns:p14="http://schemas.microsoft.com/office/powerpoint/2010/main" val="63632176"/>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4"/>
            <a:ext cx="7363295" cy="6285057"/>
          </a:xfrm>
        </p:spPr>
        <p:txBody>
          <a:bodyPr anchor="t">
            <a:normAutofit/>
          </a:bodyPr>
          <a:lstStyle/>
          <a:p>
            <a:pPr algn="l"/>
            <a:r>
              <a:rPr lang="it-IT" sz="3100" b="1" dirty="0"/>
              <a:t>1580. Veronés. San Jerónimo. Gallerie dell'Accademia, Venecia.</a:t>
            </a:r>
            <a:br>
              <a:rPr lang="it-IT" sz="3100" b="1" dirty="0"/>
            </a:br>
            <a:br>
              <a:rPr lang="it-IT" sz="2800" dirty="0"/>
            </a:br>
            <a:r>
              <a:rPr lang="es-ES" sz="2400" b="0" i="0" dirty="0">
                <a:effectLst/>
                <a:latin typeface="+mn-lt"/>
              </a:rPr>
              <a:t>El lienzo presenta una iconografía que el pintor ya había tratado, por ejemplo, en la pintura para Francesco </a:t>
            </a:r>
            <a:r>
              <a:rPr lang="es-ES" sz="2400" b="0" i="0" dirty="0" err="1">
                <a:effectLst/>
                <a:latin typeface="+mn-lt"/>
              </a:rPr>
              <a:t>degli</a:t>
            </a:r>
            <a:r>
              <a:rPr lang="es-ES" sz="2400" b="0" i="0" dirty="0">
                <a:effectLst/>
                <a:latin typeface="+mn-lt"/>
              </a:rPr>
              <a:t> </a:t>
            </a:r>
            <a:r>
              <a:rPr lang="es-ES" sz="2400" b="0" i="0" dirty="0" err="1">
                <a:effectLst/>
                <a:latin typeface="+mn-lt"/>
              </a:rPr>
              <a:t>Albori</a:t>
            </a:r>
            <a:r>
              <a:rPr lang="es-ES" sz="2400" b="0" i="0" dirty="0">
                <a:effectLst/>
                <a:latin typeface="+mn-lt"/>
              </a:rPr>
              <a:t> en la iglesia de Santa Maria </a:t>
            </a:r>
            <a:r>
              <a:rPr lang="es-ES" sz="2400" b="0" i="0" dirty="0" err="1">
                <a:effectLst/>
                <a:latin typeface="+mn-lt"/>
              </a:rPr>
              <a:t>degli</a:t>
            </a:r>
            <a:r>
              <a:rPr lang="es-ES" sz="2400" b="0" i="0" dirty="0">
                <a:effectLst/>
                <a:latin typeface="+mn-lt"/>
              </a:rPr>
              <a:t> </a:t>
            </a:r>
            <a:r>
              <a:rPr lang="es-ES" sz="2400" b="0" i="0" dirty="0" err="1">
                <a:effectLst/>
                <a:latin typeface="+mn-lt"/>
              </a:rPr>
              <a:t>Angeli</a:t>
            </a:r>
            <a:r>
              <a:rPr lang="es-ES" sz="2400" b="0" i="0" dirty="0">
                <a:effectLst/>
                <a:latin typeface="+mn-lt"/>
              </a:rPr>
              <a:t> en Murano. </a:t>
            </a:r>
            <a:br>
              <a:rPr lang="es-ES" sz="2400" b="0" i="0" dirty="0">
                <a:effectLst/>
                <a:latin typeface="+mn-lt"/>
              </a:rPr>
            </a:br>
            <a:r>
              <a:rPr lang="es-ES" sz="2400" b="0" i="0" dirty="0">
                <a:effectLst/>
                <a:latin typeface="+mn-lt"/>
              </a:rPr>
              <a:t>San Jerónimo, un Padre y Doctor de la Iglesia que vivió entre los siglos IV y V, es representado en una antigua choza mientras intenta contemplar el crucifijo y golpearse el pecho con una piedra. </a:t>
            </a:r>
            <a:br>
              <a:rPr lang="es-ES" sz="2400" b="0" i="0" dirty="0">
                <a:effectLst/>
                <a:latin typeface="+mn-lt"/>
              </a:rPr>
            </a:br>
            <a:r>
              <a:rPr lang="es-ES" sz="2400" b="0" i="0" dirty="0">
                <a:effectLst/>
                <a:latin typeface="+mn-lt"/>
              </a:rPr>
              <a:t>Está rodeado de sus atributos habituales: un león manso, un crucifijo, una calavera, sus libros, un reloj de arena y su gorra de cardenal colgada de un tronco. </a:t>
            </a:r>
            <a:br>
              <a:rPr lang="es-ES" sz="2400" b="0" i="0" dirty="0">
                <a:effectLst/>
                <a:latin typeface="+mn-lt"/>
              </a:rPr>
            </a:br>
            <a:r>
              <a:rPr lang="es-ES" sz="2400" b="0" i="0" dirty="0">
                <a:effectLst/>
                <a:latin typeface="+mn-lt"/>
              </a:rPr>
              <a:t>El fondo natural contiene una iglesia y un obelisco en la cima de un acantilado, tal vez una alusión a los objetivos simbólicos del propio camino del santo hacia la santidad.</a:t>
            </a:r>
            <a:endParaRPr lang="es-ES" sz="2400" dirty="0">
              <a:latin typeface="+mn-lt"/>
            </a:endParaRPr>
          </a:p>
        </p:txBody>
      </p:sp>
      <p:pic>
        <p:nvPicPr>
          <p:cNvPr id="4" name="Imagen 3">
            <a:extLst>
              <a:ext uri="{FF2B5EF4-FFF2-40B4-BE49-F238E27FC236}">
                <a16:creationId xmlns:a16="http://schemas.microsoft.com/office/drawing/2014/main" id="{B5480F93-F2CE-415B-89ED-2C14AD84DD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6531" y="0"/>
            <a:ext cx="4565469" cy="6858000"/>
          </a:xfrm>
          <a:prstGeom prst="rect">
            <a:avLst/>
          </a:prstGeom>
        </p:spPr>
      </p:pic>
    </p:spTree>
    <p:extLst>
      <p:ext uri="{BB962C8B-B14F-4D97-AF65-F5344CB8AC3E}">
        <p14:creationId xmlns:p14="http://schemas.microsoft.com/office/powerpoint/2010/main" val="2490746697"/>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95351B2-CA63-472B-9C9C-F8A6EC8719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836" y="1"/>
            <a:ext cx="4073236" cy="4073236"/>
          </a:xfrm>
          <a:prstGeom prst="rect">
            <a:avLst/>
          </a:prstGeom>
        </p:spPr>
      </p:pic>
      <p:pic>
        <p:nvPicPr>
          <p:cNvPr id="7" name="Imagen 6">
            <a:extLst>
              <a:ext uri="{FF2B5EF4-FFF2-40B4-BE49-F238E27FC236}">
                <a16:creationId xmlns:a16="http://schemas.microsoft.com/office/drawing/2014/main" id="{A50DE0AE-CD54-43A4-9A6B-C8DDDF7BCF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8764" y="2784764"/>
            <a:ext cx="4073236" cy="4073236"/>
          </a:xfrm>
          <a:prstGeom prst="rect">
            <a:avLst/>
          </a:prstGeom>
        </p:spPr>
      </p:pic>
      <p:pic>
        <p:nvPicPr>
          <p:cNvPr id="9" name="Imagen 8">
            <a:extLst>
              <a:ext uri="{FF2B5EF4-FFF2-40B4-BE49-F238E27FC236}">
                <a16:creationId xmlns:a16="http://schemas.microsoft.com/office/drawing/2014/main" id="{C2949DF2-4D73-4A3F-91BB-080B17211F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3964" y="748146"/>
            <a:ext cx="4073236" cy="4073236"/>
          </a:xfrm>
          <a:prstGeom prst="rect">
            <a:avLst/>
          </a:prstGeom>
        </p:spPr>
      </p:pic>
    </p:spTree>
    <p:extLst>
      <p:ext uri="{BB962C8B-B14F-4D97-AF65-F5344CB8AC3E}">
        <p14:creationId xmlns:p14="http://schemas.microsoft.com/office/powerpoint/2010/main" val="1682249567"/>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42383" cy="5869420"/>
          </a:xfrm>
        </p:spPr>
        <p:txBody>
          <a:bodyPr anchor="t">
            <a:normAutofit/>
          </a:bodyPr>
          <a:lstStyle/>
          <a:p>
            <a:r>
              <a:rPr lang="es-ES" sz="2800" b="1" dirty="0"/>
              <a:t>1580. Veronés. Venus y Marte. Galería Nacional de Escocia, Edimburgo.</a:t>
            </a:r>
          </a:p>
        </p:txBody>
      </p:sp>
      <p:pic>
        <p:nvPicPr>
          <p:cNvPr id="4" name="Imagen 3">
            <a:extLst>
              <a:ext uri="{FF2B5EF4-FFF2-40B4-BE49-F238E27FC236}">
                <a16:creationId xmlns:a16="http://schemas.microsoft.com/office/drawing/2014/main" id="{B67F1DD5-7678-4947-BDEE-6432E11EFEAD}"/>
              </a:ext>
            </a:extLst>
          </p:cNvPr>
          <p:cNvPicPr>
            <a:picLocks noChangeAspect="1"/>
          </p:cNvPicPr>
          <p:nvPr/>
        </p:nvPicPr>
        <p:blipFill rotWithShape="1">
          <a:blip r:embed="rId2">
            <a:extLst>
              <a:ext uri="{28A0092B-C50C-407E-A947-70E740481C1C}">
                <a14:useLocalDpi xmlns:a14="http://schemas.microsoft.com/office/drawing/2010/main" val="0"/>
              </a:ext>
            </a:extLst>
          </a:blip>
          <a:srcRect b="11717"/>
          <a:stretch/>
        </p:blipFill>
        <p:spPr>
          <a:xfrm>
            <a:off x="6955001" y="0"/>
            <a:ext cx="5237000" cy="6858000"/>
          </a:xfrm>
          <a:prstGeom prst="rect">
            <a:avLst/>
          </a:prstGeom>
        </p:spPr>
      </p:pic>
    </p:spTree>
    <p:extLst>
      <p:ext uri="{BB962C8B-B14F-4D97-AF65-F5344CB8AC3E}">
        <p14:creationId xmlns:p14="http://schemas.microsoft.com/office/powerpoint/2010/main" val="2753748017"/>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32014" cy="5869420"/>
          </a:xfrm>
        </p:spPr>
        <p:txBody>
          <a:bodyPr anchor="t">
            <a:normAutofit/>
          </a:bodyPr>
          <a:lstStyle/>
          <a:p>
            <a:r>
              <a:rPr lang="es-ES" sz="2800" b="1" dirty="0"/>
              <a:t>1580. Veronese. Alegoría de la virtud y del vicio. Colección Frick, Nueva York.</a:t>
            </a:r>
          </a:p>
        </p:txBody>
      </p:sp>
      <p:pic>
        <p:nvPicPr>
          <p:cNvPr id="4" name="Imagen 3">
            <a:extLst>
              <a:ext uri="{FF2B5EF4-FFF2-40B4-BE49-F238E27FC236}">
                <a16:creationId xmlns:a16="http://schemas.microsoft.com/office/drawing/2014/main" id="{61EB479A-50CF-4E14-9686-8441BD47C9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4632" y="0"/>
            <a:ext cx="5347368" cy="6858000"/>
          </a:xfrm>
          <a:prstGeom prst="rect">
            <a:avLst/>
          </a:prstGeom>
        </p:spPr>
      </p:pic>
    </p:spTree>
    <p:extLst>
      <p:ext uri="{BB962C8B-B14F-4D97-AF65-F5344CB8AC3E}">
        <p14:creationId xmlns:p14="http://schemas.microsoft.com/office/powerpoint/2010/main" val="2295773305"/>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24691" y="365125"/>
            <a:ext cx="1979192" cy="5869420"/>
          </a:xfrm>
        </p:spPr>
        <p:txBody>
          <a:bodyPr anchor="t">
            <a:normAutofit/>
          </a:bodyPr>
          <a:lstStyle/>
          <a:p>
            <a:r>
              <a:rPr lang="es-ES" sz="2800" b="1" dirty="0"/>
              <a:t>1580. Veronese. San Antonio y los peces. </a:t>
            </a:r>
            <a:r>
              <a:rPr lang="es-ES" sz="2800" b="1" dirty="0" err="1"/>
              <a:t>Galleria</a:t>
            </a:r>
            <a:r>
              <a:rPr lang="es-ES" sz="2800" b="1" dirty="0"/>
              <a:t> Borghese, Roma.</a:t>
            </a:r>
          </a:p>
        </p:txBody>
      </p:sp>
      <p:pic>
        <p:nvPicPr>
          <p:cNvPr id="4" name="Imagen 3">
            <a:extLst>
              <a:ext uri="{FF2B5EF4-FFF2-40B4-BE49-F238E27FC236}">
                <a16:creationId xmlns:a16="http://schemas.microsoft.com/office/drawing/2014/main" id="{7FD681CF-18DC-4582-986E-A6B6AFEA3B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3882" y="0"/>
            <a:ext cx="10088118" cy="6858000"/>
          </a:xfrm>
          <a:prstGeom prst="rect">
            <a:avLst/>
          </a:prstGeom>
        </p:spPr>
      </p:pic>
    </p:spTree>
    <p:extLst>
      <p:ext uri="{BB962C8B-B14F-4D97-AF65-F5344CB8AC3E}">
        <p14:creationId xmlns:p14="http://schemas.microsoft.com/office/powerpoint/2010/main" val="3027272380"/>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02277" cy="5869420"/>
          </a:xfrm>
        </p:spPr>
        <p:txBody>
          <a:bodyPr anchor="t">
            <a:normAutofit/>
          </a:bodyPr>
          <a:lstStyle/>
          <a:p>
            <a:r>
              <a:rPr lang="es-ES" sz="2800" b="1" dirty="0"/>
              <a:t>1580. Veronese. Visión de Santa Helena. Pinacoteca Vaticana.</a:t>
            </a:r>
          </a:p>
        </p:txBody>
      </p:sp>
      <p:pic>
        <p:nvPicPr>
          <p:cNvPr id="4" name="Imagen 3">
            <a:extLst>
              <a:ext uri="{FF2B5EF4-FFF2-40B4-BE49-F238E27FC236}">
                <a16:creationId xmlns:a16="http://schemas.microsoft.com/office/drawing/2014/main" id="{114E1474-A91D-4B49-9056-AD9052DD5E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4895" y="0"/>
            <a:ext cx="5577105" cy="6858000"/>
          </a:xfrm>
          <a:prstGeom prst="rect">
            <a:avLst/>
          </a:prstGeom>
        </p:spPr>
      </p:pic>
    </p:spTree>
    <p:extLst>
      <p:ext uri="{BB962C8B-B14F-4D97-AF65-F5344CB8AC3E}">
        <p14:creationId xmlns:p14="http://schemas.microsoft.com/office/powerpoint/2010/main" val="764632371"/>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02277" cy="5869420"/>
          </a:xfrm>
        </p:spPr>
        <p:txBody>
          <a:bodyPr anchor="t">
            <a:normAutofit/>
          </a:bodyPr>
          <a:lstStyle/>
          <a:p>
            <a:r>
              <a:rPr lang="es-ES" sz="2800" b="1" dirty="0"/>
              <a:t>1580. Veronés. Rebeca y Eliezer. Palacio de Versalles.</a:t>
            </a:r>
          </a:p>
        </p:txBody>
      </p:sp>
      <p:pic>
        <p:nvPicPr>
          <p:cNvPr id="5" name="Imagen 4">
            <a:extLst>
              <a:ext uri="{FF2B5EF4-FFF2-40B4-BE49-F238E27FC236}">
                <a16:creationId xmlns:a16="http://schemas.microsoft.com/office/drawing/2014/main" id="{507268B3-48A2-43E4-B2D9-1117F22422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7836" y="0"/>
            <a:ext cx="5564164" cy="6858000"/>
          </a:xfrm>
          <a:prstGeom prst="rect">
            <a:avLst/>
          </a:prstGeom>
        </p:spPr>
      </p:pic>
    </p:spTree>
    <p:extLst>
      <p:ext uri="{BB962C8B-B14F-4D97-AF65-F5344CB8AC3E}">
        <p14:creationId xmlns:p14="http://schemas.microsoft.com/office/powerpoint/2010/main" val="2623607937"/>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333018" cy="788627"/>
          </a:xfrm>
        </p:spPr>
        <p:txBody>
          <a:bodyPr anchor="ctr">
            <a:normAutofit/>
          </a:bodyPr>
          <a:lstStyle/>
          <a:p>
            <a:r>
              <a:rPr lang="es-ES" sz="2800" b="1" dirty="0"/>
              <a:t>1580. Veronés. Rebeca en el pozo. National </a:t>
            </a:r>
            <a:r>
              <a:rPr lang="es-ES" sz="2800" b="1" dirty="0" err="1"/>
              <a:t>Galllery</a:t>
            </a:r>
            <a:r>
              <a:rPr lang="es-ES" sz="2800" b="1" dirty="0"/>
              <a:t>, Washington.</a:t>
            </a:r>
          </a:p>
        </p:txBody>
      </p:sp>
      <p:pic>
        <p:nvPicPr>
          <p:cNvPr id="4" name="Imagen 3">
            <a:extLst>
              <a:ext uri="{FF2B5EF4-FFF2-40B4-BE49-F238E27FC236}">
                <a16:creationId xmlns:a16="http://schemas.microsoft.com/office/drawing/2014/main" id="{229E62F3-29C5-42D9-A901-0C52BE2A56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88627"/>
            <a:ext cx="12192000" cy="6167438"/>
          </a:xfrm>
          <a:prstGeom prst="rect">
            <a:avLst/>
          </a:prstGeom>
        </p:spPr>
      </p:pic>
    </p:spTree>
    <p:extLst>
      <p:ext uri="{BB962C8B-B14F-4D97-AF65-F5344CB8AC3E}">
        <p14:creationId xmlns:p14="http://schemas.microsoft.com/office/powerpoint/2010/main" val="1829257497"/>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259994" y="0"/>
            <a:ext cx="4932005" cy="2181549"/>
          </a:xfrm>
        </p:spPr>
        <p:txBody>
          <a:bodyPr anchor="ctr">
            <a:normAutofit/>
          </a:bodyPr>
          <a:lstStyle/>
          <a:p>
            <a:pPr algn="ctr"/>
            <a:r>
              <a:rPr lang="es-ES" sz="2800" b="1" dirty="0"/>
              <a:t>1580. Veronés. Rebeca en el pozo. National </a:t>
            </a:r>
            <a:r>
              <a:rPr lang="es-ES" sz="2800" b="1" dirty="0" err="1"/>
              <a:t>Galllery</a:t>
            </a:r>
            <a:r>
              <a:rPr lang="es-ES" sz="2800" b="1" dirty="0"/>
              <a:t>, Washington.</a:t>
            </a:r>
          </a:p>
        </p:txBody>
      </p:sp>
      <p:pic>
        <p:nvPicPr>
          <p:cNvPr id="4" name="Imagen 3">
            <a:extLst>
              <a:ext uri="{FF2B5EF4-FFF2-40B4-BE49-F238E27FC236}">
                <a16:creationId xmlns:a16="http://schemas.microsoft.com/office/drawing/2014/main" id="{229E62F3-29C5-42D9-A901-0C52BE2A56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9995" y="2181549"/>
            <a:ext cx="4932005" cy="2494901"/>
          </a:xfrm>
          <a:prstGeom prst="rect">
            <a:avLst/>
          </a:prstGeom>
        </p:spPr>
      </p:pic>
      <p:sp>
        <p:nvSpPr>
          <p:cNvPr id="3" name="CuadroTexto 2">
            <a:extLst>
              <a:ext uri="{FF2B5EF4-FFF2-40B4-BE49-F238E27FC236}">
                <a16:creationId xmlns:a16="http://schemas.microsoft.com/office/drawing/2014/main" id="{6FCFF1AF-4505-4575-945C-FEFA772BC022}"/>
              </a:ext>
            </a:extLst>
          </p:cNvPr>
          <p:cNvSpPr txBox="1"/>
          <p:nvPr/>
        </p:nvSpPr>
        <p:spPr>
          <a:xfrm>
            <a:off x="346366" y="374073"/>
            <a:ext cx="6913630" cy="5632311"/>
          </a:xfrm>
          <a:prstGeom prst="rect">
            <a:avLst/>
          </a:prstGeom>
          <a:noFill/>
        </p:spPr>
        <p:txBody>
          <a:bodyPr wrap="square" rtlCol="0">
            <a:spAutoFit/>
          </a:bodyPr>
          <a:lstStyle/>
          <a:p>
            <a:pPr algn="l" fontAlgn="base"/>
            <a:r>
              <a:rPr lang="es-ES" sz="2400" b="0" i="0" dirty="0">
                <a:effectLst/>
              </a:rPr>
              <a:t>Rebecca fue al pozo fuera de su ciudad y se encontró con un extraño que la identificó como la respuesta a sus oraciones. La historia de fondo, según Génesis 24:11-22, es que el anciano Abraham quería una esposa para su hijo Isaac y envió a su mayordomo mayor a su tierra natal de Mesopotamia para encontrar una mujer adecuada. Cansado después de su largo viaje, el mayordomo se detuvo en un pozo y oró pidió guía. Cuando Rebeca vino a buscar agua, se la ofreció al anciano y a sus camellos, y él la reconoció como la novia designada y le regaló las joyas de los esponsales de un pendiente de oro y dos pulseras. En la representación de Veronese, las joyas son ofrecidas por un siervo arrodillado, mientras que el mayordomo de Abraham está detrás de él.</a:t>
            </a:r>
            <a:endParaRPr lang="es-ES" dirty="0"/>
          </a:p>
        </p:txBody>
      </p:sp>
    </p:spTree>
    <p:extLst>
      <p:ext uri="{BB962C8B-B14F-4D97-AF65-F5344CB8AC3E}">
        <p14:creationId xmlns:p14="http://schemas.microsoft.com/office/powerpoint/2010/main" val="449859592"/>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229E62F3-29C5-42D9-A901-0C52BE2A56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9121" y="2369127"/>
            <a:ext cx="8873757" cy="4488873"/>
          </a:xfrm>
          <a:prstGeom prst="rect">
            <a:avLst/>
          </a:prstGeom>
        </p:spPr>
      </p:pic>
      <p:sp>
        <p:nvSpPr>
          <p:cNvPr id="3" name="CuadroTexto 2">
            <a:extLst>
              <a:ext uri="{FF2B5EF4-FFF2-40B4-BE49-F238E27FC236}">
                <a16:creationId xmlns:a16="http://schemas.microsoft.com/office/drawing/2014/main" id="{6FCFF1AF-4505-4575-945C-FEFA772BC022}"/>
              </a:ext>
            </a:extLst>
          </p:cNvPr>
          <p:cNvSpPr txBox="1"/>
          <p:nvPr/>
        </p:nvSpPr>
        <p:spPr>
          <a:xfrm>
            <a:off x="346366" y="374073"/>
            <a:ext cx="11485416" cy="2585323"/>
          </a:xfrm>
          <a:prstGeom prst="rect">
            <a:avLst/>
          </a:prstGeom>
          <a:noFill/>
        </p:spPr>
        <p:txBody>
          <a:bodyPr wrap="square" rtlCol="0">
            <a:spAutoFit/>
          </a:bodyPr>
          <a:lstStyle/>
          <a:p>
            <a:pPr algn="l" fontAlgn="base"/>
            <a:r>
              <a:rPr lang="es-ES" sz="2400" b="0" i="0" dirty="0">
                <a:effectLst/>
              </a:rPr>
              <a:t>Esta pintura es una de una serie de diez escenas bíblicas de Veronese o su taller, cinco de las cuales muestran escenas del Antiguo Testamento y cinco del Nuevo. </a:t>
            </a:r>
          </a:p>
          <a:p>
            <a:pPr algn="l" fontAlgn="base"/>
            <a:r>
              <a:rPr lang="es-ES" sz="2400" b="0" i="0" dirty="0">
                <a:effectLst/>
              </a:rPr>
              <a:t>Según su estilo, datan de la década de 1580, la última década de la vida del pintor. </a:t>
            </a:r>
          </a:p>
          <a:p>
            <a:pPr algn="l" fontAlgn="base"/>
            <a:r>
              <a:rPr lang="es-ES" sz="2400" b="0" i="0" dirty="0">
                <a:effectLst/>
              </a:rPr>
              <a:t>Los diez lienzos son casi idénticos en tamaño y forma y fueron claramente encargados como un ciclo para un edificio en particular, pero la identidad del mecenas sigue siendo un misterio.</a:t>
            </a:r>
          </a:p>
          <a:p>
            <a:endParaRPr lang="es-ES" dirty="0"/>
          </a:p>
        </p:txBody>
      </p:sp>
    </p:spTree>
    <p:extLst>
      <p:ext uri="{BB962C8B-B14F-4D97-AF65-F5344CB8AC3E}">
        <p14:creationId xmlns:p14="http://schemas.microsoft.com/office/powerpoint/2010/main" val="130017824"/>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69EF9E-FCFE-4817-99FE-29D113613838}"/>
              </a:ext>
            </a:extLst>
          </p:cNvPr>
          <p:cNvSpPr>
            <a:spLocks noGrp="1"/>
          </p:cNvSpPr>
          <p:nvPr>
            <p:ph type="title"/>
          </p:nvPr>
        </p:nvSpPr>
        <p:spPr>
          <a:xfrm>
            <a:off x="263236" y="365125"/>
            <a:ext cx="1896491" cy="5717020"/>
          </a:xfrm>
        </p:spPr>
        <p:txBody>
          <a:bodyPr anchor="t">
            <a:normAutofit/>
          </a:bodyPr>
          <a:lstStyle/>
          <a:p>
            <a:r>
              <a:rPr lang="fr-FR" sz="2800" b="1" dirty="0"/>
              <a:t>1580. </a:t>
            </a:r>
            <a:r>
              <a:rPr lang="fr-FR" sz="2800" b="1" dirty="0" err="1"/>
              <a:t>Veronés</a:t>
            </a:r>
            <a:r>
              <a:rPr lang="fr-FR" sz="2800" b="1" dirty="0"/>
              <a:t>. </a:t>
            </a:r>
            <a:r>
              <a:rPr lang="fr-FR" sz="2800" b="1" dirty="0" err="1"/>
              <a:t>Encuentro</a:t>
            </a:r>
            <a:r>
              <a:rPr lang="fr-FR" sz="2800" b="1" dirty="0"/>
              <a:t> de Moisés. Musée des Beaux-Arts de Dijon.</a:t>
            </a:r>
            <a:endParaRPr lang="es-ES" sz="2800" b="1" dirty="0"/>
          </a:p>
        </p:txBody>
      </p:sp>
      <p:pic>
        <p:nvPicPr>
          <p:cNvPr id="5" name="Marcador de contenido 4">
            <a:extLst>
              <a:ext uri="{FF2B5EF4-FFF2-40B4-BE49-F238E27FC236}">
                <a16:creationId xmlns:a16="http://schemas.microsoft.com/office/drawing/2014/main" id="{0B786047-BFE3-4AF7-B889-2EE187F2D76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59727" y="0"/>
            <a:ext cx="10032273" cy="6858000"/>
          </a:xfrm>
        </p:spPr>
      </p:pic>
    </p:spTree>
    <p:extLst>
      <p:ext uri="{BB962C8B-B14F-4D97-AF65-F5344CB8AC3E}">
        <p14:creationId xmlns:p14="http://schemas.microsoft.com/office/powerpoint/2010/main" val="2743829082"/>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387546149"/>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3" y="365124"/>
            <a:ext cx="3972659" cy="6188075"/>
          </a:xfrm>
        </p:spPr>
        <p:txBody>
          <a:bodyPr anchor="t">
            <a:normAutofit fontScale="90000"/>
          </a:bodyPr>
          <a:lstStyle/>
          <a:p>
            <a:r>
              <a:rPr lang="fr-FR" sz="2800" b="1" dirty="0"/>
              <a:t>1581. </a:t>
            </a:r>
            <a:r>
              <a:rPr lang="fr-FR" sz="2800" b="1" dirty="0" err="1"/>
              <a:t>Veronés</a:t>
            </a:r>
            <a:r>
              <a:rPr lang="fr-FR" sz="2800" b="1" dirty="0"/>
              <a:t>. </a:t>
            </a:r>
            <a:r>
              <a:rPr lang="fr-FR" sz="2800" b="1" dirty="0" err="1"/>
              <a:t>Judit</a:t>
            </a:r>
            <a:r>
              <a:rPr lang="fr-FR" sz="2800" b="1" dirty="0"/>
              <a:t> y </a:t>
            </a:r>
            <a:r>
              <a:rPr lang="fr-FR" sz="2800" b="1" dirty="0" err="1"/>
              <a:t>Holofernes</a:t>
            </a:r>
            <a:r>
              <a:rPr lang="fr-FR" sz="2800" b="1" dirty="0"/>
              <a:t>. Musée des Beaux-Arts, Caen.</a:t>
            </a:r>
            <a:br>
              <a:rPr lang="fr-FR" sz="2800" b="1" dirty="0"/>
            </a:br>
            <a:r>
              <a:rPr lang="es-ES" sz="2200" b="0" i="0" dirty="0">
                <a:solidFill>
                  <a:srgbClr val="000000"/>
                </a:solidFill>
                <a:effectLst/>
                <a:latin typeface="+mn-lt"/>
              </a:rPr>
              <a:t>La pintura es parte de un conjunto de cuatro escenas que representan el coraje de las heroínas del Antiguo Testamento (Rachel, Suzanne, Judith y Esther). Judit, habitante de Betulia, entra en el campamento de los asirios que sitian la ciudad. Seduce al general Holofernes, lo embriaga y luego le corta la cabeza. En esta suntuosa puesta en escena, reconocemos el gusto del maestro veneciano por los suntuosos detalles. Se han insertado elementos contemporáneos, como </a:t>
            </a:r>
            <a:r>
              <a:rPr lang="es-ES" sz="2200" dirty="0">
                <a:solidFill>
                  <a:srgbClr val="000000"/>
                </a:solidFill>
                <a:latin typeface="+mn-lt"/>
              </a:rPr>
              <a:t>l</a:t>
            </a:r>
            <a:r>
              <a:rPr lang="es-ES" sz="2200" b="0" i="0" dirty="0">
                <a:solidFill>
                  <a:srgbClr val="000000"/>
                </a:solidFill>
                <a:effectLst/>
                <a:latin typeface="+mn-lt"/>
              </a:rPr>
              <a:t>a armadura decorada con las armas de los Habsburgo, que recuerda la independencia de Venecia de la España de Felipe II. </a:t>
            </a:r>
            <a:endParaRPr lang="es-ES" sz="2800" b="1" dirty="0">
              <a:latin typeface="+mn-lt"/>
            </a:endParaRPr>
          </a:p>
        </p:txBody>
      </p:sp>
      <p:pic>
        <p:nvPicPr>
          <p:cNvPr id="4" name="Imagen 3">
            <a:extLst>
              <a:ext uri="{FF2B5EF4-FFF2-40B4-BE49-F238E27FC236}">
                <a16:creationId xmlns:a16="http://schemas.microsoft.com/office/drawing/2014/main" id="{256023A7-DA68-4C9C-A884-80ABCF9486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4332" y="0"/>
            <a:ext cx="7997668" cy="6858000"/>
          </a:xfrm>
          <a:prstGeom prst="rect">
            <a:avLst/>
          </a:prstGeom>
        </p:spPr>
      </p:pic>
    </p:spTree>
    <p:extLst>
      <p:ext uri="{BB962C8B-B14F-4D97-AF65-F5344CB8AC3E}">
        <p14:creationId xmlns:p14="http://schemas.microsoft.com/office/powerpoint/2010/main" val="3254184469"/>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86429" cy="5869420"/>
          </a:xfrm>
        </p:spPr>
        <p:txBody>
          <a:bodyPr anchor="t">
            <a:normAutofit/>
          </a:bodyPr>
          <a:lstStyle/>
          <a:p>
            <a:r>
              <a:rPr lang="es-ES" sz="2800" b="1" dirty="0"/>
              <a:t>1581. Veronese. </a:t>
            </a:r>
            <a:r>
              <a:rPr lang="es-ES" sz="2800" b="1" dirty="0" err="1"/>
              <a:t>Pieta</a:t>
            </a:r>
            <a:r>
              <a:rPr lang="es-ES" sz="2800" b="1" dirty="0"/>
              <a:t>. Hermitage.</a:t>
            </a:r>
          </a:p>
        </p:txBody>
      </p:sp>
      <p:pic>
        <p:nvPicPr>
          <p:cNvPr id="4" name="Imagen 3">
            <a:extLst>
              <a:ext uri="{FF2B5EF4-FFF2-40B4-BE49-F238E27FC236}">
                <a16:creationId xmlns:a16="http://schemas.microsoft.com/office/drawing/2014/main" id="{FE2E49C9-9221-4CC0-8172-60F2478C8E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9047" y="0"/>
            <a:ext cx="5092953" cy="6858000"/>
          </a:xfrm>
          <a:prstGeom prst="rect">
            <a:avLst/>
          </a:prstGeom>
        </p:spPr>
      </p:pic>
    </p:spTree>
    <p:extLst>
      <p:ext uri="{BB962C8B-B14F-4D97-AF65-F5344CB8AC3E}">
        <p14:creationId xmlns:p14="http://schemas.microsoft.com/office/powerpoint/2010/main" val="1434107"/>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132618" cy="5869420"/>
          </a:xfrm>
        </p:spPr>
        <p:txBody>
          <a:bodyPr anchor="t">
            <a:normAutofit/>
          </a:bodyPr>
          <a:lstStyle/>
          <a:p>
            <a:r>
              <a:rPr lang="es-ES" sz="2800" b="1" dirty="0"/>
              <a:t>1581. Veronese. Resurrección, San Marcos, Santiago y Jerónimo. San </a:t>
            </a:r>
            <a:r>
              <a:rPr lang="es-ES" sz="2800" b="1" dirty="0" err="1"/>
              <a:t>Zulian</a:t>
            </a:r>
            <a:r>
              <a:rPr lang="es-ES" sz="2800" b="1" dirty="0"/>
              <a:t>, Venecia.</a:t>
            </a:r>
          </a:p>
        </p:txBody>
      </p:sp>
      <p:pic>
        <p:nvPicPr>
          <p:cNvPr id="4" name="Imagen 3">
            <a:extLst>
              <a:ext uri="{FF2B5EF4-FFF2-40B4-BE49-F238E27FC236}">
                <a16:creationId xmlns:a16="http://schemas.microsoft.com/office/drawing/2014/main" id="{E8B71A90-8323-4563-B80A-B277C02648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5236" y="3879"/>
            <a:ext cx="3546764" cy="6854121"/>
          </a:xfrm>
          <a:prstGeom prst="rect">
            <a:avLst/>
          </a:prstGeom>
        </p:spPr>
      </p:pic>
    </p:spTree>
    <p:extLst>
      <p:ext uri="{BB962C8B-B14F-4D97-AF65-F5344CB8AC3E}">
        <p14:creationId xmlns:p14="http://schemas.microsoft.com/office/powerpoint/2010/main" val="2420478018"/>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08" y="365125"/>
            <a:ext cx="2147456" cy="5869420"/>
          </a:xfrm>
        </p:spPr>
        <p:txBody>
          <a:bodyPr anchor="t">
            <a:normAutofit/>
          </a:bodyPr>
          <a:lstStyle/>
          <a:p>
            <a:r>
              <a:rPr lang="it-IT" sz="2000" b="1" dirty="0"/>
              <a:t>1582. Veronés. Crucifixión. Gallerie dell'Accademia, Venecia.</a:t>
            </a:r>
            <a:endParaRPr lang="es-ES" sz="2000" b="1" dirty="0"/>
          </a:p>
        </p:txBody>
      </p:sp>
      <p:pic>
        <p:nvPicPr>
          <p:cNvPr id="4" name="Imagen 3">
            <a:extLst>
              <a:ext uri="{FF2B5EF4-FFF2-40B4-BE49-F238E27FC236}">
                <a16:creationId xmlns:a16="http://schemas.microsoft.com/office/drawing/2014/main" id="{10B0FBD5-F568-4906-B8CA-C2A72EB425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7564" y="365125"/>
            <a:ext cx="9864435" cy="6199715"/>
          </a:xfrm>
          <a:prstGeom prst="rect">
            <a:avLst/>
          </a:prstGeom>
        </p:spPr>
      </p:pic>
    </p:spTree>
    <p:extLst>
      <p:ext uri="{BB962C8B-B14F-4D97-AF65-F5344CB8AC3E}">
        <p14:creationId xmlns:p14="http://schemas.microsoft.com/office/powerpoint/2010/main" val="2153734521"/>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386380" y="365125"/>
            <a:ext cx="4805618" cy="1424564"/>
          </a:xfrm>
        </p:spPr>
        <p:txBody>
          <a:bodyPr anchor="ctr">
            <a:normAutofit/>
          </a:bodyPr>
          <a:lstStyle/>
          <a:p>
            <a:pPr algn="ctr"/>
            <a:r>
              <a:rPr lang="it-IT" sz="2800" b="1" dirty="0"/>
              <a:t>1582. Veronés. Crucifixión. Gallerie dell'Accademia, Venecia.</a:t>
            </a:r>
            <a:endParaRPr lang="es-ES" sz="2800" b="1" dirty="0"/>
          </a:p>
        </p:txBody>
      </p:sp>
      <p:pic>
        <p:nvPicPr>
          <p:cNvPr id="4" name="Imagen 3">
            <a:extLst>
              <a:ext uri="{FF2B5EF4-FFF2-40B4-BE49-F238E27FC236}">
                <a16:creationId xmlns:a16="http://schemas.microsoft.com/office/drawing/2014/main" id="{10B0FBD5-F568-4906-B8CA-C2A72EB425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6380" y="1789689"/>
            <a:ext cx="4805618" cy="3020291"/>
          </a:xfrm>
          <a:prstGeom prst="rect">
            <a:avLst/>
          </a:prstGeom>
        </p:spPr>
      </p:pic>
      <p:sp>
        <p:nvSpPr>
          <p:cNvPr id="3" name="CuadroTexto 2">
            <a:extLst>
              <a:ext uri="{FF2B5EF4-FFF2-40B4-BE49-F238E27FC236}">
                <a16:creationId xmlns:a16="http://schemas.microsoft.com/office/drawing/2014/main" id="{C82D90DA-8220-45D1-87E8-037796FDDCA6}"/>
              </a:ext>
            </a:extLst>
          </p:cNvPr>
          <p:cNvSpPr txBox="1"/>
          <p:nvPr/>
        </p:nvSpPr>
        <p:spPr>
          <a:xfrm>
            <a:off x="360218" y="263236"/>
            <a:ext cx="6913418" cy="6524863"/>
          </a:xfrm>
          <a:prstGeom prst="rect">
            <a:avLst/>
          </a:prstGeom>
          <a:noFill/>
        </p:spPr>
        <p:txBody>
          <a:bodyPr wrap="square" rtlCol="0">
            <a:spAutoFit/>
          </a:bodyPr>
          <a:lstStyle/>
          <a:p>
            <a:r>
              <a:rPr lang="es-ES" sz="2200" b="0" i="0" dirty="0">
                <a:effectLst/>
              </a:rPr>
              <a:t>Cuando la iglesia de San </a:t>
            </a:r>
            <a:r>
              <a:rPr lang="es-ES" sz="2200" b="0" i="0" dirty="0" err="1">
                <a:effectLst/>
              </a:rPr>
              <a:t>Niccolò</a:t>
            </a:r>
            <a:r>
              <a:rPr lang="es-ES" sz="2200" b="0" i="0" dirty="0">
                <a:effectLst/>
              </a:rPr>
              <a:t> </a:t>
            </a:r>
            <a:r>
              <a:rPr lang="es-ES" sz="2200" b="0" i="0" dirty="0" err="1">
                <a:effectLst/>
              </a:rPr>
              <a:t>della</a:t>
            </a:r>
            <a:r>
              <a:rPr lang="es-ES" sz="2200" b="0" i="0" dirty="0">
                <a:effectLst/>
              </a:rPr>
              <a:t> </a:t>
            </a:r>
            <a:r>
              <a:rPr lang="es-ES" sz="2200" b="0" i="0" dirty="0" err="1">
                <a:effectLst/>
              </a:rPr>
              <a:t>Lattuga</a:t>
            </a:r>
            <a:r>
              <a:rPr lang="es-ES" sz="2200" b="0" i="0" dirty="0">
                <a:effectLst/>
              </a:rPr>
              <a:t> detrás de la Basílica </a:t>
            </a:r>
            <a:r>
              <a:rPr lang="es-ES" sz="2200" b="0" i="0" dirty="0" err="1">
                <a:effectLst/>
              </a:rPr>
              <a:t>dei</a:t>
            </a:r>
            <a:r>
              <a:rPr lang="es-ES" sz="2200" b="0" i="0" dirty="0">
                <a:effectLst/>
              </a:rPr>
              <a:t> </a:t>
            </a:r>
            <a:r>
              <a:rPr lang="es-ES" sz="2200" b="0" i="0" dirty="0" err="1">
                <a:effectLst/>
              </a:rPr>
              <a:t>Frari</a:t>
            </a:r>
            <a:r>
              <a:rPr lang="es-ES" sz="2200" b="0" i="0" dirty="0">
                <a:effectLst/>
              </a:rPr>
              <a:t> fue demolida, fue despojada de sus pinturas, que fueron enviadas a la </a:t>
            </a:r>
            <a:r>
              <a:rPr lang="es-ES" sz="2200" b="0" i="0" dirty="0" err="1">
                <a:effectLst/>
              </a:rPr>
              <a:t>Gallerie</a:t>
            </a:r>
            <a:r>
              <a:rPr lang="es-ES" sz="2200" b="0" i="0" dirty="0">
                <a:effectLst/>
              </a:rPr>
              <a:t> </a:t>
            </a:r>
            <a:r>
              <a:rPr lang="es-ES" sz="2200" b="0" i="0" dirty="0" err="1">
                <a:effectLst/>
              </a:rPr>
              <a:t>dell'Accademia</a:t>
            </a:r>
            <a:r>
              <a:rPr lang="es-ES" sz="2200" b="0" i="0" dirty="0">
                <a:effectLst/>
              </a:rPr>
              <a:t> con la excepción del retablo de Tiziano que ahora se encuentra en la Pinacoteca Vaticana. Esta enorme </a:t>
            </a:r>
            <a:r>
              <a:rPr lang="es-ES" sz="2200" b="0" i="1" dirty="0">
                <a:effectLst/>
              </a:rPr>
              <a:t>Crucifixión</a:t>
            </a:r>
            <a:r>
              <a:rPr lang="es-ES" sz="2200" b="0" i="0" dirty="0">
                <a:effectLst/>
              </a:rPr>
              <a:t> pertenece a la obra posterior de Veronese, alrededor de 1582. Su paleta se está oscureciendo gradualmente debido al estado de ánimo más sombrío en Venecia después de un brote mortal de la peste en 1575. La naturaleza intensamente dramática de esta obra es más parecida a las escenas tumultuosas de Tintoretto que a la atmósfera luminosa de la pintura de Veronese de décadas anteriores. Las nubes de reunión se suman al efecto y en primer plano un demonio parece estar emergiendo de las entrañas de la tierra, aterrorizando a los espectadores y haciendo que el caballo de la derecha se levante. En el fondo, la ciudad de Jerusalén proporciona un telón de fondo fantasmal y un recordatorio de la pasión de Cristo.</a:t>
            </a:r>
            <a:endParaRPr lang="es-ES" sz="2200" dirty="0"/>
          </a:p>
        </p:txBody>
      </p:sp>
    </p:spTree>
    <p:extLst>
      <p:ext uri="{BB962C8B-B14F-4D97-AF65-F5344CB8AC3E}">
        <p14:creationId xmlns:p14="http://schemas.microsoft.com/office/powerpoint/2010/main" val="941127909"/>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5940CFA-4378-4428-8878-0055367B26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7872" y="1440872"/>
            <a:ext cx="3976255" cy="3976255"/>
          </a:xfrm>
          <a:prstGeom prst="rect">
            <a:avLst/>
          </a:prstGeom>
        </p:spPr>
      </p:pic>
      <p:pic>
        <p:nvPicPr>
          <p:cNvPr id="7" name="Imagen 6">
            <a:extLst>
              <a:ext uri="{FF2B5EF4-FFF2-40B4-BE49-F238E27FC236}">
                <a16:creationId xmlns:a16="http://schemas.microsoft.com/office/drawing/2014/main" id="{C4CF3948-371A-4562-BDA6-F4D81AFC8D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76255" cy="3976255"/>
          </a:xfrm>
          <a:prstGeom prst="rect">
            <a:avLst/>
          </a:prstGeom>
        </p:spPr>
      </p:pic>
      <p:pic>
        <p:nvPicPr>
          <p:cNvPr id="9" name="Imagen 8">
            <a:extLst>
              <a:ext uri="{FF2B5EF4-FFF2-40B4-BE49-F238E27FC236}">
                <a16:creationId xmlns:a16="http://schemas.microsoft.com/office/drawing/2014/main" id="{2D2D7EA8-E6A2-4DDE-983A-6327A6E105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5747" y="2881745"/>
            <a:ext cx="3976255" cy="3976255"/>
          </a:xfrm>
          <a:prstGeom prst="rect">
            <a:avLst/>
          </a:prstGeom>
        </p:spPr>
      </p:pic>
    </p:spTree>
    <p:extLst>
      <p:ext uri="{BB962C8B-B14F-4D97-AF65-F5344CB8AC3E}">
        <p14:creationId xmlns:p14="http://schemas.microsoft.com/office/powerpoint/2010/main" val="161799389"/>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166764" cy="583184"/>
          </a:xfrm>
        </p:spPr>
        <p:txBody>
          <a:bodyPr anchor="ctr">
            <a:normAutofit/>
          </a:bodyPr>
          <a:lstStyle/>
          <a:p>
            <a:r>
              <a:rPr lang="es-ES" sz="2800" b="1" dirty="0"/>
              <a:t>1582. Veronés. Bautismo y Tentación de Cristo. Pinacoteca di </a:t>
            </a:r>
            <a:r>
              <a:rPr lang="es-ES" sz="2800" b="1" dirty="0" err="1"/>
              <a:t>Brera</a:t>
            </a:r>
            <a:r>
              <a:rPr lang="es-ES" sz="2800" b="1" dirty="0"/>
              <a:t>, Milán.</a:t>
            </a:r>
          </a:p>
        </p:txBody>
      </p:sp>
      <p:pic>
        <p:nvPicPr>
          <p:cNvPr id="4" name="Imagen 3">
            <a:extLst>
              <a:ext uri="{FF2B5EF4-FFF2-40B4-BE49-F238E27FC236}">
                <a16:creationId xmlns:a16="http://schemas.microsoft.com/office/drawing/2014/main" id="{4A7A41DF-D0E0-4438-8B19-95C34D329A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3184"/>
            <a:ext cx="12192000" cy="6274816"/>
          </a:xfrm>
          <a:prstGeom prst="rect">
            <a:avLst/>
          </a:prstGeom>
        </p:spPr>
      </p:pic>
    </p:spTree>
    <p:extLst>
      <p:ext uri="{BB962C8B-B14F-4D97-AF65-F5344CB8AC3E}">
        <p14:creationId xmlns:p14="http://schemas.microsoft.com/office/powerpoint/2010/main" val="2694262330"/>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365125"/>
            <a:ext cx="1726277" cy="5869420"/>
          </a:xfrm>
        </p:spPr>
        <p:txBody>
          <a:bodyPr anchor="t">
            <a:normAutofit/>
          </a:bodyPr>
          <a:lstStyle/>
          <a:p>
            <a:r>
              <a:rPr lang="es-ES" sz="2800" b="1" dirty="0"/>
              <a:t>1582. Veronés. Joven entre la virtud y el vicio. Museo del Prado, Madrid.</a:t>
            </a:r>
          </a:p>
        </p:txBody>
      </p:sp>
      <p:pic>
        <p:nvPicPr>
          <p:cNvPr id="4" name="Imagen 3">
            <a:extLst>
              <a:ext uri="{FF2B5EF4-FFF2-40B4-BE49-F238E27FC236}">
                <a16:creationId xmlns:a16="http://schemas.microsoft.com/office/drawing/2014/main" id="{DFDDA109-9204-48C9-814E-FB64392FE3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0240" y="0"/>
            <a:ext cx="10271760" cy="6858000"/>
          </a:xfrm>
          <a:prstGeom prst="rect">
            <a:avLst/>
          </a:prstGeom>
        </p:spPr>
      </p:pic>
    </p:spTree>
    <p:extLst>
      <p:ext uri="{BB962C8B-B14F-4D97-AF65-F5344CB8AC3E}">
        <p14:creationId xmlns:p14="http://schemas.microsoft.com/office/powerpoint/2010/main" val="3118648053"/>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377758" y="1"/>
            <a:ext cx="4814241" cy="1821872"/>
          </a:xfrm>
        </p:spPr>
        <p:txBody>
          <a:bodyPr anchor="ctr">
            <a:normAutofit/>
          </a:bodyPr>
          <a:lstStyle/>
          <a:p>
            <a:pPr algn="ctr"/>
            <a:r>
              <a:rPr lang="es-ES" sz="2800" b="1" dirty="0"/>
              <a:t>1582. Veronés. Joven entre la virtud y el vicio. Museo del Prado, Madrid.</a:t>
            </a:r>
          </a:p>
        </p:txBody>
      </p:sp>
      <p:pic>
        <p:nvPicPr>
          <p:cNvPr id="4" name="Imagen 3">
            <a:extLst>
              <a:ext uri="{FF2B5EF4-FFF2-40B4-BE49-F238E27FC236}">
                <a16:creationId xmlns:a16="http://schemas.microsoft.com/office/drawing/2014/main" id="{DFDDA109-9204-48C9-814E-FB64392FE3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7760" y="1821872"/>
            <a:ext cx="4814240" cy="3214255"/>
          </a:xfrm>
          <a:prstGeom prst="rect">
            <a:avLst/>
          </a:prstGeom>
        </p:spPr>
      </p:pic>
      <p:sp>
        <p:nvSpPr>
          <p:cNvPr id="3" name="CuadroTexto 2">
            <a:extLst>
              <a:ext uri="{FF2B5EF4-FFF2-40B4-BE49-F238E27FC236}">
                <a16:creationId xmlns:a16="http://schemas.microsoft.com/office/drawing/2014/main" id="{D1C6B2D1-468B-4500-9E7A-6E94DDFA9F6E}"/>
              </a:ext>
            </a:extLst>
          </p:cNvPr>
          <p:cNvSpPr txBox="1"/>
          <p:nvPr/>
        </p:nvSpPr>
        <p:spPr>
          <a:xfrm>
            <a:off x="512618" y="318655"/>
            <a:ext cx="6865139" cy="5632311"/>
          </a:xfrm>
          <a:prstGeom prst="rect">
            <a:avLst/>
          </a:prstGeom>
          <a:noFill/>
        </p:spPr>
        <p:txBody>
          <a:bodyPr wrap="square" rtlCol="0">
            <a:spAutoFit/>
          </a:bodyPr>
          <a:lstStyle/>
          <a:p>
            <a:pPr algn="l" fontAlgn="base"/>
            <a:r>
              <a:rPr lang="es-ES" sz="2400" b="0" i="0" dirty="0">
                <a:effectLst/>
              </a:rPr>
              <a:t>Cuadro identificado con el que, según </a:t>
            </a:r>
            <a:r>
              <a:rPr lang="es-ES" sz="2400" b="0" i="0" dirty="0" err="1">
                <a:effectLst/>
              </a:rPr>
              <a:t>Ridolfi</a:t>
            </a:r>
            <a:r>
              <a:rPr lang="es-ES" sz="2400" b="0" i="0" dirty="0">
                <a:effectLst/>
              </a:rPr>
              <a:t>, había pertenecido a Giovanni Battista </a:t>
            </a:r>
            <a:r>
              <a:rPr lang="es-ES" sz="2400" b="0" i="0" dirty="0" err="1">
                <a:effectLst/>
              </a:rPr>
              <a:t>Sanuto</a:t>
            </a:r>
            <a:r>
              <a:rPr lang="es-ES" sz="2400" b="0" i="0" dirty="0">
                <a:effectLst/>
              </a:rPr>
              <a:t>, posee una clara intención moral al mostrar los dos caminos que se ofrecen al hombre desde la niñez: el vicio y la virtud. </a:t>
            </a:r>
          </a:p>
          <a:p>
            <a:pPr algn="l" fontAlgn="base"/>
            <a:r>
              <a:rPr lang="es-ES" sz="2400" b="0" i="0" dirty="0">
                <a:effectLst/>
              </a:rPr>
              <a:t>El vicio adopta la apariencia de una cortesana veneciana: cabello rubio, escote generoso y abundantes joyas, mientras la virtud aparece coronada con laurel (su símbolo desde la Antigüedad), sin ornamentos y con largos ropajes que ocultan su anatomía. </a:t>
            </a:r>
          </a:p>
          <a:p>
            <a:pPr algn="l" fontAlgn="base"/>
            <a:r>
              <a:rPr lang="es-ES" sz="2400" b="0" i="0" dirty="0">
                <a:effectLst/>
              </a:rPr>
              <a:t>Para </a:t>
            </a:r>
            <a:r>
              <a:rPr lang="es-ES" sz="2400" b="0" i="0" dirty="0" err="1">
                <a:effectLst/>
              </a:rPr>
              <a:t>Ridolfi</a:t>
            </a:r>
            <a:r>
              <a:rPr lang="es-ES" sz="2400" b="0" i="0" dirty="0">
                <a:effectLst/>
              </a:rPr>
              <a:t>, el niño pertenecía a la familia </a:t>
            </a:r>
            <a:r>
              <a:rPr lang="es-ES" sz="2400" b="0" i="0" dirty="0" err="1">
                <a:effectLst/>
              </a:rPr>
              <a:t>Sanuto</a:t>
            </a:r>
            <a:r>
              <a:rPr lang="es-ES" sz="2400" b="0" i="0" dirty="0">
                <a:effectLst/>
              </a:rPr>
              <a:t>, y acaso fuese su padre quien encargó el cuadro para advertirle de los peligros que le acecharían al traspasar el umbral de una inminente pubertad. </a:t>
            </a:r>
          </a:p>
        </p:txBody>
      </p:sp>
    </p:spTree>
    <p:extLst>
      <p:ext uri="{BB962C8B-B14F-4D97-AF65-F5344CB8AC3E}">
        <p14:creationId xmlns:p14="http://schemas.microsoft.com/office/powerpoint/2010/main" val="2515808335"/>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377758" y="1"/>
            <a:ext cx="4814241" cy="1821872"/>
          </a:xfrm>
        </p:spPr>
        <p:txBody>
          <a:bodyPr anchor="ctr">
            <a:normAutofit/>
          </a:bodyPr>
          <a:lstStyle/>
          <a:p>
            <a:pPr algn="ctr"/>
            <a:r>
              <a:rPr lang="es-ES" sz="2800" b="1" dirty="0"/>
              <a:t>1582. Veronés. Joven entre la virtud y el vicio. Museo del Prado, Madrid.</a:t>
            </a:r>
          </a:p>
        </p:txBody>
      </p:sp>
      <p:pic>
        <p:nvPicPr>
          <p:cNvPr id="4" name="Imagen 3">
            <a:extLst>
              <a:ext uri="{FF2B5EF4-FFF2-40B4-BE49-F238E27FC236}">
                <a16:creationId xmlns:a16="http://schemas.microsoft.com/office/drawing/2014/main" id="{DFDDA109-9204-48C9-814E-FB64392FE3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7760" y="1821872"/>
            <a:ext cx="4814240" cy="3214255"/>
          </a:xfrm>
          <a:prstGeom prst="rect">
            <a:avLst/>
          </a:prstGeom>
        </p:spPr>
      </p:pic>
      <p:sp>
        <p:nvSpPr>
          <p:cNvPr id="3" name="CuadroTexto 2">
            <a:extLst>
              <a:ext uri="{FF2B5EF4-FFF2-40B4-BE49-F238E27FC236}">
                <a16:creationId xmlns:a16="http://schemas.microsoft.com/office/drawing/2014/main" id="{D1C6B2D1-468B-4500-9E7A-6E94DDFA9F6E}"/>
              </a:ext>
            </a:extLst>
          </p:cNvPr>
          <p:cNvSpPr txBox="1"/>
          <p:nvPr/>
        </p:nvSpPr>
        <p:spPr>
          <a:xfrm>
            <a:off x="360218" y="318655"/>
            <a:ext cx="7017539" cy="6001643"/>
          </a:xfrm>
          <a:prstGeom prst="rect">
            <a:avLst/>
          </a:prstGeom>
          <a:noFill/>
        </p:spPr>
        <p:txBody>
          <a:bodyPr wrap="square" rtlCol="0">
            <a:spAutoFit/>
          </a:bodyPr>
          <a:lstStyle/>
          <a:p>
            <a:pPr algn="l" fontAlgn="base"/>
            <a:r>
              <a:rPr lang="es-ES" sz="2400" b="0" i="0" dirty="0">
                <a:effectLst/>
              </a:rPr>
              <a:t>Aunque el tema de la </a:t>
            </a:r>
            <a:r>
              <a:rPr lang="es-ES" sz="2400" b="0" i="0" dirty="0" err="1">
                <a:effectLst/>
              </a:rPr>
              <a:t>psicomaquia</a:t>
            </a:r>
            <a:r>
              <a:rPr lang="es-ES" sz="2400" b="0" i="0" dirty="0">
                <a:effectLst/>
              </a:rPr>
              <a:t> tenía precedentes tanto medievales como grecolatinos, </a:t>
            </a:r>
            <a:r>
              <a:rPr lang="es-ES" sz="2400" b="0" i="0" u="none" strike="noStrike" dirty="0">
                <a:effectLst/>
              </a:rPr>
              <a:t>Veronés</a:t>
            </a:r>
            <a:r>
              <a:rPr lang="es-ES" sz="2400" b="0" i="0" dirty="0">
                <a:effectLst/>
              </a:rPr>
              <a:t> optó por los segundos al ilustrar un pasaje del sofista </a:t>
            </a:r>
            <a:r>
              <a:rPr lang="es-ES" sz="2400" b="0" i="0" u="none" strike="noStrike" dirty="0">
                <a:effectLst/>
              </a:rPr>
              <a:t>Pródico</a:t>
            </a:r>
            <a:r>
              <a:rPr lang="es-ES" sz="2400" b="0" i="0" dirty="0">
                <a:effectLst/>
              </a:rPr>
              <a:t> recogido por </a:t>
            </a:r>
            <a:r>
              <a:rPr lang="es-ES" sz="2400" b="0" i="0" u="none" strike="noStrike" dirty="0">
                <a:effectLst/>
              </a:rPr>
              <a:t>Jenofonte</a:t>
            </a:r>
            <a:r>
              <a:rPr lang="es-ES" sz="2400" b="0" i="0" dirty="0">
                <a:effectLst/>
              </a:rPr>
              <a:t> en </a:t>
            </a:r>
            <a:r>
              <a:rPr lang="es-ES" sz="2400" b="0" i="1" dirty="0">
                <a:effectLst/>
              </a:rPr>
              <a:t>Los Memorables</a:t>
            </a:r>
            <a:r>
              <a:rPr lang="es-ES" sz="2400" b="0" i="0" dirty="0">
                <a:effectLst/>
              </a:rPr>
              <a:t> conocido como "</a:t>
            </a:r>
            <a:r>
              <a:rPr lang="es-ES" sz="2400" b="0" i="0" dirty="0" err="1">
                <a:effectLst/>
              </a:rPr>
              <a:t>Hercules</a:t>
            </a:r>
            <a:r>
              <a:rPr lang="es-ES" sz="2400" b="0" i="0" dirty="0">
                <a:effectLst/>
              </a:rPr>
              <a:t> in bivio". </a:t>
            </a:r>
          </a:p>
          <a:p>
            <a:pPr algn="l" fontAlgn="base"/>
            <a:r>
              <a:rPr lang="es-ES" sz="2400" b="0" i="0" dirty="0">
                <a:effectLst/>
              </a:rPr>
              <a:t>En él se narra la aparición ante el joven </a:t>
            </a:r>
            <a:r>
              <a:rPr lang="es-ES" sz="2400" b="0" i="0" u="none" strike="noStrike" dirty="0">
                <a:effectLst/>
              </a:rPr>
              <a:t>Hércules</a:t>
            </a:r>
            <a:r>
              <a:rPr lang="es-ES" sz="2400" b="0" i="0" dirty="0">
                <a:effectLst/>
              </a:rPr>
              <a:t> de dos mujeres: una provocativamente ataviada que le ofrece los goces mundanos si sigue su estela pero que le oculta su trágico final, y otra severamente vestida que le muestra un camino lleno de dificultades que, al final, le permitirá hallar la virtud y gozar del favor de los dioses. </a:t>
            </a:r>
          </a:p>
          <a:p>
            <a:pPr algn="l" fontAlgn="base"/>
            <a:r>
              <a:rPr lang="es-ES" sz="2400" b="0" i="0" dirty="0">
                <a:effectLst/>
              </a:rPr>
              <a:t>La decantación por las fuentes grecolatinas (Pródico vía Jenofonte) en detrimento de las medievales (Prudencio o </a:t>
            </a:r>
            <a:r>
              <a:rPr lang="es-ES" sz="2400" b="0" i="0" u="none" strike="noStrike" dirty="0">
                <a:effectLst/>
              </a:rPr>
              <a:t>Vicente de Beauvais</a:t>
            </a:r>
            <a:r>
              <a:rPr lang="es-ES" sz="2400" b="0" i="0" dirty="0">
                <a:effectLst/>
              </a:rPr>
              <a:t>) se subraya en la escenografía, con estatuas y edificios de inspiración clásica.</a:t>
            </a:r>
          </a:p>
        </p:txBody>
      </p:sp>
    </p:spTree>
    <p:extLst>
      <p:ext uri="{BB962C8B-B14F-4D97-AF65-F5344CB8AC3E}">
        <p14:creationId xmlns:p14="http://schemas.microsoft.com/office/powerpoint/2010/main" val="880675213"/>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377758" y="1"/>
            <a:ext cx="4814241" cy="1821872"/>
          </a:xfrm>
        </p:spPr>
        <p:txBody>
          <a:bodyPr anchor="ctr">
            <a:normAutofit/>
          </a:bodyPr>
          <a:lstStyle/>
          <a:p>
            <a:pPr algn="ctr"/>
            <a:r>
              <a:rPr lang="es-ES" sz="2800" b="1" dirty="0"/>
              <a:t>1582. Veronés. Joven entre la virtud y el vicio. Museo del Prado, Madrid.</a:t>
            </a:r>
          </a:p>
        </p:txBody>
      </p:sp>
      <p:pic>
        <p:nvPicPr>
          <p:cNvPr id="4" name="Imagen 3">
            <a:extLst>
              <a:ext uri="{FF2B5EF4-FFF2-40B4-BE49-F238E27FC236}">
                <a16:creationId xmlns:a16="http://schemas.microsoft.com/office/drawing/2014/main" id="{DFDDA109-9204-48C9-814E-FB64392FE3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7760" y="1821872"/>
            <a:ext cx="4814240" cy="3214255"/>
          </a:xfrm>
          <a:prstGeom prst="rect">
            <a:avLst/>
          </a:prstGeom>
        </p:spPr>
      </p:pic>
      <p:sp>
        <p:nvSpPr>
          <p:cNvPr id="3" name="CuadroTexto 2">
            <a:extLst>
              <a:ext uri="{FF2B5EF4-FFF2-40B4-BE49-F238E27FC236}">
                <a16:creationId xmlns:a16="http://schemas.microsoft.com/office/drawing/2014/main" id="{D1C6B2D1-468B-4500-9E7A-6E94DDFA9F6E}"/>
              </a:ext>
            </a:extLst>
          </p:cNvPr>
          <p:cNvSpPr txBox="1"/>
          <p:nvPr/>
        </p:nvSpPr>
        <p:spPr>
          <a:xfrm>
            <a:off x="512618" y="318655"/>
            <a:ext cx="6865139" cy="4893647"/>
          </a:xfrm>
          <a:prstGeom prst="rect">
            <a:avLst/>
          </a:prstGeom>
          <a:noFill/>
        </p:spPr>
        <p:txBody>
          <a:bodyPr wrap="square" rtlCol="0">
            <a:spAutoFit/>
          </a:bodyPr>
          <a:lstStyle/>
          <a:p>
            <a:pPr algn="l" fontAlgn="base"/>
            <a:r>
              <a:rPr lang="es-ES" sz="2400" b="0" i="0" dirty="0">
                <a:effectLst/>
              </a:rPr>
              <a:t>Esta pintura se compró en la colección Arundel en 1654 y está registrada en las cuentas de Cárdenas del 26 de abril de 1659 con un precio de 100 libras. </a:t>
            </a:r>
          </a:p>
          <a:p>
            <a:pPr algn="l" fontAlgn="base"/>
            <a:r>
              <a:rPr lang="es-ES" sz="2400" b="0" i="0" dirty="0">
                <a:effectLst/>
              </a:rPr>
              <a:t>Don Luis de </a:t>
            </a:r>
            <a:r>
              <a:rPr lang="es-ES" sz="2400" b="0" i="0" u="none" strike="noStrike" dirty="0">
                <a:effectLst/>
              </a:rPr>
              <a:t>Haro</a:t>
            </a:r>
            <a:r>
              <a:rPr lang="es-ES" sz="2400" b="0" i="0" dirty="0">
                <a:effectLst/>
              </a:rPr>
              <a:t> la entregó al rey, y fue colgada en la llamada "pieza oscura que está en la galería que cae al parque" del </a:t>
            </a:r>
            <a:r>
              <a:rPr lang="es-ES" sz="2400" b="0" i="0" u="none" strike="noStrike" dirty="0">
                <a:effectLst/>
              </a:rPr>
              <a:t>Alcázar de Madrid</a:t>
            </a:r>
            <a:r>
              <a:rPr lang="es-ES" sz="2400" b="0" i="0" dirty="0">
                <a:effectLst/>
              </a:rPr>
              <a:t>, donde se inventaría entre 1666 y 1734. </a:t>
            </a:r>
          </a:p>
          <a:p>
            <a:pPr algn="l" fontAlgn="base"/>
            <a:r>
              <a:rPr lang="es-ES" sz="2400" b="0" i="0" dirty="0">
                <a:effectLst/>
              </a:rPr>
              <a:t>Posteriormente en el Palacio Real Nuevo, </a:t>
            </a:r>
            <a:r>
              <a:rPr lang="es-ES" sz="2400" b="0" i="0" dirty="0" err="1">
                <a:effectLst/>
              </a:rPr>
              <a:t>Eusebi</a:t>
            </a:r>
            <a:r>
              <a:rPr lang="es-ES" sz="2400" b="0" i="0" dirty="0">
                <a:effectLst/>
              </a:rPr>
              <a:t> la cita en el catálogo del </a:t>
            </a:r>
            <a:r>
              <a:rPr lang="es-ES" sz="2400" b="0" i="0" u="none" strike="noStrike" dirty="0">
                <a:effectLst/>
              </a:rPr>
              <a:t>Museo del Prado</a:t>
            </a:r>
            <a:r>
              <a:rPr lang="es-ES" sz="2400" b="0" i="0" dirty="0">
                <a:effectLst/>
              </a:rPr>
              <a:t> de 1821.</a:t>
            </a:r>
          </a:p>
          <a:p>
            <a:pPr algn="l" fontAlgn="base"/>
            <a:r>
              <a:rPr lang="es-ES" sz="2400" b="1" i="0" dirty="0">
                <a:effectLst/>
              </a:rPr>
              <a:t>Museo Nacional del Prado, La Almoneda del Siglo: relaciones artísticas entre España y Gran Bretaña, 1604-1655, Madrid, Museo Nacional del Prado, 2002, p.274</a:t>
            </a:r>
          </a:p>
        </p:txBody>
      </p:sp>
    </p:spTree>
    <p:extLst>
      <p:ext uri="{BB962C8B-B14F-4D97-AF65-F5344CB8AC3E}">
        <p14:creationId xmlns:p14="http://schemas.microsoft.com/office/powerpoint/2010/main" val="672339391"/>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365125"/>
            <a:ext cx="4700709" cy="5869420"/>
          </a:xfrm>
        </p:spPr>
        <p:txBody>
          <a:bodyPr anchor="t">
            <a:normAutofit/>
          </a:bodyPr>
          <a:lstStyle/>
          <a:p>
            <a:r>
              <a:rPr lang="es-ES" sz="2800" b="1" dirty="0"/>
              <a:t>1582. Veronés. San Nicolás nombrado obispo. </a:t>
            </a:r>
            <a:r>
              <a:rPr lang="es-ES" sz="2800" b="1" dirty="0" err="1"/>
              <a:t>Gallerie</a:t>
            </a:r>
            <a:r>
              <a:rPr lang="es-ES" sz="2800" b="1" dirty="0"/>
              <a:t> </a:t>
            </a:r>
            <a:r>
              <a:rPr lang="es-ES" sz="2800" b="1" dirty="0" err="1"/>
              <a:t>dell'Accademia</a:t>
            </a:r>
            <a:r>
              <a:rPr lang="es-ES" sz="2800" b="1" dirty="0"/>
              <a:t>, Venecia.</a:t>
            </a:r>
            <a:br>
              <a:rPr lang="es-ES" sz="2800" b="1" dirty="0"/>
            </a:br>
            <a:br>
              <a:rPr lang="es-ES" sz="2800" b="1" dirty="0"/>
            </a:br>
            <a:r>
              <a:rPr lang="es-ES" sz="2200" b="0" i="0" dirty="0">
                <a:effectLst/>
                <a:latin typeface="+mn-lt"/>
              </a:rPr>
              <a:t>Las Galerías tienen siete de los once lienzos pintados por Veronese para la iglesia franciscana de San </a:t>
            </a:r>
            <a:r>
              <a:rPr lang="es-ES" sz="2200" b="0" i="0" dirty="0" err="1">
                <a:effectLst/>
                <a:latin typeface="+mn-lt"/>
              </a:rPr>
              <a:t>Nicolò</a:t>
            </a:r>
            <a:r>
              <a:rPr lang="es-ES" sz="2200" b="0" i="0" dirty="0">
                <a:effectLst/>
                <a:latin typeface="+mn-lt"/>
              </a:rPr>
              <a:t> </a:t>
            </a:r>
            <a:r>
              <a:rPr lang="es-ES" sz="2200" b="0" i="0" dirty="0" err="1">
                <a:effectLst/>
                <a:latin typeface="+mn-lt"/>
              </a:rPr>
              <a:t>della</a:t>
            </a:r>
            <a:r>
              <a:rPr lang="es-ES" sz="2200" b="0" i="0" dirty="0">
                <a:effectLst/>
                <a:latin typeface="+mn-lt"/>
              </a:rPr>
              <a:t> </a:t>
            </a:r>
            <a:r>
              <a:rPr lang="es-ES" sz="2200" b="0" i="0" dirty="0" err="1">
                <a:effectLst/>
                <a:latin typeface="+mn-lt"/>
              </a:rPr>
              <a:t>Lattuga</a:t>
            </a:r>
            <a:r>
              <a:rPr lang="es-ES" sz="2200" b="0" i="0" dirty="0">
                <a:effectLst/>
                <a:latin typeface="+mn-lt"/>
              </a:rPr>
              <a:t>, demolida en el siglo XIX. </a:t>
            </a:r>
            <a:br>
              <a:rPr lang="es-ES" sz="2200" b="0" i="0" dirty="0">
                <a:effectLst/>
                <a:latin typeface="+mn-lt"/>
              </a:rPr>
            </a:br>
            <a:r>
              <a:rPr lang="es-ES" sz="2200" b="0" i="0" dirty="0">
                <a:effectLst/>
                <a:latin typeface="+mn-lt"/>
              </a:rPr>
              <a:t>Junto a la </a:t>
            </a:r>
            <a:r>
              <a:rPr lang="es-ES" sz="2200" b="0" i="1" dirty="0">
                <a:effectLst/>
                <a:latin typeface="+mn-lt"/>
              </a:rPr>
              <a:t>Crucifixión</a:t>
            </a:r>
            <a:r>
              <a:rPr lang="es-ES" sz="2200" b="0" i="0" dirty="0">
                <a:effectLst/>
                <a:latin typeface="+mn-lt"/>
              </a:rPr>
              <a:t> y </a:t>
            </a:r>
            <a:r>
              <a:rPr lang="es-ES" sz="2200" b="0" i="1" dirty="0">
                <a:effectLst/>
                <a:latin typeface="+mn-lt"/>
              </a:rPr>
              <a:t>San Francisco recibe los estigmas, </a:t>
            </a:r>
            <a:r>
              <a:rPr lang="es-ES" sz="2200" b="0" i="0" dirty="0">
                <a:effectLst/>
                <a:latin typeface="+mn-lt"/>
              </a:rPr>
              <a:t>aquí se expone el episodio de la investidura episcopal del santo titular. </a:t>
            </a:r>
            <a:br>
              <a:rPr lang="es-ES" sz="2200" b="0" i="0" dirty="0">
                <a:effectLst/>
                <a:latin typeface="+mn-lt"/>
              </a:rPr>
            </a:br>
            <a:r>
              <a:rPr lang="es-ES" sz="2200" b="0" i="0" dirty="0">
                <a:effectLst/>
                <a:latin typeface="+mn-lt"/>
              </a:rPr>
              <a:t>Originalmente </a:t>
            </a:r>
            <a:r>
              <a:rPr lang="es-ES" sz="2200" b="0" i="0" dirty="0" err="1">
                <a:effectLst/>
                <a:latin typeface="+mn-lt"/>
              </a:rPr>
              <a:t>cuadrilobado</a:t>
            </a:r>
            <a:r>
              <a:rPr lang="es-ES" sz="2200" b="0" i="0" dirty="0">
                <a:effectLst/>
                <a:latin typeface="+mn-lt"/>
              </a:rPr>
              <a:t> como el San Francesco, con el que se colocó en el techo, en el siglo XIX el lienzo se redujo al formato actual, privando así a la escena de la amplitud monumental típica del veronés.</a:t>
            </a:r>
            <a:endParaRPr lang="es-ES" sz="2200" b="1" dirty="0">
              <a:latin typeface="+mn-lt"/>
            </a:endParaRPr>
          </a:p>
        </p:txBody>
      </p:sp>
      <p:pic>
        <p:nvPicPr>
          <p:cNvPr id="4" name="Imagen 3">
            <a:extLst>
              <a:ext uri="{FF2B5EF4-FFF2-40B4-BE49-F238E27FC236}">
                <a16:creationId xmlns:a16="http://schemas.microsoft.com/office/drawing/2014/main" id="{70DFB2D7-8D20-4929-B801-CAFC3FFB7E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6236" y="0"/>
            <a:ext cx="7255764" cy="6858000"/>
          </a:xfrm>
          <a:prstGeom prst="rect">
            <a:avLst/>
          </a:prstGeom>
        </p:spPr>
      </p:pic>
    </p:spTree>
    <p:extLst>
      <p:ext uri="{BB962C8B-B14F-4D97-AF65-F5344CB8AC3E}">
        <p14:creationId xmlns:p14="http://schemas.microsoft.com/office/powerpoint/2010/main" val="1489648311"/>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720032" cy="5869420"/>
          </a:xfrm>
        </p:spPr>
        <p:txBody>
          <a:bodyPr anchor="t">
            <a:normAutofit/>
          </a:bodyPr>
          <a:lstStyle/>
          <a:p>
            <a:r>
              <a:rPr lang="es-ES" sz="2800" b="1" dirty="0"/>
              <a:t>1582. Veronese. Crucifixión. Louvre.</a:t>
            </a:r>
          </a:p>
        </p:txBody>
      </p:sp>
      <p:pic>
        <p:nvPicPr>
          <p:cNvPr id="4" name="Imagen 3">
            <a:extLst>
              <a:ext uri="{FF2B5EF4-FFF2-40B4-BE49-F238E27FC236}">
                <a16:creationId xmlns:a16="http://schemas.microsoft.com/office/drawing/2014/main" id="{2CC3DC37-2F43-4F3B-8AF3-1C594F828B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2650" y="0"/>
            <a:ext cx="6959350" cy="6858000"/>
          </a:xfrm>
          <a:prstGeom prst="rect">
            <a:avLst/>
          </a:prstGeom>
        </p:spPr>
      </p:pic>
    </p:spTree>
    <p:extLst>
      <p:ext uri="{BB962C8B-B14F-4D97-AF65-F5344CB8AC3E}">
        <p14:creationId xmlns:p14="http://schemas.microsoft.com/office/powerpoint/2010/main" val="999844257"/>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1582. Veronese. Martirio y última comunión de Santa Lucía. National Gallery of Art, Washington.</a:t>
            </a:r>
          </a:p>
        </p:txBody>
      </p:sp>
      <p:pic>
        <p:nvPicPr>
          <p:cNvPr id="4" name="Imagen 3">
            <a:extLst>
              <a:ext uri="{FF2B5EF4-FFF2-40B4-BE49-F238E27FC236}">
                <a16:creationId xmlns:a16="http://schemas.microsoft.com/office/drawing/2014/main" id="{59B8957D-AD76-4BC0-8E6A-E632F05D97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500" y="0"/>
            <a:ext cx="8572500" cy="6858000"/>
          </a:xfrm>
          <a:prstGeom prst="rect">
            <a:avLst/>
          </a:prstGeom>
        </p:spPr>
      </p:pic>
    </p:spTree>
    <p:extLst>
      <p:ext uri="{BB962C8B-B14F-4D97-AF65-F5344CB8AC3E}">
        <p14:creationId xmlns:p14="http://schemas.microsoft.com/office/powerpoint/2010/main" val="2395351608"/>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400" y="1"/>
            <a:ext cx="11513126" cy="748144"/>
          </a:xfrm>
        </p:spPr>
        <p:txBody>
          <a:bodyPr anchor="ctr">
            <a:normAutofit/>
          </a:bodyPr>
          <a:lstStyle/>
          <a:p>
            <a:pPr algn="ctr"/>
            <a:r>
              <a:rPr lang="it-IT" sz="2800" b="1" dirty="0"/>
              <a:t>1582. Veronese. San Francisco. Gallerie dell'Accademia, Venecia.</a:t>
            </a:r>
            <a:endParaRPr lang="es-ES" sz="2800" b="1" dirty="0"/>
          </a:p>
        </p:txBody>
      </p:sp>
      <p:pic>
        <p:nvPicPr>
          <p:cNvPr id="4" name="Imagen 3">
            <a:extLst>
              <a:ext uri="{FF2B5EF4-FFF2-40B4-BE49-F238E27FC236}">
                <a16:creationId xmlns:a16="http://schemas.microsoft.com/office/drawing/2014/main" id="{70E15A39-6D85-4BC8-A459-8976E891F2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7039" y="748143"/>
            <a:ext cx="10117922" cy="6109856"/>
          </a:xfrm>
          <a:prstGeom prst="rect">
            <a:avLst/>
          </a:prstGeom>
        </p:spPr>
      </p:pic>
    </p:spTree>
    <p:extLst>
      <p:ext uri="{BB962C8B-B14F-4D97-AF65-F5344CB8AC3E}">
        <p14:creationId xmlns:p14="http://schemas.microsoft.com/office/powerpoint/2010/main" val="1008169499"/>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437222" y="1"/>
            <a:ext cx="7754778" cy="1274618"/>
          </a:xfrm>
        </p:spPr>
        <p:txBody>
          <a:bodyPr anchor="ctr">
            <a:normAutofit/>
          </a:bodyPr>
          <a:lstStyle/>
          <a:p>
            <a:pPr algn="ctr"/>
            <a:r>
              <a:rPr lang="it-IT" sz="2800" b="1" dirty="0"/>
              <a:t>1582. Veronese. San Francisco. Gallerie dell'Accademia, Venecia.</a:t>
            </a:r>
            <a:endParaRPr lang="es-ES" sz="2800" b="1" dirty="0"/>
          </a:p>
        </p:txBody>
      </p:sp>
      <p:pic>
        <p:nvPicPr>
          <p:cNvPr id="4" name="Imagen 3">
            <a:extLst>
              <a:ext uri="{FF2B5EF4-FFF2-40B4-BE49-F238E27FC236}">
                <a16:creationId xmlns:a16="http://schemas.microsoft.com/office/drawing/2014/main" id="{70E15A39-6D85-4BC8-A459-8976E891F2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9564" y="1274619"/>
            <a:ext cx="7892436" cy="4765964"/>
          </a:xfrm>
          <a:prstGeom prst="rect">
            <a:avLst/>
          </a:prstGeom>
        </p:spPr>
      </p:pic>
      <p:sp>
        <p:nvSpPr>
          <p:cNvPr id="3" name="CuadroTexto 2">
            <a:extLst>
              <a:ext uri="{FF2B5EF4-FFF2-40B4-BE49-F238E27FC236}">
                <a16:creationId xmlns:a16="http://schemas.microsoft.com/office/drawing/2014/main" id="{AB860A7A-F072-4564-86B8-71F95AB01EFE}"/>
              </a:ext>
            </a:extLst>
          </p:cNvPr>
          <p:cNvSpPr txBox="1"/>
          <p:nvPr/>
        </p:nvSpPr>
        <p:spPr>
          <a:xfrm>
            <a:off x="498764" y="263236"/>
            <a:ext cx="3671454" cy="6524863"/>
          </a:xfrm>
          <a:prstGeom prst="rect">
            <a:avLst/>
          </a:prstGeom>
          <a:noFill/>
        </p:spPr>
        <p:txBody>
          <a:bodyPr wrap="square" rtlCol="0">
            <a:spAutoFit/>
          </a:bodyPr>
          <a:lstStyle/>
          <a:p>
            <a:r>
              <a:rPr lang="es-ES" sz="2200" b="0" i="0" dirty="0">
                <a:effectLst/>
              </a:rPr>
              <a:t>La pintura se colocó originalmente en el techo de la iglesia franciscana de San </a:t>
            </a:r>
            <a:r>
              <a:rPr lang="es-ES" sz="2200" b="0" i="0" dirty="0" err="1">
                <a:effectLst/>
              </a:rPr>
              <a:t>Nicolò</a:t>
            </a:r>
            <a:r>
              <a:rPr lang="es-ES" sz="2200" b="0" i="0" dirty="0">
                <a:effectLst/>
              </a:rPr>
              <a:t>, lo que justifica la vista en escorzo de los dos monjes, vista de abajo hacia arriba. </a:t>
            </a:r>
          </a:p>
          <a:p>
            <a:r>
              <a:rPr lang="es-ES" sz="2200" b="0" i="0" dirty="0">
                <a:effectLst/>
              </a:rPr>
              <a:t>La pintura glorifica al fundador de la orden de San Francisco de Asís al recibir los signos de la Pasión de Cristo en sus manos, pies y costado. </a:t>
            </a:r>
          </a:p>
          <a:p>
            <a:r>
              <a:rPr lang="es-ES" sz="2200" b="0" i="0" dirty="0">
                <a:effectLst/>
              </a:rPr>
              <a:t>El éxtasis está ambientado en un gran espacio natural, con el compañero de Francisco, el hermano Leo, también presente, aunque está absorto en la lectura y aparentemente ajeno al milagroso acontecimiento.</a:t>
            </a:r>
            <a:endParaRPr lang="es-ES" sz="2200" dirty="0"/>
          </a:p>
        </p:txBody>
      </p:sp>
    </p:spTree>
    <p:extLst>
      <p:ext uri="{BB962C8B-B14F-4D97-AF65-F5344CB8AC3E}">
        <p14:creationId xmlns:p14="http://schemas.microsoft.com/office/powerpoint/2010/main" val="968651293"/>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A663730F-7F99-4AF4-8F3F-5BD2FDA834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4801" y="1454726"/>
            <a:ext cx="3948547" cy="3948547"/>
          </a:xfrm>
          <a:prstGeom prst="rect">
            <a:avLst/>
          </a:prstGeom>
        </p:spPr>
      </p:pic>
      <p:pic>
        <p:nvPicPr>
          <p:cNvPr id="7" name="Imagen 6">
            <a:extLst>
              <a:ext uri="{FF2B5EF4-FFF2-40B4-BE49-F238E27FC236}">
                <a16:creationId xmlns:a16="http://schemas.microsoft.com/office/drawing/2014/main" id="{BB56F2AD-69A0-488D-AB82-0A0C7ACCD0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56" y="0"/>
            <a:ext cx="4142509" cy="4142509"/>
          </a:xfrm>
          <a:prstGeom prst="rect">
            <a:avLst/>
          </a:prstGeom>
        </p:spPr>
      </p:pic>
      <p:pic>
        <p:nvPicPr>
          <p:cNvPr id="9" name="Imagen 8">
            <a:extLst>
              <a:ext uri="{FF2B5EF4-FFF2-40B4-BE49-F238E27FC236}">
                <a16:creationId xmlns:a16="http://schemas.microsoft.com/office/drawing/2014/main" id="{B39D649A-08A5-4C16-90C2-C484B3649B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77200" y="2715491"/>
            <a:ext cx="4142509" cy="4142509"/>
          </a:xfrm>
          <a:prstGeom prst="rect">
            <a:avLst/>
          </a:prstGeom>
        </p:spPr>
      </p:pic>
    </p:spTree>
    <p:extLst>
      <p:ext uri="{BB962C8B-B14F-4D97-AF65-F5344CB8AC3E}">
        <p14:creationId xmlns:p14="http://schemas.microsoft.com/office/powerpoint/2010/main" val="183339417"/>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8" y="221672"/>
            <a:ext cx="6612948" cy="6539345"/>
          </a:xfrm>
        </p:spPr>
        <p:txBody>
          <a:bodyPr anchor="t">
            <a:normAutofit fontScale="90000"/>
          </a:bodyPr>
          <a:lstStyle/>
          <a:p>
            <a:pPr algn="l" fontAlgn="base"/>
            <a:r>
              <a:rPr lang="es-ES" sz="2800" b="1" dirty="0"/>
              <a:t>1583. Veronés. Magdalena penitente. Museo del Prado.</a:t>
            </a:r>
            <a:br>
              <a:rPr lang="es-ES" sz="2800" b="1" dirty="0"/>
            </a:br>
            <a:r>
              <a:rPr lang="es-ES" sz="2400" b="0" i="1" dirty="0">
                <a:effectLst/>
                <a:latin typeface="+mn-lt"/>
              </a:rPr>
              <a:t>La Magdalena penitente</a:t>
            </a:r>
            <a:r>
              <a:rPr lang="es-ES" sz="2400" b="0" i="0" dirty="0">
                <a:effectLst/>
                <a:latin typeface="+mn-lt"/>
              </a:rPr>
              <a:t> de </a:t>
            </a:r>
            <a:r>
              <a:rPr lang="es-ES" sz="2400" b="0" i="0" u="none" strike="noStrike" dirty="0">
                <a:effectLst/>
                <a:latin typeface="+mn-lt"/>
              </a:rPr>
              <a:t>Paolo Veronese</a:t>
            </a:r>
            <a:r>
              <a:rPr lang="es-ES" sz="2400" b="0" i="0" dirty="0">
                <a:effectLst/>
                <a:latin typeface="+mn-lt"/>
              </a:rPr>
              <a:t> refleja las transformaciones acaecidas en la pintura religiosa veneciana hacia 1580. De un lado, el nuevo orden de prioridades impuesto por el </a:t>
            </a:r>
            <a:r>
              <a:rPr lang="es-ES" sz="2400" b="0" i="0" u="none" strike="noStrike" dirty="0">
                <a:effectLst/>
                <a:latin typeface="+mn-lt"/>
              </a:rPr>
              <a:t>Concilio de Trento</a:t>
            </a:r>
            <a:r>
              <a:rPr lang="es-ES" sz="2400" b="0" i="0" dirty="0">
                <a:effectLst/>
                <a:latin typeface="+mn-lt"/>
              </a:rPr>
              <a:t> (1545-1563), con su énfasis en temas como la eucaristía, la penitencia o el martirio de los santos; del otro, y complementario al anterior, el celo con que la </a:t>
            </a:r>
            <a:r>
              <a:rPr lang="es-ES" sz="2400" b="0" i="0" u="none" strike="noStrike" dirty="0">
                <a:effectLst/>
                <a:latin typeface="+mn-lt"/>
              </a:rPr>
              <a:t>Inquisición</a:t>
            </a:r>
            <a:r>
              <a:rPr lang="es-ES" sz="2400" b="0" i="0" dirty="0">
                <a:effectLst/>
                <a:latin typeface="+mn-lt"/>
              </a:rPr>
              <a:t> pasó a velar por el decoro en el tratamiento de temas sacros. </a:t>
            </a:r>
            <a:r>
              <a:rPr lang="es-ES" sz="2400" b="0" i="0" u="none" strike="noStrike" dirty="0">
                <a:effectLst/>
                <a:latin typeface="+mn-lt"/>
              </a:rPr>
              <a:t>Paolo Veronese</a:t>
            </a:r>
            <a:r>
              <a:rPr lang="es-ES" sz="2400" b="0" i="0" dirty="0">
                <a:effectLst/>
                <a:latin typeface="+mn-lt"/>
              </a:rPr>
              <a:t> había experimentado este rigor ya en 1573, cuando hubo de comparecer ante el </a:t>
            </a:r>
            <a:r>
              <a:rPr lang="es-ES" sz="2400" b="0" i="0" u="none" strike="noStrike" dirty="0">
                <a:effectLst/>
                <a:latin typeface="+mn-lt"/>
              </a:rPr>
              <a:t>Santo Oficio</a:t>
            </a:r>
            <a:r>
              <a:rPr lang="es-ES" sz="2400" b="0" i="0" dirty="0">
                <a:effectLst/>
                <a:latin typeface="+mn-lt"/>
              </a:rPr>
              <a:t> para justificar ciertas libertades en la ambientación de su </a:t>
            </a:r>
            <a:r>
              <a:rPr lang="es-ES" sz="2400" b="0" i="1" dirty="0">
                <a:effectLst/>
                <a:latin typeface="+mn-lt"/>
              </a:rPr>
              <a:t>Cena en casa de </a:t>
            </a:r>
            <a:r>
              <a:rPr lang="es-ES" sz="2400" b="0" i="1" u="none" strike="noStrike" dirty="0">
                <a:effectLst/>
                <a:latin typeface="+mn-lt"/>
              </a:rPr>
              <a:t>Leví</a:t>
            </a:r>
            <a:r>
              <a:rPr lang="es-ES" sz="2400" b="0" i="0" dirty="0">
                <a:effectLst/>
                <a:latin typeface="+mn-lt"/>
              </a:rPr>
              <a:t> (</a:t>
            </a:r>
            <a:r>
              <a:rPr lang="es-ES" sz="2400" b="0" i="0" u="none" strike="noStrike" dirty="0">
                <a:effectLst/>
                <a:latin typeface="+mn-lt"/>
              </a:rPr>
              <a:t>Venecia</a:t>
            </a:r>
            <a:r>
              <a:rPr lang="es-ES" sz="2400" b="0" i="0" dirty="0">
                <a:effectLst/>
                <a:latin typeface="+mn-lt"/>
              </a:rPr>
              <a:t>, </a:t>
            </a:r>
            <a:r>
              <a:rPr lang="es-ES" sz="2400" b="0" i="0" dirty="0" err="1">
                <a:effectLst/>
                <a:latin typeface="+mn-lt"/>
              </a:rPr>
              <a:t>Galleria</a:t>
            </a:r>
            <a:r>
              <a:rPr lang="es-ES" sz="2400" b="0" i="0" dirty="0">
                <a:effectLst/>
                <a:latin typeface="+mn-lt"/>
              </a:rPr>
              <a:t> </a:t>
            </a:r>
            <a:r>
              <a:rPr lang="es-ES" sz="2400" b="0" i="0" dirty="0" err="1">
                <a:effectLst/>
                <a:latin typeface="+mn-lt"/>
              </a:rPr>
              <a:t>dell`Accademia</a:t>
            </a:r>
            <a:r>
              <a:rPr lang="es-ES" sz="2400" b="0" i="0" dirty="0">
                <a:effectLst/>
                <a:latin typeface="+mn-lt"/>
              </a:rPr>
              <a:t>). Aunque todos los pintores adecuaron su pintura a estas demandas, cada uno lo hizo a su manera. La opción de </a:t>
            </a:r>
            <a:r>
              <a:rPr lang="es-ES" sz="2400" b="0" i="0" u="none" strike="noStrike" dirty="0">
                <a:effectLst/>
                <a:latin typeface="+mn-lt"/>
              </a:rPr>
              <a:t>Veronese</a:t>
            </a:r>
            <a:r>
              <a:rPr lang="es-ES" sz="2400" b="0" i="0" dirty="0">
                <a:effectLst/>
                <a:latin typeface="+mn-lt"/>
              </a:rPr>
              <a:t> estuvo marcada por el abandono de la fastuosa teatralidad exhibida en anteriores composiciones y la búsqueda de una espiritualidad más íntima y sosegada. </a:t>
            </a:r>
            <a:endParaRPr lang="es-ES" sz="2400" b="1" dirty="0">
              <a:latin typeface="+mn-lt"/>
            </a:endParaRPr>
          </a:p>
        </p:txBody>
      </p:sp>
      <p:pic>
        <p:nvPicPr>
          <p:cNvPr id="4" name="Imagen 3">
            <a:extLst>
              <a:ext uri="{FF2B5EF4-FFF2-40B4-BE49-F238E27FC236}">
                <a16:creationId xmlns:a16="http://schemas.microsoft.com/office/drawing/2014/main" id="{E32BE5C6-7724-41B9-9EAE-2FFD010170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8475" y="0"/>
            <a:ext cx="5343525" cy="6858000"/>
          </a:xfrm>
          <a:prstGeom prst="rect">
            <a:avLst/>
          </a:prstGeom>
        </p:spPr>
      </p:pic>
    </p:spTree>
    <p:extLst>
      <p:ext uri="{BB962C8B-B14F-4D97-AF65-F5344CB8AC3E}">
        <p14:creationId xmlns:p14="http://schemas.microsoft.com/office/powerpoint/2010/main" val="2826038056"/>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46364" y="365124"/>
            <a:ext cx="8304876" cy="6091093"/>
          </a:xfrm>
        </p:spPr>
        <p:txBody>
          <a:bodyPr anchor="t">
            <a:normAutofit fontScale="90000"/>
          </a:bodyPr>
          <a:lstStyle/>
          <a:p>
            <a:pPr algn="l" fontAlgn="base"/>
            <a:r>
              <a:rPr lang="es-ES" sz="2400" b="0" i="0" dirty="0">
                <a:effectLst/>
                <a:latin typeface="+mn-lt"/>
              </a:rPr>
              <a:t>Ello modificó aspectos formales de su pintura, donde asistimos a una progresiva simplificación compositiva, a un oscurecimiento de la paleta, y a la adopción de un estilo más abocetado. </a:t>
            </a:r>
            <a:br>
              <a:rPr lang="es-ES" sz="2400" b="0" i="0" dirty="0">
                <a:effectLst/>
                <a:latin typeface="+mn-lt"/>
              </a:rPr>
            </a:br>
            <a:r>
              <a:rPr lang="es-ES" sz="2400" b="0" i="0" dirty="0">
                <a:effectLst/>
                <a:latin typeface="+mn-lt"/>
              </a:rPr>
              <a:t>El resultado son obras de concentrada emotividad huérfanas de detalles accesorios que distraigan la atención del creyente. </a:t>
            </a:r>
            <a:br>
              <a:rPr lang="es-ES" sz="2400" b="0" i="0" dirty="0">
                <a:effectLst/>
                <a:latin typeface="+mn-lt"/>
              </a:rPr>
            </a:br>
            <a:r>
              <a:rPr lang="es-ES" sz="2400" b="0" i="0" dirty="0">
                <a:effectLst/>
                <a:latin typeface="+mn-lt"/>
              </a:rPr>
              <a:t>Todo ello se percibe en esta Magdalena, resuelta con gran economía de medios. </a:t>
            </a:r>
            <a:br>
              <a:rPr lang="es-ES" sz="2400" b="0" i="0" dirty="0">
                <a:effectLst/>
                <a:latin typeface="+mn-lt"/>
              </a:rPr>
            </a:br>
            <a:r>
              <a:rPr lang="es-ES" sz="2400" b="0" i="0" dirty="0">
                <a:effectLst/>
                <a:latin typeface="+mn-lt"/>
              </a:rPr>
              <a:t>Un crucifijo, una calavera, un libro y unas ramas son cuanto necesita </a:t>
            </a:r>
            <a:r>
              <a:rPr lang="es-ES" sz="2400" b="0" i="0" u="none" strike="noStrike" dirty="0">
                <a:effectLst/>
                <a:latin typeface="+mn-lt"/>
              </a:rPr>
              <a:t>Veronese</a:t>
            </a:r>
            <a:r>
              <a:rPr lang="es-ES" sz="2400" b="0" i="0" dirty="0">
                <a:effectLst/>
                <a:latin typeface="+mn-lt"/>
              </a:rPr>
              <a:t> para ambientar la escena, y aunque la paleta es todavía rica en colores brillantes, la tela exhala tranquilidad gracias a la luz celestial que ilumina el sereno rostro de la santa. </a:t>
            </a:r>
            <a:br>
              <a:rPr lang="es-ES" sz="2400" b="0" i="0" dirty="0">
                <a:effectLst/>
                <a:latin typeface="+mn-lt"/>
              </a:rPr>
            </a:br>
            <a:r>
              <a:rPr lang="es-ES" sz="2400" b="0" i="0" dirty="0">
                <a:effectLst/>
                <a:latin typeface="+mn-lt"/>
              </a:rPr>
              <a:t>Ésta es representada en el momento de la revelación. </a:t>
            </a:r>
            <a:br>
              <a:rPr lang="es-ES" sz="2400" b="0" i="0" dirty="0">
                <a:effectLst/>
                <a:latin typeface="+mn-lt"/>
              </a:rPr>
            </a:br>
            <a:r>
              <a:rPr lang="es-ES" sz="2400" b="0" i="0" dirty="0">
                <a:effectLst/>
                <a:latin typeface="+mn-lt"/>
              </a:rPr>
              <a:t>La emoción del instante se refleja en los labios trémulos y la mirada dirigida a lo alto, gesto que Giovanni Bonifazio explicaba así en </a:t>
            </a:r>
            <a:r>
              <a:rPr lang="es-ES" sz="2400" b="0" i="1" dirty="0" err="1">
                <a:effectLst/>
                <a:latin typeface="+mn-lt"/>
              </a:rPr>
              <a:t>L`arte</a:t>
            </a:r>
            <a:r>
              <a:rPr lang="es-ES" sz="2400" b="0" i="1" dirty="0">
                <a:effectLst/>
                <a:latin typeface="+mn-lt"/>
              </a:rPr>
              <a:t> de </a:t>
            </a:r>
            <a:r>
              <a:rPr lang="es-ES" sz="2400" b="0" i="1" dirty="0" err="1">
                <a:effectLst/>
                <a:latin typeface="+mn-lt"/>
              </a:rPr>
              <a:t>Cenni</a:t>
            </a:r>
            <a:r>
              <a:rPr lang="es-ES" sz="2400" b="0" i="0" dirty="0">
                <a:effectLst/>
                <a:latin typeface="+mn-lt"/>
              </a:rPr>
              <a:t> (</a:t>
            </a:r>
            <a:r>
              <a:rPr lang="es-ES" sz="2400" b="0" i="0" u="none" strike="noStrike" dirty="0">
                <a:effectLst/>
                <a:latin typeface="+mn-lt"/>
              </a:rPr>
              <a:t>Vicenza</a:t>
            </a:r>
            <a:r>
              <a:rPr lang="es-ES" sz="2400" b="0" i="0" dirty="0">
                <a:effectLst/>
                <a:latin typeface="+mn-lt"/>
              </a:rPr>
              <a:t>, 1616:) </a:t>
            </a:r>
            <a:r>
              <a:rPr lang="es-ES" sz="2400" b="0" i="1" dirty="0" err="1">
                <a:effectLst/>
                <a:latin typeface="+mn-lt"/>
              </a:rPr>
              <a:t>Occhi</a:t>
            </a:r>
            <a:r>
              <a:rPr lang="es-ES" sz="2400" b="0" i="1" dirty="0">
                <a:effectLst/>
                <a:latin typeface="+mn-lt"/>
              </a:rPr>
              <a:t> </a:t>
            </a:r>
            <a:r>
              <a:rPr lang="es-ES" sz="2400" b="0" i="1" dirty="0" err="1">
                <a:effectLst/>
                <a:latin typeface="+mn-lt"/>
              </a:rPr>
              <a:t>volti</a:t>
            </a:r>
            <a:r>
              <a:rPr lang="es-ES" sz="2400" b="0" i="1" dirty="0">
                <a:effectLst/>
                <a:latin typeface="+mn-lt"/>
              </a:rPr>
              <a:t> al cielo. </a:t>
            </a:r>
            <a:r>
              <a:rPr lang="es-ES" sz="2400" b="0" i="1" dirty="0" err="1">
                <a:effectLst/>
                <a:latin typeface="+mn-lt"/>
              </a:rPr>
              <a:t>Quando</a:t>
            </a:r>
            <a:r>
              <a:rPr lang="es-ES" sz="2400" b="0" i="1" dirty="0">
                <a:effectLst/>
                <a:latin typeface="+mn-lt"/>
              </a:rPr>
              <a:t> si </a:t>
            </a:r>
            <a:r>
              <a:rPr lang="es-ES" sz="2400" b="0" i="1" dirty="0" err="1">
                <a:effectLst/>
                <a:latin typeface="+mn-lt"/>
              </a:rPr>
              <a:t>prega</a:t>
            </a:r>
            <a:r>
              <a:rPr lang="es-ES" sz="2400" b="0" i="1" dirty="0">
                <a:effectLst/>
                <a:latin typeface="+mn-lt"/>
              </a:rPr>
              <a:t>, overo si </a:t>
            </a:r>
            <a:r>
              <a:rPr lang="es-ES" sz="2400" b="0" i="1" dirty="0" err="1">
                <a:effectLst/>
                <a:latin typeface="+mn-lt"/>
              </a:rPr>
              <a:t>ringratia</a:t>
            </a:r>
            <a:r>
              <a:rPr lang="es-ES" sz="2400" b="0" i="1" dirty="0">
                <a:effectLst/>
                <a:latin typeface="+mn-lt"/>
              </a:rPr>
              <a:t> Dio si </a:t>
            </a:r>
            <a:r>
              <a:rPr lang="es-ES" sz="2400" b="0" i="1" dirty="0" err="1">
                <a:effectLst/>
                <a:latin typeface="+mn-lt"/>
              </a:rPr>
              <a:t>rivoltano</a:t>
            </a:r>
            <a:r>
              <a:rPr lang="es-ES" sz="2400" b="0" i="1" dirty="0">
                <a:effectLst/>
                <a:latin typeface="+mn-lt"/>
              </a:rPr>
              <a:t> </a:t>
            </a:r>
            <a:r>
              <a:rPr lang="es-ES" sz="2400" b="0" i="1" dirty="0" err="1">
                <a:effectLst/>
                <a:latin typeface="+mn-lt"/>
              </a:rPr>
              <a:t>gli</a:t>
            </a:r>
            <a:r>
              <a:rPr lang="es-ES" sz="2400" b="0" i="1" dirty="0">
                <a:effectLst/>
                <a:latin typeface="+mn-lt"/>
              </a:rPr>
              <a:t> </a:t>
            </a:r>
            <a:r>
              <a:rPr lang="es-ES" sz="2400" b="0" i="1" dirty="0" err="1">
                <a:effectLst/>
                <a:latin typeface="+mn-lt"/>
              </a:rPr>
              <a:t>occhi</a:t>
            </a:r>
            <a:r>
              <a:rPr lang="es-ES" sz="2400" b="0" i="1" dirty="0">
                <a:effectLst/>
                <a:latin typeface="+mn-lt"/>
              </a:rPr>
              <a:t> al Cielo.</a:t>
            </a:r>
            <a:r>
              <a:rPr lang="es-ES" sz="2400" b="0" i="0" dirty="0">
                <a:effectLst/>
                <a:latin typeface="+mn-lt"/>
              </a:rPr>
              <a:t> </a:t>
            </a:r>
            <a:br>
              <a:rPr lang="es-ES" sz="2400" b="0" i="0" dirty="0">
                <a:effectLst/>
                <a:latin typeface="+mn-lt"/>
              </a:rPr>
            </a:br>
            <a:r>
              <a:rPr lang="es-ES" sz="2400" b="0" i="0" dirty="0">
                <a:effectLst/>
                <a:latin typeface="+mn-lt"/>
              </a:rPr>
              <a:t>María Magdalena acepta con sincera humildad la voluntad divina posando la mano derecha abierta sobre el pecho, un gesto recurrente en la oratoria cristiana cuyo prototipo era la figura de la Virgen María en escenas de la </a:t>
            </a:r>
            <a:r>
              <a:rPr lang="es-ES" sz="2400" b="0" i="0" u="none" strike="noStrike" dirty="0">
                <a:effectLst/>
                <a:latin typeface="+mn-lt"/>
              </a:rPr>
              <a:t>Anunciación</a:t>
            </a:r>
            <a:r>
              <a:rPr lang="es-ES" sz="2400" b="0" i="0" dirty="0">
                <a:effectLst/>
                <a:latin typeface="+mn-lt"/>
              </a:rPr>
              <a:t>. </a:t>
            </a:r>
            <a:endParaRPr lang="es-ES" sz="2400" b="1" dirty="0">
              <a:latin typeface="+mn-lt"/>
            </a:endParaRPr>
          </a:p>
        </p:txBody>
      </p:sp>
      <p:pic>
        <p:nvPicPr>
          <p:cNvPr id="4" name="Imagen 3">
            <a:extLst>
              <a:ext uri="{FF2B5EF4-FFF2-40B4-BE49-F238E27FC236}">
                <a16:creationId xmlns:a16="http://schemas.microsoft.com/office/drawing/2014/main" id="{E32BE5C6-7724-41B9-9EAE-2FFD010170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51240" y="1343890"/>
            <a:ext cx="3540760" cy="4544291"/>
          </a:xfrm>
          <a:prstGeom prst="rect">
            <a:avLst/>
          </a:prstGeom>
        </p:spPr>
      </p:pic>
    </p:spTree>
    <p:extLst>
      <p:ext uri="{BB962C8B-B14F-4D97-AF65-F5344CB8AC3E}">
        <p14:creationId xmlns:p14="http://schemas.microsoft.com/office/powerpoint/2010/main" val="2607539871"/>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46364" y="365125"/>
            <a:ext cx="9265632" cy="5869420"/>
          </a:xfrm>
        </p:spPr>
        <p:txBody>
          <a:bodyPr anchor="t">
            <a:normAutofit fontScale="90000"/>
          </a:bodyPr>
          <a:lstStyle/>
          <a:p>
            <a:pPr algn="l" fontAlgn="base"/>
            <a:r>
              <a:rPr lang="es-ES" sz="2400" b="0" i="0" dirty="0">
                <a:effectLst/>
                <a:latin typeface="+mn-lt"/>
              </a:rPr>
              <a:t>Especial importancia poseen las lágrimas que surcan las mejillas de María Magdalena, que lo son de arrepentimiento y devoción. Las lágrimas </a:t>
            </a:r>
            <a:r>
              <a:rPr lang="es-ES" sz="2400" b="0" i="1" dirty="0">
                <a:effectLst/>
                <a:latin typeface="+mn-lt"/>
              </a:rPr>
              <a:t>lavan los pecados </a:t>
            </a:r>
            <a:r>
              <a:rPr lang="es-ES" sz="2400" b="0" i="0" dirty="0">
                <a:effectLst/>
                <a:latin typeface="+mn-lt"/>
              </a:rPr>
              <a:t>como señaló </a:t>
            </a:r>
            <a:r>
              <a:rPr lang="es-ES" sz="2400" b="0" i="0" u="none" strike="noStrike" dirty="0">
                <a:effectLst/>
                <a:latin typeface="+mn-lt"/>
              </a:rPr>
              <a:t>San Juan Crisóstomo</a:t>
            </a:r>
            <a:r>
              <a:rPr lang="es-ES" sz="2400" b="0" i="0" dirty="0">
                <a:effectLst/>
                <a:latin typeface="+mn-lt"/>
              </a:rPr>
              <a:t>, y constituyen la manifestación exterior de la </a:t>
            </a:r>
            <a:r>
              <a:rPr lang="es-ES" sz="2400" b="0" i="1" dirty="0" err="1">
                <a:effectLst/>
                <a:latin typeface="+mn-lt"/>
              </a:rPr>
              <a:t>contritio</a:t>
            </a:r>
            <a:r>
              <a:rPr lang="es-ES" sz="2400" b="0" i="0" dirty="0">
                <a:effectLst/>
                <a:latin typeface="+mn-lt"/>
              </a:rPr>
              <a:t>, condición necesaria para la </a:t>
            </a:r>
            <a:r>
              <a:rPr lang="es-ES" sz="2400" b="0" i="1" dirty="0" err="1">
                <a:effectLst/>
                <a:latin typeface="+mn-lt"/>
              </a:rPr>
              <a:t>confesio</a:t>
            </a:r>
            <a:r>
              <a:rPr lang="es-ES" sz="2400" b="0" i="0" dirty="0">
                <a:effectLst/>
                <a:latin typeface="+mn-lt"/>
              </a:rPr>
              <a:t>, que conduce a la </a:t>
            </a:r>
            <a:r>
              <a:rPr lang="es-ES" sz="2400" b="0" i="1" dirty="0" err="1">
                <a:effectLst/>
                <a:latin typeface="+mn-lt"/>
              </a:rPr>
              <a:t>satisfactio</a:t>
            </a:r>
            <a:r>
              <a:rPr lang="es-ES" sz="2400" b="0" i="0" dirty="0">
                <a:effectLst/>
                <a:latin typeface="+mn-lt"/>
              </a:rPr>
              <a:t>: las tres etapas del </a:t>
            </a:r>
            <a:r>
              <a:rPr lang="es-ES" sz="2400" b="0" i="0" u="none" strike="noStrike" dirty="0">
                <a:effectLst/>
                <a:latin typeface="+mn-lt"/>
              </a:rPr>
              <a:t>sacramento de la Penitencia</a:t>
            </a:r>
            <a:r>
              <a:rPr lang="es-ES" sz="2400" b="0" i="0" dirty="0">
                <a:effectLst/>
                <a:latin typeface="+mn-lt"/>
              </a:rPr>
              <a:t>, piedra miliar del dogma católico.</a:t>
            </a:r>
            <a:br>
              <a:rPr lang="es-ES" sz="2400" b="0" i="0" dirty="0">
                <a:effectLst/>
                <a:latin typeface="+mn-lt"/>
              </a:rPr>
            </a:br>
            <a:r>
              <a:rPr lang="es-ES" sz="2400" b="0" i="0" dirty="0">
                <a:effectLst/>
                <a:latin typeface="+mn-lt"/>
              </a:rPr>
              <a:t>El énfasis del </a:t>
            </a:r>
            <a:r>
              <a:rPr lang="es-ES" sz="2400" b="0" i="0" u="none" strike="noStrike" dirty="0">
                <a:effectLst/>
                <a:latin typeface="+mn-lt"/>
              </a:rPr>
              <a:t>Santo Oficio</a:t>
            </a:r>
            <a:r>
              <a:rPr lang="es-ES" sz="2400" b="0" i="0" dirty="0">
                <a:effectLst/>
                <a:latin typeface="+mn-lt"/>
              </a:rPr>
              <a:t> en el decoro en el tratamiento de los temas sacros se aprecia en otro aspecto. En el Renacimiento, la representación de la Magdalena penitente dio lugar a pinturas cuyo erotismo suscitó censuras de sectores ortodoxos, para los que estas obras inducían más al deseo que a la contrición. Pese a la belleza de la santa, </a:t>
            </a:r>
            <a:r>
              <a:rPr lang="es-ES" sz="2400" b="0" i="0" u="none" strike="noStrike" dirty="0">
                <a:effectLst/>
                <a:latin typeface="+mn-lt"/>
              </a:rPr>
              <a:t>Veronese</a:t>
            </a:r>
            <a:r>
              <a:rPr lang="es-ES" sz="2400" b="0" i="0" dirty="0">
                <a:effectLst/>
                <a:latin typeface="+mn-lt"/>
              </a:rPr>
              <a:t> la mostró con un manto sedoso que apenas deja al descubierto un hombro y parte del pecho, púdicamente cubierto con las manos y el cabello, ocultando más su anatomía que en versiones anteriores como la conservada en la National Gallery de </a:t>
            </a:r>
            <a:r>
              <a:rPr lang="es-ES" sz="2400" b="0" i="0" u="none" strike="noStrike" dirty="0">
                <a:effectLst/>
                <a:latin typeface="+mn-lt"/>
              </a:rPr>
              <a:t>Canadá</a:t>
            </a:r>
            <a:r>
              <a:rPr lang="es-ES" sz="2400" b="0" i="0" dirty="0">
                <a:effectLst/>
                <a:latin typeface="+mn-lt"/>
              </a:rPr>
              <a:t> en </a:t>
            </a:r>
            <a:r>
              <a:rPr lang="es-ES" sz="2400" b="0" i="0" u="none" strike="noStrike" dirty="0">
                <a:effectLst/>
                <a:latin typeface="+mn-lt"/>
              </a:rPr>
              <a:t>Ottawa</a:t>
            </a:r>
            <a:r>
              <a:rPr lang="es-ES" sz="2400" b="0" i="0" dirty="0">
                <a:effectLst/>
                <a:latin typeface="+mn-lt"/>
              </a:rPr>
              <a:t>.</a:t>
            </a:r>
            <a:br>
              <a:rPr lang="es-ES" sz="2400" b="0" i="0" dirty="0">
                <a:effectLst/>
                <a:latin typeface="+mn-lt"/>
              </a:rPr>
            </a:br>
            <a:r>
              <a:rPr lang="es-ES" sz="2400" b="0" i="0" dirty="0" err="1">
                <a:effectLst/>
                <a:latin typeface="+mn-lt"/>
              </a:rPr>
              <a:t>Ridolfi</a:t>
            </a:r>
            <a:r>
              <a:rPr lang="es-ES" sz="2400" b="0" i="0" dirty="0">
                <a:effectLst/>
                <a:latin typeface="+mn-lt"/>
              </a:rPr>
              <a:t> vio la pintura en 1648 en casa del embajador francés en </a:t>
            </a:r>
            <a:r>
              <a:rPr lang="es-ES" sz="2400" b="0" i="0" u="none" strike="noStrike" dirty="0">
                <a:effectLst/>
                <a:latin typeface="+mn-lt"/>
              </a:rPr>
              <a:t>Venecia</a:t>
            </a:r>
            <a:r>
              <a:rPr lang="es-ES" sz="2400" b="0" i="0" dirty="0">
                <a:effectLst/>
                <a:latin typeface="+mn-lt"/>
              </a:rPr>
              <a:t>. Aunque no figura entre las obras de </a:t>
            </a:r>
            <a:r>
              <a:rPr lang="es-ES" sz="2400" b="0" i="0" u="none" strike="noStrike" dirty="0">
                <a:effectLst/>
                <a:latin typeface="+mn-lt"/>
              </a:rPr>
              <a:t>Carlos I de Inglaterra</a:t>
            </a:r>
            <a:r>
              <a:rPr lang="es-ES" sz="2400" b="0" i="0" dirty="0">
                <a:effectLst/>
                <a:latin typeface="+mn-lt"/>
              </a:rPr>
              <a:t>, allí la compró el Conde de Fuensaldaña para Don Luis de Haro. Entró en la colección real española con la reina </a:t>
            </a:r>
            <a:r>
              <a:rPr lang="es-ES" sz="2400" b="0" i="0" u="none" strike="noStrike" dirty="0">
                <a:effectLst/>
                <a:latin typeface="+mn-lt"/>
              </a:rPr>
              <a:t>Isabel de Farnesio</a:t>
            </a:r>
            <a:r>
              <a:rPr lang="es-ES" sz="2400" b="0" i="0" dirty="0">
                <a:effectLst/>
                <a:latin typeface="+mn-lt"/>
              </a:rPr>
              <a:t> (1692-1766), inventariándose en 1746 en </a:t>
            </a:r>
            <a:r>
              <a:rPr lang="es-ES" sz="2400" b="0" i="0" u="none" strike="noStrike" dirty="0">
                <a:effectLst/>
                <a:latin typeface="+mn-lt"/>
              </a:rPr>
              <a:t>La Granja</a:t>
            </a:r>
            <a:r>
              <a:rPr lang="es-ES" sz="2400" b="0" i="0" dirty="0">
                <a:effectLst/>
                <a:latin typeface="+mn-lt"/>
              </a:rPr>
              <a:t> y en 1794 en </a:t>
            </a:r>
            <a:r>
              <a:rPr lang="es-ES" sz="2400" b="0" i="0" u="none" strike="noStrike" dirty="0">
                <a:effectLst/>
                <a:latin typeface="+mn-lt"/>
              </a:rPr>
              <a:t>Aranjuez</a:t>
            </a:r>
            <a:r>
              <a:rPr lang="es-ES" sz="2400" b="0" i="0" dirty="0">
                <a:effectLst/>
                <a:latin typeface="+mn-lt"/>
              </a:rPr>
              <a:t>. Ingresó en el </a:t>
            </a:r>
            <a:r>
              <a:rPr lang="es-ES" sz="2400" b="0" i="0" u="none" strike="noStrike" dirty="0">
                <a:effectLst/>
                <a:latin typeface="+mn-lt"/>
              </a:rPr>
              <a:t>Museo del Prado</a:t>
            </a:r>
            <a:r>
              <a:rPr lang="es-ES" sz="2400" b="0" i="0" dirty="0">
                <a:effectLst/>
                <a:latin typeface="+mn-lt"/>
              </a:rPr>
              <a:t> en 1819.</a:t>
            </a:r>
            <a:br>
              <a:rPr lang="es-ES" sz="2400" b="0" i="0" dirty="0">
                <a:effectLst/>
                <a:latin typeface="+mn-lt"/>
              </a:rPr>
            </a:br>
            <a:endParaRPr lang="es-ES" sz="2400" b="1" dirty="0">
              <a:latin typeface="+mn-lt"/>
            </a:endParaRPr>
          </a:p>
        </p:txBody>
      </p:sp>
      <p:pic>
        <p:nvPicPr>
          <p:cNvPr id="4" name="Imagen 3">
            <a:extLst>
              <a:ext uri="{FF2B5EF4-FFF2-40B4-BE49-F238E27FC236}">
                <a16:creationId xmlns:a16="http://schemas.microsoft.com/office/drawing/2014/main" id="{E32BE5C6-7724-41B9-9EAE-2FFD010170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11996" y="1648691"/>
            <a:ext cx="2580004" cy="3311236"/>
          </a:xfrm>
          <a:prstGeom prst="rect">
            <a:avLst/>
          </a:prstGeom>
        </p:spPr>
      </p:pic>
    </p:spTree>
    <p:extLst>
      <p:ext uri="{BB962C8B-B14F-4D97-AF65-F5344CB8AC3E}">
        <p14:creationId xmlns:p14="http://schemas.microsoft.com/office/powerpoint/2010/main" val="1439340290"/>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897091" cy="5869420"/>
          </a:xfrm>
        </p:spPr>
        <p:txBody>
          <a:bodyPr anchor="t">
            <a:normAutofit/>
          </a:bodyPr>
          <a:lstStyle/>
          <a:p>
            <a:r>
              <a:rPr lang="es-ES" sz="2800" b="1" dirty="0"/>
              <a:t>1583. Veronés. Coronación de la Virgen. Galería de la Academia, Venecia.</a:t>
            </a:r>
            <a:br>
              <a:rPr lang="es-ES" sz="2800" b="1" dirty="0"/>
            </a:br>
            <a:br>
              <a:rPr lang="es-ES" sz="2800" dirty="0"/>
            </a:br>
            <a:r>
              <a:rPr lang="es-ES" sz="2400" b="0" i="0" dirty="0">
                <a:effectLst/>
                <a:latin typeface="+mn-lt"/>
              </a:rPr>
              <a:t>¿Cómo fue capaz Veronese de reunir más de cincuenta figuras en el espacio relativamente pequeño de este lienzo? </a:t>
            </a:r>
            <a:br>
              <a:rPr lang="es-ES" sz="2400" b="0" i="0" dirty="0">
                <a:effectLst/>
                <a:latin typeface="+mn-lt"/>
              </a:rPr>
            </a:br>
            <a:br>
              <a:rPr lang="es-ES" sz="2400" b="0" i="0" dirty="0">
                <a:effectLst/>
                <a:latin typeface="+mn-lt"/>
              </a:rPr>
            </a:br>
            <a:r>
              <a:rPr lang="es-ES" sz="2400" b="0" i="0" dirty="0">
                <a:effectLst/>
                <a:latin typeface="+mn-lt"/>
              </a:rPr>
              <a:t>Para celebrar el Día de Todos los Santos (</a:t>
            </a:r>
            <a:r>
              <a:rPr lang="es-ES" sz="2400" b="0" i="0" dirty="0" err="1">
                <a:effectLst/>
                <a:latin typeface="+mn-lt"/>
              </a:rPr>
              <a:t>Ognissanti</a:t>
            </a:r>
            <a:r>
              <a:rPr lang="es-ES" sz="2400" b="0" i="0" dirty="0">
                <a:effectLst/>
                <a:latin typeface="+mn-lt"/>
              </a:rPr>
              <a:t>), al que estaba dedicada la iglesia, Veronés organizó profetas, apóstoles, evangelistas, santos y Padres de la Iglesia en semicírculos decrecientes que se cernían sobre las nubes. </a:t>
            </a:r>
            <a:br>
              <a:rPr lang="es-ES" sz="2400" b="0" i="0" dirty="0">
                <a:effectLst/>
                <a:latin typeface="+mn-lt"/>
              </a:rPr>
            </a:br>
            <a:br>
              <a:rPr lang="es-ES" sz="2400" b="0" i="0" dirty="0">
                <a:effectLst/>
                <a:latin typeface="+mn-lt"/>
              </a:rPr>
            </a:br>
            <a:r>
              <a:rPr lang="es-ES" sz="2400" b="0" i="0" dirty="0">
                <a:effectLst/>
                <a:latin typeface="+mn-lt"/>
              </a:rPr>
              <a:t>Arriba, la Virgen es coronada y recibida en el Cielo por la Trinidad. </a:t>
            </a:r>
            <a:br>
              <a:rPr lang="es-ES" sz="2400" b="0" i="0" dirty="0">
                <a:effectLst/>
                <a:latin typeface="+mn-lt"/>
              </a:rPr>
            </a:br>
            <a:r>
              <a:rPr lang="es-ES" sz="2400" b="0" i="0" dirty="0">
                <a:effectLst/>
                <a:latin typeface="+mn-lt"/>
              </a:rPr>
              <a:t>Su humildad fue un ejemplo para las monjas </a:t>
            </a:r>
            <a:r>
              <a:rPr lang="es-ES" sz="2400" b="0" i="0" dirty="0" err="1">
                <a:effectLst/>
                <a:latin typeface="+mn-lt"/>
              </a:rPr>
              <a:t>casinesas</a:t>
            </a:r>
            <a:r>
              <a:rPr lang="es-ES" sz="2400" b="0" i="0" dirty="0">
                <a:effectLst/>
                <a:latin typeface="+mn-lt"/>
              </a:rPr>
              <a:t>, a las que pertenecía la iglesia.</a:t>
            </a:r>
            <a:endParaRPr lang="es-ES" sz="2800" dirty="0">
              <a:latin typeface="+mn-lt"/>
            </a:endParaRPr>
          </a:p>
        </p:txBody>
      </p:sp>
      <p:pic>
        <p:nvPicPr>
          <p:cNvPr id="4" name="Imagen 3">
            <a:extLst>
              <a:ext uri="{FF2B5EF4-FFF2-40B4-BE49-F238E27FC236}">
                <a16:creationId xmlns:a16="http://schemas.microsoft.com/office/drawing/2014/main" id="{9C73B54C-908C-437C-8371-0BC8C6D7A2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09709" y="7058"/>
            <a:ext cx="3782291" cy="6850942"/>
          </a:xfrm>
          <a:prstGeom prst="rect">
            <a:avLst/>
          </a:prstGeom>
        </p:spPr>
      </p:pic>
    </p:spTree>
    <p:extLst>
      <p:ext uri="{BB962C8B-B14F-4D97-AF65-F5344CB8AC3E}">
        <p14:creationId xmlns:p14="http://schemas.microsoft.com/office/powerpoint/2010/main" val="2505744735"/>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56FB773B-97C1-4F52-AF3D-95CD5B5FAE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045527" cy="4045527"/>
          </a:xfrm>
          <a:prstGeom prst="rect">
            <a:avLst/>
          </a:prstGeom>
        </p:spPr>
      </p:pic>
      <p:pic>
        <p:nvPicPr>
          <p:cNvPr id="7" name="Imagen 6">
            <a:extLst>
              <a:ext uri="{FF2B5EF4-FFF2-40B4-BE49-F238E27FC236}">
                <a16:creationId xmlns:a16="http://schemas.microsoft.com/office/drawing/2014/main" id="{A8C01751-9437-4823-BF87-8D655E863D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3237" y="1406236"/>
            <a:ext cx="4045527" cy="4045527"/>
          </a:xfrm>
          <a:prstGeom prst="rect">
            <a:avLst/>
          </a:prstGeom>
        </p:spPr>
      </p:pic>
      <p:pic>
        <p:nvPicPr>
          <p:cNvPr id="9" name="Imagen 8">
            <a:extLst>
              <a:ext uri="{FF2B5EF4-FFF2-40B4-BE49-F238E27FC236}">
                <a16:creationId xmlns:a16="http://schemas.microsoft.com/office/drawing/2014/main" id="{1D88231E-9048-485B-851D-CE18273118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46475" y="2812472"/>
            <a:ext cx="4045528" cy="4045528"/>
          </a:xfrm>
          <a:prstGeom prst="rect">
            <a:avLst/>
          </a:prstGeom>
        </p:spPr>
      </p:pic>
    </p:spTree>
    <p:extLst>
      <p:ext uri="{BB962C8B-B14F-4D97-AF65-F5344CB8AC3E}">
        <p14:creationId xmlns:p14="http://schemas.microsoft.com/office/powerpoint/2010/main" val="3364778644"/>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b="1" dirty="0"/>
              <a:t>1584. Veronese. Cristo en el huerto de Getsemaní. Pinacoteca di </a:t>
            </a:r>
            <a:r>
              <a:rPr lang="es-ES" sz="2800" b="1" dirty="0" err="1"/>
              <a:t>Brera</a:t>
            </a:r>
            <a:r>
              <a:rPr lang="es-ES" sz="2800" b="1" dirty="0"/>
              <a:t>, Milán.</a:t>
            </a:r>
          </a:p>
        </p:txBody>
      </p:sp>
      <p:pic>
        <p:nvPicPr>
          <p:cNvPr id="4" name="Imagen 3">
            <a:extLst>
              <a:ext uri="{FF2B5EF4-FFF2-40B4-BE49-F238E27FC236}">
                <a16:creationId xmlns:a16="http://schemas.microsoft.com/office/drawing/2014/main" id="{40D7E468-FBC9-486F-8894-3B233018AE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7060" y="0"/>
            <a:ext cx="9044940" cy="6858000"/>
          </a:xfrm>
          <a:prstGeom prst="rect">
            <a:avLst/>
          </a:prstGeom>
        </p:spPr>
      </p:pic>
    </p:spTree>
    <p:extLst>
      <p:ext uri="{BB962C8B-B14F-4D97-AF65-F5344CB8AC3E}">
        <p14:creationId xmlns:p14="http://schemas.microsoft.com/office/powerpoint/2010/main" val="3786776503"/>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125200" cy="845127"/>
          </a:xfrm>
        </p:spPr>
        <p:txBody>
          <a:bodyPr anchor="ctr">
            <a:normAutofit/>
          </a:bodyPr>
          <a:lstStyle/>
          <a:p>
            <a:r>
              <a:rPr lang="es-ES" sz="2800" dirty="0"/>
              <a:t>1584. Veronese. Cristo lava los pies a los discípulos. </a:t>
            </a:r>
            <a:r>
              <a:rPr lang="es-ES" sz="2800" dirty="0" err="1"/>
              <a:t>Národní</a:t>
            </a:r>
            <a:r>
              <a:rPr lang="es-ES" sz="2800" dirty="0"/>
              <a:t> </a:t>
            </a:r>
            <a:r>
              <a:rPr lang="es-ES" sz="2800" dirty="0" err="1"/>
              <a:t>Galerie</a:t>
            </a:r>
            <a:r>
              <a:rPr lang="es-ES" sz="2800" dirty="0"/>
              <a:t>, Praga.</a:t>
            </a:r>
          </a:p>
        </p:txBody>
      </p:sp>
      <p:pic>
        <p:nvPicPr>
          <p:cNvPr id="4" name="Imagen 3">
            <a:extLst>
              <a:ext uri="{FF2B5EF4-FFF2-40B4-BE49-F238E27FC236}">
                <a16:creationId xmlns:a16="http://schemas.microsoft.com/office/drawing/2014/main" id="{0B2BA457-9097-490F-A777-F22EB67920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92" y="845127"/>
            <a:ext cx="12171808" cy="6012873"/>
          </a:xfrm>
          <a:prstGeom prst="rect">
            <a:avLst/>
          </a:prstGeom>
        </p:spPr>
      </p:pic>
    </p:spTree>
    <p:extLst>
      <p:ext uri="{BB962C8B-B14F-4D97-AF65-F5344CB8AC3E}">
        <p14:creationId xmlns:p14="http://schemas.microsoft.com/office/powerpoint/2010/main" val="4253627413"/>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404581698"/>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543844416"/>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10" y="365125"/>
            <a:ext cx="1556392" cy="5869420"/>
          </a:xfrm>
        </p:spPr>
        <p:txBody>
          <a:bodyPr anchor="t">
            <a:normAutofit/>
          </a:bodyPr>
          <a:lstStyle/>
          <a:p>
            <a:r>
              <a:rPr lang="es-ES" sz="2800" dirty="0"/>
              <a:t>1585. Veronés. La familia de Caín errante. Museo del Prado.</a:t>
            </a:r>
          </a:p>
        </p:txBody>
      </p:sp>
      <p:pic>
        <p:nvPicPr>
          <p:cNvPr id="4" name="Imagen 3">
            <a:extLst>
              <a:ext uri="{FF2B5EF4-FFF2-40B4-BE49-F238E27FC236}">
                <a16:creationId xmlns:a16="http://schemas.microsoft.com/office/drawing/2014/main" id="{28A97255-4129-4070-A0BB-F7263ACCCB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8901" y="0"/>
            <a:ext cx="10303099" cy="6858000"/>
          </a:xfrm>
          <a:prstGeom prst="rect">
            <a:avLst/>
          </a:prstGeom>
        </p:spPr>
      </p:pic>
    </p:spTree>
    <p:extLst>
      <p:ext uri="{BB962C8B-B14F-4D97-AF65-F5344CB8AC3E}">
        <p14:creationId xmlns:p14="http://schemas.microsoft.com/office/powerpoint/2010/main" val="3383206375"/>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08" y="365125"/>
            <a:ext cx="5240531" cy="6118802"/>
          </a:xfrm>
        </p:spPr>
        <p:txBody>
          <a:bodyPr anchor="t">
            <a:noAutofit/>
          </a:bodyPr>
          <a:lstStyle/>
          <a:p>
            <a:r>
              <a:rPr lang="es-ES" sz="2400" b="0" i="0" dirty="0">
                <a:effectLst/>
                <a:latin typeface="+mn-lt"/>
              </a:rPr>
              <a:t>La pintura ilustra un pasaje del </a:t>
            </a:r>
            <a:r>
              <a:rPr lang="es-ES" sz="2400" b="0" i="0" u="none" strike="noStrike" dirty="0">
                <a:effectLst/>
                <a:latin typeface="+mn-lt"/>
              </a:rPr>
              <a:t>Génesis</a:t>
            </a:r>
            <a:r>
              <a:rPr lang="es-ES" sz="2400" b="0" i="0" dirty="0">
                <a:effectLst/>
                <a:latin typeface="+mn-lt"/>
              </a:rPr>
              <a:t> inusual en la historia de la pintura: cómo </a:t>
            </a:r>
            <a:r>
              <a:rPr lang="es-ES" sz="2400" b="0" i="0" u="none" strike="noStrike" dirty="0">
                <a:effectLst/>
                <a:latin typeface="+mn-lt"/>
              </a:rPr>
              <a:t>Dios</a:t>
            </a:r>
            <a:r>
              <a:rPr lang="es-ES" sz="2400" b="0" i="0" dirty="0">
                <a:effectLst/>
                <a:latin typeface="+mn-lt"/>
              </a:rPr>
              <a:t> castigó a </a:t>
            </a:r>
            <a:r>
              <a:rPr lang="es-ES" sz="2400" b="0" i="0" u="none" strike="noStrike" dirty="0">
                <a:effectLst/>
                <a:latin typeface="+mn-lt"/>
              </a:rPr>
              <a:t>Caín</a:t>
            </a:r>
            <a:r>
              <a:rPr lang="es-ES" sz="2400" b="0" i="0" dirty="0">
                <a:effectLst/>
                <a:latin typeface="+mn-lt"/>
              </a:rPr>
              <a:t> por matar a su hermano Abel condenándolo a vagar con su familia por una naturaleza hostil (</a:t>
            </a:r>
            <a:r>
              <a:rPr lang="es-ES" sz="2400" b="0" i="1" u="none" strike="noStrike" dirty="0">
                <a:effectLst/>
                <a:latin typeface="+mn-lt"/>
              </a:rPr>
              <a:t>Génesis</a:t>
            </a:r>
            <a:r>
              <a:rPr lang="es-ES" sz="2400" b="0" i="0" dirty="0">
                <a:effectLst/>
                <a:latin typeface="+mn-lt"/>
              </a:rPr>
              <a:t> 4, 11-16). </a:t>
            </a:r>
            <a:br>
              <a:rPr lang="es-ES" sz="2400" b="0" i="0" dirty="0">
                <a:effectLst/>
                <a:latin typeface="+mn-lt"/>
              </a:rPr>
            </a:br>
            <a:r>
              <a:rPr lang="es-ES" sz="2400" b="0" i="0" u="none" strike="noStrike" dirty="0">
                <a:effectLst/>
                <a:latin typeface="+mn-lt"/>
              </a:rPr>
              <a:t>Veronés</a:t>
            </a:r>
            <a:r>
              <a:rPr lang="es-ES" sz="2400" b="0" i="0" dirty="0">
                <a:effectLst/>
                <a:latin typeface="+mn-lt"/>
              </a:rPr>
              <a:t> sitúa la acción en una paraje desolado sólo animado por un árbol. </a:t>
            </a:r>
            <a:br>
              <a:rPr lang="es-ES" sz="2400" b="0" i="0" dirty="0">
                <a:effectLst/>
                <a:latin typeface="+mn-lt"/>
              </a:rPr>
            </a:br>
            <a:r>
              <a:rPr lang="es-ES" sz="2400" b="0" i="0" dirty="0">
                <a:effectLst/>
                <a:latin typeface="+mn-lt"/>
              </a:rPr>
              <a:t>Al abrigo de una roca, </a:t>
            </a:r>
            <a:r>
              <a:rPr lang="es-ES" sz="2400" b="0" i="0" u="none" strike="noStrike" dirty="0">
                <a:effectLst/>
                <a:latin typeface="+mn-lt"/>
              </a:rPr>
              <a:t>Caín</a:t>
            </a:r>
            <a:r>
              <a:rPr lang="es-ES" sz="2400" b="0" i="0" dirty="0">
                <a:effectLst/>
                <a:latin typeface="+mn-lt"/>
              </a:rPr>
              <a:t> vigila ataviado con una piel de león y armado con una maza mientras su mujer amamanta al hijo de ambos. </a:t>
            </a:r>
            <a:br>
              <a:rPr lang="es-ES" sz="2400" b="0" i="0" dirty="0">
                <a:effectLst/>
                <a:latin typeface="+mn-lt"/>
              </a:rPr>
            </a:br>
            <a:r>
              <a:rPr lang="es-ES" sz="2400" b="0" i="0" dirty="0">
                <a:effectLst/>
                <a:latin typeface="+mn-lt"/>
              </a:rPr>
              <a:t>El grupo de la mujer y el niño, fuertemente iluminado, contrasta con la figura de </a:t>
            </a:r>
            <a:r>
              <a:rPr lang="es-ES" sz="2400" b="0" i="0" u="none" strike="noStrike" dirty="0">
                <a:effectLst/>
                <a:latin typeface="+mn-lt"/>
              </a:rPr>
              <a:t>Caín</a:t>
            </a:r>
            <a:r>
              <a:rPr lang="es-ES" sz="2400" b="0" i="0" dirty="0">
                <a:effectLst/>
                <a:latin typeface="+mn-lt"/>
              </a:rPr>
              <a:t>, más oscura y de espaldas al espectador, artificio con el que el pintor subraya su culpabilidad.</a:t>
            </a:r>
            <a:endParaRPr lang="es-ES" sz="5400" dirty="0">
              <a:latin typeface="+mn-lt"/>
            </a:endParaRPr>
          </a:p>
        </p:txBody>
      </p:sp>
      <p:pic>
        <p:nvPicPr>
          <p:cNvPr id="4" name="Imagen 3">
            <a:extLst>
              <a:ext uri="{FF2B5EF4-FFF2-40B4-BE49-F238E27FC236}">
                <a16:creationId xmlns:a16="http://schemas.microsoft.com/office/drawing/2014/main" id="{28A97255-4129-4070-A0BB-F7263ACCCB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3040" y="1108363"/>
            <a:ext cx="6618960" cy="4405745"/>
          </a:xfrm>
          <a:prstGeom prst="rect">
            <a:avLst/>
          </a:prstGeom>
        </p:spPr>
      </p:pic>
    </p:spTree>
    <p:extLst>
      <p:ext uri="{BB962C8B-B14F-4D97-AF65-F5344CB8AC3E}">
        <p14:creationId xmlns:p14="http://schemas.microsoft.com/office/powerpoint/2010/main" val="2982457014"/>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40739" cy="5869420"/>
          </a:xfrm>
        </p:spPr>
        <p:txBody>
          <a:bodyPr anchor="t">
            <a:normAutofit/>
          </a:bodyPr>
          <a:lstStyle/>
          <a:p>
            <a:r>
              <a:rPr lang="es-ES" sz="2800" dirty="0"/>
              <a:t>1585. Veronés. Leda y el cisne. Ajaccio, Musée </a:t>
            </a:r>
            <a:r>
              <a:rPr lang="es-ES" sz="2800" dirty="0" err="1"/>
              <a:t>Fesch</a:t>
            </a:r>
            <a:r>
              <a:rPr lang="es-ES" sz="2800" dirty="0"/>
              <a:t>.</a:t>
            </a:r>
          </a:p>
        </p:txBody>
      </p:sp>
      <p:pic>
        <p:nvPicPr>
          <p:cNvPr id="4" name="Imagen 3">
            <a:extLst>
              <a:ext uri="{FF2B5EF4-FFF2-40B4-BE49-F238E27FC236}">
                <a16:creationId xmlns:a16="http://schemas.microsoft.com/office/drawing/2014/main" id="{1D83D5D0-7FF0-4A5E-9F90-04758BEC38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357" y="0"/>
            <a:ext cx="5638643" cy="6858000"/>
          </a:xfrm>
          <a:prstGeom prst="rect">
            <a:avLst/>
          </a:prstGeom>
        </p:spPr>
      </p:pic>
    </p:spTree>
    <p:extLst>
      <p:ext uri="{BB962C8B-B14F-4D97-AF65-F5344CB8AC3E}">
        <p14:creationId xmlns:p14="http://schemas.microsoft.com/office/powerpoint/2010/main" val="1133662189"/>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166764" cy="1435966"/>
          </a:xfrm>
        </p:spPr>
        <p:txBody>
          <a:bodyPr anchor="t">
            <a:normAutofit/>
          </a:bodyPr>
          <a:lstStyle/>
          <a:p>
            <a:r>
              <a:rPr lang="es-ES" sz="2800" dirty="0"/>
              <a:t>1585. Veronés. Última cena. Pinacoteca di </a:t>
            </a:r>
            <a:r>
              <a:rPr lang="es-ES" sz="2800" dirty="0" err="1"/>
              <a:t>Brera</a:t>
            </a:r>
            <a:r>
              <a:rPr lang="es-ES" sz="2800" dirty="0"/>
              <a:t>, Milán.</a:t>
            </a:r>
          </a:p>
        </p:txBody>
      </p:sp>
      <p:pic>
        <p:nvPicPr>
          <p:cNvPr id="4" name="Imagen 3">
            <a:extLst>
              <a:ext uri="{FF2B5EF4-FFF2-40B4-BE49-F238E27FC236}">
                <a16:creationId xmlns:a16="http://schemas.microsoft.com/office/drawing/2014/main" id="{44E313E1-FFE6-4F15-BA95-03D359A789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44" y="1801091"/>
            <a:ext cx="12216544" cy="5056909"/>
          </a:xfrm>
          <a:prstGeom prst="rect">
            <a:avLst/>
          </a:prstGeom>
        </p:spPr>
      </p:pic>
    </p:spTree>
    <p:extLst>
      <p:ext uri="{BB962C8B-B14F-4D97-AF65-F5344CB8AC3E}">
        <p14:creationId xmlns:p14="http://schemas.microsoft.com/office/powerpoint/2010/main" val="2283715842"/>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51905" cy="5869420"/>
          </a:xfrm>
        </p:spPr>
        <p:txBody>
          <a:bodyPr anchor="t">
            <a:normAutofit/>
          </a:bodyPr>
          <a:lstStyle/>
          <a:p>
            <a:r>
              <a:rPr lang="es-ES" sz="2800" dirty="0"/>
              <a:t>1585. Veronés. Venus ante el espejo.</a:t>
            </a:r>
          </a:p>
        </p:txBody>
      </p:sp>
      <p:pic>
        <p:nvPicPr>
          <p:cNvPr id="4" name="Imagen 3">
            <a:extLst>
              <a:ext uri="{FF2B5EF4-FFF2-40B4-BE49-F238E27FC236}">
                <a16:creationId xmlns:a16="http://schemas.microsoft.com/office/drawing/2014/main" id="{0627A511-C5DC-45ED-9690-A4BD0BEBF4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4523" y="0"/>
            <a:ext cx="5127477" cy="6858000"/>
          </a:xfrm>
          <a:prstGeom prst="rect">
            <a:avLst/>
          </a:prstGeom>
        </p:spPr>
      </p:pic>
    </p:spTree>
    <p:extLst>
      <p:ext uri="{BB962C8B-B14F-4D97-AF65-F5344CB8AC3E}">
        <p14:creationId xmlns:p14="http://schemas.microsoft.com/office/powerpoint/2010/main" val="2580280108"/>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178301" cy="5869420"/>
          </a:xfrm>
        </p:spPr>
        <p:txBody>
          <a:bodyPr anchor="t">
            <a:normAutofit/>
          </a:bodyPr>
          <a:lstStyle/>
          <a:p>
            <a:r>
              <a:rPr lang="es-ES" sz="2800" b="1" dirty="0"/>
              <a:t>1586. Veronés. Asunción. </a:t>
            </a:r>
            <a:r>
              <a:rPr lang="es-ES" sz="2800" b="1" dirty="0" err="1"/>
              <a:t>Gallerie</a:t>
            </a:r>
            <a:r>
              <a:rPr lang="es-ES" sz="2800" b="1" dirty="0"/>
              <a:t> </a:t>
            </a:r>
            <a:r>
              <a:rPr lang="es-ES" sz="2800" b="1" dirty="0" err="1"/>
              <a:t>dell'Accademia</a:t>
            </a:r>
            <a:r>
              <a:rPr lang="es-ES" sz="2800" b="1" dirty="0"/>
              <a:t>, Venecia.</a:t>
            </a:r>
          </a:p>
        </p:txBody>
      </p:sp>
      <p:pic>
        <p:nvPicPr>
          <p:cNvPr id="4" name="Imagen 3">
            <a:extLst>
              <a:ext uri="{FF2B5EF4-FFF2-40B4-BE49-F238E27FC236}">
                <a16:creationId xmlns:a16="http://schemas.microsoft.com/office/drawing/2014/main" id="{921396DD-7CA9-4873-933A-2C0865A173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0919" y="0"/>
            <a:ext cx="3501081" cy="6858000"/>
          </a:xfrm>
          <a:prstGeom prst="rect">
            <a:avLst/>
          </a:prstGeom>
        </p:spPr>
      </p:pic>
    </p:spTree>
    <p:extLst>
      <p:ext uri="{BB962C8B-B14F-4D97-AF65-F5344CB8AC3E}">
        <p14:creationId xmlns:p14="http://schemas.microsoft.com/office/powerpoint/2010/main" val="1104777766"/>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24685" cy="5869420"/>
          </a:xfrm>
        </p:spPr>
        <p:txBody>
          <a:bodyPr anchor="t">
            <a:normAutofit/>
          </a:bodyPr>
          <a:lstStyle/>
          <a:p>
            <a:r>
              <a:rPr lang="es-ES" sz="2800" dirty="0"/>
              <a:t>1586. Veronés. Hércules, Deyanira y el centauro. Kunsthistorisches Museum, Viena</a:t>
            </a:r>
          </a:p>
        </p:txBody>
      </p:sp>
      <p:pic>
        <p:nvPicPr>
          <p:cNvPr id="4" name="Imagen 3">
            <a:extLst>
              <a:ext uri="{FF2B5EF4-FFF2-40B4-BE49-F238E27FC236}">
                <a16:creationId xmlns:a16="http://schemas.microsoft.com/office/drawing/2014/main" id="{006B2FAA-5340-43EE-8CBB-342F2B8AC7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7303" y="0"/>
            <a:ext cx="5254697" cy="6858000"/>
          </a:xfrm>
          <a:prstGeom prst="rect">
            <a:avLst/>
          </a:prstGeom>
        </p:spPr>
      </p:pic>
    </p:spTree>
    <p:extLst>
      <p:ext uri="{BB962C8B-B14F-4D97-AF65-F5344CB8AC3E}">
        <p14:creationId xmlns:p14="http://schemas.microsoft.com/office/powerpoint/2010/main" val="633869277"/>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42786" cy="5869420"/>
          </a:xfrm>
        </p:spPr>
        <p:txBody>
          <a:bodyPr anchor="t">
            <a:normAutofit/>
          </a:bodyPr>
          <a:lstStyle/>
          <a:p>
            <a:r>
              <a:rPr lang="es-ES" sz="2800" dirty="0"/>
              <a:t>1586. Veronés. Venus y Marte. Kunsthistorisches Museum, Viena</a:t>
            </a:r>
          </a:p>
        </p:txBody>
      </p:sp>
      <p:pic>
        <p:nvPicPr>
          <p:cNvPr id="4" name="Imagen 3">
            <a:extLst>
              <a:ext uri="{FF2B5EF4-FFF2-40B4-BE49-F238E27FC236}">
                <a16:creationId xmlns:a16="http://schemas.microsoft.com/office/drawing/2014/main" id="{E6ACBAAB-D402-4CBC-B43A-4FD76EA26A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5404" y="0"/>
            <a:ext cx="5136596" cy="6858000"/>
          </a:xfrm>
          <a:prstGeom prst="rect">
            <a:avLst/>
          </a:prstGeom>
        </p:spPr>
      </p:pic>
    </p:spTree>
    <p:extLst>
      <p:ext uri="{BB962C8B-B14F-4D97-AF65-F5344CB8AC3E}">
        <p14:creationId xmlns:p14="http://schemas.microsoft.com/office/powerpoint/2010/main" val="4120937420"/>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110766" cy="5869420"/>
          </a:xfrm>
        </p:spPr>
        <p:txBody>
          <a:bodyPr anchor="t">
            <a:normAutofit fontScale="90000"/>
          </a:bodyPr>
          <a:lstStyle/>
          <a:p>
            <a:r>
              <a:rPr lang="es-ES" sz="3100" b="1" dirty="0"/>
              <a:t>1587. </a:t>
            </a:r>
            <a:r>
              <a:rPr lang="es-ES" sz="3100" b="1" dirty="0" err="1"/>
              <a:t>Verones</a:t>
            </a:r>
            <a:r>
              <a:rPr lang="es-ES" sz="3100" b="1" dirty="0"/>
              <a:t>. Asunción. </a:t>
            </a:r>
            <a:r>
              <a:rPr lang="es-ES" sz="3100" b="1" dirty="0" err="1"/>
              <a:t>Gallerie</a:t>
            </a:r>
            <a:r>
              <a:rPr lang="es-ES" sz="3100" b="1" dirty="0"/>
              <a:t> </a:t>
            </a:r>
            <a:r>
              <a:rPr lang="es-ES" sz="3100" b="1" dirty="0" err="1"/>
              <a:t>dell'Accademia</a:t>
            </a:r>
            <a:r>
              <a:rPr lang="es-ES" sz="3100" b="1" dirty="0"/>
              <a:t>, Venecia.</a:t>
            </a:r>
            <a:br>
              <a:rPr lang="es-ES" sz="2800" dirty="0"/>
            </a:br>
            <a:r>
              <a:rPr lang="es-ES" sz="2400" b="0" i="0" dirty="0">
                <a:effectLst/>
                <a:latin typeface="+mn-lt"/>
              </a:rPr>
              <a:t>Esta pintura es del techo del refectorio del convento de San Giacomo en la </a:t>
            </a:r>
            <a:r>
              <a:rPr lang="es-ES" sz="2400" b="0" i="0" dirty="0" err="1">
                <a:effectLst/>
                <a:latin typeface="+mn-lt"/>
              </a:rPr>
              <a:t>Giudecca</a:t>
            </a:r>
            <a:r>
              <a:rPr lang="es-ES" sz="2400" b="0" i="0" dirty="0">
                <a:effectLst/>
                <a:latin typeface="+mn-lt"/>
              </a:rPr>
              <a:t>. </a:t>
            </a:r>
            <a:br>
              <a:rPr lang="es-ES" sz="2400" b="0" i="0" dirty="0">
                <a:effectLst/>
                <a:latin typeface="+mn-lt"/>
              </a:rPr>
            </a:br>
            <a:r>
              <a:rPr lang="es-ES" sz="2400" b="0" i="0" dirty="0">
                <a:effectLst/>
                <a:latin typeface="+mn-lt"/>
              </a:rPr>
              <a:t>Hubo otros lienzos de la misma área decorativa que también se agregaron al catálogo de la Galería, incluidos dos óvalos que representan la </a:t>
            </a:r>
            <a:r>
              <a:rPr lang="es-ES" sz="2400" b="0" i="1" dirty="0">
                <a:effectLst/>
                <a:latin typeface="+mn-lt"/>
              </a:rPr>
              <a:t>Anunciación</a:t>
            </a:r>
            <a:r>
              <a:rPr lang="es-ES" sz="2400" b="0" i="0" dirty="0">
                <a:effectLst/>
                <a:latin typeface="+mn-lt"/>
              </a:rPr>
              <a:t> y la </a:t>
            </a:r>
            <a:r>
              <a:rPr lang="es-ES" sz="2400" b="0" i="1" dirty="0">
                <a:effectLst/>
                <a:latin typeface="+mn-lt"/>
              </a:rPr>
              <a:t>Visitación, </a:t>
            </a:r>
            <a:r>
              <a:rPr lang="es-ES" sz="2400" b="0" i="0" dirty="0">
                <a:effectLst/>
                <a:latin typeface="+mn-lt"/>
              </a:rPr>
              <a:t>y un friso con hojas, </a:t>
            </a:r>
            <a:r>
              <a:rPr lang="es-ES" sz="2400" b="0" i="0" dirty="0" err="1">
                <a:effectLst/>
                <a:latin typeface="+mn-lt"/>
              </a:rPr>
              <a:t>putti</a:t>
            </a:r>
            <a:r>
              <a:rPr lang="es-ES" sz="2400" b="0" i="0" dirty="0">
                <a:effectLst/>
                <a:latin typeface="+mn-lt"/>
              </a:rPr>
              <a:t> y figuras alegóricas (en los repositorios), así como la gran </a:t>
            </a:r>
            <a:r>
              <a:rPr lang="es-ES" sz="2400" b="0" i="1" dirty="0">
                <a:effectLst/>
                <a:latin typeface="+mn-lt"/>
              </a:rPr>
              <a:t>Fiesta en la Casa de Levi, </a:t>
            </a:r>
            <a:r>
              <a:rPr lang="es-ES" sz="2400" b="0" i="0" dirty="0">
                <a:effectLst/>
                <a:latin typeface="+mn-lt"/>
              </a:rPr>
              <a:t>actualmente otorgada a los repositorios del Municipio de Verona. Aunque coordinado por Veronese, la ejecución de las pinturas fue realizada en gran medida por su taller, con la excepción, tal vez, de este lienzo central, que es cualitativamente superior a los demás. </a:t>
            </a:r>
            <a:br>
              <a:rPr lang="es-ES" sz="2400" b="0" i="0" dirty="0">
                <a:effectLst/>
                <a:latin typeface="+mn-lt"/>
              </a:rPr>
            </a:br>
            <a:r>
              <a:rPr lang="es-ES" sz="2400" b="0" i="0" dirty="0">
                <a:effectLst/>
                <a:latin typeface="+mn-lt"/>
              </a:rPr>
              <a:t>La disposición de las figuras de los apóstoles y la presencia de una pérgola que recaía todo el camino alrededor de la pintura recuerdan al manierismo, y particularmente a Correggio.</a:t>
            </a:r>
            <a:endParaRPr lang="es-ES" sz="2400" dirty="0">
              <a:latin typeface="+mn-lt"/>
            </a:endParaRPr>
          </a:p>
        </p:txBody>
      </p:sp>
      <p:pic>
        <p:nvPicPr>
          <p:cNvPr id="4" name="Imagen 3">
            <a:extLst>
              <a:ext uri="{FF2B5EF4-FFF2-40B4-BE49-F238E27FC236}">
                <a16:creationId xmlns:a16="http://schemas.microsoft.com/office/drawing/2014/main" id="{47BF000E-52C4-441B-B62C-51215CF8A6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3384" y="0"/>
            <a:ext cx="4568616" cy="6858000"/>
          </a:xfrm>
          <a:prstGeom prst="rect">
            <a:avLst/>
          </a:prstGeom>
        </p:spPr>
      </p:pic>
    </p:spTree>
    <p:extLst>
      <p:ext uri="{BB962C8B-B14F-4D97-AF65-F5344CB8AC3E}">
        <p14:creationId xmlns:p14="http://schemas.microsoft.com/office/powerpoint/2010/main" val="285527004"/>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657655" cy="5869420"/>
          </a:xfrm>
        </p:spPr>
        <p:txBody>
          <a:bodyPr anchor="t">
            <a:normAutofit/>
          </a:bodyPr>
          <a:lstStyle/>
          <a:p>
            <a:r>
              <a:rPr lang="es-ES" sz="2800" b="1" dirty="0"/>
              <a:t>1588. Veronés. Conversión de San Pantaleón. San </a:t>
            </a:r>
            <a:r>
              <a:rPr lang="es-ES" sz="2800" b="1" dirty="0" err="1"/>
              <a:t>Pantalon</a:t>
            </a:r>
            <a:r>
              <a:rPr lang="es-ES" sz="2800" b="1" dirty="0"/>
              <a:t>, Venecia.</a:t>
            </a:r>
          </a:p>
        </p:txBody>
      </p:sp>
      <p:pic>
        <p:nvPicPr>
          <p:cNvPr id="4" name="Imagen 3">
            <a:extLst>
              <a:ext uri="{FF2B5EF4-FFF2-40B4-BE49-F238E27FC236}">
                <a16:creationId xmlns:a16="http://schemas.microsoft.com/office/drawing/2014/main" id="{819ECE18-EF63-4A23-A570-81E18DC0AB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0273" y="0"/>
            <a:ext cx="4021727" cy="6858000"/>
          </a:xfrm>
          <a:prstGeom prst="rect">
            <a:avLst/>
          </a:prstGeom>
        </p:spPr>
      </p:pic>
    </p:spTree>
    <p:extLst>
      <p:ext uri="{BB962C8B-B14F-4D97-AF65-F5344CB8AC3E}">
        <p14:creationId xmlns:p14="http://schemas.microsoft.com/office/powerpoint/2010/main" val="3597081309"/>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6927"/>
            <a:ext cx="11249891" cy="1156855"/>
          </a:xfrm>
        </p:spPr>
        <p:txBody>
          <a:bodyPr anchor="ctr">
            <a:normAutofit/>
          </a:bodyPr>
          <a:lstStyle/>
          <a:p>
            <a:r>
              <a:rPr lang="es-ES" sz="2800" dirty="0"/>
              <a:t>1588. Veronés. Susana y los viejos. Kunsthistorisches Museum, Viena</a:t>
            </a:r>
          </a:p>
        </p:txBody>
      </p:sp>
      <p:pic>
        <p:nvPicPr>
          <p:cNvPr id="4" name="Imagen 3">
            <a:extLst>
              <a:ext uri="{FF2B5EF4-FFF2-40B4-BE49-F238E27FC236}">
                <a16:creationId xmlns:a16="http://schemas.microsoft.com/office/drawing/2014/main" id="{B45DBE33-5A4D-4A68-9EBF-DC565A8B72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8" y="1163782"/>
            <a:ext cx="12187052" cy="5687291"/>
          </a:xfrm>
          <a:prstGeom prst="rect">
            <a:avLst/>
          </a:prstGeom>
        </p:spPr>
      </p:pic>
    </p:spTree>
    <p:extLst>
      <p:ext uri="{BB962C8B-B14F-4D97-AF65-F5344CB8AC3E}">
        <p14:creationId xmlns:p14="http://schemas.microsoft.com/office/powerpoint/2010/main" val="2972661612"/>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365124"/>
            <a:ext cx="7043845" cy="6492875"/>
          </a:xfrm>
        </p:spPr>
        <p:txBody>
          <a:bodyPr anchor="t">
            <a:normAutofit fontScale="90000"/>
          </a:bodyPr>
          <a:lstStyle/>
          <a:p>
            <a:r>
              <a:rPr lang="es-ES" sz="2700" b="1" dirty="0"/>
              <a:t>1588. Veronés. Sacrificio de Isaac. Museo del Prado.</a:t>
            </a:r>
            <a:br>
              <a:rPr lang="es-ES" sz="2800" dirty="0"/>
            </a:br>
            <a:r>
              <a:rPr lang="es-ES" sz="2200" b="0" i="0" dirty="0">
                <a:effectLst/>
                <a:latin typeface="+mn-lt"/>
              </a:rPr>
              <a:t>La escena relata el momento descrito en el </a:t>
            </a:r>
            <a:r>
              <a:rPr lang="es-ES" sz="2200" b="0" i="0" u="none" strike="noStrike" dirty="0">
                <a:effectLst/>
                <a:latin typeface="+mn-lt"/>
              </a:rPr>
              <a:t>Antiguo Testamento</a:t>
            </a:r>
            <a:r>
              <a:rPr lang="es-ES" sz="2200" b="0" i="0" dirty="0">
                <a:effectLst/>
                <a:latin typeface="+mn-lt"/>
              </a:rPr>
              <a:t> (</a:t>
            </a:r>
            <a:r>
              <a:rPr lang="es-ES" sz="2200" b="0" i="1" u="none" strike="noStrike" dirty="0">
                <a:effectLst/>
                <a:latin typeface="+mn-lt"/>
              </a:rPr>
              <a:t>Génesis</a:t>
            </a:r>
            <a:r>
              <a:rPr lang="es-ES" sz="2200" b="0" i="0" dirty="0">
                <a:effectLst/>
                <a:latin typeface="+mn-lt"/>
              </a:rPr>
              <a:t> 22, 1-19) en el que </a:t>
            </a:r>
            <a:r>
              <a:rPr lang="es-ES" sz="2200" b="0" i="0" u="none" strike="noStrike" dirty="0">
                <a:effectLst/>
                <a:latin typeface="+mn-lt"/>
              </a:rPr>
              <a:t>Abraham</a:t>
            </a:r>
            <a:r>
              <a:rPr lang="es-ES" sz="2200" b="0" i="0" dirty="0">
                <a:effectLst/>
                <a:latin typeface="+mn-lt"/>
              </a:rPr>
              <a:t>, siguiendo las órdenes de </a:t>
            </a:r>
            <a:r>
              <a:rPr lang="es-ES" sz="2200" b="0" i="0" u="none" strike="noStrike" dirty="0">
                <a:effectLst/>
                <a:latin typeface="+mn-lt"/>
              </a:rPr>
              <a:t>Dios</a:t>
            </a:r>
            <a:r>
              <a:rPr lang="es-ES" sz="2200" b="0" i="0" dirty="0">
                <a:effectLst/>
                <a:latin typeface="+mn-lt"/>
              </a:rPr>
              <a:t>, se dispone a ofrecerle a su hijo </a:t>
            </a:r>
            <a:r>
              <a:rPr lang="es-ES" sz="2200" b="0" i="0" u="none" strike="noStrike" dirty="0">
                <a:effectLst/>
                <a:latin typeface="+mn-lt"/>
              </a:rPr>
              <a:t>Isaac</a:t>
            </a:r>
            <a:r>
              <a:rPr lang="es-ES" sz="2200" b="0" i="0" dirty="0">
                <a:effectLst/>
                <a:latin typeface="+mn-lt"/>
              </a:rPr>
              <a:t> en sacrificio. </a:t>
            </a:r>
            <a:r>
              <a:rPr lang="es-ES" sz="2200" b="0" i="0" u="none" strike="noStrike" dirty="0">
                <a:effectLst/>
                <a:latin typeface="+mn-lt"/>
              </a:rPr>
              <a:t>Dios</a:t>
            </a:r>
            <a:r>
              <a:rPr lang="es-ES" sz="2200" b="0" i="0" dirty="0">
                <a:effectLst/>
                <a:latin typeface="+mn-lt"/>
              </a:rPr>
              <a:t>, viendo que </a:t>
            </a:r>
            <a:r>
              <a:rPr lang="es-ES" sz="2200" b="0" i="0" u="none" strike="noStrike" dirty="0">
                <a:effectLst/>
                <a:latin typeface="+mn-lt"/>
              </a:rPr>
              <a:t>Abraham</a:t>
            </a:r>
            <a:r>
              <a:rPr lang="es-ES" sz="2200" b="0" i="0" dirty="0">
                <a:effectLst/>
                <a:latin typeface="+mn-lt"/>
              </a:rPr>
              <a:t> sigue su mandato con fe ciega, ve probada su fidelidad y envía a un ángel para salvar a </a:t>
            </a:r>
            <a:r>
              <a:rPr lang="es-ES" sz="2200" b="0" i="0" u="none" strike="noStrike" dirty="0">
                <a:effectLst/>
                <a:latin typeface="+mn-lt"/>
              </a:rPr>
              <a:t>Isaac</a:t>
            </a:r>
            <a:r>
              <a:rPr lang="es-ES" sz="2200" b="0" i="0" dirty="0">
                <a:effectLst/>
                <a:latin typeface="+mn-lt"/>
              </a:rPr>
              <a:t> en el último momento, ordenando que en su lugar sea ofrecido un cordero. Este pasaje bíblico se entiende como prefiguración del sacrificio de </a:t>
            </a:r>
            <a:r>
              <a:rPr lang="es-ES" sz="2200" b="0" i="0" u="none" strike="noStrike" dirty="0">
                <a:effectLst/>
                <a:latin typeface="+mn-lt"/>
              </a:rPr>
              <a:t>Cristo en la Cruz</a:t>
            </a:r>
            <a:r>
              <a:rPr lang="es-ES" sz="2200" b="0" i="0" dirty="0">
                <a:effectLst/>
                <a:latin typeface="+mn-lt"/>
              </a:rPr>
              <a:t>: el asno simbolizaría la Sinagoga, el cordero aludiría a </a:t>
            </a:r>
            <a:r>
              <a:rPr lang="es-ES" sz="2200" b="0" i="0" u="none" strike="noStrike" dirty="0">
                <a:effectLst/>
                <a:latin typeface="+mn-lt"/>
              </a:rPr>
              <a:t>Cristo</a:t>
            </a:r>
            <a:r>
              <a:rPr lang="es-ES" sz="2200" b="0" i="0" dirty="0">
                <a:effectLst/>
                <a:latin typeface="+mn-lt"/>
              </a:rPr>
              <a:t> y el altar, a la cruz. La escena principal se sitúa en primer plano, con </a:t>
            </a:r>
            <a:r>
              <a:rPr lang="es-ES" sz="2200" b="0" i="0" u="none" strike="noStrike" dirty="0">
                <a:effectLst/>
                <a:latin typeface="+mn-lt"/>
              </a:rPr>
              <a:t>Isaac</a:t>
            </a:r>
            <a:r>
              <a:rPr lang="es-ES" sz="2200" b="0" i="0" dirty="0">
                <a:effectLst/>
                <a:latin typeface="+mn-lt"/>
              </a:rPr>
              <a:t> semidesnudo sobre el altar de sacrificios y sujetado por su padre Abraham, cuya mano derecha que sostiene el cuchillo es detenida por el ángel. Pintura tardía, comparte con otras realizadas en la década de 1580 una misma fusión de los personajes en el paisaje. A lo largo de una diagonal se entrelazan las figuras, destacando por su luminosidad el ángel e </a:t>
            </a:r>
            <a:r>
              <a:rPr lang="es-ES" sz="2200" b="0" i="0" u="none" strike="noStrike" dirty="0">
                <a:effectLst/>
                <a:latin typeface="+mn-lt"/>
              </a:rPr>
              <a:t>Isaac</a:t>
            </a:r>
            <a:r>
              <a:rPr lang="es-ES" sz="2200" b="0" i="0" dirty="0">
                <a:effectLst/>
                <a:latin typeface="+mn-lt"/>
              </a:rPr>
              <a:t>, mientras la sombra que proyecta el primero deja en penumbra el sorprendido rostro del patriarca. Esta obra fue adquirida en </a:t>
            </a:r>
            <a:r>
              <a:rPr lang="es-ES" sz="2200" b="0" i="0" u="none" strike="noStrike" dirty="0">
                <a:effectLst/>
                <a:latin typeface="+mn-lt"/>
              </a:rPr>
              <a:t>Inglaterra</a:t>
            </a:r>
            <a:r>
              <a:rPr lang="es-ES" sz="2200" b="0" i="0" dirty="0">
                <a:effectLst/>
                <a:latin typeface="+mn-lt"/>
              </a:rPr>
              <a:t> por el conde de Fuensaldaña para </a:t>
            </a:r>
            <a:r>
              <a:rPr lang="es-ES" sz="2200" b="0" i="0" u="none" strike="noStrike" dirty="0">
                <a:effectLst/>
                <a:latin typeface="+mn-lt"/>
              </a:rPr>
              <a:t>Felipe IV</a:t>
            </a:r>
            <a:r>
              <a:rPr lang="es-ES" sz="2200" b="0" i="0" dirty="0">
                <a:effectLst/>
                <a:latin typeface="+mn-lt"/>
              </a:rPr>
              <a:t> por 500 florines, instalándose en el </a:t>
            </a:r>
            <a:r>
              <a:rPr lang="es-ES" sz="2200" b="0" i="0" u="none" strike="noStrike" dirty="0">
                <a:effectLst/>
                <a:latin typeface="+mn-lt"/>
              </a:rPr>
              <a:t>Monasterio de El Escorial</a:t>
            </a:r>
            <a:r>
              <a:rPr lang="es-ES" sz="2200" b="0" i="0" dirty="0">
                <a:effectLst/>
                <a:latin typeface="+mn-lt"/>
              </a:rPr>
              <a:t>, donde permaneció hasta su incorporación a las colecciones del </a:t>
            </a:r>
            <a:r>
              <a:rPr lang="es-ES" sz="2200" b="0" i="0" u="none" strike="noStrike" dirty="0">
                <a:effectLst/>
                <a:latin typeface="+mn-lt"/>
              </a:rPr>
              <a:t>Museo del Prado</a:t>
            </a:r>
            <a:r>
              <a:rPr lang="es-ES" sz="2200" b="0" i="0" dirty="0">
                <a:effectLst/>
                <a:latin typeface="+mn-lt"/>
              </a:rPr>
              <a:t> en 1839.</a:t>
            </a:r>
            <a:endParaRPr lang="es-ES" sz="2400" dirty="0">
              <a:latin typeface="+mn-lt"/>
            </a:endParaRPr>
          </a:p>
        </p:txBody>
      </p:sp>
      <p:pic>
        <p:nvPicPr>
          <p:cNvPr id="4" name="Imagen 3">
            <a:extLst>
              <a:ext uri="{FF2B5EF4-FFF2-40B4-BE49-F238E27FC236}">
                <a16:creationId xmlns:a16="http://schemas.microsoft.com/office/drawing/2014/main" id="{E801CA23-0E85-4A06-A800-40A50D7684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7809" y="0"/>
            <a:ext cx="4954191" cy="6858000"/>
          </a:xfrm>
          <a:prstGeom prst="rect">
            <a:avLst/>
          </a:prstGeom>
        </p:spPr>
      </p:pic>
    </p:spTree>
    <p:extLst>
      <p:ext uri="{BB962C8B-B14F-4D97-AF65-F5344CB8AC3E}">
        <p14:creationId xmlns:p14="http://schemas.microsoft.com/office/powerpoint/2010/main" val="984183919"/>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678632" cy="5869420"/>
          </a:xfrm>
        </p:spPr>
        <p:txBody>
          <a:bodyPr anchor="t">
            <a:normAutofit/>
          </a:bodyPr>
          <a:lstStyle/>
          <a:p>
            <a:r>
              <a:rPr lang="es-ES" sz="2800" b="1" dirty="0"/>
              <a:t>1589. Veronés. Cristo muerto entre dos ángeles. Staatliche Museen, Berlín.</a:t>
            </a:r>
          </a:p>
        </p:txBody>
      </p:sp>
      <p:pic>
        <p:nvPicPr>
          <p:cNvPr id="4" name="Imagen 3">
            <a:extLst>
              <a:ext uri="{FF2B5EF4-FFF2-40B4-BE49-F238E27FC236}">
                <a16:creationId xmlns:a16="http://schemas.microsoft.com/office/drawing/2014/main" id="{C73A1E4A-8223-40E7-AE70-436A0893FF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1250" y="0"/>
            <a:ext cx="6000750" cy="6858000"/>
          </a:xfrm>
          <a:prstGeom prst="rect">
            <a:avLst/>
          </a:prstGeom>
        </p:spPr>
      </p:pic>
    </p:spTree>
    <p:extLst>
      <p:ext uri="{BB962C8B-B14F-4D97-AF65-F5344CB8AC3E}">
        <p14:creationId xmlns:p14="http://schemas.microsoft.com/office/powerpoint/2010/main" val="4252670451"/>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62002300"/>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173822225"/>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11613" cy="5869420"/>
          </a:xfrm>
        </p:spPr>
        <p:txBody>
          <a:bodyPr anchor="t">
            <a:normAutofit/>
          </a:bodyPr>
          <a:lstStyle/>
          <a:p>
            <a:r>
              <a:rPr lang="es-ES" sz="2800" dirty="0"/>
              <a:t>Veronés. Retrato de un caballero. Palazzo Pitti, Florencia.</a:t>
            </a:r>
          </a:p>
        </p:txBody>
      </p:sp>
      <p:pic>
        <p:nvPicPr>
          <p:cNvPr id="4" name="Imagen 3">
            <a:extLst>
              <a:ext uri="{FF2B5EF4-FFF2-40B4-BE49-F238E27FC236}">
                <a16:creationId xmlns:a16="http://schemas.microsoft.com/office/drawing/2014/main" id="{4B94127F-EF6E-4125-86B9-E4E31778C9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4231" y="0"/>
            <a:ext cx="5667769" cy="6858000"/>
          </a:xfrm>
          <a:prstGeom prst="rect">
            <a:avLst/>
          </a:prstGeom>
        </p:spPr>
      </p:pic>
    </p:spTree>
    <p:extLst>
      <p:ext uri="{BB962C8B-B14F-4D97-AF65-F5344CB8AC3E}">
        <p14:creationId xmlns:p14="http://schemas.microsoft.com/office/powerpoint/2010/main" val="1736865872"/>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73927" cy="5869420"/>
          </a:xfrm>
        </p:spPr>
        <p:txBody>
          <a:bodyPr anchor="t">
            <a:normAutofit/>
          </a:bodyPr>
          <a:lstStyle/>
          <a:p>
            <a:r>
              <a:rPr lang="es-ES" sz="2800" b="1" dirty="0"/>
              <a:t>Veronés. Retrato de una mujer veneciana. Alte Pinakothek, </a:t>
            </a:r>
            <a:r>
              <a:rPr lang="es-ES" sz="2800" b="1" dirty="0" err="1"/>
              <a:t>Munich</a:t>
            </a:r>
            <a:r>
              <a:rPr lang="es-ES" sz="2800" b="1" dirty="0"/>
              <a:t>.</a:t>
            </a:r>
          </a:p>
        </p:txBody>
      </p:sp>
      <p:pic>
        <p:nvPicPr>
          <p:cNvPr id="4" name="Imagen 3">
            <a:extLst>
              <a:ext uri="{FF2B5EF4-FFF2-40B4-BE49-F238E27FC236}">
                <a16:creationId xmlns:a16="http://schemas.microsoft.com/office/drawing/2014/main" id="{BE621138-D4B0-4246-A964-1CB9562EEA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6545" y="0"/>
            <a:ext cx="5705455" cy="6858000"/>
          </a:xfrm>
          <a:prstGeom prst="rect">
            <a:avLst/>
          </a:prstGeom>
        </p:spPr>
      </p:pic>
    </p:spTree>
    <p:extLst>
      <p:ext uri="{BB962C8B-B14F-4D97-AF65-F5344CB8AC3E}">
        <p14:creationId xmlns:p14="http://schemas.microsoft.com/office/powerpoint/2010/main" val="1680737617"/>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07717699"/>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64746524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596</TotalTime>
  <Words>18234</Words>
  <Application>Microsoft Office PowerPoint</Application>
  <PresentationFormat>Panorámica</PresentationFormat>
  <Paragraphs>383</Paragraphs>
  <Slides>318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318</vt:i4>
      </vt:variant>
    </vt:vector>
  </HeadingPairs>
  <TitlesOfParts>
    <vt:vector size="323" baseType="lpstr">
      <vt:lpstr>Arial</vt:lpstr>
      <vt:lpstr>Calibri</vt:lpstr>
      <vt:lpstr>Calibri Light</vt:lpstr>
      <vt:lpstr>Hoefler Text A</vt:lpstr>
      <vt:lpstr>Tema de Office</vt:lpstr>
      <vt:lpstr>Veronés 1528 - 1588</vt:lpstr>
      <vt:lpstr>Presentación de PowerPoint</vt:lpstr>
      <vt:lpstr>Presentación de PowerPoint</vt:lpstr>
      <vt:lpstr>Presentación de PowerPoint</vt:lpstr>
      <vt:lpstr>1546. Veronés. Crianza hija de Jarius. Louvre.</vt:lpstr>
      <vt:lpstr>1546. Veronés. Virgen, San Juan Bautista y San Luis de Toulouse. Museo Civico di Castelvecchio, Verona.</vt:lpstr>
      <vt:lpstr>1547 - 1548. Veronés. Isabella Guerrieri Gonzaga Canossa. Louvre.</vt:lpstr>
      <vt:lpstr>1547. Veronés. Conversión de María Magdalena. National Gallery, Londres.</vt:lpstr>
      <vt:lpstr>1547. Veronés. Conversión de María Magdalena. National Gallery, Londres.</vt:lpstr>
      <vt:lpstr>1547. Veronés. Conversión de María Magdalena. National Gallery, Londres.</vt:lpstr>
      <vt:lpstr>1547. Veronés. Conversión de María Magdalena. National Gallery, Londres.</vt:lpstr>
      <vt:lpstr>1547. Veronés. Conversión de María Magdalena. National Gallery, Londres.</vt:lpstr>
      <vt:lpstr>1547. Veronés. Lamentación. Museo Civico di Castelvecchio, Verona.</vt:lpstr>
      <vt:lpstr>1547. Verones. Matrimonio místico de Santa Catalina.  Yale University Art Gallery, New Haven.</vt:lpstr>
      <vt:lpstr>1548 - 1549. Veronés. Deposición. Colección privada.</vt:lpstr>
      <vt:lpstr>Presentación de PowerPoint</vt:lpstr>
      <vt:lpstr>1550. Veronés. Susana y los viejos. Louvre.</vt:lpstr>
      <vt:lpstr>1551 - 1552. Veronés. Giuseppe da Porto y su hijo Leonida. Galleria degli Uffizi, Florencia.</vt:lpstr>
      <vt:lpstr>1551 - 1553. Verones. Retrato de un hombre joven. Szépmûvészeti Múzeum, Budapest.</vt:lpstr>
      <vt:lpstr>1551. Verones. Sagrada Familia, San Antonio Abad, Catalina, Juan Bautista. San Francesco della Vigna, Venecia.</vt:lpstr>
      <vt:lpstr>1552 - 1553. Veronés. Tentaciones de San Antonio. Musée des Beaux-Arts, Caen.</vt:lpstr>
      <vt:lpstr>1552. Veronés. Livia da Porto Thiene y su hija Deidamia. Walters Art Museum, Baltimore.</vt:lpstr>
      <vt:lpstr>Presentación de PowerPoint</vt:lpstr>
      <vt:lpstr>Presentación de PowerPoint</vt:lpstr>
      <vt:lpstr>1555. Veronés. Matrimonio místico de Santa Catalina. Colección privada.</vt:lpstr>
      <vt:lpstr>1556. Veronés. Anunciación. Uffizi.</vt:lpstr>
      <vt:lpstr>1556. Veronés. Anunciación. Uffizi.</vt:lpstr>
      <vt:lpstr>1556. Veronés. Transfiguración. Cathedral of Santa Maria, Montagnana</vt:lpstr>
      <vt:lpstr>1556. Veronés. Martirio de santa Justina. Museo Civico, Padua.</vt:lpstr>
      <vt:lpstr>1556. Veronés. Anunciación. Uffizi.</vt:lpstr>
      <vt:lpstr>1557. Veronés. Venus y Mercurio, presentan a Eros y Anteros ante el Altar de Júpiter. Uffizi.</vt:lpstr>
      <vt:lpstr>Presentación de PowerPoint</vt:lpstr>
      <vt:lpstr>1556 - 1558.  Iglesia de San Sebastián</vt:lpstr>
      <vt:lpstr>1555. Verones. Coronación de la Virgen. Sacristía San Sebastián.</vt:lpstr>
      <vt:lpstr>1555. Verones. Los cuatro evangelistas. Sacristía San Sebastián.</vt:lpstr>
      <vt:lpstr>1556 - 1558.  Iglesia de San Sebastián</vt:lpstr>
      <vt:lpstr>1556. Verones. Coronación de Esther por Ansuero. Nave San Sebastián. La historia, tomada del Antiguo Testamento, narra cómo una joven Ester, huérfana judía de la tribu de Benjamín que había sido adoptada por su primo Mardoqueo, llegó a ser reina cuando el rey Asuero de Persia depuso a la reina Vasti por haberle desobedecido y la eligió a ella para reemplazarla, gracias a su belleza, encanto, discreción y prudencia y, siguiendo los consejos de Mardoqueo, a haber mantenido en secreto su origen judío, consiguiendo también que el rey anulara el decreto de exterminio dictado contra su pueblo. </vt:lpstr>
      <vt:lpstr>1556. Verones. Castigo de Vasti. Nave San Sebastián.  Tanto está pintura como el “Triunfo de Mordecai” deben ser interpretadas en alusión al triunfo de la fe sobre la herejía, el asunto central de todo el ciclo iconográfico.  Esther debe ser interpretada en clave de prefiguración mariana. </vt:lpstr>
      <vt:lpstr>1556. Verones. Triunfo de Mordecai (Mardoqueo). Nave San Sebastián.  Según Augusto Gentili, estos tres momentos bíblicos también fueron elegidos por Torlioni como forma de exaltar su propia figura y su papel en la reforma de la comunidad de los gerolamini venecianos.  Así, el Repudio de Vasti se pondría en relación con la expulsión de los rebeldes de la comunidad girolamini, y la Entrega de la corona a Ester, figura que se entiende como alegoría de la Iglesia, simbolizaría la autoridad renovada. El propio Torlioni estaría representado en la figura de Mardocheo, el guía de Ester y protagonista absoluto del rescate de su pueblo, lo que el propio prior había hecho con el monasterio y la Orden.   </vt:lpstr>
      <vt:lpstr>1558. Verones. Anunciación. Nave San Sebastián.</vt:lpstr>
      <vt:lpstr>1558. Verones. Martirio de San Sebastián. Nave San Sebastián.</vt:lpstr>
      <vt:lpstr>1558. Veronés. Monje. Nave San Sebastián.</vt:lpstr>
      <vt:lpstr>1558. Verones. San Sebastián y Diocleciano. Nave San Sebastián.</vt:lpstr>
      <vt:lpstr>1558. Veronés. San Sebastián. Nave San Sebastián.</vt:lpstr>
      <vt:lpstr>1558. Veronés. Tres arqueros. Nave San Sebastián.</vt:lpstr>
      <vt:lpstr>1560. Veronés. Curación del cojo. Nave San Sebastián.</vt:lpstr>
      <vt:lpstr>1560. Veronés. Presentación en el templo. Nave San Sebastián.</vt:lpstr>
      <vt:lpstr>1556 - 1558.  Iglesia de San Sebastián</vt:lpstr>
      <vt:lpstr>1565. Veronés. Martirio San Sebastián. Capilla de San Sebastián, Venecia.</vt:lpstr>
      <vt:lpstr>1565. Veronés. Martirio San Marcos y Marcelino. Capilla de San Sebastián, Venecia.</vt:lpstr>
      <vt:lpstr>1565. Veronés. Virgen y Santos: Juan Bautista, Pedro, Francisco, Sebastián, Catalina e Isabel. Capilla de San Sebastián, Venecia. </vt:lpstr>
      <vt:lpstr>Presentación de PowerPoint</vt:lpstr>
      <vt:lpstr>1556 - 1560.  Biblioteca Marciana.</vt:lpstr>
      <vt:lpstr>1556 - 1560. Verones. Biblioteca Marciana, Venecia.</vt:lpstr>
      <vt:lpstr>1556 - 1560. Verones. Honor. Biblioteca Marciana, Venecia.</vt:lpstr>
      <vt:lpstr>1556 - 1560. Verones. Aritmética y Geometría. Biblioteca Marciana, Venecia.</vt:lpstr>
      <vt:lpstr>1556 - 1560. Verones. Música. Biblioteca Marciana, Venecia.</vt:lpstr>
      <vt:lpstr>1556 - 1560. Verones. Aristóteles. Biblioteca Marciana, Venecia.</vt:lpstr>
      <vt:lpstr>1556 - 1560. Verones. Platón. Biblioteca Marciana, Venecia.</vt:lpstr>
      <vt:lpstr>1558.  Basílica de San Giovanni</vt:lpstr>
      <vt:lpstr>1558. Verones. Adoración de los magos. Basilica dei Santi Giovanni e Paolo, Venecia.</vt:lpstr>
      <vt:lpstr>1558. Veronés. Adoración de los pastores. Basilica dei Santi Giovanni e Paolo, Venecia.</vt:lpstr>
      <vt:lpstr>1558. Veronés. Adoración de los pastores 2. Basilica dei Santi Giovanni e Paolo, Venecia.</vt:lpstr>
      <vt:lpstr>1558. Verones. Anunciación. Basilica dei Santi Giovanni e Paolo, Venecia.</vt:lpstr>
      <vt:lpstr>1558. Verones. Asunción. Basilica dei Santi Giovanni e Paolo, Venecia.</vt:lpstr>
      <vt:lpstr>Presentación de PowerPoint</vt:lpstr>
      <vt:lpstr>1560.  Villa Barbaro, Maser.</vt:lpstr>
      <vt:lpstr>1560. Veronés. Techo sala del Olimpo. Villa Barbaro, Maser.</vt:lpstr>
      <vt:lpstr>1560. Veronés. Techo sala del Olimpo. Villa Barbaro, Maser. La sala toma su nombre de las numerosas deidades olímpicas pintadas en el centro de la bóveda de cañón. Dentro de un octágono, suavemente sentados en tronos de nubes, aparecen Afrodita, Hermes, Artemisa, Zeus, Ares y Apolo, cada uno con los signos zodiacales correspondientes. En el centro, una figura femenina ya identificada como Sabiduría divina, con la intención de aleje a un dragón con su pie, hoy considerada en cambio la diosa del trigo y la agricultura Deméter. La bóveda se completa con cuatro compartimentos monocromáticos, que representan las fuerzas que regulan la vida del hombre (Amor, Fidelidad,  Abundancia y Fortuna), y las cuatro figuras de las deidades símbolo de los elementos (Era el Aire, Hefesto el Fuego, Rea o Cibeles la Tierra y Poseidón el Agua).</vt:lpstr>
      <vt:lpstr>1560. Veronés. Dos mujeres en la barandilla. Villa Barbaro, Maser.  En los falsos loggioni aparecen personajes reales: por un lado Giustiniana Giustiniani, esposa de Marcantonio Barbaro, acompañada por la anciana enfermera. En el lado opuesto hay dos hijos mayores, Almorò y Daniele.</vt:lpstr>
      <vt:lpstr>1560. Veronés. Retrato Almorò Barbaro. Villa Barbaro, Maser.</vt:lpstr>
      <vt:lpstr>1560. Veronés. Retrato Daniel Barbaro. Villa Barbaro, Maser.</vt:lpstr>
      <vt:lpstr>1560. Verones. Deméter, niño Heracles, genios alados, ninfas y Dioniso (verano y otoño). Villa Barbaro, Maser.</vt:lpstr>
      <vt:lpstr>1560. Veronés. Afrodita, Hefesto, Perséfone y la Hora (Invierno y Primavera). Villa Barbaro, Maser.</vt:lpstr>
      <vt:lpstr>1560. Veronés. Juno y Venus. Villa Barbaro, Maser. Es el Tribunal del Amor. La joven novia arrodillada entre su marido, con una correa en la mano, y el defensor está a punto de ser juzgado por su conducta. El juez sentado en la nube es asistido por la justicia con un ramo de flores en una mano y un garrote en la otra listo para ejecutar la sentencia, y por Venus, desnuda, que se pone un dedo en los labios dispuesta a invitar a la novia a la prudencia. Un vuelo de querubines lanzando flores, lirios, sugieren el final feliz de la historia.</vt:lpstr>
      <vt:lpstr>1560. Verones. Techo. Villa Barbaro, Maser.</vt:lpstr>
      <vt:lpstr>1560. Veronés. Vulcano y Venus. Villa Maser</vt:lpstr>
      <vt:lpstr>1560. Veronés. Fortuna. Villa Barbaro, Maser.  Es una alegoría.  Tres mujeres compiten por las riquezas de la cornucopia.  Son Venecia, sentada como amante en el mundo, a la derecha, la Ambición, en el centro que quiere robar lo precioso, y la Envidia, a la izquierda, que trama en las sombras escondiendo un cuchillo.</vt:lpstr>
      <vt:lpstr>1560. Verones. La Suerte coronando a un hombre dormido. Villa Barbaro, Maser.</vt:lpstr>
      <vt:lpstr>1560. Veronés. Saturno e Historia. Villa Barbaro, Maser.</vt:lpstr>
      <vt:lpstr>1560. Verones. Nemesis. Villa Barbaro, Maser.</vt:lpstr>
      <vt:lpstr>1560. Veronés. Prudencia. Villa Barbaro, Maser.</vt:lpstr>
      <vt:lpstr>1560. Veronés. Baco, Vertumus y Saturno. Villa Barbaro, Maser.  </vt:lpstr>
      <vt:lpstr>1560. Verones. Techo sala Lucerna. Villa Barbaro, Maser.  En el centro del techo las representaciones alegóricas de la Fe y la Caridad, mientras que en correspondencia con el injerto de la bóveda de cañón, en las entablaciones pintadas, la Fuerza (representada por Hércules) apoyada en la Prudencia, sobre la puerta, y en el lado opuesto una figura masculina que simboliza la Virtud que restringe la Pasión. </vt:lpstr>
      <vt:lpstr>1560. Veronés. Sagrada Familia. Villa Barbaro, Maser.  En la luneta de la pared del fondo otro grupo sagrado, la llamada Madonna della pappa por la figura de San José representada en el acto de entregar un cuenco con comida a María.  Se ha planteado la hipótesis de que estos dos últimos eran los dormitorios, estando presentes en ambas las únicas representaciones de temas religiosos, también centrados en el tema de la Sagrada Familia.</vt:lpstr>
      <vt:lpstr>1560. Verones. Sala a Crociera. Villa Barbaro, Maser.</vt:lpstr>
      <vt:lpstr>1560. Verones. Muro este, sala del Olimpo. Villa Barbaro, Maser.</vt:lpstr>
      <vt:lpstr>1560. Verones. Muro sur, sala del Cane. Villa Barbaro, Maser.</vt:lpstr>
      <vt:lpstr>1560. Verones. Muro sur, sala del Olimpo. Villa Barbaro, Maser.</vt:lpstr>
      <vt:lpstr>1560. Verones. Puerta ilusoria. Villa Barbaro, Maser.</vt:lpstr>
      <vt:lpstr>1560. Verones. Musa con violín. Villa Barbaro, Maser.</vt:lpstr>
      <vt:lpstr>1560. Verones. Musa con tamborina. Villa Barbaro, Maser.</vt:lpstr>
      <vt:lpstr>1560. Verones. Musa con Lira. Villa Barbaro, Maser.</vt:lpstr>
      <vt:lpstr>1560. Verones. Paisaje. Villa Barbaro, Maser.</vt:lpstr>
      <vt:lpstr>1560. Verones. Paisaje 2. Villa Barbaro, Maser.</vt:lpstr>
      <vt:lpstr>1560. Veronés. Retrato. Villa Barbaro, Maser.</vt:lpstr>
      <vt:lpstr>1560. Veronés. Sagrada Familia y Santa Catalina. Villa Barbaro, Maser.</vt:lpstr>
      <vt:lpstr>Presentación de PowerPoint</vt:lpstr>
      <vt:lpstr>1560. Veronés. Le Fauconnier. Bemberg Fondation, Toulouse.</vt:lpstr>
      <vt:lpstr>1560. Veronés. Anunciación. Fundación Colección Thyssen-Bornemisza, Pedralbes</vt:lpstr>
      <vt:lpstr>1560. Veronés. Cena de Emaús. Louvre.</vt:lpstr>
      <vt:lpstr>1560. Veronés. Festín en la casa de Simón. Galleria Sabauda, Turín.</vt:lpstr>
      <vt:lpstr>1560. Veronés. Retrato de un caballero. Colección privada.</vt:lpstr>
      <vt:lpstr>1560. Veronés. Retrato de una mujer veneciana. Louvre.</vt:lpstr>
      <vt:lpstr>1560. Veronés. San Germán y San Severo. Galleria Estense, Modena.</vt:lpstr>
      <vt:lpstr>1560. Veronés. San Mennas. Galleria Estense, Modena.</vt:lpstr>
      <vt:lpstr>1560. Veronés. Venus desarmando a Cupido. Worcester Art Museum.</vt:lpstr>
      <vt:lpstr>1560. Veronés. La disputa con los doctores en el Templo. Museo del Prado.</vt:lpstr>
      <vt:lpstr>1560. Veronés. La disputa con los doctores en el Templo. Museo del Prado.</vt:lpstr>
      <vt:lpstr>1560. Veronés. La disputa con los doctores en el Templo. Museo del Prado.</vt:lpstr>
      <vt:lpstr>Presentación de PowerPoint</vt:lpstr>
      <vt:lpstr>1561. Veronés. Bautismo de Cristo. Santissimo Redentore, Venecia.</vt:lpstr>
      <vt:lpstr>1562. Veronés. Consagración de San Nicolás. National Gallery, Londres.  San Nicolás vivió en el siglo IV y fue obispo de Myra, en la costa sur de la actual Turquía. Sus reliquias fueron llevadas de Myra a Bari en Italia en 1087 y permanecen allí hoy, por lo que se le conoce como San Nicolás de Bari.   Él es el modelo de nuestro 'Santa Claus' debido a una leyenda de que secretamente hizo un regalo de dotes a las mujeres jóvenes empobrecidas.</vt:lpstr>
      <vt:lpstr>La pintura de Veronese muestra la consagración de Nicolás como obispo, como se cuenta en la Leyenda Dorada. En la víspera de la elección de un nuevo obispo en Myra, una voz reveló que un joven piadoso llamado Nicolás había sido elegido divinamente y sería el primero en aparecer en la puerta de la catedral por la mañana. Veronese representa la entrada de la catedral, donde el obispo mayor consagra a Nicolás, quien se arrodilla con una túnica de verde esmeralda, flanqueado por dos sacerdotes mayores con surplices blancos. Un ángel desciende con una mitra de obispo (sombrero), una estola (vestimenta en forma de bufanda) y un báculo (bastón), lo que demuestra que Nicolás ha sido elegido por Dios. Los turbantes usados por dos de los testigos muestran que la historia está teniendo lugar en Asia Menor. La consagración de San Nicolás está incluida en ciclos de pinturas de su vida, pero esta es la única pintura independiente conocida del tema. Parece haber sido elegido para ilustrar la importancia del llamado al sacerdocio y de la autoridad de Dios conferida a un obispo. San Nicolás se arrodilla en el punto más bajo de la profunda forma de 'V' formada por las figuras. El verde brillante de su túnica se incluye en otra parte, creando un patrón de color que, con el rico rosa, azul y blanco repetidos, atrae nuestra atención alrededor de la composición.</vt:lpstr>
      <vt:lpstr>Pequeños puntos y pinceladas de blanco y amarillo sugieren la tela dorada a rayas que cubre los hombros del obispo mayor. Rayas de blanco y gris definen los pliegues y la forma de la túnica blanca brillantemente iluminada del sacerdote más importante. Veronese pinta el detalle suficiente y luego permite que nuestros ojos hagan el resto.  Giorgio Vasari, biógrafo de los artistas del siglo XVI, elogió altamente esta pintura en sus Vidas de los artistas. Fue pintado para la iglesia abacial de S. Benedetto Po, justo al sur de Mantua, después de su reconstrucción bajo la dirección de Giulio Romano. Veronese fue comisionado el 27 de diciembre de 1561 para pintar tres retablos con temas de las vidas de San Nicolás, San Antonio Abad y San Jerónimo. Una transcripción de un documento perdido que registra el encargo dice que iban a ser pintados en los mejores colores disponibles y especifica el pago que el artista iba a recibir.</vt:lpstr>
      <vt:lpstr>Veronese recibió el pago final de los retablos el 30 de marzo de 1562, por lo que comenzó antes de que se registrara formalmente el encargo o trabajó a una velocidad increíble, las tres pinturas solo le llevaron tres meses.  Los marcos arquitectónicos originales, que pueden haber sido diseñados por Giulio Romano, se han perdido.  El retablo de San Nicolás fue sacado de la iglesia de la abadía y vendido por orden de Napoleón Bonaparte, cuando el general francés tomó Mantua en 1797.  Fue comprado en 1811 por los gobernadores de la "Institución Británica para la Promoción de las Bellas Artes en el Reino Unido". Fue la primera pintura de maestro antiguo en ser adquirida por ellos, y tenían la intención de adornar una "futura Galería Nacional". </vt:lpstr>
      <vt:lpstr>1562. Veronés. San Juan Bautista predicando.  Galleria Borghese, Roma.</vt:lpstr>
      <vt:lpstr>1562. Veronés. Venus y Adonis. Staatliche Kunstsammlungen, Augsburg</vt:lpstr>
      <vt:lpstr>1563. Verones. Bodas de Caná. Louvre.</vt:lpstr>
      <vt:lpstr>Presentación de PowerPoint</vt:lpstr>
      <vt:lpstr>Presentación de PowerPoint</vt:lpstr>
      <vt:lpstr>Presentación de PowerPoint</vt:lpstr>
      <vt:lpstr>Presentación de PowerPoint</vt:lpstr>
      <vt:lpstr>Presentación de PowerPoint</vt:lpstr>
      <vt:lpstr>Presentación de PowerPoint</vt:lpstr>
      <vt:lpstr>1563. Veronés. Autorretrato. Hermitage.</vt:lpstr>
      <vt:lpstr>1564. Veronés. Virgen, San Juan Bautista, San Jerónimo, San Francisco. Gallerie dell'Accademia, Venecia.  Este retablo fue ejecutado para la remodelación de la capilla de la familia Bonaldo en la sacristía de la iglesia de San Zaccaria. En enero de 1562, Francesco Bonaldo, un comerciante de seda y lana, donó 200 scudi para la redecoración de la capilla en la que acababan de ser enterrados sus hermanos Girolamo y Giovanni. De ahí los santos a los pies de la Virgen con el Niño y San José dentro de un ábside mosaico: en el centro de espaldas al espectador está el niño San Juan (Giovanni en italiano), a la derecha San Jerónimo (Girolamo en italiano) con el atuendo de su cardenal, y a la izquierda San Francisco (Francesco en italiano). </vt:lpstr>
      <vt:lpstr>El retablo fue probablemente ejecutado alrededor de la época de la donación de 1562, considerando la existencia de un boceto de la pintura con el año 1564 en la parte posterior.  La composición de la pintura, aunque asimétrica, es armoniosa y equilibrada, inspirada en la tradición veneciana de los siglos XV-XVI de grandes retablos, desde Giovanni Bellini hasta Tiziano.  Se ha prestado gran atención a la representación de las telas y paños.  El artista estudió cuidadosamente la luz y la relación de la pieza con su entorno original en términos de la dirección de la luz natural que entra desde las ventanas de la sacristía, que, ahora que la obra se exhibe en el museo, es difícil de reproducir.</vt:lpstr>
      <vt:lpstr>1564. Veronés. Martirio de San Jorge. San Giorgio in Braida, Verona.</vt:lpstr>
      <vt:lpstr>Presentación de PowerPoint</vt:lpstr>
      <vt:lpstr>1565. Veronés. Cristo con la esposa y los hijos de Zebedeo. Museo de Grenoble.</vt:lpstr>
      <vt:lpstr>1565. Veronés. Daniele Barbaro. Rijksmuseum, Amsterdam.</vt:lpstr>
      <vt:lpstr>1565. Veronés. Sagrada Familia. Galleria degli Uffizi, Florencia.</vt:lpstr>
      <vt:lpstr>1566. Veronés. San Bernabé curando a los enfermos. Musée des Beaux-Arts, Rouen. Procede de la Iglesia de San Giorgio in Braida en Verona.  En la misión apostólica que llevó a Chipre con su discípulo Marcos, San Bernabé se distinguió por curar a los enfermos mediante la imposición del libro del Evangelio, según la Leyenda Áurea.  El sentido de humanidad de la cadena de ayuda mutua tejida alrededor del santo que es su eje, la modernidad del tempietto descentrado que impulsa un movimiento rotatorio en las figuras y el exotismo de los colores de los turbantes, contribuyen a la legibilidad de la escena. Delacroix elevó la calidad solar con estos colores vibrantes a la sombra. Veronese pintó esta escena para la pequeña iglesia de San Giorgio, anexa al hospital Barnabite de la ciudad de Verona, estando de regreso en su ciudad natal después de haber ejecutado grandes decorados en Venecia junto a Tiziano y Tintoretto para la sala del Consejo de los Diez en el Palacio Ducal. </vt:lpstr>
      <vt:lpstr>1567. Veronés. Honor y Virtud. Frick Collection, New York.</vt:lpstr>
      <vt:lpstr>Presentación de PowerPoint</vt:lpstr>
      <vt:lpstr>1570. Veronés. Cristo en casa de Simón el fariseo. Palacio de Versalles. Veronés muestra a Cristo, esta vez sin halo. De hecho, una mujer está ungiendo su pie derecho, el frasco vacío de ungüento precioso desechado frente a ella. Sentado frente a Cristo, y aparentemente en discusión con él, está el fariseo del título.</vt:lpstr>
      <vt:lpstr>1570. Veronés. La familia de Darío ante Alejandro. National Gallery, Londres.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1570. Veronés. Niño con galgo. MET.  Este retrato fue comprado por los grandes coleccionistas estadounidenses Harry y Louisine Havemeyer a la noble familia Martinengo de Brescia, quienes creían que representaba a un joven relacionado con ellos de la familia Colleoni de la vecina Bérgamo.   La pintura, que probablemente data de la década de 1570, colgada en la villa Martinengo y su concepción recuerda los frescos ilusionistas de Veronés en otras villas del Véneto, en una de las cuales los miembros de la familia se muestran como si entraran en el espacio del espectador a través de una puerta abierta.  El cielo, pintado en un azul fugitivo, ha perdido la mayor parte de su color.</vt:lpstr>
      <vt:lpstr>1570. Veronés. El rapto de Europa. National Gallery, Londres. La historia del rapto de Europa se cuenta en las Metamorfosis de Ovidio. Mercurio recibe la orden de su padre, Júpiter, de conducir una manada de ganado perteneciente al rey Agenor desde sus pastos en la ladera de la montaña hasta la orilla del mar de Tiro, donde la hija del rey, Europa, juega con sus compañeros. </vt:lpstr>
      <vt:lpstr>1570. Veronés. El rapto de Europa. National Gallery, Londres.</vt:lpstr>
      <vt:lpstr>1570. Veronés. El rapto de Europa. National Gallery, Londres.</vt:lpstr>
      <vt:lpstr>1570. Veronés. El rapto de Europa. National Gallery, Londres.</vt:lpstr>
      <vt:lpstr>1570. Veronés. Adoración de los magos. Hermitage.</vt:lpstr>
      <vt:lpstr>1570. Veronés. Marte y Venus, con Cupido y un caballo. Galería Sabauda, Turin.</vt:lpstr>
      <vt:lpstr>1570. Veronés. Resurrección. Gemäldegalerie, Dresde.</vt:lpstr>
      <vt:lpstr>1570. Veronés. Venus y Marte atados por el amor. MET. En esta pintura visualmente opulenta y sensual, Cupido une a Marte (el dios de la guerra) a Venus (la diosa del amor) con un nudo de amor.  Celebra los efectos civilizadores y nutritivos del amor, ya que la leche fluye del pecho de Venus y el caballo de guerra de Marte es restringido.  Posiblemente encargada por el emperador Maximiliano II, la pintura fue propiedad del emperador Rodolfo II en Praga en 1621, junto con otras obras mitológicas del artista.  Una obra maestra de la luz y el color, obras como esta tuvieron un impacto duradero en artistas posteriores como Velázquez y Giambattista Tiepolo.</vt:lpstr>
      <vt:lpstr>1570. Veronés. Marte desnudando a Venus. National Gallery of Scotland, Edinburgo. </vt:lpstr>
      <vt:lpstr>1571. Veronés. Agostino Barbarigo. Szépmûvészeti Múzeum, Budapest.</vt:lpstr>
      <vt:lpstr>1571. Veronés. Adoración de la Virgen. Gemäldegalerie, Dresde.</vt:lpstr>
      <vt:lpstr>1571. Veronés. Jesús y el centurión. Museo del Prado.</vt:lpstr>
      <vt:lpstr>1571. Veronés. Jesús y el centurión. Museo del Prado.</vt:lpstr>
      <vt:lpstr>1571. Veronés. Jesús y el centurión. Museo del Prado.</vt:lpstr>
      <vt:lpstr>1572. Veronés. Livia Colonna. Museo del Prado.</vt:lpstr>
      <vt:lpstr>1572. Veronés. Bodas de Caná Gemäldegalerie, Dresde.</vt:lpstr>
      <vt:lpstr>1572. Veronés. La Batalla de Lepanto. Gallerie dell'Accademia, Venecia.  Realizada en el taller de Veronese según un dibujo del maestro justo después de la famosa Batalla de Lepanto de 1571, la pintura celebra la victoria de la Liga Santa contra la flota turca, y en particular el papel fundamental desempeñado por los barcos de Venecia en la batalla.  La Serenísima se representa como una mujer vestida de blanco, presentada a la Virgen por Santa Justina y San Marcos, mientras que San Pedro y San Roque están a la izquierda.  El favor divino otorgado a la flota católica es subrayado por los rayos brillantes y benéficos que señalan a los barcos de los vencedores, mientras que las sombras oscuras parecen atormentar inexorablemente los barcos de los "enemigos".</vt:lpstr>
      <vt:lpstr>Presentación de PowerPoint</vt:lpstr>
      <vt:lpstr>1573. Veronés. Adoración de los magos. National Gallery, Londres. Los Reyes Magos han venido a visitar al niño Cristo en el establo donde nació. Traen regalos de oro, incienso y mirra, y han viajado desde Oriente (Mateo 2:10-12). Caspar, el mayor de los tres, tiene precedencia y se arrodilla para besar el pie de Cristo en homenaje. Melchor también se arrodilla, apretando sus manos en oración mientras su paje se apodera del don del incienso. Las cabezas de los dos reyes mayores son particularmente finas. Las características de Melchor se representan con trazos rápidos y hábiles en una sola capa de pintura. La cabeza de Caspar está tan animada en su audaz modelado preliminar como en su decisivo impasto blanco. Baltasar, el joven rey de piel oscura de Saba, espera para arrodillarse, sosteniendo su regalo de mirra. </vt:lpstr>
      <vt:lpstr>Presentación de PowerPoint</vt:lpstr>
      <vt:lpstr>Presentación de PowerPoint</vt:lpstr>
      <vt:lpstr>1573. Veronés. Adoración de los magos. National Gallery, Londres.</vt:lpstr>
      <vt:lpstr>1573. Veronés. Festín en la Casa de Leví. Gallerie dell'Accademia, Venecia.</vt:lpstr>
      <vt:lpstr>Presentación de PowerPoint</vt:lpstr>
      <vt:lpstr>Presentación de PowerPoint</vt:lpstr>
      <vt:lpstr>1575. Veronés. El hallazgo de Moisés. Kunsthistorisches Museum, Viena.</vt:lpstr>
      <vt:lpstr>Presentación de PowerPoint</vt:lpstr>
      <vt:lpstr>1575 - 1582.  Palacio Ducal</vt:lpstr>
      <vt:lpstr>1575 - 1582.  Sala del colegio</vt:lpstr>
      <vt:lpstr>1575 - 1582. Verones. Sala del Colegio. Palacio Ducal, Venecia.</vt:lpstr>
      <vt:lpstr>1575 - 1582. Verones. Techo. Sala del Colegio. Palacio Ducal, Venecia.</vt:lpstr>
      <vt:lpstr>1575 - 1582. Veronés. Techo 1. Sala del Colegio. Palacio Ducal, Venecia.</vt:lpstr>
      <vt:lpstr>1575 - 1582. Veronés. Techo 2. Sala del Colegio. Palacio Ducal, Venecia.</vt:lpstr>
      <vt:lpstr>1575 - 1582. Veronés. Techo 3. Sala del Colegio. Palacio Ducal, Venecia.</vt:lpstr>
      <vt:lpstr>1575 - 1582. Veronés. Techo 4. Sala del Colegio. Palacio Ducal, Venecia.</vt:lpstr>
      <vt:lpstr>1575 - 1582. Veronés. Techo 5. Sala del Colegio. Palacio Ducal, Venecia.</vt:lpstr>
      <vt:lpstr>1575 - 1582. Veronés. Dialéctica. Sala del Colegio. Palacio Ducal, Venecia.</vt:lpstr>
      <vt:lpstr>1575 - 1582. Veronés. Vigilancia. Sala del Colegio. Palacio Ducal, Venecia.</vt:lpstr>
      <vt:lpstr>1575 - 1582. Veronés. Moderación. ala del Colegio. Palacio Ducal, Venecia.</vt:lpstr>
      <vt:lpstr>1575 - 1582. Veronés. Mehnes con el cordero. Sala del Colegio. Palacio Ducal, Venecia.</vt:lpstr>
      <vt:lpstr>1575 - 1582. Veronés. Religión y fe. Sala del Colegio. Palacio Ducal, Venecia.</vt:lpstr>
      <vt:lpstr>1575 - 1582. Veronés. El rapto de Europa. Sala del Colegio. Palacio Ducal, Venecia.</vt:lpstr>
      <vt:lpstr>1575 - 1582. Veronés. Neptuno y Marte. Sala del Colegio. Palacio Ducal, Venecia.</vt:lpstr>
      <vt:lpstr>1575 - 1582. Veronés. Retrato del Dogo Sebastiano Vernier. Sala del Colegio. Palacio Ducal, Venecia.</vt:lpstr>
      <vt:lpstr>1575 - 1582. Veronés. Venecia entre la justicia y la paz. Sala del Colegio. Palacio Ducal, Venecia.</vt:lpstr>
      <vt:lpstr>Presentación de PowerPoint</vt:lpstr>
      <vt:lpstr>1575 - 1582. Sala del Consejo de los Diez</vt:lpstr>
      <vt:lpstr>1575 - 1582. Verones. Sala del Consejo de los Diez. Palacio Ducal, Venecia.</vt:lpstr>
      <vt:lpstr>1575 - 1582. Veronés. Techo. Sala del Consejo de los Diez. Palacio Ducal, Venecia.</vt:lpstr>
      <vt:lpstr>1575 - 1582. Veronés. Júpiter y los vicios. Sala del Consejo de los Diez. Palacio Ducal, Venecia.</vt:lpstr>
      <vt:lpstr>1575 - 1582. Veronés. Izquierda: Juno ofrece un regalo a Venecia.  Sala del Consejo de los Diez. Palacio Ducal, Venecia.</vt:lpstr>
      <vt:lpstr>1575 - 1582. Veronés. Sala del Consejo de los Diez. Palacio Ducal, Venecia.</vt:lpstr>
      <vt:lpstr>Presentación de PowerPoint</vt:lpstr>
      <vt:lpstr>1575 - 1582. Sala del Consejo Mayor</vt:lpstr>
      <vt:lpstr>1575 - 1582. Veronés. Sala del Consejo Mayor. Palacio Ducal, Venecia.</vt:lpstr>
      <vt:lpstr>1575 - 1582. Veronés. Apoteosis de Venecia. Sala del Consejo Mayor. Palacio Ducal, Venecia.</vt:lpstr>
      <vt:lpstr>1575 - 1582. Veronés. Asedio de Scutari. Sala del Consejo Mayor. Palacio Ducal, Venecia.</vt:lpstr>
      <vt:lpstr>1575 - 1582. Veronés. Conquista de Smyrna. Sala del Consejo Mayor. Palacio Ducal, Venecia.</vt:lpstr>
      <vt:lpstr>Presentación de PowerPoint</vt:lpstr>
      <vt:lpstr>Veronés. Último cuarto del siglo XVI. Aparición de Cristo a San Pedro y San Pablo. Musée des Beaux-Arts de Caen.</vt:lpstr>
      <vt:lpstr>Presentación de PowerPoint</vt:lpstr>
      <vt:lpstr>1575. Veronés. Martirio de San Jorge. Palais des beaux-arts de Lille.</vt:lpstr>
      <vt:lpstr>1575. Veronés. Betsabé en el baño. Museum of Fine Arts of Lyon.</vt:lpstr>
      <vt:lpstr>1575. Veronés.  El desmayo de Esther. Louvre.</vt:lpstr>
      <vt:lpstr>1575. Veronés. Alegoría del amor 1, Infidelidad. National Gallery, Londres.</vt:lpstr>
      <vt:lpstr>1575. Veronés. Alegoría del amor 1, Infidelidad. National Gallery, Londres.</vt:lpstr>
      <vt:lpstr>1575. Veronés. Alegoría del amor 1, Infidelidad. National Gallery, Londres.</vt:lpstr>
      <vt:lpstr>1575. Veronés. Alegoría del amor 1, Infidelidad. National Gallery, Londres.</vt:lpstr>
      <vt:lpstr>1575. Veronés. Alegoría del amor 2, Desdén. National Gallery, Londres. Podría decirse que esta pintura y Respect parecen particularmente destinados a un espectador masculino. Esta pintura es la más difícil de interpretar de la serie. Un hombre desnudo yace en un entablamento debajo de una estructura clásica en ruinas, que está decorada con dos esculturas, una un sátiro o fauno sin extremidades (mitad hombre, mitad cabra), la otra una figura de pie que sostiene panpipes en un nicho. En la mitología clásica, tales criaturas estaban asociadas con la sexualidad cruda. Cupido está de pie sobre el pecho del hombre, golpeándolo con su arco. Su cuerda se ha roto, lo que sugiere que el amor mismo está roto. Cupido parece estar castigando al hombre por su devoción a la sexualidad hedonista.</vt:lpstr>
      <vt:lpstr>Una mujer de pecho desnudo mira al hombre mientras es arrastrada por otra mujer que sostiene un armiño (el animal blanco tiene una cola de punta negra). Durante el Renacimiento italiano, el armiño era un emblema de pureza y moderación, así como del embarazo y el parto, ya que se creía que el animal protegía a las mujeres embarazadas. Leonardo empleó el armiño como símbolo para expresar estos conceptos en su retrato Dama con armiño (Museo Nacional, Cracovia). </vt:lpstr>
      <vt:lpstr>1575. Veronés. Alegoría del amor 3, Respeto. National Gallery, Londres. Esta pintura y Scorn parecen particularmente destinadas a un espectador masculino. Cupido arrastra a un hombre disfrazado de militar por su empuñadura de espada fálica hacia una mujer desnuda que duerme en una cama. La flecha dorada de Cupido apunta con bastante crudeza a los genitales de la mujer, que están ocultos por la tela roja sobre su pierna. Sin embargo, el compañero del hombre lo aleja por el brazo. La pose contorsionada del hombre sugiere su dilema: está siendo arrastrado en dos direcciones diferentes al mismo tiempo.  </vt:lpstr>
      <vt:lpstr>1575. Veronés. Alegoría del amor 3, Respeto. National Gallery, Londres.</vt:lpstr>
      <vt:lpstr>Presentación de PowerPoint</vt:lpstr>
      <vt:lpstr>1575. Veronés. Alegoría del amor 4, Unión Feliz. National Gallery, Londres.  Esta pintura y la infidelidad parecen particularmente dirigidas a una espectadora femenina.  Una pareja se une a manos de una mujer desnuda asistida por un niño, posiblemente Venus y Cupido, aunque carecen de rasgos que los identifiquen con seguridad.</vt:lpstr>
      <vt:lpstr>1575. Veronés. Alegoría del amor 4, Unión Feliz. National Gallery, Londres.</vt:lpstr>
      <vt:lpstr>1575. Veronés. Alegoría del amor 4, Unión Feliz. National Gallery, Londres.</vt:lpstr>
      <vt:lpstr>1575. Veronés. Alessandro Vittoria. MET.</vt:lpstr>
      <vt:lpstr>1575. Veronés. Venecia recibiendo el homenaje de Hércules y Ceres. Galería de la Academia, Venecia.</vt:lpstr>
      <vt:lpstr>Presentación de PowerPoint</vt:lpstr>
      <vt:lpstr>1575. Verones. Matrimonio místico de Santa Catalina. Gallerie dell'Accademia, Venecia.  El gran retablo proviene de la iglesia veneciana de Santa Caterina dei Sacchi (un convento para monjas agustinas), luego fue confiscado por el estado durante la ocupación de la ciudad por Napoleón, y posteriormente cedido a la Galería en 1918 al final de la Primera Guerra Mundial.   Uno de los mayores logros de Paolo Caliari y datable a principios de la década de 1570 por razones estilísticas, este retablo muestra la extraordinaria variedad técnica y estilística del artista de Verona en la representación abigarrada de las elegantes telas, expresada a través de una sorprendente preciosidad cromática, así como su capacidad para representar figuraciones complejas, organizadas de acuerdo con un ritmo diagonal ascendente conferido al grupo central. </vt:lpstr>
      <vt:lpstr> Catalina, la reina de Alejandría que, según la leyenda, vivió en el siglo III, está representada aquí en el episodio más famoso de su vida (aunque no ha sido confirmado por la ley canónica): su "matrimonio místico" con Cristo, simbolizado por el cordero colocado por el Niño en su mano derecha.   El episodio ofreció a las monjas agustinas de Santa Caterina dei Sacchi, así como a las jóvenes de la nobleza local que fueron educadas y preparadas para el matrimonio en el monasterio, un ejemplo edificante sobre el que reflexionar y forjar su propia devoción.</vt:lpstr>
      <vt:lpstr>Presentación de PowerPoint</vt:lpstr>
      <vt:lpstr>Presentación de PowerPoint</vt:lpstr>
      <vt:lpstr>1576. Veronés. Noli me tangere. Museum of Grenoble.</vt:lpstr>
      <vt:lpstr>1576. Veronés. Perseo y Andrómeda. Museum of Fine Arts of Rennes.</vt:lpstr>
      <vt:lpstr>1577. Veronés. Alegoría de la Batalla de Lepanto. Palacio ducal, Venecia</vt:lpstr>
      <vt:lpstr>1578. Veronés. El rapto de Europa. Sala del Colegio.</vt:lpstr>
      <vt:lpstr>1578. Veronés. Anunciación. Gallerie dell'Accademia, Venecia.</vt:lpstr>
      <vt:lpstr>Presentación de PowerPoint</vt:lpstr>
      <vt:lpstr>Presentación de PowerPoint</vt:lpstr>
      <vt:lpstr>Presentación de PowerPoint</vt:lpstr>
      <vt:lpstr>1578. Veronés. Esquisse pour le Paradis, Palais des Beaux-Arts de Lille</vt:lpstr>
      <vt:lpstr>1578. Veronés. Visión de Santa Helena. National Gallery, Londres. Helena o Elena fue madre del primer emperador cristiano, Constantino. Soñó que un ángel le reveló la ubicación de la cruz en la que Cristo fue crucificado y la instó a viajar a Tierra Santa para encontrarla. Ella excavó tres cruces y, al probar su poder curativo, pudo identificar cuál era la cruz de Cristo, conocida como la Vera Cruz. En la pintura de Veronese, Santa Elena se sienta con un pie hacia arriba en un banco de piedra en una alcoba de ventana, con la cabeza apoyada en la mano, el codo en la repisa de la ventana. Mientras duerme, dos querubines alados aparecen como una visión en el cielo llevando la Vera Cruz. La composición es muy inusual en la obra de Veronese y la forma económica en que se pinta es magistral. La ausencia de los suntuosos accesorios generalmente favorecidos por Veronese y de cualquier patrón o detalle en el vestido rosa salmón y dorado de Santa Elena permite que la luz se ondule sobre los colores suavemente mezclados como un sueño que fluye a través del cuerpo dormido. El efecto se ha comparado con la luz solar que brilla en la arena húmeda de la orilla del mar. </vt:lpstr>
      <vt:lpstr>1578. Veronés. Visión de Santa Helena. National Gallery, Londres. La composición de esta imagen se derivó de una impresión anónima de Santa Elena (Museo Británico, Londres), que a su vez se basó en un dibujo de Rafael (Uffizi, Florencia). La impresión probablemente representa a Santa Elena, aunque el dibujo de Rafael puede haber sido pensado como otra persona: una inscripción temprana lo identifica como Danaë. La pintura de Veronese difiere de la impresión en su dramático recorte (Santa Elena llena casi todo el lienzo) y la inusual y nudosa agrupación de ángeles y la Cruz en la parte superior. El cupido de la izquierda y Santa Elena han perdido los pies, lo que sugiere que un poco del área pintada se ha cortado en la parte superior e inferior de la imagen, y el deterioro del pigmento ha hecho que el cielo se vuelva de azul pálido a amarillo-gris.</vt:lpstr>
      <vt:lpstr>1578. Veronés. Visión de Santa Helena. National Gallery, Londres. La paleta limitada y la rugosidad relativa de las pinceladas pueden reflejar el propósito y la ubicación originales de la pintura. Probablemente no estaba destinado a ser visto a corta distancia, pero fue claramente diseñado para mostrarse muy por encima del espectador: podemos ver la parte inferior de la barbilla de Santa Elena y solo el cielo es visible a través de la ventana. Puede haber sido hecho como una de las persianas de lienzo exteriores para un órgano de iglesia, visible cuando el órgano no estaba en uso. El lienzo es de un tamaño similar a las persianas de Veronese para el órgano en S. Giacomo en la isla veneciana de Murano. Las persianas de órgano a menudo mostraban pares de santos, uno en cada obturador. El santo compañero más probable para Helena habría sido su hijo Constantino. Sus imágenes se encuentran comúnmente en iglesias franciscanas dedicadas a la Vera Cruz(Santa Croce en italiano). La pintura de la Galería Nacional puede haber sido la Santa Elena que se incluyó en la colección de Rubens en Amberes después de su muerte en 1640. </vt:lpstr>
      <vt:lpstr>Presentación de PowerPoint</vt:lpstr>
      <vt:lpstr>1580. Veronés. Moisés salvado de las aguas. Museo del Prado.  Al finalizar la década de 1570 y en los primeros años de la siguiente, Veronés realizó una serie de pinturas impregnadas de un sentimiento arcádico de la naturaleza donde el paisaje adquirió un protagonismo inexistente en su producción anterior.   El hallazgo de Moisés (Éxodo 2; 5-10) se prestaba a un tratamiento pictórico acorde con estas premisas, permitiéndole desplegar su gusto por una puesta en escena fastuosa sin transgredir los límites impuestos por la reforma tridentina.</vt:lpstr>
      <vt:lpstr>El tema de Moisés y la hija del Faraón conoció cierta popularidad a mediados del siglo XVI de la mano de Bonifazio Veronese, decayendo después hasta el revival veronesiano en la década de 1580. Moisés salvado de las aguas ha querido identificarse con uno de los tres lienzos de este tema que vio Ridolfi, concretamente con el que poseían los marqueses della Torre en Venecia. Lo sea o no, lo cierto es que Veronés abordó varias veces este pasaje, cuyo punto de partida debió ser una perdida composición, conocida por un grabado de J. B. Jackson, de la que derivaron dos tipologías: una vertical de pequeño formato (Prado y National Gallery de Washington), y otra apaisada de mayores dimensiones (Dresde, Gemäldegalerie; Lyon, Museo de Bellas Artes; Turín, Galería Sabauda). Se conservan dibujos preparatorios en la Morgan Library de Nueva York y el Fitzwilliam Museum de Cambridge.</vt:lpstr>
      <vt:lpstr>La versión del Prado, la de mayor calidad de las existentes, presenta una composición habilísima.  Un espléndido paisaje con una ciudad al fondo y dos árboles que se recortan sinuosos en el cielo enmarca a los personajes, distribuidos en un semicírculo que se inicia en la criada negra vestida de amarillo y rojo que porta la cesta, y concluye en un bufón que delata la elevada condición social de sus acompañantes.  En medio aparecen distintas criadas y en el centro, la hija del faraón con su suntuoso traje de brocado color perla. Pocas veces en la historia de la pintura un tema religioso fue objeto de un tratamiento tan profano.  El hallazgo de Moisés, visualizado como una escena campestre ambientada en una villa contemporánea, debió colgar en el gabinete de algún amante de la pintura de Veronés. Museo Nacional del Prado, Pintura italiana del Renacimiento: guía, Madrid, Museo del Prado, 1999, p.220 </vt:lpstr>
      <vt:lpstr>1580. Veronés. Martirio de San Mena. Museo del Prado. San Mena extiende sus brazos y alza su mirada al cielo negándose a rendir culto a la divinidad pagana que le presentan, situada a la izquierda de la composición, acto por el que será martirizado y decapitado.  A su padecimiento, ocurrido el año 296 bajo el mandato de Diocleciano, hacen alusión tanto la espada que sostiene el personaje que agarra al santo como las tenazas del cesto, con las que le sacarán los ojos.  De nacionalidad egipcia, San Mena será adoptado como patrón de los coptos, rama egipcia del cristianismo.  La composición de la escena deriva del Martirio de San Jorge de Veronés en la Iglesia de San Giorgio in Braida (Verona), de donde proceden tanto la ubicación del episodio ante un altar pagano como las fisonomías de personajes concretos.  Esta obra fue donada por el IV almirante de Castilla a Felipe IV (1605-1665), quien la destinó al Monasterio de El Escorial y desde donde ingresó en las colecciones del Museo del Prado en 1837.</vt:lpstr>
      <vt:lpstr>1580. Veronés. Susana y los viejos. Museo del Prado.  Frente a las representaciones medievales de este pasaje bíblico (Daniel 13:1-64), que ilustran el momento en que Daniel denuncia el falso testimonio de unos ancianos que, tras haber sido rechazados por Susana, la habían acusado de adulterio, los pintores venecianos mostraron predilección por el momento inicial de la historia, aquel en el que Susana es espiada por los viejos mientras se baña</vt:lpstr>
      <vt:lpstr>La razón de esta elección era representar, arropado en un envoltorio bíblico, el tema preferido de la clientela: el desnudo femenino, y de hecho, los pintores visualizaron este episodio bíblico bajo la forma de una cortesana tomando un baño. Existen no obstante diferencias en el modo como cada pintor abordó el tema, y frente al tratamiento dado por Tintoretto, que solía mostrar a Susana en el baño sin saberse espiada, Veronés gustó del momento inmediatamente posterior: el de la confrontación entre la lujuria de los ancianos y la honestidad de Susana. Este enfrentamiento es el momento psicológicamente más interesante de la historia y Veronés acertó en la elección de los recursos pictóricos que habrían de servirle para acentuar su dramatismo. </vt:lpstr>
      <vt:lpstr>La pálida desnudez de Susana, apenas mitigado por un rico paño de seda, transmite una gran sensación de fragilidad, acentuada por su ubicación entre dos viejos barbados con ropajes negros y encarnados. La actitud conminatoria de los ancianos contrasta con el intento de Susana de cubrir su desnudez, acrecentando la sensación de morbosa indefensión de la joven ante los ojos del espectador. La ambientación de la escena en una villa contemporánea contribuye decisivamente a despojarla de cualquier connotación religiosa. Procedente de la Colección Real, fue adquirida por Velázquez en Venecia, citándose en 1686 en las "bóvedas de Tiziano" del Alcázar de Madrid. En el siglo XVIII se localiza en el Palacio Real Nuevo y Eusebi la incluyó en el catálogo del Museo del Prado de 1821. Museo Nacional del Prado, Pintura italiana del Renacimiento: guía, Madrid, Museo del Prado, Aldeasa, 1999, p.225 </vt:lpstr>
      <vt:lpstr>1580. Veronés. Johann Jakob König. Museo Nacional, Praga.</vt:lpstr>
      <vt:lpstr>1580. Veronés. Venus y Adonis. Museo del Prado. Como su pareja, Céfalo y Procris (Museo de Estrasburgo, inv. 634, óleo sobre lienzo, 162 x 185 cm), ilustra un pasaje de las Metamorfosis del poeta romano Ovidio que da cuenta de un amor truncado por la muerte repentina de uno de los amantes, en este caso, Adonis.  Veronese muestra la pesadumbre de Venus, diosa del amor, que intuye la muerte que encontrará su amante en una cacería. </vt:lpstr>
      <vt:lpstr>Realizado tras una estancia en Roma, Veronese se sirve para la figura de Cupido de una escultura helenística, El niño de la oca, mientras Adonis recuerda el Endimión de un sepulcro romano conservado en San Juan de Letrán. Comprada por Velázquez durante su segundo viaje a Italia (1649-1651). Las figuras del cuadro son de tamaño natural. Venus tiene la piel clara y las mejillas y labios sonrosados, de acuerdo con un ideal de belleza desarrollado en la literatura desde la Antigüedad y renovado en la poesía de Petrarca. Es la diosa de la belleza, el amor y la fertilidad, y aquí aparece tan atractiva como lo permite una interpretación antropomórfica de los dioses. Veronese siempre ha sido reconocido como un pintor de la belleza. En La carta del navegar pitoresco (1660), Marco Boschini, famoso defensor de la pintura veneciana, puso en boca de Venus las siguientes palabras: "Cuando quise hacerme retratar, recurrí a Paolo, que ha sabido imitar mejor que nadie mis hermosos rasgos". A Leonardo y a Rafael se les reconoce más fácilmente que a Veronese por su fe en los fundamentos geométricos de la belleza, pero en la cara ovalada de la diosa vemos esa idea maravillosamente materializada.</vt:lpstr>
      <vt:lpstr>La pose de Venus, sentada en contrapposto, se inspira en una antigua estatua de Afrodita agachada al ser sorprendida en el baño. La estatua, en ocasiones atribuida al escultor Doidalsas de Bitinia, se hizo muy popular al lograr conjugar el ideal de belleza erótica con el naturalismo. Muchos artistas del Renacimiento persiguieron los mismos objetivos. En la pintura del Prado, Venus aparece cubriéndose el torso desnudo con uno de sus brazos. Adopta la apariencia de una seductora joven contemporánea del pintor. Con un abanico de bandera refresca a Adonis y lleva un brazalete de oro, un collar de perlas y el pelo cuidadosamente peinado. El frondoso y exuberante entorno evoca el lugar ideal para el amor, tal y como aparece descrito en la poesía pastoril antigua y de la época. El contraste entre la tentadora desnudez de la diosa y su expresión resulta dramático. Sus labios ligeramente separados, sus ojos muy abiertos y su frente levantada manifiestan sorpresa; en breve experimentará un intenso sufrimiento. Según cuenta Ovidio (en el libro X de las Metamorfosis), la temerosa Venus le había advertido previamente al joven cazador que los jabalíes "tienen un rayo en los recurvados colmillos". Pero los perros de Adonis encontraron el rastro de uno de ellos y lo condujeron hasta él. Esto acabará con su vida.</vt:lpstr>
      <vt:lpstr>La impotencia de Venus en esta imagen es desgarradora.  Acaba de darse cuenta de que Cupido retiene a uno de los perros de caza; ha soltado el arco y a duras penas consigue sujetar la aljaba con las piernas.  La posición de la aljaba y la actitud del perro son alusiones al sexo y a la caza.  Adonis yace en el regazo de Venus, su mano derecha descansa sobre un cuerno de caza. (Junto a él, en el suelo, hay un extraño objeto; parece un vaso con un borde dorado y protegido por una funda de piel de animal.)  El sueño de Adonis evoca el reciente encuentro amoroso. También anticipa su muerte -su postura recuerda la del Cristo yacente en conocidas composiciones de la Virgen con el cuerpo exánime de su hijo (la Pietà).</vt:lpstr>
      <vt:lpstr>Al igual que Venus, el joven cazador viste ropas pesadas.  Las de ella son de color morado, con un diseño floral inspirado en modelos otomanos.  Las de Adonis son de un brillante color naranja.  Hacen justicia a la fama de Veronese como pintor de colores y nos recuerdan que una de las virtudes de nuestro artista es que nos enseña a amar la belleza, especialmente la de los colores y la armonía cromática.  El color naranja es el que más llama la atención.  Veronese elaboró ese tono intenso mezclando minio y rejalgar, un pigmento poco frecuente y el único de color naranja puro disponible entonces, usado como raticida por su contenido en arsénico.  El naranja es un color relativamente frecuente en la pintura de Veronese, pero por lo demás era poco utilizado en su época, siendo más común en la pintura veneciana que en la de otros lugares (Vergara, Alejandro en Pasiones Mitológicas, Museo Nacional del Prado, 2021, pp. 126-128). </vt:lpstr>
      <vt:lpstr>1580. Veronés. Céfalo y Procris. Museo de Estrasburgo.</vt:lpstr>
      <vt:lpstr>1580. Veronés. Alegoría de la sabiduría y la fuerza. Frick Collection, New York.</vt:lpstr>
      <vt:lpstr>1580. Veronés. Crucifixión. San Lazzaro dei Mendicanti, Venecia.</vt:lpstr>
      <vt:lpstr>1580. Veronés. Lucrecia. Kunsthistorisches Museum, Viena.</vt:lpstr>
      <vt:lpstr>1580. Veronés. San Jerónimo. Gallerie dell'Accademia, Venecia.  El trabajo fue realizado para la iglesia de las monjas agustinas de Sant'Andrea della Zirada en Venecia, que todavía se puede encontrar en el sestiere de Santa Croce, aunque ya no se utiliza para los servicios. La pintura permaneció en la iglesia unti 1971 cuando, por razones de precaución, se colocó en los depósitos de la Gallerie dell'Accademia.  El retablo, atribuido unánimemente a la fase madura de Veronese, alrededor de 1580, es asombroso por la franqueza de su pincelada, su rico cromatismo y la intensidad expresiva del rostro del asceta erudito.</vt:lpstr>
      <vt:lpstr>1580. Veronés. San Jerónimo. Gallerie dell'Accademia, Venecia.  El lienzo presenta una iconografía que el pintor ya había tratado, por ejemplo, en la pintura para Francesco degli Albori en la iglesia de Santa Maria degli Angeli en Murano.  San Jerónimo, un Padre y Doctor de la Iglesia que vivió entre los siglos IV y V, es representado en una antigua choza mientras intenta contemplar el crucifijo y golpearse el pecho con una piedra.  Está rodeado de sus atributos habituales: un león manso, un crucifijo, una calavera, sus libros, un reloj de arena y su gorra de cardenal colgada de un tronco.  El fondo natural contiene una iglesia y un obelisco en la cima de un acantilado, tal vez una alusión a los objetivos simbólicos del propio camino del santo hacia la santidad.</vt:lpstr>
      <vt:lpstr>Presentación de PowerPoint</vt:lpstr>
      <vt:lpstr>1580. Veronés. Venus y Marte. Galería Nacional de Escocia, Edimburgo.</vt:lpstr>
      <vt:lpstr>1580. Veronese. Alegoría de la virtud y del vicio. Colección Frick, Nueva York.</vt:lpstr>
      <vt:lpstr>1580. Veronese. San Antonio y los peces. Galleria Borghese, Roma.</vt:lpstr>
      <vt:lpstr>1580. Veronese. Visión de Santa Helena. Pinacoteca Vaticana.</vt:lpstr>
      <vt:lpstr>1580. Veronés. Rebeca y Eliezer. Palacio de Versalles.</vt:lpstr>
      <vt:lpstr>1580. Veronés. Rebeca en el pozo. National Galllery, Washington.</vt:lpstr>
      <vt:lpstr>1580. Veronés. Rebeca en el pozo. National Galllery, Washington.</vt:lpstr>
      <vt:lpstr>Presentación de PowerPoint</vt:lpstr>
      <vt:lpstr>1580. Veronés. Encuentro de Moisés. Musée des Beaux-Arts de Dijon.</vt:lpstr>
      <vt:lpstr>Presentación de PowerPoint</vt:lpstr>
      <vt:lpstr>1581. Veronés. Judit y Holofernes. Musée des Beaux-Arts, Caen. La pintura es parte de un conjunto de cuatro escenas que representan el coraje de las heroínas del Antiguo Testamento (Rachel, Suzanne, Judith y Esther). Judit, habitante de Betulia, entra en el campamento de los asirios que sitian la ciudad. Seduce al general Holofernes, lo embriaga y luego le corta la cabeza. En esta suntuosa puesta en escena, reconocemos el gusto del maestro veneciano por los suntuosos detalles. Se han insertado elementos contemporáneos, como la armadura decorada con las armas de los Habsburgo, que recuerda la independencia de Venecia de la España de Felipe II. </vt:lpstr>
      <vt:lpstr>1581. Veronese. Pieta. Hermitage.</vt:lpstr>
      <vt:lpstr>1581. Veronese. Resurrección, San Marcos, Santiago y Jerónimo. San Zulian, Venecia.</vt:lpstr>
      <vt:lpstr>1582. Veronés. Crucifixión. Gallerie dell'Accademia, Venecia.</vt:lpstr>
      <vt:lpstr>1582. Veronés. Crucifixión. Gallerie dell'Accademia, Venecia.</vt:lpstr>
      <vt:lpstr>Presentación de PowerPoint</vt:lpstr>
      <vt:lpstr>1582. Veronés. Bautismo y Tentación de Cristo. Pinacoteca di Brera, Milán.</vt:lpstr>
      <vt:lpstr>1582. Veronés. Joven entre la virtud y el vicio. Museo del Prado, Madrid.</vt:lpstr>
      <vt:lpstr>1582. Veronés. Joven entre la virtud y el vicio. Museo del Prado, Madrid.</vt:lpstr>
      <vt:lpstr>1582. Veronés. Joven entre la virtud y el vicio. Museo del Prado, Madrid.</vt:lpstr>
      <vt:lpstr>1582. Veronés. Joven entre la virtud y el vicio. Museo del Prado, Madrid.</vt:lpstr>
      <vt:lpstr>1582. Veronés. San Nicolás nombrado obispo. Gallerie dell'Accademia, Venecia.  Las Galerías tienen siete de los once lienzos pintados por Veronese para la iglesia franciscana de San Nicolò della Lattuga, demolida en el siglo XIX.  Junto a la Crucifixión y San Francisco recibe los estigmas, aquí se expone el episodio de la investidura episcopal del santo titular.  Originalmente cuadrilobado como el San Francesco, con el que se colocó en el techo, en el siglo XIX el lienzo se redujo al formato actual, privando así a la escena de la amplitud monumental típica del veronés.</vt:lpstr>
      <vt:lpstr>1582. Veronese. Crucifixión. Louvre.</vt:lpstr>
      <vt:lpstr>1582. Veronese. Martirio y última comunión de Santa Lucía. National Gallery of Art, Washington.</vt:lpstr>
      <vt:lpstr>1582. Veronese. San Francisco. Gallerie dell'Accademia, Venecia.</vt:lpstr>
      <vt:lpstr>1582. Veronese. San Francisco. Gallerie dell'Accademia, Venecia.</vt:lpstr>
      <vt:lpstr>Presentación de PowerPoint</vt:lpstr>
      <vt:lpstr>1583. Veronés. Magdalena penitente. Museo del Prado. La Magdalena penitente de Paolo Veronese refleja las transformaciones acaecidas en la pintura religiosa veneciana hacia 1580. De un lado, el nuevo orden de prioridades impuesto por el Concilio de Trento (1545-1563), con su énfasis en temas como la eucaristía, la penitencia o el martirio de los santos; del otro, y complementario al anterior, el celo con que la Inquisición pasó a velar por el decoro en el tratamiento de temas sacros. Paolo Veronese había experimentado este rigor ya en 1573, cuando hubo de comparecer ante el Santo Oficio para justificar ciertas libertades en la ambientación de su Cena en casa de Leví (Venecia, Galleria dell`Accademia). Aunque todos los pintores adecuaron su pintura a estas demandas, cada uno lo hizo a su manera. La opción de Veronese estuvo marcada por el abandono de la fastuosa teatralidad exhibida en anteriores composiciones y la búsqueda de una espiritualidad más íntima y sosegada. </vt:lpstr>
      <vt:lpstr>Ello modificó aspectos formales de su pintura, donde asistimos a una progresiva simplificación compositiva, a un oscurecimiento de la paleta, y a la adopción de un estilo más abocetado.  El resultado son obras de concentrada emotividad huérfanas de detalles accesorios que distraigan la atención del creyente.  Todo ello se percibe en esta Magdalena, resuelta con gran economía de medios.  Un crucifijo, una calavera, un libro y unas ramas son cuanto necesita Veronese para ambientar la escena, y aunque la paleta es todavía rica en colores brillantes, la tela exhala tranquilidad gracias a la luz celestial que ilumina el sereno rostro de la santa.  Ésta es representada en el momento de la revelación.  La emoción del instante se refleja en los labios trémulos y la mirada dirigida a lo alto, gesto que Giovanni Bonifazio explicaba así en L`arte de Cenni (Vicenza, 1616:) Occhi volti al cielo. Quando si prega, overo si ringratia Dio si rivoltano gli occhi al Cielo.  María Magdalena acepta con sincera humildad la voluntad divina posando la mano derecha abierta sobre el pecho, un gesto recurrente en la oratoria cristiana cuyo prototipo era la figura de la Virgen María en escenas de la Anunciación. </vt:lpstr>
      <vt:lpstr>Especial importancia poseen las lágrimas que surcan las mejillas de María Magdalena, que lo son de arrepentimiento y devoción. Las lágrimas lavan los pecados como señaló San Juan Crisóstomo, y constituyen la manifestación exterior de la contritio, condición necesaria para la confesio, que conduce a la satisfactio: las tres etapas del sacramento de la Penitencia, piedra miliar del dogma católico. El énfasis del Santo Oficio en el decoro en el tratamiento de los temas sacros se aprecia en otro aspecto. En el Renacimiento, la representación de la Magdalena penitente dio lugar a pinturas cuyo erotismo suscitó censuras de sectores ortodoxos, para los que estas obras inducían más al deseo que a la contrición. Pese a la belleza de la santa, Veronese la mostró con un manto sedoso que apenas deja al descubierto un hombro y parte del pecho, púdicamente cubierto con las manos y el cabello, ocultando más su anatomía que en versiones anteriores como la conservada en la National Gallery de Canadá en Ottawa. Ridolfi vio la pintura en 1648 en casa del embajador francés en Venecia. Aunque no figura entre las obras de Carlos I de Inglaterra, allí la compró el Conde de Fuensaldaña para Don Luis de Haro. Entró en la colección real española con la reina Isabel de Farnesio (1692-1766), inventariándose en 1746 en La Granja y en 1794 en Aranjuez. Ingresó en el Museo del Prado en 1819. </vt:lpstr>
      <vt:lpstr>1583. Veronés. Coronación de la Virgen. Galería de la Academia, Venecia.  ¿Cómo fue capaz Veronese de reunir más de cincuenta figuras en el espacio relativamente pequeño de este lienzo?   Para celebrar el Día de Todos los Santos (Ognissanti), al que estaba dedicada la iglesia, Veronés organizó profetas, apóstoles, evangelistas, santos y Padres de la Iglesia en semicírculos decrecientes que se cernían sobre las nubes.   Arriba, la Virgen es coronada y recibida en el Cielo por la Trinidad.  Su humildad fue un ejemplo para las monjas casinesas, a las que pertenecía la iglesia.</vt:lpstr>
      <vt:lpstr>Presentación de PowerPoint</vt:lpstr>
      <vt:lpstr>1584. Veronese. Cristo en el huerto de Getsemaní. Pinacoteca di Brera, Milán.</vt:lpstr>
      <vt:lpstr>1584. Veronese. Cristo lava los pies a los discípulos. Národní Galerie, Praga.</vt:lpstr>
      <vt:lpstr>Presentación de PowerPoint</vt:lpstr>
      <vt:lpstr>Presentación de PowerPoint</vt:lpstr>
      <vt:lpstr>1585. Veronés. La familia de Caín errante. Museo del Prado.</vt:lpstr>
      <vt:lpstr>La pintura ilustra un pasaje del Génesis inusual en la historia de la pintura: cómo Dios castigó a Caín por matar a su hermano Abel condenándolo a vagar con su familia por una naturaleza hostil (Génesis 4, 11-16).  Veronés sitúa la acción en una paraje desolado sólo animado por un árbol.  Al abrigo de una roca, Caín vigila ataviado con una piel de león y armado con una maza mientras su mujer amamanta al hijo de ambos.  El grupo de la mujer y el niño, fuertemente iluminado, contrasta con la figura de Caín, más oscura y de espaldas al espectador, artificio con el que el pintor subraya su culpabilidad.</vt:lpstr>
      <vt:lpstr>1585. Veronés. Leda y el cisne. Ajaccio, Musée Fesch.</vt:lpstr>
      <vt:lpstr>1585. Veronés. Última cena. Pinacoteca di Brera, Milán.</vt:lpstr>
      <vt:lpstr>1585. Veronés. Venus ante el espejo.</vt:lpstr>
      <vt:lpstr>1586. Veronés. Asunción. Gallerie dell'Accademia, Venecia.</vt:lpstr>
      <vt:lpstr>1586. Veronés. Hércules, Deyanira y el centauro. Kunsthistorisches Museum, Viena</vt:lpstr>
      <vt:lpstr>1586. Veronés. Venus y Marte. Kunsthistorisches Museum, Viena</vt:lpstr>
      <vt:lpstr>1587. Verones. Asunción. Gallerie dell'Accademia, Venecia. Esta pintura es del techo del refectorio del convento de San Giacomo en la Giudecca.  Hubo otros lienzos de la misma área decorativa que también se agregaron al catálogo de la Galería, incluidos dos óvalos que representan la Anunciación y la Visitación, y un friso con hojas, putti y figuras alegóricas (en los repositorios), así como la gran Fiesta en la Casa de Levi, actualmente otorgada a los repositorios del Municipio de Verona. Aunque coordinado por Veronese, la ejecución de las pinturas fue realizada en gran medida por su taller, con la excepción, tal vez, de este lienzo central, que es cualitativamente superior a los demás.  La disposición de las figuras de los apóstoles y la presencia de una pérgola que recaía todo el camino alrededor de la pintura recuerdan al manierismo, y particularmente a Correggio.</vt:lpstr>
      <vt:lpstr>1588. Veronés. Conversión de San Pantaleón. San Pantalon, Venecia.</vt:lpstr>
      <vt:lpstr>1588. Veronés. Susana y los viejos. Kunsthistorisches Museum, Viena</vt:lpstr>
      <vt:lpstr>1588. Veronés. Sacrificio de Isaac. Museo del Prado. La escena relata el momento descrito en el Antiguo Testamento (Génesis 22, 1-19) en el que Abraham, siguiendo las órdenes de Dios, se dispone a ofrecerle a su hijo Isaac en sacrificio. Dios, viendo que Abraham sigue su mandato con fe ciega, ve probada su fidelidad y envía a un ángel para salvar a Isaac en el último momento, ordenando que en su lugar sea ofrecido un cordero. Este pasaje bíblico se entiende como prefiguración del sacrificio de Cristo en la Cruz: el asno simbolizaría la Sinagoga, el cordero aludiría a Cristo y el altar, a la cruz. La escena principal se sitúa en primer plano, con Isaac semidesnudo sobre el altar de sacrificios y sujetado por su padre Abraham, cuya mano derecha que sostiene el cuchillo es detenida por el ángel. Pintura tardía, comparte con otras realizadas en la década de 1580 una misma fusión de los personajes en el paisaje. A lo largo de una diagonal se entrelazan las figuras, destacando por su luminosidad el ángel e Isaac, mientras la sombra que proyecta el primero deja en penumbra el sorprendido rostro del patriarca. Esta obra fue adquirida en Inglaterra por el conde de Fuensaldaña para Felipe IV por 500 florines, instalándose en el Monasterio de El Escorial, donde permaneció hasta su incorporación a las colecciones del Museo del Prado en 1839.</vt:lpstr>
      <vt:lpstr>1589. Veronés. Cristo muerto entre dos ángeles. Staatliche Museen, Berlín.</vt:lpstr>
      <vt:lpstr>Presentación de PowerPoint</vt:lpstr>
      <vt:lpstr>Presentación de PowerPoint</vt:lpstr>
      <vt:lpstr>Veronés. Retrato de un caballero. Palazzo Pitti, Florencia.</vt:lpstr>
      <vt:lpstr>Veronés. Retrato de una mujer veneciana. Alte Pinakothek, Munich.</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20</cp:revision>
  <dcterms:created xsi:type="dcterms:W3CDTF">2021-04-11T17:29:31Z</dcterms:created>
  <dcterms:modified xsi:type="dcterms:W3CDTF">2021-11-07T11:36:42Z</dcterms:modified>
</cp:coreProperties>
</file>