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76" r:id="rId6"/>
    <p:sldId id="359" r:id="rId7"/>
    <p:sldId id="343" r:id="rId8"/>
    <p:sldId id="277" r:id="rId9"/>
    <p:sldId id="381" r:id="rId10"/>
    <p:sldId id="382" r:id="rId11"/>
    <p:sldId id="383" r:id="rId12"/>
    <p:sldId id="278" r:id="rId13"/>
    <p:sldId id="302" r:id="rId14"/>
    <p:sldId id="372" r:id="rId15"/>
    <p:sldId id="279" r:id="rId16"/>
    <p:sldId id="365" r:id="rId17"/>
    <p:sldId id="280" r:id="rId18"/>
    <p:sldId id="366" r:id="rId19"/>
    <p:sldId id="282" r:id="rId20"/>
    <p:sldId id="370" r:id="rId21"/>
    <p:sldId id="371" r:id="rId22"/>
    <p:sldId id="344" r:id="rId23"/>
    <p:sldId id="369" r:id="rId24"/>
    <p:sldId id="283" r:id="rId25"/>
    <p:sldId id="367" r:id="rId26"/>
    <p:sldId id="368" r:id="rId27"/>
    <p:sldId id="284" r:id="rId28"/>
    <p:sldId id="373" r:id="rId29"/>
    <p:sldId id="349" r:id="rId30"/>
    <p:sldId id="286" r:id="rId31"/>
    <p:sldId id="285" r:id="rId32"/>
    <p:sldId id="352" r:id="rId33"/>
    <p:sldId id="353" r:id="rId34"/>
    <p:sldId id="354" r:id="rId35"/>
    <p:sldId id="289" r:id="rId36"/>
    <p:sldId id="355" r:id="rId37"/>
    <p:sldId id="305" r:id="rId38"/>
    <p:sldId id="374" r:id="rId39"/>
    <p:sldId id="287" r:id="rId40"/>
    <p:sldId id="351" r:id="rId41"/>
    <p:sldId id="350" r:id="rId42"/>
    <p:sldId id="342" r:id="rId43"/>
    <p:sldId id="375" r:id="rId44"/>
    <p:sldId id="288" r:id="rId45"/>
    <p:sldId id="303" r:id="rId46"/>
    <p:sldId id="356" r:id="rId47"/>
    <p:sldId id="348" r:id="rId48"/>
    <p:sldId id="361" r:id="rId49"/>
    <p:sldId id="304" r:id="rId50"/>
    <p:sldId id="290" r:id="rId51"/>
    <p:sldId id="291" r:id="rId52"/>
    <p:sldId id="292" r:id="rId53"/>
    <p:sldId id="345" r:id="rId54"/>
    <p:sldId id="293" r:id="rId55"/>
    <p:sldId id="362" r:id="rId56"/>
    <p:sldId id="294" r:id="rId57"/>
    <p:sldId id="346" r:id="rId58"/>
    <p:sldId id="347" r:id="rId59"/>
    <p:sldId id="295" r:id="rId60"/>
    <p:sldId id="376" r:id="rId61"/>
    <p:sldId id="377" r:id="rId62"/>
    <p:sldId id="378" r:id="rId63"/>
    <p:sldId id="296" r:id="rId64"/>
    <p:sldId id="297" r:id="rId65"/>
    <p:sldId id="307" r:id="rId66"/>
    <p:sldId id="309" r:id="rId67"/>
    <p:sldId id="379" r:id="rId68"/>
    <p:sldId id="380" r:id="rId69"/>
    <p:sldId id="308" r:id="rId70"/>
    <p:sldId id="357" r:id="rId71"/>
    <p:sldId id="306" r:id="rId72"/>
    <p:sldId id="333" r:id="rId73"/>
    <p:sldId id="310" r:id="rId74"/>
    <p:sldId id="315" r:id="rId75"/>
    <p:sldId id="316" r:id="rId76"/>
    <p:sldId id="317" r:id="rId77"/>
    <p:sldId id="318" r:id="rId78"/>
    <p:sldId id="319" r:id="rId79"/>
    <p:sldId id="320" r:id="rId80"/>
    <p:sldId id="358" r:id="rId81"/>
    <p:sldId id="337" r:id="rId82"/>
    <p:sldId id="311" r:id="rId83"/>
    <p:sldId id="332" r:id="rId84"/>
    <p:sldId id="335" r:id="rId85"/>
    <p:sldId id="313" r:id="rId86"/>
    <p:sldId id="363" r:id="rId87"/>
    <p:sldId id="322" r:id="rId88"/>
    <p:sldId id="336" r:id="rId89"/>
    <p:sldId id="360" r:id="rId90"/>
    <p:sldId id="323" r:id="rId91"/>
    <p:sldId id="324" r:id="rId92"/>
    <p:sldId id="325" r:id="rId93"/>
    <p:sldId id="326" r:id="rId94"/>
    <p:sldId id="338" r:id="rId95"/>
    <p:sldId id="321" r:id="rId96"/>
    <p:sldId id="327" r:id="rId97"/>
    <p:sldId id="328" r:id="rId98"/>
    <p:sldId id="298" r:id="rId99"/>
    <p:sldId id="364" r:id="rId100"/>
    <p:sldId id="329" r:id="rId101"/>
    <p:sldId id="339" r:id="rId102"/>
    <p:sldId id="330" r:id="rId103"/>
    <p:sldId id="331" r:id="rId104"/>
    <p:sldId id="299" r:id="rId105"/>
    <p:sldId id="301" r:id="rId106"/>
    <p:sldId id="275" r:id="rId10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07/11/2021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000" b="1" dirty="0"/>
              <a:t>Pontormo</a:t>
            </a:r>
            <a:br>
              <a:rPr lang="es-ES" sz="8000" b="1" dirty="0"/>
            </a:br>
            <a:r>
              <a:rPr lang="es-ES" sz="8000" b="1" dirty="0"/>
              <a:t>1494 - 1557</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91845" cy="5869420"/>
          </a:xfrm>
        </p:spPr>
        <p:txBody>
          <a:bodyPr anchor="t">
            <a:normAutofit/>
          </a:bodyPr>
          <a:lstStyle/>
          <a:p>
            <a:r>
              <a:rPr lang="es-ES" sz="2800" b="1" dirty="0"/>
              <a:t>1512 - 1513. Pontormo. Leda y el cisne. Galleria degli Uffizi, Florencia</a:t>
            </a:r>
          </a:p>
        </p:txBody>
      </p:sp>
      <p:pic>
        <p:nvPicPr>
          <p:cNvPr id="4" name="Imagen 3">
            <a:extLst>
              <a:ext uri="{FF2B5EF4-FFF2-40B4-BE49-F238E27FC236}">
                <a16:creationId xmlns:a16="http://schemas.microsoft.com/office/drawing/2014/main" id="{C940D188-2923-4E37-B842-96306141E9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4463" y="0"/>
            <a:ext cx="5087537"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5777345" cy="5869420"/>
          </a:xfrm>
        </p:spPr>
        <p:txBody>
          <a:bodyPr anchor="t">
            <a:normAutofit fontScale="90000"/>
          </a:bodyPr>
          <a:lstStyle/>
          <a:p>
            <a:pPr algn="l"/>
            <a:r>
              <a:rPr lang="es-ES" sz="3100" b="1" dirty="0"/>
              <a:t>1514. Pontormo. Sacra conversación. </a:t>
            </a:r>
            <a:r>
              <a:rPr lang="es-ES" sz="3100" b="1" dirty="0" err="1"/>
              <a:t>Santissima</a:t>
            </a:r>
            <a:r>
              <a:rPr lang="es-ES" sz="3100" b="1" dirty="0"/>
              <a:t> Annunziata, Florencia.</a:t>
            </a:r>
            <a:br>
              <a:rPr lang="es-ES" sz="2800" b="1" dirty="0"/>
            </a:br>
            <a:r>
              <a:rPr lang="es-ES" sz="2700" b="0" i="0" dirty="0">
                <a:effectLst/>
                <a:latin typeface="+mn-lt"/>
              </a:rPr>
              <a:t>Una Madonna de extremidades largas sostiene a un Niño agitado en su regazo, realizando un giro serpentino con el que parece levantarse de un asiento invisible. A su alrededor hay cuatro santos en poses complementarias: en los extremos Santa Lucía con su cuerpo de perfil y su cabeza girada hacia el espectador, que levanta un plato con sus propios ojos, simbolizando el martirio que la cegó (en la otra mano sostiene la </a:t>
            </a:r>
            <a:r>
              <a:rPr lang="es-ES" sz="2700" b="0" i="0" strike="noStrike" dirty="0">
                <a:effectLst/>
                <a:latin typeface="+mn-lt"/>
              </a:rPr>
              <a:t>palmera), </a:t>
            </a:r>
            <a:r>
              <a:rPr lang="es-ES" sz="2700" b="0" i="0" dirty="0">
                <a:effectLst/>
                <a:latin typeface="+mn-lt"/>
              </a:rPr>
              <a:t>a la derecha San Miguel </a:t>
            </a:r>
            <a:r>
              <a:rPr lang="es-ES" sz="2700" b="0" i="0" strike="noStrike" dirty="0">
                <a:effectLst/>
                <a:latin typeface="+mn-lt"/>
              </a:rPr>
              <a:t>Arcángel, </a:t>
            </a:r>
            <a:r>
              <a:rPr lang="es-ES" sz="2700" b="0" i="0" dirty="0">
                <a:effectLst/>
                <a:latin typeface="+mn-lt"/>
              </a:rPr>
              <a:t>que está frontal con su cabeza pero de perfil hacia María, quien en cambio levanta la balanza, su atributo típico con el que pesará almas en el día del Juicio, y sostiene la espada a su izquierda.</a:t>
            </a:r>
            <a:endParaRPr lang="es-ES" sz="2800" b="1" dirty="0">
              <a:latin typeface="+mn-lt"/>
            </a:endParaRPr>
          </a:p>
        </p:txBody>
      </p:sp>
      <p:pic>
        <p:nvPicPr>
          <p:cNvPr id="4" name="Imagen 3">
            <a:extLst>
              <a:ext uri="{FF2B5EF4-FFF2-40B4-BE49-F238E27FC236}">
                <a16:creationId xmlns:a16="http://schemas.microsoft.com/office/drawing/2014/main" id="{394849D4-7E78-4F49-80CC-694F10CCB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7501467" cy="5869420"/>
          </a:xfrm>
        </p:spPr>
        <p:txBody>
          <a:bodyPr anchor="t">
            <a:noAutofit/>
          </a:bodyPr>
          <a:lstStyle/>
          <a:p>
            <a:pPr algn="l"/>
            <a:r>
              <a:rPr lang="es-ES" sz="2200" b="0" i="0" dirty="0">
                <a:effectLst/>
                <a:latin typeface="+mn-lt"/>
              </a:rPr>
              <a:t>Más cerca del Niño hay dos santos arrodillados y dispuestos a lo largo de una diagonal que amplifica la profundidad espacial. A la izquierda </a:t>
            </a:r>
            <a:r>
              <a:rPr lang="es-ES" sz="2200" b="0" i="0" u="none" strike="noStrike" dirty="0">
                <a:effectLst/>
                <a:latin typeface="+mn-lt"/>
              </a:rPr>
              <a:t>Santa Inés, </a:t>
            </a:r>
            <a:r>
              <a:rPr lang="es-ES" sz="2200" b="0" i="0" dirty="0">
                <a:effectLst/>
                <a:latin typeface="+mn-lt"/>
              </a:rPr>
              <a:t>con la cabeza lánguidamente girada hacia el cielo, y a la derecha </a:t>
            </a:r>
            <a:r>
              <a:rPr lang="es-ES" sz="2200" b="0" i="0" u="none" strike="noStrike" dirty="0">
                <a:effectLst/>
                <a:latin typeface="+mn-lt"/>
              </a:rPr>
              <a:t>San Zacarías, </a:t>
            </a:r>
            <a:r>
              <a:rPr lang="es-ES" sz="2200" b="0" i="0" dirty="0">
                <a:effectLst/>
                <a:latin typeface="+mn-lt"/>
              </a:rPr>
              <a:t>por detrás.</a:t>
            </a:r>
            <a:br>
              <a:rPr lang="es-ES" sz="2200" b="0" i="0" dirty="0">
                <a:effectLst/>
                <a:latin typeface="+mn-lt"/>
              </a:rPr>
            </a:br>
            <a:r>
              <a:rPr lang="es-ES" sz="2200" b="0" i="0" dirty="0">
                <a:effectLst/>
                <a:latin typeface="+mn-lt"/>
              </a:rPr>
              <a:t>El diseño se refiere a importantes modelos contemporáneos, en particular a las conversaciones sagradas de </a:t>
            </a:r>
            <a:r>
              <a:rPr lang="es-ES" sz="2200" b="0" i="0" u="none" strike="noStrike" dirty="0">
                <a:effectLst/>
                <a:latin typeface="+mn-lt"/>
              </a:rPr>
              <a:t>Fra Bartolomeo</a:t>
            </a:r>
            <a:r>
              <a:rPr lang="es-ES" sz="2200" b="0" i="0" dirty="0">
                <a:effectLst/>
                <a:latin typeface="+mn-lt"/>
              </a:rPr>
              <a:t> </a:t>
            </a:r>
            <a:r>
              <a:rPr lang="es-ES" sz="2200" b="0" i="1" u="none" strike="noStrike" dirty="0">
                <a:effectLst/>
                <a:latin typeface="+mn-lt"/>
              </a:rPr>
              <a:t>(Sacra conversazione </a:t>
            </a:r>
            <a:r>
              <a:rPr lang="es-ES" sz="2200" b="0" i="1" u="none" strike="noStrike" dirty="0" err="1">
                <a:effectLst/>
                <a:latin typeface="+mn-lt"/>
              </a:rPr>
              <a:t>Cambi</a:t>
            </a:r>
            <a:r>
              <a:rPr lang="es-ES" sz="2200" b="0" i="1" u="none" strike="noStrike" dirty="0">
                <a:effectLst/>
                <a:latin typeface="+mn-lt"/>
              </a:rPr>
              <a:t>, </a:t>
            </a:r>
            <a:r>
              <a:rPr lang="es-ES" sz="2200" b="0" i="0" dirty="0">
                <a:effectLst/>
                <a:latin typeface="+mn-lt"/>
              </a:rPr>
              <a:t>1509, </a:t>
            </a:r>
            <a:r>
              <a:rPr lang="es-ES" sz="2200" b="0" i="0" u="none" strike="noStrike" dirty="0">
                <a:effectLst/>
                <a:latin typeface="+mn-lt"/>
              </a:rPr>
              <a:t>iglesia de San Marco en Florencia;</a:t>
            </a:r>
            <a:r>
              <a:rPr lang="es-ES" sz="2200" b="0" i="0" dirty="0">
                <a:effectLst/>
                <a:latin typeface="+mn-lt"/>
              </a:rPr>
              <a:t> </a:t>
            </a:r>
            <a:r>
              <a:rPr lang="es-ES" sz="2200" b="0" i="1" u="none" strike="noStrike" dirty="0">
                <a:effectLst/>
                <a:latin typeface="+mn-lt"/>
              </a:rPr>
              <a:t>Retablo Pitti,</a:t>
            </a:r>
            <a:r>
              <a:rPr lang="es-ES" sz="2200" b="0" i="0" dirty="0">
                <a:effectLst/>
                <a:latin typeface="+mn-lt"/>
              </a:rPr>
              <a:t>1512, </a:t>
            </a:r>
            <a:r>
              <a:rPr lang="es-ES" sz="2200" b="0" i="0" u="none" strike="noStrike" dirty="0">
                <a:effectLst/>
                <a:latin typeface="+mn-lt"/>
              </a:rPr>
              <a:t>Galería Palatina)</a:t>
            </a:r>
            <a:r>
              <a:rPr lang="es-ES" sz="2200" b="0" i="0" dirty="0">
                <a:effectLst/>
                <a:latin typeface="+mn-lt"/>
              </a:rPr>
              <a:t>y </a:t>
            </a:r>
            <a:r>
              <a:rPr lang="es-ES" sz="2200" b="0" i="0" u="none" strike="noStrike" dirty="0">
                <a:effectLst/>
                <a:latin typeface="+mn-lt"/>
              </a:rPr>
              <a:t>por Andrea del Sarto</a:t>
            </a:r>
            <a:r>
              <a:rPr lang="es-ES" sz="2200" b="0" i="0" dirty="0">
                <a:effectLst/>
                <a:latin typeface="+mn-lt"/>
              </a:rPr>
              <a:t> </a:t>
            </a:r>
            <a:r>
              <a:rPr lang="es-ES" sz="2200" b="0" i="1" u="none" strike="noStrike" dirty="0">
                <a:effectLst/>
                <a:latin typeface="+mn-lt"/>
              </a:rPr>
              <a:t>(Matrimonio místico de Santa Catalina de </a:t>
            </a:r>
            <a:r>
              <a:rPr lang="es-ES" sz="2200" b="0" i="1" u="none" strike="noStrike" dirty="0" err="1">
                <a:effectLst/>
                <a:latin typeface="+mn-lt"/>
              </a:rPr>
              <a:t>Alejandría,</a:t>
            </a:r>
            <a:r>
              <a:rPr lang="es-ES" sz="2200" b="0" i="0" dirty="0" err="1">
                <a:effectLst/>
                <a:latin typeface="+mn-lt"/>
              </a:rPr>
              <a:t>c</a:t>
            </a:r>
            <a:r>
              <a:rPr lang="es-ES" sz="2200" b="0" i="0" dirty="0">
                <a:effectLst/>
                <a:latin typeface="+mn-lt"/>
              </a:rPr>
              <a:t>. 1513, </a:t>
            </a:r>
            <a:r>
              <a:rPr lang="es-ES" sz="2200" b="0" i="0" u="none" strike="noStrike" dirty="0">
                <a:effectLst/>
                <a:latin typeface="+mn-lt"/>
              </a:rPr>
              <a:t>Gemäldegalerie de Dresde).</a:t>
            </a:r>
            <a:r>
              <a:rPr lang="es-ES" sz="2200" b="0" i="0" dirty="0">
                <a:effectLst/>
                <a:latin typeface="+mn-lt"/>
              </a:rPr>
              <a:t> En comparación con los modelos, sin embargo, el artista se separó reelaborando la composición de una manera personal, en nombre de un espacio reducido y comprimido, así como una fuerte torsión de los cuerpos, disolviendo ese equilibrio armonioso de formas insertadas en un espacio perfectamente medible, típico del Renacimiento. En una dirección anticlásica, también se establecen las mismas fisonomías y la acentuación sentimental de algunas figuras, como la renuencia del niño, la mueca extática de Agnes, el anhelo de Michele.</a:t>
            </a:r>
            <a:br>
              <a:rPr lang="es-ES" sz="2200" b="0" i="0" dirty="0">
                <a:solidFill>
                  <a:srgbClr val="202122"/>
                </a:solidFill>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394849D4-7E78-4F49-80CC-694F10CCB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0122" y="1939636"/>
            <a:ext cx="4371878" cy="4918363"/>
          </a:xfrm>
          <a:prstGeom prst="rect">
            <a:avLst/>
          </a:prstGeom>
        </p:spPr>
      </p:pic>
      <p:sp>
        <p:nvSpPr>
          <p:cNvPr id="5" name="Título 1">
            <a:extLst>
              <a:ext uri="{FF2B5EF4-FFF2-40B4-BE49-F238E27FC236}">
                <a16:creationId xmlns:a16="http://schemas.microsoft.com/office/drawing/2014/main" id="{B49E0B9F-F4DB-422E-91EF-DC6607C64BFC}"/>
              </a:ext>
            </a:extLst>
          </p:cNvPr>
          <p:cNvSpPr txBox="1">
            <a:spLocks/>
          </p:cNvSpPr>
          <p:nvPr/>
        </p:nvSpPr>
        <p:spPr>
          <a:xfrm>
            <a:off x="7938654" y="1"/>
            <a:ext cx="4253345" cy="15378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100" b="1" dirty="0"/>
              <a:t>1514. Pontormo. Sacra conversación. </a:t>
            </a:r>
            <a:r>
              <a:rPr lang="es-ES" sz="3100" b="1" dirty="0" err="1"/>
              <a:t>Santissima</a:t>
            </a:r>
            <a:r>
              <a:rPr lang="es-ES" sz="3100" b="1" dirty="0"/>
              <a:t> Annunziata, Florencia.</a:t>
            </a:r>
            <a:endParaRPr lang="es-ES" sz="2800" b="1" dirty="0">
              <a:latin typeface="+mn-lt"/>
            </a:endParaRPr>
          </a:p>
        </p:txBody>
      </p:sp>
    </p:spTree>
    <p:extLst>
      <p:ext uri="{BB962C8B-B14F-4D97-AF65-F5344CB8AC3E}">
        <p14:creationId xmlns:p14="http://schemas.microsoft.com/office/powerpoint/2010/main" val="2920512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40326" y="1"/>
            <a:ext cx="11152909" cy="858982"/>
          </a:xfrm>
        </p:spPr>
        <p:txBody>
          <a:bodyPr anchor="ctr">
            <a:normAutofit fontScale="90000"/>
          </a:bodyPr>
          <a:lstStyle/>
          <a:p>
            <a:r>
              <a:rPr lang="es-ES" sz="2800" b="1" dirty="0"/>
              <a:t>1514. Pontormo. Escena de la vida en un hospital. Galleria </a:t>
            </a:r>
            <a:r>
              <a:rPr lang="es-ES" sz="2800" b="1" dirty="0" err="1"/>
              <a:t>della</a:t>
            </a:r>
            <a:r>
              <a:rPr lang="es-ES" sz="2800" b="1" dirty="0"/>
              <a:t> </a:t>
            </a:r>
            <a:r>
              <a:rPr lang="es-ES" sz="2800" b="1" dirty="0" err="1"/>
              <a:t>Accademia</a:t>
            </a:r>
            <a:r>
              <a:rPr lang="es-ES" sz="2800" b="1" dirty="0"/>
              <a:t>, Florencia.</a:t>
            </a:r>
          </a:p>
        </p:txBody>
      </p:sp>
      <p:pic>
        <p:nvPicPr>
          <p:cNvPr id="4" name="Imagen 3">
            <a:extLst>
              <a:ext uri="{FF2B5EF4-FFF2-40B4-BE49-F238E27FC236}">
                <a16:creationId xmlns:a16="http://schemas.microsoft.com/office/drawing/2014/main" id="{337AA54B-B9FC-49AC-9A0F-E7DB69742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495" y="858982"/>
            <a:ext cx="9715009" cy="5999018"/>
          </a:xfrm>
          <a:prstGeom prst="rect">
            <a:avLst/>
          </a:prstGeom>
        </p:spPr>
      </p:pic>
    </p:spTree>
    <p:extLst>
      <p:ext uri="{BB962C8B-B14F-4D97-AF65-F5344CB8AC3E}">
        <p14:creationId xmlns:p14="http://schemas.microsoft.com/office/powerpoint/2010/main" val="295598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1967345" cy="5869420"/>
          </a:xfrm>
        </p:spPr>
        <p:txBody>
          <a:bodyPr anchor="t">
            <a:normAutofit/>
          </a:bodyPr>
          <a:lstStyle/>
          <a:p>
            <a:r>
              <a:rPr lang="pt-BR" sz="2800" b="1" dirty="0"/>
              <a:t>1514. Pontormo. </a:t>
            </a:r>
            <a:r>
              <a:rPr lang="pt-BR" sz="2800" b="1" dirty="0" err="1"/>
              <a:t>Verónica.Capilla</a:t>
            </a:r>
            <a:r>
              <a:rPr lang="pt-BR" sz="2800" b="1" dirty="0"/>
              <a:t> de </a:t>
            </a:r>
            <a:r>
              <a:rPr lang="pt-BR" sz="2800" b="1" dirty="0" err="1"/>
              <a:t>los</a:t>
            </a:r>
            <a:r>
              <a:rPr lang="pt-BR" sz="2800" b="1" dirty="0"/>
              <a:t> Papas. Santa Maria </a:t>
            </a:r>
            <a:r>
              <a:rPr lang="pt-BR" sz="2800" b="1" dirty="0" err="1"/>
              <a:t>Novella</a:t>
            </a:r>
            <a:r>
              <a:rPr lang="pt-BR" sz="2800" b="1" dirty="0"/>
              <a:t>, </a:t>
            </a:r>
            <a:r>
              <a:rPr lang="pt-BR" sz="2800" b="1" dirty="0" err="1"/>
              <a:t>Florencia</a:t>
            </a:r>
            <a:r>
              <a:rPr lang="pt-BR" sz="2800" b="1" dirty="0"/>
              <a:t>.</a:t>
            </a:r>
            <a:endParaRPr lang="es-ES" sz="2800" b="1" dirty="0"/>
          </a:p>
        </p:txBody>
      </p:sp>
      <p:pic>
        <p:nvPicPr>
          <p:cNvPr id="4" name="Imagen 3">
            <a:extLst>
              <a:ext uri="{FF2B5EF4-FFF2-40B4-BE49-F238E27FC236}">
                <a16:creationId xmlns:a16="http://schemas.microsoft.com/office/drawing/2014/main" id="{9C8428A3-3DAA-4084-A40D-CD48C6897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727" y="0"/>
            <a:ext cx="9975273" cy="6858000"/>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319164" cy="831273"/>
          </a:xfrm>
        </p:spPr>
        <p:txBody>
          <a:bodyPr anchor="ctr">
            <a:normAutofit/>
          </a:bodyPr>
          <a:lstStyle/>
          <a:p>
            <a:r>
              <a:rPr lang="es-ES" sz="2400" b="1" dirty="0"/>
              <a:t>1514. Pontormo. Dios bendiciendo. Capilla de los Papas, Santa Maria Novella, Florencia.</a:t>
            </a:r>
          </a:p>
        </p:txBody>
      </p:sp>
      <p:pic>
        <p:nvPicPr>
          <p:cNvPr id="4" name="Imagen 3">
            <a:extLst>
              <a:ext uri="{FF2B5EF4-FFF2-40B4-BE49-F238E27FC236}">
                <a16:creationId xmlns:a16="http://schemas.microsoft.com/office/drawing/2014/main" id="{846BCA25-48DD-40AA-A2C8-D6CD15EDFC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788" y="831273"/>
            <a:ext cx="9764823" cy="6026727"/>
          </a:xfrm>
          <a:prstGeom prst="rect">
            <a:avLst/>
          </a:prstGeom>
        </p:spPr>
      </p:pic>
    </p:spTree>
    <p:extLst>
      <p:ext uri="{BB962C8B-B14F-4D97-AF65-F5344CB8AC3E}">
        <p14:creationId xmlns:p14="http://schemas.microsoft.com/office/powerpoint/2010/main" val="2271383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2266516" cy="5869420"/>
          </a:xfrm>
        </p:spPr>
        <p:txBody>
          <a:bodyPr anchor="t">
            <a:normAutofit/>
          </a:bodyPr>
          <a:lstStyle/>
          <a:p>
            <a:r>
              <a:rPr lang="es-ES" sz="2800" dirty="0"/>
              <a:t>1514. Pontormo. </a:t>
            </a:r>
            <a:r>
              <a:rPr lang="es-ES" sz="2800" dirty="0" err="1"/>
              <a:t>Putti</a:t>
            </a:r>
            <a:r>
              <a:rPr lang="es-ES" sz="2800" dirty="0"/>
              <a:t> y escudo de armas de los Medici. Capilla de los Papas, Santa Maria Novella, Florencia.</a:t>
            </a:r>
          </a:p>
        </p:txBody>
      </p:sp>
      <p:pic>
        <p:nvPicPr>
          <p:cNvPr id="4" name="Imagen 3">
            <a:extLst>
              <a:ext uri="{FF2B5EF4-FFF2-40B4-BE49-F238E27FC236}">
                <a16:creationId xmlns:a16="http://schemas.microsoft.com/office/drawing/2014/main" id="{9DE59F54-F859-4FBF-A899-32B9B9177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171" y="0"/>
            <a:ext cx="9606829" cy="6858000"/>
          </a:xfrm>
          <a:prstGeom prst="rect">
            <a:avLst/>
          </a:prstGeom>
        </p:spPr>
      </p:pic>
    </p:spTree>
    <p:extLst>
      <p:ext uri="{BB962C8B-B14F-4D97-AF65-F5344CB8AC3E}">
        <p14:creationId xmlns:p14="http://schemas.microsoft.com/office/powerpoint/2010/main" val="4124251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07382" cy="5869420"/>
          </a:xfrm>
        </p:spPr>
        <p:txBody>
          <a:bodyPr anchor="t">
            <a:normAutofit/>
          </a:bodyPr>
          <a:lstStyle/>
          <a:p>
            <a:r>
              <a:rPr lang="es-ES" sz="2800" dirty="0"/>
              <a:t>1514. Pontormo. </a:t>
            </a:r>
            <a:r>
              <a:rPr lang="es-ES" sz="2800" dirty="0" err="1"/>
              <a:t>Putti</a:t>
            </a:r>
            <a:r>
              <a:rPr lang="es-ES" sz="2800" dirty="0"/>
              <a:t>. Capilla de los Papas, Santa Maria Novella, Florencia.</a:t>
            </a:r>
          </a:p>
        </p:txBody>
      </p:sp>
      <p:pic>
        <p:nvPicPr>
          <p:cNvPr id="4" name="Imagen 3">
            <a:extLst>
              <a:ext uri="{FF2B5EF4-FFF2-40B4-BE49-F238E27FC236}">
                <a16:creationId xmlns:a16="http://schemas.microsoft.com/office/drawing/2014/main" id="{4CB9862D-1C88-4A24-A613-A120CCEAE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4024060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7795" cy="5869420"/>
          </a:xfrm>
        </p:spPr>
        <p:txBody>
          <a:bodyPr anchor="t">
            <a:normAutofit/>
          </a:bodyPr>
          <a:lstStyle/>
          <a:p>
            <a:r>
              <a:rPr lang="it-IT" sz="2800" b="1" dirty="0"/>
              <a:t>1514 - 1516. Pontormo. Visitación. Santissima Annunziata, Florencia.</a:t>
            </a:r>
            <a:endParaRPr lang="es-ES" sz="2800" b="1" dirty="0"/>
          </a:p>
        </p:txBody>
      </p:sp>
      <p:pic>
        <p:nvPicPr>
          <p:cNvPr id="4" name="Imagen 3">
            <a:extLst>
              <a:ext uri="{FF2B5EF4-FFF2-40B4-BE49-F238E27FC236}">
                <a16:creationId xmlns:a16="http://schemas.microsoft.com/office/drawing/2014/main" id="{446C8692-A10E-464C-BDC1-8C1E79A7D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413" y="0"/>
            <a:ext cx="5261587"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2882" cy="5869420"/>
          </a:xfrm>
        </p:spPr>
        <p:txBody>
          <a:bodyPr anchor="t">
            <a:normAutofit/>
          </a:bodyPr>
          <a:lstStyle/>
          <a:p>
            <a:pPr algn="l"/>
            <a:r>
              <a:rPr lang="it-IT" sz="2800" b="1" dirty="0"/>
              <a:t>1516. Pontormo. Retrato de mujer con cesta. Galleria degli Uffizi, Florencia.</a:t>
            </a:r>
            <a:br>
              <a:rPr lang="it-IT" sz="2800" b="1" dirty="0"/>
            </a:br>
            <a:r>
              <a:rPr lang="es-ES" sz="2200" b="0" i="0" dirty="0">
                <a:effectLst/>
                <a:latin typeface="+mn-lt"/>
              </a:rPr>
              <a:t>El vestido parece ser el verdadero protagonista de esta pintura, que muestra a una mujer tres cuartos a la derecha, sosteniendo una canasta con algunos husos de lana sobre un fondo oscuro uniforme. La singular presencia de los husos puede ser una referencia a los tres </a:t>
            </a:r>
            <a:r>
              <a:rPr lang="es-ES" sz="2200" b="0" i="0" u="none" strike="noStrike" dirty="0">
                <a:effectLst/>
                <a:latin typeface="+mn-lt"/>
              </a:rPr>
              <a:t>Parches, </a:t>
            </a:r>
            <a:r>
              <a:rPr lang="es-ES" sz="2200" b="0" i="0" dirty="0">
                <a:effectLst/>
                <a:latin typeface="+mn-lt"/>
              </a:rPr>
              <a:t>lo que implica cómo la mujer ya podría haber muerto cuando fue retratada. Otras hipótesis en cambio ven en la figura femenina a la posible esposa de un comerciante de telas. Llama la atención el juego de luces, que ilumina la superficie de damasco de la tela y motea con vetas blancas la camisa plisada que cubre su pecho, también enmarcada por una cadena trenzada, que ocupa la decoración del tocado.</a:t>
            </a:r>
            <a:endParaRPr lang="es-ES" sz="2800" b="1" dirty="0"/>
          </a:p>
        </p:txBody>
      </p:sp>
      <p:pic>
        <p:nvPicPr>
          <p:cNvPr id="4" name="Imagen 3">
            <a:extLst>
              <a:ext uri="{FF2B5EF4-FFF2-40B4-BE49-F238E27FC236}">
                <a16:creationId xmlns:a16="http://schemas.microsoft.com/office/drawing/2014/main" id="{6713EBD2-F60C-459D-A235-22A4AF165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5500" y="0"/>
            <a:ext cx="5016500" cy="6858000"/>
          </a:xfrm>
          <a:prstGeom prst="rect">
            <a:avLst/>
          </a:prstGeom>
        </p:spPr>
      </p:pic>
    </p:spTree>
    <p:extLst>
      <p:ext uri="{BB962C8B-B14F-4D97-AF65-F5344CB8AC3E}">
        <p14:creationId xmlns:p14="http://schemas.microsoft.com/office/powerpoint/2010/main" val="2274754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2882" cy="5869420"/>
          </a:xfrm>
        </p:spPr>
        <p:txBody>
          <a:bodyPr anchor="t">
            <a:normAutofit fontScale="90000"/>
          </a:bodyPr>
          <a:lstStyle/>
          <a:p>
            <a:pPr algn="l"/>
            <a:r>
              <a:rPr lang="it-IT" sz="2800" b="1" dirty="0"/>
              <a:t>1516. Pontormo. Retrato de mujer con cesta. Galleria degli Uffizi, Florencia.</a:t>
            </a:r>
            <a:br>
              <a:rPr lang="it-IT" sz="2800" b="1" dirty="0"/>
            </a:br>
            <a:r>
              <a:rPr lang="es-ES" sz="2200" b="0" i="0" dirty="0">
                <a:effectLst/>
                <a:latin typeface="+mn-lt"/>
              </a:rPr>
              <a:t>Intenso es el aspecto de la mujer, ligeramente sonriente, y con pasajes de claroscuro humedecidos, que acentúan suavemente la prominencia plástica. Un verdadero concierto de rojos y naranjas es orquestado por el artista, que va desde el cabello de la dama hasta su tez, desde la tela del vestido hasta los detalles de los accesorios. Las órbitas profundas de los ojos y la boca carnosa con el labio superior ligeramente arqueado se refieren al estilo de Pontormo, así como a la expresión ligeramente fruncida como la de los santos del </a:t>
            </a:r>
            <a:r>
              <a:rPr lang="es-ES" sz="2200" b="0" i="1" u="none" strike="noStrike" dirty="0">
                <a:effectLst/>
                <a:latin typeface="+mn-lt"/>
              </a:rPr>
              <a:t>Retablo de Pucci.</a:t>
            </a:r>
            <a:r>
              <a:rPr lang="es-ES" sz="2200" b="0" i="1" dirty="0">
                <a:effectLst/>
                <a:latin typeface="+mn-lt"/>
              </a:rPr>
              <a:t> </a:t>
            </a:r>
            <a:r>
              <a:rPr lang="es-ES" sz="2200" b="0" i="0" dirty="0">
                <a:effectLst/>
                <a:latin typeface="+mn-lt"/>
              </a:rPr>
              <a:t>Según </a:t>
            </a:r>
            <a:r>
              <a:rPr lang="es-ES" sz="2200" b="0" i="0" u="none" strike="noStrike" dirty="0">
                <a:effectLst/>
                <a:latin typeface="+mn-lt"/>
              </a:rPr>
              <a:t>Antonio Natali,</a:t>
            </a:r>
            <a:r>
              <a:rPr lang="es-ES" sz="2200" b="0" i="0" dirty="0">
                <a:effectLst/>
                <a:latin typeface="+mn-lt"/>
              </a:rPr>
              <a:t> por otro lado, el tratamiento particular de la epidermis, que todavía se hace eco </a:t>
            </a:r>
            <a:r>
              <a:rPr lang="es-ES" sz="2200" b="0" i="0" u="none" strike="noStrike" dirty="0">
                <a:effectLst/>
                <a:latin typeface="+mn-lt"/>
              </a:rPr>
              <a:t>del sfumato de Leonardo,</a:t>
            </a:r>
            <a:r>
              <a:rPr lang="es-ES" sz="2200" b="0" i="0" dirty="0">
                <a:effectLst/>
                <a:latin typeface="+mn-lt"/>
              </a:rPr>
              <a:t> la imposición de las manos, firmes y sin estrechar, los pliegues "anchos y plásticos" de la túnica se refieren a los rasgos estilísticos de Andrea del Sarto. Sin embargo, la obra no estaría exenta de una influencia del alumno Pontormo, así como de los grabados de </a:t>
            </a:r>
            <a:r>
              <a:rPr lang="es-ES" sz="2200" b="0" i="0" u="none" strike="noStrike" dirty="0">
                <a:effectLst/>
                <a:latin typeface="+mn-lt"/>
              </a:rPr>
              <a:t>Alberto Durero, </a:t>
            </a:r>
            <a:r>
              <a:rPr lang="es-ES" sz="2200" b="0" i="0" dirty="0">
                <a:effectLst/>
                <a:latin typeface="+mn-lt"/>
              </a:rPr>
              <a:t>en su momento bien conocidos también en Florencia.</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6713EBD2-F60C-459D-A235-22A4AF165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5500" y="0"/>
            <a:ext cx="5016500" cy="6858000"/>
          </a:xfrm>
          <a:prstGeom prst="rect">
            <a:avLst/>
          </a:prstGeom>
        </p:spPr>
      </p:pic>
    </p:spTree>
    <p:extLst>
      <p:ext uri="{BB962C8B-B14F-4D97-AF65-F5344CB8AC3E}">
        <p14:creationId xmlns:p14="http://schemas.microsoft.com/office/powerpoint/2010/main" val="1965686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26382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DB36F9-46BB-4E60-8327-D3FFD4515C20}"/>
              </a:ext>
            </a:extLst>
          </p:cNvPr>
          <p:cNvSpPr>
            <a:spLocks noGrp="1"/>
          </p:cNvSpPr>
          <p:nvPr>
            <p:ph idx="1"/>
          </p:nvPr>
        </p:nvSpPr>
        <p:spPr>
          <a:xfrm>
            <a:off x="838200" y="374073"/>
            <a:ext cx="10515600" cy="5802890"/>
          </a:xfrm>
        </p:spPr>
        <p:txBody>
          <a:bodyPr/>
          <a:lstStyle/>
          <a:p>
            <a:r>
              <a:rPr lang="es-ES" sz="2800" b="0" i="0" u="none" strike="noStrike" dirty="0" err="1">
                <a:effectLst/>
                <a:latin typeface="+mn-lt"/>
              </a:rPr>
              <a:t>Salvi</a:t>
            </a:r>
            <a:r>
              <a:rPr lang="es-ES" sz="2800" b="0" i="0" u="none" strike="noStrike" dirty="0">
                <a:effectLst/>
                <a:latin typeface="+mn-lt"/>
              </a:rPr>
              <a:t> Borgherini,</a:t>
            </a:r>
            <a:r>
              <a:rPr lang="es-ES" sz="2800" b="0" i="0" dirty="0">
                <a:effectLst/>
                <a:latin typeface="+mn-lt"/>
              </a:rPr>
              <a:t>desde </a:t>
            </a:r>
            <a:r>
              <a:rPr lang="es-ES" sz="2800" b="0" i="0" u="none" strike="noStrike" dirty="0">
                <a:effectLst/>
                <a:latin typeface="+mn-lt"/>
              </a:rPr>
              <a:t>aproximadamente 1515</a:t>
            </a:r>
            <a:r>
              <a:rPr lang="es-ES" sz="2800" b="0" i="0" dirty="0">
                <a:effectLst/>
                <a:latin typeface="+mn-lt"/>
              </a:rPr>
              <a:t> hasta </a:t>
            </a:r>
            <a:r>
              <a:rPr lang="es-ES" sz="2800" b="0" i="0" u="none" strike="noStrike" dirty="0">
                <a:effectLst/>
                <a:latin typeface="+mn-lt"/>
              </a:rPr>
              <a:t>1520,</a:t>
            </a:r>
            <a:r>
              <a:rPr lang="es-ES" sz="2800" b="0" i="0" dirty="0">
                <a:effectLst/>
                <a:latin typeface="+mn-lt"/>
              </a:rPr>
              <a:t> había encargado a un equipo de jóvenes pintores que decoraran la cámara nupcial para su hijo </a:t>
            </a:r>
            <a:r>
              <a:rPr lang="es-ES" sz="2800" b="0" i="0" u="none" strike="noStrike" dirty="0">
                <a:effectLst/>
                <a:latin typeface="+mn-lt"/>
              </a:rPr>
              <a:t>Pierfrancesco</a:t>
            </a:r>
            <a:r>
              <a:rPr lang="es-ES" sz="2800" b="0" i="0" dirty="0">
                <a:effectLst/>
                <a:latin typeface="+mn-lt"/>
              </a:rPr>
              <a:t> con motivo de su boda con </a:t>
            </a:r>
            <a:r>
              <a:rPr lang="es-ES" sz="2800" b="0" i="0" dirty="0" err="1">
                <a:effectLst/>
                <a:latin typeface="+mn-lt"/>
              </a:rPr>
              <a:t>Margherita</a:t>
            </a:r>
            <a:r>
              <a:rPr lang="es-ES" sz="2800" b="0" i="0" dirty="0">
                <a:effectLst/>
                <a:latin typeface="+mn-lt"/>
              </a:rPr>
              <a:t> </a:t>
            </a:r>
            <a:r>
              <a:rPr lang="es-ES" sz="2800" b="0" i="0" u="none" strike="noStrike" dirty="0">
                <a:effectLst/>
                <a:latin typeface="+mn-lt"/>
              </a:rPr>
              <a:t>Acciaiuoli, </a:t>
            </a:r>
            <a:r>
              <a:rPr lang="es-ES" sz="2800" b="0" i="0" dirty="0">
                <a:effectLst/>
                <a:latin typeface="+mn-lt"/>
              </a:rPr>
              <a:t>que tuvo lugar en 1515. Varios paneles decoraron la cabecera de la cama, los </a:t>
            </a:r>
            <a:r>
              <a:rPr lang="es-ES" sz="2800" b="0" i="0" u="none" strike="noStrike" dirty="0">
                <a:effectLst/>
                <a:latin typeface="+mn-lt"/>
              </a:rPr>
              <a:t>cajones</a:t>
            </a:r>
            <a:r>
              <a:rPr lang="es-ES" sz="2800" b="0" i="0" dirty="0">
                <a:effectLst/>
                <a:latin typeface="+mn-lt"/>
              </a:rPr>
              <a:t> y las espalderas con </a:t>
            </a:r>
            <a:r>
              <a:rPr lang="es-ES" sz="2800" b="0" i="1" dirty="0">
                <a:effectLst/>
                <a:latin typeface="+mn-lt"/>
              </a:rPr>
              <a:t>historias de José judío y</a:t>
            </a:r>
            <a:r>
              <a:rPr lang="es-ES" sz="2800" b="0" i="0" dirty="0">
                <a:effectLst/>
                <a:latin typeface="+mn-lt"/>
              </a:rPr>
              <a:t> fueron obra de </a:t>
            </a:r>
            <a:r>
              <a:rPr lang="es-ES" sz="2800" b="0" i="0" u="none" strike="noStrike" dirty="0">
                <a:effectLst/>
                <a:latin typeface="+mn-lt"/>
              </a:rPr>
              <a:t>Pontormo,</a:t>
            </a:r>
            <a:r>
              <a:rPr lang="es-ES" sz="2800" b="0" i="0" dirty="0">
                <a:effectLst/>
                <a:latin typeface="+mn-lt"/>
              </a:rPr>
              <a:t> </a:t>
            </a:r>
            <a:r>
              <a:rPr lang="es-ES" sz="2800" b="0" i="0" u="none" strike="noStrike" dirty="0">
                <a:effectLst/>
                <a:latin typeface="+mn-lt"/>
              </a:rPr>
              <a:t>Andrea del Sarto,</a:t>
            </a:r>
            <a:r>
              <a:rPr lang="es-ES" sz="2800" b="0" i="0" dirty="0">
                <a:effectLst/>
                <a:latin typeface="+mn-lt"/>
              </a:rPr>
              <a:t> </a:t>
            </a:r>
            <a:r>
              <a:rPr lang="es-ES" sz="2800" b="0" i="0" u="none" strike="noStrike" dirty="0">
                <a:effectLst/>
                <a:latin typeface="+mn-lt"/>
              </a:rPr>
              <a:t>Francesco </a:t>
            </a:r>
            <a:r>
              <a:rPr lang="es-ES" sz="2800" b="0" i="0" u="none" strike="noStrike" dirty="0" err="1">
                <a:effectLst/>
                <a:latin typeface="+mn-lt"/>
              </a:rPr>
              <a:t>Granacci</a:t>
            </a:r>
            <a:r>
              <a:rPr lang="es-ES" sz="2800" b="0" i="0" dirty="0">
                <a:effectLst/>
                <a:latin typeface="+mn-lt"/>
              </a:rPr>
              <a:t> y </a:t>
            </a:r>
            <a:r>
              <a:rPr lang="es-ES" sz="2800" dirty="0">
                <a:latin typeface="+mn-lt"/>
              </a:rPr>
              <a:t>B</a:t>
            </a:r>
            <a:r>
              <a:rPr lang="es-ES" sz="2800" b="0" i="0" u="none" strike="noStrike" dirty="0">
                <a:effectLst/>
                <a:latin typeface="+mn-lt"/>
              </a:rPr>
              <a:t>acchiacca.</a:t>
            </a:r>
            <a:br>
              <a:rPr lang="es-ES" sz="2800" b="0" i="0" dirty="0">
                <a:effectLst/>
                <a:latin typeface="+mn-lt"/>
              </a:rPr>
            </a:br>
            <a:br>
              <a:rPr lang="es-ES" sz="2800" b="0" i="0" dirty="0">
                <a:effectLst/>
                <a:latin typeface="+mn-lt"/>
              </a:rPr>
            </a:br>
            <a:r>
              <a:rPr lang="es-ES" sz="2800" b="0" i="0" dirty="0">
                <a:effectLst/>
                <a:latin typeface="+mn-lt"/>
              </a:rPr>
              <a:t>Los primeros en trabajar en ello fueron Pontormo y </a:t>
            </a:r>
            <a:r>
              <a:rPr lang="es-ES" sz="2800" b="0" i="0" dirty="0" err="1">
                <a:effectLst/>
                <a:latin typeface="+mn-lt"/>
              </a:rPr>
              <a:t>Granacci</a:t>
            </a:r>
            <a:r>
              <a:rPr lang="es-ES" sz="2800" b="0" i="0" dirty="0">
                <a:effectLst/>
                <a:latin typeface="+mn-lt"/>
              </a:rPr>
              <a:t>, seguidos por Andrea del Sarto y, probablemente, por Bacchiacca.</a:t>
            </a:r>
            <a:br>
              <a:rPr lang="es-ES" sz="2800" b="0" i="0" dirty="0">
                <a:effectLst/>
                <a:latin typeface="Arial" panose="020B0604020202020204" pitchFamily="34" charset="0"/>
              </a:rPr>
            </a:br>
            <a:endParaRPr lang="es-ES" dirty="0"/>
          </a:p>
        </p:txBody>
      </p:sp>
    </p:spTree>
    <p:extLst>
      <p:ext uri="{BB962C8B-B14F-4D97-AF65-F5344CB8AC3E}">
        <p14:creationId xmlns:p14="http://schemas.microsoft.com/office/powerpoint/2010/main" val="2176681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5993655" cy="5869420"/>
          </a:xfrm>
        </p:spPr>
        <p:txBody>
          <a:bodyPr anchor="t">
            <a:normAutofit fontScale="90000"/>
          </a:bodyPr>
          <a:lstStyle/>
          <a:p>
            <a:pPr algn="l"/>
            <a:r>
              <a:rPr lang="es-ES" sz="3100" b="1" dirty="0"/>
              <a:t>1515 - 1518. Pontormo. José es vendido a Potifar. National Gallery, Londres.</a:t>
            </a:r>
            <a:br>
              <a:rPr lang="es-ES" sz="3100" b="1" dirty="0"/>
            </a:br>
            <a:r>
              <a:rPr lang="es-ES" sz="2400" b="0" i="0" dirty="0">
                <a:effectLst/>
                <a:latin typeface="+mn-lt"/>
              </a:rPr>
              <a:t>La historia está tomada del Antiguo Testamento (Génesis 39:1). José era el hijo favorito de su padre y recibió un abrigo de muchos colores. Sus celosos hermanastros vendieron a José a una caravana de comerciantes ismaelitas que llevaban perfumes y especias a Egipto. Los hermanos untaron sangre de cabra en el abrigo de José y le dijeron a su padre que José estaba muerto.</a:t>
            </a:r>
            <a:br>
              <a:rPr lang="es-ES" sz="2400" b="0" i="0" dirty="0">
                <a:effectLst/>
                <a:latin typeface="+mn-lt"/>
              </a:rPr>
            </a:br>
            <a:r>
              <a:rPr lang="es-ES" sz="2400" b="0" i="0" dirty="0">
                <a:effectLst/>
                <a:latin typeface="+mn-lt"/>
              </a:rPr>
              <a:t>Esta escena muestra a José (el joven central de amarillo) de pie frente a su nuevo maestro, Potifar, el capitán de la guardia del faraón. Acaba de ser vendido por los ismaelitas, que se ven luchando por su pago en la izquierda. Uno de ellos se agacha, de espaldas al espectador y cabeza entre piernas, para recoger una moneda del suelo. La composición está abarrotada, con las figuras serpenteando a través del panel hacia la puerta central del edificio detrás.</a:t>
            </a:r>
            <a:endParaRPr lang="es-ES" sz="2700" b="1" dirty="0"/>
          </a:p>
        </p:txBody>
      </p:sp>
      <p:pic>
        <p:nvPicPr>
          <p:cNvPr id="4" name="Imagen 3">
            <a:extLst>
              <a:ext uri="{FF2B5EF4-FFF2-40B4-BE49-F238E27FC236}">
                <a16:creationId xmlns:a16="http://schemas.microsoft.com/office/drawing/2014/main" id="{B0D6680C-3C4F-431F-8793-233311DCD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6164" y="0"/>
            <a:ext cx="5865836"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5993655" cy="5869420"/>
          </a:xfrm>
        </p:spPr>
        <p:txBody>
          <a:bodyPr anchor="t">
            <a:normAutofit fontScale="90000"/>
          </a:bodyPr>
          <a:lstStyle/>
          <a:p>
            <a:pPr algn="l"/>
            <a:r>
              <a:rPr lang="es-ES" sz="3100" b="1" dirty="0"/>
              <a:t>1515 - 1518. Pontormo. José es vendido a Potifar. National Gallery, Londres.</a:t>
            </a:r>
            <a:br>
              <a:rPr lang="es-ES" sz="3100" b="1" dirty="0"/>
            </a:br>
            <a:r>
              <a:rPr lang="es-ES" sz="2400" b="0" i="0" dirty="0">
                <a:effectLst/>
                <a:latin typeface="+mn-lt"/>
              </a:rPr>
              <a:t>La paleta de colores expresivos de alto tono con rosa, amarillo y verde brillante, las figuras alargadas y estilizadas conscientemente con sus profundos ojos redondos, y la composición serpentina con poca profundidad pictórica son típicas de la obra de Pontormo. Su visión idiosincrásica, con escenas como esta aparentemente pintadas desde la imaginación en lugar de cualquier concepto racional, lo convierte en una figura central entre los artistas que perseguían estilos asertivamente individuales en Florencia en ese momento, hoy a menudo descritos como manieristas.</a:t>
            </a:r>
            <a:br>
              <a:rPr lang="es-ES" sz="2400" b="0" i="0" dirty="0">
                <a:effectLst/>
                <a:latin typeface="+mn-lt"/>
              </a:rPr>
            </a:br>
            <a:r>
              <a:rPr lang="es-ES" sz="2400" b="0" i="0" dirty="0">
                <a:effectLst/>
                <a:latin typeface="+mn-lt"/>
              </a:rPr>
              <a:t>Se pensaba que la vida de José reflejaba la de Cristo; el paralelo del Nuevo Testamento de este incidente fue la traición de Cristo por Judas. </a:t>
            </a:r>
            <a:br>
              <a:rPr lang="es-ES" sz="2800" b="1" dirty="0"/>
            </a:br>
            <a:endParaRPr lang="es-ES" sz="2700" b="1" dirty="0"/>
          </a:p>
        </p:txBody>
      </p:sp>
      <p:pic>
        <p:nvPicPr>
          <p:cNvPr id="4" name="Imagen 3">
            <a:extLst>
              <a:ext uri="{FF2B5EF4-FFF2-40B4-BE49-F238E27FC236}">
                <a16:creationId xmlns:a16="http://schemas.microsoft.com/office/drawing/2014/main" id="{B0D6680C-3C4F-431F-8793-233311DCD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6164" y="0"/>
            <a:ext cx="5865836" cy="6858000"/>
          </a:xfrm>
          <a:prstGeom prst="rect">
            <a:avLst/>
          </a:prstGeom>
        </p:spPr>
      </p:pic>
    </p:spTree>
    <p:extLst>
      <p:ext uri="{BB962C8B-B14F-4D97-AF65-F5344CB8AC3E}">
        <p14:creationId xmlns:p14="http://schemas.microsoft.com/office/powerpoint/2010/main" val="4046466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6024" cy="5869420"/>
          </a:xfrm>
        </p:spPr>
        <p:txBody>
          <a:bodyPr anchor="t">
            <a:normAutofit/>
          </a:bodyPr>
          <a:lstStyle/>
          <a:p>
            <a:pPr algn="l"/>
            <a:r>
              <a:rPr lang="es-ES" sz="2800" b="1" dirty="0"/>
              <a:t>1515 - 1518. Pontormo. Castigo del Panadero. National Gallery, Londres.</a:t>
            </a:r>
            <a:br>
              <a:rPr lang="es-ES" sz="2800" b="1" dirty="0"/>
            </a:br>
            <a:r>
              <a:rPr lang="es-ES" sz="2400" b="0" i="0" dirty="0">
                <a:effectLst/>
                <a:latin typeface="+mn-lt"/>
              </a:rPr>
              <a:t>Esta escena se produce después </a:t>
            </a:r>
            <a:r>
              <a:rPr lang="es-ES" sz="2400" b="0" i="1" dirty="0">
                <a:effectLst/>
                <a:latin typeface="+mn-lt"/>
              </a:rPr>
              <a:t>de que José vendiera a Potifar.</a:t>
            </a:r>
            <a:r>
              <a:rPr lang="es-ES" sz="2400" b="0" i="0" dirty="0">
                <a:effectLst/>
                <a:latin typeface="+mn-lt"/>
              </a:rPr>
              <a:t> José era el hijo favorito de su padre con un abrigo de muchos colores, pero fue vendido como esclavo por sus celosos hermanastros y llevado a Egipto. Comprado por Potifar, el jefe de la guardia del faraón, José se convirtió en supervisor de la casa de Potifar. Sin embargo, cuando rechazó los avances sexuales de la esposa de Potifar, ella lo acusó falsamente de violación, y fue encarcelado.</a:t>
            </a:r>
            <a:endParaRPr lang="es-ES" sz="2400" b="1" dirty="0">
              <a:latin typeface="+mn-lt"/>
            </a:endParaRPr>
          </a:p>
        </p:txBody>
      </p:sp>
      <p:pic>
        <p:nvPicPr>
          <p:cNvPr id="4" name="Imagen 3">
            <a:extLst>
              <a:ext uri="{FF2B5EF4-FFF2-40B4-BE49-F238E27FC236}">
                <a16:creationId xmlns:a16="http://schemas.microsoft.com/office/drawing/2014/main" id="{21901A01-0419-4D72-BE45-F7782DA83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5976" y="0"/>
            <a:ext cx="5836024" cy="6858000"/>
          </a:xfrm>
          <a:prstGeom prst="rect">
            <a:avLst/>
          </a:prstGeom>
        </p:spPr>
      </p:pic>
    </p:spTree>
    <p:extLst>
      <p:ext uri="{BB962C8B-B14F-4D97-AF65-F5344CB8AC3E}">
        <p14:creationId xmlns:p14="http://schemas.microsoft.com/office/powerpoint/2010/main" val="3001086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7399629" cy="5869420"/>
          </a:xfrm>
        </p:spPr>
        <p:txBody>
          <a:bodyPr anchor="t">
            <a:normAutofit/>
          </a:bodyPr>
          <a:lstStyle/>
          <a:p>
            <a:pPr algn="l"/>
            <a:r>
              <a:rPr lang="es-ES" sz="2400" b="0" i="0" dirty="0">
                <a:effectLst/>
                <a:latin typeface="+mn-lt"/>
              </a:rPr>
              <a:t>Esta escena se produce después </a:t>
            </a:r>
            <a:r>
              <a:rPr lang="es-ES" sz="2400" b="0" i="1" dirty="0">
                <a:effectLst/>
                <a:latin typeface="+mn-lt"/>
              </a:rPr>
              <a:t>de que José vendiera a Potifar.</a:t>
            </a:r>
            <a:r>
              <a:rPr lang="es-ES" sz="2400" b="0" i="0" dirty="0">
                <a:effectLst/>
                <a:latin typeface="+mn-lt"/>
              </a:rPr>
              <a:t> José era el hijo favorito de su padre con un abrigo de muchos colores, pero fue vendido como esclavo por sus celosos hermanastros y llevado a Egipto. Comprado por Potifar, el jefe de la guardia del faraón, José se convirtió en supervisor de la casa de Potifar. Sin embargo, cuando rechazó los avances sexuales de la esposa de Potifar, ella lo acusó falsamente de violación, y fue encarcelado.</a:t>
            </a:r>
            <a:br>
              <a:rPr lang="es-ES" sz="2400" b="0" i="0" dirty="0">
                <a:effectLst/>
                <a:latin typeface="+mn-lt"/>
              </a:rPr>
            </a:br>
            <a:r>
              <a:rPr lang="es-ES" sz="2400" b="0" i="0" dirty="0">
                <a:effectLst/>
                <a:latin typeface="+mn-lt"/>
              </a:rPr>
              <a:t>Cuando estaba en prisión, José interpretó los sueños del mayordomo y panadero del faraón, que había sido encarcelado por ofenderlo. José previó que el mayordomo sería reinstalado, pero el panadero sería ahorcado. Aquí el panadero es sacado de la prisión (arriba a la derecha) y llevado a la ejecución (derecha), mientras que el mayordomo se muestra bajando la escalera y sirviendo al Faraón (abajo a la izquierda).</a:t>
            </a:r>
            <a:endParaRPr lang="es-ES" sz="2400" b="1" dirty="0">
              <a:latin typeface="+mn-lt"/>
            </a:endParaRPr>
          </a:p>
        </p:txBody>
      </p:sp>
      <p:pic>
        <p:nvPicPr>
          <p:cNvPr id="4" name="Imagen 3">
            <a:extLst>
              <a:ext uri="{FF2B5EF4-FFF2-40B4-BE49-F238E27FC236}">
                <a16:creationId xmlns:a16="http://schemas.microsoft.com/office/drawing/2014/main" id="{21901A01-0419-4D72-BE45-F7782DA83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2248" y="1828800"/>
            <a:ext cx="4279751" cy="5029200"/>
          </a:xfrm>
          <a:prstGeom prst="rect">
            <a:avLst/>
          </a:prstGeom>
        </p:spPr>
      </p:pic>
      <p:sp>
        <p:nvSpPr>
          <p:cNvPr id="5" name="Título 1">
            <a:extLst>
              <a:ext uri="{FF2B5EF4-FFF2-40B4-BE49-F238E27FC236}">
                <a16:creationId xmlns:a16="http://schemas.microsoft.com/office/drawing/2014/main" id="{05611800-D08C-4B55-BA7F-AC7BA8E0824B}"/>
              </a:ext>
            </a:extLst>
          </p:cNvPr>
          <p:cNvSpPr txBox="1">
            <a:spLocks/>
          </p:cNvSpPr>
          <p:nvPr/>
        </p:nvSpPr>
        <p:spPr>
          <a:xfrm>
            <a:off x="7912248" y="365125"/>
            <a:ext cx="4279752" cy="14636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1515 - 1518. Pontormo. Castigo del Panadero. National Gallery, Londres.</a:t>
            </a:r>
            <a:endParaRPr lang="es-ES" sz="2400" b="1" dirty="0">
              <a:latin typeface="+mn-lt"/>
            </a:endParaRPr>
          </a:p>
        </p:txBody>
      </p:sp>
    </p:spTree>
    <p:extLst>
      <p:ext uri="{BB962C8B-B14F-4D97-AF65-F5344CB8AC3E}">
        <p14:creationId xmlns:p14="http://schemas.microsoft.com/office/powerpoint/2010/main" val="4198550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221672"/>
            <a:ext cx="7635155" cy="6442363"/>
          </a:xfrm>
        </p:spPr>
        <p:txBody>
          <a:bodyPr anchor="t">
            <a:normAutofit fontScale="90000"/>
          </a:bodyPr>
          <a:lstStyle/>
          <a:p>
            <a:pPr algn="l"/>
            <a:r>
              <a:rPr lang="es-ES" sz="2400" b="0" i="0" dirty="0">
                <a:effectLst/>
                <a:latin typeface="+mn-lt"/>
              </a:rPr>
              <a:t>Al igual que </a:t>
            </a:r>
            <a:r>
              <a:rPr lang="es-ES" sz="2400" b="0" i="1" dirty="0">
                <a:effectLst/>
                <a:latin typeface="+mn-lt"/>
              </a:rPr>
              <a:t>José con Jacob en </a:t>
            </a:r>
            <a:r>
              <a:rPr lang="es-ES" sz="2400" b="0" i="1" dirty="0" err="1">
                <a:effectLst/>
                <a:latin typeface="+mn-lt"/>
              </a:rPr>
              <a:t>Egipto,</a:t>
            </a:r>
            <a:r>
              <a:rPr lang="es-ES" sz="2400" b="0" i="0" dirty="0" err="1">
                <a:effectLst/>
                <a:latin typeface="+mn-lt"/>
              </a:rPr>
              <a:t>la</a:t>
            </a:r>
            <a:r>
              <a:rPr lang="es-ES" sz="2400" b="0" i="0" dirty="0">
                <a:effectLst/>
                <a:latin typeface="+mn-lt"/>
              </a:rPr>
              <a:t> composición se estructura en una escalera como una narrativa continua, con varias escenas mostradas simultáneamente. El escenario es un extraño espacio sin pavimentar donde faraón, vestido con un turbante azul, está cenando con una mujer. Una estatua de un anciano señalando la página abierta de su libro se eleva sobre ellos en una columna al pie de la escalera. Puede ser un profeta del Antiguo Testamento, pero su identidad no está clara. El entorno indeterminado, la profundidad limitada y la escalera prominente le dan a la pintura una sensación inquietante, que refleja el interés de Pontormo en el nuevo estilo manierista, una reacción contra el naturalismo del Alto Renacimiento, que se estaba poniendo de moda en Florencia en ese momento.</a:t>
            </a:r>
            <a:br>
              <a:rPr lang="es-ES" sz="2400" b="0" i="0" dirty="0">
                <a:effectLst/>
                <a:latin typeface="+mn-lt"/>
              </a:rPr>
            </a:br>
            <a:r>
              <a:rPr lang="es-ES" sz="2400" b="0" i="0" dirty="0">
                <a:effectLst/>
                <a:latin typeface="+mn-lt"/>
              </a:rPr>
              <a:t>José le había pedido al mayordomo que lo mencionara al faraón y asegurara su liberación, pero el mayordomo lo olvidó. José permaneció en prisión durante otros dos años hasta que el propio Faraón tuvo un sueño de siete vacas gordas y siete vacas magras, que ninguno de sus asesores pudo interpretar. El mayordomo recordó a José, quien aconsejó al faraón que almacenara grano porque siete años abundantes serían seguidos por siete años de hambruna. </a:t>
            </a:r>
            <a:endParaRPr lang="es-ES" sz="2400" b="1" dirty="0">
              <a:latin typeface="+mn-lt"/>
            </a:endParaRPr>
          </a:p>
        </p:txBody>
      </p:sp>
      <p:pic>
        <p:nvPicPr>
          <p:cNvPr id="4" name="Imagen 3">
            <a:extLst>
              <a:ext uri="{FF2B5EF4-FFF2-40B4-BE49-F238E27FC236}">
                <a16:creationId xmlns:a16="http://schemas.microsoft.com/office/drawing/2014/main" id="{21901A01-0419-4D72-BE45-F7782DA83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2248" y="1828800"/>
            <a:ext cx="4279751" cy="5029200"/>
          </a:xfrm>
          <a:prstGeom prst="rect">
            <a:avLst/>
          </a:prstGeom>
        </p:spPr>
      </p:pic>
      <p:sp>
        <p:nvSpPr>
          <p:cNvPr id="5" name="Título 1">
            <a:extLst>
              <a:ext uri="{FF2B5EF4-FFF2-40B4-BE49-F238E27FC236}">
                <a16:creationId xmlns:a16="http://schemas.microsoft.com/office/drawing/2014/main" id="{05611800-D08C-4B55-BA7F-AC7BA8E0824B}"/>
              </a:ext>
            </a:extLst>
          </p:cNvPr>
          <p:cNvSpPr txBox="1">
            <a:spLocks/>
          </p:cNvSpPr>
          <p:nvPr/>
        </p:nvSpPr>
        <p:spPr>
          <a:xfrm>
            <a:off x="7912248" y="365125"/>
            <a:ext cx="4279752" cy="14636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1515 - 1518. Pontormo. Castigo del Panadero. National Gallery, Londres.</a:t>
            </a:r>
            <a:endParaRPr lang="es-ES" sz="2400" b="1" dirty="0">
              <a:latin typeface="+mn-lt"/>
            </a:endParaRPr>
          </a:p>
        </p:txBody>
      </p:sp>
    </p:spTree>
    <p:extLst>
      <p:ext uri="{BB962C8B-B14F-4D97-AF65-F5344CB8AC3E}">
        <p14:creationId xmlns:p14="http://schemas.microsoft.com/office/powerpoint/2010/main" val="3100501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08327" cy="3417166"/>
          </a:xfrm>
        </p:spPr>
        <p:txBody>
          <a:bodyPr anchor="t">
            <a:normAutofit/>
          </a:bodyPr>
          <a:lstStyle/>
          <a:p>
            <a:pPr algn="l"/>
            <a:r>
              <a:rPr lang="es-ES" sz="2400" b="1" dirty="0"/>
              <a:t>1515 - 1518. Pontormo. Los hermanos de José piden ayuda. National Gallery, Londres.</a:t>
            </a:r>
            <a:br>
              <a:rPr lang="es-ES" sz="2800" b="1" dirty="0"/>
            </a:br>
            <a:r>
              <a:rPr lang="es-ES" sz="2400" b="0" i="0" dirty="0">
                <a:effectLst/>
                <a:latin typeface="+mn-lt"/>
              </a:rPr>
              <a:t>Habiendo sido vendido como esclavo por sus celosos hermanastros, José fue llevado a Egipto y comprado por Potifar, el jefe de la guardia del faraón</a:t>
            </a:r>
            <a:r>
              <a:rPr lang="es-ES" sz="2400" b="0" i="1" dirty="0">
                <a:effectLst/>
                <a:latin typeface="+mn-lt"/>
              </a:rPr>
              <a:t>(José vendido a Potifar).</a:t>
            </a:r>
            <a:r>
              <a:rPr lang="es-ES" sz="2400" b="0" i="0" dirty="0">
                <a:effectLst/>
                <a:latin typeface="+mn-lt"/>
              </a:rPr>
              <a:t> José rechazó los avances sexuales de la esposa de Potifar, quien lo acusó falsamente de violación y lo hizo encarcelar. Cuando estaba en prisión, José interpretó los sueños del mayordomo y panadero del faraón, que había sido encarcelado por ofenderlo. José previó que el mayordomo sería reinstalado, pero el panadero sería ahorcado</a:t>
            </a:r>
            <a:r>
              <a:rPr lang="es-ES" sz="2400" b="0" i="1" dirty="0">
                <a:effectLst/>
                <a:latin typeface="+mn-lt"/>
              </a:rPr>
              <a:t>(Faraón con su mayordomo y panadero).</a:t>
            </a:r>
            <a:r>
              <a:rPr lang="es-ES" sz="2400" b="0" i="0" dirty="0">
                <a:effectLst/>
                <a:latin typeface="+mn-lt"/>
              </a:rPr>
              <a:t> </a:t>
            </a:r>
            <a:endParaRPr lang="es-ES" sz="2400" b="1" dirty="0">
              <a:latin typeface="+mn-lt"/>
            </a:endParaRPr>
          </a:p>
        </p:txBody>
      </p:sp>
      <p:pic>
        <p:nvPicPr>
          <p:cNvPr id="4" name="Imagen 3">
            <a:extLst>
              <a:ext uri="{FF2B5EF4-FFF2-40B4-BE49-F238E27FC236}">
                <a16:creationId xmlns:a16="http://schemas.microsoft.com/office/drawing/2014/main" id="{AC994E25-F02F-44CA-B2AD-22DD706B3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4" y="3782291"/>
            <a:ext cx="12181026" cy="3075709"/>
          </a:xfrm>
          <a:prstGeom prst="rect">
            <a:avLst/>
          </a:prstGeom>
        </p:spPr>
      </p:pic>
    </p:spTree>
    <p:extLst>
      <p:ext uri="{BB962C8B-B14F-4D97-AF65-F5344CB8AC3E}">
        <p14:creationId xmlns:p14="http://schemas.microsoft.com/office/powerpoint/2010/main" val="3441830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99" cy="3417166"/>
          </a:xfrm>
        </p:spPr>
        <p:txBody>
          <a:bodyPr anchor="t">
            <a:normAutofit fontScale="90000"/>
          </a:bodyPr>
          <a:lstStyle/>
          <a:p>
            <a:pPr algn="l"/>
            <a:r>
              <a:rPr lang="es-ES" sz="2400" b="0" i="0" dirty="0">
                <a:effectLst/>
                <a:latin typeface="+mn-lt"/>
              </a:rPr>
              <a:t>José le había pedido al mayordomo que lo mencionara al faraón y asegurara su liberación, pero el mayordomo lo olvidó. José permaneció en prisión durante otros dos años hasta que el propio Faraón tuvo un sueño de siete vacas gordas y siete vacas magras, que ninguno de sus asesores pudo interpretar. El mayordomo recordó a José, quien aconsejó al faraón que almacenara grano porque siete años abundantes serían seguidos por siete años de hambruna. Faraón hizo de José su visir, el segundo hombre más poderoso de Egipto.</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AC994E25-F02F-44CA-B2AD-22DD706B3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317" y="1398299"/>
            <a:ext cx="5264683" cy="1350818"/>
          </a:xfrm>
          <a:prstGeom prst="rect">
            <a:avLst/>
          </a:prstGeom>
        </p:spPr>
      </p:pic>
      <p:sp>
        <p:nvSpPr>
          <p:cNvPr id="5" name="Título 1">
            <a:extLst>
              <a:ext uri="{FF2B5EF4-FFF2-40B4-BE49-F238E27FC236}">
                <a16:creationId xmlns:a16="http://schemas.microsoft.com/office/drawing/2014/main" id="{FEEA1E0C-5C98-4929-8C3E-CE52DE0D1177}"/>
              </a:ext>
            </a:extLst>
          </p:cNvPr>
          <p:cNvSpPr txBox="1">
            <a:spLocks/>
          </p:cNvSpPr>
          <p:nvPr/>
        </p:nvSpPr>
        <p:spPr>
          <a:xfrm>
            <a:off x="6927317" y="365125"/>
            <a:ext cx="5264683" cy="1075748"/>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t>1515 - 1518. Pontormo. Los hermanos de José piden ayuda. National Gallery, Londres.</a:t>
            </a:r>
            <a:br>
              <a:rPr lang="es-ES" sz="2800" b="1" dirty="0"/>
            </a:br>
            <a:endParaRPr lang="es-ES" sz="2400" b="1" dirty="0">
              <a:latin typeface="+mn-lt"/>
            </a:endParaRPr>
          </a:p>
        </p:txBody>
      </p:sp>
      <p:sp>
        <p:nvSpPr>
          <p:cNvPr id="3" name="CuadroTexto 2">
            <a:extLst>
              <a:ext uri="{FF2B5EF4-FFF2-40B4-BE49-F238E27FC236}">
                <a16:creationId xmlns:a16="http://schemas.microsoft.com/office/drawing/2014/main" id="{09DA4074-88E4-4FA3-97C1-4679459D4C18}"/>
              </a:ext>
            </a:extLst>
          </p:cNvPr>
          <p:cNvSpPr txBox="1"/>
          <p:nvPr/>
        </p:nvSpPr>
        <p:spPr>
          <a:xfrm>
            <a:off x="512618" y="3796145"/>
            <a:ext cx="11042073" cy="2800767"/>
          </a:xfrm>
          <a:prstGeom prst="rect">
            <a:avLst/>
          </a:prstGeom>
          <a:noFill/>
        </p:spPr>
        <p:txBody>
          <a:bodyPr wrap="square" rtlCol="0">
            <a:spAutoFit/>
          </a:bodyPr>
          <a:lstStyle/>
          <a:p>
            <a:r>
              <a:rPr lang="es-ES" sz="2200" b="0" i="0" dirty="0">
                <a:effectLst/>
                <a:latin typeface="+mn-lt"/>
              </a:rPr>
              <a:t>En este episodio, los hermanos de José llegan de Canaán (Palestina) para pedir ayuda en el segundo año de la hambruna. No reconocen a su hermano José, perdido hace mucho tiempo, quien no les habla en hebreo ni revela su identidad (Génesis 42: 1-8). Los hermanos se postran ante José, que se sienta al mando en un carro triunfal clásico. A la derecha, el grano se distribuye desde las tiendas del faraón.</a:t>
            </a:r>
            <a:br>
              <a:rPr lang="es-ES" sz="2200" b="0" i="0" dirty="0">
                <a:effectLst/>
                <a:latin typeface="+mn-lt"/>
              </a:rPr>
            </a:br>
            <a:r>
              <a:rPr lang="es-ES" sz="2200" b="0" i="0" dirty="0">
                <a:effectLst/>
                <a:latin typeface="+mn-lt"/>
              </a:rPr>
              <a:t>Las inscripciones en el carro aluden al título de Cristo de </a:t>
            </a:r>
            <a:r>
              <a:rPr lang="es-ES" sz="2200" b="0" i="1" dirty="0" err="1">
                <a:effectLst/>
                <a:latin typeface="+mn-lt"/>
              </a:rPr>
              <a:t>Salvator</a:t>
            </a:r>
            <a:r>
              <a:rPr lang="es-ES" sz="2200" b="0" i="1" dirty="0">
                <a:effectLst/>
                <a:latin typeface="+mn-lt"/>
              </a:rPr>
              <a:t> </a:t>
            </a:r>
            <a:r>
              <a:rPr lang="es-ES" sz="2200" b="0" i="1" dirty="0" err="1">
                <a:effectLst/>
                <a:latin typeface="+mn-lt"/>
              </a:rPr>
              <a:t>Mundi</a:t>
            </a:r>
            <a:r>
              <a:rPr lang="es-ES" sz="2200" b="0" i="0" dirty="0">
                <a:effectLst/>
                <a:latin typeface="+mn-lt"/>
              </a:rPr>
              <a:t> ('Salvador del Mundo'). José ha salvado a los egipcios de la inanición. A menudo se hacía un paralelismo entre las vidas de José y Cristo, con la historia de José anticipando la de Cristo.</a:t>
            </a:r>
            <a:endParaRPr lang="es-ES" sz="2200" dirty="0"/>
          </a:p>
        </p:txBody>
      </p:sp>
    </p:spTree>
    <p:extLst>
      <p:ext uri="{BB962C8B-B14F-4D97-AF65-F5344CB8AC3E}">
        <p14:creationId xmlns:p14="http://schemas.microsoft.com/office/powerpoint/2010/main" val="4011337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4047259" cy="5869420"/>
          </a:xfrm>
        </p:spPr>
        <p:txBody>
          <a:bodyPr anchor="t">
            <a:normAutofit fontScale="90000"/>
          </a:bodyPr>
          <a:lstStyle/>
          <a:p>
            <a:pPr algn="l"/>
            <a:r>
              <a:rPr lang="es-ES" sz="2800" b="1" dirty="0"/>
              <a:t>1515 - 1518. Pontormo. José con Jacob en Egipto. National Gallery, Londres.</a:t>
            </a:r>
            <a:br>
              <a:rPr lang="es-ES" sz="2800" b="1" dirty="0"/>
            </a:br>
            <a:r>
              <a:rPr lang="es-ES" sz="2400" b="0" i="0" dirty="0">
                <a:effectLst/>
                <a:latin typeface="+mn-lt"/>
              </a:rPr>
              <a:t>En esta imagen (que puede no haber sido parte de la comisión original) los episodios finales de la historia de José y Jacob se condensan ingeniosamente. Hay cuatro episodios separados combinados aquí: José presentando a su padre Jacob al Faraón de Egipto; José en un carro, escuchando una petición de las víctimas de la hambruna; José con sus hijos subiendo la escalera para visitar al moribundo Jacob; y Jacob bendiciendo a los hijos de José.</a:t>
            </a:r>
            <a:endParaRPr lang="es-ES" sz="2400" b="1" dirty="0">
              <a:latin typeface="+mn-lt"/>
            </a:endParaRPr>
          </a:p>
        </p:txBody>
      </p:sp>
      <p:pic>
        <p:nvPicPr>
          <p:cNvPr id="4" name="Imagen 3">
            <a:extLst>
              <a:ext uri="{FF2B5EF4-FFF2-40B4-BE49-F238E27FC236}">
                <a16:creationId xmlns:a16="http://schemas.microsoft.com/office/drawing/2014/main" id="{F94F3145-5299-4FF0-8FB9-A799ADF44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2059" y="0"/>
            <a:ext cx="7839941"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375484" cy="5869420"/>
          </a:xfrm>
        </p:spPr>
        <p:txBody>
          <a:bodyPr anchor="t">
            <a:normAutofit fontScale="90000"/>
          </a:bodyPr>
          <a:lstStyle/>
          <a:p>
            <a:pPr algn="l"/>
            <a:r>
              <a:rPr lang="es-ES" sz="2400" b="0" i="0" dirty="0">
                <a:effectLst/>
                <a:latin typeface="+mn-lt"/>
              </a:rPr>
              <a:t>Jacob es el anciano con el vestido blanco con capucha que sostiene un palo y se apoya en una roca en el centro de la pintura mientras descansa en su viaje a Egipto. José, como visir del faraón, se sienta en un carro en la parte inferior derecha de la pintura, decidiendo quién debe recibir grano durante la hambruna que predijo. El anciano Jacob aparece de nuevo vestido de azul en el primer plano izquierdo, arrodillado a los pies del faraón mientras José lo presenta. José sostiene la mano de su propio hijo mientras lo lleva por los escalones para visitar al moribundo Jacob. En el episodio final en la parte superior derecha vemos a José al lado de la cama de su padre mientras Jacob bendice a los hijos de José. Este tipo de imagen, en la que se muestran varias partes de una historia simultáneamente, se conoce como una narrativa continua.</a:t>
            </a:r>
            <a:endParaRPr lang="es-ES" sz="2400" b="1" dirty="0">
              <a:latin typeface="+mn-lt"/>
            </a:endParaRPr>
          </a:p>
        </p:txBody>
      </p:sp>
      <p:pic>
        <p:nvPicPr>
          <p:cNvPr id="4" name="Imagen 3">
            <a:extLst>
              <a:ext uri="{FF2B5EF4-FFF2-40B4-BE49-F238E27FC236}">
                <a16:creationId xmlns:a16="http://schemas.microsoft.com/office/drawing/2014/main" id="{F94F3145-5299-4FF0-8FB9-A799ADF44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0284" y="2036618"/>
            <a:ext cx="5511716" cy="4821382"/>
          </a:xfrm>
          <a:prstGeom prst="rect">
            <a:avLst/>
          </a:prstGeom>
        </p:spPr>
      </p:pic>
      <p:sp>
        <p:nvSpPr>
          <p:cNvPr id="5" name="Título 1">
            <a:extLst>
              <a:ext uri="{FF2B5EF4-FFF2-40B4-BE49-F238E27FC236}">
                <a16:creationId xmlns:a16="http://schemas.microsoft.com/office/drawing/2014/main" id="{82246704-EFDF-4A9E-88E5-3EF39811EDF2}"/>
              </a:ext>
            </a:extLst>
          </p:cNvPr>
          <p:cNvSpPr txBox="1">
            <a:spLocks/>
          </p:cNvSpPr>
          <p:nvPr/>
        </p:nvSpPr>
        <p:spPr>
          <a:xfrm>
            <a:off x="6680284" y="365125"/>
            <a:ext cx="5511716" cy="167149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1515 - 1518. Pontormo. José con Jacob en Egipto. National Gallery, Londres.</a:t>
            </a:r>
            <a:endParaRPr lang="es-ES" sz="2400" b="1" dirty="0">
              <a:latin typeface="+mn-lt"/>
            </a:endParaRPr>
          </a:p>
        </p:txBody>
      </p:sp>
    </p:spTree>
    <p:extLst>
      <p:ext uri="{BB962C8B-B14F-4D97-AF65-F5344CB8AC3E}">
        <p14:creationId xmlns:p14="http://schemas.microsoft.com/office/powerpoint/2010/main" val="4192527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375484" cy="6127750"/>
          </a:xfrm>
        </p:spPr>
        <p:txBody>
          <a:bodyPr anchor="t">
            <a:normAutofit fontScale="90000"/>
          </a:bodyPr>
          <a:lstStyle/>
          <a:p>
            <a:pPr algn="l"/>
            <a:r>
              <a:rPr lang="es-ES" sz="2400" b="0" i="0" dirty="0">
                <a:effectLst/>
                <a:latin typeface="+mn-lt"/>
              </a:rPr>
              <a:t>La historia aquí está fragmentada, presentada casi como arrebatos de un sueño. El escenario está extrañamente mal definido, con curvas arrolladoras y figuras de diferentes escalas. Los colores brillantes y ácidos están influenciados por el trabajo posterior de Miguel Ángel, particularmente sus frescos del techo de la Capilla Sixtina recientemente terminados, que se dieron a conocer en 1512. La visión idiosincrásica de Pontormo, con escenas como esta aparentemente pintadas desde la imaginación onírica en lugar de cualquier concepto racional, lo convierte en una figura central entre los artistas que perseguían estilos asertivamente individuales en Florencia en ese momento, hoy a menudo descritos como manieristas. El niño con el sombrero negro y la canasta que está sentado en el escalón inferior del palacio del faraón se dice en </a:t>
            </a:r>
            <a:r>
              <a:rPr lang="es-ES" sz="2400" b="0" i="1" dirty="0">
                <a:effectLst/>
                <a:latin typeface="+mn-lt"/>
              </a:rPr>
              <a:t>las Vidas de los artistas de</a:t>
            </a:r>
            <a:r>
              <a:rPr lang="es-ES" sz="2400" b="0" i="0" dirty="0">
                <a:effectLst/>
                <a:latin typeface="+mn-lt"/>
              </a:rPr>
              <a:t> Vasari como un retrato del aprendiz de Pontormo Bronzino, también una figura clave entre los llamados manieristas; véase por ejemplo su famosa </a:t>
            </a:r>
            <a:r>
              <a:rPr lang="es-ES" sz="2400" b="0" i="1" dirty="0">
                <a:effectLst/>
                <a:latin typeface="+mn-lt"/>
              </a:rPr>
              <a:t>Alegoría con Venus y Cupido.</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F94F3145-5299-4FF0-8FB9-A799ADF44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0284" y="2036618"/>
            <a:ext cx="5511716" cy="4821382"/>
          </a:xfrm>
          <a:prstGeom prst="rect">
            <a:avLst/>
          </a:prstGeom>
        </p:spPr>
      </p:pic>
      <p:sp>
        <p:nvSpPr>
          <p:cNvPr id="5" name="Título 1">
            <a:extLst>
              <a:ext uri="{FF2B5EF4-FFF2-40B4-BE49-F238E27FC236}">
                <a16:creationId xmlns:a16="http://schemas.microsoft.com/office/drawing/2014/main" id="{82246704-EFDF-4A9E-88E5-3EF39811EDF2}"/>
              </a:ext>
            </a:extLst>
          </p:cNvPr>
          <p:cNvSpPr txBox="1">
            <a:spLocks/>
          </p:cNvSpPr>
          <p:nvPr/>
        </p:nvSpPr>
        <p:spPr>
          <a:xfrm>
            <a:off x="6680284" y="365125"/>
            <a:ext cx="5511716" cy="167149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1515 - 1518. Pontormo. José con Jacob en Egipto. National Gallery, Londres.</a:t>
            </a:r>
            <a:endParaRPr lang="es-ES" sz="2400" b="1" dirty="0">
              <a:latin typeface="+mn-lt"/>
            </a:endParaRPr>
          </a:p>
        </p:txBody>
      </p:sp>
    </p:spTree>
    <p:extLst>
      <p:ext uri="{BB962C8B-B14F-4D97-AF65-F5344CB8AC3E}">
        <p14:creationId xmlns:p14="http://schemas.microsoft.com/office/powerpoint/2010/main" val="1208057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25849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6679" cy="5869420"/>
          </a:xfrm>
        </p:spPr>
        <p:txBody>
          <a:bodyPr anchor="t">
            <a:normAutofit fontScale="90000"/>
          </a:bodyPr>
          <a:lstStyle/>
          <a:p>
            <a:pPr algn="l"/>
            <a:r>
              <a:rPr lang="es-ES" sz="2800" b="1" dirty="0"/>
              <a:t>1517. Pontormo. San Quintín. Pinacoteca Comunale, </a:t>
            </a:r>
            <a:r>
              <a:rPr lang="es-ES" sz="2800" b="1" dirty="0" err="1"/>
              <a:t>Sansepolcro</a:t>
            </a:r>
            <a:r>
              <a:rPr lang="es-ES" sz="2800" b="1" dirty="0"/>
              <a:t>.</a:t>
            </a:r>
            <a:br>
              <a:rPr lang="es-ES" sz="2800" b="1" dirty="0"/>
            </a:br>
            <a:r>
              <a:rPr lang="es-ES" sz="2200" b="0" i="0" dirty="0">
                <a:effectLst/>
                <a:latin typeface="+mn-lt"/>
              </a:rPr>
              <a:t>La </a:t>
            </a:r>
            <a:r>
              <a:rPr lang="es-ES" sz="2200" b="0" i="1" u="none" strike="noStrike" dirty="0">
                <a:effectLst/>
                <a:latin typeface="+mn-lt"/>
              </a:rPr>
              <a:t>Leyenda Dorada</a:t>
            </a:r>
            <a:r>
              <a:rPr lang="es-ES" sz="2200" b="0" i="1" dirty="0">
                <a:effectLst/>
                <a:latin typeface="+mn-lt"/>
              </a:rPr>
              <a:t> </a:t>
            </a:r>
            <a:r>
              <a:rPr lang="es-ES" sz="2200" b="0" i="0" dirty="0">
                <a:effectLst/>
                <a:latin typeface="+mn-lt"/>
              </a:rPr>
              <a:t>de </a:t>
            </a:r>
            <a:r>
              <a:rPr lang="es-ES" sz="2200" b="0" i="0" u="none" strike="noStrike" dirty="0">
                <a:effectLst/>
                <a:latin typeface="+mn-lt"/>
              </a:rPr>
              <a:t>Iacopo da Varazze</a:t>
            </a:r>
            <a:r>
              <a:rPr lang="es-ES" sz="2200" b="0" i="0" dirty="0">
                <a:effectLst/>
                <a:latin typeface="+mn-lt"/>
              </a:rPr>
              <a:t> cuenta la historia de San Quintín, martirizado en la época del emperador </a:t>
            </a:r>
            <a:r>
              <a:rPr lang="es-ES" sz="2200" b="0" i="0" u="none" strike="noStrike" dirty="0">
                <a:effectLst/>
                <a:latin typeface="+mn-lt"/>
              </a:rPr>
              <a:t>Maximiano</a:t>
            </a:r>
            <a:r>
              <a:rPr lang="es-ES" sz="2200" b="0" i="0" dirty="0">
                <a:effectLst/>
                <a:latin typeface="+mn-lt"/>
              </a:rPr>
              <a:t> (286-310): sufrió una tortura atroz, con clavos clavados debajo de las uñas de sus dedos y dos espuelas que lo ensartaron desde los hombros hasta la altura de sus piernas. El autor del </a:t>
            </a:r>
            <a:r>
              <a:rPr lang="es-ES" sz="2200" b="0" i="0" dirty="0" err="1">
                <a:effectLst/>
                <a:latin typeface="+mn-lt"/>
              </a:rPr>
              <a:t>standardo</a:t>
            </a:r>
            <a:r>
              <a:rPr lang="es-ES" sz="2200" b="0" i="0" dirty="0">
                <a:effectLst/>
                <a:latin typeface="+mn-lt"/>
              </a:rPr>
              <a:t> tenía esta descripción en mente, habiéndolo reproducido puntualmente. De hecho, el santo se reproduce en primer plano en figura completa, cubierto solo por una tanga, con los brazos levantados, encajado en hachas verticales que enmarcan su figura estatuaria. En el eje inferior está el nombre del santo, en latín.</a:t>
            </a:r>
            <a:br>
              <a:rPr lang="es-ES" sz="2200" b="0" i="0" dirty="0">
                <a:effectLst/>
                <a:latin typeface="+mn-lt"/>
              </a:rPr>
            </a:br>
            <a:r>
              <a:rPr lang="es-ES" sz="2200" b="0" i="0" dirty="0">
                <a:effectLst/>
                <a:latin typeface="+mn-lt"/>
              </a:rPr>
              <a:t>Evidente es el contraste entre los instrumentos atroces de tortura y la pose sinuosa en elegante contraste del santo, así como con respecto al rostro patéticamente lánguido, suavemente girado hacia arriba. Explícita es también la referencia a modelos escultóricos, como el </a:t>
            </a:r>
            <a:r>
              <a:rPr lang="es-ES" sz="2200" b="0" i="1" u="none" strike="noStrike" dirty="0">
                <a:effectLst/>
                <a:latin typeface="+mn-lt"/>
              </a:rPr>
              <a:t>Baco</a:t>
            </a:r>
            <a:r>
              <a:rPr lang="es-ES" sz="2200" b="0" i="1" dirty="0">
                <a:effectLst/>
                <a:latin typeface="+mn-lt"/>
              </a:rPr>
              <a:t> </a:t>
            </a:r>
            <a:r>
              <a:rPr lang="es-ES" sz="2200" b="0" i="0" dirty="0">
                <a:effectLst/>
                <a:latin typeface="+mn-lt"/>
              </a:rPr>
              <a:t>de </a:t>
            </a:r>
            <a:r>
              <a:rPr lang="es-ES" sz="2200" b="0" i="0" u="none" strike="noStrike" dirty="0">
                <a:effectLst/>
                <a:latin typeface="+mn-lt"/>
              </a:rPr>
              <a:t>Jacopo Sansovino</a:t>
            </a:r>
            <a:r>
              <a:rPr lang="es-ES" sz="2200" b="0" i="0" dirty="0">
                <a:effectLst/>
                <a:latin typeface="+mn-lt"/>
              </a:rPr>
              <a:t> </a:t>
            </a:r>
            <a:r>
              <a:rPr lang="es-ES" sz="2200" b="0" i="0" u="none" strike="noStrike" dirty="0">
                <a:effectLst/>
                <a:latin typeface="+mn-lt"/>
              </a:rPr>
              <a:t>(1515).</a:t>
            </a:r>
            <a:endParaRPr lang="es-ES" sz="2800" b="1" dirty="0"/>
          </a:p>
        </p:txBody>
      </p:sp>
      <p:pic>
        <p:nvPicPr>
          <p:cNvPr id="4" name="Imagen 3">
            <a:extLst>
              <a:ext uri="{FF2B5EF4-FFF2-40B4-BE49-F238E27FC236}">
                <a16:creationId xmlns:a16="http://schemas.microsoft.com/office/drawing/2014/main" id="{33E86EA6-39FE-41EF-95E3-7B8D6701BF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9297" y="0"/>
            <a:ext cx="4942703" cy="6858000"/>
          </a:xfrm>
          <a:prstGeom prst="rect">
            <a:avLst/>
          </a:prstGeom>
        </p:spPr>
      </p:pic>
    </p:spTree>
    <p:extLst>
      <p:ext uri="{BB962C8B-B14F-4D97-AF65-F5344CB8AC3E}">
        <p14:creationId xmlns:p14="http://schemas.microsoft.com/office/powerpoint/2010/main" val="4277780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6679" cy="5869420"/>
          </a:xfrm>
        </p:spPr>
        <p:txBody>
          <a:bodyPr anchor="t">
            <a:normAutofit/>
          </a:bodyPr>
          <a:lstStyle/>
          <a:p>
            <a:pPr algn="l"/>
            <a:r>
              <a:rPr lang="es-ES" sz="2800" b="1" dirty="0"/>
              <a:t>1517. Pontormo. San Quintín. Pinacoteca Comunale, </a:t>
            </a:r>
            <a:r>
              <a:rPr lang="es-ES" sz="2800" b="1" dirty="0" err="1"/>
              <a:t>Sansepolcro</a:t>
            </a:r>
            <a:r>
              <a:rPr lang="es-ES" sz="2800" b="1" dirty="0"/>
              <a:t>.</a:t>
            </a:r>
            <a:br>
              <a:rPr lang="es-ES" sz="2800" b="1" dirty="0"/>
            </a:br>
            <a:br>
              <a:rPr lang="es-ES" sz="2800" b="1" dirty="0"/>
            </a:br>
            <a:r>
              <a:rPr lang="es-ES" sz="2200" b="0" i="0" dirty="0">
                <a:effectLst/>
                <a:latin typeface="+mn-lt"/>
              </a:rPr>
              <a:t>El fondo tiene connotaciones nórdicas, tanto en la forma arcaica de los árboles, como en la forma de la vestimenta de algunos personajes como el caminante que huye horrorizado, un homenaje a los grabados nórdicos que en aquellos años también se habían popularizado en Florencia. El caminante y el anciano doblado en el palo de la izquierda parecen casi idénticos en el fondo de la </a:t>
            </a:r>
            <a:r>
              <a:rPr lang="es-ES" sz="2200" b="0" i="1" u="none" strike="noStrike" dirty="0">
                <a:effectLst/>
                <a:latin typeface="+mn-lt"/>
              </a:rPr>
              <a:t>tabla de José vendido a Putifarre</a:t>
            </a:r>
            <a:r>
              <a:rPr lang="es-ES" sz="2200" b="0" i="1" dirty="0">
                <a:effectLst/>
                <a:latin typeface="+mn-lt"/>
              </a:rPr>
              <a:t> </a:t>
            </a:r>
            <a:r>
              <a:rPr lang="es-ES" sz="2200" b="0" i="0" dirty="0">
                <a:effectLst/>
                <a:latin typeface="+mn-lt"/>
              </a:rPr>
              <a:t>para la </a:t>
            </a:r>
            <a:r>
              <a:rPr lang="es-ES" sz="2200" b="0" i="0" u="none" strike="noStrike" dirty="0">
                <a:effectLst/>
                <a:latin typeface="+mn-lt"/>
              </a:rPr>
              <a:t>cámara de bodas </a:t>
            </a:r>
            <a:r>
              <a:rPr lang="es-ES" sz="2200" b="0" i="0" u="none" strike="noStrike" dirty="0" err="1">
                <a:effectLst/>
                <a:latin typeface="+mn-lt"/>
              </a:rPr>
              <a:t>Borgherini</a:t>
            </a:r>
            <a:r>
              <a:rPr lang="es-ES" sz="2200" b="0" i="0" u="none" strike="noStrike" dirty="0">
                <a:effectLst/>
                <a:latin typeface="+mn-lt"/>
              </a:rPr>
              <a:t>.</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33E86EA6-39FE-41EF-95E3-7B8D6701BF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9297" y="0"/>
            <a:ext cx="4942703" cy="6858000"/>
          </a:xfrm>
          <a:prstGeom prst="rect">
            <a:avLst/>
          </a:prstGeom>
        </p:spPr>
      </p:pic>
    </p:spTree>
    <p:extLst>
      <p:ext uri="{BB962C8B-B14F-4D97-AF65-F5344CB8AC3E}">
        <p14:creationId xmlns:p14="http://schemas.microsoft.com/office/powerpoint/2010/main" val="613272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6761960" cy="6104948"/>
          </a:xfrm>
        </p:spPr>
        <p:txBody>
          <a:bodyPr anchor="t">
            <a:normAutofit fontScale="90000"/>
          </a:bodyPr>
          <a:lstStyle/>
          <a:p>
            <a:pPr algn="l"/>
            <a:r>
              <a:rPr lang="es-ES" sz="2800" b="1" dirty="0"/>
              <a:t>1517 - 1518. Pontormo. Retrato de un joyero. Louvre.</a:t>
            </a:r>
            <a:br>
              <a:rPr lang="es-ES" sz="2800" b="1" dirty="0"/>
            </a:br>
            <a:r>
              <a:rPr lang="es-ES" sz="2200" b="0" i="0" dirty="0">
                <a:effectLst/>
                <a:latin typeface="+mn-lt"/>
              </a:rPr>
              <a:t>El cuadro podría ser uno de los primeros retratos de Pontormo, por la proximidad estilística a obras </a:t>
            </a:r>
            <a:r>
              <a:rPr lang="es-ES" sz="2200" b="0" i="0" u="none" strike="noStrike" dirty="0">
                <a:effectLst/>
                <a:latin typeface="+mn-lt"/>
              </a:rPr>
              <a:t>de Andrea del Sarto.</a:t>
            </a:r>
            <a:r>
              <a:rPr lang="es-ES" sz="2200" b="0" i="0" dirty="0">
                <a:effectLst/>
                <a:latin typeface="+mn-lt"/>
              </a:rPr>
              <a:t> El </a:t>
            </a:r>
            <a:r>
              <a:rPr lang="es-ES" sz="2200" b="0" i="0" u="none" strike="noStrike" dirty="0">
                <a:effectLst/>
                <a:latin typeface="+mn-lt"/>
              </a:rPr>
              <a:t>buril</a:t>
            </a:r>
            <a:r>
              <a:rPr lang="es-ES" sz="2200" b="0" i="0" dirty="0">
                <a:effectLst/>
                <a:latin typeface="+mn-lt"/>
              </a:rPr>
              <a:t> en su mano y un vicio para cortar las gemas sobre la mesa lo identifican como </a:t>
            </a:r>
            <a:r>
              <a:rPr lang="es-ES" sz="2200" b="0" i="0" u="none" strike="noStrike" dirty="0">
                <a:effectLst/>
                <a:latin typeface="+mn-lt"/>
              </a:rPr>
              <a:t>joyero</a:t>
            </a:r>
            <a:r>
              <a:rPr lang="es-ES" sz="2200" b="0" i="0" dirty="0">
                <a:effectLst/>
                <a:latin typeface="+mn-lt"/>
              </a:rPr>
              <a:t> pero, a pesar de los intentos de darle un nombre, la identidad de la efigie aún se desconoce. Improbables, por diversas razones, son los de </a:t>
            </a:r>
            <a:r>
              <a:rPr lang="es-ES" sz="2200" b="0" i="0" u="none" strike="noStrike" dirty="0">
                <a:effectLst/>
                <a:latin typeface="+mn-lt"/>
              </a:rPr>
              <a:t>Giovanni </a:t>
            </a:r>
            <a:r>
              <a:rPr lang="es-ES" sz="2200" b="0" i="0" u="none" strike="noStrike" dirty="0" err="1">
                <a:effectLst/>
                <a:latin typeface="+mn-lt"/>
              </a:rPr>
              <a:t>delle</a:t>
            </a:r>
            <a:r>
              <a:rPr lang="es-ES" sz="2200" b="0" i="0" u="none" strike="noStrike" dirty="0">
                <a:effectLst/>
                <a:latin typeface="+mn-lt"/>
              </a:rPr>
              <a:t> Corniole,</a:t>
            </a:r>
            <a:r>
              <a:rPr lang="es-ES" sz="2200" b="0" i="0" dirty="0">
                <a:effectLst/>
                <a:latin typeface="+mn-lt"/>
              </a:rPr>
              <a:t> </a:t>
            </a:r>
            <a:r>
              <a:rPr lang="es-ES" sz="2200" b="0" i="0" u="none" strike="noStrike" dirty="0">
                <a:effectLst/>
                <a:latin typeface="+mn-lt"/>
              </a:rPr>
              <a:t>Michele di Paolo </a:t>
            </a:r>
            <a:r>
              <a:rPr lang="es-ES" sz="2200" b="0" i="0" u="none" strike="noStrike" dirty="0" err="1">
                <a:effectLst/>
                <a:latin typeface="+mn-lt"/>
              </a:rPr>
              <a:t>Poggini</a:t>
            </a:r>
            <a:r>
              <a:rPr lang="es-ES" sz="2200" b="0" i="0" dirty="0">
                <a:effectLst/>
                <a:latin typeface="+mn-lt"/>
              </a:rPr>
              <a:t> y </a:t>
            </a:r>
            <a:r>
              <a:rPr lang="es-ES" sz="2200" b="0" i="0" u="none" strike="noStrike" dirty="0">
                <a:effectLst/>
                <a:latin typeface="+mn-lt"/>
              </a:rPr>
              <a:t>Domenico di Polo.</a:t>
            </a:r>
            <a:br>
              <a:rPr lang="es-ES" sz="2200" b="0" i="0" dirty="0">
                <a:effectLst/>
                <a:latin typeface="+mn-lt"/>
              </a:rPr>
            </a:br>
            <a:r>
              <a:rPr lang="es-ES" sz="2200" b="0" i="0" dirty="0">
                <a:effectLst/>
                <a:latin typeface="+mn-lt"/>
              </a:rPr>
              <a:t>El protagonista está representado en una media figura sobre un fondo verde, con un giro expresivo de la cabeza a la izquierda mientras que el torso está orientado tres cuartas partes a la derecha, paralelo a la mesa de trabajo que se puede vislumbrar justo en la esquina inferior derecha. Lleva un llamativo tricornio negro y una chaqueta negra con inserciones de piel y mangas anchas de terciopelo, lo que demuestra su alto estatus económico y social. Del cuello sale una solapa de la camisa blanca, finamente bordada en el borde.</a:t>
            </a:r>
            <a:br>
              <a:rPr lang="es-ES" sz="2200" b="0" i="0" dirty="0">
                <a:effectLst/>
                <a:latin typeface="+mn-lt"/>
              </a:rPr>
            </a:br>
            <a:r>
              <a:rPr lang="es-ES" sz="2200" b="0" i="0" dirty="0">
                <a:effectLst/>
                <a:latin typeface="+mn-lt"/>
              </a:rPr>
              <a:t>Los rasgos fisonómicos están marcados: pelo largo del casco con flecos uniformes, ojos ligeramente huecos y expresivos, nariz pronunciada, pómulos altos, labios hinchados.</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1C870456-43F1-44E8-B055-0F4516EE5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196" y="0"/>
            <a:ext cx="5166804" cy="6858000"/>
          </a:xfrm>
          <a:prstGeom prst="rect">
            <a:avLst/>
          </a:prstGeom>
        </p:spPr>
      </p:pic>
    </p:spTree>
    <p:extLst>
      <p:ext uri="{BB962C8B-B14F-4D97-AF65-F5344CB8AC3E}">
        <p14:creationId xmlns:p14="http://schemas.microsoft.com/office/powerpoint/2010/main" val="3535996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69142" cy="5869420"/>
          </a:xfrm>
        </p:spPr>
        <p:txBody>
          <a:bodyPr anchor="t">
            <a:normAutofit/>
          </a:bodyPr>
          <a:lstStyle/>
          <a:p>
            <a:pPr algn="l"/>
            <a:r>
              <a:rPr lang="es-ES" sz="2800" b="1" dirty="0"/>
              <a:t>1518. Pontormo. Virgen con Santos (Retablo Pucci). San Michele </a:t>
            </a:r>
            <a:r>
              <a:rPr lang="es-ES" sz="2800" b="1" dirty="0" err="1"/>
              <a:t>Visdomini</a:t>
            </a:r>
            <a:r>
              <a:rPr lang="es-ES" sz="2800" b="1" dirty="0"/>
              <a:t>, Florencia.</a:t>
            </a:r>
            <a:br>
              <a:rPr lang="es-ES" sz="2800" b="1" dirty="0"/>
            </a:br>
            <a:br>
              <a:rPr lang="es-ES" sz="2800" b="1" dirty="0"/>
            </a:br>
            <a:r>
              <a:rPr lang="es-ES" sz="2400" b="0" i="0" dirty="0">
                <a:effectLst/>
                <a:latin typeface="+mn-lt"/>
              </a:rPr>
              <a:t>Rompiendo abruptamente con la tradición florentina de la conversación sagrada, Pontormo no organizó a los personajes en torno al punto de apoyo central de la Virgen con el Niño, sino que los distanció extendiéndolos con facilidad por toda la superficie de la pintura, inventando así nuevos esquemas que juegan con nuevas líneas de fuerza.</a:t>
            </a:r>
            <a:endParaRPr lang="es-ES" sz="2800" b="1" dirty="0"/>
          </a:p>
        </p:txBody>
      </p:sp>
      <p:pic>
        <p:nvPicPr>
          <p:cNvPr id="4" name="Imagen 3">
            <a:extLst>
              <a:ext uri="{FF2B5EF4-FFF2-40B4-BE49-F238E27FC236}">
                <a16:creationId xmlns:a16="http://schemas.microsoft.com/office/drawing/2014/main" id="{F09E4F29-D28C-4DA3-BD46-EAE748086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760" y="0"/>
            <a:ext cx="6010240" cy="6858000"/>
          </a:xfrm>
          <a:prstGeom prst="rect">
            <a:avLst/>
          </a:prstGeom>
        </p:spPr>
      </p:pic>
    </p:spTree>
    <p:extLst>
      <p:ext uri="{BB962C8B-B14F-4D97-AF65-F5344CB8AC3E}">
        <p14:creationId xmlns:p14="http://schemas.microsoft.com/office/powerpoint/2010/main" val="110180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52400"/>
            <a:ext cx="7623988" cy="6082145"/>
          </a:xfrm>
        </p:spPr>
        <p:txBody>
          <a:bodyPr anchor="t">
            <a:normAutofit fontScale="90000"/>
          </a:bodyPr>
          <a:lstStyle/>
          <a:p>
            <a:pPr algn="l"/>
            <a:r>
              <a:rPr lang="es-ES" sz="2400" b="0" i="0" dirty="0">
                <a:effectLst/>
                <a:latin typeface="+mn-lt"/>
              </a:rPr>
              <a:t>Rompiendo abruptamente con la tradición florentina de la conversación sagrada, Pontormo no organizó a los personajes en torno al punto de apoyo central de la Virgen con el Niño, sino que los distanció extendiéndolos con facilidad por toda la superficie de la pintura, inventando así nuevos esquemas que juegan con nuevas líneas de fuerza.</a:t>
            </a:r>
            <a:br>
              <a:rPr lang="es-ES" sz="2400" b="0" i="0" dirty="0">
                <a:effectLst/>
                <a:latin typeface="+mn-lt"/>
              </a:rPr>
            </a:br>
            <a:r>
              <a:rPr lang="es-ES" sz="2400" b="0" i="0" dirty="0">
                <a:effectLst/>
                <a:latin typeface="+mn-lt"/>
              </a:rPr>
              <a:t>María se encuentra en el centro, dentro de un nicho, pero no sostiene al Niño en sus brazos, apuntando más bien hacia el altar de la iglesia (el retablo está en la pared derecha), hacia el que también gira el Niño, en los brazos de San José también girados. </a:t>
            </a:r>
            <a:r>
              <a:rPr lang="es-ES" sz="2400" b="0" i="0" u="none" strike="noStrike" dirty="0">
                <a:effectLst/>
                <a:latin typeface="+mn-lt"/>
              </a:rPr>
              <a:t>Juan el Evangelista</a:t>
            </a:r>
            <a:r>
              <a:rPr lang="es-ES" sz="2400" b="0" i="0" dirty="0">
                <a:effectLst/>
                <a:latin typeface="+mn-lt"/>
              </a:rPr>
              <a:t> se sienta sobre un muñón (en el que se pueden ver las iniciales DN) en la parte inferior izquierda, con su cuerpo alargado y relajado, y mira hacia el águila, su animal totémico, que le inspira las palabras del Evangelio que está escribiendo con pluma en mano y libro abierto en sus piernas. En el centro, San Juan señala al Niño con su gesto más típico y mira hacia Francisco de </a:t>
            </a:r>
            <a:r>
              <a:rPr lang="es-ES" sz="2400" b="0" i="0" u="none" strike="noStrike" dirty="0">
                <a:effectLst/>
                <a:latin typeface="+mn-lt"/>
              </a:rPr>
              <a:t>Asís, </a:t>
            </a:r>
            <a:r>
              <a:rPr lang="es-ES" sz="2400" b="0" i="0" dirty="0">
                <a:effectLst/>
                <a:latin typeface="+mn-lt"/>
              </a:rPr>
              <a:t>arrodillado detrás de él y dirigiendo una oración extática a Jesús. Más a la derecha se encuentra Giacomo </a:t>
            </a:r>
            <a:r>
              <a:rPr lang="es-ES" sz="2400" b="0" i="0" dirty="0" err="1">
                <a:effectLst/>
                <a:latin typeface="+mn-lt"/>
              </a:rPr>
              <a:t>Maggiore</a:t>
            </a:r>
            <a:r>
              <a:rPr lang="es-ES" sz="2400" b="0" i="0" dirty="0">
                <a:effectLst/>
                <a:latin typeface="+mn-lt"/>
              </a:rPr>
              <a:t>, con su borde y con la mirada puesta en el espectador, y su figura se extiende hacia la de un ángel que mueve una cortina, que se hace eco de otro lugar simétricamente a la izquierda, en una posición opuesta.</a:t>
            </a:r>
            <a:endParaRPr lang="es-ES" sz="2800" b="1" dirty="0"/>
          </a:p>
        </p:txBody>
      </p:sp>
      <p:pic>
        <p:nvPicPr>
          <p:cNvPr id="4" name="Imagen 3">
            <a:extLst>
              <a:ext uri="{FF2B5EF4-FFF2-40B4-BE49-F238E27FC236}">
                <a16:creationId xmlns:a16="http://schemas.microsoft.com/office/drawing/2014/main" id="{F09E4F29-D28C-4DA3-BD46-EAE748086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6606" y="2230582"/>
            <a:ext cx="4055394" cy="4627418"/>
          </a:xfrm>
          <a:prstGeom prst="rect">
            <a:avLst/>
          </a:prstGeom>
        </p:spPr>
      </p:pic>
      <p:sp>
        <p:nvSpPr>
          <p:cNvPr id="5" name="Título 1">
            <a:extLst>
              <a:ext uri="{FF2B5EF4-FFF2-40B4-BE49-F238E27FC236}">
                <a16:creationId xmlns:a16="http://schemas.microsoft.com/office/drawing/2014/main" id="{0F45F2A5-A84D-4BA3-8B9B-CB17BF4F9102}"/>
              </a:ext>
            </a:extLst>
          </p:cNvPr>
          <p:cNvSpPr txBox="1">
            <a:spLocks/>
          </p:cNvSpPr>
          <p:nvPr/>
        </p:nvSpPr>
        <p:spPr>
          <a:xfrm>
            <a:off x="8136606" y="365125"/>
            <a:ext cx="4055394" cy="18654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1518. Pontormo. Virgen con Santos. San Michele </a:t>
            </a:r>
            <a:r>
              <a:rPr lang="es-ES" sz="2800" b="1" dirty="0" err="1"/>
              <a:t>Visdomini</a:t>
            </a:r>
            <a:r>
              <a:rPr lang="es-ES" sz="2800" b="1" dirty="0"/>
              <a:t>, Florencia.</a:t>
            </a:r>
            <a:br>
              <a:rPr lang="es-ES" sz="2800" b="1" dirty="0"/>
            </a:br>
            <a:endParaRPr lang="es-ES" sz="2800" b="1" dirty="0"/>
          </a:p>
        </p:txBody>
      </p:sp>
    </p:spTree>
    <p:extLst>
      <p:ext uri="{BB962C8B-B14F-4D97-AF65-F5344CB8AC3E}">
        <p14:creationId xmlns:p14="http://schemas.microsoft.com/office/powerpoint/2010/main" val="4217462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52400"/>
            <a:ext cx="7623988" cy="6082145"/>
          </a:xfrm>
        </p:spPr>
        <p:txBody>
          <a:bodyPr anchor="t">
            <a:normAutofit fontScale="90000"/>
          </a:bodyPr>
          <a:lstStyle/>
          <a:p>
            <a:pPr algn="l"/>
            <a:r>
              <a:rPr lang="es-ES" sz="2400" b="0" i="0" dirty="0">
                <a:effectLst/>
                <a:latin typeface="+mn-lt"/>
              </a:rPr>
              <a:t>El esquema es, por lo tanto, el de dos zonas, derecha e izquierda, que se </a:t>
            </a:r>
            <a:r>
              <a:rPr lang="es-ES" sz="2400" b="0" i="0" dirty="0" err="1">
                <a:effectLst/>
                <a:latin typeface="+mn-lt"/>
              </a:rPr>
              <a:t>deshilagan</a:t>
            </a:r>
            <a:r>
              <a:rPr lang="es-ES" sz="2400" b="0" i="0" dirty="0">
                <a:effectLst/>
                <a:latin typeface="+mn-lt"/>
              </a:rPr>
              <a:t> a lo largo de la diagonal y que encuentran una conexión ideal en la cabeza de la Virgen, el vértice de un triángulo hipotético con el Evangelista y San Francisco en la base. Los giros complejos, la pluralidad de gestos y la animación de los personajes anulan cualquier efecto de simetría, a pesar de que las dos mitades están pobladas por el mismo número de caracteres. En ningún caso se cruzan los ojos.</a:t>
            </a:r>
            <a:br>
              <a:rPr lang="es-ES" sz="2400" b="0" i="0" dirty="0">
                <a:effectLst/>
                <a:latin typeface="+mn-lt"/>
              </a:rPr>
            </a:br>
            <a:r>
              <a:rPr lang="es-ES" sz="2400" b="0" i="0" dirty="0">
                <a:effectLst/>
                <a:latin typeface="+mn-lt"/>
              </a:rPr>
              <a:t>El fondo oscuro, tan inusual, aumenta los efectos de degradado e implementa los colores, pero también amplifica la sensación de iluminación en las figuras. De hecho, Juan y José están investidos de la luz más fuerte, que alude al </a:t>
            </a:r>
            <a:r>
              <a:rPr lang="es-ES" sz="2400" b="0" i="0" u="none" strike="noStrike" dirty="0">
                <a:effectLst/>
                <a:latin typeface="+mn-lt"/>
              </a:rPr>
              <a:t>Espíritu Santo, </a:t>
            </a:r>
            <a:r>
              <a:rPr lang="es-ES" sz="2400" b="0" i="0" dirty="0">
                <a:effectLst/>
                <a:latin typeface="+mn-lt"/>
              </a:rPr>
              <a:t>que inspira sus acciones y la escritura del </a:t>
            </a:r>
            <a:r>
              <a:rPr lang="es-ES" sz="2400" b="0" i="0" u="none" strike="noStrike" dirty="0">
                <a:effectLst/>
                <a:latin typeface="+mn-lt"/>
              </a:rPr>
              <a:t>Evangelio.</a:t>
            </a:r>
            <a:r>
              <a:rPr lang="es-ES" sz="2400" b="0" i="0" dirty="0">
                <a:effectLst/>
                <a:latin typeface="+mn-lt"/>
              </a:rPr>
              <a:t> Esto también acentúa la fisonomía, como lo demuestran los profundos surcos de la época de José y Juan. La preeminencia de José debe leerse en relación con las disputas teológicas de aquellos años, y en este sentido la presencia de </a:t>
            </a:r>
            <a:r>
              <a:rPr lang="es-ES" sz="2400" b="0" i="0" u="none" strike="noStrike" dirty="0">
                <a:effectLst/>
                <a:latin typeface="+mn-lt"/>
              </a:rPr>
              <a:t>Santiago</a:t>
            </a:r>
            <a:r>
              <a:rPr lang="es-ES" sz="2400" b="0" i="0" dirty="0">
                <a:effectLst/>
                <a:latin typeface="+mn-lt"/>
              </a:rPr>
              <a:t> también es emblemática, ya que en su </a:t>
            </a:r>
            <a:r>
              <a:rPr lang="es-ES" sz="2400" b="0" i="0" u="none" strike="noStrike" dirty="0">
                <a:effectLst/>
                <a:latin typeface="+mn-lt"/>
              </a:rPr>
              <a:t>Evangelio apócrifo</a:t>
            </a:r>
            <a:r>
              <a:rPr lang="es-ES" sz="2400" b="0" i="0" dirty="0">
                <a:effectLst/>
                <a:latin typeface="+mn-lt"/>
              </a:rPr>
              <a:t> (el </a:t>
            </a:r>
            <a:r>
              <a:rPr lang="es-ES" sz="2400" b="0" i="0" u="none" strike="noStrike" dirty="0">
                <a:effectLst/>
                <a:latin typeface="+mn-lt"/>
              </a:rPr>
              <a:t>Protoevangelium de Santiago)</a:t>
            </a:r>
            <a:r>
              <a:rPr lang="es-ES" sz="2400" b="0" i="0" dirty="0">
                <a:effectLst/>
                <a:latin typeface="+mn-lt"/>
              </a:rPr>
              <a:t>habla de la infancia de Cristo y alaba el cuidado paterno de San José. La presencia de </a:t>
            </a:r>
            <a:r>
              <a:rPr lang="es-ES" sz="2400" b="0" i="0" u="none" strike="noStrike" dirty="0">
                <a:effectLst/>
                <a:latin typeface="+mn-lt"/>
              </a:rPr>
              <a:t>San Francisco de Asís</a:t>
            </a:r>
            <a:r>
              <a:rPr lang="es-ES" sz="2400" b="0" i="0" dirty="0">
                <a:effectLst/>
                <a:latin typeface="+mn-lt"/>
              </a:rPr>
              <a:t> está ligada al nombre del cliente y a la devoción que su orden pagó al Niño Jesús.</a:t>
            </a:r>
            <a:endParaRPr lang="es-ES" sz="2800" b="1" dirty="0"/>
          </a:p>
        </p:txBody>
      </p:sp>
      <p:pic>
        <p:nvPicPr>
          <p:cNvPr id="4" name="Imagen 3">
            <a:extLst>
              <a:ext uri="{FF2B5EF4-FFF2-40B4-BE49-F238E27FC236}">
                <a16:creationId xmlns:a16="http://schemas.microsoft.com/office/drawing/2014/main" id="{F09E4F29-D28C-4DA3-BD46-EAE748086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6606" y="2230582"/>
            <a:ext cx="4055394" cy="4627418"/>
          </a:xfrm>
          <a:prstGeom prst="rect">
            <a:avLst/>
          </a:prstGeom>
        </p:spPr>
      </p:pic>
      <p:sp>
        <p:nvSpPr>
          <p:cNvPr id="5" name="Título 1">
            <a:extLst>
              <a:ext uri="{FF2B5EF4-FFF2-40B4-BE49-F238E27FC236}">
                <a16:creationId xmlns:a16="http://schemas.microsoft.com/office/drawing/2014/main" id="{0F45F2A5-A84D-4BA3-8B9B-CB17BF4F9102}"/>
              </a:ext>
            </a:extLst>
          </p:cNvPr>
          <p:cNvSpPr txBox="1">
            <a:spLocks/>
          </p:cNvSpPr>
          <p:nvPr/>
        </p:nvSpPr>
        <p:spPr>
          <a:xfrm>
            <a:off x="8136606" y="365125"/>
            <a:ext cx="4055394" cy="18654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1518. Pontormo. Virgen con Santos. San Michele </a:t>
            </a:r>
            <a:r>
              <a:rPr lang="es-ES" sz="2800" b="1" dirty="0" err="1"/>
              <a:t>Visdomini</a:t>
            </a:r>
            <a:r>
              <a:rPr lang="es-ES" sz="2800" b="1" dirty="0"/>
              <a:t>, Florencia.</a:t>
            </a:r>
            <a:br>
              <a:rPr lang="es-ES" sz="2800" b="1" dirty="0"/>
            </a:br>
            <a:endParaRPr lang="es-ES" sz="2800" b="1" dirty="0"/>
          </a:p>
        </p:txBody>
      </p:sp>
    </p:spTree>
    <p:extLst>
      <p:ext uri="{BB962C8B-B14F-4D97-AF65-F5344CB8AC3E}">
        <p14:creationId xmlns:p14="http://schemas.microsoft.com/office/powerpoint/2010/main" val="3376930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152400"/>
            <a:ext cx="2909455" cy="6082145"/>
          </a:xfrm>
        </p:spPr>
        <p:txBody>
          <a:bodyPr anchor="t">
            <a:normAutofit/>
          </a:bodyPr>
          <a:lstStyle/>
          <a:p>
            <a:pPr algn="l"/>
            <a:br>
              <a:rPr lang="es-ES" sz="2400" b="0" i="0" dirty="0">
                <a:effectLst/>
                <a:latin typeface="+mn-lt"/>
              </a:rPr>
            </a:br>
            <a:endParaRPr lang="es-ES" sz="2800" b="1" dirty="0"/>
          </a:p>
        </p:txBody>
      </p:sp>
      <p:pic>
        <p:nvPicPr>
          <p:cNvPr id="4" name="Imagen 3">
            <a:extLst>
              <a:ext uri="{FF2B5EF4-FFF2-40B4-BE49-F238E27FC236}">
                <a16:creationId xmlns:a16="http://schemas.microsoft.com/office/drawing/2014/main" id="{F09E4F29-D28C-4DA3-BD46-EAE748086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760" y="0"/>
            <a:ext cx="6010240" cy="6858000"/>
          </a:xfrm>
          <a:prstGeom prst="rect">
            <a:avLst/>
          </a:prstGeom>
        </p:spPr>
      </p:pic>
      <p:sp>
        <p:nvSpPr>
          <p:cNvPr id="5" name="Título 1">
            <a:extLst>
              <a:ext uri="{FF2B5EF4-FFF2-40B4-BE49-F238E27FC236}">
                <a16:creationId xmlns:a16="http://schemas.microsoft.com/office/drawing/2014/main" id="{0F45F2A5-A84D-4BA3-8B9B-CB17BF4F9102}"/>
              </a:ext>
            </a:extLst>
          </p:cNvPr>
          <p:cNvSpPr txBox="1">
            <a:spLocks/>
          </p:cNvSpPr>
          <p:nvPr/>
        </p:nvSpPr>
        <p:spPr>
          <a:xfrm>
            <a:off x="512618" y="365125"/>
            <a:ext cx="5669141" cy="608214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900" b="1" dirty="0"/>
              <a:t>1518. Pontormo. Virgen con Santos. San Michele </a:t>
            </a:r>
            <a:r>
              <a:rPr lang="es-ES" sz="2900" b="1" dirty="0" err="1"/>
              <a:t>Visdomini</a:t>
            </a:r>
            <a:r>
              <a:rPr lang="es-ES" sz="2900" b="1" dirty="0"/>
              <a:t>, Florencia.</a:t>
            </a:r>
          </a:p>
          <a:p>
            <a:endParaRPr lang="es-ES" sz="2900" b="1" dirty="0"/>
          </a:p>
          <a:p>
            <a:r>
              <a:rPr lang="es-ES" sz="2500" b="0" i="0" dirty="0">
                <a:effectLst/>
                <a:latin typeface="+mn-lt"/>
              </a:rPr>
              <a:t>Acentuada es la caracterización psicológica de cada personaje, tan diferente del sentimental indefinido practicado por los florentinos hasta veinte años antes. </a:t>
            </a:r>
          </a:p>
          <a:p>
            <a:endParaRPr lang="es-ES" sz="2500" dirty="0">
              <a:latin typeface="+mn-lt"/>
            </a:endParaRPr>
          </a:p>
          <a:p>
            <a:r>
              <a:rPr lang="es-ES" sz="2500" b="0" i="0" dirty="0">
                <a:effectLst/>
                <a:latin typeface="+mn-lt"/>
              </a:rPr>
              <a:t>La profundidad se reduce y genera una sensación de compresión del espacio: en general el efecto es el de una inestabilidad inquieta.</a:t>
            </a:r>
            <a:br>
              <a:rPr lang="es-ES" sz="2500" b="0" i="0" dirty="0">
                <a:solidFill>
                  <a:srgbClr val="202122"/>
                </a:solidFill>
                <a:effectLst/>
                <a:latin typeface="+mn-lt"/>
              </a:rPr>
            </a:br>
            <a:br>
              <a:rPr lang="es-ES" sz="2500" b="1" dirty="0">
                <a:latin typeface="+mn-lt"/>
              </a:rPr>
            </a:br>
            <a:endParaRPr lang="es-ES" sz="2500" b="1" dirty="0">
              <a:latin typeface="+mn-lt"/>
            </a:endParaRPr>
          </a:p>
        </p:txBody>
      </p:sp>
    </p:spTree>
    <p:extLst>
      <p:ext uri="{BB962C8B-B14F-4D97-AF65-F5344CB8AC3E}">
        <p14:creationId xmlns:p14="http://schemas.microsoft.com/office/powerpoint/2010/main" val="761531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2303" cy="5869420"/>
          </a:xfrm>
        </p:spPr>
        <p:txBody>
          <a:bodyPr anchor="t">
            <a:normAutofit/>
          </a:bodyPr>
          <a:lstStyle/>
          <a:p>
            <a:r>
              <a:rPr lang="es-ES" sz="2800" b="1" dirty="0"/>
              <a:t>1519. Pontormo. Retrato de un músico. Galería Uffizi, Florencia.</a:t>
            </a:r>
            <a:br>
              <a:rPr lang="es-ES" sz="2800" b="1" dirty="0"/>
            </a:br>
            <a:br>
              <a:rPr lang="es-ES" sz="2800" b="1" dirty="0"/>
            </a:br>
            <a:r>
              <a:rPr lang="es-ES" sz="2200" b="0" i="0" dirty="0">
                <a:effectLst/>
                <a:latin typeface="+mn-lt"/>
              </a:rPr>
              <a:t>El protagonista es retratado sentado, medio figurado, sobre un fondo oscuro uniforme. </a:t>
            </a:r>
            <a:br>
              <a:rPr lang="es-ES" sz="2200" b="0" i="0" dirty="0">
                <a:effectLst/>
                <a:latin typeface="+mn-lt"/>
              </a:rPr>
            </a:br>
            <a:r>
              <a:rPr lang="es-ES" sz="2200" b="0" i="0" dirty="0">
                <a:effectLst/>
                <a:latin typeface="+mn-lt"/>
              </a:rPr>
              <a:t>Tiene el torso girado hacia la derecha, con el brazo derecho suavemente acostado sobre un reposabrazos de la silla, mientras que entre las piernas sostiene abierto un libro con partituras musicales. </a:t>
            </a:r>
            <a:br>
              <a:rPr lang="es-ES" sz="2200" b="0" i="0" dirty="0">
                <a:effectLst/>
                <a:latin typeface="+mn-lt"/>
              </a:rPr>
            </a:br>
            <a:r>
              <a:rPr lang="es-ES" sz="2200" b="0" i="0" dirty="0">
                <a:effectLst/>
                <a:latin typeface="+mn-lt"/>
              </a:rPr>
              <a:t>En cambio, la cara se gira hacia el espectador, resaltada en su blancura en comparación con los tonos oscuros de la túnica y el fondo. </a:t>
            </a:r>
            <a:br>
              <a:rPr lang="es-ES" sz="2200" b="0" i="0" dirty="0">
                <a:effectLst/>
                <a:latin typeface="+mn-lt"/>
              </a:rPr>
            </a:br>
            <a:r>
              <a:rPr lang="es-ES" sz="2200" b="0" i="0" dirty="0">
                <a:effectLst/>
                <a:latin typeface="+mn-lt"/>
              </a:rPr>
              <a:t>Lleva un tocado negro y tiene una edad temprana, de unos veinte años, con el pelo largo hasta el cuello, largos paneles laterales, un toque de bigote y barba. </a:t>
            </a:r>
            <a:br>
              <a:rPr lang="es-ES" sz="2200" b="0" i="0" dirty="0">
                <a:effectLst/>
                <a:latin typeface="+mn-lt"/>
              </a:rPr>
            </a:br>
            <a:r>
              <a:rPr lang="es-ES" sz="2200" b="0" i="0" dirty="0">
                <a:effectLst/>
                <a:latin typeface="+mn-lt"/>
              </a:rPr>
              <a:t>Los ojos son grandes y expresivos, la nariz recta, la boca delgada, la barbilla pronunciada.</a:t>
            </a:r>
            <a:endParaRPr lang="es-ES" sz="2200" b="1" dirty="0">
              <a:latin typeface="+mn-lt"/>
            </a:endParaRPr>
          </a:p>
        </p:txBody>
      </p:sp>
      <p:pic>
        <p:nvPicPr>
          <p:cNvPr id="4" name="Imagen 3">
            <a:extLst>
              <a:ext uri="{FF2B5EF4-FFF2-40B4-BE49-F238E27FC236}">
                <a16:creationId xmlns:a16="http://schemas.microsoft.com/office/drawing/2014/main" id="{7F32931A-3AA9-4484-9CC1-AD4F0CDE98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4921" y="0"/>
            <a:ext cx="5137079" cy="6858000"/>
          </a:xfrm>
          <a:prstGeom prst="rect">
            <a:avLst/>
          </a:prstGeom>
        </p:spPr>
      </p:pic>
    </p:spTree>
    <p:extLst>
      <p:ext uri="{BB962C8B-B14F-4D97-AF65-F5344CB8AC3E}">
        <p14:creationId xmlns:p14="http://schemas.microsoft.com/office/powerpoint/2010/main" val="4290348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5863425" cy="5869420"/>
          </a:xfrm>
        </p:spPr>
        <p:txBody>
          <a:bodyPr anchor="t">
            <a:normAutofit fontScale="90000"/>
          </a:bodyPr>
          <a:lstStyle/>
          <a:p>
            <a:pPr algn="l"/>
            <a:r>
              <a:rPr lang="es-ES" sz="2800" b="1" dirty="0"/>
              <a:t>1519. Pontormo. San Antonio Abad. Galería Uffizi, Florencia.</a:t>
            </a:r>
            <a:br>
              <a:rPr lang="es-ES" sz="2800" dirty="0"/>
            </a:br>
            <a:r>
              <a:rPr lang="es-ES" sz="2400" b="0" i="0" dirty="0">
                <a:effectLst/>
                <a:latin typeface="+mn-lt"/>
              </a:rPr>
              <a:t>El santo está representado en una media figura, mientras se vuelve hacia el espectador desenrollando un </a:t>
            </a:r>
            <a:r>
              <a:rPr lang="es-ES" sz="2400" b="0" i="0" u="none" strike="noStrike" dirty="0">
                <a:effectLst/>
                <a:latin typeface="+mn-lt"/>
              </a:rPr>
              <a:t>pergamino</a:t>
            </a:r>
            <a:r>
              <a:rPr lang="es-ES" sz="2400" b="0" i="0" dirty="0">
                <a:effectLst/>
                <a:latin typeface="+mn-lt"/>
              </a:rPr>
              <a:t> con un gesto enérgico. Es calvo y con una larga barba blanca. Lleva una capucha ancha de color marrón y una capa oscura, y se inclina, a su izquierda, sobre el típico palo nudoso. La lectura del texto del pergamino es controvertida. Dado que la oración está incompleta (a diferencia de otros artistas, Pontormo evitó la fuerza de escribir solo en los lados del pergamino visibles para el espectador), podría contener la frase "Es Dei esto [mi]</a:t>
            </a:r>
            <a:r>
              <a:rPr lang="es-ES" sz="2400" b="0" i="0" dirty="0" err="1">
                <a:effectLst/>
                <a:latin typeface="+mn-lt"/>
              </a:rPr>
              <a:t>litate</a:t>
            </a:r>
            <a:r>
              <a:rPr lang="es-ES" sz="2400" b="0" i="0" dirty="0">
                <a:effectLst/>
                <a:latin typeface="+mn-lt"/>
              </a:rPr>
              <a:t> </a:t>
            </a:r>
            <a:r>
              <a:rPr lang="es-ES" sz="2400" b="0" i="0" dirty="0" err="1">
                <a:effectLst/>
                <a:latin typeface="+mn-lt"/>
              </a:rPr>
              <a:t>vict</a:t>
            </a:r>
            <a:r>
              <a:rPr lang="es-ES" sz="2400" b="0" i="0" dirty="0">
                <a:effectLst/>
                <a:latin typeface="+mn-lt"/>
              </a:rPr>
              <a:t>[</a:t>
            </a:r>
            <a:r>
              <a:rPr lang="es-ES" sz="2400" b="0" i="0" dirty="0" err="1">
                <a:effectLst/>
                <a:latin typeface="+mn-lt"/>
              </a:rPr>
              <a:t>oria</a:t>
            </a:r>
            <a:r>
              <a:rPr lang="es-ES" sz="2400" b="0" i="0" dirty="0">
                <a:effectLst/>
                <a:latin typeface="+mn-lt"/>
              </a:rPr>
              <a:t>]“</a:t>
            </a:r>
            <a:br>
              <a:rPr lang="es-ES" sz="2400" baseline="30000" dirty="0">
                <a:latin typeface="+mn-lt"/>
              </a:rPr>
            </a:br>
            <a:r>
              <a:rPr lang="es-ES" sz="2400" b="0" i="0" dirty="0">
                <a:effectLst/>
                <a:latin typeface="+mn-lt"/>
              </a:rPr>
              <a:t>La expresión frunce el ceño, como si estuviera sorprendida por una visión divina. El color está sobriamente equilibrado en colores oscuros y terrosos, tendiendo casi a ser monocromo, a diferencia de lo que sucede en otras obras.</a:t>
            </a:r>
            <a:br>
              <a:rPr lang="es-ES" sz="2400" dirty="0"/>
            </a:br>
            <a:endParaRPr lang="es-ES" sz="2400" dirty="0"/>
          </a:p>
        </p:txBody>
      </p:sp>
      <p:pic>
        <p:nvPicPr>
          <p:cNvPr id="4" name="Imagen 3">
            <a:extLst>
              <a:ext uri="{FF2B5EF4-FFF2-40B4-BE49-F238E27FC236}">
                <a16:creationId xmlns:a16="http://schemas.microsoft.com/office/drawing/2014/main" id="{17F1B5D6-FF72-48C0-AC1E-AD4240FC3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34" y="0"/>
            <a:ext cx="5996066" cy="6858000"/>
          </a:xfrm>
          <a:prstGeom prst="rect">
            <a:avLst/>
          </a:prstGeom>
        </p:spPr>
      </p:pic>
    </p:spTree>
    <p:extLst>
      <p:ext uri="{BB962C8B-B14F-4D97-AF65-F5344CB8AC3E}">
        <p14:creationId xmlns:p14="http://schemas.microsoft.com/office/powerpoint/2010/main" val="1205879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374338" cy="5869420"/>
          </a:xfrm>
        </p:spPr>
        <p:txBody>
          <a:bodyPr anchor="t">
            <a:normAutofit fontScale="90000"/>
          </a:bodyPr>
          <a:lstStyle/>
          <a:p>
            <a:pPr>
              <a:spcBef>
                <a:spcPts val="600"/>
              </a:spcBef>
              <a:spcAft>
                <a:spcPts val="600"/>
              </a:spcAft>
            </a:pPr>
            <a:r>
              <a:rPr lang="it-IT" sz="2800" b="1" dirty="0"/>
              <a:t>1520. Pontormo. Cosimo, el viejo. Galleria degli Uffizi, Florencia.</a:t>
            </a:r>
            <a:br>
              <a:rPr lang="it-IT" sz="2800" b="1" dirty="0"/>
            </a:br>
            <a:br>
              <a:rPr lang="it-IT" sz="2800" b="1" dirty="0"/>
            </a:br>
            <a:r>
              <a:rPr lang="es-ES" sz="2700" dirty="0" err="1">
                <a:effectLst/>
                <a:latin typeface="+mn-lt"/>
                <a:ea typeface="Times New Roman" panose="02020603050405020304" pitchFamily="18" charset="0"/>
              </a:rPr>
              <a:t>Cosimo</a:t>
            </a:r>
            <a:r>
              <a:rPr lang="es-ES" sz="2700" dirty="0">
                <a:effectLst/>
                <a:latin typeface="+mn-lt"/>
                <a:ea typeface="Times New Roman" panose="02020603050405020304" pitchFamily="18" charset="0"/>
              </a:rPr>
              <a:t> de' Medici es retratado de perfil, inspirado en el único retrato existente, la medalla del siglo XV de un artista florentino anónimo. </a:t>
            </a: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El torso se gira hacia el espectador y es alargado, apretado en la espacialidad adelgazada entre el asiento (donde se informa el nombre de la efigie, COS[I]M[U]</a:t>
            </a:r>
            <a:r>
              <a:rPr lang="es-ES" sz="2700" baseline="30000" dirty="0">
                <a:effectLst/>
                <a:latin typeface="+mn-lt"/>
                <a:ea typeface="Times New Roman" panose="02020603050405020304" pitchFamily="18" charset="0"/>
              </a:rPr>
              <a:t> </a:t>
            </a:r>
            <a:r>
              <a:rPr lang="es-ES" sz="2700" dirty="0">
                <a:effectLst/>
                <a:latin typeface="+mn-lt"/>
                <a:ea typeface="Times New Roman" panose="02020603050405020304" pitchFamily="18" charset="0"/>
              </a:rPr>
              <a:t>MED/ICES P[ATER] P[ATRIAE] P[ARENS]) y el primer plano. </a:t>
            </a: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Lleva el gorro de lana roja pesada y un vestido del mismo material, con un volumen acentuado y con el tratamiento nórdico de los pliegues, iluminados con destellos y reflejos aterciopelados. </a:t>
            </a:r>
            <a:br>
              <a:rPr lang="es-ES" sz="2700" dirty="0">
                <a:effectLst/>
                <a:latin typeface="+mn-lt"/>
                <a:ea typeface="Times New Roman" panose="02020603050405020304" pitchFamily="18" charset="0"/>
              </a:rPr>
            </a:br>
            <a:r>
              <a:rPr lang="es-ES" sz="2700" dirty="0">
                <a:effectLst/>
                <a:latin typeface="+mn-lt"/>
                <a:ea typeface="Times New Roman" panose="02020603050405020304" pitchFamily="18" charset="0"/>
              </a:rPr>
              <a:t>Las manos están expresamente entrelazadas a la otra.</a:t>
            </a:r>
            <a:endParaRPr lang="es-ES" sz="2800" b="1" dirty="0"/>
          </a:p>
        </p:txBody>
      </p:sp>
      <p:pic>
        <p:nvPicPr>
          <p:cNvPr id="4" name="Imagen 3">
            <a:extLst>
              <a:ext uri="{FF2B5EF4-FFF2-40B4-BE49-F238E27FC236}">
                <a16:creationId xmlns:a16="http://schemas.microsoft.com/office/drawing/2014/main" id="{46D65C32-2DF4-43A2-9BB6-572CA73EF5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9138" y="0"/>
            <a:ext cx="5512862" cy="6858000"/>
          </a:xfrm>
          <a:prstGeom prst="rect">
            <a:avLst/>
          </a:prstGeom>
        </p:spPr>
      </p:pic>
    </p:spTree>
    <p:extLst>
      <p:ext uri="{BB962C8B-B14F-4D97-AF65-F5344CB8AC3E}">
        <p14:creationId xmlns:p14="http://schemas.microsoft.com/office/powerpoint/2010/main" val="4286286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6520" cy="5869420"/>
          </a:xfrm>
        </p:spPr>
        <p:txBody>
          <a:bodyPr anchor="t">
            <a:normAutofit/>
          </a:bodyPr>
          <a:lstStyle/>
          <a:p>
            <a:pPr>
              <a:spcBef>
                <a:spcPts val="600"/>
              </a:spcBef>
              <a:spcAft>
                <a:spcPts val="600"/>
              </a:spcAft>
            </a:pPr>
            <a:r>
              <a:rPr lang="it-IT" sz="2800" b="1" dirty="0"/>
              <a:t>1520. Pontormo. Cosimo, el viejo. Galleria degli Uffizi, Florencia.</a:t>
            </a:r>
            <a:br>
              <a:rPr lang="it-IT" sz="2800" b="1" dirty="0"/>
            </a:br>
            <a:br>
              <a:rPr lang="es-ES" sz="2400" dirty="0">
                <a:effectLst/>
                <a:latin typeface="+mn-lt"/>
                <a:ea typeface="Times New Roman" panose="02020603050405020304" pitchFamily="18" charset="0"/>
              </a:rPr>
            </a:br>
            <a:br>
              <a:rPr lang="es-ES" sz="2400" dirty="0">
                <a:effectLst/>
                <a:latin typeface="+mn-lt"/>
                <a:ea typeface="Times New Roman" panose="02020603050405020304" pitchFamily="18" charset="0"/>
              </a:rPr>
            </a:br>
            <a:r>
              <a:rPr lang="es-ES" sz="2400" dirty="0">
                <a:effectLst/>
                <a:latin typeface="+mn-lt"/>
                <a:ea typeface="Times New Roman" panose="02020603050405020304" pitchFamily="18" charset="0"/>
              </a:rPr>
              <a:t>A la izquierda hay una representación alegórica: la rama rota de laurel, una planta utilizada a menudo como símbolo de la dinastía Medici desde que fue llevada a su esplendor por Lorenzo el Magnífico/</a:t>
            </a:r>
            <a:r>
              <a:rPr lang="es-ES" sz="2400" i="1" dirty="0" err="1">
                <a:effectLst/>
                <a:latin typeface="+mn-lt"/>
                <a:ea typeface="Times New Roman" panose="02020603050405020304" pitchFamily="18" charset="0"/>
              </a:rPr>
              <a:t>Laurentius</a:t>
            </a:r>
            <a:r>
              <a:rPr lang="es-ES" sz="2400" dirty="0">
                <a:effectLst/>
                <a:latin typeface="+mn-lt"/>
                <a:ea typeface="Times New Roman" panose="02020603050405020304" pitchFamily="18" charset="0"/>
              </a:rPr>
              <a:t>/</a:t>
            </a:r>
            <a:r>
              <a:rPr lang="es-ES" sz="2400" i="1" dirty="0" err="1">
                <a:effectLst/>
                <a:latin typeface="+mn-lt"/>
                <a:ea typeface="Times New Roman" panose="02020603050405020304" pitchFamily="18" charset="0"/>
              </a:rPr>
              <a:t>Laurus</a:t>
            </a:r>
            <a:r>
              <a:rPr lang="es-ES" sz="2400" i="1" dirty="0">
                <a:effectLst/>
                <a:latin typeface="+mn-lt"/>
                <a:ea typeface="Times New Roman" panose="02020603050405020304" pitchFamily="18" charset="0"/>
              </a:rPr>
              <a:t>, </a:t>
            </a:r>
            <a:r>
              <a:rPr lang="es-ES" sz="2400" i="1" dirty="0" err="1">
                <a:effectLst/>
                <a:latin typeface="+mn-lt"/>
                <a:ea typeface="Times New Roman" panose="02020603050405020304" pitchFamily="18" charset="0"/>
              </a:rPr>
              <a:t>alude</a:t>
            </a:r>
            <a:r>
              <a:rPr lang="es-ES" sz="2400" dirty="0" err="1">
                <a:effectLst/>
                <a:latin typeface="+mn-lt"/>
                <a:ea typeface="Times New Roman" panose="02020603050405020304" pitchFamily="18" charset="0"/>
              </a:rPr>
              <a:t>a</a:t>
            </a:r>
            <a:r>
              <a:rPr lang="es-ES" sz="2400" dirty="0">
                <a:effectLst/>
                <a:latin typeface="+mn-lt"/>
                <a:ea typeface="Times New Roman" panose="02020603050405020304" pitchFamily="18" charset="0"/>
              </a:rPr>
              <a:t> la extinción de la hebra principal de la familia, pero un nuevo </a:t>
            </a:r>
            <a:r>
              <a:rPr lang="es-ES" sz="2400" dirty="0" err="1">
                <a:effectLst/>
                <a:latin typeface="+mn-lt"/>
                <a:ea typeface="Times New Roman" panose="02020603050405020304" pitchFamily="18" charset="0"/>
              </a:rPr>
              <a:t>virgulto</a:t>
            </a:r>
            <a:r>
              <a:rPr lang="es-ES" sz="2400" dirty="0">
                <a:effectLst/>
                <a:latin typeface="+mn-lt"/>
                <a:ea typeface="Times New Roman" panose="02020603050405020304" pitchFamily="18" charset="0"/>
              </a:rPr>
              <a:t> alude a la vitalidad y renovación del linaje. </a:t>
            </a:r>
            <a:br>
              <a:rPr lang="es-ES" sz="2400" dirty="0">
                <a:effectLst/>
                <a:latin typeface="+mn-lt"/>
                <a:ea typeface="Times New Roman" panose="02020603050405020304" pitchFamily="18" charset="0"/>
              </a:rPr>
            </a:br>
            <a:r>
              <a:rPr lang="es-ES" sz="2400" dirty="0">
                <a:effectLst/>
                <a:latin typeface="+mn-lt"/>
                <a:ea typeface="Times New Roman" panose="02020603050405020304" pitchFamily="18" charset="0"/>
              </a:rPr>
              <a:t>Un rollo se enrolla complicadamente en la rama y se lee un pasaje de la Eneida (VI, 143): UN AVULSO NON DEFICIT </a:t>
            </a:r>
            <a:r>
              <a:rPr lang="es-ES" sz="2400" dirty="0" err="1">
                <a:effectLst/>
                <a:latin typeface="+mn-lt"/>
                <a:ea typeface="Times New Roman" panose="02020603050405020304" pitchFamily="18" charset="0"/>
              </a:rPr>
              <a:t>ALTER,para</a:t>
            </a:r>
            <a:r>
              <a:rPr lang="es-ES" sz="2400" dirty="0">
                <a:effectLst/>
                <a:latin typeface="+mn-lt"/>
                <a:ea typeface="Times New Roman" panose="02020603050405020304" pitchFamily="18" charset="0"/>
              </a:rPr>
              <a:t> reiterar cómo una rama rota no debilita a la otra.</a:t>
            </a:r>
            <a:br>
              <a:rPr lang="es-ES" sz="1800" dirty="0">
                <a:effectLst/>
                <a:latin typeface="Times New Roman" panose="02020603050405020304" pitchFamily="18" charset="0"/>
                <a:ea typeface="Times New Roman" panose="02020603050405020304" pitchFamily="18" charset="0"/>
              </a:rPr>
            </a:br>
            <a:endParaRPr lang="es-ES" sz="2800" b="1" dirty="0"/>
          </a:p>
        </p:txBody>
      </p:sp>
      <p:pic>
        <p:nvPicPr>
          <p:cNvPr id="4" name="Imagen 3">
            <a:extLst>
              <a:ext uri="{FF2B5EF4-FFF2-40B4-BE49-F238E27FC236}">
                <a16:creationId xmlns:a16="http://schemas.microsoft.com/office/drawing/2014/main" id="{46D65C32-2DF4-43A2-9BB6-572CA73EF5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9138" y="0"/>
            <a:ext cx="5512862" cy="6858000"/>
          </a:xfrm>
          <a:prstGeom prst="rect">
            <a:avLst/>
          </a:prstGeom>
        </p:spPr>
      </p:pic>
    </p:spTree>
    <p:extLst>
      <p:ext uri="{BB962C8B-B14F-4D97-AF65-F5344CB8AC3E}">
        <p14:creationId xmlns:p14="http://schemas.microsoft.com/office/powerpoint/2010/main" val="3366161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115411" cy="2590426"/>
          </a:xfrm>
        </p:spPr>
        <p:txBody>
          <a:bodyPr anchor="t">
            <a:normAutofit/>
          </a:bodyPr>
          <a:lstStyle/>
          <a:p>
            <a:r>
              <a:rPr lang="es-ES" sz="2800" b="1" dirty="0"/>
              <a:t>1519. Pontormo. Juan el evangelista y San Miguel. Iglesia de San Miguel, Empoli.</a:t>
            </a:r>
          </a:p>
        </p:txBody>
      </p:sp>
      <p:pic>
        <p:nvPicPr>
          <p:cNvPr id="6" name="Imagen 5">
            <a:extLst>
              <a:ext uri="{FF2B5EF4-FFF2-40B4-BE49-F238E27FC236}">
                <a16:creationId xmlns:a16="http://schemas.microsoft.com/office/drawing/2014/main" id="{BEAF2D59-FDED-4302-8EFD-4FC62A5BCA4C}"/>
              </a:ext>
            </a:extLst>
          </p:cNvPr>
          <p:cNvPicPr>
            <a:picLocks noChangeAspect="1"/>
          </p:cNvPicPr>
          <p:nvPr/>
        </p:nvPicPr>
        <p:blipFill rotWithShape="1">
          <a:blip r:embed="rId2">
            <a:extLst>
              <a:ext uri="{28A0092B-C50C-407E-A947-70E740481C1C}">
                <a14:useLocalDpi xmlns:a14="http://schemas.microsoft.com/office/drawing/2010/main" val="0"/>
              </a:ext>
            </a:extLst>
          </a:blip>
          <a:srcRect l="8068" t="4545" r="11477" b="5001"/>
          <a:stretch/>
        </p:blipFill>
        <p:spPr>
          <a:xfrm>
            <a:off x="0" y="2955551"/>
            <a:ext cx="4628029" cy="3902449"/>
          </a:xfrm>
          <a:prstGeom prst="rect">
            <a:avLst/>
          </a:prstGeom>
        </p:spPr>
      </p:pic>
      <p:sp>
        <p:nvSpPr>
          <p:cNvPr id="7" name="CuadroTexto 6">
            <a:extLst>
              <a:ext uri="{FF2B5EF4-FFF2-40B4-BE49-F238E27FC236}">
                <a16:creationId xmlns:a16="http://schemas.microsoft.com/office/drawing/2014/main" id="{318F2186-C45C-407D-89BF-FB4F448ACDC1}"/>
              </a:ext>
            </a:extLst>
          </p:cNvPr>
          <p:cNvSpPr txBox="1"/>
          <p:nvPr/>
        </p:nvSpPr>
        <p:spPr>
          <a:xfrm>
            <a:off x="4628030" y="152400"/>
            <a:ext cx="7425426" cy="4093428"/>
          </a:xfrm>
          <a:prstGeom prst="rect">
            <a:avLst/>
          </a:prstGeom>
          <a:noFill/>
        </p:spPr>
        <p:txBody>
          <a:bodyPr wrap="square" rtlCol="0">
            <a:spAutoFit/>
          </a:bodyPr>
          <a:lstStyle/>
          <a:p>
            <a:pPr algn="l"/>
            <a:r>
              <a:rPr lang="es-ES" sz="2000" b="0" i="0" dirty="0">
                <a:effectLst/>
              </a:rPr>
              <a:t>A la izquierda, </a:t>
            </a:r>
            <a:r>
              <a:rPr lang="es-ES" sz="2000" b="0" i="0" u="none" strike="noStrike" dirty="0">
                <a:effectLst/>
              </a:rPr>
              <a:t>San Juan Evangelista</a:t>
            </a:r>
            <a:r>
              <a:rPr lang="es-ES" sz="2000" b="0" i="0" dirty="0">
                <a:effectLst/>
              </a:rPr>
              <a:t> se representa como un anciano barbudo, levantando el Evangelio y girando la cabeza hacia afuera (en dirección al altar de la iglesia), como para encontrar iluminación divina para sus palabras, una pose que el pintor también usó en el </a:t>
            </a:r>
            <a:r>
              <a:rPr lang="es-ES" sz="2000" b="0" i="1" u="none" strike="noStrike" dirty="0">
                <a:effectLst/>
              </a:rPr>
              <a:t>Retablo de Pucci.</a:t>
            </a:r>
            <a:r>
              <a:rPr lang="es-ES" sz="2000" b="0" i="1" dirty="0">
                <a:effectLst/>
              </a:rPr>
              <a:t> </a:t>
            </a:r>
            <a:r>
              <a:rPr lang="es-ES" sz="2000" b="0" i="0" dirty="0">
                <a:effectLst/>
              </a:rPr>
              <a:t>Miguel </a:t>
            </a:r>
            <a:r>
              <a:rPr lang="es-ES" sz="2000" b="0" i="0" u="none" strike="noStrike" dirty="0">
                <a:effectLst/>
              </a:rPr>
              <a:t>Arcángel, </a:t>
            </a:r>
            <a:r>
              <a:rPr lang="es-ES" sz="2000" b="0" i="0" dirty="0">
                <a:effectLst/>
              </a:rPr>
              <a:t>a la izquierda, levanta su brazo derecho con el que sostiene la espada y con su izquierda sostiene la típica balanza con la que pesará las almas en el día del Juicio. La pierna derecha se levanta para aplastar al diablo, en este caso un </a:t>
            </a:r>
            <a:r>
              <a:rPr lang="es-ES" sz="2000" b="0" i="0" dirty="0" err="1">
                <a:effectLst/>
              </a:rPr>
              <a:t>putto</a:t>
            </a:r>
            <a:r>
              <a:rPr lang="es-ES" sz="2000" b="0" i="0" dirty="0">
                <a:effectLst/>
              </a:rPr>
              <a:t> inofensivo que solo por alas enganchadas y orejas de burro es reconocible como tal. El pequeño diablo extraño, con una expresión de desconcierto, estira un brazo para agarrar una de las copas de la báscula y volcarla, mostrando su lado exterior. En su espalda tiene una herida fresca, infligida por el arcángel.</a:t>
            </a:r>
            <a:endParaRPr lang="es-ES" dirty="0"/>
          </a:p>
        </p:txBody>
      </p:sp>
    </p:spTree>
    <p:extLst>
      <p:ext uri="{BB962C8B-B14F-4D97-AF65-F5344CB8AC3E}">
        <p14:creationId xmlns:p14="http://schemas.microsoft.com/office/powerpoint/2010/main" val="950675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4628029" cy="1794136"/>
          </a:xfrm>
        </p:spPr>
        <p:txBody>
          <a:bodyPr anchor="ctr">
            <a:normAutofit/>
          </a:bodyPr>
          <a:lstStyle/>
          <a:p>
            <a:pPr algn="ctr"/>
            <a:r>
              <a:rPr lang="es-ES" sz="2800" b="1" dirty="0"/>
              <a:t>1519. Pontormo. Juan el evangelista y San Miguel. Iglesia de San Miguel, Empoli.</a:t>
            </a:r>
          </a:p>
        </p:txBody>
      </p:sp>
      <p:pic>
        <p:nvPicPr>
          <p:cNvPr id="6" name="Imagen 5">
            <a:extLst>
              <a:ext uri="{FF2B5EF4-FFF2-40B4-BE49-F238E27FC236}">
                <a16:creationId xmlns:a16="http://schemas.microsoft.com/office/drawing/2014/main" id="{BEAF2D59-FDED-4302-8EFD-4FC62A5BCA4C}"/>
              </a:ext>
            </a:extLst>
          </p:cNvPr>
          <p:cNvPicPr>
            <a:picLocks noChangeAspect="1"/>
          </p:cNvPicPr>
          <p:nvPr/>
        </p:nvPicPr>
        <p:blipFill rotWithShape="1">
          <a:blip r:embed="rId2">
            <a:extLst>
              <a:ext uri="{28A0092B-C50C-407E-A947-70E740481C1C}">
                <a14:useLocalDpi xmlns:a14="http://schemas.microsoft.com/office/drawing/2010/main" val="0"/>
              </a:ext>
            </a:extLst>
          </a:blip>
          <a:srcRect l="8068" t="4545" r="11477" b="5001"/>
          <a:stretch/>
        </p:blipFill>
        <p:spPr>
          <a:xfrm>
            <a:off x="0" y="2159261"/>
            <a:ext cx="4628029" cy="3902449"/>
          </a:xfrm>
          <a:prstGeom prst="rect">
            <a:avLst/>
          </a:prstGeom>
        </p:spPr>
      </p:pic>
      <p:sp>
        <p:nvSpPr>
          <p:cNvPr id="7" name="CuadroTexto 6">
            <a:extLst>
              <a:ext uri="{FF2B5EF4-FFF2-40B4-BE49-F238E27FC236}">
                <a16:creationId xmlns:a16="http://schemas.microsoft.com/office/drawing/2014/main" id="{318F2186-C45C-407D-89BF-FB4F448ACDC1}"/>
              </a:ext>
            </a:extLst>
          </p:cNvPr>
          <p:cNvSpPr txBox="1"/>
          <p:nvPr/>
        </p:nvSpPr>
        <p:spPr>
          <a:xfrm>
            <a:off x="4628030" y="152400"/>
            <a:ext cx="7425426" cy="5909310"/>
          </a:xfrm>
          <a:prstGeom prst="rect">
            <a:avLst/>
          </a:prstGeom>
          <a:noFill/>
        </p:spPr>
        <p:txBody>
          <a:bodyPr wrap="square" rtlCol="0">
            <a:spAutoFit/>
          </a:bodyPr>
          <a:lstStyle/>
          <a:p>
            <a:pPr algn="l"/>
            <a:r>
              <a:rPr lang="es-ES" sz="2000" b="0" i="0" dirty="0">
                <a:effectLst/>
              </a:rPr>
              <a:t>Alejándose del lenguaje pictórico más en boga en Florencia, Pontormo fue elaborando en aquellos años un lenguaje más personal y rompedor que la tradición, basándose en ejemplos inusuales. Por ejemplo, en los dos santos de Pontormo es evidente la referencia a la escultura contemporánea, como había sucedido más o menos en el mismo período con el </a:t>
            </a:r>
            <a:r>
              <a:rPr lang="es-ES" sz="2000" b="0" i="1" u="none" strike="noStrike" dirty="0">
                <a:effectLst/>
              </a:rPr>
              <a:t>San Quintín.</a:t>
            </a:r>
            <a:r>
              <a:rPr lang="es-ES" sz="2000" b="0" i="1" dirty="0">
                <a:effectLst/>
              </a:rPr>
              <a:t> </a:t>
            </a:r>
            <a:r>
              <a:rPr lang="es-ES" sz="2000" b="0" i="0" dirty="0">
                <a:effectLst/>
              </a:rPr>
              <a:t>El </a:t>
            </a:r>
            <a:r>
              <a:rPr lang="es-ES" sz="2000" b="0" i="1" dirty="0">
                <a:effectLst/>
              </a:rPr>
              <a:t>Juan el Evangelista, por</a:t>
            </a:r>
            <a:r>
              <a:rPr lang="es-ES" sz="2000" b="0" i="0" dirty="0">
                <a:effectLst/>
              </a:rPr>
              <a:t> ejemplo, levanta su pierna izquierda y la cruza con facilidad por la derecha al igual que el </a:t>
            </a:r>
            <a:r>
              <a:rPr lang="es-ES" sz="2000" b="0" i="1" dirty="0">
                <a:effectLst/>
              </a:rPr>
              <a:t>levita</a:t>
            </a:r>
            <a:r>
              <a:rPr lang="es-ES" sz="2000" b="0" i="0" dirty="0">
                <a:effectLst/>
              </a:rPr>
              <a:t> esculpido unos años antes por </a:t>
            </a:r>
            <a:r>
              <a:rPr lang="es-ES" sz="2000" b="0" i="0" u="none" strike="noStrike" dirty="0">
                <a:effectLst/>
              </a:rPr>
              <a:t>Andrea Sansovino</a:t>
            </a:r>
            <a:r>
              <a:rPr lang="es-ES" sz="2000" b="0" i="0" dirty="0">
                <a:effectLst/>
              </a:rPr>
              <a:t> para el grupo escultórico sobre la </a:t>
            </a:r>
            <a:r>
              <a:rPr lang="es-ES" sz="2000" b="0" i="0" u="none" strike="noStrike" dirty="0">
                <a:effectLst/>
              </a:rPr>
              <a:t>puerta norte del Baptisterio de Florencia.</a:t>
            </a:r>
            <a:endParaRPr lang="es-ES" sz="2000" b="0" i="0" dirty="0">
              <a:effectLst/>
            </a:endParaRPr>
          </a:p>
          <a:p>
            <a:pPr algn="l"/>
            <a:r>
              <a:rPr lang="es-ES" sz="2000" b="0" i="0" dirty="0">
                <a:effectLst/>
              </a:rPr>
              <a:t>La línea de contorno está fuertemente demarcada, dando especial énfasis a la elaborada articulación de la línea. El componente colorista también es fuerte, con un concierto de rojos que estallan en las abundantes cortinas de las túnicas de los dos santos (de tonos ligeramente diferentes), destacando fuertemente sobre el fondo oscuro y en comparación con los tonos grises / azules restantes. Solo el color une los dos tableros, conectándolos desde un punto de vista formal.</a:t>
            </a:r>
          </a:p>
          <a:p>
            <a:endParaRPr lang="es-ES" dirty="0"/>
          </a:p>
        </p:txBody>
      </p:sp>
    </p:spTree>
    <p:extLst>
      <p:ext uri="{BB962C8B-B14F-4D97-AF65-F5344CB8AC3E}">
        <p14:creationId xmlns:p14="http://schemas.microsoft.com/office/powerpoint/2010/main" val="1321661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115411" cy="2590426"/>
          </a:xfrm>
        </p:spPr>
        <p:txBody>
          <a:bodyPr anchor="t">
            <a:normAutofit/>
          </a:bodyPr>
          <a:lstStyle/>
          <a:p>
            <a:r>
              <a:rPr lang="es-ES" sz="2800" b="1" dirty="0"/>
              <a:t>1519. Pontormo. Juan el evangelista y San Miguel. Iglesia de San Miguel, Empoli.</a:t>
            </a:r>
          </a:p>
        </p:txBody>
      </p:sp>
      <p:pic>
        <p:nvPicPr>
          <p:cNvPr id="4" name="Imagen 3">
            <a:extLst>
              <a:ext uri="{FF2B5EF4-FFF2-40B4-BE49-F238E27FC236}">
                <a16:creationId xmlns:a16="http://schemas.microsoft.com/office/drawing/2014/main" id="{4B385A9B-D453-4D11-B1F1-3F8EE4D45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8029" y="0"/>
            <a:ext cx="7563971" cy="6858000"/>
          </a:xfrm>
          <a:prstGeom prst="rect">
            <a:avLst/>
          </a:prstGeom>
        </p:spPr>
      </p:pic>
      <p:pic>
        <p:nvPicPr>
          <p:cNvPr id="6" name="Imagen 5">
            <a:extLst>
              <a:ext uri="{FF2B5EF4-FFF2-40B4-BE49-F238E27FC236}">
                <a16:creationId xmlns:a16="http://schemas.microsoft.com/office/drawing/2014/main" id="{BEAF2D59-FDED-4302-8EFD-4FC62A5BCA4C}"/>
              </a:ext>
            </a:extLst>
          </p:cNvPr>
          <p:cNvPicPr>
            <a:picLocks noChangeAspect="1"/>
          </p:cNvPicPr>
          <p:nvPr/>
        </p:nvPicPr>
        <p:blipFill rotWithShape="1">
          <a:blip r:embed="rId3">
            <a:extLst>
              <a:ext uri="{28A0092B-C50C-407E-A947-70E740481C1C}">
                <a14:useLocalDpi xmlns:a14="http://schemas.microsoft.com/office/drawing/2010/main" val="0"/>
              </a:ext>
            </a:extLst>
          </a:blip>
          <a:srcRect l="8068" t="4545" r="11477" b="5001"/>
          <a:stretch/>
        </p:blipFill>
        <p:spPr>
          <a:xfrm>
            <a:off x="0" y="2955551"/>
            <a:ext cx="4628029" cy="3902449"/>
          </a:xfrm>
          <a:prstGeom prst="rect">
            <a:avLst/>
          </a:prstGeom>
        </p:spPr>
      </p:pic>
    </p:spTree>
    <p:extLst>
      <p:ext uri="{BB962C8B-B14F-4D97-AF65-F5344CB8AC3E}">
        <p14:creationId xmlns:p14="http://schemas.microsoft.com/office/powerpoint/2010/main" val="11835133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1145020"/>
          </a:xfrm>
        </p:spPr>
        <p:txBody>
          <a:bodyPr anchor="t">
            <a:normAutofit/>
          </a:bodyPr>
          <a:lstStyle/>
          <a:p>
            <a:pPr algn="l"/>
            <a:r>
              <a:rPr lang="es-ES" sz="2800" b="1" dirty="0"/>
              <a:t>1520. Pontormo. Adoración de los magos. Palazzo Pitti.</a:t>
            </a:r>
            <a:br>
              <a:rPr lang="es-ES" sz="2800" b="1" dirty="0"/>
            </a:br>
            <a:endParaRPr lang="es-ES" sz="2800" b="1" dirty="0"/>
          </a:p>
        </p:txBody>
      </p:sp>
      <p:pic>
        <p:nvPicPr>
          <p:cNvPr id="4" name="Imagen 3">
            <a:extLst>
              <a:ext uri="{FF2B5EF4-FFF2-40B4-BE49-F238E27FC236}">
                <a16:creationId xmlns:a16="http://schemas.microsoft.com/office/drawing/2014/main" id="{FF0FAC4E-089E-4E65-B5AE-3F86668C56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9" y="1510145"/>
            <a:ext cx="12223669" cy="5347855"/>
          </a:xfrm>
          <a:prstGeom prst="rect">
            <a:avLst/>
          </a:prstGeom>
        </p:spPr>
      </p:pic>
    </p:spTree>
    <p:extLst>
      <p:ext uri="{BB962C8B-B14F-4D97-AF65-F5344CB8AC3E}">
        <p14:creationId xmlns:p14="http://schemas.microsoft.com/office/powerpoint/2010/main" val="3771822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98763" y="365125"/>
            <a:ext cx="6626433" cy="4636366"/>
          </a:xfrm>
        </p:spPr>
        <p:txBody>
          <a:bodyPr anchor="t">
            <a:noAutofit/>
          </a:bodyPr>
          <a:lstStyle/>
          <a:p>
            <a:pPr algn="l"/>
            <a:r>
              <a:rPr lang="es-ES" sz="2200" b="0" i="0" dirty="0">
                <a:effectLst/>
                <a:latin typeface="+mn-lt"/>
              </a:rPr>
              <a:t>La procesión de los Reyes Magos se despliega a lo largo del cuadro con un recorrido curvilíneo, que llega a la primera planta y culmina en el grupo de la derecha, colocado en un entresuelo y aislado por un parapeto, con la Virgen que se levanta para acercar a su hijo al primero de los Reyes Magos postrado en el suelo en adoración, mientras que José está en la esquina, reconocible por el halo y el palo, sentado entre un grupo de pastores. Singular es la presencia de </a:t>
            </a:r>
            <a:r>
              <a:rPr lang="es-ES" sz="2200" b="0" i="0" strike="noStrike" dirty="0">
                <a:effectLst/>
                <a:latin typeface="+mn-lt"/>
              </a:rPr>
              <a:t>Santa Ana</a:t>
            </a:r>
            <a:r>
              <a:rPr lang="es-ES" sz="2200" b="0" i="0" dirty="0">
                <a:effectLst/>
                <a:latin typeface="+mn-lt"/>
              </a:rPr>
              <a:t> detrás de María, vinculada a una recreación de la procesión de la fiesta de Santa Ana, como también recuerda la presencia del </a:t>
            </a:r>
            <a:r>
              <a:rPr lang="es-ES" sz="2200" b="0" i="0" strike="noStrike" dirty="0">
                <a:effectLst/>
                <a:latin typeface="+mn-lt"/>
              </a:rPr>
              <a:t>monasterio de </a:t>
            </a:r>
            <a:r>
              <a:rPr lang="es-ES" sz="2200" b="0" i="0" strike="noStrike" dirty="0" err="1">
                <a:effectLst/>
                <a:latin typeface="+mn-lt"/>
              </a:rPr>
              <a:t>Verzaia</a:t>
            </a:r>
            <a:r>
              <a:rPr lang="es-ES" sz="2200" b="0" i="0" dirty="0">
                <a:effectLst/>
                <a:latin typeface="+mn-lt"/>
              </a:rPr>
              <a:t> al fondo, el punto de llegada de la procesión que cada 26 de julio partía de </a:t>
            </a:r>
            <a:r>
              <a:rPr lang="es-ES" sz="2200" b="0" i="0" strike="noStrike" dirty="0">
                <a:effectLst/>
                <a:latin typeface="+mn-lt"/>
              </a:rPr>
              <a:t>Orsanmichele</a:t>
            </a:r>
            <a:r>
              <a:rPr lang="es-ES" sz="2200" b="0" i="0" dirty="0">
                <a:effectLst/>
                <a:latin typeface="+mn-lt"/>
              </a:rPr>
              <a:t> en memoria del día de la expulsión del </a:t>
            </a:r>
            <a:r>
              <a:rPr lang="es-ES" sz="2200" b="0" i="0" strike="noStrike" dirty="0">
                <a:effectLst/>
                <a:latin typeface="+mn-lt"/>
              </a:rPr>
              <a:t>duque de Atenas.</a:t>
            </a:r>
            <a:endParaRPr lang="es-ES" sz="2200" b="1" dirty="0">
              <a:latin typeface="+mn-lt"/>
            </a:endParaRPr>
          </a:p>
        </p:txBody>
      </p:sp>
      <p:pic>
        <p:nvPicPr>
          <p:cNvPr id="4" name="Imagen 3">
            <a:extLst>
              <a:ext uri="{FF2B5EF4-FFF2-40B4-BE49-F238E27FC236}">
                <a16:creationId xmlns:a16="http://schemas.microsoft.com/office/drawing/2014/main" id="{FF0FAC4E-089E-4E65-B5AE-3F86668C56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5196" y="1648690"/>
            <a:ext cx="5066804" cy="2216727"/>
          </a:xfrm>
          <a:prstGeom prst="rect">
            <a:avLst/>
          </a:prstGeom>
        </p:spPr>
      </p:pic>
      <p:sp>
        <p:nvSpPr>
          <p:cNvPr id="5" name="Título 1">
            <a:extLst>
              <a:ext uri="{FF2B5EF4-FFF2-40B4-BE49-F238E27FC236}">
                <a16:creationId xmlns:a16="http://schemas.microsoft.com/office/drawing/2014/main" id="{B3E09699-C2C9-4121-8245-1425A3F476EF}"/>
              </a:ext>
            </a:extLst>
          </p:cNvPr>
          <p:cNvSpPr txBox="1">
            <a:spLocks/>
          </p:cNvSpPr>
          <p:nvPr/>
        </p:nvSpPr>
        <p:spPr>
          <a:xfrm>
            <a:off x="7125196" y="1"/>
            <a:ext cx="5066804" cy="21058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1520. Pontormo. Adoración de los magos. Palazzo Pitti.</a:t>
            </a:r>
          </a:p>
        </p:txBody>
      </p:sp>
      <p:sp>
        <p:nvSpPr>
          <p:cNvPr id="3" name="CuadroTexto 2">
            <a:extLst>
              <a:ext uri="{FF2B5EF4-FFF2-40B4-BE49-F238E27FC236}">
                <a16:creationId xmlns:a16="http://schemas.microsoft.com/office/drawing/2014/main" id="{30D1B6E7-79AB-4A8B-AC37-1F4C18CB1BB5}"/>
              </a:ext>
            </a:extLst>
          </p:cNvPr>
          <p:cNvSpPr txBox="1"/>
          <p:nvPr/>
        </p:nvSpPr>
        <p:spPr>
          <a:xfrm>
            <a:off x="512618" y="4987636"/>
            <a:ext cx="11305309" cy="1785104"/>
          </a:xfrm>
          <a:prstGeom prst="rect">
            <a:avLst/>
          </a:prstGeom>
          <a:noFill/>
        </p:spPr>
        <p:txBody>
          <a:bodyPr wrap="square" rtlCol="0">
            <a:spAutoFit/>
          </a:bodyPr>
          <a:lstStyle/>
          <a:p>
            <a:r>
              <a:rPr lang="es-ES" sz="2200" b="0" i="0" dirty="0">
                <a:effectLst/>
                <a:latin typeface="+mn-lt"/>
              </a:rPr>
              <a:t>La deformación física de algunos personajes, la forma de la ropa, las cortinas anchas y de efecto húmedo, así como la atmósfera convulsa de la escena son elementos que certifican la inspiración nórdica de la obra, vinculada a la circulación de grabados </a:t>
            </a:r>
            <a:r>
              <a:rPr lang="es-ES" sz="2200" b="0" i="0" strike="noStrike" dirty="0">
                <a:effectLst/>
                <a:latin typeface="+mn-lt"/>
              </a:rPr>
              <a:t>(de Luca da </a:t>
            </a:r>
            <a:r>
              <a:rPr lang="es-ES" sz="2200" b="0" i="0" strike="noStrike" dirty="0" err="1">
                <a:effectLst/>
                <a:latin typeface="+mn-lt"/>
              </a:rPr>
              <a:t>Leida</a:t>
            </a:r>
            <a:r>
              <a:rPr lang="es-ES" sz="2200" b="0" i="0" strike="noStrike" dirty="0">
                <a:effectLst/>
                <a:latin typeface="+mn-lt"/>
              </a:rPr>
              <a:t>, de</a:t>
            </a:r>
            <a:r>
              <a:rPr lang="es-ES" sz="2200" b="0" i="0" dirty="0">
                <a:effectLst/>
                <a:latin typeface="+mn-lt"/>
              </a:rPr>
              <a:t> </a:t>
            </a:r>
            <a:r>
              <a:rPr lang="es-ES" sz="2200" b="0" i="0" strike="noStrike" dirty="0">
                <a:effectLst/>
                <a:latin typeface="+mn-lt"/>
              </a:rPr>
              <a:t>Durero...) </a:t>
            </a:r>
            <a:r>
              <a:rPr lang="es-ES" sz="2200" b="0" i="0" dirty="0">
                <a:effectLst/>
                <a:latin typeface="+mn-lt"/>
              </a:rPr>
              <a:t>que incluso en Florencia comenzaron a tener una amplia difusión y que más de una vez tuvieron una fuerte influencia en Pontormo.</a:t>
            </a:r>
            <a:endParaRPr lang="es-ES" dirty="0"/>
          </a:p>
        </p:txBody>
      </p:sp>
    </p:spTree>
    <p:extLst>
      <p:ext uri="{BB962C8B-B14F-4D97-AF65-F5344CB8AC3E}">
        <p14:creationId xmlns:p14="http://schemas.microsoft.com/office/powerpoint/2010/main" val="518105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6153983" cy="3063875"/>
          </a:xfrm>
        </p:spPr>
        <p:txBody>
          <a:bodyPr anchor="t">
            <a:normAutofit/>
          </a:bodyPr>
          <a:lstStyle/>
          <a:p>
            <a:r>
              <a:rPr lang="it-IT" sz="2800" b="1" dirty="0"/>
              <a:t>1519 - 1521. Pontormo. Salón. Villa Medici, Poggio a Caiano.</a:t>
            </a:r>
            <a:endParaRPr lang="es-ES" sz="2800" b="1" dirty="0"/>
          </a:p>
        </p:txBody>
      </p:sp>
      <p:pic>
        <p:nvPicPr>
          <p:cNvPr id="4" name="Imagen 3">
            <a:extLst>
              <a:ext uri="{FF2B5EF4-FFF2-40B4-BE49-F238E27FC236}">
                <a16:creationId xmlns:a16="http://schemas.microsoft.com/office/drawing/2014/main" id="{5B713740-33FC-48C8-9F10-D328F6D75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7267" y="0"/>
            <a:ext cx="5654733" cy="6858000"/>
          </a:xfrm>
          <a:prstGeom prst="rect">
            <a:avLst/>
          </a:prstGeom>
        </p:spPr>
      </p:pic>
      <p:pic>
        <p:nvPicPr>
          <p:cNvPr id="6" name="Imagen 5">
            <a:extLst>
              <a:ext uri="{FF2B5EF4-FFF2-40B4-BE49-F238E27FC236}">
                <a16:creationId xmlns:a16="http://schemas.microsoft.com/office/drawing/2014/main" id="{7F475570-910C-442F-90D3-819066F1B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60618"/>
            <a:ext cx="6486492" cy="3297382"/>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34482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71501" cy="5869420"/>
          </a:xfrm>
        </p:spPr>
        <p:txBody>
          <a:bodyPr anchor="t">
            <a:normAutofit/>
          </a:bodyPr>
          <a:lstStyle/>
          <a:p>
            <a:r>
              <a:rPr lang="es-ES" sz="2800" dirty="0"/>
              <a:t>1520 - 1525. Pontormo. Estudio de la cabeza de un hombre. MET.</a:t>
            </a:r>
          </a:p>
        </p:txBody>
      </p:sp>
      <p:pic>
        <p:nvPicPr>
          <p:cNvPr id="4" name="Imagen 3">
            <a:extLst>
              <a:ext uri="{FF2B5EF4-FFF2-40B4-BE49-F238E27FC236}">
                <a16:creationId xmlns:a16="http://schemas.microsoft.com/office/drawing/2014/main" id="{BB2FA89C-F214-43E0-B683-6341CF85C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4119" y="0"/>
            <a:ext cx="5907881" cy="6858000"/>
          </a:xfrm>
          <a:prstGeom prst="rect">
            <a:avLst/>
          </a:prstGeom>
        </p:spPr>
      </p:pic>
    </p:spTree>
    <p:extLst>
      <p:ext uri="{BB962C8B-B14F-4D97-AF65-F5344CB8AC3E}">
        <p14:creationId xmlns:p14="http://schemas.microsoft.com/office/powerpoint/2010/main" val="1869393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4939780" cy="5869420"/>
          </a:xfrm>
        </p:spPr>
        <p:txBody>
          <a:bodyPr anchor="t">
            <a:normAutofit fontScale="90000"/>
          </a:bodyPr>
          <a:lstStyle/>
          <a:p>
            <a:r>
              <a:rPr lang="es-ES" sz="2400" b="1" dirty="0"/>
              <a:t>1520. Pontormo. La Virgen y cuatro santos. MET.</a:t>
            </a:r>
            <a:br>
              <a:rPr lang="es-ES" sz="2800" dirty="0"/>
            </a:br>
            <a:r>
              <a:rPr lang="es-ES" sz="2200" b="0" i="0" dirty="0">
                <a:effectLst/>
                <a:latin typeface="+mn-lt"/>
              </a:rPr>
              <a:t>Junto con Rosso </a:t>
            </a:r>
            <a:r>
              <a:rPr lang="es-ES" sz="2200" b="0" i="0" dirty="0" err="1">
                <a:effectLst/>
                <a:latin typeface="+mn-lt"/>
              </a:rPr>
              <a:t>Fiorentino</a:t>
            </a:r>
            <a:r>
              <a:rPr lang="es-ES" sz="2200" b="0" i="0" dirty="0">
                <a:effectLst/>
                <a:latin typeface="+mn-lt"/>
              </a:rPr>
              <a:t>, Pontormo fue un destacado y revolucionario artista del manierismo en Florencia. Este dibujo está realizado al principio de la carrera del maestro. Los dibujos de Pontormo, principalmente estudios de figuras en tiza roja o tiza negra, se encuentran entre las expresiones más altas en la tradición del diseño florentino. Su estilo de dibujo temprano, particularmente su preferencia por la tiza roja, muestra la influencia de su maestro, Andrea del Sarto (1486-1530). La fortuna temprana de este extraordinario dibujo está registrada por una copia ahora en el Musée du Louvre, París (inv. 1991) hecha por el pintor y dibujante del Renacimiento tardío de Siena Francesco Vanni (1563-1610).</a:t>
            </a:r>
            <a:endParaRPr lang="es-ES" sz="2800" dirty="0">
              <a:latin typeface="+mn-lt"/>
            </a:endParaRPr>
          </a:p>
        </p:txBody>
      </p:sp>
      <p:pic>
        <p:nvPicPr>
          <p:cNvPr id="4" name="Imagen 3">
            <a:extLst>
              <a:ext uri="{FF2B5EF4-FFF2-40B4-BE49-F238E27FC236}">
                <a16:creationId xmlns:a16="http://schemas.microsoft.com/office/drawing/2014/main" id="{48EC0B9D-B453-4524-A2BF-2F38A830EB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6871" y="0"/>
            <a:ext cx="6975129" cy="6858000"/>
          </a:xfrm>
          <a:prstGeom prst="rect">
            <a:avLst/>
          </a:prstGeom>
        </p:spPr>
      </p:pic>
    </p:spTree>
    <p:extLst>
      <p:ext uri="{BB962C8B-B14F-4D97-AF65-F5344CB8AC3E}">
        <p14:creationId xmlns:p14="http://schemas.microsoft.com/office/powerpoint/2010/main" val="2051676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5882" cy="5869420"/>
          </a:xfrm>
        </p:spPr>
        <p:txBody>
          <a:bodyPr anchor="t">
            <a:normAutofit/>
          </a:bodyPr>
          <a:lstStyle/>
          <a:p>
            <a:r>
              <a:rPr lang="es-ES" sz="2800" dirty="0"/>
              <a:t>1520. Pontormo. Retrato de Francesco da Castiglione. Palacio Pitti, Florencia.</a:t>
            </a:r>
          </a:p>
        </p:txBody>
      </p:sp>
      <p:pic>
        <p:nvPicPr>
          <p:cNvPr id="4" name="Imagen 3">
            <a:extLst>
              <a:ext uri="{FF2B5EF4-FFF2-40B4-BE49-F238E27FC236}">
                <a16:creationId xmlns:a16="http://schemas.microsoft.com/office/drawing/2014/main" id="{63A81AB4-E62D-4BCE-9F6A-277D0E1D16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2830217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96336" cy="5869420"/>
          </a:xfrm>
        </p:spPr>
        <p:txBody>
          <a:bodyPr anchor="t">
            <a:normAutofit/>
          </a:bodyPr>
          <a:lstStyle/>
          <a:p>
            <a:r>
              <a:rPr lang="it-IT" sz="2800" b="1" dirty="0"/>
              <a:t>1522. Pontormo. Retrato de dos hombres. Collezione Vittorio Cini, Venecia.</a:t>
            </a:r>
            <a:endParaRPr lang="es-ES" sz="2800" b="1" dirty="0"/>
          </a:p>
        </p:txBody>
      </p:sp>
      <p:pic>
        <p:nvPicPr>
          <p:cNvPr id="4" name="Imagen 3">
            <a:extLst>
              <a:ext uri="{FF2B5EF4-FFF2-40B4-BE49-F238E27FC236}">
                <a16:creationId xmlns:a16="http://schemas.microsoft.com/office/drawing/2014/main" id="{0C73986E-CAE9-4BD6-BA0B-0FD8C82A26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8954" y="0"/>
            <a:ext cx="5383046" cy="6858000"/>
          </a:xfrm>
          <a:prstGeom prst="rect">
            <a:avLst/>
          </a:prstGeom>
        </p:spPr>
      </p:pic>
    </p:spTree>
    <p:extLst>
      <p:ext uri="{BB962C8B-B14F-4D97-AF65-F5344CB8AC3E}">
        <p14:creationId xmlns:p14="http://schemas.microsoft.com/office/powerpoint/2010/main" val="3363860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97147" cy="5869420"/>
          </a:xfrm>
        </p:spPr>
        <p:txBody>
          <a:bodyPr anchor="t">
            <a:normAutofit/>
          </a:bodyPr>
          <a:lstStyle/>
          <a:p>
            <a:r>
              <a:rPr lang="es-ES" sz="2800" b="1" dirty="0"/>
              <a:t>1522. Pontormo. Virgen, San Jerónimo y San Francisco. Galleria degli Uffizi, Florencia.</a:t>
            </a:r>
          </a:p>
        </p:txBody>
      </p:sp>
      <p:pic>
        <p:nvPicPr>
          <p:cNvPr id="4" name="Imagen 3">
            <a:extLst>
              <a:ext uri="{FF2B5EF4-FFF2-40B4-BE49-F238E27FC236}">
                <a16:creationId xmlns:a16="http://schemas.microsoft.com/office/drawing/2014/main" id="{AC288012-E5C8-4F09-882A-FA1D7F6DB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9765" y="0"/>
            <a:ext cx="5782235" cy="6858000"/>
          </a:xfrm>
          <a:prstGeom prst="rect">
            <a:avLst/>
          </a:prstGeom>
        </p:spPr>
      </p:pic>
    </p:spTree>
    <p:extLst>
      <p:ext uri="{BB962C8B-B14F-4D97-AF65-F5344CB8AC3E}">
        <p14:creationId xmlns:p14="http://schemas.microsoft.com/office/powerpoint/2010/main" val="4168612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6573127" cy="5869420"/>
          </a:xfrm>
        </p:spPr>
        <p:txBody>
          <a:bodyPr anchor="t">
            <a:normAutofit fontScale="90000"/>
          </a:bodyPr>
          <a:lstStyle/>
          <a:p>
            <a:pPr algn="l"/>
            <a:r>
              <a:rPr lang="es-ES" sz="2800" b="1" dirty="0"/>
              <a:t>1521 - 1527. Pontormo. Virgen, San José y San Juan. Hermitage.</a:t>
            </a:r>
            <a:br>
              <a:rPr lang="es-ES" sz="2800" b="1" dirty="0"/>
            </a:br>
            <a:r>
              <a:rPr lang="es-ES" sz="2400" b="0" i="0" dirty="0">
                <a:effectLst/>
                <a:latin typeface="+mn-lt"/>
              </a:rPr>
              <a:t>Sobre un fondo oscuro, María sentada presenta al Niño al espectador. Él, agachado en los brazos de su madre, levanta un jilguero, la prefiguración de su pasión. A los lados emergen de la oscuridad San José, que se vuelve tímido de espaldas, y un san Juan alegre. María, que sigue el trágico destino de su hijo, parece fría y distante, con los ojos casi húmedos de lágrimas, a diferencia de la alegría que emana de los rostros de los dos niños.</a:t>
            </a:r>
            <a:br>
              <a:rPr lang="es-ES" sz="2400" b="0" i="0" dirty="0">
                <a:effectLst/>
                <a:latin typeface="+mn-lt"/>
              </a:rPr>
            </a:br>
            <a:br>
              <a:rPr lang="es-ES" sz="2400" b="0" i="0" dirty="0">
                <a:effectLst/>
                <a:latin typeface="+mn-lt"/>
              </a:rPr>
            </a:br>
            <a:r>
              <a:rPr lang="es-ES" sz="2400" b="0" i="0" dirty="0">
                <a:effectLst/>
                <a:latin typeface="+mn-lt"/>
              </a:rPr>
              <a:t>La escena muestra una ruptura con los principios del Renacimiento por las contradicciones internas: el Niño y el rostro de la Virgen, por ejemplo, están construidos de tal manera que sacan a relucir el volumen, pero la cortina tiene un diseño plano, casi inconsistente de los pliegues. Muy intenso es el contraste entre los colores complementarios de verde y rojo disfrazado de María, el primero en tono petróleo, el segundo de una intensidad casi saturada.</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75CD309F-4136-4323-B471-2771E1454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4072" y="0"/>
            <a:ext cx="5327928" cy="6858000"/>
          </a:xfrm>
          <a:prstGeom prst="rect">
            <a:avLst/>
          </a:prstGeom>
        </p:spPr>
      </p:pic>
    </p:spTree>
    <p:extLst>
      <p:ext uri="{BB962C8B-B14F-4D97-AF65-F5344CB8AC3E}">
        <p14:creationId xmlns:p14="http://schemas.microsoft.com/office/powerpoint/2010/main" val="36309492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544446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1"/>
            <a:ext cx="5500255" cy="1482436"/>
          </a:xfrm>
        </p:spPr>
        <p:txBody>
          <a:bodyPr anchor="ctr">
            <a:normAutofit/>
          </a:bodyPr>
          <a:lstStyle/>
          <a:p>
            <a:pPr algn="ctr"/>
            <a:r>
              <a:rPr lang="es-ES" sz="2800" b="1" dirty="0"/>
              <a:t>1523 - 1525. Pontormo. Oración en el huerto. Certosa, </a:t>
            </a:r>
            <a:r>
              <a:rPr lang="es-ES" sz="2800" b="1" dirty="0" err="1"/>
              <a:t>Galuzzo</a:t>
            </a:r>
            <a:r>
              <a:rPr lang="es-ES" sz="2800" b="1" dirty="0"/>
              <a:t>.</a:t>
            </a:r>
          </a:p>
        </p:txBody>
      </p:sp>
      <p:pic>
        <p:nvPicPr>
          <p:cNvPr id="4" name="Imagen 3">
            <a:extLst>
              <a:ext uri="{FF2B5EF4-FFF2-40B4-BE49-F238E27FC236}">
                <a16:creationId xmlns:a16="http://schemas.microsoft.com/office/drawing/2014/main" id="{688EB6B0-D1C0-4F8E-B5A3-65D71ED56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769" y="0"/>
            <a:ext cx="6594231" cy="6858000"/>
          </a:xfrm>
          <a:prstGeom prst="rect">
            <a:avLst/>
          </a:prstGeom>
        </p:spPr>
      </p:pic>
      <p:pic>
        <p:nvPicPr>
          <p:cNvPr id="6" name="Imagen 5">
            <a:extLst>
              <a:ext uri="{FF2B5EF4-FFF2-40B4-BE49-F238E27FC236}">
                <a16:creationId xmlns:a16="http://schemas.microsoft.com/office/drawing/2014/main" id="{DBA9CA8F-99E1-4BCD-9CCD-F8FB6654B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2436"/>
            <a:ext cx="5321808" cy="5375564"/>
          </a:xfrm>
          <a:prstGeom prst="rect">
            <a:avLst/>
          </a:prstGeom>
        </p:spPr>
      </p:pic>
    </p:spTree>
    <p:extLst>
      <p:ext uri="{BB962C8B-B14F-4D97-AF65-F5344CB8AC3E}">
        <p14:creationId xmlns:p14="http://schemas.microsoft.com/office/powerpoint/2010/main" val="38043789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9962" y="1"/>
            <a:ext cx="5657850" cy="1143000"/>
          </a:xfrm>
        </p:spPr>
        <p:txBody>
          <a:bodyPr anchor="ctr">
            <a:normAutofit/>
          </a:bodyPr>
          <a:lstStyle/>
          <a:p>
            <a:pPr algn="ctr"/>
            <a:r>
              <a:rPr lang="es-ES" sz="2800" b="1" dirty="0"/>
              <a:t>1523 - 1525. Pontormo. Cristo ante Pilatos. Certosa, </a:t>
            </a:r>
            <a:r>
              <a:rPr lang="es-ES" sz="2800" b="1" dirty="0" err="1"/>
              <a:t>Galuzzo</a:t>
            </a:r>
            <a:r>
              <a:rPr lang="es-ES" sz="2800" b="1" dirty="0"/>
              <a:t>.</a:t>
            </a:r>
          </a:p>
        </p:txBody>
      </p:sp>
      <p:pic>
        <p:nvPicPr>
          <p:cNvPr id="4" name="Imagen 3">
            <a:extLst>
              <a:ext uri="{FF2B5EF4-FFF2-40B4-BE49-F238E27FC236}">
                <a16:creationId xmlns:a16="http://schemas.microsoft.com/office/drawing/2014/main" id="{E991975D-5F72-41A0-9A98-A7F07FAEB4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7811" y="0"/>
            <a:ext cx="6484189" cy="6858000"/>
          </a:xfrm>
          <a:prstGeom prst="rect">
            <a:avLst/>
          </a:prstGeom>
        </p:spPr>
      </p:pic>
      <p:pic>
        <p:nvPicPr>
          <p:cNvPr id="5" name="Imagen 4">
            <a:extLst>
              <a:ext uri="{FF2B5EF4-FFF2-40B4-BE49-F238E27FC236}">
                <a16:creationId xmlns:a16="http://schemas.microsoft.com/office/drawing/2014/main" id="{54D68CEF-D32B-4185-898C-8632DD123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61" y="1143000"/>
            <a:ext cx="5657850" cy="5715000"/>
          </a:xfrm>
          <a:prstGeom prst="rect">
            <a:avLst/>
          </a:prstGeom>
        </p:spPr>
      </p:pic>
    </p:spTree>
    <p:extLst>
      <p:ext uri="{BB962C8B-B14F-4D97-AF65-F5344CB8AC3E}">
        <p14:creationId xmlns:p14="http://schemas.microsoft.com/office/powerpoint/2010/main" val="439549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62278" cy="5869420"/>
          </a:xfrm>
        </p:spPr>
        <p:txBody>
          <a:bodyPr anchor="t">
            <a:normAutofit/>
          </a:bodyPr>
          <a:lstStyle/>
          <a:p>
            <a:r>
              <a:rPr lang="es-ES" sz="2800" b="1" dirty="0"/>
              <a:t>1523 - 1525. Pontormo. Camino del Calvario. Certosa, </a:t>
            </a:r>
            <a:r>
              <a:rPr lang="es-ES" sz="2800" b="1" dirty="0" err="1"/>
              <a:t>Galuzzo</a:t>
            </a:r>
            <a:r>
              <a:rPr lang="es-ES" sz="2800" b="1" dirty="0"/>
              <a:t>.</a:t>
            </a:r>
            <a:endParaRPr lang="es-ES" sz="2800" dirty="0"/>
          </a:p>
        </p:txBody>
      </p:sp>
      <p:pic>
        <p:nvPicPr>
          <p:cNvPr id="4" name="Imagen 3">
            <a:extLst>
              <a:ext uri="{FF2B5EF4-FFF2-40B4-BE49-F238E27FC236}">
                <a16:creationId xmlns:a16="http://schemas.microsoft.com/office/drawing/2014/main" id="{C4418F96-EC7C-4FA8-A00F-0E8293161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4896" y="0"/>
            <a:ext cx="7326630" cy="6858000"/>
          </a:xfrm>
          <a:prstGeom prst="rect">
            <a:avLst/>
          </a:prstGeom>
        </p:spPr>
      </p:pic>
    </p:spTree>
    <p:extLst>
      <p:ext uri="{BB962C8B-B14F-4D97-AF65-F5344CB8AC3E}">
        <p14:creationId xmlns:p14="http://schemas.microsoft.com/office/powerpoint/2010/main" val="2105411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 y="1"/>
            <a:ext cx="5403273" cy="1884218"/>
          </a:xfrm>
        </p:spPr>
        <p:txBody>
          <a:bodyPr anchor="ctr">
            <a:normAutofit/>
          </a:bodyPr>
          <a:lstStyle/>
          <a:p>
            <a:pPr algn="ctr"/>
            <a:r>
              <a:rPr lang="es-ES" sz="2800" b="1" dirty="0"/>
              <a:t>1523 - 1525. Pontormo. Deposición. Certosa, </a:t>
            </a:r>
            <a:r>
              <a:rPr lang="es-ES" sz="2800" b="1" dirty="0" err="1"/>
              <a:t>Galuzzo</a:t>
            </a:r>
            <a:r>
              <a:rPr lang="es-ES" sz="2800" b="1" dirty="0"/>
              <a:t>.</a:t>
            </a:r>
          </a:p>
        </p:txBody>
      </p:sp>
      <p:pic>
        <p:nvPicPr>
          <p:cNvPr id="4" name="Imagen 3">
            <a:extLst>
              <a:ext uri="{FF2B5EF4-FFF2-40B4-BE49-F238E27FC236}">
                <a16:creationId xmlns:a16="http://schemas.microsoft.com/office/drawing/2014/main" id="{1DA32F55-F2B1-4578-8FFE-08AD6E5F2C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2176" y="0"/>
            <a:ext cx="6909824" cy="6858000"/>
          </a:xfrm>
          <a:prstGeom prst="rect">
            <a:avLst/>
          </a:prstGeom>
        </p:spPr>
      </p:pic>
      <p:pic>
        <p:nvPicPr>
          <p:cNvPr id="6" name="Imagen 5">
            <a:extLst>
              <a:ext uri="{FF2B5EF4-FFF2-40B4-BE49-F238E27FC236}">
                <a16:creationId xmlns:a16="http://schemas.microsoft.com/office/drawing/2014/main" id="{1646FDA1-5C65-4A6E-BC88-101960D8A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4218"/>
            <a:ext cx="5131285" cy="4973782"/>
          </a:xfrm>
          <a:prstGeom prst="rect">
            <a:avLst/>
          </a:prstGeom>
        </p:spPr>
      </p:pic>
    </p:spTree>
    <p:extLst>
      <p:ext uri="{BB962C8B-B14F-4D97-AF65-F5344CB8AC3E}">
        <p14:creationId xmlns:p14="http://schemas.microsoft.com/office/powerpoint/2010/main" val="14975747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4073236" cy="1796185"/>
          </a:xfrm>
        </p:spPr>
        <p:txBody>
          <a:bodyPr anchor="ctr">
            <a:normAutofit/>
          </a:bodyPr>
          <a:lstStyle/>
          <a:p>
            <a:pPr algn="ctr"/>
            <a:r>
              <a:rPr lang="es-ES" sz="2800" b="1" dirty="0"/>
              <a:t>1523 - 1525. Pontormo. Resurrección. Certosa, </a:t>
            </a:r>
            <a:r>
              <a:rPr lang="es-ES" sz="2800" b="1" dirty="0" err="1"/>
              <a:t>Galuzzo</a:t>
            </a:r>
            <a:endParaRPr lang="es-ES" sz="2800" b="1" dirty="0"/>
          </a:p>
        </p:txBody>
      </p:sp>
      <p:pic>
        <p:nvPicPr>
          <p:cNvPr id="4" name="Imagen 3">
            <a:extLst>
              <a:ext uri="{FF2B5EF4-FFF2-40B4-BE49-F238E27FC236}">
                <a16:creationId xmlns:a16="http://schemas.microsoft.com/office/drawing/2014/main" id="{3CC84555-4991-4306-9876-884191C75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5817" y="1"/>
            <a:ext cx="8376183" cy="6858000"/>
          </a:xfrm>
          <a:prstGeom prst="rect">
            <a:avLst/>
          </a:prstGeom>
        </p:spPr>
      </p:pic>
      <p:pic>
        <p:nvPicPr>
          <p:cNvPr id="6" name="Imagen 5">
            <a:extLst>
              <a:ext uri="{FF2B5EF4-FFF2-40B4-BE49-F238E27FC236}">
                <a16:creationId xmlns:a16="http://schemas.microsoft.com/office/drawing/2014/main" id="{B78AD9F0-A769-4BD2-B250-3A440A4F2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1310"/>
            <a:ext cx="3741436" cy="2923309"/>
          </a:xfrm>
          <a:prstGeom prst="rect">
            <a:avLst/>
          </a:prstGeom>
        </p:spPr>
      </p:pic>
    </p:spTree>
    <p:extLst>
      <p:ext uri="{BB962C8B-B14F-4D97-AF65-F5344CB8AC3E}">
        <p14:creationId xmlns:p14="http://schemas.microsoft.com/office/powerpoint/2010/main" val="12608648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23327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4462" cy="5869420"/>
          </a:xfrm>
        </p:spPr>
        <p:txBody>
          <a:bodyPr anchor="t">
            <a:normAutofit/>
          </a:bodyPr>
          <a:lstStyle/>
          <a:p>
            <a:r>
              <a:rPr lang="es-ES" sz="2800" b="1" dirty="0"/>
              <a:t>1525. Pontormo. Cena de </a:t>
            </a:r>
            <a:r>
              <a:rPr lang="es-ES" sz="2800" b="1" dirty="0" err="1"/>
              <a:t>Emaus</a:t>
            </a:r>
            <a:r>
              <a:rPr lang="es-ES" sz="2800" b="1" dirty="0"/>
              <a:t>. Galleria degli Uffizi, Florencia.</a:t>
            </a:r>
          </a:p>
        </p:txBody>
      </p:sp>
      <p:pic>
        <p:nvPicPr>
          <p:cNvPr id="4" name="Imagen 3">
            <a:extLst>
              <a:ext uri="{FF2B5EF4-FFF2-40B4-BE49-F238E27FC236}">
                <a16:creationId xmlns:a16="http://schemas.microsoft.com/office/drawing/2014/main" id="{A96F147A-468D-4606-921F-AF97ABE87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080" y="0"/>
            <a:ext cx="5074920" cy="6858000"/>
          </a:xfrm>
          <a:prstGeom prst="rect">
            <a:avLst/>
          </a:prstGeom>
        </p:spPr>
      </p:pic>
      <p:pic>
        <p:nvPicPr>
          <p:cNvPr id="5" name="Imagen 4">
            <a:extLst>
              <a:ext uri="{FF2B5EF4-FFF2-40B4-BE49-F238E27FC236}">
                <a16:creationId xmlns:a16="http://schemas.microsoft.com/office/drawing/2014/main" id="{E0A98595-2487-4DD2-9020-8644DA401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04109"/>
            <a:ext cx="3843130" cy="4419600"/>
          </a:xfrm>
          <a:prstGeom prst="rect">
            <a:avLst/>
          </a:prstGeom>
        </p:spPr>
      </p:pic>
      <p:sp>
        <p:nvSpPr>
          <p:cNvPr id="6" name="CuadroTexto 5">
            <a:extLst>
              <a:ext uri="{FF2B5EF4-FFF2-40B4-BE49-F238E27FC236}">
                <a16:creationId xmlns:a16="http://schemas.microsoft.com/office/drawing/2014/main" id="{47310C7B-81F6-4296-A761-C5DAF75AA899}"/>
              </a:ext>
            </a:extLst>
          </p:cNvPr>
          <p:cNvSpPr txBox="1"/>
          <p:nvPr/>
        </p:nvSpPr>
        <p:spPr>
          <a:xfrm>
            <a:off x="0" y="6234545"/>
            <a:ext cx="3837709" cy="369332"/>
          </a:xfrm>
          <a:prstGeom prst="rect">
            <a:avLst/>
          </a:prstGeom>
          <a:noFill/>
        </p:spPr>
        <p:txBody>
          <a:bodyPr wrap="square" rtlCol="0">
            <a:spAutoFit/>
          </a:bodyPr>
          <a:lstStyle/>
          <a:p>
            <a:pPr algn="ctr"/>
            <a:r>
              <a:rPr lang="es-ES" b="1" dirty="0"/>
              <a:t>Leonardo </a:t>
            </a:r>
            <a:r>
              <a:rPr lang="es-ES" b="1" dirty="0" err="1"/>
              <a:t>Buonafede</a:t>
            </a:r>
            <a:endParaRPr lang="es-ES" b="1" dirty="0"/>
          </a:p>
        </p:txBody>
      </p:sp>
    </p:spTree>
    <p:extLst>
      <p:ext uri="{BB962C8B-B14F-4D97-AF65-F5344CB8AC3E}">
        <p14:creationId xmlns:p14="http://schemas.microsoft.com/office/powerpoint/2010/main" val="30135005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255091" y="1"/>
            <a:ext cx="3936907" cy="1537854"/>
          </a:xfrm>
        </p:spPr>
        <p:txBody>
          <a:bodyPr anchor="ctr">
            <a:normAutofit/>
          </a:bodyPr>
          <a:lstStyle/>
          <a:p>
            <a:pPr algn="ctr"/>
            <a:r>
              <a:rPr lang="es-ES" sz="2800" b="1" dirty="0"/>
              <a:t>1525. Pontormo. Cena de </a:t>
            </a:r>
            <a:r>
              <a:rPr lang="es-ES" sz="2800" b="1" dirty="0" err="1"/>
              <a:t>Emaus</a:t>
            </a:r>
            <a:r>
              <a:rPr lang="es-ES" sz="2800" b="1" dirty="0"/>
              <a:t>. Galleria degli Uffizi, Florencia.</a:t>
            </a:r>
          </a:p>
        </p:txBody>
      </p:sp>
      <p:pic>
        <p:nvPicPr>
          <p:cNvPr id="4" name="Imagen 3">
            <a:extLst>
              <a:ext uri="{FF2B5EF4-FFF2-40B4-BE49-F238E27FC236}">
                <a16:creationId xmlns:a16="http://schemas.microsoft.com/office/drawing/2014/main" id="{A96F147A-468D-4606-921F-AF97ABE87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92" y="1537854"/>
            <a:ext cx="3936907" cy="5320145"/>
          </a:xfrm>
          <a:prstGeom prst="rect">
            <a:avLst/>
          </a:prstGeom>
        </p:spPr>
      </p:pic>
      <p:sp>
        <p:nvSpPr>
          <p:cNvPr id="3" name="CuadroTexto 2">
            <a:extLst>
              <a:ext uri="{FF2B5EF4-FFF2-40B4-BE49-F238E27FC236}">
                <a16:creationId xmlns:a16="http://schemas.microsoft.com/office/drawing/2014/main" id="{57930DDA-9367-4671-9350-BFF616DB7A21}"/>
              </a:ext>
            </a:extLst>
          </p:cNvPr>
          <p:cNvSpPr txBox="1"/>
          <p:nvPr/>
        </p:nvSpPr>
        <p:spPr>
          <a:xfrm>
            <a:off x="540327" y="166255"/>
            <a:ext cx="7714765" cy="6642588"/>
          </a:xfrm>
          <a:prstGeom prst="rect">
            <a:avLst/>
          </a:prstGeom>
          <a:noFill/>
        </p:spPr>
        <p:txBody>
          <a:bodyPr wrap="square" rtlCol="0">
            <a:spAutoFit/>
          </a:bodyPr>
          <a:lstStyle/>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El episodio proviene del Evangelio de Lucas, cuando Cristo resucitado se aparece a dos de sus discípulos que inicialmente no lo reconocen y lo invitan a cenar con ellos. En la mesa, sin embargo, en el gesto de bendecir, partir el pan y repartirlo, lo reconocen: "los ojos de los dos discípulos se abrieron y reconocieron a Jesús, pero desapareció de su vista.</a:t>
            </a:r>
            <a:endParaRPr lang="es-ES" sz="20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La inspiración para la composición proviene de un grabado de Durero en la Serie de la </a:t>
            </a:r>
            <a:r>
              <a:rPr lang="es-ES" sz="2000" i="1" dirty="0">
                <a:solidFill>
                  <a:srgbClr val="000000"/>
                </a:solidFill>
                <a:effectLst/>
                <a:ea typeface="Times New Roman" panose="02020603050405020304" pitchFamily="18" charset="0"/>
                <a:cs typeface="Calibri" panose="020F0502020204030204" pitchFamily="34" charset="0"/>
              </a:rPr>
              <a:t>Pequeña Pasión </a:t>
            </a:r>
            <a:r>
              <a:rPr lang="es-ES" sz="2000" dirty="0">
                <a:solidFill>
                  <a:srgbClr val="000000"/>
                </a:solidFill>
                <a:effectLst/>
                <a:ea typeface="Times New Roman" panose="02020603050405020304" pitchFamily="18" charset="0"/>
                <a:cs typeface="Calibri" panose="020F0502020204030204" pitchFamily="34" charset="0"/>
              </a:rPr>
              <a:t>(1511), que incluye detalles como la pose de Cristo o la forma del gran tricornio del discípulo a la derecha.</a:t>
            </a:r>
            <a:endParaRPr lang="es-ES" sz="20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Pontormo representó el momento de la bendición del pan, en un ambiente oscuro con la mesa dispuesta en el centro, con un horizonte particularmente alto, lo que crea un efecto inminente en el espectador. Jesús se coloca frontalmente, girado hacia el espectador, y los dos discípulos están a los lados, uno de perfil y otro de </a:t>
            </a:r>
            <a:r>
              <a:rPr lang="es-ES" sz="2000" i="1" dirty="0">
                <a:solidFill>
                  <a:srgbClr val="000000"/>
                </a:solidFill>
                <a:effectLst/>
                <a:ea typeface="Times New Roman" panose="02020603050405020304" pitchFamily="18" charset="0"/>
                <a:cs typeface="Calibri" panose="020F0502020204030204" pitchFamily="34" charset="0"/>
              </a:rPr>
              <a:t>perfil </a:t>
            </a:r>
            <a:r>
              <a:rPr lang="es-ES" sz="2000" i="1" dirty="0" err="1">
                <a:solidFill>
                  <a:srgbClr val="000000"/>
                </a:solidFill>
                <a:effectLst/>
                <a:ea typeface="Times New Roman" panose="02020603050405020304" pitchFamily="18" charset="0"/>
                <a:cs typeface="Calibri" panose="020F0502020204030204" pitchFamily="34" charset="0"/>
              </a:rPr>
              <a:t>perdu</a:t>
            </a:r>
            <a:r>
              <a:rPr lang="es-ES" sz="2000" i="1" dirty="0">
                <a:solidFill>
                  <a:srgbClr val="000000"/>
                </a:solidFill>
                <a:effectLst/>
                <a:ea typeface="Times New Roman" panose="02020603050405020304" pitchFamily="18" charset="0"/>
                <a:cs typeface="Calibri" panose="020F0502020204030204" pitchFamily="34" charset="0"/>
              </a:rPr>
              <a:t>, </a:t>
            </a:r>
            <a:r>
              <a:rPr lang="es-ES" sz="2000" dirty="0">
                <a:solidFill>
                  <a:srgbClr val="000000"/>
                </a:solidFill>
                <a:effectLst/>
                <a:ea typeface="Times New Roman" panose="02020603050405020304" pitchFamily="18" charset="0"/>
                <a:cs typeface="Calibri" panose="020F0502020204030204" pitchFamily="34" charset="0"/>
              </a:rPr>
              <a:t>en la base de una hipotética pirámide compositiva. Si uno, Lucas, tiene la intención de verter el vino de la jarra a la copa, el otro, Cleofás, a la derecha, suspende el corte del pan con un cuchillo y se vuelve hacia Jesús, en el instante de la revelación que comienza a revelarse y que parece comenzar lentamente a comprender.</a:t>
            </a:r>
            <a:endParaRPr lang="es-ES" dirty="0"/>
          </a:p>
        </p:txBody>
      </p:sp>
    </p:spTree>
    <p:extLst>
      <p:ext uri="{BB962C8B-B14F-4D97-AF65-F5344CB8AC3E}">
        <p14:creationId xmlns:p14="http://schemas.microsoft.com/office/powerpoint/2010/main" val="2252241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352094" y="1"/>
            <a:ext cx="2839904" cy="2078182"/>
          </a:xfrm>
        </p:spPr>
        <p:txBody>
          <a:bodyPr anchor="ctr">
            <a:normAutofit/>
          </a:bodyPr>
          <a:lstStyle/>
          <a:p>
            <a:pPr algn="ctr"/>
            <a:r>
              <a:rPr lang="es-ES" sz="2800" b="1" dirty="0"/>
              <a:t>1525. Pontormo. Cena de </a:t>
            </a:r>
            <a:r>
              <a:rPr lang="es-ES" sz="2800" b="1" dirty="0" err="1"/>
              <a:t>Emaus</a:t>
            </a:r>
            <a:r>
              <a:rPr lang="es-ES" sz="2800" b="1" dirty="0"/>
              <a:t>. Galleria degli Uffizi, Florencia.</a:t>
            </a:r>
          </a:p>
        </p:txBody>
      </p:sp>
      <p:pic>
        <p:nvPicPr>
          <p:cNvPr id="4" name="Imagen 3">
            <a:extLst>
              <a:ext uri="{FF2B5EF4-FFF2-40B4-BE49-F238E27FC236}">
                <a16:creationId xmlns:a16="http://schemas.microsoft.com/office/drawing/2014/main" id="{A96F147A-468D-4606-921F-AF97ABE87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2095" y="2078182"/>
            <a:ext cx="2839903" cy="3837708"/>
          </a:xfrm>
          <a:prstGeom prst="rect">
            <a:avLst/>
          </a:prstGeom>
        </p:spPr>
      </p:pic>
      <p:sp>
        <p:nvSpPr>
          <p:cNvPr id="3" name="CuadroTexto 2">
            <a:extLst>
              <a:ext uri="{FF2B5EF4-FFF2-40B4-BE49-F238E27FC236}">
                <a16:creationId xmlns:a16="http://schemas.microsoft.com/office/drawing/2014/main" id="{57930DDA-9367-4671-9350-BFF616DB7A21}"/>
              </a:ext>
            </a:extLst>
          </p:cNvPr>
          <p:cNvSpPr txBox="1"/>
          <p:nvPr/>
        </p:nvSpPr>
        <p:spPr>
          <a:xfrm>
            <a:off x="277091" y="166255"/>
            <a:ext cx="9075002" cy="6313267"/>
          </a:xfrm>
          <a:prstGeom prst="rect">
            <a:avLst/>
          </a:prstGeom>
          <a:noFill/>
        </p:spPr>
        <p:txBody>
          <a:bodyPr wrap="square" rtlCol="0">
            <a:spAutoFit/>
          </a:bodyPr>
          <a:lstStyle/>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El esquema, simétrico y organizado en torno al gesto de bendición de Jesús, se extenderá en el siguiente cuadro. De hecho, </a:t>
            </a:r>
            <a:r>
              <a:rPr lang="es-ES" sz="2000" dirty="0" err="1">
                <a:solidFill>
                  <a:srgbClr val="000000"/>
                </a:solidFill>
                <a:effectLst/>
                <a:ea typeface="Times New Roman" panose="02020603050405020304" pitchFamily="18" charset="0"/>
                <a:cs typeface="Calibri" panose="020F0502020204030204" pitchFamily="34" charset="0"/>
              </a:rPr>
              <a:t>chiara</a:t>
            </a:r>
            <a:r>
              <a:rPr lang="es-ES" sz="2000" dirty="0">
                <a:solidFill>
                  <a:srgbClr val="000000"/>
                </a:solidFill>
                <a:effectLst/>
                <a:ea typeface="Times New Roman" panose="02020603050405020304" pitchFamily="18" charset="0"/>
                <a:cs typeface="Calibri" panose="020F0502020204030204" pitchFamily="34" charset="0"/>
              </a:rPr>
              <a:t> aparece la relación entre el gesto de bendición y el pan, ambos en el eje de la pintura, haciendo que el evento sea plenamente comprensible.</a:t>
            </a:r>
            <a:endParaRPr lang="es-ES" sz="20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En la parte superior se manifiesta el círculo luminoso con el triángulo y el ojo, una alusión a la Trinidad y una referencia a la naturaleza divina de Jesús resucitado. Este detalle, que aparece dentro de un parche, probablemente fue repintado por Empoli (autor de una copia aún hoy en la Certosa en la que aparece el detalle), para ocultar la cara de tres caras prohibida por la Contrarreforma .</a:t>
            </a:r>
            <a:endParaRPr lang="es-ES" sz="20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A los lados se manifiestan, como apariciones de ectoplasmas, cinco monjes cartujos contemporáneos del artista, ciertamente retratados desde la vida, con su </a:t>
            </a:r>
            <a:r>
              <a:rPr lang="es-ES" sz="2000" dirty="0" err="1">
                <a:solidFill>
                  <a:srgbClr val="000000"/>
                </a:solidFill>
                <a:effectLst/>
                <a:ea typeface="Times New Roman" panose="02020603050405020304" pitchFamily="18" charset="0"/>
                <a:cs typeface="Calibri" panose="020F0502020204030204" pitchFamily="34" charset="0"/>
              </a:rPr>
              <a:t>sai</a:t>
            </a:r>
            <a:r>
              <a:rPr lang="es-ES" sz="2000" dirty="0">
                <a:solidFill>
                  <a:srgbClr val="000000"/>
                </a:solidFill>
                <a:effectLst/>
                <a:ea typeface="Times New Roman" panose="02020603050405020304" pitchFamily="18" charset="0"/>
                <a:cs typeface="Calibri" panose="020F0502020204030204" pitchFamily="34" charset="0"/>
              </a:rPr>
              <a:t> blanco y su fuerte expresividad, que ahora miran hacia el espectador, ahora hacia elementos de la escena, equilibrando la composición. El que está en primer plano a la izquierda es Leonardo </a:t>
            </a:r>
            <a:r>
              <a:rPr lang="es-ES" sz="2000" dirty="0" err="1">
                <a:solidFill>
                  <a:srgbClr val="000000"/>
                </a:solidFill>
                <a:effectLst/>
                <a:ea typeface="Times New Roman" panose="02020603050405020304" pitchFamily="18" charset="0"/>
                <a:cs typeface="Calibri" panose="020F0502020204030204" pitchFamily="34" charset="0"/>
              </a:rPr>
              <a:t>Buonafede</a:t>
            </a:r>
            <a:r>
              <a:rPr lang="es-ES" sz="2000" dirty="0">
                <a:solidFill>
                  <a:srgbClr val="000000"/>
                </a:solidFill>
                <a:effectLst/>
                <a:ea typeface="Times New Roman" panose="02020603050405020304" pitchFamily="18" charset="0"/>
                <a:cs typeface="Calibri" panose="020F0502020204030204" pitchFamily="34" charset="0"/>
              </a:rPr>
              <a:t>, entonces prior de la Cartuja y ya cliente insatisfecho e Rosso </a:t>
            </a:r>
            <a:r>
              <a:rPr lang="es-ES" sz="2000" dirty="0" err="1">
                <a:solidFill>
                  <a:srgbClr val="000000"/>
                </a:solidFill>
                <a:effectLst/>
                <a:ea typeface="Times New Roman" panose="02020603050405020304" pitchFamily="18" charset="0"/>
                <a:cs typeface="Calibri" panose="020F0502020204030204" pitchFamily="34" charset="0"/>
              </a:rPr>
              <a:t>Fiorentino</a:t>
            </a:r>
            <a:r>
              <a:rPr lang="es-ES" sz="2000" dirty="0">
                <a:solidFill>
                  <a:srgbClr val="000000"/>
                </a:solidFill>
                <a:effectLst/>
                <a:ea typeface="Times New Roman" panose="02020603050405020304" pitchFamily="18" charset="0"/>
                <a:cs typeface="Calibri" panose="020F0502020204030204" pitchFamily="34" charset="0"/>
              </a:rPr>
              <a:t>, hoy en la misma sala del museo. La buena fe se retrata cuando levanta su mano izquierda, haciéndose eco del gesto de bendición de Cristo y tiene una expresión de intensa espiritualidad, también repetida por el monje del lado opuesto. Los otros que miran desde el fondo, en cambio, parecen más inquietos y dudosos.</a:t>
            </a:r>
            <a:endParaRPr lang="es-ES"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74237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255091" y="1"/>
            <a:ext cx="3936907" cy="1537854"/>
          </a:xfrm>
        </p:spPr>
        <p:txBody>
          <a:bodyPr anchor="ctr">
            <a:normAutofit/>
          </a:bodyPr>
          <a:lstStyle/>
          <a:p>
            <a:pPr algn="ctr"/>
            <a:r>
              <a:rPr lang="es-ES" sz="2800" b="1" dirty="0"/>
              <a:t>1525. Pontormo. Cena de </a:t>
            </a:r>
            <a:r>
              <a:rPr lang="es-ES" sz="2800" b="1" dirty="0" err="1"/>
              <a:t>Emaus</a:t>
            </a:r>
            <a:r>
              <a:rPr lang="es-ES" sz="2800" b="1" dirty="0"/>
              <a:t>. Galleria degli Uffizi, Florencia.</a:t>
            </a:r>
          </a:p>
        </p:txBody>
      </p:sp>
      <p:pic>
        <p:nvPicPr>
          <p:cNvPr id="4" name="Imagen 3">
            <a:extLst>
              <a:ext uri="{FF2B5EF4-FFF2-40B4-BE49-F238E27FC236}">
                <a16:creationId xmlns:a16="http://schemas.microsoft.com/office/drawing/2014/main" id="{A96F147A-468D-4606-921F-AF97ABE87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92" y="1537854"/>
            <a:ext cx="3936907" cy="5320145"/>
          </a:xfrm>
          <a:prstGeom prst="rect">
            <a:avLst/>
          </a:prstGeom>
        </p:spPr>
      </p:pic>
      <p:sp>
        <p:nvSpPr>
          <p:cNvPr id="3" name="CuadroTexto 2">
            <a:extLst>
              <a:ext uri="{FF2B5EF4-FFF2-40B4-BE49-F238E27FC236}">
                <a16:creationId xmlns:a16="http://schemas.microsoft.com/office/drawing/2014/main" id="{57930DDA-9367-4671-9350-BFF616DB7A21}"/>
              </a:ext>
            </a:extLst>
          </p:cNvPr>
          <p:cNvSpPr txBox="1"/>
          <p:nvPr/>
        </p:nvSpPr>
        <p:spPr>
          <a:xfrm>
            <a:off x="540327" y="166255"/>
            <a:ext cx="7714765" cy="6301212"/>
          </a:xfrm>
          <a:prstGeom prst="rect">
            <a:avLst/>
          </a:prstGeom>
          <a:noFill/>
        </p:spPr>
        <p:txBody>
          <a:bodyPr wrap="square" rtlCol="0">
            <a:spAutoFit/>
          </a:bodyPr>
          <a:lstStyle/>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De la cultura figurativa nórdica proviene la adhesión extrema a la realidad cotidiana, con una sensibilidad que se anticipa a la pintura realista del siglo XVII. La distancia entre el evento representado y el espectador parece extremadamente adelgazada a través del contacto cercano con los personajes y su físico, en el realismo casi brutal de los rostros, las manos y los grandes pies debajo de la mesa. Esto también es claro en objetos cotidianos, finamente calificados en su consistencia material: lino del mantel, vajilla de metal pulido, vasos y botellas en vidrio transparente. En la parte inferior hay un perro y dos gatos, parcialmente aislados de la representación. La luz tiene un papel fundamental, con fuertes contrastes con respecto a las zonas de la sombra, y parece tener el papel de hacer el efecto de una ignición repentina, ligada al destello de verdad que está a punto de ser atrapado.</a:t>
            </a:r>
            <a:endParaRPr lang="es-ES" sz="20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000" dirty="0">
                <a:solidFill>
                  <a:srgbClr val="000000"/>
                </a:solidFill>
                <a:effectLst/>
                <a:ea typeface="Times New Roman" panose="02020603050405020304" pitchFamily="18" charset="0"/>
                <a:cs typeface="Calibri" panose="020F0502020204030204" pitchFamily="34" charset="0"/>
              </a:rPr>
              <a:t>Típicos de la mejor producción de Pontormo son los refinados efectos cromáticos, especialmente en las cortinas, que crean grandes parches de colores con tonos inusuales, un poco apagados, con efectos iridiscentes</a:t>
            </a:r>
            <a:endParaRPr lang="es-ES" sz="2000" dirty="0">
              <a:effectLst/>
              <a:ea typeface="Calibri" panose="020F0502020204030204" pitchFamily="34" charset="0"/>
              <a:cs typeface="Times New Roman" panose="02020603050405020304" pitchFamily="18" charset="0"/>
            </a:endParaRPr>
          </a:p>
          <a:p>
            <a:pPr>
              <a:lnSpc>
                <a:spcPct val="107000"/>
              </a:lnSpc>
              <a:spcAft>
                <a:spcPts val="800"/>
              </a:spcAft>
            </a:pPr>
            <a:r>
              <a:rPr lang="es-ES" sz="2000" dirty="0">
                <a:effectLst/>
                <a:ea typeface="Calibri" panose="020F0502020204030204" pitchFamily="34" charset="0"/>
                <a:cs typeface="Times New Roman" panose="02020603050405020304" pitchFamily="18" charset="0"/>
              </a:rPr>
              <a:t> </a:t>
            </a:r>
          </a:p>
          <a:p>
            <a:endParaRPr lang="es-ES" dirty="0"/>
          </a:p>
        </p:txBody>
      </p:sp>
    </p:spTree>
    <p:extLst>
      <p:ext uri="{BB962C8B-B14F-4D97-AF65-F5344CB8AC3E}">
        <p14:creationId xmlns:p14="http://schemas.microsoft.com/office/powerpoint/2010/main" val="38478089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086507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21451" cy="5869420"/>
          </a:xfrm>
        </p:spPr>
        <p:txBody>
          <a:bodyPr anchor="t">
            <a:normAutofit/>
          </a:bodyPr>
          <a:lstStyle/>
          <a:p>
            <a:r>
              <a:rPr lang="it-IT" sz="2800" b="1" dirty="0"/>
              <a:t>1525. Pontormo. Retrato de un joven. Museo Nazionale di Palazzo Mansi, Lucca.</a:t>
            </a:r>
            <a:br>
              <a:rPr lang="it-IT" sz="2800" b="1" dirty="0"/>
            </a:br>
            <a:br>
              <a:rPr lang="it-IT" sz="2200" b="1" dirty="0">
                <a:latin typeface="+mn-lt"/>
              </a:rPr>
            </a:br>
            <a:r>
              <a:rPr lang="es-ES" sz="2200" b="0" i="0" dirty="0">
                <a:effectLst/>
                <a:latin typeface="+mn-lt"/>
              </a:rPr>
              <a:t>La efigie, indicada por algunos posiblemente en </a:t>
            </a:r>
            <a:r>
              <a:rPr lang="es-ES" sz="2200" b="0" i="0" u="none" strike="noStrike" dirty="0">
                <a:effectLst/>
                <a:latin typeface="+mn-lt"/>
              </a:rPr>
              <a:t>Alessandro de' Medici, duque de Florencia, </a:t>
            </a:r>
            <a:r>
              <a:rPr lang="es-ES" sz="2200" b="0" i="0" dirty="0">
                <a:effectLst/>
                <a:latin typeface="+mn-lt"/>
              </a:rPr>
              <a:t>se encuentra en una media figura envuelta en una chaqueta esponjosa de un color rojo extravagante, colocada sobre la chaqueta oscura y la camisa blanca. </a:t>
            </a:r>
            <a:br>
              <a:rPr lang="es-ES" sz="2200" b="0" i="0" dirty="0">
                <a:effectLst/>
                <a:latin typeface="+mn-lt"/>
              </a:rPr>
            </a:br>
            <a:r>
              <a:rPr lang="es-ES" sz="2200" b="0" i="0" dirty="0">
                <a:effectLst/>
                <a:latin typeface="+mn-lt"/>
              </a:rPr>
              <a:t>La cabeza parece pequeña, como un adolescente, destacando sobre el fondo oscuro y la convergencia de las líneas de fuerza generadas por el curso de los hombros.</a:t>
            </a:r>
            <a:br>
              <a:rPr lang="es-ES" sz="2200" b="0" i="0" dirty="0">
                <a:effectLst/>
                <a:latin typeface="+mn-lt"/>
              </a:rPr>
            </a:br>
            <a:r>
              <a:rPr lang="es-ES" sz="2200" b="0" i="0" dirty="0">
                <a:effectLst/>
                <a:latin typeface="+mn-lt"/>
              </a:rPr>
              <a:t> La mirada es altiva y concentrada hacia el espectador, enmarcada por el pelo rizado del casco y una gorra oscura. </a:t>
            </a:r>
            <a:br>
              <a:rPr lang="es-ES" sz="2200" b="0" i="0" dirty="0">
                <a:effectLst/>
                <a:latin typeface="+mn-lt"/>
              </a:rPr>
            </a:br>
            <a:r>
              <a:rPr lang="es-ES" sz="2200" b="0" i="0" dirty="0">
                <a:effectLst/>
                <a:latin typeface="+mn-lt"/>
              </a:rPr>
              <a:t>Extraordinario es el diseño de la mano derecha, descansando en un estante en la esquina inferior.</a:t>
            </a:r>
            <a:endParaRPr lang="es-ES" sz="2200" b="1" dirty="0">
              <a:latin typeface="+mn-lt"/>
            </a:endParaRPr>
          </a:p>
        </p:txBody>
      </p:sp>
      <p:pic>
        <p:nvPicPr>
          <p:cNvPr id="4" name="Imagen 3">
            <a:extLst>
              <a:ext uri="{FF2B5EF4-FFF2-40B4-BE49-F238E27FC236}">
                <a16:creationId xmlns:a16="http://schemas.microsoft.com/office/drawing/2014/main" id="{3C1D0FCD-59E0-4C56-8469-EC6289414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4069" y="0"/>
            <a:ext cx="4957931" cy="6858000"/>
          </a:xfrm>
          <a:prstGeom prst="rect">
            <a:avLst/>
          </a:prstGeom>
        </p:spPr>
      </p:pic>
    </p:spTree>
    <p:extLst>
      <p:ext uri="{BB962C8B-B14F-4D97-AF65-F5344CB8AC3E}">
        <p14:creationId xmlns:p14="http://schemas.microsoft.com/office/powerpoint/2010/main" val="1590235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208327" cy="988580"/>
          </a:xfrm>
        </p:spPr>
        <p:txBody>
          <a:bodyPr anchor="ctr">
            <a:normAutofit fontScale="90000"/>
          </a:bodyPr>
          <a:lstStyle/>
          <a:p>
            <a:r>
              <a:rPr lang="es-ES" sz="2800" b="1" dirty="0"/>
              <a:t>1526. Pontormo. Tabernáculo de San Giuliano, </a:t>
            </a:r>
            <a:r>
              <a:rPr lang="es-ES" sz="2800" b="1" dirty="0" err="1"/>
              <a:t>Boldrone</a:t>
            </a:r>
            <a:r>
              <a:rPr lang="es-ES" sz="2800" b="1" dirty="0"/>
              <a:t>, Crucifixión con Virgen y San Juan y San Agustín. A la derecha San Julián. Galleria </a:t>
            </a:r>
            <a:r>
              <a:rPr lang="es-ES" sz="2800" b="1" dirty="0" err="1"/>
              <a:t>dei</a:t>
            </a:r>
            <a:r>
              <a:rPr lang="es-ES" sz="2800" b="1" dirty="0"/>
              <a:t> </a:t>
            </a:r>
            <a:r>
              <a:rPr lang="es-ES" sz="2800" b="1" dirty="0" err="1"/>
              <a:t>Disegni</a:t>
            </a:r>
            <a:r>
              <a:rPr lang="es-ES" sz="2800" b="1" dirty="0"/>
              <a:t>, Florencia.</a:t>
            </a:r>
          </a:p>
        </p:txBody>
      </p:sp>
      <p:pic>
        <p:nvPicPr>
          <p:cNvPr id="4" name="Imagen 3">
            <a:extLst>
              <a:ext uri="{FF2B5EF4-FFF2-40B4-BE49-F238E27FC236}">
                <a16:creationId xmlns:a16="http://schemas.microsoft.com/office/drawing/2014/main" id="{7BA228AE-0511-475E-9B9B-89746345A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9588" y="988580"/>
            <a:ext cx="8912823" cy="5869420"/>
          </a:xfrm>
          <a:prstGeom prst="rect">
            <a:avLst/>
          </a:prstGeom>
        </p:spPr>
      </p:pic>
    </p:spTree>
    <p:extLst>
      <p:ext uri="{BB962C8B-B14F-4D97-AF65-F5344CB8AC3E}">
        <p14:creationId xmlns:p14="http://schemas.microsoft.com/office/powerpoint/2010/main" val="2638231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44762" cy="5869420"/>
          </a:xfrm>
        </p:spPr>
        <p:txBody>
          <a:bodyPr anchor="t">
            <a:normAutofit/>
          </a:bodyPr>
          <a:lstStyle/>
          <a:p>
            <a:r>
              <a:rPr lang="es-ES" sz="2800" b="1" dirty="0"/>
              <a:t>1526 - 1527. Pontormo. Bandeja del nacimiento de Juan Bautista, reverso. Galleria degli Uffizi, Florencia.</a:t>
            </a:r>
          </a:p>
        </p:txBody>
      </p:sp>
      <p:pic>
        <p:nvPicPr>
          <p:cNvPr id="4" name="Imagen 3">
            <a:extLst>
              <a:ext uri="{FF2B5EF4-FFF2-40B4-BE49-F238E27FC236}">
                <a16:creationId xmlns:a16="http://schemas.microsoft.com/office/drawing/2014/main" id="{95551C26-DF98-4BCB-A528-4BBFBFEDA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7380" y="0"/>
            <a:ext cx="6120765" cy="6858000"/>
          </a:xfrm>
          <a:prstGeom prst="rect">
            <a:avLst/>
          </a:prstGeom>
        </p:spPr>
      </p:pic>
      <p:pic>
        <p:nvPicPr>
          <p:cNvPr id="5" name="Imagen 4">
            <a:extLst>
              <a:ext uri="{FF2B5EF4-FFF2-40B4-BE49-F238E27FC236}">
                <a16:creationId xmlns:a16="http://schemas.microsoft.com/office/drawing/2014/main" id="{AF85FD30-13B5-48A9-873E-B37C55D91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995" y="1607127"/>
            <a:ext cx="5443405" cy="5250873"/>
          </a:xfrm>
          <a:prstGeom prst="rect">
            <a:avLst/>
          </a:prstGeom>
        </p:spPr>
      </p:pic>
    </p:spTree>
    <p:extLst>
      <p:ext uri="{BB962C8B-B14F-4D97-AF65-F5344CB8AC3E}">
        <p14:creationId xmlns:p14="http://schemas.microsoft.com/office/powerpoint/2010/main" val="319985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748594" y="0"/>
            <a:ext cx="5443406" cy="1607127"/>
          </a:xfrm>
        </p:spPr>
        <p:txBody>
          <a:bodyPr anchor="ctr">
            <a:normAutofit/>
          </a:bodyPr>
          <a:lstStyle/>
          <a:p>
            <a:pPr algn="ctr"/>
            <a:r>
              <a:rPr lang="es-ES" sz="2800" b="1" dirty="0"/>
              <a:t>1526 - 1527. Pontormo. Bandeja del nacimiento de Juan Bautista, reverso. Galleria degli Uffizi, Florencia.</a:t>
            </a:r>
          </a:p>
        </p:txBody>
      </p:sp>
      <p:pic>
        <p:nvPicPr>
          <p:cNvPr id="5" name="Imagen 4">
            <a:extLst>
              <a:ext uri="{FF2B5EF4-FFF2-40B4-BE49-F238E27FC236}">
                <a16:creationId xmlns:a16="http://schemas.microsoft.com/office/drawing/2014/main" id="{AF85FD30-13B5-48A9-873E-B37C55D91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8595" y="1607127"/>
            <a:ext cx="5443405" cy="5250873"/>
          </a:xfrm>
          <a:prstGeom prst="rect">
            <a:avLst/>
          </a:prstGeom>
        </p:spPr>
      </p:pic>
      <p:sp>
        <p:nvSpPr>
          <p:cNvPr id="3" name="CuadroTexto 2">
            <a:extLst>
              <a:ext uri="{FF2B5EF4-FFF2-40B4-BE49-F238E27FC236}">
                <a16:creationId xmlns:a16="http://schemas.microsoft.com/office/drawing/2014/main" id="{5D2FE7F9-8A46-4A8A-ACD1-FC9AAAE3B9C0}"/>
              </a:ext>
            </a:extLst>
          </p:cNvPr>
          <p:cNvSpPr txBox="1"/>
          <p:nvPr/>
        </p:nvSpPr>
        <p:spPr>
          <a:xfrm>
            <a:off x="526473" y="193964"/>
            <a:ext cx="6222122" cy="5847755"/>
          </a:xfrm>
          <a:prstGeom prst="rect">
            <a:avLst/>
          </a:prstGeom>
          <a:noFill/>
        </p:spPr>
        <p:txBody>
          <a:bodyPr wrap="square" rtlCol="0">
            <a:spAutoFit/>
          </a:bodyPr>
          <a:lstStyle/>
          <a:p>
            <a:pPr algn="l"/>
            <a:r>
              <a:rPr lang="es-ES" sz="2200" b="0" i="0" dirty="0">
                <a:effectLst/>
              </a:rPr>
              <a:t>La obra muestra la escena de la natividad de San Juan organizada con cierta originalidad compositiva. La cama de </a:t>
            </a:r>
            <a:r>
              <a:rPr lang="es-ES" sz="2200" b="0" i="0" u="none" strike="noStrike" dirty="0">
                <a:effectLst/>
              </a:rPr>
              <a:t>Santa Isabel</a:t>
            </a:r>
            <a:r>
              <a:rPr lang="es-ES" sz="2200" b="0" i="0" dirty="0">
                <a:effectLst/>
              </a:rPr>
              <a:t> está dispuesta horizontalmente y la mujer mira sentada mientras con su mirada se dirige a su marido </a:t>
            </a:r>
            <a:r>
              <a:rPr lang="es-ES" sz="2200" b="0" i="0" u="none" strike="noStrike" dirty="0">
                <a:effectLst/>
              </a:rPr>
              <a:t>Zacarías</a:t>
            </a:r>
            <a:r>
              <a:rPr lang="es-ES" sz="2200" b="0" i="0" dirty="0">
                <a:effectLst/>
              </a:rPr>
              <a:t> que está escribiendo el nombre del niño por nacer, rompiendo el castigo que lo había obligado al mutismo por la incredulidad reservada para el ángel que le había advertido del nacimiento de un niño. Una </a:t>
            </a:r>
            <a:r>
              <a:rPr lang="es-ES" sz="2200" b="0" i="0" dirty="0" err="1">
                <a:effectLst/>
              </a:rPr>
              <a:t>fantesca</a:t>
            </a:r>
            <a:r>
              <a:rPr lang="es-ES" sz="2200" b="0" i="0" dirty="0">
                <a:effectLst/>
              </a:rPr>
              <a:t> sostiene al bebé en sus brazos en el centro, colocándolo diagonalmente a lo largo de una línea de fuerza que conduce a la cara de la madre. Otras mujeres se agolpan, una se inclina hacia la derecha para leer el nombre en la sábana, una saludando a Elizabeth y otra mirando desde una cortina oscura en el fondo, mientras que una cuarta se eleva delgada en el borde izquierdo.</a:t>
            </a:r>
            <a:endParaRPr lang="es-ES" dirty="0"/>
          </a:p>
        </p:txBody>
      </p:sp>
    </p:spTree>
    <p:extLst>
      <p:ext uri="{BB962C8B-B14F-4D97-AF65-F5344CB8AC3E}">
        <p14:creationId xmlns:p14="http://schemas.microsoft.com/office/powerpoint/2010/main" val="1106674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748594" y="0"/>
            <a:ext cx="5443406" cy="1607127"/>
          </a:xfrm>
        </p:spPr>
        <p:txBody>
          <a:bodyPr anchor="ctr">
            <a:normAutofit/>
          </a:bodyPr>
          <a:lstStyle/>
          <a:p>
            <a:pPr algn="ctr"/>
            <a:r>
              <a:rPr lang="es-ES" sz="2800" b="1" dirty="0"/>
              <a:t>1526 - 1527. Pontormo. Bandeja del nacimiento de Juan Bautista, reverso. Galleria degli Uffizi, Florencia.</a:t>
            </a:r>
          </a:p>
        </p:txBody>
      </p:sp>
      <p:pic>
        <p:nvPicPr>
          <p:cNvPr id="5" name="Imagen 4">
            <a:extLst>
              <a:ext uri="{FF2B5EF4-FFF2-40B4-BE49-F238E27FC236}">
                <a16:creationId xmlns:a16="http://schemas.microsoft.com/office/drawing/2014/main" id="{AF85FD30-13B5-48A9-873E-B37C55D91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8595" y="1607127"/>
            <a:ext cx="5443405" cy="5250873"/>
          </a:xfrm>
          <a:prstGeom prst="rect">
            <a:avLst/>
          </a:prstGeom>
        </p:spPr>
      </p:pic>
      <p:sp>
        <p:nvSpPr>
          <p:cNvPr id="3" name="CuadroTexto 2">
            <a:extLst>
              <a:ext uri="{FF2B5EF4-FFF2-40B4-BE49-F238E27FC236}">
                <a16:creationId xmlns:a16="http://schemas.microsoft.com/office/drawing/2014/main" id="{5D2FE7F9-8A46-4A8A-ACD1-FC9AAAE3B9C0}"/>
              </a:ext>
            </a:extLst>
          </p:cNvPr>
          <p:cNvSpPr txBox="1"/>
          <p:nvPr/>
        </p:nvSpPr>
        <p:spPr>
          <a:xfrm>
            <a:off x="526473" y="193964"/>
            <a:ext cx="6222122" cy="5786199"/>
          </a:xfrm>
          <a:prstGeom prst="rect">
            <a:avLst/>
          </a:prstGeom>
          <a:noFill/>
        </p:spPr>
        <p:txBody>
          <a:bodyPr wrap="square" rtlCol="0">
            <a:spAutoFit/>
          </a:bodyPr>
          <a:lstStyle/>
          <a:p>
            <a:pPr algn="l"/>
            <a:r>
              <a:rPr lang="es-ES" sz="2200" b="0" i="0" dirty="0">
                <a:effectLst/>
              </a:rPr>
              <a:t>Al igual que en los frescos del claustro de la </a:t>
            </a:r>
            <a:r>
              <a:rPr lang="es-ES" sz="2200" b="0" i="0" u="none" strike="noStrike" dirty="0">
                <a:effectLst/>
              </a:rPr>
              <a:t>Certosa en Florencia, </a:t>
            </a:r>
            <a:r>
              <a:rPr lang="es-ES" sz="2200" b="0" i="0" dirty="0">
                <a:effectLst/>
              </a:rPr>
              <a:t>la </a:t>
            </a:r>
            <a:r>
              <a:rPr lang="es-ES" sz="2200" b="0" i="1" dirty="0">
                <a:effectLst/>
              </a:rPr>
              <a:t>Natividad del</a:t>
            </a:r>
            <a:r>
              <a:rPr lang="es-ES" sz="2200" b="0" i="0" dirty="0">
                <a:effectLst/>
              </a:rPr>
              <a:t> Bautista muestra vínculos evidentes con la cultura figurativa nórdica y </a:t>
            </a:r>
            <a:r>
              <a:rPr lang="es-ES" sz="2200" b="0" i="0" u="none" strike="noStrike" dirty="0">
                <a:effectLst/>
              </a:rPr>
              <a:t>coaccionaria</a:t>
            </a:r>
            <a:r>
              <a:rPr lang="es-ES" sz="2200" b="0" i="0" dirty="0">
                <a:effectLst/>
              </a:rPr>
              <a:t> en particular, gracias a los tipos alargados de cuerpos, las fisonomías, el entusiasmo de las ropas. La profundidad espacial aparece adelgazada, como en otras obras del artista. La riqueza de poses y miradas que no se encuentran dirige la mirada del espectador de un extremo a otro, con un dinamismo y refinamiento propios del </a:t>
            </a:r>
            <a:r>
              <a:rPr lang="es-ES" sz="2200" b="0" i="0" u="none" strike="noStrike" dirty="0">
                <a:effectLst/>
              </a:rPr>
              <a:t>manierismo refinado.</a:t>
            </a:r>
            <a:endParaRPr lang="es-ES" sz="2200" b="0" i="0" dirty="0">
              <a:effectLst/>
            </a:endParaRPr>
          </a:p>
          <a:p>
            <a:pPr algn="l"/>
            <a:r>
              <a:rPr lang="es-ES" sz="2200" b="0" i="0" dirty="0">
                <a:effectLst/>
              </a:rPr>
              <a:t>En la parte posterior, los dos escudos de armas familiares de los cónyuges están unidos en un solo escudo sobre un fondo oscuro, con dos </a:t>
            </a:r>
            <a:r>
              <a:rPr lang="es-ES" sz="2200" b="0" i="0" u="none" strike="noStrike" dirty="0">
                <a:effectLst/>
              </a:rPr>
              <a:t>grotescos antropomórficos</a:t>
            </a:r>
            <a:r>
              <a:rPr lang="es-ES" sz="2200" b="0" i="0" dirty="0">
                <a:effectLst/>
              </a:rPr>
              <a:t> de notable refinamiento. El marco en </a:t>
            </a:r>
            <a:r>
              <a:rPr lang="es-ES" sz="2200" b="0" i="0" u="none" strike="noStrike" dirty="0">
                <a:effectLst/>
              </a:rPr>
              <a:t>pórfido</a:t>
            </a:r>
            <a:r>
              <a:rPr lang="es-ES" sz="2200" b="0" i="0" dirty="0">
                <a:effectLst/>
              </a:rPr>
              <a:t> falso está pintado con gran habilidad.</a:t>
            </a:r>
          </a:p>
          <a:p>
            <a:endParaRPr lang="es-ES" dirty="0"/>
          </a:p>
        </p:txBody>
      </p:sp>
    </p:spTree>
    <p:extLst>
      <p:ext uri="{BB962C8B-B14F-4D97-AF65-F5344CB8AC3E}">
        <p14:creationId xmlns:p14="http://schemas.microsoft.com/office/powerpoint/2010/main" val="37739704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74925" cy="5869420"/>
          </a:xfrm>
        </p:spPr>
        <p:txBody>
          <a:bodyPr anchor="t">
            <a:normAutofit/>
          </a:bodyPr>
          <a:lstStyle/>
          <a:p>
            <a:r>
              <a:rPr lang="es-ES" sz="2800" b="1" dirty="0"/>
              <a:t>1526 - 1527. Pontormo. Bandeja de nacimiento, frontal. Galleria degli Uffizi, Florencia.</a:t>
            </a:r>
          </a:p>
        </p:txBody>
      </p:sp>
      <p:pic>
        <p:nvPicPr>
          <p:cNvPr id="4" name="Imagen 3">
            <a:extLst>
              <a:ext uri="{FF2B5EF4-FFF2-40B4-BE49-F238E27FC236}">
                <a16:creationId xmlns:a16="http://schemas.microsoft.com/office/drawing/2014/main" id="{6CABD7D8-144C-48BB-8D6F-9CE16FE97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7543" y="0"/>
            <a:ext cx="7004457" cy="6858000"/>
          </a:xfrm>
          <a:prstGeom prst="rect">
            <a:avLst/>
          </a:prstGeom>
        </p:spPr>
      </p:pic>
    </p:spTree>
    <p:extLst>
      <p:ext uri="{BB962C8B-B14F-4D97-AF65-F5344CB8AC3E}">
        <p14:creationId xmlns:p14="http://schemas.microsoft.com/office/powerpoint/2010/main" val="18104543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5882" cy="5869420"/>
          </a:xfrm>
        </p:spPr>
        <p:txBody>
          <a:bodyPr anchor="t">
            <a:normAutofit fontScale="90000"/>
          </a:bodyPr>
          <a:lstStyle/>
          <a:p>
            <a:pPr algn="l"/>
            <a:r>
              <a:rPr lang="es-ES" sz="2800" b="1" dirty="0"/>
              <a:t>1527. Pontormo. San Jerónimo penitente. </a:t>
            </a:r>
            <a:r>
              <a:rPr lang="es-ES" sz="2800" b="1" dirty="0" err="1"/>
              <a:t>Landesmuseum</a:t>
            </a:r>
            <a:r>
              <a:rPr lang="es-ES" sz="2800" b="1" dirty="0"/>
              <a:t>, Hannover.</a:t>
            </a:r>
            <a:br>
              <a:rPr lang="es-ES" sz="2800" b="1" dirty="0"/>
            </a:br>
            <a:br>
              <a:rPr lang="es-ES" sz="2400" b="1" dirty="0">
                <a:latin typeface="+mn-lt"/>
              </a:rPr>
            </a:br>
            <a:r>
              <a:rPr lang="es-ES" sz="2400" dirty="0">
                <a:latin typeface="+mn-lt"/>
              </a:rPr>
              <a:t>E</a:t>
            </a:r>
            <a:r>
              <a:rPr lang="es-ES" sz="2400" i="0" dirty="0">
                <a:effectLst/>
                <a:latin typeface="+mn-lt"/>
              </a:rPr>
              <a:t>n mal estado de conservación, generalmente está fechada en el mismo período en el que el artista trabajó en la </a:t>
            </a:r>
            <a:r>
              <a:rPr lang="es-ES" sz="2400" i="0" u="none" strike="noStrike" dirty="0">
                <a:effectLst/>
                <a:latin typeface="+mn-lt"/>
              </a:rPr>
              <a:t>Capilla Capponi.</a:t>
            </a:r>
            <a:r>
              <a:rPr lang="es-ES" sz="2400" i="0" dirty="0">
                <a:effectLst/>
                <a:latin typeface="+mn-lt"/>
              </a:rPr>
              <a:t> </a:t>
            </a:r>
            <a:br>
              <a:rPr lang="es-ES" sz="2400" i="0" dirty="0">
                <a:effectLst/>
                <a:latin typeface="+mn-lt"/>
              </a:rPr>
            </a:br>
            <a:r>
              <a:rPr lang="es-ES" sz="2400" i="0" dirty="0">
                <a:effectLst/>
                <a:latin typeface="+mn-lt"/>
              </a:rPr>
              <a:t>Muestra al santo, calvo y cubierto solo por un paño en sus piernas, inclinado en oración hacia un crucifijo en la esquina izquierda en primer plano, mientras que detrás mira al león inseparable. </a:t>
            </a:r>
            <a:br>
              <a:rPr lang="es-ES" sz="2400" i="0" dirty="0">
                <a:effectLst/>
                <a:latin typeface="+mn-lt"/>
              </a:rPr>
            </a:br>
            <a:r>
              <a:rPr lang="es-ES" sz="2400" i="0" dirty="0">
                <a:effectLst/>
                <a:latin typeface="+mn-lt"/>
              </a:rPr>
              <a:t>Toda la atención del espectador recae en el giro artificial del cuerpo del santo, descansando sobre un panel rojo que le da protagonismo.</a:t>
            </a:r>
            <a:br>
              <a:rPr lang="es-ES" sz="2400" i="0" dirty="0">
                <a:effectLst/>
                <a:latin typeface="+mn-lt"/>
              </a:rPr>
            </a:br>
            <a:br>
              <a:rPr lang="es-ES" sz="2400" i="0" dirty="0">
                <a:effectLst/>
                <a:latin typeface="+mn-lt"/>
              </a:rPr>
            </a:br>
            <a:r>
              <a:rPr lang="es-ES" sz="2400" i="0" u="none" strike="noStrike" dirty="0">
                <a:effectLst/>
                <a:latin typeface="+mn-lt"/>
              </a:rPr>
              <a:t>Roberto Longhi, </a:t>
            </a:r>
            <a:r>
              <a:rPr lang="es-ES" sz="2400" i="0" dirty="0">
                <a:effectLst/>
                <a:latin typeface="+mn-lt"/>
              </a:rPr>
              <a:t>en 1953, describió al santo como "cadavérico, desmayado en un remolino de laca sangrienta".</a:t>
            </a:r>
            <a:br>
              <a:rPr lang="es-ES" sz="2400" b="0" i="0" dirty="0">
                <a:solidFill>
                  <a:srgbClr val="202122"/>
                </a:solidFill>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2C9FA910-87E5-40EA-983C-CB1E128CC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13018458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6054" cy="5869420"/>
          </a:xfrm>
        </p:spPr>
        <p:txBody>
          <a:bodyPr anchor="t">
            <a:normAutofit/>
          </a:bodyPr>
          <a:lstStyle/>
          <a:p>
            <a:r>
              <a:rPr lang="es-ES" sz="2800" b="1" dirty="0"/>
              <a:t>1526 - 1528. Pontormo. Virgen, Niño y San Juan. Galleria Corsini, Florencia.</a:t>
            </a:r>
          </a:p>
        </p:txBody>
      </p:sp>
      <p:pic>
        <p:nvPicPr>
          <p:cNvPr id="4" name="Imagen 3">
            <a:extLst>
              <a:ext uri="{FF2B5EF4-FFF2-40B4-BE49-F238E27FC236}">
                <a16:creationId xmlns:a16="http://schemas.microsoft.com/office/drawing/2014/main" id="{3A96574F-EFB4-489B-9BF0-D1F7E7632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672" y="0"/>
            <a:ext cx="5523328" cy="6858000"/>
          </a:xfrm>
          <a:prstGeom prst="rect">
            <a:avLst/>
          </a:prstGeom>
        </p:spPr>
      </p:pic>
    </p:spTree>
    <p:extLst>
      <p:ext uri="{BB962C8B-B14F-4D97-AF65-F5344CB8AC3E}">
        <p14:creationId xmlns:p14="http://schemas.microsoft.com/office/powerpoint/2010/main" val="9829142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26318" cy="5869420"/>
          </a:xfrm>
        </p:spPr>
        <p:txBody>
          <a:bodyPr anchor="t">
            <a:normAutofit/>
          </a:bodyPr>
          <a:lstStyle/>
          <a:p>
            <a:r>
              <a:rPr lang="es-ES" sz="2800" b="1" dirty="0"/>
              <a:t>1527 - 1528. Pontormo. Virgen, Niño y San Juan. Galleria degli Uffizi, Florencia</a:t>
            </a:r>
          </a:p>
        </p:txBody>
      </p:sp>
      <p:pic>
        <p:nvPicPr>
          <p:cNvPr id="4" name="Imagen 3">
            <a:extLst>
              <a:ext uri="{FF2B5EF4-FFF2-40B4-BE49-F238E27FC236}">
                <a16:creationId xmlns:a16="http://schemas.microsoft.com/office/drawing/2014/main" id="{412979D6-1BAB-4D74-90A0-6A8B454B7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682" y="0"/>
            <a:ext cx="5826318" cy="6858000"/>
          </a:xfrm>
          <a:prstGeom prst="rect">
            <a:avLst/>
          </a:prstGeom>
        </p:spPr>
      </p:pic>
    </p:spTree>
    <p:extLst>
      <p:ext uri="{BB962C8B-B14F-4D97-AF65-F5344CB8AC3E}">
        <p14:creationId xmlns:p14="http://schemas.microsoft.com/office/powerpoint/2010/main" val="33398377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719034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1018" cy="5869420"/>
          </a:xfrm>
        </p:spPr>
        <p:txBody>
          <a:bodyPr anchor="t">
            <a:normAutofit/>
          </a:bodyPr>
          <a:lstStyle/>
          <a:p>
            <a:r>
              <a:rPr lang="it-IT" sz="2800" b="1" dirty="0"/>
              <a:t>1528. Pontormo. Cappella Capponi, Santa Felicità, Florencia</a:t>
            </a:r>
            <a:endParaRPr lang="es-ES" sz="2800" b="1" dirty="0"/>
          </a:p>
        </p:txBody>
      </p:sp>
      <p:pic>
        <p:nvPicPr>
          <p:cNvPr id="4" name="Imagen 3">
            <a:extLst>
              <a:ext uri="{FF2B5EF4-FFF2-40B4-BE49-F238E27FC236}">
                <a16:creationId xmlns:a16="http://schemas.microsoft.com/office/drawing/2014/main" id="{6565A829-4C14-490B-8BA9-78BF59AD2B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36" y="-8036"/>
            <a:ext cx="4918364" cy="6866036"/>
          </a:xfrm>
          <a:prstGeom prst="rect">
            <a:avLst/>
          </a:prstGeom>
        </p:spPr>
      </p:pic>
    </p:spTree>
    <p:extLst>
      <p:ext uri="{BB962C8B-B14F-4D97-AF65-F5344CB8AC3E}">
        <p14:creationId xmlns:p14="http://schemas.microsoft.com/office/powerpoint/2010/main" val="21085573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93518" cy="5869420"/>
          </a:xfrm>
        </p:spPr>
        <p:txBody>
          <a:bodyPr anchor="t">
            <a:normAutofit/>
          </a:bodyPr>
          <a:lstStyle/>
          <a:p>
            <a:r>
              <a:rPr lang="es-ES" sz="2800" b="1" dirty="0"/>
              <a:t>1528. Pontormo. Deposición. Cappella Capponi, Santa </a:t>
            </a:r>
            <a:r>
              <a:rPr lang="es-ES" sz="2800" b="1" dirty="0" err="1"/>
              <a:t>Felicità</a:t>
            </a:r>
            <a:r>
              <a:rPr lang="es-ES" sz="2800" b="1" dirty="0"/>
              <a:t>, Florencia.</a:t>
            </a:r>
          </a:p>
        </p:txBody>
      </p:sp>
      <p:pic>
        <p:nvPicPr>
          <p:cNvPr id="4" name="Imagen 3">
            <a:extLst>
              <a:ext uri="{FF2B5EF4-FFF2-40B4-BE49-F238E27FC236}">
                <a16:creationId xmlns:a16="http://schemas.microsoft.com/office/drawing/2014/main" id="{4B4E704E-F98F-40D0-B3FA-4A306D338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6136" y="0"/>
            <a:ext cx="5385864" cy="6858000"/>
          </a:xfrm>
          <a:prstGeom prst="rect">
            <a:avLst/>
          </a:prstGeom>
        </p:spPr>
      </p:pic>
      <p:pic>
        <p:nvPicPr>
          <p:cNvPr id="5" name="Imagen 4">
            <a:extLst>
              <a:ext uri="{FF2B5EF4-FFF2-40B4-BE49-F238E27FC236}">
                <a16:creationId xmlns:a16="http://schemas.microsoft.com/office/drawing/2014/main" id="{11C4EECF-4EB5-4BFF-8733-B1B432F437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902" y="1413164"/>
            <a:ext cx="3272629" cy="5444836"/>
          </a:xfrm>
          <a:prstGeom prst="rect">
            <a:avLst/>
          </a:prstGeom>
        </p:spPr>
      </p:pic>
    </p:spTree>
    <p:extLst>
      <p:ext uri="{BB962C8B-B14F-4D97-AF65-F5344CB8AC3E}">
        <p14:creationId xmlns:p14="http://schemas.microsoft.com/office/powerpoint/2010/main" val="1260473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88217" cy="5869420"/>
          </a:xfrm>
        </p:spPr>
        <p:txBody>
          <a:bodyPr anchor="t">
            <a:normAutofit/>
          </a:bodyPr>
          <a:lstStyle/>
          <a:p>
            <a:r>
              <a:rPr lang="es-ES" sz="2800" b="1" dirty="0"/>
              <a:t>1528. Pontormo. Anunciación. Cappella Capponi, Santa </a:t>
            </a:r>
            <a:r>
              <a:rPr lang="es-ES" sz="2800" b="1" dirty="0" err="1"/>
              <a:t>Felicità</a:t>
            </a:r>
            <a:r>
              <a:rPr lang="es-ES" sz="2800" b="1" dirty="0"/>
              <a:t>, Florencia</a:t>
            </a:r>
          </a:p>
        </p:txBody>
      </p:sp>
      <p:pic>
        <p:nvPicPr>
          <p:cNvPr id="4" name="Imagen 3">
            <a:extLst>
              <a:ext uri="{FF2B5EF4-FFF2-40B4-BE49-F238E27FC236}">
                <a16:creationId xmlns:a16="http://schemas.microsoft.com/office/drawing/2014/main" id="{36501B4E-12F1-42D7-96FA-9240DCBC9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0835" y="0"/>
            <a:ext cx="6291165" cy="6858000"/>
          </a:xfrm>
          <a:prstGeom prst="rect">
            <a:avLst/>
          </a:prstGeom>
        </p:spPr>
      </p:pic>
    </p:spTree>
    <p:extLst>
      <p:ext uri="{BB962C8B-B14F-4D97-AF65-F5344CB8AC3E}">
        <p14:creationId xmlns:p14="http://schemas.microsoft.com/office/powerpoint/2010/main" val="261184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84151" cy="5869420"/>
          </a:xfrm>
        </p:spPr>
        <p:txBody>
          <a:bodyPr anchor="t">
            <a:normAutofit/>
          </a:bodyPr>
          <a:lstStyle/>
          <a:p>
            <a:r>
              <a:rPr lang="it-IT" sz="2800" b="1" dirty="0"/>
              <a:t>1528. Pontormo. San Juan Evangelista. Cappella Capponi, Santa Felicità, Florencia.</a:t>
            </a:r>
            <a:endParaRPr lang="es-ES" sz="2800" b="1" dirty="0"/>
          </a:p>
        </p:txBody>
      </p:sp>
      <p:pic>
        <p:nvPicPr>
          <p:cNvPr id="4" name="Imagen 3">
            <a:extLst>
              <a:ext uri="{FF2B5EF4-FFF2-40B4-BE49-F238E27FC236}">
                <a16:creationId xmlns:a16="http://schemas.microsoft.com/office/drawing/2014/main" id="{610BA28F-30F4-4769-8A2A-44389AB1D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769" y="0"/>
            <a:ext cx="6895231" cy="6858000"/>
          </a:xfrm>
          <a:prstGeom prst="rect">
            <a:avLst/>
          </a:prstGeom>
        </p:spPr>
      </p:pic>
    </p:spTree>
    <p:extLst>
      <p:ext uri="{BB962C8B-B14F-4D97-AF65-F5344CB8AC3E}">
        <p14:creationId xmlns:p14="http://schemas.microsoft.com/office/powerpoint/2010/main" val="1272301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51792" cy="5869420"/>
          </a:xfrm>
        </p:spPr>
        <p:txBody>
          <a:bodyPr anchor="t">
            <a:normAutofit/>
          </a:bodyPr>
          <a:lstStyle/>
          <a:p>
            <a:r>
              <a:rPr lang="it-IT" sz="2800" b="1" dirty="0"/>
              <a:t>1528. Pontormo. San Lucas. Cappella Capponi, Santa Felicità, Florencia.</a:t>
            </a:r>
            <a:endParaRPr lang="es-ES" sz="2800" b="1" dirty="0"/>
          </a:p>
        </p:txBody>
      </p:sp>
      <p:pic>
        <p:nvPicPr>
          <p:cNvPr id="4" name="Imagen 3">
            <a:extLst>
              <a:ext uri="{FF2B5EF4-FFF2-40B4-BE49-F238E27FC236}">
                <a16:creationId xmlns:a16="http://schemas.microsoft.com/office/drawing/2014/main" id="{7420591E-8AEF-41AC-B0F5-6842F99D4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4410" y="0"/>
            <a:ext cx="6627590" cy="6795655"/>
          </a:xfrm>
          <a:prstGeom prst="rect">
            <a:avLst/>
          </a:prstGeom>
        </p:spPr>
      </p:pic>
    </p:spTree>
    <p:extLst>
      <p:ext uri="{BB962C8B-B14F-4D97-AF65-F5344CB8AC3E}">
        <p14:creationId xmlns:p14="http://schemas.microsoft.com/office/powerpoint/2010/main" val="27867085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73782" cy="5869420"/>
          </a:xfrm>
        </p:spPr>
        <p:txBody>
          <a:bodyPr anchor="t">
            <a:normAutofit/>
          </a:bodyPr>
          <a:lstStyle/>
          <a:p>
            <a:r>
              <a:rPr lang="es-ES" sz="2800" b="1" dirty="0"/>
              <a:t>1528. Pontormo y Bronzino. San Marcos. Cappella Capponi, Santa </a:t>
            </a:r>
            <a:r>
              <a:rPr lang="es-ES" sz="2800" b="1" dirty="0" err="1"/>
              <a:t>Felicità</a:t>
            </a:r>
            <a:r>
              <a:rPr lang="es-ES" sz="2800" b="1" dirty="0"/>
              <a:t>, Florencia.</a:t>
            </a:r>
          </a:p>
        </p:txBody>
      </p:sp>
      <p:pic>
        <p:nvPicPr>
          <p:cNvPr id="4" name="Imagen 3">
            <a:extLst>
              <a:ext uri="{FF2B5EF4-FFF2-40B4-BE49-F238E27FC236}">
                <a16:creationId xmlns:a16="http://schemas.microsoft.com/office/drawing/2014/main" id="{7903AC00-B2A9-4718-A02B-23B3D1AB3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6596" y="0"/>
            <a:ext cx="6815404" cy="6858000"/>
          </a:xfrm>
          <a:prstGeom prst="rect">
            <a:avLst/>
          </a:prstGeom>
        </p:spPr>
      </p:pic>
    </p:spTree>
    <p:extLst>
      <p:ext uri="{BB962C8B-B14F-4D97-AF65-F5344CB8AC3E}">
        <p14:creationId xmlns:p14="http://schemas.microsoft.com/office/powerpoint/2010/main" val="41111410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86920" cy="5869420"/>
          </a:xfrm>
        </p:spPr>
        <p:txBody>
          <a:bodyPr anchor="t">
            <a:normAutofit/>
          </a:bodyPr>
          <a:lstStyle/>
          <a:p>
            <a:r>
              <a:rPr lang="it-IT" sz="2800" b="1" dirty="0"/>
              <a:t>1528. Pontormo y Bronzino. San Mateo. Cappella Capponi, Santa Felicità, Florencia.</a:t>
            </a:r>
            <a:endParaRPr lang="es-ES" sz="2800" b="1" dirty="0"/>
          </a:p>
        </p:txBody>
      </p:sp>
      <p:pic>
        <p:nvPicPr>
          <p:cNvPr id="4" name="Imagen 3">
            <a:extLst>
              <a:ext uri="{FF2B5EF4-FFF2-40B4-BE49-F238E27FC236}">
                <a16:creationId xmlns:a16="http://schemas.microsoft.com/office/drawing/2014/main" id="{298B51B0-2555-4E45-8E61-5A9B2139E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538" y="0"/>
            <a:ext cx="6892462" cy="6858000"/>
          </a:xfrm>
          <a:prstGeom prst="rect">
            <a:avLst/>
          </a:prstGeom>
        </p:spPr>
      </p:pic>
    </p:spTree>
    <p:extLst>
      <p:ext uri="{BB962C8B-B14F-4D97-AF65-F5344CB8AC3E}">
        <p14:creationId xmlns:p14="http://schemas.microsoft.com/office/powerpoint/2010/main" val="22128962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5148" cy="5869420"/>
          </a:xfrm>
        </p:spPr>
        <p:txBody>
          <a:bodyPr anchor="t">
            <a:normAutofit/>
          </a:bodyPr>
          <a:lstStyle/>
          <a:p>
            <a:r>
              <a:rPr lang="es-ES" sz="2800" b="1" dirty="0"/>
              <a:t>1528. Pontormo. Francesca Capponi como María Magdalena. </a:t>
            </a:r>
            <a:r>
              <a:rPr lang="es-ES" sz="2800" b="1" dirty="0" err="1"/>
              <a:t>Whitfield</a:t>
            </a:r>
            <a:r>
              <a:rPr lang="es-ES" sz="2800" b="1" dirty="0"/>
              <a:t> Fine Art, Londres.</a:t>
            </a:r>
          </a:p>
        </p:txBody>
      </p:sp>
      <p:pic>
        <p:nvPicPr>
          <p:cNvPr id="4" name="Imagen 3">
            <a:extLst>
              <a:ext uri="{FF2B5EF4-FFF2-40B4-BE49-F238E27FC236}">
                <a16:creationId xmlns:a16="http://schemas.microsoft.com/office/drawing/2014/main" id="{6B520574-ED8B-4365-807F-25BFEE9B2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7766" y="0"/>
            <a:ext cx="5304234" cy="6858000"/>
          </a:xfrm>
          <a:prstGeom prst="rect">
            <a:avLst/>
          </a:prstGeom>
        </p:spPr>
      </p:pic>
    </p:spTree>
    <p:extLst>
      <p:ext uri="{BB962C8B-B14F-4D97-AF65-F5344CB8AC3E}">
        <p14:creationId xmlns:p14="http://schemas.microsoft.com/office/powerpoint/2010/main" val="13652068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0164" cy="5869420"/>
          </a:xfrm>
        </p:spPr>
        <p:txBody>
          <a:bodyPr anchor="t">
            <a:normAutofit/>
          </a:bodyPr>
          <a:lstStyle/>
          <a:p>
            <a:r>
              <a:rPr lang="es-ES" sz="2800" b="1" dirty="0"/>
              <a:t>1528 - 1529. Pontormo. Visitación. San Michele, </a:t>
            </a:r>
            <a:r>
              <a:rPr lang="es-ES" sz="2800" b="1" dirty="0" err="1"/>
              <a:t>Carmignano</a:t>
            </a:r>
            <a:r>
              <a:rPr lang="es-ES" sz="2800" b="1" dirty="0"/>
              <a:t>, Florencia.</a:t>
            </a:r>
          </a:p>
        </p:txBody>
      </p:sp>
      <p:pic>
        <p:nvPicPr>
          <p:cNvPr id="4" name="Imagen 3">
            <a:extLst>
              <a:ext uri="{FF2B5EF4-FFF2-40B4-BE49-F238E27FC236}">
                <a16:creationId xmlns:a16="http://schemas.microsoft.com/office/drawing/2014/main" id="{BD88ECFF-F5C5-4A42-BE3A-D0C2B29DA8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2782" y="0"/>
            <a:ext cx="5169218" cy="6858000"/>
          </a:xfrm>
          <a:prstGeom prst="rect">
            <a:avLst/>
          </a:prstGeom>
        </p:spPr>
      </p:pic>
    </p:spTree>
    <p:extLst>
      <p:ext uri="{BB962C8B-B14F-4D97-AF65-F5344CB8AC3E}">
        <p14:creationId xmlns:p14="http://schemas.microsoft.com/office/powerpoint/2010/main" val="23679477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68614" cy="5869420"/>
          </a:xfrm>
        </p:spPr>
        <p:txBody>
          <a:bodyPr anchor="t">
            <a:normAutofit/>
          </a:bodyPr>
          <a:lstStyle/>
          <a:p>
            <a:r>
              <a:rPr lang="es-ES" sz="2800" b="1" dirty="0"/>
              <a:t>1529. Pontormo. Virgen con niño y Santa Ana, San Sebastián, San Pedro, San Benedicto y San Felipe. Louvre.</a:t>
            </a:r>
          </a:p>
        </p:txBody>
      </p:sp>
      <p:pic>
        <p:nvPicPr>
          <p:cNvPr id="4" name="Imagen 3">
            <a:extLst>
              <a:ext uri="{FF2B5EF4-FFF2-40B4-BE49-F238E27FC236}">
                <a16:creationId xmlns:a16="http://schemas.microsoft.com/office/drawing/2014/main" id="{1EE88D8A-B7DD-4D62-B16A-FA37C2DC0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1232" y="0"/>
            <a:ext cx="5310768" cy="6858000"/>
          </a:xfrm>
          <a:prstGeom prst="rect">
            <a:avLst/>
          </a:prstGeom>
        </p:spPr>
      </p:pic>
    </p:spTree>
    <p:extLst>
      <p:ext uri="{BB962C8B-B14F-4D97-AF65-F5344CB8AC3E}">
        <p14:creationId xmlns:p14="http://schemas.microsoft.com/office/powerpoint/2010/main" val="3037520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980171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4550110" cy="5869420"/>
          </a:xfrm>
        </p:spPr>
        <p:txBody>
          <a:bodyPr anchor="t">
            <a:normAutofit/>
          </a:bodyPr>
          <a:lstStyle/>
          <a:p>
            <a:r>
              <a:rPr lang="it-IT" sz="2800" b="1" dirty="0"/>
              <a:t>1528 - 1530. Pontormo. Diez mil mártires. Galería Palatina, Florencia.</a:t>
            </a:r>
            <a:br>
              <a:rPr lang="it-IT" sz="2800" b="1" dirty="0"/>
            </a:br>
            <a:br>
              <a:rPr lang="it-IT" sz="2800" b="1" dirty="0"/>
            </a:br>
            <a:r>
              <a:rPr lang="it-IT" sz="2400" b="1" dirty="0"/>
              <a:t>P</a:t>
            </a:r>
            <a:r>
              <a:rPr lang="es-ES" sz="2400" b="0" i="0" dirty="0" err="1">
                <a:effectLst/>
                <a:latin typeface="+mn-lt"/>
              </a:rPr>
              <a:t>roducido</a:t>
            </a:r>
            <a:r>
              <a:rPr lang="es-ES" sz="2400" b="0" i="0" dirty="0">
                <a:effectLst/>
                <a:latin typeface="+mn-lt"/>
              </a:rPr>
              <a:t> para los monjes del Spedale degli Innocenti de </a:t>
            </a:r>
            <a:r>
              <a:rPr lang="es-ES" sz="2400" b="0" i="0" strike="noStrike" dirty="0">
                <a:effectLst/>
                <a:latin typeface="+mn-lt"/>
              </a:rPr>
              <a:t>Florencia </a:t>
            </a:r>
            <a:r>
              <a:rPr lang="es-ES" sz="2400" b="0" i="0" dirty="0">
                <a:effectLst/>
                <a:latin typeface="+mn-lt"/>
              </a:rPr>
              <a:t>y ahora en la </a:t>
            </a:r>
            <a:r>
              <a:rPr lang="es-ES" sz="2400" b="0" i="0" strike="noStrike" dirty="0">
                <a:effectLst/>
                <a:latin typeface="+mn-lt"/>
              </a:rPr>
              <a:t>Galleria Palatina </a:t>
            </a:r>
            <a:r>
              <a:rPr lang="es-ES" sz="2400" b="0" i="0" dirty="0">
                <a:effectLst/>
                <a:latin typeface="+mn-lt"/>
              </a:rPr>
              <a:t>de la ciudad.</a:t>
            </a:r>
            <a:br>
              <a:rPr lang="es-ES" sz="2400" b="0" i="0" dirty="0">
                <a:effectLst/>
                <a:latin typeface="+mn-lt"/>
              </a:rPr>
            </a:br>
            <a:r>
              <a:rPr lang="es-ES" sz="2400" b="0" i="0" dirty="0">
                <a:effectLst/>
                <a:latin typeface="+mn-lt"/>
              </a:rPr>
              <a:t>Muestra el martirio de los </a:t>
            </a:r>
            <a:r>
              <a:rPr lang="es-ES" sz="2400" b="0" i="0" strike="noStrike" dirty="0">
                <a:effectLst/>
                <a:latin typeface="+mn-lt"/>
              </a:rPr>
              <a:t>mártires</a:t>
            </a:r>
            <a:r>
              <a:rPr lang="es-ES" sz="2400" b="0" i="0" dirty="0">
                <a:effectLst/>
                <a:latin typeface="+mn-lt"/>
              </a:rPr>
              <a:t> del mismo nombre junto a </a:t>
            </a:r>
            <a:r>
              <a:rPr lang="es-ES" sz="2400" b="0" i="0" strike="noStrike" dirty="0">
                <a:effectLst/>
                <a:latin typeface="+mn-lt"/>
              </a:rPr>
              <a:t>San Mauricio.</a:t>
            </a:r>
            <a:r>
              <a:rPr lang="es-ES" sz="2400" b="0" i="0" dirty="0">
                <a:effectLst/>
                <a:latin typeface="+mn-lt"/>
              </a:rPr>
              <a:t> </a:t>
            </a:r>
            <a:br>
              <a:rPr lang="es-ES" sz="2400" b="0" i="0" dirty="0">
                <a:effectLst/>
                <a:latin typeface="+mn-lt"/>
              </a:rPr>
            </a:br>
            <a:r>
              <a:rPr lang="es-ES" sz="2400" b="0" i="0" dirty="0">
                <a:effectLst/>
                <a:latin typeface="+mn-lt"/>
              </a:rPr>
              <a:t>Una copia del lado izquierdo de la obra en los </a:t>
            </a:r>
            <a:r>
              <a:rPr lang="es-ES" sz="2400" b="0" i="0" strike="noStrike" dirty="0">
                <a:effectLst/>
                <a:latin typeface="+mn-lt"/>
              </a:rPr>
              <a:t>Uffizi</a:t>
            </a:r>
            <a:r>
              <a:rPr lang="es-ES" sz="2400" b="0" i="0" dirty="0">
                <a:effectLst/>
                <a:latin typeface="+mn-lt"/>
              </a:rPr>
              <a:t> se atribuye a un joven </a:t>
            </a:r>
            <a:r>
              <a:rPr lang="es-ES" sz="2400" b="0" i="0" strike="noStrike" dirty="0">
                <a:effectLst/>
                <a:latin typeface="+mn-lt"/>
              </a:rPr>
              <a:t>Bronzino.</a:t>
            </a:r>
            <a:endParaRPr lang="es-ES" sz="2400" b="1" dirty="0">
              <a:latin typeface="+mn-lt"/>
            </a:endParaRPr>
          </a:p>
        </p:txBody>
      </p:sp>
      <p:pic>
        <p:nvPicPr>
          <p:cNvPr id="4" name="Imagen 3">
            <a:extLst>
              <a:ext uri="{FF2B5EF4-FFF2-40B4-BE49-F238E27FC236}">
                <a16:creationId xmlns:a16="http://schemas.microsoft.com/office/drawing/2014/main" id="{4444C806-54E0-4C41-94E3-2A351D53E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7928" y="0"/>
            <a:ext cx="7434072" cy="6858000"/>
          </a:xfrm>
          <a:prstGeom prst="rect">
            <a:avLst/>
          </a:prstGeom>
        </p:spPr>
      </p:pic>
    </p:spTree>
    <p:extLst>
      <p:ext uri="{BB962C8B-B14F-4D97-AF65-F5344CB8AC3E}">
        <p14:creationId xmlns:p14="http://schemas.microsoft.com/office/powerpoint/2010/main" val="20612772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1551" cy="5869420"/>
          </a:xfrm>
        </p:spPr>
        <p:txBody>
          <a:bodyPr anchor="t">
            <a:normAutofit/>
          </a:bodyPr>
          <a:lstStyle/>
          <a:p>
            <a:r>
              <a:rPr lang="es-ES" sz="2800" b="1" dirty="0"/>
              <a:t>1530. Pontormo. Retrato de Carlo Neroni. Museo J. Paul Getty de Los Ángeles.</a:t>
            </a:r>
          </a:p>
        </p:txBody>
      </p:sp>
      <p:pic>
        <p:nvPicPr>
          <p:cNvPr id="4" name="Imagen 3">
            <a:extLst>
              <a:ext uri="{FF2B5EF4-FFF2-40B4-BE49-F238E27FC236}">
                <a16:creationId xmlns:a16="http://schemas.microsoft.com/office/drawing/2014/main" id="{EDFABE4C-15AF-479F-9B0E-68C690F119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169" y="0"/>
            <a:ext cx="5507831" cy="6858000"/>
          </a:xfrm>
          <a:prstGeom prst="rect">
            <a:avLst/>
          </a:prstGeom>
        </p:spPr>
      </p:pic>
    </p:spTree>
    <p:extLst>
      <p:ext uri="{BB962C8B-B14F-4D97-AF65-F5344CB8AC3E}">
        <p14:creationId xmlns:p14="http://schemas.microsoft.com/office/powerpoint/2010/main" val="6665634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96257" cy="5869420"/>
          </a:xfrm>
        </p:spPr>
        <p:txBody>
          <a:bodyPr anchor="t">
            <a:normAutofit/>
          </a:bodyPr>
          <a:lstStyle/>
          <a:p>
            <a:r>
              <a:rPr lang="es-ES" sz="2800" dirty="0"/>
              <a:t>1530. Pontormo. Noli me Tangere. Colección privada.</a:t>
            </a:r>
          </a:p>
        </p:txBody>
      </p:sp>
      <p:pic>
        <p:nvPicPr>
          <p:cNvPr id="4" name="Imagen 3">
            <a:extLst>
              <a:ext uri="{FF2B5EF4-FFF2-40B4-BE49-F238E27FC236}">
                <a16:creationId xmlns:a16="http://schemas.microsoft.com/office/drawing/2014/main" id="{44E4082B-E54D-467C-A680-730F1B3F4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8875" y="0"/>
            <a:ext cx="5283125" cy="6858000"/>
          </a:xfrm>
          <a:prstGeom prst="rect">
            <a:avLst/>
          </a:prstGeom>
        </p:spPr>
      </p:pic>
    </p:spTree>
    <p:extLst>
      <p:ext uri="{BB962C8B-B14F-4D97-AF65-F5344CB8AC3E}">
        <p14:creationId xmlns:p14="http://schemas.microsoft.com/office/powerpoint/2010/main" val="4592061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1903" cy="5869420"/>
          </a:xfrm>
        </p:spPr>
        <p:txBody>
          <a:bodyPr anchor="t">
            <a:normAutofit/>
          </a:bodyPr>
          <a:lstStyle/>
          <a:p>
            <a:r>
              <a:rPr lang="es-ES" sz="2800" b="1" dirty="0"/>
              <a:t>1530. Pontormo. Retrato de mujer. Städelsches Kunstinstitut, Frankfurt</a:t>
            </a:r>
          </a:p>
        </p:txBody>
      </p:sp>
      <p:pic>
        <p:nvPicPr>
          <p:cNvPr id="4" name="Imagen 3">
            <a:extLst>
              <a:ext uri="{FF2B5EF4-FFF2-40B4-BE49-F238E27FC236}">
                <a16:creationId xmlns:a16="http://schemas.microsoft.com/office/drawing/2014/main" id="{448765EC-77D9-4DE7-8278-1649E4E534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4521" y="0"/>
            <a:ext cx="5377479" cy="6858000"/>
          </a:xfrm>
          <a:prstGeom prst="rect">
            <a:avLst/>
          </a:prstGeom>
        </p:spPr>
      </p:pic>
    </p:spTree>
    <p:extLst>
      <p:ext uri="{BB962C8B-B14F-4D97-AF65-F5344CB8AC3E}">
        <p14:creationId xmlns:p14="http://schemas.microsoft.com/office/powerpoint/2010/main" val="648307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67518" cy="5869420"/>
          </a:xfrm>
        </p:spPr>
        <p:txBody>
          <a:bodyPr anchor="t">
            <a:normAutofit/>
          </a:bodyPr>
          <a:lstStyle/>
          <a:p>
            <a:r>
              <a:rPr lang="en-US" sz="2800" b="1" dirty="0"/>
              <a:t>1532. </a:t>
            </a:r>
            <a:r>
              <a:rPr lang="en-US" sz="2800" b="1" dirty="0" err="1"/>
              <a:t>Pontormo</a:t>
            </a:r>
            <a:r>
              <a:rPr lang="en-US" sz="2800" b="1" dirty="0"/>
              <a:t>. Virgen con </a:t>
            </a:r>
            <a:r>
              <a:rPr lang="en-US" sz="2800" b="1" dirty="0" err="1"/>
              <a:t>niño</a:t>
            </a:r>
            <a:r>
              <a:rPr lang="en-US" sz="2800" b="1" dirty="0"/>
              <a:t>. Museum of John Paul II Collection, </a:t>
            </a:r>
            <a:r>
              <a:rPr lang="en-US" sz="2800" b="1" dirty="0" err="1"/>
              <a:t>Varsovia</a:t>
            </a:r>
            <a:r>
              <a:rPr lang="en-US" sz="2800" b="1" dirty="0"/>
              <a:t>.</a:t>
            </a:r>
            <a:endParaRPr lang="es-ES" sz="2800" b="1" dirty="0"/>
          </a:p>
        </p:txBody>
      </p:sp>
      <p:pic>
        <p:nvPicPr>
          <p:cNvPr id="4" name="Imagen 3">
            <a:extLst>
              <a:ext uri="{FF2B5EF4-FFF2-40B4-BE49-F238E27FC236}">
                <a16:creationId xmlns:a16="http://schemas.microsoft.com/office/drawing/2014/main" id="{36840C6A-7798-4BF6-AC44-53C3EBAF6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0136" y="0"/>
            <a:ext cx="5811864" cy="6858000"/>
          </a:xfrm>
          <a:prstGeom prst="rect">
            <a:avLst/>
          </a:prstGeom>
        </p:spPr>
      </p:pic>
    </p:spTree>
    <p:extLst>
      <p:ext uri="{BB962C8B-B14F-4D97-AF65-F5344CB8AC3E}">
        <p14:creationId xmlns:p14="http://schemas.microsoft.com/office/powerpoint/2010/main" val="33463533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1722293" cy="5869420"/>
          </a:xfrm>
        </p:spPr>
        <p:txBody>
          <a:bodyPr anchor="t">
            <a:normAutofit/>
          </a:bodyPr>
          <a:lstStyle/>
          <a:p>
            <a:r>
              <a:rPr lang="es-ES" sz="2800" b="1" dirty="0"/>
              <a:t>1532 - 1534. Pontormo. Venus y Cupido. Galleria degli Uffizi, Florencia</a:t>
            </a:r>
          </a:p>
        </p:txBody>
      </p:sp>
      <p:pic>
        <p:nvPicPr>
          <p:cNvPr id="4" name="Imagen 3">
            <a:extLst>
              <a:ext uri="{FF2B5EF4-FFF2-40B4-BE49-F238E27FC236}">
                <a16:creationId xmlns:a16="http://schemas.microsoft.com/office/drawing/2014/main" id="{9945948C-3CA2-43AA-A474-8A792B59F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275" y="0"/>
            <a:ext cx="10372725" cy="6858000"/>
          </a:xfrm>
          <a:prstGeom prst="rect">
            <a:avLst/>
          </a:prstGeom>
        </p:spPr>
      </p:pic>
    </p:spTree>
    <p:extLst>
      <p:ext uri="{BB962C8B-B14F-4D97-AF65-F5344CB8AC3E}">
        <p14:creationId xmlns:p14="http://schemas.microsoft.com/office/powerpoint/2010/main" val="42658708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es-ES" sz="2800" b="1" dirty="0"/>
              <a:t>1534 - 1535. Pontormo. Retrato de Alessandro Medici. Museum of Art, Philadelphia</a:t>
            </a:r>
          </a:p>
        </p:txBody>
      </p:sp>
      <p:pic>
        <p:nvPicPr>
          <p:cNvPr id="4" name="Imagen 3">
            <a:extLst>
              <a:ext uri="{FF2B5EF4-FFF2-40B4-BE49-F238E27FC236}">
                <a16:creationId xmlns:a16="http://schemas.microsoft.com/office/drawing/2014/main" id="{BF6D2969-AD65-45AF-ACA0-55F6C3900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Tree>
    <p:extLst>
      <p:ext uri="{BB962C8B-B14F-4D97-AF65-F5344CB8AC3E}">
        <p14:creationId xmlns:p14="http://schemas.microsoft.com/office/powerpoint/2010/main" val="11236568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7000" cy="5869420"/>
          </a:xfrm>
        </p:spPr>
        <p:txBody>
          <a:bodyPr anchor="t">
            <a:normAutofit/>
          </a:bodyPr>
          <a:lstStyle/>
          <a:p>
            <a:r>
              <a:rPr lang="es-ES" sz="2800" b="1" dirty="0"/>
              <a:t>1534 - 1535. Pontormo. Retrato de Alessandro Medici. Art </a:t>
            </a:r>
            <a:r>
              <a:rPr lang="es-ES" sz="2800" b="1" dirty="0" err="1"/>
              <a:t>Institute</a:t>
            </a:r>
            <a:r>
              <a:rPr lang="es-ES" sz="2800" b="1" dirty="0"/>
              <a:t>, Chicago</a:t>
            </a:r>
          </a:p>
        </p:txBody>
      </p:sp>
      <p:pic>
        <p:nvPicPr>
          <p:cNvPr id="4" name="Imagen 3">
            <a:extLst>
              <a:ext uri="{FF2B5EF4-FFF2-40B4-BE49-F238E27FC236}">
                <a16:creationId xmlns:a16="http://schemas.microsoft.com/office/drawing/2014/main" id="{E6001890-87A5-4625-B321-E67FD3FB0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618" y="0"/>
            <a:ext cx="5342382" cy="6858000"/>
          </a:xfrm>
          <a:prstGeom prst="rect">
            <a:avLst/>
          </a:prstGeom>
        </p:spPr>
      </p:pic>
    </p:spTree>
    <p:extLst>
      <p:ext uri="{BB962C8B-B14F-4D97-AF65-F5344CB8AC3E}">
        <p14:creationId xmlns:p14="http://schemas.microsoft.com/office/powerpoint/2010/main" val="5474270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22787" cy="5869420"/>
          </a:xfrm>
        </p:spPr>
        <p:txBody>
          <a:bodyPr anchor="t">
            <a:normAutofit/>
          </a:bodyPr>
          <a:lstStyle/>
          <a:p>
            <a:r>
              <a:rPr lang="it-IT" sz="2800" b="1" dirty="0"/>
              <a:t>1535. Pontormo. Expulsión del Paraiso. Galleria degli Uffizi, Florencia</a:t>
            </a:r>
            <a:endParaRPr lang="es-ES" sz="2800" b="1" dirty="0"/>
          </a:p>
        </p:txBody>
      </p:sp>
      <p:pic>
        <p:nvPicPr>
          <p:cNvPr id="4" name="Imagen 3">
            <a:extLst>
              <a:ext uri="{FF2B5EF4-FFF2-40B4-BE49-F238E27FC236}">
                <a16:creationId xmlns:a16="http://schemas.microsoft.com/office/drawing/2014/main" id="{CF94A418-411E-48E7-834F-B35FF8E9B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405" y="0"/>
            <a:ext cx="4456595" cy="6858000"/>
          </a:xfrm>
          <a:prstGeom prst="rect">
            <a:avLst/>
          </a:prstGeom>
        </p:spPr>
      </p:pic>
    </p:spTree>
    <p:extLst>
      <p:ext uri="{BB962C8B-B14F-4D97-AF65-F5344CB8AC3E}">
        <p14:creationId xmlns:p14="http://schemas.microsoft.com/office/powerpoint/2010/main" val="9612572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55922" cy="5869420"/>
          </a:xfrm>
        </p:spPr>
        <p:txBody>
          <a:bodyPr anchor="t">
            <a:normAutofit/>
          </a:bodyPr>
          <a:lstStyle/>
          <a:p>
            <a:r>
              <a:rPr lang="es-ES" sz="2800" b="1" dirty="0"/>
              <a:t>1535. Pontormo. Las tres Gracias. Galleria degli Uffizi, Florencia.</a:t>
            </a:r>
          </a:p>
        </p:txBody>
      </p:sp>
      <p:pic>
        <p:nvPicPr>
          <p:cNvPr id="4" name="Imagen 3">
            <a:extLst>
              <a:ext uri="{FF2B5EF4-FFF2-40B4-BE49-F238E27FC236}">
                <a16:creationId xmlns:a16="http://schemas.microsoft.com/office/drawing/2014/main" id="{67ED5EF3-79D8-449A-9470-FFCEE7F01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540" y="0"/>
            <a:ext cx="4823460" cy="6858000"/>
          </a:xfrm>
          <a:prstGeom prst="rect">
            <a:avLst/>
          </a:prstGeom>
        </p:spPr>
      </p:pic>
    </p:spTree>
    <p:extLst>
      <p:ext uri="{BB962C8B-B14F-4D97-AF65-F5344CB8AC3E}">
        <p14:creationId xmlns:p14="http://schemas.microsoft.com/office/powerpoint/2010/main" val="18125923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2660" cy="5869420"/>
          </a:xfrm>
        </p:spPr>
        <p:txBody>
          <a:bodyPr anchor="t">
            <a:normAutofit/>
          </a:bodyPr>
          <a:lstStyle/>
          <a:p>
            <a:r>
              <a:rPr lang="es-ES" sz="2800" b="1" dirty="0"/>
              <a:t>1529 - 1530. Pontormo. Retrato de un alabardero. Paul Getty Museum, Los </a:t>
            </a:r>
            <a:r>
              <a:rPr lang="es-ES" sz="2800" b="1" dirty="0" err="1"/>
              <a:t>Angeles</a:t>
            </a:r>
            <a:r>
              <a:rPr lang="es-ES" sz="2800" b="1" dirty="0"/>
              <a:t>.</a:t>
            </a:r>
          </a:p>
        </p:txBody>
      </p:sp>
      <p:pic>
        <p:nvPicPr>
          <p:cNvPr id="4" name="Imagen 3">
            <a:extLst>
              <a:ext uri="{FF2B5EF4-FFF2-40B4-BE49-F238E27FC236}">
                <a16:creationId xmlns:a16="http://schemas.microsoft.com/office/drawing/2014/main" id="{49AFD46E-D713-49E3-8C94-06FEF623B3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5278" y="0"/>
            <a:ext cx="5256722" cy="6858000"/>
          </a:xfrm>
          <a:prstGeom prst="rect">
            <a:avLst/>
          </a:prstGeom>
        </p:spPr>
      </p:pic>
    </p:spTree>
    <p:extLst>
      <p:ext uri="{BB962C8B-B14F-4D97-AF65-F5344CB8AC3E}">
        <p14:creationId xmlns:p14="http://schemas.microsoft.com/office/powerpoint/2010/main" val="18154068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790206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75416" cy="5869420"/>
          </a:xfrm>
        </p:spPr>
        <p:txBody>
          <a:bodyPr anchor="t">
            <a:normAutofit/>
          </a:bodyPr>
          <a:lstStyle/>
          <a:p>
            <a:r>
              <a:rPr lang="it-IT" sz="2800" b="1" dirty="0"/>
              <a:t>1537 - 1543. Pontormo. Maria Salviati. Galleria degli Uffizi, Florencia</a:t>
            </a:r>
            <a:endParaRPr lang="es-ES" sz="2800" b="1" dirty="0"/>
          </a:p>
        </p:txBody>
      </p:sp>
      <p:pic>
        <p:nvPicPr>
          <p:cNvPr id="4" name="Imagen 3">
            <a:extLst>
              <a:ext uri="{FF2B5EF4-FFF2-40B4-BE49-F238E27FC236}">
                <a16:creationId xmlns:a16="http://schemas.microsoft.com/office/drawing/2014/main" id="{FA170D07-C6A7-4F3A-8D01-A34BFF08A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034" y="0"/>
            <a:ext cx="5603966" cy="6858000"/>
          </a:xfrm>
          <a:prstGeom prst="rect">
            <a:avLst/>
          </a:prstGeom>
        </p:spPr>
      </p:pic>
    </p:spTree>
    <p:extLst>
      <p:ext uri="{BB962C8B-B14F-4D97-AF65-F5344CB8AC3E}">
        <p14:creationId xmlns:p14="http://schemas.microsoft.com/office/powerpoint/2010/main" val="42313070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193964"/>
            <a:ext cx="6562379" cy="6511636"/>
          </a:xfrm>
        </p:spPr>
        <p:txBody>
          <a:bodyPr anchor="t">
            <a:normAutofit fontScale="90000"/>
          </a:bodyPr>
          <a:lstStyle/>
          <a:p>
            <a:pPr algn="l" fontAlgn="base"/>
            <a:r>
              <a:rPr lang="it-IT" sz="2700" b="1" dirty="0"/>
              <a:t>1541 - 1544. Pontormo. </a:t>
            </a:r>
            <a:r>
              <a:rPr lang="es-ES" sz="2700" b="1" dirty="0" err="1">
                <a:effectLst/>
              </a:rPr>
              <a:t>Niccolò</a:t>
            </a:r>
            <a:r>
              <a:rPr lang="es-ES" sz="2700" b="1" dirty="0">
                <a:effectLst/>
              </a:rPr>
              <a:t> </a:t>
            </a:r>
            <a:r>
              <a:rPr lang="es-ES" sz="2700" b="1" dirty="0" err="1">
                <a:effectLst/>
              </a:rPr>
              <a:t>Ardinghelli</a:t>
            </a:r>
            <a:r>
              <a:rPr lang="es-ES" sz="2700" b="1" dirty="0">
                <a:effectLst/>
              </a:rPr>
              <a:t> o </a:t>
            </a:r>
            <a:r>
              <a:rPr lang="es-ES" sz="2700" b="1" u="none" strike="noStrike" dirty="0" err="1">
                <a:effectLst/>
              </a:rPr>
              <a:t>Monsignor</a:t>
            </a:r>
            <a:r>
              <a:rPr lang="es-ES" sz="2700" b="1" u="none" strike="noStrike" dirty="0">
                <a:effectLst/>
              </a:rPr>
              <a:t> </a:t>
            </a:r>
            <a:r>
              <a:rPr lang="es-ES" sz="2700" b="1" u="none" strike="noStrike" dirty="0" err="1">
                <a:effectLst/>
              </a:rPr>
              <a:t>della</a:t>
            </a:r>
            <a:r>
              <a:rPr lang="es-ES" sz="2700" b="1" u="none" strike="noStrike" dirty="0">
                <a:effectLst/>
              </a:rPr>
              <a:t> Casa</a:t>
            </a:r>
            <a:r>
              <a:rPr lang="it-IT" sz="2700" b="1" dirty="0"/>
              <a:t>. National Gallery of Art, Washington.</a:t>
            </a:r>
            <a:br>
              <a:rPr lang="it-IT" sz="2800" b="1" dirty="0"/>
            </a:br>
            <a:r>
              <a:rPr lang="es-ES" sz="2700" b="0" i="0" dirty="0">
                <a:effectLst/>
                <a:latin typeface="+mn-lt"/>
              </a:rPr>
              <a:t>Giovanni </a:t>
            </a:r>
            <a:r>
              <a:rPr lang="es-ES" sz="2700" b="0" i="0" dirty="0" err="1">
                <a:effectLst/>
                <a:latin typeface="+mn-lt"/>
              </a:rPr>
              <a:t>della</a:t>
            </a:r>
            <a:r>
              <a:rPr lang="es-ES" sz="2700" b="0" i="0" dirty="0">
                <a:effectLst/>
                <a:latin typeface="+mn-lt"/>
              </a:rPr>
              <a:t> Casa, que es con toda probabilidad el sujeto de este retrato, perteneció a una rica familia toscana y saltó a la fama en el servicio de la iglesia. Como poeta, humanista y teórico político, circuló en los niveles más altos de la vida intelectual italiana. Della Casa también escribió un libro sobre modales, y en este retrato de principios de la década de 1540 muestra la sobria </a:t>
            </a:r>
            <a:r>
              <a:rPr lang="es-ES" sz="2700" b="0" i="0" dirty="0" err="1">
                <a:effectLst/>
                <a:latin typeface="+mn-lt"/>
              </a:rPr>
              <a:t>auto-posesión</a:t>
            </a:r>
            <a:r>
              <a:rPr lang="es-ES" sz="2700" b="0" i="0" dirty="0">
                <a:effectLst/>
                <a:latin typeface="+mn-lt"/>
              </a:rPr>
              <a:t> propugnada en esa obra. Cuando Pontormo pintó esta imagen, </a:t>
            </a:r>
            <a:r>
              <a:rPr lang="es-ES" sz="2700" b="0" i="0" dirty="0" err="1">
                <a:effectLst/>
                <a:latin typeface="+mn-lt"/>
              </a:rPr>
              <a:t>della</a:t>
            </a:r>
            <a:r>
              <a:rPr lang="es-ES" sz="2700" b="0" i="0" dirty="0">
                <a:effectLst/>
                <a:latin typeface="+mn-lt"/>
              </a:rPr>
              <a:t> Casa tenía unos treinta años y actuaba en Florencia como Comisionado Apostólico de impuestos. Pontormo muestra al monseñor en un interior oscuro, y aunque los detalles arquitectónicos son pocos, sugieren que el edificio es Santa Maria del Fiore, la catedral de Florencia.</a:t>
            </a:r>
            <a:endParaRPr lang="es-ES" sz="2800" b="1" dirty="0"/>
          </a:p>
        </p:txBody>
      </p:sp>
      <p:pic>
        <p:nvPicPr>
          <p:cNvPr id="4" name="Imagen 3">
            <a:extLst>
              <a:ext uri="{FF2B5EF4-FFF2-40B4-BE49-F238E27FC236}">
                <a16:creationId xmlns:a16="http://schemas.microsoft.com/office/drawing/2014/main" id="{EDAE4E62-A683-4996-8E79-CAB4EE06B1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5615" y="0"/>
            <a:ext cx="5366385" cy="6858000"/>
          </a:xfrm>
          <a:prstGeom prst="rect">
            <a:avLst/>
          </a:prstGeom>
        </p:spPr>
      </p:pic>
    </p:spTree>
    <p:extLst>
      <p:ext uri="{BB962C8B-B14F-4D97-AF65-F5344CB8AC3E}">
        <p14:creationId xmlns:p14="http://schemas.microsoft.com/office/powerpoint/2010/main" val="11899135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465397" cy="5869420"/>
          </a:xfrm>
        </p:spPr>
        <p:txBody>
          <a:bodyPr anchor="t">
            <a:normAutofit fontScale="90000"/>
          </a:bodyPr>
          <a:lstStyle/>
          <a:p>
            <a:pPr algn="l" fontAlgn="base"/>
            <a:r>
              <a:rPr lang="it-IT" sz="3100" b="1" dirty="0"/>
              <a:t>1541 - 1544. Pontormo. </a:t>
            </a:r>
            <a:r>
              <a:rPr lang="es-ES" sz="3100" b="1" dirty="0" err="1">
                <a:effectLst/>
              </a:rPr>
              <a:t>Niccolò</a:t>
            </a:r>
            <a:r>
              <a:rPr lang="es-ES" sz="3100" b="1" dirty="0">
                <a:effectLst/>
              </a:rPr>
              <a:t> </a:t>
            </a:r>
            <a:r>
              <a:rPr lang="es-ES" sz="3100" b="1" dirty="0" err="1">
                <a:effectLst/>
              </a:rPr>
              <a:t>Ardinghelli</a:t>
            </a:r>
            <a:r>
              <a:rPr lang="es-ES" sz="3100" b="1" dirty="0">
                <a:effectLst/>
              </a:rPr>
              <a:t> o </a:t>
            </a:r>
            <a:r>
              <a:rPr lang="es-ES" sz="3100" b="1" u="none" strike="noStrike" dirty="0" err="1">
                <a:effectLst/>
              </a:rPr>
              <a:t>Monsignor</a:t>
            </a:r>
            <a:r>
              <a:rPr lang="es-ES" sz="3100" b="1" u="none" strike="noStrike" dirty="0">
                <a:effectLst/>
              </a:rPr>
              <a:t> </a:t>
            </a:r>
            <a:r>
              <a:rPr lang="es-ES" sz="3100" b="1" u="none" strike="noStrike" dirty="0" err="1">
                <a:effectLst/>
              </a:rPr>
              <a:t>della</a:t>
            </a:r>
            <a:r>
              <a:rPr lang="es-ES" sz="3100" b="1" u="none" strike="noStrike" dirty="0">
                <a:effectLst/>
              </a:rPr>
              <a:t> Casa</a:t>
            </a:r>
            <a:r>
              <a:rPr lang="it-IT" sz="3100" b="1" dirty="0"/>
              <a:t>. National Gallery of Art, Washington.</a:t>
            </a:r>
            <a:br>
              <a:rPr lang="it-IT" sz="2800" b="1" dirty="0"/>
            </a:br>
            <a:br>
              <a:rPr lang="es-ES" sz="2700" b="0" i="0" dirty="0">
                <a:effectLst/>
                <a:latin typeface="+mn-lt"/>
              </a:rPr>
            </a:br>
            <a:r>
              <a:rPr lang="es-ES" sz="2700" b="0" i="0" dirty="0">
                <a:effectLst/>
                <a:latin typeface="+mn-lt"/>
              </a:rPr>
              <a:t>El estilo manierista de Pontormo era una síntesis brillantemente expresiva de la fantasía y la observación aguda de la naturaleza. </a:t>
            </a:r>
            <a:br>
              <a:rPr lang="es-ES" sz="2700" b="0" i="0" dirty="0">
                <a:effectLst/>
                <a:latin typeface="+mn-lt"/>
              </a:rPr>
            </a:br>
            <a:r>
              <a:rPr lang="es-ES" sz="2700" b="0" i="0" dirty="0">
                <a:effectLst/>
                <a:latin typeface="+mn-lt"/>
              </a:rPr>
              <a:t>Aquí la balanza se inclina a favor de la realidad visible, pero una realidad intensificada por exageraciones plausibles. </a:t>
            </a:r>
            <a:br>
              <a:rPr lang="es-ES" sz="2700" b="0" i="0" dirty="0">
                <a:effectLst/>
                <a:latin typeface="+mn-lt"/>
              </a:rPr>
            </a:br>
            <a:r>
              <a:rPr lang="es-ES" sz="2700" b="0" i="0" dirty="0">
                <a:effectLst/>
                <a:latin typeface="+mn-lt"/>
              </a:rPr>
              <a:t>Por ejemplo, la pequeña cabeza del monseñor se ve aún más pequeña por la enorme masa cónica de su torso con capa que se cierne tan cerca del plano de la imagen y roza los lados del marco.</a:t>
            </a:r>
            <a:br>
              <a:rPr lang="es-ES" sz="1100" b="0" i="0" dirty="0">
                <a:solidFill>
                  <a:srgbClr val="767676"/>
                </a:solidFill>
                <a:effectLst/>
                <a:latin typeface="MalloryCompact"/>
              </a:rPr>
            </a:br>
            <a:endParaRPr lang="es-ES" sz="2800" b="1" dirty="0"/>
          </a:p>
        </p:txBody>
      </p:sp>
      <p:pic>
        <p:nvPicPr>
          <p:cNvPr id="4" name="Imagen 3">
            <a:extLst>
              <a:ext uri="{FF2B5EF4-FFF2-40B4-BE49-F238E27FC236}">
                <a16:creationId xmlns:a16="http://schemas.microsoft.com/office/drawing/2014/main" id="{EDAE4E62-A683-4996-8E79-CAB4EE06B1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5615" y="0"/>
            <a:ext cx="5366385" cy="6858000"/>
          </a:xfrm>
          <a:prstGeom prst="rect">
            <a:avLst/>
          </a:prstGeom>
        </p:spPr>
      </p:pic>
    </p:spTree>
    <p:extLst>
      <p:ext uri="{BB962C8B-B14F-4D97-AF65-F5344CB8AC3E}">
        <p14:creationId xmlns:p14="http://schemas.microsoft.com/office/powerpoint/2010/main" val="38229337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735532" cy="5869420"/>
          </a:xfrm>
        </p:spPr>
        <p:txBody>
          <a:bodyPr anchor="t">
            <a:normAutofit/>
          </a:bodyPr>
          <a:lstStyle/>
          <a:p>
            <a:r>
              <a:rPr lang="it-IT" sz="2800" b="1" dirty="0"/>
              <a:t>1545. Pontormo. Escena de Sacrificio. Museo di Capodimonte, Nápoles.</a:t>
            </a:r>
            <a:endParaRPr lang="es-ES" sz="2800" b="1" dirty="0"/>
          </a:p>
        </p:txBody>
      </p:sp>
      <p:pic>
        <p:nvPicPr>
          <p:cNvPr id="4" name="Imagen 3">
            <a:extLst>
              <a:ext uri="{FF2B5EF4-FFF2-40B4-BE49-F238E27FC236}">
                <a16:creationId xmlns:a16="http://schemas.microsoft.com/office/drawing/2014/main" id="{210BACA1-CFE9-442F-89D4-C91800E49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8150" y="0"/>
            <a:ext cx="7943850" cy="6858000"/>
          </a:xfrm>
          <a:prstGeom prst="rect">
            <a:avLst/>
          </a:prstGeom>
        </p:spPr>
      </p:pic>
    </p:spTree>
    <p:extLst>
      <p:ext uri="{BB962C8B-B14F-4D97-AF65-F5344CB8AC3E}">
        <p14:creationId xmlns:p14="http://schemas.microsoft.com/office/powerpoint/2010/main" val="8259661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2003384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5273" cy="5869420"/>
          </a:xfrm>
        </p:spPr>
        <p:txBody>
          <a:bodyPr anchor="t">
            <a:normAutofit/>
          </a:bodyPr>
          <a:lstStyle/>
          <a:p>
            <a:r>
              <a:rPr lang="es-ES" sz="2800" b="1" dirty="0"/>
              <a:t>1537. Pontormo. Maria Salviati </a:t>
            </a:r>
            <a:r>
              <a:rPr lang="es-ES" sz="2800" b="1" dirty="0" err="1"/>
              <a:t>with</a:t>
            </a:r>
            <a:r>
              <a:rPr lang="es-ES" sz="2800" b="1" dirty="0"/>
              <a:t> Giulia Medici. Walters Art Museum, Baltimore.</a:t>
            </a:r>
          </a:p>
        </p:txBody>
      </p:sp>
      <p:pic>
        <p:nvPicPr>
          <p:cNvPr id="4" name="Imagen 3">
            <a:extLst>
              <a:ext uri="{FF2B5EF4-FFF2-40B4-BE49-F238E27FC236}">
                <a16:creationId xmlns:a16="http://schemas.microsoft.com/office/drawing/2014/main" id="{82270200-CCFC-4F6B-A88C-537BB497D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542" y="0"/>
            <a:ext cx="5611458" cy="6858000"/>
          </a:xfrm>
          <a:prstGeom prst="rect">
            <a:avLst/>
          </a:prstGeom>
        </p:spPr>
      </p:pic>
    </p:spTree>
    <p:extLst>
      <p:ext uri="{BB962C8B-B14F-4D97-AF65-F5344CB8AC3E}">
        <p14:creationId xmlns:p14="http://schemas.microsoft.com/office/powerpoint/2010/main" val="33924176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16475" cy="5869420"/>
          </a:xfrm>
        </p:spPr>
        <p:txBody>
          <a:bodyPr anchor="t">
            <a:normAutofit/>
          </a:bodyPr>
          <a:lstStyle/>
          <a:p>
            <a:r>
              <a:rPr lang="es-ES" sz="2800" b="1" dirty="0"/>
              <a:t>1537. Pontormo. </a:t>
            </a:r>
            <a:r>
              <a:rPr lang="es-ES" sz="2800" b="1" dirty="0" err="1"/>
              <a:t>Cosimo</a:t>
            </a:r>
            <a:r>
              <a:rPr lang="es-ES" sz="2800" b="1" dirty="0"/>
              <a:t> I de Medici. Palacio Pitti, Florencia.</a:t>
            </a:r>
          </a:p>
        </p:txBody>
      </p:sp>
      <p:pic>
        <p:nvPicPr>
          <p:cNvPr id="4" name="Imagen 3">
            <a:extLst>
              <a:ext uri="{FF2B5EF4-FFF2-40B4-BE49-F238E27FC236}">
                <a16:creationId xmlns:a16="http://schemas.microsoft.com/office/drawing/2014/main" id="{DF7F3187-D139-4935-BD2A-2F6034279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9093" y="0"/>
            <a:ext cx="4462907" cy="6858000"/>
          </a:xfrm>
          <a:prstGeom prst="rect">
            <a:avLst/>
          </a:prstGeom>
        </p:spPr>
      </p:pic>
    </p:spTree>
    <p:extLst>
      <p:ext uri="{BB962C8B-B14F-4D97-AF65-F5344CB8AC3E}">
        <p14:creationId xmlns:p14="http://schemas.microsoft.com/office/powerpoint/2010/main" val="22451518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555504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74571" cy="5869420"/>
          </a:xfrm>
        </p:spPr>
        <p:txBody>
          <a:bodyPr anchor="t">
            <a:normAutofit/>
          </a:bodyPr>
          <a:lstStyle/>
          <a:p>
            <a:r>
              <a:rPr lang="es-ES" sz="2800" b="1" dirty="0"/>
              <a:t>Pontormo. San Francisco. Museo de Bellas Artes, Boston.</a:t>
            </a:r>
          </a:p>
        </p:txBody>
      </p:sp>
      <p:pic>
        <p:nvPicPr>
          <p:cNvPr id="4" name="Imagen 3">
            <a:extLst>
              <a:ext uri="{FF2B5EF4-FFF2-40B4-BE49-F238E27FC236}">
                <a16:creationId xmlns:a16="http://schemas.microsoft.com/office/drawing/2014/main" id="{0FAF316A-A179-46A5-827E-FFC568173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7189" y="0"/>
            <a:ext cx="4204811" cy="6858000"/>
          </a:xfrm>
          <a:prstGeom prst="rect">
            <a:avLst/>
          </a:prstGeom>
        </p:spPr>
      </p:pic>
    </p:spTree>
    <p:extLst>
      <p:ext uri="{BB962C8B-B14F-4D97-AF65-F5344CB8AC3E}">
        <p14:creationId xmlns:p14="http://schemas.microsoft.com/office/powerpoint/2010/main" val="8893216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TotalTime>
  <Words>7771</Words>
  <Application>Microsoft Office PowerPoint</Application>
  <PresentationFormat>Panorámica</PresentationFormat>
  <Paragraphs>124</Paragraphs>
  <Slides>106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106</vt:i4>
      </vt:variant>
    </vt:vector>
  </HeadingPairs>
  <TitlesOfParts>
    <vt:vector size="112" baseType="lpstr">
      <vt:lpstr>Arial</vt:lpstr>
      <vt:lpstr>Calibri</vt:lpstr>
      <vt:lpstr>Calibri Light</vt:lpstr>
      <vt:lpstr>MalloryCompact</vt:lpstr>
      <vt:lpstr>Times New Roman</vt:lpstr>
      <vt:lpstr>Tema de Office</vt:lpstr>
      <vt:lpstr>Pontormo 1494 - 1557</vt:lpstr>
      <vt:lpstr>Presentación de PowerPoint</vt:lpstr>
      <vt:lpstr>Presentación de PowerPoint</vt:lpstr>
      <vt:lpstr>1512 - 1513. Pontormo. Leda y el cisne. Galleria degli Uffizi, Florencia</vt:lpstr>
      <vt:lpstr>1514. Pontormo. Sacra conversación. Santissima Annunziata, Florencia. Una Madonna de extremidades largas sostiene a un Niño agitado en su regazo, realizando un giro serpentino con el que parece levantarse de un asiento invisible. A su alrededor hay cuatro santos en poses complementarias: en los extremos Santa Lucía con su cuerpo de perfil y su cabeza girada hacia el espectador, que levanta un plato con sus propios ojos, simbolizando el martirio que la cegó (en la otra mano sostiene la palmera), a la derecha San Miguel Arcángel, que está frontal con su cabeza pero de perfil hacia María, quien en cambio levanta la balanza, su atributo típico con el que pesará almas en el día del Juicio, y sostiene la espada a su izquierda.</vt:lpstr>
      <vt:lpstr>Más cerca del Niño hay dos santos arrodillados y dispuestos a lo largo de una diagonal que amplifica la profundidad espacial. A la izquierda Santa Inés, con la cabeza lánguidamente girada hacia el cielo, y a la derecha San Zacarías, por detrás. El diseño se refiere a importantes modelos contemporáneos, en particular a las conversaciones sagradas de Fra Bartolomeo (Sacra conversazione Cambi, 1509, iglesia de San Marco en Florencia; Retablo Pitti,1512, Galería Palatina)y por Andrea del Sarto (Matrimonio místico de Santa Catalina de Alejandría,c. 1513, Gemäldegalerie de Dresde). En comparación con los modelos, sin embargo, el artista se separó reelaborando la composición de una manera personal, en nombre de un espacio reducido y comprimido, así como una fuerte torsión de los cuerpos, disolviendo ese equilibrio armonioso de formas insertadas en un espacio perfectamente medible, típico del Renacimiento. En una dirección anticlásica, también se establecen las mismas fisonomías y la acentuación sentimental de algunas figuras, como la renuencia del niño, la mueca extática de Agnes, el anhelo de Michele. </vt:lpstr>
      <vt:lpstr>1514. Pontormo. Escena de la vida en un hospital. Galleria della Accademia, Florencia.</vt:lpstr>
      <vt:lpstr>1514. Pontormo. Verónica.Capilla de los Papas. Santa Maria Novella, Florencia.</vt:lpstr>
      <vt:lpstr>1514. Pontormo. Dios bendiciendo. Capilla de los Papas, Santa Maria Novella, Florencia.</vt:lpstr>
      <vt:lpstr>1514. Pontormo. Putti y escudo de armas de los Medici. Capilla de los Papas, Santa Maria Novella, Florencia.</vt:lpstr>
      <vt:lpstr>1514. Pontormo. Putti. Capilla de los Papas, Santa Maria Novella, Florencia.</vt:lpstr>
      <vt:lpstr>1514 - 1516. Pontormo. Visitación. Santissima Annunziata, Florencia.</vt:lpstr>
      <vt:lpstr>1516. Pontormo. Retrato de mujer con cesta. Galleria degli Uffizi, Florencia. El vestido parece ser el verdadero protagonista de esta pintura, que muestra a una mujer tres cuartos a la derecha, sosteniendo una canasta con algunos husos de lana sobre un fondo oscuro uniforme. La singular presencia de los husos puede ser una referencia a los tres Parches, lo que implica cómo la mujer ya podría haber muerto cuando fue retratada. Otras hipótesis en cambio ven en la figura femenina a la posible esposa de un comerciante de telas. Llama la atención el juego de luces, que ilumina la superficie de damasco de la tela y motea con vetas blancas la camisa plisada que cubre su pecho, también enmarcada por una cadena trenzada, que ocupa la decoración del tocado.</vt:lpstr>
      <vt:lpstr>1516. Pontormo. Retrato de mujer con cesta. Galleria degli Uffizi, Florencia. Intenso es el aspecto de la mujer, ligeramente sonriente, y con pasajes de claroscuro humedecidos, que acentúan suavemente la prominencia plástica. Un verdadero concierto de rojos y naranjas es orquestado por el artista, que va desde el cabello de la dama hasta su tez, desde la tela del vestido hasta los detalles de los accesorios. Las órbitas profundas de los ojos y la boca carnosa con el labio superior ligeramente arqueado se refieren al estilo de Pontormo, así como a la expresión ligeramente fruncida como la de los santos del Retablo de Pucci. Según Antonio Natali, por otro lado, el tratamiento particular de la epidermis, que todavía se hace eco del sfumato de Leonardo, la imposición de las manos, firmes y sin estrechar, los pliegues "anchos y plásticos" de la túnica se refieren a los rasgos estilísticos de Andrea del Sarto. Sin embargo, la obra no estaría exenta de una influencia del alumno Pontormo, así como de los grabados de Alberto Durero, en su momento bien conocidos también en Florencia. </vt:lpstr>
      <vt:lpstr>Presentación de PowerPoint</vt:lpstr>
      <vt:lpstr>Presentación de PowerPoint</vt:lpstr>
      <vt:lpstr>1515 - 1518. Pontormo. José es vendido a Potifar. National Gallery, Londres. La historia está tomada del Antiguo Testamento (Génesis 39:1). José era el hijo favorito de su padre y recibió un abrigo de muchos colores. Sus celosos hermanastros vendieron a José a una caravana de comerciantes ismaelitas que llevaban perfumes y especias a Egipto. Los hermanos untaron sangre de cabra en el abrigo de José y le dijeron a su padre que José estaba muerto. Esta escena muestra a José (el joven central de amarillo) de pie frente a su nuevo maestro, Potifar, el capitán de la guardia del faraón. Acaba de ser vendido por los ismaelitas, que se ven luchando por su pago en la izquierda. Uno de ellos se agacha, de espaldas al espectador y cabeza entre piernas, para recoger una moneda del suelo. La composición está abarrotada, con las figuras serpenteando a través del panel hacia la puerta central del edificio detrás.</vt:lpstr>
      <vt:lpstr>1515 - 1518. Pontormo. José es vendido a Potifar. National Gallery, Londres. La paleta de colores expresivos de alto tono con rosa, amarillo y verde brillante, las figuras alargadas y estilizadas conscientemente con sus profundos ojos redondos, y la composición serpentina con poca profundidad pictórica son típicas de la obra de Pontormo. Su visión idiosincrásica, con escenas como esta aparentemente pintadas desde la imaginación en lugar de cualquier concepto racional, lo convierte en una figura central entre los artistas que perseguían estilos asertivamente individuales en Florencia en ese momento, hoy a menudo descritos como manieristas. Se pensaba que la vida de José reflejaba la de Cristo; el paralelo del Nuevo Testamento de este incidente fue la traición de Cristo por Judas.  </vt:lpstr>
      <vt:lpstr>1515 - 1518. Pontormo. Castigo del Panadero. National Gallery, Londres. Esta escena se produce después de que José vendiera a Potifar. José era el hijo favorito de su padre con un abrigo de muchos colores, pero fue vendido como esclavo por sus celosos hermanastros y llevado a Egipto. Comprado por Potifar, el jefe de la guardia del faraón, José se convirtió en supervisor de la casa de Potifar. Sin embargo, cuando rechazó los avances sexuales de la esposa de Potifar, ella lo acusó falsamente de violación, y fue encarcelado.</vt:lpstr>
      <vt:lpstr>Esta escena se produce después de que José vendiera a Potifar. José era el hijo favorito de su padre con un abrigo de muchos colores, pero fue vendido como esclavo por sus celosos hermanastros y llevado a Egipto. Comprado por Potifar, el jefe de la guardia del faraón, José se convirtió en supervisor de la casa de Potifar. Sin embargo, cuando rechazó los avances sexuales de la esposa de Potifar, ella lo acusó falsamente de violación, y fue encarcelado. Cuando estaba en prisión, José interpretó los sueños del mayordomo y panadero del faraón, que había sido encarcelado por ofenderlo. José previó que el mayordomo sería reinstalado, pero el panadero sería ahorcado. Aquí el panadero es sacado de la prisión (arriba a la derecha) y llevado a la ejecución (derecha), mientras que el mayordomo se muestra bajando la escalera y sirviendo al Faraón (abajo a la izquierda).</vt:lpstr>
      <vt:lpstr>Al igual que José con Jacob en Egipto,la composición se estructura en una escalera como una narrativa continua, con varias escenas mostradas simultáneamente. El escenario es un extraño espacio sin pavimentar donde faraón, vestido con un turbante azul, está cenando con una mujer. Una estatua de un anciano señalando la página abierta de su libro se eleva sobre ellos en una columna al pie de la escalera. Puede ser un profeta del Antiguo Testamento, pero su identidad no está clara. El entorno indeterminado, la profundidad limitada y la escalera prominente le dan a la pintura una sensación inquietante, que refleja el interés de Pontormo en el nuevo estilo manierista, una reacción contra el naturalismo del Alto Renacimiento, que se estaba poniendo de moda en Florencia en ese momento. José le había pedido al mayordomo que lo mencionara al faraón y asegurara su liberación, pero el mayordomo lo olvidó. José permaneció en prisión durante otros dos años hasta que el propio Faraón tuvo un sueño de siete vacas gordas y siete vacas magras, que ninguno de sus asesores pudo interpretar. El mayordomo recordó a José, quien aconsejó al faraón que almacenara grano porque siete años abundantes serían seguidos por siete años de hambruna. </vt:lpstr>
      <vt:lpstr>1515 - 1518. Pontormo. Los hermanos de José piden ayuda. National Gallery, Londres. Habiendo sido vendido como esclavo por sus celosos hermanastros, José fue llevado a Egipto y comprado por Potifar, el jefe de la guardia del faraón(José vendido a Potifar). José rechazó los avances sexuales de la esposa de Potifar, quien lo acusó falsamente de violación y lo hizo encarcelar. Cuando estaba en prisión, José interpretó los sueños del mayordomo y panadero del faraón, que había sido encarcelado por ofenderlo. José previó que el mayordomo sería reinstalado, pero el panadero sería ahorcado(Faraón con su mayordomo y panadero). </vt:lpstr>
      <vt:lpstr>José le había pedido al mayordomo que lo mencionara al faraón y asegurara su liberación, pero el mayordomo lo olvidó. José permaneció en prisión durante otros dos años hasta que el propio Faraón tuvo un sueño de siete vacas gordas y siete vacas magras, que ninguno de sus asesores pudo interpretar. El mayordomo recordó a José, quien aconsejó al faraón que almacenara grano porque siete años abundantes serían seguidos por siete años de hambruna. Faraón hizo de José su visir, el segundo hombre más poderoso de Egipto. </vt:lpstr>
      <vt:lpstr>1515 - 1518. Pontormo. José con Jacob en Egipto. National Gallery, Londres. En esta imagen (que puede no haber sido parte de la comisión original) los episodios finales de la historia de José y Jacob se condensan ingeniosamente. Hay cuatro episodios separados combinados aquí: José presentando a su padre Jacob al Faraón de Egipto; José en un carro, escuchando una petición de las víctimas de la hambruna; José con sus hijos subiendo la escalera para visitar al moribundo Jacob; y Jacob bendiciendo a los hijos de José.</vt:lpstr>
      <vt:lpstr>Jacob es el anciano con el vestido blanco con capucha que sostiene un palo y se apoya en una roca en el centro de la pintura mientras descansa en su viaje a Egipto. José, como visir del faraón, se sienta en un carro en la parte inferior derecha de la pintura, decidiendo quién debe recibir grano durante la hambruna que predijo. El anciano Jacob aparece de nuevo vestido de azul en el primer plano izquierdo, arrodillado a los pies del faraón mientras José lo presenta. José sostiene la mano de su propio hijo mientras lo lleva por los escalones para visitar al moribundo Jacob. En el episodio final en la parte superior derecha vemos a José al lado de la cama de su padre mientras Jacob bendice a los hijos de José. Este tipo de imagen, en la que se muestran varias partes de una historia simultáneamente, se conoce como una narrativa continua.</vt:lpstr>
      <vt:lpstr>La historia aquí está fragmentada, presentada casi como arrebatos de un sueño. El escenario está extrañamente mal definido, con curvas arrolladoras y figuras de diferentes escalas. Los colores brillantes y ácidos están influenciados por el trabajo posterior de Miguel Ángel, particularmente sus frescos del techo de la Capilla Sixtina recientemente terminados, que se dieron a conocer en 1512. La visión idiosincrásica de Pontormo, con escenas como esta aparentemente pintadas desde la imaginación onírica en lugar de cualquier concepto racional, lo convierte en una figura central entre los artistas que perseguían estilos asertivamente individuales en Florencia en ese momento, hoy a menudo descritos como manieristas. El niño con el sombrero negro y la canasta que está sentado en el escalón inferior del palacio del faraón se dice en las Vidas de los artistas de Vasari como un retrato del aprendiz de Pontormo Bronzino, también una figura clave entre los llamados manieristas; véase por ejemplo su famosa Alegoría con Venus y Cupido. </vt:lpstr>
      <vt:lpstr>Presentación de PowerPoint</vt:lpstr>
      <vt:lpstr>1517. Pontormo. San Quintín. Pinacoteca Comunale, Sansepolcro. La Leyenda Dorada de Iacopo da Varazze cuenta la historia de San Quintín, martirizado en la época del emperador Maximiano (286-310): sufrió una tortura atroz, con clavos clavados debajo de las uñas de sus dedos y dos espuelas que lo ensartaron desde los hombros hasta la altura de sus piernas. El autor del standardo tenía esta descripción en mente, habiéndolo reproducido puntualmente. De hecho, el santo se reproduce en primer plano en figura completa, cubierto solo por una tanga, con los brazos levantados, encajado en hachas verticales que enmarcan su figura estatuaria. En el eje inferior está el nombre del santo, en latín. Evidente es el contraste entre los instrumentos atroces de tortura y la pose sinuosa en elegante contraste del santo, así como con respecto al rostro patéticamente lánguido, suavemente girado hacia arriba. Explícita es también la referencia a modelos escultóricos, como el Baco de Jacopo Sansovino (1515).</vt:lpstr>
      <vt:lpstr>1517. Pontormo. San Quintín. Pinacoteca Comunale, Sansepolcro.  El fondo tiene connotaciones nórdicas, tanto en la forma arcaica de los árboles, como en la forma de la vestimenta de algunos personajes como el caminante que huye horrorizado, un homenaje a los grabados nórdicos que en aquellos años también se habían popularizado en Florencia. El caminante y el anciano doblado en el palo de la izquierda parecen casi idénticos en el fondo de la tabla de José vendido a Putifarre para la cámara de bodas Borgherini. </vt:lpstr>
      <vt:lpstr>1517 - 1518. Pontormo. Retrato de un joyero. Louvre. El cuadro podría ser uno de los primeros retratos de Pontormo, por la proximidad estilística a obras de Andrea del Sarto. El buril en su mano y un vicio para cortar las gemas sobre la mesa lo identifican como joyero pero, a pesar de los intentos de darle un nombre, la identidad de la efigie aún se desconoce. Improbables, por diversas razones, son los de Giovanni delle Corniole, Michele di Paolo Poggini y Domenico di Polo. El protagonista está representado en una media figura sobre un fondo verde, con un giro expresivo de la cabeza a la izquierda mientras que el torso está orientado tres cuartas partes a la derecha, paralelo a la mesa de trabajo que se puede vislumbrar justo en la esquina inferior derecha. Lleva un llamativo tricornio negro y una chaqueta negra con inserciones de piel y mangas anchas de terciopelo, lo que demuestra su alto estatus económico y social. Del cuello sale una solapa de la camisa blanca, finamente bordada en el borde. Los rasgos fisonómicos están marcados: pelo largo del casco con flecos uniformes, ojos ligeramente huecos y expresivos, nariz pronunciada, pómulos altos, labios hinchados. </vt:lpstr>
      <vt:lpstr>1518. Pontormo. Virgen con Santos (Retablo Pucci). San Michele Visdomini, Florencia.  Rompiendo abruptamente con la tradición florentina de la conversación sagrada, Pontormo no organizó a los personajes en torno al punto de apoyo central de la Virgen con el Niño, sino que los distanció extendiéndolos con facilidad por toda la superficie de la pintura, inventando así nuevos esquemas que juegan con nuevas líneas de fuerza.</vt:lpstr>
      <vt:lpstr>Rompiendo abruptamente con la tradición florentina de la conversación sagrada, Pontormo no organizó a los personajes en torno al punto de apoyo central de la Virgen con el Niño, sino que los distanció extendiéndolos con facilidad por toda la superficie de la pintura, inventando así nuevos esquemas que juegan con nuevas líneas de fuerza. María se encuentra en el centro, dentro de un nicho, pero no sostiene al Niño en sus brazos, apuntando más bien hacia el altar de la iglesia (el retablo está en la pared derecha), hacia el que también gira el Niño, en los brazos de San José también girados. Juan el Evangelista se sienta sobre un muñón (en el que se pueden ver las iniciales DN) en la parte inferior izquierda, con su cuerpo alargado y relajado, y mira hacia el águila, su animal totémico, que le inspira las palabras del Evangelio que está escribiendo con pluma en mano y libro abierto en sus piernas. En el centro, San Juan señala al Niño con su gesto más típico y mira hacia Francisco de Asís, arrodillado detrás de él y dirigiendo una oración extática a Jesús. Más a la derecha se encuentra Giacomo Maggiore, con su borde y con la mirada puesta en el espectador, y su figura se extiende hacia la de un ángel que mueve una cortina, que se hace eco de otro lugar simétricamente a la izquierda, en una posición opuesta.</vt:lpstr>
      <vt:lpstr>El esquema es, por lo tanto, el de dos zonas, derecha e izquierda, que se deshilagan a lo largo de la diagonal y que encuentran una conexión ideal en la cabeza de la Virgen, el vértice de un triángulo hipotético con el Evangelista y San Francisco en la base. Los giros complejos, la pluralidad de gestos y la animación de los personajes anulan cualquier efecto de simetría, a pesar de que las dos mitades están pobladas por el mismo número de caracteres. En ningún caso se cruzan los ojos. El fondo oscuro, tan inusual, aumenta los efectos de degradado e implementa los colores, pero también amplifica la sensación de iluminación en las figuras. De hecho, Juan y José están investidos de la luz más fuerte, que alude al Espíritu Santo, que inspira sus acciones y la escritura del Evangelio. Esto también acentúa la fisonomía, como lo demuestran los profundos surcos de la época de José y Juan. La preeminencia de José debe leerse en relación con las disputas teológicas de aquellos años, y en este sentido la presencia de Santiago también es emblemática, ya que en su Evangelio apócrifo (el Protoevangelium de Santiago)habla de la infancia de Cristo y alaba el cuidado paterno de San José. La presencia de San Francisco de Asís está ligada al nombre del cliente y a la devoción que su orden pagó al Niño Jesús.</vt:lpstr>
      <vt:lpstr> </vt:lpstr>
      <vt:lpstr>1519. Pontormo. Retrato de un músico. Galería Uffizi, Florencia.  El protagonista es retratado sentado, medio figurado, sobre un fondo oscuro uniforme.  Tiene el torso girado hacia la derecha, con el brazo derecho suavemente acostado sobre un reposabrazos de la silla, mientras que entre las piernas sostiene abierto un libro con partituras musicales.  En cambio, la cara se gira hacia el espectador, resaltada en su blancura en comparación con los tonos oscuros de la túnica y el fondo.  Lleva un tocado negro y tiene una edad temprana, de unos veinte años, con el pelo largo hasta el cuello, largos paneles laterales, un toque de bigote y barba.  Los ojos son grandes y expresivos, la nariz recta, la boca delgada, la barbilla pronunciada.</vt:lpstr>
      <vt:lpstr>1519. Pontormo. San Antonio Abad. Galería Uffizi, Florencia. El santo está representado en una media figura, mientras se vuelve hacia el espectador desenrollando un pergamino con un gesto enérgico. Es calvo y con una larga barba blanca. Lleva una capucha ancha de color marrón y una capa oscura, y se inclina, a su izquierda, sobre el típico palo nudoso. La lectura del texto del pergamino es controvertida. Dado que la oración está incompleta (a diferencia de otros artistas, Pontormo evitó la fuerza de escribir solo en los lados del pergamino visibles para el espectador), podría contener la frase "Es Dei esto [mi]litate vict[oria]“ La expresión frunce el ceño, como si estuviera sorprendida por una visión divina. El color está sobriamente equilibrado en colores oscuros y terrosos, tendiendo casi a ser monocromo, a diferencia de lo que sucede en otras obras. </vt:lpstr>
      <vt:lpstr>1520. Pontormo. Cosimo, el viejo. Galleria degli Uffizi, Florencia.  Cosimo de' Medici es retratado de perfil, inspirado en el único retrato existente, la medalla del siglo XV de un artista florentino anónimo.  El torso se gira hacia el espectador y es alargado, apretado en la espacialidad adelgazada entre el asiento (donde se informa el nombre de la efigie, COS[I]M[U] MED/ICES P[ATER] P[ATRIAE] P[ARENS]) y el primer plano.  Lleva el gorro de lana roja pesada y un vestido del mismo material, con un volumen acentuado y con el tratamiento nórdico de los pliegues, iluminados con destellos y reflejos aterciopelados.  Las manos están expresamente entrelazadas a la otra.</vt:lpstr>
      <vt:lpstr>1520. Pontormo. Cosimo, el viejo. Galleria degli Uffizi, Florencia.   A la izquierda hay una representación alegórica: la rama rota de laurel, una planta utilizada a menudo como símbolo de la dinastía Medici desde que fue llevada a su esplendor por Lorenzo el Magnífico/Laurentius/Laurus, aludea la extinción de la hebra principal de la familia, pero un nuevo virgulto alude a la vitalidad y renovación del linaje.  Un rollo se enrolla complicadamente en la rama y se lee un pasaje de la Eneida (VI, 143): UN AVULSO NON DEFICIT ALTER,para reiterar cómo una rama rota no debilita a la otra. </vt:lpstr>
      <vt:lpstr>1519. Pontormo. Juan el evangelista y San Miguel. Iglesia de San Miguel, Empoli.</vt:lpstr>
      <vt:lpstr>1519. Pontormo. Juan el evangelista y San Miguel. Iglesia de San Miguel, Empoli.</vt:lpstr>
      <vt:lpstr>1519. Pontormo. Juan el evangelista y San Miguel. Iglesia de San Miguel, Empoli.</vt:lpstr>
      <vt:lpstr>1520. Pontormo. Adoración de los magos. Palazzo Pitti. </vt:lpstr>
      <vt:lpstr>La procesión de los Reyes Magos se despliega a lo largo del cuadro con un recorrido curvilíneo, que llega a la primera planta y culmina en el grupo de la derecha, colocado en un entresuelo y aislado por un parapeto, con la Virgen que se levanta para acercar a su hijo al primero de los Reyes Magos postrado en el suelo en adoración, mientras que José está en la esquina, reconocible por el halo y el palo, sentado entre un grupo de pastores. Singular es la presencia de Santa Ana detrás de María, vinculada a una recreación de la procesión de la fiesta de Santa Ana, como también recuerda la presencia del monasterio de Verzaia al fondo, el punto de llegada de la procesión que cada 26 de julio partía de Orsanmichele en memoria del día de la expulsión del duque de Atenas.</vt:lpstr>
      <vt:lpstr>1519 - 1521. Pontormo. Salón. Villa Medici, Poggio a Caiano.</vt:lpstr>
      <vt:lpstr>Presentación de PowerPoint</vt:lpstr>
      <vt:lpstr>1520 - 1525. Pontormo. Estudio de la cabeza de un hombre. MET.</vt:lpstr>
      <vt:lpstr>1520. Pontormo. La Virgen y cuatro santos. MET. Junto con Rosso Fiorentino, Pontormo fue un destacado y revolucionario artista del manierismo en Florencia. Este dibujo está realizado al principio de la carrera del maestro. Los dibujos de Pontormo, principalmente estudios de figuras en tiza roja o tiza negra, se encuentran entre las expresiones más altas en la tradición del diseño florentino. Su estilo de dibujo temprano, particularmente su preferencia por la tiza roja, muestra la influencia de su maestro, Andrea del Sarto (1486-1530). La fortuna temprana de este extraordinario dibujo está registrada por una copia ahora en el Musée du Louvre, París (inv. 1991) hecha por el pintor y dibujante del Renacimiento tardío de Siena Francesco Vanni (1563-1610).</vt:lpstr>
      <vt:lpstr>1520. Pontormo. Retrato de Francesco da Castiglione. Palacio Pitti, Florencia.</vt:lpstr>
      <vt:lpstr>1522. Pontormo. Retrato de dos hombres. Collezione Vittorio Cini, Venecia.</vt:lpstr>
      <vt:lpstr>1522. Pontormo. Virgen, San Jerónimo y San Francisco. Galleria degli Uffizi, Florencia.</vt:lpstr>
      <vt:lpstr>1521 - 1527. Pontormo. Virgen, San José y San Juan. Hermitage. Sobre un fondo oscuro, María sentada presenta al Niño al espectador. Él, agachado en los brazos de su madre, levanta un jilguero, la prefiguración de su pasión. A los lados emergen de la oscuridad San José, que se vuelve tímido de espaldas, y un san Juan alegre. María, que sigue el trágico destino de su hijo, parece fría y distante, con los ojos casi húmedos de lágrimas, a diferencia de la alegría que emana de los rostros de los dos niños.  La escena muestra una ruptura con los principios del Renacimiento por las contradicciones internas: el Niño y el rostro de la Virgen, por ejemplo, están construidos de tal manera que sacan a relucir el volumen, pero la cortina tiene un diseño plano, casi inconsistente de los pliegues. Muy intenso es el contraste entre los colores complementarios de verde y rojo disfrazado de María, el primero en tono petróleo, el segundo de una intensidad casi saturada. </vt:lpstr>
      <vt:lpstr>Presentación de PowerPoint</vt:lpstr>
      <vt:lpstr>1523 - 1525. Pontormo. Oración en el huerto. Certosa, Galuzzo.</vt:lpstr>
      <vt:lpstr>1523 - 1525. Pontormo. Cristo ante Pilatos. Certosa, Galuzzo.</vt:lpstr>
      <vt:lpstr>1523 - 1525. Pontormo. Camino del Calvario. Certosa, Galuzzo.</vt:lpstr>
      <vt:lpstr>1523 - 1525. Pontormo. Deposición. Certosa, Galuzzo.</vt:lpstr>
      <vt:lpstr>1523 - 1525. Pontormo. Resurrección. Certosa, Galuzzo</vt:lpstr>
      <vt:lpstr>Presentación de PowerPoint</vt:lpstr>
      <vt:lpstr>1525. Pontormo. Cena de Emaus. Galleria degli Uffizi, Florencia.</vt:lpstr>
      <vt:lpstr>1525. Pontormo. Cena de Emaus. Galleria degli Uffizi, Florencia.</vt:lpstr>
      <vt:lpstr>1525. Pontormo. Cena de Emaus. Galleria degli Uffizi, Florencia.</vt:lpstr>
      <vt:lpstr>1525. Pontormo. Cena de Emaus. Galleria degli Uffizi, Florencia.</vt:lpstr>
      <vt:lpstr>Presentación de PowerPoint</vt:lpstr>
      <vt:lpstr>1525. Pontormo. Retrato de un joven. Museo Nazionale di Palazzo Mansi, Lucca.  La efigie, indicada por algunos posiblemente en Alessandro de' Medici, duque de Florencia, se encuentra en una media figura envuelta en una chaqueta esponjosa de un color rojo extravagante, colocada sobre la chaqueta oscura y la camisa blanca.  La cabeza parece pequeña, como un adolescente, destacando sobre el fondo oscuro y la convergencia de las líneas de fuerza generadas por el curso de los hombros.  La mirada es altiva y concentrada hacia el espectador, enmarcada por el pelo rizado del casco y una gorra oscura.  Extraordinario es el diseño de la mano derecha, descansando en un estante en la esquina inferior.</vt:lpstr>
      <vt:lpstr>1526. Pontormo. Tabernáculo de San Giuliano, Boldrone, Crucifixión con Virgen y San Juan y San Agustín. A la derecha San Julián. Galleria dei Disegni, Florencia.</vt:lpstr>
      <vt:lpstr>1526 - 1527. Pontormo. Bandeja del nacimiento de Juan Bautista, reverso. Galleria degli Uffizi, Florencia.</vt:lpstr>
      <vt:lpstr>1526 - 1527. Pontormo. Bandeja del nacimiento de Juan Bautista, reverso. Galleria degli Uffizi, Florencia.</vt:lpstr>
      <vt:lpstr>1526 - 1527. Pontormo. Bandeja del nacimiento de Juan Bautista, reverso. Galleria degli Uffizi, Florencia.</vt:lpstr>
      <vt:lpstr>1526 - 1527. Pontormo. Bandeja de nacimiento, frontal. Galleria degli Uffizi, Florencia.</vt:lpstr>
      <vt:lpstr>1527. Pontormo. San Jerónimo penitente. Landesmuseum, Hannover.  En mal estado de conservación, generalmente está fechada en el mismo período en el que el artista trabajó en la Capilla Capponi.  Muestra al santo, calvo y cubierto solo por un paño en sus piernas, inclinado en oración hacia un crucifijo en la esquina izquierda en primer plano, mientras que detrás mira al león inseparable.  Toda la atención del espectador recae en el giro artificial del cuerpo del santo, descansando sobre un panel rojo que le da protagonismo.  Roberto Longhi, en 1953, describió al santo como "cadavérico, desmayado en un remolino de laca sangrienta". </vt:lpstr>
      <vt:lpstr>1526 - 1528. Pontormo. Virgen, Niño y San Juan. Galleria Corsini, Florencia.</vt:lpstr>
      <vt:lpstr>1527 - 1528. Pontormo. Virgen, Niño y San Juan. Galleria degli Uffizi, Florencia</vt:lpstr>
      <vt:lpstr>Presentación de PowerPoint</vt:lpstr>
      <vt:lpstr>1528. Pontormo. Cappella Capponi, Santa Felicità, Florencia</vt:lpstr>
      <vt:lpstr>1528. Pontormo. Deposición. Cappella Capponi, Santa Felicità, Florencia.</vt:lpstr>
      <vt:lpstr>1528. Pontormo. Anunciación. Cappella Capponi, Santa Felicità, Florencia</vt:lpstr>
      <vt:lpstr>1528. Pontormo. San Juan Evangelista. Cappella Capponi, Santa Felicità, Florencia.</vt:lpstr>
      <vt:lpstr>1528. Pontormo. San Lucas. Cappella Capponi, Santa Felicità, Florencia.</vt:lpstr>
      <vt:lpstr>1528. Pontormo y Bronzino. San Marcos. Cappella Capponi, Santa Felicità, Florencia.</vt:lpstr>
      <vt:lpstr>1528. Pontormo y Bronzino. San Mateo. Cappella Capponi, Santa Felicità, Florencia.</vt:lpstr>
      <vt:lpstr>1528. Pontormo. Francesca Capponi como María Magdalena. Whitfield Fine Art, Londres.</vt:lpstr>
      <vt:lpstr>1528 - 1529. Pontormo. Visitación. San Michele, Carmignano, Florencia.</vt:lpstr>
      <vt:lpstr>1529. Pontormo. Virgen con niño y Santa Ana, San Sebastián, San Pedro, San Benedicto y San Felipe. Louvre.</vt:lpstr>
      <vt:lpstr>Presentación de PowerPoint</vt:lpstr>
      <vt:lpstr>1528 - 1530. Pontormo. Diez mil mártires. Galería Palatina, Florencia.  Producido para los monjes del Spedale degli Innocenti de Florencia y ahora en la Galleria Palatina de la ciudad. Muestra el martirio de los mártires del mismo nombre junto a San Mauricio.  Una copia del lado izquierdo de la obra en los Uffizi se atribuye a un joven Bronzino.</vt:lpstr>
      <vt:lpstr>1530. Pontormo. Retrato de Carlo Neroni. Museo J. Paul Getty de Los Ángeles.</vt:lpstr>
      <vt:lpstr>1530. Pontormo. Noli me Tangere. Colección privada.</vt:lpstr>
      <vt:lpstr>1530. Pontormo. Retrato de mujer. Städelsches Kunstinstitut, Frankfurt</vt:lpstr>
      <vt:lpstr>1532. Pontormo. Virgen con niño. Museum of John Paul II Collection, Varsovia.</vt:lpstr>
      <vt:lpstr>1532 - 1534. Pontormo. Venus y Cupido. Galleria degli Uffizi, Florencia</vt:lpstr>
      <vt:lpstr>1534 - 1535. Pontormo. Retrato de Alessandro Medici. Museum of Art, Philadelphia</vt:lpstr>
      <vt:lpstr>1534 - 1535. Pontormo. Retrato de Alessandro Medici. Art Institute, Chicago</vt:lpstr>
      <vt:lpstr>1535. Pontormo. Expulsión del Paraiso. Galleria degli Uffizi, Florencia</vt:lpstr>
      <vt:lpstr>1535. Pontormo. Las tres Gracias. Galleria degli Uffizi, Florencia.</vt:lpstr>
      <vt:lpstr>1529 - 1530. Pontormo. Retrato de un alabardero. Paul Getty Museum, Los Angeles.</vt:lpstr>
      <vt:lpstr>Presentación de PowerPoint</vt:lpstr>
      <vt:lpstr>1537 - 1543. Pontormo. Maria Salviati. Galleria degli Uffizi, Florencia</vt:lpstr>
      <vt:lpstr>1541 - 1544. Pontormo. Niccolò Ardinghelli o Monsignor della Casa. National Gallery of Art, Washington. Giovanni della Casa, que es con toda probabilidad el sujeto de este retrato, perteneció a una rica familia toscana y saltó a la fama en el servicio de la iglesia. Como poeta, humanista y teórico político, circuló en los niveles más altos de la vida intelectual italiana. Della Casa también escribió un libro sobre modales, y en este retrato de principios de la década de 1540 muestra la sobria auto-posesión propugnada en esa obra. Cuando Pontormo pintó esta imagen, della Casa tenía unos treinta años y actuaba en Florencia como Comisionado Apostólico de impuestos. Pontormo muestra al monseñor en un interior oscuro, y aunque los detalles arquitectónicos son pocos, sugieren que el edificio es Santa Maria del Fiore, la catedral de Florencia.</vt:lpstr>
      <vt:lpstr>1541 - 1544. Pontormo. Niccolò Ardinghelli o Monsignor della Casa. National Gallery of Art, Washington.  El estilo manierista de Pontormo era una síntesis brillantemente expresiva de la fantasía y la observación aguda de la naturaleza.  Aquí la balanza se inclina a favor de la realidad visible, pero una realidad intensificada por exageraciones plausibles.  Por ejemplo, la pequeña cabeza del monseñor se ve aún más pequeña por la enorme masa cónica de su torso con capa que se cierne tan cerca del plano de la imagen y roza los lados del marco. </vt:lpstr>
      <vt:lpstr>1545. Pontormo. Escena de Sacrificio. Museo di Capodimonte, Nápoles.</vt:lpstr>
      <vt:lpstr>Presentación de PowerPoint</vt:lpstr>
      <vt:lpstr>1537. Pontormo. Maria Salviati with Giulia Medici. Walters Art Museum, Baltimore.</vt:lpstr>
      <vt:lpstr>1537. Pontormo. Cosimo I de Medici. Palacio Pitti, Florencia.</vt:lpstr>
      <vt:lpstr>Presentación de PowerPoint</vt:lpstr>
      <vt:lpstr>Pontormo. San Francisco. Museo de Bellas Artes, Boston.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2021-11-07T18:55:45Z</dcterms:modified>
</cp:coreProperties>
</file>