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8" r:id="rId3"/>
    <p:sldId id="338" r:id="rId4"/>
    <p:sldId id="337" r:id="rId5"/>
    <p:sldId id="339" r:id="rId6"/>
    <p:sldId id="340" r:id="rId7"/>
    <p:sldId id="309" r:id="rId8"/>
    <p:sldId id="310" r:id="rId9"/>
    <p:sldId id="260" r:id="rId10"/>
    <p:sldId id="261" r:id="rId11"/>
    <p:sldId id="259"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376" r:id="rId30"/>
    <p:sldId id="377"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327" r:id="rId49"/>
    <p:sldId id="311" r:id="rId50"/>
    <p:sldId id="296" r:id="rId51"/>
    <p:sldId id="297" r:id="rId52"/>
    <p:sldId id="298" r:id="rId53"/>
    <p:sldId id="299" r:id="rId54"/>
    <p:sldId id="300" r:id="rId55"/>
    <p:sldId id="375" r:id="rId56"/>
    <p:sldId id="301" r:id="rId57"/>
    <p:sldId id="302" r:id="rId58"/>
    <p:sldId id="303" r:id="rId59"/>
    <p:sldId id="369" r:id="rId60"/>
    <p:sldId id="304" r:id="rId61"/>
    <p:sldId id="367" r:id="rId62"/>
    <p:sldId id="307" r:id="rId63"/>
    <p:sldId id="305" r:id="rId64"/>
    <p:sldId id="368" r:id="rId65"/>
    <p:sldId id="306" r:id="rId66"/>
    <p:sldId id="312" r:id="rId67"/>
    <p:sldId id="331" r:id="rId68"/>
    <p:sldId id="313" r:id="rId69"/>
    <p:sldId id="370" r:id="rId70"/>
    <p:sldId id="371" r:id="rId71"/>
    <p:sldId id="372" r:id="rId72"/>
    <p:sldId id="373" r:id="rId73"/>
    <p:sldId id="374" r:id="rId74"/>
    <p:sldId id="314" r:id="rId75"/>
    <p:sldId id="315" r:id="rId76"/>
    <p:sldId id="316" r:id="rId77"/>
    <p:sldId id="317" r:id="rId78"/>
    <p:sldId id="341" r:id="rId79"/>
    <p:sldId id="335" r:id="rId80"/>
    <p:sldId id="342" r:id="rId81"/>
    <p:sldId id="343" r:id="rId82"/>
    <p:sldId id="344" r:id="rId83"/>
    <p:sldId id="345" r:id="rId84"/>
    <p:sldId id="332" r:id="rId85"/>
    <p:sldId id="346" r:id="rId86"/>
    <p:sldId id="347" r:id="rId87"/>
    <p:sldId id="351" r:id="rId88"/>
    <p:sldId id="352" r:id="rId89"/>
    <p:sldId id="348" r:id="rId90"/>
    <p:sldId id="349" r:id="rId91"/>
    <p:sldId id="350" r:id="rId92"/>
    <p:sldId id="333" r:id="rId93"/>
    <p:sldId id="353" r:id="rId94"/>
    <p:sldId id="354" r:id="rId95"/>
    <p:sldId id="318" r:id="rId96"/>
    <p:sldId id="355" r:id="rId97"/>
    <p:sldId id="357" r:id="rId98"/>
    <p:sldId id="356" r:id="rId99"/>
    <p:sldId id="334" r:id="rId100"/>
    <p:sldId id="358" r:id="rId101"/>
    <p:sldId id="359" r:id="rId102"/>
    <p:sldId id="321" r:id="rId103"/>
    <p:sldId id="360" r:id="rId104"/>
    <p:sldId id="361" r:id="rId105"/>
    <p:sldId id="362" r:id="rId106"/>
    <p:sldId id="363" r:id="rId107"/>
    <p:sldId id="319" r:id="rId108"/>
    <p:sldId id="364" r:id="rId109"/>
    <p:sldId id="322" r:id="rId110"/>
    <p:sldId id="320" r:id="rId111"/>
    <p:sldId id="365" r:id="rId112"/>
    <p:sldId id="366" r:id="rId113"/>
    <p:sldId id="323" r:id="rId114"/>
    <p:sldId id="324" r:id="rId115"/>
    <p:sldId id="325" r:id="rId116"/>
    <p:sldId id="326" r:id="rId11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guel Velayos García" initials="MVG" lastIdx="1" clrIdx="0">
    <p:extLst>
      <p:ext uri="{19B8F6BF-5375-455C-9EA6-DF929625EA0E}">
        <p15:presenceInfo xmlns:p15="http://schemas.microsoft.com/office/powerpoint/2012/main" userId="59f4f636ea5b4d5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1-12T13:58:46.525" idx="1">
    <p:pos x="4640" y="230"/>
    <p:text/>
    <p:extLst>
      <p:ext uri="{C676402C-5697-4E1C-873F-D02D1690AC5C}">
        <p15:threadingInfo xmlns:p15="http://schemas.microsoft.com/office/powerpoint/2012/main" timeZoneBias="-6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E990D1-20A5-4495-A7AA-26B6AB9B878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0486198-FA0F-4914-8F96-5B31785A49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7A5352B-507C-40F2-906B-C931C0842388}"/>
              </a:ext>
            </a:extLst>
          </p:cNvPr>
          <p:cNvSpPr>
            <a:spLocks noGrp="1"/>
          </p:cNvSpPr>
          <p:nvPr>
            <p:ph type="dt" sz="half" idx="10"/>
          </p:nvPr>
        </p:nvSpPr>
        <p:spPr/>
        <p:txBody>
          <a:bodyPr/>
          <a:lstStyle/>
          <a:p>
            <a:fld id="{4D73762B-6867-46EB-90A8-50ABA8E3297A}" type="datetimeFigureOut">
              <a:rPr lang="es-ES" smtClean="0"/>
              <a:t>12/11/2021</a:t>
            </a:fld>
            <a:endParaRPr lang="es-ES"/>
          </a:p>
        </p:txBody>
      </p:sp>
      <p:sp>
        <p:nvSpPr>
          <p:cNvPr id="5" name="Marcador de pie de página 4">
            <a:extLst>
              <a:ext uri="{FF2B5EF4-FFF2-40B4-BE49-F238E27FC236}">
                <a16:creationId xmlns:a16="http://schemas.microsoft.com/office/drawing/2014/main" id="{FB02C8EC-3713-4A0A-991F-A862E1C9535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47189F-9D45-41AC-BC60-4CD83642A4B3}"/>
              </a:ext>
            </a:extLst>
          </p:cNvPr>
          <p:cNvSpPr>
            <a:spLocks noGrp="1"/>
          </p:cNvSpPr>
          <p:nvPr>
            <p:ph type="sldNum" sz="quarter" idx="12"/>
          </p:nvPr>
        </p:nvSpPr>
        <p:spPr/>
        <p:txBody>
          <a:bodyPr/>
          <a:lstStyle/>
          <a:p>
            <a:fld id="{1A2ED7C2-BBE4-4227-BD0A-11BE1011804C}" type="slidenum">
              <a:rPr lang="es-ES" smtClean="0"/>
              <a:t>‹Nº›</a:t>
            </a:fld>
            <a:endParaRPr lang="es-ES"/>
          </a:p>
        </p:txBody>
      </p:sp>
    </p:spTree>
    <p:extLst>
      <p:ext uri="{BB962C8B-B14F-4D97-AF65-F5344CB8AC3E}">
        <p14:creationId xmlns:p14="http://schemas.microsoft.com/office/powerpoint/2010/main" val="2682725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A8762D-0502-49C3-92FF-C29409BBCDE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5570B19-CD88-49AB-8DA2-D3A86355D62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0B9D5E9-AF0D-42B7-BF35-A2B9DBE4569B}"/>
              </a:ext>
            </a:extLst>
          </p:cNvPr>
          <p:cNvSpPr>
            <a:spLocks noGrp="1"/>
          </p:cNvSpPr>
          <p:nvPr>
            <p:ph type="dt" sz="half" idx="10"/>
          </p:nvPr>
        </p:nvSpPr>
        <p:spPr/>
        <p:txBody>
          <a:bodyPr/>
          <a:lstStyle/>
          <a:p>
            <a:fld id="{4D73762B-6867-46EB-90A8-50ABA8E3297A}" type="datetimeFigureOut">
              <a:rPr lang="es-ES" smtClean="0"/>
              <a:t>12/11/2021</a:t>
            </a:fld>
            <a:endParaRPr lang="es-ES"/>
          </a:p>
        </p:txBody>
      </p:sp>
      <p:sp>
        <p:nvSpPr>
          <p:cNvPr id="5" name="Marcador de pie de página 4">
            <a:extLst>
              <a:ext uri="{FF2B5EF4-FFF2-40B4-BE49-F238E27FC236}">
                <a16:creationId xmlns:a16="http://schemas.microsoft.com/office/drawing/2014/main" id="{4C98DDB1-CB13-4E4A-BC3F-73CC101065E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949532D-AC95-4941-8E6D-1BC213363A08}"/>
              </a:ext>
            </a:extLst>
          </p:cNvPr>
          <p:cNvSpPr>
            <a:spLocks noGrp="1"/>
          </p:cNvSpPr>
          <p:nvPr>
            <p:ph type="sldNum" sz="quarter" idx="12"/>
          </p:nvPr>
        </p:nvSpPr>
        <p:spPr/>
        <p:txBody>
          <a:bodyPr/>
          <a:lstStyle/>
          <a:p>
            <a:fld id="{1A2ED7C2-BBE4-4227-BD0A-11BE1011804C}" type="slidenum">
              <a:rPr lang="es-ES" smtClean="0"/>
              <a:t>‹Nº›</a:t>
            </a:fld>
            <a:endParaRPr lang="es-ES"/>
          </a:p>
        </p:txBody>
      </p:sp>
    </p:spTree>
    <p:extLst>
      <p:ext uri="{BB962C8B-B14F-4D97-AF65-F5344CB8AC3E}">
        <p14:creationId xmlns:p14="http://schemas.microsoft.com/office/powerpoint/2010/main" val="2981354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D3580A-6E6A-4BF3-93FE-A06EF3953AF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65ECF24A-DF7D-4CC9-B337-12A934406F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DBD3E51-226F-4524-B646-4840C8B8BAAE}"/>
              </a:ext>
            </a:extLst>
          </p:cNvPr>
          <p:cNvSpPr>
            <a:spLocks noGrp="1"/>
          </p:cNvSpPr>
          <p:nvPr>
            <p:ph type="dt" sz="half" idx="10"/>
          </p:nvPr>
        </p:nvSpPr>
        <p:spPr/>
        <p:txBody>
          <a:bodyPr/>
          <a:lstStyle/>
          <a:p>
            <a:fld id="{4D73762B-6867-46EB-90A8-50ABA8E3297A}" type="datetimeFigureOut">
              <a:rPr lang="es-ES" smtClean="0"/>
              <a:t>12/11/2021</a:t>
            </a:fld>
            <a:endParaRPr lang="es-ES"/>
          </a:p>
        </p:txBody>
      </p:sp>
      <p:sp>
        <p:nvSpPr>
          <p:cNvPr id="5" name="Marcador de pie de página 4">
            <a:extLst>
              <a:ext uri="{FF2B5EF4-FFF2-40B4-BE49-F238E27FC236}">
                <a16:creationId xmlns:a16="http://schemas.microsoft.com/office/drawing/2014/main" id="{7A46280F-8AA6-441C-8ABA-A557870F9B2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6781497-3C49-4C41-A466-777387E43ED4}"/>
              </a:ext>
            </a:extLst>
          </p:cNvPr>
          <p:cNvSpPr>
            <a:spLocks noGrp="1"/>
          </p:cNvSpPr>
          <p:nvPr>
            <p:ph type="sldNum" sz="quarter" idx="12"/>
          </p:nvPr>
        </p:nvSpPr>
        <p:spPr/>
        <p:txBody>
          <a:bodyPr/>
          <a:lstStyle/>
          <a:p>
            <a:fld id="{1A2ED7C2-BBE4-4227-BD0A-11BE1011804C}" type="slidenum">
              <a:rPr lang="es-ES" smtClean="0"/>
              <a:t>‹Nº›</a:t>
            </a:fld>
            <a:endParaRPr lang="es-ES"/>
          </a:p>
        </p:txBody>
      </p:sp>
    </p:spTree>
    <p:extLst>
      <p:ext uri="{BB962C8B-B14F-4D97-AF65-F5344CB8AC3E}">
        <p14:creationId xmlns:p14="http://schemas.microsoft.com/office/powerpoint/2010/main" val="1245874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8C0537-0319-4E38-9064-DEB1530A7E1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02AD5D3-4831-4CD8-8513-CE1138DA6A7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1384E9F-5B6D-47DF-839C-0B41DC7B45A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EBA19E4-E292-4832-9F4C-4A5822580A40}"/>
              </a:ext>
            </a:extLst>
          </p:cNvPr>
          <p:cNvSpPr>
            <a:spLocks noGrp="1"/>
          </p:cNvSpPr>
          <p:nvPr>
            <p:ph type="dt" sz="half" idx="10"/>
          </p:nvPr>
        </p:nvSpPr>
        <p:spPr/>
        <p:txBody>
          <a:bodyPr/>
          <a:lstStyle/>
          <a:p>
            <a:fld id="{4D73762B-6867-46EB-90A8-50ABA8E3297A}" type="datetimeFigureOut">
              <a:rPr lang="es-ES" smtClean="0"/>
              <a:t>12/11/2021</a:t>
            </a:fld>
            <a:endParaRPr lang="es-ES"/>
          </a:p>
        </p:txBody>
      </p:sp>
      <p:sp>
        <p:nvSpPr>
          <p:cNvPr id="6" name="Marcador de pie de página 5">
            <a:extLst>
              <a:ext uri="{FF2B5EF4-FFF2-40B4-BE49-F238E27FC236}">
                <a16:creationId xmlns:a16="http://schemas.microsoft.com/office/drawing/2014/main" id="{45EEF411-8744-42B4-BDEB-4B13943C9F9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713B254-A241-4F50-AC69-926C6FAA0B99}"/>
              </a:ext>
            </a:extLst>
          </p:cNvPr>
          <p:cNvSpPr>
            <a:spLocks noGrp="1"/>
          </p:cNvSpPr>
          <p:nvPr>
            <p:ph type="sldNum" sz="quarter" idx="12"/>
          </p:nvPr>
        </p:nvSpPr>
        <p:spPr/>
        <p:txBody>
          <a:bodyPr/>
          <a:lstStyle/>
          <a:p>
            <a:fld id="{1A2ED7C2-BBE4-4227-BD0A-11BE1011804C}" type="slidenum">
              <a:rPr lang="es-ES" smtClean="0"/>
              <a:t>‹Nº›</a:t>
            </a:fld>
            <a:endParaRPr lang="es-ES"/>
          </a:p>
        </p:txBody>
      </p:sp>
    </p:spTree>
    <p:extLst>
      <p:ext uri="{BB962C8B-B14F-4D97-AF65-F5344CB8AC3E}">
        <p14:creationId xmlns:p14="http://schemas.microsoft.com/office/powerpoint/2010/main" val="1309376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8A88A6-4629-4FF3-B60D-F869594FB431}"/>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5D0BC4-3054-45BE-BDDA-ACD669C3C0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DAA1794-7BF8-498F-9B6D-2CF2EB408B4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F8F8407-1DDD-4FD0-95A5-F26461998A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623FA3C-A85C-4404-8A77-138D8846A38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E988311-45CF-4AB4-868B-7134072A5F88}"/>
              </a:ext>
            </a:extLst>
          </p:cNvPr>
          <p:cNvSpPr>
            <a:spLocks noGrp="1"/>
          </p:cNvSpPr>
          <p:nvPr>
            <p:ph type="dt" sz="half" idx="10"/>
          </p:nvPr>
        </p:nvSpPr>
        <p:spPr/>
        <p:txBody>
          <a:bodyPr/>
          <a:lstStyle/>
          <a:p>
            <a:fld id="{4D73762B-6867-46EB-90A8-50ABA8E3297A}" type="datetimeFigureOut">
              <a:rPr lang="es-ES" smtClean="0"/>
              <a:t>12/11/2021</a:t>
            </a:fld>
            <a:endParaRPr lang="es-ES"/>
          </a:p>
        </p:txBody>
      </p:sp>
      <p:sp>
        <p:nvSpPr>
          <p:cNvPr id="8" name="Marcador de pie de página 7">
            <a:extLst>
              <a:ext uri="{FF2B5EF4-FFF2-40B4-BE49-F238E27FC236}">
                <a16:creationId xmlns:a16="http://schemas.microsoft.com/office/drawing/2014/main" id="{FDD21660-563D-4B2F-A550-974E199E450B}"/>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068632F-BEF9-420D-8C5D-902ADCEAC231}"/>
              </a:ext>
            </a:extLst>
          </p:cNvPr>
          <p:cNvSpPr>
            <a:spLocks noGrp="1"/>
          </p:cNvSpPr>
          <p:nvPr>
            <p:ph type="sldNum" sz="quarter" idx="12"/>
          </p:nvPr>
        </p:nvSpPr>
        <p:spPr/>
        <p:txBody>
          <a:bodyPr/>
          <a:lstStyle/>
          <a:p>
            <a:fld id="{1A2ED7C2-BBE4-4227-BD0A-11BE1011804C}" type="slidenum">
              <a:rPr lang="es-ES" smtClean="0"/>
              <a:t>‹Nº›</a:t>
            </a:fld>
            <a:endParaRPr lang="es-ES"/>
          </a:p>
        </p:txBody>
      </p:sp>
    </p:spTree>
    <p:extLst>
      <p:ext uri="{BB962C8B-B14F-4D97-AF65-F5344CB8AC3E}">
        <p14:creationId xmlns:p14="http://schemas.microsoft.com/office/powerpoint/2010/main" val="1152986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E0EB42-C3C2-4420-A4EE-6259B5FD7E0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9D5F697-A802-4D2A-9A84-C17782FA4E46}"/>
              </a:ext>
            </a:extLst>
          </p:cNvPr>
          <p:cNvSpPr>
            <a:spLocks noGrp="1"/>
          </p:cNvSpPr>
          <p:nvPr>
            <p:ph type="dt" sz="half" idx="10"/>
          </p:nvPr>
        </p:nvSpPr>
        <p:spPr/>
        <p:txBody>
          <a:bodyPr/>
          <a:lstStyle/>
          <a:p>
            <a:fld id="{4D73762B-6867-46EB-90A8-50ABA8E3297A}" type="datetimeFigureOut">
              <a:rPr lang="es-ES" smtClean="0"/>
              <a:t>12/11/2021</a:t>
            </a:fld>
            <a:endParaRPr lang="es-ES"/>
          </a:p>
        </p:txBody>
      </p:sp>
      <p:sp>
        <p:nvSpPr>
          <p:cNvPr id="4" name="Marcador de pie de página 3">
            <a:extLst>
              <a:ext uri="{FF2B5EF4-FFF2-40B4-BE49-F238E27FC236}">
                <a16:creationId xmlns:a16="http://schemas.microsoft.com/office/drawing/2014/main" id="{618805B3-A84E-4B1F-BE8D-F1EAB911E1BA}"/>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0410B64-81B7-4364-9C21-D407D4C1EF6B}"/>
              </a:ext>
            </a:extLst>
          </p:cNvPr>
          <p:cNvSpPr>
            <a:spLocks noGrp="1"/>
          </p:cNvSpPr>
          <p:nvPr>
            <p:ph type="sldNum" sz="quarter" idx="12"/>
          </p:nvPr>
        </p:nvSpPr>
        <p:spPr/>
        <p:txBody>
          <a:bodyPr/>
          <a:lstStyle/>
          <a:p>
            <a:fld id="{1A2ED7C2-BBE4-4227-BD0A-11BE1011804C}" type="slidenum">
              <a:rPr lang="es-ES" smtClean="0"/>
              <a:t>‹Nº›</a:t>
            </a:fld>
            <a:endParaRPr lang="es-ES"/>
          </a:p>
        </p:txBody>
      </p:sp>
    </p:spTree>
    <p:extLst>
      <p:ext uri="{BB962C8B-B14F-4D97-AF65-F5344CB8AC3E}">
        <p14:creationId xmlns:p14="http://schemas.microsoft.com/office/powerpoint/2010/main" val="3645675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5D90622-C90A-40B8-826A-864ACA03C1D3}"/>
              </a:ext>
            </a:extLst>
          </p:cNvPr>
          <p:cNvSpPr>
            <a:spLocks noGrp="1"/>
          </p:cNvSpPr>
          <p:nvPr>
            <p:ph type="dt" sz="half" idx="10"/>
          </p:nvPr>
        </p:nvSpPr>
        <p:spPr/>
        <p:txBody>
          <a:bodyPr/>
          <a:lstStyle/>
          <a:p>
            <a:fld id="{4D73762B-6867-46EB-90A8-50ABA8E3297A}" type="datetimeFigureOut">
              <a:rPr lang="es-ES" smtClean="0"/>
              <a:t>12/11/2021</a:t>
            </a:fld>
            <a:endParaRPr lang="es-ES"/>
          </a:p>
        </p:txBody>
      </p:sp>
      <p:sp>
        <p:nvSpPr>
          <p:cNvPr id="3" name="Marcador de pie de página 2">
            <a:extLst>
              <a:ext uri="{FF2B5EF4-FFF2-40B4-BE49-F238E27FC236}">
                <a16:creationId xmlns:a16="http://schemas.microsoft.com/office/drawing/2014/main" id="{3365EA41-9EBB-401E-94C2-5145DDA347E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810610DA-5862-4896-8226-F4FC7501A5C1}"/>
              </a:ext>
            </a:extLst>
          </p:cNvPr>
          <p:cNvSpPr>
            <a:spLocks noGrp="1"/>
          </p:cNvSpPr>
          <p:nvPr>
            <p:ph type="sldNum" sz="quarter" idx="12"/>
          </p:nvPr>
        </p:nvSpPr>
        <p:spPr/>
        <p:txBody>
          <a:bodyPr/>
          <a:lstStyle/>
          <a:p>
            <a:fld id="{1A2ED7C2-BBE4-4227-BD0A-11BE1011804C}" type="slidenum">
              <a:rPr lang="es-ES" smtClean="0"/>
              <a:t>‹Nº›</a:t>
            </a:fld>
            <a:endParaRPr lang="es-ES"/>
          </a:p>
        </p:txBody>
      </p:sp>
    </p:spTree>
    <p:extLst>
      <p:ext uri="{BB962C8B-B14F-4D97-AF65-F5344CB8AC3E}">
        <p14:creationId xmlns:p14="http://schemas.microsoft.com/office/powerpoint/2010/main" val="470840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07022D-AE44-42F9-A740-7375EC595A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D6A9D53-A536-4A0E-A01A-E9CF49CBF1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43BA7D2-A9B7-478C-9B52-6F73E3281C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A8A6D60-BE70-4938-8D15-7196AFF69CCD}"/>
              </a:ext>
            </a:extLst>
          </p:cNvPr>
          <p:cNvSpPr>
            <a:spLocks noGrp="1"/>
          </p:cNvSpPr>
          <p:nvPr>
            <p:ph type="dt" sz="half" idx="10"/>
          </p:nvPr>
        </p:nvSpPr>
        <p:spPr/>
        <p:txBody>
          <a:bodyPr/>
          <a:lstStyle/>
          <a:p>
            <a:fld id="{4D73762B-6867-46EB-90A8-50ABA8E3297A}" type="datetimeFigureOut">
              <a:rPr lang="es-ES" smtClean="0"/>
              <a:t>12/11/2021</a:t>
            </a:fld>
            <a:endParaRPr lang="es-ES"/>
          </a:p>
        </p:txBody>
      </p:sp>
      <p:sp>
        <p:nvSpPr>
          <p:cNvPr id="6" name="Marcador de pie de página 5">
            <a:extLst>
              <a:ext uri="{FF2B5EF4-FFF2-40B4-BE49-F238E27FC236}">
                <a16:creationId xmlns:a16="http://schemas.microsoft.com/office/drawing/2014/main" id="{916A9FD1-335D-4FCE-BF90-A66CBC6E745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F290906-2DF6-4420-B71F-CDC0E57D1C87}"/>
              </a:ext>
            </a:extLst>
          </p:cNvPr>
          <p:cNvSpPr>
            <a:spLocks noGrp="1"/>
          </p:cNvSpPr>
          <p:nvPr>
            <p:ph type="sldNum" sz="quarter" idx="12"/>
          </p:nvPr>
        </p:nvSpPr>
        <p:spPr/>
        <p:txBody>
          <a:bodyPr/>
          <a:lstStyle/>
          <a:p>
            <a:fld id="{1A2ED7C2-BBE4-4227-BD0A-11BE1011804C}" type="slidenum">
              <a:rPr lang="es-ES" smtClean="0"/>
              <a:t>‹Nº›</a:t>
            </a:fld>
            <a:endParaRPr lang="es-ES"/>
          </a:p>
        </p:txBody>
      </p:sp>
    </p:spTree>
    <p:extLst>
      <p:ext uri="{BB962C8B-B14F-4D97-AF65-F5344CB8AC3E}">
        <p14:creationId xmlns:p14="http://schemas.microsoft.com/office/powerpoint/2010/main" val="228617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86BD3F-9F83-4EDA-8C62-6A983DACFC1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50D953-41EE-4FAE-B260-F6C44714F5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0CBDAA5-775A-47CB-904B-3CF66984DE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8F5AAB4-0221-46CB-B9E0-A39074A25544}"/>
              </a:ext>
            </a:extLst>
          </p:cNvPr>
          <p:cNvSpPr>
            <a:spLocks noGrp="1"/>
          </p:cNvSpPr>
          <p:nvPr>
            <p:ph type="dt" sz="half" idx="10"/>
          </p:nvPr>
        </p:nvSpPr>
        <p:spPr/>
        <p:txBody>
          <a:bodyPr/>
          <a:lstStyle/>
          <a:p>
            <a:fld id="{4D73762B-6867-46EB-90A8-50ABA8E3297A}" type="datetimeFigureOut">
              <a:rPr lang="es-ES" smtClean="0"/>
              <a:t>12/11/2021</a:t>
            </a:fld>
            <a:endParaRPr lang="es-ES"/>
          </a:p>
        </p:txBody>
      </p:sp>
      <p:sp>
        <p:nvSpPr>
          <p:cNvPr id="6" name="Marcador de pie de página 5">
            <a:extLst>
              <a:ext uri="{FF2B5EF4-FFF2-40B4-BE49-F238E27FC236}">
                <a16:creationId xmlns:a16="http://schemas.microsoft.com/office/drawing/2014/main" id="{6736B374-7109-4C84-882B-5AD010B9AB3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3FDE419-6C9E-4F02-BDD4-800B8F4F663C}"/>
              </a:ext>
            </a:extLst>
          </p:cNvPr>
          <p:cNvSpPr>
            <a:spLocks noGrp="1"/>
          </p:cNvSpPr>
          <p:nvPr>
            <p:ph type="sldNum" sz="quarter" idx="12"/>
          </p:nvPr>
        </p:nvSpPr>
        <p:spPr/>
        <p:txBody>
          <a:bodyPr/>
          <a:lstStyle/>
          <a:p>
            <a:fld id="{1A2ED7C2-BBE4-4227-BD0A-11BE1011804C}" type="slidenum">
              <a:rPr lang="es-ES" smtClean="0"/>
              <a:t>‹Nº›</a:t>
            </a:fld>
            <a:endParaRPr lang="es-ES"/>
          </a:p>
        </p:txBody>
      </p:sp>
    </p:spTree>
    <p:extLst>
      <p:ext uri="{BB962C8B-B14F-4D97-AF65-F5344CB8AC3E}">
        <p14:creationId xmlns:p14="http://schemas.microsoft.com/office/powerpoint/2010/main" val="3435602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FE6102-39AF-4364-91DB-7302DA6FADA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10D0D1E-CE09-4481-99D6-B634BAA2A9F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07D23C-4909-4B61-8B9E-9125912EFD0A}"/>
              </a:ext>
            </a:extLst>
          </p:cNvPr>
          <p:cNvSpPr>
            <a:spLocks noGrp="1"/>
          </p:cNvSpPr>
          <p:nvPr>
            <p:ph type="dt" sz="half" idx="10"/>
          </p:nvPr>
        </p:nvSpPr>
        <p:spPr/>
        <p:txBody>
          <a:bodyPr/>
          <a:lstStyle/>
          <a:p>
            <a:fld id="{4D73762B-6867-46EB-90A8-50ABA8E3297A}" type="datetimeFigureOut">
              <a:rPr lang="es-ES" smtClean="0"/>
              <a:t>12/11/2021</a:t>
            </a:fld>
            <a:endParaRPr lang="es-ES"/>
          </a:p>
        </p:txBody>
      </p:sp>
      <p:sp>
        <p:nvSpPr>
          <p:cNvPr id="5" name="Marcador de pie de página 4">
            <a:extLst>
              <a:ext uri="{FF2B5EF4-FFF2-40B4-BE49-F238E27FC236}">
                <a16:creationId xmlns:a16="http://schemas.microsoft.com/office/drawing/2014/main" id="{6C05B80D-5DD5-4D50-B055-57FA12AA7A8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D9E3542-2D53-4FB6-98D7-7B054B2B1806}"/>
              </a:ext>
            </a:extLst>
          </p:cNvPr>
          <p:cNvSpPr>
            <a:spLocks noGrp="1"/>
          </p:cNvSpPr>
          <p:nvPr>
            <p:ph type="sldNum" sz="quarter" idx="12"/>
          </p:nvPr>
        </p:nvSpPr>
        <p:spPr/>
        <p:txBody>
          <a:bodyPr/>
          <a:lstStyle/>
          <a:p>
            <a:fld id="{1A2ED7C2-BBE4-4227-BD0A-11BE1011804C}" type="slidenum">
              <a:rPr lang="es-ES" smtClean="0"/>
              <a:t>‹Nº›</a:t>
            </a:fld>
            <a:endParaRPr lang="es-ES"/>
          </a:p>
        </p:txBody>
      </p:sp>
    </p:spTree>
    <p:extLst>
      <p:ext uri="{BB962C8B-B14F-4D97-AF65-F5344CB8AC3E}">
        <p14:creationId xmlns:p14="http://schemas.microsoft.com/office/powerpoint/2010/main" val="3102296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59DD231-0B0A-4EBB-AA8B-AE42D3D7987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42E1C4A-718C-4847-B321-957DF19FA3C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173518D-E785-4C9A-BDF4-4CEFFE79BE18}"/>
              </a:ext>
            </a:extLst>
          </p:cNvPr>
          <p:cNvSpPr>
            <a:spLocks noGrp="1"/>
          </p:cNvSpPr>
          <p:nvPr>
            <p:ph type="dt" sz="half" idx="10"/>
          </p:nvPr>
        </p:nvSpPr>
        <p:spPr/>
        <p:txBody>
          <a:bodyPr/>
          <a:lstStyle/>
          <a:p>
            <a:fld id="{4D73762B-6867-46EB-90A8-50ABA8E3297A}" type="datetimeFigureOut">
              <a:rPr lang="es-ES" smtClean="0"/>
              <a:t>12/11/2021</a:t>
            </a:fld>
            <a:endParaRPr lang="es-ES"/>
          </a:p>
        </p:txBody>
      </p:sp>
      <p:sp>
        <p:nvSpPr>
          <p:cNvPr id="5" name="Marcador de pie de página 4">
            <a:extLst>
              <a:ext uri="{FF2B5EF4-FFF2-40B4-BE49-F238E27FC236}">
                <a16:creationId xmlns:a16="http://schemas.microsoft.com/office/drawing/2014/main" id="{DDC49A24-F92A-4647-908D-ED751D89ADE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BC2ED5A-2748-4759-8A62-92C85662C893}"/>
              </a:ext>
            </a:extLst>
          </p:cNvPr>
          <p:cNvSpPr>
            <a:spLocks noGrp="1"/>
          </p:cNvSpPr>
          <p:nvPr>
            <p:ph type="sldNum" sz="quarter" idx="12"/>
          </p:nvPr>
        </p:nvSpPr>
        <p:spPr/>
        <p:txBody>
          <a:bodyPr/>
          <a:lstStyle/>
          <a:p>
            <a:fld id="{1A2ED7C2-BBE4-4227-BD0A-11BE1011804C}" type="slidenum">
              <a:rPr lang="es-ES" smtClean="0"/>
              <a:t>‹Nº›</a:t>
            </a:fld>
            <a:endParaRPr lang="es-ES"/>
          </a:p>
        </p:txBody>
      </p:sp>
    </p:spTree>
    <p:extLst>
      <p:ext uri="{BB962C8B-B14F-4D97-AF65-F5344CB8AC3E}">
        <p14:creationId xmlns:p14="http://schemas.microsoft.com/office/powerpoint/2010/main" val="211787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A8822DA-98DC-46A7-9B09-732F317545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D850258-F6AC-479B-A4CD-3633BE42FF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CF34C9F-061A-4359-9AF6-E37233EFC5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3762B-6867-46EB-90A8-50ABA8E3297A}" type="datetimeFigureOut">
              <a:rPr lang="es-ES" smtClean="0"/>
              <a:t>12/11/2021</a:t>
            </a:fld>
            <a:endParaRPr lang="es-ES"/>
          </a:p>
        </p:txBody>
      </p:sp>
      <p:sp>
        <p:nvSpPr>
          <p:cNvPr id="5" name="Marcador de pie de página 4">
            <a:extLst>
              <a:ext uri="{FF2B5EF4-FFF2-40B4-BE49-F238E27FC236}">
                <a16:creationId xmlns:a16="http://schemas.microsoft.com/office/drawing/2014/main" id="{26A3930E-0408-42EE-8BA2-4DAD7E1C64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8F270E7D-F8BC-4C51-AF99-B1ED41F3F2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ED7C2-BBE4-4227-BD0A-11BE1011804C}" type="slidenum">
              <a:rPr lang="es-ES" smtClean="0"/>
              <a:t>‹Nº›</a:t>
            </a:fld>
            <a:endParaRPr lang="es-ES"/>
          </a:p>
        </p:txBody>
      </p:sp>
    </p:spTree>
    <p:extLst>
      <p:ext uri="{BB962C8B-B14F-4D97-AF65-F5344CB8AC3E}">
        <p14:creationId xmlns:p14="http://schemas.microsoft.com/office/powerpoint/2010/main" val="1443703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es.wikipedia.org/wiki/Jan_Brueghel_el_Viejo" TargetMode="External"/><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D11412-478F-43D9-84DE-4A17F977AD82}"/>
              </a:ext>
            </a:extLst>
          </p:cNvPr>
          <p:cNvSpPr>
            <a:spLocks noGrp="1"/>
          </p:cNvSpPr>
          <p:nvPr>
            <p:ph type="ctrTitle"/>
          </p:nvPr>
        </p:nvSpPr>
        <p:spPr/>
        <p:txBody>
          <a:bodyPr>
            <a:normAutofit/>
          </a:bodyPr>
          <a:lstStyle/>
          <a:p>
            <a:r>
              <a:rPr lang="es-ES" sz="8000" b="1" dirty="0"/>
              <a:t>Jan Brueghel, el viejo.</a:t>
            </a:r>
          </a:p>
        </p:txBody>
      </p:sp>
      <p:sp>
        <p:nvSpPr>
          <p:cNvPr id="3" name="Subtítulo 2">
            <a:extLst>
              <a:ext uri="{FF2B5EF4-FFF2-40B4-BE49-F238E27FC236}">
                <a16:creationId xmlns:a16="http://schemas.microsoft.com/office/drawing/2014/main" id="{924210DD-A398-45FA-9C82-2A1B226894A5}"/>
              </a:ext>
            </a:extLst>
          </p:cNvPr>
          <p:cNvSpPr>
            <a:spLocks noGrp="1"/>
          </p:cNvSpPr>
          <p:nvPr>
            <p:ph type="subTitle" idx="1"/>
          </p:nvPr>
        </p:nvSpPr>
        <p:spPr/>
        <p:txBody>
          <a:bodyPr>
            <a:normAutofit/>
          </a:bodyPr>
          <a:lstStyle/>
          <a:p>
            <a:r>
              <a:rPr lang="es-ES" sz="7200" dirty="0"/>
              <a:t>1568 - 1625</a:t>
            </a:r>
          </a:p>
        </p:txBody>
      </p:sp>
    </p:spTree>
    <p:extLst>
      <p:ext uri="{BB962C8B-B14F-4D97-AF65-F5344CB8AC3E}">
        <p14:creationId xmlns:p14="http://schemas.microsoft.com/office/powerpoint/2010/main" val="1540066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4165F85-A745-44F9-95BB-E577F232D312}"/>
              </a:ext>
            </a:extLst>
          </p:cNvPr>
          <p:cNvSpPr>
            <a:spLocks noGrp="1"/>
          </p:cNvSpPr>
          <p:nvPr>
            <p:ph idx="1"/>
          </p:nvPr>
        </p:nvSpPr>
        <p:spPr>
          <a:xfrm>
            <a:off x="838200" y="637309"/>
            <a:ext cx="10515600" cy="5539654"/>
          </a:xfrm>
        </p:spPr>
        <p:txBody>
          <a:bodyPr>
            <a:normAutofit/>
          </a:bodyPr>
          <a:lstStyle/>
          <a:p>
            <a:r>
              <a:rPr lang="es-ES" sz="2400" b="0" i="0" dirty="0">
                <a:effectLst/>
              </a:rPr>
              <a:t>Pintor flamenco. Miembro de una familia de grandes artistas, hijo de Pieter </a:t>
            </a:r>
            <a:r>
              <a:rPr lang="es-ES" sz="2400" b="0" i="0" dirty="0" err="1">
                <a:effectLst/>
              </a:rPr>
              <a:t>Bruegel</a:t>
            </a:r>
            <a:r>
              <a:rPr lang="es-ES" sz="2400" b="0" i="0" dirty="0">
                <a:effectLst/>
              </a:rPr>
              <a:t> el Viejo y nieto de Pieter </a:t>
            </a:r>
            <a:r>
              <a:rPr lang="es-ES" sz="2400" b="0" i="0" dirty="0" err="1">
                <a:effectLst/>
              </a:rPr>
              <a:t>Coecke</a:t>
            </a:r>
            <a:r>
              <a:rPr lang="es-ES" sz="2400" b="0" i="0" dirty="0">
                <a:effectLst/>
              </a:rPr>
              <a:t> y de </a:t>
            </a:r>
            <a:r>
              <a:rPr lang="es-ES" sz="2400" b="0" i="0" dirty="0" err="1">
                <a:effectLst/>
              </a:rPr>
              <a:t>Mayken</a:t>
            </a:r>
            <a:r>
              <a:rPr lang="es-ES" sz="2400" b="0" i="0" dirty="0">
                <a:effectLst/>
              </a:rPr>
              <a:t> Verhulst </a:t>
            </a:r>
            <a:r>
              <a:rPr lang="es-ES" sz="2400" b="0" i="0" dirty="0" err="1">
                <a:effectLst/>
              </a:rPr>
              <a:t>Bessemers</a:t>
            </a:r>
            <a:r>
              <a:rPr lang="es-ES" sz="2400" b="0" i="0" dirty="0">
                <a:effectLst/>
              </a:rPr>
              <a:t>, que, según la tradición, fue su primera maestra, ya que su padre murió cuando él era un niño. El tratadista Karel van Mander relata que estudió con Pieter </a:t>
            </a:r>
            <a:r>
              <a:rPr lang="es-ES" sz="2400" b="0" i="0" dirty="0" err="1">
                <a:effectLst/>
              </a:rPr>
              <a:t>Goetkind</a:t>
            </a:r>
            <a:r>
              <a:rPr lang="es-ES" sz="2400" b="0" i="0" dirty="0">
                <a:effectLst/>
              </a:rPr>
              <a:t>. Aunque la obra de su genial progenitor dejó huella en la suya, tuvo siempre claro su camino sin repetir de forma estereo­tipada las creaciones de su padre, como hizo su hermano Pieter. Se le llamó Brueghel de </a:t>
            </a:r>
            <a:r>
              <a:rPr lang="es-ES" sz="2400" b="0" i="0" dirty="0" err="1">
                <a:effectLst/>
              </a:rPr>
              <a:t>Velours</a:t>
            </a:r>
            <a:r>
              <a:rPr lang="es-ES" sz="2400" b="0" i="0" dirty="0">
                <a:effectLst/>
              </a:rPr>
              <a:t> (de Terciopelo), de las Flores o del Paraíso por su técnica pictórica y por algunos de los temas de sus obras. También es conocido como Jan Brueghel el Viejo para distinguirlo de su hijo Jan, hábil discípulo y colaborador suyo. Alcanzó un gran éxito profesional y social durante su vida y tuvo una pléyade de seguidores durante los siglos XVII y XVIII, pero ninguno alcanzó la perfección de su técnica. </a:t>
            </a:r>
            <a:endParaRPr lang="es-ES" sz="2400" dirty="0"/>
          </a:p>
        </p:txBody>
      </p:sp>
    </p:spTree>
    <p:extLst>
      <p:ext uri="{BB962C8B-B14F-4D97-AF65-F5344CB8AC3E}">
        <p14:creationId xmlns:p14="http://schemas.microsoft.com/office/powerpoint/2010/main" val="3400522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4165F85-A745-44F9-95BB-E577F232D312}"/>
              </a:ext>
            </a:extLst>
          </p:cNvPr>
          <p:cNvSpPr>
            <a:spLocks noGrp="1"/>
          </p:cNvSpPr>
          <p:nvPr>
            <p:ph idx="1"/>
          </p:nvPr>
        </p:nvSpPr>
        <p:spPr>
          <a:xfrm>
            <a:off x="838200" y="637309"/>
            <a:ext cx="10515600" cy="5539654"/>
          </a:xfrm>
        </p:spPr>
        <p:txBody>
          <a:bodyPr>
            <a:normAutofit/>
          </a:bodyPr>
          <a:lstStyle/>
          <a:p>
            <a:r>
              <a:rPr lang="es-ES" sz="2400" b="0" i="0" dirty="0">
                <a:effectLst/>
              </a:rPr>
              <a:t>En 1590 viajó a Nápoles, luego a Roma y Milán, donde vivió en casa del cardenal Federico Borromeo, gran cliente y admirador suyo con quien estuvo en contacto hasta el final de sus ­días. En 1596 volvió a Amberes, donde en 1601 fue decano del Gremio de San Lucas. Después de su estancia en Praga en 1604, entró en contacto con los archiduques Alberto e Isabel Clara Eugenia; fue junto con Rubens uno de sus pintores favoritos, y pintor de la corte desde 1606. Cuando en 1618 visitaron Amberes los archiduques, el municipio decidió regalarles una muestra de los doce mejores pintores de la ciudad que consistió en dos grandes lienzos con el tema de la alegoría de los sentidos, y Jan Brue­ghel fue elegido director del proyecto, en el que colaboraron pintores de la talla de Rubens y Frans Snyders. Réplicas de estos dos lienzos pertenecen al Museo del Prado: </a:t>
            </a:r>
            <a:r>
              <a:rPr lang="es-ES" sz="2400" b="0" i="1" dirty="0">
                <a:effectLst/>
              </a:rPr>
              <a:t>La Vista y el Olfato </a:t>
            </a:r>
            <a:r>
              <a:rPr lang="es-ES" sz="2400" b="0" i="0" dirty="0">
                <a:effectLst/>
              </a:rPr>
              <a:t>y su pareja de idénticas medidas </a:t>
            </a:r>
            <a:r>
              <a:rPr lang="es-ES" sz="2400" b="0" i="1" dirty="0">
                <a:effectLst/>
              </a:rPr>
              <a:t>El Gusto, el Oído y el Tacto</a:t>
            </a:r>
            <a:r>
              <a:rPr lang="es-ES" sz="2400" b="0" i="0" dirty="0">
                <a:effectLst/>
              </a:rPr>
              <a:t>. Los originales debieron desa­­parecer en el incendio del palacio de </a:t>
            </a:r>
            <a:r>
              <a:rPr lang="es-ES" sz="2400" b="0" i="0" dirty="0" err="1">
                <a:effectLst/>
              </a:rPr>
              <a:t>Coudenberg</a:t>
            </a:r>
            <a:r>
              <a:rPr lang="es-ES" sz="2400" b="0" i="0" dirty="0">
                <a:effectLst/>
              </a:rPr>
              <a:t> en Bruselas en 1731. Otra serie de cinco tablas, que representan los cinco sentidos, también del Prado, fue realizada en colaboración con Pedro Pablo Rubens. </a:t>
            </a:r>
            <a:endParaRPr lang="es-ES" sz="2400" dirty="0"/>
          </a:p>
        </p:txBody>
      </p:sp>
    </p:spTree>
    <p:extLst>
      <p:ext uri="{BB962C8B-B14F-4D97-AF65-F5344CB8AC3E}">
        <p14:creationId xmlns:p14="http://schemas.microsoft.com/office/powerpoint/2010/main" val="9364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4165F85-A745-44F9-95BB-E577F232D312}"/>
              </a:ext>
            </a:extLst>
          </p:cNvPr>
          <p:cNvSpPr>
            <a:spLocks noGrp="1"/>
          </p:cNvSpPr>
          <p:nvPr>
            <p:ph idx="1"/>
          </p:nvPr>
        </p:nvSpPr>
        <p:spPr>
          <a:xfrm>
            <a:off x="838200" y="637309"/>
            <a:ext cx="10515600" cy="5539654"/>
          </a:xfrm>
        </p:spPr>
        <p:txBody>
          <a:bodyPr>
            <a:normAutofit lnSpcReduction="10000"/>
          </a:bodyPr>
          <a:lstStyle/>
          <a:p>
            <a:r>
              <a:rPr lang="es-ES" sz="2400" b="0" i="0" dirty="0">
                <a:effectLst/>
              </a:rPr>
              <a:t>El estilo de Jan Brueghel en sus comienzos sigue la tradición del siglo XVI influido por los grandes pintores del paisaje Joachim </a:t>
            </a:r>
            <a:r>
              <a:rPr lang="es-ES" sz="2400" b="0" i="0" dirty="0" err="1">
                <a:effectLst/>
              </a:rPr>
              <a:t>Patinir</a:t>
            </a:r>
            <a:r>
              <a:rPr lang="es-ES" sz="2400" b="0" i="0" dirty="0">
                <a:effectLst/>
              </a:rPr>
              <a:t>, Henri </a:t>
            </a:r>
            <a:r>
              <a:rPr lang="es-ES" sz="2400" b="0" i="0" dirty="0" err="1">
                <a:effectLst/>
              </a:rPr>
              <a:t>Met</a:t>
            </a:r>
            <a:r>
              <a:rPr lang="es-ES" sz="2400" b="0" i="0" dirty="0">
                <a:effectLst/>
              </a:rPr>
              <a:t> de </a:t>
            </a:r>
            <a:r>
              <a:rPr lang="es-ES" sz="2400" b="0" i="0" dirty="0" err="1">
                <a:effectLst/>
              </a:rPr>
              <a:t>Bles</a:t>
            </a:r>
            <a:r>
              <a:rPr lang="es-ES" sz="2400" b="0" i="0" dirty="0">
                <a:effectLst/>
              </a:rPr>
              <a:t> y </a:t>
            </a:r>
            <a:r>
              <a:rPr lang="es-ES" sz="2400" b="0" i="0" dirty="0" err="1">
                <a:effectLst/>
              </a:rPr>
              <a:t>Cornelis</a:t>
            </a:r>
            <a:r>
              <a:rPr lang="es-ES" sz="2400" b="0" i="0" dirty="0">
                <a:effectLst/>
              </a:rPr>
              <a:t> van </a:t>
            </a:r>
            <a:r>
              <a:rPr lang="es-ES" sz="2400" b="0" i="0" dirty="0" err="1">
                <a:effectLst/>
              </a:rPr>
              <a:t>Dalem</a:t>
            </a:r>
            <a:r>
              <a:rPr lang="es-ES" sz="2400" b="0" i="0" dirty="0">
                <a:effectLst/>
              </a:rPr>
              <a:t>, y su padre Pieter </a:t>
            </a:r>
            <a:r>
              <a:rPr lang="es-ES" sz="2400" b="0" i="0" dirty="0" err="1">
                <a:effectLst/>
              </a:rPr>
              <a:t>Bruegel</a:t>
            </a:r>
            <a:r>
              <a:rPr lang="es-ES" sz="2400" b="0" i="0" dirty="0">
                <a:effectLst/>
              </a:rPr>
              <a:t> el Viejo. Ya en los primeros años del siglo XVII, su espíritu innovador se hace visible y sus paisajes panorámicos, montañosos y de bosques frondosos se van convirtiendo en paisajes menos pintorescos y más realistas, más llanos, menos imaginarios y distantes y las líneas horizontales van dominando las composiciones. En la primera década del siglo XVII ya ha experimentado sus cambios fundamentales y dispone de un repertorio variado que seguirá inspirándole hasta su muerte. Le unió una gran amistad con ­Rubens, Joost de Momper, Hendrick van Balen y Sebastian </a:t>
            </a:r>
            <a:r>
              <a:rPr lang="es-ES" sz="2400" b="0" i="0" dirty="0" err="1">
                <a:effectLst/>
              </a:rPr>
              <a:t>Vrancx</a:t>
            </a:r>
            <a:r>
              <a:rPr lang="es-ES" sz="2400" b="0" i="0" dirty="0">
                <a:effectLst/>
              </a:rPr>
              <a:t>, con los que colaboró realizando obras conjuntas con asiduidad. Cultivó con éxito varios géneros de la pintura, pero es famoso especialmente por sus bellísimos paisajes y naturalezas muertas: bodegones, guirnaldas y floreros. Fue uno de los creadores de la pintura de gabinetes y abordó ­temas religiosos, mitológicos, alegóricos y de género (costumbristas) ­realizando las figuras no solo en sus pinturas, sino en las de otros artistas, como sucedió en su larga y fecunda colaboración con Joost de Momper, en la que éste realizaba los paisajes. </a:t>
            </a:r>
            <a:endParaRPr lang="es-ES" sz="2400" dirty="0"/>
          </a:p>
        </p:txBody>
      </p:sp>
    </p:spTree>
    <p:extLst>
      <p:ext uri="{BB962C8B-B14F-4D97-AF65-F5344CB8AC3E}">
        <p14:creationId xmlns:p14="http://schemas.microsoft.com/office/powerpoint/2010/main" val="536783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4165F85-A745-44F9-95BB-E577F232D312}"/>
              </a:ext>
            </a:extLst>
          </p:cNvPr>
          <p:cNvSpPr>
            <a:spLocks noGrp="1"/>
          </p:cNvSpPr>
          <p:nvPr>
            <p:ph idx="1"/>
          </p:nvPr>
        </p:nvSpPr>
        <p:spPr>
          <a:xfrm>
            <a:off x="838200" y="637309"/>
            <a:ext cx="10515600" cy="5539654"/>
          </a:xfrm>
        </p:spPr>
        <p:txBody>
          <a:bodyPr>
            <a:normAutofit lnSpcReduction="10000"/>
          </a:bodyPr>
          <a:lstStyle/>
          <a:p>
            <a:r>
              <a:rPr lang="es-ES" sz="2400" b="0" i="0" dirty="0">
                <a:effectLst/>
              </a:rPr>
              <a:t>De ello citaremos como ejemplo </a:t>
            </a:r>
            <a:r>
              <a:rPr lang="es-ES" sz="2400" b="0" i="1" dirty="0">
                <a:effectLst/>
              </a:rPr>
              <a:t>Excursión campestre de Isabel Clara Eugenia</a:t>
            </a:r>
            <a:r>
              <a:rPr lang="es-ES" sz="2400" b="0" i="0" dirty="0">
                <a:effectLst/>
              </a:rPr>
              <a:t> o </a:t>
            </a:r>
            <a:r>
              <a:rPr lang="es-ES" sz="2400" b="0" i="1" dirty="0">
                <a:effectLst/>
              </a:rPr>
              <a:t>La infanta Isabel Clara Eugenia en el parque de </a:t>
            </a:r>
            <a:r>
              <a:rPr lang="es-ES" sz="2400" b="0" i="1" dirty="0" err="1">
                <a:effectLst/>
              </a:rPr>
              <a:t>Mariemont</a:t>
            </a:r>
            <a:r>
              <a:rPr lang="es-ES" sz="2400" b="0" i="0" dirty="0">
                <a:effectLst/>
              </a:rPr>
              <a:t>. Ambos, recogidos en el inventario del Alcázar de Madrid ya en 1636, y hoy en el Prado, describen escenas de la vida de la infanta con sus damas en su palacio desaparecido de las cercanías de Bruselas. </a:t>
            </a:r>
          </a:p>
          <a:p>
            <a:r>
              <a:rPr lang="es-ES" sz="2400" b="0" i="0" dirty="0">
                <a:effectLst/>
              </a:rPr>
              <a:t>En otras ocasiones Brueghel realizó los paisajes y sus colaboradores las figuras, como sucede en otras obras significativas del Prado: el bello paisaje de hacia 1606 de </a:t>
            </a:r>
            <a:r>
              <a:rPr lang="es-ES" sz="2400" b="0" i="1" dirty="0">
                <a:effectLst/>
              </a:rPr>
              <a:t>La Abundancia y los cuatro elementos</a:t>
            </a:r>
            <a:r>
              <a:rPr lang="es-ES" sz="2400" b="0" i="0" dirty="0">
                <a:effectLst/>
              </a:rPr>
              <a:t> es obra suya y las figuras alegóricas son del pintor de Bruselas Hendrick de </a:t>
            </a:r>
            <a:r>
              <a:rPr lang="es-ES" sz="2400" b="0" i="0" dirty="0" err="1">
                <a:effectLst/>
              </a:rPr>
              <a:t>Clerck</a:t>
            </a:r>
            <a:r>
              <a:rPr lang="es-ES" sz="2400" b="0" i="0" dirty="0">
                <a:effectLst/>
              </a:rPr>
              <a:t>. </a:t>
            </a:r>
          </a:p>
          <a:p>
            <a:r>
              <a:rPr lang="es-ES" sz="2400" b="0" i="0" dirty="0">
                <a:effectLst/>
              </a:rPr>
              <a:t>La amistad de Brueghel con Rubens, que fue padrino de su hija Anna (futura esposa de David Teniers), fue estrecha, y su colaboración fructífera. De ello hay varios ejemplos en el Prado, aparte de las dos importantísimas series de los sentidos. La pareja de retratos del archiduque Alberto y de Isabel Clara Eugenia son de mano de Rubens de 1617, y los paisajes con los palacios de </a:t>
            </a:r>
            <a:r>
              <a:rPr lang="es-ES" sz="2400" b="0" i="0" dirty="0" err="1">
                <a:effectLst/>
              </a:rPr>
              <a:t>Tervuren</a:t>
            </a:r>
            <a:r>
              <a:rPr lang="es-ES" sz="2400" b="0" i="0" dirty="0">
                <a:effectLst/>
              </a:rPr>
              <a:t> y </a:t>
            </a:r>
            <a:r>
              <a:rPr lang="es-ES" sz="2400" b="0" i="0" dirty="0" err="1">
                <a:effectLst/>
              </a:rPr>
              <a:t>Mariemont</a:t>
            </a:r>
            <a:r>
              <a:rPr lang="es-ES" sz="2400" b="0" i="0" dirty="0">
                <a:effectLst/>
              </a:rPr>
              <a:t> al fondo, se deben a Jan Brueghel y figuran en el inventario del Alcázar de 1636. </a:t>
            </a:r>
            <a:endParaRPr lang="es-ES" sz="2400" dirty="0"/>
          </a:p>
        </p:txBody>
      </p:sp>
    </p:spTree>
    <p:extLst>
      <p:ext uri="{BB962C8B-B14F-4D97-AF65-F5344CB8AC3E}">
        <p14:creationId xmlns:p14="http://schemas.microsoft.com/office/powerpoint/2010/main" val="2208271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4165F85-A745-44F9-95BB-E577F232D312}"/>
              </a:ext>
            </a:extLst>
          </p:cNvPr>
          <p:cNvSpPr>
            <a:spLocks noGrp="1"/>
          </p:cNvSpPr>
          <p:nvPr>
            <p:ph idx="1"/>
          </p:nvPr>
        </p:nvSpPr>
        <p:spPr>
          <a:xfrm>
            <a:off x="838200" y="637309"/>
            <a:ext cx="10515600" cy="5539654"/>
          </a:xfrm>
        </p:spPr>
        <p:txBody>
          <a:bodyPr>
            <a:normAutofit/>
          </a:bodyPr>
          <a:lstStyle/>
          <a:p>
            <a:r>
              <a:rPr lang="es-ES" sz="2400" b="0" i="1" dirty="0">
                <a:effectLst/>
              </a:rPr>
              <a:t>La visión de san Huberto</a:t>
            </a:r>
            <a:r>
              <a:rPr lang="es-ES" sz="2400" b="0" i="0" dirty="0">
                <a:effectLst/>
              </a:rPr>
              <a:t> se debe a ambos pintores como consta en el inventario de 1686 del </a:t>
            </a:r>
            <a:r>
              <a:rPr lang="es-ES" sz="2400" b="0" i="0" dirty="0" err="1">
                <a:effectLst/>
              </a:rPr>
              <a:t>Álcázar</a:t>
            </a:r>
            <a:r>
              <a:rPr lang="es-ES" sz="2400" b="0" i="0" dirty="0">
                <a:effectLst/>
              </a:rPr>
              <a:t> de Madrid «San ­Huberto de mano de Rubens, el país, ciervo y caballo de mano de Brueghel». </a:t>
            </a:r>
          </a:p>
          <a:p>
            <a:r>
              <a:rPr lang="es-ES" sz="2400" b="0" i="0" dirty="0">
                <a:effectLst/>
              </a:rPr>
              <a:t>El Prado conserva ­varios excelentes paisajes realizados exclusivamente por Jan Brue­ghel, entre ellos el paisaje con</a:t>
            </a:r>
            <a:r>
              <a:rPr lang="es-ES" sz="2400" b="0" i="1" dirty="0">
                <a:effectLst/>
              </a:rPr>
              <a:t> Recua y gitanos en un bosque </a:t>
            </a:r>
            <a:r>
              <a:rPr lang="es-ES" sz="2400" b="0" i="0" dirty="0">
                <a:effectLst/>
              </a:rPr>
              <a:t>de hacia 1614, que figura en el inventario de Feli­pe V en La Granja de 1746 y tiene una composición en diagonal que deja ver al fondo un amplio paisaje. </a:t>
            </a:r>
          </a:p>
          <a:p>
            <a:r>
              <a:rPr lang="es-ES" sz="2400" b="0" i="0" dirty="0">
                <a:effectLst/>
              </a:rPr>
              <a:t>Varias pinturas con flores y frutas del Prado, muestran la habilidad inigualable de Brueghel para representarlas. </a:t>
            </a:r>
          </a:p>
          <a:p>
            <a:r>
              <a:rPr lang="es-ES" sz="2400" b="0" i="0" dirty="0">
                <a:effectLst/>
              </a:rPr>
              <a:t>Destaca </a:t>
            </a:r>
            <a:r>
              <a:rPr lang="es-ES" sz="2400" b="0" i="1" dirty="0">
                <a:effectLst/>
              </a:rPr>
              <a:t>La Virgen y el Niño en un cuadro rodeado de flores y frutas, </a:t>
            </a:r>
            <a:r>
              <a:rPr lang="es-ES" sz="2400" b="0" i="0" dirty="0">
                <a:effectLst/>
              </a:rPr>
              <a:t>realizada hacia 1618-1621 en colaboración con ­Rubens, maravilloso festón de flores, legumbres, frutas y pequeños animales, que muestra su intenso estudio de la naturaleza, su dibujo preciso y minucioso, sus pinceladas menudas y su brillante colorido.</a:t>
            </a:r>
            <a:endParaRPr lang="es-ES" sz="2400" dirty="0"/>
          </a:p>
        </p:txBody>
      </p:sp>
    </p:spTree>
    <p:extLst>
      <p:ext uri="{BB962C8B-B14F-4D97-AF65-F5344CB8AC3E}">
        <p14:creationId xmlns:p14="http://schemas.microsoft.com/office/powerpoint/2010/main" val="785041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4165F85-A745-44F9-95BB-E577F232D312}"/>
              </a:ext>
            </a:extLst>
          </p:cNvPr>
          <p:cNvSpPr>
            <a:spLocks noGrp="1"/>
          </p:cNvSpPr>
          <p:nvPr>
            <p:ph idx="1"/>
          </p:nvPr>
        </p:nvSpPr>
        <p:spPr>
          <a:xfrm>
            <a:off x="838200" y="637309"/>
            <a:ext cx="10515600" cy="5539654"/>
          </a:xfrm>
        </p:spPr>
        <p:txBody>
          <a:bodyPr/>
          <a:lstStyle/>
          <a:p>
            <a:endParaRPr lang="es-ES" dirty="0"/>
          </a:p>
        </p:txBody>
      </p:sp>
    </p:spTree>
    <p:extLst>
      <p:ext uri="{BB962C8B-B14F-4D97-AF65-F5344CB8AC3E}">
        <p14:creationId xmlns:p14="http://schemas.microsoft.com/office/powerpoint/2010/main" val="164263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06A28-5307-45B8-857B-7E5C2744E8CD}"/>
              </a:ext>
            </a:extLst>
          </p:cNvPr>
          <p:cNvSpPr>
            <a:spLocks noGrp="1"/>
          </p:cNvSpPr>
          <p:nvPr>
            <p:ph type="ctrTitle"/>
          </p:nvPr>
        </p:nvSpPr>
        <p:spPr/>
        <p:txBody>
          <a:bodyPr>
            <a:normAutofit/>
          </a:bodyPr>
          <a:lstStyle/>
          <a:p>
            <a:r>
              <a:rPr lang="es-ES" sz="11500" b="1" dirty="0"/>
              <a:t>Paisajes</a:t>
            </a:r>
          </a:p>
        </p:txBody>
      </p:sp>
    </p:spTree>
    <p:extLst>
      <p:ext uri="{BB962C8B-B14F-4D97-AF65-F5344CB8AC3E}">
        <p14:creationId xmlns:p14="http://schemas.microsoft.com/office/powerpoint/2010/main" val="1251619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04800" y="365125"/>
            <a:ext cx="2370551" cy="6118802"/>
          </a:xfrm>
        </p:spPr>
        <p:txBody>
          <a:bodyPr anchor="t">
            <a:normAutofit/>
          </a:bodyPr>
          <a:lstStyle/>
          <a:p>
            <a:r>
              <a:rPr lang="es-ES" sz="2800" dirty="0"/>
              <a:t>1594. Jan Brueghel. Orfeo en el infierno. Palazzo Pitti, Florencia.</a:t>
            </a:r>
          </a:p>
        </p:txBody>
      </p:sp>
      <p:pic>
        <p:nvPicPr>
          <p:cNvPr id="4" name="Imagen 3">
            <a:extLst>
              <a:ext uri="{FF2B5EF4-FFF2-40B4-BE49-F238E27FC236}">
                <a16:creationId xmlns:a16="http://schemas.microsoft.com/office/drawing/2014/main" id="{A14C4E96-48A9-45EE-803E-0D1515307E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5351" y="0"/>
            <a:ext cx="9516649" cy="6858000"/>
          </a:xfrm>
          <a:prstGeom prst="rect">
            <a:avLst/>
          </a:prstGeom>
        </p:spPr>
      </p:pic>
    </p:spTree>
    <p:extLst>
      <p:ext uri="{BB962C8B-B14F-4D97-AF65-F5344CB8AC3E}">
        <p14:creationId xmlns:p14="http://schemas.microsoft.com/office/powerpoint/2010/main" val="2190409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18656" y="365125"/>
            <a:ext cx="2004950" cy="6118802"/>
          </a:xfrm>
        </p:spPr>
        <p:txBody>
          <a:bodyPr anchor="t">
            <a:normAutofit/>
          </a:bodyPr>
          <a:lstStyle/>
          <a:p>
            <a:r>
              <a:rPr lang="fr-FR" sz="2800" dirty="0"/>
              <a:t>1595. Jan Brueghel. </a:t>
            </a:r>
            <a:r>
              <a:rPr lang="fr-FR" sz="2800" dirty="0" err="1"/>
              <a:t>Paisaje</a:t>
            </a:r>
            <a:r>
              <a:rPr lang="fr-FR" sz="2800" dirty="0"/>
              <a:t> con </a:t>
            </a:r>
            <a:r>
              <a:rPr lang="fr-FR" sz="2800" dirty="0" err="1"/>
              <a:t>cazadores</a:t>
            </a:r>
            <a:r>
              <a:rPr lang="fr-FR" sz="2800" dirty="0"/>
              <a:t>. Musée des Beaux-Arts, Nantes.</a:t>
            </a:r>
            <a:endParaRPr lang="es-ES" sz="2800" dirty="0"/>
          </a:p>
        </p:txBody>
      </p:sp>
      <p:pic>
        <p:nvPicPr>
          <p:cNvPr id="4" name="Imagen 3">
            <a:extLst>
              <a:ext uri="{FF2B5EF4-FFF2-40B4-BE49-F238E27FC236}">
                <a16:creationId xmlns:a16="http://schemas.microsoft.com/office/drawing/2014/main" id="{359B5FF0-09B9-487A-9F69-38BE6E5B18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3605" y="0"/>
            <a:ext cx="9868395" cy="6858000"/>
          </a:xfrm>
          <a:prstGeom prst="rect">
            <a:avLst/>
          </a:prstGeom>
        </p:spPr>
      </p:pic>
    </p:spTree>
    <p:extLst>
      <p:ext uri="{BB962C8B-B14F-4D97-AF65-F5344CB8AC3E}">
        <p14:creationId xmlns:p14="http://schemas.microsoft.com/office/powerpoint/2010/main" val="537154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18655" y="365125"/>
            <a:ext cx="2299854" cy="6118802"/>
          </a:xfrm>
        </p:spPr>
        <p:txBody>
          <a:bodyPr anchor="t">
            <a:normAutofit/>
          </a:bodyPr>
          <a:lstStyle/>
          <a:p>
            <a:r>
              <a:rPr lang="es-ES" sz="2800" dirty="0"/>
              <a:t>1595. Jan Brueghel. Paisaje de invierno. </a:t>
            </a:r>
            <a:r>
              <a:rPr lang="es-ES" sz="2800" dirty="0" err="1"/>
              <a:t>Szépmûvészeti</a:t>
            </a:r>
            <a:r>
              <a:rPr lang="es-ES" sz="2800" dirty="0"/>
              <a:t> </a:t>
            </a:r>
            <a:r>
              <a:rPr lang="es-ES" sz="2800" dirty="0" err="1"/>
              <a:t>Múzeum</a:t>
            </a:r>
            <a:r>
              <a:rPr lang="es-ES" sz="2800" dirty="0"/>
              <a:t>, Budapest.</a:t>
            </a:r>
          </a:p>
        </p:txBody>
      </p:sp>
      <p:pic>
        <p:nvPicPr>
          <p:cNvPr id="5" name="Imagen 4">
            <a:extLst>
              <a:ext uri="{FF2B5EF4-FFF2-40B4-BE49-F238E27FC236}">
                <a16:creationId xmlns:a16="http://schemas.microsoft.com/office/drawing/2014/main" id="{DE4D8C05-5034-4749-866C-5EA75D05B8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8509" y="374073"/>
            <a:ext cx="9649468" cy="6227618"/>
          </a:xfrm>
          <a:prstGeom prst="rect">
            <a:avLst/>
          </a:prstGeom>
        </p:spPr>
      </p:pic>
    </p:spTree>
    <p:extLst>
      <p:ext uri="{BB962C8B-B14F-4D97-AF65-F5344CB8AC3E}">
        <p14:creationId xmlns:p14="http://schemas.microsoft.com/office/powerpoint/2010/main" val="423353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77091" y="365125"/>
            <a:ext cx="2319683" cy="6118802"/>
          </a:xfrm>
        </p:spPr>
        <p:txBody>
          <a:bodyPr anchor="t">
            <a:normAutofit/>
          </a:bodyPr>
          <a:lstStyle/>
          <a:p>
            <a:r>
              <a:rPr lang="es-ES" sz="2800" dirty="0"/>
              <a:t>1595. Jan Brueghel. Paisaje con Tobías y el ángel.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09BB4C83-35CD-4BD7-8BB8-485FC65A43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774" y="374073"/>
            <a:ext cx="9595226" cy="6118802"/>
          </a:xfrm>
          <a:prstGeom prst="rect">
            <a:avLst/>
          </a:prstGeom>
        </p:spPr>
      </p:pic>
    </p:spTree>
    <p:extLst>
      <p:ext uri="{BB962C8B-B14F-4D97-AF65-F5344CB8AC3E}">
        <p14:creationId xmlns:p14="http://schemas.microsoft.com/office/powerpoint/2010/main" val="1466073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63236" y="365125"/>
            <a:ext cx="2685704" cy="6118802"/>
          </a:xfrm>
        </p:spPr>
        <p:txBody>
          <a:bodyPr anchor="t">
            <a:normAutofit/>
          </a:bodyPr>
          <a:lstStyle/>
          <a:p>
            <a:r>
              <a:rPr lang="es-ES" sz="2800" dirty="0"/>
              <a:t>1596. Jan Brueghel. Animales entrando en el arca. Colección privada.</a:t>
            </a:r>
          </a:p>
        </p:txBody>
      </p:sp>
      <p:pic>
        <p:nvPicPr>
          <p:cNvPr id="4" name="Imagen 3">
            <a:extLst>
              <a:ext uri="{FF2B5EF4-FFF2-40B4-BE49-F238E27FC236}">
                <a16:creationId xmlns:a16="http://schemas.microsoft.com/office/drawing/2014/main" id="{1EC24BCD-ED15-4AE7-9211-BB88E5678A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8940" y="0"/>
            <a:ext cx="9243060" cy="6858000"/>
          </a:xfrm>
          <a:prstGeom prst="rect">
            <a:avLst/>
          </a:prstGeom>
        </p:spPr>
      </p:pic>
    </p:spTree>
    <p:extLst>
      <p:ext uri="{BB962C8B-B14F-4D97-AF65-F5344CB8AC3E}">
        <p14:creationId xmlns:p14="http://schemas.microsoft.com/office/powerpoint/2010/main" val="3395067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3" y="365125"/>
            <a:ext cx="4281053" cy="6118802"/>
          </a:xfrm>
        </p:spPr>
        <p:txBody>
          <a:bodyPr anchor="t">
            <a:normAutofit/>
          </a:bodyPr>
          <a:lstStyle/>
          <a:p>
            <a:r>
              <a:rPr lang="es-ES" sz="2800" dirty="0"/>
              <a:t>1600. Jan Brueghel. Paisaje. Colección privada.</a:t>
            </a:r>
          </a:p>
        </p:txBody>
      </p:sp>
      <p:pic>
        <p:nvPicPr>
          <p:cNvPr id="4" name="Imagen 3">
            <a:extLst>
              <a:ext uri="{FF2B5EF4-FFF2-40B4-BE49-F238E27FC236}">
                <a16:creationId xmlns:a16="http://schemas.microsoft.com/office/drawing/2014/main" id="{0051F0A9-192E-461D-AB18-4AB1E825AC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3296" y="0"/>
            <a:ext cx="6878704" cy="6794229"/>
          </a:xfrm>
          <a:prstGeom prst="rect">
            <a:avLst/>
          </a:prstGeom>
        </p:spPr>
      </p:pic>
    </p:spTree>
    <p:extLst>
      <p:ext uri="{BB962C8B-B14F-4D97-AF65-F5344CB8AC3E}">
        <p14:creationId xmlns:p14="http://schemas.microsoft.com/office/powerpoint/2010/main" val="3140646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2479962" cy="6118802"/>
          </a:xfrm>
        </p:spPr>
        <p:txBody>
          <a:bodyPr anchor="t">
            <a:normAutofit/>
          </a:bodyPr>
          <a:lstStyle/>
          <a:p>
            <a:r>
              <a:rPr lang="fr-FR" sz="2800" dirty="0"/>
              <a:t>1602. Jan Brueghel. </a:t>
            </a:r>
            <a:r>
              <a:rPr lang="fr-FR" sz="2800" dirty="0" err="1"/>
              <a:t>Batalla</a:t>
            </a:r>
            <a:r>
              <a:rPr lang="fr-FR" sz="2800" dirty="0"/>
              <a:t> de Issus. Musée du Louvre, Paris.</a:t>
            </a:r>
            <a:endParaRPr lang="es-ES" sz="2800" dirty="0"/>
          </a:p>
        </p:txBody>
      </p:sp>
      <p:pic>
        <p:nvPicPr>
          <p:cNvPr id="4" name="Imagen 3">
            <a:extLst>
              <a:ext uri="{FF2B5EF4-FFF2-40B4-BE49-F238E27FC236}">
                <a16:creationId xmlns:a16="http://schemas.microsoft.com/office/drawing/2014/main" id="{2B3A967B-174A-493A-B830-C8755F5CEC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6436" y="501217"/>
            <a:ext cx="9181848" cy="5846618"/>
          </a:xfrm>
          <a:prstGeom prst="rect">
            <a:avLst/>
          </a:prstGeom>
        </p:spPr>
      </p:pic>
    </p:spTree>
    <p:extLst>
      <p:ext uri="{BB962C8B-B14F-4D97-AF65-F5344CB8AC3E}">
        <p14:creationId xmlns:p14="http://schemas.microsoft.com/office/powerpoint/2010/main" val="2687885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90945" y="365125"/>
            <a:ext cx="2673928" cy="6118802"/>
          </a:xfrm>
        </p:spPr>
        <p:txBody>
          <a:bodyPr anchor="t">
            <a:normAutofit/>
          </a:bodyPr>
          <a:lstStyle/>
          <a:p>
            <a:r>
              <a:rPr lang="es-ES" sz="2800" dirty="0"/>
              <a:t>1603. Jan Brueghel. camino del mercado.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2F84A3A1-5B55-4993-ADFF-346AE986B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5650" y="365125"/>
            <a:ext cx="9106350" cy="6359236"/>
          </a:xfrm>
          <a:prstGeom prst="rect">
            <a:avLst/>
          </a:prstGeom>
        </p:spPr>
      </p:pic>
    </p:spTree>
    <p:extLst>
      <p:ext uri="{BB962C8B-B14F-4D97-AF65-F5344CB8AC3E}">
        <p14:creationId xmlns:p14="http://schemas.microsoft.com/office/powerpoint/2010/main" val="1982283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1911926" cy="6118802"/>
          </a:xfrm>
        </p:spPr>
        <p:txBody>
          <a:bodyPr anchor="t">
            <a:normAutofit/>
          </a:bodyPr>
          <a:lstStyle/>
          <a:p>
            <a:r>
              <a:rPr lang="es-ES" sz="2800" dirty="0"/>
              <a:t>1603. Jan Brueghel. Mercado.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6814E21C-D88F-41C8-A2C5-1B751A1024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365125"/>
            <a:ext cx="9753600" cy="6346840"/>
          </a:xfrm>
          <a:prstGeom prst="rect">
            <a:avLst/>
          </a:prstGeom>
        </p:spPr>
      </p:pic>
    </p:spTree>
    <p:extLst>
      <p:ext uri="{BB962C8B-B14F-4D97-AF65-F5344CB8AC3E}">
        <p14:creationId xmlns:p14="http://schemas.microsoft.com/office/powerpoint/2010/main" val="100397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3044040" cy="6118802"/>
          </a:xfrm>
        </p:spPr>
        <p:txBody>
          <a:bodyPr anchor="t">
            <a:normAutofit/>
          </a:bodyPr>
          <a:lstStyle/>
          <a:p>
            <a:r>
              <a:rPr lang="es-ES" sz="2800" dirty="0"/>
              <a:t>1603. Jan Brueghel. Paisaje de río. Colección privada.</a:t>
            </a:r>
          </a:p>
        </p:txBody>
      </p:sp>
      <p:pic>
        <p:nvPicPr>
          <p:cNvPr id="4" name="Imagen 3">
            <a:extLst>
              <a:ext uri="{FF2B5EF4-FFF2-40B4-BE49-F238E27FC236}">
                <a16:creationId xmlns:a16="http://schemas.microsoft.com/office/drawing/2014/main" id="{68C87782-B463-44B5-9965-87420A9A1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0514" y="0"/>
            <a:ext cx="8621486" cy="6858000"/>
          </a:xfrm>
          <a:prstGeom prst="rect">
            <a:avLst/>
          </a:prstGeom>
        </p:spPr>
      </p:pic>
    </p:spTree>
    <p:extLst>
      <p:ext uri="{BB962C8B-B14F-4D97-AF65-F5344CB8AC3E}">
        <p14:creationId xmlns:p14="http://schemas.microsoft.com/office/powerpoint/2010/main" val="48644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74074" y="365125"/>
            <a:ext cx="2944344" cy="6118802"/>
          </a:xfrm>
        </p:spPr>
        <p:txBody>
          <a:bodyPr anchor="t">
            <a:normAutofit/>
          </a:bodyPr>
          <a:lstStyle/>
          <a:p>
            <a:r>
              <a:rPr lang="es-ES" sz="2800" dirty="0"/>
              <a:t>1607. Jan Brueghel. Guardas en un bosque. Staatliche Museen, Kassel.</a:t>
            </a:r>
          </a:p>
        </p:txBody>
      </p:sp>
      <p:pic>
        <p:nvPicPr>
          <p:cNvPr id="4" name="Imagen 3">
            <a:extLst>
              <a:ext uri="{FF2B5EF4-FFF2-40B4-BE49-F238E27FC236}">
                <a16:creationId xmlns:a16="http://schemas.microsoft.com/office/drawing/2014/main" id="{96B04DE8-6380-4A84-9522-3676FFF40D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8417" y="0"/>
            <a:ext cx="8873583" cy="6858000"/>
          </a:xfrm>
          <a:prstGeom prst="rect">
            <a:avLst/>
          </a:prstGeom>
        </p:spPr>
      </p:pic>
    </p:spTree>
    <p:extLst>
      <p:ext uri="{BB962C8B-B14F-4D97-AF65-F5344CB8AC3E}">
        <p14:creationId xmlns:p14="http://schemas.microsoft.com/office/powerpoint/2010/main" val="3236537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1828799" cy="6118802"/>
          </a:xfrm>
        </p:spPr>
        <p:txBody>
          <a:bodyPr anchor="t">
            <a:normAutofit/>
          </a:bodyPr>
          <a:lstStyle/>
          <a:p>
            <a:r>
              <a:rPr lang="it-IT" sz="2800" dirty="0"/>
              <a:t>1607. Jan Brueghel. La caravana. Galleria degli Uffizi, Florencia. 1607. Jan Brueghel. La caravana. Galleria degli Uffizi, Florencia.</a:t>
            </a:r>
            <a:endParaRPr lang="es-ES" sz="2800" dirty="0"/>
          </a:p>
        </p:txBody>
      </p:sp>
      <p:pic>
        <p:nvPicPr>
          <p:cNvPr id="4" name="Imagen 3">
            <a:extLst>
              <a:ext uri="{FF2B5EF4-FFF2-40B4-BE49-F238E27FC236}">
                <a16:creationId xmlns:a16="http://schemas.microsoft.com/office/drawing/2014/main" id="{3BD5F042-0873-417B-88D6-2BA3398170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5273" y="227177"/>
            <a:ext cx="9836727" cy="6529552"/>
          </a:xfrm>
          <a:prstGeom prst="rect">
            <a:avLst/>
          </a:prstGeom>
        </p:spPr>
      </p:pic>
    </p:spTree>
    <p:extLst>
      <p:ext uri="{BB962C8B-B14F-4D97-AF65-F5344CB8AC3E}">
        <p14:creationId xmlns:p14="http://schemas.microsoft.com/office/powerpoint/2010/main" val="3139835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04800" y="365125"/>
            <a:ext cx="1759352" cy="6118802"/>
          </a:xfrm>
        </p:spPr>
        <p:txBody>
          <a:bodyPr anchor="t">
            <a:normAutofit/>
          </a:bodyPr>
          <a:lstStyle/>
          <a:p>
            <a:r>
              <a:rPr lang="fr-FR" sz="2800" dirty="0"/>
              <a:t>1607. Jan Brueghel. Tierra. Musée du Louvre, Paris.</a:t>
            </a:r>
            <a:endParaRPr lang="es-ES" sz="2800" dirty="0"/>
          </a:p>
        </p:txBody>
      </p:sp>
      <p:pic>
        <p:nvPicPr>
          <p:cNvPr id="4" name="Imagen 3">
            <a:extLst>
              <a:ext uri="{FF2B5EF4-FFF2-40B4-BE49-F238E27FC236}">
                <a16:creationId xmlns:a16="http://schemas.microsoft.com/office/drawing/2014/main" id="{EAFB9A42-4C1E-44C4-A23C-511CD1A77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4152" y="0"/>
            <a:ext cx="10127848" cy="6858000"/>
          </a:xfrm>
          <a:prstGeom prst="rect">
            <a:avLst/>
          </a:prstGeom>
        </p:spPr>
      </p:pic>
    </p:spTree>
    <p:extLst>
      <p:ext uri="{BB962C8B-B14F-4D97-AF65-F5344CB8AC3E}">
        <p14:creationId xmlns:p14="http://schemas.microsoft.com/office/powerpoint/2010/main" val="1843445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152400" y="365125"/>
            <a:ext cx="1594866" cy="6118802"/>
          </a:xfrm>
        </p:spPr>
        <p:txBody>
          <a:bodyPr anchor="t">
            <a:normAutofit/>
          </a:bodyPr>
          <a:lstStyle/>
          <a:p>
            <a:r>
              <a:rPr lang="es-ES" sz="2800" dirty="0"/>
              <a:t>1608. Jan Brueghel. Paisaje con viajeros. Colección privada.</a:t>
            </a:r>
          </a:p>
        </p:txBody>
      </p:sp>
      <p:pic>
        <p:nvPicPr>
          <p:cNvPr id="4" name="Imagen 3">
            <a:extLst>
              <a:ext uri="{FF2B5EF4-FFF2-40B4-BE49-F238E27FC236}">
                <a16:creationId xmlns:a16="http://schemas.microsoft.com/office/drawing/2014/main" id="{6590750C-544E-4845-9E0D-8E15C44262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7266" y="0"/>
            <a:ext cx="10444734" cy="6858000"/>
          </a:xfrm>
          <a:prstGeom prst="rect">
            <a:avLst/>
          </a:prstGeom>
        </p:spPr>
      </p:pic>
    </p:spTree>
    <p:extLst>
      <p:ext uri="{BB962C8B-B14F-4D97-AF65-F5344CB8AC3E}">
        <p14:creationId xmlns:p14="http://schemas.microsoft.com/office/powerpoint/2010/main" val="3187624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3" y="365125"/>
            <a:ext cx="3508115" cy="6118802"/>
          </a:xfrm>
        </p:spPr>
        <p:txBody>
          <a:bodyPr anchor="t">
            <a:normAutofit/>
          </a:bodyPr>
          <a:lstStyle/>
          <a:p>
            <a:r>
              <a:rPr lang="es-ES" sz="2800" dirty="0"/>
              <a:t>1608. Jan Brueghel. Paisaje costero. Gemäldegalerie, Dresde.</a:t>
            </a:r>
          </a:p>
        </p:txBody>
      </p:sp>
      <p:pic>
        <p:nvPicPr>
          <p:cNvPr id="4" name="Imagen 3">
            <a:extLst>
              <a:ext uri="{FF2B5EF4-FFF2-40B4-BE49-F238E27FC236}">
                <a16:creationId xmlns:a16="http://schemas.microsoft.com/office/drawing/2014/main" id="{181770C2-A3A7-4BD2-A5E9-DE26F8BEFF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4589" y="0"/>
            <a:ext cx="8157411" cy="6858000"/>
          </a:xfrm>
          <a:prstGeom prst="rect">
            <a:avLst/>
          </a:prstGeom>
        </p:spPr>
      </p:pic>
    </p:spTree>
    <p:extLst>
      <p:ext uri="{BB962C8B-B14F-4D97-AF65-F5344CB8AC3E}">
        <p14:creationId xmlns:p14="http://schemas.microsoft.com/office/powerpoint/2010/main" val="3399033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166256" y="365125"/>
            <a:ext cx="2660072" cy="6118802"/>
          </a:xfrm>
        </p:spPr>
        <p:txBody>
          <a:bodyPr anchor="t">
            <a:normAutofit/>
          </a:bodyPr>
          <a:lstStyle/>
          <a:p>
            <a:r>
              <a:rPr lang="es-ES" sz="2800" dirty="0"/>
              <a:t>1609. Jan Brueghel. Paisaje. </a:t>
            </a:r>
            <a:r>
              <a:rPr lang="es-ES" sz="2800" dirty="0" err="1"/>
              <a:t>Residenzgalerie</a:t>
            </a:r>
            <a:r>
              <a:rPr lang="es-ES" sz="2800" dirty="0"/>
              <a:t>, </a:t>
            </a:r>
            <a:r>
              <a:rPr lang="es-ES" sz="2800" dirty="0" err="1"/>
              <a:t>Salzburg</a:t>
            </a:r>
            <a:r>
              <a:rPr lang="es-ES" sz="2800" dirty="0"/>
              <a:t>.</a:t>
            </a:r>
          </a:p>
        </p:txBody>
      </p:sp>
      <p:pic>
        <p:nvPicPr>
          <p:cNvPr id="4" name="Imagen 3">
            <a:extLst>
              <a:ext uri="{FF2B5EF4-FFF2-40B4-BE49-F238E27FC236}">
                <a16:creationId xmlns:a16="http://schemas.microsoft.com/office/drawing/2014/main" id="{47B4C188-0E12-4772-BBC6-7CEA62B59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6328" y="365125"/>
            <a:ext cx="9406688" cy="5846618"/>
          </a:xfrm>
          <a:prstGeom prst="rect">
            <a:avLst/>
          </a:prstGeom>
        </p:spPr>
      </p:pic>
    </p:spTree>
    <p:extLst>
      <p:ext uri="{BB962C8B-B14F-4D97-AF65-F5344CB8AC3E}">
        <p14:creationId xmlns:p14="http://schemas.microsoft.com/office/powerpoint/2010/main" val="704027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401782" y="365125"/>
            <a:ext cx="1873444" cy="6118802"/>
          </a:xfrm>
        </p:spPr>
        <p:txBody>
          <a:bodyPr anchor="t">
            <a:normAutofit/>
          </a:bodyPr>
          <a:lstStyle/>
          <a:p>
            <a:r>
              <a:rPr lang="en-US" sz="2800" dirty="0"/>
              <a:t>1610. Jan Brueghel. Fiesta </a:t>
            </a:r>
            <a:r>
              <a:rPr lang="en-US" sz="2800" dirty="0" err="1"/>
              <a:t>campestre</a:t>
            </a:r>
            <a:r>
              <a:rPr lang="en-US" sz="2800" dirty="0"/>
              <a:t>. Royal Collection, Windsor.</a:t>
            </a:r>
            <a:endParaRPr lang="es-ES" sz="2800" dirty="0"/>
          </a:p>
        </p:txBody>
      </p:sp>
      <p:pic>
        <p:nvPicPr>
          <p:cNvPr id="4" name="Imagen 3">
            <a:extLst>
              <a:ext uri="{FF2B5EF4-FFF2-40B4-BE49-F238E27FC236}">
                <a16:creationId xmlns:a16="http://schemas.microsoft.com/office/drawing/2014/main" id="{0788C4A9-F1ED-4D00-874D-78CAD5F2A6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5226" y="0"/>
            <a:ext cx="9916774" cy="6858000"/>
          </a:xfrm>
          <a:prstGeom prst="rect">
            <a:avLst/>
          </a:prstGeom>
        </p:spPr>
      </p:pic>
    </p:spTree>
    <p:extLst>
      <p:ext uri="{BB962C8B-B14F-4D97-AF65-F5344CB8AC3E}">
        <p14:creationId xmlns:p14="http://schemas.microsoft.com/office/powerpoint/2010/main" val="2969566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32510" y="365125"/>
            <a:ext cx="1787236" cy="6118802"/>
          </a:xfrm>
        </p:spPr>
        <p:txBody>
          <a:bodyPr anchor="t">
            <a:normAutofit/>
          </a:bodyPr>
          <a:lstStyle/>
          <a:p>
            <a:r>
              <a:rPr lang="es-ES" sz="2800" dirty="0"/>
              <a:t>1610. Jan Brueghel. Paisaje con viajeros y caravana. Colección privada.</a:t>
            </a:r>
          </a:p>
        </p:txBody>
      </p:sp>
      <p:pic>
        <p:nvPicPr>
          <p:cNvPr id="4" name="Imagen 3">
            <a:extLst>
              <a:ext uri="{FF2B5EF4-FFF2-40B4-BE49-F238E27FC236}">
                <a16:creationId xmlns:a16="http://schemas.microsoft.com/office/drawing/2014/main" id="{1AAFD9EE-AD7F-4AD0-8F54-527A0F38F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9746" y="365125"/>
            <a:ext cx="10077519" cy="6220691"/>
          </a:xfrm>
          <a:prstGeom prst="rect">
            <a:avLst/>
          </a:prstGeom>
        </p:spPr>
      </p:pic>
    </p:spTree>
    <p:extLst>
      <p:ext uri="{BB962C8B-B14F-4D97-AF65-F5344CB8AC3E}">
        <p14:creationId xmlns:p14="http://schemas.microsoft.com/office/powerpoint/2010/main" val="2967665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21674" y="365125"/>
            <a:ext cx="1792930" cy="6118802"/>
          </a:xfrm>
        </p:spPr>
        <p:txBody>
          <a:bodyPr anchor="t">
            <a:normAutofit/>
          </a:bodyPr>
          <a:lstStyle/>
          <a:p>
            <a:r>
              <a:rPr lang="es-ES" sz="2800" dirty="0"/>
              <a:t>1610. Jan Brueghel. Paisaje con viajeros. Colección privada.</a:t>
            </a:r>
          </a:p>
        </p:txBody>
      </p:sp>
      <p:pic>
        <p:nvPicPr>
          <p:cNvPr id="4" name="Imagen 3">
            <a:extLst>
              <a:ext uri="{FF2B5EF4-FFF2-40B4-BE49-F238E27FC236}">
                <a16:creationId xmlns:a16="http://schemas.microsoft.com/office/drawing/2014/main" id="{AA3B13A8-2428-4494-A59A-8D2E4EE286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4603" y="0"/>
            <a:ext cx="10177397" cy="6858000"/>
          </a:xfrm>
          <a:prstGeom prst="rect">
            <a:avLst/>
          </a:prstGeom>
        </p:spPr>
      </p:pic>
    </p:spTree>
    <p:extLst>
      <p:ext uri="{BB962C8B-B14F-4D97-AF65-F5344CB8AC3E}">
        <p14:creationId xmlns:p14="http://schemas.microsoft.com/office/powerpoint/2010/main" val="10276304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18656" y="365125"/>
            <a:ext cx="1962940" cy="6118802"/>
          </a:xfrm>
        </p:spPr>
        <p:txBody>
          <a:bodyPr anchor="t">
            <a:normAutofit/>
          </a:bodyPr>
          <a:lstStyle/>
          <a:p>
            <a:r>
              <a:rPr lang="es-ES" sz="2800" dirty="0"/>
              <a:t>1610. Jan Brueghel. Paisaje de costa. Colección privada.</a:t>
            </a:r>
          </a:p>
        </p:txBody>
      </p:sp>
      <p:pic>
        <p:nvPicPr>
          <p:cNvPr id="4" name="Imagen 3">
            <a:extLst>
              <a:ext uri="{FF2B5EF4-FFF2-40B4-BE49-F238E27FC236}">
                <a16:creationId xmlns:a16="http://schemas.microsoft.com/office/drawing/2014/main" id="{FCE1FC97-3642-4015-8D1A-2CF2D3D154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1595" y="0"/>
            <a:ext cx="9910405" cy="6858000"/>
          </a:xfrm>
          <a:prstGeom prst="rect">
            <a:avLst/>
          </a:prstGeom>
        </p:spPr>
      </p:pic>
    </p:spTree>
    <p:extLst>
      <p:ext uri="{BB962C8B-B14F-4D97-AF65-F5344CB8AC3E}">
        <p14:creationId xmlns:p14="http://schemas.microsoft.com/office/powerpoint/2010/main" val="721815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ADF16641-6213-409B-94B5-2408963273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7647" y="1"/>
            <a:ext cx="8504353" cy="6878782"/>
          </a:xfrm>
        </p:spPr>
      </p:pic>
      <p:sp>
        <p:nvSpPr>
          <p:cNvPr id="5" name="CuadroTexto 4">
            <a:extLst>
              <a:ext uri="{FF2B5EF4-FFF2-40B4-BE49-F238E27FC236}">
                <a16:creationId xmlns:a16="http://schemas.microsoft.com/office/drawing/2014/main" id="{38324957-BA24-464F-8E4D-90A4BF9C0C77}"/>
              </a:ext>
            </a:extLst>
          </p:cNvPr>
          <p:cNvSpPr txBox="1"/>
          <p:nvPr/>
        </p:nvSpPr>
        <p:spPr>
          <a:xfrm>
            <a:off x="332510" y="277091"/>
            <a:ext cx="3355138" cy="6217087"/>
          </a:xfrm>
          <a:prstGeom prst="rect">
            <a:avLst/>
          </a:prstGeom>
          <a:noFill/>
        </p:spPr>
        <p:txBody>
          <a:bodyPr wrap="square" rtlCol="0">
            <a:spAutoFit/>
          </a:bodyPr>
          <a:lstStyle/>
          <a:p>
            <a:r>
              <a:rPr lang="es-ES" sz="2800" b="1" dirty="0">
                <a:latin typeface="+mj-lt"/>
              </a:rPr>
              <a:t>1612. Jan Brueghel. Recua y gitanos en un bosque. Museo del Prado.</a:t>
            </a:r>
          </a:p>
          <a:p>
            <a:r>
              <a:rPr lang="es-ES" sz="2200" b="0" i="0" dirty="0">
                <a:effectLst/>
              </a:rPr>
              <a:t>En las fechas en que </a:t>
            </a:r>
            <a:r>
              <a:rPr lang="es-ES" sz="2200" b="0" i="0" u="none" strike="noStrike" dirty="0">
                <a:effectLst/>
              </a:rPr>
              <a:t>Brueghel el Viejo</a:t>
            </a:r>
            <a:r>
              <a:rPr lang="es-ES" sz="2200" b="0" i="0" dirty="0">
                <a:effectLst/>
              </a:rPr>
              <a:t> realizó esta obra, su pintura de paisaje había adquirido una notable personalidad, caracterizándole las vistas panorámicas, montañosas y de bosques frondosos que trata con realismo mediante una pincelada minuciosa, de gran calidad técnica. </a:t>
            </a:r>
          </a:p>
        </p:txBody>
      </p:sp>
    </p:spTree>
    <p:extLst>
      <p:ext uri="{BB962C8B-B14F-4D97-AF65-F5344CB8AC3E}">
        <p14:creationId xmlns:p14="http://schemas.microsoft.com/office/powerpoint/2010/main" val="652280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ADF16641-6213-409B-94B5-2408963273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64971" y="303980"/>
            <a:ext cx="7727029" cy="6250040"/>
          </a:xfrm>
        </p:spPr>
      </p:pic>
      <p:sp>
        <p:nvSpPr>
          <p:cNvPr id="5" name="CuadroTexto 4">
            <a:extLst>
              <a:ext uri="{FF2B5EF4-FFF2-40B4-BE49-F238E27FC236}">
                <a16:creationId xmlns:a16="http://schemas.microsoft.com/office/drawing/2014/main" id="{38324957-BA24-464F-8E4D-90A4BF9C0C77}"/>
              </a:ext>
            </a:extLst>
          </p:cNvPr>
          <p:cNvSpPr txBox="1"/>
          <p:nvPr/>
        </p:nvSpPr>
        <p:spPr>
          <a:xfrm>
            <a:off x="332510" y="277091"/>
            <a:ext cx="4087090" cy="6524863"/>
          </a:xfrm>
          <a:prstGeom prst="rect">
            <a:avLst/>
          </a:prstGeom>
          <a:noFill/>
        </p:spPr>
        <p:txBody>
          <a:bodyPr wrap="square" rtlCol="0">
            <a:spAutoFit/>
          </a:bodyPr>
          <a:lstStyle/>
          <a:p>
            <a:r>
              <a:rPr lang="es-ES" sz="2200" b="0" i="0" dirty="0">
                <a:effectLst/>
                <a:latin typeface="Hoefler Text A"/>
              </a:rPr>
              <a:t>Aquí, la línea diagonal de la cordillera divide la composición en dos partes, reservándose la izquierda para la vista de un amplio paisaje en el que incluye varias, y diminutas, poblaciones, mientras que a la derecha representa un grupo de personajes que se ha identificado como una familia de etnia gitana que conduce una recua de asnos. Este grupo de figuras que acampa en un recodo se considera recurso propio del pintor </a:t>
            </a:r>
            <a:r>
              <a:rPr lang="es-ES" sz="2200" b="0" i="0" u="none" strike="noStrike" dirty="0">
                <a:effectLst/>
                <a:latin typeface="Hoefler Text A"/>
              </a:rPr>
              <a:t>Joost de Momper</a:t>
            </a:r>
            <a:r>
              <a:rPr lang="es-ES" sz="2200" b="0" i="0" dirty="0">
                <a:effectLst/>
                <a:latin typeface="Hoefler Text A"/>
              </a:rPr>
              <a:t>, al igual que de G. van </a:t>
            </a:r>
            <a:r>
              <a:rPr lang="es-ES" sz="2200" b="0" i="0" dirty="0" err="1">
                <a:effectLst/>
                <a:latin typeface="Hoefler Text A"/>
              </a:rPr>
              <a:t>Coninxloo</a:t>
            </a:r>
            <a:r>
              <a:rPr lang="es-ES" sz="2200" b="0" i="0" dirty="0">
                <a:effectLst/>
                <a:latin typeface="Hoefler Text A"/>
              </a:rPr>
              <a:t> el tronco partido en primer plano, lo que revela que Brueghel tenía en cuenta la tradición pictórica flamenca.</a:t>
            </a:r>
            <a:endParaRPr lang="es-ES" sz="2200" b="1" dirty="0">
              <a:latin typeface="+mj-lt"/>
            </a:endParaRPr>
          </a:p>
        </p:txBody>
      </p:sp>
    </p:spTree>
    <p:extLst>
      <p:ext uri="{BB962C8B-B14F-4D97-AF65-F5344CB8AC3E}">
        <p14:creationId xmlns:p14="http://schemas.microsoft.com/office/powerpoint/2010/main" val="7205755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49382" y="365125"/>
            <a:ext cx="1572824" cy="6118802"/>
          </a:xfrm>
        </p:spPr>
        <p:txBody>
          <a:bodyPr anchor="t">
            <a:normAutofit/>
          </a:bodyPr>
          <a:lstStyle/>
          <a:p>
            <a:r>
              <a:rPr lang="es-ES" sz="2800" b="1" dirty="0"/>
              <a:t>1612. Jan Brueghel. Jardín del Edén. </a:t>
            </a:r>
            <a:r>
              <a:rPr lang="es-ES" sz="2800" b="1" dirty="0" err="1"/>
              <a:t>Galleria</a:t>
            </a:r>
            <a:r>
              <a:rPr lang="es-ES" sz="2800" b="1" dirty="0"/>
              <a:t> Doria </a:t>
            </a:r>
            <a:r>
              <a:rPr lang="es-ES" sz="2800" b="1" dirty="0" err="1"/>
              <a:t>Pamphilj</a:t>
            </a:r>
            <a:r>
              <a:rPr lang="es-ES" sz="2800" b="1" dirty="0"/>
              <a:t>, Rome.</a:t>
            </a:r>
          </a:p>
        </p:txBody>
      </p:sp>
      <p:pic>
        <p:nvPicPr>
          <p:cNvPr id="4" name="Imagen 3">
            <a:extLst>
              <a:ext uri="{FF2B5EF4-FFF2-40B4-BE49-F238E27FC236}">
                <a16:creationId xmlns:a16="http://schemas.microsoft.com/office/drawing/2014/main" id="{FD382716-9D5B-466E-9F72-B087EA124E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2206" y="365125"/>
            <a:ext cx="10369794" cy="6359236"/>
          </a:xfrm>
          <a:prstGeom prst="rect">
            <a:avLst/>
          </a:prstGeom>
        </p:spPr>
      </p:pic>
    </p:spTree>
    <p:extLst>
      <p:ext uri="{BB962C8B-B14F-4D97-AF65-F5344CB8AC3E}">
        <p14:creationId xmlns:p14="http://schemas.microsoft.com/office/powerpoint/2010/main" val="2617826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18655" y="365125"/>
            <a:ext cx="1759527" cy="6118802"/>
          </a:xfrm>
        </p:spPr>
        <p:txBody>
          <a:bodyPr anchor="t">
            <a:normAutofit/>
          </a:bodyPr>
          <a:lstStyle/>
          <a:p>
            <a:r>
              <a:rPr lang="es-ES" sz="2800" b="1" dirty="0"/>
              <a:t>1614. Jan Brueghel. Paisaje de ciudad costera. </a:t>
            </a:r>
            <a:r>
              <a:rPr lang="es-ES" sz="2800" b="1" dirty="0" err="1"/>
              <a:t>Vizovice</a:t>
            </a:r>
            <a:r>
              <a:rPr lang="es-ES" sz="2800" b="1" dirty="0"/>
              <a:t> </a:t>
            </a:r>
            <a:r>
              <a:rPr lang="es-ES" sz="2800" b="1" dirty="0" err="1"/>
              <a:t>Castle</a:t>
            </a:r>
            <a:r>
              <a:rPr lang="es-ES" sz="2800" b="1" dirty="0"/>
              <a:t>, </a:t>
            </a:r>
            <a:r>
              <a:rPr lang="es-ES" sz="2800" b="1" dirty="0" err="1"/>
              <a:t>Czech</a:t>
            </a:r>
            <a:r>
              <a:rPr lang="es-ES" sz="2800" b="1" dirty="0"/>
              <a:t> </a:t>
            </a:r>
            <a:r>
              <a:rPr lang="es-ES" sz="2800" b="1" dirty="0" err="1"/>
              <a:t>Republic</a:t>
            </a:r>
            <a:r>
              <a:rPr lang="es-ES" sz="2800" b="1" dirty="0"/>
              <a:t>.</a:t>
            </a:r>
          </a:p>
        </p:txBody>
      </p:sp>
      <p:pic>
        <p:nvPicPr>
          <p:cNvPr id="4" name="Imagen 3">
            <a:extLst>
              <a:ext uri="{FF2B5EF4-FFF2-40B4-BE49-F238E27FC236}">
                <a16:creationId xmlns:a16="http://schemas.microsoft.com/office/drawing/2014/main" id="{96D1FF58-1C53-4D2C-BB81-67D36F1D85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380" y="365125"/>
            <a:ext cx="10151620" cy="5777345"/>
          </a:xfrm>
          <a:prstGeom prst="rect">
            <a:avLst/>
          </a:prstGeom>
        </p:spPr>
      </p:pic>
    </p:spTree>
    <p:extLst>
      <p:ext uri="{BB962C8B-B14F-4D97-AF65-F5344CB8AC3E}">
        <p14:creationId xmlns:p14="http://schemas.microsoft.com/office/powerpoint/2010/main" val="6926925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32510" y="365125"/>
            <a:ext cx="2038966" cy="6118802"/>
          </a:xfrm>
        </p:spPr>
        <p:txBody>
          <a:bodyPr anchor="t">
            <a:normAutofit/>
          </a:bodyPr>
          <a:lstStyle/>
          <a:p>
            <a:r>
              <a:rPr lang="es-ES" sz="2800" b="1" dirty="0"/>
              <a:t>1614. Jan Brueghel. Paisaje de río. Colección privada.</a:t>
            </a:r>
          </a:p>
        </p:txBody>
      </p:sp>
      <p:pic>
        <p:nvPicPr>
          <p:cNvPr id="4" name="Imagen 3">
            <a:extLst>
              <a:ext uri="{FF2B5EF4-FFF2-40B4-BE49-F238E27FC236}">
                <a16:creationId xmlns:a16="http://schemas.microsoft.com/office/drawing/2014/main" id="{25175983-E286-44A6-9D6A-1D34553A39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1475" y="0"/>
            <a:ext cx="9820525" cy="6858000"/>
          </a:xfrm>
          <a:prstGeom prst="rect">
            <a:avLst/>
          </a:prstGeom>
        </p:spPr>
      </p:pic>
    </p:spTree>
    <p:extLst>
      <p:ext uri="{BB962C8B-B14F-4D97-AF65-F5344CB8AC3E}">
        <p14:creationId xmlns:p14="http://schemas.microsoft.com/office/powerpoint/2010/main" val="624831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63236" y="365125"/>
            <a:ext cx="1935678" cy="6118802"/>
          </a:xfrm>
        </p:spPr>
        <p:txBody>
          <a:bodyPr anchor="t">
            <a:normAutofit/>
          </a:bodyPr>
          <a:lstStyle/>
          <a:p>
            <a:r>
              <a:rPr lang="es-ES" sz="2800" b="1" dirty="0"/>
              <a:t>1615. Jan Brueghel. Animales entrando en el arca. Wellington Museum, </a:t>
            </a:r>
            <a:r>
              <a:rPr lang="es-ES" sz="2800" b="1" dirty="0" err="1"/>
              <a:t>Apsley</a:t>
            </a:r>
            <a:r>
              <a:rPr lang="es-ES" sz="2800" b="1" dirty="0"/>
              <a:t> House, London</a:t>
            </a:r>
          </a:p>
        </p:txBody>
      </p:sp>
      <p:pic>
        <p:nvPicPr>
          <p:cNvPr id="4" name="Imagen 3">
            <a:extLst>
              <a:ext uri="{FF2B5EF4-FFF2-40B4-BE49-F238E27FC236}">
                <a16:creationId xmlns:a16="http://schemas.microsoft.com/office/drawing/2014/main" id="{7475FF43-B9C4-45B7-B66C-669F4C1BCC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8914" y="0"/>
            <a:ext cx="9993086" cy="6858000"/>
          </a:xfrm>
          <a:prstGeom prst="rect">
            <a:avLst/>
          </a:prstGeom>
        </p:spPr>
      </p:pic>
    </p:spTree>
    <p:extLst>
      <p:ext uri="{BB962C8B-B14F-4D97-AF65-F5344CB8AC3E}">
        <p14:creationId xmlns:p14="http://schemas.microsoft.com/office/powerpoint/2010/main" val="24749496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152400" y="365125"/>
            <a:ext cx="2008909" cy="6118802"/>
          </a:xfrm>
        </p:spPr>
        <p:txBody>
          <a:bodyPr anchor="t">
            <a:normAutofit/>
          </a:bodyPr>
          <a:lstStyle/>
          <a:p>
            <a:r>
              <a:rPr lang="es-ES" sz="2800" dirty="0"/>
              <a:t>1615. Jan Brueghel. Jardín del Edén y pecado original. Mauritshuis, The </a:t>
            </a:r>
            <a:r>
              <a:rPr lang="es-ES" sz="2800" dirty="0" err="1"/>
              <a:t>Hague</a:t>
            </a:r>
            <a:r>
              <a:rPr lang="es-ES" sz="2800" dirty="0"/>
              <a:t>.</a:t>
            </a:r>
          </a:p>
        </p:txBody>
      </p:sp>
      <p:pic>
        <p:nvPicPr>
          <p:cNvPr id="4" name="Imagen 3">
            <a:extLst>
              <a:ext uri="{FF2B5EF4-FFF2-40B4-BE49-F238E27FC236}">
                <a16:creationId xmlns:a16="http://schemas.microsoft.com/office/drawing/2014/main" id="{4E0DAFDD-C20C-4A7F-82DA-C706D71FEB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1309" y="183841"/>
            <a:ext cx="10030691" cy="6481370"/>
          </a:xfrm>
          <a:prstGeom prst="rect">
            <a:avLst/>
          </a:prstGeom>
        </p:spPr>
      </p:pic>
    </p:spTree>
    <p:extLst>
      <p:ext uri="{BB962C8B-B14F-4D97-AF65-F5344CB8AC3E}">
        <p14:creationId xmlns:p14="http://schemas.microsoft.com/office/powerpoint/2010/main" val="15914775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152400" y="365125"/>
            <a:ext cx="1579786" cy="6118802"/>
          </a:xfrm>
        </p:spPr>
        <p:txBody>
          <a:bodyPr anchor="t">
            <a:normAutofit/>
          </a:bodyPr>
          <a:lstStyle/>
          <a:p>
            <a:r>
              <a:rPr lang="es-ES" sz="2800" dirty="0"/>
              <a:t>1616. Jan Brueghel. Jardín del Edén. Colección privada.</a:t>
            </a:r>
          </a:p>
        </p:txBody>
      </p:sp>
      <p:pic>
        <p:nvPicPr>
          <p:cNvPr id="4" name="Imagen 3">
            <a:extLst>
              <a:ext uri="{FF2B5EF4-FFF2-40B4-BE49-F238E27FC236}">
                <a16:creationId xmlns:a16="http://schemas.microsoft.com/office/drawing/2014/main" id="{89E475A9-FFD6-43F9-B7E6-8F4A8AD40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2186" y="0"/>
            <a:ext cx="10459814" cy="6858000"/>
          </a:xfrm>
          <a:prstGeom prst="rect">
            <a:avLst/>
          </a:prstGeom>
        </p:spPr>
      </p:pic>
    </p:spTree>
    <p:extLst>
      <p:ext uri="{BB962C8B-B14F-4D97-AF65-F5344CB8AC3E}">
        <p14:creationId xmlns:p14="http://schemas.microsoft.com/office/powerpoint/2010/main" val="7587568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152400" y="365125"/>
            <a:ext cx="2618509" cy="6118802"/>
          </a:xfrm>
        </p:spPr>
        <p:txBody>
          <a:bodyPr anchor="t">
            <a:normAutofit/>
          </a:bodyPr>
          <a:lstStyle/>
          <a:p>
            <a:r>
              <a:rPr lang="es-ES" sz="2800" dirty="0"/>
              <a:t>1616. Jan Brueghel. Jardín del Edén.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DC5F60EE-73B1-4153-8BAA-02E57FE618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1610" y="374073"/>
            <a:ext cx="9630390" cy="5832764"/>
          </a:xfrm>
          <a:prstGeom prst="rect">
            <a:avLst/>
          </a:prstGeom>
        </p:spPr>
      </p:pic>
    </p:spTree>
    <p:extLst>
      <p:ext uri="{BB962C8B-B14F-4D97-AF65-F5344CB8AC3E}">
        <p14:creationId xmlns:p14="http://schemas.microsoft.com/office/powerpoint/2010/main" val="22206744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1925781" cy="6118802"/>
          </a:xfrm>
        </p:spPr>
        <p:txBody>
          <a:bodyPr anchor="t">
            <a:normAutofit/>
          </a:bodyPr>
          <a:lstStyle/>
          <a:p>
            <a:r>
              <a:rPr lang="fr-FR" sz="2800" dirty="0"/>
              <a:t>1619. Jan Brueghel. Camino </a:t>
            </a:r>
            <a:r>
              <a:rPr lang="fr-FR" sz="2800" dirty="0" err="1"/>
              <a:t>del</a:t>
            </a:r>
            <a:r>
              <a:rPr lang="fr-FR" sz="2800" dirty="0"/>
              <a:t> </a:t>
            </a:r>
            <a:r>
              <a:rPr lang="fr-FR" sz="2800" dirty="0" err="1"/>
              <a:t>mercado</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654B536F-AE96-47F2-B15B-666865A2E3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2255" y="365125"/>
            <a:ext cx="9756498" cy="5721927"/>
          </a:xfrm>
          <a:prstGeom prst="rect">
            <a:avLst/>
          </a:prstGeom>
        </p:spPr>
      </p:pic>
    </p:spTree>
    <p:extLst>
      <p:ext uri="{BB962C8B-B14F-4D97-AF65-F5344CB8AC3E}">
        <p14:creationId xmlns:p14="http://schemas.microsoft.com/office/powerpoint/2010/main" val="15450040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07818" y="365125"/>
            <a:ext cx="1804214" cy="6118802"/>
          </a:xfrm>
        </p:spPr>
        <p:txBody>
          <a:bodyPr anchor="t">
            <a:normAutofit/>
          </a:bodyPr>
          <a:lstStyle/>
          <a:p>
            <a:r>
              <a:rPr lang="es-ES" sz="2800" dirty="0"/>
              <a:t>1619. Jan Brueghel. Primavera. Colección privada.</a:t>
            </a:r>
          </a:p>
        </p:txBody>
      </p:sp>
      <p:pic>
        <p:nvPicPr>
          <p:cNvPr id="4" name="Imagen 3">
            <a:extLst>
              <a:ext uri="{FF2B5EF4-FFF2-40B4-BE49-F238E27FC236}">
                <a16:creationId xmlns:a16="http://schemas.microsoft.com/office/drawing/2014/main" id="{47EBF47A-7FBA-49AE-82B1-7FCF3DACF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2032" y="0"/>
            <a:ext cx="10179968" cy="6858000"/>
          </a:xfrm>
          <a:prstGeom prst="rect">
            <a:avLst/>
          </a:prstGeom>
        </p:spPr>
      </p:pic>
    </p:spTree>
    <p:extLst>
      <p:ext uri="{BB962C8B-B14F-4D97-AF65-F5344CB8AC3E}">
        <p14:creationId xmlns:p14="http://schemas.microsoft.com/office/powerpoint/2010/main" val="4198826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04800" y="365125"/>
            <a:ext cx="1694843" cy="6118802"/>
          </a:xfrm>
        </p:spPr>
        <p:txBody>
          <a:bodyPr anchor="t">
            <a:normAutofit/>
          </a:bodyPr>
          <a:lstStyle/>
          <a:p>
            <a:r>
              <a:rPr lang="fr-FR" sz="2800" dirty="0"/>
              <a:t>1621. Jan Brueghel. Aire. Musée du Louvre, Paris</a:t>
            </a:r>
            <a:endParaRPr lang="es-ES" sz="2800" dirty="0"/>
          </a:p>
        </p:txBody>
      </p:sp>
      <p:pic>
        <p:nvPicPr>
          <p:cNvPr id="4" name="Imagen 3">
            <a:extLst>
              <a:ext uri="{FF2B5EF4-FFF2-40B4-BE49-F238E27FC236}">
                <a16:creationId xmlns:a16="http://schemas.microsoft.com/office/drawing/2014/main" id="{6AF54887-1D2F-48D5-AAF2-03EE309B2B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9643" y="0"/>
            <a:ext cx="10192357" cy="6858000"/>
          </a:xfrm>
          <a:prstGeom prst="rect">
            <a:avLst/>
          </a:prstGeom>
        </p:spPr>
      </p:pic>
    </p:spTree>
    <p:extLst>
      <p:ext uri="{BB962C8B-B14F-4D97-AF65-F5344CB8AC3E}">
        <p14:creationId xmlns:p14="http://schemas.microsoft.com/office/powerpoint/2010/main" val="21958876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04800" y="365125"/>
            <a:ext cx="1833033" cy="6118802"/>
          </a:xfrm>
        </p:spPr>
        <p:txBody>
          <a:bodyPr anchor="t">
            <a:normAutofit/>
          </a:bodyPr>
          <a:lstStyle/>
          <a:p>
            <a:r>
              <a:rPr lang="es-ES" sz="2800" dirty="0"/>
              <a:t>Jan Brueghel. Banquete de boda. Museo del Prado, Madrid.</a:t>
            </a:r>
          </a:p>
        </p:txBody>
      </p:sp>
      <p:pic>
        <p:nvPicPr>
          <p:cNvPr id="4" name="Imagen 3">
            <a:extLst>
              <a:ext uri="{FF2B5EF4-FFF2-40B4-BE49-F238E27FC236}">
                <a16:creationId xmlns:a16="http://schemas.microsoft.com/office/drawing/2014/main" id="{A564F7A1-8E02-4661-A40D-F6A0137E8E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7833" y="0"/>
            <a:ext cx="10054167" cy="6858000"/>
          </a:xfrm>
          <a:prstGeom prst="rect">
            <a:avLst/>
          </a:prstGeom>
        </p:spPr>
      </p:pic>
    </p:spTree>
    <p:extLst>
      <p:ext uri="{BB962C8B-B14F-4D97-AF65-F5344CB8AC3E}">
        <p14:creationId xmlns:p14="http://schemas.microsoft.com/office/powerpoint/2010/main" val="3888483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3255818" cy="6118802"/>
          </a:xfrm>
        </p:spPr>
        <p:txBody>
          <a:bodyPr anchor="t">
            <a:normAutofit/>
          </a:bodyPr>
          <a:lstStyle/>
          <a:p>
            <a:r>
              <a:rPr lang="es-ES" sz="2800" dirty="0"/>
              <a:t>Jan Brueghel. </a:t>
            </a:r>
            <a:r>
              <a:rPr lang="es-ES" sz="2800" dirty="0" err="1"/>
              <a:t>Cravana</a:t>
            </a:r>
            <a:r>
              <a:rPr lang="es-ES" sz="2800" dirty="0"/>
              <a:t> de gitanos. Museo del Prado, Madrid.</a:t>
            </a:r>
          </a:p>
        </p:txBody>
      </p:sp>
      <p:pic>
        <p:nvPicPr>
          <p:cNvPr id="4" name="Imagen 3">
            <a:extLst>
              <a:ext uri="{FF2B5EF4-FFF2-40B4-BE49-F238E27FC236}">
                <a16:creationId xmlns:a16="http://schemas.microsoft.com/office/drawing/2014/main" id="{A982E5AC-3C4B-42CE-86A2-5A391176EE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2661" y="0"/>
            <a:ext cx="8029339" cy="6858000"/>
          </a:xfrm>
          <a:prstGeom prst="rect">
            <a:avLst/>
          </a:prstGeom>
        </p:spPr>
      </p:pic>
    </p:spTree>
    <p:extLst>
      <p:ext uri="{BB962C8B-B14F-4D97-AF65-F5344CB8AC3E}">
        <p14:creationId xmlns:p14="http://schemas.microsoft.com/office/powerpoint/2010/main" val="36780497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193964" y="365125"/>
            <a:ext cx="1676400" cy="6118802"/>
          </a:xfrm>
        </p:spPr>
        <p:txBody>
          <a:bodyPr anchor="t">
            <a:normAutofit/>
          </a:bodyPr>
          <a:lstStyle/>
          <a:p>
            <a:r>
              <a:rPr lang="es-ES" sz="2800" dirty="0"/>
              <a:t>Jan Brueghel. Paisaje con molinos. Museo del Prado, Madrid.</a:t>
            </a:r>
          </a:p>
        </p:txBody>
      </p:sp>
      <p:pic>
        <p:nvPicPr>
          <p:cNvPr id="4" name="Imagen 3">
            <a:extLst>
              <a:ext uri="{FF2B5EF4-FFF2-40B4-BE49-F238E27FC236}">
                <a16:creationId xmlns:a16="http://schemas.microsoft.com/office/drawing/2014/main" id="{D5DD3F0B-180B-4EF2-AE2D-8A8B0BDCEE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9817" y="0"/>
            <a:ext cx="10182183" cy="6858000"/>
          </a:xfrm>
          <a:prstGeom prst="rect">
            <a:avLst/>
          </a:prstGeom>
        </p:spPr>
      </p:pic>
    </p:spTree>
    <p:extLst>
      <p:ext uri="{BB962C8B-B14F-4D97-AF65-F5344CB8AC3E}">
        <p14:creationId xmlns:p14="http://schemas.microsoft.com/office/powerpoint/2010/main" val="18351655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87928" y="365125"/>
            <a:ext cx="1828800" cy="6118802"/>
          </a:xfrm>
        </p:spPr>
        <p:txBody>
          <a:bodyPr anchor="t">
            <a:normAutofit/>
          </a:bodyPr>
          <a:lstStyle/>
          <a:p>
            <a:r>
              <a:rPr lang="es-ES" sz="2800" dirty="0"/>
              <a:t>Jan Brueghel. Paisaje con viajeros. Colección privada.</a:t>
            </a:r>
          </a:p>
        </p:txBody>
      </p:sp>
      <p:pic>
        <p:nvPicPr>
          <p:cNvPr id="4" name="Imagen 3">
            <a:extLst>
              <a:ext uri="{FF2B5EF4-FFF2-40B4-BE49-F238E27FC236}">
                <a16:creationId xmlns:a16="http://schemas.microsoft.com/office/drawing/2014/main" id="{04E3F7CB-EEBF-48CF-8C36-074B91B6A2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6480" y="0"/>
            <a:ext cx="9875520" cy="6858000"/>
          </a:xfrm>
          <a:prstGeom prst="rect">
            <a:avLst/>
          </a:prstGeom>
        </p:spPr>
      </p:pic>
    </p:spTree>
    <p:extLst>
      <p:ext uri="{BB962C8B-B14F-4D97-AF65-F5344CB8AC3E}">
        <p14:creationId xmlns:p14="http://schemas.microsoft.com/office/powerpoint/2010/main" val="29582505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3255818" cy="6118802"/>
          </a:xfrm>
        </p:spPr>
        <p:txBody>
          <a:bodyPr anchor="t">
            <a:normAutofit/>
          </a:bodyPr>
          <a:lstStyle/>
          <a:p>
            <a:r>
              <a:rPr lang="es-ES" sz="2800" dirty="0"/>
              <a:t>Jan Brueghel. Paisaje con viajeros. </a:t>
            </a:r>
            <a:r>
              <a:rPr lang="es-ES" sz="2800" dirty="0" err="1"/>
              <a:t>Galleria</a:t>
            </a:r>
            <a:r>
              <a:rPr lang="es-ES" sz="2800" dirty="0"/>
              <a:t> </a:t>
            </a:r>
            <a:r>
              <a:rPr lang="es-ES" sz="2800" dirty="0" err="1"/>
              <a:t>Sabauda</a:t>
            </a:r>
            <a:r>
              <a:rPr lang="es-ES" sz="2800" dirty="0"/>
              <a:t>, Turín.</a:t>
            </a:r>
          </a:p>
        </p:txBody>
      </p:sp>
      <p:pic>
        <p:nvPicPr>
          <p:cNvPr id="4" name="Imagen 3">
            <a:extLst>
              <a:ext uri="{FF2B5EF4-FFF2-40B4-BE49-F238E27FC236}">
                <a16:creationId xmlns:a16="http://schemas.microsoft.com/office/drawing/2014/main" id="{AFA248E0-1488-4F1E-8759-B486D97A9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5346" y="0"/>
            <a:ext cx="8426654" cy="6858000"/>
          </a:xfrm>
          <a:prstGeom prst="rect">
            <a:avLst/>
          </a:prstGeom>
        </p:spPr>
      </p:pic>
    </p:spTree>
    <p:extLst>
      <p:ext uri="{BB962C8B-B14F-4D97-AF65-F5344CB8AC3E}">
        <p14:creationId xmlns:p14="http://schemas.microsoft.com/office/powerpoint/2010/main" val="41509922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3051209" cy="6118802"/>
          </a:xfrm>
        </p:spPr>
        <p:txBody>
          <a:bodyPr anchor="t">
            <a:normAutofit/>
          </a:bodyPr>
          <a:lstStyle/>
          <a:p>
            <a:r>
              <a:rPr lang="es-ES" sz="2800" dirty="0"/>
              <a:t>Jan Brueghel. Paisaje con viajeros. </a:t>
            </a:r>
            <a:r>
              <a:rPr lang="es-ES" sz="2800" dirty="0" err="1"/>
              <a:t>Rockox</a:t>
            </a:r>
            <a:r>
              <a:rPr lang="es-ES" sz="2800" dirty="0"/>
              <a:t> House, </a:t>
            </a:r>
            <a:r>
              <a:rPr lang="es-ES" sz="2800" dirty="0" err="1"/>
              <a:t>Antwerp</a:t>
            </a:r>
            <a:r>
              <a:rPr lang="es-ES" sz="2800" dirty="0"/>
              <a:t>.</a:t>
            </a:r>
          </a:p>
        </p:txBody>
      </p:sp>
      <p:pic>
        <p:nvPicPr>
          <p:cNvPr id="4" name="Imagen 3">
            <a:extLst>
              <a:ext uri="{FF2B5EF4-FFF2-40B4-BE49-F238E27FC236}">
                <a16:creationId xmlns:a16="http://schemas.microsoft.com/office/drawing/2014/main" id="{CB4D7F58-F0B1-4263-8B14-E3D3E73D92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7683" y="0"/>
            <a:ext cx="8614317" cy="6858000"/>
          </a:xfrm>
          <a:prstGeom prst="rect">
            <a:avLst/>
          </a:prstGeom>
        </p:spPr>
      </p:pic>
    </p:spTree>
    <p:extLst>
      <p:ext uri="{BB962C8B-B14F-4D97-AF65-F5344CB8AC3E}">
        <p14:creationId xmlns:p14="http://schemas.microsoft.com/office/powerpoint/2010/main" val="1641476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3" y="365125"/>
            <a:ext cx="6975709" cy="6118802"/>
          </a:xfrm>
        </p:spPr>
        <p:txBody>
          <a:bodyPr anchor="t">
            <a:normAutofit/>
          </a:bodyPr>
          <a:lstStyle/>
          <a:p>
            <a:r>
              <a:rPr lang="es-ES" sz="2800" b="1" dirty="0"/>
              <a:t>Jan Brueghel. Paraíso. Museo del Prado, Madrid.</a:t>
            </a:r>
          </a:p>
        </p:txBody>
      </p:sp>
      <p:pic>
        <p:nvPicPr>
          <p:cNvPr id="4" name="Imagen 3">
            <a:extLst>
              <a:ext uri="{FF2B5EF4-FFF2-40B4-BE49-F238E27FC236}">
                <a16:creationId xmlns:a16="http://schemas.microsoft.com/office/drawing/2014/main" id="{833F3B82-6562-4292-8A2C-0AAFEF93CB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2183" y="0"/>
            <a:ext cx="4689817" cy="6858000"/>
          </a:xfrm>
          <a:prstGeom prst="rect">
            <a:avLst/>
          </a:prstGeom>
        </p:spPr>
      </p:pic>
    </p:spTree>
    <p:extLst>
      <p:ext uri="{BB962C8B-B14F-4D97-AF65-F5344CB8AC3E}">
        <p14:creationId xmlns:p14="http://schemas.microsoft.com/office/powerpoint/2010/main" val="5581914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3255818" cy="6118802"/>
          </a:xfrm>
        </p:spPr>
        <p:txBody>
          <a:bodyPr anchor="t">
            <a:normAutofit/>
          </a:bodyPr>
          <a:lstStyle/>
          <a:p>
            <a:endParaRPr lang="es-ES" sz="2800" dirty="0"/>
          </a:p>
        </p:txBody>
      </p:sp>
    </p:spTree>
    <p:extLst>
      <p:ext uri="{BB962C8B-B14F-4D97-AF65-F5344CB8AC3E}">
        <p14:creationId xmlns:p14="http://schemas.microsoft.com/office/powerpoint/2010/main" val="7697567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A8B5382-9F29-4BD5-9C76-3453D0DCC95F}"/>
              </a:ext>
            </a:extLst>
          </p:cNvPr>
          <p:cNvSpPr>
            <a:spLocks noGrp="1"/>
          </p:cNvSpPr>
          <p:nvPr>
            <p:ph type="ctrTitle"/>
          </p:nvPr>
        </p:nvSpPr>
        <p:spPr/>
        <p:txBody>
          <a:bodyPr>
            <a:normAutofit/>
          </a:bodyPr>
          <a:lstStyle/>
          <a:p>
            <a:r>
              <a:rPr lang="es-ES" sz="11500" b="1" dirty="0"/>
              <a:t>Flores</a:t>
            </a:r>
          </a:p>
        </p:txBody>
      </p:sp>
    </p:spTree>
    <p:extLst>
      <p:ext uri="{BB962C8B-B14F-4D97-AF65-F5344CB8AC3E}">
        <p14:creationId xmlns:p14="http://schemas.microsoft.com/office/powerpoint/2010/main" val="33861335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3" y="365125"/>
            <a:ext cx="6488143" cy="6118802"/>
          </a:xfrm>
        </p:spPr>
        <p:txBody>
          <a:bodyPr anchor="t">
            <a:normAutofit/>
          </a:bodyPr>
          <a:lstStyle/>
          <a:p>
            <a:r>
              <a:rPr lang="en-US" sz="2800" b="1" dirty="0"/>
              <a:t>1603. Jan Brueghel. Flores. Alte Pinakothek, Munich.</a:t>
            </a:r>
            <a:endParaRPr lang="es-ES" sz="2800" b="1" dirty="0"/>
          </a:p>
        </p:txBody>
      </p:sp>
      <p:pic>
        <p:nvPicPr>
          <p:cNvPr id="4" name="Imagen 3">
            <a:extLst>
              <a:ext uri="{FF2B5EF4-FFF2-40B4-BE49-F238E27FC236}">
                <a16:creationId xmlns:a16="http://schemas.microsoft.com/office/drawing/2014/main" id="{0C3F6394-5A71-4A77-868A-BE2791FB23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4617" y="0"/>
            <a:ext cx="5177383" cy="6858000"/>
          </a:xfrm>
          <a:prstGeom prst="rect">
            <a:avLst/>
          </a:prstGeom>
        </p:spPr>
      </p:pic>
    </p:spTree>
    <p:extLst>
      <p:ext uri="{BB962C8B-B14F-4D97-AF65-F5344CB8AC3E}">
        <p14:creationId xmlns:p14="http://schemas.microsoft.com/office/powerpoint/2010/main" val="24793324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6967796" cy="6118802"/>
          </a:xfrm>
        </p:spPr>
        <p:txBody>
          <a:bodyPr anchor="t">
            <a:normAutofit/>
          </a:bodyPr>
          <a:lstStyle/>
          <a:p>
            <a:r>
              <a:rPr lang="es-ES" sz="2800" b="1" dirty="0"/>
              <a:t>1606. Jan Brueghel. Flores. Pinacoteca Ambrosiana, Milán.</a:t>
            </a:r>
          </a:p>
        </p:txBody>
      </p:sp>
      <p:pic>
        <p:nvPicPr>
          <p:cNvPr id="4" name="Imagen 3">
            <a:extLst>
              <a:ext uri="{FF2B5EF4-FFF2-40B4-BE49-F238E27FC236}">
                <a16:creationId xmlns:a16="http://schemas.microsoft.com/office/drawing/2014/main" id="{84B45339-C834-44F2-8863-13552E97E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4270" y="0"/>
            <a:ext cx="4697730" cy="6858000"/>
          </a:xfrm>
          <a:prstGeom prst="rect">
            <a:avLst/>
          </a:prstGeom>
        </p:spPr>
      </p:pic>
    </p:spTree>
    <p:extLst>
      <p:ext uri="{BB962C8B-B14F-4D97-AF65-F5344CB8AC3E}">
        <p14:creationId xmlns:p14="http://schemas.microsoft.com/office/powerpoint/2010/main" val="26511646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6247706" cy="6118802"/>
          </a:xfrm>
        </p:spPr>
        <p:txBody>
          <a:bodyPr anchor="t">
            <a:normAutofit/>
          </a:bodyPr>
          <a:lstStyle/>
          <a:p>
            <a:r>
              <a:rPr lang="es-ES" sz="2800" b="1" dirty="0"/>
              <a:t>1607. Jan Brueghel. Flores en jarrón. Kunsthistorisches Museum, Viena.</a:t>
            </a:r>
          </a:p>
        </p:txBody>
      </p:sp>
      <p:pic>
        <p:nvPicPr>
          <p:cNvPr id="4" name="Imagen 3">
            <a:extLst>
              <a:ext uri="{FF2B5EF4-FFF2-40B4-BE49-F238E27FC236}">
                <a16:creationId xmlns:a16="http://schemas.microsoft.com/office/drawing/2014/main" id="{8FD23F43-3B3D-4AEA-B69E-5E496AF36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180" y="0"/>
            <a:ext cx="5417820" cy="6858000"/>
          </a:xfrm>
          <a:prstGeom prst="rect">
            <a:avLst/>
          </a:prstGeom>
        </p:spPr>
      </p:pic>
    </p:spTree>
    <p:extLst>
      <p:ext uri="{BB962C8B-B14F-4D97-AF65-F5344CB8AC3E}">
        <p14:creationId xmlns:p14="http://schemas.microsoft.com/office/powerpoint/2010/main" val="31892220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3" y="365125"/>
            <a:ext cx="6568949" cy="6118802"/>
          </a:xfrm>
        </p:spPr>
        <p:txBody>
          <a:bodyPr anchor="t">
            <a:normAutofit/>
          </a:bodyPr>
          <a:lstStyle/>
          <a:p>
            <a:r>
              <a:rPr lang="es-ES" sz="2800" b="1" dirty="0"/>
              <a:t>1607. Jan Brueghel. Flores. Kunsthistorisches Museum, Viena.</a:t>
            </a:r>
          </a:p>
        </p:txBody>
      </p:sp>
      <p:pic>
        <p:nvPicPr>
          <p:cNvPr id="4" name="Imagen 3">
            <a:extLst>
              <a:ext uri="{FF2B5EF4-FFF2-40B4-BE49-F238E27FC236}">
                <a16:creationId xmlns:a16="http://schemas.microsoft.com/office/drawing/2014/main" id="{821668CB-469B-45DA-B712-C96AF2957A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5423" y="0"/>
            <a:ext cx="5096577" cy="6858000"/>
          </a:xfrm>
          <a:prstGeom prst="rect">
            <a:avLst/>
          </a:prstGeom>
        </p:spPr>
      </p:pic>
    </p:spTree>
    <p:extLst>
      <p:ext uri="{BB962C8B-B14F-4D97-AF65-F5344CB8AC3E}">
        <p14:creationId xmlns:p14="http://schemas.microsoft.com/office/powerpoint/2010/main" val="27130228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3" y="365125"/>
            <a:ext cx="6533169" cy="6118802"/>
          </a:xfrm>
        </p:spPr>
        <p:txBody>
          <a:bodyPr anchor="t">
            <a:normAutofit/>
          </a:bodyPr>
          <a:lstStyle/>
          <a:p>
            <a:r>
              <a:rPr lang="es-ES" sz="2800" b="1" dirty="0"/>
              <a:t>1608. Jan Brueghel. Flores en jarrón. Colección privada.</a:t>
            </a:r>
          </a:p>
        </p:txBody>
      </p:sp>
      <p:pic>
        <p:nvPicPr>
          <p:cNvPr id="4" name="Imagen 3">
            <a:extLst>
              <a:ext uri="{FF2B5EF4-FFF2-40B4-BE49-F238E27FC236}">
                <a16:creationId xmlns:a16="http://schemas.microsoft.com/office/drawing/2014/main" id="{F8ECF3EC-0E2E-4CD7-AF18-608307E0EF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9643" y="0"/>
            <a:ext cx="5132357" cy="6858000"/>
          </a:xfrm>
          <a:prstGeom prst="rect">
            <a:avLst/>
          </a:prstGeom>
        </p:spPr>
      </p:pic>
    </p:spTree>
    <p:extLst>
      <p:ext uri="{BB962C8B-B14F-4D97-AF65-F5344CB8AC3E}">
        <p14:creationId xmlns:p14="http://schemas.microsoft.com/office/powerpoint/2010/main" val="18538754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3" y="365125"/>
            <a:ext cx="6504881" cy="6118802"/>
          </a:xfrm>
        </p:spPr>
        <p:txBody>
          <a:bodyPr anchor="t">
            <a:normAutofit/>
          </a:bodyPr>
          <a:lstStyle/>
          <a:p>
            <a:r>
              <a:rPr lang="es-ES" sz="2800" b="1" dirty="0"/>
              <a:t>1609. Jan Brueghel. Flores en jarrón. National Gallery, Londres.</a:t>
            </a:r>
            <a:br>
              <a:rPr lang="es-ES" sz="2800" b="1" dirty="0"/>
            </a:br>
            <a:br>
              <a:rPr lang="es-ES" sz="2400" b="1" dirty="0">
                <a:latin typeface="+mn-lt"/>
              </a:rPr>
            </a:br>
            <a:r>
              <a:rPr lang="es-ES" sz="2400" b="0" i="0" dirty="0">
                <a:effectLst/>
                <a:latin typeface="+mn-lt"/>
              </a:rPr>
              <a:t>Jan Brueghel el Viejo es visto como el padre fundador del género de bodegones de flores, en el que las flores no son meramente accesorios decorativos o alegóricos, sino el único foco de la pintura. </a:t>
            </a:r>
            <a:br>
              <a:rPr lang="es-ES" sz="2400" b="0" i="0" dirty="0">
                <a:effectLst/>
                <a:latin typeface="+mn-lt"/>
              </a:rPr>
            </a:br>
            <a:r>
              <a:rPr lang="es-ES" sz="2400" b="0" i="0" dirty="0">
                <a:effectLst/>
                <a:latin typeface="+mn-lt"/>
              </a:rPr>
              <a:t>Este importante ejemplo de las naturalezas muertas pioneras de Brueghel muestra un impresionante ramo desde un punto de vista alto para asegurarse de que todas las flores e insectos cuidadosamente renderizados sean claramente visibles.</a:t>
            </a:r>
            <a:endParaRPr lang="es-ES" sz="2400" b="1" dirty="0">
              <a:latin typeface="+mn-lt"/>
            </a:endParaRPr>
          </a:p>
        </p:txBody>
      </p:sp>
      <p:pic>
        <p:nvPicPr>
          <p:cNvPr id="4" name="Imagen 3">
            <a:extLst>
              <a:ext uri="{FF2B5EF4-FFF2-40B4-BE49-F238E27FC236}">
                <a16:creationId xmlns:a16="http://schemas.microsoft.com/office/drawing/2014/main" id="{2FAEBE0B-7AF3-429B-B279-67A2BAE474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1355" y="0"/>
            <a:ext cx="5160645" cy="6858000"/>
          </a:xfrm>
          <a:prstGeom prst="rect">
            <a:avLst/>
          </a:prstGeom>
        </p:spPr>
      </p:pic>
    </p:spTree>
    <p:extLst>
      <p:ext uri="{BB962C8B-B14F-4D97-AF65-F5344CB8AC3E}">
        <p14:creationId xmlns:p14="http://schemas.microsoft.com/office/powerpoint/2010/main" val="838812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6124262" cy="6118802"/>
          </a:xfrm>
        </p:spPr>
        <p:txBody>
          <a:bodyPr anchor="t">
            <a:normAutofit/>
          </a:bodyPr>
          <a:lstStyle/>
          <a:p>
            <a:r>
              <a:rPr lang="es-ES" sz="2800" b="1" dirty="0"/>
              <a:t>1610. Jan Brueghel. Flores en jarrón. Colección privada.</a:t>
            </a:r>
          </a:p>
        </p:txBody>
      </p:sp>
      <p:pic>
        <p:nvPicPr>
          <p:cNvPr id="4" name="Imagen 3">
            <a:extLst>
              <a:ext uri="{FF2B5EF4-FFF2-40B4-BE49-F238E27FC236}">
                <a16:creationId xmlns:a16="http://schemas.microsoft.com/office/drawing/2014/main" id="{87584831-4444-4F06-8BB2-46772F8B14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0736" y="0"/>
            <a:ext cx="5541264" cy="6858000"/>
          </a:xfrm>
          <a:prstGeom prst="rect">
            <a:avLst/>
          </a:prstGeom>
        </p:spPr>
      </p:pic>
    </p:spTree>
    <p:extLst>
      <p:ext uri="{BB962C8B-B14F-4D97-AF65-F5344CB8AC3E}">
        <p14:creationId xmlns:p14="http://schemas.microsoft.com/office/powerpoint/2010/main" val="35477074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193965" y="365125"/>
            <a:ext cx="6761124" cy="1453739"/>
          </a:xfrm>
        </p:spPr>
        <p:txBody>
          <a:bodyPr anchor="t">
            <a:normAutofit/>
          </a:bodyPr>
          <a:lstStyle/>
          <a:p>
            <a:r>
              <a:rPr lang="es-ES" sz="2800" b="1" dirty="0"/>
              <a:t>1610. Jan Brueghel. Flores. Colección privada.</a:t>
            </a:r>
          </a:p>
        </p:txBody>
      </p:sp>
      <p:pic>
        <p:nvPicPr>
          <p:cNvPr id="4" name="Imagen 3">
            <a:extLst>
              <a:ext uri="{FF2B5EF4-FFF2-40B4-BE49-F238E27FC236}">
                <a16:creationId xmlns:a16="http://schemas.microsoft.com/office/drawing/2014/main" id="{AE06A7AD-ABBD-4D09-BEBA-DEB60F0AD3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5089" y="0"/>
            <a:ext cx="5236911" cy="6746055"/>
          </a:xfrm>
          <a:prstGeom prst="rect">
            <a:avLst/>
          </a:prstGeom>
        </p:spPr>
      </p:pic>
      <p:pic>
        <p:nvPicPr>
          <p:cNvPr id="5" name="Imagen 4">
            <a:extLst>
              <a:ext uri="{FF2B5EF4-FFF2-40B4-BE49-F238E27FC236}">
                <a16:creationId xmlns:a16="http://schemas.microsoft.com/office/drawing/2014/main" id="{3D14E9C2-1134-4C6E-AA4D-DAEE47841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8864"/>
            <a:ext cx="6916023" cy="3108325"/>
          </a:xfrm>
          <a:prstGeom prst="rect">
            <a:avLst/>
          </a:prstGeom>
        </p:spPr>
      </p:pic>
    </p:spTree>
    <p:extLst>
      <p:ext uri="{BB962C8B-B14F-4D97-AF65-F5344CB8AC3E}">
        <p14:creationId xmlns:p14="http://schemas.microsoft.com/office/powerpoint/2010/main" val="4456598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3" y="365125"/>
            <a:ext cx="5156141" cy="6118802"/>
          </a:xfrm>
        </p:spPr>
        <p:txBody>
          <a:bodyPr anchor="t">
            <a:normAutofit/>
          </a:bodyPr>
          <a:lstStyle/>
          <a:p>
            <a:r>
              <a:rPr lang="de-DE" sz="2800" b="1" dirty="0"/>
              <a:t>1615. Jan Brueghel. Flores. Staatliche Museen, Berlín.</a:t>
            </a:r>
            <a:endParaRPr lang="es-ES" sz="2800" b="1" dirty="0"/>
          </a:p>
        </p:txBody>
      </p:sp>
      <p:pic>
        <p:nvPicPr>
          <p:cNvPr id="4" name="Imagen 3">
            <a:extLst>
              <a:ext uri="{FF2B5EF4-FFF2-40B4-BE49-F238E27FC236}">
                <a16:creationId xmlns:a16="http://schemas.microsoft.com/office/drawing/2014/main" id="{37106D00-C420-4BD4-BEE8-F448ECB31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2615" y="0"/>
            <a:ext cx="6509385" cy="6858000"/>
          </a:xfrm>
          <a:prstGeom prst="rect">
            <a:avLst/>
          </a:prstGeom>
        </p:spPr>
      </p:pic>
    </p:spTree>
    <p:extLst>
      <p:ext uri="{BB962C8B-B14F-4D97-AF65-F5344CB8AC3E}">
        <p14:creationId xmlns:p14="http://schemas.microsoft.com/office/powerpoint/2010/main" val="30242615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6861354" cy="6118802"/>
          </a:xfrm>
        </p:spPr>
        <p:txBody>
          <a:bodyPr anchor="t">
            <a:normAutofit/>
          </a:bodyPr>
          <a:lstStyle/>
          <a:p>
            <a:r>
              <a:rPr lang="es-ES" sz="2800" b="1" dirty="0"/>
              <a:t>1615. Jan Brueghel. Flores. Museo del Prado, Madrid.</a:t>
            </a:r>
            <a:br>
              <a:rPr lang="es-ES" sz="2800" b="1" dirty="0"/>
            </a:br>
            <a:br>
              <a:rPr lang="es-ES" sz="2400" b="1" dirty="0">
                <a:latin typeface="+mn-lt"/>
              </a:rPr>
            </a:br>
            <a:r>
              <a:rPr lang="es-ES" sz="2400" b="0" i="0" dirty="0">
                <a:effectLst/>
                <a:latin typeface="+mn-lt"/>
              </a:rPr>
              <a:t>Ramo de tulipanes, rosas y lirios en un jarroncito de porcelana; sobre la mesa, un insecto, una rama y algunas flores. </a:t>
            </a:r>
            <a:br>
              <a:rPr lang="es-ES" sz="2400" b="0" i="0" dirty="0">
                <a:effectLst/>
                <a:latin typeface="+mn-lt"/>
              </a:rPr>
            </a:br>
            <a:br>
              <a:rPr lang="es-ES" sz="2400" b="0" i="0" dirty="0">
                <a:effectLst/>
                <a:latin typeface="+mn-lt"/>
              </a:rPr>
            </a:br>
            <a:r>
              <a:rPr lang="es-ES" sz="2400" b="0" i="0" dirty="0">
                <a:effectLst/>
                <a:latin typeface="+mn-lt"/>
              </a:rPr>
              <a:t>El recipiente de porcelana blanca y azul es de </a:t>
            </a:r>
            <a:r>
              <a:rPr lang="es-ES" sz="2400" b="0" i="0" u="none" strike="noStrike" dirty="0">
                <a:effectLst/>
                <a:latin typeface="+mn-lt"/>
              </a:rPr>
              <a:t>Jingdezhen</a:t>
            </a:r>
            <a:r>
              <a:rPr lang="es-ES" sz="2400" b="0" i="0" dirty="0">
                <a:effectLst/>
                <a:latin typeface="+mn-lt"/>
              </a:rPr>
              <a:t>, en la provincia de </a:t>
            </a:r>
            <a:r>
              <a:rPr lang="es-ES" sz="2400" b="0" i="0" u="none" strike="noStrike" dirty="0">
                <a:effectLst/>
                <a:latin typeface="+mn-lt"/>
              </a:rPr>
              <a:t>Jiangxi</a:t>
            </a:r>
            <a:r>
              <a:rPr lang="es-ES" sz="2400" b="0" i="0" dirty="0">
                <a:effectLst/>
                <a:latin typeface="+mn-lt"/>
              </a:rPr>
              <a:t>, </a:t>
            </a:r>
            <a:r>
              <a:rPr lang="es-ES" sz="2400" b="0" i="0" u="none" strike="noStrike" dirty="0">
                <a:effectLst/>
                <a:latin typeface="+mn-lt"/>
              </a:rPr>
              <a:t>China</a:t>
            </a:r>
            <a:r>
              <a:rPr lang="es-ES" sz="2400" b="0" i="0" dirty="0">
                <a:effectLst/>
                <a:latin typeface="+mn-lt"/>
              </a:rPr>
              <a:t>, y se fabricaba para su exportación.</a:t>
            </a:r>
            <a:endParaRPr lang="es-ES" sz="2400" b="1" dirty="0">
              <a:latin typeface="+mn-lt"/>
            </a:endParaRPr>
          </a:p>
        </p:txBody>
      </p:sp>
      <p:pic>
        <p:nvPicPr>
          <p:cNvPr id="4" name="Imagen 3">
            <a:extLst>
              <a:ext uri="{FF2B5EF4-FFF2-40B4-BE49-F238E27FC236}">
                <a16:creationId xmlns:a16="http://schemas.microsoft.com/office/drawing/2014/main" id="{51D3E7C1-D340-416E-BEFD-4FAF5315FF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7828" y="-4474"/>
            <a:ext cx="4804172" cy="6858000"/>
          </a:xfrm>
          <a:prstGeom prst="rect">
            <a:avLst/>
          </a:prstGeom>
        </p:spPr>
      </p:pic>
    </p:spTree>
    <p:extLst>
      <p:ext uri="{BB962C8B-B14F-4D97-AF65-F5344CB8AC3E}">
        <p14:creationId xmlns:p14="http://schemas.microsoft.com/office/powerpoint/2010/main" val="29144321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4098078" cy="6118802"/>
          </a:xfrm>
        </p:spPr>
        <p:txBody>
          <a:bodyPr anchor="t">
            <a:normAutofit/>
          </a:bodyPr>
          <a:lstStyle/>
          <a:p>
            <a:r>
              <a:rPr lang="fr-FR" sz="2800" b="1" dirty="0"/>
              <a:t>1618. Jan Brueghel. Flores. Musées Royaux des Beaux-Arts, Brussels.</a:t>
            </a:r>
            <a:endParaRPr lang="es-ES" sz="2800" b="1" dirty="0"/>
          </a:p>
        </p:txBody>
      </p:sp>
      <p:pic>
        <p:nvPicPr>
          <p:cNvPr id="4" name="Imagen 3">
            <a:extLst>
              <a:ext uri="{FF2B5EF4-FFF2-40B4-BE49-F238E27FC236}">
                <a16:creationId xmlns:a16="http://schemas.microsoft.com/office/drawing/2014/main" id="{84607BE9-4B8C-4390-A912-13FDD5D5B8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4552" y="0"/>
            <a:ext cx="7567448" cy="6858000"/>
          </a:xfrm>
          <a:prstGeom prst="rect">
            <a:avLst/>
          </a:prstGeom>
        </p:spPr>
      </p:pic>
    </p:spTree>
    <p:extLst>
      <p:ext uri="{BB962C8B-B14F-4D97-AF65-F5344CB8AC3E}">
        <p14:creationId xmlns:p14="http://schemas.microsoft.com/office/powerpoint/2010/main" val="37786866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77091" y="365125"/>
            <a:ext cx="6692827" cy="6257348"/>
          </a:xfrm>
        </p:spPr>
        <p:txBody>
          <a:bodyPr anchor="t">
            <a:normAutofit fontScale="90000"/>
          </a:bodyPr>
          <a:lstStyle/>
          <a:p>
            <a:pPr algn="l" fontAlgn="base"/>
            <a:r>
              <a:rPr lang="es-ES" sz="3100" b="1" dirty="0"/>
              <a:t>1619. Jan Brueghel. Virgen con dos ángeles. Museo del Prado, Madrid.</a:t>
            </a:r>
            <a:br>
              <a:rPr lang="es-ES" sz="2800" dirty="0"/>
            </a:br>
            <a:r>
              <a:rPr lang="es-ES" sz="2400" b="0" i="0" dirty="0">
                <a:effectLst/>
                <a:latin typeface="+mn-lt"/>
              </a:rPr>
              <a:t>En esta obra se muestra a María sosteniendo al Niño con un brazo, cogiendo con el otro uno de sus pies. Tras ellos dos ángeles contemplan la escena. Uno de ellos mira al espectador solicitando silencio y reflexión ante la imagen. La escena está enmarcada por una abundante guirnalda de flores. La obra es fruto de la colaboración de </a:t>
            </a:r>
            <a:r>
              <a:rPr lang="es-ES" sz="2400" b="0" i="0" u="none" strike="noStrike" dirty="0">
                <a:effectLst/>
                <a:latin typeface="+mn-lt"/>
              </a:rPr>
              <a:t>Jan Brueghel</a:t>
            </a:r>
            <a:r>
              <a:rPr lang="es-ES" sz="2400" b="0" i="0" dirty="0">
                <a:effectLst/>
                <a:latin typeface="+mn-lt"/>
              </a:rPr>
              <a:t>, quien realizó una de sus más exuberantes obras de flores, y </a:t>
            </a:r>
            <a:r>
              <a:rPr lang="es-ES" sz="2400" b="0" i="0" u="none" strike="noStrike" dirty="0">
                <a:effectLst/>
                <a:latin typeface="+mn-lt"/>
              </a:rPr>
              <a:t>Giulio Cesare </a:t>
            </a:r>
            <a:r>
              <a:rPr lang="es-ES" sz="2400" b="0" i="0" u="none" strike="noStrike" dirty="0" err="1">
                <a:effectLst/>
                <a:latin typeface="+mn-lt"/>
              </a:rPr>
              <a:t>Procaccini</a:t>
            </a:r>
            <a:r>
              <a:rPr lang="es-ES" sz="2400" b="0" i="0" dirty="0">
                <a:effectLst/>
                <a:latin typeface="+mn-lt"/>
              </a:rPr>
              <a:t>. Fue realizada probablemente por encargo de uno de los más importantes mecenas de los dos artistas: el cardenal </a:t>
            </a:r>
            <a:r>
              <a:rPr lang="es-ES" sz="2400" b="0" i="0" u="none" strike="noStrike" dirty="0">
                <a:effectLst/>
                <a:latin typeface="+mn-lt"/>
              </a:rPr>
              <a:t>Federico Borromeo</a:t>
            </a:r>
            <a:r>
              <a:rPr lang="es-ES" sz="2400" b="0" i="0" dirty="0">
                <a:effectLst/>
                <a:latin typeface="+mn-lt"/>
              </a:rPr>
              <a:t>, cardenal-arzobispo de </a:t>
            </a:r>
            <a:r>
              <a:rPr lang="es-ES" sz="2400" b="0" i="0" u="none" strike="noStrike" dirty="0">
                <a:effectLst/>
                <a:latin typeface="+mn-lt"/>
              </a:rPr>
              <a:t>Milán</a:t>
            </a:r>
            <a:r>
              <a:rPr lang="es-ES" sz="2400" b="0" i="0" dirty="0">
                <a:effectLst/>
                <a:latin typeface="+mn-lt"/>
              </a:rPr>
              <a:t> cuando ambos coincidieron en su servicio. En ella se aprecia la capacidad de fusión de motivos y temas flamencos e italianos.</a:t>
            </a:r>
            <a:br>
              <a:rPr lang="es-ES" sz="2400" b="0" i="0" dirty="0">
                <a:effectLst/>
                <a:latin typeface="+mn-lt"/>
              </a:rPr>
            </a:br>
            <a:r>
              <a:rPr lang="es-ES" sz="2400" b="0" i="0" dirty="0">
                <a:effectLst/>
                <a:latin typeface="+mn-lt"/>
              </a:rPr>
              <a:t>Las guirnaldas enmarcando representaciones de María tuvieron gran fuerza en el mundo nórdico como respuesta a las ideas protestantes que negaban el culto a las imágenes.</a:t>
            </a:r>
            <a:endParaRPr lang="es-ES" sz="2800" dirty="0"/>
          </a:p>
        </p:txBody>
      </p:sp>
      <p:pic>
        <p:nvPicPr>
          <p:cNvPr id="4" name="Imagen 3">
            <a:extLst>
              <a:ext uri="{FF2B5EF4-FFF2-40B4-BE49-F238E27FC236}">
                <a16:creationId xmlns:a16="http://schemas.microsoft.com/office/drawing/2014/main" id="{7A701C0B-8040-47D0-B6DD-5445D5FE2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9919" y="-4474"/>
            <a:ext cx="5222081" cy="6858000"/>
          </a:xfrm>
          <a:prstGeom prst="rect">
            <a:avLst/>
          </a:prstGeom>
        </p:spPr>
      </p:pic>
    </p:spTree>
    <p:extLst>
      <p:ext uri="{BB962C8B-B14F-4D97-AF65-F5344CB8AC3E}">
        <p14:creationId xmlns:p14="http://schemas.microsoft.com/office/powerpoint/2010/main" val="37580361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60218" y="365125"/>
            <a:ext cx="6297904" cy="6368184"/>
          </a:xfrm>
        </p:spPr>
        <p:txBody>
          <a:bodyPr anchor="t">
            <a:normAutofit/>
          </a:bodyPr>
          <a:lstStyle/>
          <a:p>
            <a:r>
              <a:rPr lang="es-ES" sz="2800" b="1" dirty="0"/>
              <a:t>1620. Jan Brueghel. Virgen rodeada de Flores. Museo del Prado, Madrid.</a:t>
            </a:r>
            <a:br>
              <a:rPr lang="es-ES" sz="2800" b="1" dirty="0"/>
            </a:br>
            <a:br>
              <a:rPr lang="es-ES" sz="2800" dirty="0"/>
            </a:br>
            <a:r>
              <a:rPr lang="es-ES" sz="2400" b="0" i="0" dirty="0">
                <a:effectLst/>
                <a:latin typeface="+mn-lt"/>
              </a:rPr>
              <a:t>Las guirnaldas de flores y frutas rodeando escenas religiosas se popularizaron como reacción a las ideas protestantes que negaban el culto a las imágenes.</a:t>
            </a:r>
            <a:br>
              <a:rPr lang="es-ES" sz="2400" b="0" i="0" dirty="0">
                <a:effectLst/>
                <a:latin typeface="+mn-lt"/>
              </a:rPr>
            </a:br>
            <a:r>
              <a:rPr lang="es-ES" sz="2400" b="0" i="0" dirty="0">
                <a:effectLst/>
                <a:latin typeface="+mn-lt"/>
              </a:rPr>
              <a:t> En el origen de este tipo de obras fue fundamental el cardenal </a:t>
            </a:r>
            <a:r>
              <a:rPr lang="es-ES" sz="2400" b="0" i="0" u="none" strike="noStrike" dirty="0">
                <a:effectLst/>
                <a:latin typeface="+mn-lt"/>
              </a:rPr>
              <a:t>Federico Borromeo</a:t>
            </a:r>
            <a:r>
              <a:rPr lang="es-ES" sz="2400" b="0" i="0" dirty="0">
                <a:effectLst/>
                <a:latin typeface="+mn-lt"/>
              </a:rPr>
              <a:t>, arzobispo de Milán, y protector de </a:t>
            </a:r>
            <a:r>
              <a:rPr lang="es-ES" sz="2400" b="0" i="0" u="none" strike="noStrike" dirty="0">
                <a:effectLst/>
                <a:latin typeface="+mn-lt"/>
              </a:rPr>
              <a:t>Jan Brueghel el Viejo</a:t>
            </a:r>
            <a:r>
              <a:rPr lang="es-ES" sz="2400" b="0" i="0" dirty="0">
                <a:effectLst/>
                <a:latin typeface="+mn-lt"/>
              </a:rPr>
              <a:t>. </a:t>
            </a:r>
            <a:br>
              <a:rPr lang="es-ES" sz="2400" b="0" i="0" dirty="0">
                <a:effectLst/>
                <a:latin typeface="+mn-lt"/>
              </a:rPr>
            </a:br>
            <a:r>
              <a:rPr lang="es-ES" sz="2400" b="0" i="0" dirty="0">
                <a:effectLst/>
                <a:latin typeface="+mn-lt"/>
              </a:rPr>
              <a:t>En este cuadro, </a:t>
            </a:r>
            <a:r>
              <a:rPr lang="es-ES" sz="2400" b="0" i="0" u="none" strike="noStrike" dirty="0">
                <a:effectLst/>
                <a:latin typeface="+mn-lt"/>
              </a:rPr>
              <a:t>Jan Brueghel</a:t>
            </a:r>
            <a:r>
              <a:rPr lang="es-ES" sz="2400" b="0" i="0" dirty="0">
                <a:effectLst/>
                <a:latin typeface="+mn-lt"/>
              </a:rPr>
              <a:t> pintó la guirnalda, y </a:t>
            </a:r>
            <a:r>
              <a:rPr lang="es-ES" sz="2400" b="0" i="0" u="none" strike="noStrike" dirty="0">
                <a:effectLst/>
                <a:latin typeface="+mn-lt"/>
              </a:rPr>
              <a:t>Rubens</a:t>
            </a:r>
            <a:r>
              <a:rPr lang="es-ES" sz="2400" b="0" i="0" dirty="0">
                <a:effectLst/>
                <a:latin typeface="+mn-lt"/>
              </a:rPr>
              <a:t> las figuras. </a:t>
            </a:r>
            <a:br>
              <a:rPr lang="es-ES" sz="2400" b="0" i="0" dirty="0">
                <a:effectLst/>
                <a:latin typeface="+mn-lt"/>
              </a:rPr>
            </a:br>
            <a:r>
              <a:rPr lang="es-ES" sz="2400" b="0" i="0" dirty="0">
                <a:effectLst/>
                <a:latin typeface="+mn-lt"/>
              </a:rPr>
              <a:t>Se trata de una sugerente reflexión sobre la equivalencia entre la imagen real y la imagen pintada, puesto que lo que queda rodeado por la guirnalda es un cuadro colgado, y no una escena viva.</a:t>
            </a:r>
            <a:endParaRPr lang="es-ES" sz="2200" dirty="0">
              <a:latin typeface="+mn-lt"/>
            </a:endParaRPr>
          </a:p>
        </p:txBody>
      </p:sp>
      <p:pic>
        <p:nvPicPr>
          <p:cNvPr id="4" name="Imagen 3">
            <a:extLst>
              <a:ext uri="{FF2B5EF4-FFF2-40B4-BE49-F238E27FC236}">
                <a16:creationId xmlns:a16="http://schemas.microsoft.com/office/drawing/2014/main" id="{05878374-1021-41D7-AEA3-F3F34C7F7A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8122" y="0"/>
            <a:ext cx="5533878" cy="6858000"/>
          </a:xfrm>
          <a:prstGeom prst="rect">
            <a:avLst/>
          </a:prstGeom>
        </p:spPr>
      </p:pic>
    </p:spTree>
    <p:extLst>
      <p:ext uri="{BB962C8B-B14F-4D97-AF65-F5344CB8AC3E}">
        <p14:creationId xmlns:p14="http://schemas.microsoft.com/office/powerpoint/2010/main" val="19426395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74074" y="365125"/>
            <a:ext cx="6592274" cy="6118802"/>
          </a:xfrm>
        </p:spPr>
        <p:txBody>
          <a:bodyPr anchor="t">
            <a:normAutofit/>
          </a:bodyPr>
          <a:lstStyle/>
          <a:p>
            <a:r>
              <a:rPr lang="es-ES" sz="2800" b="1" dirty="0"/>
              <a:t>Jan Brueghel. Flores. Museo del Prado, Madrid.</a:t>
            </a:r>
            <a:br>
              <a:rPr lang="es-ES" sz="2800" b="1" dirty="0"/>
            </a:br>
            <a:br>
              <a:rPr lang="es-ES" sz="2800" b="1" dirty="0"/>
            </a:br>
            <a:r>
              <a:rPr lang="es-ES" sz="2400" b="0" i="0" dirty="0">
                <a:effectLst/>
                <a:latin typeface="+mn-lt"/>
              </a:rPr>
              <a:t>La inclusión de insectos en los arreglos florales pintados les proporcionaba un fuerte sentido de realidad y verosimilitud. </a:t>
            </a:r>
            <a:br>
              <a:rPr lang="es-ES" sz="2400" b="0" i="0" dirty="0">
                <a:effectLst/>
                <a:latin typeface="+mn-lt"/>
              </a:rPr>
            </a:br>
            <a:br>
              <a:rPr lang="es-ES" sz="2400" b="0" i="0" dirty="0">
                <a:effectLst/>
                <a:latin typeface="+mn-lt"/>
              </a:rPr>
            </a:br>
            <a:r>
              <a:rPr lang="es-ES" sz="2400" b="0" i="0" dirty="0">
                <a:effectLst/>
                <a:latin typeface="+mn-lt"/>
              </a:rPr>
              <a:t>En este cuadro, </a:t>
            </a:r>
            <a:r>
              <a:rPr lang="es-ES" sz="2400" b="0" i="0" u="none" strike="noStrike" dirty="0">
                <a:effectLst/>
                <a:latin typeface="+mn-lt"/>
              </a:rPr>
              <a:t>Brueghel</a:t>
            </a:r>
            <a:r>
              <a:rPr lang="es-ES" sz="2400" b="0" i="0" dirty="0">
                <a:effectLst/>
                <a:latin typeface="+mn-lt"/>
              </a:rPr>
              <a:t> incluyó además una rana y un objeto que podría ser un huevo o quizás un bezoar, masa que se produce en el aparato digestivo de ciertos animales y al que se atribuían propiedades sanadoras.</a:t>
            </a:r>
            <a:endParaRPr lang="es-ES" sz="2800" b="1" dirty="0">
              <a:latin typeface="+mn-lt"/>
            </a:endParaRPr>
          </a:p>
        </p:txBody>
      </p:sp>
      <p:pic>
        <p:nvPicPr>
          <p:cNvPr id="5" name="Imagen 4">
            <a:extLst>
              <a:ext uri="{FF2B5EF4-FFF2-40B4-BE49-F238E27FC236}">
                <a16:creationId xmlns:a16="http://schemas.microsoft.com/office/drawing/2014/main" id="{A785C109-81C4-4204-9DB1-A7B6F28C62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6347" y="-4474"/>
            <a:ext cx="5225653" cy="6858000"/>
          </a:xfrm>
          <a:prstGeom prst="rect">
            <a:avLst/>
          </a:prstGeom>
        </p:spPr>
      </p:pic>
    </p:spTree>
    <p:extLst>
      <p:ext uri="{BB962C8B-B14F-4D97-AF65-F5344CB8AC3E}">
        <p14:creationId xmlns:p14="http://schemas.microsoft.com/office/powerpoint/2010/main" val="1596191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77091" y="180109"/>
            <a:ext cx="7089305" cy="6539346"/>
          </a:xfrm>
        </p:spPr>
        <p:txBody>
          <a:bodyPr anchor="t">
            <a:normAutofit fontScale="90000"/>
          </a:bodyPr>
          <a:lstStyle/>
          <a:p>
            <a:pPr algn="l" fontAlgn="base"/>
            <a:r>
              <a:rPr lang="es-ES" sz="3100" b="1" dirty="0"/>
              <a:t>Jan Brueghel. Flores. Museo del Prado, Madrid.</a:t>
            </a:r>
            <a:br>
              <a:rPr lang="es-ES" sz="2800" b="1" dirty="0"/>
            </a:br>
            <a:r>
              <a:rPr lang="es-ES" sz="2700" b="0" i="0" dirty="0">
                <a:effectLst/>
                <a:latin typeface="+mn-lt"/>
              </a:rPr>
              <a:t>Tres rosas y cinco tulipanes se combinan con florecillas de </a:t>
            </a:r>
            <a:r>
              <a:rPr lang="es-ES" sz="2700" b="0" i="1" dirty="0" err="1">
                <a:effectLst/>
                <a:latin typeface="+mn-lt"/>
              </a:rPr>
              <a:t>Narcissus</a:t>
            </a:r>
            <a:r>
              <a:rPr lang="es-ES" sz="2700" b="0" i="1" dirty="0">
                <a:effectLst/>
                <a:latin typeface="+mn-lt"/>
              </a:rPr>
              <a:t> </a:t>
            </a:r>
            <a:r>
              <a:rPr lang="es-ES" sz="2700" b="0" i="1" dirty="0" err="1">
                <a:effectLst/>
                <a:latin typeface="+mn-lt"/>
              </a:rPr>
              <a:t>tazetta</a:t>
            </a:r>
            <a:r>
              <a:rPr lang="es-ES" sz="2700" b="0" i="0" dirty="0">
                <a:effectLst/>
                <a:latin typeface="+mn-lt"/>
              </a:rPr>
              <a:t> y </a:t>
            </a:r>
            <a:r>
              <a:rPr lang="es-ES" sz="2700" b="0" i="1" dirty="0" err="1">
                <a:effectLst/>
                <a:latin typeface="+mn-lt"/>
              </a:rPr>
              <a:t>Myosotis</a:t>
            </a:r>
            <a:r>
              <a:rPr lang="es-ES" sz="2700" b="0" i="1" dirty="0">
                <a:effectLst/>
                <a:latin typeface="+mn-lt"/>
              </a:rPr>
              <a:t> </a:t>
            </a:r>
            <a:r>
              <a:rPr lang="es-ES" sz="2700" b="0" i="1" dirty="0" err="1">
                <a:effectLst/>
                <a:latin typeface="+mn-lt"/>
              </a:rPr>
              <a:t>scorpioides</a:t>
            </a:r>
            <a:r>
              <a:rPr lang="es-ES" sz="2700" b="0" i="0" dirty="0">
                <a:effectLst/>
                <a:latin typeface="+mn-lt"/>
              </a:rPr>
              <a:t>; una </a:t>
            </a:r>
            <a:r>
              <a:rPr lang="es-ES" sz="2700" b="0" i="0" dirty="0" err="1">
                <a:effectLst/>
                <a:latin typeface="+mn-lt"/>
              </a:rPr>
              <a:t>coccinela</a:t>
            </a:r>
            <a:r>
              <a:rPr lang="es-ES" sz="2700" b="0" i="0" dirty="0">
                <a:effectLst/>
                <a:latin typeface="+mn-lt"/>
              </a:rPr>
              <a:t>, una mariposa, un insecto y un gusano dan vida a este conjunto que repite, con variantes, los originales de </a:t>
            </a:r>
            <a:r>
              <a:rPr lang="es-ES" sz="2700" b="0" i="0" u="none" strike="noStrike" dirty="0">
                <a:effectLst/>
                <a:latin typeface="+mn-lt"/>
              </a:rPr>
              <a:t>Brueghel</a:t>
            </a:r>
            <a:r>
              <a:rPr lang="es-ES" sz="2700" b="0" i="0" dirty="0">
                <a:effectLst/>
                <a:latin typeface="+mn-lt"/>
              </a:rPr>
              <a:t> de </a:t>
            </a:r>
            <a:r>
              <a:rPr lang="es-ES" sz="2700" b="0" i="0" dirty="0" err="1">
                <a:effectLst/>
                <a:latin typeface="+mn-lt"/>
              </a:rPr>
              <a:t>Velours</a:t>
            </a:r>
            <a:r>
              <a:rPr lang="es-ES" sz="2700" b="0" i="0" dirty="0">
                <a:effectLst/>
                <a:latin typeface="+mn-lt"/>
              </a:rPr>
              <a:t> en las colecciones R. Green de </a:t>
            </a:r>
            <a:r>
              <a:rPr lang="es-ES" sz="2700" b="0" i="0" u="none" strike="noStrike" dirty="0">
                <a:effectLst/>
                <a:latin typeface="+mn-lt"/>
              </a:rPr>
              <a:t>Londres</a:t>
            </a:r>
            <a:r>
              <a:rPr lang="es-ES" sz="2700" b="0" i="0" dirty="0">
                <a:effectLst/>
                <a:latin typeface="+mn-lt"/>
              </a:rPr>
              <a:t>, </a:t>
            </a:r>
            <a:r>
              <a:rPr lang="es-ES" sz="2700" b="0" i="0" dirty="0" err="1">
                <a:effectLst/>
                <a:latin typeface="+mn-lt"/>
              </a:rPr>
              <a:t>Wingfield</a:t>
            </a:r>
            <a:r>
              <a:rPr lang="es-ES" sz="2700" b="0" i="0" dirty="0">
                <a:effectLst/>
                <a:latin typeface="+mn-lt"/>
              </a:rPr>
              <a:t> </a:t>
            </a:r>
            <a:r>
              <a:rPr lang="es-ES" sz="2700" b="0" i="0" dirty="0" err="1">
                <a:effectLst/>
                <a:latin typeface="+mn-lt"/>
              </a:rPr>
              <a:t>castle</a:t>
            </a:r>
            <a:r>
              <a:rPr lang="es-ES" sz="2700" b="0" i="0" dirty="0">
                <a:effectLst/>
                <a:latin typeface="+mn-lt"/>
              </a:rPr>
              <a:t>, y colección </a:t>
            </a:r>
            <a:r>
              <a:rPr lang="es-ES" sz="2700" b="0" i="0" dirty="0" err="1">
                <a:effectLst/>
                <a:latin typeface="+mn-lt"/>
              </a:rPr>
              <a:t>Turkow</a:t>
            </a:r>
            <a:r>
              <a:rPr lang="es-ES" sz="2700" b="0" i="0" dirty="0">
                <a:effectLst/>
                <a:latin typeface="+mn-lt"/>
              </a:rPr>
              <a:t> de la Haya.</a:t>
            </a:r>
            <a:br>
              <a:rPr lang="es-ES" sz="2700" b="0" i="0" dirty="0">
                <a:effectLst/>
                <a:latin typeface="+mn-lt"/>
              </a:rPr>
            </a:br>
            <a:r>
              <a:rPr lang="es-ES" sz="2700" b="0" i="0" dirty="0">
                <a:effectLst/>
                <a:latin typeface="+mn-lt"/>
              </a:rPr>
              <a:t>El gusano, los capullos, crisálidas y mariposas que, recién nacidas, intentan de nuevo su reproducción, subrayan intencionadamente el concepto de fragilidad de la vida, ya implícita en las flores. Este movimiento cíclico, principio y fin de la vida, se repite prácticamente idéntico en la </a:t>
            </a:r>
            <a:r>
              <a:rPr lang="es-ES" sz="2700" b="0" i="1" dirty="0">
                <a:effectLst/>
                <a:latin typeface="+mn-lt"/>
              </a:rPr>
              <a:t>Naturaleza muerta</a:t>
            </a:r>
            <a:r>
              <a:rPr lang="es-ES" sz="2700" b="0" i="0" dirty="0">
                <a:effectLst/>
                <a:latin typeface="+mn-lt"/>
              </a:rPr>
              <a:t> de la Galería </a:t>
            </a:r>
            <a:r>
              <a:rPr lang="es-ES" sz="2700" b="0" i="0" dirty="0" err="1">
                <a:effectLst/>
                <a:latin typeface="+mn-lt"/>
              </a:rPr>
              <a:t>Leegenbroeck</a:t>
            </a:r>
            <a:r>
              <a:rPr lang="es-ES" sz="2700" b="0" i="0" dirty="0">
                <a:effectLst/>
                <a:latin typeface="+mn-lt"/>
              </a:rPr>
              <a:t>, que reproduce, como este </a:t>
            </a:r>
            <a:r>
              <a:rPr lang="es-ES" sz="2700" b="0" i="1" dirty="0">
                <a:effectLst/>
                <a:latin typeface="+mn-lt"/>
              </a:rPr>
              <a:t>Florero,</a:t>
            </a:r>
            <a:r>
              <a:rPr lang="es-ES" sz="2700" b="0" i="0" dirty="0">
                <a:effectLst/>
                <a:latin typeface="+mn-lt"/>
              </a:rPr>
              <a:t> originales de </a:t>
            </a:r>
            <a:r>
              <a:rPr lang="es-ES" sz="2700" b="0" i="0" u="sng" dirty="0">
                <a:effectLst/>
                <a:latin typeface="+mn-lt"/>
              </a:rPr>
              <a:t>Brueghel</a:t>
            </a:r>
            <a:r>
              <a:rPr lang="es-ES" sz="2700" b="0" i="0" dirty="0">
                <a:effectLst/>
                <a:latin typeface="+mn-lt"/>
              </a:rPr>
              <a:t> de </a:t>
            </a:r>
            <a:r>
              <a:rPr lang="es-ES" sz="2700" b="0" i="0" dirty="0" err="1">
                <a:effectLst/>
                <a:latin typeface="+mn-lt"/>
              </a:rPr>
              <a:t>Velours</a:t>
            </a:r>
            <a:r>
              <a:rPr lang="es-ES" sz="2700" b="0" i="0" dirty="0">
                <a:effectLst/>
                <a:latin typeface="+mn-lt"/>
              </a:rPr>
              <a:t>, y recuerda con mayor recargamiento los jarrones de </a:t>
            </a:r>
            <a:r>
              <a:rPr lang="es-ES" sz="2700" b="0" i="0" u="none" strike="noStrike" dirty="0" err="1">
                <a:effectLst/>
                <a:latin typeface="+mn-lt"/>
              </a:rPr>
              <a:t>Osias</a:t>
            </a:r>
            <a:r>
              <a:rPr lang="es-ES" sz="2700" b="0" i="0" u="none" strike="noStrike" dirty="0">
                <a:effectLst/>
                <a:latin typeface="+mn-lt"/>
              </a:rPr>
              <a:t> Beert</a:t>
            </a:r>
            <a:r>
              <a:rPr lang="es-ES" sz="2700" b="0" i="0" dirty="0">
                <a:effectLst/>
                <a:latin typeface="+mn-lt"/>
              </a:rPr>
              <a:t> en la composición de </a:t>
            </a:r>
            <a:r>
              <a:rPr lang="es-ES" sz="2700" b="0" i="0" u="none" strike="noStrike" dirty="0">
                <a:effectLst/>
                <a:latin typeface="+mn-lt"/>
              </a:rPr>
              <a:t>Rubens</a:t>
            </a:r>
            <a:r>
              <a:rPr lang="es-ES" sz="2700" b="0" i="0" dirty="0">
                <a:effectLst/>
                <a:latin typeface="+mn-lt"/>
              </a:rPr>
              <a:t> en </a:t>
            </a:r>
            <a:r>
              <a:rPr lang="es-ES" sz="2700" b="0" i="0" u="none" strike="noStrike" dirty="0">
                <a:effectLst/>
                <a:latin typeface="+mn-lt"/>
              </a:rPr>
              <a:t>Sarasota</a:t>
            </a:r>
            <a:r>
              <a:rPr lang="es-ES" sz="2700" u="none" strike="noStrike" dirty="0">
                <a:latin typeface="+mn-lt"/>
              </a:rPr>
              <a:t>.</a:t>
            </a:r>
            <a:br>
              <a:rPr lang="es-ES" sz="2700" b="0" i="0" dirty="0">
                <a:solidFill>
                  <a:srgbClr val="6C6C6C"/>
                </a:solidFill>
                <a:effectLst/>
                <a:latin typeface="+mn-lt"/>
              </a:rPr>
            </a:br>
            <a:endParaRPr lang="es-ES" sz="2800" b="1" dirty="0">
              <a:latin typeface="+mn-lt"/>
            </a:endParaRPr>
          </a:p>
        </p:txBody>
      </p:sp>
      <p:pic>
        <p:nvPicPr>
          <p:cNvPr id="4" name="Imagen 3">
            <a:extLst>
              <a:ext uri="{FF2B5EF4-FFF2-40B4-BE49-F238E27FC236}">
                <a16:creationId xmlns:a16="http://schemas.microsoft.com/office/drawing/2014/main" id="{B7231951-4907-4B0B-9562-14BF84CF32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6397" y="0"/>
            <a:ext cx="4825603" cy="6858000"/>
          </a:xfrm>
          <a:prstGeom prst="rect">
            <a:avLst/>
          </a:prstGeom>
        </p:spPr>
      </p:pic>
    </p:spTree>
    <p:extLst>
      <p:ext uri="{BB962C8B-B14F-4D97-AF65-F5344CB8AC3E}">
        <p14:creationId xmlns:p14="http://schemas.microsoft.com/office/powerpoint/2010/main" val="11481596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6638720" cy="6118802"/>
          </a:xfrm>
        </p:spPr>
        <p:txBody>
          <a:bodyPr anchor="t">
            <a:normAutofit/>
          </a:bodyPr>
          <a:lstStyle/>
          <a:p>
            <a:r>
              <a:rPr lang="es-ES" sz="2800" b="1" dirty="0"/>
              <a:t>Jan Brueghel. Flores. </a:t>
            </a:r>
            <a:r>
              <a:rPr lang="es-ES" sz="2800" b="1" dirty="0" err="1"/>
              <a:t>Národní</a:t>
            </a:r>
            <a:r>
              <a:rPr lang="es-ES" sz="2800" b="1" dirty="0"/>
              <a:t> </a:t>
            </a:r>
            <a:r>
              <a:rPr lang="es-ES" sz="2800" b="1" dirty="0" err="1"/>
              <a:t>Galerie</a:t>
            </a:r>
            <a:r>
              <a:rPr lang="es-ES" sz="2800" b="1" dirty="0"/>
              <a:t>, </a:t>
            </a:r>
            <a:r>
              <a:rPr lang="es-ES" sz="2800" b="1" dirty="0" err="1"/>
              <a:t>Prague</a:t>
            </a:r>
            <a:r>
              <a:rPr lang="es-ES" sz="2800" b="1" dirty="0"/>
              <a:t>.</a:t>
            </a:r>
          </a:p>
        </p:txBody>
      </p:sp>
      <p:pic>
        <p:nvPicPr>
          <p:cNvPr id="4" name="Imagen 3">
            <a:extLst>
              <a:ext uri="{FF2B5EF4-FFF2-40B4-BE49-F238E27FC236}">
                <a16:creationId xmlns:a16="http://schemas.microsoft.com/office/drawing/2014/main" id="{750E8237-0A7C-4ED3-93EE-7CE3F293C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5194" y="0"/>
            <a:ext cx="5026806" cy="6858000"/>
          </a:xfrm>
          <a:prstGeom prst="rect">
            <a:avLst/>
          </a:prstGeom>
        </p:spPr>
      </p:pic>
    </p:spTree>
    <p:extLst>
      <p:ext uri="{BB962C8B-B14F-4D97-AF65-F5344CB8AC3E}">
        <p14:creationId xmlns:p14="http://schemas.microsoft.com/office/powerpoint/2010/main" val="1781283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3255818" cy="6118802"/>
          </a:xfrm>
        </p:spPr>
        <p:txBody>
          <a:bodyPr anchor="t">
            <a:normAutofit/>
          </a:bodyPr>
          <a:lstStyle/>
          <a:p>
            <a:endParaRPr lang="es-ES" sz="2800" dirty="0"/>
          </a:p>
        </p:txBody>
      </p:sp>
    </p:spTree>
    <p:extLst>
      <p:ext uri="{BB962C8B-B14F-4D97-AF65-F5344CB8AC3E}">
        <p14:creationId xmlns:p14="http://schemas.microsoft.com/office/powerpoint/2010/main" val="42881141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01D4D28-28BF-4AAB-A1D4-608323DEE00E}"/>
              </a:ext>
            </a:extLst>
          </p:cNvPr>
          <p:cNvSpPr>
            <a:spLocks noGrp="1"/>
          </p:cNvSpPr>
          <p:nvPr>
            <p:ph type="ctrTitle"/>
          </p:nvPr>
        </p:nvSpPr>
        <p:spPr/>
        <p:txBody>
          <a:bodyPr>
            <a:normAutofit/>
          </a:bodyPr>
          <a:lstStyle/>
          <a:p>
            <a:r>
              <a:rPr lang="es-ES" sz="8000" b="1" dirty="0"/>
              <a:t>Alegorías y pintura religiosa</a:t>
            </a:r>
          </a:p>
        </p:txBody>
      </p:sp>
    </p:spTree>
    <p:extLst>
      <p:ext uri="{BB962C8B-B14F-4D97-AF65-F5344CB8AC3E}">
        <p14:creationId xmlns:p14="http://schemas.microsoft.com/office/powerpoint/2010/main" val="11201201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2878713" cy="6118802"/>
          </a:xfrm>
        </p:spPr>
        <p:txBody>
          <a:bodyPr anchor="t">
            <a:normAutofit/>
          </a:bodyPr>
          <a:lstStyle/>
          <a:p>
            <a:r>
              <a:rPr lang="es-ES" sz="2800" dirty="0"/>
              <a:t>1596. Jan Brueghel. Cristo y la tormenta de Galilea. Museo Thyssen-Bornemisza, Madrid.</a:t>
            </a:r>
          </a:p>
        </p:txBody>
      </p:sp>
      <p:pic>
        <p:nvPicPr>
          <p:cNvPr id="4" name="Imagen 3">
            <a:extLst>
              <a:ext uri="{FF2B5EF4-FFF2-40B4-BE49-F238E27FC236}">
                <a16:creationId xmlns:a16="http://schemas.microsoft.com/office/drawing/2014/main" id="{892EEE2E-2069-44CD-BBF3-62BED9662D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187" y="0"/>
            <a:ext cx="8786813" cy="6858000"/>
          </a:xfrm>
          <a:prstGeom prst="rect">
            <a:avLst/>
          </a:prstGeom>
        </p:spPr>
      </p:pic>
    </p:spTree>
    <p:extLst>
      <p:ext uri="{BB962C8B-B14F-4D97-AF65-F5344CB8AC3E}">
        <p14:creationId xmlns:p14="http://schemas.microsoft.com/office/powerpoint/2010/main" val="7401351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07818" y="365125"/>
            <a:ext cx="1786412" cy="6118802"/>
          </a:xfrm>
        </p:spPr>
        <p:txBody>
          <a:bodyPr anchor="t">
            <a:normAutofit/>
          </a:bodyPr>
          <a:lstStyle/>
          <a:p>
            <a:r>
              <a:rPr lang="es-ES" sz="2800" b="1" dirty="0"/>
              <a:t>1598. Jan Brueghel. Adoración de los magos. National Gallery, Londres.</a:t>
            </a:r>
          </a:p>
        </p:txBody>
      </p:sp>
      <p:pic>
        <p:nvPicPr>
          <p:cNvPr id="4" name="Imagen 3">
            <a:extLst>
              <a:ext uri="{FF2B5EF4-FFF2-40B4-BE49-F238E27FC236}">
                <a16:creationId xmlns:a16="http://schemas.microsoft.com/office/drawing/2014/main" id="{0B8D1CCF-084F-4560-8EC4-62E34B492B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4230" y="0"/>
            <a:ext cx="10197770" cy="6858000"/>
          </a:xfrm>
          <a:prstGeom prst="rect">
            <a:avLst/>
          </a:prstGeom>
        </p:spPr>
      </p:pic>
    </p:spTree>
    <p:extLst>
      <p:ext uri="{BB962C8B-B14F-4D97-AF65-F5344CB8AC3E}">
        <p14:creationId xmlns:p14="http://schemas.microsoft.com/office/powerpoint/2010/main" val="4091852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4752110" y="1"/>
            <a:ext cx="7439890" cy="1731818"/>
          </a:xfrm>
        </p:spPr>
        <p:txBody>
          <a:bodyPr anchor="ctr">
            <a:normAutofit/>
          </a:bodyPr>
          <a:lstStyle/>
          <a:p>
            <a:pPr algn="ctr"/>
            <a:r>
              <a:rPr lang="es-ES" sz="2800" b="1" dirty="0"/>
              <a:t>1598. Jan Brueghel. Adoración de los magos. National Gallery, Londres.</a:t>
            </a:r>
          </a:p>
        </p:txBody>
      </p:sp>
      <p:pic>
        <p:nvPicPr>
          <p:cNvPr id="4" name="Imagen 3">
            <a:extLst>
              <a:ext uri="{FF2B5EF4-FFF2-40B4-BE49-F238E27FC236}">
                <a16:creationId xmlns:a16="http://schemas.microsoft.com/office/drawing/2014/main" id="{0B8D1CCF-084F-4560-8EC4-62E34B492B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2110" y="1731818"/>
            <a:ext cx="7439890" cy="5003326"/>
          </a:xfrm>
          <a:prstGeom prst="rect">
            <a:avLst/>
          </a:prstGeom>
        </p:spPr>
      </p:pic>
      <p:sp>
        <p:nvSpPr>
          <p:cNvPr id="3" name="CuadroTexto 2">
            <a:extLst>
              <a:ext uri="{FF2B5EF4-FFF2-40B4-BE49-F238E27FC236}">
                <a16:creationId xmlns:a16="http://schemas.microsoft.com/office/drawing/2014/main" id="{BD6EB2AB-851A-437F-ADA4-D3A127CF1141}"/>
              </a:ext>
            </a:extLst>
          </p:cNvPr>
          <p:cNvSpPr txBox="1"/>
          <p:nvPr/>
        </p:nvSpPr>
        <p:spPr>
          <a:xfrm>
            <a:off x="540328" y="304800"/>
            <a:ext cx="4211782" cy="6524863"/>
          </a:xfrm>
          <a:prstGeom prst="rect">
            <a:avLst/>
          </a:prstGeom>
          <a:noFill/>
        </p:spPr>
        <p:txBody>
          <a:bodyPr wrap="square" rtlCol="0">
            <a:spAutoFit/>
          </a:bodyPr>
          <a:lstStyle/>
          <a:p>
            <a:pPr algn="l"/>
            <a:r>
              <a:rPr lang="es-ES" sz="2200" b="0" i="0" dirty="0">
                <a:effectLst/>
              </a:rPr>
              <a:t>Jan Brueghel parece haber exprimido todo un mundo en su pequeña imagen. </a:t>
            </a:r>
          </a:p>
          <a:p>
            <a:pPr algn="l"/>
            <a:r>
              <a:rPr lang="es-ES" sz="2200" b="0" i="0" dirty="0">
                <a:effectLst/>
              </a:rPr>
              <a:t>¿Qué atrae a todas estas personas bajo el cielo frío y estrellado para mirar tan fijamente, para esperar pacientemente a que su turno se acerque al niño pequeño en la rodilla de su madre, alcanzando al anciano arrodillado a sus pies? </a:t>
            </a:r>
          </a:p>
          <a:p>
            <a:pPr algn="l"/>
            <a:r>
              <a:rPr lang="es-ES" sz="2200" b="0" i="0" dirty="0">
                <a:effectLst/>
              </a:rPr>
              <a:t>La luz de las estrellas es fría, los árboles sin hojas, pero el bebé está desnudo, para mostrarnos que es un bebé humano real. </a:t>
            </a:r>
          </a:p>
          <a:p>
            <a:pPr algn="l"/>
            <a:r>
              <a:rPr lang="es-ES" sz="2200" b="0" i="0" dirty="0">
                <a:effectLst/>
              </a:rPr>
              <a:t>Pero la flecha plateada de luz de la estrella lo señala como algo más. Un milagro ha sucedido en esta cabaña destartalada, y se ha corrido la voz.</a:t>
            </a:r>
          </a:p>
        </p:txBody>
      </p:sp>
    </p:spTree>
    <p:extLst>
      <p:ext uri="{BB962C8B-B14F-4D97-AF65-F5344CB8AC3E}">
        <p14:creationId xmlns:p14="http://schemas.microsoft.com/office/powerpoint/2010/main" val="12061523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6428510" y="1"/>
            <a:ext cx="5763490" cy="1731818"/>
          </a:xfrm>
        </p:spPr>
        <p:txBody>
          <a:bodyPr anchor="ctr">
            <a:normAutofit/>
          </a:bodyPr>
          <a:lstStyle/>
          <a:p>
            <a:pPr algn="ctr"/>
            <a:r>
              <a:rPr lang="es-ES" sz="2800" b="1" dirty="0"/>
              <a:t>1598. Jan Brueghel. Adoración de los magos. National Gallery, Londres.</a:t>
            </a:r>
          </a:p>
        </p:txBody>
      </p:sp>
      <p:pic>
        <p:nvPicPr>
          <p:cNvPr id="4" name="Imagen 3">
            <a:extLst>
              <a:ext uri="{FF2B5EF4-FFF2-40B4-BE49-F238E27FC236}">
                <a16:creationId xmlns:a16="http://schemas.microsoft.com/office/drawing/2014/main" id="{0B8D1CCF-084F-4560-8EC4-62E34B492B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8509" y="1731818"/>
            <a:ext cx="5763491" cy="3875947"/>
          </a:xfrm>
          <a:prstGeom prst="rect">
            <a:avLst/>
          </a:prstGeom>
        </p:spPr>
      </p:pic>
      <p:sp>
        <p:nvSpPr>
          <p:cNvPr id="3" name="CuadroTexto 2">
            <a:extLst>
              <a:ext uri="{FF2B5EF4-FFF2-40B4-BE49-F238E27FC236}">
                <a16:creationId xmlns:a16="http://schemas.microsoft.com/office/drawing/2014/main" id="{BD6EB2AB-851A-437F-ADA4-D3A127CF1141}"/>
              </a:ext>
            </a:extLst>
          </p:cNvPr>
          <p:cNvSpPr txBox="1"/>
          <p:nvPr/>
        </p:nvSpPr>
        <p:spPr>
          <a:xfrm>
            <a:off x="540327" y="304800"/>
            <a:ext cx="5555673" cy="6524863"/>
          </a:xfrm>
          <a:prstGeom prst="rect">
            <a:avLst/>
          </a:prstGeom>
          <a:noFill/>
        </p:spPr>
        <p:txBody>
          <a:bodyPr wrap="square" rtlCol="0">
            <a:spAutoFit/>
          </a:bodyPr>
          <a:lstStyle/>
          <a:p>
            <a:pPr algn="l"/>
            <a:r>
              <a:rPr lang="es-ES" sz="2200" b="0" i="0" dirty="0">
                <a:effectLst/>
              </a:rPr>
              <a:t>Miramos hacia abajo desde la distancia sobre la multitud alrededor de la cabaña. Cada figura, cada grupo tiene una historia que contar, incluso las multitudes en la distancia brumosa. Alguien ha arrojado un zapato al techo de paja, tal vez para silenciar la polla que se pavonea allí arriba con sus gallinas. Un gato mira desde el altillo de heno a un anciano arrodillado ante el bebé, un rey. No lleva corona, pero su cetro está en el suelo a su lado con la tapa de oro de su costoso regalo. A ambos lados de él están sus compañeros monarcas, uno en rosa, el otro en blanco. Aunque ricamente vestido, ninguno lleva una corona. Es el niño que lleva la verdadera corona, un halo delicado que eclipsaría cualquier corona terrenal porque lo anuncia como el Hijo de Dios, sostenido en las manos fuertes y seguras de María, y los reyes solo pueden mirar con asombro.</a:t>
            </a:r>
          </a:p>
        </p:txBody>
      </p:sp>
    </p:spTree>
    <p:extLst>
      <p:ext uri="{BB962C8B-B14F-4D97-AF65-F5344CB8AC3E}">
        <p14:creationId xmlns:p14="http://schemas.microsoft.com/office/powerpoint/2010/main" val="17886632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6567774" y="1"/>
            <a:ext cx="5624225" cy="1731818"/>
          </a:xfrm>
        </p:spPr>
        <p:txBody>
          <a:bodyPr anchor="ctr">
            <a:normAutofit/>
          </a:bodyPr>
          <a:lstStyle/>
          <a:p>
            <a:pPr algn="ctr"/>
            <a:r>
              <a:rPr lang="es-ES" sz="2800" b="1" dirty="0"/>
              <a:t>1598. Jan Brueghel. Adoración de los magos. National Gallery, Londres.</a:t>
            </a:r>
          </a:p>
        </p:txBody>
      </p:sp>
      <p:pic>
        <p:nvPicPr>
          <p:cNvPr id="4" name="Imagen 3">
            <a:extLst>
              <a:ext uri="{FF2B5EF4-FFF2-40B4-BE49-F238E27FC236}">
                <a16:creationId xmlns:a16="http://schemas.microsoft.com/office/drawing/2014/main" id="{0B8D1CCF-084F-4560-8EC4-62E34B492B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7775" y="1731818"/>
            <a:ext cx="5624225" cy="3782291"/>
          </a:xfrm>
          <a:prstGeom prst="rect">
            <a:avLst/>
          </a:prstGeom>
        </p:spPr>
      </p:pic>
      <p:sp>
        <p:nvSpPr>
          <p:cNvPr id="3" name="CuadroTexto 2">
            <a:extLst>
              <a:ext uri="{FF2B5EF4-FFF2-40B4-BE49-F238E27FC236}">
                <a16:creationId xmlns:a16="http://schemas.microsoft.com/office/drawing/2014/main" id="{BD6EB2AB-851A-437F-ADA4-D3A127CF1141}"/>
              </a:ext>
            </a:extLst>
          </p:cNvPr>
          <p:cNvSpPr txBox="1"/>
          <p:nvPr/>
        </p:nvSpPr>
        <p:spPr>
          <a:xfrm>
            <a:off x="540328" y="304800"/>
            <a:ext cx="5832764" cy="6524863"/>
          </a:xfrm>
          <a:prstGeom prst="rect">
            <a:avLst/>
          </a:prstGeom>
          <a:noFill/>
        </p:spPr>
        <p:txBody>
          <a:bodyPr wrap="square" rtlCol="0">
            <a:spAutoFit/>
          </a:bodyPr>
          <a:lstStyle/>
          <a:p>
            <a:pPr algn="l"/>
            <a:r>
              <a:rPr lang="es-ES" sz="2200" b="0" i="0" dirty="0">
                <a:effectLst/>
              </a:rPr>
              <a:t>José, vestido con su tradicional amarillo, se asoma por la puerta de la choza como si no pudiera creer lo que está sucediendo. Sus herramientas yacen abandonadas bajo el árbol cerca de los pastores. Los pastores se apiñan cerca del costado de la cabaña con sus perros </a:t>
            </a:r>
            <a:r>
              <a:rPr lang="es-ES" sz="2200" b="0" i="0" dirty="0" err="1">
                <a:effectLst/>
              </a:rPr>
              <a:t>lurcher</a:t>
            </a:r>
            <a:r>
              <a:rPr lang="es-ES" sz="2200" b="0" i="0" dirty="0">
                <a:effectLst/>
              </a:rPr>
              <a:t>, torpes, tímidos de los visitantes importantes. Uno mira al siervo del rey africano que sostiene la enorme espada de su amo, mientras que el propio rey sostiene su regalo al Niño Jesús en un extraño ataúd en forma de bote.</a:t>
            </a:r>
          </a:p>
          <a:p>
            <a:pPr algn="l"/>
            <a:r>
              <a:rPr lang="es-ES" sz="2200" b="0" i="0" dirty="0">
                <a:effectLst/>
              </a:rPr>
              <a:t>Estas dos figuras también aparecen en la obra del padre de Jan Brueghel, Pieter Brueghel el Viejo, fundador de una dinastía de pintores. Los dibujos y las plantillas se pasarían de un miembro de la familia a otro, por lo que su trabajo podría copiarse o refinarse y circular a compradores ansiosos, y ahora se vería en casi todas las galerías importantes de Europa.</a:t>
            </a:r>
          </a:p>
        </p:txBody>
      </p:sp>
    </p:spTree>
    <p:extLst>
      <p:ext uri="{BB962C8B-B14F-4D97-AF65-F5344CB8AC3E}">
        <p14:creationId xmlns:p14="http://schemas.microsoft.com/office/powerpoint/2010/main" val="34193376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167746" y="1"/>
            <a:ext cx="7024254" cy="1731818"/>
          </a:xfrm>
        </p:spPr>
        <p:txBody>
          <a:bodyPr anchor="ctr">
            <a:normAutofit/>
          </a:bodyPr>
          <a:lstStyle/>
          <a:p>
            <a:pPr algn="ctr"/>
            <a:r>
              <a:rPr lang="es-ES" sz="2800" b="1" dirty="0"/>
              <a:t>1598. Jan Brueghel. Adoración de los magos. National Gallery, Londres.</a:t>
            </a:r>
          </a:p>
        </p:txBody>
      </p:sp>
      <p:pic>
        <p:nvPicPr>
          <p:cNvPr id="4" name="Imagen 3">
            <a:extLst>
              <a:ext uri="{FF2B5EF4-FFF2-40B4-BE49-F238E27FC236}">
                <a16:creationId xmlns:a16="http://schemas.microsoft.com/office/drawing/2014/main" id="{0B8D1CCF-084F-4560-8EC4-62E34B492B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7745" y="1731818"/>
            <a:ext cx="7024255" cy="4723811"/>
          </a:xfrm>
          <a:prstGeom prst="rect">
            <a:avLst/>
          </a:prstGeom>
        </p:spPr>
      </p:pic>
      <p:sp>
        <p:nvSpPr>
          <p:cNvPr id="3" name="CuadroTexto 2">
            <a:extLst>
              <a:ext uri="{FF2B5EF4-FFF2-40B4-BE49-F238E27FC236}">
                <a16:creationId xmlns:a16="http://schemas.microsoft.com/office/drawing/2014/main" id="{BD6EB2AB-851A-437F-ADA4-D3A127CF1141}"/>
              </a:ext>
            </a:extLst>
          </p:cNvPr>
          <p:cNvSpPr txBox="1"/>
          <p:nvPr/>
        </p:nvSpPr>
        <p:spPr>
          <a:xfrm>
            <a:off x="540328" y="304800"/>
            <a:ext cx="4419600" cy="6524863"/>
          </a:xfrm>
          <a:prstGeom prst="rect">
            <a:avLst/>
          </a:prstGeom>
          <a:noFill/>
        </p:spPr>
        <p:txBody>
          <a:bodyPr wrap="square" rtlCol="0">
            <a:spAutoFit/>
          </a:bodyPr>
          <a:lstStyle/>
          <a:p>
            <a:pPr algn="l"/>
            <a:r>
              <a:rPr lang="es-ES" sz="2200" b="0" i="0" dirty="0">
                <a:effectLst/>
              </a:rPr>
              <a:t>El delicado cuadro de Brueghel fue pintado en color corporal (acuarela que se mezcla con pigmento blanco para hacerlo opaco) sobre vitela y fue hecho para ser manipulado, estudiado de cerca y devuelto una y otra vez. Guardado en el estante de una habitación llena de curiosidades y no en la pared, era un tema de conversación, pero también el recordatorio de un gran evento religioso: quien lo poseía veneraba el tema. Disfrutaron de los personajes y el humor, pero no menos importante, de la extraña mezcla de belleza y fealdad que Jan Brueghel a menudo ponía en sus imágenes, llevando a la gente común a incidentes de gran importancia.</a:t>
            </a:r>
          </a:p>
        </p:txBody>
      </p:sp>
    </p:spTree>
    <p:extLst>
      <p:ext uri="{BB962C8B-B14F-4D97-AF65-F5344CB8AC3E}">
        <p14:creationId xmlns:p14="http://schemas.microsoft.com/office/powerpoint/2010/main" val="15826036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1967344" cy="6118802"/>
          </a:xfrm>
        </p:spPr>
        <p:txBody>
          <a:bodyPr anchor="t">
            <a:normAutofit/>
          </a:bodyPr>
          <a:lstStyle/>
          <a:p>
            <a:r>
              <a:rPr lang="it-IT" sz="2800" dirty="0"/>
              <a:t>1598. Jan Brueghel. Cristo predicando. Alte Pinakothek, Munich.</a:t>
            </a:r>
            <a:endParaRPr lang="es-ES" sz="2800" dirty="0"/>
          </a:p>
        </p:txBody>
      </p:sp>
      <p:pic>
        <p:nvPicPr>
          <p:cNvPr id="4" name="Imagen 3">
            <a:extLst>
              <a:ext uri="{FF2B5EF4-FFF2-40B4-BE49-F238E27FC236}">
                <a16:creationId xmlns:a16="http://schemas.microsoft.com/office/drawing/2014/main" id="{CBB5E76D-DE3B-4851-99F8-CF2156BDB6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5957" y="124691"/>
            <a:ext cx="9746043" cy="6608618"/>
          </a:xfrm>
          <a:prstGeom prst="rect">
            <a:avLst/>
          </a:prstGeom>
        </p:spPr>
      </p:pic>
    </p:spTree>
    <p:extLst>
      <p:ext uri="{BB962C8B-B14F-4D97-AF65-F5344CB8AC3E}">
        <p14:creationId xmlns:p14="http://schemas.microsoft.com/office/powerpoint/2010/main" val="24256402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2133599" cy="6118802"/>
          </a:xfrm>
        </p:spPr>
        <p:txBody>
          <a:bodyPr anchor="t">
            <a:normAutofit/>
          </a:bodyPr>
          <a:lstStyle/>
          <a:p>
            <a:r>
              <a:rPr lang="es-ES" sz="2800" dirty="0"/>
              <a:t>1598. Jan Brueghel. Paisaje con el joven Tobías. Liechtenstein Museum, </a:t>
            </a:r>
            <a:r>
              <a:rPr lang="es-ES" sz="2800" dirty="0" err="1"/>
              <a:t>Vienna</a:t>
            </a:r>
            <a:r>
              <a:rPr lang="es-ES" sz="2800" dirty="0"/>
              <a:t>.</a:t>
            </a:r>
          </a:p>
        </p:txBody>
      </p:sp>
      <p:pic>
        <p:nvPicPr>
          <p:cNvPr id="4" name="Imagen 3">
            <a:extLst>
              <a:ext uri="{FF2B5EF4-FFF2-40B4-BE49-F238E27FC236}">
                <a16:creationId xmlns:a16="http://schemas.microsoft.com/office/drawing/2014/main" id="{F04A6547-A56A-4EBA-9A2B-EFDE4C2E8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5559" y="369598"/>
            <a:ext cx="9346441" cy="6118803"/>
          </a:xfrm>
          <a:prstGeom prst="rect">
            <a:avLst/>
          </a:prstGeom>
        </p:spPr>
      </p:pic>
    </p:spTree>
    <p:extLst>
      <p:ext uri="{BB962C8B-B14F-4D97-AF65-F5344CB8AC3E}">
        <p14:creationId xmlns:p14="http://schemas.microsoft.com/office/powerpoint/2010/main" val="10663652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2036509" cy="6118802"/>
          </a:xfrm>
        </p:spPr>
        <p:txBody>
          <a:bodyPr anchor="t">
            <a:normAutofit/>
          </a:bodyPr>
          <a:lstStyle/>
          <a:p>
            <a:r>
              <a:rPr lang="es-ES" sz="2800" dirty="0"/>
              <a:t>1600. Jan Brueghel. San Juan predicando. Colección privada.</a:t>
            </a:r>
          </a:p>
        </p:txBody>
      </p:sp>
      <p:pic>
        <p:nvPicPr>
          <p:cNvPr id="4" name="Imagen 3">
            <a:extLst>
              <a:ext uri="{FF2B5EF4-FFF2-40B4-BE49-F238E27FC236}">
                <a16:creationId xmlns:a16="http://schemas.microsoft.com/office/drawing/2014/main" id="{AF47AB1A-AED8-477F-8B28-4813B95D6C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983" y="0"/>
            <a:ext cx="9629017" cy="6858000"/>
          </a:xfrm>
          <a:prstGeom prst="rect">
            <a:avLst/>
          </a:prstGeom>
        </p:spPr>
      </p:pic>
    </p:spTree>
    <p:extLst>
      <p:ext uri="{BB962C8B-B14F-4D97-AF65-F5344CB8AC3E}">
        <p14:creationId xmlns:p14="http://schemas.microsoft.com/office/powerpoint/2010/main" val="30753752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74073" y="365125"/>
            <a:ext cx="2435135" cy="6118802"/>
          </a:xfrm>
        </p:spPr>
        <p:txBody>
          <a:bodyPr anchor="t">
            <a:normAutofit/>
          </a:bodyPr>
          <a:lstStyle/>
          <a:p>
            <a:r>
              <a:rPr lang="es-ES" sz="2800" dirty="0"/>
              <a:t>1610. Jan Brueghel. Adán y Eva en el jardín del Edén. Royal </a:t>
            </a:r>
            <a:r>
              <a:rPr lang="es-ES" sz="2800" dirty="0" err="1"/>
              <a:t>Collection</a:t>
            </a:r>
            <a:r>
              <a:rPr lang="es-ES" sz="2800" dirty="0"/>
              <a:t>, Windsor.</a:t>
            </a:r>
          </a:p>
        </p:txBody>
      </p:sp>
      <p:pic>
        <p:nvPicPr>
          <p:cNvPr id="4" name="Imagen 3">
            <a:extLst>
              <a:ext uri="{FF2B5EF4-FFF2-40B4-BE49-F238E27FC236}">
                <a16:creationId xmlns:a16="http://schemas.microsoft.com/office/drawing/2014/main" id="{1EF3176D-CFDE-411A-A235-0C81A3CE90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9208" y="0"/>
            <a:ext cx="9382792" cy="6858000"/>
          </a:xfrm>
          <a:prstGeom prst="rect">
            <a:avLst/>
          </a:prstGeom>
        </p:spPr>
      </p:pic>
    </p:spTree>
    <p:extLst>
      <p:ext uri="{BB962C8B-B14F-4D97-AF65-F5344CB8AC3E}">
        <p14:creationId xmlns:p14="http://schemas.microsoft.com/office/powerpoint/2010/main" val="16322486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3255818" cy="6118802"/>
          </a:xfrm>
        </p:spPr>
        <p:txBody>
          <a:bodyPr anchor="t">
            <a:normAutofit/>
          </a:bodyPr>
          <a:lstStyle/>
          <a:p>
            <a:endParaRPr lang="es-ES" sz="2800" dirty="0"/>
          </a:p>
        </p:txBody>
      </p:sp>
    </p:spTree>
    <p:extLst>
      <p:ext uri="{BB962C8B-B14F-4D97-AF65-F5344CB8AC3E}">
        <p14:creationId xmlns:p14="http://schemas.microsoft.com/office/powerpoint/2010/main" val="17392038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1"/>
            <a:ext cx="10700686" cy="739198"/>
          </a:xfrm>
        </p:spPr>
        <p:txBody>
          <a:bodyPr anchor="ctr">
            <a:normAutofit/>
          </a:bodyPr>
          <a:lstStyle/>
          <a:p>
            <a:pPr algn="ctr"/>
            <a:r>
              <a:rPr lang="es-ES" sz="2800" dirty="0"/>
              <a:t>1618. Jan Brueghel. La vista. Museo del Prado, Madrid.</a:t>
            </a:r>
          </a:p>
        </p:txBody>
      </p:sp>
      <p:pic>
        <p:nvPicPr>
          <p:cNvPr id="4" name="Imagen 3">
            <a:extLst>
              <a:ext uri="{FF2B5EF4-FFF2-40B4-BE49-F238E27FC236}">
                <a16:creationId xmlns:a16="http://schemas.microsoft.com/office/drawing/2014/main" id="{D8529A97-2E46-446C-B928-1A22AD05F7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376" y="581891"/>
            <a:ext cx="10551247" cy="6276109"/>
          </a:xfrm>
          <a:prstGeom prst="rect">
            <a:avLst/>
          </a:prstGeom>
        </p:spPr>
      </p:pic>
    </p:spTree>
    <p:extLst>
      <p:ext uri="{BB962C8B-B14F-4D97-AF65-F5344CB8AC3E}">
        <p14:creationId xmlns:p14="http://schemas.microsoft.com/office/powerpoint/2010/main" val="2377452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8395854" y="0"/>
            <a:ext cx="3796145" cy="1689323"/>
          </a:xfrm>
        </p:spPr>
        <p:txBody>
          <a:bodyPr anchor="ctr">
            <a:normAutofit/>
          </a:bodyPr>
          <a:lstStyle/>
          <a:p>
            <a:pPr algn="ctr"/>
            <a:r>
              <a:rPr lang="es-ES" sz="2800" b="1" dirty="0"/>
              <a:t>1618. Jan Brueghel. La vista. Museo del Prado, Madrid.</a:t>
            </a:r>
          </a:p>
        </p:txBody>
      </p:sp>
      <p:pic>
        <p:nvPicPr>
          <p:cNvPr id="4" name="Imagen 3">
            <a:extLst>
              <a:ext uri="{FF2B5EF4-FFF2-40B4-BE49-F238E27FC236}">
                <a16:creationId xmlns:a16="http://schemas.microsoft.com/office/drawing/2014/main" id="{D8529A97-2E46-446C-B928-1A22AD05F7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5855" y="1870626"/>
            <a:ext cx="3796145" cy="2258028"/>
          </a:xfrm>
          <a:prstGeom prst="rect">
            <a:avLst/>
          </a:prstGeom>
        </p:spPr>
      </p:pic>
      <p:sp>
        <p:nvSpPr>
          <p:cNvPr id="3" name="CuadroTexto 2">
            <a:extLst>
              <a:ext uri="{FF2B5EF4-FFF2-40B4-BE49-F238E27FC236}">
                <a16:creationId xmlns:a16="http://schemas.microsoft.com/office/drawing/2014/main" id="{389BBAF1-0CCC-426F-800C-D271659B82E6}"/>
              </a:ext>
            </a:extLst>
          </p:cNvPr>
          <p:cNvSpPr txBox="1"/>
          <p:nvPr/>
        </p:nvSpPr>
        <p:spPr>
          <a:xfrm>
            <a:off x="374072" y="152400"/>
            <a:ext cx="8021781" cy="6524863"/>
          </a:xfrm>
          <a:prstGeom prst="rect">
            <a:avLst/>
          </a:prstGeom>
          <a:noFill/>
        </p:spPr>
        <p:txBody>
          <a:bodyPr wrap="square" rtlCol="0">
            <a:spAutoFit/>
          </a:bodyPr>
          <a:lstStyle/>
          <a:p>
            <a:pPr algn="l" fontAlgn="base"/>
            <a:r>
              <a:rPr lang="es-ES" sz="2200" b="0" i="0" dirty="0">
                <a:effectLst/>
              </a:rPr>
              <a:t>Ésta es una de las colaboraciones entre </a:t>
            </a:r>
            <a:r>
              <a:rPr lang="es-ES" sz="2200" b="0" i="0" u="none" strike="noStrike" dirty="0">
                <a:effectLst/>
              </a:rPr>
              <a:t>Jan Brueghel el Viejo</a:t>
            </a:r>
            <a:r>
              <a:rPr lang="es-ES" sz="2200" b="0" i="0" dirty="0">
                <a:effectLst/>
              </a:rPr>
              <a:t> y </a:t>
            </a:r>
            <a:r>
              <a:rPr lang="es-ES" sz="2200" b="0" i="0" u="none" strike="noStrike" dirty="0">
                <a:effectLst/>
              </a:rPr>
              <a:t>Rubens</a:t>
            </a:r>
            <a:r>
              <a:rPr lang="es-ES" sz="2200" b="0" i="0" dirty="0">
                <a:effectLst/>
              </a:rPr>
              <a:t>, un conjunto de pinturas que representan la alegoría de los cinco sentidos. La tradición pictórica en la que fue formado </a:t>
            </a:r>
            <a:r>
              <a:rPr lang="es-ES" sz="2200" b="0" i="0" u="none" strike="noStrike" dirty="0">
                <a:effectLst/>
              </a:rPr>
              <a:t>Jan Brueghel el Viejo</a:t>
            </a:r>
            <a:r>
              <a:rPr lang="es-ES" sz="2200" b="0" i="0" dirty="0">
                <a:effectLst/>
              </a:rPr>
              <a:t>, que aprendió junto a su abuela la miniaturista Maria </a:t>
            </a:r>
            <a:r>
              <a:rPr lang="es-ES" sz="2200" b="0" i="0" dirty="0" err="1">
                <a:effectLst/>
              </a:rPr>
              <a:t>Bessemers</a:t>
            </a:r>
            <a:r>
              <a:rPr lang="es-ES" sz="2200" b="0" i="0" dirty="0">
                <a:effectLst/>
              </a:rPr>
              <a:t>, convierte esta colaboración en un conjunto perfecto donde la perfección y precisión de la pincelada del primero se complementa con la vívida representación de las figuras del segundo. Esta serie se considera como prototipo para otras alegorías realizadas por el mismo artista. M. </a:t>
            </a:r>
            <a:r>
              <a:rPr lang="es-ES" sz="2200" b="0" i="0" dirty="0" err="1">
                <a:effectLst/>
              </a:rPr>
              <a:t>Emmans</a:t>
            </a:r>
            <a:r>
              <a:rPr lang="es-ES" sz="2200" b="0" i="0" dirty="0">
                <a:effectLst/>
              </a:rPr>
              <a:t> considera que estas pinturas, que denomina gabinete </a:t>
            </a:r>
            <a:r>
              <a:rPr lang="es-ES" sz="2200" b="0" i="0" dirty="0" err="1">
                <a:effectLst/>
              </a:rPr>
              <a:t>d’amateur</a:t>
            </a:r>
            <a:r>
              <a:rPr lang="es-ES" sz="2200" b="0" i="0" dirty="0">
                <a:effectLst/>
              </a:rPr>
              <a:t>, fueron un género específico flamenco que nació en </a:t>
            </a:r>
            <a:r>
              <a:rPr lang="es-ES" sz="2200" b="0" i="0" u="none" strike="noStrike" dirty="0">
                <a:effectLst/>
              </a:rPr>
              <a:t>Amberes</a:t>
            </a:r>
            <a:r>
              <a:rPr lang="es-ES" sz="2200" b="0" i="0" dirty="0">
                <a:effectLst/>
              </a:rPr>
              <a:t> en el </a:t>
            </a:r>
            <a:r>
              <a:rPr lang="es-ES" sz="2200" b="0" i="0" u="none" strike="noStrike" dirty="0">
                <a:effectLst/>
              </a:rPr>
              <a:t>siglo XVII</a:t>
            </a:r>
            <a:r>
              <a:rPr lang="es-ES" sz="2200" b="0" i="0" dirty="0">
                <a:effectLst/>
              </a:rPr>
              <a:t> y que siguieron en boga en el siglo siguiente. A diferencia de otros artistas, </a:t>
            </a:r>
            <a:r>
              <a:rPr lang="es-ES" sz="2200" b="0" i="0" u="none" strike="noStrike" dirty="0">
                <a:effectLst/>
              </a:rPr>
              <a:t>Jan Brueghel el Viejo</a:t>
            </a:r>
            <a:r>
              <a:rPr lang="es-ES" sz="2200" b="0" i="0" dirty="0">
                <a:effectLst/>
              </a:rPr>
              <a:t> se inspira en la tradición de los </a:t>
            </a:r>
            <a:r>
              <a:rPr lang="es-ES" sz="2200" b="0" i="0" dirty="0" err="1">
                <a:effectLst/>
              </a:rPr>
              <a:t>wonderkamers</a:t>
            </a:r>
            <a:r>
              <a:rPr lang="es-ES" sz="2200" b="0" i="0" dirty="0">
                <a:effectLst/>
              </a:rPr>
              <a:t>, las cámaras de maravillas, donde vemos una gran cantidad de objetos que, en muchos casos, representan colecciones artísticas de nobles, gobernadores o reyes. Una tradición que seguimos viendo con artistas posteriores como </a:t>
            </a:r>
            <a:r>
              <a:rPr lang="es-ES" sz="2200" b="0" i="0" u="none" strike="noStrike" dirty="0">
                <a:effectLst/>
              </a:rPr>
              <a:t>David Teniers el joven</a:t>
            </a:r>
            <a:r>
              <a:rPr lang="es-ES" sz="2200" b="0" i="0" dirty="0">
                <a:effectLst/>
              </a:rPr>
              <a:t>, en su obra </a:t>
            </a:r>
            <a:r>
              <a:rPr lang="es-ES" sz="2200" b="0" i="1" dirty="0">
                <a:effectLst/>
              </a:rPr>
              <a:t>El </a:t>
            </a:r>
            <a:r>
              <a:rPr lang="es-ES" sz="2200" b="0" i="1" u="none" strike="noStrike" dirty="0">
                <a:effectLst/>
              </a:rPr>
              <a:t>archiduque Leopoldo Guillermo</a:t>
            </a:r>
            <a:r>
              <a:rPr lang="es-ES" sz="2200" b="0" i="1" dirty="0">
                <a:effectLst/>
              </a:rPr>
              <a:t> en su galería de pinturas en </a:t>
            </a:r>
            <a:r>
              <a:rPr lang="es-ES" sz="2200" b="0" i="1" u="none" strike="noStrike" dirty="0">
                <a:effectLst/>
              </a:rPr>
              <a:t>Bruselas</a:t>
            </a:r>
            <a:r>
              <a:rPr lang="es-ES" sz="2200" b="0" i="1" dirty="0">
                <a:effectLst/>
              </a:rPr>
              <a:t> </a:t>
            </a:r>
            <a:r>
              <a:rPr lang="es-ES" sz="2200" b="0" i="0" dirty="0">
                <a:effectLst/>
              </a:rPr>
              <a:t>realizada entre 1651-1653.</a:t>
            </a:r>
          </a:p>
        </p:txBody>
      </p:sp>
    </p:spTree>
    <p:extLst>
      <p:ext uri="{BB962C8B-B14F-4D97-AF65-F5344CB8AC3E}">
        <p14:creationId xmlns:p14="http://schemas.microsoft.com/office/powerpoint/2010/main" val="30758288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8091054" y="0"/>
            <a:ext cx="4100946" cy="1689323"/>
          </a:xfrm>
        </p:spPr>
        <p:txBody>
          <a:bodyPr anchor="ctr">
            <a:normAutofit/>
          </a:bodyPr>
          <a:lstStyle/>
          <a:p>
            <a:pPr algn="ctr"/>
            <a:r>
              <a:rPr lang="es-ES" sz="2800" b="1" dirty="0"/>
              <a:t>1618. Jan Brueghel. La vista. Museo del Prado, Madrid.</a:t>
            </a:r>
          </a:p>
        </p:txBody>
      </p:sp>
      <p:pic>
        <p:nvPicPr>
          <p:cNvPr id="4" name="Imagen 3">
            <a:extLst>
              <a:ext uri="{FF2B5EF4-FFF2-40B4-BE49-F238E27FC236}">
                <a16:creationId xmlns:a16="http://schemas.microsoft.com/office/drawing/2014/main" id="{D8529A97-2E46-446C-B928-1A22AD05F7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1055" y="1689324"/>
            <a:ext cx="4100945" cy="2439330"/>
          </a:xfrm>
          <a:prstGeom prst="rect">
            <a:avLst/>
          </a:prstGeom>
        </p:spPr>
      </p:pic>
      <p:sp>
        <p:nvSpPr>
          <p:cNvPr id="3" name="CuadroTexto 2">
            <a:extLst>
              <a:ext uri="{FF2B5EF4-FFF2-40B4-BE49-F238E27FC236}">
                <a16:creationId xmlns:a16="http://schemas.microsoft.com/office/drawing/2014/main" id="{389BBAF1-0CCC-426F-800C-D271659B82E6}"/>
              </a:ext>
            </a:extLst>
          </p:cNvPr>
          <p:cNvSpPr txBox="1"/>
          <p:nvPr/>
        </p:nvSpPr>
        <p:spPr>
          <a:xfrm>
            <a:off x="374073" y="152400"/>
            <a:ext cx="7716980" cy="4524315"/>
          </a:xfrm>
          <a:prstGeom prst="rect">
            <a:avLst/>
          </a:prstGeom>
          <a:noFill/>
        </p:spPr>
        <p:txBody>
          <a:bodyPr wrap="square" rtlCol="0">
            <a:spAutoFit/>
          </a:bodyPr>
          <a:lstStyle/>
          <a:p>
            <a:pPr algn="l" fontAlgn="base"/>
            <a:r>
              <a:rPr lang="es-ES" sz="2400" b="0" i="0" dirty="0">
                <a:effectLst/>
              </a:rPr>
              <a:t>En el caso de </a:t>
            </a:r>
            <a:r>
              <a:rPr lang="es-ES" sz="2400" b="0" i="1" dirty="0">
                <a:effectLst/>
              </a:rPr>
              <a:t>La Vista</a:t>
            </a:r>
            <a:r>
              <a:rPr lang="es-ES" sz="2400" b="0" i="0" dirty="0">
                <a:effectLst/>
              </a:rPr>
              <a:t> la obra se convierte en una verdadera pintura de gabinete con una estancia dividida en varios planos. </a:t>
            </a:r>
          </a:p>
          <a:p>
            <a:pPr algn="l" fontAlgn="base"/>
            <a:r>
              <a:rPr lang="es-ES" sz="2400" b="0" i="0" dirty="0">
                <a:effectLst/>
              </a:rPr>
              <a:t>Así vemos en primer plano una figura desnuda, identificada con </a:t>
            </a:r>
            <a:r>
              <a:rPr lang="es-ES" sz="2400" b="0" i="0" u="none" strike="noStrike" dirty="0">
                <a:effectLst/>
              </a:rPr>
              <a:t>Venus</a:t>
            </a:r>
            <a:r>
              <a:rPr lang="es-ES" sz="2400" b="0" i="0" dirty="0">
                <a:effectLst/>
              </a:rPr>
              <a:t>, que observa una pintura que le sujeta </a:t>
            </a:r>
            <a:r>
              <a:rPr lang="es-ES" sz="2400" b="0" i="0" u="none" strike="noStrike" dirty="0">
                <a:effectLst/>
              </a:rPr>
              <a:t>Cupido</a:t>
            </a:r>
            <a:r>
              <a:rPr lang="es-ES" sz="2400" b="0" i="0" dirty="0">
                <a:effectLst/>
              </a:rPr>
              <a:t>. </a:t>
            </a:r>
          </a:p>
          <a:p>
            <a:pPr algn="l" fontAlgn="base"/>
            <a:r>
              <a:rPr lang="es-ES" sz="2400" b="0" i="0" dirty="0">
                <a:effectLst/>
              </a:rPr>
              <a:t>Ambos fueron pintados por </a:t>
            </a:r>
            <a:r>
              <a:rPr lang="es-ES" sz="2400" b="0" i="0" u="none" strike="noStrike" dirty="0">
                <a:effectLst/>
              </a:rPr>
              <a:t>Rubens</a:t>
            </a:r>
            <a:r>
              <a:rPr lang="es-ES" sz="2400" b="0" i="0" dirty="0">
                <a:effectLst/>
              </a:rPr>
              <a:t> una vez que </a:t>
            </a:r>
            <a:r>
              <a:rPr lang="es-ES" sz="2400" b="0" i="0" u="none" strike="noStrike" dirty="0">
                <a:effectLst/>
              </a:rPr>
              <a:t>Jan Brueghel</a:t>
            </a:r>
            <a:r>
              <a:rPr lang="es-ES" sz="2400" b="0" i="0" dirty="0">
                <a:effectLst/>
              </a:rPr>
              <a:t> había casi concluido la obra. </a:t>
            </a:r>
          </a:p>
          <a:p>
            <a:pPr algn="l" fontAlgn="base"/>
            <a:r>
              <a:rPr lang="es-ES" sz="2400" b="0" i="0" dirty="0">
                <a:effectLst/>
              </a:rPr>
              <a:t>A su alrededor una colección de diferentes objetos artísticos, desde pinturas a esculturas, bustos, tapices y orfebrería. </a:t>
            </a:r>
          </a:p>
          <a:p>
            <a:pPr algn="l" fontAlgn="base"/>
            <a:r>
              <a:rPr lang="es-ES" sz="2400" b="0" i="0" dirty="0">
                <a:effectLst/>
              </a:rPr>
              <a:t>La pincelada de </a:t>
            </a:r>
            <a:r>
              <a:rPr lang="es-ES" sz="2400" b="0" i="0" u="none" strike="noStrike" dirty="0">
                <a:effectLst/>
              </a:rPr>
              <a:t>Jan Brueghel</a:t>
            </a:r>
            <a:r>
              <a:rPr lang="es-ES" sz="2400" b="0" i="0" dirty="0">
                <a:effectLst/>
              </a:rPr>
              <a:t> busca representar las calidades materiales de los objetos, siguiendo la tradición de la escuela flamenca del </a:t>
            </a:r>
            <a:r>
              <a:rPr lang="es-ES" sz="2400" b="0" i="0" u="none" strike="noStrike" dirty="0">
                <a:effectLst/>
              </a:rPr>
              <a:t>siglo XV</a:t>
            </a:r>
            <a:r>
              <a:rPr lang="es-ES" sz="2400" b="0" i="0" dirty="0">
                <a:effectLst/>
              </a:rPr>
              <a:t>.</a:t>
            </a:r>
          </a:p>
        </p:txBody>
      </p:sp>
    </p:spTree>
    <p:extLst>
      <p:ext uri="{BB962C8B-B14F-4D97-AF65-F5344CB8AC3E}">
        <p14:creationId xmlns:p14="http://schemas.microsoft.com/office/powerpoint/2010/main" val="6027725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8091054" y="0"/>
            <a:ext cx="4100946" cy="1689323"/>
          </a:xfrm>
        </p:spPr>
        <p:txBody>
          <a:bodyPr anchor="ctr">
            <a:normAutofit/>
          </a:bodyPr>
          <a:lstStyle/>
          <a:p>
            <a:pPr algn="ctr"/>
            <a:r>
              <a:rPr lang="es-ES" sz="2800" b="1" dirty="0"/>
              <a:t>1618. Jan Brueghel. La vista. Museo del Prado, Madrid.</a:t>
            </a:r>
          </a:p>
        </p:txBody>
      </p:sp>
      <p:pic>
        <p:nvPicPr>
          <p:cNvPr id="4" name="Imagen 3">
            <a:extLst>
              <a:ext uri="{FF2B5EF4-FFF2-40B4-BE49-F238E27FC236}">
                <a16:creationId xmlns:a16="http://schemas.microsoft.com/office/drawing/2014/main" id="{D8529A97-2E46-446C-B928-1A22AD05F7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1055" y="1689324"/>
            <a:ext cx="4100945" cy="2439330"/>
          </a:xfrm>
          <a:prstGeom prst="rect">
            <a:avLst/>
          </a:prstGeom>
        </p:spPr>
      </p:pic>
      <p:sp>
        <p:nvSpPr>
          <p:cNvPr id="3" name="CuadroTexto 2">
            <a:extLst>
              <a:ext uri="{FF2B5EF4-FFF2-40B4-BE49-F238E27FC236}">
                <a16:creationId xmlns:a16="http://schemas.microsoft.com/office/drawing/2014/main" id="{389BBAF1-0CCC-426F-800C-D271659B82E6}"/>
              </a:ext>
            </a:extLst>
          </p:cNvPr>
          <p:cNvSpPr txBox="1"/>
          <p:nvPr/>
        </p:nvSpPr>
        <p:spPr>
          <a:xfrm>
            <a:off x="374073" y="152400"/>
            <a:ext cx="7716980" cy="6740307"/>
          </a:xfrm>
          <a:prstGeom prst="rect">
            <a:avLst/>
          </a:prstGeom>
          <a:noFill/>
        </p:spPr>
        <p:txBody>
          <a:bodyPr wrap="square" rtlCol="0">
            <a:spAutoFit/>
          </a:bodyPr>
          <a:lstStyle/>
          <a:p>
            <a:pPr algn="l" fontAlgn="base"/>
            <a:r>
              <a:rPr lang="es-ES" sz="2400" b="0" i="0" dirty="0">
                <a:effectLst/>
              </a:rPr>
              <a:t>Al fondo, a través de una ventana aparece una arquitectura, concretamente el </a:t>
            </a:r>
            <a:r>
              <a:rPr lang="es-ES" sz="2400" b="0" i="0" u="none" strike="noStrike" dirty="0">
                <a:effectLst/>
              </a:rPr>
              <a:t>Palacio de </a:t>
            </a:r>
            <a:r>
              <a:rPr lang="es-ES" sz="2400" b="0" i="0" u="none" strike="noStrike" dirty="0" err="1">
                <a:effectLst/>
              </a:rPr>
              <a:t>Coudenberg</a:t>
            </a:r>
            <a:r>
              <a:rPr lang="es-ES" sz="2400" b="0" i="0" dirty="0">
                <a:effectLst/>
              </a:rPr>
              <a:t>, una de las residencias de los archiduques </a:t>
            </a:r>
            <a:r>
              <a:rPr lang="es-ES" sz="2400" b="0" i="0" u="none" strike="noStrike" dirty="0">
                <a:effectLst/>
              </a:rPr>
              <a:t>Isabel Clara Eugenia</a:t>
            </a:r>
            <a:r>
              <a:rPr lang="es-ES" sz="2400" b="0" i="0" dirty="0">
                <a:effectLst/>
              </a:rPr>
              <a:t> y Alberto, gobernadores de </a:t>
            </a:r>
            <a:r>
              <a:rPr lang="es-ES" sz="2400" b="0" i="0" u="none" strike="noStrike" dirty="0">
                <a:effectLst/>
              </a:rPr>
              <a:t>Flandes</a:t>
            </a:r>
            <a:r>
              <a:rPr lang="es-ES" sz="2400" b="0" i="0" dirty="0">
                <a:effectLst/>
              </a:rPr>
              <a:t>. </a:t>
            </a:r>
          </a:p>
          <a:p>
            <a:pPr algn="l" fontAlgn="base"/>
            <a:r>
              <a:rPr lang="es-ES" sz="2400" b="0" i="0" dirty="0">
                <a:effectLst/>
              </a:rPr>
              <a:t>Al otro lado vemos una estancia con más pinturas y esculturas. </a:t>
            </a:r>
          </a:p>
          <a:p>
            <a:pPr algn="l" fontAlgn="base"/>
            <a:r>
              <a:rPr lang="es-ES" sz="2400" b="0" i="0" dirty="0">
                <a:effectLst/>
              </a:rPr>
              <a:t>La composición ha sido estudiada y así se han podido identificar muchas obras, algunas de ellas perdidas en la actualidad. Entre ellas encontramos, sobre los bustos, la </a:t>
            </a:r>
            <a:r>
              <a:rPr lang="es-ES" sz="2400" b="0" i="1" dirty="0">
                <a:effectLst/>
              </a:rPr>
              <a:t>Cacería del tigre, el león y el leopardo </a:t>
            </a:r>
            <a:r>
              <a:rPr lang="es-ES" sz="2400" b="0" i="0" dirty="0">
                <a:effectLst/>
              </a:rPr>
              <a:t>de </a:t>
            </a:r>
            <a:r>
              <a:rPr lang="es-ES" sz="2400" b="0" i="0" u="none" strike="noStrike" dirty="0">
                <a:effectLst/>
              </a:rPr>
              <a:t>Rubens </a:t>
            </a:r>
            <a:r>
              <a:rPr lang="es-ES" sz="2400" b="0" i="0" dirty="0">
                <a:effectLst/>
              </a:rPr>
              <a:t>conservada hoy en el </a:t>
            </a:r>
            <a:r>
              <a:rPr lang="es-ES" sz="2400" b="0" i="0" u="none" strike="noStrike" dirty="0">
                <a:effectLst/>
              </a:rPr>
              <a:t>Museo de Bellas Artes de Rennes</a:t>
            </a:r>
            <a:r>
              <a:rPr lang="es-ES" sz="2400" b="0" i="0" dirty="0">
                <a:effectLst/>
              </a:rPr>
              <a:t> (</a:t>
            </a:r>
            <a:r>
              <a:rPr lang="es-ES" sz="2400" b="0" i="0" dirty="0" err="1">
                <a:effectLst/>
              </a:rPr>
              <a:t>num</a:t>
            </a:r>
            <a:r>
              <a:rPr lang="es-ES" sz="2400" b="0" i="0" dirty="0">
                <a:effectLst/>
              </a:rPr>
              <a:t>. 811.1.10) o su </a:t>
            </a:r>
            <a:r>
              <a:rPr lang="es-ES" sz="2400" b="0" i="1" dirty="0">
                <a:effectLst/>
              </a:rPr>
              <a:t>Virgen de la Guirnalda</a:t>
            </a:r>
            <a:r>
              <a:rPr lang="es-ES" sz="2400" b="0" i="0" dirty="0">
                <a:effectLst/>
              </a:rPr>
              <a:t> del </a:t>
            </a:r>
            <a:r>
              <a:rPr lang="es-ES" sz="2400" b="0" i="0" u="none" strike="noStrike" dirty="0">
                <a:effectLst/>
              </a:rPr>
              <a:t>Musée du Louvre</a:t>
            </a:r>
            <a:r>
              <a:rPr lang="es-ES" sz="2400" b="0" i="0" dirty="0">
                <a:effectLst/>
              </a:rPr>
              <a:t> (</a:t>
            </a:r>
            <a:r>
              <a:rPr lang="es-ES" sz="2400" b="0" i="0" dirty="0" err="1">
                <a:effectLst/>
              </a:rPr>
              <a:t>num</a:t>
            </a:r>
            <a:r>
              <a:rPr lang="es-ES" sz="2400" b="0" i="0" dirty="0">
                <a:effectLst/>
              </a:rPr>
              <a:t> 1764.), otra de las colaboraciones con </a:t>
            </a:r>
            <a:r>
              <a:rPr lang="es-ES" sz="2400" b="0" i="0" u="none" strike="noStrike" dirty="0">
                <a:effectLst/>
              </a:rPr>
              <a:t>Jan Brueghel el viejo</a:t>
            </a:r>
            <a:r>
              <a:rPr lang="es-ES" sz="2400" b="0" i="0" dirty="0">
                <a:effectLst/>
              </a:rPr>
              <a:t>, además de obras de </a:t>
            </a:r>
            <a:r>
              <a:rPr lang="es-ES" sz="2400" b="0" i="0" u="none" strike="noStrike" dirty="0">
                <a:effectLst/>
              </a:rPr>
              <a:t>Frans Snyders</a:t>
            </a:r>
            <a:r>
              <a:rPr lang="es-ES" sz="2400" b="0" i="0" dirty="0">
                <a:effectLst/>
              </a:rPr>
              <a:t>, </a:t>
            </a:r>
            <a:r>
              <a:rPr lang="es-ES" sz="2400" b="0" i="0" u="none" strike="noStrike" dirty="0">
                <a:effectLst/>
              </a:rPr>
              <a:t>Tiziano</a:t>
            </a:r>
            <a:r>
              <a:rPr lang="es-ES" sz="2400" b="0" i="0" dirty="0">
                <a:effectLst/>
              </a:rPr>
              <a:t> o </a:t>
            </a:r>
            <a:r>
              <a:rPr lang="es-ES" sz="2400" b="0" i="0" u="none" strike="noStrike" dirty="0">
                <a:effectLst/>
              </a:rPr>
              <a:t>Rafael</a:t>
            </a:r>
            <a:r>
              <a:rPr lang="es-ES" sz="2400" b="0" i="0" dirty="0">
                <a:effectLst/>
              </a:rPr>
              <a:t> entre otros muchos. </a:t>
            </a:r>
          </a:p>
          <a:p>
            <a:pPr algn="l" fontAlgn="base"/>
            <a:r>
              <a:rPr lang="es-ES" sz="2400" b="0" i="0" dirty="0">
                <a:effectLst/>
              </a:rPr>
              <a:t>También dos replicas de pequeño tamaño de las esculturas del día y la noche de </a:t>
            </a:r>
            <a:r>
              <a:rPr lang="es-ES" sz="2400" b="0" i="0" u="none" strike="noStrike" dirty="0">
                <a:effectLst/>
              </a:rPr>
              <a:t>Miguel Ángel</a:t>
            </a:r>
            <a:r>
              <a:rPr lang="es-ES" sz="2400" b="0" i="0" dirty="0">
                <a:effectLst/>
              </a:rPr>
              <a:t> para la tumba de </a:t>
            </a:r>
            <a:r>
              <a:rPr lang="es-ES" sz="2400" b="0" i="0" u="none" strike="noStrike" dirty="0">
                <a:effectLst/>
              </a:rPr>
              <a:t>Giuliano de Medici</a:t>
            </a:r>
            <a:r>
              <a:rPr lang="es-ES" sz="2400" b="0" i="0" dirty="0">
                <a:effectLst/>
              </a:rPr>
              <a:t> en </a:t>
            </a:r>
            <a:r>
              <a:rPr lang="es-ES" sz="2400" b="0" i="0" u="none" strike="noStrike" dirty="0">
                <a:effectLst/>
              </a:rPr>
              <a:t>Florencia</a:t>
            </a:r>
            <a:r>
              <a:rPr lang="es-ES" sz="2400" b="0" i="0" dirty="0">
                <a:effectLst/>
              </a:rPr>
              <a:t>.</a:t>
            </a:r>
          </a:p>
        </p:txBody>
      </p:sp>
    </p:spTree>
    <p:extLst>
      <p:ext uri="{BB962C8B-B14F-4D97-AF65-F5344CB8AC3E}">
        <p14:creationId xmlns:p14="http://schemas.microsoft.com/office/powerpoint/2010/main" val="2841696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8091054" y="0"/>
            <a:ext cx="4100946" cy="1689323"/>
          </a:xfrm>
        </p:spPr>
        <p:txBody>
          <a:bodyPr anchor="ctr">
            <a:normAutofit/>
          </a:bodyPr>
          <a:lstStyle/>
          <a:p>
            <a:pPr algn="ctr"/>
            <a:r>
              <a:rPr lang="es-ES" sz="2800" b="1" dirty="0"/>
              <a:t>1618. Jan Brueghel. La vista. Museo del Prado, Madrid.</a:t>
            </a:r>
          </a:p>
        </p:txBody>
      </p:sp>
      <p:pic>
        <p:nvPicPr>
          <p:cNvPr id="4" name="Imagen 3">
            <a:extLst>
              <a:ext uri="{FF2B5EF4-FFF2-40B4-BE49-F238E27FC236}">
                <a16:creationId xmlns:a16="http://schemas.microsoft.com/office/drawing/2014/main" id="{D8529A97-2E46-446C-B928-1A22AD05F7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1055" y="1689324"/>
            <a:ext cx="4100945" cy="2439330"/>
          </a:xfrm>
          <a:prstGeom prst="rect">
            <a:avLst/>
          </a:prstGeom>
        </p:spPr>
      </p:pic>
      <p:sp>
        <p:nvSpPr>
          <p:cNvPr id="3" name="CuadroTexto 2">
            <a:extLst>
              <a:ext uri="{FF2B5EF4-FFF2-40B4-BE49-F238E27FC236}">
                <a16:creationId xmlns:a16="http://schemas.microsoft.com/office/drawing/2014/main" id="{389BBAF1-0CCC-426F-800C-D271659B82E6}"/>
              </a:ext>
            </a:extLst>
          </p:cNvPr>
          <p:cNvSpPr txBox="1"/>
          <p:nvPr/>
        </p:nvSpPr>
        <p:spPr>
          <a:xfrm>
            <a:off x="374073" y="152400"/>
            <a:ext cx="7716980" cy="6740307"/>
          </a:xfrm>
          <a:prstGeom prst="rect">
            <a:avLst/>
          </a:prstGeom>
          <a:noFill/>
        </p:spPr>
        <p:txBody>
          <a:bodyPr wrap="square" rtlCol="0">
            <a:spAutoFit/>
          </a:bodyPr>
          <a:lstStyle/>
          <a:p>
            <a:pPr algn="l" fontAlgn="base"/>
            <a:r>
              <a:rPr lang="es-ES" sz="2400" b="0" i="0" dirty="0">
                <a:effectLst/>
              </a:rPr>
              <a:t>Muchos autores han estudiado la posible vinculación de estas pinturas a los archiduques, debido a la evidente la relación de las obras con ellos. En La Vista aparecen retratados en una de las pinturas, uno de sus palacios se ve a través de la ventana y la lámpara que cuelga del techo muestra el águila bicéfala, símbolo de los </a:t>
            </a:r>
            <a:r>
              <a:rPr lang="es-ES" sz="2400" b="0" i="0" u="none" strike="noStrike" dirty="0">
                <a:effectLst/>
              </a:rPr>
              <a:t>Austrias</a:t>
            </a:r>
            <a:r>
              <a:rPr lang="es-ES" sz="2400" b="0" i="0" dirty="0">
                <a:effectLst/>
              </a:rPr>
              <a:t>. </a:t>
            </a:r>
          </a:p>
          <a:p>
            <a:pPr algn="l" fontAlgn="base"/>
            <a:r>
              <a:rPr lang="es-ES" sz="2400" b="0" i="0" dirty="0">
                <a:effectLst/>
              </a:rPr>
              <a:t>La serie de "Los Sentidos" es uno de los mayores logros estéticos de la colaboración artística entre </a:t>
            </a:r>
            <a:r>
              <a:rPr lang="es-ES" sz="2400" b="0" i="0" u="none" strike="noStrike" dirty="0">
                <a:effectLst/>
              </a:rPr>
              <a:t>Rubens</a:t>
            </a:r>
            <a:r>
              <a:rPr lang="es-ES" sz="2400" b="0" i="0" dirty="0">
                <a:effectLst/>
              </a:rPr>
              <a:t>, que realizó las figuras alegóricas de cada uno de los sentidos, y </a:t>
            </a:r>
            <a:r>
              <a:rPr lang="es-ES" sz="2400" b="0" i="0" u="none" strike="noStrike" dirty="0">
                <a:effectLst/>
              </a:rPr>
              <a:t>Jan Brueghel</a:t>
            </a:r>
            <a:r>
              <a:rPr lang="es-ES" sz="2400" b="0" i="0" dirty="0">
                <a:effectLst/>
              </a:rPr>
              <a:t>, que representó los exuberantes escenarios cortesanos. Artes plásticas, música, caza, naturaleza y armas, aparecen exhibidos en escenas que transmiten la riqueza y sofisticación de la corte de los archiduques Alberto e </a:t>
            </a:r>
            <a:r>
              <a:rPr lang="es-ES" sz="2400" b="0" i="0" u="none" strike="noStrike" dirty="0">
                <a:effectLst/>
              </a:rPr>
              <a:t>Isabel Clara Eugenia</a:t>
            </a:r>
            <a:r>
              <a:rPr lang="es-ES" sz="2400" b="0" i="0" dirty="0">
                <a:effectLst/>
              </a:rPr>
              <a:t>, retratados en la escena de </a:t>
            </a:r>
            <a:r>
              <a:rPr lang="es-ES" sz="2400" b="0" i="1" dirty="0">
                <a:effectLst/>
              </a:rPr>
              <a:t>La Vista</a:t>
            </a:r>
            <a:r>
              <a:rPr lang="es-ES" sz="2400" b="0" i="0" dirty="0">
                <a:effectLst/>
              </a:rPr>
              <a:t>, y cuyos palacios se aprecian en la lejanía. Información revisada y actualizada por el Departamento de </a:t>
            </a:r>
            <a:r>
              <a:rPr lang="es-ES" sz="2400" b="0" i="0" u="none" strike="noStrike" dirty="0">
                <a:effectLst/>
              </a:rPr>
              <a:t>Pintura Flamenca</a:t>
            </a:r>
            <a:r>
              <a:rPr lang="es-ES" sz="2400" b="0" i="0" dirty="0">
                <a:effectLst/>
              </a:rPr>
              <a:t> y Escuelas del Norte del </a:t>
            </a:r>
            <a:r>
              <a:rPr lang="es-ES" sz="2400" b="0" i="0" u="none" strike="noStrike" dirty="0">
                <a:effectLst/>
              </a:rPr>
              <a:t>Museo Nacional del Prado</a:t>
            </a:r>
            <a:r>
              <a:rPr lang="es-ES" sz="2400" b="0" i="0" dirty="0">
                <a:effectLst/>
              </a:rPr>
              <a:t> (diciembre, 2014)</a:t>
            </a:r>
          </a:p>
        </p:txBody>
      </p:sp>
    </p:spTree>
    <p:extLst>
      <p:ext uri="{BB962C8B-B14F-4D97-AF65-F5344CB8AC3E}">
        <p14:creationId xmlns:p14="http://schemas.microsoft.com/office/powerpoint/2010/main" val="12449726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1"/>
            <a:ext cx="10700686" cy="739198"/>
          </a:xfrm>
        </p:spPr>
        <p:txBody>
          <a:bodyPr anchor="ctr">
            <a:normAutofit/>
          </a:bodyPr>
          <a:lstStyle/>
          <a:p>
            <a:pPr algn="ctr"/>
            <a:r>
              <a:rPr lang="es-ES" sz="2800" dirty="0"/>
              <a:t>1618. Jan Brueghel. El oído. Museo del Prado, Madrid.</a:t>
            </a:r>
          </a:p>
        </p:txBody>
      </p:sp>
      <p:pic>
        <p:nvPicPr>
          <p:cNvPr id="5" name="Imagen 4">
            <a:extLst>
              <a:ext uri="{FF2B5EF4-FFF2-40B4-BE49-F238E27FC236}">
                <a16:creationId xmlns:a16="http://schemas.microsoft.com/office/drawing/2014/main" id="{0F661FD7-B7DA-4D40-8E8E-A01E9695E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53" y="606873"/>
            <a:ext cx="10446327" cy="6251127"/>
          </a:xfrm>
          <a:prstGeom prst="rect">
            <a:avLst/>
          </a:prstGeom>
        </p:spPr>
      </p:pic>
    </p:spTree>
    <p:extLst>
      <p:ext uri="{BB962C8B-B14F-4D97-AF65-F5344CB8AC3E}">
        <p14:creationId xmlns:p14="http://schemas.microsoft.com/office/powerpoint/2010/main" val="39638045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8001400" y="1"/>
            <a:ext cx="4190600" cy="2369126"/>
          </a:xfrm>
        </p:spPr>
        <p:txBody>
          <a:bodyPr anchor="ctr">
            <a:normAutofit/>
          </a:bodyPr>
          <a:lstStyle/>
          <a:p>
            <a:pPr algn="ctr"/>
            <a:r>
              <a:rPr lang="es-ES" sz="2800" b="1" dirty="0"/>
              <a:t>1618. Jan Brueghel. El oído. Museo del Prado, Madrid.</a:t>
            </a:r>
          </a:p>
        </p:txBody>
      </p:sp>
      <p:pic>
        <p:nvPicPr>
          <p:cNvPr id="5" name="Imagen 4">
            <a:extLst>
              <a:ext uri="{FF2B5EF4-FFF2-40B4-BE49-F238E27FC236}">
                <a16:creationId xmlns:a16="http://schemas.microsoft.com/office/drawing/2014/main" id="{0F661FD7-B7DA-4D40-8E8E-A01E9695E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400" y="2369127"/>
            <a:ext cx="4190600" cy="2507673"/>
          </a:xfrm>
          <a:prstGeom prst="rect">
            <a:avLst/>
          </a:prstGeom>
        </p:spPr>
      </p:pic>
      <p:sp>
        <p:nvSpPr>
          <p:cNvPr id="3" name="CuadroTexto 2">
            <a:extLst>
              <a:ext uri="{FF2B5EF4-FFF2-40B4-BE49-F238E27FC236}">
                <a16:creationId xmlns:a16="http://schemas.microsoft.com/office/drawing/2014/main" id="{313FB685-6767-4606-B38A-B4B240E9F3F2}"/>
              </a:ext>
            </a:extLst>
          </p:cNvPr>
          <p:cNvSpPr txBox="1"/>
          <p:nvPr/>
        </p:nvSpPr>
        <p:spPr>
          <a:xfrm>
            <a:off x="526473" y="277091"/>
            <a:ext cx="7474927" cy="2308324"/>
          </a:xfrm>
          <a:prstGeom prst="rect">
            <a:avLst/>
          </a:prstGeom>
          <a:noFill/>
        </p:spPr>
        <p:txBody>
          <a:bodyPr wrap="square" rtlCol="0">
            <a:spAutoFit/>
          </a:bodyPr>
          <a:lstStyle/>
          <a:p>
            <a:pPr algn="l" fontAlgn="base"/>
            <a:r>
              <a:rPr lang="es-ES" sz="2400" b="0" i="0" dirty="0">
                <a:effectLst/>
              </a:rPr>
              <a:t>La alegoría del Oído es muy similar a La Vista, de hecho las figuras representadas por </a:t>
            </a:r>
            <a:r>
              <a:rPr lang="es-ES" sz="2400" b="0" i="0" u="none" strike="noStrike" dirty="0">
                <a:effectLst/>
              </a:rPr>
              <a:t>Rubens</a:t>
            </a:r>
            <a:r>
              <a:rPr lang="es-ES" sz="2400" b="0" i="0" dirty="0">
                <a:effectLst/>
              </a:rPr>
              <a:t> parecen las mismas, como si se hubieran trasladado de una estancia a otra. </a:t>
            </a:r>
          </a:p>
          <a:p>
            <a:pPr algn="l" fontAlgn="base"/>
            <a:endParaRPr lang="es-ES" sz="2400" b="0" i="0" dirty="0">
              <a:effectLst/>
            </a:endParaRPr>
          </a:p>
          <a:p>
            <a:pPr algn="l" fontAlgn="base"/>
            <a:r>
              <a:rPr lang="es-ES" sz="2400" b="0" i="0" dirty="0">
                <a:effectLst/>
              </a:rPr>
              <a:t>Situadas en el centro, </a:t>
            </a:r>
            <a:r>
              <a:rPr lang="es-ES" sz="2400" b="0" i="0" u="none" strike="noStrike" dirty="0">
                <a:effectLst/>
              </a:rPr>
              <a:t>Venus</a:t>
            </a:r>
            <a:r>
              <a:rPr lang="es-ES" sz="2400" b="0" i="0" dirty="0">
                <a:effectLst/>
              </a:rPr>
              <a:t> toca un instrumento acompañada de </a:t>
            </a:r>
            <a:r>
              <a:rPr lang="es-ES" sz="2400" b="0" i="0" u="none" strike="noStrike" dirty="0">
                <a:effectLst/>
              </a:rPr>
              <a:t>Cupido</a:t>
            </a:r>
            <a:r>
              <a:rPr lang="es-ES" sz="2400" b="0" i="0" dirty="0">
                <a:effectLst/>
              </a:rPr>
              <a:t> que sujeta un libro de partituras.</a:t>
            </a:r>
            <a:endParaRPr lang="es-ES" sz="2000" dirty="0"/>
          </a:p>
        </p:txBody>
      </p:sp>
    </p:spTree>
    <p:extLst>
      <p:ext uri="{BB962C8B-B14F-4D97-AF65-F5344CB8AC3E}">
        <p14:creationId xmlns:p14="http://schemas.microsoft.com/office/powerpoint/2010/main" val="30270270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8001400" y="1"/>
            <a:ext cx="4190600" cy="2369126"/>
          </a:xfrm>
        </p:spPr>
        <p:txBody>
          <a:bodyPr anchor="ctr">
            <a:normAutofit/>
          </a:bodyPr>
          <a:lstStyle/>
          <a:p>
            <a:pPr algn="ctr"/>
            <a:r>
              <a:rPr lang="es-ES" sz="2800" b="1" dirty="0"/>
              <a:t>1618. Jan Brueghel. El oído. Museo del Prado, Madrid.</a:t>
            </a:r>
          </a:p>
        </p:txBody>
      </p:sp>
      <p:pic>
        <p:nvPicPr>
          <p:cNvPr id="5" name="Imagen 4">
            <a:extLst>
              <a:ext uri="{FF2B5EF4-FFF2-40B4-BE49-F238E27FC236}">
                <a16:creationId xmlns:a16="http://schemas.microsoft.com/office/drawing/2014/main" id="{0F661FD7-B7DA-4D40-8E8E-A01E9695E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400" y="2369127"/>
            <a:ext cx="4190600" cy="2507673"/>
          </a:xfrm>
          <a:prstGeom prst="rect">
            <a:avLst/>
          </a:prstGeom>
        </p:spPr>
      </p:pic>
      <p:sp>
        <p:nvSpPr>
          <p:cNvPr id="3" name="CuadroTexto 2">
            <a:extLst>
              <a:ext uri="{FF2B5EF4-FFF2-40B4-BE49-F238E27FC236}">
                <a16:creationId xmlns:a16="http://schemas.microsoft.com/office/drawing/2014/main" id="{313FB685-6767-4606-B38A-B4B240E9F3F2}"/>
              </a:ext>
            </a:extLst>
          </p:cNvPr>
          <p:cNvSpPr txBox="1"/>
          <p:nvPr/>
        </p:nvSpPr>
        <p:spPr>
          <a:xfrm>
            <a:off x="526473" y="277091"/>
            <a:ext cx="7474927" cy="5632311"/>
          </a:xfrm>
          <a:prstGeom prst="rect">
            <a:avLst/>
          </a:prstGeom>
          <a:noFill/>
        </p:spPr>
        <p:txBody>
          <a:bodyPr wrap="square" rtlCol="0">
            <a:spAutoFit/>
          </a:bodyPr>
          <a:lstStyle/>
          <a:p>
            <a:pPr algn="l" fontAlgn="base"/>
            <a:r>
              <a:rPr lang="es-ES" sz="2400" b="0" i="0" dirty="0">
                <a:effectLst/>
              </a:rPr>
              <a:t>El proyecto de investigación de la Universidad Complutense de Madrid sobre iconografía musical ha permitido identificar no solo los instrumentos de la obra sino también las partituras de la mesa de la parte derecha. </a:t>
            </a:r>
          </a:p>
          <a:p>
            <a:pPr algn="l" fontAlgn="base"/>
            <a:endParaRPr lang="es-ES" sz="2400" b="0" i="0" dirty="0">
              <a:effectLst/>
            </a:endParaRPr>
          </a:p>
          <a:p>
            <a:pPr algn="l" fontAlgn="base"/>
            <a:r>
              <a:rPr lang="es-ES" sz="2400" b="0" i="0" dirty="0">
                <a:effectLst/>
              </a:rPr>
              <a:t>Así, aparece el libro "De </a:t>
            </a:r>
            <a:r>
              <a:rPr lang="es-ES" sz="2400" b="0" i="0" dirty="0" err="1">
                <a:effectLst/>
              </a:rPr>
              <a:t>madrigali</a:t>
            </a:r>
            <a:r>
              <a:rPr lang="es-ES" sz="2400" b="0" i="0" dirty="0">
                <a:effectLst/>
              </a:rPr>
              <a:t> a </a:t>
            </a:r>
            <a:r>
              <a:rPr lang="es-ES" sz="2400" b="0" i="0" dirty="0" err="1">
                <a:effectLst/>
              </a:rPr>
              <a:t>sei</a:t>
            </a:r>
            <a:r>
              <a:rPr lang="es-ES" sz="2400" b="0" i="0" dirty="0">
                <a:effectLst/>
              </a:rPr>
              <a:t> </a:t>
            </a:r>
            <a:r>
              <a:rPr lang="es-ES" sz="2400" b="0" i="0" dirty="0" err="1">
                <a:effectLst/>
              </a:rPr>
              <a:t>voci</a:t>
            </a:r>
            <a:r>
              <a:rPr lang="es-ES" sz="2400" b="0" i="0" dirty="0">
                <a:effectLst/>
              </a:rPr>
              <a:t>", de Pietro Philipp Inglese, organista de los Archiduques.</a:t>
            </a:r>
          </a:p>
          <a:p>
            <a:pPr algn="l" fontAlgn="base"/>
            <a:endParaRPr lang="es-ES" sz="2400" b="0" i="0" dirty="0">
              <a:effectLst/>
            </a:endParaRPr>
          </a:p>
          <a:p>
            <a:pPr algn="l" fontAlgn="base"/>
            <a:r>
              <a:rPr lang="es-ES" sz="2400" b="0" i="0" dirty="0">
                <a:effectLst/>
              </a:rPr>
              <a:t>Una lectura musical del cuadro de derecha a izquierda, comienza con los objetos sonoros, mecánicos y de señales situados a la derecha (relojes, campanillas, trompas de señales, escopetas y otros) hasta llegar, al fin, a la izquierda y al fondo, a la práctica musical, con el grupo de cantantes e instrumentistas que se representan en un espacio concreto, una sala del ámbito doméstico. </a:t>
            </a:r>
            <a:endParaRPr lang="es-ES" sz="2000" dirty="0"/>
          </a:p>
        </p:txBody>
      </p:sp>
    </p:spTree>
    <p:extLst>
      <p:ext uri="{BB962C8B-B14F-4D97-AF65-F5344CB8AC3E}">
        <p14:creationId xmlns:p14="http://schemas.microsoft.com/office/powerpoint/2010/main" val="34913415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8001400" y="1"/>
            <a:ext cx="4190600" cy="2369126"/>
          </a:xfrm>
        </p:spPr>
        <p:txBody>
          <a:bodyPr anchor="ctr">
            <a:normAutofit/>
          </a:bodyPr>
          <a:lstStyle/>
          <a:p>
            <a:pPr algn="ctr"/>
            <a:r>
              <a:rPr lang="es-ES" sz="2800" b="1" dirty="0"/>
              <a:t>1618. Jan Brueghel. El oído. Museo del Prado, Madrid.</a:t>
            </a:r>
          </a:p>
        </p:txBody>
      </p:sp>
      <p:pic>
        <p:nvPicPr>
          <p:cNvPr id="5" name="Imagen 4">
            <a:extLst>
              <a:ext uri="{FF2B5EF4-FFF2-40B4-BE49-F238E27FC236}">
                <a16:creationId xmlns:a16="http://schemas.microsoft.com/office/drawing/2014/main" id="{0F661FD7-B7DA-4D40-8E8E-A01E9695E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400" y="2369127"/>
            <a:ext cx="4190600" cy="2507673"/>
          </a:xfrm>
          <a:prstGeom prst="rect">
            <a:avLst/>
          </a:prstGeom>
        </p:spPr>
      </p:pic>
      <p:sp>
        <p:nvSpPr>
          <p:cNvPr id="3" name="CuadroTexto 2">
            <a:extLst>
              <a:ext uri="{FF2B5EF4-FFF2-40B4-BE49-F238E27FC236}">
                <a16:creationId xmlns:a16="http://schemas.microsoft.com/office/drawing/2014/main" id="{313FB685-6767-4606-B38A-B4B240E9F3F2}"/>
              </a:ext>
            </a:extLst>
          </p:cNvPr>
          <p:cNvSpPr txBox="1"/>
          <p:nvPr/>
        </p:nvSpPr>
        <p:spPr>
          <a:xfrm>
            <a:off x="526473" y="277091"/>
            <a:ext cx="7474927" cy="4154984"/>
          </a:xfrm>
          <a:prstGeom prst="rect">
            <a:avLst/>
          </a:prstGeom>
          <a:noFill/>
        </p:spPr>
        <p:txBody>
          <a:bodyPr wrap="square" rtlCol="0">
            <a:spAutoFit/>
          </a:bodyPr>
          <a:lstStyle/>
          <a:p>
            <a:pPr algn="l" fontAlgn="base"/>
            <a:r>
              <a:rPr lang="es-ES" sz="2400" b="0" i="0" dirty="0">
                <a:effectLst/>
              </a:rPr>
              <a:t>En este itinerario, tras los objetos sonoros de la derecha, el espectador se encuentra con la alegoría de la música y su aspecto simbólico (la figura femenina tañendo un laúd, un amorcillo con un librete de música escrita, las aves y otros animales), sigue con la música evocada que cumple aquí, además, un aspecto representativo (la mesa con el libro abierto de madrigales de Peter Philips, organista de los archiduques, rodeada de instrumentos que no son tocados), y de frente, invitando al espectador y a manera de llave del cuadro, la música escrita en dos cánones legibles. </a:t>
            </a:r>
            <a:endParaRPr lang="es-ES" sz="2000" dirty="0"/>
          </a:p>
        </p:txBody>
      </p:sp>
    </p:spTree>
    <p:extLst>
      <p:ext uri="{BB962C8B-B14F-4D97-AF65-F5344CB8AC3E}">
        <p14:creationId xmlns:p14="http://schemas.microsoft.com/office/powerpoint/2010/main" val="4870596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8001400" y="1"/>
            <a:ext cx="4190600" cy="2369126"/>
          </a:xfrm>
        </p:spPr>
        <p:txBody>
          <a:bodyPr anchor="ctr">
            <a:normAutofit/>
          </a:bodyPr>
          <a:lstStyle/>
          <a:p>
            <a:pPr algn="ctr"/>
            <a:r>
              <a:rPr lang="es-ES" sz="2800" b="1" dirty="0"/>
              <a:t>1618. Jan Brueghel. El oído. Museo del Prado, Madrid.</a:t>
            </a:r>
          </a:p>
        </p:txBody>
      </p:sp>
      <p:pic>
        <p:nvPicPr>
          <p:cNvPr id="5" name="Imagen 4">
            <a:extLst>
              <a:ext uri="{FF2B5EF4-FFF2-40B4-BE49-F238E27FC236}">
                <a16:creationId xmlns:a16="http://schemas.microsoft.com/office/drawing/2014/main" id="{0F661FD7-B7DA-4D40-8E8E-A01E9695E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400" y="2369127"/>
            <a:ext cx="4190600" cy="2507673"/>
          </a:xfrm>
          <a:prstGeom prst="rect">
            <a:avLst/>
          </a:prstGeom>
        </p:spPr>
      </p:pic>
      <p:sp>
        <p:nvSpPr>
          <p:cNvPr id="3" name="CuadroTexto 2">
            <a:extLst>
              <a:ext uri="{FF2B5EF4-FFF2-40B4-BE49-F238E27FC236}">
                <a16:creationId xmlns:a16="http://schemas.microsoft.com/office/drawing/2014/main" id="{313FB685-6767-4606-B38A-B4B240E9F3F2}"/>
              </a:ext>
            </a:extLst>
          </p:cNvPr>
          <p:cNvSpPr txBox="1"/>
          <p:nvPr/>
        </p:nvSpPr>
        <p:spPr>
          <a:xfrm>
            <a:off x="332509" y="277091"/>
            <a:ext cx="7668891" cy="6524863"/>
          </a:xfrm>
          <a:prstGeom prst="rect">
            <a:avLst/>
          </a:prstGeom>
          <a:noFill/>
        </p:spPr>
        <p:txBody>
          <a:bodyPr wrap="square" rtlCol="0">
            <a:spAutoFit/>
          </a:bodyPr>
          <a:lstStyle/>
          <a:p>
            <a:pPr algn="l" fontAlgn="base"/>
            <a:r>
              <a:rPr lang="es-ES" sz="2200" b="0" i="0" dirty="0">
                <a:effectLst/>
              </a:rPr>
              <a:t>Ambos cánones tienen textos bíblicos que ensalzan el valor de la fe a través del oído y de la escucha, quizás contraponiendo el oído a la vista, recordando al espectador que la fe es un personaje ciego. </a:t>
            </a:r>
          </a:p>
          <a:p>
            <a:pPr algn="l" fontAlgn="base"/>
            <a:r>
              <a:rPr lang="es-ES" sz="2200" b="0" i="0" dirty="0">
                <a:effectLst/>
              </a:rPr>
              <a:t>El canon primero y más próximo al observador, escrito en un folio apaisado, tiene como texto "</a:t>
            </a:r>
            <a:r>
              <a:rPr lang="es-ES" sz="2200" b="0" i="0" dirty="0" err="1">
                <a:effectLst/>
              </a:rPr>
              <a:t>Beati</a:t>
            </a:r>
            <a:r>
              <a:rPr lang="es-ES" sz="2200" b="0" i="0" dirty="0">
                <a:effectLst/>
              </a:rPr>
              <a:t> qui </a:t>
            </a:r>
            <a:r>
              <a:rPr lang="es-ES" sz="2200" b="0" i="0" dirty="0" err="1">
                <a:effectLst/>
              </a:rPr>
              <a:t>audium</a:t>
            </a:r>
            <a:r>
              <a:rPr lang="es-ES" sz="2200" b="0" i="0" dirty="0">
                <a:effectLst/>
              </a:rPr>
              <a:t> verbum Dei et </a:t>
            </a:r>
            <a:r>
              <a:rPr lang="es-ES" sz="2200" b="0" i="0" dirty="0" err="1">
                <a:effectLst/>
              </a:rPr>
              <a:t>custodiunt</a:t>
            </a:r>
            <a:r>
              <a:rPr lang="es-ES" sz="2200" b="0" i="0" dirty="0">
                <a:effectLst/>
              </a:rPr>
              <a:t> </a:t>
            </a:r>
            <a:r>
              <a:rPr lang="es-ES" sz="2200" b="0" i="0" dirty="0" err="1">
                <a:effectLst/>
              </a:rPr>
              <a:t>illud</a:t>
            </a:r>
            <a:r>
              <a:rPr lang="es-ES" sz="2200" b="0" i="0" dirty="0">
                <a:effectLst/>
              </a:rPr>
              <a:t>" (</a:t>
            </a:r>
            <a:r>
              <a:rPr lang="es-ES" sz="2200" b="0" i="0" dirty="0" err="1">
                <a:effectLst/>
              </a:rPr>
              <a:t>Lc</a:t>
            </a:r>
            <a:r>
              <a:rPr lang="es-ES" sz="2200" b="0" i="0" dirty="0">
                <a:effectLst/>
              </a:rPr>
              <a:t>, 11,28; "Bienaventurados los que oyen la palabra de Dios y la guardan" -J. Sierra, 2005, p. 1144)-; el segundo, presentado en un librete, dice "</a:t>
            </a:r>
            <a:r>
              <a:rPr lang="es-ES" sz="2200" b="0" i="0" dirty="0" err="1">
                <a:effectLst/>
              </a:rPr>
              <a:t>Auditui</a:t>
            </a:r>
            <a:r>
              <a:rPr lang="es-ES" sz="2200" b="0" i="0" dirty="0">
                <a:effectLst/>
              </a:rPr>
              <a:t> meo </a:t>
            </a:r>
            <a:r>
              <a:rPr lang="es-ES" sz="2200" b="0" i="0" dirty="0" err="1">
                <a:effectLst/>
              </a:rPr>
              <a:t>dabis</a:t>
            </a:r>
            <a:r>
              <a:rPr lang="es-ES" sz="2200" b="0" i="0" dirty="0">
                <a:effectLst/>
              </a:rPr>
              <a:t> </a:t>
            </a:r>
            <a:r>
              <a:rPr lang="es-ES" sz="2200" b="0" i="0" dirty="0" err="1">
                <a:effectLst/>
              </a:rPr>
              <a:t>gaudium</a:t>
            </a:r>
            <a:r>
              <a:rPr lang="es-ES" sz="2200" b="0" i="0" dirty="0">
                <a:effectLst/>
              </a:rPr>
              <a:t> et </a:t>
            </a:r>
            <a:r>
              <a:rPr lang="es-ES" sz="2200" b="0" i="0" dirty="0" err="1">
                <a:effectLst/>
              </a:rPr>
              <a:t>laetitiam</a:t>
            </a:r>
            <a:r>
              <a:rPr lang="es-ES" sz="2200" b="0" i="0" dirty="0">
                <a:effectLst/>
              </a:rPr>
              <a:t>" (Salmo 50 (51), primer hemistiquio del versículo 10; "Darás gozo y alegría a mi oído" -J. Sierra, 2005, p. 1145)-. </a:t>
            </a:r>
          </a:p>
          <a:p>
            <a:pPr algn="l" fontAlgn="base"/>
            <a:r>
              <a:rPr lang="es-ES" sz="2200" b="0" i="0" dirty="0">
                <a:effectLst/>
              </a:rPr>
              <a:t>Este segundo canon aparece también en el cuadro de </a:t>
            </a:r>
            <a:r>
              <a:rPr lang="es-ES" sz="2200" b="0" i="0" u="none" strike="noStrike" dirty="0">
                <a:effectLst/>
                <a:hlinkClick r:id="rId3">
                  <a:extLst>
                    <a:ext uri="{A12FA001-AC4F-418D-AE19-62706E023703}">
                      <ahyp:hlinkClr xmlns:ahyp="http://schemas.microsoft.com/office/drawing/2018/hyperlinkcolor" val="tx"/>
                    </a:ext>
                  </a:extLst>
                </a:hlinkClick>
              </a:rPr>
              <a:t>Jan Brueghel el viejo</a:t>
            </a:r>
            <a:r>
              <a:rPr lang="es-ES" sz="2200" b="0" i="0" dirty="0">
                <a:effectLst/>
              </a:rPr>
              <a:t> "El Gusto, el oído y el tacto".</a:t>
            </a:r>
          </a:p>
          <a:p>
            <a:pPr algn="l" fontAlgn="base"/>
            <a:r>
              <a:rPr lang="es-ES" sz="2200" b="0" i="0" dirty="0">
                <a:effectLst/>
              </a:rPr>
              <a:t>Destaca especialmente a la izquierda del cuadro un clave típicamente flamenco (ver apartado de Iconografía), muy cercano a la escuela de Amberes, quizás del taller de los </a:t>
            </a:r>
            <a:r>
              <a:rPr lang="es-ES" sz="2200" b="0" i="0" dirty="0" err="1">
                <a:effectLst/>
              </a:rPr>
              <a:t>Ruckers</a:t>
            </a:r>
            <a:r>
              <a:rPr lang="es-ES" sz="2200" b="0" i="0" dirty="0">
                <a:effectLst/>
              </a:rPr>
              <a:t>, aunque no se puede atribuir a ningún miembro de esta familia de constructores (O´Brien, 1990, p. 31).</a:t>
            </a:r>
            <a:endParaRPr lang="es-ES" dirty="0"/>
          </a:p>
        </p:txBody>
      </p:sp>
    </p:spTree>
    <p:extLst>
      <p:ext uri="{BB962C8B-B14F-4D97-AF65-F5344CB8AC3E}">
        <p14:creationId xmlns:p14="http://schemas.microsoft.com/office/powerpoint/2010/main" val="7469544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8533908" y="0"/>
            <a:ext cx="3658092" cy="2687781"/>
          </a:xfrm>
        </p:spPr>
        <p:txBody>
          <a:bodyPr anchor="ctr">
            <a:normAutofit/>
          </a:bodyPr>
          <a:lstStyle/>
          <a:p>
            <a:pPr algn="ctr"/>
            <a:r>
              <a:rPr lang="es-ES" sz="2800" b="1" dirty="0"/>
              <a:t>1618. Jan Brueghel. El oído. Museo del Prado, Madrid.</a:t>
            </a:r>
          </a:p>
        </p:txBody>
      </p:sp>
      <p:pic>
        <p:nvPicPr>
          <p:cNvPr id="5" name="Imagen 4">
            <a:extLst>
              <a:ext uri="{FF2B5EF4-FFF2-40B4-BE49-F238E27FC236}">
                <a16:creationId xmlns:a16="http://schemas.microsoft.com/office/drawing/2014/main" id="{0F661FD7-B7DA-4D40-8E8E-A01E9695E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3908" y="2687782"/>
            <a:ext cx="3658092" cy="2189018"/>
          </a:xfrm>
          <a:prstGeom prst="rect">
            <a:avLst/>
          </a:prstGeom>
        </p:spPr>
      </p:pic>
      <p:sp>
        <p:nvSpPr>
          <p:cNvPr id="3" name="CuadroTexto 2">
            <a:extLst>
              <a:ext uri="{FF2B5EF4-FFF2-40B4-BE49-F238E27FC236}">
                <a16:creationId xmlns:a16="http://schemas.microsoft.com/office/drawing/2014/main" id="{313FB685-6767-4606-B38A-B4B240E9F3F2}"/>
              </a:ext>
            </a:extLst>
          </p:cNvPr>
          <p:cNvSpPr txBox="1"/>
          <p:nvPr/>
        </p:nvSpPr>
        <p:spPr>
          <a:xfrm>
            <a:off x="526473" y="277091"/>
            <a:ext cx="8007435" cy="6186309"/>
          </a:xfrm>
          <a:prstGeom prst="rect">
            <a:avLst/>
          </a:prstGeom>
          <a:noFill/>
        </p:spPr>
        <p:txBody>
          <a:bodyPr wrap="square" rtlCol="0">
            <a:spAutoFit/>
          </a:bodyPr>
          <a:lstStyle/>
          <a:p>
            <a:pPr algn="l" fontAlgn="base"/>
            <a:r>
              <a:rPr lang="es-ES" sz="2200" b="0" i="0" dirty="0">
                <a:effectLst/>
              </a:rPr>
              <a:t>La decoración interior de la madera sobre los teclados y de la tapa que se abate, a base de papeles pintados con motivos geométricos y vegetales estilizados, es igualmente propia de la escuela de Amberes y, aunque muy parecidos, ninguno concuerda exactamente con el repertorio de papeles localizados por O´Brien en instrumentos </a:t>
            </a:r>
            <a:r>
              <a:rPr lang="es-ES" sz="2200" b="0" i="0" dirty="0" err="1">
                <a:effectLst/>
              </a:rPr>
              <a:t>Ruckers</a:t>
            </a:r>
            <a:r>
              <a:rPr lang="es-ES" sz="2200" b="0" i="0" dirty="0">
                <a:effectLst/>
              </a:rPr>
              <a:t> (O´Brien, 1990, pp. 135-144). La pintura del interior de la tapa sobre los teclados se ha identificado con la obra del pintor flamenco </a:t>
            </a:r>
            <a:r>
              <a:rPr lang="es-ES" sz="2200" b="0" i="0" dirty="0" err="1">
                <a:effectLst/>
              </a:rPr>
              <a:t>Hëndrich</a:t>
            </a:r>
            <a:r>
              <a:rPr lang="es-ES" sz="2200" b="0" i="0" dirty="0">
                <a:effectLst/>
              </a:rPr>
              <a:t> Van Balen (</a:t>
            </a:r>
            <a:r>
              <a:rPr lang="es-ES" sz="2200" b="0" i="0" u="none" strike="noStrike" dirty="0">
                <a:effectLst/>
              </a:rPr>
              <a:t>Amberes</a:t>
            </a:r>
            <a:r>
              <a:rPr lang="es-ES" sz="2200" b="0" i="0" dirty="0">
                <a:effectLst/>
              </a:rPr>
              <a:t>, 1575-1635) "</a:t>
            </a:r>
            <a:r>
              <a:rPr lang="es-ES" sz="2200" b="0" i="0" u="none" strike="noStrike" dirty="0">
                <a:effectLst/>
              </a:rPr>
              <a:t>Anunciación a los pastores</a:t>
            </a:r>
            <a:r>
              <a:rPr lang="es-ES" sz="2200" b="0" i="0" dirty="0">
                <a:effectLst/>
              </a:rPr>
              <a:t>" de principios del </a:t>
            </a:r>
            <a:r>
              <a:rPr lang="es-ES" sz="2200" b="0" i="0" u="none" strike="noStrike" dirty="0">
                <a:effectLst/>
              </a:rPr>
              <a:t>siglo XVII</a:t>
            </a:r>
            <a:r>
              <a:rPr lang="es-ES" sz="2200" b="0" i="0" dirty="0">
                <a:effectLst/>
              </a:rPr>
              <a:t>. El original se conserva en el Museo Casa de </a:t>
            </a:r>
            <a:r>
              <a:rPr lang="es-ES" sz="2200" b="0" i="0" u="none" strike="noStrike" dirty="0">
                <a:effectLst/>
              </a:rPr>
              <a:t>Jovellanos</a:t>
            </a:r>
            <a:r>
              <a:rPr lang="es-ES" sz="2200" b="0" i="0" dirty="0">
                <a:effectLst/>
              </a:rPr>
              <a:t> en </a:t>
            </a:r>
            <a:r>
              <a:rPr lang="es-ES" sz="2200" b="0" i="0" u="none" strike="noStrike" dirty="0">
                <a:effectLst/>
              </a:rPr>
              <a:t>Gijón</a:t>
            </a:r>
            <a:r>
              <a:rPr lang="es-ES" sz="2200" b="0" i="0" dirty="0">
                <a:effectLst/>
              </a:rPr>
              <a:t>, con no de inventario. En ella se representa un ángel con una filacteria con el texto del Gloria, y a la derecha, suspendida por unos ángeles, una música escrita legible. Un clave muy parecido se representa también en el cuadro de Brueghel </a:t>
            </a:r>
            <a:r>
              <a:rPr lang="es-ES" sz="2200" b="0" i="1" dirty="0">
                <a:effectLst/>
              </a:rPr>
              <a:t>El gusto, el oído y el tacto</a:t>
            </a:r>
            <a:r>
              <a:rPr lang="es-ES" sz="2200" b="0" i="0" dirty="0">
                <a:effectLst/>
              </a:rPr>
              <a:t>. En este último la representación musical de Van Balen es menos parecida al original que en el caso de </a:t>
            </a:r>
            <a:r>
              <a:rPr lang="es-ES" sz="2200" b="0" i="1" dirty="0">
                <a:effectLst/>
              </a:rPr>
              <a:t>El Oído</a:t>
            </a:r>
            <a:r>
              <a:rPr lang="es-ES" sz="2200" b="0" i="0" dirty="0">
                <a:effectLst/>
              </a:rPr>
              <a:t>, que se aproxima más, si bien la partitura no es legible en los cuadros de Brueghel. Este cuadro de Van Balen aparece también en el sentido de</a:t>
            </a:r>
            <a:r>
              <a:rPr lang="es-ES" sz="2200" b="0" i="1" dirty="0">
                <a:effectLst/>
              </a:rPr>
              <a:t> La vista</a:t>
            </a:r>
            <a:r>
              <a:rPr lang="es-ES" sz="2200" b="0" i="0" dirty="0">
                <a:effectLst/>
              </a:rPr>
              <a:t> de Brueghel.</a:t>
            </a:r>
            <a:endParaRPr lang="es-ES" dirty="0"/>
          </a:p>
        </p:txBody>
      </p:sp>
    </p:spTree>
    <p:extLst>
      <p:ext uri="{BB962C8B-B14F-4D97-AF65-F5344CB8AC3E}">
        <p14:creationId xmlns:p14="http://schemas.microsoft.com/office/powerpoint/2010/main" val="22117662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8001400" y="1"/>
            <a:ext cx="4190600" cy="2369126"/>
          </a:xfrm>
        </p:spPr>
        <p:txBody>
          <a:bodyPr anchor="ctr">
            <a:normAutofit/>
          </a:bodyPr>
          <a:lstStyle/>
          <a:p>
            <a:pPr algn="ctr"/>
            <a:r>
              <a:rPr lang="es-ES" sz="2800" b="1" dirty="0"/>
              <a:t>1618. Jan Brueghel. El oído. Museo del Prado, Madrid.</a:t>
            </a:r>
          </a:p>
        </p:txBody>
      </p:sp>
      <p:pic>
        <p:nvPicPr>
          <p:cNvPr id="5" name="Imagen 4">
            <a:extLst>
              <a:ext uri="{FF2B5EF4-FFF2-40B4-BE49-F238E27FC236}">
                <a16:creationId xmlns:a16="http://schemas.microsoft.com/office/drawing/2014/main" id="{0F661FD7-B7DA-4D40-8E8E-A01E9695E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400" y="2369127"/>
            <a:ext cx="4190600" cy="2507673"/>
          </a:xfrm>
          <a:prstGeom prst="rect">
            <a:avLst/>
          </a:prstGeom>
        </p:spPr>
      </p:pic>
      <p:sp>
        <p:nvSpPr>
          <p:cNvPr id="3" name="CuadroTexto 2">
            <a:extLst>
              <a:ext uri="{FF2B5EF4-FFF2-40B4-BE49-F238E27FC236}">
                <a16:creationId xmlns:a16="http://schemas.microsoft.com/office/drawing/2014/main" id="{313FB685-6767-4606-B38A-B4B240E9F3F2}"/>
              </a:ext>
            </a:extLst>
          </p:cNvPr>
          <p:cNvSpPr txBox="1"/>
          <p:nvPr/>
        </p:nvSpPr>
        <p:spPr>
          <a:xfrm>
            <a:off x="526473" y="277091"/>
            <a:ext cx="7474927" cy="5632311"/>
          </a:xfrm>
          <a:prstGeom prst="rect">
            <a:avLst/>
          </a:prstGeom>
          <a:noFill/>
        </p:spPr>
        <p:txBody>
          <a:bodyPr wrap="square" rtlCol="0">
            <a:spAutoFit/>
          </a:bodyPr>
          <a:lstStyle/>
          <a:p>
            <a:pPr algn="l" fontAlgn="base"/>
            <a:r>
              <a:rPr lang="es-ES" sz="2400" b="0" i="0" dirty="0">
                <a:effectLst/>
              </a:rPr>
              <a:t>A la izquierda del cuadro, al fondo, hay una sala donde un grupo de mujeres, hombres y niños están haciendo música práctica. Por la actitud de los personajes, se trata de música vocal con acompañamiento instrumental. </a:t>
            </a:r>
          </a:p>
          <a:p>
            <a:pPr algn="l" fontAlgn="base"/>
            <a:r>
              <a:rPr lang="es-ES" sz="2400" b="0" i="0" dirty="0">
                <a:effectLst/>
              </a:rPr>
              <a:t>Sobre la mesa hay un laúd puesto boca abajo y varios libretes abiertos y cerrados. </a:t>
            </a:r>
          </a:p>
          <a:p>
            <a:pPr algn="l" fontAlgn="base"/>
            <a:r>
              <a:rPr lang="es-ES" sz="2400" b="0" i="0" dirty="0">
                <a:effectLst/>
              </a:rPr>
              <a:t>Tres mujeres están cantando, dos sentadas leyendo de uno de los libretes y la tercera de pie mirando, al parecer, el mismo librete. </a:t>
            </a:r>
          </a:p>
          <a:p>
            <a:pPr algn="l" fontAlgn="base"/>
            <a:r>
              <a:rPr lang="es-ES" sz="2400" b="0" i="0" dirty="0">
                <a:effectLst/>
              </a:rPr>
              <a:t>Dos niños de corta edad asoman la cabeza por la derecha de la mesa. </a:t>
            </a:r>
          </a:p>
          <a:p>
            <a:pPr algn="l" fontAlgn="base"/>
            <a:r>
              <a:rPr lang="es-ES" sz="2400" b="0" i="0" dirty="0">
                <a:effectLst/>
              </a:rPr>
              <a:t>Tras las cantantes, un grupo de hombres instrumentistas tocan (de izquierda a derecha) un bajo de vihuela de arco (viola da gamba en italiano), un laúd, un aerófono recto no identificado y una flauta travesera.</a:t>
            </a:r>
            <a:endParaRPr lang="es-ES" sz="2000" dirty="0"/>
          </a:p>
        </p:txBody>
      </p:sp>
    </p:spTree>
    <p:extLst>
      <p:ext uri="{BB962C8B-B14F-4D97-AF65-F5344CB8AC3E}">
        <p14:creationId xmlns:p14="http://schemas.microsoft.com/office/powerpoint/2010/main" val="5211639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8001400" y="1"/>
            <a:ext cx="4190600" cy="2369126"/>
          </a:xfrm>
        </p:spPr>
        <p:txBody>
          <a:bodyPr anchor="ctr">
            <a:normAutofit/>
          </a:bodyPr>
          <a:lstStyle/>
          <a:p>
            <a:pPr algn="ctr"/>
            <a:r>
              <a:rPr lang="es-ES" sz="2800" b="1" dirty="0"/>
              <a:t>1618. Jan Brueghel. El oído. Museo del Prado, Madrid.</a:t>
            </a:r>
          </a:p>
        </p:txBody>
      </p:sp>
      <p:pic>
        <p:nvPicPr>
          <p:cNvPr id="5" name="Imagen 4">
            <a:extLst>
              <a:ext uri="{FF2B5EF4-FFF2-40B4-BE49-F238E27FC236}">
                <a16:creationId xmlns:a16="http://schemas.microsoft.com/office/drawing/2014/main" id="{0F661FD7-B7DA-4D40-8E8E-A01E9695E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400" y="2369127"/>
            <a:ext cx="4190600" cy="2507673"/>
          </a:xfrm>
          <a:prstGeom prst="rect">
            <a:avLst/>
          </a:prstGeom>
        </p:spPr>
      </p:pic>
      <p:sp>
        <p:nvSpPr>
          <p:cNvPr id="3" name="CuadroTexto 2">
            <a:extLst>
              <a:ext uri="{FF2B5EF4-FFF2-40B4-BE49-F238E27FC236}">
                <a16:creationId xmlns:a16="http://schemas.microsoft.com/office/drawing/2014/main" id="{313FB685-6767-4606-B38A-B4B240E9F3F2}"/>
              </a:ext>
            </a:extLst>
          </p:cNvPr>
          <p:cNvSpPr txBox="1"/>
          <p:nvPr/>
        </p:nvSpPr>
        <p:spPr>
          <a:xfrm>
            <a:off x="304801" y="277091"/>
            <a:ext cx="7696600" cy="6278642"/>
          </a:xfrm>
          <a:prstGeom prst="rect">
            <a:avLst/>
          </a:prstGeom>
          <a:noFill/>
        </p:spPr>
        <p:txBody>
          <a:bodyPr wrap="square" rtlCol="0">
            <a:spAutoFit/>
          </a:bodyPr>
          <a:lstStyle/>
          <a:p>
            <a:pPr algn="l" fontAlgn="base"/>
            <a:r>
              <a:rPr lang="es-ES" sz="2400" b="0" i="0" dirty="0">
                <a:effectLst/>
              </a:rPr>
              <a:t>Muchos autores han estudiado la posible vinculación de estas pinturas a los archiduques, debido a la evidente la relación de las obras con ellos. </a:t>
            </a:r>
          </a:p>
          <a:p>
            <a:pPr algn="l" fontAlgn="base"/>
            <a:r>
              <a:rPr lang="es-ES" sz="2400" b="0" i="0" dirty="0">
                <a:effectLst/>
              </a:rPr>
              <a:t>En La Vista aparecen retratados en una de las pinturas, uno de sus palacios se ve a través de la ventana y la lámpara que cuelga del techo muestra el águila bicéfala, símbolo de los </a:t>
            </a:r>
            <a:r>
              <a:rPr lang="es-ES" sz="2400" b="0" i="0" u="none" strike="noStrike" dirty="0">
                <a:effectLst/>
              </a:rPr>
              <a:t>Austrias</a:t>
            </a:r>
            <a:r>
              <a:rPr lang="es-ES" sz="2400" b="0" i="0" dirty="0">
                <a:effectLst/>
              </a:rPr>
              <a:t>. </a:t>
            </a:r>
          </a:p>
          <a:p>
            <a:pPr algn="l" fontAlgn="base"/>
            <a:r>
              <a:rPr lang="es-ES" sz="2400" b="0" i="0" dirty="0">
                <a:effectLst/>
              </a:rPr>
              <a:t>La serie perteneció, según el inventario real de 1636 del </a:t>
            </a:r>
            <a:r>
              <a:rPr lang="es-ES" sz="2400" b="0" i="0" u="none" strike="noStrike" dirty="0">
                <a:effectLst/>
              </a:rPr>
              <a:t>Alcázar</a:t>
            </a:r>
            <a:r>
              <a:rPr lang="es-ES" sz="2400" b="0" i="0" dirty="0">
                <a:effectLst/>
              </a:rPr>
              <a:t>, al duque de Neoburgo Leopoldo Guillermo. Según M. Díaz Padrón y M. Royo-Villanova, citando a K. </a:t>
            </a:r>
            <a:r>
              <a:rPr lang="es-ES" sz="2400" b="0" i="0" dirty="0" err="1">
                <a:effectLst/>
              </a:rPr>
              <a:t>Ertz</a:t>
            </a:r>
            <a:r>
              <a:rPr lang="es-ES" sz="2400" b="0" i="0" dirty="0">
                <a:effectLst/>
              </a:rPr>
              <a:t>, o bien el duque las compró para regalárselas a los archiduques o bien éstos se las regalaron a él.</a:t>
            </a:r>
          </a:p>
          <a:p>
            <a:pPr algn="l" fontAlgn="base"/>
            <a:r>
              <a:rPr lang="es-ES" sz="2400" b="0" i="0" dirty="0">
                <a:effectLst/>
              </a:rPr>
              <a:t>Lo cierto es que después de la muerte de los gobernadores el duque se las regaló al </a:t>
            </a:r>
            <a:r>
              <a:rPr lang="es-ES" sz="2400" b="0" i="0" u="none" strike="noStrike" dirty="0">
                <a:effectLst/>
              </a:rPr>
              <a:t>cardenal infante don Fernando</a:t>
            </a:r>
            <a:r>
              <a:rPr lang="es-ES" sz="2400" b="0" i="0" dirty="0">
                <a:effectLst/>
              </a:rPr>
              <a:t>. De él pasaron al </a:t>
            </a:r>
            <a:r>
              <a:rPr lang="es-ES" sz="2400" b="0" i="0" u="none" strike="noStrike" dirty="0">
                <a:effectLst/>
              </a:rPr>
              <a:t>duque de Medina de las Torres</a:t>
            </a:r>
            <a:r>
              <a:rPr lang="es-ES" sz="2400" b="0" i="0" dirty="0">
                <a:effectLst/>
              </a:rPr>
              <a:t>, quien se las regaló a </a:t>
            </a:r>
            <a:r>
              <a:rPr lang="es-ES" sz="2400" b="0" i="0" u="none" strike="noStrike" dirty="0">
                <a:effectLst/>
              </a:rPr>
              <a:t>Felipe IV</a:t>
            </a:r>
            <a:r>
              <a:rPr lang="es-ES" sz="2400" b="0" i="0" dirty="0">
                <a:effectLst/>
              </a:rPr>
              <a:t> y así llegaron a </a:t>
            </a:r>
            <a:r>
              <a:rPr lang="es-ES" sz="2400" b="0" i="0" u="none" strike="noStrike" dirty="0">
                <a:effectLst/>
              </a:rPr>
              <a:t>Madrid</a:t>
            </a:r>
            <a:r>
              <a:rPr lang="es-ES" sz="2400" b="0" i="0" dirty="0">
                <a:effectLst/>
              </a:rPr>
              <a:t>.</a:t>
            </a:r>
          </a:p>
          <a:p>
            <a:endParaRPr lang="es-ES" dirty="0"/>
          </a:p>
        </p:txBody>
      </p:sp>
    </p:spTree>
    <p:extLst>
      <p:ext uri="{BB962C8B-B14F-4D97-AF65-F5344CB8AC3E}">
        <p14:creationId xmlns:p14="http://schemas.microsoft.com/office/powerpoint/2010/main" val="41254156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1"/>
            <a:ext cx="10700686" cy="739198"/>
          </a:xfrm>
        </p:spPr>
        <p:txBody>
          <a:bodyPr anchor="ctr">
            <a:normAutofit/>
          </a:bodyPr>
          <a:lstStyle/>
          <a:p>
            <a:pPr algn="ctr"/>
            <a:r>
              <a:rPr lang="es-ES" sz="2800" dirty="0"/>
              <a:t>1618. Jan Brueghel. El olfato. Museo del Prado, Madrid.</a:t>
            </a:r>
          </a:p>
        </p:txBody>
      </p:sp>
      <p:pic>
        <p:nvPicPr>
          <p:cNvPr id="4" name="Imagen 3">
            <a:extLst>
              <a:ext uri="{FF2B5EF4-FFF2-40B4-BE49-F238E27FC236}">
                <a16:creationId xmlns:a16="http://schemas.microsoft.com/office/drawing/2014/main" id="{286D8526-FAFF-4AC0-A1B9-701A836E7A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418" y="615983"/>
            <a:ext cx="9795164" cy="6242016"/>
          </a:xfrm>
          <a:prstGeom prst="rect">
            <a:avLst/>
          </a:prstGeom>
        </p:spPr>
      </p:pic>
    </p:spTree>
    <p:extLst>
      <p:ext uri="{BB962C8B-B14F-4D97-AF65-F5344CB8AC3E}">
        <p14:creationId xmlns:p14="http://schemas.microsoft.com/office/powerpoint/2010/main" val="25187754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6387158" y="0"/>
            <a:ext cx="5804841" cy="1579417"/>
          </a:xfrm>
        </p:spPr>
        <p:txBody>
          <a:bodyPr anchor="ctr">
            <a:normAutofit/>
          </a:bodyPr>
          <a:lstStyle/>
          <a:p>
            <a:pPr algn="ctr"/>
            <a:r>
              <a:rPr lang="es-ES" sz="2800" dirty="0"/>
              <a:t>1618. Jan Brueghel. El olfato. Museo del Prado, Madrid.</a:t>
            </a:r>
          </a:p>
        </p:txBody>
      </p:sp>
      <p:pic>
        <p:nvPicPr>
          <p:cNvPr id="4" name="Imagen 3">
            <a:extLst>
              <a:ext uri="{FF2B5EF4-FFF2-40B4-BE49-F238E27FC236}">
                <a16:creationId xmlns:a16="http://schemas.microsoft.com/office/drawing/2014/main" id="{286D8526-FAFF-4AC0-A1B9-701A836E7A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7159" y="1579418"/>
            <a:ext cx="5804841" cy="3699163"/>
          </a:xfrm>
          <a:prstGeom prst="rect">
            <a:avLst/>
          </a:prstGeom>
        </p:spPr>
      </p:pic>
      <p:sp>
        <p:nvSpPr>
          <p:cNvPr id="3" name="CuadroTexto 2">
            <a:extLst>
              <a:ext uri="{FF2B5EF4-FFF2-40B4-BE49-F238E27FC236}">
                <a16:creationId xmlns:a16="http://schemas.microsoft.com/office/drawing/2014/main" id="{846C1284-CA81-4D8B-B9AB-33726644F5AE}"/>
              </a:ext>
            </a:extLst>
          </p:cNvPr>
          <p:cNvSpPr txBox="1"/>
          <p:nvPr/>
        </p:nvSpPr>
        <p:spPr>
          <a:xfrm>
            <a:off x="526473" y="332509"/>
            <a:ext cx="5860686" cy="6186309"/>
          </a:xfrm>
          <a:prstGeom prst="rect">
            <a:avLst/>
          </a:prstGeom>
          <a:noFill/>
        </p:spPr>
        <p:txBody>
          <a:bodyPr wrap="square" rtlCol="0">
            <a:spAutoFit/>
          </a:bodyPr>
          <a:lstStyle/>
          <a:p>
            <a:pPr algn="l" fontAlgn="base"/>
            <a:r>
              <a:rPr lang="es-ES" sz="2200" b="0" i="0" dirty="0">
                <a:effectLst/>
              </a:rPr>
              <a:t>A diferencia de otros sentidos de la serie, El Olfato tiene lugar en un exterior donde de nuevo vemos una figura desnuda, presumiblemente </a:t>
            </a:r>
            <a:r>
              <a:rPr lang="es-ES" sz="2200" b="0" i="0" u="none" strike="noStrike" dirty="0">
                <a:effectLst/>
              </a:rPr>
              <a:t>Venus</a:t>
            </a:r>
            <a:r>
              <a:rPr lang="es-ES" sz="2200" b="0" i="0" dirty="0">
                <a:effectLst/>
              </a:rPr>
              <a:t>, acompañada de un amorcillo que le ofrece un ramo. El artista sitúa a las figuras en un jardín idílico, rodeado de arquitectura secundaria, donde vemos todo tipo de flores, árboles y animales en un ambiente galante, tranquilo y sosegado. Nos muestra un jardín atemporal, en el que lo único importante es el deleite. La pintura preciosista de </a:t>
            </a:r>
            <a:r>
              <a:rPr lang="es-ES" sz="2200" b="0" i="0" u="none" strike="noStrike" dirty="0">
                <a:effectLst/>
              </a:rPr>
              <a:t>Jan Brueghel el viejo</a:t>
            </a:r>
            <a:r>
              <a:rPr lang="es-ES" sz="2200" b="0" i="0" dirty="0">
                <a:effectLst/>
              </a:rPr>
              <a:t> permite observar cada detalle con detenimiento; los diferentes colores de las flores, el tratamiento individualizado de cada uno de los conjuntos, como si fueran bodegones aislados, o la ejecución de las hojas de las copas de los árboles, que difumina generando una sensación de luz tamizada. </a:t>
            </a:r>
            <a:endParaRPr lang="es-ES" sz="2200" dirty="0"/>
          </a:p>
        </p:txBody>
      </p:sp>
    </p:spTree>
    <p:extLst>
      <p:ext uri="{BB962C8B-B14F-4D97-AF65-F5344CB8AC3E}">
        <p14:creationId xmlns:p14="http://schemas.microsoft.com/office/powerpoint/2010/main" val="15572486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4723572" y="1"/>
            <a:ext cx="7468427" cy="1219200"/>
          </a:xfrm>
        </p:spPr>
        <p:txBody>
          <a:bodyPr anchor="ctr">
            <a:normAutofit/>
          </a:bodyPr>
          <a:lstStyle/>
          <a:p>
            <a:pPr algn="ctr"/>
            <a:r>
              <a:rPr lang="es-ES" sz="2800" dirty="0"/>
              <a:t>1618. Jan Brueghel. El olfato. </a:t>
            </a:r>
            <a:br>
              <a:rPr lang="es-ES" sz="2800" dirty="0"/>
            </a:br>
            <a:r>
              <a:rPr lang="es-ES" sz="2800" dirty="0"/>
              <a:t>Museo del Prado, Madrid.</a:t>
            </a:r>
          </a:p>
        </p:txBody>
      </p:sp>
      <p:pic>
        <p:nvPicPr>
          <p:cNvPr id="4" name="Imagen 3">
            <a:extLst>
              <a:ext uri="{FF2B5EF4-FFF2-40B4-BE49-F238E27FC236}">
                <a16:creationId xmlns:a16="http://schemas.microsoft.com/office/drawing/2014/main" id="{286D8526-FAFF-4AC0-A1B9-701A836E7A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3572" y="1219200"/>
            <a:ext cx="7468427" cy="4759291"/>
          </a:xfrm>
          <a:prstGeom prst="rect">
            <a:avLst/>
          </a:prstGeom>
        </p:spPr>
      </p:pic>
      <p:sp>
        <p:nvSpPr>
          <p:cNvPr id="3" name="CuadroTexto 2">
            <a:extLst>
              <a:ext uri="{FF2B5EF4-FFF2-40B4-BE49-F238E27FC236}">
                <a16:creationId xmlns:a16="http://schemas.microsoft.com/office/drawing/2014/main" id="{846C1284-CA81-4D8B-B9AB-33726644F5AE}"/>
              </a:ext>
            </a:extLst>
          </p:cNvPr>
          <p:cNvSpPr txBox="1"/>
          <p:nvPr/>
        </p:nvSpPr>
        <p:spPr>
          <a:xfrm>
            <a:off x="526473" y="332509"/>
            <a:ext cx="4087091" cy="6186309"/>
          </a:xfrm>
          <a:prstGeom prst="rect">
            <a:avLst/>
          </a:prstGeom>
          <a:noFill/>
        </p:spPr>
        <p:txBody>
          <a:bodyPr wrap="square" rtlCol="0">
            <a:spAutoFit/>
          </a:bodyPr>
          <a:lstStyle/>
          <a:p>
            <a:pPr algn="l" fontAlgn="base"/>
            <a:r>
              <a:rPr lang="es-ES" sz="2200" b="0" i="0" dirty="0">
                <a:effectLst/>
              </a:rPr>
              <a:t>La pintura de flores es una de las especialidades de </a:t>
            </a:r>
            <a:r>
              <a:rPr lang="es-ES" sz="2200" b="0" i="0" u="none" strike="noStrike" dirty="0">
                <a:effectLst/>
              </a:rPr>
              <a:t>Jan Brueghel el Viejo</a:t>
            </a:r>
            <a:r>
              <a:rPr lang="es-ES" sz="2200" b="0" i="0" dirty="0">
                <a:effectLst/>
              </a:rPr>
              <a:t>. </a:t>
            </a:r>
          </a:p>
          <a:p>
            <a:pPr algn="l" fontAlgn="base"/>
            <a:r>
              <a:rPr lang="es-ES" sz="2200" b="0" i="0" dirty="0">
                <a:effectLst/>
              </a:rPr>
              <a:t>Son muchas las obras que este artista realizó con este tema, tanto en guirnaldas que enmarcaban la figura de la virgen, sola o con el niño, muchas de las cuales también son colaboraciones con </a:t>
            </a:r>
            <a:r>
              <a:rPr lang="es-ES" sz="2200" b="0" i="0" u="none" strike="noStrike" dirty="0">
                <a:effectLst/>
              </a:rPr>
              <a:t>Rubens</a:t>
            </a:r>
            <a:r>
              <a:rPr lang="es-ES" sz="2200" b="0" i="0" dirty="0">
                <a:effectLst/>
              </a:rPr>
              <a:t>, como en jarrones aislados algunos de los cuales también aparecen en esta pintura. </a:t>
            </a:r>
          </a:p>
          <a:p>
            <a:pPr algn="l" fontAlgn="base"/>
            <a:r>
              <a:rPr lang="es-ES" sz="2200" b="0" i="0" dirty="0">
                <a:effectLst/>
              </a:rPr>
              <a:t>Así, además de las flores que simbolizan el olfato, también vemos otros elementos simbólicos como los perfumes o los guantes de ámbar.</a:t>
            </a:r>
            <a:endParaRPr lang="es-ES" sz="2200" dirty="0"/>
          </a:p>
        </p:txBody>
      </p:sp>
    </p:spTree>
    <p:extLst>
      <p:ext uri="{BB962C8B-B14F-4D97-AF65-F5344CB8AC3E}">
        <p14:creationId xmlns:p14="http://schemas.microsoft.com/office/powerpoint/2010/main" val="21102116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1"/>
            <a:ext cx="10700686" cy="739198"/>
          </a:xfrm>
        </p:spPr>
        <p:txBody>
          <a:bodyPr anchor="ctr">
            <a:normAutofit/>
          </a:bodyPr>
          <a:lstStyle/>
          <a:p>
            <a:pPr algn="ctr"/>
            <a:r>
              <a:rPr lang="es-ES" sz="2800" b="1" dirty="0"/>
              <a:t>1618. Jan Brueghel. El gusto. Museo del Prado, Madrid.</a:t>
            </a:r>
          </a:p>
        </p:txBody>
      </p:sp>
      <p:pic>
        <p:nvPicPr>
          <p:cNvPr id="4" name="Imagen 3">
            <a:extLst>
              <a:ext uri="{FF2B5EF4-FFF2-40B4-BE49-F238E27FC236}">
                <a16:creationId xmlns:a16="http://schemas.microsoft.com/office/drawing/2014/main" id="{8B8F1EA1-5769-4305-984C-6AED2357A1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420" y="739199"/>
            <a:ext cx="11227160" cy="6118802"/>
          </a:xfrm>
          <a:prstGeom prst="rect">
            <a:avLst/>
          </a:prstGeom>
        </p:spPr>
      </p:pic>
    </p:spTree>
    <p:extLst>
      <p:ext uri="{BB962C8B-B14F-4D97-AF65-F5344CB8AC3E}">
        <p14:creationId xmlns:p14="http://schemas.microsoft.com/office/powerpoint/2010/main" val="17382024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749636" y="1"/>
            <a:ext cx="6442364" cy="1121236"/>
          </a:xfrm>
        </p:spPr>
        <p:txBody>
          <a:bodyPr anchor="ctr">
            <a:normAutofit/>
          </a:bodyPr>
          <a:lstStyle/>
          <a:p>
            <a:pPr algn="ctr"/>
            <a:r>
              <a:rPr lang="es-ES" sz="2800" b="1" dirty="0"/>
              <a:t>1618. Jan Brueghel. El gusto. </a:t>
            </a:r>
            <a:br>
              <a:rPr lang="es-ES" sz="2800" b="1" dirty="0"/>
            </a:br>
            <a:r>
              <a:rPr lang="es-ES" sz="2800" b="1" dirty="0"/>
              <a:t>Museo del Prado, Madrid.</a:t>
            </a:r>
          </a:p>
        </p:txBody>
      </p:sp>
      <p:pic>
        <p:nvPicPr>
          <p:cNvPr id="4" name="Imagen 3">
            <a:extLst>
              <a:ext uri="{FF2B5EF4-FFF2-40B4-BE49-F238E27FC236}">
                <a16:creationId xmlns:a16="http://schemas.microsoft.com/office/drawing/2014/main" id="{8B8F1EA1-5769-4305-984C-6AED2357A1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9636" y="1121237"/>
            <a:ext cx="6442364" cy="3511088"/>
          </a:xfrm>
          <a:prstGeom prst="rect">
            <a:avLst/>
          </a:prstGeom>
        </p:spPr>
      </p:pic>
      <p:sp>
        <p:nvSpPr>
          <p:cNvPr id="3" name="CuadroTexto 2">
            <a:extLst>
              <a:ext uri="{FF2B5EF4-FFF2-40B4-BE49-F238E27FC236}">
                <a16:creationId xmlns:a16="http://schemas.microsoft.com/office/drawing/2014/main" id="{A8BF35C5-1F46-427C-AB49-E9CA70CC4385}"/>
              </a:ext>
            </a:extLst>
          </p:cNvPr>
          <p:cNvSpPr txBox="1"/>
          <p:nvPr/>
        </p:nvSpPr>
        <p:spPr>
          <a:xfrm>
            <a:off x="512618" y="221673"/>
            <a:ext cx="5237018" cy="6524863"/>
          </a:xfrm>
          <a:prstGeom prst="rect">
            <a:avLst/>
          </a:prstGeom>
          <a:noFill/>
        </p:spPr>
        <p:txBody>
          <a:bodyPr wrap="square" rtlCol="0">
            <a:spAutoFit/>
          </a:bodyPr>
          <a:lstStyle/>
          <a:p>
            <a:pPr algn="l" fontAlgn="base"/>
            <a:r>
              <a:rPr lang="es-ES" sz="2200" b="0" i="0" dirty="0">
                <a:effectLst/>
              </a:rPr>
              <a:t>Al igual que otras de la misma serie, El Gusto se desarrolla en un interior, si bien en este caso la relación con el segundo plano exterior es mucho mayor que en La Vista o El Oído. En el centro de la composición vemos una mesa llena de manjares a la que asisten una doncella y un sátiro que le sirve agua en una enorme copa. La pincelada de </a:t>
            </a:r>
            <a:r>
              <a:rPr lang="es-ES" sz="2200" b="0" i="0" u="none" strike="noStrike" dirty="0">
                <a:effectLst/>
              </a:rPr>
              <a:t>Rubens</a:t>
            </a:r>
            <a:r>
              <a:rPr lang="es-ES" sz="2200" b="0" i="0" dirty="0">
                <a:effectLst/>
              </a:rPr>
              <a:t> se observa en el tratamiento del ropaje de la doncella, de gran riqueza cromática. En la parte superior, colgados de las paredes, vemos dos obras; una escena de género en una taberna, basada en una famosa estampa del padre del artista, </a:t>
            </a:r>
            <a:r>
              <a:rPr lang="es-ES" sz="2200" b="0" i="0" u="none" strike="noStrike" dirty="0">
                <a:effectLst/>
              </a:rPr>
              <a:t>Pieter Brueghel el Viejo</a:t>
            </a:r>
            <a:r>
              <a:rPr lang="es-ES" sz="2200" b="0" i="0" dirty="0">
                <a:effectLst/>
              </a:rPr>
              <a:t>, titulada La cocina abundante conservada en el Musée de </a:t>
            </a:r>
            <a:r>
              <a:rPr lang="es-ES" sz="2200" b="0" i="0" dirty="0" err="1">
                <a:effectLst/>
              </a:rPr>
              <a:t>Flandre</a:t>
            </a:r>
            <a:r>
              <a:rPr lang="es-ES" sz="2200" b="0" i="0" dirty="0">
                <a:effectLst/>
              </a:rPr>
              <a:t>, en </a:t>
            </a:r>
            <a:r>
              <a:rPr lang="es-ES" sz="2200" b="0" i="0" u="none" strike="noStrike" dirty="0">
                <a:effectLst/>
              </a:rPr>
              <a:t>Cassel</a:t>
            </a:r>
            <a:r>
              <a:rPr lang="es-ES" sz="2200" b="0" i="0" dirty="0">
                <a:effectLst/>
              </a:rPr>
              <a:t> (inv. 2008.8.6), que recuerda a las escenas que posteriormente pintará </a:t>
            </a:r>
            <a:r>
              <a:rPr lang="es-ES" sz="2200" b="0" i="0" u="none" strike="noStrike" dirty="0">
                <a:effectLst/>
              </a:rPr>
              <a:t>David Teniers el Joven</a:t>
            </a:r>
            <a:r>
              <a:rPr lang="es-ES" sz="2200" b="0" i="0" dirty="0">
                <a:effectLst/>
              </a:rPr>
              <a:t>. </a:t>
            </a:r>
            <a:endParaRPr lang="es-ES" dirty="0"/>
          </a:p>
        </p:txBody>
      </p:sp>
    </p:spTree>
    <p:extLst>
      <p:ext uri="{BB962C8B-B14F-4D97-AF65-F5344CB8AC3E}">
        <p14:creationId xmlns:p14="http://schemas.microsoft.com/office/powerpoint/2010/main" val="34474909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4988802" y="1"/>
            <a:ext cx="7203198" cy="1482435"/>
          </a:xfrm>
        </p:spPr>
        <p:txBody>
          <a:bodyPr anchor="ctr">
            <a:normAutofit/>
          </a:bodyPr>
          <a:lstStyle/>
          <a:p>
            <a:pPr algn="ctr"/>
            <a:r>
              <a:rPr lang="es-ES" sz="2800" b="1" dirty="0"/>
              <a:t>1618. Jan Brueghel. El gusto. </a:t>
            </a:r>
            <a:br>
              <a:rPr lang="es-ES" sz="2800" b="1" dirty="0"/>
            </a:br>
            <a:r>
              <a:rPr lang="es-ES" sz="2800" b="1" dirty="0"/>
              <a:t>Museo del Prado, Madrid.</a:t>
            </a:r>
          </a:p>
        </p:txBody>
      </p:sp>
      <p:pic>
        <p:nvPicPr>
          <p:cNvPr id="4" name="Imagen 3">
            <a:extLst>
              <a:ext uri="{FF2B5EF4-FFF2-40B4-BE49-F238E27FC236}">
                <a16:creationId xmlns:a16="http://schemas.microsoft.com/office/drawing/2014/main" id="{8B8F1EA1-5769-4305-984C-6AED2357A1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8802" y="1482436"/>
            <a:ext cx="7203198" cy="3925743"/>
          </a:xfrm>
          <a:prstGeom prst="rect">
            <a:avLst/>
          </a:prstGeom>
        </p:spPr>
      </p:pic>
      <p:sp>
        <p:nvSpPr>
          <p:cNvPr id="3" name="CuadroTexto 2">
            <a:extLst>
              <a:ext uri="{FF2B5EF4-FFF2-40B4-BE49-F238E27FC236}">
                <a16:creationId xmlns:a16="http://schemas.microsoft.com/office/drawing/2014/main" id="{A8BF35C5-1F46-427C-AB49-E9CA70CC4385}"/>
              </a:ext>
            </a:extLst>
          </p:cNvPr>
          <p:cNvSpPr txBox="1"/>
          <p:nvPr/>
        </p:nvSpPr>
        <p:spPr>
          <a:xfrm>
            <a:off x="512618" y="221673"/>
            <a:ext cx="4239491" cy="6524863"/>
          </a:xfrm>
          <a:prstGeom prst="rect">
            <a:avLst/>
          </a:prstGeom>
          <a:noFill/>
        </p:spPr>
        <p:txBody>
          <a:bodyPr wrap="square" rtlCol="0">
            <a:spAutoFit/>
          </a:bodyPr>
          <a:lstStyle/>
          <a:p>
            <a:pPr algn="l" fontAlgn="base"/>
            <a:r>
              <a:rPr lang="es-ES" sz="2200" b="0" i="0" dirty="0">
                <a:effectLst/>
              </a:rPr>
              <a:t>A su lado una representación religiosa de un banquete, en concreto lo que parecen ser las </a:t>
            </a:r>
            <a:r>
              <a:rPr lang="es-ES" sz="2200" b="0" i="0" u="none" strike="noStrike" dirty="0">
                <a:effectLst/>
              </a:rPr>
              <a:t>bodas de Canaán</a:t>
            </a:r>
            <a:r>
              <a:rPr lang="es-ES" sz="2200" b="0" i="0" dirty="0">
                <a:effectLst/>
              </a:rPr>
              <a:t> y el milagro de la conversión del agua en vino. Esta reciprocidad entre episodios mitológicos o profanos con religiosos se repite a menudo en esta serie. Al fondo, tras una cortina recogida, vemos una escena de cocina donde están preparando la comida. La pincelada de </a:t>
            </a:r>
            <a:r>
              <a:rPr lang="es-ES" sz="2200" b="0" i="0" u="none" strike="noStrike" dirty="0">
                <a:effectLst/>
              </a:rPr>
              <a:t>Jan Brueghel el Viejo</a:t>
            </a:r>
            <a:r>
              <a:rPr lang="es-ES" sz="2200" b="0" i="0" dirty="0">
                <a:effectLst/>
              </a:rPr>
              <a:t> representar las calidades materiales de los objetos, siguiendo la tradición de la escuela flamenca del </a:t>
            </a:r>
            <a:r>
              <a:rPr lang="es-ES" sz="2200" b="0" i="0" u="none" strike="noStrike" dirty="0">
                <a:effectLst/>
              </a:rPr>
              <a:t>siglo XV</a:t>
            </a:r>
            <a:r>
              <a:rPr lang="es-ES" sz="2200" b="0" i="0" dirty="0">
                <a:effectLst/>
              </a:rPr>
              <a:t>, como se aprecia en el conjunto de orfebrería, cristal y porcelana sobre las repisas.</a:t>
            </a:r>
            <a:endParaRPr lang="es-ES" dirty="0"/>
          </a:p>
        </p:txBody>
      </p:sp>
    </p:spTree>
    <p:extLst>
      <p:ext uri="{BB962C8B-B14F-4D97-AF65-F5344CB8AC3E}">
        <p14:creationId xmlns:p14="http://schemas.microsoft.com/office/powerpoint/2010/main" val="8759782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598908" y="1"/>
            <a:ext cx="6593092" cy="1667450"/>
          </a:xfrm>
        </p:spPr>
        <p:txBody>
          <a:bodyPr anchor="ctr">
            <a:normAutofit/>
          </a:bodyPr>
          <a:lstStyle/>
          <a:p>
            <a:pPr algn="ctr"/>
            <a:r>
              <a:rPr lang="es-ES" sz="2800" b="1" dirty="0"/>
              <a:t>1618. Jan Brueghel. El gusto. </a:t>
            </a:r>
            <a:br>
              <a:rPr lang="es-ES" sz="2800" b="1" dirty="0"/>
            </a:br>
            <a:r>
              <a:rPr lang="es-ES" sz="2800" b="1" dirty="0"/>
              <a:t>Museo del Prado, Madrid.</a:t>
            </a:r>
          </a:p>
        </p:txBody>
      </p:sp>
      <p:pic>
        <p:nvPicPr>
          <p:cNvPr id="4" name="Imagen 3">
            <a:extLst>
              <a:ext uri="{FF2B5EF4-FFF2-40B4-BE49-F238E27FC236}">
                <a16:creationId xmlns:a16="http://schemas.microsoft.com/office/drawing/2014/main" id="{8B8F1EA1-5769-4305-984C-6AED2357A1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8908" y="1632382"/>
            <a:ext cx="6593092" cy="3593235"/>
          </a:xfrm>
          <a:prstGeom prst="rect">
            <a:avLst/>
          </a:prstGeom>
        </p:spPr>
      </p:pic>
      <p:sp>
        <p:nvSpPr>
          <p:cNvPr id="3" name="CuadroTexto 2">
            <a:extLst>
              <a:ext uri="{FF2B5EF4-FFF2-40B4-BE49-F238E27FC236}">
                <a16:creationId xmlns:a16="http://schemas.microsoft.com/office/drawing/2014/main" id="{A8BF35C5-1F46-427C-AB49-E9CA70CC4385}"/>
              </a:ext>
            </a:extLst>
          </p:cNvPr>
          <p:cNvSpPr txBox="1"/>
          <p:nvPr/>
        </p:nvSpPr>
        <p:spPr>
          <a:xfrm>
            <a:off x="512618" y="221673"/>
            <a:ext cx="5056909" cy="6801862"/>
          </a:xfrm>
          <a:prstGeom prst="rect">
            <a:avLst/>
          </a:prstGeom>
          <a:noFill/>
        </p:spPr>
        <p:txBody>
          <a:bodyPr wrap="square" rtlCol="0">
            <a:spAutoFit/>
          </a:bodyPr>
          <a:lstStyle/>
          <a:p>
            <a:pPr algn="l" fontAlgn="base"/>
            <a:r>
              <a:rPr lang="es-ES" sz="2200" b="0" i="0" dirty="0">
                <a:effectLst/>
              </a:rPr>
              <a:t>En esta obra todo el primer plano bajo lo ocupa un gran bodegón de caza similar a los realizados por </a:t>
            </a:r>
            <a:r>
              <a:rPr lang="es-ES" sz="2200" b="0" i="0" u="none" strike="noStrike" dirty="0">
                <a:effectLst/>
              </a:rPr>
              <a:t>Frans Snyders</a:t>
            </a:r>
            <a:r>
              <a:rPr lang="es-ES" sz="2200" b="0" i="0" dirty="0">
                <a:effectLst/>
              </a:rPr>
              <a:t>, donde vemos aves, liebres, pescados o frutas. De hecho la composición de la esquina inferior derecha de la obra recuerda mucho a la obra de colaboración entre F. </a:t>
            </a:r>
            <a:r>
              <a:rPr lang="es-ES" sz="2200" b="0" i="0" u="none" strike="noStrike" dirty="0">
                <a:effectLst/>
              </a:rPr>
              <a:t>Snyders</a:t>
            </a:r>
            <a:r>
              <a:rPr lang="es-ES" sz="2200" b="0" i="0" dirty="0">
                <a:effectLst/>
              </a:rPr>
              <a:t> y </a:t>
            </a:r>
            <a:r>
              <a:rPr lang="es-ES" sz="2200" b="0" i="0" u="none" strike="noStrike" dirty="0">
                <a:effectLst/>
              </a:rPr>
              <a:t>Rubens</a:t>
            </a:r>
            <a:r>
              <a:rPr lang="es-ES" sz="2200" b="0" i="0" dirty="0">
                <a:effectLst/>
              </a:rPr>
              <a:t> </a:t>
            </a:r>
            <a:r>
              <a:rPr lang="es-ES" sz="2200" b="0" i="1" dirty="0" err="1">
                <a:effectLst/>
              </a:rPr>
              <a:t>Filopomenes</a:t>
            </a:r>
            <a:r>
              <a:rPr lang="es-ES" sz="2200" b="0" i="1" dirty="0">
                <a:effectLst/>
              </a:rPr>
              <a:t> descubierto por un par de ancianos</a:t>
            </a:r>
            <a:r>
              <a:rPr lang="es-ES" sz="2200" b="0" i="0" dirty="0">
                <a:effectLst/>
              </a:rPr>
              <a:t> pintada hacia 1609 y conservada en el </a:t>
            </a:r>
            <a:r>
              <a:rPr lang="es-ES" sz="2200" b="0" i="0" u="none" strike="noStrike" dirty="0">
                <a:effectLst/>
              </a:rPr>
              <a:t>Museo del Prado</a:t>
            </a:r>
            <a:r>
              <a:rPr lang="es-ES" sz="2200" b="0" i="0" dirty="0">
                <a:effectLst/>
              </a:rPr>
              <a:t>. Esta relación con la caza se refuerza en el segundo plano, al exterior, donde vemos los mismos animales vivos y pastando en un bosque. Así pues además de una oda a la gula y la opulencia de los banquetes, en El Gusto también podemos ver una relación con las cacerías, una de las prácticas más habituales entre la nobleza y la realeza.</a:t>
            </a:r>
          </a:p>
          <a:p>
            <a:endParaRPr lang="es-ES" dirty="0"/>
          </a:p>
        </p:txBody>
      </p:sp>
    </p:spTree>
    <p:extLst>
      <p:ext uri="{BB962C8B-B14F-4D97-AF65-F5344CB8AC3E}">
        <p14:creationId xmlns:p14="http://schemas.microsoft.com/office/powerpoint/2010/main" val="42468000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1"/>
            <a:ext cx="10700686" cy="739198"/>
          </a:xfrm>
        </p:spPr>
        <p:txBody>
          <a:bodyPr anchor="ctr">
            <a:normAutofit/>
          </a:bodyPr>
          <a:lstStyle/>
          <a:p>
            <a:pPr algn="ctr"/>
            <a:r>
              <a:rPr lang="es-ES" sz="2800" dirty="0"/>
              <a:t>1618. Jan Brueghel. El tacto. Museo del Prado, Madrid.</a:t>
            </a:r>
          </a:p>
        </p:txBody>
      </p:sp>
      <p:pic>
        <p:nvPicPr>
          <p:cNvPr id="4" name="Imagen 3">
            <a:extLst>
              <a:ext uri="{FF2B5EF4-FFF2-40B4-BE49-F238E27FC236}">
                <a16:creationId xmlns:a16="http://schemas.microsoft.com/office/drawing/2014/main" id="{9F154884-9EEE-411F-9886-B56D232FEF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840" y="739199"/>
            <a:ext cx="10264972" cy="6118800"/>
          </a:xfrm>
          <a:prstGeom prst="rect">
            <a:avLst/>
          </a:prstGeom>
        </p:spPr>
      </p:pic>
    </p:spTree>
    <p:extLst>
      <p:ext uri="{BB962C8B-B14F-4D97-AF65-F5344CB8AC3E}">
        <p14:creationId xmlns:p14="http://schemas.microsoft.com/office/powerpoint/2010/main" val="301443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7067020" y="0"/>
            <a:ext cx="5124979" cy="1482435"/>
          </a:xfrm>
        </p:spPr>
        <p:txBody>
          <a:bodyPr anchor="ctr">
            <a:normAutofit/>
          </a:bodyPr>
          <a:lstStyle/>
          <a:p>
            <a:pPr algn="ctr"/>
            <a:r>
              <a:rPr lang="es-ES" sz="2800" b="1" dirty="0"/>
              <a:t>1618. Jan Brueghel. El tacto. </a:t>
            </a:r>
            <a:br>
              <a:rPr lang="es-ES" sz="2800" b="1" dirty="0"/>
            </a:br>
            <a:r>
              <a:rPr lang="es-ES" sz="2800" b="1" dirty="0"/>
              <a:t>Museo del Prado, Madrid.</a:t>
            </a:r>
          </a:p>
        </p:txBody>
      </p:sp>
      <p:pic>
        <p:nvPicPr>
          <p:cNvPr id="4" name="Imagen 3">
            <a:extLst>
              <a:ext uri="{FF2B5EF4-FFF2-40B4-BE49-F238E27FC236}">
                <a16:creationId xmlns:a16="http://schemas.microsoft.com/office/drawing/2014/main" id="{9F154884-9EEE-411F-9886-B56D232FEF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7019" y="1482435"/>
            <a:ext cx="5124980" cy="3054926"/>
          </a:xfrm>
          <a:prstGeom prst="rect">
            <a:avLst/>
          </a:prstGeom>
        </p:spPr>
      </p:pic>
      <p:sp>
        <p:nvSpPr>
          <p:cNvPr id="3" name="CuadroTexto 2">
            <a:extLst>
              <a:ext uri="{FF2B5EF4-FFF2-40B4-BE49-F238E27FC236}">
                <a16:creationId xmlns:a16="http://schemas.microsoft.com/office/drawing/2014/main" id="{FD7639C6-2C4A-40D6-9062-34861D94F6D7}"/>
              </a:ext>
            </a:extLst>
          </p:cNvPr>
          <p:cNvSpPr txBox="1"/>
          <p:nvPr/>
        </p:nvSpPr>
        <p:spPr>
          <a:xfrm>
            <a:off x="512618" y="249381"/>
            <a:ext cx="6442364" cy="6524863"/>
          </a:xfrm>
          <a:prstGeom prst="rect">
            <a:avLst/>
          </a:prstGeom>
          <a:noFill/>
        </p:spPr>
        <p:txBody>
          <a:bodyPr wrap="square" rtlCol="0">
            <a:spAutoFit/>
          </a:bodyPr>
          <a:lstStyle/>
          <a:p>
            <a:pPr algn="l" fontAlgn="base"/>
            <a:r>
              <a:rPr lang="es-ES" sz="2200" b="0" i="0" dirty="0">
                <a:effectLst/>
              </a:rPr>
              <a:t>En El tacto, al igual que sucede con El Oído, la escena se desarrolla en un exterior donde vemos, en este caso una especie de cueva abierta que parece simular la gruta de Vulcano, el dios forjador de las armas de los dioses. Una identificación que se refuerza con la presencia de unos hombres trabajando en una forja. La escena se complemente con una gran cantidad de armas, yelmos, cascos, armaduras y un sinfín de objetos de metal. En ellos vemos la pincelada de </a:t>
            </a:r>
            <a:r>
              <a:rPr lang="es-ES" sz="2200" b="0" i="0" u="none" strike="noStrike" dirty="0">
                <a:effectLst/>
              </a:rPr>
              <a:t>Jan Brueghel</a:t>
            </a:r>
            <a:r>
              <a:rPr lang="es-ES" sz="2200" b="0" i="0" dirty="0">
                <a:effectLst/>
              </a:rPr>
              <a:t>, que busca representar las calidades materiales de los objetos, siguiendo la tradición de la escuela flamenca del </a:t>
            </a:r>
            <a:r>
              <a:rPr lang="es-ES" sz="2200" b="0" i="0" u="none" strike="noStrike" dirty="0">
                <a:effectLst/>
              </a:rPr>
              <a:t>siglo XV</a:t>
            </a:r>
            <a:r>
              <a:rPr lang="es-ES" sz="2200" b="0" i="0" dirty="0">
                <a:effectLst/>
              </a:rPr>
              <a:t>. Al igual que sucede con El Gusto, en el caso del Tacto además del carácter táctil de los objetos, esta obra parece guardar relación con la guerra y las pinturas de batallas ya que las armas representadas en la esquina inferior izquierda de la composición parecen los restos de una lucha, reforzado por la colocación de las armaduras en posición vertical como si fueran soldados en batalla.</a:t>
            </a:r>
          </a:p>
        </p:txBody>
      </p:sp>
    </p:spTree>
    <p:extLst>
      <p:ext uri="{BB962C8B-B14F-4D97-AF65-F5344CB8AC3E}">
        <p14:creationId xmlns:p14="http://schemas.microsoft.com/office/powerpoint/2010/main" val="6157612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3824682" y="1"/>
            <a:ext cx="8367317" cy="1219202"/>
          </a:xfrm>
        </p:spPr>
        <p:txBody>
          <a:bodyPr anchor="ctr">
            <a:normAutofit/>
          </a:bodyPr>
          <a:lstStyle/>
          <a:p>
            <a:pPr algn="ctr"/>
            <a:r>
              <a:rPr lang="es-ES" sz="2800" b="1" dirty="0"/>
              <a:t>1618. Jan Brueghel. El tacto. </a:t>
            </a:r>
            <a:br>
              <a:rPr lang="es-ES" sz="2800" b="1" dirty="0"/>
            </a:br>
            <a:r>
              <a:rPr lang="es-ES" sz="2800" b="1" dirty="0"/>
              <a:t>Museo del Prado, Madrid.</a:t>
            </a:r>
          </a:p>
        </p:txBody>
      </p:sp>
      <p:pic>
        <p:nvPicPr>
          <p:cNvPr id="4" name="Imagen 3">
            <a:extLst>
              <a:ext uri="{FF2B5EF4-FFF2-40B4-BE49-F238E27FC236}">
                <a16:creationId xmlns:a16="http://schemas.microsoft.com/office/drawing/2014/main" id="{9F154884-9EEE-411F-9886-B56D232FEF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4682" y="1219202"/>
            <a:ext cx="8367317" cy="4987636"/>
          </a:xfrm>
          <a:prstGeom prst="rect">
            <a:avLst/>
          </a:prstGeom>
        </p:spPr>
      </p:pic>
      <p:sp>
        <p:nvSpPr>
          <p:cNvPr id="3" name="CuadroTexto 2">
            <a:extLst>
              <a:ext uri="{FF2B5EF4-FFF2-40B4-BE49-F238E27FC236}">
                <a16:creationId xmlns:a16="http://schemas.microsoft.com/office/drawing/2014/main" id="{FD7639C6-2C4A-40D6-9062-34861D94F6D7}"/>
              </a:ext>
            </a:extLst>
          </p:cNvPr>
          <p:cNvSpPr txBox="1"/>
          <p:nvPr/>
        </p:nvSpPr>
        <p:spPr>
          <a:xfrm>
            <a:off x="512618" y="249381"/>
            <a:ext cx="3158837" cy="6524863"/>
          </a:xfrm>
          <a:prstGeom prst="rect">
            <a:avLst/>
          </a:prstGeom>
          <a:noFill/>
        </p:spPr>
        <p:txBody>
          <a:bodyPr wrap="square" rtlCol="0">
            <a:spAutoFit/>
          </a:bodyPr>
          <a:lstStyle/>
          <a:p>
            <a:pPr algn="l" fontAlgn="base"/>
            <a:r>
              <a:rPr lang="es-ES" sz="2200" b="0" i="0" dirty="0">
                <a:effectLst/>
              </a:rPr>
              <a:t>Las figuras de Venus y </a:t>
            </a:r>
            <a:r>
              <a:rPr lang="es-ES" sz="2200" b="0" i="0" u="none" strike="noStrike" dirty="0">
                <a:effectLst/>
              </a:rPr>
              <a:t>Cupido</a:t>
            </a:r>
            <a:r>
              <a:rPr lang="es-ES" sz="2200" b="0" i="0" dirty="0">
                <a:effectLst/>
              </a:rPr>
              <a:t>, pintadas por </a:t>
            </a:r>
            <a:r>
              <a:rPr lang="es-ES" sz="2200" b="0" i="0" u="none" strike="noStrike" dirty="0">
                <a:effectLst/>
              </a:rPr>
              <a:t>Rubens</a:t>
            </a:r>
            <a:r>
              <a:rPr lang="es-ES" sz="2200" b="0" i="0" dirty="0">
                <a:effectLst/>
              </a:rPr>
              <a:t>, contrastan con la gama cromática fría con la que está tratada el resto de la composición. Ambos se abrazan de forma cariñosa, ajenos a lo que les rodea a diferencia de otras pinturas de la serie. Sobre ellos vemos cuadros con diferente temática; una Flagelación de Cristo y una visión del infierno con los salvados y los condenados con influencias del Bosco y </a:t>
            </a:r>
            <a:r>
              <a:rPr lang="es-ES" sz="2200" b="0" i="0" u="none" strike="noStrike" dirty="0">
                <a:effectLst/>
              </a:rPr>
              <a:t>Pieter Brueghel el Viejo</a:t>
            </a:r>
            <a:r>
              <a:rPr lang="es-ES" sz="2200" b="0" i="0" dirty="0">
                <a:effectLst/>
              </a:rPr>
              <a:t>.</a:t>
            </a:r>
          </a:p>
        </p:txBody>
      </p:sp>
    </p:spTree>
    <p:extLst>
      <p:ext uri="{BB962C8B-B14F-4D97-AF65-F5344CB8AC3E}">
        <p14:creationId xmlns:p14="http://schemas.microsoft.com/office/powerpoint/2010/main" val="22574806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166256" y="365125"/>
            <a:ext cx="1579418" cy="6118802"/>
          </a:xfrm>
        </p:spPr>
        <p:txBody>
          <a:bodyPr anchor="t">
            <a:normAutofit/>
          </a:bodyPr>
          <a:lstStyle/>
          <a:p>
            <a:r>
              <a:rPr lang="es-ES" sz="2800" dirty="0"/>
              <a:t>Jan Brueghel. Alegoría de la vista y el olfato. Museo del Prado, Madrid.</a:t>
            </a:r>
          </a:p>
        </p:txBody>
      </p:sp>
      <p:pic>
        <p:nvPicPr>
          <p:cNvPr id="4" name="Imagen 3">
            <a:extLst>
              <a:ext uri="{FF2B5EF4-FFF2-40B4-BE49-F238E27FC236}">
                <a16:creationId xmlns:a16="http://schemas.microsoft.com/office/drawing/2014/main" id="{C70224CE-B8DD-408D-B339-AF406694C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5674" y="76344"/>
            <a:ext cx="10446326" cy="6696363"/>
          </a:xfrm>
          <a:prstGeom prst="rect">
            <a:avLst/>
          </a:prstGeom>
        </p:spPr>
      </p:pic>
    </p:spTree>
    <p:extLst>
      <p:ext uri="{BB962C8B-B14F-4D97-AF65-F5344CB8AC3E}">
        <p14:creationId xmlns:p14="http://schemas.microsoft.com/office/powerpoint/2010/main" val="13473774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7656628" y="1"/>
            <a:ext cx="4535372" cy="1717964"/>
          </a:xfrm>
        </p:spPr>
        <p:txBody>
          <a:bodyPr anchor="ctr">
            <a:normAutofit/>
          </a:bodyPr>
          <a:lstStyle/>
          <a:p>
            <a:pPr algn="ctr"/>
            <a:r>
              <a:rPr lang="es-ES" sz="2800" b="1" dirty="0"/>
              <a:t>1620. Jan Brueghel. Alegoría de la vista y el olfato. </a:t>
            </a:r>
            <a:br>
              <a:rPr lang="es-ES" sz="2800" b="1" dirty="0"/>
            </a:br>
            <a:r>
              <a:rPr lang="es-ES" sz="2800" b="1" dirty="0"/>
              <a:t>Museo del Prado, Madrid.</a:t>
            </a:r>
          </a:p>
        </p:txBody>
      </p:sp>
      <p:pic>
        <p:nvPicPr>
          <p:cNvPr id="4" name="Imagen 3">
            <a:extLst>
              <a:ext uri="{FF2B5EF4-FFF2-40B4-BE49-F238E27FC236}">
                <a16:creationId xmlns:a16="http://schemas.microsoft.com/office/drawing/2014/main" id="{C70224CE-B8DD-408D-B339-AF406694C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6629" y="1717964"/>
            <a:ext cx="4535371" cy="2907289"/>
          </a:xfrm>
          <a:prstGeom prst="rect">
            <a:avLst/>
          </a:prstGeom>
        </p:spPr>
      </p:pic>
      <p:sp>
        <p:nvSpPr>
          <p:cNvPr id="3" name="CuadroTexto 2">
            <a:extLst>
              <a:ext uri="{FF2B5EF4-FFF2-40B4-BE49-F238E27FC236}">
                <a16:creationId xmlns:a16="http://schemas.microsoft.com/office/drawing/2014/main" id="{5B76865E-8588-40B0-88E6-A64688DFA03D}"/>
              </a:ext>
            </a:extLst>
          </p:cNvPr>
          <p:cNvSpPr txBox="1"/>
          <p:nvPr/>
        </p:nvSpPr>
        <p:spPr>
          <a:xfrm>
            <a:off x="290945" y="221673"/>
            <a:ext cx="7365682" cy="4524315"/>
          </a:xfrm>
          <a:prstGeom prst="rect">
            <a:avLst/>
          </a:prstGeom>
          <a:noFill/>
        </p:spPr>
        <p:txBody>
          <a:bodyPr wrap="square" rtlCol="0">
            <a:spAutoFit/>
          </a:bodyPr>
          <a:lstStyle/>
          <a:p>
            <a:pPr algn="l" fontAlgn="base"/>
            <a:r>
              <a:rPr lang="es-ES" sz="2400" b="0" i="0" dirty="0">
                <a:effectLst/>
              </a:rPr>
              <a:t>Esta obra, junto con su pareja </a:t>
            </a:r>
            <a:r>
              <a:rPr lang="es-ES" sz="2400" b="0" i="1" dirty="0">
                <a:effectLst/>
              </a:rPr>
              <a:t>El Tacto, el Oído y el Gusto</a:t>
            </a:r>
            <a:r>
              <a:rPr lang="es-ES" sz="2400" b="0" i="0" dirty="0">
                <a:effectLst/>
              </a:rPr>
              <a:t> son réplicas de dos cuadros perdidos pintados en </a:t>
            </a:r>
            <a:r>
              <a:rPr lang="es-ES" sz="2400" b="0" i="0" u="none" strike="noStrike" dirty="0">
                <a:effectLst/>
              </a:rPr>
              <a:t>Amberes</a:t>
            </a:r>
            <a:r>
              <a:rPr lang="es-ES" sz="2400" b="0" i="0" dirty="0">
                <a:effectLst/>
              </a:rPr>
              <a:t> para los Archiduques Alberto e </a:t>
            </a:r>
            <a:r>
              <a:rPr lang="es-ES" sz="2400" b="0" i="0" u="none" strike="noStrike" dirty="0">
                <a:effectLst/>
              </a:rPr>
              <a:t>Isabel Clara Eugenia</a:t>
            </a:r>
            <a:r>
              <a:rPr lang="es-ES" sz="2400" b="0" i="0" dirty="0">
                <a:effectLst/>
              </a:rPr>
              <a:t>. </a:t>
            </a:r>
          </a:p>
          <a:p>
            <a:pPr algn="l" fontAlgn="base"/>
            <a:r>
              <a:rPr lang="es-ES" sz="2400" b="0" i="0" dirty="0">
                <a:effectLst/>
              </a:rPr>
              <a:t>Fueron un regalo del Ayuntamiento a sus gobernantes, encargándole las obras a Jan </a:t>
            </a:r>
            <a:r>
              <a:rPr lang="es-ES" sz="2400" b="0" i="0" dirty="0" err="1">
                <a:effectLst/>
              </a:rPr>
              <a:t>Brughel</a:t>
            </a:r>
            <a:r>
              <a:rPr lang="es-ES" sz="2400" b="0" i="0" dirty="0">
                <a:effectLst/>
              </a:rPr>
              <a:t> el </a:t>
            </a:r>
            <a:r>
              <a:rPr lang="es-ES" sz="2400" b="0" i="0" u="none" strike="noStrike" dirty="0">
                <a:effectLst/>
              </a:rPr>
              <a:t>Viejo</a:t>
            </a:r>
            <a:r>
              <a:rPr lang="es-ES" sz="2400" b="0" i="0" dirty="0">
                <a:effectLst/>
              </a:rPr>
              <a:t>, que contó con la colaboración para la ejecución de doce pintores de dicha ciudad. </a:t>
            </a:r>
          </a:p>
          <a:p>
            <a:pPr algn="l" fontAlgn="base"/>
            <a:r>
              <a:rPr lang="es-ES" sz="2400" b="0" i="0" dirty="0">
                <a:effectLst/>
              </a:rPr>
              <a:t>Los originales se perdieron en el incendio del Palacio de </a:t>
            </a:r>
            <a:r>
              <a:rPr lang="es-ES" sz="2400" b="0" i="0" u="none" strike="noStrike" dirty="0">
                <a:effectLst/>
              </a:rPr>
              <a:t>Bruselas</a:t>
            </a:r>
            <a:r>
              <a:rPr lang="es-ES" sz="2400" b="0" i="0" dirty="0">
                <a:effectLst/>
              </a:rPr>
              <a:t> en 1731. </a:t>
            </a:r>
          </a:p>
          <a:p>
            <a:pPr algn="l" fontAlgn="base"/>
            <a:r>
              <a:rPr lang="es-ES" sz="2400" b="0" i="0" dirty="0">
                <a:effectLst/>
              </a:rPr>
              <a:t>De esta forma las obras de </a:t>
            </a:r>
            <a:r>
              <a:rPr lang="es-ES" sz="2400" b="0" i="0" u="none" strike="noStrike" dirty="0">
                <a:effectLst/>
              </a:rPr>
              <a:t>Madrid</a:t>
            </a:r>
            <a:r>
              <a:rPr lang="es-ES" sz="2400" b="0" i="0" dirty="0">
                <a:effectLst/>
              </a:rPr>
              <a:t> son un documento importantísimo para conocer el aspecto de los originales.</a:t>
            </a:r>
          </a:p>
        </p:txBody>
      </p:sp>
    </p:spTree>
    <p:extLst>
      <p:ext uri="{BB962C8B-B14F-4D97-AF65-F5344CB8AC3E}">
        <p14:creationId xmlns:p14="http://schemas.microsoft.com/office/powerpoint/2010/main" val="12583615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6853567" y="1"/>
            <a:ext cx="5338433" cy="1717964"/>
          </a:xfrm>
        </p:spPr>
        <p:txBody>
          <a:bodyPr anchor="ctr">
            <a:normAutofit/>
          </a:bodyPr>
          <a:lstStyle/>
          <a:p>
            <a:pPr algn="ctr"/>
            <a:r>
              <a:rPr lang="es-ES" sz="2800" b="1" dirty="0"/>
              <a:t>1620. Jan Brueghel. Alegoría de la vista y el olfato. </a:t>
            </a:r>
            <a:br>
              <a:rPr lang="es-ES" sz="2800" b="1" dirty="0"/>
            </a:br>
            <a:r>
              <a:rPr lang="es-ES" sz="2800" b="1" dirty="0"/>
              <a:t>Museo del Prado, Madrid.</a:t>
            </a:r>
          </a:p>
        </p:txBody>
      </p:sp>
      <p:pic>
        <p:nvPicPr>
          <p:cNvPr id="4" name="Imagen 3">
            <a:extLst>
              <a:ext uri="{FF2B5EF4-FFF2-40B4-BE49-F238E27FC236}">
                <a16:creationId xmlns:a16="http://schemas.microsoft.com/office/drawing/2014/main" id="{C70224CE-B8DD-408D-B339-AF406694C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567" y="1717964"/>
            <a:ext cx="5338433" cy="3422072"/>
          </a:xfrm>
          <a:prstGeom prst="rect">
            <a:avLst/>
          </a:prstGeom>
        </p:spPr>
      </p:pic>
      <p:sp>
        <p:nvSpPr>
          <p:cNvPr id="3" name="CuadroTexto 2">
            <a:extLst>
              <a:ext uri="{FF2B5EF4-FFF2-40B4-BE49-F238E27FC236}">
                <a16:creationId xmlns:a16="http://schemas.microsoft.com/office/drawing/2014/main" id="{5B76865E-8588-40B0-88E6-A64688DFA03D}"/>
              </a:ext>
            </a:extLst>
          </p:cNvPr>
          <p:cNvSpPr txBox="1"/>
          <p:nvPr/>
        </p:nvSpPr>
        <p:spPr>
          <a:xfrm>
            <a:off x="290945" y="221673"/>
            <a:ext cx="6373091" cy="6524863"/>
          </a:xfrm>
          <a:prstGeom prst="rect">
            <a:avLst/>
          </a:prstGeom>
          <a:noFill/>
        </p:spPr>
        <p:txBody>
          <a:bodyPr wrap="square" rtlCol="0">
            <a:spAutoFit/>
          </a:bodyPr>
          <a:lstStyle/>
          <a:p>
            <a:pPr algn="l" fontAlgn="base"/>
            <a:r>
              <a:rPr lang="es-ES" sz="2200" b="0" i="0" dirty="0">
                <a:effectLst/>
              </a:rPr>
              <a:t>La composición guarda estrecha relación con la serie anteriormente realizada por </a:t>
            </a:r>
            <a:r>
              <a:rPr lang="es-ES" sz="2200" b="0" i="0" u="none" strike="noStrike" dirty="0">
                <a:effectLst/>
              </a:rPr>
              <a:t>Jan Brueghel el Viejo</a:t>
            </a:r>
            <a:r>
              <a:rPr lang="es-ES" sz="2200" b="0" i="0" dirty="0">
                <a:effectLst/>
              </a:rPr>
              <a:t> y </a:t>
            </a:r>
            <a:r>
              <a:rPr lang="es-ES" sz="2200" b="0" i="0" u="none" strike="noStrike" dirty="0">
                <a:effectLst/>
              </a:rPr>
              <a:t>Rubens</a:t>
            </a:r>
            <a:r>
              <a:rPr lang="es-ES" sz="2200" b="0" i="0" dirty="0">
                <a:effectLst/>
              </a:rPr>
              <a:t> en 1618 y que estaba en el </a:t>
            </a:r>
            <a:r>
              <a:rPr lang="es-ES" sz="2200" b="0" i="0" u="none" strike="noStrike" dirty="0">
                <a:effectLst/>
              </a:rPr>
              <a:t>Alcázar de Madrid</a:t>
            </a:r>
            <a:r>
              <a:rPr lang="es-ES" sz="2200" b="0" i="0" dirty="0">
                <a:effectLst/>
              </a:rPr>
              <a:t>. Las similitudes son claras en las alegorías de </a:t>
            </a:r>
            <a:r>
              <a:rPr lang="es-ES" sz="2200" b="0" i="1" dirty="0">
                <a:effectLst/>
              </a:rPr>
              <a:t>La Vista</a:t>
            </a:r>
            <a:r>
              <a:rPr lang="es-ES" sz="2200" b="0" i="0" dirty="0">
                <a:effectLst/>
              </a:rPr>
              <a:t>, </a:t>
            </a:r>
            <a:r>
              <a:rPr lang="es-ES" sz="2200" b="0" i="1" dirty="0">
                <a:effectLst/>
              </a:rPr>
              <a:t>El Oído</a:t>
            </a:r>
            <a:r>
              <a:rPr lang="es-ES" sz="2200" b="0" i="0" dirty="0">
                <a:effectLst/>
              </a:rPr>
              <a:t> y </a:t>
            </a:r>
            <a:r>
              <a:rPr lang="es-ES" sz="2200" b="0" i="1" dirty="0">
                <a:effectLst/>
              </a:rPr>
              <a:t>El Gusto</a:t>
            </a:r>
            <a:r>
              <a:rPr lang="es-ES" sz="2200" b="0" i="0" dirty="0">
                <a:effectLst/>
              </a:rPr>
              <a:t> de la primera serie con estos dos lienzos, donde vemos de nuevo una especie de cámara de maravillas, </a:t>
            </a:r>
            <a:r>
              <a:rPr lang="es-ES" sz="2200" b="0" i="0" dirty="0" err="1">
                <a:effectLst/>
              </a:rPr>
              <a:t>kunstkammer</a:t>
            </a:r>
            <a:r>
              <a:rPr lang="es-ES" sz="2200" b="0" i="0" dirty="0">
                <a:effectLst/>
              </a:rPr>
              <a:t>, con grandes colecciones de diversos objetos artísticos. Siguiendo el modelo precedente los cincos sentidos aparecen representados por cinco mujeres en diferentes actitudes y el escenario vuelve a ser un interior en el que aparecen numerosos objetos; pinturas, orfebrería, instrumentos musicales, esculturas, tapices... mostrando unas colecciones muy ricas y variadas, posiblemente las de los propios archiduques, cuyo emblema familiar aparece representado en el águila bicéfala de la lámpara. En este caso los sentidos aparecen juntos en un mismo lienzo, a diferencia de la serie anterior que consta de cinco tablas.</a:t>
            </a:r>
          </a:p>
        </p:txBody>
      </p:sp>
    </p:spTree>
    <p:extLst>
      <p:ext uri="{BB962C8B-B14F-4D97-AF65-F5344CB8AC3E}">
        <p14:creationId xmlns:p14="http://schemas.microsoft.com/office/powerpoint/2010/main" val="21922598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320144" y="1"/>
            <a:ext cx="6871855" cy="1281585"/>
          </a:xfrm>
        </p:spPr>
        <p:txBody>
          <a:bodyPr anchor="ctr">
            <a:normAutofit/>
          </a:bodyPr>
          <a:lstStyle/>
          <a:p>
            <a:pPr algn="ctr"/>
            <a:r>
              <a:rPr lang="es-ES" sz="2800" b="1" dirty="0"/>
              <a:t>1620. Jan Brueghel. </a:t>
            </a:r>
            <a:br>
              <a:rPr lang="es-ES" sz="2800" b="1" dirty="0"/>
            </a:br>
            <a:r>
              <a:rPr lang="es-ES" sz="2800" b="1" dirty="0"/>
              <a:t>Alegoría de la vista y el olfato. </a:t>
            </a:r>
            <a:br>
              <a:rPr lang="es-ES" sz="2800" b="1" dirty="0"/>
            </a:br>
            <a:r>
              <a:rPr lang="es-ES" sz="2800" b="1" dirty="0"/>
              <a:t>Museo del Prado, Madrid.</a:t>
            </a:r>
          </a:p>
        </p:txBody>
      </p:sp>
      <p:pic>
        <p:nvPicPr>
          <p:cNvPr id="4" name="Imagen 3">
            <a:extLst>
              <a:ext uri="{FF2B5EF4-FFF2-40B4-BE49-F238E27FC236}">
                <a16:creationId xmlns:a16="http://schemas.microsoft.com/office/drawing/2014/main" id="{C70224CE-B8DD-408D-B339-AF406694C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144" y="1281586"/>
            <a:ext cx="6871855" cy="4405035"/>
          </a:xfrm>
          <a:prstGeom prst="rect">
            <a:avLst/>
          </a:prstGeom>
        </p:spPr>
      </p:pic>
      <p:sp>
        <p:nvSpPr>
          <p:cNvPr id="3" name="CuadroTexto 2">
            <a:extLst>
              <a:ext uri="{FF2B5EF4-FFF2-40B4-BE49-F238E27FC236}">
                <a16:creationId xmlns:a16="http://schemas.microsoft.com/office/drawing/2014/main" id="{5B76865E-8588-40B0-88E6-A64688DFA03D}"/>
              </a:ext>
            </a:extLst>
          </p:cNvPr>
          <p:cNvSpPr txBox="1"/>
          <p:nvPr/>
        </p:nvSpPr>
        <p:spPr>
          <a:xfrm>
            <a:off x="290945" y="221673"/>
            <a:ext cx="4752110" cy="6524863"/>
          </a:xfrm>
          <a:prstGeom prst="rect">
            <a:avLst/>
          </a:prstGeom>
          <a:noFill/>
        </p:spPr>
        <p:txBody>
          <a:bodyPr wrap="square" rtlCol="0">
            <a:spAutoFit/>
          </a:bodyPr>
          <a:lstStyle/>
          <a:p>
            <a:pPr algn="l" fontAlgn="base"/>
            <a:r>
              <a:rPr lang="es-ES" sz="2200" b="0" i="0" dirty="0">
                <a:effectLst/>
              </a:rPr>
              <a:t>En </a:t>
            </a:r>
            <a:r>
              <a:rPr lang="es-ES" sz="2200" b="0" i="1" dirty="0">
                <a:effectLst/>
              </a:rPr>
              <a:t>La Vista y El Olfato</a:t>
            </a:r>
            <a:r>
              <a:rPr lang="es-ES" sz="2200" b="0" i="0" dirty="0">
                <a:effectLst/>
              </a:rPr>
              <a:t> vemos un interior plagado de pinturas en diferentes niveles, incluso apoyadas en el suelo y a la izquierda una galería con esculturas colocadas en línea reforzando la perspectiva de la composición que nos lleva a la puerta del fondo, única referencia exterior en este lienzo. </a:t>
            </a:r>
          </a:p>
          <a:p>
            <a:pPr algn="l" fontAlgn="base"/>
            <a:r>
              <a:rPr lang="es-ES" sz="2200" b="0" i="0" dirty="0">
                <a:effectLst/>
              </a:rPr>
              <a:t>La alegoría está representada por una mujer sentada en una mesa mirándose en el espejo que sujeta un </a:t>
            </a:r>
            <a:r>
              <a:rPr lang="es-ES" sz="2200" b="0" i="0" u="none" strike="noStrike" dirty="0">
                <a:effectLst/>
              </a:rPr>
              <a:t>Cupido</a:t>
            </a:r>
            <a:r>
              <a:rPr lang="es-ES" sz="2200" b="0" i="0" dirty="0">
                <a:effectLst/>
              </a:rPr>
              <a:t>, igual que en la serie anterior sustituyendo el espejo por un cuadro. </a:t>
            </a:r>
          </a:p>
          <a:p>
            <a:pPr algn="l" fontAlgn="base"/>
            <a:r>
              <a:rPr lang="es-ES" sz="2200" b="0" i="0" dirty="0">
                <a:effectLst/>
              </a:rPr>
              <a:t>La alegoría del Olfato aparece en la misma mesa recibiendo un ramo de flores de otro </a:t>
            </a:r>
            <a:r>
              <a:rPr lang="es-ES" sz="2200" b="0" i="0" u="none" strike="noStrike" dirty="0">
                <a:effectLst/>
              </a:rPr>
              <a:t>Cupido</a:t>
            </a:r>
            <a:r>
              <a:rPr lang="es-ES" sz="2200" b="0" i="0" dirty="0">
                <a:effectLst/>
              </a:rPr>
              <a:t>.</a:t>
            </a:r>
          </a:p>
          <a:p>
            <a:pPr algn="l" fontAlgn="base"/>
            <a:r>
              <a:rPr lang="es-ES" sz="2200" b="0" i="0" dirty="0">
                <a:effectLst/>
              </a:rPr>
              <a:t>Es evidente que la representación de la vista tiene mucho más protagonismo en este lienzo que el olfato. </a:t>
            </a:r>
          </a:p>
        </p:txBody>
      </p:sp>
    </p:spTree>
    <p:extLst>
      <p:ext uri="{BB962C8B-B14F-4D97-AF65-F5344CB8AC3E}">
        <p14:creationId xmlns:p14="http://schemas.microsoft.com/office/powerpoint/2010/main" val="27703030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6525492" y="1"/>
            <a:ext cx="5666508" cy="1790734"/>
          </a:xfrm>
        </p:spPr>
        <p:txBody>
          <a:bodyPr anchor="ctr">
            <a:normAutofit/>
          </a:bodyPr>
          <a:lstStyle/>
          <a:p>
            <a:pPr algn="ctr"/>
            <a:r>
              <a:rPr lang="es-ES" sz="2800" b="1" dirty="0"/>
              <a:t>1620. Jan Brueghel. Alegoría de la vista y el olfato. </a:t>
            </a:r>
            <a:br>
              <a:rPr lang="es-ES" sz="2800" b="1" dirty="0"/>
            </a:br>
            <a:r>
              <a:rPr lang="es-ES" sz="2800" b="1" dirty="0"/>
              <a:t>Museo del Prado, Madrid.</a:t>
            </a:r>
          </a:p>
        </p:txBody>
      </p:sp>
      <p:pic>
        <p:nvPicPr>
          <p:cNvPr id="4" name="Imagen 3">
            <a:extLst>
              <a:ext uri="{FF2B5EF4-FFF2-40B4-BE49-F238E27FC236}">
                <a16:creationId xmlns:a16="http://schemas.microsoft.com/office/drawing/2014/main" id="{C70224CE-B8DD-408D-B339-AF406694C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2597" y="1790735"/>
            <a:ext cx="5619403" cy="3602181"/>
          </a:xfrm>
          <a:prstGeom prst="rect">
            <a:avLst/>
          </a:prstGeom>
        </p:spPr>
      </p:pic>
      <p:sp>
        <p:nvSpPr>
          <p:cNvPr id="3" name="CuadroTexto 2">
            <a:extLst>
              <a:ext uri="{FF2B5EF4-FFF2-40B4-BE49-F238E27FC236}">
                <a16:creationId xmlns:a16="http://schemas.microsoft.com/office/drawing/2014/main" id="{5B76865E-8588-40B0-88E6-A64688DFA03D}"/>
              </a:ext>
            </a:extLst>
          </p:cNvPr>
          <p:cNvSpPr txBox="1"/>
          <p:nvPr/>
        </p:nvSpPr>
        <p:spPr>
          <a:xfrm>
            <a:off x="290945" y="221673"/>
            <a:ext cx="6234546" cy="6740307"/>
          </a:xfrm>
          <a:prstGeom prst="rect">
            <a:avLst/>
          </a:prstGeom>
          <a:noFill/>
        </p:spPr>
        <p:txBody>
          <a:bodyPr wrap="square" rtlCol="0">
            <a:spAutoFit/>
          </a:bodyPr>
          <a:lstStyle/>
          <a:p>
            <a:pPr algn="l" fontAlgn="base"/>
            <a:r>
              <a:rPr lang="es-ES" sz="2400" b="0" i="0" dirty="0">
                <a:effectLst/>
              </a:rPr>
              <a:t>A diferencia de la serie anterior la carga simbólica de las pinturas colgadas no está tan relacionada con las alegorías que representa.</a:t>
            </a:r>
          </a:p>
          <a:p>
            <a:pPr algn="l" fontAlgn="base"/>
            <a:endParaRPr lang="es-ES" sz="2400" b="0" i="0" dirty="0">
              <a:effectLst/>
            </a:endParaRPr>
          </a:p>
          <a:p>
            <a:pPr algn="l" fontAlgn="base"/>
            <a:r>
              <a:rPr lang="es-ES" sz="2400" b="0" i="0" dirty="0">
                <a:effectLst/>
              </a:rPr>
              <a:t>En realidad ambos lienzos parecen menos simbólicos que la serie de 1618, con una normalización de las alegorías anteriormente utilizadas. </a:t>
            </a:r>
          </a:p>
          <a:p>
            <a:pPr algn="l" fontAlgn="base"/>
            <a:endParaRPr lang="es-ES" sz="2400" dirty="0"/>
          </a:p>
          <a:p>
            <a:pPr algn="l" fontAlgn="base"/>
            <a:r>
              <a:rPr lang="es-ES" sz="2400" b="0" i="0" dirty="0">
                <a:effectLst/>
              </a:rPr>
              <a:t>Parecen más bien una excusa para mostrar la vida de lujo y ambiente artístico que se respiraba en la corte de los archiduques, mostrando a su vez, a través de las obras colgadas en las paredes, el esplendor de la escuela flamenca del pasado y del momento con obras de </a:t>
            </a:r>
            <a:r>
              <a:rPr lang="es-ES" sz="2400" b="0" i="0" u="none" strike="noStrike" dirty="0">
                <a:effectLst/>
              </a:rPr>
              <a:t>El Bosco</a:t>
            </a:r>
            <a:r>
              <a:rPr lang="es-ES" sz="2400" b="0" i="0" dirty="0">
                <a:effectLst/>
              </a:rPr>
              <a:t>, </a:t>
            </a:r>
            <a:r>
              <a:rPr lang="es-ES" sz="2400" b="0" i="0" u="none" strike="noStrike" dirty="0">
                <a:effectLst/>
              </a:rPr>
              <a:t>Joost de Momper</a:t>
            </a:r>
            <a:r>
              <a:rPr lang="es-ES" sz="2400" b="0" i="0" dirty="0">
                <a:effectLst/>
              </a:rPr>
              <a:t>, </a:t>
            </a:r>
            <a:r>
              <a:rPr lang="es-ES" sz="2400" b="0" i="0" u="none" strike="noStrike" dirty="0">
                <a:effectLst/>
              </a:rPr>
              <a:t>Sebastian </a:t>
            </a:r>
            <a:r>
              <a:rPr lang="es-ES" sz="2400" b="0" i="0" u="none" strike="noStrike" dirty="0" err="1">
                <a:effectLst/>
              </a:rPr>
              <a:t>Vrancx</a:t>
            </a:r>
            <a:r>
              <a:rPr lang="es-ES" sz="2400" b="0" i="0" dirty="0">
                <a:effectLst/>
              </a:rPr>
              <a:t>, </a:t>
            </a:r>
            <a:r>
              <a:rPr lang="es-ES" sz="2400" b="0" i="0" u="none" strike="noStrike" dirty="0">
                <a:effectLst/>
              </a:rPr>
              <a:t>Rubens</a:t>
            </a:r>
            <a:r>
              <a:rPr lang="es-ES" sz="2400" b="0" i="0" dirty="0">
                <a:effectLst/>
              </a:rPr>
              <a:t>, </a:t>
            </a:r>
            <a:r>
              <a:rPr lang="es-ES" sz="2400" b="0" i="0" u="none" strike="noStrike" dirty="0">
                <a:effectLst/>
              </a:rPr>
              <a:t>Frans Snyders</a:t>
            </a:r>
            <a:r>
              <a:rPr lang="es-ES" sz="2400" b="0" i="0" dirty="0">
                <a:effectLst/>
              </a:rPr>
              <a:t> o </a:t>
            </a:r>
            <a:r>
              <a:rPr lang="es-ES" sz="2400" b="0" i="0" u="none" strike="noStrike" dirty="0">
                <a:effectLst/>
              </a:rPr>
              <a:t>Jan Wildens</a:t>
            </a:r>
            <a:r>
              <a:rPr lang="es-ES" sz="2400" b="0" i="0" dirty="0">
                <a:effectLst/>
              </a:rPr>
              <a:t> entre otros.</a:t>
            </a:r>
          </a:p>
        </p:txBody>
      </p:sp>
    </p:spTree>
    <p:extLst>
      <p:ext uri="{BB962C8B-B14F-4D97-AF65-F5344CB8AC3E}">
        <p14:creationId xmlns:p14="http://schemas.microsoft.com/office/powerpoint/2010/main" val="2770597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07818" y="365125"/>
            <a:ext cx="1690255" cy="6118802"/>
          </a:xfrm>
        </p:spPr>
        <p:txBody>
          <a:bodyPr anchor="t">
            <a:normAutofit/>
          </a:bodyPr>
          <a:lstStyle/>
          <a:p>
            <a:r>
              <a:rPr lang="es-ES" sz="2800" dirty="0"/>
              <a:t>1618. Jan Brueghel. Los sentidos del oído, el tacto y el gusto. Museo del Prado, Madrid.</a:t>
            </a:r>
          </a:p>
        </p:txBody>
      </p:sp>
      <p:pic>
        <p:nvPicPr>
          <p:cNvPr id="4" name="Imagen 3">
            <a:extLst>
              <a:ext uri="{FF2B5EF4-FFF2-40B4-BE49-F238E27FC236}">
                <a16:creationId xmlns:a16="http://schemas.microsoft.com/office/drawing/2014/main" id="{8BB063CD-D335-4FF5-9C2F-EF478D2E97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2137" y="0"/>
            <a:ext cx="10329863" cy="6858000"/>
          </a:xfrm>
          <a:prstGeom prst="rect">
            <a:avLst/>
          </a:prstGeom>
        </p:spPr>
      </p:pic>
    </p:spTree>
    <p:extLst>
      <p:ext uri="{BB962C8B-B14F-4D97-AF65-F5344CB8AC3E}">
        <p14:creationId xmlns:p14="http://schemas.microsoft.com/office/powerpoint/2010/main" val="22026240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7454870" y="1"/>
            <a:ext cx="4737129" cy="1634836"/>
          </a:xfrm>
        </p:spPr>
        <p:txBody>
          <a:bodyPr anchor="ctr">
            <a:normAutofit/>
          </a:bodyPr>
          <a:lstStyle/>
          <a:p>
            <a:pPr algn="ctr"/>
            <a:r>
              <a:rPr lang="es-ES" sz="2800" b="1" dirty="0"/>
              <a:t>1618. Jan Brueghel. Los sentidos del oído, el tacto y el gusto. Museo del Prado, Madrid.</a:t>
            </a:r>
          </a:p>
        </p:txBody>
      </p:sp>
      <p:pic>
        <p:nvPicPr>
          <p:cNvPr id="4" name="Imagen 3">
            <a:extLst>
              <a:ext uri="{FF2B5EF4-FFF2-40B4-BE49-F238E27FC236}">
                <a16:creationId xmlns:a16="http://schemas.microsoft.com/office/drawing/2014/main" id="{8BB063CD-D335-4FF5-9C2F-EF478D2E97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4871" y="1634836"/>
            <a:ext cx="4737129" cy="3144982"/>
          </a:xfrm>
          <a:prstGeom prst="rect">
            <a:avLst/>
          </a:prstGeom>
        </p:spPr>
      </p:pic>
      <p:sp>
        <p:nvSpPr>
          <p:cNvPr id="3" name="CuadroTexto 2">
            <a:extLst>
              <a:ext uri="{FF2B5EF4-FFF2-40B4-BE49-F238E27FC236}">
                <a16:creationId xmlns:a16="http://schemas.microsoft.com/office/drawing/2014/main" id="{09A4982A-E32C-432B-8311-14EBA2D17F30}"/>
              </a:ext>
            </a:extLst>
          </p:cNvPr>
          <p:cNvSpPr txBox="1"/>
          <p:nvPr/>
        </p:nvSpPr>
        <p:spPr>
          <a:xfrm>
            <a:off x="540327" y="387927"/>
            <a:ext cx="6914542" cy="6524863"/>
          </a:xfrm>
          <a:prstGeom prst="rect">
            <a:avLst/>
          </a:prstGeom>
          <a:noFill/>
        </p:spPr>
        <p:txBody>
          <a:bodyPr wrap="square" rtlCol="0">
            <a:spAutoFit/>
          </a:bodyPr>
          <a:lstStyle/>
          <a:p>
            <a:pPr algn="l" fontAlgn="base"/>
            <a:r>
              <a:rPr lang="es-ES" sz="2200" b="0" i="0" dirty="0">
                <a:effectLst/>
              </a:rPr>
              <a:t>Siguiendo el modelo precedente los cincos sentidos aparecen representados por cinco mujeres en diferentes actitudes y el escenario vuelve a ser un interior en el que aparecen numerosos objetos; pinturas, orfebrería, instrumentos musicales, esculturas, tapices… mostrando unas colecciones muy ricas y variadas, posiblemente las de los propios archiduques, cuyo emblema familiar aparece representado en el águila bicéfala de la lámpara del lienzo </a:t>
            </a:r>
            <a:r>
              <a:rPr lang="es-ES" sz="2200" b="0" i="1" dirty="0">
                <a:effectLst/>
              </a:rPr>
              <a:t>La Vista y el Olfato</a:t>
            </a:r>
            <a:r>
              <a:rPr lang="es-ES" sz="2200" b="0" i="0" dirty="0">
                <a:effectLst/>
              </a:rPr>
              <a:t>. En este caso los sentidos aparecen juntos en un mismo lienzo, a diferencia de la serie anterior que consta de cinco tablas. En</a:t>
            </a:r>
            <a:r>
              <a:rPr lang="es-ES" sz="2200" b="0" i="1" dirty="0">
                <a:effectLst/>
              </a:rPr>
              <a:t> El Tacto, El Oído y el Gusto</a:t>
            </a:r>
            <a:r>
              <a:rPr lang="es-ES" sz="2200" b="0" i="0" dirty="0">
                <a:effectLst/>
              </a:rPr>
              <a:t> las similitudes son mayores. La triple arquería abierta al fondo, la pareja de guacamayos rojos apoyados en la barandilla y la vista al fondo de la residencia de </a:t>
            </a:r>
            <a:r>
              <a:rPr lang="es-ES" sz="2200" b="0" i="0" dirty="0" err="1">
                <a:effectLst/>
              </a:rPr>
              <a:t>Mariemont</a:t>
            </a:r>
            <a:r>
              <a:rPr lang="es-ES" sz="2200" b="0" i="0" dirty="0">
                <a:effectLst/>
              </a:rPr>
              <a:t> fueron utilizadas en</a:t>
            </a:r>
            <a:r>
              <a:rPr lang="es-ES" sz="2200" b="0" i="1" dirty="0">
                <a:effectLst/>
              </a:rPr>
              <a:t> El Oído</a:t>
            </a:r>
            <a:r>
              <a:rPr lang="es-ES" sz="2200" b="0" i="0" dirty="0">
                <a:effectLst/>
              </a:rPr>
              <a:t> en la serie de 1618. La diferencia es el punto de vista utilizado. El bodegón de la esquina inferior del lienzo aparece en </a:t>
            </a:r>
            <a:r>
              <a:rPr lang="es-ES" sz="2200" b="0" i="1" dirty="0">
                <a:effectLst/>
              </a:rPr>
              <a:t>El Gusto</a:t>
            </a:r>
            <a:r>
              <a:rPr lang="es-ES" sz="2200" b="0" i="0" dirty="0">
                <a:effectLst/>
              </a:rPr>
              <a:t> del conjunto anterior, igual que el plato con ostras que toca la mujer.</a:t>
            </a:r>
          </a:p>
        </p:txBody>
      </p:sp>
    </p:spTree>
    <p:extLst>
      <p:ext uri="{BB962C8B-B14F-4D97-AF65-F5344CB8AC3E}">
        <p14:creationId xmlns:p14="http://schemas.microsoft.com/office/powerpoint/2010/main" val="25809748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2503961" cy="6118802"/>
          </a:xfrm>
        </p:spPr>
        <p:txBody>
          <a:bodyPr anchor="t">
            <a:normAutofit/>
          </a:bodyPr>
          <a:lstStyle/>
          <a:p>
            <a:r>
              <a:rPr lang="es-ES" sz="2800" dirty="0"/>
              <a:t>1621. Jan Brueghel. Monos. Colección privada.</a:t>
            </a:r>
          </a:p>
        </p:txBody>
      </p:sp>
      <p:pic>
        <p:nvPicPr>
          <p:cNvPr id="4" name="Imagen 3">
            <a:extLst>
              <a:ext uri="{FF2B5EF4-FFF2-40B4-BE49-F238E27FC236}">
                <a16:creationId xmlns:a16="http://schemas.microsoft.com/office/drawing/2014/main" id="{952918D5-BCA2-47E0-87DB-D81F1A9DAF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0435" y="0"/>
            <a:ext cx="9161565" cy="6858000"/>
          </a:xfrm>
          <a:prstGeom prst="rect">
            <a:avLst/>
          </a:prstGeom>
        </p:spPr>
      </p:pic>
    </p:spTree>
    <p:extLst>
      <p:ext uri="{BB962C8B-B14F-4D97-AF65-F5344CB8AC3E}">
        <p14:creationId xmlns:p14="http://schemas.microsoft.com/office/powerpoint/2010/main" val="18494809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49382" y="365125"/>
            <a:ext cx="1870363" cy="6118802"/>
          </a:xfrm>
        </p:spPr>
        <p:txBody>
          <a:bodyPr anchor="t">
            <a:normAutofit/>
          </a:bodyPr>
          <a:lstStyle/>
          <a:p>
            <a:r>
              <a:rPr lang="es-ES" sz="2800" dirty="0"/>
              <a:t>1630. Jan Brueghel. Visión de san Huberto. Museo del Prado, Madrid.</a:t>
            </a:r>
          </a:p>
        </p:txBody>
      </p:sp>
      <p:pic>
        <p:nvPicPr>
          <p:cNvPr id="4" name="Imagen 3">
            <a:extLst>
              <a:ext uri="{FF2B5EF4-FFF2-40B4-BE49-F238E27FC236}">
                <a16:creationId xmlns:a16="http://schemas.microsoft.com/office/drawing/2014/main" id="{ED3B53D5-F118-4EDF-858E-9698D6BCA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255657"/>
            <a:ext cx="10210800" cy="6337738"/>
          </a:xfrm>
          <a:prstGeom prst="rect">
            <a:avLst/>
          </a:prstGeom>
        </p:spPr>
      </p:pic>
    </p:spTree>
    <p:extLst>
      <p:ext uri="{BB962C8B-B14F-4D97-AF65-F5344CB8AC3E}">
        <p14:creationId xmlns:p14="http://schemas.microsoft.com/office/powerpoint/2010/main" val="477877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504800" y="1"/>
            <a:ext cx="6687200" cy="1627369"/>
          </a:xfrm>
        </p:spPr>
        <p:txBody>
          <a:bodyPr anchor="ctr">
            <a:normAutofit/>
          </a:bodyPr>
          <a:lstStyle/>
          <a:p>
            <a:pPr algn="ctr"/>
            <a:r>
              <a:rPr lang="es-ES" sz="2800" b="1" dirty="0"/>
              <a:t>1630. Jan Brueghel. Visión de san Huberto. Museo del Prado, Madrid.</a:t>
            </a:r>
          </a:p>
        </p:txBody>
      </p:sp>
      <p:pic>
        <p:nvPicPr>
          <p:cNvPr id="4" name="Imagen 3">
            <a:extLst>
              <a:ext uri="{FF2B5EF4-FFF2-40B4-BE49-F238E27FC236}">
                <a16:creationId xmlns:a16="http://schemas.microsoft.com/office/drawing/2014/main" id="{ED3B53D5-F118-4EDF-858E-9698D6BCA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4799" y="1627370"/>
            <a:ext cx="6687201" cy="4150677"/>
          </a:xfrm>
          <a:prstGeom prst="rect">
            <a:avLst/>
          </a:prstGeom>
        </p:spPr>
      </p:pic>
      <p:sp>
        <p:nvSpPr>
          <p:cNvPr id="3" name="CuadroTexto 2">
            <a:extLst>
              <a:ext uri="{FF2B5EF4-FFF2-40B4-BE49-F238E27FC236}">
                <a16:creationId xmlns:a16="http://schemas.microsoft.com/office/drawing/2014/main" id="{175FCFF8-E0A8-4AC0-BAF7-FBD77E1EFC1D}"/>
              </a:ext>
            </a:extLst>
          </p:cNvPr>
          <p:cNvSpPr txBox="1"/>
          <p:nvPr/>
        </p:nvSpPr>
        <p:spPr>
          <a:xfrm>
            <a:off x="526474" y="471055"/>
            <a:ext cx="4821381" cy="6186309"/>
          </a:xfrm>
          <a:prstGeom prst="rect">
            <a:avLst/>
          </a:prstGeom>
          <a:noFill/>
        </p:spPr>
        <p:txBody>
          <a:bodyPr wrap="square" rtlCol="0">
            <a:spAutoFit/>
          </a:bodyPr>
          <a:lstStyle/>
          <a:p>
            <a:pPr algn="l" fontAlgn="base"/>
            <a:r>
              <a:rPr lang="es-ES" sz="2200" b="0" i="0" dirty="0">
                <a:effectLst/>
              </a:rPr>
              <a:t>La devoción hacia </a:t>
            </a:r>
            <a:r>
              <a:rPr lang="es-ES" sz="2200" b="0" i="0" u="none" strike="noStrike" dirty="0">
                <a:effectLst/>
              </a:rPr>
              <a:t>San Huberto</a:t>
            </a:r>
            <a:r>
              <a:rPr lang="es-ES" sz="2200" b="0" i="0" dirty="0">
                <a:effectLst/>
              </a:rPr>
              <a:t>, cuyo milagro tuvo lugar en los bosques de </a:t>
            </a:r>
            <a:r>
              <a:rPr lang="es-ES" sz="2200" b="0" i="0" u="none" strike="noStrike" dirty="0">
                <a:effectLst/>
              </a:rPr>
              <a:t>Flandes</a:t>
            </a:r>
            <a:r>
              <a:rPr lang="es-ES" sz="2200" b="0" i="0" dirty="0">
                <a:effectLst/>
              </a:rPr>
              <a:t> en época medieval, se incrementó en los inicios del </a:t>
            </a:r>
            <a:r>
              <a:rPr lang="es-ES" sz="2200" b="0" i="0" u="none" strike="noStrike" dirty="0">
                <a:effectLst/>
              </a:rPr>
              <a:t>siglo XVII</a:t>
            </a:r>
            <a:r>
              <a:rPr lang="es-ES" sz="2200" b="0" i="0" dirty="0">
                <a:effectLst/>
              </a:rPr>
              <a:t>, multiplicándose el interés por su representación. Esta obra es un ejemplo de la colaboración entre </a:t>
            </a:r>
            <a:r>
              <a:rPr lang="es-ES" sz="2200" b="0" i="0" u="none" strike="noStrike" dirty="0">
                <a:effectLst/>
              </a:rPr>
              <a:t>Brueghel</a:t>
            </a:r>
            <a:r>
              <a:rPr lang="es-ES" sz="2200" b="0" i="0" dirty="0">
                <a:effectLst/>
              </a:rPr>
              <a:t>, que pintó el paisaje, y </a:t>
            </a:r>
            <a:r>
              <a:rPr lang="es-ES" sz="2200" b="0" i="0" u="none" strike="noStrike" dirty="0">
                <a:effectLst/>
              </a:rPr>
              <a:t>Rubens</a:t>
            </a:r>
            <a:r>
              <a:rPr lang="es-ES" sz="2200" b="0" i="0" dirty="0">
                <a:effectLst/>
              </a:rPr>
              <a:t>, que pintó la figura del santo, arrodillado, arrepentido por su anterior vida disipada y adorando al ciervo en cuya testuz milagrosamente había contemplado una cruz cuando se disponía a darle caza.</a:t>
            </a:r>
          </a:p>
          <a:p>
            <a:pPr algn="l" fontAlgn="base"/>
            <a:r>
              <a:rPr lang="es-ES" sz="2200" b="0" i="0" dirty="0">
                <a:effectLst/>
              </a:rPr>
              <a:t>Se documenta en 1637 en la colección del </a:t>
            </a:r>
            <a:r>
              <a:rPr lang="es-ES" sz="2200" b="0" i="0" u="none" strike="noStrike" dirty="0">
                <a:effectLst/>
              </a:rPr>
              <a:t>marqués de Leganés</a:t>
            </a:r>
            <a:r>
              <a:rPr lang="es-ES" sz="2200" b="0" i="0" dirty="0">
                <a:effectLst/>
              </a:rPr>
              <a:t>, uno de los principales admiradores de la pintura flamenca en la corte de </a:t>
            </a:r>
            <a:r>
              <a:rPr lang="es-ES" sz="2200" b="0" i="0" u="none" strike="noStrike" dirty="0">
                <a:effectLst/>
              </a:rPr>
              <a:t>Felipe IV</a:t>
            </a:r>
            <a:r>
              <a:rPr lang="es-ES" sz="2200" b="0" i="0" dirty="0">
                <a:effectLst/>
              </a:rPr>
              <a:t>, y pasó tras su muerte en 1655 al rey.</a:t>
            </a:r>
            <a:endParaRPr lang="es-ES" dirty="0"/>
          </a:p>
        </p:txBody>
      </p:sp>
    </p:spTree>
    <p:extLst>
      <p:ext uri="{BB962C8B-B14F-4D97-AF65-F5344CB8AC3E}">
        <p14:creationId xmlns:p14="http://schemas.microsoft.com/office/powerpoint/2010/main" val="39577434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77091" y="365125"/>
            <a:ext cx="2865177" cy="6118802"/>
          </a:xfrm>
        </p:spPr>
        <p:txBody>
          <a:bodyPr anchor="t">
            <a:normAutofit/>
          </a:bodyPr>
          <a:lstStyle/>
          <a:p>
            <a:r>
              <a:rPr lang="es-ES" sz="2800" b="1" dirty="0"/>
              <a:t>Jan Brueghel. Paisaje con San Juan predicando. Museo del Prado, Madrid.</a:t>
            </a:r>
          </a:p>
        </p:txBody>
      </p:sp>
      <p:pic>
        <p:nvPicPr>
          <p:cNvPr id="4" name="Imagen 3">
            <a:extLst>
              <a:ext uri="{FF2B5EF4-FFF2-40B4-BE49-F238E27FC236}">
                <a16:creationId xmlns:a16="http://schemas.microsoft.com/office/drawing/2014/main" id="{42C88440-9324-4157-ADC0-65DADCDBB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2268" y="0"/>
            <a:ext cx="9049732" cy="6858000"/>
          </a:xfrm>
          <a:prstGeom prst="rect">
            <a:avLst/>
          </a:prstGeom>
        </p:spPr>
      </p:pic>
    </p:spTree>
    <p:extLst>
      <p:ext uri="{BB962C8B-B14F-4D97-AF65-F5344CB8AC3E}">
        <p14:creationId xmlns:p14="http://schemas.microsoft.com/office/powerpoint/2010/main" val="12159263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3" y="365125"/>
            <a:ext cx="6505051" cy="6118802"/>
          </a:xfrm>
        </p:spPr>
        <p:txBody>
          <a:bodyPr anchor="t">
            <a:normAutofit/>
          </a:bodyPr>
          <a:lstStyle/>
          <a:p>
            <a:r>
              <a:rPr lang="it-IT" sz="2800" dirty="0"/>
              <a:t>1623. Jan Brueghel. Sagrada Familia. Alte Pinakothek, Munich.</a:t>
            </a:r>
            <a:endParaRPr lang="es-ES" sz="2800" dirty="0"/>
          </a:p>
        </p:txBody>
      </p:sp>
      <p:pic>
        <p:nvPicPr>
          <p:cNvPr id="4" name="Imagen 3">
            <a:extLst>
              <a:ext uri="{FF2B5EF4-FFF2-40B4-BE49-F238E27FC236}">
                <a16:creationId xmlns:a16="http://schemas.microsoft.com/office/drawing/2014/main" id="{C792FED7-BF71-4475-A730-AB57DB0A1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1525" y="0"/>
            <a:ext cx="5160475" cy="6858000"/>
          </a:xfrm>
          <a:prstGeom prst="rect">
            <a:avLst/>
          </a:prstGeom>
        </p:spPr>
      </p:pic>
    </p:spTree>
    <p:extLst>
      <p:ext uri="{BB962C8B-B14F-4D97-AF65-F5344CB8AC3E}">
        <p14:creationId xmlns:p14="http://schemas.microsoft.com/office/powerpoint/2010/main" val="80763759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277092" y="365125"/>
            <a:ext cx="2050472" cy="6118802"/>
          </a:xfrm>
        </p:spPr>
        <p:txBody>
          <a:bodyPr anchor="t">
            <a:normAutofit/>
          </a:bodyPr>
          <a:lstStyle/>
          <a:p>
            <a:r>
              <a:rPr lang="en-US" sz="2800" dirty="0"/>
              <a:t>Jan Brueghel. San Martín. The </a:t>
            </a:r>
            <a:r>
              <a:rPr lang="en-US" sz="2800" dirty="0" err="1"/>
              <a:t>Lobkowicz</a:t>
            </a:r>
            <a:r>
              <a:rPr lang="en-US" sz="2800" dirty="0"/>
              <a:t> Collections, </a:t>
            </a:r>
            <a:r>
              <a:rPr lang="en-US" sz="2800" dirty="0" err="1"/>
              <a:t>Nelahozeves</a:t>
            </a:r>
            <a:r>
              <a:rPr lang="en-US" sz="2800" dirty="0"/>
              <a:t> Castle, Czech Republic.</a:t>
            </a:r>
            <a:endParaRPr lang="es-ES" sz="2800" dirty="0"/>
          </a:p>
        </p:txBody>
      </p:sp>
      <p:pic>
        <p:nvPicPr>
          <p:cNvPr id="4" name="Imagen 3">
            <a:extLst>
              <a:ext uri="{FF2B5EF4-FFF2-40B4-BE49-F238E27FC236}">
                <a16:creationId xmlns:a16="http://schemas.microsoft.com/office/drawing/2014/main" id="{001BE115-8B03-4EC1-ABE0-ADC4BA7662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3944" y="182563"/>
            <a:ext cx="9788056" cy="6492874"/>
          </a:xfrm>
          <a:prstGeom prst="rect">
            <a:avLst/>
          </a:prstGeom>
        </p:spPr>
      </p:pic>
    </p:spTree>
    <p:extLst>
      <p:ext uri="{BB962C8B-B14F-4D97-AF65-F5344CB8AC3E}">
        <p14:creationId xmlns:p14="http://schemas.microsoft.com/office/powerpoint/2010/main" val="4791870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193964" y="365125"/>
            <a:ext cx="2701636" cy="6118802"/>
          </a:xfrm>
        </p:spPr>
        <p:txBody>
          <a:bodyPr anchor="t">
            <a:normAutofit/>
          </a:bodyPr>
          <a:lstStyle/>
          <a:p>
            <a:r>
              <a:rPr lang="es-ES" sz="2800" dirty="0"/>
              <a:t>Jan Brueghel. Tentación de San Antonio. Kunsthistorisches Museum, </a:t>
            </a:r>
            <a:r>
              <a:rPr lang="es-ES" sz="2800" dirty="0" err="1"/>
              <a:t>Vienna</a:t>
            </a:r>
            <a:r>
              <a:rPr lang="es-ES" sz="2800" dirty="0"/>
              <a:t>.</a:t>
            </a:r>
          </a:p>
        </p:txBody>
      </p:sp>
      <p:pic>
        <p:nvPicPr>
          <p:cNvPr id="4" name="Imagen 3">
            <a:extLst>
              <a:ext uri="{FF2B5EF4-FFF2-40B4-BE49-F238E27FC236}">
                <a16:creationId xmlns:a16="http://schemas.microsoft.com/office/drawing/2014/main" id="{FB170987-C979-46B9-B312-83C70FAC22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2869" y="127144"/>
            <a:ext cx="9309131" cy="6594764"/>
          </a:xfrm>
          <a:prstGeom prst="rect">
            <a:avLst/>
          </a:prstGeom>
        </p:spPr>
      </p:pic>
    </p:spTree>
    <p:extLst>
      <p:ext uri="{BB962C8B-B14F-4D97-AF65-F5344CB8AC3E}">
        <p14:creationId xmlns:p14="http://schemas.microsoft.com/office/powerpoint/2010/main" val="25579659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BE00F-6FF2-4EE2-8616-9E6013BF024B}"/>
              </a:ext>
            </a:extLst>
          </p:cNvPr>
          <p:cNvSpPr>
            <a:spLocks noGrp="1"/>
          </p:cNvSpPr>
          <p:nvPr>
            <p:ph type="title"/>
          </p:nvPr>
        </p:nvSpPr>
        <p:spPr>
          <a:xfrm>
            <a:off x="526474" y="365125"/>
            <a:ext cx="3255818" cy="6118802"/>
          </a:xfrm>
        </p:spPr>
        <p:txBody>
          <a:bodyPr anchor="t">
            <a:normAutofit/>
          </a:bodyPr>
          <a:lstStyle/>
          <a:p>
            <a:endParaRPr lang="es-ES" sz="2800" dirty="0"/>
          </a:p>
        </p:txBody>
      </p:sp>
    </p:spTree>
    <p:extLst>
      <p:ext uri="{BB962C8B-B14F-4D97-AF65-F5344CB8AC3E}">
        <p14:creationId xmlns:p14="http://schemas.microsoft.com/office/powerpoint/2010/main" val="404614002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7341</Words>
  <Application>Microsoft Office PowerPoint</Application>
  <PresentationFormat>Panorámica</PresentationFormat>
  <Paragraphs>187</Paragraphs>
  <Slides>116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116</vt:i4>
      </vt:variant>
    </vt:vector>
  </HeadingPairs>
  <TitlesOfParts>
    <vt:vector size="121" baseType="lpstr">
      <vt:lpstr>Arial</vt:lpstr>
      <vt:lpstr>Calibri</vt:lpstr>
      <vt:lpstr>Calibri Light</vt:lpstr>
      <vt:lpstr>Hoefler Text A</vt:lpstr>
      <vt:lpstr>Tema de Office</vt:lpstr>
      <vt:lpstr>Jan Brueghel, el viejo.</vt:lpstr>
      <vt:lpstr>Presentación de PowerPoint</vt:lpstr>
      <vt:lpstr>Presentación de PowerPoint</vt:lpstr>
      <vt:lpstr>Presentación de PowerPoint</vt:lpstr>
      <vt:lpstr>Presentación de PowerPoint</vt:lpstr>
      <vt:lpstr>Presentación de PowerPoint</vt:lpstr>
      <vt:lpstr>Presentación de PowerPoint</vt:lpstr>
      <vt:lpstr>Paisajes</vt:lpstr>
      <vt:lpstr>1594. Jan Brueghel. Orfeo en el infierno. Palazzo Pitti, Florencia.</vt:lpstr>
      <vt:lpstr>1595. Jan Brueghel. Paisaje con cazadores. Musée des Beaux-Arts, Nantes.</vt:lpstr>
      <vt:lpstr>1595. Jan Brueghel. Paisaje de invierno. Szépmûvészeti Múzeum, Budapest.</vt:lpstr>
      <vt:lpstr>1595. Jan Brueghel. Paisaje con Tobías y el ángel. Szépmûvészeti Múzeum, Budapest.</vt:lpstr>
      <vt:lpstr>1596. Jan Brueghel. Animales entrando en el arca. Colección privada.</vt:lpstr>
      <vt:lpstr>1600. Jan Brueghel. Paisaje. Colección privada.</vt:lpstr>
      <vt:lpstr>1602. Jan Brueghel. Batalla de Issus. Musée du Louvre, Paris.</vt:lpstr>
      <vt:lpstr>1603. Jan Brueghel. camino del mercado. Kunsthistorisches Museum, Vienna.</vt:lpstr>
      <vt:lpstr>1603. Jan Brueghel. Mercado. Alte Pinakothek, Munich.</vt:lpstr>
      <vt:lpstr>1603. Jan Brueghel. Paisaje de río. Colección privada.</vt:lpstr>
      <vt:lpstr>1607. Jan Brueghel. Guardas en un bosque. Staatliche Museen, Kassel.</vt:lpstr>
      <vt:lpstr>1607. Jan Brueghel. La caravana. Galleria degli Uffizi, Florencia. 1607. Jan Brueghel. La caravana. Galleria degli Uffizi, Florencia.</vt:lpstr>
      <vt:lpstr>1607. Jan Brueghel. Tierra. Musée du Louvre, Paris.</vt:lpstr>
      <vt:lpstr>1608. Jan Brueghel. Paisaje con viajeros. Colección privada.</vt:lpstr>
      <vt:lpstr>1608. Jan Brueghel. Paisaje costero. Gemäldegalerie, Dresde.</vt:lpstr>
      <vt:lpstr>1609. Jan Brueghel. Paisaje. Residenzgalerie, Salzburg.</vt:lpstr>
      <vt:lpstr>1610. Jan Brueghel. Fiesta campestre. Royal Collection, Windsor.</vt:lpstr>
      <vt:lpstr>1610. Jan Brueghel. Paisaje con viajeros y caravana. Colección privada.</vt:lpstr>
      <vt:lpstr>1610. Jan Brueghel. Paisaje con viajeros. Colección privada.</vt:lpstr>
      <vt:lpstr>1610. Jan Brueghel. Paisaje de costa. Colección privada.</vt:lpstr>
      <vt:lpstr>Presentación de PowerPoint</vt:lpstr>
      <vt:lpstr>Presentación de PowerPoint</vt:lpstr>
      <vt:lpstr>1612. Jan Brueghel. Jardín del Edén. Galleria Doria Pamphilj, Rome.</vt:lpstr>
      <vt:lpstr>1614. Jan Brueghel. Paisaje de ciudad costera. Vizovice Castle, Czech Republic.</vt:lpstr>
      <vt:lpstr>1614. Jan Brueghel. Paisaje de río. Colección privada.</vt:lpstr>
      <vt:lpstr>1615. Jan Brueghel. Animales entrando en el arca. Wellington Museum, Apsley House, London</vt:lpstr>
      <vt:lpstr>1615. Jan Brueghel. Jardín del Edén y pecado original. Mauritshuis, The Hague.</vt:lpstr>
      <vt:lpstr>1616. Jan Brueghel. Jardín del Edén. Colección privada.</vt:lpstr>
      <vt:lpstr>1616. Jan Brueghel. Jardín del Edén. Szépmûvészeti Múzeum, Budapest.</vt:lpstr>
      <vt:lpstr>1619. Jan Brueghel. Camino del mercado. Musées Royaux des Beaux-Arts, Brussels.</vt:lpstr>
      <vt:lpstr>1619. Jan Brueghel. Primavera. Colección privada.</vt:lpstr>
      <vt:lpstr>1621. Jan Brueghel. Aire. Musée du Louvre, Paris</vt:lpstr>
      <vt:lpstr>Jan Brueghel. Banquete de boda. Museo del Prado, Madrid.</vt:lpstr>
      <vt:lpstr>Jan Brueghel. Cravana de gitanos. Museo del Prado, Madrid.</vt:lpstr>
      <vt:lpstr>Jan Brueghel. Paisaje con molinos. Museo del Prado, Madrid.</vt:lpstr>
      <vt:lpstr>Jan Brueghel. Paisaje con viajeros. Colección privada.</vt:lpstr>
      <vt:lpstr>Jan Brueghel. Paisaje con viajeros. Galleria Sabauda, Turín.</vt:lpstr>
      <vt:lpstr>Jan Brueghel. Paisaje con viajeros. Rockox House, Antwerp.</vt:lpstr>
      <vt:lpstr>Jan Brueghel. Paraíso. Museo del Prado, Madrid.</vt:lpstr>
      <vt:lpstr>Presentación de PowerPoint</vt:lpstr>
      <vt:lpstr>Flores</vt:lpstr>
      <vt:lpstr>1603. Jan Brueghel. Flores. Alte Pinakothek, Munich.</vt:lpstr>
      <vt:lpstr>1606. Jan Brueghel. Flores. Pinacoteca Ambrosiana, Milán.</vt:lpstr>
      <vt:lpstr>1607. Jan Brueghel. Flores en jarrón. Kunsthistorisches Museum, Viena.</vt:lpstr>
      <vt:lpstr>1607. Jan Brueghel. Flores. Kunsthistorisches Museum, Viena.</vt:lpstr>
      <vt:lpstr>1608. Jan Brueghel. Flores en jarrón. Colección privada.</vt:lpstr>
      <vt:lpstr>1609. Jan Brueghel. Flores en jarrón. National Gallery, Londres.  Jan Brueghel el Viejo es visto como el padre fundador del género de bodegones de flores, en el que las flores no son meramente accesorios decorativos o alegóricos, sino el único foco de la pintura.  Este importante ejemplo de las naturalezas muertas pioneras de Brueghel muestra un impresionante ramo desde un punto de vista alto para asegurarse de que todas las flores e insectos cuidadosamente renderizados sean claramente visibles.</vt:lpstr>
      <vt:lpstr>1610. Jan Brueghel. Flores en jarrón. Colección privada.</vt:lpstr>
      <vt:lpstr>1610. Jan Brueghel. Flores. Colección privada.</vt:lpstr>
      <vt:lpstr>1615. Jan Brueghel. Flores. Staatliche Museen, Berlín.</vt:lpstr>
      <vt:lpstr>1615. Jan Brueghel. Flores. Museo del Prado, Madrid.  Ramo de tulipanes, rosas y lirios en un jarroncito de porcelana; sobre la mesa, un insecto, una rama y algunas flores.   El recipiente de porcelana blanca y azul es de Jingdezhen, en la provincia de Jiangxi, China, y se fabricaba para su exportación.</vt:lpstr>
      <vt:lpstr>1618. Jan Brueghel. Flores. Musées Royaux des Beaux-Arts, Brussels.</vt:lpstr>
      <vt:lpstr>1619. Jan Brueghel. Virgen con dos ángeles. Museo del Prado, Madrid. En esta obra se muestra a María sosteniendo al Niño con un brazo, cogiendo con el otro uno de sus pies. Tras ellos dos ángeles contemplan la escena. Uno de ellos mira al espectador solicitando silencio y reflexión ante la imagen. La escena está enmarcada por una abundante guirnalda de flores. La obra es fruto de la colaboración de Jan Brueghel, quien realizó una de sus más exuberantes obras de flores, y Giulio Cesare Procaccini. Fue realizada probablemente por encargo de uno de los más importantes mecenas de los dos artistas: el cardenal Federico Borromeo, cardenal-arzobispo de Milán cuando ambos coincidieron en su servicio. En ella se aprecia la capacidad de fusión de motivos y temas flamencos e italianos. Las guirnaldas enmarcando representaciones de María tuvieron gran fuerza en el mundo nórdico como respuesta a las ideas protestantes que negaban el culto a las imágenes.</vt:lpstr>
      <vt:lpstr>1620. Jan Brueghel. Virgen rodeada de Flores. Museo del Prado, Madrid.  Las guirnaldas de flores y frutas rodeando escenas religiosas se popularizaron como reacción a las ideas protestantes que negaban el culto a las imágenes.  En el origen de este tipo de obras fue fundamental el cardenal Federico Borromeo, arzobispo de Milán, y protector de Jan Brueghel el Viejo.  En este cuadro, Jan Brueghel pintó la guirnalda, y Rubens las figuras.  Se trata de una sugerente reflexión sobre la equivalencia entre la imagen real y la imagen pintada, puesto que lo que queda rodeado por la guirnalda es un cuadro colgado, y no una escena viva.</vt:lpstr>
      <vt:lpstr>Jan Brueghel. Flores. Museo del Prado, Madrid.  La inclusión de insectos en los arreglos florales pintados les proporcionaba un fuerte sentido de realidad y verosimilitud.   En este cuadro, Brueghel incluyó además una rana y un objeto que podría ser un huevo o quizás un bezoar, masa que se produce en el aparato digestivo de ciertos animales y al que se atribuían propiedades sanadoras.</vt:lpstr>
      <vt:lpstr>Jan Brueghel. Flores. Museo del Prado, Madrid. Tres rosas y cinco tulipanes se combinan con florecillas de Narcissus tazetta y Myosotis scorpioides; una coccinela, una mariposa, un insecto y un gusano dan vida a este conjunto que repite, con variantes, los originales de Brueghel de Velours en las colecciones R. Green de Londres, Wingfield castle, y colección Turkow de la Haya. El gusano, los capullos, crisálidas y mariposas que, recién nacidas, intentan de nuevo su reproducción, subrayan intencionadamente el concepto de fragilidad de la vida, ya implícita en las flores. Este movimiento cíclico, principio y fin de la vida, se repite prácticamente idéntico en la Naturaleza muerta de la Galería Leegenbroeck, que reproduce, como este Florero, originales de Brueghel de Velours, y recuerda con mayor recargamiento los jarrones de Osias Beert en la composición de Rubens en Sarasota. </vt:lpstr>
      <vt:lpstr>Jan Brueghel. Flores. Národní Galerie, Prague.</vt:lpstr>
      <vt:lpstr>Presentación de PowerPoint</vt:lpstr>
      <vt:lpstr>Alegorías y pintura religiosa</vt:lpstr>
      <vt:lpstr>1596. Jan Brueghel. Cristo y la tormenta de Galilea. Museo Thyssen-Bornemisza, Madrid.</vt:lpstr>
      <vt:lpstr>1598. Jan Brueghel. Adoración de los magos. National Gallery, Londres.</vt:lpstr>
      <vt:lpstr>1598. Jan Brueghel. Adoración de los magos. National Gallery, Londres.</vt:lpstr>
      <vt:lpstr>1598. Jan Brueghel. Adoración de los magos. National Gallery, Londres.</vt:lpstr>
      <vt:lpstr>1598. Jan Brueghel. Adoración de los magos. National Gallery, Londres.</vt:lpstr>
      <vt:lpstr>1598. Jan Brueghel. Adoración de los magos. National Gallery, Londres.</vt:lpstr>
      <vt:lpstr>1598. Jan Brueghel. Cristo predicando. Alte Pinakothek, Munich.</vt:lpstr>
      <vt:lpstr>1598. Jan Brueghel. Paisaje con el joven Tobías. Liechtenstein Museum, Vienna.</vt:lpstr>
      <vt:lpstr>1600. Jan Brueghel. San Juan predicando. Colección privada.</vt:lpstr>
      <vt:lpstr>1610. Jan Brueghel. Adán y Eva en el jardín del Edén. Royal Collection, Windsor.</vt:lpstr>
      <vt:lpstr>Presentación de PowerPoint</vt:lpstr>
      <vt:lpstr>1618. Jan Brueghel. La vista. Museo del Prado, Madrid.</vt:lpstr>
      <vt:lpstr>1618. Jan Brueghel. La vista. Museo del Prado, Madrid.</vt:lpstr>
      <vt:lpstr>1618. Jan Brueghel. La vista. Museo del Prado, Madrid.</vt:lpstr>
      <vt:lpstr>1618. Jan Brueghel. La vista. Museo del Prado, Madrid.</vt:lpstr>
      <vt:lpstr>1618. Jan Brueghel. La vista. Museo del Prado, Madrid.</vt:lpstr>
      <vt:lpstr>1618. Jan Brueghel. El oído. Museo del Prado, Madrid.</vt:lpstr>
      <vt:lpstr>1618. Jan Brueghel. El oído. Museo del Prado, Madrid.</vt:lpstr>
      <vt:lpstr>1618. Jan Brueghel. El oído. Museo del Prado, Madrid.</vt:lpstr>
      <vt:lpstr>1618. Jan Brueghel. El oído. Museo del Prado, Madrid.</vt:lpstr>
      <vt:lpstr>1618. Jan Brueghel. El oído. Museo del Prado, Madrid.</vt:lpstr>
      <vt:lpstr>1618. Jan Brueghel. El oído. Museo del Prado, Madrid.</vt:lpstr>
      <vt:lpstr>1618. Jan Brueghel. El oído. Museo del Prado, Madrid.</vt:lpstr>
      <vt:lpstr>1618. Jan Brueghel. El oído. Museo del Prado, Madrid.</vt:lpstr>
      <vt:lpstr>1618. Jan Brueghel. El olfato. Museo del Prado, Madrid.</vt:lpstr>
      <vt:lpstr>1618. Jan Brueghel. El olfato. Museo del Prado, Madrid.</vt:lpstr>
      <vt:lpstr>1618. Jan Brueghel. El olfato.  Museo del Prado, Madrid.</vt:lpstr>
      <vt:lpstr>1618. Jan Brueghel. El gusto. Museo del Prado, Madrid.</vt:lpstr>
      <vt:lpstr>1618. Jan Brueghel. El gusto.  Museo del Prado, Madrid.</vt:lpstr>
      <vt:lpstr>1618. Jan Brueghel. El gusto.  Museo del Prado, Madrid.</vt:lpstr>
      <vt:lpstr>1618. Jan Brueghel. El gusto.  Museo del Prado, Madrid.</vt:lpstr>
      <vt:lpstr>1618. Jan Brueghel. El tacto. Museo del Prado, Madrid.</vt:lpstr>
      <vt:lpstr>1618. Jan Brueghel. El tacto.  Museo del Prado, Madrid.</vt:lpstr>
      <vt:lpstr>1618. Jan Brueghel. El tacto.  Museo del Prado, Madrid.</vt:lpstr>
      <vt:lpstr>Jan Brueghel. Alegoría de la vista y el olfato. Museo del Prado, Madrid.</vt:lpstr>
      <vt:lpstr>1620. Jan Brueghel. Alegoría de la vista y el olfato.  Museo del Prado, Madrid.</vt:lpstr>
      <vt:lpstr>1620. Jan Brueghel. Alegoría de la vista y el olfato.  Museo del Prado, Madrid.</vt:lpstr>
      <vt:lpstr>1620. Jan Brueghel.  Alegoría de la vista y el olfato.  Museo del Prado, Madrid.</vt:lpstr>
      <vt:lpstr>1620. Jan Brueghel. Alegoría de la vista y el olfato.  Museo del Prado, Madrid.</vt:lpstr>
      <vt:lpstr>1618. Jan Brueghel. Los sentidos del oído, el tacto y el gusto. Museo del Prado, Madrid.</vt:lpstr>
      <vt:lpstr>1618. Jan Brueghel. Los sentidos del oído, el tacto y el gusto. Museo del Prado, Madrid.</vt:lpstr>
      <vt:lpstr>1621. Jan Brueghel. Monos. Colección privada.</vt:lpstr>
      <vt:lpstr>1630. Jan Brueghel. Visión de san Huberto. Museo del Prado, Madrid.</vt:lpstr>
      <vt:lpstr>1630. Jan Brueghel. Visión de san Huberto. Museo del Prado, Madrid.</vt:lpstr>
      <vt:lpstr>Jan Brueghel. Paisaje con San Juan predicando. Museo del Prado, Madrid.</vt:lpstr>
      <vt:lpstr>1623. Jan Brueghel. Sagrada Familia. Alte Pinakothek, Munich.</vt:lpstr>
      <vt:lpstr>Jan Brueghel. San Martín. The Lobkowicz Collections, Nelahozeves Castle, Czech Republic.</vt:lpstr>
      <vt:lpstr>Jan Brueghel. Tentación de San Antonio. Kunsthistorisches Museum, Vienna.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 Brueghel the elder. Paintings for Borromeo. Hendrick van Balen</dc:title>
  <dc:creator>Miguel Velayos García</dc:creator>
  <cp:lastModifiedBy>Miguel Velayos García</cp:lastModifiedBy>
  <cp:revision>5</cp:revision>
  <dcterms:created xsi:type="dcterms:W3CDTF">2020-04-12T11:48:22Z</dcterms:created>
  <dcterms:modified xsi:type="dcterms:W3CDTF">2021-11-12T13:20:28Z</dcterms:modified>
</cp:coreProperties>
</file>