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332" r:id="rId4"/>
    <p:sldId id="421" r:id="rId5"/>
    <p:sldId id="422" r:id="rId6"/>
    <p:sldId id="550" r:id="rId7"/>
    <p:sldId id="396" r:id="rId8"/>
    <p:sldId id="274" r:id="rId9"/>
    <p:sldId id="423" r:id="rId10"/>
    <p:sldId id="424" r:id="rId11"/>
    <p:sldId id="549" r:id="rId12"/>
    <p:sldId id="277" r:id="rId13"/>
    <p:sldId id="410" r:id="rId14"/>
    <p:sldId id="278" r:id="rId15"/>
    <p:sldId id="425" r:id="rId16"/>
    <p:sldId id="390" r:id="rId17"/>
    <p:sldId id="276" r:id="rId18"/>
    <p:sldId id="426" r:id="rId19"/>
    <p:sldId id="541" r:id="rId20"/>
    <p:sldId id="391" r:id="rId21"/>
    <p:sldId id="369" r:id="rId22"/>
    <p:sldId id="397" r:id="rId23"/>
    <p:sldId id="523" r:id="rId24"/>
    <p:sldId id="392" r:id="rId25"/>
    <p:sldId id="371" r:id="rId26"/>
    <p:sldId id="427" r:id="rId27"/>
    <p:sldId id="428" r:id="rId28"/>
    <p:sldId id="279" r:id="rId29"/>
    <p:sldId id="394" r:id="rId30"/>
    <p:sldId id="395" r:id="rId31"/>
    <p:sldId id="433" r:id="rId32"/>
    <p:sldId id="434" r:id="rId33"/>
    <p:sldId id="435" r:id="rId34"/>
    <p:sldId id="280" r:id="rId35"/>
    <p:sldId id="370" r:id="rId36"/>
    <p:sldId id="430" r:id="rId37"/>
    <p:sldId id="436" r:id="rId38"/>
    <p:sldId id="437" r:id="rId39"/>
    <p:sldId id="331" r:id="rId40"/>
    <p:sldId id="409" r:id="rId41"/>
    <p:sldId id="431" r:id="rId42"/>
    <p:sldId id="441" r:id="rId43"/>
    <p:sldId id="442" r:id="rId44"/>
    <p:sldId id="443" r:id="rId45"/>
    <p:sldId id="325" r:id="rId46"/>
    <p:sldId id="432" r:id="rId47"/>
    <p:sldId id="418" r:id="rId48"/>
    <p:sldId id="372" r:id="rId49"/>
    <p:sldId id="535" r:id="rId50"/>
    <p:sldId id="282" r:id="rId51"/>
    <p:sldId id="402" r:id="rId52"/>
    <p:sldId id="403" r:id="rId53"/>
    <p:sldId id="281" r:id="rId54"/>
    <p:sldId id="342" r:id="rId55"/>
    <p:sldId id="283" r:id="rId56"/>
    <p:sldId id="398" r:id="rId57"/>
    <p:sldId id="399" r:id="rId58"/>
    <p:sldId id="400" r:id="rId59"/>
    <p:sldId id="284" r:id="rId60"/>
    <p:sldId id="285" r:id="rId61"/>
    <p:sldId id="286" r:id="rId62"/>
    <p:sldId id="438" r:id="rId63"/>
    <p:sldId id="439" r:id="rId64"/>
    <p:sldId id="287" r:id="rId65"/>
    <p:sldId id="344" r:id="rId66"/>
    <p:sldId id="345" r:id="rId67"/>
    <p:sldId id="346" r:id="rId68"/>
    <p:sldId id="440" r:id="rId69"/>
    <p:sldId id="445" r:id="rId70"/>
    <p:sldId id="446" r:id="rId71"/>
    <p:sldId id="527" r:id="rId72"/>
    <p:sldId id="528" r:id="rId73"/>
    <p:sldId id="529" r:id="rId74"/>
    <p:sldId id="444" r:id="rId75"/>
    <p:sldId id="538" r:id="rId76"/>
    <p:sldId id="539" r:id="rId77"/>
    <p:sldId id="288" r:id="rId78"/>
    <p:sldId id="289" r:id="rId79"/>
    <p:sldId id="290" r:id="rId80"/>
    <p:sldId id="338" r:id="rId81"/>
    <p:sldId id="339" r:id="rId82"/>
    <p:sldId id="340" r:id="rId83"/>
    <p:sldId id="341" r:id="rId84"/>
    <p:sldId id="368" r:id="rId85"/>
    <p:sldId id="447" r:id="rId86"/>
    <p:sldId id="448" r:id="rId87"/>
    <p:sldId id="291" r:id="rId88"/>
    <p:sldId id="292" r:id="rId89"/>
    <p:sldId id="449" r:id="rId90"/>
    <p:sldId id="451" r:id="rId91"/>
    <p:sldId id="401" r:id="rId92"/>
    <p:sldId id="450" r:id="rId93"/>
    <p:sldId id="452" r:id="rId94"/>
    <p:sldId id="382" r:id="rId95"/>
    <p:sldId id="383" r:id="rId96"/>
    <p:sldId id="330" r:id="rId97"/>
    <p:sldId id="293" r:id="rId98"/>
    <p:sldId id="343" r:id="rId99"/>
    <p:sldId id="294" r:id="rId100"/>
    <p:sldId id="533" r:id="rId101"/>
    <p:sldId id="367" r:id="rId102"/>
    <p:sldId id="453" r:id="rId103"/>
    <p:sldId id="458" r:id="rId104"/>
    <p:sldId id="454" r:id="rId105"/>
    <p:sldId id="455" r:id="rId106"/>
    <p:sldId id="456" r:id="rId107"/>
    <p:sldId id="457" r:id="rId108"/>
    <p:sldId id="295" r:id="rId109"/>
    <p:sldId id="411" r:id="rId110"/>
    <p:sldId id="296" r:id="rId111"/>
    <p:sldId id="419" r:id="rId112"/>
    <p:sldId id="420" r:id="rId113"/>
    <p:sldId id="462" r:id="rId114"/>
    <p:sldId id="464" r:id="rId115"/>
    <p:sldId id="465" r:id="rId116"/>
    <p:sldId id="463" r:id="rId117"/>
    <p:sldId id="297" r:id="rId118"/>
    <p:sldId id="298" r:id="rId119"/>
    <p:sldId id="460" r:id="rId120"/>
    <p:sldId id="466" r:id="rId121"/>
    <p:sldId id="530" r:id="rId122"/>
    <p:sldId id="531" r:id="rId123"/>
    <p:sldId id="532" r:id="rId124"/>
    <p:sldId id="467" r:id="rId125"/>
    <p:sldId id="468" r:id="rId126"/>
    <p:sldId id="469" r:id="rId127"/>
    <p:sldId id="461" r:id="rId128"/>
    <p:sldId id="299" r:id="rId129"/>
    <p:sldId id="333" r:id="rId130"/>
    <p:sldId id="336" r:id="rId131"/>
    <p:sldId id="471" r:id="rId132"/>
    <p:sldId id="335" r:id="rId133"/>
    <p:sldId id="337" r:id="rId134"/>
    <p:sldId id="470" r:id="rId135"/>
    <p:sldId id="334" r:id="rId136"/>
    <p:sldId id="349" r:id="rId137"/>
    <p:sldId id="350" r:id="rId138"/>
    <p:sldId id="514" r:id="rId139"/>
    <p:sldId id="351" r:id="rId140"/>
    <p:sldId id="352" r:id="rId141"/>
    <p:sldId id="329" r:id="rId142"/>
    <p:sldId id="355" r:id="rId143"/>
    <p:sldId id="356" r:id="rId144"/>
    <p:sldId id="357" r:id="rId145"/>
    <p:sldId id="358" r:id="rId146"/>
    <p:sldId id="353" r:id="rId147"/>
    <p:sldId id="359" r:id="rId148"/>
    <p:sldId id="360" r:id="rId149"/>
    <p:sldId id="361" r:id="rId150"/>
    <p:sldId id="300" r:id="rId151"/>
    <p:sldId id="459" r:id="rId152"/>
    <p:sldId id="376" r:id="rId153"/>
    <p:sldId id="377" r:id="rId154"/>
    <p:sldId id="378" r:id="rId155"/>
    <p:sldId id="379" r:id="rId156"/>
    <p:sldId id="354" r:id="rId157"/>
    <p:sldId id="366" r:id="rId158"/>
    <p:sldId id="302" r:id="rId159"/>
    <p:sldId id="474" r:id="rId160"/>
    <p:sldId id="365" r:id="rId161"/>
    <p:sldId id="545" r:id="rId162"/>
    <p:sldId id="546" r:id="rId163"/>
    <p:sldId id="547" r:id="rId164"/>
    <p:sldId id="548" r:id="rId165"/>
    <p:sldId id="301" r:id="rId166"/>
    <p:sldId id="275" r:id="rId167"/>
    <p:sldId id="473" r:id="rId168"/>
    <p:sldId id="536" r:id="rId169"/>
    <p:sldId id="540" r:id="rId170"/>
    <p:sldId id="472" r:id="rId171"/>
    <p:sldId id="475" r:id="rId172"/>
    <p:sldId id="534" r:id="rId173"/>
    <p:sldId id="476" r:id="rId174"/>
    <p:sldId id="477" r:id="rId175"/>
    <p:sldId id="479" r:id="rId176"/>
    <p:sldId id="478" r:id="rId177"/>
    <p:sldId id="480" r:id="rId178"/>
    <p:sldId id="481" r:id="rId179"/>
    <p:sldId id="417" r:id="rId180"/>
    <p:sldId id="412" r:id="rId181"/>
    <p:sldId id="553" r:id="rId182"/>
    <p:sldId id="413" r:id="rId183"/>
    <p:sldId id="542" r:id="rId184"/>
    <p:sldId id="543" r:id="rId185"/>
    <p:sldId id="544" r:id="rId186"/>
    <p:sldId id="304" r:id="rId187"/>
    <p:sldId id="404" r:id="rId188"/>
    <p:sldId id="323" r:id="rId189"/>
    <p:sldId id="375" r:id="rId190"/>
    <p:sldId id="303" r:id="rId191"/>
    <p:sldId id="328" r:id="rId192"/>
    <p:sldId id="405" r:id="rId193"/>
    <p:sldId id="482" r:id="rId194"/>
    <p:sldId id="485" r:id="rId195"/>
    <p:sldId id="486" r:id="rId196"/>
    <p:sldId id="487" r:id="rId197"/>
    <p:sldId id="489" r:id="rId198"/>
    <p:sldId id="490" r:id="rId199"/>
    <p:sldId id="484" r:id="rId200"/>
    <p:sldId id="491" r:id="rId201"/>
    <p:sldId id="492" r:id="rId202"/>
    <p:sldId id="537" r:id="rId203"/>
    <p:sldId id="495" r:id="rId204"/>
    <p:sldId id="496" r:id="rId205"/>
    <p:sldId id="497" r:id="rId206"/>
    <p:sldId id="499" r:id="rId207"/>
    <p:sldId id="406" r:id="rId208"/>
    <p:sldId id="407" r:id="rId209"/>
    <p:sldId id="408" r:id="rId210"/>
    <p:sldId id="393" r:id="rId211"/>
    <p:sldId id="347" r:id="rId212"/>
    <p:sldId id="348" r:id="rId213"/>
    <p:sldId id="306" r:id="rId214"/>
    <p:sldId id="373" r:id="rId215"/>
    <p:sldId id="374" r:id="rId216"/>
    <p:sldId id="305" r:id="rId217"/>
    <p:sldId id="483" r:id="rId218"/>
    <p:sldId id="415" r:id="rId219"/>
    <p:sldId id="308" r:id="rId220"/>
    <p:sldId id="307" r:id="rId221"/>
    <p:sldId id="416" r:id="rId222"/>
    <p:sldId id="493" r:id="rId223"/>
    <p:sldId id="494" r:id="rId224"/>
    <p:sldId id="498" r:id="rId225"/>
    <p:sldId id="500" r:id="rId226"/>
    <p:sldId id="309" r:id="rId227"/>
    <p:sldId id="501" r:id="rId228"/>
    <p:sldId id="504" r:id="rId229"/>
    <p:sldId id="503" r:id="rId230"/>
    <p:sldId id="311" r:id="rId231"/>
    <p:sldId id="312" r:id="rId232"/>
    <p:sldId id="313" r:id="rId233"/>
    <p:sldId id="315" r:id="rId234"/>
    <p:sldId id="316" r:id="rId235"/>
    <p:sldId id="310" r:id="rId236"/>
    <p:sldId id="505" r:id="rId237"/>
    <p:sldId id="317" r:id="rId238"/>
    <p:sldId id="318" r:id="rId239"/>
    <p:sldId id="327" r:id="rId240"/>
    <p:sldId id="506" r:id="rId241"/>
    <p:sldId id="507" r:id="rId242"/>
    <p:sldId id="363" r:id="rId243"/>
    <p:sldId id="364" r:id="rId244"/>
    <p:sldId id="414" r:id="rId245"/>
    <p:sldId id="508" r:id="rId246"/>
    <p:sldId id="509" r:id="rId247"/>
    <p:sldId id="510" r:id="rId248"/>
    <p:sldId id="511" r:id="rId249"/>
    <p:sldId id="512" r:id="rId250"/>
    <p:sldId id="513" r:id="rId251"/>
    <p:sldId id="380" r:id="rId252"/>
    <p:sldId id="326" r:id="rId253"/>
    <p:sldId id="314" r:id="rId254"/>
    <p:sldId id="515" r:id="rId255"/>
    <p:sldId id="362" r:id="rId256"/>
    <p:sldId id="516" r:id="rId257"/>
    <p:sldId id="517" r:id="rId258"/>
    <p:sldId id="518" r:id="rId259"/>
    <p:sldId id="522" r:id="rId260"/>
    <p:sldId id="524" r:id="rId261"/>
    <p:sldId id="525" r:id="rId262"/>
    <p:sldId id="520" r:id="rId263"/>
    <p:sldId id="521" r:id="rId264"/>
    <p:sldId id="519" r:id="rId265"/>
    <p:sldId id="551" r:id="rId266"/>
    <p:sldId id="319" r:id="rId267"/>
    <p:sldId id="320" r:id="rId268"/>
    <p:sldId id="321" r:id="rId269"/>
    <p:sldId id="322" r:id="rId270"/>
    <p:sldId id="386" r:id="rId271"/>
    <p:sldId id="324" r:id="rId272"/>
    <p:sldId id="552" r:id="rId273"/>
    <p:sldId id="381" r:id="rId274"/>
    <p:sldId id="384" r:id="rId275"/>
    <p:sldId id="385" r:id="rId276"/>
    <p:sldId id="387" r:id="rId277"/>
    <p:sldId id="388" r:id="rId278"/>
    <p:sldId id="389" r:id="rId27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presProps" Target="presProps.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260" Type="http://schemas.openxmlformats.org/officeDocument/2006/relationships/slide" Target="slides/slide259.xml"/><Relationship Id="rId265" Type="http://schemas.openxmlformats.org/officeDocument/2006/relationships/slide" Target="slides/slide264.xml"/><Relationship Id="rId281"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50" Type="http://schemas.openxmlformats.org/officeDocument/2006/relationships/slide" Target="slides/slide249.xml"/><Relationship Id="rId255" Type="http://schemas.openxmlformats.org/officeDocument/2006/relationships/slide" Target="slides/slide254.xml"/><Relationship Id="rId271" Type="http://schemas.openxmlformats.org/officeDocument/2006/relationships/slide" Target="slides/slide270.xml"/><Relationship Id="rId276" Type="http://schemas.openxmlformats.org/officeDocument/2006/relationships/slide" Target="slides/slide275.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261" Type="http://schemas.openxmlformats.org/officeDocument/2006/relationships/slide" Target="slides/slide260.xml"/><Relationship Id="rId266" Type="http://schemas.openxmlformats.org/officeDocument/2006/relationships/slide" Target="slides/slide265.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282"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77" Type="http://schemas.openxmlformats.org/officeDocument/2006/relationships/slide" Target="slides/slide276.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283"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15/11/2021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15/11/2021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15/11/2021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15/11/2021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15/11/2021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15/11/2021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15/11/2021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15/11/2021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15/11/2021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15/11/2021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15/11/2021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15/11/2021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image" Target="../media/image113.jp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image" Target="../media/image115.jpg"/><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image" Target="../media/image121.jp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image" Target="../media/image122.jp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image" Target="../media/image123.jp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image" Target="../media/image124.jpg"/><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image" Target="../media/image126.jpg"/><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image" Target="../media/image127.jp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image" Target="../media/image128.jpg"/><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image" Target="../media/image128.jpg"/><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image" Target="../media/image129.jpg"/><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image" Target="../media/image129.jpg"/><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image" Target="../media/image129.jpg"/><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image" Target="../media/image130.jpg"/><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image" Target="../media/image132.jpg"/><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image" Target="../media/image133.jpg"/><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image" Target="../media/image134.jpg"/><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image" Target="../media/image135.jpg"/><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image" Target="../media/image136.jpg"/><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image" Target="../media/image137.jpg"/><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image" Target="../media/image138.JPG"/><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image" Target="../media/image139.jpg"/><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image" Target="../media/image140.jpg"/><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image" Target="../media/image141.jpg"/><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image" Target="../media/image142.jpg"/><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image" Target="../media/image143.jpg"/><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image" Target="../media/image144.jpg"/><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image" Target="../media/image145.jpg"/><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image" Target="../media/image146.jpg"/><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image" Target="../media/image147.jpg"/><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image" Target="../media/image148.jpg"/><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image" Target="../media/image149.jpg"/><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image" Target="../media/image151.jpg"/><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image" Target="../media/image152.jpg"/><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image" Target="../media/image152.jpg"/><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image" Target="../media/image153.jpg"/><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image" Target="../media/image154.jpg"/><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image" Target="../media/image156.jpg"/><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image" Target="../media/image157.JPG"/><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2" Type="http://schemas.openxmlformats.org/officeDocument/2006/relationships/image" Target="../media/image158.jpg"/><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image" Target="../media/image159.jpg"/><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image" Target="../media/image160.jpg"/><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image" Target="../media/image161.jpg"/><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image" Target="../media/image162.jpg"/><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2" Type="http://schemas.openxmlformats.org/officeDocument/2006/relationships/image" Target="../media/image163.jpg"/><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image" Target="../media/image164.jpg"/><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2" Type="http://schemas.openxmlformats.org/officeDocument/2006/relationships/image" Target="../media/image165.jpg"/><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2" Type="http://schemas.openxmlformats.org/officeDocument/2006/relationships/image" Target="../media/image166.jpg"/><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2" Type="http://schemas.openxmlformats.org/officeDocument/2006/relationships/image" Target="../media/image167.jpg"/><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6.xml.rels><?xml version="1.0" encoding="UTF-8" standalone="yes"?>
<Relationships xmlns="http://schemas.openxmlformats.org/package/2006/relationships"><Relationship Id="rId2" Type="http://schemas.openxmlformats.org/officeDocument/2006/relationships/image" Target="../media/image168.jpg"/><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2" Type="http://schemas.openxmlformats.org/officeDocument/2006/relationships/image" Target="../media/image169.jpg"/><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2" Type="http://schemas.openxmlformats.org/officeDocument/2006/relationships/image" Target="../media/image170.jpg"/><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2" Type="http://schemas.openxmlformats.org/officeDocument/2006/relationships/image" Target="../media/image171.jpg"/><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2" Type="http://schemas.openxmlformats.org/officeDocument/2006/relationships/image" Target="../media/image172.jpg"/><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3.xml.rels><?xml version="1.0" encoding="UTF-8" standalone="yes"?>
<Relationships xmlns="http://schemas.openxmlformats.org/package/2006/relationships"><Relationship Id="rId2" Type="http://schemas.openxmlformats.org/officeDocument/2006/relationships/image" Target="../media/image173.JPG"/><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2" Type="http://schemas.openxmlformats.org/officeDocument/2006/relationships/image" Target="../media/image174.jpg"/><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2" Type="http://schemas.openxmlformats.org/officeDocument/2006/relationships/image" Target="../media/image175.jpg"/><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a:xfrm>
            <a:off x="1524000" y="1122362"/>
            <a:ext cx="9144000" cy="3560474"/>
          </a:xfrm>
        </p:spPr>
        <p:txBody>
          <a:bodyPr>
            <a:normAutofit/>
          </a:bodyPr>
          <a:lstStyle/>
          <a:p>
            <a:r>
              <a:rPr lang="es-ES" sz="11500" b="1" dirty="0"/>
              <a:t>Jacob Jordaens</a:t>
            </a:r>
            <a:br>
              <a:rPr lang="es-ES" sz="11500" b="1" dirty="0"/>
            </a:br>
            <a:r>
              <a:rPr lang="es-ES" sz="11500" b="1" dirty="0"/>
              <a:t>1593 - 1678</a:t>
            </a:r>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622953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0608349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152430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626861" y="365125"/>
            <a:ext cx="5565138" cy="1532947"/>
          </a:xfrm>
        </p:spPr>
        <p:txBody>
          <a:bodyPr anchor="ctr">
            <a:normAutofit/>
          </a:bodyPr>
          <a:lstStyle/>
          <a:p>
            <a:pPr algn="ctr"/>
            <a:r>
              <a:rPr lang="es-ES" sz="2800" b="1" dirty="0"/>
              <a:t>1615. Jacob Jordaens. Adoración de los pastores. Liechtenstein Museum.</a:t>
            </a:r>
          </a:p>
        </p:txBody>
      </p:sp>
      <p:pic>
        <p:nvPicPr>
          <p:cNvPr id="4" name="Imagen 3">
            <a:extLst>
              <a:ext uri="{FF2B5EF4-FFF2-40B4-BE49-F238E27FC236}">
                <a16:creationId xmlns:a16="http://schemas.microsoft.com/office/drawing/2014/main" id="{7F8AC1F9-58D5-435A-A79D-12C3E99FB4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6861" y="1898072"/>
            <a:ext cx="5565138" cy="4267199"/>
          </a:xfrm>
          <a:prstGeom prst="rect">
            <a:avLst/>
          </a:prstGeom>
        </p:spPr>
      </p:pic>
      <p:sp>
        <p:nvSpPr>
          <p:cNvPr id="3" name="CuadroTexto 2">
            <a:extLst>
              <a:ext uri="{FF2B5EF4-FFF2-40B4-BE49-F238E27FC236}">
                <a16:creationId xmlns:a16="http://schemas.microsoft.com/office/drawing/2014/main" id="{D455F1FF-6DF5-430F-B839-6CF4229E1A84}"/>
              </a:ext>
            </a:extLst>
          </p:cNvPr>
          <p:cNvSpPr txBox="1"/>
          <p:nvPr/>
        </p:nvSpPr>
        <p:spPr>
          <a:xfrm>
            <a:off x="346364" y="290945"/>
            <a:ext cx="6280498" cy="6524863"/>
          </a:xfrm>
          <a:prstGeom prst="rect">
            <a:avLst/>
          </a:prstGeom>
          <a:noFill/>
        </p:spPr>
        <p:txBody>
          <a:bodyPr wrap="square" rtlCol="0">
            <a:spAutoFit/>
          </a:bodyPr>
          <a:lstStyle/>
          <a:p>
            <a:r>
              <a:rPr lang="es-ES" sz="2200" b="0" i="0" dirty="0">
                <a:effectLst/>
              </a:rPr>
              <a:t>Jordaens adopta un enfoque vigoroso y colorido.</a:t>
            </a:r>
            <a:br>
              <a:rPr lang="es-ES" sz="2200" dirty="0"/>
            </a:br>
            <a:r>
              <a:rPr lang="es-ES" sz="2200" b="0" i="0" dirty="0">
                <a:effectLst/>
              </a:rPr>
              <a:t>Las diferentes fuentes de luz están sutilmente dispuestas: la cálida luz de las velas que ilumina los rostros del pastor y los rayos que penetran en la penumbra del interior a través de la entrada arqueada junto con la luz brillante que parece emitir desde el niño acostado en una tela blanca en el pesebre expresivos efectos de claroscuro que atestiguan la poderosa influencia del caravaggismo. María, José y los tres pastores están aquí unidos por una pareja de ancianos empobrecidos para adorar con asombro al pesebre. Una característica sorprendente de la pintura es el joven con rasgos marcados y similares a retratos a la izquierda de María, que no se enfoca con reverencia y asombro en el evento milagroso como los demás en la imagen, sino que mira directamente al espectador. Se considera una de las primeras obras conocidas de Jacob Jordaens.</a:t>
            </a:r>
            <a:endParaRPr lang="es-ES" sz="2200" dirty="0"/>
          </a:p>
        </p:txBody>
      </p:sp>
    </p:spTree>
    <p:extLst>
      <p:ext uri="{BB962C8B-B14F-4D97-AF65-F5344CB8AC3E}">
        <p14:creationId xmlns:p14="http://schemas.microsoft.com/office/powerpoint/2010/main" val="718228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87342" cy="5869420"/>
          </a:xfrm>
        </p:spPr>
        <p:txBody>
          <a:bodyPr anchor="t">
            <a:normAutofit/>
          </a:bodyPr>
          <a:lstStyle/>
          <a:p>
            <a:r>
              <a:rPr lang="es-ES" sz="2800" b="1" dirty="0"/>
              <a:t>1615. Jacob Jordaens. Sagrada Familia. Museo de Bellas Artes, Bruselas.</a:t>
            </a:r>
          </a:p>
        </p:txBody>
      </p:sp>
      <p:pic>
        <p:nvPicPr>
          <p:cNvPr id="4" name="Imagen 3">
            <a:extLst>
              <a:ext uri="{FF2B5EF4-FFF2-40B4-BE49-F238E27FC236}">
                <a16:creationId xmlns:a16="http://schemas.microsoft.com/office/drawing/2014/main" id="{7710AA27-70B9-4ED6-9C7B-0EFF3C4DCF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9960" y="0"/>
            <a:ext cx="4892040" cy="6858000"/>
          </a:xfrm>
          <a:prstGeom prst="rect">
            <a:avLst/>
          </a:prstGeom>
        </p:spPr>
      </p:pic>
    </p:spTree>
    <p:extLst>
      <p:ext uri="{BB962C8B-B14F-4D97-AF65-F5344CB8AC3E}">
        <p14:creationId xmlns:p14="http://schemas.microsoft.com/office/powerpoint/2010/main" val="4084537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91344" cy="5869420"/>
          </a:xfrm>
        </p:spPr>
        <p:txBody>
          <a:bodyPr anchor="t">
            <a:normAutofit/>
          </a:bodyPr>
          <a:lstStyle/>
          <a:p>
            <a:r>
              <a:rPr lang="es-ES" sz="2800" b="1" dirty="0"/>
              <a:t>1615. Jacob Jordaens. Autorretrato entre padres, hermanos y hermanas. The Hermitage, St. Petersburg.</a:t>
            </a:r>
          </a:p>
        </p:txBody>
      </p:sp>
      <p:pic>
        <p:nvPicPr>
          <p:cNvPr id="4" name="Imagen 3">
            <a:extLst>
              <a:ext uri="{FF2B5EF4-FFF2-40B4-BE49-F238E27FC236}">
                <a16:creationId xmlns:a16="http://schemas.microsoft.com/office/drawing/2014/main" id="{53E25ACC-7504-4E45-9867-26A88323ED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3962" y="0"/>
            <a:ext cx="5388038" cy="6858000"/>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64383" cy="5869420"/>
          </a:xfrm>
        </p:spPr>
        <p:txBody>
          <a:bodyPr anchor="t">
            <a:normAutofit/>
          </a:bodyPr>
          <a:lstStyle/>
          <a:p>
            <a:r>
              <a:rPr lang="es-ES" sz="2800" b="1" dirty="0"/>
              <a:t>1615. Jacob Jordaens. Cristo como jardinero con las tres Marías. Kaiser Friedrich Museum, Berlín.</a:t>
            </a:r>
          </a:p>
        </p:txBody>
      </p:sp>
      <p:pic>
        <p:nvPicPr>
          <p:cNvPr id="6" name="Imagen 5">
            <a:extLst>
              <a:ext uri="{FF2B5EF4-FFF2-40B4-BE49-F238E27FC236}">
                <a16:creationId xmlns:a16="http://schemas.microsoft.com/office/drawing/2014/main" id="{709DBE4E-AB0A-4656-970A-D869E70AB0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2105" y="0"/>
            <a:ext cx="5649895" cy="6861352"/>
          </a:xfrm>
          <a:prstGeom prst="rect">
            <a:avLst/>
          </a:prstGeom>
        </p:spPr>
      </p:pic>
    </p:spTree>
    <p:extLst>
      <p:ext uri="{BB962C8B-B14F-4D97-AF65-F5344CB8AC3E}">
        <p14:creationId xmlns:p14="http://schemas.microsoft.com/office/powerpoint/2010/main" val="3969263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60218" y="365125"/>
            <a:ext cx="2887807" cy="5869420"/>
          </a:xfrm>
        </p:spPr>
        <p:txBody>
          <a:bodyPr anchor="t">
            <a:normAutofit/>
          </a:bodyPr>
          <a:lstStyle/>
          <a:p>
            <a:r>
              <a:rPr lang="es-ES" sz="2800" b="1" dirty="0"/>
              <a:t>1615. Jacob Jordaens. Adoración de los pastores. Liechtenstein Museum.</a:t>
            </a:r>
          </a:p>
        </p:txBody>
      </p:sp>
      <p:pic>
        <p:nvPicPr>
          <p:cNvPr id="4" name="Imagen 3">
            <a:extLst>
              <a:ext uri="{FF2B5EF4-FFF2-40B4-BE49-F238E27FC236}">
                <a16:creationId xmlns:a16="http://schemas.microsoft.com/office/drawing/2014/main" id="{7F8AC1F9-58D5-435A-A79D-12C3E99FB4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8025" y="0"/>
            <a:ext cx="8943975" cy="6858000"/>
          </a:xfrm>
          <a:prstGeom prst="rect">
            <a:avLst/>
          </a:prstGeom>
        </p:spPr>
      </p:pic>
    </p:spTree>
    <p:extLst>
      <p:ext uri="{BB962C8B-B14F-4D97-AF65-F5344CB8AC3E}">
        <p14:creationId xmlns:p14="http://schemas.microsoft.com/office/powerpoint/2010/main" val="693073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521045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5"/>
            <a:ext cx="3120325" cy="5869420"/>
          </a:xfrm>
        </p:spPr>
        <p:txBody>
          <a:bodyPr anchor="t">
            <a:normAutofit/>
          </a:bodyPr>
          <a:lstStyle/>
          <a:p>
            <a:r>
              <a:rPr lang="es-ES" sz="2800" b="1" dirty="0"/>
              <a:t>1616. Jacob Jordaens. Retrato familiar, autorretrato. Staatliche Museen, Kassel.</a:t>
            </a:r>
          </a:p>
        </p:txBody>
      </p:sp>
      <p:pic>
        <p:nvPicPr>
          <p:cNvPr id="4" name="Imagen 3">
            <a:extLst>
              <a:ext uri="{FF2B5EF4-FFF2-40B4-BE49-F238E27FC236}">
                <a16:creationId xmlns:a16="http://schemas.microsoft.com/office/drawing/2014/main" id="{F9938005-E7BD-43E6-A835-D0508062AC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3560" y="0"/>
            <a:ext cx="8808440" cy="6858000"/>
          </a:xfrm>
          <a:prstGeom prst="rect">
            <a:avLst/>
          </a:prstGeom>
        </p:spPr>
      </p:pic>
    </p:spTree>
    <p:extLst>
      <p:ext uri="{BB962C8B-B14F-4D97-AF65-F5344CB8AC3E}">
        <p14:creationId xmlns:p14="http://schemas.microsoft.com/office/powerpoint/2010/main" val="20951980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290191" cy="5869420"/>
          </a:xfrm>
        </p:spPr>
        <p:txBody>
          <a:bodyPr anchor="t">
            <a:normAutofit/>
          </a:bodyPr>
          <a:lstStyle/>
          <a:p>
            <a:r>
              <a:rPr lang="es-ES" sz="2800" b="1" dirty="0"/>
              <a:t>1616. Jacob Jordaens. El buen samaritano. Louvre, Abu </a:t>
            </a:r>
            <a:r>
              <a:rPr lang="es-ES" sz="2800" b="1" dirty="0" err="1"/>
              <a:t>Dhabi</a:t>
            </a:r>
            <a:r>
              <a:rPr lang="es-ES" sz="2800" b="1" dirty="0"/>
              <a:t>.</a:t>
            </a:r>
          </a:p>
        </p:txBody>
      </p:sp>
      <p:pic>
        <p:nvPicPr>
          <p:cNvPr id="4" name="Imagen 3">
            <a:extLst>
              <a:ext uri="{FF2B5EF4-FFF2-40B4-BE49-F238E27FC236}">
                <a16:creationId xmlns:a16="http://schemas.microsoft.com/office/drawing/2014/main" id="{584E36C7-D294-46F4-8457-08363DA7B0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02809" y="0"/>
            <a:ext cx="6389191" cy="6858000"/>
          </a:xfrm>
          <a:prstGeom prst="rect">
            <a:avLst/>
          </a:prstGeom>
        </p:spPr>
      </p:pic>
    </p:spTree>
    <p:extLst>
      <p:ext uri="{BB962C8B-B14F-4D97-AF65-F5344CB8AC3E}">
        <p14:creationId xmlns:p14="http://schemas.microsoft.com/office/powerpoint/2010/main" val="6000787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25372" cy="5869420"/>
          </a:xfrm>
        </p:spPr>
        <p:txBody>
          <a:bodyPr anchor="t">
            <a:normAutofit/>
          </a:bodyPr>
          <a:lstStyle/>
          <a:p>
            <a:r>
              <a:rPr lang="es-ES" sz="2800" b="1" dirty="0"/>
              <a:t>1616. Jacob Jordaens. Retorno de la Sagrada Familia. Staatliche Museen, Berlín.</a:t>
            </a:r>
          </a:p>
        </p:txBody>
      </p:sp>
      <p:pic>
        <p:nvPicPr>
          <p:cNvPr id="4" name="Imagen 3">
            <a:extLst>
              <a:ext uri="{FF2B5EF4-FFF2-40B4-BE49-F238E27FC236}">
                <a16:creationId xmlns:a16="http://schemas.microsoft.com/office/drawing/2014/main" id="{848BD5B8-7944-4441-A915-646A0C7E0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7990" y="0"/>
            <a:ext cx="5354010" cy="6858000"/>
          </a:xfrm>
          <a:prstGeom prst="rect">
            <a:avLst/>
          </a:prstGeom>
        </p:spPr>
      </p:pic>
    </p:spTree>
    <p:extLst>
      <p:ext uri="{BB962C8B-B14F-4D97-AF65-F5344CB8AC3E}">
        <p14:creationId xmlns:p14="http://schemas.microsoft.com/office/powerpoint/2010/main" val="1095798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91746" cy="5869420"/>
          </a:xfrm>
        </p:spPr>
        <p:txBody>
          <a:bodyPr anchor="t">
            <a:normAutofit/>
          </a:bodyPr>
          <a:lstStyle/>
          <a:p>
            <a:r>
              <a:rPr lang="en-US" sz="2800" b="1" dirty="0"/>
              <a:t>Jacob </a:t>
            </a:r>
            <a:r>
              <a:rPr lang="en-US" sz="2800" b="1" dirty="0" err="1"/>
              <a:t>Jordaens</a:t>
            </a:r>
            <a:r>
              <a:rPr lang="en-US" sz="2800" b="1" dirty="0"/>
              <a:t>. </a:t>
            </a:r>
            <a:r>
              <a:rPr lang="en-US" sz="2800" b="1" dirty="0" err="1"/>
              <a:t>Retrono</a:t>
            </a:r>
            <a:r>
              <a:rPr lang="en-US" sz="2800" b="1" dirty="0"/>
              <a:t> de la Sagrada Familia. Rhode Island School of Design Museum of Art, Providence.</a:t>
            </a:r>
            <a:endParaRPr lang="es-ES" sz="2800" b="1" dirty="0"/>
          </a:p>
        </p:txBody>
      </p:sp>
      <p:pic>
        <p:nvPicPr>
          <p:cNvPr id="4" name="Imagen 3">
            <a:extLst>
              <a:ext uri="{FF2B5EF4-FFF2-40B4-BE49-F238E27FC236}">
                <a16:creationId xmlns:a16="http://schemas.microsoft.com/office/drawing/2014/main" id="{20A28F29-1BE8-4EEB-8D5E-8B5BD8B49C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4364" y="-21498"/>
            <a:ext cx="4987636" cy="6879498"/>
          </a:xfrm>
          <a:prstGeom prst="rect">
            <a:avLst/>
          </a:prstGeom>
        </p:spPr>
      </p:pic>
    </p:spTree>
    <p:extLst>
      <p:ext uri="{BB962C8B-B14F-4D97-AF65-F5344CB8AC3E}">
        <p14:creationId xmlns:p14="http://schemas.microsoft.com/office/powerpoint/2010/main" val="3036434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61040" cy="5869420"/>
          </a:xfrm>
        </p:spPr>
        <p:txBody>
          <a:bodyPr anchor="t">
            <a:normAutofit/>
          </a:bodyPr>
          <a:lstStyle/>
          <a:p>
            <a:r>
              <a:rPr lang="es-ES" sz="2800" b="1" dirty="0"/>
              <a:t>1616. Jacob Jordaens. Sagrada Familia con pastores. MET.</a:t>
            </a:r>
            <a:br>
              <a:rPr lang="es-ES" sz="2800" dirty="0"/>
            </a:br>
            <a:br>
              <a:rPr lang="es-ES" sz="2800" dirty="0"/>
            </a:br>
            <a:r>
              <a:rPr lang="es-ES" sz="2400" b="0" i="0" dirty="0">
                <a:effectLst/>
                <a:latin typeface="+mn-lt"/>
              </a:rPr>
              <a:t>Trabajando en Amberes, el centro comercial de los Países Bajos españoles, Jordaens atendió a una audiencia internacional con imágenes devocionales católicas como esta, centrada en la figura de la Virgen María. </a:t>
            </a:r>
            <a:br>
              <a:rPr lang="es-ES" sz="2400" b="0" i="0" dirty="0">
                <a:effectLst/>
                <a:latin typeface="+mn-lt"/>
              </a:rPr>
            </a:br>
            <a:r>
              <a:rPr lang="es-ES" sz="2400" b="0" i="0" dirty="0">
                <a:effectLst/>
                <a:latin typeface="+mn-lt"/>
              </a:rPr>
              <a:t>Su evocación terrenal de la carne influyó en artistas holandeses como Hals, y su trabajo fue recopilado tanto por Vermeer como por la corte de La Haya. </a:t>
            </a:r>
            <a:br>
              <a:rPr lang="es-ES" sz="2400" b="0" i="0" dirty="0">
                <a:effectLst/>
                <a:latin typeface="+mn-lt"/>
              </a:rPr>
            </a:br>
            <a:r>
              <a:rPr lang="es-ES" sz="2400" b="0" i="0" dirty="0">
                <a:effectLst/>
                <a:latin typeface="+mn-lt"/>
              </a:rPr>
              <a:t>A pesar de su producción de imágenes devocionales católicas, Jordaens fue llevado después de su muerte a través de la frontera con la República Holandesa para un entierro protestante.</a:t>
            </a:r>
            <a:endParaRPr lang="es-ES" sz="2800" dirty="0">
              <a:latin typeface="+mn-lt"/>
            </a:endParaRPr>
          </a:p>
        </p:txBody>
      </p:sp>
      <p:pic>
        <p:nvPicPr>
          <p:cNvPr id="4" name="Imagen 3">
            <a:extLst>
              <a:ext uri="{FF2B5EF4-FFF2-40B4-BE49-F238E27FC236}">
                <a16:creationId xmlns:a16="http://schemas.microsoft.com/office/drawing/2014/main" id="{DA18B9C9-240F-47BD-B498-F1179C7CF6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3658" y="0"/>
            <a:ext cx="5018342" cy="6858000"/>
          </a:xfrm>
          <a:prstGeom prst="rect">
            <a:avLst/>
          </a:prstGeom>
        </p:spPr>
      </p:pic>
    </p:spTree>
    <p:extLst>
      <p:ext uri="{BB962C8B-B14F-4D97-AF65-F5344CB8AC3E}">
        <p14:creationId xmlns:p14="http://schemas.microsoft.com/office/powerpoint/2010/main" val="1407374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5"/>
            <a:ext cx="2671523" cy="5869420"/>
          </a:xfrm>
        </p:spPr>
        <p:txBody>
          <a:bodyPr anchor="t">
            <a:normAutofit/>
          </a:bodyPr>
          <a:lstStyle/>
          <a:p>
            <a:r>
              <a:rPr lang="es-ES" sz="2800" b="1" dirty="0"/>
              <a:t>1616. Jacob Jordaens. El rapto de Europa. Staatliche Museen, Berlín.</a:t>
            </a:r>
          </a:p>
        </p:txBody>
      </p:sp>
      <p:pic>
        <p:nvPicPr>
          <p:cNvPr id="4" name="Imagen 3">
            <a:extLst>
              <a:ext uri="{FF2B5EF4-FFF2-40B4-BE49-F238E27FC236}">
                <a16:creationId xmlns:a16="http://schemas.microsoft.com/office/drawing/2014/main" id="{32D13933-80A5-460E-ABCF-B309198271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6323" y="0"/>
            <a:ext cx="9215677" cy="6858000"/>
          </a:xfrm>
          <a:prstGeom prst="rect">
            <a:avLst/>
          </a:prstGeom>
        </p:spPr>
      </p:pic>
    </p:spTree>
    <p:extLst>
      <p:ext uri="{BB962C8B-B14F-4D97-AF65-F5344CB8AC3E}">
        <p14:creationId xmlns:p14="http://schemas.microsoft.com/office/powerpoint/2010/main" val="1512881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0733512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461212" cy="5869420"/>
          </a:xfrm>
        </p:spPr>
        <p:txBody>
          <a:bodyPr anchor="t">
            <a:normAutofit/>
          </a:bodyPr>
          <a:lstStyle/>
          <a:p>
            <a:r>
              <a:rPr lang="es-ES" sz="2800" b="1" dirty="0"/>
              <a:t>1616. Jacob Jordaens. Ninfas y sátiros, una alegoría de la fecundidad. Miami Beach, Bass Museum of Art , USA.</a:t>
            </a:r>
          </a:p>
        </p:txBody>
      </p:sp>
      <p:pic>
        <p:nvPicPr>
          <p:cNvPr id="4" name="Imagen 3">
            <a:extLst>
              <a:ext uri="{FF2B5EF4-FFF2-40B4-BE49-F238E27FC236}">
                <a16:creationId xmlns:a16="http://schemas.microsoft.com/office/drawing/2014/main" id="{32A24A97-7B2B-4D40-807D-2504EC8D6E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3830" y="0"/>
            <a:ext cx="8218170" cy="6858000"/>
          </a:xfrm>
          <a:prstGeom prst="rect">
            <a:avLst/>
          </a:prstGeom>
        </p:spPr>
      </p:pic>
    </p:spTree>
    <p:extLst>
      <p:ext uri="{BB962C8B-B14F-4D97-AF65-F5344CB8AC3E}">
        <p14:creationId xmlns:p14="http://schemas.microsoft.com/office/powerpoint/2010/main" val="2874446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333018" cy="1149927"/>
          </a:xfrm>
        </p:spPr>
        <p:txBody>
          <a:bodyPr anchor="ctr">
            <a:normAutofit/>
          </a:bodyPr>
          <a:lstStyle/>
          <a:p>
            <a:r>
              <a:rPr lang="pt-BR" sz="2800" b="1" dirty="0"/>
              <a:t>1617. Jacob </a:t>
            </a:r>
            <a:r>
              <a:rPr lang="pt-BR" sz="2800" b="1" dirty="0" err="1"/>
              <a:t>Jordaens</a:t>
            </a:r>
            <a:r>
              <a:rPr lang="pt-BR" sz="2800" b="1" dirty="0"/>
              <a:t>. Sagrada </a:t>
            </a:r>
            <a:r>
              <a:rPr lang="pt-BR" sz="2800" b="1" dirty="0" err="1"/>
              <a:t>Familia</a:t>
            </a:r>
            <a:r>
              <a:rPr lang="pt-BR" sz="2800" b="1" dirty="0"/>
              <a:t>. Museo Nacional, </a:t>
            </a:r>
            <a:r>
              <a:rPr lang="pt-BR" sz="2800" b="1" dirty="0" err="1"/>
              <a:t>Varsovia</a:t>
            </a:r>
            <a:r>
              <a:rPr lang="pt-BR" sz="2800" b="1" dirty="0"/>
              <a:t>.</a:t>
            </a:r>
            <a:endParaRPr lang="es-ES" sz="2800" b="1" dirty="0"/>
          </a:p>
        </p:txBody>
      </p:sp>
      <p:pic>
        <p:nvPicPr>
          <p:cNvPr id="4" name="Imagen 3">
            <a:extLst>
              <a:ext uri="{FF2B5EF4-FFF2-40B4-BE49-F238E27FC236}">
                <a16:creationId xmlns:a16="http://schemas.microsoft.com/office/drawing/2014/main" id="{189E95D9-70B8-45A1-B318-4B2B9CA114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0" y="1149927"/>
            <a:ext cx="12206470" cy="5721783"/>
          </a:xfrm>
          <a:prstGeom prst="rect">
            <a:avLst/>
          </a:prstGeom>
        </p:spPr>
      </p:pic>
    </p:spTree>
    <p:extLst>
      <p:ext uri="{BB962C8B-B14F-4D97-AF65-F5344CB8AC3E}">
        <p14:creationId xmlns:p14="http://schemas.microsoft.com/office/powerpoint/2010/main" val="6087058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83888" cy="5869420"/>
          </a:xfrm>
        </p:spPr>
        <p:txBody>
          <a:bodyPr anchor="t">
            <a:normAutofit/>
          </a:bodyPr>
          <a:lstStyle/>
          <a:p>
            <a:r>
              <a:rPr lang="es-ES" sz="2800" b="1" dirty="0"/>
              <a:t>1617. Jacob Jordaens. Tentación de María Magdalena. Art </a:t>
            </a:r>
            <a:r>
              <a:rPr lang="es-ES" sz="2800" b="1" dirty="0" err="1"/>
              <a:t>Institute</a:t>
            </a:r>
            <a:r>
              <a:rPr lang="es-ES" sz="2800" b="1" dirty="0"/>
              <a:t>, Chicago.</a:t>
            </a:r>
            <a:br>
              <a:rPr lang="es-ES" sz="2800" dirty="0"/>
            </a:br>
            <a:br>
              <a:rPr lang="es-ES" sz="2400" dirty="0">
                <a:latin typeface="+mn-lt"/>
              </a:rPr>
            </a:br>
            <a:r>
              <a:rPr lang="es-ES" sz="2400" b="0" i="0" dirty="0">
                <a:effectLst/>
                <a:latin typeface="+mn-lt"/>
              </a:rPr>
              <a:t>En esta pintura bíblica de medio cuerpo, una anciana que ofrece joyas tentadoras, posiblemente la propietaria de un burdel, y un ángel que otorga guía espiritual luchan por el alma de María Magdalena. </a:t>
            </a:r>
            <a:br>
              <a:rPr lang="es-ES" sz="2400" b="0" i="0" dirty="0">
                <a:effectLst/>
                <a:latin typeface="+mn-lt"/>
              </a:rPr>
            </a:br>
            <a:r>
              <a:rPr lang="es-ES" sz="2400" b="0" i="0" dirty="0">
                <a:effectLst/>
                <a:latin typeface="+mn-lt"/>
              </a:rPr>
              <a:t>Un demonio macabro emerge de las sombras en el fondo con un puñado de serpientes, un símbolo amenazante del mal. </a:t>
            </a:r>
            <a:br>
              <a:rPr lang="es-ES" sz="2400" b="0" i="0" dirty="0">
                <a:effectLst/>
                <a:latin typeface="+mn-lt"/>
              </a:rPr>
            </a:br>
            <a:r>
              <a:rPr lang="es-ES" sz="2400" b="0" i="0" dirty="0">
                <a:effectLst/>
                <a:latin typeface="+mn-lt"/>
              </a:rPr>
              <a:t>Jacob Jordaens ya había desarrollado su propio realismo rico, con figuras terrenales y sombras naturalistas, cuando ejecutó esta obra temprana, probablemente para un hogar de clase alta en su Amberes natal.</a:t>
            </a:r>
            <a:endParaRPr lang="es-ES" sz="2400" dirty="0">
              <a:latin typeface="+mn-lt"/>
            </a:endParaRPr>
          </a:p>
        </p:txBody>
      </p:sp>
      <p:pic>
        <p:nvPicPr>
          <p:cNvPr id="4" name="Imagen 3">
            <a:extLst>
              <a:ext uri="{FF2B5EF4-FFF2-40B4-BE49-F238E27FC236}">
                <a16:creationId xmlns:a16="http://schemas.microsoft.com/office/drawing/2014/main" id="{94869711-0378-45E6-BB75-811A35FCDE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6506" y="0"/>
            <a:ext cx="5095494" cy="6858000"/>
          </a:xfrm>
          <a:prstGeom prst="rect">
            <a:avLst/>
          </a:prstGeom>
        </p:spPr>
      </p:pic>
    </p:spTree>
    <p:extLst>
      <p:ext uri="{BB962C8B-B14F-4D97-AF65-F5344CB8AC3E}">
        <p14:creationId xmlns:p14="http://schemas.microsoft.com/office/powerpoint/2010/main" val="26401125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39033" cy="5869420"/>
          </a:xfrm>
        </p:spPr>
        <p:txBody>
          <a:bodyPr anchor="t">
            <a:normAutofit/>
          </a:bodyPr>
          <a:lstStyle/>
          <a:p>
            <a:r>
              <a:rPr lang="es-ES" sz="2800" b="1" dirty="0"/>
              <a:t>1617. Jacob Jordaens. Sagrada Familia con Santa Ana. Detroit </a:t>
            </a:r>
            <a:r>
              <a:rPr lang="es-ES" sz="2800" b="1" dirty="0" err="1"/>
              <a:t>Institute</a:t>
            </a:r>
            <a:r>
              <a:rPr lang="es-ES" sz="2800" b="1" dirty="0"/>
              <a:t> of Arts.</a:t>
            </a:r>
          </a:p>
        </p:txBody>
      </p:sp>
      <p:pic>
        <p:nvPicPr>
          <p:cNvPr id="4" name="Imagen 3">
            <a:extLst>
              <a:ext uri="{FF2B5EF4-FFF2-40B4-BE49-F238E27FC236}">
                <a16:creationId xmlns:a16="http://schemas.microsoft.com/office/drawing/2014/main" id="{7477F27B-FA75-4F43-8B99-3E32E6EECF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2966" y="-1"/>
            <a:ext cx="5839033" cy="6858001"/>
          </a:xfrm>
          <a:prstGeom prst="rect">
            <a:avLst/>
          </a:prstGeom>
        </p:spPr>
      </p:pic>
    </p:spTree>
    <p:extLst>
      <p:ext uri="{BB962C8B-B14F-4D97-AF65-F5344CB8AC3E}">
        <p14:creationId xmlns:p14="http://schemas.microsoft.com/office/powerpoint/2010/main" val="37680747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98722" cy="5869420"/>
          </a:xfrm>
        </p:spPr>
        <p:txBody>
          <a:bodyPr anchor="t">
            <a:normAutofit/>
          </a:bodyPr>
          <a:lstStyle/>
          <a:p>
            <a:r>
              <a:rPr lang="es-ES" sz="2800" b="1" dirty="0"/>
              <a:t>1617. Jacob Jordaens. Sagrada Familia. Museo de Bellas Artes de San Francisco.</a:t>
            </a:r>
          </a:p>
        </p:txBody>
      </p:sp>
      <p:pic>
        <p:nvPicPr>
          <p:cNvPr id="4" name="Imagen 3">
            <a:extLst>
              <a:ext uri="{FF2B5EF4-FFF2-40B4-BE49-F238E27FC236}">
                <a16:creationId xmlns:a16="http://schemas.microsoft.com/office/drawing/2014/main" id="{35D16138-64F7-4A47-A66D-33737F97C3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1340" y="0"/>
            <a:ext cx="5280660" cy="6858000"/>
          </a:xfrm>
          <a:prstGeom prst="rect">
            <a:avLst/>
          </a:prstGeom>
        </p:spPr>
      </p:pic>
    </p:spTree>
    <p:extLst>
      <p:ext uri="{BB962C8B-B14F-4D97-AF65-F5344CB8AC3E}">
        <p14:creationId xmlns:p14="http://schemas.microsoft.com/office/powerpoint/2010/main" val="31045440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021282" cy="5869420"/>
          </a:xfrm>
        </p:spPr>
        <p:txBody>
          <a:bodyPr anchor="t">
            <a:normAutofit/>
          </a:bodyPr>
          <a:lstStyle/>
          <a:p>
            <a:r>
              <a:rPr lang="es-ES" sz="2800" b="1" dirty="0"/>
              <a:t>1617. Jacob Jordaens. La misión de San Pedro. Iglesia de Santiago, Amberes.</a:t>
            </a:r>
          </a:p>
        </p:txBody>
      </p:sp>
      <p:pic>
        <p:nvPicPr>
          <p:cNvPr id="4" name="Imagen 3">
            <a:extLst>
              <a:ext uri="{FF2B5EF4-FFF2-40B4-BE49-F238E27FC236}">
                <a16:creationId xmlns:a16="http://schemas.microsoft.com/office/drawing/2014/main" id="{75CFCE07-C1F2-44A7-8680-2A818F8377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3900" y="0"/>
            <a:ext cx="7658100" cy="6858000"/>
          </a:xfrm>
          <a:prstGeom prst="rect">
            <a:avLst/>
          </a:prstGeom>
        </p:spPr>
      </p:pic>
    </p:spTree>
    <p:extLst>
      <p:ext uri="{BB962C8B-B14F-4D97-AF65-F5344CB8AC3E}">
        <p14:creationId xmlns:p14="http://schemas.microsoft.com/office/powerpoint/2010/main" val="2772614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51018" y="1"/>
            <a:ext cx="8492837" cy="1253850"/>
          </a:xfrm>
        </p:spPr>
        <p:txBody>
          <a:bodyPr anchor="ctr">
            <a:normAutofit/>
          </a:bodyPr>
          <a:lstStyle/>
          <a:p>
            <a:r>
              <a:rPr lang="es-ES" sz="2800" dirty="0"/>
              <a:t>1617. Jacob Jordaens. Erichthonius Descubierto por las Hijas de Cecrops. Museo Real de Bellas Artes, Amberes.</a:t>
            </a:r>
          </a:p>
        </p:txBody>
      </p:sp>
      <p:pic>
        <p:nvPicPr>
          <p:cNvPr id="4" name="Imagen 3">
            <a:extLst>
              <a:ext uri="{FF2B5EF4-FFF2-40B4-BE49-F238E27FC236}">
                <a16:creationId xmlns:a16="http://schemas.microsoft.com/office/drawing/2014/main" id="{4F28F080-6560-4A76-982D-363780D146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1018" y="1253849"/>
            <a:ext cx="9240982" cy="5604150"/>
          </a:xfrm>
          <a:prstGeom prst="rect">
            <a:avLst/>
          </a:prstGeom>
        </p:spPr>
      </p:pic>
      <p:sp>
        <p:nvSpPr>
          <p:cNvPr id="5" name="CuadroTexto 4">
            <a:extLst>
              <a:ext uri="{FF2B5EF4-FFF2-40B4-BE49-F238E27FC236}">
                <a16:creationId xmlns:a16="http://schemas.microsoft.com/office/drawing/2014/main" id="{65040E0F-C228-4174-8763-F5840154EEB1}"/>
              </a:ext>
            </a:extLst>
          </p:cNvPr>
          <p:cNvSpPr txBox="1"/>
          <p:nvPr/>
        </p:nvSpPr>
        <p:spPr>
          <a:xfrm>
            <a:off x="277091" y="138545"/>
            <a:ext cx="2673927" cy="5909310"/>
          </a:xfrm>
          <a:prstGeom prst="rect">
            <a:avLst/>
          </a:prstGeom>
          <a:noFill/>
        </p:spPr>
        <p:txBody>
          <a:bodyPr wrap="square" rtlCol="0">
            <a:spAutoFit/>
          </a:bodyPr>
          <a:lstStyle/>
          <a:p>
            <a:r>
              <a:rPr lang="es-ES" b="0" i="0" dirty="0">
                <a:effectLst/>
              </a:rPr>
              <a:t>El artista tenía entonces sólo 24 años y todavía estaba fuertemente influenciado por </a:t>
            </a:r>
            <a:r>
              <a:rPr lang="es-ES" b="0" i="0" u="none" strike="noStrike" dirty="0">
                <a:effectLst/>
              </a:rPr>
              <a:t>Peter Paul Rubens, </a:t>
            </a:r>
            <a:r>
              <a:rPr lang="es-ES" b="0" i="0" dirty="0">
                <a:effectLst/>
              </a:rPr>
              <a:t>quien había producido </a:t>
            </a:r>
            <a:r>
              <a:rPr lang="es-ES" b="0" i="0" u="none" strike="noStrike" dirty="0">
                <a:effectLst/>
              </a:rPr>
              <a:t>una versión de la misma escena</a:t>
            </a:r>
            <a:r>
              <a:rPr lang="es-ES" b="0" i="0" dirty="0">
                <a:effectLst/>
              </a:rPr>
              <a:t> en 1616. La obra muestra al hijo de </a:t>
            </a:r>
            <a:r>
              <a:rPr lang="es-ES" b="0" i="0" u="none" strike="noStrike" dirty="0">
                <a:effectLst/>
              </a:rPr>
              <a:t>Hefesto,</a:t>
            </a:r>
            <a:r>
              <a:rPr lang="es-ES" b="0" i="0" dirty="0">
                <a:effectLst/>
              </a:rPr>
              <a:t> </a:t>
            </a:r>
            <a:r>
              <a:rPr lang="es-ES" b="0" i="0" u="none" strike="noStrike" dirty="0">
                <a:effectLst/>
              </a:rPr>
              <a:t>Erictonio de Atenas,</a:t>
            </a:r>
            <a:r>
              <a:rPr lang="es-ES" b="0" i="0" dirty="0">
                <a:effectLst/>
              </a:rPr>
              <a:t> siendo descubierto por las hijas de </a:t>
            </a:r>
            <a:r>
              <a:rPr lang="es-ES" b="0" i="0" u="none" strike="noStrike" dirty="0">
                <a:effectLst/>
              </a:rPr>
              <a:t>Cecrops, </a:t>
            </a:r>
            <a:r>
              <a:rPr lang="es-ES" b="0" i="0" dirty="0">
                <a:effectLst/>
              </a:rPr>
              <a:t>derivado de las </a:t>
            </a:r>
            <a:r>
              <a:rPr lang="es-ES" b="0" i="1" dirty="0">
                <a:effectLst/>
              </a:rPr>
              <a:t>Metamorfosis</a:t>
            </a:r>
            <a:r>
              <a:rPr lang="es-ES" b="0" i="0" dirty="0">
                <a:effectLst/>
              </a:rPr>
              <a:t> de Ovidio y la </a:t>
            </a:r>
            <a:r>
              <a:rPr lang="es-ES" b="0" i="1" dirty="0">
                <a:effectLst/>
              </a:rPr>
              <a:t>Biblioteca de </a:t>
            </a:r>
            <a:r>
              <a:rPr lang="es-ES" b="0" i="1" u="none" strike="noStrike" dirty="0">
                <a:effectLst/>
              </a:rPr>
              <a:t>Pseudo-Apolodoro.</a:t>
            </a:r>
            <a:r>
              <a:rPr lang="es-ES" b="0" i="0" dirty="0">
                <a:effectLst/>
              </a:rPr>
              <a:t> Jordaens volvió al mismo tema en 1640 en una obra que ahora se encuentra en el </a:t>
            </a:r>
            <a:r>
              <a:rPr lang="es-ES" b="0" i="0" u="none" strike="noStrike" dirty="0">
                <a:effectLst/>
              </a:rPr>
              <a:t>Kunsthistorisches Museum </a:t>
            </a:r>
            <a:r>
              <a:rPr lang="es-ES" b="0" i="0" dirty="0">
                <a:effectLst/>
              </a:rPr>
              <a:t>de Viena.</a:t>
            </a:r>
            <a:endParaRPr lang="es-ES" dirty="0"/>
          </a:p>
        </p:txBody>
      </p:sp>
    </p:spTree>
    <p:extLst>
      <p:ext uri="{BB962C8B-B14F-4D97-AF65-F5344CB8AC3E}">
        <p14:creationId xmlns:p14="http://schemas.microsoft.com/office/powerpoint/2010/main" val="10543452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3" y="365125"/>
            <a:ext cx="2494680" cy="5869420"/>
          </a:xfrm>
        </p:spPr>
        <p:txBody>
          <a:bodyPr anchor="t">
            <a:normAutofit/>
          </a:bodyPr>
          <a:lstStyle/>
          <a:p>
            <a:r>
              <a:rPr lang="es-ES" sz="2800" b="1" dirty="0"/>
              <a:t>1617. Jacob Jordaens. Alegoría de la Ciencia, Minerva y Cronos contra la envidia y la ignorancia. </a:t>
            </a:r>
            <a:r>
              <a:rPr lang="es-ES" sz="2800" b="1" dirty="0" err="1"/>
              <a:t>Statens</a:t>
            </a:r>
            <a:r>
              <a:rPr lang="es-ES" sz="2800" b="1" dirty="0"/>
              <a:t> Museum </a:t>
            </a:r>
            <a:r>
              <a:rPr lang="es-ES" sz="2800" b="1" dirty="0" err="1"/>
              <a:t>for</a:t>
            </a:r>
            <a:r>
              <a:rPr lang="es-ES" sz="2800" b="1" dirty="0"/>
              <a:t> </a:t>
            </a:r>
            <a:r>
              <a:rPr lang="es-ES" sz="2800" b="1" dirty="0" err="1"/>
              <a:t>Kunst</a:t>
            </a:r>
            <a:r>
              <a:rPr lang="es-ES" sz="2800" b="1" dirty="0"/>
              <a:t>.</a:t>
            </a:r>
          </a:p>
        </p:txBody>
      </p:sp>
      <p:pic>
        <p:nvPicPr>
          <p:cNvPr id="4" name="Imagen 3">
            <a:extLst>
              <a:ext uri="{FF2B5EF4-FFF2-40B4-BE49-F238E27FC236}">
                <a16:creationId xmlns:a16="http://schemas.microsoft.com/office/drawing/2014/main" id="{9189143F-2AB7-45F7-8D87-68079C18A3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6352" y="-129165"/>
            <a:ext cx="9475648" cy="6858000"/>
          </a:xfrm>
          <a:prstGeom prst="rect">
            <a:avLst/>
          </a:prstGeom>
        </p:spPr>
      </p:pic>
    </p:spTree>
    <p:extLst>
      <p:ext uri="{BB962C8B-B14F-4D97-AF65-F5344CB8AC3E}">
        <p14:creationId xmlns:p14="http://schemas.microsoft.com/office/powerpoint/2010/main" val="10737714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7789388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35882" cy="5869420"/>
          </a:xfrm>
        </p:spPr>
        <p:txBody>
          <a:bodyPr anchor="t">
            <a:normAutofit/>
          </a:bodyPr>
          <a:lstStyle/>
          <a:p>
            <a:r>
              <a:rPr lang="es-ES" sz="2800" b="1" dirty="0"/>
              <a:t>1618. Jacob Jordaens. Adoración de los pastores. Mauritshuis, The </a:t>
            </a:r>
            <a:r>
              <a:rPr lang="es-ES" sz="2800" b="1" dirty="0" err="1"/>
              <a:t>Hague</a:t>
            </a:r>
            <a:endParaRPr lang="es-ES" sz="2800" b="1" dirty="0"/>
          </a:p>
        </p:txBody>
      </p:sp>
      <p:pic>
        <p:nvPicPr>
          <p:cNvPr id="4" name="Imagen 3">
            <a:extLst>
              <a:ext uri="{FF2B5EF4-FFF2-40B4-BE49-F238E27FC236}">
                <a16:creationId xmlns:a16="http://schemas.microsoft.com/office/drawing/2014/main" id="{D364D9D8-E359-4E42-B576-E2331EE8E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8500" y="0"/>
            <a:ext cx="5143500" cy="6858000"/>
          </a:xfrm>
          <a:prstGeom prst="rect">
            <a:avLst/>
          </a:prstGeom>
        </p:spPr>
      </p:pic>
    </p:spTree>
    <p:extLst>
      <p:ext uri="{BB962C8B-B14F-4D97-AF65-F5344CB8AC3E}">
        <p14:creationId xmlns:p14="http://schemas.microsoft.com/office/powerpoint/2010/main" val="42263826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76133" cy="6354330"/>
          </a:xfrm>
        </p:spPr>
        <p:txBody>
          <a:bodyPr anchor="t">
            <a:normAutofit fontScale="90000"/>
          </a:bodyPr>
          <a:lstStyle/>
          <a:p>
            <a:pPr algn="l"/>
            <a:r>
              <a:rPr lang="es-ES" sz="2800" b="1" dirty="0"/>
              <a:t>1618. Jacob Jordaens. Adoración de los pastores. </a:t>
            </a:r>
            <a:r>
              <a:rPr lang="es-ES" sz="2800" b="1" dirty="0" err="1"/>
              <a:t>Nationalmuseum</a:t>
            </a:r>
            <a:r>
              <a:rPr lang="es-ES" sz="2800" b="1" dirty="0"/>
              <a:t>, Estocolmo.</a:t>
            </a:r>
            <a:br>
              <a:rPr lang="es-ES" sz="2800" dirty="0"/>
            </a:br>
            <a:r>
              <a:rPr lang="es-ES" sz="2000" b="0" i="0" dirty="0">
                <a:effectLst/>
                <a:latin typeface="+mn-lt"/>
              </a:rPr>
              <a:t>La escena muestra a cinco figuras que, a excepción del niño, aparecen recortadas a la altura de la cintura, subrayando la intimidad de la escena.</a:t>
            </a:r>
            <a:br>
              <a:rPr lang="es-ES" sz="2000" b="0" i="0" dirty="0">
                <a:effectLst/>
                <a:latin typeface="+mn-lt"/>
              </a:rPr>
            </a:br>
            <a:r>
              <a:rPr lang="es-ES" sz="2000" b="0" i="0" dirty="0">
                <a:effectLst/>
                <a:latin typeface="+mn-lt"/>
              </a:rPr>
              <a:t>Antes de 1616, Jordaens había estado interesado por la paleta cromática manierista, clara y brillante. Sin embargo, con esta pintura, empieza a utilizar la luz, y no el color, como el medio principal de modelar las figuras en el espacio, haciendo evidente su interés por Caravaggio. La principal fuente de luz es una vela sostenida por San José. El efecto puede ser una posible muestra de la influencia de pintores como </a:t>
            </a:r>
            <a:r>
              <a:rPr lang="es-ES" sz="2000" b="0" i="0" u="none" strike="noStrike" dirty="0">
                <a:effectLst/>
                <a:latin typeface="+mn-lt"/>
              </a:rPr>
              <a:t>Adam Elsheimer</a:t>
            </a:r>
            <a:r>
              <a:rPr lang="es-ES" sz="2000" b="0" i="0" dirty="0">
                <a:effectLst/>
                <a:latin typeface="+mn-lt"/>
              </a:rPr>
              <a:t>, conocido por situar la principal fuente de luz en el centro de sus composiciones. Otra posible prueba de la influencia de Caravaggio puede encontrarse en el enfoque "realista" que Jordaens aplica al tema: La Virgen y el Niño se presentan de manera sencilla, casi rústica, lejos de los arquetipos idealizados que solían seguirse en las representaciones de este mismo tema.</a:t>
            </a:r>
            <a:br>
              <a:rPr lang="es-ES" sz="2000" b="0" i="0" dirty="0">
                <a:effectLst/>
                <a:latin typeface="+mn-lt"/>
              </a:rPr>
            </a:br>
            <a:r>
              <a:rPr lang="es-ES" sz="2000" b="0" i="0" dirty="0">
                <a:effectLst/>
                <a:latin typeface="+mn-lt"/>
              </a:rPr>
              <a:t>Jordaens realizó al menos otras seis versiones del tema de la "Adoración". Generalmente, la composición incluye a media docena de figuras agrupadas y recortadas de diversas maneras, que centran la atención del observador en la Sagrada Familia. Este tipo de composición pretendía intensificar el aspecto narrativo de la escena y acentuar la expresión individual de los personajes.</a:t>
            </a:r>
            <a:br>
              <a:rPr lang="es-ES" sz="2000" b="0" i="0" dirty="0">
                <a:solidFill>
                  <a:srgbClr val="202122"/>
                </a:solidFill>
                <a:effectLst/>
                <a:latin typeface="+mn-lt"/>
              </a:rPr>
            </a:br>
            <a:endParaRPr lang="es-ES" sz="2800" dirty="0">
              <a:latin typeface="+mn-lt"/>
            </a:endParaRPr>
          </a:p>
        </p:txBody>
      </p:sp>
      <p:pic>
        <p:nvPicPr>
          <p:cNvPr id="4" name="Imagen 3">
            <a:extLst>
              <a:ext uri="{FF2B5EF4-FFF2-40B4-BE49-F238E27FC236}">
                <a16:creationId xmlns:a16="http://schemas.microsoft.com/office/drawing/2014/main" id="{84DDC117-C0D8-499A-9E38-AA2045AE4F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8751" y="0"/>
            <a:ext cx="5003249" cy="6858000"/>
          </a:xfrm>
          <a:prstGeom prst="rect">
            <a:avLst/>
          </a:prstGeom>
        </p:spPr>
      </p:pic>
    </p:spTree>
    <p:extLst>
      <p:ext uri="{BB962C8B-B14F-4D97-AF65-F5344CB8AC3E}">
        <p14:creationId xmlns:p14="http://schemas.microsoft.com/office/powerpoint/2010/main" val="26002404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02855" cy="5869420"/>
          </a:xfrm>
        </p:spPr>
        <p:txBody>
          <a:bodyPr anchor="t">
            <a:normAutofit/>
          </a:bodyPr>
          <a:lstStyle/>
          <a:p>
            <a:r>
              <a:rPr lang="es-ES" sz="2800" dirty="0"/>
              <a:t>1618. Jacob Jordaens. Adoración de los pastores. Herzog </a:t>
            </a:r>
            <a:r>
              <a:rPr lang="es-ES" sz="2800" dirty="0" err="1"/>
              <a:t>Anton</a:t>
            </a:r>
            <a:r>
              <a:rPr lang="es-ES" sz="2800" dirty="0"/>
              <a:t> Ulrich Museum, </a:t>
            </a:r>
            <a:r>
              <a:rPr lang="es-ES" sz="2800" b="0" i="0" dirty="0">
                <a:effectLst/>
              </a:rPr>
              <a:t>Brunswick</a:t>
            </a:r>
            <a:r>
              <a:rPr lang="es-ES" sz="2800" dirty="0"/>
              <a:t>.</a:t>
            </a:r>
          </a:p>
        </p:txBody>
      </p:sp>
      <p:pic>
        <p:nvPicPr>
          <p:cNvPr id="4" name="Imagen 3">
            <a:extLst>
              <a:ext uri="{FF2B5EF4-FFF2-40B4-BE49-F238E27FC236}">
                <a16:creationId xmlns:a16="http://schemas.microsoft.com/office/drawing/2014/main" id="{81125F77-8C4A-4D30-B1D8-055394ECA4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5473" y="0"/>
            <a:ext cx="5076527" cy="6858000"/>
          </a:xfrm>
          <a:prstGeom prst="rect">
            <a:avLst/>
          </a:prstGeom>
        </p:spPr>
      </p:pic>
    </p:spTree>
    <p:extLst>
      <p:ext uri="{BB962C8B-B14F-4D97-AF65-F5344CB8AC3E}">
        <p14:creationId xmlns:p14="http://schemas.microsoft.com/office/powerpoint/2010/main" val="30226178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7" y="365125"/>
            <a:ext cx="2517506" cy="5869420"/>
          </a:xfrm>
        </p:spPr>
        <p:txBody>
          <a:bodyPr anchor="t">
            <a:normAutofit/>
          </a:bodyPr>
          <a:lstStyle/>
          <a:p>
            <a:r>
              <a:rPr lang="es-ES" sz="2800" b="1" dirty="0"/>
              <a:t>1618. Jacob Jordaens. Milagro de los panes y los peces. Musée des </a:t>
            </a:r>
            <a:r>
              <a:rPr lang="es-ES" sz="2800" b="1" dirty="0" err="1"/>
              <a:t>beaux-arts</a:t>
            </a:r>
            <a:r>
              <a:rPr lang="es-ES" sz="2800" b="1" dirty="0"/>
              <a:t> de </a:t>
            </a:r>
            <a:r>
              <a:rPr lang="es-ES" sz="2800" b="1" dirty="0" err="1"/>
              <a:t>Strasbourg</a:t>
            </a:r>
            <a:r>
              <a:rPr lang="es-ES" sz="2800" b="1" dirty="0"/>
              <a:t>.</a:t>
            </a:r>
          </a:p>
        </p:txBody>
      </p:sp>
      <p:pic>
        <p:nvPicPr>
          <p:cNvPr id="4" name="Imagen 3">
            <a:extLst>
              <a:ext uri="{FF2B5EF4-FFF2-40B4-BE49-F238E27FC236}">
                <a16:creationId xmlns:a16="http://schemas.microsoft.com/office/drawing/2014/main" id="{8B92B29F-C0D1-481F-BC86-A51230FD54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3032" y="0"/>
            <a:ext cx="9438968" cy="6858000"/>
          </a:xfrm>
          <a:prstGeom prst="rect">
            <a:avLst/>
          </a:prstGeom>
        </p:spPr>
      </p:pic>
    </p:spTree>
    <p:extLst>
      <p:ext uri="{BB962C8B-B14F-4D97-AF65-F5344CB8AC3E}">
        <p14:creationId xmlns:p14="http://schemas.microsoft.com/office/powerpoint/2010/main" val="30759388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497523" cy="5869420"/>
          </a:xfrm>
        </p:spPr>
        <p:txBody>
          <a:bodyPr anchor="t">
            <a:normAutofit/>
          </a:bodyPr>
          <a:lstStyle/>
          <a:p>
            <a:r>
              <a:rPr lang="es-ES" sz="2800" b="1" dirty="0"/>
              <a:t>1618. Jacob Jordaens. Moisés hace brotar las aguas. Staatliche Kunsthalle Karlsruhe.</a:t>
            </a:r>
          </a:p>
        </p:txBody>
      </p:sp>
      <p:pic>
        <p:nvPicPr>
          <p:cNvPr id="4" name="Imagen 3">
            <a:extLst>
              <a:ext uri="{FF2B5EF4-FFF2-40B4-BE49-F238E27FC236}">
                <a16:creationId xmlns:a16="http://schemas.microsoft.com/office/drawing/2014/main" id="{884A6D29-839D-4D28-8DEB-11320B2F15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0141" y="0"/>
            <a:ext cx="6181859" cy="6858000"/>
          </a:xfrm>
          <a:prstGeom prst="rect">
            <a:avLst/>
          </a:prstGeom>
        </p:spPr>
      </p:pic>
    </p:spTree>
    <p:extLst>
      <p:ext uri="{BB962C8B-B14F-4D97-AF65-F5344CB8AC3E}">
        <p14:creationId xmlns:p14="http://schemas.microsoft.com/office/powerpoint/2010/main" val="3044211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02582" cy="5869420"/>
          </a:xfrm>
        </p:spPr>
        <p:txBody>
          <a:bodyPr anchor="t">
            <a:normAutofit/>
          </a:bodyPr>
          <a:lstStyle/>
          <a:p>
            <a:r>
              <a:rPr lang="es-ES" sz="2800" b="1" dirty="0"/>
              <a:t>1618. Jacob Jordaens. Virgen con flores. Hermitage.</a:t>
            </a:r>
          </a:p>
        </p:txBody>
      </p:sp>
      <p:pic>
        <p:nvPicPr>
          <p:cNvPr id="4" name="Imagen 3">
            <a:extLst>
              <a:ext uri="{FF2B5EF4-FFF2-40B4-BE49-F238E27FC236}">
                <a16:creationId xmlns:a16="http://schemas.microsoft.com/office/drawing/2014/main" id="{64ABBA6E-72AE-47D7-B9BF-E2813E31D6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00" y="0"/>
            <a:ext cx="4876800" cy="6858000"/>
          </a:xfrm>
          <a:prstGeom prst="rect">
            <a:avLst/>
          </a:prstGeom>
        </p:spPr>
      </p:pic>
    </p:spTree>
    <p:extLst>
      <p:ext uri="{BB962C8B-B14F-4D97-AF65-F5344CB8AC3E}">
        <p14:creationId xmlns:p14="http://schemas.microsoft.com/office/powerpoint/2010/main" val="16888539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60418" cy="5869420"/>
          </a:xfrm>
        </p:spPr>
        <p:txBody>
          <a:bodyPr anchor="t">
            <a:normAutofit/>
          </a:bodyPr>
          <a:lstStyle/>
          <a:p>
            <a:r>
              <a:rPr lang="es-ES" sz="2800" b="1" dirty="0"/>
              <a:t>1618. Jacob Jordaens. Meleagro y Atalanta. </a:t>
            </a:r>
            <a:r>
              <a:rPr lang="es-ES" sz="2800" b="1" dirty="0" err="1"/>
              <a:t>Koninklijk</a:t>
            </a:r>
            <a:r>
              <a:rPr lang="es-ES" sz="2800" b="1" dirty="0"/>
              <a:t> Museum </a:t>
            </a:r>
            <a:r>
              <a:rPr lang="es-ES" sz="2800" b="1" dirty="0" err="1"/>
              <a:t>voor</a:t>
            </a:r>
            <a:r>
              <a:rPr lang="es-ES" sz="2800" b="1" dirty="0"/>
              <a:t> </a:t>
            </a:r>
            <a:r>
              <a:rPr lang="es-ES" sz="2800" b="1" dirty="0" err="1"/>
              <a:t>Schone</a:t>
            </a:r>
            <a:r>
              <a:rPr lang="es-ES" sz="2800" b="1" dirty="0"/>
              <a:t> </a:t>
            </a:r>
            <a:r>
              <a:rPr lang="es-ES" sz="2800" b="1" dirty="0" err="1"/>
              <a:t>Kunsten</a:t>
            </a:r>
            <a:r>
              <a:rPr lang="es-ES" sz="2800" b="1" dirty="0"/>
              <a:t>, </a:t>
            </a:r>
            <a:r>
              <a:rPr lang="es-ES" sz="2800" b="1" dirty="0" err="1"/>
              <a:t>Antwerp</a:t>
            </a:r>
            <a:r>
              <a:rPr lang="es-ES" sz="2800" b="1" dirty="0"/>
              <a:t>.</a:t>
            </a:r>
          </a:p>
        </p:txBody>
      </p:sp>
      <p:pic>
        <p:nvPicPr>
          <p:cNvPr id="4" name="Imagen 3">
            <a:extLst>
              <a:ext uri="{FF2B5EF4-FFF2-40B4-BE49-F238E27FC236}">
                <a16:creationId xmlns:a16="http://schemas.microsoft.com/office/drawing/2014/main" id="{A4258309-7C27-4995-89C3-ECE55A92A6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3036" y="0"/>
            <a:ext cx="5418964" cy="6858000"/>
          </a:xfrm>
          <a:prstGeom prst="rect">
            <a:avLst/>
          </a:prstGeom>
        </p:spPr>
      </p:pic>
    </p:spTree>
    <p:extLst>
      <p:ext uri="{BB962C8B-B14F-4D97-AF65-F5344CB8AC3E}">
        <p14:creationId xmlns:p14="http://schemas.microsoft.com/office/powerpoint/2010/main" val="14445194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95990" cy="5869420"/>
          </a:xfrm>
        </p:spPr>
        <p:txBody>
          <a:bodyPr anchor="t">
            <a:normAutofit/>
          </a:bodyPr>
          <a:lstStyle/>
          <a:p>
            <a:r>
              <a:rPr lang="es-ES" sz="2800" b="1" dirty="0"/>
              <a:t>1618. Jacob Jordaens. Crucifixión. </a:t>
            </a:r>
            <a:r>
              <a:rPr lang="es-ES" sz="2800" b="1" dirty="0" err="1"/>
              <a:t>Paul’s</a:t>
            </a:r>
            <a:r>
              <a:rPr lang="es-ES" sz="2800" b="1" dirty="0"/>
              <a:t> </a:t>
            </a:r>
            <a:r>
              <a:rPr lang="es-ES" sz="2800" b="1" dirty="0" err="1"/>
              <a:t>church</a:t>
            </a:r>
            <a:r>
              <a:rPr lang="es-ES" sz="2800" b="1" dirty="0"/>
              <a:t>, </a:t>
            </a:r>
            <a:r>
              <a:rPr lang="es-ES" sz="2800" b="1" dirty="0" err="1"/>
              <a:t>Antwerp</a:t>
            </a:r>
            <a:r>
              <a:rPr lang="es-ES" sz="2800" b="1" dirty="0"/>
              <a:t>.</a:t>
            </a:r>
          </a:p>
        </p:txBody>
      </p:sp>
      <p:pic>
        <p:nvPicPr>
          <p:cNvPr id="4" name="Imagen 3">
            <a:extLst>
              <a:ext uri="{FF2B5EF4-FFF2-40B4-BE49-F238E27FC236}">
                <a16:creationId xmlns:a16="http://schemas.microsoft.com/office/drawing/2014/main" id="{F74D2818-03A6-4216-BE64-4EA3ED245B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08608" y="0"/>
            <a:ext cx="5083392" cy="6858000"/>
          </a:xfrm>
          <a:prstGeom prst="rect">
            <a:avLst/>
          </a:prstGeom>
        </p:spPr>
      </p:pic>
    </p:spTree>
    <p:extLst>
      <p:ext uri="{BB962C8B-B14F-4D97-AF65-F5344CB8AC3E}">
        <p14:creationId xmlns:p14="http://schemas.microsoft.com/office/powerpoint/2010/main" val="8040972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0505462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746962" cy="5869420"/>
          </a:xfrm>
        </p:spPr>
        <p:txBody>
          <a:bodyPr anchor="t">
            <a:normAutofit/>
          </a:bodyPr>
          <a:lstStyle/>
          <a:p>
            <a:r>
              <a:rPr lang="es-ES" sz="2800" b="1" dirty="0"/>
              <a:t>1619. Jacob Jordaens. Huida de Lot y sus hijas de Sodoma. Museo </a:t>
            </a:r>
            <a:r>
              <a:rPr lang="es-ES" sz="2800" b="1" dirty="0" err="1"/>
              <a:t>nazionale</a:t>
            </a:r>
            <a:r>
              <a:rPr lang="es-ES" sz="2800" b="1" dirty="0"/>
              <a:t> </a:t>
            </a:r>
            <a:r>
              <a:rPr lang="es-ES" sz="2800" b="1" dirty="0" err="1"/>
              <a:t>d'arte</a:t>
            </a:r>
            <a:r>
              <a:rPr lang="es-ES" sz="2800" b="1" dirty="0"/>
              <a:t> </a:t>
            </a:r>
            <a:r>
              <a:rPr lang="es-ES" sz="2800" b="1" dirty="0" err="1"/>
              <a:t>occidentale</a:t>
            </a:r>
            <a:r>
              <a:rPr lang="es-ES" sz="2800" b="1" dirty="0"/>
              <a:t>.</a:t>
            </a:r>
          </a:p>
        </p:txBody>
      </p:sp>
      <p:pic>
        <p:nvPicPr>
          <p:cNvPr id="4" name="Imagen 3">
            <a:extLst>
              <a:ext uri="{FF2B5EF4-FFF2-40B4-BE49-F238E27FC236}">
                <a16:creationId xmlns:a16="http://schemas.microsoft.com/office/drawing/2014/main" id="{2D26FFF1-14BF-4CCE-9F61-0C66816DC8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9580" y="0"/>
            <a:ext cx="7932420" cy="6858000"/>
          </a:xfrm>
          <a:prstGeom prst="rect">
            <a:avLst/>
          </a:prstGeom>
        </p:spPr>
      </p:pic>
    </p:spTree>
    <p:extLst>
      <p:ext uri="{BB962C8B-B14F-4D97-AF65-F5344CB8AC3E}">
        <p14:creationId xmlns:p14="http://schemas.microsoft.com/office/powerpoint/2010/main" val="24001861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64507" cy="5869420"/>
          </a:xfrm>
        </p:spPr>
        <p:txBody>
          <a:bodyPr anchor="t">
            <a:normAutofit/>
          </a:bodyPr>
          <a:lstStyle/>
          <a:p>
            <a:r>
              <a:rPr lang="es-ES" sz="2800" b="1" dirty="0"/>
              <a:t>1619. Jacob Jordaens. Sagrada Familia. Städelsches Kunstinstitut.</a:t>
            </a:r>
          </a:p>
        </p:txBody>
      </p:sp>
      <p:pic>
        <p:nvPicPr>
          <p:cNvPr id="4" name="Imagen 3">
            <a:extLst>
              <a:ext uri="{FF2B5EF4-FFF2-40B4-BE49-F238E27FC236}">
                <a16:creationId xmlns:a16="http://schemas.microsoft.com/office/drawing/2014/main" id="{430DFEEA-24C4-4A54-9319-0E77492F6D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7125" y="0"/>
            <a:ext cx="4714875" cy="6858000"/>
          </a:xfrm>
          <a:prstGeom prst="rect">
            <a:avLst/>
          </a:prstGeom>
        </p:spPr>
      </p:pic>
    </p:spTree>
    <p:extLst>
      <p:ext uri="{BB962C8B-B14F-4D97-AF65-F5344CB8AC3E}">
        <p14:creationId xmlns:p14="http://schemas.microsoft.com/office/powerpoint/2010/main" val="30802243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62360" cy="5869420"/>
          </a:xfrm>
        </p:spPr>
        <p:txBody>
          <a:bodyPr anchor="t">
            <a:normAutofit/>
          </a:bodyPr>
          <a:lstStyle/>
          <a:p>
            <a:r>
              <a:rPr lang="fr-FR" sz="2800" b="1" dirty="0"/>
              <a:t>1619. Jacob Jordaens. </a:t>
            </a:r>
            <a:r>
              <a:rPr lang="fr-FR" sz="2800" b="1" dirty="0" err="1"/>
              <a:t>Autorretrato</a:t>
            </a:r>
            <a:r>
              <a:rPr lang="fr-FR" sz="2800" b="1" dirty="0"/>
              <a:t>. Musée des beaux-arts, Angers.</a:t>
            </a:r>
            <a:endParaRPr lang="es-ES" sz="2800" b="1" dirty="0"/>
          </a:p>
        </p:txBody>
      </p:sp>
      <p:pic>
        <p:nvPicPr>
          <p:cNvPr id="4" name="Imagen 3">
            <a:extLst>
              <a:ext uri="{FF2B5EF4-FFF2-40B4-BE49-F238E27FC236}">
                <a16:creationId xmlns:a16="http://schemas.microsoft.com/office/drawing/2014/main" id="{034651DE-AC2E-44A0-9F4A-319BE01F79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4978" y="1"/>
            <a:ext cx="4717022" cy="6858000"/>
          </a:xfrm>
          <a:prstGeom prst="rect">
            <a:avLst/>
          </a:prstGeom>
        </p:spPr>
      </p:pic>
    </p:spTree>
    <p:extLst>
      <p:ext uri="{BB962C8B-B14F-4D97-AF65-F5344CB8AC3E}">
        <p14:creationId xmlns:p14="http://schemas.microsoft.com/office/powerpoint/2010/main" val="7648512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0254744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2778813" cy="5869420"/>
          </a:xfrm>
        </p:spPr>
        <p:txBody>
          <a:bodyPr anchor="t">
            <a:normAutofit/>
          </a:bodyPr>
          <a:lstStyle/>
          <a:p>
            <a:r>
              <a:rPr lang="es-ES" sz="2800" b="1" dirty="0"/>
              <a:t>1620. Jacob Jordaens. Virgen, niño, san Juan y parientes. National Gallery, Londres.</a:t>
            </a:r>
          </a:p>
        </p:txBody>
      </p:sp>
      <p:pic>
        <p:nvPicPr>
          <p:cNvPr id="4" name="Imagen 3">
            <a:extLst>
              <a:ext uri="{FF2B5EF4-FFF2-40B4-BE49-F238E27FC236}">
                <a16:creationId xmlns:a16="http://schemas.microsoft.com/office/drawing/2014/main" id="{379A8C30-8158-4EE6-8268-FDA2BD8283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6631" y="0"/>
            <a:ext cx="9205369" cy="6858000"/>
          </a:xfrm>
          <a:prstGeom prst="rect">
            <a:avLst/>
          </a:prstGeom>
        </p:spPr>
      </p:pic>
    </p:spTree>
    <p:extLst>
      <p:ext uri="{BB962C8B-B14F-4D97-AF65-F5344CB8AC3E}">
        <p14:creationId xmlns:p14="http://schemas.microsoft.com/office/powerpoint/2010/main" val="3307168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044932" y="0"/>
            <a:ext cx="4147067" cy="1717963"/>
          </a:xfrm>
        </p:spPr>
        <p:txBody>
          <a:bodyPr anchor="ctr">
            <a:normAutofit/>
          </a:bodyPr>
          <a:lstStyle/>
          <a:p>
            <a:pPr algn="ctr"/>
            <a:r>
              <a:rPr lang="es-ES" sz="2800" b="1" dirty="0"/>
              <a:t>1620. Jacob Jordaens. Virgen, niño, san Juan y parientes. National Gallery, Londres.</a:t>
            </a:r>
          </a:p>
        </p:txBody>
      </p:sp>
      <p:pic>
        <p:nvPicPr>
          <p:cNvPr id="4" name="Imagen 3">
            <a:extLst>
              <a:ext uri="{FF2B5EF4-FFF2-40B4-BE49-F238E27FC236}">
                <a16:creationId xmlns:a16="http://schemas.microsoft.com/office/drawing/2014/main" id="{379A8C30-8158-4EE6-8268-FDA2BD8283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4934" y="1717963"/>
            <a:ext cx="4147066" cy="3089564"/>
          </a:xfrm>
          <a:prstGeom prst="rect">
            <a:avLst/>
          </a:prstGeom>
        </p:spPr>
      </p:pic>
      <p:sp>
        <p:nvSpPr>
          <p:cNvPr id="3" name="CuadroTexto 2">
            <a:extLst>
              <a:ext uri="{FF2B5EF4-FFF2-40B4-BE49-F238E27FC236}">
                <a16:creationId xmlns:a16="http://schemas.microsoft.com/office/drawing/2014/main" id="{BD41F792-84F7-466C-A0D4-86006F4FCD13}"/>
              </a:ext>
            </a:extLst>
          </p:cNvPr>
          <p:cNvSpPr txBox="1"/>
          <p:nvPr/>
        </p:nvSpPr>
        <p:spPr>
          <a:xfrm>
            <a:off x="540327" y="193964"/>
            <a:ext cx="7504604" cy="6524863"/>
          </a:xfrm>
          <a:prstGeom prst="rect">
            <a:avLst/>
          </a:prstGeom>
          <a:noFill/>
        </p:spPr>
        <p:txBody>
          <a:bodyPr wrap="square" rtlCol="0">
            <a:spAutoFit/>
          </a:bodyPr>
          <a:lstStyle/>
          <a:p>
            <a:pPr algn="l"/>
            <a:r>
              <a:rPr lang="es-ES" sz="2200" b="0" i="0" dirty="0">
                <a:effectLst/>
              </a:rPr>
              <a:t>Estamos viendo un momento familiar íntimo, aparentemente desapercibido. Dos niños están siendo presentados: son el Niño Jesús y su primo, San Juan Bautista. De derecha a izquierda, Jordaens ha pintado a la Virgen María, a los dos primos y a los padres de Juan, Isabel y Zacarías. En comparación con su "retrato" </a:t>
            </a:r>
            <a:r>
              <a:rPr lang="es-ES" sz="2200" b="0" i="1" dirty="0">
                <a:effectLst/>
              </a:rPr>
              <a:t>La Sagrada Familia y San Juan Bautista, </a:t>
            </a:r>
            <a:r>
              <a:rPr lang="es-ES" sz="2200" b="0" i="0" dirty="0">
                <a:effectLst/>
              </a:rPr>
              <a:t>esta pintura se parece más a un momento narrativo. En lugar de mirar hacia afuera, las figuras interactúan entre sí; ninguno de ellos reconoce al espectador.</a:t>
            </a:r>
          </a:p>
          <a:p>
            <a:pPr algn="l"/>
            <a:r>
              <a:rPr lang="es-ES" sz="2200" b="0" i="0" dirty="0">
                <a:effectLst/>
              </a:rPr>
              <a:t>El espacio en el que se reúnen las figuras se siente bastante pequeño. Entre Juan y Cristo hay una pequeña colección: el joven bautista se apoya en un cordero mientras un jilguero revolotea desde su jaula hacia Cristo. La Virgen está sentada en una inusual silla de cesta hecha de mimbre, con Cristo en su regazo; el respaldo alto de la silla los rodea, actuando como una especie de refugio. Cristo lleva una gorra envuelta amorosamente decorada con flores que enmarcan su rostro de mejillas sonrosadas. Una cortina roja, tirada hacia atrás para revelar una columna, enmarca a Isabel y Zacarías.</a:t>
            </a:r>
          </a:p>
        </p:txBody>
      </p:sp>
    </p:spTree>
    <p:extLst>
      <p:ext uri="{BB962C8B-B14F-4D97-AF65-F5344CB8AC3E}">
        <p14:creationId xmlns:p14="http://schemas.microsoft.com/office/powerpoint/2010/main" val="42216501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509164" y="0"/>
            <a:ext cx="4682835" cy="1717963"/>
          </a:xfrm>
        </p:spPr>
        <p:txBody>
          <a:bodyPr anchor="ctr">
            <a:normAutofit/>
          </a:bodyPr>
          <a:lstStyle/>
          <a:p>
            <a:pPr algn="ctr"/>
            <a:r>
              <a:rPr lang="es-ES" sz="2800" b="1" dirty="0"/>
              <a:t>1620. Jacob Jordaens. Virgen, niño, san Juan y parientes. National Gallery, Londres.</a:t>
            </a:r>
          </a:p>
        </p:txBody>
      </p:sp>
      <p:pic>
        <p:nvPicPr>
          <p:cNvPr id="4" name="Imagen 3">
            <a:extLst>
              <a:ext uri="{FF2B5EF4-FFF2-40B4-BE49-F238E27FC236}">
                <a16:creationId xmlns:a16="http://schemas.microsoft.com/office/drawing/2014/main" id="{379A8C30-8158-4EE6-8268-FDA2BD8283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9164" y="1717962"/>
            <a:ext cx="4682836" cy="3488713"/>
          </a:xfrm>
          <a:prstGeom prst="rect">
            <a:avLst/>
          </a:prstGeom>
        </p:spPr>
      </p:pic>
      <p:sp>
        <p:nvSpPr>
          <p:cNvPr id="3" name="CuadroTexto 2">
            <a:extLst>
              <a:ext uri="{FF2B5EF4-FFF2-40B4-BE49-F238E27FC236}">
                <a16:creationId xmlns:a16="http://schemas.microsoft.com/office/drawing/2014/main" id="{BD41F792-84F7-466C-A0D4-86006F4FCD13}"/>
              </a:ext>
            </a:extLst>
          </p:cNvPr>
          <p:cNvSpPr txBox="1"/>
          <p:nvPr/>
        </p:nvSpPr>
        <p:spPr>
          <a:xfrm>
            <a:off x="540327" y="193964"/>
            <a:ext cx="6664037" cy="6524863"/>
          </a:xfrm>
          <a:prstGeom prst="rect">
            <a:avLst/>
          </a:prstGeom>
          <a:noFill/>
        </p:spPr>
        <p:txBody>
          <a:bodyPr wrap="square" rtlCol="0">
            <a:spAutoFit/>
          </a:bodyPr>
          <a:lstStyle/>
          <a:p>
            <a:pPr algn="l"/>
            <a:r>
              <a:rPr lang="es-ES" sz="2200" b="0" i="0" dirty="0">
                <a:effectLst/>
              </a:rPr>
              <a:t>Esta reunión de la infancia no se menciona en la Biblia, se deriva de una tradición apócrifa generalizada en Italia y los Países Bajos, y se popularizó tanto en la escritura como en las imágenes desde principios del Renacimiento en adelante. Prefigura el momento en que Cristo viene a ser bautizado por Juan, como se dice en el Evangelio de Mateo (3: 13-17). Según el Evangelio de Juan (1,29), Juan el Bautista saludó a Cristo describiéndolo como el "Cordero de Dios", lo que explica la presencia de uno de los animales aquí. El jilguero, por su parte, tuvo una larga historia iconográfica relacionada con la Pasión de Cristo. Se creía que el pájaro había sido salpicado con gotas de sangre de Cristo mientras intentaba sacar una espina de la tortuosa corona que se había colocado en la cabeza de Cristo. Era el supuesto origen de las plumas rojas a ambos lados de la cabeza del ave. En algunas imágenes, el Niño Jesús sostiene el jilguero y extiende sus alas, presagiando la Crucifixión. Fue Juan el Bautista quien predijo la Pasión de Cristo.</a:t>
            </a:r>
          </a:p>
        </p:txBody>
      </p:sp>
    </p:spTree>
    <p:extLst>
      <p:ext uri="{BB962C8B-B14F-4D97-AF65-F5344CB8AC3E}">
        <p14:creationId xmlns:p14="http://schemas.microsoft.com/office/powerpoint/2010/main" val="39107409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511562" y="1"/>
            <a:ext cx="7680438" cy="1136074"/>
          </a:xfrm>
        </p:spPr>
        <p:txBody>
          <a:bodyPr anchor="ctr">
            <a:normAutofit/>
          </a:bodyPr>
          <a:lstStyle/>
          <a:p>
            <a:pPr algn="ctr"/>
            <a:r>
              <a:rPr lang="es-ES" sz="2800" b="1" dirty="0"/>
              <a:t>1620. Jacob Jordaens. Virgen, niño, san Juan y parientes. National Gallery, Londres.</a:t>
            </a:r>
          </a:p>
        </p:txBody>
      </p:sp>
      <p:pic>
        <p:nvPicPr>
          <p:cNvPr id="4" name="Imagen 3">
            <a:extLst>
              <a:ext uri="{FF2B5EF4-FFF2-40B4-BE49-F238E27FC236}">
                <a16:creationId xmlns:a16="http://schemas.microsoft.com/office/drawing/2014/main" id="{379A8C30-8158-4EE6-8268-FDA2BD8283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11563" y="1136074"/>
            <a:ext cx="7680438" cy="5721926"/>
          </a:xfrm>
          <a:prstGeom prst="rect">
            <a:avLst/>
          </a:prstGeom>
        </p:spPr>
      </p:pic>
      <p:sp>
        <p:nvSpPr>
          <p:cNvPr id="3" name="CuadroTexto 2">
            <a:extLst>
              <a:ext uri="{FF2B5EF4-FFF2-40B4-BE49-F238E27FC236}">
                <a16:creationId xmlns:a16="http://schemas.microsoft.com/office/drawing/2014/main" id="{BD41F792-84F7-466C-A0D4-86006F4FCD13}"/>
              </a:ext>
            </a:extLst>
          </p:cNvPr>
          <p:cNvSpPr txBox="1"/>
          <p:nvPr/>
        </p:nvSpPr>
        <p:spPr>
          <a:xfrm>
            <a:off x="540327" y="193964"/>
            <a:ext cx="3920837" cy="6524863"/>
          </a:xfrm>
          <a:prstGeom prst="rect">
            <a:avLst/>
          </a:prstGeom>
          <a:noFill/>
        </p:spPr>
        <p:txBody>
          <a:bodyPr wrap="square" rtlCol="0">
            <a:spAutoFit/>
          </a:bodyPr>
          <a:lstStyle/>
          <a:p>
            <a:pPr algn="l"/>
            <a:r>
              <a:rPr lang="es-ES" sz="2200" b="0" i="0" dirty="0">
                <a:effectLst/>
              </a:rPr>
              <a:t>Jordaens pintó diferentes variaciones de este tema, y una imagen en el Museo de Arte de Carolina del Norte en Raleigh se relaciona más estrechamente con esta. Muy probable que sea el prototipo, la versión de Raleigh está firmada por Jordaens y probablemente fue pintada alrededor de 1615-16; la pintura de Londres es una variante autógrafa pintada alrededor de 1620. Algunos historiadores del arte creen que la esposa de Jordaens, Catharina, fue el modelo para la Virgen María en ambas imágenes, pero esta teoría ha sido impugnada.</a:t>
            </a:r>
          </a:p>
        </p:txBody>
      </p:sp>
    </p:spTree>
    <p:extLst>
      <p:ext uri="{BB962C8B-B14F-4D97-AF65-F5344CB8AC3E}">
        <p14:creationId xmlns:p14="http://schemas.microsoft.com/office/powerpoint/2010/main" val="36933048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24668" y="365125"/>
            <a:ext cx="6033666" cy="6271202"/>
          </a:xfrm>
        </p:spPr>
        <p:txBody>
          <a:bodyPr anchor="t">
            <a:normAutofit fontScale="90000"/>
          </a:bodyPr>
          <a:lstStyle/>
          <a:p>
            <a:r>
              <a:rPr lang="es-ES" sz="3100" b="1" dirty="0"/>
              <a:t>Jacob Jordaens. Sagrada Familia con Santa Ana y el Joven Bautista y sus Padres. MET.</a:t>
            </a:r>
            <a:br>
              <a:rPr lang="es-ES" sz="2800" dirty="0"/>
            </a:br>
            <a:br>
              <a:rPr lang="es-ES" sz="2200" dirty="0">
                <a:latin typeface="+mn-lt"/>
              </a:rPr>
            </a:br>
            <a:r>
              <a:rPr lang="es-ES" sz="2200" b="0" i="0" dirty="0">
                <a:effectLst/>
                <a:latin typeface="+mn-lt"/>
              </a:rPr>
              <a:t>Jordaens revisó con frecuencia sus propias pinturas después de muchos años, como lo hizo aquí. </a:t>
            </a:r>
            <a:br>
              <a:rPr lang="es-ES" sz="2200" b="0" i="0" dirty="0">
                <a:effectLst/>
                <a:latin typeface="+mn-lt"/>
              </a:rPr>
            </a:br>
            <a:r>
              <a:rPr lang="es-ES" sz="2200" b="0" i="0" dirty="0">
                <a:effectLst/>
                <a:latin typeface="+mn-lt"/>
              </a:rPr>
              <a:t>El Niño Jesús, María y José, la madre de la Virgen, Santa Ana, y probablemente una versión del niño San Juan Bautista fueron representados como una reunión familiar cercana a principios de la década de 1620. </a:t>
            </a:r>
            <a:br>
              <a:rPr lang="es-ES" sz="2200" b="0" i="0" dirty="0">
                <a:effectLst/>
                <a:latin typeface="+mn-lt"/>
              </a:rPr>
            </a:br>
            <a:r>
              <a:rPr lang="es-ES" sz="2200" b="0" i="0" dirty="0">
                <a:effectLst/>
                <a:latin typeface="+mn-lt"/>
              </a:rPr>
              <a:t>Al menos veinticinco años después, el artista agregó tablas al panel de roble y pintó a los padres del Bautista, los santos Isabel y Zacarías, y un ángel a la izquierda. </a:t>
            </a:r>
            <a:br>
              <a:rPr lang="es-ES" sz="2200" b="0" i="0" dirty="0">
                <a:effectLst/>
                <a:latin typeface="+mn-lt"/>
              </a:rPr>
            </a:br>
            <a:r>
              <a:rPr lang="es-ES" sz="2200" b="0" i="0" dirty="0">
                <a:effectLst/>
                <a:latin typeface="+mn-lt"/>
              </a:rPr>
              <a:t>Su estilo más pictórico contrasta con el modelado </a:t>
            </a:r>
            <a:r>
              <a:rPr lang="es-ES" sz="2200" b="0" i="0" dirty="0" err="1">
                <a:effectLst/>
                <a:latin typeface="+mn-lt"/>
              </a:rPr>
              <a:t>caravaggesco</a:t>
            </a:r>
            <a:r>
              <a:rPr lang="es-ES" sz="2200" b="0" i="0" dirty="0">
                <a:effectLst/>
                <a:latin typeface="+mn-lt"/>
              </a:rPr>
              <a:t> de las figuras anteriores. </a:t>
            </a:r>
            <a:br>
              <a:rPr lang="es-ES" sz="2200" b="0" i="0" dirty="0">
                <a:effectLst/>
                <a:latin typeface="+mn-lt"/>
              </a:rPr>
            </a:br>
            <a:r>
              <a:rPr lang="es-ES" sz="2200" b="0" i="0" dirty="0">
                <a:effectLst/>
                <a:latin typeface="+mn-lt"/>
              </a:rPr>
              <a:t>El cartucho, inscrito "Si la raíz es santa, también lo son las ramas" (de la Epístola de San Pablo a los Romanos) se agregó durante la segunda etapa de la obra. </a:t>
            </a:r>
            <a:br>
              <a:rPr lang="es-ES" sz="2200" b="0" i="0" dirty="0">
                <a:effectLst/>
                <a:latin typeface="+mn-lt"/>
              </a:rPr>
            </a:br>
            <a:r>
              <a:rPr lang="es-ES" sz="2200" b="0" i="0" dirty="0">
                <a:effectLst/>
                <a:latin typeface="+mn-lt"/>
              </a:rPr>
              <a:t>El cambio de la presentación íntima a la didáctica es típico de la obra tardía de Jordaens.</a:t>
            </a:r>
            <a:endParaRPr lang="es-ES" sz="2000" dirty="0">
              <a:latin typeface="+mn-lt"/>
            </a:endParaRPr>
          </a:p>
        </p:txBody>
      </p:sp>
      <p:pic>
        <p:nvPicPr>
          <p:cNvPr id="4" name="Imagen 3">
            <a:extLst>
              <a:ext uri="{FF2B5EF4-FFF2-40B4-BE49-F238E27FC236}">
                <a16:creationId xmlns:a16="http://schemas.microsoft.com/office/drawing/2014/main" id="{A2DA3D90-96F8-462A-B21C-0F81656163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8334" y="0"/>
            <a:ext cx="6033666" cy="6858000"/>
          </a:xfrm>
          <a:prstGeom prst="rect">
            <a:avLst/>
          </a:prstGeom>
        </p:spPr>
      </p:pic>
    </p:spTree>
    <p:extLst>
      <p:ext uri="{BB962C8B-B14F-4D97-AF65-F5344CB8AC3E}">
        <p14:creationId xmlns:p14="http://schemas.microsoft.com/office/powerpoint/2010/main" val="18397614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208327" cy="692727"/>
          </a:xfrm>
        </p:spPr>
        <p:txBody>
          <a:bodyPr anchor="ctr">
            <a:normAutofit/>
          </a:bodyPr>
          <a:lstStyle/>
          <a:p>
            <a:pPr algn="ctr"/>
            <a:r>
              <a:rPr lang="nn-NO" sz="2800" b="1" dirty="0"/>
              <a:t>1620. Jacob Jordaens. Tributo de la moneda. Statens Museum for Kunst.</a:t>
            </a:r>
            <a:endParaRPr lang="es-ES" sz="2800" b="1" dirty="0"/>
          </a:p>
        </p:txBody>
      </p:sp>
      <p:pic>
        <p:nvPicPr>
          <p:cNvPr id="4" name="Imagen 3">
            <a:extLst>
              <a:ext uri="{FF2B5EF4-FFF2-40B4-BE49-F238E27FC236}">
                <a16:creationId xmlns:a16="http://schemas.microsoft.com/office/drawing/2014/main" id="{564820CA-20D9-4B8F-9AE9-9E7521298E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3691" y="692728"/>
            <a:ext cx="10324618" cy="6165272"/>
          </a:xfrm>
          <a:prstGeom prst="rect">
            <a:avLst/>
          </a:prstGeom>
        </p:spPr>
      </p:pic>
    </p:spTree>
    <p:extLst>
      <p:ext uri="{BB962C8B-B14F-4D97-AF65-F5344CB8AC3E}">
        <p14:creationId xmlns:p14="http://schemas.microsoft.com/office/powerpoint/2010/main" val="33939788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42930" cy="5869420"/>
          </a:xfrm>
        </p:spPr>
        <p:txBody>
          <a:bodyPr anchor="t">
            <a:normAutofit/>
          </a:bodyPr>
          <a:lstStyle/>
          <a:p>
            <a:r>
              <a:rPr lang="en-US" sz="2800" b="1" dirty="0"/>
              <a:t>1620. Jacob </a:t>
            </a:r>
            <a:r>
              <a:rPr lang="en-US" sz="2800" b="1" dirty="0" err="1"/>
              <a:t>Jordaens</a:t>
            </a:r>
            <a:r>
              <a:rPr lang="en-US" sz="2800" b="1" dirty="0"/>
              <a:t>. Crucifixion. Museum of Fine Arts of Rennes.</a:t>
            </a:r>
            <a:endParaRPr lang="es-ES" sz="2800" b="1" dirty="0"/>
          </a:p>
        </p:txBody>
      </p:sp>
      <p:pic>
        <p:nvPicPr>
          <p:cNvPr id="4" name="Imagen 3">
            <a:extLst>
              <a:ext uri="{FF2B5EF4-FFF2-40B4-BE49-F238E27FC236}">
                <a16:creationId xmlns:a16="http://schemas.microsoft.com/office/drawing/2014/main" id="{0EF00085-13AE-4E07-B58C-1FC985B7B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5548" y="0"/>
            <a:ext cx="4836452" cy="6858000"/>
          </a:xfrm>
          <a:prstGeom prst="rect">
            <a:avLst/>
          </a:prstGeom>
        </p:spPr>
      </p:pic>
    </p:spTree>
    <p:extLst>
      <p:ext uri="{BB962C8B-B14F-4D97-AF65-F5344CB8AC3E}">
        <p14:creationId xmlns:p14="http://schemas.microsoft.com/office/powerpoint/2010/main" val="19573974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52400" y="263236"/>
            <a:ext cx="6887154" cy="6594763"/>
          </a:xfrm>
        </p:spPr>
        <p:txBody>
          <a:bodyPr anchor="t">
            <a:normAutofit fontScale="90000"/>
          </a:bodyPr>
          <a:lstStyle/>
          <a:p>
            <a:pPr algn="l" fontAlgn="base"/>
            <a:r>
              <a:rPr lang="fr-FR" sz="2800" b="1" dirty="0"/>
              <a:t>1620. Jacob Jordaens. </a:t>
            </a:r>
            <a:r>
              <a:rPr lang="fr-FR" sz="2800" b="1" dirty="0" err="1"/>
              <a:t>Tentación</a:t>
            </a:r>
            <a:r>
              <a:rPr lang="fr-FR" sz="2800" b="1" dirty="0"/>
              <a:t> de Magdalena. Palais des Beaux-Arts, Lille.</a:t>
            </a:r>
            <a:br>
              <a:rPr lang="fr-FR" sz="2800" b="1" dirty="0"/>
            </a:br>
            <a:r>
              <a:rPr lang="es-ES" sz="2400" i="0" dirty="0">
                <a:effectLst/>
                <a:latin typeface="+mn-lt"/>
              </a:rPr>
              <a:t>Es un episodio de la historia de </a:t>
            </a:r>
            <a:r>
              <a:rPr lang="es-ES" sz="2400" i="0" strike="noStrike" dirty="0">
                <a:effectLst/>
                <a:latin typeface="+mn-lt"/>
              </a:rPr>
              <a:t>María Magdalena</a:t>
            </a:r>
            <a:r>
              <a:rPr lang="es-ES" sz="2400" i="0" dirty="0">
                <a:effectLst/>
                <a:latin typeface="+mn-lt"/>
              </a:rPr>
              <a:t>. Es una obra de juventud, con un tema que Jordaens interpretó varias veces.</a:t>
            </a:r>
            <a:br>
              <a:rPr lang="es-ES" sz="2400" i="0" dirty="0">
                <a:effectLst/>
                <a:latin typeface="+mn-lt"/>
              </a:rPr>
            </a:br>
            <a:r>
              <a:rPr lang="es-ES" sz="2400" i="0" dirty="0">
                <a:effectLst/>
                <a:latin typeface="+mn-lt"/>
              </a:rPr>
              <a:t>María Magdalena es una antigua cortesana que renunció a los placeres terrenales para dedicarse a una existencia espiritual. Después de una vida de libertinaje, encuentra refugio en una cueva para llevar una vida de asceta, lejos de las vanas riquezas...</a:t>
            </a:r>
            <a:br>
              <a:rPr lang="es-ES" sz="2400" i="0" dirty="0">
                <a:effectLst/>
                <a:latin typeface="+mn-lt"/>
              </a:rPr>
            </a:br>
            <a:r>
              <a:rPr lang="es-ES" sz="2400" i="0" dirty="0">
                <a:effectLst/>
                <a:latin typeface="+mn-lt"/>
              </a:rPr>
              <a:t>Pero ahora dos figuras tentadoras vienen a distraerla: una anciana cuelga las joyas asociadas con la </a:t>
            </a:r>
            <a:r>
              <a:rPr lang="es-ES" sz="2400" i="0" strike="noStrike" dirty="0">
                <a:effectLst/>
                <a:latin typeface="+mn-lt"/>
              </a:rPr>
              <a:t>lujuria </a:t>
            </a:r>
            <a:r>
              <a:rPr lang="es-ES" sz="2400" i="0" dirty="0">
                <a:effectLst/>
                <a:latin typeface="+mn-lt"/>
              </a:rPr>
              <a:t>mientras el hombre saca la lengua. Su mueca sugiere mordaza y envidia y las serpientes que blande se refieren al diablo según el simbolismo cristiano. Afortunadamente, un ángel interviene para mantener al pecador arrepentido lejos de este mal encuentro. ¡El cráneo, que sostiene preciosamente, símbolo de la vanidad humana, seguramente también la habrá ayudado a resistir la tentación de adornarse nuevamente con estas hermosas joyas!</a:t>
            </a:r>
            <a:br>
              <a:rPr lang="es-ES" sz="2400" b="0" i="0" dirty="0">
                <a:solidFill>
                  <a:srgbClr val="1D1D1E"/>
                </a:solidFill>
                <a:effectLst/>
                <a:latin typeface="open_sansregular"/>
              </a:rPr>
            </a:br>
            <a:endParaRPr lang="es-ES" sz="2400" b="1" dirty="0"/>
          </a:p>
        </p:txBody>
      </p:sp>
      <p:pic>
        <p:nvPicPr>
          <p:cNvPr id="5" name="Imagen 4">
            <a:extLst>
              <a:ext uri="{FF2B5EF4-FFF2-40B4-BE49-F238E27FC236}">
                <a16:creationId xmlns:a16="http://schemas.microsoft.com/office/drawing/2014/main" id="{4BC44A69-9708-429E-86D2-0738A0D035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9554" y="0"/>
            <a:ext cx="5152446" cy="6858000"/>
          </a:xfrm>
          <a:prstGeom prst="rect">
            <a:avLst/>
          </a:prstGeom>
        </p:spPr>
      </p:pic>
    </p:spTree>
    <p:extLst>
      <p:ext uri="{BB962C8B-B14F-4D97-AF65-F5344CB8AC3E}">
        <p14:creationId xmlns:p14="http://schemas.microsoft.com/office/powerpoint/2010/main" val="6677333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64824" cy="5869420"/>
          </a:xfrm>
        </p:spPr>
        <p:txBody>
          <a:bodyPr anchor="t">
            <a:normAutofit/>
          </a:bodyPr>
          <a:lstStyle/>
          <a:p>
            <a:r>
              <a:rPr lang="fr-FR" sz="2800" b="1" dirty="0"/>
              <a:t>Jacob Jordaens. </a:t>
            </a:r>
            <a:r>
              <a:rPr lang="fr-FR" sz="2800" b="1" dirty="0" err="1"/>
              <a:t>Tentación</a:t>
            </a:r>
            <a:r>
              <a:rPr lang="fr-FR" sz="2800" b="1" dirty="0"/>
              <a:t> de Magdalena. Musée des Beaux-Arts de Carcassonne.</a:t>
            </a:r>
            <a:br>
              <a:rPr lang="fr-FR" sz="2800" b="1" dirty="0"/>
            </a:br>
            <a:br>
              <a:rPr lang="fr-FR" sz="2800" b="1" dirty="0"/>
            </a:br>
            <a:r>
              <a:rPr lang="fr-FR" sz="2400" dirty="0">
                <a:latin typeface="+mn-lt"/>
              </a:rPr>
              <a:t>La </a:t>
            </a:r>
            <a:r>
              <a:rPr lang="fr-FR" sz="2400" dirty="0" err="1">
                <a:latin typeface="+mn-lt"/>
              </a:rPr>
              <a:t>página</a:t>
            </a:r>
            <a:r>
              <a:rPr lang="fr-FR" sz="2400" dirty="0">
                <a:latin typeface="+mn-lt"/>
              </a:rPr>
              <a:t> </a:t>
            </a:r>
            <a:r>
              <a:rPr lang="fr-FR" sz="2400" dirty="0" err="1">
                <a:latin typeface="+mn-lt"/>
              </a:rPr>
              <a:t>del</a:t>
            </a:r>
            <a:r>
              <a:rPr lang="fr-FR" sz="2400" dirty="0">
                <a:latin typeface="+mn-lt"/>
              </a:rPr>
              <a:t> </a:t>
            </a:r>
            <a:r>
              <a:rPr lang="fr-FR" sz="2400" dirty="0" err="1">
                <a:latin typeface="+mn-lt"/>
              </a:rPr>
              <a:t>mismo</a:t>
            </a:r>
            <a:r>
              <a:rPr lang="fr-FR" sz="2400" dirty="0">
                <a:latin typeface="+mn-lt"/>
              </a:rPr>
              <a:t> </a:t>
            </a:r>
            <a:r>
              <a:rPr lang="fr-FR" sz="2400" dirty="0" err="1">
                <a:latin typeface="+mn-lt"/>
              </a:rPr>
              <a:t>museo</a:t>
            </a:r>
            <a:r>
              <a:rPr lang="fr-FR" sz="2400" dirty="0">
                <a:latin typeface="+mn-lt"/>
              </a:rPr>
              <a:t> </a:t>
            </a:r>
            <a:r>
              <a:rPr lang="fr-FR" sz="2400" dirty="0" err="1">
                <a:latin typeface="+mn-lt"/>
              </a:rPr>
              <a:t>especifica</a:t>
            </a:r>
            <a:r>
              <a:rPr lang="fr-FR" sz="2400" dirty="0">
                <a:latin typeface="+mn-lt"/>
              </a:rPr>
              <a:t> que es </a:t>
            </a:r>
            <a:r>
              <a:rPr lang="fr-FR" sz="2400" dirty="0" err="1">
                <a:latin typeface="+mn-lt"/>
              </a:rPr>
              <a:t>una</a:t>
            </a:r>
            <a:r>
              <a:rPr lang="fr-FR" sz="2400" dirty="0">
                <a:latin typeface="+mn-lt"/>
              </a:rPr>
              <a:t> copia </a:t>
            </a:r>
            <a:r>
              <a:rPr lang="fr-FR" sz="2400" dirty="0" err="1">
                <a:latin typeface="+mn-lt"/>
              </a:rPr>
              <a:t>del</a:t>
            </a:r>
            <a:r>
              <a:rPr lang="fr-FR" sz="2400" dirty="0">
                <a:latin typeface="+mn-lt"/>
              </a:rPr>
              <a:t> cuadro </a:t>
            </a:r>
            <a:r>
              <a:rPr lang="fr-FR" sz="2400" dirty="0" err="1">
                <a:latin typeface="+mn-lt"/>
              </a:rPr>
              <a:t>del</a:t>
            </a:r>
            <a:r>
              <a:rPr lang="fr-FR" sz="2400" dirty="0">
                <a:latin typeface="+mn-lt"/>
              </a:rPr>
              <a:t> </a:t>
            </a:r>
            <a:r>
              <a:rPr lang="fr-FR" sz="2400" dirty="0" err="1">
                <a:latin typeface="+mn-lt"/>
              </a:rPr>
              <a:t>museo</a:t>
            </a:r>
            <a:r>
              <a:rPr lang="fr-FR" sz="2400" dirty="0">
                <a:latin typeface="+mn-lt"/>
              </a:rPr>
              <a:t> de Lille.</a:t>
            </a:r>
            <a:endParaRPr lang="es-ES" sz="2800" dirty="0">
              <a:latin typeface="+mn-lt"/>
            </a:endParaRPr>
          </a:p>
        </p:txBody>
      </p:sp>
      <p:pic>
        <p:nvPicPr>
          <p:cNvPr id="4" name="Imagen 3">
            <a:extLst>
              <a:ext uri="{FF2B5EF4-FFF2-40B4-BE49-F238E27FC236}">
                <a16:creationId xmlns:a16="http://schemas.microsoft.com/office/drawing/2014/main" id="{C94A8DF0-FD8C-48CC-A744-2CFB7D5C4F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7442" y="0"/>
            <a:ext cx="5614558" cy="6858000"/>
          </a:xfrm>
          <a:prstGeom prst="rect">
            <a:avLst/>
          </a:prstGeom>
        </p:spPr>
      </p:pic>
    </p:spTree>
    <p:extLst>
      <p:ext uri="{BB962C8B-B14F-4D97-AF65-F5344CB8AC3E}">
        <p14:creationId xmlns:p14="http://schemas.microsoft.com/office/powerpoint/2010/main" val="15515975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46148" cy="5869420"/>
          </a:xfrm>
        </p:spPr>
        <p:txBody>
          <a:bodyPr anchor="t">
            <a:normAutofit/>
          </a:bodyPr>
          <a:lstStyle/>
          <a:p>
            <a:r>
              <a:rPr lang="es-ES" sz="2800" b="1" dirty="0"/>
              <a:t>1620. Jacob Jordaens. Retrato de un joven matrimonio. Museum of Fine Arts, Boston</a:t>
            </a:r>
          </a:p>
        </p:txBody>
      </p:sp>
      <p:pic>
        <p:nvPicPr>
          <p:cNvPr id="4" name="Imagen 3">
            <a:extLst>
              <a:ext uri="{FF2B5EF4-FFF2-40B4-BE49-F238E27FC236}">
                <a16:creationId xmlns:a16="http://schemas.microsoft.com/office/drawing/2014/main" id="{F75966E0-2A57-4FA3-B434-6832B73085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8766" y="0"/>
            <a:ext cx="5133234" cy="6858000"/>
          </a:xfrm>
          <a:prstGeom prst="rect">
            <a:avLst/>
          </a:prstGeom>
        </p:spPr>
      </p:pic>
    </p:spTree>
    <p:extLst>
      <p:ext uri="{BB962C8B-B14F-4D97-AF65-F5344CB8AC3E}">
        <p14:creationId xmlns:p14="http://schemas.microsoft.com/office/powerpoint/2010/main" val="30010862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54182" y="1"/>
            <a:ext cx="11111344" cy="817418"/>
          </a:xfrm>
        </p:spPr>
        <p:txBody>
          <a:bodyPr anchor="ctr">
            <a:normAutofit/>
          </a:bodyPr>
          <a:lstStyle/>
          <a:p>
            <a:r>
              <a:rPr lang="fr-FR" sz="2800" b="1" dirty="0"/>
              <a:t>1620. Jacob Jordaens. </a:t>
            </a:r>
            <a:r>
              <a:rPr lang="fr-FR" sz="2800" b="1" dirty="0" err="1"/>
              <a:t>Mercurio</a:t>
            </a:r>
            <a:r>
              <a:rPr lang="fr-FR" sz="2800" b="1" dirty="0"/>
              <a:t> y </a:t>
            </a:r>
            <a:r>
              <a:rPr lang="fr-FR" sz="2800" b="1" dirty="0" err="1"/>
              <a:t>Argo</a:t>
            </a:r>
            <a:r>
              <a:rPr lang="fr-FR" sz="2800" b="1" dirty="0"/>
              <a:t>. Musée des Beaux-Arts de Lyon.</a:t>
            </a:r>
            <a:endParaRPr lang="es-ES" sz="2800" b="1" dirty="0"/>
          </a:p>
        </p:txBody>
      </p:sp>
      <p:pic>
        <p:nvPicPr>
          <p:cNvPr id="4" name="Imagen 3">
            <a:extLst>
              <a:ext uri="{FF2B5EF4-FFF2-40B4-BE49-F238E27FC236}">
                <a16:creationId xmlns:a16="http://schemas.microsoft.com/office/drawing/2014/main" id="{DD3F026A-B29A-47E4-AB8C-13521D6A64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3277" y="817418"/>
            <a:ext cx="9725445" cy="6040582"/>
          </a:xfrm>
          <a:prstGeom prst="rect">
            <a:avLst/>
          </a:prstGeom>
        </p:spPr>
      </p:pic>
    </p:spTree>
    <p:extLst>
      <p:ext uri="{BB962C8B-B14F-4D97-AF65-F5344CB8AC3E}">
        <p14:creationId xmlns:p14="http://schemas.microsoft.com/office/powerpoint/2010/main" val="42489805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950076" y="2"/>
            <a:ext cx="5241923" cy="2452254"/>
          </a:xfrm>
        </p:spPr>
        <p:txBody>
          <a:bodyPr anchor="ctr">
            <a:normAutofit/>
          </a:bodyPr>
          <a:lstStyle/>
          <a:p>
            <a:pPr algn="ctr"/>
            <a:r>
              <a:rPr lang="fr-FR" sz="2800" b="1" dirty="0"/>
              <a:t>1620. Jacob Jordaens. </a:t>
            </a:r>
            <a:r>
              <a:rPr lang="fr-FR" sz="2800" b="1" dirty="0" err="1"/>
              <a:t>Mercurio</a:t>
            </a:r>
            <a:r>
              <a:rPr lang="fr-FR" sz="2800" b="1" dirty="0"/>
              <a:t> y </a:t>
            </a:r>
            <a:r>
              <a:rPr lang="fr-FR" sz="2800" b="1" dirty="0" err="1"/>
              <a:t>Argo</a:t>
            </a:r>
            <a:r>
              <a:rPr lang="fr-FR" sz="2800" b="1" dirty="0"/>
              <a:t>. Musée des Beaux-Arts de Lyon.</a:t>
            </a:r>
            <a:endParaRPr lang="es-ES" sz="2800" b="1" dirty="0"/>
          </a:p>
        </p:txBody>
      </p:sp>
      <p:pic>
        <p:nvPicPr>
          <p:cNvPr id="4" name="Imagen 3">
            <a:extLst>
              <a:ext uri="{FF2B5EF4-FFF2-40B4-BE49-F238E27FC236}">
                <a16:creationId xmlns:a16="http://schemas.microsoft.com/office/drawing/2014/main" id="{DD3F026A-B29A-47E4-AB8C-13521D6A64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0077" y="2452255"/>
            <a:ext cx="5241923" cy="3255817"/>
          </a:xfrm>
          <a:prstGeom prst="rect">
            <a:avLst/>
          </a:prstGeom>
        </p:spPr>
      </p:pic>
      <p:sp>
        <p:nvSpPr>
          <p:cNvPr id="3" name="CuadroTexto 2">
            <a:extLst>
              <a:ext uri="{FF2B5EF4-FFF2-40B4-BE49-F238E27FC236}">
                <a16:creationId xmlns:a16="http://schemas.microsoft.com/office/drawing/2014/main" id="{3CFCBE60-7787-48C5-9640-8CEE30DBFDD3}"/>
              </a:ext>
            </a:extLst>
          </p:cNvPr>
          <p:cNvSpPr txBox="1"/>
          <p:nvPr/>
        </p:nvSpPr>
        <p:spPr>
          <a:xfrm>
            <a:off x="221674" y="152400"/>
            <a:ext cx="6622472" cy="6740307"/>
          </a:xfrm>
          <a:prstGeom prst="rect">
            <a:avLst/>
          </a:prstGeom>
          <a:noFill/>
        </p:spPr>
        <p:txBody>
          <a:bodyPr wrap="square" rtlCol="0">
            <a:spAutoFit/>
          </a:bodyPr>
          <a:lstStyle/>
          <a:p>
            <a:pPr algn="l"/>
            <a:r>
              <a:rPr lang="es-ES" b="0" i="0" dirty="0">
                <a:effectLst/>
              </a:rPr>
              <a:t>Jacob Jordaens encontró este tema en </a:t>
            </a:r>
            <a:r>
              <a:rPr lang="es-ES" b="0" i="1" dirty="0">
                <a:effectLst/>
              </a:rPr>
              <a:t>las Metamorfosis </a:t>
            </a:r>
            <a:r>
              <a:rPr lang="es-ES" b="0" i="0" dirty="0">
                <a:effectLst/>
              </a:rPr>
              <a:t>de Ovidio, en las que Júpiter se ve obligado a transformar a </a:t>
            </a:r>
            <a:r>
              <a:rPr lang="es-ES" b="0" i="0" dirty="0" err="1">
                <a:effectLst/>
              </a:rPr>
              <a:t>Io</a:t>
            </a:r>
            <a:r>
              <a:rPr lang="es-ES" b="0" i="0" dirty="0">
                <a:effectLst/>
              </a:rPr>
              <a:t>, una ninfa de la que se enamoró, en una novilla blanca, para salvarla de la ira de su esposa Juno. </a:t>
            </a:r>
            <a:r>
              <a:rPr lang="es-ES" b="0" i="0" dirty="0" err="1">
                <a:effectLst/>
              </a:rPr>
              <a:t>Io</a:t>
            </a:r>
            <a:r>
              <a:rPr lang="es-ES" b="0" i="0" dirty="0">
                <a:effectLst/>
              </a:rPr>
              <a:t>, sin embargo, se encuentra bajo la custodia de Argus, quien está bajo las órdenes de Juno. Júpiter luego envía a Mercurio, quien está a punto de desenvainar una espada en esta pintura para liberar a la amante de Júpiter de su carcelero decapitándolo.</a:t>
            </a:r>
          </a:p>
          <a:p>
            <a:pPr algn="l"/>
            <a:r>
              <a:rPr lang="es-ES" b="0" i="0" dirty="0">
                <a:effectLst/>
              </a:rPr>
              <a:t>El pintor parece querer hacer de los protagonistas de la fábula la tira de su condición divina, en particular reduciendo a Argus, dotado en el mito de cien ojos, a un anciano cansado y peludo que ya no da miedo. Mercurio, por su parte, se ve encarnado por un pastor con los pies sucios que acaba de adormecer la vigilancia de Argus tocando la flauta en el suelo. Esta obra de Jordaens con fuertes acentos naturalistas forma parte de la tradición nórdica, tomando como parte la composición grabada sobre este tema por Hendrick </a:t>
            </a:r>
            <a:r>
              <a:rPr lang="es-ES" b="0" i="0" dirty="0" err="1">
                <a:effectLst/>
              </a:rPr>
              <a:t>Goltzius</a:t>
            </a:r>
            <a:r>
              <a:rPr lang="es-ES" b="0" i="0" dirty="0">
                <a:effectLst/>
              </a:rPr>
              <a:t>. Sin embargo, Mercurio y Argus se representan en su desnudez heroica, a la manera de esculturas antiguas. Un relieve que representa a adonis herido en un sarcófago romano incluso inspiró a Jordaens a la actitud del viejo Argus que se apoya en su bastón.</a:t>
            </a:r>
          </a:p>
          <a:p>
            <a:pPr algn="l"/>
            <a:r>
              <a:rPr lang="es-ES" b="0" i="0" dirty="0">
                <a:effectLst/>
              </a:rPr>
              <a:t> La intensidad y franqueza de esta composición se acentúan por el encuadre ajustado que se aplica al escenario y por la fuerza de los contrastes coloridos, que caracterizan las obras ejecutadas por Jordaens en este período.</a:t>
            </a:r>
          </a:p>
          <a:p>
            <a:endParaRPr lang="es-ES" dirty="0"/>
          </a:p>
        </p:txBody>
      </p:sp>
    </p:spTree>
    <p:extLst>
      <p:ext uri="{BB962C8B-B14F-4D97-AF65-F5344CB8AC3E}">
        <p14:creationId xmlns:p14="http://schemas.microsoft.com/office/powerpoint/2010/main" val="5854638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69826" cy="6271202"/>
          </a:xfrm>
        </p:spPr>
        <p:txBody>
          <a:bodyPr anchor="t">
            <a:normAutofit fontScale="90000"/>
          </a:bodyPr>
          <a:lstStyle/>
          <a:p>
            <a:pPr algn="l" fontAlgn="base"/>
            <a:r>
              <a:rPr lang="es-ES" sz="3100" b="1" dirty="0"/>
              <a:t>1620. Jacob Jordaens. Ceres. Museo del Prado, Madrid.</a:t>
            </a:r>
            <a:br>
              <a:rPr lang="es-ES" sz="3100" b="1" dirty="0"/>
            </a:br>
            <a:br>
              <a:rPr lang="es-ES" sz="2800" dirty="0"/>
            </a:br>
            <a:r>
              <a:rPr lang="es-ES" sz="2700" b="0" i="0" dirty="0">
                <a:effectLst/>
                <a:latin typeface="+mn-lt"/>
              </a:rPr>
              <a:t>Ceres, tocada por unas espigas como diosa de la Tierra, sostiene un cuerno repleto de frutos, símbolo de la abundancia y la fertilidad que la caracterizan. Recibe el homenaje de un grupo de campesinos, que entregan en ofrenda los productos que les otorga la tierra que cultivan. Esta diosa fue quien mostró a la humanidad la utilización del arado y la posibilidad de conseguir productos cultivados, a lo que el pintor alude incluyendo los bueyes. Ceres encarna también el paso de las estaciones, es decir, el ciclo de la vida, cuya representación se plasma en el cuadro mediante los personajes de distintas edades que rodean a la diosa: niños, jóvenes, adultos y ancianos, reflejando incluso el inicio de una nueva vida en el estado de gestación de la diosa.</a:t>
            </a:r>
            <a:endParaRPr lang="es-ES" sz="2800" dirty="0"/>
          </a:p>
        </p:txBody>
      </p:sp>
      <p:pic>
        <p:nvPicPr>
          <p:cNvPr id="4" name="Imagen 3">
            <a:extLst>
              <a:ext uri="{FF2B5EF4-FFF2-40B4-BE49-F238E27FC236}">
                <a16:creationId xmlns:a16="http://schemas.microsoft.com/office/drawing/2014/main" id="{613104DE-94C1-4AEF-A249-16DDA1DFFF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2444" y="0"/>
            <a:ext cx="4609556" cy="6858000"/>
          </a:xfrm>
          <a:prstGeom prst="rect">
            <a:avLst/>
          </a:prstGeom>
        </p:spPr>
      </p:pic>
    </p:spTree>
    <p:extLst>
      <p:ext uri="{BB962C8B-B14F-4D97-AF65-F5344CB8AC3E}">
        <p14:creationId xmlns:p14="http://schemas.microsoft.com/office/powerpoint/2010/main" val="22514719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69826" cy="5869420"/>
          </a:xfrm>
        </p:spPr>
        <p:txBody>
          <a:bodyPr anchor="t">
            <a:normAutofit/>
          </a:bodyPr>
          <a:lstStyle/>
          <a:p>
            <a:pPr algn="l" fontAlgn="base"/>
            <a:r>
              <a:rPr lang="es-ES" sz="2800" b="1" dirty="0"/>
              <a:t>1620. Jacob Jordaens. Ceres. Museo del Prado, Madrid.</a:t>
            </a:r>
            <a:br>
              <a:rPr lang="es-ES" sz="2800" dirty="0"/>
            </a:br>
            <a:br>
              <a:rPr lang="es-ES" sz="2400" b="0" i="0" dirty="0">
                <a:effectLst/>
                <a:latin typeface="+mn-lt"/>
              </a:rPr>
            </a:br>
            <a:r>
              <a:rPr lang="es-ES" sz="2400" b="0" i="0" dirty="0">
                <a:effectLst/>
                <a:latin typeface="+mn-lt"/>
              </a:rPr>
              <a:t>La pintura fue realizada al comienzo de la madurez artística de </a:t>
            </a:r>
            <a:r>
              <a:rPr lang="es-ES" sz="2400" b="0" i="0" u="none" strike="noStrike" dirty="0">
                <a:effectLst/>
                <a:latin typeface="+mn-lt"/>
              </a:rPr>
              <a:t>Jordaens</a:t>
            </a:r>
            <a:r>
              <a:rPr lang="es-ES" sz="2400" b="0" i="0" dirty="0">
                <a:effectLst/>
                <a:latin typeface="+mn-lt"/>
              </a:rPr>
              <a:t>, y en ella se aprecia la intensidad de colores, la perfecta asimilación del espacio y la energía en la ejecución propias de sus últimos años. La preferencia por los tipos humanos populares, casi vulgares, es muy frecuente en toda su producción y enlaza con la tradición de algunos artistas flamencos como </a:t>
            </a:r>
            <a:r>
              <a:rPr lang="es-ES" sz="2400" b="0" i="0" u="none" strike="noStrike" dirty="0">
                <a:effectLst/>
                <a:latin typeface="+mn-lt"/>
              </a:rPr>
              <a:t>Brueghel</a:t>
            </a:r>
            <a:r>
              <a:rPr lang="es-ES" sz="2400" b="0" i="0" dirty="0">
                <a:effectLst/>
                <a:latin typeface="+mn-lt"/>
              </a:rPr>
              <a:t>.</a:t>
            </a:r>
            <a:br>
              <a:rPr lang="es-ES" sz="2400" b="0" i="0" dirty="0">
                <a:effectLst/>
                <a:latin typeface="+mn-lt"/>
              </a:rPr>
            </a:br>
            <a:r>
              <a:rPr lang="es-ES" sz="2400" b="0" i="0" dirty="0">
                <a:effectLst/>
                <a:latin typeface="+mn-lt"/>
              </a:rPr>
              <a:t>La obra esta documentada desde 1772 en el </a:t>
            </a:r>
            <a:r>
              <a:rPr lang="es-ES" sz="2400" b="0" i="0" u="none" strike="noStrike" dirty="0">
                <a:effectLst/>
                <a:latin typeface="+mn-lt"/>
              </a:rPr>
              <a:t>Palacio Real</a:t>
            </a:r>
            <a:r>
              <a:rPr lang="es-ES" sz="2400" b="0" i="0" dirty="0">
                <a:effectLst/>
                <a:latin typeface="+mn-lt"/>
              </a:rPr>
              <a:t>, como procedente del Palacio de la Zarzuela.</a:t>
            </a:r>
            <a:br>
              <a:rPr lang="es-ES" sz="1100" b="0" i="0" dirty="0">
                <a:solidFill>
                  <a:srgbClr val="6C6C6C"/>
                </a:solidFill>
                <a:effectLst/>
                <a:latin typeface="Hoefler Text A"/>
              </a:rPr>
            </a:br>
            <a:endParaRPr lang="es-ES" sz="2800" dirty="0"/>
          </a:p>
        </p:txBody>
      </p:sp>
      <p:pic>
        <p:nvPicPr>
          <p:cNvPr id="4" name="Imagen 3">
            <a:extLst>
              <a:ext uri="{FF2B5EF4-FFF2-40B4-BE49-F238E27FC236}">
                <a16:creationId xmlns:a16="http://schemas.microsoft.com/office/drawing/2014/main" id="{613104DE-94C1-4AEF-A249-16DDA1DFFF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2444" y="0"/>
            <a:ext cx="4609556" cy="6858000"/>
          </a:xfrm>
          <a:prstGeom prst="rect">
            <a:avLst/>
          </a:prstGeom>
        </p:spPr>
      </p:pic>
    </p:spTree>
    <p:extLst>
      <p:ext uri="{BB962C8B-B14F-4D97-AF65-F5344CB8AC3E}">
        <p14:creationId xmlns:p14="http://schemas.microsoft.com/office/powerpoint/2010/main" val="40510999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7" y="365124"/>
            <a:ext cx="4511117" cy="6243493"/>
          </a:xfrm>
        </p:spPr>
        <p:txBody>
          <a:bodyPr anchor="t">
            <a:normAutofit/>
          </a:bodyPr>
          <a:lstStyle/>
          <a:p>
            <a:pPr algn="l"/>
            <a:r>
              <a:rPr lang="es-ES" sz="2400" b="1" dirty="0"/>
              <a:t>1620. Jacob Jordaens. Sátiro. Alte Pinakothek, Múnich.</a:t>
            </a:r>
            <a:br>
              <a:rPr lang="es-ES" sz="1800" dirty="0">
                <a:latin typeface="+mn-lt"/>
              </a:rPr>
            </a:br>
            <a:r>
              <a:rPr lang="es-ES" sz="1800" b="0" i="0" dirty="0">
                <a:effectLst/>
                <a:latin typeface="+mn-lt"/>
              </a:rPr>
              <a:t>Esta escena en particular, de la que Jordaens realizó multitud de versiones, ilustra una fábula moralizante de Esopo. La historia comienza con el encuentro entre un hombre y un sátiro. Un frío día, mientras conversaban, el hombre se llevó los dedos a la boca y sopló. Cuando el sátiro le preguntó por ese gesto, el hombre le contestó que era para calentarse las manos. Después, cuando se sentaron a comer, el hombre se llevó el plato caliente a la boca y volvió a soplar. Cuando el sátiro le preguntó el motivo, le contestó que era para enfriar la comida. El sátiro entonces replicó, </a:t>
            </a:r>
            <a:r>
              <a:rPr lang="es-ES" sz="1800" b="0" i="1" dirty="0">
                <a:effectLst/>
                <a:latin typeface="+mn-lt"/>
              </a:rPr>
              <a:t>"no puedo considerarte un amigo, si dices que el mismo soplo calienta y enfría"</a:t>
            </a:r>
            <a:r>
              <a:rPr lang="es-ES" sz="1800" b="0" i="0" dirty="0">
                <a:effectLst/>
                <a:latin typeface="+mn-lt"/>
              </a:rPr>
              <a:t>. La historia pretende ilustrar sobre la dualidad de la naturaleza humana, aunque algunos críticos sostienen que el interés del autor estaba más en el tema campesino que en la moraleja de la fábula.</a:t>
            </a:r>
            <a:endParaRPr lang="es-ES" sz="1800" dirty="0">
              <a:latin typeface="+mn-lt"/>
            </a:endParaRPr>
          </a:p>
        </p:txBody>
      </p:sp>
      <p:pic>
        <p:nvPicPr>
          <p:cNvPr id="4" name="Imagen 3">
            <a:extLst>
              <a:ext uri="{FF2B5EF4-FFF2-40B4-BE49-F238E27FC236}">
                <a16:creationId xmlns:a16="http://schemas.microsoft.com/office/drawing/2014/main" id="{623F6328-9308-487E-9C87-CA338D1174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6644" y="0"/>
            <a:ext cx="7445356" cy="6858000"/>
          </a:xfrm>
          <a:prstGeom prst="rect">
            <a:avLst/>
          </a:prstGeom>
        </p:spPr>
      </p:pic>
    </p:spTree>
    <p:extLst>
      <p:ext uri="{BB962C8B-B14F-4D97-AF65-F5344CB8AC3E}">
        <p14:creationId xmlns:p14="http://schemas.microsoft.com/office/powerpoint/2010/main" val="22605032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4497262" cy="5869420"/>
          </a:xfrm>
        </p:spPr>
        <p:txBody>
          <a:bodyPr anchor="t">
            <a:normAutofit fontScale="90000"/>
          </a:bodyPr>
          <a:lstStyle/>
          <a:p>
            <a:pPr algn="l"/>
            <a:r>
              <a:rPr lang="es-ES" sz="2700" b="1" dirty="0"/>
              <a:t>1620. Jacob Jordaens. Sátiro. Alte Pinakothek, Múnich.</a:t>
            </a:r>
            <a:br>
              <a:rPr lang="es-ES" sz="2800" dirty="0"/>
            </a:br>
            <a:r>
              <a:rPr lang="es-ES" sz="2400" b="0" i="0" dirty="0">
                <a:effectLst/>
                <a:latin typeface="+mn-lt"/>
              </a:rPr>
              <a:t>El momento particular representado en la pintura es cuando el sátiro declara su desconfianza en el hombre. El hombre aún está comiendo, cuando el diablo se incorpora, alzando la mano, preparándose para salir de la casa.​ Jordaens escogió situar la escena en el interior de una granja abundante en animales: un toro, un perro, un gato y un gallo se acomodan sobre el mobiliario. Del mismo modo, alrededor de la mesa se reúnen figuras de todas las edades: hay un joven detrás de la silla del hombre, una vieja sosteniendo a un niño pequeño, y una joven que se asoma tras el hombro del sátiro.</a:t>
            </a:r>
            <a:endParaRPr lang="es-ES" sz="2800" dirty="0">
              <a:latin typeface="+mn-lt"/>
            </a:endParaRPr>
          </a:p>
        </p:txBody>
      </p:sp>
      <p:pic>
        <p:nvPicPr>
          <p:cNvPr id="4" name="Imagen 3">
            <a:extLst>
              <a:ext uri="{FF2B5EF4-FFF2-40B4-BE49-F238E27FC236}">
                <a16:creationId xmlns:a16="http://schemas.microsoft.com/office/drawing/2014/main" id="{623F6328-9308-487E-9C87-CA338D1174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6644" y="0"/>
            <a:ext cx="7445356" cy="6858000"/>
          </a:xfrm>
          <a:prstGeom prst="rect">
            <a:avLst/>
          </a:prstGeom>
        </p:spPr>
      </p:pic>
    </p:spTree>
    <p:extLst>
      <p:ext uri="{BB962C8B-B14F-4D97-AF65-F5344CB8AC3E}">
        <p14:creationId xmlns:p14="http://schemas.microsoft.com/office/powerpoint/2010/main" val="35071845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234026" cy="5869420"/>
          </a:xfrm>
        </p:spPr>
        <p:txBody>
          <a:bodyPr anchor="t">
            <a:normAutofit fontScale="90000"/>
          </a:bodyPr>
          <a:lstStyle/>
          <a:p>
            <a:pPr algn="l"/>
            <a:r>
              <a:rPr lang="es-ES" sz="2800" b="1" dirty="0"/>
              <a:t>1620. Jacob Jordaens. Sátiro. Alte Pinakothek, Múnich.</a:t>
            </a:r>
            <a:br>
              <a:rPr lang="es-ES" sz="1100" b="0" i="0" dirty="0">
                <a:solidFill>
                  <a:srgbClr val="202122"/>
                </a:solidFill>
                <a:effectLst/>
                <a:latin typeface="Arial" panose="020B0604020202020204" pitchFamily="34" charset="0"/>
              </a:rPr>
            </a:br>
            <a:r>
              <a:rPr lang="es-ES" sz="2200" b="0" i="0" dirty="0">
                <a:solidFill>
                  <a:srgbClr val="202122"/>
                </a:solidFill>
                <a:effectLst/>
                <a:latin typeface="+mn-lt"/>
              </a:rPr>
              <a:t>Es característico del estilo pictórico de Jordaens el modo en que las figuras se empujan hacia el centro de la composición, amontonándose en un pequeño espacio. Jordaens sigue las técnicas tenebristas del claroscuro para definir una iluminación dramática, que resalta algunas figuras de la escena, como el bebé que descansa en el regazo de la anciana. Además, Jordaens recrea efectos naturalistas, como la suciedad en el pie del campesino sentado en primer plano, muy característico del estilo tenebrista flamenco de su época. Jordaens recreó otras versiones de este tema entre 1620 y 1621.</a:t>
            </a:r>
            <a:endParaRPr lang="es-ES" sz="2800" dirty="0">
              <a:latin typeface="+mn-lt"/>
            </a:endParaRPr>
          </a:p>
        </p:txBody>
      </p:sp>
      <p:pic>
        <p:nvPicPr>
          <p:cNvPr id="4" name="Imagen 3">
            <a:extLst>
              <a:ext uri="{FF2B5EF4-FFF2-40B4-BE49-F238E27FC236}">
                <a16:creationId xmlns:a16="http://schemas.microsoft.com/office/drawing/2014/main" id="{623F6328-9308-487E-9C87-CA338D1174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6644" y="0"/>
            <a:ext cx="7445356" cy="6858000"/>
          </a:xfrm>
          <a:prstGeom prst="rect">
            <a:avLst/>
          </a:prstGeom>
        </p:spPr>
      </p:pic>
    </p:spTree>
    <p:extLst>
      <p:ext uri="{BB962C8B-B14F-4D97-AF65-F5344CB8AC3E}">
        <p14:creationId xmlns:p14="http://schemas.microsoft.com/office/powerpoint/2010/main" val="22733904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15636" y="365125"/>
            <a:ext cx="4331008" cy="5869420"/>
          </a:xfrm>
        </p:spPr>
        <p:txBody>
          <a:bodyPr anchor="t">
            <a:normAutofit/>
          </a:bodyPr>
          <a:lstStyle/>
          <a:p>
            <a:pPr algn="l"/>
            <a:r>
              <a:rPr lang="es-ES" sz="2400" b="1" dirty="0"/>
              <a:t>1620. Jacob Jordaens. Sátiro. Alte Pinakothek, Múnich.</a:t>
            </a:r>
            <a:br>
              <a:rPr lang="es-ES" sz="1100" b="0" i="0" dirty="0">
                <a:solidFill>
                  <a:srgbClr val="202122"/>
                </a:solidFill>
                <a:effectLst/>
                <a:latin typeface="Arial" panose="020B0604020202020204" pitchFamily="34" charset="0"/>
              </a:rPr>
            </a:br>
            <a:br>
              <a:rPr lang="es-ES" sz="2400" baseline="30000" dirty="0">
                <a:solidFill>
                  <a:srgbClr val="0645AD"/>
                </a:solidFill>
                <a:latin typeface="+mn-lt"/>
              </a:rPr>
            </a:br>
            <a:r>
              <a:rPr lang="es-ES" sz="2400" b="0" i="0" dirty="0">
                <a:effectLst/>
                <a:latin typeface="+mn-lt"/>
              </a:rPr>
              <a:t>En esta versión, parece haber situado a la niñera para </a:t>
            </a:r>
            <a:r>
              <a:rPr lang="es-ES" sz="2400" b="0" i="1" dirty="0">
                <a:effectLst/>
                <a:latin typeface="+mn-lt"/>
              </a:rPr>
              <a:t>El sátiro y el campesino</a:t>
            </a:r>
            <a:r>
              <a:rPr lang="es-ES" sz="2400" b="0" i="0" dirty="0">
                <a:effectLst/>
                <a:latin typeface="+mn-lt"/>
              </a:rPr>
              <a:t> del mismo modo en que aparecía en </a:t>
            </a:r>
            <a:r>
              <a:rPr lang="es-ES" sz="2400" b="0" i="1" dirty="0">
                <a:effectLst/>
                <a:latin typeface="+mn-lt"/>
              </a:rPr>
              <a:t>La adoración de los pastores</a:t>
            </a:r>
            <a:r>
              <a:rPr lang="es-ES" sz="2400" b="0" i="0" dirty="0">
                <a:effectLst/>
                <a:latin typeface="+mn-lt"/>
              </a:rPr>
              <a:t>, y a juzgar por la gran cantidad de copias que se han encontrado —todas ellas sin el sello del maestro-, se cree que Jordaens había utilizado este cuadro como ejercicio de práctica para sus asistentes y alumnos en el taller.</a:t>
            </a:r>
            <a:br>
              <a:rPr lang="es-ES" sz="2400" b="0" i="0" dirty="0">
                <a:solidFill>
                  <a:srgbClr val="202122"/>
                </a:solidFill>
                <a:effectLst/>
                <a:latin typeface="+mn-lt"/>
              </a:rPr>
            </a:br>
            <a:endParaRPr lang="es-ES" sz="2800" dirty="0">
              <a:latin typeface="+mn-lt"/>
            </a:endParaRPr>
          </a:p>
        </p:txBody>
      </p:sp>
      <p:pic>
        <p:nvPicPr>
          <p:cNvPr id="4" name="Imagen 3">
            <a:extLst>
              <a:ext uri="{FF2B5EF4-FFF2-40B4-BE49-F238E27FC236}">
                <a16:creationId xmlns:a16="http://schemas.microsoft.com/office/drawing/2014/main" id="{623F6328-9308-487E-9C87-CA338D1174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6644" y="0"/>
            <a:ext cx="7445356" cy="6858000"/>
          </a:xfrm>
          <a:prstGeom prst="rect">
            <a:avLst/>
          </a:prstGeom>
        </p:spPr>
      </p:pic>
    </p:spTree>
    <p:extLst>
      <p:ext uri="{BB962C8B-B14F-4D97-AF65-F5344CB8AC3E}">
        <p14:creationId xmlns:p14="http://schemas.microsoft.com/office/powerpoint/2010/main" val="21338498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24417" cy="5869420"/>
          </a:xfrm>
        </p:spPr>
        <p:txBody>
          <a:bodyPr anchor="t">
            <a:normAutofit/>
          </a:bodyPr>
          <a:lstStyle/>
          <a:p>
            <a:r>
              <a:rPr lang="fr-FR" sz="2800" dirty="0"/>
              <a:t>1620. Jacob Jordaens. </a:t>
            </a:r>
            <a:r>
              <a:rPr lang="fr-FR" sz="2800" dirty="0" err="1"/>
              <a:t>Sátiro</a:t>
            </a:r>
            <a:r>
              <a:rPr lang="fr-FR" sz="2800" dirty="0"/>
              <a:t>. Musées Royaux des Beaux-Arts, Brussels</a:t>
            </a:r>
            <a:endParaRPr lang="es-ES" sz="2800" dirty="0"/>
          </a:p>
        </p:txBody>
      </p:sp>
      <p:pic>
        <p:nvPicPr>
          <p:cNvPr id="4" name="Imagen 3">
            <a:extLst>
              <a:ext uri="{FF2B5EF4-FFF2-40B4-BE49-F238E27FC236}">
                <a16:creationId xmlns:a16="http://schemas.microsoft.com/office/drawing/2014/main" id="{19DC300A-CC95-496F-8829-3E35239A43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7035" y="0"/>
            <a:ext cx="5754965" cy="6858000"/>
          </a:xfrm>
          <a:prstGeom prst="rect">
            <a:avLst/>
          </a:prstGeom>
        </p:spPr>
      </p:pic>
    </p:spTree>
    <p:extLst>
      <p:ext uri="{BB962C8B-B14F-4D97-AF65-F5344CB8AC3E}">
        <p14:creationId xmlns:p14="http://schemas.microsoft.com/office/powerpoint/2010/main" val="41258497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020985" cy="5869420"/>
          </a:xfrm>
        </p:spPr>
        <p:txBody>
          <a:bodyPr anchor="t">
            <a:normAutofit/>
          </a:bodyPr>
          <a:lstStyle/>
          <a:p>
            <a:r>
              <a:rPr lang="es-ES" sz="2800" dirty="0"/>
              <a:t>1620. Jacob Jordaens. Sátiro. Pushkin Museum, Moscú.</a:t>
            </a:r>
          </a:p>
        </p:txBody>
      </p:sp>
      <p:pic>
        <p:nvPicPr>
          <p:cNvPr id="4" name="Imagen 3">
            <a:extLst>
              <a:ext uri="{FF2B5EF4-FFF2-40B4-BE49-F238E27FC236}">
                <a16:creationId xmlns:a16="http://schemas.microsoft.com/office/drawing/2014/main" id="{8824AD0E-CA87-45D3-A041-BAC7EAF216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3603" y="1"/>
            <a:ext cx="8658397" cy="6858000"/>
          </a:xfrm>
          <a:prstGeom prst="rect">
            <a:avLst/>
          </a:prstGeom>
        </p:spPr>
      </p:pic>
    </p:spTree>
    <p:extLst>
      <p:ext uri="{BB962C8B-B14F-4D97-AF65-F5344CB8AC3E}">
        <p14:creationId xmlns:p14="http://schemas.microsoft.com/office/powerpoint/2010/main" val="1101803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821257" cy="5869420"/>
          </a:xfrm>
        </p:spPr>
        <p:txBody>
          <a:bodyPr anchor="t">
            <a:normAutofit/>
          </a:bodyPr>
          <a:lstStyle/>
          <a:p>
            <a:r>
              <a:rPr lang="es-ES" sz="2800" b="1" dirty="0"/>
              <a:t>1620. Jacob Jordaens. Sátiro. Staatliche Museen, Kassel.</a:t>
            </a:r>
          </a:p>
        </p:txBody>
      </p:sp>
      <p:pic>
        <p:nvPicPr>
          <p:cNvPr id="4" name="Imagen 3">
            <a:extLst>
              <a:ext uri="{FF2B5EF4-FFF2-40B4-BE49-F238E27FC236}">
                <a16:creationId xmlns:a16="http://schemas.microsoft.com/office/drawing/2014/main" id="{71D06180-DF9C-4803-9C95-C9EF4E9BBA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3875" y="0"/>
            <a:ext cx="7858125" cy="6858000"/>
          </a:xfrm>
          <a:prstGeom prst="rect">
            <a:avLst/>
          </a:prstGeom>
        </p:spPr>
      </p:pic>
    </p:spTree>
    <p:extLst>
      <p:ext uri="{BB962C8B-B14F-4D97-AF65-F5344CB8AC3E}">
        <p14:creationId xmlns:p14="http://schemas.microsoft.com/office/powerpoint/2010/main" val="35359966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9827906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9737364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2" y="365125"/>
            <a:ext cx="4754014" cy="5869420"/>
          </a:xfrm>
        </p:spPr>
        <p:txBody>
          <a:bodyPr anchor="t">
            <a:normAutofit fontScale="90000"/>
          </a:bodyPr>
          <a:lstStyle/>
          <a:p>
            <a:r>
              <a:rPr lang="es-ES" sz="2800" b="1" dirty="0"/>
              <a:t>1621. Jacob Jordaens. La familia del artista. Museo del Prado, Madrid.</a:t>
            </a:r>
            <a:br>
              <a:rPr lang="es-ES" sz="2800" dirty="0"/>
            </a:br>
            <a:r>
              <a:rPr lang="es-ES" sz="2200" b="0" i="0" dirty="0">
                <a:effectLst/>
                <a:latin typeface="+mn-lt"/>
              </a:rPr>
              <a:t>Tan atractivo retrato de grupo, uno de los más interesantes de la escuela flamenca del </a:t>
            </a:r>
            <a:r>
              <a:rPr lang="es-ES" sz="2200" b="0" i="0" u="none" strike="noStrike" dirty="0">
                <a:effectLst/>
                <a:latin typeface="+mn-lt"/>
              </a:rPr>
              <a:t>siglo XVII</a:t>
            </a:r>
            <a:r>
              <a:rPr lang="es-ES" sz="2200" b="0" i="0" dirty="0">
                <a:effectLst/>
                <a:latin typeface="+mn-lt"/>
              </a:rPr>
              <a:t> por su espíritu burgués de tendencias </a:t>
            </a:r>
            <a:r>
              <a:rPr lang="es-ES" sz="2200" b="0" i="0" dirty="0" err="1">
                <a:effectLst/>
                <a:latin typeface="+mn-lt"/>
              </a:rPr>
              <a:t>aristocratizantes</a:t>
            </a:r>
            <a:r>
              <a:rPr lang="es-ES" sz="2200" b="0" i="0" dirty="0">
                <a:effectLst/>
                <a:latin typeface="+mn-lt"/>
              </a:rPr>
              <a:t>, describe con extraordinario acierto el mundo familiar próximo del artista, quien se autorretrata junto a su esposa Catharina van </a:t>
            </a:r>
            <a:r>
              <a:rPr lang="es-ES" sz="2200" b="0" i="0" dirty="0" err="1">
                <a:effectLst/>
                <a:latin typeface="+mn-lt"/>
              </a:rPr>
              <a:t>Noort</a:t>
            </a:r>
            <a:r>
              <a:rPr lang="es-ES" sz="2200" b="0" i="0" dirty="0">
                <a:effectLst/>
                <a:latin typeface="+mn-lt"/>
              </a:rPr>
              <a:t> y el primero de sus hijos, Elizabeth, nacida el 26 de junio de 1617, cuya edad permite calcular aproximadamente la datación del lienzo. Catharina se muestra sólidamente sentada sobre un sillón; resulta fácilmente reconocible por sus ojos levemente rasgados, nariz prominente y carnoso labio inferior, algo caído. </a:t>
            </a:r>
            <a:br>
              <a:rPr lang="es-ES" sz="2200" b="0" i="0" dirty="0">
                <a:effectLst/>
                <a:latin typeface="+mn-lt"/>
              </a:rPr>
            </a:br>
            <a:br>
              <a:rPr lang="es-ES" sz="1100" b="0" i="0" dirty="0">
                <a:effectLst/>
                <a:latin typeface="+mn-lt"/>
              </a:rPr>
            </a:br>
            <a:endParaRPr lang="es-ES" sz="2800" dirty="0">
              <a:latin typeface="+mn-lt"/>
            </a:endParaRPr>
          </a:p>
        </p:txBody>
      </p:sp>
      <p:pic>
        <p:nvPicPr>
          <p:cNvPr id="4" name="Imagen 3">
            <a:extLst>
              <a:ext uri="{FF2B5EF4-FFF2-40B4-BE49-F238E27FC236}">
                <a16:creationId xmlns:a16="http://schemas.microsoft.com/office/drawing/2014/main" id="{C730F6EE-2CB2-45CB-87F3-101B660582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1105" y="0"/>
            <a:ext cx="7160895" cy="6858000"/>
          </a:xfrm>
          <a:prstGeom prst="rect">
            <a:avLst/>
          </a:prstGeom>
        </p:spPr>
      </p:pic>
    </p:spTree>
    <p:extLst>
      <p:ext uri="{BB962C8B-B14F-4D97-AF65-F5344CB8AC3E}">
        <p14:creationId xmlns:p14="http://schemas.microsoft.com/office/powerpoint/2010/main" val="9506758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2" y="365125"/>
            <a:ext cx="8544222" cy="5869420"/>
          </a:xfrm>
        </p:spPr>
        <p:txBody>
          <a:bodyPr anchor="t">
            <a:noAutofit/>
          </a:bodyPr>
          <a:lstStyle/>
          <a:p>
            <a:r>
              <a:rPr lang="es-ES" sz="2000" b="0" i="0" dirty="0">
                <a:effectLst/>
                <a:latin typeface="+mn-lt"/>
              </a:rPr>
              <a:t>La hija de ambos -con indumentaria popular adecuada a su edad, al cuello un collar de coral del que pende una cruz y manteniendo un cestillo con flores en la mano derecha- aparece graciosamente presentada, con un rostro simpático, deliciosamente infantil, no en vano fue modelo en distintas ocasiones de su polifacético padre. Éste, se personifica en un apuesto caballero erguido, con su mano y su pie derechos apoyados en otro sillón, la primera sobre el respaldo y el segundo encima del travesaño inferior, mientras mantiene en su mano izquierda un laúd. Se ignora si sabía tocar instrumentos musicales, lo que no sería extraño en un hombre tan dedicado a las artes y vinculado a una sociedad culta; sin embargo, tal objeto también puede ser un símbolo de armonía familiar. La pareja viste de negro con elegancia, no exenta de cierta presunción, luciendo espectaculares golas blancas al cuello, más amplia la de la mujer y más discreta la de </a:t>
            </a:r>
            <a:r>
              <a:rPr lang="es-ES" sz="2000" b="0" i="0" u="none" strike="noStrike" dirty="0">
                <a:effectLst/>
                <a:latin typeface="+mn-lt"/>
              </a:rPr>
              <a:t>Jordaens</a:t>
            </a:r>
            <a:r>
              <a:rPr lang="es-ES" sz="2000" b="0" i="0" dirty="0">
                <a:effectLst/>
                <a:latin typeface="+mn-lt"/>
              </a:rPr>
              <a:t>; llevan los dos encajes en los puños y ella bordados en el pecho, rematando su cabeza con un reducido turbante en forma de bonete, así como una elaborada joya, sobre los cabellos, y pendientes en las orejas. </a:t>
            </a:r>
            <a:br>
              <a:rPr lang="es-ES" sz="2000" b="0" i="0" dirty="0">
                <a:effectLst/>
                <a:latin typeface="+mn-lt"/>
              </a:rPr>
            </a:br>
            <a:endParaRPr lang="es-ES" sz="4800" dirty="0">
              <a:latin typeface="+mn-lt"/>
            </a:endParaRPr>
          </a:p>
        </p:txBody>
      </p:sp>
      <p:pic>
        <p:nvPicPr>
          <p:cNvPr id="4" name="Imagen 3">
            <a:extLst>
              <a:ext uri="{FF2B5EF4-FFF2-40B4-BE49-F238E27FC236}">
                <a16:creationId xmlns:a16="http://schemas.microsoft.com/office/drawing/2014/main" id="{C730F6EE-2CB2-45CB-87F3-101B660582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1316" y="2452254"/>
            <a:ext cx="3370684" cy="3228109"/>
          </a:xfrm>
          <a:prstGeom prst="rect">
            <a:avLst/>
          </a:prstGeom>
        </p:spPr>
      </p:pic>
      <p:sp>
        <p:nvSpPr>
          <p:cNvPr id="5" name="Título 1">
            <a:extLst>
              <a:ext uri="{FF2B5EF4-FFF2-40B4-BE49-F238E27FC236}">
                <a16:creationId xmlns:a16="http://schemas.microsoft.com/office/drawing/2014/main" id="{5C46B8A8-507E-410B-B84F-D7399F19E874}"/>
              </a:ext>
            </a:extLst>
          </p:cNvPr>
          <p:cNvSpPr txBox="1">
            <a:spLocks/>
          </p:cNvSpPr>
          <p:nvPr/>
        </p:nvSpPr>
        <p:spPr>
          <a:xfrm>
            <a:off x="8821315" y="651164"/>
            <a:ext cx="3370684" cy="180109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b="1" dirty="0"/>
              <a:t>1621. Jacob Jordaens. La familia del artista. Museo del Prado, Madrid.</a:t>
            </a:r>
            <a:endParaRPr lang="es-ES" sz="2800" dirty="0">
              <a:latin typeface="+mn-lt"/>
            </a:endParaRPr>
          </a:p>
        </p:txBody>
      </p:sp>
    </p:spTree>
    <p:extLst>
      <p:ext uri="{BB962C8B-B14F-4D97-AF65-F5344CB8AC3E}">
        <p14:creationId xmlns:p14="http://schemas.microsoft.com/office/powerpoint/2010/main" val="746133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2" y="365125"/>
            <a:ext cx="8544222" cy="6160366"/>
          </a:xfrm>
        </p:spPr>
        <p:txBody>
          <a:bodyPr anchor="t">
            <a:noAutofit/>
          </a:bodyPr>
          <a:lstStyle/>
          <a:p>
            <a:r>
              <a:rPr lang="es-ES" sz="2000" b="0" i="0" dirty="0">
                <a:effectLst/>
                <a:latin typeface="+mn-lt"/>
              </a:rPr>
              <a:t>Están acompañados, aparte de la chiquilla, por una mujer del servicio doméstico probablemente, en razón de su atuendo y emplazamiento en el centro de la composición, respaldando a sus señores en un plano retrasado respecto del riguroso primer término. Sus ropajes, cromáticamente más ricos que los de sus señores, contrastan con la sobria distinción de los de éstos. En las manos mantiene un cesto con uvas, resalta su cabeza sobre un alto cuello con encajes y se toca con un sombrero de elevada copa. Tan singular grupo se encuentra rodeado por un jardín del que destacan algunos detalles peculiares, pero en su totalidad la ambientación está subordinada al efecto de conjunto, añadiendo pormenores en absoluto preponderantes. Ello lleva a pensar que el cuadro se inscribe en una larga tradición existente desde los siglos medievales, de incluir a los protagonistas en un típico </a:t>
            </a:r>
            <a:r>
              <a:rPr lang="es-ES" sz="2000" b="0" i="1" dirty="0" err="1">
                <a:effectLst/>
                <a:latin typeface="+mn-lt"/>
              </a:rPr>
              <a:t>jardin</a:t>
            </a:r>
            <a:r>
              <a:rPr lang="es-ES" sz="2000" b="0" i="1" dirty="0">
                <a:effectLst/>
                <a:latin typeface="+mn-lt"/>
              </a:rPr>
              <a:t> </a:t>
            </a:r>
            <a:r>
              <a:rPr lang="es-ES" sz="2000" b="0" i="1" dirty="0" err="1">
                <a:effectLst/>
                <a:latin typeface="+mn-lt"/>
              </a:rPr>
              <a:t>d´amour</a:t>
            </a:r>
            <a:r>
              <a:rPr lang="es-ES" sz="2000" b="0" i="1" dirty="0">
                <a:effectLst/>
                <a:latin typeface="+mn-lt"/>
              </a:rPr>
              <a:t>.</a:t>
            </a:r>
            <a:r>
              <a:rPr lang="es-ES" sz="2000" b="0" i="0" dirty="0">
                <a:effectLst/>
                <a:latin typeface="+mn-lt"/>
              </a:rPr>
              <a:t> </a:t>
            </a:r>
            <a:r>
              <a:rPr lang="es-ES" sz="2000" b="0" i="0" u="none" strike="noStrike" dirty="0">
                <a:effectLst/>
                <a:latin typeface="+mn-lt"/>
              </a:rPr>
              <a:t>Rubens</a:t>
            </a:r>
            <a:r>
              <a:rPr lang="es-ES" sz="2000" b="0" i="0" dirty="0">
                <a:effectLst/>
                <a:latin typeface="+mn-lt"/>
              </a:rPr>
              <a:t> llevó esta costumbre socio-estética a su culminación con obras como </a:t>
            </a:r>
            <a:r>
              <a:rPr lang="es-ES" sz="2000" b="0" i="1" dirty="0">
                <a:effectLst/>
                <a:latin typeface="+mn-lt"/>
              </a:rPr>
              <a:t>El jardín del amor</a:t>
            </a:r>
            <a:r>
              <a:rPr lang="es-ES" sz="2000" b="0" i="0" dirty="0">
                <a:effectLst/>
                <a:latin typeface="+mn-lt"/>
              </a:rPr>
              <a:t> (</a:t>
            </a:r>
            <a:r>
              <a:rPr lang="es-ES" sz="2000" b="0" i="0" u="none" strike="noStrike" dirty="0">
                <a:effectLst/>
                <a:latin typeface="+mn-lt"/>
              </a:rPr>
              <a:t>P1690</a:t>
            </a:r>
            <a:r>
              <a:rPr lang="es-ES" sz="2000" b="0" i="0" dirty="0">
                <a:effectLst/>
                <a:latin typeface="+mn-lt"/>
              </a:rPr>
              <a:t>), tradición que alcanzaría sus últimas consecuencias merced al gusto lírico dieciochesco de </a:t>
            </a:r>
            <a:r>
              <a:rPr lang="es-ES" sz="2000" b="0" i="0" u="none" strike="noStrike" dirty="0">
                <a:effectLst/>
                <a:latin typeface="+mn-lt"/>
              </a:rPr>
              <a:t>Antoine Watteau</a:t>
            </a:r>
            <a:r>
              <a:rPr lang="es-ES" sz="2000" b="0" i="0" dirty="0">
                <a:effectLst/>
                <a:latin typeface="+mn-lt"/>
              </a:rPr>
              <a:t>, en sus geniales fiestas galantes. Las parras entrelazadas que respaldan a la pareja están relacionadas con la idea de la indisolubilidad del vínculo matrimonial establecido por el hombre y la mujer. Entre otros grandes maestros emplearon esta bella alegoría, </a:t>
            </a:r>
            <a:r>
              <a:rPr lang="es-ES" sz="2000" b="0" i="0" u="none" strike="noStrike" dirty="0">
                <a:effectLst/>
                <a:latin typeface="+mn-lt"/>
              </a:rPr>
              <a:t>Rubens</a:t>
            </a:r>
            <a:r>
              <a:rPr lang="es-ES" sz="2000" b="0" i="0" dirty="0">
                <a:effectLst/>
                <a:latin typeface="+mn-lt"/>
              </a:rPr>
              <a:t> y </a:t>
            </a:r>
            <a:r>
              <a:rPr lang="es-ES" sz="2000" b="0" i="0" u="none" strike="noStrike" dirty="0">
                <a:effectLst/>
                <a:latin typeface="+mn-lt"/>
              </a:rPr>
              <a:t>Frans Hals</a:t>
            </a:r>
            <a:r>
              <a:rPr lang="es-ES" sz="2000" b="0" i="0" dirty="0">
                <a:effectLst/>
                <a:latin typeface="+mn-lt"/>
              </a:rPr>
              <a:t>: el flamenco en su </a:t>
            </a:r>
            <a:r>
              <a:rPr lang="es-ES" sz="2000" b="0" i="1" dirty="0">
                <a:effectLst/>
                <a:latin typeface="+mn-lt"/>
              </a:rPr>
              <a:t>Autorretrato con </a:t>
            </a:r>
            <a:r>
              <a:rPr lang="es-ES" sz="2000" b="0" i="1" u="none" strike="noStrike" dirty="0">
                <a:effectLst/>
                <a:latin typeface="+mn-lt"/>
              </a:rPr>
              <a:t>Isabella Brandt</a:t>
            </a:r>
            <a:r>
              <a:rPr lang="es-ES" sz="2000" b="0" i="0" dirty="0">
                <a:effectLst/>
                <a:latin typeface="+mn-lt"/>
              </a:rPr>
              <a:t>, de 1609 o 1610, (</a:t>
            </a:r>
            <a:r>
              <a:rPr lang="es-ES" sz="2000" b="0" i="0" u="none" strike="noStrike" dirty="0">
                <a:effectLst/>
                <a:latin typeface="+mn-lt"/>
              </a:rPr>
              <a:t>Alte Pinakothek</a:t>
            </a:r>
            <a:r>
              <a:rPr lang="es-ES" sz="2000" b="0" i="0" dirty="0">
                <a:effectLst/>
                <a:latin typeface="+mn-lt"/>
              </a:rPr>
              <a:t>, </a:t>
            </a:r>
            <a:r>
              <a:rPr lang="es-ES" sz="2000" b="0" i="0" u="none" strike="noStrike" dirty="0">
                <a:effectLst/>
                <a:latin typeface="+mn-lt"/>
              </a:rPr>
              <a:t>Múnich</a:t>
            </a:r>
            <a:r>
              <a:rPr lang="es-ES" sz="2000" b="0" i="0" dirty="0">
                <a:effectLst/>
                <a:latin typeface="+mn-lt"/>
              </a:rPr>
              <a:t>) y el holandés en </a:t>
            </a:r>
            <a:r>
              <a:rPr lang="es-ES" sz="2000" b="0" i="1" dirty="0">
                <a:effectLst/>
                <a:latin typeface="+mn-lt"/>
              </a:rPr>
              <a:t>Retrato de Isaac </a:t>
            </a:r>
            <a:r>
              <a:rPr lang="es-ES" sz="2000" b="0" i="1" dirty="0" err="1">
                <a:effectLst/>
                <a:latin typeface="+mn-lt"/>
              </a:rPr>
              <a:t>Messa</a:t>
            </a:r>
            <a:r>
              <a:rPr lang="es-ES" sz="2000" b="0" i="1" dirty="0">
                <a:effectLst/>
                <a:latin typeface="+mn-lt"/>
              </a:rPr>
              <a:t> y </a:t>
            </a:r>
            <a:r>
              <a:rPr lang="es-ES" sz="2000" b="0" i="1" dirty="0" err="1">
                <a:effectLst/>
                <a:latin typeface="+mn-lt"/>
              </a:rPr>
              <a:t>Betriz</a:t>
            </a:r>
            <a:r>
              <a:rPr lang="es-ES" sz="2000" b="0" i="1" dirty="0">
                <a:effectLst/>
                <a:latin typeface="+mn-lt"/>
              </a:rPr>
              <a:t> van </a:t>
            </a:r>
            <a:r>
              <a:rPr lang="es-ES" sz="2000" b="0" i="1" dirty="0" err="1">
                <a:effectLst/>
                <a:latin typeface="+mn-lt"/>
              </a:rPr>
              <a:t>Laen</a:t>
            </a:r>
            <a:r>
              <a:rPr lang="es-ES" sz="2000" b="0" i="0" dirty="0">
                <a:effectLst/>
                <a:latin typeface="+mn-lt"/>
              </a:rPr>
              <a:t>, de 1622, (</a:t>
            </a:r>
            <a:r>
              <a:rPr lang="es-ES" sz="2000" b="0" i="0" u="none" strike="noStrike" dirty="0">
                <a:effectLst/>
                <a:latin typeface="+mn-lt"/>
              </a:rPr>
              <a:t>Rijksmuseum</a:t>
            </a:r>
            <a:r>
              <a:rPr lang="es-ES" sz="2000" b="0" i="0" dirty="0">
                <a:effectLst/>
                <a:latin typeface="+mn-lt"/>
              </a:rPr>
              <a:t>, </a:t>
            </a:r>
            <a:r>
              <a:rPr lang="es-ES" sz="2000" b="0" i="0" u="none" strike="noStrike" dirty="0">
                <a:effectLst/>
                <a:latin typeface="+mn-lt"/>
              </a:rPr>
              <a:t>Ámsterdam</a:t>
            </a:r>
            <a:r>
              <a:rPr lang="es-ES" sz="2000" b="0" i="0" dirty="0">
                <a:effectLst/>
                <a:latin typeface="+mn-lt"/>
              </a:rPr>
              <a:t>); estos ejemplos, además de otros muchos, sugieren que la fórmula era frecuente en la pintura de entonces. </a:t>
            </a:r>
            <a:br>
              <a:rPr lang="es-ES" sz="2000" b="0" i="0" dirty="0">
                <a:effectLst/>
                <a:latin typeface="+mn-lt"/>
              </a:rPr>
            </a:br>
            <a:endParaRPr lang="es-ES" sz="4800" dirty="0">
              <a:latin typeface="+mn-lt"/>
            </a:endParaRPr>
          </a:p>
        </p:txBody>
      </p:sp>
      <p:pic>
        <p:nvPicPr>
          <p:cNvPr id="4" name="Imagen 3">
            <a:extLst>
              <a:ext uri="{FF2B5EF4-FFF2-40B4-BE49-F238E27FC236}">
                <a16:creationId xmlns:a16="http://schemas.microsoft.com/office/drawing/2014/main" id="{C730F6EE-2CB2-45CB-87F3-101B660582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1316" y="2452254"/>
            <a:ext cx="3370684" cy="3228109"/>
          </a:xfrm>
          <a:prstGeom prst="rect">
            <a:avLst/>
          </a:prstGeom>
        </p:spPr>
      </p:pic>
      <p:sp>
        <p:nvSpPr>
          <p:cNvPr id="5" name="Título 1">
            <a:extLst>
              <a:ext uri="{FF2B5EF4-FFF2-40B4-BE49-F238E27FC236}">
                <a16:creationId xmlns:a16="http://schemas.microsoft.com/office/drawing/2014/main" id="{5C46B8A8-507E-410B-B84F-D7399F19E874}"/>
              </a:ext>
            </a:extLst>
          </p:cNvPr>
          <p:cNvSpPr txBox="1">
            <a:spLocks/>
          </p:cNvSpPr>
          <p:nvPr/>
        </p:nvSpPr>
        <p:spPr>
          <a:xfrm>
            <a:off x="8821315" y="651164"/>
            <a:ext cx="3370684" cy="180109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b="1" dirty="0"/>
              <a:t>1621. Jacob Jordaens. La familia del artista. Museo del Prado, Madrid.</a:t>
            </a:r>
            <a:endParaRPr lang="es-ES" sz="2800" dirty="0">
              <a:latin typeface="+mn-lt"/>
            </a:endParaRPr>
          </a:p>
        </p:txBody>
      </p:sp>
    </p:spTree>
    <p:extLst>
      <p:ext uri="{BB962C8B-B14F-4D97-AF65-F5344CB8AC3E}">
        <p14:creationId xmlns:p14="http://schemas.microsoft.com/office/powerpoint/2010/main" val="3354394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2" y="365125"/>
            <a:ext cx="8544222" cy="5869420"/>
          </a:xfrm>
        </p:spPr>
        <p:txBody>
          <a:bodyPr anchor="t">
            <a:noAutofit/>
          </a:bodyPr>
          <a:lstStyle/>
          <a:p>
            <a:r>
              <a:rPr lang="es-ES" sz="2000" b="0" i="0" dirty="0">
                <a:effectLst/>
                <a:latin typeface="+mn-lt"/>
              </a:rPr>
              <a:t>En el ángulo superior izquierdo se observa una fuente en forma de </a:t>
            </a:r>
            <a:r>
              <a:rPr lang="es-ES" sz="2000" b="0" i="0" u="none" strike="noStrike" dirty="0">
                <a:effectLst/>
                <a:latin typeface="+mn-lt"/>
              </a:rPr>
              <a:t>Cupido</a:t>
            </a:r>
            <a:r>
              <a:rPr lang="es-ES" sz="2000" b="0" i="0" dirty="0">
                <a:effectLst/>
                <a:latin typeface="+mn-lt"/>
              </a:rPr>
              <a:t> montado sobre un delfín; la fuente evidencia un elemento existente en los jardines del amor y </a:t>
            </a:r>
            <a:r>
              <a:rPr lang="es-ES" sz="2000" b="0" i="0" u="none" strike="noStrike" dirty="0">
                <a:effectLst/>
                <a:latin typeface="+mn-lt"/>
              </a:rPr>
              <a:t>Cupido</a:t>
            </a:r>
            <a:r>
              <a:rPr lang="es-ES" sz="2000" b="0" i="0" dirty="0">
                <a:effectLst/>
                <a:latin typeface="+mn-lt"/>
              </a:rPr>
              <a:t>, hijo de </a:t>
            </a:r>
            <a:r>
              <a:rPr lang="es-ES" sz="2000" b="0" i="0" u="none" strike="noStrike" dirty="0">
                <a:effectLst/>
                <a:latin typeface="+mn-lt"/>
              </a:rPr>
              <a:t>Venus</a:t>
            </a:r>
            <a:r>
              <a:rPr lang="es-ES" sz="2000" b="0" i="0" dirty="0">
                <a:effectLst/>
                <a:latin typeface="+mn-lt"/>
              </a:rPr>
              <a:t>, diosa nacida de la espuma del mar, se identifica con el Amor mismo. El loro que hay detrás, frecuente en algunas obras de </a:t>
            </a:r>
            <a:r>
              <a:rPr lang="es-ES" sz="2000" b="0" i="0" u="none" strike="noStrike" dirty="0">
                <a:effectLst/>
                <a:latin typeface="+mn-lt"/>
              </a:rPr>
              <a:t>Rubens</a:t>
            </a:r>
            <a:r>
              <a:rPr lang="es-ES" sz="2000" b="0" i="0" dirty="0">
                <a:effectLst/>
                <a:latin typeface="+mn-lt"/>
              </a:rPr>
              <a:t> y del propio </a:t>
            </a:r>
            <a:r>
              <a:rPr lang="es-ES" sz="2000" b="0" i="0" u="none" strike="noStrike" dirty="0">
                <a:effectLst/>
                <a:latin typeface="+mn-lt"/>
              </a:rPr>
              <a:t>Jordaens</a:t>
            </a:r>
            <a:r>
              <a:rPr lang="es-ES" sz="2000" b="0" i="0" dirty="0">
                <a:effectLst/>
                <a:latin typeface="+mn-lt"/>
              </a:rPr>
              <a:t>, puede tener varios significados; en el presente lienzo se identifica con la virtud de la fidelidad marital. La fruta que la pequeña Elizabeth mantiene en su mano izquierda es también un símbolo de amor, así como las flores de su cestillo lo son de inocencia y pureza. Por último, el perro que asoma por detrás de las piernas del artista, siendo genéricamente el animal fiel por excelencia, alude a la fidelidad como base sobre la que se asienta la estrecha unión que todos los desposados deben conservan a lo largo de su existencia </a:t>
            </a:r>
            <a:br>
              <a:rPr lang="es-ES" sz="2000" b="0" i="0" dirty="0">
                <a:effectLst/>
                <a:latin typeface="+mn-lt"/>
              </a:rPr>
            </a:br>
            <a:r>
              <a:rPr lang="es-ES" sz="2000" b="0" i="0" dirty="0">
                <a:effectLst/>
                <a:latin typeface="+mn-lt"/>
              </a:rPr>
              <a:t>(Texto extractado de Luna, J. J.: </a:t>
            </a:r>
            <a:r>
              <a:rPr lang="es-ES" sz="2000" b="0" i="1" dirty="0">
                <a:effectLst/>
                <a:latin typeface="+mn-lt"/>
              </a:rPr>
              <a:t>De Tiziano a Goya. Grandes maestros del </a:t>
            </a:r>
            <a:r>
              <a:rPr lang="es-ES" sz="2000" b="0" i="1" u="none" strike="noStrike" dirty="0">
                <a:effectLst/>
                <a:latin typeface="+mn-lt"/>
              </a:rPr>
              <a:t>Museo del Prado</a:t>
            </a:r>
            <a:r>
              <a:rPr lang="es-ES" sz="2000" b="0" i="1" dirty="0">
                <a:effectLst/>
                <a:latin typeface="+mn-lt"/>
              </a:rPr>
              <a:t>,</a:t>
            </a:r>
            <a:r>
              <a:rPr lang="es-ES" sz="2000" b="0" i="0" dirty="0">
                <a:effectLst/>
                <a:latin typeface="+mn-lt"/>
              </a:rPr>
              <a:t> National Art Museum of China-</a:t>
            </a:r>
            <a:r>
              <a:rPr lang="es-ES" sz="2000" b="0" i="0" dirty="0" err="1">
                <a:effectLst/>
                <a:latin typeface="+mn-lt"/>
              </a:rPr>
              <a:t>Shanghai</a:t>
            </a:r>
            <a:r>
              <a:rPr lang="es-ES" sz="2000" b="0" i="0" dirty="0">
                <a:effectLst/>
                <a:latin typeface="+mn-lt"/>
              </a:rPr>
              <a:t> Museum, 2007, pp. 255-256).</a:t>
            </a:r>
            <a:endParaRPr lang="es-ES" sz="4800" dirty="0">
              <a:latin typeface="+mn-lt"/>
            </a:endParaRPr>
          </a:p>
        </p:txBody>
      </p:sp>
      <p:pic>
        <p:nvPicPr>
          <p:cNvPr id="4" name="Imagen 3">
            <a:extLst>
              <a:ext uri="{FF2B5EF4-FFF2-40B4-BE49-F238E27FC236}">
                <a16:creationId xmlns:a16="http://schemas.microsoft.com/office/drawing/2014/main" id="{C730F6EE-2CB2-45CB-87F3-101B660582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1316" y="2452254"/>
            <a:ext cx="3370684" cy="3228109"/>
          </a:xfrm>
          <a:prstGeom prst="rect">
            <a:avLst/>
          </a:prstGeom>
        </p:spPr>
      </p:pic>
      <p:sp>
        <p:nvSpPr>
          <p:cNvPr id="5" name="Título 1">
            <a:extLst>
              <a:ext uri="{FF2B5EF4-FFF2-40B4-BE49-F238E27FC236}">
                <a16:creationId xmlns:a16="http://schemas.microsoft.com/office/drawing/2014/main" id="{5C46B8A8-507E-410B-B84F-D7399F19E874}"/>
              </a:ext>
            </a:extLst>
          </p:cNvPr>
          <p:cNvSpPr txBox="1">
            <a:spLocks/>
          </p:cNvSpPr>
          <p:nvPr/>
        </p:nvSpPr>
        <p:spPr>
          <a:xfrm>
            <a:off x="8821315" y="651164"/>
            <a:ext cx="3370684" cy="180109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b="1" dirty="0"/>
              <a:t>1621. Jacob Jordaens. La familia del artista. Museo del Prado, Madrid.</a:t>
            </a:r>
            <a:endParaRPr lang="es-ES" sz="2800" dirty="0">
              <a:latin typeface="+mn-lt"/>
            </a:endParaRPr>
          </a:p>
        </p:txBody>
      </p:sp>
    </p:spTree>
    <p:extLst>
      <p:ext uri="{BB962C8B-B14F-4D97-AF65-F5344CB8AC3E}">
        <p14:creationId xmlns:p14="http://schemas.microsoft.com/office/powerpoint/2010/main" val="36746682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46696" cy="5869420"/>
          </a:xfrm>
        </p:spPr>
        <p:txBody>
          <a:bodyPr anchor="t">
            <a:normAutofit/>
          </a:bodyPr>
          <a:lstStyle/>
          <a:p>
            <a:r>
              <a:rPr lang="it-IT" sz="2800" b="1" dirty="0"/>
              <a:t>1621. Jacob Jordaens. Sagrada Familia. Museo nazionale di Stoccolma.</a:t>
            </a:r>
            <a:endParaRPr lang="es-ES" sz="2800" b="1" dirty="0"/>
          </a:p>
        </p:txBody>
      </p:sp>
      <p:pic>
        <p:nvPicPr>
          <p:cNvPr id="4" name="Imagen 3">
            <a:extLst>
              <a:ext uri="{FF2B5EF4-FFF2-40B4-BE49-F238E27FC236}">
                <a16:creationId xmlns:a16="http://schemas.microsoft.com/office/drawing/2014/main" id="{FDD6FE33-0133-4956-A6E3-8E838E47B8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9314" y="0"/>
            <a:ext cx="5132686" cy="6823364"/>
          </a:xfrm>
          <a:prstGeom prst="rect">
            <a:avLst/>
          </a:prstGeom>
        </p:spPr>
      </p:pic>
    </p:spTree>
    <p:extLst>
      <p:ext uri="{BB962C8B-B14F-4D97-AF65-F5344CB8AC3E}">
        <p14:creationId xmlns:p14="http://schemas.microsoft.com/office/powerpoint/2010/main" val="21855583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2256980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82542" cy="5869420"/>
          </a:xfrm>
        </p:spPr>
        <p:txBody>
          <a:bodyPr anchor="t">
            <a:normAutofit fontScale="90000"/>
          </a:bodyPr>
          <a:lstStyle/>
          <a:p>
            <a:pPr algn="l"/>
            <a:r>
              <a:rPr lang="es-ES" sz="3100" b="1" dirty="0"/>
              <a:t>1622. Jacob Jordaens. Sagrada Familia. National Gallery, Londres.</a:t>
            </a:r>
            <a:br>
              <a:rPr lang="es-ES" sz="2800" b="1" dirty="0"/>
            </a:br>
            <a:r>
              <a:rPr lang="es-ES" sz="2400" b="0" i="0" dirty="0">
                <a:effectLst/>
                <a:latin typeface="+mn-lt"/>
              </a:rPr>
              <a:t>En esta pintura, la Virgen María, José y Cristo se ven casi como si estuvieran posando para una foto de familia. José y María miran hacia afuera, </a:t>
            </a:r>
            <a:r>
              <a:rPr lang="es-ES" sz="2400" b="0" i="0" dirty="0" err="1">
                <a:effectLst/>
                <a:latin typeface="+mn-lt"/>
              </a:rPr>
              <a:t>encontréndose</a:t>
            </a:r>
            <a:r>
              <a:rPr lang="es-ES" sz="2400" b="0" i="0" dirty="0">
                <a:effectLst/>
                <a:latin typeface="+mn-lt"/>
              </a:rPr>
              <a:t> con la mirada del espectador, al igual que el joven Juan el Bautista, primo de Cristo (la cruz de caña firmemente sujeta en ambas manos es su atributo). El niño Cristo es el único que no mira directamente al espectador. Parece ocupado con otra cosa, sus ojos se volvieron a su derecha. Las cuatro figuras están marcadamente cerca del plano de la imagen, lo que aumenta la sensación de intimidad. Hay un espacio limitado a su alrededor, pero en lo poco que hay vemos una cortina azul cayendo libremente sobre lo que parece ser un querubín esculpido, con sus alas dobladas en forma de corazón.</a:t>
            </a:r>
            <a:endParaRPr lang="es-ES" sz="2400" b="1" dirty="0">
              <a:latin typeface="+mn-lt"/>
            </a:endParaRPr>
          </a:p>
        </p:txBody>
      </p:sp>
      <p:pic>
        <p:nvPicPr>
          <p:cNvPr id="4" name="Imagen 3">
            <a:extLst>
              <a:ext uri="{FF2B5EF4-FFF2-40B4-BE49-F238E27FC236}">
                <a16:creationId xmlns:a16="http://schemas.microsoft.com/office/drawing/2014/main" id="{6D23048C-7DA8-4979-AE92-073778DED4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5160" y="0"/>
            <a:ext cx="5196840" cy="6858000"/>
          </a:xfrm>
          <a:prstGeom prst="rect">
            <a:avLst/>
          </a:prstGeom>
        </p:spPr>
      </p:pic>
    </p:spTree>
    <p:extLst>
      <p:ext uri="{BB962C8B-B14F-4D97-AF65-F5344CB8AC3E}">
        <p14:creationId xmlns:p14="http://schemas.microsoft.com/office/powerpoint/2010/main" val="34210221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82542" cy="5869420"/>
          </a:xfrm>
        </p:spPr>
        <p:txBody>
          <a:bodyPr anchor="t">
            <a:normAutofit fontScale="90000"/>
          </a:bodyPr>
          <a:lstStyle/>
          <a:p>
            <a:pPr algn="l"/>
            <a:r>
              <a:rPr lang="es-ES" sz="2800" b="1" dirty="0"/>
              <a:t>1622. Jacob Jordaens. Sagrada Familia. National Gallery, Londres.</a:t>
            </a:r>
            <a:br>
              <a:rPr lang="es-ES" sz="2400" b="0" i="0" dirty="0">
                <a:effectLst/>
                <a:latin typeface="+mn-lt"/>
              </a:rPr>
            </a:br>
            <a:r>
              <a:rPr lang="es-ES" sz="2400" b="0" i="0" dirty="0">
                <a:effectLst/>
                <a:latin typeface="+mn-lt"/>
              </a:rPr>
              <a:t>Aunque Jordaens se convirtió al protestantismo reformado más tarde en su vida, pintó principalmente para mecenas católicos en su Amberes natal, donde podría decirse que fue el pintor principal después de Rubens y Van Dyck. Un talentoso dibujante, pintor y diseñador de tapices, Jordaens estaba familiarizado con los temas cristianos populares entre los clientes patricios de la ciudad. El artista volvió a las representaciones íntimas de la sagrada familia varias veces en sus pinturas y dibujos, aunque ninguna otra versión confronta a la audiencia tan directamente. Otra </a:t>
            </a:r>
            <a:r>
              <a:rPr lang="es-ES" sz="2400" b="0" i="1" dirty="0">
                <a:effectLst/>
                <a:latin typeface="+mn-lt"/>
              </a:rPr>
              <a:t>Sagrada Familia de</a:t>
            </a:r>
            <a:r>
              <a:rPr lang="es-ES" sz="2400" b="0" i="0" dirty="0">
                <a:effectLst/>
                <a:latin typeface="+mn-lt"/>
              </a:rPr>
              <a:t> Jordaens (</a:t>
            </a:r>
            <a:r>
              <a:rPr lang="es-ES" sz="2400" b="0" i="0" dirty="0" err="1">
                <a:effectLst/>
                <a:latin typeface="+mn-lt"/>
              </a:rPr>
              <a:t>Nationalmuseum</a:t>
            </a:r>
            <a:r>
              <a:rPr lang="es-ES" sz="2400" b="0" i="0" dirty="0">
                <a:effectLst/>
                <a:latin typeface="+mn-lt"/>
              </a:rPr>
              <a:t>, Estocolmo) es similar, y hace que la madre y el niño se dirijan a sus espectadores; Sin embargo, José se involucra con una figura secundaria que sostiene una vela, y Juan está ausente por completo.</a:t>
            </a:r>
            <a:br>
              <a:rPr lang="es-ES" sz="2400" b="0" i="0" dirty="0">
                <a:effectLst/>
                <a:latin typeface="+mn-lt"/>
              </a:rPr>
            </a:br>
            <a:endParaRPr lang="es-ES" sz="2400" b="1" dirty="0">
              <a:latin typeface="+mn-lt"/>
            </a:endParaRPr>
          </a:p>
        </p:txBody>
      </p:sp>
      <p:pic>
        <p:nvPicPr>
          <p:cNvPr id="4" name="Imagen 3">
            <a:extLst>
              <a:ext uri="{FF2B5EF4-FFF2-40B4-BE49-F238E27FC236}">
                <a16:creationId xmlns:a16="http://schemas.microsoft.com/office/drawing/2014/main" id="{6D23048C-7DA8-4979-AE92-073778DED4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5160" y="0"/>
            <a:ext cx="5196840" cy="6858000"/>
          </a:xfrm>
          <a:prstGeom prst="rect">
            <a:avLst/>
          </a:prstGeom>
        </p:spPr>
      </p:pic>
    </p:spTree>
    <p:extLst>
      <p:ext uri="{BB962C8B-B14F-4D97-AF65-F5344CB8AC3E}">
        <p14:creationId xmlns:p14="http://schemas.microsoft.com/office/powerpoint/2010/main" val="271471270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82542" cy="5869420"/>
          </a:xfrm>
        </p:spPr>
        <p:txBody>
          <a:bodyPr anchor="t">
            <a:normAutofit fontScale="90000"/>
          </a:bodyPr>
          <a:lstStyle/>
          <a:p>
            <a:pPr algn="l"/>
            <a:r>
              <a:rPr lang="es-ES" sz="2800" b="1" dirty="0"/>
              <a:t>1622. Jacob Jordaens. Sagrada Familia. National Gallery, Londres.</a:t>
            </a:r>
            <a:br>
              <a:rPr lang="es-ES" sz="2400" b="0" i="0" dirty="0">
                <a:effectLst/>
                <a:latin typeface="+mn-lt"/>
              </a:rPr>
            </a:br>
            <a:r>
              <a:rPr lang="es-ES" sz="2400" b="0" i="0" dirty="0">
                <a:effectLst/>
                <a:latin typeface="+mn-lt"/>
              </a:rPr>
              <a:t>La pintura de Jordaens tiene un parecido sorprendente con una de sus obras mucho más antiguas, </a:t>
            </a:r>
            <a:r>
              <a:rPr lang="es-ES" sz="2400" b="0" i="1" dirty="0">
                <a:effectLst/>
                <a:latin typeface="+mn-lt"/>
              </a:rPr>
              <a:t>La Sagrada Familia con el Niño Bautista</a:t>
            </a:r>
            <a:r>
              <a:rPr lang="es-ES" sz="2400" b="0" i="0" dirty="0">
                <a:effectLst/>
                <a:latin typeface="+mn-lt"/>
              </a:rPr>
              <a:t> (Gemäldegalerie, Dresde). En esa obra, tanto Juan como una figura identificada como José, Joaquín o Zacarías miran al espectador de una manera similar. Se ha sugerido que Jordaens recogió el motivo del Niño Jesús de pie en el regazo de su madre mirando fuera de la imagen de la Virgen del </a:t>
            </a:r>
            <a:r>
              <a:rPr lang="es-ES" sz="2400" b="0" i="1" dirty="0">
                <a:effectLst/>
                <a:latin typeface="+mn-lt"/>
              </a:rPr>
              <a:t>Rosario de</a:t>
            </a:r>
            <a:r>
              <a:rPr lang="es-ES" sz="2400" b="0" i="0" dirty="0">
                <a:effectLst/>
                <a:latin typeface="+mn-lt"/>
              </a:rPr>
              <a:t> Caravaggio: el retablo había sido llevado a Amberes por los pintores Louis </a:t>
            </a:r>
            <a:r>
              <a:rPr lang="es-ES" sz="2400" b="0" i="0" dirty="0" err="1">
                <a:effectLst/>
                <a:latin typeface="+mn-lt"/>
              </a:rPr>
              <a:t>Finson</a:t>
            </a:r>
            <a:r>
              <a:rPr lang="es-ES" sz="2400" b="0" i="0" dirty="0">
                <a:effectLst/>
                <a:latin typeface="+mn-lt"/>
              </a:rPr>
              <a:t> y Abraham </a:t>
            </a:r>
            <a:r>
              <a:rPr lang="es-ES" sz="2400" b="0" i="0" dirty="0" err="1">
                <a:effectLst/>
                <a:latin typeface="+mn-lt"/>
              </a:rPr>
              <a:t>Vinck</a:t>
            </a:r>
            <a:r>
              <a:rPr lang="es-ES" sz="2400" b="0" i="0" dirty="0">
                <a:effectLst/>
                <a:latin typeface="+mn-lt"/>
              </a:rPr>
              <a:t>, después de que Caravaggio lo dejara en Nápoles antes de partir hacia Malta. En Amberes, se exhibió en la iglesia dominicana de San Pablo, donde fue visto por Rubens y Jan Brueghel, entre otros.</a:t>
            </a:r>
            <a:br>
              <a:rPr lang="es-ES" sz="2400" b="0" i="0" dirty="0">
                <a:effectLst/>
                <a:latin typeface="+mn-lt"/>
              </a:rPr>
            </a:br>
            <a:endParaRPr lang="es-ES" sz="2400" b="1" dirty="0">
              <a:latin typeface="+mn-lt"/>
            </a:endParaRPr>
          </a:p>
        </p:txBody>
      </p:sp>
      <p:pic>
        <p:nvPicPr>
          <p:cNvPr id="4" name="Imagen 3">
            <a:extLst>
              <a:ext uri="{FF2B5EF4-FFF2-40B4-BE49-F238E27FC236}">
                <a16:creationId xmlns:a16="http://schemas.microsoft.com/office/drawing/2014/main" id="{6D23048C-7DA8-4979-AE92-073778DED4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5160" y="0"/>
            <a:ext cx="5196840" cy="6858000"/>
          </a:xfrm>
          <a:prstGeom prst="rect">
            <a:avLst/>
          </a:prstGeom>
        </p:spPr>
      </p:pic>
    </p:spTree>
    <p:extLst>
      <p:ext uri="{BB962C8B-B14F-4D97-AF65-F5344CB8AC3E}">
        <p14:creationId xmlns:p14="http://schemas.microsoft.com/office/powerpoint/2010/main" val="37161107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82542" cy="5869420"/>
          </a:xfrm>
        </p:spPr>
        <p:txBody>
          <a:bodyPr anchor="t">
            <a:normAutofit/>
          </a:bodyPr>
          <a:lstStyle/>
          <a:p>
            <a:pPr algn="l"/>
            <a:r>
              <a:rPr lang="es-ES" sz="2800" b="1" dirty="0"/>
              <a:t>1622. Jacob Jordaens. Sagrada Familia. National Gallery, Londres.</a:t>
            </a:r>
            <a:br>
              <a:rPr lang="es-ES" sz="2400" b="0" i="0" dirty="0">
                <a:effectLst/>
                <a:latin typeface="+mn-lt"/>
              </a:rPr>
            </a:br>
            <a:r>
              <a:rPr lang="es-ES" sz="2400" b="0" i="0" dirty="0">
                <a:effectLst/>
                <a:latin typeface="+mn-lt"/>
              </a:rPr>
              <a:t>La prominencia del rosario sostenido por Santo Domingo en la pintura de Caravaggio se repite aquí en la cuerda única sostenida por el joven Cristo. Las cuentas contrastan con su carne blanca mientras las sostiene con ambas manos. El manejo del rosario por parte del niño combinado con su mirada distraída podría insinuar algo más allá de su infancia: Cristo parece consciente de su muerte. La presencia de la cruz de caña de Juan representa el crucifijo de la Pasión (tortura y crucifixión de Cristo), que se contemplaba mediante la oración del rosario. Mientras que José, María y Juan se dirigen a nosotros como espectadores, Cristo se dirige a lo que está por venir.</a:t>
            </a:r>
            <a:br>
              <a:rPr lang="es-ES" sz="2400" b="0" i="0" dirty="0">
                <a:effectLst/>
                <a:latin typeface="+mn-lt"/>
              </a:rPr>
            </a:br>
            <a:endParaRPr lang="es-ES" sz="2400" b="1" dirty="0">
              <a:latin typeface="+mn-lt"/>
            </a:endParaRPr>
          </a:p>
        </p:txBody>
      </p:sp>
      <p:pic>
        <p:nvPicPr>
          <p:cNvPr id="4" name="Imagen 3">
            <a:extLst>
              <a:ext uri="{FF2B5EF4-FFF2-40B4-BE49-F238E27FC236}">
                <a16:creationId xmlns:a16="http://schemas.microsoft.com/office/drawing/2014/main" id="{6D23048C-7DA8-4979-AE92-073778DED4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5160" y="0"/>
            <a:ext cx="5196840" cy="6858000"/>
          </a:xfrm>
          <a:prstGeom prst="rect">
            <a:avLst/>
          </a:prstGeom>
        </p:spPr>
      </p:pic>
    </p:spTree>
    <p:extLst>
      <p:ext uri="{BB962C8B-B14F-4D97-AF65-F5344CB8AC3E}">
        <p14:creationId xmlns:p14="http://schemas.microsoft.com/office/powerpoint/2010/main" val="2396865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487882" cy="5869420"/>
          </a:xfrm>
        </p:spPr>
        <p:txBody>
          <a:bodyPr anchor="t">
            <a:normAutofit/>
          </a:bodyPr>
          <a:lstStyle/>
          <a:p>
            <a:r>
              <a:rPr lang="en-US" sz="2800" b="1" dirty="0"/>
              <a:t>1622. Jacob </a:t>
            </a:r>
            <a:r>
              <a:rPr lang="en-US" sz="2800" b="1" dirty="0" err="1"/>
              <a:t>Jordaens</a:t>
            </a:r>
            <a:r>
              <a:rPr lang="en-US" sz="2800" b="1" dirty="0"/>
              <a:t>. Sagrada Familia. Bavarian State Painting Collections.</a:t>
            </a:r>
            <a:endParaRPr lang="es-ES" sz="2800" b="1" dirty="0"/>
          </a:p>
        </p:txBody>
      </p:sp>
      <p:pic>
        <p:nvPicPr>
          <p:cNvPr id="4" name="Imagen 3">
            <a:extLst>
              <a:ext uri="{FF2B5EF4-FFF2-40B4-BE49-F238E27FC236}">
                <a16:creationId xmlns:a16="http://schemas.microsoft.com/office/drawing/2014/main" id="{7FF08E74-7DBE-4D6E-B747-EA5147FAD4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0500" y="0"/>
            <a:ext cx="8191500" cy="6858000"/>
          </a:xfrm>
          <a:prstGeom prst="rect">
            <a:avLst/>
          </a:prstGeom>
        </p:spPr>
      </p:pic>
    </p:spTree>
    <p:extLst>
      <p:ext uri="{BB962C8B-B14F-4D97-AF65-F5344CB8AC3E}">
        <p14:creationId xmlns:p14="http://schemas.microsoft.com/office/powerpoint/2010/main" val="34458312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9726724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10" y="365125"/>
            <a:ext cx="1648690" cy="5869420"/>
          </a:xfrm>
        </p:spPr>
        <p:txBody>
          <a:bodyPr anchor="t">
            <a:normAutofit/>
          </a:bodyPr>
          <a:lstStyle/>
          <a:p>
            <a:r>
              <a:rPr lang="es-ES" sz="2800" b="1" dirty="0"/>
              <a:t>1623. Jacob Jordaens. Estudio de tres mujeres y un niño. The National Museum of Art, Rumania.</a:t>
            </a:r>
          </a:p>
        </p:txBody>
      </p:sp>
      <p:pic>
        <p:nvPicPr>
          <p:cNvPr id="4" name="Imagen 3">
            <a:extLst>
              <a:ext uri="{FF2B5EF4-FFF2-40B4-BE49-F238E27FC236}">
                <a16:creationId xmlns:a16="http://schemas.microsoft.com/office/drawing/2014/main" id="{D1BD34F3-AA33-4C45-AAB2-4FB0F6B73A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240751"/>
            <a:ext cx="10439013" cy="6376497"/>
          </a:xfrm>
          <a:prstGeom prst="rect">
            <a:avLst/>
          </a:prstGeom>
        </p:spPr>
      </p:pic>
    </p:spTree>
    <p:extLst>
      <p:ext uri="{BB962C8B-B14F-4D97-AF65-F5344CB8AC3E}">
        <p14:creationId xmlns:p14="http://schemas.microsoft.com/office/powerpoint/2010/main" val="9554198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2684319" cy="5869420"/>
          </a:xfrm>
        </p:spPr>
        <p:txBody>
          <a:bodyPr anchor="t">
            <a:normAutofit/>
          </a:bodyPr>
          <a:lstStyle/>
          <a:p>
            <a:r>
              <a:rPr lang="fr-FR" sz="2800" b="1" dirty="0"/>
              <a:t>1623. Jacob Jordaens. </a:t>
            </a:r>
            <a:r>
              <a:rPr lang="fr-FR" sz="2800" b="1" dirty="0" err="1"/>
              <a:t>Alegoría</a:t>
            </a:r>
            <a:r>
              <a:rPr lang="fr-FR" sz="2800" b="1" dirty="0"/>
              <a:t> de la </a:t>
            </a:r>
            <a:r>
              <a:rPr lang="fr-FR" sz="2800" b="1" dirty="0" err="1"/>
              <a:t>fertilidad</a:t>
            </a:r>
            <a:r>
              <a:rPr lang="fr-FR" sz="2800" b="1" dirty="0"/>
              <a:t>. Musées Royaux des Beaux-Arts, Brussels</a:t>
            </a:r>
            <a:endParaRPr lang="es-ES" sz="2800" b="1" dirty="0"/>
          </a:p>
        </p:txBody>
      </p:sp>
      <p:pic>
        <p:nvPicPr>
          <p:cNvPr id="4" name="Imagen 3">
            <a:extLst>
              <a:ext uri="{FF2B5EF4-FFF2-40B4-BE49-F238E27FC236}">
                <a16:creationId xmlns:a16="http://schemas.microsoft.com/office/drawing/2014/main" id="{356C8603-92E9-4CBE-9340-1D5B1C59F1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3700" y="0"/>
            <a:ext cx="9258300" cy="6858000"/>
          </a:xfrm>
          <a:prstGeom prst="rect">
            <a:avLst/>
          </a:prstGeom>
        </p:spPr>
      </p:pic>
    </p:spTree>
    <p:extLst>
      <p:ext uri="{BB962C8B-B14F-4D97-AF65-F5344CB8AC3E}">
        <p14:creationId xmlns:p14="http://schemas.microsoft.com/office/powerpoint/2010/main" val="28024302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2266605" cy="5869420"/>
          </a:xfrm>
        </p:spPr>
        <p:txBody>
          <a:bodyPr anchor="t">
            <a:normAutofit/>
          </a:bodyPr>
          <a:lstStyle/>
          <a:p>
            <a:r>
              <a:rPr lang="es-ES" sz="2800" b="1" dirty="0"/>
              <a:t>1623. Jacob Jordaens. Alegoría de la fertilidad. Museum </a:t>
            </a:r>
            <a:r>
              <a:rPr lang="es-ES" sz="2800" b="1" dirty="0" err="1"/>
              <a:t>voor</a:t>
            </a:r>
            <a:r>
              <a:rPr lang="es-ES" sz="2800" b="1" dirty="0"/>
              <a:t> </a:t>
            </a:r>
            <a:r>
              <a:rPr lang="es-ES" sz="2800" b="1" dirty="0" err="1"/>
              <a:t>Schone</a:t>
            </a:r>
            <a:r>
              <a:rPr lang="es-ES" sz="2800" b="1" dirty="0"/>
              <a:t> </a:t>
            </a:r>
            <a:r>
              <a:rPr lang="es-ES" sz="2800" b="1" dirty="0" err="1"/>
              <a:t>Kunsten</a:t>
            </a:r>
            <a:r>
              <a:rPr lang="es-ES" sz="2800" b="1" dirty="0"/>
              <a:t>, </a:t>
            </a:r>
            <a:r>
              <a:rPr lang="es-ES" sz="2800" b="1" dirty="0" err="1"/>
              <a:t>Ghent</a:t>
            </a:r>
            <a:endParaRPr lang="es-ES" sz="2800" b="1" dirty="0"/>
          </a:p>
        </p:txBody>
      </p:sp>
      <p:pic>
        <p:nvPicPr>
          <p:cNvPr id="4" name="Imagen 3">
            <a:extLst>
              <a:ext uri="{FF2B5EF4-FFF2-40B4-BE49-F238E27FC236}">
                <a16:creationId xmlns:a16="http://schemas.microsoft.com/office/drawing/2014/main" id="{54488F69-C1F7-4916-A5A2-BFAD530AF5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986" y="623454"/>
            <a:ext cx="9676014" cy="6234545"/>
          </a:xfrm>
          <a:prstGeom prst="rect">
            <a:avLst/>
          </a:prstGeom>
        </p:spPr>
      </p:pic>
    </p:spTree>
    <p:extLst>
      <p:ext uri="{BB962C8B-B14F-4D97-AF65-F5344CB8AC3E}">
        <p14:creationId xmlns:p14="http://schemas.microsoft.com/office/powerpoint/2010/main" val="293944811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180618" cy="775855"/>
          </a:xfrm>
        </p:spPr>
        <p:txBody>
          <a:bodyPr anchor="ctr">
            <a:normAutofit/>
          </a:bodyPr>
          <a:lstStyle/>
          <a:p>
            <a:r>
              <a:rPr lang="nn-NO" sz="2800" dirty="0"/>
              <a:t>1623. Jacob Jordaens. Barco. Statens Museum for Kunst, Copenhagen</a:t>
            </a:r>
            <a:endParaRPr lang="es-ES" sz="2800" dirty="0"/>
          </a:p>
        </p:txBody>
      </p:sp>
      <p:pic>
        <p:nvPicPr>
          <p:cNvPr id="4" name="Imagen 3">
            <a:extLst>
              <a:ext uri="{FF2B5EF4-FFF2-40B4-BE49-F238E27FC236}">
                <a16:creationId xmlns:a16="http://schemas.microsoft.com/office/drawing/2014/main" id="{C262A55B-D915-462E-8438-73EBCDFD0B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6157" y="775855"/>
            <a:ext cx="10193539" cy="6082145"/>
          </a:xfrm>
          <a:prstGeom prst="rect">
            <a:avLst/>
          </a:prstGeom>
        </p:spPr>
      </p:pic>
    </p:spTree>
    <p:extLst>
      <p:ext uri="{BB962C8B-B14F-4D97-AF65-F5344CB8AC3E}">
        <p14:creationId xmlns:p14="http://schemas.microsoft.com/office/powerpoint/2010/main" val="416861227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166764" cy="792451"/>
          </a:xfrm>
        </p:spPr>
        <p:txBody>
          <a:bodyPr anchor="ctr">
            <a:normAutofit/>
          </a:bodyPr>
          <a:lstStyle/>
          <a:p>
            <a:r>
              <a:rPr lang="es-ES" sz="2800" b="1" dirty="0"/>
              <a:t>1623. Jacob Jordaens. Meleagro y Atalanta. Museo del Prado.</a:t>
            </a:r>
          </a:p>
        </p:txBody>
      </p:sp>
      <p:pic>
        <p:nvPicPr>
          <p:cNvPr id="4" name="Imagen 3">
            <a:extLst>
              <a:ext uri="{FF2B5EF4-FFF2-40B4-BE49-F238E27FC236}">
                <a16:creationId xmlns:a16="http://schemas.microsoft.com/office/drawing/2014/main" id="{6CC358CB-8ABD-40F7-85A5-326F4320DD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3109" y="792451"/>
            <a:ext cx="9545782" cy="6065549"/>
          </a:xfrm>
          <a:prstGeom prst="rect">
            <a:avLst/>
          </a:prstGeom>
        </p:spPr>
      </p:pic>
    </p:spTree>
    <p:extLst>
      <p:ext uri="{BB962C8B-B14F-4D97-AF65-F5344CB8AC3E}">
        <p14:creationId xmlns:p14="http://schemas.microsoft.com/office/powerpoint/2010/main" val="312751770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093526" y="0"/>
            <a:ext cx="5098473" cy="2216727"/>
          </a:xfrm>
        </p:spPr>
        <p:txBody>
          <a:bodyPr anchor="ctr">
            <a:normAutofit/>
          </a:bodyPr>
          <a:lstStyle/>
          <a:p>
            <a:pPr algn="ctr"/>
            <a:r>
              <a:rPr lang="es-ES" sz="2800" b="1" dirty="0"/>
              <a:t>1623. Jacob Jordaens. Meleagro y Atalanta. Museo del Prado.</a:t>
            </a:r>
          </a:p>
        </p:txBody>
      </p:sp>
      <p:pic>
        <p:nvPicPr>
          <p:cNvPr id="4" name="Imagen 3">
            <a:extLst>
              <a:ext uri="{FF2B5EF4-FFF2-40B4-BE49-F238E27FC236}">
                <a16:creationId xmlns:a16="http://schemas.microsoft.com/office/drawing/2014/main" id="{6CC358CB-8ABD-40F7-85A5-326F4320DD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3527" y="2216727"/>
            <a:ext cx="5098473" cy="3239655"/>
          </a:xfrm>
          <a:prstGeom prst="rect">
            <a:avLst/>
          </a:prstGeom>
        </p:spPr>
      </p:pic>
      <p:sp>
        <p:nvSpPr>
          <p:cNvPr id="3" name="CuadroTexto 2">
            <a:extLst>
              <a:ext uri="{FF2B5EF4-FFF2-40B4-BE49-F238E27FC236}">
                <a16:creationId xmlns:a16="http://schemas.microsoft.com/office/drawing/2014/main" id="{4979C449-DC68-4E32-9C6F-44AD0D5E9F09}"/>
              </a:ext>
            </a:extLst>
          </p:cNvPr>
          <p:cNvSpPr txBox="1"/>
          <p:nvPr/>
        </p:nvSpPr>
        <p:spPr>
          <a:xfrm>
            <a:off x="415636" y="235527"/>
            <a:ext cx="6428509" cy="6555641"/>
          </a:xfrm>
          <a:prstGeom prst="rect">
            <a:avLst/>
          </a:prstGeom>
          <a:noFill/>
        </p:spPr>
        <p:txBody>
          <a:bodyPr wrap="square" rtlCol="0">
            <a:spAutoFit/>
          </a:bodyPr>
          <a:lstStyle/>
          <a:p>
            <a:pPr algn="l" fontAlgn="base"/>
            <a:r>
              <a:rPr lang="es-ES" sz="2000" b="0" i="0" dirty="0">
                <a:effectLst/>
              </a:rPr>
              <a:t>Escena mitológica inspirada en las </a:t>
            </a:r>
            <a:r>
              <a:rPr lang="es-ES" sz="2000" b="0" i="1" u="none" strike="noStrike" dirty="0">
                <a:effectLst/>
              </a:rPr>
              <a:t>Metamorfosis</a:t>
            </a:r>
            <a:r>
              <a:rPr lang="es-ES" sz="2000" b="0" i="0" dirty="0">
                <a:effectLst/>
              </a:rPr>
              <a:t> del poeta romano </a:t>
            </a:r>
            <a:r>
              <a:rPr lang="es-ES" sz="2000" b="0" i="0" u="none" strike="noStrike" dirty="0">
                <a:effectLst/>
              </a:rPr>
              <a:t>Publio Ovidio Nasón</a:t>
            </a:r>
            <a:r>
              <a:rPr lang="es-ES" sz="2000" b="0" i="0" dirty="0">
                <a:effectLst/>
              </a:rPr>
              <a:t>, uno de los textos sobre mitología de la Antigüedad que mayor impacto intelectual tuvo en los artistas flamencos del </a:t>
            </a:r>
            <a:r>
              <a:rPr lang="es-ES" sz="2000" b="0" i="0" u="none" strike="noStrike" dirty="0">
                <a:effectLst/>
              </a:rPr>
              <a:t>siglo XVII</a:t>
            </a:r>
            <a:r>
              <a:rPr lang="es-ES" sz="2000" b="0" i="0" dirty="0">
                <a:effectLst/>
              </a:rPr>
              <a:t>. Según la narración de Ovidio, </a:t>
            </a:r>
            <a:r>
              <a:rPr lang="es-ES" sz="2000" b="0" i="0" u="none" strike="noStrike" dirty="0">
                <a:effectLst/>
              </a:rPr>
              <a:t>Diana</a:t>
            </a:r>
            <a:r>
              <a:rPr lang="es-ES" sz="2000" b="0" i="0" dirty="0">
                <a:effectLst/>
              </a:rPr>
              <a:t> había enviado un enorme jabalí para que asolase la región de Calidonia, en castigo porque su rey había desatendido los sacrificios prometidos a la diosa. </a:t>
            </a:r>
            <a:r>
              <a:rPr lang="es-ES" sz="2000" b="0" i="0" u="none" strike="noStrike" dirty="0">
                <a:effectLst/>
              </a:rPr>
              <a:t>Meleagro</a:t>
            </a:r>
            <a:r>
              <a:rPr lang="es-ES" sz="2000" b="0" i="0" dirty="0">
                <a:effectLst/>
              </a:rPr>
              <a:t>, hijo del rey y ejercitado cazador, organizó una batida reuniendo a los mejores cazadores del reino para matar al jabalí. Entre ellos acudió </a:t>
            </a:r>
            <a:r>
              <a:rPr lang="es-ES" sz="2000" b="0" i="0" u="none" strike="noStrike" dirty="0">
                <a:effectLst/>
              </a:rPr>
              <a:t>Atalanta</a:t>
            </a:r>
            <a:r>
              <a:rPr lang="es-ES" sz="2000" b="0" i="0" dirty="0">
                <a:effectLst/>
              </a:rPr>
              <a:t>, valiente cazadora que fue la primera en herir a la bestia y facilitar que pudiese ser abatida por Meleagro. En agradecimiento, éste otorgó a Atalanta la cabeza del jabalí, lo que provocó las murmuraciones y envidias del resto de los cazadores. Los tíos de Meleagro, ofendidos y considerándose con mayor derecho al trofeo, le arrebataron a Atalanta la cabeza del animal. Este gesto provocó la ira de Meleagro y condujo a una pelea que acabó con la vida de sus tíos. Tal acción tuvo como consecuencia el enfado de la madre de Meleagro, cuya intervención precipitó la repentina muerte del héroe, cumpliéndose así un antiguo vaticinio.</a:t>
            </a:r>
            <a:endParaRPr lang="es-ES" dirty="0"/>
          </a:p>
        </p:txBody>
      </p:sp>
    </p:spTree>
    <p:extLst>
      <p:ext uri="{BB962C8B-B14F-4D97-AF65-F5344CB8AC3E}">
        <p14:creationId xmlns:p14="http://schemas.microsoft.com/office/powerpoint/2010/main" val="23165549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962048" y="0"/>
            <a:ext cx="4229952" cy="2216727"/>
          </a:xfrm>
        </p:spPr>
        <p:txBody>
          <a:bodyPr anchor="ctr">
            <a:normAutofit/>
          </a:bodyPr>
          <a:lstStyle/>
          <a:p>
            <a:pPr algn="ctr"/>
            <a:r>
              <a:rPr lang="es-ES" sz="2800" b="1" dirty="0"/>
              <a:t>1623. Jacob Jordaens. Meleagro y Atalanta. Museo del Prado.</a:t>
            </a:r>
          </a:p>
        </p:txBody>
      </p:sp>
      <p:pic>
        <p:nvPicPr>
          <p:cNvPr id="4" name="Imagen 3">
            <a:extLst>
              <a:ext uri="{FF2B5EF4-FFF2-40B4-BE49-F238E27FC236}">
                <a16:creationId xmlns:a16="http://schemas.microsoft.com/office/drawing/2014/main" id="{6CC358CB-8ABD-40F7-85A5-326F4320DD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2049" y="2216727"/>
            <a:ext cx="4229952" cy="2687782"/>
          </a:xfrm>
          <a:prstGeom prst="rect">
            <a:avLst/>
          </a:prstGeom>
        </p:spPr>
      </p:pic>
      <p:sp>
        <p:nvSpPr>
          <p:cNvPr id="3" name="CuadroTexto 2">
            <a:extLst>
              <a:ext uri="{FF2B5EF4-FFF2-40B4-BE49-F238E27FC236}">
                <a16:creationId xmlns:a16="http://schemas.microsoft.com/office/drawing/2014/main" id="{4979C449-DC68-4E32-9C6F-44AD0D5E9F09}"/>
              </a:ext>
            </a:extLst>
          </p:cNvPr>
          <p:cNvSpPr txBox="1"/>
          <p:nvPr/>
        </p:nvSpPr>
        <p:spPr>
          <a:xfrm>
            <a:off x="415636" y="235527"/>
            <a:ext cx="7426037" cy="6555641"/>
          </a:xfrm>
          <a:prstGeom prst="rect">
            <a:avLst/>
          </a:prstGeom>
          <a:noFill/>
        </p:spPr>
        <p:txBody>
          <a:bodyPr wrap="square" rtlCol="0">
            <a:spAutoFit/>
          </a:bodyPr>
          <a:lstStyle/>
          <a:p>
            <a:pPr algn="l" fontAlgn="base"/>
            <a:r>
              <a:rPr lang="es-ES" sz="2000" b="0" i="0" u="none" strike="noStrike" dirty="0">
                <a:effectLst/>
              </a:rPr>
              <a:t>Jordaens</a:t>
            </a:r>
            <a:r>
              <a:rPr lang="es-ES" sz="2000" b="0" i="0" dirty="0">
                <a:effectLst/>
              </a:rPr>
              <a:t> eligió el momento culminante de la fábula. Representó a la derecha de la composición a los tíos de </a:t>
            </a:r>
            <a:r>
              <a:rPr lang="es-ES" sz="2000" b="0" i="0" u="none" strike="noStrike" dirty="0">
                <a:effectLst/>
              </a:rPr>
              <a:t>Meleagro</a:t>
            </a:r>
            <a:r>
              <a:rPr lang="es-ES" sz="2000" b="0" i="0" dirty="0">
                <a:effectLst/>
              </a:rPr>
              <a:t> arrebatando el trofeo a </a:t>
            </a:r>
            <a:r>
              <a:rPr lang="es-ES" sz="2000" b="0" i="0" u="none" strike="noStrike" dirty="0">
                <a:effectLst/>
              </a:rPr>
              <a:t>Atalanta</a:t>
            </a:r>
            <a:r>
              <a:rPr lang="es-ES" sz="2000" b="0" i="0" dirty="0">
                <a:effectLst/>
              </a:rPr>
              <a:t>, y provocando el enfado del héroe que lleva la mano a la espada para darles muerte. Ella, en un tierno gesto de temor, intenta detener la furia vengativa de Meleagro. A la izquierda, el grupo de cazadores, completa la escena y marca el ritmo de la composición, conduciendo la mirada hacia el asunto principal a través de la posición de las armas, los brazos o el movimiento de los perros.</a:t>
            </a:r>
          </a:p>
          <a:p>
            <a:pPr algn="l" fontAlgn="base"/>
            <a:r>
              <a:rPr lang="es-ES" sz="2000" b="0" i="0" dirty="0">
                <a:effectLst/>
              </a:rPr>
              <a:t>Las dos partes del cuadro fueron realizadas en fases distintas. En un primer momento, hacia 1620-1623, </a:t>
            </a:r>
            <a:r>
              <a:rPr lang="es-ES" sz="2000" b="0" i="0" u="none" strike="noStrike" dirty="0">
                <a:effectLst/>
              </a:rPr>
              <a:t>Jordaens</a:t>
            </a:r>
            <a:r>
              <a:rPr lang="es-ES" sz="2000" b="0" i="0" dirty="0">
                <a:effectLst/>
              </a:rPr>
              <a:t> pintó el grupo de la derecha, cuyas características coinciden con su etapa juvenil, cuando en su producción pictórica dominan las figuras monumentales y rotundas, siguiendo la estela de </a:t>
            </a:r>
            <a:r>
              <a:rPr lang="es-ES" sz="2000" b="0" i="0" u="none" strike="noStrike" dirty="0">
                <a:effectLst/>
              </a:rPr>
              <a:t>Rubens</a:t>
            </a:r>
            <a:r>
              <a:rPr lang="es-ES" sz="2000" b="0" i="0" dirty="0">
                <a:effectLst/>
              </a:rPr>
              <a:t>. Se aprecia el profundo y acertado uso que el artista hace de los efectos lumínicos, logrando el dramatismo que la historia merece mediante fuertes contrastes de claroscuros. Por su parte las figuras de la izquierda fueron pintadas en un trozo de tela añadido y corresponden al estilo tardío del artista, probablemente hacia 1640-50, como manifiesta la utilización más suave y dulcificada de la luz. El conjunto, con las figuras próximas al primer plano, en formato horizontal, recuerda las representaciones escultóricas de los frisos de la Antigüedad.</a:t>
            </a:r>
            <a:endParaRPr lang="es-ES" dirty="0"/>
          </a:p>
        </p:txBody>
      </p:sp>
    </p:spTree>
    <p:extLst>
      <p:ext uri="{BB962C8B-B14F-4D97-AF65-F5344CB8AC3E}">
        <p14:creationId xmlns:p14="http://schemas.microsoft.com/office/powerpoint/2010/main" val="273835716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716982" y="0"/>
            <a:ext cx="4475018" cy="2216727"/>
          </a:xfrm>
        </p:spPr>
        <p:txBody>
          <a:bodyPr anchor="ctr">
            <a:normAutofit/>
          </a:bodyPr>
          <a:lstStyle/>
          <a:p>
            <a:pPr algn="ctr"/>
            <a:r>
              <a:rPr lang="es-ES" sz="2800" b="1" dirty="0"/>
              <a:t>1623. Jacob Jordaens. Meleagro y Atalanta. Museo del Prado.</a:t>
            </a:r>
          </a:p>
        </p:txBody>
      </p:sp>
      <p:pic>
        <p:nvPicPr>
          <p:cNvPr id="4" name="Imagen 3">
            <a:extLst>
              <a:ext uri="{FF2B5EF4-FFF2-40B4-BE49-F238E27FC236}">
                <a16:creationId xmlns:a16="http://schemas.microsoft.com/office/drawing/2014/main" id="{6CC358CB-8ABD-40F7-85A5-326F4320DD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6983" y="2216727"/>
            <a:ext cx="4475018" cy="2843501"/>
          </a:xfrm>
          <a:prstGeom prst="rect">
            <a:avLst/>
          </a:prstGeom>
        </p:spPr>
      </p:pic>
      <p:sp>
        <p:nvSpPr>
          <p:cNvPr id="3" name="CuadroTexto 2">
            <a:extLst>
              <a:ext uri="{FF2B5EF4-FFF2-40B4-BE49-F238E27FC236}">
                <a16:creationId xmlns:a16="http://schemas.microsoft.com/office/drawing/2014/main" id="{4979C449-DC68-4E32-9C6F-44AD0D5E9F09}"/>
              </a:ext>
            </a:extLst>
          </p:cNvPr>
          <p:cNvSpPr txBox="1"/>
          <p:nvPr/>
        </p:nvSpPr>
        <p:spPr>
          <a:xfrm>
            <a:off x="415636" y="235527"/>
            <a:ext cx="7176655" cy="6801862"/>
          </a:xfrm>
          <a:prstGeom prst="rect">
            <a:avLst/>
          </a:prstGeom>
          <a:noFill/>
        </p:spPr>
        <p:txBody>
          <a:bodyPr wrap="square" rtlCol="0">
            <a:spAutoFit/>
          </a:bodyPr>
          <a:lstStyle/>
          <a:p>
            <a:pPr algn="l" fontAlgn="base"/>
            <a:r>
              <a:rPr lang="es-ES" sz="2200" b="0" i="0" u="none" strike="noStrike" dirty="0">
                <a:effectLst/>
              </a:rPr>
              <a:t>Jordaens</a:t>
            </a:r>
            <a:r>
              <a:rPr lang="es-ES" sz="2200" b="0" i="0" dirty="0">
                <a:effectLst/>
              </a:rPr>
              <a:t> abordó el mismo tema en otras ocasiones. En la versión del </a:t>
            </a:r>
            <a:r>
              <a:rPr lang="es-ES" sz="2200" b="0" i="0" u="none" strike="noStrike" dirty="0">
                <a:effectLst/>
              </a:rPr>
              <a:t>Museo del Prado</a:t>
            </a:r>
            <a:r>
              <a:rPr lang="es-ES" sz="2200" b="0" i="0" dirty="0">
                <a:effectLst/>
              </a:rPr>
              <a:t> la historia queda suavizada de manera poética. El fatídico desenlace es apenas sugerido por los gestos de los protagonistas, más dulcificados y sugerentes que en otras versiones. El lienzo del Prado se adecúa bien a la recepción del tema en la mentalidad del </a:t>
            </a:r>
            <a:r>
              <a:rPr lang="es-ES" sz="2200" b="0" i="0" u="none" strike="noStrike" dirty="0">
                <a:effectLst/>
              </a:rPr>
              <a:t>Barroco</a:t>
            </a:r>
            <a:r>
              <a:rPr lang="es-ES" sz="2200" b="0" i="0" dirty="0">
                <a:effectLst/>
              </a:rPr>
              <a:t>, donde la historia de Meleagro y Atalanta se interpretó de manera simbólica, como castigo de los dioses por el doble asesinato causado por el enamoramiento del héroe.</a:t>
            </a:r>
          </a:p>
          <a:p>
            <a:pPr algn="l" fontAlgn="base"/>
            <a:r>
              <a:rPr lang="es-ES" sz="2200" b="0" i="0" dirty="0">
                <a:effectLst/>
              </a:rPr>
              <a:t>La pintura aparece documentada por primera vez en la colección de </a:t>
            </a:r>
            <a:r>
              <a:rPr lang="es-ES" sz="2200" b="0" i="0" u="none" strike="noStrike" dirty="0">
                <a:effectLst/>
              </a:rPr>
              <a:t>Isabel Farnesio</a:t>
            </a:r>
            <a:r>
              <a:rPr lang="es-ES" sz="2200" b="0" i="0" dirty="0">
                <a:effectLst/>
              </a:rPr>
              <a:t> en 1746 como obra de </a:t>
            </a:r>
            <a:r>
              <a:rPr lang="es-ES" sz="2200" b="0" i="0" u="none" strike="noStrike" dirty="0">
                <a:effectLst/>
              </a:rPr>
              <a:t>Rubens</a:t>
            </a:r>
            <a:r>
              <a:rPr lang="es-ES" sz="2200" b="0" i="0" dirty="0">
                <a:effectLst/>
              </a:rPr>
              <a:t> -considerándose entonces una representación de la historia de Venus y Adonis-, destinada al dormitorio de los reyes en el </a:t>
            </a:r>
            <a:r>
              <a:rPr lang="es-ES" sz="2200" b="0" i="0" u="none" strike="noStrike" dirty="0">
                <a:effectLst/>
              </a:rPr>
              <a:t>palacio de La Granja</a:t>
            </a:r>
            <a:r>
              <a:rPr lang="es-ES" sz="2200" b="0" i="0" dirty="0">
                <a:effectLst/>
              </a:rPr>
              <a:t>. Pasó sucesivamente al </a:t>
            </a:r>
            <a:r>
              <a:rPr lang="es-ES" sz="2200" b="0" i="0" u="none" strike="noStrike" dirty="0">
                <a:effectLst/>
              </a:rPr>
              <a:t>palacio de Aranjuez</a:t>
            </a:r>
            <a:r>
              <a:rPr lang="es-ES" sz="2200" b="0" i="0" dirty="0">
                <a:effectLst/>
              </a:rPr>
              <a:t>, donde se documenta en 1794, permaneciendo allí hasta su ingreso a comienzos del siglo XIX en el </a:t>
            </a:r>
            <a:r>
              <a:rPr lang="es-ES" sz="2200" b="0" i="0" u="none" strike="noStrike" dirty="0">
                <a:effectLst/>
              </a:rPr>
              <a:t>Museo del Prado</a:t>
            </a:r>
            <a:r>
              <a:rPr lang="es-ES" sz="2200" b="0" i="0" dirty="0">
                <a:effectLst/>
              </a:rPr>
              <a:t>.</a:t>
            </a:r>
          </a:p>
          <a:p>
            <a:pPr algn="l" fontAlgn="base"/>
            <a:r>
              <a:rPr lang="es-ES" sz="2200" b="0" i="0" dirty="0">
                <a:effectLst/>
              </a:rPr>
              <a:t>El Prado en el Hermitage, Museo Estatal del Hermitage: Museo del Prado, 2011, p.116-117</a:t>
            </a:r>
          </a:p>
          <a:p>
            <a:endParaRPr lang="es-ES" dirty="0"/>
          </a:p>
        </p:txBody>
      </p:sp>
    </p:spTree>
    <p:extLst>
      <p:ext uri="{BB962C8B-B14F-4D97-AF65-F5344CB8AC3E}">
        <p14:creationId xmlns:p14="http://schemas.microsoft.com/office/powerpoint/2010/main" val="91576142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28163188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8" y="365125"/>
            <a:ext cx="2141804" cy="5869420"/>
          </a:xfrm>
        </p:spPr>
        <p:txBody>
          <a:bodyPr anchor="t">
            <a:normAutofit/>
          </a:bodyPr>
          <a:lstStyle/>
          <a:p>
            <a:r>
              <a:rPr lang="es-ES" sz="2800" b="1" dirty="0"/>
              <a:t>1624. Jacob Jordaens. </a:t>
            </a:r>
            <a:r>
              <a:rPr lang="es-ES" sz="2800" b="1" dirty="0" err="1"/>
              <a:t>Arrestro</a:t>
            </a:r>
            <a:r>
              <a:rPr lang="es-ES" sz="2800" b="1" dirty="0"/>
              <a:t> de Cristo. </a:t>
            </a:r>
            <a:r>
              <a:rPr lang="es-ES" sz="2800" b="1" dirty="0" err="1"/>
              <a:t>Statens</a:t>
            </a:r>
            <a:r>
              <a:rPr lang="es-ES" sz="2800" b="1" dirty="0"/>
              <a:t> Museum </a:t>
            </a:r>
            <a:r>
              <a:rPr lang="es-ES" sz="2800" b="1" dirty="0" err="1"/>
              <a:t>for</a:t>
            </a:r>
            <a:r>
              <a:rPr lang="es-ES" sz="2800" b="1" dirty="0"/>
              <a:t> </a:t>
            </a:r>
            <a:r>
              <a:rPr lang="es-ES" sz="2800" b="1" dirty="0" err="1"/>
              <a:t>Kunst</a:t>
            </a:r>
            <a:endParaRPr lang="es-ES" sz="2800" b="1" dirty="0"/>
          </a:p>
        </p:txBody>
      </p:sp>
      <p:pic>
        <p:nvPicPr>
          <p:cNvPr id="4" name="Imagen 3">
            <a:extLst>
              <a:ext uri="{FF2B5EF4-FFF2-40B4-BE49-F238E27FC236}">
                <a16:creationId xmlns:a16="http://schemas.microsoft.com/office/drawing/2014/main" id="{6BED436B-613C-4FE4-8956-5B8767925A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7331" y="0"/>
            <a:ext cx="9814669" cy="6858000"/>
          </a:xfrm>
          <a:prstGeom prst="rect">
            <a:avLst/>
          </a:prstGeom>
        </p:spPr>
      </p:pic>
    </p:spTree>
    <p:extLst>
      <p:ext uri="{BB962C8B-B14F-4D97-AF65-F5344CB8AC3E}">
        <p14:creationId xmlns:p14="http://schemas.microsoft.com/office/powerpoint/2010/main" val="226966329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51305444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10123" cy="5869420"/>
          </a:xfrm>
        </p:spPr>
        <p:txBody>
          <a:bodyPr anchor="t">
            <a:normAutofit/>
          </a:bodyPr>
          <a:lstStyle/>
          <a:p>
            <a:r>
              <a:rPr lang="es-ES" sz="2800" b="1" dirty="0"/>
              <a:t>1625. Jacob Jordaens. Los cuatro evangelistas. Musée du Louvre, Paris.</a:t>
            </a:r>
            <a:br>
              <a:rPr lang="es-ES" sz="2800" b="1" dirty="0"/>
            </a:br>
            <a:br>
              <a:rPr lang="es-ES" sz="2800" b="1" dirty="0"/>
            </a:br>
            <a:r>
              <a:rPr lang="es-ES" sz="2400" b="0" i="0" dirty="0">
                <a:effectLst/>
                <a:latin typeface="+mn-lt"/>
              </a:rPr>
              <a:t>San Juan con túnica blanca, en primer plano, y San Mateo, en el extremo derecho (escribe su Evangelio pero el ángel que tradicionalmente lo acompaña está ausente aquí). </a:t>
            </a:r>
            <a:br>
              <a:rPr lang="es-ES" sz="2400" b="0" i="0" dirty="0">
                <a:effectLst/>
                <a:latin typeface="+mn-lt"/>
              </a:rPr>
            </a:br>
            <a:r>
              <a:rPr lang="es-ES" sz="2400" b="0" i="0" dirty="0">
                <a:effectLst/>
                <a:latin typeface="+mn-lt"/>
              </a:rPr>
              <a:t>Los otros dos evangelistas no se pueden identificar por falta de atributos. </a:t>
            </a:r>
            <a:br>
              <a:rPr lang="es-ES" sz="2400" b="0" i="0" dirty="0">
                <a:effectLst/>
                <a:latin typeface="+mn-lt"/>
              </a:rPr>
            </a:br>
            <a:r>
              <a:rPr lang="es-ES" sz="2400" b="0" i="0" dirty="0">
                <a:effectLst/>
                <a:latin typeface="+mn-lt"/>
              </a:rPr>
              <a:t>Un estudio principal de Abraham </a:t>
            </a:r>
            <a:r>
              <a:rPr lang="es-ES" sz="2400" b="0" i="0" dirty="0" err="1">
                <a:effectLst/>
                <a:latin typeface="+mn-lt"/>
              </a:rPr>
              <a:t>Grapheus</a:t>
            </a:r>
            <a:r>
              <a:rPr lang="es-ES" sz="2400" b="0" i="0" dirty="0">
                <a:effectLst/>
                <a:latin typeface="+mn-lt"/>
              </a:rPr>
              <a:t> se reutilizó para San Mateo.</a:t>
            </a:r>
            <a:endParaRPr lang="es-ES" sz="2800" b="1" dirty="0">
              <a:latin typeface="+mn-lt"/>
            </a:endParaRPr>
          </a:p>
        </p:txBody>
      </p:sp>
      <p:pic>
        <p:nvPicPr>
          <p:cNvPr id="4" name="Imagen 3">
            <a:extLst>
              <a:ext uri="{FF2B5EF4-FFF2-40B4-BE49-F238E27FC236}">
                <a16:creationId xmlns:a16="http://schemas.microsoft.com/office/drawing/2014/main" id="{36245A6A-7182-4507-8B1A-3EB6D6198C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2741" y="0"/>
            <a:ext cx="5969259" cy="6858000"/>
          </a:xfrm>
          <a:prstGeom prst="rect">
            <a:avLst/>
          </a:prstGeom>
        </p:spPr>
      </p:pic>
    </p:spTree>
    <p:extLst>
      <p:ext uri="{BB962C8B-B14F-4D97-AF65-F5344CB8AC3E}">
        <p14:creationId xmlns:p14="http://schemas.microsoft.com/office/powerpoint/2010/main" val="363094927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109537" cy="5869420"/>
          </a:xfrm>
        </p:spPr>
        <p:txBody>
          <a:bodyPr anchor="t">
            <a:normAutofit/>
          </a:bodyPr>
          <a:lstStyle/>
          <a:p>
            <a:r>
              <a:rPr lang="es-ES" sz="2800" b="1" dirty="0"/>
              <a:t>1625. Jacob Jordaens. Un Apóstol. </a:t>
            </a:r>
            <a:r>
              <a:rPr lang="es-ES" sz="2800" b="1" dirty="0" err="1"/>
              <a:t>Národní</a:t>
            </a:r>
            <a:r>
              <a:rPr lang="es-ES" sz="2800" b="1" dirty="0"/>
              <a:t> </a:t>
            </a:r>
            <a:r>
              <a:rPr lang="es-ES" sz="2800" b="1" dirty="0" err="1"/>
              <a:t>Galerie</a:t>
            </a:r>
            <a:r>
              <a:rPr lang="es-ES" sz="2800" b="1" dirty="0"/>
              <a:t>, </a:t>
            </a:r>
            <a:r>
              <a:rPr lang="es-ES" sz="2800" b="1" dirty="0" err="1"/>
              <a:t>Prague</a:t>
            </a:r>
            <a:endParaRPr lang="es-ES" sz="2800" b="1" dirty="0"/>
          </a:p>
        </p:txBody>
      </p:sp>
      <p:pic>
        <p:nvPicPr>
          <p:cNvPr id="4" name="Imagen 3">
            <a:extLst>
              <a:ext uri="{FF2B5EF4-FFF2-40B4-BE49-F238E27FC236}">
                <a16:creationId xmlns:a16="http://schemas.microsoft.com/office/drawing/2014/main" id="{DC63E251-DA31-4376-8852-E3F419A544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2155" y="0"/>
            <a:ext cx="4569845" cy="6858000"/>
          </a:xfrm>
          <a:prstGeom prst="rect">
            <a:avLst/>
          </a:prstGeom>
        </p:spPr>
      </p:pic>
    </p:spTree>
    <p:extLst>
      <p:ext uri="{BB962C8B-B14F-4D97-AF65-F5344CB8AC3E}">
        <p14:creationId xmlns:p14="http://schemas.microsoft.com/office/powerpoint/2010/main" val="20544446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300637" cy="5869420"/>
          </a:xfrm>
        </p:spPr>
        <p:txBody>
          <a:bodyPr anchor="t">
            <a:normAutofit/>
          </a:bodyPr>
          <a:lstStyle/>
          <a:p>
            <a:r>
              <a:rPr lang="es-ES" sz="2800" b="1" dirty="0"/>
              <a:t>1625. Jacob Jordaens. Sacrificio de Isaac. Pinacoteca di </a:t>
            </a:r>
            <a:r>
              <a:rPr lang="es-ES" sz="2800" b="1" dirty="0" err="1"/>
              <a:t>Brera</a:t>
            </a:r>
            <a:r>
              <a:rPr lang="es-ES" sz="2800" b="1" dirty="0"/>
              <a:t>.</a:t>
            </a:r>
          </a:p>
        </p:txBody>
      </p:sp>
      <p:pic>
        <p:nvPicPr>
          <p:cNvPr id="4" name="Imagen 3">
            <a:extLst>
              <a:ext uri="{FF2B5EF4-FFF2-40B4-BE49-F238E27FC236}">
                <a16:creationId xmlns:a16="http://schemas.microsoft.com/office/drawing/2014/main" id="{DECD76FA-F927-4920-82C5-819698FB0D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3255" y="0"/>
            <a:ext cx="4378745" cy="6858000"/>
          </a:xfrm>
          <a:prstGeom prst="rect">
            <a:avLst/>
          </a:prstGeom>
        </p:spPr>
      </p:pic>
    </p:spTree>
    <p:extLst>
      <p:ext uri="{BB962C8B-B14F-4D97-AF65-F5344CB8AC3E}">
        <p14:creationId xmlns:p14="http://schemas.microsoft.com/office/powerpoint/2010/main" val="96948327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53968870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984906" cy="5869420"/>
          </a:xfrm>
        </p:spPr>
        <p:txBody>
          <a:bodyPr anchor="t">
            <a:normAutofit/>
          </a:bodyPr>
          <a:lstStyle/>
          <a:p>
            <a:r>
              <a:rPr lang="es-ES" sz="2800" b="1" dirty="0"/>
              <a:t>1628. Jacob Jordaens. El martirio de Santa Apolonia. </a:t>
            </a:r>
            <a:r>
              <a:rPr lang="es-ES" sz="2800" b="1" dirty="0" err="1"/>
              <a:t>Koninklijk</a:t>
            </a:r>
            <a:r>
              <a:rPr lang="es-ES" sz="2800" b="1" dirty="0"/>
              <a:t> Museum </a:t>
            </a:r>
            <a:r>
              <a:rPr lang="es-ES" sz="2800" b="1" dirty="0" err="1"/>
              <a:t>voor</a:t>
            </a:r>
            <a:r>
              <a:rPr lang="es-ES" sz="2800" b="1" dirty="0"/>
              <a:t> </a:t>
            </a:r>
            <a:r>
              <a:rPr lang="es-ES" sz="2800" b="1" dirty="0" err="1"/>
              <a:t>Schone</a:t>
            </a:r>
            <a:r>
              <a:rPr lang="es-ES" sz="2800" b="1" dirty="0"/>
              <a:t> </a:t>
            </a:r>
            <a:r>
              <a:rPr lang="es-ES" sz="2800" b="1" dirty="0" err="1"/>
              <a:t>Kunsten</a:t>
            </a:r>
            <a:r>
              <a:rPr lang="es-ES" sz="2800" b="1" dirty="0"/>
              <a:t>, ­Amberes.</a:t>
            </a:r>
          </a:p>
        </p:txBody>
      </p:sp>
      <p:pic>
        <p:nvPicPr>
          <p:cNvPr id="4" name="Imagen 3">
            <a:extLst>
              <a:ext uri="{FF2B5EF4-FFF2-40B4-BE49-F238E27FC236}">
                <a16:creationId xmlns:a16="http://schemas.microsoft.com/office/drawing/2014/main" id="{E9D9574E-2266-4D11-8772-9FB617971B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97524" y="0"/>
            <a:ext cx="3694476" cy="6858000"/>
          </a:xfrm>
          <a:prstGeom prst="rect">
            <a:avLst/>
          </a:prstGeom>
        </p:spPr>
      </p:pic>
    </p:spTree>
    <p:extLst>
      <p:ext uri="{BB962C8B-B14F-4D97-AF65-F5344CB8AC3E}">
        <p14:creationId xmlns:p14="http://schemas.microsoft.com/office/powerpoint/2010/main" val="175859509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80241" cy="5869420"/>
          </a:xfrm>
        </p:spPr>
        <p:txBody>
          <a:bodyPr anchor="t">
            <a:normAutofit/>
          </a:bodyPr>
          <a:lstStyle/>
          <a:p>
            <a:r>
              <a:rPr lang="fr-FR" sz="2800" b="1" dirty="0"/>
              <a:t>1628. Jacob Jordaens. </a:t>
            </a:r>
            <a:r>
              <a:rPr lang="fr-FR" sz="2800" b="1" dirty="0" err="1"/>
              <a:t>Martirio</a:t>
            </a:r>
            <a:r>
              <a:rPr lang="fr-FR" sz="2800" b="1" dirty="0"/>
              <a:t> de Santa </a:t>
            </a:r>
            <a:r>
              <a:rPr lang="fr-FR" sz="2800" b="1" dirty="0" err="1"/>
              <a:t>Apolonia</a:t>
            </a:r>
            <a:r>
              <a:rPr lang="fr-FR" sz="2800" b="1" dirty="0"/>
              <a:t>. Musée des Beaux-Arts de la ville de Paris.</a:t>
            </a:r>
            <a:endParaRPr lang="es-ES" sz="2800" b="1" dirty="0"/>
          </a:p>
        </p:txBody>
      </p:sp>
      <p:pic>
        <p:nvPicPr>
          <p:cNvPr id="4" name="Imagen 3">
            <a:extLst>
              <a:ext uri="{FF2B5EF4-FFF2-40B4-BE49-F238E27FC236}">
                <a16:creationId xmlns:a16="http://schemas.microsoft.com/office/drawing/2014/main" id="{5123D84D-6A7F-4566-BE5D-6C9838C26A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2859" y="0"/>
            <a:ext cx="4699141" cy="6858000"/>
          </a:xfrm>
          <a:prstGeom prst="rect">
            <a:avLst/>
          </a:prstGeom>
        </p:spPr>
      </p:pic>
    </p:spTree>
    <p:extLst>
      <p:ext uri="{BB962C8B-B14F-4D97-AF65-F5344CB8AC3E}">
        <p14:creationId xmlns:p14="http://schemas.microsoft.com/office/powerpoint/2010/main" val="375564423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9912904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7" y="365125"/>
            <a:ext cx="7107383" cy="5869420"/>
          </a:xfrm>
        </p:spPr>
        <p:txBody>
          <a:bodyPr anchor="t">
            <a:normAutofit/>
          </a:bodyPr>
          <a:lstStyle/>
          <a:p>
            <a:r>
              <a:rPr lang="es-ES" sz="2800" b="1" dirty="0"/>
              <a:t>1629. Jacob Jordaens. Sagrada Familia. Staatliche Museen, Kassel</a:t>
            </a:r>
          </a:p>
        </p:txBody>
      </p:sp>
      <p:pic>
        <p:nvPicPr>
          <p:cNvPr id="4" name="Imagen 3">
            <a:extLst>
              <a:ext uri="{FF2B5EF4-FFF2-40B4-BE49-F238E27FC236}">
                <a16:creationId xmlns:a16="http://schemas.microsoft.com/office/drawing/2014/main" id="{26A5997F-8162-426C-A099-DC0ED50FA1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1" y="1"/>
            <a:ext cx="4572000" cy="6858000"/>
          </a:xfrm>
          <a:prstGeom prst="rect">
            <a:avLst/>
          </a:prstGeom>
        </p:spPr>
      </p:pic>
    </p:spTree>
    <p:extLst>
      <p:ext uri="{BB962C8B-B14F-4D97-AF65-F5344CB8AC3E}">
        <p14:creationId xmlns:p14="http://schemas.microsoft.com/office/powerpoint/2010/main" val="60643837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60218" y="365124"/>
            <a:ext cx="5647113" cy="6229639"/>
          </a:xfrm>
        </p:spPr>
        <p:txBody>
          <a:bodyPr anchor="t">
            <a:normAutofit fontScale="90000"/>
          </a:bodyPr>
          <a:lstStyle/>
          <a:p>
            <a:r>
              <a:rPr lang="es-ES" sz="2700" b="1" dirty="0"/>
              <a:t>1629. Jacob Jordaens. Sagrada Familia con un ángel. Museo Thyssen-Bornemisza, Madrid.</a:t>
            </a:r>
            <a:br>
              <a:rPr lang="es-ES" sz="2800" dirty="0"/>
            </a:br>
            <a:r>
              <a:rPr lang="es-ES" sz="2400" b="0" i="0" dirty="0">
                <a:effectLst/>
                <a:latin typeface="+mn-lt"/>
              </a:rPr>
              <a:t>El carácter sagrado de la composición se indica principalmente por la presencia del ángel que delicadamente extiende un racimo de uvas (símbolo de la Eucaristía) al niño Cristo. </a:t>
            </a:r>
            <a:br>
              <a:rPr lang="es-ES" sz="2400" b="0" i="0" dirty="0">
                <a:effectLst/>
                <a:latin typeface="+mn-lt"/>
              </a:rPr>
            </a:br>
            <a:r>
              <a:rPr lang="es-ES" sz="2400" b="0" i="0" dirty="0">
                <a:effectLst/>
                <a:latin typeface="+mn-lt"/>
              </a:rPr>
              <a:t>El ángel coloca su otro brazo alrededor del hombro de José y así abraza a todo el grupo de la Sagrada Familia como si lo protegió. Sentada en una silla de mimbre rústico que aparece en otras obras del artista, María sostiene a un gordito Niño Cristo que tiene una pequeña corona de rosas y otras flores en la cabeza mientras agarra un rosario en ambas manos. </a:t>
            </a:r>
            <a:br>
              <a:rPr lang="es-ES" sz="2400" b="0" i="0" dirty="0">
                <a:effectLst/>
                <a:latin typeface="+mn-lt"/>
              </a:rPr>
            </a:br>
            <a:r>
              <a:rPr lang="es-ES" sz="2400" b="0" i="0" dirty="0">
                <a:effectLst/>
                <a:latin typeface="+mn-lt"/>
              </a:rPr>
              <a:t>La paleta de rojos, blancos y azules es característica de Jordaens que ilumina fuertemente la composición con una luz que cae desde la izquierda y modela las figuras de una manera volumétrica que recuerda a Caravaggio.</a:t>
            </a:r>
            <a:endParaRPr lang="es-ES" sz="2800" dirty="0">
              <a:latin typeface="+mn-lt"/>
            </a:endParaRPr>
          </a:p>
        </p:txBody>
      </p:sp>
      <p:pic>
        <p:nvPicPr>
          <p:cNvPr id="4" name="Imagen 3">
            <a:extLst>
              <a:ext uri="{FF2B5EF4-FFF2-40B4-BE49-F238E27FC236}">
                <a16:creationId xmlns:a16="http://schemas.microsoft.com/office/drawing/2014/main" id="{ED6C661E-D0E3-4716-B3A9-83B24D2675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7331" y="0"/>
            <a:ext cx="6184669" cy="6858000"/>
          </a:xfrm>
          <a:prstGeom prst="rect">
            <a:avLst/>
          </a:prstGeom>
        </p:spPr>
      </p:pic>
    </p:spTree>
    <p:extLst>
      <p:ext uri="{BB962C8B-B14F-4D97-AF65-F5344CB8AC3E}">
        <p14:creationId xmlns:p14="http://schemas.microsoft.com/office/powerpoint/2010/main" val="174063798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88176383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5383556" cy="5869420"/>
          </a:xfrm>
        </p:spPr>
        <p:txBody>
          <a:bodyPr anchor="t">
            <a:normAutofit fontScale="90000"/>
          </a:bodyPr>
          <a:lstStyle/>
          <a:p>
            <a:r>
              <a:rPr lang="es-ES" sz="2800" b="1" dirty="0"/>
              <a:t>1630. Jacob Jordaens.</a:t>
            </a:r>
            <a:r>
              <a:rPr lang="es-ES" sz="2800" b="1" dirty="0">
                <a:effectLst/>
              </a:rPr>
              <a:t> El amor de Cupido y Psique o</a:t>
            </a:r>
            <a:r>
              <a:rPr lang="es-ES" sz="2800" b="1" dirty="0"/>
              <a:t> Ninfas en la fuente del amor. Museo del Prado, Madrid.</a:t>
            </a:r>
            <a:br>
              <a:rPr lang="es-ES" sz="2800" b="1" dirty="0"/>
            </a:br>
            <a:r>
              <a:rPr lang="es-ES" sz="2200" b="0" i="0" dirty="0">
                <a:effectLst/>
                <a:latin typeface="+mn-lt"/>
              </a:rPr>
              <a:t>La escena se desarrolla en un jardín con elementos arquitectónicos que recuerdan a la </a:t>
            </a:r>
            <a:r>
              <a:rPr lang="es-ES" sz="2200" b="0" i="0" u="none" strike="noStrike" dirty="0">
                <a:effectLst/>
                <a:latin typeface="+mn-lt"/>
              </a:rPr>
              <a:t>Casa de Rubens</a:t>
            </a:r>
            <a:r>
              <a:rPr lang="es-ES" sz="2200" b="0" i="0" dirty="0">
                <a:effectLst/>
                <a:latin typeface="+mn-lt"/>
              </a:rPr>
              <a:t>; varias mujeres terminando el baño, se enjuagan y atavían. A la derecha se ve una fuente decorada con una estatua de </a:t>
            </a:r>
            <a:r>
              <a:rPr lang="es-ES" sz="2200" b="0" i="0" u="none" strike="noStrike" dirty="0">
                <a:effectLst/>
                <a:latin typeface="+mn-lt"/>
              </a:rPr>
              <a:t>Cupido</a:t>
            </a:r>
            <a:r>
              <a:rPr lang="es-ES" sz="2200" b="0" i="0" dirty="0">
                <a:effectLst/>
                <a:latin typeface="+mn-lt"/>
              </a:rPr>
              <a:t> que cabalga sobre un delfín. El centro de la composición está poblado de figuras femeninas que proceden a secarse y vestirse después del baño. Un genio les ofrece una cesta con frutas y vino, y otro lleva una bandeja con un pavo real, mientras un segundo pavo extiende su cola junto a la fuente. Por el aire revolotean otros grupos de geniecillos, descorriendo una cortina, sosteniendo un cuerno de la abundancia, o lanzando flores desde lo más alto, cerca de un papagayo que les mira. </a:t>
            </a:r>
            <a:endParaRPr lang="es-ES" sz="2800" b="1" dirty="0">
              <a:latin typeface="+mn-lt"/>
            </a:endParaRPr>
          </a:p>
        </p:txBody>
      </p:sp>
      <p:pic>
        <p:nvPicPr>
          <p:cNvPr id="4" name="Imagen 3">
            <a:extLst>
              <a:ext uri="{FF2B5EF4-FFF2-40B4-BE49-F238E27FC236}">
                <a16:creationId xmlns:a16="http://schemas.microsoft.com/office/drawing/2014/main" id="{8E6A48E3-D013-4D10-8D6A-CC6F4FFFA6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2938" y="0"/>
            <a:ext cx="6559062" cy="6858000"/>
          </a:xfrm>
          <a:prstGeom prst="rect">
            <a:avLst/>
          </a:prstGeom>
        </p:spPr>
      </p:pic>
    </p:spTree>
    <p:extLst>
      <p:ext uri="{BB962C8B-B14F-4D97-AF65-F5344CB8AC3E}">
        <p14:creationId xmlns:p14="http://schemas.microsoft.com/office/powerpoint/2010/main" val="4395493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4"/>
            <a:ext cx="5383556" cy="6340475"/>
          </a:xfrm>
        </p:spPr>
        <p:txBody>
          <a:bodyPr anchor="t">
            <a:normAutofit fontScale="90000"/>
          </a:bodyPr>
          <a:lstStyle/>
          <a:p>
            <a:r>
              <a:rPr lang="es-ES" sz="2800" b="1" dirty="0"/>
              <a:t>1630. Jacob Jordaens.</a:t>
            </a:r>
            <a:r>
              <a:rPr lang="es-ES" sz="2800" b="1" dirty="0">
                <a:effectLst/>
              </a:rPr>
              <a:t> El amor de Cupido y Psique o</a:t>
            </a:r>
            <a:r>
              <a:rPr lang="es-ES" sz="2800" b="1" dirty="0"/>
              <a:t> Ninfas en la fuente del amor. Museo del Prado, Madrid.</a:t>
            </a:r>
            <a:br>
              <a:rPr lang="es-ES" sz="2800" b="1" dirty="0"/>
            </a:br>
            <a:r>
              <a:rPr lang="es-ES" sz="2200" b="0" i="0" dirty="0">
                <a:effectLst/>
                <a:latin typeface="+mn-lt"/>
              </a:rPr>
              <a:t>Debido a la dificultad iconográfica que presenta, esta composición, realizada hacia 1630, fue conocida en diferentes catálogos como El baño de </a:t>
            </a:r>
            <a:r>
              <a:rPr lang="es-ES" sz="2200" b="0" i="0" u="none" strike="noStrike" dirty="0">
                <a:effectLst/>
                <a:latin typeface="+mn-lt"/>
              </a:rPr>
              <a:t>Diana</a:t>
            </a:r>
            <a:r>
              <a:rPr lang="es-ES" sz="2200" b="0" i="0" dirty="0">
                <a:effectLst/>
                <a:latin typeface="+mn-lt"/>
              </a:rPr>
              <a:t> o Diosas y ninfas después del baño. Pero hoy en día, y a la vista de las muchas referencias al amor que en ella se detectan, se cree más probable que </a:t>
            </a:r>
            <a:r>
              <a:rPr lang="es-ES" sz="2200" b="0" i="0" u="none" strike="noStrike" dirty="0">
                <a:effectLst/>
                <a:latin typeface="+mn-lt"/>
              </a:rPr>
              <a:t>Jordaens</a:t>
            </a:r>
            <a:r>
              <a:rPr lang="es-ES" sz="2200" b="0" i="0" dirty="0">
                <a:effectLst/>
                <a:latin typeface="+mn-lt"/>
              </a:rPr>
              <a:t> aborde aquí el feliz desenlace de la leyenda de Cupido y Psique, recogida por el autor romano </a:t>
            </a:r>
            <a:r>
              <a:rPr lang="es-ES" sz="2200" b="0" i="0" u="none" strike="noStrike" dirty="0">
                <a:effectLst/>
                <a:latin typeface="+mn-lt"/>
              </a:rPr>
              <a:t>Apuleyo</a:t>
            </a:r>
            <a:r>
              <a:rPr lang="es-ES" sz="2200" b="0" i="0" dirty="0">
                <a:effectLst/>
                <a:latin typeface="+mn-lt"/>
              </a:rPr>
              <a:t> en su novela </a:t>
            </a:r>
            <a:r>
              <a:rPr lang="es-ES" sz="2200" b="0" i="0" u="none" strike="noStrike" dirty="0">
                <a:effectLst/>
                <a:latin typeface="+mn-lt"/>
              </a:rPr>
              <a:t>Metamorfosis</a:t>
            </a:r>
            <a:r>
              <a:rPr lang="es-ES" sz="2200" b="0" i="0" dirty="0">
                <a:effectLst/>
                <a:latin typeface="+mn-lt"/>
              </a:rPr>
              <a:t> o El asno de oro. La pintura mostraría así el momento en que Psique –la personificación del alma en la mitología clásica– procede a acicalarse, en compañía de algunas diosas y ninfas, para su boda con el dios del Amor. Se ha creído reconocer a Psique en la joven que tiende sus brazos hacia el joven alado, al que se ha identificado como </a:t>
            </a:r>
            <a:r>
              <a:rPr lang="es-ES" sz="2200" b="0" i="0" u="none" strike="noStrike" dirty="0">
                <a:effectLst/>
                <a:latin typeface="+mn-lt"/>
              </a:rPr>
              <a:t>Cupido</a:t>
            </a:r>
            <a:r>
              <a:rPr lang="es-ES" sz="2200" b="0" i="0" dirty="0">
                <a:effectLst/>
                <a:latin typeface="+mn-lt"/>
              </a:rPr>
              <a:t>. La inclusión de los pavos reales avalaría, asimismo, la presencia de </a:t>
            </a:r>
            <a:r>
              <a:rPr lang="es-ES" sz="2200" b="0" i="0" u="none" strike="noStrike" dirty="0">
                <a:effectLst/>
                <a:latin typeface="+mn-lt"/>
              </a:rPr>
              <a:t>Juno</a:t>
            </a:r>
            <a:r>
              <a:rPr lang="es-ES" sz="2200" b="0" i="0" dirty="0">
                <a:effectLst/>
                <a:latin typeface="+mn-lt"/>
              </a:rPr>
              <a:t>, diosa del matrimonio.</a:t>
            </a:r>
            <a:endParaRPr lang="es-ES" sz="2800" b="1" dirty="0">
              <a:latin typeface="+mn-lt"/>
            </a:endParaRPr>
          </a:p>
        </p:txBody>
      </p:sp>
      <p:pic>
        <p:nvPicPr>
          <p:cNvPr id="4" name="Imagen 3">
            <a:extLst>
              <a:ext uri="{FF2B5EF4-FFF2-40B4-BE49-F238E27FC236}">
                <a16:creationId xmlns:a16="http://schemas.microsoft.com/office/drawing/2014/main" id="{8E6A48E3-D013-4D10-8D6A-CC6F4FFFA6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2938" y="0"/>
            <a:ext cx="6559062" cy="6858000"/>
          </a:xfrm>
          <a:prstGeom prst="rect">
            <a:avLst/>
          </a:prstGeom>
        </p:spPr>
      </p:pic>
    </p:spTree>
    <p:extLst>
      <p:ext uri="{BB962C8B-B14F-4D97-AF65-F5344CB8AC3E}">
        <p14:creationId xmlns:p14="http://schemas.microsoft.com/office/powerpoint/2010/main" val="139988378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38777" cy="5869420"/>
          </a:xfrm>
        </p:spPr>
        <p:txBody>
          <a:bodyPr anchor="t">
            <a:normAutofit/>
          </a:bodyPr>
          <a:lstStyle/>
          <a:p>
            <a:r>
              <a:rPr lang="es-ES" sz="2800" b="1" dirty="0"/>
              <a:t>1630. Jacob Jordaens. San Martín curando al poseído. </a:t>
            </a:r>
            <a:r>
              <a:rPr lang="es-ES" sz="2800" b="1" dirty="0" err="1"/>
              <a:t>Statens</a:t>
            </a:r>
            <a:r>
              <a:rPr lang="es-ES" sz="2800" b="1" dirty="0"/>
              <a:t> Museum </a:t>
            </a:r>
            <a:r>
              <a:rPr lang="es-ES" sz="2800" b="1" dirty="0" err="1"/>
              <a:t>for</a:t>
            </a:r>
            <a:r>
              <a:rPr lang="es-ES" sz="2800" b="1" dirty="0"/>
              <a:t> </a:t>
            </a:r>
            <a:r>
              <a:rPr lang="es-ES" sz="2800" b="1" dirty="0" err="1"/>
              <a:t>Kunst</a:t>
            </a:r>
            <a:r>
              <a:rPr lang="es-ES" sz="2800" b="1" dirty="0"/>
              <a:t>, </a:t>
            </a:r>
            <a:r>
              <a:rPr lang="es-ES" sz="2800" b="1" dirty="0" err="1"/>
              <a:t>Copenhagen</a:t>
            </a:r>
            <a:r>
              <a:rPr lang="es-ES" sz="2800" b="1" dirty="0"/>
              <a:t>.</a:t>
            </a:r>
          </a:p>
        </p:txBody>
      </p:sp>
      <p:pic>
        <p:nvPicPr>
          <p:cNvPr id="4" name="Imagen 3">
            <a:extLst>
              <a:ext uri="{FF2B5EF4-FFF2-40B4-BE49-F238E27FC236}">
                <a16:creationId xmlns:a16="http://schemas.microsoft.com/office/drawing/2014/main" id="{F2F9DC55-E14B-4820-961D-FEE5050FF9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1395" y="0"/>
            <a:ext cx="4840605" cy="6858000"/>
          </a:xfrm>
          <a:prstGeom prst="rect">
            <a:avLst/>
          </a:prstGeom>
        </p:spPr>
      </p:pic>
    </p:spTree>
    <p:extLst>
      <p:ext uri="{BB962C8B-B14F-4D97-AF65-F5344CB8AC3E}">
        <p14:creationId xmlns:p14="http://schemas.microsoft.com/office/powerpoint/2010/main" val="149757471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41938" cy="5869420"/>
          </a:xfrm>
        </p:spPr>
        <p:txBody>
          <a:bodyPr anchor="t">
            <a:normAutofit/>
          </a:bodyPr>
          <a:lstStyle/>
          <a:p>
            <a:r>
              <a:rPr lang="es-ES" sz="2800" b="1" dirty="0"/>
              <a:t>1630. Jacob Jordaens. Veneración de la eucaristía. National Gallery of </a:t>
            </a:r>
            <a:r>
              <a:rPr lang="es-ES" sz="2800" b="1" dirty="0" err="1"/>
              <a:t>Ireland</a:t>
            </a:r>
            <a:r>
              <a:rPr lang="es-ES" sz="2800" b="1" dirty="0"/>
              <a:t>.</a:t>
            </a:r>
          </a:p>
        </p:txBody>
      </p:sp>
      <p:pic>
        <p:nvPicPr>
          <p:cNvPr id="4" name="Imagen 3">
            <a:extLst>
              <a:ext uri="{FF2B5EF4-FFF2-40B4-BE49-F238E27FC236}">
                <a16:creationId xmlns:a16="http://schemas.microsoft.com/office/drawing/2014/main" id="{D6798A97-1E0C-4CF0-9881-3C874FD787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4556" y="0"/>
            <a:ext cx="5637444" cy="6858000"/>
          </a:xfrm>
          <a:prstGeom prst="rect">
            <a:avLst/>
          </a:prstGeom>
        </p:spPr>
      </p:pic>
    </p:spTree>
    <p:extLst>
      <p:ext uri="{BB962C8B-B14F-4D97-AF65-F5344CB8AC3E}">
        <p14:creationId xmlns:p14="http://schemas.microsoft.com/office/powerpoint/2010/main" val="262679773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052967" cy="5869420"/>
          </a:xfrm>
        </p:spPr>
        <p:txBody>
          <a:bodyPr anchor="t">
            <a:normAutofit/>
          </a:bodyPr>
          <a:lstStyle/>
          <a:p>
            <a:r>
              <a:rPr lang="es-ES" sz="2800" b="1" dirty="0"/>
              <a:t>1630. Jacob Jordaens. Creación del caballo. Kunsthistorisches Museum, Viena.</a:t>
            </a:r>
          </a:p>
        </p:txBody>
      </p:sp>
      <p:pic>
        <p:nvPicPr>
          <p:cNvPr id="4" name="Imagen 3">
            <a:extLst>
              <a:ext uri="{FF2B5EF4-FFF2-40B4-BE49-F238E27FC236}">
                <a16:creationId xmlns:a16="http://schemas.microsoft.com/office/drawing/2014/main" id="{3DC873D3-A501-46BE-A71D-467B16E68D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5585" y="1"/>
            <a:ext cx="8626415" cy="6858000"/>
          </a:xfrm>
          <a:prstGeom prst="rect">
            <a:avLst/>
          </a:prstGeom>
        </p:spPr>
      </p:pic>
    </p:spTree>
    <p:extLst>
      <p:ext uri="{BB962C8B-B14F-4D97-AF65-F5344CB8AC3E}">
        <p14:creationId xmlns:p14="http://schemas.microsoft.com/office/powerpoint/2010/main" val="350630411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38970482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88278" cy="5869420"/>
          </a:xfrm>
        </p:spPr>
        <p:txBody>
          <a:bodyPr anchor="t">
            <a:normAutofit/>
          </a:bodyPr>
          <a:lstStyle/>
          <a:p>
            <a:r>
              <a:rPr lang="fr-FR" sz="2800" b="1" dirty="0"/>
              <a:t>1635. Jacob Jordaens. </a:t>
            </a:r>
            <a:r>
              <a:rPr lang="fr-FR" sz="2800" b="1" dirty="0" err="1"/>
              <a:t>Retrato</a:t>
            </a:r>
            <a:r>
              <a:rPr lang="fr-FR" sz="2800" b="1" dirty="0"/>
              <a:t> de </a:t>
            </a:r>
            <a:r>
              <a:rPr lang="fr-FR" sz="2800" b="1" dirty="0" err="1"/>
              <a:t>Michiel</a:t>
            </a:r>
            <a:r>
              <a:rPr lang="fr-FR" sz="2800" b="1" dirty="0"/>
              <a:t> de Ruyter. Louvre.</a:t>
            </a:r>
            <a:endParaRPr lang="es-ES" sz="2800" b="1" dirty="0"/>
          </a:p>
        </p:txBody>
      </p:sp>
      <p:pic>
        <p:nvPicPr>
          <p:cNvPr id="4" name="Imagen 3">
            <a:extLst>
              <a:ext uri="{FF2B5EF4-FFF2-40B4-BE49-F238E27FC236}">
                <a16:creationId xmlns:a16="http://schemas.microsoft.com/office/drawing/2014/main" id="{2F258A78-D458-4C2A-88FC-93A6C6BD23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0896" y="1"/>
            <a:ext cx="5391104" cy="6889750"/>
          </a:xfrm>
          <a:prstGeom prst="rect">
            <a:avLst/>
          </a:prstGeom>
        </p:spPr>
      </p:pic>
    </p:spTree>
    <p:extLst>
      <p:ext uri="{BB962C8B-B14F-4D97-AF65-F5344CB8AC3E}">
        <p14:creationId xmlns:p14="http://schemas.microsoft.com/office/powerpoint/2010/main" val="329131262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365125"/>
            <a:ext cx="1995054" cy="5869420"/>
          </a:xfrm>
        </p:spPr>
        <p:txBody>
          <a:bodyPr anchor="t">
            <a:normAutofit/>
          </a:bodyPr>
          <a:lstStyle/>
          <a:p>
            <a:r>
              <a:rPr lang="es-ES" sz="2800" b="1" dirty="0"/>
              <a:t>1635. Jacob Jordaens. Marsias castigado por las musas. Mauritshuis.</a:t>
            </a:r>
          </a:p>
        </p:txBody>
      </p:sp>
      <p:pic>
        <p:nvPicPr>
          <p:cNvPr id="4" name="Imagen 3">
            <a:extLst>
              <a:ext uri="{FF2B5EF4-FFF2-40B4-BE49-F238E27FC236}">
                <a16:creationId xmlns:a16="http://schemas.microsoft.com/office/drawing/2014/main" id="{21C975F9-52E7-423F-B9B6-51A2366A1F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9018" y="118043"/>
            <a:ext cx="10002982" cy="6363584"/>
          </a:xfrm>
          <a:prstGeom prst="rect">
            <a:avLst/>
          </a:prstGeom>
        </p:spPr>
      </p:pic>
    </p:spTree>
    <p:extLst>
      <p:ext uri="{BB962C8B-B14F-4D97-AF65-F5344CB8AC3E}">
        <p14:creationId xmlns:p14="http://schemas.microsoft.com/office/powerpoint/2010/main" val="155264990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8" y="365125"/>
            <a:ext cx="1565563" cy="5869420"/>
          </a:xfrm>
        </p:spPr>
        <p:txBody>
          <a:bodyPr anchor="t">
            <a:normAutofit/>
          </a:bodyPr>
          <a:lstStyle/>
          <a:p>
            <a:r>
              <a:rPr lang="es-ES" sz="2800" b="1" dirty="0"/>
              <a:t>1635. Jacob Jordaens. Odiseo y Polifemo. Museo </a:t>
            </a:r>
            <a:r>
              <a:rPr lang="es-ES" sz="2800" b="1" dirty="0" err="1"/>
              <a:t>Puškin</a:t>
            </a:r>
            <a:r>
              <a:rPr lang="es-ES" sz="2800" b="1" dirty="0"/>
              <a:t>.</a:t>
            </a:r>
          </a:p>
        </p:txBody>
      </p:sp>
      <p:pic>
        <p:nvPicPr>
          <p:cNvPr id="4" name="Imagen 3">
            <a:extLst>
              <a:ext uri="{FF2B5EF4-FFF2-40B4-BE49-F238E27FC236}">
                <a16:creationId xmlns:a16="http://schemas.microsoft.com/office/drawing/2014/main" id="{2CEE4AE7-BD02-40A6-92ED-948F51C17B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7684" y="249382"/>
            <a:ext cx="10304316" cy="6359235"/>
          </a:xfrm>
          <a:prstGeom prst="rect">
            <a:avLst/>
          </a:prstGeom>
        </p:spPr>
      </p:pic>
    </p:spTree>
    <p:extLst>
      <p:ext uri="{BB962C8B-B14F-4D97-AF65-F5344CB8AC3E}">
        <p14:creationId xmlns:p14="http://schemas.microsoft.com/office/powerpoint/2010/main" val="603185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60218" y="365125"/>
            <a:ext cx="1745673" cy="5869420"/>
          </a:xfrm>
        </p:spPr>
        <p:txBody>
          <a:bodyPr anchor="t">
            <a:normAutofit/>
          </a:bodyPr>
          <a:lstStyle/>
          <a:p>
            <a:r>
              <a:rPr lang="es-ES" sz="2800" b="1" dirty="0"/>
              <a:t>1635. Jacob Jordaens. Paisaje con </a:t>
            </a:r>
            <a:r>
              <a:rPr lang="es-ES" sz="2800" b="1" dirty="0" err="1"/>
              <a:t>Melagro</a:t>
            </a:r>
            <a:r>
              <a:rPr lang="es-ES" sz="2800" b="1" dirty="0"/>
              <a:t> y Atalanta. Museo </a:t>
            </a:r>
            <a:r>
              <a:rPr lang="es-ES" sz="2800" b="1" dirty="0" err="1"/>
              <a:t>reale</a:t>
            </a:r>
            <a:r>
              <a:rPr lang="es-ES" sz="2800" b="1" dirty="0"/>
              <a:t> </a:t>
            </a:r>
            <a:r>
              <a:rPr lang="es-ES" sz="2800" b="1" dirty="0" err="1"/>
              <a:t>delle</a:t>
            </a:r>
            <a:r>
              <a:rPr lang="es-ES" sz="2800" b="1" dirty="0"/>
              <a:t> belle </a:t>
            </a:r>
            <a:r>
              <a:rPr lang="es-ES" sz="2800" b="1" dirty="0" err="1"/>
              <a:t>arti</a:t>
            </a:r>
            <a:r>
              <a:rPr lang="es-ES" sz="2800" b="1" dirty="0"/>
              <a:t> del </a:t>
            </a:r>
            <a:r>
              <a:rPr lang="es-ES" sz="2800" b="1" dirty="0" err="1"/>
              <a:t>Belgio</a:t>
            </a:r>
            <a:endParaRPr lang="es-ES" sz="2800" b="1" dirty="0"/>
          </a:p>
        </p:txBody>
      </p:sp>
      <p:pic>
        <p:nvPicPr>
          <p:cNvPr id="4" name="Imagen 3">
            <a:extLst>
              <a:ext uri="{FF2B5EF4-FFF2-40B4-BE49-F238E27FC236}">
                <a16:creationId xmlns:a16="http://schemas.microsoft.com/office/drawing/2014/main" id="{8970F0AA-DBDE-4F2E-A314-F2D7EE4DC2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8967" y="277091"/>
            <a:ext cx="9773033" cy="6303818"/>
          </a:xfrm>
          <a:prstGeom prst="rect">
            <a:avLst/>
          </a:prstGeom>
        </p:spPr>
      </p:pic>
    </p:spTree>
    <p:extLst>
      <p:ext uri="{BB962C8B-B14F-4D97-AF65-F5344CB8AC3E}">
        <p14:creationId xmlns:p14="http://schemas.microsoft.com/office/powerpoint/2010/main" val="56768114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4" y="365125"/>
            <a:ext cx="1634835" cy="5869420"/>
          </a:xfrm>
        </p:spPr>
        <p:txBody>
          <a:bodyPr anchor="t">
            <a:normAutofit/>
          </a:bodyPr>
          <a:lstStyle/>
          <a:p>
            <a:r>
              <a:rPr lang="fr-FR" sz="2800" b="1" dirty="0"/>
              <a:t>1635. Jacob Jordaens. Piqueur y sus </a:t>
            </a:r>
            <a:r>
              <a:rPr lang="fr-FR" sz="2800" b="1" dirty="0" err="1"/>
              <a:t>perros</a:t>
            </a:r>
            <a:r>
              <a:rPr lang="fr-FR" sz="2800" b="1" dirty="0"/>
              <a:t>. Palais des Beaux-Arts de Lille.</a:t>
            </a:r>
            <a:endParaRPr lang="es-ES" sz="2800" b="1" dirty="0"/>
          </a:p>
        </p:txBody>
      </p:sp>
      <p:pic>
        <p:nvPicPr>
          <p:cNvPr id="4" name="Imagen 3">
            <a:extLst>
              <a:ext uri="{FF2B5EF4-FFF2-40B4-BE49-F238E27FC236}">
                <a16:creationId xmlns:a16="http://schemas.microsoft.com/office/drawing/2014/main" id="{D784192B-E55D-4624-9796-D62B716D44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6508" y="83096"/>
            <a:ext cx="10335491" cy="6774903"/>
          </a:xfrm>
          <a:prstGeom prst="rect">
            <a:avLst/>
          </a:prstGeom>
        </p:spPr>
      </p:pic>
    </p:spTree>
    <p:extLst>
      <p:ext uri="{BB962C8B-B14F-4D97-AF65-F5344CB8AC3E}">
        <p14:creationId xmlns:p14="http://schemas.microsoft.com/office/powerpoint/2010/main" val="344376445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03422" cy="5869420"/>
          </a:xfrm>
        </p:spPr>
        <p:txBody>
          <a:bodyPr anchor="t">
            <a:normAutofit/>
          </a:bodyPr>
          <a:lstStyle/>
          <a:p>
            <a:r>
              <a:rPr lang="es-ES" sz="2800" b="1" dirty="0"/>
              <a:t>1635. Jacob Jordaens. Retrato de la hija del pintor. Colección privada.</a:t>
            </a:r>
          </a:p>
        </p:txBody>
      </p:sp>
      <p:pic>
        <p:nvPicPr>
          <p:cNvPr id="4" name="Imagen 3">
            <a:extLst>
              <a:ext uri="{FF2B5EF4-FFF2-40B4-BE49-F238E27FC236}">
                <a16:creationId xmlns:a16="http://schemas.microsoft.com/office/drawing/2014/main" id="{D980D6F5-D847-4249-950B-089C0AD634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6040" y="0"/>
            <a:ext cx="5775960" cy="6858000"/>
          </a:xfrm>
          <a:prstGeom prst="rect">
            <a:avLst/>
          </a:prstGeom>
        </p:spPr>
      </p:pic>
    </p:spTree>
    <p:extLst>
      <p:ext uri="{BB962C8B-B14F-4D97-AF65-F5344CB8AC3E}">
        <p14:creationId xmlns:p14="http://schemas.microsoft.com/office/powerpoint/2010/main" val="301350051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019438" cy="5869420"/>
          </a:xfrm>
        </p:spPr>
        <p:txBody>
          <a:bodyPr anchor="t">
            <a:normAutofit/>
          </a:bodyPr>
          <a:lstStyle/>
          <a:p>
            <a:r>
              <a:rPr lang="es-ES" sz="2800" b="1" dirty="0"/>
              <a:t>1635. Jacob Jordaens. Las bodas de María de Borgoña con Maximiliano de Austria.</a:t>
            </a:r>
          </a:p>
        </p:txBody>
      </p:sp>
      <p:pic>
        <p:nvPicPr>
          <p:cNvPr id="4" name="Imagen 3">
            <a:extLst>
              <a:ext uri="{FF2B5EF4-FFF2-40B4-BE49-F238E27FC236}">
                <a16:creationId xmlns:a16="http://schemas.microsoft.com/office/drawing/2014/main" id="{4C43ABAB-69FF-46D5-A51F-625EB8FB2E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2056" y="0"/>
            <a:ext cx="7659944" cy="6858000"/>
          </a:xfrm>
          <a:prstGeom prst="rect">
            <a:avLst/>
          </a:prstGeom>
        </p:spPr>
      </p:pic>
    </p:spTree>
    <p:extLst>
      <p:ext uri="{BB962C8B-B14F-4D97-AF65-F5344CB8AC3E}">
        <p14:creationId xmlns:p14="http://schemas.microsoft.com/office/powerpoint/2010/main" val="143403850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81577" cy="5869420"/>
          </a:xfrm>
        </p:spPr>
        <p:txBody>
          <a:bodyPr anchor="t">
            <a:normAutofit/>
          </a:bodyPr>
          <a:lstStyle/>
          <a:p>
            <a:r>
              <a:rPr lang="es-ES" sz="2800" b="1" dirty="0"/>
              <a:t>1635. Jacob Jordaens. Retrato de Rogier Le </a:t>
            </a:r>
            <a:r>
              <a:rPr lang="es-ES" sz="2800" b="1" dirty="0" err="1"/>
              <a:t>Witer</a:t>
            </a:r>
            <a:r>
              <a:rPr lang="es-ES" sz="2800" b="1" dirty="0"/>
              <a:t>. Rijksmuseum, </a:t>
            </a:r>
            <a:r>
              <a:rPr lang="es-ES" sz="2800" b="1" dirty="0" err="1"/>
              <a:t>Amsterdam</a:t>
            </a:r>
            <a:endParaRPr lang="es-ES" sz="2800" b="1" dirty="0"/>
          </a:p>
        </p:txBody>
      </p:sp>
      <p:pic>
        <p:nvPicPr>
          <p:cNvPr id="4" name="Imagen 3">
            <a:extLst>
              <a:ext uri="{FF2B5EF4-FFF2-40B4-BE49-F238E27FC236}">
                <a16:creationId xmlns:a16="http://schemas.microsoft.com/office/drawing/2014/main" id="{6AC01EAA-F560-4C7A-BBF5-5731B7DE7E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4195" y="0"/>
            <a:ext cx="5297805" cy="6858000"/>
          </a:xfrm>
          <a:prstGeom prst="rect">
            <a:avLst/>
          </a:prstGeom>
        </p:spPr>
      </p:pic>
    </p:spTree>
    <p:extLst>
      <p:ext uri="{BB962C8B-B14F-4D97-AF65-F5344CB8AC3E}">
        <p14:creationId xmlns:p14="http://schemas.microsoft.com/office/powerpoint/2010/main" val="340865070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15734" cy="5869420"/>
          </a:xfrm>
        </p:spPr>
        <p:txBody>
          <a:bodyPr anchor="t">
            <a:normAutofit/>
          </a:bodyPr>
          <a:lstStyle/>
          <a:p>
            <a:r>
              <a:rPr lang="es-ES" sz="2800" b="1" dirty="0"/>
              <a:t>1635. Jacob Jordaens. Retrato de </a:t>
            </a:r>
            <a:r>
              <a:rPr lang="es-ES" sz="2800" b="1" i="0" dirty="0">
                <a:solidFill>
                  <a:srgbClr val="0F0F0F"/>
                </a:solidFill>
                <a:effectLst/>
              </a:rPr>
              <a:t>Catharina </a:t>
            </a:r>
            <a:r>
              <a:rPr lang="es-ES" sz="2800" b="1" i="0" dirty="0" err="1">
                <a:solidFill>
                  <a:srgbClr val="0F0F0F"/>
                </a:solidFill>
                <a:effectLst/>
              </a:rPr>
              <a:t>Behaghel</a:t>
            </a:r>
            <a:r>
              <a:rPr lang="es-ES" sz="2800" b="1" dirty="0"/>
              <a:t>. Rijksmuseum, </a:t>
            </a:r>
            <a:r>
              <a:rPr lang="es-ES" sz="2800" b="1" dirty="0" err="1"/>
              <a:t>Amsterdam</a:t>
            </a:r>
            <a:r>
              <a:rPr lang="es-ES" sz="2800" b="1" dirty="0"/>
              <a:t>.</a:t>
            </a:r>
          </a:p>
        </p:txBody>
      </p:sp>
      <p:pic>
        <p:nvPicPr>
          <p:cNvPr id="4" name="Imagen 3">
            <a:extLst>
              <a:ext uri="{FF2B5EF4-FFF2-40B4-BE49-F238E27FC236}">
                <a16:creationId xmlns:a16="http://schemas.microsoft.com/office/drawing/2014/main" id="{08EADE18-7FE0-4FE8-BFC2-86EFCFADAF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8352" y="0"/>
            <a:ext cx="5263648" cy="6858000"/>
          </a:xfrm>
          <a:prstGeom prst="rect">
            <a:avLst/>
          </a:prstGeom>
        </p:spPr>
      </p:pic>
    </p:spTree>
    <p:extLst>
      <p:ext uri="{BB962C8B-B14F-4D97-AF65-F5344CB8AC3E}">
        <p14:creationId xmlns:p14="http://schemas.microsoft.com/office/powerpoint/2010/main" val="57723685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15734" cy="5869420"/>
          </a:xfrm>
        </p:spPr>
        <p:txBody>
          <a:bodyPr anchor="t">
            <a:normAutofit/>
          </a:bodyPr>
          <a:lstStyle/>
          <a:p>
            <a:r>
              <a:rPr lang="es-ES" sz="2800" b="1" dirty="0"/>
              <a:t>1635. Jacob Jordaens. Retrato de </a:t>
            </a:r>
            <a:r>
              <a:rPr lang="es-ES" sz="2800" b="1" i="0" dirty="0">
                <a:solidFill>
                  <a:srgbClr val="0F0F0F"/>
                </a:solidFill>
                <a:effectLst/>
              </a:rPr>
              <a:t>Magdalena </a:t>
            </a:r>
            <a:r>
              <a:rPr lang="es-ES" sz="2800" b="1" i="0" dirty="0" err="1">
                <a:solidFill>
                  <a:srgbClr val="0F0F0F"/>
                </a:solidFill>
                <a:effectLst/>
              </a:rPr>
              <a:t>Cuyper</a:t>
            </a:r>
            <a:r>
              <a:rPr lang="es-ES" sz="2800" b="1" dirty="0"/>
              <a:t>. Rijksmuseum, </a:t>
            </a:r>
            <a:r>
              <a:rPr lang="es-ES" sz="2800" b="1" dirty="0" err="1"/>
              <a:t>Amsterdam</a:t>
            </a:r>
            <a:r>
              <a:rPr lang="es-ES" sz="2800" b="1" dirty="0"/>
              <a:t>.</a:t>
            </a:r>
          </a:p>
        </p:txBody>
      </p:sp>
      <p:pic>
        <p:nvPicPr>
          <p:cNvPr id="5" name="Imagen 4">
            <a:extLst>
              <a:ext uri="{FF2B5EF4-FFF2-40B4-BE49-F238E27FC236}">
                <a16:creationId xmlns:a16="http://schemas.microsoft.com/office/drawing/2014/main" id="{8C7A5E2D-631B-4532-8A17-4BC4D6D6F2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0209" y="0"/>
            <a:ext cx="5301791" cy="6858000"/>
          </a:xfrm>
          <a:prstGeom prst="rect">
            <a:avLst/>
          </a:prstGeom>
        </p:spPr>
      </p:pic>
    </p:spTree>
    <p:extLst>
      <p:ext uri="{BB962C8B-B14F-4D97-AF65-F5344CB8AC3E}">
        <p14:creationId xmlns:p14="http://schemas.microsoft.com/office/powerpoint/2010/main" val="337532415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14352245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73882" cy="5869420"/>
          </a:xfrm>
        </p:spPr>
        <p:txBody>
          <a:bodyPr anchor="t">
            <a:normAutofit/>
          </a:bodyPr>
          <a:lstStyle/>
          <a:p>
            <a:r>
              <a:rPr lang="es-ES" sz="2800" b="1" dirty="0"/>
              <a:t>1636. Jacob Jordaens. Retrato de Johan </a:t>
            </a:r>
            <a:r>
              <a:rPr lang="es-ES" sz="2800" b="1" dirty="0" err="1"/>
              <a:t>Wierts</a:t>
            </a:r>
            <a:r>
              <a:rPr lang="es-ES" sz="2800" b="1" dirty="0"/>
              <a:t>. </a:t>
            </a:r>
            <a:r>
              <a:rPr lang="es-ES" sz="2800" b="1" dirty="0" err="1"/>
              <a:t>Wallraf-Richartz</a:t>
            </a:r>
            <a:r>
              <a:rPr lang="es-ES" sz="2800" b="1" dirty="0"/>
              <a:t> Museum.</a:t>
            </a:r>
          </a:p>
        </p:txBody>
      </p:sp>
      <p:pic>
        <p:nvPicPr>
          <p:cNvPr id="4" name="Imagen 3">
            <a:extLst>
              <a:ext uri="{FF2B5EF4-FFF2-40B4-BE49-F238E27FC236}">
                <a16:creationId xmlns:a16="http://schemas.microsoft.com/office/drawing/2014/main" id="{85D7F471-ACC8-43A2-AB1B-03BE9F9567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6500" y="0"/>
            <a:ext cx="5905500" cy="6858000"/>
          </a:xfrm>
          <a:prstGeom prst="rect">
            <a:avLst/>
          </a:prstGeom>
        </p:spPr>
      </p:pic>
    </p:spTree>
    <p:extLst>
      <p:ext uri="{BB962C8B-B14F-4D97-AF65-F5344CB8AC3E}">
        <p14:creationId xmlns:p14="http://schemas.microsoft.com/office/powerpoint/2010/main" val="147772390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24996" cy="5869420"/>
          </a:xfrm>
        </p:spPr>
        <p:txBody>
          <a:bodyPr anchor="t">
            <a:normAutofit/>
          </a:bodyPr>
          <a:lstStyle/>
          <a:p>
            <a:r>
              <a:rPr lang="es-ES" sz="2800" b="1" dirty="0"/>
              <a:t>1636. Jacob Jordaens. Retrato de la esposa de Johan </a:t>
            </a:r>
            <a:r>
              <a:rPr lang="es-ES" sz="2800" b="1" dirty="0" err="1"/>
              <a:t>Wierts</a:t>
            </a:r>
            <a:r>
              <a:rPr lang="es-ES" sz="2800" b="1" dirty="0"/>
              <a:t>. </a:t>
            </a:r>
            <a:r>
              <a:rPr lang="es-ES" sz="2800" b="1" dirty="0" err="1"/>
              <a:t>Wallraf-Richartz</a:t>
            </a:r>
            <a:r>
              <a:rPr lang="es-ES" sz="2800" b="1" dirty="0"/>
              <a:t> Museum.</a:t>
            </a:r>
          </a:p>
        </p:txBody>
      </p:sp>
      <p:pic>
        <p:nvPicPr>
          <p:cNvPr id="4" name="Imagen 3">
            <a:extLst>
              <a:ext uri="{FF2B5EF4-FFF2-40B4-BE49-F238E27FC236}">
                <a16:creationId xmlns:a16="http://schemas.microsoft.com/office/drawing/2014/main" id="{64F196D9-0494-4490-93F9-F6E27EF7D3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7004" y="0"/>
            <a:ext cx="5824996" cy="6858000"/>
          </a:xfrm>
          <a:prstGeom prst="rect">
            <a:avLst/>
          </a:prstGeom>
        </p:spPr>
      </p:pic>
    </p:spTree>
    <p:extLst>
      <p:ext uri="{BB962C8B-B14F-4D97-AF65-F5344CB8AC3E}">
        <p14:creationId xmlns:p14="http://schemas.microsoft.com/office/powerpoint/2010/main" val="293003045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58601733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29308" cy="5869420"/>
          </a:xfrm>
        </p:spPr>
        <p:txBody>
          <a:bodyPr anchor="t">
            <a:normAutofit/>
          </a:bodyPr>
          <a:lstStyle/>
          <a:p>
            <a:r>
              <a:rPr lang="es-ES" sz="2800" b="1" dirty="0"/>
              <a:t>1637. Jacob Jordaens. Retrato de </a:t>
            </a:r>
            <a:r>
              <a:rPr lang="es-ES" sz="2800" b="1" i="0" dirty="0">
                <a:solidFill>
                  <a:srgbClr val="000000"/>
                </a:solidFill>
                <a:effectLst/>
              </a:rPr>
              <a:t>Elizabeth</a:t>
            </a:r>
            <a:br>
              <a:rPr lang="es-ES" sz="2800" b="1" i="0" dirty="0">
                <a:solidFill>
                  <a:srgbClr val="000000"/>
                </a:solidFill>
                <a:effectLst/>
              </a:rPr>
            </a:br>
            <a:r>
              <a:rPr lang="es-ES" sz="2800" b="1" dirty="0"/>
              <a:t>la hija del pintor. </a:t>
            </a:r>
            <a:r>
              <a:rPr lang="es-ES" sz="2800" b="1" dirty="0" err="1"/>
              <a:t>Akademie</a:t>
            </a:r>
            <a:r>
              <a:rPr lang="es-ES" sz="2800" b="1" dirty="0"/>
              <a:t> der </a:t>
            </a:r>
            <a:r>
              <a:rPr lang="es-ES" sz="2800" b="1" dirty="0" err="1"/>
              <a:t>bildenden</a:t>
            </a:r>
            <a:r>
              <a:rPr lang="es-ES" sz="2800" b="1" dirty="0"/>
              <a:t> </a:t>
            </a:r>
            <a:r>
              <a:rPr lang="es-ES" sz="2800" b="1" dirty="0" err="1"/>
              <a:t>Künste</a:t>
            </a:r>
            <a:r>
              <a:rPr lang="es-ES" sz="2800" b="1" dirty="0"/>
              <a:t>, Viena.</a:t>
            </a:r>
          </a:p>
        </p:txBody>
      </p:sp>
      <p:pic>
        <p:nvPicPr>
          <p:cNvPr id="4" name="Imagen 3">
            <a:extLst>
              <a:ext uri="{FF2B5EF4-FFF2-40B4-BE49-F238E27FC236}">
                <a16:creationId xmlns:a16="http://schemas.microsoft.com/office/drawing/2014/main" id="{4AC0BCC7-2DA8-43CC-8B6A-A412001529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1926" y="0"/>
            <a:ext cx="5050074" cy="6858000"/>
          </a:xfrm>
          <a:prstGeom prst="rect">
            <a:avLst/>
          </a:prstGeom>
        </p:spPr>
      </p:pic>
    </p:spTree>
    <p:extLst>
      <p:ext uri="{BB962C8B-B14F-4D97-AF65-F5344CB8AC3E}">
        <p14:creationId xmlns:p14="http://schemas.microsoft.com/office/powerpoint/2010/main" val="159023582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89396" cy="5869420"/>
          </a:xfrm>
        </p:spPr>
        <p:txBody>
          <a:bodyPr anchor="t">
            <a:normAutofit/>
          </a:bodyPr>
          <a:lstStyle/>
          <a:p>
            <a:r>
              <a:rPr lang="es-ES" sz="2800" b="1" dirty="0"/>
              <a:t>1637. Jacob Jordaens. Retrato de un hombre mayor. The Hermitage, St. Petersburg</a:t>
            </a:r>
          </a:p>
        </p:txBody>
      </p:sp>
      <p:pic>
        <p:nvPicPr>
          <p:cNvPr id="4" name="Imagen 3">
            <a:extLst>
              <a:ext uri="{FF2B5EF4-FFF2-40B4-BE49-F238E27FC236}">
                <a16:creationId xmlns:a16="http://schemas.microsoft.com/office/drawing/2014/main" id="{B198DB6B-018C-42E7-9545-27ED71DDA2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2014" y="0"/>
            <a:ext cx="5189986" cy="6858000"/>
          </a:xfrm>
          <a:prstGeom prst="rect">
            <a:avLst/>
          </a:prstGeom>
        </p:spPr>
      </p:pic>
    </p:spTree>
    <p:extLst>
      <p:ext uri="{BB962C8B-B14F-4D97-AF65-F5344CB8AC3E}">
        <p14:creationId xmlns:p14="http://schemas.microsoft.com/office/powerpoint/2010/main" val="397611699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26473" y="1"/>
            <a:ext cx="11333017" cy="762000"/>
          </a:xfrm>
        </p:spPr>
        <p:txBody>
          <a:bodyPr anchor="ctr">
            <a:normAutofit/>
          </a:bodyPr>
          <a:lstStyle/>
          <a:p>
            <a:r>
              <a:rPr lang="es-ES" sz="2800" b="1" dirty="0"/>
              <a:t>1637. Jacob Jordaens. El milagro del </a:t>
            </a:r>
            <a:r>
              <a:rPr lang="es-ES" sz="2800" b="1" dirty="0" err="1"/>
              <a:t>obol</a:t>
            </a:r>
            <a:r>
              <a:rPr lang="es-ES" sz="2800" b="1" dirty="0"/>
              <a:t> en la boca del pez. Rijksmuseum.</a:t>
            </a:r>
          </a:p>
        </p:txBody>
      </p:sp>
      <p:pic>
        <p:nvPicPr>
          <p:cNvPr id="4" name="Imagen 3">
            <a:extLst>
              <a:ext uri="{FF2B5EF4-FFF2-40B4-BE49-F238E27FC236}">
                <a16:creationId xmlns:a16="http://schemas.microsoft.com/office/drawing/2014/main" id="{4BB2810C-4581-4B04-BCE3-903C5EEBF9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1740" y="762001"/>
            <a:ext cx="10382482" cy="6096000"/>
          </a:xfrm>
          <a:prstGeom prst="rect">
            <a:avLst/>
          </a:prstGeom>
        </p:spPr>
      </p:pic>
    </p:spTree>
    <p:extLst>
      <p:ext uri="{BB962C8B-B14F-4D97-AF65-F5344CB8AC3E}">
        <p14:creationId xmlns:p14="http://schemas.microsoft.com/office/powerpoint/2010/main" val="32505263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365125"/>
            <a:ext cx="5818909" cy="6257348"/>
          </a:xfrm>
        </p:spPr>
        <p:txBody>
          <a:bodyPr anchor="t">
            <a:normAutofit/>
          </a:bodyPr>
          <a:lstStyle/>
          <a:p>
            <a:pPr algn="l"/>
            <a:r>
              <a:rPr lang="es-ES" sz="2800" b="1" dirty="0"/>
              <a:t>1637. Jacob Jordaens. </a:t>
            </a:r>
            <a:r>
              <a:rPr lang="es-ES" sz="2800" b="1" dirty="0" err="1"/>
              <a:t>Govaert</a:t>
            </a:r>
            <a:r>
              <a:rPr lang="es-ES" sz="2800" b="1" dirty="0"/>
              <a:t> van </a:t>
            </a:r>
            <a:r>
              <a:rPr lang="es-ES" sz="2800" b="1" dirty="0" err="1"/>
              <a:t>Surpele</a:t>
            </a:r>
            <a:r>
              <a:rPr lang="es-ES" sz="2800" b="1" dirty="0"/>
              <a:t> (o </a:t>
            </a:r>
            <a:r>
              <a:rPr lang="es-ES" sz="2800" b="1" dirty="0" err="1"/>
              <a:t>Cronelis</a:t>
            </a:r>
            <a:r>
              <a:rPr lang="es-ES" sz="2800" b="1" dirty="0"/>
              <a:t> van </a:t>
            </a:r>
            <a:r>
              <a:rPr lang="es-ES" sz="2800" b="1" dirty="0" err="1"/>
              <a:t>Diest</a:t>
            </a:r>
            <a:r>
              <a:rPr lang="es-ES" sz="2800" b="1" dirty="0"/>
              <a:t>) y su esposa. National Gallery, Londres.</a:t>
            </a:r>
            <a:br>
              <a:rPr lang="es-ES" sz="2800" b="1" dirty="0"/>
            </a:br>
            <a:r>
              <a:rPr lang="es-ES" sz="2400" b="0" i="0" dirty="0">
                <a:effectLst/>
                <a:latin typeface="+mn-lt"/>
              </a:rPr>
              <a:t>La mujer y el hombre en este doble retrato teatral se presentan como si estuvieran en un escenario. Miramos hacia los cuidadores, colocados en un estrado elevado y frente a un conjunto arquitectónico con elementos derivados de la antigüedad clásica griega y romana. Una cortina roja cuelga de un lado.</a:t>
            </a:r>
            <a:endParaRPr lang="es-ES" sz="2400" b="1" dirty="0">
              <a:latin typeface="+mn-lt"/>
            </a:endParaRPr>
          </a:p>
        </p:txBody>
      </p:sp>
      <p:pic>
        <p:nvPicPr>
          <p:cNvPr id="4" name="Imagen 3">
            <a:extLst>
              <a:ext uri="{FF2B5EF4-FFF2-40B4-BE49-F238E27FC236}">
                <a16:creationId xmlns:a16="http://schemas.microsoft.com/office/drawing/2014/main" id="{9171A9D6-F684-4F77-ABFC-23D4340072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0"/>
            <a:ext cx="6088380" cy="6858000"/>
          </a:xfrm>
          <a:prstGeom prst="rect">
            <a:avLst/>
          </a:prstGeom>
        </p:spPr>
      </p:pic>
    </p:spTree>
    <p:extLst>
      <p:ext uri="{BB962C8B-B14F-4D97-AF65-F5344CB8AC3E}">
        <p14:creationId xmlns:p14="http://schemas.microsoft.com/office/powerpoint/2010/main" val="57630214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365125"/>
            <a:ext cx="5818909" cy="6257348"/>
          </a:xfrm>
        </p:spPr>
        <p:txBody>
          <a:bodyPr anchor="t">
            <a:normAutofit fontScale="90000"/>
          </a:bodyPr>
          <a:lstStyle/>
          <a:p>
            <a:pPr algn="l"/>
            <a:r>
              <a:rPr lang="es-ES" sz="2200" b="1" dirty="0"/>
              <a:t>1637. Jacob Jordaens. </a:t>
            </a:r>
            <a:r>
              <a:rPr lang="es-ES" sz="2200" b="1" dirty="0" err="1"/>
              <a:t>Govaert</a:t>
            </a:r>
            <a:r>
              <a:rPr lang="es-ES" sz="2200" b="1" dirty="0"/>
              <a:t> van </a:t>
            </a:r>
            <a:r>
              <a:rPr lang="es-ES" sz="2200" b="1" dirty="0" err="1"/>
              <a:t>Surpele</a:t>
            </a:r>
            <a:r>
              <a:rPr lang="es-ES" sz="2200" b="1" dirty="0"/>
              <a:t> (o </a:t>
            </a:r>
            <a:r>
              <a:rPr lang="es-ES" sz="2200" b="1" dirty="0" err="1"/>
              <a:t>Cronelis</a:t>
            </a:r>
            <a:r>
              <a:rPr lang="es-ES" sz="2200" b="1" dirty="0"/>
              <a:t> van </a:t>
            </a:r>
            <a:r>
              <a:rPr lang="es-ES" sz="2200" b="1" dirty="0" err="1"/>
              <a:t>Diest</a:t>
            </a:r>
            <a:r>
              <a:rPr lang="es-ES" sz="2200" b="1" dirty="0"/>
              <a:t>) y su esposa. National Gallery, Londres.</a:t>
            </a:r>
            <a:br>
              <a:rPr lang="es-ES" sz="2800" b="1" dirty="0"/>
            </a:br>
            <a:r>
              <a:rPr lang="es-ES" sz="2400" b="0" i="0" dirty="0">
                <a:effectLst/>
                <a:latin typeface="+mn-lt"/>
              </a:rPr>
              <a:t>Vestido con costosas prendas de seda negra y mirándonos con confianza, el retrato de la pareja casada es una poderosa imagen del orgullo y la prosperidad de Flandes del siglo XVII y sus ciudadanos. La mujer sentada en un sillón tapizado de terciopelo rojo luce una gran cantidad de joyas de oro. De pie con orgullo a la derecha, el hombre tiene una presencia dominante: sostiene un bastón alto con una mano y apoya la otra en su cadera, su codo giró hacia nosotros. Muestra una audaz faja roja y una espada ornamentada. La faja, la espada y el bastón sugieren que este hombre ocupó un cargo militar. El retrato parece tener una nota ligeramente cómica: la cabeza del hombre está emparejada con la cara de piedra de un sátiro risueño en la pilastra a su lado, y su expresión de desconcierto se refleja en el perrito que nos mira directamente.</a:t>
            </a:r>
            <a:endParaRPr lang="es-ES" sz="2400" b="1" dirty="0">
              <a:latin typeface="+mn-lt"/>
            </a:endParaRPr>
          </a:p>
        </p:txBody>
      </p:sp>
      <p:pic>
        <p:nvPicPr>
          <p:cNvPr id="4" name="Imagen 3">
            <a:extLst>
              <a:ext uri="{FF2B5EF4-FFF2-40B4-BE49-F238E27FC236}">
                <a16:creationId xmlns:a16="http://schemas.microsoft.com/office/drawing/2014/main" id="{9171A9D6-F684-4F77-ABFC-23D4340072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0"/>
            <a:ext cx="6088380" cy="6858000"/>
          </a:xfrm>
          <a:prstGeom prst="rect">
            <a:avLst/>
          </a:prstGeom>
        </p:spPr>
      </p:pic>
    </p:spTree>
    <p:extLst>
      <p:ext uri="{BB962C8B-B14F-4D97-AF65-F5344CB8AC3E}">
        <p14:creationId xmlns:p14="http://schemas.microsoft.com/office/powerpoint/2010/main" val="82456680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365124"/>
            <a:ext cx="5818909" cy="6492875"/>
          </a:xfrm>
        </p:spPr>
        <p:txBody>
          <a:bodyPr anchor="t">
            <a:normAutofit fontScale="90000"/>
          </a:bodyPr>
          <a:lstStyle/>
          <a:p>
            <a:pPr algn="l"/>
            <a:r>
              <a:rPr lang="es-ES" sz="2700" b="1" dirty="0"/>
              <a:t>1637. Jacob Jordaens. </a:t>
            </a:r>
            <a:r>
              <a:rPr lang="es-ES" sz="2700" b="1" dirty="0" err="1"/>
              <a:t>Govaert</a:t>
            </a:r>
            <a:r>
              <a:rPr lang="es-ES" sz="2700" b="1" dirty="0"/>
              <a:t> van </a:t>
            </a:r>
            <a:r>
              <a:rPr lang="es-ES" sz="2700" b="1" dirty="0" err="1"/>
              <a:t>Surpele</a:t>
            </a:r>
            <a:r>
              <a:rPr lang="es-ES" sz="2700" b="1" dirty="0"/>
              <a:t> (o </a:t>
            </a:r>
            <a:r>
              <a:rPr lang="es-ES" sz="2700" b="1" dirty="0" err="1"/>
              <a:t>Cronelis</a:t>
            </a:r>
            <a:r>
              <a:rPr lang="es-ES" sz="2700" b="1" dirty="0"/>
              <a:t> van </a:t>
            </a:r>
            <a:r>
              <a:rPr lang="es-ES" sz="2700" b="1" dirty="0" err="1"/>
              <a:t>Diest</a:t>
            </a:r>
            <a:r>
              <a:rPr lang="es-ES" sz="2700" b="1" dirty="0"/>
              <a:t>) y su esposa. National Gallery, Londres.</a:t>
            </a:r>
            <a:br>
              <a:rPr lang="es-ES" sz="2800" b="1" dirty="0"/>
            </a:br>
            <a:r>
              <a:rPr lang="es-ES" sz="2400" b="0" i="0" dirty="0">
                <a:effectLst/>
                <a:latin typeface="+mn-lt"/>
              </a:rPr>
              <a:t>El retrato fue pintado inicialmente con tres cuartos de largo: una costura horizontal que recorre el ancho del lienzo en un punto justo al nivel de las rodillas del hombre indica que la composición se extendió posteriormente. No sabemos si el mecenas deseaba un retrato de cuerpo entero en una etapa posterior o si el artista decidió el cambio.</a:t>
            </a:r>
            <a:br>
              <a:rPr lang="es-ES" sz="2400" b="0" i="0" dirty="0">
                <a:effectLst/>
                <a:latin typeface="+mn-lt"/>
              </a:rPr>
            </a:br>
            <a:r>
              <a:rPr lang="es-ES" sz="2400" b="0" i="0" dirty="0">
                <a:effectLst/>
                <a:latin typeface="+mn-lt"/>
              </a:rPr>
              <a:t>Una vez que se pensó que representaba a </a:t>
            </a:r>
            <a:r>
              <a:rPr lang="es-ES" sz="2400" b="0" i="0" dirty="0" err="1">
                <a:effectLst/>
                <a:latin typeface="+mn-lt"/>
              </a:rPr>
              <a:t>Govaert</a:t>
            </a:r>
            <a:r>
              <a:rPr lang="es-ES" sz="2400" b="0" i="0" dirty="0">
                <a:effectLst/>
                <a:latin typeface="+mn-lt"/>
              </a:rPr>
              <a:t> van </a:t>
            </a:r>
            <a:r>
              <a:rPr lang="es-ES" sz="2400" b="0" i="0" dirty="0" err="1">
                <a:effectLst/>
                <a:latin typeface="+mn-lt"/>
              </a:rPr>
              <a:t>Surpele</a:t>
            </a:r>
            <a:r>
              <a:rPr lang="es-ES" sz="2400" b="0" i="0" dirty="0">
                <a:effectLst/>
                <a:latin typeface="+mn-lt"/>
              </a:rPr>
              <a:t> (1593-1674) y su esposa, de </a:t>
            </a:r>
            <a:r>
              <a:rPr lang="es-ES" sz="2400" b="0" i="0" dirty="0" err="1">
                <a:effectLst/>
                <a:latin typeface="+mn-lt"/>
              </a:rPr>
              <a:t>Diest</a:t>
            </a:r>
            <a:r>
              <a:rPr lang="es-ES" sz="2400" b="0" i="0" dirty="0">
                <a:effectLst/>
                <a:latin typeface="+mn-lt"/>
              </a:rPr>
              <a:t> en Brabante del Sur, los retratados en este retrato ahora casi con certeza pueden identificarse como pertenecientes a la rama de Amberes de la misma familia. </a:t>
            </a:r>
            <a:r>
              <a:rPr lang="es-ES" sz="2400" b="0" i="0" dirty="0" err="1">
                <a:effectLst/>
                <a:latin typeface="+mn-lt"/>
              </a:rPr>
              <a:t>Cornelis</a:t>
            </a:r>
            <a:r>
              <a:rPr lang="es-ES" sz="2400" b="0" i="0" dirty="0">
                <a:effectLst/>
                <a:latin typeface="+mn-lt"/>
              </a:rPr>
              <a:t> [van </a:t>
            </a:r>
            <a:r>
              <a:rPr lang="es-ES" sz="2400" b="0" i="0" dirty="0" err="1">
                <a:effectLst/>
                <a:latin typeface="+mn-lt"/>
              </a:rPr>
              <a:t>Surpele</a:t>
            </a:r>
            <a:r>
              <a:rPr lang="es-ES" sz="2400" b="0" i="0" dirty="0">
                <a:effectLst/>
                <a:latin typeface="+mn-lt"/>
              </a:rPr>
              <a:t>] van </a:t>
            </a:r>
            <a:r>
              <a:rPr lang="es-ES" sz="2400" b="0" i="0" dirty="0" err="1">
                <a:effectLst/>
                <a:latin typeface="+mn-lt"/>
              </a:rPr>
              <a:t>Diest</a:t>
            </a:r>
            <a:r>
              <a:rPr lang="es-ES" sz="2400" b="0" i="0" dirty="0">
                <a:effectLst/>
                <a:latin typeface="+mn-lt"/>
              </a:rPr>
              <a:t>, decano del gremio de fabricantes de telas y capitán de la milicia de la ciudad, y su esposa </a:t>
            </a:r>
            <a:r>
              <a:rPr lang="es-ES" sz="2400" b="0" i="0" dirty="0" err="1">
                <a:effectLst/>
                <a:latin typeface="+mn-lt"/>
              </a:rPr>
              <a:t>Lucretia</a:t>
            </a:r>
            <a:r>
              <a:rPr lang="es-ES" sz="2400" b="0" i="0" dirty="0">
                <a:effectLst/>
                <a:latin typeface="+mn-lt"/>
              </a:rPr>
              <a:t> Courtois parecen ser los candidatos más probables.</a:t>
            </a:r>
            <a:endParaRPr lang="es-ES" sz="2400" b="1" dirty="0">
              <a:latin typeface="+mn-lt"/>
            </a:endParaRPr>
          </a:p>
        </p:txBody>
      </p:sp>
      <p:pic>
        <p:nvPicPr>
          <p:cNvPr id="4" name="Imagen 3">
            <a:extLst>
              <a:ext uri="{FF2B5EF4-FFF2-40B4-BE49-F238E27FC236}">
                <a16:creationId xmlns:a16="http://schemas.microsoft.com/office/drawing/2014/main" id="{9171A9D6-F684-4F77-ABFC-23D4340072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0"/>
            <a:ext cx="6088380" cy="6858000"/>
          </a:xfrm>
          <a:prstGeom prst="rect">
            <a:avLst/>
          </a:prstGeom>
        </p:spPr>
      </p:pic>
    </p:spTree>
    <p:extLst>
      <p:ext uri="{BB962C8B-B14F-4D97-AF65-F5344CB8AC3E}">
        <p14:creationId xmlns:p14="http://schemas.microsoft.com/office/powerpoint/2010/main" val="213612456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365125"/>
            <a:ext cx="6705597" cy="6257348"/>
          </a:xfrm>
        </p:spPr>
        <p:txBody>
          <a:bodyPr anchor="t">
            <a:normAutofit fontScale="90000"/>
          </a:bodyPr>
          <a:lstStyle/>
          <a:p>
            <a:pPr algn="l"/>
            <a:r>
              <a:rPr lang="es-ES" sz="2400" b="0" i="0" dirty="0">
                <a:effectLst/>
                <a:latin typeface="+mn-lt"/>
              </a:rPr>
              <a:t>Jordaens no fue un prolífico pintor de retratos (solo se conocen alrededor de 30 retratos de su mano) y parece que su clientela provenía exclusivamente de los comerciantes y burgueses acomodados de Amberes. </a:t>
            </a:r>
            <a:br>
              <a:rPr lang="es-ES" sz="2400" b="0" i="0" dirty="0">
                <a:effectLst/>
                <a:latin typeface="+mn-lt"/>
              </a:rPr>
            </a:br>
            <a:r>
              <a:rPr lang="es-ES" sz="2400" b="0" i="0" dirty="0">
                <a:effectLst/>
                <a:latin typeface="+mn-lt"/>
              </a:rPr>
              <a:t>En este caso es probable una conexión personal entre van </a:t>
            </a:r>
            <a:r>
              <a:rPr lang="es-ES" sz="2400" b="0" i="0" dirty="0" err="1">
                <a:effectLst/>
                <a:latin typeface="+mn-lt"/>
              </a:rPr>
              <a:t>Diest</a:t>
            </a:r>
            <a:r>
              <a:rPr lang="es-ES" sz="2400" b="0" i="0" dirty="0">
                <a:effectLst/>
                <a:latin typeface="+mn-lt"/>
              </a:rPr>
              <a:t> y Jordaens. Desde 1634, van </a:t>
            </a:r>
            <a:r>
              <a:rPr lang="es-ES" sz="2400" b="0" i="0" dirty="0" err="1">
                <a:effectLst/>
                <a:latin typeface="+mn-lt"/>
              </a:rPr>
              <a:t>Diest</a:t>
            </a:r>
            <a:r>
              <a:rPr lang="es-ES" sz="2400" b="0" i="0" dirty="0">
                <a:effectLst/>
                <a:latin typeface="+mn-lt"/>
              </a:rPr>
              <a:t> poseía una casa en la misma calle que el lugar de nacimiento, la casa y el estudio del artista. </a:t>
            </a:r>
            <a:br>
              <a:rPr lang="es-ES" sz="2400" b="0" i="0" dirty="0">
                <a:effectLst/>
                <a:latin typeface="+mn-lt"/>
              </a:rPr>
            </a:br>
            <a:r>
              <a:rPr lang="es-ES" sz="2400" b="0" i="0" dirty="0">
                <a:effectLst/>
                <a:latin typeface="+mn-lt"/>
              </a:rPr>
              <a:t>El padre de Jordaens también era un comerciante de lino, por lo que hay una buena posibilidad de que las familias se conocieran. </a:t>
            </a:r>
            <a:br>
              <a:rPr lang="es-ES" sz="2400" b="0" i="0" dirty="0">
                <a:effectLst/>
                <a:latin typeface="+mn-lt"/>
              </a:rPr>
            </a:br>
            <a:r>
              <a:rPr lang="es-ES" sz="2400" b="0" i="0">
                <a:effectLst/>
                <a:latin typeface="+mn-lt"/>
              </a:rPr>
              <a:t>El </a:t>
            </a:r>
            <a:r>
              <a:rPr lang="es-ES" sz="2400" b="0" i="0" dirty="0">
                <a:effectLst/>
                <a:latin typeface="+mn-lt"/>
              </a:rPr>
              <a:t>único escudo de armas en el fondo, que probablemente se agregó poco después de que se completara la pintura, también puede ser significativo para la identificación de los cuidadores</a:t>
            </a:r>
            <a:r>
              <a:rPr lang="es-ES" sz="2400" b="0" i="0">
                <a:effectLst/>
                <a:latin typeface="+mn-lt"/>
              </a:rPr>
              <a:t>. </a:t>
            </a:r>
            <a:br>
              <a:rPr lang="es-ES" sz="2400" b="0" i="0">
                <a:effectLst/>
                <a:latin typeface="+mn-lt"/>
              </a:rPr>
            </a:br>
            <a:r>
              <a:rPr lang="es-ES" sz="2400" b="0" i="0">
                <a:effectLst/>
                <a:latin typeface="+mn-lt"/>
              </a:rPr>
              <a:t>Las </a:t>
            </a:r>
            <a:r>
              <a:rPr lang="es-ES" sz="2400" b="0" i="0" dirty="0">
                <a:effectLst/>
                <a:latin typeface="+mn-lt"/>
              </a:rPr>
              <a:t>esposas de </a:t>
            </a:r>
            <a:r>
              <a:rPr lang="es-ES" sz="2400" b="0" i="0" dirty="0" err="1">
                <a:effectLst/>
                <a:latin typeface="+mn-lt"/>
              </a:rPr>
              <a:t>Govaert</a:t>
            </a:r>
            <a:r>
              <a:rPr lang="es-ES" sz="2400" b="0" i="0" dirty="0">
                <a:effectLst/>
                <a:latin typeface="+mn-lt"/>
              </a:rPr>
              <a:t> van </a:t>
            </a:r>
            <a:r>
              <a:rPr lang="es-ES" sz="2400" b="0" i="0" dirty="0" err="1">
                <a:effectLst/>
                <a:latin typeface="+mn-lt"/>
              </a:rPr>
              <a:t>Surpele</a:t>
            </a:r>
            <a:r>
              <a:rPr lang="es-ES" sz="2400" b="0" i="0" dirty="0">
                <a:effectLst/>
                <a:latin typeface="+mn-lt"/>
              </a:rPr>
              <a:t> eran de familias distinguidas con su propio escudo de armas, que se habría incluido en la pintura, mientras que la familia de </a:t>
            </a:r>
            <a:r>
              <a:rPr lang="es-ES" sz="2400" b="0" i="0" dirty="0" err="1">
                <a:effectLst/>
                <a:latin typeface="+mn-lt"/>
              </a:rPr>
              <a:t>Lucretia</a:t>
            </a:r>
            <a:r>
              <a:rPr lang="es-ES" sz="2400" b="0" i="0" dirty="0">
                <a:effectLst/>
                <a:latin typeface="+mn-lt"/>
              </a:rPr>
              <a:t> Courtois carecía de cualquier insignia de armadura.</a:t>
            </a:r>
            <a:br>
              <a:rPr lang="es-ES" sz="2400" b="0" i="0" dirty="0">
                <a:effectLst/>
                <a:latin typeface="+mn-lt"/>
              </a:rPr>
            </a:br>
            <a:endParaRPr lang="es-ES" sz="2400" b="1" dirty="0">
              <a:latin typeface="+mn-lt"/>
            </a:endParaRPr>
          </a:p>
        </p:txBody>
      </p:sp>
      <p:pic>
        <p:nvPicPr>
          <p:cNvPr id="4" name="Imagen 3">
            <a:extLst>
              <a:ext uri="{FF2B5EF4-FFF2-40B4-BE49-F238E27FC236}">
                <a16:creationId xmlns:a16="http://schemas.microsoft.com/office/drawing/2014/main" id="{9171A9D6-F684-4F77-ABFC-23D4340072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2690" y="998776"/>
            <a:ext cx="5201689" cy="5859224"/>
          </a:xfrm>
          <a:prstGeom prst="rect">
            <a:avLst/>
          </a:prstGeom>
        </p:spPr>
      </p:pic>
      <p:sp>
        <p:nvSpPr>
          <p:cNvPr id="5" name="Título 1">
            <a:extLst>
              <a:ext uri="{FF2B5EF4-FFF2-40B4-BE49-F238E27FC236}">
                <a16:creationId xmlns:a16="http://schemas.microsoft.com/office/drawing/2014/main" id="{5F876967-E891-40E4-9F9C-70A36A3AFA7F}"/>
              </a:ext>
            </a:extLst>
          </p:cNvPr>
          <p:cNvSpPr txBox="1">
            <a:spLocks/>
          </p:cNvSpPr>
          <p:nvPr/>
        </p:nvSpPr>
        <p:spPr>
          <a:xfrm>
            <a:off x="6982689" y="0"/>
            <a:ext cx="5201690" cy="998776"/>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b="1" dirty="0"/>
              <a:t>1637. Jacob Jordaens. </a:t>
            </a:r>
            <a:r>
              <a:rPr lang="es-ES" sz="2800" b="1" dirty="0" err="1"/>
              <a:t>Govaert</a:t>
            </a:r>
            <a:r>
              <a:rPr lang="es-ES" sz="2800" b="1" dirty="0"/>
              <a:t> van </a:t>
            </a:r>
            <a:r>
              <a:rPr lang="es-ES" sz="2800" b="1" dirty="0" err="1"/>
              <a:t>Surpele</a:t>
            </a:r>
            <a:r>
              <a:rPr lang="es-ES" sz="2800" b="1" dirty="0"/>
              <a:t> (o </a:t>
            </a:r>
            <a:r>
              <a:rPr lang="es-ES" sz="2800" b="1" dirty="0" err="1"/>
              <a:t>Cronelis</a:t>
            </a:r>
            <a:r>
              <a:rPr lang="es-ES" sz="2800" b="1" dirty="0"/>
              <a:t> van </a:t>
            </a:r>
            <a:r>
              <a:rPr lang="es-ES" sz="2800" b="1" dirty="0" err="1"/>
              <a:t>Diest</a:t>
            </a:r>
            <a:r>
              <a:rPr lang="es-ES" sz="2800" b="1" dirty="0"/>
              <a:t>) y su esposa. National Gallery, Londres.</a:t>
            </a:r>
            <a:endParaRPr lang="es-ES" sz="2400" b="1" dirty="0">
              <a:latin typeface="+mn-lt"/>
            </a:endParaRPr>
          </a:p>
        </p:txBody>
      </p:sp>
    </p:spTree>
    <p:extLst>
      <p:ext uri="{BB962C8B-B14F-4D97-AF65-F5344CB8AC3E}">
        <p14:creationId xmlns:p14="http://schemas.microsoft.com/office/powerpoint/2010/main" val="233245544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9" y="365125"/>
            <a:ext cx="2611582" cy="5869420"/>
          </a:xfrm>
        </p:spPr>
        <p:txBody>
          <a:bodyPr anchor="t">
            <a:normAutofit/>
          </a:bodyPr>
          <a:lstStyle/>
          <a:p>
            <a:r>
              <a:rPr lang="es-ES" sz="2800" dirty="0"/>
              <a:t>1637. Jacob Jordaens. Sátiro. Rijksmuseum.</a:t>
            </a:r>
          </a:p>
        </p:txBody>
      </p:sp>
      <p:pic>
        <p:nvPicPr>
          <p:cNvPr id="4" name="Imagen 3">
            <a:extLst>
              <a:ext uri="{FF2B5EF4-FFF2-40B4-BE49-F238E27FC236}">
                <a16:creationId xmlns:a16="http://schemas.microsoft.com/office/drawing/2014/main" id="{402F8364-1A77-4AED-9095-601023C546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4200" y="0"/>
            <a:ext cx="9067800" cy="6858000"/>
          </a:xfrm>
          <a:prstGeom prst="rect">
            <a:avLst/>
          </a:prstGeom>
        </p:spPr>
      </p:pic>
    </p:spTree>
    <p:extLst>
      <p:ext uri="{BB962C8B-B14F-4D97-AF65-F5344CB8AC3E}">
        <p14:creationId xmlns:p14="http://schemas.microsoft.com/office/powerpoint/2010/main" val="228730966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15636" y="365125"/>
            <a:ext cx="2822865" cy="5869420"/>
          </a:xfrm>
        </p:spPr>
        <p:txBody>
          <a:bodyPr anchor="t">
            <a:normAutofit/>
          </a:bodyPr>
          <a:lstStyle/>
          <a:p>
            <a:r>
              <a:rPr lang="it-IT" sz="2800" b="1" dirty="0"/>
              <a:t>1637. Jacob Jordaens. Vertumo y Pomona. Museo nazionale d'arte antica, Roma.</a:t>
            </a:r>
            <a:endParaRPr lang="es-ES" sz="2800" b="1" dirty="0"/>
          </a:p>
        </p:txBody>
      </p:sp>
      <p:pic>
        <p:nvPicPr>
          <p:cNvPr id="4" name="Imagen 3">
            <a:extLst>
              <a:ext uri="{FF2B5EF4-FFF2-40B4-BE49-F238E27FC236}">
                <a16:creationId xmlns:a16="http://schemas.microsoft.com/office/drawing/2014/main" id="{BC343234-326B-4C40-BBC0-3A7DE4C1ED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8500" y="0"/>
            <a:ext cx="8953500" cy="6858000"/>
          </a:xfrm>
          <a:prstGeom prst="rect">
            <a:avLst/>
          </a:prstGeom>
        </p:spPr>
      </p:pic>
    </p:spTree>
    <p:extLst>
      <p:ext uri="{BB962C8B-B14F-4D97-AF65-F5344CB8AC3E}">
        <p14:creationId xmlns:p14="http://schemas.microsoft.com/office/powerpoint/2010/main" val="70071651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88071037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60073344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053286" cy="5869420"/>
          </a:xfrm>
        </p:spPr>
        <p:txBody>
          <a:bodyPr anchor="t">
            <a:normAutofit/>
          </a:bodyPr>
          <a:lstStyle/>
          <a:p>
            <a:r>
              <a:rPr lang="fr-FR" sz="2800" b="1" dirty="0"/>
              <a:t>1638. Jacob Jordaens. El </a:t>
            </a:r>
            <a:r>
              <a:rPr lang="fr-FR" sz="2800" b="1" dirty="0" err="1"/>
              <a:t>rey</a:t>
            </a:r>
            <a:r>
              <a:rPr lang="fr-FR" sz="2800" b="1" dirty="0"/>
              <a:t> bebe. Musées Royaux des Beaux-Arts, Brussels</a:t>
            </a:r>
            <a:endParaRPr lang="es-ES" sz="2800" b="1" dirty="0"/>
          </a:p>
        </p:txBody>
      </p:sp>
      <p:pic>
        <p:nvPicPr>
          <p:cNvPr id="4" name="Imagen 3">
            <a:extLst>
              <a:ext uri="{FF2B5EF4-FFF2-40B4-BE49-F238E27FC236}">
                <a16:creationId xmlns:a16="http://schemas.microsoft.com/office/drawing/2014/main" id="{ADEC0CAE-6AC0-4FB3-8B05-9D229510DD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65904" y="0"/>
            <a:ext cx="7626096" cy="6858000"/>
          </a:xfrm>
          <a:prstGeom prst="rect">
            <a:avLst/>
          </a:prstGeom>
        </p:spPr>
      </p:pic>
    </p:spTree>
    <p:extLst>
      <p:ext uri="{BB962C8B-B14F-4D97-AF65-F5344CB8AC3E}">
        <p14:creationId xmlns:p14="http://schemas.microsoft.com/office/powerpoint/2010/main" val="215555043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54182" y="0"/>
            <a:ext cx="11139054" cy="988577"/>
          </a:xfrm>
        </p:spPr>
        <p:txBody>
          <a:bodyPr anchor="ctr">
            <a:normAutofit/>
          </a:bodyPr>
          <a:lstStyle/>
          <a:p>
            <a:r>
              <a:rPr lang="es-ES" sz="2800" b="1" dirty="0"/>
              <a:t>1638. Jacob Jordaens. La caída de los Gigantes. Museo del Prado.</a:t>
            </a:r>
          </a:p>
        </p:txBody>
      </p:sp>
      <p:pic>
        <p:nvPicPr>
          <p:cNvPr id="4" name="Imagen 3">
            <a:extLst>
              <a:ext uri="{FF2B5EF4-FFF2-40B4-BE49-F238E27FC236}">
                <a16:creationId xmlns:a16="http://schemas.microsoft.com/office/drawing/2014/main" id="{7465BA43-245F-4F82-A44F-6735FB2D65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8949" y="988577"/>
            <a:ext cx="9454101" cy="5869421"/>
          </a:xfrm>
          <a:prstGeom prst="rect">
            <a:avLst/>
          </a:prstGeom>
        </p:spPr>
      </p:pic>
    </p:spTree>
    <p:extLst>
      <p:ext uri="{BB962C8B-B14F-4D97-AF65-F5344CB8AC3E}">
        <p14:creationId xmlns:p14="http://schemas.microsoft.com/office/powerpoint/2010/main" val="334063714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068958" y="0"/>
            <a:ext cx="8123042" cy="1814945"/>
          </a:xfrm>
        </p:spPr>
        <p:txBody>
          <a:bodyPr anchor="ctr">
            <a:normAutofit/>
          </a:bodyPr>
          <a:lstStyle/>
          <a:p>
            <a:pPr algn="ctr"/>
            <a:r>
              <a:rPr lang="es-ES" sz="2800" b="1" dirty="0"/>
              <a:t>1638. Jacob Jordaens. La caída de los Gigantes. </a:t>
            </a:r>
            <a:br>
              <a:rPr lang="es-ES" sz="2800" b="1" dirty="0"/>
            </a:br>
            <a:r>
              <a:rPr lang="es-ES" sz="2800" b="1" dirty="0"/>
              <a:t>Museo del Prado.</a:t>
            </a:r>
          </a:p>
        </p:txBody>
      </p:sp>
      <p:pic>
        <p:nvPicPr>
          <p:cNvPr id="4" name="Imagen 3">
            <a:extLst>
              <a:ext uri="{FF2B5EF4-FFF2-40B4-BE49-F238E27FC236}">
                <a16:creationId xmlns:a16="http://schemas.microsoft.com/office/drawing/2014/main" id="{7465BA43-245F-4F82-A44F-6735FB2D65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8959" y="1814945"/>
            <a:ext cx="8123042" cy="5043055"/>
          </a:xfrm>
          <a:prstGeom prst="rect">
            <a:avLst/>
          </a:prstGeom>
        </p:spPr>
      </p:pic>
      <p:sp>
        <p:nvSpPr>
          <p:cNvPr id="3" name="CuadroTexto 2">
            <a:extLst>
              <a:ext uri="{FF2B5EF4-FFF2-40B4-BE49-F238E27FC236}">
                <a16:creationId xmlns:a16="http://schemas.microsoft.com/office/drawing/2014/main" id="{8BF33F3F-ED92-4A27-B078-B73190AF1A65}"/>
              </a:ext>
            </a:extLst>
          </p:cNvPr>
          <p:cNvSpPr txBox="1"/>
          <p:nvPr/>
        </p:nvSpPr>
        <p:spPr>
          <a:xfrm>
            <a:off x="304800" y="401782"/>
            <a:ext cx="3768436" cy="6186309"/>
          </a:xfrm>
          <a:prstGeom prst="rect">
            <a:avLst/>
          </a:prstGeom>
          <a:noFill/>
        </p:spPr>
        <p:txBody>
          <a:bodyPr wrap="square" rtlCol="0">
            <a:spAutoFit/>
          </a:bodyPr>
          <a:lstStyle/>
          <a:p>
            <a:pPr algn="l" fontAlgn="base"/>
            <a:r>
              <a:rPr lang="es-ES" sz="2200" b="0" i="0" dirty="0">
                <a:effectLst/>
              </a:rPr>
              <a:t>La caída de los gigantes es un episodio brevemente narrado por </a:t>
            </a:r>
            <a:r>
              <a:rPr lang="es-ES" sz="2200" b="0" i="0" u="none" strike="noStrike" dirty="0">
                <a:effectLst/>
              </a:rPr>
              <a:t>Ovidio</a:t>
            </a:r>
            <a:r>
              <a:rPr lang="es-ES" sz="2200" b="0" i="0" dirty="0">
                <a:effectLst/>
              </a:rPr>
              <a:t> en sus </a:t>
            </a:r>
            <a:r>
              <a:rPr lang="es-ES" sz="2200" b="0" i="0" u="none" strike="noStrike" dirty="0">
                <a:effectLst/>
              </a:rPr>
              <a:t>Metamorfosis</a:t>
            </a:r>
            <a:r>
              <a:rPr lang="es-ES" sz="2200" b="0" i="0" dirty="0">
                <a:effectLst/>
              </a:rPr>
              <a:t>, Libro I (151-155), en la cual los gigantes que habitaban la tierra querían llegar al cielo y por ello fueron castigados por los dioses: "(...) Y para que el elevado cielo no estuviera más seguro que la tierra, los </a:t>
            </a:r>
            <a:r>
              <a:rPr lang="es-ES" sz="2200" b="0" i="0" u="none" strike="noStrike" dirty="0">
                <a:effectLst/>
              </a:rPr>
              <a:t>Gigantes</a:t>
            </a:r>
            <a:r>
              <a:rPr lang="es-ES" sz="2200" b="0" i="0" dirty="0">
                <a:effectLst/>
              </a:rPr>
              <a:t>, se dice, aspiraron al reino celestial, y levantaron montañas apiladas hasta las altas estrellas. Entonces el padre omnipotente lanzó su rayo, hizo añicos el Olimpo y derribó el </a:t>
            </a:r>
            <a:r>
              <a:rPr lang="es-ES" sz="2200" b="0" i="0" dirty="0" err="1">
                <a:effectLst/>
              </a:rPr>
              <a:t>Pelio</a:t>
            </a:r>
            <a:r>
              <a:rPr lang="es-ES" sz="2200" b="0" i="0" dirty="0">
                <a:effectLst/>
              </a:rPr>
              <a:t> de Osa que lo sostenía".</a:t>
            </a:r>
            <a:endParaRPr lang="es-ES" sz="2200" dirty="0"/>
          </a:p>
        </p:txBody>
      </p:sp>
    </p:spTree>
    <p:extLst>
      <p:ext uri="{BB962C8B-B14F-4D97-AF65-F5344CB8AC3E}">
        <p14:creationId xmlns:p14="http://schemas.microsoft.com/office/powerpoint/2010/main" val="90661228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122034" y="0"/>
            <a:ext cx="6069966" cy="2258290"/>
          </a:xfrm>
        </p:spPr>
        <p:txBody>
          <a:bodyPr anchor="ctr">
            <a:normAutofit/>
          </a:bodyPr>
          <a:lstStyle/>
          <a:p>
            <a:pPr algn="ctr"/>
            <a:r>
              <a:rPr lang="es-ES" sz="2800" b="1" dirty="0"/>
              <a:t>1638. Jacob Jordaens. La caída de los Gigantes. Museo del Prado.</a:t>
            </a:r>
          </a:p>
        </p:txBody>
      </p:sp>
      <p:pic>
        <p:nvPicPr>
          <p:cNvPr id="4" name="Imagen 3">
            <a:extLst>
              <a:ext uri="{FF2B5EF4-FFF2-40B4-BE49-F238E27FC236}">
                <a16:creationId xmlns:a16="http://schemas.microsoft.com/office/drawing/2014/main" id="{7465BA43-245F-4F82-A44F-6735FB2D65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2034" y="2258290"/>
            <a:ext cx="6069966" cy="3768437"/>
          </a:xfrm>
          <a:prstGeom prst="rect">
            <a:avLst/>
          </a:prstGeom>
        </p:spPr>
      </p:pic>
      <p:sp>
        <p:nvSpPr>
          <p:cNvPr id="3" name="CuadroTexto 2">
            <a:extLst>
              <a:ext uri="{FF2B5EF4-FFF2-40B4-BE49-F238E27FC236}">
                <a16:creationId xmlns:a16="http://schemas.microsoft.com/office/drawing/2014/main" id="{8BF33F3F-ED92-4A27-B078-B73190AF1A65}"/>
              </a:ext>
            </a:extLst>
          </p:cNvPr>
          <p:cNvSpPr txBox="1"/>
          <p:nvPr/>
        </p:nvSpPr>
        <p:spPr>
          <a:xfrm>
            <a:off x="304800" y="401782"/>
            <a:ext cx="5250873" cy="6524863"/>
          </a:xfrm>
          <a:prstGeom prst="rect">
            <a:avLst/>
          </a:prstGeom>
          <a:noFill/>
        </p:spPr>
        <p:txBody>
          <a:bodyPr wrap="square" rtlCol="0">
            <a:spAutoFit/>
          </a:bodyPr>
          <a:lstStyle/>
          <a:p>
            <a:pPr algn="l" fontAlgn="base"/>
            <a:r>
              <a:rPr lang="es-ES" sz="2200" b="0" i="0" dirty="0">
                <a:effectLst/>
              </a:rPr>
              <a:t>El momento elegido es el de mayor tensión de la historia, algo común en muchas de las obras, centrándose en el peso de las rocas con las que intentaron alcanzar el cielo y que se volvieron contra ellos y los rostros de dolor de los gigantes. El rayo lanzado por </a:t>
            </a:r>
            <a:r>
              <a:rPr lang="es-ES" sz="2200" b="0" i="0" u="none" strike="noStrike" dirty="0">
                <a:effectLst/>
              </a:rPr>
              <a:t>Júpiter</a:t>
            </a:r>
            <a:r>
              <a:rPr lang="es-ES" sz="2200" b="0" i="0" dirty="0">
                <a:effectLst/>
              </a:rPr>
              <a:t> que causó su caída está sugerido en la parte alta de la composición. Las diferencias del lienzo con respecto al boceto original de </a:t>
            </a:r>
            <a:r>
              <a:rPr lang="es-ES" sz="2200" b="0" i="0" u="none" strike="noStrike" dirty="0">
                <a:effectLst/>
              </a:rPr>
              <a:t>Rubens</a:t>
            </a:r>
            <a:r>
              <a:rPr lang="es-ES" sz="2200" b="0" i="0" dirty="0">
                <a:effectLst/>
              </a:rPr>
              <a:t>, conservado hoy en los </a:t>
            </a:r>
            <a:r>
              <a:rPr lang="es-ES" sz="2200" b="0" i="0" u="none" strike="noStrike" dirty="0">
                <a:effectLst/>
              </a:rPr>
              <a:t>Museos Reales de Bellas Artes de Bélgica</a:t>
            </a:r>
            <a:r>
              <a:rPr lang="es-ES" sz="2200" b="0" i="0" dirty="0">
                <a:effectLst/>
              </a:rPr>
              <a:t> de </a:t>
            </a:r>
            <a:r>
              <a:rPr lang="es-ES" sz="2200" b="0" i="0" u="none" strike="noStrike" dirty="0">
                <a:effectLst/>
              </a:rPr>
              <a:t>Bruselas</a:t>
            </a:r>
            <a:r>
              <a:rPr lang="es-ES" sz="2200" b="0" i="0" dirty="0">
                <a:effectLst/>
              </a:rPr>
              <a:t> (inv.2889), se aprecian en la figura de la esquina inferior derecha, más desarrollada que en el boceto. S. </a:t>
            </a:r>
            <a:r>
              <a:rPr lang="es-ES" sz="2200" b="0" i="0" dirty="0" err="1">
                <a:effectLst/>
              </a:rPr>
              <a:t>Alpers</a:t>
            </a:r>
            <a:r>
              <a:rPr lang="es-ES" sz="2200" b="0" i="0" dirty="0">
                <a:effectLst/>
              </a:rPr>
              <a:t>, autora del único estudio completo del encargo de </a:t>
            </a:r>
            <a:r>
              <a:rPr lang="es-ES" sz="2200" b="0" i="0" u="none" strike="noStrike" dirty="0">
                <a:effectLst/>
              </a:rPr>
              <a:t>Rubens</a:t>
            </a:r>
            <a:r>
              <a:rPr lang="es-ES" sz="2200" b="0" i="0" dirty="0">
                <a:effectLst/>
              </a:rPr>
              <a:t> para la </a:t>
            </a:r>
            <a:r>
              <a:rPr lang="es-ES" sz="2200" b="0" i="0" u="none" strike="noStrike" dirty="0">
                <a:effectLst/>
              </a:rPr>
              <a:t>Torre de la Parada</a:t>
            </a:r>
            <a:r>
              <a:rPr lang="es-ES" sz="2200" b="0" i="0" dirty="0">
                <a:effectLst/>
              </a:rPr>
              <a:t> hasta la fecha, habla de una posible inspiración con la Sala </a:t>
            </a:r>
            <a:r>
              <a:rPr lang="es-ES" sz="2200" b="0" i="0" dirty="0" err="1">
                <a:effectLst/>
              </a:rPr>
              <a:t>dei</a:t>
            </a:r>
            <a:r>
              <a:rPr lang="es-ES" sz="2200" b="0" i="0" dirty="0">
                <a:effectLst/>
              </a:rPr>
              <a:t> </a:t>
            </a:r>
            <a:r>
              <a:rPr lang="es-ES" sz="2200" b="0" i="0" dirty="0" err="1">
                <a:effectLst/>
              </a:rPr>
              <a:t>Giganti</a:t>
            </a:r>
            <a:r>
              <a:rPr lang="es-ES" sz="2200" b="0" i="0" dirty="0">
                <a:effectLst/>
              </a:rPr>
              <a:t> en el </a:t>
            </a:r>
            <a:r>
              <a:rPr lang="es-ES" sz="2200" b="0" i="0" u="none" strike="noStrike" dirty="0">
                <a:effectLst/>
              </a:rPr>
              <a:t>Palazzo del Te</a:t>
            </a:r>
            <a:r>
              <a:rPr lang="es-ES" sz="2200" b="0" i="0" dirty="0">
                <a:effectLst/>
              </a:rPr>
              <a:t> de </a:t>
            </a:r>
            <a:r>
              <a:rPr lang="es-ES" sz="2200" b="0" i="0" dirty="0" err="1">
                <a:effectLst/>
              </a:rPr>
              <a:t>Gulio</a:t>
            </a:r>
            <a:r>
              <a:rPr lang="es-ES" sz="2200" b="0" i="0" dirty="0">
                <a:effectLst/>
              </a:rPr>
              <a:t> Romano.</a:t>
            </a:r>
            <a:endParaRPr lang="es-ES" sz="2200" dirty="0"/>
          </a:p>
        </p:txBody>
      </p:sp>
    </p:spTree>
    <p:extLst>
      <p:ext uri="{BB962C8B-B14F-4D97-AF65-F5344CB8AC3E}">
        <p14:creationId xmlns:p14="http://schemas.microsoft.com/office/powerpoint/2010/main" val="196330230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898874" y="0"/>
            <a:ext cx="6293126" cy="1995054"/>
          </a:xfrm>
        </p:spPr>
        <p:txBody>
          <a:bodyPr anchor="ctr">
            <a:normAutofit/>
          </a:bodyPr>
          <a:lstStyle/>
          <a:p>
            <a:r>
              <a:rPr lang="es-ES" sz="2800" b="1" dirty="0"/>
              <a:t>1638. Jacob Jordaens. La caída de los Gigantes. Museo del Prado.</a:t>
            </a:r>
          </a:p>
        </p:txBody>
      </p:sp>
      <p:pic>
        <p:nvPicPr>
          <p:cNvPr id="4" name="Imagen 3">
            <a:extLst>
              <a:ext uri="{FF2B5EF4-FFF2-40B4-BE49-F238E27FC236}">
                <a16:creationId xmlns:a16="http://schemas.microsoft.com/office/drawing/2014/main" id="{7465BA43-245F-4F82-A44F-6735FB2D65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8874" y="1995054"/>
            <a:ext cx="6293126" cy="3906982"/>
          </a:xfrm>
          <a:prstGeom prst="rect">
            <a:avLst/>
          </a:prstGeom>
        </p:spPr>
      </p:pic>
      <p:sp>
        <p:nvSpPr>
          <p:cNvPr id="3" name="CuadroTexto 2">
            <a:extLst>
              <a:ext uri="{FF2B5EF4-FFF2-40B4-BE49-F238E27FC236}">
                <a16:creationId xmlns:a16="http://schemas.microsoft.com/office/drawing/2014/main" id="{8BF33F3F-ED92-4A27-B078-B73190AF1A65}"/>
              </a:ext>
            </a:extLst>
          </p:cNvPr>
          <p:cNvSpPr txBox="1"/>
          <p:nvPr/>
        </p:nvSpPr>
        <p:spPr>
          <a:xfrm>
            <a:off x="304800" y="401782"/>
            <a:ext cx="5167745" cy="6186309"/>
          </a:xfrm>
          <a:prstGeom prst="rect">
            <a:avLst/>
          </a:prstGeom>
          <a:noFill/>
        </p:spPr>
        <p:txBody>
          <a:bodyPr wrap="square" rtlCol="0">
            <a:spAutoFit/>
          </a:bodyPr>
          <a:lstStyle/>
          <a:p>
            <a:pPr algn="l" fontAlgn="base"/>
            <a:r>
              <a:rPr lang="es-ES" sz="2200" b="0" i="0" dirty="0">
                <a:effectLst/>
              </a:rPr>
              <a:t>El lienzo finalmente fue realizado por J. </a:t>
            </a:r>
            <a:r>
              <a:rPr lang="es-ES" sz="2200" b="0" i="0" u="none" strike="noStrike" dirty="0">
                <a:effectLst/>
              </a:rPr>
              <a:t>Jordaens</a:t>
            </a:r>
            <a:r>
              <a:rPr lang="es-ES" sz="2200" b="0" i="0" dirty="0">
                <a:effectLst/>
              </a:rPr>
              <a:t>, artista que cuenta con al menos cinco colaboraciones para esta serie. J. </a:t>
            </a:r>
            <a:r>
              <a:rPr lang="es-ES" sz="2200" b="0" i="0" u="none" strike="noStrike" dirty="0">
                <a:effectLst/>
              </a:rPr>
              <a:t>Jordaens</a:t>
            </a:r>
            <a:r>
              <a:rPr lang="es-ES" sz="2200" b="0" i="0" dirty="0">
                <a:effectLst/>
              </a:rPr>
              <a:t>, en este encargo de la </a:t>
            </a:r>
            <a:r>
              <a:rPr lang="es-ES" sz="2200" b="0" i="0" u="none" strike="noStrike" dirty="0">
                <a:effectLst/>
              </a:rPr>
              <a:t>Torre de la Parada</a:t>
            </a:r>
            <a:r>
              <a:rPr lang="es-ES" sz="2200" b="0" i="0" dirty="0">
                <a:effectLst/>
              </a:rPr>
              <a:t>, realiza tres obras de complicada ejecución y con bastantes personajes como </a:t>
            </a:r>
            <a:r>
              <a:rPr lang="es-ES" sz="2200" b="0" i="0" u="none" strike="noStrike" dirty="0">
                <a:effectLst/>
              </a:rPr>
              <a:t>Apolo</a:t>
            </a:r>
            <a:r>
              <a:rPr lang="es-ES" sz="2200" b="0" i="0" dirty="0">
                <a:effectLst/>
              </a:rPr>
              <a:t> vencedor de Pan (</a:t>
            </a:r>
            <a:r>
              <a:rPr lang="es-ES" sz="2200" b="0" i="0" u="none" strike="noStrike" dirty="0">
                <a:effectLst/>
              </a:rPr>
              <a:t>P01551</a:t>
            </a:r>
            <a:r>
              <a:rPr lang="es-ES" sz="2200" b="0" i="0" dirty="0">
                <a:effectLst/>
              </a:rPr>
              <a:t>), Las bodas de </a:t>
            </a:r>
            <a:r>
              <a:rPr lang="es-ES" sz="2200" b="0" i="0" u="none" strike="noStrike" dirty="0">
                <a:effectLst/>
              </a:rPr>
              <a:t>Tetis</a:t>
            </a:r>
            <a:r>
              <a:rPr lang="es-ES" sz="2200" b="0" i="0" dirty="0">
                <a:effectLst/>
              </a:rPr>
              <a:t> y </a:t>
            </a:r>
            <a:r>
              <a:rPr lang="es-ES" sz="2200" b="0" i="0" u="none" strike="noStrike" dirty="0">
                <a:effectLst/>
              </a:rPr>
              <a:t>Peleo</a:t>
            </a:r>
            <a:r>
              <a:rPr lang="es-ES" sz="2200" b="0" i="0" dirty="0">
                <a:effectLst/>
              </a:rPr>
              <a:t> (</a:t>
            </a:r>
            <a:r>
              <a:rPr lang="es-ES" sz="2200" b="0" i="0" u="none" strike="noStrike" dirty="0">
                <a:effectLst/>
              </a:rPr>
              <a:t>P1634</a:t>
            </a:r>
            <a:r>
              <a:rPr lang="es-ES" sz="2200" b="0" i="0" dirty="0">
                <a:effectLst/>
              </a:rPr>
              <a:t>) y ésta. A diferencia de otras obras de este artista en esta serie, la fidelidad en la representación de los rostros aquí es mayor.</a:t>
            </a:r>
          </a:p>
          <a:p>
            <a:pPr algn="l" fontAlgn="base"/>
            <a:r>
              <a:rPr lang="es-ES" sz="2200" b="0" i="0" dirty="0">
                <a:effectLst/>
              </a:rPr>
              <a:t>Los lienzos para la </a:t>
            </a:r>
            <a:r>
              <a:rPr lang="es-ES" sz="2200" b="0" i="0" u="none" strike="noStrike" dirty="0">
                <a:effectLst/>
              </a:rPr>
              <a:t>Torre de la Parada</a:t>
            </a:r>
            <a:r>
              <a:rPr lang="es-ES" sz="2200" b="0" i="0" dirty="0">
                <a:effectLst/>
              </a:rPr>
              <a:t> fueron realizados en torno a 1636-1638 aproximadamente, siguiendo la correspondencia entre el </a:t>
            </a:r>
            <a:r>
              <a:rPr lang="es-ES" sz="2200" b="0" i="0" u="none" strike="noStrike" dirty="0">
                <a:effectLst/>
              </a:rPr>
              <a:t>Cardenal Infante Don Fernando</a:t>
            </a:r>
            <a:r>
              <a:rPr lang="es-ES" sz="2200" b="0" i="0" dirty="0">
                <a:effectLst/>
              </a:rPr>
              <a:t>, gobernador de </a:t>
            </a:r>
            <a:r>
              <a:rPr lang="es-ES" sz="2200" b="0" i="0" u="none" strike="noStrike" dirty="0">
                <a:effectLst/>
              </a:rPr>
              <a:t>Flandes</a:t>
            </a:r>
            <a:r>
              <a:rPr lang="es-ES" sz="2200" b="0" i="0" dirty="0">
                <a:effectLst/>
              </a:rPr>
              <a:t> en el momento del encargo, y su hermano el rey </a:t>
            </a:r>
            <a:r>
              <a:rPr lang="es-ES" sz="2200" b="0" i="0" u="none" strike="noStrike" dirty="0">
                <a:effectLst/>
              </a:rPr>
              <a:t>Felipe IV</a:t>
            </a:r>
            <a:r>
              <a:rPr lang="es-ES" sz="2200" b="0" i="0" dirty="0">
                <a:effectLst/>
              </a:rPr>
              <a:t>.</a:t>
            </a:r>
            <a:endParaRPr lang="es-ES" sz="2200" dirty="0"/>
          </a:p>
        </p:txBody>
      </p:sp>
    </p:spTree>
    <p:extLst>
      <p:ext uri="{BB962C8B-B14F-4D97-AF65-F5344CB8AC3E}">
        <p14:creationId xmlns:p14="http://schemas.microsoft.com/office/powerpoint/2010/main" val="282456697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855526" y="0"/>
            <a:ext cx="4336474" cy="2092036"/>
          </a:xfrm>
        </p:spPr>
        <p:txBody>
          <a:bodyPr anchor="ctr">
            <a:normAutofit/>
          </a:bodyPr>
          <a:lstStyle/>
          <a:p>
            <a:r>
              <a:rPr lang="es-ES" sz="2800" dirty="0"/>
              <a:t>1638. Jacob Jordaens. La caída de los Gigantes. Museo del Prado.</a:t>
            </a:r>
          </a:p>
        </p:txBody>
      </p:sp>
      <p:pic>
        <p:nvPicPr>
          <p:cNvPr id="4" name="Imagen 3">
            <a:extLst>
              <a:ext uri="{FF2B5EF4-FFF2-40B4-BE49-F238E27FC236}">
                <a16:creationId xmlns:a16="http://schemas.microsoft.com/office/drawing/2014/main" id="{7465BA43-245F-4F82-A44F-6735FB2D65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5526" y="2392388"/>
            <a:ext cx="4336473" cy="2692227"/>
          </a:xfrm>
          <a:prstGeom prst="rect">
            <a:avLst/>
          </a:prstGeom>
        </p:spPr>
      </p:pic>
      <p:sp>
        <p:nvSpPr>
          <p:cNvPr id="3" name="CuadroTexto 2">
            <a:extLst>
              <a:ext uri="{FF2B5EF4-FFF2-40B4-BE49-F238E27FC236}">
                <a16:creationId xmlns:a16="http://schemas.microsoft.com/office/drawing/2014/main" id="{8BF33F3F-ED92-4A27-B078-B73190AF1A65}"/>
              </a:ext>
            </a:extLst>
          </p:cNvPr>
          <p:cNvSpPr txBox="1"/>
          <p:nvPr/>
        </p:nvSpPr>
        <p:spPr>
          <a:xfrm>
            <a:off x="304800" y="401782"/>
            <a:ext cx="7550726" cy="4154984"/>
          </a:xfrm>
          <a:prstGeom prst="rect">
            <a:avLst/>
          </a:prstGeom>
          <a:noFill/>
        </p:spPr>
        <p:txBody>
          <a:bodyPr wrap="square" rtlCol="0">
            <a:spAutoFit/>
          </a:bodyPr>
          <a:lstStyle/>
          <a:p>
            <a:pPr algn="l" fontAlgn="base"/>
            <a:r>
              <a:rPr lang="es-ES" sz="2200" b="0" i="0" dirty="0">
                <a:effectLst/>
              </a:rPr>
              <a:t>La decoración de la </a:t>
            </a:r>
            <a:r>
              <a:rPr lang="es-ES" sz="2200" b="0" i="0" u="none" strike="noStrike" dirty="0">
                <a:effectLst/>
              </a:rPr>
              <a:t>Torre de la Parada</a:t>
            </a:r>
            <a:r>
              <a:rPr lang="es-ES" sz="2200" b="0" i="0" dirty="0">
                <a:effectLst/>
              </a:rPr>
              <a:t>, en cuyo proyecto también participaron otros autores como </a:t>
            </a:r>
            <a:r>
              <a:rPr lang="es-ES" sz="2200" b="0" i="0" u="none" strike="noStrike" dirty="0">
                <a:effectLst/>
              </a:rPr>
              <a:t>Velázquez</a:t>
            </a:r>
            <a:r>
              <a:rPr lang="es-ES" sz="2200" b="0" i="0" dirty="0">
                <a:effectLst/>
              </a:rPr>
              <a:t>, fue el mayor encargo que </a:t>
            </a:r>
            <a:r>
              <a:rPr lang="es-ES" sz="2200" b="0" i="0" u="none" strike="noStrike" dirty="0">
                <a:effectLst/>
              </a:rPr>
              <a:t>Rubens</a:t>
            </a:r>
            <a:r>
              <a:rPr lang="es-ES" sz="2200" b="0" i="0" dirty="0">
                <a:effectLst/>
              </a:rPr>
              <a:t> recibió de </a:t>
            </a:r>
            <a:r>
              <a:rPr lang="es-ES" sz="2200" b="0" i="0" u="none" strike="noStrike" dirty="0">
                <a:effectLst/>
              </a:rPr>
              <a:t>Felipe IV</a:t>
            </a:r>
            <a:r>
              <a:rPr lang="es-ES" sz="2200" b="0" i="0" dirty="0">
                <a:effectLst/>
              </a:rPr>
              <a:t>. A partir de 1636 se enviaron desde </a:t>
            </a:r>
            <a:r>
              <a:rPr lang="es-ES" sz="2200" b="0" i="0" u="none" strike="noStrike" dirty="0">
                <a:effectLst/>
              </a:rPr>
              <a:t>Amberes</a:t>
            </a:r>
            <a:r>
              <a:rPr lang="es-ES" sz="2200" b="0" i="0" dirty="0">
                <a:effectLst/>
              </a:rPr>
              <a:t> a </a:t>
            </a:r>
            <a:r>
              <a:rPr lang="es-ES" sz="2200" b="0" i="0" u="none" strike="noStrike" dirty="0">
                <a:effectLst/>
              </a:rPr>
              <a:t>Madrid</a:t>
            </a:r>
            <a:r>
              <a:rPr lang="es-ES" sz="2200" b="0" i="0" dirty="0">
                <a:effectLst/>
              </a:rPr>
              <a:t> más de sesenta obras para esta casa de recreo situada en los montes del </a:t>
            </a:r>
            <a:r>
              <a:rPr lang="es-ES" sz="2200" b="0" i="0" u="none" strike="noStrike" dirty="0">
                <a:effectLst/>
              </a:rPr>
              <a:t>Pardo</a:t>
            </a:r>
            <a:r>
              <a:rPr lang="es-ES" sz="2200" b="0" i="0" dirty="0">
                <a:effectLst/>
              </a:rPr>
              <a:t>. La mayor parte de las escenas narraban las pasiones de los dioses, según fueron descritas en las </a:t>
            </a:r>
            <a:r>
              <a:rPr lang="es-ES" sz="2200" b="0" i="0" u="none" strike="noStrike" dirty="0">
                <a:effectLst/>
              </a:rPr>
              <a:t>Metamorfosis</a:t>
            </a:r>
            <a:r>
              <a:rPr lang="es-ES" sz="2200" b="0" i="0" dirty="0">
                <a:effectLst/>
              </a:rPr>
              <a:t> del poeta romano </a:t>
            </a:r>
            <a:r>
              <a:rPr lang="es-ES" sz="2200" b="0" i="0" u="none" strike="noStrike" dirty="0">
                <a:effectLst/>
              </a:rPr>
              <a:t>Ovidio</a:t>
            </a:r>
            <a:r>
              <a:rPr lang="es-ES" sz="2200" b="0" i="0" dirty="0">
                <a:effectLst/>
              </a:rPr>
              <a:t> y otras fuentes clásicas. Para llevar a cabo un proyecto tan amplio, </a:t>
            </a:r>
            <a:r>
              <a:rPr lang="es-ES" sz="2200" b="0" i="0" u="none" strike="noStrike" dirty="0">
                <a:effectLst/>
              </a:rPr>
              <a:t>Rubens</a:t>
            </a:r>
            <a:r>
              <a:rPr lang="es-ES" sz="2200" b="0" i="0" dirty="0">
                <a:effectLst/>
              </a:rPr>
              <a:t> realizó pequeños bocetos sobre tabla, donde capta la esencia moral de las historias y las actitudes de los personajes. Estos bocetos sirvieron de base para la elaboración de los lienzos definitivos.</a:t>
            </a:r>
            <a:endParaRPr lang="es-ES" dirty="0"/>
          </a:p>
        </p:txBody>
      </p:sp>
    </p:spTree>
    <p:extLst>
      <p:ext uri="{BB962C8B-B14F-4D97-AF65-F5344CB8AC3E}">
        <p14:creationId xmlns:p14="http://schemas.microsoft.com/office/powerpoint/2010/main" val="191466423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211782" y="0"/>
            <a:ext cx="7980218" cy="1842656"/>
          </a:xfrm>
        </p:spPr>
        <p:txBody>
          <a:bodyPr anchor="ctr">
            <a:normAutofit/>
          </a:bodyPr>
          <a:lstStyle/>
          <a:p>
            <a:pPr algn="ctr"/>
            <a:r>
              <a:rPr lang="es-ES" sz="2800" b="1" dirty="0"/>
              <a:t>1638. Jacob Jordaens. La caída de los Gigantes. </a:t>
            </a:r>
            <a:br>
              <a:rPr lang="es-ES" sz="2800" b="1" dirty="0"/>
            </a:br>
            <a:r>
              <a:rPr lang="es-ES" sz="2800" b="1" dirty="0"/>
              <a:t>Museo del Prado.</a:t>
            </a:r>
          </a:p>
        </p:txBody>
      </p:sp>
      <p:pic>
        <p:nvPicPr>
          <p:cNvPr id="4" name="Imagen 3">
            <a:extLst>
              <a:ext uri="{FF2B5EF4-FFF2-40B4-BE49-F238E27FC236}">
                <a16:creationId xmlns:a16="http://schemas.microsoft.com/office/drawing/2014/main" id="{7465BA43-245F-4F82-A44F-6735FB2D65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4452" y="1842656"/>
            <a:ext cx="8117548" cy="5039644"/>
          </a:xfrm>
          <a:prstGeom prst="rect">
            <a:avLst/>
          </a:prstGeom>
        </p:spPr>
      </p:pic>
      <p:sp>
        <p:nvSpPr>
          <p:cNvPr id="3" name="CuadroTexto 2">
            <a:extLst>
              <a:ext uri="{FF2B5EF4-FFF2-40B4-BE49-F238E27FC236}">
                <a16:creationId xmlns:a16="http://schemas.microsoft.com/office/drawing/2014/main" id="{8BF33F3F-ED92-4A27-B078-B73190AF1A65}"/>
              </a:ext>
            </a:extLst>
          </p:cNvPr>
          <p:cNvSpPr txBox="1"/>
          <p:nvPr/>
        </p:nvSpPr>
        <p:spPr>
          <a:xfrm>
            <a:off x="304800" y="401782"/>
            <a:ext cx="3671455" cy="6463308"/>
          </a:xfrm>
          <a:prstGeom prst="rect">
            <a:avLst/>
          </a:prstGeom>
          <a:noFill/>
        </p:spPr>
        <p:txBody>
          <a:bodyPr wrap="square" rtlCol="0">
            <a:spAutoFit/>
          </a:bodyPr>
          <a:lstStyle/>
          <a:p>
            <a:pPr algn="l" fontAlgn="base"/>
            <a:r>
              <a:rPr lang="es-ES" sz="2200" b="0" i="0" dirty="0">
                <a:effectLst/>
              </a:rPr>
              <a:t>El </a:t>
            </a:r>
            <a:r>
              <a:rPr lang="es-ES" sz="2200" b="0" i="0" u="none" strike="noStrike" dirty="0">
                <a:effectLst/>
              </a:rPr>
              <a:t>Museo del Prado</a:t>
            </a:r>
            <a:r>
              <a:rPr lang="es-ES" sz="2200" b="0" i="0" dirty="0">
                <a:effectLst/>
              </a:rPr>
              <a:t> conserva diez de los bocetos de </a:t>
            </a:r>
            <a:r>
              <a:rPr lang="es-ES" sz="2200" b="0" i="0" u="none" strike="noStrike" dirty="0">
                <a:effectLst/>
              </a:rPr>
              <a:t>Rubens</a:t>
            </a:r>
            <a:r>
              <a:rPr lang="es-ES" sz="2200" b="0" i="0" dirty="0">
                <a:effectLst/>
              </a:rPr>
              <a:t>, nueve de ellos donados en 1889 por la </a:t>
            </a:r>
            <a:r>
              <a:rPr lang="es-ES" sz="2200" b="0" i="0" u="none" strike="noStrike" dirty="0">
                <a:effectLst/>
              </a:rPr>
              <a:t>duquesa de Pastrana</a:t>
            </a:r>
            <a:r>
              <a:rPr lang="es-ES" sz="2200" b="0" i="0" dirty="0">
                <a:effectLst/>
              </a:rPr>
              <a:t>, y uno adquirido en el año 2000. El </a:t>
            </a:r>
            <a:r>
              <a:rPr lang="es-ES" sz="2200" b="0" i="0" u="none" strike="noStrike" dirty="0">
                <a:effectLst/>
              </a:rPr>
              <a:t>Prado</a:t>
            </a:r>
            <a:r>
              <a:rPr lang="es-ES" sz="2200" b="0" i="0" dirty="0">
                <a:effectLst/>
              </a:rPr>
              <a:t> también conserva la mayoría de los lienzos realizados a partir de los diseños de </a:t>
            </a:r>
            <a:r>
              <a:rPr lang="es-ES" sz="2200" b="0" i="0" u="none" strike="noStrike" dirty="0">
                <a:effectLst/>
              </a:rPr>
              <a:t>Rubens</a:t>
            </a:r>
            <a:r>
              <a:rPr lang="es-ES" sz="2200" b="0" i="0" dirty="0">
                <a:effectLst/>
              </a:rPr>
              <a:t> para la decoración de este lugar (muchos de los cuadros fueron pintados por otros artistas).</a:t>
            </a:r>
          </a:p>
          <a:p>
            <a:pPr algn="l" fontAlgn="base"/>
            <a:r>
              <a:rPr lang="es-ES" sz="2200" b="0" i="0" dirty="0">
                <a:effectLst/>
              </a:rPr>
              <a:t>(Información revisada y actualizada por el Departamento de </a:t>
            </a:r>
            <a:r>
              <a:rPr lang="es-ES" sz="2200" b="0" i="0" u="none" strike="noStrike" dirty="0">
                <a:effectLst/>
              </a:rPr>
              <a:t>Pintura Flamenca</a:t>
            </a:r>
            <a:r>
              <a:rPr lang="es-ES" sz="2200" b="0" i="0" dirty="0">
                <a:effectLst/>
              </a:rPr>
              <a:t> y Escuelas del Norte del </a:t>
            </a:r>
            <a:r>
              <a:rPr lang="es-ES" sz="2200" b="0" i="0" u="none" strike="noStrike" dirty="0">
                <a:effectLst/>
              </a:rPr>
              <a:t>Museo Nacional del Prado</a:t>
            </a:r>
            <a:r>
              <a:rPr lang="es-ES" sz="2200" b="0" i="0" dirty="0">
                <a:effectLst/>
              </a:rPr>
              <a:t>, 2014).</a:t>
            </a:r>
          </a:p>
          <a:p>
            <a:endParaRPr lang="es-ES" dirty="0"/>
          </a:p>
        </p:txBody>
      </p:sp>
    </p:spTree>
    <p:extLst>
      <p:ext uri="{BB962C8B-B14F-4D97-AF65-F5344CB8AC3E}">
        <p14:creationId xmlns:p14="http://schemas.microsoft.com/office/powerpoint/2010/main" val="230980641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1863229" cy="5869420"/>
          </a:xfrm>
        </p:spPr>
        <p:txBody>
          <a:bodyPr anchor="t">
            <a:normAutofit/>
          </a:bodyPr>
          <a:lstStyle/>
          <a:p>
            <a:r>
              <a:rPr lang="es-ES" sz="2800" b="1" dirty="0"/>
              <a:t>1638. Jacob Jordaens. Apolo vencedor de Pan. Museo del Prado.</a:t>
            </a:r>
          </a:p>
        </p:txBody>
      </p:sp>
      <p:pic>
        <p:nvPicPr>
          <p:cNvPr id="4" name="Imagen 3">
            <a:extLst>
              <a:ext uri="{FF2B5EF4-FFF2-40B4-BE49-F238E27FC236}">
                <a16:creationId xmlns:a16="http://schemas.microsoft.com/office/drawing/2014/main" id="{DDAE0FB3-E876-4BCD-A95A-17A898C87D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1047" y="0"/>
            <a:ext cx="10120953" cy="6858000"/>
          </a:xfrm>
          <a:prstGeom prst="rect">
            <a:avLst/>
          </a:prstGeom>
        </p:spPr>
      </p:pic>
    </p:spTree>
    <p:extLst>
      <p:ext uri="{BB962C8B-B14F-4D97-AF65-F5344CB8AC3E}">
        <p14:creationId xmlns:p14="http://schemas.microsoft.com/office/powerpoint/2010/main" val="162076993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941026" y="365125"/>
            <a:ext cx="3250974" cy="1962438"/>
          </a:xfrm>
        </p:spPr>
        <p:txBody>
          <a:bodyPr anchor="ctr">
            <a:normAutofit/>
          </a:bodyPr>
          <a:lstStyle/>
          <a:p>
            <a:pPr algn="ctr"/>
            <a:r>
              <a:rPr lang="es-ES" sz="2800" b="1" dirty="0"/>
              <a:t>1638. Jacob Jordaens. Apolo vencedor de Pan. Museo del Prado.</a:t>
            </a:r>
          </a:p>
        </p:txBody>
      </p:sp>
      <p:pic>
        <p:nvPicPr>
          <p:cNvPr id="4" name="Imagen 3">
            <a:extLst>
              <a:ext uri="{FF2B5EF4-FFF2-40B4-BE49-F238E27FC236}">
                <a16:creationId xmlns:a16="http://schemas.microsoft.com/office/drawing/2014/main" id="{DDAE0FB3-E876-4BCD-A95A-17A898C87D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41027" y="2327563"/>
            <a:ext cx="3250973" cy="2202873"/>
          </a:xfrm>
          <a:prstGeom prst="rect">
            <a:avLst/>
          </a:prstGeom>
        </p:spPr>
      </p:pic>
      <p:sp>
        <p:nvSpPr>
          <p:cNvPr id="3" name="CuadroTexto 2">
            <a:extLst>
              <a:ext uri="{FF2B5EF4-FFF2-40B4-BE49-F238E27FC236}">
                <a16:creationId xmlns:a16="http://schemas.microsoft.com/office/drawing/2014/main" id="{28DE02BB-7634-46D9-AFEE-ED96FF4BE4F2}"/>
              </a:ext>
            </a:extLst>
          </p:cNvPr>
          <p:cNvSpPr txBox="1"/>
          <p:nvPr/>
        </p:nvSpPr>
        <p:spPr>
          <a:xfrm>
            <a:off x="374073" y="365125"/>
            <a:ext cx="8566952" cy="5940088"/>
          </a:xfrm>
          <a:prstGeom prst="rect">
            <a:avLst/>
          </a:prstGeom>
          <a:noFill/>
        </p:spPr>
        <p:txBody>
          <a:bodyPr wrap="square" rtlCol="0">
            <a:spAutoFit/>
          </a:bodyPr>
          <a:lstStyle/>
          <a:p>
            <a:pPr algn="l" fontAlgn="base"/>
            <a:r>
              <a:rPr lang="es-ES" sz="2000" b="0" i="0" dirty="0">
                <a:effectLst/>
              </a:rPr>
              <a:t>Narra Ovidio en sus Metamorfosis Libro XI (146-169:) "Pan (...) osó menospreciar la música de </a:t>
            </a:r>
            <a:r>
              <a:rPr lang="es-ES" sz="2000" b="0" i="0" u="none" strike="noStrike" dirty="0">
                <a:effectLst/>
              </a:rPr>
              <a:t>Apolo</a:t>
            </a:r>
            <a:r>
              <a:rPr lang="es-ES" sz="2000" b="0" i="0" dirty="0">
                <a:effectLst/>
              </a:rPr>
              <a:t> comparándola con la suya, compareció ante el </a:t>
            </a:r>
            <a:r>
              <a:rPr lang="es-ES" sz="2000" b="0" i="0" u="none" strike="noStrike" dirty="0">
                <a:effectLst/>
              </a:rPr>
              <a:t>Tmolo</a:t>
            </a:r>
            <a:r>
              <a:rPr lang="es-ES" sz="2000" b="0" i="0" dirty="0">
                <a:effectLst/>
              </a:rPr>
              <a:t> como juez para un duelo desigual. El anciano juez se sentó sobre su monte y despojó de arbolado sus orejas; sólo una corona de encina ciñe sus oscuros cabellos y por sus hundías sienes cuelgan bellotas. Y mirando al dios del ganado dice "El juez está preparado". Pan hace sonar su rústica zampoña y con su rudo canto deleitó a </a:t>
            </a:r>
            <a:r>
              <a:rPr lang="es-ES" sz="2000" b="0" i="0" u="none" strike="noStrike" dirty="0">
                <a:effectLst/>
              </a:rPr>
              <a:t>Midas</a:t>
            </a:r>
            <a:r>
              <a:rPr lang="es-ES" sz="2000" b="0" i="0" dirty="0">
                <a:effectLst/>
              </a:rPr>
              <a:t>, casualmente presente. Entonces el divino Tmolo volvió su rostro hacia el rostro de </a:t>
            </a:r>
            <a:r>
              <a:rPr lang="es-ES" sz="2000" b="0" i="0" u="none" strike="noStrike" dirty="0">
                <a:effectLst/>
              </a:rPr>
              <a:t>Febo</a:t>
            </a:r>
            <a:r>
              <a:rPr lang="es-ES" sz="2000" b="0" i="0" dirty="0">
                <a:effectLst/>
              </a:rPr>
              <a:t>; las selvas acompañaron el movimiento de su cara. Apolo, con la rubia cabeza ceñida de laurel del </a:t>
            </a:r>
            <a:r>
              <a:rPr lang="es-ES" sz="2000" b="0" i="0" u="none" strike="noStrike" dirty="0">
                <a:effectLst/>
              </a:rPr>
              <a:t>Parnaso</a:t>
            </a:r>
            <a:r>
              <a:rPr lang="es-ES" sz="2000" b="0" i="0" dirty="0">
                <a:effectLst/>
              </a:rPr>
              <a:t>, barre la tierra con su manto teñido de </a:t>
            </a:r>
            <a:r>
              <a:rPr lang="es-ES" sz="2000" b="0" i="0" u="none" strike="noStrike" dirty="0">
                <a:effectLst/>
              </a:rPr>
              <a:t>púrpura de Tiro</a:t>
            </a:r>
            <a:r>
              <a:rPr lang="es-ES" sz="2000" b="0" i="0" dirty="0">
                <a:effectLst/>
              </a:rPr>
              <a:t>; la lira, con incrustaciones de gemas y de marfil de la india, la sostiene con la izquierda; la otra mano sujetaba la púa; su pose misma era la de artista. Entonces con diestro pulgar pulsa las cuerdas y, cautivado por tan dulces acordes, el Tmolo ordena a Pan que someta sus cañas a la cítara. El juicio y fallo del sagrado monte agrada a todos; sólo Midas murmura en contra y tacha el fallo de injusto. El dios de </a:t>
            </a:r>
            <a:r>
              <a:rPr lang="es-ES" sz="2000" b="0" i="0" u="none" strike="noStrike" dirty="0">
                <a:effectLst/>
              </a:rPr>
              <a:t>Delos</a:t>
            </a:r>
            <a:r>
              <a:rPr lang="es-ES" sz="2000" b="0" i="0" dirty="0">
                <a:effectLst/>
              </a:rPr>
              <a:t> no tolera que aquellas necias orejas conserven la figura humana(...) toma prestadas orejas de un borrico de lento caminar".</a:t>
            </a:r>
          </a:p>
          <a:p>
            <a:pPr algn="l" fontAlgn="base"/>
            <a:r>
              <a:rPr lang="es-ES" sz="2000" b="0" i="0" dirty="0">
                <a:effectLst/>
              </a:rPr>
              <a:t>Ésta es una de las historias sobre </a:t>
            </a:r>
            <a:r>
              <a:rPr lang="es-ES" sz="2000" b="0" i="0" u="none" strike="noStrike" dirty="0">
                <a:effectLst/>
              </a:rPr>
              <a:t>Apolo</a:t>
            </a:r>
            <a:r>
              <a:rPr lang="es-ES" sz="2000" b="0" i="0" dirty="0">
                <a:effectLst/>
              </a:rPr>
              <a:t> que aparecen en la decoración de la </a:t>
            </a:r>
            <a:r>
              <a:rPr lang="es-ES" sz="2000" b="0" i="0" u="none" strike="noStrike" dirty="0">
                <a:effectLst/>
              </a:rPr>
              <a:t>Torre de la Parada</a:t>
            </a:r>
            <a:r>
              <a:rPr lang="es-ES" sz="2000" b="0" i="0" dirty="0">
                <a:effectLst/>
              </a:rPr>
              <a:t>. A través de ellas se muestran tanto los triunfos y glorias del dios como sus fracasos. </a:t>
            </a:r>
            <a:endParaRPr lang="es-ES" dirty="0"/>
          </a:p>
        </p:txBody>
      </p:sp>
    </p:spTree>
    <p:extLst>
      <p:ext uri="{BB962C8B-B14F-4D97-AF65-F5344CB8AC3E}">
        <p14:creationId xmlns:p14="http://schemas.microsoft.com/office/powerpoint/2010/main" val="66045639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469469" y="1"/>
            <a:ext cx="7722531" cy="1634836"/>
          </a:xfrm>
        </p:spPr>
        <p:txBody>
          <a:bodyPr anchor="ctr">
            <a:normAutofit/>
          </a:bodyPr>
          <a:lstStyle/>
          <a:p>
            <a:pPr algn="ctr"/>
            <a:r>
              <a:rPr lang="es-ES" sz="2800" b="1" dirty="0"/>
              <a:t>1638. Jacob Jordaens. </a:t>
            </a:r>
            <a:br>
              <a:rPr lang="es-ES" sz="2800" b="1" dirty="0"/>
            </a:br>
            <a:r>
              <a:rPr lang="es-ES" sz="2800" b="1" dirty="0"/>
              <a:t>Apolo vencedor de Pan. </a:t>
            </a:r>
            <a:br>
              <a:rPr lang="es-ES" sz="2800" b="1" dirty="0"/>
            </a:br>
            <a:r>
              <a:rPr lang="es-ES" sz="2800" b="1" dirty="0"/>
              <a:t>Museo del Prado.</a:t>
            </a:r>
          </a:p>
        </p:txBody>
      </p:sp>
      <p:pic>
        <p:nvPicPr>
          <p:cNvPr id="4" name="Imagen 3">
            <a:extLst>
              <a:ext uri="{FF2B5EF4-FFF2-40B4-BE49-F238E27FC236}">
                <a16:creationId xmlns:a16="http://schemas.microsoft.com/office/drawing/2014/main" id="{DDAE0FB3-E876-4BCD-A95A-17A898C87D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9469" y="1634836"/>
            <a:ext cx="7722531" cy="5232820"/>
          </a:xfrm>
          <a:prstGeom prst="rect">
            <a:avLst/>
          </a:prstGeom>
        </p:spPr>
      </p:pic>
      <p:sp>
        <p:nvSpPr>
          <p:cNvPr id="3" name="CuadroTexto 2">
            <a:extLst>
              <a:ext uri="{FF2B5EF4-FFF2-40B4-BE49-F238E27FC236}">
                <a16:creationId xmlns:a16="http://schemas.microsoft.com/office/drawing/2014/main" id="{28DE02BB-7634-46D9-AFEE-ED96FF4BE4F2}"/>
              </a:ext>
            </a:extLst>
          </p:cNvPr>
          <p:cNvSpPr txBox="1"/>
          <p:nvPr/>
        </p:nvSpPr>
        <p:spPr>
          <a:xfrm>
            <a:off x="374073" y="115743"/>
            <a:ext cx="4045528" cy="6524863"/>
          </a:xfrm>
          <a:prstGeom prst="rect">
            <a:avLst/>
          </a:prstGeom>
          <a:noFill/>
        </p:spPr>
        <p:txBody>
          <a:bodyPr wrap="square" rtlCol="0">
            <a:spAutoFit/>
          </a:bodyPr>
          <a:lstStyle/>
          <a:p>
            <a:pPr algn="l" fontAlgn="base"/>
            <a:r>
              <a:rPr lang="es-ES" sz="2200" b="0" i="0" dirty="0">
                <a:effectLst/>
              </a:rPr>
              <a:t>La composición varía un poco del relato de </a:t>
            </a:r>
            <a:r>
              <a:rPr lang="es-ES" sz="2200" b="0" i="0" u="none" strike="noStrike" dirty="0">
                <a:effectLst/>
              </a:rPr>
              <a:t>Ovidio</a:t>
            </a:r>
            <a:r>
              <a:rPr lang="es-ES" sz="2200" b="0" i="0" dirty="0">
                <a:effectLst/>
              </a:rPr>
              <a:t> para representar diferentes momentos de la historia; mientras Pan aún sigue tocando su caña Tmolo corona de laurel a Apolo como vencedor, algo que Ovidio no dice ya que describe al dios como ya coronado. </a:t>
            </a:r>
          </a:p>
          <a:p>
            <a:pPr algn="l" fontAlgn="base"/>
            <a:r>
              <a:rPr lang="es-ES" sz="2200" b="0" i="0" dirty="0">
                <a:effectLst/>
              </a:rPr>
              <a:t>Además Febo no está tocando su cítara sino que, con un rostro descontento, señala al rey Midas para castigarlo con las orejas de burro. </a:t>
            </a:r>
          </a:p>
          <a:p>
            <a:pPr algn="l" fontAlgn="base"/>
            <a:r>
              <a:rPr lang="es-ES" sz="2200" b="0" i="0" dirty="0">
                <a:effectLst/>
              </a:rPr>
              <a:t>A pesar de esta libertad sí se aprecian algunos de los detalles de la narración, como la corona de encina de Tmolo o el color de la túnica de Apolo.</a:t>
            </a:r>
            <a:endParaRPr lang="es-ES" sz="2200" dirty="0"/>
          </a:p>
        </p:txBody>
      </p:sp>
    </p:spTree>
    <p:extLst>
      <p:ext uri="{BB962C8B-B14F-4D97-AF65-F5344CB8AC3E}">
        <p14:creationId xmlns:p14="http://schemas.microsoft.com/office/powerpoint/2010/main" val="369166110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994073" y="0"/>
            <a:ext cx="4197927" cy="2567997"/>
          </a:xfrm>
        </p:spPr>
        <p:txBody>
          <a:bodyPr anchor="ctr">
            <a:normAutofit/>
          </a:bodyPr>
          <a:lstStyle/>
          <a:p>
            <a:pPr algn="ctr"/>
            <a:r>
              <a:rPr lang="es-ES" sz="2800" b="1" dirty="0"/>
              <a:t>1638. Jacob Jordaens. </a:t>
            </a:r>
            <a:br>
              <a:rPr lang="es-ES" sz="2800" b="1" dirty="0"/>
            </a:br>
            <a:r>
              <a:rPr lang="es-ES" sz="2800" b="1" dirty="0"/>
              <a:t>Apolo vencedor de Pan. </a:t>
            </a:r>
            <a:br>
              <a:rPr lang="es-ES" sz="2800" b="1" dirty="0"/>
            </a:br>
            <a:r>
              <a:rPr lang="es-ES" sz="2800" b="1" dirty="0"/>
              <a:t>Museo del Prado.</a:t>
            </a:r>
          </a:p>
        </p:txBody>
      </p:sp>
      <p:pic>
        <p:nvPicPr>
          <p:cNvPr id="4" name="Imagen 3">
            <a:extLst>
              <a:ext uri="{FF2B5EF4-FFF2-40B4-BE49-F238E27FC236}">
                <a16:creationId xmlns:a16="http://schemas.microsoft.com/office/drawing/2014/main" id="{DDAE0FB3-E876-4BCD-A95A-17A898C87D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4073" y="2567997"/>
            <a:ext cx="4197927" cy="2844533"/>
          </a:xfrm>
          <a:prstGeom prst="rect">
            <a:avLst/>
          </a:prstGeom>
        </p:spPr>
      </p:pic>
      <p:sp>
        <p:nvSpPr>
          <p:cNvPr id="3" name="CuadroTexto 2">
            <a:extLst>
              <a:ext uri="{FF2B5EF4-FFF2-40B4-BE49-F238E27FC236}">
                <a16:creationId xmlns:a16="http://schemas.microsoft.com/office/drawing/2014/main" id="{28DE02BB-7634-46D9-AFEE-ED96FF4BE4F2}"/>
              </a:ext>
            </a:extLst>
          </p:cNvPr>
          <p:cNvSpPr txBox="1"/>
          <p:nvPr/>
        </p:nvSpPr>
        <p:spPr>
          <a:xfrm>
            <a:off x="374073" y="115743"/>
            <a:ext cx="7426036" cy="6524863"/>
          </a:xfrm>
          <a:prstGeom prst="rect">
            <a:avLst/>
          </a:prstGeom>
          <a:noFill/>
        </p:spPr>
        <p:txBody>
          <a:bodyPr wrap="square" rtlCol="0">
            <a:spAutoFit/>
          </a:bodyPr>
          <a:lstStyle/>
          <a:p>
            <a:pPr algn="l" fontAlgn="base"/>
            <a:r>
              <a:rPr lang="es-ES" sz="2200" b="0" i="0" dirty="0">
                <a:effectLst/>
              </a:rPr>
              <a:t>El lienzo fue realizado por J. </a:t>
            </a:r>
            <a:r>
              <a:rPr lang="es-ES" sz="2200" b="0" i="0" u="none" strike="noStrike" dirty="0">
                <a:effectLst/>
              </a:rPr>
              <a:t>Jordaens</a:t>
            </a:r>
            <a:r>
              <a:rPr lang="es-ES" sz="2200" b="0" i="0" dirty="0">
                <a:effectLst/>
              </a:rPr>
              <a:t>, artista que cuenta con al menos cinco colaboraciones en esta serie. </a:t>
            </a:r>
          </a:p>
          <a:p>
            <a:pPr algn="l" fontAlgn="base"/>
            <a:r>
              <a:rPr lang="es-ES" sz="2200" b="0" i="0" dirty="0">
                <a:effectLst/>
              </a:rPr>
              <a:t>En este encargo de la Torre de la Parada, este artista realiza algunas obras de complicada ejecución y con bastantes personajes como La caída de los </a:t>
            </a:r>
            <a:r>
              <a:rPr lang="es-ES" sz="2200" b="0" i="0" u="none" strike="noStrike" dirty="0">
                <a:effectLst/>
              </a:rPr>
              <a:t>Gigantes</a:t>
            </a:r>
            <a:r>
              <a:rPr lang="es-ES" sz="2200" b="0" i="0" dirty="0">
                <a:effectLst/>
              </a:rPr>
              <a:t> (</a:t>
            </a:r>
            <a:r>
              <a:rPr lang="es-ES" sz="2200" b="0" i="0" u="none" strike="noStrike" dirty="0">
                <a:effectLst/>
              </a:rPr>
              <a:t>P1539</a:t>
            </a:r>
            <a:r>
              <a:rPr lang="es-ES" sz="2200" b="0" i="0" dirty="0">
                <a:effectLst/>
              </a:rPr>
              <a:t>), Las bodas de </a:t>
            </a:r>
            <a:r>
              <a:rPr lang="es-ES" sz="2200" b="0" i="0" u="none" strike="noStrike" dirty="0">
                <a:effectLst/>
              </a:rPr>
              <a:t>Tetis</a:t>
            </a:r>
            <a:r>
              <a:rPr lang="es-ES" sz="2200" b="0" i="0" dirty="0">
                <a:effectLst/>
              </a:rPr>
              <a:t> y </a:t>
            </a:r>
            <a:r>
              <a:rPr lang="es-ES" sz="2200" b="0" i="0" u="none" strike="noStrike" dirty="0">
                <a:effectLst/>
              </a:rPr>
              <a:t>Peleo</a:t>
            </a:r>
            <a:r>
              <a:rPr lang="es-ES" sz="2200" b="0" i="0" dirty="0">
                <a:effectLst/>
              </a:rPr>
              <a:t> (</a:t>
            </a:r>
            <a:r>
              <a:rPr lang="es-ES" sz="2200" b="0" i="0" u="none" strike="noStrike" dirty="0">
                <a:effectLst/>
              </a:rPr>
              <a:t>P1634</a:t>
            </a:r>
            <a:r>
              <a:rPr lang="es-ES" sz="2200" b="0" i="0" dirty="0">
                <a:effectLst/>
              </a:rPr>
              <a:t>) y ésta. </a:t>
            </a:r>
          </a:p>
          <a:p>
            <a:pPr algn="l" fontAlgn="base"/>
            <a:r>
              <a:rPr lang="es-ES" sz="2200" b="0" i="0" dirty="0">
                <a:effectLst/>
              </a:rPr>
              <a:t>A pesar de que compositivamente no hay apenas cambios con respecto al boceto, conservado hoy en los </a:t>
            </a:r>
            <a:r>
              <a:rPr lang="es-ES" sz="2200" b="0" i="0" u="none" strike="noStrike" dirty="0">
                <a:effectLst/>
              </a:rPr>
              <a:t>Museos Reales de Bellas Artes de Bélgica</a:t>
            </a:r>
            <a:r>
              <a:rPr lang="es-ES" sz="2200" b="0" i="0" dirty="0">
                <a:effectLst/>
              </a:rPr>
              <a:t> en </a:t>
            </a:r>
            <a:r>
              <a:rPr lang="es-ES" sz="2200" b="0" i="0" u="none" strike="noStrike" dirty="0">
                <a:effectLst/>
              </a:rPr>
              <a:t>Bruselas</a:t>
            </a:r>
            <a:r>
              <a:rPr lang="es-ES" sz="2200" b="0" i="0" dirty="0">
                <a:effectLst/>
              </a:rPr>
              <a:t> (inv.4128), si que existen ciertas diferencias con respecto al tratamiento de los rostros de los personajes, que parecen mucho más relajados en el lienzo. </a:t>
            </a:r>
          </a:p>
          <a:p>
            <a:pPr algn="l" fontAlgn="base"/>
            <a:r>
              <a:rPr lang="es-ES" sz="2200" b="0" i="0" dirty="0">
                <a:effectLst/>
              </a:rPr>
              <a:t>El Apolo de </a:t>
            </a:r>
            <a:r>
              <a:rPr lang="es-ES" sz="2200" b="0" i="0" u="none" strike="noStrike" dirty="0">
                <a:effectLst/>
              </a:rPr>
              <a:t>Rubens</a:t>
            </a:r>
            <a:r>
              <a:rPr lang="es-ES" sz="2200" b="0" i="0" dirty="0">
                <a:effectLst/>
              </a:rPr>
              <a:t> aparece con el rostro más girado hacia el espectador y más enojado que en el lienzo, incluso físicamente tiene más presencia y rotundidad. S. </a:t>
            </a:r>
            <a:r>
              <a:rPr lang="es-ES" sz="2200" b="0" i="0" dirty="0" err="1">
                <a:effectLst/>
              </a:rPr>
              <a:t>Alpers</a:t>
            </a:r>
            <a:r>
              <a:rPr lang="es-ES" sz="2200" b="0" i="0" dirty="0">
                <a:effectLst/>
              </a:rPr>
              <a:t>, autora del único estudio completo del encargo de Rubens para la Torre de la Parada hasta la fecha, señala que la figura del dios está inspirada en el </a:t>
            </a:r>
            <a:r>
              <a:rPr lang="es-ES" sz="2200" b="0" i="0" u="none" strike="noStrike" dirty="0">
                <a:effectLst/>
              </a:rPr>
              <a:t>Apolo de Belvedere</a:t>
            </a:r>
            <a:r>
              <a:rPr lang="es-ES" sz="2200" b="0" i="0" dirty="0">
                <a:effectLst/>
              </a:rPr>
              <a:t> aunque con diferente pose. La copia que </a:t>
            </a:r>
            <a:r>
              <a:rPr lang="es-ES" sz="2200" b="0" i="0" u="none" strike="noStrike" dirty="0">
                <a:effectLst/>
              </a:rPr>
              <a:t>Juan Bautista Martínez del Mazo</a:t>
            </a:r>
            <a:r>
              <a:rPr lang="es-ES" sz="2200" b="0" i="0" dirty="0">
                <a:effectLst/>
              </a:rPr>
              <a:t> realizó de este lienzo (P-1712) se ve en el fondo de "</a:t>
            </a:r>
            <a:r>
              <a:rPr lang="es-ES" sz="2200" b="0" i="0" u="none" strike="noStrike" dirty="0">
                <a:effectLst/>
              </a:rPr>
              <a:t>Las Meninas</a:t>
            </a:r>
            <a:r>
              <a:rPr lang="es-ES" sz="2200" b="0" i="0" dirty="0">
                <a:effectLst/>
              </a:rPr>
              <a:t>".</a:t>
            </a:r>
            <a:endParaRPr lang="es-ES" sz="2200" dirty="0"/>
          </a:p>
        </p:txBody>
      </p:sp>
    </p:spTree>
    <p:extLst>
      <p:ext uri="{BB962C8B-B14F-4D97-AF65-F5344CB8AC3E}">
        <p14:creationId xmlns:p14="http://schemas.microsoft.com/office/powerpoint/2010/main" val="344837091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630587" y="365125"/>
            <a:ext cx="5561413" cy="1962438"/>
          </a:xfrm>
        </p:spPr>
        <p:txBody>
          <a:bodyPr anchor="ctr">
            <a:normAutofit/>
          </a:bodyPr>
          <a:lstStyle/>
          <a:p>
            <a:pPr algn="ctr"/>
            <a:r>
              <a:rPr lang="es-ES" sz="2800" b="1" dirty="0"/>
              <a:t>1638. Jacob Jordaens. </a:t>
            </a:r>
            <a:br>
              <a:rPr lang="es-ES" sz="2800" b="1" dirty="0"/>
            </a:br>
            <a:r>
              <a:rPr lang="es-ES" sz="2800" b="1" dirty="0"/>
              <a:t>Apolo vencedor de Pan. </a:t>
            </a:r>
            <a:br>
              <a:rPr lang="es-ES" sz="2800" b="1" dirty="0"/>
            </a:br>
            <a:r>
              <a:rPr lang="es-ES" sz="2800" b="1" dirty="0"/>
              <a:t>Museo del Prado.</a:t>
            </a:r>
          </a:p>
        </p:txBody>
      </p:sp>
      <p:pic>
        <p:nvPicPr>
          <p:cNvPr id="4" name="Imagen 3">
            <a:extLst>
              <a:ext uri="{FF2B5EF4-FFF2-40B4-BE49-F238E27FC236}">
                <a16:creationId xmlns:a16="http://schemas.microsoft.com/office/drawing/2014/main" id="{DDAE0FB3-E876-4BCD-A95A-17A898C87D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0587" y="2327563"/>
            <a:ext cx="5561413" cy="3768437"/>
          </a:xfrm>
          <a:prstGeom prst="rect">
            <a:avLst/>
          </a:prstGeom>
        </p:spPr>
      </p:pic>
      <p:sp>
        <p:nvSpPr>
          <p:cNvPr id="3" name="CuadroTexto 2">
            <a:extLst>
              <a:ext uri="{FF2B5EF4-FFF2-40B4-BE49-F238E27FC236}">
                <a16:creationId xmlns:a16="http://schemas.microsoft.com/office/drawing/2014/main" id="{28DE02BB-7634-46D9-AFEE-ED96FF4BE4F2}"/>
              </a:ext>
            </a:extLst>
          </p:cNvPr>
          <p:cNvSpPr txBox="1"/>
          <p:nvPr/>
        </p:nvSpPr>
        <p:spPr>
          <a:xfrm>
            <a:off x="374073" y="365125"/>
            <a:ext cx="5721927" cy="6524863"/>
          </a:xfrm>
          <a:prstGeom prst="rect">
            <a:avLst/>
          </a:prstGeom>
          <a:noFill/>
        </p:spPr>
        <p:txBody>
          <a:bodyPr wrap="square" rtlCol="0">
            <a:spAutoFit/>
          </a:bodyPr>
          <a:lstStyle/>
          <a:p>
            <a:pPr algn="l" fontAlgn="base"/>
            <a:r>
              <a:rPr lang="es-ES" sz="2200" b="0" i="0" dirty="0">
                <a:effectLst/>
              </a:rPr>
              <a:t>En cuanto a la firma ésta difiere de otra obra de Jordaens Las bodas de Tetis y Peleo (</a:t>
            </a:r>
            <a:r>
              <a:rPr lang="es-ES" sz="2200" b="0" i="0" u="none" strike="noStrike" dirty="0">
                <a:effectLst/>
              </a:rPr>
              <a:t>P1634</a:t>
            </a:r>
            <a:r>
              <a:rPr lang="es-ES" sz="2200" b="0" i="0" dirty="0">
                <a:effectLst/>
              </a:rPr>
              <a:t>). </a:t>
            </a:r>
          </a:p>
          <a:p>
            <a:pPr algn="l" fontAlgn="base"/>
            <a:r>
              <a:rPr lang="es-ES" sz="2200" b="0" i="0" dirty="0">
                <a:effectLst/>
              </a:rPr>
              <a:t>El problema de las firmas en una constante en muchas de las obras de esta serie, sin que podamos dilucidar a priori si fueron hechas por los propios artistas o añadidas con posterioridad en España, algo plausible a la luz de una carta escrita por el </a:t>
            </a:r>
            <a:r>
              <a:rPr lang="es-ES" sz="2200" b="0" i="0" u="none" strike="noStrike" dirty="0">
                <a:effectLst/>
              </a:rPr>
              <a:t>Cardenal Infante don Fernando</a:t>
            </a:r>
            <a:r>
              <a:rPr lang="es-ES" sz="2200" b="0" i="0" dirty="0">
                <a:effectLst/>
              </a:rPr>
              <a:t>, gobernador de </a:t>
            </a:r>
            <a:r>
              <a:rPr lang="es-ES" sz="2200" b="0" i="0" u="none" strike="noStrike" dirty="0">
                <a:effectLst/>
              </a:rPr>
              <a:t>Flandes</a:t>
            </a:r>
            <a:r>
              <a:rPr lang="es-ES" sz="2200" b="0" i="0" dirty="0">
                <a:effectLst/>
              </a:rPr>
              <a:t> en el momento de la realización del encargo, con su hermano, el rey </a:t>
            </a:r>
            <a:r>
              <a:rPr lang="es-ES" sz="2200" b="0" i="0" u="none" strike="noStrike" dirty="0">
                <a:effectLst/>
              </a:rPr>
              <a:t>Felipe IV</a:t>
            </a:r>
            <a:r>
              <a:rPr lang="es-ES" sz="2200" b="0" i="0" dirty="0">
                <a:effectLst/>
              </a:rPr>
              <a:t>: "Aquí vuelvo a V.M. la memoria original que vino de ahí con los nombres de los pintores que han hecho las pinturas de la mano de Rubens". </a:t>
            </a:r>
          </a:p>
          <a:p>
            <a:pPr algn="l" fontAlgn="base"/>
            <a:r>
              <a:rPr lang="es-ES" sz="2200" b="0" i="0" dirty="0">
                <a:effectLst/>
              </a:rPr>
              <a:t>Los lienzos para la Torre de la Parada fueron realizados en torno a 1636-1638 aproximadamente, siguiendo la correspondencia entre el Cardenal Infante Don Fernando y su hermano el rey Felipe IV.</a:t>
            </a:r>
            <a:endParaRPr lang="es-ES" sz="2200" dirty="0"/>
          </a:p>
        </p:txBody>
      </p:sp>
    </p:spTree>
    <p:extLst>
      <p:ext uri="{BB962C8B-B14F-4D97-AF65-F5344CB8AC3E}">
        <p14:creationId xmlns:p14="http://schemas.microsoft.com/office/powerpoint/2010/main" val="260134557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395855" y="365125"/>
            <a:ext cx="3796145" cy="1962438"/>
          </a:xfrm>
        </p:spPr>
        <p:txBody>
          <a:bodyPr anchor="ctr">
            <a:normAutofit/>
          </a:bodyPr>
          <a:lstStyle/>
          <a:p>
            <a:pPr algn="ctr"/>
            <a:r>
              <a:rPr lang="es-ES" sz="2800" b="1" dirty="0"/>
              <a:t>1638. Jacob Jordaens. Apolo vencedor de Pan. Museo del Prado.</a:t>
            </a:r>
          </a:p>
        </p:txBody>
      </p:sp>
      <p:pic>
        <p:nvPicPr>
          <p:cNvPr id="4" name="Imagen 3">
            <a:extLst>
              <a:ext uri="{FF2B5EF4-FFF2-40B4-BE49-F238E27FC236}">
                <a16:creationId xmlns:a16="http://schemas.microsoft.com/office/drawing/2014/main" id="{DDAE0FB3-E876-4BCD-A95A-17A898C87D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5855" y="2327563"/>
            <a:ext cx="3796145" cy="2572284"/>
          </a:xfrm>
          <a:prstGeom prst="rect">
            <a:avLst/>
          </a:prstGeom>
        </p:spPr>
      </p:pic>
      <p:sp>
        <p:nvSpPr>
          <p:cNvPr id="3" name="CuadroTexto 2">
            <a:extLst>
              <a:ext uri="{FF2B5EF4-FFF2-40B4-BE49-F238E27FC236}">
                <a16:creationId xmlns:a16="http://schemas.microsoft.com/office/drawing/2014/main" id="{28DE02BB-7634-46D9-AFEE-ED96FF4BE4F2}"/>
              </a:ext>
            </a:extLst>
          </p:cNvPr>
          <p:cNvSpPr txBox="1"/>
          <p:nvPr/>
        </p:nvSpPr>
        <p:spPr>
          <a:xfrm>
            <a:off x="374073" y="365125"/>
            <a:ext cx="8021782" cy="6801862"/>
          </a:xfrm>
          <a:prstGeom prst="rect">
            <a:avLst/>
          </a:prstGeom>
          <a:noFill/>
        </p:spPr>
        <p:txBody>
          <a:bodyPr wrap="square" rtlCol="0">
            <a:spAutoFit/>
          </a:bodyPr>
          <a:lstStyle/>
          <a:p>
            <a:pPr algn="l" fontAlgn="base"/>
            <a:r>
              <a:rPr lang="es-ES" sz="2200" b="0" i="0" dirty="0">
                <a:effectLst/>
              </a:rPr>
              <a:t>La decoración de la Torre de la Parada, en cuyo proyecto también participaron otros autores como </a:t>
            </a:r>
            <a:r>
              <a:rPr lang="es-ES" sz="2200" b="0" i="0" strike="noStrike" dirty="0">
                <a:effectLst/>
              </a:rPr>
              <a:t>Velázquez</a:t>
            </a:r>
            <a:r>
              <a:rPr lang="es-ES" sz="2200" b="0" i="0" dirty="0">
                <a:effectLst/>
              </a:rPr>
              <a:t>, fue el mayor encargo que Rubens recibió de Felipe IV. A partir de 1636 se enviaron desde </a:t>
            </a:r>
            <a:r>
              <a:rPr lang="es-ES" sz="2200" b="0" i="0" strike="noStrike" dirty="0">
                <a:effectLst/>
              </a:rPr>
              <a:t>Amberes</a:t>
            </a:r>
            <a:r>
              <a:rPr lang="es-ES" sz="2200" b="0" i="0" dirty="0">
                <a:effectLst/>
              </a:rPr>
              <a:t> a </a:t>
            </a:r>
            <a:r>
              <a:rPr lang="es-ES" sz="2200" b="0" i="0" strike="noStrike" dirty="0">
                <a:effectLst/>
              </a:rPr>
              <a:t>Madrid</a:t>
            </a:r>
            <a:r>
              <a:rPr lang="es-ES" sz="2200" b="0" i="0" dirty="0">
                <a:effectLst/>
              </a:rPr>
              <a:t> más de sesenta obras para esta casa de recreo situada en los montes del </a:t>
            </a:r>
            <a:r>
              <a:rPr lang="es-ES" sz="2200" b="0" i="0" strike="noStrike" dirty="0">
                <a:effectLst/>
              </a:rPr>
              <a:t>Pardo</a:t>
            </a:r>
            <a:r>
              <a:rPr lang="es-ES" sz="2200" b="0" i="0" dirty="0">
                <a:effectLst/>
              </a:rPr>
              <a:t>. La mayor parte de las escenas narraban las pasiones de los dioses, según fueron descritas en las </a:t>
            </a:r>
            <a:r>
              <a:rPr lang="es-ES" sz="2200" b="0" i="0" strike="noStrike" dirty="0">
                <a:effectLst/>
              </a:rPr>
              <a:t>Metamorfosis</a:t>
            </a:r>
            <a:r>
              <a:rPr lang="es-ES" sz="2200" b="0" i="0" dirty="0">
                <a:effectLst/>
              </a:rPr>
              <a:t> del poeta romano </a:t>
            </a:r>
            <a:r>
              <a:rPr lang="es-ES" sz="2200" b="0" i="0" strike="noStrike" dirty="0">
                <a:effectLst/>
              </a:rPr>
              <a:t>Ovidio</a:t>
            </a:r>
            <a:r>
              <a:rPr lang="es-ES" sz="2200" b="0" i="0" dirty="0">
                <a:effectLst/>
              </a:rPr>
              <a:t> y otras fuentes clásicas. Para llevar a cabo un proyecto tan amplio, Rubens realizó pequeños bocetos sobre tabla, donde capta la esencia moral de las historias y las actitudes de los personajes. Estos bocetos sirvieron de base para la elaboración de los lienzos definitivos.</a:t>
            </a:r>
          </a:p>
          <a:p>
            <a:pPr algn="l" fontAlgn="base"/>
            <a:r>
              <a:rPr lang="es-ES" sz="2200" b="0" i="0" dirty="0">
                <a:effectLst/>
              </a:rPr>
              <a:t>El </a:t>
            </a:r>
            <a:r>
              <a:rPr lang="es-ES" sz="2200" b="0" i="0" strike="noStrike" dirty="0">
                <a:effectLst/>
              </a:rPr>
              <a:t>Museo del Prado</a:t>
            </a:r>
            <a:r>
              <a:rPr lang="es-ES" sz="2200" b="0" i="0" dirty="0">
                <a:effectLst/>
              </a:rPr>
              <a:t> conserva diez de los bocetos de </a:t>
            </a:r>
            <a:r>
              <a:rPr lang="es-ES" sz="2200" b="0" i="0" strike="noStrike" dirty="0">
                <a:effectLst/>
              </a:rPr>
              <a:t>Rubens</a:t>
            </a:r>
            <a:r>
              <a:rPr lang="es-ES" sz="2200" b="0" i="0" dirty="0">
                <a:effectLst/>
              </a:rPr>
              <a:t>, nueve de ellos donados en 1889 por la </a:t>
            </a:r>
            <a:r>
              <a:rPr lang="es-ES" sz="2200" b="0" i="0" strike="noStrike" dirty="0">
                <a:effectLst/>
              </a:rPr>
              <a:t>duquesa de Pastrana</a:t>
            </a:r>
            <a:r>
              <a:rPr lang="es-ES" sz="2200" b="0" i="0" dirty="0">
                <a:effectLst/>
              </a:rPr>
              <a:t>, y uno adquirido en el año 2000. El Prado también conserva la mayoría de los lienzos realizados a partir de los diseños de Rubens para la decoración de este lugar. (muchos de los cuadros fueron pintados por otros artistas).</a:t>
            </a:r>
          </a:p>
          <a:p>
            <a:pPr algn="l" fontAlgn="base"/>
            <a:r>
              <a:rPr lang="es-ES" sz="2200" b="0" i="0" dirty="0">
                <a:effectLst/>
              </a:rPr>
              <a:t>(Información revisada y actualizada por el Departamento de Pintura Flamenca y Escuelas del Norte del Museo Nacional del Prado, 2014).</a:t>
            </a:r>
          </a:p>
          <a:p>
            <a:endParaRPr lang="es-ES" dirty="0"/>
          </a:p>
        </p:txBody>
      </p:sp>
    </p:spTree>
    <p:extLst>
      <p:ext uri="{BB962C8B-B14F-4D97-AF65-F5344CB8AC3E}">
        <p14:creationId xmlns:p14="http://schemas.microsoft.com/office/powerpoint/2010/main" val="243518217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9" y="0"/>
            <a:ext cx="11194472" cy="817417"/>
          </a:xfrm>
        </p:spPr>
        <p:txBody>
          <a:bodyPr anchor="ctr">
            <a:normAutofit/>
          </a:bodyPr>
          <a:lstStyle/>
          <a:p>
            <a:r>
              <a:rPr lang="es-ES" sz="2800" dirty="0"/>
              <a:t>1638. Jacob Jordaens. Las bodas de Tetis y Peleo. Museo del Prado.</a:t>
            </a:r>
          </a:p>
        </p:txBody>
      </p:sp>
      <p:pic>
        <p:nvPicPr>
          <p:cNvPr id="4" name="Imagen 3">
            <a:extLst>
              <a:ext uri="{FF2B5EF4-FFF2-40B4-BE49-F238E27FC236}">
                <a16:creationId xmlns:a16="http://schemas.microsoft.com/office/drawing/2014/main" id="{A1031C11-0F55-481D-BDA2-925F70C9AB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366" y="817417"/>
            <a:ext cx="9678978" cy="6109855"/>
          </a:xfrm>
          <a:prstGeom prst="rect">
            <a:avLst/>
          </a:prstGeom>
        </p:spPr>
      </p:pic>
    </p:spTree>
    <p:extLst>
      <p:ext uri="{BB962C8B-B14F-4D97-AF65-F5344CB8AC3E}">
        <p14:creationId xmlns:p14="http://schemas.microsoft.com/office/powerpoint/2010/main" val="352621936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807528" y="0"/>
            <a:ext cx="7384471" cy="2093487"/>
          </a:xfrm>
        </p:spPr>
        <p:txBody>
          <a:bodyPr anchor="ctr">
            <a:normAutofit/>
          </a:bodyPr>
          <a:lstStyle/>
          <a:p>
            <a:pPr algn="ctr"/>
            <a:r>
              <a:rPr lang="es-ES" sz="2800" b="1" dirty="0"/>
              <a:t>1638. Jacob Jordaens. Las bodas de Tetis y Peleo. Museo del Prado.</a:t>
            </a:r>
          </a:p>
        </p:txBody>
      </p:sp>
      <p:pic>
        <p:nvPicPr>
          <p:cNvPr id="4" name="Imagen 3">
            <a:extLst>
              <a:ext uri="{FF2B5EF4-FFF2-40B4-BE49-F238E27FC236}">
                <a16:creationId xmlns:a16="http://schemas.microsoft.com/office/drawing/2014/main" id="{A1031C11-0F55-481D-BDA2-925F70C9AB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6941" y="2202873"/>
            <a:ext cx="7415060" cy="4680758"/>
          </a:xfrm>
          <a:prstGeom prst="rect">
            <a:avLst/>
          </a:prstGeom>
        </p:spPr>
      </p:pic>
      <p:sp>
        <p:nvSpPr>
          <p:cNvPr id="3" name="CuadroTexto 2">
            <a:extLst>
              <a:ext uri="{FF2B5EF4-FFF2-40B4-BE49-F238E27FC236}">
                <a16:creationId xmlns:a16="http://schemas.microsoft.com/office/drawing/2014/main" id="{8695ED72-CADD-4BCD-9C2A-5473D08E18EC}"/>
              </a:ext>
            </a:extLst>
          </p:cNvPr>
          <p:cNvSpPr txBox="1"/>
          <p:nvPr/>
        </p:nvSpPr>
        <p:spPr>
          <a:xfrm>
            <a:off x="387928" y="249382"/>
            <a:ext cx="4419600" cy="6524863"/>
          </a:xfrm>
          <a:prstGeom prst="rect">
            <a:avLst/>
          </a:prstGeom>
          <a:noFill/>
        </p:spPr>
        <p:txBody>
          <a:bodyPr wrap="square" rtlCol="0">
            <a:spAutoFit/>
          </a:bodyPr>
          <a:lstStyle/>
          <a:p>
            <a:pPr algn="l" fontAlgn="base"/>
            <a:r>
              <a:rPr lang="es-ES" sz="2200" b="0" i="0" dirty="0">
                <a:effectLst/>
              </a:rPr>
              <a:t>Las bodas de </a:t>
            </a:r>
            <a:r>
              <a:rPr lang="es-ES" sz="2200" b="0" i="0" u="none" strike="noStrike" dirty="0">
                <a:effectLst/>
              </a:rPr>
              <a:t>Tetis</a:t>
            </a:r>
            <a:r>
              <a:rPr lang="es-ES" sz="2200" b="0" i="0" dirty="0">
                <a:effectLst/>
              </a:rPr>
              <a:t> y </a:t>
            </a:r>
            <a:r>
              <a:rPr lang="es-ES" sz="2200" b="0" i="0" u="none" strike="noStrike" dirty="0">
                <a:effectLst/>
              </a:rPr>
              <a:t>Peleo</a:t>
            </a:r>
            <a:r>
              <a:rPr lang="es-ES" sz="2200" b="0" i="0" dirty="0">
                <a:effectLst/>
              </a:rPr>
              <a:t> se narran en las </a:t>
            </a:r>
            <a:r>
              <a:rPr lang="es-ES" sz="2200" b="0" i="1" dirty="0">
                <a:effectLst/>
              </a:rPr>
              <a:t>Fábulas</a:t>
            </a:r>
            <a:r>
              <a:rPr lang="es-ES" sz="2200" b="0" i="0" dirty="0">
                <a:effectLst/>
              </a:rPr>
              <a:t> de Higinio (92:) "(...) </a:t>
            </a:r>
          </a:p>
          <a:p>
            <a:pPr algn="l" fontAlgn="base"/>
            <a:r>
              <a:rPr lang="es-ES" sz="2200" b="0" i="0" dirty="0">
                <a:effectLst/>
              </a:rPr>
              <a:t>Cuando se casaron </a:t>
            </a:r>
            <a:r>
              <a:rPr lang="es-ES" sz="2200" b="0" i="0" u="none" strike="noStrike" dirty="0">
                <a:effectLst/>
              </a:rPr>
              <a:t>Tetis</a:t>
            </a:r>
            <a:r>
              <a:rPr lang="es-ES" sz="2200" b="0" i="0" dirty="0">
                <a:effectLst/>
              </a:rPr>
              <a:t> y </a:t>
            </a:r>
            <a:r>
              <a:rPr lang="es-ES" sz="2200" b="0" i="0" u="none" strike="noStrike" dirty="0">
                <a:effectLst/>
              </a:rPr>
              <a:t>Peleo</a:t>
            </a:r>
            <a:r>
              <a:rPr lang="es-ES" sz="2200" b="0" i="0" dirty="0">
                <a:effectLst/>
              </a:rPr>
              <a:t>, se dice que </a:t>
            </a:r>
            <a:r>
              <a:rPr lang="es-ES" sz="2200" b="0" i="0" u="none" strike="noStrike" dirty="0">
                <a:effectLst/>
              </a:rPr>
              <a:t>Júpiter</a:t>
            </a:r>
            <a:r>
              <a:rPr lang="es-ES" sz="2200" b="0" i="0" dirty="0">
                <a:effectLst/>
              </a:rPr>
              <a:t> había invitado a todos los dioses al banquete excepto a </a:t>
            </a:r>
            <a:r>
              <a:rPr lang="es-ES" sz="2200" b="0" i="0" u="none" strike="noStrike" dirty="0">
                <a:effectLst/>
              </a:rPr>
              <a:t>Eris</a:t>
            </a:r>
            <a:r>
              <a:rPr lang="es-ES" sz="2200" b="0" i="0" dirty="0">
                <a:effectLst/>
              </a:rPr>
              <a:t>, la </a:t>
            </a:r>
            <a:r>
              <a:rPr lang="es-ES" sz="2200" b="0" i="0" u="none" strike="noStrike" dirty="0">
                <a:effectLst/>
              </a:rPr>
              <a:t>Discordia</a:t>
            </a:r>
            <a:r>
              <a:rPr lang="es-ES" sz="2200" b="0" i="0" dirty="0">
                <a:effectLst/>
              </a:rPr>
              <a:t>. </a:t>
            </a:r>
          </a:p>
          <a:p>
            <a:pPr algn="l" fontAlgn="base"/>
            <a:r>
              <a:rPr lang="es-ES" sz="2200" b="0" i="0" dirty="0">
                <a:effectLst/>
              </a:rPr>
              <a:t>Ésta se presentó más tarde, pero no fue admitida en el banquete. </a:t>
            </a:r>
          </a:p>
          <a:p>
            <a:pPr algn="l" fontAlgn="base"/>
            <a:r>
              <a:rPr lang="es-ES" sz="2200" b="0" i="0" dirty="0">
                <a:effectLst/>
              </a:rPr>
              <a:t>Así pues, ante todos lanzó por la puerta una manzana y dijo que la cogiera la más hermosa.</a:t>
            </a:r>
          </a:p>
          <a:p>
            <a:pPr algn="l" fontAlgn="base"/>
            <a:r>
              <a:rPr lang="es-ES" sz="2200" b="0" i="0" dirty="0">
                <a:effectLst/>
              </a:rPr>
              <a:t> </a:t>
            </a:r>
            <a:r>
              <a:rPr lang="es-ES" sz="2200" b="0" i="0" u="none" strike="noStrike" dirty="0">
                <a:effectLst/>
              </a:rPr>
              <a:t>Juno</a:t>
            </a:r>
            <a:r>
              <a:rPr lang="es-ES" sz="2200" b="0" i="0" dirty="0">
                <a:effectLst/>
              </a:rPr>
              <a:t>, </a:t>
            </a:r>
            <a:r>
              <a:rPr lang="es-ES" sz="2200" b="0" i="0" u="none" strike="noStrike" dirty="0">
                <a:effectLst/>
              </a:rPr>
              <a:t>Venus</a:t>
            </a:r>
            <a:r>
              <a:rPr lang="es-ES" sz="2200" b="0" i="0" dirty="0">
                <a:effectLst/>
              </a:rPr>
              <a:t> y </a:t>
            </a:r>
            <a:r>
              <a:rPr lang="es-ES" sz="2200" b="0" i="0" u="none" strike="noStrike" dirty="0">
                <a:effectLst/>
              </a:rPr>
              <a:t>Minerva</a:t>
            </a:r>
            <a:r>
              <a:rPr lang="es-ES" sz="2200" b="0" i="0" dirty="0">
                <a:effectLst/>
              </a:rPr>
              <a:t> comenzaron a reivindicar para sí el título de belleza y surgió entre ellas una gran discordia. </a:t>
            </a:r>
          </a:p>
          <a:p>
            <a:pPr algn="l" fontAlgn="base"/>
            <a:r>
              <a:rPr lang="es-ES" sz="2200" b="0" i="0" u="none" strike="noStrike" dirty="0">
                <a:effectLst/>
              </a:rPr>
              <a:t>Júpiter</a:t>
            </a:r>
            <a:r>
              <a:rPr lang="es-ES" sz="2200" b="0" i="0" dirty="0">
                <a:effectLst/>
              </a:rPr>
              <a:t> ordenó a Mercurio que las llevara al </a:t>
            </a:r>
            <a:r>
              <a:rPr lang="es-ES" sz="2200" b="0" i="0" u="none" strike="noStrike" dirty="0">
                <a:effectLst/>
              </a:rPr>
              <a:t>monte Ida</a:t>
            </a:r>
            <a:r>
              <a:rPr lang="es-ES" sz="2200" b="0" i="0" dirty="0">
                <a:effectLst/>
              </a:rPr>
              <a:t>, junto a Alejandro Paris, y que él actuara como juez".</a:t>
            </a:r>
            <a:endParaRPr lang="es-ES" sz="2200" dirty="0"/>
          </a:p>
        </p:txBody>
      </p:sp>
    </p:spTree>
    <p:extLst>
      <p:ext uri="{BB962C8B-B14F-4D97-AF65-F5344CB8AC3E}">
        <p14:creationId xmlns:p14="http://schemas.microsoft.com/office/powerpoint/2010/main" val="62983877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802439" y="0"/>
            <a:ext cx="4389560" cy="2895599"/>
          </a:xfrm>
        </p:spPr>
        <p:txBody>
          <a:bodyPr anchor="ctr">
            <a:normAutofit/>
          </a:bodyPr>
          <a:lstStyle/>
          <a:p>
            <a:pPr algn="ctr"/>
            <a:r>
              <a:rPr lang="es-ES" sz="2800" b="1" dirty="0"/>
              <a:t>1638. Jacob Jordaens. Las bodas de Tetis y Peleo. Museo del Prado.</a:t>
            </a:r>
          </a:p>
        </p:txBody>
      </p:sp>
      <p:pic>
        <p:nvPicPr>
          <p:cNvPr id="4" name="Imagen 3">
            <a:extLst>
              <a:ext uri="{FF2B5EF4-FFF2-40B4-BE49-F238E27FC236}">
                <a16:creationId xmlns:a16="http://schemas.microsoft.com/office/drawing/2014/main" id="{A1031C11-0F55-481D-BDA2-925F70C9AB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2440" y="2895599"/>
            <a:ext cx="4389560" cy="2770910"/>
          </a:xfrm>
          <a:prstGeom prst="rect">
            <a:avLst/>
          </a:prstGeom>
        </p:spPr>
      </p:pic>
      <p:sp>
        <p:nvSpPr>
          <p:cNvPr id="3" name="CuadroTexto 2">
            <a:extLst>
              <a:ext uri="{FF2B5EF4-FFF2-40B4-BE49-F238E27FC236}">
                <a16:creationId xmlns:a16="http://schemas.microsoft.com/office/drawing/2014/main" id="{8695ED72-CADD-4BCD-9C2A-5473D08E18EC}"/>
              </a:ext>
            </a:extLst>
          </p:cNvPr>
          <p:cNvSpPr txBox="1"/>
          <p:nvPr/>
        </p:nvSpPr>
        <p:spPr>
          <a:xfrm>
            <a:off x="387928" y="249382"/>
            <a:ext cx="7093528" cy="6186309"/>
          </a:xfrm>
          <a:prstGeom prst="rect">
            <a:avLst/>
          </a:prstGeom>
          <a:noFill/>
        </p:spPr>
        <p:txBody>
          <a:bodyPr wrap="square" rtlCol="0">
            <a:spAutoFit/>
          </a:bodyPr>
          <a:lstStyle/>
          <a:p>
            <a:pPr algn="l" fontAlgn="base"/>
            <a:r>
              <a:rPr lang="es-ES" sz="2200" b="0" i="0" dirty="0">
                <a:effectLst/>
              </a:rPr>
              <a:t>Esta historia es importante porque es el inicio del famoso episodio </a:t>
            </a:r>
            <a:r>
              <a:rPr lang="es-ES" sz="2200" b="0" i="0" u="none" strike="noStrike" dirty="0">
                <a:effectLst/>
              </a:rPr>
              <a:t>El Juicio de Paris</a:t>
            </a:r>
            <a:r>
              <a:rPr lang="es-ES" sz="2200" b="0" i="0" dirty="0">
                <a:effectLst/>
              </a:rPr>
              <a:t>, del cual el </a:t>
            </a:r>
            <a:r>
              <a:rPr lang="es-ES" sz="2200" b="0" i="0" u="none" strike="noStrike" dirty="0">
                <a:effectLst/>
              </a:rPr>
              <a:t>Museo del Prado</a:t>
            </a:r>
            <a:r>
              <a:rPr lang="es-ES" sz="2200" b="0" i="0" dirty="0">
                <a:effectLst/>
              </a:rPr>
              <a:t> conserva dos obra del propio </a:t>
            </a:r>
            <a:r>
              <a:rPr lang="es-ES" sz="2200" b="0" i="0" u="none" strike="noStrike" dirty="0">
                <a:effectLst/>
              </a:rPr>
              <a:t>Rubens</a:t>
            </a:r>
            <a:r>
              <a:rPr lang="es-ES" sz="2200" b="0" i="0" dirty="0">
                <a:effectLst/>
              </a:rPr>
              <a:t>, una de ellas (</a:t>
            </a:r>
            <a:r>
              <a:rPr lang="es-ES" sz="2200" b="0" i="0" u="none" strike="noStrike" dirty="0">
                <a:effectLst/>
              </a:rPr>
              <a:t>P1669</a:t>
            </a:r>
            <a:r>
              <a:rPr lang="es-ES" sz="2200" b="0" i="0" dirty="0">
                <a:effectLst/>
              </a:rPr>
              <a:t>) encargada por </a:t>
            </a:r>
            <a:r>
              <a:rPr lang="es-ES" sz="2200" b="0" i="0" u="none" strike="noStrike" dirty="0">
                <a:effectLst/>
              </a:rPr>
              <a:t>Felipe IV</a:t>
            </a:r>
            <a:r>
              <a:rPr lang="es-ES" sz="2200" b="0" i="0" dirty="0">
                <a:effectLst/>
              </a:rPr>
              <a:t> y realizada coetáneamente a la serie de la </a:t>
            </a:r>
            <a:r>
              <a:rPr lang="es-ES" sz="2200" b="0" i="0" u="none" strike="noStrike" dirty="0">
                <a:effectLst/>
              </a:rPr>
              <a:t>Torre de la Parada</a:t>
            </a:r>
            <a:r>
              <a:rPr lang="es-ES" sz="2200" b="0" i="0" dirty="0">
                <a:effectLst/>
              </a:rPr>
              <a:t>. A su vez la decisión de Paris de favorecer a </a:t>
            </a:r>
            <a:r>
              <a:rPr lang="es-ES" sz="2200" b="0" i="0" u="none" strike="noStrike" dirty="0">
                <a:effectLst/>
              </a:rPr>
              <a:t>Venus</a:t>
            </a:r>
            <a:r>
              <a:rPr lang="es-ES" sz="2200" b="0" i="0" dirty="0">
                <a:effectLst/>
              </a:rPr>
              <a:t>, quien le había prometido entregarle a </a:t>
            </a:r>
            <a:r>
              <a:rPr lang="es-ES" sz="2200" b="0" i="0" u="none" strike="noStrike" dirty="0">
                <a:effectLst/>
              </a:rPr>
              <a:t>Helena</a:t>
            </a:r>
            <a:r>
              <a:rPr lang="es-ES" sz="2200" b="0" i="0" dirty="0">
                <a:effectLst/>
              </a:rPr>
              <a:t>, desencadenó en la Guerra de Troya. S. </a:t>
            </a:r>
            <a:r>
              <a:rPr lang="es-ES" sz="2200" b="0" i="0" dirty="0" err="1">
                <a:effectLst/>
              </a:rPr>
              <a:t>Alpers</a:t>
            </a:r>
            <a:r>
              <a:rPr lang="es-ES" sz="2200" b="0" i="0" dirty="0">
                <a:effectLst/>
              </a:rPr>
              <a:t>, autora del único estudio completo del encargo de </a:t>
            </a:r>
            <a:r>
              <a:rPr lang="es-ES" sz="2200" b="0" i="0" u="none" strike="noStrike" dirty="0">
                <a:effectLst/>
              </a:rPr>
              <a:t>Rubens</a:t>
            </a:r>
            <a:r>
              <a:rPr lang="es-ES" sz="2200" b="0" i="0" dirty="0">
                <a:effectLst/>
              </a:rPr>
              <a:t> para la </a:t>
            </a:r>
            <a:r>
              <a:rPr lang="es-ES" sz="2200" b="0" i="0" u="none" strike="noStrike" dirty="0">
                <a:effectLst/>
              </a:rPr>
              <a:t>Torre de la Parada</a:t>
            </a:r>
            <a:r>
              <a:rPr lang="es-ES" sz="2200" b="0" i="0" dirty="0">
                <a:effectLst/>
              </a:rPr>
              <a:t> hasta la fecha, dice que el episodio de la boda entre </a:t>
            </a:r>
            <a:r>
              <a:rPr lang="es-ES" sz="2200" b="0" i="0" u="none" strike="noStrike" dirty="0">
                <a:effectLst/>
              </a:rPr>
              <a:t>Tetis</a:t>
            </a:r>
            <a:r>
              <a:rPr lang="es-ES" sz="2200" b="0" i="0" dirty="0">
                <a:effectLst/>
              </a:rPr>
              <a:t> y </a:t>
            </a:r>
            <a:r>
              <a:rPr lang="es-ES" sz="2200" b="0" i="0" u="none" strike="noStrike" dirty="0">
                <a:effectLst/>
              </a:rPr>
              <a:t>Peleo</a:t>
            </a:r>
            <a:r>
              <a:rPr lang="es-ES" sz="2200" b="0" i="0" dirty="0">
                <a:effectLst/>
              </a:rPr>
              <a:t> no tiene tradición en las ediciones ilustradas de las</a:t>
            </a:r>
            <a:r>
              <a:rPr lang="es-ES" sz="2200" b="0" i="1" dirty="0">
                <a:effectLst/>
              </a:rPr>
              <a:t> </a:t>
            </a:r>
            <a:r>
              <a:rPr lang="es-ES" sz="2200" b="0" i="1" u="none" strike="noStrike" dirty="0">
                <a:effectLst/>
              </a:rPr>
              <a:t>Metamorfosis</a:t>
            </a:r>
            <a:r>
              <a:rPr lang="es-ES" sz="2200" b="0" i="0" dirty="0">
                <a:effectLst/>
              </a:rPr>
              <a:t> de </a:t>
            </a:r>
            <a:r>
              <a:rPr lang="es-ES" sz="2200" b="0" i="0" u="none" strike="noStrike" dirty="0">
                <a:effectLst/>
              </a:rPr>
              <a:t>Ovidio</a:t>
            </a:r>
            <a:r>
              <a:rPr lang="es-ES" sz="2200" b="0" i="0" dirty="0">
                <a:effectLst/>
              </a:rPr>
              <a:t> por lo que se insertaría más bien en la tradición de representar el "Festín de los dioses" que tanto gusta a los artistas.</a:t>
            </a:r>
          </a:p>
          <a:p>
            <a:pPr algn="l" fontAlgn="base"/>
            <a:r>
              <a:rPr lang="es-ES" sz="2200" b="0" i="0" dirty="0">
                <a:effectLst/>
              </a:rPr>
              <a:t>El lienzo fue realizado por J. </a:t>
            </a:r>
            <a:r>
              <a:rPr lang="es-ES" sz="2200" b="0" i="0" u="none" strike="noStrike" dirty="0">
                <a:effectLst/>
              </a:rPr>
              <a:t>Jordaens</a:t>
            </a:r>
            <a:r>
              <a:rPr lang="es-ES" sz="2200" b="0" i="0" dirty="0">
                <a:effectLst/>
              </a:rPr>
              <a:t>, artista que cuenta con al menos cinco colaboraciones en este encargo. Este artista, en la serie de la </a:t>
            </a:r>
            <a:r>
              <a:rPr lang="es-ES" sz="2200" b="0" i="0" u="none" strike="noStrike" dirty="0">
                <a:effectLst/>
              </a:rPr>
              <a:t>Torre de la Parada</a:t>
            </a:r>
            <a:r>
              <a:rPr lang="es-ES" sz="2200" b="0" i="0" dirty="0">
                <a:effectLst/>
              </a:rPr>
              <a:t>, realiza obras de complicada ejecución y con bastantes personajes como </a:t>
            </a:r>
            <a:r>
              <a:rPr lang="es-ES" sz="2200" b="0" i="1" dirty="0">
                <a:effectLst/>
              </a:rPr>
              <a:t>La caída de los gigantes</a:t>
            </a:r>
            <a:r>
              <a:rPr lang="es-ES" sz="2200" b="0" i="0" dirty="0">
                <a:effectLst/>
              </a:rPr>
              <a:t>, </a:t>
            </a:r>
            <a:r>
              <a:rPr lang="es-ES" sz="2200" b="0" i="1" u="none" strike="noStrike" dirty="0">
                <a:effectLst/>
              </a:rPr>
              <a:t>Apolo</a:t>
            </a:r>
            <a:r>
              <a:rPr lang="es-ES" sz="2200" b="0" i="1" dirty="0">
                <a:effectLst/>
              </a:rPr>
              <a:t> vencedor de Pan </a:t>
            </a:r>
            <a:r>
              <a:rPr lang="es-ES" sz="2200" b="0" i="0" dirty="0">
                <a:effectLst/>
              </a:rPr>
              <a:t>y ésta.</a:t>
            </a:r>
            <a:endParaRPr lang="es-ES" sz="2200" dirty="0"/>
          </a:p>
        </p:txBody>
      </p:sp>
    </p:spTree>
    <p:extLst>
      <p:ext uri="{BB962C8B-B14F-4D97-AF65-F5344CB8AC3E}">
        <p14:creationId xmlns:p14="http://schemas.microsoft.com/office/powerpoint/2010/main" val="58185209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877883" y="0"/>
            <a:ext cx="3314116" cy="2895599"/>
          </a:xfrm>
        </p:spPr>
        <p:txBody>
          <a:bodyPr anchor="ctr">
            <a:normAutofit/>
          </a:bodyPr>
          <a:lstStyle/>
          <a:p>
            <a:pPr algn="ctr"/>
            <a:r>
              <a:rPr lang="es-ES" sz="2800" b="1" dirty="0"/>
              <a:t>1638. Jacob Jordaens. Las bodas de Tetis y Peleo. Museo del Prado.</a:t>
            </a:r>
          </a:p>
        </p:txBody>
      </p:sp>
      <p:pic>
        <p:nvPicPr>
          <p:cNvPr id="4" name="Imagen 3">
            <a:extLst>
              <a:ext uri="{FF2B5EF4-FFF2-40B4-BE49-F238E27FC236}">
                <a16:creationId xmlns:a16="http://schemas.microsoft.com/office/drawing/2014/main" id="{A1031C11-0F55-481D-BDA2-925F70C9AB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77884" y="2895599"/>
            <a:ext cx="3314116" cy="2092036"/>
          </a:xfrm>
          <a:prstGeom prst="rect">
            <a:avLst/>
          </a:prstGeom>
        </p:spPr>
      </p:pic>
      <p:sp>
        <p:nvSpPr>
          <p:cNvPr id="3" name="CuadroTexto 2">
            <a:extLst>
              <a:ext uri="{FF2B5EF4-FFF2-40B4-BE49-F238E27FC236}">
                <a16:creationId xmlns:a16="http://schemas.microsoft.com/office/drawing/2014/main" id="{8695ED72-CADD-4BCD-9C2A-5473D08E18EC}"/>
              </a:ext>
            </a:extLst>
          </p:cNvPr>
          <p:cNvSpPr txBox="1"/>
          <p:nvPr/>
        </p:nvSpPr>
        <p:spPr>
          <a:xfrm>
            <a:off x="387927" y="249382"/>
            <a:ext cx="8489957" cy="6247864"/>
          </a:xfrm>
          <a:prstGeom prst="rect">
            <a:avLst/>
          </a:prstGeom>
          <a:noFill/>
        </p:spPr>
        <p:txBody>
          <a:bodyPr wrap="square" rtlCol="0">
            <a:spAutoFit/>
          </a:bodyPr>
          <a:lstStyle/>
          <a:p>
            <a:pPr algn="l" fontAlgn="base"/>
            <a:r>
              <a:rPr lang="es-ES" sz="2000" b="0" i="0" dirty="0">
                <a:effectLst/>
              </a:rPr>
              <a:t>Es uno de los episodios de mayor envergadura y mayor número de personajes que forman parte de la </a:t>
            </a:r>
            <a:r>
              <a:rPr lang="es-ES" sz="2000" b="0" i="0" u="none" strike="noStrike" dirty="0">
                <a:effectLst/>
              </a:rPr>
              <a:t>Torre de la Parada</a:t>
            </a:r>
            <a:r>
              <a:rPr lang="es-ES" sz="2000" b="0" i="0" dirty="0">
                <a:effectLst/>
              </a:rPr>
              <a:t>, donde el movimiento, el dramatismo y la gran variedad de personas y posturas se diferencian con respecto a otros lienzos. Es el momento más dramático del episodio, algo común en muchas de las obras de la serie, en el que aparece la propia </a:t>
            </a:r>
            <a:r>
              <a:rPr lang="es-ES" sz="2000" b="0" i="0" u="none" strike="noStrike" dirty="0">
                <a:effectLst/>
              </a:rPr>
              <a:t>Eris</a:t>
            </a:r>
            <a:r>
              <a:rPr lang="es-ES" sz="2000" b="0" i="0" dirty="0">
                <a:effectLst/>
              </a:rPr>
              <a:t> al fondo representado como un personaje alado mientras que los novios, </a:t>
            </a:r>
            <a:r>
              <a:rPr lang="es-ES" sz="2000" b="0" i="0" u="none" strike="noStrike" dirty="0">
                <a:effectLst/>
              </a:rPr>
              <a:t>Tetis</a:t>
            </a:r>
            <a:r>
              <a:rPr lang="es-ES" sz="2000" b="0" i="0" dirty="0">
                <a:effectLst/>
              </a:rPr>
              <a:t> y </a:t>
            </a:r>
            <a:r>
              <a:rPr lang="es-ES" sz="2000" b="0" i="0" u="none" strike="noStrike" dirty="0">
                <a:effectLst/>
              </a:rPr>
              <a:t>Peleo</a:t>
            </a:r>
            <a:r>
              <a:rPr lang="es-ES" sz="2000" b="0" i="0" dirty="0">
                <a:effectLst/>
              </a:rPr>
              <a:t>, asisten algo apartados a la disputa que ya se empieza a notar entre </a:t>
            </a:r>
            <a:r>
              <a:rPr lang="es-ES" sz="2000" b="0" i="0" u="none" strike="noStrike" dirty="0">
                <a:effectLst/>
              </a:rPr>
              <a:t>Minerva</a:t>
            </a:r>
            <a:r>
              <a:rPr lang="es-ES" sz="2000" b="0" i="0" dirty="0">
                <a:effectLst/>
              </a:rPr>
              <a:t>, que se abalanza sobre la mesa, </a:t>
            </a:r>
            <a:r>
              <a:rPr lang="es-ES" sz="2000" b="0" i="0" u="none" strike="noStrike" dirty="0">
                <a:effectLst/>
              </a:rPr>
              <a:t>Venus</a:t>
            </a:r>
            <a:r>
              <a:rPr lang="es-ES" sz="2000" b="0" i="0" dirty="0">
                <a:effectLst/>
              </a:rPr>
              <a:t>, que aparece acompañada de </a:t>
            </a:r>
            <a:r>
              <a:rPr lang="es-ES" sz="2000" b="0" i="0" u="none" strike="noStrike" dirty="0">
                <a:effectLst/>
              </a:rPr>
              <a:t>Cupido</a:t>
            </a:r>
            <a:r>
              <a:rPr lang="es-ES" sz="2000" b="0" i="0" dirty="0">
                <a:effectLst/>
              </a:rPr>
              <a:t>, y </a:t>
            </a:r>
            <a:r>
              <a:rPr lang="es-ES" sz="2000" b="0" i="0" u="none" strike="noStrike" dirty="0">
                <a:effectLst/>
              </a:rPr>
              <a:t>Juno</a:t>
            </a:r>
            <a:r>
              <a:rPr lang="es-ES" sz="2000" b="0" i="0" dirty="0">
                <a:effectLst/>
              </a:rPr>
              <a:t>, sentada al lado de su marido, el cuál tiene ya la manzana en la mano a punto de dársela a Mercurio. El anciano situado detrás de Mercurio guarda relación con </a:t>
            </a:r>
            <a:r>
              <a:rPr lang="es-ES" sz="2000" b="0" i="0" u="none" strike="noStrike" dirty="0">
                <a:effectLst/>
              </a:rPr>
              <a:t>Tmolo</a:t>
            </a:r>
            <a:r>
              <a:rPr lang="es-ES" sz="2000" b="0" i="0" dirty="0">
                <a:effectLst/>
              </a:rPr>
              <a:t>, el juez de la obra </a:t>
            </a:r>
            <a:r>
              <a:rPr lang="es-ES" sz="2000" b="0" i="0" u="none" strike="noStrike" dirty="0">
                <a:effectLst/>
              </a:rPr>
              <a:t>Apolo</a:t>
            </a:r>
            <a:r>
              <a:rPr lang="es-ES" sz="2000" b="0" i="0" dirty="0">
                <a:effectLst/>
              </a:rPr>
              <a:t> vencedor de Pan. Las diferencias con respecto al boceto original de </a:t>
            </a:r>
            <a:r>
              <a:rPr lang="es-ES" sz="2000" b="0" i="0" u="none" strike="noStrike" dirty="0">
                <a:effectLst/>
              </a:rPr>
              <a:t>Rubens</a:t>
            </a:r>
            <a:r>
              <a:rPr lang="es-ES" sz="2000" b="0" i="0" dirty="0">
                <a:effectLst/>
              </a:rPr>
              <a:t>, conservado hoy en el </a:t>
            </a:r>
            <a:r>
              <a:rPr lang="es-ES" sz="2000" b="0" i="0" u="none" strike="noStrike" dirty="0">
                <a:effectLst/>
              </a:rPr>
              <a:t>Instituto de Arte de Chicago</a:t>
            </a:r>
            <a:r>
              <a:rPr lang="es-ES" sz="2000" b="0" i="0" dirty="0">
                <a:effectLst/>
              </a:rPr>
              <a:t> (n.47-108), vuelven a estar, como sucedía con la obra </a:t>
            </a:r>
            <a:r>
              <a:rPr lang="es-ES" sz="2000" b="0" i="0" u="none" strike="noStrike" dirty="0">
                <a:effectLst/>
              </a:rPr>
              <a:t>Apolo</a:t>
            </a:r>
            <a:r>
              <a:rPr lang="es-ES" sz="2000" b="0" i="0" dirty="0">
                <a:effectLst/>
              </a:rPr>
              <a:t> y Pan, en el dramatismo de los dioses, mucho más acentuado en el caso de </a:t>
            </a:r>
            <a:r>
              <a:rPr lang="es-ES" sz="2000" b="0" i="0" u="none" strike="noStrike" dirty="0">
                <a:effectLst/>
              </a:rPr>
              <a:t>Rubens</a:t>
            </a:r>
            <a:r>
              <a:rPr lang="es-ES" sz="2000" b="0" i="0" dirty="0">
                <a:effectLst/>
              </a:rPr>
              <a:t> que en el de J. </a:t>
            </a:r>
            <a:r>
              <a:rPr lang="es-ES" sz="2000" b="0" i="0" u="none" strike="noStrike" dirty="0">
                <a:effectLst/>
              </a:rPr>
              <a:t>Jordaens</a:t>
            </a:r>
            <a:r>
              <a:rPr lang="es-ES" sz="2000" b="0" i="0" dirty="0">
                <a:effectLst/>
              </a:rPr>
              <a:t>. El cuadro aparece firmado en la silla de </a:t>
            </a:r>
            <a:r>
              <a:rPr lang="es-ES" sz="2000" b="0" i="0" u="none" strike="noStrike" dirty="0">
                <a:effectLst/>
              </a:rPr>
              <a:t>Peleo</a:t>
            </a:r>
            <a:r>
              <a:rPr lang="es-ES" sz="2000" b="0" i="0" dirty="0">
                <a:effectLst/>
              </a:rPr>
              <a:t> con la siguiente inscripción: "I. IR. </a:t>
            </a:r>
            <a:r>
              <a:rPr lang="es-ES" sz="2000" b="0" i="0" dirty="0" err="1">
                <a:effectLst/>
              </a:rPr>
              <a:t>fecit</a:t>
            </a:r>
            <a:r>
              <a:rPr lang="es-ES" sz="2000" b="0" i="0" dirty="0">
                <a:effectLst/>
              </a:rPr>
              <a:t> </a:t>
            </a:r>
            <a:r>
              <a:rPr lang="es-ES" sz="2000" b="0" i="0" dirty="0" err="1">
                <a:effectLst/>
              </a:rPr>
              <a:t>Ao</a:t>
            </a:r>
            <a:r>
              <a:rPr lang="es-ES" sz="2000" b="0" i="0" dirty="0">
                <a:effectLst/>
              </a:rPr>
              <a:t> 16". El resto de los números de la fecha no son visibles ya que el lienzo bordea el bastidor y tiene un listón en el lateral que no permite ver el final. En el siglo XIX José Gorro realizó un grabado sobre esta obra (</a:t>
            </a:r>
            <a:r>
              <a:rPr lang="es-ES" sz="2000" b="0" i="0" u="none" strike="noStrike" dirty="0">
                <a:effectLst/>
              </a:rPr>
              <a:t>G3969</a:t>
            </a:r>
            <a:r>
              <a:rPr lang="es-ES" sz="2000" b="0" i="0" dirty="0">
                <a:effectLst/>
              </a:rPr>
              <a:t>) en la que aparece "I. IR. </a:t>
            </a:r>
            <a:r>
              <a:rPr lang="es-ES" sz="2000" b="0" i="0" dirty="0" err="1">
                <a:effectLst/>
              </a:rPr>
              <a:t>fecit</a:t>
            </a:r>
            <a:r>
              <a:rPr lang="es-ES" sz="2000" b="0" i="0" dirty="0">
                <a:effectLst/>
              </a:rPr>
              <a:t> </a:t>
            </a:r>
            <a:r>
              <a:rPr lang="es-ES" sz="2000" b="0" i="0" dirty="0" err="1">
                <a:effectLst/>
              </a:rPr>
              <a:t>Ao</a:t>
            </a:r>
            <a:r>
              <a:rPr lang="es-ES" sz="2000" b="0" i="0" dirty="0">
                <a:effectLst/>
              </a:rPr>
              <a:t> 163" y el inicio de lo que podría ser el último número.</a:t>
            </a:r>
            <a:endParaRPr lang="es-ES" dirty="0"/>
          </a:p>
        </p:txBody>
      </p:sp>
    </p:spTree>
    <p:extLst>
      <p:ext uri="{BB962C8B-B14F-4D97-AF65-F5344CB8AC3E}">
        <p14:creationId xmlns:p14="http://schemas.microsoft.com/office/powerpoint/2010/main" val="355450349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877883" y="0"/>
            <a:ext cx="3314116" cy="2895599"/>
          </a:xfrm>
        </p:spPr>
        <p:txBody>
          <a:bodyPr anchor="ctr">
            <a:normAutofit/>
          </a:bodyPr>
          <a:lstStyle/>
          <a:p>
            <a:pPr algn="ctr"/>
            <a:r>
              <a:rPr lang="es-ES" sz="2800" b="1" dirty="0"/>
              <a:t>1638. Jacob Jordaens. Las bodas de Tetis y Peleo. Museo del Prado.</a:t>
            </a:r>
          </a:p>
        </p:txBody>
      </p:sp>
      <p:pic>
        <p:nvPicPr>
          <p:cNvPr id="4" name="Imagen 3">
            <a:extLst>
              <a:ext uri="{FF2B5EF4-FFF2-40B4-BE49-F238E27FC236}">
                <a16:creationId xmlns:a16="http://schemas.microsoft.com/office/drawing/2014/main" id="{A1031C11-0F55-481D-BDA2-925F70C9AB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77884" y="2895599"/>
            <a:ext cx="3314116" cy="2092036"/>
          </a:xfrm>
          <a:prstGeom prst="rect">
            <a:avLst/>
          </a:prstGeom>
        </p:spPr>
      </p:pic>
      <p:sp>
        <p:nvSpPr>
          <p:cNvPr id="3" name="CuadroTexto 2">
            <a:extLst>
              <a:ext uri="{FF2B5EF4-FFF2-40B4-BE49-F238E27FC236}">
                <a16:creationId xmlns:a16="http://schemas.microsoft.com/office/drawing/2014/main" id="{8695ED72-CADD-4BCD-9C2A-5473D08E18EC}"/>
              </a:ext>
            </a:extLst>
          </p:cNvPr>
          <p:cNvSpPr txBox="1"/>
          <p:nvPr/>
        </p:nvSpPr>
        <p:spPr>
          <a:xfrm>
            <a:off x="235527" y="249382"/>
            <a:ext cx="8642358" cy="6247864"/>
          </a:xfrm>
          <a:prstGeom prst="rect">
            <a:avLst/>
          </a:prstGeom>
          <a:noFill/>
        </p:spPr>
        <p:txBody>
          <a:bodyPr wrap="square" rtlCol="0">
            <a:spAutoFit/>
          </a:bodyPr>
          <a:lstStyle/>
          <a:p>
            <a:pPr algn="l" fontAlgn="base"/>
            <a:r>
              <a:rPr lang="es-ES" sz="2000" b="0" i="0" dirty="0">
                <a:effectLst/>
              </a:rPr>
              <a:t>Los lienzos para la </a:t>
            </a:r>
            <a:r>
              <a:rPr lang="es-ES" sz="2000" b="0" i="0" u="none" strike="noStrike" dirty="0">
                <a:effectLst/>
              </a:rPr>
              <a:t>Torre de la Parada</a:t>
            </a:r>
            <a:r>
              <a:rPr lang="es-ES" sz="2000" b="0" i="0" dirty="0">
                <a:effectLst/>
              </a:rPr>
              <a:t> fueron realizados en torno a 1636-1638 aproximadamente, siguiendo la correspondencia entre el </a:t>
            </a:r>
            <a:r>
              <a:rPr lang="es-ES" sz="2000" b="0" i="0" u="none" strike="noStrike" dirty="0">
                <a:effectLst/>
              </a:rPr>
              <a:t>Cardenal Infante Don Fernando</a:t>
            </a:r>
            <a:r>
              <a:rPr lang="es-ES" sz="2000" b="0" i="0" dirty="0">
                <a:effectLst/>
              </a:rPr>
              <a:t>, gobernador de </a:t>
            </a:r>
            <a:r>
              <a:rPr lang="es-ES" sz="2000" b="0" i="0" u="none" strike="noStrike" dirty="0">
                <a:effectLst/>
              </a:rPr>
              <a:t>Flandes</a:t>
            </a:r>
            <a:r>
              <a:rPr lang="es-ES" sz="2000" b="0" i="0" dirty="0">
                <a:effectLst/>
              </a:rPr>
              <a:t> en el momento del encargo, y su hermano el rey </a:t>
            </a:r>
            <a:r>
              <a:rPr lang="es-ES" sz="2000" b="0" i="0" u="none" strike="noStrike" dirty="0">
                <a:effectLst/>
              </a:rPr>
              <a:t>Felipe IV</a:t>
            </a:r>
            <a:r>
              <a:rPr lang="es-ES" sz="2000" b="0" i="0" dirty="0">
                <a:effectLst/>
              </a:rPr>
              <a:t>.</a:t>
            </a:r>
          </a:p>
          <a:p>
            <a:pPr algn="l" fontAlgn="base"/>
            <a:r>
              <a:rPr lang="es-ES" sz="2000" b="0" i="0" dirty="0">
                <a:effectLst/>
              </a:rPr>
              <a:t>La decoración de la </a:t>
            </a:r>
            <a:r>
              <a:rPr lang="es-ES" sz="2000" b="0" i="0" u="none" strike="noStrike" dirty="0">
                <a:effectLst/>
              </a:rPr>
              <a:t>Torre de la Parada</a:t>
            </a:r>
            <a:r>
              <a:rPr lang="es-ES" sz="2000" b="0" i="0" dirty="0">
                <a:effectLst/>
              </a:rPr>
              <a:t>, en cuyo proyecto también participaron otros autores como </a:t>
            </a:r>
            <a:r>
              <a:rPr lang="es-ES" sz="2000" b="0" i="0" u="none" strike="noStrike" dirty="0">
                <a:effectLst/>
              </a:rPr>
              <a:t>Velázquez</a:t>
            </a:r>
            <a:r>
              <a:rPr lang="es-ES" sz="2000" b="0" i="0" dirty="0">
                <a:effectLst/>
              </a:rPr>
              <a:t>, fue el mayor encargo que </a:t>
            </a:r>
            <a:r>
              <a:rPr lang="es-ES" sz="2000" b="0" i="0" u="none" strike="noStrike" dirty="0">
                <a:effectLst/>
              </a:rPr>
              <a:t>Rubens</a:t>
            </a:r>
            <a:r>
              <a:rPr lang="es-ES" sz="2000" b="0" i="0" dirty="0">
                <a:effectLst/>
              </a:rPr>
              <a:t> recibió de </a:t>
            </a:r>
            <a:r>
              <a:rPr lang="es-ES" sz="2000" b="0" i="0" u="none" strike="noStrike" dirty="0">
                <a:effectLst/>
              </a:rPr>
              <a:t>Felipe IV</a:t>
            </a:r>
            <a:r>
              <a:rPr lang="es-ES" sz="2000" b="0" i="0" dirty="0">
                <a:effectLst/>
              </a:rPr>
              <a:t>. A partir de 1636 se enviaron desde </a:t>
            </a:r>
            <a:r>
              <a:rPr lang="es-ES" sz="2000" b="0" i="0" u="none" strike="noStrike" dirty="0">
                <a:effectLst/>
              </a:rPr>
              <a:t>Amberes</a:t>
            </a:r>
            <a:r>
              <a:rPr lang="es-ES" sz="2000" b="0" i="0" dirty="0">
                <a:effectLst/>
              </a:rPr>
              <a:t> a </a:t>
            </a:r>
            <a:r>
              <a:rPr lang="es-ES" sz="2000" b="0" i="0" u="none" strike="noStrike" dirty="0">
                <a:effectLst/>
              </a:rPr>
              <a:t>Madrid</a:t>
            </a:r>
            <a:r>
              <a:rPr lang="es-ES" sz="2000" b="0" i="0" dirty="0">
                <a:effectLst/>
              </a:rPr>
              <a:t> más de sesenta obras para esta casa de recreo situada en los montes del </a:t>
            </a:r>
            <a:r>
              <a:rPr lang="es-ES" sz="2000" b="0" i="0" u="none" strike="noStrike" dirty="0">
                <a:effectLst/>
              </a:rPr>
              <a:t>Pardo</a:t>
            </a:r>
            <a:r>
              <a:rPr lang="es-ES" sz="2000" b="0" i="0" dirty="0">
                <a:effectLst/>
              </a:rPr>
              <a:t>. La mayor parte de las escenas narraban las pasiones de los dioses, según fueron descritas en las </a:t>
            </a:r>
            <a:r>
              <a:rPr lang="es-ES" sz="2000" b="0" i="1" u="none" strike="noStrike" dirty="0">
                <a:effectLst/>
              </a:rPr>
              <a:t>Metamorfosis</a:t>
            </a:r>
            <a:r>
              <a:rPr lang="es-ES" sz="2000" b="0" i="1" dirty="0">
                <a:effectLst/>
              </a:rPr>
              <a:t> </a:t>
            </a:r>
            <a:r>
              <a:rPr lang="es-ES" sz="2000" b="0" i="0" dirty="0">
                <a:effectLst/>
              </a:rPr>
              <a:t>del poeta romano </a:t>
            </a:r>
            <a:r>
              <a:rPr lang="es-ES" sz="2000" b="0" i="0" u="none" strike="noStrike" dirty="0">
                <a:effectLst/>
              </a:rPr>
              <a:t>Ovidio</a:t>
            </a:r>
            <a:r>
              <a:rPr lang="es-ES" sz="2000" b="0" i="0" dirty="0">
                <a:effectLst/>
              </a:rPr>
              <a:t> y otras fuentes clásicas. Para llevar a cabo un proyecto tan amplio, </a:t>
            </a:r>
            <a:r>
              <a:rPr lang="es-ES" sz="2000" b="0" i="0" u="none" strike="noStrike" dirty="0">
                <a:effectLst/>
              </a:rPr>
              <a:t>Rubens</a:t>
            </a:r>
            <a:r>
              <a:rPr lang="es-ES" sz="2000" b="0" i="0" dirty="0">
                <a:effectLst/>
              </a:rPr>
              <a:t> realizó pequeños bocetos sobre tabla, donde capta la esencia moral de las historias y las actitudes de los personajes. Estos bocetos sirvieron de base para la elaboración de los lienzos definitivos.</a:t>
            </a:r>
          </a:p>
          <a:p>
            <a:pPr algn="l" fontAlgn="base"/>
            <a:r>
              <a:rPr lang="es-ES" sz="2000" b="0" i="0" dirty="0">
                <a:effectLst/>
              </a:rPr>
              <a:t>El </a:t>
            </a:r>
            <a:r>
              <a:rPr lang="es-ES" sz="2000" b="0" i="0" u="none" strike="noStrike" dirty="0">
                <a:effectLst/>
              </a:rPr>
              <a:t>Museo del Prado</a:t>
            </a:r>
            <a:r>
              <a:rPr lang="es-ES" sz="2000" b="0" i="0" dirty="0">
                <a:effectLst/>
              </a:rPr>
              <a:t> conserva diez de los bocetos de </a:t>
            </a:r>
            <a:r>
              <a:rPr lang="es-ES" sz="2000" b="0" i="0" u="none" strike="noStrike" dirty="0">
                <a:effectLst/>
              </a:rPr>
              <a:t>Rubens</a:t>
            </a:r>
            <a:r>
              <a:rPr lang="es-ES" sz="2000" b="0" i="0" dirty="0">
                <a:effectLst/>
              </a:rPr>
              <a:t>, nueve de ellos donados en 1889 por la </a:t>
            </a:r>
            <a:r>
              <a:rPr lang="es-ES" sz="2000" b="0" i="0" u="none" strike="noStrike" dirty="0">
                <a:effectLst/>
              </a:rPr>
              <a:t>duquesa de Pastrana</a:t>
            </a:r>
            <a:r>
              <a:rPr lang="es-ES" sz="2000" b="0" i="0" dirty="0">
                <a:effectLst/>
              </a:rPr>
              <a:t>, y uno adquirido en el año 2000. El </a:t>
            </a:r>
            <a:r>
              <a:rPr lang="es-ES" sz="2000" b="0" i="0" u="none" strike="noStrike" dirty="0">
                <a:effectLst/>
              </a:rPr>
              <a:t>Prado</a:t>
            </a:r>
            <a:r>
              <a:rPr lang="es-ES" sz="2000" b="0" i="0" dirty="0">
                <a:effectLst/>
              </a:rPr>
              <a:t> también conserva la mayoría de los lienzos realizados a partir de los diseños de </a:t>
            </a:r>
            <a:r>
              <a:rPr lang="es-ES" sz="2000" b="0" i="0" u="none" strike="noStrike" dirty="0">
                <a:effectLst/>
              </a:rPr>
              <a:t>Rubens</a:t>
            </a:r>
            <a:r>
              <a:rPr lang="es-ES" sz="2000" b="0" i="0" dirty="0">
                <a:effectLst/>
              </a:rPr>
              <a:t> para la decoración de este lugar (muchos de los cuadros fueron pintados por otros artistas).</a:t>
            </a:r>
          </a:p>
          <a:p>
            <a:pPr algn="l" fontAlgn="base"/>
            <a:r>
              <a:rPr lang="es-ES" sz="2000" b="0" i="0" dirty="0">
                <a:effectLst/>
              </a:rPr>
              <a:t>(Información revisada y actualizada por el Departamento de </a:t>
            </a:r>
            <a:r>
              <a:rPr lang="es-ES" sz="2000" b="0" i="0" u="none" strike="noStrike" dirty="0">
                <a:effectLst/>
              </a:rPr>
              <a:t>Pintura Flamenca</a:t>
            </a:r>
            <a:r>
              <a:rPr lang="es-ES" sz="2000" b="0" i="0" dirty="0">
                <a:effectLst/>
              </a:rPr>
              <a:t> y Escuelas del Norte del </a:t>
            </a:r>
            <a:r>
              <a:rPr lang="es-ES" sz="2000" b="0" i="0" u="none" strike="noStrike" dirty="0">
                <a:effectLst/>
              </a:rPr>
              <a:t>Museo Nacional del Prado</a:t>
            </a:r>
            <a:r>
              <a:rPr lang="es-ES" sz="2000" b="0" i="0" dirty="0">
                <a:effectLst/>
              </a:rPr>
              <a:t>, 2014).</a:t>
            </a:r>
          </a:p>
        </p:txBody>
      </p:sp>
    </p:spTree>
    <p:extLst>
      <p:ext uri="{BB962C8B-B14F-4D97-AF65-F5344CB8AC3E}">
        <p14:creationId xmlns:p14="http://schemas.microsoft.com/office/powerpoint/2010/main" val="141448566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180618" cy="838510"/>
          </a:xfrm>
        </p:spPr>
        <p:txBody>
          <a:bodyPr anchor="ctr">
            <a:normAutofit/>
          </a:bodyPr>
          <a:lstStyle/>
          <a:p>
            <a:r>
              <a:rPr lang="es-ES" sz="2800" dirty="0"/>
              <a:t>1638. Jacob Jordaens. Cadmo y Minerva. Museo del Prado.</a:t>
            </a:r>
          </a:p>
        </p:txBody>
      </p:sp>
      <p:pic>
        <p:nvPicPr>
          <p:cNvPr id="4" name="Imagen 3">
            <a:extLst>
              <a:ext uri="{FF2B5EF4-FFF2-40B4-BE49-F238E27FC236}">
                <a16:creationId xmlns:a16="http://schemas.microsoft.com/office/drawing/2014/main" id="{35B270F3-3E58-4A48-86FE-C5826D57CC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1436" y="838510"/>
            <a:ext cx="9989127" cy="6019490"/>
          </a:xfrm>
          <a:prstGeom prst="rect">
            <a:avLst/>
          </a:prstGeom>
        </p:spPr>
      </p:pic>
    </p:spTree>
    <p:extLst>
      <p:ext uri="{BB962C8B-B14F-4D97-AF65-F5344CB8AC3E}">
        <p14:creationId xmlns:p14="http://schemas.microsoft.com/office/powerpoint/2010/main" val="293994718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720339" y="1"/>
            <a:ext cx="3471659" cy="2493817"/>
          </a:xfrm>
        </p:spPr>
        <p:txBody>
          <a:bodyPr anchor="ctr">
            <a:normAutofit/>
          </a:bodyPr>
          <a:lstStyle/>
          <a:p>
            <a:pPr algn="ctr"/>
            <a:r>
              <a:rPr lang="es-ES" sz="2800" dirty="0"/>
              <a:t>1638. Jacob Jordaens. Cadmo y Minerva. Museo del Prado.</a:t>
            </a:r>
          </a:p>
        </p:txBody>
      </p:sp>
      <p:pic>
        <p:nvPicPr>
          <p:cNvPr id="4" name="Imagen 3">
            <a:extLst>
              <a:ext uri="{FF2B5EF4-FFF2-40B4-BE49-F238E27FC236}">
                <a16:creationId xmlns:a16="http://schemas.microsoft.com/office/drawing/2014/main" id="{35B270F3-3E58-4A48-86FE-C5826D57CC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20340" y="2493818"/>
            <a:ext cx="3471660" cy="2092037"/>
          </a:xfrm>
          <a:prstGeom prst="rect">
            <a:avLst/>
          </a:prstGeom>
        </p:spPr>
      </p:pic>
      <p:sp>
        <p:nvSpPr>
          <p:cNvPr id="3" name="CuadroTexto 2">
            <a:extLst>
              <a:ext uri="{FF2B5EF4-FFF2-40B4-BE49-F238E27FC236}">
                <a16:creationId xmlns:a16="http://schemas.microsoft.com/office/drawing/2014/main" id="{33BBC906-6F27-4F6C-BF3B-60E91712A64E}"/>
              </a:ext>
            </a:extLst>
          </p:cNvPr>
          <p:cNvSpPr txBox="1"/>
          <p:nvPr/>
        </p:nvSpPr>
        <p:spPr>
          <a:xfrm>
            <a:off x="429491" y="401781"/>
            <a:ext cx="8188036" cy="4401205"/>
          </a:xfrm>
          <a:prstGeom prst="rect">
            <a:avLst/>
          </a:prstGeom>
          <a:noFill/>
        </p:spPr>
        <p:txBody>
          <a:bodyPr wrap="square" rtlCol="0">
            <a:spAutoFit/>
          </a:bodyPr>
          <a:lstStyle/>
          <a:p>
            <a:pPr algn="l" fontAlgn="base"/>
            <a:r>
              <a:rPr lang="es-ES" sz="2000" b="0" i="0" dirty="0">
                <a:effectLst/>
              </a:rPr>
              <a:t>La historia de </a:t>
            </a:r>
            <a:r>
              <a:rPr lang="es-ES" sz="2000" b="0" i="0" u="none" strike="noStrike" dirty="0">
                <a:effectLst/>
              </a:rPr>
              <a:t>Cadmo</a:t>
            </a:r>
            <a:r>
              <a:rPr lang="es-ES" sz="2000" b="0" i="0" dirty="0">
                <a:effectLst/>
              </a:rPr>
              <a:t> y la aparición de </a:t>
            </a:r>
            <a:r>
              <a:rPr lang="es-ES" sz="2000" b="0" i="0" u="none" strike="noStrike" dirty="0">
                <a:effectLst/>
              </a:rPr>
              <a:t>Minerva</a:t>
            </a:r>
            <a:r>
              <a:rPr lang="es-ES" sz="2000" b="0" i="0" dirty="0">
                <a:effectLst/>
              </a:rPr>
              <a:t> aparece en el libro III de las </a:t>
            </a:r>
            <a:r>
              <a:rPr lang="es-ES" sz="2000" b="0" i="1" u="none" strike="noStrike" dirty="0">
                <a:effectLst/>
              </a:rPr>
              <a:t>Metamorfosis</a:t>
            </a:r>
            <a:r>
              <a:rPr lang="es-ES" sz="2000" b="0" i="0" dirty="0">
                <a:effectLst/>
              </a:rPr>
              <a:t> (95-114:) "(...) Mientras el vencedor calcula el tamaño del enemigo vencido, se oyó de repente una voz; no era posible saber de donde venía, pero se oyó: "¿Por qué miras, hijo de </a:t>
            </a:r>
            <a:r>
              <a:rPr lang="es-ES" sz="2000" b="0" i="0" u="none" strike="noStrike" dirty="0">
                <a:effectLst/>
              </a:rPr>
              <a:t>Agénor</a:t>
            </a:r>
            <a:r>
              <a:rPr lang="es-ES" sz="2000" b="0" i="0" dirty="0">
                <a:effectLst/>
              </a:rPr>
              <a:t>, la serpiente que has matado? También tú serás serpiente y te mirarán" (...)Deslizándose por el cielo aparece Palas y le ordena labrar la tierra y plantar los dientes viperinos, simiente de un futuro pueblo. Obedece Cadmo(...). Entonces, cosa increíble, empezaron a moverse los terrones, y de entre los surcos apareció primero la punta de una lanza, luego yelmos con tremolantes penacho multicolores(...). </a:t>
            </a:r>
            <a:r>
              <a:rPr lang="es-ES" sz="2000" b="0" i="0" u="none" strike="noStrike" dirty="0">
                <a:effectLst/>
              </a:rPr>
              <a:t>Cadmo</a:t>
            </a:r>
            <a:r>
              <a:rPr lang="es-ES" sz="2000" b="0" i="0" dirty="0">
                <a:effectLst/>
              </a:rPr>
              <a:t> aterrorizado por el insospechado enemigo se disponía a empuñar las armas. "No hagas eso" grita uno de aquel pueblo que la tierra ha engendrado, "y no te mezcles en una guerra civil". Y dicho esto, con su duro hierro hiere a manteniente a uno de sus hermanos nacidos de la tierra (...)".</a:t>
            </a:r>
            <a:endParaRPr lang="es-ES" dirty="0"/>
          </a:p>
        </p:txBody>
      </p:sp>
    </p:spTree>
    <p:extLst>
      <p:ext uri="{BB962C8B-B14F-4D97-AF65-F5344CB8AC3E}">
        <p14:creationId xmlns:p14="http://schemas.microsoft.com/office/powerpoint/2010/main" val="413484501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720339" y="1"/>
            <a:ext cx="3471659" cy="2493817"/>
          </a:xfrm>
        </p:spPr>
        <p:txBody>
          <a:bodyPr anchor="ctr">
            <a:normAutofit/>
          </a:bodyPr>
          <a:lstStyle/>
          <a:p>
            <a:pPr algn="ctr"/>
            <a:r>
              <a:rPr lang="es-ES" sz="2800" dirty="0"/>
              <a:t>1638. Jacob Jordaens. Cadmo y Minerva. Museo del Prado.</a:t>
            </a:r>
          </a:p>
        </p:txBody>
      </p:sp>
      <p:pic>
        <p:nvPicPr>
          <p:cNvPr id="4" name="Imagen 3">
            <a:extLst>
              <a:ext uri="{FF2B5EF4-FFF2-40B4-BE49-F238E27FC236}">
                <a16:creationId xmlns:a16="http://schemas.microsoft.com/office/drawing/2014/main" id="{35B270F3-3E58-4A48-86FE-C5826D57CC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20340" y="2493818"/>
            <a:ext cx="3471660" cy="2092037"/>
          </a:xfrm>
          <a:prstGeom prst="rect">
            <a:avLst/>
          </a:prstGeom>
        </p:spPr>
      </p:pic>
      <p:sp>
        <p:nvSpPr>
          <p:cNvPr id="3" name="CuadroTexto 2">
            <a:extLst>
              <a:ext uri="{FF2B5EF4-FFF2-40B4-BE49-F238E27FC236}">
                <a16:creationId xmlns:a16="http://schemas.microsoft.com/office/drawing/2014/main" id="{33BBC906-6F27-4F6C-BF3B-60E91712A64E}"/>
              </a:ext>
            </a:extLst>
          </p:cNvPr>
          <p:cNvSpPr txBox="1"/>
          <p:nvPr/>
        </p:nvSpPr>
        <p:spPr>
          <a:xfrm>
            <a:off x="429491" y="401781"/>
            <a:ext cx="8188036" cy="6247864"/>
          </a:xfrm>
          <a:prstGeom prst="rect">
            <a:avLst/>
          </a:prstGeom>
          <a:noFill/>
        </p:spPr>
        <p:txBody>
          <a:bodyPr wrap="square" rtlCol="0">
            <a:spAutoFit/>
          </a:bodyPr>
          <a:lstStyle/>
          <a:p>
            <a:pPr algn="l" fontAlgn="base"/>
            <a:r>
              <a:rPr lang="es-ES" sz="2000" b="0" i="0" dirty="0">
                <a:effectLst/>
              </a:rPr>
              <a:t>La historia guarda ciertas concomitancias con </a:t>
            </a:r>
            <a:r>
              <a:rPr lang="es-ES" sz="2000" b="0" i="1" u="none" strike="noStrike" dirty="0">
                <a:effectLst/>
              </a:rPr>
              <a:t>Apolo</a:t>
            </a:r>
            <a:r>
              <a:rPr lang="es-ES" sz="2000" b="0" i="1" dirty="0">
                <a:effectLst/>
              </a:rPr>
              <a:t> y la serpiente </a:t>
            </a:r>
            <a:r>
              <a:rPr lang="es-ES" sz="2000" b="0" i="1" u="none" strike="noStrike" dirty="0">
                <a:effectLst/>
              </a:rPr>
              <a:t>Pitón</a:t>
            </a:r>
            <a:r>
              <a:rPr lang="es-ES" sz="2000" b="0" i="0" dirty="0">
                <a:effectLst/>
              </a:rPr>
              <a:t> (</a:t>
            </a:r>
            <a:r>
              <a:rPr lang="es-ES" sz="2000" b="0" i="0" u="none" strike="noStrike" dirty="0">
                <a:effectLst/>
              </a:rPr>
              <a:t>P1861</a:t>
            </a:r>
            <a:r>
              <a:rPr lang="es-ES" sz="2000" b="0" i="0" dirty="0">
                <a:effectLst/>
              </a:rPr>
              <a:t>) ya que en él vemos como ambos han vencido a una gran serpiente y se vanaglorian de ello. Los dos reciben la visita de un dios, en el caso de Cadmo Minerva y con Apolo Cupido, que serán los desencadenantes de lo que sucederá a continuación. En la obra de </a:t>
            </a:r>
            <a:r>
              <a:rPr lang="es-ES" sz="2000" b="0" i="0" u="none" strike="noStrike" dirty="0">
                <a:effectLst/>
              </a:rPr>
              <a:t>Apolo</a:t>
            </a:r>
            <a:r>
              <a:rPr lang="es-ES" sz="2000" b="0" i="0" dirty="0">
                <a:effectLst/>
              </a:rPr>
              <a:t> no vemos que sucede después, un episodio que aparece en otro lienzo, </a:t>
            </a:r>
            <a:r>
              <a:rPr lang="es-ES" sz="2000" b="0" i="1" u="none" strike="noStrike" dirty="0">
                <a:effectLst/>
              </a:rPr>
              <a:t>Apolo</a:t>
            </a:r>
            <a:r>
              <a:rPr lang="es-ES" sz="2000" b="0" i="1" dirty="0">
                <a:effectLst/>
              </a:rPr>
              <a:t> persiguiendo a Dafne</a:t>
            </a:r>
            <a:r>
              <a:rPr lang="es-ES" sz="2000" b="0" i="0" dirty="0">
                <a:effectLst/>
              </a:rPr>
              <a:t> (</a:t>
            </a:r>
            <a:r>
              <a:rPr lang="es-ES" sz="2000" b="0" i="0" u="none" strike="noStrike" dirty="0">
                <a:effectLst/>
              </a:rPr>
              <a:t>P1714</a:t>
            </a:r>
            <a:r>
              <a:rPr lang="es-ES" sz="2000" b="0" i="0" dirty="0">
                <a:effectLst/>
              </a:rPr>
              <a:t>). Con </a:t>
            </a:r>
            <a:r>
              <a:rPr lang="es-ES" sz="2000" b="0" i="0" u="none" strike="noStrike" dirty="0">
                <a:effectLst/>
              </a:rPr>
              <a:t>Cadmo</a:t>
            </a:r>
            <a:r>
              <a:rPr lang="es-ES" sz="2000" b="0" i="0" dirty="0">
                <a:effectLst/>
              </a:rPr>
              <a:t> si vemos la consecuencia de sus actos en la parte derecha del lienzo. Incluso la composición de ambas obras guarda relación, con los héroes en la parte izquierda y los dioses sobrevolando la parte superior.</a:t>
            </a:r>
          </a:p>
          <a:p>
            <a:pPr algn="l" fontAlgn="base"/>
            <a:r>
              <a:rPr lang="es-ES" sz="2000" b="0" i="0" dirty="0">
                <a:effectLst/>
              </a:rPr>
              <a:t>El lienzo finalmente fue realizado por J. </a:t>
            </a:r>
            <a:r>
              <a:rPr lang="es-ES" sz="2000" b="0" i="0" u="none" strike="noStrike" dirty="0">
                <a:effectLst/>
              </a:rPr>
              <a:t>Jordaens</a:t>
            </a:r>
            <a:r>
              <a:rPr lang="es-ES" sz="2000" b="0" i="0" dirty="0">
                <a:effectLst/>
              </a:rPr>
              <a:t>, artista que cuenta con al menos cinco colaboraciones en esta serie: </a:t>
            </a:r>
            <a:r>
              <a:rPr lang="es-ES" sz="2000" b="0" i="1" dirty="0">
                <a:effectLst/>
              </a:rPr>
              <a:t>La caída de los </a:t>
            </a:r>
            <a:r>
              <a:rPr lang="es-ES" sz="2000" b="0" i="1" u="none" strike="noStrike" dirty="0">
                <a:effectLst/>
              </a:rPr>
              <a:t>Gigantes</a:t>
            </a:r>
            <a:r>
              <a:rPr lang="es-ES" sz="2000" b="0" i="0" dirty="0">
                <a:effectLst/>
              </a:rPr>
              <a:t> (</a:t>
            </a:r>
            <a:r>
              <a:rPr lang="es-ES" sz="2000" b="0" i="0" u="none" strike="noStrike" dirty="0">
                <a:effectLst/>
              </a:rPr>
              <a:t>P1539</a:t>
            </a:r>
            <a:r>
              <a:rPr lang="es-ES" sz="2000" b="0" i="0" dirty="0">
                <a:effectLst/>
              </a:rPr>
              <a:t>), </a:t>
            </a:r>
            <a:r>
              <a:rPr lang="es-ES" sz="2000" b="0" i="1" u="none" strike="noStrike" dirty="0">
                <a:effectLst/>
              </a:rPr>
              <a:t>Apolo</a:t>
            </a:r>
            <a:r>
              <a:rPr lang="es-ES" sz="2000" b="0" i="1" dirty="0">
                <a:effectLst/>
              </a:rPr>
              <a:t> vencedor de Pan</a:t>
            </a:r>
            <a:r>
              <a:rPr lang="es-ES" sz="2000" b="0" i="0" dirty="0">
                <a:effectLst/>
              </a:rPr>
              <a:t> (</a:t>
            </a:r>
            <a:r>
              <a:rPr lang="es-ES" sz="2000" b="0" i="0" u="none" strike="noStrike" dirty="0">
                <a:effectLst/>
              </a:rPr>
              <a:t>P1551</a:t>
            </a:r>
            <a:r>
              <a:rPr lang="es-ES" sz="2000" b="0" i="0" dirty="0">
                <a:effectLst/>
              </a:rPr>
              <a:t>),</a:t>
            </a:r>
            <a:r>
              <a:rPr lang="es-ES" sz="2000" b="0" i="1" dirty="0">
                <a:effectLst/>
              </a:rPr>
              <a:t> Las bodas de </a:t>
            </a:r>
            <a:r>
              <a:rPr lang="es-ES" sz="2000" b="0" i="1" u="none" strike="noStrike" dirty="0">
                <a:effectLst/>
              </a:rPr>
              <a:t>Tetis</a:t>
            </a:r>
            <a:r>
              <a:rPr lang="es-ES" sz="2000" b="0" i="1" dirty="0">
                <a:effectLst/>
              </a:rPr>
              <a:t> y </a:t>
            </a:r>
            <a:r>
              <a:rPr lang="es-ES" sz="2000" b="0" i="1" u="none" strike="noStrike" dirty="0">
                <a:effectLst/>
              </a:rPr>
              <a:t>Peleo</a:t>
            </a:r>
            <a:r>
              <a:rPr lang="es-ES" sz="2000" b="0" i="0" dirty="0">
                <a:effectLst/>
              </a:rPr>
              <a:t> (</a:t>
            </a:r>
            <a:r>
              <a:rPr lang="es-ES" sz="2000" b="0" i="0" u="none" strike="noStrike" dirty="0">
                <a:effectLst/>
              </a:rPr>
              <a:t>P1634</a:t>
            </a:r>
            <a:r>
              <a:rPr lang="es-ES" sz="2000" b="0" i="0" dirty="0">
                <a:effectLst/>
              </a:rPr>
              <a:t>), </a:t>
            </a:r>
            <a:r>
              <a:rPr lang="es-ES" sz="2000" b="0" i="1" dirty="0" err="1">
                <a:effectLst/>
              </a:rPr>
              <a:t>Vertumno</a:t>
            </a:r>
            <a:r>
              <a:rPr lang="es-ES" sz="2000" b="0" i="1" dirty="0">
                <a:effectLst/>
              </a:rPr>
              <a:t> y Pomona</a:t>
            </a:r>
            <a:r>
              <a:rPr lang="es-ES" sz="2000" b="0" i="0" dirty="0">
                <a:effectLst/>
              </a:rPr>
              <a:t> (El lienzo se conserva en el Museo </a:t>
            </a:r>
            <a:r>
              <a:rPr lang="es-ES" sz="2000" b="0" i="0" dirty="0" err="1">
                <a:effectLst/>
              </a:rPr>
              <a:t>Caramulo</a:t>
            </a:r>
            <a:r>
              <a:rPr lang="es-ES" sz="2000" b="0" i="0" dirty="0">
                <a:effectLst/>
              </a:rPr>
              <a:t>, el boceto en el </a:t>
            </a:r>
            <a:r>
              <a:rPr lang="es-ES" sz="2000" b="0" i="0" u="none" strike="noStrike" dirty="0">
                <a:effectLst/>
              </a:rPr>
              <a:t>Museo del Prado</a:t>
            </a:r>
            <a:r>
              <a:rPr lang="es-ES" sz="2000" b="0" i="0" dirty="0">
                <a:effectLst/>
              </a:rPr>
              <a:t> (</a:t>
            </a:r>
            <a:r>
              <a:rPr lang="es-ES" sz="2000" b="0" i="0" u="none" strike="noStrike" dirty="0">
                <a:effectLst/>
              </a:rPr>
              <a:t>P2044</a:t>
            </a:r>
            <a:r>
              <a:rPr lang="es-ES" sz="2000" b="0" i="0" dirty="0">
                <a:effectLst/>
              </a:rPr>
              <a:t>)).</a:t>
            </a:r>
          </a:p>
          <a:p>
            <a:pPr algn="l" fontAlgn="base"/>
            <a:r>
              <a:rPr lang="es-ES" sz="2000" b="0" i="0" dirty="0">
                <a:effectLst/>
              </a:rPr>
              <a:t>J. </a:t>
            </a:r>
            <a:r>
              <a:rPr lang="es-ES" sz="2000" b="0" i="0" u="none" strike="noStrike" dirty="0">
                <a:effectLst/>
              </a:rPr>
              <a:t>Jordaens</a:t>
            </a:r>
            <a:r>
              <a:rPr lang="es-ES" sz="2000" b="0" i="0" dirty="0">
                <a:effectLst/>
              </a:rPr>
              <a:t> introduce cambios con respecto al boceto de </a:t>
            </a:r>
            <a:r>
              <a:rPr lang="es-ES" sz="2000" b="0" i="0" u="none" strike="noStrike" dirty="0">
                <a:effectLst/>
              </a:rPr>
              <a:t>Rubens</a:t>
            </a:r>
            <a:r>
              <a:rPr lang="es-ES" sz="2000" b="0" i="0" dirty="0">
                <a:effectLst/>
              </a:rPr>
              <a:t>, conservado hoy en la colección de sir Edmund Bacon, Bart en </a:t>
            </a:r>
            <a:r>
              <a:rPr lang="es-ES" sz="2000" b="0" i="0" dirty="0" err="1">
                <a:effectLst/>
              </a:rPr>
              <a:t>Raveningham</a:t>
            </a:r>
            <a:r>
              <a:rPr lang="es-ES" sz="2000" b="0" i="0" dirty="0">
                <a:effectLst/>
              </a:rPr>
              <a:t> Hall, en </a:t>
            </a:r>
            <a:r>
              <a:rPr lang="es-ES" sz="2000" b="0" i="0" u="none" strike="noStrike" dirty="0">
                <a:effectLst/>
              </a:rPr>
              <a:t>Norfolk</a:t>
            </a:r>
            <a:r>
              <a:rPr lang="es-ES" sz="2000" b="0" i="0" dirty="0">
                <a:effectLst/>
              </a:rPr>
              <a:t>, por ejemplo en la cara de </a:t>
            </a:r>
            <a:r>
              <a:rPr lang="es-ES" sz="2000" b="0" i="0" u="none" strike="noStrike" dirty="0">
                <a:effectLst/>
              </a:rPr>
              <a:t>Cadmo</a:t>
            </a:r>
            <a:r>
              <a:rPr lang="es-ES" sz="2000" b="0" i="0" dirty="0">
                <a:effectLst/>
              </a:rPr>
              <a:t> más girada hacia </a:t>
            </a:r>
            <a:r>
              <a:rPr lang="es-ES" sz="2000" b="0" i="0" u="none" strike="noStrike" dirty="0">
                <a:effectLst/>
              </a:rPr>
              <a:t>Minerva</a:t>
            </a:r>
            <a:r>
              <a:rPr lang="es-ES" sz="2000" b="0" i="0" dirty="0">
                <a:effectLst/>
              </a:rPr>
              <a:t> en el lienzo, el tratamiento de los árboles del fondo, y el mayor tamaño de los soldados.</a:t>
            </a:r>
            <a:endParaRPr lang="es-ES" dirty="0"/>
          </a:p>
        </p:txBody>
      </p:sp>
    </p:spTree>
    <p:extLst>
      <p:ext uri="{BB962C8B-B14F-4D97-AF65-F5344CB8AC3E}">
        <p14:creationId xmlns:p14="http://schemas.microsoft.com/office/powerpoint/2010/main" val="344050802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720339" y="1"/>
            <a:ext cx="3471659" cy="2493817"/>
          </a:xfrm>
        </p:spPr>
        <p:txBody>
          <a:bodyPr anchor="ctr">
            <a:normAutofit/>
          </a:bodyPr>
          <a:lstStyle/>
          <a:p>
            <a:pPr algn="ctr"/>
            <a:r>
              <a:rPr lang="es-ES" sz="2800" dirty="0"/>
              <a:t>1638. Jacob Jordaens. Cadmo y Minerva. Museo del Prado.</a:t>
            </a:r>
          </a:p>
        </p:txBody>
      </p:sp>
      <p:pic>
        <p:nvPicPr>
          <p:cNvPr id="4" name="Imagen 3">
            <a:extLst>
              <a:ext uri="{FF2B5EF4-FFF2-40B4-BE49-F238E27FC236}">
                <a16:creationId xmlns:a16="http://schemas.microsoft.com/office/drawing/2014/main" id="{35B270F3-3E58-4A48-86FE-C5826D57CC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20340" y="2493818"/>
            <a:ext cx="3471660" cy="2092037"/>
          </a:xfrm>
          <a:prstGeom prst="rect">
            <a:avLst/>
          </a:prstGeom>
        </p:spPr>
      </p:pic>
      <p:sp>
        <p:nvSpPr>
          <p:cNvPr id="3" name="CuadroTexto 2">
            <a:extLst>
              <a:ext uri="{FF2B5EF4-FFF2-40B4-BE49-F238E27FC236}">
                <a16:creationId xmlns:a16="http://schemas.microsoft.com/office/drawing/2014/main" id="{33BBC906-6F27-4F6C-BF3B-60E91712A64E}"/>
              </a:ext>
            </a:extLst>
          </p:cNvPr>
          <p:cNvSpPr txBox="1"/>
          <p:nvPr/>
        </p:nvSpPr>
        <p:spPr>
          <a:xfrm>
            <a:off x="290945" y="401781"/>
            <a:ext cx="8429394" cy="6555641"/>
          </a:xfrm>
          <a:prstGeom prst="rect">
            <a:avLst/>
          </a:prstGeom>
          <a:noFill/>
        </p:spPr>
        <p:txBody>
          <a:bodyPr wrap="square" rtlCol="0">
            <a:spAutoFit/>
          </a:bodyPr>
          <a:lstStyle/>
          <a:p>
            <a:pPr algn="l" fontAlgn="base"/>
            <a:r>
              <a:rPr lang="es-ES" sz="2000" b="0" i="0" dirty="0">
                <a:effectLst/>
              </a:rPr>
              <a:t>Los lienzos para la </a:t>
            </a:r>
            <a:r>
              <a:rPr lang="es-ES" sz="2000" b="0" i="0" u="none" strike="noStrike" dirty="0">
                <a:effectLst/>
              </a:rPr>
              <a:t>Torre de la Parada</a:t>
            </a:r>
            <a:r>
              <a:rPr lang="es-ES" sz="2000" b="0" i="0" dirty="0">
                <a:effectLst/>
              </a:rPr>
              <a:t> fueron realizados en torno a 1636-1638 aproximadamente, siguiendo la correspondencia entre el </a:t>
            </a:r>
            <a:r>
              <a:rPr lang="es-ES" sz="2000" b="0" i="0" u="none" strike="noStrike" dirty="0">
                <a:effectLst/>
              </a:rPr>
              <a:t>Cardenal Infante Don Fernando</a:t>
            </a:r>
            <a:r>
              <a:rPr lang="es-ES" sz="2000" b="0" i="0" dirty="0">
                <a:effectLst/>
              </a:rPr>
              <a:t>, gobernador de </a:t>
            </a:r>
            <a:r>
              <a:rPr lang="es-ES" sz="2000" b="0" i="0" u="none" strike="noStrike" dirty="0">
                <a:effectLst/>
              </a:rPr>
              <a:t>Flandes</a:t>
            </a:r>
            <a:r>
              <a:rPr lang="es-ES" sz="2000" b="0" i="0" dirty="0">
                <a:effectLst/>
              </a:rPr>
              <a:t> en el momento del encargo y su hermano el rey </a:t>
            </a:r>
            <a:r>
              <a:rPr lang="es-ES" sz="2000" b="0" i="0" u="none" strike="noStrike" dirty="0">
                <a:effectLst/>
              </a:rPr>
              <a:t>Felipe IV</a:t>
            </a:r>
            <a:r>
              <a:rPr lang="es-ES" sz="2000" b="0" i="0" dirty="0">
                <a:effectLst/>
              </a:rPr>
              <a:t>.</a:t>
            </a:r>
          </a:p>
          <a:p>
            <a:pPr algn="l" fontAlgn="base"/>
            <a:r>
              <a:rPr lang="es-ES" sz="2000" b="0" i="0" dirty="0">
                <a:effectLst/>
              </a:rPr>
              <a:t>La decoración de la </a:t>
            </a:r>
            <a:r>
              <a:rPr lang="es-ES" sz="2000" b="0" i="0" u="none" strike="noStrike" dirty="0">
                <a:effectLst/>
              </a:rPr>
              <a:t>Torre de la Parada</a:t>
            </a:r>
            <a:r>
              <a:rPr lang="es-ES" sz="2000" b="0" i="0" dirty="0">
                <a:effectLst/>
              </a:rPr>
              <a:t>, en cuyo proyecto también participaron otros autores como </a:t>
            </a:r>
            <a:r>
              <a:rPr lang="es-ES" sz="2000" b="0" i="0" u="none" strike="noStrike" dirty="0">
                <a:effectLst/>
              </a:rPr>
              <a:t>Velázquez</a:t>
            </a:r>
            <a:r>
              <a:rPr lang="es-ES" sz="2000" b="0" i="0" dirty="0">
                <a:effectLst/>
              </a:rPr>
              <a:t>, fue el mayor encargo que </a:t>
            </a:r>
            <a:r>
              <a:rPr lang="es-ES" sz="2000" b="0" i="0" u="none" strike="noStrike" dirty="0">
                <a:effectLst/>
              </a:rPr>
              <a:t>Rubens</a:t>
            </a:r>
            <a:r>
              <a:rPr lang="es-ES" sz="2000" b="0" i="0" dirty="0">
                <a:effectLst/>
              </a:rPr>
              <a:t> recibió de </a:t>
            </a:r>
            <a:r>
              <a:rPr lang="es-ES" sz="2000" b="0" i="0" u="none" strike="noStrike" dirty="0">
                <a:effectLst/>
              </a:rPr>
              <a:t>Felipe IV</a:t>
            </a:r>
            <a:r>
              <a:rPr lang="es-ES" sz="2000" b="0" i="0" dirty="0">
                <a:effectLst/>
              </a:rPr>
              <a:t>. A partir de 1636 se enviaron desde </a:t>
            </a:r>
            <a:r>
              <a:rPr lang="es-ES" sz="2000" b="0" i="0" u="none" strike="noStrike" dirty="0">
                <a:effectLst/>
              </a:rPr>
              <a:t>Amberes</a:t>
            </a:r>
            <a:r>
              <a:rPr lang="es-ES" sz="2000" b="0" i="0" dirty="0">
                <a:effectLst/>
              </a:rPr>
              <a:t> a </a:t>
            </a:r>
            <a:r>
              <a:rPr lang="es-ES" sz="2000" b="0" i="0" u="none" strike="noStrike" dirty="0">
                <a:effectLst/>
              </a:rPr>
              <a:t>Madrid</a:t>
            </a:r>
            <a:r>
              <a:rPr lang="es-ES" sz="2000" b="0" i="0" dirty="0">
                <a:effectLst/>
              </a:rPr>
              <a:t> más de sesenta obras para esta casa de recreo situada en los montes del </a:t>
            </a:r>
            <a:r>
              <a:rPr lang="es-ES" sz="2000" b="0" i="0" u="none" strike="noStrike" dirty="0">
                <a:effectLst/>
              </a:rPr>
              <a:t>Pardo</a:t>
            </a:r>
            <a:r>
              <a:rPr lang="es-ES" sz="2000" b="0" i="0" dirty="0">
                <a:effectLst/>
              </a:rPr>
              <a:t>. La mayor parte de las escenas narraban las pasiones de los dioses, según fueron descritas en las </a:t>
            </a:r>
            <a:r>
              <a:rPr lang="es-ES" sz="2000" b="0" i="1" u="none" strike="noStrike" dirty="0">
                <a:effectLst/>
              </a:rPr>
              <a:t>Metamorfosis</a:t>
            </a:r>
            <a:r>
              <a:rPr lang="es-ES" sz="2000" b="0" i="1" dirty="0">
                <a:effectLst/>
              </a:rPr>
              <a:t> </a:t>
            </a:r>
            <a:r>
              <a:rPr lang="es-ES" sz="2000" b="0" i="0" dirty="0">
                <a:effectLst/>
              </a:rPr>
              <a:t>del poeta romano </a:t>
            </a:r>
            <a:r>
              <a:rPr lang="es-ES" sz="2000" b="0" i="0" u="none" strike="noStrike" dirty="0">
                <a:effectLst/>
              </a:rPr>
              <a:t>Ovidio</a:t>
            </a:r>
            <a:r>
              <a:rPr lang="es-ES" sz="2000" b="0" i="0" dirty="0">
                <a:effectLst/>
              </a:rPr>
              <a:t> y otras fuentes clásicas. Para llevar a cabo un proyecto tan amplio, </a:t>
            </a:r>
            <a:r>
              <a:rPr lang="es-ES" sz="2000" b="0" i="0" u="none" strike="noStrike" dirty="0">
                <a:effectLst/>
              </a:rPr>
              <a:t>Rubens</a:t>
            </a:r>
            <a:r>
              <a:rPr lang="es-ES" sz="2000" b="0" i="0" dirty="0">
                <a:effectLst/>
              </a:rPr>
              <a:t> realizó pequeños bocetos sobre tabla, donde capta la esencia moral de las historias y las actitudes de los personajes. Estos bocetos sirvieron de base para la elaboración de los lienzos definitivos.</a:t>
            </a:r>
          </a:p>
          <a:p>
            <a:pPr algn="l" fontAlgn="base"/>
            <a:r>
              <a:rPr lang="es-ES" sz="2000" b="0" i="0" dirty="0">
                <a:effectLst/>
              </a:rPr>
              <a:t>El </a:t>
            </a:r>
            <a:r>
              <a:rPr lang="es-ES" sz="2000" b="0" i="0" u="none" strike="noStrike" dirty="0">
                <a:effectLst/>
              </a:rPr>
              <a:t>Museo del Prado</a:t>
            </a:r>
            <a:r>
              <a:rPr lang="es-ES" sz="2000" b="0" i="0" dirty="0">
                <a:effectLst/>
              </a:rPr>
              <a:t> conserva diez de los bocetos de </a:t>
            </a:r>
            <a:r>
              <a:rPr lang="es-ES" sz="2000" b="0" i="0" u="none" strike="noStrike" dirty="0">
                <a:effectLst/>
              </a:rPr>
              <a:t>Rubens</a:t>
            </a:r>
            <a:r>
              <a:rPr lang="es-ES" sz="2000" b="0" i="0" dirty="0">
                <a:effectLst/>
              </a:rPr>
              <a:t>, nueve de ellos donados en 1889 por la </a:t>
            </a:r>
            <a:r>
              <a:rPr lang="es-ES" sz="2000" b="0" i="0" u="none" strike="noStrike" dirty="0">
                <a:effectLst/>
              </a:rPr>
              <a:t>duquesa de Pastrana</a:t>
            </a:r>
            <a:r>
              <a:rPr lang="es-ES" sz="2000" b="0" i="0" dirty="0">
                <a:effectLst/>
              </a:rPr>
              <a:t>, y uno adquirido en el año 2000. El </a:t>
            </a:r>
            <a:r>
              <a:rPr lang="es-ES" sz="2000" b="0" i="0" u="none" strike="noStrike" dirty="0">
                <a:effectLst/>
              </a:rPr>
              <a:t>Prado</a:t>
            </a:r>
            <a:r>
              <a:rPr lang="es-ES" sz="2000" b="0" i="0" dirty="0">
                <a:effectLst/>
              </a:rPr>
              <a:t> también conserva la mayoría de los lienzos realizados a partir de los diseños de </a:t>
            </a:r>
            <a:r>
              <a:rPr lang="es-ES" sz="2000" b="0" i="0" u="none" strike="noStrike" dirty="0">
                <a:effectLst/>
              </a:rPr>
              <a:t>Rubens</a:t>
            </a:r>
            <a:r>
              <a:rPr lang="es-ES" sz="2000" b="0" i="0" dirty="0">
                <a:effectLst/>
              </a:rPr>
              <a:t> para la decoración de este lugar (muchos de los cuadros fueron pintados por otros artistas).</a:t>
            </a:r>
          </a:p>
          <a:p>
            <a:pPr algn="l" fontAlgn="base"/>
            <a:r>
              <a:rPr lang="es-ES" sz="2000" b="0" i="0" dirty="0">
                <a:effectLst/>
              </a:rPr>
              <a:t>(Información revisada y actualizada por el Departamento de </a:t>
            </a:r>
            <a:r>
              <a:rPr lang="es-ES" sz="2000" b="0" i="0" u="none" strike="noStrike" dirty="0">
                <a:effectLst/>
              </a:rPr>
              <a:t>Pintura Flamenca</a:t>
            </a:r>
            <a:r>
              <a:rPr lang="es-ES" sz="2000" b="0" i="0" dirty="0">
                <a:effectLst/>
              </a:rPr>
              <a:t> y Escuelas del Norte del </a:t>
            </a:r>
            <a:r>
              <a:rPr lang="es-ES" sz="2000" b="0" i="0" u="none" strike="noStrike" dirty="0">
                <a:effectLst/>
              </a:rPr>
              <a:t>Museo Nacional del Prado</a:t>
            </a:r>
            <a:r>
              <a:rPr lang="es-ES" sz="2000" b="0" i="0" dirty="0">
                <a:effectLst/>
              </a:rPr>
              <a:t>, 2014).</a:t>
            </a:r>
            <a:endParaRPr lang="es-ES" dirty="0"/>
          </a:p>
        </p:txBody>
      </p:sp>
    </p:spTree>
    <p:extLst>
      <p:ext uri="{BB962C8B-B14F-4D97-AF65-F5344CB8AC3E}">
        <p14:creationId xmlns:p14="http://schemas.microsoft.com/office/powerpoint/2010/main" val="111919339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79342" y="0"/>
            <a:ext cx="9012658" cy="1153786"/>
          </a:xfrm>
        </p:spPr>
        <p:txBody>
          <a:bodyPr anchor="ctr">
            <a:normAutofit fontScale="90000"/>
          </a:bodyPr>
          <a:lstStyle/>
          <a:p>
            <a:r>
              <a:rPr lang="es-ES" sz="2800" b="1" dirty="0"/>
              <a:t>1638. Jacob Jordaens. </a:t>
            </a:r>
            <a:r>
              <a:rPr lang="es-ES" sz="2800" b="1" i="0" dirty="0">
                <a:solidFill>
                  <a:srgbClr val="000000"/>
                </a:solidFill>
                <a:effectLst/>
              </a:rPr>
              <a:t>Como cantaban los viejos, los jóvenes tocan gaitas</a:t>
            </a:r>
            <a:r>
              <a:rPr lang="es-ES" sz="2800" b="1" dirty="0"/>
              <a:t>. </a:t>
            </a:r>
            <a:r>
              <a:rPr lang="es-ES" sz="2800" b="1" dirty="0" err="1"/>
              <a:t>Koninklijk</a:t>
            </a:r>
            <a:r>
              <a:rPr lang="es-ES" sz="2800" b="1" dirty="0"/>
              <a:t> Museum </a:t>
            </a:r>
            <a:r>
              <a:rPr lang="es-ES" sz="2800" b="1" dirty="0" err="1"/>
              <a:t>voor</a:t>
            </a:r>
            <a:r>
              <a:rPr lang="es-ES" sz="2800" b="1" dirty="0"/>
              <a:t> </a:t>
            </a:r>
            <a:r>
              <a:rPr lang="es-ES" sz="2800" b="1" dirty="0" err="1"/>
              <a:t>Schone</a:t>
            </a:r>
            <a:r>
              <a:rPr lang="es-ES" sz="2800" b="1" dirty="0"/>
              <a:t> </a:t>
            </a:r>
            <a:r>
              <a:rPr lang="es-ES" sz="2800" b="1" dirty="0" err="1"/>
              <a:t>Kunsten</a:t>
            </a:r>
            <a:r>
              <a:rPr lang="es-ES" sz="2800" b="1" dirty="0"/>
              <a:t>, </a:t>
            </a:r>
            <a:r>
              <a:rPr lang="es-ES" sz="2800" b="1" dirty="0" err="1"/>
              <a:t>Antwerp</a:t>
            </a:r>
            <a:r>
              <a:rPr lang="es-ES" sz="2800" b="1" dirty="0"/>
              <a:t>.</a:t>
            </a:r>
          </a:p>
        </p:txBody>
      </p:sp>
      <p:pic>
        <p:nvPicPr>
          <p:cNvPr id="4" name="Imagen 3">
            <a:extLst>
              <a:ext uri="{FF2B5EF4-FFF2-40B4-BE49-F238E27FC236}">
                <a16:creationId xmlns:a16="http://schemas.microsoft.com/office/drawing/2014/main" id="{622356EE-7051-4A9F-9EF9-7C9231EF3D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9342" y="1153786"/>
            <a:ext cx="9012658" cy="5704214"/>
          </a:xfrm>
          <a:prstGeom prst="rect">
            <a:avLst/>
          </a:prstGeom>
        </p:spPr>
      </p:pic>
      <p:sp>
        <p:nvSpPr>
          <p:cNvPr id="3" name="CuadroTexto 2">
            <a:extLst>
              <a:ext uri="{FF2B5EF4-FFF2-40B4-BE49-F238E27FC236}">
                <a16:creationId xmlns:a16="http://schemas.microsoft.com/office/drawing/2014/main" id="{6420BB95-7828-4C98-A979-0BD788DD2054}"/>
              </a:ext>
            </a:extLst>
          </p:cNvPr>
          <p:cNvSpPr txBox="1"/>
          <p:nvPr/>
        </p:nvSpPr>
        <p:spPr>
          <a:xfrm>
            <a:off x="238853" y="96982"/>
            <a:ext cx="2881746" cy="6001643"/>
          </a:xfrm>
          <a:prstGeom prst="rect">
            <a:avLst/>
          </a:prstGeom>
          <a:noFill/>
        </p:spPr>
        <p:txBody>
          <a:bodyPr wrap="square" rtlCol="0">
            <a:spAutoFit/>
          </a:bodyPr>
          <a:lstStyle/>
          <a:p>
            <a:r>
              <a:rPr lang="es-ES" sz="2400" b="0" i="0" dirty="0">
                <a:effectLst/>
              </a:rPr>
              <a:t>La pintura es una expresión del antiguo proverbio holandés que se puede leer en la parte superior de la obra. Significa que los jóvenes siempre siguen el ejemplo establecido por los viejos. Jacob Jordaens representó el proverbio varias veces en el curso de su carrera. Esta es la primera versión conocida.</a:t>
            </a:r>
            <a:endParaRPr lang="es-ES" sz="2400" dirty="0"/>
          </a:p>
        </p:txBody>
      </p:sp>
    </p:spTree>
    <p:extLst>
      <p:ext uri="{BB962C8B-B14F-4D97-AF65-F5344CB8AC3E}">
        <p14:creationId xmlns:p14="http://schemas.microsoft.com/office/powerpoint/2010/main" val="339586928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87601966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388437" cy="632402"/>
          </a:xfrm>
        </p:spPr>
        <p:txBody>
          <a:bodyPr anchor="t">
            <a:normAutofit/>
          </a:bodyPr>
          <a:lstStyle/>
          <a:p>
            <a:pPr algn="ctr"/>
            <a:r>
              <a:rPr lang="es-ES" sz="2800" b="1" dirty="0"/>
              <a:t>1639. Jacob Jordaens. Sátiro tocando la Pipa. Museo de Bellas Artes, Bilbao.</a:t>
            </a:r>
          </a:p>
        </p:txBody>
      </p:sp>
      <p:pic>
        <p:nvPicPr>
          <p:cNvPr id="4" name="Imagen 3">
            <a:extLst>
              <a:ext uri="{FF2B5EF4-FFF2-40B4-BE49-F238E27FC236}">
                <a16:creationId xmlns:a16="http://schemas.microsoft.com/office/drawing/2014/main" id="{99D9E4FF-31DB-4B92-8B32-8224FEF8C7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2961" y="900545"/>
            <a:ext cx="9146077" cy="5957455"/>
          </a:xfrm>
          <a:prstGeom prst="rect">
            <a:avLst/>
          </a:prstGeom>
        </p:spPr>
      </p:pic>
    </p:spTree>
    <p:extLst>
      <p:ext uri="{BB962C8B-B14F-4D97-AF65-F5344CB8AC3E}">
        <p14:creationId xmlns:p14="http://schemas.microsoft.com/office/powerpoint/2010/main" val="398971605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754040" y="365125"/>
            <a:ext cx="6147015" cy="632402"/>
          </a:xfrm>
        </p:spPr>
        <p:txBody>
          <a:bodyPr anchor="t">
            <a:normAutofit fontScale="90000"/>
          </a:bodyPr>
          <a:lstStyle/>
          <a:p>
            <a:pPr algn="ctr"/>
            <a:r>
              <a:rPr lang="es-ES" sz="2800" b="1" dirty="0"/>
              <a:t>1639. Jacob Jordaens. Sátiro tocando la Pipa. Museo de Bellas Artes, Bilbao.</a:t>
            </a:r>
          </a:p>
        </p:txBody>
      </p:sp>
      <p:pic>
        <p:nvPicPr>
          <p:cNvPr id="4" name="Imagen 3">
            <a:extLst>
              <a:ext uri="{FF2B5EF4-FFF2-40B4-BE49-F238E27FC236}">
                <a16:creationId xmlns:a16="http://schemas.microsoft.com/office/drawing/2014/main" id="{99D9E4FF-31DB-4B92-8B32-8224FEF8C7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4985" y="1634836"/>
            <a:ext cx="6147015" cy="4003964"/>
          </a:xfrm>
          <a:prstGeom prst="rect">
            <a:avLst/>
          </a:prstGeom>
        </p:spPr>
      </p:pic>
      <p:sp>
        <p:nvSpPr>
          <p:cNvPr id="3" name="CuadroTexto 2">
            <a:extLst>
              <a:ext uri="{FF2B5EF4-FFF2-40B4-BE49-F238E27FC236}">
                <a16:creationId xmlns:a16="http://schemas.microsoft.com/office/drawing/2014/main" id="{8C776163-166C-40FF-83E1-4C7A07CBA690}"/>
              </a:ext>
            </a:extLst>
          </p:cNvPr>
          <p:cNvSpPr txBox="1"/>
          <p:nvPr/>
        </p:nvSpPr>
        <p:spPr>
          <a:xfrm>
            <a:off x="374073" y="138545"/>
            <a:ext cx="5670912" cy="5632311"/>
          </a:xfrm>
          <a:prstGeom prst="rect">
            <a:avLst/>
          </a:prstGeom>
          <a:noFill/>
        </p:spPr>
        <p:txBody>
          <a:bodyPr wrap="square" rtlCol="0">
            <a:spAutoFit/>
          </a:bodyPr>
          <a:lstStyle/>
          <a:p>
            <a:pPr algn="l"/>
            <a:r>
              <a:rPr lang="es-ES" sz="2000" b="0" dirty="0">
                <a:effectLst/>
              </a:rPr>
              <a:t>En un primer plano sobresale la potente figura de un sátiro, personaje mitológico con cuernos y patas de cabra, tocando la flauta con aire melancólico e inmerso en un entorno arcádico y crepuscular. Este tipo de figura vigorosa y desnuda, relacionada con el mundo clásico y mitológico, es muy recurrente en la producción de Jordaens y pone de manifiesto las excelentes dotes del pintor para dar a estos asuntos la fuerza que caracte­riza buena parte de su producción. A ello contribuye su peculiar factura, definitoria de su estilo, de largas pinceladas vibrantes y empastadas con las que logra transmitir la sensación de movimiento. La luz del atardecer proporciona al pintor la oportunidad de crear los contrastes lumínicos por los que sentía predilección. La obra está fechada en torno a 1639, cuando Jordaens se encontraba en el periodo más fructífero de su carrera.</a:t>
            </a:r>
          </a:p>
        </p:txBody>
      </p:sp>
    </p:spTree>
    <p:extLst>
      <p:ext uri="{BB962C8B-B14F-4D97-AF65-F5344CB8AC3E}">
        <p14:creationId xmlns:p14="http://schemas.microsoft.com/office/powerpoint/2010/main" val="62811350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754040" y="365125"/>
            <a:ext cx="6147015" cy="632402"/>
          </a:xfrm>
        </p:spPr>
        <p:txBody>
          <a:bodyPr anchor="t">
            <a:normAutofit fontScale="90000"/>
          </a:bodyPr>
          <a:lstStyle/>
          <a:p>
            <a:pPr algn="ctr"/>
            <a:r>
              <a:rPr lang="es-ES" sz="2800" b="1" dirty="0"/>
              <a:t>1639. Jacob Jordaens. Sátiro tocando la Pipa. Museo de Bellas Artes, Bilbao.</a:t>
            </a:r>
          </a:p>
        </p:txBody>
      </p:sp>
      <p:pic>
        <p:nvPicPr>
          <p:cNvPr id="4" name="Imagen 3">
            <a:extLst>
              <a:ext uri="{FF2B5EF4-FFF2-40B4-BE49-F238E27FC236}">
                <a16:creationId xmlns:a16="http://schemas.microsoft.com/office/drawing/2014/main" id="{99D9E4FF-31DB-4B92-8B32-8224FEF8C7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4985" y="1533229"/>
            <a:ext cx="6147015" cy="4003964"/>
          </a:xfrm>
          <a:prstGeom prst="rect">
            <a:avLst/>
          </a:prstGeom>
        </p:spPr>
      </p:pic>
      <p:sp>
        <p:nvSpPr>
          <p:cNvPr id="3" name="CuadroTexto 2">
            <a:extLst>
              <a:ext uri="{FF2B5EF4-FFF2-40B4-BE49-F238E27FC236}">
                <a16:creationId xmlns:a16="http://schemas.microsoft.com/office/drawing/2014/main" id="{8C776163-166C-40FF-83E1-4C7A07CBA690}"/>
              </a:ext>
            </a:extLst>
          </p:cNvPr>
          <p:cNvSpPr txBox="1"/>
          <p:nvPr/>
        </p:nvSpPr>
        <p:spPr>
          <a:xfrm>
            <a:off x="374073" y="138545"/>
            <a:ext cx="5670912" cy="5324535"/>
          </a:xfrm>
          <a:prstGeom prst="rect">
            <a:avLst/>
          </a:prstGeom>
          <a:noFill/>
        </p:spPr>
        <p:txBody>
          <a:bodyPr wrap="square" rtlCol="0">
            <a:spAutoFit/>
          </a:bodyPr>
          <a:lstStyle/>
          <a:p>
            <a:pPr algn="l"/>
            <a:r>
              <a:rPr lang="es-ES" sz="2000" b="0" dirty="0">
                <a:effectLst/>
              </a:rPr>
              <a:t>La composición actual de esta obra resulta muy distinta a como salió de las manos de Jordaens, ya que una fotografía del lienzo de 1956 muestra que era de formato casi cuadrado y que a los pies del sátiro se situaban dos niños y una ninfa dormida. Después de esta fecha el lienzo fue recortado y se desconoce el paradero de la mitad inferior. El sentido de la composición original era, por lo tanto, bien distinto al que muestra hoy, ya que la intención del pintor era representar un tema mitológico concreto, en opinión de Matías Díaz Padrón, la infancia de Júpiter, cuya figura aparecía en la parte inferior. Según el relato mitológico, las ninfas cuidaron de él y lo alimentaron con la leche de la cabra </a:t>
            </a:r>
            <a:r>
              <a:rPr lang="es-ES" sz="2000" b="0" dirty="0" err="1">
                <a:effectLst/>
              </a:rPr>
              <a:t>Aix</a:t>
            </a:r>
            <a:r>
              <a:rPr lang="es-ES" sz="2000" b="0" dirty="0">
                <a:effectLst/>
              </a:rPr>
              <a:t> en las laderas del cretense monte Ida, donde había nacido de Rea en la gruta conocida con el nombre de </a:t>
            </a:r>
            <a:r>
              <a:rPr lang="es-ES" sz="2000" b="0" dirty="0" err="1">
                <a:effectLst/>
              </a:rPr>
              <a:t>Ideon</a:t>
            </a:r>
            <a:r>
              <a:rPr lang="es-ES" sz="2000" b="0" dirty="0">
                <a:effectLst/>
              </a:rPr>
              <a:t> </a:t>
            </a:r>
            <a:r>
              <a:rPr lang="es-ES" sz="2000" b="0" dirty="0" err="1">
                <a:effectLst/>
              </a:rPr>
              <a:t>Antron</a:t>
            </a:r>
            <a:r>
              <a:rPr lang="es-ES" sz="2000" b="0" dirty="0">
                <a:effectLst/>
              </a:rPr>
              <a:t>.</a:t>
            </a:r>
          </a:p>
        </p:txBody>
      </p:sp>
    </p:spTree>
    <p:extLst>
      <p:ext uri="{BB962C8B-B14F-4D97-AF65-F5344CB8AC3E}">
        <p14:creationId xmlns:p14="http://schemas.microsoft.com/office/powerpoint/2010/main" val="309869633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754040" y="365125"/>
            <a:ext cx="6147015" cy="632402"/>
          </a:xfrm>
        </p:spPr>
        <p:txBody>
          <a:bodyPr anchor="t">
            <a:normAutofit fontScale="90000"/>
          </a:bodyPr>
          <a:lstStyle/>
          <a:p>
            <a:pPr algn="ctr"/>
            <a:r>
              <a:rPr lang="es-ES" sz="2800" b="1" dirty="0"/>
              <a:t>1639. Jacob Jordaens. Sátiro tocando la Pipa. Museo de Bellas Artes, Bilbao.</a:t>
            </a:r>
          </a:p>
        </p:txBody>
      </p:sp>
      <p:pic>
        <p:nvPicPr>
          <p:cNvPr id="4" name="Imagen 3">
            <a:extLst>
              <a:ext uri="{FF2B5EF4-FFF2-40B4-BE49-F238E27FC236}">
                <a16:creationId xmlns:a16="http://schemas.microsoft.com/office/drawing/2014/main" id="{99D9E4FF-31DB-4B92-8B32-8224FEF8C7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4985" y="1533229"/>
            <a:ext cx="6147015" cy="4003964"/>
          </a:xfrm>
          <a:prstGeom prst="rect">
            <a:avLst/>
          </a:prstGeom>
        </p:spPr>
      </p:pic>
      <p:sp>
        <p:nvSpPr>
          <p:cNvPr id="3" name="CuadroTexto 2">
            <a:extLst>
              <a:ext uri="{FF2B5EF4-FFF2-40B4-BE49-F238E27FC236}">
                <a16:creationId xmlns:a16="http://schemas.microsoft.com/office/drawing/2014/main" id="{8C776163-166C-40FF-83E1-4C7A07CBA690}"/>
              </a:ext>
            </a:extLst>
          </p:cNvPr>
          <p:cNvSpPr txBox="1"/>
          <p:nvPr/>
        </p:nvSpPr>
        <p:spPr>
          <a:xfrm>
            <a:off x="374073" y="138545"/>
            <a:ext cx="5670912" cy="3170099"/>
          </a:xfrm>
          <a:prstGeom prst="rect">
            <a:avLst/>
          </a:prstGeom>
          <a:noFill/>
        </p:spPr>
        <p:txBody>
          <a:bodyPr wrap="square" rtlCol="0">
            <a:spAutoFit/>
          </a:bodyPr>
          <a:lstStyle/>
          <a:p>
            <a:pPr algn="l"/>
            <a:r>
              <a:rPr lang="es-ES" sz="2000" b="0" dirty="0">
                <a:effectLst/>
              </a:rPr>
              <a:t>Formado en el taller de Adam van </a:t>
            </a:r>
            <a:r>
              <a:rPr lang="es-ES" sz="2000" b="0" dirty="0" err="1">
                <a:effectLst/>
              </a:rPr>
              <a:t>Noort</a:t>
            </a:r>
            <a:r>
              <a:rPr lang="es-ES" sz="2000" b="0" dirty="0">
                <a:effectLst/>
              </a:rPr>
              <a:t>, Jordaens fue posteriormente discípulo y colaborador de Rubens, su referente más importante en temas y composiciones. Sin salir jamás de Amberes, y una vez fallecidos Rubens y Van Dyck, fue el pintor que alcanzó mayor éxito en los Países Bajos del sur, y su fama trascendió ampliamente el ámbito flamenco, de modo que recibió encargos procedentes de destacados monarcas europeos como Felipe IV, Carlos I o Cristina de Suecia.</a:t>
            </a:r>
          </a:p>
        </p:txBody>
      </p:sp>
    </p:spTree>
    <p:extLst>
      <p:ext uri="{BB962C8B-B14F-4D97-AF65-F5344CB8AC3E}">
        <p14:creationId xmlns:p14="http://schemas.microsoft.com/office/powerpoint/2010/main" val="167132857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25971145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29238" cy="5869420"/>
          </a:xfrm>
        </p:spPr>
        <p:txBody>
          <a:bodyPr anchor="t">
            <a:normAutofit/>
          </a:bodyPr>
          <a:lstStyle/>
          <a:p>
            <a:r>
              <a:rPr lang="pt-BR" sz="2800" b="1" dirty="0"/>
              <a:t>1640. Jacob </a:t>
            </a:r>
            <a:r>
              <a:rPr lang="pt-BR" sz="2800" b="1" dirty="0" err="1"/>
              <a:t>Jordaens</a:t>
            </a:r>
            <a:r>
              <a:rPr lang="pt-BR" sz="2800" b="1" dirty="0"/>
              <a:t>. Autorretrato. </a:t>
            </a:r>
            <a:r>
              <a:rPr lang="pt-BR" sz="2800" b="1" dirty="0" err="1"/>
              <a:t>Rubenshuis</a:t>
            </a:r>
            <a:r>
              <a:rPr lang="pt-BR" sz="2800" b="1" dirty="0"/>
              <a:t>, </a:t>
            </a:r>
            <a:r>
              <a:rPr lang="pt-BR" sz="2800" b="1" dirty="0" err="1"/>
              <a:t>Amberes</a:t>
            </a:r>
            <a:r>
              <a:rPr lang="pt-BR" sz="2800" b="1" dirty="0"/>
              <a:t>.</a:t>
            </a:r>
            <a:endParaRPr lang="es-ES" sz="2800" b="1" dirty="0"/>
          </a:p>
        </p:txBody>
      </p:sp>
      <p:pic>
        <p:nvPicPr>
          <p:cNvPr id="4" name="Imagen 3">
            <a:extLst>
              <a:ext uri="{FF2B5EF4-FFF2-40B4-BE49-F238E27FC236}">
                <a16:creationId xmlns:a16="http://schemas.microsoft.com/office/drawing/2014/main" id="{D87A870C-B298-4D41-B021-A844AE8734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1856" y="0"/>
            <a:ext cx="5250144" cy="6858000"/>
          </a:xfrm>
          <a:prstGeom prst="rect">
            <a:avLst/>
          </a:prstGeom>
        </p:spPr>
      </p:pic>
    </p:spTree>
    <p:extLst>
      <p:ext uri="{BB962C8B-B14F-4D97-AF65-F5344CB8AC3E}">
        <p14:creationId xmlns:p14="http://schemas.microsoft.com/office/powerpoint/2010/main" val="789807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06385" cy="5869420"/>
          </a:xfrm>
        </p:spPr>
        <p:txBody>
          <a:bodyPr anchor="t">
            <a:normAutofit/>
          </a:bodyPr>
          <a:lstStyle/>
          <a:p>
            <a:r>
              <a:rPr lang="es-ES" sz="2800" b="1" dirty="0"/>
              <a:t>1640. Jacob Jordaens. Retrato de la hija del pintor. Colección privada</a:t>
            </a:r>
          </a:p>
        </p:txBody>
      </p:sp>
      <p:pic>
        <p:nvPicPr>
          <p:cNvPr id="4" name="Imagen 3">
            <a:extLst>
              <a:ext uri="{FF2B5EF4-FFF2-40B4-BE49-F238E27FC236}">
                <a16:creationId xmlns:a16="http://schemas.microsoft.com/office/drawing/2014/main" id="{AE07BE47-E84F-40A3-9C03-D759030060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9003" y="0"/>
            <a:ext cx="5472997" cy="6858000"/>
          </a:xfrm>
          <a:prstGeom prst="rect">
            <a:avLst/>
          </a:prstGeom>
        </p:spPr>
      </p:pic>
    </p:spTree>
    <p:extLst>
      <p:ext uri="{BB962C8B-B14F-4D97-AF65-F5344CB8AC3E}">
        <p14:creationId xmlns:p14="http://schemas.microsoft.com/office/powerpoint/2010/main" val="90513848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42928" cy="5869420"/>
          </a:xfrm>
        </p:spPr>
        <p:txBody>
          <a:bodyPr anchor="t">
            <a:normAutofit/>
          </a:bodyPr>
          <a:lstStyle/>
          <a:p>
            <a:r>
              <a:rPr lang="es-ES" sz="2800" b="1" dirty="0"/>
              <a:t>1640. Jacob Jordaens. Retrato de una dama. </a:t>
            </a:r>
            <a:r>
              <a:rPr lang="es-ES" sz="2800" b="1" dirty="0" err="1"/>
              <a:t>Indianapolis</a:t>
            </a:r>
            <a:r>
              <a:rPr lang="es-ES" sz="2800" b="1" dirty="0"/>
              <a:t> Museum of Art.</a:t>
            </a:r>
          </a:p>
        </p:txBody>
      </p:sp>
      <p:pic>
        <p:nvPicPr>
          <p:cNvPr id="4" name="Imagen 3">
            <a:extLst>
              <a:ext uri="{FF2B5EF4-FFF2-40B4-BE49-F238E27FC236}">
                <a16:creationId xmlns:a16="http://schemas.microsoft.com/office/drawing/2014/main" id="{FC1FBEC3-8BC4-4784-9E97-AA11D9C2E2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5546" y="0"/>
            <a:ext cx="4836454" cy="6858000"/>
          </a:xfrm>
          <a:prstGeom prst="rect">
            <a:avLst/>
          </a:prstGeom>
        </p:spPr>
      </p:pic>
    </p:spTree>
    <p:extLst>
      <p:ext uri="{BB962C8B-B14F-4D97-AF65-F5344CB8AC3E}">
        <p14:creationId xmlns:p14="http://schemas.microsoft.com/office/powerpoint/2010/main" val="227263071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5"/>
            <a:ext cx="2588217" cy="5869420"/>
          </a:xfrm>
        </p:spPr>
        <p:txBody>
          <a:bodyPr anchor="t">
            <a:normAutofit/>
          </a:bodyPr>
          <a:lstStyle/>
          <a:p>
            <a:r>
              <a:rPr lang="es-ES" sz="2800" b="1" dirty="0"/>
              <a:t>1640. Jacob Jordaens. Como cantaban los viejos, los jóvenes tocan gaitas. Musée des </a:t>
            </a:r>
            <a:r>
              <a:rPr lang="es-ES" sz="2800" b="1" dirty="0" err="1"/>
              <a:t>beaux-arts</a:t>
            </a:r>
            <a:r>
              <a:rPr lang="es-ES" sz="2800" b="1" dirty="0"/>
              <a:t> de </a:t>
            </a:r>
            <a:r>
              <a:rPr lang="es-ES" sz="2800" b="1" dirty="0" err="1"/>
              <a:t>Valenciennes</a:t>
            </a:r>
            <a:r>
              <a:rPr lang="es-ES" sz="2800" b="1" dirty="0"/>
              <a:t>.</a:t>
            </a:r>
          </a:p>
        </p:txBody>
      </p:sp>
      <p:pic>
        <p:nvPicPr>
          <p:cNvPr id="4" name="Imagen 3">
            <a:extLst>
              <a:ext uri="{FF2B5EF4-FFF2-40B4-BE49-F238E27FC236}">
                <a16:creationId xmlns:a16="http://schemas.microsoft.com/office/drawing/2014/main" id="{FE93E20D-66D9-4D93-9C1F-B656C768B1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3017" y="0"/>
            <a:ext cx="9298983" cy="6858000"/>
          </a:xfrm>
          <a:prstGeom prst="rect">
            <a:avLst/>
          </a:prstGeom>
        </p:spPr>
      </p:pic>
    </p:spTree>
    <p:extLst>
      <p:ext uri="{BB962C8B-B14F-4D97-AF65-F5344CB8AC3E}">
        <p14:creationId xmlns:p14="http://schemas.microsoft.com/office/powerpoint/2010/main" val="319807543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10837" y="365125"/>
            <a:ext cx="1860598" cy="5869420"/>
          </a:xfrm>
        </p:spPr>
        <p:txBody>
          <a:bodyPr anchor="t">
            <a:normAutofit/>
          </a:bodyPr>
          <a:lstStyle/>
          <a:p>
            <a:r>
              <a:rPr lang="en-US" sz="2800" b="1" dirty="0"/>
              <a:t>1640. Jacob </a:t>
            </a:r>
            <a:r>
              <a:rPr lang="en-US" sz="2800" b="1" dirty="0" err="1"/>
              <a:t>Jordaens</a:t>
            </a:r>
            <a:r>
              <a:rPr lang="en-US" sz="2800" b="1" dirty="0"/>
              <a:t>. </a:t>
            </a:r>
            <a:r>
              <a:rPr lang="es-ES" sz="2800" b="1" dirty="0"/>
              <a:t>Como cantaban los viejos, los jóvenes tocan gaitas. </a:t>
            </a:r>
            <a:r>
              <a:rPr lang="en-US" sz="2800" b="1" dirty="0"/>
              <a:t>National Gallery of Canada, Ottawa.</a:t>
            </a:r>
            <a:endParaRPr lang="es-ES" sz="2800" b="1" dirty="0"/>
          </a:p>
        </p:txBody>
      </p:sp>
      <p:pic>
        <p:nvPicPr>
          <p:cNvPr id="4" name="Imagen 3">
            <a:extLst>
              <a:ext uri="{FF2B5EF4-FFF2-40B4-BE49-F238E27FC236}">
                <a16:creationId xmlns:a16="http://schemas.microsoft.com/office/drawing/2014/main" id="{BD97C7BE-664E-48FE-8754-25EB5E4F83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1434" y="1"/>
            <a:ext cx="10220566" cy="6858000"/>
          </a:xfrm>
          <a:prstGeom prst="rect">
            <a:avLst/>
          </a:prstGeom>
        </p:spPr>
      </p:pic>
    </p:spTree>
    <p:extLst>
      <p:ext uri="{BB962C8B-B14F-4D97-AF65-F5344CB8AC3E}">
        <p14:creationId xmlns:p14="http://schemas.microsoft.com/office/powerpoint/2010/main" val="201368983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018365" y="0"/>
            <a:ext cx="6173634" cy="1801091"/>
          </a:xfrm>
        </p:spPr>
        <p:txBody>
          <a:bodyPr anchor="ctr">
            <a:normAutofit/>
          </a:bodyPr>
          <a:lstStyle/>
          <a:p>
            <a:pPr algn="ctr"/>
            <a:r>
              <a:rPr lang="en-US" sz="2800" b="1" dirty="0"/>
              <a:t>1640. Jacob </a:t>
            </a:r>
            <a:r>
              <a:rPr lang="en-US" sz="2800" b="1" dirty="0" err="1"/>
              <a:t>Jordaens</a:t>
            </a:r>
            <a:r>
              <a:rPr lang="en-US" sz="2800" b="1" dirty="0"/>
              <a:t>. </a:t>
            </a:r>
            <a:r>
              <a:rPr lang="es-ES" sz="2800" b="1" dirty="0"/>
              <a:t>Como cantaban los viejos, los jóvenes tocan gaitas. </a:t>
            </a:r>
            <a:r>
              <a:rPr lang="en-US" sz="2800" b="1" dirty="0"/>
              <a:t>National Gallery of Canada, Ottawa.</a:t>
            </a:r>
            <a:endParaRPr lang="es-ES" sz="2800" b="1" dirty="0"/>
          </a:p>
        </p:txBody>
      </p:sp>
      <p:pic>
        <p:nvPicPr>
          <p:cNvPr id="4" name="Imagen 3">
            <a:extLst>
              <a:ext uri="{FF2B5EF4-FFF2-40B4-BE49-F238E27FC236}">
                <a16:creationId xmlns:a16="http://schemas.microsoft.com/office/drawing/2014/main" id="{BD97C7BE-664E-48FE-8754-25EB5E4F83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8366" y="1801090"/>
            <a:ext cx="6173634" cy="4142509"/>
          </a:xfrm>
          <a:prstGeom prst="rect">
            <a:avLst/>
          </a:prstGeom>
        </p:spPr>
      </p:pic>
      <p:sp>
        <p:nvSpPr>
          <p:cNvPr id="3" name="CuadroTexto 2">
            <a:extLst>
              <a:ext uri="{FF2B5EF4-FFF2-40B4-BE49-F238E27FC236}">
                <a16:creationId xmlns:a16="http://schemas.microsoft.com/office/drawing/2014/main" id="{D2EE0199-E74F-4F2D-87BF-A3AFF76D32F2}"/>
              </a:ext>
            </a:extLst>
          </p:cNvPr>
          <p:cNvSpPr txBox="1"/>
          <p:nvPr/>
        </p:nvSpPr>
        <p:spPr>
          <a:xfrm>
            <a:off x="304800" y="290945"/>
            <a:ext cx="5554208" cy="6524863"/>
          </a:xfrm>
          <a:prstGeom prst="rect">
            <a:avLst/>
          </a:prstGeom>
          <a:noFill/>
        </p:spPr>
        <p:txBody>
          <a:bodyPr wrap="square" rtlCol="0">
            <a:spAutoFit/>
          </a:bodyPr>
          <a:lstStyle/>
          <a:p>
            <a:pPr algn="l"/>
            <a:r>
              <a:rPr lang="es-ES" sz="2200" b="0" i="0" dirty="0">
                <a:effectLst/>
              </a:rPr>
              <a:t>Basado en un proverbio flamenco, Jordaens pintó la escena muchas veces y con muchas variaciones. En algunos, la mesa no es tan llamativamente abundante, o no todos los adultos están cantando, o todo es menos cómico. Los detalles, significativos o no, cambian de un lienzo a otro, o incluso dentro de un lienzo, como la oreja del perro en la pintura de la Galería. Inclínate para una mirada más cercana y el perro parece tener tres orejas: una derecha, una izquierda y una tercera sobrante de cuando Jordaens tenía la cabeza del perro en una posición diferente. En términos digitales, tales revelaciones se llamarían "huevos de Pascua", pequeños fragmentos de código que, una vez encontrados, cambian la experiencia general de alguna manera pequeña, generalmente para deleite del descubridor.</a:t>
            </a:r>
            <a:endParaRPr lang="es-ES" dirty="0"/>
          </a:p>
        </p:txBody>
      </p:sp>
    </p:spTree>
    <p:extLst>
      <p:ext uri="{BB962C8B-B14F-4D97-AF65-F5344CB8AC3E}">
        <p14:creationId xmlns:p14="http://schemas.microsoft.com/office/powerpoint/2010/main" val="225603982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160082" y="1"/>
            <a:ext cx="8031917" cy="1468582"/>
          </a:xfrm>
        </p:spPr>
        <p:txBody>
          <a:bodyPr anchor="ctr">
            <a:normAutofit/>
          </a:bodyPr>
          <a:lstStyle/>
          <a:p>
            <a:pPr algn="ctr"/>
            <a:r>
              <a:rPr lang="en-US" sz="2800" b="1" dirty="0"/>
              <a:t>1640. Jacob </a:t>
            </a:r>
            <a:r>
              <a:rPr lang="en-US" sz="2800" b="1" dirty="0" err="1"/>
              <a:t>Jordaens</a:t>
            </a:r>
            <a:r>
              <a:rPr lang="en-US" sz="2800" b="1" dirty="0"/>
              <a:t>. </a:t>
            </a:r>
            <a:r>
              <a:rPr lang="es-ES" sz="2800" b="1" dirty="0"/>
              <a:t>Como cantaban los viejos, los jóvenes tocan gaitas. </a:t>
            </a:r>
            <a:r>
              <a:rPr lang="en-US" sz="2800" b="1" dirty="0"/>
              <a:t>National Gallery of Canada, Ottawa.</a:t>
            </a:r>
            <a:endParaRPr lang="es-ES" sz="2800" b="1" dirty="0"/>
          </a:p>
        </p:txBody>
      </p:sp>
      <p:pic>
        <p:nvPicPr>
          <p:cNvPr id="4" name="Imagen 3">
            <a:extLst>
              <a:ext uri="{FF2B5EF4-FFF2-40B4-BE49-F238E27FC236}">
                <a16:creationId xmlns:a16="http://schemas.microsoft.com/office/drawing/2014/main" id="{BD97C7BE-664E-48FE-8754-25EB5E4F83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0083" y="1468582"/>
            <a:ext cx="8031917" cy="5389417"/>
          </a:xfrm>
          <a:prstGeom prst="rect">
            <a:avLst/>
          </a:prstGeom>
        </p:spPr>
      </p:pic>
      <p:sp>
        <p:nvSpPr>
          <p:cNvPr id="3" name="CuadroTexto 2">
            <a:extLst>
              <a:ext uri="{FF2B5EF4-FFF2-40B4-BE49-F238E27FC236}">
                <a16:creationId xmlns:a16="http://schemas.microsoft.com/office/drawing/2014/main" id="{D2EE0199-E74F-4F2D-87BF-A3AFF76D32F2}"/>
              </a:ext>
            </a:extLst>
          </p:cNvPr>
          <p:cNvSpPr txBox="1"/>
          <p:nvPr/>
        </p:nvSpPr>
        <p:spPr>
          <a:xfrm>
            <a:off x="304800" y="290945"/>
            <a:ext cx="3463636" cy="6801862"/>
          </a:xfrm>
          <a:prstGeom prst="rect">
            <a:avLst/>
          </a:prstGeom>
          <a:noFill/>
        </p:spPr>
        <p:txBody>
          <a:bodyPr wrap="square" rtlCol="0">
            <a:spAutoFit/>
          </a:bodyPr>
          <a:lstStyle/>
          <a:p>
            <a:pPr algn="l"/>
            <a:r>
              <a:rPr lang="es-ES" sz="2200" b="0" i="0" dirty="0">
                <a:effectLst/>
              </a:rPr>
              <a:t>Cualquiera que sea el pensamiento de Jordaens (y el de los asistentes en su taller) hace casi 400 años, ese oído extra que no debería estar allí en absoluto, permite al espectador ver la pintura, y por extensión todas las pinturas, no como algo estático sino como un proceso, como una evolución, como resultado de muchas decisiones tomadas por el artista en el camino. Ver dentro de una pintura de tal manera es ver dentro de la mente del artista.</a:t>
            </a:r>
          </a:p>
          <a:p>
            <a:endParaRPr lang="es-ES" dirty="0"/>
          </a:p>
        </p:txBody>
      </p:sp>
    </p:spTree>
    <p:extLst>
      <p:ext uri="{BB962C8B-B14F-4D97-AF65-F5344CB8AC3E}">
        <p14:creationId xmlns:p14="http://schemas.microsoft.com/office/powerpoint/2010/main" val="241979165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9F166E6-AC91-478E-9D1E-46B4F22078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0"/>
            <a:ext cx="12192000" cy="6096000"/>
          </a:xfrm>
          <a:prstGeom prst="rect">
            <a:avLst/>
          </a:prstGeom>
        </p:spPr>
      </p:pic>
    </p:spTree>
    <p:extLst>
      <p:ext uri="{BB962C8B-B14F-4D97-AF65-F5344CB8AC3E}">
        <p14:creationId xmlns:p14="http://schemas.microsoft.com/office/powerpoint/2010/main" val="248281406"/>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00188" cy="5869420"/>
          </a:xfrm>
        </p:spPr>
        <p:txBody>
          <a:bodyPr anchor="t">
            <a:normAutofit/>
          </a:bodyPr>
          <a:lstStyle/>
          <a:p>
            <a:r>
              <a:rPr lang="es-ES" sz="2800" b="1" dirty="0"/>
              <a:t>1640. Jacob Jordaens. Castigo a Prometeo. </a:t>
            </a:r>
            <a:r>
              <a:rPr lang="es-ES" sz="2800" b="1" dirty="0" err="1"/>
              <a:t>Wallraf</a:t>
            </a:r>
            <a:r>
              <a:rPr lang="es-ES" sz="2800" b="1" dirty="0"/>
              <a:t>-</a:t>
            </a:r>
            <a:r>
              <a:rPr lang="es-ES" sz="2800" b="1" dirty="0" err="1"/>
              <a:t>Richartz</a:t>
            </a:r>
            <a:r>
              <a:rPr lang="es-ES" sz="2800" b="1" dirty="0"/>
              <a:t>-Museum, </a:t>
            </a:r>
            <a:r>
              <a:rPr lang="es-ES" sz="2800" b="1" dirty="0" err="1"/>
              <a:t>Cologne</a:t>
            </a:r>
            <a:r>
              <a:rPr lang="es-ES" sz="2800" b="1" dirty="0"/>
              <a:t>.</a:t>
            </a:r>
          </a:p>
        </p:txBody>
      </p:sp>
      <p:pic>
        <p:nvPicPr>
          <p:cNvPr id="4" name="Imagen 3">
            <a:extLst>
              <a:ext uri="{FF2B5EF4-FFF2-40B4-BE49-F238E27FC236}">
                <a16:creationId xmlns:a16="http://schemas.microsoft.com/office/drawing/2014/main" id="{519E0AC2-B820-459A-BF27-DAAFE779C1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2806" y="0"/>
            <a:ext cx="4979194" cy="6858000"/>
          </a:xfrm>
          <a:prstGeom prst="rect">
            <a:avLst/>
          </a:prstGeom>
        </p:spPr>
      </p:pic>
    </p:spTree>
    <p:extLst>
      <p:ext uri="{BB962C8B-B14F-4D97-AF65-F5344CB8AC3E}">
        <p14:creationId xmlns:p14="http://schemas.microsoft.com/office/powerpoint/2010/main" val="88932167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365125"/>
            <a:ext cx="2230581" cy="5869420"/>
          </a:xfrm>
        </p:spPr>
        <p:txBody>
          <a:bodyPr anchor="t">
            <a:normAutofit/>
          </a:bodyPr>
          <a:lstStyle/>
          <a:p>
            <a:r>
              <a:rPr lang="es-ES" sz="2400" b="1" dirty="0"/>
              <a:t>1640. Jacob Jordaens. Diana y </a:t>
            </a:r>
            <a:r>
              <a:rPr lang="es-ES" sz="2400" b="1" dirty="0" err="1"/>
              <a:t>Acteon</a:t>
            </a:r>
            <a:r>
              <a:rPr lang="es-ES" sz="2400" b="1" dirty="0"/>
              <a:t>. Gemäldegalerie, </a:t>
            </a:r>
            <a:r>
              <a:rPr lang="es-ES" sz="2400" b="1" dirty="0" err="1"/>
              <a:t>Dresden</a:t>
            </a:r>
            <a:endParaRPr lang="es-ES" sz="2400" b="1" dirty="0"/>
          </a:p>
        </p:txBody>
      </p:sp>
      <p:pic>
        <p:nvPicPr>
          <p:cNvPr id="4" name="Imagen 3">
            <a:extLst>
              <a:ext uri="{FF2B5EF4-FFF2-40B4-BE49-F238E27FC236}">
                <a16:creationId xmlns:a16="http://schemas.microsoft.com/office/drawing/2014/main" id="{405BA08A-734F-4BE2-B801-D346A759DF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4545" y="-2558"/>
            <a:ext cx="9767455" cy="6860558"/>
          </a:xfrm>
          <a:prstGeom prst="rect">
            <a:avLst/>
          </a:prstGeom>
        </p:spPr>
      </p:pic>
    </p:spTree>
    <p:extLst>
      <p:ext uri="{BB962C8B-B14F-4D97-AF65-F5344CB8AC3E}">
        <p14:creationId xmlns:p14="http://schemas.microsoft.com/office/powerpoint/2010/main" val="249576406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180618" cy="767986"/>
          </a:xfrm>
        </p:spPr>
        <p:txBody>
          <a:bodyPr anchor="ctr">
            <a:normAutofit/>
          </a:bodyPr>
          <a:lstStyle/>
          <a:p>
            <a:r>
              <a:rPr lang="es-ES" sz="2800" b="1" dirty="0"/>
              <a:t>1640. Jacob Jordaens. Odiseo y Nausica. Rijksmuseum.</a:t>
            </a:r>
          </a:p>
        </p:txBody>
      </p:sp>
      <p:pic>
        <p:nvPicPr>
          <p:cNvPr id="4" name="Imagen 3">
            <a:extLst>
              <a:ext uri="{FF2B5EF4-FFF2-40B4-BE49-F238E27FC236}">
                <a16:creationId xmlns:a16="http://schemas.microsoft.com/office/drawing/2014/main" id="{40C0A259-E670-4A9D-A19C-5F9D83A248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527" y="767986"/>
            <a:ext cx="10210800" cy="6090013"/>
          </a:xfrm>
          <a:prstGeom prst="rect">
            <a:avLst/>
          </a:prstGeom>
        </p:spPr>
      </p:pic>
    </p:spTree>
    <p:extLst>
      <p:ext uri="{BB962C8B-B14F-4D97-AF65-F5344CB8AC3E}">
        <p14:creationId xmlns:p14="http://schemas.microsoft.com/office/powerpoint/2010/main" val="373615051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46273" cy="5869420"/>
          </a:xfrm>
        </p:spPr>
        <p:txBody>
          <a:bodyPr anchor="t">
            <a:normAutofit/>
          </a:bodyPr>
          <a:lstStyle/>
          <a:p>
            <a:r>
              <a:rPr lang="es-ES" sz="2800" b="1" dirty="0"/>
              <a:t>1640. Jacob Jordaens. El triunfo de Baco. Staatliche Museen, Kassel.</a:t>
            </a:r>
          </a:p>
        </p:txBody>
      </p:sp>
      <p:pic>
        <p:nvPicPr>
          <p:cNvPr id="6" name="Imagen 5">
            <a:extLst>
              <a:ext uri="{FF2B5EF4-FFF2-40B4-BE49-F238E27FC236}">
                <a16:creationId xmlns:a16="http://schemas.microsoft.com/office/drawing/2014/main" id="{4C14AA00-F083-411D-860A-994AA6D3C4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09114" y="0"/>
            <a:ext cx="5082886" cy="6858000"/>
          </a:xfrm>
          <a:prstGeom prst="rect">
            <a:avLst/>
          </a:prstGeom>
        </p:spPr>
      </p:pic>
    </p:spTree>
    <p:extLst>
      <p:ext uri="{BB962C8B-B14F-4D97-AF65-F5344CB8AC3E}">
        <p14:creationId xmlns:p14="http://schemas.microsoft.com/office/powerpoint/2010/main" val="134060194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5"/>
            <a:ext cx="2580459" cy="5869420"/>
          </a:xfrm>
        </p:spPr>
        <p:txBody>
          <a:bodyPr anchor="t">
            <a:normAutofit/>
          </a:bodyPr>
          <a:lstStyle/>
          <a:p>
            <a:r>
              <a:rPr lang="es-ES" sz="2800" b="1" dirty="0"/>
              <a:t>1640. Jacob Jordaens. El juicio de Midas.  Museo Nacional, Varsovia.</a:t>
            </a:r>
          </a:p>
        </p:txBody>
      </p:sp>
      <p:pic>
        <p:nvPicPr>
          <p:cNvPr id="4" name="Imagen 3">
            <a:extLst>
              <a:ext uri="{FF2B5EF4-FFF2-40B4-BE49-F238E27FC236}">
                <a16:creationId xmlns:a16="http://schemas.microsoft.com/office/drawing/2014/main" id="{69E1B5FC-7FC7-4C0E-8CB1-BBBEAAC6CB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5259" y="0"/>
            <a:ext cx="9306741" cy="6858000"/>
          </a:xfrm>
          <a:prstGeom prst="rect">
            <a:avLst/>
          </a:prstGeom>
        </p:spPr>
      </p:pic>
    </p:spTree>
    <p:extLst>
      <p:ext uri="{BB962C8B-B14F-4D97-AF65-F5344CB8AC3E}">
        <p14:creationId xmlns:p14="http://schemas.microsoft.com/office/powerpoint/2010/main" val="1781831629"/>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5"/>
            <a:ext cx="2240479" cy="5869420"/>
          </a:xfrm>
        </p:spPr>
        <p:txBody>
          <a:bodyPr anchor="t">
            <a:normAutofit/>
          </a:bodyPr>
          <a:lstStyle/>
          <a:p>
            <a:r>
              <a:rPr lang="es-ES" sz="2800" b="1" dirty="0"/>
              <a:t>1640. Jacob Jordaens. Adán y Eva. Museo nacional, Varsovia.</a:t>
            </a:r>
          </a:p>
        </p:txBody>
      </p:sp>
      <p:pic>
        <p:nvPicPr>
          <p:cNvPr id="4" name="Imagen 3">
            <a:extLst>
              <a:ext uri="{FF2B5EF4-FFF2-40B4-BE49-F238E27FC236}">
                <a16:creationId xmlns:a16="http://schemas.microsoft.com/office/drawing/2014/main" id="{8F96B307-D5FC-4409-BF1C-F2A1DE169E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3714" y="0"/>
            <a:ext cx="9688286" cy="6858000"/>
          </a:xfrm>
          <a:prstGeom prst="rect">
            <a:avLst/>
          </a:prstGeom>
        </p:spPr>
      </p:pic>
    </p:spTree>
    <p:extLst>
      <p:ext uri="{BB962C8B-B14F-4D97-AF65-F5344CB8AC3E}">
        <p14:creationId xmlns:p14="http://schemas.microsoft.com/office/powerpoint/2010/main" val="330153677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608761" cy="5869420"/>
          </a:xfrm>
        </p:spPr>
        <p:txBody>
          <a:bodyPr anchor="t">
            <a:normAutofit/>
          </a:bodyPr>
          <a:lstStyle/>
          <a:p>
            <a:r>
              <a:rPr lang="es-ES" sz="2800" b="1" dirty="0"/>
              <a:t>1640. Jacob Jordaens. San Ivo. Museo </a:t>
            </a:r>
            <a:r>
              <a:rPr lang="es-ES" sz="2800" b="1" dirty="0" err="1"/>
              <a:t>Boijmans</a:t>
            </a:r>
            <a:r>
              <a:rPr lang="es-ES" sz="2800" b="1" dirty="0"/>
              <a:t> Van </a:t>
            </a:r>
            <a:r>
              <a:rPr lang="es-ES" sz="2800" b="1" dirty="0" err="1"/>
              <a:t>Beuningen</a:t>
            </a:r>
            <a:r>
              <a:rPr lang="es-ES" sz="2800" b="1" dirty="0"/>
              <a:t>.</a:t>
            </a:r>
          </a:p>
        </p:txBody>
      </p:sp>
      <p:pic>
        <p:nvPicPr>
          <p:cNvPr id="4" name="Imagen 3">
            <a:extLst>
              <a:ext uri="{FF2B5EF4-FFF2-40B4-BE49-F238E27FC236}">
                <a16:creationId xmlns:a16="http://schemas.microsoft.com/office/drawing/2014/main" id="{37B1A3BD-13EA-46CA-A2EF-2DD55FD678F1}"/>
              </a:ext>
            </a:extLst>
          </p:cNvPr>
          <p:cNvPicPr>
            <a:picLocks noChangeAspect="1"/>
          </p:cNvPicPr>
          <p:nvPr/>
        </p:nvPicPr>
        <p:blipFill rotWithShape="1">
          <a:blip r:embed="rId2">
            <a:extLst>
              <a:ext uri="{28A0092B-C50C-407E-A947-70E740481C1C}">
                <a14:useLocalDpi xmlns:a14="http://schemas.microsoft.com/office/drawing/2010/main" val="0"/>
              </a:ext>
            </a:extLst>
          </a:blip>
          <a:srcRect l="22929" t="14344" r="21178" b="14415"/>
          <a:stretch/>
        </p:blipFill>
        <p:spPr>
          <a:xfrm>
            <a:off x="4121379" y="1"/>
            <a:ext cx="8070621" cy="6858000"/>
          </a:xfrm>
          <a:prstGeom prst="rect">
            <a:avLst/>
          </a:prstGeom>
        </p:spPr>
      </p:pic>
    </p:spTree>
    <p:extLst>
      <p:ext uri="{BB962C8B-B14F-4D97-AF65-F5344CB8AC3E}">
        <p14:creationId xmlns:p14="http://schemas.microsoft.com/office/powerpoint/2010/main" val="347606862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84913231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79122" cy="5869420"/>
          </a:xfrm>
        </p:spPr>
        <p:txBody>
          <a:bodyPr anchor="t">
            <a:normAutofit/>
          </a:bodyPr>
          <a:lstStyle/>
          <a:p>
            <a:r>
              <a:rPr lang="en-US" sz="2800" b="1" dirty="0"/>
              <a:t>1641. Jacob </a:t>
            </a:r>
            <a:r>
              <a:rPr lang="en-US" sz="2800" b="1" dirty="0" err="1"/>
              <a:t>Jordaens</a:t>
            </a:r>
            <a:r>
              <a:rPr lang="en-US" sz="2800" b="1" dirty="0"/>
              <a:t>. San Pedro. Bavarian State Painting Collections</a:t>
            </a:r>
            <a:endParaRPr lang="es-ES" sz="2800" b="1" dirty="0"/>
          </a:p>
        </p:txBody>
      </p:sp>
      <p:pic>
        <p:nvPicPr>
          <p:cNvPr id="4" name="Imagen 3">
            <a:extLst>
              <a:ext uri="{FF2B5EF4-FFF2-40B4-BE49-F238E27FC236}">
                <a16:creationId xmlns:a16="http://schemas.microsoft.com/office/drawing/2014/main" id="{141D6F8E-F438-4DB4-A216-24CC2A255A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1740" y="0"/>
            <a:ext cx="5700260" cy="6858000"/>
          </a:xfrm>
          <a:prstGeom prst="rect">
            <a:avLst/>
          </a:prstGeom>
        </p:spPr>
      </p:pic>
    </p:spTree>
    <p:extLst>
      <p:ext uri="{BB962C8B-B14F-4D97-AF65-F5344CB8AC3E}">
        <p14:creationId xmlns:p14="http://schemas.microsoft.com/office/powerpoint/2010/main" val="101010452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894153878"/>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47362" cy="5869420"/>
          </a:xfrm>
        </p:spPr>
        <p:txBody>
          <a:bodyPr anchor="t">
            <a:normAutofit/>
          </a:bodyPr>
          <a:lstStyle/>
          <a:p>
            <a:r>
              <a:rPr lang="es-ES" sz="2800" dirty="0"/>
              <a:t>1642. Jacob Jordaens. La visitación. Dayton Art </a:t>
            </a:r>
            <a:r>
              <a:rPr lang="es-ES" sz="2800" dirty="0" err="1"/>
              <a:t>Institute</a:t>
            </a:r>
            <a:endParaRPr lang="es-ES" sz="2800" dirty="0"/>
          </a:p>
        </p:txBody>
      </p:sp>
      <p:pic>
        <p:nvPicPr>
          <p:cNvPr id="4" name="Imagen 3">
            <a:extLst>
              <a:ext uri="{FF2B5EF4-FFF2-40B4-BE49-F238E27FC236}">
                <a16:creationId xmlns:a16="http://schemas.microsoft.com/office/drawing/2014/main" id="{3B6C7D59-C004-4155-882B-22D4746CF6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9980" y="0"/>
            <a:ext cx="4732020" cy="6858000"/>
          </a:xfrm>
          <a:prstGeom prst="rect">
            <a:avLst/>
          </a:prstGeom>
        </p:spPr>
      </p:pic>
    </p:spTree>
    <p:extLst>
      <p:ext uri="{BB962C8B-B14F-4D97-AF65-F5344CB8AC3E}">
        <p14:creationId xmlns:p14="http://schemas.microsoft.com/office/powerpoint/2010/main" val="3657893568"/>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33426218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276865" cy="5869420"/>
          </a:xfrm>
        </p:spPr>
        <p:txBody>
          <a:bodyPr anchor="t">
            <a:normAutofit/>
          </a:bodyPr>
          <a:lstStyle/>
          <a:p>
            <a:r>
              <a:rPr lang="fr-FR" sz="2800" b="1" dirty="0"/>
              <a:t>1643. Jacob Jordaens. </a:t>
            </a:r>
            <a:r>
              <a:rPr lang="fr-FR" sz="2800" b="1" dirty="0" err="1"/>
              <a:t>Rapto</a:t>
            </a:r>
            <a:r>
              <a:rPr lang="fr-FR" sz="2800" b="1" dirty="0"/>
              <a:t> de Europa. Palais des Beaux-Arts de Lille.</a:t>
            </a:r>
            <a:endParaRPr lang="es-ES" sz="2800" b="1" dirty="0"/>
          </a:p>
        </p:txBody>
      </p:sp>
      <p:pic>
        <p:nvPicPr>
          <p:cNvPr id="4" name="Imagen 3">
            <a:extLst>
              <a:ext uri="{FF2B5EF4-FFF2-40B4-BE49-F238E27FC236}">
                <a16:creationId xmlns:a16="http://schemas.microsoft.com/office/drawing/2014/main" id="{DCD12144-C560-460C-B6C4-DF5974C438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9483" y="1"/>
            <a:ext cx="7402518" cy="6858000"/>
          </a:xfrm>
          <a:prstGeom prst="rect">
            <a:avLst/>
          </a:prstGeom>
        </p:spPr>
      </p:pic>
    </p:spTree>
    <p:extLst>
      <p:ext uri="{BB962C8B-B14F-4D97-AF65-F5344CB8AC3E}">
        <p14:creationId xmlns:p14="http://schemas.microsoft.com/office/powerpoint/2010/main" val="2086858609"/>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91500012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64482" cy="5869420"/>
          </a:xfrm>
        </p:spPr>
        <p:txBody>
          <a:bodyPr anchor="t">
            <a:normAutofit/>
          </a:bodyPr>
          <a:lstStyle/>
          <a:p>
            <a:r>
              <a:rPr lang="es-ES" sz="2800" b="1" dirty="0"/>
              <a:t>1644. Jacob Jordaens. La adoración de los magos. Staatliche Museen, Kassel.</a:t>
            </a:r>
          </a:p>
        </p:txBody>
      </p:sp>
      <p:pic>
        <p:nvPicPr>
          <p:cNvPr id="4" name="Imagen 3">
            <a:extLst>
              <a:ext uri="{FF2B5EF4-FFF2-40B4-BE49-F238E27FC236}">
                <a16:creationId xmlns:a16="http://schemas.microsoft.com/office/drawing/2014/main" id="{FAE3AAE0-3424-4DE4-AA55-4C261D3320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7100" y="0"/>
            <a:ext cx="4914900" cy="6858000"/>
          </a:xfrm>
          <a:prstGeom prst="rect">
            <a:avLst/>
          </a:prstGeom>
        </p:spPr>
      </p:pic>
    </p:spTree>
    <p:extLst>
      <p:ext uri="{BB962C8B-B14F-4D97-AF65-F5344CB8AC3E}">
        <p14:creationId xmlns:p14="http://schemas.microsoft.com/office/powerpoint/2010/main" val="2944811423"/>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01592" cy="5869420"/>
          </a:xfrm>
        </p:spPr>
        <p:txBody>
          <a:bodyPr anchor="t">
            <a:normAutofit/>
          </a:bodyPr>
          <a:lstStyle/>
          <a:p>
            <a:r>
              <a:rPr lang="pt-BR" sz="2800" dirty="0"/>
              <a:t>1644. Jacob </a:t>
            </a:r>
            <a:r>
              <a:rPr lang="pt-BR" sz="2800" dirty="0" err="1"/>
              <a:t>Jordaens</a:t>
            </a:r>
            <a:r>
              <a:rPr lang="pt-BR" sz="2800" dirty="0"/>
              <a:t>. Autorretrato como músico de pipa. </a:t>
            </a:r>
            <a:r>
              <a:rPr lang="pt-BR" sz="2800" dirty="0" err="1"/>
              <a:t>Antwerp</a:t>
            </a:r>
            <a:r>
              <a:rPr lang="pt-BR" sz="2800" dirty="0"/>
              <a:t>, Rubens </a:t>
            </a:r>
            <a:r>
              <a:rPr lang="pt-BR" sz="2800" dirty="0" err="1"/>
              <a:t>House</a:t>
            </a:r>
            <a:r>
              <a:rPr lang="pt-BR" sz="2800" dirty="0"/>
              <a:t>.</a:t>
            </a:r>
            <a:endParaRPr lang="es-ES" sz="2800" dirty="0"/>
          </a:p>
        </p:txBody>
      </p:sp>
      <p:pic>
        <p:nvPicPr>
          <p:cNvPr id="4" name="Imagen 3">
            <a:extLst>
              <a:ext uri="{FF2B5EF4-FFF2-40B4-BE49-F238E27FC236}">
                <a16:creationId xmlns:a16="http://schemas.microsoft.com/office/drawing/2014/main" id="{E7738322-7EB5-47CD-9612-4FCEF28AB0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4210" y="0"/>
            <a:ext cx="5177790" cy="6858000"/>
          </a:xfrm>
          <a:prstGeom prst="rect">
            <a:avLst/>
          </a:prstGeom>
        </p:spPr>
      </p:pic>
    </p:spTree>
    <p:extLst>
      <p:ext uri="{BB962C8B-B14F-4D97-AF65-F5344CB8AC3E}">
        <p14:creationId xmlns:p14="http://schemas.microsoft.com/office/powerpoint/2010/main" val="320499124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271551683"/>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6" y="221672"/>
            <a:ext cx="4665866" cy="6483927"/>
          </a:xfrm>
        </p:spPr>
        <p:txBody>
          <a:bodyPr anchor="t">
            <a:normAutofit fontScale="90000"/>
          </a:bodyPr>
          <a:lstStyle/>
          <a:p>
            <a:pPr algn="l"/>
            <a:r>
              <a:rPr lang="es-ES" sz="2800" b="1" dirty="0"/>
              <a:t>1645. Jacob Jordaens. El bufón, la mujer y el gato.</a:t>
            </a:r>
            <a:br>
              <a:rPr lang="es-ES" sz="2800" b="1" dirty="0"/>
            </a:br>
            <a:r>
              <a:rPr lang="es-ES" sz="2400" b="0" i="0" u="none" strike="noStrike" baseline="0" dirty="0">
                <a:latin typeface="+mn-lt"/>
              </a:rPr>
              <a:t>Asomados a una ventana aparecen un hombre de avanzada edad, vestido de bufón con un gato en el regazo. Una joven que intenta llamar su atención tomándole por el hombro le acerca la clava (</a:t>
            </a:r>
            <a:r>
              <a:rPr lang="es-ES" sz="2400" b="0" i="1" u="none" strike="noStrike" baseline="0" dirty="0" err="1">
                <a:latin typeface="+mn-lt"/>
              </a:rPr>
              <a:t>marotte</a:t>
            </a:r>
            <a:r>
              <a:rPr lang="es-ES" sz="2400" b="0" i="0" u="none" strike="noStrike" baseline="0" dirty="0">
                <a:latin typeface="+mn-lt"/>
              </a:rPr>
              <a:t>) que completa su indumentaria. Convirtiéndole así en el rey de la estulticia. La mirada directa del bufón, dirigida al espectador, y la risa burlona acentúan su incisiva apelación. El fondo oscuro del</a:t>
            </a:r>
            <a:br>
              <a:rPr lang="es-ES" sz="2400" b="0" i="0" u="none" strike="noStrike" baseline="0" dirty="0">
                <a:latin typeface="+mn-lt"/>
              </a:rPr>
            </a:br>
            <a:r>
              <a:rPr lang="es-ES" sz="2400" b="0" i="0" u="none" strike="noStrike" baseline="0" dirty="0">
                <a:latin typeface="+mn-lt"/>
              </a:rPr>
              <a:t>reducido espacio de la ventana, abierta hacia adentro, simula un trampantojo al ocupar todo el espacio del lienzo. Se prefigura como imagen de un escenario, evocando al teatro. Es un juego de realidad y ficción, un recurso habitual dentro de la escuela holandesa del momento.</a:t>
            </a:r>
            <a:endParaRPr lang="es-ES" sz="2400" b="1" dirty="0">
              <a:latin typeface="+mn-lt"/>
            </a:endParaRPr>
          </a:p>
        </p:txBody>
      </p:sp>
      <p:pic>
        <p:nvPicPr>
          <p:cNvPr id="4" name="Imagen 3">
            <a:extLst>
              <a:ext uri="{FF2B5EF4-FFF2-40B4-BE49-F238E27FC236}">
                <a16:creationId xmlns:a16="http://schemas.microsoft.com/office/drawing/2014/main" id="{CE60CA4A-5D42-4488-AD1C-9DE1D6509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6811" y="0"/>
            <a:ext cx="7235190" cy="6858000"/>
          </a:xfrm>
          <a:prstGeom prst="rect">
            <a:avLst/>
          </a:prstGeom>
        </p:spPr>
      </p:pic>
    </p:spTree>
    <p:extLst>
      <p:ext uri="{BB962C8B-B14F-4D97-AF65-F5344CB8AC3E}">
        <p14:creationId xmlns:p14="http://schemas.microsoft.com/office/powerpoint/2010/main" val="3928321812"/>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003126" y="1"/>
            <a:ext cx="5188874" cy="1939636"/>
          </a:xfrm>
        </p:spPr>
        <p:txBody>
          <a:bodyPr anchor="ctr">
            <a:normAutofit/>
          </a:bodyPr>
          <a:lstStyle/>
          <a:p>
            <a:pPr algn="ctr"/>
            <a:r>
              <a:rPr lang="es-ES" sz="2800" b="1" dirty="0"/>
              <a:t>1645. Jacob Jordaens. El bufón, la mujer y el gato.</a:t>
            </a:r>
            <a:br>
              <a:rPr lang="es-ES" sz="2800" b="1" dirty="0"/>
            </a:br>
            <a:r>
              <a:rPr lang="es-ES" sz="2800" b="1" i="0" u="none" strike="noStrike" baseline="0" dirty="0"/>
              <a:t>Colección </a:t>
            </a:r>
            <a:r>
              <a:rPr lang="es-ES" sz="2800" b="1" i="0" u="none" strike="noStrike" baseline="0" dirty="0" err="1"/>
              <a:t>Epiarte</a:t>
            </a:r>
            <a:r>
              <a:rPr lang="es-ES" sz="2800" b="1" i="0" u="none" strike="noStrike" baseline="0" dirty="0"/>
              <a:t>.</a:t>
            </a:r>
            <a:endParaRPr lang="es-ES" sz="2800" b="1" dirty="0"/>
          </a:p>
        </p:txBody>
      </p:sp>
      <p:pic>
        <p:nvPicPr>
          <p:cNvPr id="4" name="Imagen 3">
            <a:extLst>
              <a:ext uri="{FF2B5EF4-FFF2-40B4-BE49-F238E27FC236}">
                <a16:creationId xmlns:a16="http://schemas.microsoft.com/office/drawing/2014/main" id="{CE60CA4A-5D42-4488-AD1C-9DE1D6509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3127" y="1939636"/>
            <a:ext cx="5188874" cy="4918364"/>
          </a:xfrm>
          <a:prstGeom prst="rect">
            <a:avLst/>
          </a:prstGeom>
        </p:spPr>
      </p:pic>
      <p:sp>
        <p:nvSpPr>
          <p:cNvPr id="3" name="CuadroTexto 2">
            <a:extLst>
              <a:ext uri="{FF2B5EF4-FFF2-40B4-BE49-F238E27FC236}">
                <a16:creationId xmlns:a16="http://schemas.microsoft.com/office/drawing/2014/main" id="{C6A0ACCB-37D1-482D-BDC1-BE2D7CA359F1}"/>
              </a:ext>
            </a:extLst>
          </p:cNvPr>
          <p:cNvSpPr txBox="1"/>
          <p:nvPr/>
        </p:nvSpPr>
        <p:spPr>
          <a:xfrm>
            <a:off x="387927" y="263236"/>
            <a:ext cx="6615200" cy="4154984"/>
          </a:xfrm>
          <a:prstGeom prst="rect">
            <a:avLst/>
          </a:prstGeom>
          <a:noFill/>
        </p:spPr>
        <p:txBody>
          <a:bodyPr wrap="square" rtlCol="0">
            <a:spAutoFit/>
          </a:bodyPr>
          <a:lstStyle/>
          <a:p>
            <a:pPr algn="l"/>
            <a:r>
              <a:rPr lang="es-ES" sz="2200" b="0" i="0" u="none" strike="noStrike" baseline="0" dirty="0"/>
              <a:t>La luz en los cuerpos contrasta violentamente con el fondo sombrío: un claroscuro típico de Jordaens, que no renuncia al tenebrismo </a:t>
            </a:r>
            <a:r>
              <a:rPr lang="es-ES" sz="2200" b="0" i="0" u="none" strike="noStrike" baseline="0" dirty="0" err="1"/>
              <a:t>caravaggesco</a:t>
            </a:r>
            <a:r>
              <a:rPr lang="es-ES" sz="2200" b="0" i="0" u="none" strike="noStrike" baseline="0" dirty="0"/>
              <a:t> que impera en su primera producción, y que ya ha superado en los años cuarenta. Los colores ocres, y cierta tendencia monocroma, junto con la audacia expresiva son propios del periodo más fecundo de Jordaens. Tanto el crudo realismo como la desbordante expresividad de los personajes son característicos del pintor, aspectos que le distancian de Rubens y Van Dyck, con quienes forja el trío más brillante de la pintura flamenca del siglo XVII en Amberes.</a:t>
            </a:r>
            <a:endParaRPr lang="es-ES" sz="2200" dirty="0"/>
          </a:p>
        </p:txBody>
      </p:sp>
    </p:spTree>
    <p:extLst>
      <p:ext uri="{BB962C8B-B14F-4D97-AF65-F5344CB8AC3E}">
        <p14:creationId xmlns:p14="http://schemas.microsoft.com/office/powerpoint/2010/main" val="3906217904"/>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003126" y="1"/>
            <a:ext cx="5188874" cy="1939636"/>
          </a:xfrm>
        </p:spPr>
        <p:txBody>
          <a:bodyPr anchor="ctr">
            <a:normAutofit/>
          </a:bodyPr>
          <a:lstStyle/>
          <a:p>
            <a:pPr algn="ctr"/>
            <a:r>
              <a:rPr lang="es-ES" sz="2800" b="1" dirty="0"/>
              <a:t>1645. Jacob Jordaens. El bufón, la mujer y el gato.</a:t>
            </a:r>
            <a:br>
              <a:rPr lang="es-ES" sz="2800" b="1" dirty="0"/>
            </a:br>
            <a:r>
              <a:rPr lang="es-ES" sz="2800" b="1" i="0" u="none" strike="noStrike" baseline="0" dirty="0"/>
              <a:t>Colección </a:t>
            </a:r>
            <a:r>
              <a:rPr lang="es-ES" sz="2800" b="1" i="0" u="none" strike="noStrike" baseline="0" dirty="0" err="1"/>
              <a:t>Epiarte</a:t>
            </a:r>
            <a:r>
              <a:rPr lang="es-ES" sz="2800" b="1" i="0" u="none" strike="noStrike" baseline="0" dirty="0"/>
              <a:t>.</a:t>
            </a:r>
            <a:endParaRPr lang="es-ES" sz="2800" b="1" dirty="0"/>
          </a:p>
        </p:txBody>
      </p:sp>
      <p:pic>
        <p:nvPicPr>
          <p:cNvPr id="4" name="Imagen 3">
            <a:extLst>
              <a:ext uri="{FF2B5EF4-FFF2-40B4-BE49-F238E27FC236}">
                <a16:creationId xmlns:a16="http://schemas.microsoft.com/office/drawing/2014/main" id="{CE60CA4A-5D42-4488-AD1C-9DE1D6509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3127" y="1939636"/>
            <a:ext cx="5188874" cy="4918364"/>
          </a:xfrm>
          <a:prstGeom prst="rect">
            <a:avLst/>
          </a:prstGeom>
        </p:spPr>
      </p:pic>
      <p:sp>
        <p:nvSpPr>
          <p:cNvPr id="3" name="CuadroTexto 2">
            <a:extLst>
              <a:ext uri="{FF2B5EF4-FFF2-40B4-BE49-F238E27FC236}">
                <a16:creationId xmlns:a16="http://schemas.microsoft.com/office/drawing/2014/main" id="{C6A0ACCB-37D1-482D-BDC1-BE2D7CA359F1}"/>
              </a:ext>
            </a:extLst>
          </p:cNvPr>
          <p:cNvSpPr txBox="1"/>
          <p:nvPr/>
        </p:nvSpPr>
        <p:spPr>
          <a:xfrm>
            <a:off x="387927" y="263236"/>
            <a:ext cx="6615200" cy="6524863"/>
          </a:xfrm>
          <a:prstGeom prst="rect">
            <a:avLst/>
          </a:prstGeom>
          <a:noFill/>
        </p:spPr>
        <p:txBody>
          <a:bodyPr wrap="square" rtlCol="0">
            <a:spAutoFit/>
          </a:bodyPr>
          <a:lstStyle/>
          <a:p>
            <a:pPr algn="l"/>
            <a:r>
              <a:rPr lang="es-ES" sz="2200" b="0" i="0" u="none" strike="noStrike" baseline="0" dirty="0"/>
              <a:t>La pintura resume un contexto moralista muy en consonancia con las viejas tradiciones de los Países Bajos. La clave la da el texto en latín que acompaña al grabado de Alexander </a:t>
            </a:r>
            <a:r>
              <a:rPr lang="es-ES" sz="2200" b="0" i="0" u="none" strike="noStrike" baseline="0" dirty="0" err="1"/>
              <a:t>Voet</a:t>
            </a:r>
            <a:r>
              <a:rPr lang="es-ES" sz="2200" b="0" i="0" u="none" strike="noStrike" baseline="0" dirty="0"/>
              <a:t> con el bufón y el gato: «FATVORIDEMVR IN VNO» (Nos reímos en el insensato –o una traducción menos exegética– Nos reímos a través del insensato), y el texto explicativo en francés y neerlandés, señalando la necesidad de saber reírse de todo a pesar de lo triste que uno se pueda sentir,</a:t>
            </a:r>
          </a:p>
          <a:p>
            <a:pPr algn="l"/>
            <a:r>
              <a:rPr lang="es-ES" sz="2200" b="0" i="0" u="none" strike="noStrike" baseline="0" dirty="0"/>
              <a:t>igual que hace el loco.</a:t>
            </a:r>
          </a:p>
          <a:p>
            <a:pPr algn="l"/>
            <a:r>
              <a:rPr lang="es-ES" sz="2200" b="0" i="0" u="none" strike="noStrike" baseline="0" dirty="0"/>
              <a:t>Jordaens sigue los postulados de Demócrito a través de esta composición. La intención moralizante de esta pintura tiene sus raíces en la </a:t>
            </a:r>
            <a:r>
              <a:rPr lang="es-ES" sz="2200" b="0" i="1" u="none" strike="noStrike" baseline="0" dirty="0"/>
              <a:t>Nave de los locos </a:t>
            </a:r>
            <a:r>
              <a:rPr lang="es-ES" sz="2200" b="0" i="0" u="none" strike="noStrike" baseline="0" dirty="0"/>
              <a:t>de Sebastián </a:t>
            </a:r>
            <a:r>
              <a:rPr lang="es-ES" sz="2200" b="0" i="0" u="none" strike="noStrike" baseline="0" dirty="0" err="1"/>
              <a:t>Brant</a:t>
            </a:r>
            <a:r>
              <a:rPr lang="es-ES" sz="2200" b="0" i="0" u="none" strike="noStrike" baseline="0" dirty="0"/>
              <a:t> (1494) y en el </a:t>
            </a:r>
            <a:r>
              <a:rPr lang="es-ES" sz="2200" b="0" i="1" u="none" strike="noStrike" baseline="0" dirty="0"/>
              <a:t>Elogio de la locura </a:t>
            </a:r>
            <a:r>
              <a:rPr lang="es-ES" sz="2200" b="0" i="0" u="none" strike="noStrike" baseline="0" dirty="0"/>
              <a:t>de Erasmo de Rotterdam (1515), donde los actores participan en espinosos juegos sensuales y satíricos.</a:t>
            </a:r>
          </a:p>
          <a:p>
            <a:pPr algn="l"/>
            <a:r>
              <a:rPr lang="es-ES" sz="2200" b="0" i="0" u="none" strike="noStrike" baseline="0" dirty="0"/>
              <a:t>El grabado XXXIII de la </a:t>
            </a:r>
            <a:r>
              <a:rPr lang="es-ES" sz="2200" b="0" i="1" u="none" strike="noStrike" baseline="0" dirty="0"/>
              <a:t>Nave de los necios </a:t>
            </a:r>
            <a:r>
              <a:rPr lang="es-ES" sz="2200" b="0" i="0" u="none" strike="noStrike" baseline="0" dirty="0"/>
              <a:t>censurando el adulterio, reúne a los mismos personajes que el lienzo de Jordaens, situando al gato cazando ratones.</a:t>
            </a:r>
            <a:endParaRPr lang="es-ES" sz="2200" dirty="0"/>
          </a:p>
        </p:txBody>
      </p:sp>
    </p:spTree>
    <p:extLst>
      <p:ext uri="{BB962C8B-B14F-4D97-AF65-F5344CB8AC3E}">
        <p14:creationId xmlns:p14="http://schemas.microsoft.com/office/powerpoint/2010/main" val="3332929736"/>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456238" y="0"/>
            <a:ext cx="4735762" cy="2369125"/>
          </a:xfrm>
        </p:spPr>
        <p:txBody>
          <a:bodyPr anchor="ctr">
            <a:normAutofit/>
          </a:bodyPr>
          <a:lstStyle/>
          <a:p>
            <a:pPr algn="ctr"/>
            <a:r>
              <a:rPr lang="es-ES" sz="2800" b="1" dirty="0"/>
              <a:t>1645. Jacob Jordaens. El bufón, la mujer y el gato.</a:t>
            </a:r>
            <a:br>
              <a:rPr lang="es-ES" sz="2800" b="1" dirty="0"/>
            </a:br>
            <a:r>
              <a:rPr lang="es-ES" sz="2800" b="1" i="0" u="none" strike="noStrike" baseline="0" dirty="0"/>
              <a:t>Colección </a:t>
            </a:r>
            <a:r>
              <a:rPr lang="es-ES" sz="2800" b="1" i="0" u="none" strike="noStrike" baseline="0" dirty="0" err="1"/>
              <a:t>Epiarte</a:t>
            </a:r>
            <a:r>
              <a:rPr lang="es-ES" sz="2800" b="1" i="0" u="none" strike="noStrike" baseline="0" dirty="0"/>
              <a:t>.</a:t>
            </a:r>
            <a:endParaRPr lang="es-ES" sz="2800" b="1" dirty="0"/>
          </a:p>
        </p:txBody>
      </p:sp>
      <p:pic>
        <p:nvPicPr>
          <p:cNvPr id="4" name="Imagen 3">
            <a:extLst>
              <a:ext uri="{FF2B5EF4-FFF2-40B4-BE49-F238E27FC236}">
                <a16:creationId xmlns:a16="http://schemas.microsoft.com/office/drawing/2014/main" id="{CE60CA4A-5D42-4488-AD1C-9DE1D6509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6239" y="2369126"/>
            <a:ext cx="4735761" cy="4488873"/>
          </a:xfrm>
          <a:prstGeom prst="rect">
            <a:avLst/>
          </a:prstGeom>
        </p:spPr>
      </p:pic>
      <p:sp>
        <p:nvSpPr>
          <p:cNvPr id="3" name="CuadroTexto 2">
            <a:extLst>
              <a:ext uri="{FF2B5EF4-FFF2-40B4-BE49-F238E27FC236}">
                <a16:creationId xmlns:a16="http://schemas.microsoft.com/office/drawing/2014/main" id="{C6A0ACCB-37D1-482D-BDC1-BE2D7CA359F1}"/>
              </a:ext>
            </a:extLst>
          </p:cNvPr>
          <p:cNvSpPr txBox="1"/>
          <p:nvPr/>
        </p:nvSpPr>
        <p:spPr>
          <a:xfrm>
            <a:off x="387927" y="263236"/>
            <a:ext cx="7068310" cy="6524863"/>
          </a:xfrm>
          <a:prstGeom prst="rect">
            <a:avLst/>
          </a:prstGeom>
          <a:noFill/>
        </p:spPr>
        <p:txBody>
          <a:bodyPr wrap="square" rtlCol="0">
            <a:spAutoFit/>
          </a:bodyPr>
          <a:lstStyle/>
          <a:p>
            <a:pPr algn="l"/>
            <a:r>
              <a:rPr lang="es-ES" sz="2200" b="0" i="0" u="none" strike="noStrike" baseline="0" dirty="0"/>
              <a:t>Aquí el bufón sale a recibirnos a la ventana con el gato en su regazo. Se encara con nosotros interpelándonos con su mano elocuente. La mujer le avisa de que no se olvide de su cetro, su clava, para dictar sentencia ante nuestras vidas, inquietudes y preocupaciones.</a:t>
            </a:r>
          </a:p>
          <a:p>
            <a:pPr algn="l"/>
            <a:r>
              <a:rPr lang="es-ES" sz="2200" b="0" i="0" u="none" strike="noStrike" baseline="0" dirty="0"/>
              <a:t>El modelo fisionómico del bufón, de rostro bonachón, lo repite Jordaens en otras obras como son las diferentes versiones del </a:t>
            </a:r>
            <a:r>
              <a:rPr lang="es-ES" sz="2200" b="0" i="1" u="none" strike="noStrike" baseline="0" dirty="0"/>
              <a:t>Rey Bebe</a:t>
            </a:r>
            <a:r>
              <a:rPr lang="es-ES" sz="2200" b="0" i="0" u="none" strike="noStrike" baseline="0" dirty="0"/>
              <a:t>, como la del museo de Tel Aviv, y en reuniones familiares como </a:t>
            </a:r>
            <a:r>
              <a:rPr lang="es-ES" sz="2200" b="0" i="1" u="none" strike="noStrike" baseline="0" dirty="0"/>
              <a:t>Los jóvenes tocando y los viejos cantando </a:t>
            </a:r>
            <a:r>
              <a:rPr lang="es-ES" sz="2200" b="0" i="0" u="none" strike="noStrike" baseline="0" dirty="0"/>
              <a:t>de la National Gallery of </a:t>
            </a:r>
            <a:r>
              <a:rPr lang="es-ES" sz="2200" b="0" i="0" u="none" strike="noStrike" baseline="0" dirty="0" err="1"/>
              <a:t>Canada</a:t>
            </a:r>
            <a:r>
              <a:rPr lang="es-ES" sz="2200" b="0" i="0" u="none" strike="noStrike" baseline="0" dirty="0"/>
              <a:t>, Ottawa (inv. </a:t>
            </a:r>
            <a:r>
              <a:rPr lang="es-ES" sz="2200" b="0" i="0" u="none" strike="noStrike" baseline="0" dirty="0" err="1"/>
              <a:t>nº</a:t>
            </a:r>
            <a:r>
              <a:rPr lang="es-ES" sz="2200" b="0" i="0" u="none" strike="noStrike" baseline="0" dirty="0"/>
              <a:t> 15790), y del que se conserva un dibujo en colección privada, como indica </a:t>
            </a:r>
            <a:r>
              <a:rPr lang="es-ES" sz="2200" b="0" i="0" u="none" strike="noStrike" baseline="0" dirty="0" err="1"/>
              <a:t>d’Hulst</a:t>
            </a:r>
            <a:r>
              <a:rPr lang="es-ES" sz="2200" b="0" i="0" u="none" strike="noStrike" baseline="0" dirty="0"/>
              <a:t> (1990, pp. 153-154).</a:t>
            </a:r>
          </a:p>
          <a:p>
            <a:pPr algn="l"/>
            <a:r>
              <a:rPr lang="es-ES" sz="2200" b="0" i="0" u="none" strike="noStrike" baseline="0" dirty="0"/>
              <a:t>El tema del bufón tuvo una gran popularidad dentro del taller de Jordaens, y se registran variantes de la figura principal, con el gato y sin él, con la capucha y diferentes ornamentos, tanto en museos como en colecciones privadas. (</a:t>
            </a:r>
            <a:r>
              <a:rPr lang="es-ES" sz="2200" b="0" i="0" u="none" strike="noStrike" baseline="0" dirty="0" err="1"/>
              <a:t>Rooses</a:t>
            </a:r>
            <a:r>
              <a:rPr lang="es-ES" sz="2200" b="0" i="0" u="none" strike="noStrike" baseline="0" dirty="0"/>
              <a:t>, pp. 88-88; Díaz Padrón, 2018, p. 352) Sin embargo, no se conocen copias de la escena tal como aquí se presenta.</a:t>
            </a:r>
            <a:endParaRPr lang="es-ES" sz="2200" dirty="0"/>
          </a:p>
        </p:txBody>
      </p:sp>
    </p:spTree>
    <p:extLst>
      <p:ext uri="{BB962C8B-B14F-4D97-AF65-F5344CB8AC3E}">
        <p14:creationId xmlns:p14="http://schemas.microsoft.com/office/powerpoint/2010/main" val="3688888323"/>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166764" cy="803564"/>
          </a:xfrm>
        </p:spPr>
        <p:txBody>
          <a:bodyPr anchor="ctr">
            <a:normAutofit/>
          </a:bodyPr>
          <a:lstStyle/>
          <a:p>
            <a:r>
              <a:rPr lang="nn-NO" sz="2800" b="1" dirty="0"/>
              <a:t>1645. Jacob Jordaens. Like to like. Statens Museum for Kunst, Copenhagen</a:t>
            </a:r>
            <a:endParaRPr lang="es-ES" sz="2800" b="1" dirty="0"/>
          </a:p>
        </p:txBody>
      </p:sp>
      <p:pic>
        <p:nvPicPr>
          <p:cNvPr id="4" name="Imagen 3">
            <a:extLst>
              <a:ext uri="{FF2B5EF4-FFF2-40B4-BE49-F238E27FC236}">
                <a16:creationId xmlns:a16="http://schemas.microsoft.com/office/drawing/2014/main" id="{0E1DA5CC-91B8-4894-B096-082FCF378F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4376" y="803564"/>
            <a:ext cx="9423247" cy="6054436"/>
          </a:xfrm>
          <a:prstGeom prst="rect">
            <a:avLst/>
          </a:prstGeom>
        </p:spPr>
      </p:pic>
    </p:spTree>
    <p:extLst>
      <p:ext uri="{BB962C8B-B14F-4D97-AF65-F5344CB8AC3E}">
        <p14:creationId xmlns:p14="http://schemas.microsoft.com/office/powerpoint/2010/main" val="122427049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364182" cy="5869420"/>
          </a:xfrm>
        </p:spPr>
        <p:txBody>
          <a:bodyPr anchor="t">
            <a:normAutofit/>
          </a:bodyPr>
          <a:lstStyle/>
          <a:p>
            <a:r>
              <a:rPr lang="es-ES" sz="2800" b="1" dirty="0"/>
              <a:t>1645. Jacob Jordaens. El ojo del patrón engorda al caballo. Museo del Louvre.</a:t>
            </a:r>
            <a:br>
              <a:rPr lang="es-ES" sz="2800" dirty="0"/>
            </a:br>
            <a:br>
              <a:rPr lang="es-ES" sz="2800" dirty="0"/>
            </a:br>
            <a:r>
              <a:rPr lang="es-ES" sz="2800" b="0" i="0" dirty="0">
                <a:effectLst/>
                <a:latin typeface="+mn-lt"/>
              </a:rPr>
              <a:t>Este cartón fue diseñado a mediados de la década de 1640 para colgar ocho piezas conocidas como “Proverbios”.</a:t>
            </a:r>
            <a:endParaRPr lang="es-ES" sz="2800" dirty="0"/>
          </a:p>
        </p:txBody>
      </p:sp>
      <p:pic>
        <p:nvPicPr>
          <p:cNvPr id="4" name="Imagen 3">
            <a:extLst>
              <a:ext uri="{FF2B5EF4-FFF2-40B4-BE49-F238E27FC236}">
                <a16:creationId xmlns:a16="http://schemas.microsoft.com/office/drawing/2014/main" id="{6F0DC7FA-B11F-4437-B4C1-A02C206FA6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0"/>
            <a:ext cx="7315200" cy="6829425"/>
          </a:xfrm>
          <a:prstGeom prst="rect">
            <a:avLst/>
          </a:prstGeom>
        </p:spPr>
      </p:pic>
    </p:spTree>
    <p:extLst>
      <p:ext uri="{BB962C8B-B14F-4D97-AF65-F5344CB8AC3E}">
        <p14:creationId xmlns:p14="http://schemas.microsoft.com/office/powerpoint/2010/main" val="2215583692"/>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180618" cy="720437"/>
          </a:xfrm>
        </p:spPr>
        <p:txBody>
          <a:bodyPr anchor="ctr">
            <a:normAutofit/>
          </a:bodyPr>
          <a:lstStyle/>
          <a:p>
            <a:pPr algn="ctr"/>
            <a:r>
              <a:rPr lang="es-ES" sz="2800" b="1" dirty="0"/>
              <a:t>Jacob Jordaens. El ojo del señor engorda al caballo. Staatliche Museen, Kassel.</a:t>
            </a:r>
          </a:p>
        </p:txBody>
      </p:sp>
      <p:pic>
        <p:nvPicPr>
          <p:cNvPr id="8" name="Imagen 7">
            <a:extLst>
              <a:ext uri="{FF2B5EF4-FFF2-40B4-BE49-F238E27FC236}">
                <a16:creationId xmlns:a16="http://schemas.microsoft.com/office/drawing/2014/main" id="{D0818FD7-D16F-4C80-975C-A05BF092C6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1323" y="720437"/>
            <a:ext cx="8620174" cy="6137564"/>
          </a:xfrm>
          <a:prstGeom prst="rect">
            <a:avLst/>
          </a:prstGeom>
        </p:spPr>
      </p:pic>
    </p:spTree>
    <p:extLst>
      <p:ext uri="{BB962C8B-B14F-4D97-AF65-F5344CB8AC3E}">
        <p14:creationId xmlns:p14="http://schemas.microsoft.com/office/powerpoint/2010/main" val="3705223355"/>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933930" y="0"/>
            <a:ext cx="7258069" cy="1537855"/>
          </a:xfrm>
        </p:spPr>
        <p:txBody>
          <a:bodyPr anchor="ctr">
            <a:normAutofit/>
          </a:bodyPr>
          <a:lstStyle/>
          <a:p>
            <a:pPr algn="ctr"/>
            <a:r>
              <a:rPr lang="es-ES" sz="2800" b="1" dirty="0"/>
              <a:t>Jacob Jordaens. El ojo del señor engorda al caballo. Staatliche Museen, Kassel.</a:t>
            </a:r>
          </a:p>
        </p:txBody>
      </p:sp>
      <p:pic>
        <p:nvPicPr>
          <p:cNvPr id="8" name="Imagen 7">
            <a:extLst>
              <a:ext uri="{FF2B5EF4-FFF2-40B4-BE49-F238E27FC236}">
                <a16:creationId xmlns:a16="http://schemas.microsoft.com/office/drawing/2014/main" id="{D0818FD7-D16F-4C80-975C-A05BF092C6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3931" y="1537855"/>
            <a:ext cx="7258069" cy="5167745"/>
          </a:xfrm>
          <a:prstGeom prst="rect">
            <a:avLst/>
          </a:prstGeom>
        </p:spPr>
      </p:pic>
      <p:sp>
        <p:nvSpPr>
          <p:cNvPr id="3" name="CuadroTexto 2">
            <a:extLst>
              <a:ext uri="{FF2B5EF4-FFF2-40B4-BE49-F238E27FC236}">
                <a16:creationId xmlns:a16="http://schemas.microsoft.com/office/drawing/2014/main" id="{ECDD9BB0-1C26-454B-85A2-07BC51E2324E}"/>
              </a:ext>
            </a:extLst>
          </p:cNvPr>
          <p:cNvSpPr txBox="1"/>
          <p:nvPr/>
        </p:nvSpPr>
        <p:spPr>
          <a:xfrm>
            <a:off x="346364" y="152400"/>
            <a:ext cx="4587567" cy="6553200"/>
          </a:xfrm>
          <a:prstGeom prst="rect">
            <a:avLst/>
          </a:prstGeom>
          <a:noFill/>
        </p:spPr>
        <p:txBody>
          <a:bodyPr wrap="square" rtlCol="0">
            <a:spAutoFit/>
          </a:bodyPr>
          <a:lstStyle/>
          <a:p>
            <a:endParaRPr lang="es-ES" dirty="0"/>
          </a:p>
        </p:txBody>
      </p:sp>
      <p:sp>
        <p:nvSpPr>
          <p:cNvPr id="4" name="CuadroTexto 3">
            <a:extLst>
              <a:ext uri="{FF2B5EF4-FFF2-40B4-BE49-F238E27FC236}">
                <a16:creationId xmlns:a16="http://schemas.microsoft.com/office/drawing/2014/main" id="{BD416911-5326-495D-A478-8E91E15948AB}"/>
              </a:ext>
            </a:extLst>
          </p:cNvPr>
          <p:cNvSpPr txBox="1"/>
          <p:nvPr/>
        </p:nvSpPr>
        <p:spPr>
          <a:xfrm>
            <a:off x="346362" y="304800"/>
            <a:ext cx="4587567" cy="6555641"/>
          </a:xfrm>
          <a:prstGeom prst="rect">
            <a:avLst/>
          </a:prstGeom>
          <a:noFill/>
        </p:spPr>
        <p:txBody>
          <a:bodyPr wrap="square" rtlCol="0">
            <a:spAutoFit/>
          </a:bodyPr>
          <a:lstStyle/>
          <a:p>
            <a:r>
              <a:rPr lang="es-ES" sz="2000" b="0" i="0" dirty="0">
                <a:effectLst/>
              </a:rPr>
              <a:t>Jacob Jordaens había usado a menudo proverbios en sus pinturas, usando los personajes en el retrato para interpretar el significado del proverbio (generalmente una especie de advertencia). Esta técnica hizo que fuera fácil comparar a Jordaens con Pieter </a:t>
            </a:r>
            <a:r>
              <a:rPr lang="es-ES" sz="2000" b="0" i="0" dirty="0" err="1">
                <a:effectLst/>
              </a:rPr>
              <a:t>Bruegel</a:t>
            </a:r>
            <a:r>
              <a:rPr lang="es-ES" sz="2000" b="0" i="0" dirty="0">
                <a:effectLst/>
              </a:rPr>
              <a:t>, quien a menudo usaba proverbios. Él lo vio como una buena manera de exponer la naturaleza tonta y errante del hombre. Por lo general, buscando un proverbio con un mensaje positivo y optimista, Jordaens usaría sus caracteres para explicar la precaución del proverbio, explícitamente o implicando el mensaje. Aquí</a:t>
            </a:r>
            <a:r>
              <a:rPr lang="es-ES" sz="2000" b="0" i="1" dirty="0">
                <a:effectLst/>
              </a:rPr>
              <a:t> </a:t>
            </a:r>
            <a:r>
              <a:rPr lang="es-ES" sz="2000" b="0" i="0" dirty="0">
                <a:effectLst/>
              </a:rPr>
              <a:t>un caballo se centra en medio de la prosperidad floreciente engendrada por una buena gestión. Jordaens incluye al dios, Mercurio, que ocupa un lugar en la astrología equina con una saludable influencia planetaria en los caballos</a:t>
            </a:r>
            <a:endParaRPr lang="es-ES" sz="2000" dirty="0"/>
          </a:p>
        </p:txBody>
      </p:sp>
    </p:spTree>
    <p:extLst>
      <p:ext uri="{BB962C8B-B14F-4D97-AF65-F5344CB8AC3E}">
        <p14:creationId xmlns:p14="http://schemas.microsoft.com/office/powerpoint/2010/main" val="59044149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365125"/>
            <a:ext cx="2313017" cy="5869420"/>
          </a:xfrm>
        </p:spPr>
        <p:txBody>
          <a:bodyPr anchor="t">
            <a:normAutofit/>
          </a:bodyPr>
          <a:lstStyle/>
          <a:p>
            <a:r>
              <a:rPr lang="es-ES" sz="2800" b="1" dirty="0"/>
              <a:t>1645. Jacob Jordaens. Apóstoles. </a:t>
            </a:r>
            <a:r>
              <a:rPr lang="es-ES" sz="2800" b="1" dirty="0" err="1"/>
              <a:t>Akademie</a:t>
            </a:r>
            <a:r>
              <a:rPr lang="es-ES" sz="2800" b="1" dirty="0"/>
              <a:t> der </a:t>
            </a:r>
            <a:r>
              <a:rPr lang="es-ES" sz="2800" b="1" dirty="0" err="1"/>
              <a:t>bildenden</a:t>
            </a:r>
            <a:r>
              <a:rPr lang="es-ES" sz="2800" b="1" dirty="0"/>
              <a:t> </a:t>
            </a:r>
            <a:r>
              <a:rPr lang="es-ES" sz="2800" b="1" dirty="0" err="1"/>
              <a:t>Künste</a:t>
            </a:r>
            <a:r>
              <a:rPr lang="es-ES" sz="2800" b="1" dirty="0"/>
              <a:t>, </a:t>
            </a:r>
            <a:r>
              <a:rPr lang="es-ES" sz="2800" b="1" dirty="0" err="1"/>
              <a:t>Vienna</a:t>
            </a:r>
            <a:endParaRPr lang="es-ES" sz="2800" b="1" dirty="0"/>
          </a:p>
        </p:txBody>
      </p:sp>
      <p:pic>
        <p:nvPicPr>
          <p:cNvPr id="4" name="Imagen 3">
            <a:extLst>
              <a:ext uri="{FF2B5EF4-FFF2-40B4-BE49-F238E27FC236}">
                <a16:creationId xmlns:a16="http://schemas.microsoft.com/office/drawing/2014/main" id="{E5F275FE-5F38-407A-9707-1FDFAA3F1D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6980" y="0"/>
            <a:ext cx="9685020" cy="6858000"/>
          </a:xfrm>
          <a:prstGeom prst="rect">
            <a:avLst/>
          </a:prstGeom>
        </p:spPr>
      </p:pic>
    </p:spTree>
    <p:extLst>
      <p:ext uri="{BB962C8B-B14F-4D97-AF65-F5344CB8AC3E}">
        <p14:creationId xmlns:p14="http://schemas.microsoft.com/office/powerpoint/2010/main" val="2304912100"/>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656790" cy="5869420"/>
          </a:xfrm>
        </p:spPr>
        <p:txBody>
          <a:bodyPr anchor="t">
            <a:normAutofit/>
          </a:bodyPr>
          <a:lstStyle/>
          <a:p>
            <a:r>
              <a:rPr lang="es-ES" sz="2800" b="1" dirty="0"/>
              <a:t>1645. Jacob Jordaens. San Yves, patrón de los abogados. Museo del Louvre.</a:t>
            </a:r>
            <a:br>
              <a:rPr lang="es-ES" sz="2800" dirty="0"/>
            </a:br>
            <a:r>
              <a:rPr lang="es-ES" sz="2400" b="0" i="0" dirty="0">
                <a:effectLst/>
                <a:latin typeface="+mn-lt"/>
              </a:rPr>
              <a:t>Gouache sobre dos cajas de cartón pegadas entre sí.</a:t>
            </a:r>
            <a:br>
              <a:rPr lang="es-ES" sz="2400" dirty="0">
                <a:latin typeface="+mn-lt"/>
              </a:rPr>
            </a:br>
            <a:r>
              <a:rPr lang="es-ES" sz="2400" b="0" i="0" dirty="0">
                <a:effectLst/>
                <a:latin typeface="+mn-lt"/>
              </a:rPr>
              <a:t>Este cartón fue diseñado a mediados de la década de 1640 para colgar ocho piezas conocidas como “Proverbios”. </a:t>
            </a:r>
            <a:br>
              <a:rPr lang="es-ES" sz="2400" b="0" i="0" dirty="0">
                <a:effectLst/>
                <a:latin typeface="+mn-lt"/>
              </a:rPr>
            </a:br>
            <a:r>
              <a:rPr lang="es-ES" sz="2400" b="0" i="0" dirty="0">
                <a:effectLst/>
                <a:latin typeface="+mn-lt"/>
              </a:rPr>
              <a:t>El 22 de septiembre de 1644, Jordaens se comprometió a entregar a los tejedores de Bruselas Frans van </a:t>
            </a:r>
            <a:r>
              <a:rPr lang="es-ES" sz="2400" b="0" i="0" dirty="0" err="1">
                <a:effectLst/>
                <a:latin typeface="+mn-lt"/>
              </a:rPr>
              <a:t>Cotthem</a:t>
            </a:r>
            <a:r>
              <a:rPr lang="es-ES" sz="2400" b="0" i="0" dirty="0">
                <a:effectLst/>
                <a:latin typeface="+mn-lt"/>
              </a:rPr>
              <a:t>, Jan </a:t>
            </a:r>
            <a:r>
              <a:rPr lang="es-ES" sz="2400" b="0" i="0" dirty="0" err="1">
                <a:effectLst/>
                <a:latin typeface="+mn-lt"/>
              </a:rPr>
              <a:t>Cordijs</a:t>
            </a:r>
            <a:r>
              <a:rPr lang="es-ES" sz="2400" b="0" i="0" dirty="0">
                <a:effectLst/>
                <a:latin typeface="+mn-lt"/>
              </a:rPr>
              <a:t> y </a:t>
            </a:r>
            <a:r>
              <a:rPr lang="es-ES" sz="2400" b="0" i="0" dirty="0" err="1">
                <a:effectLst/>
                <a:latin typeface="+mn-lt"/>
              </a:rPr>
              <a:t>Boudewijn</a:t>
            </a:r>
            <a:r>
              <a:rPr lang="es-ES" sz="2400" b="0" i="0" dirty="0">
                <a:effectLst/>
                <a:latin typeface="+mn-lt"/>
              </a:rPr>
              <a:t> van </a:t>
            </a:r>
            <a:r>
              <a:rPr lang="es-ES" sz="2400" b="0" i="0" dirty="0" err="1">
                <a:effectLst/>
                <a:latin typeface="+mn-lt"/>
              </a:rPr>
              <a:t>Beveren</a:t>
            </a:r>
            <a:r>
              <a:rPr lang="es-ES" sz="2400" b="0" i="0" dirty="0">
                <a:effectLst/>
                <a:latin typeface="+mn-lt"/>
              </a:rPr>
              <a:t> patrones que ilustraban proverbios para una pieza decorada con tapices.</a:t>
            </a:r>
            <a:endParaRPr lang="es-ES" sz="2400" dirty="0">
              <a:latin typeface="+mn-lt"/>
            </a:endParaRPr>
          </a:p>
        </p:txBody>
      </p:sp>
      <p:pic>
        <p:nvPicPr>
          <p:cNvPr id="4" name="Imagen 3">
            <a:extLst>
              <a:ext uri="{FF2B5EF4-FFF2-40B4-BE49-F238E27FC236}">
                <a16:creationId xmlns:a16="http://schemas.microsoft.com/office/drawing/2014/main" id="{22AEBC0B-C7C5-49F8-B8B5-39AB164E92D4}"/>
              </a:ext>
            </a:extLst>
          </p:cNvPr>
          <p:cNvPicPr>
            <a:picLocks noChangeAspect="1"/>
          </p:cNvPicPr>
          <p:nvPr/>
        </p:nvPicPr>
        <p:blipFill rotWithShape="1">
          <a:blip r:embed="rId2">
            <a:extLst>
              <a:ext uri="{28A0092B-C50C-407E-A947-70E740481C1C}">
                <a14:useLocalDpi xmlns:a14="http://schemas.microsoft.com/office/drawing/2010/main" val="0"/>
              </a:ext>
            </a:extLst>
          </a:blip>
          <a:srcRect l="1555"/>
          <a:stretch/>
        </p:blipFill>
        <p:spPr>
          <a:xfrm>
            <a:off x="5278582" y="0"/>
            <a:ext cx="6913418" cy="6858000"/>
          </a:xfrm>
          <a:prstGeom prst="rect">
            <a:avLst/>
          </a:prstGeom>
        </p:spPr>
      </p:pic>
    </p:spTree>
    <p:extLst>
      <p:ext uri="{BB962C8B-B14F-4D97-AF65-F5344CB8AC3E}">
        <p14:creationId xmlns:p14="http://schemas.microsoft.com/office/powerpoint/2010/main" val="4032722375"/>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208327" cy="1093561"/>
          </a:xfrm>
        </p:spPr>
        <p:txBody>
          <a:bodyPr anchor="t">
            <a:normAutofit/>
          </a:bodyPr>
          <a:lstStyle/>
          <a:p>
            <a:r>
              <a:rPr lang="es-ES" sz="2800" b="1" dirty="0"/>
              <a:t>1645. Jacob Jordaens. Moisés hace brotar el agua. J. Paul Getty Museum.</a:t>
            </a:r>
          </a:p>
        </p:txBody>
      </p:sp>
      <p:pic>
        <p:nvPicPr>
          <p:cNvPr id="4" name="Imagen 3">
            <a:extLst>
              <a:ext uri="{FF2B5EF4-FFF2-40B4-BE49-F238E27FC236}">
                <a16:creationId xmlns:a16="http://schemas.microsoft.com/office/drawing/2014/main" id="{54EE87CF-2F00-42BE-87B1-CE1C215EA0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58686"/>
            <a:ext cx="12192000" cy="5399314"/>
          </a:xfrm>
          <a:prstGeom prst="rect">
            <a:avLst/>
          </a:prstGeom>
        </p:spPr>
      </p:pic>
    </p:spTree>
    <p:extLst>
      <p:ext uri="{BB962C8B-B14F-4D97-AF65-F5344CB8AC3E}">
        <p14:creationId xmlns:p14="http://schemas.microsoft.com/office/powerpoint/2010/main" val="167143069"/>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3172691" cy="5869420"/>
          </a:xfrm>
        </p:spPr>
        <p:txBody>
          <a:bodyPr anchor="t">
            <a:normAutofit/>
          </a:bodyPr>
          <a:lstStyle/>
          <a:p>
            <a:r>
              <a:rPr lang="es-ES" sz="2800" b="1" dirty="0"/>
              <a:t>1645. Jacob Jordaens. Júpiter y Mercurio en casa de Filemón y Baucis. Museo </a:t>
            </a:r>
            <a:r>
              <a:rPr lang="es-ES" sz="2800" b="1" dirty="0" err="1"/>
              <a:t>d'arte</a:t>
            </a:r>
            <a:r>
              <a:rPr lang="es-ES" sz="2800" b="1" dirty="0"/>
              <a:t> </a:t>
            </a:r>
            <a:r>
              <a:rPr lang="es-ES" sz="2800" b="1" dirty="0" err="1"/>
              <a:t>della</a:t>
            </a:r>
            <a:r>
              <a:rPr lang="es-ES" sz="2800" b="1" dirty="0"/>
              <a:t> Carolina del Nord.</a:t>
            </a:r>
          </a:p>
        </p:txBody>
      </p:sp>
      <p:pic>
        <p:nvPicPr>
          <p:cNvPr id="4" name="Imagen 3">
            <a:extLst>
              <a:ext uri="{FF2B5EF4-FFF2-40B4-BE49-F238E27FC236}">
                <a16:creationId xmlns:a16="http://schemas.microsoft.com/office/drawing/2014/main" id="{AA32F7C3-D494-4965-B72E-EC665FBEE5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692" y="0"/>
            <a:ext cx="8762308" cy="6858000"/>
          </a:xfrm>
          <a:prstGeom prst="rect">
            <a:avLst/>
          </a:prstGeom>
        </p:spPr>
      </p:pic>
    </p:spTree>
    <p:extLst>
      <p:ext uri="{BB962C8B-B14F-4D97-AF65-F5344CB8AC3E}">
        <p14:creationId xmlns:p14="http://schemas.microsoft.com/office/powerpoint/2010/main" val="1999020850"/>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56365" cy="5869420"/>
          </a:xfrm>
        </p:spPr>
        <p:txBody>
          <a:bodyPr anchor="t">
            <a:normAutofit/>
          </a:bodyPr>
          <a:lstStyle/>
          <a:p>
            <a:r>
              <a:rPr lang="es-ES" sz="2800" b="1" dirty="0"/>
              <a:t>1646. Jacob Jordaens. El rey </a:t>
            </a:r>
            <a:r>
              <a:rPr lang="es-ES" sz="2800" b="1" dirty="0" err="1"/>
              <a:t>Candaules</a:t>
            </a:r>
            <a:r>
              <a:rPr lang="es-ES" sz="2800" b="1" dirty="0"/>
              <a:t> muestra a su esposa a Giges. Museo Nacional, Estocolmo.</a:t>
            </a:r>
          </a:p>
        </p:txBody>
      </p:sp>
      <p:pic>
        <p:nvPicPr>
          <p:cNvPr id="4" name="Imagen 3">
            <a:extLst>
              <a:ext uri="{FF2B5EF4-FFF2-40B4-BE49-F238E27FC236}">
                <a16:creationId xmlns:a16="http://schemas.microsoft.com/office/drawing/2014/main" id="{B808D83D-9E45-4816-BD6F-273799DAEE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8983" y="0"/>
            <a:ext cx="5523017" cy="6858000"/>
          </a:xfrm>
          <a:prstGeom prst="rect">
            <a:avLst/>
          </a:prstGeom>
        </p:spPr>
      </p:pic>
    </p:spTree>
    <p:extLst>
      <p:ext uri="{BB962C8B-B14F-4D97-AF65-F5344CB8AC3E}">
        <p14:creationId xmlns:p14="http://schemas.microsoft.com/office/powerpoint/2010/main" val="1362219016"/>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401968414"/>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545961" cy="5869420"/>
          </a:xfrm>
        </p:spPr>
        <p:txBody>
          <a:bodyPr anchor="t">
            <a:normAutofit/>
          </a:bodyPr>
          <a:lstStyle/>
          <a:p>
            <a:r>
              <a:rPr lang="es-ES" sz="2800" b="1" dirty="0"/>
              <a:t>1647. Jacob Jordaens. Expulsión de los mercaderes del templo. Cultural </a:t>
            </a:r>
            <a:r>
              <a:rPr lang="es-ES" sz="2800" b="1" dirty="0" err="1"/>
              <a:t>Heritage</a:t>
            </a:r>
            <a:r>
              <a:rPr lang="es-ES" sz="2800" b="1" dirty="0"/>
              <a:t> Agency of </a:t>
            </a:r>
            <a:r>
              <a:rPr lang="es-ES" sz="2800" b="1" dirty="0" err="1"/>
              <a:t>the</a:t>
            </a:r>
            <a:r>
              <a:rPr lang="es-ES" sz="2800" b="1" dirty="0"/>
              <a:t> </a:t>
            </a:r>
            <a:r>
              <a:rPr lang="es-ES" sz="2800" b="1" dirty="0" err="1"/>
              <a:t>Netherlands</a:t>
            </a:r>
            <a:r>
              <a:rPr lang="es-ES" sz="2800" b="1" dirty="0"/>
              <a:t> Art </a:t>
            </a:r>
            <a:r>
              <a:rPr lang="es-ES" sz="2800" b="1" dirty="0" err="1"/>
              <a:t>Collection</a:t>
            </a:r>
            <a:r>
              <a:rPr lang="es-ES" sz="2800" b="1" dirty="0"/>
              <a:t>.</a:t>
            </a:r>
          </a:p>
        </p:txBody>
      </p:sp>
      <p:pic>
        <p:nvPicPr>
          <p:cNvPr id="4" name="Imagen 3">
            <a:extLst>
              <a:ext uri="{FF2B5EF4-FFF2-40B4-BE49-F238E27FC236}">
                <a16:creationId xmlns:a16="http://schemas.microsoft.com/office/drawing/2014/main" id="{051517F4-849B-4FAE-93F2-4E5CCEB6057B}"/>
              </a:ext>
            </a:extLst>
          </p:cNvPr>
          <p:cNvPicPr>
            <a:picLocks noChangeAspect="1"/>
          </p:cNvPicPr>
          <p:nvPr/>
        </p:nvPicPr>
        <p:blipFill rotWithShape="1">
          <a:blip r:embed="rId2">
            <a:extLst>
              <a:ext uri="{28A0092B-C50C-407E-A947-70E740481C1C}">
                <a14:useLocalDpi xmlns:a14="http://schemas.microsoft.com/office/drawing/2010/main" val="0"/>
              </a:ext>
            </a:extLst>
          </a:blip>
          <a:srcRect l="5102" t="4726" r="2975" b="8176"/>
          <a:stretch/>
        </p:blipFill>
        <p:spPr>
          <a:xfrm>
            <a:off x="4058579" y="1"/>
            <a:ext cx="8133422" cy="6858000"/>
          </a:xfrm>
          <a:prstGeom prst="rect">
            <a:avLst/>
          </a:prstGeom>
        </p:spPr>
      </p:pic>
    </p:spTree>
    <p:extLst>
      <p:ext uri="{BB962C8B-B14F-4D97-AF65-F5344CB8AC3E}">
        <p14:creationId xmlns:p14="http://schemas.microsoft.com/office/powerpoint/2010/main" val="332771302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b="1" dirty="0"/>
              <a:t>1647. Jacob Jordaens. Huida a Egipto. Walters Art Museum</a:t>
            </a:r>
            <a:r>
              <a:rPr lang="es-ES" sz="2800" dirty="0"/>
              <a:t>.</a:t>
            </a:r>
          </a:p>
        </p:txBody>
      </p:sp>
      <p:pic>
        <p:nvPicPr>
          <p:cNvPr id="4" name="Imagen 3">
            <a:extLst>
              <a:ext uri="{FF2B5EF4-FFF2-40B4-BE49-F238E27FC236}">
                <a16:creationId xmlns:a16="http://schemas.microsoft.com/office/drawing/2014/main" id="{AB77FA3A-287C-4833-9664-BFB42CC2E6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6620" y="0"/>
            <a:ext cx="8755380" cy="6858000"/>
          </a:xfrm>
          <a:prstGeom prst="rect">
            <a:avLst/>
          </a:prstGeom>
        </p:spPr>
      </p:pic>
    </p:spTree>
    <p:extLst>
      <p:ext uri="{BB962C8B-B14F-4D97-AF65-F5344CB8AC3E}">
        <p14:creationId xmlns:p14="http://schemas.microsoft.com/office/powerpoint/2010/main" val="184691363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1884219" cy="5869420"/>
          </a:xfrm>
        </p:spPr>
        <p:txBody>
          <a:bodyPr anchor="t">
            <a:normAutofit/>
          </a:bodyPr>
          <a:lstStyle/>
          <a:p>
            <a:r>
              <a:rPr lang="es-ES" sz="2800" dirty="0"/>
              <a:t>1647. Jacob Jordaens. Mercurio y </a:t>
            </a:r>
            <a:r>
              <a:rPr lang="es-ES" sz="2800" dirty="0" err="1"/>
              <a:t>Battus</a:t>
            </a:r>
            <a:r>
              <a:rPr lang="es-ES" sz="2800" dirty="0"/>
              <a:t>. Museo </a:t>
            </a:r>
            <a:r>
              <a:rPr lang="es-ES" sz="2800" dirty="0" err="1"/>
              <a:t>Boijmans</a:t>
            </a:r>
            <a:r>
              <a:rPr lang="es-ES" sz="2800" dirty="0"/>
              <a:t> Van </a:t>
            </a:r>
            <a:r>
              <a:rPr lang="es-ES" sz="2800" dirty="0" err="1"/>
              <a:t>Beuningen</a:t>
            </a:r>
            <a:r>
              <a:rPr lang="es-ES" sz="2800" dirty="0"/>
              <a:t>.</a:t>
            </a:r>
          </a:p>
        </p:txBody>
      </p:sp>
      <p:pic>
        <p:nvPicPr>
          <p:cNvPr id="4" name="Imagen 3">
            <a:extLst>
              <a:ext uri="{FF2B5EF4-FFF2-40B4-BE49-F238E27FC236}">
                <a16:creationId xmlns:a16="http://schemas.microsoft.com/office/drawing/2014/main" id="{C79238A0-BDEF-4CEA-8696-56F28A350C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2037" y="182562"/>
            <a:ext cx="10115291" cy="6492875"/>
          </a:xfrm>
          <a:prstGeom prst="rect">
            <a:avLst/>
          </a:prstGeom>
        </p:spPr>
      </p:pic>
    </p:spTree>
    <p:extLst>
      <p:ext uri="{BB962C8B-B14F-4D97-AF65-F5344CB8AC3E}">
        <p14:creationId xmlns:p14="http://schemas.microsoft.com/office/powerpoint/2010/main" val="313320163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613038480"/>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b="1" dirty="0"/>
              <a:t>1649. Jacob Jordaens. </a:t>
            </a:r>
            <a:r>
              <a:rPr lang="es-ES" sz="2800" b="1" dirty="0" err="1"/>
              <a:t>Achelous</a:t>
            </a:r>
            <a:r>
              <a:rPr lang="es-ES" sz="2800" b="1" dirty="0"/>
              <a:t> derrotado por Hércules. El origen de la cornucopia. (Alegoría de la fecundidad). </a:t>
            </a:r>
            <a:r>
              <a:rPr lang="es-ES" sz="2800" b="1" dirty="0" err="1"/>
              <a:t>Statens</a:t>
            </a:r>
            <a:r>
              <a:rPr lang="es-ES" sz="2800" b="1" dirty="0"/>
              <a:t> Museum </a:t>
            </a:r>
            <a:r>
              <a:rPr lang="es-ES" sz="2800" b="1" dirty="0" err="1"/>
              <a:t>for</a:t>
            </a:r>
            <a:r>
              <a:rPr lang="es-ES" sz="2800" b="1" dirty="0"/>
              <a:t> </a:t>
            </a:r>
            <a:r>
              <a:rPr lang="es-ES" sz="2800" b="1" dirty="0" err="1"/>
              <a:t>Kunst</a:t>
            </a:r>
            <a:r>
              <a:rPr lang="es-ES" sz="2800" b="1" dirty="0"/>
              <a:t>.</a:t>
            </a:r>
          </a:p>
        </p:txBody>
      </p:sp>
      <p:pic>
        <p:nvPicPr>
          <p:cNvPr id="4" name="Imagen 3">
            <a:extLst>
              <a:ext uri="{FF2B5EF4-FFF2-40B4-BE49-F238E27FC236}">
                <a16:creationId xmlns:a16="http://schemas.microsoft.com/office/drawing/2014/main" id="{E1C84CA2-4693-466C-88A6-6C645A8CCA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4701" y="0"/>
            <a:ext cx="8667299" cy="6858000"/>
          </a:xfrm>
          <a:prstGeom prst="rect">
            <a:avLst/>
          </a:prstGeom>
        </p:spPr>
      </p:pic>
    </p:spTree>
    <p:extLst>
      <p:ext uri="{BB962C8B-B14F-4D97-AF65-F5344CB8AC3E}">
        <p14:creationId xmlns:p14="http://schemas.microsoft.com/office/powerpoint/2010/main" val="683289946"/>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9688111"/>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365125"/>
            <a:ext cx="4797136" cy="6271202"/>
          </a:xfrm>
        </p:spPr>
        <p:txBody>
          <a:bodyPr anchor="t">
            <a:normAutofit fontScale="90000"/>
          </a:bodyPr>
          <a:lstStyle/>
          <a:p>
            <a:r>
              <a:rPr lang="en-US" sz="3100" b="1" dirty="0"/>
              <a:t>1650. Jacob </a:t>
            </a:r>
            <a:r>
              <a:rPr lang="en-US" sz="3100" b="1" dirty="0" err="1"/>
              <a:t>Jordaens</a:t>
            </a:r>
            <a:r>
              <a:rPr lang="en-US" sz="3100" b="1" dirty="0"/>
              <a:t>. </a:t>
            </a:r>
            <a:r>
              <a:rPr lang="en-US" sz="3100" b="1" dirty="0" err="1"/>
              <a:t>Baco</a:t>
            </a:r>
            <a:r>
              <a:rPr lang="en-US" sz="3100" b="1" dirty="0"/>
              <a:t> y </a:t>
            </a:r>
            <a:r>
              <a:rPr lang="en-US" sz="3100" b="1" dirty="0" err="1"/>
              <a:t>Ariadna</a:t>
            </a:r>
            <a:r>
              <a:rPr lang="en-US" sz="3100" b="1" dirty="0"/>
              <a:t>. Museum of Fine Arts, Boston.</a:t>
            </a:r>
            <a:br>
              <a:rPr lang="en-US" sz="2800" dirty="0"/>
            </a:br>
            <a:r>
              <a:rPr lang="es-ES" sz="2400" b="0" i="0" dirty="0">
                <a:solidFill>
                  <a:srgbClr val="1A1A1A"/>
                </a:solidFill>
                <a:effectLst/>
                <a:latin typeface="+mn-lt"/>
              </a:rPr>
              <a:t>Jordaens compartió el mismo maestro que Peter Paul Rubens y más tarde colaboró con él. Los pintores comparten un ideal de belleza física basado en figuras voluptuosas cuyas poses expresivas refuerzan la narrativa. Ariadna, princesa de Creta, ha sido abandonada en la isla de </a:t>
            </a:r>
            <a:r>
              <a:rPr lang="es-ES" sz="2400" b="0" i="0" dirty="0" err="1">
                <a:solidFill>
                  <a:srgbClr val="1A1A1A"/>
                </a:solidFill>
                <a:effectLst/>
                <a:latin typeface="+mn-lt"/>
              </a:rPr>
              <a:t>Naxos</a:t>
            </a:r>
            <a:r>
              <a:rPr lang="es-ES" sz="2400" b="0" i="0" dirty="0">
                <a:solidFill>
                  <a:srgbClr val="1A1A1A"/>
                </a:solidFill>
                <a:effectLst/>
                <a:latin typeface="+mn-lt"/>
              </a:rPr>
              <a:t> por Teseo, el príncipe ateniense a quien había ayudado a escapar del laberinto de su padre. Baco, el dios del vino, y sus sátiros la descubren, y Baco se enamora. Como testimonio de su devoción, sostiene en alto su corona, que lanzará a los cielos para crear una constelación en su honor.</a:t>
            </a:r>
            <a:endParaRPr lang="es-ES" sz="2400" dirty="0">
              <a:latin typeface="+mn-lt"/>
            </a:endParaRPr>
          </a:p>
        </p:txBody>
      </p:sp>
      <p:pic>
        <p:nvPicPr>
          <p:cNvPr id="4" name="Imagen 3">
            <a:extLst>
              <a:ext uri="{FF2B5EF4-FFF2-40B4-BE49-F238E27FC236}">
                <a16:creationId xmlns:a16="http://schemas.microsoft.com/office/drawing/2014/main" id="{4BED769D-48A9-47E0-BAE8-C98850B97F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1100" y="0"/>
            <a:ext cx="7200900" cy="6858000"/>
          </a:xfrm>
          <a:prstGeom prst="rect">
            <a:avLst/>
          </a:prstGeom>
        </p:spPr>
      </p:pic>
    </p:spTree>
    <p:extLst>
      <p:ext uri="{BB962C8B-B14F-4D97-AF65-F5344CB8AC3E}">
        <p14:creationId xmlns:p14="http://schemas.microsoft.com/office/powerpoint/2010/main" val="4159779956"/>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065363" cy="5869420"/>
          </a:xfrm>
        </p:spPr>
        <p:txBody>
          <a:bodyPr anchor="t">
            <a:normAutofit/>
          </a:bodyPr>
          <a:lstStyle/>
          <a:p>
            <a:r>
              <a:rPr lang="en-US" sz="2800" b="1" dirty="0"/>
              <a:t>1650. Jacob </a:t>
            </a:r>
            <a:r>
              <a:rPr lang="en-US" sz="2800" b="1" dirty="0" err="1"/>
              <a:t>Jordaens</a:t>
            </a:r>
            <a:r>
              <a:rPr lang="en-US" sz="2800" b="1" dirty="0"/>
              <a:t>. </a:t>
            </a:r>
            <a:r>
              <a:rPr lang="en-US" sz="2800" b="1" dirty="0" err="1"/>
              <a:t>Baco</a:t>
            </a:r>
            <a:r>
              <a:rPr lang="en-US" sz="2800" b="1" dirty="0"/>
              <a:t> y Venus. Worcester Art Museum.</a:t>
            </a:r>
            <a:endParaRPr lang="es-ES" sz="2800" b="1" dirty="0"/>
          </a:p>
        </p:txBody>
      </p:sp>
      <p:pic>
        <p:nvPicPr>
          <p:cNvPr id="4" name="Imagen 3">
            <a:extLst>
              <a:ext uri="{FF2B5EF4-FFF2-40B4-BE49-F238E27FC236}">
                <a16:creationId xmlns:a16="http://schemas.microsoft.com/office/drawing/2014/main" id="{6AE4484A-084D-43ED-80E7-B4ECE5699D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7981" y="0"/>
            <a:ext cx="9614019" cy="6858000"/>
          </a:xfrm>
          <a:prstGeom prst="rect">
            <a:avLst/>
          </a:prstGeom>
        </p:spPr>
      </p:pic>
    </p:spTree>
    <p:extLst>
      <p:ext uri="{BB962C8B-B14F-4D97-AF65-F5344CB8AC3E}">
        <p14:creationId xmlns:p14="http://schemas.microsoft.com/office/powerpoint/2010/main" val="2710629632"/>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6" y="365125"/>
            <a:ext cx="1690253" cy="5869420"/>
          </a:xfrm>
        </p:spPr>
        <p:txBody>
          <a:bodyPr anchor="t">
            <a:normAutofit/>
          </a:bodyPr>
          <a:lstStyle/>
          <a:p>
            <a:r>
              <a:rPr lang="it-IT" sz="2800" dirty="0"/>
              <a:t>1650. Jacob Jordaens. El sueño de Venus. Museo reale di belle arti di Anversa.</a:t>
            </a:r>
            <a:endParaRPr lang="es-ES" sz="2800" dirty="0"/>
          </a:p>
        </p:txBody>
      </p:sp>
      <p:pic>
        <p:nvPicPr>
          <p:cNvPr id="4" name="Imagen 3">
            <a:extLst>
              <a:ext uri="{FF2B5EF4-FFF2-40B4-BE49-F238E27FC236}">
                <a16:creationId xmlns:a16="http://schemas.microsoft.com/office/drawing/2014/main" id="{1A8270C2-BC37-4435-AE41-E236857918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8908" y="311726"/>
            <a:ext cx="10183091" cy="6546273"/>
          </a:xfrm>
          <a:prstGeom prst="rect">
            <a:avLst/>
          </a:prstGeom>
        </p:spPr>
      </p:pic>
    </p:spTree>
    <p:extLst>
      <p:ext uri="{BB962C8B-B14F-4D97-AF65-F5344CB8AC3E}">
        <p14:creationId xmlns:p14="http://schemas.microsoft.com/office/powerpoint/2010/main" val="2904759253"/>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166764" cy="858982"/>
          </a:xfrm>
        </p:spPr>
        <p:txBody>
          <a:bodyPr anchor="ctr">
            <a:normAutofit/>
          </a:bodyPr>
          <a:lstStyle/>
          <a:p>
            <a:r>
              <a:rPr lang="es-ES" sz="2800" dirty="0"/>
              <a:t>1650. Jacob Jordaens. Mercurio ataca a Argos. Colección privada.</a:t>
            </a:r>
          </a:p>
        </p:txBody>
      </p:sp>
      <p:pic>
        <p:nvPicPr>
          <p:cNvPr id="4" name="Imagen 3">
            <a:extLst>
              <a:ext uri="{FF2B5EF4-FFF2-40B4-BE49-F238E27FC236}">
                <a16:creationId xmlns:a16="http://schemas.microsoft.com/office/drawing/2014/main" id="{BF0E10DB-682A-4F20-9B40-5D92BA65D7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025" y="651163"/>
            <a:ext cx="10635950" cy="6206836"/>
          </a:xfrm>
          <a:prstGeom prst="rect">
            <a:avLst/>
          </a:prstGeom>
        </p:spPr>
      </p:pic>
    </p:spTree>
    <p:extLst>
      <p:ext uri="{BB962C8B-B14F-4D97-AF65-F5344CB8AC3E}">
        <p14:creationId xmlns:p14="http://schemas.microsoft.com/office/powerpoint/2010/main" val="296512513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621932" cy="5869420"/>
          </a:xfrm>
        </p:spPr>
        <p:txBody>
          <a:bodyPr anchor="t">
            <a:normAutofit/>
          </a:bodyPr>
          <a:lstStyle/>
          <a:p>
            <a:r>
              <a:rPr lang="es-ES" sz="2800" b="1" dirty="0"/>
              <a:t>1650. Jacob Jordaens. Pan y </a:t>
            </a:r>
            <a:r>
              <a:rPr lang="es-ES" sz="2800" b="1" dirty="0" err="1"/>
              <a:t>Syrinx</a:t>
            </a:r>
            <a:r>
              <a:rPr lang="es-ES" sz="2800" b="1" dirty="0"/>
              <a:t>. </a:t>
            </a:r>
            <a:r>
              <a:rPr lang="es-ES" sz="2800" b="1" dirty="0" err="1"/>
              <a:t>Galleria</a:t>
            </a:r>
            <a:r>
              <a:rPr lang="es-ES" sz="2800" b="1" dirty="0"/>
              <a:t> </a:t>
            </a:r>
            <a:r>
              <a:rPr lang="es-ES" sz="2800" b="1" dirty="0" err="1"/>
              <a:t>nazionale</a:t>
            </a:r>
            <a:r>
              <a:rPr lang="es-ES" sz="2800" b="1" dirty="0"/>
              <a:t> </a:t>
            </a:r>
            <a:r>
              <a:rPr lang="es-ES" sz="2800" b="1" dirty="0" err="1"/>
              <a:t>d'Armenia</a:t>
            </a:r>
            <a:r>
              <a:rPr lang="es-ES" sz="2800" b="1" dirty="0"/>
              <a:t>.</a:t>
            </a:r>
          </a:p>
        </p:txBody>
      </p:sp>
      <p:pic>
        <p:nvPicPr>
          <p:cNvPr id="4" name="Imagen 3">
            <a:extLst>
              <a:ext uri="{FF2B5EF4-FFF2-40B4-BE49-F238E27FC236}">
                <a16:creationId xmlns:a16="http://schemas.microsoft.com/office/drawing/2014/main" id="{47F5FE69-D4A9-44EA-A911-4BE7F09F9F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4550" y="0"/>
            <a:ext cx="7057450" cy="6858000"/>
          </a:xfrm>
          <a:prstGeom prst="rect">
            <a:avLst/>
          </a:prstGeom>
        </p:spPr>
      </p:pic>
    </p:spTree>
    <p:extLst>
      <p:ext uri="{BB962C8B-B14F-4D97-AF65-F5344CB8AC3E}">
        <p14:creationId xmlns:p14="http://schemas.microsoft.com/office/powerpoint/2010/main" val="3568954149"/>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2776681" cy="5869420"/>
          </a:xfrm>
        </p:spPr>
        <p:txBody>
          <a:bodyPr anchor="t">
            <a:normAutofit fontScale="90000"/>
          </a:bodyPr>
          <a:lstStyle/>
          <a:p>
            <a:r>
              <a:rPr lang="es-ES" sz="2700" b="1" dirty="0"/>
              <a:t>1650. Jacob Jordaens. Júpiter y la cabra Amaltea. Louvre.</a:t>
            </a:r>
            <a:br>
              <a:rPr lang="es-ES" sz="2800" dirty="0"/>
            </a:br>
            <a:r>
              <a:rPr lang="es-ES" sz="2200" b="0" i="0" dirty="0">
                <a:effectLst/>
                <a:latin typeface="+mn-lt"/>
              </a:rPr>
              <a:t>En el Monte Ida en Creta, donde Júpiter de niño fue escondido por su madre Cibeles para que escape de la venganza de su padre Saturno, la ninfa </a:t>
            </a:r>
            <a:r>
              <a:rPr lang="es-ES" sz="2200" b="0" i="0" dirty="0" err="1">
                <a:effectLst/>
                <a:latin typeface="+mn-lt"/>
              </a:rPr>
              <a:t>Adrastée</a:t>
            </a:r>
            <a:r>
              <a:rPr lang="es-ES" sz="2200" b="0" i="0" dirty="0">
                <a:effectLst/>
                <a:latin typeface="+mn-lt"/>
              </a:rPr>
              <a:t> ordeña a la cabra Amaltea para alimentarlo (sostiene una botella en la mano) y evitar que sus lloros como un bebé hambriento atraigan la atención de Saturno.</a:t>
            </a:r>
            <a:endParaRPr lang="es-ES" sz="2800" dirty="0">
              <a:latin typeface="+mn-lt"/>
            </a:endParaRPr>
          </a:p>
        </p:txBody>
      </p:sp>
      <p:pic>
        <p:nvPicPr>
          <p:cNvPr id="4" name="Imagen 3">
            <a:extLst>
              <a:ext uri="{FF2B5EF4-FFF2-40B4-BE49-F238E27FC236}">
                <a16:creationId xmlns:a16="http://schemas.microsoft.com/office/drawing/2014/main" id="{8ED640DF-BF90-40AA-B0A3-50A2FC9D0B23}"/>
              </a:ext>
            </a:extLst>
          </p:cNvPr>
          <p:cNvPicPr>
            <a:picLocks noChangeAspect="1"/>
          </p:cNvPicPr>
          <p:nvPr/>
        </p:nvPicPr>
        <p:blipFill rotWithShape="1">
          <a:blip r:embed="rId2">
            <a:extLst>
              <a:ext uri="{28A0092B-C50C-407E-A947-70E740481C1C}">
                <a14:useLocalDpi xmlns:a14="http://schemas.microsoft.com/office/drawing/2010/main" val="0"/>
              </a:ext>
            </a:extLst>
          </a:blip>
          <a:srcRect l="6364" t="7167" r="5758" b="8340"/>
          <a:stretch/>
        </p:blipFill>
        <p:spPr>
          <a:xfrm>
            <a:off x="2984499" y="0"/>
            <a:ext cx="9207501" cy="6858000"/>
          </a:xfrm>
          <a:prstGeom prst="rect">
            <a:avLst/>
          </a:prstGeom>
        </p:spPr>
      </p:pic>
    </p:spTree>
    <p:extLst>
      <p:ext uri="{BB962C8B-B14F-4D97-AF65-F5344CB8AC3E}">
        <p14:creationId xmlns:p14="http://schemas.microsoft.com/office/powerpoint/2010/main" val="2722030563"/>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2776681" cy="5869420"/>
          </a:xfrm>
        </p:spPr>
        <p:txBody>
          <a:bodyPr anchor="t">
            <a:normAutofit/>
          </a:bodyPr>
          <a:lstStyle/>
          <a:p>
            <a:r>
              <a:rPr lang="es-ES" sz="2200" b="0" i="0" dirty="0">
                <a:effectLst/>
                <a:latin typeface="+mn-lt"/>
              </a:rPr>
              <a:t>Un tema muy conocido, inspirado en Ovidio (Ayunos, V, 111-124) en lugar de Calímaco (Himnos, 1er himno a Zeus, 42-53), quien, a diferencia de Ovidio, habla de la miel nutriendo a Júpiter -un detalle ausente aquí- y de una segunda ninfa (visible, ella, en la pintura de Jordaens, del mismo tema, conservada en Kassel).</a:t>
            </a:r>
            <a:endParaRPr lang="es-ES" sz="2800" dirty="0">
              <a:latin typeface="+mn-lt"/>
            </a:endParaRPr>
          </a:p>
        </p:txBody>
      </p:sp>
      <p:pic>
        <p:nvPicPr>
          <p:cNvPr id="4" name="Imagen 3">
            <a:extLst>
              <a:ext uri="{FF2B5EF4-FFF2-40B4-BE49-F238E27FC236}">
                <a16:creationId xmlns:a16="http://schemas.microsoft.com/office/drawing/2014/main" id="{8ED640DF-BF90-40AA-B0A3-50A2FC9D0B23}"/>
              </a:ext>
            </a:extLst>
          </p:cNvPr>
          <p:cNvPicPr>
            <a:picLocks noChangeAspect="1"/>
          </p:cNvPicPr>
          <p:nvPr/>
        </p:nvPicPr>
        <p:blipFill rotWithShape="1">
          <a:blip r:embed="rId2">
            <a:extLst>
              <a:ext uri="{28A0092B-C50C-407E-A947-70E740481C1C}">
                <a14:useLocalDpi xmlns:a14="http://schemas.microsoft.com/office/drawing/2010/main" val="0"/>
              </a:ext>
            </a:extLst>
          </a:blip>
          <a:srcRect l="6364" t="7167" r="5758" b="8340"/>
          <a:stretch/>
        </p:blipFill>
        <p:spPr>
          <a:xfrm>
            <a:off x="2984499" y="0"/>
            <a:ext cx="9207501" cy="6858000"/>
          </a:xfrm>
          <a:prstGeom prst="rect">
            <a:avLst/>
          </a:prstGeom>
        </p:spPr>
      </p:pic>
    </p:spTree>
    <p:extLst>
      <p:ext uri="{BB962C8B-B14F-4D97-AF65-F5344CB8AC3E}">
        <p14:creationId xmlns:p14="http://schemas.microsoft.com/office/powerpoint/2010/main" val="3716637438"/>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b="1" dirty="0"/>
              <a:t>Jacob Jordaens. La infancia de Júpiter. Staatliche Museen, Kassel</a:t>
            </a:r>
          </a:p>
        </p:txBody>
      </p:sp>
      <p:pic>
        <p:nvPicPr>
          <p:cNvPr id="6" name="Imagen 5">
            <a:extLst>
              <a:ext uri="{FF2B5EF4-FFF2-40B4-BE49-F238E27FC236}">
                <a16:creationId xmlns:a16="http://schemas.microsoft.com/office/drawing/2014/main" id="{EBE9ACC7-ECB3-492A-9A1D-59A03B96CF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8070" y="0"/>
            <a:ext cx="7933930" cy="6985699"/>
          </a:xfrm>
          <a:prstGeom prst="rect">
            <a:avLst/>
          </a:prstGeom>
        </p:spPr>
      </p:pic>
    </p:spTree>
    <p:extLst>
      <p:ext uri="{BB962C8B-B14F-4D97-AF65-F5344CB8AC3E}">
        <p14:creationId xmlns:p14="http://schemas.microsoft.com/office/powerpoint/2010/main" val="1659185585"/>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935682" cy="5869420"/>
          </a:xfrm>
        </p:spPr>
        <p:txBody>
          <a:bodyPr anchor="t">
            <a:normAutofit/>
          </a:bodyPr>
          <a:lstStyle/>
          <a:p>
            <a:r>
              <a:rPr lang="es-ES" sz="2800" b="1" dirty="0"/>
              <a:t>1650. Jacob Jordaens. Adoración de los pastores. Louvre, París.</a:t>
            </a:r>
          </a:p>
        </p:txBody>
      </p:sp>
      <p:pic>
        <p:nvPicPr>
          <p:cNvPr id="4" name="Imagen 3">
            <a:extLst>
              <a:ext uri="{FF2B5EF4-FFF2-40B4-BE49-F238E27FC236}">
                <a16:creationId xmlns:a16="http://schemas.microsoft.com/office/drawing/2014/main" id="{64347728-C624-4DBE-A15E-E5F552DE28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8300" y="0"/>
            <a:ext cx="6743700" cy="6858000"/>
          </a:xfrm>
          <a:prstGeom prst="rect">
            <a:avLst/>
          </a:prstGeom>
        </p:spPr>
      </p:pic>
    </p:spTree>
    <p:extLst>
      <p:ext uri="{BB962C8B-B14F-4D97-AF65-F5344CB8AC3E}">
        <p14:creationId xmlns:p14="http://schemas.microsoft.com/office/powerpoint/2010/main" val="3101204082"/>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46364" y="365125"/>
            <a:ext cx="2758431" cy="5869420"/>
          </a:xfrm>
        </p:spPr>
        <p:txBody>
          <a:bodyPr anchor="t">
            <a:normAutofit/>
          </a:bodyPr>
          <a:lstStyle/>
          <a:p>
            <a:pPr algn="l" fontAlgn="base"/>
            <a:r>
              <a:rPr lang="es-ES" sz="2800" dirty="0"/>
              <a:t>1650. Jacob Jordaens. Tres músicos ambulantes. Museo del Prado.</a:t>
            </a:r>
            <a:br>
              <a:rPr lang="es-ES" sz="2800" dirty="0"/>
            </a:br>
            <a:br>
              <a:rPr lang="es-ES" sz="2800" dirty="0"/>
            </a:br>
            <a:r>
              <a:rPr lang="es-ES" sz="2200" b="0" i="0" dirty="0">
                <a:effectLst/>
                <a:latin typeface="+mn-lt"/>
              </a:rPr>
              <a:t>Tres músicos aparecen representados de busto. El primero toca una flauta, mientras los otros dos cantan al compás de una partitura que uno de ellos sostiene en sus manos.</a:t>
            </a:r>
            <a:endParaRPr lang="es-ES" sz="2800" dirty="0">
              <a:latin typeface="+mn-lt"/>
            </a:endParaRPr>
          </a:p>
        </p:txBody>
      </p:sp>
      <p:pic>
        <p:nvPicPr>
          <p:cNvPr id="4" name="Imagen 3">
            <a:extLst>
              <a:ext uri="{FF2B5EF4-FFF2-40B4-BE49-F238E27FC236}">
                <a16:creationId xmlns:a16="http://schemas.microsoft.com/office/drawing/2014/main" id="{ACD920BC-999F-4E8D-8FDE-0748235B60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4795" y="0"/>
            <a:ext cx="9087205" cy="6858000"/>
          </a:xfrm>
          <a:prstGeom prst="rect">
            <a:avLst/>
          </a:prstGeom>
        </p:spPr>
      </p:pic>
    </p:spTree>
    <p:extLst>
      <p:ext uri="{BB962C8B-B14F-4D97-AF65-F5344CB8AC3E}">
        <p14:creationId xmlns:p14="http://schemas.microsoft.com/office/powerpoint/2010/main" val="111444921"/>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46364" y="365125"/>
            <a:ext cx="3865418" cy="5869420"/>
          </a:xfrm>
        </p:spPr>
        <p:txBody>
          <a:bodyPr anchor="t">
            <a:normAutofit fontScale="90000"/>
          </a:bodyPr>
          <a:lstStyle/>
          <a:p>
            <a:pPr algn="l" fontAlgn="base"/>
            <a:r>
              <a:rPr lang="es-ES" sz="2200" b="0" i="0" dirty="0">
                <a:effectLst/>
                <a:latin typeface="+mn-lt"/>
              </a:rPr>
              <a:t>La ejecución abocetada y el vigor del trazo ponen de relieve su carácter de estudio preliminar. Sin embargo, al no conocerse ninguna obra de Jordaens que empleara figuras similares, se dudó durante mucho tiempo de su autoría. La factura muy suelta, la gran cantidad de materia en las pinceladas de las carnaciones y los fuertes toques blancos recuerdan la época juvenil de </a:t>
            </a:r>
            <a:r>
              <a:rPr lang="es-ES" sz="2200" b="0" i="0" strike="noStrike" dirty="0">
                <a:effectLst/>
                <a:latin typeface="+mn-lt"/>
              </a:rPr>
              <a:t>Van Dyck</a:t>
            </a:r>
            <a:r>
              <a:rPr lang="es-ES" sz="2200" b="0" i="0" dirty="0">
                <a:effectLst/>
                <a:latin typeface="+mn-lt"/>
              </a:rPr>
              <a:t> (1599 1641), quien también ha sido propuesto como autor.</a:t>
            </a:r>
            <a:br>
              <a:rPr lang="es-ES" sz="2200" b="0" i="0" dirty="0">
                <a:effectLst/>
                <a:latin typeface="+mn-lt"/>
              </a:rPr>
            </a:br>
            <a:r>
              <a:rPr lang="es-ES" sz="2200" b="0" i="0" dirty="0">
                <a:effectLst/>
                <a:latin typeface="+mn-lt"/>
              </a:rPr>
              <a:t>La obra está documentada como una de las adquiridas por </a:t>
            </a:r>
            <a:r>
              <a:rPr lang="es-ES" sz="2200" b="0" i="0" strike="noStrike" dirty="0">
                <a:effectLst/>
                <a:latin typeface="+mn-lt"/>
              </a:rPr>
              <a:t>Carlos IV</a:t>
            </a:r>
            <a:r>
              <a:rPr lang="es-ES" sz="2200" b="0" i="0" dirty="0">
                <a:effectLst/>
                <a:latin typeface="+mn-lt"/>
              </a:rPr>
              <a:t> siendo </a:t>
            </a:r>
            <a:r>
              <a:rPr lang="es-ES" sz="2200" b="0" i="0" strike="noStrike" dirty="0">
                <a:effectLst/>
                <a:latin typeface="+mn-lt"/>
              </a:rPr>
              <a:t>príncipe de Asturias</a:t>
            </a:r>
            <a:r>
              <a:rPr lang="es-ES" sz="2200" b="0" i="0" dirty="0">
                <a:effectLst/>
                <a:latin typeface="+mn-lt"/>
              </a:rPr>
              <a:t>.</a:t>
            </a:r>
            <a:br>
              <a:rPr lang="es-ES" sz="2200" b="0" i="0" dirty="0">
                <a:effectLst/>
                <a:latin typeface="+mn-lt"/>
              </a:rPr>
            </a:br>
            <a:endParaRPr lang="es-ES" sz="2800" dirty="0">
              <a:latin typeface="+mn-lt"/>
            </a:endParaRPr>
          </a:p>
        </p:txBody>
      </p:sp>
      <p:pic>
        <p:nvPicPr>
          <p:cNvPr id="4" name="Imagen 3">
            <a:extLst>
              <a:ext uri="{FF2B5EF4-FFF2-40B4-BE49-F238E27FC236}">
                <a16:creationId xmlns:a16="http://schemas.microsoft.com/office/drawing/2014/main" id="{ACD920BC-999F-4E8D-8FDE-0748235B60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1782" y="365125"/>
            <a:ext cx="7980218" cy="6022571"/>
          </a:xfrm>
          <a:prstGeom prst="rect">
            <a:avLst/>
          </a:prstGeom>
        </p:spPr>
      </p:pic>
    </p:spTree>
    <p:extLst>
      <p:ext uri="{BB962C8B-B14F-4D97-AF65-F5344CB8AC3E}">
        <p14:creationId xmlns:p14="http://schemas.microsoft.com/office/powerpoint/2010/main" val="2263330035"/>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57200" y="365125"/>
            <a:ext cx="4643628" cy="6257348"/>
          </a:xfrm>
        </p:spPr>
        <p:txBody>
          <a:bodyPr anchor="t">
            <a:normAutofit fontScale="90000"/>
          </a:bodyPr>
          <a:lstStyle/>
          <a:p>
            <a:pPr algn="l"/>
            <a:r>
              <a:rPr lang="es-ES" sz="3100" b="1" dirty="0"/>
              <a:t>1652. Jacob Jordaens. Triunfo de </a:t>
            </a:r>
            <a:r>
              <a:rPr lang="es-ES" sz="3100" b="1" dirty="0" err="1"/>
              <a:t>Frederik</a:t>
            </a:r>
            <a:r>
              <a:rPr lang="es-ES" sz="3100" b="1" dirty="0"/>
              <a:t> </a:t>
            </a:r>
            <a:r>
              <a:rPr lang="es-ES" sz="3100" b="1" dirty="0" err="1"/>
              <a:t>Hendrik</a:t>
            </a:r>
            <a:r>
              <a:rPr lang="es-ES" sz="3100" b="1" dirty="0"/>
              <a:t>. Huis ten Bosch, The </a:t>
            </a:r>
            <a:r>
              <a:rPr lang="es-ES" sz="3100" b="1" dirty="0" err="1"/>
              <a:t>Hague</a:t>
            </a:r>
            <a:r>
              <a:rPr lang="es-ES" sz="3100" b="1" dirty="0"/>
              <a:t>.</a:t>
            </a:r>
            <a:br>
              <a:rPr lang="es-ES" sz="2800" dirty="0"/>
            </a:br>
            <a:r>
              <a:rPr lang="es-ES" sz="2800" dirty="0"/>
              <a:t>R</a:t>
            </a:r>
            <a:r>
              <a:rPr lang="es-ES" sz="2200" b="0" i="0" dirty="0">
                <a:effectLst/>
                <a:latin typeface="+mn-lt"/>
              </a:rPr>
              <a:t>etrata más de cincuenta figuras que rodean al </a:t>
            </a:r>
            <a:r>
              <a:rPr lang="es-ES" sz="2200" b="0" i="0" dirty="0" err="1">
                <a:effectLst/>
                <a:latin typeface="+mn-lt"/>
              </a:rPr>
              <a:t>Stadholder</a:t>
            </a:r>
            <a:r>
              <a:rPr lang="es-ES" sz="2200" b="0" i="0" dirty="0">
                <a:effectLst/>
                <a:latin typeface="+mn-lt"/>
              </a:rPr>
              <a:t> </a:t>
            </a:r>
            <a:r>
              <a:rPr lang="es-ES" sz="2200" b="0" i="0" dirty="0" err="1">
                <a:effectLst/>
                <a:latin typeface="+mn-lt"/>
              </a:rPr>
              <a:t>Frederik</a:t>
            </a:r>
            <a:r>
              <a:rPr lang="es-ES" sz="2200" b="0" i="0" dirty="0">
                <a:effectLst/>
                <a:latin typeface="+mn-lt"/>
              </a:rPr>
              <a:t> </a:t>
            </a:r>
            <a:r>
              <a:rPr lang="es-ES" sz="2200" b="0" i="0" dirty="0" err="1">
                <a:effectLst/>
                <a:latin typeface="+mn-lt"/>
              </a:rPr>
              <a:t>Hendrik</a:t>
            </a:r>
            <a:r>
              <a:rPr lang="es-ES" sz="2200" b="0" i="0" dirty="0">
                <a:effectLst/>
                <a:latin typeface="+mn-lt"/>
              </a:rPr>
              <a:t> y sus familiares. </a:t>
            </a:r>
            <a:br>
              <a:rPr lang="es-ES" sz="2200" b="0" i="0" dirty="0">
                <a:effectLst/>
                <a:latin typeface="+mn-lt"/>
              </a:rPr>
            </a:br>
            <a:r>
              <a:rPr lang="es-ES" sz="2200" b="0" i="0" dirty="0">
                <a:effectLst/>
                <a:latin typeface="+mn-lt"/>
              </a:rPr>
              <a:t>La pieza fue pintada en honor del </a:t>
            </a:r>
            <a:r>
              <a:rPr lang="es-ES" sz="2200" b="0" i="0" dirty="0" err="1">
                <a:effectLst/>
                <a:latin typeface="+mn-lt"/>
              </a:rPr>
              <a:t>Stadholder</a:t>
            </a:r>
            <a:r>
              <a:rPr lang="es-ES" sz="2200" b="0" i="0" dirty="0">
                <a:effectLst/>
                <a:latin typeface="+mn-lt"/>
              </a:rPr>
              <a:t> </a:t>
            </a:r>
            <a:r>
              <a:rPr lang="es-ES" sz="2200" b="0" i="0" dirty="0" err="1">
                <a:effectLst/>
                <a:latin typeface="+mn-lt"/>
              </a:rPr>
              <a:t>Frederik</a:t>
            </a:r>
            <a:r>
              <a:rPr lang="es-ES" sz="2200" b="0" i="0" dirty="0">
                <a:effectLst/>
                <a:latin typeface="+mn-lt"/>
              </a:rPr>
              <a:t> </a:t>
            </a:r>
            <a:r>
              <a:rPr lang="es-ES" sz="2200" b="0" i="0" dirty="0" err="1">
                <a:effectLst/>
                <a:latin typeface="+mn-lt"/>
              </a:rPr>
              <a:t>Hendrik</a:t>
            </a:r>
            <a:r>
              <a:rPr lang="es-ES" sz="2200" b="0" i="0" dirty="0">
                <a:effectLst/>
                <a:latin typeface="+mn-lt"/>
              </a:rPr>
              <a:t>, Príncipe de Orange, y encargada por su consorte, Amalia van </a:t>
            </a:r>
            <a:r>
              <a:rPr lang="es-ES" sz="2200" b="0" i="0" dirty="0" err="1">
                <a:effectLst/>
                <a:latin typeface="+mn-lt"/>
              </a:rPr>
              <a:t>Solms</a:t>
            </a:r>
            <a:r>
              <a:rPr lang="es-ES" sz="2200" b="0" i="0" dirty="0">
                <a:effectLst/>
                <a:latin typeface="+mn-lt"/>
              </a:rPr>
              <a:t>. </a:t>
            </a:r>
            <a:br>
              <a:rPr lang="es-ES" sz="2200" b="0" i="0" dirty="0">
                <a:effectLst/>
                <a:latin typeface="+mn-lt"/>
              </a:rPr>
            </a:br>
            <a:r>
              <a:rPr lang="es-ES" sz="2200" b="0" i="0" dirty="0">
                <a:effectLst/>
                <a:latin typeface="+mn-lt"/>
              </a:rPr>
              <a:t>Ella estaba buscando conmemorar al </a:t>
            </a:r>
            <a:r>
              <a:rPr lang="es-ES" sz="2200" b="0" i="0" dirty="0" err="1">
                <a:effectLst/>
                <a:latin typeface="+mn-lt"/>
              </a:rPr>
              <a:t>Stadholder</a:t>
            </a:r>
            <a:r>
              <a:rPr lang="es-ES" sz="2200" b="0" i="0" dirty="0">
                <a:effectLst/>
                <a:latin typeface="+mn-lt"/>
              </a:rPr>
              <a:t> después de su muerte en 1647. La colección de obras que se estaban reuniendo, como era una práctica común de la época, estaba destinada a glorificar al príncipe y sus valientes obras.</a:t>
            </a:r>
            <a:r>
              <a:rPr lang="es-ES" sz="2200" b="0" i="0" baseline="30000" dirty="0">
                <a:effectLst/>
                <a:latin typeface="+mn-lt"/>
              </a:rPr>
              <a:t> </a:t>
            </a:r>
            <a:br>
              <a:rPr lang="es-ES" sz="2200" b="0" i="0" baseline="30000" dirty="0">
                <a:effectLst/>
                <a:latin typeface="+mn-lt"/>
              </a:rPr>
            </a:br>
            <a:r>
              <a:rPr lang="es-ES" sz="2200" b="0" i="0" dirty="0">
                <a:effectLst/>
                <a:latin typeface="+mn-lt"/>
              </a:rPr>
              <a:t>En lugar de describir eventos, utilizando imágenes e iconos directos, la colección fue pintada en alegorías utilizadas para entronar al </a:t>
            </a:r>
            <a:r>
              <a:rPr lang="es-ES" sz="2200" b="0" i="0" dirty="0" err="1">
                <a:effectLst/>
                <a:latin typeface="+mn-lt"/>
              </a:rPr>
              <a:t>Stadholder</a:t>
            </a:r>
            <a:r>
              <a:rPr lang="es-ES" sz="2200" b="0" i="0" dirty="0">
                <a:effectLst/>
                <a:latin typeface="+mn-lt"/>
              </a:rPr>
              <a:t> como heroico y virtuoso.</a:t>
            </a:r>
            <a:endParaRPr lang="es-ES" sz="2200" dirty="0">
              <a:latin typeface="+mn-lt"/>
            </a:endParaRPr>
          </a:p>
        </p:txBody>
      </p:sp>
      <p:pic>
        <p:nvPicPr>
          <p:cNvPr id="4" name="Imagen 3">
            <a:extLst>
              <a:ext uri="{FF2B5EF4-FFF2-40B4-BE49-F238E27FC236}">
                <a16:creationId xmlns:a16="http://schemas.microsoft.com/office/drawing/2014/main" id="{3938A829-A0F7-4FDF-8161-73CA3FA2B8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0828" y="0"/>
            <a:ext cx="7091172" cy="6858000"/>
          </a:xfrm>
          <a:prstGeom prst="rect">
            <a:avLst/>
          </a:prstGeom>
        </p:spPr>
      </p:pic>
    </p:spTree>
    <p:extLst>
      <p:ext uri="{BB962C8B-B14F-4D97-AF65-F5344CB8AC3E}">
        <p14:creationId xmlns:p14="http://schemas.microsoft.com/office/powerpoint/2010/main" val="3437311916"/>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46364" y="365125"/>
            <a:ext cx="4754464" cy="5869420"/>
          </a:xfrm>
        </p:spPr>
        <p:txBody>
          <a:bodyPr anchor="t">
            <a:normAutofit fontScale="90000"/>
          </a:bodyPr>
          <a:lstStyle/>
          <a:p>
            <a:pPr algn="l"/>
            <a:r>
              <a:rPr lang="es-ES" sz="2200" b="0" i="0" dirty="0">
                <a:effectLst/>
                <a:latin typeface="+mn-lt"/>
              </a:rPr>
              <a:t>Se exhibió en Huis ten Bosch (Casa en el bosque), que comenzó como un retiro suburbano para Amalia van </a:t>
            </a:r>
            <a:r>
              <a:rPr lang="es-ES" sz="2200" b="0" i="0" dirty="0" err="1">
                <a:effectLst/>
                <a:latin typeface="+mn-lt"/>
              </a:rPr>
              <a:t>Solms</a:t>
            </a:r>
            <a:r>
              <a:rPr lang="es-ES" sz="2200" b="0" i="0" dirty="0">
                <a:effectLst/>
                <a:latin typeface="+mn-lt"/>
              </a:rPr>
              <a:t> (hoy un palacio real). </a:t>
            </a:r>
            <a:br>
              <a:rPr lang="es-ES" sz="2200" b="0" i="0" dirty="0">
                <a:effectLst/>
                <a:latin typeface="+mn-lt"/>
              </a:rPr>
            </a:br>
            <a:r>
              <a:rPr lang="es-ES" sz="2200" b="0" i="0" dirty="0">
                <a:effectLst/>
                <a:latin typeface="+mn-lt"/>
              </a:rPr>
              <a:t>La pintura cuelga en el </a:t>
            </a:r>
            <a:r>
              <a:rPr lang="es-ES" sz="2200" b="0" i="0" dirty="0" err="1">
                <a:effectLst/>
                <a:latin typeface="+mn-lt"/>
              </a:rPr>
              <a:t>Oranjezaal</a:t>
            </a:r>
            <a:r>
              <a:rPr lang="es-ES" sz="2200" b="0" i="0" dirty="0">
                <a:effectLst/>
                <a:latin typeface="+mn-lt"/>
              </a:rPr>
              <a:t>, el último interior intacto que queda en Huis ten Bosch, cubriendo gran parte del nivel inferior de la habitación, ya que es bastante grande y completamente dominante en la habitación. </a:t>
            </a:r>
            <a:br>
              <a:rPr lang="es-ES" sz="2200" b="0" i="0" dirty="0">
                <a:effectLst/>
                <a:latin typeface="+mn-lt"/>
              </a:rPr>
            </a:br>
            <a:r>
              <a:rPr lang="es-ES" sz="2200" b="0" i="0" dirty="0">
                <a:effectLst/>
                <a:latin typeface="+mn-lt"/>
              </a:rPr>
              <a:t>Jordaens fue elegido ya que era muy respetado como parte del trío flamenco que incluía a Peter Paul Rubens y Anthony Van Dyck.</a:t>
            </a:r>
            <a:br>
              <a:rPr lang="es-ES" sz="2200" b="0" i="0" dirty="0">
                <a:effectLst/>
                <a:latin typeface="+mn-lt"/>
              </a:rPr>
            </a:br>
            <a:r>
              <a:rPr lang="es-ES" sz="2200" b="0" i="0" dirty="0" err="1">
                <a:effectLst/>
                <a:latin typeface="+mn-lt"/>
              </a:rPr>
              <a:t>Frederik</a:t>
            </a:r>
            <a:r>
              <a:rPr lang="es-ES" sz="2200" b="0" i="0" dirty="0">
                <a:effectLst/>
                <a:latin typeface="+mn-lt"/>
              </a:rPr>
              <a:t> </a:t>
            </a:r>
            <a:r>
              <a:rPr lang="es-ES" sz="2200" b="0" i="0" dirty="0" err="1">
                <a:effectLst/>
                <a:latin typeface="+mn-lt"/>
              </a:rPr>
              <a:t>Hendrik</a:t>
            </a:r>
            <a:r>
              <a:rPr lang="es-ES" sz="2200" b="0" i="0" dirty="0">
                <a:effectLst/>
                <a:latin typeface="+mn-lt"/>
              </a:rPr>
              <a:t> monta en un carro triunfal, llevado como un dios, como portador de paz y como alguien que ha manifestado la prosperidad mostrada en ramas de olivo y cornucopias.</a:t>
            </a:r>
            <a:br>
              <a:rPr lang="es-ES" sz="2200" b="0" i="0" dirty="0">
                <a:effectLst/>
                <a:latin typeface="+mn-lt"/>
              </a:rPr>
            </a:br>
            <a:r>
              <a:rPr lang="es-ES" sz="2200" b="0" i="0" dirty="0">
                <a:effectLst/>
                <a:latin typeface="+mn-lt"/>
              </a:rPr>
              <a:t>A ambos lados de la pintura hay retratos de hombres que llevan productos de las Indias Occidentales y Orientales. </a:t>
            </a:r>
            <a:endParaRPr lang="es-ES" sz="2200" dirty="0">
              <a:latin typeface="+mn-lt"/>
            </a:endParaRPr>
          </a:p>
        </p:txBody>
      </p:sp>
      <p:pic>
        <p:nvPicPr>
          <p:cNvPr id="4" name="Imagen 3">
            <a:extLst>
              <a:ext uri="{FF2B5EF4-FFF2-40B4-BE49-F238E27FC236}">
                <a16:creationId xmlns:a16="http://schemas.microsoft.com/office/drawing/2014/main" id="{3938A829-A0F7-4FDF-8161-73CA3FA2B8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0828" y="0"/>
            <a:ext cx="7091172" cy="6858000"/>
          </a:xfrm>
          <a:prstGeom prst="rect">
            <a:avLst/>
          </a:prstGeom>
        </p:spPr>
      </p:pic>
    </p:spTree>
    <p:extLst>
      <p:ext uri="{BB962C8B-B14F-4D97-AF65-F5344CB8AC3E}">
        <p14:creationId xmlns:p14="http://schemas.microsoft.com/office/powerpoint/2010/main" val="3184620207"/>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46364" y="365125"/>
            <a:ext cx="4754464" cy="5869420"/>
          </a:xfrm>
        </p:spPr>
        <p:txBody>
          <a:bodyPr anchor="t">
            <a:normAutofit/>
          </a:bodyPr>
          <a:lstStyle/>
          <a:p>
            <a:pPr algn="l"/>
            <a:r>
              <a:rPr lang="es-ES" sz="2200" b="0" i="0" dirty="0">
                <a:effectLst/>
                <a:latin typeface="+mn-lt"/>
              </a:rPr>
              <a:t>Esto hace que el príncipe parezca como si fuera el único responsable de las victorias militares, así como de la inmensa riqueza de la República.</a:t>
            </a:r>
            <a:br>
              <a:rPr lang="es-ES" sz="2200" b="0" i="0" dirty="0">
                <a:effectLst/>
                <a:latin typeface="+mn-lt"/>
              </a:rPr>
            </a:br>
            <a:r>
              <a:rPr lang="es-ES" sz="2200" b="0" i="0" dirty="0">
                <a:effectLst/>
                <a:latin typeface="+mn-lt"/>
              </a:rPr>
              <a:t>El trabajo se realizó con una complejidad intensiva. </a:t>
            </a:r>
            <a:br>
              <a:rPr lang="es-ES" sz="2200" b="0" i="0" dirty="0">
                <a:effectLst/>
                <a:latin typeface="+mn-lt"/>
              </a:rPr>
            </a:br>
            <a:r>
              <a:rPr lang="es-ES" sz="2200" b="0" i="0" dirty="0">
                <a:effectLst/>
                <a:latin typeface="+mn-lt"/>
              </a:rPr>
              <a:t>Incluso hoy en día los estudiosos discuten las muchas referencias que Jordaens incluyó en la pintura. </a:t>
            </a:r>
            <a:br>
              <a:rPr lang="es-ES" sz="2200" b="0" i="0" dirty="0">
                <a:effectLst/>
                <a:latin typeface="+mn-lt"/>
              </a:rPr>
            </a:br>
            <a:r>
              <a:rPr lang="es-ES" sz="2200" b="0" i="0" dirty="0">
                <a:effectLst/>
                <a:latin typeface="+mn-lt"/>
              </a:rPr>
              <a:t>A muchos les resulta difícil decodificarlos todos. </a:t>
            </a:r>
            <a:br>
              <a:rPr lang="es-ES" sz="2200" b="0" i="0" dirty="0">
                <a:effectLst/>
                <a:latin typeface="+mn-lt"/>
              </a:rPr>
            </a:br>
            <a:r>
              <a:rPr lang="es-ES" sz="2200" b="0" i="0" dirty="0">
                <a:effectLst/>
                <a:latin typeface="+mn-lt"/>
              </a:rPr>
              <a:t>En general, parece fácil reunir el mensaje principal que Jordaens incluyó en la pintura, sin embargo, está lleno de tantas personas y figuras simbólicas que sus contemporáneos necesitaron una mayor explicación del artista para comprender toda la pintura.</a:t>
            </a:r>
            <a:br>
              <a:rPr lang="es-ES" sz="2200" b="0" i="0" dirty="0">
                <a:effectLst/>
                <a:latin typeface="+mn-lt"/>
              </a:rPr>
            </a:br>
            <a:endParaRPr lang="es-ES" sz="2200" dirty="0">
              <a:latin typeface="+mn-lt"/>
            </a:endParaRPr>
          </a:p>
        </p:txBody>
      </p:sp>
      <p:pic>
        <p:nvPicPr>
          <p:cNvPr id="4" name="Imagen 3">
            <a:extLst>
              <a:ext uri="{FF2B5EF4-FFF2-40B4-BE49-F238E27FC236}">
                <a16:creationId xmlns:a16="http://schemas.microsoft.com/office/drawing/2014/main" id="{3938A829-A0F7-4FDF-8161-73CA3FA2B8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0828" y="0"/>
            <a:ext cx="7091172" cy="6858000"/>
          </a:xfrm>
          <a:prstGeom prst="rect">
            <a:avLst/>
          </a:prstGeom>
        </p:spPr>
      </p:pic>
    </p:spTree>
    <p:extLst>
      <p:ext uri="{BB962C8B-B14F-4D97-AF65-F5344CB8AC3E}">
        <p14:creationId xmlns:p14="http://schemas.microsoft.com/office/powerpoint/2010/main" val="1208091846"/>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08" y="365125"/>
            <a:ext cx="2030307" cy="5869420"/>
          </a:xfrm>
        </p:spPr>
        <p:txBody>
          <a:bodyPr anchor="t">
            <a:normAutofit/>
          </a:bodyPr>
          <a:lstStyle/>
          <a:p>
            <a:r>
              <a:rPr lang="es-ES" sz="2800" b="1" dirty="0"/>
              <a:t>1650. Jacob Jordaens. Expulsión de los mercaderes del templo. Musée du Louvre, Paris</a:t>
            </a:r>
          </a:p>
        </p:txBody>
      </p:sp>
      <p:pic>
        <p:nvPicPr>
          <p:cNvPr id="4" name="Imagen 3">
            <a:extLst>
              <a:ext uri="{FF2B5EF4-FFF2-40B4-BE49-F238E27FC236}">
                <a16:creationId xmlns:a16="http://schemas.microsoft.com/office/drawing/2014/main" id="{E85B35EE-4B50-4497-832A-2AB2A7C506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0416" y="365124"/>
            <a:ext cx="9981584" cy="6492875"/>
          </a:xfrm>
          <a:prstGeom prst="rect">
            <a:avLst/>
          </a:prstGeom>
        </p:spPr>
      </p:pic>
    </p:spTree>
    <p:extLst>
      <p:ext uri="{BB962C8B-B14F-4D97-AF65-F5344CB8AC3E}">
        <p14:creationId xmlns:p14="http://schemas.microsoft.com/office/powerpoint/2010/main" val="2150726897"/>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313947" cy="5869420"/>
          </a:xfrm>
        </p:spPr>
        <p:txBody>
          <a:bodyPr anchor="t">
            <a:normAutofit/>
          </a:bodyPr>
          <a:lstStyle/>
          <a:p>
            <a:r>
              <a:rPr lang="es-ES" sz="2800" b="1" dirty="0"/>
              <a:t>1650. Jacob Jordaens. </a:t>
            </a:r>
            <a:r>
              <a:rPr lang="es-ES" sz="2800" b="1" dirty="0" err="1"/>
              <a:t>Moises</a:t>
            </a:r>
            <a:r>
              <a:rPr lang="es-ES" sz="2800" b="1" dirty="0"/>
              <a:t> golpea la roca. Staatliche Museen, Kassel.</a:t>
            </a:r>
          </a:p>
        </p:txBody>
      </p:sp>
      <p:pic>
        <p:nvPicPr>
          <p:cNvPr id="4" name="Imagen 3">
            <a:extLst>
              <a:ext uri="{FF2B5EF4-FFF2-40B4-BE49-F238E27FC236}">
                <a16:creationId xmlns:a16="http://schemas.microsoft.com/office/drawing/2014/main" id="{43842931-D374-44C8-AFA4-8F69B326FC80}"/>
              </a:ext>
            </a:extLst>
          </p:cNvPr>
          <p:cNvPicPr>
            <a:picLocks noChangeAspect="1"/>
          </p:cNvPicPr>
          <p:nvPr/>
        </p:nvPicPr>
        <p:blipFill rotWithShape="1">
          <a:blip r:embed="rId2"/>
          <a:srcRect l="22387" t="7252" r="20227" b="9071"/>
          <a:stretch/>
        </p:blipFill>
        <p:spPr>
          <a:xfrm>
            <a:off x="3826565" y="0"/>
            <a:ext cx="8365436" cy="6858000"/>
          </a:xfrm>
          <a:prstGeom prst="rect">
            <a:avLst/>
          </a:prstGeom>
        </p:spPr>
      </p:pic>
    </p:spTree>
    <p:extLst>
      <p:ext uri="{BB962C8B-B14F-4D97-AF65-F5344CB8AC3E}">
        <p14:creationId xmlns:p14="http://schemas.microsoft.com/office/powerpoint/2010/main" val="2105217709"/>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890707" cy="5869420"/>
          </a:xfrm>
        </p:spPr>
        <p:txBody>
          <a:bodyPr anchor="t">
            <a:normAutofit/>
          </a:bodyPr>
          <a:lstStyle/>
          <a:p>
            <a:r>
              <a:rPr lang="it-IT" sz="2800" dirty="0"/>
              <a:t>1650. Jacob Jordaens. Sagrada Familia en un barco. Castello di Skokloster.</a:t>
            </a:r>
            <a:endParaRPr lang="es-ES" sz="2800" dirty="0"/>
          </a:p>
        </p:txBody>
      </p:sp>
      <p:pic>
        <p:nvPicPr>
          <p:cNvPr id="4" name="Imagen 3">
            <a:extLst>
              <a:ext uri="{FF2B5EF4-FFF2-40B4-BE49-F238E27FC236}">
                <a16:creationId xmlns:a16="http://schemas.microsoft.com/office/drawing/2014/main" id="{D7520DBE-C7AC-4FC2-A5ED-5B12E4A773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325" y="0"/>
            <a:ext cx="7788675" cy="6858000"/>
          </a:xfrm>
          <a:prstGeom prst="rect">
            <a:avLst/>
          </a:prstGeom>
        </p:spPr>
      </p:pic>
    </p:spTree>
    <p:extLst>
      <p:ext uri="{BB962C8B-B14F-4D97-AF65-F5344CB8AC3E}">
        <p14:creationId xmlns:p14="http://schemas.microsoft.com/office/powerpoint/2010/main" val="1871455062"/>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176577" cy="5869420"/>
          </a:xfrm>
        </p:spPr>
        <p:txBody>
          <a:bodyPr anchor="t">
            <a:normAutofit/>
          </a:bodyPr>
          <a:lstStyle/>
          <a:p>
            <a:r>
              <a:rPr lang="en-US" sz="2800" b="1" dirty="0"/>
              <a:t>1653. Jacob </a:t>
            </a:r>
            <a:r>
              <a:rPr lang="en-US" sz="2800" b="1" dirty="0" err="1"/>
              <a:t>Jordaens</a:t>
            </a:r>
            <a:r>
              <a:rPr lang="en-US" sz="2800" b="1" dirty="0"/>
              <a:t>. Cleopatra. The Hermitage, St. Petersburg</a:t>
            </a:r>
            <a:endParaRPr lang="es-ES" sz="2800" b="1" dirty="0"/>
          </a:p>
        </p:txBody>
      </p:sp>
      <p:pic>
        <p:nvPicPr>
          <p:cNvPr id="4" name="Imagen 3">
            <a:extLst>
              <a:ext uri="{FF2B5EF4-FFF2-40B4-BE49-F238E27FC236}">
                <a16:creationId xmlns:a16="http://schemas.microsoft.com/office/drawing/2014/main" id="{64FBDD70-CDDD-47FD-8661-2C24441FD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9195" y="0"/>
            <a:ext cx="6502805" cy="6858000"/>
          </a:xfrm>
          <a:prstGeom prst="rect">
            <a:avLst/>
          </a:prstGeom>
        </p:spPr>
      </p:pic>
    </p:spTree>
    <p:extLst>
      <p:ext uri="{BB962C8B-B14F-4D97-AF65-F5344CB8AC3E}">
        <p14:creationId xmlns:p14="http://schemas.microsoft.com/office/powerpoint/2010/main" val="4274065835"/>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03911" cy="5869420"/>
          </a:xfrm>
        </p:spPr>
        <p:txBody>
          <a:bodyPr anchor="t">
            <a:normAutofit/>
          </a:bodyPr>
          <a:lstStyle/>
          <a:p>
            <a:r>
              <a:rPr lang="es-ES" sz="2800" b="1" dirty="0"/>
              <a:t>1652. Jacob Jordaens. Retrato de familia. The Hermitage, St. Petersburg</a:t>
            </a:r>
          </a:p>
        </p:txBody>
      </p:sp>
      <p:pic>
        <p:nvPicPr>
          <p:cNvPr id="4" name="Imagen 3">
            <a:extLst>
              <a:ext uri="{FF2B5EF4-FFF2-40B4-BE49-F238E27FC236}">
                <a16:creationId xmlns:a16="http://schemas.microsoft.com/office/drawing/2014/main" id="{FFF755BE-3F25-4976-A97B-4289BB8454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6529" y="0"/>
            <a:ext cx="5475471" cy="6858000"/>
          </a:xfrm>
          <a:prstGeom prst="rect">
            <a:avLst/>
          </a:prstGeom>
        </p:spPr>
      </p:pic>
    </p:spTree>
    <p:extLst>
      <p:ext uri="{BB962C8B-B14F-4D97-AF65-F5344CB8AC3E}">
        <p14:creationId xmlns:p14="http://schemas.microsoft.com/office/powerpoint/2010/main" val="2999327733"/>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821383" cy="5869420"/>
          </a:xfrm>
        </p:spPr>
        <p:txBody>
          <a:bodyPr anchor="t">
            <a:normAutofit/>
          </a:bodyPr>
          <a:lstStyle/>
          <a:p>
            <a:r>
              <a:rPr lang="es-ES" sz="2800" b="1" dirty="0"/>
              <a:t>1653. Jacob Jordaens. La muerte de Cleopatra. Staatliche Museen, Kassel</a:t>
            </a:r>
          </a:p>
        </p:txBody>
      </p:sp>
      <p:pic>
        <p:nvPicPr>
          <p:cNvPr id="4" name="Imagen 3">
            <a:extLst>
              <a:ext uri="{FF2B5EF4-FFF2-40B4-BE49-F238E27FC236}">
                <a16:creationId xmlns:a16="http://schemas.microsoft.com/office/drawing/2014/main" id="{B049A0B5-AA9C-487D-9FB7-C060FE1BA4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1" y="1"/>
            <a:ext cx="6858000" cy="6858000"/>
          </a:xfrm>
          <a:prstGeom prst="rect">
            <a:avLst/>
          </a:prstGeom>
        </p:spPr>
      </p:pic>
    </p:spTree>
    <p:extLst>
      <p:ext uri="{BB962C8B-B14F-4D97-AF65-F5344CB8AC3E}">
        <p14:creationId xmlns:p14="http://schemas.microsoft.com/office/powerpoint/2010/main" val="4231939065"/>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633705" cy="5869420"/>
          </a:xfrm>
        </p:spPr>
        <p:txBody>
          <a:bodyPr anchor="t">
            <a:normAutofit/>
          </a:bodyPr>
          <a:lstStyle/>
          <a:p>
            <a:r>
              <a:rPr lang="fr-FR" sz="2800" dirty="0"/>
              <a:t>1650. Jacob Jordaens. </a:t>
            </a:r>
            <a:r>
              <a:rPr lang="fr-FR" sz="2800" dirty="0" err="1"/>
              <a:t>Conócete</a:t>
            </a:r>
            <a:r>
              <a:rPr lang="fr-FR" sz="2800" dirty="0"/>
              <a:t> a ti </a:t>
            </a:r>
            <a:r>
              <a:rPr lang="fr-FR" sz="2800" dirty="0" err="1"/>
              <a:t>mismo</a:t>
            </a:r>
            <a:r>
              <a:rPr lang="fr-FR" sz="2800" dirty="0"/>
              <a:t>. Musée d'art et d'histoire de Saint-Brieuc.</a:t>
            </a:r>
            <a:endParaRPr lang="es-ES" sz="2800" dirty="0"/>
          </a:p>
        </p:txBody>
      </p:sp>
      <p:pic>
        <p:nvPicPr>
          <p:cNvPr id="4" name="Imagen 3">
            <a:extLst>
              <a:ext uri="{FF2B5EF4-FFF2-40B4-BE49-F238E27FC236}">
                <a16:creationId xmlns:a16="http://schemas.microsoft.com/office/drawing/2014/main" id="{F00202D0-77BF-4436-B06B-B80B738A30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6323" y="0"/>
            <a:ext cx="9045677" cy="6858000"/>
          </a:xfrm>
          <a:prstGeom prst="rect">
            <a:avLst/>
          </a:prstGeom>
        </p:spPr>
      </p:pic>
    </p:spTree>
    <p:extLst>
      <p:ext uri="{BB962C8B-B14F-4D97-AF65-F5344CB8AC3E}">
        <p14:creationId xmlns:p14="http://schemas.microsoft.com/office/powerpoint/2010/main" val="3662522880"/>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51386" cy="5869420"/>
          </a:xfrm>
        </p:spPr>
        <p:txBody>
          <a:bodyPr anchor="t">
            <a:normAutofit/>
          </a:bodyPr>
          <a:lstStyle/>
          <a:p>
            <a:r>
              <a:rPr lang="en-US" sz="2800" b="1" dirty="0"/>
              <a:t>1650. Jacob </a:t>
            </a:r>
            <a:r>
              <a:rPr lang="en-US" sz="2800" b="1" dirty="0" err="1"/>
              <a:t>Jordaens</a:t>
            </a:r>
            <a:r>
              <a:rPr lang="en-US" sz="2800" b="1" dirty="0"/>
              <a:t>. </a:t>
            </a:r>
            <a:r>
              <a:rPr lang="en-US" sz="2800" b="1" dirty="0" err="1"/>
              <a:t>Autorretrato</a:t>
            </a:r>
            <a:r>
              <a:rPr lang="en-US" sz="2800" b="1" dirty="0"/>
              <a:t>. Bavarian State Painting Collections.</a:t>
            </a:r>
            <a:endParaRPr lang="es-ES" sz="2800" b="1" dirty="0"/>
          </a:p>
        </p:txBody>
      </p:sp>
      <p:pic>
        <p:nvPicPr>
          <p:cNvPr id="4" name="Imagen 3">
            <a:extLst>
              <a:ext uri="{FF2B5EF4-FFF2-40B4-BE49-F238E27FC236}">
                <a16:creationId xmlns:a16="http://schemas.microsoft.com/office/drawing/2014/main" id="{A1C86FCE-2F4B-499E-A57B-4CE785DED7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4004" y="0"/>
            <a:ext cx="4927996" cy="6858000"/>
          </a:xfrm>
          <a:prstGeom prst="rect">
            <a:avLst/>
          </a:prstGeom>
        </p:spPr>
      </p:pic>
    </p:spTree>
    <p:extLst>
      <p:ext uri="{BB962C8B-B14F-4D97-AF65-F5344CB8AC3E}">
        <p14:creationId xmlns:p14="http://schemas.microsoft.com/office/powerpoint/2010/main" val="1172313764"/>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995935349"/>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62255" cy="5869420"/>
          </a:xfrm>
        </p:spPr>
        <p:txBody>
          <a:bodyPr anchor="t">
            <a:normAutofit/>
          </a:bodyPr>
          <a:lstStyle/>
          <a:p>
            <a:r>
              <a:rPr lang="es-ES" sz="2800" b="1" dirty="0"/>
              <a:t>1653. Jacob Jordaens. El juicio final. Louvre.</a:t>
            </a:r>
          </a:p>
        </p:txBody>
      </p:sp>
      <p:pic>
        <p:nvPicPr>
          <p:cNvPr id="4" name="Imagen 3">
            <a:extLst>
              <a:ext uri="{FF2B5EF4-FFF2-40B4-BE49-F238E27FC236}">
                <a16:creationId xmlns:a16="http://schemas.microsoft.com/office/drawing/2014/main" id="{78CC4E6C-62A5-4729-AC43-0A95AD33A2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4873" y="0"/>
            <a:ext cx="5417127" cy="6866780"/>
          </a:xfrm>
          <a:prstGeom prst="rect">
            <a:avLst/>
          </a:prstGeom>
        </p:spPr>
      </p:pic>
    </p:spTree>
    <p:extLst>
      <p:ext uri="{BB962C8B-B14F-4D97-AF65-F5344CB8AC3E}">
        <p14:creationId xmlns:p14="http://schemas.microsoft.com/office/powerpoint/2010/main" val="3891386751"/>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7" y="365125"/>
            <a:ext cx="2828672" cy="5869420"/>
          </a:xfrm>
        </p:spPr>
        <p:txBody>
          <a:bodyPr anchor="t">
            <a:normAutofit/>
          </a:bodyPr>
          <a:lstStyle/>
          <a:p>
            <a:r>
              <a:rPr lang="es-ES" sz="2800" b="1" dirty="0"/>
              <a:t>1653. Jacob Jordaens. Susana y los viejos. </a:t>
            </a:r>
            <a:r>
              <a:rPr lang="es-ES" sz="2800" b="1" dirty="0" err="1"/>
              <a:t>Statens</a:t>
            </a:r>
            <a:r>
              <a:rPr lang="es-ES" sz="2800" b="1" dirty="0"/>
              <a:t> Museum </a:t>
            </a:r>
            <a:r>
              <a:rPr lang="es-ES" sz="2800" b="1" dirty="0" err="1"/>
              <a:t>for</a:t>
            </a:r>
            <a:r>
              <a:rPr lang="es-ES" sz="2800" b="1" dirty="0"/>
              <a:t> </a:t>
            </a:r>
            <a:r>
              <a:rPr lang="es-ES" sz="2800" b="1" dirty="0" err="1"/>
              <a:t>Kunst</a:t>
            </a:r>
            <a:r>
              <a:rPr lang="es-ES" sz="2800" b="1" dirty="0"/>
              <a:t>, </a:t>
            </a:r>
            <a:r>
              <a:rPr lang="es-ES" sz="2800" b="1" dirty="0" err="1"/>
              <a:t>Copenhagen</a:t>
            </a:r>
            <a:endParaRPr lang="es-ES" sz="2800" b="1" dirty="0"/>
          </a:p>
        </p:txBody>
      </p:sp>
      <p:pic>
        <p:nvPicPr>
          <p:cNvPr id="4" name="Imagen 3">
            <a:extLst>
              <a:ext uri="{FF2B5EF4-FFF2-40B4-BE49-F238E27FC236}">
                <a16:creationId xmlns:a16="http://schemas.microsoft.com/office/drawing/2014/main" id="{CC0B229C-3770-4BFD-8C65-1E86A77B48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4198" y="0"/>
            <a:ext cx="9127802" cy="6870192"/>
          </a:xfrm>
          <a:prstGeom prst="rect">
            <a:avLst/>
          </a:prstGeom>
        </p:spPr>
      </p:pic>
    </p:spTree>
    <p:extLst>
      <p:ext uri="{BB962C8B-B14F-4D97-AF65-F5344CB8AC3E}">
        <p14:creationId xmlns:p14="http://schemas.microsoft.com/office/powerpoint/2010/main" val="2952727124"/>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914272868"/>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14904" cy="5869420"/>
          </a:xfrm>
        </p:spPr>
        <p:txBody>
          <a:bodyPr anchor="t">
            <a:normAutofit/>
          </a:bodyPr>
          <a:lstStyle/>
          <a:p>
            <a:r>
              <a:rPr lang="it-IT" sz="2800" b="1" dirty="0"/>
              <a:t>1654. Jacob Jordaens. Alegoría de la paz de Wesfalia. Museo nazionale d'arte, architettura e disegno.</a:t>
            </a:r>
            <a:endParaRPr lang="es-ES" sz="2800" b="1" dirty="0"/>
          </a:p>
        </p:txBody>
      </p:sp>
      <p:pic>
        <p:nvPicPr>
          <p:cNvPr id="4" name="Imagen 3">
            <a:extLst>
              <a:ext uri="{FF2B5EF4-FFF2-40B4-BE49-F238E27FC236}">
                <a16:creationId xmlns:a16="http://schemas.microsoft.com/office/drawing/2014/main" id="{AE352707-2D51-4927-8F4F-37AA35F30C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7522" y="0"/>
            <a:ext cx="5164478" cy="6858000"/>
          </a:xfrm>
          <a:prstGeom prst="rect">
            <a:avLst/>
          </a:prstGeom>
        </p:spPr>
      </p:pic>
    </p:spTree>
    <p:extLst>
      <p:ext uri="{BB962C8B-B14F-4D97-AF65-F5344CB8AC3E}">
        <p14:creationId xmlns:p14="http://schemas.microsoft.com/office/powerpoint/2010/main" val="1518352953"/>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523570792"/>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034915" cy="5869420"/>
          </a:xfrm>
        </p:spPr>
        <p:txBody>
          <a:bodyPr anchor="t">
            <a:normAutofit/>
          </a:bodyPr>
          <a:lstStyle/>
          <a:p>
            <a:r>
              <a:rPr lang="es-ES" sz="2800" b="1" dirty="0"/>
              <a:t>1655. Jacob Jordaens. El rey Glotón. Kunsthistorisches Museum, Viena.</a:t>
            </a:r>
          </a:p>
        </p:txBody>
      </p:sp>
      <p:pic>
        <p:nvPicPr>
          <p:cNvPr id="4" name="Imagen 3">
            <a:extLst>
              <a:ext uri="{FF2B5EF4-FFF2-40B4-BE49-F238E27FC236}">
                <a16:creationId xmlns:a16="http://schemas.microsoft.com/office/drawing/2014/main" id="{3D0188F4-8B74-4C96-8CA1-CB23506307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7533" y="0"/>
            <a:ext cx="8644467" cy="6858000"/>
          </a:xfrm>
          <a:prstGeom prst="rect">
            <a:avLst/>
          </a:prstGeom>
        </p:spPr>
      </p:pic>
    </p:spTree>
    <p:extLst>
      <p:ext uri="{BB962C8B-B14F-4D97-AF65-F5344CB8AC3E}">
        <p14:creationId xmlns:p14="http://schemas.microsoft.com/office/powerpoint/2010/main" val="2435388326"/>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74073" y="365125"/>
            <a:ext cx="2414848" cy="5869420"/>
          </a:xfrm>
        </p:spPr>
        <p:txBody>
          <a:bodyPr anchor="t">
            <a:normAutofit/>
          </a:bodyPr>
          <a:lstStyle/>
          <a:p>
            <a:r>
              <a:rPr lang="fr-FR" sz="2800" b="1" dirty="0"/>
              <a:t>1655. Jacob Jordaens. El </a:t>
            </a:r>
            <a:r>
              <a:rPr lang="fr-FR" sz="2800" b="1" dirty="0" err="1"/>
              <a:t>rey</a:t>
            </a:r>
            <a:r>
              <a:rPr lang="fr-FR" sz="2800" b="1" dirty="0"/>
              <a:t> </a:t>
            </a:r>
            <a:r>
              <a:rPr lang="fr-FR" sz="2800" b="1" dirty="0" err="1"/>
              <a:t>Glotón</a:t>
            </a:r>
            <a:r>
              <a:rPr lang="fr-FR" sz="2800" b="1" dirty="0"/>
              <a:t>. Musée du Louvre, Paris</a:t>
            </a:r>
            <a:endParaRPr lang="es-ES" sz="2800" b="1" dirty="0"/>
          </a:p>
        </p:txBody>
      </p:sp>
      <p:pic>
        <p:nvPicPr>
          <p:cNvPr id="4" name="Imagen 3">
            <a:extLst>
              <a:ext uri="{FF2B5EF4-FFF2-40B4-BE49-F238E27FC236}">
                <a16:creationId xmlns:a16="http://schemas.microsoft.com/office/drawing/2014/main" id="{A28AC782-09A5-4D0B-B05C-46AF58C38E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8920" y="0"/>
            <a:ext cx="9403080" cy="6858000"/>
          </a:xfrm>
          <a:prstGeom prst="rect">
            <a:avLst/>
          </a:prstGeom>
        </p:spPr>
      </p:pic>
    </p:spTree>
    <p:extLst>
      <p:ext uri="{BB962C8B-B14F-4D97-AF65-F5344CB8AC3E}">
        <p14:creationId xmlns:p14="http://schemas.microsoft.com/office/powerpoint/2010/main" val="2750322068"/>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46364" y="365125"/>
            <a:ext cx="2553047" cy="5869420"/>
          </a:xfrm>
        </p:spPr>
        <p:txBody>
          <a:bodyPr anchor="t">
            <a:normAutofit/>
          </a:bodyPr>
          <a:lstStyle/>
          <a:p>
            <a:r>
              <a:rPr lang="fr-FR" sz="2800" b="1" dirty="0"/>
              <a:t>1655. Jacob Jordaens. El </a:t>
            </a:r>
            <a:r>
              <a:rPr lang="fr-FR" sz="2800" b="1" dirty="0" err="1"/>
              <a:t>rey</a:t>
            </a:r>
            <a:r>
              <a:rPr lang="fr-FR" sz="2800" b="1" dirty="0"/>
              <a:t> </a:t>
            </a:r>
            <a:r>
              <a:rPr lang="fr-FR" sz="2800" b="1" dirty="0" err="1"/>
              <a:t>Glotón</a:t>
            </a:r>
            <a:r>
              <a:rPr lang="fr-FR" sz="2800" b="1" dirty="0"/>
              <a:t>. Musées Royaux des Beaux-Arts, Brussels</a:t>
            </a:r>
            <a:endParaRPr lang="es-ES" sz="2800" b="1" dirty="0"/>
          </a:p>
        </p:txBody>
      </p:sp>
      <p:pic>
        <p:nvPicPr>
          <p:cNvPr id="4" name="Imagen 3">
            <a:extLst>
              <a:ext uri="{FF2B5EF4-FFF2-40B4-BE49-F238E27FC236}">
                <a16:creationId xmlns:a16="http://schemas.microsoft.com/office/drawing/2014/main" id="{E7C5B5EF-5316-4866-B7FD-0A40E198E7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9410" y="0"/>
            <a:ext cx="9292590" cy="6858000"/>
          </a:xfrm>
          <a:prstGeom prst="rect">
            <a:avLst/>
          </a:prstGeom>
        </p:spPr>
      </p:pic>
    </p:spTree>
    <p:extLst>
      <p:ext uri="{BB962C8B-B14F-4D97-AF65-F5344CB8AC3E}">
        <p14:creationId xmlns:p14="http://schemas.microsoft.com/office/powerpoint/2010/main" val="310131628"/>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222182" cy="734291"/>
          </a:xfrm>
        </p:spPr>
        <p:txBody>
          <a:bodyPr anchor="ctr">
            <a:normAutofit/>
          </a:bodyPr>
          <a:lstStyle/>
          <a:p>
            <a:r>
              <a:rPr lang="es-ES" sz="2800" b="1" dirty="0"/>
              <a:t>1655. Jacob Jordaens. El rey Glotón. Staatliche Museen, Kassel</a:t>
            </a:r>
          </a:p>
        </p:txBody>
      </p:sp>
      <p:pic>
        <p:nvPicPr>
          <p:cNvPr id="4" name="Imagen 3">
            <a:extLst>
              <a:ext uri="{FF2B5EF4-FFF2-40B4-BE49-F238E27FC236}">
                <a16:creationId xmlns:a16="http://schemas.microsoft.com/office/drawing/2014/main" id="{FEAA5170-0EF8-43B9-833A-7D0F03D1A9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9521" y="734291"/>
            <a:ext cx="9692957" cy="6123709"/>
          </a:xfrm>
          <a:prstGeom prst="rect">
            <a:avLst/>
          </a:prstGeom>
        </p:spPr>
      </p:pic>
    </p:spTree>
    <p:extLst>
      <p:ext uri="{BB962C8B-B14F-4D97-AF65-F5344CB8AC3E}">
        <p14:creationId xmlns:p14="http://schemas.microsoft.com/office/powerpoint/2010/main" val="2565408683"/>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87927" y="365125"/>
            <a:ext cx="2772460" cy="5869420"/>
          </a:xfrm>
        </p:spPr>
        <p:txBody>
          <a:bodyPr anchor="t">
            <a:normAutofit/>
          </a:bodyPr>
          <a:lstStyle/>
          <a:p>
            <a:r>
              <a:rPr lang="en-US" sz="2800" b="1" dirty="0"/>
              <a:t>1655. Jacob </a:t>
            </a:r>
            <a:r>
              <a:rPr lang="en-US" sz="2800" b="1" dirty="0" err="1"/>
              <a:t>Jordaens</a:t>
            </a:r>
            <a:r>
              <a:rPr lang="en-US" sz="2800" b="1" dirty="0"/>
              <a:t>. El </a:t>
            </a:r>
            <a:r>
              <a:rPr lang="en-US" sz="2800" b="1" dirty="0" err="1"/>
              <a:t>rey</a:t>
            </a:r>
            <a:r>
              <a:rPr lang="en-US" sz="2800" b="1" dirty="0"/>
              <a:t> </a:t>
            </a:r>
            <a:r>
              <a:rPr lang="en-US" sz="2800" b="1" dirty="0" err="1"/>
              <a:t>Glotón</a:t>
            </a:r>
            <a:r>
              <a:rPr lang="en-US" sz="2800" b="1" dirty="0"/>
              <a:t>. The Hermitage, St. Petersburg</a:t>
            </a:r>
            <a:endParaRPr lang="es-ES" sz="2800" b="1" dirty="0"/>
          </a:p>
        </p:txBody>
      </p:sp>
      <p:pic>
        <p:nvPicPr>
          <p:cNvPr id="4" name="Imagen 3">
            <a:extLst>
              <a:ext uri="{FF2B5EF4-FFF2-40B4-BE49-F238E27FC236}">
                <a16:creationId xmlns:a16="http://schemas.microsoft.com/office/drawing/2014/main" id="{91F09DA7-35B0-400E-A45E-EE365C3360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0386" y="0"/>
            <a:ext cx="9031614" cy="6851073"/>
          </a:xfrm>
          <a:prstGeom prst="rect">
            <a:avLst/>
          </a:prstGeom>
        </p:spPr>
      </p:pic>
    </p:spTree>
    <p:extLst>
      <p:ext uri="{BB962C8B-B14F-4D97-AF65-F5344CB8AC3E}">
        <p14:creationId xmlns:p14="http://schemas.microsoft.com/office/powerpoint/2010/main" val="2311501890"/>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fr-FR" sz="2800" b="1" dirty="0"/>
              <a:t>1655. Jacob Jordaens. Diana. Musée du Louvre, Paris.</a:t>
            </a:r>
            <a:endParaRPr lang="es-ES" sz="2800" b="1" dirty="0"/>
          </a:p>
        </p:txBody>
      </p:sp>
      <p:pic>
        <p:nvPicPr>
          <p:cNvPr id="4" name="Imagen 3">
            <a:extLst>
              <a:ext uri="{FF2B5EF4-FFF2-40B4-BE49-F238E27FC236}">
                <a16:creationId xmlns:a16="http://schemas.microsoft.com/office/drawing/2014/main" id="{0D798DD9-B600-41FD-8DDE-A677B104BD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6051" y="0"/>
            <a:ext cx="8645949" cy="6858000"/>
          </a:xfrm>
          <a:prstGeom prst="rect">
            <a:avLst/>
          </a:prstGeom>
        </p:spPr>
      </p:pic>
    </p:spTree>
    <p:extLst>
      <p:ext uri="{BB962C8B-B14F-4D97-AF65-F5344CB8AC3E}">
        <p14:creationId xmlns:p14="http://schemas.microsoft.com/office/powerpoint/2010/main" val="1256103957"/>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173631" cy="5869420"/>
          </a:xfrm>
        </p:spPr>
        <p:txBody>
          <a:bodyPr anchor="t">
            <a:normAutofit/>
          </a:bodyPr>
          <a:lstStyle/>
          <a:p>
            <a:r>
              <a:rPr lang="fr-FR" sz="2800" b="1" dirty="0"/>
              <a:t>1655. Jacob Jordaens. </a:t>
            </a:r>
            <a:r>
              <a:rPr lang="fr-FR" sz="2800" b="1" dirty="0" err="1"/>
              <a:t>Hebe</a:t>
            </a:r>
            <a:r>
              <a:rPr lang="fr-FR" sz="2800" b="1" dirty="0"/>
              <a:t>. Musée des Beaux-Arts de Pau.</a:t>
            </a:r>
            <a:endParaRPr lang="es-ES" sz="2800" b="1" dirty="0"/>
          </a:p>
        </p:txBody>
      </p:sp>
      <p:pic>
        <p:nvPicPr>
          <p:cNvPr id="4" name="Imagen 3">
            <a:extLst>
              <a:ext uri="{FF2B5EF4-FFF2-40B4-BE49-F238E27FC236}">
                <a16:creationId xmlns:a16="http://schemas.microsoft.com/office/drawing/2014/main" id="{1A675AF1-33EA-4CC8-B5B8-D388A7DDDE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6249" y="0"/>
            <a:ext cx="8505751" cy="6858000"/>
          </a:xfrm>
          <a:prstGeom prst="rect">
            <a:avLst/>
          </a:prstGeom>
        </p:spPr>
      </p:pic>
    </p:spTree>
    <p:extLst>
      <p:ext uri="{BB962C8B-B14F-4D97-AF65-F5344CB8AC3E}">
        <p14:creationId xmlns:p14="http://schemas.microsoft.com/office/powerpoint/2010/main" val="3091369113"/>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212295" cy="5869420"/>
          </a:xfrm>
        </p:spPr>
        <p:txBody>
          <a:bodyPr anchor="t">
            <a:normAutofit/>
          </a:bodyPr>
          <a:lstStyle/>
          <a:p>
            <a:r>
              <a:rPr lang="es-ES" sz="2800" b="1" dirty="0"/>
              <a:t>1655. Jacob Jordaens. San Carlos y la plaga. Sint-</a:t>
            </a:r>
            <a:r>
              <a:rPr lang="es-ES" sz="2800" b="1" dirty="0" err="1"/>
              <a:t>Jacobskerk</a:t>
            </a:r>
            <a:r>
              <a:rPr lang="es-ES" sz="2800" b="1" dirty="0"/>
              <a:t>, </a:t>
            </a:r>
            <a:r>
              <a:rPr lang="es-ES" sz="2800" b="1" dirty="0" err="1"/>
              <a:t>Antwerp</a:t>
            </a:r>
            <a:endParaRPr lang="es-ES" sz="2800" b="1" dirty="0"/>
          </a:p>
        </p:txBody>
      </p:sp>
      <p:pic>
        <p:nvPicPr>
          <p:cNvPr id="4" name="Imagen 3">
            <a:extLst>
              <a:ext uri="{FF2B5EF4-FFF2-40B4-BE49-F238E27FC236}">
                <a16:creationId xmlns:a16="http://schemas.microsoft.com/office/drawing/2014/main" id="{4AB6F3BE-AF48-4E27-B8FA-33F9567371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4913" y="0"/>
            <a:ext cx="4467087" cy="6858000"/>
          </a:xfrm>
          <a:prstGeom prst="rect">
            <a:avLst/>
          </a:prstGeom>
        </p:spPr>
      </p:pic>
    </p:spTree>
    <p:extLst>
      <p:ext uri="{BB962C8B-B14F-4D97-AF65-F5344CB8AC3E}">
        <p14:creationId xmlns:p14="http://schemas.microsoft.com/office/powerpoint/2010/main" val="3932745527"/>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309374" cy="6201930"/>
          </a:xfrm>
        </p:spPr>
        <p:txBody>
          <a:bodyPr anchor="t">
            <a:normAutofit fontScale="90000"/>
          </a:bodyPr>
          <a:lstStyle/>
          <a:p>
            <a:r>
              <a:rPr lang="es-ES" sz="3100" b="1" dirty="0"/>
              <a:t>1655. Jacob Jordaens. Asunción de la Virgen. Museum </a:t>
            </a:r>
            <a:r>
              <a:rPr lang="es-ES" sz="3100" b="1" dirty="0" err="1"/>
              <a:t>voor</a:t>
            </a:r>
            <a:r>
              <a:rPr lang="es-ES" sz="3100" b="1" dirty="0"/>
              <a:t> </a:t>
            </a:r>
            <a:r>
              <a:rPr lang="es-ES" sz="3100" b="1" dirty="0" err="1"/>
              <a:t>Schone</a:t>
            </a:r>
            <a:r>
              <a:rPr lang="es-ES" sz="3100" b="1" dirty="0"/>
              <a:t> </a:t>
            </a:r>
            <a:r>
              <a:rPr lang="es-ES" sz="3100" b="1" dirty="0" err="1"/>
              <a:t>Kunsten</a:t>
            </a:r>
            <a:r>
              <a:rPr lang="es-ES" sz="3100" b="1" dirty="0"/>
              <a:t>, </a:t>
            </a:r>
            <a:r>
              <a:rPr lang="es-ES" sz="3100" b="1" dirty="0" err="1"/>
              <a:t>Ghent</a:t>
            </a:r>
            <a:r>
              <a:rPr lang="es-ES" sz="3100" b="1" dirty="0"/>
              <a:t>.</a:t>
            </a:r>
            <a:br>
              <a:rPr lang="es-ES" sz="2800" dirty="0"/>
            </a:br>
            <a:br>
              <a:rPr lang="es-ES" sz="2800" dirty="0"/>
            </a:br>
            <a:r>
              <a:rPr lang="es-ES" sz="2400" b="0" i="0" dirty="0">
                <a:solidFill>
                  <a:srgbClr val="000000"/>
                </a:solidFill>
                <a:effectLst/>
                <a:latin typeface="+mn-lt"/>
              </a:rPr>
              <a:t>Después de Peter Paul Rubens, Jacob Jordaens fue uno de los pintores más prolíficos de su tiempo. </a:t>
            </a:r>
            <a:br>
              <a:rPr lang="es-ES" sz="2400" b="0" i="0" dirty="0">
                <a:solidFill>
                  <a:srgbClr val="000000"/>
                </a:solidFill>
                <a:effectLst/>
                <a:latin typeface="+mn-lt"/>
              </a:rPr>
            </a:br>
            <a:r>
              <a:rPr lang="es-ES" sz="2400" b="0" i="0" dirty="0">
                <a:solidFill>
                  <a:srgbClr val="000000"/>
                </a:solidFill>
                <a:effectLst/>
                <a:latin typeface="+mn-lt"/>
              </a:rPr>
              <a:t>En la esquina inferior derecha del retablo, </a:t>
            </a:r>
            <a:r>
              <a:rPr lang="es-ES" sz="2400" b="0" i="1" dirty="0">
                <a:solidFill>
                  <a:srgbClr val="000000"/>
                </a:solidFill>
                <a:effectLst/>
                <a:latin typeface="+mn-lt"/>
              </a:rPr>
              <a:t>La Asunción de la Virgen,</a:t>
            </a:r>
            <a:r>
              <a:rPr lang="es-ES" sz="2400" b="0" i="0" dirty="0">
                <a:solidFill>
                  <a:srgbClr val="000000"/>
                </a:solidFill>
                <a:effectLst/>
                <a:latin typeface="+mn-lt"/>
              </a:rPr>
              <a:t> vemos un escudo de armas medio borrado y la inscripción, 'Dono </a:t>
            </a:r>
            <a:r>
              <a:rPr lang="es-ES" sz="2400" b="0" i="0" dirty="0" err="1">
                <a:solidFill>
                  <a:srgbClr val="000000"/>
                </a:solidFill>
                <a:effectLst/>
                <a:latin typeface="+mn-lt"/>
              </a:rPr>
              <a:t>Dedit</a:t>
            </a:r>
            <a:r>
              <a:rPr lang="es-ES" sz="2400" b="0" i="0" dirty="0">
                <a:solidFill>
                  <a:srgbClr val="000000"/>
                </a:solidFill>
                <a:effectLst/>
                <a:latin typeface="+mn-lt"/>
              </a:rPr>
              <a:t> V.D. </a:t>
            </a:r>
            <a:r>
              <a:rPr lang="es-ES" sz="2400" b="0" i="0" dirty="0" err="1">
                <a:solidFill>
                  <a:srgbClr val="000000"/>
                </a:solidFill>
                <a:effectLst/>
                <a:latin typeface="+mn-lt"/>
              </a:rPr>
              <a:t>Venne</a:t>
            </a:r>
            <a:r>
              <a:rPr lang="es-ES" sz="2400" b="0" i="0" dirty="0">
                <a:solidFill>
                  <a:srgbClr val="000000"/>
                </a:solidFill>
                <a:effectLst/>
                <a:latin typeface="+mn-lt"/>
              </a:rPr>
              <a:t>', en referencia a la familia Van de </a:t>
            </a:r>
            <a:r>
              <a:rPr lang="es-ES" sz="2400" b="0" i="0" dirty="0" err="1">
                <a:solidFill>
                  <a:srgbClr val="000000"/>
                </a:solidFill>
                <a:effectLst/>
                <a:latin typeface="+mn-lt"/>
              </a:rPr>
              <a:t>Venne</a:t>
            </a:r>
            <a:r>
              <a:rPr lang="es-ES" sz="2400" b="0" i="0" dirty="0">
                <a:solidFill>
                  <a:srgbClr val="000000"/>
                </a:solidFill>
                <a:effectLst/>
                <a:latin typeface="+mn-lt"/>
              </a:rPr>
              <a:t> que donó la pintura. </a:t>
            </a:r>
            <a:br>
              <a:rPr lang="es-ES" sz="2400" b="0" i="0" dirty="0">
                <a:solidFill>
                  <a:srgbClr val="000000"/>
                </a:solidFill>
                <a:effectLst/>
                <a:latin typeface="+mn-lt"/>
              </a:rPr>
            </a:br>
            <a:r>
              <a:rPr lang="es-ES" sz="2400" b="0" i="0" dirty="0">
                <a:solidFill>
                  <a:srgbClr val="000000"/>
                </a:solidFill>
                <a:effectLst/>
                <a:latin typeface="+mn-lt"/>
              </a:rPr>
              <a:t>La composición se deriva casi literalmente de la </a:t>
            </a:r>
            <a:r>
              <a:rPr lang="es-ES" sz="2400" b="0" i="1" dirty="0">
                <a:solidFill>
                  <a:srgbClr val="000000"/>
                </a:solidFill>
                <a:effectLst/>
                <a:latin typeface="+mn-lt"/>
              </a:rPr>
              <a:t>Asunción de la Virgen </a:t>
            </a:r>
            <a:r>
              <a:rPr lang="es-ES" sz="2400" b="0" i="0" dirty="0">
                <a:solidFill>
                  <a:srgbClr val="000000"/>
                </a:solidFill>
                <a:effectLst/>
                <a:latin typeface="+mn-lt"/>
              </a:rPr>
              <a:t>que Rubens pintó para la Catedral de Amberes en 1624. La versión de Jordaens en Gante data de 1650-1655. </a:t>
            </a:r>
            <a:br>
              <a:rPr lang="es-ES" sz="2400" b="0" i="0" dirty="0">
                <a:solidFill>
                  <a:srgbClr val="000000"/>
                </a:solidFill>
                <a:effectLst/>
                <a:latin typeface="+mn-lt"/>
              </a:rPr>
            </a:br>
            <a:r>
              <a:rPr lang="es-ES" sz="2400" b="0" i="0" dirty="0">
                <a:solidFill>
                  <a:srgbClr val="000000"/>
                </a:solidFill>
                <a:effectLst/>
                <a:latin typeface="+mn-lt"/>
              </a:rPr>
              <a:t>La obra del maestro de Amberes se caracteriza por la composición esquemática y las actitudes y gestos bastante estereotipados de las figuras. </a:t>
            </a:r>
            <a:br>
              <a:rPr lang="es-ES" sz="2400" b="0" i="0" dirty="0">
                <a:solidFill>
                  <a:srgbClr val="000000"/>
                </a:solidFill>
                <a:effectLst/>
                <a:latin typeface="+mn-lt"/>
              </a:rPr>
            </a:br>
            <a:r>
              <a:rPr lang="es-ES" sz="2400" b="0" i="0" dirty="0">
                <a:solidFill>
                  <a:srgbClr val="000000"/>
                </a:solidFill>
                <a:effectLst/>
                <a:latin typeface="+mn-lt"/>
              </a:rPr>
              <a:t>Uno de los apóstoles a la derecha del lienzo es probablemente Abraham </a:t>
            </a:r>
            <a:r>
              <a:rPr lang="es-ES" sz="2400" b="0" i="0" dirty="0" err="1">
                <a:solidFill>
                  <a:srgbClr val="000000"/>
                </a:solidFill>
                <a:effectLst/>
                <a:latin typeface="+mn-lt"/>
              </a:rPr>
              <a:t>Grapheus</a:t>
            </a:r>
            <a:r>
              <a:rPr lang="es-ES" sz="2400" b="0" i="0" dirty="0">
                <a:solidFill>
                  <a:srgbClr val="000000"/>
                </a:solidFill>
                <a:effectLst/>
                <a:latin typeface="+mn-lt"/>
              </a:rPr>
              <a:t>. Jordaens pintó varios bocetos de la expresiva cabeza de </a:t>
            </a:r>
            <a:r>
              <a:rPr lang="es-ES" sz="2400" b="0" i="0" dirty="0" err="1">
                <a:solidFill>
                  <a:srgbClr val="000000"/>
                </a:solidFill>
                <a:effectLst/>
                <a:latin typeface="+mn-lt"/>
              </a:rPr>
              <a:t>Grapheus</a:t>
            </a:r>
            <a:r>
              <a:rPr lang="es-ES" sz="2400" b="0" i="0" dirty="0">
                <a:solidFill>
                  <a:srgbClr val="000000"/>
                </a:solidFill>
                <a:effectLst/>
                <a:latin typeface="+mn-lt"/>
              </a:rPr>
              <a:t>. </a:t>
            </a:r>
            <a:br>
              <a:rPr lang="es-ES" sz="2400" b="0" i="0" dirty="0">
                <a:solidFill>
                  <a:srgbClr val="000000"/>
                </a:solidFill>
                <a:effectLst/>
                <a:latin typeface="+mn-lt"/>
              </a:rPr>
            </a:br>
            <a:r>
              <a:rPr lang="es-ES" sz="2400" b="0" i="0" dirty="0">
                <a:solidFill>
                  <a:srgbClr val="000000"/>
                </a:solidFill>
                <a:effectLst/>
                <a:latin typeface="+mn-lt"/>
              </a:rPr>
              <a:t>Uno de ellos se encuentra en la colección del Museo.</a:t>
            </a:r>
            <a:endParaRPr lang="es-ES" sz="2800" dirty="0">
              <a:latin typeface="+mn-lt"/>
            </a:endParaRPr>
          </a:p>
        </p:txBody>
      </p:sp>
      <p:pic>
        <p:nvPicPr>
          <p:cNvPr id="4" name="Imagen 3">
            <a:extLst>
              <a:ext uri="{FF2B5EF4-FFF2-40B4-BE49-F238E27FC236}">
                <a16:creationId xmlns:a16="http://schemas.microsoft.com/office/drawing/2014/main" id="{14A0726A-400F-4756-BCE2-1C6CDB31A5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1992" y="0"/>
            <a:ext cx="4370008" cy="6858000"/>
          </a:xfrm>
          <a:prstGeom prst="rect">
            <a:avLst/>
          </a:prstGeom>
        </p:spPr>
      </p:pic>
    </p:spTree>
    <p:extLst>
      <p:ext uri="{BB962C8B-B14F-4D97-AF65-F5344CB8AC3E}">
        <p14:creationId xmlns:p14="http://schemas.microsoft.com/office/powerpoint/2010/main" val="1028893920"/>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304047" cy="5869420"/>
          </a:xfrm>
        </p:spPr>
        <p:txBody>
          <a:bodyPr anchor="t">
            <a:normAutofit/>
          </a:bodyPr>
          <a:lstStyle/>
          <a:p>
            <a:r>
              <a:rPr lang="es-ES" sz="2800" b="1" dirty="0"/>
              <a:t>1655. Jacob Jordaens. Cena de Emaús. National Gallery of </a:t>
            </a:r>
            <a:r>
              <a:rPr lang="es-ES" sz="2800" b="1" dirty="0" err="1"/>
              <a:t>Ireland</a:t>
            </a:r>
            <a:r>
              <a:rPr lang="es-ES" sz="2800" b="1" dirty="0"/>
              <a:t>.</a:t>
            </a:r>
          </a:p>
        </p:txBody>
      </p:sp>
      <p:pic>
        <p:nvPicPr>
          <p:cNvPr id="4" name="Imagen 3">
            <a:extLst>
              <a:ext uri="{FF2B5EF4-FFF2-40B4-BE49-F238E27FC236}">
                <a16:creationId xmlns:a16="http://schemas.microsoft.com/office/drawing/2014/main" id="{0F86653B-B66B-4CBF-BE27-051182B7B4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16665" y="0"/>
            <a:ext cx="7375335" cy="6858000"/>
          </a:xfrm>
          <a:prstGeom prst="rect">
            <a:avLst/>
          </a:prstGeom>
        </p:spPr>
      </p:pic>
    </p:spTree>
    <p:extLst>
      <p:ext uri="{BB962C8B-B14F-4D97-AF65-F5344CB8AC3E}">
        <p14:creationId xmlns:p14="http://schemas.microsoft.com/office/powerpoint/2010/main" val="576769820"/>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06342" cy="5869420"/>
          </a:xfrm>
        </p:spPr>
        <p:txBody>
          <a:bodyPr anchor="t">
            <a:normAutofit/>
          </a:bodyPr>
          <a:lstStyle/>
          <a:p>
            <a:r>
              <a:rPr lang="es-ES" sz="2800" b="1" dirty="0"/>
              <a:t>1655. Jacob Jordaens. Presentación en el templo. Staatliche </a:t>
            </a:r>
            <a:r>
              <a:rPr lang="es-ES" sz="2800" b="1" dirty="0" err="1"/>
              <a:t>Kunstsammlungen</a:t>
            </a:r>
            <a:r>
              <a:rPr lang="es-ES" sz="2800" b="1" dirty="0"/>
              <a:t> </a:t>
            </a:r>
            <a:r>
              <a:rPr lang="es-ES" sz="2800" b="1" dirty="0" err="1"/>
              <a:t>Dresden</a:t>
            </a:r>
            <a:r>
              <a:rPr lang="es-ES" sz="2800" b="1" dirty="0"/>
              <a:t>.</a:t>
            </a:r>
          </a:p>
        </p:txBody>
      </p:sp>
      <p:pic>
        <p:nvPicPr>
          <p:cNvPr id="4" name="Imagen 3">
            <a:extLst>
              <a:ext uri="{FF2B5EF4-FFF2-40B4-BE49-F238E27FC236}">
                <a16:creationId xmlns:a16="http://schemas.microsoft.com/office/drawing/2014/main" id="{DE7B9CFB-C3C3-4425-A6B9-5CBE8CAB3F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8960" y="0"/>
            <a:ext cx="5273040" cy="6858000"/>
          </a:xfrm>
          <a:prstGeom prst="rect">
            <a:avLst/>
          </a:prstGeom>
        </p:spPr>
      </p:pic>
    </p:spTree>
    <p:extLst>
      <p:ext uri="{BB962C8B-B14F-4D97-AF65-F5344CB8AC3E}">
        <p14:creationId xmlns:p14="http://schemas.microsoft.com/office/powerpoint/2010/main" val="3724679214"/>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787476071"/>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7" y="365125"/>
            <a:ext cx="8025033" cy="5869420"/>
          </a:xfrm>
        </p:spPr>
        <p:txBody>
          <a:bodyPr anchor="t">
            <a:normAutofit fontScale="90000"/>
          </a:bodyPr>
          <a:lstStyle/>
          <a:p>
            <a:r>
              <a:rPr lang="es-ES" sz="3100" b="1" dirty="0"/>
              <a:t>1657. Jacob Jordaens. La adoración de los magos.</a:t>
            </a:r>
            <a:br>
              <a:rPr lang="es-ES" sz="2800" dirty="0"/>
            </a:br>
            <a:r>
              <a:rPr lang="es-ES" sz="2200" b="0" i="0" dirty="0">
                <a:effectLst/>
                <a:latin typeface="+mn-lt"/>
              </a:rPr>
              <a:t>El </a:t>
            </a:r>
            <a:r>
              <a:rPr lang="es-ES" sz="2200" b="0" i="0" dirty="0" err="1">
                <a:effectLst/>
                <a:latin typeface="+mn-lt"/>
              </a:rPr>
              <a:t>brio</a:t>
            </a:r>
            <a:r>
              <a:rPr lang="es-ES" sz="2200" b="0" i="0" dirty="0">
                <a:effectLst/>
                <a:latin typeface="+mn-lt"/>
              </a:rPr>
              <a:t> pictórico de Jordaens es más evidente en la figura dinámica de Caspar arrodillado en primer plano. El </a:t>
            </a:r>
            <a:r>
              <a:rPr lang="es-ES" sz="2200" b="0" i="0" dirty="0" err="1">
                <a:effectLst/>
                <a:latin typeface="+mn-lt"/>
              </a:rPr>
              <a:t>contraposto</a:t>
            </a:r>
            <a:r>
              <a:rPr lang="es-ES" sz="2200" b="0" i="0" dirty="0">
                <a:effectLst/>
                <a:latin typeface="+mn-lt"/>
              </a:rPr>
              <a:t> de las piernas y el cuerpo de Caspar se puede hacer debajo de pliegues de cortinas ricamente texturizados, mientras que los reflejos sobre su cabeza calva y su </a:t>
            </a:r>
            <a:r>
              <a:rPr lang="es-ES" sz="2200" b="0" i="0" dirty="0" err="1">
                <a:effectLst/>
                <a:latin typeface="+mn-lt"/>
              </a:rPr>
              <a:t>incensador</a:t>
            </a:r>
            <a:r>
              <a:rPr lang="es-ES" sz="2200" b="0" i="0" dirty="0">
                <a:effectLst/>
                <a:latin typeface="+mn-lt"/>
              </a:rPr>
              <a:t> oscilante se representan con la vivacidad característica del maestro. Jordaens </a:t>
            </a:r>
            <a:r>
              <a:rPr lang="es-ES" sz="2200" b="0" i="0" dirty="0" err="1">
                <a:effectLst/>
                <a:latin typeface="+mn-lt"/>
              </a:rPr>
              <a:t>reelanó</a:t>
            </a:r>
            <a:r>
              <a:rPr lang="es-ES" sz="2200" b="0" i="0" dirty="0">
                <a:effectLst/>
                <a:latin typeface="+mn-lt"/>
              </a:rPr>
              <a:t> el mismo motivo de un Caspar arrodillado para el altar de una iglesia en ruinas en </a:t>
            </a:r>
            <a:r>
              <a:rPr lang="es-ES" sz="2200" b="0" i="0" dirty="0" err="1">
                <a:effectLst/>
                <a:latin typeface="+mn-lt"/>
              </a:rPr>
              <a:t>Diksmuide</a:t>
            </a:r>
            <a:r>
              <a:rPr lang="es-ES" sz="2200" b="0" i="0" dirty="0">
                <a:effectLst/>
                <a:latin typeface="+mn-lt"/>
              </a:rPr>
              <a:t>, ahora conocida por su modelo conservado en la Staatliche Gemäldegalerie, Kassel. Los antecedentes y algunas de las figuras pueden ser obra de un asistente.</a:t>
            </a:r>
            <a:br>
              <a:rPr lang="es-ES" sz="2200" dirty="0">
                <a:latin typeface="+mn-lt"/>
              </a:rPr>
            </a:br>
            <a:r>
              <a:rPr lang="es-ES" sz="2200" b="0" i="0" dirty="0">
                <a:effectLst/>
                <a:latin typeface="+mn-lt"/>
              </a:rPr>
              <a:t>A pesar de su fe protestante, (su cuerpo fue llevado a la República Holandesa para su entierro) Jordaens pintó obras para el mercado de arte de Amberes, un bastión de la Contrarreforma</a:t>
            </a:r>
            <a:br>
              <a:rPr lang="es-ES" sz="2200" dirty="0">
                <a:latin typeface="+mn-lt"/>
              </a:rPr>
            </a:br>
            <a:r>
              <a:rPr lang="es-ES" sz="2200" b="0" i="0" dirty="0">
                <a:effectLst/>
                <a:latin typeface="+mn-lt"/>
              </a:rPr>
              <a:t>Católica. La actual Adoración de los Magos parece estar influenciada por una obra de 1624 con el mismo tema de Peter Paul Rubens, a quien Jordaens conocía por el entrenamiento de los dos hombres bajo Adam van </a:t>
            </a:r>
            <a:r>
              <a:rPr lang="es-ES" sz="2200" b="0" i="0" dirty="0" err="1">
                <a:effectLst/>
                <a:latin typeface="+mn-lt"/>
              </a:rPr>
              <a:t>Noort</a:t>
            </a:r>
            <a:r>
              <a:rPr lang="es-ES" sz="2200" b="0" i="0" dirty="0">
                <a:effectLst/>
                <a:latin typeface="+mn-lt"/>
              </a:rPr>
              <a:t>. Los camellos levantando la cabeza en el fondo, las poses de María y José y el entorno arquitectónico del establo antes de una antigua columna de piedra aparecen tomados de la composición de Rubens pintada para la Abadía de San Miguel en Amberes (ahora en el Museo Real de Bellas Artes de la ciudad, inv. no. 298).</a:t>
            </a:r>
            <a:endParaRPr lang="es-ES" sz="2400" dirty="0">
              <a:latin typeface="+mn-lt"/>
            </a:endParaRPr>
          </a:p>
        </p:txBody>
      </p:sp>
      <p:pic>
        <p:nvPicPr>
          <p:cNvPr id="4" name="Imagen 3">
            <a:extLst>
              <a:ext uri="{FF2B5EF4-FFF2-40B4-BE49-F238E27FC236}">
                <a16:creationId xmlns:a16="http://schemas.microsoft.com/office/drawing/2014/main" id="{A3902E2C-A427-47A8-8684-45B8365FE3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37651" y="980209"/>
            <a:ext cx="3654349" cy="4897582"/>
          </a:xfrm>
          <a:prstGeom prst="rect">
            <a:avLst/>
          </a:prstGeom>
        </p:spPr>
      </p:pic>
    </p:spTree>
    <p:extLst>
      <p:ext uri="{BB962C8B-B14F-4D97-AF65-F5344CB8AC3E}">
        <p14:creationId xmlns:p14="http://schemas.microsoft.com/office/powerpoint/2010/main" val="2171351192"/>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365125"/>
            <a:ext cx="7065818" cy="6312766"/>
          </a:xfrm>
        </p:spPr>
        <p:txBody>
          <a:bodyPr anchor="t">
            <a:normAutofit/>
          </a:bodyPr>
          <a:lstStyle/>
          <a:p>
            <a:r>
              <a:rPr lang="es-ES" sz="3100" b="1" dirty="0"/>
              <a:t>1657. Jacob Jordaens. La adoración de los magos.</a:t>
            </a:r>
            <a:br>
              <a:rPr lang="es-ES" sz="2800" dirty="0"/>
            </a:br>
            <a:br>
              <a:rPr lang="es-ES" sz="2400" dirty="0">
                <a:latin typeface="+mn-lt"/>
              </a:rPr>
            </a:br>
            <a:r>
              <a:rPr lang="es-ES" sz="2400" b="0" i="0" dirty="0">
                <a:effectLst/>
                <a:latin typeface="+mn-lt"/>
              </a:rPr>
              <a:t>En la presente imagen, una de las varias innovaciones compositivas de Jordaens es mover al musculoso desnudo, posiblemente un pastor o un asistente de los magos, del fondo al primer plano, colocándolo agachado junto a Caspar, enfatizando el contraste entre lo rústico y lo cortesano.</a:t>
            </a:r>
            <a:br>
              <a:rPr lang="es-ES" sz="2400" dirty="0">
                <a:latin typeface="+mn-lt"/>
              </a:rPr>
            </a:br>
            <a:r>
              <a:rPr lang="es-ES" sz="2400" b="0" i="0" dirty="0">
                <a:effectLst/>
                <a:latin typeface="+mn-lt"/>
              </a:rPr>
              <a:t>Este tipo masculino también aparece en primer plano a la derecha de la Adoración de los Pastores de Jordaens (Museo de Arte de Carolina del Norte, Raleigh, inv. no. G.55.7.1) que está fechado en 1657. Esto puede apuntar a que la presente obra fue pintada en ese mismo período cuando, tras la muerte de Rubens y Anthony van Dyck, Jordaens se había convertido en el artista más importante del barroco flamenco.</a:t>
            </a:r>
            <a:endParaRPr lang="es-ES" sz="2400" dirty="0">
              <a:latin typeface="+mn-lt"/>
            </a:endParaRPr>
          </a:p>
        </p:txBody>
      </p:sp>
      <p:pic>
        <p:nvPicPr>
          <p:cNvPr id="4" name="Imagen 3">
            <a:extLst>
              <a:ext uri="{FF2B5EF4-FFF2-40B4-BE49-F238E27FC236}">
                <a16:creationId xmlns:a16="http://schemas.microsoft.com/office/drawing/2014/main" id="{A3902E2C-A427-47A8-8684-45B8365FE3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5745" y="548788"/>
            <a:ext cx="3976256" cy="5329003"/>
          </a:xfrm>
          <a:prstGeom prst="rect">
            <a:avLst/>
          </a:prstGeom>
        </p:spPr>
      </p:pic>
    </p:spTree>
    <p:extLst>
      <p:ext uri="{BB962C8B-B14F-4D97-AF65-F5344CB8AC3E}">
        <p14:creationId xmlns:p14="http://schemas.microsoft.com/office/powerpoint/2010/main" val="2308393802"/>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23362" cy="5869420"/>
          </a:xfrm>
        </p:spPr>
        <p:txBody>
          <a:bodyPr anchor="t">
            <a:normAutofit/>
          </a:bodyPr>
          <a:lstStyle/>
          <a:p>
            <a:r>
              <a:rPr lang="es-ES" sz="2800" b="1" dirty="0"/>
              <a:t>1657. Jacob Jordaens. Adoración de los pastores. Museo </a:t>
            </a:r>
            <a:r>
              <a:rPr lang="es-ES" sz="2800" b="1" dirty="0" err="1"/>
              <a:t>d'arte</a:t>
            </a:r>
            <a:r>
              <a:rPr lang="es-ES" sz="2800" b="1" dirty="0"/>
              <a:t> </a:t>
            </a:r>
            <a:r>
              <a:rPr lang="es-ES" sz="2800" b="1" dirty="0" err="1"/>
              <a:t>della</a:t>
            </a:r>
            <a:r>
              <a:rPr lang="es-ES" sz="2800" b="1" dirty="0"/>
              <a:t> Carolina del Nord.</a:t>
            </a:r>
          </a:p>
        </p:txBody>
      </p:sp>
      <p:pic>
        <p:nvPicPr>
          <p:cNvPr id="4" name="Imagen 3">
            <a:extLst>
              <a:ext uri="{FF2B5EF4-FFF2-40B4-BE49-F238E27FC236}">
                <a16:creationId xmlns:a16="http://schemas.microsoft.com/office/drawing/2014/main" id="{C52B929B-2A3F-4F88-9DD5-D5BEA5A070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5980" y="0"/>
            <a:ext cx="5256020" cy="6858000"/>
          </a:xfrm>
          <a:prstGeom prst="rect">
            <a:avLst/>
          </a:prstGeom>
        </p:spPr>
      </p:pic>
    </p:spTree>
    <p:extLst>
      <p:ext uri="{BB962C8B-B14F-4D97-AF65-F5344CB8AC3E}">
        <p14:creationId xmlns:p14="http://schemas.microsoft.com/office/powerpoint/2010/main" val="2727775198"/>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46364" y="365125"/>
            <a:ext cx="2208741" cy="5869420"/>
          </a:xfrm>
        </p:spPr>
        <p:txBody>
          <a:bodyPr anchor="t">
            <a:normAutofit/>
          </a:bodyPr>
          <a:lstStyle/>
          <a:p>
            <a:r>
              <a:rPr lang="es-ES" sz="2800" b="1" dirty="0"/>
              <a:t>1657. Jacob Jordaens. Alegoría de San Agustín. </a:t>
            </a:r>
            <a:r>
              <a:rPr lang="es-ES" sz="2800" b="1" dirty="0" err="1"/>
              <a:t>Bavarian</a:t>
            </a:r>
            <a:r>
              <a:rPr lang="es-ES" sz="2800" b="1" dirty="0"/>
              <a:t> </a:t>
            </a:r>
            <a:r>
              <a:rPr lang="es-ES" sz="2800" b="1" dirty="0" err="1"/>
              <a:t>State</a:t>
            </a:r>
            <a:r>
              <a:rPr lang="es-ES" sz="2800" b="1" dirty="0"/>
              <a:t> </a:t>
            </a:r>
            <a:r>
              <a:rPr lang="es-ES" sz="2800" b="1" dirty="0" err="1"/>
              <a:t>Painting</a:t>
            </a:r>
            <a:r>
              <a:rPr lang="es-ES" sz="2800" b="1" dirty="0"/>
              <a:t> </a:t>
            </a:r>
            <a:r>
              <a:rPr lang="es-ES" sz="2800" b="1" dirty="0" err="1"/>
              <a:t>Collections</a:t>
            </a:r>
            <a:r>
              <a:rPr lang="es-ES" sz="2800" b="1" dirty="0"/>
              <a:t>.</a:t>
            </a:r>
          </a:p>
        </p:txBody>
      </p:sp>
      <p:pic>
        <p:nvPicPr>
          <p:cNvPr id="4" name="Imagen 3">
            <a:extLst>
              <a:ext uri="{FF2B5EF4-FFF2-40B4-BE49-F238E27FC236}">
                <a16:creationId xmlns:a16="http://schemas.microsoft.com/office/drawing/2014/main" id="{A209D368-BCFE-418B-A4B8-72E49F6BCB81}"/>
              </a:ext>
            </a:extLst>
          </p:cNvPr>
          <p:cNvPicPr>
            <a:picLocks noChangeAspect="1"/>
          </p:cNvPicPr>
          <p:nvPr/>
        </p:nvPicPr>
        <p:blipFill rotWithShape="1">
          <a:blip r:embed="rId2">
            <a:extLst>
              <a:ext uri="{28A0092B-C50C-407E-A947-70E740481C1C}">
                <a14:useLocalDpi xmlns:a14="http://schemas.microsoft.com/office/drawing/2010/main" val="0"/>
              </a:ext>
            </a:extLst>
          </a:blip>
          <a:srcRect l="7273" t="10000" r="6818" b="8484"/>
          <a:stretch/>
        </p:blipFill>
        <p:spPr>
          <a:xfrm>
            <a:off x="2555105" y="1"/>
            <a:ext cx="9636895" cy="6858000"/>
          </a:xfrm>
          <a:prstGeom prst="rect">
            <a:avLst/>
          </a:prstGeom>
        </p:spPr>
      </p:pic>
    </p:spTree>
    <p:extLst>
      <p:ext uri="{BB962C8B-B14F-4D97-AF65-F5344CB8AC3E}">
        <p14:creationId xmlns:p14="http://schemas.microsoft.com/office/powerpoint/2010/main" val="1248152831"/>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100086" cy="5869420"/>
          </a:xfrm>
        </p:spPr>
        <p:txBody>
          <a:bodyPr anchor="t">
            <a:normAutofit/>
          </a:bodyPr>
          <a:lstStyle/>
          <a:p>
            <a:r>
              <a:rPr lang="es-ES" sz="2800" b="1" dirty="0"/>
              <a:t>1657. Jacob Jordaens. </a:t>
            </a:r>
            <a:r>
              <a:rPr lang="es-ES" sz="2800" b="1" dirty="0" err="1"/>
              <a:t>Arrestro</a:t>
            </a:r>
            <a:r>
              <a:rPr lang="es-ES" sz="2800" b="1" dirty="0"/>
              <a:t> de Cristo. Cleveland Museum of Art.</a:t>
            </a:r>
          </a:p>
        </p:txBody>
      </p:sp>
      <p:pic>
        <p:nvPicPr>
          <p:cNvPr id="4" name="Imagen 3">
            <a:extLst>
              <a:ext uri="{FF2B5EF4-FFF2-40B4-BE49-F238E27FC236}">
                <a16:creationId xmlns:a16="http://schemas.microsoft.com/office/drawing/2014/main" id="{8D3FE9A4-7247-4DA5-BBAA-13145D84EF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2704" y="0"/>
            <a:ext cx="7579296" cy="6858000"/>
          </a:xfrm>
          <a:prstGeom prst="rect">
            <a:avLst/>
          </a:prstGeom>
        </p:spPr>
      </p:pic>
    </p:spTree>
    <p:extLst>
      <p:ext uri="{BB962C8B-B14F-4D97-AF65-F5344CB8AC3E}">
        <p14:creationId xmlns:p14="http://schemas.microsoft.com/office/powerpoint/2010/main" val="2838042195"/>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55556" cy="5869420"/>
          </a:xfrm>
        </p:spPr>
        <p:txBody>
          <a:bodyPr anchor="t">
            <a:normAutofit/>
          </a:bodyPr>
          <a:lstStyle/>
          <a:p>
            <a:r>
              <a:rPr lang="pt-BR" sz="2800" b="1" dirty="0"/>
              <a:t>1657. Jacob </a:t>
            </a:r>
            <a:r>
              <a:rPr lang="pt-BR" sz="2800" b="1" dirty="0" err="1"/>
              <a:t>Jordaens</a:t>
            </a:r>
            <a:r>
              <a:rPr lang="pt-BR" sz="2800" b="1" dirty="0"/>
              <a:t>. Cristo arrastrando </a:t>
            </a:r>
            <a:r>
              <a:rPr lang="pt-BR" sz="2800" b="1" dirty="0" err="1"/>
              <a:t>la</a:t>
            </a:r>
            <a:r>
              <a:rPr lang="pt-BR" sz="2800" b="1" dirty="0"/>
              <a:t> Cruz. </a:t>
            </a:r>
            <a:r>
              <a:rPr lang="pt-BR" sz="2800" b="1" dirty="0" err="1"/>
              <a:t>Rijksmuseum</a:t>
            </a:r>
            <a:r>
              <a:rPr lang="pt-BR" sz="2800" b="1" dirty="0"/>
              <a:t>.</a:t>
            </a:r>
            <a:endParaRPr lang="es-ES" sz="2800" b="1" dirty="0"/>
          </a:p>
        </p:txBody>
      </p:sp>
      <p:pic>
        <p:nvPicPr>
          <p:cNvPr id="4" name="Imagen 3">
            <a:extLst>
              <a:ext uri="{FF2B5EF4-FFF2-40B4-BE49-F238E27FC236}">
                <a16:creationId xmlns:a16="http://schemas.microsoft.com/office/drawing/2014/main" id="{0A1D55D4-043D-4FA9-8020-0875B0448D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8174" y="0"/>
            <a:ext cx="4935464" cy="6858000"/>
          </a:xfrm>
          <a:prstGeom prst="rect">
            <a:avLst/>
          </a:prstGeom>
        </p:spPr>
      </p:pic>
    </p:spTree>
    <p:extLst>
      <p:ext uri="{BB962C8B-B14F-4D97-AF65-F5344CB8AC3E}">
        <p14:creationId xmlns:p14="http://schemas.microsoft.com/office/powerpoint/2010/main" val="1286671593"/>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68686" cy="5869420"/>
          </a:xfrm>
        </p:spPr>
        <p:txBody>
          <a:bodyPr anchor="t">
            <a:normAutofit/>
          </a:bodyPr>
          <a:lstStyle/>
          <a:p>
            <a:r>
              <a:rPr lang="it-IT" sz="2800" b="1" dirty="0"/>
              <a:t>1657. Jacob Jordaens. Descanso en la huida a Egipto. Museo di belle arti di Gand.</a:t>
            </a:r>
            <a:endParaRPr lang="es-ES" sz="2800" b="1" dirty="0"/>
          </a:p>
        </p:txBody>
      </p:sp>
      <p:pic>
        <p:nvPicPr>
          <p:cNvPr id="4" name="Imagen 3">
            <a:extLst>
              <a:ext uri="{FF2B5EF4-FFF2-40B4-BE49-F238E27FC236}">
                <a16:creationId xmlns:a16="http://schemas.microsoft.com/office/drawing/2014/main" id="{B5755499-67AC-4B0B-8A3A-F21740A65C04}"/>
              </a:ext>
            </a:extLst>
          </p:cNvPr>
          <p:cNvPicPr>
            <a:picLocks noChangeAspect="1"/>
          </p:cNvPicPr>
          <p:nvPr/>
        </p:nvPicPr>
        <p:blipFill rotWithShape="1">
          <a:blip r:embed="rId2">
            <a:extLst>
              <a:ext uri="{28A0092B-C50C-407E-A947-70E740481C1C}">
                <a14:useLocalDpi xmlns:a14="http://schemas.microsoft.com/office/drawing/2010/main" val="0"/>
              </a:ext>
            </a:extLst>
          </a:blip>
          <a:srcRect l="12122" t="17373" r="14243" b="20404"/>
          <a:stretch/>
        </p:blipFill>
        <p:spPr>
          <a:xfrm>
            <a:off x="6781304" y="1"/>
            <a:ext cx="5410696" cy="6858000"/>
          </a:xfrm>
          <a:prstGeom prst="rect">
            <a:avLst/>
          </a:prstGeom>
        </p:spPr>
      </p:pic>
    </p:spTree>
    <p:extLst>
      <p:ext uri="{BB962C8B-B14F-4D97-AF65-F5344CB8AC3E}">
        <p14:creationId xmlns:p14="http://schemas.microsoft.com/office/powerpoint/2010/main" val="3488391692"/>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638678703"/>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13244" cy="5869420"/>
          </a:xfrm>
        </p:spPr>
        <p:txBody>
          <a:bodyPr anchor="t">
            <a:normAutofit/>
          </a:bodyPr>
          <a:lstStyle/>
          <a:p>
            <a:r>
              <a:rPr lang="es-ES" sz="2800" b="1" dirty="0"/>
              <a:t>1660. Jacob Jordaens. Alegoría de la poesía. Los </a:t>
            </a:r>
            <a:r>
              <a:rPr lang="es-ES" sz="2800" b="1" dirty="0" err="1"/>
              <a:t>Angeles</a:t>
            </a:r>
            <a:r>
              <a:rPr lang="es-ES" sz="2800" b="1" dirty="0"/>
              <a:t> County Museum of Art.</a:t>
            </a:r>
          </a:p>
        </p:txBody>
      </p:sp>
      <p:pic>
        <p:nvPicPr>
          <p:cNvPr id="4" name="Imagen 3">
            <a:extLst>
              <a:ext uri="{FF2B5EF4-FFF2-40B4-BE49-F238E27FC236}">
                <a16:creationId xmlns:a16="http://schemas.microsoft.com/office/drawing/2014/main" id="{FD782C4A-B82A-4809-B13C-477BDCA302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5862" y="0"/>
            <a:ext cx="4966138" cy="6858000"/>
          </a:xfrm>
          <a:prstGeom prst="rect">
            <a:avLst/>
          </a:prstGeom>
        </p:spPr>
      </p:pic>
    </p:spTree>
    <p:extLst>
      <p:ext uri="{BB962C8B-B14F-4D97-AF65-F5344CB8AC3E}">
        <p14:creationId xmlns:p14="http://schemas.microsoft.com/office/powerpoint/2010/main" val="2625633877"/>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152909" cy="831273"/>
          </a:xfrm>
        </p:spPr>
        <p:txBody>
          <a:bodyPr anchor="ctr">
            <a:normAutofit/>
          </a:bodyPr>
          <a:lstStyle/>
          <a:p>
            <a:pPr algn="ctr"/>
            <a:r>
              <a:rPr lang="fr-FR" sz="2800" b="1" dirty="0"/>
              <a:t>1660. Jacob Jordaens. Cristo entre los </a:t>
            </a:r>
            <a:r>
              <a:rPr lang="fr-FR" sz="2800" b="1" dirty="0" err="1"/>
              <a:t>fariseos</a:t>
            </a:r>
            <a:r>
              <a:rPr lang="fr-FR" sz="2800" b="1" dirty="0"/>
              <a:t>. Palais des Beaux-Arts, Lille.</a:t>
            </a:r>
            <a:endParaRPr lang="es-ES" sz="2800" b="1" dirty="0"/>
          </a:p>
        </p:txBody>
      </p:sp>
      <p:pic>
        <p:nvPicPr>
          <p:cNvPr id="4" name="Imagen 3">
            <a:extLst>
              <a:ext uri="{FF2B5EF4-FFF2-40B4-BE49-F238E27FC236}">
                <a16:creationId xmlns:a16="http://schemas.microsoft.com/office/drawing/2014/main" id="{5682F5C5-D983-428B-A183-D1A0E6F7D6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3655" y="831273"/>
            <a:ext cx="9064689" cy="6026727"/>
          </a:xfrm>
          <a:prstGeom prst="rect">
            <a:avLst/>
          </a:prstGeom>
        </p:spPr>
      </p:pic>
    </p:spTree>
    <p:extLst>
      <p:ext uri="{BB962C8B-B14F-4D97-AF65-F5344CB8AC3E}">
        <p14:creationId xmlns:p14="http://schemas.microsoft.com/office/powerpoint/2010/main" val="2991030776"/>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46364" y="365125"/>
            <a:ext cx="6677133" cy="5869420"/>
          </a:xfrm>
        </p:spPr>
        <p:txBody>
          <a:bodyPr anchor="t">
            <a:normAutofit fontScale="90000"/>
          </a:bodyPr>
          <a:lstStyle/>
          <a:p>
            <a:pPr algn="l" fontAlgn="base"/>
            <a:r>
              <a:rPr lang="es-ES" sz="2700" b="1" dirty="0"/>
              <a:t>1660. Jacob Jordaens. La Piedad. Museo del Prado.</a:t>
            </a:r>
            <a:br>
              <a:rPr lang="es-ES" sz="2800" dirty="0"/>
            </a:br>
            <a:br>
              <a:rPr lang="es-ES" sz="2000" dirty="0">
                <a:latin typeface="+mn-lt"/>
              </a:rPr>
            </a:br>
            <a:r>
              <a:rPr lang="es-ES" sz="2400" b="0" i="0" dirty="0">
                <a:effectLst/>
                <a:latin typeface="+mn-lt"/>
              </a:rPr>
              <a:t>La Virgen, que sostiene en su regazo el cuerpo muerto de </a:t>
            </a:r>
            <a:r>
              <a:rPr lang="es-ES" sz="2400" b="0" i="0" u="none" strike="noStrike" dirty="0">
                <a:effectLst/>
                <a:latin typeface="+mn-lt"/>
              </a:rPr>
              <a:t>Cristo</a:t>
            </a:r>
            <a:r>
              <a:rPr lang="es-ES" sz="2400" b="0" i="0" dirty="0">
                <a:effectLst/>
                <a:latin typeface="+mn-lt"/>
              </a:rPr>
              <a:t>, conduce implorante la mirada al cielo. San Juan, de rojo, </a:t>
            </a:r>
            <a:r>
              <a:rPr lang="es-ES" sz="2400" b="0" i="0" u="none" strike="noStrike" dirty="0">
                <a:effectLst/>
                <a:latin typeface="+mn-lt"/>
              </a:rPr>
              <a:t>José de Arimatea</a:t>
            </a:r>
            <a:r>
              <a:rPr lang="es-ES" sz="2400" b="0" i="0" dirty="0">
                <a:effectLst/>
                <a:latin typeface="+mn-lt"/>
              </a:rPr>
              <a:t> y </a:t>
            </a:r>
            <a:r>
              <a:rPr lang="es-ES" sz="2400" b="0" i="0" u="none" strike="noStrike" dirty="0">
                <a:effectLst/>
                <a:latin typeface="+mn-lt"/>
              </a:rPr>
              <a:t>Nicodemo</a:t>
            </a:r>
            <a:r>
              <a:rPr lang="es-ES" sz="2400" b="0" i="0" dirty="0">
                <a:effectLst/>
                <a:latin typeface="+mn-lt"/>
              </a:rPr>
              <a:t>, reflexionan sobre el acontecimiento del que son protagonistas. </a:t>
            </a:r>
            <a:br>
              <a:rPr lang="es-ES" sz="2400" b="0" i="0" dirty="0">
                <a:effectLst/>
                <a:latin typeface="+mn-lt"/>
              </a:rPr>
            </a:br>
            <a:r>
              <a:rPr lang="es-ES" sz="2400" b="0" i="0" dirty="0">
                <a:effectLst/>
                <a:latin typeface="+mn-lt"/>
              </a:rPr>
              <a:t>En la parte baja, la Magdalena retira las espinas de la cabeza de Cristo y </a:t>
            </a:r>
            <a:r>
              <a:rPr lang="es-ES" sz="2400" b="0" i="0" u="none" strike="noStrike" dirty="0">
                <a:effectLst/>
                <a:latin typeface="+mn-lt"/>
              </a:rPr>
              <a:t>María Salomé</a:t>
            </a:r>
            <a:r>
              <a:rPr lang="es-ES" sz="2400" b="0" i="0" dirty="0">
                <a:effectLst/>
                <a:latin typeface="+mn-lt"/>
              </a:rPr>
              <a:t> besa su mano. </a:t>
            </a:r>
            <a:br>
              <a:rPr lang="es-ES" sz="2400" b="0" i="0" dirty="0">
                <a:effectLst/>
                <a:latin typeface="+mn-lt"/>
              </a:rPr>
            </a:br>
            <a:r>
              <a:rPr lang="es-ES" sz="2400" b="0" i="0" dirty="0">
                <a:effectLst/>
                <a:latin typeface="+mn-lt"/>
              </a:rPr>
              <a:t>Es obra de madurez de </a:t>
            </a:r>
            <a:r>
              <a:rPr lang="es-ES" sz="2400" b="0" i="0" u="none" strike="noStrike" dirty="0">
                <a:effectLst/>
                <a:latin typeface="+mn-lt"/>
              </a:rPr>
              <a:t>Jordaens</a:t>
            </a:r>
            <a:r>
              <a:rPr lang="es-ES" sz="2400" b="0" i="0" dirty="0">
                <a:effectLst/>
                <a:latin typeface="+mn-lt"/>
              </a:rPr>
              <a:t>, en la que se aprecia la pincelada larga y acuosa de sus últimas pinturas.</a:t>
            </a:r>
            <a:br>
              <a:rPr lang="es-ES" sz="2400" b="0" i="0" dirty="0">
                <a:effectLst/>
                <a:latin typeface="+mn-lt"/>
              </a:rPr>
            </a:br>
            <a:r>
              <a:rPr lang="es-ES" sz="2400" b="0" i="0" dirty="0">
                <a:effectLst/>
                <a:latin typeface="+mn-lt"/>
              </a:rPr>
              <a:t>Tras numerosos dibujos preparatorios de las figuras, realizó una composición piramidal para el grupo de la parte baja, cuyo modelo último es la </a:t>
            </a:r>
            <a:r>
              <a:rPr lang="es-ES" sz="2400" b="0" i="1" dirty="0">
                <a:effectLst/>
                <a:latin typeface="+mn-lt"/>
              </a:rPr>
              <a:t>Piedad</a:t>
            </a:r>
            <a:r>
              <a:rPr lang="es-ES" sz="2400" b="0" i="0" dirty="0">
                <a:effectLst/>
                <a:latin typeface="+mn-lt"/>
              </a:rPr>
              <a:t> de </a:t>
            </a:r>
            <a:r>
              <a:rPr lang="es-ES" sz="2400" b="0" i="0" u="none" strike="noStrike" dirty="0">
                <a:effectLst/>
                <a:latin typeface="+mn-lt"/>
              </a:rPr>
              <a:t>Miguel Ángel</a:t>
            </a:r>
            <a:r>
              <a:rPr lang="es-ES" sz="2400" b="0" i="0" dirty="0">
                <a:effectLst/>
                <a:latin typeface="+mn-lt"/>
              </a:rPr>
              <a:t>, hoy en San Pedro del Vaticano. </a:t>
            </a:r>
            <a:br>
              <a:rPr lang="es-ES" sz="2400" b="0" i="0" dirty="0">
                <a:effectLst/>
                <a:latin typeface="+mn-lt"/>
              </a:rPr>
            </a:br>
            <a:r>
              <a:rPr lang="es-ES" sz="2400" b="0" i="0" dirty="0">
                <a:effectLst/>
                <a:latin typeface="+mn-lt"/>
              </a:rPr>
              <a:t>Este grupo queda enmarcado por las figuras en pie de la parte alta, según una solución repetida en otras representaciones del mismo tema por parte del artista. </a:t>
            </a:r>
            <a:br>
              <a:rPr lang="es-ES" sz="2400" b="0" i="0" dirty="0">
                <a:effectLst/>
                <a:latin typeface="+mn-lt"/>
              </a:rPr>
            </a:br>
            <a:r>
              <a:rPr lang="es-ES" sz="2400" b="0" i="0" dirty="0">
                <a:effectLst/>
                <a:latin typeface="+mn-lt"/>
              </a:rPr>
              <a:t>La obra procede de la Iglesia de San Alberto de </a:t>
            </a:r>
            <a:r>
              <a:rPr lang="es-ES" sz="2400" b="0" i="0" u="none" strike="noStrike" dirty="0">
                <a:effectLst/>
                <a:latin typeface="+mn-lt"/>
              </a:rPr>
              <a:t>Sevilla</a:t>
            </a:r>
            <a:r>
              <a:rPr lang="es-ES" sz="2400" b="0" i="0" dirty="0">
                <a:effectLst/>
                <a:latin typeface="+mn-lt"/>
              </a:rPr>
              <a:t>.</a:t>
            </a:r>
            <a:br>
              <a:rPr lang="es-ES" sz="2000" b="0" i="0" dirty="0">
                <a:effectLst/>
                <a:latin typeface="+mn-lt"/>
              </a:rPr>
            </a:br>
            <a:br>
              <a:rPr lang="es-ES" sz="2000" b="0" i="0" cap="all" dirty="0">
                <a:effectLst/>
                <a:latin typeface="+mn-lt"/>
              </a:rPr>
            </a:br>
            <a:endParaRPr lang="es-ES" sz="2000" dirty="0">
              <a:latin typeface="+mn-lt"/>
            </a:endParaRPr>
          </a:p>
        </p:txBody>
      </p:sp>
      <p:pic>
        <p:nvPicPr>
          <p:cNvPr id="4" name="Imagen 3">
            <a:extLst>
              <a:ext uri="{FF2B5EF4-FFF2-40B4-BE49-F238E27FC236}">
                <a16:creationId xmlns:a16="http://schemas.microsoft.com/office/drawing/2014/main" id="{BC8BB294-EB5A-4AA9-9B74-3C8B7E3E0B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3497" y="0"/>
            <a:ext cx="5168503" cy="6858000"/>
          </a:xfrm>
          <a:prstGeom prst="rect">
            <a:avLst/>
          </a:prstGeom>
        </p:spPr>
      </p:pic>
    </p:spTree>
    <p:extLst>
      <p:ext uri="{BB962C8B-B14F-4D97-AF65-F5344CB8AC3E}">
        <p14:creationId xmlns:p14="http://schemas.microsoft.com/office/powerpoint/2010/main" val="1441118344"/>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43777" cy="5869420"/>
          </a:xfrm>
        </p:spPr>
        <p:txBody>
          <a:bodyPr anchor="t">
            <a:normAutofit/>
          </a:bodyPr>
          <a:lstStyle/>
          <a:p>
            <a:r>
              <a:rPr lang="it-IT" sz="2800" b="1" dirty="0"/>
              <a:t>1660. Jacob Jordaens. Retrato de una dama. Galleria degli Uffizi, Florence</a:t>
            </a:r>
            <a:endParaRPr lang="es-ES" sz="2800" b="1" dirty="0"/>
          </a:p>
        </p:txBody>
      </p:sp>
      <p:pic>
        <p:nvPicPr>
          <p:cNvPr id="4" name="Imagen 3">
            <a:extLst>
              <a:ext uri="{FF2B5EF4-FFF2-40B4-BE49-F238E27FC236}">
                <a16:creationId xmlns:a16="http://schemas.microsoft.com/office/drawing/2014/main" id="{F7A2B148-9FBD-43EF-BCC9-2068EF3B1F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6395" y="0"/>
            <a:ext cx="5535605" cy="6858000"/>
          </a:xfrm>
          <a:prstGeom prst="rect">
            <a:avLst/>
          </a:prstGeom>
        </p:spPr>
      </p:pic>
    </p:spTree>
    <p:extLst>
      <p:ext uri="{BB962C8B-B14F-4D97-AF65-F5344CB8AC3E}">
        <p14:creationId xmlns:p14="http://schemas.microsoft.com/office/powerpoint/2010/main" val="244967684"/>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069688758"/>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192732" cy="5869420"/>
          </a:xfrm>
        </p:spPr>
        <p:txBody>
          <a:bodyPr anchor="t">
            <a:normAutofit/>
          </a:bodyPr>
          <a:lstStyle/>
          <a:p>
            <a:r>
              <a:rPr lang="pt-BR" sz="2800" dirty="0"/>
              <a:t>1664. Jacob </a:t>
            </a:r>
            <a:r>
              <a:rPr lang="pt-BR" sz="2800" dirty="0" err="1"/>
              <a:t>Jordaens</a:t>
            </a:r>
            <a:r>
              <a:rPr lang="pt-BR" sz="2800" dirty="0"/>
              <a:t>. Cristo curando a </a:t>
            </a:r>
            <a:r>
              <a:rPr lang="pt-BR" sz="2800" dirty="0" err="1"/>
              <a:t>los</a:t>
            </a:r>
            <a:r>
              <a:rPr lang="pt-BR" sz="2800" dirty="0"/>
              <a:t> </a:t>
            </a:r>
            <a:r>
              <a:rPr lang="pt-BR" sz="2800" dirty="0" err="1"/>
              <a:t>niños</a:t>
            </a:r>
            <a:r>
              <a:rPr lang="pt-BR" sz="2800" dirty="0"/>
              <a:t>. </a:t>
            </a:r>
            <a:r>
              <a:rPr lang="pt-BR" sz="2800" dirty="0" err="1"/>
              <a:t>Statens</a:t>
            </a:r>
            <a:r>
              <a:rPr lang="pt-BR" sz="2800" dirty="0"/>
              <a:t> Museum for </a:t>
            </a:r>
            <a:r>
              <a:rPr lang="pt-BR" sz="2800" dirty="0" err="1"/>
              <a:t>Kunst</a:t>
            </a:r>
            <a:endParaRPr lang="es-ES" sz="2800" dirty="0"/>
          </a:p>
        </p:txBody>
      </p:sp>
      <p:pic>
        <p:nvPicPr>
          <p:cNvPr id="4" name="Imagen 3">
            <a:extLst>
              <a:ext uri="{FF2B5EF4-FFF2-40B4-BE49-F238E27FC236}">
                <a16:creationId xmlns:a16="http://schemas.microsoft.com/office/drawing/2014/main" id="{6E1E2BD9-BCCB-4513-9B3C-1E72CD7D15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5350" y="0"/>
            <a:ext cx="7486650" cy="6858000"/>
          </a:xfrm>
          <a:prstGeom prst="rect">
            <a:avLst/>
          </a:prstGeom>
        </p:spPr>
      </p:pic>
    </p:spTree>
    <p:extLst>
      <p:ext uri="{BB962C8B-B14F-4D97-AF65-F5344CB8AC3E}">
        <p14:creationId xmlns:p14="http://schemas.microsoft.com/office/powerpoint/2010/main" val="958655882"/>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975573282"/>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141422" cy="5869420"/>
          </a:xfrm>
        </p:spPr>
        <p:txBody>
          <a:bodyPr anchor="t">
            <a:normAutofit/>
          </a:bodyPr>
          <a:lstStyle/>
          <a:p>
            <a:r>
              <a:rPr lang="es-ES" sz="2800" b="1" dirty="0"/>
              <a:t>1665. Jacob Jordaens. David y Goliat. Palazzo Reale.</a:t>
            </a:r>
          </a:p>
        </p:txBody>
      </p:sp>
      <p:pic>
        <p:nvPicPr>
          <p:cNvPr id="4" name="Imagen 3">
            <a:extLst>
              <a:ext uri="{FF2B5EF4-FFF2-40B4-BE49-F238E27FC236}">
                <a16:creationId xmlns:a16="http://schemas.microsoft.com/office/drawing/2014/main" id="{88F02728-3751-4CAA-B44A-E87F5C5FAB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4040" y="0"/>
            <a:ext cx="6537960" cy="6858000"/>
          </a:xfrm>
          <a:prstGeom prst="rect">
            <a:avLst/>
          </a:prstGeom>
        </p:spPr>
      </p:pic>
    </p:spTree>
    <p:extLst>
      <p:ext uri="{BB962C8B-B14F-4D97-AF65-F5344CB8AC3E}">
        <p14:creationId xmlns:p14="http://schemas.microsoft.com/office/powerpoint/2010/main" val="2555703"/>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806125" cy="5869420"/>
          </a:xfrm>
        </p:spPr>
        <p:txBody>
          <a:bodyPr anchor="t">
            <a:normAutofit/>
          </a:bodyPr>
          <a:lstStyle/>
          <a:p>
            <a:r>
              <a:rPr lang="es-ES" sz="2800" b="1" dirty="0"/>
              <a:t>Jacob Jordaens. Sansón derrota a los filisteos. Palazzo Reale.</a:t>
            </a:r>
          </a:p>
        </p:txBody>
      </p:sp>
      <p:pic>
        <p:nvPicPr>
          <p:cNvPr id="4" name="Imagen 3">
            <a:extLst>
              <a:ext uri="{FF2B5EF4-FFF2-40B4-BE49-F238E27FC236}">
                <a16:creationId xmlns:a16="http://schemas.microsoft.com/office/drawing/2014/main" id="{8A7ED30A-8596-44AF-9099-09B555A2CF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8743" y="0"/>
            <a:ext cx="6873257" cy="6858000"/>
          </a:xfrm>
          <a:prstGeom prst="rect">
            <a:avLst/>
          </a:prstGeom>
        </p:spPr>
      </p:pic>
    </p:spTree>
    <p:extLst>
      <p:ext uri="{BB962C8B-B14F-4D97-AF65-F5344CB8AC3E}">
        <p14:creationId xmlns:p14="http://schemas.microsoft.com/office/powerpoint/2010/main" val="1952641780"/>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065222" cy="5869420"/>
          </a:xfrm>
        </p:spPr>
        <p:txBody>
          <a:bodyPr anchor="t">
            <a:normAutofit/>
          </a:bodyPr>
          <a:lstStyle/>
          <a:p>
            <a:r>
              <a:rPr lang="pt-BR" sz="2800" dirty="0"/>
              <a:t>Jacob </a:t>
            </a:r>
            <a:r>
              <a:rPr lang="pt-BR" sz="2800" dirty="0" err="1"/>
              <a:t>Jordaens</a:t>
            </a:r>
            <a:r>
              <a:rPr lang="pt-BR" sz="2800" dirty="0"/>
              <a:t>. </a:t>
            </a:r>
            <a:r>
              <a:rPr lang="pt-BR" sz="2800" dirty="0" err="1"/>
              <a:t>Campamento</a:t>
            </a:r>
            <a:r>
              <a:rPr lang="pt-BR" sz="2800" dirty="0"/>
              <a:t> romano atacado. Palazzo </a:t>
            </a:r>
            <a:r>
              <a:rPr lang="pt-BR" sz="2800" dirty="0" err="1"/>
              <a:t>Reale</a:t>
            </a:r>
            <a:r>
              <a:rPr lang="pt-BR" sz="2800" dirty="0"/>
              <a:t>.</a:t>
            </a:r>
            <a:endParaRPr lang="es-ES" sz="2800" dirty="0"/>
          </a:p>
        </p:txBody>
      </p:sp>
      <p:pic>
        <p:nvPicPr>
          <p:cNvPr id="4" name="Imagen 3">
            <a:extLst>
              <a:ext uri="{FF2B5EF4-FFF2-40B4-BE49-F238E27FC236}">
                <a16:creationId xmlns:a16="http://schemas.microsoft.com/office/drawing/2014/main" id="{71867896-85B9-4B49-B689-F417E62B94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7840" y="0"/>
            <a:ext cx="6614160" cy="6858000"/>
          </a:xfrm>
          <a:prstGeom prst="rect">
            <a:avLst/>
          </a:prstGeom>
        </p:spPr>
      </p:pic>
    </p:spTree>
    <p:extLst>
      <p:ext uri="{BB962C8B-B14F-4D97-AF65-F5344CB8AC3E}">
        <p14:creationId xmlns:p14="http://schemas.microsoft.com/office/powerpoint/2010/main" val="1447586700"/>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905202" cy="5869420"/>
          </a:xfrm>
        </p:spPr>
        <p:txBody>
          <a:bodyPr anchor="t">
            <a:normAutofit/>
          </a:bodyPr>
          <a:lstStyle/>
          <a:p>
            <a:r>
              <a:rPr lang="es-ES" sz="2800" dirty="0"/>
              <a:t>Jacob Jordaens. Paz entre romanos y </a:t>
            </a:r>
            <a:r>
              <a:rPr lang="es-ES" sz="2800" dirty="0" err="1"/>
              <a:t>Batavians</a:t>
            </a:r>
            <a:r>
              <a:rPr lang="es-ES" sz="2800" dirty="0"/>
              <a:t>. Palazzo Reale.</a:t>
            </a:r>
          </a:p>
        </p:txBody>
      </p:sp>
      <p:pic>
        <p:nvPicPr>
          <p:cNvPr id="4" name="Imagen 3">
            <a:extLst>
              <a:ext uri="{FF2B5EF4-FFF2-40B4-BE49-F238E27FC236}">
                <a16:creationId xmlns:a16="http://schemas.microsoft.com/office/drawing/2014/main" id="{996F9A4D-CB3E-440A-970E-25D8695336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7820" y="0"/>
            <a:ext cx="6774180" cy="6858000"/>
          </a:xfrm>
          <a:prstGeom prst="rect">
            <a:avLst/>
          </a:prstGeom>
        </p:spPr>
      </p:pic>
    </p:spTree>
    <p:extLst>
      <p:ext uri="{BB962C8B-B14F-4D97-AF65-F5344CB8AC3E}">
        <p14:creationId xmlns:p14="http://schemas.microsoft.com/office/powerpoint/2010/main" val="3492609746"/>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189901684"/>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132810" cy="5869420"/>
          </a:xfrm>
        </p:spPr>
        <p:txBody>
          <a:bodyPr anchor="t">
            <a:normAutofit/>
          </a:bodyPr>
          <a:lstStyle/>
          <a:p>
            <a:r>
              <a:rPr lang="es-ES" sz="2800" b="1" dirty="0"/>
              <a:t>1677. Jacob Jordaens. Los apóstoles en el sepulcro. Staatliche </a:t>
            </a:r>
            <a:r>
              <a:rPr lang="es-ES" sz="2800" b="1" dirty="0" err="1"/>
              <a:t>Kunstsammlungen</a:t>
            </a:r>
            <a:r>
              <a:rPr lang="es-ES" sz="2800" b="1" dirty="0"/>
              <a:t> Dresde.</a:t>
            </a:r>
          </a:p>
        </p:txBody>
      </p:sp>
      <p:pic>
        <p:nvPicPr>
          <p:cNvPr id="4" name="Imagen 3">
            <a:extLst>
              <a:ext uri="{FF2B5EF4-FFF2-40B4-BE49-F238E27FC236}">
                <a16:creationId xmlns:a16="http://schemas.microsoft.com/office/drawing/2014/main" id="{46382592-4C80-4530-843D-5C495C153A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5428" y="0"/>
            <a:ext cx="4546572" cy="6858000"/>
          </a:xfrm>
          <a:prstGeom prst="rect">
            <a:avLst/>
          </a:prstGeom>
        </p:spPr>
      </p:pic>
    </p:spTree>
    <p:extLst>
      <p:ext uri="{BB962C8B-B14F-4D97-AF65-F5344CB8AC3E}">
        <p14:creationId xmlns:p14="http://schemas.microsoft.com/office/powerpoint/2010/main" val="2828482665"/>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70813095"/>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196568628"/>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8BBC1793-8DAF-48DD-ACC5-05E856680200}"/>
              </a:ext>
            </a:extLst>
          </p:cNvPr>
          <p:cNvSpPr>
            <a:spLocks noGrp="1"/>
          </p:cNvSpPr>
          <p:nvPr>
            <p:ph type="ctrTitle"/>
          </p:nvPr>
        </p:nvSpPr>
        <p:spPr/>
        <p:txBody>
          <a:bodyPr>
            <a:normAutofit/>
          </a:bodyPr>
          <a:lstStyle/>
          <a:p>
            <a:r>
              <a:rPr lang="es-ES" sz="16600" b="1" dirty="0"/>
              <a:t>Sin datar</a:t>
            </a:r>
          </a:p>
        </p:txBody>
      </p:sp>
      <p:sp>
        <p:nvSpPr>
          <p:cNvPr id="5" name="Subtítulo 4">
            <a:extLst>
              <a:ext uri="{FF2B5EF4-FFF2-40B4-BE49-F238E27FC236}">
                <a16:creationId xmlns:a16="http://schemas.microsoft.com/office/drawing/2014/main" id="{A9146343-594C-441C-A9BE-6F4906026406}"/>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2311875228"/>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327108" cy="5869420"/>
          </a:xfrm>
        </p:spPr>
        <p:txBody>
          <a:bodyPr anchor="t">
            <a:normAutofit/>
          </a:bodyPr>
          <a:lstStyle/>
          <a:p>
            <a:r>
              <a:rPr lang="es-ES" sz="2800" b="1" dirty="0"/>
              <a:t>Jacob Jordaens. Educación de Júpiter. </a:t>
            </a:r>
            <a:r>
              <a:rPr lang="es-ES" sz="2800" b="1" dirty="0" err="1"/>
              <a:t>Rockox</a:t>
            </a:r>
            <a:r>
              <a:rPr lang="es-ES" sz="2800" b="1" dirty="0"/>
              <a:t> House, </a:t>
            </a:r>
            <a:r>
              <a:rPr lang="es-ES" sz="2800" b="1" dirty="0" err="1"/>
              <a:t>Antwerp</a:t>
            </a:r>
            <a:endParaRPr lang="es-ES" sz="2800" b="1" dirty="0"/>
          </a:p>
        </p:txBody>
      </p:sp>
      <p:pic>
        <p:nvPicPr>
          <p:cNvPr id="5" name="Imagen 4">
            <a:extLst>
              <a:ext uri="{FF2B5EF4-FFF2-40B4-BE49-F238E27FC236}">
                <a16:creationId xmlns:a16="http://schemas.microsoft.com/office/drawing/2014/main" id="{A94B5687-59B3-46DA-AA51-A13744CE1F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9726" y="0"/>
            <a:ext cx="8352274" cy="6858000"/>
          </a:xfrm>
          <a:prstGeom prst="rect">
            <a:avLst/>
          </a:prstGeom>
        </p:spPr>
      </p:pic>
    </p:spTree>
    <p:extLst>
      <p:ext uri="{BB962C8B-B14F-4D97-AF65-F5344CB8AC3E}">
        <p14:creationId xmlns:p14="http://schemas.microsoft.com/office/powerpoint/2010/main" val="2549095944"/>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15636" y="365125"/>
            <a:ext cx="3581054" cy="5869420"/>
          </a:xfrm>
        </p:spPr>
        <p:txBody>
          <a:bodyPr anchor="t">
            <a:normAutofit/>
          </a:bodyPr>
          <a:lstStyle/>
          <a:p>
            <a:r>
              <a:rPr lang="pt-BR" sz="2800" b="1" dirty="0"/>
              <a:t>Jacob </a:t>
            </a:r>
            <a:r>
              <a:rPr lang="pt-BR" sz="2800" b="1" dirty="0" err="1"/>
              <a:t>Jordaens</a:t>
            </a:r>
            <a:r>
              <a:rPr lang="pt-BR" sz="2800" b="1" dirty="0"/>
              <a:t>. Caída </a:t>
            </a:r>
            <a:r>
              <a:rPr lang="pt-BR" sz="2800" b="1" dirty="0" err="1"/>
              <a:t>del</a:t>
            </a:r>
            <a:r>
              <a:rPr lang="pt-BR" sz="2800" b="1" dirty="0"/>
              <a:t> </a:t>
            </a:r>
            <a:r>
              <a:rPr lang="pt-BR" sz="2800" b="1" dirty="0" err="1"/>
              <a:t>hombre</a:t>
            </a:r>
            <a:r>
              <a:rPr lang="pt-BR" sz="2800" b="1" dirty="0"/>
              <a:t> o El pecado original. </a:t>
            </a:r>
            <a:r>
              <a:rPr lang="pt-BR" sz="2800" b="1" dirty="0" err="1"/>
              <a:t>Szépmûvészeti</a:t>
            </a:r>
            <a:r>
              <a:rPr lang="pt-BR" sz="2800" b="1" dirty="0"/>
              <a:t> </a:t>
            </a:r>
            <a:r>
              <a:rPr lang="pt-BR" sz="2800" b="1" dirty="0" err="1"/>
              <a:t>Múzeum</a:t>
            </a:r>
            <a:r>
              <a:rPr lang="pt-BR" sz="2800" b="1" dirty="0"/>
              <a:t>, Budapest.</a:t>
            </a:r>
            <a:endParaRPr lang="es-ES" sz="2800" b="1" dirty="0"/>
          </a:p>
        </p:txBody>
      </p:sp>
      <p:pic>
        <p:nvPicPr>
          <p:cNvPr id="4" name="Imagen 3">
            <a:extLst>
              <a:ext uri="{FF2B5EF4-FFF2-40B4-BE49-F238E27FC236}">
                <a16:creationId xmlns:a16="http://schemas.microsoft.com/office/drawing/2014/main" id="{19F48FEA-66E6-4903-AA2A-A88F337A8A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6690" y="0"/>
            <a:ext cx="8195310" cy="6858000"/>
          </a:xfrm>
          <a:prstGeom prst="rect">
            <a:avLst/>
          </a:prstGeom>
        </p:spPr>
      </p:pic>
    </p:spTree>
    <p:extLst>
      <p:ext uri="{BB962C8B-B14F-4D97-AF65-F5344CB8AC3E}">
        <p14:creationId xmlns:p14="http://schemas.microsoft.com/office/powerpoint/2010/main" val="2295347317"/>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985810" cy="5869420"/>
          </a:xfrm>
        </p:spPr>
        <p:txBody>
          <a:bodyPr anchor="t">
            <a:normAutofit/>
          </a:bodyPr>
          <a:lstStyle/>
          <a:p>
            <a:r>
              <a:rPr lang="de-DE" sz="2800" b="1" dirty="0"/>
              <a:t>Jacob Jordaens. Hombre comiendo. Staatliche Museen, Kassel.</a:t>
            </a:r>
            <a:endParaRPr lang="es-ES" sz="2800" b="1" dirty="0"/>
          </a:p>
        </p:txBody>
      </p:sp>
      <p:pic>
        <p:nvPicPr>
          <p:cNvPr id="4" name="Imagen 3">
            <a:extLst>
              <a:ext uri="{FF2B5EF4-FFF2-40B4-BE49-F238E27FC236}">
                <a16:creationId xmlns:a16="http://schemas.microsoft.com/office/drawing/2014/main" id="{9A1E3A92-4C84-4B36-8BF9-2029AB1E99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8428" y="0"/>
            <a:ext cx="7693572" cy="6858000"/>
          </a:xfrm>
          <a:prstGeom prst="rect">
            <a:avLst/>
          </a:prstGeom>
        </p:spPr>
      </p:pic>
    </p:spTree>
    <p:extLst>
      <p:ext uri="{BB962C8B-B14F-4D97-AF65-F5344CB8AC3E}">
        <p14:creationId xmlns:p14="http://schemas.microsoft.com/office/powerpoint/2010/main" val="3464894009"/>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63966" cy="5869420"/>
          </a:xfrm>
        </p:spPr>
        <p:txBody>
          <a:bodyPr anchor="t">
            <a:normAutofit/>
          </a:bodyPr>
          <a:lstStyle/>
          <a:p>
            <a:r>
              <a:rPr lang="es-ES" sz="2800" b="1" dirty="0"/>
              <a:t>Jacob Jordaens. Retrato de un músico y su musa. Liechtenstein Museum.</a:t>
            </a:r>
          </a:p>
        </p:txBody>
      </p:sp>
      <p:pic>
        <p:nvPicPr>
          <p:cNvPr id="4" name="Imagen 3">
            <a:extLst>
              <a:ext uri="{FF2B5EF4-FFF2-40B4-BE49-F238E27FC236}">
                <a16:creationId xmlns:a16="http://schemas.microsoft.com/office/drawing/2014/main" id="{59301320-8679-4195-B6E7-065D69DA26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6584" y="0"/>
            <a:ext cx="5415416" cy="6858000"/>
          </a:xfrm>
          <a:prstGeom prst="rect">
            <a:avLst/>
          </a:prstGeom>
        </p:spPr>
      </p:pic>
    </p:spTree>
    <p:extLst>
      <p:ext uri="{BB962C8B-B14F-4D97-AF65-F5344CB8AC3E}">
        <p14:creationId xmlns:p14="http://schemas.microsoft.com/office/powerpoint/2010/main" val="3211417787"/>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5"/>
            <a:ext cx="4271962" cy="5869420"/>
          </a:xfrm>
        </p:spPr>
        <p:txBody>
          <a:bodyPr anchor="t">
            <a:normAutofit/>
          </a:bodyPr>
          <a:lstStyle/>
          <a:p>
            <a:r>
              <a:rPr lang="es-ES" sz="2800" b="1" dirty="0"/>
              <a:t>Jacob Jordaens. </a:t>
            </a:r>
            <a:br>
              <a:rPr lang="es-ES" sz="2800" b="1" dirty="0"/>
            </a:br>
            <a:r>
              <a:rPr lang="es-ES" sz="2800" b="1" dirty="0"/>
              <a:t>Visión nocturna. Schwerin, Staatliche Museen.</a:t>
            </a:r>
          </a:p>
        </p:txBody>
      </p:sp>
      <p:pic>
        <p:nvPicPr>
          <p:cNvPr id="4" name="Imagen 3">
            <a:extLst>
              <a:ext uri="{FF2B5EF4-FFF2-40B4-BE49-F238E27FC236}">
                <a16:creationId xmlns:a16="http://schemas.microsoft.com/office/drawing/2014/main" id="{50913CB9-FB12-4D27-AA47-589221DCCE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6762" y="0"/>
            <a:ext cx="7615238" cy="6858000"/>
          </a:xfrm>
          <a:prstGeom prst="rect">
            <a:avLst/>
          </a:prstGeom>
        </p:spPr>
      </p:pic>
    </p:spTree>
    <p:extLst>
      <p:ext uri="{BB962C8B-B14F-4D97-AF65-F5344CB8AC3E}">
        <p14:creationId xmlns:p14="http://schemas.microsoft.com/office/powerpoint/2010/main" val="446914732"/>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345923361"/>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3F1358A-22D5-41DF-A1B5-C49572B64F4C}"/>
              </a:ext>
            </a:extLst>
          </p:cNvPr>
          <p:cNvSpPr>
            <a:spLocks noGrp="1"/>
          </p:cNvSpPr>
          <p:nvPr>
            <p:ph type="ctrTitle"/>
          </p:nvPr>
        </p:nvSpPr>
        <p:spPr/>
        <p:txBody>
          <a:bodyPr>
            <a:normAutofit/>
          </a:bodyPr>
          <a:lstStyle/>
          <a:p>
            <a:r>
              <a:rPr lang="es-ES" sz="8000" b="1" dirty="0"/>
              <a:t>Sin confirmar ni autoría ni museo.</a:t>
            </a:r>
          </a:p>
        </p:txBody>
      </p:sp>
      <p:sp>
        <p:nvSpPr>
          <p:cNvPr id="5" name="Subtítulo 4">
            <a:extLst>
              <a:ext uri="{FF2B5EF4-FFF2-40B4-BE49-F238E27FC236}">
                <a16:creationId xmlns:a16="http://schemas.microsoft.com/office/drawing/2014/main" id="{EF34B9D9-32CF-481C-870C-4C2D1DECDDD9}"/>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636991925"/>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9" y="365125"/>
            <a:ext cx="2603962" cy="5869420"/>
          </a:xfrm>
        </p:spPr>
        <p:txBody>
          <a:bodyPr anchor="t">
            <a:normAutofit/>
          </a:bodyPr>
          <a:lstStyle/>
          <a:p>
            <a:r>
              <a:rPr lang="es-ES" sz="2800" dirty="0"/>
              <a:t>Jacob Jordaens. El juicio de Midas. Museo di belle </a:t>
            </a:r>
            <a:r>
              <a:rPr lang="es-ES" sz="2800" dirty="0" err="1"/>
              <a:t>arti</a:t>
            </a:r>
            <a:r>
              <a:rPr lang="es-ES" sz="2800" dirty="0"/>
              <a:t> di </a:t>
            </a:r>
            <a:r>
              <a:rPr lang="es-ES" sz="2800" dirty="0" err="1"/>
              <a:t>Gand</a:t>
            </a:r>
            <a:r>
              <a:rPr lang="es-ES" sz="2800" dirty="0"/>
              <a:t>.</a:t>
            </a:r>
          </a:p>
        </p:txBody>
      </p:sp>
      <p:pic>
        <p:nvPicPr>
          <p:cNvPr id="4" name="Imagen 3">
            <a:extLst>
              <a:ext uri="{FF2B5EF4-FFF2-40B4-BE49-F238E27FC236}">
                <a16:creationId xmlns:a16="http://schemas.microsoft.com/office/drawing/2014/main" id="{EAB5352A-A20F-46E0-87D0-E182151F14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6580" y="0"/>
            <a:ext cx="9075420" cy="6858000"/>
          </a:xfrm>
          <a:prstGeom prst="rect">
            <a:avLst/>
          </a:prstGeom>
        </p:spPr>
      </p:pic>
    </p:spTree>
    <p:extLst>
      <p:ext uri="{BB962C8B-B14F-4D97-AF65-F5344CB8AC3E}">
        <p14:creationId xmlns:p14="http://schemas.microsoft.com/office/powerpoint/2010/main" val="4119869161"/>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55536" cy="5869420"/>
          </a:xfrm>
        </p:spPr>
        <p:txBody>
          <a:bodyPr anchor="t">
            <a:normAutofit/>
          </a:bodyPr>
          <a:lstStyle/>
          <a:p>
            <a:r>
              <a:rPr lang="es-ES" sz="2800" dirty="0"/>
              <a:t>Jacob Jordaens. Procesión de Baco. Museo Nacional de Varsovia.</a:t>
            </a:r>
          </a:p>
        </p:txBody>
      </p:sp>
      <p:pic>
        <p:nvPicPr>
          <p:cNvPr id="4" name="Imagen 3">
            <a:extLst>
              <a:ext uri="{FF2B5EF4-FFF2-40B4-BE49-F238E27FC236}">
                <a16:creationId xmlns:a16="http://schemas.microsoft.com/office/drawing/2014/main" id="{3911033D-D763-4E19-B609-5DE9723679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8154" y="0"/>
            <a:ext cx="5423846" cy="6858000"/>
          </a:xfrm>
          <a:prstGeom prst="rect">
            <a:avLst/>
          </a:prstGeom>
        </p:spPr>
      </p:pic>
    </p:spTree>
    <p:extLst>
      <p:ext uri="{BB962C8B-B14F-4D97-AF65-F5344CB8AC3E}">
        <p14:creationId xmlns:p14="http://schemas.microsoft.com/office/powerpoint/2010/main" val="1946663200"/>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fr-FR" sz="2800" dirty="0"/>
              <a:t>Jacob Jordaens. </a:t>
            </a:r>
            <a:r>
              <a:rPr lang="fr-FR" sz="2800" dirty="0" err="1"/>
              <a:t>Retrato</a:t>
            </a:r>
            <a:r>
              <a:rPr lang="fr-FR" sz="2800" dirty="0"/>
              <a:t> de un hombre. Palais des Beaux-Arts de Lille.</a:t>
            </a:r>
            <a:endParaRPr lang="es-ES" sz="2800" dirty="0"/>
          </a:p>
        </p:txBody>
      </p:sp>
      <p:pic>
        <p:nvPicPr>
          <p:cNvPr id="4" name="Imagen 3">
            <a:extLst>
              <a:ext uri="{FF2B5EF4-FFF2-40B4-BE49-F238E27FC236}">
                <a16:creationId xmlns:a16="http://schemas.microsoft.com/office/drawing/2014/main" id="{880ED191-FA6B-4DFE-87C6-CB7F6F37F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2645" y="0"/>
            <a:ext cx="5899355" cy="6858000"/>
          </a:xfrm>
          <a:prstGeom prst="rect">
            <a:avLst/>
          </a:prstGeom>
        </p:spPr>
      </p:pic>
    </p:spTree>
    <p:extLst>
      <p:ext uri="{BB962C8B-B14F-4D97-AF65-F5344CB8AC3E}">
        <p14:creationId xmlns:p14="http://schemas.microsoft.com/office/powerpoint/2010/main" val="969817565"/>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116226551"/>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948323252"/>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7724652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729</TotalTime>
  <Words>15362</Words>
  <Application>Microsoft Office PowerPoint</Application>
  <PresentationFormat>Panorámica</PresentationFormat>
  <Paragraphs>307</Paragraphs>
  <Slides>278</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278</vt:i4>
      </vt:variant>
    </vt:vector>
  </HeadingPairs>
  <TitlesOfParts>
    <vt:vector size="284" baseType="lpstr">
      <vt:lpstr>Arial</vt:lpstr>
      <vt:lpstr>Calibri</vt:lpstr>
      <vt:lpstr>Calibri Light</vt:lpstr>
      <vt:lpstr>Hoefler Text A</vt:lpstr>
      <vt:lpstr>open_sansregular</vt:lpstr>
      <vt:lpstr>Tema de Office</vt:lpstr>
      <vt:lpstr>Jacob Jordaens 1593 - 1678</vt:lpstr>
      <vt:lpstr>Presentación de PowerPoint</vt:lpstr>
      <vt:lpstr>Presentación de PowerPoint</vt:lpstr>
      <vt:lpstr>Presentación de PowerPoint</vt:lpstr>
      <vt:lpstr>Presentación de PowerPoint</vt:lpstr>
      <vt:lpstr>1615. Jacob Jordaens. Adoración de los pastores. Liechtenstein Museum.</vt:lpstr>
      <vt:lpstr>1615. Jacob Jordaens. Sagrada Familia. Museo de Bellas Artes, Bruselas.</vt:lpstr>
      <vt:lpstr>1615. Jacob Jordaens. Autorretrato entre padres, hermanos y hermanas. The Hermitage, St. Petersburg.</vt:lpstr>
      <vt:lpstr>1615. Jacob Jordaens. Cristo como jardinero con las tres Marías. Kaiser Friedrich Museum, Berlín.</vt:lpstr>
      <vt:lpstr>1615. Jacob Jordaens. Adoración de los pastores. Liechtenstein Museum.</vt:lpstr>
      <vt:lpstr>Presentación de PowerPoint</vt:lpstr>
      <vt:lpstr>1616. Jacob Jordaens. Retrato familiar, autorretrato. Staatliche Museen, Kassel.</vt:lpstr>
      <vt:lpstr>1616. Jacob Jordaens. El buen samaritano. Louvre, Abu Dhabi.</vt:lpstr>
      <vt:lpstr>1616. Jacob Jordaens. Retorno de la Sagrada Familia. Staatliche Museen, Berlín.</vt:lpstr>
      <vt:lpstr>Jacob Jordaens. Retrono de la Sagrada Familia. Rhode Island School of Design Museum of Art, Providence.</vt:lpstr>
      <vt:lpstr>1616. Jacob Jordaens. Sagrada Familia con pastores. MET.  Trabajando en Amberes, el centro comercial de los Países Bajos españoles, Jordaens atendió a una audiencia internacional con imágenes devocionales católicas como esta, centrada en la figura de la Virgen María.  Su evocación terrenal de la carne influyó en artistas holandeses como Hals, y su trabajo fue recopilado tanto por Vermeer como por la corte de La Haya.  A pesar de su producción de imágenes devocionales católicas, Jordaens fue llevado después de su muerte a través de la frontera con la República Holandesa para un entierro protestante.</vt:lpstr>
      <vt:lpstr>1616. Jacob Jordaens. El rapto de Europa. Staatliche Museen, Berlín.</vt:lpstr>
      <vt:lpstr>Presentación de PowerPoint</vt:lpstr>
      <vt:lpstr>1616. Jacob Jordaens. Ninfas y sátiros, una alegoría de la fecundidad. Miami Beach, Bass Museum of Art , USA.</vt:lpstr>
      <vt:lpstr>1617. Jacob Jordaens. Sagrada Familia. Museo Nacional, Varsovia.</vt:lpstr>
      <vt:lpstr>1617. Jacob Jordaens. Tentación de María Magdalena. Art Institute, Chicago.  En esta pintura bíblica de medio cuerpo, una anciana que ofrece joyas tentadoras, posiblemente la propietaria de un burdel, y un ángel que otorga guía espiritual luchan por el alma de María Magdalena.  Un demonio macabro emerge de las sombras en el fondo con un puñado de serpientes, un símbolo amenazante del mal.  Jacob Jordaens ya había desarrollado su propio realismo rico, con figuras terrenales y sombras naturalistas, cuando ejecutó esta obra temprana, probablemente para un hogar de clase alta en su Amberes natal.</vt:lpstr>
      <vt:lpstr>1617. Jacob Jordaens. Sagrada Familia con Santa Ana. Detroit Institute of Arts.</vt:lpstr>
      <vt:lpstr>1617. Jacob Jordaens. Sagrada Familia. Museo de Bellas Artes de San Francisco.</vt:lpstr>
      <vt:lpstr>1617. Jacob Jordaens. La misión de San Pedro. Iglesia de Santiago, Amberes.</vt:lpstr>
      <vt:lpstr>1617. Jacob Jordaens. Erichthonius Descubierto por las Hijas de Cecrops. Museo Real de Bellas Artes, Amberes.</vt:lpstr>
      <vt:lpstr>1617. Jacob Jordaens. Alegoría de la Ciencia, Minerva y Cronos contra la envidia y la ignorancia. Statens Museum for Kunst.</vt:lpstr>
      <vt:lpstr>Presentación de PowerPoint</vt:lpstr>
      <vt:lpstr>1618. Jacob Jordaens. Adoración de los pastores. Mauritshuis, The Hague</vt:lpstr>
      <vt:lpstr>1618. Jacob Jordaens. Adoración de los pastores. Nationalmuseum, Estocolmo. La escena muestra a cinco figuras que, a excepción del niño, aparecen recortadas a la altura de la cintura, subrayando la intimidad de la escena. Antes de 1616, Jordaens había estado interesado por la paleta cromática manierista, clara y brillante. Sin embargo, con esta pintura, empieza a utilizar la luz, y no el color, como el medio principal de modelar las figuras en el espacio, haciendo evidente su interés por Caravaggio. La principal fuente de luz es una vela sostenida por San José. El efecto puede ser una posible muestra de la influencia de pintores como Adam Elsheimer, conocido por situar la principal fuente de luz en el centro de sus composiciones. Otra posible prueba de la influencia de Caravaggio puede encontrarse en el enfoque "realista" que Jordaens aplica al tema: La Virgen y el Niño se presentan de manera sencilla, casi rústica, lejos de los arquetipos idealizados que solían seguirse en las representaciones de este mismo tema. Jordaens realizó al menos otras seis versiones del tema de la "Adoración". Generalmente, la composición incluye a media docena de figuras agrupadas y recortadas de diversas maneras, que centran la atención del observador en la Sagrada Familia. Este tipo de composición pretendía intensificar el aspecto narrativo de la escena y acentuar la expresión individual de los personajes. </vt:lpstr>
      <vt:lpstr>1618. Jacob Jordaens. Adoración de los pastores. Herzog Anton Ulrich Museum, Brunswick.</vt:lpstr>
      <vt:lpstr>1618. Jacob Jordaens. Milagro de los panes y los peces. Musée des beaux-arts de Strasbourg.</vt:lpstr>
      <vt:lpstr>1618. Jacob Jordaens. Moisés hace brotar las aguas. Staatliche Kunsthalle Karlsruhe.</vt:lpstr>
      <vt:lpstr>1618. Jacob Jordaens. Virgen con flores. Hermitage.</vt:lpstr>
      <vt:lpstr>1618. Jacob Jordaens. Meleagro y Atalanta. Koninklijk Museum voor Schone Kunsten, Antwerp.</vt:lpstr>
      <vt:lpstr>1618. Jacob Jordaens. Crucifixión. Paul’s church, Antwerp.</vt:lpstr>
      <vt:lpstr>Presentación de PowerPoint</vt:lpstr>
      <vt:lpstr>1619. Jacob Jordaens. Huida de Lot y sus hijas de Sodoma. Museo nazionale d'arte occidentale.</vt:lpstr>
      <vt:lpstr>1619. Jacob Jordaens. Sagrada Familia. Städelsches Kunstinstitut.</vt:lpstr>
      <vt:lpstr>1619. Jacob Jordaens. Autorretrato. Musée des beaux-arts, Angers.</vt:lpstr>
      <vt:lpstr>Presentación de PowerPoint</vt:lpstr>
      <vt:lpstr>1620. Jacob Jordaens. Virgen, niño, san Juan y parientes. National Gallery, Londres.</vt:lpstr>
      <vt:lpstr>1620. Jacob Jordaens. Virgen, niño, san Juan y parientes. National Gallery, Londres.</vt:lpstr>
      <vt:lpstr>1620. Jacob Jordaens. Virgen, niño, san Juan y parientes. National Gallery, Londres.</vt:lpstr>
      <vt:lpstr>1620. Jacob Jordaens. Virgen, niño, san Juan y parientes. National Gallery, Londres.</vt:lpstr>
      <vt:lpstr>Jacob Jordaens. Sagrada Familia con Santa Ana y el Joven Bautista y sus Padres. MET.  Jordaens revisó con frecuencia sus propias pinturas después de muchos años, como lo hizo aquí.  El Niño Jesús, María y José, la madre de la Virgen, Santa Ana, y probablemente una versión del niño San Juan Bautista fueron representados como una reunión familiar cercana a principios de la década de 1620.  Al menos veinticinco años después, el artista agregó tablas al panel de roble y pintó a los padres del Bautista, los santos Isabel y Zacarías, y un ángel a la izquierda.  Su estilo más pictórico contrasta con el modelado caravaggesco de las figuras anteriores.  El cartucho, inscrito "Si la raíz es santa, también lo son las ramas" (de la Epístola de San Pablo a los Romanos) se agregó durante la segunda etapa de la obra.  El cambio de la presentación íntima a la didáctica es típico de la obra tardía de Jordaens.</vt:lpstr>
      <vt:lpstr>1620. Jacob Jordaens. Tributo de la moneda. Statens Museum for Kunst.</vt:lpstr>
      <vt:lpstr>1620. Jacob Jordaens. Crucifixion. Museum of Fine Arts of Rennes.</vt:lpstr>
      <vt:lpstr>1620. Jacob Jordaens. Tentación de Magdalena. Palais des Beaux-Arts, Lille. Es un episodio de la historia de María Magdalena. Es una obra de juventud, con un tema que Jordaens interpretó varias veces. María Magdalena es una antigua cortesana que renunció a los placeres terrenales para dedicarse a una existencia espiritual. Después de una vida de libertinaje, encuentra refugio en una cueva para llevar una vida de asceta, lejos de las vanas riquezas... Pero ahora dos figuras tentadoras vienen a distraerla: una anciana cuelga las joyas asociadas con la lujuria mientras el hombre saca la lengua. Su mueca sugiere mordaza y envidia y las serpientes que blande se refieren al diablo según el simbolismo cristiano. Afortunadamente, un ángel interviene para mantener al pecador arrepentido lejos de este mal encuentro. ¡El cráneo, que sostiene preciosamente, símbolo de la vanidad humana, seguramente también la habrá ayudado a resistir la tentación de adornarse nuevamente con estas hermosas joyas! </vt:lpstr>
      <vt:lpstr>Jacob Jordaens. Tentación de Magdalena. Musée des Beaux-Arts de Carcassonne.  La página del mismo museo especifica que es una copia del cuadro del museo de Lille.</vt:lpstr>
      <vt:lpstr>1620. Jacob Jordaens. Retrato de un joven matrimonio. Museum of Fine Arts, Boston</vt:lpstr>
      <vt:lpstr>1620. Jacob Jordaens. Mercurio y Argo. Musée des Beaux-Arts de Lyon.</vt:lpstr>
      <vt:lpstr>1620. Jacob Jordaens. Mercurio y Argo. Musée des Beaux-Arts de Lyon.</vt:lpstr>
      <vt:lpstr>1620. Jacob Jordaens. Ceres. Museo del Prado, Madrid.  Ceres, tocada por unas espigas como diosa de la Tierra, sostiene un cuerno repleto de frutos, símbolo de la abundancia y la fertilidad que la caracterizan. Recibe el homenaje de un grupo de campesinos, que entregan en ofrenda los productos que les otorga la tierra que cultivan. Esta diosa fue quien mostró a la humanidad la utilización del arado y la posibilidad de conseguir productos cultivados, a lo que el pintor alude incluyendo los bueyes. Ceres encarna también el paso de las estaciones, es decir, el ciclo de la vida, cuya representación se plasma en el cuadro mediante los personajes de distintas edades que rodean a la diosa: niños, jóvenes, adultos y ancianos, reflejando incluso el inicio de una nueva vida en el estado de gestación de la diosa.</vt:lpstr>
      <vt:lpstr>1620. Jacob Jordaens. Ceres. Museo del Prado, Madrid.  La pintura fue realizada al comienzo de la madurez artística de Jordaens, y en ella se aprecia la intensidad de colores, la perfecta asimilación del espacio y la energía en la ejecución propias de sus últimos años. La preferencia por los tipos humanos populares, casi vulgares, es muy frecuente en toda su producción y enlaza con la tradición de algunos artistas flamencos como Brueghel. La obra esta documentada desde 1772 en el Palacio Real, como procedente del Palacio de la Zarzuela. </vt:lpstr>
      <vt:lpstr>1620. Jacob Jordaens. Sátiro. Alte Pinakothek, Múnich. Esta escena en particular, de la que Jordaens realizó multitud de versiones, ilustra una fábula moralizante de Esopo. La historia comienza con el encuentro entre un hombre y un sátiro. Un frío día, mientras conversaban, el hombre se llevó los dedos a la boca y sopló. Cuando el sátiro le preguntó por ese gesto, el hombre le contestó que era para calentarse las manos. Después, cuando se sentaron a comer, el hombre se llevó el plato caliente a la boca y volvió a soplar. Cuando el sátiro le preguntó el motivo, le contestó que era para enfriar la comida. El sátiro entonces replicó, "no puedo considerarte un amigo, si dices que el mismo soplo calienta y enfría". La historia pretende ilustrar sobre la dualidad de la naturaleza humana, aunque algunos críticos sostienen que el interés del autor estaba más en el tema campesino que en la moraleja de la fábula.</vt:lpstr>
      <vt:lpstr>1620. Jacob Jordaens. Sátiro. Alte Pinakothek, Múnich. El momento particular representado en la pintura es cuando el sátiro declara su desconfianza en el hombre. El hombre aún está comiendo, cuando el diablo se incorpora, alzando la mano, preparándose para salir de la casa.​ Jordaens escogió situar la escena en el interior de una granja abundante en animales: un toro, un perro, un gato y un gallo se acomodan sobre el mobiliario. Del mismo modo, alrededor de la mesa se reúnen figuras de todas las edades: hay un joven detrás de la silla del hombre, una vieja sosteniendo a un niño pequeño, y una joven que se asoma tras el hombro del sátiro.</vt:lpstr>
      <vt:lpstr>1620. Jacob Jordaens. Sátiro. Alte Pinakothek, Múnich. Es característico del estilo pictórico de Jordaens el modo en que las figuras se empujan hacia el centro de la composición, amontonándose en un pequeño espacio. Jordaens sigue las técnicas tenebristas del claroscuro para definir una iluminación dramática, que resalta algunas figuras de la escena, como el bebé que descansa en el regazo de la anciana. Además, Jordaens recrea efectos naturalistas, como la suciedad en el pie del campesino sentado en primer plano, muy característico del estilo tenebrista flamenco de su época. Jordaens recreó otras versiones de este tema entre 1620 y 1621.</vt:lpstr>
      <vt:lpstr>1620. Jacob Jordaens. Sátiro. Alte Pinakothek, Múnich.  En esta versión, parece haber situado a la niñera para El sátiro y el campesino del mismo modo en que aparecía en La adoración de los pastores, y a juzgar por la gran cantidad de copias que se han encontrado —todas ellas sin el sello del maestro-, se cree que Jordaens había utilizado este cuadro como ejercicio de práctica para sus asistentes y alumnos en el taller. </vt:lpstr>
      <vt:lpstr>1620. Jacob Jordaens. Sátiro. Musées Royaux des Beaux-Arts, Brussels</vt:lpstr>
      <vt:lpstr>1620. Jacob Jordaens. Sátiro. Pushkin Museum, Moscú.</vt:lpstr>
      <vt:lpstr>1620. Jacob Jordaens. Sátiro. Staatliche Museen, Kassel.</vt:lpstr>
      <vt:lpstr>Presentación de PowerPoint</vt:lpstr>
      <vt:lpstr>Presentación de PowerPoint</vt:lpstr>
      <vt:lpstr>1621. Jacob Jordaens. La familia del artista. Museo del Prado, Madrid. Tan atractivo retrato de grupo, uno de los más interesantes de la escuela flamenca del siglo XVII por su espíritu burgués de tendencias aristocratizantes, describe con extraordinario acierto el mundo familiar próximo del artista, quien se autorretrata junto a su esposa Catharina van Noort y el primero de sus hijos, Elizabeth, nacida el 26 de junio de 1617, cuya edad permite calcular aproximadamente la datación del lienzo. Catharina se muestra sólidamente sentada sobre un sillón; resulta fácilmente reconocible por sus ojos levemente rasgados, nariz prominente y carnoso labio inferior, algo caído.   </vt:lpstr>
      <vt:lpstr>La hija de ambos -con indumentaria popular adecuada a su edad, al cuello un collar de coral del que pende una cruz y manteniendo un cestillo con flores en la mano derecha- aparece graciosamente presentada, con un rostro simpático, deliciosamente infantil, no en vano fue modelo en distintas ocasiones de su polifacético padre. Éste, se personifica en un apuesto caballero erguido, con su mano y su pie derechos apoyados en otro sillón, la primera sobre el respaldo y el segundo encima del travesaño inferior, mientras mantiene en su mano izquierda un laúd. Se ignora si sabía tocar instrumentos musicales, lo que no sería extraño en un hombre tan dedicado a las artes y vinculado a una sociedad culta; sin embargo, tal objeto también puede ser un símbolo de armonía familiar. La pareja viste de negro con elegancia, no exenta de cierta presunción, luciendo espectaculares golas blancas al cuello, más amplia la de la mujer y más discreta la de Jordaens; llevan los dos encajes en los puños y ella bordados en el pecho, rematando su cabeza con un reducido turbante en forma de bonete, así como una elaborada joya, sobre los cabellos, y pendientes en las orejas.  </vt:lpstr>
      <vt:lpstr>Están acompañados, aparte de la chiquilla, por una mujer del servicio doméstico probablemente, en razón de su atuendo y emplazamiento en el centro de la composición, respaldando a sus señores en un plano retrasado respecto del riguroso primer término. Sus ropajes, cromáticamente más ricos que los de sus señores, contrastan con la sobria distinción de los de éstos. En las manos mantiene un cesto con uvas, resalta su cabeza sobre un alto cuello con encajes y se toca con un sombrero de elevada copa. Tan singular grupo se encuentra rodeado por un jardín del que destacan algunos detalles peculiares, pero en su totalidad la ambientación está subordinada al efecto de conjunto, añadiendo pormenores en absoluto preponderantes. Ello lleva a pensar que el cuadro se inscribe en una larga tradición existente desde los siglos medievales, de incluir a los protagonistas en un típico jardin d´amour. Rubens llevó esta costumbre socio-estética a su culminación con obras como El jardín del amor (P1690), tradición que alcanzaría sus últimas consecuencias merced al gusto lírico dieciochesco de Antoine Watteau, en sus geniales fiestas galantes. Las parras entrelazadas que respaldan a la pareja están relacionadas con la idea de la indisolubilidad del vínculo matrimonial establecido por el hombre y la mujer. Entre otros grandes maestros emplearon esta bella alegoría, Rubens y Frans Hals: el flamenco en su Autorretrato con Isabella Brandt, de 1609 o 1610, (Alte Pinakothek, Múnich) y el holandés en Retrato de Isaac Messa y Betriz van Laen, de 1622, (Rijksmuseum, Ámsterdam); estos ejemplos, además de otros muchos, sugieren que la fórmula era frecuente en la pintura de entonces.  </vt:lpstr>
      <vt:lpstr>En el ángulo superior izquierdo se observa una fuente en forma de Cupido montado sobre un delfín; la fuente evidencia un elemento existente en los jardines del amor y Cupido, hijo de Venus, diosa nacida de la espuma del mar, se identifica con el Amor mismo. El loro que hay detrás, frecuente en algunas obras de Rubens y del propio Jordaens, puede tener varios significados; en el presente lienzo se identifica con la virtud de la fidelidad marital. La fruta que la pequeña Elizabeth mantiene en su mano izquierda es también un símbolo de amor, así como las flores de su cestillo lo son de inocencia y pureza. Por último, el perro que asoma por detrás de las piernas del artista, siendo genéricamente el animal fiel por excelencia, alude a la fidelidad como base sobre la que se asienta la estrecha unión que todos los desposados deben conservan a lo largo de su existencia  (Texto extractado de Luna, J. J.: De Tiziano a Goya. Grandes maestros del Museo del Prado, National Art Museum of China-Shanghai Museum, 2007, pp. 255-256).</vt:lpstr>
      <vt:lpstr>1621. Jacob Jordaens. Sagrada Familia. Museo nazionale di Stoccolma.</vt:lpstr>
      <vt:lpstr>Presentación de PowerPoint</vt:lpstr>
      <vt:lpstr>1622. Jacob Jordaens. Sagrada Familia. National Gallery, Londres. En esta pintura, la Virgen María, José y Cristo se ven casi como si estuvieran posando para una foto de familia. José y María miran hacia afuera, encontréndose con la mirada del espectador, al igual que el joven Juan el Bautista, primo de Cristo (la cruz de caña firmemente sujeta en ambas manos es su atributo). El niño Cristo es el único que no mira directamente al espectador. Parece ocupado con otra cosa, sus ojos se volvieron a su derecha. Las cuatro figuras están marcadamente cerca del plano de la imagen, lo que aumenta la sensación de intimidad. Hay un espacio limitado a su alrededor, pero en lo poco que hay vemos una cortina azul cayendo libremente sobre lo que parece ser un querubín esculpido, con sus alas dobladas en forma de corazón.</vt:lpstr>
      <vt:lpstr>1622. Jacob Jordaens. Sagrada Familia. National Gallery, Londres. Aunque Jordaens se convirtió al protestantismo reformado más tarde en su vida, pintó principalmente para mecenas católicos en su Amberes natal, donde podría decirse que fue el pintor principal después de Rubens y Van Dyck. Un talentoso dibujante, pintor y diseñador de tapices, Jordaens estaba familiarizado con los temas cristianos populares entre los clientes patricios de la ciudad. El artista volvió a las representaciones íntimas de la sagrada familia varias veces en sus pinturas y dibujos, aunque ninguna otra versión confronta a la audiencia tan directamente. Otra Sagrada Familia de Jordaens (Nationalmuseum, Estocolmo) es similar, y hace que la madre y el niño se dirijan a sus espectadores; Sin embargo, José se involucra con una figura secundaria que sostiene una vela, y Juan está ausente por completo. </vt:lpstr>
      <vt:lpstr>1622. Jacob Jordaens. Sagrada Familia. National Gallery, Londres. La pintura de Jordaens tiene un parecido sorprendente con una de sus obras mucho más antiguas, La Sagrada Familia con el Niño Bautista (Gemäldegalerie, Dresde). En esa obra, tanto Juan como una figura identificada como José, Joaquín o Zacarías miran al espectador de una manera similar. Se ha sugerido que Jordaens recogió el motivo del Niño Jesús de pie en el regazo de su madre mirando fuera de la imagen de la Virgen del Rosario de Caravaggio: el retablo había sido llevado a Amberes por los pintores Louis Finson y Abraham Vinck, después de que Caravaggio lo dejara en Nápoles antes de partir hacia Malta. En Amberes, se exhibió en la iglesia dominicana de San Pablo, donde fue visto por Rubens y Jan Brueghel, entre otros. </vt:lpstr>
      <vt:lpstr>1622. Jacob Jordaens. Sagrada Familia. National Gallery, Londres. La prominencia del rosario sostenido por Santo Domingo en la pintura de Caravaggio se repite aquí en la cuerda única sostenida por el joven Cristo. Las cuentas contrastan con su carne blanca mientras las sostiene con ambas manos. El manejo del rosario por parte del niño combinado con su mirada distraída podría insinuar algo más allá de su infancia: Cristo parece consciente de su muerte. La presencia de la cruz de caña de Juan representa el crucifijo de la Pasión (tortura y crucifixión de Cristo), que se contemplaba mediante la oración del rosario. Mientras que José, María y Juan se dirigen a nosotros como espectadores, Cristo se dirige a lo que está por venir. </vt:lpstr>
      <vt:lpstr>1622. Jacob Jordaens. Sagrada Familia. Bavarian State Painting Collections.</vt:lpstr>
      <vt:lpstr>Presentación de PowerPoint</vt:lpstr>
      <vt:lpstr>1623. Jacob Jordaens. Estudio de tres mujeres y un niño. The National Museum of Art, Rumania.</vt:lpstr>
      <vt:lpstr>1623. Jacob Jordaens. Alegoría de la fertilidad. Musées Royaux des Beaux-Arts, Brussels</vt:lpstr>
      <vt:lpstr>1623. Jacob Jordaens. Alegoría de la fertilidad. Museum voor Schone Kunsten, Ghent</vt:lpstr>
      <vt:lpstr>1623. Jacob Jordaens. Barco. Statens Museum for Kunst, Copenhagen</vt:lpstr>
      <vt:lpstr>1623. Jacob Jordaens. Meleagro y Atalanta. Museo del Prado.</vt:lpstr>
      <vt:lpstr>1623. Jacob Jordaens. Meleagro y Atalanta. Museo del Prado.</vt:lpstr>
      <vt:lpstr>1623. Jacob Jordaens. Meleagro y Atalanta. Museo del Prado.</vt:lpstr>
      <vt:lpstr>1623. Jacob Jordaens. Meleagro y Atalanta. Museo del Prado.</vt:lpstr>
      <vt:lpstr>Presentación de PowerPoint</vt:lpstr>
      <vt:lpstr>1624. Jacob Jordaens. Arrestro de Cristo. Statens Museum for Kunst</vt:lpstr>
      <vt:lpstr>Presentación de PowerPoint</vt:lpstr>
      <vt:lpstr>1625. Jacob Jordaens. Los cuatro evangelistas. Musée du Louvre, Paris.  San Juan con túnica blanca, en primer plano, y San Mateo, en el extremo derecho (escribe su Evangelio pero el ángel que tradicionalmente lo acompaña está ausente aquí).  Los otros dos evangelistas no se pueden identificar por falta de atributos.  Un estudio principal de Abraham Grapheus se reutilizó para San Mateo.</vt:lpstr>
      <vt:lpstr>1625. Jacob Jordaens. Un Apóstol. Národní Galerie, Prague</vt:lpstr>
      <vt:lpstr>1625. Jacob Jordaens. Sacrificio de Isaac. Pinacoteca di Brera.</vt:lpstr>
      <vt:lpstr>Presentación de PowerPoint</vt:lpstr>
      <vt:lpstr>1628. Jacob Jordaens. El martirio de Santa Apolonia. Koninklijk Museum voor Schone Kunsten, ­Amberes.</vt:lpstr>
      <vt:lpstr>1628. Jacob Jordaens. Martirio de Santa Apolonia. Musée des Beaux-Arts de la ville de Paris.</vt:lpstr>
      <vt:lpstr>Presentación de PowerPoint</vt:lpstr>
      <vt:lpstr>1629. Jacob Jordaens. Sagrada Familia. Staatliche Museen, Kassel</vt:lpstr>
      <vt:lpstr>1629. Jacob Jordaens. Sagrada Familia con un ángel. Museo Thyssen-Bornemisza, Madrid. El carácter sagrado de la composición se indica principalmente por la presencia del ángel que delicadamente extiende un racimo de uvas (símbolo de la Eucaristía) al niño Cristo.  El ángel coloca su otro brazo alrededor del hombro de José y así abraza a todo el grupo de la Sagrada Familia como si lo protegió. Sentada en una silla de mimbre rústico que aparece en otras obras del artista, María sostiene a un gordito Niño Cristo que tiene una pequeña corona de rosas y otras flores en la cabeza mientras agarra un rosario en ambas manos.  La paleta de rojos, blancos y azules es característica de Jordaens que ilumina fuertemente la composición con una luz que cae desde la izquierda y modela las figuras de una manera volumétrica que recuerda a Caravaggio.</vt:lpstr>
      <vt:lpstr>Presentación de PowerPoint</vt:lpstr>
      <vt:lpstr>1630. Jacob Jordaens. El amor de Cupido y Psique o Ninfas en la fuente del amor. Museo del Prado, Madrid. La escena se desarrolla en un jardín con elementos arquitectónicos que recuerdan a la Casa de Rubens; varias mujeres terminando el baño, se enjuagan y atavían. A la derecha se ve una fuente decorada con una estatua de Cupido que cabalga sobre un delfín. El centro de la composición está poblado de figuras femeninas que proceden a secarse y vestirse después del baño. Un genio les ofrece una cesta con frutas y vino, y otro lleva una bandeja con un pavo real, mientras un segundo pavo extiende su cola junto a la fuente. Por el aire revolotean otros grupos de geniecillos, descorriendo una cortina, sosteniendo un cuerno de la abundancia, o lanzando flores desde lo más alto, cerca de un papagayo que les mira. </vt:lpstr>
      <vt:lpstr>1630. Jacob Jordaens. El amor de Cupido y Psique o Ninfas en la fuente del amor. Museo del Prado, Madrid. Debido a la dificultad iconográfica que presenta, esta composición, realizada hacia 1630, fue conocida en diferentes catálogos como El baño de Diana o Diosas y ninfas después del baño. Pero hoy en día, y a la vista de las muchas referencias al amor que en ella se detectan, se cree más probable que Jordaens aborde aquí el feliz desenlace de la leyenda de Cupido y Psique, recogida por el autor romano Apuleyo en su novela Metamorfosis o El asno de oro. La pintura mostraría así el momento en que Psique –la personificación del alma en la mitología clásica– procede a acicalarse, en compañía de algunas diosas y ninfas, para su boda con el dios del Amor. Se ha creído reconocer a Psique en la joven que tiende sus brazos hacia el joven alado, al que se ha identificado como Cupido. La inclusión de los pavos reales avalaría, asimismo, la presencia de Juno, diosa del matrimonio.</vt:lpstr>
      <vt:lpstr>1630. Jacob Jordaens. San Martín curando al poseído. Statens Museum for Kunst, Copenhagen.</vt:lpstr>
      <vt:lpstr>1630. Jacob Jordaens. Veneración de la eucaristía. National Gallery of Ireland.</vt:lpstr>
      <vt:lpstr>1630. Jacob Jordaens. Creación del caballo. Kunsthistorisches Museum, Viena.</vt:lpstr>
      <vt:lpstr>Presentación de PowerPoint</vt:lpstr>
      <vt:lpstr>1635. Jacob Jordaens. Retrato de Michiel de Ruyter. Louvre.</vt:lpstr>
      <vt:lpstr>1635. Jacob Jordaens. Marsias castigado por las musas. Mauritshuis.</vt:lpstr>
      <vt:lpstr>1635. Jacob Jordaens. Odiseo y Polifemo. Museo Puškin.</vt:lpstr>
      <vt:lpstr>1635. Jacob Jordaens. Paisaje con Melagro y Atalanta. Museo reale delle belle arti del Belgio</vt:lpstr>
      <vt:lpstr>1635. Jacob Jordaens. Piqueur y sus perros. Palais des Beaux-Arts de Lille.</vt:lpstr>
      <vt:lpstr>1635. Jacob Jordaens. Retrato de la hija del pintor. Colección privada.</vt:lpstr>
      <vt:lpstr>1635. Jacob Jordaens. Las bodas de María de Borgoña con Maximiliano de Austria.</vt:lpstr>
      <vt:lpstr>1635. Jacob Jordaens. Retrato de Rogier Le Witer. Rijksmuseum, Amsterdam</vt:lpstr>
      <vt:lpstr>1635. Jacob Jordaens. Retrato de Catharina Behaghel. Rijksmuseum, Amsterdam.</vt:lpstr>
      <vt:lpstr>1635. Jacob Jordaens. Retrato de Magdalena Cuyper. Rijksmuseum, Amsterdam.</vt:lpstr>
      <vt:lpstr>Presentación de PowerPoint</vt:lpstr>
      <vt:lpstr>1636. Jacob Jordaens. Retrato de Johan Wierts. Wallraf-Richartz Museum.</vt:lpstr>
      <vt:lpstr>1636. Jacob Jordaens. Retrato de la esposa de Johan Wierts. Wallraf-Richartz Museum.</vt:lpstr>
      <vt:lpstr>Presentación de PowerPoint</vt:lpstr>
      <vt:lpstr>1637. Jacob Jordaens. Retrato de Elizabeth la hija del pintor. Akademie der bildenden Künste, Viena.</vt:lpstr>
      <vt:lpstr>1637. Jacob Jordaens. Retrato de un hombre mayor. The Hermitage, St. Petersburg</vt:lpstr>
      <vt:lpstr>1637. Jacob Jordaens. El milagro del obol en la boca del pez. Rijksmuseum.</vt:lpstr>
      <vt:lpstr>1637. Jacob Jordaens. Govaert van Surpele (o Cronelis van Diest) y su esposa. National Gallery, Londres. La mujer y el hombre en este doble retrato teatral se presentan como si estuvieran en un escenario. Miramos hacia los cuidadores, colocados en un estrado elevado y frente a un conjunto arquitectónico con elementos derivados de la antigüedad clásica griega y romana. Una cortina roja cuelga de un lado.</vt:lpstr>
      <vt:lpstr>1637. Jacob Jordaens. Govaert van Surpele (o Cronelis van Diest) y su esposa. National Gallery, Londres. Vestido con costosas prendas de seda negra y mirándonos con confianza, el retrato de la pareja casada es una poderosa imagen del orgullo y la prosperidad de Flandes del siglo XVII y sus ciudadanos. La mujer sentada en un sillón tapizado de terciopelo rojo luce una gran cantidad de joyas de oro. De pie con orgullo a la derecha, el hombre tiene una presencia dominante: sostiene un bastón alto con una mano y apoya la otra en su cadera, su codo giró hacia nosotros. Muestra una audaz faja roja y una espada ornamentada. La faja, la espada y el bastón sugieren que este hombre ocupó un cargo militar. El retrato parece tener una nota ligeramente cómica: la cabeza del hombre está emparejada con la cara de piedra de un sátiro risueño en la pilastra a su lado, y su expresión de desconcierto se refleja en el perrito que nos mira directamente.</vt:lpstr>
      <vt:lpstr>1637. Jacob Jordaens. Govaert van Surpele (o Cronelis van Diest) y su esposa. National Gallery, Londres. El retrato fue pintado inicialmente con tres cuartos de largo: una costura horizontal que recorre el ancho del lienzo en un punto justo al nivel de las rodillas del hombre indica que la composición se extendió posteriormente. No sabemos si el mecenas deseaba un retrato de cuerpo entero en una etapa posterior o si el artista decidió el cambio. Una vez que se pensó que representaba a Govaert van Surpele (1593-1674) y su esposa, de Diest en Brabante del Sur, los retratados en este retrato ahora casi con certeza pueden identificarse como pertenecientes a la rama de Amberes de la misma familia. Cornelis [van Surpele] van Diest, decano del gremio de fabricantes de telas y capitán de la milicia de la ciudad, y su esposa Lucretia Courtois parecen ser los candidatos más probables.</vt:lpstr>
      <vt:lpstr>Jordaens no fue un prolífico pintor de retratos (solo se conocen alrededor de 30 retratos de su mano) y parece que su clientela provenía exclusivamente de los comerciantes y burgueses acomodados de Amberes.  En este caso es probable una conexión personal entre van Diest y Jordaens. Desde 1634, van Diest poseía una casa en la misma calle que el lugar de nacimiento, la casa y el estudio del artista.  El padre de Jordaens también era un comerciante de lino, por lo que hay una buena posibilidad de que las familias se conocieran.  El único escudo de armas en el fondo, que probablemente se agregó poco después de que se completara la pintura, también puede ser significativo para la identificación de los cuidadores.  Las esposas de Govaert van Surpele eran de familias distinguidas con su propio escudo de armas, que se habría incluido en la pintura, mientras que la familia de Lucretia Courtois carecía de cualquier insignia de armadura. </vt:lpstr>
      <vt:lpstr>1637. Jacob Jordaens. Sátiro. Rijksmuseum.</vt:lpstr>
      <vt:lpstr>1637. Jacob Jordaens. Vertumo y Pomona. Museo nazionale d'arte antica, Roma.</vt:lpstr>
      <vt:lpstr>Presentación de PowerPoint</vt:lpstr>
      <vt:lpstr>Presentación de PowerPoint</vt:lpstr>
      <vt:lpstr>1638. Jacob Jordaens. El rey bebe. Musées Royaux des Beaux-Arts, Brussels</vt:lpstr>
      <vt:lpstr>1638. Jacob Jordaens. La caída de los Gigantes. Museo del Prado.</vt:lpstr>
      <vt:lpstr>1638. Jacob Jordaens. La caída de los Gigantes.  Museo del Prado.</vt:lpstr>
      <vt:lpstr>1638. Jacob Jordaens. La caída de los Gigantes. Museo del Prado.</vt:lpstr>
      <vt:lpstr>1638. Jacob Jordaens. La caída de los Gigantes. Museo del Prado.</vt:lpstr>
      <vt:lpstr>1638. Jacob Jordaens. La caída de los Gigantes. Museo del Prado.</vt:lpstr>
      <vt:lpstr>1638. Jacob Jordaens. La caída de los Gigantes.  Museo del Prado.</vt:lpstr>
      <vt:lpstr>1638. Jacob Jordaens. Apolo vencedor de Pan. Museo del Prado.</vt:lpstr>
      <vt:lpstr>1638. Jacob Jordaens. Apolo vencedor de Pan. Museo del Prado.</vt:lpstr>
      <vt:lpstr>1638. Jacob Jordaens.  Apolo vencedor de Pan.  Museo del Prado.</vt:lpstr>
      <vt:lpstr>1638. Jacob Jordaens.  Apolo vencedor de Pan.  Museo del Prado.</vt:lpstr>
      <vt:lpstr>1638. Jacob Jordaens.  Apolo vencedor de Pan.  Museo del Prado.</vt:lpstr>
      <vt:lpstr>1638. Jacob Jordaens. Apolo vencedor de Pan. Museo del Prado.</vt:lpstr>
      <vt:lpstr>1638. Jacob Jordaens. Las bodas de Tetis y Peleo. Museo del Prado.</vt:lpstr>
      <vt:lpstr>1638. Jacob Jordaens. Las bodas de Tetis y Peleo. Museo del Prado.</vt:lpstr>
      <vt:lpstr>1638. Jacob Jordaens. Las bodas de Tetis y Peleo. Museo del Prado.</vt:lpstr>
      <vt:lpstr>1638. Jacob Jordaens. Las bodas de Tetis y Peleo. Museo del Prado.</vt:lpstr>
      <vt:lpstr>1638. Jacob Jordaens. Las bodas de Tetis y Peleo. Museo del Prado.</vt:lpstr>
      <vt:lpstr>1638. Jacob Jordaens. Cadmo y Minerva. Museo del Prado.</vt:lpstr>
      <vt:lpstr>1638. Jacob Jordaens. Cadmo y Minerva. Museo del Prado.</vt:lpstr>
      <vt:lpstr>1638. Jacob Jordaens. Cadmo y Minerva. Museo del Prado.</vt:lpstr>
      <vt:lpstr>1638. Jacob Jordaens. Cadmo y Minerva. Museo del Prado.</vt:lpstr>
      <vt:lpstr>1638. Jacob Jordaens. Como cantaban los viejos, los jóvenes tocan gaitas. Koninklijk Museum voor Schone Kunsten, Antwerp.</vt:lpstr>
      <vt:lpstr>Presentación de PowerPoint</vt:lpstr>
      <vt:lpstr>1639. Jacob Jordaens. Sátiro tocando la Pipa. Museo de Bellas Artes, Bilbao.</vt:lpstr>
      <vt:lpstr>1639. Jacob Jordaens. Sátiro tocando la Pipa. Museo de Bellas Artes, Bilbao.</vt:lpstr>
      <vt:lpstr>1639. Jacob Jordaens. Sátiro tocando la Pipa. Museo de Bellas Artes, Bilbao.</vt:lpstr>
      <vt:lpstr>1639. Jacob Jordaens. Sátiro tocando la Pipa. Museo de Bellas Artes, Bilbao.</vt:lpstr>
      <vt:lpstr>Presentación de PowerPoint</vt:lpstr>
      <vt:lpstr>1640. Jacob Jordaens. Autorretrato. Rubenshuis, Amberes.</vt:lpstr>
      <vt:lpstr>1640. Jacob Jordaens. Retrato de la hija del pintor. Colección privada</vt:lpstr>
      <vt:lpstr>1640. Jacob Jordaens. Retrato de una dama. Indianapolis Museum of Art.</vt:lpstr>
      <vt:lpstr>1640. Jacob Jordaens. Como cantaban los viejos, los jóvenes tocan gaitas. Musée des beaux-arts de Valenciennes.</vt:lpstr>
      <vt:lpstr>1640. Jacob Jordaens. Como cantaban los viejos, los jóvenes tocan gaitas. National Gallery of Canada, Ottawa.</vt:lpstr>
      <vt:lpstr>1640. Jacob Jordaens. Como cantaban los viejos, los jóvenes tocan gaitas. National Gallery of Canada, Ottawa.</vt:lpstr>
      <vt:lpstr>1640. Jacob Jordaens. Como cantaban los viejos, los jóvenes tocan gaitas. National Gallery of Canada, Ottawa.</vt:lpstr>
      <vt:lpstr>Presentación de PowerPoint</vt:lpstr>
      <vt:lpstr>1640. Jacob Jordaens. Castigo a Prometeo. Wallraf-Richartz-Museum, Cologne.</vt:lpstr>
      <vt:lpstr>1640. Jacob Jordaens. Diana y Acteon. Gemäldegalerie, Dresden</vt:lpstr>
      <vt:lpstr>1640. Jacob Jordaens. Odiseo y Nausica. Rijksmuseum.</vt:lpstr>
      <vt:lpstr>1640. Jacob Jordaens. El triunfo de Baco. Staatliche Museen, Kassel.</vt:lpstr>
      <vt:lpstr>1640. Jacob Jordaens. El juicio de Midas.  Museo Nacional, Varsovia.</vt:lpstr>
      <vt:lpstr>1640. Jacob Jordaens. Adán y Eva. Museo nacional, Varsovia.</vt:lpstr>
      <vt:lpstr>1640. Jacob Jordaens. San Ivo. Museo Boijmans Van Beuningen.</vt:lpstr>
      <vt:lpstr>Presentación de PowerPoint</vt:lpstr>
      <vt:lpstr>1641. Jacob Jordaens. San Pedro. Bavarian State Painting Collections</vt:lpstr>
      <vt:lpstr>Presentación de PowerPoint</vt:lpstr>
      <vt:lpstr>1642. Jacob Jordaens. La visitación. Dayton Art Institute</vt:lpstr>
      <vt:lpstr>Presentación de PowerPoint</vt:lpstr>
      <vt:lpstr>1643. Jacob Jordaens. Rapto de Europa. Palais des Beaux-Arts de Lille.</vt:lpstr>
      <vt:lpstr>Presentación de PowerPoint</vt:lpstr>
      <vt:lpstr>1644. Jacob Jordaens. La adoración de los magos. Staatliche Museen, Kassel.</vt:lpstr>
      <vt:lpstr>1644. Jacob Jordaens. Autorretrato como músico de pipa. Antwerp, Rubens House.</vt:lpstr>
      <vt:lpstr>Presentación de PowerPoint</vt:lpstr>
      <vt:lpstr>1645. Jacob Jordaens. El bufón, la mujer y el gato. Asomados a una ventana aparecen un hombre de avanzada edad, vestido de bufón con un gato en el regazo. Una joven que intenta llamar su atención tomándole por el hombro le acerca la clava (marotte) que completa su indumentaria. Convirtiéndole así en el rey de la estulticia. La mirada directa del bufón, dirigida al espectador, y la risa burlona acentúan su incisiva apelación. El fondo oscuro del reducido espacio de la ventana, abierta hacia adentro, simula un trampantojo al ocupar todo el espacio del lienzo. Se prefigura como imagen de un escenario, evocando al teatro. Es un juego de realidad y ficción, un recurso habitual dentro de la escuela holandesa del momento.</vt:lpstr>
      <vt:lpstr>1645. Jacob Jordaens. El bufón, la mujer y el gato. Colección Epiarte.</vt:lpstr>
      <vt:lpstr>1645. Jacob Jordaens. El bufón, la mujer y el gato. Colección Epiarte.</vt:lpstr>
      <vt:lpstr>1645. Jacob Jordaens. El bufón, la mujer y el gato. Colección Epiarte.</vt:lpstr>
      <vt:lpstr>1645. Jacob Jordaens. Like to like. Statens Museum for Kunst, Copenhagen</vt:lpstr>
      <vt:lpstr>1645. Jacob Jordaens. El ojo del patrón engorda al caballo. Museo del Louvre.  Este cartón fue diseñado a mediados de la década de 1640 para colgar ocho piezas conocidas como “Proverbios”.</vt:lpstr>
      <vt:lpstr>Jacob Jordaens. El ojo del señor engorda al caballo. Staatliche Museen, Kassel.</vt:lpstr>
      <vt:lpstr>Jacob Jordaens. El ojo del señor engorda al caballo. Staatliche Museen, Kassel.</vt:lpstr>
      <vt:lpstr>1645. Jacob Jordaens. Apóstoles. Akademie der bildenden Künste, Vienna</vt:lpstr>
      <vt:lpstr>1645. Jacob Jordaens. San Yves, patrón de los abogados. Museo del Louvre. Gouache sobre dos cajas de cartón pegadas entre sí. Este cartón fue diseñado a mediados de la década de 1640 para colgar ocho piezas conocidas como “Proverbios”.  El 22 de septiembre de 1644, Jordaens se comprometió a entregar a los tejedores de Bruselas Frans van Cotthem, Jan Cordijs y Boudewijn van Beveren patrones que ilustraban proverbios para una pieza decorada con tapices.</vt:lpstr>
      <vt:lpstr>1645. Jacob Jordaens. Moisés hace brotar el agua. J. Paul Getty Museum.</vt:lpstr>
      <vt:lpstr>1645. Jacob Jordaens. Júpiter y Mercurio en casa de Filemón y Baucis. Museo d'arte della Carolina del Nord.</vt:lpstr>
      <vt:lpstr>1646. Jacob Jordaens. El rey Candaules muestra a su esposa a Giges. Museo Nacional, Estocolmo.</vt:lpstr>
      <vt:lpstr>Presentación de PowerPoint</vt:lpstr>
      <vt:lpstr>1647. Jacob Jordaens. Expulsión de los mercaderes del templo. Cultural Heritage Agency of the Netherlands Art Collection.</vt:lpstr>
      <vt:lpstr>1647. Jacob Jordaens. Huida a Egipto. Walters Art Museum.</vt:lpstr>
      <vt:lpstr>1647. Jacob Jordaens. Mercurio y Battus. Museo Boijmans Van Beuningen.</vt:lpstr>
      <vt:lpstr>Presentación de PowerPoint</vt:lpstr>
      <vt:lpstr>1649. Jacob Jordaens. Achelous derrotado por Hércules. El origen de la cornucopia. (Alegoría de la fecundidad). Statens Museum for Kunst.</vt:lpstr>
      <vt:lpstr>Presentación de PowerPoint</vt:lpstr>
      <vt:lpstr>1650. Jacob Jordaens. Baco y Ariadna. Museum of Fine Arts, Boston. Jordaens compartió el mismo maestro que Peter Paul Rubens y más tarde colaboró con él. Los pintores comparten un ideal de belleza física basado en figuras voluptuosas cuyas poses expresivas refuerzan la narrativa. Ariadna, princesa de Creta, ha sido abandonada en la isla de Naxos por Teseo, el príncipe ateniense a quien había ayudado a escapar del laberinto de su padre. Baco, el dios del vino, y sus sátiros la descubren, y Baco se enamora. Como testimonio de su devoción, sostiene en alto su corona, que lanzará a los cielos para crear una constelación en su honor.</vt:lpstr>
      <vt:lpstr>1650. Jacob Jordaens. Baco y Venus. Worcester Art Museum.</vt:lpstr>
      <vt:lpstr>1650. Jacob Jordaens. El sueño de Venus. Museo reale di belle arti di Anversa.</vt:lpstr>
      <vt:lpstr>1650. Jacob Jordaens. Mercurio ataca a Argos. Colección privada.</vt:lpstr>
      <vt:lpstr>1650. Jacob Jordaens. Pan y Syrinx. Galleria nazionale d'Armenia.</vt:lpstr>
      <vt:lpstr>1650. Jacob Jordaens. Júpiter y la cabra Amaltea. Louvre. En el Monte Ida en Creta, donde Júpiter de niño fue escondido por su madre Cibeles para que escape de la venganza de su padre Saturno, la ninfa Adrastée ordeña a la cabra Amaltea para alimentarlo (sostiene una botella en la mano) y evitar que sus lloros como un bebé hambriento atraigan la atención de Saturno.</vt:lpstr>
      <vt:lpstr>Un tema muy conocido, inspirado en Ovidio (Ayunos, V, 111-124) en lugar de Calímaco (Himnos, 1er himno a Zeus, 42-53), quien, a diferencia de Ovidio, habla de la miel nutriendo a Júpiter -un detalle ausente aquí- y de una segunda ninfa (visible, ella, en la pintura de Jordaens, del mismo tema, conservada en Kassel).</vt:lpstr>
      <vt:lpstr>Jacob Jordaens. La infancia de Júpiter. Staatliche Museen, Kassel</vt:lpstr>
      <vt:lpstr>1650. Jacob Jordaens. Adoración de los pastores. Louvre, París.</vt:lpstr>
      <vt:lpstr>1650. Jacob Jordaens. Tres músicos ambulantes. Museo del Prado.  Tres músicos aparecen representados de busto. El primero toca una flauta, mientras los otros dos cantan al compás de una partitura que uno de ellos sostiene en sus manos.</vt:lpstr>
      <vt:lpstr>La ejecución abocetada y el vigor del trazo ponen de relieve su carácter de estudio preliminar. Sin embargo, al no conocerse ninguna obra de Jordaens que empleara figuras similares, se dudó durante mucho tiempo de su autoría. La factura muy suelta, la gran cantidad de materia en las pinceladas de las carnaciones y los fuertes toques blancos recuerdan la época juvenil de Van Dyck (1599 1641), quien también ha sido propuesto como autor. La obra está documentada como una de las adquiridas por Carlos IV siendo príncipe de Asturias. </vt:lpstr>
      <vt:lpstr>1652. Jacob Jordaens. Triunfo de Frederik Hendrik. Huis ten Bosch, The Hague. Retrata más de cincuenta figuras que rodean al Stadholder Frederik Hendrik y sus familiares.  La pieza fue pintada en honor del Stadholder Frederik Hendrik, Príncipe de Orange, y encargada por su consorte, Amalia van Solms.  Ella estaba buscando conmemorar al Stadholder después de su muerte en 1647. La colección de obras que se estaban reuniendo, como era una práctica común de la época, estaba destinada a glorificar al príncipe y sus valientes obras.  En lugar de describir eventos, utilizando imágenes e iconos directos, la colección fue pintada en alegorías utilizadas para entronar al Stadholder como heroico y virtuoso.</vt:lpstr>
      <vt:lpstr>Se exhibió en Huis ten Bosch (Casa en el bosque), que comenzó como un retiro suburbano para Amalia van Solms (hoy un palacio real).  La pintura cuelga en el Oranjezaal, el último interior intacto que queda en Huis ten Bosch, cubriendo gran parte del nivel inferior de la habitación, ya que es bastante grande y completamente dominante en la habitación.  Jordaens fue elegido ya que era muy respetado como parte del trío flamenco que incluía a Peter Paul Rubens y Anthony Van Dyck. Frederik Hendrik monta en un carro triunfal, llevado como un dios, como portador de paz y como alguien que ha manifestado la prosperidad mostrada en ramas de olivo y cornucopias. A ambos lados de la pintura hay retratos de hombres que llevan productos de las Indias Occidentales y Orientales. </vt:lpstr>
      <vt:lpstr>Esto hace que el príncipe parezca como si fuera el único responsable de las victorias militares, así como de la inmensa riqueza de la República. El trabajo se realizó con una complejidad intensiva.  Incluso hoy en día los estudiosos discuten las muchas referencias que Jordaens incluyó en la pintura.  A muchos les resulta difícil decodificarlos todos.  En general, parece fácil reunir el mensaje principal que Jordaens incluyó en la pintura, sin embargo, está lleno de tantas personas y figuras simbólicas que sus contemporáneos necesitaron una mayor explicación del artista para comprender toda la pintura. </vt:lpstr>
      <vt:lpstr>1650. Jacob Jordaens. Expulsión de los mercaderes del templo. Musée du Louvre, Paris</vt:lpstr>
      <vt:lpstr>1650. Jacob Jordaens. Moises golpea la roca. Staatliche Museen, Kassel.</vt:lpstr>
      <vt:lpstr>1650. Jacob Jordaens. Sagrada Familia en un barco. Castello di Skokloster.</vt:lpstr>
      <vt:lpstr>1653. Jacob Jordaens. Cleopatra. The Hermitage, St. Petersburg</vt:lpstr>
      <vt:lpstr>1652. Jacob Jordaens. Retrato de familia. The Hermitage, St. Petersburg</vt:lpstr>
      <vt:lpstr>1653. Jacob Jordaens. La muerte de Cleopatra. Staatliche Museen, Kassel</vt:lpstr>
      <vt:lpstr>1650. Jacob Jordaens. Conócete a ti mismo. Musée d'art et d'histoire de Saint-Brieuc.</vt:lpstr>
      <vt:lpstr>1650. Jacob Jordaens. Autorretrato. Bavarian State Painting Collections.</vt:lpstr>
      <vt:lpstr>Presentación de PowerPoint</vt:lpstr>
      <vt:lpstr>1653. Jacob Jordaens. El juicio final. Louvre.</vt:lpstr>
      <vt:lpstr>1653. Jacob Jordaens. Susana y los viejos. Statens Museum for Kunst, Copenhagen</vt:lpstr>
      <vt:lpstr>Presentación de PowerPoint</vt:lpstr>
      <vt:lpstr>1654. Jacob Jordaens. Alegoría de la paz de Wesfalia. Museo nazionale d'arte, architettura e disegno.</vt:lpstr>
      <vt:lpstr>Presentación de PowerPoint</vt:lpstr>
      <vt:lpstr>1655. Jacob Jordaens. El rey Glotón. Kunsthistorisches Museum, Viena.</vt:lpstr>
      <vt:lpstr>1655. Jacob Jordaens. El rey Glotón. Musée du Louvre, Paris</vt:lpstr>
      <vt:lpstr>1655. Jacob Jordaens. El rey Glotón. Musées Royaux des Beaux-Arts, Brussels</vt:lpstr>
      <vt:lpstr>1655. Jacob Jordaens. El rey Glotón. Staatliche Museen, Kassel</vt:lpstr>
      <vt:lpstr>1655. Jacob Jordaens. El rey Glotón. The Hermitage, St. Petersburg</vt:lpstr>
      <vt:lpstr>1655. Jacob Jordaens. Diana. Musée du Louvre, Paris.</vt:lpstr>
      <vt:lpstr>1655. Jacob Jordaens. Hebe. Musée des Beaux-Arts de Pau.</vt:lpstr>
      <vt:lpstr>1655. Jacob Jordaens. San Carlos y la plaga. Sint-Jacobskerk, Antwerp</vt:lpstr>
      <vt:lpstr>1655. Jacob Jordaens. Asunción de la Virgen. Museum voor Schone Kunsten, Ghent.  Después de Peter Paul Rubens, Jacob Jordaens fue uno de los pintores más prolíficos de su tiempo.  En la esquina inferior derecha del retablo, La Asunción de la Virgen, vemos un escudo de armas medio borrado y la inscripción, 'Dono Dedit V.D. Venne', en referencia a la familia Van de Venne que donó la pintura.  La composición se deriva casi literalmente de la Asunción de la Virgen que Rubens pintó para la Catedral de Amberes en 1624. La versión de Jordaens en Gante data de 1650-1655.  La obra del maestro de Amberes se caracteriza por la composición esquemática y las actitudes y gestos bastante estereotipados de las figuras.  Uno de los apóstoles a la derecha del lienzo es probablemente Abraham Grapheus. Jordaens pintó varios bocetos de la expresiva cabeza de Grapheus.  Uno de ellos se encuentra en la colección del Museo.</vt:lpstr>
      <vt:lpstr>1655. Jacob Jordaens. Cena de Emaús. National Gallery of Ireland.</vt:lpstr>
      <vt:lpstr>1655. Jacob Jordaens. Presentación en el templo. Staatliche Kunstsammlungen Dresden.</vt:lpstr>
      <vt:lpstr>Presentación de PowerPoint</vt:lpstr>
      <vt:lpstr>1657. Jacob Jordaens. La adoración de los magos. El brio pictórico de Jordaens es más evidente en la figura dinámica de Caspar arrodillado en primer plano. El contraposto de las piernas y el cuerpo de Caspar se puede hacer debajo de pliegues de cortinas ricamente texturizados, mientras que los reflejos sobre su cabeza calva y su incensador oscilante se representan con la vivacidad característica del maestro. Jordaens reelanó el mismo motivo de un Caspar arrodillado para el altar de una iglesia en ruinas en Diksmuide, ahora conocida por su modelo conservado en la Staatliche Gemäldegalerie, Kassel. Los antecedentes y algunas de las figuras pueden ser obra de un asistente. A pesar de su fe protestante, (su cuerpo fue llevado a la República Holandesa para su entierro) Jordaens pintó obras para el mercado de arte de Amberes, un bastión de la Contrarreforma Católica. La actual Adoración de los Magos parece estar influenciada por una obra de 1624 con el mismo tema de Peter Paul Rubens, a quien Jordaens conocía por el entrenamiento de los dos hombres bajo Adam van Noort. Los camellos levantando la cabeza en el fondo, las poses de María y José y el entorno arquitectónico del establo antes de una antigua columna de piedra aparecen tomados de la composición de Rubens pintada para la Abadía de San Miguel en Amberes (ahora en el Museo Real de Bellas Artes de la ciudad, inv. no. 298).</vt:lpstr>
      <vt:lpstr>1657. Jacob Jordaens. La adoración de los magos.  En la presente imagen, una de las varias innovaciones compositivas de Jordaens es mover al musculoso desnudo, posiblemente un pastor o un asistente de los magos, del fondo al primer plano, colocándolo agachado junto a Caspar, enfatizando el contraste entre lo rústico y lo cortesano. Este tipo masculino también aparece en primer plano a la derecha de la Adoración de los Pastores de Jordaens (Museo de Arte de Carolina del Norte, Raleigh, inv. no. G.55.7.1) que está fechado en 1657. Esto puede apuntar a que la presente obra fue pintada en ese mismo período cuando, tras la muerte de Rubens y Anthony van Dyck, Jordaens se había convertido en el artista más importante del barroco flamenco.</vt:lpstr>
      <vt:lpstr>1657. Jacob Jordaens. Adoración de los pastores. Museo d'arte della Carolina del Nord.</vt:lpstr>
      <vt:lpstr>1657. Jacob Jordaens. Alegoría de San Agustín. Bavarian State Painting Collections.</vt:lpstr>
      <vt:lpstr>1657. Jacob Jordaens. Arrestro de Cristo. Cleveland Museum of Art.</vt:lpstr>
      <vt:lpstr>1657. Jacob Jordaens. Cristo arrastrando la Cruz. Rijksmuseum.</vt:lpstr>
      <vt:lpstr>1657. Jacob Jordaens. Descanso en la huida a Egipto. Museo di belle arti di Gand.</vt:lpstr>
      <vt:lpstr>Presentación de PowerPoint</vt:lpstr>
      <vt:lpstr>1660. Jacob Jordaens. Alegoría de la poesía. Los Angeles County Museum of Art.</vt:lpstr>
      <vt:lpstr>1660. Jacob Jordaens. Cristo entre los fariseos. Palais des Beaux-Arts, Lille.</vt:lpstr>
      <vt:lpstr>1660. Jacob Jordaens. La Piedad. Museo del Prado.  La Virgen, que sostiene en su regazo el cuerpo muerto de Cristo, conduce implorante la mirada al cielo. San Juan, de rojo, José de Arimatea y Nicodemo, reflexionan sobre el acontecimiento del que son protagonistas.  En la parte baja, la Magdalena retira las espinas de la cabeza de Cristo y María Salomé besa su mano.  Es obra de madurez de Jordaens, en la que se aprecia la pincelada larga y acuosa de sus últimas pinturas. Tras numerosos dibujos preparatorios de las figuras, realizó una composición piramidal para el grupo de la parte baja, cuyo modelo último es la Piedad de Miguel Ángel, hoy en San Pedro del Vaticano.  Este grupo queda enmarcado por las figuras en pie de la parte alta, según una solución repetida en otras representaciones del mismo tema por parte del artista.  La obra procede de la Iglesia de San Alberto de Sevilla.  </vt:lpstr>
      <vt:lpstr>1660. Jacob Jordaens. Retrato de una dama. Galleria degli Uffizi, Florence</vt:lpstr>
      <vt:lpstr>Presentación de PowerPoint</vt:lpstr>
      <vt:lpstr>1664. Jacob Jordaens. Cristo curando a los niños. Statens Museum for Kunst</vt:lpstr>
      <vt:lpstr>Presentación de PowerPoint</vt:lpstr>
      <vt:lpstr>1665. Jacob Jordaens. David y Goliat. Palazzo Reale.</vt:lpstr>
      <vt:lpstr>Jacob Jordaens. Sansón derrota a los filisteos. Palazzo Reale.</vt:lpstr>
      <vt:lpstr>Jacob Jordaens. Campamento romano atacado. Palazzo Reale.</vt:lpstr>
      <vt:lpstr>Jacob Jordaens. Paz entre romanos y Batavians. Palazzo Reale.</vt:lpstr>
      <vt:lpstr>Presentación de PowerPoint</vt:lpstr>
      <vt:lpstr>1677. Jacob Jordaens. Los apóstoles en el sepulcro. Staatliche Kunstsammlungen Dresde.</vt:lpstr>
      <vt:lpstr>Presentación de PowerPoint</vt:lpstr>
      <vt:lpstr>Presentación de PowerPoint</vt:lpstr>
      <vt:lpstr>Sin datar</vt:lpstr>
      <vt:lpstr>Jacob Jordaens. Educación de Júpiter. Rockox House, Antwerp</vt:lpstr>
      <vt:lpstr>Jacob Jordaens. Caída del hombre o El pecado original. Szépmûvészeti Múzeum, Budapest.</vt:lpstr>
      <vt:lpstr>Jacob Jordaens. Hombre comiendo. Staatliche Museen, Kassel.</vt:lpstr>
      <vt:lpstr>Jacob Jordaens. Retrato de un músico y su musa. Liechtenstein Museum.</vt:lpstr>
      <vt:lpstr>Jacob Jordaens.  Visión nocturna. Schwerin, Staatliche Museen.</vt:lpstr>
      <vt:lpstr>Presentación de PowerPoint</vt:lpstr>
      <vt:lpstr>Sin confirmar ni autoría ni museo.</vt:lpstr>
      <vt:lpstr>Jacob Jordaens. El juicio de Midas. Museo di belle arti di Gand.</vt:lpstr>
      <vt:lpstr>Jacob Jordaens. Procesión de Baco. Museo Nacional de Varsovia.</vt:lpstr>
      <vt:lpstr>Jacob Jordaens. Retrato de un hombre. Palais des Beaux-Arts de Lille.</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22</cp:revision>
  <dcterms:created xsi:type="dcterms:W3CDTF">2021-04-11T17:29:31Z</dcterms:created>
  <dcterms:modified xsi:type="dcterms:W3CDTF">2021-11-15T17:17:50Z</dcterms:modified>
</cp:coreProperties>
</file>