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73" r:id="rId4"/>
    <p:sldId id="260" r:id="rId5"/>
    <p:sldId id="270" r:id="rId6"/>
    <p:sldId id="274" r:id="rId7"/>
    <p:sldId id="259" r:id="rId8"/>
    <p:sldId id="272" r:id="rId9"/>
    <p:sldId id="266" r:id="rId10"/>
    <p:sldId id="267" r:id="rId11"/>
    <p:sldId id="268" r:id="rId12"/>
    <p:sldId id="269" r:id="rId1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16/11/2021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16/11/2021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16/11/2021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16/11/2021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16/11/2021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16/11/2021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16/11/2021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16/11/2021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16/11/2021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16/11/2021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16/11/2021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16/11/2021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fontScale="90000"/>
          </a:bodyPr>
          <a:lstStyle/>
          <a:p>
            <a:r>
              <a:rPr lang="es-ES" sz="8800" b="1" i="0" dirty="0">
                <a:solidFill>
                  <a:srgbClr val="000000"/>
                </a:solidFill>
                <a:effectLst/>
              </a:rPr>
              <a:t>Francesco </a:t>
            </a:r>
            <a:r>
              <a:rPr lang="es-ES" sz="8800" b="1" i="0" dirty="0" err="1">
                <a:solidFill>
                  <a:srgbClr val="000000"/>
                </a:solidFill>
                <a:effectLst/>
              </a:rPr>
              <a:t>Squarcione</a:t>
            </a:r>
            <a:endParaRPr lang="es-ES" sz="8800" b="1" dirty="0"/>
          </a:p>
        </p:txBody>
      </p:sp>
      <p:sp>
        <p:nvSpPr>
          <p:cNvPr id="3" name="Subtítulo 2">
            <a:extLst>
              <a:ext uri="{FF2B5EF4-FFF2-40B4-BE49-F238E27FC236}">
                <a16:creationId xmlns:a16="http://schemas.microsoft.com/office/drawing/2014/main" id="{5B42626B-6097-411F-A13B-1F99119315C8}"/>
              </a:ext>
            </a:extLst>
          </p:cNvPr>
          <p:cNvSpPr>
            <a:spLocks noGrp="1"/>
          </p:cNvSpPr>
          <p:nvPr>
            <p:ph type="subTitle" idx="1"/>
          </p:nvPr>
        </p:nvSpPr>
        <p:spPr/>
        <p:txBody>
          <a:bodyPr>
            <a:normAutofit/>
          </a:bodyPr>
          <a:lstStyle/>
          <a:p>
            <a:r>
              <a:rPr lang="es-ES" sz="7200" b="1" dirty="0"/>
              <a:t>1397 - 1468</a:t>
            </a:r>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199" y="457200"/>
            <a:ext cx="10882745" cy="5985164"/>
          </a:xfrm>
        </p:spPr>
        <p:txBody>
          <a:bodyPr>
            <a:normAutofit/>
          </a:bodyPr>
          <a:lstStyle/>
          <a:p>
            <a:r>
              <a:rPr lang="es-ES" sz="2400" b="0" i="0" dirty="0">
                <a:solidFill>
                  <a:srgbClr val="000000"/>
                </a:solidFill>
                <a:effectLst/>
              </a:rPr>
              <a:t>Este ilustre pintor nació en 'Padua' en 1397 donde su padre Giovanni era notario. </a:t>
            </a:r>
          </a:p>
          <a:p>
            <a:r>
              <a:rPr lang="es-ES" sz="2400" b="0" i="0" dirty="0">
                <a:solidFill>
                  <a:srgbClr val="000000"/>
                </a:solidFill>
                <a:effectLst/>
              </a:rPr>
              <a:t>Hasta 1429 trabajó como sastre y bordador, pero tras la muerte de su padre se dedicó al arte de la pintura que había sido su pasión desde niño y que había aprendido en las horas que dejaba libre su profesión. </a:t>
            </a:r>
          </a:p>
          <a:p>
            <a:r>
              <a:rPr lang="es-ES" sz="2400" b="0" i="0" dirty="0">
                <a:solidFill>
                  <a:srgbClr val="000000"/>
                </a:solidFill>
                <a:effectLst/>
              </a:rPr>
              <a:t>Habiendo heredado una buena fortuna, emprendió largos viajes a Italia y Grecia con el propósito de estudiar y estos viajes cooperaron para hacerlo mayor en el arte. </a:t>
            </a:r>
          </a:p>
          <a:p>
            <a:r>
              <a:rPr lang="es-ES" sz="2400" b="0" i="0" dirty="0">
                <a:solidFill>
                  <a:srgbClr val="000000"/>
                </a:solidFill>
                <a:effectLst/>
              </a:rPr>
              <a:t>De un documento notarial nos enteramos de que </a:t>
            </a:r>
            <a:r>
              <a:rPr lang="es-ES" sz="2400" b="0" i="0" dirty="0" err="1">
                <a:solidFill>
                  <a:srgbClr val="000000"/>
                </a:solidFill>
                <a:effectLst/>
              </a:rPr>
              <a:t>Squarcione</a:t>
            </a:r>
            <a:r>
              <a:rPr lang="es-ES" sz="2400" b="0" i="0" dirty="0">
                <a:solidFill>
                  <a:srgbClr val="000000"/>
                </a:solidFill>
                <a:effectLst/>
              </a:rPr>
              <a:t> vivía en la Contrada di </a:t>
            </a:r>
            <a:r>
              <a:rPr lang="es-ES" sz="2400" b="0" i="0" dirty="0" err="1">
                <a:solidFill>
                  <a:srgbClr val="000000"/>
                </a:solidFill>
                <a:effectLst/>
              </a:rPr>
              <a:t>Pontecorvo</a:t>
            </a:r>
            <a:r>
              <a:rPr lang="es-ES" sz="2400" b="0" i="0" dirty="0">
                <a:solidFill>
                  <a:srgbClr val="000000"/>
                </a:solidFill>
                <a:effectLst/>
              </a:rPr>
              <a:t> donde abrió una escuela de pintura muy popular debido a la fama del maestro. </a:t>
            </a:r>
          </a:p>
          <a:p>
            <a:r>
              <a:rPr lang="es-ES" sz="2400" b="0" i="0" dirty="0">
                <a:solidFill>
                  <a:srgbClr val="000000"/>
                </a:solidFill>
                <a:effectLst/>
              </a:rPr>
              <a:t>Parece que de su escuela salieron 137 alumnos de cada país, entre los que se hicieron famosos algunos como el paduano Andrea Mantegna y el boloñés Marco </a:t>
            </a:r>
            <a:r>
              <a:rPr lang="es-ES" sz="2400" b="0" i="0" dirty="0" err="1">
                <a:solidFill>
                  <a:srgbClr val="000000"/>
                </a:solidFill>
                <a:effectLst/>
              </a:rPr>
              <a:t>Zoppo</a:t>
            </a:r>
            <a:r>
              <a:rPr lang="es-ES" sz="2400" b="0" i="0" dirty="0">
                <a:solidFill>
                  <a:srgbClr val="000000"/>
                </a:solidFill>
                <a:effectLst/>
              </a:rPr>
              <a:t>. </a:t>
            </a:r>
          </a:p>
          <a:p>
            <a:r>
              <a:rPr lang="es-ES" sz="2400" b="0" i="0" dirty="0">
                <a:solidFill>
                  <a:srgbClr val="000000"/>
                </a:solidFill>
                <a:effectLst/>
              </a:rPr>
              <a:t>Y fue la escuela y los discípulos quienes dieron más fama a </a:t>
            </a:r>
            <a:r>
              <a:rPr lang="es-ES" sz="2400" b="0" i="0" dirty="0" err="1">
                <a:solidFill>
                  <a:srgbClr val="000000"/>
                </a:solidFill>
                <a:effectLst/>
              </a:rPr>
              <a:t>Squarcione</a:t>
            </a:r>
            <a:r>
              <a:rPr lang="es-ES" sz="2400" b="0" i="0" dirty="0">
                <a:solidFill>
                  <a:srgbClr val="000000"/>
                </a:solidFill>
                <a:effectLst/>
              </a:rPr>
              <a:t> que sus obras que descuidó llevar a cabo a pesar de que los encargos le alcanzaron numerosos. </a:t>
            </a:r>
            <a:endParaRPr lang="es-ES" sz="2400" dirty="0"/>
          </a:p>
        </p:txBody>
      </p:sp>
    </p:spTree>
    <p:extLst>
      <p:ext uri="{BB962C8B-B14F-4D97-AF65-F5344CB8AC3E}">
        <p14:creationId xmlns:p14="http://schemas.microsoft.com/office/powerpoint/2010/main" val="35448853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r>
              <a:rPr lang="es-ES" sz="2400" b="0" i="0" dirty="0">
                <a:solidFill>
                  <a:srgbClr val="000000"/>
                </a:solidFill>
                <a:effectLst/>
              </a:rPr>
              <a:t>Padua, donde </a:t>
            </a:r>
            <a:r>
              <a:rPr lang="es-ES" sz="2400" b="0" i="0" dirty="0" err="1">
                <a:solidFill>
                  <a:srgbClr val="000000"/>
                </a:solidFill>
                <a:effectLst/>
              </a:rPr>
              <a:t>Squarcione</a:t>
            </a:r>
            <a:r>
              <a:rPr lang="es-ES" sz="2400" b="0" i="0" dirty="0">
                <a:solidFill>
                  <a:srgbClr val="000000"/>
                </a:solidFill>
                <a:effectLst/>
              </a:rPr>
              <a:t> vivió y enseñó, es muy pobre en sus obras, algunos de sus frescos están en nuestro Museo Cívico y otros en la iglesia de S. Francesco y muchos fueron secuestrados por extranjeros y son muy admirados en los Museos de Dresde y París. </a:t>
            </a:r>
          </a:p>
          <a:p>
            <a:r>
              <a:rPr lang="es-ES" sz="2400" b="0" i="0" dirty="0">
                <a:solidFill>
                  <a:srgbClr val="000000"/>
                </a:solidFill>
                <a:effectLst/>
              </a:rPr>
              <a:t>En la capilla conocida como del Mantegna en la Iglesia de los </a:t>
            </a:r>
            <a:r>
              <a:rPr lang="es-ES" sz="2400" b="0" i="0" dirty="0" err="1">
                <a:solidFill>
                  <a:srgbClr val="000000"/>
                </a:solidFill>
                <a:effectLst/>
              </a:rPr>
              <a:t>Eremitani</a:t>
            </a:r>
            <a:r>
              <a:rPr lang="es-ES" sz="2400" b="0" i="0" dirty="0">
                <a:solidFill>
                  <a:srgbClr val="000000"/>
                </a:solidFill>
                <a:effectLst/>
              </a:rPr>
              <a:t> hay un cuadro del propio Mantegna, aún joven, que representa a San Cristóbal llevado al martirio y las crónicas dicen que en el guerrero de la lanza Mantegna se retrató a sí mismo y que el gordo que se acerca a representar a </a:t>
            </a:r>
            <a:r>
              <a:rPr lang="es-ES" sz="2400" b="0" i="0" dirty="0" err="1">
                <a:solidFill>
                  <a:srgbClr val="000000"/>
                </a:solidFill>
                <a:effectLst/>
              </a:rPr>
              <a:t>Squarcione</a:t>
            </a:r>
            <a:r>
              <a:rPr lang="es-ES" sz="2400" b="0" i="0" dirty="0">
                <a:solidFill>
                  <a:srgbClr val="000000"/>
                </a:solidFill>
                <a:effectLst/>
              </a:rPr>
              <a:t>. </a:t>
            </a:r>
          </a:p>
          <a:p>
            <a:r>
              <a:rPr lang="es-ES" sz="2400" b="0" i="0" dirty="0">
                <a:solidFill>
                  <a:srgbClr val="000000"/>
                </a:solidFill>
                <a:effectLst/>
              </a:rPr>
              <a:t>Honrado por la estima de las personalidades más claras de su tiempo y por sus conciudadanos reunidos en el Concejo el 1 de enero de 1460, resolvió eximirlo de todos los impuestos en compensación por haber dibujado la ciudad y mapas del territorio de Padua. </a:t>
            </a:r>
          </a:p>
          <a:p>
            <a:r>
              <a:rPr lang="es-ES" sz="2400" b="0" i="0" dirty="0">
                <a:solidFill>
                  <a:srgbClr val="000000"/>
                </a:solidFill>
                <a:effectLst/>
              </a:rPr>
              <a:t>Murió en el año 1468 y fue enterrado en la Iglesia de S. Francesco. </a:t>
            </a:r>
            <a:endParaRPr lang="es-ES" sz="2400" dirty="0"/>
          </a:p>
        </p:txBody>
      </p:sp>
    </p:spTree>
    <p:extLst>
      <p:ext uri="{BB962C8B-B14F-4D97-AF65-F5344CB8AC3E}">
        <p14:creationId xmlns:p14="http://schemas.microsoft.com/office/powerpoint/2010/main" val="588192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160127" cy="5869420"/>
          </a:xfrm>
        </p:spPr>
        <p:txBody>
          <a:bodyPr anchor="t">
            <a:normAutofit/>
          </a:bodyPr>
          <a:lstStyle/>
          <a:p>
            <a:r>
              <a:rPr lang="es-ES" sz="2800" b="1" dirty="0">
                <a:solidFill>
                  <a:srgbClr val="202122"/>
                </a:solidFill>
                <a:effectLst/>
              </a:rPr>
              <a:t>1449. </a:t>
            </a:r>
            <a:br>
              <a:rPr lang="es-ES" sz="2800" b="1" dirty="0">
                <a:solidFill>
                  <a:srgbClr val="202122"/>
                </a:solidFill>
                <a:effectLst/>
              </a:rPr>
            </a:br>
            <a:r>
              <a:rPr lang="es-ES" sz="2800" b="1" dirty="0">
                <a:solidFill>
                  <a:srgbClr val="202122"/>
                </a:solidFill>
                <a:effectLst/>
              </a:rPr>
              <a:t>Francesco </a:t>
            </a:r>
            <a:r>
              <a:rPr lang="es-ES" sz="2800" b="1" dirty="0" err="1">
                <a:solidFill>
                  <a:srgbClr val="202122"/>
                </a:solidFill>
                <a:effectLst/>
              </a:rPr>
              <a:t>Squarcione</a:t>
            </a:r>
            <a:r>
              <a:rPr lang="es-ES" sz="2800" b="1" dirty="0">
                <a:solidFill>
                  <a:srgbClr val="202122"/>
                </a:solidFill>
                <a:effectLst/>
              </a:rPr>
              <a:t>.</a:t>
            </a:r>
            <a:br>
              <a:rPr lang="es-ES" sz="2800" b="1" dirty="0">
                <a:solidFill>
                  <a:srgbClr val="202122"/>
                </a:solidFill>
                <a:effectLst/>
              </a:rPr>
            </a:br>
            <a:r>
              <a:rPr lang="es-ES" sz="2800" b="1" dirty="0">
                <a:solidFill>
                  <a:srgbClr val="202122"/>
                </a:solidFill>
                <a:effectLst/>
              </a:rPr>
              <a:t>Políptico de </a:t>
            </a:r>
            <a:r>
              <a:rPr lang="es-ES" sz="2800" b="1" dirty="0" err="1">
                <a:solidFill>
                  <a:srgbClr val="202122"/>
                </a:solidFill>
                <a:effectLst/>
              </a:rPr>
              <a:t>Lazzara</a:t>
            </a:r>
            <a:r>
              <a:rPr lang="es-ES" sz="2800" b="1" dirty="0">
                <a:solidFill>
                  <a:srgbClr val="202122"/>
                </a:solidFill>
                <a:effectLst/>
              </a:rPr>
              <a:t> con San Jerónimo en el panel central, San Juan Bautista y Santa Lucía a la izquierda, y San Antonio abad y Santa Justina a la derecha, </a:t>
            </a:r>
            <a:br>
              <a:rPr lang="es-ES" sz="2800" b="1" dirty="0">
                <a:solidFill>
                  <a:srgbClr val="202122"/>
                </a:solidFill>
                <a:effectLst/>
              </a:rPr>
            </a:br>
            <a:r>
              <a:rPr lang="es-ES" sz="2800" b="1" dirty="0" err="1">
                <a:solidFill>
                  <a:srgbClr val="202122"/>
                </a:solidFill>
                <a:effectLst/>
              </a:rPr>
              <a:t>Musei</a:t>
            </a:r>
            <a:r>
              <a:rPr lang="es-ES" sz="2800" b="1" dirty="0">
                <a:solidFill>
                  <a:srgbClr val="202122"/>
                </a:solidFill>
                <a:effectLst/>
              </a:rPr>
              <a:t> </a:t>
            </a:r>
            <a:r>
              <a:rPr lang="es-ES" sz="2800" b="1" dirty="0" err="1">
                <a:solidFill>
                  <a:srgbClr val="202122"/>
                </a:solidFill>
                <a:effectLst/>
              </a:rPr>
              <a:t>Civici</a:t>
            </a:r>
            <a:r>
              <a:rPr lang="es-ES" sz="2800" b="1" dirty="0">
                <a:solidFill>
                  <a:srgbClr val="202122"/>
                </a:solidFill>
                <a:effectLst/>
              </a:rPr>
              <a:t>, Padua.</a:t>
            </a:r>
            <a:endParaRPr lang="es-ES" sz="6000" b="1" dirty="0"/>
          </a:p>
        </p:txBody>
      </p:sp>
      <p:pic>
        <p:nvPicPr>
          <p:cNvPr id="4" name="Imagen 3">
            <a:extLst>
              <a:ext uri="{FF2B5EF4-FFF2-40B4-BE49-F238E27FC236}">
                <a16:creationId xmlns:a16="http://schemas.microsoft.com/office/drawing/2014/main" id="{B09D7C0E-9D52-4BC0-A63D-FF6A025C0B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2745" y="0"/>
            <a:ext cx="8519255" cy="6858000"/>
          </a:xfrm>
          <a:prstGeom prst="rect">
            <a:avLst/>
          </a:prstGeom>
        </p:spPr>
      </p:pic>
    </p:spTree>
    <p:extLst>
      <p:ext uri="{BB962C8B-B14F-4D97-AF65-F5344CB8AC3E}">
        <p14:creationId xmlns:p14="http://schemas.microsoft.com/office/powerpoint/2010/main" val="3476308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DBFBE2E-FB69-4E02-9ACD-91B4A613DC48}"/>
              </a:ext>
            </a:extLst>
          </p:cNvPr>
          <p:cNvSpPr>
            <a:spLocks noGrp="1"/>
          </p:cNvSpPr>
          <p:nvPr>
            <p:ph idx="1"/>
          </p:nvPr>
        </p:nvSpPr>
        <p:spPr>
          <a:xfrm>
            <a:off x="374073" y="332508"/>
            <a:ext cx="6861269" cy="6345381"/>
          </a:xfrm>
        </p:spPr>
        <p:txBody>
          <a:bodyPr>
            <a:normAutofit fontScale="77500" lnSpcReduction="20000"/>
          </a:bodyPr>
          <a:lstStyle/>
          <a:p>
            <a:pPr marL="0" indent="0" algn="l">
              <a:buNone/>
            </a:pPr>
            <a:r>
              <a:rPr lang="es-ES" sz="2900" b="0" i="0" dirty="0">
                <a:effectLst/>
              </a:rPr>
              <a:t>La matriz de la obra es </a:t>
            </a:r>
            <a:r>
              <a:rPr lang="es-ES" sz="2900" b="0" i="0" u="none" strike="noStrike" dirty="0">
                <a:effectLst/>
              </a:rPr>
              <a:t>gótica tardía, con</a:t>
            </a:r>
            <a:r>
              <a:rPr lang="es-ES" sz="2900" b="0" i="0" dirty="0">
                <a:effectLst/>
              </a:rPr>
              <a:t> el uso del fondo dorado perforado, las anatomías de extremidades largas y sinuosas, las diferentes proporciones de los personajes y el gusto por la línea de balanceo de la cortina, pero hay algunas primeras influencias de la escultura de </a:t>
            </a:r>
            <a:r>
              <a:rPr lang="es-ES" sz="2900" b="0" i="0" u="none" strike="noStrike" dirty="0">
                <a:effectLst/>
              </a:rPr>
              <a:t>Donatello, activa</a:t>
            </a:r>
            <a:r>
              <a:rPr lang="es-ES" sz="2900" b="0" i="0" dirty="0">
                <a:effectLst/>
              </a:rPr>
              <a:t> en esos años en Padua. </a:t>
            </a:r>
          </a:p>
          <a:p>
            <a:pPr marL="0" indent="0" algn="l">
              <a:buNone/>
            </a:pPr>
            <a:r>
              <a:rPr lang="es-ES" sz="2900" b="0" i="0" dirty="0">
                <a:effectLst/>
              </a:rPr>
              <a:t>Entre estos destaca la intensa expresividad de los santos, la poderosa fuerza de la figura central de Jerónimo y algunos toques de perspectiva en los pedestales sobre los que descansan los santos laterales. </a:t>
            </a:r>
          </a:p>
          <a:p>
            <a:pPr marL="0" indent="0" algn="l">
              <a:buNone/>
            </a:pPr>
            <a:r>
              <a:rPr lang="es-ES" sz="2900" b="0" i="0" dirty="0">
                <a:effectLst/>
              </a:rPr>
              <a:t>La forma del ábside detrás de San Jerónimo, tan severa en comparación con la llama del marco de madera, en el panel central parece mencionar los frescos en la </a:t>
            </a:r>
            <a:r>
              <a:rPr lang="es-ES" sz="2900" b="0" i="0" u="none" strike="noStrike" dirty="0">
                <a:effectLst/>
              </a:rPr>
              <a:t>capilla Ovetari</a:t>
            </a:r>
            <a:r>
              <a:rPr lang="es-ES" sz="2900" b="0" i="0" dirty="0">
                <a:effectLst/>
              </a:rPr>
              <a:t> que los mejores estudiantes de </a:t>
            </a:r>
            <a:r>
              <a:rPr lang="es-ES" sz="2900" b="0" i="0" dirty="0" err="1">
                <a:effectLst/>
              </a:rPr>
              <a:t>Squarcione</a:t>
            </a:r>
            <a:r>
              <a:rPr lang="es-ES" sz="2900" b="0" i="0" dirty="0">
                <a:effectLst/>
              </a:rPr>
              <a:t> hicieron en esos mismos años. </a:t>
            </a:r>
          </a:p>
          <a:p>
            <a:pPr marL="0" indent="0" algn="l">
              <a:buNone/>
            </a:pPr>
            <a:r>
              <a:rPr lang="es-ES" sz="2900" b="0" i="0" dirty="0">
                <a:effectLst/>
              </a:rPr>
              <a:t>La luz que juega con el espacio tal vez deriva del paso en Véneto de </a:t>
            </a:r>
            <a:r>
              <a:rPr lang="es-ES" sz="2900" b="0" i="0" u="none" strike="noStrike" dirty="0">
                <a:effectLst/>
              </a:rPr>
              <a:t>Domenico Veneziano, </a:t>
            </a:r>
            <a:r>
              <a:rPr lang="es-ES" sz="2900" b="0" i="0" dirty="0">
                <a:effectLst/>
              </a:rPr>
              <a:t>así como el paisaje recuerda a otro florentino activo en Padua, </a:t>
            </a:r>
            <a:r>
              <a:rPr lang="es-ES" sz="2900" b="0" i="0" u="none" strike="noStrike" dirty="0">
                <a:effectLst/>
              </a:rPr>
              <a:t>Filippo Lippi, </a:t>
            </a:r>
            <a:r>
              <a:rPr lang="es-ES" sz="2900" b="0" i="0" dirty="0">
                <a:effectLst/>
              </a:rPr>
              <a:t>tal vez filtrado por el ejemplo de </a:t>
            </a:r>
            <a:r>
              <a:rPr lang="es-ES" sz="2900" b="0" i="0" u="none" strike="noStrike" dirty="0">
                <a:effectLst/>
              </a:rPr>
              <a:t>Giovanni Boccati.</a:t>
            </a:r>
            <a:endParaRPr lang="es-ES" sz="2900" b="0" i="0" dirty="0">
              <a:effectLst/>
            </a:endParaRPr>
          </a:p>
          <a:p>
            <a:pPr marL="0" indent="0" algn="l">
              <a:buNone/>
            </a:pPr>
            <a:r>
              <a:rPr lang="es-ES" sz="2900" b="0" i="0" dirty="0">
                <a:effectLst/>
              </a:rPr>
              <a:t>Los colores son intensos y esmaltados, las líneas elaboradas y afiladas, que repujan las figuras como si fueran estatuas.</a:t>
            </a:r>
          </a:p>
          <a:p>
            <a:endParaRPr lang="es-ES" dirty="0"/>
          </a:p>
        </p:txBody>
      </p:sp>
      <p:pic>
        <p:nvPicPr>
          <p:cNvPr id="4" name="Imagen 3">
            <a:extLst>
              <a:ext uri="{FF2B5EF4-FFF2-40B4-BE49-F238E27FC236}">
                <a16:creationId xmlns:a16="http://schemas.microsoft.com/office/drawing/2014/main" id="{713E5FF2-11CD-4C98-8F95-0E0AE73EAA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5343" y="2687781"/>
            <a:ext cx="4956657" cy="3990109"/>
          </a:xfrm>
          <a:prstGeom prst="rect">
            <a:avLst/>
          </a:prstGeom>
        </p:spPr>
      </p:pic>
      <p:sp>
        <p:nvSpPr>
          <p:cNvPr id="5" name="Título 1">
            <a:extLst>
              <a:ext uri="{FF2B5EF4-FFF2-40B4-BE49-F238E27FC236}">
                <a16:creationId xmlns:a16="http://schemas.microsoft.com/office/drawing/2014/main" id="{2D45512C-5394-4AD3-8475-B0C52129E78B}"/>
              </a:ext>
            </a:extLst>
          </p:cNvPr>
          <p:cNvSpPr>
            <a:spLocks noGrp="1"/>
          </p:cNvSpPr>
          <p:nvPr>
            <p:ph type="title"/>
          </p:nvPr>
        </p:nvSpPr>
        <p:spPr>
          <a:xfrm>
            <a:off x="7356766" y="0"/>
            <a:ext cx="4835234" cy="2687781"/>
          </a:xfrm>
        </p:spPr>
        <p:txBody>
          <a:bodyPr anchor="ctr">
            <a:normAutofit/>
          </a:bodyPr>
          <a:lstStyle/>
          <a:p>
            <a:pPr algn="ctr"/>
            <a:r>
              <a:rPr lang="es-ES" sz="2400" b="1" dirty="0">
                <a:solidFill>
                  <a:srgbClr val="202122"/>
                </a:solidFill>
                <a:effectLst/>
              </a:rPr>
              <a:t>1449. Francesco </a:t>
            </a:r>
            <a:r>
              <a:rPr lang="es-ES" sz="2400" b="1" dirty="0" err="1">
                <a:solidFill>
                  <a:srgbClr val="202122"/>
                </a:solidFill>
                <a:effectLst/>
              </a:rPr>
              <a:t>Squarcione</a:t>
            </a:r>
            <a:r>
              <a:rPr lang="es-ES" sz="2400" b="1" dirty="0">
                <a:solidFill>
                  <a:srgbClr val="202122"/>
                </a:solidFill>
                <a:effectLst/>
              </a:rPr>
              <a:t>.</a:t>
            </a:r>
            <a:br>
              <a:rPr lang="es-ES" sz="2400" b="1" dirty="0">
                <a:solidFill>
                  <a:srgbClr val="202122"/>
                </a:solidFill>
                <a:effectLst/>
              </a:rPr>
            </a:br>
            <a:r>
              <a:rPr lang="es-ES" sz="2400" b="1" dirty="0">
                <a:solidFill>
                  <a:srgbClr val="202122"/>
                </a:solidFill>
                <a:effectLst/>
              </a:rPr>
              <a:t>Políptico de </a:t>
            </a:r>
            <a:r>
              <a:rPr lang="es-ES" sz="2400" b="1" dirty="0" err="1">
                <a:solidFill>
                  <a:srgbClr val="202122"/>
                </a:solidFill>
                <a:effectLst/>
              </a:rPr>
              <a:t>Lazzara</a:t>
            </a:r>
            <a:r>
              <a:rPr lang="es-ES" sz="2400" b="1" dirty="0">
                <a:solidFill>
                  <a:srgbClr val="202122"/>
                </a:solidFill>
                <a:effectLst/>
              </a:rPr>
              <a:t> con San Jerónimo en el panel central, San Juan Bautista y Santa Lucía a la izquierda, y San Antonio abad y Santa Justina a la derecha, </a:t>
            </a:r>
            <a:br>
              <a:rPr lang="es-ES" sz="2400" b="1" dirty="0">
                <a:solidFill>
                  <a:srgbClr val="202122"/>
                </a:solidFill>
                <a:effectLst/>
              </a:rPr>
            </a:br>
            <a:r>
              <a:rPr lang="es-ES" sz="2400" b="1" dirty="0" err="1">
                <a:solidFill>
                  <a:srgbClr val="202122"/>
                </a:solidFill>
                <a:effectLst/>
              </a:rPr>
              <a:t>Musei</a:t>
            </a:r>
            <a:r>
              <a:rPr lang="es-ES" sz="2400" b="1" dirty="0">
                <a:solidFill>
                  <a:srgbClr val="202122"/>
                </a:solidFill>
                <a:effectLst/>
              </a:rPr>
              <a:t> </a:t>
            </a:r>
            <a:r>
              <a:rPr lang="es-ES" sz="2400" b="1" dirty="0" err="1">
                <a:solidFill>
                  <a:srgbClr val="202122"/>
                </a:solidFill>
                <a:effectLst/>
              </a:rPr>
              <a:t>Civici</a:t>
            </a:r>
            <a:r>
              <a:rPr lang="es-ES" sz="2400" b="1" dirty="0">
                <a:solidFill>
                  <a:srgbClr val="202122"/>
                </a:solidFill>
                <a:effectLst/>
              </a:rPr>
              <a:t>, Padua.</a:t>
            </a:r>
            <a:endParaRPr lang="es-ES" sz="5400" b="1" dirty="0"/>
          </a:p>
        </p:txBody>
      </p:sp>
    </p:spTree>
    <p:extLst>
      <p:ext uri="{BB962C8B-B14F-4D97-AF65-F5344CB8AC3E}">
        <p14:creationId xmlns:p14="http://schemas.microsoft.com/office/powerpoint/2010/main" val="341672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69126" cy="5869420"/>
          </a:xfrm>
        </p:spPr>
        <p:txBody>
          <a:bodyPr anchor="t">
            <a:normAutofit/>
          </a:bodyPr>
          <a:lstStyle/>
          <a:p>
            <a:r>
              <a:rPr lang="es-ES" sz="2800" b="1" dirty="0"/>
              <a:t>1450. </a:t>
            </a:r>
            <a:r>
              <a:rPr lang="es-ES" sz="2800" b="1" dirty="0" err="1"/>
              <a:t>Squarzione</a:t>
            </a:r>
            <a:r>
              <a:rPr lang="es-ES" sz="2800" b="1" dirty="0"/>
              <a:t>. Virgen con niño. Colección Alana.</a:t>
            </a:r>
          </a:p>
        </p:txBody>
      </p:sp>
      <p:pic>
        <p:nvPicPr>
          <p:cNvPr id="4" name="Imagen 3">
            <a:extLst>
              <a:ext uri="{FF2B5EF4-FFF2-40B4-BE49-F238E27FC236}">
                <a16:creationId xmlns:a16="http://schemas.microsoft.com/office/drawing/2014/main" id="{D0ACBEEA-FD38-45AB-A710-12366A07DD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1744" y="0"/>
            <a:ext cx="5210256" cy="6858000"/>
          </a:xfrm>
          <a:prstGeom prst="rect">
            <a:avLst/>
          </a:prstGeom>
        </p:spPr>
      </p:pic>
    </p:spTree>
    <p:extLst>
      <p:ext uri="{BB962C8B-B14F-4D97-AF65-F5344CB8AC3E}">
        <p14:creationId xmlns:p14="http://schemas.microsoft.com/office/powerpoint/2010/main" val="207660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60473" cy="5869420"/>
          </a:xfrm>
        </p:spPr>
        <p:txBody>
          <a:bodyPr anchor="t">
            <a:normAutofit/>
          </a:bodyPr>
          <a:lstStyle/>
          <a:p>
            <a:pPr algn="l"/>
            <a:r>
              <a:rPr lang="es-ES" sz="2800" b="1" i="0" dirty="0">
                <a:effectLst/>
              </a:rPr>
              <a:t>1455. Francesco </a:t>
            </a:r>
            <a:r>
              <a:rPr lang="es-ES" sz="2800" b="1" i="0" dirty="0" err="1">
                <a:effectLst/>
              </a:rPr>
              <a:t>Squarcione</a:t>
            </a:r>
            <a:r>
              <a:rPr lang="es-ES" sz="2800" b="1" i="0" dirty="0">
                <a:effectLst/>
              </a:rPr>
              <a:t>.</a:t>
            </a:r>
            <a:br>
              <a:rPr lang="es-ES" sz="2800" b="1" i="0" dirty="0">
                <a:effectLst/>
              </a:rPr>
            </a:br>
            <a:r>
              <a:rPr lang="es-ES" sz="2800" b="1" i="1" dirty="0">
                <a:effectLst/>
              </a:rPr>
              <a:t>Virgen con el Niño</a:t>
            </a:r>
            <a:r>
              <a:rPr lang="es-ES" sz="2800" b="1" dirty="0"/>
              <a:t>. </a:t>
            </a:r>
            <a:r>
              <a:rPr lang="es-ES" sz="2800" b="1" i="0" dirty="0">
                <a:effectLst/>
              </a:rPr>
              <a:t> </a:t>
            </a:r>
            <a:br>
              <a:rPr lang="es-ES" sz="2800" b="1" i="0" dirty="0">
                <a:effectLst/>
              </a:rPr>
            </a:br>
            <a:r>
              <a:rPr lang="es-ES" sz="2800" b="1" i="0" u="none" strike="noStrike" dirty="0">
                <a:effectLst/>
              </a:rPr>
              <a:t>Staatliche Museen</a:t>
            </a:r>
            <a:r>
              <a:rPr lang="es-ES" sz="2800" b="1" i="0" dirty="0">
                <a:effectLst/>
              </a:rPr>
              <a:t>, Berlín.</a:t>
            </a:r>
            <a:br>
              <a:rPr lang="es-ES" sz="2800" b="1" i="0" dirty="0">
                <a:effectLst/>
              </a:rPr>
            </a:br>
            <a:br>
              <a:rPr lang="es-ES" sz="2800" b="1" i="0" dirty="0">
                <a:effectLst/>
              </a:rPr>
            </a:br>
            <a:r>
              <a:rPr lang="es-ES" sz="2400" b="0" i="0" dirty="0">
                <a:effectLst/>
                <a:latin typeface="+mn-lt"/>
              </a:rPr>
              <a:t>La </a:t>
            </a:r>
            <a:r>
              <a:rPr lang="es-ES" sz="2400" b="0" i="1" dirty="0">
                <a:effectLst/>
                <a:latin typeface="+mn-lt"/>
              </a:rPr>
              <a:t>Virgen con el Niño</a:t>
            </a:r>
            <a:r>
              <a:rPr lang="es-ES" sz="2400" b="0" i="0" dirty="0">
                <a:effectLst/>
                <a:latin typeface="+mn-lt"/>
              </a:rPr>
              <a:t> de Berlín es un ejemplo de la producción del artista / empresario </a:t>
            </a:r>
            <a:r>
              <a:rPr lang="es-ES" sz="2400" b="0" i="0" dirty="0" err="1">
                <a:effectLst/>
                <a:latin typeface="+mn-lt"/>
              </a:rPr>
              <a:t>Squarcione</a:t>
            </a:r>
            <a:r>
              <a:rPr lang="es-ES" sz="2400" b="0" i="0" dirty="0">
                <a:effectLst/>
                <a:latin typeface="+mn-lt"/>
              </a:rPr>
              <a:t> y hay perfectamente legibles aquellos aportes estilísticos que transmitió a los muchos estudiantes de su taller de Padua, </a:t>
            </a:r>
            <a:r>
              <a:rPr lang="es-ES" sz="2400" b="0" i="0" u="none" strike="noStrike" dirty="0">
                <a:effectLst/>
                <a:latin typeface="+mn-lt"/>
              </a:rPr>
              <a:t>incluidos Andrea Mantegna,</a:t>
            </a:r>
            <a:r>
              <a:rPr lang="es-ES" sz="2400" b="0" i="0" dirty="0">
                <a:effectLst/>
                <a:latin typeface="+mn-lt"/>
              </a:rPr>
              <a:t> </a:t>
            </a:r>
            <a:r>
              <a:rPr lang="es-ES" sz="2400" b="0" i="0" u="none" strike="noStrike" dirty="0">
                <a:effectLst/>
                <a:latin typeface="+mn-lt"/>
              </a:rPr>
              <a:t>Carlo </a:t>
            </a:r>
            <a:r>
              <a:rPr lang="es-ES" sz="2400" b="0" i="0" u="none" strike="noStrike" dirty="0" err="1">
                <a:effectLst/>
                <a:latin typeface="+mn-lt"/>
              </a:rPr>
              <a:t>Crivelli</a:t>
            </a:r>
            <a:r>
              <a:rPr lang="es-ES" sz="2400" b="0" i="0" u="none" strike="noStrike" dirty="0">
                <a:effectLst/>
                <a:latin typeface="+mn-lt"/>
              </a:rPr>
              <a:t>,</a:t>
            </a:r>
            <a:r>
              <a:rPr lang="es-ES" sz="2400" b="0" i="0" dirty="0">
                <a:effectLst/>
                <a:latin typeface="+mn-lt"/>
              </a:rPr>
              <a:t> </a:t>
            </a:r>
            <a:r>
              <a:rPr lang="es-ES" sz="2400" b="0" i="0" u="none" strike="noStrike" dirty="0">
                <a:effectLst/>
                <a:latin typeface="+mn-lt"/>
              </a:rPr>
              <a:t>Marco </a:t>
            </a:r>
            <a:r>
              <a:rPr lang="es-ES" sz="2400" b="0" i="0" u="none" strike="noStrike" dirty="0" err="1">
                <a:effectLst/>
                <a:latin typeface="+mn-lt"/>
              </a:rPr>
              <a:t>Zoppo</a:t>
            </a:r>
            <a:r>
              <a:rPr lang="es-ES" sz="2400" b="0" i="0" u="none" strike="noStrike" dirty="0">
                <a:effectLst/>
                <a:latin typeface="+mn-lt"/>
              </a:rPr>
              <a:t>,</a:t>
            </a:r>
            <a:r>
              <a:rPr lang="es-ES" sz="2400" b="0" i="0" dirty="0">
                <a:effectLst/>
                <a:latin typeface="+mn-lt"/>
              </a:rPr>
              <a:t> </a:t>
            </a:r>
            <a:r>
              <a:rPr lang="es-ES" sz="2400" b="0" i="0" u="none" strike="noStrike" dirty="0">
                <a:effectLst/>
                <a:latin typeface="+mn-lt"/>
              </a:rPr>
              <a:t>Giorgio Schiavone,</a:t>
            </a:r>
            <a:r>
              <a:rPr lang="es-ES" sz="2400" b="0" i="0" dirty="0">
                <a:effectLst/>
                <a:latin typeface="+mn-lt"/>
              </a:rPr>
              <a:t>etc.</a:t>
            </a:r>
            <a:endParaRPr lang="es-ES" sz="2400" b="1" dirty="0">
              <a:latin typeface="+mn-lt"/>
            </a:endParaRPr>
          </a:p>
        </p:txBody>
      </p:sp>
      <p:pic>
        <p:nvPicPr>
          <p:cNvPr id="4" name="Imagen 3">
            <a:extLst>
              <a:ext uri="{FF2B5EF4-FFF2-40B4-BE49-F238E27FC236}">
                <a16:creationId xmlns:a16="http://schemas.microsoft.com/office/drawing/2014/main" id="{AB6923F9-5D5E-42EE-A3CC-77B8B19ABB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1743" y="0"/>
            <a:ext cx="5650257" cy="6858000"/>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60473" cy="5869420"/>
          </a:xfrm>
        </p:spPr>
        <p:txBody>
          <a:bodyPr anchor="t">
            <a:normAutofit fontScale="90000"/>
          </a:bodyPr>
          <a:lstStyle/>
          <a:p>
            <a:pPr algn="l"/>
            <a:r>
              <a:rPr lang="es-ES" sz="2800" b="1" i="0" dirty="0">
                <a:effectLst/>
              </a:rPr>
              <a:t>1455. Francesco </a:t>
            </a:r>
            <a:r>
              <a:rPr lang="es-ES" sz="2800" b="1" i="0" dirty="0" err="1">
                <a:effectLst/>
              </a:rPr>
              <a:t>Squarcione</a:t>
            </a:r>
            <a:r>
              <a:rPr lang="es-ES" sz="2800" b="1" i="0" dirty="0">
                <a:effectLst/>
              </a:rPr>
              <a:t>.</a:t>
            </a:r>
            <a:br>
              <a:rPr lang="es-ES" sz="2800" b="1" i="0" dirty="0">
                <a:effectLst/>
              </a:rPr>
            </a:br>
            <a:r>
              <a:rPr lang="es-ES" sz="2800" b="1" i="1" dirty="0">
                <a:effectLst/>
              </a:rPr>
              <a:t>Virgen con el Niño</a:t>
            </a:r>
            <a:r>
              <a:rPr lang="es-ES" sz="2800" b="1" dirty="0"/>
              <a:t>. </a:t>
            </a:r>
            <a:r>
              <a:rPr lang="es-ES" sz="2800" b="1" i="0" u="none" strike="noStrike" dirty="0">
                <a:effectLst/>
              </a:rPr>
              <a:t>Staatliche Museen</a:t>
            </a:r>
            <a:r>
              <a:rPr lang="es-ES" sz="2800" b="1" i="0" dirty="0">
                <a:effectLst/>
              </a:rPr>
              <a:t>, Berlín.</a:t>
            </a:r>
            <a:br>
              <a:rPr lang="es-ES" sz="2800" b="1" i="0" dirty="0">
                <a:effectLst/>
              </a:rPr>
            </a:br>
            <a:br>
              <a:rPr lang="es-ES" sz="2400" b="0" i="0" dirty="0">
                <a:effectLst/>
                <a:latin typeface="+mn-lt"/>
              </a:rPr>
            </a:br>
            <a:r>
              <a:rPr lang="es-ES" sz="2400" b="0" i="0" dirty="0">
                <a:effectLst/>
                <a:latin typeface="+mn-lt"/>
              </a:rPr>
              <a:t>El énfasis de la perspectiva y la línea clara, entendida como un elemento generador de la forma, derivan de la lección de </a:t>
            </a:r>
            <a:r>
              <a:rPr lang="es-ES" sz="2400" b="0" i="0" u="none" strike="noStrike" dirty="0">
                <a:effectLst/>
                <a:latin typeface="+mn-lt"/>
              </a:rPr>
              <a:t>Donatello, que</a:t>
            </a:r>
            <a:r>
              <a:rPr lang="es-ES" sz="2400" b="0" i="0" dirty="0">
                <a:effectLst/>
                <a:latin typeface="+mn-lt"/>
              </a:rPr>
              <a:t> vivió en </a:t>
            </a:r>
            <a:r>
              <a:rPr lang="es-ES" sz="2400" b="0" i="0" u="none" strike="noStrike" dirty="0">
                <a:effectLst/>
                <a:latin typeface="+mn-lt"/>
              </a:rPr>
              <a:t>Padua</a:t>
            </a:r>
            <a:r>
              <a:rPr lang="es-ES" sz="2400" b="0" i="0" dirty="0">
                <a:effectLst/>
                <a:latin typeface="+mn-lt"/>
              </a:rPr>
              <a:t> de </a:t>
            </a:r>
            <a:r>
              <a:rPr lang="es-ES" sz="2400" b="0" i="0" u="none" strike="noStrike" dirty="0">
                <a:effectLst/>
                <a:latin typeface="+mn-lt"/>
              </a:rPr>
              <a:t>1443</a:t>
            </a:r>
            <a:r>
              <a:rPr lang="es-ES" sz="2400" b="0" i="0" dirty="0">
                <a:effectLst/>
                <a:latin typeface="+mn-lt"/>
              </a:rPr>
              <a:t> a </a:t>
            </a:r>
            <a:r>
              <a:rPr lang="es-ES" sz="2400" b="0" i="0" u="none" strike="noStrike" dirty="0">
                <a:effectLst/>
                <a:latin typeface="+mn-lt"/>
              </a:rPr>
              <a:t>1453</a:t>
            </a:r>
            <a:r>
              <a:rPr lang="es-ES" sz="2400" b="0" i="0" dirty="0">
                <a:effectLst/>
                <a:latin typeface="+mn-lt"/>
              </a:rPr>
              <a:t> y de la cual </a:t>
            </a:r>
            <a:r>
              <a:rPr lang="es-ES" sz="2400" b="0" i="0" dirty="0" err="1">
                <a:effectLst/>
                <a:latin typeface="+mn-lt"/>
              </a:rPr>
              <a:t>Squarcione</a:t>
            </a:r>
            <a:r>
              <a:rPr lang="es-ES" sz="2400" b="0" i="0" dirty="0">
                <a:effectLst/>
                <a:latin typeface="+mn-lt"/>
              </a:rPr>
              <a:t> fue el principal receptor en la región del Véneto. </a:t>
            </a:r>
            <a:br>
              <a:rPr lang="es-ES" sz="2400" b="0" i="0" dirty="0">
                <a:effectLst/>
                <a:latin typeface="+mn-lt"/>
              </a:rPr>
            </a:br>
            <a:r>
              <a:rPr lang="es-ES" sz="2400" b="0" i="0" dirty="0">
                <a:effectLst/>
                <a:latin typeface="+mn-lt"/>
              </a:rPr>
              <a:t>El mismo diseño general de la Virgen con el Niño deriva de una placa </a:t>
            </a:r>
            <a:r>
              <a:rPr lang="es-ES" sz="2400" b="0" i="0" dirty="0" err="1">
                <a:effectLst/>
                <a:latin typeface="+mn-lt"/>
              </a:rPr>
              <a:t>donateliana</a:t>
            </a:r>
            <a:r>
              <a:rPr lang="es-ES" sz="2400" b="0" i="0" baseline="30000" dirty="0">
                <a:effectLst/>
                <a:latin typeface="+mn-lt"/>
              </a:rPr>
              <a:t> </a:t>
            </a:r>
            <a:r>
              <a:rPr lang="es-ES" sz="2400" b="0" i="0" dirty="0">
                <a:effectLst/>
                <a:latin typeface="+mn-lt"/>
              </a:rPr>
              <a:t>mientras que los festones de flores y frutas, los colores intensos y mármoles, las líneas elaboradas y afiladas, que repujan las figuras y exacerban la cortina, son elementos estilísticos típicos. </a:t>
            </a:r>
            <a:br>
              <a:rPr lang="es-ES" sz="2400" b="0" i="0" dirty="0">
                <a:effectLst/>
                <a:latin typeface="+mn-lt"/>
              </a:rPr>
            </a:br>
            <a:r>
              <a:rPr lang="es-ES" sz="2400" b="0" i="0" dirty="0">
                <a:effectLst/>
                <a:latin typeface="+mn-lt"/>
              </a:rPr>
              <a:t>De derivación toscana es también toda la figura del Niño, frente al medio busto de la Virgen.</a:t>
            </a:r>
            <a:br>
              <a:rPr lang="es-ES" sz="2400" b="0" i="0" dirty="0">
                <a:effectLst/>
                <a:latin typeface="+mn-lt"/>
              </a:rPr>
            </a:br>
            <a:endParaRPr lang="es-ES" sz="2400" b="1" dirty="0">
              <a:latin typeface="+mn-lt"/>
            </a:endParaRPr>
          </a:p>
        </p:txBody>
      </p:sp>
      <p:pic>
        <p:nvPicPr>
          <p:cNvPr id="4" name="Imagen 3">
            <a:extLst>
              <a:ext uri="{FF2B5EF4-FFF2-40B4-BE49-F238E27FC236}">
                <a16:creationId xmlns:a16="http://schemas.microsoft.com/office/drawing/2014/main" id="{AB6923F9-5D5E-42EE-A3CC-77B8B19ABB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1743" y="0"/>
            <a:ext cx="5650257" cy="6858000"/>
          </a:xfrm>
          <a:prstGeom prst="rect">
            <a:avLst/>
          </a:prstGeom>
        </p:spPr>
      </p:pic>
    </p:spTree>
    <p:extLst>
      <p:ext uri="{BB962C8B-B14F-4D97-AF65-F5344CB8AC3E}">
        <p14:creationId xmlns:p14="http://schemas.microsoft.com/office/powerpoint/2010/main" val="1293531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80811" cy="5869420"/>
          </a:xfrm>
        </p:spPr>
        <p:txBody>
          <a:bodyPr anchor="t">
            <a:normAutofit/>
          </a:bodyPr>
          <a:lstStyle/>
          <a:p>
            <a:r>
              <a:rPr lang="it-IT" sz="2800" b="1" dirty="0"/>
              <a:t>1456. Squarzione. San Berdino de Siena. Museo Poldi Pezzoli, Milán.</a:t>
            </a:r>
            <a:endParaRPr lang="es-ES" sz="2800" b="1" dirty="0"/>
          </a:p>
        </p:txBody>
      </p:sp>
      <p:pic>
        <p:nvPicPr>
          <p:cNvPr id="6" name="Imagen 5">
            <a:extLst>
              <a:ext uri="{FF2B5EF4-FFF2-40B4-BE49-F238E27FC236}">
                <a16:creationId xmlns:a16="http://schemas.microsoft.com/office/drawing/2014/main" id="{0EFDCFCD-B663-4F16-83EA-D6D07D889F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429" y="-9156"/>
            <a:ext cx="4898571" cy="6867156"/>
          </a:xfrm>
          <a:prstGeom prst="rect">
            <a:avLst/>
          </a:prstGeom>
        </p:spPr>
      </p:pic>
    </p:spTree>
    <p:extLst>
      <p:ext uri="{BB962C8B-B14F-4D97-AF65-F5344CB8AC3E}">
        <p14:creationId xmlns:p14="http://schemas.microsoft.com/office/powerpoint/2010/main" val="3921173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6" y="365125"/>
            <a:ext cx="2921350" cy="5869420"/>
          </a:xfrm>
        </p:spPr>
        <p:txBody>
          <a:bodyPr anchor="t">
            <a:normAutofit fontScale="90000"/>
          </a:bodyPr>
          <a:lstStyle/>
          <a:p>
            <a:r>
              <a:rPr lang="es-ES" sz="2700" b="1" dirty="0">
                <a:effectLst/>
              </a:rPr>
              <a:t>1445-60. </a:t>
            </a:r>
            <a:r>
              <a:rPr lang="es-ES" sz="2700" b="1" dirty="0" err="1">
                <a:effectLst/>
              </a:rPr>
              <a:t>Squarcione</a:t>
            </a:r>
            <a:r>
              <a:rPr lang="es-ES" sz="2700" b="1" dirty="0">
                <a:effectLst/>
              </a:rPr>
              <a:t> (y taller). </a:t>
            </a:r>
            <a:br>
              <a:rPr lang="es-ES" sz="2700" b="1" dirty="0">
                <a:effectLst/>
              </a:rPr>
            </a:br>
            <a:r>
              <a:rPr lang="es-ES" sz="2700" b="0" i="1" dirty="0">
                <a:effectLst/>
              </a:rPr>
              <a:t>‎</a:t>
            </a:r>
            <a:r>
              <a:rPr lang="es-ES" sz="2700" b="1" dirty="0">
                <a:effectLst/>
              </a:rPr>
              <a:t>Políptico con la Virgen con el Niño, Crucifixión y Santos Nicolás de Bari, Mateo, Juan bautista, Pedro, Bartolomé, Zenón, Lucía, Catalina de Alejandría, Antonio Abate, Francisco, Águeda y Úrsula. </a:t>
            </a:r>
            <a:br>
              <a:rPr lang="es-ES" sz="2700" b="1" dirty="0">
                <a:effectLst/>
              </a:rPr>
            </a:br>
            <a:r>
              <a:rPr lang="es-ES" sz="2700" b="1" dirty="0">
                <a:effectLst/>
              </a:rPr>
              <a:t>‎</a:t>
            </a:r>
            <a:r>
              <a:rPr lang="es-ES" sz="2700" b="1" u="none" strike="noStrike" dirty="0">
                <a:effectLst/>
              </a:rPr>
              <a:t>‎I</a:t>
            </a:r>
            <a:r>
              <a:rPr lang="es-ES" sz="2700" b="1" dirty="0">
                <a:effectLst/>
              </a:rPr>
              <a:t>glesia de la Visitación de la Santísima Virgen María, </a:t>
            </a:r>
            <a:r>
              <a:rPr lang="es-ES" sz="2700" b="1" u="none" strike="noStrike" dirty="0">
                <a:effectLst/>
              </a:rPr>
              <a:t>Arzignano</a:t>
            </a:r>
            <a:r>
              <a:rPr lang="es-ES" sz="2700" b="1" dirty="0">
                <a:effectLst/>
              </a:rPr>
              <a:t>.‎</a:t>
            </a:r>
            <a:br>
              <a:rPr lang="es-ES" sz="1100" b="0" i="0" dirty="0">
                <a:solidFill>
                  <a:srgbClr val="202122"/>
                </a:solidFill>
                <a:effectLst/>
                <a:latin typeface="Arial" panose="020B0604020202020204" pitchFamily="34" charset="0"/>
              </a:rPr>
            </a:br>
            <a:endParaRPr lang="es-ES" sz="2800" dirty="0"/>
          </a:p>
        </p:txBody>
      </p:sp>
      <p:pic>
        <p:nvPicPr>
          <p:cNvPr id="4" name="Imagen 3">
            <a:extLst>
              <a:ext uri="{FF2B5EF4-FFF2-40B4-BE49-F238E27FC236}">
                <a16:creationId xmlns:a16="http://schemas.microsoft.com/office/drawing/2014/main" id="{8FFE1CF9-C06B-4F91-9EFA-9A29D2B9AC85}"/>
              </a:ext>
            </a:extLst>
          </p:cNvPr>
          <p:cNvPicPr>
            <a:picLocks noChangeAspect="1"/>
          </p:cNvPicPr>
          <p:nvPr/>
        </p:nvPicPr>
        <p:blipFill rotWithShape="1">
          <a:blip r:embed="rId2">
            <a:extLst>
              <a:ext uri="{28A0092B-C50C-407E-A947-70E740481C1C}">
                <a14:useLocalDpi xmlns:a14="http://schemas.microsoft.com/office/drawing/2010/main" val="0"/>
              </a:ext>
            </a:extLst>
          </a:blip>
          <a:srcRect l="10898" t="5324" r="9691" b="2424"/>
          <a:stretch/>
        </p:blipFill>
        <p:spPr>
          <a:xfrm>
            <a:off x="3212295" y="1"/>
            <a:ext cx="8979705" cy="6950076"/>
          </a:xfrm>
          <a:prstGeom prst="rect">
            <a:avLst/>
          </a:prstGeom>
        </p:spPr>
      </p:pic>
    </p:spTree>
    <p:extLst>
      <p:ext uri="{BB962C8B-B14F-4D97-AF65-F5344CB8AC3E}">
        <p14:creationId xmlns:p14="http://schemas.microsoft.com/office/powerpoint/2010/main" val="131624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95990" cy="5869420"/>
          </a:xfrm>
        </p:spPr>
        <p:txBody>
          <a:bodyPr anchor="t">
            <a:normAutofit/>
          </a:bodyPr>
          <a:lstStyle/>
          <a:p>
            <a:r>
              <a:rPr lang="es-ES" sz="2800" b="1" dirty="0" err="1"/>
              <a:t>Squarzione</a:t>
            </a:r>
            <a:r>
              <a:rPr lang="es-ES" sz="2800" b="1" dirty="0"/>
              <a:t>. Virgen con niño. Museo Nacional de Rumanía.</a:t>
            </a:r>
          </a:p>
        </p:txBody>
      </p:sp>
      <p:pic>
        <p:nvPicPr>
          <p:cNvPr id="4" name="Imagen 3">
            <a:extLst>
              <a:ext uri="{FF2B5EF4-FFF2-40B4-BE49-F238E27FC236}">
                <a16:creationId xmlns:a16="http://schemas.microsoft.com/office/drawing/2014/main" id="{A652BEFE-B6E1-4D21-A426-FE97C7BC99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08608" y="0"/>
            <a:ext cx="5083392" cy="6858000"/>
          </a:xfrm>
          <a:prstGeom prst="rect">
            <a:avLst/>
          </a:prstGeom>
        </p:spPr>
      </p:pic>
    </p:spTree>
    <p:extLst>
      <p:ext uri="{BB962C8B-B14F-4D97-AF65-F5344CB8AC3E}">
        <p14:creationId xmlns:p14="http://schemas.microsoft.com/office/powerpoint/2010/main" val="3669382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85968478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TotalTime>
  <Words>965</Words>
  <Application>Microsoft Office PowerPoint</Application>
  <PresentationFormat>Panorámica</PresentationFormat>
  <Paragraphs>25</Paragraphs>
  <Slides>12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12</vt:i4>
      </vt:variant>
    </vt:vector>
  </HeadingPairs>
  <TitlesOfParts>
    <vt:vector size="16" baseType="lpstr">
      <vt:lpstr>Arial</vt:lpstr>
      <vt:lpstr>Calibri</vt:lpstr>
      <vt:lpstr>Calibri Light</vt:lpstr>
      <vt:lpstr>Tema de Office</vt:lpstr>
      <vt:lpstr>Francesco Squarcione</vt:lpstr>
      <vt:lpstr>Presentación de PowerPoint</vt:lpstr>
      <vt:lpstr>Presentación de PowerPoint</vt:lpstr>
      <vt:lpstr>1449.  Francesco Squarcione. Políptico de Lazzara con San Jerónimo en el panel central, San Juan Bautista y Santa Lucía a la izquierda, y San Antonio abad y Santa Justina a la derecha,  Musei Civici, Padua.</vt:lpstr>
      <vt:lpstr>1449. Francesco Squarcione. Políptico de Lazzara con San Jerónimo en el panel central, San Juan Bautista y Santa Lucía a la izquierda, y San Antonio abad y Santa Justina a la derecha,  Musei Civici, Padua.</vt:lpstr>
      <vt:lpstr>1450. Squarzione. Virgen con niño. Colección Alana.</vt:lpstr>
      <vt:lpstr>1455. Francesco Squarcione. Virgen con el Niño.   Staatliche Museen, Berlín.  La Virgen con el Niño de Berlín es un ejemplo de la producción del artista / empresario Squarcione y hay perfectamente legibles aquellos aportes estilísticos que transmitió a los muchos estudiantes de su taller de Padua, incluidos Andrea Mantegna, Carlo Crivelli, Marco Zoppo, Giorgio Schiavone,etc.</vt:lpstr>
      <vt:lpstr>1455. Francesco Squarcione. Virgen con el Niño. Staatliche Museen, Berlín.  El énfasis de la perspectiva y la línea clara, entendida como un elemento generador de la forma, derivan de la lección de Donatello, que vivió en Padua de 1443 a 1453 y de la cual Squarcione fue el principal receptor en la región del Véneto.  El mismo diseño general de la Virgen con el Niño deriva de una placa donateliana mientras que los festones de flores y frutas, los colores intensos y mármoles, las líneas elaboradas y afiladas, que repujan las figuras y exacerban la cortina, son elementos estilísticos típicos.  De derivación toscana es también toda la figura del Niño, frente al medio busto de la Virgen. </vt:lpstr>
      <vt:lpstr>1456. Squarzione. San Berdino de Siena. Museo Poldi Pezzoli, Milán.</vt:lpstr>
      <vt:lpstr>1445-60. Squarcione (y taller).  ‎Políptico con la Virgen con el Niño, Crucifixión y Santos Nicolás de Bari, Mateo, Juan bautista, Pedro, Bartolomé, Zenón, Lucía, Catalina de Alejandría, Antonio Abate, Francisco, Águeda y Úrsula.  ‎‎Iglesia de la Visitación de la Santísima Virgen María, Arzignano.‎ </vt:lpstr>
      <vt:lpstr>Squarzione. Virgen con niño. Museo Nacional de Rumanía.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5</cp:revision>
  <dcterms:created xsi:type="dcterms:W3CDTF">2021-04-11T17:29:31Z</dcterms:created>
  <dcterms:modified xsi:type="dcterms:W3CDTF">2021-11-16T16:46:41Z</dcterms:modified>
</cp:coreProperties>
</file>