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3" r:id="rId4"/>
    <p:sldId id="280" r:id="rId5"/>
    <p:sldId id="274" r:id="rId6"/>
    <p:sldId id="277" r:id="rId7"/>
    <p:sldId id="298" r:id="rId8"/>
    <p:sldId id="282" r:id="rId9"/>
    <p:sldId id="272" r:id="rId10"/>
    <p:sldId id="306" r:id="rId11"/>
    <p:sldId id="283" r:id="rId12"/>
    <p:sldId id="293" r:id="rId13"/>
    <p:sldId id="278" r:id="rId14"/>
    <p:sldId id="285" r:id="rId15"/>
    <p:sldId id="295" r:id="rId16"/>
    <p:sldId id="257" r:id="rId17"/>
    <p:sldId id="299" r:id="rId18"/>
    <p:sldId id="259" r:id="rId19"/>
    <p:sldId id="258" r:id="rId20"/>
    <p:sldId id="300" r:id="rId21"/>
    <p:sldId id="301" r:id="rId22"/>
    <p:sldId id="286" r:id="rId23"/>
    <p:sldId id="305" r:id="rId24"/>
    <p:sldId id="261" r:id="rId25"/>
    <p:sldId id="260" r:id="rId26"/>
    <p:sldId id="262" r:id="rId27"/>
    <p:sldId id="266" r:id="rId28"/>
    <p:sldId id="287" r:id="rId29"/>
    <p:sldId id="288" r:id="rId30"/>
    <p:sldId id="267" r:id="rId31"/>
    <p:sldId id="289" r:id="rId32"/>
    <p:sldId id="290" r:id="rId33"/>
    <p:sldId id="263" r:id="rId34"/>
    <p:sldId id="265" r:id="rId35"/>
    <p:sldId id="291" r:id="rId36"/>
    <p:sldId id="292" r:id="rId37"/>
    <p:sldId id="264" r:id="rId38"/>
    <p:sldId id="269" r:id="rId39"/>
    <p:sldId id="294" r:id="rId40"/>
    <p:sldId id="270" r:id="rId41"/>
    <p:sldId id="302" r:id="rId42"/>
    <p:sldId id="268" r:id="rId43"/>
    <p:sldId id="303" r:id="rId44"/>
    <p:sldId id="304" r:id="rId4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896B71-0163-485C-B259-381C7A53D42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F012ECA-E209-4416-9113-FE4514F0F2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99EAE36-D29F-4E83-8F02-7723A1240DCB}"/>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41C7A673-C819-40CA-BE39-706798B8B3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6DFC9C-E7B6-4673-ABD6-59155122C0BB}"/>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84596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8BA86E-85BB-45BC-93F7-D3ED3A4CFDC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6CD3EA1-085D-4CE9-BA61-2C49ED6A3FA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473A06D-342A-4B84-82BE-5EB4D4C8BF2C}"/>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0368DF8D-5D7E-407B-B643-D7AE962699F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344F18-7761-4251-BD02-856AA8A1F96B}"/>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7884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2F53C1-0950-4FAA-A2B6-F197EE623B2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6324EE9-2A34-4811-981A-D56672F2E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AA4E819-C374-4C4F-84DD-0989B9C6FD7E}"/>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F5332A32-857D-40D8-9B78-01090A20070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999B76C-D29C-4971-9633-64A57C4F44A7}"/>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1041619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CE6546-C859-44BF-B51B-4DD18B0EC0D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6E3D0E8-1065-4BCB-816E-F17E4ECDF42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1AEF677-A5A6-4077-BA69-DF6E750E91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B5DD936D-9501-4C27-9FBB-A8AAD5F616BF}"/>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6" name="Marcador de pie de página 5">
            <a:extLst>
              <a:ext uri="{FF2B5EF4-FFF2-40B4-BE49-F238E27FC236}">
                <a16:creationId xmlns:a16="http://schemas.microsoft.com/office/drawing/2014/main" id="{E9DDD3C6-753F-4EFB-B271-AA1D69A3E0E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821C26E-DD21-4B43-99D9-BD122B3347A3}"/>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103869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83BD4-6EE9-45B0-8AF0-371442CFF79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230F421-78F7-49B1-A873-A01CE45E6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9557C96-305F-430A-BB58-F6B15A9FADD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4EB9934-707D-4650-82D6-BA432655E3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8D1EFCF-B31D-43BC-A715-6E71E05EFB4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C565651-DF7D-477D-BAD9-EE95EBC80466}"/>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8" name="Marcador de pie de página 7">
            <a:extLst>
              <a:ext uri="{FF2B5EF4-FFF2-40B4-BE49-F238E27FC236}">
                <a16:creationId xmlns:a16="http://schemas.microsoft.com/office/drawing/2014/main" id="{59155B80-99FD-4BC7-BA8F-6FD06DBE07B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B176EB7-C5FC-432F-BCCC-D677FFC53B9E}"/>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62406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8EA85D-BA73-42D1-943F-EF996BC7F4F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B9576-8A6D-4347-AA90-4A9111E9097D}"/>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4" name="Marcador de pie de página 3">
            <a:extLst>
              <a:ext uri="{FF2B5EF4-FFF2-40B4-BE49-F238E27FC236}">
                <a16:creationId xmlns:a16="http://schemas.microsoft.com/office/drawing/2014/main" id="{72DC54AC-B303-499B-84B6-BA0CCE7C78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6BC0056-6A4A-43B4-8CE4-7CD514BAF8B8}"/>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389012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995B38D-E032-47B2-BB64-C8A74E786D5F}"/>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3" name="Marcador de pie de página 2">
            <a:extLst>
              <a:ext uri="{FF2B5EF4-FFF2-40B4-BE49-F238E27FC236}">
                <a16:creationId xmlns:a16="http://schemas.microsoft.com/office/drawing/2014/main" id="{5D03CDF0-33F4-456B-B4FB-58CF9A8D056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830717E-9CB0-426D-8A02-AD0F0FA06531}"/>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202429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796932-4CCA-409F-8C62-83F5532186B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F9B133-D490-4CD5-9AAC-F7995ED33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935F28F-A536-4CA8-A5F4-408FBEEEA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81B21E4-3BC6-463C-BE81-2440C158E527}"/>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6" name="Marcador de pie de página 5">
            <a:extLst>
              <a:ext uri="{FF2B5EF4-FFF2-40B4-BE49-F238E27FC236}">
                <a16:creationId xmlns:a16="http://schemas.microsoft.com/office/drawing/2014/main" id="{481642F9-C701-4AB0-8FB5-11085C25257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3DE3995-B57E-488D-ADF4-9CEA10A2F177}"/>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12654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60190-38D6-4932-8AEF-700E6C78A0F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4BF2E4B-979C-45F9-8FB1-907A9D2A1B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6D40327-5C01-4573-B943-334D2C3679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DFC5CB9-56C3-4E18-AA4B-951362A68C7D}"/>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6" name="Marcador de pie de página 5">
            <a:extLst>
              <a:ext uri="{FF2B5EF4-FFF2-40B4-BE49-F238E27FC236}">
                <a16:creationId xmlns:a16="http://schemas.microsoft.com/office/drawing/2014/main" id="{A43DC559-F8EF-4B14-9D1C-957A94B2D70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C313C-67A0-42A1-B4E0-53278D678EA4}"/>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3289223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59693-F975-4AC3-B044-18C71F3FC57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94B825C-224F-4B84-B7CA-B3C70F6821A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20AA09A-B215-45FC-81AB-18DA0B12C74B}"/>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567493E2-23F8-4535-80AE-AA1EF0B5CE8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39FAD7-8AFE-44E6-A6DB-085389DD0E74}"/>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285743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7EBEAC1-C7E9-456F-BD91-D9E65D4512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5CD54C-3393-4CC8-AE12-E7A7FE33306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2493A9F-AC49-47D7-AA68-B0AC29D477F8}"/>
              </a:ext>
            </a:extLst>
          </p:cNvPr>
          <p:cNvSpPr>
            <a:spLocks noGrp="1"/>
          </p:cNvSpPr>
          <p:nvPr>
            <p:ph type="dt" sz="half" idx="10"/>
          </p:nvPr>
        </p:nvSpPr>
        <p:spPr/>
        <p:txBody>
          <a:body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0CDCD4D7-7D01-4F38-96A0-06CE6DA9B17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E1DAED7-4647-4E4B-BADA-36F904FB5A1B}"/>
              </a:ext>
            </a:extLst>
          </p:cNvPr>
          <p:cNvSpPr>
            <a:spLocks noGrp="1"/>
          </p:cNvSpPr>
          <p:nvPr>
            <p:ph type="sldNum" sz="quarter" idx="12"/>
          </p:nvPr>
        </p:nvSpPr>
        <p:spPr/>
        <p:txBody>
          <a:bodyPr/>
          <a:lstStyle/>
          <a:p>
            <a:fld id="{F9D1F494-6CBE-429E-9338-D594D045D70F}" type="slidenum">
              <a:rPr lang="es-ES" smtClean="0"/>
              <a:t>‹Nº›</a:t>
            </a:fld>
            <a:endParaRPr lang="es-ES"/>
          </a:p>
        </p:txBody>
      </p:sp>
    </p:spTree>
    <p:extLst>
      <p:ext uri="{BB962C8B-B14F-4D97-AF65-F5344CB8AC3E}">
        <p14:creationId xmlns:p14="http://schemas.microsoft.com/office/powerpoint/2010/main" val="269562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B9D1558-86FA-493A-9ED5-E51E7DAAD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063B4D-3386-4D3A-BF28-B8BEA635C8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027CFA0-7C51-424C-8E4B-000DA8A286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DDCE0D-B9E9-429E-895D-D4818C858B36}" type="datetimeFigureOut">
              <a:rPr lang="es-ES" smtClean="0"/>
              <a:t>15/11/2021</a:t>
            </a:fld>
            <a:endParaRPr lang="es-ES"/>
          </a:p>
        </p:txBody>
      </p:sp>
      <p:sp>
        <p:nvSpPr>
          <p:cNvPr id="5" name="Marcador de pie de página 4">
            <a:extLst>
              <a:ext uri="{FF2B5EF4-FFF2-40B4-BE49-F238E27FC236}">
                <a16:creationId xmlns:a16="http://schemas.microsoft.com/office/drawing/2014/main" id="{D9878C94-F75E-4ECA-845F-6641A6D5EE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AE98F86-44B6-4C8D-8E2C-4EF18BB7BC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D1F494-6CBE-429E-9338-D594D045D70F}" type="slidenum">
              <a:rPr lang="es-ES" smtClean="0"/>
              <a:t>‹Nº›</a:t>
            </a:fld>
            <a:endParaRPr lang="es-ES"/>
          </a:p>
        </p:txBody>
      </p:sp>
    </p:spTree>
    <p:extLst>
      <p:ext uri="{BB962C8B-B14F-4D97-AF65-F5344CB8AC3E}">
        <p14:creationId xmlns:p14="http://schemas.microsoft.com/office/powerpoint/2010/main" val="2912849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2FEB15-E2E3-487F-836E-F3388044CC1D}"/>
              </a:ext>
            </a:extLst>
          </p:cNvPr>
          <p:cNvSpPr>
            <a:spLocks noGrp="1"/>
          </p:cNvSpPr>
          <p:nvPr>
            <p:ph type="ctrTitle"/>
          </p:nvPr>
        </p:nvSpPr>
        <p:spPr/>
        <p:txBody>
          <a:bodyPr>
            <a:normAutofit/>
          </a:bodyPr>
          <a:lstStyle/>
          <a:p>
            <a:r>
              <a:rPr lang="es-ES" sz="11500" b="1" dirty="0" err="1"/>
              <a:t>Cosimo</a:t>
            </a:r>
            <a:r>
              <a:rPr lang="es-ES" sz="11500" b="1" dirty="0"/>
              <a:t> Roselli</a:t>
            </a:r>
          </a:p>
        </p:txBody>
      </p:sp>
      <p:sp>
        <p:nvSpPr>
          <p:cNvPr id="3" name="Subtítulo 2">
            <a:extLst>
              <a:ext uri="{FF2B5EF4-FFF2-40B4-BE49-F238E27FC236}">
                <a16:creationId xmlns:a16="http://schemas.microsoft.com/office/drawing/2014/main" id="{021B91C0-F690-4240-8D88-50AC42BF4B15}"/>
              </a:ext>
            </a:extLst>
          </p:cNvPr>
          <p:cNvSpPr>
            <a:spLocks noGrp="1"/>
          </p:cNvSpPr>
          <p:nvPr>
            <p:ph type="subTitle" idx="1"/>
          </p:nvPr>
        </p:nvSpPr>
        <p:spPr/>
        <p:txBody>
          <a:bodyPr>
            <a:normAutofit/>
          </a:bodyPr>
          <a:lstStyle/>
          <a:p>
            <a:r>
              <a:rPr lang="es-ES" sz="4800" b="1" dirty="0"/>
              <a:t>1439 – 1507.</a:t>
            </a:r>
          </a:p>
          <a:p>
            <a:r>
              <a:rPr lang="es-ES" sz="4800" b="1" dirty="0"/>
              <a:t>Escuela florentina.</a:t>
            </a:r>
          </a:p>
        </p:txBody>
      </p:sp>
    </p:spTree>
    <p:extLst>
      <p:ext uri="{BB962C8B-B14F-4D97-AF65-F5344CB8AC3E}">
        <p14:creationId xmlns:p14="http://schemas.microsoft.com/office/powerpoint/2010/main" val="4071877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D80E8-668A-4235-9E08-5C2B4BB0A131}"/>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A9BD3ED-019A-4788-810A-53C83A70A437}"/>
              </a:ext>
            </a:extLst>
          </p:cNvPr>
          <p:cNvSpPr>
            <a:spLocks noGrp="1"/>
          </p:cNvSpPr>
          <p:nvPr>
            <p:ph idx="1"/>
          </p:nvPr>
        </p:nvSpPr>
        <p:spPr/>
        <p:txBody>
          <a:bodyPr>
            <a:normAutofit/>
          </a:bodyPr>
          <a:lstStyle/>
          <a:p>
            <a:r>
              <a:rPr lang="es-ES" sz="2400" b="0" i="0" dirty="0">
                <a:solidFill>
                  <a:srgbClr val="000000"/>
                </a:solidFill>
                <a:effectLst/>
              </a:rPr>
              <a:t>Pintor italiano cuya actividad se desarrolló en Florencia. </a:t>
            </a:r>
          </a:p>
          <a:p>
            <a:r>
              <a:rPr lang="es-ES" sz="2400" b="0" i="0" dirty="0">
                <a:solidFill>
                  <a:srgbClr val="000000"/>
                </a:solidFill>
                <a:effectLst/>
              </a:rPr>
              <a:t>Fue discípulo de Neri di </a:t>
            </a:r>
            <a:r>
              <a:rPr lang="es-ES" sz="2400" b="0" i="0" dirty="0" err="1">
                <a:solidFill>
                  <a:srgbClr val="000000"/>
                </a:solidFill>
                <a:effectLst/>
              </a:rPr>
              <a:t>Bicci</a:t>
            </a:r>
            <a:r>
              <a:rPr lang="es-ES" sz="2400" b="0" i="0" dirty="0">
                <a:solidFill>
                  <a:srgbClr val="000000"/>
                </a:solidFill>
                <a:effectLst/>
              </a:rPr>
              <a:t> y su obra se caracteriza por una escasa originalidad, que no le impidió tener un importante éxito a lo largo de su vida. </a:t>
            </a:r>
          </a:p>
          <a:p>
            <a:r>
              <a:rPr lang="es-ES" sz="2400" b="0" i="0" dirty="0">
                <a:solidFill>
                  <a:srgbClr val="000000"/>
                </a:solidFill>
                <a:effectLst/>
              </a:rPr>
              <a:t>Su estilo recoge las influencias de importantes pintores contemporáneos, como </a:t>
            </a:r>
            <a:r>
              <a:rPr lang="es-ES" sz="2400" b="0" i="0" dirty="0" err="1">
                <a:solidFill>
                  <a:srgbClr val="000000"/>
                </a:solidFill>
                <a:effectLst/>
              </a:rPr>
              <a:t>Benozzo</a:t>
            </a:r>
            <a:r>
              <a:rPr lang="es-ES" sz="2400" b="0" i="0" dirty="0">
                <a:solidFill>
                  <a:srgbClr val="000000"/>
                </a:solidFill>
                <a:effectLst/>
              </a:rPr>
              <a:t> Gozzoli, Alejo </a:t>
            </a:r>
            <a:r>
              <a:rPr lang="es-ES" sz="2400" b="0" i="0" dirty="0" err="1">
                <a:solidFill>
                  <a:srgbClr val="000000"/>
                </a:solidFill>
                <a:effectLst/>
              </a:rPr>
              <a:t>Baldovinetti</a:t>
            </a:r>
            <a:r>
              <a:rPr lang="es-ES" sz="2400" b="0" i="0" dirty="0">
                <a:solidFill>
                  <a:srgbClr val="000000"/>
                </a:solidFill>
                <a:effectLst/>
              </a:rPr>
              <a:t>, Andrea Verrocchio y </a:t>
            </a:r>
            <a:r>
              <a:rPr lang="es-ES" sz="2400" b="0" i="0" dirty="0" err="1">
                <a:solidFill>
                  <a:srgbClr val="000000"/>
                </a:solidFill>
                <a:effectLst/>
              </a:rPr>
              <a:t>Domenico</a:t>
            </a:r>
            <a:r>
              <a:rPr lang="es-ES" sz="2400" b="0" i="0" dirty="0">
                <a:solidFill>
                  <a:srgbClr val="000000"/>
                </a:solidFill>
                <a:effectLst/>
              </a:rPr>
              <a:t> </a:t>
            </a:r>
            <a:r>
              <a:rPr lang="es-ES" sz="2400" b="0" i="0" dirty="0" err="1">
                <a:solidFill>
                  <a:srgbClr val="000000"/>
                </a:solidFill>
                <a:effectLst/>
              </a:rPr>
              <a:t>Ghirlandaio</a:t>
            </a:r>
            <a:r>
              <a:rPr lang="es-ES" sz="2400" b="0" i="0" dirty="0">
                <a:solidFill>
                  <a:srgbClr val="000000"/>
                </a:solidFill>
                <a:effectLst/>
              </a:rPr>
              <a:t>. </a:t>
            </a:r>
          </a:p>
          <a:p>
            <a:r>
              <a:rPr lang="es-ES" sz="2400" b="0" i="0" dirty="0">
                <a:solidFill>
                  <a:srgbClr val="000000"/>
                </a:solidFill>
                <a:effectLst/>
              </a:rPr>
              <a:t>Es autor de numerosas tablas, con composiciones repetidas, en las que destaca su escrupulosa ejecución.</a:t>
            </a:r>
          </a:p>
          <a:p>
            <a:r>
              <a:rPr lang="es-ES" sz="2400" dirty="0">
                <a:solidFill>
                  <a:srgbClr val="000000"/>
                </a:solidFill>
              </a:rPr>
              <a:t>E</a:t>
            </a:r>
            <a:r>
              <a:rPr lang="es-ES" sz="2400" b="0" i="0" dirty="0">
                <a:solidFill>
                  <a:srgbClr val="000000"/>
                </a:solidFill>
                <a:effectLst/>
              </a:rPr>
              <a:t>ntre ellas se encuentran la Virgen y los Santos del Palacio Strozzi de Florencia, la Virgen y Santa Ana de Berlín, la Coronación de María de Florencia. </a:t>
            </a:r>
            <a:endParaRPr lang="es-ES" sz="2400" dirty="0"/>
          </a:p>
          <a:p>
            <a:endParaRPr lang="es-ES" sz="2400" dirty="0"/>
          </a:p>
        </p:txBody>
      </p:sp>
    </p:spTree>
    <p:extLst>
      <p:ext uri="{BB962C8B-B14F-4D97-AF65-F5344CB8AC3E}">
        <p14:creationId xmlns:p14="http://schemas.microsoft.com/office/powerpoint/2010/main" val="195067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5237017" cy="6215784"/>
          </a:xfrm>
        </p:spPr>
        <p:txBody>
          <a:bodyPr anchor="t">
            <a:normAutofit/>
          </a:bodyPr>
          <a:lstStyle/>
          <a:p>
            <a:r>
              <a:rPr lang="es-ES" sz="2800" b="1" dirty="0"/>
              <a:t>1468. </a:t>
            </a:r>
            <a:br>
              <a:rPr lang="es-ES" sz="2800" b="1" dirty="0"/>
            </a:br>
            <a:r>
              <a:rPr lang="es-ES" sz="2800" b="1" dirty="0" err="1"/>
              <a:t>Cosimo</a:t>
            </a:r>
            <a:r>
              <a:rPr lang="es-ES" sz="2800" b="1" dirty="0"/>
              <a:t> Roselli. </a:t>
            </a:r>
            <a:br>
              <a:rPr lang="es-ES" sz="2800" b="1" dirty="0"/>
            </a:br>
            <a:r>
              <a:rPr lang="es-ES" sz="2800" b="1" dirty="0"/>
              <a:t>Santa Bárbara. </a:t>
            </a:r>
            <a:br>
              <a:rPr lang="es-ES" sz="2800" b="1" dirty="0"/>
            </a:br>
            <a:r>
              <a:rPr lang="es-ES" sz="2800" b="1" dirty="0"/>
              <a:t>Galería de la Academia, Florencia.</a:t>
            </a:r>
          </a:p>
        </p:txBody>
      </p:sp>
      <p:pic>
        <p:nvPicPr>
          <p:cNvPr id="3" name="Imagen 2">
            <a:extLst>
              <a:ext uri="{FF2B5EF4-FFF2-40B4-BE49-F238E27FC236}">
                <a16:creationId xmlns:a16="http://schemas.microsoft.com/office/drawing/2014/main" id="{E289BD92-AE32-4B7F-9D18-FC741A020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4680" y="0"/>
            <a:ext cx="6677320" cy="6858000"/>
          </a:xfrm>
          <a:prstGeom prst="rect">
            <a:avLst/>
          </a:prstGeom>
        </p:spPr>
      </p:pic>
    </p:spTree>
    <p:extLst>
      <p:ext uri="{BB962C8B-B14F-4D97-AF65-F5344CB8AC3E}">
        <p14:creationId xmlns:p14="http://schemas.microsoft.com/office/powerpoint/2010/main" val="607655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6990529" cy="6215784"/>
          </a:xfrm>
        </p:spPr>
        <p:txBody>
          <a:bodyPr anchor="t">
            <a:normAutofit/>
          </a:bodyPr>
          <a:lstStyle/>
          <a:p>
            <a:r>
              <a:rPr lang="es-ES" sz="2800" b="1" dirty="0"/>
              <a:t>1470. </a:t>
            </a:r>
            <a:r>
              <a:rPr lang="es-ES" sz="2800" b="1" dirty="0" err="1"/>
              <a:t>Cosimo</a:t>
            </a:r>
            <a:r>
              <a:rPr lang="es-ES" sz="2800" b="1" dirty="0"/>
              <a:t> Rosselli. </a:t>
            </a:r>
            <a:r>
              <a:rPr lang="es-ES" sz="2800" b="1" dirty="0" err="1"/>
              <a:t>Virge</a:t>
            </a:r>
            <a:r>
              <a:rPr lang="es-ES" sz="2800" b="1" dirty="0"/>
              <a:t> con niño y ángel. Museo de finas Artes, Boston.</a:t>
            </a:r>
          </a:p>
        </p:txBody>
      </p:sp>
      <p:pic>
        <p:nvPicPr>
          <p:cNvPr id="3" name="Imagen 2">
            <a:extLst>
              <a:ext uri="{FF2B5EF4-FFF2-40B4-BE49-F238E27FC236}">
                <a16:creationId xmlns:a16="http://schemas.microsoft.com/office/drawing/2014/main" id="{FA7D231E-81CB-4158-A72D-EA261783E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785" y="0"/>
            <a:ext cx="5035216" cy="6858000"/>
          </a:xfrm>
          <a:prstGeom prst="rect">
            <a:avLst/>
          </a:prstGeom>
        </p:spPr>
      </p:pic>
    </p:spTree>
    <p:extLst>
      <p:ext uri="{BB962C8B-B14F-4D97-AF65-F5344CB8AC3E}">
        <p14:creationId xmlns:p14="http://schemas.microsoft.com/office/powerpoint/2010/main" val="1562435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7" y="365125"/>
            <a:ext cx="2382980" cy="6215784"/>
          </a:xfrm>
        </p:spPr>
        <p:txBody>
          <a:bodyPr anchor="t">
            <a:normAutofit/>
          </a:bodyPr>
          <a:lstStyle/>
          <a:p>
            <a:r>
              <a:rPr lang="es-ES" sz="2800" b="1" dirty="0"/>
              <a:t>1470. </a:t>
            </a:r>
            <a:br>
              <a:rPr lang="es-ES" sz="2800" b="1" dirty="0"/>
            </a:br>
            <a:r>
              <a:rPr lang="es-ES" sz="2800" b="1" dirty="0"/>
              <a:t>Adoración de los Magos. </a:t>
            </a:r>
            <a:br>
              <a:rPr lang="es-ES" sz="2800" b="1" dirty="0"/>
            </a:br>
            <a:r>
              <a:rPr lang="es-ES" sz="2800" b="1" dirty="0" err="1"/>
              <a:t>Galeria</a:t>
            </a:r>
            <a:r>
              <a:rPr lang="es-ES" sz="2800" b="1" dirty="0"/>
              <a:t> de los </a:t>
            </a:r>
            <a:r>
              <a:rPr lang="es-ES" sz="2800" b="1" dirty="0" err="1"/>
              <a:t>Uffizi</a:t>
            </a:r>
            <a:r>
              <a:rPr lang="es-ES" sz="2800" b="1" dirty="0"/>
              <a:t>, Florencia.</a:t>
            </a:r>
          </a:p>
        </p:txBody>
      </p:sp>
      <p:pic>
        <p:nvPicPr>
          <p:cNvPr id="3" name="Imagen 2">
            <a:extLst>
              <a:ext uri="{FF2B5EF4-FFF2-40B4-BE49-F238E27FC236}">
                <a16:creationId xmlns:a16="http://schemas.microsoft.com/office/drawing/2014/main" id="{8009F184-5383-43B7-A56D-0CB2DA8FBC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872" y="656070"/>
            <a:ext cx="9525128" cy="5322165"/>
          </a:xfrm>
          <a:prstGeom prst="rect">
            <a:avLst/>
          </a:prstGeom>
        </p:spPr>
      </p:pic>
    </p:spTree>
    <p:extLst>
      <p:ext uri="{BB962C8B-B14F-4D97-AF65-F5344CB8AC3E}">
        <p14:creationId xmlns:p14="http://schemas.microsoft.com/office/powerpoint/2010/main" val="2610188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r>
              <a:rPr lang="it-IT" sz="2800" b="1" dirty="0"/>
              <a:t>1470. Cosimo Roselli. Virgen con niño, San Nicolas y San Antonio Abad. Gallerie degli Uffizi, Florencia.</a:t>
            </a:r>
            <a:endParaRPr lang="es-ES" sz="2800" b="1" dirty="0"/>
          </a:p>
        </p:txBody>
      </p:sp>
      <p:pic>
        <p:nvPicPr>
          <p:cNvPr id="3" name="Imagen 2">
            <a:extLst>
              <a:ext uri="{FF2B5EF4-FFF2-40B4-BE49-F238E27FC236}">
                <a16:creationId xmlns:a16="http://schemas.microsoft.com/office/drawing/2014/main" id="{EE7A8532-0880-4503-A013-63A4A72F2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8826" y="0"/>
            <a:ext cx="8323174" cy="6858000"/>
          </a:xfrm>
          <a:prstGeom prst="rect">
            <a:avLst/>
          </a:prstGeom>
        </p:spPr>
      </p:pic>
    </p:spTree>
    <p:extLst>
      <p:ext uri="{BB962C8B-B14F-4D97-AF65-F5344CB8AC3E}">
        <p14:creationId xmlns:p14="http://schemas.microsoft.com/office/powerpoint/2010/main" val="140131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526472" y="1"/>
            <a:ext cx="11166764" cy="845128"/>
          </a:xfrm>
        </p:spPr>
        <p:txBody>
          <a:bodyPr anchor="ctr">
            <a:normAutofit fontScale="90000"/>
          </a:bodyPr>
          <a:lstStyle/>
          <a:p>
            <a:r>
              <a:rPr lang="en-US" sz="2800" b="1" dirty="0"/>
              <a:t>1470. </a:t>
            </a:r>
            <a:r>
              <a:rPr lang="en-US" sz="2800" b="1" dirty="0" err="1"/>
              <a:t>Cosimo</a:t>
            </a:r>
            <a:r>
              <a:rPr lang="en-US" sz="2800" b="1" dirty="0"/>
              <a:t> </a:t>
            </a:r>
            <a:r>
              <a:rPr lang="en-US" sz="2800" b="1" dirty="0" err="1"/>
              <a:t>Roselli</a:t>
            </a:r>
            <a:r>
              <a:rPr lang="en-US" sz="2800" b="1" dirty="0"/>
              <a:t>. San </a:t>
            </a:r>
            <a:r>
              <a:rPr lang="en-US" sz="2800" b="1" dirty="0" err="1"/>
              <a:t>Ansanus</a:t>
            </a:r>
            <a:r>
              <a:rPr lang="en-US" sz="2800" b="1" dirty="0"/>
              <a:t>, San Antonio Abad con la Virgen. The Huntington Library, Art Collections, and Botanical Gardens.</a:t>
            </a:r>
            <a:endParaRPr lang="es-ES" sz="2800" b="1" dirty="0"/>
          </a:p>
        </p:txBody>
      </p:sp>
      <p:pic>
        <p:nvPicPr>
          <p:cNvPr id="3" name="Imagen 2">
            <a:extLst>
              <a:ext uri="{FF2B5EF4-FFF2-40B4-BE49-F238E27FC236}">
                <a16:creationId xmlns:a16="http://schemas.microsoft.com/office/drawing/2014/main" id="{07968137-2452-48A6-8AAE-5CBF143415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72" y="845129"/>
            <a:ext cx="11556456" cy="6060498"/>
          </a:xfrm>
          <a:prstGeom prst="rect">
            <a:avLst/>
          </a:prstGeom>
        </p:spPr>
      </p:pic>
    </p:spTree>
    <p:extLst>
      <p:ext uri="{BB962C8B-B14F-4D97-AF65-F5344CB8AC3E}">
        <p14:creationId xmlns:p14="http://schemas.microsoft.com/office/powerpoint/2010/main" val="3974836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180703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4821380" cy="6215784"/>
          </a:xfrm>
        </p:spPr>
        <p:txBody>
          <a:bodyPr anchor="t">
            <a:normAutofit/>
          </a:bodyPr>
          <a:lstStyle/>
          <a:p>
            <a:r>
              <a:rPr lang="fr-FR" sz="2800" b="1" dirty="0"/>
              <a:t>1473. </a:t>
            </a:r>
            <a:br>
              <a:rPr lang="fr-FR" sz="2800" b="1" dirty="0"/>
            </a:br>
            <a:r>
              <a:rPr lang="fr-FR" sz="2800" b="1" dirty="0"/>
              <a:t>Cosimo Rosselli. </a:t>
            </a:r>
            <a:br>
              <a:rPr lang="fr-FR" sz="2800" b="1" dirty="0"/>
            </a:br>
            <a:r>
              <a:rPr lang="fr-FR" sz="2800" b="1" dirty="0"/>
              <a:t>La </a:t>
            </a:r>
            <a:r>
              <a:rPr lang="fr-FR" sz="2800" b="1" dirty="0" err="1"/>
              <a:t>Anunciación</a:t>
            </a:r>
            <a:r>
              <a:rPr lang="fr-FR" sz="2800" b="1" dirty="0"/>
              <a:t>. San Juan Evangelista, San Antonio </a:t>
            </a:r>
            <a:r>
              <a:rPr lang="fr-FR" sz="2800" b="1" dirty="0" err="1"/>
              <a:t>Abad</a:t>
            </a:r>
            <a:r>
              <a:rPr lang="fr-FR" sz="2800" b="1" dirty="0"/>
              <a:t>, Santa Catalina y San.</a:t>
            </a:r>
            <a:br>
              <a:rPr lang="fr-FR" sz="2800" b="1" dirty="0"/>
            </a:br>
            <a:r>
              <a:rPr lang="fr-FR" sz="2800" b="1" dirty="0"/>
              <a:t>Musée du Petit Palais, Avignon.</a:t>
            </a:r>
            <a:endParaRPr lang="es-ES" sz="2800" b="1" dirty="0"/>
          </a:p>
        </p:txBody>
      </p:sp>
      <p:pic>
        <p:nvPicPr>
          <p:cNvPr id="3" name="Imagen 2">
            <a:extLst>
              <a:ext uri="{FF2B5EF4-FFF2-40B4-BE49-F238E27FC236}">
                <a16:creationId xmlns:a16="http://schemas.microsoft.com/office/drawing/2014/main" id="{5365B6AC-4E7F-4182-8556-86813BC40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593" y="0"/>
            <a:ext cx="6766407" cy="6858000"/>
          </a:xfrm>
          <a:prstGeom prst="rect">
            <a:avLst/>
          </a:prstGeom>
        </p:spPr>
      </p:pic>
    </p:spTree>
    <p:extLst>
      <p:ext uri="{BB962C8B-B14F-4D97-AF65-F5344CB8AC3E}">
        <p14:creationId xmlns:p14="http://schemas.microsoft.com/office/powerpoint/2010/main" val="38385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A3B3D25-056A-417C-8ACF-E1B4BF8D5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5855" y="1551709"/>
            <a:ext cx="7588606" cy="4294908"/>
          </a:xfrm>
          <a:prstGeom prst="rect">
            <a:avLst/>
          </a:prstGeom>
        </p:spPr>
      </p:pic>
      <p:pic>
        <p:nvPicPr>
          <p:cNvPr id="7" name="Imagen 6">
            <a:extLst>
              <a:ext uri="{FF2B5EF4-FFF2-40B4-BE49-F238E27FC236}">
                <a16:creationId xmlns:a16="http://schemas.microsoft.com/office/drawing/2014/main" id="{FEFF0E93-6A13-40F8-8FFE-45D8BA6D2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311"/>
            <a:ext cx="4585855" cy="6891312"/>
          </a:xfrm>
          <a:prstGeom prst="rect">
            <a:avLst/>
          </a:prstGeom>
        </p:spPr>
      </p:pic>
    </p:spTree>
    <p:extLst>
      <p:ext uri="{BB962C8B-B14F-4D97-AF65-F5344CB8AC3E}">
        <p14:creationId xmlns:p14="http://schemas.microsoft.com/office/powerpoint/2010/main" val="192893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23786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5295616" cy="6215784"/>
          </a:xfrm>
        </p:spPr>
        <p:txBody>
          <a:bodyPr anchor="t">
            <a:normAutofit/>
          </a:bodyPr>
          <a:lstStyle/>
          <a:p>
            <a:r>
              <a:rPr lang="it-IT" sz="2800" b="1" dirty="0"/>
              <a:t>1475. Cosimo Rosselli. Escenas vida de San Pilippo Benizzi. Santissima Annunziata, Florencia.</a:t>
            </a:r>
            <a:endParaRPr lang="es-ES" sz="2800" b="1" dirty="0"/>
          </a:p>
        </p:txBody>
      </p:sp>
      <p:pic>
        <p:nvPicPr>
          <p:cNvPr id="3" name="Imagen 2">
            <a:extLst>
              <a:ext uri="{FF2B5EF4-FFF2-40B4-BE49-F238E27FC236}">
                <a16:creationId xmlns:a16="http://schemas.microsoft.com/office/drawing/2014/main" id="{29C62A76-F982-48CF-9322-67F187652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872" y="0"/>
            <a:ext cx="6730128" cy="6858000"/>
          </a:xfrm>
          <a:prstGeom prst="rect">
            <a:avLst/>
          </a:prstGeom>
        </p:spPr>
      </p:pic>
    </p:spTree>
    <p:extLst>
      <p:ext uri="{BB962C8B-B14F-4D97-AF65-F5344CB8AC3E}">
        <p14:creationId xmlns:p14="http://schemas.microsoft.com/office/powerpoint/2010/main" val="3608263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r>
              <a:rPr lang="it-IT" sz="2800" b="1" dirty="0"/>
              <a:t>1476. Cosimo Roselli. Vocación de San Felipe Benizzi, Annunziata de Florencia</a:t>
            </a:r>
            <a:endParaRPr lang="es-ES" sz="2800" b="1" dirty="0"/>
          </a:p>
        </p:txBody>
      </p:sp>
      <p:pic>
        <p:nvPicPr>
          <p:cNvPr id="3" name="Imagen 2">
            <a:extLst>
              <a:ext uri="{FF2B5EF4-FFF2-40B4-BE49-F238E27FC236}">
                <a16:creationId xmlns:a16="http://schemas.microsoft.com/office/drawing/2014/main" id="{4A17481D-AC5F-4F84-9471-E05EB533D9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9550" y="0"/>
            <a:ext cx="8172450" cy="6858000"/>
          </a:xfrm>
          <a:prstGeom prst="rect">
            <a:avLst/>
          </a:prstGeom>
        </p:spPr>
      </p:pic>
    </p:spTree>
    <p:extLst>
      <p:ext uri="{BB962C8B-B14F-4D97-AF65-F5344CB8AC3E}">
        <p14:creationId xmlns:p14="http://schemas.microsoft.com/office/powerpoint/2010/main" val="609272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3112099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b="0" i="0" dirty="0" err="1">
                <a:solidFill>
                  <a:srgbClr val="000000"/>
                </a:solidFill>
                <a:effectLst/>
              </a:rPr>
              <a:t>Cosimo</a:t>
            </a:r>
            <a:r>
              <a:rPr lang="es-ES" sz="2400" b="0" i="0" dirty="0">
                <a:solidFill>
                  <a:srgbClr val="000000"/>
                </a:solidFill>
                <a:effectLst/>
              </a:rPr>
              <a:t> Rosselli fue considerado desde Vasari como el más débil de los pintores que trabajaron en la Capilla Sixtina en la decoración del siglo XV. </a:t>
            </a:r>
          </a:p>
          <a:p>
            <a:r>
              <a:rPr lang="es-ES" sz="2400" b="0" i="0" dirty="0">
                <a:solidFill>
                  <a:srgbClr val="000000"/>
                </a:solidFill>
                <a:effectLst/>
              </a:rPr>
              <a:t>Se desconoce cómo sucedió que se le concedió el honor de trabajar junto a los tres maestros bastante ilustres (Botticelli, Perugino, </a:t>
            </a:r>
            <a:r>
              <a:rPr lang="es-ES" sz="2400" b="0" i="0" dirty="0" err="1">
                <a:solidFill>
                  <a:srgbClr val="000000"/>
                </a:solidFill>
                <a:effectLst/>
              </a:rPr>
              <a:t>Ghirlandaio</a:t>
            </a:r>
            <a:r>
              <a:rPr lang="es-ES" sz="2400" b="0" i="0" dirty="0">
                <a:solidFill>
                  <a:srgbClr val="000000"/>
                </a:solidFill>
                <a:effectLst/>
              </a:rPr>
              <a:t>). </a:t>
            </a:r>
          </a:p>
          <a:p>
            <a:r>
              <a:rPr lang="es-ES" sz="2400" b="0" i="0" dirty="0">
                <a:solidFill>
                  <a:srgbClr val="000000"/>
                </a:solidFill>
                <a:effectLst/>
              </a:rPr>
              <a:t>Junto con sus asistentes, pintó dos frescos del ciclo en la pared norte de la capilla que representan escenas de la vida de Cristo (el Sermón de la Montaña y la Última Cena), así como dos frescos del ciclo en la pared sur que representan escenas de la vida de Moisés (el Cruce del Mar Rojo y las Tablas de la Ley con el Becerro de Oro). </a:t>
            </a:r>
            <a:endParaRPr lang="es-ES" sz="2400" dirty="0"/>
          </a:p>
        </p:txBody>
      </p:sp>
    </p:spTree>
    <p:extLst>
      <p:ext uri="{BB962C8B-B14F-4D97-AF65-F5344CB8AC3E}">
        <p14:creationId xmlns:p14="http://schemas.microsoft.com/office/powerpoint/2010/main" val="356436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2172964" cy="6215784"/>
          </a:xfrm>
        </p:spPr>
        <p:txBody>
          <a:bodyPr anchor="t">
            <a:normAutofit/>
          </a:bodyPr>
          <a:lstStyle/>
          <a:p>
            <a:r>
              <a:rPr lang="es-ES" sz="2800" b="1" dirty="0"/>
              <a:t>1481. </a:t>
            </a:r>
            <a:r>
              <a:rPr lang="es-ES" sz="2800" b="1" dirty="0" err="1"/>
              <a:t>Cosimo</a:t>
            </a:r>
            <a:r>
              <a:rPr lang="es-ES" sz="2800" b="1" dirty="0"/>
              <a:t> Rosselli. Sermón de la montaña y la curación del leproso, Capilla Sixtina.</a:t>
            </a:r>
          </a:p>
        </p:txBody>
      </p:sp>
      <p:pic>
        <p:nvPicPr>
          <p:cNvPr id="7" name="Imagen 6">
            <a:extLst>
              <a:ext uri="{FF2B5EF4-FFF2-40B4-BE49-F238E27FC236}">
                <a16:creationId xmlns:a16="http://schemas.microsoft.com/office/drawing/2014/main" id="{CC0DB56C-FE78-465C-8CA4-103B7AC8C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221" y="591271"/>
            <a:ext cx="9852779" cy="5763491"/>
          </a:xfrm>
          <a:prstGeom prst="rect">
            <a:avLst/>
          </a:prstGeom>
        </p:spPr>
      </p:pic>
    </p:spTree>
    <p:extLst>
      <p:ext uri="{BB962C8B-B14F-4D97-AF65-F5344CB8AC3E}">
        <p14:creationId xmlns:p14="http://schemas.microsoft.com/office/powerpoint/2010/main" val="529519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2332459" cy="6215784"/>
          </a:xfrm>
        </p:spPr>
        <p:txBody>
          <a:bodyPr anchor="t">
            <a:normAutofit/>
          </a:bodyPr>
          <a:lstStyle/>
          <a:p>
            <a:r>
              <a:rPr lang="it-IT" sz="2800" b="1" dirty="0"/>
              <a:t>1481. Cosimo Rosselli. </a:t>
            </a:r>
            <a:br>
              <a:rPr lang="it-IT" sz="2800" b="1" dirty="0"/>
            </a:br>
            <a:r>
              <a:rPr lang="it-IT" sz="2800" b="1" dirty="0"/>
              <a:t>La Última cena.</a:t>
            </a:r>
            <a:br>
              <a:rPr lang="it-IT" sz="2800" b="1" dirty="0"/>
            </a:br>
            <a:r>
              <a:rPr lang="it-IT" sz="2800" b="1" dirty="0"/>
              <a:t>Capilla Sixtina.</a:t>
            </a:r>
            <a:br>
              <a:rPr lang="it-IT" sz="2800" b="1" dirty="0"/>
            </a:br>
            <a:r>
              <a:rPr lang="es-ES" sz="2400" dirty="0">
                <a:solidFill>
                  <a:srgbClr val="000000"/>
                </a:solidFill>
                <a:latin typeface="+mn-lt"/>
              </a:rPr>
              <a:t>E</a:t>
            </a:r>
            <a:r>
              <a:rPr lang="es-ES" sz="2400" b="0" i="0" dirty="0">
                <a:solidFill>
                  <a:srgbClr val="000000"/>
                </a:solidFill>
                <a:effectLst/>
                <a:latin typeface="+mn-lt"/>
              </a:rPr>
              <a:t>stá ubicado en el sexto compartimiento en la pared norte.</a:t>
            </a:r>
            <a:endParaRPr lang="es-ES" sz="2800" b="1" dirty="0">
              <a:latin typeface="+mn-lt"/>
            </a:endParaRPr>
          </a:p>
        </p:txBody>
      </p:sp>
      <p:pic>
        <p:nvPicPr>
          <p:cNvPr id="3" name="Imagen 2">
            <a:extLst>
              <a:ext uri="{FF2B5EF4-FFF2-40B4-BE49-F238E27FC236}">
                <a16:creationId xmlns:a16="http://schemas.microsoft.com/office/drawing/2014/main" id="{CBB857FD-7518-4025-BC98-21D7727FE2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8715" y="0"/>
            <a:ext cx="9693286" cy="6858000"/>
          </a:xfrm>
          <a:prstGeom prst="rect">
            <a:avLst/>
          </a:prstGeom>
        </p:spPr>
      </p:pic>
    </p:spTree>
    <p:extLst>
      <p:ext uri="{BB962C8B-B14F-4D97-AF65-F5344CB8AC3E}">
        <p14:creationId xmlns:p14="http://schemas.microsoft.com/office/powerpoint/2010/main" val="3367229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5710224" y="0"/>
            <a:ext cx="6481775" cy="1620981"/>
          </a:xfrm>
        </p:spPr>
        <p:txBody>
          <a:bodyPr anchor="ctr">
            <a:normAutofit/>
          </a:bodyPr>
          <a:lstStyle/>
          <a:p>
            <a:pPr algn="ctr"/>
            <a:r>
              <a:rPr lang="it-IT" sz="2800" b="1" dirty="0"/>
              <a:t>1481. Cosimo Rosselli. </a:t>
            </a:r>
            <a:br>
              <a:rPr lang="it-IT" sz="2800" b="1" dirty="0"/>
            </a:br>
            <a:r>
              <a:rPr lang="it-IT" sz="2800" b="1" dirty="0"/>
              <a:t>La Última cena.</a:t>
            </a:r>
            <a:br>
              <a:rPr lang="it-IT" sz="2800" b="1" dirty="0"/>
            </a:br>
            <a:r>
              <a:rPr lang="it-IT" sz="2800" b="1" dirty="0"/>
              <a:t>Capilla Sixtina.</a:t>
            </a:r>
            <a:endParaRPr lang="es-ES" sz="2800" b="1" dirty="0">
              <a:latin typeface="+mn-lt"/>
            </a:endParaRPr>
          </a:p>
        </p:txBody>
      </p:sp>
      <p:pic>
        <p:nvPicPr>
          <p:cNvPr id="3" name="Imagen 2">
            <a:extLst>
              <a:ext uri="{FF2B5EF4-FFF2-40B4-BE49-F238E27FC236}">
                <a16:creationId xmlns:a16="http://schemas.microsoft.com/office/drawing/2014/main" id="{CBB857FD-7518-4025-BC98-21D7727FE2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0226" y="1620980"/>
            <a:ext cx="6481774" cy="4585855"/>
          </a:xfrm>
          <a:prstGeom prst="rect">
            <a:avLst/>
          </a:prstGeom>
        </p:spPr>
      </p:pic>
      <p:sp>
        <p:nvSpPr>
          <p:cNvPr id="2" name="CuadroTexto 1">
            <a:extLst>
              <a:ext uri="{FF2B5EF4-FFF2-40B4-BE49-F238E27FC236}">
                <a16:creationId xmlns:a16="http://schemas.microsoft.com/office/drawing/2014/main" id="{4168A4FD-BA97-48F8-83D1-D5D486B2C207}"/>
              </a:ext>
            </a:extLst>
          </p:cNvPr>
          <p:cNvSpPr txBox="1"/>
          <p:nvPr/>
        </p:nvSpPr>
        <p:spPr>
          <a:xfrm>
            <a:off x="124691" y="365125"/>
            <a:ext cx="5585533" cy="6370975"/>
          </a:xfrm>
          <a:prstGeom prst="rect">
            <a:avLst/>
          </a:prstGeom>
          <a:noFill/>
        </p:spPr>
        <p:txBody>
          <a:bodyPr wrap="square" rtlCol="0">
            <a:spAutoFit/>
          </a:bodyPr>
          <a:lstStyle/>
          <a:p>
            <a:r>
              <a:rPr lang="es-ES" sz="2400" b="0" i="0" dirty="0">
                <a:solidFill>
                  <a:srgbClr val="000000"/>
                </a:solidFill>
                <a:effectLst/>
              </a:rPr>
              <a:t>El fresco es del ciclo de la vida de Cristo en la Capilla Sixtina, </a:t>
            </a:r>
          </a:p>
          <a:p>
            <a:r>
              <a:rPr lang="es-ES" sz="2400" b="0" i="0" dirty="0">
                <a:solidFill>
                  <a:srgbClr val="000000"/>
                </a:solidFill>
                <a:effectLst/>
              </a:rPr>
              <a:t>Esta escena no es tan accidentada como los otros frescos del ciclo, pero el cáliz resaltado que está sobre la mesa frente a Cristo enfatiza el hecho de que estamos viendo la institución del sacramento de la Eucaristía y, en consecuencia, un símbolo de la Nueva. Pacto entre Dios y la humanidad. </a:t>
            </a:r>
          </a:p>
          <a:p>
            <a:r>
              <a:rPr lang="es-ES" sz="2400" b="0" i="0" dirty="0">
                <a:solidFill>
                  <a:srgbClr val="000000"/>
                </a:solidFill>
                <a:effectLst/>
              </a:rPr>
              <a:t>Hay tres pinturas de "ventana" al fondo, el Cristo rezando en el monte de los Olivos, el arresto de Cristo y la crucifixión. </a:t>
            </a:r>
          </a:p>
          <a:p>
            <a:r>
              <a:rPr lang="es-ES" sz="2400" b="0" i="0" dirty="0">
                <a:solidFill>
                  <a:srgbClr val="000000"/>
                </a:solidFill>
                <a:effectLst/>
              </a:rPr>
              <a:t>Los dos últimos son obra de Biagio </a:t>
            </a:r>
            <a:r>
              <a:rPr lang="es-ES" sz="2400" b="0" i="0" dirty="0" err="1">
                <a:solidFill>
                  <a:srgbClr val="000000"/>
                </a:solidFill>
                <a:effectLst/>
              </a:rPr>
              <a:t>d'Antonio</a:t>
            </a:r>
            <a:r>
              <a:rPr lang="es-ES" sz="2400" b="0" i="0" dirty="0">
                <a:solidFill>
                  <a:srgbClr val="000000"/>
                </a:solidFill>
                <a:effectLst/>
              </a:rPr>
              <a:t> Tucci, un pintor florentino que ayudó a </a:t>
            </a:r>
            <a:r>
              <a:rPr lang="es-ES" sz="2400" b="0" i="0" dirty="0" err="1">
                <a:solidFill>
                  <a:srgbClr val="000000"/>
                </a:solidFill>
                <a:effectLst/>
              </a:rPr>
              <a:t>Cosimo</a:t>
            </a:r>
            <a:r>
              <a:rPr lang="es-ES" sz="2400" b="0" i="0" dirty="0">
                <a:solidFill>
                  <a:srgbClr val="000000"/>
                </a:solidFill>
                <a:effectLst/>
              </a:rPr>
              <a:t> Rosselli en la ejecución de la Última Cena.</a:t>
            </a:r>
            <a:endParaRPr lang="es-ES" sz="2400" dirty="0"/>
          </a:p>
        </p:txBody>
      </p:sp>
    </p:spTree>
    <p:extLst>
      <p:ext uri="{BB962C8B-B14F-4D97-AF65-F5344CB8AC3E}">
        <p14:creationId xmlns:p14="http://schemas.microsoft.com/office/powerpoint/2010/main" val="3133287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2684185" cy="6215784"/>
          </a:xfrm>
        </p:spPr>
        <p:txBody>
          <a:bodyPr anchor="t">
            <a:normAutofit/>
          </a:bodyPr>
          <a:lstStyle/>
          <a:p>
            <a:r>
              <a:rPr lang="es-ES" sz="2800" b="1" dirty="0"/>
              <a:t>1481. </a:t>
            </a:r>
            <a:r>
              <a:rPr lang="es-ES" sz="2800" b="1" dirty="0" err="1"/>
              <a:t>Cosimo</a:t>
            </a:r>
            <a:r>
              <a:rPr lang="es-ES" sz="2800" b="1" dirty="0"/>
              <a:t> Rosselli. Entrega de las Tablas de la Ley, Capilla Sixtina.</a:t>
            </a:r>
          </a:p>
        </p:txBody>
      </p:sp>
      <p:pic>
        <p:nvPicPr>
          <p:cNvPr id="3" name="Imagen 2">
            <a:extLst>
              <a:ext uri="{FF2B5EF4-FFF2-40B4-BE49-F238E27FC236}">
                <a16:creationId xmlns:a16="http://schemas.microsoft.com/office/drawing/2014/main" id="{CF307DD4-DCEB-4A2A-B6C5-E9D871C2D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441" y="651163"/>
            <a:ext cx="9341559" cy="5555673"/>
          </a:xfrm>
          <a:prstGeom prst="rect">
            <a:avLst/>
          </a:prstGeom>
        </p:spPr>
      </p:pic>
    </p:spTree>
    <p:extLst>
      <p:ext uri="{BB962C8B-B14F-4D97-AF65-F5344CB8AC3E}">
        <p14:creationId xmlns:p14="http://schemas.microsoft.com/office/powerpoint/2010/main" val="2008843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2317542" cy="6215784"/>
          </a:xfrm>
        </p:spPr>
        <p:txBody>
          <a:bodyPr anchor="t">
            <a:normAutofit/>
          </a:bodyPr>
          <a:lstStyle/>
          <a:p>
            <a:r>
              <a:rPr lang="it-IT" sz="2800" b="1" dirty="0"/>
              <a:t>1481 - 1482. Cosimo Rosselli. Paso del Mar Rojo. Capilla Sixtina, Vaticano.</a:t>
            </a:r>
            <a:br>
              <a:rPr lang="it-IT" sz="2800" dirty="0"/>
            </a:br>
            <a:br>
              <a:rPr lang="it-IT" sz="2400" dirty="0">
                <a:latin typeface="+mn-lt"/>
              </a:rPr>
            </a:br>
            <a:r>
              <a:rPr lang="es-ES" sz="2400" b="0" i="0" dirty="0">
                <a:solidFill>
                  <a:srgbClr val="000000"/>
                </a:solidFill>
                <a:effectLst/>
                <a:latin typeface="+mn-lt"/>
              </a:rPr>
              <a:t>Está ubicado en el tercer compartimiento en la pared sur.</a:t>
            </a:r>
            <a:endParaRPr lang="es-ES" sz="2400" dirty="0">
              <a:latin typeface="+mn-lt"/>
            </a:endParaRPr>
          </a:p>
        </p:txBody>
      </p:sp>
      <p:pic>
        <p:nvPicPr>
          <p:cNvPr id="6" name="Imagen 5">
            <a:extLst>
              <a:ext uri="{FF2B5EF4-FFF2-40B4-BE49-F238E27FC236}">
                <a16:creationId xmlns:a16="http://schemas.microsoft.com/office/drawing/2014/main" id="{8F88F1A6-4B48-45D2-96C7-85BFE2D77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2685" y="365125"/>
            <a:ext cx="9789315" cy="6054436"/>
          </a:xfrm>
          <a:prstGeom prst="rect">
            <a:avLst/>
          </a:prstGeom>
        </p:spPr>
      </p:pic>
    </p:spTree>
    <p:extLst>
      <p:ext uri="{BB962C8B-B14F-4D97-AF65-F5344CB8AC3E}">
        <p14:creationId xmlns:p14="http://schemas.microsoft.com/office/powerpoint/2010/main" val="2423536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7271251" y="1"/>
            <a:ext cx="4920747" cy="1711038"/>
          </a:xfrm>
        </p:spPr>
        <p:txBody>
          <a:bodyPr anchor="ctr">
            <a:normAutofit/>
          </a:bodyPr>
          <a:lstStyle/>
          <a:p>
            <a:pPr algn="ctr"/>
            <a:r>
              <a:rPr lang="it-IT" sz="2800" b="1" dirty="0"/>
              <a:t>1481 - 1482. Cosimo Rosselli. Paso del Mar Rojo. </a:t>
            </a:r>
            <a:br>
              <a:rPr lang="it-IT" sz="2800" b="1" dirty="0"/>
            </a:br>
            <a:r>
              <a:rPr lang="it-IT" sz="2800" b="1" dirty="0"/>
              <a:t>Capilla Sixtina, Vaticano.</a:t>
            </a:r>
            <a:endParaRPr lang="es-ES" sz="2400" dirty="0">
              <a:latin typeface="+mn-lt"/>
            </a:endParaRPr>
          </a:p>
        </p:txBody>
      </p:sp>
      <p:pic>
        <p:nvPicPr>
          <p:cNvPr id="3" name="Imagen 2">
            <a:extLst>
              <a:ext uri="{FF2B5EF4-FFF2-40B4-BE49-F238E27FC236}">
                <a16:creationId xmlns:a16="http://schemas.microsoft.com/office/drawing/2014/main" id="{F43864D7-8FF6-4724-897D-702B1B8EA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1251" y="1711038"/>
            <a:ext cx="4920747" cy="3068781"/>
          </a:xfrm>
          <a:prstGeom prst="rect">
            <a:avLst/>
          </a:prstGeom>
        </p:spPr>
      </p:pic>
      <p:sp>
        <p:nvSpPr>
          <p:cNvPr id="2" name="CuadroTexto 1">
            <a:extLst>
              <a:ext uri="{FF2B5EF4-FFF2-40B4-BE49-F238E27FC236}">
                <a16:creationId xmlns:a16="http://schemas.microsoft.com/office/drawing/2014/main" id="{300864E0-2CB7-426B-A0E0-FFCB5C912DFA}"/>
              </a:ext>
            </a:extLst>
          </p:cNvPr>
          <p:cNvSpPr txBox="1"/>
          <p:nvPr/>
        </p:nvSpPr>
        <p:spPr>
          <a:xfrm>
            <a:off x="526472" y="365125"/>
            <a:ext cx="6580909" cy="6524863"/>
          </a:xfrm>
          <a:prstGeom prst="rect">
            <a:avLst/>
          </a:prstGeom>
          <a:noFill/>
        </p:spPr>
        <p:txBody>
          <a:bodyPr wrap="square" rtlCol="0">
            <a:spAutoFit/>
          </a:bodyPr>
          <a:lstStyle/>
          <a:p>
            <a:r>
              <a:rPr lang="es-ES" sz="2200" b="0" i="0" dirty="0">
                <a:solidFill>
                  <a:srgbClr val="000000"/>
                </a:solidFill>
                <a:effectLst/>
              </a:rPr>
              <a:t>Los episodios de la vida de Moisés fueron concebidos como escenas tipológicas que prefiguran episodios significativos de la vida de Cristo. En la pintura vemos al pueblo de Israel pasando por el Mar Rojo. La secuencia comienza en el fondo a la derecha, donde Moisés y Aarón suplican al faraón que libere al pueblo de Israel. Después de que Dios envía plagas a Egipto, el faraón finalmente cede, pero luego persigue a los extranjeros que se van con su ejército. Moisés divide las aguas del mar con su vara para que los israelitas puedan pasar a través de ellas. Cuando levanta la vara por segunda vez, las aguas se cierran detrás de ellos y sus perseguidores, el Faraón a la cabeza, se ahogan. Sobre el diluvio se eleva la columna de fuego con la que Dios infundió temor en el ejército de los egipcios. En la orilla izquierda, Moisés está de pie, con el bastón en la mano, con el pueblo de Israel. La mujer arrodillada en primer plano es la profetisa Miriam, quien ha tomado un tambor para agradecer al Señor por su rescate.</a:t>
            </a:r>
            <a:endParaRPr lang="es-ES" sz="2200" dirty="0"/>
          </a:p>
        </p:txBody>
      </p:sp>
    </p:spTree>
    <p:extLst>
      <p:ext uri="{BB962C8B-B14F-4D97-AF65-F5344CB8AC3E}">
        <p14:creationId xmlns:p14="http://schemas.microsoft.com/office/powerpoint/2010/main" val="1071140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233118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6457048" cy="6215784"/>
          </a:xfrm>
        </p:spPr>
        <p:txBody>
          <a:bodyPr anchor="t">
            <a:normAutofit fontScale="90000"/>
          </a:bodyPr>
          <a:lstStyle/>
          <a:p>
            <a:pPr algn="l"/>
            <a:r>
              <a:rPr lang="es-ES" sz="3100" b="1" dirty="0"/>
              <a:t>1480. </a:t>
            </a:r>
            <a:r>
              <a:rPr lang="es-ES" sz="3100" b="1" dirty="0" err="1"/>
              <a:t>Cosimo</a:t>
            </a:r>
            <a:r>
              <a:rPr lang="es-ES" sz="3100" b="1" dirty="0"/>
              <a:t> Rosselli. Adoración de los magos con santos. The Barber </a:t>
            </a:r>
            <a:r>
              <a:rPr lang="es-ES" sz="3100" b="1" dirty="0" err="1"/>
              <a:t>Institute</a:t>
            </a:r>
            <a:r>
              <a:rPr lang="es-ES" sz="3100" b="1" dirty="0"/>
              <a:t> Fine Arts.</a:t>
            </a:r>
            <a:br>
              <a:rPr lang="es-ES" sz="2800" b="1" dirty="0"/>
            </a:br>
            <a:r>
              <a:rPr lang="es-ES" sz="2700" i="0" dirty="0">
                <a:effectLst/>
                <a:latin typeface="+mn-lt"/>
              </a:rPr>
              <a:t>Este es el panel principal de un retablo. </a:t>
            </a:r>
            <a:br>
              <a:rPr lang="es-ES" sz="2700" i="0" dirty="0">
                <a:effectLst/>
                <a:latin typeface="+mn-lt"/>
              </a:rPr>
            </a:br>
            <a:r>
              <a:rPr lang="es-ES" sz="2700" i="0" dirty="0">
                <a:effectLst/>
                <a:latin typeface="+mn-lt"/>
              </a:rPr>
              <a:t>Un complejo grupo de figuras se reúne dentro de un hermoso paisaje. </a:t>
            </a:r>
            <a:br>
              <a:rPr lang="es-ES" sz="2700" i="0" dirty="0">
                <a:effectLst/>
                <a:latin typeface="+mn-lt"/>
              </a:rPr>
            </a:br>
            <a:r>
              <a:rPr lang="es-ES" sz="2700" i="0" dirty="0">
                <a:effectLst/>
                <a:latin typeface="+mn-lt"/>
              </a:rPr>
              <a:t>Tres santos rodean al niño Cristo: Jerónimo con el pecho desnudo; Francisco en el hábito gris; y Benedicto con la túnica oscura.</a:t>
            </a:r>
            <a:br>
              <a:rPr lang="es-ES" sz="2700" i="0" dirty="0">
                <a:effectLst/>
                <a:latin typeface="+mn-lt"/>
              </a:rPr>
            </a:br>
            <a:r>
              <a:rPr lang="es-ES" sz="2700" i="0" dirty="0">
                <a:effectLst/>
                <a:latin typeface="+mn-lt"/>
              </a:rPr>
              <a:t>En primer plano, los tres Reyes Magos con sus dones se arrodillan en adoración. </a:t>
            </a:r>
            <a:br>
              <a:rPr lang="es-ES" sz="2700" i="0" dirty="0">
                <a:effectLst/>
                <a:latin typeface="+mn-lt"/>
              </a:rPr>
            </a:br>
            <a:r>
              <a:rPr lang="es-ES" sz="2700" i="0" dirty="0">
                <a:effectLst/>
                <a:latin typeface="+mn-lt"/>
              </a:rPr>
              <a:t>Arriba, están Dios el Padre y la paloma que simboliza el Espíritu Santo. </a:t>
            </a:r>
            <a:br>
              <a:rPr lang="es-ES" sz="2700" i="0" dirty="0">
                <a:effectLst/>
                <a:latin typeface="+mn-lt"/>
              </a:rPr>
            </a:br>
            <a:r>
              <a:rPr lang="es-ES" sz="2700" i="0" dirty="0">
                <a:effectLst/>
                <a:latin typeface="+mn-lt"/>
              </a:rPr>
              <a:t>En las colinas a la izquierda, un ángel se aparece a los pastores.</a:t>
            </a:r>
            <a:br>
              <a:rPr lang="es-ES" sz="2700" i="0" dirty="0">
                <a:effectLst/>
                <a:latin typeface="+mn-lt"/>
              </a:rPr>
            </a:br>
            <a:r>
              <a:rPr lang="es-ES" sz="2700" i="0" dirty="0">
                <a:effectLst/>
                <a:latin typeface="+mn-lt"/>
              </a:rPr>
              <a:t>La figura incompleta de San José a la derecha indica que el panel ha sido cortado y remodelado.</a:t>
            </a:r>
            <a:br>
              <a:rPr lang="es-ES" sz="1100" b="0" i="0" dirty="0">
                <a:solidFill>
                  <a:srgbClr val="3A3A3A"/>
                </a:solidFill>
                <a:effectLst/>
                <a:latin typeface="Lato" panose="020F0502020204030203" pitchFamily="34" charset="0"/>
              </a:rPr>
            </a:br>
            <a:endParaRPr lang="es-ES" sz="2800" b="1" dirty="0"/>
          </a:p>
        </p:txBody>
      </p:sp>
      <p:pic>
        <p:nvPicPr>
          <p:cNvPr id="3" name="Imagen 2">
            <a:extLst>
              <a:ext uri="{FF2B5EF4-FFF2-40B4-BE49-F238E27FC236}">
                <a16:creationId xmlns:a16="http://schemas.microsoft.com/office/drawing/2014/main" id="{B9710200-D334-44EB-BCAD-83BECCF0C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3304" y="0"/>
            <a:ext cx="5568696" cy="6858000"/>
          </a:xfrm>
          <a:prstGeom prst="rect">
            <a:avLst/>
          </a:prstGeom>
        </p:spPr>
      </p:pic>
    </p:spTree>
    <p:extLst>
      <p:ext uri="{BB962C8B-B14F-4D97-AF65-F5344CB8AC3E}">
        <p14:creationId xmlns:p14="http://schemas.microsoft.com/office/powerpoint/2010/main" val="412788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4"/>
            <a:ext cx="7301344" cy="6382039"/>
          </a:xfrm>
        </p:spPr>
        <p:txBody>
          <a:bodyPr anchor="t">
            <a:normAutofit fontScale="90000"/>
          </a:bodyPr>
          <a:lstStyle/>
          <a:p>
            <a:r>
              <a:rPr lang="it-IT" sz="3100" b="1" dirty="0"/>
              <a:t>1480 - 1482. Madonna col Bambino e angeli. New York, Metropolitan Museum.</a:t>
            </a:r>
            <a:br>
              <a:rPr lang="it-IT" sz="2800" b="1" dirty="0"/>
            </a:br>
            <a:r>
              <a:rPr lang="es-ES" sz="2700" b="0" i="0" dirty="0">
                <a:effectLst/>
                <a:latin typeface="+mn-lt"/>
              </a:rPr>
              <a:t>La imagen data de alrededor de 1480-82, alrededor de la época en que Rosselli estaba trabajando en Roma en la Capilla Sixtina junto con Perugino, Botticelli, </a:t>
            </a:r>
            <a:r>
              <a:rPr lang="es-ES" sz="2700" b="0" i="0" dirty="0" err="1">
                <a:effectLst/>
                <a:latin typeface="+mn-lt"/>
              </a:rPr>
              <a:t>Ghirlandaio</a:t>
            </a:r>
            <a:r>
              <a:rPr lang="es-ES" sz="2700" b="0" i="0" dirty="0">
                <a:effectLst/>
                <a:latin typeface="+mn-lt"/>
              </a:rPr>
              <a:t> y </a:t>
            </a:r>
            <a:r>
              <a:rPr lang="es-ES" sz="2700" b="0" i="0" dirty="0" err="1">
                <a:effectLst/>
                <a:latin typeface="+mn-lt"/>
              </a:rPr>
              <a:t>Signorelli</a:t>
            </a:r>
            <a:r>
              <a:rPr lang="es-ES" sz="2700" b="0" i="0" dirty="0">
                <a:effectLst/>
                <a:latin typeface="+mn-lt"/>
              </a:rPr>
              <a:t>. </a:t>
            </a:r>
            <a:br>
              <a:rPr lang="es-ES" sz="2700" b="0" i="0" dirty="0">
                <a:effectLst/>
                <a:latin typeface="+mn-lt"/>
              </a:rPr>
            </a:br>
            <a:r>
              <a:rPr lang="es-ES" sz="2700" b="0" i="0" dirty="0">
                <a:effectLst/>
                <a:latin typeface="+mn-lt"/>
              </a:rPr>
              <a:t>Sin embargo, fue pintado para un florentino, ya que el fondo tiene una vista de la cúpula de la catedral de Florencia. </a:t>
            </a:r>
            <a:br>
              <a:rPr lang="es-ES" sz="2700" b="0" i="0" dirty="0">
                <a:effectLst/>
                <a:latin typeface="+mn-lt"/>
              </a:rPr>
            </a:br>
            <a:r>
              <a:rPr lang="es-ES" sz="2700" b="0" i="0" dirty="0">
                <a:effectLst/>
                <a:latin typeface="+mn-lt"/>
              </a:rPr>
              <a:t>Como lo indican sus dimensiones bastante modestas, la imagen probablemente colgaba en un interior doméstico, donde habría servido como un foco para la oración y la devoción diarias. </a:t>
            </a:r>
            <a:br>
              <a:rPr lang="es-ES" sz="2700" b="0" i="0" dirty="0">
                <a:effectLst/>
                <a:latin typeface="+mn-lt"/>
              </a:rPr>
            </a:br>
            <a:r>
              <a:rPr lang="es-ES" sz="2700" b="0" i="0" dirty="0">
                <a:effectLst/>
                <a:latin typeface="+mn-lt"/>
              </a:rPr>
              <a:t>Esta función se indica aún más por el espacio vacío entre los dos ángeles adoradores, que parece destinado al devoto. </a:t>
            </a:r>
            <a:br>
              <a:rPr lang="es-ES" sz="2700" b="0" i="0" dirty="0">
                <a:effectLst/>
                <a:latin typeface="+mn-lt"/>
              </a:rPr>
            </a:br>
            <a:r>
              <a:rPr lang="es-ES" sz="2700" b="0" i="0" dirty="0">
                <a:effectLst/>
                <a:latin typeface="+mn-lt"/>
              </a:rPr>
              <a:t>El Niño Jesús lleva un pequeño globo terráqueo, lo que significa su papel como el </a:t>
            </a:r>
            <a:r>
              <a:rPr lang="es-ES" sz="2700" b="0" i="1" dirty="0" err="1">
                <a:effectLst/>
                <a:latin typeface="+mn-lt"/>
              </a:rPr>
              <a:t>Salvator</a:t>
            </a:r>
            <a:r>
              <a:rPr lang="es-ES" sz="2700" b="0" i="1" dirty="0">
                <a:effectLst/>
                <a:latin typeface="+mn-lt"/>
              </a:rPr>
              <a:t> </a:t>
            </a:r>
            <a:r>
              <a:rPr lang="es-ES" sz="2700" b="0" i="1" dirty="0" err="1">
                <a:effectLst/>
                <a:latin typeface="+mn-lt"/>
              </a:rPr>
              <a:t>mundi</a:t>
            </a:r>
            <a:r>
              <a:rPr lang="es-ES" sz="2700" b="0" i="1" dirty="0">
                <a:effectLst/>
                <a:latin typeface="+mn-lt"/>
              </a:rPr>
              <a:t>, </a:t>
            </a:r>
            <a:r>
              <a:rPr lang="es-ES" sz="2700" b="0" i="0" dirty="0">
                <a:effectLst/>
                <a:latin typeface="+mn-lt"/>
              </a:rPr>
              <a:t>o salvador del mundo.</a:t>
            </a:r>
            <a:endParaRPr lang="es-ES" sz="2800" b="1" dirty="0">
              <a:latin typeface="+mn-lt"/>
            </a:endParaRPr>
          </a:p>
        </p:txBody>
      </p:sp>
      <p:pic>
        <p:nvPicPr>
          <p:cNvPr id="5" name="Imagen 4">
            <a:extLst>
              <a:ext uri="{FF2B5EF4-FFF2-40B4-BE49-F238E27FC236}">
                <a16:creationId xmlns:a16="http://schemas.microsoft.com/office/drawing/2014/main" id="{B2E810D5-E989-4BA7-B601-3040734CC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303" y="0"/>
            <a:ext cx="4766697" cy="6858000"/>
          </a:xfrm>
          <a:prstGeom prst="rect">
            <a:avLst/>
          </a:prstGeom>
        </p:spPr>
      </p:pic>
    </p:spTree>
    <p:extLst>
      <p:ext uri="{BB962C8B-B14F-4D97-AF65-F5344CB8AC3E}">
        <p14:creationId xmlns:p14="http://schemas.microsoft.com/office/powerpoint/2010/main" val="2174549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5361708" cy="6215784"/>
          </a:xfrm>
        </p:spPr>
        <p:txBody>
          <a:bodyPr anchor="t">
            <a:normAutofit/>
          </a:bodyPr>
          <a:lstStyle/>
          <a:p>
            <a:r>
              <a:rPr lang="es-ES" sz="2800" b="1" dirty="0"/>
              <a:t>1480. </a:t>
            </a:r>
            <a:r>
              <a:rPr lang="es-ES" sz="2800" b="1" dirty="0" err="1"/>
              <a:t>Cosimo</a:t>
            </a:r>
            <a:r>
              <a:rPr lang="es-ES" sz="2800" b="1" dirty="0"/>
              <a:t> Rosselli. </a:t>
            </a:r>
            <a:br>
              <a:rPr lang="es-ES" sz="2800" b="1" dirty="0"/>
            </a:br>
            <a:r>
              <a:rPr lang="es-ES" sz="2800" b="1" dirty="0"/>
              <a:t>Fragmento de un retablo de la Adoración del niño Jesús. </a:t>
            </a:r>
            <a:br>
              <a:rPr lang="es-ES" sz="2800" b="1" dirty="0"/>
            </a:br>
            <a:r>
              <a:rPr lang="es-ES" sz="2800" b="1" dirty="0"/>
              <a:t>Iglesia de la </a:t>
            </a:r>
            <a:r>
              <a:rPr lang="es-ES" sz="2800" b="1" dirty="0" err="1"/>
              <a:t>Commenda</a:t>
            </a:r>
            <a:r>
              <a:rPr lang="es-ES" sz="2800" b="1" dirty="0"/>
              <a:t> di </a:t>
            </a:r>
            <a:r>
              <a:rPr lang="es-ES" sz="2800" b="1" dirty="0" err="1"/>
              <a:t>Sant'Eufrosino</a:t>
            </a:r>
            <a:r>
              <a:rPr lang="es-ES" sz="2800" b="1" dirty="0"/>
              <a:t> en </a:t>
            </a:r>
            <a:r>
              <a:rPr lang="es-ES" sz="2800" b="1" dirty="0" err="1"/>
              <a:t>Volpaia</a:t>
            </a:r>
            <a:r>
              <a:rPr lang="es-ES" sz="2800" b="1" dirty="0"/>
              <a:t>, Radda in Chianti, Italia. </a:t>
            </a:r>
          </a:p>
        </p:txBody>
      </p:sp>
      <p:pic>
        <p:nvPicPr>
          <p:cNvPr id="3" name="Imagen 2">
            <a:extLst>
              <a:ext uri="{FF2B5EF4-FFF2-40B4-BE49-F238E27FC236}">
                <a16:creationId xmlns:a16="http://schemas.microsoft.com/office/drawing/2014/main" id="{F18972B5-E6D8-48B1-A54D-6D605452D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
            <a:ext cx="6400800" cy="6872859"/>
          </a:xfrm>
          <a:prstGeom prst="rect">
            <a:avLst/>
          </a:prstGeom>
        </p:spPr>
      </p:pic>
    </p:spTree>
    <p:extLst>
      <p:ext uri="{BB962C8B-B14F-4D97-AF65-F5344CB8AC3E}">
        <p14:creationId xmlns:p14="http://schemas.microsoft.com/office/powerpoint/2010/main" val="3715693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7384471" cy="6215784"/>
          </a:xfrm>
        </p:spPr>
        <p:txBody>
          <a:bodyPr anchor="t">
            <a:normAutofit/>
          </a:bodyPr>
          <a:lstStyle/>
          <a:p>
            <a:r>
              <a:rPr lang="it-IT" sz="2800" b="1" dirty="0"/>
              <a:t>1481. Cosimo Roselli. Retrato de un hombre. MET.</a:t>
            </a:r>
            <a:br>
              <a:rPr lang="it-IT" sz="2800" b="1" dirty="0"/>
            </a:br>
            <a:br>
              <a:rPr lang="it-IT" sz="2800" b="1" dirty="0"/>
            </a:br>
            <a:r>
              <a:rPr lang="es-ES" sz="2400" b="0" i="0" dirty="0">
                <a:effectLst/>
                <a:latin typeface="+mn-lt"/>
              </a:rPr>
              <a:t>Si este retrato fue pintado en Roma, donde </a:t>
            </a:r>
            <a:r>
              <a:rPr lang="es-ES" sz="2400" b="0" i="0" dirty="0" err="1">
                <a:effectLst/>
                <a:latin typeface="+mn-lt"/>
              </a:rPr>
              <a:t>Cosimo</a:t>
            </a:r>
            <a:r>
              <a:rPr lang="es-ES" sz="2400" b="0" i="0" dirty="0">
                <a:effectLst/>
                <a:latin typeface="+mn-lt"/>
              </a:rPr>
              <a:t> Rosselli fue empleado en la Capilla Sixtina, o en Florencia, no se puede decir con certeza. </a:t>
            </a:r>
            <a:br>
              <a:rPr lang="es-ES" sz="2400" b="0" i="0" dirty="0">
                <a:effectLst/>
                <a:latin typeface="+mn-lt"/>
              </a:rPr>
            </a:br>
            <a:br>
              <a:rPr lang="es-ES" sz="2400" b="0" i="0" dirty="0">
                <a:effectLst/>
                <a:latin typeface="+mn-lt"/>
              </a:rPr>
            </a:br>
            <a:r>
              <a:rPr lang="es-ES" sz="2400" b="0" i="0" dirty="0">
                <a:effectLst/>
                <a:latin typeface="+mn-lt"/>
              </a:rPr>
              <a:t>El cuidador lleva un costoso doblete rojo forrado en armiño y coloca su mano en el borde del marco, de una manera que se encuentra en los retratos holandeses de Hans </a:t>
            </a:r>
            <a:r>
              <a:rPr lang="es-ES" sz="2400" b="0" i="0" dirty="0" err="1">
                <a:effectLst/>
                <a:latin typeface="+mn-lt"/>
              </a:rPr>
              <a:t>Memling</a:t>
            </a:r>
            <a:r>
              <a:rPr lang="es-ES" sz="2400" b="0" i="0" dirty="0">
                <a:effectLst/>
                <a:latin typeface="+mn-lt"/>
              </a:rPr>
              <a:t>. </a:t>
            </a:r>
            <a:br>
              <a:rPr lang="es-ES" sz="2400" b="0" i="0" dirty="0">
                <a:effectLst/>
                <a:latin typeface="+mn-lt"/>
              </a:rPr>
            </a:br>
            <a:br>
              <a:rPr lang="es-ES" sz="2400" b="0" i="0" dirty="0">
                <a:effectLst/>
                <a:latin typeface="+mn-lt"/>
              </a:rPr>
            </a:br>
            <a:r>
              <a:rPr lang="es-ES" sz="2400" b="0" i="0" dirty="0">
                <a:effectLst/>
                <a:latin typeface="+mn-lt"/>
              </a:rPr>
              <a:t>Los retratos holandeses fueron muy apreciados por su veracidad descriptiva.</a:t>
            </a:r>
            <a:endParaRPr lang="es-ES" sz="2800" b="1" dirty="0">
              <a:latin typeface="+mn-lt"/>
            </a:endParaRPr>
          </a:p>
        </p:txBody>
      </p:sp>
      <p:pic>
        <p:nvPicPr>
          <p:cNvPr id="3" name="Imagen 2">
            <a:extLst>
              <a:ext uri="{FF2B5EF4-FFF2-40B4-BE49-F238E27FC236}">
                <a16:creationId xmlns:a16="http://schemas.microsoft.com/office/drawing/2014/main" id="{03FB8694-B555-4A80-9BC4-BA3446182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27" y="-15787"/>
            <a:ext cx="4599709" cy="6873787"/>
          </a:xfrm>
          <a:prstGeom prst="rect">
            <a:avLst/>
          </a:prstGeom>
        </p:spPr>
      </p:pic>
    </p:spTree>
    <p:extLst>
      <p:ext uri="{BB962C8B-B14F-4D97-AF65-F5344CB8AC3E}">
        <p14:creationId xmlns:p14="http://schemas.microsoft.com/office/powerpoint/2010/main" val="475344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7772399" cy="6312766"/>
          </a:xfrm>
        </p:spPr>
        <p:txBody>
          <a:bodyPr anchor="t">
            <a:normAutofit fontScale="90000"/>
          </a:bodyPr>
          <a:lstStyle/>
          <a:p>
            <a:pPr algn="l"/>
            <a:r>
              <a:rPr lang="it-IT" sz="3100" b="1" dirty="0"/>
              <a:t>1482. Cosimo Roselli. Virgen, Santo Tomás y San Agustín. Firenze, chiesa di Santo Spirito.</a:t>
            </a:r>
            <a:br>
              <a:rPr lang="it-IT" sz="2800" b="1" dirty="0"/>
            </a:br>
            <a:br>
              <a:rPr lang="it-IT" sz="2800" b="1" dirty="0"/>
            </a:br>
            <a:r>
              <a:rPr lang="es-ES" sz="2700" b="0" i="0" dirty="0">
                <a:effectLst/>
                <a:latin typeface="+mn-lt"/>
              </a:rPr>
              <a:t>El retablo está fechado en 1482 y se atribuye unánimemente a </a:t>
            </a:r>
            <a:r>
              <a:rPr lang="es-ES" sz="2700" b="0" i="0" dirty="0" err="1">
                <a:effectLst/>
                <a:latin typeface="+mn-lt"/>
              </a:rPr>
              <a:t>Cosimo</a:t>
            </a:r>
            <a:r>
              <a:rPr lang="es-ES" sz="2700" b="0" i="0" dirty="0">
                <a:effectLst/>
                <a:latin typeface="+mn-lt"/>
              </a:rPr>
              <a:t> Rosselli: el frontal de abajo que representa la incredulidad de Santo Tomás está asignado al taller de Bernardo di Stefano Rosselli. Todas las obras recuerdan al fundador de la Capilla (finales del siglo XV) Tommaso </a:t>
            </a:r>
            <a:r>
              <a:rPr lang="es-ES" sz="2700" b="0" i="0" dirty="0" err="1">
                <a:effectLst/>
                <a:latin typeface="+mn-lt"/>
              </a:rPr>
              <a:t>Corbinelli</a:t>
            </a:r>
            <a:r>
              <a:rPr lang="es-ES" sz="2700" b="0" i="0" dirty="0">
                <a:effectLst/>
                <a:latin typeface="+mn-lt"/>
              </a:rPr>
              <a:t>. En la pintura la figura de Agustín se transformó en San Pedro cuando, cuando la familia se extinguió (1672), la capilla, junto con las otras propiedades de </a:t>
            </a:r>
            <a:r>
              <a:rPr lang="es-ES" sz="2700" b="0" i="0" dirty="0" err="1">
                <a:effectLst/>
                <a:latin typeface="+mn-lt"/>
              </a:rPr>
              <a:t>Corbinelli</a:t>
            </a:r>
            <a:r>
              <a:rPr lang="es-ES" sz="2700" b="0" i="0" dirty="0">
                <a:effectLst/>
                <a:latin typeface="+mn-lt"/>
              </a:rPr>
              <a:t>, pasó a </a:t>
            </a:r>
            <a:r>
              <a:rPr lang="es-ES" sz="2700" b="0" i="0" dirty="0" err="1">
                <a:effectLst/>
                <a:latin typeface="+mn-lt"/>
              </a:rPr>
              <a:t>Baldassarre</a:t>
            </a:r>
            <a:r>
              <a:rPr lang="es-ES" sz="2700" b="0" i="0" dirty="0">
                <a:effectLst/>
                <a:latin typeface="+mn-lt"/>
              </a:rPr>
              <a:t> </a:t>
            </a:r>
            <a:r>
              <a:rPr lang="es-ES" sz="2700" b="0" i="0" dirty="0" err="1">
                <a:effectLst/>
                <a:latin typeface="+mn-lt"/>
              </a:rPr>
              <a:t>Suares</a:t>
            </a:r>
            <a:r>
              <a:rPr lang="es-ES" sz="2700" b="0" i="0" dirty="0">
                <a:effectLst/>
                <a:latin typeface="+mn-lt"/>
              </a:rPr>
              <a:t>, Andrea di </a:t>
            </a:r>
            <a:r>
              <a:rPr lang="es-ES" sz="2700" b="0" i="0" dirty="0" err="1">
                <a:effectLst/>
                <a:latin typeface="+mn-lt"/>
              </a:rPr>
              <a:t>Baccio</a:t>
            </a:r>
            <a:r>
              <a:rPr lang="es-ES" sz="2700" b="0" i="0" dirty="0">
                <a:effectLst/>
                <a:latin typeface="+mn-lt"/>
              </a:rPr>
              <a:t> </a:t>
            </a:r>
            <a:r>
              <a:rPr lang="es-ES" sz="2700" b="0" i="0" dirty="0" err="1">
                <a:effectLst/>
                <a:latin typeface="+mn-lt"/>
              </a:rPr>
              <a:t>Compagni</a:t>
            </a:r>
            <a:r>
              <a:rPr lang="es-ES" sz="2700" b="0" i="0" dirty="0">
                <a:effectLst/>
                <a:latin typeface="+mn-lt"/>
              </a:rPr>
              <a:t> y Luigi </a:t>
            </a:r>
            <a:r>
              <a:rPr lang="es-ES" sz="2700" b="0" i="0" dirty="0" err="1">
                <a:effectLst/>
                <a:latin typeface="+mn-lt"/>
              </a:rPr>
              <a:t>Altoviti</a:t>
            </a:r>
            <a:r>
              <a:rPr lang="es-ES" sz="2700" b="0" i="0" dirty="0">
                <a:effectLst/>
                <a:latin typeface="+mn-lt"/>
              </a:rPr>
              <a:t>.</a:t>
            </a:r>
            <a:br>
              <a:rPr lang="es-ES" sz="2700" b="0" i="0" dirty="0">
                <a:effectLst/>
                <a:latin typeface="+mn-lt"/>
              </a:rPr>
            </a:br>
            <a:r>
              <a:rPr lang="es-ES" sz="2700" b="0" i="0" dirty="0">
                <a:effectLst/>
                <a:latin typeface="+mn-lt"/>
              </a:rPr>
              <a:t>Rosselli hizo el retablo tan pronto como regresó de Roma, donde había ido al fresco de la Capilla Sixtina. Esta pintura fue la primera en ser colocada en Santo </a:t>
            </a:r>
            <a:r>
              <a:rPr lang="es-ES" sz="2700" b="0" i="0" dirty="0" err="1">
                <a:effectLst/>
                <a:latin typeface="+mn-lt"/>
              </a:rPr>
              <a:t>Spirito</a:t>
            </a:r>
            <a:r>
              <a:rPr lang="es-ES" sz="2700" b="0" i="0" dirty="0">
                <a:effectLst/>
                <a:latin typeface="+mn-lt"/>
              </a:rPr>
              <a:t> en Florencia y ofrece una interpretación doméstica y arcaica de la cultura renacentista del siglo XV florentino.</a:t>
            </a:r>
            <a:br>
              <a:rPr lang="es-ES" sz="2700" b="0" i="0" dirty="0">
                <a:solidFill>
                  <a:srgbClr val="3A5686"/>
                </a:solidFill>
                <a:effectLst/>
                <a:latin typeface="Verdana" panose="020B0604030504040204" pitchFamily="34" charset="0"/>
              </a:rPr>
            </a:br>
            <a:endParaRPr lang="es-ES" sz="2700" b="1" dirty="0"/>
          </a:p>
        </p:txBody>
      </p:sp>
      <p:pic>
        <p:nvPicPr>
          <p:cNvPr id="3" name="Imagen 2">
            <a:extLst>
              <a:ext uri="{FF2B5EF4-FFF2-40B4-BE49-F238E27FC236}">
                <a16:creationId xmlns:a16="http://schemas.microsoft.com/office/drawing/2014/main" id="{A542EEF0-E8A6-4C5F-8F17-E48475FAA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520" y="0"/>
            <a:ext cx="4439479" cy="6858000"/>
          </a:xfrm>
          <a:prstGeom prst="rect">
            <a:avLst/>
          </a:prstGeom>
        </p:spPr>
      </p:pic>
    </p:spTree>
    <p:extLst>
      <p:ext uri="{BB962C8B-B14F-4D97-AF65-F5344CB8AC3E}">
        <p14:creationId xmlns:p14="http://schemas.microsoft.com/office/powerpoint/2010/main" val="994369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1769630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7343600" cy="6215784"/>
          </a:xfrm>
        </p:spPr>
        <p:txBody>
          <a:bodyPr anchor="t">
            <a:normAutofit/>
          </a:bodyPr>
          <a:lstStyle/>
          <a:p>
            <a:r>
              <a:rPr lang="it-IT" sz="2800" b="1" dirty="0"/>
              <a:t>1485. Cosimo Rosselli. Descendimiento. Museum of Fine Arts, Boston, Boston.</a:t>
            </a:r>
            <a:endParaRPr lang="es-ES" sz="2800" b="1" dirty="0"/>
          </a:p>
        </p:txBody>
      </p:sp>
      <p:pic>
        <p:nvPicPr>
          <p:cNvPr id="3" name="Imagen 2">
            <a:extLst>
              <a:ext uri="{FF2B5EF4-FFF2-40B4-BE49-F238E27FC236}">
                <a16:creationId xmlns:a16="http://schemas.microsoft.com/office/drawing/2014/main" id="{8AE4832A-15A8-48A7-8BE1-A93EE452E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9856" y="0"/>
            <a:ext cx="4682144" cy="6858000"/>
          </a:xfrm>
          <a:prstGeom prst="rect">
            <a:avLst/>
          </a:prstGeom>
        </p:spPr>
      </p:pic>
    </p:spTree>
    <p:extLst>
      <p:ext uri="{BB962C8B-B14F-4D97-AF65-F5344CB8AC3E}">
        <p14:creationId xmlns:p14="http://schemas.microsoft.com/office/powerpoint/2010/main" val="2207557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311235" cy="6215784"/>
          </a:xfrm>
        </p:spPr>
        <p:txBody>
          <a:bodyPr anchor="t">
            <a:normAutofit/>
          </a:bodyPr>
          <a:lstStyle/>
          <a:p>
            <a:r>
              <a:rPr lang="it-IT" sz="2800" b="1" dirty="0"/>
              <a:t>1486. </a:t>
            </a:r>
            <a:br>
              <a:rPr lang="it-IT" sz="2800" b="1" dirty="0"/>
            </a:br>
            <a:r>
              <a:rPr lang="it-IT" sz="2800" b="1" dirty="0"/>
              <a:t>Cosimo Roselli. Milagro del Sacramento. </a:t>
            </a:r>
            <a:br>
              <a:rPr lang="it-IT" sz="2800" b="1" dirty="0"/>
            </a:br>
            <a:r>
              <a:rPr lang="it-IT" sz="2800" b="1" dirty="0"/>
              <a:t>Iglesia de Sant'Ambrogio, Florencia.</a:t>
            </a:r>
            <a:endParaRPr lang="es-ES" sz="2800" b="1" dirty="0"/>
          </a:p>
        </p:txBody>
      </p:sp>
      <p:pic>
        <p:nvPicPr>
          <p:cNvPr id="3" name="Imagen 2">
            <a:extLst>
              <a:ext uri="{FF2B5EF4-FFF2-40B4-BE49-F238E27FC236}">
                <a16:creationId xmlns:a16="http://schemas.microsoft.com/office/drawing/2014/main" id="{AD79D9E5-E49F-46B0-A163-1ACC3A11D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9127" y="1"/>
            <a:ext cx="8612873" cy="6858000"/>
          </a:xfrm>
          <a:prstGeom prst="rect">
            <a:avLst/>
          </a:prstGeom>
        </p:spPr>
      </p:pic>
    </p:spTree>
    <p:extLst>
      <p:ext uri="{BB962C8B-B14F-4D97-AF65-F5344CB8AC3E}">
        <p14:creationId xmlns:p14="http://schemas.microsoft.com/office/powerpoint/2010/main" val="2797390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601176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1055648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4932217" cy="6215784"/>
          </a:xfrm>
        </p:spPr>
        <p:txBody>
          <a:bodyPr anchor="t">
            <a:normAutofit/>
          </a:bodyPr>
          <a:lstStyle/>
          <a:p>
            <a:r>
              <a:rPr lang="es-ES" sz="2800" b="1" dirty="0"/>
              <a:t>1490. </a:t>
            </a:r>
            <a:br>
              <a:rPr lang="es-ES" sz="2800" b="1" dirty="0"/>
            </a:br>
            <a:r>
              <a:rPr lang="es-ES" sz="2800" b="1" dirty="0" err="1"/>
              <a:t>Nativity</a:t>
            </a:r>
            <a:r>
              <a:rPr lang="es-ES" sz="2800" b="1" dirty="0"/>
              <a:t>. </a:t>
            </a:r>
            <a:br>
              <a:rPr lang="es-ES" sz="2800" b="1" dirty="0"/>
            </a:br>
            <a:r>
              <a:rPr lang="es-ES" sz="2800" b="1" dirty="0" err="1"/>
              <a:t>Amsterdam</a:t>
            </a:r>
            <a:r>
              <a:rPr lang="es-ES" sz="2800" b="1" dirty="0"/>
              <a:t>, Rijksmuseum.</a:t>
            </a:r>
          </a:p>
        </p:txBody>
      </p:sp>
      <p:pic>
        <p:nvPicPr>
          <p:cNvPr id="3" name="Imagen 2">
            <a:extLst>
              <a:ext uri="{FF2B5EF4-FFF2-40B4-BE49-F238E27FC236}">
                <a16:creationId xmlns:a16="http://schemas.microsoft.com/office/drawing/2014/main" id="{5EAA60D3-3566-4DA3-B001-8488E705BD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0868" y="0"/>
            <a:ext cx="6901132" cy="6858000"/>
          </a:xfrm>
          <a:prstGeom prst="rect">
            <a:avLst/>
          </a:prstGeom>
        </p:spPr>
      </p:pic>
    </p:spTree>
    <p:extLst>
      <p:ext uri="{BB962C8B-B14F-4D97-AF65-F5344CB8AC3E}">
        <p14:creationId xmlns:p14="http://schemas.microsoft.com/office/powerpoint/2010/main" val="280680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5250871" cy="6215784"/>
          </a:xfrm>
        </p:spPr>
        <p:txBody>
          <a:bodyPr anchor="t">
            <a:normAutofit/>
          </a:bodyPr>
          <a:lstStyle/>
          <a:p>
            <a:r>
              <a:rPr lang="it-IT" sz="2800" b="1" dirty="0"/>
              <a:t>1490. </a:t>
            </a:r>
            <a:br>
              <a:rPr lang="it-IT" sz="2800" b="1" dirty="0"/>
            </a:br>
            <a:r>
              <a:rPr lang="it-IT" sz="2800" b="1" dirty="0"/>
              <a:t>Cosimo Rosselli. </a:t>
            </a:r>
            <a:br>
              <a:rPr lang="it-IT" sz="2800" b="1" dirty="0"/>
            </a:br>
            <a:r>
              <a:rPr lang="it-IT" sz="2800" b="1" dirty="0"/>
              <a:t>Adoración del niño. </a:t>
            </a:r>
            <a:br>
              <a:rPr lang="it-IT" sz="2800" b="1" dirty="0"/>
            </a:br>
            <a:r>
              <a:rPr lang="it-IT" sz="2800" b="1" dirty="0"/>
              <a:t>Galeria degli Uffizi.</a:t>
            </a:r>
            <a:endParaRPr lang="es-ES" sz="2800" b="1" dirty="0"/>
          </a:p>
        </p:txBody>
      </p:sp>
      <p:pic>
        <p:nvPicPr>
          <p:cNvPr id="3" name="Imagen 2">
            <a:extLst>
              <a:ext uri="{FF2B5EF4-FFF2-40B4-BE49-F238E27FC236}">
                <a16:creationId xmlns:a16="http://schemas.microsoft.com/office/drawing/2014/main" id="{993DE35A-D3AA-49D4-9F31-C0E3E4046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2595" y="0"/>
            <a:ext cx="6669405" cy="6858000"/>
          </a:xfrm>
          <a:prstGeom prst="rect">
            <a:avLst/>
          </a:prstGeom>
        </p:spPr>
      </p:pic>
    </p:spTree>
    <p:extLst>
      <p:ext uri="{BB962C8B-B14F-4D97-AF65-F5344CB8AC3E}">
        <p14:creationId xmlns:p14="http://schemas.microsoft.com/office/powerpoint/2010/main" val="1956693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6604939" cy="6215784"/>
          </a:xfrm>
        </p:spPr>
        <p:txBody>
          <a:bodyPr anchor="t">
            <a:normAutofit/>
          </a:bodyPr>
          <a:lstStyle/>
          <a:p>
            <a:r>
              <a:rPr lang="es-ES" sz="2800" b="1" dirty="0"/>
              <a:t>1490. </a:t>
            </a:r>
            <a:r>
              <a:rPr lang="es-ES" sz="2800" b="1" dirty="0" err="1"/>
              <a:t>Cosimo</a:t>
            </a:r>
            <a:r>
              <a:rPr lang="es-ES" sz="2800" b="1" dirty="0"/>
              <a:t> Rosselli. Virgen con niño y san Juanillo. Metropolitan Museum of Art, New York.</a:t>
            </a:r>
          </a:p>
        </p:txBody>
      </p:sp>
      <p:pic>
        <p:nvPicPr>
          <p:cNvPr id="3" name="Imagen 2">
            <a:extLst>
              <a:ext uri="{FF2B5EF4-FFF2-40B4-BE49-F238E27FC236}">
                <a16:creationId xmlns:a16="http://schemas.microsoft.com/office/drawing/2014/main" id="{D3513D6C-D596-47B7-BAC2-F000BF60B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1195" y="0"/>
            <a:ext cx="5420805" cy="6858000"/>
          </a:xfrm>
          <a:prstGeom prst="rect">
            <a:avLst/>
          </a:prstGeom>
        </p:spPr>
      </p:pic>
    </p:spTree>
    <p:extLst>
      <p:ext uri="{BB962C8B-B14F-4D97-AF65-F5344CB8AC3E}">
        <p14:creationId xmlns:p14="http://schemas.microsoft.com/office/powerpoint/2010/main" val="1133885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3824516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4765963" cy="6215784"/>
          </a:xfrm>
        </p:spPr>
        <p:txBody>
          <a:bodyPr anchor="t">
            <a:normAutofit/>
          </a:bodyPr>
          <a:lstStyle/>
          <a:p>
            <a:r>
              <a:rPr lang="en-US" sz="2800" b="1" dirty="0"/>
              <a:t>1499. </a:t>
            </a:r>
            <a:br>
              <a:rPr lang="en-US" sz="2800" b="1" dirty="0"/>
            </a:br>
            <a:r>
              <a:rPr lang="en-US" sz="2800" b="1" dirty="0" err="1"/>
              <a:t>Cosimo</a:t>
            </a:r>
            <a:r>
              <a:rPr lang="en-US" sz="2800" b="1" dirty="0"/>
              <a:t> </a:t>
            </a:r>
            <a:r>
              <a:rPr lang="en-US" sz="2800" b="1" dirty="0" err="1"/>
              <a:t>Rosselli</a:t>
            </a:r>
            <a:r>
              <a:rPr lang="en-US" sz="2800" b="1" dirty="0"/>
              <a:t>. </a:t>
            </a:r>
            <a:br>
              <a:rPr lang="en-US" sz="2800" b="1" dirty="0"/>
            </a:br>
            <a:r>
              <a:rPr lang="en-US" sz="2800" b="1" dirty="0"/>
              <a:t>Santa Catalina de Siena. </a:t>
            </a:r>
            <a:br>
              <a:rPr lang="en-US" sz="2800" b="1" dirty="0"/>
            </a:br>
            <a:r>
              <a:rPr lang="en-US" sz="2800" b="1" dirty="0"/>
              <a:t>National Galleries, </a:t>
            </a:r>
            <a:r>
              <a:rPr lang="en-US" sz="2800" b="1" dirty="0" err="1"/>
              <a:t>Escocia</a:t>
            </a:r>
            <a:r>
              <a:rPr lang="en-US" sz="2800" b="1" dirty="0"/>
              <a:t>.</a:t>
            </a:r>
            <a:br>
              <a:rPr lang="en-US" sz="2800" b="1" dirty="0"/>
            </a:br>
            <a:br>
              <a:rPr lang="en-US" sz="2800" dirty="0"/>
            </a:br>
            <a:r>
              <a:rPr lang="en-US" sz="2400" dirty="0" err="1">
                <a:latin typeface="+mn-lt"/>
              </a:rPr>
              <a:t>Esta</a:t>
            </a:r>
            <a:r>
              <a:rPr lang="en-US" sz="2400" dirty="0">
                <a:latin typeface="+mn-lt"/>
              </a:rPr>
              <a:t> </a:t>
            </a:r>
            <a:r>
              <a:rPr lang="en-US" sz="2400" dirty="0" err="1">
                <a:latin typeface="+mn-lt"/>
              </a:rPr>
              <a:t>santa</a:t>
            </a:r>
            <a:r>
              <a:rPr lang="en-US" sz="2400" dirty="0">
                <a:latin typeface="+mn-lt"/>
              </a:rPr>
              <a:t> era la </a:t>
            </a:r>
            <a:r>
              <a:rPr lang="en-US" sz="2400" dirty="0" err="1">
                <a:latin typeface="+mn-lt"/>
              </a:rPr>
              <a:t>madre</a:t>
            </a:r>
            <a:r>
              <a:rPr lang="en-US" sz="2400" dirty="0">
                <a:latin typeface="+mn-lt"/>
              </a:rPr>
              <a:t> spiritual de los </a:t>
            </a:r>
            <a:r>
              <a:rPr lang="en-US" sz="2400" dirty="0" err="1">
                <a:latin typeface="+mn-lt"/>
              </a:rPr>
              <a:t>órdenes</a:t>
            </a:r>
            <a:r>
              <a:rPr lang="en-US" sz="2400" dirty="0">
                <a:latin typeface="+mn-lt"/>
              </a:rPr>
              <a:t> </a:t>
            </a:r>
            <a:r>
              <a:rPr lang="en-US" sz="2400" dirty="0" err="1">
                <a:latin typeface="+mn-lt"/>
              </a:rPr>
              <a:t>segundo</a:t>
            </a:r>
            <a:r>
              <a:rPr lang="en-US" sz="2400" dirty="0">
                <a:latin typeface="+mn-lt"/>
              </a:rPr>
              <a:t> y </a:t>
            </a:r>
            <a:r>
              <a:rPr lang="en-US" sz="2400" dirty="0" err="1">
                <a:latin typeface="+mn-lt"/>
              </a:rPr>
              <a:t>tercero</a:t>
            </a:r>
            <a:r>
              <a:rPr lang="en-US" sz="2400" dirty="0">
                <a:latin typeface="+mn-lt"/>
              </a:rPr>
              <a:t> de los </a:t>
            </a:r>
            <a:r>
              <a:rPr lang="en-US" sz="2400" dirty="0" err="1">
                <a:latin typeface="+mn-lt"/>
              </a:rPr>
              <a:t>dominicos</a:t>
            </a:r>
            <a:r>
              <a:rPr lang="en-US" sz="2400" dirty="0">
                <a:latin typeface="+mn-lt"/>
              </a:rPr>
              <a:t>.</a:t>
            </a:r>
            <a:endParaRPr lang="es-ES" sz="2800" dirty="0">
              <a:latin typeface="+mn-lt"/>
            </a:endParaRPr>
          </a:p>
        </p:txBody>
      </p:sp>
      <p:pic>
        <p:nvPicPr>
          <p:cNvPr id="3" name="Imagen 2">
            <a:extLst>
              <a:ext uri="{FF2B5EF4-FFF2-40B4-BE49-F238E27FC236}">
                <a16:creationId xmlns:a16="http://schemas.microsoft.com/office/drawing/2014/main" id="{6C06D936-7170-4FEC-B765-0D1AC69DD105}"/>
              </a:ext>
            </a:extLst>
          </p:cNvPr>
          <p:cNvPicPr>
            <a:picLocks noChangeAspect="1"/>
          </p:cNvPicPr>
          <p:nvPr/>
        </p:nvPicPr>
        <p:blipFill rotWithShape="1">
          <a:blip r:embed="rId2">
            <a:extLst>
              <a:ext uri="{28A0092B-C50C-407E-A947-70E740481C1C}">
                <a14:useLocalDpi xmlns:a14="http://schemas.microsoft.com/office/drawing/2010/main" val="0"/>
              </a:ext>
            </a:extLst>
          </a:blip>
          <a:srcRect b="15001"/>
          <a:stretch/>
        </p:blipFill>
        <p:spPr>
          <a:xfrm>
            <a:off x="5092122" y="-31750"/>
            <a:ext cx="7099878" cy="6889750"/>
          </a:xfrm>
          <a:prstGeom prst="rect">
            <a:avLst/>
          </a:prstGeom>
        </p:spPr>
      </p:pic>
    </p:spTree>
    <p:extLst>
      <p:ext uri="{BB962C8B-B14F-4D97-AF65-F5344CB8AC3E}">
        <p14:creationId xmlns:p14="http://schemas.microsoft.com/office/powerpoint/2010/main" val="831934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4040257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4959927" cy="6201930"/>
          </a:xfrm>
        </p:spPr>
        <p:txBody>
          <a:bodyPr anchor="t">
            <a:normAutofit fontScale="90000"/>
          </a:bodyPr>
          <a:lstStyle/>
          <a:p>
            <a:r>
              <a:rPr lang="es-ES" sz="3100" b="1" i="0" dirty="0">
                <a:solidFill>
                  <a:srgbClr val="000000"/>
                </a:solidFill>
                <a:effectLst/>
              </a:rPr>
              <a:t>1503. </a:t>
            </a:r>
            <a:r>
              <a:rPr lang="es-ES" sz="3100" b="1" i="0" dirty="0" err="1">
                <a:solidFill>
                  <a:srgbClr val="000000"/>
                </a:solidFill>
                <a:effectLst/>
              </a:rPr>
              <a:t>Cosimo</a:t>
            </a:r>
            <a:r>
              <a:rPr lang="es-ES" sz="3100" b="1" i="0" dirty="0">
                <a:solidFill>
                  <a:srgbClr val="000000"/>
                </a:solidFill>
                <a:effectLst/>
              </a:rPr>
              <a:t> Rosselli. Crucifixión con santos. Colección privada. </a:t>
            </a:r>
            <a:br>
              <a:rPr lang="es-ES" sz="3100" b="1" i="0" dirty="0">
                <a:solidFill>
                  <a:srgbClr val="000000"/>
                </a:solidFill>
                <a:effectLst/>
              </a:rPr>
            </a:br>
            <a:br>
              <a:rPr lang="es-ES" sz="2800" b="0" i="0" dirty="0">
                <a:solidFill>
                  <a:srgbClr val="000000"/>
                </a:solidFill>
                <a:effectLst/>
              </a:rPr>
            </a:br>
            <a:r>
              <a:rPr lang="es-ES" sz="2700" b="0" i="0" dirty="0">
                <a:solidFill>
                  <a:srgbClr val="000000"/>
                </a:solidFill>
                <a:effectLst/>
                <a:latin typeface="+mn-lt"/>
              </a:rPr>
              <a:t>El actual retablo fue encargado al artista por el notario Ser Andrea di </a:t>
            </a:r>
            <a:r>
              <a:rPr lang="es-ES" sz="2700" b="0" i="0" dirty="0" err="1">
                <a:solidFill>
                  <a:srgbClr val="000000"/>
                </a:solidFill>
                <a:effectLst/>
                <a:latin typeface="+mn-lt"/>
              </a:rPr>
              <a:t>Cristofano</a:t>
            </a:r>
            <a:r>
              <a:rPr lang="es-ES" sz="2700" b="0" i="0" dirty="0">
                <a:solidFill>
                  <a:srgbClr val="000000"/>
                </a:solidFill>
                <a:effectLst/>
                <a:latin typeface="+mn-lt"/>
              </a:rPr>
              <a:t> </a:t>
            </a:r>
            <a:r>
              <a:rPr lang="es-ES" sz="2700" b="0" i="0" dirty="0" err="1">
                <a:solidFill>
                  <a:srgbClr val="000000"/>
                </a:solidFill>
                <a:effectLst/>
                <a:latin typeface="+mn-lt"/>
              </a:rPr>
              <a:t>Nacchianti</a:t>
            </a:r>
            <a:r>
              <a:rPr lang="es-ES" sz="2700" b="0" i="0" dirty="0">
                <a:solidFill>
                  <a:srgbClr val="000000"/>
                </a:solidFill>
                <a:effectLst/>
                <a:latin typeface="+mn-lt"/>
              </a:rPr>
              <a:t> para la capilla familiar en la iglesia de San Simone, Florencia, el 2 de agosto de 1503. </a:t>
            </a:r>
            <a:br>
              <a:rPr lang="es-ES" sz="2700" b="0" i="0" dirty="0">
                <a:solidFill>
                  <a:srgbClr val="000000"/>
                </a:solidFill>
                <a:effectLst/>
                <a:latin typeface="+mn-lt"/>
              </a:rPr>
            </a:br>
            <a:r>
              <a:rPr lang="es-ES" sz="2700" b="0" i="0" dirty="0">
                <a:solidFill>
                  <a:srgbClr val="000000"/>
                </a:solidFill>
                <a:effectLst/>
                <a:latin typeface="+mn-lt"/>
              </a:rPr>
              <a:t>Posiblemente fue removido como consecuencia de la inundación del Arno en 1557. </a:t>
            </a:r>
            <a:br>
              <a:rPr lang="es-ES" sz="2700" b="0" i="0" dirty="0">
                <a:solidFill>
                  <a:srgbClr val="000000"/>
                </a:solidFill>
                <a:effectLst/>
                <a:latin typeface="+mn-lt"/>
              </a:rPr>
            </a:br>
            <a:r>
              <a:rPr lang="es-ES" sz="2700" b="0" i="0">
                <a:solidFill>
                  <a:srgbClr val="000000"/>
                </a:solidFill>
                <a:effectLst/>
                <a:latin typeface="+mn-lt"/>
              </a:rPr>
              <a:t>Los </a:t>
            </a:r>
            <a:r>
              <a:rPr lang="es-ES" sz="2700" b="0" i="0" dirty="0">
                <a:solidFill>
                  <a:srgbClr val="000000"/>
                </a:solidFill>
                <a:effectLst/>
                <a:latin typeface="+mn-lt"/>
              </a:rPr>
              <a:t>santos representados en la pintura son María Magdalena, Andrés, Juan el Bautista y Francisco</a:t>
            </a:r>
            <a:r>
              <a:rPr lang="es-ES" sz="2700" b="0" i="0">
                <a:solidFill>
                  <a:srgbClr val="000000"/>
                </a:solidFill>
                <a:effectLst/>
                <a:latin typeface="+mn-lt"/>
              </a:rPr>
              <a:t>. </a:t>
            </a:r>
            <a:br>
              <a:rPr lang="es-ES" sz="2700" b="0" i="0">
                <a:solidFill>
                  <a:srgbClr val="000000"/>
                </a:solidFill>
                <a:effectLst/>
                <a:latin typeface="+mn-lt"/>
              </a:rPr>
            </a:br>
            <a:r>
              <a:rPr lang="es-ES" sz="2700" b="0" i="0">
                <a:solidFill>
                  <a:srgbClr val="000000"/>
                </a:solidFill>
                <a:effectLst/>
                <a:latin typeface="+mn-lt"/>
              </a:rPr>
              <a:t>La </a:t>
            </a:r>
            <a:r>
              <a:rPr lang="es-ES" sz="2700" b="0" i="0" dirty="0">
                <a:solidFill>
                  <a:srgbClr val="000000"/>
                </a:solidFill>
                <a:effectLst/>
                <a:latin typeface="+mn-lt"/>
              </a:rPr>
              <a:t>comisión estipuló la representación de ángeles recogiendo la sangre de Cristo en un cáliz.</a:t>
            </a:r>
            <a:endParaRPr lang="es-ES" sz="6000" dirty="0">
              <a:latin typeface="+mn-lt"/>
            </a:endParaRPr>
          </a:p>
        </p:txBody>
      </p:sp>
      <p:pic>
        <p:nvPicPr>
          <p:cNvPr id="4" name="Imagen 3">
            <a:extLst>
              <a:ext uri="{FF2B5EF4-FFF2-40B4-BE49-F238E27FC236}">
                <a16:creationId xmlns:a16="http://schemas.microsoft.com/office/drawing/2014/main" id="{EEF434C8-94A1-4D01-86F9-44F79C550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02" y="0"/>
            <a:ext cx="6628998"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3153976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5911934" cy="6215784"/>
          </a:xfrm>
        </p:spPr>
        <p:txBody>
          <a:bodyPr anchor="t">
            <a:normAutofit/>
          </a:bodyPr>
          <a:lstStyle/>
          <a:p>
            <a:r>
              <a:rPr lang="es-ES" sz="2800" b="1" dirty="0"/>
              <a:t>1505. </a:t>
            </a:r>
            <a:r>
              <a:rPr lang="es-ES" sz="2800" b="1" dirty="0" err="1"/>
              <a:t>Cosimo</a:t>
            </a:r>
            <a:r>
              <a:rPr lang="es-ES" sz="2800" b="1" dirty="0"/>
              <a:t> Rosselli. Coronación de la Virgen. Santa Maria </a:t>
            </a:r>
            <a:r>
              <a:rPr lang="es-ES" sz="2800" b="1" dirty="0" err="1"/>
              <a:t>Maddalena</a:t>
            </a:r>
            <a:r>
              <a:rPr lang="es-ES" sz="2800" b="1" dirty="0"/>
              <a:t> de Pazzi.</a:t>
            </a:r>
          </a:p>
        </p:txBody>
      </p:sp>
      <p:pic>
        <p:nvPicPr>
          <p:cNvPr id="3" name="Imagen 2">
            <a:extLst>
              <a:ext uri="{FF2B5EF4-FFF2-40B4-BE49-F238E27FC236}">
                <a16:creationId xmlns:a16="http://schemas.microsoft.com/office/drawing/2014/main" id="{CB221B49-96A9-4A8B-B93C-A57AD6D3C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8190" y="0"/>
            <a:ext cx="6113810" cy="6858000"/>
          </a:xfrm>
          <a:prstGeom prst="rect">
            <a:avLst/>
          </a:prstGeom>
        </p:spPr>
      </p:pic>
    </p:spTree>
    <p:extLst>
      <p:ext uri="{BB962C8B-B14F-4D97-AF65-F5344CB8AC3E}">
        <p14:creationId xmlns:p14="http://schemas.microsoft.com/office/powerpoint/2010/main" val="3959236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910082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5" y="365125"/>
            <a:ext cx="6967969" cy="6215784"/>
          </a:xfrm>
        </p:spPr>
        <p:txBody>
          <a:bodyPr anchor="t">
            <a:normAutofit/>
          </a:bodyPr>
          <a:lstStyle/>
          <a:p>
            <a:r>
              <a:rPr lang="es-ES" sz="2800" b="1" dirty="0"/>
              <a:t>Atribuida por parte de algunos autores a </a:t>
            </a:r>
            <a:r>
              <a:rPr lang="es-ES" sz="2800" b="1" dirty="0" err="1"/>
              <a:t>Cosimo</a:t>
            </a:r>
            <a:r>
              <a:rPr lang="es-ES" sz="2800" b="1" dirty="0"/>
              <a:t> Rosselli. Coronación de la Virgen con Santos. Museo </a:t>
            </a:r>
            <a:r>
              <a:rPr lang="es-ES" sz="2800" b="1" dirty="0" err="1"/>
              <a:t>Bandini</a:t>
            </a:r>
            <a:r>
              <a:rPr lang="es-ES" sz="2800" b="1" dirty="0"/>
              <a:t>, Fiesole.</a:t>
            </a:r>
          </a:p>
        </p:txBody>
      </p:sp>
      <p:pic>
        <p:nvPicPr>
          <p:cNvPr id="3" name="Imagen 2">
            <a:extLst>
              <a:ext uri="{FF2B5EF4-FFF2-40B4-BE49-F238E27FC236}">
                <a16:creationId xmlns:a16="http://schemas.microsoft.com/office/drawing/2014/main" id="{47B505F3-3A12-47CD-AEA9-37CB3F7E63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225" y="0"/>
            <a:ext cx="5057775" cy="6667500"/>
          </a:xfrm>
          <a:prstGeom prst="rect">
            <a:avLst/>
          </a:prstGeom>
        </p:spPr>
      </p:pic>
    </p:spTree>
    <p:extLst>
      <p:ext uri="{BB962C8B-B14F-4D97-AF65-F5344CB8AC3E}">
        <p14:creationId xmlns:p14="http://schemas.microsoft.com/office/powerpoint/2010/main" val="617213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1E78280-D7DF-489A-9476-6BCC04961323}"/>
              </a:ext>
            </a:extLst>
          </p:cNvPr>
          <p:cNvSpPr>
            <a:spLocks noGrp="1"/>
          </p:cNvSpPr>
          <p:nvPr>
            <p:ph type="title"/>
          </p:nvPr>
        </p:nvSpPr>
        <p:spPr>
          <a:xfrm>
            <a:off x="166256" y="365125"/>
            <a:ext cx="3616036" cy="6215784"/>
          </a:xfrm>
        </p:spPr>
        <p:txBody>
          <a:bodyPr anchor="t">
            <a:normAutofit/>
          </a:bodyPr>
          <a:lstStyle/>
          <a:p>
            <a:endParaRPr lang="es-ES" sz="2800" dirty="0"/>
          </a:p>
        </p:txBody>
      </p:sp>
    </p:spTree>
    <p:extLst>
      <p:ext uri="{BB962C8B-B14F-4D97-AF65-F5344CB8AC3E}">
        <p14:creationId xmlns:p14="http://schemas.microsoft.com/office/powerpoint/2010/main" val="10806918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1703</Words>
  <Application>Microsoft Office PowerPoint</Application>
  <PresentationFormat>Panorámica</PresentationFormat>
  <Paragraphs>44</Paragraphs>
  <Slides>44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44</vt:i4>
      </vt:variant>
    </vt:vector>
  </HeadingPairs>
  <TitlesOfParts>
    <vt:vector size="50" baseType="lpstr">
      <vt:lpstr>Arial</vt:lpstr>
      <vt:lpstr>Calibri</vt:lpstr>
      <vt:lpstr>Calibri Light</vt:lpstr>
      <vt:lpstr>Lato</vt:lpstr>
      <vt:lpstr>Verdana</vt:lpstr>
      <vt:lpstr>Tema de Office</vt:lpstr>
      <vt:lpstr>Cosimo Roselli</vt:lpstr>
      <vt:lpstr>Presentación de PowerPoint</vt:lpstr>
      <vt:lpstr>1468.  Cosimo Roselli.  Santa Bárbara.  Galería de la Academia, Florencia.</vt:lpstr>
      <vt:lpstr>1470. Cosimo Rosselli. Virge con niño y ángel. Museo de finas Artes, Boston.</vt:lpstr>
      <vt:lpstr>1470.  Adoración de los Magos.  Galeria de los Uffizi, Florencia.</vt:lpstr>
      <vt:lpstr>1470. Cosimo Roselli. Virgen con niño, San Nicolas y San Antonio Abad. Gallerie degli Uffizi, Florencia.</vt:lpstr>
      <vt:lpstr>1470. Cosimo Roselli. San Ansanus, San Antonio Abad con la Virgen. The Huntington Library, Art Collections, and Botanical Gardens.</vt:lpstr>
      <vt:lpstr>Presentación de PowerPoint</vt:lpstr>
      <vt:lpstr>1473.  Cosimo Rosselli.  La Anunciación. San Juan Evangelista, San Antonio Abad, Santa Catalina y San. Musée du Petit Palais, Avignon.</vt:lpstr>
      <vt:lpstr>Presentación de PowerPoint</vt:lpstr>
      <vt:lpstr>Presentación de PowerPoint</vt:lpstr>
      <vt:lpstr>1475. Cosimo Rosselli. Escenas vida de San Pilippo Benizzi. Santissima Annunziata, Florencia.</vt:lpstr>
      <vt:lpstr>1476. Cosimo Roselli. Vocación de San Felipe Benizzi, Annunziata de Florencia</vt:lpstr>
      <vt:lpstr>Presentación de PowerPoint</vt:lpstr>
      <vt:lpstr>Presentación de PowerPoint</vt:lpstr>
      <vt:lpstr>1481. Cosimo Rosselli. Sermón de la montaña y la curación del leproso, Capilla Sixtina.</vt:lpstr>
      <vt:lpstr>1481. Cosimo Rosselli.  La Última cena. Capilla Sixtina. Está ubicado en el sexto compartimiento en la pared norte.</vt:lpstr>
      <vt:lpstr>1481. Cosimo Rosselli.  La Última cena. Capilla Sixtina.</vt:lpstr>
      <vt:lpstr>1481. Cosimo Rosselli. Entrega de las Tablas de la Ley, Capilla Sixtina.</vt:lpstr>
      <vt:lpstr>1481 - 1482. Cosimo Rosselli. Paso del Mar Rojo. Capilla Sixtina, Vaticano.  Está ubicado en el tercer compartimiento en la pared sur.</vt:lpstr>
      <vt:lpstr>1481 - 1482. Cosimo Rosselli. Paso del Mar Rojo.  Capilla Sixtina, Vaticano.</vt:lpstr>
      <vt:lpstr>Presentación de PowerPoint</vt:lpstr>
      <vt:lpstr>1480. Cosimo Rosselli. Adoración de los magos con santos. The Barber Institute Fine Arts. Este es el panel principal de un retablo.  Un complejo grupo de figuras se reúne dentro de un hermoso paisaje.  Tres santos rodean al niño Cristo: Jerónimo con el pecho desnudo; Francisco en el hábito gris; y Benedicto con la túnica oscura. En primer plano, los tres Reyes Magos con sus dones se arrodillan en adoración.  Arriba, están Dios el Padre y la paloma que simboliza el Espíritu Santo.  En las colinas a la izquierda, un ángel se aparece a los pastores. La figura incompleta de San José a la derecha indica que el panel ha sido cortado y remodelado. </vt:lpstr>
      <vt:lpstr>1480 - 1482. Madonna col Bambino e angeli. New York, Metropolitan Museum. La imagen data de alrededor de 1480-82, alrededor de la época en que Rosselli estaba trabajando en Roma en la Capilla Sixtina junto con Perugino, Botticelli, Ghirlandaio y Signorelli.  Sin embargo, fue pintado para un florentino, ya que el fondo tiene una vista de la cúpula de la catedral de Florencia.  Como lo indican sus dimensiones bastante modestas, la imagen probablemente colgaba en un interior doméstico, donde habría servido como un foco para la oración y la devoción diarias.  Esta función se indica aún más por el espacio vacío entre los dos ángeles adoradores, que parece destinado al devoto.  El Niño Jesús lleva un pequeño globo terráqueo, lo que significa su papel como el Salvator mundi, o salvador del mundo.</vt:lpstr>
      <vt:lpstr>1480. Cosimo Rosselli.  Fragmento de un retablo de la Adoración del niño Jesús.  Iglesia de la Commenda di Sant'Eufrosino en Volpaia, Radda in Chianti, Italia. </vt:lpstr>
      <vt:lpstr>1481. Cosimo Roselli. Retrato de un hombre. MET.  Si este retrato fue pintado en Roma, donde Cosimo Rosselli fue empleado en la Capilla Sixtina, o en Florencia, no se puede decir con certeza.   El cuidador lleva un costoso doblete rojo forrado en armiño y coloca su mano en el borde del marco, de una manera que se encuentra en los retratos holandeses de Hans Memling.   Los retratos holandeses fueron muy apreciados por su veracidad descriptiva.</vt:lpstr>
      <vt:lpstr>1482. Cosimo Roselli. Virgen, Santo Tomás y San Agustín. Firenze, chiesa di Santo Spirito.  El retablo está fechado en 1482 y se atribuye unánimemente a Cosimo Rosselli: el frontal de abajo que representa la incredulidad de Santo Tomás está asignado al taller de Bernardo di Stefano Rosselli. Todas las obras recuerdan al fundador de la Capilla (finales del siglo XV) Tommaso Corbinelli. En la pintura la figura de Agustín se transformó en San Pedro cuando, cuando la familia se extinguió (1672), la capilla, junto con las otras propiedades de Corbinelli, pasó a Baldassarre Suares, Andrea di Baccio Compagni y Luigi Altoviti. Rosselli hizo el retablo tan pronto como regresó de Roma, donde había ido al fresco de la Capilla Sixtina. Esta pintura fue la primera en ser colocada en Santo Spirito en Florencia y ofrece una interpretación doméstica y arcaica de la cultura renacentista del siglo XV florentino. </vt:lpstr>
      <vt:lpstr>Presentación de PowerPoint</vt:lpstr>
      <vt:lpstr>1485. Cosimo Rosselli. Descendimiento. Museum of Fine Arts, Boston, Boston.</vt:lpstr>
      <vt:lpstr>1486.  Cosimo Roselli. Milagro del Sacramento.  Iglesia de Sant'Ambrogio, Florencia.</vt:lpstr>
      <vt:lpstr>Presentación de PowerPoint</vt:lpstr>
      <vt:lpstr>Presentación de PowerPoint</vt:lpstr>
      <vt:lpstr>1490.  Nativity.  Amsterdam, Rijksmuseum.</vt:lpstr>
      <vt:lpstr>1490.  Cosimo Rosselli.  Adoración del niño.  Galeria degli Uffizi.</vt:lpstr>
      <vt:lpstr>1490. Cosimo Rosselli. Virgen con niño y san Juanillo. Metropolitan Museum of Art, New York.</vt:lpstr>
      <vt:lpstr>Presentación de PowerPoint</vt:lpstr>
      <vt:lpstr>1499.  Cosimo Rosselli.  Santa Catalina de Siena.  National Galleries, Escocia.  Esta santa era la madre spiritual de los órdenes segundo y tercero de los dominicos.</vt:lpstr>
      <vt:lpstr>Presentación de PowerPoint</vt:lpstr>
      <vt:lpstr>1503. Cosimo Rosselli. Crucifixión con santos. Colección privada.   El actual retablo fue encargado al artista por el notario Ser Andrea di Cristofano Nacchianti para la capilla familiar en la iglesia de San Simone, Florencia, el 2 de agosto de 1503.  Posiblemente fue removido como consecuencia de la inundación del Arno en 1557.  Los santos representados en la pintura son María Magdalena, Andrés, Juan el Bautista y Francisco.  La comisión estipuló la representación de ángeles recogiendo la sangre de Cristo en un cáliz.</vt:lpstr>
      <vt:lpstr>Presentación de PowerPoint</vt:lpstr>
      <vt:lpstr>1505. Cosimo Rosselli. Coronación de la Virgen. Santa Maria Maddalena de Pazzi.</vt:lpstr>
      <vt:lpstr>Presentación de PowerPoint</vt:lpstr>
      <vt:lpstr>Atribuida por parte de algunos autores a Cosimo Rosselli. Coronación de la Virgen con Santos. Museo Bandini, Fiesole.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Cosimo Roselli</dc:title>
  <dc:creator>Miguel Velayos García</dc:creator>
  <cp:lastModifiedBy>Miguel Velayos García</cp:lastModifiedBy>
  <cp:revision>8</cp:revision>
  <dcterms:created xsi:type="dcterms:W3CDTF">2021-01-12T15:48:11Z</dcterms:created>
  <dcterms:modified xsi:type="dcterms:W3CDTF">2021-11-15T20:20:56Z</dcterms:modified>
</cp:coreProperties>
</file>