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4" r:id="rId2"/>
    <p:sldId id="397" r:id="rId3"/>
    <p:sldId id="408" r:id="rId4"/>
    <p:sldId id="409" r:id="rId5"/>
    <p:sldId id="410" r:id="rId6"/>
    <p:sldId id="353" r:id="rId7"/>
    <p:sldId id="260" r:id="rId8"/>
    <p:sldId id="428" r:id="rId9"/>
    <p:sldId id="429" r:id="rId10"/>
    <p:sldId id="365" r:id="rId11"/>
    <p:sldId id="366" r:id="rId12"/>
    <p:sldId id="364" r:id="rId13"/>
    <p:sldId id="383" r:id="rId14"/>
    <p:sldId id="417" r:id="rId15"/>
    <p:sldId id="367" r:id="rId16"/>
    <p:sldId id="384" r:id="rId17"/>
    <p:sldId id="261" r:id="rId18"/>
    <p:sldId id="430" r:id="rId19"/>
    <p:sldId id="431" r:id="rId20"/>
    <p:sldId id="354" r:id="rId21"/>
    <p:sldId id="262" r:id="rId22"/>
    <p:sldId id="432" r:id="rId23"/>
    <p:sldId id="433" r:id="rId24"/>
    <p:sldId id="389" r:id="rId25"/>
    <p:sldId id="355" r:id="rId26"/>
    <p:sldId id="386" r:id="rId27"/>
    <p:sldId id="419" r:id="rId28"/>
    <p:sldId id="390" r:id="rId29"/>
    <p:sldId id="263" r:id="rId30"/>
    <p:sldId id="434" r:id="rId31"/>
    <p:sldId id="435" r:id="rId32"/>
    <p:sldId id="356" r:id="rId33"/>
    <p:sldId id="398" r:id="rId34"/>
    <p:sldId id="329" r:id="rId35"/>
    <p:sldId id="264" r:id="rId36"/>
    <p:sldId id="436" r:id="rId37"/>
    <p:sldId id="437" r:id="rId38"/>
    <p:sldId id="265" r:id="rId39"/>
    <p:sldId id="438" r:id="rId40"/>
    <p:sldId id="439" r:id="rId41"/>
    <p:sldId id="401" r:id="rId42"/>
    <p:sldId id="331" r:id="rId43"/>
    <p:sldId id="358" r:id="rId44"/>
    <p:sldId id="266" r:id="rId45"/>
    <p:sldId id="440" r:id="rId46"/>
    <p:sldId id="441" r:id="rId47"/>
    <p:sldId id="267" r:id="rId48"/>
    <p:sldId id="442" r:id="rId49"/>
    <p:sldId id="443" r:id="rId50"/>
    <p:sldId id="402" r:id="rId51"/>
    <p:sldId id="334" r:id="rId52"/>
    <p:sldId id="268" r:id="rId53"/>
    <p:sldId id="444" r:id="rId54"/>
    <p:sldId id="446" r:id="rId55"/>
    <p:sldId id="445" r:id="rId56"/>
    <p:sldId id="447" r:id="rId57"/>
    <p:sldId id="269" r:id="rId58"/>
    <p:sldId id="448" r:id="rId59"/>
    <p:sldId id="271" r:id="rId60"/>
    <p:sldId id="452" r:id="rId61"/>
    <p:sldId id="272" r:id="rId62"/>
    <p:sldId id="453" r:id="rId63"/>
    <p:sldId id="454" r:id="rId64"/>
    <p:sldId id="273" r:id="rId65"/>
    <p:sldId id="455" r:id="rId66"/>
    <p:sldId id="456" r:id="rId67"/>
    <p:sldId id="341" r:id="rId68"/>
    <p:sldId id="388" r:id="rId69"/>
    <p:sldId id="418" r:id="rId70"/>
    <p:sldId id="270" r:id="rId71"/>
    <p:sldId id="449" r:id="rId72"/>
    <p:sldId id="450" r:id="rId73"/>
    <p:sldId id="451" r:id="rId74"/>
    <p:sldId id="359" r:id="rId75"/>
    <p:sldId id="420" r:id="rId76"/>
    <p:sldId id="421" r:id="rId77"/>
    <p:sldId id="369" r:id="rId78"/>
    <p:sldId id="387" r:id="rId79"/>
    <p:sldId id="257" r:id="rId80"/>
    <p:sldId id="348" r:id="rId81"/>
    <p:sldId id="259" r:id="rId82"/>
    <p:sldId id="426" r:id="rId83"/>
    <p:sldId id="427" r:id="rId84"/>
    <p:sldId id="274" r:id="rId85"/>
    <p:sldId id="275" r:id="rId86"/>
    <p:sldId id="276" r:id="rId87"/>
    <p:sldId id="380" r:id="rId88"/>
    <p:sldId id="277" r:id="rId89"/>
    <p:sldId id="278" r:id="rId90"/>
    <p:sldId id="360" r:id="rId91"/>
    <p:sldId id="373" r:id="rId92"/>
    <p:sldId id="396" r:id="rId93"/>
    <p:sldId id="279" r:id="rId94"/>
    <p:sldId id="457" r:id="rId95"/>
    <p:sldId id="280" r:id="rId96"/>
    <p:sldId id="281" r:id="rId97"/>
    <p:sldId id="458" r:id="rId98"/>
    <p:sldId id="377" r:id="rId99"/>
    <p:sldId id="375" r:id="rId100"/>
    <p:sldId id="424" r:id="rId101"/>
    <p:sldId id="425" r:id="rId102"/>
    <p:sldId id="362" r:id="rId103"/>
    <p:sldId id="363" r:id="rId104"/>
    <p:sldId id="351" r:id="rId105"/>
    <p:sldId id="282" r:id="rId106"/>
    <p:sldId id="459" r:id="rId107"/>
    <p:sldId id="391" r:id="rId108"/>
    <p:sldId id="283" r:id="rId109"/>
    <p:sldId id="284" r:id="rId110"/>
    <p:sldId id="460" r:id="rId111"/>
    <p:sldId id="361" r:id="rId112"/>
    <p:sldId id="422" r:id="rId113"/>
    <p:sldId id="423" r:id="rId114"/>
    <p:sldId id="357" r:id="rId115"/>
    <p:sldId id="286" r:id="rId116"/>
    <p:sldId id="462" r:id="rId117"/>
    <p:sldId id="385" r:id="rId118"/>
    <p:sldId id="285" r:id="rId119"/>
    <p:sldId id="461" r:id="rId12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BF322A-B9FD-4480-B280-E09B6210B78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B744B1F-ED80-4646-8C1A-1CBB8F49AD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981E097-DD86-4121-ACC0-E5DD54C10291}"/>
              </a:ext>
            </a:extLst>
          </p:cNvPr>
          <p:cNvSpPr>
            <a:spLocks noGrp="1"/>
          </p:cNvSpPr>
          <p:nvPr>
            <p:ph type="dt" sz="half" idx="10"/>
          </p:nvPr>
        </p:nvSpPr>
        <p:spPr/>
        <p:txBody>
          <a:bodyPr/>
          <a:lstStyle/>
          <a:p>
            <a:fld id="{3937494A-9F22-43DF-8D38-089B78583095}" type="datetimeFigureOut">
              <a:rPr lang="es-ES" smtClean="0"/>
              <a:pPr/>
              <a:t>18/11/2021</a:t>
            </a:fld>
            <a:endParaRPr lang="es-ES"/>
          </a:p>
        </p:txBody>
      </p:sp>
      <p:sp>
        <p:nvSpPr>
          <p:cNvPr id="5" name="Marcador de pie de página 4">
            <a:extLst>
              <a:ext uri="{FF2B5EF4-FFF2-40B4-BE49-F238E27FC236}">
                <a16:creationId xmlns:a16="http://schemas.microsoft.com/office/drawing/2014/main" id="{E95FBA6B-641E-49B2-B2CC-D8E317A0798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98281E8-02EE-447F-A115-A5F3C398B353}"/>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1248458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30570-545B-463A-87B1-DB5F0B54FBC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04BD304-A256-473B-9AEB-93C6F241A4C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2F97FAF-04B1-4686-B951-DF49ACFF698B}"/>
              </a:ext>
            </a:extLst>
          </p:cNvPr>
          <p:cNvSpPr>
            <a:spLocks noGrp="1"/>
          </p:cNvSpPr>
          <p:nvPr>
            <p:ph type="dt" sz="half" idx="10"/>
          </p:nvPr>
        </p:nvSpPr>
        <p:spPr/>
        <p:txBody>
          <a:bodyPr/>
          <a:lstStyle/>
          <a:p>
            <a:fld id="{3937494A-9F22-43DF-8D38-089B78583095}" type="datetimeFigureOut">
              <a:rPr lang="es-ES" smtClean="0"/>
              <a:pPr/>
              <a:t>18/11/2021</a:t>
            </a:fld>
            <a:endParaRPr lang="es-ES"/>
          </a:p>
        </p:txBody>
      </p:sp>
      <p:sp>
        <p:nvSpPr>
          <p:cNvPr id="5" name="Marcador de pie de página 4">
            <a:extLst>
              <a:ext uri="{FF2B5EF4-FFF2-40B4-BE49-F238E27FC236}">
                <a16:creationId xmlns:a16="http://schemas.microsoft.com/office/drawing/2014/main" id="{18DDDEDB-AB33-4D9B-B6CD-C2B013D638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F5E40F8-3A37-4D53-A8A9-7B1B43D65384}"/>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288673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1FDD30-3BEA-4985-B6CA-8E054B5D40F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D0BDB738-D131-4D1A-A2D7-8087A0B1F6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5783448-3661-4ECD-8A38-1CC86FBE9E6F}"/>
              </a:ext>
            </a:extLst>
          </p:cNvPr>
          <p:cNvSpPr>
            <a:spLocks noGrp="1"/>
          </p:cNvSpPr>
          <p:nvPr>
            <p:ph type="dt" sz="half" idx="10"/>
          </p:nvPr>
        </p:nvSpPr>
        <p:spPr/>
        <p:txBody>
          <a:bodyPr/>
          <a:lstStyle/>
          <a:p>
            <a:fld id="{3937494A-9F22-43DF-8D38-089B78583095}" type="datetimeFigureOut">
              <a:rPr lang="es-ES" smtClean="0"/>
              <a:pPr/>
              <a:t>18/11/2021</a:t>
            </a:fld>
            <a:endParaRPr lang="es-ES"/>
          </a:p>
        </p:txBody>
      </p:sp>
      <p:sp>
        <p:nvSpPr>
          <p:cNvPr id="5" name="Marcador de pie de página 4">
            <a:extLst>
              <a:ext uri="{FF2B5EF4-FFF2-40B4-BE49-F238E27FC236}">
                <a16:creationId xmlns:a16="http://schemas.microsoft.com/office/drawing/2014/main" id="{8E9F9BBE-DFF2-4603-B974-EF4EBD74198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111657A-844A-48D5-BBF4-74966508E2A4}"/>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3150787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835B9E-F58C-4A50-BD59-25F45231F4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E630EC9-CE28-4FF3-AEDA-E4D0C879DF0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945F597-EF75-4A24-BD88-EB56346C02F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0439B09-186E-41C2-8CE8-96B3E1B023D9}"/>
              </a:ext>
            </a:extLst>
          </p:cNvPr>
          <p:cNvSpPr>
            <a:spLocks noGrp="1"/>
          </p:cNvSpPr>
          <p:nvPr>
            <p:ph type="dt" sz="half" idx="10"/>
          </p:nvPr>
        </p:nvSpPr>
        <p:spPr/>
        <p:txBody>
          <a:bodyPr/>
          <a:lstStyle/>
          <a:p>
            <a:fld id="{3937494A-9F22-43DF-8D38-089B78583095}" type="datetimeFigureOut">
              <a:rPr lang="es-ES" smtClean="0"/>
              <a:pPr/>
              <a:t>18/11/2021</a:t>
            </a:fld>
            <a:endParaRPr lang="es-ES"/>
          </a:p>
        </p:txBody>
      </p:sp>
      <p:sp>
        <p:nvSpPr>
          <p:cNvPr id="6" name="Marcador de pie de página 5">
            <a:extLst>
              <a:ext uri="{FF2B5EF4-FFF2-40B4-BE49-F238E27FC236}">
                <a16:creationId xmlns:a16="http://schemas.microsoft.com/office/drawing/2014/main" id="{C07A67C7-B2C7-4BE5-9BD3-8A34C7C9FA2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36BDFA8-5DE4-4078-A505-1DEF9110AEA7}"/>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1636136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F9A8DD-698D-4457-953C-957B8920305A}"/>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C6F05A-F5E0-44BA-87F7-88CF63F10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83B6596-F9DD-4D31-BF8B-C3E7EAEF9E5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30B6C14-66EE-4A4C-BC22-0DCC6FFDB8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4D3C229-FB19-4F02-A687-43D18CCC96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4296415-4D79-4F7B-9FE6-80DB12431D0D}"/>
              </a:ext>
            </a:extLst>
          </p:cNvPr>
          <p:cNvSpPr>
            <a:spLocks noGrp="1"/>
          </p:cNvSpPr>
          <p:nvPr>
            <p:ph type="dt" sz="half" idx="10"/>
          </p:nvPr>
        </p:nvSpPr>
        <p:spPr/>
        <p:txBody>
          <a:bodyPr/>
          <a:lstStyle/>
          <a:p>
            <a:fld id="{3937494A-9F22-43DF-8D38-089B78583095}" type="datetimeFigureOut">
              <a:rPr lang="es-ES" smtClean="0"/>
              <a:pPr/>
              <a:t>18/11/2021</a:t>
            </a:fld>
            <a:endParaRPr lang="es-ES"/>
          </a:p>
        </p:txBody>
      </p:sp>
      <p:sp>
        <p:nvSpPr>
          <p:cNvPr id="8" name="Marcador de pie de página 7">
            <a:extLst>
              <a:ext uri="{FF2B5EF4-FFF2-40B4-BE49-F238E27FC236}">
                <a16:creationId xmlns:a16="http://schemas.microsoft.com/office/drawing/2014/main" id="{26BB6ED1-3436-4769-90EA-E03B495EFD2C}"/>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ADC8960-9F8A-4B43-B155-2435284B12D9}"/>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1455125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FB809D-442F-4CFA-A0BD-337FC1972D1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F3601248-D4C2-4FB6-A257-0434CF4DF5C9}"/>
              </a:ext>
            </a:extLst>
          </p:cNvPr>
          <p:cNvSpPr>
            <a:spLocks noGrp="1"/>
          </p:cNvSpPr>
          <p:nvPr>
            <p:ph type="dt" sz="half" idx="10"/>
          </p:nvPr>
        </p:nvSpPr>
        <p:spPr/>
        <p:txBody>
          <a:bodyPr/>
          <a:lstStyle/>
          <a:p>
            <a:fld id="{3937494A-9F22-43DF-8D38-089B78583095}" type="datetimeFigureOut">
              <a:rPr lang="es-ES" smtClean="0"/>
              <a:pPr/>
              <a:t>18/11/2021</a:t>
            </a:fld>
            <a:endParaRPr lang="es-ES"/>
          </a:p>
        </p:txBody>
      </p:sp>
      <p:sp>
        <p:nvSpPr>
          <p:cNvPr id="4" name="Marcador de pie de página 3">
            <a:extLst>
              <a:ext uri="{FF2B5EF4-FFF2-40B4-BE49-F238E27FC236}">
                <a16:creationId xmlns:a16="http://schemas.microsoft.com/office/drawing/2014/main" id="{5157DBE8-C1F9-41FF-8DC6-7928C3BFD17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8FFC01-D68A-4FF3-8A70-4188D3AF8322}"/>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643358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6100A03-73F1-4A09-9EC3-DA0453F7C780}"/>
              </a:ext>
            </a:extLst>
          </p:cNvPr>
          <p:cNvSpPr>
            <a:spLocks noGrp="1"/>
          </p:cNvSpPr>
          <p:nvPr>
            <p:ph type="dt" sz="half" idx="10"/>
          </p:nvPr>
        </p:nvSpPr>
        <p:spPr/>
        <p:txBody>
          <a:bodyPr/>
          <a:lstStyle/>
          <a:p>
            <a:fld id="{3937494A-9F22-43DF-8D38-089B78583095}" type="datetimeFigureOut">
              <a:rPr lang="es-ES" smtClean="0"/>
              <a:pPr/>
              <a:t>18/11/2021</a:t>
            </a:fld>
            <a:endParaRPr lang="es-ES"/>
          </a:p>
        </p:txBody>
      </p:sp>
      <p:sp>
        <p:nvSpPr>
          <p:cNvPr id="3" name="Marcador de pie de página 2">
            <a:extLst>
              <a:ext uri="{FF2B5EF4-FFF2-40B4-BE49-F238E27FC236}">
                <a16:creationId xmlns:a16="http://schemas.microsoft.com/office/drawing/2014/main" id="{AD6DE470-DF06-449F-AB69-BA2D2C05915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40B18B1-FE6F-4CE3-956A-FE1290E567AA}"/>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2910510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66CD99-ECDF-4102-8F09-8AC6072390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DC13059-CD09-45F8-AAC6-A1EA478017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9E917951-A19E-45BF-AE18-1E6D55EE69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530BDD-079A-4136-86C9-A289FDAADEEB}"/>
              </a:ext>
            </a:extLst>
          </p:cNvPr>
          <p:cNvSpPr>
            <a:spLocks noGrp="1"/>
          </p:cNvSpPr>
          <p:nvPr>
            <p:ph type="dt" sz="half" idx="10"/>
          </p:nvPr>
        </p:nvSpPr>
        <p:spPr/>
        <p:txBody>
          <a:bodyPr/>
          <a:lstStyle/>
          <a:p>
            <a:fld id="{3937494A-9F22-43DF-8D38-089B78583095}" type="datetimeFigureOut">
              <a:rPr lang="es-ES" smtClean="0"/>
              <a:pPr/>
              <a:t>18/11/2021</a:t>
            </a:fld>
            <a:endParaRPr lang="es-ES"/>
          </a:p>
        </p:txBody>
      </p:sp>
      <p:sp>
        <p:nvSpPr>
          <p:cNvPr id="6" name="Marcador de pie de página 5">
            <a:extLst>
              <a:ext uri="{FF2B5EF4-FFF2-40B4-BE49-F238E27FC236}">
                <a16:creationId xmlns:a16="http://schemas.microsoft.com/office/drawing/2014/main" id="{4786ED95-DA1C-4C95-8108-76E0D81DE6D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66FB56C-D978-42F2-871E-AA78C96A6FD6}"/>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3485030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0FB2EE-8BED-4626-B2AF-7AD859B3F3A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33FE65A-6642-462E-AF36-16C005BA42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269DA83-7D73-4F31-AB56-059D6B3217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28548E2-712A-4AAC-A420-A30040EE525F}"/>
              </a:ext>
            </a:extLst>
          </p:cNvPr>
          <p:cNvSpPr>
            <a:spLocks noGrp="1"/>
          </p:cNvSpPr>
          <p:nvPr>
            <p:ph type="dt" sz="half" idx="10"/>
          </p:nvPr>
        </p:nvSpPr>
        <p:spPr/>
        <p:txBody>
          <a:bodyPr/>
          <a:lstStyle/>
          <a:p>
            <a:fld id="{3937494A-9F22-43DF-8D38-089B78583095}" type="datetimeFigureOut">
              <a:rPr lang="es-ES" smtClean="0"/>
              <a:pPr/>
              <a:t>18/11/2021</a:t>
            </a:fld>
            <a:endParaRPr lang="es-ES"/>
          </a:p>
        </p:txBody>
      </p:sp>
      <p:sp>
        <p:nvSpPr>
          <p:cNvPr id="6" name="Marcador de pie de página 5">
            <a:extLst>
              <a:ext uri="{FF2B5EF4-FFF2-40B4-BE49-F238E27FC236}">
                <a16:creationId xmlns:a16="http://schemas.microsoft.com/office/drawing/2014/main" id="{BE63DB4B-E85F-4EE7-88C2-5EB14C1CFFD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12A3DCA-37BD-423B-8D85-5FA44F8122C6}"/>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3837700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A8E30A-AB6E-408C-9C46-D32F92CA159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E25603-B3AA-41A2-B5CB-1F3ED562DB9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611D74B-2CAB-439E-979F-0780B2B9D637}"/>
              </a:ext>
            </a:extLst>
          </p:cNvPr>
          <p:cNvSpPr>
            <a:spLocks noGrp="1"/>
          </p:cNvSpPr>
          <p:nvPr>
            <p:ph type="dt" sz="half" idx="10"/>
          </p:nvPr>
        </p:nvSpPr>
        <p:spPr/>
        <p:txBody>
          <a:bodyPr/>
          <a:lstStyle/>
          <a:p>
            <a:fld id="{3937494A-9F22-43DF-8D38-089B78583095}" type="datetimeFigureOut">
              <a:rPr lang="es-ES" smtClean="0"/>
              <a:pPr/>
              <a:t>18/11/2021</a:t>
            </a:fld>
            <a:endParaRPr lang="es-ES"/>
          </a:p>
        </p:txBody>
      </p:sp>
      <p:sp>
        <p:nvSpPr>
          <p:cNvPr id="5" name="Marcador de pie de página 4">
            <a:extLst>
              <a:ext uri="{FF2B5EF4-FFF2-40B4-BE49-F238E27FC236}">
                <a16:creationId xmlns:a16="http://schemas.microsoft.com/office/drawing/2014/main" id="{551A0446-D638-4277-AC62-8891D5DAA97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BE7346E-404A-4AD0-9B8F-58BEA61D0BF4}"/>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2375530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D210162-4B56-48EF-90AC-B7E4C869331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21B25E6-11B9-4E6A-A3CE-7686981691F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98F0198-2D4A-46DF-BBDC-DC40EAC061F3}"/>
              </a:ext>
            </a:extLst>
          </p:cNvPr>
          <p:cNvSpPr>
            <a:spLocks noGrp="1"/>
          </p:cNvSpPr>
          <p:nvPr>
            <p:ph type="dt" sz="half" idx="10"/>
          </p:nvPr>
        </p:nvSpPr>
        <p:spPr/>
        <p:txBody>
          <a:bodyPr/>
          <a:lstStyle/>
          <a:p>
            <a:fld id="{3937494A-9F22-43DF-8D38-089B78583095}" type="datetimeFigureOut">
              <a:rPr lang="es-ES" smtClean="0"/>
              <a:pPr/>
              <a:t>18/11/2021</a:t>
            </a:fld>
            <a:endParaRPr lang="es-ES"/>
          </a:p>
        </p:txBody>
      </p:sp>
      <p:sp>
        <p:nvSpPr>
          <p:cNvPr id="5" name="Marcador de pie de página 4">
            <a:extLst>
              <a:ext uri="{FF2B5EF4-FFF2-40B4-BE49-F238E27FC236}">
                <a16:creationId xmlns:a16="http://schemas.microsoft.com/office/drawing/2014/main" id="{8F18793C-E146-4C38-8E76-02D3346B065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3E92597-B17B-4178-B81E-5C85C43480A1}"/>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2815082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0CD9379-4621-46C7-AE30-ADECAF72B7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8F20E6C-E318-46FD-9013-311D7ECA92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0D3EFC-5A71-4BCA-BCEF-7C52A5D370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37494A-9F22-43DF-8D38-089B78583095}" type="datetimeFigureOut">
              <a:rPr lang="es-ES" smtClean="0"/>
              <a:pPr/>
              <a:t>18/11/2021</a:t>
            </a:fld>
            <a:endParaRPr lang="es-ES"/>
          </a:p>
        </p:txBody>
      </p:sp>
      <p:sp>
        <p:nvSpPr>
          <p:cNvPr id="5" name="Marcador de pie de página 4">
            <a:extLst>
              <a:ext uri="{FF2B5EF4-FFF2-40B4-BE49-F238E27FC236}">
                <a16:creationId xmlns:a16="http://schemas.microsoft.com/office/drawing/2014/main" id="{D60A1A8D-9070-45EB-9823-BA99C87A70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62C2AE29-C200-4BB6-A87D-A0E1B53DB6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A550F4-39DC-49EE-9335-0B10A288E6D9}" type="slidenum">
              <a:rPr lang="es-ES" smtClean="0"/>
              <a:pPr/>
              <a:t>‹Nº›</a:t>
            </a:fld>
            <a:endParaRPr lang="es-ES"/>
          </a:p>
        </p:txBody>
      </p:sp>
    </p:spTree>
    <p:extLst>
      <p:ext uri="{BB962C8B-B14F-4D97-AF65-F5344CB8AC3E}">
        <p14:creationId xmlns:p14="http://schemas.microsoft.com/office/powerpoint/2010/main" val="3326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6.xml"/><Relationship Id="rId5" Type="http://schemas.openxmlformats.org/officeDocument/2006/relationships/image" Target="../media/image4.jp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38.jpeg"/><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image" Target="../media/image27.jpeg"/><Relationship Id="rId4" Type="http://schemas.openxmlformats.org/officeDocument/2006/relationships/image" Target="../media/image31.jpeg"/></Relationships>
</file>

<file path=ppt/slides/_rels/slide7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8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8.jp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5C1C6BB-DCF2-4FD7-9548-570B85A62FF8}"/>
              </a:ext>
            </a:extLst>
          </p:cNvPr>
          <p:cNvSpPr>
            <a:spLocks noGrp="1"/>
          </p:cNvSpPr>
          <p:nvPr>
            <p:ph type="ctrTitle"/>
          </p:nvPr>
        </p:nvSpPr>
        <p:spPr/>
        <p:txBody>
          <a:bodyPr>
            <a:normAutofit fontScale="90000"/>
          </a:bodyPr>
          <a:lstStyle/>
          <a:p>
            <a:r>
              <a:rPr lang="es-ES" sz="16600" b="1" dirty="0"/>
              <a:t>Caravaggio</a:t>
            </a:r>
          </a:p>
        </p:txBody>
      </p:sp>
    </p:spTree>
    <p:extLst>
      <p:ext uri="{BB962C8B-B14F-4D97-AF65-F5344CB8AC3E}">
        <p14:creationId xmlns:p14="http://schemas.microsoft.com/office/powerpoint/2010/main" val="3914472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360217" y="387927"/>
            <a:ext cx="6012874" cy="6179128"/>
          </a:xfrm>
        </p:spPr>
        <p:txBody>
          <a:bodyPr anchor="t">
            <a:noAutofit/>
          </a:bodyPr>
          <a:lstStyle/>
          <a:p>
            <a:r>
              <a:rPr lang="es-ES" sz="2800" b="1" dirty="0"/>
              <a:t>1593. CARAVAGGIO.</a:t>
            </a:r>
            <a:br>
              <a:rPr lang="es-ES" sz="2800" b="1" dirty="0"/>
            </a:br>
            <a:r>
              <a:rPr lang="es-ES" sz="2800" b="1" dirty="0"/>
              <a:t>Un muchacho pelando fruta.</a:t>
            </a:r>
            <a:br>
              <a:rPr lang="es-ES" sz="2800" b="1" dirty="0"/>
            </a:br>
            <a:r>
              <a:rPr lang="es-ES" sz="2800" b="1" dirty="0"/>
              <a:t>Fundación Roberto Longhi, Florencia.</a:t>
            </a:r>
          </a:p>
        </p:txBody>
      </p:sp>
      <p:pic>
        <p:nvPicPr>
          <p:cNvPr id="5" name="Imagen 4">
            <a:extLst>
              <a:ext uri="{FF2B5EF4-FFF2-40B4-BE49-F238E27FC236}">
                <a16:creationId xmlns:a16="http://schemas.microsoft.com/office/drawing/2014/main" id="{AD6B738C-3849-4A54-A819-9F931A0AC6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2977" y="0"/>
            <a:ext cx="5689023" cy="6858000"/>
          </a:xfrm>
          <a:prstGeom prst="rect">
            <a:avLst/>
          </a:prstGeom>
        </p:spPr>
      </p:pic>
    </p:spTree>
    <p:extLst>
      <p:ext uri="{BB962C8B-B14F-4D97-AF65-F5344CB8AC3E}">
        <p14:creationId xmlns:p14="http://schemas.microsoft.com/office/powerpoint/2010/main" val="198087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360217" y="387927"/>
            <a:ext cx="5929747" cy="6179128"/>
          </a:xfrm>
        </p:spPr>
        <p:txBody>
          <a:bodyPr anchor="t">
            <a:noAutofit/>
          </a:bodyPr>
          <a:lstStyle/>
          <a:p>
            <a:r>
              <a:rPr lang="es-ES" sz="2800" b="1" dirty="0"/>
              <a:t>1593. CARAVAGGIO.</a:t>
            </a:r>
            <a:br>
              <a:rPr lang="es-ES" sz="2800" b="1" dirty="0"/>
            </a:br>
            <a:r>
              <a:rPr lang="es-ES" sz="2800" b="1" dirty="0"/>
              <a:t>Un muchacho pelando fruta.</a:t>
            </a:r>
            <a:br>
              <a:rPr lang="es-ES" sz="2800" b="1" dirty="0"/>
            </a:br>
            <a:r>
              <a:rPr lang="es-ES" sz="2800" b="1" dirty="0"/>
              <a:t>Fundación Roberto Longhi, Florencia.</a:t>
            </a:r>
            <a:r>
              <a:rPr lang="en-US" sz="2800" b="1" dirty="0"/>
              <a:t>Hampton Court, </a:t>
            </a:r>
            <a:r>
              <a:rPr lang="en-US" sz="2800" b="1" dirty="0" err="1"/>
              <a:t>Londres</a:t>
            </a:r>
            <a:endParaRPr lang="es-ES" sz="2800" b="1" dirty="0"/>
          </a:p>
        </p:txBody>
      </p:sp>
      <p:pic>
        <p:nvPicPr>
          <p:cNvPr id="3" name="Imagen 2">
            <a:extLst>
              <a:ext uri="{FF2B5EF4-FFF2-40B4-BE49-F238E27FC236}">
                <a16:creationId xmlns:a16="http://schemas.microsoft.com/office/drawing/2014/main" id="{D60F04C1-316C-4A9D-A1EF-5CE4C8C62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7700" y="0"/>
            <a:ext cx="5564300" cy="6858000"/>
          </a:xfrm>
          <a:prstGeom prst="rect">
            <a:avLst/>
          </a:prstGeom>
        </p:spPr>
      </p:pic>
    </p:spTree>
    <p:extLst>
      <p:ext uri="{BB962C8B-B14F-4D97-AF65-F5344CB8AC3E}">
        <p14:creationId xmlns:p14="http://schemas.microsoft.com/office/powerpoint/2010/main" val="194024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360217" y="387927"/>
            <a:ext cx="2632365" cy="6179128"/>
          </a:xfrm>
        </p:spPr>
        <p:txBody>
          <a:bodyPr anchor="t">
            <a:noAutofit/>
          </a:bodyPr>
          <a:lstStyle/>
          <a:p>
            <a:r>
              <a:rPr lang="it-IT" sz="2800" b="1" dirty="0"/>
              <a:t>1593. Carvaggio. La buenaventura. Pinacoteca capitolina. Roma</a:t>
            </a:r>
            <a:endParaRPr lang="es-ES" sz="2800" b="1" dirty="0"/>
          </a:p>
        </p:txBody>
      </p:sp>
      <p:pic>
        <p:nvPicPr>
          <p:cNvPr id="3" name="Imagen 2">
            <a:extLst>
              <a:ext uri="{FF2B5EF4-FFF2-40B4-BE49-F238E27FC236}">
                <a16:creationId xmlns:a16="http://schemas.microsoft.com/office/drawing/2014/main" id="{EE456C27-4F10-4986-9690-5AAB591A90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1024" y="0"/>
            <a:ext cx="8920976" cy="6858000"/>
          </a:xfrm>
          <a:prstGeom prst="rect">
            <a:avLst/>
          </a:prstGeom>
        </p:spPr>
      </p:pic>
    </p:spTree>
    <p:extLst>
      <p:ext uri="{BB962C8B-B14F-4D97-AF65-F5344CB8AC3E}">
        <p14:creationId xmlns:p14="http://schemas.microsoft.com/office/powerpoint/2010/main" val="418669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360217" y="387927"/>
            <a:ext cx="2466109" cy="6179128"/>
          </a:xfrm>
        </p:spPr>
        <p:txBody>
          <a:bodyPr anchor="t">
            <a:noAutofit/>
          </a:bodyPr>
          <a:lstStyle/>
          <a:p>
            <a:r>
              <a:rPr lang="es-ES" sz="2800" b="1" dirty="0"/>
              <a:t>1595. </a:t>
            </a:r>
            <a:r>
              <a:rPr lang="es-ES" sz="2800" b="1" dirty="0" err="1"/>
              <a:t>Carvaggio</a:t>
            </a:r>
            <a:r>
              <a:rPr lang="es-ES" sz="2800" b="1" dirty="0"/>
              <a:t>. La buenaventura. Louvre</a:t>
            </a:r>
          </a:p>
        </p:txBody>
      </p:sp>
      <p:pic>
        <p:nvPicPr>
          <p:cNvPr id="3" name="Imagen 2">
            <a:extLst>
              <a:ext uri="{FF2B5EF4-FFF2-40B4-BE49-F238E27FC236}">
                <a16:creationId xmlns:a16="http://schemas.microsoft.com/office/drawing/2014/main" id="{9DCFEF0D-AC22-4CF8-A4A4-AD7E12A27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5196" y="0"/>
            <a:ext cx="9426804" cy="6858000"/>
          </a:xfrm>
          <a:prstGeom prst="rect">
            <a:avLst/>
          </a:prstGeom>
        </p:spPr>
      </p:pic>
    </p:spTree>
    <p:extLst>
      <p:ext uri="{BB962C8B-B14F-4D97-AF65-F5344CB8AC3E}">
        <p14:creationId xmlns:p14="http://schemas.microsoft.com/office/powerpoint/2010/main" val="281335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6151280-2510-49D9-BAC3-359BC72835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3237" y="3059669"/>
            <a:ext cx="3478254" cy="3819578"/>
          </a:xfrm>
          <a:prstGeom prst="rect">
            <a:avLst/>
          </a:prstGeom>
        </p:spPr>
      </p:pic>
      <p:pic>
        <p:nvPicPr>
          <p:cNvPr id="8" name="Imagen 7">
            <a:extLst>
              <a:ext uri="{FF2B5EF4-FFF2-40B4-BE49-F238E27FC236}">
                <a16:creationId xmlns:a16="http://schemas.microsoft.com/office/drawing/2014/main" id="{C435B7A7-A138-42BB-BC55-9E4FC3B22F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0244" y="0"/>
            <a:ext cx="2971756" cy="2138529"/>
          </a:xfrm>
          <a:prstGeom prst="rect">
            <a:avLst/>
          </a:prstGeom>
        </p:spPr>
      </p:pic>
      <p:pic>
        <p:nvPicPr>
          <p:cNvPr id="3" name="Imagen 2">
            <a:extLst>
              <a:ext uri="{FF2B5EF4-FFF2-40B4-BE49-F238E27FC236}">
                <a16:creationId xmlns:a16="http://schemas.microsoft.com/office/drawing/2014/main" id="{F386A263-5E86-4CB7-83A0-1E7BF58551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020291" cy="2321848"/>
          </a:xfrm>
          <a:prstGeom prst="rect">
            <a:avLst/>
          </a:prstGeom>
        </p:spPr>
      </p:pic>
      <p:sp>
        <p:nvSpPr>
          <p:cNvPr id="4" name="CuadroTexto 3">
            <a:extLst>
              <a:ext uri="{FF2B5EF4-FFF2-40B4-BE49-F238E27FC236}">
                <a16:creationId xmlns:a16="http://schemas.microsoft.com/office/drawing/2014/main" id="{0C7F2406-82AF-4F83-AEFE-75D4ACE45E77}"/>
              </a:ext>
            </a:extLst>
          </p:cNvPr>
          <p:cNvSpPr txBox="1"/>
          <p:nvPr/>
        </p:nvSpPr>
        <p:spPr>
          <a:xfrm>
            <a:off x="0" y="2378702"/>
            <a:ext cx="3020291" cy="923330"/>
          </a:xfrm>
          <a:prstGeom prst="rect">
            <a:avLst/>
          </a:prstGeom>
          <a:noFill/>
        </p:spPr>
        <p:txBody>
          <a:bodyPr wrap="square" rtlCol="0">
            <a:spAutoFit/>
          </a:bodyPr>
          <a:lstStyle/>
          <a:p>
            <a:r>
              <a:rPr lang="it-IT" b="1" dirty="0">
                <a:solidFill>
                  <a:srgbClr val="FF0000"/>
                </a:solidFill>
              </a:rPr>
              <a:t>1593. Caravaggio. La buenaventura. Pinacoteca capitolina. Roma</a:t>
            </a:r>
            <a:endParaRPr lang="es-ES" b="1" dirty="0">
              <a:solidFill>
                <a:srgbClr val="FF0000"/>
              </a:solidFill>
            </a:endParaRPr>
          </a:p>
        </p:txBody>
      </p:sp>
      <p:pic>
        <p:nvPicPr>
          <p:cNvPr id="7" name="Imagen 6">
            <a:extLst>
              <a:ext uri="{FF2B5EF4-FFF2-40B4-BE49-F238E27FC236}">
                <a16:creationId xmlns:a16="http://schemas.microsoft.com/office/drawing/2014/main" id="{544F72A5-6E85-49F5-8767-DD36D0C4B0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82836" y="0"/>
            <a:ext cx="3203305" cy="2330404"/>
          </a:xfrm>
          <a:prstGeom prst="rect">
            <a:avLst/>
          </a:prstGeom>
        </p:spPr>
      </p:pic>
      <p:sp>
        <p:nvSpPr>
          <p:cNvPr id="9" name="CuadroTexto 8">
            <a:extLst>
              <a:ext uri="{FF2B5EF4-FFF2-40B4-BE49-F238E27FC236}">
                <a16:creationId xmlns:a16="http://schemas.microsoft.com/office/drawing/2014/main" id="{EA04AFB3-14FA-42D1-BEAF-438FCE8D4B18}"/>
              </a:ext>
            </a:extLst>
          </p:cNvPr>
          <p:cNvSpPr txBox="1"/>
          <p:nvPr/>
        </p:nvSpPr>
        <p:spPr>
          <a:xfrm>
            <a:off x="4257550" y="2330404"/>
            <a:ext cx="4053876" cy="646331"/>
          </a:xfrm>
          <a:prstGeom prst="rect">
            <a:avLst/>
          </a:prstGeom>
          <a:noFill/>
        </p:spPr>
        <p:txBody>
          <a:bodyPr wrap="square" rtlCol="0">
            <a:spAutoFit/>
          </a:bodyPr>
          <a:lstStyle/>
          <a:p>
            <a:r>
              <a:rPr lang="es-ES" b="1" dirty="0">
                <a:solidFill>
                  <a:srgbClr val="FF0000"/>
                </a:solidFill>
              </a:rPr>
              <a:t>1595. Caravaggio. La buenaventura. Louvre. Para Francesco del Monte</a:t>
            </a:r>
          </a:p>
        </p:txBody>
      </p:sp>
      <p:sp>
        <p:nvSpPr>
          <p:cNvPr id="13" name="CuadroTexto 12">
            <a:extLst>
              <a:ext uri="{FF2B5EF4-FFF2-40B4-BE49-F238E27FC236}">
                <a16:creationId xmlns:a16="http://schemas.microsoft.com/office/drawing/2014/main" id="{5F29AC19-EA27-473C-AE03-788242EC8CE9}"/>
              </a:ext>
            </a:extLst>
          </p:cNvPr>
          <p:cNvSpPr txBox="1"/>
          <p:nvPr/>
        </p:nvSpPr>
        <p:spPr>
          <a:xfrm>
            <a:off x="9102437" y="2136339"/>
            <a:ext cx="3089563" cy="923330"/>
          </a:xfrm>
          <a:prstGeom prst="rect">
            <a:avLst/>
          </a:prstGeom>
          <a:noFill/>
        </p:spPr>
        <p:txBody>
          <a:bodyPr wrap="square" rtlCol="0">
            <a:spAutoFit/>
          </a:bodyPr>
          <a:lstStyle/>
          <a:p>
            <a:r>
              <a:rPr lang="es-ES" b="1" dirty="0">
                <a:solidFill>
                  <a:srgbClr val="FF0000"/>
                </a:solidFill>
              </a:rPr>
              <a:t>1595. Caravaggio. Jugadores de cartas. Para Francesco del Monte.</a:t>
            </a:r>
          </a:p>
        </p:txBody>
      </p:sp>
      <p:sp>
        <p:nvSpPr>
          <p:cNvPr id="11" name="CuadroTexto 10">
            <a:extLst>
              <a:ext uri="{FF2B5EF4-FFF2-40B4-BE49-F238E27FC236}">
                <a16:creationId xmlns:a16="http://schemas.microsoft.com/office/drawing/2014/main" id="{D6DB4545-C70A-4378-8FC2-AEF1A91832D8}"/>
              </a:ext>
            </a:extLst>
          </p:cNvPr>
          <p:cNvSpPr txBox="1"/>
          <p:nvPr/>
        </p:nvSpPr>
        <p:spPr>
          <a:xfrm>
            <a:off x="7550771" y="3798332"/>
            <a:ext cx="3338946" cy="1477328"/>
          </a:xfrm>
          <a:prstGeom prst="rect">
            <a:avLst/>
          </a:prstGeom>
          <a:noFill/>
        </p:spPr>
        <p:txBody>
          <a:bodyPr wrap="square" rtlCol="0">
            <a:spAutoFit/>
          </a:bodyPr>
          <a:lstStyle/>
          <a:p>
            <a:r>
              <a:rPr lang="es-ES" b="1" dirty="0">
                <a:solidFill>
                  <a:srgbClr val="FF0000"/>
                </a:solidFill>
              </a:rPr>
              <a:t>1593. Muchacho con cesta de frutas. </a:t>
            </a:r>
            <a:r>
              <a:rPr lang="es-ES" b="1" dirty="0" err="1">
                <a:solidFill>
                  <a:srgbClr val="FF0000"/>
                </a:solidFill>
              </a:rPr>
              <a:t>Galeria</a:t>
            </a:r>
            <a:r>
              <a:rPr lang="es-ES" b="1" dirty="0">
                <a:solidFill>
                  <a:srgbClr val="FF0000"/>
                </a:solidFill>
              </a:rPr>
              <a:t> Borghese, Roma. Puede ser la primera vez que introduce un rayo de luz diagonal.</a:t>
            </a:r>
          </a:p>
        </p:txBody>
      </p:sp>
    </p:spTree>
    <p:extLst>
      <p:ext uri="{BB962C8B-B14F-4D97-AF65-F5344CB8AC3E}">
        <p14:creationId xmlns:p14="http://schemas.microsoft.com/office/powerpoint/2010/main" val="1868501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0" y="789709"/>
            <a:ext cx="3213847" cy="3103417"/>
          </a:xfrm>
        </p:spPr>
        <p:txBody>
          <a:bodyPr>
            <a:noAutofit/>
          </a:bodyPr>
          <a:lstStyle/>
          <a:p>
            <a:pPr algn="ctr"/>
            <a:r>
              <a:rPr lang="es-ES" sz="3600" b="1" dirty="0"/>
              <a:t>Caravaggio. </a:t>
            </a:r>
            <a:br>
              <a:rPr lang="es-ES" sz="3600" b="1" dirty="0"/>
            </a:br>
            <a:r>
              <a:rPr lang="es-ES" sz="3600" b="1" dirty="0"/>
              <a:t>Los músicos. </a:t>
            </a:r>
            <a:br>
              <a:rPr lang="es-ES" sz="3600" b="1" dirty="0"/>
            </a:br>
            <a:r>
              <a:rPr lang="es-ES" sz="3600" b="1" dirty="0" err="1"/>
              <a:t>Metropolitan</a:t>
            </a:r>
            <a:r>
              <a:rPr lang="es-ES" sz="3600" b="1" dirty="0"/>
              <a:t> </a:t>
            </a:r>
            <a:r>
              <a:rPr lang="es-ES" sz="3600" b="1" dirty="0" err="1"/>
              <a:t>Museum</a:t>
            </a:r>
            <a:r>
              <a:rPr lang="es-ES" sz="3600" b="1" dirty="0"/>
              <a:t> de Nueva York. 1595</a:t>
            </a:r>
          </a:p>
        </p:txBody>
      </p:sp>
      <p:pic>
        <p:nvPicPr>
          <p:cNvPr id="3" name="Imagen 2">
            <a:extLst>
              <a:ext uri="{FF2B5EF4-FFF2-40B4-BE49-F238E27FC236}">
                <a16:creationId xmlns:a16="http://schemas.microsoft.com/office/drawing/2014/main" id="{8838FAC4-BB8D-4222-8C8C-0D9D5B474B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8499" y="0"/>
            <a:ext cx="9023685" cy="6858000"/>
          </a:xfrm>
          <a:prstGeom prst="rect">
            <a:avLst/>
          </a:prstGeom>
        </p:spPr>
      </p:pic>
    </p:spTree>
    <p:extLst>
      <p:ext uri="{BB962C8B-B14F-4D97-AF65-F5344CB8AC3E}">
        <p14:creationId xmlns:p14="http://schemas.microsoft.com/office/powerpoint/2010/main" val="363861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6497782" y="1"/>
            <a:ext cx="5694218" cy="2530393"/>
          </a:xfrm>
        </p:spPr>
        <p:txBody>
          <a:bodyPr>
            <a:noAutofit/>
          </a:bodyPr>
          <a:lstStyle/>
          <a:p>
            <a:pPr algn="ctr"/>
            <a:r>
              <a:rPr lang="es-ES" sz="2800" b="1" dirty="0"/>
              <a:t>1595. Caravaggio. Los músicos. </a:t>
            </a:r>
            <a:br>
              <a:rPr lang="es-ES" sz="2800" b="1" dirty="0"/>
            </a:br>
            <a:r>
              <a:rPr lang="es-ES" sz="2800" b="1" dirty="0"/>
              <a:t>Metropolitan Museum de Nueva York. </a:t>
            </a:r>
          </a:p>
        </p:txBody>
      </p:sp>
      <p:pic>
        <p:nvPicPr>
          <p:cNvPr id="3" name="Imagen 2">
            <a:extLst>
              <a:ext uri="{FF2B5EF4-FFF2-40B4-BE49-F238E27FC236}">
                <a16:creationId xmlns:a16="http://schemas.microsoft.com/office/drawing/2014/main" id="{8838FAC4-BB8D-4222-8C8C-0D9D5B474B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7782" y="2530394"/>
            <a:ext cx="5694218" cy="4327605"/>
          </a:xfrm>
          <a:prstGeom prst="rect">
            <a:avLst/>
          </a:prstGeom>
        </p:spPr>
      </p:pic>
      <p:sp>
        <p:nvSpPr>
          <p:cNvPr id="2" name="CuadroTexto 1">
            <a:extLst>
              <a:ext uri="{FF2B5EF4-FFF2-40B4-BE49-F238E27FC236}">
                <a16:creationId xmlns:a16="http://schemas.microsoft.com/office/drawing/2014/main" id="{6882307E-A23B-4CF4-B415-06F2D7591F8C}"/>
              </a:ext>
            </a:extLst>
          </p:cNvPr>
          <p:cNvSpPr txBox="1"/>
          <p:nvPr/>
        </p:nvSpPr>
        <p:spPr>
          <a:xfrm>
            <a:off x="401782" y="235527"/>
            <a:ext cx="6096000" cy="6649256"/>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Eran temas desconocidos y sin precedentes en </a:t>
            </a:r>
            <a:r>
              <a:rPr lang="es-ES" sz="2200" spc="-15" dirty="0">
                <a:effectLst/>
                <a:ea typeface="Verdana" panose="020B0604030504040204" pitchFamily="34" charset="0"/>
                <a:cs typeface="Verdana" panose="020B0604030504040204" pitchFamily="34" charset="0"/>
              </a:rPr>
              <a:t>Roma</a:t>
            </a:r>
            <a:r>
              <a:rPr lang="es-ES" sz="2200" dirty="0">
                <a:effectLst/>
                <a:ea typeface="Verdana" panose="020B0604030504040204" pitchFamily="34" charset="0"/>
                <a:cs typeface="Verdana" panose="020B0604030504040204" pitchFamily="34" charset="0"/>
              </a:rPr>
              <a:t>. </a:t>
            </a:r>
          </a:p>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También llamado Concierto de jóvenes, es el primer cuadro de la serie «Pinturas Del Monte», realizadas por Caravaggio para el cardenal Francesco Del Monte. De hecho, este era uno de los cuatro cuadros de temática musical que decoraron su camerino pues el cardenal era muy aficionado a la música, Caravaggio da una idea del ritmo musical a través del ritmo en la estructura con que coloca a los personajes y su diferente iluminación.</a:t>
            </a:r>
          </a:p>
          <a:p>
            <a:pPr algn="just">
              <a:lnSpc>
                <a:spcPct val="107000"/>
              </a:lnSpc>
              <a:spcBef>
                <a:spcPts val="600"/>
              </a:spcBef>
              <a:spcAft>
                <a:spcPts val="600"/>
              </a:spcAft>
            </a:pPr>
            <a:r>
              <a:rPr lang="es-ES" sz="2200" spc="-35" dirty="0">
                <a:effectLst/>
                <a:ea typeface="Verdana" panose="020B0604030504040204" pitchFamily="34" charset="0"/>
                <a:cs typeface="Verdana" panose="020B0604030504040204" pitchFamily="34" charset="0"/>
              </a:rPr>
              <a:t>Tiene un</a:t>
            </a:r>
            <a:r>
              <a:rPr lang="es-ES" sz="2200" dirty="0">
                <a:effectLst/>
                <a:ea typeface="Verdana" panose="020B0604030504040204" pitchFamily="34" charset="0"/>
                <a:cs typeface="Verdana" panose="020B0604030504040204" pitchFamily="34" charset="0"/>
              </a:rPr>
              <a:t> enfoque aproximativo, con gran economía de medios y composiciones y con pocos personajes. </a:t>
            </a:r>
            <a:endParaRPr lang="es-ES" sz="2200" dirty="0">
              <a:ea typeface="Verdana" panose="020B0604030504040204" pitchFamily="34" charset="0"/>
              <a:cs typeface="Verdana" panose="020B0604030504040204" pitchFamily="34" charset="0"/>
            </a:endParaRPr>
          </a:p>
          <a:p>
            <a:pPr algn="just">
              <a:lnSpc>
                <a:spcPct val="107000"/>
              </a:lnSpc>
              <a:spcBef>
                <a:spcPts val="600"/>
              </a:spcBef>
              <a:spcAft>
                <a:spcPts val="600"/>
              </a:spcAft>
            </a:pPr>
            <a:r>
              <a:rPr lang="es-ES" sz="2200" dirty="0">
                <a:effectLst/>
                <a:ea typeface="Verdana" panose="020B0604030504040204" pitchFamily="34" charset="0"/>
                <a:cs typeface="Verdana" panose="020B0604030504040204" pitchFamily="34" charset="0"/>
              </a:rPr>
              <a:t>La luz de esta época no es tan dramática ni tan efectista como la que presidirá su creación posterior por eso los colores son brillantes, luminosos y transparentes con apenas algunas sombras. </a:t>
            </a:r>
            <a:endParaRPr lang="es-ES" dirty="0"/>
          </a:p>
        </p:txBody>
      </p:sp>
    </p:spTree>
    <p:extLst>
      <p:ext uri="{BB962C8B-B14F-4D97-AF65-F5344CB8AC3E}">
        <p14:creationId xmlns:p14="http://schemas.microsoft.com/office/powerpoint/2010/main" val="345940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6497782" y="1"/>
            <a:ext cx="5694218" cy="2530393"/>
          </a:xfrm>
        </p:spPr>
        <p:txBody>
          <a:bodyPr>
            <a:noAutofit/>
          </a:bodyPr>
          <a:lstStyle/>
          <a:p>
            <a:pPr algn="ctr"/>
            <a:r>
              <a:rPr lang="es-ES" sz="2800" b="1" dirty="0"/>
              <a:t>1595. Caravaggio. Los músicos. </a:t>
            </a:r>
            <a:br>
              <a:rPr lang="es-ES" sz="2800" b="1" dirty="0"/>
            </a:br>
            <a:r>
              <a:rPr lang="es-ES" sz="2800" b="1" dirty="0"/>
              <a:t>Metropolitan Museum de Nueva York. </a:t>
            </a:r>
          </a:p>
        </p:txBody>
      </p:sp>
      <p:pic>
        <p:nvPicPr>
          <p:cNvPr id="3" name="Imagen 2">
            <a:extLst>
              <a:ext uri="{FF2B5EF4-FFF2-40B4-BE49-F238E27FC236}">
                <a16:creationId xmlns:a16="http://schemas.microsoft.com/office/drawing/2014/main" id="{8838FAC4-BB8D-4222-8C8C-0D9D5B474B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7782" y="2530394"/>
            <a:ext cx="5694218" cy="4327605"/>
          </a:xfrm>
          <a:prstGeom prst="rect">
            <a:avLst/>
          </a:prstGeom>
        </p:spPr>
      </p:pic>
      <p:sp>
        <p:nvSpPr>
          <p:cNvPr id="2" name="CuadroTexto 1">
            <a:extLst>
              <a:ext uri="{FF2B5EF4-FFF2-40B4-BE49-F238E27FC236}">
                <a16:creationId xmlns:a16="http://schemas.microsoft.com/office/drawing/2014/main" id="{6882307E-A23B-4CF4-B415-06F2D7591F8C}"/>
              </a:ext>
            </a:extLst>
          </p:cNvPr>
          <p:cNvSpPr txBox="1"/>
          <p:nvPr/>
        </p:nvSpPr>
        <p:spPr>
          <a:xfrm>
            <a:off x="401782" y="235527"/>
            <a:ext cx="6096000" cy="5309787"/>
          </a:xfrm>
          <a:prstGeom prst="rect">
            <a:avLst/>
          </a:prstGeom>
          <a:noFill/>
        </p:spPr>
        <p:txBody>
          <a:bodyPr wrap="square" rtlCol="0">
            <a:spAutoFit/>
          </a:bodyPr>
          <a:lstStyle/>
          <a:p>
            <a:pPr algn="just">
              <a:lnSpc>
                <a:spcPct val="107000"/>
              </a:lnSpc>
              <a:spcBef>
                <a:spcPts val="600"/>
              </a:spcBef>
              <a:spcAft>
                <a:spcPts val="600"/>
              </a:spcAft>
            </a:pPr>
            <a:r>
              <a:rPr lang="es-ES" sz="2200" dirty="0">
                <a:effectLst/>
                <a:ea typeface="Verdana" panose="020B0604030504040204" pitchFamily="34" charset="0"/>
                <a:cs typeface="Verdana" panose="020B0604030504040204" pitchFamily="34" charset="0"/>
              </a:rPr>
              <a:t>En el dibujo se advierte precisión y fuerza además de una atención escrupulosa por el detalle y las formas individuales subrayadas por el color local. </a:t>
            </a:r>
            <a:r>
              <a:rPr lang="es-ES" sz="2200" spc="-15" dirty="0">
                <a:effectLst/>
                <a:ea typeface="Verdana" panose="020B0604030504040204" pitchFamily="34" charset="0"/>
                <a:cs typeface="Verdana" panose="020B0604030504040204" pitchFamily="34" charset="0"/>
              </a:rPr>
              <a:t>Por </a:t>
            </a:r>
            <a:r>
              <a:rPr lang="es-ES" sz="2200" dirty="0">
                <a:effectLst/>
                <a:ea typeface="Verdana" panose="020B0604030504040204" pitchFamily="34" charset="0"/>
                <a:cs typeface="Verdana" panose="020B0604030504040204" pitchFamily="34" charset="0"/>
              </a:rPr>
              <a:t>otra parte, la manera de sugerir el espacio es también muy simple ya que suele ser un escorzo mínimo el que lo visualiza. En opinión de Rudolf </a:t>
            </a:r>
            <a:r>
              <a:rPr lang="es-ES" sz="2200" spc="-15" dirty="0">
                <a:effectLst/>
                <a:ea typeface="Verdana" panose="020B0604030504040204" pitchFamily="34" charset="0"/>
                <a:cs typeface="Verdana" panose="020B0604030504040204" pitchFamily="34" charset="0"/>
              </a:rPr>
              <a:t>Wittkower, </a:t>
            </a:r>
            <a:r>
              <a:rPr lang="es-ES" sz="2200" dirty="0">
                <a:effectLst/>
                <a:ea typeface="Verdana" panose="020B0604030504040204" pitchFamily="34" charset="0"/>
                <a:cs typeface="Verdana" panose="020B0604030504040204" pitchFamily="34" charset="0"/>
              </a:rPr>
              <a:t>estamos ante un pintor en el que todavía perduran los ecos del Manierismo y de sus enseñanzas tradicionales si bien las sabe presentar bajo un aspecto impactante y novedoso.</a:t>
            </a:r>
          </a:p>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Inicia la tradición de autorretratarse a menudo en sus obras, como lo hace en el joven de la derecha con el rostro girado hacia el espectador.</a:t>
            </a:r>
          </a:p>
          <a:p>
            <a:endParaRPr lang="es-ES" dirty="0"/>
          </a:p>
        </p:txBody>
      </p:sp>
    </p:spTree>
    <p:extLst>
      <p:ext uri="{BB962C8B-B14F-4D97-AF65-F5344CB8AC3E}">
        <p14:creationId xmlns:p14="http://schemas.microsoft.com/office/powerpoint/2010/main" val="3766226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FE06C6A-E1F7-437A-9877-5B6920097B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9583" y="0"/>
            <a:ext cx="8722417" cy="6858000"/>
          </a:xfrm>
          <a:prstGeom prst="rect">
            <a:avLst/>
          </a:prstGeom>
        </p:spPr>
      </p:pic>
      <p:sp>
        <p:nvSpPr>
          <p:cNvPr id="5" name="CuadroTexto 4">
            <a:extLst>
              <a:ext uri="{FF2B5EF4-FFF2-40B4-BE49-F238E27FC236}">
                <a16:creationId xmlns:a16="http://schemas.microsoft.com/office/drawing/2014/main" id="{1EB405CC-B220-4301-8FD6-F149D798F4CE}"/>
              </a:ext>
            </a:extLst>
          </p:cNvPr>
          <p:cNvSpPr txBox="1"/>
          <p:nvPr/>
        </p:nvSpPr>
        <p:spPr>
          <a:xfrm>
            <a:off x="0" y="1149927"/>
            <a:ext cx="3449782" cy="4001095"/>
          </a:xfrm>
          <a:prstGeom prst="rect">
            <a:avLst/>
          </a:prstGeom>
          <a:noFill/>
        </p:spPr>
        <p:txBody>
          <a:bodyPr wrap="square" rtlCol="0">
            <a:spAutoFit/>
          </a:bodyPr>
          <a:lstStyle/>
          <a:p>
            <a:pPr algn="ctr"/>
            <a:r>
              <a:rPr lang="es-ES" sz="3200" b="1" dirty="0"/>
              <a:t>1595. </a:t>
            </a:r>
          </a:p>
          <a:p>
            <a:pPr algn="ctr"/>
            <a:r>
              <a:rPr lang="es-ES" sz="3200" b="1" dirty="0"/>
              <a:t>Caravaggio. </a:t>
            </a:r>
          </a:p>
          <a:p>
            <a:pPr algn="ctr"/>
            <a:r>
              <a:rPr lang="es-ES" sz="3200" b="1" dirty="0"/>
              <a:t>El tañedor de laúd. </a:t>
            </a:r>
          </a:p>
          <a:p>
            <a:pPr algn="ctr"/>
            <a:r>
              <a:rPr lang="es-ES" sz="3200" b="1" dirty="0"/>
              <a:t>Hermitage.</a:t>
            </a:r>
          </a:p>
          <a:p>
            <a:pPr algn="just"/>
            <a:r>
              <a:rPr lang="es-ES" dirty="0"/>
              <a:t>Son obras en homenaje a del Monte gran aficionado a la música.</a:t>
            </a:r>
          </a:p>
          <a:p>
            <a:pPr algn="just"/>
            <a:r>
              <a:rPr lang="es-ES" dirty="0"/>
              <a:t>En los escorzos del laúd y del instrumento sobre la mesa se aprecian sus enseñanzas lombardas en la forma de representar la perspectiva. </a:t>
            </a:r>
          </a:p>
        </p:txBody>
      </p:sp>
    </p:spTree>
    <p:extLst>
      <p:ext uri="{BB962C8B-B14F-4D97-AF65-F5344CB8AC3E}">
        <p14:creationId xmlns:p14="http://schemas.microsoft.com/office/powerpoint/2010/main" val="3503514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5F3BB-DB9C-4B8D-A112-06B49CBBAC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701" y="-1"/>
            <a:ext cx="8667300" cy="6858001"/>
          </a:xfrm>
          <a:prstGeom prst="rect">
            <a:avLst/>
          </a:prstGeom>
        </p:spPr>
      </p:pic>
      <p:sp>
        <p:nvSpPr>
          <p:cNvPr id="4" name="CuadroTexto 3">
            <a:extLst>
              <a:ext uri="{FF2B5EF4-FFF2-40B4-BE49-F238E27FC236}">
                <a16:creationId xmlns:a16="http://schemas.microsoft.com/office/drawing/2014/main" id="{AFF093F7-FD8B-4016-AA76-4B42091539AC}"/>
              </a:ext>
            </a:extLst>
          </p:cNvPr>
          <p:cNvSpPr txBox="1"/>
          <p:nvPr/>
        </p:nvSpPr>
        <p:spPr>
          <a:xfrm>
            <a:off x="0" y="1385455"/>
            <a:ext cx="3505200" cy="1569660"/>
          </a:xfrm>
          <a:prstGeom prst="rect">
            <a:avLst/>
          </a:prstGeom>
          <a:noFill/>
        </p:spPr>
        <p:txBody>
          <a:bodyPr wrap="square" rtlCol="0">
            <a:spAutoFit/>
          </a:bodyPr>
          <a:lstStyle/>
          <a:p>
            <a:pPr algn="ctr"/>
            <a:r>
              <a:rPr lang="es-ES" sz="2400" b="1" dirty="0">
                <a:solidFill>
                  <a:srgbClr val="FF0000"/>
                </a:solidFill>
              </a:rPr>
              <a:t>1596. </a:t>
            </a:r>
          </a:p>
          <a:p>
            <a:pPr algn="ctr"/>
            <a:r>
              <a:rPr lang="es-ES" sz="2400" b="1" dirty="0">
                <a:solidFill>
                  <a:srgbClr val="FF0000"/>
                </a:solidFill>
              </a:rPr>
              <a:t>Caravaggio. </a:t>
            </a:r>
          </a:p>
          <a:p>
            <a:pPr algn="ctr"/>
            <a:r>
              <a:rPr lang="es-ES" sz="2400" b="1" dirty="0">
                <a:solidFill>
                  <a:srgbClr val="FF0000"/>
                </a:solidFill>
              </a:rPr>
              <a:t>Cesta con frutas. </a:t>
            </a:r>
          </a:p>
          <a:p>
            <a:pPr algn="ctr"/>
            <a:r>
              <a:rPr lang="es-ES" sz="2400" b="1" dirty="0">
                <a:solidFill>
                  <a:srgbClr val="FF0000"/>
                </a:solidFill>
              </a:rPr>
              <a:t>Pinacoteca Ambrosiana</a:t>
            </a:r>
            <a:endParaRPr lang="es-ES" b="1" dirty="0">
              <a:solidFill>
                <a:srgbClr val="FF0000"/>
              </a:solidFill>
            </a:endParaRPr>
          </a:p>
        </p:txBody>
      </p:sp>
    </p:spTree>
    <p:extLst>
      <p:ext uri="{BB962C8B-B14F-4D97-AF65-F5344CB8AC3E}">
        <p14:creationId xmlns:p14="http://schemas.microsoft.com/office/powerpoint/2010/main" val="1164004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C23B79B6-228F-416A-B433-58C52AB46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1" y="-31587"/>
            <a:ext cx="5486400" cy="6931151"/>
          </a:xfrm>
          <a:prstGeom prst="rect">
            <a:avLst/>
          </a:prstGeom>
        </p:spPr>
      </p:pic>
      <p:sp>
        <p:nvSpPr>
          <p:cNvPr id="2" name="CuadroTexto 1">
            <a:extLst>
              <a:ext uri="{FF2B5EF4-FFF2-40B4-BE49-F238E27FC236}">
                <a16:creationId xmlns:a16="http://schemas.microsoft.com/office/drawing/2014/main" id="{62312621-6C23-43BE-A50E-817E7FFF893C}"/>
              </a:ext>
            </a:extLst>
          </p:cNvPr>
          <p:cNvSpPr txBox="1"/>
          <p:nvPr/>
        </p:nvSpPr>
        <p:spPr>
          <a:xfrm>
            <a:off x="0" y="0"/>
            <a:ext cx="6705601" cy="1569660"/>
          </a:xfrm>
          <a:prstGeom prst="rect">
            <a:avLst/>
          </a:prstGeom>
          <a:noFill/>
        </p:spPr>
        <p:txBody>
          <a:bodyPr wrap="square" rtlCol="0">
            <a:spAutoFit/>
          </a:bodyPr>
          <a:lstStyle/>
          <a:p>
            <a:pPr algn="ctr"/>
            <a:r>
              <a:rPr lang="es-ES" sz="2400" b="1" dirty="0">
                <a:solidFill>
                  <a:srgbClr val="FF0000"/>
                </a:solidFill>
              </a:rPr>
              <a:t>1596. </a:t>
            </a:r>
          </a:p>
          <a:p>
            <a:pPr algn="ctr"/>
            <a:r>
              <a:rPr lang="es-ES" sz="2400" b="1" dirty="0">
                <a:solidFill>
                  <a:srgbClr val="FF0000"/>
                </a:solidFill>
              </a:rPr>
              <a:t>Caravaggio. </a:t>
            </a:r>
          </a:p>
          <a:p>
            <a:pPr algn="ctr"/>
            <a:r>
              <a:rPr lang="es-ES" sz="2400" b="1" dirty="0">
                <a:solidFill>
                  <a:srgbClr val="FF0000"/>
                </a:solidFill>
              </a:rPr>
              <a:t>Muchacho mordido por un lagarto. </a:t>
            </a:r>
          </a:p>
          <a:p>
            <a:pPr algn="ctr"/>
            <a:r>
              <a:rPr lang="es-ES" sz="2400" b="1" dirty="0">
                <a:solidFill>
                  <a:srgbClr val="FF0000"/>
                </a:solidFill>
              </a:rPr>
              <a:t>Fundación Roberto </a:t>
            </a:r>
            <a:r>
              <a:rPr lang="es-ES" sz="2400" b="1" dirty="0" err="1">
                <a:solidFill>
                  <a:srgbClr val="FF0000"/>
                </a:solidFill>
              </a:rPr>
              <a:t>Longhi</a:t>
            </a:r>
            <a:r>
              <a:rPr lang="es-ES" sz="2400" b="1" dirty="0">
                <a:solidFill>
                  <a:srgbClr val="FF0000"/>
                </a:solidFill>
              </a:rPr>
              <a:t>, Florencia.</a:t>
            </a:r>
            <a:endParaRPr lang="es-ES" sz="1600" b="1" dirty="0">
              <a:solidFill>
                <a:srgbClr val="FF0000"/>
              </a:solidFill>
            </a:endParaRPr>
          </a:p>
        </p:txBody>
      </p:sp>
      <p:sp>
        <p:nvSpPr>
          <p:cNvPr id="5" name="CuadroTexto 4">
            <a:extLst>
              <a:ext uri="{FF2B5EF4-FFF2-40B4-BE49-F238E27FC236}">
                <a16:creationId xmlns:a16="http://schemas.microsoft.com/office/drawing/2014/main" id="{8311776D-86B7-4BAC-A03E-D8DDB4314FF8}"/>
              </a:ext>
            </a:extLst>
          </p:cNvPr>
          <p:cNvSpPr txBox="1"/>
          <p:nvPr/>
        </p:nvSpPr>
        <p:spPr>
          <a:xfrm>
            <a:off x="0" y="6211669"/>
            <a:ext cx="6705601" cy="646331"/>
          </a:xfrm>
          <a:prstGeom prst="rect">
            <a:avLst/>
          </a:prstGeom>
          <a:noFill/>
        </p:spPr>
        <p:txBody>
          <a:bodyPr wrap="square" rtlCol="0">
            <a:spAutoFit/>
          </a:bodyPr>
          <a:lstStyle/>
          <a:p>
            <a:pPr algn="ctr"/>
            <a:r>
              <a:rPr lang="es-ES" b="1" dirty="0">
                <a:solidFill>
                  <a:srgbClr val="FF0000"/>
                </a:solidFill>
              </a:rPr>
              <a:t>1596. Caravaggio. Muchacho mordido por un lagarto. </a:t>
            </a:r>
          </a:p>
          <a:p>
            <a:pPr algn="ctr"/>
            <a:r>
              <a:rPr lang="es-ES" b="1" dirty="0" err="1">
                <a:solidFill>
                  <a:srgbClr val="FF0000"/>
                </a:solidFill>
              </a:rPr>
              <a:t>National</a:t>
            </a:r>
            <a:r>
              <a:rPr lang="es-ES" b="1" dirty="0">
                <a:solidFill>
                  <a:srgbClr val="FF0000"/>
                </a:solidFill>
              </a:rPr>
              <a:t> Gallery.</a:t>
            </a:r>
          </a:p>
        </p:txBody>
      </p:sp>
      <p:pic>
        <p:nvPicPr>
          <p:cNvPr id="13" name="Imagen 12">
            <a:extLst>
              <a:ext uri="{FF2B5EF4-FFF2-40B4-BE49-F238E27FC236}">
                <a16:creationId xmlns:a16="http://schemas.microsoft.com/office/drawing/2014/main" id="{94AEB0E0-909C-40D0-ACE4-C9732FB31963}"/>
              </a:ext>
            </a:extLst>
          </p:cNvPr>
          <p:cNvPicPr>
            <a:picLocks noChangeAspect="1"/>
          </p:cNvPicPr>
          <p:nvPr/>
        </p:nvPicPr>
        <p:blipFill rotWithShape="1">
          <a:blip r:embed="rId3">
            <a:extLst>
              <a:ext uri="{28A0092B-C50C-407E-A947-70E740481C1C}">
                <a14:useLocalDpi xmlns:a14="http://schemas.microsoft.com/office/drawing/2010/main" val="0"/>
              </a:ext>
            </a:extLst>
          </a:blip>
          <a:srcRect r="50000"/>
          <a:stretch/>
        </p:blipFill>
        <p:spPr>
          <a:xfrm>
            <a:off x="1524000" y="1630144"/>
            <a:ext cx="3657600" cy="4581525"/>
          </a:xfrm>
          <a:prstGeom prst="rect">
            <a:avLst/>
          </a:prstGeom>
        </p:spPr>
      </p:pic>
    </p:spTree>
    <p:extLst>
      <p:ext uri="{BB962C8B-B14F-4D97-AF65-F5344CB8AC3E}">
        <p14:creationId xmlns:p14="http://schemas.microsoft.com/office/powerpoint/2010/main" val="613057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75B9CB4-D4E3-406F-B02A-95C55A7609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6883" y="1"/>
            <a:ext cx="6675120" cy="6858000"/>
          </a:xfrm>
          <a:prstGeom prst="rect">
            <a:avLst/>
          </a:prstGeom>
        </p:spPr>
      </p:pic>
      <p:sp>
        <p:nvSpPr>
          <p:cNvPr id="6" name="CuadroTexto 5">
            <a:extLst>
              <a:ext uri="{FF2B5EF4-FFF2-40B4-BE49-F238E27FC236}">
                <a16:creationId xmlns:a16="http://schemas.microsoft.com/office/drawing/2014/main" id="{2EE80504-5D2F-4C4F-8CE3-DC131DF04E25}"/>
              </a:ext>
            </a:extLst>
          </p:cNvPr>
          <p:cNvSpPr txBox="1"/>
          <p:nvPr/>
        </p:nvSpPr>
        <p:spPr>
          <a:xfrm>
            <a:off x="277091" y="609599"/>
            <a:ext cx="4724400" cy="1077218"/>
          </a:xfrm>
          <a:prstGeom prst="rect">
            <a:avLst/>
          </a:prstGeom>
          <a:noFill/>
        </p:spPr>
        <p:txBody>
          <a:bodyPr wrap="square" rtlCol="0">
            <a:spAutoFit/>
          </a:bodyPr>
          <a:lstStyle/>
          <a:p>
            <a:pPr algn="ctr"/>
            <a:r>
              <a:rPr lang="es-ES" sz="3200" b="1" dirty="0"/>
              <a:t>1597. Caravaggio. Medusa. Galería </a:t>
            </a:r>
            <a:r>
              <a:rPr lang="es-ES" sz="3200" b="1" dirty="0" err="1"/>
              <a:t>Uffizi</a:t>
            </a:r>
            <a:r>
              <a:rPr lang="es-ES" sz="3200" b="1" dirty="0"/>
              <a:t>, Florencia.</a:t>
            </a:r>
          </a:p>
        </p:txBody>
      </p:sp>
    </p:spTree>
    <p:extLst>
      <p:ext uri="{BB962C8B-B14F-4D97-AF65-F5344CB8AC3E}">
        <p14:creationId xmlns:p14="http://schemas.microsoft.com/office/powerpoint/2010/main" val="3856484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9B29D0C7-BC3E-4D21-9D37-BA32989C3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0081" y="0"/>
            <a:ext cx="5661920" cy="6858000"/>
          </a:xfrm>
          <a:prstGeom prst="rect">
            <a:avLst/>
          </a:prstGeom>
        </p:spPr>
      </p:pic>
      <p:sp>
        <p:nvSpPr>
          <p:cNvPr id="9" name="CuadroTexto 8">
            <a:extLst>
              <a:ext uri="{FF2B5EF4-FFF2-40B4-BE49-F238E27FC236}">
                <a16:creationId xmlns:a16="http://schemas.microsoft.com/office/drawing/2014/main" id="{A1BC19F9-1327-49B9-B016-1B0121239377}"/>
              </a:ext>
            </a:extLst>
          </p:cNvPr>
          <p:cNvSpPr txBox="1"/>
          <p:nvPr/>
        </p:nvSpPr>
        <p:spPr>
          <a:xfrm>
            <a:off x="221673" y="594784"/>
            <a:ext cx="6026727" cy="1077218"/>
          </a:xfrm>
          <a:prstGeom prst="rect">
            <a:avLst/>
          </a:prstGeom>
          <a:noFill/>
        </p:spPr>
        <p:txBody>
          <a:bodyPr wrap="square" rtlCol="0">
            <a:spAutoFit/>
          </a:bodyPr>
          <a:lstStyle/>
          <a:p>
            <a:pPr algn="ctr"/>
            <a:r>
              <a:rPr lang="es-ES" sz="3200" b="1" dirty="0"/>
              <a:t>1597. Caravaggio. Narciso. Galería Nacional de Arte Antiguo, Roma</a:t>
            </a:r>
          </a:p>
        </p:txBody>
      </p:sp>
    </p:spTree>
    <p:extLst>
      <p:ext uri="{BB962C8B-B14F-4D97-AF65-F5344CB8AC3E}">
        <p14:creationId xmlns:p14="http://schemas.microsoft.com/office/powerpoint/2010/main" val="3930511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61399AA5-0531-4502-8887-D4604855C6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0691" y="0"/>
            <a:ext cx="5971309" cy="6804134"/>
          </a:xfrm>
          <a:prstGeom prst="rect">
            <a:avLst/>
          </a:prstGeom>
        </p:spPr>
      </p:pic>
      <p:sp>
        <p:nvSpPr>
          <p:cNvPr id="3" name="CuadroTexto 2">
            <a:extLst>
              <a:ext uri="{FF2B5EF4-FFF2-40B4-BE49-F238E27FC236}">
                <a16:creationId xmlns:a16="http://schemas.microsoft.com/office/drawing/2014/main" id="{D56DA8E1-DCB0-40E4-AD8C-CE7DD46A0192}"/>
              </a:ext>
            </a:extLst>
          </p:cNvPr>
          <p:cNvSpPr txBox="1"/>
          <p:nvPr/>
        </p:nvSpPr>
        <p:spPr>
          <a:xfrm>
            <a:off x="0" y="665018"/>
            <a:ext cx="6248400" cy="2554545"/>
          </a:xfrm>
          <a:prstGeom prst="rect">
            <a:avLst/>
          </a:prstGeom>
          <a:noFill/>
        </p:spPr>
        <p:txBody>
          <a:bodyPr wrap="square" rtlCol="0">
            <a:spAutoFit/>
          </a:bodyPr>
          <a:lstStyle/>
          <a:p>
            <a:pPr algn="ctr"/>
            <a:r>
              <a:rPr lang="es-ES" sz="4000" b="1" dirty="0"/>
              <a:t>1598. </a:t>
            </a:r>
          </a:p>
          <a:p>
            <a:pPr algn="ctr"/>
            <a:r>
              <a:rPr lang="es-ES" sz="4000" b="1" dirty="0"/>
              <a:t>Caravaggio. </a:t>
            </a:r>
          </a:p>
          <a:p>
            <a:pPr algn="ctr"/>
            <a:r>
              <a:rPr lang="es-ES" sz="4000" b="1" dirty="0"/>
              <a:t>Baco. </a:t>
            </a:r>
          </a:p>
          <a:p>
            <a:pPr algn="ctr"/>
            <a:r>
              <a:rPr lang="es-ES" sz="4000" b="1" dirty="0"/>
              <a:t>Galería </a:t>
            </a:r>
            <a:r>
              <a:rPr lang="es-ES" sz="4000" b="1" dirty="0" err="1"/>
              <a:t>Uffizi</a:t>
            </a:r>
            <a:r>
              <a:rPr lang="es-ES" sz="4000" b="1" dirty="0"/>
              <a:t>, Florencia.</a:t>
            </a:r>
          </a:p>
        </p:txBody>
      </p:sp>
      <p:pic>
        <p:nvPicPr>
          <p:cNvPr id="5" name="Imagen 4">
            <a:extLst>
              <a:ext uri="{FF2B5EF4-FFF2-40B4-BE49-F238E27FC236}">
                <a16:creationId xmlns:a16="http://schemas.microsoft.com/office/drawing/2014/main" id="{E7589244-CEC4-413F-B8BD-3345609557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3940" y="3638438"/>
            <a:ext cx="2512917" cy="3219562"/>
          </a:xfrm>
          <a:prstGeom prst="rect">
            <a:avLst/>
          </a:prstGeom>
        </p:spPr>
      </p:pic>
    </p:spTree>
    <p:extLst>
      <p:ext uri="{BB962C8B-B14F-4D97-AF65-F5344CB8AC3E}">
        <p14:creationId xmlns:p14="http://schemas.microsoft.com/office/powerpoint/2010/main" val="2106580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8D0B9F6-CD22-4C21-A703-5D3151C46D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9613" y="0"/>
            <a:ext cx="5352773" cy="6858000"/>
          </a:xfrm>
          <a:prstGeom prst="rect">
            <a:avLst/>
          </a:prstGeom>
        </p:spPr>
      </p:pic>
    </p:spTree>
    <p:extLst>
      <p:ext uri="{BB962C8B-B14F-4D97-AF65-F5344CB8AC3E}">
        <p14:creationId xmlns:p14="http://schemas.microsoft.com/office/powerpoint/2010/main" val="27122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1" y="540328"/>
            <a:ext cx="3672743" cy="4184072"/>
          </a:xfrm>
        </p:spPr>
        <p:txBody>
          <a:bodyPr>
            <a:normAutofit fontScale="90000"/>
          </a:bodyPr>
          <a:lstStyle/>
          <a:p>
            <a:pPr algn="ctr"/>
            <a:r>
              <a:rPr lang="es-ES" b="1" dirty="0"/>
              <a:t>Caravaggio.</a:t>
            </a:r>
            <a:br>
              <a:rPr lang="es-ES" b="1" dirty="0"/>
            </a:br>
            <a:r>
              <a:rPr lang="es-ES" b="1" dirty="0"/>
              <a:t>Descanso en la huida a Egipto.</a:t>
            </a:r>
            <a:br>
              <a:rPr lang="es-ES" b="1" dirty="0"/>
            </a:br>
            <a:r>
              <a:rPr lang="es-ES" b="1" dirty="0"/>
              <a:t> Galería Doria </a:t>
            </a:r>
            <a:r>
              <a:rPr lang="es-ES" b="1" dirty="0" err="1"/>
              <a:t>Pamphili</a:t>
            </a:r>
            <a:r>
              <a:rPr lang="es-ES" b="1" dirty="0"/>
              <a:t>. </a:t>
            </a:r>
            <a:br>
              <a:rPr lang="es-ES" b="1" dirty="0"/>
            </a:br>
            <a:r>
              <a:rPr lang="es-ES" b="1" dirty="0"/>
              <a:t>Roma. </a:t>
            </a:r>
            <a:br>
              <a:rPr lang="es-ES" b="1" dirty="0"/>
            </a:br>
            <a:r>
              <a:rPr lang="es-ES" b="1" dirty="0"/>
              <a:t>1597-1599</a:t>
            </a:r>
          </a:p>
        </p:txBody>
      </p:sp>
      <p:pic>
        <p:nvPicPr>
          <p:cNvPr id="3" name="Imagen 2">
            <a:extLst>
              <a:ext uri="{FF2B5EF4-FFF2-40B4-BE49-F238E27FC236}">
                <a16:creationId xmlns:a16="http://schemas.microsoft.com/office/drawing/2014/main" id="{691FE63D-C635-400C-81E0-1D569E7DB6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2744" y="0"/>
            <a:ext cx="8519255" cy="6858001"/>
          </a:xfrm>
          <a:prstGeom prst="rect">
            <a:avLst/>
          </a:prstGeom>
        </p:spPr>
      </p:pic>
    </p:spTree>
    <p:extLst>
      <p:ext uri="{BB962C8B-B14F-4D97-AF65-F5344CB8AC3E}">
        <p14:creationId xmlns:p14="http://schemas.microsoft.com/office/powerpoint/2010/main" val="3218958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7648396" y="0"/>
            <a:ext cx="4543604" cy="2244436"/>
          </a:xfrm>
        </p:spPr>
        <p:txBody>
          <a:bodyPr>
            <a:normAutofit/>
          </a:bodyPr>
          <a:lstStyle/>
          <a:p>
            <a:pPr algn="ctr"/>
            <a:r>
              <a:rPr lang="es-ES" sz="2800" b="1" dirty="0"/>
              <a:t>Caravaggio.</a:t>
            </a:r>
            <a:br>
              <a:rPr lang="es-ES" sz="2800" b="1" dirty="0"/>
            </a:br>
            <a:r>
              <a:rPr lang="es-ES" sz="2800" b="1" dirty="0"/>
              <a:t>Descanso en la huida a Egipto.</a:t>
            </a:r>
            <a:br>
              <a:rPr lang="es-ES" sz="2800" b="1" dirty="0"/>
            </a:br>
            <a:r>
              <a:rPr lang="es-ES" sz="2800" b="1" dirty="0"/>
              <a:t> Galería Doria </a:t>
            </a:r>
            <a:r>
              <a:rPr lang="es-ES" sz="2800" b="1" dirty="0" err="1"/>
              <a:t>Pamphili</a:t>
            </a:r>
            <a:r>
              <a:rPr lang="es-ES" sz="2800" b="1" dirty="0"/>
              <a:t>. </a:t>
            </a:r>
            <a:br>
              <a:rPr lang="es-ES" sz="2800" b="1" dirty="0"/>
            </a:br>
            <a:r>
              <a:rPr lang="es-ES" sz="2800" b="1" dirty="0"/>
              <a:t>Roma. </a:t>
            </a:r>
            <a:br>
              <a:rPr lang="es-ES" sz="2800" b="1" dirty="0"/>
            </a:br>
            <a:r>
              <a:rPr lang="es-ES" sz="2800" b="1" dirty="0"/>
              <a:t>1597-1599</a:t>
            </a:r>
          </a:p>
        </p:txBody>
      </p:sp>
      <p:pic>
        <p:nvPicPr>
          <p:cNvPr id="3" name="Imagen 2">
            <a:extLst>
              <a:ext uri="{FF2B5EF4-FFF2-40B4-BE49-F238E27FC236}">
                <a16:creationId xmlns:a16="http://schemas.microsoft.com/office/drawing/2014/main" id="{691FE63D-C635-400C-81E0-1D569E7DB6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8396" y="2244436"/>
            <a:ext cx="4543603" cy="3657601"/>
          </a:xfrm>
          <a:prstGeom prst="rect">
            <a:avLst/>
          </a:prstGeom>
        </p:spPr>
      </p:pic>
      <p:sp>
        <p:nvSpPr>
          <p:cNvPr id="2" name="CuadroTexto 1">
            <a:extLst>
              <a:ext uri="{FF2B5EF4-FFF2-40B4-BE49-F238E27FC236}">
                <a16:creationId xmlns:a16="http://schemas.microsoft.com/office/drawing/2014/main" id="{58D60DC3-5E01-4CA2-BC43-E1F3BC4D52C2}"/>
              </a:ext>
            </a:extLst>
          </p:cNvPr>
          <p:cNvSpPr txBox="1"/>
          <p:nvPr/>
        </p:nvSpPr>
        <p:spPr>
          <a:xfrm>
            <a:off x="526473" y="249382"/>
            <a:ext cx="7121923" cy="6334426"/>
          </a:xfrm>
          <a:prstGeom prst="rect">
            <a:avLst/>
          </a:prstGeom>
          <a:noFill/>
        </p:spPr>
        <p:txBody>
          <a:bodyPr wrap="square" rtlCol="0">
            <a:spAutoFit/>
          </a:bodyPr>
          <a:lstStyle/>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A finales de los años 90 del siglo XVI aparecen sus primeras obras de tema religioso. La interpretación que hace Caravaggio del pasaje bíblico conecta con el sentimiento religioso de los </a:t>
            </a:r>
            <a:r>
              <a:rPr lang="es-ES" sz="2200" dirty="0" err="1">
                <a:effectLst/>
                <a:ea typeface="Calibri" panose="020F0502020204030204" pitchFamily="34" charset="0"/>
                <a:cs typeface="Times New Roman" panose="02020603050405020304" pitchFamily="18" charset="0"/>
              </a:rPr>
              <a:t>oratonianos</a:t>
            </a:r>
            <a:r>
              <a:rPr lang="es-ES" sz="2200" dirty="0">
                <a:effectLst/>
                <a:ea typeface="Calibri" panose="020F0502020204030204" pitchFamily="34" charset="0"/>
                <a:cs typeface="Times New Roman" panose="02020603050405020304" pitchFamily="18" charset="0"/>
              </a:rPr>
              <a:t> al fundir naturaleza, música y oración creando una atmósfera bucólica, tierna y luminosa y en</a:t>
            </a:r>
            <a:r>
              <a:rPr lang="es-ES" sz="2200" spc="225" dirty="0">
                <a:effectLst/>
                <a:ea typeface="Calibri" panose="020F0502020204030204" pitchFamily="34" charset="0"/>
                <a:cs typeface="Times New Roman" panose="02020603050405020304" pitchFamily="18" charset="0"/>
              </a:rPr>
              <a:t> </a:t>
            </a:r>
            <a:r>
              <a:rPr lang="es-ES" sz="2200" dirty="0">
                <a:effectLst/>
                <a:ea typeface="Calibri" panose="020F0502020204030204" pitchFamily="34" charset="0"/>
                <a:cs typeface="Times New Roman" panose="02020603050405020304" pitchFamily="18" charset="0"/>
              </a:rPr>
              <a:t>cierto</a:t>
            </a:r>
            <a:r>
              <a:rPr lang="es-ES" sz="2200" spc="235" dirty="0">
                <a:effectLst/>
                <a:ea typeface="Calibri" panose="020F0502020204030204" pitchFamily="34" charset="0"/>
                <a:cs typeface="Times New Roman" panose="02020603050405020304" pitchFamily="18" charset="0"/>
              </a:rPr>
              <a:t> </a:t>
            </a:r>
            <a:r>
              <a:rPr lang="es-ES" sz="2200" dirty="0">
                <a:effectLst/>
                <a:ea typeface="Calibri" panose="020F0502020204030204" pitchFamily="34" charset="0"/>
                <a:cs typeface="Times New Roman" panose="02020603050405020304" pitchFamily="18" charset="0"/>
              </a:rPr>
              <a:t>modo</a:t>
            </a:r>
            <a:r>
              <a:rPr lang="es-ES" sz="2200" spc="230" dirty="0">
                <a:effectLst/>
                <a:ea typeface="Calibri" panose="020F0502020204030204" pitchFamily="34" charset="0"/>
                <a:cs typeface="Times New Roman" panose="02020603050405020304" pitchFamily="18" charset="0"/>
              </a:rPr>
              <a:t> </a:t>
            </a:r>
            <a:r>
              <a:rPr lang="es-ES" sz="2200" dirty="0">
                <a:effectLst/>
                <a:ea typeface="Calibri" panose="020F0502020204030204" pitchFamily="34" charset="0"/>
                <a:cs typeface="Times New Roman" panose="02020603050405020304" pitchFamily="18" charset="0"/>
              </a:rPr>
              <a:t>es</a:t>
            </a:r>
            <a:r>
              <a:rPr lang="es-ES" sz="2200" spc="225" dirty="0">
                <a:effectLst/>
                <a:ea typeface="Calibri" panose="020F0502020204030204" pitchFamily="34" charset="0"/>
                <a:cs typeface="Times New Roman" panose="02020603050405020304" pitchFamily="18" charset="0"/>
              </a:rPr>
              <a:t> </a:t>
            </a:r>
            <a:r>
              <a:rPr lang="es-ES" sz="2200" dirty="0">
                <a:effectLst/>
                <a:ea typeface="Calibri" panose="020F0502020204030204" pitchFamily="34" charset="0"/>
                <a:cs typeface="Times New Roman" panose="02020603050405020304" pitchFamily="18" charset="0"/>
              </a:rPr>
              <a:t>un</a:t>
            </a:r>
            <a:r>
              <a:rPr lang="es-ES" sz="2200" spc="220" dirty="0">
                <a:effectLst/>
                <a:ea typeface="Calibri" panose="020F0502020204030204" pitchFamily="34" charset="0"/>
                <a:cs typeface="Times New Roman" panose="02020603050405020304" pitchFamily="18" charset="0"/>
              </a:rPr>
              <a:t> </a:t>
            </a:r>
            <a:r>
              <a:rPr lang="es-ES" sz="2200" dirty="0">
                <a:effectLst/>
                <a:ea typeface="Calibri" panose="020F0502020204030204" pitchFamily="34" charset="0"/>
                <a:cs typeface="Times New Roman" panose="02020603050405020304" pitchFamily="18" charset="0"/>
              </a:rPr>
              <a:t>guiño</a:t>
            </a:r>
            <a:r>
              <a:rPr lang="es-ES" sz="2200" spc="225" dirty="0">
                <a:effectLst/>
                <a:ea typeface="Calibri" panose="020F0502020204030204" pitchFamily="34" charset="0"/>
                <a:cs typeface="Times New Roman" panose="02020603050405020304" pitchFamily="18" charset="0"/>
              </a:rPr>
              <a:t> </a:t>
            </a:r>
            <a:r>
              <a:rPr lang="es-ES" sz="2200" dirty="0">
                <a:effectLst/>
                <a:ea typeface="Calibri" panose="020F0502020204030204" pitchFamily="34" charset="0"/>
                <a:cs typeface="Times New Roman" panose="02020603050405020304" pitchFamily="18" charset="0"/>
              </a:rPr>
              <a:t>a su protector Del Monte. La interpretación de la escena conecta con el sentimiento medieval al insistir en la humildad de los viajeros, un sentimiento propio de los artistas del Norte y que enraizó entre los pintores lombardos. </a:t>
            </a:r>
          </a:p>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La ancianidad de José es un detalle que insiste en la fragilidad del grupo. </a:t>
            </a:r>
          </a:p>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El ángel en primer plano añade un rasgo de bucolismo que se refuerza en el despliegue de la naturaleza.</a:t>
            </a:r>
          </a:p>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La Virgen describe un gesto maternal y de protección que rezuma melancolía. </a:t>
            </a:r>
            <a:endParaRPr lang="es-ES" dirty="0"/>
          </a:p>
        </p:txBody>
      </p:sp>
    </p:spTree>
    <p:extLst>
      <p:ext uri="{BB962C8B-B14F-4D97-AF65-F5344CB8AC3E}">
        <p14:creationId xmlns:p14="http://schemas.microsoft.com/office/powerpoint/2010/main" val="379089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7648396" y="0"/>
            <a:ext cx="4543604" cy="2244436"/>
          </a:xfrm>
        </p:spPr>
        <p:txBody>
          <a:bodyPr>
            <a:normAutofit/>
          </a:bodyPr>
          <a:lstStyle/>
          <a:p>
            <a:pPr algn="ctr"/>
            <a:r>
              <a:rPr lang="es-ES" sz="2800" b="1" dirty="0"/>
              <a:t>Caravaggio.</a:t>
            </a:r>
            <a:br>
              <a:rPr lang="es-ES" sz="2800" b="1" dirty="0"/>
            </a:br>
            <a:r>
              <a:rPr lang="es-ES" sz="2800" b="1" dirty="0"/>
              <a:t>Descanso en la huida a Egipto.</a:t>
            </a:r>
            <a:br>
              <a:rPr lang="es-ES" sz="2800" b="1" dirty="0"/>
            </a:br>
            <a:r>
              <a:rPr lang="es-ES" sz="2800" b="1" dirty="0"/>
              <a:t> Galería Doria </a:t>
            </a:r>
            <a:r>
              <a:rPr lang="es-ES" sz="2800" b="1" dirty="0" err="1"/>
              <a:t>Pamphili</a:t>
            </a:r>
            <a:r>
              <a:rPr lang="es-ES" sz="2800" b="1" dirty="0"/>
              <a:t>. </a:t>
            </a:r>
            <a:br>
              <a:rPr lang="es-ES" sz="2800" b="1" dirty="0"/>
            </a:br>
            <a:r>
              <a:rPr lang="es-ES" sz="2800" b="1" dirty="0"/>
              <a:t>Roma. </a:t>
            </a:r>
            <a:br>
              <a:rPr lang="es-ES" sz="2800" b="1" dirty="0"/>
            </a:br>
            <a:r>
              <a:rPr lang="es-ES" sz="2800" b="1" dirty="0"/>
              <a:t>1597-1599</a:t>
            </a:r>
          </a:p>
        </p:txBody>
      </p:sp>
      <p:pic>
        <p:nvPicPr>
          <p:cNvPr id="3" name="Imagen 2">
            <a:extLst>
              <a:ext uri="{FF2B5EF4-FFF2-40B4-BE49-F238E27FC236}">
                <a16:creationId xmlns:a16="http://schemas.microsoft.com/office/drawing/2014/main" id="{691FE63D-C635-400C-81E0-1D569E7DB6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8396" y="2244436"/>
            <a:ext cx="4543603" cy="3657601"/>
          </a:xfrm>
          <a:prstGeom prst="rect">
            <a:avLst/>
          </a:prstGeom>
        </p:spPr>
      </p:pic>
      <p:sp>
        <p:nvSpPr>
          <p:cNvPr id="2" name="CuadroTexto 1">
            <a:extLst>
              <a:ext uri="{FF2B5EF4-FFF2-40B4-BE49-F238E27FC236}">
                <a16:creationId xmlns:a16="http://schemas.microsoft.com/office/drawing/2014/main" id="{58D60DC3-5E01-4CA2-BC43-E1F3BC4D52C2}"/>
              </a:ext>
            </a:extLst>
          </p:cNvPr>
          <p:cNvSpPr txBox="1"/>
          <p:nvPr/>
        </p:nvSpPr>
        <p:spPr>
          <a:xfrm>
            <a:off x="526473" y="249382"/>
            <a:ext cx="7121923" cy="6334426"/>
          </a:xfrm>
          <a:prstGeom prst="rect">
            <a:avLst/>
          </a:prstGeom>
          <a:noFill/>
        </p:spPr>
        <p:txBody>
          <a:bodyPr wrap="square" rtlCol="0">
            <a:spAutoFit/>
          </a:bodyPr>
          <a:lstStyle/>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La Virgen y el ángel representados de manera idealizada y la belleza de sus rasgos contrasta con la interpretación naturalista de San José.</a:t>
            </a:r>
          </a:p>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En medio de esta escena idílica a la </a:t>
            </a:r>
            <a:r>
              <a:rPr lang="es-ES" sz="2200" spc="-15" dirty="0">
                <a:effectLst/>
                <a:ea typeface="Calibri" panose="020F0502020204030204" pitchFamily="34" charset="0"/>
                <a:cs typeface="Times New Roman" panose="02020603050405020304" pitchFamily="18" charset="0"/>
              </a:rPr>
              <a:t>vez </a:t>
            </a:r>
            <a:r>
              <a:rPr lang="es-ES" sz="2200" dirty="0">
                <a:effectLst/>
                <a:ea typeface="Calibri" panose="020F0502020204030204" pitchFamily="34" charset="0"/>
                <a:cs typeface="Times New Roman" panose="02020603050405020304" pitchFamily="18" charset="0"/>
              </a:rPr>
              <a:t>que inquietante, el pequeño bodegón de la garrafa y el saco que Caravaggio despliega en primer término nos devuelve al naturalismo más convincente, al igual que las alas del ángel, seguramente pintadas una a una a partir de las de una paloma. </a:t>
            </a:r>
          </a:p>
          <a:p>
            <a:pPr algn="just">
              <a:lnSpc>
                <a:spcPct val="107000"/>
              </a:lnSpc>
              <a:spcAft>
                <a:spcPts val="800"/>
              </a:spcAft>
            </a:pPr>
            <a:r>
              <a:rPr lang="es-ES" sz="2200" dirty="0">
                <a:effectLst/>
                <a:ea typeface="Calibri" panose="020F0502020204030204" pitchFamily="34" charset="0"/>
                <a:cs typeface="Times New Roman" panose="02020603050405020304" pitchFamily="18" charset="0"/>
              </a:rPr>
              <a:t>Une el sentimiento religioso con la capacidad benéfica de la naturaleza muerta que adquiere tintes sacralizados, conectando con los pobres y humildes.</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Los tonos son brillantes y dorados.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Como curiosidad, las notas en la partitura siguen un motete escrito en 1519 por el compositor flamenco Noel </a:t>
            </a:r>
            <a:r>
              <a:rPr lang="es-ES" sz="2200" dirty="0" err="1">
                <a:effectLst/>
                <a:ea typeface="Verdana" panose="020B0604030504040204" pitchFamily="34" charset="0"/>
                <a:cs typeface="Verdana" panose="020B0604030504040204" pitchFamily="34" charset="0"/>
              </a:rPr>
              <a:t>Bauldwijn</a:t>
            </a:r>
            <a:r>
              <a:rPr lang="es-ES" sz="2200" dirty="0">
                <a:effectLst/>
                <a:ea typeface="Verdana" panose="020B0604030504040204" pitchFamily="34" charset="0"/>
                <a:cs typeface="Verdana" panose="020B0604030504040204" pitchFamily="34" charset="0"/>
              </a:rPr>
              <a:t> en un texto tomado del Cantar de los Cantares y dedicado a la Virgen. </a:t>
            </a:r>
          </a:p>
        </p:txBody>
      </p:sp>
    </p:spTree>
    <p:extLst>
      <p:ext uri="{BB962C8B-B14F-4D97-AF65-F5344CB8AC3E}">
        <p14:creationId xmlns:p14="http://schemas.microsoft.com/office/powerpoint/2010/main" val="1537661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6ACB22-6843-446C-AF19-C486ACC4ECB9}"/>
              </a:ext>
            </a:extLst>
          </p:cNvPr>
          <p:cNvSpPr>
            <a:spLocks noGrp="1"/>
          </p:cNvSpPr>
          <p:nvPr>
            <p:ph type="title"/>
          </p:nvPr>
        </p:nvSpPr>
        <p:spPr>
          <a:xfrm>
            <a:off x="0" y="1709016"/>
            <a:ext cx="2559978" cy="1325563"/>
          </a:xfrm>
        </p:spPr>
        <p:txBody>
          <a:bodyPr>
            <a:normAutofit fontScale="90000"/>
          </a:bodyPr>
          <a:lstStyle/>
          <a:p>
            <a:pPr algn="ctr"/>
            <a:r>
              <a:rPr lang="es-ES" sz="3600" b="1" dirty="0"/>
              <a:t>San Francisco de Asís en éxtasis (Caravaggio). 1595.</a:t>
            </a:r>
          </a:p>
        </p:txBody>
      </p:sp>
      <p:pic>
        <p:nvPicPr>
          <p:cNvPr id="4" name="Imagen 3">
            <a:extLst>
              <a:ext uri="{FF2B5EF4-FFF2-40B4-BE49-F238E27FC236}">
                <a16:creationId xmlns:a16="http://schemas.microsoft.com/office/drawing/2014/main" id="{311F7DB5-9CA0-4DD8-B654-10A33FB7A9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9978" y="0"/>
            <a:ext cx="9632022" cy="6858000"/>
          </a:xfrm>
          <a:prstGeom prst="rect">
            <a:avLst/>
          </a:prstGeom>
        </p:spPr>
      </p:pic>
    </p:spTree>
    <p:extLst>
      <p:ext uri="{BB962C8B-B14F-4D97-AF65-F5344CB8AC3E}">
        <p14:creationId xmlns:p14="http://schemas.microsoft.com/office/powerpoint/2010/main" val="1600406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0" y="2180673"/>
            <a:ext cx="6547556" cy="1325563"/>
          </a:xfrm>
        </p:spPr>
        <p:txBody>
          <a:bodyPr>
            <a:noAutofit/>
          </a:bodyPr>
          <a:lstStyle/>
          <a:p>
            <a:pPr algn="ctr"/>
            <a:r>
              <a:rPr lang="es-ES" sz="3600" b="1" dirty="0" err="1"/>
              <a:t>Caravaggio</a:t>
            </a:r>
            <a:r>
              <a:rPr lang="es-ES" sz="3600" b="1" dirty="0"/>
              <a:t>.</a:t>
            </a:r>
            <a:br>
              <a:rPr lang="es-ES" sz="3600" b="1" dirty="0"/>
            </a:br>
            <a:r>
              <a:rPr lang="es-ES" sz="3600" b="1" dirty="0"/>
              <a:t> Conversión de María Magdalena.  </a:t>
            </a:r>
            <a:br>
              <a:rPr lang="es-ES" sz="3600" b="1" dirty="0"/>
            </a:br>
            <a:r>
              <a:rPr lang="es-ES" sz="3600" b="1" dirty="0"/>
              <a:t>Galería Doria </a:t>
            </a:r>
            <a:r>
              <a:rPr lang="es-ES" sz="3600" b="1" dirty="0" err="1"/>
              <a:t>Pamphili</a:t>
            </a:r>
            <a:r>
              <a:rPr lang="es-ES" sz="3600" b="1" dirty="0"/>
              <a:t>.</a:t>
            </a:r>
            <a:br>
              <a:rPr lang="es-ES" sz="3600" b="1" dirty="0"/>
            </a:br>
            <a:r>
              <a:rPr lang="es-ES" sz="3600" b="1" dirty="0"/>
              <a:t>Roma. </a:t>
            </a:r>
            <a:br>
              <a:rPr lang="es-ES" sz="3600" b="1" dirty="0"/>
            </a:br>
            <a:r>
              <a:rPr lang="es-ES" sz="3600" b="1" dirty="0"/>
              <a:t>1597-1599</a:t>
            </a:r>
          </a:p>
        </p:txBody>
      </p:sp>
      <p:pic>
        <p:nvPicPr>
          <p:cNvPr id="3" name="Imagen 2">
            <a:extLst>
              <a:ext uri="{FF2B5EF4-FFF2-40B4-BE49-F238E27FC236}">
                <a16:creationId xmlns:a16="http://schemas.microsoft.com/office/drawing/2014/main" id="{C6B52212-3C36-4FEB-8FC5-79BD012DB1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7556" y="0"/>
            <a:ext cx="5644444" cy="6858000"/>
          </a:xfrm>
          <a:prstGeom prst="rect">
            <a:avLst/>
          </a:prstGeom>
        </p:spPr>
      </p:pic>
    </p:spTree>
    <p:extLst>
      <p:ext uri="{BB962C8B-B14F-4D97-AF65-F5344CB8AC3E}">
        <p14:creationId xmlns:p14="http://schemas.microsoft.com/office/powerpoint/2010/main" val="175919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769925" y="1"/>
            <a:ext cx="3422073" cy="2700179"/>
          </a:xfrm>
        </p:spPr>
        <p:txBody>
          <a:bodyPr>
            <a:noAutofit/>
          </a:bodyPr>
          <a:lstStyle/>
          <a:p>
            <a:pPr algn="ctr"/>
            <a:r>
              <a:rPr lang="es-ES" sz="2800" b="1" dirty="0" err="1"/>
              <a:t>Caravaggio</a:t>
            </a:r>
            <a:r>
              <a:rPr lang="es-ES" sz="2800" b="1" dirty="0"/>
              <a:t>.</a:t>
            </a:r>
            <a:br>
              <a:rPr lang="es-ES" sz="2800" b="1" dirty="0"/>
            </a:br>
            <a:r>
              <a:rPr lang="es-ES" sz="2800" b="1" dirty="0"/>
              <a:t> Conversión de María Magdalena.  </a:t>
            </a:r>
            <a:br>
              <a:rPr lang="es-ES" sz="2800" b="1" dirty="0"/>
            </a:br>
            <a:r>
              <a:rPr lang="es-ES" sz="2800" b="1" dirty="0"/>
              <a:t>Galería Doria </a:t>
            </a:r>
            <a:r>
              <a:rPr lang="es-ES" sz="2800" b="1" dirty="0" err="1"/>
              <a:t>Pamphili</a:t>
            </a:r>
            <a:r>
              <a:rPr lang="es-ES" sz="2800" b="1" dirty="0"/>
              <a:t>.</a:t>
            </a:r>
            <a:br>
              <a:rPr lang="es-ES" sz="2800" b="1" dirty="0"/>
            </a:br>
            <a:r>
              <a:rPr lang="es-ES" sz="2800" b="1" dirty="0"/>
              <a:t>Roma. </a:t>
            </a:r>
            <a:br>
              <a:rPr lang="es-ES" sz="2800" b="1" dirty="0"/>
            </a:br>
            <a:r>
              <a:rPr lang="es-ES" sz="2800" b="1" dirty="0"/>
              <a:t>1597-1599</a:t>
            </a:r>
          </a:p>
        </p:txBody>
      </p:sp>
      <p:pic>
        <p:nvPicPr>
          <p:cNvPr id="3" name="Imagen 2">
            <a:extLst>
              <a:ext uri="{FF2B5EF4-FFF2-40B4-BE49-F238E27FC236}">
                <a16:creationId xmlns:a16="http://schemas.microsoft.com/office/drawing/2014/main" id="{C6B52212-3C36-4FEB-8FC5-79BD012DB1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9926" y="2700180"/>
            <a:ext cx="3422073" cy="4157819"/>
          </a:xfrm>
          <a:prstGeom prst="rect">
            <a:avLst/>
          </a:prstGeom>
        </p:spPr>
      </p:pic>
      <p:sp>
        <p:nvSpPr>
          <p:cNvPr id="2" name="CuadroTexto 1">
            <a:extLst>
              <a:ext uri="{FF2B5EF4-FFF2-40B4-BE49-F238E27FC236}">
                <a16:creationId xmlns:a16="http://schemas.microsoft.com/office/drawing/2014/main" id="{340AF1F0-32F7-4997-8FC2-74A389034B0E}"/>
              </a:ext>
            </a:extLst>
          </p:cNvPr>
          <p:cNvSpPr txBox="1"/>
          <p:nvPr/>
        </p:nvSpPr>
        <p:spPr>
          <a:xfrm>
            <a:off x="568036" y="235526"/>
            <a:ext cx="8201888" cy="4278094"/>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En la frontera de </a:t>
            </a:r>
            <a:r>
              <a:rPr lang="es-ES" sz="2200" b="1" dirty="0">
                <a:effectLst/>
                <a:ea typeface="Verdana" panose="020B0604030504040204" pitchFamily="34" charset="0"/>
                <a:cs typeface="Verdana" panose="020B0604030504040204" pitchFamily="34" charset="0"/>
              </a:rPr>
              <a:t>1599 </a:t>
            </a:r>
            <a:r>
              <a:rPr lang="es-ES" sz="2200" dirty="0">
                <a:effectLst/>
                <a:ea typeface="Verdana" panose="020B0604030504040204" pitchFamily="34" charset="0"/>
                <a:cs typeface="Verdana" panose="020B0604030504040204" pitchFamily="34" charset="0"/>
              </a:rPr>
              <a:t>Caravaggio muestra un estilo cuidado, donde se observan directamente sus modelos que adquieren una solidez próxima a las naturalezas muertas.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Crea, además un personaje muy personal debido a la novedad iconográfica con la que interpreta algunos temas.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Une lirismo y melancolía a parte iguales.</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Para la iglesia contrarreformista la santa fue el mejor ejemplo con el que predicar el valor de arrepentimiento y la penitencia (dejando un collar de perlas y joyas en el suelo junto con el frasco de ungüento, su atributo característico), de modo que su culto tenía un gran arraigo en el siglo XVI. </a:t>
            </a:r>
          </a:p>
        </p:txBody>
      </p:sp>
    </p:spTree>
    <p:extLst>
      <p:ext uri="{BB962C8B-B14F-4D97-AF65-F5344CB8AC3E}">
        <p14:creationId xmlns:p14="http://schemas.microsoft.com/office/powerpoint/2010/main" val="375049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769925" y="1"/>
            <a:ext cx="3422073" cy="2700179"/>
          </a:xfrm>
        </p:spPr>
        <p:txBody>
          <a:bodyPr>
            <a:noAutofit/>
          </a:bodyPr>
          <a:lstStyle/>
          <a:p>
            <a:pPr algn="ctr"/>
            <a:r>
              <a:rPr lang="es-ES" sz="2800" b="1" dirty="0" err="1"/>
              <a:t>Caravaggio</a:t>
            </a:r>
            <a:r>
              <a:rPr lang="es-ES" sz="2800" b="1" dirty="0"/>
              <a:t>.</a:t>
            </a:r>
            <a:br>
              <a:rPr lang="es-ES" sz="2800" b="1" dirty="0"/>
            </a:br>
            <a:r>
              <a:rPr lang="es-ES" sz="2800" b="1" dirty="0"/>
              <a:t> Conversión de María Magdalena.  </a:t>
            </a:r>
            <a:br>
              <a:rPr lang="es-ES" sz="2800" b="1" dirty="0"/>
            </a:br>
            <a:r>
              <a:rPr lang="es-ES" sz="2800" b="1" dirty="0"/>
              <a:t>Galería Doria </a:t>
            </a:r>
            <a:r>
              <a:rPr lang="es-ES" sz="2800" b="1" dirty="0" err="1"/>
              <a:t>Pamphili</a:t>
            </a:r>
            <a:r>
              <a:rPr lang="es-ES" sz="2800" b="1" dirty="0"/>
              <a:t>.</a:t>
            </a:r>
            <a:br>
              <a:rPr lang="es-ES" sz="2800" b="1" dirty="0"/>
            </a:br>
            <a:r>
              <a:rPr lang="es-ES" sz="2800" b="1" dirty="0"/>
              <a:t>Roma. </a:t>
            </a:r>
            <a:br>
              <a:rPr lang="es-ES" sz="2800" b="1" dirty="0"/>
            </a:br>
            <a:r>
              <a:rPr lang="es-ES" sz="2800" b="1" dirty="0"/>
              <a:t>1597-1599</a:t>
            </a:r>
          </a:p>
        </p:txBody>
      </p:sp>
      <p:pic>
        <p:nvPicPr>
          <p:cNvPr id="3" name="Imagen 2">
            <a:extLst>
              <a:ext uri="{FF2B5EF4-FFF2-40B4-BE49-F238E27FC236}">
                <a16:creationId xmlns:a16="http://schemas.microsoft.com/office/drawing/2014/main" id="{C6B52212-3C36-4FEB-8FC5-79BD012DB1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9926" y="2700180"/>
            <a:ext cx="3422073" cy="4157819"/>
          </a:xfrm>
          <a:prstGeom prst="rect">
            <a:avLst/>
          </a:prstGeom>
        </p:spPr>
      </p:pic>
      <p:sp>
        <p:nvSpPr>
          <p:cNvPr id="2" name="CuadroTexto 1">
            <a:extLst>
              <a:ext uri="{FF2B5EF4-FFF2-40B4-BE49-F238E27FC236}">
                <a16:creationId xmlns:a16="http://schemas.microsoft.com/office/drawing/2014/main" id="{340AF1F0-32F7-4997-8FC2-74A389034B0E}"/>
              </a:ext>
            </a:extLst>
          </p:cNvPr>
          <p:cNvSpPr txBox="1"/>
          <p:nvPr/>
        </p:nvSpPr>
        <p:spPr>
          <a:xfrm>
            <a:off x="568036" y="235526"/>
            <a:ext cx="8201888" cy="5816977"/>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Tiziano y los pintores venecianos la habían concebido de medio cuerpo, ante la cueva, envuelta en una larga cabellera y arrasada en lágrimas mirando al cielo. Caravaggio rompe esta tradición y hace una interpretación magistral con un enfoque ligeramente elevado empequeñece a la figura casi pegada al suelo. Una silla baja y un gesto en el que busca protección hablan de abandono, de su soledad, de búsqueda de un nuevo destino mientras que las joyas, perfumes y aderezos se</a:t>
            </a:r>
            <a:r>
              <a:rPr lang="es-ES" sz="2200" spc="-240"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pliegan indolentemente. La luz dorada cae sobre la bellísima cabellera que resáltale poder de seducción que </a:t>
            </a:r>
            <a:r>
              <a:rPr lang="es-ES" sz="2200" spc="-15" dirty="0">
                <a:effectLst/>
                <a:ea typeface="Verdana" panose="020B0604030504040204" pitchFamily="34" charset="0"/>
                <a:cs typeface="Verdana" panose="020B0604030504040204" pitchFamily="34" charset="0"/>
              </a:rPr>
              <a:t>ya </a:t>
            </a:r>
            <a:r>
              <a:rPr lang="es-ES" sz="2200" dirty="0">
                <a:effectLst/>
                <a:ea typeface="Verdana" panose="020B0604030504040204" pitchFamily="34" charset="0"/>
                <a:cs typeface="Verdana" panose="020B0604030504040204" pitchFamily="34" charset="0"/>
              </a:rPr>
              <a:t>de por si tiene la escena turbadora pero no lasciva, como pedían los moralistas. Viste las ropas de cortesana, pero es una sobrecogedora lección de desamparo y de culpa.</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Es un entorno sin adornos.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Los tonos claros son típicos de la fase juvenil del pintor, pero la cuchilla de luz inclinada anticipa las dramatizaciones de la fase madura y oscura, que influirán en toda la pintura europea posterior. </a:t>
            </a:r>
          </a:p>
        </p:txBody>
      </p:sp>
    </p:spTree>
    <p:extLst>
      <p:ext uri="{BB962C8B-B14F-4D97-AF65-F5344CB8AC3E}">
        <p14:creationId xmlns:p14="http://schemas.microsoft.com/office/powerpoint/2010/main" val="265971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FBD5F-CF29-494E-B010-51C6D0E3F71B}"/>
              </a:ext>
            </a:extLst>
          </p:cNvPr>
          <p:cNvSpPr>
            <a:spLocks noGrp="1"/>
          </p:cNvSpPr>
          <p:nvPr>
            <p:ph type="title"/>
          </p:nvPr>
        </p:nvSpPr>
        <p:spPr>
          <a:xfrm>
            <a:off x="0" y="2103436"/>
            <a:ext cx="2743866" cy="1325563"/>
          </a:xfrm>
        </p:spPr>
        <p:txBody>
          <a:bodyPr>
            <a:noAutofit/>
          </a:bodyPr>
          <a:lstStyle/>
          <a:p>
            <a:pPr algn="ctr"/>
            <a:r>
              <a:rPr lang="es-ES" sz="2800" b="1" dirty="0"/>
              <a:t>1598. Caravaggio. Marta y María Magdalena. Detroit </a:t>
            </a:r>
            <a:r>
              <a:rPr lang="es-ES" sz="2800" b="1" dirty="0" err="1"/>
              <a:t>Institute</a:t>
            </a:r>
            <a:r>
              <a:rPr lang="es-ES" sz="2800" b="1" dirty="0"/>
              <a:t> of Arts.</a:t>
            </a:r>
          </a:p>
        </p:txBody>
      </p:sp>
      <p:pic>
        <p:nvPicPr>
          <p:cNvPr id="5" name="Marcador de contenido 4">
            <a:extLst>
              <a:ext uri="{FF2B5EF4-FFF2-40B4-BE49-F238E27FC236}">
                <a16:creationId xmlns:a16="http://schemas.microsoft.com/office/drawing/2014/main" id="{3DB90009-06B0-4590-863A-F026E3DCDB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3866" y="-1"/>
            <a:ext cx="9426804" cy="6858001"/>
          </a:xfrm>
        </p:spPr>
      </p:pic>
    </p:spTree>
    <p:extLst>
      <p:ext uri="{BB962C8B-B14F-4D97-AF65-F5344CB8AC3E}">
        <p14:creationId xmlns:p14="http://schemas.microsoft.com/office/powerpoint/2010/main" val="2671460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8CD7FA-C609-4F37-99B2-F577BAB14016}"/>
              </a:ext>
            </a:extLst>
          </p:cNvPr>
          <p:cNvSpPr>
            <a:spLocks noGrp="1"/>
          </p:cNvSpPr>
          <p:nvPr>
            <p:ph type="title"/>
          </p:nvPr>
        </p:nvSpPr>
        <p:spPr>
          <a:xfrm>
            <a:off x="0" y="1537855"/>
            <a:ext cx="6871778" cy="1759961"/>
          </a:xfrm>
        </p:spPr>
        <p:txBody>
          <a:bodyPr>
            <a:normAutofit fontScale="90000"/>
          </a:bodyPr>
          <a:lstStyle/>
          <a:p>
            <a:pPr algn="ctr"/>
            <a:r>
              <a:rPr lang="es-ES" b="1" dirty="0"/>
              <a:t>Caravaggio. </a:t>
            </a:r>
            <a:br>
              <a:rPr lang="es-ES" b="1" dirty="0"/>
            </a:br>
            <a:r>
              <a:rPr lang="es-ES" b="1" dirty="0"/>
              <a:t>Santa Catalina de Alejandría.</a:t>
            </a:r>
            <a:br>
              <a:rPr lang="es-ES" b="1" dirty="0"/>
            </a:br>
            <a:r>
              <a:rPr lang="es-ES" b="1" dirty="0"/>
              <a:t>h. 1598-1599.</a:t>
            </a:r>
            <a:br>
              <a:rPr lang="es-ES" b="1" dirty="0"/>
            </a:br>
            <a:r>
              <a:rPr lang="es-ES" b="1" dirty="0"/>
              <a:t>Museo Nacional Thyssen-Bornemisza, Madrid</a:t>
            </a:r>
          </a:p>
        </p:txBody>
      </p:sp>
      <p:pic>
        <p:nvPicPr>
          <p:cNvPr id="5" name="Marcador de contenido 4">
            <a:extLst>
              <a:ext uri="{FF2B5EF4-FFF2-40B4-BE49-F238E27FC236}">
                <a16:creationId xmlns:a16="http://schemas.microsoft.com/office/drawing/2014/main" id="{E4398B15-DADC-4B46-B2EC-B2792B8EBBC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71778" y="0"/>
            <a:ext cx="5320222" cy="6855956"/>
          </a:xfrm>
        </p:spPr>
      </p:pic>
    </p:spTree>
    <p:extLst>
      <p:ext uri="{BB962C8B-B14F-4D97-AF65-F5344CB8AC3E}">
        <p14:creationId xmlns:p14="http://schemas.microsoft.com/office/powerpoint/2010/main" val="1837620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B3C8A98-46AA-4E02-8F76-D24DFC3B5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9062" y="0"/>
            <a:ext cx="9042942" cy="6885489"/>
          </a:xfrm>
          <a:prstGeom prst="rect">
            <a:avLst/>
          </a:prstGeom>
        </p:spPr>
      </p:pic>
      <p:sp>
        <p:nvSpPr>
          <p:cNvPr id="6" name="CuadroTexto 5">
            <a:extLst>
              <a:ext uri="{FF2B5EF4-FFF2-40B4-BE49-F238E27FC236}">
                <a16:creationId xmlns:a16="http://schemas.microsoft.com/office/drawing/2014/main" id="{6F73A385-B2CC-441B-B09D-3093D5282E5F}"/>
              </a:ext>
            </a:extLst>
          </p:cNvPr>
          <p:cNvSpPr txBox="1"/>
          <p:nvPr/>
        </p:nvSpPr>
        <p:spPr>
          <a:xfrm>
            <a:off x="318653" y="574744"/>
            <a:ext cx="2646220" cy="3046988"/>
          </a:xfrm>
          <a:prstGeom prst="rect">
            <a:avLst/>
          </a:prstGeom>
          <a:noFill/>
        </p:spPr>
        <p:txBody>
          <a:bodyPr wrap="square" rtlCol="0">
            <a:spAutoFit/>
          </a:bodyPr>
          <a:lstStyle/>
          <a:p>
            <a:r>
              <a:rPr lang="es-ES" sz="3200" b="1" dirty="0">
                <a:latin typeface="+mj-lt"/>
              </a:rPr>
              <a:t>1598. Caravaggio. Sacrificio de Isaac. Colección privada</a:t>
            </a:r>
          </a:p>
        </p:txBody>
      </p:sp>
    </p:spTree>
    <p:extLst>
      <p:ext uri="{BB962C8B-B14F-4D97-AF65-F5344CB8AC3E}">
        <p14:creationId xmlns:p14="http://schemas.microsoft.com/office/powerpoint/2010/main" val="1479505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B3C8A98-46AA-4E02-8F76-D24DFC3B5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913581" cy="4502727"/>
          </a:xfrm>
          <a:prstGeom prst="rect">
            <a:avLst/>
          </a:prstGeom>
        </p:spPr>
      </p:pic>
      <p:sp>
        <p:nvSpPr>
          <p:cNvPr id="6" name="CuadroTexto 5">
            <a:extLst>
              <a:ext uri="{FF2B5EF4-FFF2-40B4-BE49-F238E27FC236}">
                <a16:creationId xmlns:a16="http://schemas.microsoft.com/office/drawing/2014/main" id="{6F73A385-B2CC-441B-B09D-3093D5282E5F}"/>
              </a:ext>
            </a:extLst>
          </p:cNvPr>
          <p:cNvSpPr txBox="1"/>
          <p:nvPr/>
        </p:nvSpPr>
        <p:spPr>
          <a:xfrm>
            <a:off x="0" y="4634126"/>
            <a:ext cx="5913580" cy="369332"/>
          </a:xfrm>
          <a:prstGeom prst="rect">
            <a:avLst/>
          </a:prstGeom>
          <a:noFill/>
        </p:spPr>
        <p:txBody>
          <a:bodyPr wrap="square" rtlCol="0">
            <a:spAutoFit/>
          </a:bodyPr>
          <a:lstStyle/>
          <a:p>
            <a:pPr algn="ctr"/>
            <a:r>
              <a:rPr lang="es-ES" b="1" dirty="0"/>
              <a:t>1598. Caravaggio. Sacrificio de Isaac. Colección privada</a:t>
            </a:r>
          </a:p>
        </p:txBody>
      </p:sp>
      <p:pic>
        <p:nvPicPr>
          <p:cNvPr id="8" name="Imagen 7">
            <a:extLst>
              <a:ext uri="{FF2B5EF4-FFF2-40B4-BE49-F238E27FC236}">
                <a16:creationId xmlns:a16="http://schemas.microsoft.com/office/drawing/2014/main" id="{8E339606-8D2C-4002-A123-16885FFFE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644" y="1"/>
            <a:ext cx="5819355" cy="4502726"/>
          </a:xfrm>
          <a:prstGeom prst="rect">
            <a:avLst/>
          </a:prstGeom>
        </p:spPr>
      </p:pic>
      <p:sp>
        <p:nvSpPr>
          <p:cNvPr id="9" name="CuadroTexto 8">
            <a:extLst>
              <a:ext uri="{FF2B5EF4-FFF2-40B4-BE49-F238E27FC236}">
                <a16:creationId xmlns:a16="http://schemas.microsoft.com/office/drawing/2014/main" id="{DC021855-24AA-4896-946E-5F1BEF41A34C}"/>
              </a:ext>
            </a:extLst>
          </p:cNvPr>
          <p:cNvSpPr txBox="1"/>
          <p:nvPr/>
        </p:nvSpPr>
        <p:spPr>
          <a:xfrm>
            <a:off x="6372644" y="4502727"/>
            <a:ext cx="5819356" cy="646331"/>
          </a:xfrm>
          <a:prstGeom prst="rect">
            <a:avLst/>
          </a:prstGeom>
          <a:noFill/>
        </p:spPr>
        <p:txBody>
          <a:bodyPr wrap="square" rtlCol="0">
            <a:spAutoFit/>
          </a:bodyPr>
          <a:lstStyle/>
          <a:p>
            <a:pPr algn="ctr"/>
            <a:r>
              <a:rPr lang="es-ES" b="1" dirty="0"/>
              <a:t>1603. Caravaggio. Sacrificio de Isaac. Galería </a:t>
            </a:r>
            <a:r>
              <a:rPr lang="es-ES" b="1" dirty="0" err="1"/>
              <a:t>Uffizi</a:t>
            </a:r>
            <a:r>
              <a:rPr lang="es-ES" b="1" dirty="0"/>
              <a:t>, Florencia</a:t>
            </a:r>
          </a:p>
        </p:txBody>
      </p:sp>
    </p:spTree>
    <p:extLst>
      <p:ext uri="{BB962C8B-B14F-4D97-AF65-F5344CB8AC3E}">
        <p14:creationId xmlns:p14="http://schemas.microsoft.com/office/powerpoint/2010/main" val="1418452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5F73B7-6797-4FF3-8D9E-473F2C6014D2}"/>
              </a:ext>
            </a:extLst>
          </p:cNvPr>
          <p:cNvSpPr>
            <a:spLocks noGrp="1"/>
          </p:cNvSpPr>
          <p:nvPr>
            <p:ph type="title"/>
          </p:nvPr>
        </p:nvSpPr>
        <p:spPr>
          <a:xfrm>
            <a:off x="962891" y="1"/>
            <a:ext cx="10515600" cy="762000"/>
          </a:xfrm>
        </p:spPr>
        <p:txBody>
          <a:bodyPr/>
          <a:lstStyle/>
          <a:p>
            <a:pPr algn="ctr"/>
            <a:r>
              <a:rPr lang="es-ES" b="1" dirty="0"/>
              <a:t>Judith y Holofernes, atribuido a Caravaggio.</a:t>
            </a:r>
          </a:p>
        </p:txBody>
      </p:sp>
      <p:pic>
        <p:nvPicPr>
          <p:cNvPr id="4" name="Imagen 3">
            <a:extLst>
              <a:ext uri="{FF2B5EF4-FFF2-40B4-BE49-F238E27FC236}">
                <a16:creationId xmlns:a16="http://schemas.microsoft.com/office/drawing/2014/main" id="{39DC3DDE-F411-4F9F-98D2-82DF20531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226" y="762001"/>
            <a:ext cx="10006833" cy="6095999"/>
          </a:xfrm>
          <a:prstGeom prst="rect">
            <a:avLst/>
          </a:prstGeom>
        </p:spPr>
      </p:pic>
    </p:spTree>
    <p:extLst>
      <p:ext uri="{BB962C8B-B14F-4D97-AF65-F5344CB8AC3E}">
        <p14:creationId xmlns:p14="http://schemas.microsoft.com/office/powerpoint/2010/main" val="3454014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1" y="2631246"/>
            <a:ext cx="2915478" cy="1325563"/>
          </a:xfrm>
        </p:spPr>
        <p:txBody>
          <a:bodyPr>
            <a:normAutofit fontScale="90000"/>
          </a:bodyPr>
          <a:lstStyle/>
          <a:p>
            <a:pPr algn="ctr"/>
            <a:r>
              <a:rPr lang="es-ES" b="1" dirty="0"/>
              <a:t>Caravaggio. </a:t>
            </a:r>
            <a:br>
              <a:rPr lang="es-ES" b="1" dirty="0"/>
            </a:br>
            <a:r>
              <a:rPr lang="es-ES" b="1" dirty="0"/>
              <a:t>Judith y </a:t>
            </a:r>
            <a:r>
              <a:rPr lang="es-ES" b="1" dirty="0" err="1"/>
              <a:t>Holofernes</a:t>
            </a:r>
            <a:r>
              <a:rPr lang="es-ES" b="1" dirty="0"/>
              <a:t>. Galería Nacional Arte Antiguo.  </a:t>
            </a:r>
            <a:br>
              <a:rPr lang="es-ES" b="1" dirty="0"/>
            </a:br>
            <a:r>
              <a:rPr lang="es-ES" b="1" dirty="0"/>
              <a:t>Roma. </a:t>
            </a:r>
            <a:br>
              <a:rPr lang="es-ES" b="1" dirty="0"/>
            </a:br>
            <a:r>
              <a:rPr lang="es-ES" b="1" dirty="0"/>
              <a:t>1599</a:t>
            </a:r>
          </a:p>
        </p:txBody>
      </p:sp>
      <p:pic>
        <p:nvPicPr>
          <p:cNvPr id="3" name="Imagen 2">
            <a:extLst>
              <a:ext uri="{FF2B5EF4-FFF2-40B4-BE49-F238E27FC236}">
                <a16:creationId xmlns:a16="http://schemas.microsoft.com/office/drawing/2014/main" id="{4C6AAC4C-D390-432A-98A8-C30538E32C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5259" y="1"/>
            <a:ext cx="9246741" cy="6858000"/>
          </a:xfrm>
          <a:prstGeom prst="rect">
            <a:avLst/>
          </a:prstGeom>
        </p:spPr>
      </p:pic>
    </p:spTree>
    <p:extLst>
      <p:ext uri="{BB962C8B-B14F-4D97-AF65-F5344CB8AC3E}">
        <p14:creationId xmlns:p14="http://schemas.microsoft.com/office/powerpoint/2010/main" val="110620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280279" y="0"/>
            <a:ext cx="3911719" cy="2169573"/>
          </a:xfrm>
        </p:spPr>
        <p:txBody>
          <a:bodyPr>
            <a:noAutofit/>
          </a:bodyPr>
          <a:lstStyle/>
          <a:p>
            <a:pPr algn="ctr"/>
            <a:r>
              <a:rPr lang="es-ES" sz="2800" b="1" dirty="0"/>
              <a:t>1599. Caravaggio. </a:t>
            </a:r>
            <a:br>
              <a:rPr lang="es-ES" sz="2800" b="1" dirty="0"/>
            </a:br>
            <a:r>
              <a:rPr lang="es-ES" sz="2800" b="1" dirty="0"/>
              <a:t>Judith y </a:t>
            </a:r>
            <a:r>
              <a:rPr lang="es-ES" sz="2800" b="1" dirty="0" err="1"/>
              <a:t>Holofernes</a:t>
            </a:r>
            <a:r>
              <a:rPr lang="es-ES" sz="2800" b="1" dirty="0"/>
              <a:t>. Galería Nacional Arte Antiguo, Roma.</a:t>
            </a:r>
          </a:p>
        </p:txBody>
      </p:sp>
      <p:pic>
        <p:nvPicPr>
          <p:cNvPr id="3" name="Imagen 2">
            <a:extLst>
              <a:ext uri="{FF2B5EF4-FFF2-40B4-BE49-F238E27FC236}">
                <a16:creationId xmlns:a16="http://schemas.microsoft.com/office/drawing/2014/main" id="{4C6AAC4C-D390-432A-98A8-C30538E32C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80280" y="2169573"/>
            <a:ext cx="3911719" cy="2901192"/>
          </a:xfrm>
          <a:prstGeom prst="rect">
            <a:avLst/>
          </a:prstGeom>
        </p:spPr>
      </p:pic>
      <p:sp>
        <p:nvSpPr>
          <p:cNvPr id="2" name="CuadroTexto 1">
            <a:extLst>
              <a:ext uri="{FF2B5EF4-FFF2-40B4-BE49-F238E27FC236}">
                <a16:creationId xmlns:a16="http://schemas.microsoft.com/office/drawing/2014/main" id="{6D1E0480-521E-42CD-88E7-D6A631F2D59F}"/>
              </a:ext>
            </a:extLst>
          </p:cNvPr>
          <p:cNvSpPr txBox="1"/>
          <p:nvPr/>
        </p:nvSpPr>
        <p:spPr>
          <a:xfrm>
            <a:off x="387927" y="193964"/>
            <a:ext cx="7892353" cy="5139869"/>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Las escenas religiosas son sombrías y lacónicas. </a:t>
            </a:r>
            <a:r>
              <a:rPr lang="es-ES" sz="2200" b="1" dirty="0">
                <a:effectLst/>
                <a:ea typeface="Verdana" panose="020B0604030504040204" pitchFamily="34" charset="0"/>
                <a:cs typeface="Verdana" panose="020B0604030504040204" pitchFamily="34" charset="0"/>
              </a:rPr>
              <a:t>Domina la técnica veneciana</a:t>
            </a:r>
            <a:r>
              <a:rPr lang="es-ES" sz="2200" dirty="0">
                <a:effectLst/>
                <a:ea typeface="Verdana" panose="020B0604030504040204" pitchFamily="34" charset="0"/>
                <a:cs typeface="Verdana" panose="020B0604030504040204" pitchFamily="34" charset="0"/>
              </a:rPr>
              <a:t>, p</a:t>
            </a:r>
            <a:r>
              <a:rPr lang="es-ES" sz="2200" spc="-15" dirty="0">
                <a:effectLst/>
                <a:ea typeface="Verdana" panose="020B0604030504040204" pitchFamily="34" charset="0"/>
                <a:cs typeface="Verdana" panose="020B0604030504040204" pitchFamily="34" charset="0"/>
              </a:rPr>
              <a:t>ero </a:t>
            </a:r>
            <a:r>
              <a:rPr lang="es-ES" sz="2200" b="1" dirty="0">
                <a:effectLst/>
                <a:ea typeface="Verdana" panose="020B0604030504040204" pitchFamily="34" charset="0"/>
                <a:cs typeface="Verdana" panose="020B0604030504040204" pitchFamily="34" charset="0"/>
              </a:rPr>
              <a:t>nunca tiene una pincelada suelta</a:t>
            </a:r>
            <a:r>
              <a:rPr lang="es-ES" sz="2200" dirty="0">
                <a:effectLst/>
                <a:ea typeface="Verdana" panose="020B0604030504040204" pitchFamily="34" charset="0"/>
                <a:cs typeface="Verdana" panose="020B0604030504040204" pitchFamily="34" charset="0"/>
              </a:rPr>
              <a:t>, es sólida y ligera, lo que da un sentido de </a:t>
            </a:r>
            <a:r>
              <a:rPr lang="es-ES" sz="2200" b="1" dirty="0">
                <a:effectLst/>
                <a:ea typeface="Verdana" panose="020B0604030504040204" pitchFamily="34" charset="0"/>
                <a:cs typeface="Verdana" panose="020B0604030504040204" pitchFamily="34" charset="0"/>
              </a:rPr>
              <a:t>proximidad y realismo aún </a:t>
            </a:r>
            <a:r>
              <a:rPr lang="es-ES" sz="2200" b="1" spc="-25" dirty="0">
                <a:effectLst/>
                <a:ea typeface="Verdana" panose="020B0604030504040204" pitchFamily="34" charset="0"/>
                <a:cs typeface="Verdana" panose="020B0604030504040204" pitchFamily="34" charset="0"/>
              </a:rPr>
              <a:t>mayor</a:t>
            </a:r>
            <a:r>
              <a:rPr lang="es-ES" sz="2200" spc="-25" dirty="0">
                <a:effectLst/>
                <a:ea typeface="Verdana" panose="020B0604030504040204" pitchFamily="34" charset="0"/>
                <a:cs typeface="Verdana" panose="020B0604030504040204" pitchFamily="34" charset="0"/>
              </a:rPr>
              <a:t>. Maneja los gestos con</a:t>
            </a:r>
            <a:r>
              <a:rPr lang="es-ES" sz="2200" dirty="0">
                <a:effectLst/>
                <a:ea typeface="Verdana" panose="020B0604030504040204" pitchFamily="34" charset="0"/>
                <a:cs typeface="Verdana" panose="020B0604030504040204" pitchFamily="34" charset="0"/>
              </a:rPr>
              <a:t> </a:t>
            </a:r>
            <a:r>
              <a:rPr lang="es-ES" sz="2200" b="1" dirty="0">
                <a:effectLst/>
                <a:ea typeface="Verdana" panose="020B0604030504040204" pitchFamily="34" charset="0"/>
                <a:cs typeface="Verdana" panose="020B0604030504040204" pitchFamily="34" charset="0"/>
              </a:rPr>
              <a:t>énfasis, frescura y cercanía</a:t>
            </a:r>
            <a:r>
              <a:rPr lang="es-ES" sz="2200" dirty="0">
                <a:effectLst/>
                <a:ea typeface="Verdana" panose="020B0604030504040204" pitchFamily="34" charset="0"/>
                <a:cs typeface="Verdana" panose="020B0604030504040204" pitchFamily="34" charset="0"/>
              </a:rPr>
              <a:t>.</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La obra de </a:t>
            </a:r>
            <a:r>
              <a:rPr lang="es-ES" sz="2200" b="1" dirty="0">
                <a:effectLst/>
                <a:ea typeface="Verdana" panose="020B0604030504040204" pitchFamily="34" charset="0"/>
                <a:cs typeface="Verdana" panose="020B0604030504040204" pitchFamily="34" charset="0"/>
              </a:rPr>
              <a:t>Caravaggio </a:t>
            </a:r>
            <a:r>
              <a:rPr lang="es-ES" sz="2200" dirty="0">
                <a:effectLst/>
                <a:ea typeface="Verdana" panose="020B0604030504040204" pitchFamily="34" charset="0"/>
                <a:cs typeface="Verdana" panose="020B0604030504040204" pitchFamily="34" charset="0"/>
              </a:rPr>
              <a:t>a partir de 1599 se dedica, </a:t>
            </a:r>
            <a:r>
              <a:rPr lang="es-ES" sz="2200" b="1" dirty="0">
                <a:effectLst/>
                <a:ea typeface="Verdana" panose="020B0604030504040204" pitchFamily="34" charset="0"/>
                <a:cs typeface="Verdana" panose="020B0604030504040204" pitchFamily="34" charset="0"/>
              </a:rPr>
              <a:t>casi de forma exclusiva</a:t>
            </a:r>
            <a:r>
              <a:rPr lang="es-ES" sz="2200" dirty="0">
                <a:effectLst/>
                <a:ea typeface="Verdana" panose="020B0604030504040204" pitchFamily="34" charset="0"/>
                <a:cs typeface="Verdana" panose="020B0604030504040204" pitchFamily="34" charset="0"/>
              </a:rPr>
              <a:t>, a la </a:t>
            </a:r>
            <a:r>
              <a:rPr lang="es-ES" sz="2200" b="1" dirty="0">
                <a:effectLst/>
                <a:ea typeface="Verdana" panose="020B0604030504040204" pitchFamily="34" charset="0"/>
                <a:cs typeface="Verdana" panose="020B0604030504040204" pitchFamily="34" charset="0"/>
              </a:rPr>
              <a:t>temática religiosa</a:t>
            </a:r>
            <a:r>
              <a:rPr lang="es-ES" sz="2200" dirty="0">
                <a:effectLst/>
                <a:ea typeface="Verdana" panose="020B0604030504040204" pitchFamily="34" charset="0"/>
                <a:cs typeface="Verdana" panose="020B0604030504040204" pitchFamily="34" charset="0"/>
              </a:rPr>
              <a:t>. La </a:t>
            </a:r>
            <a:r>
              <a:rPr lang="es-ES" sz="2200" b="1" dirty="0">
                <a:effectLst/>
                <a:ea typeface="Verdana" panose="020B0604030504040204" pitchFamily="34" charset="0"/>
                <a:cs typeface="Verdana" panose="020B0604030504040204" pitchFamily="34" charset="0"/>
              </a:rPr>
              <a:t>importancia de los jesuitas</a:t>
            </a:r>
            <a:r>
              <a:rPr lang="es-ES" sz="2200" dirty="0">
                <a:effectLst/>
                <a:ea typeface="Verdana" panose="020B0604030504040204" pitchFamily="34" charset="0"/>
                <a:cs typeface="Verdana" panose="020B0604030504040204" pitchFamily="34" charset="0"/>
              </a:rPr>
              <a:t> y del método ignaciano de los Ejercicios Espirituales, con el poder que se otorga a los sentidos, más que al intelecto, justifica el realismo en las figuras y que éstas sean ante todo verosímiles buscando conmover al espectador con una inquebrantable honradez.</a:t>
            </a:r>
          </a:p>
          <a:p>
            <a:pPr algn="just">
              <a:spcBef>
                <a:spcPts val="600"/>
              </a:spcBef>
              <a:spcAft>
                <a:spcPts val="600"/>
              </a:spcAft>
            </a:pPr>
            <a:r>
              <a:rPr lang="es-ES" sz="2200" b="1" dirty="0">
                <a:effectLst/>
                <a:ea typeface="Verdana" panose="020B0604030504040204" pitchFamily="34" charset="0"/>
                <a:cs typeface="Verdana" panose="020B0604030504040204" pitchFamily="34" charset="0"/>
              </a:rPr>
              <a:t>Sacrifica la disposición lógica</a:t>
            </a:r>
            <a:r>
              <a:rPr lang="es-ES" sz="2200" dirty="0">
                <a:effectLst/>
                <a:ea typeface="Verdana" panose="020B0604030504040204" pitchFamily="34" charset="0"/>
                <a:cs typeface="Verdana" panose="020B0604030504040204" pitchFamily="34" charset="0"/>
              </a:rPr>
              <a:t> y la coordinación racional de las figuras a fin de </a:t>
            </a:r>
            <a:r>
              <a:rPr lang="es-ES" sz="2200" b="1" dirty="0">
                <a:effectLst/>
                <a:ea typeface="Verdana" panose="020B0604030504040204" pitchFamily="34" charset="0"/>
                <a:cs typeface="Verdana" panose="020B0604030504040204" pitchFamily="34" charset="0"/>
              </a:rPr>
              <a:t>aumentar el impacto emocional</a:t>
            </a:r>
            <a:r>
              <a:rPr lang="es-ES" sz="2200" dirty="0">
                <a:effectLst/>
                <a:ea typeface="Verdana" panose="020B0604030504040204" pitchFamily="34" charset="0"/>
                <a:cs typeface="Verdana" panose="020B0604030504040204" pitchFamily="34" charset="0"/>
              </a:rPr>
              <a:t> que desea transmitir. </a:t>
            </a:r>
          </a:p>
        </p:txBody>
      </p:sp>
    </p:spTree>
    <p:extLst>
      <p:ext uri="{BB962C8B-B14F-4D97-AF65-F5344CB8AC3E}">
        <p14:creationId xmlns:p14="http://schemas.microsoft.com/office/powerpoint/2010/main" val="95581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280279" y="0"/>
            <a:ext cx="3911719" cy="2169573"/>
          </a:xfrm>
        </p:spPr>
        <p:txBody>
          <a:bodyPr>
            <a:noAutofit/>
          </a:bodyPr>
          <a:lstStyle/>
          <a:p>
            <a:pPr algn="ctr"/>
            <a:r>
              <a:rPr lang="es-ES" sz="2800" b="1" dirty="0"/>
              <a:t>1599. Caravaggio. </a:t>
            </a:r>
            <a:br>
              <a:rPr lang="es-ES" sz="2800" b="1" dirty="0"/>
            </a:br>
            <a:r>
              <a:rPr lang="es-ES" sz="2800" b="1" dirty="0"/>
              <a:t>Judith y </a:t>
            </a:r>
            <a:r>
              <a:rPr lang="es-ES" sz="2800" b="1" dirty="0" err="1"/>
              <a:t>Holofernes</a:t>
            </a:r>
            <a:r>
              <a:rPr lang="es-ES" sz="2800" b="1" dirty="0"/>
              <a:t>. Galería Nacional Arte Antiguo, Roma.</a:t>
            </a:r>
          </a:p>
        </p:txBody>
      </p:sp>
      <p:pic>
        <p:nvPicPr>
          <p:cNvPr id="3" name="Imagen 2">
            <a:extLst>
              <a:ext uri="{FF2B5EF4-FFF2-40B4-BE49-F238E27FC236}">
                <a16:creationId xmlns:a16="http://schemas.microsoft.com/office/drawing/2014/main" id="{4C6AAC4C-D390-432A-98A8-C30538E32C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80280" y="2169573"/>
            <a:ext cx="3911719" cy="2901192"/>
          </a:xfrm>
          <a:prstGeom prst="rect">
            <a:avLst/>
          </a:prstGeom>
        </p:spPr>
      </p:pic>
      <p:sp>
        <p:nvSpPr>
          <p:cNvPr id="2" name="CuadroTexto 1">
            <a:extLst>
              <a:ext uri="{FF2B5EF4-FFF2-40B4-BE49-F238E27FC236}">
                <a16:creationId xmlns:a16="http://schemas.microsoft.com/office/drawing/2014/main" id="{6D1E0480-521E-42CD-88E7-D6A631F2D59F}"/>
              </a:ext>
            </a:extLst>
          </p:cNvPr>
          <p:cNvSpPr txBox="1"/>
          <p:nvPr/>
        </p:nvSpPr>
        <p:spPr>
          <a:xfrm>
            <a:off x="387927" y="193964"/>
            <a:ext cx="7892353" cy="6124754"/>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Siguiendo el método habitual en estos años, el escenario desaparece para dar paso</a:t>
            </a:r>
            <a:r>
              <a:rPr lang="es-ES" sz="2200" spc="60"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a un </a:t>
            </a:r>
            <a:r>
              <a:rPr lang="es-ES" sz="2200" b="1" dirty="0">
                <a:effectLst/>
                <a:ea typeface="Verdana" panose="020B0604030504040204" pitchFamily="34" charset="0"/>
                <a:cs typeface="Verdana" panose="020B0604030504040204" pitchFamily="34" charset="0"/>
              </a:rPr>
              <a:t>fondo neutro sobre el que se proyectan las sombras y las figuras</a:t>
            </a:r>
            <a:r>
              <a:rPr lang="es-ES" sz="2200" dirty="0">
                <a:effectLst/>
                <a:ea typeface="Verdana" panose="020B0604030504040204" pitchFamily="34" charset="0"/>
                <a:cs typeface="Verdana" panose="020B0604030504040204" pitchFamily="34" charset="0"/>
              </a:rPr>
              <a:t>, con una </a:t>
            </a:r>
            <a:r>
              <a:rPr lang="es-ES" sz="2200" b="1" dirty="0">
                <a:effectLst/>
                <a:ea typeface="Verdana" panose="020B0604030504040204" pitchFamily="34" charset="0"/>
                <a:cs typeface="Verdana" panose="020B0604030504040204" pitchFamily="34" charset="0"/>
              </a:rPr>
              <a:t>iluminación fuertemente contrastada</a:t>
            </a:r>
            <a:r>
              <a:rPr lang="es-ES" sz="2200" dirty="0">
                <a:effectLst/>
                <a:ea typeface="Verdana" panose="020B0604030504040204" pitchFamily="34" charset="0"/>
                <a:cs typeface="Verdana" panose="020B0604030504040204" pitchFamily="34" charset="0"/>
              </a:rPr>
              <a:t>, donde la luz destaca la historia.</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Sus composiciones unen el clamor y el tumulto con el silencio más absoluto, Mantiene con la tradición lazos indisolubles y originales. Tiene una atracción por los modelos de la calle.</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El cuello sangrante de Holofernes queda a la altura de nuestros ojos de forma</a:t>
            </a:r>
            <a:r>
              <a:rPr lang="es-ES" sz="2200" spc="-40"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deliberada. A diferencia de las anteriores aquí abandona la influencia </a:t>
            </a:r>
            <a:r>
              <a:rPr lang="es-ES" sz="2200" dirty="0" err="1">
                <a:effectLst/>
                <a:ea typeface="Verdana" panose="020B0604030504040204" pitchFamily="34" charset="0"/>
                <a:cs typeface="Verdana" panose="020B0604030504040204" pitchFamily="34" charset="0"/>
              </a:rPr>
              <a:t>giorgionesca</a:t>
            </a:r>
            <a:r>
              <a:rPr lang="es-ES" sz="2200" dirty="0">
                <a:effectLst/>
                <a:ea typeface="Verdana" panose="020B0604030504040204" pitchFamily="34" charset="0"/>
                <a:cs typeface="Verdana" panose="020B0604030504040204" pitchFamily="34" charset="0"/>
              </a:rPr>
              <a:t> para dar paso a una visión más violenta. Había sido una iconografía frecuente desde el siglo XV, pero nunca había sido representada con tan sangrienta espectacularidad.</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Se orquesta un verdadero teatro de opuestos. Oscuridad y luz, vejez y juventud, vida y muerte, fuerza y fragilidad.</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Personalmente destaco la utilización de las telas roja y blanca tan características en Caravaggio. </a:t>
            </a:r>
          </a:p>
        </p:txBody>
      </p:sp>
    </p:spTree>
    <p:extLst>
      <p:ext uri="{BB962C8B-B14F-4D97-AF65-F5344CB8AC3E}">
        <p14:creationId xmlns:p14="http://schemas.microsoft.com/office/powerpoint/2010/main" val="120194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86872BA-B6D6-49DA-B202-86E8CAD2320C}"/>
              </a:ext>
            </a:extLst>
          </p:cNvPr>
          <p:cNvSpPr>
            <a:spLocks noGrp="1"/>
          </p:cNvSpPr>
          <p:nvPr>
            <p:ph type="title"/>
          </p:nvPr>
        </p:nvSpPr>
        <p:spPr>
          <a:xfrm>
            <a:off x="318655" y="997527"/>
            <a:ext cx="6254786" cy="2431473"/>
          </a:xfrm>
        </p:spPr>
        <p:txBody>
          <a:bodyPr anchor="t">
            <a:normAutofit/>
          </a:bodyPr>
          <a:lstStyle/>
          <a:p>
            <a:r>
              <a:rPr lang="es-ES" b="1" dirty="0"/>
              <a:t>h. 1600. Caravaggio</a:t>
            </a:r>
            <a:br>
              <a:rPr lang="es-ES" b="1" dirty="0"/>
            </a:br>
            <a:r>
              <a:rPr lang="es-ES" b="1" dirty="0"/>
              <a:t>David vencedor de Goliat.</a:t>
            </a:r>
            <a:br>
              <a:rPr lang="es-ES" b="1" dirty="0"/>
            </a:br>
            <a:r>
              <a:rPr lang="es-ES" b="1" dirty="0"/>
              <a:t>Museo nacional del Prado.</a:t>
            </a:r>
          </a:p>
        </p:txBody>
      </p:sp>
      <p:pic>
        <p:nvPicPr>
          <p:cNvPr id="6" name="Imagen 5">
            <a:extLst>
              <a:ext uri="{FF2B5EF4-FFF2-40B4-BE49-F238E27FC236}">
                <a16:creationId xmlns:a16="http://schemas.microsoft.com/office/drawing/2014/main" id="{4B04E262-47D5-46D4-BE0D-D520E408B7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3441" y="0"/>
            <a:ext cx="5618559" cy="6858000"/>
          </a:xfrm>
          <a:prstGeom prst="rect">
            <a:avLst/>
          </a:prstGeom>
        </p:spPr>
      </p:pic>
    </p:spTree>
    <p:extLst>
      <p:ext uri="{BB962C8B-B14F-4D97-AF65-F5344CB8AC3E}">
        <p14:creationId xmlns:p14="http://schemas.microsoft.com/office/powerpoint/2010/main" val="696396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360217" y="387927"/>
            <a:ext cx="2466109" cy="6179128"/>
          </a:xfrm>
        </p:spPr>
        <p:txBody>
          <a:bodyPr anchor="t">
            <a:noAutofit/>
          </a:bodyPr>
          <a:lstStyle/>
          <a:p>
            <a:endParaRPr lang="es-ES" sz="2800" b="1" dirty="0"/>
          </a:p>
        </p:txBody>
      </p:sp>
    </p:spTree>
    <p:extLst>
      <p:ext uri="{BB962C8B-B14F-4D97-AF65-F5344CB8AC3E}">
        <p14:creationId xmlns:p14="http://schemas.microsoft.com/office/powerpoint/2010/main" val="386284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D85F4079-D70E-4CBA-BA44-CC5C7E6559BF}"/>
              </a:ext>
            </a:extLst>
          </p:cNvPr>
          <p:cNvSpPr>
            <a:spLocks noGrp="1"/>
          </p:cNvSpPr>
          <p:nvPr>
            <p:ph type="ctrTitle"/>
          </p:nvPr>
        </p:nvSpPr>
        <p:spPr/>
        <p:txBody>
          <a:bodyPr>
            <a:normAutofit fontScale="90000"/>
          </a:bodyPr>
          <a:lstStyle/>
          <a:p>
            <a:r>
              <a:rPr lang="es-ES" b="1" dirty="0"/>
              <a:t>La obra de Caravaggio en la Capilla </a:t>
            </a:r>
            <a:r>
              <a:rPr lang="es-ES" b="1" dirty="0" err="1"/>
              <a:t>Contarelli</a:t>
            </a:r>
            <a:r>
              <a:rPr lang="es-ES" b="1" dirty="0"/>
              <a:t> de la Iglesia de San Luis de los Franceses.</a:t>
            </a:r>
            <a:endParaRPr lang="es-ES" dirty="0"/>
          </a:p>
        </p:txBody>
      </p:sp>
    </p:spTree>
    <p:extLst>
      <p:ext uri="{BB962C8B-B14F-4D97-AF65-F5344CB8AC3E}">
        <p14:creationId xmlns:p14="http://schemas.microsoft.com/office/powerpoint/2010/main" val="635801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0" y="1149927"/>
            <a:ext cx="5420139" cy="2727369"/>
          </a:xfrm>
        </p:spPr>
        <p:txBody>
          <a:bodyPr>
            <a:noAutofit/>
          </a:bodyPr>
          <a:lstStyle/>
          <a:p>
            <a:pPr algn="ctr"/>
            <a:r>
              <a:rPr lang="es-ES" sz="3200" b="1" dirty="0"/>
              <a:t>Caravaggio. </a:t>
            </a:r>
            <a:br>
              <a:rPr lang="es-ES" sz="3200" b="1" dirty="0"/>
            </a:br>
            <a:r>
              <a:rPr lang="es-ES" sz="3200" b="1" dirty="0"/>
              <a:t>La vocación de San Mateo. </a:t>
            </a:r>
            <a:br>
              <a:rPr lang="es-ES" sz="3200" b="1" dirty="0"/>
            </a:br>
            <a:r>
              <a:rPr lang="es-ES" sz="3200" b="1" dirty="0"/>
              <a:t>Capilla </a:t>
            </a:r>
            <a:r>
              <a:rPr lang="es-ES" sz="3200" b="1" dirty="0" err="1"/>
              <a:t>Contarelli</a:t>
            </a:r>
            <a:r>
              <a:rPr lang="es-ES" sz="3200" b="1" dirty="0"/>
              <a:t> Iglesia de San Luis de los Franceses. </a:t>
            </a:r>
            <a:br>
              <a:rPr lang="es-ES" sz="3200" b="1" dirty="0"/>
            </a:br>
            <a:r>
              <a:rPr lang="es-ES" sz="3200" b="1" dirty="0"/>
              <a:t>Roma. </a:t>
            </a:r>
            <a:br>
              <a:rPr lang="es-ES" sz="3200" b="1" dirty="0"/>
            </a:br>
            <a:r>
              <a:rPr lang="es-ES" sz="3200" b="1" dirty="0"/>
              <a:t>1600</a:t>
            </a:r>
          </a:p>
        </p:txBody>
      </p:sp>
      <p:pic>
        <p:nvPicPr>
          <p:cNvPr id="3" name="Imagen 2">
            <a:extLst>
              <a:ext uri="{FF2B5EF4-FFF2-40B4-BE49-F238E27FC236}">
                <a16:creationId xmlns:a16="http://schemas.microsoft.com/office/drawing/2014/main" id="{ADD59664-E25D-4955-B8AC-646C94A8C1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01901" y="0"/>
            <a:ext cx="6790099" cy="6858000"/>
          </a:xfrm>
          <a:prstGeom prst="rect">
            <a:avLst/>
          </a:prstGeom>
        </p:spPr>
      </p:pic>
    </p:spTree>
    <p:extLst>
      <p:ext uri="{BB962C8B-B14F-4D97-AF65-F5344CB8AC3E}">
        <p14:creationId xmlns:p14="http://schemas.microsoft.com/office/powerpoint/2010/main" val="176275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188036" y="1"/>
            <a:ext cx="4003964" cy="2057399"/>
          </a:xfrm>
        </p:spPr>
        <p:txBody>
          <a:bodyPr>
            <a:noAutofit/>
          </a:bodyPr>
          <a:lstStyle/>
          <a:p>
            <a:pPr algn="ctr"/>
            <a:r>
              <a:rPr lang="es-ES" sz="2800" b="1" dirty="0"/>
              <a:t>1600. Caravaggio. </a:t>
            </a:r>
            <a:br>
              <a:rPr lang="es-ES" sz="2800" b="1" dirty="0"/>
            </a:br>
            <a:r>
              <a:rPr lang="es-ES" sz="2800" b="1" dirty="0"/>
              <a:t>La vocación de San Mateo. </a:t>
            </a:r>
            <a:br>
              <a:rPr lang="es-ES" sz="2800" b="1" dirty="0"/>
            </a:br>
            <a:r>
              <a:rPr lang="es-ES" sz="2800" b="1" dirty="0"/>
              <a:t>Capilla </a:t>
            </a:r>
            <a:r>
              <a:rPr lang="es-ES" sz="2800" b="1" dirty="0" err="1"/>
              <a:t>Contarelli</a:t>
            </a:r>
            <a:r>
              <a:rPr lang="es-ES" sz="2800" b="1" dirty="0"/>
              <a:t> Iglesia de San Luis de los Franceses, Roma. </a:t>
            </a:r>
          </a:p>
        </p:txBody>
      </p:sp>
      <p:pic>
        <p:nvPicPr>
          <p:cNvPr id="3" name="Imagen 2">
            <a:extLst>
              <a:ext uri="{FF2B5EF4-FFF2-40B4-BE49-F238E27FC236}">
                <a16:creationId xmlns:a16="http://schemas.microsoft.com/office/drawing/2014/main" id="{ADD59664-E25D-4955-B8AC-646C94A8C1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8036" y="2057399"/>
            <a:ext cx="4003964" cy="4044003"/>
          </a:xfrm>
          <a:prstGeom prst="rect">
            <a:avLst/>
          </a:prstGeom>
        </p:spPr>
      </p:pic>
      <p:sp>
        <p:nvSpPr>
          <p:cNvPr id="2" name="CuadroTexto 1">
            <a:extLst>
              <a:ext uri="{FF2B5EF4-FFF2-40B4-BE49-F238E27FC236}">
                <a16:creationId xmlns:a16="http://schemas.microsoft.com/office/drawing/2014/main" id="{D5DCFEA9-2DAB-4081-A2E6-F648955A7911}"/>
              </a:ext>
            </a:extLst>
          </p:cNvPr>
          <p:cNvSpPr txBox="1"/>
          <p:nvPr/>
        </p:nvSpPr>
        <p:spPr>
          <a:xfrm>
            <a:off x="526473" y="249382"/>
            <a:ext cx="7661563" cy="5478423"/>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Las escenas religiosas son sombrías y lacónicas. </a:t>
            </a:r>
            <a:r>
              <a:rPr lang="es-ES" sz="2200" b="1" dirty="0">
                <a:effectLst/>
                <a:ea typeface="Verdana" panose="020B0604030504040204" pitchFamily="34" charset="0"/>
                <a:cs typeface="Verdana" panose="020B0604030504040204" pitchFamily="34" charset="0"/>
              </a:rPr>
              <a:t>Domina la técnica veneciana</a:t>
            </a:r>
            <a:r>
              <a:rPr lang="es-ES" sz="2200" dirty="0">
                <a:effectLst/>
                <a:ea typeface="Verdana" panose="020B0604030504040204" pitchFamily="34" charset="0"/>
                <a:cs typeface="Verdana" panose="020B0604030504040204" pitchFamily="34" charset="0"/>
              </a:rPr>
              <a:t>, p</a:t>
            </a:r>
            <a:r>
              <a:rPr lang="es-ES" sz="2200" spc="-15" dirty="0">
                <a:effectLst/>
                <a:ea typeface="Verdana" panose="020B0604030504040204" pitchFamily="34" charset="0"/>
                <a:cs typeface="Verdana" panose="020B0604030504040204" pitchFamily="34" charset="0"/>
              </a:rPr>
              <a:t>ero </a:t>
            </a:r>
            <a:r>
              <a:rPr lang="es-ES" sz="2200" b="1" dirty="0">
                <a:effectLst/>
                <a:ea typeface="Verdana" panose="020B0604030504040204" pitchFamily="34" charset="0"/>
                <a:cs typeface="Verdana" panose="020B0604030504040204" pitchFamily="34" charset="0"/>
              </a:rPr>
              <a:t>nunca tiene una pincelada suelta</a:t>
            </a:r>
            <a:r>
              <a:rPr lang="es-ES" sz="2200" dirty="0">
                <a:effectLst/>
                <a:ea typeface="Verdana" panose="020B0604030504040204" pitchFamily="34" charset="0"/>
                <a:cs typeface="Verdana" panose="020B0604030504040204" pitchFamily="34" charset="0"/>
              </a:rPr>
              <a:t>, es sólida y ligera, lo que da un sentido de </a:t>
            </a:r>
            <a:r>
              <a:rPr lang="es-ES" sz="2200" b="1" dirty="0">
                <a:effectLst/>
                <a:ea typeface="Verdana" panose="020B0604030504040204" pitchFamily="34" charset="0"/>
                <a:cs typeface="Verdana" panose="020B0604030504040204" pitchFamily="34" charset="0"/>
              </a:rPr>
              <a:t>proximidad y realismo aún </a:t>
            </a:r>
            <a:r>
              <a:rPr lang="es-ES" sz="2200" b="1" spc="-25" dirty="0">
                <a:effectLst/>
                <a:ea typeface="Verdana" panose="020B0604030504040204" pitchFamily="34" charset="0"/>
                <a:cs typeface="Verdana" panose="020B0604030504040204" pitchFamily="34" charset="0"/>
              </a:rPr>
              <a:t>mayor</a:t>
            </a:r>
            <a:r>
              <a:rPr lang="es-ES" sz="2200" spc="-25" dirty="0">
                <a:effectLst/>
                <a:ea typeface="Verdana" panose="020B0604030504040204" pitchFamily="34" charset="0"/>
                <a:cs typeface="Verdana" panose="020B0604030504040204" pitchFamily="34" charset="0"/>
              </a:rPr>
              <a:t>. Maneja los gestos con</a:t>
            </a:r>
            <a:r>
              <a:rPr lang="es-ES" sz="2200" dirty="0">
                <a:effectLst/>
                <a:ea typeface="Verdana" panose="020B0604030504040204" pitchFamily="34" charset="0"/>
                <a:cs typeface="Verdana" panose="020B0604030504040204" pitchFamily="34" charset="0"/>
              </a:rPr>
              <a:t> </a:t>
            </a:r>
            <a:r>
              <a:rPr lang="es-ES" sz="2200" b="1" dirty="0">
                <a:effectLst/>
                <a:ea typeface="Verdana" panose="020B0604030504040204" pitchFamily="34" charset="0"/>
                <a:cs typeface="Verdana" panose="020B0604030504040204" pitchFamily="34" charset="0"/>
              </a:rPr>
              <a:t>énfasis, frescura y cercanía</a:t>
            </a:r>
            <a:r>
              <a:rPr lang="es-ES" sz="2200" dirty="0">
                <a:effectLst/>
                <a:ea typeface="Verdana" panose="020B0604030504040204" pitchFamily="34" charset="0"/>
                <a:cs typeface="Verdana" panose="020B0604030504040204" pitchFamily="34" charset="0"/>
              </a:rPr>
              <a:t>.</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La obra de </a:t>
            </a:r>
            <a:r>
              <a:rPr lang="es-ES" sz="2200" b="1" dirty="0">
                <a:effectLst/>
                <a:ea typeface="Verdana" panose="020B0604030504040204" pitchFamily="34" charset="0"/>
                <a:cs typeface="Verdana" panose="020B0604030504040204" pitchFamily="34" charset="0"/>
              </a:rPr>
              <a:t>Caravaggio </a:t>
            </a:r>
            <a:r>
              <a:rPr lang="es-ES" sz="2200" dirty="0">
                <a:effectLst/>
                <a:ea typeface="Verdana" panose="020B0604030504040204" pitchFamily="34" charset="0"/>
                <a:cs typeface="Verdana" panose="020B0604030504040204" pitchFamily="34" charset="0"/>
              </a:rPr>
              <a:t>a partir de 1599 se dedica, </a:t>
            </a:r>
            <a:r>
              <a:rPr lang="es-ES" sz="2200" b="1" dirty="0">
                <a:effectLst/>
                <a:ea typeface="Verdana" panose="020B0604030504040204" pitchFamily="34" charset="0"/>
                <a:cs typeface="Verdana" panose="020B0604030504040204" pitchFamily="34" charset="0"/>
              </a:rPr>
              <a:t>casi de forma exclusiva</a:t>
            </a:r>
            <a:r>
              <a:rPr lang="es-ES" sz="2200" dirty="0">
                <a:effectLst/>
                <a:ea typeface="Verdana" panose="020B0604030504040204" pitchFamily="34" charset="0"/>
                <a:cs typeface="Verdana" panose="020B0604030504040204" pitchFamily="34" charset="0"/>
              </a:rPr>
              <a:t>, a la </a:t>
            </a:r>
            <a:r>
              <a:rPr lang="es-ES" sz="2200" b="1" dirty="0">
                <a:effectLst/>
                <a:ea typeface="Verdana" panose="020B0604030504040204" pitchFamily="34" charset="0"/>
                <a:cs typeface="Verdana" panose="020B0604030504040204" pitchFamily="34" charset="0"/>
              </a:rPr>
              <a:t>temática religiosa</a:t>
            </a:r>
            <a:r>
              <a:rPr lang="es-ES" sz="2200" dirty="0">
                <a:effectLst/>
                <a:ea typeface="Verdana" panose="020B0604030504040204" pitchFamily="34" charset="0"/>
                <a:cs typeface="Verdana" panose="020B0604030504040204" pitchFamily="34" charset="0"/>
              </a:rPr>
              <a:t>. La </a:t>
            </a:r>
            <a:r>
              <a:rPr lang="es-ES" sz="2200" b="1" dirty="0">
                <a:effectLst/>
                <a:ea typeface="Verdana" panose="020B0604030504040204" pitchFamily="34" charset="0"/>
                <a:cs typeface="Verdana" panose="020B0604030504040204" pitchFamily="34" charset="0"/>
              </a:rPr>
              <a:t>importancia de los jesuitas</a:t>
            </a:r>
            <a:r>
              <a:rPr lang="es-ES" sz="2200" dirty="0">
                <a:effectLst/>
                <a:ea typeface="Verdana" panose="020B0604030504040204" pitchFamily="34" charset="0"/>
                <a:cs typeface="Verdana" panose="020B0604030504040204" pitchFamily="34" charset="0"/>
              </a:rPr>
              <a:t> y del método ignaciano de los Ejercicios Espirituales, con el poder que se otorga a los sentidos, más que al intelecto, justifica el realismo en las figuras y que éstas sean ante todo verosímiles buscando conmover al espectador. Se ha interpretado con un espíritu contrarreformista como la representación de la salvación</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Siguiendo el método habitual en estos años, es escenario desaparece para dar paso</a:t>
            </a:r>
            <a:r>
              <a:rPr lang="es-ES" sz="2200" spc="60"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a un </a:t>
            </a:r>
            <a:r>
              <a:rPr lang="es-ES" sz="2200" b="1" dirty="0">
                <a:effectLst/>
                <a:ea typeface="Verdana" panose="020B0604030504040204" pitchFamily="34" charset="0"/>
                <a:cs typeface="Verdana" panose="020B0604030504040204" pitchFamily="34" charset="0"/>
              </a:rPr>
              <a:t>fondo neutro sobre el que se proyectan las sombras y las figuras</a:t>
            </a:r>
            <a:r>
              <a:rPr lang="es-ES" sz="2200" dirty="0">
                <a:effectLst/>
                <a:ea typeface="Verdana" panose="020B0604030504040204" pitchFamily="34" charset="0"/>
                <a:cs typeface="Verdana" panose="020B0604030504040204" pitchFamily="34" charset="0"/>
              </a:rPr>
              <a:t> con una </a:t>
            </a:r>
            <a:r>
              <a:rPr lang="es-ES" sz="2200" b="1" dirty="0">
                <a:effectLst/>
                <a:ea typeface="Verdana" panose="020B0604030504040204" pitchFamily="34" charset="0"/>
                <a:cs typeface="Verdana" panose="020B0604030504040204" pitchFamily="34" charset="0"/>
              </a:rPr>
              <a:t>iluminación fuertemente contrastada</a:t>
            </a:r>
            <a:r>
              <a:rPr lang="es-ES" sz="2200" dirty="0">
                <a:effectLst/>
                <a:ea typeface="Verdana" panose="020B0604030504040204" pitchFamily="34" charset="0"/>
                <a:cs typeface="Verdana" panose="020B0604030504040204" pitchFamily="34" charset="0"/>
              </a:rPr>
              <a:t>, donde la luz destaca la historia. </a:t>
            </a:r>
          </a:p>
        </p:txBody>
      </p:sp>
    </p:spTree>
    <p:extLst>
      <p:ext uri="{BB962C8B-B14F-4D97-AF65-F5344CB8AC3E}">
        <p14:creationId xmlns:p14="http://schemas.microsoft.com/office/powerpoint/2010/main" val="280967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188036" y="1"/>
            <a:ext cx="4003964" cy="2057399"/>
          </a:xfrm>
        </p:spPr>
        <p:txBody>
          <a:bodyPr>
            <a:noAutofit/>
          </a:bodyPr>
          <a:lstStyle/>
          <a:p>
            <a:pPr algn="ctr"/>
            <a:r>
              <a:rPr lang="es-ES" sz="2800" b="1" dirty="0"/>
              <a:t>1600. Caravaggio. </a:t>
            </a:r>
            <a:br>
              <a:rPr lang="es-ES" sz="2800" b="1" dirty="0"/>
            </a:br>
            <a:r>
              <a:rPr lang="es-ES" sz="2800" b="1" dirty="0"/>
              <a:t>La vocación de San Mateo. </a:t>
            </a:r>
            <a:br>
              <a:rPr lang="es-ES" sz="2800" b="1" dirty="0"/>
            </a:br>
            <a:r>
              <a:rPr lang="es-ES" sz="2800" b="1" dirty="0"/>
              <a:t>Capilla </a:t>
            </a:r>
            <a:r>
              <a:rPr lang="es-ES" sz="2800" b="1" dirty="0" err="1"/>
              <a:t>Contarelli</a:t>
            </a:r>
            <a:r>
              <a:rPr lang="es-ES" sz="2800" b="1" dirty="0"/>
              <a:t> Iglesia de San Luis de los Franceses, Roma. </a:t>
            </a:r>
          </a:p>
        </p:txBody>
      </p:sp>
      <p:pic>
        <p:nvPicPr>
          <p:cNvPr id="3" name="Imagen 2">
            <a:extLst>
              <a:ext uri="{FF2B5EF4-FFF2-40B4-BE49-F238E27FC236}">
                <a16:creationId xmlns:a16="http://schemas.microsoft.com/office/drawing/2014/main" id="{ADD59664-E25D-4955-B8AC-646C94A8C1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8036" y="2057399"/>
            <a:ext cx="4003964" cy="4044003"/>
          </a:xfrm>
          <a:prstGeom prst="rect">
            <a:avLst/>
          </a:prstGeom>
        </p:spPr>
      </p:pic>
      <p:sp>
        <p:nvSpPr>
          <p:cNvPr id="2" name="CuadroTexto 1">
            <a:extLst>
              <a:ext uri="{FF2B5EF4-FFF2-40B4-BE49-F238E27FC236}">
                <a16:creationId xmlns:a16="http://schemas.microsoft.com/office/drawing/2014/main" id="{D5DCFEA9-2DAB-4081-A2E6-F648955A7911}"/>
              </a:ext>
            </a:extLst>
          </p:cNvPr>
          <p:cNvSpPr txBox="1"/>
          <p:nvPr/>
        </p:nvSpPr>
        <p:spPr>
          <a:xfrm>
            <a:off x="526473" y="249382"/>
            <a:ext cx="7661563" cy="4616648"/>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Sus composiciones unen el clamor y el tumulto con el silencio más absoluto, Mantiene con la tradición lazos indisolubles y originales. Tiene una atracción por los modelos de la calle.</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El tema de la escena estaba impuesto en el contrato.</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En la imaginería cristiana el manejo de la luz siempre ha servido para extremar los contenidos simbólicos. Mediante la luz se nos revelan las verdades de la fe y su uso va muy unido a la mística. Es una luz que no tiene un origen celestial, que aísla, posee un gran protagonismo propio. Es la luz la que da estructura y fija la composición del lienzo.</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Personalmente el gesto de Cristo me recuerda al de Dios en la capilla </a:t>
            </a:r>
            <a:r>
              <a:rPr lang="es-ES" sz="2200" dirty="0" err="1">
                <a:effectLst/>
                <a:ea typeface="Verdana" panose="020B0604030504040204" pitchFamily="34" charset="0"/>
                <a:cs typeface="Verdana" panose="020B0604030504040204" pitchFamily="34" charset="0"/>
              </a:rPr>
              <a:t>sixtina</a:t>
            </a:r>
            <a:r>
              <a:rPr lang="es-ES" sz="2200" dirty="0">
                <a:effectLst/>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2825193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0" y="360218"/>
            <a:ext cx="4386470" cy="4530437"/>
          </a:xfrm>
        </p:spPr>
        <p:txBody>
          <a:bodyPr>
            <a:normAutofit/>
          </a:bodyPr>
          <a:lstStyle/>
          <a:p>
            <a:pPr algn="ctr"/>
            <a:r>
              <a:rPr lang="es-ES" b="1" dirty="0"/>
              <a:t>Caravaggio. </a:t>
            </a:r>
            <a:br>
              <a:rPr lang="es-ES" b="1" dirty="0"/>
            </a:br>
            <a:r>
              <a:rPr lang="es-ES" b="1" dirty="0"/>
              <a:t>Martirio de San Mateo. </a:t>
            </a:r>
            <a:br>
              <a:rPr lang="es-ES" b="1" dirty="0"/>
            </a:br>
            <a:r>
              <a:rPr lang="es-ES" b="1" dirty="0"/>
              <a:t>San Luis de los Franceses. </a:t>
            </a:r>
            <a:br>
              <a:rPr lang="es-ES" b="1" dirty="0"/>
            </a:br>
            <a:r>
              <a:rPr lang="es-ES" b="1" dirty="0"/>
              <a:t>Roma. </a:t>
            </a:r>
            <a:br>
              <a:rPr lang="es-ES" b="1" dirty="0"/>
            </a:br>
            <a:r>
              <a:rPr lang="es-ES" b="1" dirty="0"/>
              <a:t>1600</a:t>
            </a:r>
          </a:p>
        </p:txBody>
      </p:sp>
      <p:pic>
        <p:nvPicPr>
          <p:cNvPr id="3" name="Imagen 2">
            <a:extLst>
              <a:ext uri="{FF2B5EF4-FFF2-40B4-BE49-F238E27FC236}">
                <a16:creationId xmlns:a16="http://schemas.microsoft.com/office/drawing/2014/main" id="{FCA72784-5C97-46A9-8A1A-439BA73B75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84030" y="0"/>
            <a:ext cx="7807970" cy="6858000"/>
          </a:xfrm>
          <a:prstGeom prst="rect">
            <a:avLst/>
          </a:prstGeom>
        </p:spPr>
      </p:pic>
    </p:spTree>
    <p:extLst>
      <p:ext uri="{BB962C8B-B14F-4D97-AF65-F5344CB8AC3E}">
        <p14:creationId xmlns:p14="http://schemas.microsoft.com/office/powerpoint/2010/main" val="2204045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169711" y="1"/>
            <a:ext cx="4022287" cy="2078181"/>
          </a:xfrm>
        </p:spPr>
        <p:txBody>
          <a:bodyPr>
            <a:noAutofit/>
          </a:bodyPr>
          <a:lstStyle/>
          <a:p>
            <a:pPr algn="ctr"/>
            <a:r>
              <a:rPr lang="es-ES" sz="2800" b="1" dirty="0"/>
              <a:t>1600. Caravaggio. </a:t>
            </a:r>
            <a:br>
              <a:rPr lang="es-ES" sz="2800" b="1" dirty="0"/>
            </a:br>
            <a:r>
              <a:rPr lang="es-ES" sz="2800" b="1" dirty="0"/>
              <a:t>Martirio de San Mateo. </a:t>
            </a:r>
            <a:br>
              <a:rPr lang="es-ES" sz="2800" b="1" dirty="0"/>
            </a:br>
            <a:r>
              <a:rPr lang="es-ES" sz="2800" b="1" dirty="0"/>
              <a:t>San Luis de los Franceses. </a:t>
            </a:r>
            <a:br>
              <a:rPr lang="es-ES" sz="2800" b="1" dirty="0"/>
            </a:br>
            <a:r>
              <a:rPr lang="es-ES" sz="2800" b="1" dirty="0"/>
              <a:t>Roma. </a:t>
            </a:r>
          </a:p>
        </p:txBody>
      </p:sp>
      <p:pic>
        <p:nvPicPr>
          <p:cNvPr id="3" name="Imagen 2">
            <a:extLst>
              <a:ext uri="{FF2B5EF4-FFF2-40B4-BE49-F238E27FC236}">
                <a16:creationId xmlns:a16="http://schemas.microsoft.com/office/drawing/2014/main" id="{FCA72784-5C97-46A9-8A1A-439BA73B75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9713" y="1953490"/>
            <a:ext cx="4022287" cy="3532909"/>
          </a:xfrm>
          <a:prstGeom prst="rect">
            <a:avLst/>
          </a:prstGeom>
        </p:spPr>
      </p:pic>
      <p:sp>
        <p:nvSpPr>
          <p:cNvPr id="2" name="CuadroTexto 1">
            <a:extLst>
              <a:ext uri="{FF2B5EF4-FFF2-40B4-BE49-F238E27FC236}">
                <a16:creationId xmlns:a16="http://schemas.microsoft.com/office/drawing/2014/main" id="{5E005F90-472D-4416-828F-CF5C626259BC}"/>
              </a:ext>
            </a:extLst>
          </p:cNvPr>
          <p:cNvSpPr txBox="1"/>
          <p:nvPr/>
        </p:nvSpPr>
        <p:spPr>
          <a:xfrm>
            <a:off x="512618" y="96982"/>
            <a:ext cx="7657093" cy="6309420"/>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Las escenas religiosas son sombrías y lacónicas. </a:t>
            </a:r>
            <a:r>
              <a:rPr lang="es-ES" sz="2200" b="1" dirty="0">
                <a:effectLst/>
                <a:ea typeface="Verdana" panose="020B0604030504040204" pitchFamily="34" charset="0"/>
                <a:cs typeface="Verdana" panose="020B0604030504040204" pitchFamily="34" charset="0"/>
              </a:rPr>
              <a:t>Domina la técnica veneciana</a:t>
            </a:r>
            <a:r>
              <a:rPr lang="es-ES" sz="2200" dirty="0">
                <a:effectLst/>
                <a:ea typeface="Verdana" panose="020B0604030504040204" pitchFamily="34" charset="0"/>
                <a:cs typeface="Verdana" panose="020B0604030504040204" pitchFamily="34" charset="0"/>
              </a:rPr>
              <a:t>, p</a:t>
            </a:r>
            <a:r>
              <a:rPr lang="es-ES" sz="2200" spc="-15" dirty="0">
                <a:effectLst/>
                <a:ea typeface="Verdana" panose="020B0604030504040204" pitchFamily="34" charset="0"/>
                <a:cs typeface="Verdana" panose="020B0604030504040204" pitchFamily="34" charset="0"/>
              </a:rPr>
              <a:t>ero </a:t>
            </a:r>
            <a:r>
              <a:rPr lang="es-ES" sz="2200" b="1" dirty="0">
                <a:effectLst/>
                <a:ea typeface="Verdana" panose="020B0604030504040204" pitchFamily="34" charset="0"/>
                <a:cs typeface="Verdana" panose="020B0604030504040204" pitchFamily="34" charset="0"/>
              </a:rPr>
              <a:t>nunca tiene una pincelada suelta</a:t>
            </a:r>
            <a:r>
              <a:rPr lang="es-ES" sz="2200" dirty="0">
                <a:effectLst/>
                <a:ea typeface="Verdana" panose="020B0604030504040204" pitchFamily="34" charset="0"/>
                <a:cs typeface="Verdana" panose="020B0604030504040204" pitchFamily="34" charset="0"/>
              </a:rPr>
              <a:t>, es sólida y ligera, lo que da un sentido de </a:t>
            </a:r>
            <a:r>
              <a:rPr lang="es-ES" sz="2200" b="1" dirty="0">
                <a:effectLst/>
                <a:ea typeface="Verdana" panose="020B0604030504040204" pitchFamily="34" charset="0"/>
                <a:cs typeface="Verdana" panose="020B0604030504040204" pitchFamily="34" charset="0"/>
              </a:rPr>
              <a:t>proximidad y realismo aún </a:t>
            </a:r>
            <a:r>
              <a:rPr lang="es-ES" sz="2200" b="1" spc="-25" dirty="0">
                <a:effectLst/>
                <a:ea typeface="Verdana" panose="020B0604030504040204" pitchFamily="34" charset="0"/>
                <a:cs typeface="Verdana" panose="020B0604030504040204" pitchFamily="34" charset="0"/>
              </a:rPr>
              <a:t>mayor</a:t>
            </a:r>
            <a:r>
              <a:rPr lang="es-ES" sz="2200" spc="-25" dirty="0">
                <a:effectLst/>
                <a:ea typeface="Verdana" panose="020B0604030504040204" pitchFamily="34" charset="0"/>
                <a:cs typeface="Verdana" panose="020B0604030504040204" pitchFamily="34" charset="0"/>
              </a:rPr>
              <a:t>. Maneja los gestos con</a:t>
            </a:r>
            <a:r>
              <a:rPr lang="es-ES" sz="2200" dirty="0">
                <a:effectLst/>
                <a:ea typeface="Verdana" panose="020B0604030504040204" pitchFamily="34" charset="0"/>
                <a:cs typeface="Verdana" panose="020B0604030504040204" pitchFamily="34" charset="0"/>
              </a:rPr>
              <a:t> </a:t>
            </a:r>
            <a:r>
              <a:rPr lang="es-ES" sz="2200" b="1" dirty="0">
                <a:effectLst/>
                <a:ea typeface="Verdana" panose="020B0604030504040204" pitchFamily="34" charset="0"/>
                <a:cs typeface="Verdana" panose="020B0604030504040204" pitchFamily="34" charset="0"/>
              </a:rPr>
              <a:t>énfasis, frescura y cercanía</a:t>
            </a:r>
            <a:r>
              <a:rPr lang="es-ES" sz="2200" dirty="0">
                <a:effectLst/>
                <a:ea typeface="Verdana" panose="020B0604030504040204" pitchFamily="34" charset="0"/>
                <a:cs typeface="Verdana" panose="020B0604030504040204" pitchFamily="34" charset="0"/>
              </a:rPr>
              <a:t>.</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La obra de </a:t>
            </a:r>
            <a:r>
              <a:rPr lang="es-ES" sz="2200" b="1" dirty="0">
                <a:effectLst/>
                <a:ea typeface="Verdana" panose="020B0604030504040204" pitchFamily="34" charset="0"/>
                <a:cs typeface="Verdana" panose="020B0604030504040204" pitchFamily="34" charset="0"/>
              </a:rPr>
              <a:t>Caravaggio </a:t>
            </a:r>
            <a:r>
              <a:rPr lang="es-ES" sz="2200" dirty="0">
                <a:effectLst/>
                <a:ea typeface="Verdana" panose="020B0604030504040204" pitchFamily="34" charset="0"/>
                <a:cs typeface="Verdana" panose="020B0604030504040204" pitchFamily="34" charset="0"/>
              </a:rPr>
              <a:t>a partir de 1599 se dedica, </a:t>
            </a:r>
            <a:r>
              <a:rPr lang="es-ES" sz="2200" b="1" dirty="0">
                <a:effectLst/>
                <a:ea typeface="Verdana" panose="020B0604030504040204" pitchFamily="34" charset="0"/>
                <a:cs typeface="Verdana" panose="020B0604030504040204" pitchFamily="34" charset="0"/>
              </a:rPr>
              <a:t>casi de forma exclusiva</a:t>
            </a:r>
            <a:r>
              <a:rPr lang="es-ES" sz="2200" dirty="0">
                <a:effectLst/>
                <a:ea typeface="Verdana" panose="020B0604030504040204" pitchFamily="34" charset="0"/>
                <a:cs typeface="Verdana" panose="020B0604030504040204" pitchFamily="34" charset="0"/>
              </a:rPr>
              <a:t>, a la </a:t>
            </a:r>
            <a:r>
              <a:rPr lang="es-ES" sz="2200" b="1" dirty="0">
                <a:effectLst/>
                <a:ea typeface="Verdana" panose="020B0604030504040204" pitchFamily="34" charset="0"/>
                <a:cs typeface="Verdana" panose="020B0604030504040204" pitchFamily="34" charset="0"/>
              </a:rPr>
              <a:t>temática religiosa</a:t>
            </a:r>
            <a:r>
              <a:rPr lang="es-ES" sz="2200" dirty="0">
                <a:effectLst/>
                <a:ea typeface="Verdana" panose="020B0604030504040204" pitchFamily="34" charset="0"/>
                <a:cs typeface="Verdana" panose="020B0604030504040204" pitchFamily="34" charset="0"/>
              </a:rPr>
              <a:t>. La </a:t>
            </a:r>
            <a:r>
              <a:rPr lang="es-ES" sz="2200" b="1" dirty="0">
                <a:effectLst/>
                <a:ea typeface="Verdana" panose="020B0604030504040204" pitchFamily="34" charset="0"/>
                <a:cs typeface="Verdana" panose="020B0604030504040204" pitchFamily="34" charset="0"/>
              </a:rPr>
              <a:t>importancia de los jesuitas</a:t>
            </a:r>
            <a:r>
              <a:rPr lang="es-ES" sz="2200" dirty="0">
                <a:effectLst/>
                <a:ea typeface="Verdana" panose="020B0604030504040204" pitchFamily="34" charset="0"/>
                <a:cs typeface="Verdana" panose="020B0604030504040204" pitchFamily="34" charset="0"/>
              </a:rPr>
              <a:t> y del método ignaciano de los Ejercicios Espirituales, con el poder que se otorga a los sentidos, más que al intelecto, justifica el realismo en las figuras y que éstas sean ante todo verosímiles buscando conmover al espectador.</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Siguiendo el método habitual en estos años, es escenario desaparece para dar paso</a:t>
            </a:r>
            <a:r>
              <a:rPr lang="es-ES" sz="2200" spc="60"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a un </a:t>
            </a:r>
            <a:r>
              <a:rPr lang="es-ES" sz="2200" b="1" dirty="0">
                <a:effectLst/>
                <a:ea typeface="Verdana" panose="020B0604030504040204" pitchFamily="34" charset="0"/>
                <a:cs typeface="Verdana" panose="020B0604030504040204" pitchFamily="34" charset="0"/>
              </a:rPr>
              <a:t>fondo neutro sobre el que se proyectan las sombras y las figuras,</a:t>
            </a:r>
            <a:r>
              <a:rPr lang="es-ES" sz="2200" dirty="0">
                <a:effectLst/>
                <a:ea typeface="Verdana" panose="020B0604030504040204" pitchFamily="34" charset="0"/>
                <a:cs typeface="Verdana" panose="020B0604030504040204" pitchFamily="34" charset="0"/>
              </a:rPr>
              <a:t> con una </a:t>
            </a:r>
            <a:r>
              <a:rPr lang="es-ES" sz="2200" b="1" dirty="0">
                <a:effectLst/>
                <a:ea typeface="Verdana" panose="020B0604030504040204" pitchFamily="34" charset="0"/>
                <a:cs typeface="Verdana" panose="020B0604030504040204" pitchFamily="34" charset="0"/>
              </a:rPr>
              <a:t>iluminación fuertemente contrastada</a:t>
            </a:r>
            <a:r>
              <a:rPr lang="es-ES" sz="2200" dirty="0">
                <a:effectLst/>
                <a:ea typeface="Verdana" panose="020B0604030504040204" pitchFamily="34" charset="0"/>
                <a:cs typeface="Verdana" panose="020B0604030504040204" pitchFamily="34" charset="0"/>
              </a:rPr>
              <a:t>, donde la luz destaca la historia.</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Sus composiciones unen el clamor y el tumulto con el silencio más absoluto, Mantiene con la tradición lazos indisolubles y originales. Tiene una atracción por los modelos de la calle.</a:t>
            </a:r>
          </a:p>
        </p:txBody>
      </p:sp>
    </p:spTree>
    <p:extLst>
      <p:ext uri="{BB962C8B-B14F-4D97-AF65-F5344CB8AC3E}">
        <p14:creationId xmlns:p14="http://schemas.microsoft.com/office/powerpoint/2010/main" val="80531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169711" y="1"/>
            <a:ext cx="4022287" cy="2078181"/>
          </a:xfrm>
        </p:spPr>
        <p:txBody>
          <a:bodyPr>
            <a:noAutofit/>
          </a:bodyPr>
          <a:lstStyle/>
          <a:p>
            <a:pPr algn="ctr"/>
            <a:r>
              <a:rPr lang="es-ES" sz="2800" b="1" dirty="0"/>
              <a:t>1600. Caravaggio. </a:t>
            </a:r>
            <a:br>
              <a:rPr lang="es-ES" sz="2800" b="1" dirty="0"/>
            </a:br>
            <a:r>
              <a:rPr lang="es-ES" sz="2800" b="1" dirty="0"/>
              <a:t>Martirio de San Mateo. </a:t>
            </a:r>
            <a:br>
              <a:rPr lang="es-ES" sz="2800" b="1" dirty="0"/>
            </a:br>
            <a:r>
              <a:rPr lang="es-ES" sz="2800" b="1" dirty="0"/>
              <a:t>San Luis de los Franceses. </a:t>
            </a:r>
            <a:br>
              <a:rPr lang="es-ES" sz="2800" b="1" dirty="0"/>
            </a:br>
            <a:r>
              <a:rPr lang="es-ES" sz="2800" b="1" dirty="0"/>
              <a:t>Roma. </a:t>
            </a:r>
          </a:p>
        </p:txBody>
      </p:sp>
      <p:pic>
        <p:nvPicPr>
          <p:cNvPr id="3" name="Imagen 2">
            <a:extLst>
              <a:ext uri="{FF2B5EF4-FFF2-40B4-BE49-F238E27FC236}">
                <a16:creationId xmlns:a16="http://schemas.microsoft.com/office/drawing/2014/main" id="{FCA72784-5C97-46A9-8A1A-439BA73B75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9713" y="1953490"/>
            <a:ext cx="4022287" cy="3532909"/>
          </a:xfrm>
          <a:prstGeom prst="rect">
            <a:avLst/>
          </a:prstGeom>
        </p:spPr>
      </p:pic>
      <p:sp>
        <p:nvSpPr>
          <p:cNvPr id="2" name="CuadroTexto 1">
            <a:extLst>
              <a:ext uri="{FF2B5EF4-FFF2-40B4-BE49-F238E27FC236}">
                <a16:creationId xmlns:a16="http://schemas.microsoft.com/office/drawing/2014/main" id="{5E005F90-472D-4416-828F-CF5C626259BC}"/>
              </a:ext>
            </a:extLst>
          </p:cNvPr>
          <p:cNvSpPr txBox="1"/>
          <p:nvPr/>
        </p:nvSpPr>
        <p:spPr>
          <a:xfrm>
            <a:off x="512618" y="96982"/>
            <a:ext cx="7657093" cy="5786199"/>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Ajustando el tamaño de las figuras, eliminó cualquier referencia espacial y creo una composición centrífuga desde la figura central del verdugo.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Añadió como si fueran los radios de una rueda, un juego irreal de luces y sombras creando una atmósfera amenazadora.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La idea del martirio cristiano la convierte en un asesinato</a:t>
            </a:r>
            <a:r>
              <a:rPr lang="es-ES" sz="2200" spc="-105"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real y prescinde de cualquier idealización previa, aunque algunos detalles hablan</a:t>
            </a:r>
            <a:r>
              <a:rPr lang="es-ES" sz="2200" spc="15"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del pasado heroico, como la desnudez de los pies del apóstol.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Los gestos, las expresiones, los personajes añadidos poseen una inmediatez desconocida, abrumadora y casi mágica.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Sus caras reflejan el terror y por eso huyen como si estuvieran presenciando una pelea callejera, una de tantas en las que participó el propio </a:t>
            </a:r>
            <a:r>
              <a:rPr lang="es-ES" sz="2200" spc="-20" dirty="0">
                <a:effectLst/>
                <a:ea typeface="Verdana" panose="020B0604030504040204" pitchFamily="34" charset="0"/>
                <a:cs typeface="Verdana" panose="020B0604030504040204" pitchFamily="34" charset="0"/>
              </a:rPr>
              <a:t>pintor, </a:t>
            </a:r>
            <a:r>
              <a:rPr lang="es-ES" sz="2200" dirty="0">
                <a:effectLst/>
                <a:ea typeface="Verdana" panose="020B0604030504040204" pitchFamily="34" charset="0"/>
                <a:cs typeface="Verdana" panose="020B0604030504040204" pitchFamily="34" charset="0"/>
              </a:rPr>
              <a:t>de hecho, el mismo se autorretrata como testigo en la sombra.</a:t>
            </a:r>
          </a:p>
        </p:txBody>
      </p:sp>
    </p:spTree>
    <p:extLst>
      <p:ext uri="{BB962C8B-B14F-4D97-AF65-F5344CB8AC3E}">
        <p14:creationId xmlns:p14="http://schemas.microsoft.com/office/powerpoint/2010/main" val="1165190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360217" y="387927"/>
            <a:ext cx="2466109" cy="6179128"/>
          </a:xfrm>
        </p:spPr>
        <p:txBody>
          <a:bodyPr anchor="t">
            <a:noAutofit/>
          </a:bodyPr>
          <a:lstStyle/>
          <a:p>
            <a:endParaRPr lang="es-ES" sz="2800" b="1" dirty="0"/>
          </a:p>
        </p:txBody>
      </p:sp>
    </p:spTree>
    <p:extLst>
      <p:ext uri="{BB962C8B-B14F-4D97-AF65-F5344CB8AC3E}">
        <p14:creationId xmlns:p14="http://schemas.microsoft.com/office/powerpoint/2010/main" val="250325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BDFC631-AA32-47F9-A9DB-BEB94ADA5069}"/>
              </a:ext>
            </a:extLst>
          </p:cNvPr>
          <p:cNvSpPr>
            <a:spLocks noGrp="1"/>
          </p:cNvSpPr>
          <p:nvPr>
            <p:ph type="ctrTitle"/>
          </p:nvPr>
        </p:nvSpPr>
        <p:spPr/>
        <p:txBody>
          <a:bodyPr/>
          <a:lstStyle/>
          <a:p>
            <a:r>
              <a:rPr lang="es-ES" b="1" dirty="0"/>
              <a:t>Capilla </a:t>
            </a:r>
            <a:r>
              <a:rPr lang="es-ES" b="1" dirty="0" err="1"/>
              <a:t>Cesari</a:t>
            </a:r>
            <a:r>
              <a:rPr lang="es-ES" b="1" dirty="0"/>
              <a:t> en Santa María del Popolo.</a:t>
            </a:r>
            <a:endParaRPr lang="es-ES" dirty="0"/>
          </a:p>
        </p:txBody>
      </p:sp>
    </p:spTree>
    <p:extLst>
      <p:ext uri="{BB962C8B-B14F-4D97-AF65-F5344CB8AC3E}">
        <p14:creationId xmlns:p14="http://schemas.microsoft.com/office/powerpoint/2010/main" val="3619613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82BE492-D6E0-4D81-B985-A4DCE1FAB208}"/>
              </a:ext>
            </a:extLst>
          </p:cNvPr>
          <p:cNvSpPr>
            <a:spLocks noGrp="1"/>
          </p:cNvSpPr>
          <p:nvPr>
            <p:ph type="title"/>
          </p:nvPr>
        </p:nvSpPr>
        <p:spPr>
          <a:xfrm>
            <a:off x="0" y="637309"/>
            <a:ext cx="6624031" cy="2895600"/>
          </a:xfrm>
        </p:spPr>
        <p:txBody>
          <a:bodyPr>
            <a:normAutofit fontScale="90000"/>
          </a:bodyPr>
          <a:lstStyle/>
          <a:p>
            <a:pPr algn="ctr"/>
            <a:r>
              <a:rPr lang="es-ES" b="1" dirty="0"/>
              <a:t>Caravaggio. </a:t>
            </a:r>
            <a:br>
              <a:rPr lang="es-ES" b="1" dirty="0"/>
            </a:br>
            <a:r>
              <a:rPr lang="es-ES" b="1" dirty="0"/>
              <a:t>Conversión de san Pablo. </a:t>
            </a:r>
            <a:br>
              <a:rPr lang="es-ES" b="1" dirty="0"/>
            </a:br>
            <a:r>
              <a:rPr lang="es-ES" b="1" dirty="0"/>
              <a:t>1600. </a:t>
            </a:r>
            <a:br>
              <a:rPr lang="es-ES" b="1" dirty="0"/>
            </a:br>
            <a:r>
              <a:rPr lang="es-ES" b="1" dirty="0"/>
              <a:t>Colección </a:t>
            </a:r>
            <a:r>
              <a:rPr lang="es-ES" b="1" dirty="0" err="1"/>
              <a:t>Odescalchi</a:t>
            </a:r>
            <a:r>
              <a:rPr lang="es-ES" b="1" dirty="0"/>
              <a:t> Balbi, Roma, Italia.</a:t>
            </a:r>
          </a:p>
        </p:txBody>
      </p:sp>
      <p:pic>
        <p:nvPicPr>
          <p:cNvPr id="6" name="Imagen 5">
            <a:extLst>
              <a:ext uri="{FF2B5EF4-FFF2-40B4-BE49-F238E27FC236}">
                <a16:creationId xmlns:a16="http://schemas.microsoft.com/office/drawing/2014/main" id="{70962835-4EFD-45DE-8FC4-E79BB48DDE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4031" y="0"/>
            <a:ext cx="5567969" cy="6859921"/>
          </a:xfrm>
          <a:prstGeom prst="rect">
            <a:avLst/>
          </a:prstGeom>
        </p:spPr>
      </p:pic>
    </p:spTree>
    <p:extLst>
      <p:ext uri="{BB962C8B-B14F-4D97-AF65-F5344CB8AC3E}">
        <p14:creationId xmlns:p14="http://schemas.microsoft.com/office/powerpoint/2010/main" val="23513012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0" y="969818"/>
            <a:ext cx="6334539" cy="3144982"/>
          </a:xfrm>
        </p:spPr>
        <p:txBody>
          <a:bodyPr>
            <a:normAutofit/>
          </a:bodyPr>
          <a:lstStyle/>
          <a:p>
            <a:pPr algn="ctr"/>
            <a:r>
              <a:rPr lang="es-ES" b="1" dirty="0"/>
              <a:t>1600 – 1601. Caravaggio. </a:t>
            </a:r>
            <a:br>
              <a:rPr lang="es-ES" b="1" dirty="0"/>
            </a:br>
            <a:r>
              <a:rPr lang="es-ES" b="1" dirty="0"/>
              <a:t>La conversión de San Pablo. </a:t>
            </a:r>
            <a:br>
              <a:rPr lang="es-ES" b="1" dirty="0"/>
            </a:br>
            <a:r>
              <a:rPr lang="es-ES" b="1" dirty="0"/>
              <a:t>Santa </a:t>
            </a:r>
            <a:r>
              <a:rPr lang="es-ES" b="1" dirty="0" err="1"/>
              <a:t>Maria</a:t>
            </a:r>
            <a:r>
              <a:rPr lang="es-ES" b="1" dirty="0"/>
              <a:t> del </a:t>
            </a:r>
            <a:r>
              <a:rPr lang="es-ES" b="1" dirty="0" err="1"/>
              <a:t>Popolo</a:t>
            </a:r>
            <a:r>
              <a:rPr lang="es-ES" b="1" dirty="0"/>
              <a:t>. </a:t>
            </a:r>
            <a:br>
              <a:rPr lang="es-ES" b="1" dirty="0"/>
            </a:br>
            <a:r>
              <a:rPr lang="es-ES" b="1" dirty="0"/>
              <a:t>Roma.</a:t>
            </a:r>
          </a:p>
        </p:txBody>
      </p:sp>
      <p:pic>
        <p:nvPicPr>
          <p:cNvPr id="3" name="Imagen 2">
            <a:extLst>
              <a:ext uri="{FF2B5EF4-FFF2-40B4-BE49-F238E27FC236}">
                <a16:creationId xmlns:a16="http://schemas.microsoft.com/office/drawing/2014/main" id="{FEBEC548-C213-42ED-8977-0A51963E91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75192" y="-2103"/>
            <a:ext cx="5216808" cy="6860103"/>
          </a:xfrm>
          <a:prstGeom prst="rect">
            <a:avLst/>
          </a:prstGeom>
        </p:spPr>
      </p:pic>
    </p:spTree>
    <p:extLst>
      <p:ext uri="{BB962C8B-B14F-4D97-AF65-F5344CB8AC3E}">
        <p14:creationId xmlns:p14="http://schemas.microsoft.com/office/powerpoint/2010/main" val="98819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915374" y="0"/>
            <a:ext cx="3276626" cy="2549236"/>
          </a:xfrm>
        </p:spPr>
        <p:txBody>
          <a:bodyPr>
            <a:noAutofit/>
          </a:bodyPr>
          <a:lstStyle/>
          <a:p>
            <a:pPr algn="ctr"/>
            <a:r>
              <a:rPr lang="es-ES" sz="2800" b="1" dirty="0"/>
              <a:t>1600 – 1601. Caravaggio. </a:t>
            </a:r>
            <a:br>
              <a:rPr lang="es-ES" sz="2800" b="1" dirty="0"/>
            </a:br>
            <a:r>
              <a:rPr lang="es-ES" sz="2800" b="1" dirty="0"/>
              <a:t>La conversión de San Pablo. </a:t>
            </a:r>
            <a:br>
              <a:rPr lang="es-ES" sz="2800" b="1" dirty="0"/>
            </a:br>
            <a:r>
              <a:rPr lang="es-ES" sz="2800" b="1" dirty="0"/>
              <a:t>Santa Maria del Popolo, Roma.</a:t>
            </a:r>
          </a:p>
        </p:txBody>
      </p:sp>
      <p:pic>
        <p:nvPicPr>
          <p:cNvPr id="3" name="Imagen 2">
            <a:extLst>
              <a:ext uri="{FF2B5EF4-FFF2-40B4-BE49-F238E27FC236}">
                <a16:creationId xmlns:a16="http://schemas.microsoft.com/office/drawing/2014/main" id="{FEBEC548-C213-42ED-8977-0A51963E91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15374" y="2549236"/>
            <a:ext cx="3276626" cy="4308764"/>
          </a:xfrm>
          <a:prstGeom prst="rect">
            <a:avLst/>
          </a:prstGeom>
        </p:spPr>
      </p:pic>
      <p:sp>
        <p:nvSpPr>
          <p:cNvPr id="2" name="CuadroTexto 1">
            <a:extLst>
              <a:ext uri="{FF2B5EF4-FFF2-40B4-BE49-F238E27FC236}">
                <a16:creationId xmlns:a16="http://schemas.microsoft.com/office/drawing/2014/main" id="{24C59EB8-29F4-4C37-8B07-FA165F41CBDA}"/>
              </a:ext>
            </a:extLst>
          </p:cNvPr>
          <p:cNvSpPr txBox="1"/>
          <p:nvPr/>
        </p:nvSpPr>
        <p:spPr>
          <a:xfrm>
            <a:off x="526473" y="193964"/>
            <a:ext cx="8388901" cy="5293757"/>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La representación rompe con la tradición. Caravaggio ha hecho del animal un elemento dominante de la composición.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Caravaggio emplea un lenguaje aparentemente vulgar. El caballo es un percherón, inadecuado para el joven soldado que se supone era Saulo. El ambiente es nocturno y no el del mediodía descrito en los escritos de San Pablo.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Estos recursos son empleados con frecuencia por Caravaggio para revelar la presencia divina en lo cotidiano, estos signos de divinidad son varios: el más sutil es el vacío creado en el centro de la composición, una ausencia que da a entender otro tipo de presencia, que sería la que ha derribado al joven.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Su rasgo más deseado es la austeridad y la quietud y es la luz la que revela el misterio, la que derriba a Saulo del caballo y la que transmite el mensaje. </a:t>
            </a:r>
          </a:p>
        </p:txBody>
      </p:sp>
    </p:spTree>
    <p:extLst>
      <p:ext uri="{BB962C8B-B14F-4D97-AF65-F5344CB8AC3E}">
        <p14:creationId xmlns:p14="http://schemas.microsoft.com/office/powerpoint/2010/main" val="417860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915374" y="0"/>
            <a:ext cx="3276626" cy="2549236"/>
          </a:xfrm>
        </p:spPr>
        <p:txBody>
          <a:bodyPr>
            <a:noAutofit/>
          </a:bodyPr>
          <a:lstStyle/>
          <a:p>
            <a:pPr algn="ctr"/>
            <a:r>
              <a:rPr lang="es-ES" sz="2800" b="1" dirty="0"/>
              <a:t>1600 – 1601. Caravaggio. </a:t>
            </a:r>
            <a:br>
              <a:rPr lang="es-ES" sz="2800" b="1" dirty="0"/>
            </a:br>
            <a:r>
              <a:rPr lang="es-ES" sz="2800" b="1" dirty="0"/>
              <a:t>La conversión de San Pablo. </a:t>
            </a:r>
            <a:br>
              <a:rPr lang="es-ES" sz="2800" b="1" dirty="0"/>
            </a:br>
            <a:r>
              <a:rPr lang="es-ES" sz="2800" b="1" dirty="0"/>
              <a:t>Santa Maria del Popolo, Roma.</a:t>
            </a:r>
          </a:p>
        </p:txBody>
      </p:sp>
      <p:pic>
        <p:nvPicPr>
          <p:cNvPr id="3" name="Imagen 2">
            <a:extLst>
              <a:ext uri="{FF2B5EF4-FFF2-40B4-BE49-F238E27FC236}">
                <a16:creationId xmlns:a16="http://schemas.microsoft.com/office/drawing/2014/main" id="{FEBEC548-C213-42ED-8977-0A51963E91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15374" y="2549236"/>
            <a:ext cx="3276626" cy="4308764"/>
          </a:xfrm>
          <a:prstGeom prst="rect">
            <a:avLst/>
          </a:prstGeom>
        </p:spPr>
      </p:pic>
      <p:sp>
        <p:nvSpPr>
          <p:cNvPr id="2" name="CuadroTexto 1">
            <a:extLst>
              <a:ext uri="{FF2B5EF4-FFF2-40B4-BE49-F238E27FC236}">
                <a16:creationId xmlns:a16="http://schemas.microsoft.com/office/drawing/2014/main" id="{24C59EB8-29F4-4C37-8B07-FA165F41CBDA}"/>
              </a:ext>
            </a:extLst>
          </p:cNvPr>
          <p:cNvSpPr txBox="1"/>
          <p:nvPr/>
        </p:nvSpPr>
        <p:spPr>
          <a:xfrm>
            <a:off x="526473" y="193964"/>
            <a:ext cx="8388901" cy="5970865"/>
          </a:xfrm>
          <a:prstGeom prst="rect">
            <a:avLst/>
          </a:prstGeom>
          <a:noFill/>
        </p:spPr>
        <p:txBody>
          <a:bodyPr wrap="square" rtlCol="0">
            <a:spAutoFit/>
          </a:bodyPr>
          <a:lstStyle/>
          <a:p>
            <a:pPr algn="just">
              <a:spcBef>
                <a:spcPts val="600"/>
              </a:spcBef>
              <a:spcAft>
                <a:spcPts val="600"/>
              </a:spcAft>
            </a:pPr>
            <a:r>
              <a:rPr lang="es-ES" sz="2200" spc="-15" dirty="0">
                <a:effectLst/>
                <a:ea typeface="Verdana" panose="020B0604030504040204" pitchFamily="34" charset="0"/>
                <a:cs typeface="Verdana" panose="020B0604030504040204" pitchFamily="34" charset="0"/>
              </a:rPr>
              <a:t>Por </a:t>
            </a:r>
            <a:r>
              <a:rPr lang="es-ES" sz="2200" dirty="0">
                <a:effectLst/>
                <a:ea typeface="Verdana" panose="020B0604030504040204" pitchFamily="34" charset="0"/>
                <a:cs typeface="Verdana" panose="020B0604030504040204" pitchFamily="34" charset="0"/>
              </a:rPr>
              <a:t>primera </a:t>
            </a:r>
            <a:r>
              <a:rPr lang="es-ES" sz="2200" spc="-15" dirty="0">
                <a:effectLst/>
                <a:ea typeface="Verdana" panose="020B0604030504040204" pitchFamily="34" charset="0"/>
                <a:cs typeface="Verdana" panose="020B0604030504040204" pitchFamily="34" charset="0"/>
              </a:rPr>
              <a:t>vez </a:t>
            </a:r>
            <a:r>
              <a:rPr lang="es-ES" sz="2200" dirty="0">
                <a:effectLst/>
                <a:ea typeface="Verdana" panose="020B0604030504040204" pitchFamily="34" charset="0"/>
                <a:cs typeface="Verdana" panose="020B0604030504040204" pitchFamily="34" charset="0"/>
              </a:rPr>
              <a:t>en la pintura Caravaggio interpreta en sentido literal y simbólico la fuerza de la luz frente a las tinieblas, que no es otra luz que la luz de Cristo en oposición a la oscuridad de quien se niega a abrir su corazón.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El foco luminoso modela las figuras y les dota de una tridimensionalidad inigualable; a diferencia de Tiziano o Rembrandt, la penumbra no las desvanece, siguen siendo sólidas e</a:t>
            </a:r>
            <a:r>
              <a:rPr lang="es-ES" sz="2200" spc="-280"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impenetrables.</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No necesitan nada más, sólo el primer plano, donde el protagonista aguarda con los ojos cegados, la boca abierta y los brazos protegiéndose. Parece que nos viene encima en un escorzo cargado de dramatismo mientras que el caballo apenas encuentra espacio pues levanta la pata para no pisar al jinete derribado, también él sumido en el</a:t>
            </a:r>
            <a:r>
              <a:rPr lang="es-ES" sz="2200" spc="-5"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misterio.</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Siendo, como es, pareja del cuadro con la Crucifixión de San Pedro, las dimensiones elegidas son iguales para ambos, así como el tono de la composición, con idénticos sentido claustrofóbico y gama de colores.</a:t>
            </a:r>
          </a:p>
        </p:txBody>
      </p:sp>
    </p:spTree>
    <p:extLst>
      <p:ext uri="{BB962C8B-B14F-4D97-AF65-F5344CB8AC3E}">
        <p14:creationId xmlns:p14="http://schemas.microsoft.com/office/powerpoint/2010/main" val="2291191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0" y="955964"/>
            <a:ext cx="6885883" cy="3158836"/>
          </a:xfrm>
        </p:spPr>
        <p:txBody>
          <a:bodyPr>
            <a:normAutofit/>
          </a:bodyPr>
          <a:lstStyle/>
          <a:p>
            <a:pPr algn="ctr"/>
            <a:r>
              <a:rPr lang="es-ES" b="1" dirty="0"/>
              <a:t>1600-1601. Caravaggio. </a:t>
            </a:r>
            <a:br>
              <a:rPr lang="es-ES" b="1" dirty="0"/>
            </a:br>
            <a:r>
              <a:rPr lang="es-ES" b="1" dirty="0"/>
              <a:t>Crucifixión de San Pedro. </a:t>
            </a:r>
            <a:br>
              <a:rPr lang="es-ES" b="1" dirty="0"/>
            </a:br>
            <a:r>
              <a:rPr lang="es-ES" b="1" dirty="0"/>
              <a:t>Santa María del </a:t>
            </a:r>
            <a:r>
              <a:rPr lang="es-ES" b="1" dirty="0" err="1"/>
              <a:t>Popolo</a:t>
            </a:r>
            <a:r>
              <a:rPr lang="es-ES" b="1" dirty="0"/>
              <a:t>. </a:t>
            </a:r>
            <a:br>
              <a:rPr lang="es-ES" b="1" dirty="0"/>
            </a:br>
            <a:r>
              <a:rPr lang="es-ES" b="1" dirty="0"/>
              <a:t>Roma. </a:t>
            </a:r>
          </a:p>
        </p:txBody>
      </p:sp>
      <p:pic>
        <p:nvPicPr>
          <p:cNvPr id="3" name="Imagen 2">
            <a:extLst>
              <a:ext uri="{FF2B5EF4-FFF2-40B4-BE49-F238E27FC236}">
                <a16:creationId xmlns:a16="http://schemas.microsoft.com/office/drawing/2014/main" id="{412409B5-36DD-43C3-ADCE-FEB54D8AAC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85883" y="-4579"/>
            <a:ext cx="5306117" cy="6862579"/>
          </a:xfrm>
          <a:prstGeom prst="rect">
            <a:avLst/>
          </a:prstGeom>
        </p:spPr>
      </p:pic>
    </p:spTree>
    <p:extLst>
      <p:ext uri="{BB962C8B-B14F-4D97-AF65-F5344CB8AC3E}">
        <p14:creationId xmlns:p14="http://schemas.microsoft.com/office/powerpoint/2010/main" val="189016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667660" y="0"/>
            <a:ext cx="3524339" cy="2299855"/>
          </a:xfrm>
        </p:spPr>
        <p:txBody>
          <a:bodyPr>
            <a:noAutofit/>
          </a:bodyPr>
          <a:lstStyle/>
          <a:p>
            <a:pPr algn="ctr"/>
            <a:r>
              <a:rPr lang="es-ES" sz="2800" b="1" dirty="0"/>
              <a:t>1600-1601. Caravaggio. </a:t>
            </a:r>
            <a:br>
              <a:rPr lang="es-ES" sz="2800" b="1" dirty="0"/>
            </a:br>
            <a:r>
              <a:rPr lang="es-ES" sz="2800" b="1" dirty="0"/>
              <a:t>Crucifixión de San Pedro. </a:t>
            </a:r>
            <a:br>
              <a:rPr lang="es-ES" sz="2800" b="1" dirty="0"/>
            </a:br>
            <a:r>
              <a:rPr lang="es-ES" sz="2800" b="1" dirty="0"/>
              <a:t>Santa María del </a:t>
            </a:r>
            <a:r>
              <a:rPr lang="es-ES" sz="2800" b="1" dirty="0" err="1"/>
              <a:t>Popolo</a:t>
            </a:r>
            <a:r>
              <a:rPr lang="es-ES" sz="2800" b="1" dirty="0"/>
              <a:t>. </a:t>
            </a:r>
            <a:br>
              <a:rPr lang="es-ES" sz="2800" b="1" dirty="0"/>
            </a:br>
            <a:r>
              <a:rPr lang="es-ES" sz="2800" b="1" dirty="0"/>
              <a:t>Roma. </a:t>
            </a:r>
          </a:p>
        </p:txBody>
      </p:sp>
      <p:pic>
        <p:nvPicPr>
          <p:cNvPr id="3" name="Imagen 2">
            <a:extLst>
              <a:ext uri="{FF2B5EF4-FFF2-40B4-BE49-F238E27FC236}">
                <a16:creationId xmlns:a16="http://schemas.microsoft.com/office/drawing/2014/main" id="{412409B5-36DD-43C3-ADCE-FEB54D8AAC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7662" y="2299855"/>
            <a:ext cx="3524338" cy="4558145"/>
          </a:xfrm>
          <a:prstGeom prst="rect">
            <a:avLst/>
          </a:prstGeom>
        </p:spPr>
      </p:pic>
      <p:sp>
        <p:nvSpPr>
          <p:cNvPr id="2" name="CuadroTexto 1">
            <a:extLst>
              <a:ext uri="{FF2B5EF4-FFF2-40B4-BE49-F238E27FC236}">
                <a16:creationId xmlns:a16="http://schemas.microsoft.com/office/drawing/2014/main" id="{5A082147-98B5-4E92-917A-32FF929D2F1C}"/>
              </a:ext>
            </a:extLst>
          </p:cNvPr>
          <p:cNvSpPr txBox="1"/>
          <p:nvPr/>
        </p:nvSpPr>
        <p:spPr>
          <a:xfrm>
            <a:off x="526473" y="263236"/>
            <a:ext cx="8141186" cy="6124754"/>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Tiene un carácter intencionadamente antiheroico y anti-áulico.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Usaba a gente común como modelos, algo inédito en aquella época, y era escandaloso ver figuras en una escena religiosa con tanto realismo. Aquí Pedro luce como un hombre ordinario, no un santo glorificado, y uno de sus verdugos incluso tiene los pies sucios. Caravaggio puso a estos personajes bíblicos al mismo nivel que los ciudadanos comunes.</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Es un zigzag de diagonales, que pronostican el inevitable martirio.</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La luz baña a la cruz y al santo, símbolos de la fundación de la iglesia, estando reducida a un único foco lateral. Las áreas que ilumina son bastantes grandes y coinciden con el foco de interés, individualizan al protagonista frente a todo lo demás.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Reduce los elementos a los mínimos imprescindibles: sólo cuatro personajes, no hay espacio, ni paisaje, ni otros espectadores excepto nosotros mismos. Nunca la imaginería religiosa había usado tan pocos elementos con tantos resultados.</a:t>
            </a:r>
          </a:p>
        </p:txBody>
      </p:sp>
    </p:spTree>
    <p:extLst>
      <p:ext uri="{BB962C8B-B14F-4D97-AF65-F5344CB8AC3E}">
        <p14:creationId xmlns:p14="http://schemas.microsoft.com/office/powerpoint/2010/main" val="165755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667660" y="0"/>
            <a:ext cx="3524339" cy="2299855"/>
          </a:xfrm>
        </p:spPr>
        <p:txBody>
          <a:bodyPr>
            <a:noAutofit/>
          </a:bodyPr>
          <a:lstStyle/>
          <a:p>
            <a:pPr algn="ctr"/>
            <a:r>
              <a:rPr lang="es-ES" sz="2800" b="1" dirty="0"/>
              <a:t>1600-1601. Caravaggio. </a:t>
            </a:r>
            <a:br>
              <a:rPr lang="es-ES" sz="2800" b="1" dirty="0"/>
            </a:br>
            <a:r>
              <a:rPr lang="es-ES" sz="2800" b="1" dirty="0"/>
              <a:t>Crucifixión de San Pedro. </a:t>
            </a:r>
            <a:br>
              <a:rPr lang="es-ES" sz="2800" b="1" dirty="0"/>
            </a:br>
            <a:r>
              <a:rPr lang="es-ES" sz="2800" b="1" dirty="0"/>
              <a:t>Santa María del </a:t>
            </a:r>
            <a:r>
              <a:rPr lang="es-ES" sz="2800" b="1" dirty="0" err="1"/>
              <a:t>Popolo</a:t>
            </a:r>
            <a:r>
              <a:rPr lang="es-ES" sz="2800" b="1" dirty="0"/>
              <a:t>. </a:t>
            </a:r>
            <a:br>
              <a:rPr lang="es-ES" sz="2800" b="1" dirty="0"/>
            </a:br>
            <a:r>
              <a:rPr lang="es-ES" sz="2800" b="1" dirty="0"/>
              <a:t>Roma. </a:t>
            </a:r>
          </a:p>
        </p:txBody>
      </p:sp>
      <p:pic>
        <p:nvPicPr>
          <p:cNvPr id="3" name="Imagen 2">
            <a:extLst>
              <a:ext uri="{FF2B5EF4-FFF2-40B4-BE49-F238E27FC236}">
                <a16:creationId xmlns:a16="http://schemas.microsoft.com/office/drawing/2014/main" id="{412409B5-36DD-43C3-ADCE-FEB54D8AAC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7662" y="2299855"/>
            <a:ext cx="3524338" cy="4558145"/>
          </a:xfrm>
          <a:prstGeom prst="rect">
            <a:avLst/>
          </a:prstGeom>
        </p:spPr>
      </p:pic>
      <p:sp>
        <p:nvSpPr>
          <p:cNvPr id="2" name="CuadroTexto 1">
            <a:extLst>
              <a:ext uri="{FF2B5EF4-FFF2-40B4-BE49-F238E27FC236}">
                <a16:creationId xmlns:a16="http://schemas.microsoft.com/office/drawing/2014/main" id="{5A082147-98B5-4E92-917A-32FF929D2F1C}"/>
              </a:ext>
            </a:extLst>
          </p:cNvPr>
          <p:cNvSpPr txBox="1"/>
          <p:nvPr/>
        </p:nvSpPr>
        <p:spPr>
          <a:xfrm>
            <a:off x="526473" y="263236"/>
            <a:ext cx="8141186" cy="4124206"/>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Caravaggio dispuso que el óleo debía aparecer en alto, sobre nuestras cabezas, a tamaño natural y emergiendo con gran potencia del fondo en </a:t>
            </a:r>
            <a:r>
              <a:rPr lang="es-ES" sz="2200" dirty="0" err="1">
                <a:effectLst/>
                <a:ea typeface="Verdana" panose="020B0604030504040204" pitchFamily="34" charset="0"/>
                <a:cs typeface="Verdana" panose="020B0604030504040204" pitchFamily="34" charset="0"/>
              </a:rPr>
              <a:t>semipenumbra</a:t>
            </a:r>
            <a:r>
              <a:rPr lang="es-ES" sz="2200" dirty="0">
                <a:effectLst/>
                <a:ea typeface="Verdana" panose="020B0604030504040204" pitchFamily="34" charset="0"/>
                <a:cs typeface="Verdana" panose="020B0604030504040204" pitchFamily="34" charset="0"/>
              </a:rPr>
              <a:t> de la capilla, ya que hizo que recibieran una delicada luz directa a fin de mantener el efecto del dramatismo y la fuerza escultural de las figuras capaces de transmitir toda la tensión que contemplamos.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San Pedro, sereno, anciano, mira hacia algún objeto situado fuera del marco del lienzo y que no es otro que un crucifijo ubicado en el altar que adorna el propio cuadro.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Se consigue de esta manera un doble juego entre lo pictórico y lo real, reforzado por la ya mencionada verosimilitud de las figuras.</a:t>
            </a:r>
          </a:p>
        </p:txBody>
      </p:sp>
    </p:spTree>
    <p:extLst>
      <p:ext uri="{BB962C8B-B14F-4D97-AF65-F5344CB8AC3E}">
        <p14:creationId xmlns:p14="http://schemas.microsoft.com/office/powerpoint/2010/main" val="306585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360217" y="387927"/>
            <a:ext cx="2466109" cy="6179128"/>
          </a:xfrm>
        </p:spPr>
        <p:txBody>
          <a:bodyPr anchor="t">
            <a:noAutofit/>
          </a:bodyPr>
          <a:lstStyle/>
          <a:p>
            <a:endParaRPr lang="es-ES" sz="2800" b="1" dirty="0"/>
          </a:p>
        </p:txBody>
      </p:sp>
    </p:spTree>
    <p:extLst>
      <p:ext uri="{BB962C8B-B14F-4D97-AF65-F5344CB8AC3E}">
        <p14:creationId xmlns:p14="http://schemas.microsoft.com/office/powerpoint/2010/main" val="147944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2AB1FB4-9292-44C5-84B4-9A3EE27AB73E}"/>
              </a:ext>
            </a:extLst>
          </p:cNvPr>
          <p:cNvSpPr>
            <a:spLocks noGrp="1"/>
          </p:cNvSpPr>
          <p:nvPr>
            <p:ph type="ctrTitle"/>
          </p:nvPr>
        </p:nvSpPr>
        <p:spPr/>
        <p:txBody>
          <a:bodyPr/>
          <a:lstStyle/>
          <a:p>
            <a:r>
              <a:rPr lang="es-ES" b="1" dirty="0"/>
              <a:t>Plenitud de su carrera</a:t>
            </a:r>
            <a:endParaRPr lang="es-ES" dirty="0"/>
          </a:p>
        </p:txBody>
      </p:sp>
    </p:spTree>
    <p:extLst>
      <p:ext uri="{BB962C8B-B14F-4D97-AF65-F5344CB8AC3E}">
        <p14:creationId xmlns:p14="http://schemas.microsoft.com/office/powerpoint/2010/main" val="32762148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512618" y="1"/>
            <a:ext cx="11194473" cy="914400"/>
          </a:xfrm>
        </p:spPr>
        <p:txBody>
          <a:bodyPr>
            <a:normAutofit/>
          </a:bodyPr>
          <a:lstStyle/>
          <a:p>
            <a:pPr algn="ctr"/>
            <a:r>
              <a:rPr lang="es-ES" sz="2800" b="1" dirty="0"/>
              <a:t>1600-1601. Caravaggio. Cena en Emaús. National Gallery, Londres. </a:t>
            </a:r>
          </a:p>
        </p:txBody>
      </p:sp>
      <p:pic>
        <p:nvPicPr>
          <p:cNvPr id="3" name="Imagen 2">
            <a:extLst>
              <a:ext uri="{FF2B5EF4-FFF2-40B4-BE49-F238E27FC236}">
                <a16:creationId xmlns:a16="http://schemas.microsoft.com/office/drawing/2014/main" id="{C5BF59CA-FA67-4113-9AE2-EC2431EF91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8400" y="692726"/>
            <a:ext cx="8642907" cy="6165273"/>
          </a:xfrm>
          <a:prstGeom prst="rect">
            <a:avLst/>
          </a:prstGeom>
        </p:spPr>
      </p:pic>
    </p:spTree>
    <p:extLst>
      <p:ext uri="{BB962C8B-B14F-4D97-AF65-F5344CB8AC3E}">
        <p14:creationId xmlns:p14="http://schemas.microsoft.com/office/powerpoint/2010/main" val="21074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7171346" y="0"/>
            <a:ext cx="5020654" cy="1170247"/>
          </a:xfrm>
        </p:spPr>
        <p:txBody>
          <a:bodyPr>
            <a:normAutofit fontScale="90000"/>
          </a:bodyPr>
          <a:lstStyle/>
          <a:p>
            <a:pPr algn="ctr"/>
            <a:r>
              <a:rPr lang="es-ES" sz="2800" b="1" dirty="0"/>
              <a:t>1600-1601. Caravaggio. </a:t>
            </a:r>
            <a:br>
              <a:rPr lang="es-ES" sz="2800" b="1" dirty="0"/>
            </a:br>
            <a:r>
              <a:rPr lang="es-ES" sz="2800" b="1" dirty="0"/>
              <a:t>Cena en Emaús. </a:t>
            </a:r>
            <a:br>
              <a:rPr lang="es-ES" sz="2800" b="1" dirty="0"/>
            </a:br>
            <a:r>
              <a:rPr lang="es-ES" sz="2800" b="1" dirty="0"/>
              <a:t>National Gallery, Londres. </a:t>
            </a:r>
          </a:p>
        </p:txBody>
      </p:sp>
      <p:pic>
        <p:nvPicPr>
          <p:cNvPr id="3" name="Imagen 2">
            <a:extLst>
              <a:ext uri="{FF2B5EF4-FFF2-40B4-BE49-F238E27FC236}">
                <a16:creationId xmlns:a16="http://schemas.microsoft.com/office/drawing/2014/main" id="{C5BF59CA-FA67-4113-9AE2-EC2431EF91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1346" y="1690255"/>
            <a:ext cx="5020653" cy="3581399"/>
          </a:xfrm>
          <a:prstGeom prst="rect">
            <a:avLst/>
          </a:prstGeom>
        </p:spPr>
      </p:pic>
      <p:sp>
        <p:nvSpPr>
          <p:cNvPr id="2" name="CuadroTexto 1">
            <a:extLst>
              <a:ext uri="{FF2B5EF4-FFF2-40B4-BE49-F238E27FC236}">
                <a16:creationId xmlns:a16="http://schemas.microsoft.com/office/drawing/2014/main" id="{B9E7F0B1-4A56-448A-874F-6EC1BB40F541}"/>
              </a:ext>
            </a:extLst>
          </p:cNvPr>
          <p:cNvSpPr txBox="1"/>
          <p:nvPr/>
        </p:nvSpPr>
        <p:spPr>
          <a:xfrm>
            <a:off x="526474" y="249382"/>
            <a:ext cx="6539344" cy="6524863"/>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Compositivamente, la escena deriva de la que Tiziano había pintado en 1545, pero lo que allí es reposo y quietud, aquí es todo lo contrario. La vida del cuadro viene del gesto violento fruto de la reacción física que, a su vez, refleja una perturbación espiritual. Es como si los dos discípulos que no habían creído la noticia de la resurrección de Cristo de golpe comprenden su </a:t>
            </a:r>
            <a:r>
              <a:rPr lang="es-ES" sz="2200" spc="-20" dirty="0">
                <a:effectLst/>
                <a:ea typeface="Verdana" panose="020B0604030504040204" pitchFamily="34" charset="0"/>
                <a:cs typeface="Verdana" panose="020B0604030504040204" pitchFamily="34" charset="0"/>
              </a:rPr>
              <a:t>error. </a:t>
            </a:r>
            <a:r>
              <a:rPr lang="es-ES" sz="2200" dirty="0">
                <a:effectLst/>
                <a:ea typeface="Verdana" panose="020B0604030504040204" pitchFamily="34" charset="0"/>
                <a:cs typeface="Verdana" panose="020B0604030504040204" pitchFamily="34" charset="0"/>
              </a:rPr>
              <a:t>El que está de espaldas parece retroceder espantado; vemos sus ropas viejas, su cabello despeinado, el impulso incrédulo ante el resucitado. El que está a su lado abre los brazos en un escorzo incontenible y su rostro refleja la intensidad del momento. En medio de esta agitación solo dos figuras permanecen impasibles. Una es el tabernero que desconoce la naturaleza de su huésped a quién sin embargo observa con curiosidad. La otra es el propio Cristo que, situado en el centro de la composición, muestra tranquilo su faz velada y adelanta la mano bendiciendo unos alimentos que conforman un bodegón prodigioso. </a:t>
            </a:r>
          </a:p>
        </p:txBody>
      </p:sp>
    </p:spTree>
    <p:extLst>
      <p:ext uri="{BB962C8B-B14F-4D97-AF65-F5344CB8AC3E}">
        <p14:creationId xmlns:p14="http://schemas.microsoft.com/office/powerpoint/2010/main" val="47930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7171346" y="0"/>
            <a:ext cx="5020654" cy="1170247"/>
          </a:xfrm>
        </p:spPr>
        <p:txBody>
          <a:bodyPr>
            <a:normAutofit fontScale="90000"/>
          </a:bodyPr>
          <a:lstStyle/>
          <a:p>
            <a:pPr algn="ctr"/>
            <a:r>
              <a:rPr lang="es-ES" sz="2800" b="1" dirty="0"/>
              <a:t>1600-1601. Caravaggio. </a:t>
            </a:r>
            <a:br>
              <a:rPr lang="es-ES" sz="2800" b="1" dirty="0"/>
            </a:br>
            <a:r>
              <a:rPr lang="es-ES" sz="2800" b="1" dirty="0"/>
              <a:t>Cena en Emaús. </a:t>
            </a:r>
            <a:br>
              <a:rPr lang="es-ES" sz="2800" b="1" dirty="0"/>
            </a:br>
            <a:r>
              <a:rPr lang="es-ES" sz="2800" b="1" dirty="0"/>
              <a:t>National Gallery, Londres. </a:t>
            </a:r>
          </a:p>
        </p:txBody>
      </p:sp>
      <p:pic>
        <p:nvPicPr>
          <p:cNvPr id="3" name="Imagen 2">
            <a:extLst>
              <a:ext uri="{FF2B5EF4-FFF2-40B4-BE49-F238E27FC236}">
                <a16:creationId xmlns:a16="http://schemas.microsoft.com/office/drawing/2014/main" id="{C5BF59CA-FA67-4113-9AE2-EC2431EF91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1346" y="1690255"/>
            <a:ext cx="5020653" cy="3581399"/>
          </a:xfrm>
          <a:prstGeom prst="rect">
            <a:avLst/>
          </a:prstGeom>
        </p:spPr>
      </p:pic>
      <p:sp>
        <p:nvSpPr>
          <p:cNvPr id="2" name="CuadroTexto 1">
            <a:extLst>
              <a:ext uri="{FF2B5EF4-FFF2-40B4-BE49-F238E27FC236}">
                <a16:creationId xmlns:a16="http://schemas.microsoft.com/office/drawing/2014/main" id="{B9E7F0B1-4A56-448A-874F-6EC1BB40F541}"/>
              </a:ext>
            </a:extLst>
          </p:cNvPr>
          <p:cNvSpPr txBox="1"/>
          <p:nvPr/>
        </p:nvSpPr>
        <p:spPr>
          <a:xfrm>
            <a:off x="526474" y="249382"/>
            <a:ext cx="6539344" cy="6155531"/>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El bodegón señala Wittkower que es el último recuerdo que le queda de su período </a:t>
            </a:r>
            <a:r>
              <a:rPr lang="es-ES" sz="2200" spc="-15" dirty="0">
                <a:effectLst/>
                <a:ea typeface="Verdana" panose="020B0604030504040204" pitchFamily="34" charset="0"/>
                <a:cs typeface="Verdana" panose="020B0604030504040204" pitchFamily="34" charset="0"/>
              </a:rPr>
              <a:t>anterior, </a:t>
            </a:r>
            <a:r>
              <a:rPr lang="es-ES" sz="2200" dirty="0">
                <a:effectLst/>
                <a:ea typeface="Verdana" panose="020B0604030504040204" pitchFamily="34" charset="0"/>
                <a:cs typeface="Verdana" panose="020B0604030504040204" pitchFamily="34" charset="0"/>
              </a:rPr>
              <a:t>cuando pintaba esas cestas de frutas. En esta ocasión, sobre la mesa se despliegan unos alimentos y objetos que bien podrían conformar otro cuadro dentro del cuadro marcado por la potente luz que irradia el mantel proyectando sombras y volúmenes, jugando con el </a:t>
            </a:r>
            <a:r>
              <a:rPr lang="es-ES" sz="2200" b="1" dirty="0">
                <a:effectLst/>
                <a:ea typeface="Verdana" panose="020B0604030504040204" pitchFamily="34" charset="0"/>
                <a:cs typeface="Verdana" panose="020B0604030504040204" pitchFamily="34" charset="0"/>
              </a:rPr>
              <a:t>trampantojo</a:t>
            </a:r>
            <a:r>
              <a:rPr lang="es-ES" sz="2200" dirty="0">
                <a:effectLst/>
                <a:ea typeface="Verdana" panose="020B0604030504040204" pitchFamily="34" charset="0"/>
                <a:cs typeface="Verdana" panose="020B0604030504040204" pitchFamily="34" charset="0"/>
              </a:rPr>
              <a:t>, envolviendo al</a:t>
            </a:r>
            <a:r>
              <a:rPr lang="es-ES" sz="2200" spc="-15" dirty="0">
                <a:effectLst/>
                <a:ea typeface="Verdana" panose="020B0604030504040204" pitchFamily="34" charset="0"/>
                <a:cs typeface="Verdana" panose="020B0604030504040204" pitchFamily="34" charset="0"/>
              </a:rPr>
              <a:t> espectador.</a:t>
            </a:r>
            <a:endParaRPr lang="es-ES" sz="2200" dirty="0">
              <a:effectLst/>
              <a:ea typeface="Verdana" panose="020B0604030504040204" pitchFamily="34" charset="0"/>
              <a:cs typeface="Verdana" panose="020B0604030504040204" pitchFamily="34" charset="0"/>
            </a:endParaRPr>
          </a:p>
          <a:p>
            <a:pPr algn="just">
              <a:spcBef>
                <a:spcPts val="600"/>
              </a:spcBef>
              <a:spcAft>
                <a:spcPts val="600"/>
              </a:spcAft>
            </a:pPr>
            <a:r>
              <a:rPr lang="es-ES" sz="2200" dirty="0">
                <a:effectLst/>
                <a:ea typeface="Verdana" panose="020B0604030504040204" pitchFamily="34" charset="0"/>
                <a:cs typeface="Verdana" panose="020B0604030504040204" pitchFamily="34" charset="0"/>
              </a:rPr>
              <a:t> </a:t>
            </a:r>
          </a:p>
          <a:p>
            <a:pPr algn="just">
              <a:spcBef>
                <a:spcPts val="600"/>
              </a:spcBef>
              <a:spcAft>
                <a:spcPts val="600"/>
              </a:spcAft>
            </a:pPr>
            <a:r>
              <a:rPr lang="es-ES" sz="2200" b="1" dirty="0">
                <a:effectLst/>
                <a:ea typeface="Verdana" panose="020B0604030504040204" pitchFamily="34" charset="0"/>
                <a:cs typeface="Verdana" panose="020B0604030504040204" pitchFamily="34" charset="0"/>
              </a:rPr>
              <a:t>Sacrifica la disposición lógica</a:t>
            </a:r>
            <a:r>
              <a:rPr lang="es-ES" sz="2200" dirty="0">
                <a:effectLst/>
                <a:ea typeface="Verdana" panose="020B0604030504040204" pitchFamily="34" charset="0"/>
                <a:cs typeface="Verdana" panose="020B0604030504040204" pitchFamily="34" charset="0"/>
              </a:rPr>
              <a:t> y la coordinación racional de las figuras a fin de </a:t>
            </a:r>
            <a:r>
              <a:rPr lang="es-ES" sz="2200" b="1" dirty="0">
                <a:effectLst/>
                <a:ea typeface="Verdana" panose="020B0604030504040204" pitchFamily="34" charset="0"/>
                <a:cs typeface="Verdana" panose="020B0604030504040204" pitchFamily="34" charset="0"/>
              </a:rPr>
              <a:t>aumentar el impacto emocional</a:t>
            </a:r>
            <a:r>
              <a:rPr lang="es-ES" sz="2200" dirty="0">
                <a:effectLst/>
                <a:ea typeface="Verdana" panose="020B0604030504040204" pitchFamily="34" charset="0"/>
                <a:cs typeface="Verdana" panose="020B0604030504040204" pitchFamily="34" charset="0"/>
              </a:rPr>
              <a:t> que desea transmitir. Utiliza una </a:t>
            </a:r>
            <a:r>
              <a:rPr lang="es-ES" sz="2200" b="1" dirty="0">
                <a:effectLst/>
                <a:ea typeface="Verdana" panose="020B0604030504040204" pitchFamily="34" charset="0"/>
                <a:cs typeface="Verdana" panose="020B0604030504040204" pitchFamily="34" charset="0"/>
              </a:rPr>
              <a:t>composición elíptica</a:t>
            </a:r>
            <a:r>
              <a:rPr lang="es-ES" sz="2200" dirty="0">
                <a:effectLst/>
                <a:ea typeface="Verdana" panose="020B0604030504040204" pitchFamily="34" charset="0"/>
                <a:cs typeface="Verdana" panose="020B0604030504040204" pitchFamily="34" charset="0"/>
              </a:rPr>
              <a:t>, muy del gusto de los pintores barrocos, lo que permite crear toda una secuencia encadenada de gestos, miradas, movimientos que nos llevan de uno a otro en medio de la agitación del momento y en la que resalta la mansedumbre de Jesús.</a:t>
            </a:r>
          </a:p>
        </p:txBody>
      </p:sp>
    </p:spTree>
    <p:extLst>
      <p:ext uri="{BB962C8B-B14F-4D97-AF65-F5344CB8AC3E}">
        <p14:creationId xmlns:p14="http://schemas.microsoft.com/office/powerpoint/2010/main" val="385119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7025680" y="0"/>
            <a:ext cx="5166320" cy="1586345"/>
          </a:xfrm>
        </p:spPr>
        <p:txBody>
          <a:bodyPr>
            <a:normAutofit/>
          </a:bodyPr>
          <a:lstStyle/>
          <a:p>
            <a:pPr algn="ctr"/>
            <a:r>
              <a:rPr lang="es-ES" sz="2800" b="1" dirty="0"/>
              <a:t>1600-1601. Caravaggio. </a:t>
            </a:r>
            <a:br>
              <a:rPr lang="es-ES" sz="2800" b="1" dirty="0"/>
            </a:br>
            <a:r>
              <a:rPr lang="es-ES" sz="2800" b="1" dirty="0"/>
              <a:t>Cena en Emaús. </a:t>
            </a:r>
            <a:br>
              <a:rPr lang="es-ES" sz="2800" b="1" dirty="0"/>
            </a:br>
            <a:r>
              <a:rPr lang="es-ES" sz="2800" b="1" dirty="0"/>
              <a:t>National Gallery, Londres. </a:t>
            </a:r>
          </a:p>
        </p:txBody>
      </p:sp>
      <p:pic>
        <p:nvPicPr>
          <p:cNvPr id="3" name="Imagen 2">
            <a:extLst>
              <a:ext uri="{FF2B5EF4-FFF2-40B4-BE49-F238E27FC236}">
                <a16:creationId xmlns:a16="http://schemas.microsoft.com/office/drawing/2014/main" id="{C5BF59CA-FA67-4113-9AE2-EC2431EF91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5680" y="1586346"/>
            <a:ext cx="5166320" cy="3685308"/>
          </a:xfrm>
          <a:prstGeom prst="rect">
            <a:avLst/>
          </a:prstGeom>
        </p:spPr>
      </p:pic>
    </p:spTree>
    <p:extLst>
      <p:ext uri="{BB962C8B-B14F-4D97-AF65-F5344CB8AC3E}">
        <p14:creationId xmlns:p14="http://schemas.microsoft.com/office/powerpoint/2010/main" val="951137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1" y="249383"/>
            <a:ext cx="2924432" cy="4461162"/>
          </a:xfrm>
        </p:spPr>
        <p:txBody>
          <a:bodyPr>
            <a:normAutofit/>
          </a:bodyPr>
          <a:lstStyle/>
          <a:p>
            <a:pPr algn="ctr"/>
            <a:r>
              <a:rPr lang="es-ES" sz="3200" b="1" dirty="0"/>
              <a:t>1601-1602. Caravaggio. </a:t>
            </a:r>
            <a:br>
              <a:rPr lang="es-ES" sz="3200" b="1" dirty="0"/>
            </a:br>
            <a:r>
              <a:rPr lang="es-ES" sz="3200" b="1" dirty="0"/>
              <a:t>Duda de Tomás. </a:t>
            </a:r>
            <a:r>
              <a:rPr lang="es-ES" sz="3200" b="1" dirty="0" err="1"/>
              <a:t>Sanssouci</a:t>
            </a:r>
            <a:r>
              <a:rPr lang="es-ES" sz="3200" b="1" dirty="0"/>
              <a:t> </a:t>
            </a:r>
            <a:r>
              <a:rPr lang="es-ES" sz="3200" b="1" dirty="0" err="1"/>
              <a:t>Bildergalerie</a:t>
            </a:r>
            <a:r>
              <a:rPr lang="es-ES" sz="3200" b="1" dirty="0"/>
              <a:t>.</a:t>
            </a:r>
            <a:br>
              <a:rPr lang="es-ES" sz="3200" b="1" dirty="0"/>
            </a:br>
            <a:r>
              <a:rPr lang="es-ES" sz="3200" b="1" dirty="0"/>
              <a:t>Potsdam. </a:t>
            </a:r>
          </a:p>
        </p:txBody>
      </p:sp>
      <p:pic>
        <p:nvPicPr>
          <p:cNvPr id="3" name="Imagen 2">
            <a:extLst>
              <a:ext uri="{FF2B5EF4-FFF2-40B4-BE49-F238E27FC236}">
                <a16:creationId xmlns:a16="http://schemas.microsoft.com/office/drawing/2014/main" id="{636953A6-F7EE-45E6-960C-C47CAE5D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4432" y="0"/>
            <a:ext cx="9267568" cy="6858000"/>
          </a:xfrm>
          <a:prstGeom prst="rect">
            <a:avLst/>
          </a:prstGeom>
        </p:spPr>
      </p:pic>
    </p:spTree>
    <p:extLst>
      <p:ext uri="{BB962C8B-B14F-4D97-AF65-F5344CB8AC3E}">
        <p14:creationId xmlns:p14="http://schemas.microsoft.com/office/powerpoint/2010/main" val="3982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6931015" y="1"/>
            <a:ext cx="5260983" cy="1898072"/>
          </a:xfrm>
        </p:spPr>
        <p:txBody>
          <a:bodyPr>
            <a:normAutofit/>
          </a:bodyPr>
          <a:lstStyle/>
          <a:p>
            <a:pPr algn="ctr"/>
            <a:r>
              <a:rPr lang="es-ES" sz="3200" b="1" dirty="0"/>
              <a:t>1601-1602. Caravaggio. </a:t>
            </a:r>
            <a:br>
              <a:rPr lang="es-ES" sz="3200" b="1" dirty="0"/>
            </a:br>
            <a:r>
              <a:rPr lang="es-ES" sz="3200" b="1" dirty="0"/>
              <a:t>Duda de Tomás. </a:t>
            </a:r>
            <a:r>
              <a:rPr lang="es-ES" sz="3200" b="1" dirty="0" err="1"/>
              <a:t>Sanssouci</a:t>
            </a:r>
            <a:r>
              <a:rPr lang="es-ES" sz="3200" b="1" dirty="0"/>
              <a:t> </a:t>
            </a:r>
            <a:r>
              <a:rPr lang="es-ES" sz="3200" b="1" dirty="0" err="1"/>
              <a:t>Bildergalerie</a:t>
            </a:r>
            <a:r>
              <a:rPr lang="es-ES" sz="3200" b="1" dirty="0"/>
              <a:t>.</a:t>
            </a:r>
            <a:br>
              <a:rPr lang="es-ES" sz="3200" b="1" dirty="0"/>
            </a:br>
            <a:r>
              <a:rPr lang="es-ES" sz="3200" b="1" dirty="0"/>
              <a:t>Potsdam. </a:t>
            </a:r>
          </a:p>
        </p:txBody>
      </p:sp>
      <p:pic>
        <p:nvPicPr>
          <p:cNvPr id="3" name="Imagen 2">
            <a:extLst>
              <a:ext uri="{FF2B5EF4-FFF2-40B4-BE49-F238E27FC236}">
                <a16:creationId xmlns:a16="http://schemas.microsoft.com/office/drawing/2014/main" id="{636953A6-F7EE-45E6-960C-C47CAE5D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1016" y="1898072"/>
            <a:ext cx="5260983" cy="3893127"/>
          </a:xfrm>
          <a:prstGeom prst="rect">
            <a:avLst/>
          </a:prstGeom>
        </p:spPr>
      </p:pic>
      <p:sp>
        <p:nvSpPr>
          <p:cNvPr id="2" name="CuadroTexto 1">
            <a:extLst>
              <a:ext uri="{FF2B5EF4-FFF2-40B4-BE49-F238E27FC236}">
                <a16:creationId xmlns:a16="http://schemas.microsoft.com/office/drawing/2014/main" id="{1F4F1440-2398-4BA6-8D65-7D922E01853F}"/>
              </a:ext>
            </a:extLst>
          </p:cNvPr>
          <p:cNvSpPr txBox="1"/>
          <p:nvPr/>
        </p:nvSpPr>
        <p:spPr>
          <a:xfrm>
            <a:off x="512618" y="277091"/>
            <a:ext cx="6418396" cy="5293757"/>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Contemplamos un sentimiento espontáneo.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Con un enfoque asombrosamente identificativo, donde casi las figuras se quedan sin espacio, las cuatro cabezas se enlazan en miradas, gestos</a:t>
            </a:r>
            <a:r>
              <a:rPr lang="es-ES" sz="2200" spc="325"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y palabras mudas creando una elipse abierta. </a:t>
            </a:r>
          </a:p>
          <a:p>
            <a:pPr algn="just">
              <a:spcBef>
                <a:spcPts val="600"/>
              </a:spcBef>
              <a:spcAft>
                <a:spcPts val="600"/>
              </a:spcAft>
            </a:pPr>
            <a:r>
              <a:rPr lang="es-ES" sz="2200" b="1" dirty="0">
                <a:effectLst/>
                <a:ea typeface="Verdana" panose="020B0604030504040204" pitchFamily="34" charset="0"/>
                <a:cs typeface="Verdana" panose="020B0604030504040204" pitchFamily="34" charset="0"/>
              </a:rPr>
              <a:t>Sacrifica la disposición lógica</a:t>
            </a:r>
            <a:r>
              <a:rPr lang="es-ES" sz="2200" dirty="0">
                <a:effectLst/>
                <a:ea typeface="Verdana" panose="020B0604030504040204" pitchFamily="34" charset="0"/>
                <a:cs typeface="Verdana" panose="020B0604030504040204" pitchFamily="34" charset="0"/>
              </a:rPr>
              <a:t> y la coordinación racional de las figuras a fin de </a:t>
            </a:r>
            <a:r>
              <a:rPr lang="es-ES" sz="2200" b="1" dirty="0">
                <a:effectLst/>
                <a:ea typeface="Verdana" panose="020B0604030504040204" pitchFamily="34" charset="0"/>
                <a:cs typeface="Verdana" panose="020B0604030504040204" pitchFamily="34" charset="0"/>
              </a:rPr>
              <a:t>aumentar el impacto emocional</a:t>
            </a:r>
            <a:r>
              <a:rPr lang="es-ES" sz="2200" dirty="0">
                <a:effectLst/>
                <a:ea typeface="Verdana" panose="020B0604030504040204" pitchFamily="34" charset="0"/>
                <a:cs typeface="Verdana" panose="020B0604030504040204" pitchFamily="34" charset="0"/>
              </a:rPr>
              <a:t> que desea transmitir.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Utiliza una </a:t>
            </a:r>
            <a:r>
              <a:rPr lang="es-ES" sz="2200" b="1" dirty="0">
                <a:effectLst/>
                <a:ea typeface="Verdana" panose="020B0604030504040204" pitchFamily="34" charset="0"/>
                <a:cs typeface="Verdana" panose="020B0604030504040204" pitchFamily="34" charset="0"/>
              </a:rPr>
              <a:t>composición elíptica</a:t>
            </a:r>
            <a:r>
              <a:rPr lang="es-ES" sz="2200" dirty="0">
                <a:effectLst/>
                <a:ea typeface="Verdana" panose="020B0604030504040204" pitchFamily="34" charset="0"/>
                <a:cs typeface="Verdana" panose="020B0604030504040204" pitchFamily="34" charset="0"/>
              </a:rPr>
              <a:t>, muy del gusto de los pintores barrocos, lo que permite crear toda una secuencia encadenada de gestos, miradas, movimientos que nos llevan de uno a otro en medio de la agitación del momento y en la que resalta la mansedumbre de Jesús.</a:t>
            </a:r>
          </a:p>
        </p:txBody>
      </p:sp>
    </p:spTree>
    <p:extLst>
      <p:ext uri="{BB962C8B-B14F-4D97-AF65-F5344CB8AC3E}">
        <p14:creationId xmlns:p14="http://schemas.microsoft.com/office/powerpoint/2010/main" val="3953796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522417" y="1"/>
            <a:ext cx="3669581" cy="1898072"/>
          </a:xfrm>
        </p:spPr>
        <p:txBody>
          <a:bodyPr>
            <a:normAutofit fontScale="90000"/>
          </a:bodyPr>
          <a:lstStyle/>
          <a:p>
            <a:pPr algn="ctr"/>
            <a:r>
              <a:rPr lang="es-ES" sz="3200" b="1" dirty="0"/>
              <a:t>1601-1602. Caravaggio. </a:t>
            </a:r>
            <a:br>
              <a:rPr lang="es-ES" sz="3200" b="1" dirty="0"/>
            </a:br>
            <a:r>
              <a:rPr lang="es-ES" sz="3200" b="1" dirty="0"/>
              <a:t>Duda de Tomás. </a:t>
            </a:r>
            <a:r>
              <a:rPr lang="es-ES" sz="3200" b="1" dirty="0" err="1"/>
              <a:t>Sanssouci</a:t>
            </a:r>
            <a:r>
              <a:rPr lang="es-ES" sz="3200" b="1" dirty="0"/>
              <a:t> </a:t>
            </a:r>
            <a:r>
              <a:rPr lang="es-ES" sz="3200" b="1" dirty="0" err="1"/>
              <a:t>Bildergalerie</a:t>
            </a:r>
            <a:r>
              <a:rPr lang="es-ES" sz="3200" b="1" dirty="0"/>
              <a:t>.</a:t>
            </a:r>
            <a:br>
              <a:rPr lang="es-ES" sz="3200" b="1" dirty="0"/>
            </a:br>
            <a:r>
              <a:rPr lang="es-ES" sz="3200" b="1" dirty="0"/>
              <a:t>Potsdam. </a:t>
            </a:r>
          </a:p>
        </p:txBody>
      </p:sp>
      <p:pic>
        <p:nvPicPr>
          <p:cNvPr id="3" name="Imagen 2">
            <a:extLst>
              <a:ext uri="{FF2B5EF4-FFF2-40B4-BE49-F238E27FC236}">
                <a16:creationId xmlns:a16="http://schemas.microsoft.com/office/drawing/2014/main" id="{636953A6-F7EE-45E6-960C-C47CAE5D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416" y="1898073"/>
            <a:ext cx="3669581" cy="2715490"/>
          </a:xfrm>
          <a:prstGeom prst="rect">
            <a:avLst/>
          </a:prstGeom>
        </p:spPr>
      </p:pic>
      <p:sp>
        <p:nvSpPr>
          <p:cNvPr id="2" name="CuadroTexto 1">
            <a:extLst>
              <a:ext uri="{FF2B5EF4-FFF2-40B4-BE49-F238E27FC236}">
                <a16:creationId xmlns:a16="http://schemas.microsoft.com/office/drawing/2014/main" id="{1F4F1440-2398-4BA6-8D65-7D922E01853F}"/>
              </a:ext>
            </a:extLst>
          </p:cNvPr>
          <p:cNvSpPr txBox="1"/>
          <p:nvPr/>
        </p:nvSpPr>
        <p:spPr>
          <a:xfrm>
            <a:off x="277091" y="277091"/>
            <a:ext cx="8245327" cy="6155531"/>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Son hombres vulgares, perplejos, a quien se les ha encomendado una tarea de titanes pero que todavía están en tinieblas. La escena religiosa es sombría y lacónica. Siguiendo el método habitual en estos años, es escenario desaparece para dar paso</a:t>
            </a:r>
            <a:r>
              <a:rPr lang="es-ES" sz="2200" spc="60"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a un </a:t>
            </a:r>
            <a:r>
              <a:rPr lang="es-ES" sz="2200" b="1" dirty="0">
                <a:effectLst/>
                <a:ea typeface="Verdana" panose="020B0604030504040204" pitchFamily="34" charset="0"/>
                <a:cs typeface="Verdana" panose="020B0604030504040204" pitchFamily="34" charset="0"/>
              </a:rPr>
              <a:t>fondo neutro sobre el que se proyectan las sombras y las figuras</a:t>
            </a:r>
            <a:r>
              <a:rPr lang="es-ES" sz="2200" dirty="0">
                <a:effectLst/>
                <a:ea typeface="Verdana" panose="020B0604030504040204" pitchFamily="34" charset="0"/>
                <a:cs typeface="Verdana" panose="020B0604030504040204" pitchFamily="34" charset="0"/>
              </a:rPr>
              <a:t>, con una </a:t>
            </a:r>
            <a:r>
              <a:rPr lang="es-ES" sz="2200" b="1" dirty="0">
                <a:effectLst/>
                <a:ea typeface="Verdana" panose="020B0604030504040204" pitchFamily="34" charset="0"/>
                <a:cs typeface="Verdana" panose="020B0604030504040204" pitchFamily="34" charset="0"/>
              </a:rPr>
              <a:t>iluminación fuertemente contrastada, </a:t>
            </a:r>
            <a:r>
              <a:rPr lang="es-ES" sz="2200" dirty="0">
                <a:effectLst/>
                <a:ea typeface="Verdana" panose="020B0604030504040204" pitchFamily="34" charset="0"/>
                <a:cs typeface="Verdana" panose="020B0604030504040204" pitchFamily="34" charset="0"/>
              </a:rPr>
              <a:t>donde la luz destaca la historia.</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La obra de </a:t>
            </a:r>
            <a:r>
              <a:rPr lang="es-ES" sz="2200" b="1" dirty="0">
                <a:effectLst/>
                <a:ea typeface="Verdana" panose="020B0604030504040204" pitchFamily="34" charset="0"/>
                <a:cs typeface="Verdana" panose="020B0604030504040204" pitchFamily="34" charset="0"/>
              </a:rPr>
              <a:t>Caravaggio </a:t>
            </a:r>
            <a:r>
              <a:rPr lang="es-ES" sz="2200" dirty="0">
                <a:effectLst/>
                <a:ea typeface="Verdana" panose="020B0604030504040204" pitchFamily="34" charset="0"/>
                <a:cs typeface="Verdana" panose="020B0604030504040204" pitchFamily="34" charset="0"/>
              </a:rPr>
              <a:t>a partir de 1599 se dedica, </a:t>
            </a:r>
            <a:r>
              <a:rPr lang="es-ES" sz="2200" b="1" dirty="0">
                <a:effectLst/>
                <a:ea typeface="Verdana" panose="020B0604030504040204" pitchFamily="34" charset="0"/>
                <a:cs typeface="Verdana" panose="020B0604030504040204" pitchFamily="34" charset="0"/>
              </a:rPr>
              <a:t>casi de forma exclusiva</a:t>
            </a:r>
            <a:r>
              <a:rPr lang="es-ES" sz="2200" dirty="0">
                <a:effectLst/>
                <a:ea typeface="Verdana" panose="020B0604030504040204" pitchFamily="34" charset="0"/>
                <a:cs typeface="Verdana" panose="020B0604030504040204" pitchFamily="34" charset="0"/>
              </a:rPr>
              <a:t>, a la </a:t>
            </a:r>
            <a:r>
              <a:rPr lang="es-ES" sz="2200" b="1" dirty="0">
                <a:effectLst/>
                <a:ea typeface="Verdana" panose="020B0604030504040204" pitchFamily="34" charset="0"/>
                <a:cs typeface="Verdana" panose="020B0604030504040204" pitchFamily="34" charset="0"/>
              </a:rPr>
              <a:t>temática religiosa</a:t>
            </a:r>
            <a:r>
              <a:rPr lang="es-ES" sz="2200" dirty="0">
                <a:effectLst/>
                <a:ea typeface="Verdana" panose="020B0604030504040204" pitchFamily="34" charset="0"/>
                <a:cs typeface="Verdana" panose="020B0604030504040204" pitchFamily="34" charset="0"/>
              </a:rPr>
              <a:t>. Aquí se refleja la nueva era, la ferviente creencia en la presencia real de Cristo en el sacramento de la Eucaristía. La </a:t>
            </a:r>
            <a:r>
              <a:rPr lang="es-ES" sz="2200" b="1" dirty="0">
                <a:effectLst/>
                <a:ea typeface="Verdana" panose="020B0604030504040204" pitchFamily="34" charset="0"/>
                <a:cs typeface="Verdana" panose="020B0604030504040204" pitchFamily="34" charset="0"/>
              </a:rPr>
              <a:t>importancia de los jesuitas</a:t>
            </a:r>
            <a:r>
              <a:rPr lang="es-ES" sz="2200" dirty="0">
                <a:effectLst/>
                <a:ea typeface="Verdana" panose="020B0604030504040204" pitchFamily="34" charset="0"/>
                <a:cs typeface="Verdana" panose="020B0604030504040204" pitchFamily="34" charset="0"/>
              </a:rPr>
              <a:t> y del método ignaciano de los Ejercicios Espirituales, con el poder que se otorga a los sentidos, más que al intelecto, justifica el realismo en las figuras y que éstas sean ante todo verosímiles buscando conmover al espectador con una inquebrantable honradez.</a:t>
            </a:r>
          </a:p>
          <a:p>
            <a:pPr algn="just">
              <a:spcBef>
                <a:spcPts val="600"/>
              </a:spcBef>
              <a:spcAft>
                <a:spcPts val="600"/>
              </a:spcAft>
            </a:pPr>
            <a:r>
              <a:rPr lang="es-ES" sz="2200" b="1" dirty="0">
                <a:effectLst/>
                <a:ea typeface="Verdana" panose="020B0604030504040204" pitchFamily="34" charset="0"/>
                <a:cs typeface="Verdana" panose="020B0604030504040204" pitchFamily="34" charset="0"/>
              </a:rPr>
              <a:t>Domina la técnica veneciana</a:t>
            </a:r>
            <a:r>
              <a:rPr lang="es-ES" sz="2200" dirty="0">
                <a:effectLst/>
                <a:ea typeface="Verdana" panose="020B0604030504040204" pitchFamily="34" charset="0"/>
                <a:cs typeface="Verdana" panose="020B0604030504040204" pitchFamily="34" charset="0"/>
              </a:rPr>
              <a:t>, p</a:t>
            </a:r>
            <a:r>
              <a:rPr lang="es-ES" sz="2200" spc="-15" dirty="0">
                <a:effectLst/>
                <a:ea typeface="Verdana" panose="020B0604030504040204" pitchFamily="34" charset="0"/>
                <a:cs typeface="Verdana" panose="020B0604030504040204" pitchFamily="34" charset="0"/>
              </a:rPr>
              <a:t>ero </a:t>
            </a:r>
            <a:r>
              <a:rPr lang="es-ES" sz="2200" b="1" dirty="0">
                <a:effectLst/>
                <a:ea typeface="Verdana" panose="020B0604030504040204" pitchFamily="34" charset="0"/>
                <a:cs typeface="Verdana" panose="020B0604030504040204" pitchFamily="34" charset="0"/>
              </a:rPr>
              <a:t>nunca tiene una pincelada suelta</a:t>
            </a:r>
            <a:r>
              <a:rPr lang="es-ES" sz="2200" dirty="0">
                <a:effectLst/>
                <a:ea typeface="Verdana" panose="020B0604030504040204" pitchFamily="34" charset="0"/>
                <a:cs typeface="Verdana" panose="020B0604030504040204" pitchFamily="34" charset="0"/>
              </a:rPr>
              <a:t>, es sólida y ligera, lo que da un sentido de </a:t>
            </a:r>
            <a:r>
              <a:rPr lang="es-ES" sz="2200" b="1" dirty="0">
                <a:effectLst/>
                <a:ea typeface="Verdana" panose="020B0604030504040204" pitchFamily="34" charset="0"/>
                <a:cs typeface="Verdana" panose="020B0604030504040204" pitchFamily="34" charset="0"/>
              </a:rPr>
              <a:t>proximidad y realismo aún </a:t>
            </a:r>
            <a:r>
              <a:rPr lang="es-ES" sz="2200" b="1" spc="-25" dirty="0">
                <a:effectLst/>
                <a:ea typeface="Verdana" panose="020B0604030504040204" pitchFamily="34" charset="0"/>
                <a:cs typeface="Verdana" panose="020B0604030504040204" pitchFamily="34" charset="0"/>
              </a:rPr>
              <a:t>mayor</a:t>
            </a:r>
            <a:r>
              <a:rPr lang="es-ES" sz="2200" spc="-25" dirty="0">
                <a:effectLst/>
                <a:ea typeface="Verdana" panose="020B0604030504040204" pitchFamily="34" charset="0"/>
                <a:cs typeface="Verdana" panose="020B0604030504040204" pitchFamily="34" charset="0"/>
              </a:rPr>
              <a:t>. Maneja los gestos con</a:t>
            </a:r>
            <a:r>
              <a:rPr lang="es-ES" sz="2200" dirty="0">
                <a:effectLst/>
                <a:ea typeface="Verdana" panose="020B0604030504040204" pitchFamily="34" charset="0"/>
                <a:cs typeface="Verdana" panose="020B0604030504040204" pitchFamily="34" charset="0"/>
              </a:rPr>
              <a:t> </a:t>
            </a:r>
            <a:r>
              <a:rPr lang="es-ES" sz="2200" b="1" dirty="0">
                <a:effectLst/>
                <a:ea typeface="Verdana" panose="020B0604030504040204" pitchFamily="34" charset="0"/>
                <a:cs typeface="Verdana" panose="020B0604030504040204" pitchFamily="34" charset="0"/>
              </a:rPr>
              <a:t>énfasis, frescura y cercanía</a:t>
            </a:r>
            <a:r>
              <a:rPr lang="es-ES" sz="2200" dirty="0">
                <a:effectLst/>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286360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443345" y="1359038"/>
            <a:ext cx="6095999" cy="1325563"/>
          </a:xfrm>
        </p:spPr>
        <p:txBody>
          <a:bodyPr anchor="t">
            <a:normAutofit fontScale="90000"/>
          </a:bodyPr>
          <a:lstStyle/>
          <a:p>
            <a:r>
              <a:rPr lang="es-ES" b="1" dirty="0"/>
              <a:t>1602. Caravaggio. </a:t>
            </a:r>
            <a:br>
              <a:rPr lang="es-ES" b="1" dirty="0"/>
            </a:br>
            <a:r>
              <a:rPr lang="es-ES" b="1" dirty="0"/>
              <a:t>San Mateo y el ángel. </a:t>
            </a:r>
            <a:br>
              <a:rPr lang="es-ES" b="1" dirty="0"/>
            </a:br>
            <a:endParaRPr lang="es-ES" b="1" dirty="0"/>
          </a:p>
        </p:txBody>
      </p:sp>
      <p:pic>
        <p:nvPicPr>
          <p:cNvPr id="3" name="Imagen 2">
            <a:extLst>
              <a:ext uri="{FF2B5EF4-FFF2-40B4-BE49-F238E27FC236}">
                <a16:creationId xmlns:a16="http://schemas.microsoft.com/office/drawing/2014/main" id="{3817C500-D8EA-4357-B239-1B89CF59A2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75051" y="0"/>
            <a:ext cx="5416949" cy="6843412"/>
          </a:xfrm>
          <a:prstGeom prst="rect">
            <a:avLst/>
          </a:prstGeom>
        </p:spPr>
      </p:pic>
    </p:spTree>
    <p:extLst>
      <p:ext uri="{BB962C8B-B14F-4D97-AF65-F5344CB8AC3E}">
        <p14:creationId xmlns:p14="http://schemas.microsoft.com/office/powerpoint/2010/main" val="160300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0" y="2246934"/>
            <a:ext cx="7142922" cy="2906957"/>
          </a:xfrm>
        </p:spPr>
        <p:txBody>
          <a:bodyPr>
            <a:normAutofit fontScale="90000"/>
          </a:bodyPr>
          <a:lstStyle/>
          <a:p>
            <a:pPr algn="ctr"/>
            <a:r>
              <a:rPr lang="es-ES" b="1" dirty="0"/>
              <a:t>1602. Caravaggio. </a:t>
            </a:r>
            <a:br>
              <a:rPr lang="es-ES" b="1" dirty="0"/>
            </a:br>
            <a:r>
              <a:rPr lang="es-ES" b="1" dirty="0"/>
              <a:t>San Mateo y el ángel. </a:t>
            </a:r>
            <a:br>
              <a:rPr lang="es-ES" b="1" dirty="0"/>
            </a:br>
            <a:r>
              <a:rPr lang="es-ES" b="1" dirty="0"/>
              <a:t>San Luis de los Franceses. </a:t>
            </a:r>
            <a:br>
              <a:rPr lang="es-ES" b="1" dirty="0"/>
            </a:br>
            <a:r>
              <a:rPr lang="es-ES" b="1" dirty="0"/>
              <a:t>Roma. </a:t>
            </a:r>
            <a:br>
              <a:rPr lang="es-ES" b="1" dirty="0"/>
            </a:br>
            <a:endParaRPr lang="es-ES" b="1" dirty="0"/>
          </a:p>
        </p:txBody>
      </p:sp>
      <p:pic>
        <p:nvPicPr>
          <p:cNvPr id="3" name="Imagen 2">
            <a:extLst>
              <a:ext uri="{FF2B5EF4-FFF2-40B4-BE49-F238E27FC236}">
                <a16:creationId xmlns:a16="http://schemas.microsoft.com/office/drawing/2014/main" id="{7636E8A4-7550-4199-B2DF-5F9FD96701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2568" y="0"/>
            <a:ext cx="4289432" cy="6863091"/>
          </a:xfrm>
          <a:prstGeom prst="rect">
            <a:avLst/>
          </a:prstGeom>
        </p:spPr>
      </p:pic>
    </p:spTree>
    <p:extLst>
      <p:ext uri="{BB962C8B-B14F-4D97-AF65-F5344CB8AC3E}">
        <p14:creationId xmlns:p14="http://schemas.microsoft.com/office/powerpoint/2010/main" val="236523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958974" y="-18944"/>
            <a:ext cx="3233024" cy="1709199"/>
          </a:xfrm>
        </p:spPr>
        <p:txBody>
          <a:bodyPr>
            <a:noAutofit/>
          </a:bodyPr>
          <a:lstStyle/>
          <a:p>
            <a:pPr algn="ctr"/>
            <a:r>
              <a:rPr lang="es-ES" sz="2400" b="1" dirty="0"/>
              <a:t>1602.Caravaggio. </a:t>
            </a:r>
            <a:br>
              <a:rPr lang="es-ES" sz="2400" b="1" dirty="0"/>
            </a:br>
            <a:r>
              <a:rPr lang="es-ES" sz="2400" b="1" dirty="0"/>
              <a:t>San Mateo y el ángel. </a:t>
            </a:r>
            <a:br>
              <a:rPr lang="es-ES" sz="2400" b="1" dirty="0"/>
            </a:br>
            <a:r>
              <a:rPr lang="es-ES" sz="2400" b="1" dirty="0"/>
              <a:t>San Luis de los Franceses. </a:t>
            </a:r>
            <a:br>
              <a:rPr lang="es-ES" sz="2400" b="1" dirty="0"/>
            </a:br>
            <a:r>
              <a:rPr lang="es-ES" sz="2400" b="1" dirty="0"/>
              <a:t>Roma. </a:t>
            </a:r>
          </a:p>
        </p:txBody>
      </p:sp>
      <p:pic>
        <p:nvPicPr>
          <p:cNvPr id="3" name="Imagen 2">
            <a:extLst>
              <a:ext uri="{FF2B5EF4-FFF2-40B4-BE49-F238E27FC236}">
                <a16:creationId xmlns:a16="http://schemas.microsoft.com/office/drawing/2014/main" id="{7636E8A4-7550-4199-B2DF-5F9FD96701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58976" y="1690255"/>
            <a:ext cx="3233023" cy="5172836"/>
          </a:xfrm>
          <a:prstGeom prst="rect">
            <a:avLst/>
          </a:prstGeom>
        </p:spPr>
      </p:pic>
      <p:sp>
        <p:nvSpPr>
          <p:cNvPr id="2" name="CuadroTexto 1">
            <a:extLst>
              <a:ext uri="{FF2B5EF4-FFF2-40B4-BE49-F238E27FC236}">
                <a16:creationId xmlns:a16="http://schemas.microsoft.com/office/drawing/2014/main" id="{9F83555C-DF91-4E6B-A2FE-04607C6A7119}"/>
              </a:ext>
            </a:extLst>
          </p:cNvPr>
          <p:cNvSpPr txBox="1"/>
          <p:nvPr/>
        </p:nvSpPr>
        <p:spPr>
          <a:xfrm>
            <a:off x="304800" y="263236"/>
            <a:ext cx="8654176" cy="5816977"/>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La obra que realizó el pintor en </a:t>
            </a:r>
            <a:r>
              <a:rPr lang="es-ES" sz="2200" spc="-15" dirty="0">
                <a:effectLst/>
                <a:ea typeface="Verdana" panose="020B0604030504040204" pitchFamily="34" charset="0"/>
                <a:cs typeface="Verdana" panose="020B0604030504040204" pitchFamily="34" charset="0"/>
              </a:rPr>
              <a:t>primera </a:t>
            </a:r>
            <a:r>
              <a:rPr lang="es-ES" sz="2200" dirty="0">
                <a:effectLst/>
                <a:ea typeface="Verdana" panose="020B0604030504040204" pitchFamily="34" charset="0"/>
                <a:cs typeface="Verdana" panose="020B0604030504040204" pitchFamily="34" charset="0"/>
              </a:rPr>
              <a:t>instancia fue un trasunto fiel de lo que se le pedía en el contrato: San Mateo en el momento de escribir el evangelio asistido por un ángel. En esta primera</a:t>
            </a:r>
            <a:r>
              <a:rPr lang="es-ES" sz="2200" spc="295"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obra, Caravaggio actuó como un joven pintor apasionado, sincero, que había leído las Escrituras con ojos nuevos y quiso mostrar el mundo sin prejuicios, san Mateo era “un pobre anciano que, se había puesto de pronto a escribir un </a:t>
            </a:r>
            <a:r>
              <a:rPr lang="es-ES" sz="2200" spc="-15" dirty="0">
                <a:effectLst/>
                <a:ea typeface="Verdana" panose="020B0604030504040204" pitchFamily="34" charset="0"/>
                <a:cs typeface="Verdana" panose="020B0604030504040204" pitchFamily="34" charset="0"/>
              </a:rPr>
              <a:t>libro”. </a:t>
            </a:r>
            <a:endParaRPr lang="es-ES" sz="2200" dirty="0">
              <a:effectLst/>
              <a:ea typeface="Verdana" panose="020B0604030504040204" pitchFamily="34" charset="0"/>
              <a:cs typeface="Verdana" panose="020B0604030504040204" pitchFamily="34" charset="0"/>
            </a:endParaRPr>
          </a:p>
          <a:p>
            <a:pPr algn="just">
              <a:spcBef>
                <a:spcPts val="600"/>
              </a:spcBef>
              <a:spcAft>
                <a:spcPts val="600"/>
              </a:spcAft>
            </a:pPr>
            <a:r>
              <a:rPr lang="es-ES" sz="2200" dirty="0">
                <a:effectLst/>
                <a:ea typeface="Verdana" panose="020B0604030504040204" pitchFamily="34" charset="0"/>
                <a:cs typeface="Verdana" panose="020B0604030504040204" pitchFamily="34" charset="0"/>
              </a:rPr>
              <a:t>Estas palabras que pertenecen a Ernest Gombrich son las más certeras a la hora de entender el impacto que debió causar la obra y continúa</a:t>
            </a:r>
            <a:r>
              <a:rPr lang="es-ES" sz="2200" spc="-110"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así:</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 Así pues, pintó a San Mateo con la calva y descubierta, los pies llenos de polvo, sosteniendo torpemente el voluminoso libro, la rente arrugada bajo la insólita necesidad de </a:t>
            </a:r>
            <a:r>
              <a:rPr lang="es-ES" sz="2200" spc="-15" dirty="0">
                <a:effectLst/>
                <a:ea typeface="Verdana" panose="020B0604030504040204" pitchFamily="34" charset="0"/>
                <a:cs typeface="Verdana" panose="020B0604030504040204" pitchFamily="34" charset="0"/>
              </a:rPr>
              <a:t>escribir. </a:t>
            </a:r>
            <a:r>
              <a:rPr lang="es-ES" sz="2200" dirty="0">
                <a:effectLst/>
                <a:ea typeface="Verdana" panose="020B0604030504040204" pitchFamily="34" charset="0"/>
                <a:cs typeface="Verdana" panose="020B0604030504040204" pitchFamily="34" charset="0"/>
              </a:rPr>
              <a:t>A su lado pintó un ángel adolescente que parece acabado de llegar desde lo alto y que guía con suavidad la mano del </a:t>
            </a:r>
            <a:r>
              <a:rPr lang="es-ES" sz="2200" spc="-15" dirty="0">
                <a:effectLst/>
                <a:ea typeface="Verdana" panose="020B0604030504040204" pitchFamily="34" charset="0"/>
                <a:cs typeface="Verdana" panose="020B0604030504040204" pitchFamily="34" charset="0"/>
              </a:rPr>
              <a:t>trabajador, </a:t>
            </a:r>
            <a:r>
              <a:rPr lang="es-ES" sz="2200" dirty="0">
                <a:effectLst/>
                <a:ea typeface="Verdana" panose="020B0604030504040204" pitchFamily="34" charset="0"/>
                <a:cs typeface="Verdana" panose="020B0604030504040204" pitchFamily="34" charset="0"/>
              </a:rPr>
              <a:t>como puede hacer un maestro con un niño. Cuando Caravaggio hizo entrega de su obra a la iglesia en cuyo altar tenía que ser colocada, la gente se escandalizó por considerar que carecía de respeto hacia el santo. </a:t>
            </a:r>
          </a:p>
        </p:txBody>
      </p:sp>
    </p:spTree>
    <p:extLst>
      <p:ext uri="{BB962C8B-B14F-4D97-AF65-F5344CB8AC3E}">
        <p14:creationId xmlns:p14="http://schemas.microsoft.com/office/powerpoint/2010/main" val="3834957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636E8A4-7550-4199-B2DF-5F9FD96701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5749" y="1"/>
            <a:ext cx="4286251" cy="6858000"/>
          </a:xfrm>
          <a:prstGeom prst="rect">
            <a:avLst/>
          </a:prstGeom>
        </p:spPr>
      </p:pic>
      <p:sp>
        <p:nvSpPr>
          <p:cNvPr id="2" name="CuadroTexto 1">
            <a:extLst>
              <a:ext uri="{FF2B5EF4-FFF2-40B4-BE49-F238E27FC236}">
                <a16:creationId xmlns:a16="http://schemas.microsoft.com/office/drawing/2014/main" id="{9F83555C-DF91-4E6B-A2FE-04607C6A7119}"/>
              </a:ext>
            </a:extLst>
          </p:cNvPr>
          <p:cNvSpPr txBox="1"/>
          <p:nvPr/>
        </p:nvSpPr>
        <p:spPr>
          <a:xfrm>
            <a:off x="304799" y="263236"/>
            <a:ext cx="7481456" cy="4739759"/>
          </a:xfrm>
          <a:prstGeom prst="rect">
            <a:avLst/>
          </a:prstGeom>
          <a:noFill/>
        </p:spPr>
        <p:txBody>
          <a:bodyPr wrap="square" rtlCol="0">
            <a:spAutoFit/>
          </a:bodyPr>
          <a:lstStyle/>
          <a:p>
            <a:pPr algn="just">
              <a:spcBef>
                <a:spcPts val="600"/>
              </a:spcBef>
              <a:spcAft>
                <a:spcPts val="600"/>
              </a:spcAft>
            </a:pPr>
            <a:r>
              <a:rPr lang="es-ES" sz="2800" b="1" dirty="0">
                <a:latin typeface="+mj-lt"/>
              </a:rPr>
              <a:t>1602.Caravaggio. San Mateo y el ángel. San Luis de los Franceses, Roma.</a:t>
            </a:r>
          </a:p>
          <a:p>
            <a:pPr algn="just">
              <a:spcBef>
                <a:spcPts val="600"/>
              </a:spcBef>
              <a:spcAft>
                <a:spcPts val="600"/>
              </a:spcAft>
            </a:pPr>
            <a:r>
              <a:rPr lang="es-ES" sz="2400" dirty="0">
                <a:effectLst/>
                <a:ea typeface="Verdana" panose="020B0604030504040204" pitchFamily="34" charset="0"/>
                <a:cs typeface="Verdana" panose="020B0604030504040204" pitchFamily="34" charset="0"/>
              </a:rPr>
              <a:t>El cuadro no fue aceptado, y Caravaggio tuvo que repetirlo. </a:t>
            </a:r>
          </a:p>
          <a:p>
            <a:pPr algn="just">
              <a:spcBef>
                <a:spcPts val="600"/>
              </a:spcBef>
              <a:spcAft>
                <a:spcPts val="600"/>
              </a:spcAft>
            </a:pPr>
            <a:r>
              <a:rPr lang="es-ES" sz="2400" dirty="0">
                <a:effectLst/>
                <a:ea typeface="Verdana" panose="020B0604030504040204" pitchFamily="34" charset="0"/>
                <a:cs typeface="Verdana" panose="020B0604030504040204" pitchFamily="34" charset="0"/>
              </a:rPr>
              <a:t>Esta </a:t>
            </a:r>
            <a:r>
              <a:rPr lang="es-ES" sz="2400" spc="-15" dirty="0">
                <a:effectLst/>
                <a:ea typeface="Verdana" panose="020B0604030504040204" pitchFamily="34" charset="0"/>
                <a:cs typeface="Verdana" panose="020B0604030504040204" pitchFamily="34" charset="0"/>
              </a:rPr>
              <a:t>vez </a:t>
            </a:r>
            <a:r>
              <a:rPr lang="es-ES" sz="2400" dirty="0">
                <a:effectLst/>
                <a:ea typeface="Verdana" panose="020B0604030504040204" pitchFamily="34" charset="0"/>
                <a:cs typeface="Verdana" panose="020B0604030504040204" pitchFamily="34" charset="0"/>
              </a:rPr>
              <a:t>no quiso aventurarse y se atuvo estrictamente a las ideas usuales acerca de cómo tenía que ser representado un ángel o un santo. </a:t>
            </a:r>
          </a:p>
          <a:p>
            <a:pPr algn="just">
              <a:spcBef>
                <a:spcPts val="600"/>
              </a:spcBef>
              <a:spcAft>
                <a:spcPts val="600"/>
              </a:spcAft>
            </a:pPr>
            <a:r>
              <a:rPr lang="es-ES" sz="2400" b="1" dirty="0">
                <a:effectLst/>
                <a:ea typeface="Verdana" panose="020B0604030504040204" pitchFamily="34" charset="0"/>
                <a:cs typeface="Verdana" panose="020B0604030504040204" pitchFamily="34" charset="0"/>
              </a:rPr>
              <a:t>La nueva obra sigue siendo excelente, pues Caravaggio hizo todo lo posible porque resultará interesante y lleva de vida, pero advertimos que es todo menos honrada y sincera que la anterior”.</a:t>
            </a:r>
            <a:endParaRPr lang="es-ES" sz="2400" dirty="0">
              <a:effectLs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097887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9772928" y="-18944"/>
            <a:ext cx="2419069" cy="2013997"/>
          </a:xfrm>
        </p:spPr>
        <p:txBody>
          <a:bodyPr>
            <a:noAutofit/>
          </a:bodyPr>
          <a:lstStyle/>
          <a:p>
            <a:pPr algn="ctr"/>
            <a:r>
              <a:rPr lang="es-ES" sz="2400" b="1" dirty="0"/>
              <a:t>1602.Caravaggio. </a:t>
            </a:r>
            <a:br>
              <a:rPr lang="es-ES" sz="2400" b="1" dirty="0"/>
            </a:br>
            <a:r>
              <a:rPr lang="es-ES" sz="2400" b="1" dirty="0"/>
              <a:t>San Mateo y el ángel. </a:t>
            </a:r>
            <a:br>
              <a:rPr lang="es-ES" sz="2400" b="1" dirty="0"/>
            </a:br>
            <a:r>
              <a:rPr lang="es-ES" sz="2400" b="1" dirty="0"/>
              <a:t>San Luis de los Franceses. </a:t>
            </a:r>
            <a:br>
              <a:rPr lang="es-ES" sz="2400" b="1" dirty="0"/>
            </a:br>
            <a:r>
              <a:rPr lang="es-ES" sz="2400" b="1" dirty="0"/>
              <a:t>Roma. </a:t>
            </a:r>
          </a:p>
        </p:txBody>
      </p:sp>
      <p:pic>
        <p:nvPicPr>
          <p:cNvPr id="3" name="Imagen 2">
            <a:extLst>
              <a:ext uri="{FF2B5EF4-FFF2-40B4-BE49-F238E27FC236}">
                <a16:creationId xmlns:a16="http://schemas.microsoft.com/office/drawing/2014/main" id="{7636E8A4-7550-4199-B2DF-5F9FD96701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72931" y="1995053"/>
            <a:ext cx="2419069" cy="3870509"/>
          </a:xfrm>
          <a:prstGeom prst="rect">
            <a:avLst/>
          </a:prstGeom>
        </p:spPr>
      </p:pic>
      <p:sp>
        <p:nvSpPr>
          <p:cNvPr id="2" name="CuadroTexto 1">
            <a:extLst>
              <a:ext uri="{FF2B5EF4-FFF2-40B4-BE49-F238E27FC236}">
                <a16:creationId xmlns:a16="http://schemas.microsoft.com/office/drawing/2014/main" id="{9F83555C-DF91-4E6B-A2FE-04607C6A7119}"/>
              </a:ext>
            </a:extLst>
          </p:cNvPr>
          <p:cNvSpPr txBox="1"/>
          <p:nvPr/>
        </p:nvSpPr>
        <p:spPr>
          <a:xfrm>
            <a:off x="304800" y="263236"/>
            <a:ext cx="9407236" cy="6524863"/>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Lo sucedido con la primera versión nos permite sacar unas cuantas conclusiones acerca del “realismo del pintor” y de la acogida que tenía por parte del público. En primer lugar, hemos de recordar la relación entre la pintura de Caravaggio y la religiosidad de los “reformadores” de la Iglesia Católica, en especial de San Felipe Neri. Podríamos afirmar que el pintor hace un homenaje al pensamiento de los </a:t>
            </a:r>
            <a:r>
              <a:rPr lang="es-ES" sz="2200" dirty="0" err="1">
                <a:effectLst/>
                <a:ea typeface="Verdana" panose="020B0604030504040204" pitchFamily="34" charset="0"/>
                <a:cs typeface="Verdana" panose="020B0604030504040204" pitchFamily="34" charset="0"/>
              </a:rPr>
              <a:t>oratonianos</a:t>
            </a:r>
            <a:r>
              <a:rPr lang="es-ES" sz="2200" dirty="0">
                <a:effectLst/>
                <a:ea typeface="Verdana" panose="020B0604030504040204" pitchFamily="34" charset="0"/>
                <a:cs typeface="Verdana" panose="020B0604030504040204" pitchFamily="34" charset="0"/>
              </a:rPr>
              <a:t> ya que escogía a los humildes y los pobres como los verdaderos receptores del mensaje cristiano. Sin embargo, y aquí incidimos en la segunda de las consecuencias, nadie admitía esa visión en los santos, era demasiado “real” y de alguna manera contradecía una imagen heroica, refinada de la santidad que estaba más enraizada de lo que pudiéramos </a:t>
            </a:r>
            <a:r>
              <a:rPr lang="es-ES" sz="2200" spc="-20" dirty="0">
                <a:effectLst/>
                <a:ea typeface="Verdana" panose="020B0604030504040204" pitchFamily="34" charset="0"/>
                <a:cs typeface="Verdana" panose="020B0604030504040204" pitchFamily="34" charset="0"/>
              </a:rPr>
              <a:t>pensar. </a:t>
            </a:r>
            <a:r>
              <a:rPr lang="es-ES" sz="2200" dirty="0">
                <a:effectLst/>
                <a:ea typeface="Verdana" panose="020B0604030504040204" pitchFamily="34" charset="0"/>
                <a:cs typeface="Verdana" panose="020B0604030504040204" pitchFamily="34" charset="0"/>
              </a:rPr>
              <a:t>El arte dirigido a los pobres era rechazado por los pobres que preferían otro espejo en el que mirar la religión. Quizás la lección que extrajo el pintor es que ni la tradición ni los convencionalismos por parte del público podían ser borrados de repente. Así la versión definitiva crea un personaje más grandioso sólo porque ha cambiado el enfoque. Aquí Caravaggio opta por una perspectiva de abajo hacia arriba proyectado al santo hacia</a:t>
            </a:r>
            <a:r>
              <a:rPr lang="es-ES" sz="2200" spc="-255"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el cielo; mientras que la humilde mesa y su taburete de madera quedan a la altura de nuestros ojos, la figura, en un claro desequilibrio, crece hacia lo espiritual guiado por el ángel. No titubea ya, es intelectual que ha comprendido el mensaje divino.</a:t>
            </a:r>
          </a:p>
        </p:txBody>
      </p:sp>
    </p:spTree>
    <p:extLst>
      <p:ext uri="{BB962C8B-B14F-4D97-AF65-F5344CB8AC3E}">
        <p14:creationId xmlns:p14="http://schemas.microsoft.com/office/powerpoint/2010/main" val="3599857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595744" y="942110"/>
            <a:ext cx="6359237" cy="2661462"/>
          </a:xfrm>
        </p:spPr>
        <p:txBody>
          <a:bodyPr anchor="t">
            <a:normAutofit/>
          </a:bodyPr>
          <a:lstStyle/>
          <a:p>
            <a:r>
              <a:rPr lang="es-ES" b="1" dirty="0"/>
              <a:t>1603. Caravaggio. </a:t>
            </a:r>
            <a:br>
              <a:rPr lang="es-ES" b="1" dirty="0"/>
            </a:br>
            <a:r>
              <a:rPr lang="es-ES" b="1" dirty="0"/>
              <a:t>Entierro de Cristo. </a:t>
            </a:r>
            <a:br>
              <a:rPr lang="es-ES" b="1" dirty="0"/>
            </a:br>
            <a:r>
              <a:rPr lang="es-ES" b="1" dirty="0"/>
              <a:t>Museos Vaticanos. </a:t>
            </a:r>
            <a:br>
              <a:rPr lang="es-ES" b="1" dirty="0"/>
            </a:br>
            <a:endParaRPr lang="es-ES" b="1" dirty="0"/>
          </a:p>
        </p:txBody>
      </p:sp>
      <p:pic>
        <p:nvPicPr>
          <p:cNvPr id="3" name="Imagen 2">
            <a:extLst>
              <a:ext uri="{FF2B5EF4-FFF2-40B4-BE49-F238E27FC236}">
                <a16:creationId xmlns:a16="http://schemas.microsoft.com/office/drawing/2014/main" id="{4FDD773A-B501-44B6-B5A4-B973056EB8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9917" y="-12923"/>
            <a:ext cx="4632083" cy="6870923"/>
          </a:xfrm>
          <a:prstGeom prst="rect">
            <a:avLst/>
          </a:prstGeom>
        </p:spPr>
      </p:pic>
    </p:spTree>
    <p:extLst>
      <p:ext uri="{BB962C8B-B14F-4D97-AF65-F5344CB8AC3E}">
        <p14:creationId xmlns:p14="http://schemas.microsoft.com/office/powerpoint/2010/main" val="3521891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8596044" y="0"/>
            <a:ext cx="3595955" cy="1524000"/>
          </a:xfrm>
        </p:spPr>
        <p:txBody>
          <a:bodyPr anchor="ctr">
            <a:noAutofit/>
          </a:bodyPr>
          <a:lstStyle/>
          <a:p>
            <a:pPr algn="ctr"/>
            <a:r>
              <a:rPr lang="es-ES" sz="2800" b="1" dirty="0"/>
              <a:t>1603. Caravaggio. </a:t>
            </a:r>
            <a:br>
              <a:rPr lang="es-ES" sz="2800" b="1" dirty="0"/>
            </a:br>
            <a:r>
              <a:rPr lang="es-ES" sz="2800" b="1" dirty="0"/>
              <a:t>Entierro de Cristo. </a:t>
            </a:r>
            <a:br>
              <a:rPr lang="es-ES" sz="2800" b="1" dirty="0"/>
            </a:br>
            <a:r>
              <a:rPr lang="es-ES" sz="2800" b="1" dirty="0"/>
              <a:t>Museos Vaticanos. </a:t>
            </a:r>
          </a:p>
        </p:txBody>
      </p:sp>
      <p:pic>
        <p:nvPicPr>
          <p:cNvPr id="3" name="Imagen 2">
            <a:extLst>
              <a:ext uri="{FF2B5EF4-FFF2-40B4-BE49-F238E27FC236}">
                <a16:creationId xmlns:a16="http://schemas.microsoft.com/office/drawing/2014/main" id="{4FDD773A-B501-44B6-B5A4-B973056EB8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6045" y="1524000"/>
            <a:ext cx="3595955" cy="5334000"/>
          </a:xfrm>
          <a:prstGeom prst="rect">
            <a:avLst/>
          </a:prstGeom>
        </p:spPr>
      </p:pic>
      <p:sp>
        <p:nvSpPr>
          <p:cNvPr id="2" name="CuadroTexto 1">
            <a:extLst>
              <a:ext uri="{FF2B5EF4-FFF2-40B4-BE49-F238E27FC236}">
                <a16:creationId xmlns:a16="http://schemas.microsoft.com/office/drawing/2014/main" id="{48546A6F-9EF2-4CB7-9FF8-9C9808F6A7A2}"/>
              </a:ext>
            </a:extLst>
          </p:cNvPr>
          <p:cNvSpPr txBox="1"/>
          <p:nvPr/>
        </p:nvSpPr>
        <p:spPr>
          <a:xfrm>
            <a:off x="332509" y="304800"/>
            <a:ext cx="8263534" cy="6279924"/>
          </a:xfrm>
          <a:prstGeom prst="rect">
            <a:avLst/>
          </a:prstGeom>
          <a:noFill/>
        </p:spPr>
        <p:txBody>
          <a:bodyPr wrap="square" rtlCol="0">
            <a:spAutoFit/>
          </a:bodyPr>
          <a:lstStyle/>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La obra reúne todos los recursos del gran arte barroco. </a:t>
            </a:r>
          </a:p>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La disposición de las figuras describe una diagonal que indica el movimiento descendiente que describen los personajes, pero también marca el clímax ascendente que culmina en el ángulo superior derecho. </a:t>
            </a:r>
          </a:p>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Tiene un esquema compositivo muy compacto, que se destaca ante el fondo oscuro y en el que entramos por el escorzo que describe la losa en referencia a la piedra angular de la iglesia. </a:t>
            </a:r>
          </a:p>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Nicodemo vuelve</a:t>
            </a:r>
            <a:r>
              <a:rPr lang="es-ES" sz="2200" spc="100" dirty="0">
                <a:effectLst/>
                <a:ea typeface="Calibri" panose="020F0502020204030204" pitchFamily="34" charset="0"/>
                <a:cs typeface="Times New Roman" panose="02020603050405020304" pitchFamily="18" charset="0"/>
              </a:rPr>
              <a:t> </a:t>
            </a:r>
            <a:r>
              <a:rPr lang="es-ES" sz="2200" dirty="0">
                <a:effectLst/>
                <a:ea typeface="Calibri" panose="020F0502020204030204" pitchFamily="34" charset="0"/>
                <a:cs typeface="Times New Roman" panose="02020603050405020304" pitchFamily="18" charset="0"/>
              </a:rPr>
              <a:t>el</a:t>
            </a:r>
            <a:r>
              <a:rPr lang="es-ES" sz="2200" spc="100" dirty="0">
                <a:effectLst/>
                <a:ea typeface="Calibri" panose="020F0502020204030204" pitchFamily="34" charset="0"/>
                <a:cs typeface="Times New Roman" panose="02020603050405020304" pitchFamily="18" charset="0"/>
              </a:rPr>
              <a:t> </a:t>
            </a:r>
            <a:r>
              <a:rPr lang="es-ES" sz="2200" dirty="0">
                <a:effectLst/>
                <a:ea typeface="Calibri" panose="020F0502020204030204" pitchFamily="34" charset="0"/>
                <a:cs typeface="Times New Roman" panose="02020603050405020304" pitchFamily="18" charset="0"/>
              </a:rPr>
              <a:t>rostro</a:t>
            </a:r>
            <a:r>
              <a:rPr lang="es-ES" sz="2200" spc="105" dirty="0">
                <a:effectLst/>
                <a:ea typeface="Calibri" panose="020F0502020204030204" pitchFamily="34" charset="0"/>
                <a:cs typeface="Times New Roman" panose="02020603050405020304" pitchFamily="18" charset="0"/>
              </a:rPr>
              <a:t> </a:t>
            </a:r>
            <a:r>
              <a:rPr lang="es-ES" sz="2200" dirty="0">
                <a:effectLst/>
                <a:ea typeface="Calibri" panose="020F0502020204030204" pitchFamily="34" charset="0"/>
                <a:cs typeface="Times New Roman" panose="02020603050405020304" pitchFamily="18" charset="0"/>
              </a:rPr>
              <a:t>hacía</a:t>
            </a:r>
            <a:r>
              <a:rPr lang="es-ES" sz="2200" spc="105" dirty="0">
                <a:effectLst/>
                <a:ea typeface="Calibri" panose="020F0502020204030204" pitchFamily="34" charset="0"/>
                <a:cs typeface="Times New Roman" panose="02020603050405020304" pitchFamily="18" charset="0"/>
              </a:rPr>
              <a:t> </a:t>
            </a:r>
            <a:r>
              <a:rPr lang="es-ES" sz="2200" dirty="0">
                <a:effectLst/>
                <a:ea typeface="Calibri" panose="020F0502020204030204" pitchFamily="34" charset="0"/>
                <a:cs typeface="Times New Roman" panose="02020603050405020304" pitchFamily="18" charset="0"/>
              </a:rPr>
              <a:t>el</a:t>
            </a:r>
            <a:r>
              <a:rPr lang="es-ES" sz="2200" spc="100" dirty="0">
                <a:effectLst/>
                <a:ea typeface="Calibri" panose="020F0502020204030204" pitchFamily="34" charset="0"/>
                <a:cs typeface="Times New Roman" panose="02020603050405020304" pitchFamily="18" charset="0"/>
              </a:rPr>
              <a:t> </a:t>
            </a:r>
            <a:r>
              <a:rPr lang="es-ES" sz="2200" spc="-15" dirty="0">
                <a:effectLst/>
                <a:ea typeface="Calibri" panose="020F0502020204030204" pitchFamily="34" charset="0"/>
                <a:cs typeface="Times New Roman" panose="02020603050405020304" pitchFamily="18" charset="0"/>
              </a:rPr>
              <a:t>espectador,</a:t>
            </a:r>
            <a:r>
              <a:rPr lang="es-ES" sz="2200" spc="30" dirty="0">
                <a:effectLst/>
                <a:ea typeface="Calibri" panose="020F0502020204030204" pitchFamily="34" charset="0"/>
                <a:cs typeface="Times New Roman" panose="02020603050405020304" pitchFamily="18" charset="0"/>
              </a:rPr>
              <a:t> </a:t>
            </a:r>
            <a:r>
              <a:rPr lang="es-ES" sz="2200" dirty="0">
                <a:effectLst/>
                <a:ea typeface="Calibri" panose="020F0502020204030204" pitchFamily="34" charset="0"/>
                <a:cs typeface="Times New Roman" panose="02020603050405020304" pitchFamily="18" charset="0"/>
              </a:rPr>
              <a:t>y</a:t>
            </a:r>
            <a:r>
              <a:rPr lang="es-ES" sz="2200" spc="95" dirty="0">
                <a:effectLst/>
                <a:ea typeface="Calibri" panose="020F0502020204030204" pitchFamily="34" charset="0"/>
                <a:cs typeface="Times New Roman" panose="02020603050405020304" pitchFamily="18" charset="0"/>
              </a:rPr>
              <a:t> </a:t>
            </a:r>
            <a:r>
              <a:rPr lang="es-ES" sz="2200" dirty="0">
                <a:effectLst/>
                <a:ea typeface="Calibri" panose="020F0502020204030204" pitchFamily="34" charset="0"/>
                <a:cs typeface="Times New Roman" panose="02020603050405020304" pitchFamily="18" charset="0"/>
              </a:rPr>
              <a:t>gracias</a:t>
            </a:r>
            <a:r>
              <a:rPr lang="es-ES" sz="2200" spc="110" dirty="0">
                <a:effectLst/>
                <a:ea typeface="Calibri" panose="020F0502020204030204" pitchFamily="34" charset="0"/>
                <a:cs typeface="Times New Roman" panose="02020603050405020304" pitchFamily="18" charset="0"/>
              </a:rPr>
              <a:t> </a:t>
            </a:r>
            <a:r>
              <a:rPr lang="es-ES" sz="2200" dirty="0">
                <a:effectLst/>
                <a:ea typeface="Calibri" panose="020F0502020204030204" pitchFamily="34" charset="0"/>
                <a:cs typeface="Times New Roman" panose="02020603050405020304" pitchFamily="18" charset="0"/>
              </a:rPr>
              <a:t>a eso vemos la pesadumbre reflejada y el esfuerzo que está haciendo, marcándose las venas en su pie. </a:t>
            </a:r>
          </a:p>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San Juan, silencioso y en penumbra, pero podemos adivinar el dolor que le invade. </a:t>
            </a:r>
          </a:p>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La Virgen mira ensimismada mientras que a su lado una María Magdalena enjuaga las lágrimas en un pañuelo. </a:t>
            </a:r>
            <a:endParaRPr lang="es-ES" sz="2200" dirty="0">
              <a:effectLs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7899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FDD773A-B501-44B6-B5A4-B973056EB8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68629" y="0"/>
            <a:ext cx="4623371" cy="6858000"/>
          </a:xfrm>
          <a:prstGeom prst="rect">
            <a:avLst/>
          </a:prstGeom>
        </p:spPr>
      </p:pic>
      <p:sp>
        <p:nvSpPr>
          <p:cNvPr id="2" name="CuadroTexto 1">
            <a:extLst>
              <a:ext uri="{FF2B5EF4-FFF2-40B4-BE49-F238E27FC236}">
                <a16:creationId xmlns:a16="http://schemas.microsoft.com/office/drawing/2014/main" id="{48546A6F-9EF2-4CB7-9FF8-9C9808F6A7A2}"/>
              </a:ext>
            </a:extLst>
          </p:cNvPr>
          <p:cNvSpPr txBox="1"/>
          <p:nvPr/>
        </p:nvSpPr>
        <p:spPr>
          <a:xfrm>
            <a:off x="332509" y="304800"/>
            <a:ext cx="7236120" cy="6114494"/>
          </a:xfrm>
          <a:prstGeom prst="rect">
            <a:avLst/>
          </a:prstGeom>
          <a:noFill/>
        </p:spPr>
        <p:txBody>
          <a:bodyPr wrap="square" rtlCol="0">
            <a:spAutoFit/>
          </a:bodyPr>
          <a:lstStyle/>
          <a:p>
            <a:pPr>
              <a:lnSpc>
                <a:spcPct val="107000"/>
              </a:lnSpc>
              <a:spcBef>
                <a:spcPts val="600"/>
              </a:spcBef>
              <a:spcAft>
                <a:spcPts val="600"/>
              </a:spcAft>
            </a:pPr>
            <a:r>
              <a:rPr lang="es-ES" sz="2800" b="1" dirty="0">
                <a:latin typeface="+mj-lt"/>
              </a:rPr>
              <a:t>1603. Caravaggio. Entierro de Cristo. Museos Vaticanos. </a:t>
            </a:r>
          </a:p>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Sólo María Cleofás agita la escena alzando los brazos al cielo en una súplica interrogante y abatida. Caravaggio se siente atraído por los más humildes, por los desterrados de la tierra y les dota de una grandiosidad espectacular ya que las dimensiones del lienzo son majestuosas. </a:t>
            </a:r>
          </a:p>
          <a:p>
            <a:pPr algn="just">
              <a:lnSpc>
                <a:spcPct val="107000"/>
              </a:lnSpc>
              <a:spcBef>
                <a:spcPts val="600"/>
              </a:spcBef>
              <a:spcAft>
                <a:spcPts val="600"/>
              </a:spcAft>
            </a:pPr>
            <a:r>
              <a:rPr lang="es-ES" sz="2200" dirty="0">
                <a:effectLst/>
                <a:ea typeface="Calibri" panose="020F0502020204030204" pitchFamily="34" charset="0"/>
                <a:cs typeface="Times New Roman" panose="02020603050405020304" pitchFamily="18" charset="0"/>
              </a:rPr>
              <a:t>El cuerpo inerte de Cristo recuerda al de Miguel Ángel en la Piedad del </a:t>
            </a:r>
            <a:r>
              <a:rPr lang="es-ES" sz="2200" spc="-15" dirty="0">
                <a:effectLst/>
                <a:ea typeface="Calibri" panose="020F0502020204030204" pitchFamily="34" charset="0"/>
                <a:cs typeface="Times New Roman" panose="02020603050405020304" pitchFamily="18" charset="0"/>
              </a:rPr>
              <a:t>Vaticano. </a:t>
            </a:r>
            <a:r>
              <a:rPr lang="es-ES" sz="2200" dirty="0">
                <a:effectLst/>
                <a:ea typeface="Verdana" panose="020B0604030504040204" pitchFamily="34" charset="0"/>
                <a:cs typeface="Verdana" panose="020B0604030504040204" pitchFamily="34" charset="0"/>
              </a:rPr>
              <a:t>También se adivina la influencia de Tiziano en el brazo desmayado de Cristo y lo mismo ocurre con la inspiración que los relieves clásicos debió mover el artista.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Caravaggio reelaboró todos estos estímulos para crear una obra sin precedentes y que fue acogida con rendida admiración por todos sin</a:t>
            </a:r>
            <a:r>
              <a:rPr lang="es-ES" sz="2200" spc="-155"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excepción.</a:t>
            </a:r>
          </a:p>
        </p:txBody>
      </p:sp>
    </p:spTree>
    <p:extLst>
      <p:ext uri="{BB962C8B-B14F-4D97-AF65-F5344CB8AC3E}">
        <p14:creationId xmlns:p14="http://schemas.microsoft.com/office/powerpoint/2010/main" val="26023325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7D71AC5F-E4CB-4FF8-9923-746151453AF7}"/>
              </a:ext>
            </a:extLst>
          </p:cNvPr>
          <p:cNvSpPr>
            <a:spLocks noGrp="1"/>
          </p:cNvSpPr>
          <p:nvPr>
            <p:ph idx="1"/>
          </p:nvPr>
        </p:nvSpPr>
        <p:spPr>
          <a:xfrm>
            <a:off x="595745" y="374073"/>
            <a:ext cx="11042073" cy="2382982"/>
          </a:xfrm>
        </p:spPr>
        <p:txBody>
          <a:bodyPr>
            <a:normAutofit fontScale="92500" lnSpcReduction="20000"/>
          </a:bodyPr>
          <a:lstStyle/>
          <a:p>
            <a:r>
              <a:rPr lang="es-ES" dirty="0"/>
              <a:t>Hoy advertimos los préstamos que utilizó el pintor. </a:t>
            </a:r>
          </a:p>
          <a:p>
            <a:r>
              <a:rPr lang="es-ES" dirty="0"/>
              <a:t>No solo Miguel Ángel también se adivina el recuerdo de Tiziano en el brazo desmayado de Cristo y lo mismo ocurre con la inspiración que los relieves clásicos debió mover el artista. </a:t>
            </a:r>
          </a:p>
          <a:p>
            <a:r>
              <a:rPr lang="es-ES" dirty="0"/>
              <a:t>Sin embargo, Caravaggio reelaboró todos estos estímulos para crear una obra sin precedentes y que fue acogida con rendida admiración por todos sin excepción.</a:t>
            </a:r>
          </a:p>
          <a:p>
            <a:endParaRPr lang="es-ES" dirty="0"/>
          </a:p>
        </p:txBody>
      </p:sp>
      <p:sp>
        <p:nvSpPr>
          <p:cNvPr id="3" name="Marcador de contenido 3">
            <a:extLst>
              <a:ext uri="{FF2B5EF4-FFF2-40B4-BE49-F238E27FC236}">
                <a16:creationId xmlns:a16="http://schemas.microsoft.com/office/drawing/2014/main" id="{4590E228-0216-4A68-810A-63BC8004A79D}"/>
              </a:ext>
            </a:extLst>
          </p:cNvPr>
          <p:cNvSpPr txBox="1">
            <a:spLocks/>
          </p:cNvSpPr>
          <p:nvPr/>
        </p:nvSpPr>
        <p:spPr>
          <a:xfrm>
            <a:off x="574963" y="2909455"/>
            <a:ext cx="4038601" cy="2382982"/>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La solución de la lápida que parece salir de la escena, incluso con menos impacto visual, se puede conectar a la Deposición de Cristo por Simone </a:t>
            </a:r>
            <a:r>
              <a:rPr lang="es-ES" dirty="0" err="1"/>
              <a:t>Peterzano</a:t>
            </a:r>
            <a:r>
              <a:rPr lang="es-ES" dirty="0"/>
              <a:t> (que fue su maestro) en S. Fedele</a:t>
            </a:r>
          </a:p>
        </p:txBody>
      </p:sp>
      <p:pic>
        <p:nvPicPr>
          <p:cNvPr id="6" name="Imagen 5">
            <a:extLst>
              <a:ext uri="{FF2B5EF4-FFF2-40B4-BE49-F238E27FC236}">
                <a16:creationId xmlns:a16="http://schemas.microsoft.com/office/drawing/2014/main" id="{2D3B0A51-BBED-4381-ABA5-C2ACB4AC0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3564" y="2909455"/>
            <a:ext cx="3213701" cy="3773803"/>
          </a:xfrm>
          <a:prstGeom prst="rect">
            <a:avLst/>
          </a:prstGeom>
        </p:spPr>
      </p:pic>
      <p:sp>
        <p:nvSpPr>
          <p:cNvPr id="7" name="CuadroTexto 6">
            <a:extLst>
              <a:ext uri="{FF2B5EF4-FFF2-40B4-BE49-F238E27FC236}">
                <a16:creationId xmlns:a16="http://schemas.microsoft.com/office/drawing/2014/main" id="{70DBBA07-05E6-4C27-9F01-7F06A9615A31}"/>
              </a:ext>
            </a:extLst>
          </p:cNvPr>
          <p:cNvSpPr txBox="1"/>
          <p:nvPr/>
        </p:nvSpPr>
        <p:spPr>
          <a:xfrm>
            <a:off x="8104909" y="2909455"/>
            <a:ext cx="3512128" cy="2862322"/>
          </a:xfrm>
          <a:prstGeom prst="rect">
            <a:avLst/>
          </a:prstGeom>
          <a:noFill/>
        </p:spPr>
        <p:txBody>
          <a:bodyPr wrap="square" rtlCol="0">
            <a:spAutoFit/>
          </a:bodyPr>
          <a:lstStyle/>
          <a:p>
            <a:r>
              <a:rPr lang="es-ES" dirty="0"/>
              <a:t>María </a:t>
            </a:r>
            <a:r>
              <a:rPr lang="es-ES" dirty="0" err="1"/>
              <a:t>Cleofas</a:t>
            </a:r>
            <a:r>
              <a:rPr lang="es-ES" dirty="0"/>
              <a:t>. Sus gestos son una expresión de la teoría de los afectos, según la cual el dolor insoportable de los personajes de la pintura, atenuado exclusivamente por el consuelo espiritual de la oración, tuvo que ser experimentado también por el observador para participar de primera mano en la narración.</a:t>
            </a:r>
          </a:p>
        </p:txBody>
      </p:sp>
    </p:spTree>
    <p:extLst>
      <p:ext uri="{BB962C8B-B14F-4D97-AF65-F5344CB8AC3E}">
        <p14:creationId xmlns:p14="http://schemas.microsoft.com/office/powerpoint/2010/main" val="23625960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79AA7E9-C714-494A-A80C-C7B8B88C575B}"/>
              </a:ext>
            </a:extLst>
          </p:cNvPr>
          <p:cNvSpPr>
            <a:spLocks noGrp="1"/>
          </p:cNvSpPr>
          <p:nvPr>
            <p:ph type="title"/>
          </p:nvPr>
        </p:nvSpPr>
        <p:spPr>
          <a:xfrm>
            <a:off x="484909" y="365125"/>
            <a:ext cx="5611091" cy="3063875"/>
          </a:xfrm>
        </p:spPr>
        <p:txBody>
          <a:bodyPr anchor="t">
            <a:normAutofit/>
          </a:bodyPr>
          <a:lstStyle/>
          <a:p>
            <a:r>
              <a:rPr lang="es-ES" sz="2800" b="1" dirty="0"/>
              <a:t>1602. </a:t>
            </a:r>
            <a:br>
              <a:rPr lang="es-ES" sz="2800" b="1" dirty="0"/>
            </a:br>
            <a:r>
              <a:rPr lang="es-ES" sz="2800" b="1" dirty="0"/>
              <a:t>Sagrada Familia con san Juanito. </a:t>
            </a:r>
            <a:br>
              <a:rPr lang="es-ES" sz="2800" b="1" dirty="0"/>
            </a:br>
            <a:r>
              <a:rPr lang="es-ES" sz="2800" b="1" dirty="0" err="1"/>
              <a:t>The</a:t>
            </a:r>
            <a:r>
              <a:rPr lang="es-ES" sz="2800" b="1" dirty="0"/>
              <a:t> </a:t>
            </a:r>
            <a:r>
              <a:rPr lang="es-ES" sz="2800" b="1" dirty="0" err="1"/>
              <a:t>Metropolitan</a:t>
            </a:r>
            <a:r>
              <a:rPr lang="es-ES" sz="2800" b="1" dirty="0"/>
              <a:t> Museum of Art, Nueva York.</a:t>
            </a:r>
          </a:p>
        </p:txBody>
      </p:sp>
      <p:pic>
        <p:nvPicPr>
          <p:cNvPr id="6" name="Imagen 5">
            <a:extLst>
              <a:ext uri="{FF2B5EF4-FFF2-40B4-BE49-F238E27FC236}">
                <a16:creationId xmlns:a16="http://schemas.microsoft.com/office/drawing/2014/main" id="{A9A9A3AD-67F4-43FA-AD44-255AD6532B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0831" y="0"/>
            <a:ext cx="5731169" cy="6858000"/>
          </a:xfrm>
          <a:prstGeom prst="rect">
            <a:avLst/>
          </a:prstGeom>
        </p:spPr>
      </p:pic>
    </p:spTree>
    <p:extLst>
      <p:ext uri="{BB962C8B-B14F-4D97-AF65-F5344CB8AC3E}">
        <p14:creationId xmlns:p14="http://schemas.microsoft.com/office/powerpoint/2010/main" val="15638245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8E339606-8D2C-4002-A123-16885FFFE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8673" y="0"/>
            <a:ext cx="8863328" cy="6858000"/>
          </a:xfrm>
          <a:prstGeom prst="rect">
            <a:avLst/>
          </a:prstGeom>
        </p:spPr>
      </p:pic>
      <p:sp>
        <p:nvSpPr>
          <p:cNvPr id="9" name="CuadroTexto 8">
            <a:extLst>
              <a:ext uri="{FF2B5EF4-FFF2-40B4-BE49-F238E27FC236}">
                <a16:creationId xmlns:a16="http://schemas.microsoft.com/office/drawing/2014/main" id="{DC021855-24AA-4896-946E-5F1BEF41A34C}"/>
              </a:ext>
            </a:extLst>
          </p:cNvPr>
          <p:cNvSpPr txBox="1"/>
          <p:nvPr/>
        </p:nvSpPr>
        <p:spPr>
          <a:xfrm>
            <a:off x="114419" y="498764"/>
            <a:ext cx="3072126" cy="3046988"/>
          </a:xfrm>
          <a:prstGeom prst="rect">
            <a:avLst/>
          </a:prstGeom>
          <a:noFill/>
        </p:spPr>
        <p:txBody>
          <a:bodyPr wrap="square" rtlCol="0">
            <a:spAutoFit/>
          </a:bodyPr>
          <a:lstStyle/>
          <a:p>
            <a:r>
              <a:rPr lang="es-ES" sz="3200" b="1" dirty="0">
                <a:solidFill>
                  <a:srgbClr val="FF0000"/>
                </a:solidFill>
              </a:rPr>
              <a:t>1603. Caravaggio. Sacrificio de Isaac. </a:t>
            </a:r>
          </a:p>
          <a:p>
            <a:r>
              <a:rPr lang="es-ES" sz="3200" b="1" dirty="0">
                <a:solidFill>
                  <a:srgbClr val="FF0000"/>
                </a:solidFill>
              </a:rPr>
              <a:t>Galería Uffizi, Florencia</a:t>
            </a:r>
          </a:p>
        </p:txBody>
      </p:sp>
    </p:spTree>
    <p:extLst>
      <p:ext uri="{BB962C8B-B14F-4D97-AF65-F5344CB8AC3E}">
        <p14:creationId xmlns:p14="http://schemas.microsoft.com/office/powerpoint/2010/main" val="33209818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0" y="2392707"/>
            <a:ext cx="3392557" cy="1325563"/>
          </a:xfrm>
        </p:spPr>
        <p:txBody>
          <a:bodyPr>
            <a:normAutofit fontScale="90000"/>
          </a:bodyPr>
          <a:lstStyle/>
          <a:p>
            <a:pPr algn="ctr"/>
            <a:r>
              <a:rPr lang="es-ES" b="1" dirty="0"/>
              <a:t>Caravaggio. </a:t>
            </a:r>
            <a:br>
              <a:rPr lang="es-ES" b="1" dirty="0"/>
            </a:br>
            <a:r>
              <a:rPr lang="es-ES" b="1" dirty="0"/>
              <a:t>Prendimiento de Cristo. </a:t>
            </a:r>
            <a:br>
              <a:rPr lang="es-ES" b="1" dirty="0"/>
            </a:br>
            <a:r>
              <a:rPr lang="es-ES" b="1" dirty="0" err="1"/>
              <a:t>National</a:t>
            </a:r>
            <a:r>
              <a:rPr lang="es-ES" b="1" dirty="0"/>
              <a:t> </a:t>
            </a:r>
            <a:r>
              <a:rPr lang="es-ES" b="1" dirty="0" err="1"/>
              <a:t>Gallery</a:t>
            </a:r>
            <a:r>
              <a:rPr lang="es-ES" b="1" dirty="0"/>
              <a:t> of </a:t>
            </a:r>
            <a:r>
              <a:rPr lang="es-ES" b="1" dirty="0" err="1"/>
              <a:t>Ireland</a:t>
            </a:r>
            <a:r>
              <a:rPr lang="es-ES" b="1" dirty="0"/>
              <a:t>. </a:t>
            </a:r>
            <a:br>
              <a:rPr lang="es-ES" b="1" dirty="0"/>
            </a:br>
            <a:r>
              <a:rPr lang="es-ES" b="1" dirty="0"/>
              <a:t>Dublín. </a:t>
            </a:r>
            <a:br>
              <a:rPr lang="es-ES" b="1" dirty="0"/>
            </a:br>
            <a:r>
              <a:rPr lang="es-ES" b="1" dirty="0"/>
              <a:t>1603</a:t>
            </a:r>
          </a:p>
        </p:txBody>
      </p:sp>
      <p:pic>
        <p:nvPicPr>
          <p:cNvPr id="3" name="Imagen 2">
            <a:extLst>
              <a:ext uri="{FF2B5EF4-FFF2-40B4-BE49-F238E27FC236}">
                <a16:creationId xmlns:a16="http://schemas.microsoft.com/office/drawing/2014/main" id="{5BDA7581-ABBF-499B-A930-F10C128819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99692" y="1"/>
            <a:ext cx="8792307" cy="6858000"/>
          </a:xfrm>
          <a:prstGeom prst="rect">
            <a:avLst/>
          </a:prstGeom>
        </p:spPr>
      </p:pic>
    </p:spTree>
    <p:extLst>
      <p:ext uri="{BB962C8B-B14F-4D97-AF65-F5344CB8AC3E}">
        <p14:creationId xmlns:p14="http://schemas.microsoft.com/office/powerpoint/2010/main" val="19428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7396194" y="1"/>
            <a:ext cx="4795806" cy="2161308"/>
          </a:xfrm>
        </p:spPr>
        <p:txBody>
          <a:bodyPr>
            <a:normAutofit/>
          </a:bodyPr>
          <a:lstStyle/>
          <a:p>
            <a:pPr algn="ctr"/>
            <a:r>
              <a:rPr lang="es-ES" sz="3200" b="1" dirty="0"/>
              <a:t>1603. Caravaggio. </a:t>
            </a:r>
            <a:br>
              <a:rPr lang="es-ES" sz="3200" b="1" dirty="0"/>
            </a:br>
            <a:r>
              <a:rPr lang="es-ES" sz="3200" b="1" dirty="0"/>
              <a:t>Prendimiento de Cristo. </a:t>
            </a:r>
            <a:br>
              <a:rPr lang="es-ES" sz="3200" b="1" dirty="0"/>
            </a:br>
            <a:r>
              <a:rPr lang="es-ES" sz="3200" b="1" dirty="0" err="1"/>
              <a:t>National</a:t>
            </a:r>
            <a:r>
              <a:rPr lang="es-ES" sz="3200" b="1" dirty="0"/>
              <a:t> </a:t>
            </a:r>
            <a:r>
              <a:rPr lang="es-ES" sz="3200" b="1" dirty="0" err="1"/>
              <a:t>Gallery</a:t>
            </a:r>
            <a:r>
              <a:rPr lang="es-ES" sz="3200" b="1" dirty="0"/>
              <a:t> of </a:t>
            </a:r>
            <a:r>
              <a:rPr lang="es-ES" sz="3200" b="1" dirty="0" err="1"/>
              <a:t>Ireland</a:t>
            </a:r>
            <a:r>
              <a:rPr lang="es-ES" sz="3200" b="1" dirty="0"/>
              <a:t>. </a:t>
            </a:r>
            <a:br>
              <a:rPr lang="es-ES" sz="3200" b="1" dirty="0"/>
            </a:br>
            <a:r>
              <a:rPr lang="es-ES" sz="3200" b="1" dirty="0"/>
              <a:t>Dublín. </a:t>
            </a:r>
          </a:p>
        </p:txBody>
      </p:sp>
      <p:pic>
        <p:nvPicPr>
          <p:cNvPr id="3" name="Imagen 2">
            <a:extLst>
              <a:ext uri="{FF2B5EF4-FFF2-40B4-BE49-F238E27FC236}">
                <a16:creationId xmlns:a16="http://schemas.microsoft.com/office/drawing/2014/main" id="{5BDA7581-ABBF-499B-A930-F10C128819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6194" y="2064327"/>
            <a:ext cx="4795805" cy="3740728"/>
          </a:xfrm>
          <a:prstGeom prst="rect">
            <a:avLst/>
          </a:prstGeom>
        </p:spPr>
      </p:pic>
      <p:sp>
        <p:nvSpPr>
          <p:cNvPr id="2" name="CuadroTexto 1">
            <a:extLst>
              <a:ext uri="{FF2B5EF4-FFF2-40B4-BE49-F238E27FC236}">
                <a16:creationId xmlns:a16="http://schemas.microsoft.com/office/drawing/2014/main" id="{632026BC-7B43-4799-8C2E-BA3A92373895}"/>
              </a:ext>
            </a:extLst>
          </p:cNvPr>
          <p:cNvSpPr txBox="1"/>
          <p:nvPr/>
        </p:nvSpPr>
        <p:spPr>
          <a:xfrm>
            <a:off x="526473" y="110836"/>
            <a:ext cx="6869721" cy="5970865"/>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Siguiendo el método habitual en estos años, el escenario desaparece para dar paso</a:t>
            </a:r>
            <a:r>
              <a:rPr lang="es-ES" sz="2200" spc="60"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a un </a:t>
            </a:r>
            <a:r>
              <a:rPr lang="es-ES" sz="2200" b="1" dirty="0">
                <a:effectLst/>
                <a:ea typeface="Verdana" panose="020B0604030504040204" pitchFamily="34" charset="0"/>
                <a:cs typeface="Verdana" panose="020B0604030504040204" pitchFamily="34" charset="0"/>
              </a:rPr>
              <a:t>fondo neutro sobre el que se proyectan las sombras y las figuras</a:t>
            </a:r>
            <a:r>
              <a:rPr lang="es-ES" sz="2200" dirty="0">
                <a:effectLst/>
                <a:ea typeface="Verdana" panose="020B0604030504040204" pitchFamily="34" charset="0"/>
                <a:cs typeface="Verdana" panose="020B0604030504040204" pitchFamily="34" charset="0"/>
              </a:rPr>
              <a:t>.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Estas se mueven en un primer plano con tal variedad de rostros, sentimientos y actitudes que adquieren la consistencia de un bajo relieve.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Crea una escena llena de dramatismo y tensión bajo una luz que procede de la izquierda, de fuera del cuadro, que armoniza los colores, resalta las texturas como por ejemplo el reflejo de la armadura del soldado, y acentúa la tragedia.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Escoge la </a:t>
            </a:r>
            <a:r>
              <a:rPr lang="es-ES" sz="2200" b="1" dirty="0">
                <a:effectLst/>
                <a:ea typeface="Verdana" panose="020B0604030504040204" pitchFamily="34" charset="0"/>
                <a:cs typeface="Verdana" panose="020B0604030504040204" pitchFamily="34" charset="0"/>
              </a:rPr>
              <a:t>composición elíptica</a:t>
            </a:r>
            <a:r>
              <a:rPr lang="es-ES" sz="2200" dirty="0">
                <a:effectLst/>
                <a:ea typeface="Verdana" panose="020B0604030504040204" pitchFamily="34" charset="0"/>
                <a:cs typeface="Verdana" panose="020B0604030504040204" pitchFamily="34" charset="0"/>
              </a:rPr>
              <a:t>, muy del gusto de los pintores barrocos, lo que permite crear toda una secuencia encadenada de gestos, miradas, movimientos que nos llevan de uno a otro en medio de la agitación del momento y en la que resalta la mansedumbre de Jesús. </a:t>
            </a:r>
          </a:p>
        </p:txBody>
      </p:sp>
    </p:spTree>
    <p:extLst>
      <p:ext uri="{BB962C8B-B14F-4D97-AF65-F5344CB8AC3E}">
        <p14:creationId xmlns:p14="http://schemas.microsoft.com/office/powerpoint/2010/main" val="406646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7396194" y="1"/>
            <a:ext cx="4795806" cy="2161308"/>
          </a:xfrm>
        </p:spPr>
        <p:txBody>
          <a:bodyPr>
            <a:normAutofit/>
          </a:bodyPr>
          <a:lstStyle/>
          <a:p>
            <a:pPr algn="ctr"/>
            <a:r>
              <a:rPr lang="es-ES" sz="3200" b="1" dirty="0"/>
              <a:t>1603. Caravaggio. </a:t>
            </a:r>
            <a:br>
              <a:rPr lang="es-ES" sz="3200" b="1" dirty="0"/>
            </a:br>
            <a:r>
              <a:rPr lang="es-ES" sz="3200" b="1" dirty="0"/>
              <a:t>Prendimiento de Cristo. </a:t>
            </a:r>
            <a:br>
              <a:rPr lang="es-ES" sz="3200" b="1" dirty="0"/>
            </a:br>
            <a:r>
              <a:rPr lang="es-ES" sz="3200" b="1" dirty="0" err="1"/>
              <a:t>National</a:t>
            </a:r>
            <a:r>
              <a:rPr lang="es-ES" sz="3200" b="1" dirty="0"/>
              <a:t> </a:t>
            </a:r>
            <a:r>
              <a:rPr lang="es-ES" sz="3200" b="1" dirty="0" err="1"/>
              <a:t>Gallery</a:t>
            </a:r>
            <a:r>
              <a:rPr lang="es-ES" sz="3200" b="1" dirty="0"/>
              <a:t> of </a:t>
            </a:r>
            <a:r>
              <a:rPr lang="es-ES" sz="3200" b="1" dirty="0" err="1"/>
              <a:t>Ireland</a:t>
            </a:r>
            <a:r>
              <a:rPr lang="es-ES" sz="3200" b="1" dirty="0"/>
              <a:t>. </a:t>
            </a:r>
            <a:br>
              <a:rPr lang="es-ES" sz="3200" b="1" dirty="0"/>
            </a:br>
            <a:r>
              <a:rPr lang="es-ES" sz="3200" b="1" dirty="0"/>
              <a:t>Dublín. </a:t>
            </a:r>
          </a:p>
        </p:txBody>
      </p:sp>
      <p:pic>
        <p:nvPicPr>
          <p:cNvPr id="3" name="Imagen 2">
            <a:extLst>
              <a:ext uri="{FF2B5EF4-FFF2-40B4-BE49-F238E27FC236}">
                <a16:creationId xmlns:a16="http://schemas.microsoft.com/office/drawing/2014/main" id="{5BDA7581-ABBF-499B-A930-F10C128819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6194" y="2064327"/>
            <a:ext cx="4795805" cy="3740728"/>
          </a:xfrm>
          <a:prstGeom prst="rect">
            <a:avLst/>
          </a:prstGeom>
        </p:spPr>
      </p:pic>
      <p:sp>
        <p:nvSpPr>
          <p:cNvPr id="2" name="CuadroTexto 1">
            <a:extLst>
              <a:ext uri="{FF2B5EF4-FFF2-40B4-BE49-F238E27FC236}">
                <a16:creationId xmlns:a16="http://schemas.microsoft.com/office/drawing/2014/main" id="{632026BC-7B43-4799-8C2E-BA3A92373895}"/>
              </a:ext>
            </a:extLst>
          </p:cNvPr>
          <p:cNvSpPr txBox="1"/>
          <p:nvPr/>
        </p:nvSpPr>
        <p:spPr>
          <a:xfrm>
            <a:off x="526473" y="110836"/>
            <a:ext cx="6869721" cy="4832092"/>
          </a:xfrm>
          <a:prstGeom prst="rect">
            <a:avLst/>
          </a:prstGeom>
          <a:noFill/>
        </p:spPr>
        <p:txBody>
          <a:bodyPr wrap="square" rtlCol="0">
            <a:spAutoFit/>
          </a:bodyPr>
          <a:lstStyle/>
          <a:p>
            <a:pPr algn="just">
              <a:spcBef>
                <a:spcPts val="600"/>
              </a:spcBef>
              <a:spcAft>
                <a:spcPts val="600"/>
              </a:spcAft>
            </a:pPr>
            <a:r>
              <a:rPr lang="es-ES" sz="2400" dirty="0">
                <a:effectLst/>
                <a:ea typeface="Verdana" panose="020B0604030504040204" pitchFamily="34" charset="0"/>
                <a:cs typeface="Verdana" panose="020B0604030504040204" pitchFamily="34" charset="0"/>
              </a:rPr>
              <a:t>Se aprecia el método del realismo. </a:t>
            </a:r>
          </a:p>
          <a:p>
            <a:pPr algn="just">
              <a:spcBef>
                <a:spcPts val="600"/>
              </a:spcBef>
              <a:spcAft>
                <a:spcPts val="600"/>
              </a:spcAft>
            </a:pPr>
            <a:r>
              <a:rPr lang="es-ES" sz="2400" dirty="0">
                <a:effectLst/>
                <a:ea typeface="Verdana" panose="020B0604030504040204" pitchFamily="34" charset="0"/>
                <a:cs typeface="Verdana" panose="020B0604030504040204" pitchFamily="34" charset="0"/>
              </a:rPr>
              <a:t>Caravaggio unió la pintura del natural con la memoria pues no se limita solo a copiar de la naturaleza tal cual, sino que sabe usar los</a:t>
            </a:r>
            <a:r>
              <a:rPr lang="es-ES" sz="2400" spc="155" dirty="0">
                <a:effectLst/>
                <a:ea typeface="Verdana" panose="020B0604030504040204" pitchFamily="34" charset="0"/>
                <a:cs typeface="Verdana" panose="020B0604030504040204" pitchFamily="34" charset="0"/>
              </a:rPr>
              <a:t> </a:t>
            </a:r>
            <a:r>
              <a:rPr lang="es-ES" sz="2400" dirty="0">
                <a:effectLst/>
                <a:ea typeface="Verdana" panose="020B0604030504040204" pitchFamily="34" charset="0"/>
                <a:cs typeface="Verdana" panose="020B0604030504040204" pitchFamily="34" charset="0"/>
              </a:rPr>
              <a:t>modelos aportados por la tradición del arte antiguo y renacentista a los que incluso transforma gracias a la inmediatez de su visión y a la potencia de los gestos empleados. </a:t>
            </a:r>
          </a:p>
          <a:p>
            <a:pPr algn="just">
              <a:spcBef>
                <a:spcPts val="600"/>
              </a:spcBef>
              <a:spcAft>
                <a:spcPts val="600"/>
              </a:spcAft>
            </a:pPr>
            <a:r>
              <a:rPr lang="es-ES" sz="2400" dirty="0">
                <a:effectLst/>
                <a:ea typeface="Verdana" panose="020B0604030504040204" pitchFamily="34" charset="0"/>
                <a:cs typeface="Verdana" panose="020B0604030504040204" pitchFamily="34" charset="0"/>
              </a:rPr>
              <a:t>La composición está tomada de un grabado de Durero y en ella repite modelos que </a:t>
            </a:r>
            <a:r>
              <a:rPr lang="es-ES" sz="2400" spc="-15" dirty="0">
                <a:effectLst/>
                <a:ea typeface="Verdana" panose="020B0604030504040204" pitchFamily="34" charset="0"/>
                <a:cs typeface="Verdana" panose="020B0604030504040204" pitchFamily="34" charset="0"/>
              </a:rPr>
              <a:t>ya </a:t>
            </a:r>
            <a:r>
              <a:rPr lang="es-ES" sz="2400" dirty="0">
                <a:effectLst/>
                <a:ea typeface="Verdana" panose="020B0604030504040204" pitchFamily="34" charset="0"/>
                <a:cs typeface="Verdana" panose="020B0604030504040204" pitchFamily="34" charset="0"/>
              </a:rPr>
              <a:t>ha empleado con anterioridad, el lienzo se convierte en un gran </a:t>
            </a:r>
            <a:r>
              <a:rPr lang="es-ES" sz="2400" dirty="0" err="1">
                <a:effectLst/>
                <a:ea typeface="Verdana" panose="020B0604030504040204" pitchFamily="34" charset="0"/>
                <a:cs typeface="Verdana" panose="020B0604030504040204" pitchFamily="34" charset="0"/>
              </a:rPr>
              <a:t>puzzle</a:t>
            </a:r>
            <a:r>
              <a:rPr lang="es-ES" sz="2400" dirty="0">
                <a:effectLst/>
                <a:ea typeface="Verdana" panose="020B0604030504040204" pitchFamily="34" charset="0"/>
                <a:cs typeface="Verdana" panose="020B0604030504040204" pitchFamily="34" charset="0"/>
              </a:rPr>
              <a:t> de piezas, citas y recuerdos que sabe encajar pues el resultado es una escena viva, real y</a:t>
            </a:r>
            <a:r>
              <a:rPr lang="es-ES" sz="2400" spc="-5" dirty="0">
                <a:effectLst/>
                <a:ea typeface="Verdana" panose="020B0604030504040204" pitchFamily="34" charset="0"/>
                <a:cs typeface="Verdana" panose="020B0604030504040204" pitchFamily="34" charset="0"/>
              </a:rPr>
              <a:t> </a:t>
            </a:r>
            <a:r>
              <a:rPr lang="es-ES" sz="2400" dirty="0">
                <a:effectLst/>
                <a:ea typeface="Verdana" panose="020B0604030504040204" pitchFamily="34" charset="0"/>
                <a:cs typeface="Verdana" panose="020B0604030504040204" pitchFamily="34" charset="0"/>
              </a:rPr>
              <a:t>creíble.</a:t>
            </a:r>
          </a:p>
        </p:txBody>
      </p:sp>
    </p:spTree>
    <p:extLst>
      <p:ext uri="{BB962C8B-B14F-4D97-AF65-F5344CB8AC3E}">
        <p14:creationId xmlns:p14="http://schemas.microsoft.com/office/powerpoint/2010/main" val="183024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7875772" y="1"/>
            <a:ext cx="4316227" cy="2161308"/>
          </a:xfrm>
        </p:spPr>
        <p:txBody>
          <a:bodyPr>
            <a:normAutofit fontScale="90000"/>
          </a:bodyPr>
          <a:lstStyle/>
          <a:p>
            <a:pPr algn="ctr"/>
            <a:r>
              <a:rPr lang="es-ES" sz="3200" b="1" dirty="0"/>
              <a:t>1603. Caravaggio. </a:t>
            </a:r>
            <a:br>
              <a:rPr lang="es-ES" sz="3200" b="1" dirty="0"/>
            </a:br>
            <a:r>
              <a:rPr lang="es-ES" sz="3200" b="1" dirty="0"/>
              <a:t>Prendimiento de Cristo. </a:t>
            </a:r>
            <a:br>
              <a:rPr lang="es-ES" sz="3200" b="1" dirty="0"/>
            </a:br>
            <a:r>
              <a:rPr lang="es-ES" sz="3200" b="1" dirty="0" err="1"/>
              <a:t>National</a:t>
            </a:r>
            <a:r>
              <a:rPr lang="es-ES" sz="3200" b="1" dirty="0"/>
              <a:t> </a:t>
            </a:r>
            <a:r>
              <a:rPr lang="es-ES" sz="3200" b="1" dirty="0" err="1"/>
              <a:t>Gallery</a:t>
            </a:r>
            <a:r>
              <a:rPr lang="es-ES" sz="3200" b="1" dirty="0"/>
              <a:t> of </a:t>
            </a:r>
            <a:r>
              <a:rPr lang="es-ES" sz="3200" b="1" dirty="0" err="1"/>
              <a:t>Ireland</a:t>
            </a:r>
            <a:r>
              <a:rPr lang="es-ES" sz="3200" b="1" dirty="0"/>
              <a:t>. </a:t>
            </a:r>
            <a:br>
              <a:rPr lang="es-ES" sz="3200" b="1" dirty="0"/>
            </a:br>
            <a:r>
              <a:rPr lang="es-ES" sz="3200" b="1" dirty="0"/>
              <a:t>Dublín. </a:t>
            </a:r>
          </a:p>
        </p:txBody>
      </p:sp>
      <p:pic>
        <p:nvPicPr>
          <p:cNvPr id="3" name="Imagen 2">
            <a:extLst>
              <a:ext uri="{FF2B5EF4-FFF2-40B4-BE49-F238E27FC236}">
                <a16:creationId xmlns:a16="http://schemas.microsoft.com/office/drawing/2014/main" id="{5BDA7581-ABBF-499B-A930-F10C128819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5774" y="2438399"/>
            <a:ext cx="4316224" cy="3366655"/>
          </a:xfrm>
          <a:prstGeom prst="rect">
            <a:avLst/>
          </a:prstGeom>
        </p:spPr>
      </p:pic>
      <p:sp>
        <p:nvSpPr>
          <p:cNvPr id="2" name="CuadroTexto 1">
            <a:extLst>
              <a:ext uri="{FF2B5EF4-FFF2-40B4-BE49-F238E27FC236}">
                <a16:creationId xmlns:a16="http://schemas.microsoft.com/office/drawing/2014/main" id="{632026BC-7B43-4799-8C2E-BA3A92373895}"/>
              </a:ext>
            </a:extLst>
          </p:cNvPr>
          <p:cNvSpPr txBox="1"/>
          <p:nvPr/>
        </p:nvSpPr>
        <p:spPr>
          <a:xfrm>
            <a:off x="249382" y="110836"/>
            <a:ext cx="7626391" cy="6678751"/>
          </a:xfrm>
          <a:prstGeom prst="rect">
            <a:avLst/>
          </a:prstGeom>
          <a:noFill/>
        </p:spPr>
        <p:txBody>
          <a:bodyPr wrap="square" rtlCol="0">
            <a:spAutoFit/>
          </a:bodyPr>
          <a:lstStyle/>
          <a:p>
            <a:pPr algn="just">
              <a:spcBef>
                <a:spcPts val="600"/>
              </a:spcBef>
              <a:spcAft>
                <a:spcPts val="600"/>
              </a:spcAft>
            </a:pPr>
            <a:r>
              <a:rPr lang="es-ES" sz="2400" b="1" dirty="0">
                <a:effectLst/>
                <a:ea typeface="Verdana" panose="020B0604030504040204" pitchFamily="34" charset="0"/>
                <a:cs typeface="Verdana" panose="020B0604030504040204" pitchFamily="34" charset="0"/>
              </a:rPr>
              <a:t>La pincelada suelta</a:t>
            </a:r>
            <a:r>
              <a:rPr lang="es-ES" sz="2400" dirty="0">
                <a:effectLst/>
                <a:ea typeface="Verdana" panose="020B0604030504040204" pitchFamily="34" charset="0"/>
                <a:cs typeface="Verdana" panose="020B0604030504040204" pitchFamily="34" charset="0"/>
              </a:rPr>
              <a:t>, es sólida y ligera, lo que da un sentido de </a:t>
            </a:r>
            <a:r>
              <a:rPr lang="es-ES" sz="2400" b="1" dirty="0">
                <a:effectLst/>
                <a:ea typeface="Verdana" panose="020B0604030504040204" pitchFamily="34" charset="0"/>
                <a:cs typeface="Verdana" panose="020B0604030504040204" pitchFamily="34" charset="0"/>
              </a:rPr>
              <a:t>proximidad y realismo aún </a:t>
            </a:r>
            <a:r>
              <a:rPr lang="es-ES" sz="2400" b="1" spc="-25" dirty="0">
                <a:effectLst/>
                <a:ea typeface="Verdana" panose="020B0604030504040204" pitchFamily="34" charset="0"/>
                <a:cs typeface="Verdana" panose="020B0604030504040204" pitchFamily="34" charset="0"/>
              </a:rPr>
              <a:t>mayor</a:t>
            </a:r>
            <a:r>
              <a:rPr lang="es-ES" sz="2400" spc="-25" dirty="0">
                <a:effectLst/>
                <a:ea typeface="Verdana" panose="020B0604030504040204" pitchFamily="34" charset="0"/>
                <a:cs typeface="Verdana" panose="020B0604030504040204" pitchFamily="34" charset="0"/>
              </a:rPr>
              <a:t>. </a:t>
            </a:r>
            <a:endParaRPr lang="es-ES" sz="2400" dirty="0">
              <a:effectLst/>
              <a:ea typeface="Verdana" panose="020B0604030504040204" pitchFamily="34" charset="0"/>
              <a:cs typeface="Verdana" panose="020B0604030504040204" pitchFamily="34" charset="0"/>
            </a:endParaRPr>
          </a:p>
          <a:p>
            <a:pPr algn="just">
              <a:spcBef>
                <a:spcPts val="600"/>
              </a:spcBef>
              <a:spcAft>
                <a:spcPts val="600"/>
              </a:spcAft>
            </a:pPr>
            <a:r>
              <a:rPr lang="es-ES" sz="2400" dirty="0">
                <a:effectLst/>
                <a:ea typeface="Verdana" panose="020B0604030504040204" pitchFamily="34" charset="0"/>
                <a:cs typeface="Verdana" panose="020B0604030504040204" pitchFamily="34" charset="0"/>
              </a:rPr>
              <a:t>La obra de </a:t>
            </a:r>
            <a:r>
              <a:rPr lang="es-ES" sz="2400" b="1" dirty="0">
                <a:effectLst/>
                <a:ea typeface="Verdana" panose="020B0604030504040204" pitchFamily="34" charset="0"/>
                <a:cs typeface="Verdana" panose="020B0604030504040204" pitchFamily="34" charset="0"/>
              </a:rPr>
              <a:t>Caravaggio </a:t>
            </a:r>
            <a:r>
              <a:rPr lang="es-ES" sz="2400" dirty="0">
                <a:effectLst/>
                <a:ea typeface="Verdana" panose="020B0604030504040204" pitchFamily="34" charset="0"/>
                <a:cs typeface="Verdana" panose="020B0604030504040204" pitchFamily="34" charset="0"/>
              </a:rPr>
              <a:t>a partir de 1599 se dedica, </a:t>
            </a:r>
            <a:r>
              <a:rPr lang="es-ES" sz="2400" b="1" dirty="0">
                <a:effectLst/>
                <a:ea typeface="Verdana" panose="020B0604030504040204" pitchFamily="34" charset="0"/>
                <a:cs typeface="Verdana" panose="020B0604030504040204" pitchFamily="34" charset="0"/>
              </a:rPr>
              <a:t>casi de forma exclusiva</a:t>
            </a:r>
            <a:r>
              <a:rPr lang="es-ES" sz="2400" dirty="0">
                <a:effectLst/>
                <a:ea typeface="Verdana" panose="020B0604030504040204" pitchFamily="34" charset="0"/>
                <a:cs typeface="Verdana" panose="020B0604030504040204" pitchFamily="34" charset="0"/>
              </a:rPr>
              <a:t>, a la </a:t>
            </a:r>
            <a:r>
              <a:rPr lang="es-ES" sz="2400" b="1" dirty="0">
                <a:effectLst/>
                <a:ea typeface="Verdana" panose="020B0604030504040204" pitchFamily="34" charset="0"/>
                <a:cs typeface="Verdana" panose="020B0604030504040204" pitchFamily="34" charset="0"/>
              </a:rPr>
              <a:t>temática religiosa</a:t>
            </a:r>
            <a:r>
              <a:rPr lang="es-ES" sz="2400" dirty="0">
                <a:effectLst/>
                <a:ea typeface="Verdana" panose="020B0604030504040204" pitchFamily="34" charset="0"/>
                <a:cs typeface="Verdana" panose="020B0604030504040204" pitchFamily="34" charset="0"/>
              </a:rPr>
              <a:t>. La </a:t>
            </a:r>
            <a:r>
              <a:rPr lang="es-ES" sz="2400" b="1" dirty="0">
                <a:effectLst/>
                <a:ea typeface="Verdana" panose="020B0604030504040204" pitchFamily="34" charset="0"/>
                <a:cs typeface="Verdana" panose="020B0604030504040204" pitchFamily="34" charset="0"/>
              </a:rPr>
              <a:t>importancia de los jesuitas</a:t>
            </a:r>
            <a:r>
              <a:rPr lang="es-ES" sz="2400" dirty="0">
                <a:effectLst/>
                <a:ea typeface="Verdana" panose="020B0604030504040204" pitchFamily="34" charset="0"/>
                <a:cs typeface="Verdana" panose="020B0604030504040204" pitchFamily="34" charset="0"/>
              </a:rPr>
              <a:t> y del método ignaciano de los Ejercicios Espirituales, con el poder que se otorga a los sentidos, más que al intelecto, justifica el realismo en las figuras y que éstas sean ante todo verosímiles buscando conmover al espectador con una inquebrantable honradez.</a:t>
            </a:r>
          </a:p>
          <a:p>
            <a:pPr algn="just">
              <a:spcBef>
                <a:spcPts val="600"/>
              </a:spcBef>
              <a:spcAft>
                <a:spcPts val="600"/>
              </a:spcAft>
            </a:pPr>
            <a:r>
              <a:rPr lang="es-ES" sz="2400" b="1" dirty="0">
                <a:effectLst/>
                <a:ea typeface="Verdana" panose="020B0604030504040204" pitchFamily="34" charset="0"/>
                <a:cs typeface="Verdana" panose="020B0604030504040204" pitchFamily="34" charset="0"/>
              </a:rPr>
              <a:t>Sacrifica la disposición lógica</a:t>
            </a:r>
            <a:r>
              <a:rPr lang="es-ES" sz="2400" dirty="0">
                <a:effectLst/>
                <a:ea typeface="Verdana" panose="020B0604030504040204" pitchFamily="34" charset="0"/>
                <a:cs typeface="Verdana" panose="020B0604030504040204" pitchFamily="34" charset="0"/>
              </a:rPr>
              <a:t> y la coordinación racional de las figuras a fin de </a:t>
            </a:r>
            <a:r>
              <a:rPr lang="es-ES" sz="2400" b="1" dirty="0">
                <a:effectLst/>
                <a:ea typeface="Verdana" panose="020B0604030504040204" pitchFamily="34" charset="0"/>
                <a:cs typeface="Verdana" panose="020B0604030504040204" pitchFamily="34" charset="0"/>
              </a:rPr>
              <a:t>aumentar el impacto emocional</a:t>
            </a:r>
            <a:r>
              <a:rPr lang="es-ES" sz="2400" dirty="0">
                <a:effectLst/>
                <a:ea typeface="Verdana" panose="020B0604030504040204" pitchFamily="34" charset="0"/>
                <a:cs typeface="Verdana" panose="020B0604030504040204" pitchFamily="34" charset="0"/>
              </a:rPr>
              <a:t> que desea transmitir. Utiliza una </a:t>
            </a:r>
            <a:r>
              <a:rPr lang="es-ES" sz="2400" b="1" dirty="0">
                <a:effectLst/>
                <a:ea typeface="Verdana" panose="020B0604030504040204" pitchFamily="34" charset="0"/>
                <a:cs typeface="Verdana" panose="020B0604030504040204" pitchFamily="34" charset="0"/>
              </a:rPr>
              <a:t>composición elíptica</a:t>
            </a:r>
            <a:r>
              <a:rPr lang="es-ES" sz="2400" dirty="0">
                <a:effectLst/>
                <a:ea typeface="Verdana" panose="020B0604030504040204" pitchFamily="34" charset="0"/>
                <a:cs typeface="Verdana" panose="020B0604030504040204" pitchFamily="34" charset="0"/>
              </a:rPr>
              <a:t>, muy del gusto de los pintores barrocos, lo que permite crear toda una secuencia encadenada de gestos, miradas, movimientos que nos llevan de uno a otro en medio de la agitación del momento y en la que resalta la mansedumbre de Jesús.</a:t>
            </a:r>
          </a:p>
        </p:txBody>
      </p:sp>
    </p:spTree>
    <p:extLst>
      <p:ext uri="{BB962C8B-B14F-4D97-AF65-F5344CB8AC3E}">
        <p14:creationId xmlns:p14="http://schemas.microsoft.com/office/powerpoint/2010/main" val="113254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98CCB74-2EA7-49DE-80E2-DE69980E8372}"/>
              </a:ext>
            </a:extLst>
          </p:cNvPr>
          <p:cNvSpPr>
            <a:spLocks noGrp="1"/>
          </p:cNvSpPr>
          <p:nvPr>
            <p:ph type="title"/>
          </p:nvPr>
        </p:nvSpPr>
        <p:spPr>
          <a:xfrm>
            <a:off x="692728" y="365125"/>
            <a:ext cx="6179128" cy="5578475"/>
          </a:xfrm>
        </p:spPr>
        <p:txBody>
          <a:bodyPr anchor="t">
            <a:normAutofit/>
          </a:bodyPr>
          <a:lstStyle/>
          <a:p>
            <a:r>
              <a:rPr lang="it-IT" dirty="0"/>
              <a:t>1604. Caravaggio. Coronación de espinas.</a:t>
            </a:r>
            <a:br>
              <a:rPr lang="it-IT" dirty="0"/>
            </a:br>
            <a:r>
              <a:rPr lang="it-IT" dirty="0"/>
              <a:t>Palacio degli Alberti, Prato, Italia</a:t>
            </a:r>
            <a:endParaRPr lang="es-ES" b="1" dirty="0">
              <a:solidFill>
                <a:srgbClr val="FF0000"/>
              </a:solidFill>
            </a:endParaRPr>
          </a:p>
        </p:txBody>
      </p:sp>
      <p:sp>
        <p:nvSpPr>
          <p:cNvPr id="5" name="CuadroTexto 4">
            <a:extLst>
              <a:ext uri="{FF2B5EF4-FFF2-40B4-BE49-F238E27FC236}">
                <a16:creationId xmlns:a16="http://schemas.microsoft.com/office/drawing/2014/main" id="{53E4C7A3-BAD3-438E-A960-C4A2CCA29B90}"/>
              </a:ext>
            </a:extLst>
          </p:cNvPr>
          <p:cNvSpPr txBox="1"/>
          <p:nvPr/>
        </p:nvSpPr>
        <p:spPr>
          <a:xfrm>
            <a:off x="360219" y="5943600"/>
            <a:ext cx="3313042" cy="369332"/>
          </a:xfrm>
          <a:prstGeom prst="rect">
            <a:avLst/>
          </a:prstGeom>
          <a:noFill/>
        </p:spPr>
        <p:txBody>
          <a:bodyPr wrap="square" rtlCol="0">
            <a:spAutoFit/>
          </a:bodyPr>
          <a:lstStyle/>
          <a:p>
            <a:pPr algn="ctr"/>
            <a:r>
              <a:rPr lang="it-IT" dirty="0"/>
              <a:t>.</a:t>
            </a:r>
            <a:endParaRPr lang="es-ES" dirty="0"/>
          </a:p>
        </p:txBody>
      </p:sp>
      <p:pic>
        <p:nvPicPr>
          <p:cNvPr id="7" name="Imagen 6">
            <a:extLst>
              <a:ext uri="{FF2B5EF4-FFF2-40B4-BE49-F238E27FC236}">
                <a16:creationId xmlns:a16="http://schemas.microsoft.com/office/drawing/2014/main" id="{05811858-64CA-409A-9AA1-D1930EC403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2435" y="0"/>
            <a:ext cx="4969565" cy="6858000"/>
          </a:xfrm>
          <a:prstGeom prst="rect">
            <a:avLst/>
          </a:prstGeom>
        </p:spPr>
      </p:pic>
    </p:spTree>
    <p:extLst>
      <p:ext uri="{BB962C8B-B14F-4D97-AF65-F5344CB8AC3E}">
        <p14:creationId xmlns:p14="http://schemas.microsoft.com/office/powerpoint/2010/main" val="8790387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98CCB74-2EA7-49DE-80E2-DE69980E8372}"/>
              </a:ext>
            </a:extLst>
          </p:cNvPr>
          <p:cNvSpPr>
            <a:spLocks noGrp="1"/>
          </p:cNvSpPr>
          <p:nvPr>
            <p:ph type="title"/>
          </p:nvPr>
        </p:nvSpPr>
        <p:spPr>
          <a:xfrm>
            <a:off x="207818" y="365125"/>
            <a:ext cx="2646218" cy="6160366"/>
          </a:xfrm>
        </p:spPr>
        <p:txBody>
          <a:bodyPr anchor="t">
            <a:normAutofit fontScale="90000"/>
          </a:bodyPr>
          <a:lstStyle/>
          <a:p>
            <a:r>
              <a:rPr lang="es-ES" b="1" dirty="0"/>
              <a:t>1603. Caravaggio. Coronación de espinas.</a:t>
            </a:r>
            <a:br>
              <a:rPr lang="es-ES" b="1" dirty="0"/>
            </a:br>
            <a:r>
              <a:rPr lang="es-ES" b="1" dirty="0"/>
              <a:t>Museo de Historia del Arte de Viena.</a:t>
            </a:r>
            <a:br>
              <a:rPr lang="es-ES" b="1" dirty="0"/>
            </a:br>
            <a:endParaRPr lang="es-ES" b="1" dirty="0"/>
          </a:p>
        </p:txBody>
      </p:sp>
      <p:pic>
        <p:nvPicPr>
          <p:cNvPr id="9" name="Imagen 8">
            <a:extLst>
              <a:ext uri="{FF2B5EF4-FFF2-40B4-BE49-F238E27FC236}">
                <a16:creationId xmlns:a16="http://schemas.microsoft.com/office/drawing/2014/main" id="{FE1B8057-EC51-4316-B625-AE5081C1C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2100" y="0"/>
            <a:ext cx="9159648" cy="6892636"/>
          </a:xfrm>
          <a:prstGeom prst="rect">
            <a:avLst/>
          </a:prstGeom>
        </p:spPr>
      </p:pic>
    </p:spTree>
    <p:extLst>
      <p:ext uri="{BB962C8B-B14F-4D97-AF65-F5344CB8AC3E}">
        <p14:creationId xmlns:p14="http://schemas.microsoft.com/office/powerpoint/2010/main" val="2446602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98CCB74-2EA7-49DE-80E2-DE69980E8372}"/>
              </a:ext>
            </a:extLst>
          </p:cNvPr>
          <p:cNvSpPr>
            <a:spLocks noGrp="1"/>
          </p:cNvSpPr>
          <p:nvPr>
            <p:ph type="title"/>
          </p:nvPr>
        </p:nvSpPr>
        <p:spPr>
          <a:xfrm>
            <a:off x="838200" y="365125"/>
            <a:ext cx="10515600" cy="549275"/>
          </a:xfrm>
        </p:spPr>
        <p:txBody>
          <a:bodyPr>
            <a:normAutofit fontScale="90000"/>
          </a:bodyPr>
          <a:lstStyle/>
          <a:p>
            <a:pPr algn="ctr"/>
            <a:r>
              <a:rPr lang="es-ES" b="1" dirty="0"/>
              <a:t>Caravaggio. Coronación de espinas.</a:t>
            </a:r>
          </a:p>
        </p:txBody>
      </p:sp>
      <p:sp>
        <p:nvSpPr>
          <p:cNvPr id="5" name="CuadroTexto 4">
            <a:extLst>
              <a:ext uri="{FF2B5EF4-FFF2-40B4-BE49-F238E27FC236}">
                <a16:creationId xmlns:a16="http://schemas.microsoft.com/office/drawing/2014/main" id="{53E4C7A3-BAD3-438E-A960-C4A2CCA29B90}"/>
              </a:ext>
            </a:extLst>
          </p:cNvPr>
          <p:cNvSpPr txBox="1"/>
          <p:nvPr/>
        </p:nvSpPr>
        <p:spPr>
          <a:xfrm>
            <a:off x="360218" y="5943600"/>
            <a:ext cx="3546763" cy="646331"/>
          </a:xfrm>
          <a:prstGeom prst="rect">
            <a:avLst/>
          </a:prstGeom>
          <a:noFill/>
        </p:spPr>
        <p:txBody>
          <a:bodyPr wrap="square" rtlCol="0">
            <a:spAutoFit/>
          </a:bodyPr>
          <a:lstStyle/>
          <a:p>
            <a:pPr algn="ctr"/>
            <a:r>
              <a:rPr lang="it-IT" b="1" dirty="0"/>
              <a:t>1604. </a:t>
            </a:r>
          </a:p>
          <a:p>
            <a:pPr algn="ctr"/>
            <a:r>
              <a:rPr lang="it-IT" b="1" dirty="0"/>
              <a:t>Palacio degli Alberti, Prato, Italia.</a:t>
            </a:r>
            <a:endParaRPr lang="es-ES" b="1" dirty="0"/>
          </a:p>
        </p:txBody>
      </p:sp>
      <p:pic>
        <p:nvPicPr>
          <p:cNvPr id="7" name="Imagen 6">
            <a:extLst>
              <a:ext uri="{FF2B5EF4-FFF2-40B4-BE49-F238E27FC236}">
                <a16:creationId xmlns:a16="http://schemas.microsoft.com/office/drawing/2014/main" id="{05811858-64CA-409A-9AA1-D1930EC403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218" y="1049065"/>
            <a:ext cx="3546764" cy="4894535"/>
          </a:xfrm>
          <a:prstGeom prst="rect">
            <a:avLst/>
          </a:prstGeom>
        </p:spPr>
      </p:pic>
      <p:pic>
        <p:nvPicPr>
          <p:cNvPr id="9" name="Imagen 8">
            <a:extLst>
              <a:ext uri="{FF2B5EF4-FFF2-40B4-BE49-F238E27FC236}">
                <a16:creationId xmlns:a16="http://schemas.microsoft.com/office/drawing/2014/main" id="{FE1B8057-EC51-4316-B625-AE5081C1C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6034" y="1371600"/>
            <a:ext cx="6075747" cy="4572000"/>
          </a:xfrm>
          <a:prstGeom prst="rect">
            <a:avLst/>
          </a:prstGeom>
        </p:spPr>
      </p:pic>
      <p:sp>
        <p:nvSpPr>
          <p:cNvPr id="10" name="CuadroTexto 9">
            <a:extLst>
              <a:ext uri="{FF2B5EF4-FFF2-40B4-BE49-F238E27FC236}">
                <a16:creationId xmlns:a16="http://schemas.microsoft.com/office/drawing/2014/main" id="{F07BAB48-10E5-4316-87B2-E079F8D5CAD6}"/>
              </a:ext>
            </a:extLst>
          </p:cNvPr>
          <p:cNvSpPr txBox="1"/>
          <p:nvPr/>
        </p:nvSpPr>
        <p:spPr>
          <a:xfrm>
            <a:off x="5749636" y="6054436"/>
            <a:ext cx="6082145" cy="646331"/>
          </a:xfrm>
          <a:prstGeom prst="rect">
            <a:avLst/>
          </a:prstGeom>
          <a:noFill/>
        </p:spPr>
        <p:txBody>
          <a:bodyPr wrap="square" rtlCol="0">
            <a:spAutoFit/>
          </a:bodyPr>
          <a:lstStyle/>
          <a:p>
            <a:pPr algn="ctr"/>
            <a:r>
              <a:rPr lang="es-ES" b="1" dirty="0"/>
              <a:t>1603.</a:t>
            </a:r>
          </a:p>
          <a:p>
            <a:pPr algn="ctr"/>
            <a:r>
              <a:rPr lang="es-ES" b="1" dirty="0"/>
              <a:t>Museo de Historia del Arte de Viena, Viena, Austria</a:t>
            </a:r>
          </a:p>
        </p:txBody>
      </p:sp>
    </p:spTree>
    <p:extLst>
      <p:ext uri="{BB962C8B-B14F-4D97-AF65-F5344CB8AC3E}">
        <p14:creationId xmlns:p14="http://schemas.microsoft.com/office/powerpoint/2010/main" val="35342495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BDA7581-ABBF-499B-A930-F10C128819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4470400" cy="3486913"/>
          </a:xfrm>
          <a:prstGeom prst="rect">
            <a:avLst/>
          </a:prstGeom>
        </p:spPr>
      </p:pic>
      <p:pic>
        <p:nvPicPr>
          <p:cNvPr id="7" name="Imagen 6">
            <a:extLst>
              <a:ext uri="{FF2B5EF4-FFF2-40B4-BE49-F238E27FC236}">
                <a16:creationId xmlns:a16="http://schemas.microsoft.com/office/drawing/2014/main" id="{597A24C1-7833-4F2F-86AF-14B78E5CF4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753" y="1"/>
            <a:ext cx="2746131" cy="3685308"/>
          </a:xfrm>
          <a:prstGeom prst="rect">
            <a:avLst/>
          </a:prstGeom>
        </p:spPr>
      </p:pic>
      <p:sp>
        <p:nvSpPr>
          <p:cNvPr id="8" name="Rectángulo 7">
            <a:extLst>
              <a:ext uri="{FF2B5EF4-FFF2-40B4-BE49-F238E27FC236}">
                <a16:creationId xmlns:a16="http://schemas.microsoft.com/office/drawing/2014/main" id="{541035CC-1662-404A-8FAE-39CACDF924E9}"/>
              </a:ext>
            </a:extLst>
          </p:cNvPr>
          <p:cNvSpPr/>
          <p:nvPr/>
        </p:nvSpPr>
        <p:spPr>
          <a:xfrm>
            <a:off x="5985164" y="540327"/>
            <a:ext cx="1485720" cy="1593273"/>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28625DE0-AAA5-43C4-A841-B63600EDC6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69116"/>
            <a:ext cx="4470400" cy="3188885"/>
          </a:xfrm>
          <a:prstGeom prst="rect">
            <a:avLst/>
          </a:prstGeom>
        </p:spPr>
      </p:pic>
      <p:pic>
        <p:nvPicPr>
          <p:cNvPr id="10" name="Imagen 9">
            <a:extLst>
              <a:ext uri="{FF2B5EF4-FFF2-40B4-BE49-F238E27FC236}">
                <a16:creationId xmlns:a16="http://schemas.microsoft.com/office/drawing/2014/main" id="{FD9FC7E2-DA6A-4AD2-91B3-54B01372FB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1746" y="3685308"/>
            <a:ext cx="3612172" cy="3172691"/>
          </a:xfrm>
          <a:prstGeom prst="rect">
            <a:avLst/>
          </a:prstGeom>
        </p:spPr>
      </p:pic>
      <p:sp>
        <p:nvSpPr>
          <p:cNvPr id="11" name="Elipse 10">
            <a:extLst>
              <a:ext uri="{FF2B5EF4-FFF2-40B4-BE49-F238E27FC236}">
                <a16:creationId xmlns:a16="http://schemas.microsoft.com/office/drawing/2014/main" id="{32B1CDFA-22E9-490F-8CD5-52E348998D5B}"/>
              </a:ext>
            </a:extLst>
          </p:cNvPr>
          <p:cNvSpPr/>
          <p:nvPr/>
        </p:nvSpPr>
        <p:spPr>
          <a:xfrm>
            <a:off x="3526971" y="246743"/>
            <a:ext cx="943429" cy="1364343"/>
          </a:xfrm>
          <a:prstGeom prst="ellipse">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Elipse 11">
            <a:extLst>
              <a:ext uri="{FF2B5EF4-FFF2-40B4-BE49-F238E27FC236}">
                <a16:creationId xmlns:a16="http://schemas.microsoft.com/office/drawing/2014/main" id="{EE23B62A-4A6A-4C31-B091-B1C3CF921DD8}"/>
              </a:ext>
            </a:extLst>
          </p:cNvPr>
          <p:cNvSpPr/>
          <p:nvPr/>
        </p:nvSpPr>
        <p:spPr>
          <a:xfrm>
            <a:off x="5486400" y="4225635"/>
            <a:ext cx="609600" cy="651165"/>
          </a:xfrm>
          <a:prstGeom prst="ellipse">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3" name="Imagen 12">
            <a:extLst>
              <a:ext uri="{FF2B5EF4-FFF2-40B4-BE49-F238E27FC236}">
                <a16:creationId xmlns:a16="http://schemas.microsoft.com/office/drawing/2014/main" id="{74D41F2D-8C85-4A4B-9582-BB69171EE04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13918" y="158709"/>
            <a:ext cx="2243733" cy="3328204"/>
          </a:xfrm>
          <a:prstGeom prst="rect">
            <a:avLst/>
          </a:prstGeom>
        </p:spPr>
      </p:pic>
      <p:sp>
        <p:nvSpPr>
          <p:cNvPr id="14" name="Elipse 13">
            <a:extLst>
              <a:ext uri="{FF2B5EF4-FFF2-40B4-BE49-F238E27FC236}">
                <a16:creationId xmlns:a16="http://schemas.microsoft.com/office/drawing/2014/main" id="{8EBBE422-2A0D-46EB-9D1E-0E86702A8796}"/>
              </a:ext>
            </a:extLst>
          </p:cNvPr>
          <p:cNvSpPr/>
          <p:nvPr/>
        </p:nvSpPr>
        <p:spPr>
          <a:xfrm>
            <a:off x="166550" y="540327"/>
            <a:ext cx="943428" cy="1070759"/>
          </a:xfrm>
          <a:prstGeom prst="ellipse">
            <a:avLst/>
          </a:prstGeom>
          <a:noFill/>
          <a:ln w="857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Elipse 15">
            <a:extLst>
              <a:ext uri="{FF2B5EF4-FFF2-40B4-BE49-F238E27FC236}">
                <a16:creationId xmlns:a16="http://schemas.microsoft.com/office/drawing/2014/main" id="{6BB04AC9-11A2-4FC6-ABF2-C6CD9336E99C}"/>
              </a:ext>
            </a:extLst>
          </p:cNvPr>
          <p:cNvSpPr/>
          <p:nvPr/>
        </p:nvSpPr>
        <p:spPr>
          <a:xfrm>
            <a:off x="7061521" y="4341420"/>
            <a:ext cx="943428" cy="1070759"/>
          </a:xfrm>
          <a:prstGeom prst="ellipse">
            <a:avLst/>
          </a:prstGeom>
          <a:noFill/>
          <a:ln w="857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Elipse 16">
            <a:extLst>
              <a:ext uri="{FF2B5EF4-FFF2-40B4-BE49-F238E27FC236}">
                <a16:creationId xmlns:a16="http://schemas.microsoft.com/office/drawing/2014/main" id="{528E8732-74C4-4FC3-AA57-28E57C5FBFE0}"/>
              </a:ext>
            </a:extLst>
          </p:cNvPr>
          <p:cNvSpPr/>
          <p:nvPr/>
        </p:nvSpPr>
        <p:spPr>
          <a:xfrm>
            <a:off x="9586430" y="266204"/>
            <a:ext cx="943428" cy="1070759"/>
          </a:xfrm>
          <a:prstGeom prst="ellipse">
            <a:avLst/>
          </a:prstGeom>
          <a:noFill/>
          <a:ln w="857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2656791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F3BCEA-DE47-40FE-898F-E556FFD8DC0C}"/>
              </a:ext>
            </a:extLst>
          </p:cNvPr>
          <p:cNvSpPr>
            <a:spLocks noGrp="1"/>
          </p:cNvSpPr>
          <p:nvPr>
            <p:ph type="title"/>
          </p:nvPr>
        </p:nvSpPr>
        <p:spPr>
          <a:xfrm>
            <a:off x="0" y="365125"/>
            <a:ext cx="6977204" cy="2447348"/>
          </a:xfrm>
        </p:spPr>
        <p:txBody>
          <a:bodyPr>
            <a:normAutofit/>
          </a:bodyPr>
          <a:lstStyle/>
          <a:p>
            <a:pPr algn="ctr"/>
            <a:r>
              <a:rPr lang="es-ES" sz="3600" b="1" dirty="0">
                <a:solidFill>
                  <a:srgbClr val="FF0000"/>
                </a:solidFill>
              </a:rPr>
              <a:t>1604. </a:t>
            </a:r>
            <a:br>
              <a:rPr lang="es-ES" sz="3600" b="1" dirty="0">
                <a:solidFill>
                  <a:srgbClr val="FF0000"/>
                </a:solidFill>
              </a:rPr>
            </a:br>
            <a:r>
              <a:rPr lang="es-ES" sz="3600" b="1" dirty="0">
                <a:solidFill>
                  <a:srgbClr val="FF0000"/>
                </a:solidFill>
              </a:rPr>
              <a:t>San Juan Bautista. </a:t>
            </a:r>
            <a:br>
              <a:rPr lang="es-ES" sz="3600" b="1" dirty="0">
                <a:solidFill>
                  <a:srgbClr val="FF0000"/>
                </a:solidFill>
              </a:rPr>
            </a:br>
            <a:r>
              <a:rPr lang="es-ES" sz="3600" b="1" dirty="0" err="1">
                <a:solidFill>
                  <a:srgbClr val="FF0000"/>
                </a:solidFill>
              </a:rPr>
              <a:t>The</a:t>
            </a:r>
            <a:r>
              <a:rPr lang="es-ES" sz="3600" b="1" dirty="0">
                <a:solidFill>
                  <a:srgbClr val="FF0000"/>
                </a:solidFill>
              </a:rPr>
              <a:t> Nelson-Atkins Museum of Art.</a:t>
            </a:r>
          </a:p>
        </p:txBody>
      </p:sp>
      <p:pic>
        <p:nvPicPr>
          <p:cNvPr id="4" name="Imagen 3">
            <a:extLst>
              <a:ext uri="{FF2B5EF4-FFF2-40B4-BE49-F238E27FC236}">
                <a16:creationId xmlns:a16="http://schemas.microsoft.com/office/drawing/2014/main" id="{66E199EC-7273-4CF2-9299-5F70F07E4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7204" y="0"/>
            <a:ext cx="5214796" cy="6858000"/>
          </a:xfrm>
          <a:prstGeom prst="rect">
            <a:avLst/>
          </a:prstGeom>
        </p:spPr>
      </p:pic>
    </p:spTree>
    <p:extLst>
      <p:ext uri="{BB962C8B-B14F-4D97-AF65-F5344CB8AC3E}">
        <p14:creationId xmlns:p14="http://schemas.microsoft.com/office/powerpoint/2010/main" val="24120744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1" y="1066800"/>
            <a:ext cx="2680138" cy="2064327"/>
          </a:xfrm>
        </p:spPr>
        <p:txBody>
          <a:bodyPr>
            <a:normAutofit fontScale="90000"/>
          </a:bodyPr>
          <a:lstStyle/>
          <a:p>
            <a:pPr algn="ctr"/>
            <a:r>
              <a:rPr lang="es-ES" sz="2400" b="1" dirty="0"/>
              <a:t>1604-1605. Caravaggio. </a:t>
            </a:r>
            <a:br>
              <a:rPr lang="es-ES" sz="2400" b="1" dirty="0"/>
            </a:br>
            <a:r>
              <a:rPr lang="es-ES" sz="2400" b="1" dirty="0"/>
              <a:t>San Juan Bautista. </a:t>
            </a:r>
            <a:br>
              <a:rPr lang="es-ES" sz="2400" b="1" dirty="0"/>
            </a:br>
            <a:r>
              <a:rPr lang="es-ES" sz="2400" b="1" dirty="0"/>
              <a:t>Galería Nacional Arte Antiguo.</a:t>
            </a:r>
            <a:br>
              <a:rPr lang="es-ES" sz="2400" b="1" dirty="0"/>
            </a:br>
            <a:r>
              <a:rPr lang="es-ES" sz="2400" b="1" dirty="0"/>
              <a:t>Roma.</a:t>
            </a:r>
          </a:p>
        </p:txBody>
      </p:sp>
      <p:pic>
        <p:nvPicPr>
          <p:cNvPr id="3" name="Imagen 2">
            <a:extLst>
              <a:ext uri="{FF2B5EF4-FFF2-40B4-BE49-F238E27FC236}">
                <a16:creationId xmlns:a16="http://schemas.microsoft.com/office/drawing/2014/main" id="{013441E6-FBF1-4BE4-A13B-E0E72DB411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88998" y="0"/>
            <a:ext cx="9503002" cy="6858000"/>
          </a:xfrm>
          <a:prstGeom prst="rect">
            <a:avLst/>
          </a:prstGeom>
        </p:spPr>
      </p:pic>
    </p:spTree>
    <p:extLst>
      <p:ext uri="{BB962C8B-B14F-4D97-AF65-F5344CB8AC3E}">
        <p14:creationId xmlns:p14="http://schemas.microsoft.com/office/powerpoint/2010/main" val="3602218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B68823B-7773-487B-A599-554FB27E7A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592142" cy="4839480"/>
          </a:xfrm>
          <a:prstGeom prst="rect">
            <a:avLst/>
          </a:prstGeom>
        </p:spPr>
      </p:pic>
      <p:sp>
        <p:nvSpPr>
          <p:cNvPr id="7" name="CuadroTexto 6">
            <a:extLst>
              <a:ext uri="{FF2B5EF4-FFF2-40B4-BE49-F238E27FC236}">
                <a16:creationId xmlns:a16="http://schemas.microsoft.com/office/drawing/2014/main" id="{7C9D896B-ADDC-4192-808E-26552273C015}"/>
              </a:ext>
            </a:extLst>
          </p:cNvPr>
          <p:cNvSpPr txBox="1"/>
          <p:nvPr/>
        </p:nvSpPr>
        <p:spPr>
          <a:xfrm>
            <a:off x="0" y="4839480"/>
            <a:ext cx="3592142" cy="923330"/>
          </a:xfrm>
          <a:prstGeom prst="rect">
            <a:avLst/>
          </a:prstGeom>
          <a:noFill/>
        </p:spPr>
        <p:txBody>
          <a:bodyPr wrap="square" rtlCol="0">
            <a:spAutoFit/>
          </a:bodyPr>
          <a:lstStyle/>
          <a:p>
            <a:pPr algn="ctr"/>
            <a:r>
              <a:rPr lang="es-ES" b="1" dirty="0">
                <a:solidFill>
                  <a:srgbClr val="FF0000"/>
                </a:solidFill>
              </a:rPr>
              <a:t>San Juan Bautista.</a:t>
            </a:r>
          </a:p>
          <a:p>
            <a:pPr algn="ctr"/>
            <a:r>
              <a:rPr lang="es-ES" b="1" dirty="0">
                <a:solidFill>
                  <a:srgbClr val="FF0000"/>
                </a:solidFill>
              </a:rPr>
              <a:t>1602.</a:t>
            </a:r>
          </a:p>
          <a:p>
            <a:pPr algn="ctr"/>
            <a:r>
              <a:rPr lang="es-ES" b="1" dirty="0">
                <a:solidFill>
                  <a:srgbClr val="FF0000"/>
                </a:solidFill>
              </a:rPr>
              <a:t>Pinacoteca Capitolina, Roma</a:t>
            </a:r>
          </a:p>
        </p:txBody>
      </p:sp>
      <p:pic>
        <p:nvPicPr>
          <p:cNvPr id="9" name="Imagen 8">
            <a:extLst>
              <a:ext uri="{FF2B5EF4-FFF2-40B4-BE49-F238E27FC236}">
                <a16:creationId xmlns:a16="http://schemas.microsoft.com/office/drawing/2014/main" id="{C7C9023A-DAF1-40ED-ABE0-016F63F34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3386" y="0"/>
            <a:ext cx="3705227" cy="4839480"/>
          </a:xfrm>
          <a:prstGeom prst="rect">
            <a:avLst/>
          </a:prstGeom>
        </p:spPr>
      </p:pic>
      <p:sp>
        <p:nvSpPr>
          <p:cNvPr id="10" name="CuadroTexto 9">
            <a:extLst>
              <a:ext uri="{FF2B5EF4-FFF2-40B4-BE49-F238E27FC236}">
                <a16:creationId xmlns:a16="http://schemas.microsoft.com/office/drawing/2014/main" id="{C345D834-A1A1-4F86-B376-F24BEAB4A9F2}"/>
              </a:ext>
            </a:extLst>
          </p:cNvPr>
          <p:cNvSpPr txBox="1"/>
          <p:nvPr/>
        </p:nvSpPr>
        <p:spPr>
          <a:xfrm>
            <a:off x="4243386" y="4839480"/>
            <a:ext cx="3705227" cy="923330"/>
          </a:xfrm>
          <a:prstGeom prst="rect">
            <a:avLst/>
          </a:prstGeom>
          <a:noFill/>
        </p:spPr>
        <p:txBody>
          <a:bodyPr wrap="square" rtlCol="0">
            <a:spAutoFit/>
          </a:bodyPr>
          <a:lstStyle/>
          <a:p>
            <a:pPr algn="ctr"/>
            <a:r>
              <a:rPr lang="es-ES" b="1" dirty="0">
                <a:solidFill>
                  <a:srgbClr val="FF0000"/>
                </a:solidFill>
              </a:rPr>
              <a:t>Amor vencedor.</a:t>
            </a:r>
          </a:p>
          <a:p>
            <a:pPr algn="ctr"/>
            <a:r>
              <a:rPr lang="es-ES" b="1" dirty="0">
                <a:solidFill>
                  <a:srgbClr val="FF0000"/>
                </a:solidFill>
              </a:rPr>
              <a:t>1602.</a:t>
            </a:r>
          </a:p>
          <a:p>
            <a:pPr algn="ctr"/>
            <a:r>
              <a:rPr lang="es-ES" b="1" dirty="0">
                <a:solidFill>
                  <a:srgbClr val="FF0000"/>
                </a:solidFill>
              </a:rPr>
              <a:t>Staatliche </a:t>
            </a:r>
            <a:r>
              <a:rPr lang="es-ES" b="1" dirty="0" err="1">
                <a:solidFill>
                  <a:srgbClr val="FF0000"/>
                </a:solidFill>
              </a:rPr>
              <a:t>Museen</a:t>
            </a:r>
            <a:r>
              <a:rPr lang="es-ES" b="1" dirty="0">
                <a:solidFill>
                  <a:srgbClr val="FF0000"/>
                </a:solidFill>
              </a:rPr>
              <a:t> de Berlín</a:t>
            </a:r>
          </a:p>
        </p:txBody>
      </p:sp>
      <p:pic>
        <p:nvPicPr>
          <p:cNvPr id="8" name="Imagen 7">
            <a:extLst>
              <a:ext uri="{FF2B5EF4-FFF2-40B4-BE49-F238E27FC236}">
                <a16:creationId xmlns:a16="http://schemas.microsoft.com/office/drawing/2014/main" id="{EE181E37-A10D-4283-BC7B-BFC7EC9D33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4008" y="0"/>
            <a:ext cx="3877992" cy="2798618"/>
          </a:xfrm>
          <a:prstGeom prst="rect">
            <a:avLst/>
          </a:prstGeom>
        </p:spPr>
      </p:pic>
      <p:sp>
        <p:nvSpPr>
          <p:cNvPr id="11" name="Título 3">
            <a:extLst>
              <a:ext uri="{FF2B5EF4-FFF2-40B4-BE49-F238E27FC236}">
                <a16:creationId xmlns:a16="http://schemas.microsoft.com/office/drawing/2014/main" id="{5847649A-EFF9-45D8-928A-1A9081D72161}"/>
              </a:ext>
            </a:extLst>
          </p:cNvPr>
          <p:cNvSpPr>
            <a:spLocks noGrp="1"/>
          </p:cNvSpPr>
          <p:nvPr>
            <p:ph type="title"/>
          </p:nvPr>
        </p:nvSpPr>
        <p:spPr>
          <a:xfrm>
            <a:off x="8314008" y="2798618"/>
            <a:ext cx="3877991" cy="2064327"/>
          </a:xfrm>
        </p:spPr>
        <p:txBody>
          <a:bodyPr>
            <a:normAutofit/>
          </a:bodyPr>
          <a:lstStyle/>
          <a:p>
            <a:pPr algn="ctr"/>
            <a:r>
              <a:rPr lang="es-ES" sz="2400" b="1" dirty="0"/>
              <a:t>Caravaggio. </a:t>
            </a:r>
            <a:br>
              <a:rPr lang="es-ES" sz="2400" b="1" dirty="0"/>
            </a:br>
            <a:r>
              <a:rPr lang="es-ES" sz="2400" b="1" dirty="0"/>
              <a:t>San Juan Bautista. </a:t>
            </a:r>
            <a:br>
              <a:rPr lang="es-ES" sz="2400" b="1" dirty="0"/>
            </a:br>
            <a:r>
              <a:rPr lang="es-ES" sz="2400" b="1" dirty="0"/>
              <a:t>1604-1605. </a:t>
            </a:r>
            <a:br>
              <a:rPr lang="es-ES" sz="2400" b="1" dirty="0"/>
            </a:br>
            <a:r>
              <a:rPr lang="es-ES" sz="2400" b="1" dirty="0"/>
              <a:t>Galería Nacional Arte Antiguo.</a:t>
            </a:r>
            <a:br>
              <a:rPr lang="es-ES" sz="2400" b="1" dirty="0"/>
            </a:br>
            <a:r>
              <a:rPr lang="es-ES" sz="2400" b="1" dirty="0"/>
              <a:t>Roma.</a:t>
            </a:r>
          </a:p>
        </p:txBody>
      </p:sp>
    </p:spTree>
    <p:extLst>
      <p:ext uri="{BB962C8B-B14F-4D97-AF65-F5344CB8AC3E}">
        <p14:creationId xmlns:p14="http://schemas.microsoft.com/office/powerpoint/2010/main" val="181077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512617" y="942109"/>
            <a:ext cx="5721927" cy="2285831"/>
          </a:xfrm>
        </p:spPr>
        <p:txBody>
          <a:bodyPr anchor="t">
            <a:normAutofit fontScale="90000"/>
          </a:bodyPr>
          <a:lstStyle/>
          <a:p>
            <a:r>
              <a:rPr lang="es-ES" b="1" dirty="0"/>
              <a:t>1604-1605 </a:t>
            </a:r>
            <a:br>
              <a:rPr lang="es-ES" b="1" dirty="0"/>
            </a:br>
            <a:r>
              <a:rPr lang="es-ES" b="1" dirty="0"/>
              <a:t>Caravaggio. </a:t>
            </a:r>
            <a:br>
              <a:rPr lang="es-ES" b="1" dirty="0"/>
            </a:br>
            <a:r>
              <a:rPr lang="es-ES" b="1" dirty="0"/>
              <a:t>Joven Baco Enfermo. </a:t>
            </a:r>
            <a:br>
              <a:rPr lang="es-ES" b="1" dirty="0"/>
            </a:br>
            <a:r>
              <a:rPr lang="es-ES" b="1" dirty="0"/>
              <a:t>Galería Borghese de Roma. </a:t>
            </a:r>
          </a:p>
        </p:txBody>
      </p:sp>
      <p:pic>
        <p:nvPicPr>
          <p:cNvPr id="3" name="Imagen 2">
            <a:extLst>
              <a:ext uri="{FF2B5EF4-FFF2-40B4-BE49-F238E27FC236}">
                <a16:creationId xmlns:a16="http://schemas.microsoft.com/office/drawing/2014/main" id="{0DD59C99-58F0-43E4-8255-CFBB46658A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0501" y="-3734"/>
            <a:ext cx="5271498" cy="6861734"/>
          </a:xfrm>
          <a:prstGeom prst="rect">
            <a:avLst/>
          </a:prstGeom>
        </p:spPr>
      </p:pic>
    </p:spTree>
    <p:extLst>
      <p:ext uri="{BB962C8B-B14F-4D97-AF65-F5344CB8AC3E}">
        <p14:creationId xmlns:p14="http://schemas.microsoft.com/office/powerpoint/2010/main" val="302697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512617" y="180109"/>
            <a:ext cx="6407884" cy="3047831"/>
          </a:xfrm>
        </p:spPr>
        <p:txBody>
          <a:bodyPr anchor="t">
            <a:normAutofit fontScale="90000"/>
          </a:bodyPr>
          <a:lstStyle/>
          <a:p>
            <a:r>
              <a:rPr lang="es-ES" sz="2800" b="1" dirty="0"/>
              <a:t>1604-1605. Caravaggio. Joven Baco Enfermo. Galería Borghese de Roma. </a:t>
            </a:r>
            <a:br>
              <a:rPr lang="es-ES" sz="2800" b="1" dirty="0"/>
            </a:br>
            <a:r>
              <a:rPr lang="es-ES" sz="2400" dirty="0">
                <a:latin typeface="+mn-lt"/>
              </a:rPr>
              <a:t>Pertenece a la primera etapa romana de Caravaggio. Sus retratos son de medias figuras, cuya ambigüedad psicológica y sexual han sido largamente debatido.</a:t>
            </a:r>
            <a:br>
              <a:rPr lang="es-ES" sz="2400" dirty="0">
                <a:latin typeface="+mn-lt"/>
              </a:rPr>
            </a:br>
            <a:r>
              <a:rPr lang="es-ES" sz="2400" dirty="0">
                <a:latin typeface="+mn-lt"/>
              </a:rPr>
              <a:t>Muestran un naturalismo incipiente, un interés por la captación de la fugacidad, las calidades matéricas y los efectos lumínicos. </a:t>
            </a:r>
            <a:br>
              <a:rPr lang="es-ES" sz="2400" dirty="0">
                <a:latin typeface="+mn-lt"/>
              </a:rPr>
            </a:br>
            <a:r>
              <a:rPr lang="es-ES" sz="2400" dirty="0">
                <a:latin typeface="+mn-lt"/>
              </a:rPr>
              <a:t>Ha sido interpretado con frecuencia como un autorretrato del joven pintor frente al espejo, esto explica la retorcida postura que adopta el modelo. </a:t>
            </a:r>
            <a:br>
              <a:rPr lang="es-ES" sz="2400" dirty="0">
                <a:latin typeface="+mn-lt"/>
              </a:rPr>
            </a:br>
            <a:r>
              <a:rPr lang="es-ES" sz="2400" dirty="0">
                <a:latin typeface="+mn-lt"/>
              </a:rPr>
              <a:t>Se trata de una composición a la vez naturalista y llena de guiños artísticos y simbólicos a la Antigüedad y el estudio de las expresiones de Leonardo. </a:t>
            </a:r>
            <a:br>
              <a:rPr lang="es-ES" sz="2400" dirty="0">
                <a:latin typeface="+mn-lt"/>
              </a:rPr>
            </a:br>
            <a:r>
              <a:rPr lang="es-ES" sz="2400" dirty="0">
                <a:latin typeface="+mn-lt"/>
              </a:rPr>
              <a:t>Era un tema popular entre los pintores, pero ninguno lo había retratado con el realismo de Caravaggio</a:t>
            </a:r>
            <a:br>
              <a:rPr lang="es-ES" sz="2400" dirty="0">
                <a:latin typeface="+mn-lt"/>
              </a:rPr>
            </a:br>
            <a:r>
              <a:rPr lang="es-ES" sz="2400" dirty="0">
                <a:latin typeface="+mn-lt"/>
              </a:rPr>
              <a:t>Fue una especie de tarjeta de presentación que mostraba su habilidad para crear bodegones, así como para retratar sujetos clásicos en poses complejas.</a:t>
            </a:r>
            <a:br>
              <a:rPr lang="es-ES" sz="2400" dirty="0">
                <a:latin typeface="+mn-lt"/>
              </a:rPr>
            </a:br>
            <a:endParaRPr lang="es-ES" sz="2400" b="1" dirty="0">
              <a:latin typeface="+mn-lt"/>
            </a:endParaRPr>
          </a:p>
        </p:txBody>
      </p:sp>
      <p:pic>
        <p:nvPicPr>
          <p:cNvPr id="3" name="Imagen 2">
            <a:extLst>
              <a:ext uri="{FF2B5EF4-FFF2-40B4-BE49-F238E27FC236}">
                <a16:creationId xmlns:a16="http://schemas.microsoft.com/office/drawing/2014/main" id="{0DD59C99-58F0-43E4-8255-CFBB46658A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0501" y="-3734"/>
            <a:ext cx="5271498" cy="6861734"/>
          </a:xfrm>
          <a:prstGeom prst="rect">
            <a:avLst/>
          </a:prstGeom>
        </p:spPr>
      </p:pic>
    </p:spTree>
    <p:extLst>
      <p:ext uri="{BB962C8B-B14F-4D97-AF65-F5344CB8AC3E}">
        <p14:creationId xmlns:p14="http://schemas.microsoft.com/office/powerpoint/2010/main" val="302049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512617" y="180109"/>
            <a:ext cx="6407884" cy="3047831"/>
          </a:xfrm>
        </p:spPr>
        <p:txBody>
          <a:bodyPr anchor="t">
            <a:normAutofit fontScale="90000"/>
          </a:bodyPr>
          <a:lstStyle/>
          <a:p>
            <a:r>
              <a:rPr lang="es-ES" sz="2800" b="1" dirty="0"/>
              <a:t>1604-1605. Caravaggio. Joven Baco Enfermo. Galería Borghese de Roma. </a:t>
            </a:r>
            <a:br>
              <a:rPr lang="es-ES" sz="2800" b="1" dirty="0"/>
            </a:br>
            <a:r>
              <a:rPr lang="es-ES" sz="2400" dirty="0">
                <a:latin typeface="+mn-lt"/>
              </a:rPr>
              <a:t>Eran temas desconocidos y sin precedentes en Roma y fue una novedad que le abrió las puertas para el favor y protección del cardenal Del Monte. </a:t>
            </a:r>
            <a:br>
              <a:rPr lang="es-ES" sz="2400" dirty="0">
                <a:latin typeface="+mn-lt"/>
              </a:rPr>
            </a:br>
            <a:r>
              <a:rPr lang="es-ES" sz="2400" dirty="0">
                <a:latin typeface="+mn-lt"/>
              </a:rPr>
              <a:t>Tiene un enfoque aproximativo, con gran economía de medios y composiciones y con pocos personajes. </a:t>
            </a:r>
            <a:br>
              <a:rPr lang="es-ES" sz="2400" dirty="0">
                <a:latin typeface="+mn-lt"/>
              </a:rPr>
            </a:br>
            <a:r>
              <a:rPr lang="es-ES" sz="2400" dirty="0">
                <a:latin typeface="+mn-lt"/>
              </a:rPr>
              <a:t>La luz de esta época no es tan dramática ni tan efectista como la que presidirá su creación posterior por eso los colores son brillantes, luminosos y transparentes con apenas algunas sombras. </a:t>
            </a:r>
            <a:br>
              <a:rPr lang="es-ES" sz="2400" dirty="0">
                <a:latin typeface="+mn-lt"/>
              </a:rPr>
            </a:br>
            <a:r>
              <a:rPr lang="es-ES" sz="2400" dirty="0">
                <a:latin typeface="+mn-lt"/>
              </a:rPr>
              <a:t>En el dibujo se advierte precisión y fuerza además de una atención escrupulosa por el detalle y las formas individuales subrayadas por el color local. </a:t>
            </a:r>
            <a:br>
              <a:rPr lang="es-ES" sz="2400" dirty="0">
                <a:latin typeface="+mn-lt"/>
              </a:rPr>
            </a:br>
            <a:r>
              <a:rPr lang="es-ES" sz="2400" dirty="0">
                <a:latin typeface="+mn-lt"/>
              </a:rPr>
              <a:t>Por otra parte, la manera de sugerir el espacio es también muy simple ya que suele ser un escorzo mínimo el que lo visualiza. En opinión de Rudolf Wittkower, estamos ante un pintor en el que todavía perduran los ecos del Manierismo y de sus enseñanzas tradicionales si bien las sabe presentar bajo un aspecto impactante y novedoso.</a:t>
            </a:r>
            <a:endParaRPr lang="es-ES" sz="2400" b="1" dirty="0">
              <a:latin typeface="+mn-lt"/>
            </a:endParaRPr>
          </a:p>
        </p:txBody>
      </p:sp>
      <p:pic>
        <p:nvPicPr>
          <p:cNvPr id="3" name="Imagen 2">
            <a:extLst>
              <a:ext uri="{FF2B5EF4-FFF2-40B4-BE49-F238E27FC236}">
                <a16:creationId xmlns:a16="http://schemas.microsoft.com/office/drawing/2014/main" id="{0DD59C99-58F0-43E4-8255-CFBB46658A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0501" y="-3734"/>
            <a:ext cx="5271498" cy="6861734"/>
          </a:xfrm>
          <a:prstGeom prst="rect">
            <a:avLst/>
          </a:prstGeom>
        </p:spPr>
      </p:pic>
    </p:spTree>
    <p:extLst>
      <p:ext uri="{BB962C8B-B14F-4D97-AF65-F5344CB8AC3E}">
        <p14:creationId xmlns:p14="http://schemas.microsoft.com/office/powerpoint/2010/main" val="7685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263236" y="152401"/>
            <a:ext cx="7390057" cy="6701046"/>
          </a:xfrm>
        </p:spPr>
        <p:txBody>
          <a:bodyPr anchor="t">
            <a:normAutofit fontScale="90000"/>
          </a:bodyPr>
          <a:lstStyle/>
          <a:p>
            <a:r>
              <a:rPr lang="es-ES" sz="3100" b="1" dirty="0"/>
              <a:t>1605-1606. Caravaggio. La muerte de la Virgen. </a:t>
            </a:r>
            <a:br>
              <a:rPr lang="es-ES" sz="3100" b="1" dirty="0"/>
            </a:br>
            <a:r>
              <a:rPr lang="es-ES" sz="3100" b="1" dirty="0"/>
              <a:t>Museo del Louvre. </a:t>
            </a:r>
            <a:br>
              <a:rPr lang="es-ES" sz="3100" b="1" dirty="0"/>
            </a:br>
            <a:r>
              <a:rPr lang="es-ES" sz="2400" dirty="0">
                <a:latin typeface="+mn-lt"/>
              </a:rPr>
              <a:t>La obra estaba destinada a una especie de monasterio donde se refugiaban mujeres maltratadas o en peligro de prostitución y de otros males sociales. Magdalena que aún no ha empezado con la preparación del cuerpo, se abandona al llanto que la empequeñece. Ella no suele estar en esta escena, pero Caravaggio ha querido incluirla porque es la referencia más directa para esas mujeres arrepentidas y maltratadas que buscan amparo en la Iglesia.</a:t>
            </a:r>
            <a:br>
              <a:rPr lang="es-ES" sz="2400" dirty="0">
                <a:latin typeface="+mn-lt"/>
              </a:rPr>
            </a:br>
            <a:r>
              <a:rPr lang="es-ES" sz="2400" dirty="0">
                <a:latin typeface="+mn-lt"/>
              </a:rPr>
              <a:t>Casi todos los pintores que se habían enfrentado a este tema habían seguido el texto de la “Leyenda Dorada”, pero Caravaggio reinventa la historia. Excluye toda alusión a la divinidad, no hay ninguna referencia al más allá y no aparece ningún coro de ángeles. Al contrario, insiste en una </a:t>
            </a:r>
            <a:r>
              <a:rPr lang="es-ES" sz="2400" dirty="0" err="1">
                <a:latin typeface="+mn-lt"/>
              </a:rPr>
              <a:t>terrenalidad</a:t>
            </a:r>
            <a:r>
              <a:rPr lang="es-ES" sz="2400" dirty="0">
                <a:latin typeface="+mn-lt"/>
              </a:rPr>
              <a:t> exhausta compuesta por una habitación humilde donde María yace rígida sobre un catre de madera. </a:t>
            </a:r>
            <a:br>
              <a:rPr lang="es-ES" sz="2400" dirty="0">
                <a:latin typeface="+mn-lt"/>
              </a:rPr>
            </a:br>
            <a:r>
              <a:rPr lang="es-ES" sz="2400" dirty="0">
                <a:latin typeface="+mn-lt"/>
              </a:rPr>
              <a:t>La gama de colores empleados, las expresiones y los gestos, los rostros individualizados, pero formando una sintonía emocional, la insólita intensidad de la luz hacen de esta obra una lección de contemporaneidad. </a:t>
            </a:r>
            <a:br>
              <a:rPr lang="es-ES" sz="2400" b="1" dirty="0">
                <a:latin typeface="+mn-lt"/>
              </a:rPr>
            </a:br>
            <a:br>
              <a:rPr lang="es-ES" sz="2400" b="1" dirty="0">
                <a:latin typeface="+mn-lt"/>
              </a:rPr>
            </a:br>
            <a:endParaRPr lang="es-ES" sz="2400" b="1" dirty="0">
              <a:latin typeface="+mn-lt"/>
            </a:endParaRPr>
          </a:p>
        </p:txBody>
      </p:sp>
      <p:pic>
        <p:nvPicPr>
          <p:cNvPr id="3" name="Imagen 2">
            <a:extLst>
              <a:ext uri="{FF2B5EF4-FFF2-40B4-BE49-F238E27FC236}">
                <a16:creationId xmlns:a16="http://schemas.microsoft.com/office/drawing/2014/main" id="{D27E69E2-FA09-4FD4-9E6F-3045C4D6E6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53293" y="4553"/>
            <a:ext cx="4538707" cy="6853447"/>
          </a:xfrm>
          <a:prstGeom prst="rect">
            <a:avLst/>
          </a:prstGeom>
        </p:spPr>
      </p:pic>
    </p:spTree>
    <p:extLst>
      <p:ext uri="{BB962C8B-B14F-4D97-AF65-F5344CB8AC3E}">
        <p14:creationId xmlns:p14="http://schemas.microsoft.com/office/powerpoint/2010/main" val="234448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484908" y="292265"/>
            <a:ext cx="7597592" cy="6274789"/>
          </a:xfrm>
        </p:spPr>
        <p:txBody>
          <a:bodyPr anchor="t">
            <a:noAutofit/>
          </a:bodyPr>
          <a:lstStyle/>
          <a:p>
            <a:r>
              <a:rPr lang="es-ES" sz="3600" b="1" dirty="0"/>
              <a:t>1603. Caravaggio. Virgen de Loreto</a:t>
            </a:r>
            <a:br>
              <a:rPr lang="es-ES" sz="3600" b="1" dirty="0"/>
            </a:br>
            <a:r>
              <a:rPr lang="es-ES" sz="3600" b="1" dirty="0"/>
              <a:t>o Virgen de los peregrinos. </a:t>
            </a:r>
            <a:br>
              <a:rPr lang="es-ES" sz="3600" b="1" dirty="0"/>
            </a:br>
            <a:r>
              <a:rPr lang="es-ES" sz="3600" b="1" dirty="0"/>
              <a:t>Iglesia San Agustín, Roma. </a:t>
            </a:r>
            <a:br>
              <a:rPr lang="es-ES" sz="3600" b="1" dirty="0"/>
            </a:br>
            <a:br>
              <a:rPr lang="es-ES" sz="3600" b="1" dirty="0"/>
            </a:br>
            <a:r>
              <a:rPr lang="es-ES" sz="2400" dirty="0">
                <a:latin typeface="+mn-lt"/>
              </a:rPr>
              <a:t>Los peregrinos están sucios y ataviados con las ropas propias del viaje, concordando con el escenario igualmente humilde, sin duda una alusión histórica que hace a la morada de María. </a:t>
            </a:r>
            <a:br>
              <a:rPr lang="es-ES" sz="2400" dirty="0">
                <a:latin typeface="+mn-lt"/>
              </a:rPr>
            </a:br>
            <a:r>
              <a:rPr lang="es-ES" sz="2400" dirty="0">
                <a:latin typeface="+mn-lt"/>
              </a:rPr>
              <a:t>La Virgen, sin embargo, posee una corporeidad sobrecogedora mientras que a duras penas sostiene al niño, dirige una mirada de consuelo a los peregrinos. </a:t>
            </a:r>
            <a:br>
              <a:rPr lang="es-ES" sz="2400" dirty="0">
                <a:latin typeface="+mn-lt"/>
              </a:rPr>
            </a:br>
            <a:r>
              <a:rPr lang="es-ES" sz="2400" dirty="0">
                <a:latin typeface="+mn-lt"/>
              </a:rPr>
              <a:t>Descalza igual que los más humildes está envuelta en una iluminación simbólica que le da un aspecto de aparición. </a:t>
            </a:r>
            <a:br>
              <a:rPr lang="es-ES" sz="2400" dirty="0">
                <a:latin typeface="+mn-lt"/>
              </a:rPr>
            </a:br>
            <a:r>
              <a:rPr lang="es-ES" sz="2400" dirty="0">
                <a:latin typeface="+mn-lt"/>
              </a:rPr>
              <a:t>Viendo la escena como si contempláramos el encuentro entre dos esferas, la celestial, ingrávida y luminosa y la terrenal del primer plano.</a:t>
            </a:r>
            <a:br>
              <a:rPr lang="es-ES" sz="3600" b="1" dirty="0"/>
            </a:br>
            <a:endParaRPr lang="es-ES" sz="3600" b="1" dirty="0"/>
          </a:p>
        </p:txBody>
      </p:sp>
      <p:pic>
        <p:nvPicPr>
          <p:cNvPr id="3" name="Imagen 2">
            <a:extLst>
              <a:ext uri="{FF2B5EF4-FFF2-40B4-BE49-F238E27FC236}">
                <a16:creationId xmlns:a16="http://schemas.microsoft.com/office/drawing/2014/main" id="{37B23F50-3984-441D-A1BA-95A141C0C7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82500" y="-4865"/>
            <a:ext cx="4109500" cy="6862865"/>
          </a:xfrm>
          <a:prstGeom prst="rect">
            <a:avLst/>
          </a:prstGeom>
        </p:spPr>
      </p:pic>
    </p:spTree>
    <p:extLst>
      <p:ext uri="{BB962C8B-B14F-4D97-AF65-F5344CB8AC3E}">
        <p14:creationId xmlns:p14="http://schemas.microsoft.com/office/powerpoint/2010/main" val="608869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81589AA-0258-4832-860A-AFBB298182F6}"/>
              </a:ext>
            </a:extLst>
          </p:cNvPr>
          <p:cNvSpPr>
            <a:spLocks noGrp="1"/>
          </p:cNvSpPr>
          <p:nvPr>
            <p:ph type="title"/>
          </p:nvPr>
        </p:nvSpPr>
        <p:spPr>
          <a:xfrm>
            <a:off x="166255" y="285668"/>
            <a:ext cx="7002155" cy="6572332"/>
          </a:xfrm>
        </p:spPr>
        <p:txBody>
          <a:bodyPr anchor="t">
            <a:noAutofit/>
          </a:bodyPr>
          <a:lstStyle/>
          <a:p>
            <a:r>
              <a:rPr lang="es-ES" sz="2800" b="1" dirty="0"/>
              <a:t>1604-1605 Caravaggio. Virgen de los Palafreneros o Virgen con el niño y Santa Ana. Galería Borghese, Roma. </a:t>
            </a:r>
            <a:br>
              <a:rPr lang="es-ES" sz="3200" b="1" dirty="0"/>
            </a:br>
            <a:r>
              <a:rPr lang="es-ES" sz="2400" dirty="0">
                <a:latin typeface="+mn-lt"/>
              </a:rPr>
              <a:t>Para la realización de la Virgen utilizó a la joven Lena. </a:t>
            </a:r>
            <a:br>
              <a:rPr lang="es-ES" sz="2400" dirty="0">
                <a:latin typeface="+mn-lt"/>
              </a:rPr>
            </a:br>
            <a:r>
              <a:rPr lang="es-ES" sz="2400" dirty="0">
                <a:latin typeface="+mn-lt"/>
              </a:rPr>
              <a:t>El cuadro se resuelve con tres figuras que contemplan la serpiente bíblica. El tema procede del Génesis.</a:t>
            </a:r>
            <a:br>
              <a:rPr lang="es-ES" sz="2400" dirty="0">
                <a:latin typeface="+mn-lt"/>
              </a:rPr>
            </a:br>
            <a:r>
              <a:rPr lang="es-ES" sz="2400" dirty="0">
                <a:latin typeface="+mn-lt"/>
              </a:rPr>
              <a:t>Los antecedentes artísticos con los que Caravaggio contaba partían del esquema creado por Leonardo da Vinci en el que las tres figuras se funden en una pirámide visual y formal de las que fluyen las figuras. Ahora destaca la personalidad de cada uno de los personajes. El carácter protector de la madre, una joven romana cualquiera, el miedo resuelto del Niño que medio jugando medio en serio tensa el cuerpo, retrocede y busca el amparo maternal y a un lado, distante y sabia Santa Ana; todo en medio de un espacio ambiguo del que solo tenemos la pista del techo y las sombras que crean la solidez de un escenario real.</a:t>
            </a:r>
            <a:br>
              <a:rPr lang="es-ES" sz="3200" b="1" dirty="0"/>
            </a:br>
            <a:endParaRPr lang="es-ES" sz="3200" b="1" dirty="0"/>
          </a:p>
        </p:txBody>
      </p:sp>
      <p:pic>
        <p:nvPicPr>
          <p:cNvPr id="3" name="Imagen 2">
            <a:extLst>
              <a:ext uri="{FF2B5EF4-FFF2-40B4-BE49-F238E27FC236}">
                <a16:creationId xmlns:a16="http://schemas.microsoft.com/office/drawing/2014/main" id="{77963E84-E79F-4431-8936-05ED8593FC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8411" y="0"/>
            <a:ext cx="5023588" cy="6857198"/>
          </a:xfrm>
          <a:prstGeom prst="rect">
            <a:avLst/>
          </a:prstGeom>
        </p:spPr>
      </p:pic>
    </p:spTree>
    <p:extLst>
      <p:ext uri="{BB962C8B-B14F-4D97-AF65-F5344CB8AC3E}">
        <p14:creationId xmlns:p14="http://schemas.microsoft.com/office/powerpoint/2010/main" val="381600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3560993-C193-42C2-A877-9CCD94078662}"/>
              </a:ext>
            </a:extLst>
          </p:cNvPr>
          <p:cNvSpPr>
            <a:spLocks noGrp="1"/>
          </p:cNvSpPr>
          <p:nvPr>
            <p:ph type="title"/>
          </p:nvPr>
        </p:nvSpPr>
        <p:spPr>
          <a:xfrm>
            <a:off x="138544" y="249383"/>
            <a:ext cx="7065819" cy="6373090"/>
          </a:xfrm>
        </p:spPr>
        <p:txBody>
          <a:bodyPr anchor="t">
            <a:normAutofit fontScale="90000"/>
          </a:bodyPr>
          <a:lstStyle/>
          <a:p>
            <a:pPr>
              <a:spcBef>
                <a:spcPts val="600"/>
              </a:spcBef>
              <a:spcAft>
                <a:spcPts val="600"/>
              </a:spcAft>
            </a:pPr>
            <a:r>
              <a:rPr lang="es-ES" sz="3100" b="1" dirty="0"/>
              <a:t>1605. Caravaggio. San Jerónimo penitente. Museo de Monserrat.</a:t>
            </a:r>
            <a:br>
              <a:rPr lang="es-ES" sz="2800" b="1" dirty="0"/>
            </a:br>
            <a:r>
              <a:rPr lang="es-ES" sz="2400" dirty="0">
                <a:latin typeface="+mn-lt"/>
              </a:rPr>
              <a:t>Solía hacer copias o reproducciones sutiles de sus trabajos, y en este caso logró copiar el </a:t>
            </a:r>
            <a:r>
              <a:rPr lang="es-ES" sz="2400" i="1" dirty="0">
                <a:latin typeface="+mn-lt"/>
              </a:rPr>
              <a:t>San Jerónimo escribiendo</a:t>
            </a:r>
            <a:r>
              <a:rPr lang="es-ES" sz="2400" dirty="0">
                <a:latin typeface="+mn-lt"/>
              </a:rPr>
              <a:t> de la Galería Borghese. Esta pintura, a diferencia de aquella, muestra a un Jerónimo arrugado, derrotista, y en una dolorosa meditación. </a:t>
            </a:r>
            <a:br>
              <a:rPr lang="es-ES" sz="2400" dirty="0">
                <a:latin typeface="+mn-lt"/>
              </a:rPr>
            </a:br>
            <a:r>
              <a:rPr lang="es-ES" sz="2400" dirty="0">
                <a:effectLst/>
                <a:latin typeface="+mn-lt"/>
                <a:ea typeface="Verdana" panose="020B0604030504040204" pitchFamily="34" charset="0"/>
                <a:cs typeface="Verdana" panose="020B0604030504040204" pitchFamily="34" charset="0"/>
              </a:rPr>
              <a:t>Caravaggio trabajó en cuadros de temas diversos, aunque predominan las representaciones de santos en medio del retiro y la soledad. Una de los más impactantes es la obra de </a:t>
            </a:r>
            <a:r>
              <a:rPr lang="es-ES" sz="2400" b="1" dirty="0">
                <a:effectLst/>
                <a:latin typeface="+mn-lt"/>
                <a:ea typeface="Verdana" panose="020B0604030504040204" pitchFamily="34" charset="0"/>
                <a:cs typeface="Verdana" panose="020B0604030504040204" pitchFamily="34" charset="0"/>
              </a:rPr>
              <a:t>“San Jerónimo en su estudio”</a:t>
            </a:r>
            <a:r>
              <a:rPr lang="es-ES" sz="2400" dirty="0">
                <a:effectLst/>
                <a:latin typeface="+mn-lt"/>
                <a:ea typeface="Verdana" panose="020B0604030504040204" pitchFamily="34" charset="0"/>
                <a:cs typeface="Verdana" panose="020B0604030504040204" pitchFamily="34" charset="0"/>
              </a:rPr>
              <a:t>. </a:t>
            </a:r>
            <a:br>
              <a:rPr lang="es-ES" sz="2400" dirty="0">
                <a:effectLst/>
                <a:latin typeface="+mn-lt"/>
                <a:ea typeface="Verdana" panose="020B0604030504040204" pitchFamily="34" charset="0"/>
                <a:cs typeface="Verdana" panose="020B0604030504040204" pitchFamily="34" charset="0"/>
              </a:rPr>
            </a:br>
            <a:r>
              <a:rPr lang="es-ES" sz="2400" dirty="0">
                <a:effectLst/>
                <a:latin typeface="+mn-lt"/>
                <a:ea typeface="Verdana" panose="020B0604030504040204" pitchFamily="34" charset="0"/>
                <a:cs typeface="Verdana" panose="020B0604030504040204" pitchFamily="34" charset="0"/>
              </a:rPr>
              <a:t>Se aparta del modelo del santo inmerso en la lectura que crea Durero y aunque lo imagina aislado en el estudio prevalece el sentido del ascetismo y la renuncia del sabio. La delgadez y ancianidad del modelo, el protagonismo de la calavera y la desnudez de la celda nos remiten a una ideología muy diferente a la que tenía el santo en el siglo XVI. Ahora predomina el</a:t>
            </a:r>
            <a:r>
              <a:rPr lang="es-ES" sz="2400" spc="165" dirty="0">
                <a:effectLst/>
                <a:latin typeface="+mn-lt"/>
                <a:ea typeface="Verdana" panose="020B0604030504040204" pitchFamily="34" charset="0"/>
                <a:cs typeface="Verdana" panose="020B0604030504040204" pitchFamily="34" charset="0"/>
              </a:rPr>
              <a:t> </a:t>
            </a:r>
            <a:r>
              <a:rPr lang="es-ES" sz="2400" dirty="0">
                <a:effectLst/>
                <a:latin typeface="+mn-lt"/>
                <a:ea typeface="Verdana" panose="020B0604030504040204" pitchFamily="34" charset="0"/>
                <a:cs typeface="Verdana" panose="020B0604030504040204" pitchFamily="34" charset="0"/>
              </a:rPr>
              <a:t>estoicismo</a:t>
            </a:r>
            <a:r>
              <a:rPr lang="es-ES" sz="2400" spc="160" dirty="0">
                <a:effectLst/>
                <a:latin typeface="+mn-lt"/>
                <a:ea typeface="Verdana" panose="020B0604030504040204" pitchFamily="34" charset="0"/>
                <a:cs typeface="Verdana" panose="020B0604030504040204" pitchFamily="34" charset="0"/>
              </a:rPr>
              <a:t> </a:t>
            </a:r>
            <a:r>
              <a:rPr lang="es-ES" sz="2400" dirty="0">
                <a:effectLst/>
                <a:latin typeface="+mn-lt"/>
                <a:ea typeface="Verdana" panose="020B0604030504040204" pitchFamily="34" charset="0"/>
                <a:cs typeface="Verdana" panose="020B0604030504040204" pitchFamily="34" charset="0"/>
              </a:rPr>
              <a:t>como</a:t>
            </a:r>
            <a:r>
              <a:rPr lang="es-ES" sz="2400" spc="165" dirty="0">
                <a:effectLst/>
                <a:latin typeface="+mn-lt"/>
                <a:ea typeface="Verdana" panose="020B0604030504040204" pitchFamily="34" charset="0"/>
                <a:cs typeface="Verdana" panose="020B0604030504040204" pitchFamily="34" charset="0"/>
              </a:rPr>
              <a:t> </a:t>
            </a:r>
            <a:r>
              <a:rPr lang="es-ES" sz="2400" dirty="0">
                <a:effectLst/>
                <a:latin typeface="+mn-lt"/>
                <a:ea typeface="Verdana" panose="020B0604030504040204" pitchFamily="34" charset="0"/>
                <a:cs typeface="Verdana" panose="020B0604030504040204" pitchFamily="34" charset="0"/>
              </a:rPr>
              <a:t>vía</a:t>
            </a:r>
            <a:r>
              <a:rPr lang="es-ES" sz="2400" spc="155" dirty="0">
                <a:effectLst/>
                <a:latin typeface="+mn-lt"/>
                <a:ea typeface="Verdana" panose="020B0604030504040204" pitchFamily="34" charset="0"/>
                <a:cs typeface="Verdana" panose="020B0604030504040204" pitchFamily="34" charset="0"/>
              </a:rPr>
              <a:t> </a:t>
            </a:r>
            <a:r>
              <a:rPr lang="es-ES" sz="2400" dirty="0">
                <a:effectLst/>
                <a:latin typeface="+mn-lt"/>
                <a:ea typeface="Verdana" panose="020B0604030504040204" pitchFamily="34" charset="0"/>
                <a:cs typeface="Verdana" panose="020B0604030504040204" pitchFamily="34" charset="0"/>
              </a:rPr>
              <a:t>de</a:t>
            </a:r>
            <a:r>
              <a:rPr lang="es-ES" sz="2400" spc="160" dirty="0">
                <a:effectLst/>
                <a:latin typeface="+mn-lt"/>
                <a:ea typeface="Verdana" panose="020B0604030504040204" pitchFamily="34" charset="0"/>
                <a:cs typeface="Verdana" panose="020B0604030504040204" pitchFamily="34" charset="0"/>
              </a:rPr>
              <a:t> </a:t>
            </a:r>
            <a:r>
              <a:rPr lang="es-ES" sz="2400" dirty="0">
                <a:effectLst/>
                <a:latin typeface="+mn-lt"/>
                <a:ea typeface="Verdana" panose="020B0604030504040204" pitchFamily="34" charset="0"/>
                <a:cs typeface="Verdana" panose="020B0604030504040204" pitchFamily="34" charset="0"/>
              </a:rPr>
              <a:t>conocimiento</a:t>
            </a:r>
            <a:r>
              <a:rPr lang="es-ES" sz="2400" spc="180" dirty="0">
                <a:effectLst/>
                <a:latin typeface="+mn-lt"/>
                <a:ea typeface="Verdana" panose="020B0604030504040204" pitchFamily="34" charset="0"/>
                <a:cs typeface="Verdana" panose="020B0604030504040204" pitchFamily="34" charset="0"/>
              </a:rPr>
              <a:t> </a:t>
            </a:r>
            <a:r>
              <a:rPr lang="es-ES" sz="2400" dirty="0">
                <a:effectLst/>
                <a:latin typeface="+mn-lt"/>
                <a:ea typeface="Verdana" panose="020B0604030504040204" pitchFamily="34" charset="0"/>
                <a:cs typeface="Verdana" panose="020B0604030504040204" pitchFamily="34" charset="0"/>
              </a:rPr>
              <a:t>que</a:t>
            </a:r>
            <a:r>
              <a:rPr lang="es-ES" sz="2400" spc="165" dirty="0">
                <a:effectLst/>
                <a:latin typeface="+mn-lt"/>
                <a:ea typeface="Verdana" panose="020B0604030504040204" pitchFamily="34" charset="0"/>
                <a:cs typeface="Verdana" panose="020B0604030504040204" pitchFamily="34" charset="0"/>
              </a:rPr>
              <a:t> </a:t>
            </a:r>
            <a:r>
              <a:rPr lang="es-ES" sz="2400" dirty="0">
                <a:effectLst/>
                <a:latin typeface="+mn-lt"/>
                <a:ea typeface="Verdana" panose="020B0604030504040204" pitchFamily="34" charset="0"/>
                <a:cs typeface="Verdana" panose="020B0604030504040204" pitchFamily="34" charset="0"/>
              </a:rPr>
              <a:t>conoce lo efímero de nuestras posesiones. </a:t>
            </a:r>
            <a:br>
              <a:rPr lang="es-ES" sz="2400" dirty="0">
                <a:effectLst/>
                <a:latin typeface="+mn-lt"/>
                <a:ea typeface="Verdana" panose="020B0604030504040204" pitchFamily="34" charset="0"/>
                <a:cs typeface="Verdana" panose="020B0604030504040204" pitchFamily="34" charset="0"/>
              </a:rPr>
            </a:br>
            <a:endParaRPr lang="es-ES" sz="2400" dirty="0">
              <a:latin typeface="+mn-lt"/>
            </a:endParaRPr>
          </a:p>
        </p:txBody>
      </p:sp>
      <p:pic>
        <p:nvPicPr>
          <p:cNvPr id="6" name="Imagen 5">
            <a:extLst>
              <a:ext uri="{FF2B5EF4-FFF2-40B4-BE49-F238E27FC236}">
                <a16:creationId xmlns:a16="http://schemas.microsoft.com/office/drawing/2014/main" id="{904EAFE7-F541-4F79-84A9-E747B6D91F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364" y="0"/>
            <a:ext cx="4987636" cy="6882938"/>
          </a:xfrm>
          <a:prstGeom prst="rect">
            <a:avLst/>
          </a:prstGeom>
        </p:spPr>
      </p:pic>
    </p:spTree>
    <p:extLst>
      <p:ext uri="{BB962C8B-B14F-4D97-AF65-F5344CB8AC3E}">
        <p14:creationId xmlns:p14="http://schemas.microsoft.com/office/powerpoint/2010/main" val="32548930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289A8A-065B-4CBE-80B6-DD47F431C80B}"/>
              </a:ext>
            </a:extLst>
          </p:cNvPr>
          <p:cNvSpPr>
            <a:spLocks noGrp="1"/>
          </p:cNvSpPr>
          <p:nvPr>
            <p:ph type="title"/>
          </p:nvPr>
        </p:nvSpPr>
        <p:spPr>
          <a:xfrm>
            <a:off x="136872" y="400478"/>
            <a:ext cx="2786437" cy="5390722"/>
          </a:xfrm>
        </p:spPr>
        <p:txBody>
          <a:bodyPr anchor="t">
            <a:noAutofit/>
          </a:bodyPr>
          <a:lstStyle/>
          <a:p>
            <a:r>
              <a:rPr lang="es-ES" sz="3200" b="1" dirty="0"/>
              <a:t>1604-1605. Caravaggio. </a:t>
            </a:r>
            <a:br>
              <a:rPr lang="es-ES" sz="3200" b="1" dirty="0"/>
            </a:br>
            <a:r>
              <a:rPr lang="es-ES" sz="3200" b="1" dirty="0"/>
              <a:t>San Jerónimo en su estudio. </a:t>
            </a:r>
            <a:br>
              <a:rPr lang="es-ES" sz="3200" b="1" dirty="0"/>
            </a:br>
            <a:r>
              <a:rPr lang="es-ES" sz="3200" b="1" dirty="0"/>
              <a:t>Galería </a:t>
            </a:r>
            <a:r>
              <a:rPr lang="es-ES" sz="3200" b="1" dirty="0" err="1"/>
              <a:t>Borghese</a:t>
            </a:r>
            <a:r>
              <a:rPr lang="es-ES" sz="3200" b="1" dirty="0"/>
              <a:t>. </a:t>
            </a:r>
            <a:br>
              <a:rPr lang="es-ES" sz="3200" b="1" dirty="0"/>
            </a:br>
            <a:r>
              <a:rPr lang="es-ES" sz="3200" b="1" dirty="0"/>
              <a:t>Roma. </a:t>
            </a:r>
            <a:br>
              <a:rPr lang="es-ES" sz="3200" b="1" dirty="0"/>
            </a:br>
            <a:endParaRPr lang="es-ES" sz="3200" b="1" dirty="0"/>
          </a:p>
        </p:txBody>
      </p:sp>
      <p:pic>
        <p:nvPicPr>
          <p:cNvPr id="4" name="Imagen 3">
            <a:extLst>
              <a:ext uri="{FF2B5EF4-FFF2-40B4-BE49-F238E27FC236}">
                <a16:creationId xmlns:a16="http://schemas.microsoft.com/office/drawing/2014/main" id="{4DAE067C-D6A8-4B73-A96A-E68B7D382D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1624" y="0"/>
            <a:ext cx="9140376" cy="6626772"/>
          </a:xfrm>
          <a:prstGeom prst="rect">
            <a:avLst/>
          </a:prstGeom>
        </p:spPr>
      </p:pic>
    </p:spTree>
    <p:extLst>
      <p:ext uri="{BB962C8B-B14F-4D97-AF65-F5344CB8AC3E}">
        <p14:creationId xmlns:p14="http://schemas.microsoft.com/office/powerpoint/2010/main" val="40636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235527" y="207818"/>
            <a:ext cx="6792731" cy="6082145"/>
          </a:xfrm>
        </p:spPr>
        <p:txBody>
          <a:bodyPr anchor="t">
            <a:noAutofit/>
          </a:bodyPr>
          <a:lstStyle/>
          <a:p>
            <a:r>
              <a:rPr lang="es-ES" sz="2800" b="1" dirty="0"/>
              <a:t>1604-1605. Caravaggio. San Francisco meditando. Galería Nacional Arte Antiguo. </a:t>
            </a:r>
            <a:br>
              <a:rPr lang="es-ES" sz="2800" b="1" dirty="0"/>
            </a:br>
            <a:r>
              <a:rPr lang="es-ES" sz="2800" b="1" dirty="0"/>
              <a:t>Roma. </a:t>
            </a:r>
            <a:br>
              <a:rPr lang="es-ES" sz="2200" b="1" dirty="0">
                <a:latin typeface="+mn-lt"/>
              </a:rPr>
            </a:br>
            <a:r>
              <a:rPr lang="es-ES" sz="2200" dirty="0">
                <a:latin typeface="+mn-lt"/>
              </a:rPr>
              <a:t>La calavera se convierte en la protagonista del lienzo. </a:t>
            </a:r>
            <a:br>
              <a:rPr lang="es-ES" sz="2200" dirty="0">
                <a:latin typeface="+mn-lt"/>
              </a:rPr>
            </a:br>
            <a:r>
              <a:rPr lang="es-ES" sz="2200" dirty="0">
                <a:latin typeface="+mn-lt"/>
              </a:rPr>
              <a:t>Con extrema delicadeza el santo sostiene y mira su objeto de meditación enmarcado por una luz muy fuerte, lo mismo que la cruz abandonada en el primer plano y en un ligero escorzo. </a:t>
            </a:r>
            <a:br>
              <a:rPr lang="es-ES" sz="2200" dirty="0">
                <a:latin typeface="+mn-lt"/>
              </a:rPr>
            </a:br>
            <a:r>
              <a:rPr lang="es-ES" sz="2200" dirty="0">
                <a:latin typeface="+mn-lt"/>
              </a:rPr>
              <a:t>El paño del franciscano llena todo el lienzo dotándolo de una corporeidad tangible que sólo encuentra el contrapunto de la calavera. </a:t>
            </a:r>
            <a:br>
              <a:rPr lang="es-ES" sz="2200" dirty="0">
                <a:latin typeface="+mn-lt"/>
              </a:rPr>
            </a:br>
            <a:r>
              <a:rPr lang="es-ES" sz="2200" dirty="0">
                <a:latin typeface="+mn-lt"/>
              </a:rPr>
              <a:t>Durante el Barroco muchos pintores se especializan en la pintura de estas anatomías moralizadas de las que la calavera fue una pieza protagonista en la pintura de la meditación. </a:t>
            </a:r>
            <a:br>
              <a:rPr lang="es-ES" sz="2200" dirty="0">
                <a:latin typeface="+mn-lt"/>
              </a:rPr>
            </a:br>
            <a:r>
              <a:rPr lang="es-ES" sz="2200" dirty="0">
                <a:latin typeface="+mn-lt"/>
              </a:rPr>
              <a:t>En la pintura barroca española este tema fue muy querido y Ribera, el mejor discípulo de Caravaggio hace varias versiones del santo franciscano de forma similar.</a:t>
            </a:r>
            <a:br>
              <a:rPr lang="es-ES" sz="2200" dirty="0">
                <a:latin typeface="+mn-lt"/>
              </a:rPr>
            </a:br>
            <a:br>
              <a:rPr lang="es-ES" sz="2200" b="1" dirty="0">
                <a:latin typeface="+mn-lt"/>
              </a:rPr>
            </a:br>
            <a:endParaRPr lang="es-ES" sz="2200" b="1" dirty="0">
              <a:latin typeface="+mn-lt"/>
            </a:endParaRPr>
          </a:p>
        </p:txBody>
      </p:sp>
      <p:pic>
        <p:nvPicPr>
          <p:cNvPr id="4" name="Imagen 3">
            <a:extLst>
              <a:ext uri="{FF2B5EF4-FFF2-40B4-BE49-F238E27FC236}">
                <a16:creationId xmlns:a16="http://schemas.microsoft.com/office/drawing/2014/main" id="{6F6E5A9E-223B-43A9-9EBA-235480F9A8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8259" y="-9776"/>
            <a:ext cx="5163741" cy="6867776"/>
          </a:xfrm>
          <a:prstGeom prst="rect">
            <a:avLst/>
          </a:prstGeom>
        </p:spPr>
      </p:pic>
    </p:spTree>
    <p:extLst>
      <p:ext uri="{BB962C8B-B14F-4D97-AF65-F5344CB8AC3E}">
        <p14:creationId xmlns:p14="http://schemas.microsoft.com/office/powerpoint/2010/main" val="94864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EC7BED4-DCE8-4B3F-8730-D118BEC140D1}"/>
              </a:ext>
            </a:extLst>
          </p:cNvPr>
          <p:cNvSpPr>
            <a:spLocks noGrp="1"/>
          </p:cNvSpPr>
          <p:nvPr>
            <p:ph type="title"/>
          </p:nvPr>
        </p:nvSpPr>
        <p:spPr>
          <a:xfrm>
            <a:off x="0" y="1011383"/>
            <a:ext cx="6554724" cy="2022762"/>
          </a:xfrm>
        </p:spPr>
        <p:txBody>
          <a:bodyPr>
            <a:normAutofit/>
          </a:bodyPr>
          <a:lstStyle/>
          <a:p>
            <a:pPr algn="ctr"/>
            <a:r>
              <a:rPr lang="es-ES" b="1" dirty="0"/>
              <a:t>Caravaggio.</a:t>
            </a:r>
            <a:br>
              <a:rPr lang="es-ES" b="1" dirty="0"/>
            </a:br>
            <a:r>
              <a:rPr lang="es-ES" b="1" dirty="0"/>
              <a:t>María Magdalena.</a:t>
            </a:r>
            <a:br>
              <a:rPr lang="es-ES" b="1" dirty="0"/>
            </a:br>
            <a:r>
              <a:rPr lang="es-ES" b="1" dirty="0"/>
              <a:t>Roma, Colección privada.</a:t>
            </a:r>
          </a:p>
        </p:txBody>
      </p:sp>
      <p:pic>
        <p:nvPicPr>
          <p:cNvPr id="6" name="Imagen 5">
            <a:extLst>
              <a:ext uri="{FF2B5EF4-FFF2-40B4-BE49-F238E27FC236}">
                <a16:creationId xmlns:a16="http://schemas.microsoft.com/office/drawing/2014/main" id="{59FFE07F-A2F4-4B67-AA32-F81CE6263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4724" y="0"/>
            <a:ext cx="5637276" cy="6858000"/>
          </a:xfrm>
          <a:prstGeom prst="rect">
            <a:avLst/>
          </a:prstGeom>
        </p:spPr>
      </p:pic>
    </p:spTree>
    <p:extLst>
      <p:ext uri="{BB962C8B-B14F-4D97-AF65-F5344CB8AC3E}">
        <p14:creationId xmlns:p14="http://schemas.microsoft.com/office/powerpoint/2010/main" val="42152170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26CA87E-DDD4-400B-BAF6-3474925671FC}"/>
              </a:ext>
            </a:extLst>
          </p:cNvPr>
          <p:cNvSpPr>
            <a:spLocks noGrp="1"/>
          </p:cNvSpPr>
          <p:nvPr>
            <p:ph type="ctrTitle"/>
          </p:nvPr>
        </p:nvSpPr>
        <p:spPr/>
        <p:txBody>
          <a:bodyPr>
            <a:normAutofit/>
          </a:bodyPr>
          <a:lstStyle/>
          <a:p>
            <a:r>
              <a:rPr lang="es-ES" sz="9600" b="1" dirty="0"/>
              <a:t>Nápoles</a:t>
            </a:r>
          </a:p>
        </p:txBody>
      </p:sp>
    </p:spTree>
    <p:extLst>
      <p:ext uri="{BB962C8B-B14F-4D97-AF65-F5344CB8AC3E}">
        <p14:creationId xmlns:p14="http://schemas.microsoft.com/office/powerpoint/2010/main" val="1297570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29EA696-2552-401E-B267-8B4D40636C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spTree>
    <p:extLst>
      <p:ext uri="{BB962C8B-B14F-4D97-AF65-F5344CB8AC3E}">
        <p14:creationId xmlns:p14="http://schemas.microsoft.com/office/powerpoint/2010/main" val="36926164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235527" y="314485"/>
            <a:ext cx="7363875" cy="6238715"/>
          </a:xfrm>
        </p:spPr>
        <p:txBody>
          <a:bodyPr anchor="t">
            <a:normAutofit fontScale="90000"/>
          </a:bodyPr>
          <a:lstStyle/>
          <a:p>
            <a:r>
              <a:rPr lang="es-ES" sz="3100" b="1" dirty="0"/>
              <a:t>1607. Caravaggio. Las siete obras de misericordia. Pio Monte de la Misericordia, Nápoles. </a:t>
            </a:r>
            <a:br>
              <a:rPr lang="es-ES" sz="3100" b="1" dirty="0"/>
            </a:br>
            <a:r>
              <a:rPr lang="es-ES" sz="2700" dirty="0">
                <a:latin typeface="+mn-lt"/>
              </a:rPr>
              <a:t>Fue uno de los encargos más prestigiosos, una obra extremadamente compleja que Caravaggio termina con asombrosa celeridad. </a:t>
            </a:r>
            <a:br>
              <a:rPr lang="es-ES" sz="2700" dirty="0">
                <a:latin typeface="+mn-lt"/>
              </a:rPr>
            </a:br>
            <a:r>
              <a:rPr lang="es-ES" sz="2700" dirty="0">
                <a:latin typeface="+mn-lt"/>
              </a:rPr>
              <a:t>La obra es un torbellino de figuras en donde los protagonistas son los mendigos, los pobres, los tullidos que se agolpan a la entrada de la taberna. </a:t>
            </a:r>
            <a:br>
              <a:rPr lang="es-ES" sz="2700" dirty="0">
                <a:latin typeface="+mn-lt"/>
              </a:rPr>
            </a:br>
            <a:r>
              <a:rPr lang="es-ES" sz="2700" dirty="0">
                <a:latin typeface="+mn-lt"/>
              </a:rPr>
              <a:t>Retrata la esencia de la vida napolitana, el tumulto de sus calles, el contraste brutal y chocante entre la pobreza más extrema y la riqueza exquisita y privilegiada, pero en medio de este torbellino va desarrollando las siete obras de misericordia que pueden ayudar a la salvación del alma: la joven que da el pecho a un viejo tras los barrotes de la prisión (redimir al cautivo), el portador de féretros (enterrar a los muertos), san Martín (vestir al desnudo), Santiago (dar de beber al sediento), etc.</a:t>
            </a:r>
            <a:endParaRPr lang="es-ES" sz="2400" b="1" dirty="0">
              <a:latin typeface="+mn-lt"/>
            </a:endParaRPr>
          </a:p>
        </p:txBody>
      </p:sp>
      <p:pic>
        <p:nvPicPr>
          <p:cNvPr id="4" name="Imagen 3">
            <a:extLst>
              <a:ext uri="{FF2B5EF4-FFF2-40B4-BE49-F238E27FC236}">
                <a16:creationId xmlns:a16="http://schemas.microsoft.com/office/drawing/2014/main" id="{67596125-18F5-43BA-A124-DEC755D0CE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9402" y="0"/>
            <a:ext cx="4592598" cy="6842971"/>
          </a:xfrm>
          <a:prstGeom prst="rect">
            <a:avLst/>
          </a:prstGeom>
        </p:spPr>
      </p:pic>
    </p:spTree>
    <p:extLst>
      <p:ext uri="{BB962C8B-B14F-4D97-AF65-F5344CB8AC3E}">
        <p14:creationId xmlns:p14="http://schemas.microsoft.com/office/powerpoint/2010/main" val="128685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193965" y="314485"/>
            <a:ext cx="7405438" cy="6238715"/>
          </a:xfrm>
        </p:spPr>
        <p:txBody>
          <a:bodyPr anchor="t">
            <a:normAutofit fontScale="90000"/>
          </a:bodyPr>
          <a:lstStyle/>
          <a:p>
            <a:r>
              <a:rPr lang="es-ES" sz="3100" b="1" dirty="0"/>
              <a:t>1607. Caravaggio. Las siete obras de misericordia. Pio Monte de la Misericordia, Nápoles. </a:t>
            </a:r>
            <a:br>
              <a:rPr lang="es-ES" sz="3100" b="1" dirty="0"/>
            </a:br>
            <a:br>
              <a:rPr lang="es-ES" sz="2400" dirty="0">
                <a:latin typeface="+mn-lt"/>
              </a:rPr>
            </a:br>
            <a:r>
              <a:rPr lang="es-ES" sz="2700" dirty="0">
                <a:latin typeface="+mn-lt"/>
              </a:rPr>
              <a:t>Para su ejecución no siempre utiliza modelos reales ya que otra de las señas de identidad que marca su arte es la pintura de memoria, a partir de fórmulas ensayadas y aprendidas en detrimento del modelo natural. </a:t>
            </a:r>
            <a:br>
              <a:rPr lang="es-ES" sz="2700" dirty="0">
                <a:latin typeface="+mn-lt"/>
              </a:rPr>
            </a:br>
            <a:br>
              <a:rPr lang="es-ES" sz="2700" dirty="0">
                <a:latin typeface="+mn-lt"/>
              </a:rPr>
            </a:br>
            <a:r>
              <a:rPr lang="es-ES" sz="2700" dirty="0">
                <a:latin typeface="+mn-lt"/>
              </a:rPr>
              <a:t>La Virgen podría ser el encuentro entre lo divino y lo humano pero está todo tan </a:t>
            </a:r>
            <a:r>
              <a:rPr lang="es-ES" sz="2700" dirty="0" err="1">
                <a:latin typeface="+mn-lt"/>
              </a:rPr>
              <a:t>terrenalizado</a:t>
            </a:r>
            <a:r>
              <a:rPr lang="es-ES" sz="2700" dirty="0">
                <a:latin typeface="+mn-lt"/>
              </a:rPr>
              <a:t> que esa frontera es inexistente. </a:t>
            </a:r>
            <a:br>
              <a:rPr lang="es-ES" sz="2700" dirty="0">
                <a:latin typeface="+mn-lt"/>
              </a:rPr>
            </a:br>
            <a:br>
              <a:rPr lang="es-ES" sz="2700" dirty="0">
                <a:latin typeface="+mn-lt"/>
              </a:rPr>
            </a:br>
            <a:r>
              <a:rPr lang="es-ES" sz="2700" dirty="0">
                <a:latin typeface="+mn-lt"/>
              </a:rPr>
              <a:t>El fiel necesita tiempo y reposo para ir leyendo las anécdotas y las historias que Caravaggio va entrelazando. </a:t>
            </a:r>
            <a:br>
              <a:rPr lang="es-ES" sz="2700" dirty="0">
                <a:latin typeface="+mn-lt"/>
              </a:rPr>
            </a:br>
            <a:br>
              <a:rPr lang="es-ES" sz="2700" dirty="0">
                <a:latin typeface="+mn-lt"/>
              </a:rPr>
            </a:br>
            <a:r>
              <a:rPr lang="es-ES" sz="2700" dirty="0">
                <a:latin typeface="+mn-lt"/>
              </a:rPr>
              <a:t>Es toda una lección de naturalismo.</a:t>
            </a:r>
            <a:br>
              <a:rPr lang="es-ES" sz="2700" b="1" dirty="0">
                <a:latin typeface="+mn-lt"/>
              </a:rPr>
            </a:br>
            <a:endParaRPr lang="es-ES" sz="2400" b="1" dirty="0">
              <a:latin typeface="+mn-lt"/>
            </a:endParaRPr>
          </a:p>
        </p:txBody>
      </p:sp>
      <p:pic>
        <p:nvPicPr>
          <p:cNvPr id="4" name="Imagen 3">
            <a:extLst>
              <a:ext uri="{FF2B5EF4-FFF2-40B4-BE49-F238E27FC236}">
                <a16:creationId xmlns:a16="http://schemas.microsoft.com/office/drawing/2014/main" id="{67596125-18F5-43BA-A124-DEC755D0CE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9402" y="0"/>
            <a:ext cx="4592598" cy="6842971"/>
          </a:xfrm>
          <a:prstGeom prst="rect">
            <a:avLst/>
          </a:prstGeom>
        </p:spPr>
      </p:pic>
    </p:spTree>
    <p:extLst>
      <p:ext uri="{BB962C8B-B14F-4D97-AF65-F5344CB8AC3E}">
        <p14:creationId xmlns:p14="http://schemas.microsoft.com/office/powerpoint/2010/main" val="122283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152400" y="193964"/>
            <a:ext cx="7782108" cy="6400800"/>
          </a:xfrm>
        </p:spPr>
        <p:txBody>
          <a:bodyPr anchor="t">
            <a:normAutofit fontScale="90000"/>
          </a:bodyPr>
          <a:lstStyle/>
          <a:p>
            <a:r>
              <a:rPr lang="es-ES" sz="2400" dirty="0">
                <a:latin typeface="+mn-lt"/>
              </a:rPr>
              <a:t>Es una obra trágica y sombría porque contrapone con dureza la vulnerabilidad de la desnudez de Jesús con la bestialidad de los sayones. </a:t>
            </a:r>
            <a:br>
              <a:rPr lang="es-ES" sz="2400" dirty="0">
                <a:latin typeface="+mn-lt"/>
              </a:rPr>
            </a:br>
            <a:r>
              <a:rPr lang="es-ES" sz="2400" dirty="0">
                <a:latin typeface="+mn-lt"/>
              </a:rPr>
              <a:t>Invita a la introspección y a meditar en el misterio de la pasión, pero sin concesiones a fórmulas artificiales.</a:t>
            </a:r>
            <a:br>
              <a:rPr lang="es-ES" sz="2400" dirty="0">
                <a:latin typeface="+mn-lt"/>
              </a:rPr>
            </a:br>
            <a:r>
              <a:rPr lang="es-ES" sz="2400" dirty="0">
                <a:latin typeface="+mn-lt"/>
              </a:rPr>
              <a:t>Caravaggio insiste en la humildad de Cristo y dedica el cuadro a las comunidades de flagelantes tan extendidas por Nápoles, en realidad por toda la Europa católica, dado ese fervor que había alimentado la </a:t>
            </a:r>
            <a:r>
              <a:rPr lang="es-ES" sz="2400" b="1" i="1" dirty="0" err="1">
                <a:latin typeface="+mn-lt"/>
              </a:rPr>
              <a:t>imitatio</a:t>
            </a:r>
            <a:r>
              <a:rPr lang="es-ES" sz="2400" b="1" i="1" dirty="0">
                <a:latin typeface="+mn-lt"/>
              </a:rPr>
              <a:t> Christi</a:t>
            </a:r>
            <a:r>
              <a:rPr lang="es-ES" sz="2400" dirty="0">
                <a:latin typeface="+mn-lt"/>
              </a:rPr>
              <a:t> y que se difundía a partir de los tratados de meditación.</a:t>
            </a:r>
            <a:br>
              <a:rPr lang="es-ES" sz="2400" dirty="0">
                <a:latin typeface="+mn-lt"/>
              </a:rPr>
            </a:br>
            <a:r>
              <a:rPr lang="es-ES" sz="2400" dirty="0">
                <a:latin typeface="+mn-lt"/>
              </a:rPr>
              <a:t>La sombra es la protagonista indiscutible. </a:t>
            </a:r>
            <a:br>
              <a:rPr lang="es-ES" sz="2400" dirty="0">
                <a:latin typeface="+mn-lt"/>
              </a:rPr>
            </a:br>
            <a:r>
              <a:rPr lang="es-ES" sz="2400" dirty="0">
                <a:latin typeface="+mn-lt"/>
              </a:rPr>
              <a:t>Mientras que en las pinturas romanas la luz destacaba la historia, el momento, el protagonista, ahora las sombras han ganado terreno y el foco de luz no siempre se centra en la figura principal. </a:t>
            </a:r>
            <a:br>
              <a:rPr lang="es-ES" sz="2400" dirty="0">
                <a:latin typeface="+mn-lt"/>
              </a:rPr>
            </a:br>
            <a:r>
              <a:rPr lang="es-ES" sz="2400" dirty="0">
                <a:latin typeface="+mn-lt"/>
              </a:rPr>
              <a:t>Hay un dramatismo inquietante y lóbrego. </a:t>
            </a:r>
            <a:br>
              <a:rPr lang="es-ES" sz="2400" dirty="0">
                <a:latin typeface="+mn-lt"/>
              </a:rPr>
            </a:br>
            <a:r>
              <a:rPr lang="es-ES" sz="2400" dirty="0">
                <a:latin typeface="+mn-lt"/>
              </a:rPr>
              <a:t>Los modelos son curtidos, morenos y fatalistas la muchedumbre, apresurada y febril.</a:t>
            </a:r>
            <a:br>
              <a:rPr lang="es-ES" sz="2400" dirty="0">
                <a:latin typeface="+mn-lt"/>
              </a:rPr>
            </a:br>
            <a:r>
              <a:rPr lang="es-ES" sz="2400" dirty="0">
                <a:latin typeface="+mn-lt"/>
              </a:rPr>
              <a:t>Sus composiciones unen el clamor y el tumulto con el silencio más absoluto.</a:t>
            </a:r>
            <a:br>
              <a:rPr lang="es-ES" sz="2400" dirty="0">
                <a:latin typeface="+mn-lt"/>
              </a:rPr>
            </a:br>
            <a:r>
              <a:rPr lang="es-ES" sz="2400" dirty="0">
                <a:latin typeface="+mn-lt"/>
              </a:rPr>
              <a:t>Mantiene con la tradición lazos indisolubles y originales. </a:t>
            </a:r>
            <a:br>
              <a:rPr lang="es-ES" sz="2400" dirty="0">
                <a:latin typeface="+mn-lt"/>
              </a:rPr>
            </a:br>
            <a:r>
              <a:rPr lang="es-ES" sz="2400" dirty="0">
                <a:latin typeface="+mn-lt"/>
              </a:rPr>
              <a:t>Tiene una atracción por los modelos de la calle.</a:t>
            </a:r>
            <a:br>
              <a:rPr lang="es-ES" b="1" dirty="0"/>
            </a:br>
            <a:endParaRPr lang="es-ES" b="1" dirty="0"/>
          </a:p>
        </p:txBody>
      </p:sp>
      <p:pic>
        <p:nvPicPr>
          <p:cNvPr id="4" name="Imagen 3">
            <a:extLst>
              <a:ext uri="{FF2B5EF4-FFF2-40B4-BE49-F238E27FC236}">
                <a16:creationId xmlns:a16="http://schemas.microsoft.com/office/drawing/2014/main" id="{BA07433C-6036-4E0D-BB0D-84281396A3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34508" y="1025236"/>
            <a:ext cx="4257491" cy="5832763"/>
          </a:xfrm>
          <a:prstGeom prst="rect">
            <a:avLst/>
          </a:prstGeom>
        </p:spPr>
      </p:pic>
      <p:sp>
        <p:nvSpPr>
          <p:cNvPr id="5" name="Título 1">
            <a:extLst>
              <a:ext uri="{FF2B5EF4-FFF2-40B4-BE49-F238E27FC236}">
                <a16:creationId xmlns:a16="http://schemas.microsoft.com/office/drawing/2014/main" id="{E97E2E9E-216C-40C1-9CEC-90DD5C283AC0}"/>
              </a:ext>
            </a:extLst>
          </p:cNvPr>
          <p:cNvSpPr txBox="1">
            <a:spLocks/>
          </p:cNvSpPr>
          <p:nvPr/>
        </p:nvSpPr>
        <p:spPr>
          <a:xfrm>
            <a:off x="7934508" y="1"/>
            <a:ext cx="4257491" cy="1025236"/>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100" b="1" dirty="0"/>
              <a:t>1607. Caravaggio. La flagelación de Cristo. Museo </a:t>
            </a:r>
            <a:r>
              <a:rPr lang="es-ES" sz="3100" b="1" dirty="0" err="1"/>
              <a:t>Capodimonte</a:t>
            </a:r>
            <a:r>
              <a:rPr lang="es-ES" sz="3100" b="1" dirty="0"/>
              <a:t>, Nápoles. </a:t>
            </a:r>
            <a:endParaRPr lang="es-ES" b="1" dirty="0"/>
          </a:p>
        </p:txBody>
      </p:sp>
    </p:spTree>
    <p:extLst>
      <p:ext uri="{BB962C8B-B14F-4D97-AF65-F5344CB8AC3E}">
        <p14:creationId xmlns:p14="http://schemas.microsoft.com/office/powerpoint/2010/main" val="3098725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9FD565B-0E9D-4471-A464-B46338E6B1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3193" y="0"/>
            <a:ext cx="4718807" cy="6858000"/>
          </a:xfrm>
          <a:prstGeom prst="rect">
            <a:avLst/>
          </a:prstGeom>
        </p:spPr>
      </p:pic>
      <p:sp>
        <p:nvSpPr>
          <p:cNvPr id="5" name="Título 1">
            <a:extLst>
              <a:ext uri="{FF2B5EF4-FFF2-40B4-BE49-F238E27FC236}">
                <a16:creationId xmlns:a16="http://schemas.microsoft.com/office/drawing/2014/main" id="{A3BF4478-FF64-4FBF-9421-C410E9228DA8}"/>
              </a:ext>
            </a:extLst>
          </p:cNvPr>
          <p:cNvSpPr txBox="1">
            <a:spLocks/>
          </p:cNvSpPr>
          <p:nvPr/>
        </p:nvSpPr>
        <p:spPr>
          <a:xfrm>
            <a:off x="8455084" y="0"/>
            <a:ext cx="3736915" cy="1427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s-ES" sz="3200" b="1" dirty="0"/>
          </a:p>
        </p:txBody>
      </p:sp>
      <p:sp>
        <p:nvSpPr>
          <p:cNvPr id="7" name="Título 6">
            <a:extLst>
              <a:ext uri="{FF2B5EF4-FFF2-40B4-BE49-F238E27FC236}">
                <a16:creationId xmlns:a16="http://schemas.microsoft.com/office/drawing/2014/main" id="{6F5F861C-8EF3-400C-BC08-E4DA83563542}"/>
              </a:ext>
            </a:extLst>
          </p:cNvPr>
          <p:cNvSpPr>
            <a:spLocks noGrp="1"/>
          </p:cNvSpPr>
          <p:nvPr>
            <p:ph type="title"/>
          </p:nvPr>
        </p:nvSpPr>
        <p:spPr>
          <a:xfrm>
            <a:off x="457200" y="365125"/>
            <a:ext cx="7015992" cy="5717020"/>
          </a:xfrm>
        </p:spPr>
        <p:txBody>
          <a:bodyPr anchor="t">
            <a:noAutofit/>
          </a:bodyPr>
          <a:lstStyle/>
          <a:p>
            <a:r>
              <a:rPr lang="es-ES" sz="2800" b="1" dirty="0"/>
              <a:t>1607. Caravaggio. Virgen del Rosario. Kunsthistorisches Museum, Viena. </a:t>
            </a:r>
            <a:br>
              <a:rPr lang="es-ES" sz="2800" b="1" dirty="0"/>
            </a:br>
            <a:br>
              <a:rPr lang="es-ES" sz="2800" b="1" dirty="0"/>
            </a:br>
            <a:r>
              <a:rPr lang="es-ES" sz="2400" dirty="0">
                <a:latin typeface="+mn-lt"/>
              </a:rPr>
              <a:t>Es un cuadro grande, un retablo. </a:t>
            </a:r>
            <a:br>
              <a:rPr lang="es-ES" sz="2400" dirty="0">
                <a:latin typeface="+mn-lt"/>
              </a:rPr>
            </a:br>
            <a:br>
              <a:rPr lang="es-ES" sz="2400" dirty="0">
                <a:latin typeface="+mn-lt"/>
              </a:rPr>
            </a:br>
            <a:r>
              <a:rPr lang="es-ES" sz="2400" dirty="0">
                <a:latin typeface="+mn-lt"/>
              </a:rPr>
              <a:t>Tiene una composición monumental, clara y legible.</a:t>
            </a:r>
            <a:br>
              <a:rPr lang="es-ES" sz="2400" dirty="0">
                <a:latin typeface="+mn-lt"/>
              </a:rPr>
            </a:br>
            <a:br>
              <a:rPr lang="es-ES" sz="2400" dirty="0">
                <a:latin typeface="+mn-lt"/>
              </a:rPr>
            </a:br>
            <a:r>
              <a:rPr lang="es-ES" sz="2400" dirty="0">
                <a:latin typeface="+mn-lt"/>
              </a:rPr>
              <a:t>Los </a:t>
            </a:r>
            <a:r>
              <a:rPr lang="es-ES" sz="2400" i="1" dirty="0" err="1">
                <a:latin typeface="+mn-lt"/>
              </a:rPr>
              <a:t>lazzaroni</a:t>
            </a:r>
            <a:r>
              <a:rPr lang="es-ES" sz="2400" dirty="0">
                <a:latin typeface="+mn-lt"/>
              </a:rPr>
              <a:t> napolitanos con sus pies sucios y gestos apremiantes adquieren un protagonismo fundamental, no están idealizados y es posible que su presencia se entienda como una amenaza en una ciudad que a duras penas les contenía y que les temía.</a:t>
            </a:r>
            <a:br>
              <a:rPr lang="es-ES" sz="2400" dirty="0">
                <a:latin typeface="+mn-lt"/>
              </a:rPr>
            </a:br>
            <a:br>
              <a:rPr lang="es-ES" sz="2400" b="1" dirty="0">
                <a:latin typeface="+mn-lt"/>
              </a:rPr>
            </a:br>
            <a:endParaRPr lang="es-ES" sz="2800" dirty="0">
              <a:latin typeface="+mn-lt"/>
            </a:endParaRPr>
          </a:p>
        </p:txBody>
      </p:sp>
    </p:spTree>
    <p:extLst>
      <p:ext uri="{BB962C8B-B14F-4D97-AF65-F5344CB8AC3E}">
        <p14:creationId xmlns:p14="http://schemas.microsoft.com/office/powerpoint/2010/main" val="217338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332508" y="332510"/>
            <a:ext cx="8122575" cy="6123708"/>
          </a:xfrm>
        </p:spPr>
        <p:txBody>
          <a:bodyPr anchor="t">
            <a:noAutofit/>
          </a:bodyPr>
          <a:lstStyle/>
          <a:p>
            <a:r>
              <a:rPr lang="es-ES" sz="2400" dirty="0">
                <a:latin typeface="+mn-lt"/>
              </a:rPr>
              <a:t>En su nueva etapa fuera de Roma, Caravaggio utiliza una técnica más rápida y casual, como descuidada. </a:t>
            </a:r>
            <a:br>
              <a:rPr lang="es-ES" sz="2400" dirty="0">
                <a:latin typeface="+mn-lt"/>
              </a:rPr>
            </a:br>
            <a:r>
              <a:rPr lang="es-ES" sz="2400" dirty="0">
                <a:latin typeface="+mn-lt"/>
              </a:rPr>
              <a:t>Las formas endurecidas a veces presentan cabezas pintadas con un poco detalle y las transiciones entre luz y sombra son una pura abstracción. </a:t>
            </a:r>
            <a:br>
              <a:rPr lang="es-ES" sz="2400" dirty="0">
                <a:latin typeface="+mn-lt"/>
              </a:rPr>
            </a:br>
            <a:r>
              <a:rPr lang="es-ES" sz="2400" dirty="0">
                <a:latin typeface="+mn-lt"/>
              </a:rPr>
              <a:t>La sombra es la protagonista indiscutible de ahora en adelante. </a:t>
            </a:r>
            <a:br>
              <a:rPr lang="es-ES" sz="2400" dirty="0">
                <a:latin typeface="+mn-lt"/>
              </a:rPr>
            </a:br>
            <a:r>
              <a:rPr lang="es-ES" sz="2400" dirty="0">
                <a:latin typeface="+mn-lt"/>
              </a:rPr>
              <a:t>Mientras que en las pinturas romanas la luz destacaba la historia, el momento, el protagonista, ahora las sombras han ganado terreno y el foco de luz no siempre se centra en la figura principal. </a:t>
            </a:r>
            <a:br>
              <a:rPr lang="es-ES" sz="2400" dirty="0">
                <a:latin typeface="+mn-lt"/>
              </a:rPr>
            </a:br>
            <a:r>
              <a:rPr lang="es-ES" sz="2400" dirty="0">
                <a:latin typeface="+mn-lt"/>
              </a:rPr>
              <a:t>Hay un dramatismo inquietante y lóbrego. </a:t>
            </a:r>
            <a:br>
              <a:rPr lang="es-ES" sz="2400" dirty="0">
                <a:latin typeface="+mn-lt"/>
              </a:rPr>
            </a:br>
            <a:r>
              <a:rPr lang="es-ES" sz="2400" dirty="0">
                <a:latin typeface="+mn-lt"/>
              </a:rPr>
              <a:t>Los modelos son curtidos, morenos y fatalistas la muchedumbre, apresurada y febril.</a:t>
            </a:r>
            <a:br>
              <a:rPr lang="es-ES" sz="2400" dirty="0">
                <a:latin typeface="+mn-lt"/>
              </a:rPr>
            </a:br>
            <a:r>
              <a:rPr lang="es-ES" sz="2400" dirty="0">
                <a:latin typeface="+mn-lt"/>
              </a:rPr>
              <a:t>Sus composiciones unen el clamor y el tumulto con el silencio más absoluto.</a:t>
            </a:r>
            <a:br>
              <a:rPr lang="es-ES" sz="3600" b="1" dirty="0"/>
            </a:br>
            <a:endParaRPr lang="es-ES" sz="3600" b="1" dirty="0"/>
          </a:p>
        </p:txBody>
      </p:sp>
      <p:pic>
        <p:nvPicPr>
          <p:cNvPr id="4" name="Imagen 3">
            <a:extLst>
              <a:ext uri="{FF2B5EF4-FFF2-40B4-BE49-F238E27FC236}">
                <a16:creationId xmlns:a16="http://schemas.microsoft.com/office/drawing/2014/main" id="{09FD565B-0E9D-4471-A464-B46338E6B1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086" y="1427018"/>
            <a:ext cx="3736914" cy="5430982"/>
          </a:xfrm>
          <a:prstGeom prst="rect">
            <a:avLst/>
          </a:prstGeom>
        </p:spPr>
      </p:pic>
      <p:sp>
        <p:nvSpPr>
          <p:cNvPr id="5" name="Título 1">
            <a:extLst>
              <a:ext uri="{FF2B5EF4-FFF2-40B4-BE49-F238E27FC236}">
                <a16:creationId xmlns:a16="http://schemas.microsoft.com/office/drawing/2014/main" id="{A3BF4478-FF64-4FBF-9421-C410E9228DA8}"/>
              </a:ext>
            </a:extLst>
          </p:cNvPr>
          <p:cNvSpPr txBox="1">
            <a:spLocks/>
          </p:cNvSpPr>
          <p:nvPr/>
        </p:nvSpPr>
        <p:spPr>
          <a:xfrm>
            <a:off x="8455084" y="0"/>
            <a:ext cx="3736915" cy="14270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400" b="1" dirty="0"/>
              <a:t>1607. Caravaggio. Virgen del Rosario. Kunsthistorisches Museum, Viena. </a:t>
            </a:r>
            <a:endParaRPr lang="es-ES" sz="3200" b="1" dirty="0"/>
          </a:p>
        </p:txBody>
      </p:sp>
    </p:spTree>
    <p:extLst>
      <p:ext uri="{BB962C8B-B14F-4D97-AF65-F5344CB8AC3E}">
        <p14:creationId xmlns:p14="http://schemas.microsoft.com/office/powerpoint/2010/main" val="361864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95DF7E5B-354E-4D3D-A767-0CB106059C16}"/>
              </a:ext>
            </a:extLst>
          </p:cNvPr>
          <p:cNvSpPr>
            <a:spLocks noGrp="1"/>
          </p:cNvSpPr>
          <p:nvPr>
            <p:ph type="ctrTitle"/>
          </p:nvPr>
        </p:nvSpPr>
        <p:spPr/>
        <p:txBody>
          <a:bodyPr>
            <a:normAutofit/>
          </a:bodyPr>
          <a:lstStyle/>
          <a:p>
            <a:r>
              <a:rPr lang="es-ES" sz="9600" b="1" dirty="0"/>
              <a:t>Malta.</a:t>
            </a:r>
          </a:p>
        </p:txBody>
      </p:sp>
      <p:sp>
        <p:nvSpPr>
          <p:cNvPr id="4" name="Subtítulo 3">
            <a:extLst>
              <a:ext uri="{FF2B5EF4-FFF2-40B4-BE49-F238E27FC236}">
                <a16:creationId xmlns:a16="http://schemas.microsoft.com/office/drawing/2014/main" id="{F6B0E1F4-1490-458E-AE74-4C29029A48DD}"/>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34828748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0ECF799-385C-4357-9B71-BB93F3FF4ECA}"/>
              </a:ext>
            </a:extLst>
          </p:cNvPr>
          <p:cNvSpPr>
            <a:spLocks noGrp="1"/>
          </p:cNvSpPr>
          <p:nvPr>
            <p:ph type="title"/>
          </p:nvPr>
        </p:nvSpPr>
        <p:spPr>
          <a:xfrm>
            <a:off x="207817" y="495663"/>
            <a:ext cx="7294952" cy="864177"/>
          </a:xfrm>
        </p:spPr>
        <p:txBody>
          <a:bodyPr anchor="t">
            <a:noAutofit/>
          </a:bodyPr>
          <a:lstStyle/>
          <a:p>
            <a:r>
              <a:rPr lang="fr-FR" sz="2400" b="1" dirty="0">
                <a:solidFill>
                  <a:srgbClr val="FF0000"/>
                </a:solidFill>
              </a:rPr>
              <a:t>1607. </a:t>
            </a:r>
            <a:r>
              <a:rPr lang="fr-FR" sz="2400" b="1" dirty="0" err="1">
                <a:solidFill>
                  <a:srgbClr val="FF0000"/>
                </a:solidFill>
              </a:rPr>
              <a:t>Caravaggio</a:t>
            </a:r>
            <a:r>
              <a:rPr lang="fr-FR" sz="2400" b="1" dirty="0">
                <a:solidFill>
                  <a:srgbClr val="FF0000"/>
                </a:solidFill>
              </a:rPr>
              <a:t>. </a:t>
            </a:r>
            <a:r>
              <a:rPr lang="fr-FR" sz="2400" b="1" dirty="0" err="1">
                <a:solidFill>
                  <a:srgbClr val="FF0000"/>
                </a:solidFill>
              </a:rPr>
              <a:t>Retrato</a:t>
            </a:r>
            <a:r>
              <a:rPr lang="fr-FR" sz="2400" b="1" dirty="0">
                <a:solidFill>
                  <a:srgbClr val="FF0000"/>
                </a:solidFill>
              </a:rPr>
              <a:t> de  </a:t>
            </a:r>
            <a:r>
              <a:rPr lang="fr-FR" sz="2400" b="1" dirty="0" err="1">
                <a:solidFill>
                  <a:srgbClr val="FF0000"/>
                </a:solidFill>
              </a:rPr>
              <a:t>Alof</a:t>
            </a:r>
            <a:r>
              <a:rPr lang="fr-FR" sz="2400" b="1" dirty="0">
                <a:solidFill>
                  <a:srgbClr val="FF0000"/>
                </a:solidFill>
              </a:rPr>
              <a:t> de </a:t>
            </a:r>
            <a:r>
              <a:rPr lang="fr-FR" sz="2400" b="1" dirty="0" err="1">
                <a:solidFill>
                  <a:srgbClr val="FF0000"/>
                </a:solidFill>
              </a:rPr>
              <a:t>Wignacourt</a:t>
            </a:r>
            <a:r>
              <a:rPr lang="fr-FR" sz="2400" b="1" dirty="0">
                <a:solidFill>
                  <a:srgbClr val="FF0000"/>
                </a:solidFill>
              </a:rPr>
              <a:t>. Louvre.</a:t>
            </a:r>
            <a:endParaRPr lang="es-ES" sz="2400" b="1" dirty="0">
              <a:solidFill>
                <a:srgbClr val="FF0000"/>
              </a:solidFill>
            </a:endParaRPr>
          </a:p>
        </p:txBody>
      </p:sp>
      <p:pic>
        <p:nvPicPr>
          <p:cNvPr id="6" name="Imagen 5">
            <a:extLst>
              <a:ext uri="{FF2B5EF4-FFF2-40B4-BE49-F238E27FC236}">
                <a16:creationId xmlns:a16="http://schemas.microsoft.com/office/drawing/2014/main" id="{3D25B082-1A23-475D-A326-70000800F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2769" y="1"/>
            <a:ext cx="4689231" cy="6858000"/>
          </a:xfrm>
          <a:prstGeom prst="rect">
            <a:avLst/>
          </a:prstGeom>
        </p:spPr>
      </p:pic>
    </p:spTree>
    <p:extLst>
      <p:ext uri="{BB962C8B-B14F-4D97-AF65-F5344CB8AC3E}">
        <p14:creationId xmlns:p14="http://schemas.microsoft.com/office/powerpoint/2010/main" val="31263108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424B3826-CE5B-462C-8D26-13B544ED77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6327" y="-27709"/>
            <a:ext cx="5555673" cy="6899134"/>
          </a:xfrm>
          <a:prstGeom prst="rect">
            <a:avLst/>
          </a:prstGeom>
        </p:spPr>
      </p:pic>
      <p:sp>
        <p:nvSpPr>
          <p:cNvPr id="3" name="Título 2">
            <a:extLst>
              <a:ext uri="{FF2B5EF4-FFF2-40B4-BE49-F238E27FC236}">
                <a16:creationId xmlns:a16="http://schemas.microsoft.com/office/drawing/2014/main" id="{018224C3-0859-4707-A4A0-9C338CF8C9D6}"/>
              </a:ext>
            </a:extLst>
          </p:cNvPr>
          <p:cNvSpPr>
            <a:spLocks noGrp="1"/>
          </p:cNvSpPr>
          <p:nvPr>
            <p:ph type="title"/>
          </p:nvPr>
        </p:nvSpPr>
        <p:spPr>
          <a:xfrm>
            <a:off x="540327" y="365125"/>
            <a:ext cx="5777346" cy="5910984"/>
          </a:xfrm>
        </p:spPr>
        <p:txBody>
          <a:bodyPr anchor="t">
            <a:normAutofit/>
          </a:bodyPr>
          <a:lstStyle/>
          <a:p>
            <a:r>
              <a:rPr lang="es-ES" sz="3200" b="1" dirty="0">
                <a:solidFill>
                  <a:srgbClr val="FF0000"/>
                </a:solidFill>
              </a:rPr>
              <a:t>1607. Caravaggio. Retrato de  </a:t>
            </a:r>
            <a:r>
              <a:rPr lang="es-ES" sz="3200" b="1" dirty="0" err="1">
                <a:solidFill>
                  <a:srgbClr val="FF0000"/>
                </a:solidFill>
              </a:rPr>
              <a:t>Alof</a:t>
            </a:r>
            <a:r>
              <a:rPr lang="es-ES" sz="3200" b="1" dirty="0">
                <a:solidFill>
                  <a:srgbClr val="FF0000"/>
                </a:solidFill>
              </a:rPr>
              <a:t> de </a:t>
            </a:r>
            <a:r>
              <a:rPr lang="es-ES" sz="3200" b="1" dirty="0" err="1">
                <a:solidFill>
                  <a:srgbClr val="FF0000"/>
                </a:solidFill>
              </a:rPr>
              <a:t>Wignacourt</a:t>
            </a:r>
            <a:r>
              <a:rPr lang="es-ES" sz="3200" b="1" dirty="0">
                <a:solidFill>
                  <a:srgbClr val="FF0000"/>
                </a:solidFill>
              </a:rPr>
              <a:t>. Palacio Pitti.</a:t>
            </a:r>
            <a:br>
              <a:rPr lang="es-ES" b="1" dirty="0">
                <a:solidFill>
                  <a:srgbClr val="FF0000"/>
                </a:solidFill>
              </a:rPr>
            </a:br>
            <a:endParaRPr lang="es-ES" dirty="0"/>
          </a:p>
        </p:txBody>
      </p:sp>
    </p:spTree>
    <p:extLst>
      <p:ext uri="{BB962C8B-B14F-4D97-AF65-F5344CB8AC3E}">
        <p14:creationId xmlns:p14="http://schemas.microsoft.com/office/powerpoint/2010/main" val="1686733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0ECF799-385C-4357-9B71-BB93F3FF4ECA}"/>
              </a:ext>
            </a:extLst>
          </p:cNvPr>
          <p:cNvSpPr>
            <a:spLocks noGrp="1"/>
          </p:cNvSpPr>
          <p:nvPr>
            <p:ph type="title"/>
          </p:nvPr>
        </p:nvSpPr>
        <p:spPr>
          <a:xfrm>
            <a:off x="-1" y="5885081"/>
            <a:ext cx="4017819" cy="864177"/>
          </a:xfrm>
        </p:spPr>
        <p:txBody>
          <a:bodyPr>
            <a:noAutofit/>
          </a:bodyPr>
          <a:lstStyle/>
          <a:p>
            <a:pPr algn="ctr"/>
            <a:r>
              <a:rPr lang="fr-FR" sz="2400" b="1" dirty="0">
                <a:solidFill>
                  <a:srgbClr val="FF0000"/>
                </a:solidFill>
              </a:rPr>
              <a:t>1607. </a:t>
            </a:r>
            <a:r>
              <a:rPr lang="fr-FR" sz="2400" b="1" dirty="0" err="1">
                <a:solidFill>
                  <a:srgbClr val="FF0000"/>
                </a:solidFill>
              </a:rPr>
              <a:t>Caravaggio</a:t>
            </a:r>
            <a:r>
              <a:rPr lang="fr-FR" sz="2400" b="1" dirty="0">
                <a:solidFill>
                  <a:srgbClr val="FF0000"/>
                </a:solidFill>
              </a:rPr>
              <a:t>. </a:t>
            </a:r>
            <a:r>
              <a:rPr lang="fr-FR" sz="2400" b="1" dirty="0" err="1">
                <a:solidFill>
                  <a:srgbClr val="FF0000"/>
                </a:solidFill>
              </a:rPr>
              <a:t>Retrato</a:t>
            </a:r>
            <a:r>
              <a:rPr lang="fr-FR" sz="2400" b="1" dirty="0">
                <a:solidFill>
                  <a:srgbClr val="FF0000"/>
                </a:solidFill>
              </a:rPr>
              <a:t> de  </a:t>
            </a:r>
            <a:r>
              <a:rPr lang="fr-FR" sz="2400" b="1" dirty="0" err="1">
                <a:solidFill>
                  <a:srgbClr val="FF0000"/>
                </a:solidFill>
              </a:rPr>
              <a:t>Alof</a:t>
            </a:r>
            <a:r>
              <a:rPr lang="fr-FR" sz="2400" b="1" dirty="0">
                <a:solidFill>
                  <a:srgbClr val="FF0000"/>
                </a:solidFill>
              </a:rPr>
              <a:t> de </a:t>
            </a:r>
            <a:r>
              <a:rPr lang="fr-FR" sz="2400" b="1" dirty="0" err="1">
                <a:solidFill>
                  <a:srgbClr val="FF0000"/>
                </a:solidFill>
              </a:rPr>
              <a:t>Wignacourt</a:t>
            </a:r>
            <a:r>
              <a:rPr lang="fr-FR" sz="2400" b="1" dirty="0">
                <a:solidFill>
                  <a:srgbClr val="FF0000"/>
                </a:solidFill>
              </a:rPr>
              <a:t>. Louvre.</a:t>
            </a:r>
            <a:endParaRPr lang="es-ES" sz="2400" b="1" dirty="0">
              <a:solidFill>
                <a:srgbClr val="FF0000"/>
              </a:solidFill>
            </a:endParaRPr>
          </a:p>
        </p:txBody>
      </p:sp>
      <p:pic>
        <p:nvPicPr>
          <p:cNvPr id="6" name="Imagen 5">
            <a:extLst>
              <a:ext uri="{FF2B5EF4-FFF2-40B4-BE49-F238E27FC236}">
                <a16:creationId xmlns:a16="http://schemas.microsoft.com/office/drawing/2014/main" id="{3D25B082-1A23-475D-A326-70000800F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709"/>
            <a:ext cx="4017818" cy="5876059"/>
          </a:xfrm>
          <a:prstGeom prst="rect">
            <a:avLst/>
          </a:prstGeom>
        </p:spPr>
      </p:pic>
      <p:pic>
        <p:nvPicPr>
          <p:cNvPr id="8" name="Imagen 7">
            <a:extLst>
              <a:ext uri="{FF2B5EF4-FFF2-40B4-BE49-F238E27FC236}">
                <a16:creationId xmlns:a16="http://schemas.microsoft.com/office/drawing/2014/main" id="{424B3826-CE5B-462C-8D26-13B544ED77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5674" y="-27709"/>
            <a:ext cx="3726326" cy="4627418"/>
          </a:xfrm>
          <a:prstGeom prst="rect">
            <a:avLst/>
          </a:prstGeom>
        </p:spPr>
      </p:pic>
      <p:sp>
        <p:nvSpPr>
          <p:cNvPr id="9" name="CuadroTexto 8">
            <a:extLst>
              <a:ext uri="{FF2B5EF4-FFF2-40B4-BE49-F238E27FC236}">
                <a16:creationId xmlns:a16="http://schemas.microsoft.com/office/drawing/2014/main" id="{802046B0-B1BF-4662-93EE-181A2DF7A082}"/>
              </a:ext>
            </a:extLst>
          </p:cNvPr>
          <p:cNvSpPr txBox="1"/>
          <p:nvPr/>
        </p:nvSpPr>
        <p:spPr>
          <a:xfrm>
            <a:off x="8465672" y="4599709"/>
            <a:ext cx="3726327" cy="646331"/>
          </a:xfrm>
          <a:prstGeom prst="rect">
            <a:avLst/>
          </a:prstGeom>
          <a:noFill/>
        </p:spPr>
        <p:txBody>
          <a:bodyPr wrap="square" rtlCol="0">
            <a:spAutoFit/>
          </a:bodyPr>
          <a:lstStyle/>
          <a:p>
            <a:pPr algn="ctr"/>
            <a:r>
              <a:rPr lang="es-ES" b="1" dirty="0">
                <a:solidFill>
                  <a:srgbClr val="FF0000"/>
                </a:solidFill>
              </a:rPr>
              <a:t>1607. Caravaggio. Retrato de  </a:t>
            </a:r>
            <a:r>
              <a:rPr lang="es-ES" b="1" dirty="0" err="1">
                <a:solidFill>
                  <a:srgbClr val="FF0000"/>
                </a:solidFill>
              </a:rPr>
              <a:t>Alof</a:t>
            </a:r>
            <a:r>
              <a:rPr lang="es-ES" b="1" dirty="0">
                <a:solidFill>
                  <a:srgbClr val="FF0000"/>
                </a:solidFill>
              </a:rPr>
              <a:t> de </a:t>
            </a:r>
            <a:r>
              <a:rPr lang="es-ES" b="1" dirty="0" err="1">
                <a:solidFill>
                  <a:srgbClr val="FF0000"/>
                </a:solidFill>
              </a:rPr>
              <a:t>Wignacourt</a:t>
            </a:r>
            <a:r>
              <a:rPr lang="es-ES" b="1" dirty="0">
                <a:solidFill>
                  <a:srgbClr val="FF0000"/>
                </a:solidFill>
              </a:rPr>
              <a:t>. Palacio Pitti.</a:t>
            </a:r>
          </a:p>
        </p:txBody>
      </p:sp>
    </p:spTree>
    <p:extLst>
      <p:ext uri="{BB962C8B-B14F-4D97-AF65-F5344CB8AC3E}">
        <p14:creationId xmlns:p14="http://schemas.microsoft.com/office/powerpoint/2010/main" val="28669826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2B34C3B-91C5-4F37-ACC2-EEB0B4BE4054}"/>
              </a:ext>
            </a:extLst>
          </p:cNvPr>
          <p:cNvSpPr>
            <a:spLocks noGrp="1"/>
          </p:cNvSpPr>
          <p:nvPr>
            <p:ph type="title"/>
          </p:nvPr>
        </p:nvSpPr>
        <p:spPr>
          <a:xfrm>
            <a:off x="0" y="581891"/>
            <a:ext cx="7025898" cy="2438399"/>
          </a:xfrm>
        </p:spPr>
        <p:txBody>
          <a:bodyPr anchor="t">
            <a:normAutofit/>
          </a:bodyPr>
          <a:lstStyle/>
          <a:p>
            <a:r>
              <a:rPr lang="es-ES" b="1" dirty="0">
                <a:solidFill>
                  <a:srgbClr val="FF0000"/>
                </a:solidFill>
              </a:rPr>
              <a:t>1607. Caravaggio.</a:t>
            </a:r>
            <a:br>
              <a:rPr lang="es-ES" b="1" dirty="0">
                <a:solidFill>
                  <a:srgbClr val="FF0000"/>
                </a:solidFill>
              </a:rPr>
            </a:br>
            <a:r>
              <a:rPr lang="es-ES" b="1" dirty="0">
                <a:solidFill>
                  <a:srgbClr val="FF0000"/>
                </a:solidFill>
              </a:rPr>
              <a:t>El martirio de san Andrés.</a:t>
            </a:r>
            <a:br>
              <a:rPr lang="es-ES" b="1" dirty="0">
                <a:solidFill>
                  <a:srgbClr val="FF0000"/>
                </a:solidFill>
              </a:rPr>
            </a:br>
            <a:r>
              <a:rPr lang="es-ES" b="1" dirty="0">
                <a:solidFill>
                  <a:srgbClr val="FF0000"/>
                </a:solidFill>
              </a:rPr>
              <a:t>Museo de Arte de Cleveland.</a:t>
            </a:r>
          </a:p>
        </p:txBody>
      </p:sp>
      <p:pic>
        <p:nvPicPr>
          <p:cNvPr id="6" name="Imagen 5">
            <a:extLst>
              <a:ext uri="{FF2B5EF4-FFF2-40B4-BE49-F238E27FC236}">
                <a16:creationId xmlns:a16="http://schemas.microsoft.com/office/drawing/2014/main" id="{6126DCEC-0744-413D-837E-60AD20E2C4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5898" y="0"/>
            <a:ext cx="5166102" cy="6858000"/>
          </a:xfrm>
          <a:prstGeom prst="rect">
            <a:avLst/>
          </a:prstGeom>
        </p:spPr>
      </p:pic>
    </p:spTree>
    <p:extLst>
      <p:ext uri="{BB962C8B-B14F-4D97-AF65-F5344CB8AC3E}">
        <p14:creationId xmlns:p14="http://schemas.microsoft.com/office/powerpoint/2010/main" val="33627949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89C481-D614-4C64-9762-B2C6BD0A2102}"/>
              </a:ext>
            </a:extLst>
          </p:cNvPr>
          <p:cNvSpPr>
            <a:spLocks noGrp="1"/>
          </p:cNvSpPr>
          <p:nvPr>
            <p:ph type="title"/>
          </p:nvPr>
        </p:nvSpPr>
        <p:spPr>
          <a:xfrm>
            <a:off x="277091" y="365125"/>
            <a:ext cx="3532909" cy="4927311"/>
          </a:xfrm>
        </p:spPr>
        <p:txBody>
          <a:bodyPr anchor="t">
            <a:noAutofit/>
          </a:bodyPr>
          <a:lstStyle/>
          <a:p>
            <a:r>
              <a:rPr lang="es-ES" sz="3200" b="1" dirty="0">
                <a:solidFill>
                  <a:srgbClr val="FF0000"/>
                </a:solidFill>
              </a:rPr>
              <a:t>1607. Caravaggio. Salomé con la cabeza del Bautista. </a:t>
            </a:r>
            <a:br>
              <a:rPr lang="es-ES" sz="3200" b="1" dirty="0">
                <a:solidFill>
                  <a:srgbClr val="FF0000"/>
                </a:solidFill>
              </a:rPr>
            </a:br>
            <a:r>
              <a:rPr lang="es-ES" sz="3200" b="1" dirty="0">
                <a:solidFill>
                  <a:srgbClr val="FF0000"/>
                </a:solidFill>
              </a:rPr>
              <a:t>National Gallery de Londres.</a:t>
            </a:r>
          </a:p>
        </p:txBody>
      </p:sp>
      <p:pic>
        <p:nvPicPr>
          <p:cNvPr id="6" name="Imagen 5">
            <a:extLst>
              <a:ext uri="{FF2B5EF4-FFF2-40B4-BE49-F238E27FC236}">
                <a16:creationId xmlns:a16="http://schemas.microsoft.com/office/drawing/2014/main" id="{65736D68-CAB8-4761-AF5A-079F3C18B8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1621" y="0"/>
            <a:ext cx="8080379" cy="6864927"/>
          </a:xfrm>
          <a:prstGeom prst="rect">
            <a:avLst/>
          </a:prstGeom>
        </p:spPr>
      </p:pic>
    </p:spTree>
    <p:extLst>
      <p:ext uri="{BB962C8B-B14F-4D97-AF65-F5344CB8AC3E}">
        <p14:creationId xmlns:p14="http://schemas.microsoft.com/office/powerpoint/2010/main" val="285913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DCCB89-AF68-44C9-A801-6FBAAF6EB649}"/>
              </a:ext>
            </a:extLst>
          </p:cNvPr>
          <p:cNvSpPr>
            <a:spLocks noGrp="1"/>
          </p:cNvSpPr>
          <p:nvPr>
            <p:ph type="title"/>
          </p:nvPr>
        </p:nvSpPr>
        <p:spPr>
          <a:xfrm>
            <a:off x="152400" y="365125"/>
            <a:ext cx="2106655" cy="6285057"/>
          </a:xfrm>
        </p:spPr>
        <p:txBody>
          <a:bodyPr anchor="t">
            <a:normAutofit/>
          </a:bodyPr>
          <a:lstStyle/>
          <a:p>
            <a:r>
              <a:rPr lang="es-ES" sz="2800" b="1" dirty="0">
                <a:solidFill>
                  <a:srgbClr val="FF0000"/>
                </a:solidFill>
              </a:rPr>
              <a:t>1608.</a:t>
            </a:r>
            <a:br>
              <a:rPr lang="es-ES" sz="2800" b="1" dirty="0">
                <a:solidFill>
                  <a:srgbClr val="FF0000"/>
                </a:solidFill>
              </a:rPr>
            </a:br>
            <a:r>
              <a:rPr lang="es-ES" sz="2800" b="1" dirty="0">
                <a:solidFill>
                  <a:srgbClr val="FF0000"/>
                </a:solidFill>
              </a:rPr>
              <a:t>Caravaggio. San Jerónimo escribiendo. Concatedral de San Juan, La Valeta, Malta</a:t>
            </a:r>
          </a:p>
        </p:txBody>
      </p:sp>
      <p:pic>
        <p:nvPicPr>
          <p:cNvPr id="6" name="Imagen 5">
            <a:extLst>
              <a:ext uri="{FF2B5EF4-FFF2-40B4-BE49-F238E27FC236}">
                <a16:creationId xmlns:a16="http://schemas.microsoft.com/office/drawing/2014/main" id="{C2912B6C-4FC6-423A-9B9E-4765C82626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9055" y="1"/>
            <a:ext cx="9932945" cy="6858000"/>
          </a:xfrm>
          <a:prstGeom prst="rect">
            <a:avLst/>
          </a:prstGeom>
        </p:spPr>
      </p:pic>
    </p:spTree>
    <p:extLst>
      <p:ext uri="{BB962C8B-B14F-4D97-AF65-F5344CB8AC3E}">
        <p14:creationId xmlns:p14="http://schemas.microsoft.com/office/powerpoint/2010/main" val="365279075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166254" y="272921"/>
            <a:ext cx="1981201" cy="6114024"/>
          </a:xfrm>
        </p:spPr>
        <p:txBody>
          <a:bodyPr anchor="t">
            <a:noAutofit/>
          </a:bodyPr>
          <a:lstStyle/>
          <a:p>
            <a:r>
              <a:rPr lang="es-ES" sz="2800" b="1" dirty="0"/>
              <a:t>1608.</a:t>
            </a:r>
            <a:br>
              <a:rPr lang="es-ES" sz="2800" b="1" dirty="0"/>
            </a:br>
            <a:r>
              <a:rPr lang="es-ES" sz="2800" b="1" dirty="0"/>
              <a:t>Caravaggio. Degollación de San Juan Bautista. </a:t>
            </a:r>
            <a:r>
              <a:rPr lang="es-ES" sz="2800" b="1" dirty="0" err="1"/>
              <a:t>Concatedral</a:t>
            </a:r>
            <a:r>
              <a:rPr lang="es-ES" sz="2800" b="1" dirty="0"/>
              <a:t> de San Juan. </a:t>
            </a:r>
            <a:br>
              <a:rPr lang="es-ES" sz="2800" b="1" dirty="0"/>
            </a:br>
            <a:r>
              <a:rPr lang="es-ES" sz="2800" b="1" dirty="0"/>
              <a:t>La </a:t>
            </a:r>
            <a:r>
              <a:rPr lang="es-ES" sz="2800" b="1" dirty="0" err="1"/>
              <a:t>Valleta</a:t>
            </a:r>
            <a:r>
              <a:rPr lang="es-ES" sz="2800" b="1" dirty="0"/>
              <a:t>. </a:t>
            </a:r>
            <a:br>
              <a:rPr lang="es-ES" sz="3600" b="1" dirty="0"/>
            </a:br>
            <a:endParaRPr lang="es-ES" sz="3600" b="1" dirty="0"/>
          </a:p>
        </p:txBody>
      </p:sp>
      <p:pic>
        <p:nvPicPr>
          <p:cNvPr id="4" name="Imagen 3">
            <a:extLst>
              <a:ext uri="{FF2B5EF4-FFF2-40B4-BE49-F238E27FC236}">
                <a16:creationId xmlns:a16="http://schemas.microsoft.com/office/drawing/2014/main" id="{BFDAEAFF-F96E-4300-B040-FFC6E0CBE5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799" y="1"/>
            <a:ext cx="9891347" cy="6858000"/>
          </a:xfrm>
          <a:prstGeom prst="rect">
            <a:avLst/>
          </a:prstGeom>
        </p:spPr>
      </p:pic>
    </p:spTree>
    <p:extLst>
      <p:ext uri="{BB962C8B-B14F-4D97-AF65-F5344CB8AC3E}">
        <p14:creationId xmlns:p14="http://schemas.microsoft.com/office/powerpoint/2010/main" val="1850093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7632122" y="0"/>
            <a:ext cx="4546024" cy="2244436"/>
          </a:xfrm>
        </p:spPr>
        <p:txBody>
          <a:bodyPr anchor="ctr">
            <a:noAutofit/>
          </a:bodyPr>
          <a:lstStyle/>
          <a:p>
            <a:pPr algn="ctr"/>
            <a:r>
              <a:rPr lang="es-ES" sz="2800" b="1" dirty="0"/>
              <a:t>1608. Caravaggio. Degollación de San Juan Bautista. Concatedral de San Juan, La </a:t>
            </a:r>
            <a:r>
              <a:rPr lang="es-ES" sz="2800" b="1" dirty="0" err="1"/>
              <a:t>Valleta</a:t>
            </a:r>
            <a:r>
              <a:rPr lang="es-ES" sz="2800" b="1" dirty="0"/>
              <a:t>. </a:t>
            </a:r>
            <a:endParaRPr lang="es-ES" sz="3600" b="1" dirty="0"/>
          </a:p>
        </p:txBody>
      </p:sp>
      <p:pic>
        <p:nvPicPr>
          <p:cNvPr id="4" name="Imagen 3">
            <a:extLst>
              <a:ext uri="{FF2B5EF4-FFF2-40B4-BE49-F238E27FC236}">
                <a16:creationId xmlns:a16="http://schemas.microsoft.com/office/drawing/2014/main" id="{BFDAEAFF-F96E-4300-B040-FFC6E0CBE5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5976" y="2244436"/>
            <a:ext cx="4546024" cy="3151910"/>
          </a:xfrm>
          <a:prstGeom prst="rect">
            <a:avLst/>
          </a:prstGeom>
        </p:spPr>
      </p:pic>
      <p:sp>
        <p:nvSpPr>
          <p:cNvPr id="3" name="CuadroTexto 2">
            <a:extLst>
              <a:ext uri="{FF2B5EF4-FFF2-40B4-BE49-F238E27FC236}">
                <a16:creationId xmlns:a16="http://schemas.microsoft.com/office/drawing/2014/main" id="{92C56ECB-95F3-4F4F-9812-88C3D3825C89}"/>
              </a:ext>
            </a:extLst>
          </p:cNvPr>
          <p:cNvSpPr txBox="1"/>
          <p:nvPr/>
        </p:nvSpPr>
        <p:spPr>
          <a:xfrm>
            <a:off x="498764" y="180109"/>
            <a:ext cx="7010400" cy="6463308"/>
          </a:xfrm>
          <a:prstGeom prst="rect">
            <a:avLst/>
          </a:prstGeom>
          <a:noFill/>
        </p:spPr>
        <p:txBody>
          <a:bodyPr wrap="square" rtlCol="0">
            <a:spAutoFit/>
          </a:bodyPr>
          <a:lstStyle/>
          <a:p>
            <a:pPr algn="just">
              <a:spcBef>
                <a:spcPts val="600"/>
              </a:spcBef>
              <a:spcAft>
                <a:spcPts val="600"/>
              </a:spcAft>
            </a:pPr>
            <a:r>
              <a:rPr lang="es-ES" sz="2200" dirty="0">
                <a:effectLst/>
                <a:ea typeface="Verdana" panose="020B0604030504040204" pitchFamily="34" charset="0"/>
                <a:cs typeface="Verdana" panose="020B0604030504040204" pitchFamily="34" charset="0"/>
              </a:rPr>
              <a:t>Es la obra más famosa de su estancia en Malta</a:t>
            </a:r>
            <a:r>
              <a:rPr lang="es-ES" sz="2200" spc="-15" dirty="0">
                <a:effectLst/>
                <a:ea typeface="Verdana" panose="020B0604030504040204" pitchFamily="34" charset="0"/>
                <a:cs typeface="Verdana" panose="020B0604030504040204" pitchFamily="34" charset="0"/>
              </a:rPr>
              <a:t>. </a:t>
            </a:r>
            <a:endParaRPr lang="es-ES" sz="2200" dirty="0">
              <a:effectLst/>
              <a:ea typeface="Verdana" panose="020B0604030504040204" pitchFamily="34" charset="0"/>
              <a:cs typeface="Verdana" panose="020B0604030504040204" pitchFamily="34" charset="0"/>
            </a:endParaRPr>
          </a:p>
          <a:p>
            <a:pPr algn="just">
              <a:spcBef>
                <a:spcPts val="600"/>
              </a:spcBef>
              <a:spcAft>
                <a:spcPts val="600"/>
              </a:spcAft>
            </a:pPr>
            <a:r>
              <a:rPr lang="es-ES" sz="2200" dirty="0">
                <a:effectLst/>
                <a:ea typeface="Verdana" panose="020B0604030504040204" pitchFamily="34" charset="0"/>
                <a:cs typeface="Verdana" panose="020B0604030504040204" pitchFamily="34" charset="0"/>
              </a:rPr>
              <a:t>Es una obra impactante tanto por las dimensiones como por las soluciones que planteó.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Retrata un escenario innoble, en medio de una cárcel y en presencia de unos cualesquiera, la muerte</a:t>
            </a:r>
            <a:r>
              <a:rPr lang="es-ES" sz="2200" spc="100"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se hace prosaica, en un ajusticiamiento rutinario del que han desaparecido los ángeles y con ellos toda alusión a un consuelo divino. No hay alusión al premio ni al más allá.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San Juan está tirado contra el suelo, sufriendo el peso de su verdugo que le sujeta como si fuera un animal. Siempre que los pintores han abordado el tema de la decapitación del Bautista le han puesto de rodillas y manteniendo cierta nobleza en esa postura, pero Caravaggio prescinde de la tradición y acentúa la parte más salvaje de la muerte. </a:t>
            </a:r>
          </a:p>
          <a:p>
            <a:pPr algn="just">
              <a:spcBef>
                <a:spcPts val="600"/>
              </a:spcBef>
              <a:spcAft>
                <a:spcPts val="600"/>
              </a:spcAft>
            </a:pPr>
            <a:r>
              <a:rPr lang="es-ES" sz="2200" dirty="0">
                <a:effectLst/>
                <a:ea typeface="Verdana" panose="020B0604030504040204" pitchFamily="34" charset="0"/>
                <a:cs typeface="Verdana" panose="020B0604030504040204" pitchFamily="34" charset="0"/>
              </a:rPr>
              <a:t>En plena marcha sangrienta leemos estampada del pintor que luce con orgullo la “f” de </a:t>
            </a:r>
            <a:r>
              <a:rPr lang="es-ES" sz="2200" spc="-20" dirty="0" err="1">
                <a:effectLst/>
                <a:ea typeface="Verdana" panose="020B0604030504040204" pitchFamily="34" charset="0"/>
                <a:cs typeface="Verdana" panose="020B0604030504040204" pitchFamily="34" charset="0"/>
              </a:rPr>
              <a:t>frater</a:t>
            </a:r>
            <a:r>
              <a:rPr lang="es-ES" sz="2200" spc="-20"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es decir miembro de la Orden como máxima distinción de su</a:t>
            </a:r>
            <a:r>
              <a:rPr lang="es-ES" sz="2200" spc="-20" dirty="0">
                <a:effectLst/>
                <a:ea typeface="Verdana" panose="020B0604030504040204" pitchFamily="34" charset="0"/>
                <a:cs typeface="Verdana" panose="020B0604030504040204" pitchFamily="34" charset="0"/>
              </a:rPr>
              <a:t> </a:t>
            </a:r>
            <a:r>
              <a:rPr lang="es-ES" sz="2200" dirty="0">
                <a:effectLst/>
                <a:ea typeface="Verdana" panose="020B0604030504040204" pitchFamily="34" charset="0"/>
                <a:cs typeface="Verdana" panose="020B0604030504040204" pitchFamily="34" charset="0"/>
              </a:rPr>
              <a:t>carrera.</a:t>
            </a:r>
          </a:p>
        </p:txBody>
      </p:sp>
    </p:spTree>
    <p:extLst>
      <p:ext uri="{BB962C8B-B14F-4D97-AF65-F5344CB8AC3E}">
        <p14:creationId xmlns:p14="http://schemas.microsoft.com/office/powerpoint/2010/main" val="275807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7DA1D0A-6E60-474D-8AE5-3264A55A33A4}"/>
              </a:ext>
            </a:extLst>
          </p:cNvPr>
          <p:cNvSpPr>
            <a:spLocks noGrp="1"/>
          </p:cNvSpPr>
          <p:nvPr>
            <p:ph type="title"/>
          </p:nvPr>
        </p:nvSpPr>
        <p:spPr>
          <a:xfrm>
            <a:off x="124690" y="365125"/>
            <a:ext cx="7074685" cy="2779857"/>
          </a:xfrm>
        </p:spPr>
        <p:txBody>
          <a:bodyPr anchor="t">
            <a:normAutofit/>
          </a:bodyPr>
          <a:lstStyle/>
          <a:p>
            <a:r>
              <a:rPr lang="es-ES" b="1" dirty="0"/>
              <a:t>1608. Caravaggio. </a:t>
            </a:r>
            <a:br>
              <a:rPr lang="es-ES" b="1" dirty="0"/>
            </a:br>
            <a:r>
              <a:rPr lang="es-ES" b="1" dirty="0"/>
              <a:t>La anunciación. Museo de Bellas Artes de Nancy.</a:t>
            </a:r>
          </a:p>
        </p:txBody>
      </p:sp>
      <p:pic>
        <p:nvPicPr>
          <p:cNvPr id="8" name="Imagen 7">
            <a:extLst>
              <a:ext uri="{FF2B5EF4-FFF2-40B4-BE49-F238E27FC236}">
                <a16:creationId xmlns:a16="http://schemas.microsoft.com/office/drawing/2014/main" id="{64F273D0-79BD-40C3-93E0-D58C5D7131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6207" y="0"/>
            <a:ext cx="4915793" cy="6858000"/>
          </a:xfrm>
          <a:prstGeom prst="rect">
            <a:avLst/>
          </a:prstGeom>
        </p:spPr>
      </p:pic>
    </p:spTree>
    <p:extLst>
      <p:ext uri="{BB962C8B-B14F-4D97-AF65-F5344CB8AC3E}">
        <p14:creationId xmlns:p14="http://schemas.microsoft.com/office/powerpoint/2010/main" val="14221488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374073" y="387927"/>
            <a:ext cx="6771733" cy="6040581"/>
          </a:xfrm>
        </p:spPr>
        <p:txBody>
          <a:bodyPr anchor="t">
            <a:normAutofit fontScale="90000"/>
          </a:bodyPr>
          <a:lstStyle/>
          <a:p>
            <a:r>
              <a:rPr lang="es-ES" sz="3100" b="1" dirty="0"/>
              <a:t>1608-1609. Caravaggio. Entierro de Santa Lucía. Museo Regional, Siracusa.</a:t>
            </a:r>
            <a:br>
              <a:rPr lang="es-ES" b="1" dirty="0"/>
            </a:br>
            <a:r>
              <a:rPr lang="es-ES" sz="2400" dirty="0">
                <a:latin typeface="+mn-lt"/>
              </a:rPr>
              <a:t>La ciudad de Malta defendía la autenticidad del emplazamiento en el que la mártir fue enterrada.</a:t>
            </a:r>
            <a:br>
              <a:rPr lang="es-ES" sz="2400" dirty="0">
                <a:latin typeface="+mn-lt"/>
              </a:rPr>
            </a:br>
            <a:r>
              <a:rPr lang="es-ES" sz="2400" dirty="0">
                <a:latin typeface="+mn-lt"/>
              </a:rPr>
              <a:t>Es una obra conmovedora, llena de sentimientos contenidos y donde el protagonismo lo toma la horizontal del cuerpo inerte de la doncella que recuerda la disposición de la Virgen en la obra del “Transito”. Se halla enmarcada por dos fornidos sepultureros cuyos torsos describen una especie de paréntesis que recoge y centra la atención del fiel.</a:t>
            </a:r>
            <a:br>
              <a:rPr lang="es-ES" sz="2400" dirty="0">
                <a:latin typeface="+mn-lt"/>
              </a:rPr>
            </a:br>
            <a:r>
              <a:rPr lang="es-ES" sz="2400" dirty="0">
                <a:latin typeface="+mn-lt"/>
              </a:rPr>
              <a:t>Son dos focos de luz. El resto es una secuencia de figuras afligidas y expectantes que despiden a la santa. La parte superior del cuadro es otra vez de una sobriedad sobrecogedora que insinúa una arquitectura denuda (desnuda, despojada) y pobre como único escenario. Se trata de unos rasgos cada vez más comunes en su pintura en la que ha economizado al máximo los recursos narrativos en aras de una mayor expresividad. </a:t>
            </a:r>
            <a:r>
              <a:rPr lang="es-ES" sz="2400" b="1" dirty="0">
                <a:latin typeface="+mn-lt"/>
              </a:rPr>
              <a:t> </a:t>
            </a:r>
            <a:br>
              <a:rPr lang="es-ES" b="1" dirty="0"/>
            </a:br>
            <a:endParaRPr lang="es-ES" b="1" dirty="0"/>
          </a:p>
        </p:txBody>
      </p:sp>
      <p:pic>
        <p:nvPicPr>
          <p:cNvPr id="4" name="Imagen 3">
            <a:extLst>
              <a:ext uri="{FF2B5EF4-FFF2-40B4-BE49-F238E27FC236}">
                <a16:creationId xmlns:a16="http://schemas.microsoft.com/office/drawing/2014/main" id="{E35CECC2-A91D-4B80-9083-4E75FD312F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45806" y="0"/>
            <a:ext cx="5046194" cy="6862824"/>
          </a:xfrm>
          <a:prstGeom prst="rect">
            <a:avLst/>
          </a:prstGeom>
        </p:spPr>
      </p:pic>
    </p:spTree>
    <p:extLst>
      <p:ext uri="{BB962C8B-B14F-4D97-AF65-F5344CB8AC3E}">
        <p14:creationId xmlns:p14="http://schemas.microsoft.com/office/powerpoint/2010/main" val="370387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263237" y="249383"/>
            <a:ext cx="6896582" cy="5818908"/>
          </a:xfrm>
        </p:spPr>
        <p:txBody>
          <a:bodyPr anchor="t">
            <a:normAutofit fontScale="90000"/>
          </a:bodyPr>
          <a:lstStyle/>
          <a:p>
            <a:r>
              <a:rPr lang="es-ES" sz="3100" b="1" dirty="0"/>
              <a:t>1609. Caravaggio. Resurrección de Lázaro. </a:t>
            </a:r>
            <a:br>
              <a:rPr lang="es-ES" sz="3100" b="1" dirty="0"/>
            </a:br>
            <a:r>
              <a:rPr lang="es-ES" sz="3100" b="1" dirty="0"/>
              <a:t>Museo Regional, Mesina.</a:t>
            </a:r>
            <a:br>
              <a:rPr lang="es-ES" sz="3100" b="1" dirty="0"/>
            </a:br>
            <a:br>
              <a:rPr lang="es-ES" b="1" dirty="0"/>
            </a:br>
            <a:r>
              <a:rPr lang="es-ES" sz="2700" dirty="0">
                <a:latin typeface="+mn-lt"/>
              </a:rPr>
              <a:t>Realizado en Sicilia, esta etapa está marcada por el creciente laconismo y porque aísla las figuras en medio de una oscuridad creciente acentuando su fragilidad. </a:t>
            </a:r>
            <a:br>
              <a:rPr lang="es-ES" sz="2700" dirty="0">
                <a:latin typeface="+mn-lt"/>
              </a:rPr>
            </a:br>
            <a:r>
              <a:rPr lang="es-ES" sz="2700" dirty="0">
                <a:latin typeface="+mn-lt"/>
              </a:rPr>
              <a:t>Técnicamente desarrolla la pincelada descuidada, está pintada a base de toques taquigráficos que simbolizan cabezas, brazos, manos.</a:t>
            </a:r>
            <a:br>
              <a:rPr lang="es-ES" sz="2700" dirty="0">
                <a:latin typeface="+mn-lt"/>
              </a:rPr>
            </a:br>
            <a:r>
              <a:rPr lang="es-ES" sz="2700" dirty="0">
                <a:latin typeface="+mn-lt"/>
              </a:rPr>
              <a:t>Es un lenguaje que no deja indiferente a nadie y cuando observamos este lienzo el impacto es sorprendente. </a:t>
            </a:r>
            <a:br>
              <a:rPr lang="es-ES" sz="2700" dirty="0">
                <a:latin typeface="+mn-lt"/>
              </a:rPr>
            </a:br>
            <a:r>
              <a:rPr lang="es-ES" sz="2700" dirty="0">
                <a:latin typeface="+mn-lt"/>
              </a:rPr>
              <a:t>Es la que mejor representa el epílogo de su trayectoria y donde se expone descarnadamente su legado a la posteridad.</a:t>
            </a:r>
            <a:endParaRPr lang="es-ES" b="1" dirty="0"/>
          </a:p>
        </p:txBody>
      </p:sp>
      <p:pic>
        <p:nvPicPr>
          <p:cNvPr id="4" name="Imagen 3">
            <a:extLst>
              <a:ext uri="{FF2B5EF4-FFF2-40B4-BE49-F238E27FC236}">
                <a16:creationId xmlns:a16="http://schemas.microsoft.com/office/drawing/2014/main" id="{1071E2AD-280D-4A61-AEFA-7CA83AA010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9818" y="-10928"/>
            <a:ext cx="5032182" cy="6868928"/>
          </a:xfrm>
          <a:prstGeom prst="rect">
            <a:avLst/>
          </a:prstGeom>
        </p:spPr>
      </p:pic>
    </p:spTree>
    <p:extLst>
      <p:ext uri="{BB962C8B-B14F-4D97-AF65-F5344CB8AC3E}">
        <p14:creationId xmlns:p14="http://schemas.microsoft.com/office/powerpoint/2010/main" val="396251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263237" y="249383"/>
            <a:ext cx="6896582" cy="5985162"/>
          </a:xfrm>
        </p:spPr>
        <p:txBody>
          <a:bodyPr anchor="t">
            <a:normAutofit fontScale="90000"/>
          </a:bodyPr>
          <a:lstStyle/>
          <a:p>
            <a:r>
              <a:rPr lang="es-ES" sz="3100" b="1" dirty="0"/>
              <a:t>1609. Caravaggio. Resurrección de Lázaro. </a:t>
            </a:r>
            <a:br>
              <a:rPr lang="es-ES" sz="3100" b="1" dirty="0"/>
            </a:br>
            <a:r>
              <a:rPr lang="es-ES" sz="3100" b="1" dirty="0"/>
              <a:t>Museo Regional, Mesina.</a:t>
            </a:r>
            <a:br>
              <a:rPr lang="es-ES" b="1" dirty="0"/>
            </a:br>
            <a:br>
              <a:rPr lang="es-ES" sz="2400" dirty="0">
                <a:latin typeface="+mn-lt"/>
              </a:rPr>
            </a:br>
            <a:r>
              <a:rPr lang="es-ES" sz="2700" dirty="0">
                <a:latin typeface="+mn-lt"/>
              </a:rPr>
              <a:t>Todo ocurre en el plano inferior del lienzo en el que se dispone un torbellino de figuras que desencadena el cadáver rígido y pálido de Lázaro.</a:t>
            </a:r>
            <a:br>
              <a:rPr lang="es-ES" sz="2700" dirty="0">
                <a:latin typeface="+mn-lt"/>
              </a:rPr>
            </a:br>
            <a:br>
              <a:rPr lang="es-ES" sz="2700" dirty="0">
                <a:latin typeface="+mn-lt"/>
              </a:rPr>
            </a:br>
            <a:r>
              <a:rPr lang="es-ES" sz="2700" dirty="0">
                <a:latin typeface="+mn-lt"/>
              </a:rPr>
              <a:t>Es una escena completamente oscura, sólo unos pequeños toques de luz en lugares concretos nos ayudan a sentir la intensidad del momento como si estuviéramos asistiendo a una escena apocalíptica. </a:t>
            </a:r>
            <a:br>
              <a:rPr lang="es-ES" sz="2700" dirty="0">
                <a:latin typeface="+mn-lt"/>
              </a:rPr>
            </a:br>
            <a:br>
              <a:rPr lang="es-ES" sz="2700" dirty="0">
                <a:latin typeface="+mn-lt"/>
              </a:rPr>
            </a:br>
            <a:r>
              <a:rPr lang="es-ES" sz="2700" dirty="0">
                <a:latin typeface="+mn-lt"/>
              </a:rPr>
              <a:t>Las formas endurecidas a veces presentan cabezas pintadas con un poco detalle y las transiciones entre luz y sombra son una pura abstracción. </a:t>
            </a:r>
            <a:r>
              <a:rPr lang="es-ES" sz="2700" b="1" dirty="0">
                <a:latin typeface="+mn-lt"/>
              </a:rPr>
              <a:t> </a:t>
            </a:r>
            <a:br>
              <a:rPr lang="es-ES" sz="2700" b="1" dirty="0"/>
            </a:br>
            <a:endParaRPr lang="es-ES" sz="2400" b="1" dirty="0"/>
          </a:p>
        </p:txBody>
      </p:sp>
      <p:pic>
        <p:nvPicPr>
          <p:cNvPr id="4" name="Imagen 3">
            <a:extLst>
              <a:ext uri="{FF2B5EF4-FFF2-40B4-BE49-F238E27FC236}">
                <a16:creationId xmlns:a16="http://schemas.microsoft.com/office/drawing/2014/main" id="{1071E2AD-280D-4A61-AEFA-7CA83AA010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9818" y="-10928"/>
            <a:ext cx="5032182" cy="6868928"/>
          </a:xfrm>
          <a:prstGeom prst="rect">
            <a:avLst/>
          </a:prstGeom>
        </p:spPr>
      </p:pic>
    </p:spTree>
    <p:extLst>
      <p:ext uri="{BB962C8B-B14F-4D97-AF65-F5344CB8AC3E}">
        <p14:creationId xmlns:p14="http://schemas.microsoft.com/office/powerpoint/2010/main" val="401301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C06EF06-EAD3-4895-B5F6-1517A1A85DFA}"/>
              </a:ext>
            </a:extLst>
          </p:cNvPr>
          <p:cNvSpPr>
            <a:spLocks noGrp="1"/>
          </p:cNvSpPr>
          <p:nvPr>
            <p:ph type="title"/>
          </p:nvPr>
        </p:nvSpPr>
        <p:spPr>
          <a:xfrm>
            <a:off x="290944" y="304801"/>
            <a:ext cx="7024255" cy="2355272"/>
          </a:xfrm>
        </p:spPr>
        <p:txBody>
          <a:bodyPr anchor="t">
            <a:normAutofit/>
          </a:bodyPr>
          <a:lstStyle/>
          <a:p>
            <a:r>
              <a:rPr lang="es-ES" b="1" dirty="0"/>
              <a:t>1609. Caravaggio.</a:t>
            </a:r>
            <a:br>
              <a:rPr lang="es-ES" b="1" dirty="0"/>
            </a:br>
            <a:r>
              <a:rPr lang="es-ES" b="1" dirty="0"/>
              <a:t>Adoración de los pastores. </a:t>
            </a:r>
            <a:br>
              <a:rPr lang="es-ES" b="1" dirty="0"/>
            </a:br>
            <a:r>
              <a:rPr lang="es-ES" b="1" dirty="0"/>
              <a:t>Museo Nacional de Mesina.</a:t>
            </a:r>
          </a:p>
        </p:txBody>
      </p:sp>
      <p:pic>
        <p:nvPicPr>
          <p:cNvPr id="6" name="Imagen 5">
            <a:extLst>
              <a:ext uri="{FF2B5EF4-FFF2-40B4-BE49-F238E27FC236}">
                <a16:creationId xmlns:a16="http://schemas.microsoft.com/office/drawing/2014/main" id="{6625B99E-0674-427F-90F9-1C01B99BFE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6806" y="0"/>
            <a:ext cx="4665194" cy="6858000"/>
          </a:xfrm>
          <a:prstGeom prst="rect">
            <a:avLst/>
          </a:prstGeom>
        </p:spPr>
      </p:pic>
    </p:spTree>
    <p:extLst>
      <p:ext uri="{BB962C8B-B14F-4D97-AF65-F5344CB8AC3E}">
        <p14:creationId xmlns:p14="http://schemas.microsoft.com/office/powerpoint/2010/main" val="15496030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5765BD2F-DF62-4FA4-A791-551CBCBA6259}"/>
              </a:ext>
            </a:extLst>
          </p:cNvPr>
          <p:cNvSpPr txBox="1">
            <a:spLocks/>
          </p:cNvSpPr>
          <p:nvPr/>
        </p:nvSpPr>
        <p:spPr>
          <a:xfrm>
            <a:off x="155516" y="221674"/>
            <a:ext cx="3737611" cy="57634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b="1" dirty="0"/>
              <a:t>1609. Caravaggio. Salomé con la cabeza del Bautista. </a:t>
            </a:r>
            <a:br>
              <a:rPr lang="es-ES" sz="2800" b="1" dirty="0"/>
            </a:br>
            <a:r>
              <a:rPr lang="es-ES" sz="2800" b="1" dirty="0"/>
              <a:t>Palacio Real de Madrid, Madrid</a:t>
            </a:r>
          </a:p>
        </p:txBody>
      </p:sp>
      <p:pic>
        <p:nvPicPr>
          <p:cNvPr id="7" name="Imagen 6">
            <a:extLst>
              <a:ext uri="{FF2B5EF4-FFF2-40B4-BE49-F238E27FC236}">
                <a16:creationId xmlns:a16="http://schemas.microsoft.com/office/drawing/2014/main" id="{353446DC-BF2E-4C11-B5C5-F30670270A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1103" y="1"/>
            <a:ext cx="8200897" cy="6858000"/>
          </a:xfrm>
          <a:prstGeom prst="rect">
            <a:avLst/>
          </a:prstGeom>
        </p:spPr>
      </p:pic>
    </p:spTree>
    <p:extLst>
      <p:ext uri="{BB962C8B-B14F-4D97-AF65-F5344CB8AC3E}">
        <p14:creationId xmlns:p14="http://schemas.microsoft.com/office/powerpoint/2010/main" val="170727680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89C481-D614-4C64-9762-B2C6BD0A2102}"/>
              </a:ext>
            </a:extLst>
          </p:cNvPr>
          <p:cNvSpPr>
            <a:spLocks noGrp="1"/>
          </p:cNvSpPr>
          <p:nvPr>
            <p:ph type="title"/>
          </p:nvPr>
        </p:nvSpPr>
        <p:spPr>
          <a:xfrm>
            <a:off x="518398" y="365125"/>
            <a:ext cx="5231238" cy="1325563"/>
          </a:xfrm>
        </p:spPr>
        <p:txBody>
          <a:bodyPr>
            <a:noAutofit/>
          </a:bodyPr>
          <a:lstStyle/>
          <a:p>
            <a:pPr algn="ctr"/>
            <a:r>
              <a:rPr lang="es-ES" sz="3200" b="1" dirty="0">
                <a:solidFill>
                  <a:srgbClr val="FF0000"/>
                </a:solidFill>
              </a:rPr>
              <a:t>1607. Caravaggio. Salomé con la cabeza del Bautista. </a:t>
            </a:r>
            <a:br>
              <a:rPr lang="es-ES" sz="3200" b="1" dirty="0">
                <a:solidFill>
                  <a:srgbClr val="FF0000"/>
                </a:solidFill>
              </a:rPr>
            </a:br>
            <a:r>
              <a:rPr lang="es-ES" sz="3200" b="1" dirty="0" err="1">
                <a:solidFill>
                  <a:srgbClr val="FF0000"/>
                </a:solidFill>
              </a:rPr>
              <a:t>National</a:t>
            </a:r>
            <a:r>
              <a:rPr lang="es-ES" sz="3200" b="1" dirty="0">
                <a:solidFill>
                  <a:srgbClr val="FF0000"/>
                </a:solidFill>
              </a:rPr>
              <a:t> Gallery de Londres</a:t>
            </a:r>
          </a:p>
        </p:txBody>
      </p:sp>
      <p:sp>
        <p:nvSpPr>
          <p:cNvPr id="5" name="Título 1">
            <a:extLst>
              <a:ext uri="{FF2B5EF4-FFF2-40B4-BE49-F238E27FC236}">
                <a16:creationId xmlns:a16="http://schemas.microsoft.com/office/drawing/2014/main" id="{5765BD2F-DF62-4FA4-A791-551CBCBA6259}"/>
              </a:ext>
            </a:extLst>
          </p:cNvPr>
          <p:cNvSpPr txBox="1">
            <a:spLocks/>
          </p:cNvSpPr>
          <p:nvPr/>
        </p:nvSpPr>
        <p:spPr>
          <a:xfrm>
            <a:off x="6362352" y="402649"/>
            <a:ext cx="531125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a:solidFill>
                  <a:srgbClr val="FF0000"/>
                </a:solidFill>
              </a:rPr>
              <a:t>1609. Caravaggio. Salomé con la cabeza del Bautista. </a:t>
            </a:r>
            <a:br>
              <a:rPr lang="es-ES" sz="3200" b="1" dirty="0">
                <a:solidFill>
                  <a:srgbClr val="FF0000"/>
                </a:solidFill>
              </a:rPr>
            </a:br>
            <a:r>
              <a:rPr lang="es-ES" sz="2800" b="1" dirty="0">
                <a:solidFill>
                  <a:srgbClr val="FF0000"/>
                </a:solidFill>
              </a:rPr>
              <a:t>Palacio Real de Madrid, Madrid</a:t>
            </a:r>
            <a:endParaRPr lang="es-ES" sz="3200" b="1" dirty="0">
              <a:solidFill>
                <a:srgbClr val="FF0000"/>
              </a:solidFill>
            </a:endParaRPr>
          </a:p>
        </p:txBody>
      </p:sp>
      <p:pic>
        <p:nvPicPr>
          <p:cNvPr id="7" name="Imagen 6">
            <a:extLst>
              <a:ext uri="{FF2B5EF4-FFF2-40B4-BE49-F238E27FC236}">
                <a16:creationId xmlns:a16="http://schemas.microsoft.com/office/drawing/2014/main" id="{353446DC-BF2E-4C11-B5C5-F30670270A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2479" y="1774249"/>
            <a:ext cx="5311250" cy="4441533"/>
          </a:xfrm>
          <a:prstGeom prst="rect">
            <a:avLst/>
          </a:prstGeom>
        </p:spPr>
      </p:pic>
      <p:pic>
        <p:nvPicPr>
          <p:cNvPr id="6" name="Imagen 5">
            <a:extLst>
              <a:ext uri="{FF2B5EF4-FFF2-40B4-BE49-F238E27FC236}">
                <a16:creationId xmlns:a16="http://schemas.microsoft.com/office/drawing/2014/main" id="{F86BDED5-76C4-4407-BE77-46CF3E6111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398" y="1774250"/>
            <a:ext cx="5227916" cy="4441532"/>
          </a:xfrm>
          <a:prstGeom prst="rect">
            <a:avLst/>
          </a:prstGeom>
        </p:spPr>
      </p:pic>
    </p:spTree>
    <p:extLst>
      <p:ext uri="{BB962C8B-B14F-4D97-AF65-F5344CB8AC3E}">
        <p14:creationId xmlns:p14="http://schemas.microsoft.com/office/powerpoint/2010/main" val="174677548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ED99F32-9121-4C93-97C5-042CA0FBB0D9}"/>
              </a:ext>
            </a:extLst>
          </p:cNvPr>
          <p:cNvSpPr>
            <a:spLocks noGrp="1"/>
          </p:cNvSpPr>
          <p:nvPr>
            <p:ph type="title"/>
          </p:nvPr>
        </p:nvSpPr>
        <p:spPr>
          <a:xfrm>
            <a:off x="152400" y="212726"/>
            <a:ext cx="3079290" cy="6285056"/>
          </a:xfrm>
        </p:spPr>
        <p:txBody>
          <a:bodyPr anchor="t">
            <a:normAutofit/>
          </a:bodyPr>
          <a:lstStyle/>
          <a:p>
            <a:r>
              <a:rPr lang="es-ES" b="1" dirty="0"/>
              <a:t>1607. Caravaggio</a:t>
            </a:r>
            <a:br>
              <a:rPr lang="es-ES" b="1" dirty="0"/>
            </a:br>
            <a:r>
              <a:rPr lang="es-ES" b="1" dirty="0"/>
              <a:t>David </a:t>
            </a:r>
            <a:r>
              <a:rPr lang="es-ES" b="1" dirty="0" err="1"/>
              <a:t>Goliath</a:t>
            </a:r>
            <a:r>
              <a:rPr lang="es-ES" b="1" dirty="0"/>
              <a:t>.</a:t>
            </a:r>
            <a:br>
              <a:rPr lang="es-ES" b="1" dirty="0"/>
            </a:br>
            <a:r>
              <a:rPr lang="es-ES" b="1" dirty="0"/>
              <a:t>Museo de Historia del Arte de Viena, Viena, Austria</a:t>
            </a:r>
          </a:p>
        </p:txBody>
      </p:sp>
      <p:pic>
        <p:nvPicPr>
          <p:cNvPr id="6" name="Imagen 5">
            <a:extLst>
              <a:ext uri="{FF2B5EF4-FFF2-40B4-BE49-F238E27FC236}">
                <a16:creationId xmlns:a16="http://schemas.microsoft.com/office/drawing/2014/main" id="{1B7B30FB-6FD6-45C0-AD7B-158A2B8043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8672" y="0"/>
            <a:ext cx="8863328" cy="6858000"/>
          </a:xfrm>
          <a:prstGeom prst="rect">
            <a:avLst/>
          </a:prstGeom>
        </p:spPr>
      </p:pic>
    </p:spTree>
    <p:extLst>
      <p:ext uri="{BB962C8B-B14F-4D97-AF65-F5344CB8AC3E}">
        <p14:creationId xmlns:p14="http://schemas.microsoft.com/office/powerpoint/2010/main" val="23359477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218329" y="401249"/>
            <a:ext cx="6434719" cy="5638799"/>
          </a:xfrm>
        </p:spPr>
        <p:txBody>
          <a:bodyPr anchor="t">
            <a:normAutofit/>
          </a:bodyPr>
          <a:lstStyle/>
          <a:p>
            <a:r>
              <a:rPr lang="es-ES" sz="2800" b="1" dirty="0"/>
              <a:t>1609-1610.  Caravaggio. David con la cabeza de </a:t>
            </a:r>
            <a:r>
              <a:rPr lang="es-ES" sz="2800" b="1" dirty="0" err="1"/>
              <a:t>Goliath</a:t>
            </a:r>
            <a:r>
              <a:rPr lang="es-ES" sz="2800" b="1" dirty="0"/>
              <a:t>. Galería Borghese, Roma. </a:t>
            </a:r>
            <a:br>
              <a:rPr lang="es-ES" sz="2800" b="1" dirty="0"/>
            </a:br>
            <a:br>
              <a:rPr lang="es-ES" sz="2800" b="1" dirty="0"/>
            </a:br>
            <a:r>
              <a:rPr lang="es-ES" sz="2400" dirty="0">
                <a:latin typeface="+mn-lt"/>
              </a:rPr>
              <a:t>La espada en la mano de David lleva una inscripción abreviada H-AS OS; Esto se ha interpretado como una abreviatura de la frase latina </a:t>
            </a:r>
            <a:r>
              <a:rPr lang="es-ES" sz="2400" dirty="0" err="1">
                <a:latin typeface="+mn-lt"/>
              </a:rPr>
              <a:t>humilitas</a:t>
            </a:r>
            <a:r>
              <a:rPr lang="es-ES" sz="2400" dirty="0">
                <a:latin typeface="+mn-lt"/>
              </a:rPr>
              <a:t> </a:t>
            </a:r>
            <a:r>
              <a:rPr lang="es-ES" sz="2400" dirty="0" err="1">
                <a:latin typeface="+mn-lt"/>
              </a:rPr>
              <a:t>occidit</a:t>
            </a:r>
            <a:r>
              <a:rPr lang="es-ES" sz="2400" dirty="0">
                <a:latin typeface="+mn-lt"/>
              </a:rPr>
              <a:t> </a:t>
            </a:r>
            <a:r>
              <a:rPr lang="es-ES" sz="2400" dirty="0" err="1">
                <a:latin typeface="+mn-lt"/>
              </a:rPr>
              <a:t>superbiam</a:t>
            </a:r>
            <a:r>
              <a:rPr lang="es-ES" sz="2400" dirty="0">
                <a:latin typeface="+mn-lt"/>
              </a:rPr>
              <a:t> ("la humildad mata al orgullo").</a:t>
            </a:r>
            <a:br>
              <a:rPr lang="es-ES" sz="2400" dirty="0">
                <a:latin typeface="+mn-lt"/>
              </a:rPr>
            </a:br>
            <a:br>
              <a:rPr lang="es-ES" sz="2400" dirty="0">
                <a:latin typeface="+mn-lt"/>
              </a:rPr>
            </a:br>
            <a:r>
              <a:rPr lang="es-ES" sz="2400" dirty="0">
                <a:latin typeface="+mn-lt"/>
              </a:rPr>
              <a:t>De sus últimas obras destacan dos sumamente personales que hoy podemos entender como si fueran su testimonio final, con “Salomé con la cabeza del Bautista” y esta obra.</a:t>
            </a:r>
            <a:endParaRPr lang="es-ES" b="1" dirty="0">
              <a:latin typeface="+mn-lt"/>
            </a:endParaRPr>
          </a:p>
        </p:txBody>
      </p:sp>
      <p:pic>
        <p:nvPicPr>
          <p:cNvPr id="4" name="Imagen 3">
            <a:extLst>
              <a:ext uri="{FF2B5EF4-FFF2-40B4-BE49-F238E27FC236}">
                <a16:creationId xmlns:a16="http://schemas.microsoft.com/office/drawing/2014/main" id="{EAAFEF7B-B8A9-4D09-88A8-563D91D40C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3048" y="-1067"/>
            <a:ext cx="5538951" cy="6859068"/>
          </a:xfrm>
          <a:prstGeom prst="rect">
            <a:avLst/>
          </a:prstGeom>
        </p:spPr>
      </p:pic>
    </p:spTree>
    <p:extLst>
      <p:ext uri="{BB962C8B-B14F-4D97-AF65-F5344CB8AC3E}">
        <p14:creationId xmlns:p14="http://schemas.microsoft.com/office/powerpoint/2010/main" val="349850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207818" y="374074"/>
            <a:ext cx="6434719" cy="6220690"/>
          </a:xfrm>
        </p:spPr>
        <p:txBody>
          <a:bodyPr anchor="t">
            <a:normAutofit fontScale="90000"/>
          </a:bodyPr>
          <a:lstStyle/>
          <a:p>
            <a:r>
              <a:rPr lang="es-ES" sz="3100" b="1" dirty="0"/>
              <a:t>1609-1610.  Caravaggio. David con la cabeza de </a:t>
            </a:r>
            <a:r>
              <a:rPr lang="es-ES" sz="3100" b="1" dirty="0" err="1"/>
              <a:t>Goliath</a:t>
            </a:r>
            <a:r>
              <a:rPr lang="es-ES" sz="3100" b="1" dirty="0"/>
              <a:t>. Galería Borghese, Roma. </a:t>
            </a:r>
            <a:br>
              <a:rPr lang="es-ES" sz="3100" b="1" dirty="0"/>
            </a:br>
            <a:br>
              <a:rPr lang="es-ES" sz="2800" b="1" dirty="0"/>
            </a:br>
            <a:r>
              <a:rPr lang="es-ES" sz="2700" dirty="0">
                <a:latin typeface="+mn-lt"/>
              </a:rPr>
              <a:t>El joven David acaba de decapitar al gigante Goliat y levanta triunfal su cabeza, un autorretrato de Caravaggio. Giorgione y Tiziano habían hecho lo mismo antes, pero la acción de Caravaggio es más dramática, el gigante muestra una herida en la frente, un ojo abierto y todavía con vida intenta comprender mientras que la sangre brota con fuerza</a:t>
            </a:r>
            <a:r>
              <a:rPr lang="es-ES" sz="2700">
                <a:latin typeface="+mn-lt"/>
              </a:rPr>
              <a:t>. </a:t>
            </a:r>
            <a:br>
              <a:rPr lang="es-ES" sz="2700">
                <a:latin typeface="+mn-lt"/>
              </a:rPr>
            </a:br>
            <a:r>
              <a:rPr lang="es-ES" sz="2700">
                <a:latin typeface="+mn-lt"/>
              </a:rPr>
              <a:t>Es </a:t>
            </a:r>
            <a:r>
              <a:rPr lang="es-ES" sz="2700" dirty="0">
                <a:latin typeface="+mn-lt"/>
              </a:rPr>
              <a:t>una composición certera, fascinante, “de formas anchas y sencillas, en las que las diagonales del brazo y la espalda se interrumpen con la verticalidad de la mano de David y la cabeza de Goliat, que es acercada al espectador y parece muy pesada, frente a la fragilidad del joven brazo del muchacho.</a:t>
            </a:r>
            <a:br>
              <a:rPr lang="es-ES" sz="2700" dirty="0">
                <a:latin typeface="+mn-lt"/>
              </a:rPr>
            </a:br>
            <a:br>
              <a:rPr lang="es-ES" sz="2700" b="1" dirty="0">
                <a:latin typeface="+mn-lt"/>
              </a:rPr>
            </a:br>
            <a:endParaRPr lang="es-ES" b="1" dirty="0">
              <a:latin typeface="+mn-lt"/>
            </a:endParaRPr>
          </a:p>
        </p:txBody>
      </p:sp>
      <p:pic>
        <p:nvPicPr>
          <p:cNvPr id="4" name="Imagen 3">
            <a:extLst>
              <a:ext uri="{FF2B5EF4-FFF2-40B4-BE49-F238E27FC236}">
                <a16:creationId xmlns:a16="http://schemas.microsoft.com/office/drawing/2014/main" id="{EAAFEF7B-B8A9-4D09-88A8-563D91D40C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3048" y="-1067"/>
            <a:ext cx="5538951" cy="6859068"/>
          </a:xfrm>
          <a:prstGeom prst="rect">
            <a:avLst/>
          </a:prstGeom>
        </p:spPr>
      </p:pic>
    </p:spTree>
    <p:extLst>
      <p:ext uri="{BB962C8B-B14F-4D97-AF65-F5344CB8AC3E}">
        <p14:creationId xmlns:p14="http://schemas.microsoft.com/office/powerpoint/2010/main" val="2251627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81BFE-EA09-443A-A6DE-34D53399DF0F}"/>
              </a:ext>
            </a:extLst>
          </p:cNvPr>
          <p:cNvSpPr>
            <a:spLocks noGrp="1"/>
          </p:cNvSpPr>
          <p:nvPr>
            <p:ph type="title"/>
          </p:nvPr>
        </p:nvSpPr>
        <p:spPr>
          <a:xfrm>
            <a:off x="0" y="113972"/>
            <a:ext cx="6608445" cy="1325563"/>
          </a:xfrm>
        </p:spPr>
        <p:txBody>
          <a:bodyPr/>
          <a:lstStyle/>
          <a:p>
            <a:pPr algn="ctr"/>
            <a:r>
              <a:rPr lang="es-ES" b="1" dirty="0"/>
              <a:t>1610. Caravaggio. San Juan. Galería Borghese.</a:t>
            </a:r>
          </a:p>
        </p:txBody>
      </p:sp>
      <p:pic>
        <p:nvPicPr>
          <p:cNvPr id="4" name="Imagen 3">
            <a:extLst>
              <a:ext uri="{FF2B5EF4-FFF2-40B4-BE49-F238E27FC236}">
                <a16:creationId xmlns:a16="http://schemas.microsoft.com/office/drawing/2014/main" id="{B309F433-9EBE-4D74-8CF0-C370F55491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8445" y="0"/>
            <a:ext cx="5583555" cy="6858000"/>
          </a:xfrm>
          <a:prstGeom prst="rect">
            <a:avLst/>
          </a:prstGeom>
        </p:spPr>
      </p:pic>
      <p:sp>
        <p:nvSpPr>
          <p:cNvPr id="5" name="CuadroTexto 4">
            <a:extLst>
              <a:ext uri="{FF2B5EF4-FFF2-40B4-BE49-F238E27FC236}">
                <a16:creationId xmlns:a16="http://schemas.microsoft.com/office/drawing/2014/main" id="{FB68CA34-2837-4315-91AB-9FD4E9926814}"/>
              </a:ext>
            </a:extLst>
          </p:cNvPr>
          <p:cNvSpPr txBox="1"/>
          <p:nvPr/>
        </p:nvSpPr>
        <p:spPr>
          <a:xfrm>
            <a:off x="221673" y="1439535"/>
            <a:ext cx="6040582" cy="5355312"/>
          </a:xfrm>
          <a:prstGeom prst="rect">
            <a:avLst/>
          </a:prstGeom>
          <a:noFill/>
        </p:spPr>
        <p:txBody>
          <a:bodyPr wrap="square" rtlCol="0">
            <a:spAutoFit/>
          </a:bodyPr>
          <a:lstStyle/>
          <a:p>
            <a:r>
              <a:rPr lang="es-ES" dirty="0"/>
              <a:t>Probablemente el lienzo es parte de los tres traídos por el artista durante el viaje de Nápoles a Roma, emprendido en 1610, con la esperanza de obtener la gracia de la sentencia de muerte impuesta a él por asesinato (1606) por Paolo V. La intención era obtener la intercesión con el papa, ofreciendo las obras como un regalo al cardenal sobrino </a:t>
            </a:r>
            <a:r>
              <a:rPr lang="es-ES" dirty="0" err="1"/>
              <a:t>Scipione</a:t>
            </a:r>
            <a:r>
              <a:rPr lang="es-ES" dirty="0"/>
              <a:t> Borghese, un apasionado coleccionista que ya era dueño de la Madonna </a:t>
            </a:r>
            <a:r>
              <a:rPr lang="es-ES" dirty="0" err="1"/>
              <a:t>dei</a:t>
            </a:r>
            <a:r>
              <a:rPr lang="es-ES" dirty="0"/>
              <a:t> </a:t>
            </a:r>
            <a:r>
              <a:rPr lang="es-ES" dirty="0" err="1"/>
              <a:t>Palafrenieri</a:t>
            </a:r>
            <a:r>
              <a:rPr lang="es-ES" dirty="0"/>
              <a:t>, el niño con la cesta de frutas y el autorretrato disfrazado de Baco. Cerca de Palo, en la costa norte de Roma, Caravaggio fue encarcelado durante dos días por un intercambio de personas, perdiendo así el barco que llevaba su equipaje. En un intento desesperado por recuperarlo, murió en la playa de </a:t>
            </a:r>
            <a:r>
              <a:rPr lang="es-ES" dirty="0" err="1"/>
              <a:t>Port'Ercole</a:t>
            </a:r>
            <a:r>
              <a:rPr lang="es-ES" dirty="0"/>
              <a:t>.</a:t>
            </a:r>
            <a:br>
              <a:rPr lang="es-ES" dirty="0"/>
            </a:br>
            <a:r>
              <a:rPr lang="es-ES" dirty="0"/>
              <a:t>La pintura se ha identificado tradicionalmente como una variación introspectiva sobre el tema del bautista adolescente marcado por el ayuno y la renuncia, sorprendido de meditar en un entorno naturalista sombrío, con la presencia del carnero para prefigurar la redención del hombre a través del sacrificio de Cristo. </a:t>
            </a:r>
          </a:p>
        </p:txBody>
      </p:sp>
    </p:spTree>
    <p:extLst>
      <p:ext uri="{BB962C8B-B14F-4D97-AF65-F5344CB8AC3E}">
        <p14:creationId xmlns:p14="http://schemas.microsoft.com/office/powerpoint/2010/main" val="408451301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138544" y="237091"/>
            <a:ext cx="3006437" cy="6329964"/>
          </a:xfrm>
        </p:spPr>
        <p:txBody>
          <a:bodyPr anchor="t">
            <a:noAutofit/>
          </a:bodyPr>
          <a:lstStyle/>
          <a:p>
            <a:r>
              <a:rPr lang="es-ES" sz="3200" b="1" dirty="0"/>
              <a:t>1610. Caravaggio. </a:t>
            </a:r>
            <a:br>
              <a:rPr lang="es-ES" sz="3200" b="1" dirty="0"/>
            </a:br>
            <a:r>
              <a:rPr lang="es-ES" sz="3200" b="1" dirty="0"/>
              <a:t>Martirio de Santa Úrsula. </a:t>
            </a:r>
            <a:br>
              <a:rPr lang="es-ES" sz="3200" b="1" dirty="0"/>
            </a:br>
            <a:r>
              <a:rPr lang="es-ES" sz="3200" b="1" dirty="0"/>
              <a:t>Banca Comercial Italiana. </a:t>
            </a:r>
            <a:br>
              <a:rPr lang="es-ES" sz="3200" b="1" dirty="0"/>
            </a:br>
            <a:r>
              <a:rPr lang="es-ES" sz="3200" b="1" dirty="0"/>
              <a:t>Nápoles. </a:t>
            </a:r>
            <a:br>
              <a:rPr lang="es-ES" sz="3200" b="1" dirty="0"/>
            </a:br>
            <a:endParaRPr lang="es-ES" sz="3200" b="1" dirty="0"/>
          </a:p>
        </p:txBody>
      </p:sp>
      <p:pic>
        <p:nvPicPr>
          <p:cNvPr id="4" name="Imagen 3">
            <a:extLst>
              <a:ext uri="{FF2B5EF4-FFF2-40B4-BE49-F238E27FC236}">
                <a16:creationId xmlns:a16="http://schemas.microsoft.com/office/drawing/2014/main" id="{9849711A-3770-4FD9-9AE7-3E399519A4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6187" y="0"/>
            <a:ext cx="8925813" cy="6858000"/>
          </a:xfrm>
          <a:prstGeom prst="rect">
            <a:avLst/>
          </a:prstGeom>
        </p:spPr>
      </p:pic>
    </p:spTree>
    <p:extLst>
      <p:ext uri="{BB962C8B-B14F-4D97-AF65-F5344CB8AC3E}">
        <p14:creationId xmlns:p14="http://schemas.microsoft.com/office/powerpoint/2010/main" val="3710365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9491B-D5F6-44F8-8E32-E27D29854FCA}"/>
              </a:ext>
            </a:extLst>
          </p:cNvPr>
          <p:cNvSpPr>
            <a:spLocks noGrp="1"/>
          </p:cNvSpPr>
          <p:nvPr>
            <p:ph type="title"/>
          </p:nvPr>
        </p:nvSpPr>
        <p:spPr>
          <a:xfrm>
            <a:off x="4907094" y="0"/>
            <a:ext cx="7284905" cy="1260763"/>
          </a:xfrm>
        </p:spPr>
        <p:txBody>
          <a:bodyPr anchor="ctr">
            <a:noAutofit/>
          </a:bodyPr>
          <a:lstStyle/>
          <a:p>
            <a:pPr algn="ctr"/>
            <a:r>
              <a:rPr lang="es-ES" sz="2800" b="1" dirty="0"/>
              <a:t>1610. Caravaggio. Martirio de Santa Úrsula. </a:t>
            </a:r>
            <a:br>
              <a:rPr lang="es-ES" sz="2800" b="1" dirty="0"/>
            </a:br>
            <a:r>
              <a:rPr lang="es-ES" sz="2800" b="1" dirty="0"/>
              <a:t>Banca Comercial Italiana, Nápoles. </a:t>
            </a:r>
          </a:p>
        </p:txBody>
      </p:sp>
      <p:pic>
        <p:nvPicPr>
          <p:cNvPr id="4" name="Imagen 3">
            <a:extLst>
              <a:ext uri="{FF2B5EF4-FFF2-40B4-BE49-F238E27FC236}">
                <a16:creationId xmlns:a16="http://schemas.microsoft.com/office/drawing/2014/main" id="{9849711A-3770-4FD9-9AE7-3E399519A4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07094" y="1260764"/>
            <a:ext cx="7284905" cy="5597236"/>
          </a:xfrm>
          <a:prstGeom prst="rect">
            <a:avLst/>
          </a:prstGeom>
        </p:spPr>
      </p:pic>
      <p:sp>
        <p:nvSpPr>
          <p:cNvPr id="3" name="CuadroTexto 2">
            <a:extLst>
              <a:ext uri="{FF2B5EF4-FFF2-40B4-BE49-F238E27FC236}">
                <a16:creationId xmlns:a16="http://schemas.microsoft.com/office/drawing/2014/main" id="{2EC77E47-9A09-47AC-9E6F-80C928913584}"/>
              </a:ext>
            </a:extLst>
          </p:cNvPr>
          <p:cNvSpPr txBox="1"/>
          <p:nvPr/>
        </p:nvSpPr>
        <p:spPr>
          <a:xfrm>
            <a:off x="346364" y="180109"/>
            <a:ext cx="4419600" cy="6878806"/>
          </a:xfrm>
          <a:prstGeom prst="rect">
            <a:avLst/>
          </a:prstGeom>
          <a:noFill/>
        </p:spPr>
        <p:txBody>
          <a:bodyPr wrap="square" rtlCol="0">
            <a:spAutoFit/>
          </a:bodyPr>
          <a:lstStyle/>
          <a:p>
            <a:pPr algn="just">
              <a:spcBef>
                <a:spcPts val="600"/>
              </a:spcBef>
              <a:spcAft>
                <a:spcPts val="600"/>
              </a:spcAft>
            </a:pPr>
            <a:r>
              <a:rPr lang="es-ES" sz="2400" dirty="0">
                <a:effectLst/>
                <a:ea typeface="Verdana" panose="020B0604030504040204" pitchFamily="34" charset="0"/>
                <a:cs typeface="Verdana" panose="020B0604030504040204" pitchFamily="34" charset="0"/>
              </a:rPr>
              <a:t>Realizada en </a:t>
            </a:r>
            <a:r>
              <a:rPr lang="es-ES" sz="2400" b="1" dirty="0">
                <a:effectLst/>
                <a:ea typeface="Verdana" panose="020B0604030504040204" pitchFamily="34" charset="0"/>
                <a:cs typeface="Verdana" panose="020B0604030504040204" pitchFamily="34" charset="0"/>
              </a:rPr>
              <a:t>Nápoles</a:t>
            </a:r>
            <a:r>
              <a:rPr lang="es-ES" sz="2400" dirty="0">
                <a:effectLst/>
                <a:ea typeface="Verdana" panose="020B0604030504040204" pitchFamily="34" charset="0"/>
                <a:cs typeface="Verdana" panose="020B0604030504040204" pitchFamily="34" charset="0"/>
              </a:rPr>
              <a:t>. En esta última etapa acentúa la sobriedad, la concentración y la dureza a partir de formas geométricas y reduciendo el color a gamas casi monocromas, definitivamente las sombras han ganado la partida. Los temas que desarrolla son una reflexión sobre la muerte y la maldad en clave personal, donde apenas cabe sitio para la esperanza con creaciones como el “Martirio de San Andrés”.</a:t>
            </a:r>
          </a:p>
          <a:p>
            <a:pPr algn="just">
              <a:spcBef>
                <a:spcPts val="600"/>
              </a:spcBef>
              <a:spcAft>
                <a:spcPts val="600"/>
              </a:spcAft>
            </a:pPr>
            <a:r>
              <a:rPr lang="es-ES" sz="2400" dirty="0">
                <a:effectLst/>
                <a:ea typeface="Verdana" panose="020B0604030504040204" pitchFamily="34" charset="0"/>
                <a:cs typeface="Verdana" panose="020B0604030504040204" pitchFamily="34" charset="0"/>
              </a:rPr>
              <a:t>Aquí representa a una de las santas más bellas de su pintura, mitad valor y mitad mansedumbre. </a:t>
            </a:r>
          </a:p>
          <a:p>
            <a:endParaRPr lang="es-ES" dirty="0"/>
          </a:p>
        </p:txBody>
      </p:sp>
    </p:spTree>
    <p:extLst>
      <p:ext uri="{BB962C8B-B14F-4D97-AF65-F5344CB8AC3E}">
        <p14:creationId xmlns:p14="http://schemas.microsoft.com/office/powerpoint/2010/main" val="262515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881</TotalTime>
  <Words>9148</Words>
  <Application>Microsoft Office PowerPoint</Application>
  <PresentationFormat>Panorámica</PresentationFormat>
  <Paragraphs>260</Paragraphs>
  <Slides>119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119</vt:i4>
      </vt:variant>
    </vt:vector>
  </HeadingPairs>
  <TitlesOfParts>
    <vt:vector size="123" baseType="lpstr">
      <vt:lpstr>Arial</vt:lpstr>
      <vt:lpstr>Calibri</vt:lpstr>
      <vt:lpstr>Calibri Light</vt:lpstr>
      <vt:lpstr>Tema de Office</vt:lpstr>
      <vt:lpstr>Caravaggio</vt:lpstr>
      <vt:lpstr>1593. CARAVAGGIO. Un muchacho pelando fruta. Fundación Roberto Longhi, Florencia.</vt:lpstr>
      <vt:lpstr>1593. CARAVAGGIO. Un muchacho pelando fruta. Fundación Roberto Longhi, Florencia.Hampton Court, Londres</vt:lpstr>
      <vt:lpstr>1593. Carvaggio. La buenaventura. Pinacoteca capitolina. Roma</vt:lpstr>
      <vt:lpstr>1595. Carvaggio. La buenaventura. Louvre</vt:lpstr>
      <vt:lpstr>Presentación de PowerPoint</vt:lpstr>
      <vt:lpstr>Caravaggio.  Los músicos.  Metropolitan Museum de Nueva York. 1595</vt:lpstr>
      <vt:lpstr>1595. Caravaggio. Los músicos.  Metropolitan Museum de Nueva York. </vt:lpstr>
      <vt:lpstr>1595. Caravaggio. Los músicos.  Metropolitan Museum de Nueva York.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Caravaggio. Descanso en la huida a Egipto.  Galería Doria Pamphili.  Roma.  1597-1599</vt:lpstr>
      <vt:lpstr>Caravaggio. Descanso en la huida a Egipto.  Galería Doria Pamphili.  Roma.  1597-1599</vt:lpstr>
      <vt:lpstr>Caravaggio. Descanso en la huida a Egipto.  Galería Doria Pamphili.  Roma.  1597-1599</vt:lpstr>
      <vt:lpstr>San Francisco de Asís en éxtasis (Caravaggio). 1595.</vt:lpstr>
      <vt:lpstr>Caravaggio.  Conversión de María Magdalena.   Galería Doria Pamphili. Roma.  1597-1599</vt:lpstr>
      <vt:lpstr>Caravaggio.  Conversión de María Magdalena.   Galería Doria Pamphili. Roma.  1597-1599</vt:lpstr>
      <vt:lpstr>Caravaggio.  Conversión de María Magdalena.   Galería Doria Pamphili. Roma.  1597-1599</vt:lpstr>
      <vt:lpstr>1598. Caravaggio. Marta y María Magdalena. Detroit Institute of Arts.</vt:lpstr>
      <vt:lpstr>Caravaggio.  Santa Catalina de Alejandría. h. 1598-1599. Museo Nacional Thyssen-Bornemisza, Madrid</vt:lpstr>
      <vt:lpstr>Presentación de PowerPoint</vt:lpstr>
      <vt:lpstr>Presentación de PowerPoint</vt:lpstr>
      <vt:lpstr>Judith y Holofernes, atribuido a Caravaggio.</vt:lpstr>
      <vt:lpstr>Caravaggio.  Judith y Holofernes. Galería Nacional Arte Antiguo.   Roma.  1599</vt:lpstr>
      <vt:lpstr>1599. Caravaggio.  Judith y Holofernes. Galería Nacional Arte Antiguo, Roma.</vt:lpstr>
      <vt:lpstr>1599. Caravaggio.  Judith y Holofernes. Galería Nacional Arte Antiguo, Roma.</vt:lpstr>
      <vt:lpstr>h. 1600. Caravaggio David vencedor de Goliat. Museo nacional del Prado.</vt:lpstr>
      <vt:lpstr>Presentación de PowerPoint</vt:lpstr>
      <vt:lpstr>La obra de Caravaggio en la Capilla Contarelli de la Iglesia de San Luis de los Franceses.</vt:lpstr>
      <vt:lpstr>Caravaggio.  La vocación de San Mateo.  Capilla Contarelli Iglesia de San Luis de los Franceses.  Roma.  1600</vt:lpstr>
      <vt:lpstr>1600. Caravaggio.  La vocación de San Mateo.  Capilla Contarelli Iglesia de San Luis de los Franceses, Roma. </vt:lpstr>
      <vt:lpstr>1600. Caravaggio.  La vocación de San Mateo.  Capilla Contarelli Iglesia de San Luis de los Franceses, Roma. </vt:lpstr>
      <vt:lpstr>Caravaggio.  Martirio de San Mateo.  San Luis de los Franceses.  Roma.  1600</vt:lpstr>
      <vt:lpstr>1600. Caravaggio.  Martirio de San Mateo.  San Luis de los Franceses.  Roma. </vt:lpstr>
      <vt:lpstr>1600. Caravaggio.  Martirio de San Mateo.  San Luis de los Franceses.  Roma. </vt:lpstr>
      <vt:lpstr>Presentación de PowerPoint</vt:lpstr>
      <vt:lpstr>Capilla Cesari en Santa María del Popolo.</vt:lpstr>
      <vt:lpstr>Caravaggio.  Conversión de san Pablo.  1600.  Colección Odescalchi Balbi, Roma, Italia.</vt:lpstr>
      <vt:lpstr>1600 – 1601. Caravaggio.  La conversión de San Pablo.  Santa Maria del Popolo.  Roma.</vt:lpstr>
      <vt:lpstr>1600 – 1601. Caravaggio.  La conversión de San Pablo.  Santa Maria del Popolo, Roma.</vt:lpstr>
      <vt:lpstr>1600 – 1601. Caravaggio.  La conversión de San Pablo.  Santa Maria del Popolo, Roma.</vt:lpstr>
      <vt:lpstr>1600-1601. Caravaggio.  Crucifixión de San Pedro.  Santa María del Popolo.  Roma. </vt:lpstr>
      <vt:lpstr>1600-1601. Caravaggio.  Crucifixión de San Pedro.  Santa María del Popolo.  Roma. </vt:lpstr>
      <vt:lpstr>1600-1601. Caravaggio.  Crucifixión de San Pedro.  Santa María del Popolo.  Roma. </vt:lpstr>
      <vt:lpstr>Presentación de PowerPoint</vt:lpstr>
      <vt:lpstr>Plenitud de su carrera</vt:lpstr>
      <vt:lpstr>1600-1601. Caravaggio. Cena en Emaús. National Gallery, Londres. </vt:lpstr>
      <vt:lpstr>1600-1601. Caravaggio.  Cena en Emaús.  National Gallery, Londres. </vt:lpstr>
      <vt:lpstr>1600-1601. Caravaggio.  Cena en Emaús.  National Gallery, Londres. </vt:lpstr>
      <vt:lpstr>1600-1601. Caravaggio.  Cena en Emaús.  National Gallery, Londres. </vt:lpstr>
      <vt:lpstr>1601-1602. Caravaggio.  Duda de Tomás. Sanssouci Bildergalerie. Potsdam. </vt:lpstr>
      <vt:lpstr>1601-1602. Caravaggio.  Duda de Tomás. Sanssouci Bildergalerie. Potsdam. </vt:lpstr>
      <vt:lpstr>1601-1602. Caravaggio.  Duda de Tomás. Sanssouci Bildergalerie. Potsdam. </vt:lpstr>
      <vt:lpstr>1602. Caravaggio.  San Mateo y el ángel.  </vt:lpstr>
      <vt:lpstr>1602. Caravaggio.  San Mateo y el ángel.  San Luis de los Franceses.  Roma.  </vt:lpstr>
      <vt:lpstr>1602.Caravaggio.  San Mateo y el ángel.  San Luis de los Franceses.  Roma. </vt:lpstr>
      <vt:lpstr>Presentación de PowerPoint</vt:lpstr>
      <vt:lpstr>1602.Caravaggio.  San Mateo y el ángel.  San Luis de los Franceses.  Roma. </vt:lpstr>
      <vt:lpstr>1603. Caravaggio.  Entierro de Cristo.  Museos Vaticanos.  </vt:lpstr>
      <vt:lpstr>1603. Caravaggio.  Entierro de Cristo.  Museos Vaticanos. </vt:lpstr>
      <vt:lpstr>Presentación de PowerPoint</vt:lpstr>
      <vt:lpstr>Presentación de PowerPoint</vt:lpstr>
      <vt:lpstr>1602.  Sagrada Familia con san Juanito.  The Metropolitan Museum of Art, Nueva York.</vt:lpstr>
      <vt:lpstr>Presentación de PowerPoint</vt:lpstr>
      <vt:lpstr>Caravaggio.  Prendimiento de Cristo.  National Gallery of Ireland.  Dublín.  1603</vt:lpstr>
      <vt:lpstr>1603. Caravaggio.  Prendimiento de Cristo.  National Gallery of Ireland.  Dublín. </vt:lpstr>
      <vt:lpstr>1603. Caravaggio.  Prendimiento de Cristo.  National Gallery of Ireland.  Dublín. </vt:lpstr>
      <vt:lpstr>1603. Caravaggio.  Prendimiento de Cristo.  National Gallery of Ireland.  Dublín. </vt:lpstr>
      <vt:lpstr>1604. Caravaggio. Coronación de espinas. Palacio degli Alberti, Prato, Italia</vt:lpstr>
      <vt:lpstr>1603. Caravaggio. Coronación de espinas. Museo de Historia del Arte de Viena. </vt:lpstr>
      <vt:lpstr>Caravaggio. Coronación de espinas.</vt:lpstr>
      <vt:lpstr>Presentación de PowerPoint</vt:lpstr>
      <vt:lpstr>1604.  San Juan Bautista.  The Nelson-Atkins Museum of Art.</vt:lpstr>
      <vt:lpstr>1604-1605. Caravaggio.  San Juan Bautista.  Galería Nacional Arte Antiguo. Roma.</vt:lpstr>
      <vt:lpstr>Caravaggio.  San Juan Bautista.  1604-1605.  Galería Nacional Arte Antiguo. Roma.</vt:lpstr>
      <vt:lpstr>1604-1605  Caravaggio.  Joven Baco Enfermo.  Galería Borghese de Roma. </vt:lpstr>
      <vt:lpstr>1604-1605. Caravaggio. Joven Baco Enfermo. Galería Borghese de Roma.  Pertenece a la primera etapa romana de Caravaggio. Sus retratos son de medias figuras, cuya ambigüedad psicológica y sexual han sido largamente debatido. Muestran un naturalismo incipiente, un interés por la captación de la fugacidad, las calidades matéricas y los efectos lumínicos.  Ha sido interpretado con frecuencia como un autorretrato del joven pintor frente al espejo, esto explica la retorcida postura que adopta el modelo.  Se trata de una composición a la vez naturalista y llena de guiños artísticos y simbólicos a la Antigüedad y el estudio de las expresiones de Leonardo.  Era un tema popular entre los pintores, pero ninguno lo había retratado con el realismo de Caravaggio Fue una especie de tarjeta de presentación que mostraba su habilidad para crear bodegones, así como para retratar sujetos clásicos en poses complejas. </vt:lpstr>
      <vt:lpstr>1604-1605. Caravaggio. Joven Baco Enfermo. Galería Borghese de Roma.  Eran temas desconocidos y sin precedentes en Roma y fue una novedad que le abrió las puertas para el favor y protección del cardenal Del Monte.  Tiene un enfoque aproximativo, con gran economía de medios y composiciones y con pocos personajes.  La luz de esta época no es tan dramática ni tan efectista como la que presidirá su creación posterior por eso los colores son brillantes, luminosos y transparentes con apenas algunas sombras.  En el dibujo se advierte precisión y fuerza además de una atención escrupulosa por el detalle y las formas individuales subrayadas por el color local.  Por otra parte, la manera de sugerir el espacio es también muy simple ya que suele ser un escorzo mínimo el que lo visualiza. En opinión de Rudolf Wittkower, estamos ante un pintor en el que todavía perduran los ecos del Manierismo y de sus enseñanzas tradicionales si bien las sabe presentar bajo un aspecto impactante y novedoso.</vt:lpstr>
      <vt:lpstr>1605-1606. Caravaggio. La muerte de la Virgen.  Museo del Louvre.  La obra estaba destinada a una especie de monasterio donde se refugiaban mujeres maltratadas o en peligro de prostitución y de otros males sociales. Magdalena que aún no ha empezado con la preparación del cuerpo, se abandona al llanto que la empequeñece. Ella no suele estar en esta escena, pero Caravaggio ha querido incluirla porque es la referencia más directa para esas mujeres arrepentidas y maltratadas que buscan amparo en la Iglesia. Casi todos los pintores que se habían enfrentado a este tema habían seguido el texto de la “Leyenda Dorada”, pero Caravaggio reinventa la historia. Excluye toda alusión a la divinidad, no hay ninguna referencia al más allá y no aparece ningún coro de ángeles. Al contrario, insiste en una terrenalidad exhausta compuesta por una habitación humilde donde María yace rígida sobre un catre de madera.  La gama de colores empleados, las expresiones y los gestos, los rostros individualizados, pero formando una sintonía emocional, la insólita intensidad de la luz hacen de esta obra una lección de contemporaneidad.   </vt:lpstr>
      <vt:lpstr>1603. Caravaggio. Virgen de Loreto o Virgen de los peregrinos.  Iglesia San Agustín, Roma.   Los peregrinos están sucios y ataviados con las ropas propias del viaje, concordando con el escenario igualmente humilde, sin duda una alusión histórica que hace a la morada de María.  La Virgen, sin embargo, posee una corporeidad sobrecogedora mientras que a duras penas sostiene al niño, dirige una mirada de consuelo a los peregrinos.  Descalza igual que los más humildes está envuelta en una iluminación simbólica que le da un aspecto de aparición.  Viendo la escena como si contempláramos el encuentro entre dos esferas, la celestial, ingrávida y luminosa y la terrenal del primer plano. </vt:lpstr>
      <vt:lpstr>1604-1605 Caravaggio. Virgen de los Palafreneros o Virgen con el niño y Santa Ana. Galería Borghese, Roma.  Para la realización de la Virgen utilizó a la joven Lena.  El cuadro se resuelve con tres figuras que contemplan la serpiente bíblica. El tema procede del Génesis. Los antecedentes artísticos con los que Caravaggio contaba partían del esquema creado por Leonardo da Vinci en el que las tres figuras se funden en una pirámide visual y formal de las que fluyen las figuras. Ahora destaca la personalidad de cada uno de los personajes. El carácter protector de la madre, una joven romana cualquiera, el miedo resuelto del Niño que medio jugando medio en serio tensa el cuerpo, retrocede y busca el amparo maternal y a un lado, distante y sabia Santa Ana; todo en medio de un espacio ambiguo del que solo tenemos la pista del techo y las sombras que crean la solidez de un escenario real. </vt:lpstr>
      <vt:lpstr>1605. Caravaggio. San Jerónimo penitente. Museo de Monserrat. Solía hacer copias o reproducciones sutiles de sus trabajos, y en este caso logró copiar el San Jerónimo escribiendo de la Galería Borghese. Esta pintura, a diferencia de aquella, muestra a un Jerónimo arrugado, derrotista, y en una dolorosa meditación.  Caravaggio trabajó en cuadros de temas diversos, aunque predominan las representaciones de santos en medio del retiro y la soledad. Una de los más impactantes es la obra de “San Jerónimo en su estudio”.  Se aparta del modelo del santo inmerso en la lectura que crea Durero y aunque lo imagina aislado en el estudio prevalece el sentido del ascetismo y la renuncia del sabio. La delgadez y ancianidad del modelo, el protagonismo de la calavera y la desnudez de la celda nos remiten a una ideología muy diferente a la que tenía el santo en el siglo XVI. Ahora predomina el estoicismo como vía de conocimiento que conoce lo efímero de nuestras posesiones.  </vt:lpstr>
      <vt:lpstr>1604-1605. Caravaggio.  San Jerónimo en su estudio.  Galería Borghese.  Roma.  </vt:lpstr>
      <vt:lpstr>1604-1605. Caravaggio. San Francisco meditando. Galería Nacional Arte Antiguo.  Roma.  La calavera se convierte en la protagonista del lienzo.  Con extrema delicadeza el santo sostiene y mira su objeto de meditación enmarcado por una luz muy fuerte, lo mismo que la cruz abandonada en el primer plano y en un ligero escorzo.  El paño del franciscano llena todo el lienzo dotándolo de una corporeidad tangible que sólo encuentra el contrapunto de la calavera.  Durante el Barroco muchos pintores se especializan en la pintura de estas anatomías moralizadas de las que la calavera fue una pieza protagonista en la pintura de la meditación.  En la pintura barroca española este tema fue muy querido y Ribera, el mejor discípulo de Caravaggio hace varias versiones del santo franciscano de forma similar.  </vt:lpstr>
      <vt:lpstr>Caravaggio. María Magdalena. Roma, Colección privada.</vt:lpstr>
      <vt:lpstr>Nápoles</vt:lpstr>
      <vt:lpstr>Presentación de PowerPoint</vt:lpstr>
      <vt:lpstr>1607. Caravaggio. Las siete obras de misericordia. Pio Monte de la Misericordia, Nápoles.  Fue uno de los encargos más prestigiosos, una obra extremadamente compleja que Caravaggio termina con asombrosa celeridad.  La obra es un torbellino de figuras en donde los protagonistas son los mendigos, los pobres, los tullidos que se agolpan a la entrada de la taberna.  Retrata la esencia de la vida napolitana, el tumulto de sus calles, el contraste brutal y chocante entre la pobreza más extrema y la riqueza exquisita y privilegiada, pero en medio de este torbellino va desarrollando las siete obras de misericordia que pueden ayudar a la salvación del alma: la joven que da el pecho a un viejo tras los barrotes de la prisión (redimir al cautivo), el portador de féretros (enterrar a los muertos), san Martín (vestir al desnudo), Santiago (dar de beber al sediento), etc.</vt:lpstr>
      <vt:lpstr>1607. Caravaggio. Las siete obras de misericordia. Pio Monte de la Misericordia, Nápoles.   Para su ejecución no siempre utiliza modelos reales ya que otra de las señas de identidad que marca su arte es la pintura de memoria, a partir de fórmulas ensayadas y aprendidas en detrimento del modelo natural.   La Virgen podría ser el encuentro entre lo divino y lo humano pero está todo tan terrenalizado que esa frontera es inexistente.   El fiel necesita tiempo y reposo para ir leyendo las anécdotas y las historias que Caravaggio va entrelazando.   Es toda una lección de naturalismo. </vt:lpstr>
      <vt:lpstr>Es una obra trágica y sombría porque contrapone con dureza la vulnerabilidad de la desnudez de Jesús con la bestialidad de los sayones.  Invita a la introspección y a meditar en el misterio de la pasión, pero sin concesiones a fórmulas artificiales. Caravaggio insiste en la humildad de Cristo y dedica el cuadro a las comunidades de flagelantes tan extendidas por Nápoles, en realidad por toda la Europa católica, dado ese fervor que había alimentado la imitatio Christi y que se difundía a partir de los tratados de meditación. La sombra es la protagonista indiscutible.  Mientras que en las pinturas romanas la luz destacaba la historia, el momento, el protagonista, ahora las sombras han ganado terreno y el foco de luz no siempre se centra en la figura principal.  Hay un dramatismo inquietante y lóbrego.  Los modelos son curtidos, morenos y fatalistas la muchedumbre, apresurada y febril. Sus composiciones unen el clamor y el tumulto con el silencio más absoluto. Mantiene con la tradición lazos indisolubles y originales.  Tiene una atracción por los modelos de la calle. </vt:lpstr>
      <vt:lpstr>1607. Caravaggio. Virgen del Rosario. Kunsthistorisches Museum, Viena.   Es un cuadro grande, un retablo.   Tiene una composición monumental, clara y legible.  Los lazzaroni napolitanos con sus pies sucios y gestos apremiantes adquieren un protagonismo fundamental, no están idealizados y es posible que su presencia se entienda como una amenaza en una ciudad que a duras penas les contenía y que les temía.  </vt:lpstr>
      <vt:lpstr>En su nueva etapa fuera de Roma, Caravaggio utiliza una técnica más rápida y casual, como descuidada.  Las formas endurecidas a veces presentan cabezas pintadas con un poco detalle y las transiciones entre luz y sombra son una pura abstracción.  La sombra es la protagonista indiscutible de ahora en adelante.  Mientras que en las pinturas romanas la luz destacaba la historia, el momento, el protagonista, ahora las sombras han ganado terreno y el foco de luz no siempre se centra en la figura principal.  Hay un dramatismo inquietante y lóbrego.  Los modelos son curtidos, morenos y fatalistas la muchedumbre, apresurada y febril. Sus composiciones unen el clamor y el tumulto con el silencio más absoluto. </vt:lpstr>
      <vt:lpstr>Malta.</vt:lpstr>
      <vt:lpstr>1607. Caravaggio. Retrato de  Alof de Wignacourt. Louvre.</vt:lpstr>
      <vt:lpstr>1607. Caravaggio. Retrato de  Alof de Wignacourt. Palacio Pitti. </vt:lpstr>
      <vt:lpstr>1607. Caravaggio. Retrato de  Alof de Wignacourt. Louvre.</vt:lpstr>
      <vt:lpstr>1607. Caravaggio. El martirio de san Andrés. Museo de Arte de Cleveland.</vt:lpstr>
      <vt:lpstr>1607. Caravaggio. Salomé con la cabeza del Bautista.  National Gallery de Londres.</vt:lpstr>
      <vt:lpstr>1608. Caravaggio. San Jerónimo escribiendo. Concatedral de San Juan, La Valeta, Malta</vt:lpstr>
      <vt:lpstr>1608. Caravaggio. Degollación de San Juan Bautista. Concatedral de San Juan.  La Valleta.  </vt:lpstr>
      <vt:lpstr>1608. Caravaggio. Degollación de San Juan Bautista. Concatedral de San Juan, La Valleta. </vt:lpstr>
      <vt:lpstr>1608. Caravaggio.  La anunciación. Museo de Bellas Artes de Nancy.</vt:lpstr>
      <vt:lpstr>1608-1609. Caravaggio. Entierro de Santa Lucía. Museo Regional, Siracusa. La ciudad de Malta defendía la autenticidad del emplazamiento en el que la mártir fue enterrada. Es una obra conmovedora, llena de sentimientos contenidos y donde el protagonismo lo toma la horizontal del cuerpo inerte de la doncella que recuerda la disposición de la Virgen en la obra del “Transito”. Se halla enmarcada por dos fornidos sepultureros cuyos torsos describen una especie de paréntesis que recoge y centra la atención del fiel. Son dos focos de luz. El resto es una secuencia de figuras afligidas y expectantes que despiden a la santa. La parte superior del cuadro es otra vez de una sobriedad sobrecogedora que insinúa una arquitectura denuda (desnuda, despojada) y pobre como único escenario. Se trata de unos rasgos cada vez más comunes en su pintura en la que ha economizado al máximo los recursos narrativos en aras de una mayor expresividad.   </vt:lpstr>
      <vt:lpstr>1609. Caravaggio. Resurrección de Lázaro.  Museo Regional, Mesina.  Realizado en Sicilia, esta etapa está marcada por el creciente laconismo y porque aísla las figuras en medio de una oscuridad creciente acentuando su fragilidad.  Técnicamente desarrolla la pincelada descuidada, está pintada a base de toques taquigráficos que simbolizan cabezas, brazos, manos. Es un lenguaje que no deja indiferente a nadie y cuando observamos este lienzo el impacto es sorprendente.  Es la que mejor representa el epílogo de su trayectoria y donde se expone descarnadamente su legado a la posteridad.</vt:lpstr>
      <vt:lpstr>1609. Caravaggio. Resurrección de Lázaro.  Museo Regional, Mesina.  Todo ocurre en el plano inferior del lienzo en el que se dispone un torbellino de figuras que desencadena el cadáver rígido y pálido de Lázaro.  Es una escena completamente oscura, sólo unos pequeños toques de luz en lugares concretos nos ayudan a sentir la intensidad del momento como si estuviéramos asistiendo a una escena apocalíptica.   Las formas endurecidas a veces presentan cabezas pintadas con un poco detalle y las transiciones entre luz y sombra son una pura abstracción.   </vt:lpstr>
      <vt:lpstr>1609. Caravaggio. Adoración de los pastores.  Museo Nacional de Mesina.</vt:lpstr>
      <vt:lpstr>Presentación de PowerPoint</vt:lpstr>
      <vt:lpstr>1607. Caravaggio. Salomé con la cabeza del Bautista.  National Gallery de Londres</vt:lpstr>
      <vt:lpstr>1607. Caravaggio David Goliath. Museo de Historia del Arte de Viena, Viena, Austria</vt:lpstr>
      <vt:lpstr>1609-1610.  Caravaggio. David con la cabeza de Goliath. Galería Borghese, Roma.   La espada en la mano de David lleva una inscripción abreviada H-AS OS; Esto se ha interpretado como una abreviatura de la frase latina humilitas occidit superbiam ("la humildad mata al orgullo").  De sus últimas obras destacan dos sumamente personales que hoy podemos entender como si fueran su testimonio final, con “Salomé con la cabeza del Bautista” y esta obra.</vt:lpstr>
      <vt:lpstr>1609-1610.  Caravaggio. David con la cabeza de Goliath. Galería Borghese, Roma.   El joven David acaba de decapitar al gigante Goliat y levanta triunfal su cabeza, un autorretrato de Caravaggio. Giorgione y Tiziano habían hecho lo mismo antes, pero la acción de Caravaggio es más dramática, el gigante muestra una herida en la frente, un ojo abierto y todavía con vida intenta comprender mientras que la sangre brota con fuerza.  Es una composición certera, fascinante, “de formas anchas y sencillas, en las que las diagonales del brazo y la espalda se interrumpen con la verticalidad de la mano de David y la cabeza de Goliat, que es acercada al espectador y parece muy pesada, frente a la fragilidad del joven brazo del muchacho.  </vt:lpstr>
      <vt:lpstr>1610. Caravaggio. San Juan. Galería Borghese.</vt:lpstr>
      <vt:lpstr>1610. Caravaggio.  Martirio de Santa Úrsula.  Banca Comercial Italiana.  Nápoles.  </vt:lpstr>
      <vt:lpstr>1610. Caravaggio. Martirio de Santa Úrsula.  Banca Comercial Italiana, Nápoles.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Annibal Carracci. Huida a Egipto. 1604. Galería Doria Pamphili de Roma.</dc:title>
  <dc:creator>Miguel Velayos García</dc:creator>
  <cp:lastModifiedBy>Miguel Velayos García</cp:lastModifiedBy>
  <cp:revision>79</cp:revision>
  <dcterms:created xsi:type="dcterms:W3CDTF">2020-02-13T18:32:59Z</dcterms:created>
  <dcterms:modified xsi:type="dcterms:W3CDTF">2021-11-18T17:04:12Z</dcterms:modified>
</cp:coreProperties>
</file>