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3" r:id="rId3"/>
    <p:sldId id="257" r:id="rId4"/>
    <p:sldId id="258" r:id="rId5"/>
    <p:sldId id="302" r:id="rId6"/>
    <p:sldId id="274" r:id="rId7"/>
    <p:sldId id="276" r:id="rId8"/>
    <p:sldId id="277" r:id="rId9"/>
    <p:sldId id="278" r:id="rId10"/>
    <p:sldId id="304" r:id="rId11"/>
    <p:sldId id="279" r:id="rId12"/>
    <p:sldId id="280" r:id="rId13"/>
    <p:sldId id="281" r:id="rId14"/>
    <p:sldId id="282" r:id="rId15"/>
    <p:sldId id="283" r:id="rId16"/>
    <p:sldId id="284" r:id="rId17"/>
    <p:sldId id="285" r:id="rId18"/>
    <p:sldId id="286" r:id="rId19"/>
    <p:sldId id="287" r:id="rId20"/>
    <p:sldId id="288" r:id="rId21"/>
    <p:sldId id="289" r:id="rId22"/>
    <p:sldId id="290" r:id="rId23"/>
    <p:sldId id="291" r:id="rId24"/>
    <p:sldId id="292" r:id="rId25"/>
    <p:sldId id="293" r:id="rId26"/>
    <p:sldId id="294" r:id="rId27"/>
    <p:sldId id="295" r:id="rId28"/>
    <p:sldId id="296" r:id="rId29"/>
    <p:sldId id="297" r:id="rId30"/>
    <p:sldId id="298" r:id="rId31"/>
    <p:sldId id="299" r:id="rId32"/>
    <p:sldId id="300" r:id="rId33"/>
    <p:sldId id="301" r:id="rId34"/>
    <p:sldId id="275" r:id="rId3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guel Velayos García" initials="MVG" lastIdx="1" clrIdx="0">
    <p:extLst>
      <p:ext uri="{19B8F6BF-5375-455C-9EA6-DF929625EA0E}">
        <p15:presenceInfo xmlns:p15="http://schemas.microsoft.com/office/powerpoint/2012/main" userId="59f4f636ea5b4d5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18/11/2021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18/11/2021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18/11/2021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18/11/2021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18/11/2021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18/11/2021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18/11/2021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18/11/2021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18/11/2021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18/11/2021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18/11/2021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18/11/2021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catalogo.fondazionezeri.unibo.it/ricerca.v2.jsp?locale=it&amp;decorator=layout_resp&amp;apply=true&amp;percorso_ricerca=OA&amp;filtroartista_OA=361&amp;sortby=LOCALIZZAZIONE&amp;batch=10"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a:xfrm>
            <a:off x="540327" y="1122363"/>
            <a:ext cx="11166764" cy="2387600"/>
          </a:xfrm>
        </p:spPr>
        <p:txBody>
          <a:bodyPr>
            <a:normAutofit/>
          </a:bodyPr>
          <a:lstStyle/>
          <a:p>
            <a:r>
              <a:rPr lang="es-ES" sz="11500" b="1" dirty="0"/>
              <a:t>Andrea da Murano</a:t>
            </a:r>
          </a:p>
        </p:txBody>
      </p:sp>
      <p:sp>
        <p:nvSpPr>
          <p:cNvPr id="3" name="Subtítulo 2">
            <a:extLst>
              <a:ext uri="{FF2B5EF4-FFF2-40B4-BE49-F238E27FC236}">
                <a16:creationId xmlns:a16="http://schemas.microsoft.com/office/drawing/2014/main" id="{60EE82D1-A63C-4C75-9870-007351C1FD29}"/>
              </a:ext>
            </a:extLst>
          </p:cNvPr>
          <p:cNvSpPr>
            <a:spLocks noGrp="1"/>
          </p:cNvSpPr>
          <p:nvPr>
            <p:ph type="subTitle" idx="1"/>
          </p:nvPr>
        </p:nvSpPr>
        <p:spPr/>
        <p:txBody>
          <a:bodyPr>
            <a:normAutofit/>
          </a:bodyPr>
          <a:lstStyle/>
          <a:p>
            <a:r>
              <a:rPr lang="es-ES" sz="7200" b="1" dirty="0"/>
              <a:t>1463 - 1512</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A7FE52-595A-4569-811C-CAD98361C409}"/>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112587CA-CD8F-49F7-BB29-704D18F05CCB}"/>
              </a:ext>
            </a:extLst>
          </p:cNvPr>
          <p:cNvSpPr>
            <a:spLocks noGrp="1"/>
          </p:cNvSpPr>
          <p:nvPr>
            <p:ph idx="1"/>
          </p:nvPr>
        </p:nvSpPr>
        <p:spPr/>
        <p:txBody>
          <a:bodyPr/>
          <a:lstStyle/>
          <a:p>
            <a:r>
              <a:rPr lang="it-IT" dirty="0">
                <a:hlinkClick r:id="rId2"/>
              </a:rPr>
              <a:t>FONDAZIONE ZERI | CATALOGO : Ricerca opere per : (unibo.it)</a:t>
            </a:r>
            <a:endParaRPr lang="es-ES" dirty="0"/>
          </a:p>
        </p:txBody>
      </p:sp>
    </p:spTree>
    <p:extLst>
      <p:ext uri="{BB962C8B-B14F-4D97-AF65-F5344CB8AC3E}">
        <p14:creationId xmlns:p14="http://schemas.microsoft.com/office/powerpoint/2010/main" val="176400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fontScale="85000" lnSpcReduction="20000"/>
          </a:bodyPr>
          <a:lstStyle/>
          <a:p>
            <a:pPr algn="l"/>
            <a:r>
              <a:rPr lang="es-ES" sz="2800" b="0" i="0" dirty="0">
                <a:effectLst/>
              </a:rPr>
              <a:t>Los estudiosos del pasado tenían una gran estima por Andrea da Murano, tanto que lo llamaron el primero de los pintores de Murano. En cambio, los críticos actuales han reducido su importancia, al tiempo que reconocen el notable valor artístico de muchas de sus obras.</a:t>
            </a:r>
          </a:p>
          <a:p>
            <a:pPr algn="l"/>
            <a:r>
              <a:rPr lang="es-ES" sz="2800" b="0" i="0" dirty="0">
                <a:effectLst/>
              </a:rPr>
              <a:t>Pintor vigoroso, aunque encaja en la tradición de los </a:t>
            </a:r>
            <a:r>
              <a:rPr lang="es-ES" sz="2800" b="0" i="0" dirty="0" err="1">
                <a:effectLst/>
              </a:rPr>
              <a:t>Vivarini</a:t>
            </a:r>
            <a:r>
              <a:rPr lang="es-ES" sz="2800" b="0" i="0" dirty="0">
                <a:effectLst/>
              </a:rPr>
              <a:t>, también fue influenciado por las innovaciones de </a:t>
            </a:r>
            <a:r>
              <a:rPr lang="es-ES" sz="2800" b="0" i="0" u="none" strike="noStrike" dirty="0">
                <a:effectLst/>
              </a:rPr>
              <a:t>Bellini, </a:t>
            </a:r>
            <a:r>
              <a:rPr lang="es-ES" sz="2800" b="0" i="0" dirty="0">
                <a:effectLst/>
              </a:rPr>
              <a:t>demostrando una visión más abierta, desconectada del entorno convencional de Murano.</a:t>
            </a:r>
          </a:p>
          <a:p>
            <a:pPr algn="l"/>
            <a:r>
              <a:rPr lang="es-ES" sz="2800" b="0" i="0" dirty="0">
                <a:effectLst/>
              </a:rPr>
              <a:t>Su obra más antigua sería un </a:t>
            </a:r>
            <a:r>
              <a:rPr lang="es-ES" sz="2800" b="0" i="0" u="none" strike="noStrike" dirty="0">
                <a:effectLst/>
              </a:rPr>
              <a:t>tríptico</a:t>
            </a:r>
            <a:r>
              <a:rPr lang="es-ES" sz="2800" b="0" i="0" dirty="0">
                <a:effectLst/>
              </a:rPr>
              <a:t> con </a:t>
            </a:r>
            <a:r>
              <a:rPr lang="es-ES" sz="2800" b="0" i="0" u="none" strike="noStrike" dirty="0">
                <a:effectLst/>
              </a:rPr>
              <a:t>luneta</a:t>
            </a:r>
            <a:r>
              <a:rPr lang="es-ES" sz="2800" b="0" i="0" dirty="0">
                <a:effectLst/>
              </a:rPr>
              <a:t> que ahora se conserva en </a:t>
            </a:r>
            <a:r>
              <a:rPr lang="es-ES" sz="2800" b="0" i="0" u="none" strike="noStrike" dirty="0">
                <a:effectLst/>
              </a:rPr>
              <a:t>la </a:t>
            </a:r>
            <a:r>
              <a:rPr lang="es-ES" sz="2800" b="0" i="0" u="none" strike="noStrike" dirty="0" err="1">
                <a:effectLst/>
              </a:rPr>
              <a:t>Gallerie</a:t>
            </a:r>
            <a:r>
              <a:rPr lang="es-ES" sz="2800" b="0" i="0" u="none" strike="noStrike" dirty="0">
                <a:effectLst/>
              </a:rPr>
              <a:t> dell'Accademia: </a:t>
            </a:r>
            <a:r>
              <a:rPr lang="es-ES" sz="2800" b="0" i="0" dirty="0">
                <a:effectLst/>
              </a:rPr>
              <a:t>procedente de la </a:t>
            </a:r>
            <a:r>
              <a:rPr lang="es-ES" sz="2800" b="0" i="0" u="none" strike="noStrike" dirty="0">
                <a:effectLst/>
              </a:rPr>
              <a:t>iglesia de San Pietro mártir</a:t>
            </a:r>
            <a:r>
              <a:rPr lang="es-ES" sz="2800" b="0" i="0" dirty="0">
                <a:effectLst/>
              </a:rPr>
              <a:t> de </a:t>
            </a:r>
            <a:r>
              <a:rPr lang="es-ES" sz="2800" b="0" i="0" u="none" strike="noStrike" dirty="0">
                <a:effectLst/>
              </a:rPr>
              <a:t>Murano, </a:t>
            </a:r>
            <a:r>
              <a:rPr lang="es-ES" sz="2800" b="0" i="0" dirty="0">
                <a:effectLst/>
              </a:rPr>
              <a:t>está firmada </a:t>
            </a:r>
            <a:r>
              <a:rPr lang="es-ES" sz="2800" b="0" i="1" dirty="0">
                <a:effectLst/>
              </a:rPr>
              <a:t>opus </a:t>
            </a:r>
            <a:r>
              <a:rPr lang="es-ES" sz="2800" b="0" i="1" dirty="0" err="1">
                <a:effectLst/>
              </a:rPr>
              <a:t>andreae</a:t>
            </a:r>
            <a:r>
              <a:rPr lang="es-ES" sz="2800" b="0" i="1" dirty="0">
                <a:effectLst/>
              </a:rPr>
              <a:t> da Murano</a:t>
            </a:r>
            <a:r>
              <a:rPr lang="es-ES" sz="2800" b="0" i="0" dirty="0">
                <a:effectLst/>
              </a:rPr>
              <a:t> y puede fecharse alrededor de </a:t>
            </a:r>
            <a:r>
              <a:rPr lang="es-ES" sz="2800" b="0" i="0" u="none" strike="noStrike" dirty="0">
                <a:effectLst/>
              </a:rPr>
              <a:t>1475.</a:t>
            </a:r>
            <a:r>
              <a:rPr lang="es-ES" sz="2800" b="0" i="0" dirty="0">
                <a:effectLst/>
              </a:rPr>
              <a:t> Hay una referencia a </a:t>
            </a:r>
            <a:r>
              <a:rPr lang="es-ES" sz="2800" b="0" i="0" dirty="0" err="1">
                <a:effectLst/>
              </a:rPr>
              <a:t>Vivarini</a:t>
            </a:r>
            <a:r>
              <a:rPr lang="es-ES" sz="2800" b="0" i="0" dirty="0">
                <a:effectLst/>
              </a:rPr>
              <a:t>, también presente en obras posteriores, y una elección cromática basada en Bellini, así como un cierto vigor plástico que se referiría a </a:t>
            </a:r>
            <a:r>
              <a:rPr lang="es-ES" sz="2800" b="0" i="0" u="none" strike="noStrike" dirty="0">
                <a:effectLst/>
              </a:rPr>
              <a:t>Andrea del </a:t>
            </a:r>
            <a:r>
              <a:rPr lang="es-ES" sz="2800" b="0" i="0" u="none" strike="noStrike" dirty="0" err="1">
                <a:effectLst/>
              </a:rPr>
              <a:t>Castagno</a:t>
            </a:r>
            <a:r>
              <a:rPr lang="es-ES" sz="2800" b="0" i="0" u="none" strike="noStrike" dirty="0">
                <a:effectLst/>
              </a:rPr>
              <a:t>.</a:t>
            </a:r>
            <a:r>
              <a:rPr lang="es-ES" sz="2800" b="0" i="0" dirty="0">
                <a:effectLst/>
              </a:rPr>
              <a:t> </a:t>
            </a:r>
          </a:p>
          <a:p>
            <a:pPr algn="l"/>
            <a:r>
              <a:rPr lang="es-ES" sz="2800" b="0" i="0" dirty="0">
                <a:effectLst/>
              </a:rPr>
              <a:t>Este último aspecto también es común al lienzo </a:t>
            </a:r>
            <a:r>
              <a:rPr lang="es-ES" sz="2800" b="0" i="1" dirty="0">
                <a:effectLst/>
              </a:rPr>
              <a:t>Cristo en la Cruz entre la Virgen y San Juan, </a:t>
            </a:r>
            <a:r>
              <a:rPr lang="es-ES" sz="2800" b="0" i="0" dirty="0">
                <a:effectLst/>
              </a:rPr>
              <a:t>siempre en la Academia, donde también se observan referencias a </a:t>
            </a:r>
            <a:r>
              <a:rPr lang="es-ES" sz="2800" b="0" i="0" u="none" strike="noStrike" dirty="0">
                <a:effectLst/>
              </a:rPr>
              <a:t>Mantegna.</a:t>
            </a:r>
            <a:endParaRPr lang="es-ES" sz="2800" b="0" i="0" dirty="0">
              <a:effectLst/>
            </a:endParaRPr>
          </a:p>
          <a:p>
            <a:pPr algn="l"/>
            <a:r>
              <a:rPr lang="es-ES" sz="2800" b="0" i="0" dirty="0">
                <a:effectLst/>
              </a:rPr>
              <a:t>Destaca por su elegancia y claridad la pala de </a:t>
            </a:r>
            <a:r>
              <a:rPr lang="es-ES" sz="2800" b="0" i="0" dirty="0" err="1">
                <a:effectLst/>
              </a:rPr>
              <a:t>Trebaseleghe</a:t>
            </a:r>
            <a:r>
              <a:rPr lang="es-ES" sz="2800" b="0" i="0" dirty="0">
                <a:effectLst/>
              </a:rPr>
              <a:t>, mientras que la de </a:t>
            </a:r>
            <a:r>
              <a:rPr lang="es-ES" sz="2800" b="0" i="0" dirty="0" err="1">
                <a:effectLst/>
              </a:rPr>
              <a:t>Mussolente</a:t>
            </a:r>
            <a:r>
              <a:rPr lang="es-ES" sz="2800" b="0" i="0" dirty="0">
                <a:effectLst/>
              </a:rPr>
              <a:t> parece más tosca. Quizás también se le pueda atribuir el panel </a:t>
            </a:r>
            <a:r>
              <a:rPr lang="es-ES" sz="2800" b="0" i="1" dirty="0">
                <a:effectLst/>
              </a:rPr>
              <a:t>Madonna y los Santos Pedro y Pablo</a:t>
            </a:r>
            <a:r>
              <a:rPr lang="es-ES" sz="2800" b="0" i="0" dirty="0">
                <a:effectLst/>
              </a:rPr>
              <a:t> conservados en San </a:t>
            </a:r>
            <a:r>
              <a:rPr lang="es-ES" sz="2800" b="0" i="0" u="none" strike="noStrike" dirty="0">
                <a:effectLst/>
              </a:rPr>
              <a:t>Nicolò</a:t>
            </a:r>
            <a:r>
              <a:rPr lang="es-ES" sz="2800" b="0" i="0" dirty="0">
                <a:effectLst/>
              </a:rPr>
              <a:t> di </a:t>
            </a:r>
            <a:r>
              <a:rPr lang="es-ES" sz="2800" b="0" i="0" u="none" strike="noStrike" dirty="0">
                <a:effectLst/>
              </a:rPr>
              <a:t>Treviso.</a:t>
            </a:r>
            <a:endParaRPr lang="es-ES" sz="2800" b="0" i="0" dirty="0">
              <a:effectLst/>
            </a:endParaRPr>
          </a:p>
          <a:p>
            <a:pPr algn="l"/>
            <a:endParaRPr lang="es-ES" sz="4000" dirty="0"/>
          </a:p>
        </p:txBody>
      </p:sp>
    </p:spTree>
    <p:extLst>
      <p:ext uri="{BB962C8B-B14F-4D97-AF65-F5344CB8AC3E}">
        <p14:creationId xmlns:p14="http://schemas.microsoft.com/office/powerpoint/2010/main" val="356436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199" y="457200"/>
            <a:ext cx="10924309" cy="6234545"/>
          </a:xfrm>
        </p:spPr>
        <p:txBody>
          <a:bodyPr>
            <a:normAutofit/>
          </a:bodyPr>
          <a:lstStyle/>
          <a:p>
            <a:r>
              <a:rPr lang="es-ES" sz="2400" b="0" i="0" dirty="0">
                <a:effectLst/>
              </a:rPr>
              <a:t>Se le registra por primera vez trabajando como dorador en San </a:t>
            </a:r>
            <a:r>
              <a:rPr lang="es-ES" sz="2400" b="0" i="0" dirty="0" err="1">
                <a:effectLst/>
              </a:rPr>
              <a:t>Zaccaria</a:t>
            </a:r>
            <a:r>
              <a:rPr lang="es-ES" sz="2400" b="0" i="0" dirty="0">
                <a:effectLst/>
              </a:rPr>
              <a:t>, Venecia, en 1463-5. </a:t>
            </a:r>
          </a:p>
          <a:p>
            <a:r>
              <a:rPr lang="es-ES" sz="2400" b="0" i="0" dirty="0">
                <a:effectLst/>
              </a:rPr>
              <a:t>Fue uno de varios artistas de la isla de Murano. </a:t>
            </a:r>
          </a:p>
          <a:p>
            <a:r>
              <a:rPr lang="es-ES" sz="2400" b="0" i="0" dirty="0">
                <a:effectLst/>
              </a:rPr>
              <a:t>Entre ellos es el más cercano a Bartolomeo </a:t>
            </a:r>
            <a:r>
              <a:rPr lang="es-ES" sz="2400" b="0" i="0" dirty="0" err="1">
                <a:effectLst/>
              </a:rPr>
              <a:t>Vivarini</a:t>
            </a:r>
            <a:r>
              <a:rPr lang="es-ES" sz="2400" b="0" i="0" dirty="0">
                <a:effectLst/>
              </a:rPr>
              <a:t>, cuyo alumno pudo haber sido. </a:t>
            </a:r>
          </a:p>
          <a:p>
            <a:r>
              <a:rPr lang="es-ES" sz="2400" b="0" i="0" dirty="0">
                <a:effectLst/>
              </a:rPr>
              <a:t>Los dos colaboraron en 1468 en un lienzo narrativo (</a:t>
            </a:r>
            <a:r>
              <a:rPr lang="es-ES" sz="2400" b="0" i="0" dirty="0" err="1">
                <a:effectLst/>
              </a:rPr>
              <a:t>destr</a:t>
            </a:r>
            <a:r>
              <a:rPr lang="es-ES" sz="2400" b="0" i="0" dirty="0">
                <a:effectLst/>
              </a:rPr>
              <a:t>.) para la </a:t>
            </a:r>
            <a:r>
              <a:rPr lang="es-ES" sz="2400" b="0" i="0" dirty="0" err="1">
                <a:effectLst/>
              </a:rPr>
              <a:t>Scuola</a:t>
            </a:r>
            <a:r>
              <a:rPr lang="es-ES" sz="2400" b="0" i="0" dirty="0">
                <a:effectLst/>
              </a:rPr>
              <a:t> di S Marco, Venecia, que probablemente representaba escenas de la Vida de Abraham. </a:t>
            </a:r>
          </a:p>
          <a:p>
            <a:r>
              <a:rPr lang="es-ES" sz="2400" b="0" i="0" dirty="0">
                <a:effectLst/>
              </a:rPr>
              <a:t>La calidad escultórica bastante dura de sus formas debe mucho a la influencia de Mantegna y Donatello en Padua, y su trabajo a menudo se ha asociado (y a veces confundido) con el de Andrea del </a:t>
            </a:r>
            <a:r>
              <a:rPr lang="es-ES" sz="2400" b="0" i="0" dirty="0" err="1">
                <a:effectLst/>
              </a:rPr>
              <a:t>Castagno</a:t>
            </a:r>
            <a:r>
              <a:rPr lang="es-ES" sz="2400" b="0" i="0" dirty="0">
                <a:effectLst/>
              </a:rPr>
              <a:t>.</a:t>
            </a:r>
          </a:p>
          <a:p>
            <a:r>
              <a:rPr lang="es-ES" sz="2400" b="0" i="0" dirty="0">
                <a:effectLst/>
              </a:rPr>
              <a:t>Sin embargo, no ignoró los desarrollos más recientes de Giovanni Bellini. </a:t>
            </a:r>
          </a:p>
          <a:p>
            <a:r>
              <a:rPr lang="es-ES" sz="2400" b="0" i="0" dirty="0">
                <a:effectLst/>
              </a:rPr>
              <a:t>Su tríptico que representa a los santos </a:t>
            </a:r>
            <a:r>
              <a:rPr lang="es-ES" sz="2400" b="0" i="0" dirty="0" err="1">
                <a:effectLst/>
              </a:rPr>
              <a:t>Vincente</a:t>
            </a:r>
            <a:r>
              <a:rPr lang="es-ES" sz="2400" b="0" i="0" dirty="0">
                <a:effectLst/>
              </a:rPr>
              <a:t> Ferrer, Roque, Sebastián y Pedro </a:t>
            </a:r>
            <a:r>
              <a:rPr lang="es-ES" sz="2400" b="0" i="0" dirty="0" err="1">
                <a:effectLst/>
              </a:rPr>
              <a:t>Martir</a:t>
            </a:r>
            <a:r>
              <a:rPr lang="es-ES" sz="2400" b="0" i="0" dirty="0">
                <a:effectLst/>
              </a:rPr>
              <a:t>, con una luneta de la Virgen de la Misericordia y los Cuatro Santos (Venecia, </a:t>
            </a:r>
            <a:r>
              <a:rPr lang="es-ES" sz="2400" b="0" i="0" dirty="0" err="1">
                <a:effectLst/>
              </a:rPr>
              <a:t>Accad</a:t>
            </a:r>
            <a:r>
              <a:rPr lang="es-ES" sz="2400" b="0" i="0" dirty="0">
                <a:effectLst/>
              </a:rPr>
              <a:t>.), probablemente pintada a fines de la década de 1470, muestra una preocupación real por la luz y el color. </a:t>
            </a:r>
            <a:endParaRPr lang="es-ES" sz="2400" dirty="0"/>
          </a:p>
        </p:txBody>
      </p:sp>
    </p:spTree>
    <p:extLst>
      <p:ext uri="{BB962C8B-B14F-4D97-AF65-F5344CB8AC3E}">
        <p14:creationId xmlns:p14="http://schemas.microsoft.com/office/powerpoint/2010/main" val="3544885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199" y="457200"/>
            <a:ext cx="10924309" cy="6234545"/>
          </a:xfrm>
        </p:spPr>
        <p:txBody>
          <a:bodyPr>
            <a:normAutofit/>
          </a:bodyPr>
          <a:lstStyle/>
          <a:p>
            <a:r>
              <a:rPr lang="es-ES" sz="2400" b="0" i="0" dirty="0">
                <a:effectLst/>
              </a:rPr>
              <a:t>A mediados de la década de 1480, Andrea se había establecido en </a:t>
            </a:r>
            <a:r>
              <a:rPr lang="es-ES" sz="2400" b="0" i="0" dirty="0" err="1">
                <a:effectLst/>
              </a:rPr>
              <a:t>Castelfranco</a:t>
            </a:r>
            <a:r>
              <a:rPr lang="es-ES" sz="2400" b="0" i="0" dirty="0">
                <a:effectLst/>
              </a:rPr>
              <a:t>, en el continente, pintando principalmente retablos en la (por entonces bien establecida) forma de sacra </a:t>
            </a:r>
            <a:r>
              <a:rPr lang="es-ES" sz="2400" b="0" i="0" dirty="0" err="1">
                <a:effectLst/>
              </a:rPr>
              <a:t>conversazione</a:t>
            </a:r>
            <a:r>
              <a:rPr lang="es-ES" sz="2400" b="0" i="0" dirty="0">
                <a:effectLst/>
              </a:rPr>
              <a:t> veneciana. </a:t>
            </a:r>
          </a:p>
          <a:p>
            <a:r>
              <a:rPr lang="es-ES" sz="2400" b="0" i="0" dirty="0">
                <a:effectLst/>
              </a:rPr>
              <a:t>El retablo (1484-1502) en la iglesia parroquial de </a:t>
            </a:r>
            <a:r>
              <a:rPr lang="es-ES" sz="2400" b="0" i="0" dirty="0" err="1">
                <a:effectLst/>
              </a:rPr>
              <a:t>Trebaseleghe</a:t>
            </a:r>
            <a:r>
              <a:rPr lang="es-ES" sz="2400" b="0" i="0" dirty="0">
                <a:effectLst/>
              </a:rPr>
              <a:t>, en Padua, es una variación de la forma, con Cristo abrazando a los santos de la peste Sebastián y Roque arriba y otros santos y músicos abajo, todos mostrando el alto grado de expresión característico de sus obras. Es una de sus mejores pinturas y también quizás el retablo veneciano más caro de su época. </a:t>
            </a:r>
          </a:p>
          <a:p>
            <a:r>
              <a:rPr lang="es-ES" sz="2400" b="0" i="0" dirty="0">
                <a:effectLst/>
              </a:rPr>
              <a:t>El retablo que representa a la Virgen Entronizado con San Pedro, Nicolás de Bari, Juan el Bautista y Pablo (1502; </a:t>
            </a:r>
            <a:r>
              <a:rPr lang="es-ES" sz="2400" b="0" i="0" dirty="0" err="1">
                <a:effectLst/>
              </a:rPr>
              <a:t>Mussolente</a:t>
            </a:r>
            <a:r>
              <a:rPr lang="es-ES" sz="2400" b="0" i="0" dirty="0">
                <a:effectLst/>
              </a:rPr>
              <a:t>, Santuario </a:t>
            </a:r>
            <a:r>
              <a:rPr lang="es-ES" sz="2400" b="0" i="0" dirty="0" err="1">
                <a:effectLst/>
              </a:rPr>
              <a:t>della</a:t>
            </a:r>
            <a:r>
              <a:rPr lang="es-ES" sz="2400" b="0" i="0" dirty="0">
                <a:effectLst/>
              </a:rPr>
              <a:t> Madonna </a:t>
            </a:r>
            <a:r>
              <a:rPr lang="es-ES" sz="2400" b="0" i="0" dirty="0" err="1">
                <a:effectLst/>
              </a:rPr>
              <a:t>dell</a:t>
            </a:r>
            <a:r>
              <a:rPr lang="es-ES" sz="2400" b="0" i="0" dirty="0">
                <a:effectLst/>
              </a:rPr>
              <a:t>' Acqua) es típico de la obra de Andrea y muestra tanto las fortalezas como las limitaciones de su arte: dibujo firme y cualidades expresivas combinadas con una composición bastante conservadora y figuras algo desgarbadas.</a:t>
            </a:r>
            <a:endParaRPr lang="es-ES" sz="2400" dirty="0"/>
          </a:p>
        </p:txBody>
      </p:sp>
    </p:spTree>
    <p:extLst>
      <p:ext uri="{BB962C8B-B14F-4D97-AF65-F5344CB8AC3E}">
        <p14:creationId xmlns:p14="http://schemas.microsoft.com/office/powerpoint/2010/main" val="2369476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43137" cy="5869420"/>
          </a:xfrm>
        </p:spPr>
        <p:txBody>
          <a:bodyPr anchor="t">
            <a:normAutofit/>
          </a:bodyPr>
          <a:lstStyle/>
          <a:p>
            <a:r>
              <a:rPr lang="es-ES" sz="2800" b="1" dirty="0"/>
              <a:t>1478. Andrea da Murano. Políptico. Galería de la Academia, Venecia.</a:t>
            </a:r>
          </a:p>
        </p:txBody>
      </p:sp>
      <p:pic>
        <p:nvPicPr>
          <p:cNvPr id="4" name="Imagen 3">
            <a:extLst>
              <a:ext uri="{FF2B5EF4-FFF2-40B4-BE49-F238E27FC236}">
                <a16:creationId xmlns:a16="http://schemas.microsoft.com/office/drawing/2014/main" id="{1F4325CD-5523-424F-8BBC-36B42B056E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5755" y="0"/>
            <a:ext cx="5736245" cy="685800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29545" cy="5869420"/>
          </a:xfrm>
        </p:spPr>
        <p:txBody>
          <a:bodyPr anchor="t">
            <a:normAutofit/>
          </a:bodyPr>
          <a:lstStyle/>
          <a:p>
            <a:r>
              <a:rPr lang="es-ES" sz="2800" b="1" dirty="0"/>
              <a:t>1502. Andrea da Murano. Virgen, Santos, Pedro, Nicolás de Bari, Juan Evangelista y Pablo. Santuario Madonna </a:t>
            </a:r>
            <a:r>
              <a:rPr lang="es-ES" sz="2800" b="1" dirty="0" err="1"/>
              <a:t>dell’Aqua</a:t>
            </a:r>
            <a:r>
              <a:rPr lang="es-ES" sz="2800" b="1" dirty="0"/>
              <a:t>, </a:t>
            </a:r>
            <a:r>
              <a:rPr lang="es-ES" sz="2800" b="1" dirty="0" err="1"/>
              <a:t>Mussolente</a:t>
            </a:r>
            <a:r>
              <a:rPr lang="es-ES" sz="2800" b="1" dirty="0"/>
              <a:t>.</a:t>
            </a:r>
          </a:p>
        </p:txBody>
      </p:sp>
      <p:pic>
        <p:nvPicPr>
          <p:cNvPr id="4" name="Imagen 3">
            <a:extLst>
              <a:ext uri="{FF2B5EF4-FFF2-40B4-BE49-F238E27FC236}">
                <a16:creationId xmlns:a16="http://schemas.microsoft.com/office/drawing/2014/main" id="{4DB65D0D-3C92-4008-A874-2405E699F2A6}"/>
              </a:ext>
            </a:extLst>
          </p:cNvPr>
          <p:cNvPicPr>
            <a:picLocks noChangeAspect="1"/>
          </p:cNvPicPr>
          <p:nvPr/>
        </p:nvPicPr>
        <p:blipFill rotWithShape="1">
          <a:blip r:embed="rId2">
            <a:extLst>
              <a:ext uri="{28A0092B-C50C-407E-A947-70E740481C1C}">
                <a14:useLocalDpi xmlns:a14="http://schemas.microsoft.com/office/drawing/2010/main" val="0"/>
              </a:ext>
            </a:extLst>
          </a:blip>
          <a:srcRect b="16364"/>
          <a:stretch/>
        </p:blipFill>
        <p:spPr>
          <a:xfrm>
            <a:off x="6042163" y="0"/>
            <a:ext cx="6149837" cy="6858000"/>
          </a:xfrm>
          <a:prstGeom prst="rect">
            <a:avLst/>
          </a:prstGeom>
        </p:spPr>
      </p:pic>
    </p:spTree>
    <p:extLst>
      <p:ext uri="{BB962C8B-B14F-4D97-AF65-F5344CB8AC3E}">
        <p14:creationId xmlns:p14="http://schemas.microsoft.com/office/powerpoint/2010/main" val="1512881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35882" cy="5869420"/>
          </a:xfrm>
        </p:spPr>
        <p:txBody>
          <a:bodyPr anchor="t">
            <a:normAutofit/>
          </a:bodyPr>
          <a:lstStyle/>
          <a:p>
            <a:r>
              <a:rPr lang="pt-BR" sz="2800" b="1" dirty="0"/>
              <a:t>1502. Andrea da Murano. Cristo, Santos, Sebastián, Roque. Chiesa de </a:t>
            </a:r>
            <a:r>
              <a:rPr lang="pt-BR" sz="2800" b="1" dirty="0" err="1"/>
              <a:t>la</a:t>
            </a:r>
            <a:r>
              <a:rPr lang="pt-BR" sz="2800" b="1" dirty="0"/>
              <a:t> nativista de Maria </a:t>
            </a:r>
            <a:r>
              <a:rPr lang="pt-BR" sz="2800" b="1" dirty="0" err="1"/>
              <a:t>Virgine</a:t>
            </a:r>
            <a:r>
              <a:rPr lang="pt-BR" sz="2800" b="1" dirty="0"/>
              <a:t>, </a:t>
            </a:r>
            <a:r>
              <a:rPr lang="es-ES" sz="2800" b="1" i="0" dirty="0" err="1">
                <a:effectLst/>
              </a:rPr>
              <a:t>Trebaseleghe</a:t>
            </a:r>
            <a:r>
              <a:rPr lang="es-ES" sz="2800" b="1" i="0" dirty="0">
                <a:effectLst/>
              </a:rPr>
              <a:t>, Padua.</a:t>
            </a:r>
            <a:endParaRPr lang="es-ES" sz="2800" b="1" dirty="0"/>
          </a:p>
        </p:txBody>
      </p:sp>
      <p:pic>
        <p:nvPicPr>
          <p:cNvPr id="4" name="Imagen 3">
            <a:extLst>
              <a:ext uri="{FF2B5EF4-FFF2-40B4-BE49-F238E27FC236}">
                <a16:creationId xmlns:a16="http://schemas.microsoft.com/office/drawing/2014/main" id="{E7F7C0B9-6A9D-4E2A-9B29-3C784F6285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8500" y="0"/>
            <a:ext cx="5143500" cy="6858000"/>
          </a:xfrm>
          <a:prstGeom prst="rect">
            <a:avLst/>
          </a:prstGeom>
        </p:spPr>
      </p:pic>
    </p:spTree>
    <p:extLst>
      <p:ext uri="{BB962C8B-B14F-4D97-AF65-F5344CB8AC3E}">
        <p14:creationId xmlns:p14="http://schemas.microsoft.com/office/powerpoint/2010/main" val="2095198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095798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AEE0A44D-5381-412A-9881-71D0AC16E894}"/>
              </a:ext>
            </a:extLst>
          </p:cNvPr>
          <p:cNvSpPr>
            <a:spLocks noGrp="1"/>
          </p:cNvSpPr>
          <p:nvPr>
            <p:ph type="ctrTitle"/>
          </p:nvPr>
        </p:nvSpPr>
        <p:spPr/>
        <p:txBody>
          <a:bodyPr>
            <a:normAutofit/>
          </a:bodyPr>
          <a:lstStyle/>
          <a:p>
            <a:r>
              <a:rPr lang="es-ES" sz="16600" b="1" dirty="0"/>
              <a:t>Sin datar</a:t>
            </a:r>
          </a:p>
        </p:txBody>
      </p:sp>
      <p:sp>
        <p:nvSpPr>
          <p:cNvPr id="5" name="Subtítulo 4">
            <a:extLst>
              <a:ext uri="{FF2B5EF4-FFF2-40B4-BE49-F238E27FC236}">
                <a16:creationId xmlns:a16="http://schemas.microsoft.com/office/drawing/2014/main" id="{1926ED23-55C6-4405-810C-CBB7CF882836}"/>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3002567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35882" cy="5869420"/>
          </a:xfrm>
        </p:spPr>
        <p:txBody>
          <a:bodyPr anchor="t">
            <a:normAutofit/>
          </a:bodyPr>
          <a:lstStyle/>
          <a:p>
            <a:r>
              <a:rPr lang="it-IT" sz="2800" b="1" dirty="0"/>
              <a:t>Andrea da Murano, Pinacoteca del Duomo, Cittadella.</a:t>
            </a:r>
            <a:endParaRPr lang="es-ES" sz="2800" b="1" dirty="0"/>
          </a:p>
        </p:txBody>
      </p:sp>
      <p:pic>
        <p:nvPicPr>
          <p:cNvPr id="4" name="Imagen 3">
            <a:extLst>
              <a:ext uri="{FF2B5EF4-FFF2-40B4-BE49-F238E27FC236}">
                <a16:creationId xmlns:a16="http://schemas.microsoft.com/office/drawing/2014/main" id="{BB157ABB-0A6D-4C11-82AC-E317720333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8500" y="0"/>
            <a:ext cx="5143500" cy="6858000"/>
          </a:xfrm>
          <a:prstGeom prst="rect">
            <a:avLst/>
          </a:prstGeom>
        </p:spPr>
      </p:pic>
    </p:spTree>
    <p:extLst>
      <p:ext uri="{BB962C8B-B14F-4D97-AF65-F5344CB8AC3E}">
        <p14:creationId xmlns:p14="http://schemas.microsoft.com/office/powerpoint/2010/main" val="4226382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9202882" cy="5869420"/>
          </a:xfrm>
        </p:spPr>
        <p:txBody>
          <a:bodyPr anchor="t">
            <a:normAutofit/>
          </a:bodyPr>
          <a:lstStyle/>
          <a:p>
            <a:r>
              <a:rPr lang="es-ES" sz="2800" dirty="0"/>
              <a:t>Andrea da Murano. San Juan. Detroit </a:t>
            </a:r>
            <a:r>
              <a:rPr lang="es-ES" sz="2800" dirty="0" err="1"/>
              <a:t>Institute</a:t>
            </a:r>
            <a:r>
              <a:rPr lang="es-ES" sz="2800" dirty="0"/>
              <a:t> of Arts.</a:t>
            </a:r>
          </a:p>
        </p:txBody>
      </p:sp>
      <p:pic>
        <p:nvPicPr>
          <p:cNvPr id="4" name="Imagen 3">
            <a:extLst>
              <a:ext uri="{FF2B5EF4-FFF2-40B4-BE49-F238E27FC236}">
                <a16:creationId xmlns:a16="http://schemas.microsoft.com/office/drawing/2014/main" id="{AF40B2C3-BF32-46A5-9502-D06E85723F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5500" y="0"/>
            <a:ext cx="2476500" cy="6667500"/>
          </a:xfrm>
          <a:prstGeom prst="rect">
            <a:avLst/>
          </a:prstGeom>
        </p:spPr>
      </p:pic>
    </p:spTree>
    <p:extLst>
      <p:ext uri="{BB962C8B-B14F-4D97-AF65-F5344CB8AC3E}">
        <p14:creationId xmlns:p14="http://schemas.microsoft.com/office/powerpoint/2010/main" val="1444519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94700" cy="5869420"/>
          </a:xfrm>
        </p:spPr>
        <p:txBody>
          <a:bodyPr anchor="t">
            <a:normAutofit/>
          </a:bodyPr>
          <a:lstStyle/>
          <a:p>
            <a:r>
              <a:rPr lang="es-ES" sz="2800" dirty="0"/>
              <a:t>Andrea da Murano. Virgen con niño.</a:t>
            </a:r>
          </a:p>
        </p:txBody>
      </p:sp>
      <p:pic>
        <p:nvPicPr>
          <p:cNvPr id="4" name="Imagen 3">
            <a:extLst>
              <a:ext uri="{FF2B5EF4-FFF2-40B4-BE49-F238E27FC236}">
                <a16:creationId xmlns:a16="http://schemas.microsoft.com/office/drawing/2014/main" id="{28E4A392-8490-4774-94B7-51BFF58311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7318" y="0"/>
            <a:ext cx="5684682" cy="6858000"/>
          </a:xfrm>
          <a:prstGeom prst="rect">
            <a:avLst/>
          </a:prstGeom>
        </p:spPr>
      </p:pic>
    </p:spTree>
    <p:extLst>
      <p:ext uri="{BB962C8B-B14F-4D97-AF65-F5344CB8AC3E}">
        <p14:creationId xmlns:p14="http://schemas.microsoft.com/office/powerpoint/2010/main" val="2251471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001086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2605032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1258497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10180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535996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950675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8024302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9394481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168612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6309492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054444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39549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4975747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0135005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4086507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5902358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761169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1555504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4784914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8893216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957640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192</TotalTime>
  <Words>716</Words>
  <Application>Microsoft Office PowerPoint</Application>
  <PresentationFormat>Panorámica</PresentationFormat>
  <Paragraphs>25</Paragraphs>
  <Slides>34</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34</vt:i4>
      </vt:variant>
    </vt:vector>
  </HeadingPairs>
  <TitlesOfParts>
    <vt:vector size="38" baseType="lpstr">
      <vt:lpstr>Arial</vt:lpstr>
      <vt:lpstr>Calibri</vt:lpstr>
      <vt:lpstr>Calibri Light</vt:lpstr>
      <vt:lpstr>Tema de Office</vt:lpstr>
      <vt:lpstr>Andrea da Murano</vt:lpstr>
      <vt:lpstr>Presentación de PowerPoint</vt:lpstr>
      <vt:lpstr>Presentación de PowerPoint</vt:lpstr>
      <vt:lpstr>Presentación de PowerPoint</vt:lpstr>
      <vt:lpstr>Presentación de PowerPoint</vt:lpstr>
      <vt:lpstr>1478. Andrea da Murano. Políptico. Galería de la Academia, Venecia.</vt:lpstr>
      <vt:lpstr>1502. Andrea da Murano. Virgen, Santos, Pedro, Nicolás de Bari, Juan Evangelista y Pablo. Santuario Madonna dell’Aqua, Mussolente.</vt:lpstr>
      <vt:lpstr>1502. Andrea da Murano. Cristo, Santos, Sebastián, Roque. Chiesa de la nativista de Maria Virgine, Trebaseleghe, Padua.</vt:lpstr>
      <vt:lpstr>Presentación de PowerPoint</vt:lpstr>
      <vt:lpstr>Sin datar</vt:lpstr>
      <vt:lpstr>Andrea da Murano, Pinacoteca del Duomo, Cittadella.</vt:lpstr>
      <vt:lpstr>Andrea da Murano. San Juan. Detroit Institute of Arts.</vt:lpstr>
      <vt:lpstr>Andrea da Murano. Virgen con niño.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8</cp:revision>
  <dcterms:created xsi:type="dcterms:W3CDTF">2021-04-11T17:29:31Z</dcterms:created>
  <dcterms:modified xsi:type="dcterms:W3CDTF">2021-11-18T12:54:53Z</dcterms:modified>
</cp:coreProperties>
</file>