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4" r:id="rId5"/>
    <p:sldId id="276" r:id="rId6"/>
    <p:sldId id="306" r:id="rId7"/>
    <p:sldId id="307" r:id="rId8"/>
    <p:sldId id="308" r:id="rId9"/>
    <p:sldId id="277" r:id="rId10"/>
    <p:sldId id="278" r:id="rId11"/>
    <p:sldId id="309" r:id="rId12"/>
    <p:sldId id="310" r:id="rId13"/>
    <p:sldId id="316" r:id="rId14"/>
    <p:sldId id="311" r:id="rId15"/>
    <p:sldId id="313" r:id="rId16"/>
    <p:sldId id="312" r:id="rId17"/>
    <p:sldId id="315" r:id="rId18"/>
    <p:sldId id="320" r:id="rId19"/>
    <p:sldId id="322" r:id="rId20"/>
    <p:sldId id="324" r:id="rId21"/>
    <p:sldId id="323" r:id="rId22"/>
    <p:sldId id="314" r:id="rId23"/>
    <p:sldId id="317" r:id="rId24"/>
    <p:sldId id="318" r:id="rId25"/>
    <p:sldId id="321" r:id="rId26"/>
    <p:sldId id="302" r:id="rId27"/>
    <p:sldId id="303" r:id="rId28"/>
    <p:sldId id="304" r:id="rId29"/>
    <p:sldId id="279" r:id="rId30"/>
    <p:sldId id="280" r:id="rId31"/>
    <p:sldId id="281" r:id="rId32"/>
    <p:sldId id="282" r:id="rId33"/>
    <p:sldId id="283" r:id="rId34"/>
    <p:sldId id="284" r:id="rId35"/>
    <p:sldId id="285" r:id="rId36"/>
    <p:sldId id="287" r:id="rId37"/>
    <p:sldId id="305" r:id="rId38"/>
    <p:sldId id="296" r:id="rId39"/>
    <p:sldId id="297" r:id="rId40"/>
    <p:sldId id="298" r:id="rId41"/>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17/11/2021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17/11/2021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17/11/2021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17/11/2021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17/11/2021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17/11/2021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17/11/2021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17/11/2021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17/11/2021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17/11/2021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17/11/2021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17/11/2021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rmAutofit fontScale="90000"/>
          </a:bodyPr>
          <a:lstStyle/>
          <a:p>
            <a:r>
              <a:rPr lang="es-ES" sz="11500" b="1" dirty="0"/>
              <a:t>Amico </a:t>
            </a:r>
            <a:r>
              <a:rPr lang="es-ES" sz="11500" b="1" dirty="0" err="1"/>
              <a:t>Aspertini</a:t>
            </a:r>
            <a:endParaRPr lang="es-ES" sz="11500" b="1" dirty="0"/>
          </a:p>
        </p:txBody>
      </p:sp>
      <p:sp>
        <p:nvSpPr>
          <p:cNvPr id="3" name="Subtítulo 2">
            <a:extLst>
              <a:ext uri="{FF2B5EF4-FFF2-40B4-BE49-F238E27FC236}">
                <a16:creationId xmlns:a16="http://schemas.microsoft.com/office/drawing/2014/main" id="{5932BD65-2D24-483F-BEA9-1697CCBD66FA}"/>
              </a:ext>
            </a:extLst>
          </p:cNvPr>
          <p:cNvSpPr>
            <a:spLocks noGrp="1"/>
          </p:cNvSpPr>
          <p:nvPr>
            <p:ph type="subTitle" idx="1"/>
          </p:nvPr>
        </p:nvSpPr>
        <p:spPr/>
        <p:txBody>
          <a:bodyPr>
            <a:normAutofit/>
          </a:bodyPr>
          <a:lstStyle/>
          <a:p>
            <a:r>
              <a:rPr lang="es-ES" sz="4400" b="1" dirty="0"/>
              <a:t>1474 – 1552.</a:t>
            </a:r>
          </a:p>
          <a:p>
            <a:r>
              <a:rPr lang="es-ES" sz="4400" b="1" dirty="0"/>
              <a:t>Bolonia.</a:t>
            </a:r>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pPr algn="l"/>
            <a:r>
              <a:rPr lang="es-ES" sz="2400" b="0" i="0" dirty="0">
                <a:effectLst/>
              </a:rPr>
              <a:t>Pintor, escultor y dibujante italiano. Miembro de una familia de pintores, probablemente recibió su primera formación de su padre Giovanni Antonio. </a:t>
            </a:r>
          </a:p>
          <a:p>
            <a:pPr algn="l"/>
            <a:r>
              <a:rPr lang="es-ES" sz="2400" b="0" i="0" dirty="0">
                <a:effectLst/>
              </a:rPr>
              <a:t>En 1500 se instaló en Roma y en 1504 se le documenta de vuelta en Bolonia, donde, entre 1505 y 1506, colaboró con Lorenzo Costa el Viejo y Francisco Francia en el ciclo de frescos para el oratorio de Santa Cecilia. </a:t>
            </a:r>
          </a:p>
          <a:p>
            <a:pPr algn="l"/>
            <a:r>
              <a:rPr lang="es-ES" sz="2400" b="0" i="0" dirty="0">
                <a:effectLst/>
              </a:rPr>
              <a:t>Posteriormente llevó a cabo su encargo más importante, los frescos de la capilla de san Agustín en la iglesia de San </a:t>
            </a:r>
            <a:r>
              <a:rPr lang="es-ES" sz="2400" b="0" i="0" dirty="0" err="1">
                <a:effectLst/>
              </a:rPr>
              <a:t>Frediano</a:t>
            </a:r>
            <a:r>
              <a:rPr lang="es-ES" sz="2400" b="0" i="0" dirty="0">
                <a:effectLst/>
              </a:rPr>
              <a:t> de Luca. </a:t>
            </a:r>
          </a:p>
          <a:p>
            <a:pPr algn="l"/>
            <a:r>
              <a:rPr lang="es-ES" sz="2400" b="0" i="0" dirty="0">
                <a:effectLst/>
              </a:rPr>
              <a:t>Realizó numerosas decoraciones de fachadas al fresco, la mayoría de las cuales no se conservan. </a:t>
            </a:r>
          </a:p>
          <a:p>
            <a:pPr algn="l"/>
            <a:r>
              <a:rPr lang="es-ES" sz="2400" b="0" i="0" dirty="0">
                <a:effectLst/>
              </a:rPr>
              <a:t>Es considerado un precursor del manierismo y en su obra combina un profundo conocimiento del arte grecorromano con la influencia de arte del norte, a lo que hay que unir su gran originalidad narrativa. </a:t>
            </a:r>
          </a:p>
          <a:p>
            <a:pPr algn="l"/>
            <a:r>
              <a:rPr lang="es-ES" sz="2400" b="0" i="0" dirty="0">
                <a:effectLst/>
              </a:rPr>
              <a:t>En las dos obras de su mano conservadas en el Museo del Prado, </a:t>
            </a:r>
            <a:r>
              <a:rPr lang="es-ES" sz="2400" b="0" i="1" dirty="0">
                <a:effectLst/>
              </a:rPr>
              <a:t>El rapto de las sabinas</a:t>
            </a:r>
            <a:r>
              <a:rPr lang="es-ES" sz="2400" b="0" i="0" dirty="0">
                <a:effectLst/>
              </a:rPr>
              <a:t> y </a:t>
            </a:r>
            <a:r>
              <a:rPr lang="es-ES" sz="2400" b="0" i="1" dirty="0">
                <a:effectLst/>
              </a:rPr>
              <a:t>La continencia de Escipión</a:t>
            </a:r>
            <a:r>
              <a:rPr lang="es-ES" sz="2400" b="0" i="0" dirty="0">
                <a:effectLst/>
              </a:rPr>
              <a:t>, es casi segura la colaboración de su hermano Guido.</a:t>
            </a:r>
            <a:endParaRPr lang="es-ES" sz="3600" dirty="0"/>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endParaRPr lang="es-ES" dirty="0"/>
          </a:p>
        </p:txBody>
      </p:sp>
    </p:spTree>
    <p:extLst>
      <p:ext uri="{BB962C8B-B14F-4D97-AF65-F5344CB8AC3E}">
        <p14:creationId xmlns:p14="http://schemas.microsoft.com/office/powerpoint/2010/main" val="3544885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253530" cy="5869420"/>
          </a:xfrm>
        </p:spPr>
        <p:txBody>
          <a:bodyPr anchor="t">
            <a:normAutofit/>
          </a:bodyPr>
          <a:lstStyle/>
          <a:p>
            <a:r>
              <a:rPr lang="es-ES" sz="2800" b="1" dirty="0"/>
              <a:t>1496. Amico </a:t>
            </a:r>
            <a:r>
              <a:rPr lang="es-ES" sz="2800" b="1" dirty="0" err="1"/>
              <a:t>Aspertini</a:t>
            </a:r>
            <a:r>
              <a:rPr lang="es-ES" sz="2800" b="1" dirty="0"/>
              <a:t>. Cabeza de héroe. Christian Museum, Esztergom.</a:t>
            </a:r>
            <a:br>
              <a:rPr lang="es-ES" sz="2800" b="1" dirty="0"/>
            </a:br>
            <a:br>
              <a:rPr lang="es-ES" sz="2400" b="1" dirty="0">
                <a:latin typeface="+mn-lt"/>
              </a:rPr>
            </a:br>
            <a:r>
              <a:rPr lang="es-ES" sz="2400" b="0" i="0" dirty="0">
                <a:effectLst/>
                <a:latin typeface="+mn-lt"/>
              </a:rPr>
              <a:t>La pintura monocromática con el marco de piedra es como un relieve. </a:t>
            </a:r>
            <a:br>
              <a:rPr lang="es-ES" sz="2400" b="0" i="0" dirty="0">
                <a:effectLst/>
                <a:latin typeface="+mn-lt"/>
              </a:rPr>
            </a:br>
            <a:br>
              <a:rPr lang="es-ES" sz="2400" b="0" i="0" dirty="0">
                <a:effectLst/>
                <a:latin typeface="+mn-lt"/>
              </a:rPr>
            </a:br>
            <a:r>
              <a:rPr lang="es-ES" sz="2400" b="0" i="0" dirty="0">
                <a:effectLst/>
                <a:latin typeface="+mn-lt"/>
              </a:rPr>
              <a:t>Sin embargo, es interesante notar que el busto no está en el marco pintado sino antes de él.</a:t>
            </a:r>
            <a:endParaRPr lang="es-ES" sz="2400" b="1" dirty="0">
              <a:latin typeface="+mn-lt"/>
            </a:endParaRPr>
          </a:p>
        </p:txBody>
      </p:sp>
      <p:pic>
        <p:nvPicPr>
          <p:cNvPr id="4" name="Imagen 3">
            <a:extLst>
              <a:ext uri="{FF2B5EF4-FFF2-40B4-BE49-F238E27FC236}">
                <a16:creationId xmlns:a16="http://schemas.microsoft.com/office/drawing/2014/main" id="{F5291C97-3188-4D6F-A30B-D1052CABE0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6148" y="0"/>
            <a:ext cx="6425852" cy="6858000"/>
          </a:xfrm>
          <a:prstGeom prst="rect">
            <a:avLst/>
          </a:prstGeom>
        </p:spPr>
      </p:pic>
    </p:spTree>
    <p:extLst>
      <p:ext uri="{BB962C8B-B14F-4D97-AF65-F5344CB8AC3E}">
        <p14:creationId xmlns:p14="http://schemas.microsoft.com/office/powerpoint/2010/main" val="527613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194473" cy="3063875"/>
          </a:xfrm>
        </p:spPr>
        <p:txBody>
          <a:bodyPr anchor="t">
            <a:normAutofit fontScale="90000"/>
          </a:bodyPr>
          <a:lstStyle/>
          <a:p>
            <a:pPr algn="l" fontAlgn="base"/>
            <a:r>
              <a:rPr lang="es-ES" sz="2800" b="1" dirty="0"/>
              <a:t>1496. Amico </a:t>
            </a:r>
            <a:r>
              <a:rPr lang="es-ES" sz="2800" b="1" dirty="0" err="1"/>
              <a:t>Aspertini</a:t>
            </a:r>
            <a:r>
              <a:rPr lang="es-ES" sz="2800" b="1" dirty="0"/>
              <a:t>. El rapto de las sabinas. Museo del Prado.</a:t>
            </a:r>
            <a:br>
              <a:rPr lang="es-ES" sz="2800" dirty="0"/>
            </a:br>
            <a:r>
              <a:rPr lang="es-ES" sz="2400" b="0" i="0" dirty="0">
                <a:effectLst/>
                <a:latin typeface="+mn-lt"/>
              </a:rPr>
              <a:t>Esta pintura y </a:t>
            </a:r>
            <a:r>
              <a:rPr lang="es-ES" sz="2400" b="0" i="1" u="none" strike="noStrike" dirty="0">
                <a:effectLst/>
                <a:latin typeface="+mn-lt"/>
              </a:rPr>
              <a:t>La continencia de Escipión</a:t>
            </a:r>
            <a:r>
              <a:rPr lang="es-ES" sz="2400" b="0" i="0" dirty="0">
                <a:effectLst/>
                <a:latin typeface="+mn-lt"/>
              </a:rPr>
              <a:t> formaban parte de la decoración de dos </a:t>
            </a:r>
            <a:r>
              <a:rPr lang="es-ES" sz="2400" b="0" i="1" dirty="0" err="1">
                <a:effectLst/>
                <a:latin typeface="+mn-lt"/>
              </a:rPr>
              <a:t>cassoni</a:t>
            </a:r>
            <a:r>
              <a:rPr lang="es-ES" sz="2400" b="0" i="1" dirty="0">
                <a:effectLst/>
                <a:latin typeface="+mn-lt"/>
              </a:rPr>
              <a:t>, o arcas de boda, </a:t>
            </a:r>
            <a:r>
              <a:rPr lang="es-ES" sz="2400" b="0" i="0" dirty="0">
                <a:effectLst/>
                <a:latin typeface="+mn-lt"/>
              </a:rPr>
              <a:t>encargados en mayo de 1496 en </a:t>
            </a:r>
            <a:r>
              <a:rPr lang="es-ES" sz="2400" b="0" i="0" u="none" strike="noStrike" dirty="0">
                <a:effectLst/>
                <a:latin typeface="+mn-lt"/>
              </a:rPr>
              <a:t>Bolonia</a:t>
            </a:r>
            <a:r>
              <a:rPr lang="es-ES" sz="2400" b="0" i="0" dirty="0">
                <a:effectLst/>
                <a:latin typeface="+mn-lt"/>
              </a:rPr>
              <a:t> por Lodovico da Sala al pintor Guido </a:t>
            </a:r>
            <a:r>
              <a:rPr lang="es-ES" sz="2400" b="0" i="0" dirty="0" err="1">
                <a:effectLst/>
                <a:latin typeface="+mn-lt"/>
              </a:rPr>
              <a:t>Aspertini</a:t>
            </a:r>
            <a:r>
              <a:rPr lang="es-ES" sz="2400" b="0" i="0" dirty="0">
                <a:effectLst/>
                <a:latin typeface="+mn-lt"/>
              </a:rPr>
              <a:t> con motivo de los esponsales de su hija Angelica con Giovan Battista </a:t>
            </a:r>
            <a:r>
              <a:rPr lang="es-ES" sz="2400" b="0" i="0" dirty="0" err="1">
                <a:effectLst/>
                <a:latin typeface="+mn-lt"/>
              </a:rPr>
              <a:t>Bolognetti</a:t>
            </a:r>
            <a:r>
              <a:rPr lang="es-ES" sz="2400" b="0" i="0" dirty="0">
                <a:effectLst/>
                <a:latin typeface="+mn-lt"/>
              </a:rPr>
              <a:t>, celebrados en agosto de ese año. </a:t>
            </a:r>
            <a:br>
              <a:rPr lang="es-ES" sz="2400" b="0" i="0" dirty="0">
                <a:effectLst/>
                <a:latin typeface="+mn-lt"/>
              </a:rPr>
            </a:br>
            <a:r>
              <a:rPr lang="es-ES" sz="2400" b="0" i="0" dirty="0">
                <a:effectLst/>
                <a:latin typeface="+mn-lt"/>
              </a:rPr>
              <a:t>Ciertos elementos de </a:t>
            </a:r>
            <a:r>
              <a:rPr lang="es-ES" sz="2400" b="0" i="1" u="none" strike="noStrike" dirty="0">
                <a:effectLst/>
                <a:latin typeface="+mn-lt"/>
              </a:rPr>
              <a:t>La continencia de Escipión</a:t>
            </a:r>
            <a:r>
              <a:rPr lang="es-ES" sz="2400" b="0" i="0" dirty="0">
                <a:effectLst/>
                <a:latin typeface="+mn-lt"/>
              </a:rPr>
              <a:t> permitirían asociar también las tablas con dicho enlace, como la figura femenina que, aislada en primer plano, sostiene una palma en una mano y un bastón coronado por un yelmo con un ángel en la otra, y que se ha interpretado como una alusión al nombre de la novia.</a:t>
            </a:r>
            <a:endParaRPr lang="es-ES" sz="2400" dirty="0">
              <a:latin typeface="+mn-lt"/>
            </a:endParaRPr>
          </a:p>
        </p:txBody>
      </p:sp>
      <p:pic>
        <p:nvPicPr>
          <p:cNvPr id="4" name="Imagen 3">
            <a:extLst>
              <a:ext uri="{FF2B5EF4-FFF2-40B4-BE49-F238E27FC236}">
                <a16:creationId xmlns:a16="http://schemas.microsoft.com/office/drawing/2014/main" id="{B781A7EF-367E-48B3-9C37-A4920F22B3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90900"/>
            <a:ext cx="12192000" cy="3467100"/>
          </a:xfrm>
          <a:prstGeom prst="rect">
            <a:avLst/>
          </a:prstGeom>
        </p:spPr>
      </p:pic>
    </p:spTree>
    <p:extLst>
      <p:ext uri="{BB962C8B-B14F-4D97-AF65-F5344CB8AC3E}">
        <p14:creationId xmlns:p14="http://schemas.microsoft.com/office/powerpoint/2010/main" val="1512881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194473" cy="3063875"/>
          </a:xfrm>
        </p:spPr>
        <p:txBody>
          <a:bodyPr anchor="t">
            <a:normAutofit/>
          </a:bodyPr>
          <a:lstStyle/>
          <a:p>
            <a:pPr algn="l" fontAlgn="base"/>
            <a:r>
              <a:rPr lang="es-ES" sz="2800" b="1" dirty="0"/>
              <a:t>1496. Amico </a:t>
            </a:r>
            <a:r>
              <a:rPr lang="es-ES" sz="2800" b="1" dirty="0" err="1"/>
              <a:t>Aspertini</a:t>
            </a:r>
            <a:r>
              <a:rPr lang="es-ES" sz="2800" b="1" dirty="0"/>
              <a:t>. El rapto de las sabinas. Museo del Prado.</a:t>
            </a:r>
            <a:br>
              <a:rPr lang="es-ES" sz="2400" b="0" i="0" dirty="0">
                <a:effectLst/>
                <a:latin typeface="+mn-lt"/>
              </a:rPr>
            </a:br>
            <a:r>
              <a:rPr lang="es-ES" sz="2400" b="0" i="0" dirty="0">
                <a:effectLst/>
                <a:latin typeface="+mn-lt"/>
              </a:rPr>
              <a:t>Aunque en el contrato sólo se cita a Guido </a:t>
            </a:r>
            <a:r>
              <a:rPr lang="es-ES" sz="2400" b="0" i="0" dirty="0" err="1">
                <a:effectLst/>
                <a:latin typeface="+mn-lt"/>
              </a:rPr>
              <a:t>Aspertini</a:t>
            </a:r>
            <a:r>
              <a:rPr lang="es-ES" sz="2400" b="0" i="0" dirty="0">
                <a:effectLst/>
                <a:latin typeface="+mn-lt"/>
              </a:rPr>
              <a:t>, la crítica admite la participación de su hermano menor </a:t>
            </a:r>
            <a:r>
              <a:rPr lang="es-ES" sz="2400" b="0" i="0" u="none" strike="noStrike" dirty="0">
                <a:effectLst/>
                <a:latin typeface="+mn-lt"/>
              </a:rPr>
              <a:t>Amico</a:t>
            </a:r>
            <a:r>
              <a:rPr lang="es-ES" sz="2400" b="0" i="0" dirty="0">
                <a:effectLst/>
                <a:latin typeface="+mn-lt"/>
              </a:rPr>
              <a:t>, cuya ausencia del documento se explicaría por hallarse en </a:t>
            </a:r>
            <a:r>
              <a:rPr lang="es-ES" sz="2400" b="0" i="0" u="none" strike="noStrike" dirty="0">
                <a:effectLst/>
                <a:latin typeface="+mn-lt"/>
              </a:rPr>
              <a:t>Roma</a:t>
            </a:r>
            <a:r>
              <a:rPr lang="es-ES" sz="2400" b="0" i="0" dirty="0">
                <a:effectLst/>
                <a:latin typeface="+mn-lt"/>
              </a:rPr>
              <a:t> acompañando a su padre, el también pintor Giovanni Antonio </a:t>
            </a:r>
            <a:r>
              <a:rPr lang="es-ES" sz="2400" b="0" i="0" dirty="0" err="1">
                <a:effectLst/>
                <a:latin typeface="+mn-lt"/>
              </a:rPr>
              <a:t>Aspertini</a:t>
            </a:r>
            <a:r>
              <a:rPr lang="es-ES" sz="2400" b="0" i="0" dirty="0">
                <a:effectLst/>
                <a:latin typeface="+mn-lt"/>
              </a:rPr>
              <a:t>. De hecho, estas obras no sólo presentan analogías con otras de </a:t>
            </a:r>
            <a:r>
              <a:rPr lang="es-ES" sz="2400" b="0" i="0" u="none" strike="noStrike" dirty="0">
                <a:effectLst/>
                <a:latin typeface="+mn-lt"/>
              </a:rPr>
              <a:t>Amico</a:t>
            </a:r>
            <a:r>
              <a:rPr lang="es-ES" sz="2400" b="0" i="0" dirty="0">
                <a:effectLst/>
                <a:latin typeface="+mn-lt"/>
              </a:rPr>
              <a:t> anteriores a 1500 como la </a:t>
            </a:r>
            <a:r>
              <a:rPr lang="es-ES" sz="2400" b="0" i="1" u="none" strike="noStrike" dirty="0">
                <a:effectLst/>
                <a:latin typeface="+mn-lt"/>
              </a:rPr>
              <a:t>Adoración de los Pastores</a:t>
            </a:r>
            <a:r>
              <a:rPr lang="es-ES" sz="2400" b="0" i="1" dirty="0">
                <a:effectLst/>
                <a:latin typeface="+mn-lt"/>
              </a:rPr>
              <a:t> </a:t>
            </a:r>
            <a:r>
              <a:rPr lang="es-ES" sz="2400" b="0" i="0" dirty="0">
                <a:effectLst/>
                <a:latin typeface="+mn-lt"/>
              </a:rPr>
              <a:t>(</a:t>
            </a:r>
            <a:r>
              <a:rPr lang="es-ES" sz="2400" b="0" i="0" u="none" strike="noStrike" dirty="0">
                <a:effectLst/>
                <a:latin typeface="+mn-lt"/>
              </a:rPr>
              <a:t>Berlín</a:t>
            </a:r>
            <a:r>
              <a:rPr lang="es-ES" sz="2400" b="0" i="0" dirty="0">
                <a:effectLst/>
                <a:latin typeface="+mn-lt"/>
              </a:rPr>
              <a:t>, </a:t>
            </a:r>
            <a:r>
              <a:rPr lang="es-ES" sz="2400" b="0" i="0" u="none" strike="noStrike" dirty="0">
                <a:effectLst/>
                <a:latin typeface="+mn-lt"/>
              </a:rPr>
              <a:t>Gemäldegalerie</a:t>
            </a:r>
            <a:r>
              <a:rPr lang="es-ES" sz="2400" b="0" i="0" dirty="0">
                <a:effectLst/>
                <a:latin typeface="+mn-lt"/>
              </a:rPr>
              <a:t>), con la que comparten un mismo tratamiento de la flora, sino que son inconcebibles sin el paso de su autor por </a:t>
            </a:r>
            <a:r>
              <a:rPr lang="es-ES" sz="2400" b="0" i="0" u="none" strike="noStrike" dirty="0">
                <a:effectLst/>
                <a:latin typeface="+mn-lt"/>
              </a:rPr>
              <a:t>Roma</a:t>
            </a:r>
            <a:r>
              <a:rPr lang="es-ES" sz="2400" b="0" i="0" dirty="0">
                <a:effectLst/>
                <a:latin typeface="+mn-lt"/>
              </a:rPr>
              <a:t>. </a:t>
            </a:r>
            <a:endParaRPr lang="es-ES" sz="2400" dirty="0">
              <a:latin typeface="+mn-lt"/>
            </a:endParaRPr>
          </a:p>
        </p:txBody>
      </p:sp>
      <p:pic>
        <p:nvPicPr>
          <p:cNvPr id="4" name="Imagen 3">
            <a:extLst>
              <a:ext uri="{FF2B5EF4-FFF2-40B4-BE49-F238E27FC236}">
                <a16:creationId xmlns:a16="http://schemas.microsoft.com/office/drawing/2014/main" id="{B781A7EF-367E-48B3-9C37-A4920F22B3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90900"/>
            <a:ext cx="12192000" cy="3467100"/>
          </a:xfrm>
          <a:prstGeom prst="rect">
            <a:avLst/>
          </a:prstGeom>
        </p:spPr>
      </p:pic>
    </p:spTree>
    <p:extLst>
      <p:ext uri="{BB962C8B-B14F-4D97-AF65-F5344CB8AC3E}">
        <p14:creationId xmlns:p14="http://schemas.microsoft.com/office/powerpoint/2010/main" val="2117714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194473" cy="3063875"/>
          </a:xfrm>
        </p:spPr>
        <p:txBody>
          <a:bodyPr anchor="t">
            <a:normAutofit fontScale="90000"/>
          </a:bodyPr>
          <a:lstStyle/>
          <a:p>
            <a:pPr algn="l" fontAlgn="base"/>
            <a:r>
              <a:rPr lang="es-ES" sz="2800" b="1" dirty="0"/>
              <a:t>1496. Amico </a:t>
            </a:r>
            <a:r>
              <a:rPr lang="es-ES" sz="2800" b="1" dirty="0" err="1"/>
              <a:t>Aspertini</a:t>
            </a:r>
            <a:r>
              <a:rPr lang="es-ES" sz="2800" b="1" dirty="0"/>
              <a:t>. El rapto de las sabinas. Museo del Prado.</a:t>
            </a:r>
            <a:br>
              <a:rPr lang="es-ES" sz="2400" b="0" i="0" dirty="0">
                <a:effectLst/>
                <a:latin typeface="+mn-lt"/>
              </a:rPr>
            </a:br>
            <a:r>
              <a:rPr lang="es-ES" sz="2400" b="0" i="0" dirty="0">
                <a:effectLst/>
                <a:latin typeface="+mn-lt"/>
              </a:rPr>
              <a:t>Esta estancia romana explicaría las deudas de </a:t>
            </a:r>
            <a:r>
              <a:rPr lang="es-ES" sz="2400" b="0" i="0" u="none" strike="noStrike" dirty="0">
                <a:effectLst/>
                <a:latin typeface="+mn-lt"/>
              </a:rPr>
              <a:t>Amico</a:t>
            </a:r>
            <a:r>
              <a:rPr lang="es-ES" sz="2400" b="0" i="0" dirty="0">
                <a:effectLst/>
                <a:latin typeface="+mn-lt"/>
              </a:rPr>
              <a:t> respecto a </a:t>
            </a:r>
            <a:r>
              <a:rPr lang="es-ES" sz="2400" b="0" i="0" u="none" strike="noStrike" dirty="0">
                <a:effectLst/>
                <a:latin typeface="+mn-lt"/>
              </a:rPr>
              <a:t>Pinturicchio</a:t>
            </a:r>
            <a:r>
              <a:rPr lang="es-ES" sz="2400" b="0" i="0" dirty="0">
                <a:effectLst/>
                <a:latin typeface="+mn-lt"/>
              </a:rPr>
              <a:t>, pero sobre todo, la derivación de muchas figuras de la estatuaria clásica, tanto en </a:t>
            </a:r>
            <a:r>
              <a:rPr lang="es-ES" sz="2400" b="0" i="1" dirty="0">
                <a:effectLst/>
                <a:latin typeface="+mn-lt"/>
              </a:rPr>
              <a:t>El rapto de las sabinas </a:t>
            </a:r>
            <a:r>
              <a:rPr lang="es-ES" sz="2400" b="0" i="0" dirty="0">
                <a:effectLst/>
                <a:latin typeface="+mn-lt"/>
              </a:rPr>
              <a:t>(donde es obvia la cita al </a:t>
            </a:r>
            <a:r>
              <a:rPr lang="es-ES" sz="2400" b="0" i="0" u="none" strike="noStrike" dirty="0">
                <a:effectLst/>
                <a:latin typeface="+mn-lt"/>
              </a:rPr>
              <a:t>Apolo de Belvedere</a:t>
            </a:r>
            <a:r>
              <a:rPr lang="es-ES" sz="2400" b="0" i="0" dirty="0">
                <a:effectLst/>
                <a:latin typeface="+mn-lt"/>
              </a:rPr>
              <a:t> en el guerrero romano con armadura y capa roja) como en </a:t>
            </a:r>
            <a:r>
              <a:rPr lang="es-ES" sz="2400" b="0" i="1" u="none" strike="noStrike" dirty="0">
                <a:effectLst/>
                <a:latin typeface="+mn-lt"/>
              </a:rPr>
              <a:t>La continencia de Escipión</a:t>
            </a:r>
            <a:r>
              <a:rPr lang="es-ES" sz="2400" b="0" i="1" dirty="0">
                <a:effectLst/>
                <a:latin typeface="+mn-lt"/>
              </a:rPr>
              <a:t>,</a:t>
            </a:r>
            <a:r>
              <a:rPr lang="es-ES" sz="2400" b="0" i="0" dirty="0">
                <a:effectLst/>
                <a:latin typeface="+mn-lt"/>
              </a:rPr>
              <a:t> algunos de cuyos personajes proceden de la </a:t>
            </a:r>
            <a:r>
              <a:rPr lang="es-ES" sz="2400" b="0" i="0" u="none" strike="noStrike" dirty="0">
                <a:effectLst/>
                <a:latin typeface="+mn-lt"/>
              </a:rPr>
              <a:t>Columna Trajana</a:t>
            </a:r>
            <a:r>
              <a:rPr lang="es-ES" sz="2400" b="0" i="0" dirty="0">
                <a:effectLst/>
                <a:latin typeface="+mn-lt"/>
              </a:rPr>
              <a:t>.</a:t>
            </a:r>
            <a:br>
              <a:rPr lang="es-ES" sz="2400" b="0" i="0" dirty="0">
                <a:effectLst/>
                <a:latin typeface="+mn-lt"/>
              </a:rPr>
            </a:br>
            <a:r>
              <a:rPr lang="es-ES" sz="2400" b="0" i="0" dirty="0">
                <a:effectLst/>
                <a:latin typeface="+mn-lt"/>
              </a:rPr>
              <a:t>Bien por indicación del cliente o por iniciativa de los pintores, pero siguiendo en cualquier modo una práctica habitual en la época, las tablas ilustran pasajes de la </a:t>
            </a:r>
            <a:r>
              <a:rPr lang="es-ES" sz="2400" b="0" i="0" u="none" strike="noStrike" dirty="0">
                <a:effectLst/>
                <a:latin typeface="+mn-lt"/>
              </a:rPr>
              <a:t>Roma clásica</a:t>
            </a:r>
            <a:r>
              <a:rPr lang="es-ES" sz="2400" b="0" i="0" dirty="0">
                <a:effectLst/>
                <a:latin typeface="+mn-lt"/>
              </a:rPr>
              <a:t>, en este caso, el </a:t>
            </a:r>
            <a:r>
              <a:rPr lang="es-ES" sz="2400" b="0" i="0" u="none" strike="noStrike" dirty="0">
                <a:effectLst/>
                <a:latin typeface="+mn-lt"/>
              </a:rPr>
              <a:t>rapto de las Sabinas</a:t>
            </a:r>
            <a:r>
              <a:rPr lang="es-ES" sz="2400" b="0" i="0" dirty="0">
                <a:effectLst/>
                <a:latin typeface="+mn-lt"/>
              </a:rPr>
              <a:t>. </a:t>
            </a:r>
            <a:endParaRPr lang="es-ES" sz="2400" dirty="0">
              <a:latin typeface="+mn-lt"/>
            </a:endParaRPr>
          </a:p>
        </p:txBody>
      </p:sp>
      <p:pic>
        <p:nvPicPr>
          <p:cNvPr id="4" name="Imagen 3">
            <a:extLst>
              <a:ext uri="{FF2B5EF4-FFF2-40B4-BE49-F238E27FC236}">
                <a16:creationId xmlns:a16="http://schemas.microsoft.com/office/drawing/2014/main" id="{B781A7EF-367E-48B3-9C37-A4920F22B3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90900"/>
            <a:ext cx="12192000" cy="3467100"/>
          </a:xfrm>
          <a:prstGeom prst="rect">
            <a:avLst/>
          </a:prstGeom>
        </p:spPr>
      </p:pic>
    </p:spTree>
    <p:extLst>
      <p:ext uri="{BB962C8B-B14F-4D97-AF65-F5344CB8AC3E}">
        <p14:creationId xmlns:p14="http://schemas.microsoft.com/office/powerpoint/2010/main" val="2565370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194473" cy="3063875"/>
          </a:xfrm>
        </p:spPr>
        <p:txBody>
          <a:bodyPr anchor="t">
            <a:normAutofit fontScale="90000"/>
          </a:bodyPr>
          <a:lstStyle/>
          <a:p>
            <a:pPr algn="l" fontAlgn="base"/>
            <a:r>
              <a:rPr lang="es-ES" sz="2800" b="1" dirty="0"/>
              <a:t>1496. Amico </a:t>
            </a:r>
            <a:r>
              <a:rPr lang="es-ES" sz="2800" b="1" dirty="0" err="1"/>
              <a:t>Aspertini</a:t>
            </a:r>
            <a:r>
              <a:rPr lang="es-ES" sz="2800" b="1" dirty="0"/>
              <a:t>. El rapto de las sabinas. Museo del Prado.</a:t>
            </a:r>
            <a:br>
              <a:rPr lang="es-ES" sz="2400" b="0" i="0" dirty="0">
                <a:effectLst/>
                <a:latin typeface="+mn-lt"/>
              </a:rPr>
            </a:br>
            <a:r>
              <a:rPr lang="es-ES" sz="2400" b="0" i="0" dirty="0">
                <a:effectLst/>
                <a:latin typeface="+mn-lt"/>
              </a:rPr>
              <a:t>Como es costumbre en los </a:t>
            </a:r>
            <a:r>
              <a:rPr lang="es-ES" sz="2400" b="0" i="1" dirty="0" err="1">
                <a:effectLst/>
                <a:latin typeface="+mn-lt"/>
              </a:rPr>
              <a:t>cassoni</a:t>
            </a:r>
            <a:r>
              <a:rPr lang="es-ES" sz="2400" b="0" i="1" dirty="0">
                <a:effectLst/>
                <a:latin typeface="+mn-lt"/>
              </a:rPr>
              <a:t>,</a:t>
            </a:r>
            <a:r>
              <a:rPr lang="es-ES" sz="2400" b="0" i="0" dirty="0">
                <a:effectLst/>
                <a:latin typeface="+mn-lt"/>
              </a:rPr>
              <a:t> las escenas encierran lecciones morales, y si la de Escipión se interpreta como un elogio a la continencia y una apelación a la generosidad del esposo, escritores contemporáneos como </a:t>
            </a:r>
            <a:r>
              <a:rPr lang="es-ES" sz="2400" b="0" i="0" u="none" strike="noStrike" dirty="0">
                <a:effectLst/>
                <a:latin typeface="+mn-lt"/>
              </a:rPr>
              <a:t>Baltasar de Castiglione</a:t>
            </a:r>
            <a:r>
              <a:rPr lang="es-ES" sz="2400" b="0" i="0" dirty="0">
                <a:effectLst/>
                <a:latin typeface="+mn-lt"/>
              </a:rPr>
              <a:t> o Marco Antonio Altieri hicieron del rapto de las sabinas una glorificación de la mujer romana, capaz de sacrificarse en aras de la familia y la patria.</a:t>
            </a:r>
            <a:br>
              <a:rPr lang="es-ES" sz="2400" b="0" i="0" dirty="0">
                <a:effectLst/>
                <a:latin typeface="+mn-lt"/>
              </a:rPr>
            </a:br>
            <a:r>
              <a:rPr lang="es-ES" sz="2400" b="1" i="1" dirty="0">
                <a:effectLst/>
                <a:latin typeface="+mn-lt"/>
              </a:rPr>
              <a:t>Museo Nacional del Prado, Pintura italiana del Renacimiento: guía, Madrid, Museo del </a:t>
            </a:r>
            <a:r>
              <a:rPr lang="es-ES" sz="2400" b="1" i="1" dirty="0" err="1">
                <a:effectLst/>
                <a:latin typeface="+mn-lt"/>
              </a:rPr>
              <a:t>PradoAldeasa</a:t>
            </a:r>
            <a:r>
              <a:rPr lang="es-ES" sz="2400" b="1" i="1" dirty="0">
                <a:effectLst/>
                <a:latin typeface="+mn-lt"/>
              </a:rPr>
              <a:t>, 1999, p.82</a:t>
            </a:r>
            <a:br>
              <a:rPr lang="es-ES" sz="2400" b="0" i="0" dirty="0">
                <a:effectLst/>
                <a:latin typeface="+mn-lt"/>
              </a:rPr>
            </a:br>
            <a:endParaRPr lang="es-ES" sz="2400" dirty="0">
              <a:latin typeface="+mn-lt"/>
            </a:endParaRPr>
          </a:p>
        </p:txBody>
      </p:sp>
      <p:pic>
        <p:nvPicPr>
          <p:cNvPr id="4" name="Imagen 3">
            <a:extLst>
              <a:ext uri="{FF2B5EF4-FFF2-40B4-BE49-F238E27FC236}">
                <a16:creationId xmlns:a16="http://schemas.microsoft.com/office/drawing/2014/main" id="{B781A7EF-367E-48B3-9C37-A4920F22B3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90900"/>
            <a:ext cx="12192000" cy="3467100"/>
          </a:xfrm>
          <a:prstGeom prst="rect">
            <a:avLst/>
          </a:prstGeom>
        </p:spPr>
      </p:pic>
    </p:spTree>
    <p:extLst>
      <p:ext uri="{BB962C8B-B14F-4D97-AF65-F5344CB8AC3E}">
        <p14:creationId xmlns:p14="http://schemas.microsoft.com/office/powerpoint/2010/main" val="12599050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166764" cy="1200439"/>
          </a:xfrm>
        </p:spPr>
        <p:txBody>
          <a:bodyPr anchor="t">
            <a:normAutofit/>
          </a:bodyPr>
          <a:lstStyle/>
          <a:p>
            <a:r>
              <a:rPr lang="es-ES" sz="2800" b="1" dirty="0"/>
              <a:t>1496. Amico </a:t>
            </a:r>
            <a:r>
              <a:rPr lang="es-ES" sz="2800" b="1" dirty="0" err="1"/>
              <a:t>Aspertini</a:t>
            </a:r>
            <a:r>
              <a:rPr lang="es-ES" sz="2800" b="1" dirty="0"/>
              <a:t>. La continencia de Escipión. Museo del Prado.</a:t>
            </a:r>
          </a:p>
        </p:txBody>
      </p:sp>
      <p:pic>
        <p:nvPicPr>
          <p:cNvPr id="4" name="Imagen 3">
            <a:extLst>
              <a:ext uri="{FF2B5EF4-FFF2-40B4-BE49-F238E27FC236}">
                <a16:creationId xmlns:a16="http://schemas.microsoft.com/office/drawing/2014/main" id="{68EA7641-666D-4AED-85DF-65E6C4DD19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65564"/>
            <a:ext cx="12192000" cy="3359150"/>
          </a:xfrm>
          <a:prstGeom prst="rect">
            <a:avLst/>
          </a:prstGeom>
        </p:spPr>
      </p:pic>
    </p:spTree>
    <p:extLst>
      <p:ext uri="{BB962C8B-B14F-4D97-AF65-F5344CB8AC3E}">
        <p14:creationId xmlns:p14="http://schemas.microsoft.com/office/powerpoint/2010/main" val="2095198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095798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15846" cy="5869420"/>
          </a:xfrm>
        </p:spPr>
        <p:txBody>
          <a:bodyPr anchor="t">
            <a:normAutofit/>
          </a:bodyPr>
          <a:lstStyle/>
          <a:p>
            <a:r>
              <a:rPr lang="es-ES" sz="2800" b="1" dirty="0"/>
              <a:t>1496. Amico </a:t>
            </a:r>
            <a:r>
              <a:rPr lang="es-ES" sz="2800" b="1" dirty="0" err="1"/>
              <a:t>Aspertini</a:t>
            </a:r>
            <a:r>
              <a:rPr lang="es-ES" sz="2800" b="1" dirty="0"/>
              <a:t>. Adoración de los pastores. Gemäldegalerie, Berlín.</a:t>
            </a:r>
          </a:p>
        </p:txBody>
      </p:sp>
      <p:pic>
        <p:nvPicPr>
          <p:cNvPr id="4" name="Imagen 3">
            <a:extLst>
              <a:ext uri="{FF2B5EF4-FFF2-40B4-BE49-F238E27FC236}">
                <a16:creationId xmlns:a16="http://schemas.microsoft.com/office/drawing/2014/main" id="{CD9C18C6-6B5F-4654-9CD5-6627F3A8A3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8464" y="0"/>
            <a:ext cx="5163536" cy="6858000"/>
          </a:xfrm>
          <a:prstGeom prst="rect">
            <a:avLst/>
          </a:prstGeom>
        </p:spPr>
      </p:pic>
    </p:spTree>
    <p:extLst>
      <p:ext uri="{BB962C8B-B14F-4D97-AF65-F5344CB8AC3E}">
        <p14:creationId xmlns:p14="http://schemas.microsoft.com/office/powerpoint/2010/main" val="26665189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715904" cy="5869420"/>
          </a:xfrm>
        </p:spPr>
        <p:txBody>
          <a:bodyPr anchor="t">
            <a:normAutofit/>
          </a:bodyPr>
          <a:lstStyle/>
          <a:p>
            <a:r>
              <a:rPr lang="es-ES" sz="2800" b="1" dirty="0"/>
              <a:t>1499. Amico </a:t>
            </a:r>
            <a:r>
              <a:rPr lang="es-ES" sz="2800" b="1" dirty="0" err="1"/>
              <a:t>Aspertini</a:t>
            </a:r>
            <a:r>
              <a:rPr lang="es-ES" sz="2800" b="1" dirty="0"/>
              <a:t>. Adoración de los magos. Pinacoteca Nacional, Bolonia.</a:t>
            </a:r>
          </a:p>
        </p:txBody>
      </p:sp>
      <p:pic>
        <p:nvPicPr>
          <p:cNvPr id="4" name="Imagen 3">
            <a:extLst>
              <a:ext uri="{FF2B5EF4-FFF2-40B4-BE49-F238E27FC236}">
                <a16:creationId xmlns:a16="http://schemas.microsoft.com/office/drawing/2014/main" id="{68854BB6-7A7C-4217-A289-0CFEA6E3C0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8522" y="0"/>
            <a:ext cx="5963478" cy="6858000"/>
          </a:xfrm>
          <a:prstGeom prst="rect">
            <a:avLst/>
          </a:prstGeom>
        </p:spPr>
      </p:pic>
    </p:spTree>
    <p:extLst>
      <p:ext uri="{BB962C8B-B14F-4D97-AF65-F5344CB8AC3E}">
        <p14:creationId xmlns:p14="http://schemas.microsoft.com/office/powerpoint/2010/main" val="2846948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9281123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2" y="365124"/>
            <a:ext cx="6863060" cy="6298911"/>
          </a:xfrm>
        </p:spPr>
        <p:txBody>
          <a:bodyPr anchor="t">
            <a:normAutofit/>
          </a:bodyPr>
          <a:lstStyle/>
          <a:p>
            <a:r>
              <a:rPr lang="it-IT" sz="2800" b="1" dirty="0"/>
              <a:t>1500. Amico Aspertini. Retrato de Tommaso Raimondi. Museo Thyssen-Bornemisza, Madrid.</a:t>
            </a:r>
            <a:br>
              <a:rPr lang="it-IT" sz="2800" b="1" dirty="0"/>
            </a:br>
            <a:br>
              <a:rPr lang="it-IT" sz="2800" b="1" dirty="0"/>
            </a:br>
            <a:r>
              <a:rPr lang="es-ES" sz="2400" b="0" i="0" dirty="0">
                <a:solidFill>
                  <a:srgbClr val="000000"/>
                </a:solidFill>
                <a:effectLst/>
                <a:latin typeface="+mn-lt"/>
              </a:rPr>
              <a:t>Amico </a:t>
            </a:r>
            <a:r>
              <a:rPr lang="es-ES" sz="2400" b="0" i="0" dirty="0" err="1">
                <a:solidFill>
                  <a:srgbClr val="000000"/>
                </a:solidFill>
                <a:effectLst/>
                <a:latin typeface="+mn-lt"/>
              </a:rPr>
              <a:t>Aspertini</a:t>
            </a:r>
            <a:r>
              <a:rPr lang="es-ES" sz="2400" b="0" i="0" dirty="0">
                <a:solidFill>
                  <a:srgbClr val="000000"/>
                </a:solidFill>
                <a:effectLst/>
                <a:latin typeface="+mn-lt"/>
              </a:rPr>
              <a:t> fue un artista boloñés cuyo trabajo abarca finales del siglo 15 y principios del siglo 16. En su propio tiempo fue famoso como retratista. Este retrato demuestra el dominio del artista de la técnica de la pintura al óleo, que eran mucho más flexibles que el temple y permitían una gradación tonal mucho más precisa. El juego de luces y sombras en la cara lo modela y le da volumen, mientras que la luz también crea las diferentes texturas de la ropa, la piel y el cabello, etc.</a:t>
            </a:r>
            <a:br>
              <a:rPr lang="es-ES" sz="2400" b="0" i="0" dirty="0">
                <a:solidFill>
                  <a:srgbClr val="000000"/>
                </a:solidFill>
                <a:effectLst/>
                <a:latin typeface="+mn-lt"/>
              </a:rPr>
            </a:br>
            <a:r>
              <a:rPr lang="es-ES" sz="2400" b="0" i="0" dirty="0">
                <a:solidFill>
                  <a:srgbClr val="000000"/>
                </a:solidFill>
                <a:effectLst/>
                <a:latin typeface="+mn-lt"/>
              </a:rPr>
              <a:t>El autor de este retrato fue Tommaso Raimondi, un jurista y poeta de Cremona. El artista está claramente interesado en retratar a su niñera como un individuo, aunque acentuando solo sus rasgos más halagadores.</a:t>
            </a:r>
            <a:br>
              <a:rPr lang="es-ES" sz="2400" b="0" i="0" dirty="0">
                <a:solidFill>
                  <a:srgbClr val="000000"/>
                </a:solidFill>
                <a:effectLst/>
                <a:latin typeface="+mn-lt"/>
              </a:rPr>
            </a:br>
            <a:endParaRPr lang="es-ES" sz="2400" b="1" dirty="0">
              <a:latin typeface="+mn-lt"/>
            </a:endParaRPr>
          </a:p>
        </p:txBody>
      </p:sp>
      <p:pic>
        <p:nvPicPr>
          <p:cNvPr id="4" name="Imagen 3">
            <a:extLst>
              <a:ext uri="{FF2B5EF4-FFF2-40B4-BE49-F238E27FC236}">
                <a16:creationId xmlns:a16="http://schemas.microsoft.com/office/drawing/2014/main" id="{413673DE-C3BF-40BA-BD65-A904F86FCC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0151" y="0"/>
            <a:ext cx="5051849" cy="6823364"/>
          </a:xfrm>
          <a:prstGeom prst="rect">
            <a:avLst/>
          </a:prstGeom>
        </p:spPr>
      </p:pic>
    </p:spTree>
    <p:extLst>
      <p:ext uri="{BB962C8B-B14F-4D97-AF65-F5344CB8AC3E}">
        <p14:creationId xmlns:p14="http://schemas.microsoft.com/office/powerpoint/2010/main" val="36551502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275455" cy="5869420"/>
          </a:xfrm>
        </p:spPr>
        <p:txBody>
          <a:bodyPr anchor="t">
            <a:normAutofit/>
          </a:bodyPr>
          <a:lstStyle/>
          <a:p>
            <a:r>
              <a:rPr lang="es-ES" sz="2800" b="1" dirty="0"/>
              <a:t>1505. Amico </a:t>
            </a:r>
            <a:r>
              <a:rPr lang="es-ES" sz="2800" b="1" dirty="0" err="1"/>
              <a:t>Aspertini</a:t>
            </a:r>
            <a:r>
              <a:rPr lang="es-ES" sz="2800" b="1" dirty="0"/>
              <a:t>. Pala del Tirocinio. Pinacoteca Nacional, Bolonia.</a:t>
            </a:r>
            <a:br>
              <a:rPr lang="es-ES" sz="2800" b="1" dirty="0"/>
            </a:br>
            <a:r>
              <a:rPr lang="es-ES" sz="2400" i="0" dirty="0">
                <a:solidFill>
                  <a:srgbClr val="000000"/>
                </a:solidFill>
                <a:effectLst/>
                <a:latin typeface="+mn-lt"/>
              </a:rPr>
              <a:t>Virgen con el Niño entronizado y Santos: Juan Bautista, Jerónimo, Francisco, Jorge, Sebastián, Eustaquio y dos patronos.</a:t>
            </a:r>
            <a:br>
              <a:rPr lang="es-ES" sz="2400" i="0" dirty="0">
                <a:solidFill>
                  <a:srgbClr val="000000"/>
                </a:solidFill>
                <a:effectLst/>
                <a:latin typeface="+mn-lt"/>
              </a:rPr>
            </a:br>
            <a:r>
              <a:rPr lang="es-ES" sz="2400" b="0" i="0" dirty="0">
                <a:solidFill>
                  <a:srgbClr val="000000"/>
                </a:solidFill>
                <a:effectLst/>
                <a:latin typeface="+mn-lt"/>
              </a:rPr>
              <a:t>El término </a:t>
            </a:r>
            <a:r>
              <a:rPr lang="es-ES" sz="2400" b="0" i="0" dirty="0" err="1">
                <a:solidFill>
                  <a:srgbClr val="000000"/>
                </a:solidFill>
                <a:effectLst/>
                <a:latin typeface="+mn-lt"/>
              </a:rPr>
              <a:t>Tyrocynium</a:t>
            </a:r>
            <a:r>
              <a:rPr lang="es-ES" sz="2400" dirty="0">
                <a:solidFill>
                  <a:srgbClr val="000000"/>
                </a:solidFill>
                <a:latin typeface="+mn-lt"/>
              </a:rPr>
              <a:t> </a:t>
            </a:r>
            <a:r>
              <a:rPr lang="es-ES" sz="2400" b="0" i="0" dirty="0">
                <a:solidFill>
                  <a:srgbClr val="000000"/>
                </a:solidFill>
                <a:effectLst/>
                <a:latin typeface="+mn-lt"/>
              </a:rPr>
              <a:t>se hace eco del título de una colección de poemas vulgares publicada en Bolonia en 1504. El artista probablemente pretende aludir al compendio de todas las experiencias juveniles y la primera madurez que implementó en él: desde los componentes más excéntricos de Umbría y Toscana (Pinturicchio, Filippino), hasta los grabados de Durero. </a:t>
            </a:r>
            <a:endParaRPr lang="es-ES" sz="2200" dirty="0">
              <a:latin typeface="+mn-lt"/>
            </a:endParaRPr>
          </a:p>
        </p:txBody>
      </p:sp>
      <p:pic>
        <p:nvPicPr>
          <p:cNvPr id="4" name="Imagen 3">
            <a:extLst>
              <a:ext uri="{FF2B5EF4-FFF2-40B4-BE49-F238E27FC236}">
                <a16:creationId xmlns:a16="http://schemas.microsoft.com/office/drawing/2014/main" id="{870584C5-5889-4252-8CD3-8B9065DB47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8073" y="0"/>
            <a:ext cx="6403927" cy="6809509"/>
          </a:xfrm>
          <a:prstGeom prst="rect">
            <a:avLst/>
          </a:prstGeom>
        </p:spPr>
      </p:pic>
    </p:spTree>
    <p:extLst>
      <p:ext uri="{BB962C8B-B14F-4D97-AF65-F5344CB8AC3E}">
        <p14:creationId xmlns:p14="http://schemas.microsoft.com/office/powerpoint/2010/main" val="8093019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744691" cy="5869420"/>
          </a:xfrm>
        </p:spPr>
        <p:txBody>
          <a:bodyPr anchor="t">
            <a:normAutofit/>
          </a:bodyPr>
          <a:lstStyle/>
          <a:p>
            <a:r>
              <a:rPr lang="es-ES" sz="2800" b="1" dirty="0"/>
              <a:t>1505. Amico </a:t>
            </a:r>
            <a:r>
              <a:rPr lang="es-ES" sz="2800" b="1" dirty="0" err="1"/>
              <a:t>Aspertini</a:t>
            </a:r>
            <a:r>
              <a:rPr lang="es-ES" sz="2800" b="1" dirty="0"/>
              <a:t>. San Sebastián. Galería Nacional de Arte, Washington DC.</a:t>
            </a:r>
          </a:p>
        </p:txBody>
      </p:sp>
      <p:pic>
        <p:nvPicPr>
          <p:cNvPr id="4" name="Imagen 3">
            <a:extLst>
              <a:ext uri="{FF2B5EF4-FFF2-40B4-BE49-F238E27FC236}">
                <a16:creationId xmlns:a16="http://schemas.microsoft.com/office/drawing/2014/main" id="{25BD2EA1-644B-4A8A-B8AE-F7B0835FD8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7309" y="-15413"/>
            <a:ext cx="3934691" cy="6873413"/>
          </a:xfrm>
          <a:prstGeom prst="rect">
            <a:avLst/>
          </a:prstGeom>
        </p:spPr>
      </p:pic>
    </p:spTree>
    <p:extLst>
      <p:ext uri="{BB962C8B-B14F-4D97-AF65-F5344CB8AC3E}">
        <p14:creationId xmlns:p14="http://schemas.microsoft.com/office/powerpoint/2010/main" val="23479590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6882461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19D4ACF-C5D3-4F8E-9757-02A68705B515}"/>
              </a:ext>
            </a:extLst>
          </p:cNvPr>
          <p:cNvSpPr>
            <a:spLocks noGrp="1"/>
          </p:cNvSpPr>
          <p:nvPr>
            <p:ph type="ctrTitle"/>
          </p:nvPr>
        </p:nvSpPr>
        <p:spPr/>
        <p:txBody>
          <a:bodyPr>
            <a:normAutofit fontScale="90000"/>
          </a:bodyPr>
          <a:lstStyle/>
          <a:p>
            <a:r>
              <a:rPr lang="it-IT" sz="6000" b="1" dirty="0"/>
              <a:t>1506. Amico Aspertini. Oratorio de Santa Cecilia. San Giacomo Maggiore, Bolonia.</a:t>
            </a:r>
            <a:endParaRPr lang="es-ES" b="1" dirty="0"/>
          </a:p>
        </p:txBody>
      </p:sp>
    </p:spTree>
    <p:extLst>
      <p:ext uri="{BB962C8B-B14F-4D97-AF65-F5344CB8AC3E}">
        <p14:creationId xmlns:p14="http://schemas.microsoft.com/office/powerpoint/2010/main" val="23876066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3E470E5-946A-48E6-A3E9-AA9F87F10972}"/>
              </a:ext>
            </a:extLst>
          </p:cNvPr>
          <p:cNvSpPr>
            <a:spLocks noGrp="1"/>
          </p:cNvSpPr>
          <p:nvPr>
            <p:ph idx="1"/>
          </p:nvPr>
        </p:nvSpPr>
        <p:spPr>
          <a:xfrm>
            <a:off x="512618" y="166255"/>
            <a:ext cx="10841182" cy="6010708"/>
          </a:xfrm>
        </p:spPr>
        <p:txBody>
          <a:bodyPr>
            <a:normAutofit fontScale="70000" lnSpcReduction="20000"/>
          </a:bodyPr>
          <a:lstStyle/>
          <a:p>
            <a:pPr algn="just"/>
            <a:r>
              <a:rPr lang="es-ES" sz="3400" b="0" i="0" dirty="0">
                <a:solidFill>
                  <a:srgbClr val="000000"/>
                </a:solidFill>
                <a:effectLst/>
              </a:rPr>
              <a:t>La imagen muestra una vista de la larga pared sur con las escenas 6-10 del ciclo de Santa Cecilia. Sobre la entrada en la pared oeste se encuentra el balcón que linda con la capilla de la familia Bentivoglio en la iglesia adyacente de San Giacomo </a:t>
            </a:r>
            <a:r>
              <a:rPr lang="es-ES" sz="3400" b="0" i="0" dirty="0" err="1">
                <a:solidFill>
                  <a:srgbClr val="000000"/>
                </a:solidFill>
                <a:effectLst/>
              </a:rPr>
              <a:t>Maggiore</a:t>
            </a:r>
            <a:r>
              <a:rPr lang="es-ES" sz="3400" b="0" i="0" dirty="0">
                <a:solidFill>
                  <a:srgbClr val="000000"/>
                </a:solidFill>
                <a:effectLst/>
              </a:rPr>
              <a:t>.</a:t>
            </a:r>
          </a:p>
          <a:p>
            <a:pPr algn="just"/>
            <a:r>
              <a:rPr lang="es-ES" sz="3400" b="0" i="0" dirty="0">
                <a:solidFill>
                  <a:srgbClr val="000000"/>
                </a:solidFill>
                <a:effectLst/>
              </a:rPr>
              <a:t>Santa Cecilia es una de las santas romanas más famosas, aunque es puramente legendaria. Se supone que vivió en el siglo II o más probablemente en el siglo III, pero solo aparece en la tradición en los siglos V y VI. Una joven de origen noble, fue prometida, a pesar de su voto de castidad, a un noble romano, Valerio. Después de la aparición de un ángel en la cámara matrimonial, ella convirtió al joven al cristianismo y persuadió tanto a él como a su hermano, </a:t>
            </a:r>
            <a:r>
              <a:rPr lang="es-ES" sz="3400" b="0" i="0" dirty="0" err="1">
                <a:solidFill>
                  <a:srgbClr val="000000"/>
                </a:solidFill>
                <a:effectLst/>
              </a:rPr>
              <a:t>Tibertius</a:t>
            </a:r>
            <a:r>
              <a:rPr lang="es-ES" sz="3400" b="0" i="0" dirty="0">
                <a:solidFill>
                  <a:srgbClr val="000000"/>
                </a:solidFill>
                <a:effectLst/>
              </a:rPr>
              <a:t>, para que recibieran el bautismo. Luego se negó a hacer una ofrenda a los dioses paganos y fue condenada a ser asfixiada en una caldera, pero fue salvada por el descenso de una nube refrescante del cielo. Luego fue llevada a ser decapitada, pero el verdugo, incluso después de tres golpes violentos, no pudo desprenderse de la cabeza. Permaneció, mutilada, durante tres días antes de expirar.</a:t>
            </a:r>
          </a:p>
          <a:p>
            <a:pPr algn="just"/>
            <a:r>
              <a:rPr lang="es-ES" sz="3400" b="0" i="0" dirty="0">
                <a:solidFill>
                  <a:srgbClr val="000000"/>
                </a:solidFill>
                <a:effectLst/>
              </a:rPr>
              <a:t>El ciclo de frescos en el Oratorio de Santa Cecilia consta de diez escenas de la leyenda de las Santas Cecilia y Valeriano, ubicadas en las paredes norte (escenas 1-5) y sur (escenas 6-10) del Oratorio, que está conectado por un pasadizo a la iglesia de San </a:t>
            </a:r>
            <a:r>
              <a:rPr lang="es-ES" sz="3400" b="0" i="0" dirty="0" err="1">
                <a:solidFill>
                  <a:srgbClr val="000000"/>
                </a:solidFill>
                <a:effectLst/>
              </a:rPr>
              <a:t>Domenico</a:t>
            </a:r>
            <a:r>
              <a:rPr lang="es-ES" sz="3400" b="0" i="0" dirty="0">
                <a:solidFill>
                  <a:srgbClr val="000000"/>
                </a:solidFill>
                <a:effectLst/>
              </a:rPr>
              <a:t> </a:t>
            </a:r>
            <a:r>
              <a:rPr lang="es-ES" sz="3400" b="0" i="0" dirty="0" err="1">
                <a:solidFill>
                  <a:srgbClr val="000000"/>
                </a:solidFill>
                <a:effectLst/>
              </a:rPr>
              <a:t>Maggiore</a:t>
            </a:r>
            <a:r>
              <a:rPr lang="es-ES" sz="3400" b="0" i="0" dirty="0">
                <a:solidFill>
                  <a:srgbClr val="000000"/>
                </a:solidFill>
                <a:effectLst/>
              </a:rPr>
              <a:t>. El ciclo, que se asemeja a un friso continuo, es muy diferente del tipo de pintura que normalmente se encuentra en las iglesias parroquiales. Tiene un mayor parecido con las suites de lienzos producidos para oratorios venecianos y salas de reunión.</a:t>
            </a:r>
          </a:p>
          <a:p>
            <a:pPr marL="0" indent="0" algn="just">
              <a:buNone/>
            </a:pPr>
            <a:endParaRPr lang="es-ES"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5883036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3E470E5-946A-48E6-A3E9-AA9F87F10972}"/>
              </a:ext>
            </a:extLst>
          </p:cNvPr>
          <p:cNvSpPr>
            <a:spLocks noGrp="1"/>
          </p:cNvSpPr>
          <p:nvPr>
            <p:ph idx="1"/>
          </p:nvPr>
        </p:nvSpPr>
        <p:spPr>
          <a:xfrm>
            <a:off x="838200" y="166255"/>
            <a:ext cx="10515600" cy="6010708"/>
          </a:xfrm>
        </p:spPr>
        <p:txBody>
          <a:bodyPr>
            <a:normAutofit fontScale="70000" lnSpcReduction="20000"/>
          </a:bodyPr>
          <a:lstStyle/>
          <a:p>
            <a:pPr algn="just"/>
            <a:r>
              <a:rPr lang="es-ES" sz="3400" b="0" i="0" dirty="0">
                <a:solidFill>
                  <a:srgbClr val="000000"/>
                </a:solidFill>
                <a:effectLst/>
              </a:rPr>
              <a:t>Los diez paneles horizontales, cada uno lleno de figuras de tamaño natural en primer plano, crean la impresión de una narrativa pictórica continua, una que está estructurada pero no realmente interrumpida por las pilastras de encuadre. Los paisajes de fondo continuo incorporan escenas de la leyenda de Santa Cecilia, una gran parte de la cual involucra las conversiones y martirios de su esposo Valeriano y su hermano Tiburcio. También se representa al oficial romano Máximo, otro converso, y al Papa Urbano I como protectores de los santos, que poco después son martirizados.</a:t>
            </a:r>
          </a:p>
          <a:p>
            <a:pPr algn="just"/>
            <a:r>
              <a:rPr lang="es-ES" sz="3400" b="0" i="0" dirty="0">
                <a:solidFill>
                  <a:srgbClr val="000000"/>
                </a:solidFill>
                <a:effectLst/>
              </a:rPr>
              <a:t>El carácter predominante del ciclo refleja completamente los estilos de los dos maestros que marcan la pauta para la escuela boloñesa alrededor de 1500, a saber, Lorenzo Costa el Viejo y Francesco Francia. Deben ser considerados como los que idearon el ciclo de Santa Cecilia, que finalmente fue realizado por colaboradores cuyos nombres ya no se pueden determinar con la excepción de dos paneles con la firma de Amico </a:t>
            </a:r>
            <a:r>
              <a:rPr lang="es-ES" sz="3400" b="0" i="0" dirty="0" err="1">
                <a:solidFill>
                  <a:srgbClr val="000000"/>
                </a:solidFill>
                <a:effectLst/>
              </a:rPr>
              <a:t>Aspertini</a:t>
            </a:r>
            <a:r>
              <a:rPr lang="es-ES" sz="3400" b="0" i="0" dirty="0">
                <a:solidFill>
                  <a:srgbClr val="000000"/>
                </a:solidFill>
                <a:effectLst/>
              </a:rPr>
              <a:t>. El hecho de que las primeras imágenes de cada pared sean de Francia indicaría que él era el supervisor del proyecto.</a:t>
            </a:r>
          </a:p>
          <a:p>
            <a:pPr algn="just"/>
            <a:r>
              <a:rPr lang="es-ES" sz="3400" b="0" i="0" dirty="0">
                <a:solidFill>
                  <a:srgbClr val="000000"/>
                </a:solidFill>
                <a:effectLst/>
              </a:rPr>
              <a:t>Tres pares de escenas fueron ejecutadas por Francesco Francia, Lorenzo Costa el Viejo y Amico </a:t>
            </a:r>
            <a:r>
              <a:rPr lang="es-ES" sz="3400" b="0" i="0" dirty="0" err="1">
                <a:solidFill>
                  <a:srgbClr val="000000"/>
                </a:solidFill>
                <a:effectLst/>
              </a:rPr>
              <a:t>Aspertini</a:t>
            </a:r>
            <a:r>
              <a:rPr lang="es-ES" sz="3400" b="0" i="0" dirty="0">
                <a:solidFill>
                  <a:srgbClr val="000000"/>
                </a:solidFill>
                <a:effectLst/>
              </a:rPr>
              <a:t>. No se conoce al autor de las otras dos parejas, aquí presentamos las reproducciones de estas escenas entre las obras de Francesco Francia.</a:t>
            </a:r>
          </a:p>
          <a:p>
            <a:pPr marL="0" indent="0" algn="just">
              <a:buNone/>
            </a:pPr>
            <a:endParaRPr lang="es-ES"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38562611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3E470E5-946A-48E6-A3E9-AA9F87F10972}"/>
              </a:ext>
            </a:extLst>
          </p:cNvPr>
          <p:cNvSpPr>
            <a:spLocks noGrp="1"/>
          </p:cNvSpPr>
          <p:nvPr>
            <p:ph idx="1"/>
          </p:nvPr>
        </p:nvSpPr>
        <p:spPr>
          <a:xfrm>
            <a:off x="838200" y="166255"/>
            <a:ext cx="10515600" cy="6010708"/>
          </a:xfrm>
        </p:spPr>
        <p:txBody>
          <a:bodyPr>
            <a:normAutofit/>
          </a:bodyPr>
          <a:lstStyle/>
          <a:p>
            <a:pPr algn="just"/>
            <a:r>
              <a:rPr lang="es-ES" sz="2400" b="0" i="0" dirty="0">
                <a:effectLst/>
              </a:rPr>
              <a:t>Las escenas del ciclo son las siguientes:</a:t>
            </a:r>
          </a:p>
          <a:p>
            <a:pPr lvl="1" algn="just"/>
            <a:r>
              <a:rPr lang="es-ES" b="0" i="0" dirty="0">
                <a:effectLst/>
              </a:rPr>
              <a:t>Escena 1: </a:t>
            </a:r>
            <a:r>
              <a:rPr lang="es-ES" b="0" i="0" u="none" strike="noStrike" dirty="0">
                <a:effectLst/>
              </a:rPr>
              <a:t>Matrimonio de Cecilia y Valeriano</a:t>
            </a:r>
            <a:r>
              <a:rPr lang="es-ES" b="0" i="0" dirty="0">
                <a:effectLst/>
              </a:rPr>
              <a:t> (Francesco Francia)</a:t>
            </a:r>
          </a:p>
          <a:p>
            <a:pPr lvl="1" algn="just"/>
            <a:r>
              <a:rPr lang="es-ES" b="0" i="0" dirty="0">
                <a:effectLst/>
              </a:rPr>
              <a:t>Escena 2: </a:t>
            </a:r>
            <a:r>
              <a:rPr lang="es-ES" b="0" i="0" u="none" strike="noStrike" dirty="0">
                <a:effectLst/>
              </a:rPr>
              <a:t>Valeriana con el Papa Urbano</a:t>
            </a:r>
            <a:r>
              <a:rPr lang="es-ES" b="0" i="0" dirty="0">
                <a:effectLst/>
              </a:rPr>
              <a:t> (Lorenzo Costa el Viejo)</a:t>
            </a:r>
          </a:p>
          <a:p>
            <a:pPr lvl="1" algn="just"/>
            <a:r>
              <a:rPr lang="es-ES" b="0" i="0" dirty="0">
                <a:effectLst/>
              </a:rPr>
              <a:t>Escena 3: </a:t>
            </a:r>
            <a:r>
              <a:rPr lang="es-ES" b="0" i="0" u="none" strike="noStrike" dirty="0">
                <a:effectLst/>
              </a:rPr>
              <a:t>Valeriana es bautizada</a:t>
            </a:r>
            <a:r>
              <a:rPr lang="es-ES" b="0" i="0" dirty="0">
                <a:effectLst/>
              </a:rPr>
              <a:t> (desconocida, exhibida en la sección de Francesco Francia)</a:t>
            </a:r>
          </a:p>
          <a:p>
            <a:pPr lvl="1" algn="just"/>
            <a:r>
              <a:rPr lang="es-ES" b="0" i="0" dirty="0">
                <a:effectLst/>
              </a:rPr>
              <a:t>Escena 4: </a:t>
            </a:r>
            <a:r>
              <a:rPr lang="es-ES" b="0" i="0" u="none" strike="noStrike" dirty="0">
                <a:effectLst/>
              </a:rPr>
              <a:t>Coronación de Cecilia y Valeriano</a:t>
            </a:r>
            <a:r>
              <a:rPr lang="es-ES" b="0" i="0" dirty="0">
                <a:effectLst/>
              </a:rPr>
              <a:t> (desconocido, exhibido en la sección de Francesco Francia)</a:t>
            </a:r>
          </a:p>
          <a:p>
            <a:pPr lvl="1" algn="just"/>
            <a:r>
              <a:rPr lang="es-ES" b="0" i="0" dirty="0">
                <a:effectLst/>
              </a:rPr>
              <a:t>Escena 5: </a:t>
            </a:r>
            <a:r>
              <a:rPr lang="es-ES" b="0" i="0" u="none" strike="noStrike" dirty="0">
                <a:effectLst/>
              </a:rPr>
              <a:t>Martirio de Valeriano y Tiburcio</a:t>
            </a:r>
            <a:r>
              <a:rPr lang="es-ES" b="0" i="0" dirty="0">
                <a:effectLst/>
              </a:rPr>
              <a:t> (Amico </a:t>
            </a:r>
            <a:r>
              <a:rPr lang="es-ES" b="0" i="0" dirty="0" err="1">
                <a:effectLst/>
              </a:rPr>
              <a:t>Aspertini</a:t>
            </a:r>
            <a:r>
              <a:rPr lang="es-ES" b="0" i="0" dirty="0">
                <a:effectLst/>
              </a:rPr>
              <a:t>)</a:t>
            </a:r>
          </a:p>
          <a:p>
            <a:pPr lvl="1" algn="just"/>
            <a:r>
              <a:rPr lang="es-ES" b="0" i="0" dirty="0">
                <a:effectLst/>
              </a:rPr>
              <a:t>Escena 6: </a:t>
            </a:r>
            <a:r>
              <a:rPr lang="es-ES" b="0" i="0" u="none" strike="noStrike" dirty="0">
                <a:effectLst/>
              </a:rPr>
              <a:t>Entierro de Valeriano y Tiburcio</a:t>
            </a:r>
            <a:r>
              <a:rPr lang="es-ES" b="0" i="0" dirty="0">
                <a:effectLst/>
              </a:rPr>
              <a:t> (Amico </a:t>
            </a:r>
            <a:r>
              <a:rPr lang="es-ES" b="0" i="0" dirty="0" err="1">
                <a:effectLst/>
              </a:rPr>
              <a:t>Aspertini</a:t>
            </a:r>
            <a:r>
              <a:rPr lang="es-ES" b="0" i="0" dirty="0">
                <a:effectLst/>
              </a:rPr>
              <a:t>)</a:t>
            </a:r>
          </a:p>
          <a:p>
            <a:pPr lvl="1" algn="just"/>
            <a:r>
              <a:rPr lang="es-ES" b="0" i="0" dirty="0">
                <a:effectLst/>
              </a:rPr>
              <a:t>Escena 7: </a:t>
            </a:r>
            <a:r>
              <a:rPr lang="es-ES" b="0" i="0" u="none" strike="noStrike" dirty="0">
                <a:effectLst/>
              </a:rPr>
              <a:t>Cecilia disputando con </a:t>
            </a:r>
            <a:r>
              <a:rPr lang="es-ES" b="0" i="0" u="none" strike="noStrike" dirty="0" err="1">
                <a:effectLst/>
              </a:rPr>
              <a:t>Almachius</a:t>
            </a:r>
            <a:r>
              <a:rPr lang="es-ES" b="0" i="0" dirty="0">
                <a:effectLst/>
              </a:rPr>
              <a:t> (desconocido, exhibido en la sección de Francesco Francia)</a:t>
            </a:r>
          </a:p>
          <a:p>
            <a:pPr lvl="1" algn="just"/>
            <a:r>
              <a:rPr lang="es-ES" b="0" i="0" dirty="0">
                <a:effectLst/>
              </a:rPr>
              <a:t>Escena 8: </a:t>
            </a:r>
            <a:r>
              <a:rPr lang="es-ES" b="0" i="0" u="none" strike="noStrike" dirty="0">
                <a:effectLst/>
              </a:rPr>
              <a:t>Martirio de Santa Cecilia</a:t>
            </a:r>
            <a:r>
              <a:rPr lang="es-ES" b="0" i="0" dirty="0">
                <a:effectLst/>
              </a:rPr>
              <a:t> (desconocido, exhibido en la sección de Francesco Francia)</a:t>
            </a:r>
          </a:p>
          <a:p>
            <a:pPr lvl="1" algn="just"/>
            <a:r>
              <a:rPr lang="es-ES" b="0" i="0" dirty="0">
                <a:effectLst/>
              </a:rPr>
              <a:t>Escena 9: </a:t>
            </a:r>
            <a:r>
              <a:rPr lang="es-ES" b="0" i="0" u="none" strike="noStrike" dirty="0">
                <a:effectLst/>
              </a:rPr>
              <a:t>Cecilia regala sus posesiones</a:t>
            </a:r>
            <a:r>
              <a:rPr lang="es-ES" b="0" i="0" dirty="0">
                <a:effectLst/>
              </a:rPr>
              <a:t> (Lorenzo Costa el Viejo)</a:t>
            </a:r>
          </a:p>
          <a:p>
            <a:pPr lvl="1" algn="just"/>
            <a:r>
              <a:rPr lang="es-ES" b="0" i="0" dirty="0">
                <a:effectLst/>
              </a:rPr>
              <a:t>Escena 10: </a:t>
            </a:r>
            <a:r>
              <a:rPr lang="es-ES" b="0" i="0" u="none" strike="noStrike" dirty="0">
                <a:effectLst/>
              </a:rPr>
              <a:t>Entierro de Santa Cecilia</a:t>
            </a:r>
            <a:r>
              <a:rPr lang="es-ES" b="0" i="0" dirty="0">
                <a:effectLst/>
              </a:rPr>
              <a:t> (Francesco Francia)</a:t>
            </a:r>
          </a:p>
          <a:p>
            <a:endParaRPr lang="es-ES" dirty="0"/>
          </a:p>
        </p:txBody>
      </p:sp>
    </p:spTree>
    <p:extLst>
      <p:ext uri="{BB962C8B-B14F-4D97-AF65-F5344CB8AC3E}">
        <p14:creationId xmlns:p14="http://schemas.microsoft.com/office/powerpoint/2010/main" val="36984765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1"/>
            <a:ext cx="11194473" cy="762000"/>
          </a:xfrm>
        </p:spPr>
        <p:txBody>
          <a:bodyPr anchor="ctr">
            <a:normAutofit fontScale="90000"/>
          </a:bodyPr>
          <a:lstStyle/>
          <a:p>
            <a:pPr algn="ctr"/>
            <a:r>
              <a:rPr lang="it-IT" sz="2800" b="1" dirty="0"/>
              <a:t>1506. Amico Aspertini. Oratorio de Santa Cecilia. San Giacomo Maggiore, Bolonia.</a:t>
            </a:r>
            <a:endParaRPr lang="es-ES" sz="2800" b="1" dirty="0"/>
          </a:p>
        </p:txBody>
      </p:sp>
      <p:pic>
        <p:nvPicPr>
          <p:cNvPr id="4" name="Imagen 3">
            <a:extLst>
              <a:ext uri="{FF2B5EF4-FFF2-40B4-BE49-F238E27FC236}">
                <a16:creationId xmlns:a16="http://schemas.microsoft.com/office/drawing/2014/main" id="{405FE1AE-9DDC-408C-B33A-C28AEE40C0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096" y="762000"/>
            <a:ext cx="10513807" cy="6096000"/>
          </a:xfrm>
          <a:prstGeom prst="rect">
            <a:avLst/>
          </a:prstGeom>
        </p:spPr>
      </p:pic>
    </p:spTree>
    <p:extLst>
      <p:ext uri="{BB962C8B-B14F-4D97-AF65-F5344CB8AC3E}">
        <p14:creationId xmlns:p14="http://schemas.microsoft.com/office/powerpoint/2010/main" val="9987155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5" y="365124"/>
            <a:ext cx="4281817" cy="6298911"/>
          </a:xfrm>
        </p:spPr>
        <p:txBody>
          <a:bodyPr anchor="t">
            <a:normAutofit fontScale="90000"/>
          </a:bodyPr>
          <a:lstStyle/>
          <a:p>
            <a:r>
              <a:rPr lang="it-IT" sz="2800" b="1" dirty="0"/>
              <a:t>1506. Amico Aspertini. Escena 5, leyenda Santa Cecilia y San Valeriano. Oratorio de Santa Cecilia. San Giacomo Maggiore, Bolonia.</a:t>
            </a:r>
            <a:br>
              <a:rPr lang="it-IT" sz="2800" b="1" dirty="0"/>
            </a:br>
            <a:r>
              <a:rPr lang="es-ES" sz="2200" b="0" i="0" dirty="0">
                <a:solidFill>
                  <a:srgbClr val="000000"/>
                </a:solidFill>
                <a:effectLst/>
                <a:latin typeface="+mn-lt"/>
              </a:rPr>
              <a:t>La escena 5 del ciclo Cecilia en el Oratorio de Santa Cecilia, pintada por Amico </a:t>
            </a:r>
            <a:r>
              <a:rPr lang="es-ES" sz="2200" b="0" i="0" dirty="0" err="1">
                <a:solidFill>
                  <a:srgbClr val="000000"/>
                </a:solidFill>
                <a:effectLst/>
                <a:latin typeface="+mn-lt"/>
              </a:rPr>
              <a:t>Aspertini</a:t>
            </a:r>
            <a:r>
              <a:rPr lang="es-ES" sz="2200" b="0" i="0" dirty="0">
                <a:solidFill>
                  <a:srgbClr val="000000"/>
                </a:solidFill>
                <a:effectLst/>
                <a:latin typeface="+mn-lt"/>
              </a:rPr>
              <a:t>, representa el martirio de Valeriano y su hermano Tiburcio. El prefecto </a:t>
            </a:r>
            <a:r>
              <a:rPr lang="es-ES" sz="2200" b="0" i="0" dirty="0" err="1">
                <a:solidFill>
                  <a:srgbClr val="000000"/>
                </a:solidFill>
                <a:effectLst/>
                <a:latin typeface="+mn-lt"/>
              </a:rPr>
              <a:t>Turcio</a:t>
            </a:r>
            <a:r>
              <a:rPr lang="es-ES" sz="2200" b="0" i="0" dirty="0">
                <a:solidFill>
                  <a:srgbClr val="000000"/>
                </a:solidFill>
                <a:effectLst/>
                <a:latin typeface="+mn-lt"/>
              </a:rPr>
              <a:t> </a:t>
            </a:r>
            <a:r>
              <a:rPr lang="es-ES" sz="2200" b="0" i="0" dirty="0" err="1">
                <a:solidFill>
                  <a:srgbClr val="000000"/>
                </a:solidFill>
                <a:effectLst/>
                <a:latin typeface="+mn-lt"/>
              </a:rPr>
              <a:t>Almaquio</a:t>
            </a:r>
            <a:r>
              <a:rPr lang="es-ES" sz="2200" b="0" i="0" dirty="0">
                <a:solidFill>
                  <a:srgbClr val="000000"/>
                </a:solidFill>
                <a:effectLst/>
                <a:latin typeface="+mn-lt"/>
              </a:rPr>
              <a:t> los convoca para interrogarlos, en el curso del cual confiesan su nueva fe cristiana. En primer plano, el prefecto y sus criados se han reunido al pie de una columna alta que sostiene una estatua de Júpiter en algún lugar fuera de Roma. Los hermanos, vestidos de blanco y coronados con flores, se niegan a ofrecer incienso al dios y, en consecuencia, son decapitados.</a:t>
            </a:r>
            <a:endParaRPr lang="es-ES" sz="2800" b="1" dirty="0">
              <a:latin typeface="+mn-lt"/>
            </a:endParaRPr>
          </a:p>
        </p:txBody>
      </p:sp>
      <p:pic>
        <p:nvPicPr>
          <p:cNvPr id="4" name="Imagen 3">
            <a:extLst>
              <a:ext uri="{FF2B5EF4-FFF2-40B4-BE49-F238E27FC236}">
                <a16:creationId xmlns:a16="http://schemas.microsoft.com/office/drawing/2014/main" id="{C423660F-712D-42B0-BBD9-BB80453064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762" y="0"/>
            <a:ext cx="7619238" cy="6858000"/>
          </a:xfrm>
          <a:prstGeom prst="rect">
            <a:avLst/>
          </a:prstGeom>
        </p:spPr>
      </p:pic>
    </p:spTree>
    <p:extLst>
      <p:ext uri="{BB962C8B-B14F-4D97-AF65-F5344CB8AC3E}">
        <p14:creationId xmlns:p14="http://schemas.microsoft.com/office/powerpoint/2010/main" val="22610132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5" y="365125"/>
            <a:ext cx="4741303" cy="5869420"/>
          </a:xfrm>
        </p:spPr>
        <p:txBody>
          <a:bodyPr anchor="t">
            <a:normAutofit fontScale="90000"/>
          </a:bodyPr>
          <a:lstStyle/>
          <a:p>
            <a:r>
              <a:rPr lang="it-IT" sz="3100" b="1" dirty="0"/>
              <a:t>1506. Amico Aspertini. Escena 6, leyenda Santa Cecilia y San Valeriano. Oratorio de Santa Cecilia. San Giacomo Maggiore, Bolonia.</a:t>
            </a:r>
            <a:br>
              <a:rPr lang="it-IT" sz="2800" b="1" dirty="0"/>
            </a:br>
            <a:br>
              <a:rPr lang="it-IT" sz="2700" b="1" dirty="0">
                <a:latin typeface="+mn-lt"/>
              </a:rPr>
            </a:br>
            <a:r>
              <a:rPr lang="es-ES" sz="2700" b="0" i="0" dirty="0">
                <a:effectLst/>
                <a:latin typeface="+mn-lt"/>
              </a:rPr>
              <a:t>La escena 6 del ciclo Cecilia en el Oratorio de Santa Cecilia, pintada por Amico </a:t>
            </a:r>
            <a:r>
              <a:rPr lang="es-ES" sz="2700" b="0" i="0" dirty="0" err="1">
                <a:effectLst/>
                <a:latin typeface="+mn-lt"/>
              </a:rPr>
              <a:t>Aspertini</a:t>
            </a:r>
            <a:r>
              <a:rPr lang="es-ES" sz="2700" b="0" i="0" dirty="0">
                <a:effectLst/>
                <a:latin typeface="+mn-lt"/>
              </a:rPr>
              <a:t>, representa el entierro de Valeriano y Tiburcio. Este panel contiene alusiones obvias al entierro de Cristo, y reminiscencias de la </a:t>
            </a:r>
            <a:r>
              <a:rPr lang="es-ES" sz="2700" b="0" i="0" u="none" strike="noStrike" dirty="0">
                <a:effectLst/>
                <a:latin typeface="+mn-lt"/>
              </a:rPr>
              <a:t>pintura de Rafael</a:t>
            </a:r>
            <a:r>
              <a:rPr lang="es-ES" sz="2700" b="0" i="0" dirty="0">
                <a:effectLst/>
                <a:latin typeface="+mn-lt"/>
              </a:rPr>
              <a:t> del tema.</a:t>
            </a:r>
            <a:br>
              <a:rPr lang="es-ES" sz="2700" b="0" i="0" dirty="0">
                <a:effectLst/>
                <a:latin typeface="+mn-lt"/>
              </a:rPr>
            </a:br>
            <a:r>
              <a:rPr lang="es-ES" sz="2700" b="0" i="0" dirty="0">
                <a:effectLst/>
                <a:latin typeface="+mn-lt"/>
              </a:rPr>
              <a:t>La pintura está en muy malas condiciones.</a:t>
            </a:r>
            <a:br>
              <a:rPr lang="es-ES" sz="2700" b="0" i="0" dirty="0">
                <a:solidFill>
                  <a:srgbClr val="000000"/>
                </a:solidFill>
                <a:effectLst/>
                <a:latin typeface="Arial" panose="020B0604020202020204" pitchFamily="34" charset="0"/>
              </a:rPr>
            </a:br>
            <a:endParaRPr lang="es-ES" sz="2700" b="1" dirty="0"/>
          </a:p>
        </p:txBody>
      </p:sp>
      <p:pic>
        <p:nvPicPr>
          <p:cNvPr id="4" name="Imagen 3">
            <a:extLst>
              <a:ext uri="{FF2B5EF4-FFF2-40B4-BE49-F238E27FC236}">
                <a16:creationId xmlns:a16="http://schemas.microsoft.com/office/drawing/2014/main" id="{B3256327-A174-49DF-A1F9-6C2E558182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2248" y="0"/>
            <a:ext cx="7159752" cy="6858000"/>
          </a:xfrm>
          <a:prstGeom prst="rect">
            <a:avLst/>
          </a:prstGeom>
        </p:spPr>
      </p:pic>
    </p:spTree>
    <p:extLst>
      <p:ext uri="{BB962C8B-B14F-4D97-AF65-F5344CB8AC3E}">
        <p14:creationId xmlns:p14="http://schemas.microsoft.com/office/powerpoint/2010/main" val="38800674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7233954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60AAE126-BA20-4083-BEAC-854D1DD8FB2E}"/>
              </a:ext>
            </a:extLst>
          </p:cNvPr>
          <p:cNvSpPr>
            <a:spLocks noGrp="1"/>
          </p:cNvSpPr>
          <p:nvPr>
            <p:ph type="ctrTitle"/>
          </p:nvPr>
        </p:nvSpPr>
        <p:spPr/>
        <p:txBody>
          <a:bodyPr>
            <a:normAutofit fontScale="90000"/>
          </a:bodyPr>
          <a:lstStyle/>
          <a:p>
            <a:r>
              <a:rPr lang="es-ES" b="1" i="0" dirty="0">
                <a:effectLst/>
              </a:rPr>
              <a:t>La capilla de San Agustín</a:t>
            </a:r>
            <a:r>
              <a:rPr lang="es-ES" b="1" dirty="0"/>
              <a:t>. </a:t>
            </a:r>
            <a:br>
              <a:rPr lang="es-ES" b="1" dirty="0"/>
            </a:br>
            <a:r>
              <a:rPr lang="es-ES" b="1" i="0" u="none" strike="noStrike" dirty="0">
                <a:effectLst/>
              </a:rPr>
              <a:t>Basílica de San </a:t>
            </a:r>
            <a:r>
              <a:rPr lang="es-ES" b="1" i="0" u="none" strike="noStrike" dirty="0" err="1">
                <a:effectLst/>
              </a:rPr>
              <a:t>Frediano</a:t>
            </a:r>
            <a:r>
              <a:rPr lang="es-ES" b="1" i="0" dirty="0">
                <a:effectLst/>
              </a:rPr>
              <a:t> en </a:t>
            </a:r>
            <a:r>
              <a:rPr lang="es-ES" b="1" i="0" u="none" strike="noStrike" dirty="0">
                <a:effectLst/>
              </a:rPr>
              <a:t>Lucca.</a:t>
            </a:r>
            <a:r>
              <a:rPr lang="es-ES" b="1" i="0" dirty="0">
                <a:effectLst/>
              </a:rPr>
              <a:t> </a:t>
            </a:r>
            <a:endParaRPr lang="es-ES" b="1" dirty="0"/>
          </a:p>
        </p:txBody>
      </p:sp>
      <p:sp>
        <p:nvSpPr>
          <p:cNvPr id="5" name="Subtítulo 4">
            <a:extLst>
              <a:ext uri="{FF2B5EF4-FFF2-40B4-BE49-F238E27FC236}">
                <a16:creationId xmlns:a16="http://schemas.microsoft.com/office/drawing/2014/main" id="{0166215B-D8F4-490C-9174-7C2B8770BE78}"/>
              </a:ext>
            </a:extLst>
          </p:cNvPr>
          <p:cNvSpPr>
            <a:spLocks noGrp="1"/>
          </p:cNvSpPr>
          <p:nvPr>
            <p:ph type="subTitle" idx="1"/>
          </p:nvPr>
        </p:nvSpPr>
        <p:spPr/>
        <p:txBody>
          <a:bodyPr>
            <a:normAutofit/>
          </a:bodyPr>
          <a:lstStyle/>
          <a:p>
            <a:r>
              <a:rPr lang="es-ES" sz="7200" b="1" dirty="0"/>
              <a:t>1509</a:t>
            </a:r>
          </a:p>
        </p:txBody>
      </p:sp>
    </p:spTree>
    <p:extLst>
      <p:ext uri="{BB962C8B-B14F-4D97-AF65-F5344CB8AC3E}">
        <p14:creationId xmlns:p14="http://schemas.microsoft.com/office/powerpoint/2010/main" val="25410917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40A90A1-71AC-4A0F-85B9-97197D4D5C04}"/>
              </a:ext>
            </a:extLst>
          </p:cNvPr>
          <p:cNvSpPr>
            <a:spLocks noGrp="1"/>
          </p:cNvSpPr>
          <p:nvPr>
            <p:ph idx="1"/>
          </p:nvPr>
        </p:nvSpPr>
        <p:spPr>
          <a:xfrm>
            <a:off x="838200" y="360218"/>
            <a:ext cx="10515600" cy="5816745"/>
          </a:xfrm>
        </p:spPr>
        <p:txBody>
          <a:bodyPr>
            <a:normAutofit fontScale="92500" lnSpcReduction="20000"/>
          </a:bodyPr>
          <a:lstStyle/>
          <a:p>
            <a:pPr algn="l"/>
            <a:r>
              <a:rPr lang="es-ES" sz="2400" b="0" i="0" dirty="0">
                <a:effectLst/>
              </a:rPr>
              <a:t>Los frescos se despliegan en el arco central (pilares monocromáticos y bajo arqueados), y en las paredes con dos grandes cuadrados a cada lado (280x280 cm cada uno), coronados dos por dos por una luneta.</a:t>
            </a:r>
          </a:p>
          <a:p>
            <a:pPr algn="l"/>
            <a:r>
              <a:rPr lang="es-ES" sz="2400" b="0" i="0" dirty="0">
                <a:effectLst/>
              </a:rPr>
              <a:t>La pared derecha presenta en la parte inferior la escena de </a:t>
            </a:r>
            <a:r>
              <a:rPr lang="es-ES" sz="2400" b="0" i="1" dirty="0">
                <a:effectLst/>
              </a:rPr>
              <a:t>San </a:t>
            </a:r>
            <a:r>
              <a:rPr lang="es-ES" sz="2400" b="0" i="1" dirty="0" err="1">
                <a:effectLst/>
              </a:rPr>
              <a:t>Frediano</a:t>
            </a:r>
            <a:r>
              <a:rPr lang="es-ES" sz="2400" b="0" i="1" dirty="0">
                <a:effectLst/>
              </a:rPr>
              <a:t> que tiene los tallos del </a:t>
            </a:r>
            <a:r>
              <a:rPr lang="es-ES" sz="2400" b="0" i="1" dirty="0" err="1">
                <a:effectLst/>
              </a:rPr>
              <a:t>Serchio</a:t>
            </a:r>
            <a:r>
              <a:rPr lang="es-ES" sz="2400" b="0" i="0" dirty="0">
                <a:effectLst/>
              </a:rPr>
              <a:t> (escena tratada de una manera inusualmente realista, con el santo al fondo y una serie de trabajadores plantando pilotes en el lecho del río, mientras que otros cortan árboles para obtener madera, en presencia de una serie de personajes con traje contemporáneo en los que Vasari reconoció a los notables de Lucca de la época, incluyendo un </a:t>
            </a:r>
            <a:r>
              <a:rPr lang="es-ES" sz="2400" b="0" i="0" u="none" strike="noStrike" dirty="0">
                <a:effectLst/>
              </a:rPr>
              <a:t>autorretrato</a:t>
            </a:r>
            <a:r>
              <a:rPr lang="es-ES" sz="2400" b="0" i="0" dirty="0">
                <a:effectLst/>
              </a:rPr>
              <a:t> del pintor).</a:t>
            </a:r>
          </a:p>
          <a:p>
            <a:pPr algn="l"/>
            <a:r>
              <a:rPr lang="es-ES" sz="2400" b="0" i="0" dirty="0">
                <a:effectLst/>
              </a:rPr>
              <a:t>Junto a ella la </a:t>
            </a:r>
            <a:r>
              <a:rPr lang="es-ES" sz="2400" b="0" i="1" dirty="0">
                <a:effectLst/>
              </a:rPr>
              <a:t>Natividad de Cristo, </a:t>
            </a:r>
            <a:r>
              <a:rPr lang="es-ES" sz="2400" b="0" i="0" dirty="0">
                <a:effectLst/>
              </a:rPr>
              <a:t>una escena menos inescrupulosa, que está influenciada por esquemas tradicionales inspirados en </a:t>
            </a:r>
            <a:r>
              <a:rPr lang="es-ES" sz="2400" b="0" i="0" u="none" strike="noStrike" dirty="0">
                <a:effectLst/>
              </a:rPr>
              <a:t>Francesco Francia, </a:t>
            </a:r>
            <a:r>
              <a:rPr lang="es-ES" sz="2400" b="0" i="0" dirty="0">
                <a:effectLst/>
              </a:rPr>
              <a:t>maestro de </a:t>
            </a:r>
            <a:r>
              <a:rPr lang="es-ES" sz="2400" b="0" i="0" dirty="0" err="1">
                <a:effectLst/>
              </a:rPr>
              <a:t>Aspertini</a:t>
            </a:r>
            <a:r>
              <a:rPr lang="es-ES" sz="2400" b="0" i="0" dirty="0">
                <a:effectLst/>
              </a:rPr>
              <a:t>.</a:t>
            </a:r>
          </a:p>
          <a:p>
            <a:pPr algn="l"/>
            <a:r>
              <a:rPr lang="es-ES" sz="2400" b="0" i="0" dirty="0">
                <a:effectLst/>
              </a:rPr>
              <a:t>En la luneta la </a:t>
            </a:r>
            <a:r>
              <a:rPr lang="es-ES" sz="2400" b="0" i="1" dirty="0">
                <a:effectLst/>
              </a:rPr>
              <a:t>Aprobación de la regla de San Agustín.</a:t>
            </a:r>
            <a:endParaRPr lang="es-ES" sz="2400" b="0" i="0" dirty="0">
              <a:effectLst/>
            </a:endParaRPr>
          </a:p>
          <a:p>
            <a:pPr algn="l"/>
            <a:r>
              <a:rPr lang="es-ES" sz="2400" b="0" i="0" dirty="0">
                <a:effectLst/>
              </a:rPr>
              <a:t>En la pared central solo hay dos segmentos del </a:t>
            </a:r>
            <a:r>
              <a:rPr lang="es-ES" sz="2400" b="0" i="1" dirty="0">
                <a:effectLst/>
              </a:rPr>
              <a:t>Juicio Final</a:t>
            </a:r>
            <a:r>
              <a:rPr lang="es-ES" sz="2400" b="0" i="0" dirty="0">
                <a:effectLst/>
              </a:rPr>
              <a:t> al final, en los que se pueden ver algunos beatos acompañados al cielo a la izquierda y una representación del Infierno a la derecha.</a:t>
            </a:r>
          </a:p>
          <a:p>
            <a:pPr algn="l"/>
            <a:r>
              <a:rPr lang="es-ES" sz="2400" b="0" i="0" dirty="0">
                <a:effectLst/>
              </a:rPr>
              <a:t>Sigue en el sentido de las agujas del reloj, en la pared izquierda, </a:t>
            </a:r>
            <a:r>
              <a:rPr lang="es-ES" sz="2400" b="0" i="1" dirty="0">
                <a:effectLst/>
              </a:rPr>
              <a:t>San Ambrosio bautizando a San Agustín, </a:t>
            </a:r>
            <a:r>
              <a:rPr lang="es-ES" sz="2400" b="0" i="0" dirty="0">
                <a:effectLst/>
              </a:rPr>
              <a:t>establecido según un esquema simétrico, en el que destaca un copón articulado y un paisaje salpicado de ruinas romanas, entre las que se reconoce el </a:t>
            </a:r>
            <a:r>
              <a:rPr lang="es-ES" sz="2400" b="0" i="0" u="none" strike="noStrike" dirty="0">
                <a:effectLst/>
              </a:rPr>
              <a:t>Arco de Tito.</a:t>
            </a:r>
            <a:endParaRPr lang="es-ES" sz="2400" b="0" i="0" dirty="0">
              <a:effectLst/>
            </a:endParaRPr>
          </a:p>
        </p:txBody>
      </p:sp>
    </p:spTree>
    <p:extLst>
      <p:ext uri="{BB962C8B-B14F-4D97-AF65-F5344CB8AC3E}">
        <p14:creationId xmlns:p14="http://schemas.microsoft.com/office/powerpoint/2010/main" val="36150887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40A90A1-71AC-4A0F-85B9-97197D4D5C04}"/>
              </a:ext>
            </a:extLst>
          </p:cNvPr>
          <p:cNvSpPr>
            <a:spLocks noGrp="1"/>
          </p:cNvSpPr>
          <p:nvPr>
            <p:ph idx="1"/>
          </p:nvPr>
        </p:nvSpPr>
        <p:spPr>
          <a:xfrm>
            <a:off x="838200" y="360218"/>
            <a:ext cx="10515600" cy="5816745"/>
          </a:xfrm>
        </p:spPr>
        <p:txBody>
          <a:bodyPr>
            <a:normAutofit fontScale="77500" lnSpcReduction="20000"/>
          </a:bodyPr>
          <a:lstStyle/>
          <a:p>
            <a:pPr algn="l"/>
            <a:r>
              <a:rPr lang="es-ES" b="0" i="0" dirty="0">
                <a:effectLst/>
              </a:rPr>
              <a:t>La siguiente escena es la más famosa del ciclo, el Transporte de la </a:t>
            </a:r>
            <a:r>
              <a:rPr lang="es-ES" b="0" i="1" u="none" strike="noStrike" dirty="0">
                <a:effectLst/>
              </a:rPr>
              <a:t>Santa Faz</a:t>
            </a:r>
            <a:r>
              <a:rPr lang="es-ES" b="0" i="1" dirty="0">
                <a:effectLst/>
              </a:rPr>
              <a:t> de </a:t>
            </a:r>
            <a:r>
              <a:rPr lang="es-ES" b="0" i="1" u="none" strike="noStrike" dirty="0">
                <a:effectLst/>
              </a:rPr>
              <a:t>Luni</a:t>
            </a:r>
            <a:r>
              <a:rPr lang="es-ES" b="0" i="1" dirty="0">
                <a:effectLst/>
              </a:rPr>
              <a:t> a Lucca, </a:t>
            </a:r>
            <a:r>
              <a:rPr lang="es-ES" b="0" i="0" dirty="0">
                <a:effectLst/>
              </a:rPr>
              <a:t>que quiere rendir homenaje a la preciosa reliquia de Lucca que reclamó tan pronto como llegó a la ciudad, en la capilla preexistente una vez ubicada aquí, llamada la Cruz. Basada en la historia de </a:t>
            </a:r>
            <a:r>
              <a:rPr lang="es-ES" b="0" i="0" u="none" strike="noStrike" dirty="0">
                <a:effectLst/>
              </a:rPr>
              <a:t>Leobino, </a:t>
            </a:r>
            <a:r>
              <a:rPr lang="es-ES" b="0" i="0" dirty="0">
                <a:effectLst/>
              </a:rPr>
              <a:t>la escena muestra la </a:t>
            </a:r>
            <a:r>
              <a:rPr lang="es-ES" b="0" i="0" u="none" strike="noStrike" dirty="0">
                <a:effectLst/>
              </a:rPr>
              <a:t>Santa Faz</a:t>
            </a:r>
            <a:r>
              <a:rPr lang="es-ES" b="0" i="0" dirty="0">
                <a:effectLst/>
              </a:rPr>
              <a:t> (en la forma del siglo XVI), que es llevada en procesión en un carro tirado por vaquillas, precedida por el clero y un grupo de cantantes. Al fondo se puede ver una vista del puerto de Luni. En primer plano hay algunas escenas menores, como la anciana curva que asiste, o los dos querubines perseguidos por un perro.</a:t>
            </a:r>
          </a:p>
          <a:p>
            <a:pPr algn="l"/>
            <a:r>
              <a:rPr lang="es-ES" b="0" i="0" dirty="0">
                <a:effectLst/>
              </a:rPr>
              <a:t>En la luneta superior, la </a:t>
            </a:r>
            <a:r>
              <a:rPr lang="es-ES" b="0" i="1" dirty="0">
                <a:effectLst/>
              </a:rPr>
              <a:t>Lamentación sobre el Cristo muerto yacía en la tumba.</a:t>
            </a:r>
            <a:endParaRPr lang="es-ES" b="0" i="0" dirty="0">
              <a:effectLst/>
            </a:endParaRPr>
          </a:p>
          <a:p>
            <a:pPr algn="l"/>
            <a:r>
              <a:rPr lang="es-ES" b="0" i="0" dirty="0">
                <a:effectLst/>
              </a:rPr>
              <a:t>La bóveda muestra, sobre un fondo azul, a Dios </a:t>
            </a:r>
            <a:r>
              <a:rPr lang="es-ES" b="0" i="1" dirty="0">
                <a:effectLst/>
              </a:rPr>
              <a:t>Padre entre profetas, sibilas y ángeles.</a:t>
            </a:r>
            <a:r>
              <a:rPr lang="es-ES" b="0" i="0" dirty="0">
                <a:effectLst/>
              </a:rPr>
              <a:t> Allí están representados </a:t>
            </a:r>
            <a:r>
              <a:rPr lang="es-ES" b="0" i="0" u="none" strike="noStrike" dirty="0">
                <a:effectLst/>
              </a:rPr>
              <a:t>Isaías,</a:t>
            </a:r>
            <a:r>
              <a:rPr lang="es-ES" b="0" i="0" dirty="0">
                <a:effectLst/>
              </a:rPr>
              <a:t> </a:t>
            </a:r>
            <a:r>
              <a:rPr lang="es-ES" b="0" i="0" u="none" strike="noStrike" dirty="0">
                <a:effectLst/>
              </a:rPr>
              <a:t>Jeremías,</a:t>
            </a:r>
            <a:r>
              <a:rPr lang="es-ES" b="0" i="0" dirty="0">
                <a:effectLst/>
              </a:rPr>
              <a:t> </a:t>
            </a:r>
            <a:r>
              <a:rPr lang="es-ES" b="0" i="0" u="none" strike="noStrike" dirty="0">
                <a:effectLst/>
              </a:rPr>
              <a:t>Ezequiel,</a:t>
            </a:r>
            <a:r>
              <a:rPr lang="es-ES" b="0" i="0" dirty="0">
                <a:effectLst/>
              </a:rPr>
              <a:t> </a:t>
            </a:r>
            <a:r>
              <a:rPr lang="es-ES" b="0" i="0" u="none" strike="noStrike" dirty="0">
                <a:effectLst/>
              </a:rPr>
              <a:t>Elías</a:t>
            </a:r>
            <a:r>
              <a:rPr lang="es-ES" b="0" i="0" dirty="0">
                <a:effectLst/>
              </a:rPr>
              <a:t> y las </a:t>
            </a:r>
            <a:r>
              <a:rPr lang="es-ES" b="0" i="0" u="none" strike="noStrike" dirty="0">
                <a:effectLst/>
              </a:rPr>
              <a:t>sibilas Libia,</a:t>
            </a:r>
            <a:r>
              <a:rPr lang="es-ES" b="0" i="0" dirty="0">
                <a:effectLst/>
              </a:rPr>
              <a:t> </a:t>
            </a:r>
            <a:r>
              <a:rPr lang="es-ES" b="0" i="0" u="none" strike="noStrike" dirty="0">
                <a:effectLst/>
              </a:rPr>
              <a:t>Delfos,</a:t>
            </a:r>
            <a:r>
              <a:rPr lang="es-ES" b="0" i="0" dirty="0">
                <a:effectLst/>
              </a:rPr>
              <a:t> </a:t>
            </a:r>
            <a:r>
              <a:rPr lang="es-ES" b="0" i="0" u="none" strike="noStrike" dirty="0">
                <a:effectLst/>
              </a:rPr>
              <a:t>Cumaná</a:t>
            </a:r>
            <a:r>
              <a:rPr lang="es-ES" b="0" i="0" dirty="0">
                <a:effectLst/>
              </a:rPr>
              <a:t> y </a:t>
            </a:r>
            <a:r>
              <a:rPr lang="es-ES" b="0" i="0" u="none" strike="noStrike" dirty="0">
                <a:effectLst/>
              </a:rPr>
              <a:t>Tiburtina.</a:t>
            </a:r>
            <a:endParaRPr lang="es-ES" b="0" i="0" dirty="0">
              <a:effectLst/>
            </a:endParaRPr>
          </a:p>
          <a:p>
            <a:pPr algn="l"/>
            <a:r>
              <a:rPr lang="es-ES" b="0" i="0" dirty="0">
                <a:effectLst/>
              </a:rPr>
              <a:t>Los pilares del arco de entrada tienen grotescos monocromáticos (de inspiración romana, con influencias boloñesas y </a:t>
            </a:r>
            <a:r>
              <a:rPr lang="es-ES" b="0" i="0" u="none" strike="noStrike" dirty="0">
                <a:effectLst/>
              </a:rPr>
              <a:t>ferraras), </a:t>
            </a:r>
            <a:r>
              <a:rPr lang="es-ES" b="0" i="0" dirty="0">
                <a:effectLst/>
              </a:rPr>
              <a:t>y figuras de santos</a:t>
            </a:r>
            <a:r>
              <a:rPr lang="es-ES" b="0" i="1" dirty="0">
                <a:effectLst/>
              </a:rPr>
              <a:t>(Pedro, Simón, Simón</a:t>
            </a:r>
            <a:r>
              <a:rPr lang="es-ES" b="0" i="0" dirty="0">
                <a:effectLst/>
              </a:rPr>
              <a:t> y </a:t>
            </a:r>
            <a:r>
              <a:rPr lang="es-ES" b="0" i="1" dirty="0">
                <a:effectLst/>
              </a:rPr>
              <a:t>Santiago, Andrés y Juan).</a:t>
            </a:r>
            <a:r>
              <a:rPr lang="es-ES" b="0" i="0" dirty="0">
                <a:effectLst/>
              </a:rPr>
              <a:t> En el arco, dentro de paneles de perspectiva, historias de Cristo en monocromo y bustos de santos de colores</a:t>
            </a:r>
            <a:r>
              <a:rPr lang="es-ES" b="0" i="1" dirty="0">
                <a:effectLst/>
              </a:rPr>
              <a:t>(Zita, </a:t>
            </a:r>
            <a:r>
              <a:rPr lang="es-ES" b="0" i="1" dirty="0" err="1">
                <a:effectLst/>
              </a:rPr>
              <a:t>Cassius</a:t>
            </a:r>
            <a:r>
              <a:rPr lang="es-ES" b="0" i="1" dirty="0">
                <a:effectLst/>
              </a:rPr>
              <a:t>, Fausta y Richard).</a:t>
            </a:r>
            <a:endParaRPr lang="es-ES" b="0" i="0" dirty="0">
              <a:effectLst/>
            </a:endParaRPr>
          </a:p>
          <a:p>
            <a:pPr algn="l"/>
            <a:r>
              <a:rPr lang="es-ES" b="0" i="0" dirty="0">
                <a:effectLst/>
              </a:rPr>
              <a:t>Las escenas son elogiadas por la crítica por su originalidad anticlásica, en la que convergen muchas influencias relacionadas con las personalidades más excéntricas de la escena europea </a:t>
            </a:r>
            <a:r>
              <a:rPr lang="es-ES" b="0" i="0" u="none" strike="noStrike" dirty="0">
                <a:effectLst/>
              </a:rPr>
              <a:t>(Cranach,</a:t>
            </a:r>
            <a:r>
              <a:rPr lang="es-ES" b="0" i="0" dirty="0">
                <a:effectLst/>
              </a:rPr>
              <a:t> </a:t>
            </a:r>
            <a:r>
              <a:rPr lang="es-ES" b="0" i="0" u="none" strike="noStrike" dirty="0">
                <a:effectLst/>
              </a:rPr>
              <a:t>Durero</a:t>
            </a:r>
            <a:r>
              <a:rPr lang="es-ES" b="0" i="0" dirty="0">
                <a:effectLst/>
              </a:rPr>
              <a:t> y </a:t>
            </a:r>
            <a:r>
              <a:rPr lang="es-ES" b="0" i="0" u="none" strike="noStrike" dirty="0">
                <a:effectLst/>
              </a:rPr>
              <a:t>Lucas de Leiden, </a:t>
            </a:r>
            <a:r>
              <a:rPr lang="es-ES" b="0" i="0" dirty="0">
                <a:effectLst/>
              </a:rPr>
              <a:t>teniendo en cuenta a través de las grabaciones).</a:t>
            </a:r>
          </a:p>
          <a:p>
            <a:endParaRPr lang="es-ES" dirty="0"/>
          </a:p>
        </p:txBody>
      </p:sp>
    </p:spTree>
    <p:extLst>
      <p:ext uri="{BB962C8B-B14F-4D97-AF65-F5344CB8AC3E}">
        <p14:creationId xmlns:p14="http://schemas.microsoft.com/office/powerpoint/2010/main" val="15998988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37489" cy="5869420"/>
          </a:xfrm>
        </p:spPr>
        <p:txBody>
          <a:bodyPr anchor="t">
            <a:normAutofit/>
          </a:bodyPr>
          <a:lstStyle/>
          <a:p>
            <a:r>
              <a:rPr lang="it-IT" sz="2800" b="1" dirty="0"/>
              <a:t>1509. Amico Aspertini. Bóveda Capilla de la Cruz. Basilica di San Frediano, Lucca.</a:t>
            </a:r>
            <a:endParaRPr lang="es-ES" sz="2800" b="1" dirty="0"/>
          </a:p>
        </p:txBody>
      </p:sp>
      <p:pic>
        <p:nvPicPr>
          <p:cNvPr id="4" name="Imagen 3">
            <a:extLst>
              <a:ext uri="{FF2B5EF4-FFF2-40B4-BE49-F238E27FC236}">
                <a16:creationId xmlns:a16="http://schemas.microsoft.com/office/drawing/2014/main" id="{A03F64BA-A0DC-455C-892D-661642352F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0107" y="0"/>
            <a:ext cx="5141893" cy="6858000"/>
          </a:xfrm>
          <a:prstGeom prst="rect">
            <a:avLst/>
          </a:prstGeom>
        </p:spPr>
      </p:pic>
    </p:spTree>
    <p:extLst>
      <p:ext uri="{BB962C8B-B14F-4D97-AF65-F5344CB8AC3E}">
        <p14:creationId xmlns:p14="http://schemas.microsoft.com/office/powerpoint/2010/main" val="42263826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172709" cy="5869420"/>
          </a:xfrm>
        </p:spPr>
        <p:txBody>
          <a:bodyPr anchor="t">
            <a:normAutofit/>
          </a:bodyPr>
          <a:lstStyle/>
          <a:p>
            <a:r>
              <a:rPr lang="es-ES" sz="2800" b="1" dirty="0"/>
              <a:t>1509. Amico </a:t>
            </a:r>
            <a:r>
              <a:rPr lang="es-ES" sz="2800" b="1" dirty="0" err="1"/>
              <a:t>Aspertini</a:t>
            </a:r>
            <a:r>
              <a:rPr lang="es-ES" sz="2800" b="1" dirty="0"/>
              <a:t>. Desviación del río. Basílica de San </a:t>
            </a:r>
            <a:r>
              <a:rPr lang="es-ES" sz="2800" b="1" dirty="0" err="1"/>
              <a:t>Frediano</a:t>
            </a:r>
            <a:r>
              <a:rPr lang="es-ES" sz="2800" b="1" dirty="0"/>
              <a:t>, Lucca.</a:t>
            </a:r>
          </a:p>
        </p:txBody>
      </p:sp>
      <p:pic>
        <p:nvPicPr>
          <p:cNvPr id="4" name="Imagen 3">
            <a:extLst>
              <a:ext uri="{FF2B5EF4-FFF2-40B4-BE49-F238E27FC236}">
                <a16:creationId xmlns:a16="http://schemas.microsoft.com/office/drawing/2014/main" id="{18CB50FC-1227-48B7-A170-C34EA2B96675}"/>
              </a:ext>
            </a:extLst>
          </p:cNvPr>
          <p:cNvPicPr>
            <a:picLocks noChangeAspect="1"/>
          </p:cNvPicPr>
          <p:nvPr/>
        </p:nvPicPr>
        <p:blipFill rotWithShape="1">
          <a:blip r:embed="rId2">
            <a:extLst>
              <a:ext uri="{28A0092B-C50C-407E-A947-70E740481C1C}">
                <a14:useLocalDpi xmlns:a14="http://schemas.microsoft.com/office/drawing/2010/main" val="0"/>
              </a:ext>
            </a:extLst>
          </a:blip>
          <a:srcRect l="28592"/>
          <a:stretch/>
        </p:blipFill>
        <p:spPr>
          <a:xfrm>
            <a:off x="4685327" y="0"/>
            <a:ext cx="7486437" cy="6858000"/>
          </a:xfrm>
          <a:prstGeom prst="rect">
            <a:avLst/>
          </a:prstGeom>
        </p:spPr>
      </p:pic>
    </p:spTree>
    <p:extLst>
      <p:ext uri="{BB962C8B-B14F-4D97-AF65-F5344CB8AC3E}">
        <p14:creationId xmlns:p14="http://schemas.microsoft.com/office/powerpoint/2010/main" val="14445194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222182" cy="960015"/>
          </a:xfrm>
        </p:spPr>
        <p:txBody>
          <a:bodyPr anchor="ctr">
            <a:normAutofit/>
          </a:bodyPr>
          <a:lstStyle/>
          <a:p>
            <a:r>
              <a:rPr lang="es-ES" sz="2800" b="1" dirty="0"/>
              <a:t>1509. Amico </a:t>
            </a:r>
            <a:r>
              <a:rPr lang="es-ES" sz="2800" b="1" dirty="0" err="1"/>
              <a:t>Aspertini</a:t>
            </a:r>
            <a:r>
              <a:rPr lang="es-ES" sz="2800" b="1" dirty="0"/>
              <a:t>. Transporte de la Santa Faz a Lucca y San Ambrosio bautiza a San Agustín . Basílica de San </a:t>
            </a:r>
            <a:r>
              <a:rPr lang="es-ES" sz="2800" b="1" dirty="0" err="1"/>
              <a:t>Frediano</a:t>
            </a:r>
            <a:r>
              <a:rPr lang="es-ES" sz="2800" b="1" dirty="0"/>
              <a:t>, Lucca.</a:t>
            </a:r>
          </a:p>
        </p:txBody>
      </p:sp>
      <p:pic>
        <p:nvPicPr>
          <p:cNvPr id="4" name="Imagen 3">
            <a:extLst>
              <a:ext uri="{FF2B5EF4-FFF2-40B4-BE49-F238E27FC236}">
                <a16:creationId xmlns:a16="http://schemas.microsoft.com/office/drawing/2014/main" id="{FFC91573-2C46-41B3-95E6-3FE3CDEE34DB}"/>
              </a:ext>
            </a:extLst>
          </p:cNvPr>
          <p:cNvPicPr>
            <a:picLocks noChangeAspect="1"/>
          </p:cNvPicPr>
          <p:nvPr/>
        </p:nvPicPr>
        <p:blipFill rotWithShape="1">
          <a:blip r:embed="rId2">
            <a:extLst>
              <a:ext uri="{28A0092B-C50C-407E-A947-70E740481C1C}">
                <a14:useLocalDpi xmlns:a14="http://schemas.microsoft.com/office/drawing/2010/main" val="0"/>
              </a:ext>
            </a:extLst>
          </a:blip>
          <a:srcRect t="6105" b="6033"/>
          <a:stretch/>
        </p:blipFill>
        <p:spPr>
          <a:xfrm>
            <a:off x="335005" y="960015"/>
            <a:ext cx="11521990" cy="5897985"/>
          </a:xfrm>
          <a:prstGeom prst="rect">
            <a:avLst/>
          </a:prstGeom>
        </p:spPr>
      </p:pic>
    </p:spTree>
    <p:extLst>
      <p:ext uri="{BB962C8B-B14F-4D97-AF65-F5344CB8AC3E}">
        <p14:creationId xmlns:p14="http://schemas.microsoft.com/office/powerpoint/2010/main" val="22514719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0010862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32510" y="365125"/>
            <a:ext cx="6158690" cy="6257348"/>
          </a:xfrm>
        </p:spPr>
        <p:txBody>
          <a:bodyPr anchor="t">
            <a:normAutofit/>
          </a:bodyPr>
          <a:lstStyle/>
          <a:p>
            <a:r>
              <a:rPr lang="es-ES" sz="2800" b="1" dirty="0"/>
              <a:t>1515. Amico </a:t>
            </a:r>
            <a:r>
              <a:rPr lang="es-ES" sz="2800" b="1" dirty="0" err="1"/>
              <a:t>Aspertini</a:t>
            </a:r>
            <a:r>
              <a:rPr lang="es-ES" sz="2800" b="1" dirty="0"/>
              <a:t>. Adoración de los pastores. </a:t>
            </a:r>
            <a:r>
              <a:rPr lang="es-ES" sz="2800" b="1" dirty="0" err="1"/>
              <a:t>Galleria</a:t>
            </a:r>
            <a:r>
              <a:rPr lang="es-ES" sz="2800" b="1" dirty="0"/>
              <a:t> </a:t>
            </a:r>
            <a:r>
              <a:rPr lang="es-ES" sz="2800" b="1" dirty="0" err="1"/>
              <a:t>degli</a:t>
            </a:r>
            <a:r>
              <a:rPr lang="es-ES" sz="2800" b="1" dirty="0"/>
              <a:t> Uffizi, Florencia.</a:t>
            </a:r>
            <a:br>
              <a:rPr lang="es-ES" sz="2800" b="1" dirty="0"/>
            </a:br>
            <a:br>
              <a:rPr lang="es-ES" sz="2400" b="1" dirty="0">
                <a:latin typeface="+mn-lt"/>
              </a:rPr>
            </a:br>
            <a:r>
              <a:rPr lang="es-ES" sz="2400" b="0" i="0" dirty="0">
                <a:solidFill>
                  <a:srgbClr val="000000"/>
                </a:solidFill>
                <a:effectLst/>
                <a:latin typeface="+mn-lt"/>
              </a:rPr>
              <a:t>Pintor y escultor educado en la escuela de Costa y Francia, </a:t>
            </a:r>
            <a:r>
              <a:rPr lang="es-ES" sz="2400" b="0" i="0" dirty="0" err="1">
                <a:solidFill>
                  <a:srgbClr val="000000"/>
                </a:solidFill>
                <a:effectLst/>
                <a:latin typeface="+mn-lt"/>
              </a:rPr>
              <a:t>Aspertini</a:t>
            </a:r>
            <a:r>
              <a:rPr lang="es-ES" sz="2400" b="0" i="0" dirty="0">
                <a:solidFill>
                  <a:srgbClr val="000000"/>
                </a:solidFill>
                <a:effectLst/>
                <a:latin typeface="+mn-lt"/>
              </a:rPr>
              <a:t> se sintió atraído por formas fantasiosas y extrañas, elementos ciertamente extraídos de grabados del norte de Europa que estaban muy extendidos en ese momento.</a:t>
            </a:r>
            <a:br>
              <a:rPr lang="es-ES" sz="2400" b="0" i="0" dirty="0">
                <a:solidFill>
                  <a:srgbClr val="000000"/>
                </a:solidFill>
                <a:effectLst/>
                <a:latin typeface="+mn-lt"/>
              </a:rPr>
            </a:br>
            <a:r>
              <a:rPr lang="es-ES" sz="2400" b="0" i="0" dirty="0">
                <a:solidFill>
                  <a:srgbClr val="000000"/>
                </a:solidFill>
                <a:effectLst/>
                <a:latin typeface="+mn-lt"/>
              </a:rPr>
              <a:t>En esta Adoración de los Pastores, la fantástica construcción que oculta un ábside enriquecido con varias decoraciones elaboradas, las figuras retorciéndose y lanzándose vivazmente en las direcciones más inusuales, y el paisaje diminuto e irreal, son suficientes para convencernos de que </a:t>
            </a:r>
            <a:r>
              <a:rPr lang="es-ES" sz="2400" b="0" i="0" dirty="0" err="1">
                <a:solidFill>
                  <a:srgbClr val="000000"/>
                </a:solidFill>
                <a:effectLst/>
                <a:latin typeface="+mn-lt"/>
              </a:rPr>
              <a:t>Aspertini</a:t>
            </a:r>
            <a:r>
              <a:rPr lang="es-ES" sz="2400" b="0" i="0" dirty="0">
                <a:solidFill>
                  <a:srgbClr val="000000"/>
                </a:solidFill>
                <a:effectLst/>
                <a:latin typeface="+mn-lt"/>
              </a:rPr>
              <a:t> era un artista extremadamente inusual con un estilo decididamente individual e inimitable.</a:t>
            </a:r>
            <a:br>
              <a:rPr lang="es-ES" sz="1100" b="0" i="0" dirty="0">
                <a:solidFill>
                  <a:srgbClr val="000000"/>
                </a:solidFill>
                <a:effectLst/>
                <a:latin typeface="Arial" panose="020B0604020202020204" pitchFamily="34" charset="0"/>
              </a:rPr>
            </a:br>
            <a:endParaRPr lang="es-ES" sz="2800" b="1" dirty="0"/>
          </a:p>
        </p:txBody>
      </p:sp>
      <p:pic>
        <p:nvPicPr>
          <p:cNvPr id="4" name="Imagen 3">
            <a:extLst>
              <a:ext uri="{FF2B5EF4-FFF2-40B4-BE49-F238E27FC236}">
                <a16:creationId xmlns:a16="http://schemas.microsoft.com/office/drawing/2014/main" id="{24C9208C-5D12-4C27-9C99-4D5652FC3F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1199" y="0"/>
            <a:ext cx="5700801" cy="6858000"/>
          </a:xfrm>
          <a:prstGeom prst="rect">
            <a:avLst/>
          </a:prstGeom>
        </p:spPr>
      </p:pic>
    </p:spTree>
    <p:extLst>
      <p:ext uri="{BB962C8B-B14F-4D97-AF65-F5344CB8AC3E}">
        <p14:creationId xmlns:p14="http://schemas.microsoft.com/office/powerpoint/2010/main" val="22605032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65338" cy="5869420"/>
          </a:xfrm>
        </p:spPr>
        <p:txBody>
          <a:bodyPr anchor="t">
            <a:normAutofit/>
          </a:bodyPr>
          <a:lstStyle/>
          <a:p>
            <a:r>
              <a:rPr lang="it-IT" sz="2800" b="1" dirty="0"/>
              <a:t>1515. Amico Aspertini. Pala di San Martino Maggiore.</a:t>
            </a:r>
            <a:endParaRPr lang="es-ES" sz="2800" b="1" dirty="0"/>
          </a:p>
        </p:txBody>
      </p:sp>
      <p:pic>
        <p:nvPicPr>
          <p:cNvPr id="4" name="Imagen 3">
            <a:extLst>
              <a:ext uri="{FF2B5EF4-FFF2-40B4-BE49-F238E27FC236}">
                <a16:creationId xmlns:a16="http://schemas.microsoft.com/office/drawing/2014/main" id="{300FB047-E66B-41A2-8AA1-C8697F4C8B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7956" y="1"/>
            <a:ext cx="5724538" cy="6858000"/>
          </a:xfrm>
          <a:prstGeom prst="rect">
            <a:avLst/>
          </a:prstGeom>
        </p:spPr>
      </p:pic>
    </p:spTree>
    <p:extLst>
      <p:ext uri="{BB962C8B-B14F-4D97-AF65-F5344CB8AC3E}">
        <p14:creationId xmlns:p14="http://schemas.microsoft.com/office/powerpoint/2010/main" val="41258497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35527" y="365125"/>
            <a:ext cx="2056474" cy="5869420"/>
          </a:xfrm>
        </p:spPr>
        <p:txBody>
          <a:bodyPr anchor="t">
            <a:normAutofit/>
          </a:bodyPr>
          <a:lstStyle/>
          <a:p>
            <a:r>
              <a:rPr lang="it-IT" sz="2800" b="1" dirty="0"/>
              <a:t>1519. Amico Aspertini. Pietà. Basilica di San Petronio, Bolonia.</a:t>
            </a:r>
            <a:endParaRPr lang="es-ES" sz="2800" b="1" dirty="0"/>
          </a:p>
        </p:txBody>
      </p:sp>
      <p:pic>
        <p:nvPicPr>
          <p:cNvPr id="4" name="Imagen 3">
            <a:extLst>
              <a:ext uri="{FF2B5EF4-FFF2-40B4-BE49-F238E27FC236}">
                <a16:creationId xmlns:a16="http://schemas.microsoft.com/office/drawing/2014/main" id="{577A0AAB-506B-4588-8F94-9745A6C127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2000" y="1"/>
            <a:ext cx="9900000" cy="6858000"/>
          </a:xfrm>
          <a:prstGeom prst="rect">
            <a:avLst/>
          </a:prstGeom>
        </p:spPr>
      </p:pic>
    </p:spTree>
    <p:extLst>
      <p:ext uri="{BB962C8B-B14F-4D97-AF65-F5344CB8AC3E}">
        <p14:creationId xmlns:p14="http://schemas.microsoft.com/office/powerpoint/2010/main" val="1101803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9506758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1511B24E-CC38-4666-899A-980ED6133FDC}"/>
              </a:ext>
            </a:extLst>
          </p:cNvPr>
          <p:cNvSpPr>
            <a:spLocks noGrp="1"/>
          </p:cNvSpPr>
          <p:nvPr>
            <p:ph type="ctrTitle"/>
          </p:nvPr>
        </p:nvSpPr>
        <p:spPr/>
        <p:txBody>
          <a:bodyPr>
            <a:normAutofit/>
          </a:bodyPr>
          <a:lstStyle/>
          <a:p>
            <a:r>
              <a:rPr lang="es-ES" sz="13800" b="1" dirty="0"/>
              <a:t>Sin datar</a:t>
            </a:r>
          </a:p>
        </p:txBody>
      </p:sp>
      <p:sp>
        <p:nvSpPr>
          <p:cNvPr id="5" name="Subtítulo 4">
            <a:extLst>
              <a:ext uri="{FF2B5EF4-FFF2-40B4-BE49-F238E27FC236}">
                <a16:creationId xmlns:a16="http://schemas.microsoft.com/office/drawing/2014/main" id="{D50E9A37-4DC9-4F35-9720-2408FEF7FF6D}"/>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2615118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74074" y="365125"/>
            <a:ext cx="2883332" cy="5869420"/>
          </a:xfrm>
        </p:spPr>
        <p:txBody>
          <a:bodyPr anchor="t">
            <a:normAutofit/>
          </a:bodyPr>
          <a:lstStyle/>
          <a:p>
            <a:r>
              <a:rPr lang="es-ES" sz="2800" b="1" dirty="0"/>
              <a:t>Entre 1500 y 1552.</a:t>
            </a:r>
            <a:br>
              <a:rPr lang="es-ES" sz="2800" b="1" dirty="0"/>
            </a:br>
            <a:r>
              <a:rPr lang="es-ES" sz="2800" b="1" dirty="0"/>
              <a:t>Amico </a:t>
            </a:r>
            <a:r>
              <a:rPr lang="es-ES" sz="2800" b="1" dirty="0" err="1"/>
              <a:t>Aspertini</a:t>
            </a:r>
            <a:r>
              <a:rPr lang="es-ES" sz="2800" b="1" dirty="0"/>
              <a:t>. Batalla de las Amazonas.</a:t>
            </a:r>
          </a:p>
        </p:txBody>
      </p:sp>
      <p:pic>
        <p:nvPicPr>
          <p:cNvPr id="4" name="Imagen 3">
            <a:extLst>
              <a:ext uri="{FF2B5EF4-FFF2-40B4-BE49-F238E27FC236}">
                <a16:creationId xmlns:a16="http://schemas.microsoft.com/office/drawing/2014/main" id="{9D46E750-EF0B-4755-B4FC-CF14090C1D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7405" y="1"/>
            <a:ext cx="8934595" cy="6858000"/>
          </a:xfrm>
          <a:prstGeom prst="rect">
            <a:avLst/>
          </a:prstGeom>
        </p:spPr>
      </p:pic>
    </p:spTree>
    <p:extLst>
      <p:ext uri="{BB962C8B-B14F-4D97-AF65-F5344CB8AC3E}">
        <p14:creationId xmlns:p14="http://schemas.microsoft.com/office/powerpoint/2010/main" val="34086507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943558" cy="5869420"/>
          </a:xfrm>
        </p:spPr>
        <p:txBody>
          <a:bodyPr anchor="t">
            <a:normAutofit/>
          </a:bodyPr>
          <a:lstStyle/>
          <a:p>
            <a:r>
              <a:rPr lang="it-IT" sz="2800" b="1" dirty="0"/>
              <a:t>Amico Aspertini. San Cassiano. Pinacoteca di Brera, Milan.</a:t>
            </a:r>
            <a:endParaRPr lang="es-ES" sz="2800" b="1" dirty="0"/>
          </a:p>
        </p:txBody>
      </p:sp>
      <p:pic>
        <p:nvPicPr>
          <p:cNvPr id="4" name="Imagen 3">
            <a:extLst>
              <a:ext uri="{FF2B5EF4-FFF2-40B4-BE49-F238E27FC236}">
                <a16:creationId xmlns:a16="http://schemas.microsoft.com/office/drawing/2014/main" id="{8179E13C-4A3A-4E93-A7C0-B481713BE7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56176" y="0"/>
            <a:ext cx="7735824" cy="6858000"/>
          </a:xfrm>
          <a:prstGeom prst="rect">
            <a:avLst/>
          </a:prstGeom>
        </p:spPr>
      </p:pic>
    </p:spTree>
    <p:extLst>
      <p:ext uri="{BB962C8B-B14F-4D97-AF65-F5344CB8AC3E}">
        <p14:creationId xmlns:p14="http://schemas.microsoft.com/office/powerpoint/2010/main" val="15902358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97611699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171</TotalTime>
  <Words>2818</Words>
  <Application>Microsoft Office PowerPoint</Application>
  <PresentationFormat>Panorámica</PresentationFormat>
  <Paragraphs>63</Paragraphs>
  <Slides>40</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40</vt:i4>
      </vt:variant>
    </vt:vector>
  </HeadingPairs>
  <TitlesOfParts>
    <vt:vector size="44" baseType="lpstr">
      <vt:lpstr>Arial</vt:lpstr>
      <vt:lpstr>Calibri</vt:lpstr>
      <vt:lpstr>Calibri Light</vt:lpstr>
      <vt:lpstr>Tema de Office</vt:lpstr>
      <vt:lpstr>Amico Aspertini</vt:lpstr>
      <vt:lpstr>Presentación de PowerPoint</vt:lpstr>
      <vt:lpstr>Presentación de PowerPoint</vt:lpstr>
      <vt:lpstr>1496. Amico Aspertini. Cabeza de héroe. Christian Museum, Esztergom.  La pintura monocromática con el marco de piedra es como un relieve.   Sin embargo, es interesante notar que el busto no está en el marco pintado sino antes de él.</vt:lpstr>
      <vt:lpstr>1496. Amico Aspertini. El rapto de las sabinas. Museo del Prado. Esta pintura y La continencia de Escipión formaban parte de la decoración de dos cassoni, o arcas de boda, encargados en mayo de 1496 en Bolonia por Lodovico da Sala al pintor Guido Aspertini con motivo de los esponsales de su hija Angelica con Giovan Battista Bolognetti, celebrados en agosto de ese año.  Ciertos elementos de La continencia de Escipión permitirían asociar también las tablas con dicho enlace, como la figura femenina que, aislada en primer plano, sostiene una palma en una mano y un bastón coronado por un yelmo con un ángel en la otra, y que se ha interpretado como una alusión al nombre de la novia.</vt:lpstr>
      <vt:lpstr>1496. Amico Aspertini. El rapto de las sabinas. Museo del Prado. Aunque en el contrato sólo se cita a Guido Aspertini, la crítica admite la participación de su hermano menor Amico, cuya ausencia del documento se explicaría por hallarse en Roma acompañando a su padre, el también pintor Giovanni Antonio Aspertini. De hecho, estas obras no sólo presentan analogías con otras de Amico anteriores a 1500 como la Adoración de los Pastores (Berlín, Gemäldegalerie), con la que comparten un mismo tratamiento de la flora, sino que son inconcebibles sin el paso de su autor por Roma. </vt:lpstr>
      <vt:lpstr>1496. Amico Aspertini. El rapto de las sabinas. Museo del Prado. Esta estancia romana explicaría las deudas de Amico respecto a Pinturicchio, pero sobre todo, la derivación de muchas figuras de la estatuaria clásica, tanto en El rapto de las sabinas (donde es obvia la cita al Apolo de Belvedere en el guerrero romano con armadura y capa roja) como en La continencia de Escipión, algunos de cuyos personajes proceden de la Columna Trajana. Bien por indicación del cliente o por iniciativa de los pintores, pero siguiendo en cualquier modo una práctica habitual en la época, las tablas ilustran pasajes de la Roma clásica, en este caso, el rapto de las Sabinas. </vt:lpstr>
      <vt:lpstr>1496. Amico Aspertini. El rapto de las sabinas. Museo del Prado. Como es costumbre en los cassoni, las escenas encierran lecciones morales, y si la de Escipión se interpreta como un elogio a la continencia y una apelación a la generosidad del esposo, escritores contemporáneos como Baltasar de Castiglione o Marco Antonio Altieri hicieron del rapto de las sabinas una glorificación de la mujer romana, capaz de sacrificarse en aras de la familia y la patria. Museo Nacional del Prado, Pintura italiana del Renacimiento: guía, Madrid, Museo del PradoAldeasa, 1999, p.82 </vt:lpstr>
      <vt:lpstr>1496. Amico Aspertini. La continencia de Escipión. Museo del Prado.</vt:lpstr>
      <vt:lpstr>Presentación de PowerPoint</vt:lpstr>
      <vt:lpstr>1496. Amico Aspertini. Adoración de los pastores. Gemäldegalerie, Berlín.</vt:lpstr>
      <vt:lpstr>1499. Amico Aspertini. Adoración de los magos. Pinacoteca Nacional, Bolonia.</vt:lpstr>
      <vt:lpstr>Presentación de PowerPoint</vt:lpstr>
      <vt:lpstr>1500. Amico Aspertini. Retrato de Tommaso Raimondi. Museo Thyssen-Bornemisza, Madrid.  Amico Aspertini fue un artista boloñés cuyo trabajo abarca finales del siglo 15 y principios del siglo 16. En su propio tiempo fue famoso como retratista. Este retrato demuestra el dominio del artista de la técnica de la pintura al óleo, que eran mucho más flexibles que el temple y permitían una gradación tonal mucho más precisa. El juego de luces y sombras en la cara lo modela y le da volumen, mientras que la luz también crea las diferentes texturas de la ropa, la piel y el cabello, etc. El autor de este retrato fue Tommaso Raimondi, un jurista y poeta de Cremona. El artista está claramente interesado en retratar a su niñera como un individuo, aunque acentuando solo sus rasgos más halagadores. </vt:lpstr>
      <vt:lpstr>1505. Amico Aspertini. Pala del Tirocinio. Pinacoteca Nacional, Bolonia. Virgen con el Niño entronizado y Santos: Juan Bautista, Jerónimo, Francisco, Jorge, Sebastián, Eustaquio y dos patronos. El término Tyrocynium se hace eco del título de una colección de poemas vulgares publicada en Bolonia en 1504. El artista probablemente pretende aludir al compendio de todas las experiencias juveniles y la primera madurez que implementó en él: desde los componentes más excéntricos de Umbría y Toscana (Pinturicchio, Filippino), hasta los grabados de Durero. </vt:lpstr>
      <vt:lpstr>1505. Amico Aspertini. San Sebastián. Galería Nacional de Arte, Washington DC.</vt:lpstr>
      <vt:lpstr>Presentación de PowerPoint</vt:lpstr>
      <vt:lpstr>1506. Amico Aspertini. Oratorio de Santa Cecilia. San Giacomo Maggiore, Bolonia.</vt:lpstr>
      <vt:lpstr>Presentación de PowerPoint</vt:lpstr>
      <vt:lpstr>Presentación de PowerPoint</vt:lpstr>
      <vt:lpstr>Presentación de PowerPoint</vt:lpstr>
      <vt:lpstr>1506. Amico Aspertini. Oratorio de Santa Cecilia. San Giacomo Maggiore, Bolonia.</vt:lpstr>
      <vt:lpstr>1506. Amico Aspertini. Escena 5, leyenda Santa Cecilia y San Valeriano. Oratorio de Santa Cecilia. San Giacomo Maggiore, Bolonia. La escena 5 del ciclo Cecilia en el Oratorio de Santa Cecilia, pintada por Amico Aspertini, representa el martirio de Valeriano y su hermano Tiburcio. El prefecto Turcio Almaquio los convoca para interrogarlos, en el curso del cual confiesan su nueva fe cristiana. En primer plano, el prefecto y sus criados se han reunido al pie de una columna alta que sostiene una estatua de Júpiter en algún lugar fuera de Roma. Los hermanos, vestidos de blanco y coronados con flores, se niegan a ofrecer incienso al dios y, en consecuencia, son decapitados.</vt:lpstr>
      <vt:lpstr>1506. Amico Aspertini. Escena 6, leyenda Santa Cecilia y San Valeriano. Oratorio de Santa Cecilia. San Giacomo Maggiore, Bolonia.  La escena 6 del ciclo Cecilia en el Oratorio de Santa Cecilia, pintada por Amico Aspertini, representa el entierro de Valeriano y Tiburcio. Este panel contiene alusiones obvias al entierro de Cristo, y reminiscencias de la pintura de Rafael del tema. La pintura está en muy malas condiciones. </vt:lpstr>
      <vt:lpstr>Presentación de PowerPoint</vt:lpstr>
      <vt:lpstr>La capilla de San Agustín.  Basílica de San Frediano en Lucca. </vt:lpstr>
      <vt:lpstr>Presentación de PowerPoint</vt:lpstr>
      <vt:lpstr>Presentación de PowerPoint</vt:lpstr>
      <vt:lpstr>1509. Amico Aspertini. Bóveda Capilla de la Cruz. Basilica di San Frediano, Lucca.</vt:lpstr>
      <vt:lpstr>1509. Amico Aspertini. Desviación del río. Basílica de San Frediano, Lucca.</vt:lpstr>
      <vt:lpstr>1509. Amico Aspertini. Transporte de la Santa Faz a Lucca y San Ambrosio bautiza a San Agustín . Basílica de San Frediano, Lucca.</vt:lpstr>
      <vt:lpstr>Presentación de PowerPoint</vt:lpstr>
      <vt:lpstr>1515. Amico Aspertini. Adoración de los pastores. Galleria degli Uffizi, Florencia.  Pintor y escultor educado en la escuela de Costa y Francia, Aspertini se sintió atraído por formas fantasiosas y extrañas, elementos ciertamente extraídos de grabados del norte de Europa que estaban muy extendidos en ese momento. En esta Adoración de los Pastores, la fantástica construcción que oculta un ábside enriquecido con varias decoraciones elaboradas, las figuras retorciéndose y lanzándose vivazmente en las direcciones más inusuales, y el paisaje diminuto e irreal, son suficientes para convencernos de que Aspertini era un artista extremadamente inusual con un estilo decididamente individual e inimitable. </vt:lpstr>
      <vt:lpstr>1515. Amico Aspertini. Pala di San Martino Maggiore.</vt:lpstr>
      <vt:lpstr>1519. Amico Aspertini. Pietà. Basilica di San Petronio, Bolonia.</vt:lpstr>
      <vt:lpstr>Presentación de PowerPoint</vt:lpstr>
      <vt:lpstr>Sin datar</vt:lpstr>
      <vt:lpstr>Entre 1500 y 1552. Amico Aspertini. Batalla de las Amazonas.</vt:lpstr>
      <vt:lpstr>Amico Aspertini. San Cassiano. Pinacoteca di Brera, Milan.</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10</cp:revision>
  <dcterms:created xsi:type="dcterms:W3CDTF">2021-04-11T17:29:31Z</dcterms:created>
  <dcterms:modified xsi:type="dcterms:W3CDTF">2021-11-17T17:13:45Z</dcterms:modified>
</cp:coreProperties>
</file>