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77" r:id="rId5"/>
    <p:sldId id="281" r:id="rId6"/>
    <p:sldId id="282" r:id="rId7"/>
    <p:sldId id="260" r:id="rId8"/>
    <p:sldId id="276" r:id="rId9"/>
    <p:sldId id="283" r:id="rId10"/>
    <p:sldId id="284" r:id="rId11"/>
    <p:sldId id="261" r:id="rId12"/>
    <p:sldId id="262" r:id="rId13"/>
    <p:sldId id="263" r:id="rId14"/>
    <p:sldId id="264" r:id="rId15"/>
    <p:sldId id="278" r:id="rId16"/>
    <p:sldId id="279" r:id="rId17"/>
    <p:sldId id="280" r:id="rId18"/>
    <p:sldId id="265" r:id="rId19"/>
    <p:sldId id="285" r:id="rId20"/>
    <p:sldId id="287" r:id="rId21"/>
    <p:sldId id="286" r:id="rId22"/>
    <p:sldId id="288" r:id="rId23"/>
    <p:sldId id="289" r:id="rId24"/>
    <p:sldId id="266" r:id="rId25"/>
    <p:sldId id="269" r:id="rId26"/>
    <p:sldId id="267" r:id="rId27"/>
    <p:sldId id="268" r:id="rId28"/>
    <p:sldId id="270" r:id="rId29"/>
    <p:sldId id="271" r:id="rId30"/>
    <p:sldId id="272" r:id="rId31"/>
    <p:sldId id="273" r:id="rId32"/>
    <p:sldId id="274" r:id="rId33"/>
    <p:sldId id="275" r:id="rId3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16/11/2021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16/11/2021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16/11/2021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16/11/2021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16/11/2021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16/11/2021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16/11/2021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16/11/2021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16/11/2021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16/11/2021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16/11/2021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16/11/2021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a:xfrm>
            <a:off x="872836" y="1122363"/>
            <a:ext cx="10460182" cy="2387600"/>
          </a:xfrm>
        </p:spPr>
        <p:txBody>
          <a:bodyPr>
            <a:normAutofit/>
          </a:bodyPr>
          <a:lstStyle/>
          <a:p>
            <a:r>
              <a:rPr lang="es-ES" sz="9600" b="1" dirty="0"/>
              <a:t>Alesso </a:t>
            </a:r>
            <a:r>
              <a:rPr lang="es-ES" sz="9600" b="1" dirty="0" err="1"/>
              <a:t>Baldovinetti</a:t>
            </a:r>
            <a:endParaRPr lang="es-ES" sz="9600" b="1" dirty="0"/>
          </a:p>
        </p:txBody>
      </p:sp>
      <p:sp>
        <p:nvSpPr>
          <p:cNvPr id="3" name="Subtítulo 2">
            <a:extLst>
              <a:ext uri="{FF2B5EF4-FFF2-40B4-BE49-F238E27FC236}">
                <a16:creationId xmlns:a16="http://schemas.microsoft.com/office/drawing/2014/main" id="{4AE8E7CC-3305-48EC-B3DD-E90E61AECEDB}"/>
              </a:ext>
            </a:extLst>
          </p:cNvPr>
          <p:cNvSpPr>
            <a:spLocks noGrp="1"/>
          </p:cNvSpPr>
          <p:nvPr>
            <p:ph type="subTitle" idx="1"/>
          </p:nvPr>
        </p:nvSpPr>
        <p:spPr/>
        <p:txBody>
          <a:bodyPr>
            <a:normAutofit/>
          </a:bodyPr>
          <a:lstStyle/>
          <a:p>
            <a:r>
              <a:rPr lang="es-ES" sz="6000" b="1" dirty="0"/>
              <a:t>1427 - 1499</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36525" cy="5869420"/>
          </a:xfrm>
        </p:spPr>
        <p:txBody>
          <a:bodyPr anchor="t">
            <a:normAutofit fontScale="90000"/>
          </a:bodyPr>
          <a:lstStyle/>
          <a:p>
            <a:pPr algn="l"/>
            <a:r>
              <a:rPr lang="it-IT" sz="2800" b="1" dirty="0"/>
              <a:t>1447. Alesso Baldovinetti. Anunciación. Galleria degli Uffizi, Florencia.</a:t>
            </a:r>
            <a:br>
              <a:rPr lang="it-IT" sz="2800" b="1" dirty="0"/>
            </a:br>
            <a:r>
              <a:rPr lang="es-ES" sz="2700" b="0" i="0" dirty="0">
                <a:effectLst/>
                <a:latin typeface="+mn-lt"/>
              </a:rPr>
              <a:t>La escena está ambientada en una logia, cerrada al fondo por un alto muro más allá del cual brotan las copas de algunos árboles, como cipreses y un árbol frutal que recuerda al del </a:t>
            </a:r>
            <a:r>
              <a:rPr lang="es-ES" sz="2700" b="0" i="0" u="none" strike="noStrike" dirty="0">
                <a:effectLst/>
                <a:latin typeface="+mn-lt"/>
              </a:rPr>
              <a:t>Paraíso Terrenal.</a:t>
            </a:r>
            <a:r>
              <a:rPr lang="es-ES" sz="2700" b="0" i="0" dirty="0">
                <a:effectLst/>
                <a:latin typeface="+mn-lt"/>
              </a:rPr>
              <a:t> La Virgen, con una figura elegantemente alargada, tiene un gesto casi de sorpresa al levantarse del asiento, frente a una pequeña mesa en la que hay un folleto rojo, que probablemente estaba leyendo, y un </a:t>
            </a:r>
            <a:r>
              <a:rPr lang="es-ES" sz="2700" b="0" i="0" dirty="0" err="1">
                <a:effectLst/>
                <a:latin typeface="+mn-lt"/>
              </a:rPr>
              <a:t>badalone</a:t>
            </a:r>
            <a:r>
              <a:rPr lang="es-ES" sz="2700" b="0" i="0" dirty="0">
                <a:effectLst/>
                <a:latin typeface="+mn-lt"/>
              </a:rPr>
              <a:t> muy alto. El Ángel, de hecho, ha venido de la izquierda, con su túnica ondulada para el rápido movimiento, y con los brazos cruzados como signo de humildad le trae el anuncio, que ella acepta, de hecho del cielo ya vienen los rayos dorados de la fertilización divina.</a:t>
            </a:r>
            <a:endParaRPr lang="es-ES" sz="2200" b="1" dirty="0">
              <a:latin typeface="+mn-lt"/>
            </a:endParaRPr>
          </a:p>
        </p:txBody>
      </p:sp>
      <p:pic>
        <p:nvPicPr>
          <p:cNvPr id="4" name="Imagen 3">
            <a:extLst>
              <a:ext uri="{FF2B5EF4-FFF2-40B4-BE49-F238E27FC236}">
                <a16:creationId xmlns:a16="http://schemas.microsoft.com/office/drawing/2014/main" id="{E45EBB54-F06D-4921-9933-0252993EC3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9143" y="0"/>
            <a:ext cx="5442857"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36525" cy="6201930"/>
          </a:xfrm>
        </p:spPr>
        <p:txBody>
          <a:bodyPr anchor="t">
            <a:normAutofit fontScale="90000"/>
          </a:bodyPr>
          <a:lstStyle/>
          <a:p>
            <a:pPr algn="l"/>
            <a:r>
              <a:rPr lang="it-IT" sz="2800" b="1" dirty="0"/>
              <a:t>1447. Alesso Baldovinetti. Anunciación. Galleria degli Uffizi, Florencia.</a:t>
            </a:r>
            <a:br>
              <a:rPr lang="it-IT" sz="2800" b="1" dirty="0"/>
            </a:br>
            <a:r>
              <a:rPr lang="es-ES" sz="2700" b="0" i="0" dirty="0">
                <a:effectLst/>
                <a:latin typeface="+mn-lt"/>
              </a:rPr>
              <a:t>En la cabeza de María, enmarcada por un velo transparente e impalpable, vemos un </a:t>
            </a:r>
            <a:r>
              <a:rPr lang="es-ES" sz="2700" b="0" i="0" u="none" strike="noStrike" dirty="0">
                <a:effectLst/>
                <a:latin typeface="+mn-lt"/>
              </a:rPr>
              <a:t>arrepentimiento.</a:t>
            </a:r>
            <a:r>
              <a:rPr lang="es-ES" sz="2700" b="0" i="0" dirty="0">
                <a:effectLst/>
                <a:latin typeface="+mn-lt"/>
              </a:rPr>
              <a:t> Notable es el piso de mármol de colores, tomado de </a:t>
            </a:r>
            <a:r>
              <a:rPr lang="es-ES" sz="2700" b="0" i="0" u="none" strike="noStrike" dirty="0">
                <a:effectLst/>
                <a:latin typeface="+mn-lt"/>
              </a:rPr>
              <a:t>Angelico.</a:t>
            </a:r>
            <a:r>
              <a:rPr lang="es-ES" sz="2700" b="0" i="0" dirty="0">
                <a:effectLst/>
                <a:latin typeface="+mn-lt"/>
              </a:rPr>
              <a:t> Cerca del muro cortina se puede ver un seto florido, una alusión al </a:t>
            </a:r>
            <a:r>
              <a:rPr lang="es-ES" sz="2700" b="0" i="1" u="none" strike="noStrike" dirty="0">
                <a:effectLst/>
                <a:latin typeface="+mn-lt"/>
              </a:rPr>
              <a:t>hortus conclusus mariano,</a:t>
            </a:r>
            <a:r>
              <a:rPr lang="es-ES" sz="2700" b="0" i="1" dirty="0">
                <a:effectLst/>
                <a:latin typeface="+mn-lt"/>
              </a:rPr>
              <a:t> </a:t>
            </a:r>
            <a:r>
              <a:rPr lang="es-ES" sz="2700" b="0" i="0" dirty="0">
                <a:effectLst/>
                <a:latin typeface="+mn-lt"/>
              </a:rPr>
              <a:t>mientras que detrás de María se puede ver la puerta inevitable, típica de la iconografía del género.</a:t>
            </a:r>
            <a:br>
              <a:rPr lang="es-ES" sz="2700" b="0" i="0" dirty="0">
                <a:effectLst/>
                <a:latin typeface="+mn-lt"/>
              </a:rPr>
            </a:br>
            <a:r>
              <a:rPr lang="es-ES" sz="2700" b="0" i="0" dirty="0">
                <a:effectLst/>
                <a:latin typeface="+mn-lt"/>
              </a:rPr>
              <a:t>La arquitectura, sencilla y aireada, recuerda a los proyectos </a:t>
            </a:r>
            <a:r>
              <a:rPr lang="es-ES" sz="2700" b="0" i="0" u="none" strike="noStrike" dirty="0">
                <a:effectLst/>
                <a:latin typeface="+mn-lt"/>
              </a:rPr>
              <a:t>de Michelozzo.</a:t>
            </a:r>
            <a:r>
              <a:rPr lang="es-ES" sz="2700" b="0" i="0" dirty="0">
                <a:effectLst/>
                <a:latin typeface="+mn-lt"/>
              </a:rPr>
              <a:t> El brillo está influenciado por la lección de </a:t>
            </a:r>
            <a:r>
              <a:rPr lang="es-ES" sz="2700" b="0" i="0" u="none" strike="noStrike" dirty="0" err="1">
                <a:effectLst/>
                <a:latin typeface="+mn-lt"/>
              </a:rPr>
              <a:t>Domenico</a:t>
            </a:r>
            <a:r>
              <a:rPr lang="es-ES" sz="2700" b="0" i="0" u="none" strike="noStrike" dirty="0">
                <a:effectLst/>
                <a:latin typeface="+mn-lt"/>
              </a:rPr>
              <a:t> Veneziano, </a:t>
            </a:r>
            <a:r>
              <a:rPr lang="es-ES" sz="2700" b="0" i="0" dirty="0">
                <a:effectLst/>
                <a:latin typeface="+mn-lt"/>
              </a:rPr>
              <a:t>aunque el color pastoso e intenso de la túnica del ángel es una experimentación personal, que luego fue copiado por otros autores de la segunda mitad del siglo XV.</a:t>
            </a:r>
            <a:br>
              <a:rPr lang="es-ES" sz="2700" b="0" i="0" dirty="0">
                <a:effectLst/>
                <a:latin typeface="+mn-lt"/>
              </a:rPr>
            </a:br>
            <a:endParaRPr lang="es-ES" sz="2200" b="1" dirty="0">
              <a:latin typeface="+mn-lt"/>
            </a:endParaRPr>
          </a:p>
        </p:txBody>
      </p:sp>
      <p:pic>
        <p:nvPicPr>
          <p:cNvPr id="4" name="Imagen 3">
            <a:extLst>
              <a:ext uri="{FF2B5EF4-FFF2-40B4-BE49-F238E27FC236}">
                <a16:creationId xmlns:a16="http://schemas.microsoft.com/office/drawing/2014/main" id="{E45EBB54-F06D-4921-9933-0252993EC3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9143" y="0"/>
            <a:ext cx="5442857" cy="6858000"/>
          </a:xfrm>
          <a:prstGeom prst="rect">
            <a:avLst/>
          </a:prstGeom>
        </p:spPr>
      </p:pic>
    </p:spTree>
    <p:extLst>
      <p:ext uri="{BB962C8B-B14F-4D97-AF65-F5344CB8AC3E}">
        <p14:creationId xmlns:p14="http://schemas.microsoft.com/office/powerpoint/2010/main" val="170776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644587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991142" cy="5869420"/>
          </a:xfrm>
        </p:spPr>
        <p:txBody>
          <a:bodyPr anchor="t">
            <a:normAutofit/>
          </a:bodyPr>
          <a:lstStyle/>
          <a:p>
            <a:r>
              <a:rPr lang="es-ES" sz="2800" b="1" dirty="0"/>
              <a:t>1450. Alesso </a:t>
            </a:r>
            <a:r>
              <a:rPr lang="es-ES" sz="2800" b="1" dirty="0" err="1"/>
              <a:t>Baldovinetti</a:t>
            </a:r>
            <a:r>
              <a:rPr lang="es-ES" sz="2800" b="1" dirty="0"/>
              <a:t>. Boda de Caná, Bautismo y Ascensión.</a:t>
            </a:r>
          </a:p>
        </p:txBody>
      </p:sp>
      <p:pic>
        <p:nvPicPr>
          <p:cNvPr id="4" name="Imagen 3">
            <a:extLst>
              <a:ext uri="{FF2B5EF4-FFF2-40B4-BE49-F238E27FC236}">
                <a16:creationId xmlns:a16="http://schemas.microsoft.com/office/drawing/2014/main" id="{840EA8E5-CA3F-4125-A16D-ADA9F08A81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3760" y="0"/>
            <a:ext cx="2688240" cy="6858000"/>
          </a:xfrm>
          <a:prstGeom prst="rect">
            <a:avLst/>
          </a:prstGeom>
        </p:spPr>
      </p:pic>
    </p:spTree>
    <p:extLst>
      <p:ext uri="{BB962C8B-B14F-4D97-AF65-F5344CB8AC3E}">
        <p14:creationId xmlns:p14="http://schemas.microsoft.com/office/powerpoint/2010/main" val="1619608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275477" cy="5869420"/>
          </a:xfrm>
        </p:spPr>
        <p:txBody>
          <a:bodyPr anchor="t">
            <a:normAutofit fontScale="90000"/>
          </a:bodyPr>
          <a:lstStyle/>
          <a:p>
            <a:pPr algn="l"/>
            <a:r>
              <a:rPr lang="it-IT" sz="3100" b="1" dirty="0"/>
              <a:t>1454. Alesso Baldovinetti. Virgen con niño y Santos. Galleria degli Uffizi, Florencia.</a:t>
            </a:r>
            <a:br>
              <a:rPr lang="it-IT" sz="2700" dirty="0">
                <a:latin typeface="+mn-lt"/>
              </a:rPr>
            </a:br>
            <a:r>
              <a:rPr lang="es-ES" sz="2700" b="0" i="0" dirty="0">
                <a:effectLst/>
                <a:latin typeface="+mn-lt"/>
              </a:rPr>
              <a:t>La obra está claramente inspirada en el </a:t>
            </a:r>
            <a:r>
              <a:rPr lang="es-ES" sz="2700" b="0" i="1" u="none" strike="noStrike" dirty="0">
                <a:effectLst/>
                <a:latin typeface="+mn-lt"/>
              </a:rPr>
              <a:t>Retablo de San Marcos de</a:t>
            </a:r>
            <a:r>
              <a:rPr lang="es-ES" sz="2700" b="0" i="1" dirty="0">
                <a:effectLst/>
                <a:latin typeface="+mn-lt"/>
              </a:rPr>
              <a:t> </a:t>
            </a:r>
            <a:r>
              <a:rPr lang="es-ES" sz="2700" b="0" i="0" u="none" strike="noStrike" dirty="0">
                <a:effectLst/>
                <a:latin typeface="+mn-lt"/>
              </a:rPr>
              <a:t>Beato Angelico, </a:t>
            </a:r>
            <a:r>
              <a:rPr lang="es-ES" sz="2700" b="0" i="0" dirty="0">
                <a:effectLst/>
                <a:latin typeface="+mn-lt"/>
              </a:rPr>
              <a:t>con una disposición similar de los santos, incluyendo los dos arrodillados a lo largo de las perspectivas diagonales, y otros detalles como la alfombra, la cortina colgante y el jardín que se puede adivinar desde las puntas de los árboles que se pueden ver arriba.</a:t>
            </a:r>
            <a:br>
              <a:rPr lang="es-ES" sz="2700" b="0" i="0" dirty="0">
                <a:effectLst/>
                <a:latin typeface="+mn-lt"/>
              </a:rPr>
            </a:br>
            <a:r>
              <a:rPr lang="es-ES" sz="2700" b="0" i="0" dirty="0">
                <a:effectLst/>
                <a:latin typeface="+mn-lt"/>
              </a:rPr>
              <a:t>En el centro está la Virgen sentada en una silla renacentista, adorando al Niño en su regazo. </a:t>
            </a:r>
            <a:endParaRPr lang="es-ES" sz="2800" dirty="0"/>
          </a:p>
        </p:txBody>
      </p:sp>
      <p:pic>
        <p:nvPicPr>
          <p:cNvPr id="4" name="Imagen 3">
            <a:extLst>
              <a:ext uri="{FF2B5EF4-FFF2-40B4-BE49-F238E27FC236}">
                <a16:creationId xmlns:a16="http://schemas.microsoft.com/office/drawing/2014/main" id="{FEBF4D7F-EDB1-4884-B54C-1F6CC72D1E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8095" y="0"/>
            <a:ext cx="6403905" cy="6858000"/>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5524859" cy="5869420"/>
          </a:xfrm>
        </p:spPr>
        <p:txBody>
          <a:bodyPr anchor="t">
            <a:normAutofit fontScale="90000"/>
          </a:bodyPr>
          <a:lstStyle/>
          <a:p>
            <a:pPr algn="l"/>
            <a:r>
              <a:rPr lang="it-IT" sz="3100" b="1" dirty="0"/>
              <a:t>1454. Alesso Baldovinetti. Virgen con niño y Santos. Galleria degli Uffizi, Florencia.</a:t>
            </a:r>
            <a:br>
              <a:rPr lang="it-IT" sz="2700" dirty="0">
                <a:latin typeface="+mn-lt"/>
              </a:rPr>
            </a:br>
            <a:r>
              <a:rPr lang="es-ES" sz="2700" b="0" i="0" dirty="0">
                <a:effectLst/>
                <a:latin typeface="+mn-lt"/>
              </a:rPr>
              <a:t>Desde la izquierda se pueden ver los </a:t>
            </a:r>
            <a:r>
              <a:rPr lang="es-ES" sz="2700" b="0" i="0" u="none" strike="noStrike" dirty="0">
                <a:effectLst/>
                <a:latin typeface="+mn-lt"/>
              </a:rPr>
              <a:t>santos Cosme y Damián, </a:t>
            </a:r>
            <a:r>
              <a:rPr lang="es-ES" sz="2700" b="0" i="0" dirty="0">
                <a:effectLst/>
                <a:latin typeface="+mn-lt"/>
              </a:rPr>
              <a:t>protectores de la casa de los </a:t>
            </a:r>
            <a:r>
              <a:rPr lang="es-ES" sz="2700" b="0" i="0" u="none" strike="noStrike" dirty="0">
                <a:effectLst/>
                <a:latin typeface="+mn-lt"/>
              </a:rPr>
              <a:t>Medici,</a:t>
            </a:r>
            <a:r>
              <a:rPr lang="es-ES" sz="2700" b="0" i="0" dirty="0">
                <a:effectLst/>
                <a:latin typeface="+mn-lt"/>
              </a:rPr>
              <a:t> </a:t>
            </a:r>
            <a:r>
              <a:rPr lang="es-ES" sz="2700" b="0" i="0" u="none" strike="noStrike" dirty="0">
                <a:effectLst/>
                <a:latin typeface="+mn-lt"/>
              </a:rPr>
              <a:t>Juan bautista, </a:t>
            </a:r>
            <a:r>
              <a:rPr lang="es-ES" sz="2700" b="0" i="0" dirty="0">
                <a:effectLst/>
                <a:latin typeface="+mn-lt"/>
              </a:rPr>
              <a:t>protector de Florencia, Lorenzo con la parrilla sobre el </a:t>
            </a:r>
            <a:r>
              <a:rPr lang="es-ES" sz="2700" b="0" i="0" u="none" strike="noStrike" dirty="0">
                <a:effectLst/>
                <a:latin typeface="+mn-lt"/>
              </a:rPr>
              <a:t>dálmata, </a:t>
            </a:r>
            <a:r>
              <a:rPr lang="es-ES" sz="2700" b="0" i="0" dirty="0">
                <a:effectLst/>
                <a:latin typeface="+mn-lt"/>
              </a:rPr>
              <a:t>Giuliano con la espada y </a:t>
            </a:r>
            <a:r>
              <a:rPr lang="es-ES" sz="2700" b="0" i="0" u="none" strike="noStrike" dirty="0">
                <a:effectLst/>
                <a:latin typeface="+mn-lt"/>
              </a:rPr>
              <a:t>Antonio Abad;</a:t>
            </a:r>
            <a:r>
              <a:rPr lang="es-ES" sz="2700" b="0" i="0" dirty="0">
                <a:effectLst/>
                <a:latin typeface="+mn-lt"/>
              </a:rPr>
              <a:t> de rodillas, de tamaño ligeramente subestimado, vemos a los santos Francisco de Asís y Pedro mártir</a:t>
            </a:r>
            <a:r>
              <a:rPr lang="es-ES" sz="2700" b="0" i="0" baseline="30000" dirty="0">
                <a:effectLst/>
                <a:latin typeface="+mn-lt"/>
              </a:rPr>
              <a:t> </a:t>
            </a:r>
            <a:r>
              <a:rPr lang="es-ES" sz="2700" b="0" i="0" dirty="0">
                <a:effectLst/>
                <a:latin typeface="+mn-lt"/>
              </a:rPr>
              <a:t>arrodillados.</a:t>
            </a:r>
            <a:br>
              <a:rPr lang="es-ES" sz="2700" b="0" i="0" dirty="0">
                <a:effectLst/>
                <a:latin typeface="+mn-lt"/>
              </a:rPr>
            </a:br>
            <a:r>
              <a:rPr lang="es-ES" sz="2700" b="0" i="0" dirty="0">
                <a:effectLst/>
                <a:latin typeface="+mn-lt"/>
              </a:rPr>
              <a:t>El mismo formato cuadrado se basaba en </a:t>
            </a:r>
            <a:r>
              <a:rPr lang="es-ES" sz="2700" dirty="0" err="1">
                <a:latin typeface="+mn-lt"/>
              </a:rPr>
              <a:t>Fra</a:t>
            </a:r>
            <a:r>
              <a:rPr lang="es-ES" sz="2700" dirty="0">
                <a:latin typeface="+mn-lt"/>
              </a:rPr>
              <a:t> </a:t>
            </a:r>
            <a:r>
              <a:rPr lang="es-ES" sz="2700" b="0" i="0" dirty="0">
                <a:effectLst/>
                <a:latin typeface="+mn-lt"/>
              </a:rPr>
              <a:t>Angélico y era en su momento vanguardista. </a:t>
            </a:r>
            <a:br>
              <a:rPr lang="es-ES" sz="2700" b="0" i="0" dirty="0">
                <a:effectLst/>
                <a:latin typeface="+mn-lt"/>
              </a:rPr>
            </a:br>
            <a:r>
              <a:rPr lang="es-ES" sz="2700" b="0" i="0" dirty="0">
                <a:effectLst/>
                <a:latin typeface="+mn-lt"/>
              </a:rPr>
              <a:t>Entre los árboles destaca en el centro la palmera, símbolo del martirio de Cristo.</a:t>
            </a:r>
            <a:br>
              <a:rPr lang="es-ES" sz="1100" b="0" i="0" dirty="0">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FEBF4D7F-EDB1-4884-B54C-1F6CC72D1E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8095" y="0"/>
            <a:ext cx="6403905" cy="6858000"/>
          </a:xfrm>
          <a:prstGeom prst="rect">
            <a:avLst/>
          </a:prstGeom>
        </p:spPr>
      </p:pic>
    </p:spTree>
    <p:extLst>
      <p:ext uri="{BB962C8B-B14F-4D97-AF65-F5344CB8AC3E}">
        <p14:creationId xmlns:p14="http://schemas.microsoft.com/office/powerpoint/2010/main" val="1694657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399990" cy="5869420"/>
          </a:xfrm>
        </p:spPr>
        <p:txBody>
          <a:bodyPr anchor="t">
            <a:normAutofit/>
          </a:bodyPr>
          <a:lstStyle/>
          <a:p>
            <a:r>
              <a:rPr lang="it-IT" sz="2800" b="1" dirty="0"/>
              <a:t>1459 - 1470. Alesso Baldovinetti. Crucifixión con San Antonio. Museo de San Marco.</a:t>
            </a:r>
            <a:endParaRPr lang="es-ES" sz="2800" b="1" dirty="0"/>
          </a:p>
        </p:txBody>
      </p:sp>
      <p:pic>
        <p:nvPicPr>
          <p:cNvPr id="4" name="Imagen 3">
            <a:extLst>
              <a:ext uri="{FF2B5EF4-FFF2-40B4-BE49-F238E27FC236}">
                <a16:creationId xmlns:a16="http://schemas.microsoft.com/office/drawing/2014/main" id="{6283127A-391E-482E-BA54-0FF9DAC0A9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2608" y="0"/>
            <a:ext cx="4279392" cy="6858000"/>
          </a:xfrm>
          <a:prstGeom prst="rect">
            <a:avLst/>
          </a:prstGeom>
        </p:spPr>
      </p:pic>
    </p:spTree>
    <p:extLst>
      <p:ext uri="{BB962C8B-B14F-4D97-AF65-F5344CB8AC3E}">
        <p14:creationId xmlns:p14="http://schemas.microsoft.com/office/powerpoint/2010/main" val="4157877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828583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708634" cy="5869420"/>
          </a:xfrm>
        </p:spPr>
        <p:txBody>
          <a:bodyPr anchor="t">
            <a:normAutofit/>
          </a:bodyPr>
          <a:lstStyle/>
          <a:p>
            <a:r>
              <a:rPr lang="it-IT" sz="2800" b="1" dirty="0"/>
              <a:t>1460 - 1462. Alesso Baldovinetti. Natividad. Santissima Annunziata, Florencia.</a:t>
            </a:r>
            <a:endParaRPr lang="es-ES" sz="2800" b="1" dirty="0"/>
          </a:p>
        </p:txBody>
      </p:sp>
      <p:pic>
        <p:nvPicPr>
          <p:cNvPr id="4" name="Imagen 3">
            <a:extLst>
              <a:ext uri="{FF2B5EF4-FFF2-40B4-BE49-F238E27FC236}">
                <a16:creationId xmlns:a16="http://schemas.microsoft.com/office/drawing/2014/main" id="{E4DC32DD-76B4-414F-8E7F-566B9927D6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1252" y="0"/>
            <a:ext cx="7970748"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16191" cy="5869420"/>
          </a:xfrm>
        </p:spPr>
        <p:txBody>
          <a:bodyPr anchor="t">
            <a:normAutofit/>
          </a:bodyPr>
          <a:lstStyle/>
          <a:p>
            <a:r>
              <a:rPr lang="fr-FR" sz="2800" b="1" dirty="0"/>
              <a:t>1460 - 1465. </a:t>
            </a:r>
            <a:r>
              <a:rPr lang="fr-FR" sz="2800" b="1" dirty="0" err="1"/>
              <a:t>Alesso</a:t>
            </a:r>
            <a:r>
              <a:rPr lang="fr-FR" sz="2800" b="1" dirty="0"/>
              <a:t> Baldovinetti. </a:t>
            </a:r>
            <a:r>
              <a:rPr lang="fr-FR" sz="2800" b="1" dirty="0" err="1"/>
              <a:t>Virgen</a:t>
            </a:r>
            <a:r>
              <a:rPr lang="fr-FR" sz="2800" b="1" dirty="0"/>
              <a:t> con niño. Musée du Louvre, </a:t>
            </a:r>
            <a:r>
              <a:rPr lang="fr-FR" sz="2800" b="1" dirty="0" err="1"/>
              <a:t>París</a:t>
            </a:r>
            <a:r>
              <a:rPr lang="fr-FR" sz="2800" b="1" dirty="0"/>
              <a:t>.</a:t>
            </a:r>
            <a:endParaRPr lang="es-ES" sz="2800" b="1" dirty="0"/>
          </a:p>
        </p:txBody>
      </p:sp>
      <p:pic>
        <p:nvPicPr>
          <p:cNvPr id="4" name="Imagen 3">
            <a:extLst>
              <a:ext uri="{FF2B5EF4-FFF2-40B4-BE49-F238E27FC236}">
                <a16:creationId xmlns:a16="http://schemas.microsoft.com/office/drawing/2014/main" id="{3C2F896D-398F-4B81-87CE-4C1B786AD9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8809" y="0"/>
            <a:ext cx="4663191" cy="6858000"/>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18662" cy="5869420"/>
          </a:xfrm>
        </p:spPr>
        <p:txBody>
          <a:bodyPr anchor="t">
            <a:normAutofit/>
          </a:bodyPr>
          <a:lstStyle/>
          <a:p>
            <a:r>
              <a:rPr lang="es-ES" sz="2800" b="1" dirty="0"/>
              <a:t>1460 - 1465. Alesso </a:t>
            </a:r>
            <a:r>
              <a:rPr lang="es-ES" sz="2800" b="1" dirty="0" err="1"/>
              <a:t>Baldovinetti</a:t>
            </a:r>
            <a:r>
              <a:rPr lang="es-ES" sz="2800" b="1" dirty="0"/>
              <a:t>. Virgen con niño. Musée </a:t>
            </a:r>
            <a:r>
              <a:rPr lang="es-ES" sz="2800" b="1" dirty="0" err="1"/>
              <a:t>Jacquemart</a:t>
            </a:r>
            <a:r>
              <a:rPr lang="es-ES" sz="2800" b="1" dirty="0"/>
              <a:t>-André, París.</a:t>
            </a:r>
          </a:p>
        </p:txBody>
      </p:sp>
      <p:pic>
        <p:nvPicPr>
          <p:cNvPr id="4" name="Imagen 3">
            <a:extLst>
              <a:ext uri="{FF2B5EF4-FFF2-40B4-BE49-F238E27FC236}">
                <a16:creationId xmlns:a16="http://schemas.microsoft.com/office/drawing/2014/main" id="{D48FA7FB-73DD-4836-83DE-E63F2AEA44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1280" y="0"/>
            <a:ext cx="5760720" cy="685800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16882" cy="5869420"/>
          </a:xfrm>
        </p:spPr>
        <p:txBody>
          <a:bodyPr anchor="t">
            <a:normAutofit/>
          </a:bodyPr>
          <a:lstStyle/>
          <a:p>
            <a:pPr algn="l"/>
            <a:r>
              <a:rPr lang="it-IT" sz="2800" b="1" dirty="0"/>
              <a:t>1465. Alesso Baldovinetti. Retrato de una mujer. National Gallery, Londres.</a:t>
            </a:r>
            <a:br>
              <a:rPr lang="it-IT" sz="2800" b="1" dirty="0"/>
            </a:br>
            <a:br>
              <a:rPr lang="it-IT" sz="2800" b="1" dirty="0"/>
            </a:br>
            <a:r>
              <a:rPr lang="es-ES" sz="2400" b="0" i="0" dirty="0">
                <a:effectLst/>
                <a:latin typeface="+mn-lt"/>
              </a:rPr>
              <a:t>El cabello dorado, los labios rosados y la piel pálida eran el ideal de la belleza femenina en la Florencia del siglo XV, y eran características de imágenes de la Virgen María y diosas paganas, así como retratos de mujeres de alto estatus. </a:t>
            </a:r>
            <a:br>
              <a:rPr lang="es-ES" sz="2400" b="0" i="0" dirty="0">
                <a:effectLst/>
                <a:latin typeface="+mn-lt"/>
              </a:rPr>
            </a:br>
            <a:br>
              <a:rPr lang="es-ES" sz="2400" b="0" i="0" dirty="0">
                <a:effectLst/>
                <a:latin typeface="+mn-lt"/>
              </a:rPr>
            </a:br>
            <a:r>
              <a:rPr lang="es-ES" sz="2400" b="0" i="0" dirty="0">
                <a:effectLst/>
                <a:latin typeface="+mn-lt"/>
              </a:rPr>
              <a:t>Aquí se combinan con una observación cuidadosa de las líneas afiladas de la larga nariz de la mujer, revelando que este es un retrato de un individuo, por idealmente hermoso que sea.</a:t>
            </a:r>
            <a:endParaRPr lang="es-ES" sz="2200" b="1" dirty="0">
              <a:latin typeface="+mn-lt"/>
            </a:endParaRPr>
          </a:p>
        </p:txBody>
      </p:sp>
      <p:pic>
        <p:nvPicPr>
          <p:cNvPr id="4" name="Imagen 3">
            <a:extLst>
              <a:ext uri="{FF2B5EF4-FFF2-40B4-BE49-F238E27FC236}">
                <a16:creationId xmlns:a16="http://schemas.microsoft.com/office/drawing/2014/main" id="{F1451D1E-5787-44A8-BC00-00CD8153F0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9500" y="0"/>
            <a:ext cx="4762500" cy="68580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7" y="365125"/>
            <a:ext cx="7603393" cy="5869420"/>
          </a:xfrm>
        </p:spPr>
        <p:txBody>
          <a:bodyPr anchor="t">
            <a:normAutofit/>
          </a:bodyPr>
          <a:lstStyle/>
          <a:p>
            <a:pPr algn="l"/>
            <a:r>
              <a:rPr lang="es-ES" sz="2400" dirty="0">
                <a:latin typeface="+mn-lt"/>
              </a:rPr>
              <a:t>El</a:t>
            </a:r>
            <a:r>
              <a:rPr lang="es-ES" sz="2400" b="0" i="0" dirty="0">
                <a:effectLst/>
                <a:latin typeface="+mn-lt"/>
              </a:rPr>
              <a:t> artista ha equilibrado la protuberancia de la nariz de la mujer con las ondas de su elaborado peinado, que se mantiene unido con una banda blanca rematada con un racimo de perlas. </a:t>
            </a:r>
            <a:br>
              <a:rPr lang="es-ES" sz="2400" b="0" i="0" dirty="0">
                <a:effectLst/>
                <a:latin typeface="+mn-lt"/>
              </a:rPr>
            </a:br>
            <a:r>
              <a:rPr lang="es-ES" sz="2400" b="0" i="0" dirty="0">
                <a:effectLst/>
                <a:latin typeface="+mn-lt"/>
              </a:rPr>
              <a:t>Una fina banda negra rodea la parte superior de su frente, llamando la atención sobre su línea de cabello alta a la moda. </a:t>
            </a:r>
            <a:br>
              <a:rPr lang="es-ES" sz="2400" b="0" i="0" dirty="0">
                <a:effectLst/>
                <a:latin typeface="+mn-lt"/>
              </a:rPr>
            </a:br>
            <a:r>
              <a:rPr lang="es-ES" sz="2400" b="0" i="0" dirty="0">
                <a:effectLst/>
                <a:latin typeface="+mn-lt"/>
              </a:rPr>
              <a:t>Alrededor de su largo cuello lleva una hebra de cuentas naranjas con un colgante con una gran perla. </a:t>
            </a:r>
            <a:r>
              <a:rPr lang="es-ES" sz="2400" b="0" i="0" dirty="0" err="1">
                <a:effectLst/>
                <a:latin typeface="+mn-lt"/>
              </a:rPr>
              <a:t>Baldovinetti</a:t>
            </a:r>
            <a:r>
              <a:rPr lang="es-ES" sz="2400" b="0" i="0" dirty="0">
                <a:effectLst/>
                <a:latin typeface="+mn-lt"/>
              </a:rPr>
              <a:t> ha utilizado pequeños puntos blancos para enfatizar la forma y el brillo de las cuentas y perlas. </a:t>
            </a:r>
            <a:br>
              <a:rPr lang="es-ES" sz="2400" b="0" i="0" dirty="0">
                <a:effectLst/>
                <a:latin typeface="+mn-lt"/>
              </a:rPr>
            </a:br>
            <a:r>
              <a:rPr lang="es-ES" sz="2400" b="0" i="0" dirty="0">
                <a:effectLst/>
                <a:latin typeface="+mn-lt"/>
              </a:rPr>
              <a:t>También se pueden ver estos pequeños puntos, tan característicos de su técnica, destacando los contornos de la nariz, la barbilla y los gruesos pliegues de la tela de las mangas.</a:t>
            </a:r>
            <a:endParaRPr lang="es-ES" sz="2400" b="1" dirty="0">
              <a:latin typeface="+mn-lt"/>
            </a:endParaRPr>
          </a:p>
        </p:txBody>
      </p:sp>
      <p:pic>
        <p:nvPicPr>
          <p:cNvPr id="4" name="Imagen 3">
            <a:extLst>
              <a:ext uri="{FF2B5EF4-FFF2-40B4-BE49-F238E27FC236}">
                <a16:creationId xmlns:a16="http://schemas.microsoft.com/office/drawing/2014/main" id="{F1451D1E-5787-44A8-BC00-00CD8153F0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6014" y="988580"/>
            <a:ext cx="4075986" cy="5869420"/>
          </a:xfrm>
          <a:prstGeom prst="rect">
            <a:avLst/>
          </a:prstGeom>
        </p:spPr>
      </p:pic>
      <p:sp>
        <p:nvSpPr>
          <p:cNvPr id="5" name="Título 1">
            <a:extLst>
              <a:ext uri="{FF2B5EF4-FFF2-40B4-BE49-F238E27FC236}">
                <a16:creationId xmlns:a16="http://schemas.microsoft.com/office/drawing/2014/main" id="{F34FFA4D-8566-4152-BA29-4DFAC7FD9442}"/>
              </a:ext>
            </a:extLst>
          </p:cNvPr>
          <p:cNvSpPr txBox="1">
            <a:spLocks/>
          </p:cNvSpPr>
          <p:nvPr/>
        </p:nvSpPr>
        <p:spPr>
          <a:xfrm>
            <a:off x="8116012" y="1"/>
            <a:ext cx="4075987" cy="988580"/>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2800" b="1" dirty="0"/>
              <a:t>1465. Alesso Baldovinetti. Retrato de una mujer. </a:t>
            </a:r>
          </a:p>
          <a:p>
            <a:pPr algn="ctr"/>
            <a:r>
              <a:rPr lang="it-IT" sz="2800" b="1" dirty="0"/>
              <a:t>National Gallery, Londres.</a:t>
            </a:r>
            <a:endParaRPr lang="es-ES" sz="2200" b="1" dirty="0">
              <a:latin typeface="+mn-lt"/>
            </a:endParaRPr>
          </a:p>
        </p:txBody>
      </p:sp>
    </p:spTree>
    <p:extLst>
      <p:ext uri="{BB962C8B-B14F-4D97-AF65-F5344CB8AC3E}">
        <p14:creationId xmlns:p14="http://schemas.microsoft.com/office/powerpoint/2010/main" val="870012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09" y="180110"/>
            <a:ext cx="7783501" cy="6414654"/>
          </a:xfrm>
        </p:spPr>
        <p:txBody>
          <a:bodyPr anchor="t">
            <a:normAutofit fontScale="90000"/>
          </a:bodyPr>
          <a:lstStyle/>
          <a:p>
            <a:pPr algn="l"/>
            <a:r>
              <a:rPr lang="es-ES" sz="2400" b="0" i="0" dirty="0">
                <a:effectLst/>
                <a:latin typeface="+mn-lt"/>
              </a:rPr>
              <a:t>El esplendor de su atuendo y la corta edad de la mujer sugieren que la imagen fue pintada como un retrato de matrimonio o compromiso. </a:t>
            </a:r>
            <a:br>
              <a:rPr lang="es-ES" sz="2400" b="0" i="0" dirty="0">
                <a:effectLst/>
                <a:latin typeface="+mn-lt"/>
              </a:rPr>
            </a:br>
            <a:r>
              <a:rPr lang="es-ES" sz="2400" b="0" i="0" dirty="0">
                <a:effectLst/>
                <a:latin typeface="+mn-lt"/>
              </a:rPr>
              <a:t>El objetivo principal del matrimonio era crear alianzas entre las familias, fortalecer sus fortunas políticas y sociales y producir hijos. </a:t>
            </a:r>
            <a:br>
              <a:rPr lang="es-ES" sz="2400" b="0" i="0" dirty="0">
                <a:effectLst/>
                <a:latin typeface="+mn-lt"/>
              </a:rPr>
            </a:br>
            <a:r>
              <a:rPr lang="es-ES" sz="2400" b="0" i="0" dirty="0">
                <a:effectLst/>
                <a:latin typeface="+mn-lt"/>
              </a:rPr>
              <a:t>Una niña tenía muy pocas opciones en su esposo, ya que el contrato fue arreglado por su familia. </a:t>
            </a:r>
            <a:br>
              <a:rPr lang="es-ES" sz="2400" b="0" i="0" dirty="0">
                <a:effectLst/>
                <a:latin typeface="+mn-lt"/>
              </a:rPr>
            </a:br>
            <a:r>
              <a:rPr lang="es-ES" sz="2400" b="0" i="0" dirty="0">
                <a:effectLst/>
                <a:latin typeface="+mn-lt"/>
              </a:rPr>
              <a:t>La imagen fue hecha para mostrar la virtud de la niña y el prestigio de la familia con la que se casaría, en lugar de su identidad personal. </a:t>
            </a:r>
            <a:br>
              <a:rPr lang="es-ES" sz="2400" b="0" i="0" dirty="0">
                <a:effectLst/>
                <a:latin typeface="+mn-lt"/>
              </a:rPr>
            </a:br>
            <a:r>
              <a:rPr lang="es-ES" sz="2400" b="0" i="0" dirty="0">
                <a:effectLst/>
                <a:latin typeface="+mn-lt"/>
              </a:rPr>
              <a:t>La perfecta cualidad esférica blanca de la perla, por ejemplo, simbolizaba la pureza, una virtud esencial para una mujer joven en el matrimonio. </a:t>
            </a:r>
            <a:br>
              <a:rPr lang="es-ES" sz="2400" b="0" i="0" dirty="0">
                <a:effectLst/>
                <a:latin typeface="+mn-lt"/>
              </a:rPr>
            </a:br>
            <a:r>
              <a:rPr lang="es-ES" sz="2400" b="0" i="0" dirty="0">
                <a:effectLst/>
                <a:latin typeface="+mn-lt"/>
              </a:rPr>
              <a:t>Según la costumbre social, la familia del novio era responsable de vestir a la novia y habrían pedido las mejores joyas y telas que podían permitirse para mostrar su riqueza y estatus. </a:t>
            </a:r>
            <a:br>
              <a:rPr lang="es-ES" sz="2400" b="0" i="0" dirty="0">
                <a:effectLst/>
                <a:latin typeface="+mn-lt"/>
              </a:rPr>
            </a:br>
            <a:r>
              <a:rPr lang="es-ES" sz="2400" b="0" i="0" dirty="0">
                <a:effectLst/>
                <a:latin typeface="+mn-lt"/>
              </a:rPr>
              <a:t>El costo de estos artículos, así como la conmemoración de la alianza matrimonial, justificaron el gasto de encargar un retrato. </a:t>
            </a:r>
            <a:br>
              <a:rPr lang="es-ES" sz="2400" b="0" i="0" dirty="0">
                <a:effectLst/>
                <a:latin typeface="+mn-lt"/>
              </a:rPr>
            </a:br>
            <a:r>
              <a:rPr lang="es-ES" sz="2400" b="0" i="0" dirty="0">
                <a:effectLst/>
                <a:latin typeface="+mn-lt"/>
              </a:rPr>
              <a:t>La habilidad del artista y la belleza de la novia mejorarían aún más su reputación.</a:t>
            </a:r>
            <a:br>
              <a:rPr lang="es-ES" sz="2200" b="0" i="0" dirty="0">
                <a:effectLst/>
                <a:latin typeface="+mn-lt"/>
              </a:rPr>
            </a:br>
            <a:endParaRPr lang="es-ES" sz="2200" b="1" dirty="0">
              <a:latin typeface="+mn-lt"/>
            </a:endParaRPr>
          </a:p>
        </p:txBody>
      </p:sp>
      <p:pic>
        <p:nvPicPr>
          <p:cNvPr id="4" name="Imagen 3">
            <a:extLst>
              <a:ext uri="{FF2B5EF4-FFF2-40B4-BE49-F238E27FC236}">
                <a16:creationId xmlns:a16="http://schemas.microsoft.com/office/drawing/2014/main" id="{F1451D1E-5787-44A8-BC00-00CD8153F0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6014" y="988580"/>
            <a:ext cx="4075986" cy="5869420"/>
          </a:xfrm>
          <a:prstGeom prst="rect">
            <a:avLst/>
          </a:prstGeom>
        </p:spPr>
      </p:pic>
      <p:sp>
        <p:nvSpPr>
          <p:cNvPr id="5" name="Título 1">
            <a:extLst>
              <a:ext uri="{FF2B5EF4-FFF2-40B4-BE49-F238E27FC236}">
                <a16:creationId xmlns:a16="http://schemas.microsoft.com/office/drawing/2014/main" id="{F34FFA4D-8566-4152-BA29-4DFAC7FD9442}"/>
              </a:ext>
            </a:extLst>
          </p:cNvPr>
          <p:cNvSpPr txBox="1">
            <a:spLocks/>
          </p:cNvSpPr>
          <p:nvPr/>
        </p:nvSpPr>
        <p:spPr>
          <a:xfrm>
            <a:off x="8116012" y="1"/>
            <a:ext cx="4075987" cy="988580"/>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2800" b="1" dirty="0"/>
              <a:t>1465. Alesso Baldovinetti. Retrato de una mujer. </a:t>
            </a:r>
          </a:p>
          <a:p>
            <a:pPr algn="ctr"/>
            <a:r>
              <a:rPr lang="it-IT" sz="2800" b="1" dirty="0"/>
              <a:t>National Gallery, Londres.</a:t>
            </a:r>
            <a:endParaRPr lang="es-ES" sz="2200" b="1" dirty="0">
              <a:latin typeface="+mn-lt"/>
            </a:endParaRPr>
          </a:p>
        </p:txBody>
      </p:sp>
    </p:spTree>
    <p:extLst>
      <p:ext uri="{BB962C8B-B14F-4D97-AF65-F5344CB8AC3E}">
        <p14:creationId xmlns:p14="http://schemas.microsoft.com/office/powerpoint/2010/main" val="1572280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7" y="365125"/>
            <a:ext cx="7603393" cy="5869420"/>
          </a:xfrm>
        </p:spPr>
        <p:txBody>
          <a:bodyPr anchor="t">
            <a:normAutofit fontScale="90000"/>
          </a:bodyPr>
          <a:lstStyle/>
          <a:p>
            <a:pPr algn="l"/>
            <a:r>
              <a:rPr lang="es-ES" sz="2400" b="0" i="0" dirty="0">
                <a:effectLst/>
                <a:latin typeface="+mn-lt"/>
              </a:rPr>
              <a:t>Al mostrar a la mujer de perfil, </a:t>
            </a:r>
            <a:r>
              <a:rPr lang="es-ES" sz="2400" b="0" i="0" dirty="0" err="1">
                <a:effectLst/>
                <a:latin typeface="+mn-lt"/>
              </a:rPr>
              <a:t>Baldovinetti</a:t>
            </a:r>
            <a:r>
              <a:rPr lang="es-ES" sz="2400" b="0" i="0" dirty="0">
                <a:effectLst/>
                <a:latin typeface="+mn-lt"/>
              </a:rPr>
              <a:t> estaba siguiendo un formato convencional para retratos en Florencia que continuó hasta aproximadamente 1470. </a:t>
            </a:r>
            <a:br>
              <a:rPr lang="es-ES" sz="2400" b="0" i="0" dirty="0">
                <a:effectLst/>
                <a:latin typeface="+mn-lt"/>
              </a:rPr>
            </a:br>
            <a:r>
              <a:rPr lang="es-ES" sz="2400" b="0" i="0" dirty="0">
                <a:effectLst/>
                <a:latin typeface="+mn-lt"/>
              </a:rPr>
              <a:t>Fue adoptado de las imágenes de los emperadores en monedas y medallas romanas y por lo tanto era un símbolo de poder y rango social. </a:t>
            </a:r>
            <a:br>
              <a:rPr lang="es-ES" sz="2400" b="0" i="0" dirty="0">
                <a:effectLst/>
                <a:latin typeface="+mn-lt"/>
              </a:rPr>
            </a:br>
            <a:r>
              <a:rPr lang="es-ES" sz="2400" b="0" i="0" dirty="0">
                <a:effectLst/>
                <a:latin typeface="+mn-lt"/>
              </a:rPr>
              <a:t>Los artistas renacentistas también crearon medallas con retratos; los que mostraban a las mujeres a menudo presentaban alegorías de la virtud femenina en el reverso. Las pinturas de mujeres de perfil se convirtieron en la abreviatura de la nobleza de su carácter. </a:t>
            </a:r>
            <a:br>
              <a:rPr lang="es-ES" sz="2400" b="0" i="0" dirty="0">
                <a:effectLst/>
                <a:latin typeface="+mn-lt"/>
              </a:rPr>
            </a:br>
            <a:r>
              <a:rPr lang="es-ES" sz="2400" b="0" i="0" dirty="0">
                <a:effectLst/>
                <a:latin typeface="+mn-lt"/>
              </a:rPr>
              <a:t>Aquí el formato cumple la función de asignar la misma prominencia al adorno en la manga de la mujer que a su rostro. </a:t>
            </a:r>
            <a:br>
              <a:rPr lang="es-ES" sz="2400" b="0" i="0" dirty="0">
                <a:effectLst/>
                <a:latin typeface="+mn-lt"/>
              </a:rPr>
            </a:br>
            <a:r>
              <a:rPr lang="es-ES" sz="2400" b="0" i="0" dirty="0">
                <a:effectLst/>
                <a:latin typeface="+mn-lt"/>
              </a:rPr>
              <a:t>Este emblema, que se compone de tres hojas de palma unidas por una cinta y enmarcadas por dos plumas veteadas de oro, puede ser el escudo de armas de su esposo, aunque nadie ha establecido aún a qué familia pertenecía. </a:t>
            </a:r>
            <a:br>
              <a:rPr lang="es-ES" sz="2400" b="0" i="0" dirty="0">
                <a:effectLst/>
                <a:latin typeface="+mn-lt"/>
              </a:rPr>
            </a:br>
            <a:r>
              <a:rPr lang="es-ES" sz="2400" b="0" i="0" dirty="0">
                <a:effectLst/>
                <a:latin typeface="+mn-lt"/>
              </a:rPr>
              <a:t>Su prominencia aquí actúa como un sello visual de la nueva vida de la mujer como miembro de la casa de su esposo.</a:t>
            </a:r>
            <a:br>
              <a:rPr lang="es-ES" sz="2200" b="0" i="0" dirty="0">
                <a:effectLst/>
                <a:latin typeface="+mn-lt"/>
              </a:rPr>
            </a:br>
            <a:endParaRPr lang="es-ES" sz="2200" b="1" dirty="0">
              <a:latin typeface="+mn-lt"/>
            </a:endParaRPr>
          </a:p>
        </p:txBody>
      </p:sp>
      <p:pic>
        <p:nvPicPr>
          <p:cNvPr id="4" name="Imagen 3">
            <a:extLst>
              <a:ext uri="{FF2B5EF4-FFF2-40B4-BE49-F238E27FC236}">
                <a16:creationId xmlns:a16="http://schemas.microsoft.com/office/drawing/2014/main" id="{F1451D1E-5787-44A8-BC00-00CD8153F0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6014" y="988580"/>
            <a:ext cx="4075986" cy="5869420"/>
          </a:xfrm>
          <a:prstGeom prst="rect">
            <a:avLst/>
          </a:prstGeom>
        </p:spPr>
      </p:pic>
      <p:sp>
        <p:nvSpPr>
          <p:cNvPr id="5" name="Título 1">
            <a:extLst>
              <a:ext uri="{FF2B5EF4-FFF2-40B4-BE49-F238E27FC236}">
                <a16:creationId xmlns:a16="http://schemas.microsoft.com/office/drawing/2014/main" id="{F34FFA4D-8566-4152-BA29-4DFAC7FD9442}"/>
              </a:ext>
            </a:extLst>
          </p:cNvPr>
          <p:cNvSpPr txBox="1">
            <a:spLocks/>
          </p:cNvSpPr>
          <p:nvPr/>
        </p:nvSpPr>
        <p:spPr>
          <a:xfrm>
            <a:off x="8116012" y="1"/>
            <a:ext cx="4075987" cy="988580"/>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2800" b="1" dirty="0"/>
              <a:t>1465. Alesso Baldovinetti. Retrato de una mujer. </a:t>
            </a:r>
          </a:p>
          <a:p>
            <a:pPr algn="ctr"/>
            <a:r>
              <a:rPr lang="it-IT" sz="2800" b="1" dirty="0"/>
              <a:t>National Gallery, Londres.</a:t>
            </a:r>
            <a:endParaRPr lang="es-ES" sz="2200" b="1" dirty="0">
              <a:latin typeface="+mn-lt"/>
            </a:endParaRPr>
          </a:p>
        </p:txBody>
      </p:sp>
    </p:spTree>
    <p:extLst>
      <p:ext uri="{BB962C8B-B14F-4D97-AF65-F5344CB8AC3E}">
        <p14:creationId xmlns:p14="http://schemas.microsoft.com/office/powerpoint/2010/main" val="1141674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399249" cy="5869420"/>
          </a:xfrm>
        </p:spPr>
        <p:txBody>
          <a:bodyPr anchor="t">
            <a:normAutofit/>
          </a:bodyPr>
          <a:lstStyle/>
          <a:p>
            <a:r>
              <a:rPr lang="es-ES" sz="2800" b="1" dirty="0"/>
              <a:t>1466 - 1467. Alesso </a:t>
            </a:r>
            <a:r>
              <a:rPr lang="es-ES" sz="2800" b="1" dirty="0" err="1"/>
              <a:t>Baldovinetti</a:t>
            </a:r>
            <a:r>
              <a:rPr lang="es-ES" sz="2800" b="1" dirty="0"/>
              <a:t>. Anunciación. San </a:t>
            </a:r>
            <a:r>
              <a:rPr lang="es-ES" sz="2800" b="1" dirty="0" err="1"/>
              <a:t>Miniato</a:t>
            </a:r>
            <a:r>
              <a:rPr lang="es-ES" sz="2800" b="1" dirty="0"/>
              <a:t> al Monte, Florencia.</a:t>
            </a:r>
          </a:p>
        </p:txBody>
      </p:sp>
      <p:pic>
        <p:nvPicPr>
          <p:cNvPr id="4" name="Imagen 3">
            <a:extLst>
              <a:ext uri="{FF2B5EF4-FFF2-40B4-BE49-F238E27FC236}">
                <a16:creationId xmlns:a16="http://schemas.microsoft.com/office/drawing/2014/main" id="{A7C6B05D-CCC9-4062-8373-7A7C491214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1867" y="0"/>
            <a:ext cx="8280133" cy="6858000"/>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74073" y="365125"/>
            <a:ext cx="4808965" cy="5869420"/>
          </a:xfrm>
        </p:spPr>
        <p:txBody>
          <a:bodyPr anchor="t">
            <a:normAutofit/>
          </a:bodyPr>
          <a:lstStyle/>
          <a:p>
            <a:pPr algn="l"/>
            <a:r>
              <a:rPr lang="it-IT" sz="2800" b="1" dirty="0"/>
              <a:t>1466 - 1467. Alesso Baldovinetti. San Agustín. San Miniato al Monte, Florencia.</a:t>
            </a:r>
            <a:br>
              <a:rPr lang="it-IT" sz="2800" b="1" dirty="0"/>
            </a:br>
            <a:br>
              <a:rPr lang="it-IT" sz="2800" b="1" dirty="0"/>
            </a:br>
            <a:r>
              <a:rPr lang="it-IT" sz="2400" dirty="0">
                <a:latin typeface="+mn-lt"/>
              </a:rPr>
              <a:t>E</a:t>
            </a:r>
            <a:r>
              <a:rPr lang="es-ES" sz="2400" i="0" dirty="0" err="1">
                <a:effectLst/>
                <a:latin typeface="+mn-lt"/>
              </a:rPr>
              <a:t>stá</a:t>
            </a:r>
            <a:r>
              <a:rPr lang="es-ES" sz="2400" i="0" dirty="0">
                <a:effectLst/>
                <a:latin typeface="+mn-lt"/>
              </a:rPr>
              <a:t> pintado al fresco en los lunetos de la capilla, donde el artista quería representar a los evangelistas y los cuatro Doctores de la Iglesia.</a:t>
            </a:r>
            <a:br>
              <a:rPr lang="es-ES" sz="2400" i="0" dirty="0">
                <a:effectLst/>
                <a:latin typeface="+mn-lt"/>
              </a:rPr>
            </a:br>
            <a:r>
              <a:rPr lang="es-ES" sz="2400" i="0" dirty="0" err="1">
                <a:effectLst/>
                <a:latin typeface="+mn-lt"/>
              </a:rPr>
              <a:t>Baldovinetti</a:t>
            </a:r>
            <a:r>
              <a:rPr lang="es-ES" sz="2400" i="0" dirty="0">
                <a:effectLst/>
                <a:latin typeface="+mn-lt"/>
              </a:rPr>
              <a:t> completó el fresco de la Capilla del Cardenal de Portugal, mientras que Antonio y Piero </a:t>
            </a:r>
            <a:r>
              <a:rPr lang="es-ES" sz="2400" i="0" dirty="0" err="1">
                <a:effectLst/>
                <a:latin typeface="+mn-lt"/>
              </a:rPr>
              <a:t>Benci</a:t>
            </a:r>
            <a:r>
              <a:rPr lang="es-ES" sz="2400" i="0" dirty="0">
                <a:effectLst/>
                <a:latin typeface="+mn-lt"/>
              </a:rPr>
              <a:t> llamado Del </a:t>
            </a:r>
            <a:r>
              <a:rPr lang="es-ES" sz="2400" i="0" dirty="0" err="1">
                <a:effectLst/>
                <a:latin typeface="+mn-lt"/>
              </a:rPr>
              <a:t>Pollaiolo</a:t>
            </a:r>
            <a:r>
              <a:rPr lang="es-ES" sz="2400" i="0" dirty="0">
                <a:effectLst/>
                <a:latin typeface="+mn-lt"/>
              </a:rPr>
              <a:t> hicieron el retablo.</a:t>
            </a:r>
            <a:endParaRPr lang="es-ES" sz="2400" dirty="0">
              <a:latin typeface="+mn-lt"/>
            </a:endParaRPr>
          </a:p>
        </p:txBody>
      </p:sp>
      <p:pic>
        <p:nvPicPr>
          <p:cNvPr id="4" name="Imagen 3">
            <a:extLst>
              <a:ext uri="{FF2B5EF4-FFF2-40B4-BE49-F238E27FC236}">
                <a16:creationId xmlns:a16="http://schemas.microsoft.com/office/drawing/2014/main" id="{B80E8B80-C87B-491B-AC49-BC3659F1F8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3038" y="0"/>
            <a:ext cx="7008962" cy="6858000"/>
          </a:xfrm>
          <a:prstGeom prst="rect">
            <a:avLst/>
          </a:prstGeom>
        </p:spPr>
      </p:pic>
    </p:spTree>
    <p:extLst>
      <p:ext uri="{BB962C8B-B14F-4D97-AF65-F5344CB8AC3E}">
        <p14:creationId xmlns:p14="http://schemas.microsoft.com/office/powerpoint/2010/main" val="29597338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74073" y="365125"/>
            <a:ext cx="6373091" cy="5869420"/>
          </a:xfrm>
        </p:spPr>
        <p:txBody>
          <a:bodyPr anchor="t">
            <a:normAutofit fontScale="90000"/>
          </a:bodyPr>
          <a:lstStyle/>
          <a:p>
            <a:pPr algn="l"/>
            <a:r>
              <a:rPr lang="es-ES" sz="2200" b="0" i="0" dirty="0" err="1">
                <a:effectLst/>
                <a:latin typeface="+mn-lt"/>
              </a:rPr>
              <a:t>Baldovinetti</a:t>
            </a:r>
            <a:r>
              <a:rPr lang="es-ES" sz="2200" b="0" i="0" dirty="0">
                <a:effectLst/>
                <a:latin typeface="+mn-lt"/>
              </a:rPr>
              <a:t> completó el fresco de la Capilla del Cardenal de Portugal, mientras que Antonio y Piero </a:t>
            </a:r>
            <a:r>
              <a:rPr lang="es-ES" sz="2200" b="0" i="0" dirty="0" err="1">
                <a:effectLst/>
                <a:latin typeface="+mn-lt"/>
              </a:rPr>
              <a:t>Benci</a:t>
            </a:r>
            <a:r>
              <a:rPr lang="es-ES" sz="2200" b="0" i="0" dirty="0">
                <a:effectLst/>
                <a:latin typeface="+mn-lt"/>
              </a:rPr>
              <a:t> llamado Del </a:t>
            </a:r>
            <a:r>
              <a:rPr lang="es-ES" sz="2200" b="0" i="0" dirty="0" err="1">
                <a:effectLst/>
                <a:latin typeface="+mn-lt"/>
              </a:rPr>
              <a:t>Pollaiolo</a:t>
            </a:r>
            <a:r>
              <a:rPr lang="es-ES" sz="2200" b="0" i="0" dirty="0">
                <a:effectLst/>
                <a:latin typeface="+mn-lt"/>
              </a:rPr>
              <a:t> hicieron el retablo.</a:t>
            </a:r>
            <a:br>
              <a:rPr lang="es-ES" sz="2200" b="0" i="0" dirty="0">
                <a:effectLst/>
                <a:latin typeface="+mn-lt"/>
              </a:rPr>
            </a:br>
            <a:r>
              <a:rPr lang="es-ES" sz="2200" b="0" i="0" dirty="0">
                <a:effectLst/>
                <a:latin typeface="+mn-lt"/>
              </a:rPr>
              <a:t>La decoración de esta capilla fue realizada por </a:t>
            </a:r>
            <a:r>
              <a:rPr lang="es-ES" sz="2200" b="0" i="0" dirty="0" err="1">
                <a:effectLst/>
                <a:latin typeface="+mn-lt"/>
              </a:rPr>
              <a:t>Baldovinetti</a:t>
            </a:r>
            <a:r>
              <a:rPr lang="es-ES" sz="2200" b="0" i="0" dirty="0">
                <a:effectLst/>
                <a:latin typeface="+mn-lt"/>
              </a:rPr>
              <a:t> en 1467 y en esa ocasión el pintor experimentó con nuevas combinaciones de técnicas: la hermosa Anunciación se realizó en parte en madera y en parte "fresca"; los Profetas, evangelistas y Doctores de la Iglesia se completaron en parte "frescos" y en parte "secos". En cualquier caso, los personajes tienen una fisonomía fuertemente caracterizada.</a:t>
            </a:r>
            <a:br>
              <a:rPr lang="es-ES" sz="2200" b="0" i="0" dirty="0">
                <a:effectLst/>
                <a:latin typeface="+mn-lt"/>
              </a:rPr>
            </a:br>
            <a:r>
              <a:rPr lang="es-ES" sz="2200" b="0" i="0" u="none" strike="noStrike" dirty="0">
                <a:effectLst/>
                <a:latin typeface="+mn-lt"/>
              </a:rPr>
              <a:t>Agustín fue imaginado por el pintor con una apariencia aún juvenil y sin barba.</a:t>
            </a:r>
            <a:r>
              <a:rPr lang="es-ES" sz="2200" b="0" i="0" dirty="0">
                <a:effectLst/>
                <a:latin typeface="+mn-lt"/>
              </a:rPr>
              <a:t> En su cabeza lleva un mitra </a:t>
            </a:r>
            <a:r>
              <a:rPr lang="es-ES" sz="2200" b="0" i="0" dirty="0" err="1">
                <a:effectLst/>
                <a:latin typeface="+mn-lt"/>
              </a:rPr>
              <a:t>nimbata</a:t>
            </a:r>
            <a:r>
              <a:rPr lang="es-ES" sz="2200" b="0" i="0" dirty="0">
                <a:effectLst/>
                <a:latin typeface="+mn-lt"/>
              </a:rPr>
              <a:t> y lleva el </a:t>
            </a:r>
            <a:r>
              <a:rPr lang="es-ES" sz="2200" b="0" i="0" dirty="0" err="1">
                <a:effectLst/>
                <a:latin typeface="+mn-lt"/>
              </a:rPr>
              <a:t>pivial</a:t>
            </a:r>
            <a:r>
              <a:rPr lang="es-ES" sz="2200" b="0" i="0" dirty="0">
                <a:effectLst/>
                <a:latin typeface="+mn-lt"/>
              </a:rPr>
              <a:t> episcopal. </a:t>
            </a:r>
            <a:r>
              <a:rPr lang="es-ES" sz="2200" b="0" i="0" dirty="0" err="1">
                <a:effectLst/>
                <a:latin typeface="+mn-lt"/>
              </a:rPr>
              <a:t>Baldovinetti</a:t>
            </a:r>
            <a:r>
              <a:rPr lang="es-ES" sz="2200" b="0" i="0" dirty="0">
                <a:effectLst/>
                <a:latin typeface="+mn-lt"/>
              </a:rPr>
              <a:t> no se olvidó de representar a Agustín también con el vestido negro de los monjes agustinos. En la cintura también se puede ver el cinturón que acompaña simbólicamente al vestido monástico. Como es sabido, este detalle quiere destacar que los monjes agustinos se consideraban descendientes directos de las comunidades monásticas del siglo V que habían sido fundadas por Agustín en la tierra de África. El santo está sentado y sostiene un libro con las manos, que mantiene abierto y que está leyendo cuidadosamente.</a:t>
            </a:r>
            <a:br>
              <a:rPr lang="es-ES" sz="2200" b="0" i="0" dirty="0">
                <a:effectLst/>
                <a:latin typeface="+mn-lt"/>
              </a:rPr>
            </a:br>
            <a:endParaRPr lang="es-ES" sz="2200" b="1" dirty="0">
              <a:latin typeface="+mn-lt"/>
            </a:endParaRPr>
          </a:p>
        </p:txBody>
      </p:sp>
      <p:pic>
        <p:nvPicPr>
          <p:cNvPr id="4" name="Imagen 3">
            <a:extLst>
              <a:ext uri="{FF2B5EF4-FFF2-40B4-BE49-F238E27FC236}">
                <a16:creationId xmlns:a16="http://schemas.microsoft.com/office/drawing/2014/main" id="{B80E8B80-C87B-491B-AC49-BC3659F1F8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6340" y="1676400"/>
            <a:ext cx="5295660" cy="5181600"/>
          </a:xfrm>
          <a:prstGeom prst="rect">
            <a:avLst/>
          </a:prstGeom>
        </p:spPr>
      </p:pic>
      <p:sp>
        <p:nvSpPr>
          <p:cNvPr id="5" name="Título 1">
            <a:extLst>
              <a:ext uri="{FF2B5EF4-FFF2-40B4-BE49-F238E27FC236}">
                <a16:creationId xmlns:a16="http://schemas.microsoft.com/office/drawing/2014/main" id="{093CB8D9-9E03-485D-AF4C-DFAD1B940730}"/>
              </a:ext>
            </a:extLst>
          </p:cNvPr>
          <p:cNvSpPr txBox="1">
            <a:spLocks/>
          </p:cNvSpPr>
          <p:nvPr/>
        </p:nvSpPr>
        <p:spPr>
          <a:xfrm>
            <a:off x="6896339" y="1"/>
            <a:ext cx="5295660" cy="167639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2800" b="1" dirty="0"/>
              <a:t>1466 - 1467. Alesso Baldovinetti. </a:t>
            </a:r>
          </a:p>
          <a:p>
            <a:pPr algn="ctr"/>
            <a:r>
              <a:rPr lang="it-IT" sz="2800" b="1" dirty="0"/>
              <a:t>San Agustín. </a:t>
            </a:r>
          </a:p>
          <a:p>
            <a:pPr algn="ctr"/>
            <a:r>
              <a:rPr lang="it-IT" sz="2800" b="1" dirty="0"/>
              <a:t>San Miniato al Monte, Florencia.</a:t>
            </a:r>
            <a:endParaRPr lang="es-ES" sz="2200" b="1" dirty="0">
              <a:latin typeface="+mn-lt"/>
            </a:endParaRPr>
          </a:p>
        </p:txBody>
      </p:sp>
    </p:spTree>
    <p:extLst>
      <p:ext uri="{BB962C8B-B14F-4D97-AF65-F5344CB8AC3E}">
        <p14:creationId xmlns:p14="http://schemas.microsoft.com/office/powerpoint/2010/main" val="2322000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17167" cy="5869420"/>
          </a:xfrm>
        </p:spPr>
        <p:txBody>
          <a:bodyPr anchor="t">
            <a:normAutofit/>
          </a:bodyPr>
          <a:lstStyle/>
          <a:p>
            <a:r>
              <a:rPr lang="it-IT" sz="2800" b="1" dirty="0"/>
              <a:t>1466 - 1467. Alesso Baldovinetti. San Jerónimo. San Miniato al Monte, Florencia.</a:t>
            </a:r>
            <a:endParaRPr lang="es-ES" sz="2800" b="1" dirty="0"/>
          </a:p>
        </p:txBody>
      </p:sp>
      <p:pic>
        <p:nvPicPr>
          <p:cNvPr id="4" name="Imagen 3">
            <a:extLst>
              <a:ext uri="{FF2B5EF4-FFF2-40B4-BE49-F238E27FC236}">
                <a16:creationId xmlns:a16="http://schemas.microsoft.com/office/drawing/2014/main" id="{0AD597BA-C6EB-4693-BDDA-3F94C0C321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9785" y="0"/>
            <a:ext cx="4862215" cy="6858000"/>
          </a:xfrm>
          <a:prstGeom prst="rect">
            <a:avLst/>
          </a:prstGeom>
        </p:spPr>
      </p:pic>
    </p:spTree>
    <p:extLst>
      <p:ext uri="{BB962C8B-B14F-4D97-AF65-F5344CB8AC3E}">
        <p14:creationId xmlns:p14="http://schemas.microsoft.com/office/powerpoint/2010/main" val="26200846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180618" cy="2045566"/>
          </a:xfrm>
        </p:spPr>
        <p:txBody>
          <a:bodyPr anchor="t">
            <a:normAutofit/>
          </a:bodyPr>
          <a:lstStyle/>
          <a:p>
            <a:r>
              <a:rPr lang="it-IT" sz="2800" b="1" dirty="0"/>
              <a:t>1466 - 1467. Alesso Baldovinetti. Frescos atribuidos. San Miniato al Monte, Florencia.</a:t>
            </a:r>
            <a:endParaRPr lang="es-ES" sz="2800" dirty="0"/>
          </a:p>
        </p:txBody>
      </p:sp>
      <p:pic>
        <p:nvPicPr>
          <p:cNvPr id="4" name="Imagen 3">
            <a:extLst>
              <a:ext uri="{FF2B5EF4-FFF2-40B4-BE49-F238E27FC236}">
                <a16:creationId xmlns:a16="http://schemas.microsoft.com/office/drawing/2014/main" id="{38CAEF99-39B9-4F3D-A5FC-14776FEF4F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62254" y="2410691"/>
            <a:ext cx="5929746" cy="4447309"/>
          </a:xfrm>
          <a:prstGeom prst="rect">
            <a:avLst/>
          </a:prstGeom>
        </p:spPr>
      </p:pic>
      <p:pic>
        <p:nvPicPr>
          <p:cNvPr id="6" name="Imagen 5">
            <a:extLst>
              <a:ext uri="{FF2B5EF4-FFF2-40B4-BE49-F238E27FC236}">
                <a16:creationId xmlns:a16="http://schemas.microsoft.com/office/drawing/2014/main" id="{AEB1D42D-0056-4F34-A490-C86162460C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10691"/>
            <a:ext cx="5929746" cy="4447309"/>
          </a:xfrm>
          <a:prstGeom prst="rect">
            <a:avLst/>
          </a:prstGeom>
        </p:spPr>
      </p:pic>
    </p:spTree>
    <p:extLst>
      <p:ext uri="{BB962C8B-B14F-4D97-AF65-F5344CB8AC3E}">
        <p14:creationId xmlns:p14="http://schemas.microsoft.com/office/powerpoint/2010/main" val="28197036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5968270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526218" cy="5869420"/>
          </a:xfrm>
        </p:spPr>
        <p:txBody>
          <a:bodyPr anchor="t">
            <a:normAutofit/>
          </a:bodyPr>
          <a:lstStyle/>
          <a:p>
            <a:r>
              <a:rPr lang="it-IT" sz="2800" b="1" dirty="0"/>
              <a:t>1472. Alesso Baldovinetti. Trinidad con San Benedeto y San Giovanni Gualberto. Galleria della Accademia, Firenze.</a:t>
            </a:r>
            <a:endParaRPr lang="es-ES" sz="2800" b="1" dirty="0"/>
          </a:p>
        </p:txBody>
      </p:sp>
      <p:pic>
        <p:nvPicPr>
          <p:cNvPr id="4" name="Imagen 3">
            <a:extLst>
              <a:ext uri="{FF2B5EF4-FFF2-40B4-BE49-F238E27FC236}">
                <a16:creationId xmlns:a16="http://schemas.microsoft.com/office/drawing/2014/main" id="{7F9B80C2-6EB1-426F-BF41-A93CCD5A1E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8836" y="0"/>
            <a:ext cx="8153164"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131280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909520" cy="5869420"/>
          </a:xfrm>
        </p:spPr>
        <p:txBody>
          <a:bodyPr anchor="t">
            <a:normAutofit/>
          </a:bodyPr>
          <a:lstStyle/>
          <a:p>
            <a:r>
              <a:rPr lang="it-IT" sz="2800" b="1" dirty="0"/>
              <a:t>Alesso Baldovinetti. Vidriera San Andrés. Capilla Pazzi, Santa Croce, Florencia.</a:t>
            </a:r>
            <a:endParaRPr lang="es-ES" sz="2800" b="1" dirty="0"/>
          </a:p>
        </p:txBody>
      </p:sp>
      <p:pic>
        <p:nvPicPr>
          <p:cNvPr id="4" name="Imagen 3">
            <a:extLst>
              <a:ext uri="{FF2B5EF4-FFF2-40B4-BE49-F238E27FC236}">
                <a16:creationId xmlns:a16="http://schemas.microsoft.com/office/drawing/2014/main" id="{217848D8-FA27-4E1F-B05A-F673002BB410}"/>
              </a:ext>
            </a:extLst>
          </p:cNvPr>
          <p:cNvPicPr>
            <a:picLocks noChangeAspect="1"/>
          </p:cNvPicPr>
          <p:nvPr/>
        </p:nvPicPr>
        <p:blipFill rotWithShape="1">
          <a:blip r:embed="rId2">
            <a:extLst>
              <a:ext uri="{28A0092B-C50C-407E-A947-70E740481C1C}">
                <a14:useLocalDpi xmlns:a14="http://schemas.microsoft.com/office/drawing/2010/main" val="0"/>
              </a:ext>
            </a:extLst>
          </a:blip>
          <a:srcRect l="18420" t="3232" r="16938" b="3232"/>
          <a:stretch/>
        </p:blipFill>
        <p:spPr>
          <a:xfrm>
            <a:off x="9422138" y="1"/>
            <a:ext cx="2769862" cy="6858000"/>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292009" cy="5869420"/>
          </a:xfrm>
        </p:spPr>
        <p:txBody>
          <a:bodyPr anchor="t">
            <a:normAutofit/>
          </a:bodyPr>
          <a:lstStyle/>
          <a:p>
            <a:r>
              <a:rPr lang="it-IT" sz="2800" b="1" dirty="0"/>
              <a:t>Alesso Baldovinetti. Vidriera Santo Padre. Capilla Pazzi, Santa Croce, Florencia.</a:t>
            </a:r>
            <a:endParaRPr lang="es-ES" sz="2800" b="1" dirty="0"/>
          </a:p>
        </p:txBody>
      </p:sp>
      <p:pic>
        <p:nvPicPr>
          <p:cNvPr id="4" name="Imagen 3">
            <a:extLst>
              <a:ext uri="{FF2B5EF4-FFF2-40B4-BE49-F238E27FC236}">
                <a16:creationId xmlns:a16="http://schemas.microsoft.com/office/drawing/2014/main" id="{7B2A977F-9BD1-46F7-ABE4-91C7B1B2DAA5}"/>
              </a:ext>
            </a:extLst>
          </p:cNvPr>
          <p:cNvPicPr>
            <a:picLocks noChangeAspect="1"/>
          </p:cNvPicPr>
          <p:nvPr/>
        </p:nvPicPr>
        <p:blipFill rotWithShape="1">
          <a:blip r:embed="rId2">
            <a:extLst>
              <a:ext uri="{28A0092B-C50C-407E-A947-70E740481C1C}">
                <a14:useLocalDpi xmlns:a14="http://schemas.microsoft.com/office/drawing/2010/main" val="0"/>
              </a:ext>
            </a:extLst>
          </a:blip>
          <a:srcRect l="17030" r="16383"/>
          <a:stretch/>
        </p:blipFill>
        <p:spPr>
          <a:xfrm>
            <a:off x="3804627" y="0"/>
            <a:ext cx="8387373" cy="6858000"/>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296156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5337991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067393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0717804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5276138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957640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TotalTime>
  <Words>1679</Words>
  <Application>Microsoft Office PowerPoint</Application>
  <PresentationFormat>Panorámica</PresentationFormat>
  <Paragraphs>32</Paragraphs>
  <Slides>33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33</vt:i4>
      </vt:variant>
    </vt:vector>
  </HeadingPairs>
  <TitlesOfParts>
    <vt:vector size="37" baseType="lpstr">
      <vt:lpstr>Arial</vt:lpstr>
      <vt:lpstr>Calibri</vt:lpstr>
      <vt:lpstr>Calibri Light</vt:lpstr>
      <vt:lpstr>Tema de Office</vt:lpstr>
      <vt:lpstr>Alesso Baldovinetti</vt:lpstr>
      <vt:lpstr>Presentación de PowerPoint</vt:lpstr>
      <vt:lpstr>1447. Alesso Baldovinetti. Anunciación. Galleria degli Uffizi, Florencia. La escena está ambientada en una logia, cerrada al fondo por un alto muro más allá del cual brotan las copas de algunos árboles, como cipreses y un árbol frutal que recuerda al del Paraíso Terrenal. La Virgen, con una figura elegantemente alargada, tiene un gesto casi de sorpresa al levantarse del asiento, frente a una pequeña mesa en la que hay un folleto rojo, que probablemente estaba leyendo, y un badalone muy alto. El Ángel, de hecho, ha venido de la izquierda, con su túnica ondulada para el rápido movimiento, y con los brazos cruzados como signo de humildad le trae el anuncio, que ella acepta, de hecho del cielo ya vienen los rayos dorados de la fertilización divina.</vt:lpstr>
      <vt:lpstr>1447. Alesso Baldovinetti. Anunciación. Galleria degli Uffizi, Florencia. En la cabeza de María, enmarcada por un velo transparente e impalpable, vemos un arrepentimiento. Notable es el piso de mármol de colores, tomado de Angelico. Cerca del muro cortina se puede ver un seto florido, una alusión al hortus conclusus mariano, mientras que detrás de María se puede ver la puerta inevitable, típica de la iconografía del género. La arquitectura, sencilla y aireada, recuerda a los proyectos de Michelozzo. El brillo está influenciado por la lección de Domenico Veneziano, aunque el color pastoso e intenso de la túnica del ángel es una experimentación personal, que luego fue copiado por otros autores de la segunda mitad del siglo XV. </vt:lpstr>
      <vt:lpstr>Presentación de PowerPoint</vt:lpstr>
      <vt:lpstr>1450. Alesso Baldovinetti. Boda de Caná, Bautismo y Ascensión.</vt:lpstr>
      <vt:lpstr>1454. Alesso Baldovinetti. Virgen con niño y Santos. Galleria degli Uffizi, Florencia. La obra está claramente inspirada en el Retablo de San Marcos de Beato Angelico, con una disposición similar de los santos, incluyendo los dos arrodillados a lo largo de las perspectivas diagonales, y otros detalles como la alfombra, la cortina colgante y el jardín que se puede adivinar desde las puntas de los árboles que se pueden ver arriba. En el centro está la Virgen sentada en una silla renacentista, adorando al Niño en su regazo. </vt:lpstr>
      <vt:lpstr>1454. Alesso Baldovinetti. Virgen con niño y Santos. Galleria degli Uffizi, Florencia. Desde la izquierda se pueden ver los santos Cosme y Damián, protectores de la casa de los Medici, Juan bautista, protector de Florencia, Lorenzo con la parrilla sobre el dálmata, Giuliano con la espada y Antonio Abad; de rodillas, de tamaño ligeramente subestimado, vemos a los santos Francisco de Asís y Pedro mártir arrodillados. El mismo formato cuadrado se basaba en Fra Angélico y era en su momento vanguardista.  Entre los árboles destaca en el centro la palmera, símbolo del martirio de Cristo. </vt:lpstr>
      <vt:lpstr>1459 - 1470. Alesso Baldovinetti. Crucifixión con San Antonio. Museo de San Marco.</vt:lpstr>
      <vt:lpstr>Presentación de PowerPoint</vt:lpstr>
      <vt:lpstr>1460 - 1462. Alesso Baldovinetti. Natividad. Santissima Annunziata, Florencia.</vt:lpstr>
      <vt:lpstr>1460 - 1465. Alesso Baldovinetti. Virgen con niño. Musée du Louvre, París.</vt:lpstr>
      <vt:lpstr>1460 - 1465. Alesso Baldovinetti. Virgen con niño. Musée Jacquemart-André, París.</vt:lpstr>
      <vt:lpstr>1465. Alesso Baldovinetti. Retrato de una mujer. National Gallery, Londres.  El cabello dorado, los labios rosados y la piel pálida eran el ideal de la belleza femenina en la Florencia del siglo XV, y eran características de imágenes de la Virgen María y diosas paganas, así como retratos de mujeres de alto estatus.   Aquí se combinan con una observación cuidadosa de las líneas afiladas de la larga nariz de la mujer, revelando que este es un retrato de un individuo, por idealmente hermoso que sea.</vt:lpstr>
      <vt:lpstr>El artista ha equilibrado la protuberancia de la nariz de la mujer con las ondas de su elaborado peinado, que se mantiene unido con una banda blanca rematada con un racimo de perlas.  Una fina banda negra rodea la parte superior de su frente, llamando la atención sobre su línea de cabello alta a la moda.  Alrededor de su largo cuello lleva una hebra de cuentas naranjas con un colgante con una gran perla. Baldovinetti ha utilizado pequeños puntos blancos para enfatizar la forma y el brillo de las cuentas y perlas.  También se pueden ver estos pequeños puntos, tan característicos de su técnica, destacando los contornos de la nariz, la barbilla y los gruesos pliegues de la tela de las mangas.</vt:lpstr>
      <vt:lpstr>El esplendor de su atuendo y la corta edad de la mujer sugieren que la imagen fue pintada como un retrato de matrimonio o compromiso.  El objetivo principal del matrimonio era crear alianzas entre las familias, fortalecer sus fortunas políticas y sociales y producir hijos.  Una niña tenía muy pocas opciones en su esposo, ya que el contrato fue arreglado por su familia.  La imagen fue hecha para mostrar la virtud de la niña y el prestigio de la familia con la que se casaría, en lugar de su identidad personal.  La perfecta cualidad esférica blanca de la perla, por ejemplo, simbolizaba la pureza, una virtud esencial para una mujer joven en el matrimonio.  Según la costumbre social, la familia del novio era responsable de vestir a la novia y habrían pedido las mejores joyas y telas que podían permitirse para mostrar su riqueza y estatus.  El costo de estos artículos, así como la conmemoración de la alianza matrimonial, justificaron el gasto de encargar un retrato.  La habilidad del artista y la belleza de la novia mejorarían aún más su reputación. </vt:lpstr>
      <vt:lpstr>Al mostrar a la mujer de perfil, Baldovinetti estaba siguiendo un formato convencional para retratos en Florencia que continuó hasta aproximadamente 1470.  Fue adoptado de las imágenes de los emperadores en monedas y medallas romanas y por lo tanto era un símbolo de poder y rango social.  Los artistas renacentistas también crearon medallas con retratos; los que mostraban a las mujeres a menudo presentaban alegorías de la virtud femenina en el reverso. Las pinturas de mujeres de perfil se convirtieron en la abreviatura de la nobleza de su carácter.  Aquí el formato cumple la función de asignar la misma prominencia al adorno en la manga de la mujer que a su rostro.  Este emblema, que se compone de tres hojas de palma unidas por una cinta y enmarcadas por dos plumas veteadas de oro, puede ser el escudo de armas de su esposo, aunque nadie ha establecido aún a qué familia pertenecía.  Su prominencia aquí actúa como un sello visual de la nueva vida de la mujer como miembro de la casa de su esposo. </vt:lpstr>
      <vt:lpstr>1466 - 1467. Alesso Baldovinetti. Anunciación. San Miniato al Monte, Florencia.</vt:lpstr>
      <vt:lpstr>1466 - 1467. Alesso Baldovinetti. San Agustín. San Miniato al Monte, Florencia.  Está pintado al fresco en los lunetos de la capilla, donde el artista quería representar a los evangelistas y los cuatro Doctores de la Iglesia. Baldovinetti completó el fresco de la Capilla del Cardenal de Portugal, mientras que Antonio y Piero Benci llamado Del Pollaiolo hicieron el retablo.</vt:lpstr>
      <vt:lpstr>Baldovinetti completó el fresco de la Capilla del Cardenal de Portugal, mientras que Antonio y Piero Benci llamado Del Pollaiolo hicieron el retablo. La decoración de esta capilla fue realizada por Baldovinetti en 1467 y en esa ocasión el pintor experimentó con nuevas combinaciones de técnicas: la hermosa Anunciación se realizó en parte en madera y en parte "fresca"; los Profetas, evangelistas y Doctores de la Iglesia se completaron en parte "frescos" y en parte "secos". En cualquier caso, los personajes tienen una fisonomía fuertemente caracterizada. Agustín fue imaginado por el pintor con una apariencia aún juvenil y sin barba. En su cabeza lleva un mitra nimbata y lleva el pivial episcopal. Baldovinetti no se olvidó de representar a Agustín también con el vestido negro de los monjes agustinos. En la cintura también se puede ver el cinturón que acompaña simbólicamente al vestido monástico. Como es sabido, este detalle quiere destacar que los monjes agustinos se consideraban descendientes directos de las comunidades monásticas del siglo V que habían sido fundadas por Agustín en la tierra de África. El santo está sentado y sostiene un libro con las manos, que mantiene abierto y que está leyendo cuidadosamente. </vt:lpstr>
      <vt:lpstr>1466 - 1467. Alesso Baldovinetti. San Jerónimo. San Miniato al Monte, Florencia.</vt:lpstr>
      <vt:lpstr>1466 - 1467. Alesso Baldovinetti. Frescos atribuidos. San Miniato al Monte, Florencia.</vt:lpstr>
      <vt:lpstr>Presentación de PowerPoint</vt:lpstr>
      <vt:lpstr>1472. Alesso Baldovinetti. Trinidad con San Benedeto y San Giovanni Gualberto. Galleria della Accademia, Firenze.</vt:lpstr>
      <vt:lpstr>Presentación de PowerPoint</vt:lpstr>
      <vt:lpstr>Alesso Baldovinetti. Vidriera San Andrés. Capilla Pazzi, Santa Croce, Florencia.</vt:lpstr>
      <vt:lpstr>Alesso Baldovinetti. Vidriera Santo Padre. Capilla Pazzi, Santa Croce, Florencia.</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5</cp:revision>
  <dcterms:created xsi:type="dcterms:W3CDTF">2021-04-11T17:29:31Z</dcterms:created>
  <dcterms:modified xsi:type="dcterms:W3CDTF">2021-11-16T18:10:41Z</dcterms:modified>
</cp:coreProperties>
</file>