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8" r:id="rId3"/>
    <p:sldId id="257" r:id="rId4"/>
    <p:sldId id="299" r:id="rId5"/>
    <p:sldId id="300" r:id="rId6"/>
    <p:sldId id="301" r:id="rId7"/>
    <p:sldId id="309" r:id="rId8"/>
    <p:sldId id="310" r:id="rId9"/>
    <p:sldId id="303" r:id="rId10"/>
    <p:sldId id="413" r:id="rId11"/>
    <p:sldId id="382" r:id="rId12"/>
    <p:sldId id="414" r:id="rId13"/>
    <p:sldId id="418" r:id="rId14"/>
    <p:sldId id="304" r:id="rId15"/>
    <p:sldId id="383" r:id="rId16"/>
    <p:sldId id="412" r:id="rId17"/>
    <p:sldId id="416" r:id="rId18"/>
    <p:sldId id="417" r:id="rId19"/>
    <p:sldId id="415" r:id="rId20"/>
    <p:sldId id="419" r:id="rId21"/>
    <p:sldId id="292" r:id="rId22"/>
    <p:sldId id="298" r:id="rId23"/>
    <p:sldId id="384" r:id="rId24"/>
    <p:sldId id="555" r:id="rId25"/>
    <p:sldId id="553" r:id="rId26"/>
    <p:sldId id="554" r:id="rId27"/>
    <p:sldId id="552" r:id="rId28"/>
    <p:sldId id="410" r:id="rId29"/>
    <p:sldId id="556" r:id="rId30"/>
    <p:sldId id="326" r:id="rId31"/>
    <p:sldId id="328" r:id="rId32"/>
    <p:sldId id="327" r:id="rId33"/>
    <p:sldId id="421" r:id="rId34"/>
    <p:sldId id="422" r:id="rId35"/>
    <p:sldId id="423" r:id="rId36"/>
    <p:sldId id="426" r:id="rId37"/>
    <p:sldId id="377" r:id="rId38"/>
    <p:sldId id="378" r:id="rId39"/>
    <p:sldId id="379" r:id="rId40"/>
    <p:sldId id="286" r:id="rId41"/>
    <p:sldId id="287" r:id="rId42"/>
    <p:sldId id="380" r:id="rId43"/>
    <p:sldId id="427" r:id="rId44"/>
    <p:sldId id="428" r:id="rId45"/>
    <p:sldId id="329" r:id="rId46"/>
    <p:sldId id="330" r:id="rId47"/>
    <p:sldId id="407" r:id="rId48"/>
    <p:sldId id="539" r:id="rId49"/>
    <p:sldId id="543" r:id="rId50"/>
    <p:sldId id="446" r:id="rId51"/>
    <p:sldId id="540" r:id="rId52"/>
    <p:sldId id="541" r:id="rId53"/>
    <p:sldId id="430" r:id="rId54"/>
    <p:sldId id="376" r:id="rId55"/>
    <p:sldId id="431" r:id="rId56"/>
    <p:sldId id="332" r:id="rId57"/>
    <p:sldId id="544" r:id="rId58"/>
    <p:sldId id="432" r:id="rId59"/>
    <p:sldId id="288" r:id="rId60"/>
    <p:sldId id="333" r:id="rId61"/>
    <p:sldId id="433" r:id="rId62"/>
    <p:sldId id="434" r:id="rId63"/>
    <p:sldId id="545" r:id="rId64"/>
    <p:sldId id="334" r:id="rId65"/>
    <p:sldId id="335" r:id="rId66"/>
    <p:sldId id="435" r:id="rId67"/>
    <p:sldId id="436" r:id="rId68"/>
    <p:sldId id="289" r:id="rId69"/>
    <p:sldId id="293" r:id="rId70"/>
    <p:sldId id="437" r:id="rId71"/>
    <p:sldId id="547" r:id="rId72"/>
    <p:sldId id="438" r:id="rId73"/>
    <p:sldId id="331" r:id="rId74"/>
    <p:sldId id="306" r:id="rId75"/>
    <p:sldId id="538" r:id="rId76"/>
    <p:sldId id="341" r:id="rId77"/>
    <p:sldId id="551" r:id="rId78"/>
    <p:sldId id="537" r:id="rId79"/>
    <p:sldId id="342" r:id="rId80"/>
    <p:sldId id="439" r:id="rId81"/>
    <p:sldId id="440" r:id="rId82"/>
    <p:sldId id="441" r:id="rId83"/>
    <p:sldId id="442" r:id="rId84"/>
    <p:sldId id="336" r:id="rId85"/>
    <p:sldId id="443" r:id="rId86"/>
    <p:sldId id="590" r:id="rId87"/>
    <p:sldId id="343" r:id="rId88"/>
    <p:sldId id="337" r:id="rId89"/>
    <p:sldId id="546" r:id="rId90"/>
    <p:sldId id="338" r:id="rId91"/>
    <p:sldId id="548" r:id="rId92"/>
    <p:sldId id="549" r:id="rId93"/>
    <p:sldId id="550" r:id="rId94"/>
    <p:sldId id="445" r:id="rId95"/>
    <p:sldId id="375" r:id="rId96"/>
    <p:sldId id="351" r:id="rId97"/>
    <p:sldId id="447" r:id="rId98"/>
    <p:sldId id="449" r:id="rId99"/>
    <p:sldId id="408" r:id="rId100"/>
    <p:sldId id="564" r:id="rId101"/>
    <p:sldId id="565" r:id="rId102"/>
    <p:sldId id="450" r:id="rId103"/>
    <p:sldId id="456" r:id="rId104"/>
    <p:sldId id="457" r:id="rId105"/>
    <p:sldId id="455" r:id="rId106"/>
    <p:sldId id="458" r:id="rId107"/>
    <p:sldId id="454" r:id="rId108"/>
    <p:sldId id="563" r:id="rId109"/>
    <p:sldId id="339" r:id="rId110"/>
    <p:sldId id="459" r:id="rId111"/>
    <p:sldId id="460" r:id="rId112"/>
    <p:sldId id="461" r:id="rId113"/>
    <p:sldId id="348" r:id="rId114"/>
    <p:sldId id="542" r:id="rId115"/>
    <p:sldId id="323" r:id="rId116"/>
    <p:sldId id="467" r:id="rId117"/>
    <p:sldId id="462" r:id="rId118"/>
    <p:sldId id="314" r:id="rId119"/>
    <p:sldId id="567" r:id="rId120"/>
    <p:sldId id="566" r:id="rId121"/>
    <p:sldId id="307" r:id="rId122"/>
    <p:sldId id="321" r:id="rId123"/>
    <p:sldId id="320" r:id="rId124"/>
    <p:sldId id="319" r:id="rId125"/>
    <p:sldId id="315" r:id="rId126"/>
    <p:sldId id="317" r:id="rId127"/>
    <p:sldId id="316" r:id="rId128"/>
    <p:sldId id="393" r:id="rId129"/>
    <p:sldId id="318" r:id="rId130"/>
    <p:sldId id="568" r:id="rId131"/>
    <p:sldId id="394" r:id="rId132"/>
    <p:sldId id="290" r:id="rId133"/>
    <p:sldId id="295" r:id="rId134"/>
    <p:sldId id="354" r:id="rId135"/>
    <p:sldId id="469" r:id="rId136"/>
    <p:sldId id="463" r:id="rId137"/>
    <p:sldId id="349" r:id="rId138"/>
    <p:sldId id="358" r:id="rId139"/>
    <p:sldId id="465" r:id="rId140"/>
    <p:sldId id="466" r:id="rId141"/>
    <p:sldId id="569" r:id="rId142"/>
    <p:sldId id="468" r:id="rId143"/>
    <p:sldId id="350" r:id="rId144"/>
    <p:sldId id="297" r:id="rId145"/>
    <p:sldId id="471" r:id="rId146"/>
    <p:sldId id="357" r:id="rId147"/>
    <p:sldId id="558" r:id="rId148"/>
    <p:sldId id="557" r:id="rId149"/>
    <p:sldId id="397" r:id="rId150"/>
    <p:sldId id="470" r:id="rId151"/>
    <p:sldId id="472" r:id="rId152"/>
    <p:sldId id="473" r:id="rId153"/>
    <p:sldId id="562" r:id="rId154"/>
    <p:sldId id="559" r:id="rId155"/>
    <p:sldId id="501" r:id="rId156"/>
    <p:sldId id="474" r:id="rId157"/>
    <p:sldId id="560" r:id="rId158"/>
    <p:sldId id="475" r:id="rId159"/>
    <p:sldId id="481" r:id="rId160"/>
    <p:sldId id="483" r:id="rId161"/>
    <p:sldId id="444" r:id="rId162"/>
    <p:sldId id="479" r:id="rId163"/>
    <p:sldId id="561" r:id="rId164"/>
    <p:sldId id="478" r:id="rId165"/>
    <p:sldId id="476" r:id="rId166"/>
    <p:sldId id="480" r:id="rId167"/>
    <p:sldId id="482" r:id="rId168"/>
    <p:sldId id="477" r:id="rId169"/>
    <p:sldId id="484" r:id="rId170"/>
    <p:sldId id="398" r:id="rId171"/>
    <p:sldId id="365" r:id="rId172"/>
    <p:sldId id="570" r:id="rId173"/>
    <p:sldId id="572" r:id="rId174"/>
    <p:sldId id="355" r:id="rId175"/>
    <p:sldId id="400" r:id="rId176"/>
    <p:sldId id="485" r:id="rId177"/>
    <p:sldId id="582" r:id="rId178"/>
    <p:sldId id="583" r:id="rId179"/>
    <p:sldId id="486" r:id="rId180"/>
    <p:sldId id="487" r:id="rId181"/>
    <p:sldId id="367" r:id="rId182"/>
    <p:sldId id="291" r:id="rId183"/>
    <p:sldId id="584" r:id="rId184"/>
    <p:sldId id="401" r:id="rId185"/>
    <p:sldId id="488" r:id="rId186"/>
    <p:sldId id="366" r:id="rId187"/>
    <p:sldId id="489" r:id="rId188"/>
    <p:sldId id="490" r:id="rId189"/>
    <p:sldId id="294" r:id="rId190"/>
    <p:sldId id="573" r:id="rId191"/>
    <p:sldId id="369" r:id="rId192"/>
    <p:sldId id="406" r:id="rId193"/>
    <p:sldId id="587" r:id="rId194"/>
    <p:sldId id="588" r:id="rId195"/>
    <p:sldId id="258" r:id="rId196"/>
    <p:sldId id="272" r:id="rId197"/>
    <p:sldId id="273" r:id="rId198"/>
    <p:sldId id="402" r:id="rId199"/>
    <p:sldId id="493" r:id="rId200"/>
    <p:sldId id="495" r:id="rId201"/>
    <p:sldId id="496" r:id="rId202"/>
    <p:sldId id="275" r:id="rId203"/>
    <p:sldId id="589" r:id="rId204"/>
    <p:sldId id="497" r:id="rId205"/>
    <p:sldId id="368" r:id="rId206"/>
    <p:sldId id="498" r:id="rId207"/>
    <p:sldId id="585" r:id="rId208"/>
    <p:sldId id="586" r:id="rId209"/>
    <p:sldId id="411" r:id="rId210"/>
    <p:sldId id="353" r:id="rId211"/>
    <p:sldId id="284" r:id="rId212"/>
    <p:sldId id="529" r:id="rId213"/>
    <p:sldId id="530" r:id="rId214"/>
    <p:sldId id="280" r:id="rId215"/>
    <p:sldId id="361" r:id="rId216"/>
    <p:sldId id="359" r:id="rId217"/>
    <p:sldId id="360" r:id="rId218"/>
    <p:sldId id="362" r:id="rId219"/>
    <p:sldId id="363" r:id="rId220"/>
    <p:sldId id="403" r:id="rId221"/>
    <p:sldId id="499" r:id="rId222"/>
    <p:sldId id="404" r:id="rId223"/>
    <p:sldId id="278" r:id="rId224"/>
    <p:sldId id="405" r:id="rId225"/>
    <p:sldId id="592" r:id="rId226"/>
    <p:sldId id="591" r:id="rId227"/>
    <p:sldId id="281" r:id="rId228"/>
    <p:sldId id="282" r:id="rId229"/>
    <p:sldId id="370" r:id="rId230"/>
    <p:sldId id="371" r:id="rId231"/>
    <p:sldId id="372" r:id="rId232"/>
    <p:sldId id="385" r:id="rId233"/>
    <p:sldId id="386" r:id="rId234"/>
    <p:sldId id="387" r:id="rId235"/>
    <p:sldId id="593" r:id="rId236"/>
    <p:sldId id="594" r:id="rId237"/>
    <p:sldId id="276" r:id="rId238"/>
    <p:sldId id="373" r:id="rId239"/>
    <p:sldId id="504" r:id="rId240"/>
    <p:sldId id="502" r:id="rId241"/>
    <p:sldId id="571" r:id="rId242"/>
    <p:sldId id="507" r:id="rId243"/>
    <p:sldId id="595" r:id="rId244"/>
    <p:sldId id="508" r:id="rId245"/>
    <p:sldId id="509" r:id="rId246"/>
    <p:sldId id="596" r:id="rId247"/>
    <p:sldId id="598" r:id="rId248"/>
    <p:sldId id="599" r:id="rId249"/>
    <p:sldId id="510" r:id="rId250"/>
    <p:sldId id="511" r:id="rId251"/>
    <p:sldId id="512" r:id="rId252"/>
    <p:sldId id="513" r:id="rId253"/>
    <p:sldId id="500" r:id="rId254"/>
    <p:sldId id="600" r:id="rId255"/>
    <p:sldId id="601" r:id="rId256"/>
    <p:sldId id="514" r:id="rId257"/>
    <p:sldId id="597" r:id="rId258"/>
    <p:sldId id="602" r:id="rId259"/>
    <p:sldId id="283" r:id="rId260"/>
    <p:sldId id="603" r:id="rId261"/>
    <p:sldId id="604" r:id="rId262"/>
    <p:sldId id="605" r:id="rId263"/>
    <p:sldId id="606" r:id="rId264"/>
    <p:sldId id="607" r:id="rId265"/>
    <p:sldId id="608" r:id="rId266"/>
    <p:sldId id="609" r:id="rId267"/>
    <p:sldId id="515" r:id="rId268"/>
    <p:sldId id="388" r:id="rId269"/>
    <p:sldId id="516" r:id="rId270"/>
    <p:sldId id="389" r:id="rId271"/>
    <p:sldId id="374" r:id="rId272"/>
    <p:sldId id="381" r:id="rId273"/>
    <p:sldId id="517" r:id="rId274"/>
    <p:sldId id="518" r:id="rId275"/>
    <p:sldId id="610" r:id="rId276"/>
    <p:sldId id="611" r:id="rId277"/>
    <p:sldId id="577" r:id="rId278"/>
    <p:sldId id="576" r:id="rId279"/>
    <p:sldId id="574" r:id="rId280"/>
    <p:sldId id="521" r:id="rId281"/>
    <p:sldId id="520" r:id="rId282"/>
    <p:sldId id="524" r:id="rId283"/>
    <p:sldId id="503" r:id="rId284"/>
    <p:sldId id="578" r:id="rId285"/>
    <p:sldId id="491" r:id="rId286"/>
    <p:sldId id="579" r:id="rId287"/>
    <p:sldId id="580" r:id="rId288"/>
    <p:sldId id="581" r:id="rId289"/>
    <p:sldId id="575" r:id="rId290"/>
    <p:sldId id="522" r:id="rId291"/>
    <p:sldId id="277" r:id="rId292"/>
    <p:sldId id="506" r:id="rId293"/>
    <p:sldId id="526" r:id="rId294"/>
    <p:sldId id="523" r:id="rId295"/>
    <p:sldId id="525" r:id="rId296"/>
    <p:sldId id="527" r:id="rId297"/>
    <p:sldId id="519" r:id="rId298"/>
    <p:sldId id="612" r:id="rId299"/>
    <p:sldId id="535" r:id="rId300"/>
    <p:sldId id="536" r:id="rId301"/>
    <p:sldId id="528" r:id="rId302"/>
    <p:sldId id="532" r:id="rId303"/>
    <p:sldId id="533" r:id="rId304"/>
    <p:sldId id="534" r:id="rId30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presProps" Target="presProp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theme" Target="theme/theme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D24003-0A60-446A-ADF6-ECAC2437974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19AFEFB-5669-4A7C-8330-843468ABE2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925D9E1-3BFB-46BD-A0C8-2F3697E087E5}"/>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5" name="Marcador de pie de página 4">
            <a:extLst>
              <a:ext uri="{FF2B5EF4-FFF2-40B4-BE49-F238E27FC236}">
                <a16:creationId xmlns:a16="http://schemas.microsoft.com/office/drawing/2014/main" id="{94FD18EC-8F62-4E83-B459-89F57322E9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251AB72-1D9C-4D9B-BF3F-B78E059C20C8}"/>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754063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449B0E-6A6D-4753-9EB9-565E21CD64F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EB39C05-B1F2-45DF-982C-D07B7217A3C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DB463A1-C88B-41D6-B647-A71EC59068EF}"/>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5" name="Marcador de pie de página 4">
            <a:extLst>
              <a:ext uri="{FF2B5EF4-FFF2-40B4-BE49-F238E27FC236}">
                <a16:creationId xmlns:a16="http://schemas.microsoft.com/office/drawing/2014/main" id="{8FFDEEAF-BA46-4BFA-95E7-B4065731B4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FE7C19D-1680-475E-810B-A5A170D2F154}"/>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1675186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8E6040-3F02-4D67-99BE-EB5150C8DAB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099F062-5126-433B-9AF9-4EB3589E8B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F11DD05-D263-43EF-A651-2209095031FD}"/>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5" name="Marcador de pie de página 4">
            <a:extLst>
              <a:ext uri="{FF2B5EF4-FFF2-40B4-BE49-F238E27FC236}">
                <a16:creationId xmlns:a16="http://schemas.microsoft.com/office/drawing/2014/main" id="{9A386959-D728-4A0F-9194-8B62DE9AD30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1C80DAC-271B-4C57-A101-6446CF3225AB}"/>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3717275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D16C24-16C2-4ABC-A6E6-161F7CFA158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9C671C3-71DA-454A-A69D-F805DBE6A63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F8527E1-E864-4000-B11D-4DB1ADECF13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09BB77CC-BAFE-498B-884D-F906905EB20E}"/>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6" name="Marcador de pie de página 5">
            <a:extLst>
              <a:ext uri="{FF2B5EF4-FFF2-40B4-BE49-F238E27FC236}">
                <a16:creationId xmlns:a16="http://schemas.microsoft.com/office/drawing/2014/main" id="{58980131-58D8-4F3D-8813-E08C197D8A3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0E5275C-BA23-4E3A-AE1B-46765720D378}"/>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2885126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E2EF83-CE05-4D8D-AB0E-F4D7908CDF41}"/>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96AD10-3CA4-4235-B664-940D031C42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B58576C-105D-44B9-BEC4-4EAF94B7A07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E0E18EA-244E-4B9B-8A9E-2BEF04059E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AC17202-A18D-4E3D-9B98-C63B4A42C8E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449CE4A-5C0C-4F99-B6C5-7C66024B5E52}"/>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8" name="Marcador de pie de página 7">
            <a:extLst>
              <a:ext uri="{FF2B5EF4-FFF2-40B4-BE49-F238E27FC236}">
                <a16:creationId xmlns:a16="http://schemas.microsoft.com/office/drawing/2014/main" id="{B467527A-984C-4C6B-B963-CBFAF01D3C4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776C986-FFB9-4558-A533-5047EA979641}"/>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37937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068C1B-FE66-42DD-8FE8-1B523E255B4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E7D323E-E315-4975-B3F5-93372A33EE23}"/>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4" name="Marcador de pie de página 3">
            <a:extLst>
              <a:ext uri="{FF2B5EF4-FFF2-40B4-BE49-F238E27FC236}">
                <a16:creationId xmlns:a16="http://schemas.microsoft.com/office/drawing/2014/main" id="{35C38DB2-C06C-4846-84D0-36F2FDBB50E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E898FF5-68F4-4691-BCA7-092219E238B3}"/>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3371384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D88FF5-6191-480D-ACD4-3DDD1F8F4910}"/>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3" name="Marcador de pie de página 2">
            <a:extLst>
              <a:ext uri="{FF2B5EF4-FFF2-40B4-BE49-F238E27FC236}">
                <a16:creationId xmlns:a16="http://schemas.microsoft.com/office/drawing/2014/main" id="{51CCDC37-EBA4-40A1-A7C7-C3EC1424E35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AE994EA-71EE-404A-9E2F-0DBB45AB42B6}"/>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2520767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2C6FB0-2E80-4BE4-B53E-7053C33BAF7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4313E2F-CD29-46D8-94D3-FACB704C79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80A7343-E526-4CAE-9E17-1E9CE5C3E1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201C8B9-F81F-43A2-A3D7-8A391AD8E9EB}"/>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6" name="Marcador de pie de página 5">
            <a:extLst>
              <a:ext uri="{FF2B5EF4-FFF2-40B4-BE49-F238E27FC236}">
                <a16:creationId xmlns:a16="http://schemas.microsoft.com/office/drawing/2014/main" id="{5A805C8F-8F29-434D-8DAA-A8AEBA9C528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3B5300C-BECC-485C-9675-EF6DB1219ABC}"/>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284997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2183DC-315A-4600-888E-735A59EB9DF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BC451D6-CF06-4185-8DB3-E3456E7549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3A40898-205C-4347-A3AC-31D7BA1B51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97275AF-7535-405E-A475-344E6E3C9C52}"/>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6" name="Marcador de pie de página 5">
            <a:extLst>
              <a:ext uri="{FF2B5EF4-FFF2-40B4-BE49-F238E27FC236}">
                <a16:creationId xmlns:a16="http://schemas.microsoft.com/office/drawing/2014/main" id="{1E01DA92-5486-4574-B8EC-5D70D1EB3C1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E3D92F-0919-4328-A977-E6785410031D}"/>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1023588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E7F2D9-750A-422C-8E4C-E16A520B5BF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C50197A-5F4C-4874-A83F-9994318FD60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139F851-C9F9-4FC2-AFEA-E5544FB3A669}"/>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5" name="Marcador de pie de página 4">
            <a:extLst>
              <a:ext uri="{FF2B5EF4-FFF2-40B4-BE49-F238E27FC236}">
                <a16:creationId xmlns:a16="http://schemas.microsoft.com/office/drawing/2014/main" id="{7C181124-6371-4E61-80EE-C38EFD97C3E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558E2E5-2E9E-45CD-8DD6-BBAC4CAB617C}"/>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1419632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50CC60-8ABA-4EAD-A8AC-2D0B30FC95D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B0FAC5B-D2B5-4572-93F3-57B8C49DEA8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35E1463-E8B0-4E56-8EDB-9ADB80CF7FC2}"/>
              </a:ext>
            </a:extLst>
          </p:cNvPr>
          <p:cNvSpPr>
            <a:spLocks noGrp="1"/>
          </p:cNvSpPr>
          <p:nvPr>
            <p:ph type="dt" sz="half" idx="10"/>
          </p:nvPr>
        </p:nvSpPr>
        <p:spPr/>
        <p:txBody>
          <a:bodyPr/>
          <a:lstStyle/>
          <a:p>
            <a:fld id="{C99A9275-63F3-41A2-84B4-C3B042E4DCBF}" type="datetimeFigureOut">
              <a:rPr lang="es-ES" smtClean="0"/>
              <a:pPr/>
              <a:t>06/10/2021</a:t>
            </a:fld>
            <a:endParaRPr lang="es-ES"/>
          </a:p>
        </p:txBody>
      </p:sp>
      <p:sp>
        <p:nvSpPr>
          <p:cNvPr id="5" name="Marcador de pie de página 4">
            <a:extLst>
              <a:ext uri="{FF2B5EF4-FFF2-40B4-BE49-F238E27FC236}">
                <a16:creationId xmlns:a16="http://schemas.microsoft.com/office/drawing/2014/main" id="{172E4FEC-0B46-4BB0-A2DF-203001571F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D5469F7-B810-4942-AE73-4AB9719E78EE}"/>
              </a:ext>
            </a:extLst>
          </p:cNvPr>
          <p:cNvSpPr>
            <a:spLocks noGrp="1"/>
          </p:cNvSpPr>
          <p:nvPr>
            <p:ph type="sldNum" sz="quarter" idx="12"/>
          </p:nvPr>
        </p:nvSpPr>
        <p:spPr/>
        <p:txBody>
          <a:bodyPr/>
          <a:lstStyle/>
          <a:p>
            <a:fld id="{A0992D51-5848-4C75-BF74-5ED0E6714F86}" type="slidenum">
              <a:rPr lang="es-ES" smtClean="0"/>
              <a:pPr/>
              <a:t>‹Nº›</a:t>
            </a:fld>
            <a:endParaRPr lang="es-ES"/>
          </a:p>
        </p:txBody>
      </p:sp>
    </p:spTree>
    <p:extLst>
      <p:ext uri="{BB962C8B-B14F-4D97-AF65-F5344CB8AC3E}">
        <p14:creationId xmlns:p14="http://schemas.microsoft.com/office/powerpoint/2010/main" val="1144854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6AE66E7-0219-4DA3-902A-DFC1540C90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73FBF2-9B10-4C0B-B4CC-C14AB97786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5FD05C6-827F-4F3D-918C-C5263CC0C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9A9275-63F3-41A2-84B4-C3B042E4DCBF}" type="datetimeFigureOut">
              <a:rPr lang="es-ES" smtClean="0"/>
              <a:pPr/>
              <a:t>06/10/2021</a:t>
            </a:fld>
            <a:endParaRPr lang="es-ES"/>
          </a:p>
        </p:txBody>
      </p:sp>
      <p:sp>
        <p:nvSpPr>
          <p:cNvPr id="5" name="Marcador de pie de página 4">
            <a:extLst>
              <a:ext uri="{FF2B5EF4-FFF2-40B4-BE49-F238E27FC236}">
                <a16:creationId xmlns:a16="http://schemas.microsoft.com/office/drawing/2014/main" id="{2C167EC0-C2D2-45CF-8678-4D5C42F96C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CDB36FB8-A5EF-4E1A-B6C2-E1DD8841F9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992D51-5848-4C75-BF74-5ED0E6714F86}" type="slidenum">
              <a:rPr lang="es-ES" smtClean="0"/>
              <a:pPr/>
              <a:t>‹Nº›</a:t>
            </a:fld>
            <a:endParaRPr lang="es-ES"/>
          </a:p>
        </p:txBody>
      </p:sp>
    </p:spTree>
    <p:extLst>
      <p:ext uri="{BB962C8B-B14F-4D97-AF65-F5344CB8AC3E}">
        <p14:creationId xmlns:p14="http://schemas.microsoft.com/office/powerpoint/2010/main" val="2579693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wikiart.org/es/pietro-perugino/all-work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trianarts.com/andrea-del-verrocchio-el-quattrocento-italiano/" TargetMode="External"/><Relationship Id="rId2" Type="http://schemas.openxmlformats.org/officeDocument/2006/relationships/hyperlink" Target="http://trianarts.com/piero-della-francesca-el-quattrocento/" TargetMode="External"/><Relationship Id="rId1" Type="http://schemas.openxmlformats.org/officeDocument/2006/relationships/slideLayout" Target="../slideLayouts/slideLayout2.xml"/><Relationship Id="rId4" Type="http://schemas.openxmlformats.org/officeDocument/2006/relationships/hyperlink" Target="http://trianarts.com/rafael-sanzio-la-perfeccion-del-renacimiento/"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trianarts.com/andrea-del-verrocchio-el-quattrocento-italiano/" TargetMode="External"/><Relationship Id="rId7" Type="http://schemas.openxmlformats.org/officeDocument/2006/relationships/hyperlink" Target="http://trianarts.com/boticelli-y-el-quattrocento/" TargetMode="External"/><Relationship Id="rId2" Type="http://schemas.openxmlformats.org/officeDocument/2006/relationships/hyperlink" Target="http://trianarts.com/giorgio-vasari-el-renacimiento-y-la-historia-del-arte/" TargetMode="External"/><Relationship Id="rId1" Type="http://schemas.openxmlformats.org/officeDocument/2006/relationships/slideLayout" Target="../slideLayouts/slideLayout2.xml"/><Relationship Id="rId6" Type="http://schemas.openxmlformats.org/officeDocument/2006/relationships/hyperlink" Target="http://trianarts.com/fray-filippo-di-tommaso-lippi-el-quattrocento/" TargetMode="External"/><Relationship Id="rId5" Type="http://schemas.openxmlformats.org/officeDocument/2006/relationships/hyperlink" Target="http://trianarts.com/domenico-ghirlandaio-maestro-del-quattrocento-italiano/" TargetMode="External"/><Relationship Id="rId4" Type="http://schemas.openxmlformats.org/officeDocument/2006/relationships/hyperlink" Target="http://trianarts.com/leonardo-da-vinci-el-simbolo-del-renacimiento/"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hyperlink" Target="https://it.wikipedia.org/wiki/Trittico"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44.jp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image" Target="../media/image173.jpg"/><Relationship Id="rId1" Type="http://schemas.openxmlformats.org/officeDocument/2006/relationships/slideLayout" Target="../slideLayouts/slideLayout2.xml"/><Relationship Id="rId4" Type="http://schemas.openxmlformats.org/officeDocument/2006/relationships/image" Target="../media/image175.jp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image" Target="../media/image176.JP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178.jp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179.jp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180.jp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181.jp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image" Target="../media/image182.jp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183.jp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189.jp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191.jp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image" Target="../media/image192.jp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194.jp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195.jp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196.jp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image" Target="../media/image197.jp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image" Target="../media/image199.jpg"/><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200.jp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201.jp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202.jp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203.jp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205.jp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image" Target="../media/image206.jp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image" Target="../media/image207.jp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208.jp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3" Type="http://schemas.openxmlformats.org/officeDocument/2006/relationships/image" Target="../media/image209.jpg"/><Relationship Id="rId2" Type="http://schemas.openxmlformats.org/officeDocument/2006/relationships/image" Target="../media/image208.jp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3" Type="http://schemas.openxmlformats.org/officeDocument/2006/relationships/hyperlink" Target="https://it.wikipedia.org/wiki/Galleria_Nazionale_dell%27Umbria" TargetMode="External"/><Relationship Id="rId2" Type="http://schemas.openxmlformats.org/officeDocument/2006/relationships/hyperlink" Target="https://it.wikipedia.org/wiki/Lione" TargetMode="Externa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212.jp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213.jp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214.jp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image" Target="../media/image215.jpg"/><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216.jp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217.jp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218.jp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image" Target="../media/image219.jpg"/><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image" Target="../media/image220.jp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image" Target="../media/image221.jp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image" Target="../media/image222.jp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223.jp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224.jp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225.jpg"/><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image" Target="../media/image226.jp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227.jp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image" Target="../media/image228.jp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image" Target="../media/image229.jpg"/><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230.jp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AAD395-21BA-4C52-838A-760D2B720314}"/>
              </a:ext>
            </a:extLst>
          </p:cNvPr>
          <p:cNvSpPr>
            <a:spLocks noGrp="1"/>
          </p:cNvSpPr>
          <p:nvPr>
            <p:ph type="ctrTitle"/>
          </p:nvPr>
        </p:nvSpPr>
        <p:spPr/>
        <p:txBody>
          <a:bodyPr>
            <a:normAutofit/>
          </a:bodyPr>
          <a:lstStyle/>
          <a:p>
            <a:r>
              <a:rPr lang="es-ES" sz="11500" b="1" dirty="0"/>
              <a:t>Pietro Perugino</a:t>
            </a:r>
          </a:p>
        </p:txBody>
      </p:sp>
      <p:sp>
        <p:nvSpPr>
          <p:cNvPr id="3" name="Subtítulo 2">
            <a:extLst>
              <a:ext uri="{FF2B5EF4-FFF2-40B4-BE49-F238E27FC236}">
                <a16:creationId xmlns:a16="http://schemas.microsoft.com/office/drawing/2014/main" id="{67019F68-8512-405C-867F-20C2A8D54457}"/>
              </a:ext>
            </a:extLst>
          </p:cNvPr>
          <p:cNvSpPr>
            <a:spLocks noGrp="1"/>
          </p:cNvSpPr>
          <p:nvPr>
            <p:ph type="subTitle" idx="1"/>
          </p:nvPr>
        </p:nvSpPr>
        <p:spPr/>
        <p:txBody>
          <a:bodyPr>
            <a:normAutofit/>
          </a:bodyPr>
          <a:lstStyle/>
          <a:p>
            <a:r>
              <a:rPr lang="es-ES" sz="6000" b="1" dirty="0"/>
              <a:t>1448 - 1523</a:t>
            </a:r>
          </a:p>
        </p:txBody>
      </p:sp>
    </p:spTree>
    <p:extLst>
      <p:ext uri="{BB962C8B-B14F-4D97-AF65-F5344CB8AC3E}">
        <p14:creationId xmlns:p14="http://schemas.microsoft.com/office/powerpoint/2010/main" val="3402148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8EA3B4-11AA-4B13-8448-822339F06C8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356C6BC3-0088-475E-9C67-2B48C868CA75}"/>
              </a:ext>
            </a:extLst>
          </p:cNvPr>
          <p:cNvSpPr>
            <a:spLocks noGrp="1"/>
          </p:cNvSpPr>
          <p:nvPr>
            <p:ph idx="1"/>
          </p:nvPr>
        </p:nvSpPr>
        <p:spPr/>
        <p:txBody>
          <a:bodyPr/>
          <a:lstStyle/>
          <a:p>
            <a:r>
              <a:rPr lang="pt-BR" dirty="0">
                <a:hlinkClick r:id="rId2"/>
              </a:rPr>
              <a:t>Pietro </a:t>
            </a:r>
            <a:r>
              <a:rPr lang="pt-BR" dirty="0" err="1">
                <a:hlinkClick r:id="rId2"/>
              </a:rPr>
              <a:t>Perugino</a:t>
            </a:r>
            <a:r>
              <a:rPr lang="pt-BR" dirty="0">
                <a:hlinkClick r:id="rId2"/>
              </a:rPr>
              <a:t> - 178 obras de arte - pintura (wikiart.org)</a:t>
            </a:r>
            <a:endParaRPr lang="es-ES" dirty="0"/>
          </a:p>
        </p:txBody>
      </p:sp>
    </p:spTree>
    <p:extLst>
      <p:ext uri="{BB962C8B-B14F-4D97-AF65-F5344CB8AC3E}">
        <p14:creationId xmlns:p14="http://schemas.microsoft.com/office/powerpoint/2010/main" val="3902499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0C484AB-785A-4D4E-BB90-BDBB7E012ACF}"/>
              </a:ext>
            </a:extLst>
          </p:cNvPr>
          <p:cNvSpPr>
            <a:spLocks noGrp="1"/>
          </p:cNvSpPr>
          <p:nvPr>
            <p:ph idx="1"/>
          </p:nvPr>
        </p:nvSpPr>
        <p:spPr>
          <a:xfrm>
            <a:off x="838200" y="435429"/>
            <a:ext cx="10515600" cy="5741534"/>
          </a:xfrm>
        </p:spPr>
        <p:txBody>
          <a:bodyPr>
            <a:normAutofit/>
          </a:bodyPr>
          <a:lstStyle/>
          <a:p>
            <a:r>
              <a:rPr lang="es-ES" b="0" i="0" dirty="0">
                <a:solidFill>
                  <a:srgbClr val="333333"/>
                </a:solidFill>
                <a:effectLst/>
                <a:latin typeface="Crimson Text"/>
              </a:rPr>
              <a:t>Su apodo «</a:t>
            </a:r>
            <a:r>
              <a:rPr lang="es-ES" b="0" i="0" dirty="0" err="1">
                <a:solidFill>
                  <a:srgbClr val="333333"/>
                </a:solidFill>
                <a:effectLst/>
                <a:latin typeface="Crimson Text"/>
              </a:rPr>
              <a:t>Il</a:t>
            </a:r>
            <a:r>
              <a:rPr lang="es-ES" b="0" i="0" dirty="0">
                <a:solidFill>
                  <a:srgbClr val="333333"/>
                </a:solidFill>
                <a:effectLst/>
                <a:latin typeface="Crimson Text"/>
              </a:rPr>
              <a:t> Perugino», lo adoptó de su ciudad natal, Perugia.</a:t>
            </a:r>
            <a:br>
              <a:rPr lang="es-ES" dirty="0"/>
            </a:br>
            <a:r>
              <a:rPr lang="es-ES" b="0" i="0" dirty="0">
                <a:solidFill>
                  <a:srgbClr val="333333"/>
                </a:solidFill>
                <a:effectLst/>
                <a:latin typeface="Crimson Text"/>
              </a:rPr>
              <a:t>Se cree que su formación inicial fue en los talleres de Bartolomeo </a:t>
            </a:r>
            <a:r>
              <a:rPr lang="es-ES" b="0" i="0" dirty="0" err="1">
                <a:solidFill>
                  <a:srgbClr val="333333"/>
                </a:solidFill>
                <a:effectLst/>
                <a:latin typeface="Crimson Text"/>
              </a:rPr>
              <a:t>Caporali</a:t>
            </a:r>
            <a:r>
              <a:rPr lang="es-ES" b="0" i="0" dirty="0">
                <a:solidFill>
                  <a:srgbClr val="333333"/>
                </a:solidFill>
                <a:effectLst/>
                <a:latin typeface="Crimson Text"/>
              </a:rPr>
              <a:t> y Fiorenzo di Lorenzo, en su ciudad natal. </a:t>
            </a:r>
          </a:p>
          <a:p>
            <a:r>
              <a:rPr lang="es-ES" b="0" i="0" dirty="0">
                <a:solidFill>
                  <a:srgbClr val="333333"/>
                </a:solidFill>
                <a:effectLst/>
                <a:latin typeface="Crimson Text"/>
              </a:rPr>
              <a:t>Su obra está fuertemente influenciada por </a:t>
            </a:r>
            <a:r>
              <a:rPr lang="es-ES" b="0" i="0" u="none" strike="noStrike" dirty="0">
                <a:solidFill>
                  <a:srgbClr val="CEA525"/>
                </a:solidFill>
                <a:effectLst/>
                <a:latin typeface="Crimson Text"/>
                <a:hlinkClick r:id="rId2" tooltip="piero-della-francesca"/>
              </a:rPr>
              <a:t>Piero della Francesca </a:t>
            </a:r>
            <a:r>
              <a:rPr lang="es-ES" b="0" i="0" dirty="0">
                <a:solidFill>
                  <a:srgbClr val="333333"/>
                </a:solidFill>
                <a:effectLst/>
                <a:latin typeface="Crimson Text"/>
              </a:rPr>
              <a:t>y el </a:t>
            </a:r>
            <a:r>
              <a:rPr lang="es-ES" b="0" i="0" u="none" strike="noStrike" dirty="0">
                <a:solidFill>
                  <a:srgbClr val="CEA525"/>
                </a:solidFill>
                <a:effectLst/>
                <a:latin typeface="Crimson Text"/>
                <a:hlinkClick r:id="rId3" tooltip="verrocchio"/>
              </a:rPr>
              <a:t>Verrocchio</a:t>
            </a:r>
            <a:r>
              <a:rPr lang="es-ES" b="0" i="0" dirty="0">
                <a:solidFill>
                  <a:srgbClr val="333333"/>
                </a:solidFill>
                <a:effectLst/>
                <a:latin typeface="Crimson Text"/>
              </a:rPr>
              <a:t>, aunque dotados de sus efectos personales característicos de la pintura umbra, de la que </a:t>
            </a:r>
            <a:r>
              <a:rPr lang="es-ES" b="0" i="0" dirty="0" err="1">
                <a:solidFill>
                  <a:srgbClr val="333333"/>
                </a:solidFill>
                <a:effectLst/>
                <a:latin typeface="Crimson Text"/>
              </a:rPr>
              <a:t>Il</a:t>
            </a:r>
            <a:r>
              <a:rPr lang="es-ES" b="0" i="0" dirty="0">
                <a:solidFill>
                  <a:srgbClr val="333333"/>
                </a:solidFill>
                <a:effectLst/>
                <a:latin typeface="Crimson Text"/>
              </a:rPr>
              <a:t> Perugino fue líder.</a:t>
            </a:r>
          </a:p>
          <a:p>
            <a:pPr algn="l"/>
            <a:r>
              <a:rPr lang="es-ES" b="0" i="0" dirty="0">
                <a:solidFill>
                  <a:srgbClr val="333333"/>
                </a:solidFill>
                <a:effectLst/>
                <a:latin typeface="Crimson Text"/>
              </a:rPr>
              <a:t>Tuvo dos florecientes talleres, uno en Perugia y otro en Florencia, su fama y éxito fue ensombrecido por el que fue su mejor alumno, </a:t>
            </a:r>
            <a:r>
              <a:rPr lang="es-ES" b="0" i="0" u="none" strike="noStrike" dirty="0">
                <a:solidFill>
                  <a:srgbClr val="CEA525"/>
                </a:solidFill>
                <a:effectLst/>
                <a:latin typeface="Crimson Text"/>
                <a:hlinkClick r:id="rId4" tooltip="Rafael-sanzio"/>
              </a:rPr>
              <a:t>Rafael </a:t>
            </a:r>
            <a:r>
              <a:rPr lang="es-ES" b="0" i="0" u="none" strike="noStrike" dirty="0" err="1">
                <a:solidFill>
                  <a:srgbClr val="CEA525"/>
                </a:solidFill>
                <a:effectLst/>
                <a:latin typeface="Crimson Text"/>
                <a:hlinkClick r:id="rId4" tooltip="Rafael-sanzio"/>
              </a:rPr>
              <a:t>Sanzio</a:t>
            </a:r>
            <a:r>
              <a:rPr lang="es-ES" b="0" i="0" dirty="0">
                <a:solidFill>
                  <a:srgbClr val="333333"/>
                </a:solidFill>
                <a:effectLst/>
                <a:latin typeface="Crimson Text"/>
              </a:rPr>
              <a:t>.</a:t>
            </a:r>
            <a:br>
              <a:rPr lang="es-ES" dirty="0"/>
            </a:br>
            <a:endParaRPr lang="es-ES" dirty="0"/>
          </a:p>
        </p:txBody>
      </p:sp>
    </p:spTree>
    <p:extLst>
      <p:ext uri="{BB962C8B-B14F-4D97-AF65-F5344CB8AC3E}">
        <p14:creationId xmlns:p14="http://schemas.microsoft.com/office/powerpoint/2010/main" val="1668716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6E79A37-4FCA-4807-9400-ECDC9413B314}"/>
              </a:ext>
            </a:extLst>
          </p:cNvPr>
          <p:cNvSpPr>
            <a:spLocks noGrp="1"/>
          </p:cNvSpPr>
          <p:nvPr>
            <p:ph idx="1"/>
          </p:nvPr>
        </p:nvSpPr>
        <p:spPr>
          <a:xfrm>
            <a:off x="838200" y="413657"/>
            <a:ext cx="10515600" cy="5763306"/>
          </a:xfrm>
        </p:spPr>
        <p:txBody>
          <a:bodyPr>
            <a:normAutofit/>
          </a:bodyPr>
          <a:lstStyle/>
          <a:p>
            <a:r>
              <a:rPr lang="es-ES" b="0" i="0" dirty="0">
                <a:solidFill>
                  <a:srgbClr val="333333"/>
                </a:solidFill>
                <a:effectLst/>
                <a:latin typeface="Crimson Text"/>
              </a:rPr>
              <a:t>Se le sitúa por primera vez en Florencia,  aunque sin seguridad en 1470, otros historiadores apuntan que fue en 1479. Tras un breve regreso a </a:t>
            </a:r>
            <a:r>
              <a:rPr lang="es-ES" b="0" i="0" dirty="0" err="1">
                <a:solidFill>
                  <a:srgbClr val="333333"/>
                </a:solidFill>
                <a:effectLst/>
                <a:latin typeface="Crimson Text"/>
              </a:rPr>
              <a:t>Città</a:t>
            </a:r>
            <a:r>
              <a:rPr lang="es-ES" b="0" i="0" dirty="0">
                <a:solidFill>
                  <a:srgbClr val="333333"/>
                </a:solidFill>
                <a:effectLst/>
                <a:latin typeface="Crimson Text"/>
              </a:rPr>
              <a:t> della </a:t>
            </a:r>
            <a:r>
              <a:rPr lang="es-ES" b="0" i="0" dirty="0" err="1">
                <a:solidFill>
                  <a:srgbClr val="333333"/>
                </a:solidFill>
                <a:effectLst/>
                <a:latin typeface="Crimson Text"/>
              </a:rPr>
              <a:t>Pieve</a:t>
            </a:r>
            <a:r>
              <a:rPr lang="es-ES" b="0" i="0" dirty="0">
                <a:solidFill>
                  <a:srgbClr val="333333"/>
                </a:solidFill>
                <a:effectLst/>
                <a:latin typeface="Crimson Text"/>
              </a:rPr>
              <a:t> a la muerte de su padre, debió regresar pronto a Florencia, donde, según escribe </a:t>
            </a:r>
            <a:r>
              <a:rPr lang="es-ES" b="0" i="0" u="none" strike="noStrike" dirty="0">
                <a:solidFill>
                  <a:srgbClr val="CEA525"/>
                </a:solidFill>
                <a:effectLst/>
                <a:latin typeface="Crimson Text"/>
                <a:hlinkClick r:id="rId2" tooltip="giorgio-vasari"/>
              </a:rPr>
              <a:t>Giorgio Vasari</a:t>
            </a:r>
            <a:r>
              <a:rPr lang="es-ES" b="0" i="0" dirty="0">
                <a:solidFill>
                  <a:srgbClr val="333333"/>
                </a:solidFill>
                <a:effectLst/>
                <a:latin typeface="Crimson Text"/>
              </a:rPr>
              <a:t>,  trabajó en el taller más importante existente entonces, el taller de</a:t>
            </a:r>
            <a:r>
              <a:rPr lang="es-ES" b="0" i="0" u="none" strike="noStrike" dirty="0">
                <a:solidFill>
                  <a:srgbClr val="CEA525"/>
                </a:solidFill>
                <a:effectLst/>
                <a:latin typeface="Crimson Text"/>
                <a:hlinkClick r:id="rId3" tooltip="andrea-del-verrocchio"/>
              </a:rPr>
              <a:t> Andrea Verrocchio</a:t>
            </a:r>
            <a:r>
              <a:rPr lang="es-ES" b="0" i="0" dirty="0">
                <a:solidFill>
                  <a:srgbClr val="333333"/>
                </a:solidFill>
                <a:effectLst/>
                <a:latin typeface="Crimson Text"/>
              </a:rPr>
              <a:t>, donde se practicaba la pintura, la escultura y la orfebrería.</a:t>
            </a:r>
          </a:p>
          <a:p>
            <a:r>
              <a:rPr lang="es-ES" b="0" i="0" dirty="0">
                <a:solidFill>
                  <a:srgbClr val="333333"/>
                </a:solidFill>
                <a:effectLst/>
                <a:latin typeface="Crimson Text"/>
              </a:rPr>
              <a:t>En ella trabajó con los que entonces eran jóvenes talentos, </a:t>
            </a:r>
            <a:r>
              <a:rPr lang="es-ES" b="0" i="0" u="none" strike="noStrike" dirty="0">
                <a:solidFill>
                  <a:srgbClr val="CEA525"/>
                </a:solidFill>
                <a:effectLst/>
                <a:latin typeface="Crimson Text"/>
                <a:hlinkClick r:id="rId4" tooltip="leonardo-da-vinci"/>
              </a:rPr>
              <a:t>Leonardo da Vinci</a:t>
            </a:r>
            <a:r>
              <a:rPr lang="es-ES" b="0" i="0" dirty="0">
                <a:solidFill>
                  <a:srgbClr val="333333"/>
                </a:solidFill>
                <a:effectLst/>
                <a:latin typeface="Crimson Text"/>
              </a:rPr>
              <a:t>, </a:t>
            </a:r>
            <a:r>
              <a:rPr lang="es-ES" b="0" i="0" u="none" strike="noStrike" dirty="0" err="1">
                <a:solidFill>
                  <a:srgbClr val="CEA525"/>
                </a:solidFill>
                <a:effectLst/>
                <a:latin typeface="Crimson Text"/>
                <a:hlinkClick r:id="rId5" tooltip="domenico-ghirlandaio"/>
              </a:rPr>
              <a:t>Domenico</a:t>
            </a:r>
            <a:r>
              <a:rPr lang="es-ES" b="0" i="0" u="none" strike="noStrike" dirty="0">
                <a:solidFill>
                  <a:srgbClr val="CEA525"/>
                </a:solidFill>
                <a:effectLst/>
                <a:latin typeface="Crimson Text"/>
                <a:hlinkClick r:id="rId5" tooltip="domenico-ghirlandaio"/>
              </a:rPr>
              <a:t> Ghirlandaio</a:t>
            </a:r>
            <a:r>
              <a:rPr lang="es-ES" b="0" i="0" dirty="0">
                <a:solidFill>
                  <a:srgbClr val="333333"/>
                </a:solidFill>
                <a:effectLst/>
                <a:latin typeface="Crimson Text"/>
              </a:rPr>
              <a:t>, Lorenzo di </a:t>
            </a:r>
            <a:r>
              <a:rPr lang="es-ES" b="0" i="0" dirty="0" err="1">
                <a:solidFill>
                  <a:srgbClr val="333333"/>
                </a:solidFill>
                <a:effectLst/>
                <a:latin typeface="Crimson Text"/>
              </a:rPr>
              <a:t>Credi</a:t>
            </a:r>
            <a:r>
              <a:rPr lang="es-ES" b="0" i="0" dirty="0">
                <a:solidFill>
                  <a:srgbClr val="333333"/>
                </a:solidFill>
                <a:effectLst/>
                <a:latin typeface="Crimson Text"/>
              </a:rPr>
              <a:t>, </a:t>
            </a:r>
            <a:r>
              <a:rPr lang="es-ES" b="0" i="0" u="none" strike="noStrike" dirty="0">
                <a:solidFill>
                  <a:srgbClr val="CEA525"/>
                </a:solidFill>
                <a:effectLst/>
                <a:latin typeface="Crimson Text"/>
                <a:hlinkClick r:id="rId6" tooltip="filippo-di-tommaso-lippi-"/>
              </a:rPr>
              <a:t>Filippino </a:t>
            </a:r>
            <a:r>
              <a:rPr lang="es-ES" b="0" i="0" u="none" strike="noStrike" dirty="0" err="1">
                <a:solidFill>
                  <a:srgbClr val="CEA525"/>
                </a:solidFill>
                <a:effectLst/>
                <a:latin typeface="Crimson Text"/>
                <a:hlinkClick r:id="rId6" tooltip="filippo-di-tommaso-lippi-"/>
              </a:rPr>
              <a:t>Lippi</a:t>
            </a:r>
            <a:r>
              <a:rPr lang="es-ES" b="0" i="0" dirty="0">
                <a:solidFill>
                  <a:srgbClr val="333333"/>
                </a:solidFill>
                <a:effectLst/>
                <a:latin typeface="Crimson Text"/>
              </a:rPr>
              <a:t>, entre otros, y sobre todo con su casi coetáneo </a:t>
            </a:r>
            <a:r>
              <a:rPr lang="es-ES" b="0" i="0" u="none" strike="noStrike" dirty="0">
                <a:solidFill>
                  <a:srgbClr val="CEA525"/>
                </a:solidFill>
                <a:effectLst/>
                <a:latin typeface="Crimson Text"/>
                <a:hlinkClick r:id="rId7" tooltip="Boticelli"/>
              </a:rPr>
              <a:t>Sandro  Botticelli</a:t>
            </a:r>
            <a:r>
              <a:rPr lang="es-ES" b="0" i="0" dirty="0">
                <a:solidFill>
                  <a:srgbClr val="333333"/>
                </a:solidFill>
                <a:effectLst/>
                <a:latin typeface="Crimson Text"/>
              </a:rPr>
              <a:t>.</a:t>
            </a:r>
            <a:endParaRPr lang="es-ES" dirty="0"/>
          </a:p>
        </p:txBody>
      </p:sp>
    </p:spTree>
    <p:extLst>
      <p:ext uri="{BB962C8B-B14F-4D97-AF65-F5344CB8AC3E}">
        <p14:creationId xmlns:p14="http://schemas.microsoft.com/office/powerpoint/2010/main" val="1040962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149918C-CBE6-4A82-88B6-277C6BA71A61}"/>
              </a:ext>
            </a:extLst>
          </p:cNvPr>
          <p:cNvSpPr>
            <a:spLocks noGrp="1"/>
          </p:cNvSpPr>
          <p:nvPr>
            <p:ph idx="1"/>
          </p:nvPr>
        </p:nvSpPr>
        <p:spPr>
          <a:xfrm>
            <a:off x="838200" y="446314"/>
            <a:ext cx="10515600" cy="5730649"/>
          </a:xfrm>
        </p:spPr>
        <p:txBody>
          <a:bodyPr>
            <a:normAutofit/>
          </a:bodyPr>
          <a:lstStyle/>
          <a:p>
            <a:r>
              <a:rPr lang="es-ES" sz="2400" b="0" i="0" dirty="0">
                <a:effectLst/>
              </a:rPr>
              <a:t>En 1472 había concluido su formación, que en los estatutos de las artes de la época se fijaba en no menos de nueve años, tras lo que se inscribió en la </a:t>
            </a:r>
            <a:r>
              <a:rPr lang="es-ES" sz="2400" b="0" i="0" dirty="0" err="1">
                <a:effectLst/>
              </a:rPr>
              <a:t>Compagnia</a:t>
            </a:r>
            <a:r>
              <a:rPr lang="es-ES" sz="2400" b="0" i="0" dirty="0">
                <a:effectLst/>
              </a:rPr>
              <a:t> di San Luca en Florencia, ya con </a:t>
            </a:r>
            <a:r>
              <a:rPr lang="es-ES" sz="2400" b="0" i="0" dirty="0" err="1">
                <a:effectLst/>
              </a:rPr>
              <a:t>con</a:t>
            </a:r>
            <a:r>
              <a:rPr lang="es-ES" sz="2400" b="0" i="0" dirty="0">
                <a:effectLst/>
              </a:rPr>
              <a:t> el título de «</a:t>
            </a:r>
            <a:r>
              <a:rPr lang="es-ES" sz="2400" b="0" i="0" dirty="0" err="1">
                <a:effectLst/>
              </a:rPr>
              <a:t>pintore</a:t>
            </a:r>
            <a:r>
              <a:rPr lang="es-ES" sz="2400" b="0" i="0" dirty="0">
                <a:effectLst/>
              </a:rPr>
              <a:t>», pudiendo ya trabajar de forma autónoma.</a:t>
            </a:r>
            <a:br>
              <a:rPr lang="es-ES" sz="2400" dirty="0"/>
            </a:br>
            <a:r>
              <a:rPr lang="es-ES" sz="2400" b="0" i="0" dirty="0">
                <a:effectLst/>
              </a:rPr>
              <a:t>Fue </a:t>
            </a:r>
            <a:r>
              <a:rPr lang="es-ES" sz="2400" b="0" i="0" dirty="0" err="1">
                <a:effectLst/>
              </a:rPr>
              <a:t>fue</a:t>
            </a:r>
            <a:r>
              <a:rPr lang="es-ES" sz="2400" b="0" i="0" dirty="0">
                <a:effectLst/>
              </a:rPr>
              <a:t> uno de los primeros pintores italianos que utilizó la pintura al óleo.</a:t>
            </a:r>
          </a:p>
          <a:p>
            <a:r>
              <a:rPr lang="es-ES" sz="2400" b="0" i="0" dirty="0">
                <a:effectLst/>
              </a:rPr>
              <a:t>el Papa le encargó poco después que decorase los muros de la Capilla Sixtina. Se reunieron, a partir del verano del año 1481, un grupo de los mejores pintores florentinos entre los que estaban Botticelli, </a:t>
            </a:r>
            <a:r>
              <a:rPr lang="es-ES" sz="2400" b="0" i="0" u="none" strike="noStrike" dirty="0">
                <a:effectLst/>
              </a:rPr>
              <a:t>Ghirlandaio</a:t>
            </a:r>
            <a:r>
              <a:rPr lang="es-ES" sz="2400" b="0" i="0" dirty="0">
                <a:effectLst/>
              </a:rPr>
              <a:t> y </a:t>
            </a:r>
            <a:r>
              <a:rPr lang="es-ES" sz="2400" b="0" i="0" u="none" strike="noStrike" dirty="0">
                <a:effectLst/>
              </a:rPr>
              <a:t>Cosimo Rosselli</a:t>
            </a:r>
            <a:r>
              <a:rPr lang="es-ES" sz="2400" b="0" i="0" dirty="0">
                <a:effectLst/>
              </a:rPr>
              <a:t>, con sus respectivos colaboradores.</a:t>
            </a:r>
            <a:endParaRPr lang="es-ES" sz="2400" dirty="0"/>
          </a:p>
        </p:txBody>
      </p:sp>
    </p:spTree>
    <p:extLst>
      <p:ext uri="{BB962C8B-B14F-4D97-AF65-F5344CB8AC3E}">
        <p14:creationId xmlns:p14="http://schemas.microsoft.com/office/powerpoint/2010/main" val="3562050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366CF3E-DF06-4D0C-97E2-997059E52AAA}"/>
              </a:ext>
            </a:extLst>
          </p:cNvPr>
          <p:cNvSpPr>
            <a:spLocks noGrp="1"/>
          </p:cNvSpPr>
          <p:nvPr>
            <p:ph idx="1"/>
          </p:nvPr>
        </p:nvSpPr>
        <p:spPr>
          <a:xfrm>
            <a:off x="838200" y="424543"/>
            <a:ext cx="10515600" cy="5752420"/>
          </a:xfrm>
        </p:spPr>
        <p:txBody>
          <a:bodyPr>
            <a:normAutofit/>
          </a:bodyPr>
          <a:lstStyle/>
          <a:p>
            <a:r>
              <a:rPr lang="es-ES" sz="2400" b="0" i="0" dirty="0">
                <a:effectLst/>
              </a:rPr>
              <a:t>Tras realizar este trabajo volvió a  Florencia, donde estuvo activo de 1486 a 1499, aunque en este tiempo hizo varios viajes a Roma y a Perugia.</a:t>
            </a:r>
          </a:p>
          <a:p>
            <a:r>
              <a:rPr lang="es-ES" sz="2400" b="0" i="0" dirty="0">
                <a:effectLst/>
              </a:rPr>
              <a:t>Un viaje a Venecia en el año 1494 le permitió admirar el apogeo de la escuela local con las obras de </a:t>
            </a:r>
            <a:r>
              <a:rPr lang="es-ES" sz="2400" b="0" i="0" u="none" strike="noStrike" dirty="0">
                <a:effectLst/>
              </a:rPr>
              <a:t>Vittore </a:t>
            </a:r>
            <a:r>
              <a:rPr lang="es-ES" sz="2400" b="0" i="0" u="none" strike="noStrike" dirty="0" err="1">
                <a:effectLst/>
              </a:rPr>
              <a:t>Carpaccio</a:t>
            </a:r>
            <a:r>
              <a:rPr lang="es-ES" sz="2400" b="0" i="0" dirty="0">
                <a:effectLst/>
              </a:rPr>
              <a:t> y</a:t>
            </a:r>
            <a:r>
              <a:rPr lang="es-ES" sz="2400" b="0" i="0" u="none" strike="noStrike" dirty="0">
                <a:effectLst/>
              </a:rPr>
              <a:t> Giovanni Bellini,</a:t>
            </a:r>
            <a:r>
              <a:rPr lang="es-ES" sz="2400" b="0" i="0" dirty="0">
                <a:effectLst/>
              </a:rPr>
              <a:t> que influyeron en su producción posterior.</a:t>
            </a:r>
            <a:endParaRPr lang="es-ES" sz="2400" dirty="0"/>
          </a:p>
        </p:txBody>
      </p:sp>
    </p:spTree>
    <p:extLst>
      <p:ext uri="{BB962C8B-B14F-4D97-AF65-F5344CB8AC3E}">
        <p14:creationId xmlns:p14="http://schemas.microsoft.com/office/powerpoint/2010/main" val="2232242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9167252-781B-4EF9-B41D-56A4C42A7278}"/>
              </a:ext>
            </a:extLst>
          </p:cNvPr>
          <p:cNvSpPr>
            <a:spLocks noGrp="1"/>
          </p:cNvSpPr>
          <p:nvPr>
            <p:ph idx="1"/>
          </p:nvPr>
        </p:nvSpPr>
        <p:spPr>
          <a:xfrm>
            <a:off x="838200" y="387927"/>
            <a:ext cx="10515600" cy="5789036"/>
          </a:xfrm>
        </p:spPr>
        <p:txBody>
          <a:bodyPr>
            <a:normAutofit/>
          </a:bodyPr>
          <a:lstStyle/>
          <a:p>
            <a:pPr algn="l"/>
            <a:r>
              <a:rPr lang="es-ES" sz="1800" b="0" i="0" u="none" strike="noStrike" baseline="0" dirty="0">
                <a:latin typeface="Times New Roman" panose="02020603050405020304" pitchFamily="18" charset="0"/>
              </a:rPr>
              <a:t>Aunque formado en Florencia, Pietro </a:t>
            </a:r>
            <a:r>
              <a:rPr lang="es-ES" sz="1800" b="0" i="0" u="none" strike="noStrike" baseline="0" dirty="0" err="1">
                <a:latin typeface="Times New Roman" panose="02020603050405020304" pitchFamily="18" charset="0"/>
              </a:rPr>
              <a:t>Vannucci</a:t>
            </a:r>
            <a:r>
              <a:rPr lang="es-ES" sz="1800" b="0" i="0" u="none" strike="noStrike" baseline="0" dirty="0">
                <a:latin typeface="Times New Roman" panose="02020603050405020304" pitchFamily="18" charset="0"/>
              </a:rPr>
              <a:t>, </a:t>
            </a:r>
            <a:r>
              <a:rPr lang="es-ES" sz="1800" b="0" i="1" u="none" strike="noStrike" baseline="0" dirty="0">
                <a:latin typeface="Times New Roman" panose="02020603050405020304" pitchFamily="18" charset="0"/>
              </a:rPr>
              <a:t>él Perugino </a:t>
            </a:r>
            <a:r>
              <a:rPr lang="es-ES" sz="1800" b="0" i="0" u="none" strike="noStrike" baseline="0" dirty="0">
                <a:latin typeface="Times New Roman" panose="02020603050405020304" pitchFamily="18" charset="0"/>
              </a:rPr>
              <a:t>(t 1524), no tarda en crear un estilo propio poco variado, pero completamente personal. </a:t>
            </a:r>
          </a:p>
          <a:p>
            <a:pPr algn="l"/>
            <a:r>
              <a:rPr lang="es-ES" sz="1800" b="0" i="0" u="none" strike="noStrike" baseline="0" dirty="0">
                <a:latin typeface="Times New Roman" panose="02020603050405020304" pitchFamily="18" charset="0"/>
              </a:rPr>
              <a:t>El imagina un mundo poblado de personajes de formas blandas y redondeadas, siempre un tanto femeninas; actitudes indolentes y mirar dulce y sentimental. Si está ya muy lejos del estilo fuerte de mediados de siglo, su expresión superficial es, en cambio, el reverso del apasionamiento </a:t>
            </a:r>
            <a:r>
              <a:rPr lang="es-ES" sz="1800" b="0" i="0" u="none" strike="noStrike" baseline="0" dirty="0" err="1">
                <a:latin typeface="Times New Roman" panose="02020603050405020304" pitchFamily="18" charset="0"/>
              </a:rPr>
              <a:t>botticelliano</a:t>
            </a:r>
            <a:r>
              <a:rPr lang="es-ES" sz="1800" b="0" i="0" u="none" strike="noStrike" baseline="0" dirty="0">
                <a:latin typeface="Times New Roman" panose="02020603050405020304" pitchFamily="18" charset="0"/>
              </a:rPr>
              <a:t>. </a:t>
            </a:r>
          </a:p>
          <a:p>
            <a:pPr algn="l"/>
            <a:r>
              <a:rPr lang="es-ES" sz="1800" b="0" i="0" u="none" strike="noStrike" baseline="0" dirty="0">
                <a:latin typeface="Times New Roman" panose="02020603050405020304" pitchFamily="18" charset="0"/>
              </a:rPr>
              <a:t>El Perugino no es hombre de grandes crisis ni tormentas espirituales. </a:t>
            </a:r>
          </a:p>
          <a:p>
            <a:pPr algn="l"/>
            <a:r>
              <a:rPr lang="es-ES" sz="1800" b="0" i="0" u="none" strike="noStrike" baseline="0" dirty="0">
                <a:latin typeface="Times New Roman" panose="02020603050405020304" pitchFamily="18" charset="0"/>
              </a:rPr>
              <a:t>Aunque su misma fe flaquea —el Vasari nos dice que no hubo medio de hacerle creer en la inmortalidad del alma—, sus Vírgenes candorosas son una de sus creaciones más populares y el punto de partida para las de Rafael.</a:t>
            </a:r>
          </a:p>
          <a:p>
            <a:pPr algn="l"/>
            <a:r>
              <a:rPr lang="es-ES" sz="1800" b="0" i="0" u="none" strike="noStrike" baseline="0" dirty="0">
                <a:latin typeface="Times New Roman" panose="02020603050405020304" pitchFamily="18" charset="0"/>
              </a:rPr>
              <a:t>Solas con el Niño y de medio cuerpo, o rodeadas de santos y bajo un pórtico, como la de </a:t>
            </a:r>
            <a:r>
              <a:rPr lang="es-ES" sz="1800" b="0" i="0" u="none" strike="noStrike" baseline="0" dirty="0" err="1">
                <a:latin typeface="Times New Roman" panose="02020603050405020304" pitchFamily="18" charset="0"/>
              </a:rPr>
              <a:t>Senigallia</a:t>
            </a:r>
            <a:r>
              <a:rPr lang="es-ES" sz="1800" b="0" i="0" u="none" strike="noStrike" baseline="0" dirty="0">
                <a:latin typeface="Times New Roman" panose="02020603050405020304" pitchFamily="18" charset="0"/>
              </a:rPr>
              <a:t> (1498), siempre están dotadas de la misma expresión de ensueño.</a:t>
            </a:r>
            <a:endParaRPr lang="es-ES" dirty="0"/>
          </a:p>
        </p:txBody>
      </p:sp>
    </p:spTree>
    <p:extLst>
      <p:ext uri="{BB962C8B-B14F-4D97-AF65-F5344CB8AC3E}">
        <p14:creationId xmlns:p14="http://schemas.microsoft.com/office/powerpoint/2010/main" val="2806784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0D7851B-E425-4B42-AB23-A63F8E46B087}"/>
              </a:ext>
            </a:extLst>
          </p:cNvPr>
          <p:cNvSpPr>
            <a:spLocks noGrp="1"/>
          </p:cNvSpPr>
          <p:nvPr>
            <p:ph idx="1"/>
          </p:nvPr>
        </p:nvSpPr>
        <p:spPr>
          <a:xfrm>
            <a:off x="838200" y="540327"/>
            <a:ext cx="10515600" cy="5636636"/>
          </a:xfrm>
        </p:spPr>
        <p:txBody>
          <a:bodyPr/>
          <a:lstStyle/>
          <a:p>
            <a:pPr algn="l"/>
            <a:r>
              <a:rPr lang="es-ES" sz="1800" b="0" i="0" u="none" strike="noStrike" baseline="0" dirty="0">
                <a:latin typeface="Times New Roman" panose="02020603050405020304" pitchFamily="18" charset="0"/>
              </a:rPr>
              <a:t>Amigo extremado de la simetría y de la ponderación de masas, ante algunas de sus obras se piensa en un trecentista que emplea formas cuatrocentistas. En cambio, aporta a la pintura de su tiempo el amor a los escenarios amplios. </a:t>
            </a:r>
          </a:p>
          <a:p>
            <a:pPr algn="l"/>
            <a:r>
              <a:rPr lang="es-ES" sz="1800" b="0" i="0" u="none" strike="noStrike" baseline="0" dirty="0">
                <a:latin typeface="Times New Roman" panose="02020603050405020304" pitchFamily="18" charset="0"/>
              </a:rPr>
              <a:t>Se diría que, lo mismo cuando pinta fondos de paisaje recordando la dilatada campiña umbría, poblada de finos arbolillos cuyas copas se transparentan tenues sobre el azul del cielo, como el de la </a:t>
            </a:r>
            <a:r>
              <a:rPr lang="es-ES" sz="1800" b="0" i="1" u="none" strike="noStrike" baseline="0" dirty="0">
                <a:latin typeface="Times New Roman" panose="02020603050405020304" pitchFamily="18" charset="0"/>
              </a:rPr>
              <a:t>Crucifixión, </a:t>
            </a:r>
            <a:r>
              <a:rPr lang="es-ES" sz="1800" b="0" i="0" u="none" strike="noStrike" baseline="0" dirty="0">
                <a:latin typeface="Times New Roman" panose="02020603050405020304" pitchFamily="18" charset="0"/>
              </a:rPr>
              <a:t>que cuando imagina fondos de arquitectura, tiene ansia de espacio. </a:t>
            </a:r>
          </a:p>
          <a:p>
            <a:pPr algn="l"/>
            <a:r>
              <a:rPr lang="es-ES" sz="1800" b="0" i="0" u="none" strike="noStrike" baseline="0" dirty="0">
                <a:latin typeface="Times New Roman" panose="02020603050405020304" pitchFamily="18" charset="0"/>
              </a:rPr>
              <a:t>En su </a:t>
            </a:r>
            <a:r>
              <a:rPr lang="es-ES" sz="1800" b="0" i="1" u="none" strike="noStrike" baseline="0" dirty="0">
                <a:latin typeface="Times New Roman" panose="02020603050405020304" pitchFamily="18" charset="0"/>
              </a:rPr>
              <a:t>Entrega de las llaves a San Pedro </a:t>
            </a:r>
            <a:r>
              <a:rPr lang="es-ES" sz="1800" b="0" i="0" u="none" strike="noStrike" baseline="0" dirty="0">
                <a:latin typeface="Times New Roman" panose="02020603050405020304" pitchFamily="18" charset="0"/>
              </a:rPr>
              <a:t>(1483), jalón capital para la historia de la perspectiva, dispone una gran plaza, donde se pierde la vista, y levanta en ella un templo octogonal y dos arcos de triunfo, escalonando en profundidad diversos personajes sobre un pavimento de gran cuadrícula.</a:t>
            </a:r>
          </a:p>
          <a:p>
            <a:pPr algn="l"/>
            <a:r>
              <a:rPr lang="es-ES" sz="1800" b="0" i="0" u="none" strike="noStrike" baseline="0" dirty="0">
                <a:latin typeface="Times New Roman" panose="02020603050405020304" pitchFamily="18" charset="0"/>
              </a:rPr>
              <a:t>Así terminan a fin de siglo los desvelos de Paolo </a:t>
            </a:r>
            <a:r>
              <a:rPr lang="es-ES" sz="1800" b="0" i="0" u="none" strike="noStrike" baseline="0" dirty="0" err="1">
                <a:latin typeface="Times New Roman" panose="02020603050405020304" pitchFamily="18" charset="0"/>
              </a:rPr>
              <a:t>Ucello</a:t>
            </a:r>
            <a:r>
              <a:rPr lang="es-ES" sz="1800" b="0" i="0" u="none" strike="noStrike" baseline="0" dirty="0">
                <a:latin typeface="Times New Roman" panose="02020603050405020304" pitchFamily="18" charset="0"/>
              </a:rPr>
              <a:t> por la perspectiva.</a:t>
            </a:r>
            <a:endParaRPr lang="es-ES" dirty="0"/>
          </a:p>
        </p:txBody>
      </p:sp>
    </p:spTree>
    <p:extLst>
      <p:ext uri="{BB962C8B-B14F-4D97-AF65-F5344CB8AC3E}">
        <p14:creationId xmlns:p14="http://schemas.microsoft.com/office/powerpoint/2010/main" val="1104833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054258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4752108" cy="5938693"/>
          </a:xfrm>
        </p:spPr>
        <p:txBody>
          <a:bodyPr anchor="t">
            <a:normAutofit/>
          </a:bodyPr>
          <a:lstStyle/>
          <a:p>
            <a:r>
              <a:rPr lang="es-ES" sz="2800" dirty="0"/>
              <a:t>1473. Perugino. San Jerónimo atendiendo a dos ahorcados. Museo del Louvre.</a:t>
            </a:r>
          </a:p>
        </p:txBody>
      </p:sp>
      <p:pic>
        <p:nvPicPr>
          <p:cNvPr id="6" name="Imagen 5">
            <a:extLst>
              <a:ext uri="{FF2B5EF4-FFF2-40B4-BE49-F238E27FC236}">
                <a16:creationId xmlns:a16="http://schemas.microsoft.com/office/drawing/2014/main" id="{EACCF42C-8D35-4281-B6E7-BB86257C97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9720" y="0"/>
            <a:ext cx="6812280" cy="6858000"/>
          </a:xfrm>
          <a:prstGeom prst="rect">
            <a:avLst/>
          </a:prstGeom>
        </p:spPr>
      </p:pic>
    </p:spTree>
    <p:extLst>
      <p:ext uri="{BB962C8B-B14F-4D97-AF65-F5344CB8AC3E}">
        <p14:creationId xmlns:p14="http://schemas.microsoft.com/office/powerpoint/2010/main" val="2867495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4821381" cy="5938693"/>
          </a:xfrm>
        </p:spPr>
        <p:txBody>
          <a:bodyPr anchor="t">
            <a:normAutofit/>
          </a:bodyPr>
          <a:lstStyle/>
          <a:p>
            <a:r>
              <a:rPr lang="es-ES" sz="2800" dirty="0"/>
              <a:t>1473. Perugino. Cristo en el sarcófago. Museo del Louvre.</a:t>
            </a:r>
          </a:p>
        </p:txBody>
      </p:sp>
      <p:pic>
        <p:nvPicPr>
          <p:cNvPr id="4" name="Imagen 3">
            <a:extLst>
              <a:ext uri="{FF2B5EF4-FFF2-40B4-BE49-F238E27FC236}">
                <a16:creationId xmlns:a16="http://schemas.microsoft.com/office/drawing/2014/main" id="{ECB5888F-2B6C-4A21-9234-D8199131A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1160" y="0"/>
            <a:ext cx="6720840" cy="6858000"/>
          </a:xfrm>
          <a:prstGeom prst="rect">
            <a:avLst/>
          </a:prstGeom>
        </p:spPr>
      </p:pic>
    </p:spTree>
    <p:extLst>
      <p:ext uri="{BB962C8B-B14F-4D97-AF65-F5344CB8AC3E}">
        <p14:creationId xmlns:p14="http://schemas.microsoft.com/office/powerpoint/2010/main" val="1595455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264726" cy="5938693"/>
          </a:xfrm>
        </p:spPr>
        <p:txBody>
          <a:bodyPr anchor="t">
            <a:normAutofit/>
          </a:bodyPr>
          <a:lstStyle/>
          <a:p>
            <a:r>
              <a:rPr lang="es-ES" sz="2800" dirty="0"/>
              <a:t>1473. Perugino. San Jerónimo resucita al obispo Andrés. Museo del Louvre</a:t>
            </a:r>
          </a:p>
        </p:txBody>
      </p:sp>
      <p:pic>
        <p:nvPicPr>
          <p:cNvPr id="4" name="Imagen 3">
            <a:extLst>
              <a:ext uri="{FF2B5EF4-FFF2-40B4-BE49-F238E27FC236}">
                <a16:creationId xmlns:a16="http://schemas.microsoft.com/office/drawing/2014/main" id="{44553D40-101F-40B1-BD86-3EA68A570F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8351" y="0"/>
            <a:ext cx="6343650" cy="6858000"/>
          </a:xfrm>
          <a:prstGeom prst="rect">
            <a:avLst/>
          </a:prstGeom>
        </p:spPr>
      </p:pic>
    </p:spTree>
    <p:extLst>
      <p:ext uri="{BB962C8B-B14F-4D97-AF65-F5344CB8AC3E}">
        <p14:creationId xmlns:p14="http://schemas.microsoft.com/office/powerpoint/2010/main" val="339748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6"/>
            <a:ext cx="11305308" cy="2308802"/>
          </a:xfrm>
        </p:spPr>
        <p:txBody>
          <a:bodyPr anchor="t">
            <a:normAutofit/>
          </a:bodyPr>
          <a:lstStyle/>
          <a:p>
            <a:endParaRPr lang="es-ES" sz="2800" dirty="0"/>
          </a:p>
        </p:txBody>
      </p:sp>
      <p:pic>
        <p:nvPicPr>
          <p:cNvPr id="4" name="Imagen 3">
            <a:extLst>
              <a:ext uri="{FF2B5EF4-FFF2-40B4-BE49-F238E27FC236}">
                <a16:creationId xmlns:a16="http://schemas.microsoft.com/office/drawing/2014/main" id="{89106633-7963-4D8A-8DD3-CE834B5E27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23" y="2673927"/>
            <a:ext cx="12232824" cy="4184073"/>
          </a:xfrm>
          <a:prstGeom prst="rect">
            <a:avLst/>
          </a:prstGeom>
        </p:spPr>
      </p:pic>
    </p:spTree>
    <p:extLst>
      <p:ext uri="{BB962C8B-B14F-4D97-AF65-F5344CB8AC3E}">
        <p14:creationId xmlns:p14="http://schemas.microsoft.com/office/powerpoint/2010/main" val="2852637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2830285" cy="5938693"/>
          </a:xfrm>
        </p:spPr>
        <p:txBody>
          <a:bodyPr anchor="t">
            <a:normAutofit/>
          </a:bodyPr>
          <a:lstStyle/>
          <a:p>
            <a:r>
              <a:rPr lang="it-IT" sz="2800" b="1" dirty="0"/>
              <a:t>1472. Perugino. Pietà con San Jerónimo y Magdalena. </a:t>
            </a:r>
            <a:r>
              <a:rPr lang="es-ES" sz="2800" b="1" dirty="0">
                <a:effectLst/>
                <a:ea typeface="Times New Roman" panose="02020603050405020304" pitchFamily="18" charset="0"/>
                <a:cs typeface="Times New Roman" panose="02020603050405020304" pitchFamily="18" charset="0"/>
              </a:rPr>
              <a:t>Galleria </a:t>
            </a:r>
            <a:r>
              <a:rPr lang="es-ES" sz="2800" b="1" dirty="0" err="1">
                <a:effectLst/>
                <a:ea typeface="Times New Roman" panose="02020603050405020304" pitchFamily="18" charset="0"/>
                <a:cs typeface="Times New Roman" panose="02020603050405020304" pitchFamily="18" charset="0"/>
              </a:rPr>
              <a:t>Nazionale</a:t>
            </a:r>
            <a:r>
              <a:rPr lang="es-ES" sz="2800" b="1" dirty="0">
                <a:effectLst/>
                <a:ea typeface="Times New Roman" panose="02020603050405020304" pitchFamily="18" charset="0"/>
                <a:cs typeface="Times New Roman" panose="02020603050405020304" pitchFamily="18" charset="0"/>
              </a:rPr>
              <a:t> </a:t>
            </a:r>
            <a:r>
              <a:rPr lang="es-ES" sz="2800" b="1" dirty="0" err="1">
                <a:effectLst/>
                <a:ea typeface="Times New Roman" panose="02020603050405020304" pitchFamily="18" charset="0"/>
                <a:cs typeface="Times New Roman" panose="02020603050405020304" pitchFamily="18" charset="0"/>
              </a:rPr>
              <a:t>dell'Umbria</a:t>
            </a:r>
            <a:r>
              <a:rPr lang="es-ES" sz="2800" b="1" dirty="0">
                <a:effectLst/>
                <a:ea typeface="Times New Roman" panose="02020603050405020304" pitchFamily="18" charset="0"/>
                <a:cs typeface="Times New Roman" panose="02020603050405020304" pitchFamily="18" charset="0"/>
              </a:rPr>
              <a:t>, Perugia</a:t>
            </a:r>
            <a:r>
              <a:rPr lang="es-ES" sz="2800" b="1" dirty="0">
                <a:ea typeface="Times New Roman" panose="02020603050405020304" pitchFamily="18" charset="0"/>
                <a:cs typeface="Times New Roman" panose="02020603050405020304" pitchFamily="18" charset="0"/>
              </a:rPr>
              <a:t>.</a:t>
            </a:r>
            <a:br>
              <a:rPr lang="it-IT" sz="2800" b="1" dirty="0"/>
            </a:br>
            <a:br>
              <a:rPr lang="it-IT" sz="2800" b="1" dirty="0"/>
            </a:br>
            <a:br>
              <a:rPr lang="it-IT" sz="2800" b="1" dirty="0"/>
            </a:br>
            <a:endParaRPr lang="es-ES" sz="2800" b="1" dirty="0"/>
          </a:p>
        </p:txBody>
      </p:sp>
      <p:pic>
        <p:nvPicPr>
          <p:cNvPr id="4" name="Imagen 3">
            <a:extLst>
              <a:ext uri="{FF2B5EF4-FFF2-40B4-BE49-F238E27FC236}">
                <a16:creationId xmlns:a16="http://schemas.microsoft.com/office/drawing/2014/main" id="{EB8D1148-D561-4F4D-89D7-09A5A4EE4B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2754" y="0"/>
            <a:ext cx="8769246" cy="6858000"/>
          </a:xfrm>
          <a:prstGeom prst="rect">
            <a:avLst/>
          </a:prstGeom>
        </p:spPr>
      </p:pic>
    </p:spTree>
    <p:extLst>
      <p:ext uri="{BB962C8B-B14F-4D97-AF65-F5344CB8AC3E}">
        <p14:creationId xmlns:p14="http://schemas.microsoft.com/office/powerpoint/2010/main" val="305077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249382"/>
            <a:ext cx="11374581" cy="955964"/>
          </a:xfrm>
        </p:spPr>
        <p:txBody>
          <a:bodyPr anchor="t">
            <a:normAutofit/>
          </a:bodyPr>
          <a:lstStyle/>
          <a:p>
            <a:pPr algn="ctr"/>
            <a:r>
              <a:rPr lang="es-ES" sz="2800" b="1" dirty="0"/>
              <a:t>1473. Perugino. Milagro de la nieve en la fundación de Santa María la Mayor.</a:t>
            </a:r>
            <a:br>
              <a:rPr lang="es-ES" sz="2800" b="1" dirty="0"/>
            </a:br>
            <a:r>
              <a:rPr lang="es-ES" sz="2800" b="1" dirty="0">
                <a:effectLst/>
                <a:ea typeface="Times New Roman" panose="02020603050405020304" pitchFamily="18" charset="0"/>
                <a:cs typeface="Times New Roman" panose="02020603050405020304" pitchFamily="18" charset="0"/>
              </a:rPr>
              <a:t>Guildford</a:t>
            </a:r>
            <a:r>
              <a:rPr lang="es-ES" sz="2800" b="1" dirty="0">
                <a:effectLst/>
                <a:ea typeface="Times New Roman" panose="02020603050405020304" pitchFamily="18" charset="0"/>
              </a:rPr>
              <a:t> (</a:t>
            </a:r>
            <a:r>
              <a:rPr lang="es-ES" sz="2800" b="1" dirty="0">
                <a:effectLst/>
                <a:ea typeface="Times New Roman" panose="02020603050405020304" pitchFamily="18" charset="0"/>
                <a:cs typeface="Times New Roman" panose="02020603050405020304" pitchFamily="18" charset="0"/>
              </a:rPr>
              <a:t>Surrey</a:t>
            </a:r>
            <a:r>
              <a:rPr lang="es-ES" sz="2800" b="1" dirty="0">
                <a:effectLst/>
                <a:ea typeface="Times New Roman" panose="02020603050405020304" pitchFamily="18" charset="0"/>
              </a:rPr>
              <a:t>), </a:t>
            </a:r>
            <a:r>
              <a:rPr lang="es-ES" sz="2800" b="1" dirty="0" err="1">
                <a:effectLst/>
                <a:ea typeface="Times New Roman" panose="02020603050405020304" pitchFamily="18" charset="0"/>
                <a:cs typeface="Times New Roman" panose="02020603050405020304" pitchFamily="18" charset="0"/>
              </a:rPr>
              <a:t>Polesden</a:t>
            </a:r>
            <a:r>
              <a:rPr lang="es-ES" sz="2800" b="1" dirty="0">
                <a:effectLst/>
                <a:ea typeface="Times New Roman" panose="02020603050405020304" pitchFamily="18" charset="0"/>
                <a:cs typeface="Times New Roman" panose="02020603050405020304" pitchFamily="18" charset="0"/>
              </a:rPr>
              <a:t> </a:t>
            </a:r>
            <a:r>
              <a:rPr lang="es-ES" sz="2800" b="1" dirty="0" err="1">
                <a:effectLst/>
                <a:ea typeface="Times New Roman" panose="02020603050405020304" pitchFamily="18" charset="0"/>
                <a:cs typeface="Times New Roman" panose="02020603050405020304" pitchFamily="18" charset="0"/>
              </a:rPr>
              <a:t>Lacey</a:t>
            </a:r>
            <a:r>
              <a:rPr lang="es-ES" sz="2800" b="1" dirty="0">
                <a:effectLst/>
                <a:ea typeface="Times New Roman" panose="02020603050405020304" pitchFamily="18" charset="0"/>
                <a:cs typeface="Times New Roman" panose="02020603050405020304" pitchFamily="18" charset="0"/>
              </a:rPr>
              <a:t>.</a:t>
            </a:r>
            <a:endParaRPr lang="es-ES" sz="2800" b="1" dirty="0"/>
          </a:p>
        </p:txBody>
      </p:sp>
      <p:pic>
        <p:nvPicPr>
          <p:cNvPr id="5" name="Imagen 4">
            <a:extLst>
              <a:ext uri="{FF2B5EF4-FFF2-40B4-BE49-F238E27FC236}">
                <a16:creationId xmlns:a16="http://schemas.microsoft.com/office/drawing/2014/main" id="{395A2F9A-AE41-4F61-84DD-4313E88BEC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15" y="1205345"/>
            <a:ext cx="12214315" cy="5645728"/>
          </a:xfrm>
          <a:prstGeom prst="rect">
            <a:avLst/>
          </a:prstGeom>
        </p:spPr>
      </p:pic>
    </p:spTree>
    <p:extLst>
      <p:ext uri="{BB962C8B-B14F-4D97-AF65-F5344CB8AC3E}">
        <p14:creationId xmlns:p14="http://schemas.microsoft.com/office/powerpoint/2010/main" val="945676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6"/>
            <a:ext cx="11416144" cy="937202"/>
          </a:xfrm>
        </p:spPr>
        <p:txBody>
          <a:bodyPr anchor="t">
            <a:normAutofit/>
          </a:bodyPr>
          <a:lstStyle/>
          <a:p>
            <a:r>
              <a:rPr lang="es-ES" sz="2800" dirty="0"/>
              <a:t>1473. Perugino. Nacimiento de la Virgen. Walker Art Gallery, </a:t>
            </a:r>
            <a:r>
              <a:rPr lang="es-ES" sz="2800" dirty="0" err="1"/>
              <a:t>United</a:t>
            </a:r>
            <a:r>
              <a:rPr lang="es-ES" sz="2800" dirty="0"/>
              <a:t> </a:t>
            </a:r>
            <a:r>
              <a:rPr lang="es-ES" sz="2800" dirty="0" err="1"/>
              <a:t>Kingdom</a:t>
            </a:r>
            <a:endParaRPr lang="es-ES" sz="2800" dirty="0"/>
          </a:p>
        </p:txBody>
      </p:sp>
      <p:pic>
        <p:nvPicPr>
          <p:cNvPr id="4" name="Imagen 3">
            <a:extLst>
              <a:ext uri="{FF2B5EF4-FFF2-40B4-BE49-F238E27FC236}">
                <a16:creationId xmlns:a16="http://schemas.microsoft.com/office/drawing/2014/main" id="{B36F040C-DD0A-4575-848F-0835AB0F6D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7" y="1302327"/>
            <a:ext cx="12183493" cy="5555673"/>
          </a:xfrm>
          <a:prstGeom prst="rect">
            <a:avLst/>
          </a:prstGeom>
        </p:spPr>
      </p:pic>
    </p:spTree>
    <p:extLst>
      <p:ext uri="{BB962C8B-B14F-4D97-AF65-F5344CB8AC3E}">
        <p14:creationId xmlns:p14="http://schemas.microsoft.com/office/powerpoint/2010/main" val="2407115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633854" cy="5938693"/>
          </a:xfrm>
        </p:spPr>
        <p:txBody>
          <a:bodyPr anchor="t">
            <a:normAutofit/>
          </a:bodyPr>
          <a:lstStyle/>
          <a:p>
            <a:r>
              <a:rPr lang="es-ES" sz="2800" dirty="0"/>
              <a:t>1473. Perugino. San Jerónimo penitente.</a:t>
            </a:r>
          </a:p>
        </p:txBody>
      </p:sp>
      <p:pic>
        <p:nvPicPr>
          <p:cNvPr id="4" name="Imagen 3">
            <a:extLst>
              <a:ext uri="{FF2B5EF4-FFF2-40B4-BE49-F238E27FC236}">
                <a16:creationId xmlns:a16="http://schemas.microsoft.com/office/drawing/2014/main" id="{BA425FF6-896D-424A-BB93-60FAFDAB87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1273" y="15207"/>
            <a:ext cx="3740727" cy="6842793"/>
          </a:xfrm>
          <a:prstGeom prst="rect">
            <a:avLst/>
          </a:prstGeom>
        </p:spPr>
      </p:pic>
    </p:spTree>
    <p:extLst>
      <p:ext uri="{BB962C8B-B14F-4D97-AF65-F5344CB8AC3E}">
        <p14:creationId xmlns:p14="http://schemas.microsoft.com/office/powerpoint/2010/main" val="2310009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359235" cy="5938693"/>
          </a:xfrm>
        </p:spPr>
        <p:txBody>
          <a:bodyPr anchor="t">
            <a:normAutofit/>
          </a:bodyPr>
          <a:lstStyle/>
          <a:p>
            <a:r>
              <a:rPr lang="es-ES" sz="2800" b="1" dirty="0"/>
              <a:t>1473. Perugino. Virgen con niño (Madona </a:t>
            </a:r>
            <a:r>
              <a:rPr lang="es-ES" sz="2800" b="1" dirty="0" err="1">
                <a:effectLst/>
                <a:ea typeface="Times New Roman" panose="02020603050405020304" pitchFamily="18" charset="0"/>
              </a:rPr>
              <a:t>Gambier</a:t>
            </a:r>
            <a:r>
              <a:rPr lang="es-ES" sz="2800" b="1" dirty="0">
                <a:effectLst/>
                <a:ea typeface="Times New Roman" panose="02020603050405020304" pitchFamily="18" charset="0"/>
              </a:rPr>
              <a:t> </a:t>
            </a:r>
            <a:r>
              <a:rPr lang="es-ES" sz="2800" b="1" dirty="0" err="1">
                <a:effectLst/>
                <a:ea typeface="Times New Roman" panose="02020603050405020304" pitchFamily="18" charset="0"/>
              </a:rPr>
              <a:t>Parry</a:t>
            </a:r>
            <a:r>
              <a:rPr lang="es-ES" sz="2800" b="1" dirty="0">
                <a:effectLst/>
                <a:ea typeface="Times New Roman" panose="02020603050405020304" pitchFamily="18" charset="0"/>
              </a:rPr>
              <a:t>)</a:t>
            </a:r>
            <a:r>
              <a:rPr lang="es-ES" sz="2800" b="1" dirty="0"/>
              <a:t>. </a:t>
            </a:r>
            <a:r>
              <a:rPr lang="es-ES" sz="2800" b="1" dirty="0" err="1">
                <a:effectLst/>
                <a:ea typeface="Times New Roman" panose="02020603050405020304" pitchFamily="18" charset="0"/>
                <a:cs typeface="Times New Roman" panose="02020603050405020304" pitchFamily="18" charset="0"/>
              </a:rPr>
              <a:t>Courtauld</a:t>
            </a:r>
            <a:r>
              <a:rPr lang="es-ES" sz="2800" b="1" dirty="0">
                <a:effectLst/>
                <a:ea typeface="Times New Roman" panose="02020603050405020304" pitchFamily="18" charset="0"/>
                <a:cs typeface="Times New Roman" panose="02020603050405020304" pitchFamily="18" charset="0"/>
              </a:rPr>
              <a:t> Institute</a:t>
            </a:r>
            <a:r>
              <a:rPr lang="es-ES" sz="2800" b="1" dirty="0">
                <a:effectLst/>
                <a:ea typeface="Times New Roman" panose="02020603050405020304" pitchFamily="18" charset="0"/>
              </a:rPr>
              <a:t>, </a:t>
            </a:r>
            <a:r>
              <a:rPr lang="es-ES" sz="2800" b="1" dirty="0">
                <a:ea typeface="Times New Roman" panose="02020603050405020304" pitchFamily="18" charset="0"/>
                <a:cs typeface="Times New Roman" panose="02020603050405020304" pitchFamily="18" charset="0"/>
              </a:rPr>
              <a:t>Londres.</a:t>
            </a:r>
            <a:endParaRPr lang="es-ES" sz="2800" b="1" dirty="0"/>
          </a:p>
        </p:txBody>
      </p:sp>
      <p:pic>
        <p:nvPicPr>
          <p:cNvPr id="4" name="Imagen 3">
            <a:extLst>
              <a:ext uri="{FF2B5EF4-FFF2-40B4-BE49-F238E27FC236}">
                <a16:creationId xmlns:a16="http://schemas.microsoft.com/office/drawing/2014/main" id="{46F45B2F-3229-455A-B870-AFDADBDEAE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8520" y="0"/>
            <a:ext cx="4983480" cy="6858000"/>
          </a:xfrm>
          <a:prstGeom prst="rect">
            <a:avLst/>
          </a:prstGeom>
        </p:spPr>
      </p:pic>
    </p:spTree>
    <p:extLst>
      <p:ext uri="{BB962C8B-B14F-4D97-AF65-F5344CB8AC3E}">
        <p14:creationId xmlns:p14="http://schemas.microsoft.com/office/powerpoint/2010/main" val="413488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4088130" cy="5938693"/>
          </a:xfrm>
        </p:spPr>
        <p:txBody>
          <a:bodyPr anchor="t">
            <a:normAutofit/>
          </a:bodyPr>
          <a:lstStyle/>
          <a:p>
            <a:r>
              <a:rPr lang="es-ES" sz="2800" dirty="0"/>
              <a:t>1473. Perugino. Visitación, Santa Ana, San Juan Bautista y San Francisco. Galería de la Academia, Florencia.</a:t>
            </a:r>
          </a:p>
        </p:txBody>
      </p:sp>
      <p:pic>
        <p:nvPicPr>
          <p:cNvPr id="4" name="Imagen 3">
            <a:extLst>
              <a:ext uri="{FF2B5EF4-FFF2-40B4-BE49-F238E27FC236}">
                <a16:creationId xmlns:a16="http://schemas.microsoft.com/office/drawing/2014/main" id="{D6063FFC-2433-430E-B6C1-99F867641F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5331" y="0"/>
            <a:ext cx="7646670" cy="6858000"/>
          </a:xfrm>
          <a:prstGeom prst="rect">
            <a:avLst/>
          </a:prstGeom>
        </p:spPr>
      </p:pic>
    </p:spTree>
    <p:extLst>
      <p:ext uri="{BB962C8B-B14F-4D97-AF65-F5344CB8AC3E}">
        <p14:creationId xmlns:p14="http://schemas.microsoft.com/office/powerpoint/2010/main" val="2590526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4145683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677890" cy="5938693"/>
          </a:xfrm>
        </p:spPr>
        <p:txBody>
          <a:bodyPr anchor="t">
            <a:normAutofit/>
          </a:bodyPr>
          <a:lstStyle/>
          <a:p>
            <a:r>
              <a:rPr lang="es-ES" sz="2800" dirty="0"/>
              <a:t>1473.</a:t>
            </a:r>
            <a:br>
              <a:rPr lang="es-ES" sz="2800" dirty="0"/>
            </a:br>
            <a:r>
              <a:rPr lang="es-ES" sz="2800" dirty="0"/>
              <a:t>Pietro Perugino. </a:t>
            </a:r>
            <a:br>
              <a:rPr lang="es-ES" sz="2800" dirty="0"/>
            </a:br>
            <a:r>
              <a:rPr lang="es-ES" sz="2800" dirty="0"/>
              <a:t>San Bernardino cura de una úlcera a la hija de Giovanni </a:t>
            </a:r>
            <a:r>
              <a:rPr lang="es-ES" sz="2800" dirty="0" err="1"/>
              <a:t>Petrazio</a:t>
            </a:r>
            <a:r>
              <a:rPr lang="es-ES" sz="2800" dirty="0"/>
              <a:t> da Rieti.</a:t>
            </a:r>
            <a:br>
              <a:rPr lang="es-ES" sz="2800" dirty="0"/>
            </a:br>
            <a:r>
              <a:rPr lang="es-ES" sz="2800" dirty="0"/>
              <a:t>Temple sobre tabla, 76x56,5 cm.</a:t>
            </a:r>
            <a:br>
              <a:rPr lang="es-ES" sz="2800" dirty="0"/>
            </a:br>
            <a:r>
              <a:rPr lang="es-ES" sz="2800" dirty="0"/>
              <a:t>Galería Nacional de Umbría, Perugia.</a:t>
            </a:r>
          </a:p>
        </p:txBody>
      </p:sp>
      <p:pic>
        <p:nvPicPr>
          <p:cNvPr id="4" name="Imagen 3">
            <a:extLst>
              <a:ext uri="{FF2B5EF4-FFF2-40B4-BE49-F238E27FC236}">
                <a16:creationId xmlns:a16="http://schemas.microsoft.com/office/drawing/2014/main" id="{B637F1E3-1884-4CF9-A8F7-E872BFA270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8187" y="0"/>
            <a:ext cx="4933813" cy="6858000"/>
          </a:xfrm>
          <a:prstGeom prst="rect">
            <a:avLst/>
          </a:prstGeom>
        </p:spPr>
      </p:pic>
    </p:spTree>
    <p:extLst>
      <p:ext uri="{BB962C8B-B14F-4D97-AF65-F5344CB8AC3E}">
        <p14:creationId xmlns:p14="http://schemas.microsoft.com/office/powerpoint/2010/main" val="3901703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604126" cy="5938693"/>
          </a:xfrm>
        </p:spPr>
        <p:txBody>
          <a:bodyPr anchor="t">
            <a:normAutofit/>
          </a:bodyPr>
          <a:lstStyle/>
          <a:p>
            <a:r>
              <a:rPr lang="it-IT" sz="2800" dirty="0"/>
              <a:t>1473. Perugino. </a:t>
            </a:r>
            <a:br>
              <a:rPr lang="it-IT" sz="2800" dirty="0"/>
            </a:br>
            <a:r>
              <a:rPr lang="it-IT" sz="2800" dirty="0"/>
              <a:t>San Bernardino y el Milagro del Mudo. </a:t>
            </a:r>
            <a:br>
              <a:rPr lang="it-IT" sz="2800" dirty="0"/>
            </a:br>
            <a:r>
              <a:rPr lang="it-IT" sz="2800" dirty="0"/>
              <a:t>Galleria Nazionale dell'Umbria, Perugia</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61327" y="0"/>
            <a:ext cx="5130673" cy="6858000"/>
          </a:xfrm>
          <a:prstGeom prst="rect">
            <a:avLst/>
          </a:prstGeom>
        </p:spPr>
      </p:pic>
    </p:spTree>
    <p:extLst>
      <p:ext uri="{BB962C8B-B14F-4D97-AF65-F5344CB8AC3E}">
        <p14:creationId xmlns:p14="http://schemas.microsoft.com/office/powerpoint/2010/main" val="3416774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525490" cy="5938693"/>
          </a:xfrm>
        </p:spPr>
        <p:txBody>
          <a:bodyPr anchor="t">
            <a:normAutofit/>
          </a:bodyPr>
          <a:lstStyle/>
          <a:p>
            <a:r>
              <a:rPr lang="es-ES" sz="2800" dirty="0"/>
              <a:t>1473. Perugino. </a:t>
            </a:r>
            <a:br>
              <a:rPr lang="es-ES" sz="2800" dirty="0"/>
            </a:br>
            <a:r>
              <a:rPr lang="es-ES" sz="2800" dirty="0"/>
              <a:t>San Bernardino y el milagro del niño muerto. </a:t>
            </a:r>
            <a:br>
              <a:rPr lang="es-ES" sz="2800" dirty="0"/>
            </a:br>
            <a:r>
              <a:rPr lang="es-ES" sz="2800" dirty="0"/>
              <a:t>Galería Nacional de Umbría.</a:t>
            </a:r>
          </a:p>
        </p:txBody>
      </p:sp>
      <p:pic>
        <p:nvPicPr>
          <p:cNvPr id="4" name="Imagen 3">
            <a:extLst>
              <a:ext uri="{FF2B5EF4-FFF2-40B4-BE49-F238E27FC236}">
                <a16:creationId xmlns:a16="http://schemas.microsoft.com/office/drawing/2014/main" id="{99459F86-8F41-419D-8C88-61C62456DF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960" y="0"/>
            <a:ext cx="4892040" cy="6858000"/>
          </a:xfrm>
          <a:prstGeom prst="rect">
            <a:avLst/>
          </a:prstGeom>
        </p:spPr>
      </p:pic>
    </p:spTree>
    <p:extLst>
      <p:ext uri="{BB962C8B-B14F-4D97-AF65-F5344CB8AC3E}">
        <p14:creationId xmlns:p14="http://schemas.microsoft.com/office/powerpoint/2010/main" val="1537454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331526" cy="5938693"/>
          </a:xfrm>
        </p:spPr>
        <p:txBody>
          <a:bodyPr anchor="t">
            <a:normAutofit/>
          </a:bodyPr>
          <a:lstStyle/>
          <a:p>
            <a:r>
              <a:rPr lang="es-ES" sz="2800" dirty="0"/>
              <a:t>1473. Perugino. </a:t>
            </a:r>
            <a:br>
              <a:rPr lang="es-ES" sz="2800" dirty="0"/>
            </a:br>
            <a:r>
              <a:rPr lang="es-ES" sz="2800" dirty="0"/>
              <a:t>San Bernardino en el camino a Verona resucita a un hombre encontrado debajo de un árbol. </a:t>
            </a:r>
            <a:br>
              <a:rPr lang="es-ES" sz="2800" dirty="0"/>
            </a:br>
            <a:r>
              <a:rPr lang="es-ES" sz="2800" dirty="0"/>
              <a:t>Galleria </a:t>
            </a:r>
            <a:r>
              <a:rPr lang="es-ES" sz="2800" dirty="0" err="1"/>
              <a:t>Nazionale</a:t>
            </a:r>
            <a:r>
              <a:rPr lang="es-ES" sz="2800" dirty="0"/>
              <a:t> </a:t>
            </a:r>
            <a:r>
              <a:rPr lang="es-ES" sz="2800" dirty="0" err="1"/>
              <a:t>dell'Umbria</a:t>
            </a:r>
            <a:r>
              <a:rPr lang="es-ES" sz="2800" dirty="0"/>
              <a:t>, Perugia</a:t>
            </a:r>
          </a:p>
        </p:txBody>
      </p:sp>
      <p:pic>
        <p:nvPicPr>
          <p:cNvPr id="4" name="Imagen 3">
            <a:extLst>
              <a:ext uri="{FF2B5EF4-FFF2-40B4-BE49-F238E27FC236}">
                <a16:creationId xmlns:a16="http://schemas.microsoft.com/office/drawing/2014/main" id="{A69CC370-B3E0-49EE-8504-0A5EC2728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8617" y="0"/>
            <a:ext cx="5063383" cy="6858000"/>
          </a:xfrm>
          <a:prstGeom prst="rect">
            <a:avLst/>
          </a:prstGeom>
        </p:spPr>
      </p:pic>
    </p:spTree>
    <p:extLst>
      <p:ext uri="{BB962C8B-B14F-4D97-AF65-F5344CB8AC3E}">
        <p14:creationId xmlns:p14="http://schemas.microsoft.com/office/powerpoint/2010/main" val="1433745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705599" cy="5938693"/>
          </a:xfrm>
        </p:spPr>
        <p:txBody>
          <a:bodyPr anchor="t">
            <a:normAutofit/>
          </a:bodyPr>
          <a:lstStyle/>
          <a:p>
            <a:r>
              <a:rPr lang="it-IT" sz="2800" dirty="0"/>
              <a:t>1473. Perugino.  </a:t>
            </a:r>
            <a:br>
              <a:rPr lang="it-IT" sz="2800" dirty="0"/>
            </a:br>
            <a:r>
              <a:rPr lang="it-IT" sz="2800" dirty="0"/>
              <a:t>San Bernardino cura a Nicola di Lorenzo da Prato, abrumado por un toro. </a:t>
            </a:r>
            <a:br>
              <a:rPr lang="it-IT" sz="2800" dirty="0"/>
            </a:br>
            <a:r>
              <a:rPr lang="it-IT" sz="2800" dirty="0"/>
              <a:t>Galleria Nazionale dell'Umbria, Perugia</a:t>
            </a:r>
            <a:endParaRPr lang="es-ES" sz="2800" dirty="0"/>
          </a:p>
        </p:txBody>
      </p:sp>
      <p:pic>
        <p:nvPicPr>
          <p:cNvPr id="4" name="Imagen 3">
            <a:extLst>
              <a:ext uri="{FF2B5EF4-FFF2-40B4-BE49-F238E27FC236}">
                <a16:creationId xmlns:a16="http://schemas.microsoft.com/office/drawing/2014/main" id="{8A34005A-F466-4CC2-A068-7370CB384D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3455" y="0"/>
            <a:ext cx="4798545" cy="6849923"/>
          </a:xfrm>
          <a:prstGeom prst="rect">
            <a:avLst/>
          </a:prstGeom>
        </p:spPr>
      </p:pic>
    </p:spTree>
    <p:extLst>
      <p:ext uri="{BB962C8B-B14F-4D97-AF65-F5344CB8AC3E}">
        <p14:creationId xmlns:p14="http://schemas.microsoft.com/office/powerpoint/2010/main" val="2115727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442363" cy="5938693"/>
          </a:xfrm>
        </p:spPr>
        <p:txBody>
          <a:bodyPr anchor="t">
            <a:normAutofit/>
          </a:bodyPr>
          <a:lstStyle/>
          <a:p>
            <a:r>
              <a:rPr lang="es-ES" sz="2800" dirty="0"/>
              <a:t>1473. Perugino.  </a:t>
            </a:r>
            <a:br>
              <a:rPr lang="es-ES" sz="2800" dirty="0"/>
            </a:br>
            <a:r>
              <a:rPr lang="es-ES" sz="2800" dirty="0"/>
              <a:t>San Bernardino se aparece por la noche a Giovan Antonio </a:t>
            </a:r>
            <a:r>
              <a:rPr lang="es-ES" sz="2800" dirty="0" err="1"/>
              <a:t>Tornaro</a:t>
            </a:r>
            <a:r>
              <a:rPr lang="es-ES" sz="2800" dirty="0"/>
              <a:t>, herido en una emboscada, y lo cura. </a:t>
            </a:r>
            <a:br>
              <a:rPr lang="es-ES" sz="2800" dirty="0"/>
            </a:br>
            <a:r>
              <a:rPr lang="es-ES" sz="2800" dirty="0"/>
              <a:t>Galleria </a:t>
            </a:r>
            <a:r>
              <a:rPr lang="es-ES" sz="2800" dirty="0" err="1"/>
              <a:t>Nazionale</a:t>
            </a:r>
            <a:r>
              <a:rPr lang="es-ES" sz="2800" dirty="0"/>
              <a:t> </a:t>
            </a:r>
            <a:r>
              <a:rPr lang="es-ES" sz="2800" dirty="0" err="1"/>
              <a:t>dell'Umbria</a:t>
            </a:r>
            <a:r>
              <a:rPr lang="es-ES" sz="2800" dirty="0"/>
              <a:t>, Perugia</a:t>
            </a:r>
          </a:p>
        </p:txBody>
      </p:sp>
      <p:pic>
        <p:nvPicPr>
          <p:cNvPr id="4" name="Imagen 3">
            <a:extLst>
              <a:ext uri="{FF2B5EF4-FFF2-40B4-BE49-F238E27FC236}">
                <a16:creationId xmlns:a16="http://schemas.microsoft.com/office/drawing/2014/main" id="{8D955F64-5501-4E33-A426-0D0DF8CB43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5362" y="0"/>
            <a:ext cx="4766638" cy="6858000"/>
          </a:xfrm>
          <a:prstGeom prst="rect">
            <a:avLst/>
          </a:prstGeom>
        </p:spPr>
      </p:pic>
    </p:spTree>
    <p:extLst>
      <p:ext uri="{BB962C8B-B14F-4D97-AF65-F5344CB8AC3E}">
        <p14:creationId xmlns:p14="http://schemas.microsoft.com/office/powerpoint/2010/main" val="202589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206835" cy="5938693"/>
          </a:xfrm>
        </p:spPr>
        <p:txBody>
          <a:bodyPr anchor="t">
            <a:normAutofit/>
          </a:bodyPr>
          <a:lstStyle/>
          <a:p>
            <a:r>
              <a:rPr lang="it-IT" sz="2800" dirty="0"/>
              <a:t>1473. Perugino.  </a:t>
            </a:r>
            <a:br>
              <a:rPr lang="it-IT" sz="2800" dirty="0"/>
            </a:br>
            <a:r>
              <a:rPr lang="it-IT" sz="2800" dirty="0"/>
              <a:t>San Bernardino aparece post mortem y libera a un prisionero. </a:t>
            </a:r>
            <a:br>
              <a:rPr lang="it-IT" sz="2800" dirty="0"/>
            </a:br>
            <a:r>
              <a:rPr lang="it-IT" sz="2800" dirty="0"/>
              <a:t>Galleria Nazionale dell'Umbria, Perugia</a:t>
            </a:r>
            <a:endParaRPr lang="es-ES" sz="2800" dirty="0"/>
          </a:p>
        </p:txBody>
      </p:sp>
      <p:pic>
        <p:nvPicPr>
          <p:cNvPr id="4" name="Imagen 3">
            <a:extLst>
              <a:ext uri="{FF2B5EF4-FFF2-40B4-BE49-F238E27FC236}">
                <a16:creationId xmlns:a16="http://schemas.microsoft.com/office/drawing/2014/main" id="{EF9A0F62-5F31-49DD-A837-9ACD3D386B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6871" y="0"/>
            <a:ext cx="5095129" cy="6858000"/>
          </a:xfrm>
          <a:prstGeom prst="rect">
            <a:avLst/>
          </a:prstGeom>
        </p:spPr>
      </p:pic>
    </p:spTree>
    <p:extLst>
      <p:ext uri="{BB962C8B-B14F-4D97-AF65-F5344CB8AC3E}">
        <p14:creationId xmlns:p14="http://schemas.microsoft.com/office/powerpoint/2010/main" val="1227655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262254" cy="5938693"/>
          </a:xfrm>
        </p:spPr>
        <p:txBody>
          <a:bodyPr anchor="t">
            <a:normAutofit/>
          </a:bodyPr>
          <a:lstStyle/>
          <a:p>
            <a:r>
              <a:rPr lang="it-IT" sz="2800" dirty="0"/>
              <a:t>1473. Perugino.  </a:t>
            </a:r>
            <a:br>
              <a:rPr lang="it-IT" sz="2800" dirty="0"/>
            </a:br>
            <a:r>
              <a:rPr lang="it-IT" sz="2800" dirty="0"/>
              <a:t>San Bernardino aparece post mortem y cura a Giovanni Antonio da Parma herido con una pala. </a:t>
            </a:r>
            <a:br>
              <a:rPr lang="it-IT" sz="2800" dirty="0"/>
            </a:br>
            <a:r>
              <a:rPr lang="it-IT" sz="2800" dirty="0"/>
              <a:t>Galleria Nazionale dell'Umbria, Perugia</a:t>
            </a:r>
            <a:endParaRPr lang="es-ES" sz="2800" dirty="0"/>
          </a:p>
        </p:txBody>
      </p:sp>
      <p:pic>
        <p:nvPicPr>
          <p:cNvPr id="4" name="Imagen 3">
            <a:extLst>
              <a:ext uri="{FF2B5EF4-FFF2-40B4-BE49-F238E27FC236}">
                <a16:creationId xmlns:a16="http://schemas.microsoft.com/office/drawing/2014/main" id="{3F38E297-9EAB-43C2-B382-96F7D3D3DA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2906" y="0"/>
            <a:ext cx="4779094" cy="6858000"/>
          </a:xfrm>
          <a:prstGeom prst="rect">
            <a:avLst/>
          </a:prstGeom>
        </p:spPr>
      </p:pic>
    </p:spTree>
    <p:extLst>
      <p:ext uri="{BB962C8B-B14F-4D97-AF65-F5344CB8AC3E}">
        <p14:creationId xmlns:p14="http://schemas.microsoft.com/office/powerpoint/2010/main" val="1937902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439549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8331957" cy="5938693"/>
          </a:xfrm>
        </p:spPr>
        <p:txBody>
          <a:bodyPr anchor="t">
            <a:normAutofit/>
          </a:bodyPr>
          <a:lstStyle/>
          <a:p>
            <a:r>
              <a:rPr lang="es-ES" sz="2800" dirty="0"/>
              <a:t>1475. Perugino. San Sebastián. Museo nacional, Estocolmo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3732" y="0"/>
            <a:ext cx="3198268" cy="6858000"/>
          </a:xfrm>
          <a:prstGeom prst="rect">
            <a:avLst/>
          </a:prstGeom>
        </p:spPr>
      </p:pic>
    </p:spTree>
    <p:extLst>
      <p:ext uri="{BB962C8B-B14F-4D97-AF65-F5344CB8AC3E}">
        <p14:creationId xmlns:p14="http://schemas.microsoft.com/office/powerpoint/2010/main" val="3723619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393975" cy="5938693"/>
          </a:xfrm>
        </p:spPr>
        <p:txBody>
          <a:bodyPr anchor="t">
            <a:normAutofit/>
          </a:bodyPr>
          <a:lstStyle/>
          <a:p>
            <a:r>
              <a:rPr lang="es-ES" sz="2800" b="1" dirty="0"/>
              <a:t>1476. Perugino. Adoración de los Magos. Galleria </a:t>
            </a:r>
            <a:r>
              <a:rPr lang="es-ES" sz="2800" b="1" dirty="0" err="1"/>
              <a:t>Nazionale</a:t>
            </a:r>
            <a:r>
              <a:rPr lang="es-ES" sz="2800" b="1" dirty="0"/>
              <a:t> </a:t>
            </a:r>
            <a:r>
              <a:rPr lang="es-ES" sz="2800" b="1" dirty="0" err="1"/>
              <a:t>dell'Umbria</a:t>
            </a:r>
            <a:r>
              <a:rPr lang="es-ES" sz="2800" b="1" dirty="0"/>
              <a:t>, Perugia.</a:t>
            </a:r>
            <a:br>
              <a:rPr lang="es-ES" sz="2800" dirty="0"/>
            </a:br>
            <a:r>
              <a:rPr lang="es-ES" sz="2400" b="0" i="0" dirty="0">
                <a:effectLst/>
                <a:latin typeface="+mn-lt"/>
              </a:rPr>
              <a:t>La Virgen y el Niño recuerdan a </a:t>
            </a:r>
            <a:r>
              <a:rPr lang="es-ES" sz="2400" b="0" i="1" u="none" strike="noStrike" dirty="0">
                <a:effectLst/>
                <a:latin typeface="+mn-lt"/>
              </a:rPr>
              <a:t>gambier Parry Madonna</a:t>
            </a:r>
            <a:r>
              <a:rPr lang="es-ES" sz="2400" b="0" i="1" dirty="0">
                <a:effectLst/>
                <a:latin typeface="+mn-lt"/>
              </a:rPr>
              <a:t> </a:t>
            </a:r>
            <a:r>
              <a:rPr lang="es-ES" sz="2400" b="0" i="0" dirty="0">
                <a:effectLst/>
                <a:latin typeface="+mn-lt"/>
              </a:rPr>
              <a:t>de Perugino en el </a:t>
            </a:r>
            <a:r>
              <a:rPr lang="es-ES" sz="2400" b="0" i="0" u="none" strike="noStrike" dirty="0">
                <a:effectLst/>
                <a:latin typeface="+mn-lt"/>
              </a:rPr>
              <a:t>Instituto </a:t>
            </a:r>
            <a:r>
              <a:rPr lang="es-ES" sz="2400" b="0" i="0" u="none" strike="noStrike" dirty="0" err="1">
                <a:effectLst/>
                <a:latin typeface="+mn-lt"/>
              </a:rPr>
              <a:t>Courtauld</a:t>
            </a:r>
            <a:r>
              <a:rPr lang="es-ES" sz="2400" b="0" i="0" dirty="0">
                <a:effectLst/>
                <a:latin typeface="+mn-lt"/>
              </a:rPr>
              <a:t> de </a:t>
            </a:r>
            <a:r>
              <a:rPr lang="es-ES" sz="2400" b="0" i="0" u="none" strike="noStrike" dirty="0">
                <a:effectLst/>
                <a:latin typeface="+mn-lt"/>
              </a:rPr>
              <a:t>Londres,</a:t>
            </a:r>
            <a:r>
              <a:rPr lang="es-ES" sz="2400" b="0" i="0" u="none" strike="noStrike" baseline="30000" dirty="0">
                <a:effectLst/>
                <a:latin typeface="+mn-lt"/>
              </a:rPr>
              <a:t> </a:t>
            </a:r>
            <a:r>
              <a:rPr lang="es-ES" sz="2400" b="0" i="0" dirty="0">
                <a:effectLst/>
                <a:latin typeface="+mn-lt"/>
              </a:rPr>
              <a:t>que data de principios de la década de 1470. En general, el estilo de la escena está relacionado con el taller de </a:t>
            </a:r>
            <a:r>
              <a:rPr lang="es-ES" sz="2400" b="0" i="0" u="none" strike="noStrike" dirty="0">
                <a:effectLst/>
                <a:latin typeface="+mn-lt"/>
              </a:rPr>
              <a:t>Verrocchio, </a:t>
            </a:r>
            <a:r>
              <a:rPr lang="es-ES" sz="2400" b="0" i="0" dirty="0">
                <a:effectLst/>
                <a:latin typeface="+mn-lt"/>
              </a:rPr>
              <a:t>donde Perugino hizo su aprendizaje. Los personajes, formando una multitud típica del arte gótico tardío, muestran una apariencia robusta vista en las obras de Fiorenzo di Lorenzo, quizás el primer maestro de Perugino. La integración entre los personajes y el paisaje está inspirada en </a:t>
            </a:r>
            <a:r>
              <a:rPr lang="es-ES" sz="2400" b="0" i="0" u="none" strike="noStrike" dirty="0">
                <a:effectLst/>
                <a:latin typeface="+mn-lt"/>
              </a:rPr>
              <a:t>Piero della Francesca, </a:t>
            </a:r>
            <a:r>
              <a:rPr lang="es-ES" sz="2400" b="0" i="0" dirty="0">
                <a:effectLst/>
                <a:latin typeface="+mn-lt"/>
              </a:rPr>
              <a:t>como el árbol de la </a:t>
            </a:r>
            <a:r>
              <a:rPr lang="es-ES" sz="2400" b="0" i="0" u="none" strike="noStrike" dirty="0">
                <a:effectLst/>
                <a:latin typeface="+mn-lt"/>
              </a:rPr>
              <a:t>proporción áurea;</a:t>
            </a:r>
            <a:r>
              <a:rPr lang="es-ES" sz="2400" b="0" i="0" dirty="0">
                <a:effectLst/>
                <a:latin typeface="+mn-lt"/>
              </a:rPr>
              <a:t> el paisaje es similar a las obras </a:t>
            </a:r>
            <a:r>
              <a:rPr lang="es-ES" sz="2400" b="0" i="0" u="none" strike="noStrike" dirty="0">
                <a:effectLst/>
                <a:latin typeface="+mn-lt"/>
              </a:rPr>
              <a:t>de Leonardo da Vinci.</a:t>
            </a:r>
            <a:endParaRPr lang="es-ES" sz="28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6836" y="-59522"/>
            <a:ext cx="5095164" cy="6917522"/>
          </a:xfrm>
          <a:prstGeom prst="rect">
            <a:avLst/>
          </a:prstGeom>
        </p:spPr>
      </p:pic>
    </p:spTree>
    <p:extLst>
      <p:ext uri="{BB962C8B-B14F-4D97-AF65-F5344CB8AC3E}">
        <p14:creationId xmlns:p14="http://schemas.microsoft.com/office/powerpoint/2010/main" val="301154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723619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885708" cy="5938693"/>
          </a:xfrm>
        </p:spPr>
        <p:txBody>
          <a:bodyPr anchor="t">
            <a:normAutofit/>
          </a:bodyPr>
          <a:lstStyle/>
          <a:p>
            <a:r>
              <a:rPr lang="es-ES" sz="2800" dirty="0"/>
              <a:t>1478. Perugino. San Antonio de Padua y San Sebastián.</a:t>
            </a:r>
          </a:p>
        </p:txBody>
      </p:sp>
      <p:pic>
        <p:nvPicPr>
          <p:cNvPr id="4" name="Imagen 3">
            <a:extLst>
              <a:ext uri="{FF2B5EF4-FFF2-40B4-BE49-F238E27FC236}">
                <a16:creationId xmlns:a16="http://schemas.microsoft.com/office/drawing/2014/main" id="{2C184F54-A894-4057-B18F-37C50C2956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8591" y="0"/>
            <a:ext cx="4423410" cy="6858000"/>
          </a:xfrm>
          <a:prstGeom prst="rect">
            <a:avLst/>
          </a:prstGeom>
        </p:spPr>
      </p:pic>
    </p:spTree>
    <p:extLst>
      <p:ext uri="{BB962C8B-B14F-4D97-AF65-F5344CB8AC3E}">
        <p14:creationId xmlns:p14="http://schemas.microsoft.com/office/powerpoint/2010/main" val="1685310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664035" cy="5938693"/>
          </a:xfrm>
        </p:spPr>
        <p:txBody>
          <a:bodyPr anchor="t">
            <a:normAutofit/>
          </a:bodyPr>
          <a:lstStyle/>
          <a:p>
            <a:r>
              <a:rPr lang="es-ES" sz="2800" dirty="0"/>
              <a:t>1478. Perugino. San Roque, San Romanee y la ciudad de </a:t>
            </a:r>
            <a:r>
              <a:rPr lang="es-ES" sz="2800" dirty="0" err="1"/>
              <a:t>Deruta</a:t>
            </a:r>
            <a:r>
              <a:rPr lang="es-ES" sz="2800" dirty="0"/>
              <a:t>. Pinacoteca Comunal, </a:t>
            </a:r>
            <a:r>
              <a:rPr lang="es-ES" sz="2800" dirty="0" err="1"/>
              <a:t>Deruta</a:t>
            </a:r>
            <a:r>
              <a:rPr lang="es-ES" sz="2800" dirty="0"/>
              <a:t>.</a:t>
            </a:r>
          </a:p>
        </p:txBody>
      </p:sp>
      <p:pic>
        <p:nvPicPr>
          <p:cNvPr id="4" name="Imagen 3">
            <a:extLst>
              <a:ext uri="{FF2B5EF4-FFF2-40B4-BE49-F238E27FC236}">
                <a16:creationId xmlns:a16="http://schemas.microsoft.com/office/drawing/2014/main" id="{40478071-45E7-4CB6-85FD-C0C7B64AC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1455" y="-2017"/>
            <a:ext cx="4710545" cy="6860017"/>
          </a:xfrm>
          <a:prstGeom prst="rect">
            <a:avLst/>
          </a:prstGeom>
        </p:spPr>
      </p:pic>
    </p:spTree>
    <p:extLst>
      <p:ext uri="{BB962C8B-B14F-4D97-AF65-F5344CB8AC3E}">
        <p14:creationId xmlns:p14="http://schemas.microsoft.com/office/powerpoint/2010/main" val="129998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470072" cy="5938693"/>
          </a:xfrm>
        </p:spPr>
        <p:txBody>
          <a:bodyPr anchor="t">
            <a:normAutofit/>
          </a:bodyPr>
          <a:lstStyle/>
          <a:p>
            <a:r>
              <a:rPr lang="es-ES" sz="2800" b="1" dirty="0"/>
              <a:t>1478. Perugino. San Sebastián, San Roque y San Pedro. Iglesia de </a:t>
            </a:r>
            <a:r>
              <a:rPr lang="es-ES" sz="2800" b="1" dirty="0">
                <a:effectLst/>
                <a:ea typeface="Times New Roman" panose="02020603050405020304" pitchFamily="18" charset="0"/>
                <a:cs typeface="Times New Roman" panose="02020603050405020304" pitchFamily="18" charset="0"/>
              </a:rPr>
              <a:t>Santa Maria </a:t>
            </a:r>
            <a:r>
              <a:rPr lang="es-ES" sz="2800" b="1" dirty="0" err="1">
                <a:effectLst/>
                <a:ea typeface="Times New Roman" panose="02020603050405020304" pitchFamily="18" charset="0"/>
                <a:cs typeface="Times New Roman" panose="02020603050405020304" pitchFamily="18" charset="0"/>
              </a:rPr>
              <a:t>Assunta</a:t>
            </a:r>
            <a:r>
              <a:rPr lang="es-ES" sz="2800" b="1" dirty="0">
                <a:effectLst/>
                <a:ea typeface="Times New Roman" panose="02020603050405020304" pitchFamily="18" charset="0"/>
                <a:cs typeface="Times New Roman" panose="02020603050405020304" pitchFamily="18" charset="0"/>
              </a:rPr>
              <a:t>, Cerqueto</a:t>
            </a:r>
            <a:r>
              <a:rPr lang="es-ES" sz="2800" b="1" dirty="0">
                <a:ea typeface="Times New Roman" panose="02020603050405020304" pitchFamily="18" charset="0"/>
                <a:cs typeface="Times New Roman" panose="02020603050405020304" pitchFamily="18" charset="0"/>
              </a:rPr>
              <a:t>.</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endParaRPr lang="es-ES" sz="2800" dirty="0"/>
          </a:p>
        </p:txBody>
      </p:sp>
      <p:pic>
        <p:nvPicPr>
          <p:cNvPr id="4" name="Imagen 3">
            <a:extLst>
              <a:ext uri="{FF2B5EF4-FFF2-40B4-BE49-F238E27FC236}">
                <a16:creationId xmlns:a16="http://schemas.microsoft.com/office/drawing/2014/main" id="{2E4C32DF-2EE7-4468-8B7B-80B534605E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4260" y="0"/>
            <a:ext cx="4777740" cy="6858000"/>
          </a:xfrm>
          <a:prstGeom prst="rect">
            <a:avLst/>
          </a:prstGeom>
        </p:spPr>
      </p:pic>
    </p:spTree>
    <p:extLst>
      <p:ext uri="{BB962C8B-B14F-4D97-AF65-F5344CB8AC3E}">
        <p14:creationId xmlns:p14="http://schemas.microsoft.com/office/powerpoint/2010/main" val="29952955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0089693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s-ES" sz="2800" b="1" dirty="0"/>
              <a:t>1482. Perugino. Capilla Sixtina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8270" y="0"/>
            <a:ext cx="6983730" cy="6858000"/>
          </a:xfrm>
          <a:prstGeom prst="rect">
            <a:avLst/>
          </a:prstGeom>
        </p:spPr>
      </p:pic>
    </p:spTree>
    <p:extLst>
      <p:ext uri="{BB962C8B-B14F-4D97-AF65-F5344CB8AC3E}">
        <p14:creationId xmlns:p14="http://schemas.microsoft.com/office/powerpoint/2010/main" val="3457255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6"/>
            <a:ext cx="11170692" cy="1606302"/>
          </a:xfrm>
        </p:spPr>
        <p:txBody>
          <a:bodyPr anchor="t">
            <a:normAutofit/>
          </a:bodyPr>
          <a:lstStyle/>
          <a:p>
            <a:pPr algn="ctr"/>
            <a:r>
              <a:rPr lang="es-ES" sz="2800" dirty="0"/>
              <a:t>1482. Perugino. Escenas muro izquierdo. Capilla Sixtina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71427"/>
            <a:ext cx="12192000" cy="4886573"/>
          </a:xfrm>
          <a:prstGeom prst="rect">
            <a:avLst/>
          </a:prstGeom>
        </p:spPr>
      </p:pic>
    </p:spTree>
    <p:extLst>
      <p:ext uri="{BB962C8B-B14F-4D97-AF65-F5344CB8AC3E}">
        <p14:creationId xmlns:p14="http://schemas.microsoft.com/office/powerpoint/2010/main" val="3457255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91069" y="365125"/>
            <a:ext cx="2075672" cy="5938693"/>
          </a:xfrm>
        </p:spPr>
        <p:txBody>
          <a:bodyPr anchor="t">
            <a:normAutofit/>
          </a:bodyPr>
          <a:lstStyle/>
          <a:p>
            <a:r>
              <a:rPr lang="es-ES" sz="2800" dirty="0"/>
              <a:t>1482. Perugino. </a:t>
            </a:r>
            <a:r>
              <a:rPr lang="es-ES" sz="2800" dirty="0" err="1"/>
              <a:t>Moises</a:t>
            </a:r>
            <a:r>
              <a:rPr lang="es-ES" sz="2800" dirty="0"/>
              <a:t> y la circuncisión de su hijo. Capilla Sixtina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6741" y="464023"/>
            <a:ext cx="9925259" cy="6093725"/>
          </a:xfrm>
          <a:prstGeom prst="rect">
            <a:avLst/>
          </a:prstGeom>
        </p:spPr>
      </p:pic>
    </p:spTree>
    <p:extLst>
      <p:ext uri="{BB962C8B-B14F-4D97-AF65-F5344CB8AC3E}">
        <p14:creationId xmlns:p14="http://schemas.microsoft.com/office/powerpoint/2010/main" val="3457255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1981199" cy="5938693"/>
          </a:xfrm>
        </p:spPr>
        <p:txBody>
          <a:bodyPr anchor="t">
            <a:normAutofit/>
          </a:bodyPr>
          <a:lstStyle/>
          <a:p>
            <a:r>
              <a:rPr lang="es-ES" sz="2800" dirty="0"/>
              <a:t>1481. Perugino. Bautismo de Jesús.</a:t>
            </a:r>
            <a:br>
              <a:rPr lang="es-ES" sz="2800" dirty="0"/>
            </a:br>
            <a:r>
              <a:rPr lang="es-ES" sz="2800" dirty="0"/>
              <a:t>Vaticano, Capilla Sixtina.</a:t>
            </a:r>
          </a:p>
        </p:txBody>
      </p:sp>
      <p:pic>
        <p:nvPicPr>
          <p:cNvPr id="4" name="Imagen 3">
            <a:extLst>
              <a:ext uri="{FF2B5EF4-FFF2-40B4-BE49-F238E27FC236}">
                <a16:creationId xmlns:a16="http://schemas.microsoft.com/office/drawing/2014/main" id="{DB2C37B9-1090-4EFA-9E92-530DCB7BB8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301625"/>
            <a:ext cx="9753600" cy="6191250"/>
          </a:xfrm>
          <a:prstGeom prst="rect">
            <a:avLst/>
          </a:prstGeom>
        </p:spPr>
      </p:pic>
    </p:spTree>
    <p:extLst>
      <p:ext uri="{BB962C8B-B14F-4D97-AF65-F5344CB8AC3E}">
        <p14:creationId xmlns:p14="http://schemas.microsoft.com/office/powerpoint/2010/main" val="30029066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21673" y="365125"/>
            <a:ext cx="2216727" cy="5938693"/>
          </a:xfrm>
        </p:spPr>
        <p:txBody>
          <a:bodyPr anchor="t">
            <a:normAutofit/>
          </a:bodyPr>
          <a:lstStyle/>
          <a:p>
            <a:r>
              <a:rPr lang="es-ES" sz="2800" dirty="0"/>
              <a:t>1482. </a:t>
            </a:r>
            <a:br>
              <a:rPr lang="es-ES" sz="2800" dirty="0"/>
            </a:br>
            <a:r>
              <a:rPr lang="es-ES" sz="2800" dirty="0"/>
              <a:t>Pietro Perugino. Entrega de las llaves a San Pedro. </a:t>
            </a:r>
            <a:br>
              <a:rPr lang="es-ES" sz="2800" dirty="0"/>
            </a:br>
            <a:r>
              <a:rPr lang="es-ES" sz="2800" dirty="0"/>
              <a:t>Capilla Sixtina, Ciudad del Vaticano.</a:t>
            </a:r>
          </a:p>
        </p:txBody>
      </p:sp>
      <p:pic>
        <p:nvPicPr>
          <p:cNvPr id="4" name="Imagen 3">
            <a:extLst>
              <a:ext uri="{FF2B5EF4-FFF2-40B4-BE49-F238E27FC236}">
                <a16:creationId xmlns:a16="http://schemas.microsoft.com/office/drawing/2014/main" id="{370B0CC5-FC67-4312-9896-0ECB18FDA5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485775"/>
            <a:ext cx="9753600" cy="5886450"/>
          </a:xfrm>
          <a:prstGeom prst="rect">
            <a:avLst/>
          </a:prstGeom>
        </p:spPr>
      </p:pic>
    </p:spTree>
    <p:extLst>
      <p:ext uri="{BB962C8B-B14F-4D97-AF65-F5344CB8AC3E}">
        <p14:creationId xmlns:p14="http://schemas.microsoft.com/office/powerpoint/2010/main" val="33816081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9033163" cy="5938693"/>
          </a:xfrm>
        </p:spPr>
        <p:txBody>
          <a:bodyPr anchor="t">
            <a:normAutofit/>
          </a:bodyPr>
          <a:lstStyle/>
          <a:p>
            <a:r>
              <a:rPr lang="es-ES" sz="2800" dirty="0"/>
              <a:t>1483. Perugino. Papa Antero. Museos Vaticanos.</a:t>
            </a:r>
          </a:p>
        </p:txBody>
      </p:sp>
      <p:pic>
        <p:nvPicPr>
          <p:cNvPr id="4" name="Imagen 3">
            <a:extLst>
              <a:ext uri="{FF2B5EF4-FFF2-40B4-BE49-F238E27FC236}">
                <a16:creationId xmlns:a16="http://schemas.microsoft.com/office/drawing/2014/main" id="{17E6650E-752F-46E4-8039-5F9CB3AF5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1" y="-34462"/>
            <a:ext cx="2286000" cy="6892462"/>
          </a:xfrm>
          <a:prstGeom prst="rect">
            <a:avLst/>
          </a:prstGeom>
        </p:spPr>
      </p:pic>
    </p:spTree>
    <p:extLst>
      <p:ext uri="{BB962C8B-B14F-4D97-AF65-F5344CB8AC3E}">
        <p14:creationId xmlns:p14="http://schemas.microsoft.com/office/powerpoint/2010/main" val="4123523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9213272" cy="5938693"/>
          </a:xfrm>
        </p:spPr>
        <p:txBody>
          <a:bodyPr anchor="t">
            <a:normAutofit/>
          </a:bodyPr>
          <a:lstStyle/>
          <a:p>
            <a:r>
              <a:rPr lang="es-ES" sz="2800" dirty="0"/>
              <a:t>1483. Perugino. Papa Fabiano. Museos Vaticanos.</a:t>
            </a:r>
          </a:p>
        </p:txBody>
      </p:sp>
      <p:pic>
        <p:nvPicPr>
          <p:cNvPr id="4" name="Imagen 3">
            <a:extLst>
              <a:ext uri="{FF2B5EF4-FFF2-40B4-BE49-F238E27FC236}">
                <a16:creationId xmlns:a16="http://schemas.microsoft.com/office/drawing/2014/main" id="{26576EF0-1F88-4199-AC2D-0379848D80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0" y="0"/>
            <a:ext cx="2286000" cy="6858000"/>
          </a:xfrm>
          <a:prstGeom prst="rect">
            <a:avLst/>
          </a:prstGeom>
        </p:spPr>
      </p:pic>
    </p:spTree>
    <p:extLst>
      <p:ext uri="{BB962C8B-B14F-4D97-AF65-F5344CB8AC3E}">
        <p14:creationId xmlns:p14="http://schemas.microsoft.com/office/powerpoint/2010/main" val="16310023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4360349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49382" y="365125"/>
            <a:ext cx="3501469" cy="5938693"/>
          </a:xfrm>
        </p:spPr>
        <p:txBody>
          <a:bodyPr anchor="t">
            <a:normAutofit fontScale="90000"/>
          </a:bodyPr>
          <a:lstStyle/>
          <a:p>
            <a:r>
              <a:rPr lang="en-US" sz="2800" b="1" dirty="0"/>
              <a:t>1485. Perugino. </a:t>
            </a:r>
            <a:br>
              <a:rPr lang="en-US" sz="2800" b="1" dirty="0"/>
            </a:br>
            <a:r>
              <a:rPr lang="en-US" sz="2800" b="1" dirty="0" err="1"/>
              <a:t>Tríptico</a:t>
            </a:r>
            <a:r>
              <a:rPr lang="en-US" sz="2800" b="1" dirty="0"/>
              <a:t> </a:t>
            </a:r>
            <a:r>
              <a:rPr lang="en-US" sz="2800" b="1" dirty="0" err="1"/>
              <a:t>Galitzin</a:t>
            </a:r>
            <a:r>
              <a:rPr lang="en-US" sz="2800" b="1" dirty="0"/>
              <a:t>. National Gallery of Art, Washington.</a:t>
            </a:r>
            <a:br>
              <a:rPr lang="en-US" sz="2800" b="1" dirty="0"/>
            </a:br>
            <a:r>
              <a:rPr lang="en-US" sz="2800" b="1" dirty="0"/>
              <a:t>San </a:t>
            </a:r>
            <a:r>
              <a:rPr lang="en-US" sz="2800" b="1" dirty="0" err="1"/>
              <a:t>Jerónimo</a:t>
            </a:r>
            <a:r>
              <a:rPr lang="en-US" sz="2800" b="1" dirty="0"/>
              <a:t>.</a:t>
            </a:r>
            <a:br>
              <a:rPr lang="en-US" sz="2800" b="1" dirty="0"/>
            </a:br>
            <a:r>
              <a:rPr lang="en-US" sz="2800" b="1" dirty="0"/>
              <a:t>Magdalena.</a:t>
            </a:r>
            <a:br>
              <a:rPr lang="en-US" sz="2800" b="1" dirty="0"/>
            </a:br>
            <a:br>
              <a:rPr lang="en-US" sz="2800" dirty="0"/>
            </a:br>
            <a:r>
              <a:rPr lang="en-US" sz="2400" dirty="0">
                <a:latin typeface="+mn-lt"/>
              </a:rPr>
              <a:t>L</a:t>
            </a:r>
            <a:r>
              <a:rPr lang="es-ES" sz="2400" b="0" i="0" dirty="0">
                <a:effectLst/>
                <a:latin typeface="+mn-lt"/>
              </a:rPr>
              <a:t>a obra no intenta representar el evento o lugar real, sino que es una meditación visual sobre el tema de la Crucifixión. El estado de ánimo sereno se refleja en el paisaje, que también revela la influencia de la pintura flamenca que se había introducido recientemente en Florencia.</a:t>
            </a:r>
            <a:endParaRPr lang="es-ES" sz="24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50851" y="95534"/>
            <a:ext cx="8441149" cy="6762466"/>
          </a:xfrm>
          <a:prstGeom prst="rect">
            <a:avLst/>
          </a:prstGeom>
        </p:spPr>
      </p:pic>
    </p:spTree>
    <p:extLst>
      <p:ext uri="{BB962C8B-B14F-4D97-AF65-F5344CB8AC3E}">
        <p14:creationId xmlns:p14="http://schemas.microsoft.com/office/powerpoint/2010/main" val="464760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453744" cy="5938693"/>
          </a:xfrm>
        </p:spPr>
        <p:txBody>
          <a:bodyPr anchor="t">
            <a:normAutofit/>
          </a:bodyPr>
          <a:lstStyle/>
          <a:p>
            <a:r>
              <a:rPr lang="es-ES" sz="2800" b="1" dirty="0"/>
              <a:t>1485. Perugino. Virgen con niño.</a:t>
            </a:r>
          </a:p>
        </p:txBody>
      </p:sp>
      <p:pic>
        <p:nvPicPr>
          <p:cNvPr id="4" name="Imagen 3">
            <a:extLst>
              <a:ext uri="{FF2B5EF4-FFF2-40B4-BE49-F238E27FC236}">
                <a16:creationId xmlns:a16="http://schemas.microsoft.com/office/drawing/2014/main" id="{E9F21F64-C8A4-4F2E-92C8-F3BE5A9DC6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8640" y="0"/>
            <a:ext cx="4023360" cy="6858000"/>
          </a:xfrm>
          <a:prstGeom prst="rect">
            <a:avLst/>
          </a:prstGeom>
        </p:spPr>
      </p:pic>
    </p:spTree>
    <p:extLst>
      <p:ext uri="{BB962C8B-B14F-4D97-AF65-F5344CB8AC3E}">
        <p14:creationId xmlns:p14="http://schemas.microsoft.com/office/powerpoint/2010/main" val="464760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636326" cy="5938693"/>
          </a:xfrm>
        </p:spPr>
        <p:txBody>
          <a:bodyPr anchor="t">
            <a:normAutofit/>
          </a:bodyPr>
          <a:lstStyle/>
          <a:p>
            <a:r>
              <a:rPr lang="it-IT" sz="2800" b="1" dirty="0"/>
              <a:t>1488. Perugino. Retrato de Lorenzo de Credi.</a:t>
            </a:r>
            <a:r>
              <a:rPr lang="en-US" sz="2800" b="1" dirty="0"/>
              <a:t>  National Gallery of Art, Washington.</a:t>
            </a:r>
            <a:endParaRPr lang="es-ES" sz="2800" dirty="0"/>
          </a:p>
        </p:txBody>
      </p:sp>
      <p:pic>
        <p:nvPicPr>
          <p:cNvPr id="4" name="Imagen 3">
            <a:extLst>
              <a:ext uri="{FF2B5EF4-FFF2-40B4-BE49-F238E27FC236}">
                <a16:creationId xmlns:a16="http://schemas.microsoft.com/office/drawing/2014/main" id="{C938EBA1-F81D-41DB-BDC0-9D434FEF49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747" y="0"/>
            <a:ext cx="4777740" cy="6858000"/>
          </a:xfrm>
          <a:prstGeom prst="rect">
            <a:avLst/>
          </a:prstGeom>
        </p:spPr>
      </p:pic>
    </p:spTree>
    <p:extLst>
      <p:ext uri="{BB962C8B-B14F-4D97-AF65-F5344CB8AC3E}">
        <p14:creationId xmlns:p14="http://schemas.microsoft.com/office/powerpoint/2010/main" val="23645191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35528" y="365125"/>
            <a:ext cx="6872408" cy="6271202"/>
          </a:xfrm>
        </p:spPr>
        <p:txBody>
          <a:bodyPr anchor="t">
            <a:normAutofit fontScale="90000"/>
          </a:bodyPr>
          <a:lstStyle/>
          <a:p>
            <a:r>
              <a:rPr lang="es-ES" sz="2700" b="1" dirty="0"/>
              <a:t>1485. Perugino. San Jerónimo penitente. Hampton </a:t>
            </a:r>
            <a:r>
              <a:rPr lang="es-ES" sz="2700" b="1" dirty="0" err="1"/>
              <a:t>Court</a:t>
            </a:r>
            <a:r>
              <a:rPr lang="es-ES" sz="2700" b="1" dirty="0"/>
              <a:t>, Royal </a:t>
            </a:r>
            <a:r>
              <a:rPr lang="es-ES" sz="2700" b="1" dirty="0" err="1"/>
              <a:t>Collection</a:t>
            </a:r>
            <a:r>
              <a:rPr lang="es-ES" sz="2700" b="1" dirty="0"/>
              <a:t>.</a:t>
            </a:r>
            <a:br>
              <a:rPr lang="es-ES" sz="2800" dirty="0"/>
            </a:br>
            <a:r>
              <a:rPr lang="es-ES" sz="2200" b="0" i="0" dirty="0">
                <a:effectLst/>
                <a:latin typeface="+mn-lt"/>
              </a:rPr>
              <a:t>San Jerónimo está arrodillado, medio girado a la derecha y mirando hacia la derecha. Es posible que una vez haya estado mirando un crucifijo que ahora está perdido; antes de que la reina Victoria adquirió la pintura, el lienzo fino similar al lino se cortó, probablemente en todos los lados, y se colocó en el panel. Está vestido con un abrigo verde oscuro sin mangas, atado a la cintura. En su mano derecha hay una piedra que está manchada de sangre desde donde se ha utilizado para golpear su pecho. Está haciendo un gesto implorante con su mano izquierda. Su sombrero de cardenal rojo está en el suelo detrás de él, y a la izquierda hay un fondo rocoso.</a:t>
            </a:r>
            <a:br>
              <a:rPr lang="es-ES" sz="2200" dirty="0">
                <a:latin typeface="+mn-lt"/>
              </a:rPr>
            </a:br>
            <a:r>
              <a:rPr lang="es-ES" sz="2200" b="0" i="0" dirty="0">
                <a:effectLst/>
                <a:latin typeface="+mn-lt"/>
              </a:rPr>
              <a:t>La fuerza del dibujo y el refinamiento de la técnica coinciden con las de las mejores obras de la madurez temprana de </a:t>
            </a:r>
            <a:r>
              <a:rPr lang="es-ES" sz="2200" b="0" i="0" dirty="0" err="1">
                <a:effectLst/>
                <a:latin typeface="+mn-lt"/>
              </a:rPr>
              <a:t>Perugio</a:t>
            </a:r>
            <a:r>
              <a:rPr lang="es-ES" sz="2200" b="0" i="0" dirty="0">
                <a:effectLst/>
                <a:latin typeface="+mn-lt"/>
              </a:rPr>
              <a:t>;</a:t>
            </a:r>
            <a:br>
              <a:rPr lang="es-ES" sz="2200" dirty="0">
                <a:latin typeface="+mn-lt"/>
              </a:rPr>
            </a:br>
            <a:r>
              <a:rPr lang="es-ES" sz="2200" b="0" i="0" dirty="0">
                <a:effectLst/>
                <a:latin typeface="+mn-lt"/>
              </a:rPr>
              <a:t>la cabeza es muy expresiva y el paisaje se observa con una franqueza excepcional. Tanto el estilo como la técnica de la imagen sugieren que debe colocarse entre los frescos </a:t>
            </a:r>
            <a:r>
              <a:rPr lang="es-ES" sz="2200" b="0" i="0" dirty="0" err="1">
                <a:effectLst/>
                <a:latin typeface="+mn-lt"/>
              </a:rPr>
              <a:t>sixtinos</a:t>
            </a:r>
            <a:r>
              <a:rPr lang="es-ES" sz="2200" b="0" i="0" dirty="0">
                <a:effectLst/>
                <a:latin typeface="+mn-lt"/>
              </a:rPr>
              <a:t> de 1481-3 y el políptico del Della </a:t>
            </a:r>
            <a:r>
              <a:rPr lang="es-ES" sz="2200" b="0" i="0" dirty="0" err="1">
                <a:effectLst/>
                <a:latin typeface="+mn-lt"/>
              </a:rPr>
              <a:t>Rovere</a:t>
            </a:r>
            <a:r>
              <a:rPr lang="es-ES" sz="2200" b="0" i="0" dirty="0">
                <a:effectLst/>
                <a:latin typeface="+mn-lt"/>
              </a:rPr>
              <a:t> de 1491 (ahora Villa Albani, Roma). La alta reputación de </a:t>
            </a:r>
            <a:r>
              <a:rPr lang="es-ES" sz="2200" b="0" i="0" dirty="0" err="1">
                <a:effectLst/>
                <a:latin typeface="+mn-lt"/>
              </a:rPr>
              <a:t>Perugio</a:t>
            </a:r>
            <a:r>
              <a:rPr lang="es-ES" sz="2200" b="0" i="0" dirty="0">
                <a:effectLst/>
                <a:latin typeface="+mn-lt"/>
              </a:rPr>
              <a:t> se basaba en su vínculo con Rafael, quien se creía que había sido entrenado por él en c. 1500.</a:t>
            </a:r>
            <a:endParaRPr lang="es-ES" sz="2400" dirty="0">
              <a:latin typeface="+mn-lt"/>
            </a:endParaRPr>
          </a:p>
        </p:txBody>
      </p:sp>
      <p:pic>
        <p:nvPicPr>
          <p:cNvPr id="4" name="Imagen 3">
            <a:extLst>
              <a:ext uri="{FF2B5EF4-FFF2-40B4-BE49-F238E27FC236}">
                <a16:creationId xmlns:a16="http://schemas.microsoft.com/office/drawing/2014/main" id="{2532034D-E632-494D-9CAE-FCF2B9328E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7936" y="0"/>
            <a:ext cx="5084064" cy="6858000"/>
          </a:xfrm>
          <a:prstGeom prst="rect">
            <a:avLst/>
          </a:prstGeom>
        </p:spPr>
      </p:pic>
    </p:spTree>
    <p:extLst>
      <p:ext uri="{BB962C8B-B14F-4D97-AF65-F5344CB8AC3E}">
        <p14:creationId xmlns:p14="http://schemas.microsoft.com/office/powerpoint/2010/main" val="29697832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26047709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63236" y="365125"/>
            <a:ext cx="7162455" cy="6492875"/>
          </a:xfrm>
        </p:spPr>
        <p:txBody>
          <a:bodyPr anchor="t">
            <a:normAutofit fontScale="90000"/>
          </a:bodyPr>
          <a:lstStyle/>
          <a:p>
            <a:pPr algn="l"/>
            <a:r>
              <a:rPr lang="es-ES" sz="2800" b="1" dirty="0"/>
              <a:t>1489. Perugino. Anunciación. </a:t>
            </a:r>
            <a:r>
              <a:rPr lang="es-ES" sz="2800" b="1" i="0" dirty="0">
                <a:effectLst/>
              </a:rPr>
              <a:t>Galería Nacional de Umbría, </a:t>
            </a:r>
            <a:r>
              <a:rPr lang="es-ES" sz="2800" b="1" i="0" strike="noStrike" dirty="0">
                <a:effectLst/>
              </a:rPr>
              <a:t>Perugia.</a:t>
            </a:r>
            <a:br>
              <a:rPr lang="es-ES" sz="2800" b="1" i="0" strike="noStrike" dirty="0">
                <a:effectLst/>
              </a:rPr>
            </a:br>
            <a:r>
              <a:rPr lang="es-ES" sz="2000" b="0" i="0" dirty="0">
                <a:effectLst/>
                <a:latin typeface="+mn-lt"/>
              </a:rPr>
              <a:t>Perugino retrató a la Virgen en una postura tal que retoma las dos reacciones de María narradas en el </a:t>
            </a:r>
            <a:r>
              <a:rPr lang="es-ES" sz="2000" b="0" i="0" u="none" strike="noStrike" dirty="0">
                <a:effectLst/>
                <a:latin typeface="+mn-lt"/>
              </a:rPr>
              <a:t>Evangelio según Lucas: </a:t>
            </a:r>
            <a:r>
              <a:rPr lang="es-ES" sz="2000" b="0" i="0" dirty="0">
                <a:effectLst/>
                <a:latin typeface="+mn-lt"/>
              </a:rPr>
              <a:t>su perturbación y su voluntad de cumplir la Voluntad de Dios.</a:t>
            </a:r>
            <a:br>
              <a:rPr lang="es-ES" sz="2000" b="0" i="0" dirty="0">
                <a:effectLst/>
                <a:latin typeface="+mn-lt"/>
              </a:rPr>
            </a:br>
            <a:r>
              <a:rPr lang="es-ES" sz="2000" b="0" i="0" dirty="0">
                <a:effectLst/>
                <a:latin typeface="+mn-lt"/>
              </a:rPr>
              <a:t>La escena de la Anunciación se sitúa en un contexto arquitectónico típicamente </a:t>
            </a:r>
            <a:r>
              <a:rPr lang="es-ES" sz="2000" b="0" i="0" u="none" strike="noStrike" dirty="0">
                <a:effectLst/>
                <a:latin typeface="+mn-lt"/>
              </a:rPr>
              <a:t>renacentista, con</a:t>
            </a:r>
            <a:r>
              <a:rPr lang="es-ES" sz="2000" b="0" i="0" dirty="0">
                <a:effectLst/>
                <a:latin typeface="+mn-lt"/>
              </a:rPr>
              <a:t> un hermoso suelo de mármol blanco y rosa dentro de un gran patio abierto, un porche con </a:t>
            </a:r>
            <a:r>
              <a:rPr lang="es-ES" sz="2000" b="0" i="0" u="none" strike="noStrike" dirty="0">
                <a:effectLst/>
                <a:latin typeface="+mn-lt"/>
              </a:rPr>
              <a:t>arcos de medio punto, ventanas</a:t>
            </a:r>
            <a:r>
              <a:rPr lang="es-ES" sz="2000" b="0" i="0" dirty="0">
                <a:effectLst/>
                <a:latin typeface="+mn-lt"/>
              </a:rPr>
              <a:t> enmarcadas, </a:t>
            </a:r>
            <a:r>
              <a:rPr lang="es-ES" sz="2000" b="0" i="0" u="none" strike="noStrike" dirty="0">
                <a:effectLst/>
                <a:latin typeface="+mn-lt"/>
              </a:rPr>
              <a:t>marcos, </a:t>
            </a:r>
            <a:r>
              <a:rPr lang="es-ES" sz="2000" b="0" i="0" dirty="0">
                <a:effectLst/>
                <a:latin typeface="+mn-lt"/>
              </a:rPr>
              <a:t>etc. Todo reportado con una impecable representación de la perspectiva.</a:t>
            </a:r>
            <a:br>
              <a:rPr lang="es-ES" sz="2000" b="0" i="0" dirty="0">
                <a:effectLst/>
                <a:latin typeface="+mn-lt"/>
              </a:rPr>
            </a:br>
            <a:r>
              <a:rPr lang="es-ES" sz="2000" b="0" i="0" dirty="0">
                <a:effectLst/>
                <a:latin typeface="+mn-lt"/>
              </a:rPr>
              <a:t>Al fondo se abre el paisaje salpicado de árboles hasta una amplia extensión de agua, un paisaje deliberadamente borroso, para hacer de la escena poética, sentimental y legendaria. Todo bajo un cielo claro y brillante, típico de Perugino, con un brillo sublime sobre la línea del horizonte y un azul claro cada vez más intenso a medida que te alejas de él para culminar en un azul intenso en las aberturas de las ventanas más altas.</a:t>
            </a:r>
            <a:br>
              <a:rPr lang="es-ES" sz="2000" b="0" i="0" dirty="0">
                <a:effectLst/>
                <a:latin typeface="+mn-lt"/>
              </a:rPr>
            </a:br>
            <a:r>
              <a:rPr lang="es-ES" sz="2000" b="0" i="0" dirty="0">
                <a:effectLst/>
                <a:latin typeface="+mn-lt"/>
              </a:rPr>
              <a:t>Detalles dignos de destacar son la pequeña ventana en la parte inferior del porche, que dan una idea de un solo árbol en una colina, como si de un cuadro se tratara colgado en la pared y la ventana con un pequeño conjunto abierto por una lama, un detalle naturalista que quizás quiera romper una escena por lo demás excesivamente monumental.</a:t>
            </a:r>
            <a:br>
              <a:rPr lang="es-ES" sz="2000" b="0" i="0" dirty="0">
                <a:effectLst/>
                <a:latin typeface="+mn-lt"/>
              </a:rPr>
            </a:br>
            <a:r>
              <a:rPr lang="es-ES" sz="2000" b="0" i="0" dirty="0">
                <a:effectLst/>
                <a:latin typeface="+mn-lt"/>
              </a:rPr>
              <a:t>Esta pequeña tabla precede a la Anunciación</a:t>
            </a:r>
            <a:r>
              <a:rPr lang="es-ES" sz="2000" b="0" i="0" u="none" strike="noStrike" dirty="0">
                <a:effectLst/>
                <a:latin typeface="+mn-lt"/>
              </a:rPr>
              <a:t> de Fano</a:t>
            </a:r>
            <a:r>
              <a:rPr lang="es-ES" sz="2000" b="0" i="0" dirty="0">
                <a:effectLst/>
                <a:latin typeface="+mn-lt"/>
              </a:rPr>
              <a:t> por el mismo artista, una mesa mucho más grande, pero donde encontramos muchos de estos elementos descriptivos y estilísticos.</a:t>
            </a:r>
            <a:br>
              <a:rPr lang="es-ES" sz="1100" b="0" i="0" dirty="0">
                <a:solidFill>
                  <a:srgbClr val="202122"/>
                </a:solidFill>
                <a:effectLst/>
                <a:latin typeface="Arial" panose="020B0604020202020204" pitchFamily="34" charset="0"/>
              </a:rPr>
            </a:br>
            <a:endParaRPr lang="es-ES" sz="2800" b="1" dirty="0"/>
          </a:p>
        </p:txBody>
      </p:sp>
      <p:pic>
        <p:nvPicPr>
          <p:cNvPr id="4" name="Imagen 3">
            <a:extLst>
              <a:ext uri="{FF2B5EF4-FFF2-40B4-BE49-F238E27FC236}">
                <a16:creationId xmlns:a16="http://schemas.microsoft.com/office/drawing/2014/main" id="{33FD9729-78A8-4E31-92D1-6BF0CB824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5691" y="0"/>
            <a:ext cx="4766310" cy="6858000"/>
          </a:xfrm>
          <a:prstGeom prst="rect">
            <a:avLst/>
          </a:prstGeom>
        </p:spPr>
      </p:pic>
    </p:spTree>
    <p:extLst>
      <p:ext uri="{BB962C8B-B14F-4D97-AF65-F5344CB8AC3E}">
        <p14:creationId xmlns:p14="http://schemas.microsoft.com/office/powerpoint/2010/main" val="28402600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E1E2E63-3E34-47A0-BC99-6805CE291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495" y="0"/>
            <a:ext cx="10119009" cy="6858000"/>
          </a:xfrm>
          <a:prstGeom prst="rect">
            <a:avLst/>
          </a:prstGeom>
        </p:spPr>
      </p:pic>
    </p:spTree>
    <p:extLst>
      <p:ext uri="{BB962C8B-B14F-4D97-AF65-F5344CB8AC3E}">
        <p14:creationId xmlns:p14="http://schemas.microsoft.com/office/powerpoint/2010/main" val="2316270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7D18C510-BE5D-414B-A55F-F016C912F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9175"/>
            <a:ext cx="7620000" cy="5838825"/>
          </a:xfrm>
          <a:prstGeom prst="rect">
            <a:avLst/>
          </a:prstGeom>
        </p:spPr>
      </p:pic>
      <p:pic>
        <p:nvPicPr>
          <p:cNvPr id="11" name="Imagen 10">
            <a:extLst>
              <a:ext uri="{FF2B5EF4-FFF2-40B4-BE49-F238E27FC236}">
                <a16:creationId xmlns:a16="http://schemas.microsoft.com/office/drawing/2014/main" id="{6F0B1A28-0680-4B2C-9BC6-2C7C36D78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6381" y="0"/>
            <a:ext cx="4015619" cy="6858000"/>
          </a:xfrm>
          <a:prstGeom prst="rect">
            <a:avLst/>
          </a:prstGeom>
        </p:spPr>
      </p:pic>
    </p:spTree>
    <p:extLst>
      <p:ext uri="{BB962C8B-B14F-4D97-AF65-F5344CB8AC3E}">
        <p14:creationId xmlns:p14="http://schemas.microsoft.com/office/powerpoint/2010/main" val="34167986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2129266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871647" cy="5938693"/>
          </a:xfrm>
        </p:spPr>
        <p:txBody>
          <a:bodyPr anchor="t">
            <a:normAutofit/>
          </a:bodyPr>
          <a:lstStyle/>
          <a:p>
            <a:r>
              <a:rPr lang="it-IT" sz="2800" b="1" dirty="0"/>
              <a:t>1490. Perugino. Virgen con niño. Museo Nazionale di Capodimonte, Nápoles.</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58100" y="0"/>
            <a:ext cx="4533900" cy="6858000"/>
          </a:xfrm>
          <a:prstGeom prst="rect">
            <a:avLst/>
          </a:prstGeom>
        </p:spPr>
      </p:pic>
    </p:spTree>
    <p:extLst>
      <p:ext uri="{BB962C8B-B14F-4D97-AF65-F5344CB8AC3E}">
        <p14:creationId xmlns:p14="http://schemas.microsoft.com/office/powerpoint/2010/main" val="36155830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8809275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45660" y="365125"/>
            <a:ext cx="4189861" cy="5938693"/>
          </a:xfrm>
        </p:spPr>
        <p:txBody>
          <a:bodyPr anchor="t">
            <a:normAutofit fontScale="90000"/>
          </a:bodyPr>
          <a:lstStyle/>
          <a:p>
            <a:r>
              <a:rPr lang="it-IT" sz="2700" b="1" dirty="0"/>
              <a:t>1491. Perugino. Políptico Albini Torlonia. </a:t>
            </a:r>
            <a:br>
              <a:rPr lang="it-IT" sz="2700" b="1" dirty="0"/>
            </a:br>
            <a:r>
              <a:rPr lang="it-IT" sz="2700" b="1" dirty="0"/>
              <a:t>Torlonia Collection, Roma.</a:t>
            </a:r>
            <a:br>
              <a:rPr lang="it-IT" sz="2700" b="1" dirty="0"/>
            </a:br>
            <a:br>
              <a:rPr lang="it-IT" sz="2800" dirty="0"/>
            </a:br>
            <a:r>
              <a:rPr lang="es-ES" sz="2700" dirty="0">
                <a:latin typeface="+mn-lt"/>
              </a:rPr>
              <a:t>El políptico, pintado originalmente para el cardenal Giuliano della </a:t>
            </a:r>
            <a:r>
              <a:rPr lang="es-ES" sz="2700" dirty="0" err="1">
                <a:latin typeface="+mn-lt"/>
              </a:rPr>
              <a:t>Rovere</a:t>
            </a:r>
            <a:r>
              <a:rPr lang="es-ES" sz="2700" dirty="0">
                <a:latin typeface="+mn-lt"/>
              </a:rPr>
              <a:t>, lleva el nombre de las colecciones a las que más tarde perteneció. Los seis paneles representan el Ángel de la Anunciación y la Virgen Anunciada, la Crucifixión entre la Virgen, Magdalena y San Juan Evangelista, San Miguel y Juan el Bautista, San Jerónimo y Jorge, la Natividad.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8038" y="95534"/>
            <a:ext cx="7573962" cy="6762466"/>
          </a:xfrm>
          <a:prstGeom prst="rect">
            <a:avLst/>
          </a:prstGeom>
        </p:spPr>
      </p:pic>
    </p:spTree>
    <p:extLst>
      <p:ext uri="{BB962C8B-B14F-4D97-AF65-F5344CB8AC3E}">
        <p14:creationId xmlns:p14="http://schemas.microsoft.com/office/powerpoint/2010/main" val="6009625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45660" y="365125"/>
            <a:ext cx="7886958" cy="6340475"/>
          </a:xfrm>
        </p:spPr>
        <p:txBody>
          <a:bodyPr anchor="t">
            <a:normAutofit fontScale="90000"/>
          </a:bodyPr>
          <a:lstStyle/>
          <a:p>
            <a:pPr algn="l"/>
            <a:r>
              <a:rPr lang="es-ES" sz="2000" b="0" i="0" dirty="0">
                <a:effectLst/>
                <a:latin typeface="+mn-lt"/>
              </a:rPr>
              <a:t>El políptico está organizado en dos registros: el inferior, el principal, tiene en el centro una caja con la </a:t>
            </a:r>
            <a:r>
              <a:rPr lang="es-ES" sz="2000" b="0" i="1" dirty="0">
                <a:effectLst/>
                <a:latin typeface="+mn-lt"/>
              </a:rPr>
              <a:t>Natividad</a:t>
            </a:r>
            <a:r>
              <a:rPr lang="es-ES" sz="2000" b="0" i="0" dirty="0">
                <a:effectLst/>
                <a:latin typeface="+mn-lt"/>
              </a:rPr>
              <a:t> y a los lados dos paneles arqueados con </a:t>
            </a:r>
            <a:r>
              <a:rPr lang="es-ES" sz="2000" b="0" i="1" dirty="0">
                <a:effectLst/>
                <a:latin typeface="+mn-lt"/>
              </a:rPr>
              <a:t>los santos Miguel y Juan</a:t>
            </a:r>
            <a:r>
              <a:rPr lang="es-ES" sz="2000" b="0" i="0" dirty="0">
                <a:effectLst/>
                <a:latin typeface="+mn-lt"/>
              </a:rPr>
              <a:t> Bautista y los santos Jerónimo y </a:t>
            </a:r>
            <a:r>
              <a:rPr lang="es-ES" sz="2000" b="0" i="1" dirty="0">
                <a:effectLst/>
                <a:latin typeface="+mn-lt"/>
              </a:rPr>
              <a:t>Jorge, </a:t>
            </a:r>
            <a:r>
              <a:rPr lang="es-ES" sz="2000" b="0" i="0" dirty="0">
                <a:effectLst/>
                <a:latin typeface="+mn-lt"/>
              </a:rPr>
              <a:t>todos ellos ambientados bajo el mismo fondo; la superior muestra en el centro una luneta con la </a:t>
            </a:r>
            <a:r>
              <a:rPr lang="es-ES" sz="2000" b="0" i="1" dirty="0">
                <a:effectLst/>
                <a:latin typeface="+mn-lt"/>
              </a:rPr>
              <a:t>Crucifixión</a:t>
            </a:r>
            <a:r>
              <a:rPr lang="es-ES" sz="2000" b="0" i="0" dirty="0">
                <a:effectLst/>
                <a:latin typeface="+mn-lt"/>
              </a:rPr>
              <a:t> flanqueada por dos pequeños segmentos con la continuación del paisaje que le dan forma rectangular, y otras dos tablillas a los lados, que siguen la forma del arco de abajo, con el </a:t>
            </a:r>
            <a:r>
              <a:rPr lang="es-ES" sz="2000" b="0" i="1" dirty="0">
                <a:effectLst/>
                <a:latin typeface="+mn-lt"/>
              </a:rPr>
              <a:t>Ángel anunciador</a:t>
            </a:r>
            <a:r>
              <a:rPr lang="es-ES" sz="2000" b="0" i="0" dirty="0">
                <a:effectLst/>
                <a:latin typeface="+mn-lt"/>
              </a:rPr>
              <a:t> y la </a:t>
            </a:r>
            <a:r>
              <a:rPr lang="es-ES" sz="2000" b="0" i="1" dirty="0">
                <a:effectLst/>
                <a:latin typeface="+mn-lt"/>
              </a:rPr>
              <a:t>Virgen Anunciada, </a:t>
            </a:r>
            <a:r>
              <a:rPr lang="es-ES" sz="2000" b="0" i="0" dirty="0">
                <a:effectLst/>
                <a:latin typeface="+mn-lt"/>
              </a:rPr>
              <a:t>a su vez enunciados en otro pórtico doble.</a:t>
            </a:r>
            <a:br>
              <a:rPr lang="es-ES" sz="2000" b="0" i="0" dirty="0">
                <a:effectLst/>
                <a:latin typeface="+mn-lt"/>
              </a:rPr>
            </a:br>
            <a:r>
              <a:rPr lang="es-ES" sz="2000" b="0" i="0" dirty="0">
                <a:effectLst/>
                <a:latin typeface="+mn-lt"/>
              </a:rPr>
              <a:t>La escena principal de la </a:t>
            </a:r>
            <a:r>
              <a:rPr lang="es-ES" sz="2000" b="0" i="1" dirty="0">
                <a:effectLst/>
                <a:latin typeface="+mn-lt"/>
              </a:rPr>
              <a:t>Natividad</a:t>
            </a:r>
            <a:r>
              <a:rPr lang="es-ES" sz="2000" b="0" i="0" dirty="0">
                <a:effectLst/>
                <a:latin typeface="+mn-lt"/>
              </a:rPr>
              <a:t> parece haber sido inspirada por la perdida en la </a:t>
            </a:r>
            <a:r>
              <a:rPr lang="es-ES" sz="2000" b="0" i="0" u="none" strike="noStrike" dirty="0">
                <a:effectLst/>
                <a:latin typeface="+mn-lt"/>
              </a:rPr>
              <a:t>Capilla Sixtina, </a:t>
            </a:r>
            <a:r>
              <a:rPr lang="es-ES" sz="2000" b="0" i="0" dirty="0">
                <a:effectLst/>
                <a:latin typeface="+mn-lt"/>
              </a:rPr>
              <a:t>con el evento sagrado teniendo lugar en primer plano. El Niño se para sobre una solapa de la túnica de María y apoyado contra una almohada roja, mientras que María y </a:t>
            </a:r>
            <a:r>
              <a:rPr lang="es-ES" sz="2000" b="0" i="0" u="none" strike="noStrike" dirty="0">
                <a:effectLst/>
                <a:latin typeface="+mn-lt"/>
              </a:rPr>
              <a:t>San José</a:t>
            </a:r>
            <a:r>
              <a:rPr lang="es-ES" sz="2000" b="0" i="0" dirty="0">
                <a:effectLst/>
                <a:latin typeface="+mn-lt"/>
              </a:rPr>
              <a:t> lo adoran, flanqueados por dos ángeles arrodillados y, más atrás, por el buey y el burro. Todo tiene lugar bajo un pórtico en perspectiva, hábilmente acortado y con forma sencilla pero solemne, que permite vislumbrar al fondo un paisaje montañoso que se pierde de vista, gracias al truco de desvanecer con tonos azules los detalles más alejados, velados por la niebla. Como de costumbre, como también se ve en la </a:t>
            </a:r>
            <a:r>
              <a:rPr lang="es-ES" sz="2000" b="0" i="1" dirty="0">
                <a:effectLst/>
                <a:latin typeface="+mn-lt"/>
              </a:rPr>
              <a:t>Crucifixión, </a:t>
            </a:r>
            <a:r>
              <a:rPr lang="es-ES" sz="2000" b="0" i="0" dirty="0">
                <a:effectLst/>
                <a:latin typeface="+mn-lt"/>
              </a:rPr>
              <a:t>la apertura del país tiene la forma de un valle que tiene la escena sagrada en su centro, para ayudar al ojo del espectador a dirigirse hacia la escena principal en el centro. La espacialidad innovadora unifica toda la representación, a pesar de la configuración tradicional en compartimentos, y amplifica el aliento de la obra.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7210" y="1274618"/>
            <a:ext cx="3894789" cy="3477490"/>
          </a:xfrm>
          <a:prstGeom prst="rect">
            <a:avLst/>
          </a:prstGeom>
        </p:spPr>
      </p:pic>
    </p:spTree>
    <p:extLst>
      <p:ext uri="{BB962C8B-B14F-4D97-AF65-F5344CB8AC3E}">
        <p14:creationId xmlns:p14="http://schemas.microsoft.com/office/powerpoint/2010/main" val="6088491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22690028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580908" cy="5938693"/>
          </a:xfrm>
        </p:spPr>
        <p:txBody>
          <a:bodyPr anchor="t">
            <a:normAutofit/>
          </a:bodyPr>
          <a:lstStyle/>
          <a:p>
            <a:r>
              <a:rPr lang="es-ES" sz="2800" b="1" dirty="0"/>
              <a:t>1492. </a:t>
            </a:r>
            <a:br>
              <a:rPr lang="es-ES" sz="2800" b="1" dirty="0"/>
            </a:br>
            <a:r>
              <a:rPr lang="es-ES" sz="2800" b="1" dirty="0"/>
              <a:t>Pietro Perugino. </a:t>
            </a:r>
            <a:br>
              <a:rPr lang="es-ES" sz="2800" b="1" dirty="0"/>
            </a:br>
            <a:r>
              <a:rPr lang="es-ES" sz="2800" b="1" dirty="0"/>
              <a:t>Apolo y Marsias (o Dafnis).</a:t>
            </a:r>
            <a:br>
              <a:rPr lang="es-ES" sz="2800" b="1" dirty="0"/>
            </a:br>
            <a:r>
              <a:rPr lang="es-ES" sz="2800" b="1" dirty="0"/>
              <a:t>Óleo sobre madera, 39 x 29 cm, </a:t>
            </a:r>
            <a:br>
              <a:rPr lang="es-ES" sz="2800" b="1" dirty="0"/>
            </a:br>
            <a:r>
              <a:rPr lang="es-ES" sz="2800" b="1" dirty="0"/>
              <a:t>Museo del Louvre, París.</a:t>
            </a:r>
          </a:p>
        </p:txBody>
      </p:sp>
      <p:pic>
        <p:nvPicPr>
          <p:cNvPr id="4" name="Imagen 3">
            <a:extLst>
              <a:ext uri="{FF2B5EF4-FFF2-40B4-BE49-F238E27FC236}">
                <a16:creationId xmlns:a16="http://schemas.microsoft.com/office/drawing/2014/main" id="{215FD83B-ECA7-48D1-BE39-7F3F8ED7CA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3636" y="-9266"/>
            <a:ext cx="4918364" cy="6867266"/>
          </a:xfrm>
          <a:prstGeom prst="rect">
            <a:avLst/>
          </a:prstGeom>
        </p:spPr>
      </p:pic>
    </p:spTree>
    <p:extLst>
      <p:ext uri="{BB962C8B-B14F-4D97-AF65-F5344CB8AC3E}">
        <p14:creationId xmlns:p14="http://schemas.microsoft.com/office/powerpoint/2010/main" val="29772635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s-ES" sz="2800" b="1" dirty="0"/>
              <a:t>1492. Perugino. Cristo en Oración en el huerto. </a:t>
            </a:r>
            <a:r>
              <a:rPr lang="es-ES" sz="2800" b="1" dirty="0" err="1"/>
              <a:t>Uffizi</a:t>
            </a:r>
            <a:r>
              <a:rPr lang="es-ES" sz="2800" b="1" dirty="0"/>
              <a:t>, Florencia.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9982" y="0"/>
            <a:ext cx="7002018" cy="6858000"/>
          </a:xfrm>
          <a:prstGeom prst="rect">
            <a:avLst/>
          </a:prstGeom>
        </p:spPr>
      </p:pic>
    </p:spTree>
    <p:extLst>
      <p:ext uri="{BB962C8B-B14F-4D97-AF65-F5344CB8AC3E}">
        <p14:creationId xmlns:p14="http://schemas.microsoft.com/office/powerpoint/2010/main" val="6009625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23450923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289963" cy="5938693"/>
          </a:xfrm>
        </p:spPr>
        <p:txBody>
          <a:bodyPr anchor="t">
            <a:normAutofit/>
          </a:bodyPr>
          <a:lstStyle/>
          <a:p>
            <a:r>
              <a:rPr lang="es-ES" sz="2800" b="1" dirty="0"/>
              <a:t>1493. Perugino. Virgen, Santa Catalina y Santa Rosa. Museo de Historia del Arte de Viena.</a:t>
            </a:r>
          </a:p>
        </p:txBody>
      </p:sp>
      <p:pic>
        <p:nvPicPr>
          <p:cNvPr id="4" name="Imagen 3">
            <a:extLst>
              <a:ext uri="{FF2B5EF4-FFF2-40B4-BE49-F238E27FC236}">
                <a16:creationId xmlns:a16="http://schemas.microsoft.com/office/drawing/2014/main" id="{BE3C4FB4-2B2F-4929-A1DA-E289E45D98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9920" y="0"/>
            <a:ext cx="5212080" cy="6858000"/>
          </a:xfrm>
          <a:prstGeom prst="rect">
            <a:avLst/>
          </a:prstGeom>
        </p:spPr>
      </p:pic>
    </p:spTree>
    <p:extLst>
      <p:ext uri="{BB962C8B-B14F-4D97-AF65-F5344CB8AC3E}">
        <p14:creationId xmlns:p14="http://schemas.microsoft.com/office/powerpoint/2010/main" val="27548017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93964" y="365125"/>
            <a:ext cx="5572311" cy="5938693"/>
          </a:xfrm>
        </p:spPr>
        <p:txBody>
          <a:bodyPr anchor="t">
            <a:normAutofit fontScale="90000"/>
          </a:bodyPr>
          <a:lstStyle/>
          <a:p>
            <a:pPr algn="l"/>
            <a:r>
              <a:rPr lang="es-ES" sz="2800" b="1" dirty="0"/>
              <a:t>1493. Perugino. Virgen, San Juan Bautista y San Sebastián. Uffizi, Florencia.</a:t>
            </a:r>
            <a:br>
              <a:rPr lang="es-ES" sz="2800" b="1" dirty="0"/>
            </a:br>
            <a:r>
              <a:rPr lang="es-ES" sz="2200" b="0" i="0" dirty="0">
                <a:effectLst/>
                <a:latin typeface="+mn-lt"/>
              </a:rPr>
              <a:t>La escena se establece de acuerdo con un esquema tranquilo y agradable, ordenado por las reglas de la simetría. Tiene lugar bajo un pórtico, con arcos de medio punto sobre pilares con capiteles muy sobresalientes, que desde las dos últimas décadas del siglo XV se hicieron frecuentes en la producción de Perugino, encontrándose por ejemplo en el </a:t>
            </a:r>
            <a:r>
              <a:rPr lang="es-ES" sz="2200" b="0" i="1" u="none" strike="noStrike" dirty="0">
                <a:effectLst/>
                <a:latin typeface="+mn-lt"/>
              </a:rPr>
              <a:t>Retablo de Fano, </a:t>
            </a:r>
            <a:r>
              <a:rPr lang="es-ES" sz="2200" b="0" i="0" dirty="0">
                <a:effectLst/>
                <a:latin typeface="+mn-lt"/>
              </a:rPr>
              <a:t>en el </a:t>
            </a:r>
            <a:r>
              <a:rPr lang="es-ES" sz="2200" b="0" i="1" u="none" strike="noStrike" dirty="0">
                <a:effectLst/>
                <a:latin typeface="+mn-lt"/>
              </a:rPr>
              <a:t>Políptico Albani-</a:t>
            </a:r>
            <a:r>
              <a:rPr lang="es-ES" sz="2200" b="0" i="1" u="none" strike="noStrike" dirty="0" err="1">
                <a:effectLst/>
                <a:latin typeface="+mn-lt"/>
              </a:rPr>
              <a:t>Torlonia,</a:t>
            </a:r>
            <a:r>
              <a:rPr lang="es-ES" sz="2200" b="0" i="0" dirty="0" err="1">
                <a:effectLst/>
                <a:latin typeface="+mn-lt"/>
              </a:rPr>
              <a:t>en</a:t>
            </a:r>
            <a:r>
              <a:rPr lang="es-ES" sz="2200" b="0" i="0" dirty="0">
                <a:effectLst/>
                <a:latin typeface="+mn-lt"/>
              </a:rPr>
              <a:t> </a:t>
            </a:r>
            <a:r>
              <a:rPr lang="es-ES" sz="2200" b="0" i="1" u="none" strike="noStrike" dirty="0">
                <a:effectLst/>
                <a:latin typeface="+mn-lt"/>
              </a:rPr>
              <a:t>la Aparición de la Virgen a San Bernardo</a:t>
            </a:r>
            <a:r>
              <a:rPr lang="es-ES" sz="2200" b="0" i="1" dirty="0">
                <a:effectLst/>
                <a:latin typeface="+mn-lt"/>
              </a:rPr>
              <a:t> </a:t>
            </a:r>
            <a:r>
              <a:rPr lang="es-ES" sz="2200" b="0" i="0" dirty="0">
                <a:effectLst/>
                <a:latin typeface="+mn-lt"/>
              </a:rPr>
              <a:t>y en la </a:t>
            </a:r>
            <a:r>
              <a:rPr lang="es-ES" sz="2200" b="0" i="1" u="none" strike="noStrike" dirty="0">
                <a:effectLst/>
                <a:latin typeface="+mn-lt"/>
              </a:rPr>
              <a:t>Piedad.</a:t>
            </a:r>
            <a:r>
              <a:rPr lang="es-ES" sz="2200" b="0" i="1" dirty="0">
                <a:effectLst/>
                <a:latin typeface="+mn-lt"/>
              </a:rPr>
              <a:t> </a:t>
            </a:r>
            <a:r>
              <a:rPr lang="es-ES" sz="2200" b="0" i="0" dirty="0">
                <a:effectLst/>
                <a:latin typeface="+mn-lt"/>
              </a:rPr>
              <a:t>En este caso el pórtico se limita a dos vanos de profundidad, pero la estructura arquitectónica, solemne pero sencilla, es idéntica y sirve para dirigir la mirada del espectador en profundidad, con la aireada apertura </a:t>
            </a:r>
            <a:r>
              <a:rPr lang="es-ES" sz="2200" b="0" i="0" dirty="0" err="1">
                <a:effectLst/>
                <a:latin typeface="+mn-lt"/>
              </a:rPr>
              <a:t>campesca</a:t>
            </a:r>
            <a:r>
              <a:rPr lang="es-ES" sz="2200" b="0" i="0" dirty="0">
                <a:effectLst/>
                <a:latin typeface="+mn-lt"/>
              </a:rPr>
              <a:t> del fondo en la que las colinas desprovistas de asperezas se salpican de esbeltos retoños y se desvanecen en la distancia hacia el horizonte.</a:t>
            </a:r>
            <a:br>
              <a:rPr lang="es-ES" sz="1100" b="0" i="0" dirty="0">
                <a:solidFill>
                  <a:srgbClr val="202122"/>
                </a:solidFill>
                <a:effectLst/>
                <a:latin typeface="Arial" panose="020B0604020202020204" pitchFamily="34" charset="0"/>
              </a:rPr>
            </a:b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6276" y="0"/>
            <a:ext cx="6425724" cy="6858000"/>
          </a:xfrm>
          <a:prstGeom prst="rect">
            <a:avLst/>
          </a:prstGeom>
        </p:spPr>
      </p:pic>
    </p:spTree>
    <p:extLst>
      <p:ext uri="{BB962C8B-B14F-4D97-AF65-F5344CB8AC3E}">
        <p14:creationId xmlns:p14="http://schemas.microsoft.com/office/powerpoint/2010/main" val="15234033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80109" y="365125"/>
            <a:ext cx="5430982" cy="5938693"/>
          </a:xfrm>
        </p:spPr>
        <p:txBody>
          <a:bodyPr anchor="t">
            <a:normAutofit fontScale="90000"/>
          </a:bodyPr>
          <a:lstStyle/>
          <a:p>
            <a:pPr algn="l"/>
            <a:r>
              <a:rPr lang="es-ES" sz="2000" b="0" i="0" dirty="0">
                <a:effectLst/>
                <a:latin typeface="+mn-lt"/>
              </a:rPr>
              <a:t>La composición representó uno de los primeros ejemplos en Florencia del nuevo estilo de </a:t>
            </a:r>
            <a:r>
              <a:rPr lang="es-ES" sz="2000" b="0" i="0" u="none" strike="noStrike" dirty="0">
                <a:effectLst/>
                <a:latin typeface="+mn-lt"/>
              </a:rPr>
              <a:t>conversación sagrada, </a:t>
            </a:r>
            <a:r>
              <a:rPr lang="es-ES" sz="2000" b="0" i="0" dirty="0">
                <a:effectLst/>
                <a:latin typeface="+mn-lt"/>
              </a:rPr>
              <a:t>elaborado unos años antes en Venecia por </a:t>
            </a:r>
            <a:r>
              <a:rPr lang="es-ES" sz="2000" b="0" i="0" u="none" strike="noStrike" dirty="0">
                <a:effectLst/>
                <a:latin typeface="+mn-lt"/>
              </a:rPr>
              <a:t>Antonello da Messina</a:t>
            </a:r>
            <a:r>
              <a:rPr lang="es-ES" sz="2000" b="0" i="0" dirty="0">
                <a:effectLst/>
                <a:latin typeface="+mn-lt"/>
              </a:rPr>
              <a:t> y Giovanni </a:t>
            </a:r>
            <a:r>
              <a:rPr lang="es-ES" sz="2000" b="0" i="0" u="none" strike="noStrike" dirty="0">
                <a:effectLst/>
                <a:latin typeface="+mn-lt"/>
              </a:rPr>
              <a:t>Bellini, </a:t>
            </a:r>
            <a:r>
              <a:rPr lang="es-ES" sz="2000" b="0" i="0" dirty="0">
                <a:effectLst/>
                <a:latin typeface="+mn-lt"/>
              </a:rPr>
              <a:t>con un desarrollo piramidal centrado en la figura central de la Virgen en un trono alto. También en este retablo comenzamos a presenciar la transformación de la efigie mariana utilizada por el pintor, que transformó en su producción madura a la joven elegante y refinada en una mujer más madura, sencilla y severa, en línea con el clima espiritual </a:t>
            </a:r>
            <a:r>
              <a:rPr lang="es-ES" sz="2000" b="0" i="0" u="none" strike="noStrike" dirty="0">
                <a:effectLst/>
                <a:latin typeface="+mn-lt"/>
              </a:rPr>
              <a:t>de Savonaro.</a:t>
            </a:r>
            <a:r>
              <a:rPr lang="es-ES" sz="2000" b="0" i="0" dirty="0">
                <a:effectLst/>
                <a:latin typeface="+mn-lt"/>
              </a:rPr>
              <a:t> Otros ejemplos son </a:t>
            </a:r>
            <a:r>
              <a:rPr lang="es-ES" sz="2000" b="0" i="1" dirty="0">
                <a:effectLst/>
                <a:latin typeface="+mn-lt"/>
              </a:rPr>
              <a:t>la </a:t>
            </a:r>
            <a:r>
              <a:rPr lang="es-ES" sz="2000" b="0" i="0" dirty="0">
                <a:effectLst/>
                <a:latin typeface="+mn-lt"/>
              </a:rPr>
              <a:t>Virgen del </a:t>
            </a:r>
            <a:r>
              <a:rPr lang="es-ES" sz="2000" b="0" i="0" u="none" strike="noStrike" dirty="0">
                <a:effectLst/>
                <a:latin typeface="+mn-lt"/>
              </a:rPr>
              <a:t>Kunsthistorisches Museum,</a:t>
            </a:r>
            <a:r>
              <a:rPr lang="es-ES" sz="2000" b="0" i="0" dirty="0">
                <a:effectLst/>
                <a:latin typeface="+mn-lt"/>
              </a:rPr>
              <a:t> </a:t>
            </a:r>
            <a:r>
              <a:rPr lang="es-ES" sz="2000" b="0" i="0" u="none" strike="noStrike" dirty="0">
                <a:effectLst/>
                <a:latin typeface="+mn-lt"/>
              </a:rPr>
              <a:t>la</a:t>
            </a:r>
            <a:r>
              <a:rPr lang="es-ES" sz="2000" b="0" i="0" dirty="0">
                <a:effectLst/>
                <a:latin typeface="+mn-lt"/>
              </a:rPr>
              <a:t> de </a:t>
            </a:r>
            <a:r>
              <a:rPr lang="es-ES" sz="2000" b="0" i="0" u="none" strike="noStrike" dirty="0">
                <a:effectLst/>
                <a:latin typeface="+mn-lt"/>
              </a:rPr>
              <a:t>Frankfurt</a:t>
            </a:r>
            <a:r>
              <a:rPr lang="es-ES" sz="2000" b="0" i="0" dirty="0">
                <a:effectLst/>
                <a:latin typeface="+mn-lt"/>
              </a:rPr>
              <a:t> </a:t>
            </a:r>
            <a:r>
              <a:rPr lang="es-ES" sz="2000" b="0" i="0" u="none" strike="noStrike" dirty="0">
                <a:effectLst/>
                <a:latin typeface="+mn-lt"/>
              </a:rPr>
              <a:t>y</a:t>
            </a:r>
            <a:r>
              <a:rPr lang="es-ES" sz="2000" b="0" i="0" dirty="0">
                <a:effectLst/>
                <a:latin typeface="+mn-lt"/>
              </a:rPr>
              <a:t> la del </a:t>
            </a:r>
            <a:r>
              <a:rPr lang="es-ES" sz="2000" b="0" i="0" u="none" strike="noStrike" dirty="0">
                <a:effectLst/>
                <a:latin typeface="+mn-lt"/>
              </a:rPr>
              <a:t>Louvre.</a:t>
            </a:r>
            <a:br>
              <a:rPr lang="es-ES" sz="2000" b="0" i="0" dirty="0">
                <a:effectLst/>
                <a:latin typeface="+mn-lt"/>
              </a:rPr>
            </a:br>
            <a:r>
              <a:rPr lang="es-ES" sz="2000" b="0" i="0" dirty="0">
                <a:effectLst/>
                <a:latin typeface="+mn-lt"/>
              </a:rPr>
              <a:t>La luz viene de la derecha, adaptándose a la situación luminosa real de la capilla original, y hace que largas sombras oscuras se proyecte en el suelo. Los colores son brillantes pero suavemente sombreados, para crear una fuerte plasticidad de los cuerpos y una entronización armoniosa del conjunto. Las figuras en primer plano tienen un papel prioritario aquí sobre los otros elementos de la composición, como se hizo frecuente en las obras posteriores del artista. La arquitectura es, de hecho, una función de su complemento y, de hecho, parecen inmóviles y absortos en la contemplación.</a:t>
            </a:r>
            <a:br>
              <a:rPr lang="es-ES" sz="1100" b="0" i="0" dirty="0">
                <a:solidFill>
                  <a:srgbClr val="202122"/>
                </a:solidFill>
                <a:effectLst/>
                <a:latin typeface="Arial" panose="020B0604020202020204" pitchFamily="34" charset="0"/>
              </a:rPr>
            </a:b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6276" y="0"/>
            <a:ext cx="6425724" cy="6858000"/>
          </a:xfrm>
          <a:prstGeom prst="rect">
            <a:avLst/>
          </a:prstGeom>
        </p:spPr>
      </p:pic>
    </p:spTree>
    <p:extLst>
      <p:ext uri="{BB962C8B-B14F-4D97-AF65-F5344CB8AC3E}">
        <p14:creationId xmlns:p14="http://schemas.microsoft.com/office/powerpoint/2010/main" val="6009625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4838130" cy="5938693"/>
          </a:xfrm>
        </p:spPr>
        <p:txBody>
          <a:bodyPr anchor="t">
            <a:normAutofit/>
          </a:bodyPr>
          <a:lstStyle/>
          <a:p>
            <a:r>
              <a:rPr lang="es-ES" sz="2800" dirty="0"/>
              <a:t>1493. Perugino. Visión de San Bernardo. </a:t>
            </a:r>
            <a:r>
              <a:rPr lang="es-ES" sz="2800" dirty="0" err="1"/>
              <a:t>Alte</a:t>
            </a:r>
            <a:r>
              <a:rPr lang="es-ES" sz="2800" dirty="0"/>
              <a:t> </a:t>
            </a:r>
            <a:r>
              <a:rPr lang="es-ES" sz="2800" dirty="0" err="1"/>
              <a:t>Pinakothek</a:t>
            </a:r>
            <a:r>
              <a:rPr lang="es-ES" sz="2800" dirty="0"/>
              <a:t>, </a:t>
            </a:r>
            <a:r>
              <a:rPr lang="es-ES" sz="2800" dirty="0" err="1"/>
              <a:t>Munich</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5106" y="95534"/>
            <a:ext cx="6616894" cy="6762466"/>
          </a:xfrm>
          <a:prstGeom prst="rect">
            <a:avLst/>
          </a:prstGeom>
        </p:spPr>
      </p:pic>
    </p:spTree>
    <p:extLst>
      <p:ext uri="{BB962C8B-B14F-4D97-AF65-F5344CB8AC3E}">
        <p14:creationId xmlns:p14="http://schemas.microsoft.com/office/powerpoint/2010/main" val="35437250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8929260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470072" cy="5938693"/>
          </a:xfrm>
        </p:spPr>
        <p:txBody>
          <a:bodyPr anchor="t">
            <a:normAutofit/>
          </a:bodyPr>
          <a:lstStyle/>
          <a:p>
            <a:r>
              <a:rPr lang="es-ES" sz="2800" dirty="0"/>
              <a:t>1494. Perugino. San Sebastián. Hermitage.</a:t>
            </a:r>
          </a:p>
        </p:txBody>
      </p:sp>
      <p:pic>
        <p:nvPicPr>
          <p:cNvPr id="4" name="Imagen 3">
            <a:extLst>
              <a:ext uri="{FF2B5EF4-FFF2-40B4-BE49-F238E27FC236}">
                <a16:creationId xmlns:a16="http://schemas.microsoft.com/office/drawing/2014/main" id="{DA917A26-6EC7-4B1C-9542-4AED45E5B5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4231" y="0"/>
            <a:ext cx="5017770" cy="6858000"/>
          </a:xfrm>
          <a:prstGeom prst="rect">
            <a:avLst/>
          </a:prstGeom>
        </p:spPr>
      </p:pic>
    </p:spTree>
    <p:extLst>
      <p:ext uri="{BB962C8B-B14F-4D97-AF65-F5344CB8AC3E}">
        <p14:creationId xmlns:p14="http://schemas.microsoft.com/office/powerpoint/2010/main" val="2172250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4835235" cy="5938693"/>
          </a:xfrm>
        </p:spPr>
        <p:txBody>
          <a:bodyPr anchor="t">
            <a:normAutofit/>
          </a:bodyPr>
          <a:lstStyle/>
          <a:p>
            <a:r>
              <a:rPr lang="es-ES" sz="2800" dirty="0"/>
              <a:t>1494.</a:t>
            </a:r>
            <a:br>
              <a:rPr lang="es-ES" sz="2800" dirty="0"/>
            </a:br>
            <a:r>
              <a:rPr lang="es-ES" sz="2800" dirty="0"/>
              <a:t>Pietro Perugino. </a:t>
            </a:r>
            <a:br>
              <a:rPr lang="es-ES" sz="2800" dirty="0"/>
            </a:br>
            <a:r>
              <a:rPr lang="es-ES" sz="2800" dirty="0"/>
              <a:t>La visión de San Bernardo.</a:t>
            </a:r>
            <a:br>
              <a:rPr lang="es-ES" sz="2800" dirty="0"/>
            </a:br>
            <a:r>
              <a:rPr lang="es-ES" sz="2800" dirty="0"/>
              <a:t>Temple sobre madera, 173 x 170 cm.</a:t>
            </a:r>
            <a:br>
              <a:rPr lang="es-ES" sz="2800" dirty="0"/>
            </a:br>
            <a:r>
              <a:rPr lang="es-ES" sz="2800" dirty="0"/>
              <a:t>Alte Pinakothek, Múnich.</a:t>
            </a:r>
          </a:p>
        </p:txBody>
      </p:sp>
      <p:pic>
        <p:nvPicPr>
          <p:cNvPr id="4" name="Imagen 3">
            <a:extLst>
              <a:ext uri="{FF2B5EF4-FFF2-40B4-BE49-F238E27FC236}">
                <a16:creationId xmlns:a16="http://schemas.microsoft.com/office/drawing/2014/main" id="{1C174E0B-CAA6-43CA-8C23-02D51F74CD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4910" y="0"/>
            <a:ext cx="6707090" cy="6858000"/>
          </a:xfrm>
          <a:prstGeom prst="rect">
            <a:avLst/>
          </a:prstGeom>
        </p:spPr>
      </p:pic>
    </p:spTree>
    <p:extLst>
      <p:ext uri="{BB962C8B-B14F-4D97-AF65-F5344CB8AC3E}">
        <p14:creationId xmlns:p14="http://schemas.microsoft.com/office/powerpoint/2010/main" val="32957701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52400" y="365125"/>
            <a:ext cx="6123709" cy="6285057"/>
          </a:xfrm>
        </p:spPr>
        <p:txBody>
          <a:bodyPr anchor="t">
            <a:normAutofit fontScale="90000"/>
          </a:bodyPr>
          <a:lstStyle/>
          <a:p>
            <a:r>
              <a:rPr lang="es-ES" sz="3100" b="1" dirty="0"/>
              <a:t>1494. Pietro Perugino. Retrato de Francesco delle Opere. Temple sobre madera, 52x44 cm.</a:t>
            </a:r>
            <a:br>
              <a:rPr lang="es-ES" sz="3100" b="1" dirty="0"/>
            </a:br>
            <a:r>
              <a:rPr lang="es-ES" sz="3100" b="1" dirty="0"/>
              <a:t>Galería de los Uffizi, Florencia.</a:t>
            </a:r>
            <a:br>
              <a:rPr lang="es-ES" sz="2800" dirty="0"/>
            </a:br>
            <a:r>
              <a:rPr lang="es-ES" sz="2200" b="0" i="0" dirty="0">
                <a:effectLst/>
                <a:latin typeface="+mn-lt"/>
              </a:rPr>
              <a:t>Son escasos los retratos conservados de Perugino, que muestra en ellos su excelente capacidad en esta faceta de la pintura. Se aprecia la influencia del flamenco </a:t>
            </a:r>
            <a:r>
              <a:rPr lang="es-ES" sz="2200" b="0" i="0" u="none" strike="noStrike" dirty="0">
                <a:effectLst/>
                <a:latin typeface="+mn-lt"/>
              </a:rPr>
              <a:t>Hans </a:t>
            </a:r>
            <a:r>
              <a:rPr lang="es-ES" sz="2200" b="0" i="0" u="none" strike="noStrike" dirty="0" err="1">
                <a:effectLst/>
                <a:latin typeface="+mn-lt"/>
              </a:rPr>
              <a:t>Memling</a:t>
            </a:r>
            <a:r>
              <a:rPr lang="es-ES" sz="2200" b="0" i="0" dirty="0">
                <a:effectLst/>
                <a:latin typeface="+mn-lt"/>
              </a:rPr>
              <a:t> al </a:t>
            </a:r>
            <a:r>
              <a:rPr lang="es-ES" sz="2200" b="0" i="0" dirty="0" err="1">
                <a:effectLst/>
                <a:latin typeface="+mn-lt"/>
              </a:rPr>
              <a:t>incoporar</a:t>
            </a:r>
            <a:r>
              <a:rPr lang="es-ES" sz="2200" b="0" i="0" dirty="0">
                <a:effectLst/>
                <a:latin typeface="+mn-lt"/>
              </a:rPr>
              <a:t> los paisajes en el fondo, de la misma manera que había hecho </a:t>
            </a:r>
            <a:r>
              <a:rPr lang="es-ES" sz="2200" b="0" i="0" u="none" strike="noStrike" dirty="0">
                <a:effectLst/>
                <a:latin typeface="+mn-lt"/>
              </a:rPr>
              <a:t>Piero della Francesca</a:t>
            </a:r>
            <a:r>
              <a:rPr lang="es-ES" sz="2200" b="0" i="0" dirty="0">
                <a:effectLst/>
                <a:latin typeface="+mn-lt"/>
              </a:rPr>
              <a:t> en la Corte de Urbino. El personaje se ubica en primerísimo plano, proyectando sus manos hacia el espectador y portando en la derecha una cartela donde se lee "IM ETE DEVM". La campiña umbra está perfectamente interpretada tras la volumétrica masa de Francesco, cuyo rostro muestra su carácter, especialmente a través de los ojos. La potente iluminación empleada refuerza el aspecto escultórico de la figura, resaltando el colorido rojizo y blanco de sus ropajes. La excelente capacidad de Perugino como dibujante se la debe a su amigo </a:t>
            </a:r>
            <a:r>
              <a:rPr lang="es-ES" sz="2200" b="0" i="0" u="none" strike="noStrike" dirty="0" err="1">
                <a:effectLst/>
                <a:latin typeface="+mn-lt"/>
              </a:rPr>
              <a:t>Signorelli</a:t>
            </a:r>
            <a:r>
              <a:rPr lang="es-ES" sz="2200" b="0" i="0" dirty="0">
                <a:effectLst/>
                <a:latin typeface="+mn-lt"/>
              </a:rPr>
              <a:t>.</a:t>
            </a:r>
            <a:br>
              <a:rPr lang="es-ES" sz="2800" dirty="0"/>
            </a:br>
            <a:endParaRPr lang="es-ES" sz="2800" dirty="0"/>
          </a:p>
        </p:txBody>
      </p:sp>
      <p:pic>
        <p:nvPicPr>
          <p:cNvPr id="4" name="Imagen 3">
            <a:extLst>
              <a:ext uri="{FF2B5EF4-FFF2-40B4-BE49-F238E27FC236}">
                <a16:creationId xmlns:a16="http://schemas.microsoft.com/office/drawing/2014/main" id="{A0F88443-2784-4A99-BC04-654B202F60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357" y="0"/>
            <a:ext cx="5638643" cy="6858000"/>
          </a:xfrm>
          <a:prstGeom prst="rect">
            <a:avLst/>
          </a:prstGeom>
        </p:spPr>
      </p:pic>
    </p:spTree>
    <p:extLst>
      <p:ext uri="{BB962C8B-B14F-4D97-AF65-F5344CB8AC3E}">
        <p14:creationId xmlns:p14="http://schemas.microsoft.com/office/powerpoint/2010/main" val="128962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347854" cy="5938693"/>
          </a:xfrm>
        </p:spPr>
        <p:txBody>
          <a:bodyPr anchor="t">
            <a:normAutofit/>
          </a:bodyPr>
          <a:lstStyle/>
          <a:p>
            <a:pPr algn="l"/>
            <a:r>
              <a:rPr lang="es-ES" sz="2800" b="1" dirty="0"/>
              <a:t>1494. Perugino. Virgen entre San Juan Evangelista y San Agustín. Iglesia de San Agustín, Cremona.</a:t>
            </a:r>
            <a:br>
              <a:rPr lang="es-ES" sz="2800" b="1" dirty="0"/>
            </a:br>
            <a:br>
              <a:rPr lang="es-ES" sz="2800" dirty="0"/>
            </a:br>
            <a:r>
              <a:rPr lang="es-ES" sz="2400" b="0" i="0" dirty="0">
                <a:effectLst/>
                <a:latin typeface="+mn-lt"/>
              </a:rPr>
              <a:t>La escena está ambientada según un esquema tranquilo y agradable, ordenado por las reglas de la simetría, derivadas de la Virgen con el </a:t>
            </a:r>
            <a:r>
              <a:rPr lang="es-ES" sz="2400" b="0" i="1" u="none" strike="noStrike" dirty="0">
                <a:effectLst/>
                <a:latin typeface="+mn-lt"/>
              </a:rPr>
              <a:t>Niño entronizado entre los santos Juan Bautista y Sebastián</a:t>
            </a:r>
            <a:r>
              <a:rPr lang="es-ES" sz="2400" b="0" i="1" dirty="0">
                <a:effectLst/>
                <a:latin typeface="+mn-lt"/>
              </a:rPr>
              <a:t> </a:t>
            </a:r>
            <a:r>
              <a:rPr lang="es-ES" sz="2400" b="0" i="0" dirty="0">
                <a:effectLst/>
                <a:latin typeface="+mn-lt"/>
              </a:rPr>
              <a:t>ya en San </a:t>
            </a:r>
            <a:r>
              <a:rPr lang="es-ES" sz="2400" b="0" i="0" dirty="0" err="1">
                <a:effectLst/>
                <a:latin typeface="+mn-lt"/>
              </a:rPr>
              <a:t>Domenico</a:t>
            </a:r>
            <a:r>
              <a:rPr lang="es-ES" sz="2400" b="0" i="0" dirty="0">
                <a:effectLst/>
                <a:latin typeface="+mn-lt"/>
              </a:rPr>
              <a:t> di </a:t>
            </a:r>
            <a:r>
              <a:rPr lang="es-ES" sz="2400" b="0" i="0" u="none" strike="noStrike" dirty="0">
                <a:effectLst/>
                <a:latin typeface="+mn-lt"/>
              </a:rPr>
              <a:t>Fiesole.</a:t>
            </a:r>
            <a:r>
              <a:rPr lang="es-ES" sz="2400" b="0" i="0" dirty="0">
                <a:effectLst/>
                <a:latin typeface="+mn-lt"/>
              </a:rPr>
              <a:t> </a:t>
            </a:r>
            <a:endParaRPr lang="es-ES" sz="2800" dirty="0">
              <a:latin typeface="+mn-lt"/>
            </a:endParaRPr>
          </a:p>
        </p:txBody>
      </p:sp>
      <p:pic>
        <p:nvPicPr>
          <p:cNvPr id="4" name="Imagen 3">
            <a:extLst>
              <a:ext uri="{FF2B5EF4-FFF2-40B4-BE49-F238E27FC236}">
                <a16:creationId xmlns:a16="http://schemas.microsoft.com/office/drawing/2014/main" id="{CDFDEA62-41F1-4221-A65E-C46D57F4D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0"/>
            <a:ext cx="6172200" cy="6858000"/>
          </a:xfrm>
          <a:prstGeom prst="rect">
            <a:avLst/>
          </a:prstGeom>
        </p:spPr>
      </p:pic>
    </p:spTree>
    <p:extLst>
      <p:ext uri="{BB962C8B-B14F-4D97-AF65-F5344CB8AC3E}">
        <p14:creationId xmlns:p14="http://schemas.microsoft.com/office/powerpoint/2010/main" val="20688665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66256" y="180109"/>
            <a:ext cx="5853544" cy="6567056"/>
          </a:xfrm>
        </p:spPr>
        <p:txBody>
          <a:bodyPr anchor="t">
            <a:normAutofit fontScale="90000"/>
          </a:bodyPr>
          <a:lstStyle/>
          <a:p>
            <a:pPr algn="l"/>
            <a:r>
              <a:rPr lang="es-ES" sz="1800" b="0" i="0" dirty="0">
                <a:effectLst/>
                <a:latin typeface="+mn-lt"/>
              </a:rPr>
              <a:t>Los personajes se sitúan bajo un pórtico con arcos de medio punto sobre pilares con capiteles muy sobresalientes, que a partir de las dos últimas décadas del siglo XV se hicieron frecuentes en la producción de Perugino, encontrándose por ejemplo en el </a:t>
            </a:r>
            <a:r>
              <a:rPr lang="es-ES" sz="1800" b="0" i="1" u="none" strike="noStrike" dirty="0">
                <a:effectLst/>
                <a:latin typeface="+mn-lt"/>
              </a:rPr>
              <a:t>Retablo de Fano, </a:t>
            </a:r>
            <a:r>
              <a:rPr lang="es-ES" sz="1800" b="0" i="0" dirty="0">
                <a:effectLst/>
                <a:latin typeface="+mn-lt"/>
              </a:rPr>
              <a:t>en el </a:t>
            </a:r>
            <a:r>
              <a:rPr lang="es-ES" sz="1800" b="0" i="1" u="none" strike="noStrike" dirty="0">
                <a:effectLst/>
                <a:latin typeface="+mn-lt"/>
              </a:rPr>
              <a:t>Políptico Albani-</a:t>
            </a:r>
            <a:r>
              <a:rPr lang="es-ES" sz="1800" b="0" i="1" u="none" strike="noStrike" dirty="0" err="1">
                <a:effectLst/>
                <a:latin typeface="+mn-lt"/>
              </a:rPr>
              <a:t>Torlonia</a:t>
            </a:r>
            <a:r>
              <a:rPr lang="es-ES" sz="1800" b="0" i="1" u="none" strike="noStrike" dirty="0">
                <a:effectLst/>
                <a:latin typeface="+mn-lt"/>
              </a:rPr>
              <a:t>, </a:t>
            </a:r>
            <a:r>
              <a:rPr lang="es-ES" sz="1800" b="0" i="0" dirty="0">
                <a:effectLst/>
                <a:latin typeface="+mn-lt"/>
              </a:rPr>
              <a:t>en </a:t>
            </a:r>
            <a:r>
              <a:rPr lang="es-ES" sz="1800" b="0" i="1" u="none" strike="noStrike" dirty="0">
                <a:effectLst/>
                <a:latin typeface="+mn-lt"/>
              </a:rPr>
              <a:t>la Aparición de la Virgen a San Bernardo</a:t>
            </a:r>
            <a:r>
              <a:rPr lang="es-ES" sz="1800" b="0" i="1" dirty="0">
                <a:effectLst/>
                <a:latin typeface="+mn-lt"/>
              </a:rPr>
              <a:t> </a:t>
            </a:r>
            <a:r>
              <a:rPr lang="es-ES" sz="1800" b="0" i="0" dirty="0">
                <a:effectLst/>
                <a:latin typeface="+mn-lt"/>
              </a:rPr>
              <a:t>y en la </a:t>
            </a:r>
            <a:r>
              <a:rPr lang="es-ES" sz="1800" b="0" i="1" u="none" strike="noStrike" dirty="0">
                <a:effectLst/>
                <a:latin typeface="+mn-lt"/>
              </a:rPr>
              <a:t>Piedad.</a:t>
            </a:r>
            <a:r>
              <a:rPr lang="es-ES" sz="1800" b="0" i="1" dirty="0">
                <a:effectLst/>
                <a:latin typeface="+mn-lt"/>
              </a:rPr>
              <a:t> </a:t>
            </a:r>
            <a:r>
              <a:rPr lang="es-ES" sz="1800" b="0" i="0" dirty="0">
                <a:effectLst/>
                <a:latin typeface="+mn-lt"/>
              </a:rPr>
              <a:t>En este caso el pórtico se limita a dos vanos de profundidad, pero la estructura arquitectónica, solemne pero sencilla, es idéntica y sirve para dirigir la mirada del espectador en profundidad.</a:t>
            </a:r>
            <a:br>
              <a:rPr lang="es-ES" sz="1800" b="0" i="0" dirty="0">
                <a:effectLst/>
                <a:latin typeface="+mn-lt"/>
              </a:rPr>
            </a:br>
            <a:r>
              <a:rPr lang="es-ES" sz="1800" b="0" i="0" dirty="0">
                <a:effectLst/>
                <a:latin typeface="+mn-lt"/>
              </a:rPr>
              <a:t>En un trono alto decorado donde se encuentran la fecha y la firma del artista, María se sienta con el Niño de rodillas, que mira hacia </a:t>
            </a:r>
            <a:r>
              <a:rPr lang="es-ES" sz="1800" b="0" i="0" u="none" strike="noStrike" dirty="0">
                <a:effectLst/>
                <a:latin typeface="+mn-lt"/>
              </a:rPr>
              <a:t>San Juan</a:t>
            </a:r>
            <a:r>
              <a:rPr lang="es-ES" sz="1800" b="0" i="0" dirty="0">
                <a:effectLst/>
                <a:latin typeface="+mn-lt"/>
              </a:rPr>
              <a:t> Evangelista a la izquierda, con su pluma y su libro. A la derecha está </a:t>
            </a:r>
            <a:r>
              <a:rPr lang="es-ES" sz="1800" b="0" i="0" u="none" strike="noStrike" dirty="0">
                <a:effectLst/>
                <a:latin typeface="+mn-lt"/>
              </a:rPr>
              <a:t>San Agustín</a:t>
            </a:r>
            <a:r>
              <a:rPr lang="es-ES" sz="1800" b="0" i="0" dirty="0">
                <a:effectLst/>
                <a:latin typeface="+mn-lt"/>
              </a:rPr>
              <a:t> con la túnica del obispo, que indica el Niño.</a:t>
            </a:r>
            <a:br>
              <a:rPr lang="es-ES" sz="1800" b="0" i="0" dirty="0">
                <a:effectLst/>
                <a:latin typeface="+mn-lt"/>
              </a:rPr>
            </a:br>
            <a:r>
              <a:rPr lang="es-ES" sz="1800" b="0" i="0" dirty="0">
                <a:effectLst/>
                <a:latin typeface="+mn-lt"/>
              </a:rPr>
              <a:t>La luz viene de la derecha, adaptándose a la situación luminosa real de la capilla original, y hace que largas sombras oscuras se proyecte en el suelo. Los colores son brillantes pero suavemente sombreados, para crear una fuerte plasticidad de los cuerpos y una entronización armoniosa del conjunto. Las figuras en primer plano tienen un papel prioritario aquí sobre los otros elementos de la composición, como se hizo frecuente en las obras de este período del artista. La arquitectura es, de hecho, una función de su complemento y, de hecho, parecen inmóviles y absortos en la contemplación. Muy dulce es el rostro de la Virgen, todavía representada como una joven refinada y elegante, mientras que en obras posteriores comenzará a prevalecer una fisonomía más madura, sencilla y severa, en línea con el clima espiritual </a:t>
            </a:r>
            <a:r>
              <a:rPr lang="es-ES" sz="1800" b="0" i="0" u="none" strike="noStrike" dirty="0">
                <a:effectLst/>
                <a:latin typeface="+mn-lt"/>
              </a:rPr>
              <a:t>savonaroliano.</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CDFDEA62-41F1-4221-A65E-C46D57F4D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0"/>
            <a:ext cx="6172200" cy="6858000"/>
          </a:xfrm>
          <a:prstGeom prst="rect">
            <a:avLst/>
          </a:prstGeom>
        </p:spPr>
      </p:pic>
    </p:spTree>
    <p:extLst>
      <p:ext uri="{BB962C8B-B14F-4D97-AF65-F5344CB8AC3E}">
        <p14:creationId xmlns:p14="http://schemas.microsoft.com/office/powerpoint/2010/main" val="29374466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2078876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21674" y="138546"/>
            <a:ext cx="4787054" cy="2521528"/>
          </a:xfrm>
        </p:spPr>
        <p:txBody>
          <a:bodyPr anchor="t">
            <a:normAutofit/>
          </a:bodyPr>
          <a:lstStyle/>
          <a:p>
            <a:r>
              <a:rPr lang="es-ES" sz="2800" b="1" dirty="0"/>
              <a:t>1495. Perugino. Virgen con ángeles. Museo del Louvre.</a:t>
            </a:r>
            <a:br>
              <a:rPr lang="es-ES" sz="2800" b="1" dirty="0"/>
            </a:br>
            <a:r>
              <a:rPr lang="es-ES" sz="2400" dirty="0">
                <a:latin typeface="+mn-lt"/>
              </a:rPr>
              <a:t>Los santos representados son Santa Rosa (?) Y Catalina de Alejandría. La atribución a Perugino es dudosa, algunos expertos la atribuyen a un asistente de Perugino.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4388" y="7575"/>
            <a:ext cx="6937612" cy="6850425"/>
          </a:xfrm>
          <a:prstGeom prst="rect">
            <a:avLst/>
          </a:prstGeom>
        </p:spPr>
      </p:pic>
      <p:pic>
        <p:nvPicPr>
          <p:cNvPr id="4" name="Imagen 3">
            <a:extLst>
              <a:ext uri="{FF2B5EF4-FFF2-40B4-BE49-F238E27FC236}">
                <a16:creationId xmlns:a16="http://schemas.microsoft.com/office/drawing/2014/main" id="{FDE1D58E-F5BF-461A-A47A-27EE1264C7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287" y="2660075"/>
            <a:ext cx="4232968" cy="4197926"/>
          </a:xfrm>
          <a:prstGeom prst="rect">
            <a:avLst/>
          </a:prstGeom>
        </p:spPr>
      </p:pic>
    </p:spTree>
    <p:extLst>
      <p:ext uri="{BB962C8B-B14F-4D97-AF65-F5344CB8AC3E}">
        <p14:creationId xmlns:p14="http://schemas.microsoft.com/office/powerpoint/2010/main" val="24978306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4374106" cy="5938693"/>
          </a:xfrm>
        </p:spPr>
        <p:txBody>
          <a:bodyPr anchor="t">
            <a:normAutofit/>
          </a:bodyPr>
          <a:lstStyle/>
          <a:p>
            <a:pPr algn="l"/>
            <a:r>
              <a:rPr lang="it-IT" sz="2800" b="1" dirty="0"/>
              <a:t>1495. Perugino. Pietà. Uffizi, Florencia.</a:t>
            </a:r>
            <a:br>
              <a:rPr lang="it-IT" sz="2800" dirty="0"/>
            </a:br>
            <a:br>
              <a:rPr lang="it-IT" sz="2800" dirty="0"/>
            </a:br>
            <a:r>
              <a:rPr lang="es-ES" sz="2400" dirty="0">
                <a:latin typeface="+mn-lt"/>
              </a:rPr>
              <a:t>Pintado para la iglesia de San </a:t>
            </a:r>
            <a:r>
              <a:rPr lang="es-ES" sz="2400" dirty="0" err="1">
                <a:latin typeface="+mn-lt"/>
              </a:rPr>
              <a:t>Giusto</a:t>
            </a:r>
            <a:r>
              <a:rPr lang="es-ES" sz="2400" dirty="0">
                <a:latin typeface="+mn-lt"/>
              </a:rPr>
              <a:t> cerca de Florencia. </a:t>
            </a:r>
            <a:br>
              <a:rPr lang="es-ES" sz="2400" dirty="0">
                <a:latin typeface="+mn-lt"/>
              </a:rPr>
            </a:br>
            <a:r>
              <a:rPr lang="es-ES" sz="2400" dirty="0">
                <a:latin typeface="+mn-lt"/>
              </a:rPr>
              <a:t>Una de las obras más sobrias entre las numerosas pinturas de intención pietista de este maestro. </a:t>
            </a:r>
            <a:br>
              <a:rPr lang="es-ES" sz="2400" dirty="0">
                <a:latin typeface="+mn-lt"/>
              </a:rPr>
            </a:br>
            <a:br>
              <a:rPr lang="es-ES" sz="2400" dirty="0">
                <a:latin typeface="+mn-lt"/>
              </a:rPr>
            </a:br>
            <a:endParaRPr lang="es-ES" sz="24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0254" y="0"/>
            <a:ext cx="7111746" cy="6858000"/>
          </a:xfrm>
          <a:prstGeom prst="rect">
            <a:avLst/>
          </a:prstGeom>
        </p:spPr>
      </p:pic>
    </p:spTree>
    <p:extLst>
      <p:ext uri="{BB962C8B-B14F-4D97-AF65-F5344CB8AC3E}">
        <p14:creationId xmlns:p14="http://schemas.microsoft.com/office/powerpoint/2010/main" val="22978052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63236" y="365125"/>
            <a:ext cx="7689273" cy="5938693"/>
          </a:xfrm>
        </p:spPr>
        <p:txBody>
          <a:bodyPr anchor="t">
            <a:normAutofit fontScale="90000"/>
          </a:bodyPr>
          <a:lstStyle/>
          <a:p>
            <a:pPr algn="l"/>
            <a:r>
              <a:rPr lang="es-ES" sz="1800" b="0" i="0" dirty="0">
                <a:effectLst/>
                <a:latin typeface="+mn-lt"/>
              </a:rPr>
              <a:t>La escena se establece de acuerdo con un esquema tranquilo y agradable, ordenado de acuerdo con las reglas de simetría. Tiene lugar bajo un pórtico con arcos de medio punto sobre pilares con capiteles muy sobresalientes, que desde las dos últimas décadas del siglo XV se hicieron frecuentes en la producción de Perugino, encontrándose por ejemplo en el </a:t>
            </a:r>
            <a:r>
              <a:rPr lang="es-ES" sz="1800" b="0" i="1" strike="noStrike" dirty="0">
                <a:effectLst/>
                <a:latin typeface="+mn-lt"/>
              </a:rPr>
              <a:t>Retablo de </a:t>
            </a:r>
            <a:r>
              <a:rPr lang="es-ES" sz="1800" b="0" i="1" strike="noStrike" dirty="0" err="1">
                <a:effectLst/>
                <a:latin typeface="+mn-lt"/>
              </a:rPr>
              <a:t>Fano,</a:t>
            </a:r>
            <a:r>
              <a:rPr lang="es-ES" sz="1800" b="0" i="0" dirty="0" err="1">
                <a:effectLst/>
                <a:latin typeface="+mn-lt"/>
              </a:rPr>
              <a:t>en</a:t>
            </a:r>
            <a:r>
              <a:rPr lang="es-ES" sz="1800" b="0" i="0" dirty="0">
                <a:effectLst/>
                <a:latin typeface="+mn-lt"/>
              </a:rPr>
              <a:t> el </a:t>
            </a:r>
            <a:r>
              <a:rPr lang="es-ES" sz="1800" b="0" i="1" strike="noStrike" dirty="0">
                <a:effectLst/>
                <a:latin typeface="+mn-lt"/>
              </a:rPr>
              <a:t>Políptico Albani-</a:t>
            </a:r>
            <a:r>
              <a:rPr lang="es-ES" sz="1800" b="0" i="1" strike="noStrike" dirty="0" err="1">
                <a:effectLst/>
                <a:latin typeface="+mn-lt"/>
              </a:rPr>
              <a:t>Torlonia,</a:t>
            </a:r>
            <a:r>
              <a:rPr lang="es-ES" sz="1800" b="0" i="0" dirty="0" err="1">
                <a:effectLst/>
                <a:latin typeface="+mn-lt"/>
              </a:rPr>
              <a:t>en</a:t>
            </a:r>
            <a:r>
              <a:rPr lang="es-ES" sz="1800" b="0" i="0" dirty="0">
                <a:effectLst/>
                <a:latin typeface="+mn-lt"/>
              </a:rPr>
              <a:t> </a:t>
            </a:r>
            <a:r>
              <a:rPr lang="es-ES" sz="1800" b="0" i="1" strike="noStrike" dirty="0">
                <a:effectLst/>
                <a:latin typeface="+mn-lt"/>
              </a:rPr>
              <a:t>la Aparición de la Virgen a San Bernardo</a:t>
            </a:r>
            <a:r>
              <a:rPr lang="es-ES" sz="1800" b="0" i="1" dirty="0">
                <a:effectLst/>
                <a:latin typeface="+mn-lt"/>
              </a:rPr>
              <a:t> </a:t>
            </a:r>
            <a:r>
              <a:rPr lang="es-ES" sz="1800" b="0" i="0" dirty="0">
                <a:effectLst/>
                <a:latin typeface="+mn-lt"/>
              </a:rPr>
              <a:t>y en la Virgen con el Niño </a:t>
            </a:r>
            <a:r>
              <a:rPr lang="es-ES" sz="1800" b="0" i="1" strike="noStrike" dirty="0">
                <a:effectLst/>
                <a:latin typeface="+mn-lt"/>
              </a:rPr>
              <a:t>Entronizado entre los Santos Juan Bautista y Sebastián.</a:t>
            </a:r>
            <a:r>
              <a:rPr lang="es-ES" sz="1800" b="0" i="1" dirty="0">
                <a:effectLst/>
                <a:latin typeface="+mn-lt"/>
              </a:rPr>
              <a:t> </a:t>
            </a:r>
            <a:r>
              <a:rPr lang="es-ES" sz="1800" b="0" i="0" dirty="0">
                <a:effectLst/>
                <a:latin typeface="+mn-lt"/>
              </a:rPr>
              <a:t>La arquitectura es solemne pero simple y dirige la mirada del espectador en profundidad, con la apertura del paisaje aireado del fondo en el que las colinas desprovistas de aspereza están salpicadas de esbeltos retoños y se desvanecen en la distancia hacia el horizonte.</a:t>
            </a:r>
            <a:br>
              <a:rPr lang="es-ES" sz="1800" b="0" i="0" dirty="0">
                <a:effectLst/>
                <a:latin typeface="+mn-lt"/>
              </a:rPr>
            </a:br>
            <a:r>
              <a:rPr lang="es-ES" sz="1800" b="0" i="0" dirty="0">
                <a:effectLst/>
                <a:latin typeface="+mn-lt"/>
              </a:rPr>
              <a:t>El esquema de la </a:t>
            </a:r>
            <a:r>
              <a:rPr lang="es-ES" sz="1800" b="0" i="1" dirty="0">
                <a:effectLst/>
                <a:latin typeface="+mn-lt"/>
              </a:rPr>
              <a:t>Piedad</a:t>
            </a:r>
            <a:r>
              <a:rPr lang="es-ES" sz="1800" b="0" i="0" dirty="0">
                <a:effectLst/>
                <a:latin typeface="+mn-lt"/>
              </a:rPr>
              <a:t> toma el dominante del </a:t>
            </a:r>
            <a:r>
              <a:rPr lang="es-ES" sz="1800" b="0" i="1" strike="noStrike" dirty="0">
                <a:effectLst/>
                <a:latin typeface="+mn-lt"/>
              </a:rPr>
              <a:t>Vesperbilder alemán,</a:t>
            </a:r>
            <a:r>
              <a:rPr lang="es-ES" sz="1800" b="0" i="1" dirty="0">
                <a:effectLst/>
                <a:latin typeface="+mn-lt"/>
              </a:rPr>
              <a:t> </a:t>
            </a:r>
            <a:r>
              <a:rPr lang="es-ES" sz="1800" b="0" i="0" dirty="0">
                <a:effectLst/>
                <a:latin typeface="+mn-lt"/>
              </a:rPr>
              <a:t>con el cuerpo de Jesús rígido y horizontal y la Virgen sentada en posición vertical, que fue revolucionada solo unos años más tarde por Miguel </a:t>
            </a:r>
            <a:r>
              <a:rPr lang="es-ES" sz="1800" b="0" i="0" strike="noStrike" dirty="0">
                <a:effectLst/>
                <a:latin typeface="+mn-lt"/>
              </a:rPr>
              <a:t>Ángel</a:t>
            </a:r>
            <a:r>
              <a:rPr lang="es-ES" sz="1800" b="0" i="0" dirty="0">
                <a:effectLst/>
                <a:latin typeface="+mn-lt"/>
              </a:rPr>
              <a:t> con la </a:t>
            </a:r>
            <a:r>
              <a:rPr lang="es-ES" sz="1800" b="0" i="1" strike="noStrike" dirty="0">
                <a:effectLst/>
                <a:latin typeface="+mn-lt"/>
              </a:rPr>
              <a:t>Piedad Vaticana.</a:t>
            </a:r>
            <a:r>
              <a:rPr lang="es-ES" sz="1800" b="0" i="1" dirty="0">
                <a:effectLst/>
                <a:latin typeface="+mn-lt"/>
              </a:rPr>
              <a:t> </a:t>
            </a:r>
            <a:r>
              <a:rPr lang="es-ES" sz="1800" b="0" i="0" dirty="0">
                <a:effectLst/>
                <a:latin typeface="+mn-lt"/>
              </a:rPr>
              <a:t>El cadáver de Cristo destaca muy claro y rígido a lo largo de toda la longitud del retablo, sostenido a la izquierda por </a:t>
            </a:r>
            <a:r>
              <a:rPr lang="es-ES" sz="1800" b="0" i="0" strike="noStrike" dirty="0">
                <a:effectLst/>
                <a:latin typeface="+mn-lt"/>
              </a:rPr>
              <a:t>Juan el Evangelista</a:t>
            </a:r>
            <a:r>
              <a:rPr lang="es-ES" sz="1800" b="0" i="0" dirty="0">
                <a:effectLst/>
                <a:latin typeface="+mn-lt"/>
              </a:rPr>
              <a:t> y a la derecha por María </a:t>
            </a:r>
            <a:r>
              <a:rPr lang="es-ES" sz="1800" b="0" i="0" strike="noStrike" dirty="0">
                <a:effectLst/>
                <a:latin typeface="+mn-lt"/>
              </a:rPr>
              <a:t>Magdalena.</a:t>
            </a:r>
            <a:r>
              <a:rPr lang="es-ES" sz="1800" b="0" i="0" dirty="0">
                <a:effectLst/>
                <a:latin typeface="+mn-lt"/>
              </a:rPr>
              <a:t> El cuerpo en primer plano aparece casi empujado hacia adelante por las figuras. Se cierran a los lados, en posiciones elegantemente rítmicas, un joven santo con las manos entrelazadas a su pecho y su mirada girada hacia arriba </a:t>
            </a:r>
            <a:r>
              <a:rPr lang="es-ES" sz="1800" b="0" i="0" strike="noStrike" dirty="0">
                <a:effectLst/>
                <a:latin typeface="+mn-lt"/>
              </a:rPr>
              <a:t>(Nicodemo) </a:t>
            </a:r>
            <a:r>
              <a:rPr lang="es-ES" sz="1800" b="0" i="0" dirty="0">
                <a:effectLst/>
                <a:latin typeface="+mn-lt"/>
              </a:rPr>
              <a:t>y un santo anciano con los brazos extendidos, las manos entrelazadas y su mirada girada hacia abajo </a:t>
            </a:r>
            <a:r>
              <a:rPr lang="es-ES" sz="1800" b="0" i="0" strike="noStrike" dirty="0">
                <a:effectLst/>
                <a:latin typeface="+mn-lt"/>
              </a:rPr>
              <a:t>(José de Arimatea).</a:t>
            </a:r>
            <a:r>
              <a:rPr lang="es-ES" sz="1800" b="0" i="0" dirty="0">
                <a:effectLst/>
                <a:latin typeface="+mn-lt"/>
              </a:rPr>
              <a:t> Estas dos figuras se elevan a los lados actuando como un enlace entre la escena en primer plano y la composición arquitectónica equilibrada, como en la Virgen con el </a:t>
            </a:r>
            <a:r>
              <a:rPr lang="es-ES" sz="1800" b="0" i="1" strike="noStrike" dirty="0">
                <a:effectLst/>
                <a:latin typeface="+mn-lt"/>
              </a:rPr>
              <a:t>Niño entronizado entre los santos Juan Bautista y Sebastián</a:t>
            </a:r>
            <a:r>
              <a:rPr lang="es-ES" sz="1800" b="0" i="1" dirty="0">
                <a:effectLst/>
                <a:latin typeface="+mn-lt"/>
              </a:rPr>
              <a:t> </a:t>
            </a:r>
            <a:r>
              <a:rPr lang="es-ES" sz="1800" b="0" i="0" dirty="0">
                <a:effectLst/>
                <a:latin typeface="+mn-lt"/>
              </a:rPr>
              <a:t>de </a:t>
            </a:r>
            <a:r>
              <a:rPr lang="es-ES" sz="1800" b="0" i="0" strike="noStrike" dirty="0">
                <a:effectLst/>
                <a:latin typeface="+mn-lt"/>
              </a:rPr>
              <a:t>1493.</a:t>
            </a:r>
            <a:br>
              <a:rPr lang="es-ES" sz="1800" b="0" i="0" dirty="0">
                <a:effectLst/>
                <a:latin typeface="+mn-lt"/>
              </a:rPr>
            </a:br>
            <a:r>
              <a:rPr lang="es-ES" sz="1800" b="0" i="0" dirty="0">
                <a:effectLst/>
                <a:latin typeface="+mn-lt"/>
              </a:rPr>
              <a:t>Las formas son particularmente claras y las expresiones dolorosas del llorón Juan y la Magdalena no generan una fuerza dramática, sino que se desvanecen en el sentimiento silenciosamente meditativo de la obra. La </a:t>
            </a:r>
            <a:r>
              <a:rPr lang="es-ES" sz="1800" b="0" i="0" dirty="0" err="1">
                <a:effectLst/>
                <a:latin typeface="+mn-lt"/>
              </a:rPr>
              <a:t>Maddalena</a:t>
            </a:r>
            <a:r>
              <a:rPr lang="es-ES" sz="1800" b="0" i="0" dirty="0">
                <a:effectLst/>
                <a:latin typeface="+mn-lt"/>
              </a:rPr>
              <a:t> presenta un uso del color con tonos marrones y menos suaves, que hace referencia a </a:t>
            </a:r>
            <a:r>
              <a:rPr lang="es-ES" sz="1800" b="0" i="0" strike="noStrike" dirty="0">
                <a:effectLst/>
                <a:latin typeface="+mn-lt"/>
              </a:rPr>
              <a:t>Luca Signorelli,</a:t>
            </a:r>
            <a:r>
              <a:rPr lang="es-ES" sz="1800" b="0" i="0" dirty="0">
                <a:effectLst/>
                <a:latin typeface="+mn-lt"/>
              </a:rPr>
              <a:t>otro pintor en la cresta de la ola en Florencia en aquellos años. Después de todo, </a:t>
            </a:r>
            <a:r>
              <a:rPr lang="es-ES" sz="1800" b="0" i="0" dirty="0" err="1">
                <a:effectLst/>
                <a:latin typeface="+mn-lt"/>
              </a:rPr>
              <a:t>signorelli</a:t>
            </a:r>
            <a:r>
              <a:rPr lang="es-ES" sz="1800" b="0" i="0" dirty="0">
                <a:effectLst/>
                <a:latin typeface="+mn-lt"/>
              </a:rPr>
              <a:t> también </a:t>
            </a:r>
            <a:r>
              <a:rPr lang="es-ES" sz="1800" b="0" i="1" strike="noStrike" dirty="0">
                <a:effectLst/>
                <a:latin typeface="+mn-lt"/>
              </a:rPr>
              <a:t>se refiere</a:t>
            </a:r>
            <a:r>
              <a:rPr lang="es-ES" sz="1800" b="0" i="1" dirty="0">
                <a:effectLst/>
                <a:latin typeface="+mn-lt"/>
              </a:rPr>
              <a:t> </a:t>
            </a:r>
            <a:r>
              <a:rPr lang="es-ES" sz="1800" b="0" i="0" dirty="0">
                <a:effectLst/>
                <a:latin typeface="+mn-lt"/>
              </a:rPr>
              <a:t>al estilo de la Crucifixión en la misma serie de planchas.</a:t>
            </a:r>
            <a:br>
              <a:rPr lang="es-ES" sz="1050" b="0" i="0" dirty="0">
                <a:solidFill>
                  <a:srgbClr val="202122"/>
                </a:solidFill>
                <a:effectLst/>
                <a:latin typeface="Arial" panose="020B0604020202020204" pitchFamily="34" charset="0"/>
              </a:rPr>
            </a:br>
            <a:endParaRPr lang="es-ES" sz="24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6093" y="1731818"/>
            <a:ext cx="4065907" cy="3920836"/>
          </a:xfrm>
          <a:prstGeom prst="rect">
            <a:avLst/>
          </a:prstGeom>
        </p:spPr>
      </p:pic>
    </p:spTree>
    <p:extLst>
      <p:ext uri="{BB962C8B-B14F-4D97-AF65-F5344CB8AC3E}">
        <p14:creationId xmlns:p14="http://schemas.microsoft.com/office/powerpoint/2010/main" val="28956237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304800" y="365125"/>
            <a:ext cx="5738186" cy="5938693"/>
          </a:xfrm>
        </p:spPr>
        <p:txBody>
          <a:bodyPr anchor="t">
            <a:normAutofit/>
          </a:bodyPr>
          <a:lstStyle/>
          <a:p>
            <a:pPr algn="l"/>
            <a:r>
              <a:rPr lang="it-IT" sz="2800" b="1" dirty="0"/>
              <a:t>1495. Perugino. </a:t>
            </a:r>
            <a:br>
              <a:rPr lang="it-IT" sz="2800" b="1" dirty="0"/>
            </a:br>
            <a:r>
              <a:rPr lang="it-IT" sz="2800" b="1" dirty="0"/>
              <a:t>Lamentación sobre Cristo muerto. Palazzo Pitti, Florencia.</a:t>
            </a:r>
            <a:br>
              <a:rPr lang="it-IT" sz="2800" b="1" dirty="0"/>
            </a:br>
            <a:r>
              <a:rPr lang="es-ES" sz="2000" b="0" i="0" dirty="0">
                <a:effectLst/>
                <a:latin typeface="+mn-lt"/>
              </a:rPr>
              <a:t>La obra es emblemática de la producción del artista por la riqueza de los personajes y la variedad de actitudes, todo en sintonía con un sentimiento coral, rico en relaciones psicológicas entre las diversas figuras, pero también tranquilo, lo que facilitó la contemplación religiosa sin renunciar a un sentido satisfactorio de armonía y belleza.</a:t>
            </a:r>
            <a:br>
              <a:rPr lang="es-ES" sz="2000" b="0" i="0" dirty="0">
                <a:effectLst/>
                <a:latin typeface="+mn-lt"/>
              </a:rPr>
            </a:br>
            <a:r>
              <a:rPr lang="es-ES" sz="2000" b="0" i="0" dirty="0">
                <a:effectLst/>
                <a:latin typeface="+mn-lt"/>
              </a:rPr>
              <a:t>En un dulce paisaje montañoso, salpicado de frondosos retoños e inclinado hacia el centro de la pintura, como en un valle del lago donde también domina una ciudad fortificada, se abre la escena de la </a:t>
            </a:r>
            <a:r>
              <a:rPr lang="es-ES" sz="2000" b="0" i="1" dirty="0">
                <a:effectLst/>
                <a:latin typeface="+mn-lt"/>
              </a:rPr>
              <a:t>Lamentación, todo</a:t>
            </a:r>
            <a:r>
              <a:rPr lang="es-ES" sz="2000" b="0" i="0" dirty="0">
                <a:effectLst/>
                <a:latin typeface="+mn-lt"/>
              </a:rPr>
              <a:t> realizado en primer plano en la mitad inferior de la pintura. En el centro está el cuerpo del Cristo muerto, acostado sobre un sudario blanco, sostenido en su lugar por una de las mujeres piadosas, </a:t>
            </a:r>
            <a:r>
              <a:rPr lang="es-ES" sz="2000" b="0" i="0" u="none" strike="noStrike" dirty="0">
                <a:effectLst/>
                <a:latin typeface="+mn-lt"/>
              </a:rPr>
              <a:t>Nicodemo</a:t>
            </a:r>
            <a:r>
              <a:rPr lang="es-ES" sz="2000" b="0" i="0" dirty="0">
                <a:effectLst/>
                <a:latin typeface="+mn-lt"/>
              </a:rPr>
              <a:t> y </a:t>
            </a:r>
            <a:r>
              <a:rPr lang="es-ES" sz="2000" b="0" i="0" u="none" strike="noStrike" dirty="0">
                <a:effectLst/>
                <a:latin typeface="+mn-lt"/>
              </a:rPr>
              <a:t>José de Arimatea, con</a:t>
            </a:r>
            <a:r>
              <a:rPr lang="es-ES" sz="2000" b="0" i="0" dirty="0">
                <a:effectLst/>
                <a:latin typeface="+mn-lt"/>
              </a:rPr>
              <a:t> un rico sombrero con damascos florales. </a:t>
            </a:r>
            <a:endParaRPr lang="es-ES" sz="2800" b="1"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2986" y="95534"/>
            <a:ext cx="6149014" cy="6762466"/>
          </a:xfrm>
          <a:prstGeom prst="rect">
            <a:avLst/>
          </a:prstGeom>
        </p:spPr>
      </p:pic>
    </p:spTree>
    <p:extLst>
      <p:ext uri="{BB962C8B-B14F-4D97-AF65-F5344CB8AC3E}">
        <p14:creationId xmlns:p14="http://schemas.microsoft.com/office/powerpoint/2010/main" val="7813166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49382" y="365125"/>
            <a:ext cx="5793604" cy="6188075"/>
          </a:xfrm>
        </p:spPr>
        <p:txBody>
          <a:bodyPr anchor="t">
            <a:noAutofit/>
          </a:bodyPr>
          <a:lstStyle/>
          <a:p>
            <a:pPr algn="l"/>
            <a:r>
              <a:rPr lang="es-ES" sz="1800" b="0" i="0" dirty="0">
                <a:effectLst/>
                <a:latin typeface="+mn-lt"/>
              </a:rPr>
              <a:t>Nuestra Señora sostiene el brazo de su hijo muerto, dirigiendo una mirada conmovida, llena de patetismo. Tres mujeres piadosas se paran en poses medidas: una se acerca a los puños entrelazados a la cara como un signo de consternación, una sostiene suavemente la cabeza de Jesús, otra reza arrodillada a sus pies. En el centro se alza la </a:t>
            </a:r>
            <a:r>
              <a:rPr lang="es-ES" sz="1800" b="0" i="0" u="none" strike="noStrike" dirty="0">
                <a:effectLst/>
                <a:latin typeface="+mn-lt"/>
              </a:rPr>
              <a:t>Magdalena, vestida</a:t>
            </a:r>
            <a:r>
              <a:rPr lang="es-ES" sz="1800" b="0" i="0" dirty="0">
                <a:effectLst/>
                <a:latin typeface="+mn-lt"/>
              </a:rPr>
              <a:t> de un rojo brillante, que levanta las manos en un gesto de sorpresa y cierra el triángulo compositivo que tiene </a:t>
            </a:r>
            <a:r>
              <a:rPr lang="es-ES" sz="1800" dirty="0">
                <a:latin typeface="+mn-lt"/>
              </a:rPr>
              <a:t>N</a:t>
            </a:r>
            <a:r>
              <a:rPr lang="es-ES" sz="1800" b="0" i="0" dirty="0">
                <a:effectLst/>
                <a:latin typeface="+mn-lt"/>
              </a:rPr>
              <a:t>icodemo y José de Arimatea en los vértices de la base. Dos grupos de figuras se cierran a los lados: a la izquierda Juan </a:t>
            </a:r>
            <a:r>
              <a:rPr lang="es-ES" sz="1800" b="0" i="0" u="none" strike="noStrike" dirty="0">
                <a:effectLst/>
                <a:latin typeface="+mn-lt"/>
              </a:rPr>
              <a:t>apóstol</a:t>
            </a:r>
            <a:r>
              <a:rPr lang="es-ES" sz="1800" b="0" i="0" dirty="0">
                <a:effectLst/>
                <a:latin typeface="+mn-lt"/>
              </a:rPr>
              <a:t> y la mujer ya mencionada, a la derecha tres hombres que parecen hablar entre sí.</a:t>
            </a:r>
            <a:br>
              <a:rPr lang="es-ES" sz="1800" b="0" i="0" dirty="0">
                <a:effectLst/>
                <a:latin typeface="+mn-lt"/>
              </a:rPr>
            </a:br>
            <a:r>
              <a:rPr lang="es-ES" sz="1800" b="0" i="0" dirty="0">
                <a:effectLst/>
                <a:latin typeface="+mn-lt"/>
              </a:rPr>
              <a:t>La escena se establece de acuerdo con un esquema tranquilo y agradable, ordenado por las reglas de simetría y correspondencias rítmicas, como se puede ver en las inclinaciones de las cabezas. La Virgen es típica de la producción madura del pintor, que dio paso a la joven elegante y refinada en favor de una mujer más madura, sencilla y severa, en línea con el clima espiritual </a:t>
            </a:r>
            <a:r>
              <a:rPr lang="es-ES" sz="1800" b="0" i="0" u="none" strike="noStrike" dirty="0">
                <a:effectLst/>
                <a:latin typeface="+mn-lt"/>
              </a:rPr>
              <a:t>savonaroliano.</a:t>
            </a:r>
            <a:r>
              <a:rPr lang="es-ES" sz="1800" b="0" i="0" dirty="0">
                <a:effectLst/>
                <a:latin typeface="+mn-lt"/>
              </a:rPr>
              <a:t> La pintura, sin embargo, no respeta esos indicios de sencillez austera propugnada por el fraile ferrarese, enriqueciendo, aunque con medida, una extraordinaria riqueza cromática y atención a detalles agradables, como la rica vestimenta de algunos personajes y los elaborados peinados de las mujeres.</a:t>
            </a:r>
            <a:endParaRPr lang="es-ES" sz="1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2986" y="95534"/>
            <a:ext cx="6149014" cy="6762466"/>
          </a:xfrm>
          <a:prstGeom prst="rect">
            <a:avLst/>
          </a:prstGeom>
        </p:spPr>
      </p:pic>
    </p:spTree>
    <p:extLst>
      <p:ext uri="{BB962C8B-B14F-4D97-AF65-F5344CB8AC3E}">
        <p14:creationId xmlns:p14="http://schemas.microsoft.com/office/powerpoint/2010/main" val="12432832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347854" cy="5938693"/>
          </a:xfrm>
        </p:spPr>
        <p:txBody>
          <a:bodyPr anchor="t">
            <a:normAutofit/>
          </a:bodyPr>
          <a:lstStyle/>
          <a:p>
            <a:r>
              <a:rPr lang="es-ES" sz="2800" b="1" dirty="0"/>
              <a:t>1495. Perugino. Crucifixión con Santos. </a:t>
            </a:r>
            <a:r>
              <a:rPr lang="es-ES" sz="2800" b="1" dirty="0" err="1"/>
              <a:t>Galeria</a:t>
            </a:r>
            <a:r>
              <a:rPr lang="es-ES" sz="2800" b="1" dirty="0"/>
              <a:t> </a:t>
            </a:r>
            <a:r>
              <a:rPr lang="es-ES" sz="2800" b="1" dirty="0" err="1"/>
              <a:t>Ufizzi</a:t>
            </a:r>
            <a:r>
              <a:rPr lang="es-ES" sz="2800" b="1" dirty="0"/>
              <a:t>, Florencia.</a:t>
            </a:r>
            <a:br>
              <a:rPr lang="es-ES" sz="2800" b="1" dirty="0"/>
            </a:br>
            <a:br>
              <a:rPr lang="es-ES" sz="2800" dirty="0"/>
            </a:br>
            <a:r>
              <a:rPr lang="es-ES" sz="2400" b="0" i="0" dirty="0">
                <a:effectLst/>
                <a:latin typeface="+mn-lt"/>
              </a:rPr>
              <a:t>Crucifixión con los santos Jerónimo, Francisco, María Magdalena, Juan el Bautista y el beato Giovanni </a:t>
            </a:r>
            <a:r>
              <a:rPr lang="es-ES" sz="2400" b="0" i="0" dirty="0" err="1">
                <a:effectLst/>
                <a:latin typeface="+mn-lt"/>
              </a:rPr>
              <a:t>Colombini</a:t>
            </a:r>
            <a:r>
              <a:rPr lang="es-ES" sz="2400" b="0" i="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772B24F5-D5C8-4910-846A-3FD7006377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5891" y="-45720"/>
            <a:ext cx="6276109" cy="6903720"/>
          </a:xfrm>
          <a:prstGeom prst="rect">
            <a:avLst/>
          </a:prstGeom>
        </p:spPr>
      </p:pic>
    </p:spTree>
    <p:extLst>
      <p:ext uri="{BB962C8B-B14F-4D97-AF65-F5344CB8AC3E}">
        <p14:creationId xmlns:p14="http://schemas.microsoft.com/office/powerpoint/2010/main" val="10567003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789760" cy="5938693"/>
          </a:xfrm>
        </p:spPr>
        <p:txBody>
          <a:bodyPr anchor="t">
            <a:normAutofit/>
          </a:bodyPr>
          <a:lstStyle/>
          <a:p>
            <a:pPr algn="l"/>
            <a:r>
              <a:rPr lang="es-ES" sz="2800" b="1" dirty="0"/>
              <a:t>1495. Perugino. Retrato de un hombre joven. Uffizi, Florencia.</a:t>
            </a:r>
            <a:br>
              <a:rPr lang="es-ES" sz="2800" b="1" dirty="0"/>
            </a:br>
            <a:r>
              <a:rPr lang="es-ES" sz="2000" b="0" i="0" dirty="0">
                <a:effectLst/>
                <a:latin typeface="+mn-lt"/>
              </a:rPr>
              <a:t>La pintura ha sido atribuida en el pasado a numerosos pintores, desde </a:t>
            </a:r>
            <a:r>
              <a:rPr lang="es-ES" sz="2000" b="0" i="0" u="none" strike="noStrike" dirty="0">
                <a:effectLst/>
                <a:latin typeface="+mn-lt"/>
              </a:rPr>
              <a:t>Lorenzo di </a:t>
            </a:r>
            <a:r>
              <a:rPr lang="es-ES" sz="2000" b="0" i="0" u="none" strike="noStrike" dirty="0" err="1">
                <a:effectLst/>
                <a:latin typeface="+mn-lt"/>
              </a:rPr>
              <a:t>Credi</a:t>
            </a:r>
            <a:r>
              <a:rPr lang="es-ES" sz="2000" b="0" i="0" dirty="0">
                <a:effectLst/>
                <a:latin typeface="+mn-lt"/>
              </a:rPr>
              <a:t> hasta </a:t>
            </a:r>
            <a:r>
              <a:rPr lang="es-ES" sz="2000" b="0" i="0" u="none" strike="noStrike" dirty="0">
                <a:effectLst/>
                <a:latin typeface="+mn-lt"/>
              </a:rPr>
              <a:t>Viti, </a:t>
            </a:r>
            <a:r>
              <a:rPr lang="es-ES" sz="2000" b="0" i="0" dirty="0">
                <a:effectLst/>
                <a:latin typeface="+mn-lt"/>
              </a:rPr>
              <a:t>desde </a:t>
            </a:r>
            <a:r>
              <a:rPr lang="es-ES" sz="2000" b="0" i="0" u="none" strike="noStrike" dirty="0">
                <a:effectLst/>
                <a:latin typeface="+mn-lt"/>
              </a:rPr>
              <a:t>Jacopo Francia</a:t>
            </a:r>
            <a:r>
              <a:rPr lang="es-ES" sz="2000" b="0" i="0" dirty="0">
                <a:effectLst/>
                <a:latin typeface="+mn-lt"/>
              </a:rPr>
              <a:t> hasta </a:t>
            </a:r>
            <a:r>
              <a:rPr lang="es-ES" sz="2000" b="0" i="0" u="none" strike="noStrike" dirty="0">
                <a:effectLst/>
                <a:latin typeface="+mn-lt"/>
              </a:rPr>
              <a:t>Rafael.</a:t>
            </a:r>
            <a:r>
              <a:rPr lang="es-ES" sz="2000" b="0" i="0" dirty="0">
                <a:effectLst/>
                <a:latin typeface="+mn-lt"/>
              </a:rPr>
              <a:t> El primero en reportarlo a Perugino fue Morelli, luego apoyado por críticos posteriores, aunque con algunas excepciones.</a:t>
            </a:r>
            <a:br>
              <a:rPr lang="es-ES" sz="2000" b="0" i="0" dirty="0">
                <a:effectLst/>
                <a:latin typeface="+mn-lt"/>
              </a:rPr>
            </a:br>
            <a:r>
              <a:rPr lang="es-ES" sz="2000" b="0" i="0" dirty="0">
                <a:effectLst/>
                <a:latin typeface="+mn-lt"/>
              </a:rPr>
              <a:t>La identidad de la efigie, que durante mucho tiempo se ha creído </a:t>
            </a:r>
            <a:r>
              <a:rPr lang="es-ES" sz="2000" b="0" i="0" u="none" strike="noStrike" dirty="0">
                <a:effectLst/>
                <a:latin typeface="+mn-lt"/>
              </a:rPr>
              <a:t>alessandro </a:t>
            </a:r>
            <a:r>
              <a:rPr lang="es-ES" sz="2000" b="0" i="0" u="none" strike="noStrike" dirty="0" err="1">
                <a:effectLst/>
                <a:latin typeface="+mn-lt"/>
              </a:rPr>
              <a:t>braccesi</a:t>
            </a:r>
            <a:r>
              <a:rPr lang="es-ES" sz="2000" b="0" i="0" u="none" strike="noStrike" dirty="0">
                <a:effectLst/>
                <a:latin typeface="+mn-lt"/>
              </a:rPr>
              <a:t>, </a:t>
            </a:r>
            <a:r>
              <a:rPr lang="es-ES" sz="2000" b="0" i="0" dirty="0">
                <a:effectLst/>
                <a:latin typeface="+mn-lt"/>
              </a:rPr>
              <a:t>es desconocida. El joven se representa tres cuartas partes, girado a la izquierda, sobre un fondo oscuro. Lleva una chaqueta marrón con un encaje alrededor del cuello y con mangas desmontables, según la moda de la época. En la cabeza lleva una gorra suave del mismo color. El cabello es largo, los ojos grandes e intensamente mirando al espectador, la nariz pronunciada, los labios carnosos, la barbilla redondeada. La cabeza está ligeramente reclinada hacia un lado y ayuda a dar un tono melancólico a la pintura.</a:t>
            </a:r>
            <a:br>
              <a:rPr lang="es-ES" sz="2000" b="0" i="0" dirty="0">
                <a:effectLst/>
                <a:latin typeface="+mn-lt"/>
              </a:rPr>
            </a:br>
            <a:r>
              <a:rPr lang="es-ES" sz="2000" b="0" i="0" dirty="0">
                <a:effectLst/>
                <a:latin typeface="+mn-lt"/>
              </a:rPr>
              <a:t>Hay una copia en la </a:t>
            </a:r>
            <a:r>
              <a:rPr lang="es-ES" sz="2000" b="0" i="0" u="none" strike="noStrike" dirty="0">
                <a:effectLst/>
                <a:latin typeface="+mn-lt"/>
              </a:rPr>
              <a:t>Galleria Borghese</a:t>
            </a:r>
            <a:r>
              <a:rPr lang="es-ES" sz="2000" b="0" i="0" dirty="0">
                <a:effectLst/>
                <a:latin typeface="+mn-lt"/>
              </a:rPr>
              <a:t> en </a:t>
            </a:r>
            <a:r>
              <a:rPr lang="es-ES" sz="2000" b="0" i="0" u="none" strike="noStrike" dirty="0">
                <a:effectLst/>
                <a:latin typeface="+mn-lt"/>
              </a:rPr>
              <a:t>Roma.</a:t>
            </a:r>
            <a:br>
              <a:rPr lang="es-ES" sz="1100" b="0" i="0" dirty="0">
                <a:solidFill>
                  <a:srgbClr val="202122"/>
                </a:solidFill>
                <a:effectLst/>
                <a:latin typeface="Arial" panose="020B0604020202020204" pitchFamily="34" charset="0"/>
              </a:rPr>
            </a:b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4546" y="0"/>
            <a:ext cx="4797454" cy="6858000"/>
          </a:xfrm>
          <a:prstGeom prst="rect">
            <a:avLst/>
          </a:prstGeom>
        </p:spPr>
      </p:pic>
    </p:spTree>
    <p:extLst>
      <p:ext uri="{BB962C8B-B14F-4D97-AF65-F5344CB8AC3E}">
        <p14:creationId xmlns:p14="http://schemas.microsoft.com/office/powerpoint/2010/main" val="21209426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s-ES" sz="2800" dirty="0"/>
              <a:t>1495. Perugino. Cristo en el sarcófago.</a:t>
            </a:r>
          </a:p>
        </p:txBody>
      </p:sp>
      <p:pic>
        <p:nvPicPr>
          <p:cNvPr id="4" name="Imagen 3">
            <a:extLst>
              <a:ext uri="{FF2B5EF4-FFF2-40B4-BE49-F238E27FC236}">
                <a16:creationId xmlns:a16="http://schemas.microsoft.com/office/drawing/2014/main" id="{1F08FE2C-4CF7-4B74-8109-D31B7207B9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9691" y="0"/>
            <a:ext cx="7052310" cy="6858000"/>
          </a:xfrm>
          <a:prstGeom prst="rect">
            <a:avLst/>
          </a:prstGeom>
        </p:spPr>
      </p:pic>
    </p:spTree>
    <p:extLst>
      <p:ext uri="{BB962C8B-B14F-4D97-AF65-F5344CB8AC3E}">
        <p14:creationId xmlns:p14="http://schemas.microsoft.com/office/powerpoint/2010/main" val="16821044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915890" cy="5938693"/>
          </a:xfrm>
        </p:spPr>
        <p:txBody>
          <a:bodyPr anchor="t">
            <a:normAutofit/>
          </a:bodyPr>
          <a:lstStyle/>
          <a:p>
            <a:r>
              <a:rPr lang="es-ES" sz="2800" dirty="0"/>
              <a:t>1495. Perugino. Virgen con niño. Galería Nacional de Arte Antiguo</a:t>
            </a:r>
          </a:p>
        </p:txBody>
      </p:sp>
      <p:pic>
        <p:nvPicPr>
          <p:cNvPr id="4" name="Imagen 3">
            <a:extLst>
              <a:ext uri="{FF2B5EF4-FFF2-40B4-BE49-F238E27FC236}">
                <a16:creationId xmlns:a16="http://schemas.microsoft.com/office/drawing/2014/main" id="{0F6FD10A-AA66-40CE-89A9-CA3DDD3A06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340" y="0"/>
            <a:ext cx="5280660" cy="6858000"/>
          </a:xfrm>
          <a:prstGeom prst="rect">
            <a:avLst/>
          </a:prstGeom>
        </p:spPr>
      </p:pic>
    </p:spTree>
    <p:extLst>
      <p:ext uri="{BB962C8B-B14F-4D97-AF65-F5344CB8AC3E}">
        <p14:creationId xmlns:p14="http://schemas.microsoft.com/office/powerpoint/2010/main" val="21400837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913417" cy="5938693"/>
          </a:xfrm>
        </p:spPr>
        <p:txBody>
          <a:bodyPr anchor="t">
            <a:normAutofit/>
          </a:bodyPr>
          <a:lstStyle/>
          <a:p>
            <a:r>
              <a:rPr lang="es-ES" sz="2800" dirty="0"/>
              <a:t>1495. Perugino. Virgen con niño y dos querubines.</a:t>
            </a:r>
          </a:p>
        </p:txBody>
      </p:sp>
      <p:pic>
        <p:nvPicPr>
          <p:cNvPr id="4" name="Imagen 3">
            <a:extLst>
              <a:ext uri="{FF2B5EF4-FFF2-40B4-BE49-F238E27FC236}">
                <a16:creationId xmlns:a16="http://schemas.microsoft.com/office/drawing/2014/main" id="{5489A2E6-4E5C-462C-936B-7C3DADE9DD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13601405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832763" cy="5938693"/>
          </a:xfrm>
        </p:spPr>
        <p:txBody>
          <a:bodyPr anchor="t">
            <a:normAutofit/>
          </a:bodyPr>
          <a:lstStyle/>
          <a:p>
            <a:r>
              <a:rPr lang="es-ES" sz="2800" dirty="0"/>
              <a:t>1495. Perugino. Virgen, Santa Catalina y Santa Rosa.</a:t>
            </a:r>
          </a:p>
        </p:txBody>
      </p:sp>
      <p:pic>
        <p:nvPicPr>
          <p:cNvPr id="4" name="Imagen 3">
            <a:extLst>
              <a:ext uri="{FF2B5EF4-FFF2-40B4-BE49-F238E27FC236}">
                <a16:creationId xmlns:a16="http://schemas.microsoft.com/office/drawing/2014/main" id="{5836C996-07E3-4C07-8F0E-8AC9ED138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1300" y="0"/>
            <a:ext cx="5600700" cy="6858000"/>
          </a:xfrm>
          <a:prstGeom prst="rect">
            <a:avLst/>
          </a:prstGeom>
        </p:spPr>
      </p:pic>
    </p:spTree>
    <p:extLst>
      <p:ext uri="{BB962C8B-B14F-4D97-AF65-F5344CB8AC3E}">
        <p14:creationId xmlns:p14="http://schemas.microsoft.com/office/powerpoint/2010/main" val="34985596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049068" cy="5938693"/>
          </a:xfrm>
        </p:spPr>
        <p:txBody>
          <a:bodyPr anchor="t">
            <a:normAutofit/>
          </a:bodyPr>
          <a:lstStyle/>
          <a:p>
            <a:r>
              <a:rPr lang="es-ES" sz="2800" b="1" dirty="0"/>
              <a:t>1495. Perugino. San Sebastián. Louvre.</a:t>
            </a:r>
            <a:br>
              <a:rPr lang="es-ES" sz="2800" dirty="0"/>
            </a:br>
            <a:br>
              <a:rPr lang="es-ES" sz="2800" dirty="0"/>
            </a:br>
            <a:r>
              <a:rPr lang="es-ES" sz="2400" b="0" i="0" dirty="0">
                <a:solidFill>
                  <a:srgbClr val="000000"/>
                </a:solidFill>
                <a:effectLst/>
                <a:latin typeface="+mn-lt"/>
              </a:rPr>
              <a:t>Perugino como otros artistas reutilizó, pero quizás más persistentemente que muchos, sus propios inventos y tipos figurativos. </a:t>
            </a:r>
            <a:br>
              <a:rPr lang="es-ES" sz="2400" b="0" i="0" dirty="0">
                <a:solidFill>
                  <a:srgbClr val="000000"/>
                </a:solidFill>
                <a:effectLst/>
                <a:latin typeface="+mn-lt"/>
              </a:rPr>
            </a:br>
            <a:r>
              <a:rPr lang="es-ES" sz="2400" b="0" i="0" dirty="0">
                <a:solidFill>
                  <a:srgbClr val="000000"/>
                </a:solidFill>
                <a:effectLst/>
                <a:latin typeface="+mn-lt"/>
              </a:rPr>
              <a:t>Este San Sebastián está estrechamente relacionado con el del retablo de los Uffizi. </a:t>
            </a:r>
            <a:br>
              <a:rPr lang="es-ES" sz="2400" b="0" i="0" dirty="0">
                <a:solidFill>
                  <a:srgbClr val="000000"/>
                </a:solidFill>
                <a:effectLst/>
                <a:latin typeface="+mn-lt"/>
              </a:rPr>
            </a:br>
            <a:r>
              <a:rPr lang="es-ES" sz="2400" b="0" i="0" dirty="0">
                <a:solidFill>
                  <a:srgbClr val="000000"/>
                </a:solidFill>
                <a:effectLst/>
                <a:latin typeface="+mn-lt"/>
              </a:rPr>
              <a:t>Ahora, sin embargo, Sebastián es el centro de atención, mientras que se ha incluido un delicado paisaje, otra especialidad del artista. </a:t>
            </a:r>
            <a:br>
              <a:rPr lang="es-ES" sz="2400" b="0" i="0" dirty="0">
                <a:solidFill>
                  <a:srgbClr val="000000"/>
                </a:solidFill>
                <a:effectLst/>
                <a:latin typeface="+mn-lt"/>
              </a:rPr>
            </a:br>
            <a:r>
              <a:rPr lang="es-ES" sz="2400" b="0" i="0" dirty="0">
                <a:solidFill>
                  <a:srgbClr val="000000"/>
                </a:solidFill>
                <a:effectLst/>
                <a:latin typeface="+mn-lt"/>
              </a:rPr>
              <a:t>Las expresiones de las figuras religiosas de Perugino pueden bordear la sacarina, pero las representa con una delicadeza igualada por pocos de sus contemporáneos.</a:t>
            </a:r>
            <a:endParaRPr lang="es-ES" sz="28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0829" y="95534"/>
            <a:ext cx="4381171" cy="6762466"/>
          </a:xfrm>
          <a:prstGeom prst="rect">
            <a:avLst/>
          </a:prstGeom>
        </p:spPr>
      </p:pic>
    </p:spTree>
    <p:extLst>
      <p:ext uri="{BB962C8B-B14F-4D97-AF65-F5344CB8AC3E}">
        <p14:creationId xmlns:p14="http://schemas.microsoft.com/office/powerpoint/2010/main" val="41557357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540326" y="323562"/>
            <a:ext cx="7439891" cy="5938693"/>
          </a:xfrm>
        </p:spPr>
        <p:txBody>
          <a:bodyPr anchor="t">
            <a:normAutofit/>
          </a:bodyPr>
          <a:lstStyle/>
          <a:p>
            <a:r>
              <a:rPr lang="es-ES" sz="2800" dirty="0"/>
              <a:t>1523. Perugino. San Sebastián. Galería Borghese, Roma. </a:t>
            </a:r>
          </a:p>
        </p:txBody>
      </p:sp>
      <p:pic>
        <p:nvPicPr>
          <p:cNvPr id="6" name="Imagen 5">
            <a:extLst>
              <a:ext uri="{FF2B5EF4-FFF2-40B4-BE49-F238E27FC236}">
                <a16:creationId xmlns:a16="http://schemas.microsoft.com/office/drawing/2014/main" id="{54DE108C-DD6E-4A51-9FF2-5A04D64094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5740" y="0"/>
            <a:ext cx="3876260" cy="6857998"/>
          </a:xfrm>
          <a:prstGeom prst="rect">
            <a:avLst/>
          </a:prstGeom>
        </p:spPr>
      </p:pic>
    </p:spTree>
    <p:extLst>
      <p:ext uri="{BB962C8B-B14F-4D97-AF65-F5344CB8AC3E}">
        <p14:creationId xmlns:p14="http://schemas.microsoft.com/office/powerpoint/2010/main" val="12571005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28267278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530453" cy="5938693"/>
          </a:xfrm>
        </p:spPr>
        <p:txBody>
          <a:bodyPr anchor="t">
            <a:normAutofit/>
          </a:bodyPr>
          <a:lstStyle/>
          <a:p>
            <a:r>
              <a:rPr lang="es-ES" sz="2800" b="1" dirty="0"/>
              <a:t>1496. Perugino. Virgen en la gloria y Santos. Pinacoteca </a:t>
            </a:r>
            <a:r>
              <a:rPr lang="es-ES" sz="2800" b="1" dirty="0" err="1"/>
              <a:t>Nazionale</a:t>
            </a:r>
            <a:r>
              <a:rPr lang="es-ES" sz="2800" b="1" dirty="0"/>
              <a:t>, Bolonia.</a:t>
            </a:r>
            <a:br>
              <a:rPr lang="es-ES" sz="2800" dirty="0"/>
            </a:br>
            <a:br>
              <a:rPr lang="es-ES" sz="2800" dirty="0"/>
            </a:br>
            <a:r>
              <a:rPr lang="es-ES" sz="2400" dirty="0">
                <a:latin typeface="+mn-lt"/>
              </a:rPr>
              <a:t>Los santos representados son San Miguel, Catalina de Alejandría, Apolonia y Juan el Evangelista. La pintura está firmada como "PETRVS PERVSIBS PINXIT".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846" y="0"/>
            <a:ext cx="4991154" cy="6806821"/>
          </a:xfrm>
          <a:prstGeom prst="rect">
            <a:avLst/>
          </a:prstGeom>
        </p:spPr>
      </p:pic>
    </p:spTree>
    <p:extLst>
      <p:ext uri="{BB962C8B-B14F-4D97-AF65-F5344CB8AC3E}">
        <p14:creationId xmlns:p14="http://schemas.microsoft.com/office/powerpoint/2010/main" val="21209426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11102453" cy="465023"/>
          </a:xfrm>
        </p:spPr>
        <p:txBody>
          <a:bodyPr anchor="t">
            <a:normAutofit fontScale="90000"/>
          </a:bodyPr>
          <a:lstStyle/>
          <a:p>
            <a:pPr algn="ctr"/>
            <a:r>
              <a:rPr lang="es-ES" sz="2800" dirty="0"/>
              <a:t>1496. Perugino. Última cena. Convento Franciscano, </a:t>
            </a:r>
            <a:r>
              <a:rPr lang="es-ES" sz="2800" dirty="0" err="1"/>
              <a:t>Foligno</a:t>
            </a:r>
            <a:r>
              <a:rPr lang="es-ES" sz="2800" dirty="0"/>
              <a:t>.</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807" y="830148"/>
            <a:ext cx="10590663" cy="6027852"/>
          </a:xfrm>
          <a:prstGeom prst="rect">
            <a:avLst/>
          </a:prstGeom>
        </p:spPr>
      </p:pic>
    </p:spTree>
    <p:extLst>
      <p:ext uri="{BB962C8B-B14F-4D97-AF65-F5344CB8AC3E}">
        <p14:creationId xmlns:p14="http://schemas.microsoft.com/office/powerpoint/2010/main" val="35437250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6934169" y="0"/>
            <a:ext cx="5257830" cy="1011381"/>
          </a:xfrm>
        </p:spPr>
        <p:txBody>
          <a:bodyPr anchor="ctr">
            <a:normAutofit/>
          </a:bodyPr>
          <a:lstStyle/>
          <a:p>
            <a:pPr algn="ctr"/>
            <a:r>
              <a:rPr lang="es-ES" sz="2800" dirty="0"/>
              <a:t>1496. Perugino. Última cena. Convento Franciscano, </a:t>
            </a:r>
            <a:r>
              <a:rPr lang="es-ES" sz="2800" dirty="0" err="1"/>
              <a:t>Foligno</a:t>
            </a:r>
            <a:r>
              <a:rPr lang="es-ES" sz="2800" dirty="0"/>
              <a:t>.</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169" y="1011382"/>
            <a:ext cx="5257831" cy="2992582"/>
          </a:xfrm>
          <a:prstGeom prst="rect">
            <a:avLst/>
          </a:prstGeom>
        </p:spPr>
      </p:pic>
      <p:sp>
        <p:nvSpPr>
          <p:cNvPr id="4" name="CuadroTexto 3">
            <a:extLst>
              <a:ext uri="{FF2B5EF4-FFF2-40B4-BE49-F238E27FC236}">
                <a16:creationId xmlns:a16="http://schemas.microsoft.com/office/drawing/2014/main" id="{AC3A49AF-D7FC-4005-AB36-7DF3E6DA6E67}"/>
              </a:ext>
            </a:extLst>
          </p:cNvPr>
          <p:cNvSpPr txBox="1"/>
          <p:nvPr/>
        </p:nvSpPr>
        <p:spPr>
          <a:xfrm>
            <a:off x="207819" y="166255"/>
            <a:ext cx="6726350" cy="6186309"/>
          </a:xfrm>
          <a:prstGeom prst="rect">
            <a:avLst/>
          </a:prstGeom>
          <a:noFill/>
        </p:spPr>
        <p:txBody>
          <a:bodyPr wrap="square" rtlCol="0">
            <a:spAutoFit/>
          </a:bodyPr>
          <a:lstStyle/>
          <a:p>
            <a:r>
              <a:rPr lang="es-ES" sz="2200" b="0" i="0" dirty="0">
                <a:effectLst/>
              </a:rPr>
              <a:t>El Cenáculo construido a principios del siglo XIV y reformado en torno a 1430 era el refectorio monumental del convento de las terciarias franciscanas de la Beata Angelina da </a:t>
            </a:r>
            <a:r>
              <a:rPr lang="es-ES" sz="2200" b="0" i="0" dirty="0" err="1">
                <a:effectLst/>
              </a:rPr>
              <a:t>Fuligno</a:t>
            </a:r>
            <a:r>
              <a:rPr lang="es-ES" sz="2200" b="0" i="0" dirty="0">
                <a:effectLst/>
              </a:rPr>
              <a:t>. En su interior, en la pared del fondo de la sala, se conserva el fresco de la Última Cena, realizado por Pietro Perugino en el último decenio del siglo XV. La gran obra representa una mesa en forma de U en la que están sentados Jesús y los apóstoles, excepto Judas que se encuentra del otro lado de la mesa, representado de espaldas en el momento de girarse hacia el espectador. Las inscripciones en la tarima de madera donde se apoya la mesa indican los nombres de los apóstoles. Detrás de la representación de la Última Cena Perugino pintó un amplio pórtico, insertado en la arquitectura real del refectorio, que abre la representación hacia un amplio paisaje natural en el que está ambientada la escena de la Oración en el Huerto de Getsemaní.</a:t>
            </a:r>
            <a:endParaRPr lang="es-ES" sz="2200" dirty="0"/>
          </a:p>
        </p:txBody>
      </p:sp>
    </p:spTree>
    <p:extLst>
      <p:ext uri="{BB962C8B-B14F-4D97-AF65-F5344CB8AC3E}">
        <p14:creationId xmlns:p14="http://schemas.microsoft.com/office/powerpoint/2010/main" val="28498735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18364" y="286603"/>
            <a:ext cx="2866030" cy="6373504"/>
          </a:xfrm>
        </p:spPr>
        <p:txBody>
          <a:bodyPr anchor="t">
            <a:normAutofit fontScale="90000"/>
          </a:bodyPr>
          <a:lstStyle/>
          <a:p>
            <a:r>
              <a:rPr lang="es-ES" sz="3100" b="1" dirty="0"/>
              <a:t>1496. Perugino. Crucifixión. Santa </a:t>
            </a:r>
            <a:r>
              <a:rPr lang="es-ES" sz="3100" b="1" dirty="0" err="1"/>
              <a:t>Maria</a:t>
            </a:r>
            <a:r>
              <a:rPr lang="es-ES" sz="3100" b="1" dirty="0"/>
              <a:t> Magdalena </a:t>
            </a:r>
            <a:r>
              <a:rPr lang="es-ES" sz="3100" b="1" dirty="0" err="1"/>
              <a:t>dei</a:t>
            </a:r>
            <a:r>
              <a:rPr lang="es-ES" sz="3100" b="1" dirty="0"/>
              <a:t> </a:t>
            </a:r>
            <a:r>
              <a:rPr lang="es-ES" sz="3100" b="1" dirty="0" err="1"/>
              <a:t>Pazzi</a:t>
            </a:r>
            <a:r>
              <a:rPr lang="es-ES" sz="3100" b="1" dirty="0"/>
              <a:t>, Florencia.</a:t>
            </a:r>
            <a:br>
              <a:rPr lang="es-ES" sz="2800" dirty="0"/>
            </a:br>
            <a:r>
              <a:rPr lang="es-ES" sz="2700" dirty="0">
                <a:latin typeface="+mn-lt"/>
              </a:rPr>
              <a:t>La pintura se encargó en 1493. En el lado izquierdo están representados San Bernardo y la Virgen, en el lado derecho San Juan Evangelista y San Benito. En el centro se representa a Cristo crucificado con Magdalena.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3623" y="718577"/>
            <a:ext cx="8778377" cy="6139423"/>
          </a:xfrm>
          <a:prstGeom prst="rect">
            <a:avLst/>
          </a:prstGeom>
        </p:spPr>
      </p:pic>
    </p:spTree>
    <p:extLst>
      <p:ext uri="{BB962C8B-B14F-4D97-AF65-F5344CB8AC3E}">
        <p14:creationId xmlns:p14="http://schemas.microsoft.com/office/powerpoint/2010/main" val="7813166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18363" y="286603"/>
            <a:ext cx="7070723" cy="6373504"/>
          </a:xfrm>
        </p:spPr>
        <p:txBody>
          <a:bodyPr anchor="t">
            <a:normAutofit/>
          </a:bodyPr>
          <a:lstStyle/>
          <a:p>
            <a:pPr algn="l"/>
            <a:r>
              <a:rPr lang="es-ES" sz="1800" b="0" i="0" dirty="0">
                <a:effectLst/>
                <a:latin typeface="+mn-lt"/>
              </a:rPr>
              <a:t>La sala capital, cubierta por bóvedas de crucería, impuso una </a:t>
            </a:r>
            <a:r>
              <a:rPr lang="es-ES" sz="1800" b="0" i="0" dirty="0" err="1">
                <a:effectLst/>
                <a:latin typeface="+mn-lt"/>
              </a:rPr>
              <a:t>tripartitión</a:t>
            </a:r>
            <a:r>
              <a:rPr lang="es-ES" sz="1800" b="0" i="0" dirty="0">
                <a:effectLst/>
                <a:latin typeface="+mn-lt"/>
              </a:rPr>
              <a:t> de la decoración en tres partes debajo de los arcos, donde el propio Perugino estableció un marco arquitectónico en perspectiva con un escalón, pilares y </a:t>
            </a:r>
            <a:r>
              <a:rPr lang="es-ES" sz="1800" b="0" i="0" dirty="0" err="1">
                <a:effectLst/>
                <a:latin typeface="+mn-lt"/>
              </a:rPr>
              <a:t>semico</a:t>
            </a:r>
            <a:r>
              <a:rPr lang="es-ES" sz="1800" b="0" i="0" dirty="0">
                <a:effectLst/>
                <a:latin typeface="+mn-lt"/>
              </a:rPr>
              <a:t> columnas, cuya vista se perfecciona desde un punto de vista central en el lado opuesto de la habitación. </a:t>
            </a:r>
            <a:br>
              <a:rPr lang="es-ES" sz="1800" b="0" i="0" dirty="0">
                <a:effectLst/>
                <a:latin typeface="+mn-lt"/>
              </a:rPr>
            </a:br>
            <a:r>
              <a:rPr lang="es-ES" sz="1800" b="0" i="0" dirty="0">
                <a:effectLst/>
                <a:latin typeface="+mn-lt"/>
              </a:rPr>
              <a:t>La </a:t>
            </a:r>
            <a:r>
              <a:rPr lang="es-ES" sz="1800" b="0" i="1" dirty="0">
                <a:effectLst/>
                <a:latin typeface="+mn-lt"/>
              </a:rPr>
              <a:t>Crucifixión ocupa</a:t>
            </a:r>
            <a:r>
              <a:rPr lang="es-ES" sz="1800" b="0" i="0" dirty="0">
                <a:effectLst/>
                <a:latin typeface="+mn-lt"/>
              </a:rPr>
              <a:t> el muro este, mientras que el </a:t>
            </a:r>
            <a:r>
              <a:rPr lang="es-ES" sz="1800" b="0" i="1" dirty="0">
                <a:effectLst/>
                <a:latin typeface="+mn-lt"/>
              </a:rPr>
              <a:t>San Bernardo acoge al Cristo que se desprende de la cruz</a:t>
            </a:r>
            <a:r>
              <a:rPr lang="es-ES" sz="1800" b="0" i="0" dirty="0">
                <a:effectLst/>
                <a:latin typeface="+mn-lt"/>
              </a:rPr>
              <a:t> se encuentra por separado, en el muro norte.</a:t>
            </a:r>
            <a:br>
              <a:rPr lang="es-ES" sz="1800" b="0" i="0" dirty="0">
                <a:effectLst/>
                <a:latin typeface="+mn-lt"/>
              </a:rPr>
            </a:br>
            <a:r>
              <a:rPr lang="es-ES" sz="1800" b="0" i="0" dirty="0">
                <a:effectLst/>
                <a:latin typeface="+mn-lt"/>
              </a:rPr>
              <a:t>A pesar de esto, los frescos están unificados por el paisaje continuo y </a:t>
            </a:r>
            <a:r>
              <a:rPr lang="es-ES" sz="1800" b="0" i="0" dirty="0" err="1">
                <a:effectLst/>
                <a:latin typeface="+mn-lt"/>
              </a:rPr>
              <a:t>enrarrarido</a:t>
            </a:r>
            <a:r>
              <a:rPr lang="es-ES" sz="1800" b="0" i="0" dirty="0">
                <a:effectLst/>
                <a:latin typeface="+mn-lt"/>
              </a:rPr>
              <a:t>, que se despliega en las escenas como si fuera una logia abierta. Entre colinas onduladas salpicadas de esbeltos retoños frondosos, que se desvanecen hacia el horizonte entre lagos y tonos azules iluminados por la niebla, tiene lugar la escena de la crucifixión. Jesús está en el panel central y se destaca en la parte superior del fresco sobre el fondo del cielo del amanecer, velado por nubes rosadas y aligerado cerca del horizonte. </a:t>
            </a:r>
            <a:br>
              <a:rPr lang="es-ES" sz="1800" b="0" i="0" dirty="0">
                <a:effectLst/>
                <a:latin typeface="+mn-lt"/>
              </a:rPr>
            </a:br>
            <a:r>
              <a:rPr lang="es-ES" sz="1800" b="0" i="0" dirty="0">
                <a:effectLst/>
                <a:latin typeface="+mn-lt"/>
              </a:rPr>
              <a:t>Al pie de la cruz está arrodillada la magdalena penitente, una clara alusión a los </a:t>
            </a:r>
            <a:r>
              <a:rPr lang="es-ES" sz="1800" b="0" i="1" dirty="0" err="1">
                <a:effectLst/>
                <a:latin typeface="+mn-lt"/>
              </a:rPr>
              <a:t>pentitas</a:t>
            </a:r>
            <a:r>
              <a:rPr lang="es-ES" sz="1800" b="0" i="0" dirty="0">
                <a:effectLst/>
                <a:latin typeface="+mn-lt"/>
              </a:rPr>
              <a:t> que fueron acogidos en el convento. </a:t>
            </a:r>
            <a:br>
              <a:rPr lang="es-ES" sz="1800" b="0" i="0" dirty="0">
                <a:effectLst/>
                <a:latin typeface="+mn-lt"/>
              </a:rPr>
            </a:br>
            <a:r>
              <a:rPr lang="es-ES" sz="1800" b="0" i="0" dirty="0">
                <a:effectLst/>
                <a:latin typeface="+mn-lt"/>
              </a:rPr>
              <a:t>En los frescos laterales se puede ver </a:t>
            </a:r>
            <a:r>
              <a:rPr lang="es-ES" sz="1800" b="0" i="0" u="none" strike="noStrike" dirty="0">
                <a:effectLst/>
                <a:latin typeface="+mn-lt"/>
              </a:rPr>
              <a:t>a San Bernardo de </a:t>
            </a:r>
            <a:r>
              <a:rPr lang="es-ES" sz="1800" b="0" i="0" u="none" strike="noStrike" dirty="0" err="1">
                <a:effectLst/>
                <a:latin typeface="+mn-lt"/>
              </a:rPr>
              <a:t>Claraval</a:t>
            </a:r>
            <a:r>
              <a:rPr lang="es-ES" sz="1800" b="0" i="0" u="none" strike="noStrike" dirty="0">
                <a:effectLst/>
                <a:latin typeface="+mn-lt"/>
              </a:rPr>
              <a:t>, </a:t>
            </a:r>
            <a:r>
              <a:rPr lang="es-ES" sz="1800" b="0" i="0" dirty="0">
                <a:effectLst/>
                <a:latin typeface="+mn-lt"/>
              </a:rPr>
              <a:t>fundador de los </a:t>
            </a:r>
            <a:r>
              <a:rPr lang="es-ES" sz="1800" b="0" i="0" u="none" strike="noStrike" dirty="0">
                <a:effectLst/>
                <a:latin typeface="+mn-lt"/>
              </a:rPr>
              <a:t>cistercienses</a:t>
            </a:r>
            <a:r>
              <a:rPr lang="es-ES" sz="1800" b="0" i="0" dirty="0">
                <a:effectLst/>
                <a:latin typeface="+mn-lt"/>
              </a:rPr>
              <a:t> y la Virgen (izquierda), </a:t>
            </a:r>
            <a:r>
              <a:rPr lang="es-ES" sz="1800" b="0" i="0" u="none" strike="noStrike" dirty="0">
                <a:effectLst/>
                <a:latin typeface="+mn-lt"/>
              </a:rPr>
              <a:t>San Juan Evangelista</a:t>
            </a:r>
            <a:r>
              <a:rPr lang="es-ES" sz="1800" b="0" i="0" dirty="0">
                <a:effectLst/>
                <a:latin typeface="+mn-lt"/>
              </a:rPr>
              <a:t> y </a:t>
            </a:r>
            <a:r>
              <a:rPr lang="es-ES" sz="1800" b="0" i="0" u="none" strike="noStrike" dirty="0">
                <a:effectLst/>
                <a:latin typeface="+mn-lt"/>
              </a:rPr>
              <a:t>San Benito, </a:t>
            </a:r>
            <a:r>
              <a:rPr lang="es-ES" sz="1800" b="0" i="0" dirty="0">
                <a:effectLst/>
                <a:latin typeface="+mn-lt"/>
              </a:rPr>
              <a:t>fundador de los </a:t>
            </a:r>
            <a:r>
              <a:rPr lang="es-ES" sz="1800" b="0" i="0" u="none" strike="noStrike" dirty="0">
                <a:effectLst/>
                <a:latin typeface="+mn-lt"/>
              </a:rPr>
              <a:t>benedictinos</a:t>
            </a:r>
            <a:r>
              <a:rPr lang="es-ES" sz="1800" b="0" i="0" dirty="0">
                <a:effectLst/>
                <a:latin typeface="+mn-lt"/>
              </a:rPr>
              <a:t> de los que los cistercienses son una congregación (derecha).</a:t>
            </a:r>
            <a:br>
              <a:rPr lang="es-ES" sz="1800" b="0" i="0" dirty="0">
                <a:solidFill>
                  <a:srgbClr val="202122"/>
                </a:solidFill>
                <a:effectLst/>
                <a:latin typeface="+mn-lt"/>
              </a:rPr>
            </a:br>
            <a:endParaRPr lang="es-ES" sz="1800" b="0" i="0" dirty="0">
              <a:solidFill>
                <a:srgbClr val="202122"/>
              </a:solidFill>
              <a:effectLst/>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9087" y="1489363"/>
            <a:ext cx="4902913" cy="3429000"/>
          </a:xfrm>
          <a:prstGeom prst="rect">
            <a:avLst/>
          </a:prstGeom>
        </p:spPr>
      </p:pic>
    </p:spTree>
    <p:extLst>
      <p:ext uri="{BB962C8B-B14F-4D97-AF65-F5344CB8AC3E}">
        <p14:creationId xmlns:p14="http://schemas.microsoft.com/office/powerpoint/2010/main" val="4519621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18364" y="286603"/>
            <a:ext cx="6902872" cy="6373504"/>
          </a:xfrm>
        </p:spPr>
        <p:txBody>
          <a:bodyPr anchor="t">
            <a:normAutofit/>
          </a:bodyPr>
          <a:lstStyle/>
          <a:p>
            <a:pPr algn="l"/>
            <a:r>
              <a:rPr lang="es-ES" sz="2000" b="0" i="0" dirty="0">
                <a:effectLst/>
                <a:latin typeface="+mn-lt"/>
              </a:rPr>
              <a:t>A la izquierda, en un paisaje similar, está entonces el fresco de San Bernardo da la bienvenida a </a:t>
            </a:r>
            <a:r>
              <a:rPr lang="es-ES" sz="2000" b="0" i="1" dirty="0">
                <a:effectLst/>
                <a:latin typeface="+mn-lt"/>
              </a:rPr>
              <a:t>Cristo que se desprende de la </a:t>
            </a:r>
            <a:r>
              <a:rPr lang="es-ES" sz="2000" b="0" i="1" dirty="0" err="1">
                <a:effectLst/>
                <a:latin typeface="+mn-lt"/>
              </a:rPr>
              <a:t>cruz,</a:t>
            </a:r>
            <a:r>
              <a:rPr lang="es-ES" sz="2000" b="0" i="0" dirty="0" err="1">
                <a:effectLst/>
                <a:latin typeface="+mn-lt"/>
              </a:rPr>
              <a:t>lo</a:t>
            </a:r>
            <a:r>
              <a:rPr lang="es-ES" sz="2000" b="0" i="0" dirty="0">
                <a:effectLst/>
                <a:latin typeface="+mn-lt"/>
              </a:rPr>
              <a:t> que atestigua el vivo misticismo del fundador cisterciense, referible a un asistente de Perugino. La escala del fresco es más pequeña y contiene más ideas relacionadas con la reflexión, como la presencia de los huesos del Calvario, una referencia al </a:t>
            </a:r>
            <a:r>
              <a:rPr lang="es-ES" sz="2000" b="0" i="1" u="none" strike="noStrike" dirty="0">
                <a:effectLst/>
                <a:latin typeface="+mn-lt"/>
              </a:rPr>
              <a:t>memento </a:t>
            </a:r>
            <a:r>
              <a:rPr lang="es-ES" sz="2000" b="0" i="1" u="none" strike="noStrike" dirty="0" err="1">
                <a:effectLst/>
                <a:latin typeface="+mn-lt"/>
              </a:rPr>
              <a:t>mori</a:t>
            </a:r>
            <a:r>
              <a:rPr lang="es-ES" sz="2000" b="0" i="1" u="none" strike="noStrike" dirty="0">
                <a:effectLst/>
                <a:latin typeface="+mn-lt"/>
              </a:rPr>
              <a:t>.</a:t>
            </a:r>
            <a:r>
              <a:rPr lang="es-ES" sz="2000" b="0" i="1" dirty="0">
                <a:effectLst/>
                <a:latin typeface="+mn-lt"/>
              </a:rPr>
              <a:t> </a:t>
            </a:r>
            <a:r>
              <a:rPr lang="es-ES" sz="2000" b="0" i="0" dirty="0">
                <a:effectLst/>
                <a:latin typeface="+mn-lt"/>
              </a:rPr>
              <a:t>Casi expuesta está también la </a:t>
            </a:r>
            <a:r>
              <a:rPr lang="es-ES" sz="2000" b="0" i="0" u="none" strike="noStrike" dirty="0">
                <a:effectLst/>
                <a:latin typeface="+mn-lt"/>
              </a:rPr>
              <a:t>sinopia.</a:t>
            </a:r>
            <a:br>
              <a:rPr lang="es-ES" sz="2000" b="0" i="0" dirty="0">
                <a:effectLst/>
                <a:latin typeface="+mn-lt"/>
              </a:rPr>
            </a:br>
            <a:r>
              <a:rPr lang="es-ES" sz="2000" b="0" i="0" dirty="0">
                <a:effectLst/>
                <a:latin typeface="+mn-lt"/>
              </a:rPr>
              <a:t>La obra en su conjunto es una transposición de un </a:t>
            </a:r>
            <a:r>
              <a:rPr lang="es-ES" sz="2000" b="0" i="0" u="none" strike="noStrike" dirty="0">
                <a:effectLst/>
                <a:latin typeface="+mn-lt"/>
                <a:hlinkClick r:id="rId2" tooltip="Trittico">
                  <a:extLst>
                    <a:ext uri="{A12FA001-AC4F-418D-AE19-62706E023703}">
                      <ahyp:hlinkClr xmlns:ahyp="http://schemas.microsoft.com/office/drawing/2018/hyperlinkcolor" val="tx"/>
                    </a:ext>
                  </a:extLst>
                </a:hlinkClick>
              </a:rPr>
              <a:t>tríptico</a:t>
            </a:r>
            <a:r>
              <a:rPr lang="es-ES" sz="2000" b="0" i="0" dirty="0">
                <a:effectLst/>
                <a:latin typeface="+mn-lt"/>
              </a:rPr>
              <a:t> a escala monumental. La </a:t>
            </a:r>
            <a:r>
              <a:rPr lang="es-ES" sz="2000" b="0" i="0" dirty="0" err="1">
                <a:effectLst/>
                <a:latin typeface="+mn-lt"/>
              </a:rPr>
              <a:t>entación</a:t>
            </a:r>
            <a:r>
              <a:rPr lang="es-ES" sz="2000" b="0" i="0" dirty="0">
                <a:effectLst/>
                <a:latin typeface="+mn-lt"/>
              </a:rPr>
              <a:t> álica y contemplativa, con pocos, personajes sobrios y una apertura paisajística muy amplia, demuestran la versatilidad del artista, en aquellos años en el apogeo de la popularidad florentina, capaz de crear obras muy diferentes, desde el vívido realismo del </a:t>
            </a:r>
            <a:r>
              <a:rPr lang="es-ES" sz="2000" b="0" i="1" u="none" strike="noStrike" dirty="0">
                <a:effectLst/>
                <a:latin typeface="+mn-lt"/>
              </a:rPr>
              <a:t>Retrato de Francisco de las Obras, hasta</a:t>
            </a:r>
            <a:r>
              <a:rPr lang="es-ES" sz="2000" b="0" i="0" dirty="0">
                <a:effectLst/>
                <a:latin typeface="+mn-lt"/>
              </a:rPr>
              <a:t> la acción agitada de </a:t>
            </a:r>
            <a:r>
              <a:rPr lang="es-ES" sz="2000" b="0" i="1" u="none" strike="noStrike" dirty="0">
                <a:effectLst/>
                <a:latin typeface="+mn-lt"/>
              </a:rPr>
              <a:t>la Lamentación sobre Cristo </a:t>
            </a:r>
            <a:r>
              <a:rPr lang="es-ES" sz="2000" b="0" i="1" u="none" strike="noStrike" dirty="0" err="1">
                <a:effectLst/>
                <a:latin typeface="+mn-lt"/>
              </a:rPr>
              <a:t>muerto,</a:t>
            </a:r>
            <a:r>
              <a:rPr lang="es-ES" sz="2000" b="0" i="0" dirty="0" err="1">
                <a:effectLst/>
                <a:latin typeface="+mn-lt"/>
              </a:rPr>
              <a:t>hasta</a:t>
            </a:r>
            <a:r>
              <a:rPr lang="es-ES" sz="2000" b="0" i="0" dirty="0">
                <a:effectLst/>
                <a:latin typeface="+mn-lt"/>
              </a:rPr>
              <a:t> la solemne monumentalidad de los retablos como la Aparición de la </a:t>
            </a:r>
            <a:r>
              <a:rPr lang="es-ES" sz="2000" b="0" i="1" u="none" strike="noStrike" dirty="0">
                <a:effectLst/>
                <a:latin typeface="+mn-lt"/>
              </a:rPr>
              <a:t>Virgen a San Bernardo, también</a:t>
            </a:r>
            <a:r>
              <a:rPr lang="es-ES" sz="2000" b="0" i="0" dirty="0">
                <a:effectLst/>
                <a:latin typeface="+mn-lt"/>
              </a:rPr>
              <a:t> en </a:t>
            </a:r>
            <a:r>
              <a:rPr lang="es-ES" sz="2000" b="0" i="0" u="none" strike="noStrike" dirty="0">
                <a:effectLst/>
                <a:latin typeface="+mn-lt"/>
              </a:rPr>
              <a:t>Santa Maria </a:t>
            </a:r>
            <a:r>
              <a:rPr lang="es-ES" sz="2000" b="0" i="0" u="none" strike="noStrike" dirty="0" err="1">
                <a:effectLst/>
                <a:latin typeface="+mn-lt"/>
              </a:rPr>
              <a:t>Maddalena</a:t>
            </a:r>
            <a:r>
              <a:rPr lang="es-ES" sz="2000" b="0" i="0" u="none" strike="noStrike" dirty="0">
                <a:effectLst/>
                <a:latin typeface="+mn-lt"/>
              </a:rPr>
              <a:t> </a:t>
            </a:r>
            <a:r>
              <a:rPr lang="es-ES" sz="2000" b="0" i="0" u="none" strike="noStrike" dirty="0" err="1">
                <a:effectLst/>
                <a:latin typeface="+mn-lt"/>
              </a:rPr>
              <a:t>dei</a:t>
            </a:r>
            <a:r>
              <a:rPr lang="es-ES" sz="2000" b="0" i="0" u="none" strike="noStrike" dirty="0">
                <a:effectLst/>
                <a:latin typeface="+mn-lt"/>
              </a:rPr>
              <a:t> Pazzi.</a:t>
            </a:r>
            <a:br>
              <a:rPr lang="es-ES" sz="2000" b="0" i="0" dirty="0">
                <a:effectLst/>
                <a:latin typeface="+mn-lt"/>
              </a:rPr>
            </a:br>
            <a:r>
              <a:rPr lang="es-ES" sz="2000" b="0" i="0" dirty="0">
                <a:effectLst/>
                <a:latin typeface="+mn-lt"/>
              </a:rPr>
              <a:t>Original es también la elección de los colores, más sutiles y delicados, extendidos con esmaltes transparentes superpuestos, que difieren de los vívidos acentos plásticos de las pinturas sobre tabla de esos años.</a:t>
            </a:r>
          </a:p>
        </p:txBody>
      </p:sp>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9087" y="1489363"/>
            <a:ext cx="4902913" cy="3429000"/>
          </a:xfrm>
          <a:prstGeom prst="rect">
            <a:avLst/>
          </a:prstGeom>
        </p:spPr>
      </p:pic>
    </p:spTree>
    <p:extLst>
      <p:ext uri="{BB962C8B-B14F-4D97-AF65-F5344CB8AC3E}">
        <p14:creationId xmlns:p14="http://schemas.microsoft.com/office/powerpoint/2010/main" val="32171038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7315199" cy="5938693"/>
          </a:xfrm>
        </p:spPr>
        <p:txBody>
          <a:bodyPr anchor="t">
            <a:normAutofit/>
          </a:bodyPr>
          <a:lstStyle/>
          <a:p>
            <a:r>
              <a:rPr lang="es-ES" sz="2800" b="1" dirty="0"/>
              <a:t>1496. Perugino. San Bernardo y el crucificado. Santa Maria Magdalena </a:t>
            </a:r>
            <a:r>
              <a:rPr lang="es-ES" sz="2800" b="1" dirty="0" err="1"/>
              <a:t>dei</a:t>
            </a:r>
            <a:r>
              <a:rPr lang="es-ES" sz="2800" b="1" dirty="0"/>
              <a:t> Pazzi, Florencia.</a:t>
            </a:r>
            <a:br>
              <a:rPr lang="es-ES" sz="2400" dirty="0"/>
            </a:br>
            <a:endParaRPr lang="es-ES" sz="2800" dirty="0"/>
          </a:p>
        </p:txBody>
      </p:sp>
      <p:pic>
        <p:nvPicPr>
          <p:cNvPr id="4" name="Imagen 3">
            <a:extLst>
              <a:ext uri="{FF2B5EF4-FFF2-40B4-BE49-F238E27FC236}">
                <a16:creationId xmlns:a16="http://schemas.microsoft.com/office/drawing/2014/main" id="{6444D7F8-9E31-4238-8FF3-2D562BE12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3516" y="0"/>
            <a:ext cx="3938484" cy="6858000"/>
          </a:xfrm>
          <a:prstGeom prst="rect">
            <a:avLst/>
          </a:prstGeom>
        </p:spPr>
      </p:pic>
    </p:spTree>
    <p:extLst>
      <p:ext uri="{BB962C8B-B14F-4D97-AF65-F5344CB8AC3E}">
        <p14:creationId xmlns:p14="http://schemas.microsoft.com/office/powerpoint/2010/main" val="22609311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0563406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189259" cy="5938693"/>
          </a:xfrm>
        </p:spPr>
        <p:txBody>
          <a:bodyPr anchor="t">
            <a:normAutofit/>
          </a:bodyPr>
          <a:lstStyle/>
          <a:p>
            <a:r>
              <a:rPr lang="it-IT" sz="2800" b="1" dirty="0"/>
              <a:t>1497. Perugino. Virgen con niño. Galleria Borghese, Roma</a:t>
            </a:r>
            <a:r>
              <a:rPr lang="it-IT" sz="2800" dirty="0"/>
              <a:t>.</a:t>
            </a:r>
            <a:br>
              <a:rPr lang="it-IT" sz="2800" dirty="0"/>
            </a:br>
            <a:br>
              <a:rPr lang="it-IT" sz="2800" dirty="0"/>
            </a:br>
            <a:r>
              <a:rPr lang="es-ES" sz="2400" dirty="0">
                <a:latin typeface="+mn-lt"/>
              </a:rPr>
              <a:t>La cabeza inclinada de la Virgen está decorada con un peinado que perfila su rostro; separada por una raya central, su cabello está trenzado a los lados, sobre las orejas, de acuerdo con un motivo utilizado con frecuencia por Perugino.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5606" y="0"/>
            <a:ext cx="5276394" cy="6858000"/>
          </a:xfrm>
          <a:prstGeom prst="rect">
            <a:avLst/>
          </a:prstGeom>
        </p:spPr>
      </p:pic>
    </p:spTree>
    <p:extLst>
      <p:ext uri="{BB962C8B-B14F-4D97-AF65-F5344CB8AC3E}">
        <p14:creationId xmlns:p14="http://schemas.microsoft.com/office/powerpoint/2010/main" val="15155754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039133" cy="5938693"/>
          </a:xfrm>
        </p:spPr>
        <p:txBody>
          <a:bodyPr anchor="t">
            <a:normAutofit/>
          </a:bodyPr>
          <a:lstStyle/>
          <a:p>
            <a:r>
              <a:rPr lang="es-ES" sz="2800" dirty="0"/>
              <a:t>1497. Perugino. Virgen, San Juan niño. </a:t>
            </a:r>
            <a:r>
              <a:rPr lang="es-ES" sz="2800" dirty="0" err="1"/>
              <a:t>Stäelsches</a:t>
            </a:r>
            <a:r>
              <a:rPr lang="es-ES" sz="2800" dirty="0"/>
              <a:t> </a:t>
            </a:r>
            <a:r>
              <a:rPr lang="es-ES" sz="2800" dirty="0" err="1"/>
              <a:t>Kunstinstitut</a:t>
            </a:r>
            <a:r>
              <a:rPr lang="es-ES" sz="2800" dirty="0"/>
              <a:t>, Frankfurt.</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2119" y="-2687"/>
            <a:ext cx="5299881" cy="6860687"/>
          </a:xfrm>
          <a:prstGeom prst="rect">
            <a:avLst/>
          </a:prstGeom>
        </p:spPr>
      </p:pic>
    </p:spTree>
    <p:extLst>
      <p:ext uri="{BB962C8B-B14F-4D97-AF65-F5344CB8AC3E}">
        <p14:creationId xmlns:p14="http://schemas.microsoft.com/office/powerpoint/2010/main" val="10513738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4849090" cy="5938693"/>
          </a:xfrm>
        </p:spPr>
        <p:txBody>
          <a:bodyPr anchor="t">
            <a:normAutofit/>
          </a:bodyPr>
          <a:lstStyle/>
          <a:p>
            <a:r>
              <a:rPr lang="es-ES" sz="2800" b="1" dirty="0"/>
              <a:t>1497. Perugino. </a:t>
            </a:r>
            <a:r>
              <a:rPr lang="es-ES" sz="2800" b="1" dirty="0" err="1"/>
              <a:t>Pietà</a:t>
            </a:r>
            <a:r>
              <a:rPr lang="es-ES" sz="2800" b="1" dirty="0"/>
              <a:t>. </a:t>
            </a:r>
            <a:r>
              <a:rPr lang="es-ES" sz="2800" b="1" dirty="0">
                <a:effectLst/>
                <a:ea typeface="Times New Roman" panose="02020603050405020304" pitchFamily="18" charset="0"/>
                <a:cs typeface="Times New Roman" panose="02020603050405020304" pitchFamily="18" charset="0"/>
              </a:rPr>
              <a:t>Fondazione </a:t>
            </a:r>
            <a:r>
              <a:rPr lang="es-ES" sz="2800" b="1" dirty="0" err="1">
                <a:effectLst/>
                <a:ea typeface="Times New Roman" panose="02020603050405020304" pitchFamily="18" charset="0"/>
                <a:cs typeface="Times New Roman" panose="02020603050405020304" pitchFamily="18" charset="0"/>
              </a:rPr>
              <a:t>Cassa</a:t>
            </a:r>
            <a:r>
              <a:rPr lang="es-ES" sz="2800" b="1" dirty="0">
                <a:effectLst/>
                <a:ea typeface="Times New Roman" panose="02020603050405020304" pitchFamily="18" charset="0"/>
                <a:cs typeface="Times New Roman" panose="02020603050405020304" pitchFamily="18" charset="0"/>
              </a:rPr>
              <a:t> di </a:t>
            </a:r>
            <a:r>
              <a:rPr lang="es-ES" sz="2800" b="1" dirty="0" err="1">
                <a:effectLst/>
                <a:ea typeface="Times New Roman" panose="02020603050405020304" pitchFamily="18" charset="0"/>
                <a:cs typeface="Times New Roman" panose="02020603050405020304" pitchFamily="18" charset="0"/>
              </a:rPr>
              <a:t>Risparmio</a:t>
            </a:r>
            <a:r>
              <a:rPr lang="es-ES" sz="2800" b="1" dirty="0">
                <a:effectLst/>
                <a:ea typeface="Times New Roman" panose="02020603050405020304" pitchFamily="18" charset="0"/>
                <a:cs typeface="Times New Roman" panose="02020603050405020304" pitchFamily="18" charset="0"/>
              </a:rPr>
              <a:t> di Firenze.</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endParaRPr lang="es-ES" sz="2800" dirty="0"/>
          </a:p>
        </p:txBody>
      </p:sp>
      <p:pic>
        <p:nvPicPr>
          <p:cNvPr id="4" name="Imagen 3">
            <a:extLst>
              <a:ext uri="{FF2B5EF4-FFF2-40B4-BE49-F238E27FC236}">
                <a16:creationId xmlns:a16="http://schemas.microsoft.com/office/drawing/2014/main" id="{F04632DE-0229-4416-A0B2-590BCD6C2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300" y="0"/>
            <a:ext cx="6743700" cy="6858000"/>
          </a:xfrm>
          <a:prstGeom prst="rect">
            <a:avLst/>
          </a:prstGeom>
        </p:spPr>
      </p:pic>
    </p:spTree>
    <p:extLst>
      <p:ext uri="{BB962C8B-B14F-4D97-AF65-F5344CB8AC3E}">
        <p14:creationId xmlns:p14="http://schemas.microsoft.com/office/powerpoint/2010/main" val="701050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4932217" cy="5938693"/>
          </a:xfrm>
        </p:spPr>
        <p:txBody>
          <a:bodyPr anchor="t">
            <a:normAutofit/>
          </a:bodyPr>
          <a:lstStyle/>
          <a:p>
            <a:r>
              <a:rPr lang="es-ES" sz="2800" dirty="0"/>
              <a:t>1497. Perugino. Virgen con san Juan niño adorando al niño. Palacio Pitti.</a:t>
            </a:r>
          </a:p>
        </p:txBody>
      </p:sp>
      <p:pic>
        <p:nvPicPr>
          <p:cNvPr id="4" name="Imagen 3">
            <a:extLst>
              <a:ext uri="{FF2B5EF4-FFF2-40B4-BE49-F238E27FC236}">
                <a16:creationId xmlns:a16="http://schemas.microsoft.com/office/drawing/2014/main" id="{16A748B7-CC14-4558-8F0C-F51D97B393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4020" y="0"/>
            <a:ext cx="6697980" cy="6858000"/>
          </a:xfrm>
          <a:prstGeom prst="rect">
            <a:avLst/>
          </a:prstGeom>
        </p:spPr>
      </p:pic>
    </p:spTree>
    <p:extLst>
      <p:ext uri="{BB962C8B-B14F-4D97-AF65-F5344CB8AC3E}">
        <p14:creationId xmlns:p14="http://schemas.microsoft.com/office/powerpoint/2010/main" val="32293627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66255" y="365125"/>
            <a:ext cx="7296089" cy="6229639"/>
          </a:xfrm>
        </p:spPr>
        <p:txBody>
          <a:bodyPr anchor="t">
            <a:normAutofit fontScale="90000"/>
          </a:bodyPr>
          <a:lstStyle/>
          <a:p>
            <a:pPr algn="l"/>
            <a:r>
              <a:rPr lang="es-ES" sz="2800" b="1" dirty="0"/>
              <a:t>1497. Perugino. Anunciación. Iglesia de Santa Maria </a:t>
            </a:r>
            <a:r>
              <a:rPr lang="es-ES" sz="2800" b="1" dirty="0" err="1"/>
              <a:t>Nuova</a:t>
            </a:r>
            <a:r>
              <a:rPr lang="es-ES" sz="2800" b="1" dirty="0"/>
              <a:t>, Fano.</a:t>
            </a:r>
            <a:br>
              <a:rPr lang="es-ES" sz="2800" b="1" dirty="0"/>
            </a:br>
            <a:r>
              <a:rPr lang="es-ES" sz="2000" b="0" i="0" dirty="0">
                <a:effectLst/>
                <a:latin typeface="+mn-lt"/>
              </a:rPr>
              <a:t>La escena se establece de acuerdo con un esquema tranquilo y agradable, ordenado por las reglas de la simetría. Tiene lugar bajo un pórtico, con arcos de medio punto sobre pilares con capiteles muy sobresalientes, que desde las dos últimas décadas del siglo XV se hicieron frecuentes en la producción de Perugino, encontrándose por ejemplo, en el </a:t>
            </a:r>
            <a:r>
              <a:rPr lang="es-ES" sz="2000" b="0" i="1" u="none" strike="noStrike" dirty="0">
                <a:effectLst/>
                <a:latin typeface="+mn-lt"/>
              </a:rPr>
              <a:t>Políptico Albani-</a:t>
            </a:r>
            <a:r>
              <a:rPr lang="es-ES" sz="2000" b="0" i="1" u="none" strike="noStrike" dirty="0" err="1">
                <a:effectLst/>
                <a:latin typeface="+mn-lt"/>
              </a:rPr>
              <a:t>Torlonia</a:t>
            </a:r>
            <a:r>
              <a:rPr lang="es-ES" sz="2000" b="0" i="1" u="none" strike="noStrike" dirty="0">
                <a:effectLst/>
                <a:latin typeface="+mn-lt"/>
              </a:rPr>
              <a:t>, </a:t>
            </a:r>
            <a:r>
              <a:rPr lang="es-ES" sz="2000" b="0" i="0" dirty="0">
                <a:effectLst/>
                <a:latin typeface="+mn-lt"/>
              </a:rPr>
              <a:t>en </a:t>
            </a:r>
            <a:r>
              <a:rPr lang="es-ES" sz="2000" b="0" i="1" u="none" strike="noStrike" dirty="0">
                <a:effectLst/>
                <a:latin typeface="+mn-lt"/>
              </a:rPr>
              <a:t>la Aparición de la Virgen a San Bernardo</a:t>
            </a:r>
            <a:r>
              <a:rPr lang="es-ES" sz="2000" b="0" i="1" dirty="0">
                <a:effectLst/>
                <a:latin typeface="+mn-lt"/>
              </a:rPr>
              <a:t> </a:t>
            </a:r>
            <a:r>
              <a:rPr lang="es-ES" sz="2000" b="0" i="0" dirty="0">
                <a:effectLst/>
                <a:latin typeface="+mn-lt"/>
              </a:rPr>
              <a:t>y en la </a:t>
            </a:r>
            <a:r>
              <a:rPr lang="es-ES" sz="2000" b="0" i="1" u="none" strike="noStrike" dirty="0">
                <a:effectLst/>
                <a:latin typeface="+mn-lt"/>
              </a:rPr>
              <a:t>Piedad.</a:t>
            </a:r>
            <a:r>
              <a:rPr lang="es-ES" sz="2000" b="0" i="1" dirty="0">
                <a:effectLst/>
                <a:latin typeface="+mn-lt"/>
              </a:rPr>
              <a:t> </a:t>
            </a:r>
            <a:r>
              <a:rPr lang="es-ES" sz="2000" b="0" i="0" dirty="0">
                <a:effectLst/>
                <a:latin typeface="+mn-lt"/>
              </a:rPr>
              <a:t>En este caso, el pórtico tiene la típica forma de cuatro tramos y dirige la mirada del espectador en profundidad, con la apertura del fondo en la que las colinas desprovistas de aspereza están salpicadas de esbeltos retoños y se desvanecen en la distancia hacia el horizonte.</a:t>
            </a:r>
            <a:br>
              <a:rPr lang="es-ES" sz="2000" b="0" i="0" dirty="0">
                <a:effectLst/>
                <a:latin typeface="+mn-lt"/>
              </a:rPr>
            </a:br>
            <a:r>
              <a:rPr lang="es-ES" sz="2000" b="0" i="0" dirty="0">
                <a:effectLst/>
                <a:latin typeface="+mn-lt"/>
              </a:rPr>
              <a:t>En primer plano está la Anunciación, iluminada desde la izquierda. El Ángel ha aterrizado y, sosteniendo un lirio blanco símbolo de pureza, lleva el anuncio a la Virgen María que aparece sorprendida, acaba de interrumpir la lectura a la que alude el libro en un altar clásico en el centro de la pintura. Mientras tanto, a un lado vemos a Dios Padre en un brillante nimbo entre </a:t>
            </a:r>
            <a:r>
              <a:rPr lang="es-ES" sz="2000" b="0" i="0" u="none" strike="noStrike" dirty="0">
                <a:effectLst/>
                <a:latin typeface="+mn-lt"/>
              </a:rPr>
              <a:t>querubines</a:t>
            </a:r>
            <a:r>
              <a:rPr lang="es-ES" sz="2000" b="0" i="0" dirty="0">
                <a:effectLst/>
                <a:latin typeface="+mn-lt"/>
              </a:rPr>
              <a:t> y </a:t>
            </a:r>
            <a:r>
              <a:rPr lang="es-ES" sz="2000" b="0" i="0" u="none" strike="noStrike" dirty="0">
                <a:effectLst/>
                <a:latin typeface="+mn-lt"/>
              </a:rPr>
              <a:t>serafines, </a:t>
            </a:r>
            <a:r>
              <a:rPr lang="es-ES" sz="2000" b="0" i="0" dirty="0">
                <a:effectLst/>
                <a:latin typeface="+mn-lt"/>
              </a:rPr>
              <a:t>que envía la </a:t>
            </a:r>
            <a:r>
              <a:rPr lang="es-ES" sz="2000" b="0" i="0" u="none" strike="noStrike" dirty="0">
                <a:effectLst/>
                <a:latin typeface="+mn-lt"/>
              </a:rPr>
              <a:t>paloma del Espíritu Santo.</a:t>
            </a:r>
            <a:br>
              <a:rPr lang="es-ES" sz="2000" b="0" i="0" dirty="0">
                <a:effectLst/>
                <a:latin typeface="+mn-lt"/>
              </a:rPr>
            </a:br>
            <a:r>
              <a:rPr lang="es-ES" sz="2000" b="0" i="0" dirty="0">
                <a:effectLst/>
                <a:latin typeface="+mn-lt"/>
              </a:rPr>
              <a:t>La escena combina monumentalidad con una atmósfera tranquila y serena, donde no hay un énfasis excesivo en los sentimientos, que acabamos de mencionar. Los colores son brillantes pero suaves y de tonos que se mezclan, creando un efecto de volumen que se amplifica en la vasta espacialidad sugerida por la </a:t>
            </a:r>
            <a:r>
              <a:rPr lang="es-ES" sz="2000" b="0" i="0" u="none" strike="noStrike" dirty="0">
                <a:effectLst/>
                <a:latin typeface="+mn-lt"/>
              </a:rPr>
              <a:t>perspectiva</a:t>
            </a:r>
            <a:r>
              <a:rPr lang="es-ES" sz="2000" b="0" i="0" dirty="0">
                <a:effectLst/>
                <a:latin typeface="+mn-lt"/>
              </a:rPr>
              <a:t> geométrica y el avance aéreo del paisaje.</a:t>
            </a:r>
            <a:br>
              <a:rPr lang="es-ES" sz="2000" b="0" i="0" dirty="0">
                <a:effectLst/>
                <a:latin typeface="+mn-lt"/>
              </a:rPr>
            </a:br>
            <a:endParaRPr lang="es-ES" sz="2800" b="1" dirty="0">
              <a:latin typeface="+mn-lt"/>
            </a:endParaRPr>
          </a:p>
        </p:txBody>
      </p:sp>
      <p:pic>
        <p:nvPicPr>
          <p:cNvPr id="4" name="Imagen 3">
            <a:extLst>
              <a:ext uri="{FF2B5EF4-FFF2-40B4-BE49-F238E27FC236}">
                <a16:creationId xmlns:a16="http://schemas.microsoft.com/office/drawing/2014/main" id="{034FBD08-851B-4C0E-91E4-ECC10A8C1B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2345" y="0"/>
            <a:ext cx="4729655" cy="6858000"/>
          </a:xfrm>
          <a:prstGeom prst="rect">
            <a:avLst/>
          </a:prstGeom>
        </p:spPr>
      </p:pic>
    </p:spTree>
    <p:extLst>
      <p:ext uri="{BB962C8B-B14F-4D97-AF65-F5344CB8AC3E}">
        <p14:creationId xmlns:p14="http://schemas.microsoft.com/office/powerpoint/2010/main" val="8559465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66255" y="365125"/>
            <a:ext cx="7296089" cy="6229639"/>
          </a:xfrm>
        </p:spPr>
        <p:txBody>
          <a:bodyPr anchor="t">
            <a:normAutofit/>
          </a:bodyPr>
          <a:lstStyle/>
          <a:p>
            <a:pPr algn="l"/>
            <a:r>
              <a:rPr lang="es-ES" sz="2800" b="1" dirty="0"/>
              <a:t>1497. Perugino. Pala di Fano. Iglesia de Santa Maria </a:t>
            </a:r>
            <a:r>
              <a:rPr lang="es-ES" sz="2800" b="1" dirty="0" err="1"/>
              <a:t>Nuova</a:t>
            </a:r>
            <a:r>
              <a:rPr lang="es-ES" sz="2800" b="1" dirty="0"/>
              <a:t>, Fano.</a:t>
            </a:r>
            <a:br>
              <a:rPr lang="es-ES" sz="2800" b="1" dirty="0"/>
            </a:br>
            <a:endParaRPr lang="es-ES" sz="2800" b="1" dirty="0">
              <a:latin typeface="+mn-lt"/>
            </a:endParaRPr>
          </a:p>
        </p:txBody>
      </p:sp>
      <p:pic>
        <p:nvPicPr>
          <p:cNvPr id="5" name="Imagen 4">
            <a:extLst>
              <a:ext uri="{FF2B5EF4-FFF2-40B4-BE49-F238E27FC236}">
                <a16:creationId xmlns:a16="http://schemas.microsoft.com/office/drawing/2014/main" id="{40DA8845-6AF6-4CE0-A8BE-84CBF99CE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0565" y="0"/>
            <a:ext cx="5321435" cy="6858000"/>
          </a:xfrm>
          <a:prstGeom prst="rect">
            <a:avLst/>
          </a:prstGeom>
        </p:spPr>
      </p:pic>
    </p:spTree>
    <p:extLst>
      <p:ext uri="{BB962C8B-B14F-4D97-AF65-F5344CB8AC3E}">
        <p14:creationId xmlns:p14="http://schemas.microsoft.com/office/powerpoint/2010/main" val="20809649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66255" y="0"/>
            <a:ext cx="11748654" cy="886692"/>
          </a:xfrm>
        </p:spPr>
        <p:txBody>
          <a:bodyPr anchor="ctr">
            <a:normAutofit/>
          </a:bodyPr>
          <a:lstStyle/>
          <a:p>
            <a:pPr algn="ctr"/>
            <a:r>
              <a:rPr lang="es-ES" sz="2800" b="1" dirty="0"/>
              <a:t>1497. Perugino. Pala di Fano. Cabecera. Iglesia de Santa Maria </a:t>
            </a:r>
            <a:r>
              <a:rPr lang="es-ES" sz="2800" b="1" dirty="0" err="1"/>
              <a:t>Nuova</a:t>
            </a:r>
            <a:r>
              <a:rPr lang="es-ES" sz="2800" b="1" dirty="0"/>
              <a:t>, Fano.</a:t>
            </a:r>
            <a:endParaRPr lang="es-ES" sz="2800" b="1" dirty="0">
              <a:latin typeface="+mn-lt"/>
            </a:endParaRPr>
          </a:p>
        </p:txBody>
      </p:sp>
      <p:pic>
        <p:nvPicPr>
          <p:cNvPr id="4" name="Imagen 3">
            <a:extLst>
              <a:ext uri="{FF2B5EF4-FFF2-40B4-BE49-F238E27FC236}">
                <a16:creationId xmlns:a16="http://schemas.microsoft.com/office/drawing/2014/main" id="{1CF4EC9B-4CFD-46C1-888A-1BB121714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51" y="886691"/>
            <a:ext cx="12150949" cy="5895109"/>
          </a:xfrm>
          <a:prstGeom prst="rect">
            <a:avLst/>
          </a:prstGeom>
        </p:spPr>
      </p:pic>
    </p:spTree>
    <p:extLst>
      <p:ext uri="{BB962C8B-B14F-4D97-AF65-F5344CB8AC3E}">
        <p14:creationId xmlns:p14="http://schemas.microsoft.com/office/powerpoint/2010/main" val="12603834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0"/>
            <a:ext cx="11291454" cy="651163"/>
          </a:xfrm>
        </p:spPr>
        <p:txBody>
          <a:bodyPr anchor="ctr">
            <a:normAutofit/>
          </a:bodyPr>
          <a:lstStyle/>
          <a:p>
            <a:pPr algn="ctr"/>
            <a:r>
              <a:rPr lang="es-ES" sz="2800" dirty="0"/>
              <a:t>1497. Perugino. Pala di Fano. Predela. Nacimiento de la Virgen.</a:t>
            </a:r>
          </a:p>
        </p:txBody>
      </p:sp>
      <p:pic>
        <p:nvPicPr>
          <p:cNvPr id="4" name="Imagen 3">
            <a:extLst>
              <a:ext uri="{FF2B5EF4-FFF2-40B4-BE49-F238E27FC236}">
                <a16:creationId xmlns:a16="http://schemas.microsoft.com/office/drawing/2014/main" id="{484DB932-75BF-41A6-B683-AD53B2104B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1164"/>
            <a:ext cx="12192000" cy="6356096"/>
          </a:xfrm>
          <a:prstGeom prst="rect">
            <a:avLst/>
          </a:prstGeom>
        </p:spPr>
      </p:pic>
    </p:spTree>
    <p:extLst>
      <p:ext uri="{BB962C8B-B14F-4D97-AF65-F5344CB8AC3E}">
        <p14:creationId xmlns:p14="http://schemas.microsoft.com/office/powerpoint/2010/main" val="17862840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0"/>
            <a:ext cx="11291454" cy="858983"/>
          </a:xfrm>
        </p:spPr>
        <p:txBody>
          <a:bodyPr anchor="ctr">
            <a:normAutofit/>
          </a:bodyPr>
          <a:lstStyle/>
          <a:p>
            <a:pPr algn="ctr"/>
            <a:r>
              <a:rPr lang="it-IT" sz="2800" dirty="0"/>
              <a:t>1497. Perugino. Pala di Fano. </a:t>
            </a:r>
            <a:r>
              <a:rPr lang="es-ES" sz="2800" dirty="0"/>
              <a:t>Predela. </a:t>
            </a:r>
            <a:r>
              <a:rPr lang="it-IT" sz="2800" dirty="0"/>
              <a:t>Matrimonio de la Virgen.</a:t>
            </a:r>
            <a:endParaRPr lang="es-ES" sz="2800" dirty="0"/>
          </a:p>
        </p:txBody>
      </p:sp>
      <p:pic>
        <p:nvPicPr>
          <p:cNvPr id="4" name="Imagen 3">
            <a:extLst>
              <a:ext uri="{FF2B5EF4-FFF2-40B4-BE49-F238E27FC236}">
                <a16:creationId xmlns:a16="http://schemas.microsoft.com/office/drawing/2014/main" id="{9CD71E3C-69A8-44EC-A81A-94F3F8F1E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 y="858983"/>
            <a:ext cx="12193126" cy="5999018"/>
          </a:xfrm>
          <a:prstGeom prst="rect">
            <a:avLst/>
          </a:prstGeom>
        </p:spPr>
      </p:pic>
    </p:spTree>
    <p:extLst>
      <p:ext uri="{BB962C8B-B14F-4D97-AF65-F5344CB8AC3E}">
        <p14:creationId xmlns:p14="http://schemas.microsoft.com/office/powerpoint/2010/main" val="10076013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0"/>
            <a:ext cx="11291454" cy="1052945"/>
          </a:xfrm>
        </p:spPr>
        <p:txBody>
          <a:bodyPr anchor="ctr">
            <a:normAutofit/>
          </a:bodyPr>
          <a:lstStyle/>
          <a:p>
            <a:pPr algn="ctr"/>
            <a:r>
              <a:rPr lang="es-ES" sz="2800" dirty="0"/>
              <a:t>1497. Perugino. Pala di Fano. Predela. Anunciación.</a:t>
            </a:r>
          </a:p>
        </p:txBody>
      </p:sp>
      <p:pic>
        <p:nvPicPr>
          <p:cNvPr id="4" name="Imagen 3">
            <a:extLst>
              <a:ext uri="{FF2B5EF4-FFF2-40B4-BE49-F238E27FC236}">
                <a16:creationId xmlns:a16="http://schemas.microsoft.com/office/drawing/2014/main" id="{D15A9C53-2700-45F6-8F88-96731C5E70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4" y="1052945"/>
            <a:ext cx="12195494" cy="5805055"/>
          </a:xfrm>
          <a:prstGeom prst="rect">
            <a:avLst/>
          </a:prstGeom>
        </p:spPr>
      </p:pic>
    </p:spTree>
    <p:extLst>
      <p:ext uri="{BB962C8B-B14F-4D97-AF65-F5344CB8AC3E}">
        <p14:creationId xmlns:p14="http://schemas.microsoft.com/office/powerpoint/2010/main" val="36549012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0"/>
            <a:ext cx="11291454" cy="1094509"/>
          </a:xfrm>
        </p:spPr>
        <p:txBody>
          <a:bodyPr anchor="ctr">
            <a:normAutofit/>
          </a:bodyPr>
          <a:lstStyle/>
          <a:p>
            <a:pPr algn="ctr"/>
            <a:r>
              <a:rPr lang="es-ES" sz="2800" dirty="0"/>
              <a:t>1497. Perugino. Pala di Fano. Predela. Presentación en el templo.</a:t>
            </a:r>
          </a:p>
        </p:txBody>
      </p:sp>
      <p:pic>
        <p:nvPicPr>
          <p:cNvPr id="5" name="Imagen 4">
            <a:extLst>
              <a:ext uri="{FF2B5EF4-FFF2-40B4-BE49-F238E27FC236}">
                <a16:creationId xmlns:a16="http://schemas.microsoft.com/office/drawing/2014/main" id="{22ECA868-849D-4C59-ACE9-A8797A4618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4" y="1094509"/>
            <a:ext cx="12210786" cy="5763491"/>
          </a:xfrm>
          <a:prstGeom prst="rect">
            <a:avLst/>
          </a:prstGeom>
        </p:spPr>
      </p:pic>
    </p:spTree>
    <p:extLst>
      <p:ext uri="{BB962C8B-B14F-4D97-AF65-F5344CB8AC3E}">
        <p14:creationId xmlns:p14="http://schemas.microsoft.com/office/powerpoint/2010/main" val="12779885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0"/>
            <a:ext cx="11291454" cy="651163"/>
          </a:xfrm>
        </p:spPr>
        <p:txBody>
          <a:bodyPr anchor="ctr">
            <a:normAutofit/>
          </a:bodyPr>
          <a:lstStyle/>
          <a:p>
            <a:pPr algn="ctr"/>
            <a:r>
              <a:rPr lang="it-IT" sz="2800" dirty="0"/>
              <a:t>1497. Perugino. Pala di Fano. </a:t>
            </a:r>
            <a:r>
              <a:rPr lang="es-ES" sz="2800" dirty="0"/>
              <a:t>Predela. </a:t>
            </a:r>
            <a:r>
              <a:rPr lang="it-IT" sz="2800" dirty="0"/>
              <a:t>Asunción.</a:t>
            </a:r>
            <a:endParaRPr lang="es-ES" sz="2800" dirty="0"/>
          </a:p>
        </p:txBody>
      </p:sp>
      <p:pic>
        <p:nvPicPr>
          <p:cNvPr id="4" name="Imagen 3">
            <a:extLst>
              <a:ext uri="{FF2B5EF4-FFF2-40B4-BE49-F238E27FC236}">
                <a16:creationId xmlns:a16="http://schemas.microsoft.com/office/drawing/2014/main" id="{41C845F7-ED7B-4037-8CF5-C4F0FB0B63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291" y="686502"/>
            <a:ext cx="11485418" cy="6171498"/>
          </a:xfrm>
          <a:prstGeom prst="rect">
            <a:avLst/>
          </a:prstGeom>
        </p:spPr>
      </p:pic>
    </p:spTree>
    <p:extLst>
      <p:ext uri="{BB962C8B-B14F-4D97-AF65-F5344CB8AC3E}">
        <p14:creationId xmlns:p14="http://schemas.microsoft.com/office/powerpoint/2010/main" val="40192502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888181" cy="5938693"/>
          </a:xfrm>
        </p:spPr>
        <p:txBody>
          <a:bodyPr anchor="t">
            <a:normAutofit/>
          </a:bodyPr>
          <a:lstStyle/>
          <a:p>
            <a:r>
              <a:rPr lang="it-IT" sz="2800" dirty="0"/>
              <a:t>1497. Perugino. Pala Senigallia. Pinacoteca Diocesana di Senigallia.</a:t>
            </a:r>
            <a:endParaRPr lang="es-ES" sz="2800" dirty="0"/>
          </a:p>
        </p:txBody>
      </p:sp>
      <p:pic>
        <p:nvPicPr>
          <p:cNvPr id="4" name="Imagen 3">
            <a:extLst>
              <a:ext uri="{FF2B5EF4-FFF2-40B4-BE49-F238E27FC236}">
                <a16:creationId xmlns:a16="http://schemas.microsoft.com/office/drawing/2014/main" id="{C4E872AB-3204-450A-958D-D261240D8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9802" y="0"/>
            <a:ext cx="5652198" cy="6858000"/>
          </a:xfrm>
          <a:prstGeom prst="rect">
            <a:avLst/>
          </a:prstGeom>
        </p:spPr>
      </p:pic>
    </p:spTree>
    <p:extLst>
      <p:ext uri="{BB962C8B-B14F-4D97-AF65-F5344CB8AC3E}">
        <p14:creationId xmlns:p14="http://schemas.microsoft.com/office/powerpoint/2010/main" val="20119910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413348940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175611" cy="5938693"/>
          </a:xfrm>
        </p:spPr>
        <p:txBody>
          <a:bodyPr anchor="t">
            <a:normAutofit/>
          </a:bodyPr>
          <a:lstStyle/>
          <a:p>
            <a:r>
              <a:rPr lang="es-ES" sz="2800" b="1" dirty="0"/>
              <a:t>1498. Perugino. Cristo, José de </a:t>
            </a:r>
            <a:r>
              <a:rPr lang="es-ES" sz="2800" b="1" dirty="0" err="1"/>
              <a:t>Arimatea</a:t>
            </a:r>
            <a:r>
              <a:rPr lang="es-ES" sz="2800" b="1" dirty="0"/>
              <a:t> y Nicodemo. The Clark Art Institute, </a:t>
            </a:r>
            <a:r>
              <a:rPr lang="es-ES" sz="2800" b="1" dirty="0" err="1"/>
              <a:t>Williamstown</a:t>
            </a:r>
            <a:r>
              <a:rPr lang="es-ES" sz="2800" b="1" dirty="0"/>
              <a:t>.</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2286" y="0"/>
            <a:ext cx="5289714" cy="6858000"/>
          </a:xfrm>
          <a:prstGeom prst="rect">
            <a:avLst/>
          </a:prstGeom>
        </p:spPr>
      </p:pic>
    </p:spTree>
    <p:extLst>
      <p:ext uri="{BB962C8B-B14F-4D97-AF65-F5344CB8AC3E}">
        <p14:creationId xmlns:p14="http://schemas.microsoft.com/office/powerpoint/2010/main" val="7813166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638799" cy="5938693"/>
          </a:xfrm>
        </p:spPr>
        <p:txBody>
          <a:bodyPr anchor="t">
            <a:normAutofit/>
          </a:bodyPr>
          <a:lstStyle/>
          <a:p>
            <a:r>
              <a:rPr lang="es-ES" sz="2800" dirty="0"/>
              <a:t>1498. Perugino. Adoración del niño.</a:t>
            </a:r>
          </a:p>
        </p:txBody>
      </p:sp>
      <p:pic>
        <p:nvPicPr>
          <p:cNvPr id="4" name="Imagen 3">
            <a:extLst>
              <a:ext uri="{FF2B5EF4-FFF2-40B4-BE49-F238E27FC236}">
                <a16:creationId xmlns:a16="http://schemas.microsoft.com/office/drawing/2014/main" id="{31AB74BA-0314-4DE5-BB8E-5ACDEC77FB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3571" y="0"/>
            <a:ext cx="5760720" cy="6858000"/>
          </a:xfrm>
          <a:prstGeom prst="rect">
            <a:avLst/>
          </a:prstGeom>
        </p:spPr>
      </p:pic>
    </p:spTree>
    <p:extLst>
      <p:ext uri="{BB962C8B-B14F-4D97-AF65-F5344CB8AC3E}">
        <p14:creationId xmlns:p14="http://schemas.microsoft.com/office/powerpoint/2010/main" val="40915998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594763" cy="5938693"/>
          </a:xfrm>
        </p:spPr>
        <p:txBody>
          <a:bodyPr anchor="t">
            <a:normAutofit/>
          </a:bodyPr>
          <a:lstStyle/>
          <a:p>
            <a:r>
              <a:rPr lang="es-ES" sz="2800" b="1" dirty="0"/>
              <a:t>1498. Perugino. San Agustín. </a:t>
            </a:r>
            <a:r>
              <a:rPr lang="es-ES" sz="2800" b="1" dirty="0">
                <a:effectLst/>
                <a:ea typeface="Times New Roman" panose="02020603050405020304" pitchFamily="18" charset="0"/>
              </a:rPr>
              <a:t> </a:t>
            </a:r>
            <a:r>
              <a:rPr lang="es-ES" sz="2800" b="1" dirty="0">
                <a:effectLst/>
                <a:ea typeface="Times New Roman" panose="02020603050405020304" pitchFamily="18" charset="0"/>
                <a:cs typeface="Times New Roman" panose="02020603050405020304" pitchFamily="18" charset="0"/>
              </a:rPr>
              <a:t>Carnegie Museum of Art, Pittsburgh</a:t>
            </a:r>
            <a:r>
              <a:rPr lang="es-ES" sz="2800" b="1" dirty="0">
                <a:ea typeface="Times New Roman" panose="02020603050405020304" pitchFamily="18" charset="0"/>
                <a:cs typeface="Times New Roman" panose="02020603050405020304" pitchFamily="18" charset="0"/>
              </a:rPr>
              <a:t>.</a:t>
            </a:r>
            <a:endParaRPr lang="es-ES" sz="2800" b="1" dirty="0"/>
          </a:p>
        </p:txBody>
      </p:sp>
      <p:pic>
        <p:nvPicPr>
          <p:cNvPr id="4" name="Imagen 3">
            <a:extLst>
              <a:ext uri="{FF2B5EF4-FFF2-40B4-BE49-F238E27FC236}">
                <a16:creationId xmlns:a16="http://schemas.microsoft.com/office/drawing/2014/main" id="{15C893A0-6DAD-4A51-A040-3C26F32190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0619" y="-13328"/>
            <a:ext cx="4821382" cy="6871328"/>
          </a:xfrm>
          <a:prstGeom prst="rect">
            <a:avLst/>
          </a:prstGeom>
        </p:spPr>
      </p:pic>
    </p:spTree>
    <p:extLst>
      <p:ext uri="{BB962C8B-B14F-4D97-AF65-F5344CB8AC3E}">
        <p14:creationId xmlns:p14="http://schemas.microsoft.com/office/powerpoint/2010/main" val="41948585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179126" cy="5938693"/>
          </a:xfrm>
        </p:spPr>
        <p:txBody>
          <a:bodyPr anchor="t">
            <a:normAutofit/>
          </a:bodyPr>
          <a:lstStyle/>
          <a:p>
            <a:r>
              <a:rPr lang="es-ES" sz="2800" dirty="0"/>
              <a:t>1498. Perugino. Transfiguración.</a:t>
            </a:r>
          </a:p>
        </p:txBody>
      </p:sp>
      <p:pic>
        <p:nvPicPr>
          <p:cNvPr id="4" name="Imagen 3">
            <a:extLst>
              <a:ext uri="{FF2B5EF4-FFF2-40B4-BE49-F238E27FC236}">
                <a16:creationId xmlns:a16="http://schemas.microsoft.com/office/drawing/2014/main" id="{0BAF7C0F-3AA8-40E7-9855-7FD4570C5D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9900" y="0"/>
            <a:ext cx="5372100" cy="6858000"/>
          </a:xfrm>
          <a:prstGeom prst="rect">
            <a:avLst/>
          </a:prstGeom>
        </p:spPr>
      </p:pic>
    </p:spTree>
    <p:extLst>
      <p:ext uri="{BB962C8B-B14F-4D97-AF65-F5344CB8AC3E}">
        <p14:creationId xmlns:p14="http://schemas.microsoft.com/office/powerpoint/2010/main" val="12529663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802581" cy="5938693"/>
          </a:xfrm>
        </p:spPr>
        <p:txBody>
          <a:bodyPr anchor="t">
            <a:normAutofit/>
          </a:bodyPr>
          <a:lstStyle/>
          <a:p>
            <a:r>
              <a:rPr lang="es-ES" sz="2800" b="1" dirty="0"/>
              <a:t>1498. Perugino. Virgen de la consolación.  Galería nacional de Umbría, Perugia.</a:t>
            </a:r>
          </a:p>
        </p:txBody>
      </p:sp>
      <p:pic>
        <p:nvPicPr>
          <p:cNvPr id="4" name="Imagen 3">
            <a:extLst>
              <a:ext uri="{FF2B5EF4-FFF2-40B4-BE49-F238E27FC236}">
                <a16:creationId xmlns:a16="http://schemas.microsoft.com/office/drawing/2014/main" id="{446CAB88-A295-43EE-99B0-015E339EA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2860" y="0"/>
            <a:ext cx="4549140" cy="6858000"/>
          </a:xfrm>
          <a:prstGeom prst="rect">
            <a:avLst/>
          </a:prstGeom>
        </p:spPr>
      </p:pic>
    </p:spTree>
    <p:extLst>
      <p:ext uri="{BB962C8B-B14F-4D97-AF65-F5344CB8AC3E}">
        <p14:creationId xmlns:p14="http://schemas.microsoft.com/office/powerpoint/2010/main" val="21209426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7750264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163773"/>
            <a:ext cx="11325366" cy="847609"/>
          </a:xfrm>
        </p:spPr>
        <p:txBody>
          <a:bodyPr anchor="ctr">
            <a:normAutofit fontScale="90000"/>
          </a:bodyPr>
          <a:lstStyle/>
          <a:p>
            <a:pPr algn="ctr"/>
            <a:r>
              <a:rPr lang="it-IT" sz="2800" b="1" dirty="0"/>
              <a:t>1499. Perugino. Retablo de Certosa de Pavía. Virgen, Miguel, Gabriel. </a:t>
            </a:r>
            <a:br>
              <a:rPr lang="it-IT" sz="2800" b="1" dirty="0"/>
            </a:br>
            <a:r>
              <a:rPr lang="it-IT" sz="2800" b="1" dirty="0"/>
              <a:t>National Gallery, Londres.</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3630" y="1011382"/>
            <a:ext cx="9317320" cy="5846618"/>
          </a:xfrm>
          <a:prstGeom prst="rect">
            <a:avLst/>
          </a:prstGeom>
        </p:spPr>
      </p:pic>
    </p:spTree>
    <p:extLst>
      <p:ext uri="{BB962C8B-B14F-4D97-AF65-F5344CB8AC3E}">
        <p14:creationId xmlns:p14="http://schemas.microsoft.com/office/powerpoint/2010/main" val="24704097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774872" cy="5938693"/>
          </a:xfrm>
        </p:spPr>
        <p:txBody>
          <a:bodyPr anchor="t">
            <a:normAutofit/>
          </a:bodyPr>
          <a:lstStyle/>
          <a:p>
            <a:r>
              <a:rPr lang="es-ES" sz="2800" b="1" dirty="0"/>
              <a:t>1499. Perugino. Resurrección de </a:t>
            </a:r>
            <a:r>
              <a:rPr lang="es-ES" sz="2800" b="1" i="0" dirty="0">
                <a:effectLst/>
              </a:rPr>
              <a:t>San Francesco al Prato</a:t>
            </a:r>
            <a:r>
              <a:rPr lang="es-ES" sz="2800" b="1" dirty="0"/>
              <a:t>. Museos Vaticanos.</a:t>
            </a:r>
          </a:p>
        </p:txBody>
      </p:sp>
      <p:pic>
        <p:nvPicPr>
          <p:cNvPr id="4" name="Imagen 3">
            <a:extLst>
              <a:ext uri="{FF2B5EF4-FFF2-40B4-BE49-F238E27FC236}">
                <a16:creationId xmlns:a16="http://schemas.microsoft.com/office/drawing/2014/main" id="{325CE8E7-C725-4EB8-B0ED-A54D5D02F1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4250" y="0"/>
            <a:ext cx="4857750" cy="6858000"/>
          </a:xfrm>
          <a:prstGeom prst="rect">
            <a:avLst/>
          </a:prstGeom>
        </p:spPr>
      </p:pic>
    </p:spTree>
    <p:extLst>
      <p:ext uri="{BB962C8B-B14F-4D97-AF65-F5344CB8AC3E}">
        <p14:creationId xmlns:p14="http://schemas.microsoft.com/office/powerpoint/2010/main" val="30838063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32826032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3600" b="1" dirty="0"/>
              <a:t>1500. Pietro PERUGINO .</a:t>
            </a:r>
            <a:br>
              <a:rPr lang="es-ES" sz="3600" b="1" dirty="0"/>
            </a:br>
            <a:r>
              <a:rPr lang="es-ES" sz="3600" b="1" dirty="0"/>
              <a:t>Ornamentación del </a:t>
            </a:r>
            <a:r>
              <a:rPr lang="es-ES" sz="3600" b="1" dirty="0" err="1"/>
              <a:t>Collegio</a:t>
            </a:r>
            <a:r>
              <a:rPr lang="es-ES" sz="3600" b="1" dirty="0"/>
              <a:t> del Cambio en Perugia</a:t>
            </a:r>
          </a:p>
        </p:txBody>
      </p:sp>
      <p:sp>
        <p:nvSpPr>
          <p:cNvPr id="3" name="2 Marcador de contenido"/>
          <p:cNvSpPr>
            <a:spLocks noGrp="1"/>
          </p:cNvSpPr>
          <p:nvPr>
            <p:ph idx="1"/>
          </p:nvPr>
        </p:nvSpPr>
        <p:spPr>
          <a:xfrm>
            <a:off x="838200" y="1825625"/>
            <a:ext cx="10855036" cy="4667250"/>
          </a:xfrm>
        </p:spPr>
        <p:txBody>
          <a:bodyPr>
            <a:normAutofit fontScale="92500" lnSpcReduction="20000"/>
          </a:bodyPr>
          <a:lstStyle/>
          <a:p>
            <a:r>
              <a:rPr lang="es-ES" dirty="0"/>
              <a:t>El Arte del Cambio (el gremio de cambistas) fue uno de los más influyentes de los muchos gremios de Perugia. </a:t>
            </a:r>
          </a:p>
          <a:p>
            <a:r>
              <a:rPr lang="es-ES" dirty="0"/>
              <a:t>En el siglo XV fue una institución crucial en la estructura de poder de la ciudad. Su principal responsabilidad era garantizar el valor de las monedas en circulación. </a:t>
            </a:r>
          </a:p>
          <a:p>
            <a:r>
              <a:rPr lang="es-ES" dirty="0"/>
              <a:t>La "</a:t>
            </a:r>
            <a:r>
              <a:rPr lang="es-ES" dirty="0" err="1"/>
              <a:t>bottega</a:t>
            </a:r>
            <a:r>
              <a:rPr lang="es-ES" dirty="0"/>
              <a:t>" del gremio era algo así como un mostrador de banco, donde se valoraban las monedas y se confirmaba su autenticidad y valor de cambio. </a:t>
            </a:r>
          </a:p>
          <a:p>
            <a:r>
              <a:rPr lang="es-ES" dirty="0"/>
              <a:t>La sede del gremio está en Corso </a:t>
            </a:r>
            <a:r>
              <a:rPr lang="es-ES" dirty="0" err="1"/>
              <a:t>Vannucci</a:t>
            </a:r>
            <a:r>
              <a:rPr lang="es-ES" dirty="0"/>
              <a:t>, justo al lado del Palazzo </a:t>
            </a:r>
            <a:r>
              <a:rPr lang="es-ES" dirty="0" err="1"/>
              <a:t>dei</a:t>
            </a:r>
            <a:r>
              <a:rPr lang="es-ES" dirty="0"/>
              <a:t> Priori. Las tres habitaciones de la planta baja de la estructura se han conservado esencialmente en su estado original. </a:t>
            </a:r>
          </a:p>
          <a:p>
            <a:r>
              <a:rPr lang="es-ES" dirty="0"/>
              <a:t>Estos espacios habían pertenecido anteriormente a un monasterio, en 1428, el Papa Martín V concedió al gremio el uso del edificio. </a:t>
            </a:r>
          </a:p>
          <a:p>
            <a:r>
              <a:rPr lang="es-ES" dirty="0"/>
              <a:t>Una habitación, la llamada Sala </a:t>
            </a:r>
            <a:r>
              <a:rPr lang="es-ES" dirty="0" err="1"/>
              <a:t>dei</a:t>
            </a:r>
            <a:r>
              <a:rPr lang="es-ES" dirty="0"/>
              <a:t> </a:t>
            </a:r>
            <a:r>
              <a:rPr lang="es-ES" dirty="0" err="1"/>
              <a:t>Legisti</a:t>
            </a:r>
            <a:r>
              <a:rPr lang="es-ES" dirty="0"/>
              <a:t>, originalmente era una tienda, ahora sirve como entrada al </a:t>
            </a:r>
            <a:r>
              <a:rPr lang="es-ES" dirty="0" err="1"/>
              <a:t>Collegio</a:t>
            </a:r>
            <a:r>
              <a:rPr lang="es-ES" dirty="0"/>
              <a:t> del Cambio. </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38200" y="429490"/>
            <a:ext cx="10515600" cy="6068291"/>
          </a:xfrm>
        </p:spPr>
        <p:txBody>
          <a:bodyPr>
            <a:normAutofit/>
          </a:bodyPr>
          <a:lstStyle/>
          <a:p>
            <a:r>
              <a:rPr lang="es-ES" dirty="0"/>
              <a:t>La sala principal es la Sala di </a:t>
            </a:r>
            <a:r>
              <a:rPr lang="es-ES" dirty="0" err="1"/>
              <a:t>Udienza</a:t>
            </a:r>
            <a:r>
              <a:rPr lang="es-ES" dirty="0"/>
              <a:t>, mientras que la tercera sala es una capilla consagrada a Juan el Bautista. </a:t>
            </a:r>
          </a:p>
          <a:p>
            <a:r>
              <a:rPr lang="es-ES" dirty="0"/>
              <a:t>En la Sala di </a:t>
            </a:r>
            <a:r>
              <a:rPr lang="es-ES" dirty="0" err="1"/>
              <a:t>Udienza</a:t>
            </a:r>
            <a:r>
              <a:rPr lang="es-ES" dirty="0"/>
              <a:t>, el tallador de madera florentino </a:t>
            </a:r>
            <a:r>
              <a:rPr lang="es-ES" dirty="0" err="1"/>
              <a:t>Domenico</a:t>
            </a:r>
            <a:r>
              <a:rPr lang="es-ES" dirty="0"/>
              <a:t> del Tasso (1440-1508) creó los paneles con incrustaciones y el "tribunal" ricamente tallado, o banco de jueces en 1491-92. </a:t>
            </a:r>
          </a:p>
          <a:p>
            <a:r>
              <a:rPr lang="es-ES" dirty="0"/>
              <a:t>Perugino recibió el encargo de la decoración del fresco en 1496, y todo el proyecto se completó en 1500, fecha que aparece de manera destacada en una tableta pintada frente al autorretrato y la firma de Perugino. </a:t>
            </a:r>
          </a:p>
          <a:p>
            <a:r>
              <a:rPr lang="es-ES" dirty="0"/>
              <a:t>El diseño del complejo programa de la decoración al fresco es obra de un erudito muy sofisticado, el humanista Francesco </a:t>
            </a:r>
            <a:r>
              <a:rPr lang="es-ES" dirty="0" err="1"/>
              <a:t>Maturanzio</a:t>
            </a:r>
            <a:r>
              <a:rPr lang="es-ES" dirty="0"/>
              <a:t> (1443-1518), que había sido profesor de retórica y poesía en Ferrara y Vicenza antes de regresar a su natal Perugia en 1497.</a:t>
            </a:r>
          </a:p>
        </p:txBody>
      </p:sp>
    </p:spTree>
    <p:extLst>
      <p:ext uri="{BB962C8B-B14F-4D97-AF65-F5344CB8AC3E}">
        <p14:creationId xmlns:p14="http://schemas.microsoft.com/office/powerpoint/2010/main" val="10938247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98764" y="360218"/>
            <a:ext cx="11194472" cy="5971309"/>
          </a:xfrm>
        </p:spPr>
        <p:txBody>
          <a:bodyPr>
            <a:normAutofit fontScale="77500" lnSpcReduction="20000"/>
          </a:bodyPr>
          <a:lstStyle/>
          <a:p>
            <a:r>
              <a:rPr lang="es-ES" dirty="0"/>
              <a:t>Cada uno de los dos compartimentos (lunetas) de la pared izquierda presenta una fila de seis figuras de pie frente a un horizonte paisajístico bajo. </a:t>
            </a:r>
          </a:p>
          <a:p>
            <a:r>
              <a:rPr lang="es-ES" dirty="0"/>
              <a:t>Por encima de estos, personificaciones de las cuatro virtudes cardinales se sientan entronizadas en las nubes, dos en cada luneta. </a:t>
            </a:r>
          </a:p>
          <a:p>
            <a:r>
              <a:rPr lang="es-ES" dirty="0"/>
              <a:t>Al lado de cada una de las Virtudes hay una placa de inscripción ornamental flanqueada por </a:t>
            </a:r>
            <a:r>
              <a:rPr lang="es-ES" dirty="0" err="1"/>
              <a:t>putti</a:t>
            </a:r>
            <a:r>
              <a:rPr lang="es-ES" dirty="0"/>
              <a:t> y que contiene un dístico latino que la identifica y celebra los ejemplos a continuación. </a:t>
            </a:r>
          </a:p>
          <a:p>
            <a:r>
              <a:rPr lang="es-ES" dirty="0"/>
              <a:t>Cada trío de figuras está compuesto por dos romanos y un griego; sus nombres aparecen en el suelo debajo de sus pies. </a:t>
            </a:r>
          </a:p>
          <a:p>
            <a:r>
              <a:rPr lang="es-ES" dirty="0"/>
              <a:t>Las lunetas más estrechas de la pared del fondo presentan dos temas cristianos, la Transfiguración de Cristo y la Natividad. </a:t>
            </a:r>
          </a:p>
          <a:p>
            <a:r>
              <a:rPr lang="es-ES" dirty="0"/>
              <a:t>La mitad frontal de la pared derecha está ocupada por el tribunal tallado. </a:t>
            </a:r>
          </a:p>
          <a:p>
            <a:r>
              <a:rPr lang="es-ES" dirty="0"/>
              <a:t>En la luneta a la izquierda hay grupos de seis profetas y seis sibilas, cada uno provisto de una profecía fragmentaria en una cinta de inscripción. Dios el Padre aparece arriba, sosteniendo el orbe del mundo. </a:t>
            </a:r>
          </a:p>
          <a:p>
            <a:r>
              <a:rPr lang="es-ES" dirty="0"/>
              <a:t>Su mandorla está enmarcada por cabezas de serafines y flanqueada por ángeles adoradores. </a:t>
            </a:r>
          </a:p>
          <a:p>
            <a:r>
              <a:rPr lang="es-ES" dirty="0"/>
              <a:t>El techo, que consta de dos bóvedas de crucería contiguas, presenta a los siete dioses planetarios en autos triunfales en medallones redondos, las ruedas de sus autos decoradas.</a:t>
            </a:r>
          </a:p>
        </p:txBody>
      </p:sp>
    </p:spTree>
    <p:extLst>
      <p:ext uri="{BB962C8B-B14F-4D97-AF65-F5344CB8AC3E}">
        <p14:creationId xmlns:p14="http://schemas.microsoft.com/office/powerpoint/2010/main" val="20198912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2077757" cy="5938693"/>
          </a:xfrm>
        </p:spPr>
        <p:txBody>
          <a:bodyPr anchor="t">
            <a:normAutofit/>
          </a:bodyPr>
          <a:lstStyle/>
          <a:p>
            <a:r>
              <a:rPr lang="it-IT" sz="2800" dirty="0"/>
              <a:t>1500. Perugino. Sala de Audiencia. Collegio del Cambio, Perugia.</a:t>
            </a:r>
            <a:endParaRPr lang="es-ES" sz="2800" dirty="0"/>
          </a:p>
        </p:txBody>
      </p:sp>
      <p:pic>
        <p:nvPicPr>
          <p:cNvPr id="3" name="2 Imagen" descr="1497 - 1500. Perugino. Sala de Audiencia. Collegio del Cambio, Perugia..jpg"/>
          <p:cNvPicPr>
            <a:picLocks noChangeAspect="1"/>
          </p:cNvPicPr>
          <p:nvPr/>
        </p:nvPicPr>
        <p:blipFill>
          <a:blip r:embed="rId2" cstate="print"/>
          <a:stretch>
            <a:fillRect/>
          </a:stretch>
        </p:blipFill>
        <p:spPr>
          <a:xfrm>
            <a:off x="2534957" y="341194"/>
            <a:ext cx="9657041" cy="6148316"/>
          </a:xfrm>
          <a:prstGeom prst="rect">
            <a:avLst/>
          </a:prstGeom>
        </p:spPr>
      </p:pic>
    </p:spTree>
    <p:extLst>
      <p:ext uri="{BB962C8B-B14F-4D97-AF65-F5344CB8AC3E}">
        <p14:creationId xmlns:p14="http://schemas.microsoft.com/office/powerpoint/2010/main" val="40353018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345381" cy="5938693"/>
          </a:xfrm>
        </p:spPr>
        <p:txBody>
          <a:bodyPr anchor="t">
            <a:normAutofit/>
          </a:bodyPr>
          <a:lstStyle/>
          <a:p>
            <a:r>
              <a:rPr lang="es-ES" sz="2800" dirty="0"/>
              <a:t>1500. Perugino. Sala de Audiencia. Triunfo de los planetas. Techo. </a:t>
            </a:r>
            <a:r>
              <a:rPr lang="es-ES" sz="2800" dirty="0" err="1"/>
              <a:t>Collegio</a:t>
            </a:r>
            <a:r>
              <a:rPr lang="es-ES" sz="2800" dirty="0"/>
              <a:t> del Cambio, Perugia.</a:t>
            </a:r>
          </a:p>
        </p:txBody>
      </p:sp>
      <p:pic>
        <p:nvPicPr>
          <p:cNvPr id="3" name="2 Imagen" descr="1497 - 1500. Perugino. Sala de Audiencia. Techo. Collegio del Cambio, Perugia..jpg"/>
          <p:cNvPicPr>
            <a:picLocks noChangeAspect="1"/>
          </p:cNvPicPr>
          <p:nvPr/>
        </p:nvPicPr>
        <p:blipFill>
          <a:blip r:embed="rId2" cstate="print"/>
          <a:stretch>
            <a:fillRect/>
          </a:stretch>
        </p:blipFill>
        <p:spPr>
          <a:xfrm>
            <a:off x="7301552" y="23718"/>
            <a:ext cx="4890448" cy="6791610"/>
          </a:xfrm>
          <a:prstGeom prst="rect">
            <a:avLst/>
          </a:prstGeom>
        </p:spPr>
      </p:pic>
    </p:spTree>
    <p:extLst>
      <p:ext uri="{BB962C8B-B14F-4D97-AF65-F5344CB8AC3E}">
        <p14:creationId xmlns:p14="http://schemas.microsoft.com/office/powerpoint/2010/main" val="23682408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77091" y="365125"/>
            <a:ext cx="2330521" cy="5938693"/>
          </a:xfrm>
        </p:spPr>
        <p:txBody>
          <a:bodyPr anchor="t">
            <a:normAutofit/>
          </a:bodyPr>
          <a:lstStyle/>
          <a:p>
            <a:r>
              <a:rPr lang="es-ES" sz="2800" dirty="0"/>
              <a:t>1497. Pietro Perugino.</a:t>
            </a:r>
            <a:br>
              <a:rPr lang="es-ES" sz="2800" dirty="0"/>
            </a:br>
            <a:r>
              <a:rPr lang="es-ES" sz="2800" dirty="0"/>
              <a:t>Fortaleza y Templanza, Lucio </a:t>
            </a:r>
            <a:r>
              <a:rPr lang="es-ES" sz="2800" dirty="0" err="1"/>
              <a:t>Sicinio</a:t>
            </a:r>
            <a:r>
              <a:rPr lang="es-ES" sz="2800" dirty="0"/>
              <a:t>, Leónidas el Lacedemonio, Horacio </a:t>
            </a:r>
            <a:r>
              <a:rPr lang="es-ES" sz="2800" dirty="0" err="1"/>
              <a:t>Cocles</a:t>
            </a:r>
            <a:r>
              <a:rPr lang="es-ES" sz="2800" dirty="0"/>
              <a:t>, Publio Escipión, Pericles el Ateniense y Quinto Cincinato.</a:t>
            </a:r>
          </a:p>
        </p:txBody>
      </p:sp>
      <p:pic>
        <p:nvPicPr>
          <p:cNvPr id="4" name="Imagen 3">
            <a:extLst>
              <a:ext uri="{FF2B5EF4-FFF2-40B4-BE49-F238E27FC236}">
                <a16:creationId xmlns:a16="http://schemas.microsoft.com/office/drawing/2014/main" id="{EBC95F52-264C-4D0D-B56A-4877A4511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7612" y="0"/>
            <a:ext cx="9584388" cy="6960662"/>
          </a:xfrm>
          <a:prstGeom prst="rect">
            <a:avLst/>
          </a:prstGeom>
        </p:spPr>
      </p:pic>
    </p:spTree>
    <p:extLst>
      <p:ext uri="{BB962C8B-B14F-4D97-AF65-F5344CB8AC3E}">
        <p14:creationId xmlns:p14="http://schemas.microsoft.com/office/powerpoint/2010/main" val="222593596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77091" y="365125"/>
            <a:ext cx="2299368" cy="5938693"/>
          </a:xfrm>
        </p:spPr>
        <p:txBody>
          <a:bodyPr anchor="t">
            <a:normAutofit/>
          </a:bodyPr>
          <a:lstStyle/>
          <a:p>
            <a:r>
              <a:rPr lang="es-ES" sz="2800" dirty="0"/>
              <a:t>1497. Pietro Perugino. Prudencia y Justicia, Fabio Máximo, Sócrates el Filósofo, Numa Pompilio, Furio Camilo, Pitágoras el Griego y Trajano el Emperador.</a:t>
            </a:r>
          </a:p>
        </p:txBody>
      </p:sp>
      <p:pic>
        <p:nvPicPr>
          <p:cNvPr id="4" name="Imagen 3">
            <a:extLst>
              <a:ext uri="{FF2B5EF4-FFF2-40B4-BE49-F238E27FC236}">
                <a16:creationId xmlns:a16="http://schemas.microsoft.com/office/drawing/2014/main" id="{17AB91F0-BC6E-4E67-9EA5-2825B21547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6459" y="0"/>
            <a:ext cx="9615541" cy="6851073"/>
          </a:xfrm>
          <a:prstGeom prst="rect">
            <a:avLst/>
          </a:prstGeom>
        </p:spPr>
      </p:pic>
    </p:spTree>
    <p:extLst>
      <p:ext uri="{BB962C8B-B14F-4D97-AF65-F5344CB8AC3E}">
        <p14:creationId xmlns:p14="http://schemas.microsoft.com/office/powerpoint/2010/main" val="266513597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220690" cy="5938693"/>
          </a:xfrm>
        </p:spPr>
        <p:txBody>
          <a:bodyPr anchor="t">
            <a:normAutofit/>
          </a:bodyPr>
          <a:lstStyle/>
          <a:p>
            <a:r>
              <a:rPr lang="es-ES" sz="2800" dirty="0"/>
              <a:t>1500. Perugino. Sala de Audiencia. Natividad. </a:t>
            </a:r>
            <a:r>
              <a:rPr lang="es-ES" sz="2800" dirty="0" err="1"/>
              <a:t>Collegio</a:t>
            </a:r>
            <a:r>
              <a:rPr lang="es-ES" sz="2800" dirty="0"/>
              <a:t> del Cambio, Perugia.</a:t>
            </a:r>
          </a:p>
        </p:txBody>
      </p:sp>
      <p:pic>
        <p:nvPicPr>
          <p:cNvPr id="3" name="2 Imagen" descr="1497 - 1500. Perugino. Sala de Audiencia. Natividad. Collegio del Cambio, Perugia..jpg"/>
          <p:cNvPicPr>
            <a:picLocks noChangeAspect="1"/>
          </p:cNvPicPr>
          <p:nvPr/>
        </p:nvPicPr>
        <p:blipFill>
          <a:blip r:embed="rId2" cstate="print"/>
          <a:stretch>
            <a:fillRect/>
          </a:stretch>
        </p:blipFill>
        <p:spPr>
          <a:xfrm>
            <a:off x="6823881" y="-13192"/>
            <a:ext cx="5368119" cy="6871192"/>
          </a:xfrm>
          <a:prstGeom prst="rect">
            <a:avLst/>
          </a:prstGeom>
        </p:spPr>
      </p:pic>
    </p:spTree>
    <p:extLst>
      <p:ext uri="{BB962C8B-B14F-4D97-AF65-F5344CB8AC3E}">
        <p14:creationId xmlns:p14="http://schemas.microsoft.com/office/powerpoint/2010/main" val="40353018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011838" cy="5938693"/>
          </a:xfrm>
        </p:spPr>
        <p:txBody>
          <a:bodyPr anchor="t">
            <a:normAutofit/>
          </a:bodyPr>
          <a:lstStyle/>
          <a:p>
            <a:r>
              <a:rPr lang="es-ES" sz="2800" dirty="0"/>
              <a:t>1500. Perugino. Sala de Audiencia. Transfiguración de Cristo. </a:t>
            </a:r>
            <a:r>
              <a:rPr lang="es-ES" sz="2800" dirty="0" err="1"/>
              <a:t>Collegio</a:t>
            </a:r>
            <a:r>
              <a:rPr lang="es-ES" sz="2800" dirty="0"/>
              <a:t> del Cambio, Perugia.</a:t>
            </a:r>
          </a:p>
        </p:txBody>
      </p:sp>
      <p:pic>
        <p:nvPicPr>
          <p:cNvPr id="3" name="2 Imagen" descr="1497 - 1500. Perugino. Sala de Audiencia. Transfiguración de Cristo. Collegio del Cambio, Perugia..jpg"/>
          <p:cNvPicPr>
            <a:picLocks noChangeAspect="1"/>
          </p:cNvPicPr>
          <p:nvPr/>
        </p:nvPicPr>
        <p:blipFill>
          <a:blip r:embed="rId2" cstate="print"/>
          <a:stretch>
            <a:fillRect/>
          </a:stretch>
        </p:blipFill>
        <p:spPr>
          <a:xfrm>
            <a:off x="6810233" y="-12723"/>
            <a:ext cx="5381767" cy="6870723"/>
          </a:xfrm>
          <a:prstGeom prst="rect">
            <a:avLst/>
          </a:prstGeom>
        </p:spPr>
      </p:pic>
    </p:spTree>
    <p:extLst>
      <p:ext uri="{BB962C8B-B14F-4D97-AF65-F5344CB8AC3E}">
        <p14:creationId xmlns:p14="http://schemas.microsoft.com/office/powerpoint/2010/main" val="40353018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s-ES" sz="2800" dirty="0"/>
              <a:t>1500. Perugino. Sala de Audiencia. Profetas y Sibilas. </a:t>
            </a:r>
            <a:r>
              <a:rPr lang="es-ES" sz="2800" dirty="0" err="1"/>
              <a:t>Collegio</a:t>
            </a:r>
            <a:r>
              <a:rPr lang="es-ES" sz="2800" dirty="0"/>
              <a:t> del Cambio, Perugia.</a:t>
            </a:r>
          </a:p>
        </p:txBody>
      </p:sp>
      <p:pic>
        <p:nvPicPr>
          <p:cNvPr id="3" name="2 Imagen" descr="1497 - 1500. Perugino. Sala de Audiencia. Profetas y Sibilas. Collegio del Cambio, Perugia..jpg"/>
          <p:cNvPicPr>
            <a:picLocks noChangeAspect="1"/>
          </p:cNvPicPr>
          <p:nvPr/>
        </p:nvPicPr>
        <p:blipFill>
          <a:blip r:embed="rId2" cstate="print"/>
          <a:stretch>
            <a:fillRect/>
          </a:stretch>
        </p:blipFill>
        <p:spPr>
          <a:xfrm>
            <a:off x="4504182" y="0"/>
            <a:ext cx="7687818" cy="6858000"/>
          </a:xfrm>
          <a:prstGeom prst="rect">
            <a:avLst/>
          </a:prstGeom>
        </p:spPr>
      </p:pic>
    </p:spTree>
    <p:extLst>
      <p:ext uri="{BB962C8B-B14F-4D97-AF65-F5344CB8AC3E}">
        <p14:creationId xmlns:p14="http://schemas.microsoft.com/office/powerpoint/2010/main" val="403530189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592290" cy="5938693"/>
          </a:xfrm>
        </p:spPr>
        <p:txBody>
          <a:bodyPr anchor="t">
            <a:normAutofit/>
          </a:bodyPr>
          <a:lstStyle/>
          <a:p>
            <a:r>
              <a:rPr lang="it-IT" sz="2800" b="1" dirty="0"/>
              <a:t>1500. Perugino. Autorretrato. Collegio del Cambio, Perugia.</a:t>
            </a:r>
            <a:endParaRPr lang="es-ES" sz="2800" b="1" dirty="0"/>
          </a:p>
        </p:txBody>
      </p:sp>
      <p:pic>
        <p:nvPicPr>
          <p:cNvPr id="4" name="Imagen 3">
            <a:extLst>
              <a:ext uri="{FF2B5EF4-FFF2-40B4-BE49-F238E27FC236}">
                <a16:creationId xmlns:a16="http://schemas.microsoft.com/office/drawing/2014/main" id="{735DD695-E846-4615-8033-F53C49FBB5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0545" y="-3032"/>
            <a:ext cx="3671455" cy="6861032"/>
          </a:xfrm>
          <a:prstGeom prst="rect">
            <a:avLst/>
          </a:prstGeom>
        </p:spPr>
      </p:pic>
    </p:spTree>
    <p:extLst>
      <p:ext uri="{BB962C8B-B14F-4D97-AF65-F5344CB8AC3E}">
        <p14:creationId xmlns:p14="http://schemas.microsoft.com/office/powerpoint/2010/main" val="28175730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581330" cy="5938693"/>
          </a:xfrm>
        </p:spPr>
        <p:txBody>
          <a:bodyPr anchor="t">
            <a:normAutofit/>
          </a:bodyPr>
          <a:lstStyle/>
          <a:p>
            <a:r>
              <a:rPr lang="es-ES" sz="2800" dirty="0"/>
              <a:t>1500. Perugino. Sala de Audiencia. Catón. </a:t>
            </a:r>
            <a:r>
              <a:rPr lang="es-ES" sz="2800" dirty="0" err="1"/>
              <a:t>Collegio</a:t>
            </a:r>
            <a:r>
              <a:rPr lang="es-ES" sz="2800" dirty="0"/>
              <a:t> del Cambio, Perugia.</a:t>
            </a:r>
          </a:p>
        </p:txBody>
      </p:sp>
      <p:pic>
        <p:nvPicPr>
          <p:cNvPr id="3" name="2 Imagen" descr="1497 - 1500. Perugino. Sala de Audiencia. Catón. Collegio del Cambio, Perugia..jpg"/>
          <p:cNvPicPr>
            <a:picLocks noChangeAspect="1"/>
          </p:cNvPicPr>
          <p:nvPr/>
        </p:nvPicPr>
        <p:blipFill>
          <a:blip r:embed="rId2" cstate="print"/>
          <a:stretch>
            <a:fillRect/>
          </a:stretch>
        </p:blipFill>
        <p:spPr>
          <a:xfrm>
            <a:off x="8379725" y="-2135"/>
            <a:ext cx="3812275" cy="6860135"/>
          </a:xfrm>
          <a:prstGeom prst="rect">
            <a:avLst/>
          </a:prstGeom>
        </p:spPr>
      </p:pic>
    </p:spTree>
    <p:extLst>
      <p:ext uri="{BB962C8B-B14F-4D97-AF65-F5344CB8AC3E}">
        <p14:creationId xmlns:p14="http://schemas.microsoft.com/office/powerpoint/2010/main" val="403530189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5850977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23117523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4932217" cy="5938693"/>
          </a:xfrm>
        </p:spPr>
        <p:txBody>
          <a:bodyPr anchor="t">
            <a:normAutofit/>
          </a:bodyPr>
          <a:lstStyle/>
          <a:p>
            <a:r>
              <a:rPr lang="es-ES" sz="2800" dirty="0"/>
              <a:t>1500.</a:t>
            </a:r>
            <a:br>
              <a:rPr lang="es-ES" sz="2800" dirty="0"/>
            </a:br>
            <a:r>
              <a:rPr lang="es-ES" sz="2800" dirty="0"/>
              <a:t>Pietro Perugino. Retrato de don Biagio </a:t>
            </a:r>
            <a:r>
              <a:rPr lang="es-ES" sz="2800" dirty="0" err="1"/>
              <a:t>Milanesi</a:t>
            </a:r>
            <a:r>
              <a:rPr lang="es-ES" sz="2800" dirty="0"/>
              <a:t>.</a:t>
            </a:r>
            <a:br>
              <a:rPr lang="es-ES" sz="2800" dirty="0"/>
            </a:br>
            <a:r>
              <a:rPr lang="es-ES" sz="2800" dirty="0"/>
              <a:t>Óleo sobre tabla, 28 × 26 cm.</a:t>
            </a:r>
            <a:br>
              <a:rPr lang="es-ES" sz="2800" dirty="0"/>
            </a:br>
            <a:r>
              <a:rPr lang="es-ES" sz="2800" dirty="0"/>
              <a:t>Galería de los </a:t>
            </a:r>
            <a:r>
              <a:rPr lang="es-ES" sz="2800" dirty="0" err="1"/>
              <a:t>Uffizi</a:t>
            </a:r>
            <a:r>
              <a:rPr lang="es-ES" sz="2800" dirty="0"/>
              <a:t>, Florencia.</a:t>
            </a:r>
          </a:p>
        </p:txBody>
      </p:sp>
      <p:pic>
        <p:nvPicPr>
          <p:cNvPr id="4" name="Imagen 3">
            <a:extLst>
              <a:ext uri="{FF2B5EF4-FFF2-40B4-BE49-F238E27FC236}">
                <a16:creationId xmlns:a16="http://schemas.microsoft.com/office/drawing/2014/main" id="{C82C3F38-7F07-4DD4-81AD-3DDEDAC2B3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5572" y="0"/>
            <a:ext cx="6656428" cy="6939326"/>
          </a:xfrm>
          <a:prstGeom prst="rect">
            <a:avLst/>
          </a:prstGeom>
        </p:spPr>
      </p:pic>
    </p:spTree>
    <p:extLst>
      <p:ext uri="{BB962C8B-B14F-4D97-AF65-F5344CB8AC3E}">
        <p14:creationId xmlns:p14="http://schemas.microsoft.com/office/powerpoint/2010/main" val="385503637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4835235" cy="5938693"/>
          </a:xfrm>
        </p:spPr>
        <p:txBody>
          <a:bodyPr anchor="t">
            <a:normAutofit/>
          </a:bodyPr>
          <a:lstStyle/>
          <a:p>
            <a:r>
              <a:rPr lang="es-ES" sz="2800" dirty="0"/>
              <a:t>1500.</a:t>
            </a:r>
            <a:br>
              <a:rPr lang="es-ES" sz="2800" dirty="0"/>
            </a:br>
            <a:r>
              <a:rPr lang="es-ES" sz="2800" dirty="0"/>
              <a:t>Pietro Perugino. Retrato de </a:t>
            </a:r>
            <a:r>
              <a:rPr lang="es-ES" sz="2800" dirty="0" err="1"/>
              <a:t>Fra</a:t>
            </a:r>
            <a:r>
              <a:rPr lang="es-ES" sz="2800" dirty="0"/>
              <a:t> </a:t>
            </a:r>
            <a:r>
              <a:rPr lang="es-ES" sz="2800" dirty="0" err="1"/>
              <a:t>Baldassarre</a:t>
            </a:r>
            <a:r>
              <a:rPr lang="es-ES" sz="2800" dirty="0"/>
              <a:t>.</a:t>
            </a:r>
            <a:br>
              <a:rPr lang="es-ES" sz="2800" dirty="0"/>
            </a:br>
            <a:r>
              <a:rPr lang="es-ES" sz="2800" dirty="0"/>
              <a:t>Óleo sobre tabla, 26 × 27 cm.</a:t>
            </a:r>
            <a:br>
              <a:rPr lang="es-ES" sz="2800" dirty="0"/>
            </a:br>
            <a:r>
              <a:rPr lang="es-ES" sz="2800" dirty="0"/>
              <a:t>Galería de los </a:t>
            </a:r>
            <a:r>
              <a:rPr lang="es-ES" sz="2800" dirty="0" err="1"/>
              <a:t>Uffizi</a:t>
            </a:r>
            <a:r>
              <a:rPr lang="es-ES" sz="2800" dirty="0"/>
              <a:t>, Florencia.</a:t>
            </a:r>
          </a:p>
        </p:txBody>
      </p:sp>
      <p:pic>
        <p:nvPicPr>
          <p:cNvPr id="4" name="Imagen 3">
            <a:extLst>
              <a:ext uri="{FF2B5EF4-FFF2-40B4-BE49-F238E27FC236}">
                <a16:creationId xmlns:a16="http://schemas.microsoft.com/office/drawing/2014/main" id="{EA6F91DE-1308-4183-8D7A-630102CBD1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1091" y="-29198"/>
            <a:ext cx="6567054" cy="6887198"/>
          </a:xfrm>
          <a:prstGeom prst="rect">
            <a:avLst/>
          </a:prstGeom>
        </p:spPr>
      </p:pic>
    </p:spTree>
    <p:extLst>
      <p:ext uri="{BB962C8B-B14F-4D97-AF65-F5344CB8AC3E}">
        <p14:creationId xmlns:p14="http://schemas.microsoft.com/office/powerpoint/2010/main" val="139657017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497781" cy="5938693"/>
          </a:xfrm>
        </p:spPr>
        <p:txBody>
          <a:bodyPr anchor="t">
            <a:normAutofit/>
          </a:bodyPr>
          <a:lstStyle/>
          <a:p>
            <a:r>
              <a:rPr lang="it-IT" sz="2800" dirty="0"/>
              <a:t>1500. Perugino. Magdalena. Palazzo Pitti, Florencia</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1161" y="0"/>
            <a:ext cx="4990839" cy="6858000"/>
          </a:xfrm>
          <a:prstGeom prst="rect">
            <a:avLst/>
          </a:prstGeom>
        </p:spPr>
      </p:pic>
    </p:spTree>
    <p:extLst>
      <p:ext uri="{BB962C8B-B14F-4D97-AF65-F5344CB8AC3E}">
        <p14:creationId xmlns:p14="http://schemas.microsoft.com/office/powerpoint/2010/main" val="357020450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148944" cy="5938693"/>
          </a:xfrm>
        </p:spPr>
        <p:txBody>
          <a:bodyPr anchor="t">
            <a:normAutofit/>
          </a:bodyPr>
          <a:lstStyle/>
          <a:p>
            <a:r>
              <a:rPr lang="es-ES" sz="2800" dirty="0"/>
              <a:t>1500. Perugino. Retrato de un joven. Hermitage.</a:t>
            </a:r>
          </a:p>
        </p:txBody>
      </p:sp>
      <p:pic>
        <p:nvPicPr>
          <p:cNvPr id="4" name="Imagen 3">
            <a:extLst>
              <a:ext uri="{FF2B5EF4-FFF2-40B4-BE49-F238E27FC236}">
                <a16:creationId xmlns:a16="http://schemas.microsoft.com/office/drawing/2014/main" id="{BB732EF0-5FA3-42C1-9AC3-134E6882D0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7180" y="0"/>
            <a:ext cx="4274820" cy="6858000"/>
          </a:xfrm>
          <a:prstGeom prst="rect">
            <a:avLst/>
          </a:prstGeom>
        </p:spPr>
      </p:pic>
    </p:spTree>
    <p:extLst>
      <p:ext uri="{BB962C8B-B14F-4D97-AF65-F5344CB8AC3E}">
        <p14:creationId xmlns:p14="http://schemas.microsoft.com/office/powerpoint/2010/main" val="3381302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192981" cy="5938693"/>
          </a:xfrm>
        </p:spPr>
        <p:txBody>
          <a:bodyPr anchor="t">
            <a:normAutofit/>
          </a:bodyPr>
          <a:lstStyle/>
          <a:p>
            <a:r>
              <a:rPr lang="it-IT" sz="2800" dirty="0"/>
              <a:t>1500. Perugino. Autorretrato. Collegio del Cambio, Perugia.</a:t>
            </a:r>
            <a:endParaRPr lang="es-ES" sz="2800" dirty="0"/>
          </a:p>
        </p:txBody>
      </p:sp>
      <p:pic>
        <p:nvPicPr>
          <p:cNvPr id="4" name="Imagen 3">
            <a:extLst>
              <a:ext uri="{FF2B5EF4-FFF2-40B4-BE49-F238E27FC236}">
                <a16:creationId xmlns:a16="http://schemas.microsoft.com/office/drawing/2014/main" id="{5BF7568E-F928-4FE2-9440-F49A7EE70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422203591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it-IT" sz="2800" dirty="0"/>
              <a:t>1500. Perugino. Virgen del sacco. Palazzo Pitti, Florencia.</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8471" y="0"/>
            <a:ext cx="6723529" cy="6858000"/>
          </a:xfrm>
          <a:prstGeom prst="rect">
            <a:avLst/>
          </a:prstGeom>
        </p:spPr>
      </p:pic>
    </p:spTree>
    <p:extLst>
      <p:ext uri="{BB962C8B-B14F-4D97-AF65-F5344CB8AC3E}">
        <p14:creationId xmlns:p14="http://schemas.microsoft.com/office/powerpoint/2010/main" val="310063348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998190" cy="5938693"/>
          </a:xfrm>
        </p:spPr>
        <p:txBody>
          <a:bodyPr anchor="t">
            <a:normAutofit/>
          </a:bodyPr>
          <a:lstStyle/>
          <a:p>
            <a:r>
              <a:rPr lang="es-ES" sz="2800" b="1" dirty="0"/>
              <a:t>1500. Perugino. Virgen, San Juan Bautista y Santa Catalina. Museo del Louvre.</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5035" y="0"/>
            <a:ext cx="5336965" cy="6858000"/>
          </a:xfrm>
          <a:prstGeom prst="rect">
            <a:avLst/>
          </a:prstGeom>
        </p:spPr>
      </p:pic>
    </p:spTree>
    <p:extLst>
      <p:ext uri="{BB962C8B-B14F-4D97-AF65-F5344CB8AC3E}">
        <p14:creationId xmlns:p14="http://schemas.microsoft.com/office/powerpoint/2010/main" val="334920745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206835" cy="5938693"/>
          </a:xfrm>
        </p:spPr>
        <p:txBody>
          <a:bodyPr anchor="t">
            <a:normAutofit/>
          </a:bodyPr>
          <a:lstStyle/>
          <a:p>
            <a:r>
              <a:rPr lang="es-ES" sz="2800" b="1" dirty="0"/>
              <a:t>1500. Perugino. Virgen. Detroit Institute of Arts.</a:t>
            </a:r>
          </a:p>
        </p:txBody>
      </p:sp>
      <p:pic>
        <p:nvPicPr>
          <p:cNvPr id="4" name="Imagen 3">
            <a:extLst>
              <a:ext uri="{FF2B5EF4-FFF2-40B4-BE49-F238E27FC236}">
                <a16:creationId xmlns:a16="http://schemas.microsoft.com/office/drawing/2014/main" id="{DEEDD213-CDBF-456E-8503-FAD71C76E1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9920" y="0"/>
            <a:ext cx="5212080" cy="6858000"/>
          </a:xfrm>
          <a:prstGeom prst="rect">
            <a:avLst/>
          </a:prstGeom>
        </p:spPr>
      </p:pic>
    </p:spTree>
    <p:extLst>
      <p:ext uri="{BB962C8B-B14F-4D97-AF65-F5344CB8AC3E}">
        <p14:creationId xmlns:p14="http://schemas.microsoft.com/office/powerpoint/2010/main" val="235537298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994072" cy="5938693"/>
          </a:xfrm>
        </p:spPr>
        <p:txBody>
          <a:bodyPr anchor="t">
            <a:normAutofit/>
          </a:bodyPr>
          <a:lstStyle/>
          <a:p>
            <a:r>
              <a:rPr lang="es-ES" sz="2800" b="1" dirty="0"/>
              <a:t>1500. Perugino. San Sebastián. Duomo, Fiesole.</a:t>
            </a:r>
          </a:p>
        </p:txBody>
      </p:sp>
      <p:pic>
        <p:nvPicPr>
          <p:cNvPr id="4" name="Imagen 3">
            <a:extLst>
              <a:ext uri="{FF2B5EF4-FFF2-40B4-BE49-F238E27FC236}">
                <a16:creationId xmlns:a16="http://schemas.microsoft.com/office/drawing/2014/main" id="{9EBCE778-DC77-47EB-BA8A-9E0DD683CC9A}"/>
              </a:ext>
            </a:extLst>
          </p:cNvPr>
          <p:cNvPicPr>
            <a:picLocks noChangeAspect="1"/>
          </p:cNvPicPr>
          <p:nvPr/>
        </p:nvPicPr>
        <p:blipFill rotWithShape="1">
          <a:blip r:embed="rId2">
            <a:extLst>
              <a:ext uri="{28A0092B-C50C-407E-A947-70E740481C1C}">
                <a14:useLocalDpi xmlns:a14="http://schemas.microsoft.com/office/drawing/2010/main" val="0"/>
              </a:ext>
            </a:extLst>
          </a:blip>
          <a:srcRect l="48388" r="18556"/>
          <a:stretch/>
        </p:blipFill>
        <p:spPr>
          <a:xfrm>
            <a:off x="8783781" y="0"/>
            <a:ext cx="3408219" cy="6858000"/>
          </a:xfrm>
          <a:prstGeom prst="rect">
            <a:avLst/>
          </a:prstGeom>
        </p:spPr>
      </p:pic>
    </p:spTree>
    <p:extLst>
      <p:ext uri="{BB962C8B-B14F-4D97-AF65-F5344CB8AC3E}">
        <p14:creationId xmlns:p14="http://schemas.microsoft.com/office/powerpoint/2010/main" val="70562175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17295707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638799" cy="5938693"/>
          </a:xfrm>
        </p:spPr>
        <p:txBody>
          <a:bodyPr anchor="t">
            <a:normAutofit/>
          </a:bodyPr>
          <a:lstStyle/>
          <a:p>
            <a:r>
              <a:rPr lang="es-ES" sz="2800" dirty="0"/>
              <a:t>1500. Perugino. Natividad. Galería de Arte de la Universidad Yale</a:t>
            </a:r>
          </a:p>
        </p:txBody>
      </p:sp>
      <p:pic>
        <p:nvPicPr>
          <p:cNvPr id="4" name="Imagen 3">
            <a:extLst>
              <a:ext uri="{FF2B5EF4-FFF2-40B4-BE49-F238E27FC236}">
                <a16:creationId xmlns:a16="http://schemas.microsoft.com/office/drawing/2014/main" id="{B653CA7F-216C-4A82-8C1A-43F6CDA467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2680" y="0"/>
            <a:ext cx="5989320" cy="6858000"/>
          </a:xfrm>
          <a:prstGeom prst="rect">
            <a:avLst/>
          </a:prstGeom>
        </p:spPr>
      </p:pic>
    </p:spTree>
    <p:extLst>
      <p:ext uri="{BB962C8B-B14F-4D97-AF65-F5344CB8AC3E}">
        <p14:creationId xmlns:p14="http://schemas.microsoft.com/office/powerpoint/2010/main" val="66557558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875360" cy="5938693"/>
          </a:xfrm>
        </p:spPr>
        <p:txBody>
          <a:bodyPr anchor="t">
            <a:normAutofit/>
          </a:bodyPr>
          <a:lstStyle/>
          <a:p>
            <a:r>
              <a:rPr lang="fr-FR" sz="2800" dirty="0"/>
              <a:t>1500. </a:t>
            </a:r>
            <a:r>
              <a:rPr lang="fr-FR" sz="2800" dirty="0" err="1"/>
              <a:t>Perugino</a:t>
            </a:r>
            <a:r>
              <a:rPr lang="fr-FR" sz="2800" dirty="0"/>
              <a:t>. </a:t>
            </a:r>
            <a:r>
              <a:rPr lang="fr-FR" sz="2800" dirty="0" err="1"/>
              <a:t>Ascensión</a:t>
            </a:r>
            <a:r>
              <a:rPr lang="fr-FR" sz="2800" dirty="0"/>
              <a:t> de Cristo. Musée des Beaux Arts, Lyon.</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4813" y="0"/>
            <a:ext cx="5147187" cy="6858000"/>
          </a:xfrm>
          <a:prstGeom prst="rect">
            <a:avLst/>
          </a:prstGeom>
        </p:spPr>
      </p:pic>
    </p:spTree>
    <p:extLst>
      <p:ext uri="{BB962C8B-B14F-4D97-AF65-F5344CB8AC3E}">
        <p14:creationId xmlns:p14="http://schemas.microsoft.com/office/powerpoint/2010/main" val="29729093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594978" cy="5938693"/>
          </a:xfrm>
        </p:spPr>
        <p:txBody>
          <a:bodyPr anchor="t">
            <a:normAutofit/>
          </a:bodyPr>
          <a:lstStyle/>
          <a:p>
            <a:r>
              <a:rPr lang="it-IT" sz="2800" b="1" dirty="0"/>
              <a:t>1500. Perugino. Pala di Vallombrosa. </a:t>
            </a:r>
            <a:br>
              <a:rPr lang="it-IT" sz="2800" b="1" dirty="0"/>
            </a:br>
            <a:r>
              <a:rPr lang="es-ES" sz="2800" b="1" dirty="0"/>
              <a:t>Galleria </a:t>
            </a:r>
            <a:r>
              <a:rPr lang="es-ES" sz="2800" b="1" dirty="0" err="1"/>
              <a:t>degli</a:t>
            </a:r>
            <a:r>
              <a:rPr lang="es-ES" sz="2800" b="1" dirty="0"/>
              <a:t> Uffizi, Florencia.</a:t>
            </a:r>
            <a:br>
              <a:rPr lang="es-ES" sz="2800" b="1" dirty="0"/>
            </a:br>
            <a:br>
              <a:rPr lang="it-IT" sz="2800" dirty="0"/>
            </a:br>
            <a:r>
              <a:rPr lang="es-ES" sz="2400" dirty="0">
                <a:latin typeface="+mn-lt"/>
              </a:rPr>
              <a:t>Los santos representados en este retablo (llamado Retablo de </a:t>
            </a:r>
            <a:r>
              <a:rPr lang="es-ES" sz="2400" dirty="0" err="1">
                <a:latin typeface="+mn-lt"/>
              </a:rPr>
              <a:t>Vallombrosa</a:t>
            </a:r>
            <a:r>
              <a:rPr lang="es-ES" sz="2400" dirty="0">
                <a:latin typeface="+mn-lt"/>
              </a:rPr>
              <a:t>) son, de izquierda a derecha, Giovanni </a:t>
            </a:r>
            <a:r>
              <a:rPr lang="es-ES" sz="2400" dirty="0" err="1">
                <a:latin typeface="+mn-lt"/>
              </a:rPr>
              <a:t>Guadalberto</a:t>
            </a:r>
            <a:r>
              <a:rPr lang="es-ES" sz="2400" dirty="0">
                <a:latin typeface="+mn-lt"/>
              </a:rPr>
              <a:t>, fundador del monasterio de </a:t>
            </a:r>
            <a:r>
              <a:rPr lang="es-ES" sz="2400" dirty="0" err="1">
                <a:latin typeface="+mn-lt"/>
              </a:rPr>
              <a:t>Vallombrosa</a:t>
            </a:r>
            <a:r>
              <a:rPr lang="es-ES" sz="2400" dirty="0">
                <a:latin typeface="+mn-lt"/>
              </a:rPr>
              <a:t>, Bernardo </a:t>
            </a:r>
            <a:r>
              <a:rPr lang="es-ES" sz="2400" dirty="0" err="1">
                <a:latin typeface="+mn-lt"/>
              </a:rPr>
              <a:t>degli</a:t>
            </a:r>
            <a:r>
              <a:rPr lang="es-ES" sz="2400" dirty="0">
                <a:latin typeface="+mn-lt"/>
              </a:rPr>
              <a:t> </a:t>
            </a:r>
            <a:r>
              <a:rPr lang="es-ES" sz="2400" dirty="0" err="1">
                <a:latin typeface="+mn-lt"/>
              </a:rPr>
              <a:t>Uberti</a:t>
            </a:r>
            <a:r>
              <a:rPr lang="es-ES" sz="2400" dirty="0">
                <a:latin typeface="+mn-lt"/>
              </a:rPr>
              <a:t>, monje de </a:t>
            </a:r>
            <a:r>
              <a:rPr lang="es-ES" sz="2400" dirty="0" err="1">
                <a:latin typeface="+mn-lt"/>
              </a:rPr>
              <a:t>Vallombrosa</a:t>
            </a:r>
            <a:r>
              <a:rPr lang="es-ES" sz="2400" dirty="0">
                <a:latin typeface="+mn-lt"/>
              </a:rPr>
              <a:t>, Benedetto, inspirador de las reglas de </a:t>
            </a:r>
            <a:r>
              <a:rPr lang="es-ES" sz="2400" dirty="0" err="1">
                <a:latin typeface="+mn-lt"/>
              </a:rPr>
              <a:t>Vallombrosa</a:t>
            </a:r>
            <a:r>
              <a:rPr lang="es-ES" sz="2400" dirty="0">
                <a:latin typeface="+mn-lt"/>
              </a:rPr>
              <a:t>, y el arcángel Miguel. </a:t>
            </a:r>
          </a:p>
        </p:txBody>
      </p:sp>
      <p:pic>
        <p:nvPicPr>
          <p:cNvPr id="4" name="Imagen 3">
            <a:extLst>
              <a:ext uri="{FF2B5EF4-FFF2-40B4-BE49-F238E27FC236}">
                <a16:creationId xmlns:a16="http://schemas.microsoft.com/office/drawing/2014/main" id="{C75B392E-9882-4642-B2F0-CBF15ECD88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8037" y="63775"/>
            <a:ext cx="4003963" cy="6794225"/>
          </a:xfrm>
          <a:prstGeom prst="rect">
            <a:avLst/>
          </a:prstGeom>
        </p:spPr>
      </p:pic>
    </p:spTree>
    <p:extLst>
      <p:ext uri="{BB962C8B-B14F-4D97-AF65-F5344CB8AC3E}">
        <p14:creationId xmlns:p14="http://schemas.microsoft.com/office/powerpoint/2010/main" val="65009257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8506690" cy="5938693"/>
          </a:xfrm>
        </p:spPr>
        <p:txBody>
          <a:bodyPr anchor="t">
            <a:normAutofit/>
          </a:bodyPr>
          <a:lstStyle/>
          <a:p>
            <a:r>
              <a:rPr lang="es-ES" sz="2800" dirty="0"/>
              <a:t>1500. Perugino. Altar </a:t>
            </a:r>
            <a:r>
              <a:rPr lang="es-ES" sz="2800" dirty="0" err="1"/>
              <a:t>Vallombrosa</a:t>
            </a:r>
            <a:r>
              <a:rPr lang="es-ES" sz="2800" dirty="0"/>
              <a:t>. Detalle 1. Galería de la Academia, Florencia.</a:t>
            </a:r>
          </a:p>
        </p:txBody>
      </p:sp>
      <p:pic>
        <p:nvPicPr>
          <p:cNvPr id="4" name="Imagen 3">
            <a:extLst>
              <a:ext uri="{FF2B5EF4-FFF2-40B4-BE49-F238E27FC236}">
                <a16:creationId xmlns:a16="http://schemas.microsoft.com/office/drawing/2014/main" id="{30FD7F0A-7D57-4B0C-B476-B35B238244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0145" y="28584"/>
            <a:ext cx="3061855" cy="6829416"/>
          </a:xfrm>
          <a:prstGeom prst="rect">
            <a:avLst/>
          </a:prstGeom>
        </p:spPr>
      </p:pic>
    </p:spTree>
    <p:extLst>
      <p:ext uri="{BB962C8B-B14F-4D97-AF65-F5344CB8AC3E}">
        <p14:creationId xmlns:p14="http://schemas.microsoft.com/office/powerpoint/2010/main" val="164804120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63236" y="365125"/>
            <a:ext cx="6396871" cy="5938693"/>
          </a:xfrm>
        </p:spPr>
        <p:txBody>
          <a:bodyPr anchor="t">
            <a:normAutofit fontScale="90000"/>
          </a:bodyPr>
          <a:lstStyle/>
          <a:p>
            <a:pPr algn="l"/>
            <a:r>
              <a:rPr lang="it-IT" sz="3100" b="1" dirty="0"/>
              <a:t>1500. Perugino. Pala TeziVirgen con cuatro santos. Galleria Nazionale dell'Umbria, Perugia.</a:t>
            </a:r>
            <a:br>
              <a:rPr lang="it-IT" sz="2800" dirty="0"/>
            </a:br>
            <a:br>
              <a:rPr lang="it-IT" sz="2700" dirty="0">
                <a:latin typeface="+mn-lt"/>
              </a:rPr>
            </a:br>
            <a:r>
              <a:rPr lang="es-ES" sz="2700" dirty="0">
                <a:latin typeface="+mn-lt"/>
              </a:rPr>
              <a:t>Este retablo estaba destinado a la capilla de </a:t>
            </a:r>
            <a:r>
              <a:rPr lang="es-ES" sz="2700" dirty="0" err="1">
                <a:latin typeface="+mn-lt"/>
              </a:rPr>
              <a:t>Angelo</a:t>
            </a:r>
            <a:r>
              <a:rPr lang="es-ES" sz="2700" dirty="0">
                <a:latin typeface="+mn-lt"/>
              </a:rPr>
              <a:t> </a:t>
            </a:r>
            <a:r>
              <a:rPr lang="es-ES" sz="2700" dirty="0" err="1">
                <a:latin typeface="+mn-lt"/>
              </a:rPr>
              <a:t>Tezi</a:t>
            </a:r>
            <a:r>
              <a:rPr lang="es-ES" sz="2700" dirty="0">
                <a:latin typeface="+mn-lt"/>
              </a:rPr>
              <a:t> en la iglesia de </a:t>
            </a:r>
            <a:r>
              <a:rPr lang="es-ES" sz="2700" dirty="0" err="1">
                <a:latin typeface="+mn-lt"/>
              </a:rPr>
              <a:t>Sant'Agostino</a:t>
            </a:r>
            <a:r>
              <a:rPr lang="es-ES" sz="2700" dirty="0">
                <a:latin typeface="+mn-lt"/>
              </a:rPr>
              <a:t> en Perugia. La Virgen está entronizada en las nubes con el Niño Jesús, cuya mano derecha se levanta en señal de bendición. A la derecha de la Virgen está el ermitaño agustino Nicolás de Tolentino, ya su izquierda está el monje franciscano San Bernardo de Siena. Arrodillado en adoración abajo están San Sebastián y, a la izquierda, San Jerónimo, una figura muy similar a San Jerónimo en la Crucifixión de Rafael en Londres. La pintura fue ejecutada con la colaboración de Eusebio da San Giorgio (c. 1478-después de 1535 en Perugia) quien fue alumno de Fiorenzo di Lorenzo.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697" y="0"/>
            <a:ext cx="5333303" cy="6858000"/>
          </a:xfrm>
          <a:prstGeom prst="rect">
            <a:avLst/>
          </a:prstGeom>
        </p:spPr>
      </p:pic>
    </p:spTree>
    <p:extLst>
      <p:ext uri="{BB962C8B-B14F-4D97-AF65-F5344CB8AC3E}">
        <p14:creationId xmlns:p14="http://schemas.microsoft.com/office/powerpoint/2010/main" val="334920745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63236" y="365125"/>
            <a:ext cx="6396871" cy="5938693"/>
          </a:xfrm>
        </p:spPr>
        <p:txBody>
          <a:bodyPr anchor="t">
            <a:normAutofit/>
          </a:bodyPr>
          <a:lstStyle/>
          <a:p>
            <a:pPr algn="l"/>
            <a:r>
              <a:rPr lang="es-ES" sz="2400" b="0" i="0" dirty="0">
                <a:effectLst/>
                <a:latin typeface="+mn-lt"/>
              </a:rPr>
              <a:t>En la parte inferior central está la abertura para un pequeño tabernáculo, que debía contener el </a:t>
            </a:r>
            <a:r>
              <a:rPr lang="es-ES" sz="2400" b="0" i="0" u="none" strike="noStrike" dirty="0">
                <a:effectLst/>
                <a:latin typeface="+mn-lt"/>
              </a:rPr>
              <a:t>Santísimo Sacramento.</a:t>
            </a:r>
            <a:r>
              <a:rPr lang="es-ES" sz="2400" b="0" i="0" dirty="0">
                <a:effectLst/>
                <a:latin typeface="+mn-lt"/>
              </a:rPr>
              <a:t> A pesar de la gran finura pictórica, la obra presenta diversos elementos del repertorio, como la Virgen con el Niño a partir de una caricatura de la que también se tomó la </a:t>
            </a:r>
            <a:r>
              <a:rPr lang="es-ES" sz="2400" b="0" i="1" u="none" strike="noStrike" dirty="0">
                <a:effectLst/>
                <a:latin typeface="+mn-lt"/>
              </a:rPr>
              <a:t>Madonna della </a:t>
            </a:r>
            <a:r>
              <a:rPr lang="es-ES" sz="2400" b="0" i="1" u="none" strike="noStrike" dirty="0" err="1">
                <a:effectLst/>
                <a:latin typeface="+mn-lt"/>
              </a:rPr>
              <a:t>Consolazione</a:t>
            </a:r>
            <a:r>
              <a:rPr lang="es-ES" sz="2400" b="0" i="1" u="none" strike="noStrike" dirty="0">
                <a:effectLst/>
                <a:latin typeface="+mn-lt"/>
              </a:rPr>
              <a:t> </a:t>
            </a:r>
            <a:r>
              <a:rPr lang="es-ES" sz="2400" b="0" i="0" dirty="0">
                <a:effectLst/>
                <a:latin typeface="+mn-lt"/>
              </a:rPr>
              <a:t>en esos mismos años.</a:t>
            </a:r>
            <a:br>
              <a:rPr lang="es-ES" sz="2400" b="0" i="0" dirty="0">
                <a:effectLst/>
                <a:latin typeface="+mn-lt"/>
              </a:rPr>
            </a:br>
            <a:r>
              <a:rPr lang="es-ES" sz="2400" b="0" i="0" dirty="0">
                <a:effectLst/>
                <a:latin typeface="+mn-lt"/>
              </a:rPr>
              <a:t>La forma de difundir los colores no es típica de Perugino, con claroscuros fuertes y con las sombras extendidas a través de tonos marrones y terrosos que más bien recuerdan el estilo de </a:t>
            </a:r>
            <a:r>
              <a:rPr lang="es-ES" sz="2400" b="0" i="0" u="none" strike="noStrike" dirty="0">
                <a:effectLst/>
                <a:latin typeface="+mn-lt"/>
              </a:rPr>
              <a:t>Luca </a:t>
            </a:r>
            <a:r>
              <a:rPr lang="es-ES" sz="2400" b="0" i="0" u="none" strike="noStrike" dirty="0" err="1">
                <a:effectLst/>
                <a:latin typeface="+mn-lt"/>
              </a:rPr>
              <a:t>Signorelli</a:t>
            </a:r>
            <a:r>
              <a:rPr lang="es-ES" sz="2400" b="0" i="0" u="none" strike="noStrike" dirty="0">
                <a:effectLst/>
                <a:latin typeface="+mn-lt"/>
              </a:rPr>
              <a:t>.</a:t>
            </a:r>
            <a:r>
              <a:rPr lang="es-ES" sz="2400" b="0" i="0" dirty="0">
                <a:effectLst/>
                <a:latin typeface="+mn-lt"/>
              </a:rPr>
              <a:t> Probablemente se trata de una obra del taller, en la que el maestro intervenía solo para algunas piezas.</a:t>
            </a:r>
            <a:br>
              <a:rPr lang="es-ES" sz="2400" b="0" i="0" dirty="0">
                <a:solidFill>
                  <a:srgbClr val="202122"/>
                </a:solidFill>
                <a:effectLst/>
                <a:latin typeface="+mn-lt"/>
              </a:rPr>
            </a:br>
            <a:endParaRPr lang="es-ES" sz="48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697" y="0"/>
            <a:ext cx="5333303" cy="6858000"/>
          </a:xfrm>
          <a:prstGeom prst="rect">
            <a:avLst/>
          </a:prstGeom>
        </p:spPr>
      </p:pic>
    </p:spTree>
    <p:extLst>
      <p:ext uri="{BB962C8B-B14F-4D97-AF65-F5344CB8AC3E}">
        <p14:creationId xmlns:p14="http://schemas.microsoft.com/office/powerpoint/2010/main" val="60674827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6"/>
            <a:ext cx="11637817" cy="2087130"/>
          </a:xfrm>
        </p:spPr>
        <p:txBody>
          <a:bodyPr anchor="t">
            <a:normAutofit/>
          </a:bodyPr>
          <a:lstStyle/>
          <a:p>
            <a:r>
              <a:rPr lang="it-IT" sz="2800" dirty="0"/>
              <a:t>1500. Perugino. Pala Tezi. Predela. Última cena. </a:t>
            </a:r>
            <a:br>
              <a:rPr lang="it-IT" sz="2800" dirty="0"/>
            </a:br>
            <a:r>
              <a:rPr lang="it-IT" sz="2800" dirty="0"/>
              <a:t>Galleria Nazionale dell'Umbria, Perugia.</a:t>
            </a:r>
            <a:endParaRPr lang="es-ES" sz="2800" dirty="0"/>
          </a:p>
        </p:txBody>
      </p:sp>
      <p:pic>
        <p:nvPicPr>
          <p:cNvPr id="4" name="Imagen 3">
            <a:extLst>
              <a:ext uri="{FF2B5EF4-FFF2-40B4-BE49-F238E27FC236}">
                <a16:creationId xmlns:a16="http://schemas.microsoft.com/office/drawing/2014/main" id="{6FD09821-8B78-4DA8-BF9A-71F622CF15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15491"/>
            <a:ext cx="12194645" cy="3006436"/>
          </a:xfrm>
          <a:prstGeom prst="rect">
            <a:avLst/>
          </a:prstGeom>
        </p:spPr>
      </p:pic>
    </p:spTree>
    <p:extLst>
      <p:ext uri="{BB962C8B-B14F-4D97-AF65-F5344CB8AC3E}">
        <p14:creationId xmlns:p14="http://schemas.microsoft.com/office/powerpoint/2010/main" val="37712354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638799" cy="5938693"/>
          </a:xfrm>
        </p:spPr>
        <p:txBody>
          <a:bodyPr anchor="t">
            <a:normAutofit/>
          </a:bodyPr>
          <a:lstStyle/>
          <a:p>
            <a:r>
              <a:rPr lang="es-ES" sz="2800" dirty="0"/>
              <a:t>1500. Perugino. Transfiguración.</a:t>
            </a:r>
          </a:p>
        </p:txBody>
      </p:sp>
      <p:pic>
        <p:nvPicPr>
          <p:cNvPr id="4" name="Imagen 3">
            <a:extLst>
              <a:ext uri="{FF2B5EF4-FFF2-40B4-BE49-F238E27FC236}">
                <a16:creationId xmlns:a16="http://schemas.microsoft.com/office/drawing/2014/main" id="{4F590B9E-1DDF-4EDC-9FDF-7E052058C9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5591" y="0"/>
            <a:ext cx="5566410" cy="6858000"/>
          </a:xfrm>
          <a:prstGeom prst="rect">
            <a:avLst/>
          </a:prstGeom>
        </p:spPr>
      </p:pic>
    </p:spTree>
    <p:extLst>
      <p:ext uri="{BB962C8B-B14F-4D97-AF65-F5344CB8AC3E}">
        <p14:creationId xmlns:p14="http://schemas.microsoft.com/office/powerpoint/2010/main" val="88707850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860472" cy="5938693"/>
          </a:xfrm>
        </p:spPr>
        <p:txBody>
          <a:bodyPr anchor="t">
            <a:normAutofit/>
          </a:bodyPr>
          <a:lstStyle/>
          <a:p>
            <a:r>
              <a:rPr lang="es-ES" sz="2800" dirty="0"/>
              <a:t>1500. Perugino. Virgen entre San Jerónimo y San Agustín. Museo de Bellas Artes de Burdeos.</a:t>
            </a:r>
          </a:p>
        </p:txBody>
      </p:sp>
      <p:pic>
        <p:nvPicPr>
          <p:cNvPr id="4" name="Imagen 3">
            <a:extLst>
              <a:ext uri="{FF2B5EF4-FFF2-40B4-BE49-F238E27FC236}">
                <a16:creationId xmlns:a16="http://schemas.microsoft.com/office/drawing/2014/main" id="{0C06890D-D9DD-4339-9DCC-5BA278978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9325" y="0"/>
            <a:ext cx="5692676" cy="6858000"/>
          </a:xfrm>
          <a:prstGeom prst="rect">
            <a:avLst/>
          </a:prstGeom>
        </p:spPr>
      </p:pic>
    </p:spTree>
    <p:extLst>
      <p:ext uri="{BB962C8B-B14F-4D97-AF65-F5344CB8AC3E}">
        <p14:creationId xmlns:p14="http://schemas.microsoft.com/office/powerpoint/2010/main" val="228887192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428508" cy="5938693"/>
          </a:xfrm>
        </p:spPr>
        <p:txBody>
          <a:bodyPr anchor="t">
            <a:normAutofit/>
          </a:bodyPr>
          <a:lstStyle/>
          <a:p>
            <a:r>
              <a:rPr lang="es-ES" sz="2800" dirty="0"/>
              <a:t>1500. Perugino. Bautismo de Cristo. Museo de Historia del Arte de Viena.</a:t>
            </a:r>
          </a:p>
        </p:txBody>
      </p:sp>
      <p:pic>
        <p:nvPicPr>
          <p:cNvPr id="4" name="Imagen 3">
            <a:extLst>
              <a:ext uri="{FF2B5EF4-FFF2-40B4-BE49-F238E27FC236}">
                <a16:creationId xmlns:a16="http://schemas.microsoft.com/office/drawing/2014/main" id="{6CDA7B06-7C76-4A3A-84DC-3FB5A456BB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1371" y="0"/>
            <a:ext cx="5040630" cy="6858000"/>
          </a:xfrm>
          <a:prstGeom prst="rect">
            <a:avLst/>
          </a:prstGeom>
        </p:spPr>
      </p:pic>
    </p:spTree>
    <p:extLst>
      <p:ext uri="{BB962C8B-B14F-4D97-AF65-F5344CB8AC3E}">
        <p14:creationId xmlns:p14="http://schemas.microsoft.com/office/powerpoint/2010/main" val="252944795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14780523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E6DBB01-DC70-4C8A-A3D8-3C7CB3DC6BFF}"/>
              </a:ext>
            </a:extLst>
          </p:cNvPr>
          <p:cNvPicPr>
            <a:picLocks noChangeAspect="1"/>
          </p:cNvPicPr>
          <p:nvPr/>
        </p:nvPicPr>
        <p:blipFill rotWithShape="1">
          <a:blip r:embed="rId2"/>
          <a:srcRect l="12613" t="9677" r="39433" b="17155"/>
          <a:stretch/>
        </p:blipFill>
        <p:spPr>
          <a:xfrm>
            <a:off x="4197316" y="0"/>
            <a:ext cx="7994684" cy="6858000"/>
          </a:xfrm>
          <a:prstGeom prst="rect">
            <a:avLst/>
          </a:prstGeom>
        </p:spPr>
      </p:pic>
      <p:sp>
        <p:nvSpPr>
          <p:cNvPr id="6" name="Título 5">
            <a:extLst>
              <a:ext uri="{FF2B5EF4-FFF2-40B4-BE49-F238E27FC236}">
                <a16:creationId xmlns:a16="http://schemas.microsoft.com/office/drawing/2014/main" id="{EBB574AC-FA45-492B-B592-EABAF80CDD78}"/>
              </a:ext>
            </a:extLst>
          </p:cNvPr>
          <p:cNvSpPr>
            <a:spLocks noGrp="1"/>
          </p:cNvSpPr>
          <p:nvPr>
            <p:ph type="title"/>
          </p:nvPr>
        </p:nvSpPr>
        <p:spPr>
          <a:xfrm>
            <a:off x="374073" y="365125"/>
            <a:ext cx="3657600" cy="5647748"/>
          </a:xfrm>
        </p:spPr>
        <p:txBody>
          <a:bodyPr anchor="t">
            <a:normAutofit/>
          </a:bodyPr>
          <a:lstStyle/>
          <a:p>
            <a:r>
              <a:rPr lang="es-ES" sz="3200" b="1" dirty="0"/>
              <a:t>1500. Perugino. Políptico de San Pedro.</a:t>
            </a:r>
          </a:p>
        </p:txBody>
      </p:sp>
    </p:spTree>
    <p:extLst>
      <p:ext uri="{BB962C8B-B14F-4D97-AF65-F5344CB8AC3E}">
        <p14:creationId xmlns:p14="http://schemas.microsoft.com/office/powerpoint/2010/main" val="58235333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761017" cy="5938693"/>
          </a:xfrm>
        </p:spPr>
        <p:txBody>
          <a:bodyPr anchor="t">
            <a:normAutofit/>
          </a:bodyPr>
          <a:lstStyle/>
          <a:p>
            <a:r>
              <a:rPr lang="es-ES" sz="2800" dirty="0"/>
              <a:t>1500. Perugino. Políptico de San Pedro. Museo de Bellas Artes, Lyon.</a:t>
            </a:r>
          </a:p>
        </p:txBody>
      </p:sp>
      <p:pic>
        <p:nvPicPr>
          <p:cNvPr id="4" name="Imagen 3">
            <a:extLst>
              <a:ext uri="{FF2B5EF4-FFF2-40B4-BE49-F238E27FC236}">
                <a16:creationId xmlns:a16="http://schemas.microsoft.com/office/drawing/2014/main" id="{FDD5ECEE-29C0-4CF7-981E-A51F8737BD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5971" y="0"/>
            <a:ext cx="4446029" cy="6858000"/>
          </a:xfrm>
          <a:prstGeom prst="rect">
            <a:avLst/>
          </a:prstGeom>
        </p:spPr>
      </p:pic>
    </p:spTree>
    <p:extLst>
      <p:ext uri="{BB962C8B-B14F-4D97-AF65-F5344CB8AC3E}">
        <p14:creationId xmlns:p14="http://schemas.microsoft.com/office/powerpoint/2010/main" val="26242568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262254" cy="5938693"/>
          </a:xfrm>
        </p:spPr>
        <p:txBody>
          <a:bodyPr anchor="t">
            <a:normAutofit/>
          </a:bodyPr>
          <a:lstStyle/>
          <a:p>
            <a:r>
              <a:rPr lang="es-ES" sz="2800" dirty="0"/>
              <a:t>1500. Perugino. Políptico de San Pedro. Ascensión. Museo de Bellas Artes, Lyon.</a:t>
            </a:r>
          </a:p>
        </p:txBody>
      </p:sp>
      <p:pic>
        <p:nvPicPr>
          <p:cNvPr id="4" name="Imagen 3">
            <a:extLst>
              <a:ext uri="{FF2B5EF4-FFF2-40B4-BE49-F238E27FC236}">
                <a16:creationId xmlns:a16="http://schemas.microsoft.com/office/drawing/2014/main" id="{3ED2A29F-0AE3-492A-953C-359F09860B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780" y="0"/>
            <a:ext cx="5189220" cy="6858000"/>
          </a:xfrm>
          <a:prstGeom prst="rect">
            <a:avLst/>
          </a:prstGeom>
        </p:spPr>
      </p:pic>
    </p:spTree>
    <p:extLst>
      <p:ext uri="{BB962C8B-B14F-4D97-AF65-F5344CB8AC3E}">
        <p14:creationId xmlns:p14="http://schemas.microsoft.com/office/powerpoint/2010/main" val="246724636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1"/>
            <a:ext cx="11263744" cy="706582"/>
          </a:xfrm>
        </p:spPr>
        <p:txBody>
          <a:bodyPr anchor="ctr">
            <a:normAutofit/>
          </a:bodyPr>
          <a:lstStyle/>
          <a:p>
            <a:pPr algn="ctr"/>
            <a:r>
              <a:rPr lang="es-ES" sz="2800" dirty="0"/>
              <a:t>1500. Perugino. Políptico de San Pedro. Bendición eterna.</a:t>
            </a:r>
          </a:p>
        </p:txBody>
      </p:sp>
      <p:pic>
        <p:nvPicPr>
          <p:cNvPr id="4" name="Imagen 3">
            <a:extLst>
              <a:ext uri="{FF2B5EF4-FFF2-40B4-BE49-F238E27FC236}">
                <a16:creationId xmlns:a16="http://schemas.microsoft.com/office/drawing/2014/main" id="{60826E34-290C-4F3F-8F84-3DF0DC1399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09" y="706583"/>
            <a:ext cx="12172991" cy="6151418"/>
          </a:xfrm>
          <a:prstGeom prst="rect">
            <a:avLst/>
          </a:prstGeom>
        </p:spPr>
      </p:pic>
    </p:spTree>
    <p:extLst>
      <p:ext uri="{BB962C8B-B14F-4D97-AF65-F5344CB8AC3E}">
        <p14:creationId xmlns:p14="http://schemas.microsoft.com/office/powerpoint/2010/main" val="203438991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4378035" cy="5938693"/>
          </a:xfrm>
        </p:spPr>
        <p:txBody>
          <a:bodyPr anchor="t">
            <a:normAutofit/>
          </a:bodyPr>
          <a:lstStyle/>
          <a:p>
            <a:r>
              <a:rPr lang="es-ES" sz="2800" b="1" dirty="0"/>
              <a:t>1500. Perugino. Políptico de San Pedro. Profeta Jeremías. Museo de Bellas Artes, Nantes.</a:t>
            </a:r>
          </a:p>
        </p:txBody>
      </p:sp>
      <p:pic>
        <p:nvPicPr>
          <p:cNvPr id="4" name="Imagen 3">
            <a:extLst>
              <a:ext uri="{FF2B5EF4-FFF2-40B4-BE49-F238E27FC236}">
                <a16:creationId xmlns:a16="http://schemas.microsoft.com/office/drawing/2014/main" id="{C42A3BD6-A794-442E-AC68-C2A8AAFBA0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399561422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4682835" cy="5938693"/>
          </a:xfrm>
        </p:spPr>
        <p:txBody>
          <a:bodyPr anchor="t">
            <a:normAutofit/>
          </a:bodyPr>
          <a:lstStyle/>
          <a:p>
            <a:r>
              <a:rPr lang="es-ES" sz="2800" b="1" dirty="0"/>
              <a:t>1500. Perugino. Políptico de San Pedro. Profeta Isaías. </a:t>
            </a:r>
            <a:r>
              <a:rPr lang="es-ES" sz="2800" b="1" i="0" dirty="0">
                <a:effectLst/>
              </a:rPr>
              <a:t>Museo de Bellas Artes de Nantes.</a:t>
            </a:r>
            <a:endParaRPr lang="es-ES" sz="2800" b="1" dirty="0"/>
          </a:p>
        </p:txBody>
      </p:sp>
      <p:pic>
        <p:nvPicPr>
          <p:cNvPr id="4" name="Imagen 3">
            <a:extLst>
              <a:ext uri="{FF2B5EF4-FFF2-40B4-BE49-F238E27FC236}">
                <a16:creationId xmlns:a16="http://schemas.microsoft.com/office/drawing/2014/main" id="{FC1F717D-8B6E-4484-BB51-C44A564DE2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6184" y="0"/>
            <a:ext cx="6825816" cy="6825816"/>
          </a:xfrm>
          <a:prstGeom prst="rect">
            <a:avLst/>
          </a:prstGeom>
        </p:spPr>
      </p:pic>
    </p:spTree>
    <p:extLst>
      <p:ext uri="{BB962C8B-B14F-4D97-AF65-F5344CB8AC3E}">
        <p14:creationId xmlns:p14="http://schemas.microsoft.com/office/powerpoint/2010/main" val="33240679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444835" cy="5938693"/>
          </a:xfrm>
        </p:spPr>
        <p:txBody>
          <a:bodyPr anchor="t">
            <a:normAutofit/>
          </a:bodyPr>
          <a:lstStyle/>
          <a:p>
            <a:r>
              <a:rPr lang="es-ES" sz="2800" b="1" dirty="0"/>
              <a:t>1500. Perugino. Políptico de San Pedro. San Mauro.</a:t>
            </a:r>
            <a:r>
              <a:rPr lang="es-ES" sz="2800" b="1" i="0" dirty="0">
                <a:effectLst/>
              </a:rPr>
              <a:t> Galería Nacional de Umbría, Perugia.</a:t>
            </a:r>
            <a:endParaRPr lang="es-ES" sz="2800" b="1" dirty="0"/>
          </a:p>
        </p:txBody>
      </p:sp>
      <p:pic>
        <p:nvPicPr>
          <p:cNvPr id="4" name="Imagen 3">
            <a:extLst>
              <a:ext uri="{FF2B5EF4-FFF2-40B4-BE49-F238E27FC236}">
                <a16:creationId xmlns:a16="http://schemas.microsoft.com/office/drawing/2014/main" id="{2F429FB2-F61E-4BE6-9C2E-3D31E6C40B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5520" y="0"/>
            <a:ext cx="6126480" cy="6858000"/>
          </a:xfrm>
          <a:prstGeom prst="rect">
            <a:avLst/>
          </a:prstGeom>
        </p:spPr>
      </p:pic>
    </p:spTree>
    <p:extLst>
      <p:ext uri="{BB962C8B-B14F-4D97-AF65-F5344CB8AC3E}">
        <p14:creationId xmlns:p14="http://schemas.microsoft.com/office/powerpoint/2010/main" val="92370866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553199" cy="5938693"/>
          </a:xfrm>
        </p:spPr>
        <p:txBody>
          <a:bodyPr anchor="t">
            <a:normAutofit/>
          </a:bodyPr>
          <a:lstStyle/>
          <a:p>
            <a:r>
              <a:rPr lang="es-ES" sz="2800" b="1" dirty="0"/>
              <a:t>1500. Perugino. Políptico de San Pedro. Santa Flavia. Pinacoteca Vaticana.</a:t>
            </a:r>
          </a:p>
        </p:txBody>
      </p:sp>
      <p:pic>
        <p:nvPicPr>
          <p:cNvPr id="4" name="Imagen 3">
            <a:extLst>
              <a:ext uri="{FF2B5EF4-FFF2-40B4-BE49-F238E27FC236}">
                <a16:creationId xmlns:a16="http://schemas.microsoft.com/office/drawing/2014/main" id="{478EA0FE-8957-409B-88DC-859DA71242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8551" y="0"/>
            <a:ext cx="4743450" cy="6858000"/>
          </a:xfrm>
          <a:prstGeom prst="rect">
            <a:avLst/>
          </a:prstGeom>
        </p:spPr>
      </p:pic>
    </p:spTree>
    <p:extLst>
      <p:ext uri="{BB962C8B-B14F-4D97-AF65-F5344CB8AC3E}">
        <p14:creationId xmlns:p14="http://schemas.microsoft.com/office/powerpoint/2010/main" val="156243129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1"/>
            <a:ext cx="11222181" cy="789708"/>
          </a:xfrm>
        </p:spPr>
        <p:txBody>
          <a:bodyPr anchor="ctr">
            <a:normAutofit fontScale="90000"/>
          </a:bodyPr>
          <a:lstStyle/>
          <a:p>
            <a:pPr algn="ctr"/>
            <a:r>
              <a:rPr lang="es-ES" sz="2800" b="1" dirty="0"/>
              <a:t>1496. Perugino. Políptico de San Pedro. Adoración de los magos. </a:t>
            </a:r>
            <a:br>
              <a:rPr lang="es-ES" sz="2800" b="1" dirty="0"/>
            </a:br>
            <a:r>
              <a:rPr lang="es-ES" sz="2800" b="1" dirty="0"/>
              <a:t>Museo de Bellas Artes de </a:t>
            </a:r>
            <a:r>
              <a:rPr lang="es-ES" sz="2800" b="1" dirty="0" err="1"/>
              <a:t>Rouen</a:t>
            </a:r>
            <a:r>
              <a:rPr lang="es-ES" sz="2800" b="1" dirty="0"/>
              <a:t>.</a:t>
            </a:r>
          </a:p>
        </p:txBody>
      </p:sp>
      <p:pic>
        <p:nvPicPr>
          <p:cNvPr id="4" name="Imagen 3">
            <a:extLst>
              <a:ext uri="{FF2B5EF4-FFF2-40B4-BE49-F238E27FC236}">
                <a16:creationId xmlns:a16="http://schemas.microsoft.com/office/drawing/2014/main" id="{4B69415C-688C-4662-8AB8-25BBB33AB2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719" y="789709"/>
            <a:ext cx="11406562" cy="6068291"/>
          </a:xfrm>
          <a:prstGeom prst="rect">
            <a:avLst/>
          </a:prstGeom>
        </p:spPr>
      </p:pic>
    </p:spTree>
    <p:extLst>
      <p:ext uri="{BB962C8B-B14F-4D97-AF65-F5344CB8AC3E}">
        <p14:creationId xmlns:p14="http://schemas.microsoft.com/office/powerpoint/2010/main" val="310141245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s-ES" sz="2800" b="1" dirty="0"/>
              <a:t>1500. Perugino. Políptico de San Pedro. San </a:t>
            </a:r>
            <a:r>
              <a:rPr lang="es-ES" sz="2800" b="1" dirty="0" err="1"/>
              <a:t>Erecolano</a:t>
            </a:r>
            <a:r>
              <a:rPr lang="es-ES" sz="2800" b="1" dirty="0"/>
              <a:t>. </a:t>
            </a:r>
            <a:r>
              <a:rPr lang="es-ES" sz="2800" b="1" i="0" dirty="0">
                <a:effectLst/>
              </a:rPr>
              <a:t>Galería Nacional de Umbría, Perugia.</a:t>
            </a:r>
            <a:endParaRPr lang="es-ES" sz="2800" b="1" dirty="0"/>
          </a:p>
        </p:txBody>
      </p:sp>
      <p:pic>
        <p:nvPicPr>
          <p:cNvPr id="4" name="Imagen 3">
            <a:extLst>
              <a:ext uri="{FF2B5EF4-FFF2-40B4-BE49-F238E27FC236}">
                <a16:creationId xmlns:a16="http://schemas.microsoft.com/office/drawing/2014/main" id="{43C07560-920C-4B2E-BC82-A651B1DC82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9580" y="0"/>
            <a:ext cx="7932420" cy="6858000"/>
          </a:xfrm>
          <a:prstGeom prst="rect">
            <a:avLst/>
          </a:prstGeom>
        </p:spPr>
      </p:pic>
    </p:spTree>
    <p:extLst>
      <p:ext uri="{BB962C8B-B14F-4D97-AF65-F5344CB8AC3E}">
        <p14:creationId xmlns:p14="http://schemas.microsoft.com/office/powerpoint/2010/main" val="406132483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0"/>
            <a:ext cx="11333017" cy="745346"/>
          </a:xfrm>
        </p:spPr>
        <p:txBody>
          <a:bodyPr anchor="ctr">
            <a:normAutofit fontScale="90000"/>
          </a:bodyPr>
          <a:lstStyle/>
          <a:p>
            <a:pPr algn="ctr"/>
            <a:r>
              <a:rPr lang="es-ES" sz="2800" b="1" dirty="0"/>
              <a:t>1500. Perugino. Políptico de San Pedro. Bautismo de Cristo.</a:t>
            </a:r>
            <a:br>
              <a:rPr lang="es-ES" sz="2800" b="1" dirty="0"/>
            </a:br>
            <a:r>
              <a:rPr lang="es-ES" sz="2800" b="1" dirty="0"/>
              <a:t>Museo de Bellas Artes de </a:t>
            </a:r>
            <a:r>
              <a:rPr lang="es-ES" sz="2800" b="1" dirty="0" err="1"/>
              <a:t>Rouen</a:t>
            </a:r>
            <a:r>
              <a:rPr lang="es-ES" sz="2800" b="1" dirty="0"/>
              <a:t>.</a:t>
            </a:r>
          </a:p>
        </p:txBody>
      </p:sp>
      <p:pic>
        <p:nvPicPr>
          <p:cNvPr id="4" name="Imagen 3">
            <a:extLst>
              <a:ext uri="{FF2B5EF4-FFF2-40B4-BE49-F238E27FC236}">
                <a16:creationId xmlns:a16="http://schemas.microsoft.com/office/drawing/2014/main" id="{25F96B92-B826-419A-A42F-1A3AD8B77D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45" y="745345"/>
            <a:ext cx="10848109" cy="6112655"/>
          </a:xfrm>
          <a:prstGeom prst="rect">
            <a:avLst/>
          </a:prstGeom>
        </p:spPr>
      </p:pic>
    </p:spTree>
    <p:extLst>
      <p:ext uri="{BB962C8B-B14F-4D97-AF65-F5344CB8AC3E}">
        <p14:creationId xmlns:p14="http://schemas.microsoft.com/office/powerpoint/2010/main" val="134948357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it-IT" sz="2800" b="1" dirty="0"/>
              <a:t>1500. Perugino. Políptico de San Pedro. San Costanzo. </a:t>
            </a:r>
            <a:r>
              <a:rPr lang="es-ES" sz="2800" b="1" i="0" dirty="0">
                <a:effectLst/>
              </a:rPr>
              <a:t>Galería Nacional de Umbría, Perugia.</a:t>
            </a:r>
            <a:endParaRPr lang="es-ES" sz="2800" b="1" dirty="0"/>
          </a:p>
        </p:txBody>
      </p:sp>
      <p:pic>
        <p:nvPicPr>
          <p:cNvPr id="4" name="Imagen 3">
            <a:extLst>
              <a:ext uri="{FF2B5EF4-FFF2-40B4-BE49-F238E27FC236}">
                <a16:creationId xmlns:a16="http://schemas.microsoft.com/office/drawing/2014/main" id="{82E04410-1D17-4305-8076-BD7DCF1770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8131" y="0"/>
            <a:ext cx="8103870" cy="6858000"/>
          </a:xfrm>
          <a:prstGeom prst="rect">
            <a:avLst/>
          </a:prstGeom>
        </p:spPr>
      </p:pic>
    </p:spTree>
    <p:extLst>
      <p:ext uri="{BB962C8B-B14F-4D97-AF65-F5344CB8AC3E}">
        <p14:creationId xmlns:p14="http://schemas.microsoft.com/office/powerpoint/2010/main" val="78337612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1"/>
            <a:ext cx="11139054" cy="798946"/>
          </a:xfrm>
        </p:spPr>
        <p:txBody>
          <a:bodyPr anchor="ctr">
            <a:normAutofit fontScale="90000"/>
          </a:bodyPr>
          <a:lstStyle/>
          <a:p>
            <a:pPr algn="ctr"/>
            <a:r>
              <a:rPr lang="es-ES" sz="2800" dirty="0"/>
              <a:t>1500. Perugino. Políptico de San Pedro. Resurrección.</a:t>
            </a:r>
            <a:br>
              <a:rPr lang="es-ES" sz="2800" dirty="0"/>
            </a:br>
            <a:r>
              <a:rPr lang="es-ES" sz="2800" b="1" dirty="0"/>
              <a:t>Museo de Bellas Artes de </a:t>
            </a:r>
            <a:r>
              <a:rPr lang="es-ES" sz="2800" b="1" dirty="0" err="1"/>
              <a:t>Rouen</a:t>
            </a:r>
            <a:r>
              <a:rPr lang="es-ES" sz="2800" b="1" dirty="0"/>
              <a:t>.</a:t>
            </a:r>
            <a:endParaRPr lang="es-ES" sz="2800" dirty="0"/>
          </a:p>
        </p:txBody>
      </p:sp>
      <p:pic>
        <p:nvPicPr>
          <p:cNvPr id="4" name="Imagen 3">
            <a:extLst>
              <a:ext uri="{FF2B5EF4-FFF2-40B4-BE49-F238E27FC236}">
                <a16:creationId xmlns:a16="http://schemas.microsoft.com/office/drawing/2014/main" id="{21ABAD5E-5154-4374-AC39-C5F0C9F30B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072" y="798946"/>
            <a:ext cx="11360727" cy="6059054"/>
          </a:xfrm>
          <a:prstGeom prst="rect">
            <a:avLst/>
          </a:prstGeom>
        </p:spPr>
      </p:pic>
    </p:spTree>
    <p:extLst>
      <p:ext uri="{BB962C8B-B14F-4D97-AF65-F5344CB8AC3E}">
        <p14:creationId xmlns:p14="http://schemas.microsoft.com/office/powerpoint/2010/main" val="304907237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361708" cy="5938693"/>
          </a:xfrm>
        </p:spPr>
        <p:txBody>
          <a:bodyPr anchor="t">
            <a:normAutofit/>
          </a:bodyPr>
          <a:lstStyle/>
          <a:p>
            <a:r>
              <a:rPr lang="es-ES" sz="2800" b="1" dirty="0"/>
              <a:t>1500. Perugino. Políptico de San Pedro. San Plácido. Pinacoteca Vaticana.</a:t>
            </a:r>
          </a:p>
        </p:txBody>
      </p:sp>
      <p:pic>
        <p:nvPicPr>
          <p:cNvPr id="4" name="Imagen 3">
            <a:extLst>
              <a:ext uri="{FF2B5EF4-FFF2-40B4-BE49-F238E27FC236}">
                <a16:creationId xmlns:a16="http://schemas.microsoft.com/office/drawing/2014/main" id="{8361ECE3-3F42-4BFE-AD43-017ECC958A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1240" y="0"/>
            <a:ext cx="6080760" cy="6858000"/>
          </a:xfrm>
          <a:prstGeom prst="rect">
            <a:avLst/>
          </a:prstGeom>
        </p:spPr>
      </p:pic>
    </p:spTree>
    <p:extLst>
      <p:ext uri="{BB962C8B-B14F-4D97-AF65-F5344CB8AC3E}">
        <p14:creationId xmlns:p14="http://schemas.microsoft.com/office/powerpoint/2010/main" val="276427439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483926" cy="5938693"/>
          </a:xfrm>
        </p:spPr>
        <p:txBody>
          <a:bodyPr anchor="t">
            <a:normAutofit/>
          </a:bodyPr>
          <a:lstStyle/>
          <a:p>
            <a:r>
              <a:rPr lang="es-ES" sz="2800" b="1" dirty="0"/>
              <a:t>1500. Perugino. Políptico de San Pedro. San Pedro </a:t>
            </a:r>
            <a:r>
              <a:rPr lang="es-ES" sz="2800" b="1" dirty="0" err="1"/>
              <a:t>Vincioli</a:t>
            </a:r>
            <a:r>
              <a:rPr lang="es-ES" sz="2800" b="1" dirty="0"/>
              <a:t>. </a:t>
            </a:r>
            <a:r>
              <a:rPr lang="es-ES" sz="2800" b="1" i="0" dirty="0">
                <a:effectLst/>
              </a:rPr>
              <a:t>Galería Nacional de Umbría, Perugia.</a:t>
            </a:r>
            <a:endParaRPr lang="es-ES" sz="2800" b="1" dirty="0"/>
          </a:p>
        </p:txBody>
      </p:sp>
      <p:pic>
        <p:nvPicPr>
          <p:cNvPr id="4" name="Imagen 3">
            <a:extLst>
              <a:ext uri="{FF2B5EF4-FFF2-40B4-BE49-F238E27FC236}">
                <a16:creationId xmlns:a16="http://schemas.microsoft.com/office/drawing/2014/main" id="{4C50454B-0AF5-4EF1-BC6A-85491FF386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2791" y="0"/>
            <a:ext cx="5109210" cy="6858000"/>
          </a:xfrm>
          <a:prstGeom prst="rect">
            <a:avLst/>
          </a:prstGeom>
        </p:spPr>
      </p:pic>
    </p:spTree>
    <p:extLst>
      <p:ext uri="{BB962C8B-B14F-4D97-AF65-F5344CB8AC3E}">
        <p14:creationId xmlns:p14="http://schemas.microsoft.com/office/powerpoint/2010/main" val="38978079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386944" cy="5938693"/>
          </a:xfrm>
        </p:spPr>
        <p:txBody>
          <a:bodyPr anchor="t">
            <a:normAutofit/>
          </a:bodyPr>
          <a:lstStyle/>
          <a:p>
            <a:r>
              <a:rPr lang="es-ES" sz="2800" b="1" dirty="0"/>
              <a:t>1500. Perugino. Políptico de San Pedro. San Benito. Pinacoteca Vaticana.</a:t>
            </a:r>
          </a:p>
        </p:txBody>
      </p:sp>
      <p:pic>
        <p:nvPicPr>
          <p:cNvPr id="4" name="Imagen 3">
            <a:extLst>
              <a:ext uri="{FF2B5EF4-FFF2-40B4-BE49-F238E27FC236}">
                <a16:creationId xmlns:a16="http://schemas.microsoft.com/office/drawing/2014/main" id="{1223CA3E-C959-4B6A-9F07-FCCD73341A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080" y="0"/>
            <a:ext cx="5074920" cy="6858000"/>
          </a:xfrm>
          <a:prstGeom prst="rect">
            <a:avLst/>
          </a:prstGeom>
        </p:spPr>
      </p:pic>
    </p:spTree>
    <p:extLst>
      <p:ext uri="{BB962C8B-B14F-4D97-AF65-F5344CB8AC3E}">
        <p14:creationId xmlns:p14="http://schemas.microsoft.com/office/powerpoint/2010/main" val="67090759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73797851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359235" cy="5938693"/>
          </a:xfrm>
        </p:spPr>
        <p:txBody>
          <a:bodyPr anchor="t">
            <a:normAutofit/>
          </a:bodyPr>
          <a:lstStyle/>
          <a:p>
            <a:r>
              <a:rPr lang="es-ES" sz="2800" b="1" dirty="0"/>
              <a:t>1501. Perugino. Virgen en gloria y Santos. Pinacoteca </a:t>
            </a:r>
            <a:r>
              <a:rPr lang="es-ES" sz="2800" b="1" dirty="0" err="1"/>
              <a:t>Nazionale</a:t>
            </a:r>
            <a:r>
              <a:rPr lang="es-ES" sz="2800" b="1" dirty="0"/>
              <a:t>, Bolonia.</a:t>
            </a:r>
          </a:p>
        </p:txBody>
      </p:sp>
      <p:pic>
        <p:nvPicPr>
          <p:cNvPr id="4" name="Imagen 3">
            <a:extLst>
              <a:ext uri="{FF2B5EF4-FFF2-40B4-BE49-F238E27FC236}">
                <a16:creationId xmlns:a16="http://schemas.microsoft.com/office/drawing/2014/main" id="{189F9E3A-3B79-4F99-B07A-95E6755AAC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0172" y="0"/>
            <a:ext cx="5221827" cy="6858000"/>
          </a:xfrm>
          <a:prstGeom prst="rect">
            <a:avLst/>
          </a:prstGeom>
        </p:spPr>
      </p:pic>
    </p:spTree>
    <p:extLst>
      <p:ext uri="{BB962C8B-B14F-4D97-AF65-F5344CB8AC3E}">
        <p14:creationId xmlns:p14="http://schemas.microsoft.com/office/powerpoint/2010/main" val="198864362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748817" cy="5938693"/>
          </a:xfrm>
        </p:spPr>
        <p:txBody>
          <a:bodyPr anchor="t">
            <a:normAutofit/>
          </a:bodyPr>
          <a:lstStyle/>
          <a:p>
            <a:r>
              <a:rPr lang="en-US" sz="2800" b="1" dirty="0"/>
              <a:t>1501. Perugino. Virgen. National Gallery of Art, Washington.</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7087" y="-40"/>
            <a:ext cx="4794913" cy="6858040"/>
          </a:xfrm>
          <a:prstGeom prst="rect">
            <a:avLst/>
          </a:prstGeom>
        </p:spPr>
      </p:pic>
    </p:spTree>
    <p:extLst>
      <p:ext uri="{BB962C8B-B14F-4D97-AF65-F5344CB8AC3E}">
        <p14:creationId xmlns:p14="http://schemas.microsoft.com/office/powerpoint/2010/main" val="355567825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495308" cy="5938693"/>
          </a:xfrm>
        </p:spPr>
        <p:txBody>
          <a:bodyPr anchor="t">
            <a:normAutofit/>
          </a:bodyPr>
          <a:lstStyle/>
          <a:p>
            <a:pPr algn="l"/>
            <a:r>
              <a:rPr lang="es-ES" sz="2800" b="1" dirty="0"/>
              <a:t>1501. Perugino. Estandarte de la Justicia. Galería Nacional de Umbría, Perugia.</a:t>
            </a:r>
            <a:br>
              <a:rPr lang="es-ES" sz="2800" dirty="0"/>
            </a:br>
            <a:r>
              <a:rPr lang="es-ES" sz="2000" b="0" i="0" dirty="0">
                <a:effectLst/>
                <a:latin typeface="+mn-lt"/>
              </a:rPr>
              <a:t>El estandarte, utilizado durante las procesiones públicas, fue pintado en el período de máxima popularidad del artista, después de los éxitos del ciclo de la </a:t>
            </a:r>
            <a:r>
              <a:rPr lang="es-ES" sz="2000" b="0" i="0" u="none" strike="noStrike" dirty="0">
                <a:effectLst/>
                <a:latin typeface="+mn-lt"/>
              </a:rPr>
              <a:t>Sala delle </a:t>
            </a:r>
            <a:r>
              <a:rPr lang="es-ES" sz="2000" b="0" i="0" u="none" strike="noStrike" dirty="0" err="1">
                <a:effectLst/>
                <a:latin typeface="+mn-lt"/>
              </a:rPr>
              <a:t>Udienze</a:t>
            </a:r>
            <a:r>
              <a:rPr lang="es-ES" sz="2000" b="0" i="0" u="none" strike="noStrike" dirty="0">
                <a:effectLst/>
                <a:latin typeface="+mn-lt"/>
              </a:rPr>
              <a:t> del </a:t>
            </a:r>
            <a:r>
              <a:rPr lang="es-ES" sz="2000" b="0" i="0" u="none" strike="noStrike" dirty="0" err="1">
                <a:effectLst/>
                <a:latin typeface="+mn-lt"/>
              </a:rPr>
              <a:t>Collegio</a:t>
            </a:r>
            <a:r>
              <a:rPr lang="es-ES" sz="2000" b="0" i="0" u="none" strike="noStrike" dirty="0">
                <a:effectLst/>
                <a:latin typeface="+mn-lt"/>
              </a:rPr>
              <a:t> del Cambio, </a:t>
            </a:r>
            <a:r>
              <a:rPr lang="es-ES" sz="2000" b="0" i="0" dirty="0">
                <a:effectLst/>
                <a:latin typeface="+mn-lt"/>
              </a:rPr>
              <a:t>cuando realizó un taller simultáneamente en </a:t>
            </a:r>
            <a:r>
              <a:rPr lang="es-ES" sz="2000" b="0" i="0" u="none" strike="noStrike" dirty="0">
                <a:effectLst/>
                <a:latin typeface="+mn-lt"/>
              </a:rPr>
              <a:t>Florencia</a:t>
            </a:r>
            <a:r>
              <a:rPr lang="es-ES" sz="2000" b="0" i="0" dirty="0">
                <a:effectLst/>
                <a:latin typeface="+mn-lt"/>
              </a:rPr>
              <a:t> y </a:t>
            </a:r>
            <a:r>
              <a:rPr lang="es-ES" sz="2000" b="0" i="0" u="none" strike="noStrike" dirty="0">
                <a:effectLst/>
                <a:latin typeface="+mn-lt"/>
              </a:rPr>
              <a:t>Perugia.</a:t>
            </a:r>
            <a:br>
              <a:rPr lang="es-ES" sz="2000" b="0" i="0" dirty="0">
                <a:effectLst/>
                <a:latin typeface="+mn-lt"/>
              </a:rPr>
            </a:br>
            <a:r>
              <a:rPr lang="es-ES" sz="2000" b="0" i="0" dirty="0">
                <a:effectLst/>
                <a:latin typeface="+mn-lt"/>
              </a:rPr>
              <a:t>La obra muestra a la </a:t>
            </a:r>
            <a:r>
              <a:rPr lang="es-ES" sz="2000" b="0" i="1" dirty="0">
                <a:effectLst/>
                <a:latin typeface="+mn-lt"/>
              </a:rPr>
              <a:t>Virgen en gloria entre ángeles, querubines y serafines</a:t>
            </a:r>
            <a:r>
              <a:rPr lang="es-ES" sz="2000" b="0" i="0" dirty="0">
                <a:effectLst/>
                <a:latin typeface="+mn-lt"/>
              </a:rPr>
              <a:t> sobre los santos Francisco de Asís y </a:t>
            </a:r>
            <a:r>
              <a:rPr lang="es-ES" sz="2000" b="0" i="0" u="none" strike="noStrike" dirty="0">
                <a:effectLst/>
                <a:latin typeface="+mn-lt"/>
              </a:rPr>
              <a:t>Bernardino da Siena, </a:t>
            </a:r>
            <a:r>
              <a:rPr lang="es-ES" sz="2000" b="0" i="0" dirty="0">
                <a:effectLst/>
                <a:latin typeface="+mn-lt"/>
              </a:rPr>
              <a:t>con al fondo una vista de Perugia y sus conciudadanos arrodillados, entre los que reconocemos una serie de cofrades encapuchados </a:t>
            </a:r>
            <a:r>
              <a:rPr lang="es-ES" sz="2000" b="0" i="0" u="none" strike="noStrike" dirty="0">
                <a:effectLst/>
                <a:latin typeface="+mn-lt"/>
              </a:rPr>
              <a:t>pertenecientes</a:t>
            </a:r>
            <a:r>
              <a:rPr lang="es-ES" sz="2000" b="0" i="0" dirty="0">
                <a:effectLst/>
                <a:latin typeface="+mn-lt"/>
              </a:rPr>
              <a:t> a la cofradía de Justicia a la que originalmente estaba destinada la bandera.</a:t>
            </a:r>
            <a:br>
              <a:rPr lang="es-ES" sz="2000" b="0" i="0" dirty="0">
                <a:effectLst/>
                <a:latin typeface="+mn-lt"/>
              </a:rPr>
            </a:br>
            <a:r>
              <a:rPr lang="es-ES" sz="2000" b="0" i="0" dirty="0">
                <a:effectLst/>
                <a:latin typeface="+mn-lt"/>
              </a:rPr>
              <a:t>Aunque se trata de una obra de gran finura compositiva y cromática, el esquema es una combinación de dibujos de repertorio. La </a:t>
            </a:r>
            <a:r>
              <a:rPr lang="es-ES" sz="2000" b="0" i="1" dirty="0">
                <a:effectLst/>
                <a:latin typeface="+mn-lt"/>
              </a:rPr>
              <a:t>Virgen con el Niño,</a:t>
            </a:r>
            <a:r>
              <a:rPr lang="es-ES" sz="2000" b="0" i="0" dirty="0">
                <a:effectLst/>
                <a:latin typeface="+mn-lt"/>
              </a:rPr>
              <a:t> por ejemplo, es un renacimiento del del Retablo de </a:t>
            </a:r>
            <a:r>
              <a:rPr lang="es-ES" sz="2000" b="0" i="1" u="none" strike="noStrike" dirty="0">
                <a:effectLst/>
                <a:latin typeface="+mn-lt"/>
              </a:rPr>
              <a:t>Fano, </a:t>
            </a:r>
            <a:r>
              <a:rPr lang="es-ES" sz="2000" b="0" i="0" dirty="0">
                <a:effectLst/>
                <a:latin typeface="+mn-lt"/>
              </a:rPr>
              <a:t>mientras que los dos ángeles orantes simétricos se encuentran en numerosas obras de aquellos años, como la </a:t>
            </a:r>
            <a:r>
              <a:rPr lang="es-ES" sz="2000" b="0" i="1" u="none" strike="noStrike" dirty="0">
                <a:effectLst/>
                <a:latin typeface="+mn-lt"/>
              </a:rPr>
              <a:t>Resurrección de San Francesco al Prato, </a:t>
            </a:r>
            <a:r>
              <a:rPr lang="es-ES" sz="2000" b="0" i="0" dirty="0">
                <a:effectLst/>
                <a:latin typeface="+mn-lt"/>
              </a:rPr>
              <a:t>la Virgen en gloria y </a:t>
            </a:r>
            <a:r>
              <a:rPr lang="es-ES" sz="2000" b="0" i="1" u="none" strike="noStrike" dirty="0">
                <a:effectLst/>
                <a:latin typeface="+mn-lt"/>
              </a:rPr>
              <a:t>santos</a:t>
            </a:r>
            <a:r>
              <a:rPr lang="es-ES" sz="2000" b="0" i="1" dirty="0">
                <a:effectLst/>
                <a:latin typeface="+mn-lt"/>
              </a:rPr>
              <a:t> </a:t>
            </a:r>
            <a:r>
              <a:rPr lang="es-ES" sz="2000" b="0" i="0" dirty="0">
                <a:effectLst/>
                <a:latin typeface="+mn-lt"/>
              </a:rPr>
              <a:t>de </a:t>
            </a:r>
            <a:r>
              <a:rPr lang="es-ES" sz="2000" b="0" i="0" u="none" strike="noStrike" dirty="0">
                <a:effectLst/>
                <a:latin typeface="+mn-lt"/>
              </a:rPr>
              <a:t>Bolonia, </a:t>
            </a:r>
            <a:r>
              <a:rPr lang="es-ES" sz="2000" b="0" i="0" dirty="0">
                <a:effectLst/>
                <a:latin typeface="+mn-lt"/>
              </a:rPr>
              <a:t>la </a:t>
            </a:r>
            <a:r>
              <a:rPr lang="es-ES" sz="2000" b="0" i="1" u="none" strike="noStrike" dirty="0">
                <a:effectLst/>
                <a:latin typeface="+mn-lt"/>
              </a:rPr>
              <a:t>Madonna </a:t>
            </a:r>
            <a:r>
              <a:rPr lang="es-ES" sz="2000" b="0" i="1" u="none" strike="noStrike" dirty="0" err="1">
                <a:effectLst/>
                <a:latin typeface="+mn-lt"/>
              </a:rPr>
              <a:t>della</a:t>
            </a:r>
            <a:r>
              <a:rPr lang="es-ES" sz="2000" b="0" i="1" u="none" strike="noStrike" dirty="0">
                <a:effectLst/>
                <a:latin typeface="+mn-lt"/>
              </a:rPr>
              <a:t> </a:t>
            </a:r>
            <a:r>
              <a:rPr lang="es-ES" sz="2000" b="0" i="1" u="none" strike="noStrike" dirty="0" err="1">
                <a:effectLst/>
                <a:latin typeface="+mn-lt"/>
              </a:rPr>
              <a:t>Consolazione</a:t>
            </a:r>
            <a:r>
              <a:rPr lang="es-ES" sz="2000" b="0" i="1" u="none" strike="noStrike" dirty="0">
                <a:effectLst/>
                <a:latin typeface="+mn-lt"/>
              </a:rPr>
              <a:t>, </a:t>
            </a:r>
            <a:r>
              <a:rPr lang="es-ES" sz="2000" b="0" i="0" dirty="0">
                <a:effectLst/>
                <a:latin typeface="+mn-lt"/>
              </a:rPr>
              <a:t>etc.).</a:t>
            </a:r>
            <a:br>
              <a:rPr lang="es-ES" sz="20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72B1E673-21E6-4B60-BD2D-E39395112B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2474" y="0"/>
            <a:ext cx="4369526" cy="6858000"/>
          </a:xfrm>
          <a:prstGeom prst="rect">
            <a:avLst/>
          </a:prstGeom>
        </p:spPr>
      </p:pic>
    </p:spTree>
    <p:extLst>
      <p:ext uri="{BB962C8B-B14F-4D97-AF65-F5344CB8AC3E}">
        <p14:creationId xmlns:p14="http://schemas.microsoft.com/office/powerpoint/2010/main" val="315189654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31471207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465927" cy="5938693"/>
          </a:xfrm>
        </p:spPr>
        <p:txBody>
          <a:bodyPr anchor="t">
            <a:normAutofit/>
          </a:bodyPr>
          <a:lstStyle/>
          <a:p>
            <a:r>
              <a:rPr lang="fr-FR" sz="2800" b="1" dirty="0"/>
              <a:t>1502. </a:t>
            </a:r>
            <a:r>
              <a:rPr lang="fr-FR" sz="2800" b="1" dirty="0" err="1"/>
              <a:t>Perugino</a:t>
            </a:r>
            <a:r>
              <a:rPr lang="fr-FR" sz="2800" b="1" dirty="0"/>
              <a:t>. La </a:t>
            </a:r>
            <a:r>
              <a:rPr lang="fr-FR" sz="2800" b="1" dirty="0" err="1"/>
              <a:t>Familia</a:t>
            </a:r>
            <a:r>
              <a:rPr lang="fr-FR" sz="2800" b="1" dirty="0"/>
              <a:t> de la </a:t>
            </a:r>
            <a:r>
              <a:rPr lang="fr-FR" sz="2800" b="1" dirty="0" err="1"/>
              <a:t>Virgen</a:t>
            </a:r>
            <a:r>
              <a:rPr lang="fr-FR" sz="2800" b="1" dirty="0"/>
              <a:t>. Musée des Beaux Arts, Marseille.</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565" y="0"/>
            <a:ext cx="5958435" cy="6806821"/>
          </a:xfrm>
          <a:prstGeom prst="rect">
            <a:avLst/>
          </a:prstGeom>
        </p:spPr>
      </p:pic>
    </p:spTree>
    <p:extLst>
      <p:ext uri="{BB962C8B-B14F-4D97-AF65-F5344CB8AC3E}">
        <p14:creationId xmlns:p14="http://schemas.microsoft.com/office/powerpoint/2010/main" val="216772013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80109" y="365125"/>
            <a:ext cx="1683578" cy="5938693"/>
          </a:xfrm>
        </p:spPr>
        <p:txBody>
          <a:bodyPr anchor="t">
            <a:normAutofit/>
          </a:bodyPr>
          <a:lstStyle/>
          <a:p>
            <a:r>
              <a:rPr lang="es-ES" sz="2800" dirty="0"/>
              <a:t>1502. Perugino. Natividad.</a:t>
            </a:r>
          </a:p>
        </p:txBody>
      </p:sp>
      <p:pic>
        <p:nvPicPr>
          <p:cNvPr id="4" name="Imagen 3">
            <a:extLst>
              <a:ext uri="{FF2B5EF4-FFF2-40B4-BE49-F238E27FC236}">
                <a16:creationId xmlns:a16="http://schemas.microsoft.com/office/drawing/2014/main" id="{1B4CE996-7007-43C7-8B52-814ADA5D7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3687" y="0"/>
            <a:ext cx="10328313" cy="6858000"/>
          </a:xfrm>
          <a:prstGeom prst="rect">
            <a:avLst/>
          </a:prstGeom>
        </p:spPr>
      </p:pic>
    </p:spTree>
    <p:extLst>
      <p:ext uri="{BB962C8B-B14F-4D97-AF65-F5344CB8AC3E}">
        <p14:creationId xmlns:p14="http://schemas.microsoft.com/office/powerpoint/2010/main" val="426607673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553199" cy="5938693"/>
          </a:xfrm>
        </p:spPr>
        <p:txBody>
          <a:bodyPr anchor="t">
            <a:normAutofit/>
          </a:bodyPr>
          <a:lstStyle/>
          <a:p>
            <a:r>
              <a:rPr lang="es-ES" sz="2800" dirty="0"/>
              <a:t>1502. Perugino. Pala de </a:t>
            </a:r>
            <a:r>
              <a:rPr lang="es-ES" sz="2800" dirty="0" err="1"/>
              <a:t>Monteripido</a:t>
            </a:r>
            <a:r>
              <a:rPr lang="es-ES" sz="2800" dirty="0"/>
              <a:t>. Galería Nacional de Umbría, Perugia.</a:t>
            </a:r>
          </a:p>
        </p:txBody>
      </p:sp>
      <p:pic>
        <p:nvPicPr>
          <p:cNvPr id="4" name="Imagen 3">
            <a:extLst>
              <a:ext uri="{FF2B5EF4-FFF2-40B4-BE49-F238E27FC236}">
                <a16:creationId xmlns:a16="http://schemas.microsoft.com/office/drawing/2014/main" id="{A248D4DF-0599-4D85-AD1D-CC0854EC9C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5660" y="0"/>
            <a:ext cx="5006340" cy="6858000"/>
          </a:xfrm>
          <a:prstGeom prst="rect">
            <a:avLst/>
          </a:prstGeom>
        </p:spPr>
      </p:pic>
    </p:spTree>
    <p:extLst>
      <p:ext uri="{BB962C8B-B14F-4D97-AF65-F5344CB8AC3E}">
        <p14:creationId xmlns:p14="http://schemas.microsoft.com/office/powerpoint/2010/main" val="174069589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359235" cy="5938693"/>
          </a:xfrm>
        </p:spPr>
        <p:txBody>
          <a:bodyPr anchor="t">
            <a:normAutofit/>
          </a:bodyPr>
          <a:lstStyle/>
          <a:p>
            <a:r>
              <a:rPr lang="es-ES" sz="2800" dirty="0"/>
              <a:t>1502. Perugino. Pala de </a:t>
            </a:r>
            <a:r>
              <a:rPr lang="es-ES" sz="2800" dirty="0" err="1"/>
              <a:t>Monteripido</a:t>
            </a:r>
            <a:r>
              <a:rPr lang="es-ES" sz="2800" dirty="0"/>
              <a:t>. Reverso. Galería Nacional de Umbría</a:t>
            </a:r>
          </a:p>
        </p:txBody>
      </p:sp>
      <p:pic>
        <p:nvPicPr>
          <p:cNvPr id="4" name="Imagen 3">
            <a:extLst>
              <a:ext uri="{FF2B5EF4-FFF2-40B4-BE49-F238E27FC236}">
                <a16:creationId xmlns:a16="http://schemas.microsoft.com/office/drawing/2014/main" id="{5F684748-C0A4-4661-B879-F45AC2E526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7850" y="0"/>
            <a:ext cx="5094150" cy="6858000"/>
          </a:xfrm>
          <a:prstGeom prst="rect">
            <a:avLst/>
          </a:prstGeom>
        </p:spPr>
      </p:pic>
    </p:spTree>
    <p:extLst>
      <p:ext uri="{BB962C8B-B14F-4D97-AF65-F5344CB8AC3E}">
        <p14:creationId xmlns:p14="http://schemas.microsoft.com/office/powerpoint/2010/main" val="39761297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9E6414A-9ADB-41B1-9E15-6C4ED6524D8D}"/>
              </a:ext>
            </a:extLst>
          </p:cNvPr>
          <p:cNvSpPr>
            <a:spLocks noGrp="1"/>
          </p:cNvSpPr>
          <p:nvPr>
            <p:ph idx="1"/>
          </p:nvPr>
        </p:nvSpPr>
        <p:spPr>
          <a:xfrm>
            <a:off x="457199" y="166254"/>
            <a:ext cx="11360727" cy="6539345"/>
          </a:xfrm>
        </p:spPr>
        <p:txBody>
          <a:bodyPr>
            <a:normAutofit fontScale="77500" lnSpcReduction="20000"/>
          </a:bodyPr>
          <a:lstStyle/>
          <a:p>
            <a:pPr algn="l"/>
            <a:r>
              <a:rPr lang="es-ES" b="0" i="0" dirty="0">
                <a:effectLst/>
              </a:rPr>
              <a:t>La obra está pintada en ambos lados. En el frente, alrededor del </a:t>
            </a:r>
            <a:r>
              <a:rPr lang="es-ES" b="0" i="1" dirty="0">
                <a:effectLst/>
              </a:rPr>
              <a:t>Crucifijo</a:t>
            </a:r>
            <a:r>
              <a:rPr lang="es-ES" b="0" i="0" dirty="0">
                <a:effectLst/>
              </a:rPr>
              <a:t> se muestra </a:t>
            </a:r>
            <a:r>
              <a:rPr lang="es-ES" b="0" i="1" dirty="0">
                <a:effectLst/>
              </a:rPr>
              <a:t>Ángeles y Dolores, </a:t>
            </a:r>
            <a:r>
              <a:rPr lang="es-ES" b="0" i="0" dirty="0">
                <a:effectLst/>
              </a:rPr>
              <a:t>en el reverso la </a:t>
            </a:r>
            <a:r>
              <a:rPr lang="es-ES" b="0" i="1" dirty="0">
                <a:effectLst/>
              </a:rPr>
              <a:t>Coronación de la Virgen.</a:t>
            </a:r>
            <a:endParaRPr lang="es-ES" b="0" i="0" dirty="0">
              <a:effectLst/>
            </a:endParaRPr>
          </a:p>
          <a:p>
            <a:pPr algn="l"/>
            <a:r>
              <a:rPr lang="es-ES" b="0" i="0" dirty="0">
                <a:effectLst/>
              </a:rPr>
              <a:t>Como es típico de esta fase del artista en la que, en el apogeo del éxito, realizó simultáneamente talleres en </a:t>
            </a:r>
            <a:r>
              <a:rPr lang="es-ES" b="0" i="0" u="none" strike="noStrike" dirty="0">
                <a:effectLst/>
              </a:rPr>
              <a:t>Perugia</a:t>
            </a:r>
            <a:r>
              <a:rPr lang="es-ES" b="0" i="0" dirty="0">
                <a:effectLst/>
              </a:rPr>
              <a:t> y </a:t>
            </a:r>
            <a:r>
              <a:rPr lang="es-ES" b="0" i="0" u="none" strike="noStrike" dirty="0">
                <a:effectLst/>
              </a:rPr>
              <a:t>Florencia, </a:t>
            </a:r>
            <a:r>
              <a:rPr lang="es-ES" b="0" i="0" dirty="0">
                <a:effectLst/>
              </a:rPr>
              <a:t>la obra se configura con un amplio uso de dibujos y caricaturas de repertorio, ya explotados en otras obras. Por ejemplo, los caracteres alrededor del crucifijo recuerdan a los de la </a:t>
            </a:r>
            <a:r>
              <a:rPr lang="es-ES" b="0" i="1" u="none" strike="noStrike" dirty="0">
                <a:effectLst/>
              </a:rPr>
              <a:t>Crucifixión de Santa María Magdalena de Pazzi</a:t>
            </a:r>
            <a:r>
              <a:rPr lang="es-ES" b="0" i="1" dirty="0">
                <a:effectLst/>
              </a:rPr>
              <a:t> </a:t>
            </a:r>
            <a:r>
              <a:rPr lang="es-ES" b="0" i="0" dirty="0">
                <a:effectLst/>
              </a:rPr>
              <a:t>en </a:t>
            </a:r>
            <a:r>
              <a:rPr lang="es-ES" b="0" i="0" u="none" strike="noStrike" dirty="0">
                <a:effectLst/>
              </a:rPr>
              <a:t>Florencia</a:t>
            </a:r>
            <a:r>
              <a:rPr lang="es-ES" b="0" i="0" dirty="0">
                <a:effectLst/>
              </a:rPr>
              <a:t> (1494-1496), mientras que los dos ángeles simétricos en vuelo, con las copas con las que recogen la sangre de las heridas de Cristo, derivan de las representaciones de la Oración en </a:t>
            </a:r>
            <a:r>
              <a:rPr lang="es-ES" b="0" i="1" dirty="0">
                <a:effectLst/>
              </a:rPr>
              <a:t>el jardín,</a:t>
            </a:r>
            <a:r>
              <a:rPr lang="es-ES" b="0" i="0" dirty="0">
                <a:effectLst/>
              </a:rPr>
              <a:t> </a:t>
            </a:r>
            <a:r>
              <a:rPr lang="es-ES" b="0" i="0" u="none" strike="noStrike" dirty="0">
                <a:effectLst/>
              </a:rPr>
              <a:t>como</a:t>
            </a:r>
            <a:r>
              <a:rPr lang="es-ES" b="0" i="0" dirty="0">
                <a:effectLst/>
              </a:rPr>
              <a:t> la de los </a:t>
            </a:r>
            <a:r>
              <a:rPr lang="es-ES" b="0" i="0" u="none" strike="noStrike" dirty="0">
                <a:effectLst/>
              </a:rPr>
              <a:t>Uffizi</a:t>
            </a:r>
            <a:r>
              <a:rPr lang="es-ES" b="0" i="0" dirty="0">
                <a:effectLst/>
              </a:rPr>
              <a:t> (alrededor de 1483-1495). El tono </a:t>
            </a:r>
            <a:r>
              <a:rPr lang="es-ES" b="0" i="0" dirty="0" err="1">
                <a:effectLst/>
              </a:rPr>
              <a:t>álico</a:t>
            </a:r>
            <a:r>
              <a:rPr lang="es-ES" b="0" i="0" dirty="0">
                <a:effectLst/>
              </a:rPr>
              <a:t> de las figuras de Perugino contrasta con el vigor expresivo del crucifijo de madera, con los signos del sufrimiento de Cristo claramente evidentes. Los santos representados son, desde la izquierda, </a:t>
            </a:r>
            <a:r>
              <a:rPr lang="es-ES" b="0" i="0" u="none" strike="noStrike" dirty="0">
                <a:effectLst/>
              </a:rPr>
              <a:t>María,</a:t>
            </a:r>
            <a:r>
              <a:rPr lang="es-ES" b="0" i="0" dirty="0">
                <a:effectLst/>
              </a:rPr>
              <a:t> </a:t>
            </a:r>
            <a:r>
              <a:rPr lang="es-ES" b="0" i="0" u="none" strike="noStrike" dirty="0">
                <a:effectLst/>
              </a:rPr>
              <a:t>Magdalena,</a:t>
            </a:r>
            <a:r>
              <a:rPr lang="es-ES" b="0" i="0" dirty="0">
                <a:effectLst/>
              </a:rPr>
              <a:t> </a:t>
            </a:r>
            <a:r>
              <a:rPr lang="es-ES" b="0" i="0" u="none" strike="noStrike" dirty="0">
                <a:effectLst/>
              </a:rPr>
              <a:t>San Francisco</a:t>
            </a:r>
            <a:r>
              <a:rPr lang="es-ES" b="0" i="0" dirty="0">
                <a:effectLst/>
              </a:rPr>
              <a:t> (</a:t>
            </a:r>
            <a:r>
              <a:rPr lang="es-ES" b="0" i="0" dirty="0" err="1">
                <a:effectLst/>
              </a:rPr>
              <a:t>Monteripido</a:t>
            </a:r>
            <a:r>
              <a:rPr lang="es-ES" b="0" i="0" dirty="0">
                <a:effectLst/>
              </a:rPr>
              <a:t> era después de todo un convento franciscano) y San </a:t>
            </a:r>
            <a:r>
              <a:rPr lang="es-ES" b="0" i="0" u="none" strike="noStrike" dirty="0">
                <a:effectLst/>
              </a:rPr>
              <a:t>Juan </a:t>
            </a:r>
            <a:r>
              <a:rPr lang="es-ES" b="0" i="0" dirty="0">
                <a:effectLst/>
              </a:rPr>
              <a:t>Evangelista.</a:t>
            </a:r>
          </a:p>
          <a:p>
            <a:pPr algn="l"/>
            <a:r>
              <a:rPr lang="es-ES" b="0" i="0" dirty="0">
                <a:effectLst/>
              </a:rPr>
              <a:t>Aún más evidentes son las referencias a obras anteriores en la </a:t>
            </a:r>
            <a:r>
              <a:rPr lang="es-ES" b="0" i="1" dirty="0">
                <a:effectLst/>
              </a:rPr>
              <a:t>Coronación de la Virgen, </a:t>
            </a:r>
            <a:r>
              <a:rPr lang="es-ES" b="0" i="0" dirty="0">
                <a:effectLst/>
              </a:rPr>
              <a:t>establecidas como un doble registro con una </a:t>
            </a:r>
            <a:r>
              <a:rPr lang="es-ES" b="0" i="0" u="none" strike="noStrike" dirty="0">
                <a:effectLst/>
              </a:rPr>
              <a:t>almendra</a:t>
            </a:r>
            <a:r>
              <a:rPr lang="es-ES" b="0" i="0" dirty="0">
                <a:effectLst/>
              </a:rPr>
              <a:t> superior y un grupo inferior de espectadores, que se remontan incluso a los </a:t>
            </a:r>
            <a:r>
              <a:rPr lang="es-ES" b="0" i="0" u="none" strike="noStrike" dirty="0">
                <a:effectLst/>
              </a:rPr>
              <a:t>frescos perdidos</a:t>
            </a:r>
            <a:r>
              <a:rPr lang="es-ES" b="0" i="0" dirty="0">
                <a:effectLst/>
              </a:rPr>
              <a:t> de la Capilla Sixtina (1481-1482) y con el grupo de apóstoles ya utilizado por ejemplo con variantes en el </a:t>
            </a:r>
            <a:r>
              <a:rPr lang="es-ES" b="0" i="1" u="none" strike="noStrike" dirty="0">
                <a:effectLst/>
              </a:rPr>
              <a:t>Políptico de San Pedro</a:t>
            </a:r>
            <a:r>
              <a:rPr lang="es-ES" b="0" i="1" dirty="0">
                <a:effectLst/>
              </a:rPr>
              <a:t> </a:t>
            </a:r>
            <a:r>
              <a:rPr lang="es-ES" b="0" i="0" dirty="0">
                <a:effectLst/>
              </a:rPr>
              <a:t>(alrededor de 1496-1500) y en el </a:t>
            </a:r>
            <a:r>
              <a:rPr lang="es-ES" b="0" i="1" u="none" strike="noStrike" dirty="0">
                <a:effectLst/>
              </a:rPr>
              <a:t>Retablo de la Anunciación</a:t>
            </a:r>
            <a:r>
              <a:rPr lang="es-ES" b="0" i="1" dirty="0">
                <a:effectLst/>
              </a:rPr>
              <a:t> </a:t>
            </a:r>
            <a:r>
              <a:rPr lang="es-ES" b="0" i="0" dirty="0">
                <a:effectLst/>
              </a:rPr>
              <a:t>(1504-1507). Más original es la teoría de los ángeles con guirnalda.</a:t>
            </a:r>
          </a:p>
          <a:p>
            <a:pPr algn="l"/>
            <a:r>
              <a:rPr lang="es-ES" b="0" i="0" dirty="0">
                <a:effectLst/>
              </a:rPr>
              <a:t>El pintor más que la originalidad de la composición apuntó sobre todo a una ejecución impecable y de la más alta calidad, como lo demuestra el dibujo sutil y preciso, grabado en la fase preparatoria quizás con la </a:t>
            </a:r>
            <a:r>
              <a:rPr lang="es-ES" b="0" i="0" u="none" strike="noStrike" dirty="0">
                <a:effectLst/>
              </a:rPr>
              <a:t>punta de plata, </a:t>
            </a:r>
            <a:r>
              <a:rPr lang="es-ES" b="0" i="0" dirty="0">
                <a:effectLst/>
              </a:rPr>
              <a:t>visible solo a través de reflectografías infrarrojas; el color óleo es con cuerpo y espeso, sin perder la delicadeza típica del artista. Cada detalle se representa con mucho cuidado y se estudia cuidadosamente la dirección de la luz, con los efectos que genera en el grosor de la cortina y en la refracción de los colores cambiantes.</a:t>
            </a:r>
          </a:p>
          <a:p>
            <a:endParaRPr lang="es-ES" dirty="0"/>
          </a:p>
        </p:txBody>
      </p:sp>
    </p:spTree>
    <p:extLst>
      <p:ext uri="{BB962C8B-B14F-4D97-AF65-F5344CB8AC3E}">
        <p14:creationId xmlns:p14="http://schemas.microsoft.com/office/powerpoint/2010/main" val="114619570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470072" cy="5938693"/>
          </a:xfrm>
        </p:spPr>
        <p:txBody>
          <a:bodyPr anchor="t">
            <a:normAutofit/>
          </a:bodyPr>
          <a:lstStyle/>
          <a:p>
            <a:r>
              <a:rPr lang="es-ES" sz="2800" dirty="0"/>
              <a:t>1502. Perugino. San Jerónimo penitente. Museo de Historia del Arte de Viena.</a:t>
            </a:r>
          </a:p>
        </p:txBody>
      </p:sp>
      <p:pic>
        <p:nvPicPr>
          <p:cNvPr id="4" name="Imagen 3">
            <a:extLst>
              <a:ext uri="{FF2B5EF4-FFF2-40B4-BE49-F238E27FC236}">
                <a16:creationId xmlns:a16="http://schemas.microsoft.com/office/drawing/2014/main" id="{5A154BFC-0491-4D4A-AA31-FA1DA8B1BB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2206" y="0"/>
            <a:ext cx="5069794" cy="6851073"/>
          </a:xfrm>
          <a:prstGeom prst="rect">
            <a:avLst/>
          </a:prstGeom>
        </p:spPr>
      </p:pic>
    </p:spTree>
    <p:extLst>
      <p:ext uri="{BB962C8B-B14F-4D97-AF65-F5344CB8AC3E}">
        <p14:creationId xmlns:p14="http://schemas.microsoft.com/office/powerpoint/2010/main" val="89738453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401014227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520518" cy="5938693"/>
          </a:xfrm>
        </p:spPr>
        <p:txBody>
          <a:bodyPr anchor="t">
            <a:normAutofit/>
          </a:bodyPr>
          <a:lstStyle/>
          <a:p>
            <a:r>
              <a:rPr lang="en-US" sz="2800" dirty="0"/>
              <a:t>1503. Perugino. Virgen con </a:t>
            </a:r>
            <a:r>
              <a:rPr lang="en-US" sz="2800" dirty="0" err="1"/>
              <a:t>Santas</a:t>
            </a:r>
            <a:r>
              <a:rPr lang="en-US" sz="2800" dirty="0"/>
              <a:t>. The Morgan Library and Museum, New York.</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9682" y="0"/>
            <a:ext cx="5773189" cy="6858000"/>
          </a:xfrm>
          <a:prstGeom prst="rect">
            <a:avLst/>
          </a:prstGeom>
        </p:spPr>
      </p:pic>
    </p:spTree>
    <p:extLst>
      <p:ext uri="{BB962C8B-B14F-4D97-AF65-F5344CB8AC3E}">
        <p14:creationId xmlns:p14="http://schemas.microsoft.com/office/powerpoint/2010/main" val="236494805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148884" cy="5938693"/>
          </a:xfrm>
        </p:spPr>
        <p:txBody>
          <a:bodyPr anchor="t">
            <a:normAutofit/>
          </a:bodyPr>
          <a:lstStyle/>
          <a:p>
            <a:r>
              <a:rPr lang="es-ES" sz="2800" b="1" dirty="0"/>
              <a:t>1503.</a:t>
            </a:r>
            <a:br>
              <a:rPr lang="es-ES" sz="2800" b="1" dirty="0"/>
            </a:br>
            <a:r>
              <a:rPr lang="es-ES" sz="2800" b="1" dirty="0"/>
              <a:t>Pietro Perugino. </a:t>
            </a:r>
            <a:br>
              <a:rPr lang="es-ES" sz="2800" b="1" dirty="0"/>
            </a:br>
            <a:r>
              <a:rPr lang="es-ES" sz="2800" b="1" dirty="0"/>
              <a:t>El combate entre el Amor y la Castidad.</a:t>
            </a:r>
            <a:br>
              <a:rPr lang="es-ES" sz="2800" b="1" dirty="0"/>
            </a:br>
            <a:r>
              <a:rPr lang="es-ES" sz="2800" b="1" dirty="0"/>
              <a:t>Temple sobre tabla, 160 × 191 cm.</a:t>
            </a:r>
            <a:br>
              <a:rPr lang="es-ES" sz="2800" b="1" dirty="0"/>
            </a:br>
            <a:r>
              <a:rPr lang="es-ES" sz="2800" b="1" dirty="0"/>
              <a:t>Museo del Louvre, París.</a:t>
            </a:r>
          </a:p>
        </p:txBody>
      </p:sp>
      <p:pic>
        <p:nvPicPr>
          <p:cNvPr id="4" name="Imagen 3">
            <a:extLst>
              <a:ext uri="{FF2B5EF4-FFF2-40B4-BE49-F238E27FC236}">
                <a16:creationId xmlns:a16="http://schemas.microsoft.com/office/drawing/2014/main" id="{91B92EAB-1B51-4B80-8152-CBB001D56E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6085" y="0"/>
            <a:ext cx="8585915" cy="6858000"/>
          </a:xfrm>
          <a:prstGeom prst="rect">
            <a:avLst/>
          </a:prstGeom>
        </p:spPr>
      </p:pic>
    </p:spTree>
    <p:extLst>
      <p:ext uri="{BB962C8B-B14F-4D97-AF65-F5344CB8AC3E}">
        <p14:creationId xmlns:p14="http://schemas.microsoft.com/office/powerpoint/2010/main" val="399969238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636326" cy="5938693"/>
          </a:xfrm>
        </p:spPr>
        <p:txBody>
          <a:bodyPr anchor="t">
            <a:normAutofit/>
          </a:bodyPr>
          <a:lstStyle/>
          <a:p>
            <a:r>
              <a:rPr lang="it-IT" sz="2800" dirty="0"/>
              <a:t>1503. Pietro Perugino. Natividad. Complesso museale di San Francesco, Montefalco.</a:t>
            </a:r>
            <a:endParaRPr lang="es-ES" sz="2800" dirty="0"/>
          </a:p>
        </p:txBody>
      </p:sp>
      <p:pic>
        <p:nvPicPr>
          <p:cNvPr id="4" name="Imagen 3">
            <a:extLst>
              <a:ext uri="{FF2B5EF4-FFF2-40B4-BE49-F238E27FC236}">
                <a16:creationId xmlns:a16="http://schemas.microsoft.com/office/drawing/2014/main" id="{A492C0D7-AE6A-431F-A9EA-77388B6DDB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999" y="1"/>
            <a:ext cx="4572001" cy="6858000"/>
          </a:xfrm>
          <a:prstGeom prst="rect">
            <a:avLst/>
          </a:prstGeom>
        </p:spPr>
      </p:pic>
    </p:spTree>
    <p:extLst>
      <p:ext uri="{BB962C8B-B14F-4D97-AF65-F5344CB8AC3E}">
        <p14:creationId xmlns:p14="http://schemas.microsoft.com/office/powerpoint/2010/main" val="223323764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1"/>
            <a:ext cx="11222181" cy="817418"/>
          </a:xfrm>
        </p:spPr>
        <p:txBody>
          <a:bodyPr anchor="ctr">
            <a:normAutofit/>
          </a:bodyPr>
          <a:lstStyle/>
          <a:p>
            <a:pPr algn="ctr"/>
            <a:r>
              <a:rPr lang="es-ES" sz="2800" dirty="0"/>
              <a:t>1503. Perugino. Dios en la Gloria.</a:t>
            </a:r>
          </a:p>
        </p:txBody>
      </p:sp>
      <p:pic>
        <p:nvPicPr>
          <p:cNvPr id="4" name="Imagen 3">
            <a:extLst>
              <a:ext uri="{FF2B5EF4-FFF2-40B4-BE49-F238E27FC236}">
                <a16:creationId xmlns:a16="http://schemas.microsoft.com/office/drawing/2014/main" id="{038C90A5-C3B0-4772-B932-60B77D687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776" y="817418"/>
            <a:ext cx="10296447" cy="6040582"/>
          </a:xfrm>
          <a:prstGeom prst="rect">
            <a:avLst/>
          </a:prstGeom>
        </p:spPr>
      </p:pic>
    </p:spTree>
    <p:extLst>
      <p:ext uri="{BB962C8B-B14F-4D97-AF65-F5344CB8AC3E}">
        <p14:creationId xmlns:p14="http://schemas.microsoft.com/office/powerpoint/2010/main" val="389417771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77091" y="365125"/>
            <a:ext cx="2730088" cy="5938693"/>
          </a:xfrm>
        </p:spPr>
        <p:txBody>
          <a:bodyPr anchor="t">
            <a:normAutofit/>
          </a:bodyPr>
          <a:lstStyle/>
          <a:p>
            <a:r>
              <a:rPr lang="es-ES" sz="2800" dirty="0"/>
              <a:t>1503. Perugino. Natividad.</a:t>
            </a:r>
          </a:p>
        </p:txBody>
      </p:sp>
      <p:pic>
        <p:nvPicPr>
          <p:cNvPr id="4" name="Imagen 3">
            <a:extLst>
              <a:ext uri="{FF2B5EF4-FFF2-40B4-BE49-F238E27FC236}">
                <a16:creationId xmlns:a16="http://schemas.microsoft.com/office/drawing/2014/main" id="{23285E15-ABA1-408B-A9ED-2EC27B32A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7179" y="0"/>
            <a:ext cx="9184821" cy="6858000"/>
          </a:xfrm>
          <a:prstGeom prst="rect">
            <a:avLst/>
          </a:prstGeom>
        </p:spPr>
      </p:pic>
    </p:spTree>
    <p:extLst>
      <p:ext uri="{BB962C8B-B14F-4D97-AF65-F5344CB8AC3E}">
        <p14:creationId xmlns:p14="http://schemas.microsoft.com/office/powerpoint/2010/main" val="272456778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777344" cy="5938693"/>
          </a:xfrm>
        </p:spPr>
        <p:txBody>
          <a:bodyPr anchor="t">
            <a:normAutofit/>
          </a:bodyPr>
          <a:lstStyle/>
          <a:p>
            <a:r>
              <a:rPr lang="es-ES" sz="2800" b="1" dirty="0"/>
              <a:t>1503. Perugino. Virgen con santas adorando al niño. </a:t>
            </a:r>
            <a:r>
              <a:rPr lang="es-ES" sz="2800" b="1" dirty="0">
                <a:effectLst/>
                <a:ea typeface="Times New Roman" panose="02020603050405020304" pitchFamily="18" charset="0"/>
                <a:cs typeface="Times New Roman" panose="02020603050405020304" pitchFamily="18" charset="0"/>
              </a:rPr>
              <a:t>New York, Pierpont Morgan Library.</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endParaRPr lang="es-ES" sz="2800" dirty="0"/>
          </a:p>
        </p:txBody>
      </p:sp>
      <p:pic>
        <p:nvPicPr>
          <p:cNvPr id="4" name="Imagen 3">
            <a:extLst>
              <a:ext uri="{FF2B5EF4-FFF2-40B4-BE49-F238E27FC236}">
                <a16:creationId xmlns:a16="http://schemas.microsoft.com/office/drawing/2014/main" id="{AA259451-FCB5-4190-AE1B-1942128A9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2720" y="0"/>
            <a:ext cx="5669280" cy="6858000"/>
          </a:xfrm>
          <a:prstGeom prst="rect">
            <a:avLst/>
          </a:prstGeom>
        </p:spPr>
      </p:pic>
    </p:spTree>
    <p:extLst>
      <p:ext uri="{BB962C8B-B14F-4D97-AF65-F5344CB8AC3E}">
        <p14:creationId xmlns:p14="http://schemas.microsoft.com/office/powerpoint/2010/main" val="298346382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20384721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286880575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414654" cy="5938693"/>
          </a:xfrm>
        </p:spPr>
        <p:txBody>
          <a:bodyPr anchor="t">
            <a:normAutofit fontScale="90000"/>
          </a:bodyPr>
          <a:lstStyle/>
          <a:p>
            <a:pPr algn="l"/>
            <a:r>
              <a:rPr lang="es-ES" sz="3100" b="1" dirty="0"/>
              <a:t>1504. Pietro Perugino. Los desposorios de la Virgen. Óleo sobre tabla, 234 × 185 cm.</a:t>
            </a:r>
            <a:br>
              <a:rPr lang="es-ES" sz="3100" b="1" dirty="0"/>
            </a:br>
            <a:r>
              <a:rPr lang="es-ES" sz="3100" b="1" dirty="0"/>
              <a:t>Museo de Bellas Artes, Caen.</a:t>
            </a:r>
            <a:br>
              <a:rPr lang="es-ES" sz="3100" b="1" dirty="0"/>
            </a:br>
            <a:br>
              <a:rPr lang="es-ES" sz="2800" dirty="0"/>
            </a:br>
            <a:r>
              <a:rPr lang="es-ES" sz="2400" b="0" i="0" dirty="0">
                <a:effectLst/>
                <a:latin typeface="+mn-lt"/>
              </a:rPr>
              <a:t>Con un </a:t>
            </a:r>
            <a:r>
              <a:rPr lang="es-ES" sz="2400" b="0" i="0" u="none" strike="noStrike" dirty="0">
                <a:effectLst/>
                <a:latin typeface="+mn-lt"/>
              </a:rPr>
              <a:t>formato</a:t>
            </a:r>
            <a:r>
              <a:rPr lang="es-ES" sz="2400" b="0" i="0" dirty="0">
                <a:effectLst/>
                <a:latin typeface="+mn-lt"/>
              </a:rPr>
              <a:t> opuesto, la </a:t>
            </a:r>
            <a:r>
              <a:rPr lang="es-ES" sz="2400" b="0" i="0" u="none" strike="noStrike" dirty="0">
                <a:effectLst/>
                <a:latin typeface="+mn-lt"/>
              </a:rPr>
              <a:t>composición</a:t>
            </a:r>
            <a:r>
              <a:rPr lang="es-ES" sz="2400" b="0" i="0" dirty="0">
                <a:effectLst/>
                <a:latin typeface="+mn-lt"/>
              </a:rPr>
              <a:t> recuerda a la de </a:t>
            </a:r>
            <a:r>
              <a:rPr lang="es-ES" sz="2400" b="0" i="1" u="none" strike="noStrike" dirty="0">
                <a:effectLst/>
                <a:latin typeface="+mn-lt"/>
              </a:rPr>
              <a:t>La entrega de las llaves a San Pedro</a:t>
            </a:r>
            <a:r>
              <a:rPr lang="es-ES" sz="2400" b="0" i="0" dirty="0">
                <a:effectLst/>
                <a:latin typeface="+mn-lt"/>
              </a:rPr>
              <a:t>,​ el fresco que Perugino había pintado veinte años atrás para la </a:t>
            </a:r>
            <a:r>
              <a:rPr lang="es-ES" sz="2400" b="0" i="0" u="none" strike="noStrike" dirty="0">
                <a:effectLst/>
                <a:latin typeface="+mn-lt"/>
              </a:rPr>
              <a:t>Capilla Sixtina</a:t>
            </a:r>
            <a:r>
              <a:rPr lang="es-ES" sz="2400" b="0" i="0" dirty="0">
                <a:effectLst/>
                <a:latin typeface="+mn-lt"/>
              </a:rPr>
              <a:t>: en el fondo, un gran edificio octogonal de </a:t>
            </a:r>
            <a:r>
              <a:rPr lang="es-ES" sz="2400" b="0" i="0" u="none" strike="noStrike" dirty="0">
                <a:effectLst/>
                <a:latin typeface="+mn-lt"/>
              </a:rPr>
              <a:t>planta centralizada</a:t>
            </a:r>
            <a:r>
              <a:rPr lang="es-ES" sz="2400" b="0" i="0" dirty="0">
                <a:effectLst/>
                <a:latin typeface="+mn-lt"/>
              </a:rPr>
              <a:t>, que simboliza el </a:t>
            </a:r>
            <a:r>
              <a:rPr lang="es-ES" sz="2400" b="0" i="0" u="none" strike="noStrike" dirty="0">
                <a:effectLst/>
                <a:latin typeface="+mn-lt"/>
              </a:rPr>
              <a:t>Templo de Jerusalén</a:t>
            </a:r>
            <a:r>
              <a:rPr lang="es-ES" sz="2400" b="0" i="0" dirty="0">
                <a:effectLst/>
                <a:latin typeface="+mn-lt"/>
              </a:rPr>
              <a:t>, tras un pavimento en el que los recuadros marcan fuertemente la </a:t>
            </a:r>
            <a:r>
              <a:rPr lang="es-ES" sz="2400" b="0" i="0" u="none" strike="noStrike" dirty="0">
                <a:effectLst/>
                <a:latin typeface="+mn-lt"/>
              </a:rPr>
              <a:t>perspectiva</a:t>
            </a:r>
            <a:r>
              <a:rPr lang="es-ES" sz="2400" b="0" i="0" dirty="0">
                <a:effectLst/>
                <a:latin typeface="+mn-lt"/>
              </a:rPr>
              <a:t>, que amplifica la escena en primer plano según un ideal de racionalidad geométrica propio del </a:t>
            </a:r>
            <a:r>
              <a:rPr lang="es-ES" sz="2400" b="0" i="0" u="none" strike="noStrike" dirty="0">
                <a:effectLst/>
                <a:latin typeface="+mn-lt"/>
              </a:rPr>
              <a:t>Renacimiento italiano</a:t>
            </a:r>
            <a:r>
              <a:rPr lang="es-ES" sz="2400" b="0" i="0" dirty="0">
                <a:effectLst/>
                <a:latin typeface="+mn-lt"/>
              </a:rPr>
              <a:t>, y que será incluso superada por la versión del tema que realizará su discípulo </a:t>
            </a:r>
            <a:r>
              <a:rPr lang="es-ES" sz="2400" b="0" i="0" u="none" strike="noStrike" dirty="0">
                <a:effectLst/>
                <a:latin typeface="+mn-lt"/>
              </a:rPr>
              <a:t>Rafael Sanzio</a:t>
            </a:r>
            <a:r>
              <a:rPr lang="es-ES" sz="2400" b="0" i="0" dirty="0">
                <a:effectLst/>
                <a:latin typeface="+mn-lt"/>
              </a:rPr>
              <a:t> en 1504 -</a:t>
            </a:r>
            <a:r>
              <a:rPr lang="es-ES" sz="2400" b="0" i="0" u="none" strike="noStrike" dirty="0">
                <a:effectLst/>
                <a:latin typeface="+mn-lt"/>
              </a:rPr>
              <a:t>Los desposorios de la Virgen (Rafael)</a:t>
            </a:r>
            <a:r>
              <a:rPr lang="es-ES" sz="2400" b="0" i="0" dirty="0">
                <a:effectLst/>
                <a:latin typeface="+mn-lt"/>
              </a:rPr>
              <a:t>-.</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E26120C0-5A51-46D2-A0BF-0B6D5EF68A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0400" y="53484"/>
            <a:ext cx="5181600" cy="6804516"/>
          </a:xfrm>
          <a:prstGeom prst="rect">
            <a:avLst/>
          </a:prstGeom>
        </p:spPr>
      </p:pic>
    </p:spTree>
    <p:extLst>
      <p:ext uri="{BB962C8B-B14F-4D97-AF65-F5344CB8AC3E}">
        <p14:creationId xmlns:p14="http://schemas.microsoft.com/office/powerpoint/2010/main" val="134562487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21673" y="365125"/>
            <a:ext cx="6650182" cy="6312766"/>
          </a:xfrm>
        </p:spPr>
        <p:txBody>
          <a:bodyPr anchor="t">
            <a:normAutofit fontScale="90000"/>
          </a:bodyPr>
          <a:lstStyle/>
          <a:p>
            <a:pPr algn="l"/>
            <a:r>
              <a:rPr lang="es-ES" sz="2000" b="0" i="0" dirty="0">
                <a:effectLst/>
                <a:latin typeface="+mn-lt"/>
              </a:rPr>
              <a:t>El edificio se levanta sobre una </a:t>
            </a:r>
            <a:r>
              <a:rPr lang="es-ES" sz="2000" b="0" i="0" u="none" strike="noStrike" dirty="0">
                <a:effectLst/>
                <a:latin typeface="+mn-lt"/>
              </a:rPr>
              <a:t>grada</a:t>
            </a:r>
            <a:r>
              <a:rPr lang="es-ES" sz="2000" b="0" i="0" dirty="0">
                <a:effectLst/>
                <a:latin typeface="+mn-lt"/>
              </a:rPr>
              <a:t>, y tiene cuatro </a:t>
            </a:r>
            <a:r>
              <a:rPr lang="es-ES" sz="2000" b="0" i="0" u="none" strike="noStrike" dirty="0">
                <a:effectLst/>
                <a:latin typeface="+mn-lt"/>
              </a:rPr>
              <a:t>pórticos</a:t>
            </a:r>
            <a:r>
              <a:rPr lang="es-ES" sz="2000" b="0" i="0" dirty="0">
                <a:effectLst/>
                <a:latin typeface="+mn-lt"/>
              </a:rPr>
              <a:t> renacentistas con arcos y </a:t>
            </a:r>
            <a:r>
              <a:rPr lang="es-ES" sz="2000" b="0" i="0" u="none" strike="noStrike" dirty="0">
                <a:effectLst/>
                <a:latin typeface="+mn-lt"/>
              </a:rPr>
              <a:t>cúpulas</a:t>
            </a:r>
            <a:r>
              <a:rPr lang="es-ES" sz="2000" b="0" i="0" dirty="0">
                <a:effectLst/>
                <a:latin typeface="+mn-lt"/>
              </a:rPr>
              <a:t> en los cuatro lados principales, que protegen cuatro puertas. En los cuatro lados secundarios se repite el motivo con un </a:t>
            </a:r>
            <a:r>
              <a:rPr lang="es-ES" sz="2000" b="0" i="0" u="none" strike="noStrike" dirty="0">
                <a:effectLst/>
                <a:latin typeface="+mn-lt"/>
              </a:rPr>
              <a:t>arco ciego</a:t>
            </a:r>
            <a:r>
              <a:rPr lang="es-ES" sz="2000" b="0" i="0" dirty="0">
                <a:effectLst/>
                <a:latin typeface="+mn-lt"/>
              </a:rPr>
              <a:t>. Una gran cúpula (de la que solo el arranque entra en el encuadre) remata el cuerpo central. Se marcan muy detalladamente los elementos arquitectónicos, como las </a:t>
            </a:r>
            <a:r>
              <a:rPr lang="es-ES" sz="2000" b="0" i="0" u="none" strike="noStrike" dirty="0">
                <a:effectLst/>
                <a:latin typeface="+mn-lt"/>
              </a:rPr>
              <a:t>cornisas</a:t>
            </a:r>
            <a:r>
              <a:rPr lang="es-ES" sz="2000" b="0" i="0" dirty="0">
                <a:effectLst/>
                <a:latin typeface="+mn-lt"/>
              </a:rPr>
              <a:t> (</a:t>
            </a:r>
            <a:r>
              <a:rPr lang="es-ES" sz="2000" b="0" i="1" u="none" strike="noStrike" dirty="0">
                <a:effectLst/>
                <a:latin typeface="+mn-lt"/>
              </a:rPr>
              <a:t>cornice </a:t>
            </a:r>
            <a:r>
              <a:rPr lang="es-ES" sz="2000" b="0" i="1" u="none" strike="noStrike" dirty="0" err="1">
                <a:effectLst/>
                <a:latin typeface="+mn-lt"/>
              </a:rPr>
              <a:t>marcapiano</a:t>
            </a:r>
            <a:r>
              <a:rPr lang="es-ES" sz="2000" b="0" i="0" dirty="0">
                <a:effectLst/>
                <a:latin typeface="+mn-lt"/>
              </a:rPr>
              <a:t>), las </a:t>
            </a:r>
            <a:r>
              <a:rPr lang="es-ES" sz="2000" b="0" i="0" u="none" strike="noStrike" dirty="0">
                <a:effectLst/>
                <a:latin typeface="+mn-lt"/>
              </a:rPr>
              <a:t>balaustradas</a:t>
            </a:r>
            <a:r>
              <a:rPr lang="es-ES" sz="2000" b="0" i="0" dirty="0">
                <a:effectLst/>
                <a:latin typeface="+mn-lt"/>
              </a:rPr>
              <a:t>, los </a:t>
            </a:r>
            <a:r>
              <a:rPr lang="es-ES" sz="2000" b="0" i="0" u="none" strike="noStrike" dirty="0">
                <a:effectLst/>
                <a:latin typeface="+mn-lt"/>
              </a:rPr>
              <a:t>tímpanos</a:t>
            </a:r>
            <a:r>
              <a:rPr lang="es-ES" sz="2000" b="0" i="0" dirty="0">
                <a:effectLst/>
                <a:latin typeface="+mn-lt"/>
              </a:rPr>
              <a:t> o los </a:t>
            </a:r>
            <a:r>
              <a:rPr lang="es-ES" sz="2000" b="0" i="0" u="none" strike="noStrike" dirty="0">
                <a:effectLst/>
                <a:latin typeface="+mn-lt"/>
              </a:rPr>
              <a:t>frontones</a:t>
            </a:r>
            <a:r>
              <a:rPr lang="es-ES" sz="2000" b="0" i="0" dirty="0">
                <a:effectLst/>
                <a:latin typeface="+mn-lt"/>
              </a:rPr>
              <a:t>. Se trata de un edificio ajustado al ideal clásico de la </a:t>
            </a:r>
            <a:r>
              <a:rPr lang="es-ES" sz="2000" b="0" i="0" u="none" strike="noStrike" dirty="0">
                <a:effectLst/>
                <a:latin typeface="+mn-lt"/>
              </a:rPr>
              <a:t>arquitectura del Renacimiento</a:t>
            </a:r>
            <a:r>
              <a:rPr lang="es-ES" sz="2000" b="0" i="0" dirty="0">
                <a:effectLst/>
                <a:latin typeface="+mn-lt"/>
              </a:rPr>
              <a:t>, como lo imaginaban los intelectuales de la época, siguiendo los tratados de </a:t>
            </a:r>
            <a:r>
              <a:rPr lang="es-ES" sz="2000" b="0" i="0" u="none" strike="noStrike" dirty="0">
                <a:effectLst/>
                <a:latin typeface="+mn-lt"/>
              </a:rPr>
              <a:t>Leon Battista Alberti</a:t>
            </a:r>
            <a:r>
              <a:rPr lang="es-ES" sz="2000" b="0" i="0" dirty="0">
                <a:effectLst/>
                <a:latin typeface="+mn-lt"/>
              </a:rPr>
              <a:t> más que la </a:t>
            </a:r>
            <a:r>
              <a:rPr lang="es-ES" sz="2000" b="0" i="0" u="none" strike="noStrike" dirty="0">
                <a:effectLst/>
                <a:latin typeface="+mn-lt"/>
              </a:rPr>
              <a:t>arquitectura grecorromana</a:t>
            </a:r>
            <a:r>
              <a:rPr lang="es-ES" sz="2000" b="0" i="0" dirty="0">
                <a:effectLst/>
                <a:latin typeface="+mn-lt"/>
              </a:rPr>
              <a:t>.</a:t>
            </a:r>
            <a:br>
              <a:rPr lang="es-ES" sz="2000" b="0" i="0" dirty="0">
                <a:effectLst/>
                <a:latin typeface="+mn-lt"/>
              </a:rPr>
            </a:br>
            <a:r>
              <a:rPr lang="es-ES" sz="2000" b="0" i="0" dirty="0">
                <a:effectLst/>
                <a:latin typeface="+mn-lt"/>
              </a:rPr>
              <a:t>Como en la mayor parte de las obras de Perugino, la composición está impostada con criterios de </a:t>
            </a:r>
            <a:r>
              <a:rPr lang="es-ES" sz="2000" b="0" i="0" u="none" strike="noStrike" dirty="0">
                <a:effectLst/>
                <a:latin typeface="+mn-lt"/>
              </a:rPr>
              <a:t>simetría</a:t>
            </a:r>
            <a:r>
              <a:rPr lang="es-ES" sz="2000" b="0" i="0" dirty="0">
                <a:effectLst/>
                <a:latin typeface="+mn-lt"/>
              </a:rPr>
              <a:t>, a los que se ajustan los movimientos rítmicos de las </a:t>
            </a:r>
            <a:r>
              <a:rPr lang="es-ES" sz="2000" b="0" i="0" u="none" strike="noStrike" dirty="0">
                <a:effectLst/>
                <a:latin typeface="+mn-lt"/>
              </a:rPr>
              <a:t>poses</a:t>
            </a:r>
            <a:r>
              <a:rPr lang="es-ES" sz="2000" b="0" i="0" dirty="0">
                <a:effectLst/>
                <a:latin typeface="+mn-lt"/>
              </a:rPr>
              <a:t>. A ambos lados del sacerdote, perfectamente alineado con el eje de las majestuosas puertas abiertas del edificio, por las que se ve el fondo, se disponen </a:t>
            </a:r>
            <a:r>
              <a:rPr lang="es-ES" sz="2000" b="0" i="0" u="none" strike="noStrike" dirty="0">
                <a:effectLst/>
                <a:latin typeface="+mn-lt"/>
              </a:rPr>
              <a:t>San José</a:t>
            </a:r>
            <a:r>
              <a:rPr lang="es-ES" sz="2000" b="0" i="0" dirty="0">
                <a:effectLst/>
                <a:latin typeface="+mn-lt"/>
              </a:rPr>
              <a:t> (a la izquierda, con túnica azul y manto amarillo, con la </a:t>
            </a:r>
            <a:r>
              <a:rPr lang="es-ES" sz="2000" b="0" i="0" u="none" strike="noStrike" dirty="0">
                <a:effectLst/>
                <a:latin typeface="+mn-lt"/>
              </a:rPr>
              <a:t>vara florecida</a:t>
            </a:r>
            <a:r>
              <a:rPr lang="es-ES" sz="2000" b="0" i="0" dirty="0">
                <a:effectLst/>
                <a:latin typeface="+mn-lt"/>
              </a:rPr>
              <a:t> en su mano derecha), junto con los varones; y la </a:t>
            </a:r>
            <a:r>
              <a:rPr lang="es-ES" sz="2000" b="0" i="0" u="none" strike="noStrike" dirty="0">
                <a:effectLst/>
                <a:latin typeface="+mn-lt"/>
              </a:rPr>
              <a:t>Virgen María</a:t>
            </a:r>
            <a:r>
              <a:rPr lang="es-ES" sz="2000" b="0" i="0" dirty="0">
                <a:effectLst/>
                <a:latin typeface="+mn-lt"/>
              </a:rPr>
              <a:t> (a la derecha), junto con las mujeres.</a:t>
            </a:r>
            <a:br>
              <a:rPr lang="es-ES" sz="2000" b="0" i="0" dirty="0">
                <a:effectLst/>
                <a:latin typeface="+mn-lt"/>
              </a:rPr>
            </a:br>
            <a:r>
              <a:rPr lang="es-ES" sz="2000" b="0" i="0" dirty="0">
                <a:effectLst/>
                <a:latin typeface="+mn-lt"/>
              </a:rPr>
              <a:t>Los </a:t>
            </a:r>
            <a:r>
              <a:rPr lang="es-ES" sz="2000" b="0" i="0" u="none" strike="noStrike" dirty="0">
                <a:effectLst/>
                <a:latin typeface="+mn-lt"/>
              </a:rPr>
              <a:t>ropajes</a:t>
            </a:r>
            <a:r>
              <a:rPr lang="es-ES" sz="2000" b="0" i="0" dirty="0">
                <a:effectLst/>
                <a:latin typeface="+mn-lt"/>
              </a:rPr>
              <a:t> son pesados y luminosos como manchas de color, con el efecto </a:t>
            </a:r>
            <a:r>
              <a:rPr lang="es-ES" sz="2000" b="0" i="1" dirty="0" err="1">
                <a:effectLst/>
                <a:latin typeface="+mn-lt"/>
              </a:rPr>
              <a:t>bagnato</a:t>
            </a:r>
            <a:r>
              <a:rPr lang="es-ES" sz="2000" b="0" i="1" baseline="30000" dirty="0">
                <a:effectLst/>
                <a:latin typeface="+mn-lt"/>
              </a:rPr>
              <a:t> </a:t>
            </a:r>
            <a:r>
              <a:rPr lang="es-ES" sz="2000" b="0" i="0" dirty="0">
                <a:effectLst/>
                <a:latin typeface="+mn-lt"/>
              </a:rPr>
              <a:t>que Perugino aprendió durante su formación florentina en el taller de </a:t>
            </a:r>
            <a:r>
              <a:rPr lang="es-ES" sz="2000" b="0" i="0" u="none" strike="noStrike" dirty="0">
                <a:effectLst/>
                <a:latin typeface="+mn-lt"/>
              </a:rPr>
              <a:t>Verrocchio</a:t>
            </a:r>
            <a:r>
              <a:rPr lang="es-ES" sz="2000" b="0" i="0" dirty="0">
                <a:effectLst/>
                <a:latin typeface="+mn-lt"/>
              </a:rPr>
              <a:t>.</a:t>
            </a:r>
            <a:br>
              <a:rPr lang="es-ES" sz="2000" b="0" i="0" dirty="0">
                <a:effectLst/>
                <a:latin typeface="+mn-lt"/>
              </a:rPr>
            </a:br>
            <a:r>
              <a:rPr lang="es-ES" sz="2000" b="0" i="0" dirty="0">
                <a:effectLst/>
                <a:latin typeface="+mn-lt"/>
              </a:rPr>
              <a:t>El </a:t>
            </a:r>
            <a:r>
              <a:rPr lang="es-ES" sz="2000" b="0" i="0" u="none" strike="noStrike" dirty="0">
                <a:effectLst/>
                <a:latin typeface="+mn-lt"/>
              </a:rPr>
              <a:t>paisaje</a:t>
            </a:r>
            <a:r>
              <a:rPr lang="es-ES" sz="2000" b="0" i="0" dirty="0">
                <a:effectLst/>
                <a:latin typeface="+mn-lt"/>
              </a:rPr>
              <a:t> del fondo muestra suaves colinas que se esfuman en la lejanía hacia el horizonte, dando la impresión de un espacio infinitamente vasto y profundo.</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E26120C0-5A51-46D2-A0BF-0B6D5EF68A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0400" y="53484"/>
            <a:ext cx="5181600" cy="6804516"/>
          </a:xfrm>
          <a:prstGeom prst="rect">
            <a:avLst/>
          </a:prstGeom>
        </p:spPr>
      </p:pic>
    </p:spTree>
    <p:extLst>
      <p:ext uri="{BB962C8B-B14F-4D97-AF65-F5344CB8AC3E}">
        <p14:creationId xmlns:p14="http://schemas.microsoft.com/office/powerpoint/2010/main" val="236855677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it-IT" sz="2800" b="1" dirty="0"/>
              <a:t>1504. Perugino. Adoración de los magos. Oratorio di Santa Maria dei Bianchi, Città della Pieve.</a:t>
            </a:r>
            <a:endParaRPr lang="es-ES" sz="2800" b="1" dirty="0"/>
          </a:p>
        </p:txBody>
      </p:sp>
      <p:pic>
        <p:nvPicPr>
          <p:cNvPr id="4" name="Imagen 3">
            <a:extLst>
              <a:ext uri="{FF2B5EF4-FFF2-40B4-BE49-F238E27FC236}">
                <a16:creationId xmlns:a16="http://schemas.microsoft.com/office/drawing/2014/main" id="{84D0DB63-A326-4704-965F-AC66F2E162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4183" y="0"/>
            <a:ext cx="7947817" cy="6864927"/>
          </a:xfrm>
          <a:prstGeom prst="rect">
            <a:avLst/>
          </a:prstGeom>
        </p:spPr>
      </p:pic>
    </p:spTree>
    <p:extLst>
      <p:ext uri="{BB962C8B-B14F-4D97-AF65-F5344CB8AC3E}">
        <p14:creationId xmlns:p14="http://schemas.microsoft.com/office/powerpoint/2010/main" val="322975645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137563" cy="5938693"/>
          </a:xfrm>
        </p:spPr>
        <p:txBody>
          <a:bodyPr anchor="t">
            <a:normAutofit/>
          </a:bodyPr>
          <a:lstStyle/>
          <a:p>
            <a:r>
              <a:rPr lang="it-IT" sz="2800" b="1" dirty="0"/>
              <a:t>1504. Perugino. Virgen en la gloria con Santos. Oratorio di Santa Maria dei Bianchi, Città della Pieve.</a:t>
            </a:r>
            <a:endParaRPr lang="es-ES" sz="2800" b="1" dirty="0"/>
          </a:p>
        </p:txBody>
      </p:sp>
      <p:pic>
        <p:nvPicPr>
          <p:cNvPr id="4" name="Imagen 3">
            <a:extLst>
              <a:ext uri="{FF2B5EF4-FFF2-40B4-BE49-F238E27FC236}">
                <a16:creationId xmlns:a16="http://schemas.microsoft.com/office/drawing/2014/main" id="{2A423149-022B-49CD-9A1F-8CFB57D235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9420" y="0"/>
            <a:ext cx="5402580" cy="6858000"/>
          </a:xfrm>
          <a:prstGeom prst="rect">
            <a:avLst/>
          </a:prstGeom>
        </p:spPr>
      </p:pic>
    </p:spTree>
    <p:extLst>
      <p:ext uri="{BB962C8B-B14F-4D97-AF65-F5344CB8AC3E}">
        <p14:creationId xmlns:p14="http://schemas.microsoft.com/office/powerpoint/2010/main" val="1214527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it-IT" sz="2800" dirty="0"/>
              <a:t>1504. Perugino. Deposición. Oratorio di Santa Maria dei Bianchi, Città della Pieve</a:t>
            </a:r>
            <a:endParaRPr lang="es-ES" sz="2800" dirty="0"/>
          </a:p>
        </p:txBody>
      </p:sp>
      <p:pic>
        <p:nvPicPr>
          <p:cNvPr id="4" name="Imagen 3">
            <a:extLst>
              <a:ext uri="{FF2B5EF4-FFF2-40B4-BE49-F238E27FC236}">
                <a16:creationId xmlns:a16="http://schemas.microsoft.com/office/drawing/2014/main" id="{7E6B36E3-22FD-47A9-8DC5-D7B8C3F0FE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1436" y="0"/>
            <a:ext cx="7974419" cy="6858000"/>
          </a:xfrm>
          <a:prstGeom prst="rect">
            <a:avLst/>
          </a:prstGeom>
        </p:spPr>
      </p:pic>
    </p:spTree>
    <p:extLst>
      <p:ext uri="{BB962C8B-B14F-4D97-AF65-F5344CB8AC3E}">
        <p14:creationId xmlns:p14="http://schemas.microsoft.com/office/powerpoint/2010/main" val="78455842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68285413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49382" y="365125"/>
            <a:ext cx="5624945" cy="5938693"/>
          </a:xfrm>
        </p:spPr>
        <p:txBody>
          <a:bodyPr anchor="t">
            <a:normAutofit fontScale="90000"/>
          </a:bodyPr>
          <a:lstStyle/>
          <a:p>
            <a:r>
              <a:rPr lang="it-IT" sz="2700" b="1" dirty="0"/>
              <a:t>1504. Pietro Perugino. Natividad. Accademia Carrara, Bergamo.</a:t>
            </a:r>
            <a:br>
              <a:rPr lang="it-IT" sz="2800" dirty="0"/>
            </a:br>
            <a:r>
              <a:rPr lang="es-ES" sz="2200" dirty="0"/>
              <a:t>La escena de la Natividad ambientada en campo abierto con solo unas pocas figuras dignas, y ennoblecida con un edificio renacentista puro en un lugar destacado, es uno de los temas que trabajó Pietro Perugino a fines del siglo XV y principios del XVI. Para entonces ya era famoso y muy buscado. En lo que aparentemente era una práctica común en su taller, las figuras se desarrollaron en dibujos preparatorios y luego se transformaron en pinturas —en particular decoraciones de paredes grandes— con variaciones mínimas en sus poses, los colores, los elementos arquitectónicos o el fondo. Por lo tanto, conocemos al menos tres réplicas magníficas de este modelo, todas ahora en Umbría y casi idénticas, cada una de un nivel tan alto que podemos estar seguros de que el maestro estuvo directamente involucrado, posiblemente con la ayuda de algunos asistentes. El panel comprado por </a:t>
            </a:r>
            <a:r>
              <a:rPr lang="es-ES" sz="2200" dirty="0" err="1"/>
              <a:t>Guglielmo</a:t>
            </a:r>
            <a:r>
              <a:rPr lang="es-ES" sz="2200" dirty="0"/>
              <a:t> </a:t>
            </a:r>
            <a:r>
              <a:rPr lang="es-ES" sz="2200" dirty="0" err="1"/>
              <a:t>Lochis</a:t>
            </a:r>
            <a:r>
              <a:rPr lang="es-ES" sz="2200" dirty="0"/>
              <a:t> es una versión muy pequeña del tema.</a:t>
            </a:r>
            <a:br>
              <a:rPr lang="es-ES" sz="2200" dirty="0"/>
            </a:br>
            <a:br>
              <a:rPr lang="es-ES" sz="2200" dirty="0"/>
            </a:br>
            <a:endParaRPr lang="es-ES" sz="2800" dirty="0"/>
          </a:p>
        </p:txBody>
      </p:sp>
      <p:pic>
        <p:nvPicPr>
          <p:cNvPr id="5" name="Imagen 4">
            <a:extLst>
              <a:ext uri="{FF2B5EF4-FFF2-40B4-BE49-F238E27FC236}">
                <a16:creationId xmlns:a16="http://schemas.microsoft.com/office/drawing/2014/main" id="{B7DE722E-8E02-41EB-AD52-956443A839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4468" y="1177636"/>
            <a:ext cx="6267532" cy="4606636"/>
          </a:xfrm>
          <a:prstGeom prst="rect">
            <a:avLst/>
          </a:prstGeom>
        </p:spPr>
      </p:pic>
    </p:spTree>
    <p:extLst>
      <p:ext uri="{BB962C8B-B14F-4D97-AF65-F5344CB8AC3E}">
        <p14:creationId xmlns:p14="http://schemas.microsoft.com/office/powerpoint/2010/main" val="193745986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096000" cy="5938693"/>
          </a:xfrm>
        </p:spPr>
        <p:txBody>
          <a:bodyPr anchor="t">
            <a:normAutofit fontScale="90000"/>
          </a:bodyPr>
          <a:lstStyle/>
          <a:p>
            <a:r>
              <a:rPr lang="it-IT" sz="2700" b="1" dirty="0"/>
              <a:t>1504. Pietro Perugino. Natividad. Accademia Carrara, Bergamo.</a:t>
            </a:r>
            <a:br>
              <a:rPr lang="it-IT" sz="2800" dirty="0"/>
            </a:br>
            <a:r>
              <a:rPr lang="es-ES" sz="2200" dirty="0"/>
              <a:t>La variación más significativa de estas pinturas es el elemento arquitectónico central. En la primera versión, que data de 1498-1500, es una majestuosa serie de arcos de mampostería, reemplazados en las dos versiones posteriores, c. 1501-1503, mediante una estructura con un gran techo apoyado sobre vigas de madera, sin duda una forma más apropiada de transmitir la idea del establo donde tuvo lugar el evento. De lo contrario, la disposición de las figuras, las poses y, en general, el escenario del paisaje siguen siendo esencialmente los mismos. La representación de José en la pintura de Bérgamo es ligeramente diferente en el sentido de que sus brazos ya no están cruzados sobre el pecho, como en versiones anteriores, sino que se sostienen con las manos levantadas y las palmas hacia el Santo Niño, que anteriormente era la actitud de uno de los pastores. Los postes de madera que sostienen un sistema de cerchas debajo del techo, parcialmente vistos en la pintura de Bérgamo, aparecen nuevamente en una versión de gran formato del tema pintado en 1504, donde la estructura en su totalidad cubre el belén central.</a:t>
            </a:r>
            <a:br>
              <a:rPr lang="es-ES" sz="2200" dirty="0"/>
            </a:br>
            <a:br>
              <a:rPr lang="es-ES" sz="2200" dirty="0"/>
            </a:br>
            <a:endParaRPr lang="es-ES" sz="2800" dirty="0"/>
          </a:p>
        </p:txBody>
      </p:sp>
      <p:pic>
        <p:nvPicPr>
          <p:cNvPr id="5" name="Imagen 4">
            <a:extLst>
              <a:ext uri="{FF2B5EF4-FFF2-40B4-BE49-F238E27FC236}">
                <a16:creationId xmlns:a16="http://schemas.microsoft.com/office/drawing/2014/main" id="{B7DE722E-8E02-41EB-AD52-956443A839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9031" y="1801091"/>
            <a:ext cx="5522969" cy="4059382"/>
          </a:xfrm>
          <a:prstGeom prst="rect">
            <a:avLst/>
          </a:prstGeom>
        </p:spPr>
      </p:pic>
    </p:spTree>
    <p:extLst>
      <p:ext uri="{BB962C8B-B14F-4D97-AF65-F5344CB8AC3E}">
        <p14:creationId xmlns:p14="http://schemas.microsoft.com/office/powerpoint/2010/main" val="268866776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4710544" cy="5938693"/>
          </a:xfrm>
        </p:spPr>
        <p:txBody>
          <a:bodyPr anchor="t">
            <a:normAutofit fontScale="90000"/>
          </a:bodyPr>
          <a:lstStyle/>
          <a:p>
            <a:r>
              <a:rPr lang="it-IT" sz="2700" b="1" dirty="0"/>
              <a:t>1504. Pietro Perugino. Natividad. Accademia Carrara, Bergamo.</a:t>
            </a:r>
            <a:br>
              <a:rPr lang="it-IT" sz="2800" dirty="0"/>
            </a:br>
            <a:br>
              <a:rPr lang="es-ES" sz="2400" dirty="0"/>
            </a:br>
            <a:r>
              <a:rPr lang="es-ES" sz="2400" dirty="0"/>
              <a:t>Sin embargo, al final, la Natividad Perugino más cercana a esta es el panel de tamaño similar, ahora en el Instituto de Arte de Chicago, una de las cinco escenas que pueden haber constituido la predela de un retablo terminado entre 1502 y 1506. La existencia de variaciones sucesivas es un factor a considerar para establecer si la pintura de Bérgamo es obra del maestro únicamente. La discusión crítica tiende a resolver la cuestión viéndola como una obra de Perugino y su taller, aunque reconociendo la alta calidad de la pintura y sugiriendo a veces que puede ser totalmente obra del maestro</a:t>
            </a:r>
            <a:r>
              <a:rPr lang="es-ES" sz="2800" dirty="0"/>
              <a:t>.</a:t>
            </a:r>
          </a:p>
        </p:txBody>
      </p:sp>
      <p:pic>
        <p:nvPicPr>
          <p:cNvPr id="5" name="Imagen 4">
            <a:extLst>
              <a:ext uri="{FF2B5EF4-FFF2-40B4-BE49-F238E27FC236}">
                <a16:creationId xmlns:a16="http://schemas.microsoft.com/office/drawing/2014/main" id="{B7DE722E-8E02-41EB-AD52-956443A839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4152" y="886691"/>
            <a:ext cx="6917848" cy="5084618"/>
          </a:xfrm>
          <a:prstGeom prst="rect">
            <a:avLst/>
          </a:prstGeom>
        </p:spPr>
      </p:pic>
    </p:spTree>
    <p:extLst>
      <p:ext uri="{BB962C8B-B14F-4D97-AF65-F5344CB8AC3E}">
        <p14:creationId xmlns:p14="http://schemas.microsoft.com/office/powerpoint/2010/main" val="213560832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64313224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289686656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179126" cy="5938693"/>
          </a:xfrm>
        </p:spPr>
        <p:txBody>
          <a:bodyPr anchor="t">
            <a:normAutofit/>
          </a:bodyPr>
          <a:lstStyle/>
          <a:p>
            <a:r>
              <a:rPr lang="es-ES" sz="2800" dirty="0"/>
              <a:t>1505. Perugino. Cuatro desnudos.</a:t>
            </a:r>
          </a:p>
        </p:txBody>
      </p:sp>
      <p:pic>
        <p:nvPicPr>
          <p:cNvPr id="4" name="Imagen 3">
            <a:extLst>
              <a:ext uri="{FF2B5EF4-FFF2-40B4-BE49-F238E27FC236}">
                <a16:creationId xmlns:a16="http://schemas.microsoft.com/office/drawing/2014/main" id="{09F6A20D-D77A-432B-8778-3E04BDB89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8480" y="0"/>
            <a:ext cx="5303520" cy="6858000"/>
          </a:xfrm>
          <a:prstGeom prst="rect">
            <a:avLst/>
          </a:prstGeom>
        </p:spPr>
      </p:pic>
    </p:spTree>
    <p:extLst>
      <p:ext uri="{BB962C8B-B14F-4D97-AF65-F5344CB8AC3E}">
        <p14:creationId xmlns:p14="http://schemas.microsoft.com/office/powerpoint/2010/main" val="299016187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638799" cy="5938693"/>
          </a:xfrm>
        </p:spPr>
        <p:txBody>
          <a:bodyPr anchor="t">
            <a:normAutofit/>
          </a:bodyPr>
          <a:lstStyle/>
          <a:p>
            <a:r>
              <a:rPr lang="es-ES" sz="2800" b="1" dirty="0"/>
              <a:t>1505. Perugino. Martirio de San Sebastián. </a:t>
            </a:r>
            <a:r>
              <a:rPr lang="es-ES" sz="2800" b="1" dirty="0">
                <a:effectLst/>
                <a:ea typeface="Times New Roman" panose="02020603050405020304" pitchFamily="18" charset="0"/>
              </a:rPr>
              <a:t>Iglesia de </a:t>
            </a:r>
            <a:r>
              <a:rPr lang="es-ES" sz="2800" b="1" dirty="0">
                <a:effectLst/>
                <a:ea typeface="Times New Roman" panose="02020603050405020304" pitchFamily="18" charset="0"/>
                <a:cs typeface="Times New Roman" panose="02020603050405020304" pitchFamily="18" charset="0"/>
              </a:rPr>
              <a:t>San Sebastián, Panicale</a:t>
            </a:r>
            <a:r>
              <a:rPr lang="es-ES" sz="2800" b="1" dirty="0">
                <a:ea typeface="Times New Roman" panose="02020603050405020304" pitchFamily="18" charset="0"/>
                <a:cs typeface="Times New Roman" panose="02020603050405020304" pitchFamily="18" charset="0"/>
              </a:rPr>
              <a:t>.</a:t>
            </a:r>
            <a:endParaRPr lang="es-ES" sz="2800" b="1" dirty="0"/>
          </a:p>
        </p:txBody>
      </p:sp>
      <p:pic>
        <p:nvPicPr>
          <p:cNvPr id="4" name="Imagen 3">
            <a:extLst>
              <a:ext uri="{FF2B5EF4-FFF2-40B4-BE49-F238E27FC236}">
                <a16:creationId xmlns:a16="http://schemas.microsoft.com/office/drawing/2014/main" id="{BB22EF7F-8E24-4252-85AD-C704BA1633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1271" y="0"/>
            <a:ext cx="5840730" cy="6858000"/>
          </a:xfrm>
          <a:prstGeom prst="rect">
            <a:avLst/>
          </a:prstGeom>
        </p:spPr>
      </p:pic>
    </p:spTree>
    <p:extLst>
      <p:ext uri="{BB962C8B-B14F-4D97-AF65-F5344CB8AC3E}">
        <p14:creationId xmlns:p14="http://schemas.microsoft.com/office/powerpoint/2010/main" val="41832706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407623" cy="5938693"/>
          </a:xfrm>
        </p:spPr>
        <p:txBody>
          <a:bodyPr anchor="t">
            <a:normAutofit/>
          </a:bodyPr>
          <a:lstStyle/>
          <a:p>
            <a:r>
              <a:rPr lang="es-ES" sz="2800" b="1" dirty="0"/>
              <a:t>1505. Perugino. Trinidad y seis Santos. Iglesia San Severo, Perugia.</a:t>
            </a:r>
            <a:br>
              <a:rPr lang="es-ES" sz="2800" b="1" dirty="0"/>
            </a:br>
            <a:br>
              <a:rPr lang="es-ES" sz="2800" dirty="0"/>
            </a:br>
            <a:r>
              <a:rPr lang="es-ES" sz="2400" dirty="0">
                <a:latin typeface="+mn-lt"/>
              </a:rPr>
              <a:t>El fresco formaba parte de una composición mayor. Dos inscripciones indican la contribución de Rafael. Los santos de la mitad inferior fueron completados por Perugino en 1520. </a:t>
            </a:r>
            <a:br>
              <a:rPr lang="es-ES" sz="2400" dirty="0">
                <a:latin typeface="+mn-lt"/>
              </a:rPr>
            </a:br>
            <a:r>
              <a:rPr lang="es-ES" sz="2400" dirty="0">
                <a:latin typeface="+mn-lt"/>
              </a:rPr>
              <a:t>Santos izquierda: Escolástica, Jerónimo, Juan Evangelista.</a:t>
            </a:r>
            <a:br>
              <a:rPr lang="es-ES" sz="2400" dirty="0">
                <a:latin typeface="+mn-lt"/>
              </a:rPr>
            </a:br>
            <a:r>
              <a:rPr lang="es-ES" sz="2400" dirty="0">
                <a:latin typeface="+mn-lt"/>
              </a:rPr>
              <a:t>Santos derecha: Gregorio, Bonifacio, Marta.</a:t>
            </a:r>
            <a:endParaRPr lang="es-ES" sz="28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51070" y="0"/>
            <a:ext cx="5140930" cy="6858000"/>
          </a:xfrm>
          <a:prstGeom prst="rect">
            <a:avLst/>
          </a:prstGeom>
        </p:spPr>
      </p:pic>
    </p:spTree>
    <p:extLst>
      <p:ext uri="{BB962C8B-B14F-4D97-AF65-F5344CB8AC3E}">
        <p14:creationId xmlns:p14="http://schemas.microsoft.com/office/powerpoint/2010/main" val="258267015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567054" cy="5938693"/>
          </a:xfrm>
        </p:spPr>
        <p:txBody>
          <a:bodyPr anchor="t">
            <a:normAutofit/>
          </a:bodyPr>
          <a:lstStyle/>
          <a:p>
            <a:r>
              <a:rPr lang="es-ES" sz="2800" dirty="0"/>
              <a:t>1505. Perugino. Virgen con niño, San Juanito y dos ángeles. Museo Bellas Artes, Nancy.</a:t>
            </a:r>
          </a:p>
        </p:txBody>
      </p:sp>
      <p:pic>
        <p:nvPicPr>
          <p:cNvPr id="4" name="Imagen 3">
            <a:extLst>
              <a:ext uri="{FF2B5EF4-FFF2-40B4-BE49-F238E27FC236}">
                <a16:creationId xmlns:a16="http://schemas.microsoft.com/office/drawing/2014/main" id="{90043480-8D10-4492-A26B-E3752C9811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3499" y="1"/>
            <a:ext cx="5048501" cy="6858000"/>
          </a:xfrm>
          <a:prstGeom prst="rect">
            <a:avLst/>
          </a:prstGeom>
        </p:spPr>
      </p:pic>
    </p:spTree>
    <p:extLst>
      <p:ext uri="{BB962C8B-B14F-4D97-AF65-F5344CB8AC3E}">
        <p14:creationId xmlns:p14="http://schemas.microsoft.com/office/powerpoint/2010/main" val="320078941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84332663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7062715" cy="5938693"/>
          </a:xfrm>
        </p:spPr>
        <p:txBody>
          <a:bodyPr anchor="t">
            <a:normAutofit/>
          </a:bodyPr>
          <a:lstStyle/>
          <a:p>
            <a:r>
              <a:rPr lang="it-IT" sz="2800" b="1" dirty="0"/>
              <a:t>1506. Perugino. Crucifixión. Pala Chigi. Sant'Agostino, Siena.</a:t>
            </a:r>
            <a:br>
              <a:rPr lang="it-IT" sz="2800" b="1" dirty="0"/>
            </a:br>
            <a:br>
              <a:rPr lang="it-IT" sz="2800" dirty="0"/>
            </a:br>
            <a:r>
              <a:rPr lang="es-ES" sz="2400" dirty="0">
                <a:latin typeface="+mn-lt"/>
              </a:rPr>
              <a:t>Este retablo que representa la Crucifixión con la Virgen, siete santos y ángeles fue encargado en 1502 para la iglesia </a:t>
            </a:r>
            <a:r>
              <a:rPr lang="es-ES" sz="2400" dirty="0" err="1">
                <a:latin typeface="+mn-lt"/>
              </a:rPr>
              <a:t>Sant'Agostino</a:t>
            </a:r>
            <a:r>
              <a:rPr lang="es-ES" sz="2400" dirty="0">
                <a:latin typeface="+mn-lt"/>
              </a:rPr>
              <a:t> de Siena. Probablemente fue ejecutado entre 1503 y 1506, el pago al artista se documenta en 1506. Los santos representados son, de izquierda a derecha, Santa Mónica, San Agustín, la Virgen, una santa no identificada (quizás Santa Catalina de Alejandría), Santa Magdalena , San Juan Evangelista, San Jerónimo y San Juan Bautista. </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0167" y="27011"/>
            <a:ext cx="4371833" cy="6830989"/>
          </a:xfrm>
          <a:prstGeom prst="rect">
            <a:avLst/>
          </a:prstGeom>
        </p:spPr>
      </p:pic>
    </p:spTree>
    <p:extLst>
      <p:ext uri="{BB962C8B-B14F-4D97-AF65-F5344CB8AC3E}">
        <p14:creationId xmlns:p14="http://schemas.microsoft.com/office/powerpoint/2010/main" val="355698094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2050932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A367AA-4F1A-4DD7-9532-B8EA4E06B6A9}"/>
              </a:ext>
            </a:extLst>
          </p:cNvPr>
          <p:cNvSpPr>
            <a:spLocks noGrp="1"/>
          </p:cNvSpPr>
          <p:nvPr>
            <p:ph type="title"/>
          </p:nvPr>
        </p:nvSpPr>
        <p:spPr/>
        <p:txBody>
          <a:bodyPr/>
          <a:lstStyle/>
          <a:p>
            <a:r>
              <a:rPr lang="es-ES" b="1" dirty="0"/>
              <a:t>1507. Perugino. Políptico de la Anunciación.</a:t>
            </a:r>
          </a:p>
        </p:txBody>
      </p:sp>
      <p:sp>
        <p:nvSpPr>
          <p:cNvPr id="3" name="Marcador de contenido 2">
            <a:extLst>
              <a:ext uri="{FF2B5EF4-FFF2-40B4-BE49-F238E27FC236}">
                <a16:creationId xmlns:a16="http://schemas.microsoft.com/office/drawing/2014/main" id="{D8E7AB29-ED07-4E73-B615-D77E519BA56C}"/>
              </a:ext>
            </a:extLst>
          </p:cNvPr>
          <p:cNvSpPr>
            <a:spLocks noGrp="1"/>
          </p:cNvSpPr>
          <p:nvPr>
            <p:ph idx="1"/>
          </p:nvPr>
        </p:nvSpPr>
        <p:spPr/>
        <p:txBody>
          <a:bodyPr>
            <a:normAutofit/>
          </a:bodyPr>
          <a:lstStyle/>
          <a:p>
            <a:r>
              <a:rPr lang="es-ES" sz="2400" b="0" i="0" dirty="0">
                <a:effectLst/>
              </a:rPr>
              <a:t>Originalmente el retablo fue pintado a ambos lados y colocado sobre </a:t>
            </a:r>
            <a:r>
              <a:rPr lang="es-ES" sz="2400" b="0" i="0" u="none" strike="noStrike" dirty="0">
                <a:effectLst/>
              </a:rPr>
              <a:t>el iconostasio, </a:t>
            </a:r>
            <a:r>
              <a:rPr lang="es-ES" sz="2400" b="0" i="0" dirty="0">
                <a:effectLst/>
              </a:rPr>
              <a:t>que existía antes de la aplicación de los dictados del </a:t>
            </a:r>
            <a:r>
              <a:rPr lang="es-ES" sz="2400" b="0" i="0" u="none" strike="noStrike" dirty="0">
                <a:effectLst/>
              </a:rPr>
              <a:t>Concilio de Trento: </a:t>
            </a:r>
            <a:r>
              <a:rPr lang="es-ES" sz="2400" b="0" i="0" dirty="0">
                <a:effectLst/>
              </a:rPr>
              <a:t>la </a:t>
            </a:r>
            <a:r>
              <a:rPr lang="es-ES" sz="2400" b="0" i="1" dirty="0">
                <a:effectLst/>
              </a:rPr>
              <a:t>Deposición frente a</a:t>
            </a:r>
            <a:r>
              <a:rPr lang="es-ES" sz="2400" b="0" i="0" dirty="0">
                <a:effectLst/>
              </a:rPr>
              <a:t> los fieles, y </a:t>
            </a:r>
            <a:r>
              <a:rPr lang="es-ES" sz="2400" b="0" i="0" dirty="0" err="1">
                <a:effectLst/>
              </a:rPr>
              <a:t>la</a:t>
            </a:r>
            <a:r>
              <a:rPr lang="es-ES" sz="2400" b="0" i="1" dirty="0" err="1">
                <a:effectLst/>
              </a:rPr>
              <a:t>Asunción</a:t>
            </a:r>
            <a:r>
              <a:rPr lang="es-ES" sz="2400" b="0" i="1" dirty="0">
                <a:effectLst/>
              </a:rPr>
              <a:t> de</a:t>
            </a:r>
            <a:r>
              <a:rPr lang="es-ES" sz="2400" b="0" i="0" dirty="0">
                <a:effectLst/>
              </a:rPr>
              <a:t> la Virgen dirigida al </a:t>
            </a:r>
            <a:r>
              <a:rPr lang="es-ES" sz="2400" b="0" i="0" u="none" strike="noStrike" dirty="0">
                <a:effectLst/>
              </a:rPr>
              <a:t>presbiterio.</a:t>
            </a:r>
            <a:r>
              <a:rPr lang="es-ES" sz="2400" b="0" i="0" dirty="0">
                <a:effectLst/>
              </a:rPr>
              <a:t> Después de la división en dos de las caras, una terminó en las colecciones gran ducales y luego en los </a:t>
            </a:r>
            <a:r>
              <a:rPr lang="es-ES" sz="2400" b="0" i="0" u="none" strike="noStrike" dirty="0">
                <a:effectLst/>
              </a:rPr>
              <a:t>Uffizi, </a:t>
            </a:r>
            <a:r>
              <a:rPr lang="es-ES" sz="2400" b="0" i="0" dirty="0">
                <a:effectLst/>
              </a:rPr>
              <a:t>pero con la reorganización de las colecciones de </a:t>
            </a:r>
            <a:r>
              <a:rPr lang="es-ES" sz="2400" b="0" i="0" u="none" strike="noStrike" dirty="0">
                <a:effectLst/>
              </a:rPr>
              <a:t>1954</a:t>
            </a:r>
            <a:r>
              <a:rPr lang="es-ES" sz="2400" b="0" i="0" dirty="0">
                <a:effectLst/>
              </a:rPr>
              <a:t> no encontró espacio en el camino principal de la exposición y se destinó a la Galería de la Academia; el otro lado permaneció en la basílica, terminando en la capilla </a:t>
            </a:r>
            <a:r>
              <a:rPr lang="es-ES" sz="2400" b="0" i="0" dirty="0" err="1">
                <a:effectLst/>
              </a:rPr>
              <a:t>rabatta</a:t>
            </a:r>
            <a:r>
              <a:rPr lang="es-ES" sz="2400" b="0" i="0" dirty="0">
                <a:effectLst/>
              </a:rPr>
              <a:t>. </a:t>
            </a:r>
          </a:p>
          <a:p>
            <a:r>
              <a:rPr lang="es-ES" sz="2400" b="0" i="0" dirty="0">
                <a:effectLst/>
              </a:rPr>
              <a:t>Seis mesas completaron el complejo políptico, contenido en un marco de madera diseñado por </a:t>
            </a:r>
            <a:r>
              <a:rPr lang="es-ES" sz="2400" b="0" i="0" u="none" strike="noStrike" dirty="0" err="1">
                <a:effectLst/>
              </a:rPr>
              <a:t>Baccio</a:t>
            </a:r>
            <a:r>
              <a:rPr lang="es-ES" sz="2400" b="0" i="0" u="none" strike="noStrike" dirty="0">
                <a:effectLst/>
              </a:rPr>
              <a:t> d'Agnolo.</a:t>
            </a:r>
            <a:r>
              <a:rPr lang="es-ES" sz="2400" b="0" i="0" dirty="0">
                <a:effectLst/>
              </a:rPr>
              <a:t> Ahora se encuentran en el </a:t>
            </a:r>
            <a:r>
              <a:rPr lang="es-ES" sz="2400" b="0" i="0" u="none" strike="noStrike" dirty="0">
                <a:effectLst/>
              </a:rPr>
              <a:t>Museo Lindenau</a:t>
            </a:r>
            <a:r>
              <a:rPr lang="es-ES" sz="2400" b="0" i="0" dirty="0">
                <a:effectLst/>
              </a:rPr>
              <a:t> en </a:t>
            </a:r>
            <a:r>
              <a:rPr lang="es-ES" sz="2400" b="0" i="0" u="none" strike="noStrike" dirty="0" err="1">
                <a:effectLst/>
              </a:rPr>
              <a:t>Altenburg</a:t>
            </a:r>
            <a:r>
              <a:rPr lang="es-ES" sz="2400" b="0" i="0" u="none" strike="noStrike" dirty="0">
                <a:effectLst/>
              </a:rPr>
              <a:t>, </a:t>
            </a:r>
            <a:r>
              <a:rPr lang="es-ES" sz="2400" b="0" i="0" dirty="0">
                <a:effectLst/>
              </a:rPr>
              <a:t>en el </a:t>
            </a:r>
            <a:r>
              <a:rPr lang="es-ES" sz="2400" b="0" i="0" u="none" strike="noStrike" dirty="0">
                <a:effectLst/>
              </a:rPr>
              <a:t>Museo Metropolitano</a:t>
            </a:r>
            <a:r>
              <a:rPr lang="es-ES" sz="2400" b="0" i="0" dirty="0">
                <a:effectLst/>
              </a:rPr>
              <a:t> de Nueva </a:t>
            </a:r>
            <a:r>
              <a:rPr lang="es-ES" sz="2400" b="0" i="0" u="none" strike="noStrike" dirty="0">
                <a:effectLst/>
              </a:rPr>
              <a:t>York, en</a:t>
            </a:r>
            <a:r>
              <a:rPr lang="es-ES" sz="2400" b="0" i="0" dirty="0">
                <a:effectLst/>
              </a:rPr>
              <a:t> </a:t>
            </a:r>
            <a:r>
              <a:rPr lang="es-ES" sz="2400" b="0" i="0" u="none" strike="noStrike" dirty="0">
                <a:effectLst/>
              </a:rPr>
              <a:t>la Galería Nacional</a:t>
            </a:r>
            <a:r>
              <a:rPr lang="es-ES" sz="2400" b="0" i="0" dirty="0">
                <a:effectLst/>
              </a:rPr>
              <a:t> de Arte Antiguo de </a:t>
            </a:r>
            <a:r>
              <a:rPr lang="es-ES" sz="2400" b="0" i="0" u="none" strike="noStrike" dirty="0">
                <a:effectLst/>
              </a:rPr>
              <a:t>Roma</a:t>
            </a:r>
            <a:r>
              <a:rPr lang="es-ES" sz="2400" b="0" i="0" dirty="0">
                <a:effectLst/>
              </a:rPr>
              <a:t> y en una colección privada en </a:t>
            </a:r>
            <a:r>
              <a:rPr lang="es-ES" sz="2400" b="0" i="0" u="none" strike="noStrike" dirty="0">
                <a:effectLst/>
              </a:rPr>
              <a:t>Sudáfrica.</a:t>
            </a:r>
            <a:endParaRPr lang="es-ES" sz="2400" b="0" i="0" dirty="0">
              <a:effectLst/>
            </a:endParaRPr>
          </a:p>
          <a:p>
            <a:endParaRPr lang="es-ES" dirty="0"/>
          </a:p>
        </p:txBody>
      </p:sp>
    </p:spTree>
    <p:extLst>
      <p:ext uri="{BB962C8B-B14F-4D97-AF65-F5344CB8AC3E}">
        <p14:creationId xmlns:p14="http://schemas.microsoft.com/office/powerpoint/2010/main" val="368320202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31A5ADB-BAB3-4A4B-837E-AB2D0884BA0D}"/>
              </a:ext>
            </a:extLst>
          </p:cNvPr>
          <p:cNvSpPr>
            <a:spLocks noGrp="1"/>
          </p:cNvSpPr>
          <p:nvPr>
            <p:ph idx="1"/>
          </p:nvPr>
        </p:nvSpPr>
        <p:spPr>
          <a:xfrm>
            <a:off x="838199" y="415635"/>
            <a:ext cx="10979727" cy="6151420"/>
          </a:xfrm>
        </p:spPr>
        <p:txBody>
          <a:bodyPr>
            <a:normAutofit fontScale="92500" lnSpcReduction="20000"/>
          </a:bodyPr>
          <a:lstStyle/>
          <a:p>
            <a:pPr algn="l"/>
            <a:r>
              <a:rPr lang="es-ES" b="0" i="0" dirty="0">
                <a:effectLst/>
              </a:rPr>
              <a:t>La </a:t>
            </a:r>
            <a:r>
              <a:rPr lang="es-ES" b="0" i="1" dirty="0">
                <a:effectLst/>
              </a:rPr>
              <a:t>Deposición</a:t>
            </a:r>
            <a:r>
              <a:rPr lang="es-ES" b="0" i="0" dirty="0">
                <a:effectLst/>
              </a:rPr>
              <a:t> en particular muestra el momento en que el cadáver de Cristo es bajado de la cruz, con cuatro empleados que, a través de dos escaleras atadas a los brazos de la cruz, sostienen el cuerpo en el descenso: dos sostienen los brazos, uno abraza el torso y un cuarto sostiene las espinillas con la ayuda de una cortina. En el suelo, María se desmaya, apoyada por las otras Mujeres Piadosas, mientras maría Magdalena está arrodillada en una posición de oración al pie de la cruz. A la derecha, en un gesto de sorpresa, está </a:t>
            </a:r>
            <a:r>
              <a:rPr lang="es-ES" b="0" i="0" u="none" strike="noStrike" dirty="0">
                <a:effectLst/>
              </a:rPr>
              <a:t>San Juan Apóstol, </a:t>
            </a:r>
            <a:r>
              <a:rPr lang="es-ES" b="0" i="0" dirty="0">
                <a:effectLst/>
              </a:rPr>
              <a:t>mientras que frente a él, sobre un paño rojo, se colocan los tres clavos de la crucifixión.</a:t>
            </a:r>
          </a:p>
          <a:p>
            <a:pPr algn="l"/>
            <a:r>
              <a:rPr lang="es-ES" b="0" i="0" dirty="0">
                <a:effectLst/>
              </a:rPr>
              <a:t>El análisis estilístico de la </a:t>
            </a:r>
            <a:r>
              <a:rPr lang="es-ES" b="0" i="1" dirty="0">
                <a:effectLst/>
              </a:rPr>
              <a:t>Deposición</a:t>
            </a:r>
            <a:r>
              <a:rPr lang="es-ES" b="0" i="0" dirty="0">
                <a:effectLst/>
              </a:rPr>
              <a:t> confirmó la noticia reportada por </a:t>
            </a:r>
            <a:r>
              <a:rPr lang="es-ES" b="0" i="0" u="none" strike="noStrike" dirty="0">
                <a:effectLst/>
              </a:rPr>
              <a:t>Vasari, </a:t>
            </a:r>
            <a:r>
              <a:rPr lang="es-ES" b="0" i="0" dirty="0">
                <a:effectLst/>
              </a:rPr>
              <a:t>según la cual Filippino ejecutó la parte superior de la pintura: aquí de hecho se pueden ver los motivos típicos con líneas sinuosas y dinámicas en las cintas </a:t>
            </a:r>
            <a:r>
              <a:rPr lang="es-ES" b="0" i="0" dirty="0" err="1">
                <a:effectLst/>
              </a:rPr>
              <a:t>revoloteantes</a:t>
            </a:r>
            <a:r>
              <a:rPr lang="es-ES" b="0" i="0" dirty="0">
                <a:effectLst/>
              </a:rPr>
              <a:t> que atan las escaleras a la Cruz, mientras que el cuerpo de Cristo, dejado por la mitad, fue completado en la cara y la cara por Perugino. El pintor de Umbría también tiene toda la parte inferior, con los santos con la típica apariencia compuesta y soñadora, suavemente moldeada por el color con cuerpo, sobre el fondo de un paisaje que se inclina tonalmente en la distancia. Las expresiones más bien convencionales y cierto estorban en los personajes al pie de la cruz revelan la intervención sustancial de las ayudas de taller, aún más marcadas en las mesas auxiliares con </a:t>
            </a:r>
            <a:r>
              <a:rPr lang="es-ES" b="0" i="1" dirty="0">
                <a:effectLst/>
              </a:rPr>
              <a:t>santos.</a:t>
            </a:r>
            <a:endParaRPr lang="es-ES" b="0" i="0" dirty="0">
              <a:effectLst/>
            </a:endParaRPr>
          </a:p>
          <a:p>
            <a:endParaRPr lang="es-ES" dirty="0"/>
          </a:p>
        </p:txBody>
      </p:sp>
    </p:spTree>
    <p:extLst>
      <p:ext uri="{BB962C8B-B14F-4D97-AF65-F5344CB8AC3E}">
        <p14:creationId xmlns:p14="http://schemas.microsoft.com/office/powerpoint/2010/main" val="379917062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788726" cy="5938693"/>
          </a:xfrm>
        </p:spPr>
        <p:txBody>
          <a:bodyPr anchor="t">
            <a:normAutofit/>
          </a:bodyPr>
          <a:lstStyle/>
          <a:p>
            <a:r>
              <a:rPr lang="it-IT" sz="2800" dirty="0"/>
              <a:t>1507. Perugino. Descendimiento. Galleria dell'Accademia, Florencia.</a:t>
            </a:r>
            <a:endParaRPr lang="es-ES" sz="2800" dirty="0"/>
          </a:p>
        </p:txBody>
      </p:sp>
      <p:pic>
        <p:nvPicPr>
          <p:cNvPr id="4" name="Imagen 3">
            <a:extLst>
              <a:ext uri="{FF2B5EF4-FFF2-40B4-BE49-F238E27FC236}">
                <a16:creationId xmlns:a16="http://schemas.microsoft.com/office/drawing/2014/main" id="{3B6BA56C-053E-4EEF-AF33-FAC8D3020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6030" y="0"/>
            <a:ext cx="4625970" cy="6858000"/>
          </a:xfrm>
          <a:prstGeom prst="rect">
            <a:avLst/>
          </a:prstGeom>
        </p:spPr>
      </p:pic>
    </p:spTree>
    <p:extLst>
      <p:ext uri="{BB962C8B-B14F-4D97-AF65-F5344CB8AC3E}">
        <p14:creationId xmlns:p14="http://schemas.microsoft.com/office/powerpoint/2010/main" val="168229589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707874" cy="5938693"/>
          </a:xfrm>
        </p:spPr>
        <p:txBody>
          <a:bodyPr anchor="t">
            <a:normAutofit/>
          </a:bodyPr>
          <a:lstStyle/>
          <a:p>
            <a:r>
              <a:rPr lang="es-ES" sz="2800" dirty="0"/>
              <a:t>1507. Perugino. Asunción de la Virgen. </a:t>
            </a:r>
            <a:r>
              <a:rPr lang="es-ES" sz="2800" dirty="0" err="1"/>
              <a:t>Santissima</a:t>
            </a:r>
            <a:r>
              <a:rPr lang="es-ES" sz="2800" dirty="0"/>
              <a:t> </a:t>
            </a:r>
            <a:r>
              <a:rPr lang="es-ES" sz="2800" dirty="0" err="1"/>
              <a:t>Annunciata</a:t>
            </a:r>
            <a:r>
              <a:rPr lang="es-ES" sz="2800" dirty="0"/>
              <a:t>, Florencia.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5966" y="0"/>
            <a:ext cx="4726034" cy="6858000"/>
          </a:xfrm>
          <a:prstGeom prst="rect">
            <a:avLst/>
          </a:prstGeom>
        </p:spPr>
      </p:pic>
    </p:spTree>
    <p:extLst>
      <p:ext uri="{BB962C8B-B14F-4D97-AF65-F5344CB8AC3E}">
        <p14:creationId xmlns:p14="http://schemas.microsoft.com/office/powerpoint/2010/main" val="219441069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8783781" cy="5938693"/>
          </a:xfrm>
        </p:spPr>
        <p:txBody>
          <a:bodyPr anchor="t">
            <a:normAutofit/>
          </a:bodyPr>
          <a:lstStyle/>
          <a:p>
            <a:r>
              <a:rPr lang="es-ES" sz="2800" b="1" dirty="0"/>
              <a:t>1507. Perugino. Políptico de la Anunciación. San Felipe </a:t>
            </a:r>
            <a:r>
              <a:rPr lang="es-ES" sz="2800" b="1" dirty="0" err="1"/>
              <a:t>Benizi</a:t>
            </a:r>
            <a:r>
              <a:rPr lang="es-ES" sz="2800" b="1" dirty="0"/>
              <a:t>.</a:t>
            </a:r>
          </a:p>
        </p:txBody>
      </p:sp>
      <p:pic>
        <p:nvPicPr>
          <p:cNvPr id="4" name="Imagen 3">
            <a:extLst>
              <a:ext uri="{FF2B5EF4-FFF2-40B4-BE49-F238E27FC236}">
                <a16:creationId xmlns:a16="http://schemas.microsoft.com/office/drawing/2014/main" id="{7284ACF4-D704-4723-849F-B6709CB52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4219" y="-4422"/>
            <a:ext cx="2687782" cy="6862422"/>
          </a:xfrm>
          <a:prstGeom prst="rect">
            <a:avLst/>
          </a:prstGeom>
        </p:spPr>
      </p:pic>
    </p:spTree>
    <p:extLst>
      <p:ext uri="{BB962C8B-B14F-4D97-AF65-F5344CB8AC3E}">
        <p14:creationId xmlns:p14="http://schemas.microsoft.com/office/powerpoint/2010/main" val="178458866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8645235" cy="5938693"/>
          </a:xfrm>
        </p:spPr>
        <p:txBody>
          <a:bodyPr anchor="t">
            <a:normAutofit/>
          </a:bodyPr>
          <a:lstStyle/>
          <a:p>
            <a:r>
              <a:rPr lang="es-ES" sz="2800" b="1" dirty="0"/>
              <a:t>1507. Perugino. Políptico de la Anunciación. San Juan Bautista. MET</a:t>
            </a:r>
          </a:p>
        </p:txBody>
      </p:sp>
      <p:pic>
        <p:nvPicPr>
          <p:cNvPr id="4" name="Imagen 3">
            <a:extLst>
              <a:ext uri="{FF2B5EF4-FFF2-40B4-BE49-F238E27FC236}">
                <a16:creationId xmlns:a16="http://schemas.microsoft.com/office/drawing/2014/main" id="{CD573750-AC41-421B-9B5D-DE4778B5F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3049" y="0"/>
            <a:ext cx="2808952" cy="6823364"/>
          </a:xfrm>
          <a:prstGeom prst="rect">
            <a:avLst/>
          </a:prstGeom>
        </p:spPr>
      </p:pic>
    </p:spTree>
    <p:extLst>
      <p:ext uri="{BB962C8B-B14F-4D97-AF65-F5344CB8AC3E}">
        <p14:creationId xmlns:p14="http://schemas.microsoft.com/office/powerpoint/2010/main" val="139951290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8742217" cy="5938693"/>
          </a:xfrm>
        </p:spPr>
        <p:txBody>
          <a:bodyPr anchor="t">
            <a:normAutofit/>
          </a:bodyPr>
          <a:lstStyle/>
          <a:p>
            <a:r>
              <a:rPr lang="es-ES" sz="2800" b="1" dirty="0"/>
              <a:t>1507. Perugino. Políptico de la Anunciación. Santa Helena.</a:t>
            </a:r>
          </a:p>
        </p:txBody>
      </p:sp>
      <p:pic>
        <p:nvPicPr>
          <p:cNvPr id="4" name="Imagen 3">
            <a:extLst>
              <a:ext uri="{FF2B5EF4-FFF2-40B4-BE49-F238E27FC236}">
                <a16:creationId xmlns:a16="http://schemas.microsoft.com/office/drawing/2014/main" id="{2C499E6C-3ABA-485C-BFB1-375C62BA6C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0231" y="0"/>
            <a:ext cx="2731770" cy="6858000"/>
          </a:xfrm>
          <a:prstGeom prst="rect">
            <a:avLst/>
          </a:prstGeom>
        </p:spPr>
      </p:pic>
    </p:spTree>
    <p:extLst>
      <p:ext uri="{BB962C8B-B14F-4D97-AF65-F5344CB8AC3E}">
        <p14:creationId xmlns:p14="http://schemas.microsoft.com/office/powerpoint/2010/main" val="402685884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8617526" cy="5938693"/>
          </a:xfrm>
        </p:spPr>
        <p:txBody>
          <a:bodyPr anchor="t">
            <a:normAutofit/>
          </a:bodyPr>
          <a:lstStyle/>
          <a:p>
            <a:r>
              <a:rPr lang="es-ES" sz="2800" b="1" dirty="0"/>
              <a:t>1507. Perugino. Santa Lucía. MET</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35069" y="17461"/>
            <a:ext cx="2856931" cy="6840539"/>
          </a:xfrm>
          <a:prstGeom prst="rect">
            <a:avLst/>
          </a:prstGeom>
        </p:spPr>
      </p:pic>
    </p:spTree>
    <p:extLst>
      <p:ext uri="{BB962C8B-B14F-4D97-AF65-F5344CB8AC3E}">
        <p14:creationId xmlns:p14="http://schemas.microsoft.com/office/powerpoint/2010/main" val="74412874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6"/>
            <a:ext cx="10938680" cy="456940"/>
          </a:xfrm>
        </p:spPr>
        <p:txBody>
          <a:bodyPr anchor="t">
            <a:normAutofit fontScale="90000"/>
          </a:bodyPr>
          <a:lstStyle/>
          <a:p>
            <a:pPr algn="ctr"/>
            <a:r>
              <a:rPr lang="es-ES" sz="2800" dirty="0"/>
              <a:t>1507. Perugino. </a:t>
            </a:r>
            <a:r>
              <a:rPr lang="es-ES" sz="2800" dirty="0">
                <a:solidFill>
                  <a:srgbClr val="202122"/>
                </a:solidFill>
                <a:effectLst/>
              </a:rPr>
              <a:t>Políptico de la Annunziata</a:t>
            </a:r>
            <a:r>
              <a:rPr lang="es-ES" sz="2800" dirty="0">
                <a:solidFill>
                  <a:srgbClr val="202122"/>
                </a:solidFill>
                <a:effectLst/>
                <a:latin typeface="Arial" panose="020B0604020202020204" pitchFamily="34" charset="0"/>
              </a:rPr>
              <a:t>.</a:t>
            </a:r>
            <a:r>
              <a:rPr lang="es-ES" sz="2800" b="1" i="1" dirty="0">
                <a:solidFill>
                  <a:srgbClr val="202122"/>
                </a:solidFill>
                <a:effectLst/>
                <a:latin typeface="Arial" panose="020B0604020202020204" pitchFamily="34" charset="0"/>
              </a:rPr>
              <a:t> </a:t>
            </a:r>
            <a:r>
              <a:rPr lang="en-US" sz="2800" dirty="0"/>
              <a:t>Natividad. Art Institute, Chicago.</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7229" y="822064"/>
            <a:ext cx="10440537" cy="6035935"/>
          </a:xfrm>
          <a:prstGeom prst="rect">
            <a:avLst/>
          </a:prstGeom>
        </p:spPr>
      </p:pic>
    </p:spTree>
    <p:extLst>
      <p:ext uri="{BB962C8B-B14F-4D97-AF65-F5344CB8AC3E}">
        <p14:creationId xmlns:p14="http://schemas.microsoft.com/office/powerpoint/2010/main" val="58043147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6"/>
            <a:ext cx="11157044" cy="459234"/>
          </a:xfrm>
        </p:spPr>
        <p:txBody>
          <a:bodyPr anchor="t">
            <a:normAutofit fontScale="90000"/>
          </a:bodyPr>
          <a:lstStyle/>
          <a:p>
            <a:pPr algn="ctr"/>
            <a:r>
              <a:rPr lang="es-ES" sz="2800" dirty="0"/>
              <a:t>1507. Perugino. </a:t>
            </a:r>
            <a:r>
              <a:rPr lang="es-ES" sz="2800" dirty="0">
                <a:solidFill>
                  <a:srgbClr val="202122"/>
                </a:solidFill>
                <a:effectLst/>
              </a:rPr>
              <a:t>Políptico de la Annunziata</a:t>
            </a:r>
            <a:r>
              <a:rPr lang="es-ES" sz="2800" dirty="0">
                <a:solidFill>
                  <a:srgbClr val="202122"/>
                </a:solidFill>
                <a:effectLst/>
                <a:latin typeface="Arial" panose="020B0604020202020204" pitchFamily="34" charset="0"/>
              </a:rPr>
              <a:t>.</a:t>
            </a:r>
            <a:r>
              <a:rPr lang="es-ES" sz="2800" b="1" i="1" dirty="0">
                <a:solidFill>
                  <a:srgbClr val="202122"/>
                </a:solidFill>
                <a:effectLst/>
                <a:latin typeface="Arial" panose="020B0604020202020204" pitchFamily="34" charset="0"/>
              </a:rPr>
              <a:t> </a:t>
            </a:r>
            <a:r>
              <a:rPr lang="es-ES" sz="2800" dirty="0"/>
              <a:t>Bautismo de Cristo. Art Institute, Chicago.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035" y="824358"/>
            <a:ext cx="10822675" cy="6033641"/>
          </a:xfrm>
          <a:prstGeom prst="rect">
            <a:avLst/>
          </a:prstGeom>
        </p:spPr>
      </p:pic>
    </p:spTree>
    <p:extLst>
      <p:ext uri="{BB962C8B-B14F-4D97-AF65-F5344CB8AC3E}">
        <p14:creationId xmlns:p14="http://schemas.microsoft.com/office/powerpoint/2010/main" val="134495150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6"/>
            <a:ext cx="11348112" cy="489798"/>
          </a:xfrm>
        </p:spPr>
        <p:txBody>
          <a:bodyPr anchor="t">
            <a:normAutofit fontScale="90000"/>
          </a:bodyPr>
          <a:lstStyle/>
          <a:p>
            <a:pPr algn="ctr"/>
            <a:r>
              <a:rPr lang="es-ES" sz="2700" dirty="0"/>
              <a:t>1507. Perugino. </a:t>
            </a:r>
            <a:r>
              <a:rPr lang="es-ES" sz="2700" dirty="0">
                <a:solidFill>
                  <a:srgbClr val="202122"/>
                </a:solidFill>
                <a:effectLst/>
              </a:rPr>
              <a:t>Políptico de la Annunziata</a:t>
            </a:r>
            <a:r>
              <a:rPr lang="es-ES" sz="2700" dirty="0">
                <a:solidFill>
                  <a:srgbClr val="202122"/>
                </a:solidFill>
                <a:effectLst/>
                <a:latin typeface="Arial" panose="020B0604020202020204" pitchFamily="34" charset="0"/>
              </a:rPr>
              <a:t>.</a:t>
            </a:r>
            <a:r>
              <a:rPr lang="es-ES" sz="2700" b="1" i="1" dirty="0">
                <a:solidFill>
                  <a:srgbClr val="202122"/>
                </a:solidFill>
                <a:effectLst/>
                <a:latin typeface="Arial" panose="020B0604020202020204" pitchFamily="34" charset="0"/>
              </a:rPr>
              <a:t> </a:t>
            </a:r>
            <a:r>
              <a:rPr lang="es-ES" sz="2700" dirty="0"/>
              <a:t>Cristo y la samaritana. Art Institute, Chicago</a:t>
            </a:r>
            <a:r>
              <a:rPr lang="es-ES" sz="2800" dirty="0"/>
              <a:t>.</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299" y="854923"/>
            <a:ext cx="10385946" cy="6003077"/>
          </a:xfrm>
          <a:prstGeom prst="rect">
            <a:avLst/>
          </a:prstGeom>
        </p:spPr>
      </p:pic>
    </p:spTree>
    <p:extLst>
      <p:ext uri="{BB962C8B-B14F-4D97-AF65-F5344CB8AC3E}">
        <p14:creationId xmlns:p14="http://schemas.microsoft.com/office/powerpoint/2010/main" val="162210027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6"/>
            <a:ext cx="11197987" cy="502682"/>
          </a:xfrm>
        </p:spPr>
        <p:txBody>
          <a:bodyPr anchor="t">
            <a:normAutofit fontScale="90000"/>
          </a:bodyPr>
          <a:lstStyle/>
          <a:p>
            <a:pPr algn="ctr"/>
            <a:r>
              <a:rPr lang="es-ES" sz="2800" dirty="0"/>
              <a:t>1507. Perugino. </a:t>
            </a:r>
            <a:r>
              <a:rPr lang="es-ES" sz="2800" dirty="0">
                <a:solidFill>
                  <a:srgbClr val="202122"/>
                </a:solidFill>
                <a:effectLst/>
              </a:rPr>
              <a:t>Políptico de la Annunziata</a:t>
            </a:r>
            <a:r>
              <a:rPr lang="es-ES" sz="2800" dirty="0">
                <a:solidFill>
                  <a:srgbClr val="202122"/>
                </a:solidFill>
                <a:effectLst/>
                <a:latin typeface="Arial" panose="020B0604020202020204" pitchFamily="34" charset="0"/>
              </a:rPr>
              <a:t>.</a:t>
            </a:r>
            <a:r>
              <a:rPr lang="es-ES" sz="2800" b="1" i="1" dirty="0">
                <a:solidFill>
                  <a:srgbClr val="202122"/>
                </a:solidFill>
                <a:effectLst/>
                <a:latin typeface="Arial" panose="020B0604020202020204" pitchFamily="34" charset="0"/>
              </a:rPr>
              <a:t> </a:t>
            </a:r>
            <a:r>
              <a:rPr lang="it-IT" sz="2800" dirty="0"/>
              <a:t>Noli me Tangere. Art Institute, Chicago.</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343" y="867807"/>
            <a:ext cx="10222173" cy="5990193"/>
          </a:xfrm>
          <a:prstGeom prst="rect">
            <a:avLst/>
          </a:prstGeom>
        </p:spPr>
      </p:pic>
    </p:spTree>
    <p:extLst>
      <p:ext uri="{BB962C8B-B14F-4D97-AF65-F5344CB8AC3E}">
        <p14:creationId xmlns:p14="http://schemas.microsoft.com/office/powerpoint/2010/main" val="208704001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6"/>
            <a:ext cx="10870441" cy="510908"/>
          </a:xfrm>
        </p:spPr>
        <p:txBody>
          <a:bodyPr anchor="t">
            <a:normAutofit/>
          </a:bodyPr>
          <a:lstStyle/>
          <a:p>
            <a:pPr algn="ctr"/>
            <a:r>
              <a:rPr lang="es-ES" sz="2800" dirty="0"/>
              <a:t>1507. Perugino. </a:t>
            </a:r>
            <a:r>
              <a:rPr lang="es-ES" sz="2800" dirty="0">
                <a:solidFill>
                  <a:srgbClr val="202122"/>
                </a:solidFill>
                <a:effectLst/>
              </a:rPr>
              <a:t>Políptico de la Annunziata</a:t>
            </a:r>
            <a:r>
              <a:rPr lang="es-ES" sz="2800" dirty="0">
                <a:solidFill>
                  <a:srgbClr val="202122"/>
                </a:solidFill>
                <a:effectLst/>
                <a:latin typeface="Arial" panose="020B0604020202020204" pitchFamily="34" charset="0"/>
              </a:rPr>
              <a:t>.</a:t>
            </a:r>
            <a:r>
              <a:rPr lang="es-ES" sz="2800" b="1" i="1" dirty="0">
                <a:solidFill>
                  <a:srgbClr val="202122"/>
                </a:solidFill>
                <a:effectLst/>
                <a:latin typeface="Arial" panose="020B0604020202020204" pitchFamily="34" charset="0"/>
              </a:rPr>
              <a:t> </a:t>
            </a:r>
            <a:r>
              <a:rPr lang="es-ES" sz="2800" dirty="0"/>
              <a:t>Resurrección. MET.</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525" y="876032"/>
            <a:ext cx="9949218" cy="5981967"/>
          </a:xfrm>
          <a:prstGeom prst="rect">
            <a:avLst/>
          </a:prstGeom>
        </p:spPr>
      </p:pic>
    </p:spTree>
    <p:extLst>
      <p:ext uri="{BB962C8B-B14F-4D97-AF65-F5344CB8AC3E}">
        <p14:creationId xmlns:p14="http://schemas.microsoft.com/office/powerpoint/2010/main" val="3767012565"/>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761478028"/>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1"/>
            <a:ext cx="11610108" cy="1524000"/>
          </a:xfrm>
        </p:spPr>
        <p:txBody>
          <a:bodyPr anchor="ctr">
            <a:normAutofit/>
          </a:bodyPr>
          <a:lstStyle/>
          <a:p>
            <a:pPr algn="ctr"/>
            <a:r>
              <a:rPr lang="es-ES" sz="2800" dirty="0"/>
              <a:t>1507. Perugino. Adoración de los pastores. Galería Nacional de </a:t>
            </a:r>
            <a:r>
              <a:rPr lang="es-ES" sz="2800" dirty="0" err="1"/>
              <a:t>Umbria</a:t>
            </a:r>
            <a:r>
              <a:rPr lang="es-ES" sz="2800" dirty="0"/>
              <a:t>, Perugia.</a:t>
            </a:r>
          </a:p>
        </p:txBody>
      </p:sp>
      <p:pic>
        <p:nvPicPr>
          <p:cNvPr id="4" name="Imagen 3">
            <a:extLst>
              <a:ext uri="{FF2B5EF4-FFF2-40B4-BE49-F238E27FC236}">
                <a16:creationId xmlns:a16="http://schemas.microsoft.com/office/drawing/2014/main" id="{A6D70D29-D8AC-44BE-A116-BC438D7A86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6" y="1524000"/>
            <a:ext cx="12196646" cy="5334000"/>
          </a:xfrm>
          <a:prstGeom prst="rect">
            <a:avLst/>
          </a:prstGeom>
        </p:spPr>
      </p:pic>
    </p:spTree>
    <p:extLst>
      <p:ext uri="{BB962C8B-B14F-4D97-AF65-F5344CB8AC3E}">
        <p14:creationId xmlns:p14="http://schemas.microsoft.com/office/powerpoint/2010/main" val="2607803062"/>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1"/>
            <a:ext cx="11319163" cy="1565564"/>
          </a:xfrm>
        </p:spPr>
        <p:txBody>
          <a:bodyPr anchor="ctr">
            <a:normAutofit/>
          </a:bodyPr>
          <a:lstStyle/>
          <a:p>
            <a:pPr algn="ctr"/>
            <a:r>
              <a:rPr lang="es-ES" sz="2800" dirty="0"/>
              <a:t>1507. Perugino. Anunciación. Galería Nacional de </a:t>
            </a:r>
            <a:r>
              <a:rPr lang="es-ES" sz="2800" dirty="0" err="1"/>
              <a:t>Umbria</a:t>
            </a:r>
            <a:r>
              <a:rPr lang="es-ES" sz="2800" dirty="0"/>
              <a:t>, Perugia.</a:t>
            </a:r>
          </a:p>
        </p:txBody>
      </p:sp>
      <p:pic>
        <p:nvPicPr>
          <p:cNvPr id="4" name="Imagen 3">
            <a:extLst>
              <a:ext uri="{FF2B5EF4-FFF2-40B4-BE49-F238E27FC236}">
                <a16:creationId xmlns:a16="http://schemas.microsoft.com/office/drawing/2014/main" id="{3F651165-E40E-4162-9F9F-0806A61997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4" y="1565564"/>
            <a:ext cx="12213314" cy="5292436"/>
          </a:xfrm>
          <a:prstGeom prst="rect">
            <a:avLst/>
          </a:prstGeom>
        </p:spPr>
      </p:pic>
    </p:spTree>
    <p:extLst>
      <p:ext uri="{BB962C8B-B14F-4D97-AF65-F5344CB8AC3E}">
        <p14:creationId xmlns:p14="http://schemas.microsoft.com/office/powerpoint/2010/main" val="230092471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339384" cy="5938693"/>
          </a:xfrm>
        </p:spPr>
        <p:txBody>
          <a:bodyPr anchor="t">
            <a:normAutofit/>
          </a:bodyPr>
          <a:lstStyle/>
          <a:p>
            <a:r>
              <a:rPr lang="it-IT" sz="2800" b="1" dirty="0"/>
              <a:t>1507. Perugino. Filippo Benizi. Galleria Nazionale d'Arte Antica, Roma.</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4186" y="0"/>
            <a:ext cx="5107814" cy="6858000"/>
          </a:xfrm>
          <a:prstGeom prst="rect">
            <a:avLst/>
          </a:prstGeom>
        </p:spPr>
      </p:pic>
    </p:spTree>
    <p:extLst>
      <p:ext uri="{BB962C8B-B14F-4D97-AF65-F5344CB8AC3E}">
        <p14:creationId xmlns:p14="http://schemas.microsoft.com/office/powerpoint/2010/main" val="148653816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832763" cy="5938693"/>
          </a:xfrm>
        </p:spPr>
        <p:txBody>
          <a:bodyPr anchor="t">
            <a:normAutofit/>
          </a:bodyPr>
          <a:lstStyle/>
          <a:p>
            <a:r>
              <a:rPr lang="es-ES" sz="2800" b="1" dirty="0"/>
              <a:t>1507. Perugino. Virgen, San Jerónimo y San Francisco. National Gallery, Londres.</a:t>
            </a:r>
            <a:br>
              <a:rPr lang="es-ES" sz="2800" b="1" dirty="0"/>
            </a:br>
            <a:br>
              <a:rPr lang="es-ES" sz="2800" dirty="0"/>
            </a:br>
            <a:r>
              <a:rPr lang="es-ES" sz="2400" b="0" i="0" dirty="0">
                <a:effectLst/>
                <a:latin typeface="+mn-lt"/>
              </a:rPr>
              <a:t>Esta pintura se encontraba sobre el altar en una capilla construida para conmemorar a un carpintero local, Giovanni di </a:t>
            </a:r>
            <a:r>
              <a:rPr lang="es-ES" sz="2400" b="0" i="0" dirty="0" err="1">
                <a:effectLst/>
                <a:latin typeface="+mn-lt"/>
              </a:rPr>
              <a:t>Matteo</a:t>
            </a:r>
            <a:r>
              <a:rPr lang="es-ES" sz="2400" b="0" i="0" dirty="0">
                <a:effectLst/>
                <a:latin typeface="+mn-lt"/>
              </a:rPr>
              <a:t> di Giorgio Schiavone, en la iglesia de Santa Maria </a:t>
            </a:r>
            <a:r>
              <a:rPr lang="es-ES" sz="2400" b="0" i="0" dirty="0" err="1">
                <a:effectLst/>
                <a:latin typeface="+mn-lt"/>
              </a:rPr>
              <a:t>dei</a:t>
            </a:r>
            <a:r>
              <a:rPr lang="es-ES" sz="2400" b="0" i="0" dirty="0">
                <a:effectLst/>
                <a:latin typeface="+mn-lt"/>
              </a:rPr>
              <a:t> Servi en Perugia. Giovanni dejó instrucciones en su voluntad de que las ganancias de la venta de su taller debían destinarse a la capilla, que quería que Perugino pintara con un mural que mostraba a la Virgen María y al Niño Jesús con los santos Jerónimo y Francisco.</a:t>
            </a:r>
            <a:br>
              <a:rPr lang="es-ES" sz="1600" b="0" i="0" dirty="0">
                <a:effectLst/>
              </a:rPr>
            </a:br>
            <a:endParaRPr lang="es-ES" sz="2800" dirty="0"/>
          </a:p>
        </p:txBody>
      </p:sp>
      <p:pic>
        <p:nvPicPr>
          <p:cNvPr id="4" name="Imagen 3">
            <a:extLst>
              <a:ext uri="{FF2B5EF4-FFF2-40B4-BE49-F238E27FC236}">
                <a16:creationId xmlns:a16="http://schemas.microsoft.com/office/drawing/2014/main" id="{0D70DE28-E493-4A12-9812-77FA8CA0A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0501" y="0"/>
            <a:ext cx="5621499" cy="6858000"/>
          </a:xfrm>
          <a:prstGeom prst="rect">
            <a:avLst/>
          </a:prstGeom>
        </p:spPr>
      </p:pic>
    </p:spTree>
    <p:extLst>
      <p:ext uri="{BB962C8B-B14F-4D97-AF65-F5344CB8AC3E}">
        <p14:creationId xmlns:p14="http://schemas.microsoft.com/office/powerpoint/2010/main" val="141635773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0760948-8687-4923-BD64-C502608E5A00}"/>
              </a:ext>
            </a:extLst>
          </p:cNvPr>
          <p:cNvSpPr>
            <a:spLocks noGrp="1"/>
          </p:cNvSpPr>
          <p:nvPr>
            <p:ph idx="1"/>
          </p:nvPr>
        </p:nvSpPr>
        <p:spPr>
          <a:xfrm>
            <a:off x="290945" y="277090"/>
            <a:ext cx="11582399" cy="6400801"/>
          </a:xfrm>
        </p:spPr>
        <p:txBody>
          <a:bodyPr>
            <a:normAutofit fontScale="70000" lnSpcReduction="20000"/>
          </a:bodyPr>
          <a:lstStyle/>
          <a:p>
            <a:pPr algn="l"/>
            <a:r>
              <a:rPr lang="es-ES" b="0" i="0" dirty="0">
                <a:effectLst/>
              </a:rPr>
              <a:t>Cuando Giovanni murió en 1507, los albaceas de su voluntad contrataron a Perugino, pero le ordenaron que hiciera una pintura sobre tabla en su lugar. El contrato, que sobrevive, especificaba que debía mostrar: "la virgen gloriosa con su Hijo de pie, similar a la de Loreto, con figuras del beato Jerónimo como cardenal y de San Francisco con los estigmas". Perugino se pegó al breve, pintando a Jerónimo con las túnicas rojas de un cardenal y a Francisco con sangre brotando de la herida en su mano izquierda.</a:t>
            </a:r>
          </a:p>
          <a:p>
            <a:pPr algn="l"/>
            <a:r>
              <a:rPr lang="es-ES" b="0" i="0" dirty="0">
                <a:effectLst/>
              </a:rPr>
              <a:t>La "Virgen gloriosa" se refería a una escultura de madera pintada en Loreto, un pueblo en la costa de la región de las Marcas. Era de la Virgen de pie sosteniendo al Niño Jesús, ambos con coronas, y era, en ese momento, un foco de devoción. Las iglesias de los alrededores encargaron copias, a veces con ligeras variaciones. La versión pintada de Perugino parece parecerse a una escultura en la iglesia de </a:t>
            </a:r>
            <a:r>
              <a:rPr lang="es-ES" b="0" i="0" dirty="0" err="1">
                <a:effectLst/>
              </a:rPr>
              <a:t>Sant'Agostino</a:t>
            </a:r>
            <a:r>
              <a:rPr lang="es-ES" b="0" i="0" dirty="0">
                <a:effectLst/>
              </a:rPr>
              <a:t> cerca de Santa Maria </a:t>
            </a:r>
            <a:r>
              <a:rPr lang="es-ES" b="0" i="0" dirty="0" err="1">
                <a:effectLst/>
              </a:rPr>
              <a:t>dei</a:t>
            </a:r>
            <a:r>
              <a:rPr lang="es-ES" b="0" i="0" dirty="0">
                <a:effectLst/>
              </a:rPr>
              <a:t> Servi, que probablemente conocía porque había hecho retablos para la iglesia. Los ángeles que se ciernen sobre él, a punto de coronar a la Virgen, no proceden de la versión esculpida, sino de grabados que ilustraban libros dedicados a María, que eran populares desde finales del siglo XV.</a:t>
            </a:r>
          </a:p>
          <a:p>
            <a:pPr algn="l"/>
            <a:r>
              <a:rPr lang="es-ES" b="0" i="0" dirty="0">
                <a:effectLst/>
              </a:rPr>
              <a:t>A Perugino se le permitió cuatro meses para completar el trabajo y el contrato especificaba que debía usar "colores finos" y "adornos dorados". También declaró que el propio Perugino debe completar el trabajo. El presupuesto para la obra fue, sin embargo, bajo, lo que podría explicar por qué su calidad no se acerca en nada a la de sus paneles anteriores para el retablo de </a:t>
            </a:r>
            <a:r>
              <a:rPr lang="es-ES" b="0" i="0" dirty="0" err="1">
                <a:effectLst/>
              </a:rPr>
              <a:t>Certosa</a:t>
            </a:r>
            <a:r>
              <a:rPr lang="es-ES" b="0" i="0" dirty="0">
                <a:effectLst/>
              </a:rPr>
              <a:t>. Quizás, a pesar del contrato, lo delegó en uno de los asistentes. La reflectografía infrarroja revela que el dibujo inferior es muy simple y que se han realizado muy pocos cambios durante la etapa de pintura, evidencia que generalmente sugiere que un asistente sigue servilmente los diseños de su maestro. El análisis técnico ha demostrado que los dos ángeles flotantes están hechos del mismo diseño, que se ha invertido: el dibujo inferior de uno es la imagen especular del otro.</a:t>
            </a:r>
          </a:p>
          <a:p>
            <a:pPr algn="l"/>
            <a:r>
              <a:rPr lang="es-ES" b="0" i="0" dirty="0">
                <a:effectLst/>
              </a:rPr>
              <a:t>Algunas partes, como las cabezas de Cristo y Jerónimo, y el paisaje atmosférico y suave, se parecen más a la obra de Perugino. Perugino podría haberlo hecho él mismo, trabajando rápidamente y reutilizando diseños y dibujos existentes, una práctica común para él al final de su carrera. Como resultado, recibió menos comisiones, mientras que su alumno Rafael superó su fama.</a:t>
            </a:r>
          </a:p>
          <a:p>
            <a:endParaRPr lang="es-ES" dirty="0"/>
          </a:p>
        </p:txBody>
      </p:sp>
    </p:spTree>
    <p:extLst>
      <p:ext uri="{BB962C8B-B14F-4D97-AF65-F5344CB8AC3E}">
        <p14:creationId xmlns:p14="http://schemas.microsoft.com/office/powerpoint/2010/main" val="335141180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70303602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161963" cy="5938693"/>
          </a:xfrm>
        </p:spPr>
        <p:txBody>
          <a:bodyPr anchor="t">
            <a:normAutofit/>
          </a:bodyPr>
          <a:lstStyle/>
          <a:p>
            <a:r>
              <a:rPr lang="it-IT" sz="2800" b="1" dirty="0"/>
              <a:t>1508. Perugino. Estancia del Borgo, Vaticano</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23881" y="-6482"/>
            <a:ext cx="5368119" cy="6864482"/>
          </a:xfrm>
          <a:prstGeom prst="rect">
            <a:avLst/>
          </a:prstGeom>
        </p:spPr>
      </p:pic>
    </p:spTree>
    <p:extLst>
      <p:ext uri="{BB962C8B-B14F-4D97-AF65-F5344CB8AC3E}">
        <p14:creationId xmlns:p14="http://schemas.microsoft.com/office/powerpoint/2010/main" val="148890311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204717" y="365125"/>
            <a:ext cx="2337958" cy="5938693"/>
          </a:xfrm>
        </p:spPr>
        <p:txBody>
          <a:bodyPr anchor="t">
            <a:normAutofit/>
          </a:bodyPr>
          <a:lstStyle/>
          <a:p>
            <a:r>
              <a:rPr lang="es-ES" sz="2800" dirty="0"/>
              <a:t>1508. Perugino. Cristo Creador. Estancia del </a:t>
            </a:r>
            <a:r>
              <a:rPr lang="es-ES" sz="2800" dirty="0" err="1"/>
              <a:t>Borgo</a:t>
            </a:r>
            <a:r>
              <a:rPr lang="es-ES" sz="2800" dirty="0"/>
              <a:t>, Vaticano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42674" y="0"/>
            <a:ext cx="9649326" cy="6858000"/>
          </a:xfrm>
          <a:prstGeom prst="rect">
            <a:avLst/>
          </a:prstGeom>
        </p:spPr>
      </p:pic>
    </p:spTree>
    <p:extLst>
      <p:ext uri="{BB962C8B-B14F-4D97-AF65-F5344CB8AC3E}">
        <p14:creationId xmlns:p14="http://schemas.microsoft.com/office/powerpoint/2010/main" val="270575411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63773" y="365125"/>
            <a:ext cx="2332850" cy="5938693"/>
          </a:xfrm>
        </p:spPr>
        <p:txBody>
          <a:bodyPr anchor="t">
            <a:normAutofit/>
          </a:bodyPr>
          <a:lstStyle/>
          <a:p>
            <a:r>
              <a:rPr lang="es-ES" sz="2800" dirty="0"/>
              <a:t>1508. Perugino. Cristo en la Gloria. Estancia del </a:t>
            </a:r>
            <a:r>
              <a:rPr lang="es-ES" sz="2800" dirty="0" err="1"/>
              <a:t>Borgo</a:t>
            </a:r>
            <a:r>
              <a:rPr lang="es-ES" sz="2800" dirty="0"/>
              <a:t>, Vaticano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6623" y="0"/>
            <a:ext cx="9695377" cy="6858000"/>
          </a:xfrm>
          <a:prstGeom prst="rect">
            <a:avLst/>
          </a:prstGeom>
        </p:spPr>
      </p:pic>
    </p:spTree>
    <p:extLst>
      <p:ext uri="{BB962C8B-B14F-4D97-AF65-F5344CB8AC3E}">
        <p14:creationId xmlns:p14="http://schemas.microsoft.com/office/powerpoint/2010/main" val="190860408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95534" y="365125"/>
            <a:ext cx="2408367" cy="5938693"/>
          </a:xfrm>
        </p:spPr>
        <p:txBody>
          <a:bodyPr anchor="t">
            <a:normAutofit/>
          </a:bodyPr>
          <a:lstStyle/>
          <a:p>
            <a:r>
              <a:rPr lang="es-ES" sz="2800" dirty="0"/>
              <a:t>1508. Perugino. Cristo entre san Juan Bautista y el Diablo. Estancia del </a:t>
            </a:r>
            <a:r>
              <a:rPr lang="es-ES" sz="2800" dirty="0" err="1"/>
              <a:t>Borgo</a:t>
            </a:r>
            <a:r>
              <a:rPr lang="es-ES" sz="2800" dirty="0"/>
              <a:t>, Vaticano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3901" y="0"/>
            <a:ext cx="9688099" cy="6858000"/>
          </a:xfrm>
          <a:prstGeom prst="rect">
            <a:avLst/>
          </a:prstGeom>
        </p:spPr>
      </p:pic>
    </p:spTree>
    <p:extLst>
      <p:ext uri="{BB962C8B-B14F-4D97-AF65-F5344CB8AC3E}">
        <p14:creationId xmlns:p14="http://schemas.microsoft.com/office/powerpoint/2010/main" val="190860408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91069" y="365125"/>
            <a:ext cx="2315510" cy="5938693"/>
          </a:xfrm>
        </p:spPr>
        <p:txBody>
          <a:bodyPr anchor="t">
            <a:normAutofit/>
          </a:bodyPr>
          <a:lstStyle/>
          <a:p>
            <a:r>
              <a:rPr lang="es-ES" sz="2800" dirty="0"/>
              <a:t>1508. Perugino. Trinidad y Apóstoles. Estancia del </a:t>
            </a:r>
            <a:r>
              <a:rPr lang="es-ES" sz="2800" dirty="0" err="1"/>
              <a:t>Borgo</a:t>
            </a:r>
            <a:r>
              <a:rPr lang="es-ES" sz="2800" dirty="0"/>
              <a:t>, Vaticano</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6579" y="0"/>
            <a:ext cx="9685421" cy="6858000"/>
          </a:xfrm>
          <a:prstGeom prst="rect">
            <a:avLst/>
          </a:prstGeom>
        </p:spPr>
      </p:pic>
    </p:spTree>
    <p:extLst>
      <p:ext uri="{BB962C8B-B14F-4D97-AF65-F5344CB8AC3E}">
        <p14:creationId xmlns:p14="http://schemas.microsoft.com/office/powerpoint/2010/main" val="190860408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269335342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511635" cy="5938693"/>
          </a:xfrm>
        </p:spPr>
        <p:txBody>
          <a:bodyPr anchor="t">
            <a:normAutofit/>
          </a:bodyPr>
          <a:lstStyle/>
          <a:p>
            <a:r>
              <a:rPr lang="it-IT" sz="2800" dirty="0"/>
              <a:t>1508. Perugino. San Antonio Abad, San Pablo y San Marcelo. Città della Pieve, chiesa di San Pietro. </a:t>
            </a:r>
            <a:endParaRPr lang="es-ES" sz="2800" dirty="0"/>
          </a:p>
        </p:txBody>
      </p:sp>
      <p:pic>
        <p:nvPicPr>
          <p:cNvPr id="4" name="Imagen 3">
            <a:extLst>
              <a:ext uri="{FF2B5EF4-FFF2-40B4-BE49-F238E27FC236}">
                <a16:creationId xmlns:a16="http://schemas.microsoft.com/office/drawing/2014/main" id="{FBD2E88D-E34C-4CA6-B1D3-4AE11E2577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1431" y="0"/>
            <a:ext cx="4560570" cy="6858000"/>
          </a:xfrm>
          <a:prstGeom prst="rect">
            <a:avLst/>
          </a:prstGeom>
        </p:spPr>
      </p:pic>
      <p:pic>
        <p:nvPicPr>
          <p:cNvPr id="5" name="Imagen 4">
            <a:extLst>
              <a:ext uri="{FF2B5EF4-FFF2-40B4-BE49-F238E27FC236}">
                <a16:creationId xmlns:a16="http://schemas.microsoft.com/office/drawing/2014/main" id="{D121D49D-12F7-480C-AF53-9BE5465462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70364"/>
            <a:ext cx="3253047" cy="4987636"/>
          </a:xfrm>
          <a:prstGeom prst="rect">
            <a:avLst/>
          </a:prstGeom>
        </p:spPr>
      </p:pic>
      <p:pic>
        <p:nvPicPr>
          <p:cNvPr id="7" name="Imagen 6">
            <a:extLst>
              <a:ext uri="{FF2B5EF4-FFF2-40B4-BE49-F238E27FC236}">
                <a16:creationId xmlns:a16="http://schemas.microsoft.com/office/drawing/2014/main" id="{F06B6230-2348-4D7D-8998-7D90724F44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5183" y="4128655"/>
            <a:ext cx="4100852" cy="2729345"/>
          </a:xfrm>
          <a:prstGeom prst="rect">
            <a:avLst/>
          </a:prstGeom>
        </p:spPr>
      </p:pic>
    </p:spTree>
    <p:extLst>
      <p:ext uri="{BB962C8B-B14F-4D97-AF65-F5344CB8AC3E}">
        <p14:creationId xmlns:p14="http://schemas.microsoft.com/office/powerpoint/2010/main" val="375266972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44042711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7121236" cy="951057"/>
          </a:xfrm>
        </p:spPr>
        <p:txBody>
          <a:bodyPr anchor="t">
            <a:normAutofit/>
          </a:bodyPr>
          <a:lstStyle/>
          <a:p>
            <a:r>
              <a:rPr lang="es-ES" sz="2800" dirty="0"/>
              <a:t>1509. Perugino. Asunción. Catedral de Nápoles.</a:t>
            </a:r>
          </a:p>
        </p:txBody>
      </p:sp>
      <p:pic>
        <p:nvPicPr>
          <p:cNvPr id="4" name="Imagen 3">
            <a:extLst>
              <a:ext uri="{FF2B5EF4-FFF2-40B4-BE49-F238E27FC236}">
                <a16:creationId xmlns:a16="http://schemas.microsoft.com/office/drawing/2014/main" id="{D8F41F29-9BD9-4CCF-818B-58E2817584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3395" y="0"/>
            <a:ext cx="4488605" cy="6858000"/>
          </a:xfrm>
          <a:prstGeom prst="rect">
            <a:avLst/>
          </a:prstGeom>
        </p:spPr>
      </p:pic>
      <p:pic>
        <p:nvPicPr>
          <p:cNvPr id="6" name="Imagen 5">
            <a:extLst>
              <a:ext uri="{FF2B5EF4-FFF2-40B4-BE49-F238E27FC236}">
                <a16:creationId xmlns:a16="http://schemas.microsoft.com/office/drawing/2014/main" id="{2195DAAB-D148-4CFF-9985-1EA6A989F6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527" y="1170822"/>
            <a:ext cx="4336473" cy="5687178"/>
          </a:xfrm>
          <a:prstGeom prst="rect">
            <a:avLst/>
          </a:prstGeom>
        </p:spPr>
      </p:pic>
    </p:spTree>
    <p:extLst>
      <p:ext uri="{BB962C8B-B14F-4D97-AF65-F5344CB8AC3E}">
        <p14:creationId xmlns:p14="http://schemas.microsoft.com/office/powerpoint/2010/main" val="325144969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44007939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349318" cy="5938693"/>
          </a:xfrm>
        </p:spPr>
        <p:txBody>
          <a:bodyPr anchor="t">
            <a:normAutofit/>
          </a:bodyPr>
          <a:lstStyle/>
          <a:p>
            <a:r>
              <a:rPr lang="en-US" sz="2800" dirty="0"/>
              <a:t>1510. Perugino. Virgen, San Juan National Gallery, </a:t>
            </a:r>
            <a:r>
              <a:rPr lang="en-US" sz="2800" dirty="0" err="1"/>
              <a:t>Londres</a:t>
            </a:r>
            <a:r>
              <a:rPr lang="en-US" sz="2800" dirty="0"/>
              <a:t>.</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645" y="3090"/>
            <a:ext cx="4235355" cy="6854910"/>
          </a:xfrm>
          <a:prstGeom prst="rect">
            <a:avLst/>
          </a:prstGeom>
        </p:spPr>
      </p:pic>
    </p:spTree>
    <p:extLst>
      <p:ext uri="{BB962C8B-B14F-4D97-AF65-F5344CB8AC3E}">
        <p14:creationId xmlns:p14="http://schemas.microsoft.com/office/powerpoint/2010/main" val="406817208"/>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7635921" cy="5938693"/>
          </a:xfrm>
        </p:spPr>
        <p:txBody>
          <a:bodyPr anchor="t">
            <a:normAutofit/>
          </a:bodyPr>
          <a:lstStyle/>
          <a:p>
            <a:r>
              <a:rPr lang="it-IT" sz="2800" dirty="0"/>
              <a:t>1510. Perugino. Bautismo de Cristo. Galleria Nazionale dell'Umbria, Perugia.</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34316" y="-68606"/>
            <a:ext cx="3757684" cy="6926606"/>
          </a:xfrm>
          <a:prstGeom prst="rect">
            <a:avLst/>
          </a:prstGeom>
        </p:spPr>
      </p:pic>
    </p:spTree>
    <p:extLst>
      <p:ext uri="{BB962C8B-B14F-4D97-AF65-F5344CB8AC3E}">
        <p14:creationId xmlns:p14="http://schemas.microsoft.com/office/powerpoint/2010/main" val="190860408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638799" cy="5938693"/>
          </a:xfrm>
        </p:spPr>
        <p:txBody>
          <a:bodyPr anchor="t">
            <a:normAutofit/>
          </a:bodyPr>
          <a:lstStyle/>
          <a:p>
            <a:r>
              <a:rPr lang="es-ES" sz="2800" b="1" dirty="0"/>
              <a:t>1510. Perugino. Bautismo de Cristo. </a:t>
            </a:r>
            <a:r>
              <a:rPr lang="it-IT" sz="2800" b="1" i="0" dirty="0">
                <a:effectLst/>
              </a:rPr>
              <a:t>Duomo di Città della Pieve.</a:t>
            </a:r>
            <a:endParaRPr lang="es-ES" sz="2800" b="1" dirty="0"/>
          </a:p>
        </p:txBody>
      </p:sp>
      <p:pic>
        <p:nvPicPr>
          <p:cNvPr id="4" name="Imagen 3">
            <a:extLst>
              <a:ext uri="{FF2B5EF4-FFF2-40B4-BE49-F238E27FC236}">
                <a16:creationId xmlns:a16="http://schemas.microsoft.com/office/drawing/2014/main" id="{6E25CCEC-9E65-49AE-8AE7-7F3D5CAD0F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9851" y="0"/>
            <a:ext cx="5772150" cy="6858000"/>
          </a:xfrm>
          <a:prstGeom prst="rect">
            <a:avLst/>
          </a:prstGeom>
        </p:spPr>
      </p:pic>
    </p:spTree>
    <p:extLst>
      <p:ext uri="{BB962C8B-B14F-4D97-AF65-F5344CB8AC3E}">
        <p14:creationId xmlns:p14="http://schemas.microsoft.com/office/powerpoint/2010/main" val="145434425"/>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337809" cy="5938693"/>
          </a:xfrm>
        </p:spPr>
        <p:txBody>
          <a:bodyPr anchor="t">
            <a:normAutofit/>
          </a:bodyPr>
          <a:lstStyle/>
          <a:p>
            <a:r>
              <a:rPr lang="es-ES" sz="2800" b="1" dirty="0"/>
              <a:t>1510. Perugino. San Juan Bautista y cuatro santos. Galería Nacional de Umbría, Perugia.</a:t>
            </a:r>
          </a:p>
        </p:txBody>
      </p:sp>
      <p:pic>
        <p:nvPicPr>
          <p:cNvPr id="4" name="Imagen 3">
            <a:extLst>
              <a:ext uri="{FF2B5EF4-FFF2-40B4-BE49-F238E27FC236}">
                <a16:creationId xmlns:a16="http://schemas.microsoft.com/office/drawing/2014/main" id="{4C0C5FCC-1A39-4220-9A10-8938CFA077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6991" y="0"/>
            <a:ext cx="5795010" cy="6858000"/>
          </a:xfrm>
          <a:prstGeom prst="rect">
            <a:avLst/>
          </a:prstGeom>
        </p:spPr>
      </p:pic>
    </p:spTree>
    <p:extLst>
      <p:ext uri="{BB962C8B-B14F-4D97-AF65-F5344CB8AC3E}">
        <p14:creationId xmlns:p14="http://schemas.microsoft.com/office/powerpoint/2010/main" val="3234576688"/>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733308" cy="5938693"/>
          </a:xfrm>
        </p:spPr>
        <p:txBody>
          <a:bodyPr anchor="t">
            <a:normAutofit/>
          </a:bodyPr>
          <a:lstStyle/>
          <a:p>
            <a:r>
              <a:rPr lang="en-US" sz="2800" dirty="0"/>
              <a:t>1510. Perugino. San Sebastián. Sao Paulo Museum of Art.</a:t>
            </a:r>
            <a:endParaRPr lang="es-ES" sz="2800" dirty="0"/>
          </a:p>
        </p:txBody>
      </p:sp>
      <p:pic>
        <p:nvPicPr>
          <p:cNvPr id="6" name="Imagen 5">
            <a:extLst>
              <a:ext uri="{FF2B5EF4-FFF2-40B4-BE49-F238E27FC236}">
                <a16:creationId xmlns:a16="http://schemas.microsoft.com/office/drawing/2014/main" id="{3CAE4246-8678-4ACE-BFDA-A4CDF8F856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8571" y="0"/>
            <a:ext cx="4583430" cy="6858000"/>
          </a:xfrm>
          <a:prstGeom prst="rect">
            <a:avLst/>
          </a:prstGeom>
        </p:spPr>
      </p:pic>
    </p:spTree>
    <p:extLst>
      <p:ext uri="{BB962C8B-B14F-4D97-AF65-F5344CB8AC3E}">
        <p14:creationId xmlns:p14="http://schemas.microsoft.com/office/powerpoint/2010/main" val="1562997655"/>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248399" cy="6326620"/>
          </a:xfrm>
        </p:spPr>
        <p:txBody>
          <a:bodyPr anchor="t">
            <a:normAutofit fontScale="90000"/>
          </a:bodyPr>
          <a:lstStyle/>
          <a:p>
            <a:pPr algn="l"/>
            <a:r>
              <a:rPr lang="es-ES" sz="3100" b="1" dirty="0"/>
              <a:t>1510. Perugino. Pala del Santo Sepulcro o Ascensión. Catedral de </a:t>
            </a:r>
            <a:r>
              <a:rPr lang="es-ES" sz="3100" b="1" dirty="0" err="1"/>
              <a:t>Sansepolcro</a:t>
            </a:r>
            <a:r>
              <a:rPr lang="es-ES" sz="3100" b="1" dirty="0"/>
              <a:t>, Toscana.</a:t>
            </a:r>
            <a:br>
              <a:rPr lang="es-ES" sz="2800" dirty="0"/>
            </a:br>
            <a:r>
              <a:rPr lang="es-ES" sz="2700" b="0" i="0" dirty="0">
                <a:effectLst/>
                <a:latin typeface="+mn-lt"/>
              </a:rPr>
              <a:t>La obra adopta la misma composición en el panel central del </a:t>
            </a:r>
            <a:r>
              <a:rPr lang="es-ES" sz="2700" b="0" i="1" u="none" strike="noStrike" dirty="0">
                <a:effectLst/>
                <a:latin typeface="+mn-lt"/>
              </a:rPr>
              <a:t>Políptico </a:t>
            </a:r>
            <a:r>
              <a:rPr lang="es-ES" sz="2700" b="0" i="0" dirty="0">
                <a:effectLst/>
                <a:latin typeface="+mn-lt"/>
              </a:rPr>
              <a:t>de San Pedro de Perugino. Sin embargo, debido a los mayores tamaños, mejoró algunos detalles decorativos, como las cintas sostenidas por los ángeles. La obra también vio una colaboración masiva del taller del artista.</a:t>
            </a:r>
            <a:br>
              <a:rPr lang="es-ES" sz="2700" b="0" i="0" dirty="0">
                <a:effectLst/>
                <a:latin typeface="+mn-lt"/>
              </a:rPr>
            </a:br>
            <a:r>
              <a:rPr lang="es-ES" sz="2700" b="0" i="0" dirty="0">
                <a:effectLst/>
                <a:latin typeface="+mn-lt"/>
              </a:rPr>
              <a:t>Cristo es retratado dentro de una almendra flotando en la parte superior central del panel, rodeado de ángeles voladores o jugando, mientras que el marco tiene cabezas de querubines y serafines. El grupo inferior incluye a María y los Apóstoles, con un paisaje </a:t>
            </a:r>
            <a:r>
              <a:rPr lang="es-ES" sz="2700" b="0" i="0" u="none" strike="noStrike" dirty="0">
                <a:effectLst/>
                <a:latin typeface="+mn-lt"/>
              </a:rPr>
              <a:t>de Umbría</a:t>
            </a:r>
            <a:r>
              <a:rPr lang="es-ES" sz="2700" b="0" i="0" dirty="0">
                <a:effectLst/>
                <a:latin typeface="+mn-lt"/>
              </a:rPr>
              <a:t> al fondo, caracterizado por árboles esbeltos.</a:t>
            </a:r>
            <a:br>
              <a:rPr lang="es-ES" sz="2700" b="0" i="0" dirty="0">
                <a:solidFill>
                  <a:srgbClr val="202122"/>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BEDF9F6C-53AF-4FF7-A468-9AE94CF900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6545" y="0"/>
            <a:ext cx="5195455" cy="6858000"/>
          </a:xfrm>
          <a:prstGeom prst="rect">
            <a:avLst/>
          </a:prstGeom>
        </p:spPr>
      </p:pic>
    </p:spTree>
    <p:extLst>
      <p:ext uri="{BB962C8B-B14F-4D97-AF65-F5344CB8AC3E}">
        <p14:creationId xmlns:p14="http://schemas.microsoft.com/office/powerpoint/2010/main" val="1231217035"/>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4176526802"/>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888181" cy="5938693"/>
          </a:xfrm>
        </p:spPr>
        <p:txBody>
          <a:bodyPr anchor="t">
            <a:normAutofit/>
          </a:bodyPr>
          <a:lstStyle/>
          <a:p>
            <a:r>
              <a:rPr lang="es-ES" sz="2800" dirty="0"/>
              <a:t>1512. Perugino. Virgen, San Esteban y San Jerónimo. Pinacoteca de </a:t>
            </a:r>
            <a:r>
              <a:rPr lang="es-ES" sz="2800" dirty="0" err="1"/>
              <a:t>Bettona</a:t>
            </a:r>
            <a:r>
              <a:rPr lang="es-ES" sz="2800" dirty="0"/>
              <a:t>.</a:t>
            </a:r>
          </a:p>
        </p:txBody>
      </p:sp>
      <p:pic>
        <p:nvPicPr>
          <p:cNvPr id="5" name="Imagen 4">
            <a:extLst>
              <a:ext uri="{FF2B5EF4-FFF2-40B4-BE49-F238E27FC236}">
                <a16:creationId xmlns:a16="http://schemas.microsoft.com/office/drawing/2014/main" id="{AB719C82-5CC2-4230-B9A1-572807446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5650" y="0"/>
            <a:ext cx="5086350" cy="6858000"/>
          </a:xfrm>
          <a:prstGeom prst="rect">
            <a:avLst/>
          </a:prstGeom>
        </p:spPr>
      </p:pic>
    </p:spTree>
    <p:extLst>
      <p:ext uri="{BB962C8B-B14F-4D97-AF65-F5344CB8AC3E}">
        <p14:creationId xmlns:p14="http://schemas.microsoft.com/office/powerpoint/2010/main" val="385889194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758544" cy="5938693"/>
          </a:xfrm>
        </p:spPr>
        <p:txBody>
          <a:bodyPr anchor="t">
            <a:normAutofit/>
          </a:bodyPr>
          <a:lstStyle/>
          <a:p>
            <a:r>
              <a:rPr lang="it-IT" sz="2800" dirty="0"/>
              <a:t>1512. Perugino. Beato Giacomo della Marca. Galleria Nazionale dell'Umbria, Perugia.</a:t>
            </a:r>
            <a:endParaRPr lang="es-ES" sz="2800" dirty="0"/>
          </a:p>
        </p:txBody>
      </p:sp>
      <p:pic>
        <p:nvPicPr>
          <p:cNvPr id="4" name="Imagen 3">
            <a:extLst>
              <a:ext uri="{FF2B5EF4-FFF2-40B4-BE49-F238E27FC236}">
                <a16:creationId xmlns:a16="http://schemas.microsoft.com/office/drawing/2014/main" id="{667E2C42-BAE2-4D5C-A2A9-4DFDE7E99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7234" y="0"/>
            <a:ext cx="3844766" cy="6858000"/>
          </a:xfrm>
          <a:prstGeom prst="rect">
            <a:avLst/>
          </a:prstGeom>
        </p:spPr>
      </p:pic>
    </p:spTree>
    <p:extLst>
      <p:ext uri="{BB962C8B-B14F-4D97-AF65-F5344CB8AC3E}">
        <p14:creationId xmlns:p14="http://schemas.microsoft.com/office/powerpoint/2010/main" val="3288417365"/>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7883235" cy="5938693"/>
          </a:xfrm>
        </p:spPr>
        <p:txBody>
          <a:bodyPr anchor="t">
            <a:normAutofit/>
          </a:bodyPr>
          <a:lstStyle/>
          <a:p>
            <a:r>
              <a:rPr lang="es-ES" sz="2800" dirty="0"/>
              <a:t>1512. Perugino. San Antonio de Padua con un devoto. Pinacoteca de </a:t>
            </a:r>
            <a:r>
              <a:rPr lang="es-ES" sz="2800" dirty="0" err="1"/>
              <a:t>Bettona</a:t>
            </a:r>
            <a:r>
              <a:rPr lang="es-ES" sz="2800" dirty="0"/>
              <a:t>.</a:t>
            </a:r>
          </a:p>
        </p:txBody>
      </p:sp>
      <p:pic>
        <p:nvPicPr>
          <p:cNvPr id="4" name="Imagen 3">
            <a:extLst>
              <a:ext uri="{FF2B5EF4-FFF2-40B4-BE49-F238E27FC236}">
                <a16:creationId xmlns:a16="http://schemas.microsoft.com/office/drawing/2014/main" id="{D74523DE-F0D1-4CCF-AEA9-781A5B8A1A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237" y="-17441"/>
            <a:ext cx="3546764" cy="6875442"/>
          </a:xfrm>
          <a:prstGeom prst="rect">
            <a:avLst/>
          </a:prstGeom>
        </p:spPr>
      </p:pic>
    </p:spTree>
    <p:extLst>
      <p:ext uri="{BB962C8B-B14F-4D97-AF65-F5344CB8AC3E}">
        <p14:creationId xmlns:p14="http://schemas.microsoft.com/office/powerpoint/2010/main" val="175755901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871854" cy="5938693"/>
          </a:xfrm>
        </p:spPr>
        <p:txBody>
          <a:bodyPr anchor="t">
            <a:normAutofit/>
          </a:bodyPr>
          <a:lstStyle/>
          <a:p>
            <a:r>
              <a:rPr lang="es-ES" sz="2800" dirty="0"/>
              <a:t>1512. Perugino. Estandarte de Santa Ana. Pinacoteca de </a:t>
            </a:r>
            <a:r>
              <a:rPr lang="es-ES" sz="2800" dirty="0" err="1"/>
              <a:t>Bettona</a:t>
            </a:r>
            <a:r>
              <a:rPr lang="es-ES" sz="2800" dirty="0"/>
              <a:t>.</a:t>
            </a:r>
          </a:p>
        </p:txBody>
      </p:sp>
      <p:pic>
        <p:nvPicPr>
          <p:cNvPr id="4" name="Imagen 3">
            <a:extLst>
              <a:ext uri="{FF2B5EF4-FFF2-40B4-BE49-F238E27FC236}">
                <a16:creationId xmlns:a16="http://schemas.microsoft.com/office/drawing/2014/main" id="{7EC62F53-4C99-4D45-AE98-0E4E57E024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7137" y="0"/>
            <a:ext cx="4614863" cy="6858000"/>
          </a:xfrm>
          <a:prstGeom prst="rect">
            <a:avLst/>
          </a:prstGeom>
        </p:spPr>
      </p:pic>
    </p:spTree>
    <p:extLst>
      <p:ext uri="{BB962C8B-B14F-4D97-AF65-F5344CB8AC3E}">
        <p14:creationId xmlns:p14="http://schemas.microsoft.com/office/powerpoint/2010/main" val="156879499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855758208"/>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0"/>
            <a:ext cx="11139054" cy="1964946"/>
          </a:xfrm>
        </p:spPr>
        <p:txBody>
          <a:bodyPr anchor="ctr">
            <a:normAutofit/>
          </a:bodyPr>
          <a:lstStyle/>
          <a:p>
            <a:pPr algn="ctr"/>
            <a:r>
              <a:rPr lang="es-ES" sz="2800" dirty="0"/>
              <a:t>1513. Perugino. Pala de </a:t>
            </a:r>
            <a:r>
              <a:rPr lang="es-ES" sz="2800" dirty="0" err="1"/>
              <a:t>Corciano</a:t>
            </a:r>
            <a:r>
              <a:rPr lang="es-ES" sz="2800" dirty="0"/>
              <a:t>, Anunciación.</a:t>
            </a:r>
          </a:p>
        </p:txBody>
      </p:sp>
      <p:pic>
        <p:nvPicPr>
          <p:cNvPr id="4" name="Imagen 3">
            <a:extLst>
              <a:ext uri="{FF2B5EF4-FFF2-40B4-BE49-F238E27FC236}">
                <a16:creationId xmlns:a16="http://schemas.microsoft.com/office/drawing/2014/main" id="{74EBE2A4-E27A-4E97-AF1B-6FF212A432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64945"/>
            <a:ext cx="12192001" cy="4893056"/>
          </a:xfrm>
          <a:prstGeom prst="rect">
            <a:avLst/>
          </a:prstGeom>
        </p:spPr>
      </p:pic>
    </p:spTree>
    <p:extLst>
      <p:ext uri="{BB962C8B-B14F-4D97-AF65-F5344CB8AC3E}">
        <p14:creationId xmlns:p14="http://schemas.microsoft.com/office/powerpoint/2010/main" val="542280094"/>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0"/>
            <a:ext cx="11166763" cy="2008910"/>
          </a:xfrm>
        </p:spPr>
        <p:txBody>
          <a:bodyPr anchor="ctr">
            <a:normAutofit/>
          </a:bodyPr>
          <a:lstStyle/>
          <a:p>
            <a:pPr algn="ctr"/>
            <a:r>
              <a:rPr lang="es-ES" sz="2800" dirty="0"/>
              <a:t>1513. Perugino. Pala de </a:t>
            </a:r>
            <a:r>
              <a:rPr lang="es-ES" sz="2800" dirty="0" err="1"/>
              <a:t>Corciano</a:t>
            </a:r>
            <a:r>
              <a:rPr lang="es-ES" sz="2800" dirty="0"/>
              <a:t>, Natividad.</a:t>
            </a:r>
          </a:p>
        </p:txBody>
      </p:sp>
      <p:pic>
        <p:nvPicPr>
          <p:cNvPr id="4" name="Imagen 3">
            <a:extLst>
              <a:ext uri="{FF2B5EF4-FFF2-40B4-BE49-F238E27FC236}">
                <a16:creationId xmlns:a16="http://schemas.microsoft.com/office/drawing/2014/main" id="{F8645230-8FB3-487D-BCFB-BC7A932B58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87" y="2008909"/>
            <a:ext cx="12204088" cy="4849091"/>
          </a:xfrm>
          <a:prstGeom prst="rect">
            <a:avLst/>
          </a:prstGeom>
        </p:spPr>
      </p:pic>
    </p:spTree>
    <p:extLst>
      <p:ext uri="{BB962C8B-B14F-4D97-AF65-F5344CB8AC3E}">
        <p14:creationId xmlns:p14="http://schemas.microsoft.com/office/powerpoint/2010/main" val="44096194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7107381" cy="5938693"/>
          </a:xfrm>
        </p:spPr>
        <p:txBody>
          <a:bodyPr anchor="t">
            <a:normAutofit/>
          </a:bodyPr>
          <a:lstStyle/>
          <a:p>
            <a:r>
              <a:rPr lang="es-ES" sz="2800" b="1" dirty="0"/>
              <a:t>1513. Perugino. Pala de </a:t>
            </a:r>
            <a:r>
              <a:rPr lang="es-ES" sz="2800" b="1" dirty="0" err="1"/>
              <a:t>Corciano</a:t>
            </a:r>
            <a:r>
              <a:rPr lang="es-ES" sz="2800" b="1" dirty="0"/>
              <a:t>, Asunción. Iglesia de Santa María, </a:t>
            </a:r>
            <a:r>
              <a:rPr lang="es-ES" sz="2800" b="1" dirty="0" err="1"/>
              <a:t>Corciano</a:t>
            </a:r>
            <a:r>
              <a:rPr lang="es-ES" sz="2800" b="1" dirty="0"/>
              <a:t>.</a:t>
            </a:r>
          </a:p>
        </p:txBody>
      </p:sp>
      <p:pic>
        <p:nvPicPr>
          <p:cNvPr id="4" name="Imagen 3">
            <a:extLst>
              <a:ext uri="{FF2B5EF4-FFF2-40B4-BE49-F238E27FC236}">
                <a16:creationId xmlns:a16="http://schemas.microsoft.com/office/drawing/2014/main" id="{5725D383-F588-4261-B3F3-864A4CBB3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0051" y="0"/>
            <a:ext cx="4171950" cy="6858000"/>
          </a:xfrm>
          <a:prstGeom prst="rect">
            <a:avLst/>
          </a:prstGeom>
        </p:spPr>
      </p:pic>
    </p:spTree>
    <p:extLst>
      <p:ext uri="{BB962C8B-B14F-4D97-AF65-F5344CB8AC3E}">
        <p14:creationId xmlns:p14="http://schemas.microsoft.com/office/powerpoint/2010/main" val="424077432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818908" cy="5938693"/>
          </a:xfrm>
        </p:spPr>
        <p:txBody>
          <a:bodyPr anchor="t">
            <a:normAutofit/>
          </a:bodyPr>
          <a:lstStyle/>
          <a:p>
            <a:r>
              <a:rPr lang="it-IT" sz="2800" b="1" dirty="0"/>
              <a:t>1513. Perugino. Virgen con niño y san Juanito. Collegiata di San Giovanni Battista, Cantiano.</a:t>
            </a:r>
            <a:endParaRPr lang="es-ES" sz="2800" b="1" dirty="0"/>
          </a:p>
        </p:txBody>
      </p:sp>
      <p:pic>
        <p:nvPicPr>
          <p:cNvPr id="4" name="Imagen 3">
            <a:extLst>
              <a:ext uri="{FF2B5EF4-FFF2-40B4-BE49-F238E27FC236}">
                <a16:creationId xmlns:a16="http://schemas.microsoft.com/office/drawing/2014/main" id="{4343D0C2-9AB6-46BF-A34F-76167D2AFBBF}"/>
              </a:ext>
            </a:extLst>
          </p:cNvPr>
          <p:cNvPicPr>
            <a:picLocks noChangeAspect="1"/>
          </p:cNvPicPr>
          <p:nvPr/>
        </p:nvPicPr>
        <p:blipFill rotWithShape="1">
          <a:blip r:embed="rId2">
            <a:extLst>
              <a:ext uri="{28A0092B-C50C-407E-A947-70E740481C1C}">
                <a14:useLocalDpi xmlns:a14="http://schemas.microsoft.com/office/drawing/2010/main" val="0"/>
              </a:ext>
            </a:extLst>
          </a:blip>
          <a:srcRect t="8525"/>
          <a:stretch/>
        </p:blipFill>
        <p:spPr>
          <a:xfrm>
            <a:off x="6560806" y="0"/>
            <a:ext cx="5631194" cy="6858000"/>
          </a:xfrm>
          <a:prstGeom prst="rect">
            <a:avLst/>
          </a:prstGeom>
        </p:spPr>
      </p:pic>
    </p:spTree>
    <p:extLst>
      <p:ext uri="{BB962C8B-B14F-4D97-AF65-F5344CB8AC3E}">
        <p14:creationId xmlns:p14="http://schemas.microsoft.com/office/powerpoint/2010/main" val="250115716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331526" cy="5938693"/>
          </a:xfrm>
        </p:spPr>
        <p:txBody>
          <a:bodyPr anchor="t">
            <a:normAutofit/>
          </a:bodyPr>
          <a:lstStyle/>
          <a:p>
            <a:r>
              <a:rPr lang="it-IT" sz="2800" dirty="0"/>
              <a:t>1513. Perugino. Bautismo de Cristo. Oratorio della Nunziatella, Foligno.</a:t>
            </a:r>
            <a:endParaRPr lang="es-ES" sz="2800" dirty="0"/>
          </a:p>
        </p:txBody>
      </p:sp>
      <p:pic>
        <p:nvPicPr>
          <p:cNvPr id="4" name="Imagen 3">
            <a:extLst>
              <a:ext uri="{FF2B5EF4-FFF2-40B4-BE49-F238E27FC236}">
                <a16:creationId xmlns:a16="http://schemas.microsoft.com/office/drawing/2014/main" id="{99C86764-328E-4468-B199-B9B0FC10FD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640" y="0"/>
            <a:ext cx="5166360" cy="6858000"/>
          </a:xfrm>
          <a:prstGeom prst="rect">
            <a:avLst/>
          </a:prstGeom>
        </p:spPr>
      </p:pic>
      <p:pic>
        <p:nvPicPr>
          <p:cNvPr id="5" name="Imagen 4">
            <a:extLst>
              <a:ext uri="{FF2B5EF4-FFF2-40B4-BE49-F238E27FC236}">
                <a16:creationId xmlns:a16="http://schemas.microsoft.com/office/drawing/2014/main" id="{E62CEA46-3278-4A9B-ADEC-A837A0EEF2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0923" y="1801091"/>
            <a:ext cx="3160568" cy="5056909"/>
          </a:xfrm>
          <a:prstGeom prst="rect">
            <a:avLst/>
          </a:prstGeom>
        </p:spPr>
      </p:pic>
    </p:spTree>
    <p:extLst>
      <p:ext uri="{BB962C8B-B14F-4D97-AF65-F5344CB8AC3E}">
        <p14:creationId xmlns:p14="http://schemas.microsoft.com/office/powerpoint/2010/main" val="2470467265"/>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46985460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49329635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151417" cy="5938693"/>
          </a:xfrm>
        </p:spPr>
        <p:txBody>
          <a:bodyPr anchor="t">
            <a:normAutofit/>
          </a:bodyPr>
          <a:lstStyle/>
          <a:p>
            <a:r>
              <a:rPr lang="it-IT" sz="2800" b="1" dirty="0"/>
              <a:t>1515. Perugino. San Jerónimo penitente. Galleria Nazionale dell'Umbria, Perugia.</a:t>
            </a:r>
            <a:endParaRPr lang="es-ES" sz="2800" b="1" dirty="0"/>
          </a:p>
        </p:txBody>
      </p:sp>
      <p:pic>
        <p:nvPicPr>
          <p:cNvPr id="4" name="Imagen 3">
            <a:extLst>
              <a:ext uri="{FF2B5EF4-FFF2-40B4-BE49-F238E27FC236}">
                <a16:creationId xmlns:a16="http://schemas.microsoft.com/office/drawing/2014/main" id="{12BE0A3D-A6C3-494D-8AD1-673266DF8E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0976" y="0"/>
            <a:ext cx="5351024" cy="6858000"/>
          </a:xfrm>
          <a:prstGeom prst="rect">
            <a:avLst/>
          </a:prstGeom>
        </p:spPr>
      </p:pic>
    </p:spTree>
    <p:extLst>
      <p:ext uri="{BB962C8B-B14F-4D97-AF65-F5344CB8AC3E}">
        <p14:creationId xmlns:p14="http://schemas.microsoft.com/office/powerpoint/2010/main" val="3254739646"/>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043825316"/>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190508" cy="5938693"/>
          </a:xfrm>
        </p:spPr>
        <p:txBody>
          <a:bodyPr anchor="t">
            <a:normAutofit/>
          </a:bodyPr>
          <a:lstStyle/>
          <a:p>
            <a:r>
              <a:rPr lang="it-IT" sz="2800" dirty="0"/>
              <a:t>1517. Perugino. Pala de la Trasfiguración. Galleria Nazionale dell'Umbria, Perugia.</a:t>
            </a:r>
            <a:endParaRPr lang="es-ES" sz="2800" dirty="0"/>
          </a:p>
        </p:txBody>
      </p:sp>
      <p:pic>
        <p:nvPicPr>
          <p:cNvPr id="4" name="Imagen 3">
            <a:extLst>
              <a:ext uri="{FF2B5EF4-FFF2-40B4-BE49-F238E27FC236}">
                <a16:creationId xmlns:a16="http://schemas.microsoft.com/office/drawing/2014/main" id="{1AB05D34-8EBA-4191-AC83-F3DF7AF1D5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5253" y="0"/>
            <a:ext cx="4406747" cy="6858000"/>
          </a:xfrm>
          <a:prstGeom prst="rect">
            <a:avLst/>
          </a:prstGeom>
        </p:spPr>
      </p:pic>
    </p:spTree>
    <p:extLst>
      <p:ext uri="{BB962C8B-B14F-4D97-AF65-F5344CB8AC3E}">
        <p14:creationId xmlns:p14="http://schemas.microsoft.com/office/powerpoint/2010/main" val="533152683"/>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707874" cy="5938693"/>
          </a:xfrm>
        </p:spPr>
        <p:txBody>
          <a:bodyPr anchor="t">
            <a:normAutofit/>
          </a:bodyPr>
          <a:lstStyle/>
          <a:p>
            <a:r>
              <a:rPr lang="it-IT" sz="2800" dirty="0"/>
              <a:t>1517. Perugino. Virgen con San Constanzo y San Ercolano. Galleria Nazionale dell'Umbria, Perugia.</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9791" y="-37759"/>
            <a:ext cx="4822209" cy="6895759"/>
          </a:xfrm>
          <a:prstGeom prst="rect">
            <a:avLst/>
          </a:prstGeom>
        </p:spPr>
      </p:pic>
    </p:spTree>
    <p:extLst>
      <p:ext uri="{BB962C8B-B14F-4D97-AF65-F5344CB8AC3E}">
        <p14:creationId xmlns:p14="http://schemas.microsoft.com/office/powerpoint/2010/main" val="3906577168"/>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2087408734"/>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24691" y="268145"/>
            <a:ext cx="6788728" cy="895637"/>
          </a:xfrm>
        </p:spPr>
        <p:txBody>
          <a:bodyPr anchor="t">
            <a:normAutofit/>
          </a:bodyPr>
          <a:lstStyle/>
          <a:p>
            <a:r>
              <a:rPr lang="it-IT" sz="2400" b="1" dirty="0"/>
              <a:t>1518. Perugino. Virgen entronada, San Sebastián y San Roque. Cappella della Madonna del Fosso, Pietrafitta.</a:t>
            </a:r>
            <a:endParaRPr lang="es-ES" sz="2400" b="1" dirty="0"/>
          </a:p>
        </p:txBody>
      </p:sp>
      <p:pic>
        <p:nvPicPr>
          <p:cNvPr id="4" name="Imagen 3">
            <a:extLst>
              <a:ext uri="{FF2B5EF4-FFF2-40B4-BE49-F238E27FC236}">
                <a16:creationId xmlns:a16="http://schemas.microsoft.com/office/drawing/2014/main" id="{433D328B-AC78-402A-B677-7DE5252104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3351" y="1"/>
            <a:ext cx="5148649" cy="6858000"/>
          </a:xfrm>
          <a:prstGeom prst="rect">
            <a:avLst/>
          </a:prstGeom>
        </p:spPr>
      </p:pic>
      <p:pic>
        <p:nvPicPr>
          <p:cNvPr id="6" name="Imagen 5">
            <a:extLst>
              <a:ext uri="{FF2B5EF4-FFF2-40B4-BE49-F238E27FC236}">
                <a16:creationId xmlns:a16="http://schemas.microsoft.com/office/drawing/2014/main" id="{7DAD9264-AEA8-4DCD-945A-BA7B0D90B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022764"/>
            <a:ext cx="7033071" cy="4835236"/>
          </a:xfrm>
          <a:prstGeom prst="rect">
            <a:avLst/>
          </a:prstGeom>
        </p:spPr>
      </p:pic>
    </p:spTree>
    <p:extLst>
      <p:ext uri="{BB962C8B-B14F-4D97-AF65-F5344CB8AC3E}">
        <p14:creationId xmlns:p14="http://schemas.microsoft.com/office/powerpoint/2010/main" val="2900856755"/>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56889807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n-US" sz="2800" dirty="0"/>
              <a:t>1520. Perugino. Virgen. North Carolina Museum of Art, Raleigh.</a:t>
            </a:r>
            <a:endParaRPr lang="es-ES" sz="2800" dirty="0"/>
          </a:p>
        </p:txBody>
      </p:sp>
      <p:pic>
        <p:nvPicPr>
          <p:cNvPr id="4" name="Imagen 3">
            <a:extLst>
              <a:ext uri="{FF2B5EF4-FFF2-40B4-BE49-F238E27FC236}">
                <a16:creationId xmlns:a16="http://schemas.microsoft.com/office/drawing/2014/main" id="{40019F7E-58DC-40A9-84A3-1757D7CC06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094" y="0"/>
            <a:ext cx="6893906" cy="6858000"/>
          </a:xfrm>
          <a:prstGeom prst="rect">
            <a:avLst/>
          </a:prstGeom>
        </p:spPr>
      </p:pic>
    </p:spTree>
    <p:extLst>
      <p:ext uri="{BB962C8B-B14F-4D97-AF65-F5344CB8AC3E}">
        <p14:creationId xmlns:p14="http://schemas.microsoft.com/office/powerpoint/2010/main" val="3596114159"/>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4571999" cy="5938693"/>
          </a:xfrm>
        </p:spPr>
        <p:txBody>
          <a:bodyPr anchor="t">
            <a:normAutofit/>
          </a:bodyPr>
          <a:lstStyle/>
          <a:p>
            <a:r>
              <a:rPr lang="en-US" sz="2800" dirty="0"/>
              <a:t>1520. Perugino. San Juan. North Carolina Museum of Art, Raleigh.</a:t>
            </a:r>
            <a:endParaRPr lang="es-ES" sz="2800" dirty="0"/>
          </a:p>
        </p:txBody>
      </p:sp>
      <p:pic>
        <p:nvPicPr>
          <p:cNvPr id="4" name="Imagen 3">
            <a:extLst>
              <a:ext uri="{FF2B5EF4-FFF2-40B4-BE49-F238E27FC236}">
                <a16:creationId xmlns:a16="http://schemas.microsoft.com/office/drawing/2014/main" id="{34B062DA-A859-4F4E-9981-6A76120CA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0000" y="0"/>
            <a:ext cx="6912000" cy="6858000"/>
          </a:xfrm>
          <a:prstGeom prst="rect">
            <a:avLst/>
          </a:prstGeom>
        </p:spPr>
      </p:pic>
    </p:spTree>
    <p:extLst>
      <p:ext uri="{BB962C8B-B14F-4D97-AF65-F5344CB8AC3E}">
        <p14:creationId xmlns:p14="http://schemas.microsoft.com/office/powerpoint/2010/main" val="357945845"/>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359235" cy="5938693"/>
          </a:xfrm>
        </p:spPr>
        <p:txBody>
          <a:bodyPr anchor="t">
            <a:normAutofit/>
          </a:bodyPr>
          <a:lstStyle/>
          <a:p>
            <a:r>
              <a:rPr lang="es-ES" sz="2800" dirty="0"/>
              <a:t>1520. Perugino. Cristo de la Pasión. Pinacoteca </a:t>
            </a:r>
            <a:r>
              <a:rPr lang="es-ES" sz="2800" dirty="0" err="1"/>
              <a:t>civica</a:t>
            </a:r>
            <a:r>
              <a:rPr lang="es-ES" sz="2800" dirty="0"/>
              <a:t> Fortunato </a:t>
            </a:r>
            <a:r>
              <a:rPr lang="es-ES" sz="2800" dirty="0" err="1"/>
              <a:t>Duranti</a:t>
            </a:r>
            <a:r>
              <a:rPr lang="es-ES" sz="2800" dirty="0"/>
              <a:t>, </a:t>
            </a:r>
            <a:r>
              <a:rPr lang="es-ES" sz="2800" dirty="0" err="1"/>
              <a:t>Montefortino</a:t>
            </a:r>
            <a:r>
              <a:rPr lang="es-ES" sz="2800" dirty="0"/>
              <a:t>.</a:t>
            </a:r>
          </a:p>
        </p:txBody>
      </p:sp>
      <p:pic>
        <p:nvPicPr>
          <p:cNvPr id="4" name="Imagen 3">
            <a:extLst>
              <a:ext uri="{FF2B5EF4-FFF2-40B4-BE49-F238E27FC236}">
                <a16:creationId xmlns:a16="http://schemas.microsoft.com/office/drawing/2014/main" id="{F5AE898A-6AF8-4331-9985-626BB8B02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4569" y="0"/>
            <a:ext cx="5207431" cy="6858000"/>
          </a:xfrm>
          <a:prstGeom prst="rect">
            <a:avLst/>
          </a:prstGeom>
        </p:spPr>
      </p:pic>
    </p:spTree>
    <p:extLst>
      <p:ext uri="{BB962C8B-B14F-4D97-AF65-F5344CB8AC3E}">
        <p14:creationId xmlns:p14="http://schemas.microsoft.com/office/powerpoint/2010/main" val="1354961158"/>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160196143"/>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292435" cy="5938693"/>
          </a:xfrm>
        </p:spPr>
        <p:txBody>
          <a:bodyPr anchor="t">
            <a:normAutofit/>
          </a:bodyPr>
          <a:lstStyle/>
          <a:p>
            <a:r>
              <a:rPr lang="es-ES" sz="2800" dirty="0"/>
              <a:t>1521. Perugino. Piedad, San Juan y Magdalena. </a:t>
            </a:r>
            <a:r>
              <a:rPr lang="it-IT" sz="2800" dirty="0"/>
              <a:t>Iglesia de Santa Maria Maggiore, Spello. </a:t>
            </a:r>
            <a:endParaRPr lang="es-ES" sz="2800" dirty="0"/>
          </a:p>
        </p:txBody>
      </p:sp>
      <p:pic>
        <p:nvPicPr>
          <p:cNvPr id="4" name="Imagen 3">
            <a:extLst>
              <a:ext uri="{FF2B5EF4-FFF2-40B4-BE49-F238E27FC236}">
                <a16:creationId xmlns:a16="http://schemas.microsoft.com/office/drawing/2014/main" id="{01AFC202-9C78-4685-B9E6-0E96842C43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4071" y="0"/>
            <a:ext cx="6297930" cy="6858000"/>
          </a:xfrm>
          <a:prstGeom prst="rect">
            <a:avLst/>
          </a:prstGeom>
        </p:spPr>
      </p:pic>
    </p:spTree>
    <p:extLst>
      <p:ext uri="{BB962C8B-B14F-4D97-AF65-F5344CB8AC3E}">
        <p14:creationId xmlns:p14="http://schemas.microsoft.com/office/powerpoint/2010/main" val="962435426"/>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4585854" cy="5938693"/>
          </a:xfrm>
        </p:spPr>
        <p:txBody>
          <a:bodyPr anchor="t">
            <a:normAutofit/>
          </a:bodyPr>
          <a:lstStyle/>
          <a:p>
            <a:r>
              <a:rPr lang="es-ES" sz="2800" dirty="0"/>
              <a:t>1521. Perugino. Virgen, Santa Catalina, San Alejandro</a:t>
            </a:r>
          </a:p>
        </p:txBody>
      </p:sp>
      <p:pic>
        <p:nvPicPr>
          <p:cNvPr id="4" name="Imagen 3">
            <a:extLst>
              <a:ext uri="{FF2B5EF4-FFF2-40B4-BE49-F238E27FC236}">
                <a16:creationId xmlns:a16="http://schemas.microsoft.com/office/drawing/2014/main" id="{DAE992F4-DCAF-4019-AC43-15BA4C1E6A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9780" y="0"/>
            <a:ext cx="6332220" cy="6858000"/>
          </a:xfrm>
          <a:prstGeom prst="rect">
            <a:avLst/>
          </a:prstGeom>
        </p:spPr>
      </p:pic>
    </p:spTree>
    <p:extLst>
      <p:ext uri="{BB962C8B-B14F-4D97-AF65-F5344CB8AC3E}">
        <p14:creationId xmlns:p14="http://schemas.microsoft.com/office/powerpoint/2010/main" val="955060494"/>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761017" cy="5938693"/>
          </a:xfrm>
        </p:spPr>
        <p:txBody>
          <a:bodyPr anchor="t">
            <a:normAutofit/>
          </a:bodyPr>
          <a:lstStyle/>
          <a:p>
            <a:r>
              <a:rPr lang="es-ES" sz="2800" dirty="0"/>
              <a:t>1521. Perugino. Trinidad y seis santos. Iglesia de San Severo, Perugia.</a:t>
            </a:r>
          </a:p>
        </p:txBody>
      </p:sp>
      <p:pic>
        <p:nvPicPr>
          <p:cNvPr id="4" name="Imagen 3">
            <a:extLst>
              <a:ext uri="{FF2B5EF4-FFF2-40B4-BE49-F238E27FC236}">
                <a16:creationId xmlns:a16="http://schemas.microsoft.com/office/drawing/2014/main" id="{E597877C-10FE-480F-8581-9F9D3AA174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7120" y="0"/>
            <a:ext cx="4754880" cy="6858000"/>
          </a:xfrm>
          <a:prstGeom prst="rect">
            <a:avLst/>
          </a:prstGeom>
        </p:spPr>
      </p:pic>
    </p:spTree>
    <p:extLst>
      <p:ext uri="{BB962C8B-B14F-4D97-AF65-F5344CB8AC3E}">
        <p14:creationId xmlns:p14="http://schemas.microsoft.com/office/powerpoint/2010/main" val="1454262034"/>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492928589"/>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6130713" cy="5938693"/>
          </a:xfrm>
        </p:spPr>
        <p:txBody>
          <a:bodyPr anchor="t">
            <a:normAutofit/>
          </a:bodyPr>
          <a:lstStyle/>
          <a:p>
            <a:r>
              <a:rPr lang="es-ES" sz="2800" b="1" dirty="0"/>
              <a:t>1522. Perugino. Adoración de los Magos. Madonna delle Lagrime, Trevi.</a:t>
            </a:r>
          </a:p>
        </p:txBody>
      </p:sp>
      <p:pic>
        <p:nvPicPr>
          <p:cNvPr id="4" name="Imagen 3">
            <a:extLst>
              <a:ext uri="{FF2B5EF4-FFF2-40B4-BE49-F238E27FC236}">
                <a16:creationId xmlns:a16="http://schemas.microsoft.com/office/drawing/2014/main" id="{F4FAAEF9-AEBF-43C3-B5BC-EF0993A6B5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7914" y="0"/>
            <a:ext cx="5604086" cy="6858000"/>
          </a:xfrm>
          <a:prstGeom prst="rect">
            <a:avLst/>
          </a:prstGeom>
        </p:spPr>
      </p:pic>
    </p:spTree>
    <p:extLst>
      <p:ext uri="{BB962C8B-B14F-4D97-AF65-F5344CB8AC3E}">
        <p14:creationId xmlns:p14="http://schemas.microsoft.com/office/powerpoint/2010/main" val="98796888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6525490" cy="5938693"/>
          </a:xfrm>
        </p:spPr>
        <p:txBody>
          <a:bodyPr anchor="t">
            <a:normAutofit/>
          </a:bodyPr>
          <a:lstStyle/>
          <a:p>
            <a:r>
              <a:rPr lang="es-ES" sz="2800" dirty="0"/>
              <a:t>1522. Perugino. Virgen con niño. Oratorio de la Anunciación.</a:t>
            </a:r>
          </a:p>
        </p:txBody>
      </p:sp>
      <p:pic>
        <p:nvPicPr>
          <p:cNvPr id="4" name="Imagen 3">
            <a:extLst>
              <a:ext uri="{FF2B5EF4-FFF2-40B4-BE49-F238E27FC236}">
                <a16:creationId xmlns:a16="http://schemas.microsoft.com/office/drawing/2014/main" id="{AE0C9484-82CC-47C8-8829-C06273555B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4271" y="0"/>
            <a:ext cx="4697730" cy="6858000"/>
          </a:xfrm>
          <a:prstGeom prst="rect">
            <a:avLst/>
          </a:prstGeom>
        </p:spPr>
      </p:pic>
    </p:spTree>
    <p:extLst>
      <p:ext uri="{BB962C8B-B14F-4D97-AF65-F5344CB8AC3E}">
        <p14:creationId xmlns:p14="http://schemas.microsoft.com/office/powerpoint/2010/main" val="641010281"/>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265170" cy="5938693"/>
          </a:xfrm>
        </p:spPr>
        <p:txBody>
          <a:bodyPr anchor="t">
            <a:normAutofit/>
          </a:bodyPr>
          <a:lstStyle/>
          <a:p>
            <a:r>
              <a:rPr lang="es-ES" sz="2800" dirty="0"/>
              <a:t>1522. Perugino. Virgen de la Gracia entre San Antonio Abad y San Antonio de Padua. Monasterio de Santa Inés, Perugia.</a:t>
            </a:r>
          </a:p>
        </p:txBody>
      </p:sp>
      <p:pic>
        <p:nvPicPr>
          <p:cNvPr id="4" name="Imagen 3">
            <a:extLst>
              <a:ext uri="{FF2B5EF4-FFF2-40B4-BE49-F238E27FC236}">
                <a16:creationId xmlns:a16="http://schemas.microsoft.com/office/drawing/2014/main" id="{49EC0627-6B90-4E4D-88E3-A413D2F996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2371" y="0"/>
            <a:ext cx="8469630" cy="6858000"/>
          </a:xfrm>
          <a:prstGeom prst="rect">
            <a:avLst/>
          </a:prstGeom>
        </p:spPr>
      </p:pic>
    </p:spTree>
    <p:extLst>
      <p:ext uri="{BB962C8B-B14F-4D97-AF65-F5344CB8AC3E}">
        <p14:creationId xmlns:p14="http://schemas.microsoft.com/office/powerpoint/2010/main" val="360920281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320144" cy="5938693"/>
          </a:xfrm>
        </p:spPr>
        <p:txBody>
          <a:bodyPr anchor="t">
            <a:normAutofit/>
          </a:bodyPr>
          <a:lstStyle/>
          <a:p>
            <a:r>
              <a:rPr lang="it-IT" sz="2800" dirty="0"/>
              <a:t>1522. Perugino. Virgen entronada con san Biagio y Santa Catalina. Iglesia de Santa Maria Maggiore, Spello.</a:t>
            </a:r>
            <a:endParaRPr lang="es-ES" sz="2800" dirty="0"/>
          </a:p>
        </p:txBody>
      </p:sp>
      <p:pic>
        <p:nvPicPr>
          <p:cNvPr id="4" name="Imagen 3">
            <a:extLst>
              <a:ext uri="{FF2B5EF4-FFF2-40B4-BE49-F238E27FC236}">
                <a16:creationId xmlns:a16="http://schemas.microsoft.com/office/drawing/2014/main" id="{4B09F4A9-5F73-4974-9FFD-62F1CFB4BB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6950" y="0"/>
            <a:ext cx="6115050" cy="6858000"/>
          </a:xfrm>
          <a:prstGeom prst="rect">
            <a:avLst/>
          </a:prstGeom>
        </p:spPr>
      </p:pic>
    </p:spTree>
    <p:extLst>
      <p:ext uri="{BB962C8B-B14F-4D97-AF65-F5344CB8AC3E}">
        <p14:creationId xmlns:p14="http://schemas.microsoft.com/office/powerpoint/2010/main" val="3004424342"/>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152400" y="365125"/>
            <a:ext cx="5682535" cy="1408257"/>
          </a:xfrm>
        </p:spPr>
        <p:txBody>
          <a:bodyPr anchor="t">
            <a:normAutofit/>
          </a:bodyPr>
          <a:lstStyle/>
          <a:p>
            <a:r>
              <a:rPr lang="it-IT" sz="2800" dirty="0"/>
              <a:t>1522. Perugino. Virgen entronada con san Biagio y Santa Catalina. Iglesia de Santa Maria Maggiore, Spello. </a:t>
            </a:r>
            <a:endParaRPr lang="es-ES" sz="2800" dirty="0"/>
          </a:p>
        </p:txBody>
      </p:sp>
      <p:pic>
        <p:nvPicPr>
          <p:cNvPr id="6" name="Imagen 5">
            <a:extLst>
              <a:ext uri="{FF2B5EF4-FFF2-40B4-BE49-F238E27FC236}">
                <a16:creationId xmlns:a16="http://schemas.microsoft.com/office/drawing/2014/main" id="{CB751846-02D1-4F5C-B411-8314E878A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694" y="1773382"/>
            <a:ext cx="4533784" cy="5084618"/>
          </a:xfrm>
          <a:prstGeom prst="rect">
            <a:avLst/>
          </a:prstGeom>
        </p:spPr>
      </p:pic>
      <p:pic>
        <p:nvPicPr>
          <p:cNvPr id="8" name="Imagen 7">
            <a:extLst>
              <a:ext uri="{FF2B5EF4-FFF2-40B4-BE49-F238E27FC236}">
                <a16:creationId xmlns:a16="http://schemas.microsoft.com/office/drawing/2014/main" id="{11B463E3-8F1F-400F-A5F6-7773B5471AA1}"/>
              </a:ext>
            </a:extLst>
          </p:cNvPr>
          <p:cNvPicPr>
            <a:picLocks noChangeAspect="1"/>
          </p:cNvPicPr>
          <p:nvPr/>
        </p:nvPicPr>
        <p:blipFill rotWithShape="1">
          <a:blip r:embed="rId3">
            <a:extLst>
              <a:ext uri="{28A0092B-C50C-407E-A947-70E740481C1C}">
                <a14:useLocalDpi xmlns:a14="http://schemas.microsoft.com/office/drawing/2010/main" val="0"/>
              </a:ext>
            </a:extLst>
          </a:blip>
          <a:srcRect l="19524" t="17769" r="20178" b="35939"/>
          <a:stretch/>
        </p:blipFill>
        <p:spPr>
          <a:xfrm>
            <a:off x="6212843" y="1"/>
            <a:ext cx="5949279" cy="6858000"/>
          </a:xfrm>
          <a:prstGeom prst="rect">
            <a:avLst/>
          </a:prstGeom>
        </p:spPr>
      </p:pic>
    </p:spTree>
    <p:extLst>
      <p:ext uri="{BB962C8B-B14F-4D97-AF65-F5344CB8AC3E}">
        <p14:creationId xmlns:p14="http://schemas.microsoft.com/office/powerpoint/2010/main" val="1942015705"/>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2575921877"/>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390D49C-E44F-411D-AD20-30E60F3CBF43}"/>
              </a:ext>
            </a:extLst>
          </p:cNvPr>
          <p:cNvSpPr>
            <a:spLocks noGrp="1"/>
          </p:cNvSpPr>
          <p:nvPr>
            <p:ph type="title"/>
          </p:nvPr>
        </p:nvSpPr>
        <p:spPr/>
        <p:txBody>
          <a:bodyPr/>
          <a:lstStyle/>
          <a:p>
            <a:r>
              <a:rPr lang="es-ES" sz="4400" b="1" dirty="0"/>
              <a:t>1502 - 1523. Perugino. Pala de San Agustín.</a:t>
            </a:r>
            <a:endParaRPr lang="es-ES" dirty="0"/>
          </a:p>
        </p:txBody>
      </p:sp>
      <p:sp>
        <p:nvSpPr>
          <p:cNvPr id="5" name="Marcador de contenido 4">
            <a:extLst>
              <a:ext uri="{FF2B5EF4-FFF2-40B4-BE49-F238E27FC236}">
                <a16:creationId xmlns:a16="http://schemas.microsoft.com/office/drawing/2014/main" id="{7CB58E40-0A79-49B5-982F-EFEF4301638A}"/>
              </a:ext>
            </a:extLst>
          </p:cNvPr>
          <p:cNvSpPr>
            <a:spLocks noGrp="1"/>
          </p:cNvSpPr>
          <p:nvPr>
            <p:ph idx="1"/>
          </p:nvPr>
        </p:nvSpPr>
        <p:spPr/>
        <p:txBody>
          <a:bodyPr>
            <a:normAutofit fontScale="85000" lnSpcReduction="20000"/>
          </a:bodyPr>
          <a:lstStyle/>
          <a:p>
            <a:pPr algn="l"/>
            <a:r>
              <a:rPr lang="es-ES" b="1" i="0" dirty="0">
                <a:effectLst/>
              </a:rPr>
              <a:t>Primera fase</a:t>
            </a:r>
            <a:endParaRPr lang="es-ES" dirty="0"/>
          </a:p>
          <a:p>
            <a:pPr algn="l">
              <a:buFont typeface="Arial" panose="020B0604020202020204" pitchFamily="34" charset="0"/>
              <a:buChar char="•"/>
            </a:pPr>
            <a:r>
              <a:rPr lang="es-ES" b="0" i="1" dirty="0">
                <a:effectLst/>
              </a:rPr>
              <a:t>Bautismo de Cristo,</a:t>
            </a:r>
            <a:r>
              <a:rPr lang="es-ES" b="0" i="0" dirty="0">
                <a:effectLst/>
              </a:rPr>
              <a:t>261x146 cm, </a:t>
            </a:r>
            <a:r>
              <a:rPr lang="es-ES" b="0" i="0" u="none" strike="noStrike" dirty="0">
                <a:effectLst/>
              </a:rPr>
              <a:t>Perugia, </a:t>
            </a:r>
            <a:r>
              <a:rPr lang="es-ES" b="0" i="0" dirty="0">
                <a:effectLst/>
              </a:rPr>
              <a:t>Galería Nacional </a:t>
            </a:r>
            <a:r>
              <a:rPr lang="es-ES" b="0" i="0" u="none" strike="noStrike" dirty="0">
                <a:effectLst/>
              </a:rPr>
              <a:t>de Umbría</a:t>
            </a:r>
            <a:endParaRPr lang="es-ES" b="0" i="0" dirty="0">
              <a:effectLst/>
            </a:endParaRPr>
          </a:p>
          <a:p>
            <a:pPr algn="l">
              <a:buFont typeface="Arial" panose="020B0604020202020204" pitchFamily="34" charset="0"/>
              <a:buChar char="•"/>
            </a:pPr>
            <a:r>
              <a:rPr lang="es-ES" b="0" i="1" dirty="0">
                <a:effectLst/>
              </a:rPr>
              <a:t>Santos Felipe y Agustín,</a:t>
            </a:r>
            <a:r>
              <a:rPr lang="es-ES" b="0" i="0" dirty="0">
                <a:effectLst/>
              </a:rPr>
              <a:t>173x91 </a:t>
            </a:r>
            <a:r>
              <a:rPr lang="es-ES" b="0" i="0" u="none" strike="noStrike" dirty="0">
                <a:effectLst/>
              </a:rPr>
              <a:t>cm, Musée des Augustins,</a:t>
            </a:r>
            <a:r>
              <a:rPr lang="es-ES" b="0" i="0" dirty="0">
                <a:effectLst/>
              </a:rPr>
              <a:t> </a:t>
            </a:r>
            <a:r>
              <a:rPr lang="es-ES" b="0" i="0" u="none" strike="noStrike" dirty="0">
                <a:effectLst/>
              </a:rPr>
              <a:t>Toulouse</a:t>
            </a:r>
            <a:endParaRPr lang="es-ES" b="0" i="0" dirty="0">
              <a:effectLst/>
            </a:endParaRPr>
          </a:p>
          <a:p>
            <a:pPr algn="l">
              <a:buFont typeface="Arial" panose="020B0604020202020204" pitchFamily="34" charset="0"/>
              <a:buChar char="•"/>
            </a:pPr>
            <a:r>
              <a:rPr lang="es-ES" b="0" i="1" dirty="0">
                <a:effectLst/>
              </a:rPr>
              <a:t>Santos Herculano y Santiago Mayor,</a:t>
            </a:r>
            <a:r>
              <a:rPr lang="es-ES" b="0" i="0" dirty="0">
                <a:effectLst/>
              </a:rPr>
              <a:t>173x91 cm, </a:t>
            </a:r>
            <a:r>
              <a:rPr lang="es-ES" b="0" i="0" u="none" strike="noStrike" dirty="0">
                <a:effectLst/>
              </a:rPr>
              <a:t>Musée des </a:t>
            </a:r>
            <a:r>
              <a:rPr lang="es-ES" b="0" i="0" u="none" strike="noStrike" dirty="0" err="1">
                <a:effectLst/>
              </a:rPr>
              <a:t>Beaux</a:t>
            </a:r>
            <a:r>
              <a:rPr lang="es-ES" b="0" i="0" u="none" strike="noStrike" dirty="0">
                <a:effectLst/>
              </a:rPr>
              <a:t>-Arts</a:t>
            </a:r>
            <a:r>
              <a:rPr lang="es-ES" b="0" i="0" dirty="0">
                <a:effectLst/>
              </a:rPr>
              <a:t>, </a:t>
            </a:r>
            <a:r>
              <a:rPr lang="es-ES" b="0" i="0" u="none" strike="noStrike" dirty="0">
                <a:effectLst/>
                <a:hlinkClick r:id="rId2" tooltip="Lione">
                  <a:extLst>
                    <a:ext uri="{A12FA001-AC4F-418D-AE19-62706E023703}">
                      <ahyp:hlinkClr xmlns:ahyp="http://schemas.microsoft.com/office/drawing/2018/hyperlinkcolor" val="tx"/>
                    </a:ext>
                  </a:extLst>
                </a:hlinkClick>
              </a:rPr>
              <a:t>Lyon</a:t>
            </a:r>
            <a:endParaRPr lang="es-ES" b="0" i="0" dirty="0">
              <a:effectLst/>
            </a:endParaRPr>
          </a:p>
          <a:p>
            <a:pPr algn="l">
              <a:buFont typeface="Arial" panose="020B0604020202020204" pitchFamily="34" charset="0"/>
              <a:buChar char="•"/>
            </a:pPr>
            <a:r>
              <a:rPr lang="es-ES" b="0" i="1" dirty="0">
                <a:effectLst/>
              </a:rPr>
              <a:t>Ángel </a:t>
            </a:r>
            <a:r>
              <a:rPr lang="es-ES" b="0" i="1" dirty="0" err="1">
                <a:effectLst/>
              </a:rPr>
              <a:t>Anunciador,</a:t>
            </a:r>
            <a:r>
              <a:rPr lang="es-ES" b="0" i="0" dirty="0" err="1">
                <a:effectLst/>
              </a:rPr>
              <a:t>diámetro</a:t>
            </a:r>
            <a:r>
              <a:rPr lang="es-ES" b="0" i="0" dirty="0">
                <a:effectLst/>
              </a:rPr>
              <a:t> 102 cm, </a:t>
            </a:r>
            <a:r>
              <a:rPr lang="es-ES" b="0" i="0" u="none" strike="noStrike" dirty="0">
                <a:effectLst/>
              </a:rPr>
              <a:t>Perugia,</a:t>
            </a:r>
            <a:r>
              <a:rPr lang="es-ES" b="0" i="0" dirty="0">
                <a:effectLst/>
              </a:rPr>
              <a:t> </a:t>
            </a:r>
            <a:r>
              <a:rPr lang="es-ES" b="0" i="0" u="none" strike="noStrike" dirty="0">
                <a:effectLst/>
              </a:rPr>
              <a:t>Galería Nacional de Umbría</a:t>
            </a:r>
            <a:endParaRPr lang="es-ES" b="0" i="0" dirty="0">
              <a:effectLst/>
            </a:endParaRPr>
          </a:p>
          <a:p>
            <a:pPr algn="l">
              <a:buFont typeface="Arial" panose="020B0604020202020204" pitchFamily="34" charset="0"/>
              <a:buChar char="•"/>
            </a:pPr>
            <a:r>
              <a:rPr lang="es-ES" b="0" i="1" dirty="0">
                <a:effectLst/>
              </a:rPr>
              <a:t>Virgen anunciada, </a:t>
            </a:r>
            <a:r>
              <a:rPr lang="es-ES" b="0" i="0" dirty="0">
                <a:effectLst/>
              </a:rPr>
              <a:t>perdida</a:t>
            </a:r>
          </a:p>
          <a:p>
            <a:pPr algn="l">
              <a:buFont typeface="Arial" panose="020B0604020202020204" pitchFamily="34" charset="0"/>
              <a:buChar char="•"/>
            </a:pPr>
            <a:r>
              <a:rPr lang="es-ES" b="0" i="1" dirty="0">
                <a:effectLst/>
              </a:rPr>
              <a:t>Adoración de los Magos,</a:t>
            </a:r>
            <a:r>
              <a:rPr lang="es-ES" b="0" i="0" dirty="0">
                <a:effectLst/>
              </a:rPr>
              <a:t>39,5x85 cm, </a:t>
            </a:r>
            <a:r>
              <a:rPr lang="es-ES" b="0" i="0" u="none" strike="noStrike" dirty="0">
                <a:effectLst/>
              </a:rPr>
              <a:t>Perugia, </a:t>
            </a:r>
            <a:r>
              <a:rPr lang="es-ES" b="0" i="0" dirty="0">
                <a:effectLst/>
              </a:rPr>
              <a:t>Galería Nacional </a:t>
            </a:r>
            <a:r>
              <a:rPr lang="es-ES" b="0" i="0" u="none" strike="noStrike" dirty="0">
                <a:effectLst/>
              </a:rPr>
              <a:t>de Umbría</a:t>
            </a:r>
            <a:endParaRPr lang="es-ES" b="0" i="0" dirty="0">
              <a:effectLst/>
            </a:endParaRPr>
          </a:p>
          <a:p>
            <a:pPr algn="l">
              <a:buFont typeface="Arial" panose="020B0604020202020204" pitchFamily="34" charset="0"/>
              <a:buChar char="•"/>
            </a:pPr>
            <a:r>
              <a:rPr lang="es-ES" b="0" i="1" dirty="0">
                <a:effectLst/>
              </a:rPr>
              <a:t>Predicación del Bautista,</a:t>
            </a:r>
            <a:r>
              <a:rPr lang="es-ES" b="0" i="0" dirty="0">
                <a:effectLst/>
              </a:rPr>
              <a:t>39,5x84 cm, </a:t>
            </a:r>
            <a:r>
              <a:rPr lang="es-ES" b="0" i="0" u="none" strike="noStrike" dirty="0">
                <a:effectLst/>
              </a:rPr>
              <a:t>Perugia,</a:t>
            </a:r>
            <a:r>
              <a:rPr lang="es-ES" b="0" i="0" dirty="0">
                <a:effectLst/>
              </a:rPr>
              <a:t>Galería Nacional </a:t>
            </a:r>
            <a:r>
              <a:rPr lang="es-ES" b="0" i="0" u="none" strike="noStrike" dirty="0">
                <a:effectLst/>
              </a:rPr>
              <a:t>de Umbría</a:t>
            </a:r>
            <a:endParaRPr lang="es-ES" b="0" i="0" dirty="0">
              <a:effectLst/>
            </a:endParaRPr>
          </a:p>
          <a:p>
            <a:pPr algn="l">
              <a:buFont typeface="Arial" panose="020B0604020202020204" pitchFamily="34" charset="0"/>
              <a:buChar char="•"/>
            </a:pPr>
            <a:r>
              <a:rPr lang="es-ES" b="0" i="1" dirty="0">
                <a:effectLst/>
              </a:rPr>
              <a:t>Boda en Caná</a:t>
            </a:r>
            <a:r>
              <a:rPr lang="es-ES" b="0" i="0" dirty="0">
                <a:effectLst/>
              </a:rPr>
              <a:t>, 39,5x84,5 cm, </a:t>
            </a:r>
            <a:r>
              <a:rPr lang="es-ES" b="0" i="0" u="none" strike="noStrike" dirty="0">
                <a:effectLst/>
              </a:rPr>
              <a:t>Perugia</a:t>
            </a:r>
            <a:r>
              <a:rPr lang="es-ES" b="0" i="0" dirty="0">
                <a:effectLst/>
              </a:rPr>
              <a:t>, </a:t>
            </a:r>
            <a:r>
              <a:rPr lang="es-ES" b="0" i="0" u="none" strike="noStrike" dirty="0">
                <a:effectLst/>
                <a:hlinkClick r:id="rId3" tooltip="Galleria Nazionale dell'Umbria">
                  <a:extLst>
                    <a:ext uri="{A12FA001-AC4F-418D-AE19-62706E023703}">
                      <ahyp:hlinkClr xmlns:ahyp="http://schemas.microsoft.com/office/drawing/2018/hyperlinkcolor" val="tx"/>
                    </a:ext>
                  </a:extLst>
                </a:hlinkClick>
              </a:rPr>
              <a:t>Galería Nacional de Umbría</a:t>
            </a:r>
            <a:endParaRPr lang="es-ES" b="0" i="0" dirty="0">
              <a:effectLst/>
            </a:endParaRPr>
          </a:p>
          <a:p>
            <a:pPr algn="l">
              <a:buFont typeface="Arial" panose="020B0604020202020204" pitchFamily="34" charset="0"/>
              <a:buChar char="•"/>
            </a:pPr>
            <a:r>
              <a:rPr lang="es-ES" b="0" i="1" dirty="0">
                <a:effectLst/>
              </a:rPr>
              <a:t>Presentación de Jesús en el Templo,</a:t>
            </a:r>
            <a:r>
              <a:rPr lang="es-ES" b="0" i="0" dirty="0">
                <a:effectLst/>
              </a:rPr>
              <a:t>39.5x83.5 cm, </a:t>
            </a:r>
            <a:r>
              <a:rPr lang="es-ES" b="0" i="0" u="none" strike="noStrike" dirty="0">
                <a:effectLst/>
              </a:rPr>
              <a:t>Perugia, </a:t>
            </a:r>
            <a:r>
              <a:rPr lang="es-ES" b="0" i="0" dirty="0">
                <a:effectLst/>
              </a:rPr>
              <a:t>Galería Nacional </a:t>
            </a:r>
            <a:r>
              <a:rPr lang="es-ES" b="0" i="0" u="none" strike="noStrike" dirty="0">
                <a:effectLst/>
              </a:rPr>
              <a:t>de Umbría</a:t>
            </a:r>
            <a:endParaRPr lang="es-ES" b="0" i="0" dirty="0">
              <a:effectLst/>
            </a:endParaRPr>
          </a:p>
          <a:p>
            <a:endParaRPr lang="es-ES" dirty="0"/>
          </a:p>
        </p:txBody>
      </p:sp>
    </p:spTree>
    <p:extLst>
      <p:ext uri="{BB962C8B-B14F-4D97-AF65-F5344CB8AC3E}">
        <p14:creationId xmlns:p14="http://schemas.microsoft.com/office/powerpoint/2010/main" val="338998946"/>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0FF2773-111B-4F4F-B236-B573A7521BD4}"/>
              </a:ext>
            </a:extLst>
          </p:cNvPr>
          <p:cNvPicPr>
            <a:picLocks noChangeAspect="1"/>
          </p:cNvPicPr>
          <p:nvPr/>
        </p:nvPicPr>
        <p:blipFill rotWithShape="1">
          <a:blip r:embed="rId2"/>
          <a:srcRect l="14319" t="13363" r="46705" b="8060"/>
          <a:stretch/>
        </p:blipFill>
        <p:spPr>
          <a:xfrm>
            <a:off x="45342" y="0"/>
            <a:ext cx="6050658" cy="6858000"/>
          </a:xfrm>
          <a:prstGeom prst="rect">
            <a:avLst/>
          </a:prstGeom>
        </p:spPr>
      </p:pic>
      <p:pic>
        <p:nvPicPr>
          <p:cNvPr id="5" name="Imagen 4">
            <a:extLst>
              <a:ext uri="{FF2B5EF4-FFF2-40B4-BE49-F238E27FC236}">
                <a16:creationId xmlns:a16="http://schemas.microsoft.com/office/drawing/2014/main" id="{D81138CF-50CE-4977-95FF-C691CC316E0F}"/>
              </a:ext>
            </a:extLst>
          </p:cNvPr>
          <p:cNvPicPr>
            <a:picLocks noChangeAspect="1"/>
          </p:cNvPicPr>
          <p:nvPr/>
        </p:nvPicPr>
        <p:blipFill rotWithShape="1">
          <a:blip r:embed="rId3"/>
          <a:srcRect l="14773" t="10082" r="48636" b="18773"/>
          <a:stretch/>
        </p:blipFill>
        <p:spPr>
          <a:xfrm>
            <a:off x="6015472" y="1"/>
            <a:ext cx="6273511" cy="6858000"/>
          </a:xfrm>
          <a:prstGeom prst="rect">
            <a:avLst/>
          </a:prstGeom>
        </p:spPr>
      </p:pic>
    </p:spTree>
    <p:extLst>
      <p:ext uri="{BB962C8B-B14F-4D97-AF65-F5344CB8AC3E}">
        <p14:creationId xmlns:p14="http://schemas.microsoft.com/office/powerpoint/2010/main" val="3413738140"/>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417126" cy="5938693"/>
          </a:xfrm>
        </p:spPr>
        <p:txBody>
          <a:bodyPr anchor="t">
            <a:normAutofit/>
          </a:bodyPr>
          <a:lstStyle/>
          <a:p>
            <a:r>
              <a:rPr lang="es-ES" sz="2800" b="1" dirty="0"/>
              <a:t>1523. Perugino. Pala de San Agustín. Posible reconstrucción.</a:t>
            </a:r>
            <a:endParaRPr lang="es-ES" sz="2800" dirty="0"/>
          </a:p>
        </p:txBody>
      </p:sp>
      <p:pic>
        <p:nvPicPr>
          <p:cNvPr id="4" name="Imagen 3">
            <a:extLst>
              <a:ext uri="{FF2B5EF4-FFF2-40B4-BE49-F238E27FC236}">
                <a16:creationId xmlns:a16="http://schemas.microsoft.com/office/drawing/2014/main" id="{3B51C19C-12BB-4A69-9A18-0771CA049B2E}"/>
              </a:ext>
            </a:extLst>
          </p:cNvPr>
          <p:cNvPicPr>
            <a:picLocks noChangeAspect="1"/>
          </p:cNvPicPr>
          <p:nvPr/>
        </p:nvPicPr>
        <p:blipFill rotWithShape="1">
          <a:blip r:embed="rId2"/>
          <a:srcRect l="14319" t="13363" r="46705" b="8060"/>
          <a:stretch/>
        </p:blipFill>
        <p:spPr>
          <a:xfrm>
            <a:off x="6155199" y="1"/>
            <a:ext cx="6050658" cy="6858000"/>
          </a:xfrm>
          <a:prstGeom prst="rect">
            <a:avLst/>
          </a:prstGeom>
        </p:spPr>
      </p:pic>
    </p:spTree>
    <p:extLst>
      <p:ext uri="{BB962C8B-B14F-4D97-AF65-F5344CB8AC3E}">
        <p14:creationId xmlns:p14="http://schemas.microsoft.com/office/powerpoint/2010/main" val="68706656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s-ES" sz="2800" dirty="0"/>
              <a:t>1523. Perugino. Pala de San Agustín. El Señor bendiciendo.</a:t>
            </a:r>
          </a:p>
        </p:txBody>
      </p:sp>
      <p:pic>
        <p:nvPicPr>
          <p:cNvPr id="4" name="Imagen 3">
            <a:extLst>
              <a:ext uri="{FF2B5EF4-FFF2-40B4-BE49-F238E27FC236}">
                <a16:creationId xmlns:a16="http://schemas.microsoft.com/office/drawing/2014/main" id="{CC901ADC-A0A1-424D-BE67-4D7C8B559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6831" y="0"/>
            <a:ext cx="7075170" cy="6858000"/>
          </a:xfrm>
          <a:prstGeom prst="rect">
            <a:avLst/>
          </a:prstGeom>
        </p:spPr>
      </p:pic>
    </p:spTree>
    <p:extLst>
      <p:ext uri="{BB962C8B-B14F-4D97-AF65-F5344CB8AC3E}">
        <p14:creationId xmlns:p14="http://schemas.microsoft.com/office/powerpoint/2010/main" val="2832630436"/>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7467599" cy="5938693"/>
          </a:xfrm>
        </p:spPr>
        <p:txBody>
          <a:bodyPr anchor="t">
            <a:normAutofit/>
          </a:bodyPr>
          <a:lstStyle/>
          <a:p>
            <a:r>
              <a:rPr lang="es-ES" sz="2800" b="1" dirty="0"/>
              <a:t>1523. Perugino. Pala de San Agustín. Bautismo de Cristo. Galería Nacional de Umbría, Perugia.</a:t>
            </a:r>
          </a:p>
        </p:txBody>
      </p:sp>
      <p:pic>
        <p:nvPicPr>
          <p:cNvPr id="4" name="Imagen 3">
            <a:extLst>
              <a:ext uri="{FF2B5EF4-FFF2-40B4-BE49-F238E27FC236}">
                <a16:creationId xmlns:a16="http://schemas.microsoft.com/office/drawing/2014/main" id="{C6B7CDB9-3678-4007-937B-BAB9F052C1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1" y="0"/>
            <a:ext cx="3886200" cy="6858000"/>
          </a:xfrm>
          <a:prstGeom prst="rect">
            <a:avLst/>
          </a:prstGeom>
        </p:spPr>
      </p:pic>
    </p:spTree>
    <p:extLst>
      <p:ext uri="{BB962C8B-B14F-4D97-AF65-F5344CB8AC3E}">
        <p14:creationId xmlns:p14="http://schemas.microsoft.com/office/powerpoint/2010/main" val="3039392556"/>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s-ES" sz="2800" dirty="0"/>
              <a:t>1523. Perugino. Pala de San Agustín. San Gabriel.</a:t>
            </a:r>
          </a:p>
        </p:txBody>
      </p:sp>
      <p:pic>
        <p:nvPicPr>
          <p:cNvPr id="4" name="Imagen 3">
            <a:extLst>
              <a:ext uri="{FF2B5EF4-FFF2-40B4-BE49-F238E27FC236}">
                <a16:creationId xmlns:a16="http://schemas.microsoft.com/office/drawing/2014/main" id="{E4086AE4-BFDA-458C-A186-04103689C6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1704608238"/>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7924799" cy="5938693"/>
          </a:xfrm>
        </p:spPr>
        <p:txBody>
          <a:bodyPr anchor="t">
            <a:normAutofit/>
          </a:bodyPr>
          <a:lstStyle/>
          <a:p>
            <a:r>
              <a:rPr lang="es-ES" sz="2800" dirty="0"/>
              <a:t>1510. Perugino. Altar de San Agustín. San Felipe (¿San Juan?) y San Agustín.</a:t>
            </a:r>
          </a:p>
        </p:txBody>
      </p:sp>
      <p:pic>
        <p:nvPicPr>
          <p:cNvPr id="4" name="Imagen 3">
            <a:extLst>
              <a:ext uri="{FF2B5EF4-FFF2-40B4-BE49-F238E27FC236}">
                <a16:creationId xmlns:a16="http://schemas.microsoft.com/office/drawing/2014/main" id="{8C798B73-BB1F-46AD-A201-1239B6FC6E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5840" y="0"/>
            <a:ext cx="3566160" cy="6858000"/>
          </a:xfrm>
          <a:prstGeom prst="rect">
            <a:avLst/>
          </a:prstGeom>
        </p:spPr>
      </p:pic>
    </p:spTree>
    <p:extLst>
      <p:ext uri="{BB962C8B-B14F-4D97-AF65-F5344CB8AC3E}">
        <p14:creationId xmlns:p14="http://schemas.microsoft.com/office/powerpoint/2010/main" val="1552701971"/>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7924799" cy="5938693"/>
          </a:xfrm>
        </p:spPr>
        <p:txBody>
          <a:bodyPr anchor="t">
            <a:normAutofit/>
          </a:bodyPr>
          <a:lstStyle/>
          <a:p>
            <a:r>
              <a:rPr lang="es-ES" sz="2800" dirty="0"/>
              <a:t>1523. Perugino. Pala de San Agustín. San Herculano y Santiago el mayor.</a:t>
            </a:r>
          </a:p>
        </p:txBody>
      </p:sp>
      <p:pic>
        <p:nvPicPr>
          <p:cNvPr id="5" name="Imagen 4">
            <a:extLst>
              <a:ext uri="{FF2B5EF4-FFF2-40B4-BE49-F238E27FC236}">
                <a16:creationId xmlns:a16="http://schemas.microsoft.com/office/drawing/2014/main" id="{31C211FF-5884-4AED-9807-EC18B4BFCA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236" y="19396"/>
            <a:ext cx="3546764" cy="6838604"/>
          </a:xfrm>
          <a:prstGeom prst="rect">
            <a:avLst/>
          </a:prstGeom>
        </p:spPr>
      </p:pic>
    </p:spTree>
    <p:extLst>
      <p:ext uri="{BB962C8B-B14F-4D97-AF65-F5344CB8AC3E}">
        <p14:creationId xmlns:p14="http://schemas.microsoft.com/office/powerpoint/2010/main" val="2714507324"/>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6"/>
            <a:ext cx="11208326" cy="937202"/>
          </a:xfrm>
        </p:spPr>
        <p:txBody>
          <a:bodyPr anchor="ctr">
            <a:normAutofit/>
          </a:bodyPr>
          <a:lstStyle/>
          <a:p>
            <a:pPr algn="ctr"/>
            <a:r>
              <a:rPr lang="es-ES" sz="2800" b="1" dirty="0"/>
              <a:t>1504. Perugino. Pala de San Agustín. Adoración de los magos. </a:t>
            </a:r>
            <a:br>
              <a:rPr lang="es-ES" sz="2800" b="1" dirty="0"/>
            </a:br>
            <a:r>
              <a:rPr lang="es-ES" sz="2800" b="1" dirty="0"/>
              <a:t>Galería Nacional de Umbría, Perugia.</a:t>
            </a:r>
          </a:p>
        </p:txBody>
      </p:sp>
      <p:pic>
        <p:nvPicPr>
          <p:cNvPr id="4" name="Imagen 3">
            <a:extLst>
              <a:ext uri="{FF2B5EF4-FFF2-40B4-BE49-F238E27FC236}">
                <a16:creationId xmlns:a16="http://schemas.microsoft.com/office/drawing/2014/main" id="{B3724288-901E-48EE-B2FD-18EB86570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7" y="1302327"/>
            <a:ext cx="12183493" cy="5555673"/>
          </a:xfrm>
          <a:prstGeom prst="rect">
            <a:avLst/>
          </a:prstGeom>
        </p:spPr>
      </p:pic>
    </p:spTree>
    <p:extLst>
      <p:ext uri="{BB962C8B-B14F-4D97-AF65-F5344CB8AC3E}">
        <p14:creationId xmlns:p14="http://schemas.microsoft.com/office/powerpoint/2010/main" val="2623845738"/>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6"/>
            <a:ext cx="11208326" cy="937202"/>
          </a:xfrm>
        </p:spPr>
        <p:txBody>
          <a:bodyPr anchor="ctr">
            <a:normAutofit/>
          </a:bodyPr>
          <a:lstStyle/>
          <a:p>
            <a:pPr algn="ctr"/>
            <a:r>
              <a:rPr lang="es-ES" sz="2800" b="1" dirty="0"/>
              <a:t>1504. Perugino. Pala de San Agustín. Presentación de Jesús en el templo. </a:t>
            </a:r>
            <a:br>
              <a:rPr lang="es-ES" sz="2800" b="1" dirty="0"/>
            </a:br>
            <a:r>
              <a:rPr lang="es-ES" sz="2800" b="1" dirty="0"/>
              <a:t>Galería Nacional de Umbría, Perugia.</a:t>
            </a:r>
          </a:p>
        </p:txBody>
      </p:sp>
      <p:pic>
        <p:nvPicPr>
          <p:cNvPr id="5" name="Imagen 4">
            <a:extLst>
              <a:ext uri="{FF2B5EF4-FFF2-40B4-BE49-F238E27FC236}">
                <a16:creationId xmlns:a16="http://schemas.microsoft.com/office/drawing/2014/main" id="{9F34EC42-5C11-474A-B926-E8FAA6316E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02" y="1302328"/>
            <a:ext cx="12260202" cy="5555672"/>
          </a:xfrm>
          <a:prstGeom prst="rect">
            <a:avLst/>
          </a:prstGeom>
        </p:spPr>
      </p:pic>
    </p:spTree>
    <p:extLst>
      <p:ext uri="{BB962C8B-B14F-4D97-AF65-F5344CB8AC3E}">
        <p14:creationId xmlns:p14="http://schemas.microsoft.com/office/powerpoint/2010/main" val="88040276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6"/>
            <a:ext cx="11208326" cy="937202"/>
          </a:xfrm>
        </p:spPr>
        <p:txBody>
          <a:bodyPr anchor="ctr">
            <a:normAutofit/>
          </a:bodyPr>
          <a:lstStyle/>
          <a:p>
            <a:pPr algn="ctr"/>
            <a:r>
              <a:rPr lang="es-ES" sz="2800" b="1" dirty="0"/>
              <a:t>1504. Perugino. Pala de San Agustín. Bodas de Caná. </a:t>
            </a:r>
            <a:br>
              <a:rPr lang="es-ES" sz="2800" b="1" dirty="0"/>
            </a:br>
            <a:r>
              <a:rPr lang="es-ES" sz="2800" b="1" dirty="0"/>
              <a:t>Galería Nacional de Umbría, Perugia.</a:t>
            </a:r>
          </a:p>
        </p:txBody>
      </p:sp>
      <p:pic>
        <p:nvPicPr>
          <p:cNvPr id="4" name="Imagen 3">
            <a:extLst>
              <a:ext uri="{FF2B5EF4-FFF2-40B4-BE49-F238E27FC236}">
                <a16:creationId xmlns:a16="http://schemas.microsoft.com/office/drawing/2014/main" id="{580E164A-3471-4503-8C5E-E641172433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8584"/>
            <a:ext cx="12192000" cy="5599416"/>
          </a:xfrm>
          <a:prstGeom prst="rect">
            <a:avLst/>
          </a:prstGeom>
        </p:spPr>
      </p:pic>
    </p:spTree>
    <p:extLst>
      <p:ext uri="{BB962C8B-B14F-4D97-AF65-F5344CB8AC3E}">
        <p14:creationId xmlns:p14="http://schemas.microsoft.com/office/powerpoint/2010/main" val="2588854417"/>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6"/>
            <a:ext cx="11208326" cy="937202"/>
          </a:xfrm>
        </p:spPr>
        <p:txBody>
          <a:bodyPr anchor="ctr">
            <a:normAutofit/>
          </a:bodyPr>
          <a:lstStyle/>
          <a:p>
            <a:pPr algn="ctr"/>
            <a:r>
              <a:rPr lang="es-ES" sz="2800" b="1" dirty="0"/>
              <a:t>1504. Perugino. Pala de San Agustín. Predicación de Juan el Bautista. </a:t>
            </a:r>
            <a:br>
              <a:rPr lang="es-ES" sz="2800" b="1" dirty="0"/>
            </a:br>
            <a:r>
              <a:rPr lang="es-ES" sz="2800" b="1" dirty="0"/>
              <a:t>Galería Nacional de Umbría, Perugia.</a:t>
            </a:r>
          </a:p>
        </p:txBody>
      </p:sp>
      <p:pic>
        <p:nvPicPr>
          <p:cNvPr id="5" name="Imagen 4">
            <a:extLst>
              <a:ext uri="{FF2B5EF4-FFF2-40B4-BE49-F238E27FC236}">
                <a16:creationId xmlns:a16="http://schemas.microsoft.com/office/drawing/2014/main" id="{B487B3F9-E3D6-4A1E-92B3-2E23E338C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46" y="1302328"/>
            <a:ext cx="12096754" cy="5555672"/>
          </a:xfrm>
          <a:prstGeom prst="rect">
            <a:avLst/>
          </a:prstGeom>
        </p:spPr>
      </p:pic>
    </p:spTree>
    <p:extLst>
      <p:ext uri="{BB962C8B-B14F-4D97-AF65-F5344CB8AC3E}">
        <p14:creationId xmlns:p14="http://schemas.microsoft.com/office/powerpoint/2010/main" val="242931754"/>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5417126" cy="5938693"/>
          </a:xfrm>
        </p:spPr>
        <p:txBody>
          <a:bodyPr anchor="t">
            <a:normAutofit/>
          </a:bodyPr>
          <a:lstStyle/>
          <a:p>
            <a:r>
              <a:rPr lang="es-ES" sz="2800" b="1" dirty="0"/>
              <a:t>1523. Perugino. Pala de San Agustín. Posible reconstrucción.</a:t>
            </a:r>
            <a:endParaRPr lang="es-ES" sz="2800" dirty="0"/>
          </a:p>
        </p:txBody>
      </p:sp>
      <p:pic>
        <p:nvPicPr>
          <p:cNvPr id="5" name="Imagen 4">
            <a:extLst>
              <a:ext uri="{FF2B5EF4-FFF2-40B4-BE49-F238E27FC236}">
                <a16:creationId xmlns:a16="http://schemas.microsoft.com/office/drawing/2014/main" id="{2444DA9E-4237-4843-8DD4-AC789B610637}"/>
              </a:ext>
            </a:extLst>
          </p:cNvPr>
          <p:cNvPicPr>
            <a:picLocks noChangeAspect="1"/>
          </p:cNvPicPr>
          <p:nvPr/>
        </p:nvPicPr>
        <p:blipFill rotWithShape="1">
          <a:blip r:embed="rId2"/>
          <a:srcRect l="14773" t="10082" r="48636" b="18773"/>
          <a:stretch/>
        </p:blipFill>
        <p:spPr>
          <a:xfrm>
            <a:off x="6015472" y="1"/>
            <a:ext cx="6273511" cy="6858000"/>
          </a:xfrm>
          <a:prstGeom prst="rect">
            <a:avLst/>
          </a:prstGeom>
        </p:spPr>
      </p:pic>
    </p:spTree>
    <p:extLst>
      <p:ext uri="{BB962C8B-B14F-4D97-AF65-F5344CB8AC3E}">
        <p14:creationId xmlns:p14="http://schemas.microsoft.com/office/powerpoint/2010/main" val="2993350074"/>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s-ES" sz="2800" dirty="0"/>
              <a:t>1523. Perugino. Pala de San Agustín. Piedad.</a:t>
            </a:r>
          </a:p>
        </p:txBody>
      </p:sp>
      <p:pic>
        <p:nvPicPr>
          <p:cNvPr id="4" name="Imagen 3">
            <a:extLst>
              <a:ext uri="{FF2B5EF4-FFF2-40B4-BE49-F238E27FC236}">
                <a16:creationId xmlns:a16="http://schemas.microsoft.com/office/drawing/2014/main" id="{7676C66F-C10D-4F6D-91F5-483C37B97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9591" y="0"/>
            <a:ext cx="7852410" cy="6858000"/>
          </a:xfrm>
          <a:prstGeom prst="rect">
            <a:avLst/>
          </a:prstGeom>
        </p:spPr>
      </p:pic>
    </p:spTree>
    <p:extLst>
      <p:ext uri="{BB962C8B-B14F-4D97-AF65-F5344CB8AC3E}">
        <p14:creationId xmlns:p14="http://schemas.microsoft.com/office/powerpoint/2010/main" val="3719037495"/>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7745103" cy="5938693"/>
          </a:xfrm>
        </p:spPr>
        <p:txBody>
          <a:bodyPr anchor="t">
            <a:normAutofit/>
          </a:bodyPr>
          <a:lstStyle/>
          <a:p>
            <a:r>
              <a:rPr lang="it-IT" sz="2800" dirty="0"/>
              <a:t>1510. Perugino. Natividad. Galleria Nazionale dell'Umbria, Perugia.</a:t>
            </a:r>
            <a:endParaRPr lang="es-ES" sz="2800"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8090" y="3131"/>
            <a:ext cx="3593910" cy="6854869"/>
          </a:xfrm>
          <a:prstGeom prst="rect">
            <a:avLst/>
          </a:prstGeom>
        </p:spPr>
      </p:pic>
    </p:spTree>
    <p:extLst>
      <p:ext uri="{BB962C8B-B14F-4D97-AF65-F5344CB8AC3E}">
        <p14:creationId xmlns:p14="http://schemas.microsoft.com/office/powerpoint/2010/main" val="3876673994"/>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s-ES" sz="2800" dirty="0"/>
              <a:t>1510. Perugino. Santo. Museo del Louvre.</a:t>
            </a:r>
          </a:p>
        </p:txBody>
      </p:sp>
      <p:pic>
        <p:nvPicPr>
          <p:cNvPr id="4" name="Imagen 3">
            <a:extLst>
              <a:ext uri="{FF2B5EF4-FFF2-40B4-BE49-F238E27FC236}">
                <a16:creationId xmlns:a16="http://schemas.microsoft.com/office/drawing/2014/main" id="{E9345781-AC29-4483-9291-1410371F52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0422" y="0"/>
            <a:ext cx="6911578" cy="6858000"/>
          </a:xfrm>
          <a:prstGeom prst="rect">
            <a:avLst/>
          </a:prstGeom>
        </p:spPr>
      </p:pic>
    </p:spTree>
    <p:extLst>
      <p:ext uri="{BB962C8B-B14F-4D97-AF65-F5344CB8AC3E}">
        <p14:creationId xmlns:p14="http://schemas.microsoft.com/office/powerpoint/2010/main" val="3567396597"/>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633854" cy="5938693"/>
          </a:xfrm>
        </p:spPr>
        <p:txBody>
          <a:bodyPr anchor="t">
            <a:normAutofit/>
          </a:bodyPr>
          <a:lstStyle/>
          <a:p>
            <a:r>
              <a:rPr lang="es-ES" sz="2800" dirty="0"/>
              <a:t>1523. Perugino. Pala de San Agustín. San Sebastián y Santa Irene.</a:t>
            </a:r>
          </a:p>
        </p:txBody>
      </p:sp>
      <p:pic>
        <p:nvPicPr>
          <p:cNvPr id="4" name="Imagen 3">
            <a:extLst>
              <a:ext uri="{FF2B5EF4-FFF2-40B4-BE49-F238E27FC236}">
                <a16:creationId xmlns:a16="http://schemas.microsoft.com/office/drawing/2014/main" id="{4C4E3F22-DF08-4081-A234-0F2030643C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0091" y="0"/>
            <a:ext cx="3851910" cy="6858000"/>
          </a:xfrm>
          <a:prstGeom prst="rect">
            <a:avLst/>
          </a:prstGeom>
        </p:spPr>
      </p:pic>
    </p:spTree>
    <p:extLst>
      <p:ext uri="{BB962C8B-B14F-4D97-AF65-F5344CB8AC3E}">
        <p14:creationId xmlns:p14="http://schemas.microsoft.com/office/powerpoint/2010/main" val="4020654740"/>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5638799" cy="5938693"/>
          </a:xfrm>
        </p:spPr>
        <p:txBody>
          <a:bodyPr anchor="t">
            <a:normAutofit/>
          </a:bodyPr>
          <a:lstStyle/>
          <a:p>
            <a:r>
              <a:rPr lang="es-ES" sz="2800" dirty="0"/>
              <a:t>1523. Perugino. Pala de San Agustín. San Bartolomeo.</a:t>
            </a:r>
          </a:p>
        </p:txBody>
      </p:sp>
      <p:pic>
        <p:nvPicPr>
          <p:cNvPr id="4" name="Imagen 3">
            <a:extLst>
              <a:ext uri="{FF2B5EF4-FFF2-40B4-BE49-F238E27FC236}">
                <a16:creationId xmlns:a16="http://schemas.microsoft.com/office/drawing/2014/main" id="{E88ED67E-72A5-4904-A71B-6B80D7D3B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0" y="0"/>
            <a:ext cx="5715000" cy="6858000"/>
          </a:xfrm>
          <a:prstGeom prst="rect">
            <a:avLst/>
          </a:prstGeom>
        </p:spPr>
      </p:pic>
    </p:spTree>
    <p:extLst>
      <p:ext uri="{BB962C8B-B14F-4D97-AF65-F5344CB8AC3E}">
        <p14:creationId xmlns:p14="http://schemas.microsoft.com/office/powerpoint/2010/main" val="142665694"/>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7481454" cy="5938693"/>
          </a:xfrm>
        </p:spPr>
        <p:txBody>
          <a:bodyPr anchor="t">
            <a:normAutofit/>
          </a:bodyPr>
          <a:lstStyle/>
          <a:p>
            <a:r>
              <a:rPr lang="es-ES" sz="2800" dirty="0"/>
              <a:t>1523. Perugino. Pala de San Agustín. San Jerónimo y Magdalena.</a:t>
            </a:r>
          </a:p>
        </p:txBody>
      </p:sp>
      <p:pic>
        <p:nvPicPr>
          <p:cNvPr id="4" name="Imagen 3">
            <a:extLst>
              <a:ext uri="{FF2B5EF4-FFF2-40B4-BE49-F238E27FC236}">
                <a16:creationId xmlns:a16="http://schemas.microsoft.com/office/drawing/2014/main" id="{AF5F1163-29E8-4B51-8EEF-4221CD9370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0436" y="61122"/>
            <a:ext cx="3851564" cy="6796878"/>
          </a:xfrm>
          <a:prstGeom prst="rect">
            <a:avLst/>
          </a:prstGeom>
        </p:spPr>
      </p:pic>
    </p:spTree>
    <p:extLst>
      <p:ext uri="{BB962C8B-B14F-4D97-AF65-F5344CB8AC3E}">
        <p14:creationId xmlns:p14="http://schemas.microsoft.com/office/powerpoint/2010/main" val="4229626635"/>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1193091814"/>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11236035" cy="1255857"/>
          </a:xfrm>
        </p:spPr>
        <p:txBody>
          <a:bodyPr anchor="ctr">
            <a:normAutofit/>
          </a:bodyPr>
          <a:lstStyle/>
          <a:p>
            <a:pPr algn="ctr"/>
            <a:r>
              <a:rPr lang="es-ES" sz="2800" b="1" dirty="0"/>
              <a:t>1523. Perugino. Natividad y adoración pastores. </a:t>
            </a:r>
            <a:br>
              <a:rPr lang="es-ES" sz="2800" b="1" dirty="0"/>
            </a:br>
            <a:r>
              <a:rPr lang="es-ES" sz="2800" b="1" dirty="0"/>
              <a:t>Victoria and Albert Museum, Londres.</a:t>
            </a:r>
          </a:p>
        </p:txBody>
      </p:sp>
      <p:pic>
        <p:nvPicPr>
          <p:cNvPr id="5" name="Imagen 4">
            <a:extLst>
              <a:ext uri="{FF2B5EF4-FFF2-40B4-BE49-F238E27FC236}">
                <a16:creationId xmlns:a16="http://schemas.microsoft.com/office/drawing/2014/main" id="{1A6F2D01-37CA-43D6-AF59-305DCF981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1" y="1620982"/>
            <a:ext cx="12187969" cy="5237018"/>
          </a:xfrm>
          <a:prstGeom prst="rect">
            <a:avLst/>
          </a:prstGeom>
        </p:spPr>
      </p:pic>
    </p:spTree>
    <p:extLst>
      <p:ext uri="{BB962C8B-B14F-4D97-AF65-F5344CB8AC3E}">
        <p14:creationId xmlns:p14="http://schemas.microsoft.com/office/powerpoint/2010/main" val="3349435080"/>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554263963"/>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365125"/>
            <a:ext cx="8381999" cy="5938693"/>
          </a:xfrm>
        </p:spPr>
        <p:txBody>
          <a:bodyPr anchor="t">
            <a:normAutofit/>
          </a:bodyPr>
          <a:lstStyle/>
          <a:p>
            <a:r>
              <a:rPr lang="es-ES" sz="2800" dirty="0"/>
              <a:t>Perugino. San Francisco.</a:t>
            </a:r>
          </a:p>
        </p:txBody>
      </p:sp>
      <p:pic>
        <p:nvPicPr>
          <p:cNvPr id="4" name="Imagen 3">
            <a:extLst>
              <a:ext uri="{FF2B5EF4-FFF2-40B4-BE49-F238E27FC236}">
                <a16:creationId xmlns:a16="http://schemas.microsoft.com/office/drawing/2014/main" id="{F7F3E4F2-A5C9-4E73-BF08-8F43F0241A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0171" y="0"/>
            <a:ext cx="3211830" cy="6858000"/>
          </a:xfrm>
          <a:prstGeom prst="rect">
            <a:avLst/>
          </a:prstGeom>
        </p:spPr>
      </p:pic>
    </p:spTree>
    <p:extLst>
      <p:ext uri="{BB962C8B-B14F-4D97-AF65-F5344CB8AC3E}">
        <p14:creationId xmlns:p14="http://schemas.microsoft.com/office/powerpoint/2010/main" val="255788988"/>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r>
              <a:rPr lang="es-ES" sz="2800" dirty="0"/>
              <a:t>Perugino. Tondo nacimiento de Cristo. Duke of </a:t>
            </a:r>
            <a:r>
              <a:rPr lang="es-ES" sz="2800" dirty="0" err="1"/>
              <a:t>Berwick</a:t>
            </a:r>
            <a:r>
              <a:rPr lang="es-ES" sz="2800" dirty="0"/>
              <a:t> and Alba </a:t>
            </a:r>
            <a:r>
              <a:rPr lang="es-ES" sz="2800" dirty="0" err="1"/>
              <a:t>Collection</a:t>
            </a:r>
            <a:r>
              <a:rPr lang="es-ES" sz="2800" dirty="0"/>
              <a:t>, Madrid</a:t>
            </a:r>
          </a:p>
        </p:txBody>
      </p:sp>
      <p:pic>
        <p:nvPicPr>
          <p:cNvPr id="4" name="Imagen 3">
            <a:extLst>
              <a:ext uri="{FF2B5EF4-FFF2-40B4-BE49-F238E27FC236}">
                <a16:creationId xmlns:a16="http://schemas.microsoft.com/office/drawing/2014/main" id="{8BC39A40-73D7-4749-BAB0-97012EC012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4020" y="0"/>
            <a:ext cx="6697980" cy="6858000"/>
          </a:xfrm>
          <a:prstGeom prst="rect">
            <a:avLst/>
          </a:prstGeom>
        </p:spPr>
      </p:pic>
    </p:spTree>
    <p:extLst>
      <p:ext uri="{BB962C8B-B14F-4D97-AF65-F5344CB8AC3E}">
        <p14:creationId xmlns:p14="http://schemas.microsoft.com/office/powerpoint/2010/main" val="3705031636"/>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693554489"/>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0" y="0"/>
            <a:ext cx="11471563" cy="789710"/>
          </a:xfrm>
        </p:spPr>
        <p:txBody>
          <a:bodyPr anchor="ctr">
            <a:normAutofit/>
          </a:bodyPr>
          <a:lstStyle/>
          <a:p>
            <a:pPr algn="ctr"/>
            <a:r>
              <a:rPr lang="es-ES" sz="2800" dirty="0"/>
              <a:t>Perugino. Políptico San Agustín. Detalle.</a:t>
            </a:r>
          </a:p>
        </p:txBody>
      </p:sp>
      <p:pic>
        <p:nvPicPr>
          <p:cNvPr id="4" name="Imagen 3">
            <a:extLst>
              <a:ext uri="{FF2B5EF4-FFF2-40B4-BE49-F238E27FC236}">
                <a16:creationId xmlns:a16="http://schemas.microsoft.com/office/drawing/2014/main" id="{07925655-F2D8-4B80-A007-6952616EB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828" y="789709"/>
            <a:ext cx="10136344" cy="6068291"/>
          </a:xfrm>
          <a:prstGeom prst="rect">
            <a:avLst/>
          </a:prstGeom>
        </p:spPr>
      </p:pic>
    </p:spTree>
    <p:extLst>
      <p:ext uri="{BB962C8B-B14F-4D97-AF65-F5344CB8AC3E}">
        <p14:creationId xmlns:p14="http://schemas.microsoft.com/office/powerpoint/2010/main" val="100132056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3954381393"/>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71AFE-874B-4B84-82ED-70072D4B2BBE}"/>
              </a:ext>
            </a:extLst>
          </p:cNvPr>
          <p:cNvSpPr>
            <a:spLocks noGrp="1"/>
          </p:cNvSpPr>
          <p:nvPr>
            <p:ph type="title"/>
          </p:nvPr>
        </p:nvSpPr>
        <p:spPr>
          <a:xfrm>
            <a:off x="457201" y="365125"/>
            <a:ext cx="3546764" cy="5938693"/>
          </a:xfrm>
        </p:spPr>
        <p:txBody>
          <a:bodyPr anchor="t">
            <a:normAutofit/>
          </a:bodyPr>
          <a:lstStyle/>
          <a:p>
            <a:endParaRPr lang="es-ES" sz="2800" dirty="0"/>
          </a:p>
        </p:txBody>
      </p:sp>
    </p:spTree>
    <p:extLst>
      <p:ext uri="{BB962C8B-B14F-4D97-AF65-F5344CB8AC3E}">
        <p14:creationId xmlns:p14="http://schemas.microsoft.com/office/powerpoint/2010/main" val="418199759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842</TotalTime>
  <Words>12237</Words>
  <Application>Microsoft Office PowerPoint</Application>
  <PresentationFormat>Panorámica</PresentationFormat>
  <Paragraphs>298</Paragraphs>
  <Slides>304</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304</vt:i4>
      </vt:variant>
    </vt:vector>
  </HeadingPairs>
  <TitlesOfParts>
    <vt:vector size="310" baseType="lpstr">
      <vt:lpstr>Arial</vt:lpstr>
      <vt:lpstr>Calibri</vt:lpstr>
      <vt:lpstr>Calibri Light</vt:lpstr>
      <vt:lpstr>Crimson Text</vt:lpstr>
      <vt:lpstr>Times New Roman</vt:lpstr>
      <vt:lpstr>Tema de Office</vt:lpstr>
      <vt:lpstr>Pietro Perugino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1473. Perugino. San Jerónimo atendiendo a dos ahorcados. Museo del Louvre.</vt:lpstr>
      <vt:lpstr>1473. Perugino. Cristo en el sarcófago. Museo del Louvre.</vt:lpstr>
      <vt:lpstr>1473. Perugino. San Jerónimo resucita al obispo Andrés. Museo del Louvre</vt:lpstr>
      <vt:lpstr>Presentación de PowerPoint</vt:lpstr>
      <vt:lpstr>1472. Perugino. Pietà con San Jerónimo y Magdalena. Galleria Nazionale dell'Umbria, Perugia.   </vt:lpstr>
      <vt:lpstr>1473. Perugino. Milagro de la nieve en la fundación de Santa María la Mayor. Guildford (Surrey), Polesden Lacey.</vt:lpstr>
      <vt:lpstr>1473. Perugino. Nacimiento de la Virgen. Walker Art Gallery, United Kingdom</vt:lpstr>
      <vt:lpstr>1473. Perugino. San Jerónimo penitente.</vt:lpstr>
      <vt:lpstr>1473. Perugino. Virgen con niño (Madona Gambier Parry). Courtauld Institute, Londres.</vt:lpstr>
      <vt:lpstr>1473. Perugino. Visitación, Santa Ana, San Juan Bautista y San Francisco. Galería de la Academia, Florencia.</vt:lpstr>
      <vt:lpstr>Presentación de PowerPoint</vt:lpstr>
      <vt:lpstr>1473. Pietro Perugino.  San Bernardino cura de una úlcera a la hija de Giovanni Petrazio da Rieti. Temple sobre tabla, 76x56,5 cm. Galería Nacional de Umbría, Perugia.</vt:lpstr>
      <vt:lpstr>1473. Perugino.  San Bernardino y el Milagro del Mudo.  Galleria Nazionale dell'Umbria, Perugia</vt:lpstr>
      <vt:lpstr>1473. Perugino.  San Bernardino y el milagro del niño muerto.  Galería Nacional de Umbría.</vt:lpstr>
      <vt:lpstr>1473. Perugino.  San Bernardino en el camino a Verona resucita a un hombre encontrado debajo de un árbol.  Galleria Nazionale dell'Umbria, Perugia</vt:lpstr>
      <vt:lpstr>1473. Perugino.   San Bernardino cura a Nicola di Lorenzo da Prato, abrumado por un toro.  Galleria Nazionale dell'Umbria, Perugia</vt:lpstr>
      <vt:lpstr>1473. Perugino.   San Bernardino se aparece por la noche a Giovan Antonio Tornaro, herido en una emboscada, y lo cura.  Galleria Nazionale dell'Umbria, Perugia</vt:lpstr>
      <vt:lpstr>1473. Perugino.   San Bernardino aparece post mortem y libera a un prisionero.  Galleria Nazionale dell'Umbria, Perugia</vt:lpstr>
      <vt:lpstr>1473. Perugino.   San Bernardino aparece post mortem y cura a Giovanni Antonio da Parma herido con una pala.  Galleria Nazionale dell'Umbria, Perugia</vt:lpstr>
      <vt:lpstr>Presentación de PowerPoint</vt:lpstr>
      <vt:lpstr>1475. Perugino. San Sebastián. Museo nacional, Estocolmo</vt:lpstr>
      <vt:lpstr>1476. Perugino. Adoración de los Magos. Galleria Nazionale dell'Umbria, Perugia. La Virgen y el Niño recuerdan a gambier Parry Madonna de Perugino en el Instituto Courtauld de Londres, que data de principios de la década de 1470. En general, el estilo de la escena está relacionado con el taller de Verrocchio, donde Perugino hizo su aprendizaje. Los personajes, formando una multitud típica del arte gótico tardío, muestran una apariencia robusta vista en las obras de Fiorenzo di Lorenzo, quizás el primer maestro de Perugino. La integración entre los personajes y el paisaje está inspirada en Piero della Francesca, como el árbol de la proporción áurea; el paisaje es similar a las obras de Leonardo da Vinci.</vt:lpstr>
      <vt:lpstr>Presentación de PowerPoint</vt:lpstr>
      <vt:lpstr>1478. Perugino. San Antonio de Padua y San Sebastián.</vt:lpstr>
      <vt:lpstr>1478. Perugino. San Roque, San Romanee y la ciudad de Deruta. Pinacoteca Comunal, Deruta.</vt:lpstr>
      <vt:lpstr>1478. Perugino. San Sebastián, San Roque y San Pedro. Iglesia de Santa Maria Assunta, Cerqueto. </vt:lpstr>
      <vt:lpstr>Presentación de PowerPoint</vt:lpstr>
      <vt:lpstr>1482. Perugino. Capilla Sixtina</vt:lpstr>
      <vt:lpstr>1482. Perugino. Escenas muro izquierdo. Capilla Sixtina</vt:lpstr>
      <vt:lpstr>1482. Perugino. Moises y la circuncisión de su hijo. Capilla Sixtina</vt:lpstr>
      <vt:lpstr>1481. Perugino. Bautismo de Jesús. Vaticano, Capilla Sixtina.</vt:lpstr>
      <vt:lpstr>1482.  Pietro Perugino. Entrega de las llaves a San Pedro.  Capilla Sixtina, Ciudad del Vaticano.</vt:lpstr>
      <vt:lpstr>1483. Perugino. Papa Antero. Museos Vaticanos.</vt:lpstr>
      <vt:lpstr>1483. Perugino. Papa Fabiano. Museos Vaticanos.</vt:lpstr>
      <vt:lpstr>Presentación de PowerPoint</vt:lpstr>
      <vt:lpstr>1485. Perugino.  Tríptico Galitzin. National Gallery of Art, Washington. San Jerónimo. Magdalena.  La obra no intenta representar el evento o lugar real, sino que es una meditación visual sobre el tema de la Crucifixión. El estado de ánimo sereno se refleja en el paisaje, que también revela la influencia de la pintura flamenca que se había introducido recientemente en Florencia.</vt:lpstr>
      <vt:lpstr>1485. Perugino. Virgen con niño.</vt:lpstr>
      <vt:lpstr>1488. Perugino. Retrato de Lorenzo de Credi.  National Gallery of Art, Washington.</vt:lpstr>
      <vt:lpstr>1485. Perugino. San Jerónimo penitente. Hampton Court, Royal Collection. San Jerónimo está arrodillado, medio girado a la derecha y mirando hacia la derecha. Es posible que una vez haya estado mirando un crucifijo que ahora está perdido; antes de que la reina Victoria adquirió la pintura, el lienzo fino similar al lino se cortó, probablemente en todos los lados, y se colocó en el panel. Está vestido con un abrigo verde oscuro sin mangas, atado a la cintura. En su mano derecha hay una piedra que está manchada de sangre desde donde se ha utilizado para golpear su pecho. Está haciendo un gesto implorante con su mano izquierda. Su sombrero de cardenal rojo está en el suelo detrás de él, y a la izquierda hay un fondo rocoso. La fuerza del dibujo y el refinamiento de la técnica coinciden con las de las mejores obras de la madurez temprana de Perugio; la cabeza es muy expresiva y el paisaje se observa con una franqueza excepcional. Tanto el estilo como la técnica de la imagen sugieren que debe colocarse entre los frescos sixtinos de 1481-3 y el políptico del Della Rovere de 1491 (ahora Villa Albani, Roma). La alta reputación de Perugio se basaba en su vínculo con Rafael, quien se creía que había sido entrenado por él en c. 1500.</vt:lpstr>
      <vt:lpstr>Presentación de PowerPoint</vt:lpstr>
      <vt:lpstr>1489. Perugino. Anunciación. Galería Nacional de Umbría, Perugia. Perugino retrató a la Virgen en una postura tal que retoma las dos reacciones de María narradas en el Evangelio según Lucas: su perturbación y su voluntad de cumplir la Voluntad de Dios. La escena de la Anunciación se sitúa en un contexto arquitectónico típicamente renacentista, con un hermoso suelo de mármol blanco y rosa dentro de un gran patio abierto, un porche con arcos de medio punto, ventanas enmarcadas, marcos, etc. Todo reportado con una impecable representación de la perspectiva. Al fondo se abre el paisaje salpicado de árboles hasta una amplia extensión de agua, un paisaje deliberadamente borroso, para hacer de la escena poética, sentimental y legendaria. Todo bajo un cielo claro y brillante, típico de Perugino, con un brillo sublime sobre la línea del horizonte y un azul claro cada vez más intenso a medida que te alejas de él para culminar en un azul intenso en las aberturas de las ventanas más altas. Detalles dignos de destacar son la pequeña ventana en la parte inferior del porche, que dan una idea de un solo árbol en una colina, como si de un cuadro se tratara colgado en la pared y la ventana con un pequeño conjunto abierto por una lama, un detalle naturalista que quizás quiera romper una escena por lo demás excesivamente monumental. Esta pequeña tabla precede a la Anunciación de Fano por el mismo artista, una mesa mucho más grande, pero donde encontramos muchos de estos elementos descriptivos y estilísticos. </vt:lpstr>
      <vt:lpstr>Presentación de PowerPoint</vt:lpstr>
      <vt:lpstr>Presentación de PowerPoint</vt:lpstr>
      <vt:lpstr>Presentación de PowerPoint</vt:lpstr>
      <vt:lpstr>1490. Perugino. Virgen con niño. Museo Nazionale di Capodimonte, Nápoles.</vt:lpstr>
      <vt:lpstr>Presentación de PowerPoint</vt:lpstr>
      <vt:lpstr>1491. Perugino. Políptico Albini Torlonia.  Torlonia Collection, Roma.  El políptico, pintado originalmente para el cardenal Giuliano della Rovere, lleva el nombre de las colecciones a las que más tarde perteneció. Los seis paneles representan el Ángel de la Anunciación y la Virgen Anunciada, la Crucifixión entre la Virgen, Magdalena y San Juan Evangelista, San Miguel y Juan el Bautista, San Jerónimo y Jorge, la Natividad. </vt:lpstr>
      <vt:lpstr>El políptico está organizado en dos registros: el inferior, el principal, tiene en el centro una caja con la Natividad y a los lados dos paneles arqueados con los santos Miguel y Juan Bautista y los santos Jerónimo y Jorge, todos ellos ambientados bajo el mismo fondo; la superior muestra en el centro una luneta con la Crucifixión flanqueada por dos pequeños segmentos con la continuación del paisaje que le dan forma rectangular, y otras dos tablillas a los lados, que siguen la forma del arco de abajo, con el Ángel anunciador y la Virgen Anunciada, a su vez enunciados en otro pórtico doble. La escena principal de la Natividad parece haber sido inspirada por la perdida en la Capilla Sixtina, con el evento sagrado teniendo lugar en primer plano. El Niño se para sobre una solapa de la túnica de María y apoyado contra una almohada roja, mientras que María y San José lo adoran, flanqueados por dos ángeles arrodillados y, más atrás, por el buey y el burro. Todo tiene lugar bajo un pórtico en perspectiva, hábilmente acortado y con forma sencilla pero solemne, que permite vislumbrar al fondo un paisaje montañoso que se pierde de vista, gracias al truco de desvanecer con tonos azules los detalles más alejados, velados por la niebla. Como de costumbre, como también se ve en la Crucifixión, la apertura del país tiene la forma de un valle que tiene la escena sagrada en su centro, para ayudar al ojo del espectador a dirigirse hacia la escena principal en el centro. La espacialidad innovadora unifica toda la representación, a pesar de la configuración tradicional en compartimentos, y amplifica el aliento de la obra.</vt:lpstr>
      <vt:lpstr>Presentación de PowerPoint</vt:lpstr>
      <vt:lpstr>1492.  Pietro Perugino.  Apolo y Marsias (o Dafnis). Óleo sobre madera, 39 x 29 cm,  Museo del Louvre, París.</vt:lpstr>
      <vt:lpstr>1492. Perugino. Cristo en Oración en el huerto. Uffizi, Florencia.</vt:lpstr>
      <vt:lpstr>Presentación de PowerPoint</vt:lpstr>
      <vt:lpstr>1493. Perugino. Virgen, Santa Catalina y Santa Rosa. Museo de Historia del Arte de Viena.</vt:lpstr>
      <vt:lpstr>1493. Perugino. Virgen, San Juan Bautista y San Sebastián. Uffizi, Florencia. La escena se establece de acuerdo con un esquema tranquilo y agradable, ordenado por las reglas de la simetría. Tiene lugar bajo un pórtico, con arcos de medio punto sobre pilares con capiteles muy sobresalientes, que desde las dos últimas décadas del siglo XV se hicieron frecuentes en la producción de Perugino, encontrándose por ejemplo en el Retablo de Fano, en el Políptico Albani-Torlonia,en la Aparición de la Virgen a San Bernardo y en la Piedad. En este caso el pórtico se limita a dos vanos de profundidad, pero la estructura arquitectónica, solemne pero sencilla, es idéntica y sirve para dirigir la mirada del espectador en profundidad, con la aireada apertura campesca del fondo en la que las colinas desprovistas de asperezas se salpican de esbeltos retoños y se desvanecen en la distancia hacia el horizonte. </vt:lpstr>
      <vt:lpstr>La composición representó uno de los primeros ejemplos en Florencia del nuevo estilo de conversación sagrada, elaborado unos años antes en Venecia por Antonello da Messina y Giovanni Bellini, con un desarrollo piramidal centrado en la figura central de la Virgen en un trono alto. También en este retablo comenzamos a presenciar la transformación de la efigie mariana utilizada por el pintor, que transformó en su producción madura a la joven elegante y refinada en una mujer más madura, sencilla y severa, en línea con el clima espiritual de Savonaro. Otros ejemplos son la Virgen del Kunsthistorisches Museum, la de Frankfurt y la del Louvre. La luz viene de la derecha, adaptándose a la situación luminosa real de la capilla original, y hace que largas sombras oscuras se proyecte en el suelo. Los colores son brillantes pero suavemente sombreados, para crear una fuerte plasticidad de los cuerpos y una entronización armoniosa del conjunto. Las figuras en primer plano tienen un papel prioritario aquí sobre los otros elementos de la composición, como se hizo frecuente en las obras posteriores del artista. La arquitectura es, de hecho, una función de su complemento y, de hecho, parecen inmóviles y absortos en la contemplación. </vt:lpstr>
      <vt:lpstr>1493. Perugino. Visión de San Bernardo. Alte Pinakothek, Munich</vt:lpstr>
      <vt:lpstr>Presentación de PowerPoint</vt:lpstr>
      <vt:lpstr>1494. Perugino. San Sebastián. Hermitage.</vt:lpstr>
      <vt:lpstr>1494. Pietro Perugino.  La visión de San Bernardo. Temple sobre madera, 173 x 170 cm. Alte Pinakothek, Múnich.</vt:lpstr>
      <vt:lpstr>1494. Pietro Perugino. Retrato de Francesco delle Opere. Temple sobre madera, 52x44 cm. Galería de los Uffizi, Florencia. Son escasos los retratos conservados de Perugino, que muestra en ellos su excelente capacidad en esta faceta de la pintura. Se aprecia la influencia del flamenco Hans Memling al incoporar los paisajes en el fondo, de la misma manera que había hecho Piero della Francesca en la Corte de Urbino. El personaje se ubica en primerísimo plano, proyectando sus manos hacia el espectador y portando en la derecha una cartela donde se lee "IM ETE DEVM". La campiña umbra está perfectamente interpretada tras la volumétrica masa de Francesco, cuyo rostro muestra su carácter, especialmente a través de los ojos. La potente iluminación empleada refuerza el aspecto escultórico de la figura, resaltando el colorido rojizo y blanco de sus ropajes. La excelente capacidad de Perugino como dibujante se la debe a su amigo Signorelli. </vt:lpstr>
      <vt:lpstr>1494. Perugino. Virgen entre San Juan Evangelista y San Agustín. Iglesia de San Agustín, Cremona.  La escena está ambientada según un esquema tranquilo y agradable, ordenado por las reglas de la simetría, derivadas de la Virgen con el Niño entronizado entre los santos Juan Bautista y Sebastián ya en San Domenico di Fiesole. </vt:lpstr>
      <vt:lpstr>Los personajes se sitúan bajo un pórtico con arcos de medio punto sobre pilares con capiteles muy sobresalientes, que a partir de las dos últimas décadas del siglo XV se hicieron frecuentes en la producción de Perugino, encontrándose por ejemplo en el Retablo de Fano, en el Políptico Albani-Torlonia, en la Aparición de la Virgen a San Bernardo y en la Piedad. En este caso el pórtico se limita a dos vanos de profundidad, pero la estructura arquitectónica, solemne pero sencilla, es idéntica y sirve para dirigir la mirada del espectador en profundidad. En un trono alto decorado donde se encuentran la fecha y la firma del artista, María se sienta con el Niño de rodillas, que mira hacia San Juan Evangelista a la izquierda, con su pluma y su libro. A la derecha está San Agustín con la túnica del obispo, que indica el Niño. La luz viene de la derecha, adaptándose a la situación luminosa real de la capilla original, y hace que largas sombras oscuras se proyecte en el suelo. Los colores son brillantes pero suavemente sombreados, para crear una fuerte plasticidad de los cuerpos y una entronización armoniosa del conjunto. Las figuras en primer plano tienen un papel prioritario aquí sobre los otros elementos de la composición, como se hizo frecuente en las obras de este período del artista. La arquitectura es, de hecho, una función de su complemento y, de hecho, parecen inmóviles y absortos en la contemplación. Muy dulce es el rostro de la Virgen, todavía representada como una joven refinada y elegante, mientras que en obras posteriores comenzará a prevalecer una fisonomía más madura, sencilla y severa, en línea con el clima espiritual savonaroliano. </vt:lpstr>
      <vt:lpstr>Presentación de PowerPoint</vt:lpstr>
      <vt:lpstr>1495. Perugino. Virgen con ángeles. Museo del Louvre. Los santos representados son Santa Rosa (?) Y Catalina de Alejandría. La atribución a Perugino es dudosa, algunos expertos la atribuyen a un asistente de Perugino. </vt:lpstr>
      <vt:lpstr>1495. Perugino. Pietà. Uffizi, Florencia.  Pintado para la iglesia de San Giusto cerca de Florencia.  Una de las obras más sobrias entre las numerosas pinturas de intención pietista de este maestro.   </vt:lpstr>
      <vt:lpstr>La escena se establece de acuerdo con un esquema tranquilo y agradable, ordenado de acuerdo con las reglas de simetría. Tiene lugar bajo un pórtico con arcos de medio punto sobre pilares con capiteles muy sobresalientes, que desde las dos últimas décadas del siglo XV se hicieron frecuentes en la producción de Perugino, encontrándose por ejemplo en el Retablo de Fano,en el Políptico Albani-Torlonia,en la Aparición de la Virgen a San Bernardo y en la Virgen con el Niño Entronizado entre los Santos Juan Bautista y Sebastián. La arquitectura es solemne pero simple y dirige la mirada del espectador en profundidad, con la apertura del paisaje aireado del fondo en el que las colinas desprovistas de aspereza están salpicadas de esbeltos retoños y se desvanecen en la distancia hacia el horizonte. El esquema de la Piedad toma el dominante del Vesperbilder alemán, con el cuerpo de Jesús rígido y horizontal y la Virgen sentada en posición vertical, que fue revolucionada solo unos años más tarde por Miguel Ángel con la Piedad Vaticana. El cadáver de Cristo destaca muy claro y rígido a lo largo de toda la longitud del retablo, sostenido a la izquierda por Juan el Evangelista y a la derecha por María Magdalena. El cuerpo en primer plano aparece casi empujado hacia adelante por las figuras. Se cierran a los lados, en posiciones elegantemente rítmicas, un joven santo con las manos entrelazadas a su pecho y su mirada girada hacia arriba (Nicodemo) y un santo anciano con los brazos extendidos, las manos entrelazadas y su mirada girada hacia abajo (José de Arimatea). Estas dos figuras se elevan a los lados actuando como un enlace entre la escena en primer plano y la composición arquitectónica equilibrada, como en la Virgen con el Niño entronizado entre los santos Juan Bautista y Sebastián de 1493. Las formas son particularmente claras y las expresiones dolorosas del llorón Juan y la Magdalena no generan una fuerza dramática, sino que se desvanecen en el sentimiento silenciosamente meditativo de la obra. La Maddalena presenta un uso del color con tonos marrones y menos suaves, que hace referencia a Luca Signorelli,otro pintor en la cresta de la ola en Florencia en aquellos años. Después de todo, signorelli también se refiere al estilo de la Crucifixión en la misma serie de planchas. </vt:lpstr>
      <vt:lpstr>1495. Perugino.  Lamentación sobre Cristo muerto. Palazzo Pitti, Florencia. La obra es emblemática de la producción del artista por la riqueza de los personajes y la variedad de actitudes, todo en sintonía con un sentimiento coral, rico en relaciones psicológicas entre las diversas figuras, pero también tranquilo, lo que facilitó la contemplación religiosa sin renunciar a un sentido satisfactorio de armonía y belleza. En un dulce paisaje montañoso, salpicado de frondosos retoños e inclinado hacia el centro de la pintura, como en un valle del lago donde también domina una ciudad fortificada, se abre la escena de la Lamentación, todo realizado en primer plano en la mitad inferior de la pintura. En el centro está el cuerpo del Cristo muerto, acostado sobre un sudario blanco, sostenido en su lugar por una de las mujeres piadosas, Nicodemo y José de Arimatea, con un rico sombrero con damascos florales. </vt:lpstr>
      <vt:lpstr>Nuestra Señora sostiene el brazo de su hijo muerto, dirigiendo una mirada conmovida, llena de patetismo. Tres mujeres piadosas se paran en poses medidas: una se acerca a los puños entrelazados a la cara como un signo de consternación, una sostiene suavemente la cabeza de Jesús, otra reza arrodillada a sus pies. En el centro se alza la Magdalena, vestida de un rojo brillante, que levanta las manos en un gesto de sorpresa y cierra el triángulo compositivo que tiene Nicodemo y José de Arimatea en los vértices de la base. Dos grupos de figuras se cierran a los lados: a la izquierda Juan apóstol y la mujer ya mencionada, a la derecha tres hombres que parecen hablar entre sí. La escena se establece de acuerdo con un esquema tranquilo y agradable, ordenado por las reglas de simetría y correspondencias rítmicas, como se puede ver en las inclinaciones de las cabezas. La Virgen es típica de la producción madura del pintor, que dio paso a la joven elegante y refinada en favor de una mujer más madura, sencilla y severa, en línea con el clima espiritual savonaroliano. La pintura, sin embargo, no respeta esos indicios de sencillez austera propugnada por el fraile ferrarese, enriqueciendo, aunque con medida, una extraordinaria riqueza cromática y atención a detalles agradables, como la rica vestimenta de algunos personajes y los elaborados peinados de las mujeres.</vt:lpstr>
      <vt:lpstr>1495. Perugino. Crucifixión con Santos. Galeria Ufizzi, Florencia.  Crucifixión con los santos Jerónimo, Francisco, María Magdalena, Juan el Bautista y el beato Giovanni Colombini.</vt:lpstr>
      <vt:lpstr>1495. Perugino. Retrato de un hombre joven. Uffizi, Florencia. La pintura ha sido atribuida en el pasado a numerosos pintores, desde Lorenzo di Credi hasta Viti, desde Jacopo Francia hasta Rafael. El primero en reportarlo a Perugino fue Morelli, luego apoyado por críticos posteriores, aunque con algunas excepciones. La identidad de la efigie, que durante mucho tiempo se ha creído alessandro braccesi, es desconocida. El joven se representa tres cuartas partes, girado a la izquierda, sobre un fondo oscuro. Lleva una chaqueta marrón con un encaje alrededor del cuello y con mangas desmontables, según la moda de la época. En la cabeza lleva una gorra suave del mismo color. El cabello es largo, los ojos grandes e intensamente mirando al espectador, la nariz pronunciada, los labios carnosos, la barbilla redondeada. La cabeza está ligeramente reclinada hacia un lado y ayuda a dar un tono melancólico a la pintura. Hay una copia en la Galleria Borghese en Roma. </vt:lpstr>
      <vt:lpstr>1495. Perugino. Cristo en el sarcófago.</vt:lpstr>
      <vt:lpstr>1495. Perugino. Virgen con niño. Galería Nacional de Arte Antiguo</vt:lpstr>
      <vt:lpstr>1495. Perugino. Virgen con niño y dos querubines.</vt:lpstr>
      <vt:lpstr>1495. Perugino. Virgen, Santa Catalina y Santa Rosa.</vt:lpstr>
      <vt:lpstr>1495. Perugino. San Sebastián. Louvre.  Perugino como otros artistas reutilizó, pero quizás más persistentemente que muchos, sus propios inventos y tipos figurativos.  Este San Sebastián está estrechamente relacionado con el del retablo de los Uffizi.  Ahora, sin embargo, Sebastián es el centro de atención, mientras que se ha incluido un delicado paisaje, otra especialidad del artista.  Las expresiones de las figuras religiosas de Perugino pueden bordear la sacarina, pero las representa con una delicadeza igualada por pocos de sus contemporáneos.</vt:lpstr>
      <vt:lpstr>1523. Perugino. San Sebastián. Galería Borghese, Roma. </vt:lpstr>
      <vt:lpstr>Presentación de PowerPoint</vt:lpstr>
      <vt:lpstr>1496. Perugino. Virgen en la gloria y Santos. Pinacoteca Nazionale, Bolonia.  Los santos representados son San Miguel, Catalina de Alejandría, Apolonia y Juan el Evangelista. La pintura está firmada como "PETRVS PERVSIBS PINXIT". </vt:lpstr>
      <vt:lpstr>1496. Perugino. Última cena. Convento Franciscano, Foligno.</vt:lpstr>
      <vt:lpstr>1496. Perugino. Última cena. Convento Franciscano, Foligno.</vt:lpstr>
      <vt:lpstr>1496. Perugino. Crucifixión. Santa Maria Magdalena dei Pazzi, Florencia. La pintura se encargó en 1493. En el lado izquierdo están representados San Bernardo y la Virgen, en el lado derecho San Juan Evangelista y San Benito. En el centro se representa a Cristo crucificado con Magdalena. </vt:lpstr>
      <vt:lpstr>La sala capital, cubierta por bóvedas de crucería, impuso una tripartitión de la decoración en tres partes debajo de los arcos, donde el propio Perugino estableció un marco arquitectónico en perspectiva con un escalón, pilares y semico columnas, cuya vista se perfecciona desde un punto de vista central en el lado opuesto de la habitación.  La Crucifixión ocupa el muro este, mientras que el San Bernardo acoge al Cristo que se desprende de la cruz se encuentra por separado, en el muro norte. A pesar de esto, los frescos están unificados por el paisaje continuo y enrarrarido, que se despliega en las escenas como si fuera una logia abierta. Entre colinas onduladas salpicadas de esbeltos retoños frondosos, que se desvanecen hacia el horizonte entre lagos y tonos azules iluminados por la niebla, tiene lugar la escena de la crucifixión. Jesús está en el panel central y se destaca en la parte superior del fresco sobre el fondo del cielo del amanecer, velado por nubes rosadas y aligerado cerca del horizonte.  Al pie de la cruz está arrodillada la magdalena penitente, una clara alusión a los pentitas que fueron acogidos en el convento.  En los frescos laterales se puede ver a San Bernardo de Claraval, fundador de los cistercienses y la Virgen (izquierda), San Juan Evangelista y San Benito, fundador de los benedictinos de los que los cistercienses son una congregación (derecha). </vt:lpstr>
      <vt:lpstr>A la izquierda, en un paisaje similar, está entonces el fresco de San Bernardo da la bienvenida a Cristo que se desprende de la cruz,lo que atestigua el vivo misticismo del fundador cisterciense, referible a un asistente de Perugino. La escala del fresco es más pequeña y contiene más ideas relacionadas con la reflexión, como la presencia de los huesos del Calvario, una referencia al memento mori. Casi expuesta está también la sinopia. La obra en su conjunto es una transposición de un tríptico a escala monumental. La entación álica y contemplativa, con pocos, personajes sobrios y una apertura paisajística muy amplia, demuestran la versatilidad del artista, en aquellos años en el apogeo de la popularidad florentina, capaz de crear obras muy diferentes, desde el vívido realismo del Retrato de Francisco de las Obras, hasta la acción agitada de la Lamentación sobre Cristo muerto,hasta la solemne monumentalidad de los retablos como la Aparición de la Virgen a San Bernardo, también en Santa Maria Maddalena dei Pazzi. Original es también la elección de los colores, más sutiles y delicados, extendidos con esmaltes transparentes superpuestos, que difieren de los vívidos acentos plásticos de las pinturas sobre tabla de esos años.</vt:lpstr>
      <vt:lpstr>1496. Perugino. San Bernardo y el crucificado. Santa Maria Magdalena dei Pazzi, Florencia. </vt:lpstr>
      <vt:lpstr>Presentación de PowerPoint</vt:lpstr>
      <vt:lpstr>1497. Perugino. Virgen con niño. Galleria Borghese, Roma.  La cabeza inclinada de la Virgen está decorada con un peinado que perfila su rostro; separada por una raya central, su cabello está trenzado a los lados, sobre las orejas, de acuerdo con un motivo utilizado con frecuencia por Perugino.</vt:lpstr>
      <vt:lpstr>1497. Perugino. Virgen, San Juan niño. Stäelsches Kunstinstitut, Frankfurt.</vt:lpstr>
      <vt:lpstr>1497. Perugino. Pietà. Fondazione Cassa di Risparmio di Firenze. </vt:lpstr>
      <vt:lpstr>1497. Perugino. Virgen con san Juan niño adorando al niño. Palacio Pitti.</vt:lpstr>
      <vt:lpstr>1497. Perugino. Anunciación. Iglesia de Santa Maria Nuova, Fano. La escena se establece de acuerdo con un esquema tranquilo y agradable, ordenado por las reglas de la simetría. Tiene lugar bajo un pórtico, con arcos de medio punto sobre pilares con capiteles muy sobresalientes, que desde las dos últimas décadas del siglo XV se hicieron frecuentes en la producción de Perugino, encontrándose por ejemplo, en el Políptico Albani-Torlonia, en la Aparición de la Virgen a San Bernardo y en la Piedad. En este caso, el pórtico tiene la típica forma de cuatro tramos y dirige la mirada del espectador en profundidad, con la apertura del fondo en la que las colinas desprovistas de aspereza están salpicadas de esbeltos retoños y se desvanecen en la distancia hacia el horizonte. En primer plano está la Anunciación, iluminada desde la izquierda. El Ángel ha aterrizado y, sosteniendo un lirio blanco símbolo de pureza, lleva el anuncio a la Virgen María que aparece sorprendida, acaba de interrumpir la lectura a la que alude el libro en un altar clásico en el centro de la pintura. Mientras tanto, a un lado vemos a Dios Padre en un brillante nimbo entre querubines y serafines, que envía la paloma del Espíritu Santo. La escena combina monumentalidad con una atmósfera tranquila y serena, donde no hay un énfasis excesivo en los sentimientos, que acabamos de mencionar. Los colores son brillantes pero suaves y de tonos que se mezclan, creando un efecto de volumen que se amplifica en la vasta espacialidad sugerida por la perspectiva geométrica y el avance aéreo del paisaje. </vt:lpstr>
      <vt:lpstr>1497. Perugino. Pala di Fano. Iglesia de Santa Maria Nuova, Fano. </vt:lpstr>
      <vt:lpstr>1497. Perugino. Pala di Fano. Cabecera. Iglesia de Santa Maria Nuova, Fano.</vt:lpstr>
      <vt:lpstr>1497. Perugino. Pala di Fano. Predela. Nacimiento de la Virgen.</vt:lpstr>
      <vt:lpstr>1497. Perugino. Pala di Fano. Predela. Matrimonio de la Virgen.</vt:lpstr>
      <vt:lpstr>1497. Perugino. Pala di Fano. Predela. Anunciación.</vt:lpstr>
      <vt:lpstr>1497. Perugino. Pala di Fano. Predela. Presentación en el templo.</vt:lpstr>
      <vt:lpstr>1497. Perugino. Pala di Fano. Predela. Asunción.</vt:lpstr>
      <vt:lpstr>1497. Perugino. Pala Senigallia. Pinacoteca Diocesana di Senigallia.</vt:lpstr>
      <vt:lpstr>Presentación de PowerPoint</vt:lpstr>
      <vt:lpstr>1498. Perugino. Cristo, José de Arimatea y Nicodemo. The Clark Art Institute, Williamstown.</vt:lpstr>
      <vt:lpstr>1498. Perugino. Adoración del niño.</vt:lpstr>
      <vt:lpstr>1498. Perugino. San Agustín.  Carnegie Museum of Art, Pittsburgh.</vt:lpstr>
      <vt:lpstr>1498. Perugino. Transfiguración.</vt:lpstr>
      <vt:lpstr>1498. Perugino. Virgen de la consolación.  Galería nacional de Umbría, Perugia.</vt:lpstr>
      <vt:lpstr>Presentación de PowerPoint</vt:lpstr>
      <vt:lpstr>1499. Perugino. Retablo de Certosa de Pavía. Virgen, Miguel, Gabriel.  National Gallery, Londres.</vt:lpstr>
      <vt:lpstr>1499. Perugino. Resurrección de San Francesco al Prato. Museos Vaticanos.</vt:lpstr>
      <vt:lpstr>Presentación de PowerPoint</vt:lpstr>
      <vt:lpstr>1500. Pietro PERUGINO . Ornamentación del Collegio del Cambio en Perugia</vt:lpstr>
      <vt:lpstr>Presentación de PowerPoint</vt:lpstr>
      <vt:lpstr>Presentación de PowerPoint</vt:lpstr>
      <vt:lpstr>1500. Perugino. Sala de Audiencia. Collegio del Cambio, Perugia.</vt:lpstr>
      <vt:lpstr>1500. Perugino. Sala de Audiencia. Triunfo de los planetas. Techo. Collegio del Cambio, Perugia.</vt:lpstr>
      <vt:lpstr>1497. Pietro Perugino. Fortaleza y Templanza, Lucio Sicinio, Leónidas el Lacedemonio, Horacio Cocles, Publio Escipión, Pericles el Ateniense y Quinto Cincinato.</vt:lpstr>
      <vt:lpstr>1497. Pietro Perugino. Prudencia y Justicia, Fabio Máximo, Sócrates el Filósofo, Numa Pompilio, Furio Camilo, Pitágoras el Griego y Trajano el Emperador.</vt:lpstr>
      <vt:lpstr>1500. Perugino. Sala de Audiencia. Natividad. Collegio del Cambio, Perugia.</vt:lpstr>
      <vt:lpstr>1500. Perugino. Sala de Audiencia. Transfiguración de Cristo. Collegio del Cambio, Perugia.</vt:lpstr>
      <vt:lpstr>1500. Perugino. Sala de Audiencia. Profetas y Sibilas. Collegio del Cambio, Perugia.</vt:lpstr>
      <vt:lpstr>1500. Perugino. Autorretrato. Collegio del Cambio, Perugia.</vt:lpstr>
      <vt:lpstr>1500. Perugino. Sala de Audiencia. Catón. Collegio del Cambio, Perugia.</vt:lpstr>
      <vt:lpstr>Presentación de PowerPoint</vt:lpstr>
      <vt:lpstr>Presentación de PowerPoint</vt:lpstr>
      <vt:lpstr>1500. Pietro Perugino. Retrato de don Biagio Milanesi. Óleo sobre tabla, 28 × 26 cm. Galería de los Uffizi, Florencia.</vt:lpstr>
      <vt:lpstr>1500. Pietro Perugino. Retrato de Fra Baldassarre. Óleo sobre tabla, 26 × 27 cm. Galería de los Uffizi, Florencia.</vt:lpstr>
      <vt:lpstr>1500. Perugino. Magdalena. Palazzo Pitti, Florencia</vt:lpstr>
      <vt:lpstr>1500. Perugino. Retrato de un joven. Hermitage.</vt:lpstr>
      <vt:lpstr>1500. Perugino. Autorretrato. Collegio del Cambio, Perugia.</vt:lpstr>
      <vt:lpstr>1500. Perugino. Virgen del sacco. Palazzo Pitti, Florencia.</vt:lpstr>
      <vt:lpstr>1500. Perugino. Virgen, San Juan Bautista y Santa Catalina. Museo del Louvre.</vt:lpstr>
      <vt:lpstr>1500. Perugino. Virgen. Detroit Institute of Arts.</vt:lpstr>
      <vt:lpstr>1500. Perugino. San Sebastián. Duomo, Fiesole.</vt:lpstr>
      <vt:lpstr>Presentación de PowerPoint</vt:lpstr>
      <vt:lpstr>1500. Perugino. Natividad. Galería de Arte de la Universidad Yale</vt:lpstr>
      <vt:lpstr>1500. Perugino. Ascensión de Cristo. Musée des Beaux Arts, Lyon.</vt:lpstr>
      <vt:lpstr>1500. Perugino. Pala di Vallombrosa.  Galleria degli Uffizi, Florencia.  Los santos representados en este retablo (llamado Retablo de Vallombrosa) son, de izquierda a derecha, Giovanni Guadalberto, fundador del monasterio de Vallombrosa, Bernardo degli Uberti, monje de Vallombrosa, Benedetto, inspirador de las reglas de Vallombrosa, y el arcángel Miguel. </vt:lpstr>
      <vt:lpstr>1500. Perugino. Altar Vallombrosa. Detalle 1. Galería de la Academia, Florencia.</vt:lpstr>
      <vt:lpstr>1500. Perugino. Pala TeziVirgen con cuatro santos. Galleria Nazionale dell'Umbria, Perugia.  Este retablo estaba destinado a la capilla de Angelo Tezi en la iglesia de Sant'Agostino en Perugia. La Virgen está entronizada en las nubes con el Niño Jesús, cuya mano derecha se levanta en señal de bendición. A la derecha de la Virgen está el ermitaño agustino Nicolás de Tolentino, ya su izquierda está el monje franciscano San Bernardo de Siena. Arrodillado en adoración abajo están San Sebastián y, a la izquierda, San Jerónimo, una figura muy similar a San Jerónimo en la Crucifixión de Rafael en Londres. La pintura fue ejecutada con la colaboración de Eusebio da San Giorgio (c. 1478-después de 1535 en Perugia) quien fue alumno de Fiorenzo di Lorenzo. </vt:lpstr>
      <vt:lpstr>En la parte inferior central está la abertura para un pequeño tabernáculo, que debía contener el Santísimo Sacramento. A pesar de la gran finura pictórica, la obra presenta diversos elementos del repertorio, como la Virgen con el Niño a partir de una caricatura de la que también se tomó la Madonna della Consolazione en esos mismos años. La forma de difundir los colores no es típica de Perugino, con claroscuros fuertes y con las sombras extendidas a través de tonos marrones y terrosos que más bien recuerdan el estilo de Luca Signorelli. Probablemente se trata de una obra del taller, en la que el maestro intervenía solo para algunas piezas. </vt:lpstr>
      <vt:lpstr>1500. Perugino. Pala Tezi. Predela. Última cena.  Galleria Nazionale dell'Umbria, Perugia.</vt:lpstr>
      <vt:lpstr>1500. Perugino. Transfiguración.</vt:lpstr>
      <vt:lpstr>1500. Perugino. Virgen entre San Jerónimo y San Agustín. Museo de Bellas Artes de Burdeos.</vt:lpstr>
      <vt:lpstr>1500. Perugino. Bautismo de Cristo. Museo de Historia del Arte de Viena.</vt:lpstr>
      <vt:lpstr>Presentación de PowerPoint</vt:lpstr>
      <vt:lpstr>1500. Perugino. Políptico de San Pedro.</vt:lpstr>
      <vt:lpstr>1500. Perugino. Políptico de San Pedro. Museo de Bellas Artes, Lyon.</vt:lpstr>
      <vt:lpstr>1500. Perugino. Políptico de San Pedro. Ascensión. Museo de Bellas Artes, Lyon.</vt:lpstr>
      <vt:lpstr>1500. Perugino. Políptico de San Pedro. Bendición eterna.</vt:lpstr>
      <vt:lpstr>1500. Perugino. Políptico de San Pedro. Profeta Jeremías. Museo de Bellas Artes, Nantes.</vt:lpstr>
      <vt:lpstr>1500. Perugino. Políptico de San Pedro. Profeta Isaías. Museo de Bellas Artes de Nantes.</vt:lpstr>
      <vt:lpstr>1500. Perugino. Políptico de San Pedro. San Mauro. Galería Nacional de Umbría, Perugia.</vt:lpstr>
      <vt:lpstr>1500. Perugino. Políptico de San Pedro. Santa Flavia. Pinacoteca Vaticana.</vt:lpstr>
      <vt:lpstr>1496. Perugino. Políptico de San Pedro. Adoración de los magos.  Museo de Bellas Artes de Rouen.</vt:lpstr>
      <vt:lpstr>1500. Perugino. Políptico de San Pedro. San Erecolano. Galería Nacional de Umbría, Perugia.</vt:lpstr>
      <vt:lpstr>1500. Perugino. Políptico de San Pedro. Bautismo de Cristo. Museo de Bellas Artes de Rouen.</vt:lpstr>
      <vt:lpstr>1500. Perugino. Políptico de San Pedro. San Costanzo. Galería Nacional de Umbría, Perugia.</vt:lpstr>
      <vt:lpstr>1500. Perugino. Políptico de San Pedro. Resurrección. Museo de Bellas Artes de Rouen.</vt:lpstr>
      <vt:lpstr>1500. Perugino. Políptico de San Pedro. San Plácido. Pinacoteca Vaticana.</vt:lpstr>
      <vt:lpstr>1500. Perugino. Políptico de San Pedro. San Pedro Vincioli. Galería Nacional de Umbría, Perugia.</vt:lpstr>
      <vt:lpstr>1500. Perugino. Políptico de San Pedro. San Benito. Pinacoteca Vaticana.</vt:lpstr>
      <vt:lpstr>Presentación de PowerPoint</vt:lpstr>
      <vt:lpstr>1501. Perugino. Virgen en gloria y Santos. Pinacoteca Nazionale, Bolonia.</vt:lpstr>
      <vt:lpstr>1501. Perugino. Virgen. National Gallery of Art, Washington.</vt:lpstr>
      <vt:lpstr>1501. Perugino. Estandarte de la Justicia. Galería Nacional de Umbría, Perugia. El estandarte, utilizado durante las procesiones públicas, fue pintado en el período de máxima popularidad del artista, después de los éxitos del ciclo de la Sala delle Udienze del Collegio del Cambio, cuando realizó un taller simultáneamente en Florencia y Perugia. La obra muestra a la Virgen en gloria entre ángeles, querubines y serafines sobre los santos Francisco de Asís y Bernardino da Siena, con al fondo una vista de Perugia y sus conciudadanos arrodillados, entre los que reconocemos una serie de cofrades encapuchados pertenecientes a la cofradía de Justicia a la que originalmente estaba destinada la bandera. Aunque se trata de una obra de gran finura compositiva y cromática, el esquema es una combinación de dibujos de repertorio. La Virgen con el Niño, por ejemplo, es un renacimiento del del Retablo de Fano, mientras que los dos ángeles orantes simétricos se encuentran en numerosas obras de aquellos años, como la Resurrección de San Francesco al Prato, la Virgen en gloria y santos de Bolonia, la Madonna della Consolazione, etc.). </vt:lpstr>
      <vt:lpstr>Presentación de PowerPoint</vt:lpstr>
      <vt:lpstr>1502. Perugino. La Familia de la Virgen. Musée des Beaux Arts, Marseille.</vt:lpstr>
      <vt:lpstr>1502. Perugino. Natividad.</vt:lpstr>
      <vt:lpstr>1502. Perugino. Pala de Monteripido. Galería Nacional de Umbría, Perugia.</vt:lpstr>
      <vt:lpstr>1502. Perugino. Pala de Monteripido. Reverso. Galería Nacional de Umbría</vt:lpstr>
      <vt:lpstr>Presentación de PowerPoint</vt:lpstr>
      <vt:lpstr>1502. Perugino. San Jerónimo penitente. Museo de Historia del Arte de Viena.</vt:lpstr>
      <vt:lpstr>Presentación de PowerPoint</vt:lpstr>
      <vt:lpstr>1503. Perugino. Virgen con Santas. The Morgan Library and Museum, New York.</vt:lpstr>
      <vt:lpstr>1503. Pietro Perugino.  El combate entre el Amor y la Castidad. Temple sobre tabla, 160 × 191 cm. Museo del Louvre, París.</vt:lpstr>
      <vt:lpstr>1503. Pietro Perugino. Natividad. Complesso museale di San Francesco, Montefalco.</vt:lpstr>
      <vt:lpstr>1503. Perugino. Dios en la Gloria.</vt:lpstr>
      <vt:lpstr>1503. Perugino. Natividad.</vt:lpstr>
      <vt:lpstr>1503. Perugino. Virgen con santas adorando al niño. New York, Pierpont Morgan Library. </vt:lpstr>
      <vt:lpstr>Presentación de PowerPoint</vt:lpstr>
      <vt:lpstr>Presentación de PowerPoint</vt:lpstr>
      <vt:lpstr>1504. Pietro Perugino. Los desposorios de la Virgen. Óleo sobre tabla, 234 × 185 cm. Museo de Bellas Artes, Caen.  Con un formato opuesto, la composición recuerda a la de La entrega de las llaves a San Pedro,​ el fresco que Perugino había pintado veinte años atrás para la Capilla Sixtina: en el fondo, un gran edificio octogonal de planta centralizada, que simboliza el Templo de Jerusalén, tras un pavimento en el que los recuadros marcan fuertemente la perspectiva, que amplifica la escena en primer plano según un ideal de racionalidad geométrica propio del Renacimiento italiano, y que será incluso superada por la versión del tema que realizará su discípulo Rafael Sanzio en 1504 -Los desposorios de la Virgen (Rafael)-. </vt:lpstr>
      <vt:lpstr>El edificio se levanta sobre una grada, y tiene cuatro pórticos renacentistas con arcos y cúpulas en los cuatro lados principales, que protegen cuatro puertas. En los cuatro lados secundarios se repite el motivo con un arco ciego. Una gran cúpula (de la que solo el arranque entra en el encuadre) remata el cuerpo central. Se marcan muy detalladamente los elementos arquitectónicos, como las cornisas (cornice marcapiano), las balaustradas, los tímpanos o los frontones. Se trata de un edificio ajustado al ideal clásico de la arquitectura del Renacimiento, como lo imaginaban los intelectuales de la época, siguiendo los tratados de Leon Battista Alberti más que la arquitectura grecorromana. Como en la mayor parte de las obras de Perugino, la composición está impostada con criterios de simetría, a los que se ajustan los movimientos rítmicos de las poses. A ambos lados del sacerdote, perfectamente alineado con el eje de las majestuosas puertas abiertas del edificio, por las que se ve el fondo, se disponen San José (a la izquierda, con túnica azul y manto amarillo, con la vara florecida en su mano derecha), junto con los varones; y la Virgen María (a la derecha), junto con las mujeres. Los ropajes son pesados y luminosos como manchas de color, con el efecto bagnato que Perugino aprendió durante su formación florentina en el taller de Verrocchio. El paisaje del fondo muestra suaves colinas que se esfuman en la lejanía hacia el horizonte, dando la impresión de un espacio infinitamente vasto y profundo. </vt:lpstr>
      <vt:lpstr>1504. Perugino. Adoración de los magos. Oratorio di Santa Maria dei Bianchi, Città della Pieve.</vt:lpstr>
      <vt:lpstr>1504. Perugino. Virgen en la gloria con Santos. Oratorio di Santa Maria dei Bianchi, Città della Pieve.</vt:lpstr>
      <vt:lpstr>1504. Perugino. Deposición. Oratorio di Santa Maria dei Bianchi, Città della Pieve</vt:lpstr>
      <vt:lpstr>Presentación de PowerPoint</vt:lpstr>
      <vt:lpstr>1504. Pietro Perugino. Natividad. Accademia Carrara, Bergamo. La escena de la Natividad ambientada en campo abierto con solo unas pocas figuras dignas, y ennoblecida con un edificio renacentista puro en un lugar destacado, es uno de los temas que trabajó Pietro Perugino a fines del siglo XV y principios del XVI. Para entonces ya era famoso y muy buscado. En lo que aparentemente era una práctica común en su taller, las figuras se desarrollaron en dibujos preparatorios y luego se transformaron en pinturas —en particular decoraciones de paredes grandes— con variaciones mínimas en sus poses, los colores, los elementos arquitectónicos o el fondo. Por lo tanto, conocemos al menos tres réplicas magníficas de este modelo, todas ahora en Umbría y casi idénticas, cada una de un nivel tan alto que podemos estar seguros de que el maestro estuvo directamente involucrado, posiblemente con la ayuda de algunos asistentes. El panel comprado por Guglielmo Lochis es una versión muy pequeña del tema.  </vt:lpstr>
      <vt:lpstr>1504. Pietro Perugino. Natividad. Accademia Carrara, Bergamo. La variación más significativa de estas pinturas es el elemento arquitectónico central. En la primera versión, que data de 1498-1500, es una majestuosa serie de arcos de mampostería, reemplazados en las dos versiones posteriores, c. 1501-1503, mediante una estructura con un gran techo apoyado sobre vigas de madera, sin duda una forma más apropiada de transmitir la idea del establo donde tuvo lugar el evento. De lo contrario, la disposición de las figuras, las poses y, en general, el escenario del paisaje siguen siendo esencialmente los mismos. La representación de José en la pintura de Bérgamo es ligeramente diferente en el sentido de que sus brazos ya no están cruzados sobre el pecho, como en versiones anteriores, sino que se sostienen con las manos levantadas y las palmas hacia el Santo Niño, que anteriormente era la actitud de uno de los pastores. Los postes de madera que sostienen un sistema de cerchas debajo del techo, parcialmente vistos en la pintura de Bérgamo, aparecen nuevamente en una versión de gran formato del tema pintado en 1504, donde la estructura en su totalidad cubre el belén central.  </vt:lpstr>
      <vt:lpstr>1504. Pietro Perugino. Natividad. Accademia Carrara, Bergamo.  Sin embargo, al final, la Natividad Perugino más cercana a esta es el panel de tamaño similar, ahora en el Instituto de Arte de Chicago, una de las cinco escenas que pueden haber constituido la predela de un retablo terminado entre 1502 y 1506. La existencia de variaciones sucesivas es un factor a considerar para establecer si la pintura de Bérgamo es obra del maestro únicamente. La discusión crítica tiende a resolver la cuestión viéndola como una obra de Perugino y su taller, aunque reconociendo la alta calidad de la pintura y sugiriendo a veces que puede ser totalmente obra del maestro.</vt:lpstr>
      <vt:lpstr>Presentación de PowerPoint</vt:lpstr>
      <vt:lpstr>Presentación de PowerPoint</vt:lpstr>
      <vt:lpstr>1505. Perugino. Cuatro desnudos.</vt:lpstr>
      <vt:lpstr>1505. Perugino. Martirio de San Sebastián. Iglesia de San Sebastián, Panicale.</vt:lpstr>
      <vt:lpstr>1505. Perugino. Trinidad y seis Santos. Iglesia San Severo, Perugia.  El fresco formaba parte de una composición mayor. Dos inscripciones indican la contribución de Rafael. Los santos de la mitad inferior fueron completados por Perugino en 1520.  Santos izquierda: Escolástica, Jerónimo, Juan Evangelista. Santos derecha: Gregorio, Bonifacio, Marta.</vt:lpstr>
      <vt:lpstr>1505. Perugino. Virgen con niño, San Juanito y dos ángeles. Museo Bellas Artes, Nancy.</vt:lpstr>
      <vt:lpstr>Presentación de PowerPoint</vt:lpstr>
      <vt:lpstr>1506. Perugino. Crucifixión. Pala Chigi. Sant'Agostino, Siena.  Este retablo que representa la Crucifixión con la Virgen, siete santos y ángeles fue encargado en 1502 para la iglesia Sant'Agostino de Siena. Probablemente fue ejecutado entre 1503 y 1506, el pago al artista se documenta en 1506. Los santos representados son, de izquierda a derecha, Santa Mónica, San Agustín, la Virgen, una santa no identificada (quizás Santa Catalina de Alejandría), Santa Magdalena , San Juan Evangelista, San Jerónimo y San Juan Bautista. </vt:lpstr>
      <vt:lpstr>Presentación de PowerPoint</vt:lpstr>
      <vt:lpstr>1507. Perugino. Políptico de la Anunciación.</vt:lpstr>
      <vt:lpstr>Presentación de PowerPoint</vt:lpstr>
      <vt:lpstr>1507. Perugino. Descendimiento. Galleria dell'Accademia, Florencia.</vt:lpstr>
      <vt:lpstr>1507. Perugino. Asunción de la Virgen. Santissima Annunciata, Florencia.</vt:lpstr>
      <vt:lpstr>1507. Perugino. Políptico de la Anunciación. San Felipe Benizi.</vt:lpstr>
      <vt:lpstr>1507. Perugino. Políptico de la Anunciación. San Juan Bautista. MET</vt:lpstr>
      <vt:lpstr>1507. Perugino. Políptico de la Anunciación. Santa Helena.</vt:lpstr>
      <vt:lpstr>1507. Perugino. Santa Lucía. MET</vt:lpstr>
      <vt:lpstr>1507. Perugino. Políptico de la Annunziata. Natividad. Art Institute, Chicago.</vt:lpstr>
      <vt:lpstr>1507. Perugino. Políptico de la Annunziata. Bautismo de Cristo. Art Institute, Chicago.</vt:lpstr>
      <vt:lpstr>1507. Perugino. Políptico de la Annunziata. Cristo y la samaritana. Art Institute, Chicago.</vt:lpstr>
      <vt:lpstr>1507. Perugino. Políptico de la Annunziata. Noli me Tangere. Art Institute, Chicago.</vt:lpstr>
      <vt:lpstr>1507. Perugino. Políptico de la Annunziata. Resurrección. MET.</vt:lpstr>
      <vt:lpstr>Presentación de PowerPoint</vt:lpstr>
      <vt:lpstr>1507. Perugino. Adoración de los pastores. Galería Nacional de Umbria, Perugia.</vt:lpstr>
      <vt:lpstr>1507. Perugino. Anunciación. Galería Nacional de Umbria, Perugia.</vt:lpstr>
      <vt:lpstr>1507. Perugino. Filippo Benizi. Galleria Nazionale d'Arte Antica, Roma.</vt:lpstr>
      <vt:lpstr>1507. Perugino. Virgen, San Jerónimo y San Francisco. National Gallery, Londres.  Esta pintura se encontraba sobre el altar en una capilla construida para conmemorar a un carpintero local, Giovanni di Matteo di Giorgio Schiavone, en la iglesia de Santa Maria dei Servi en Perugia. Giovanni dejó instrucciones en su voluntad de que las ganancias de la venta de su taller debían destinarse a la capilla, que quería que Perugino pintara con un mural que mostraba a la Virgen María y al Niño Jesús con los santos Jerónimo y Francisco. </vt:lpstr>
      <vt:lpstr>Presentación de PowerPoint</vt:lpstr>
      <vt:lpstr>Presentación de PowerPoint</vt:lpstr>
      <vt:lpstr>1508. Perugino. Estancia del Borgo, Vaticano</vt:lpstr>
      <vt:lpstr>1508. Perugino. Cristo Creador. Estancia del Borgo, Vaticano</vt:lpstr>
      <vt:lpstr>1508. Perugino. Cristo en la Gloria. Estancia del Borgo, Vaticano</vt:lpstr>
      <vt:lpstr>1508. Perugino. Cristo entre san Juan Bautista y el Diablo. Estancia del Borgo, Vaticano</vt:lpstr>
      <vt:lpstr>1508. Perugino. Trinidad y Apóstoles. Estancia del Borgo, Vaticano</vt:lpstr>
      <vt:lpstr>Presentación de PowerPoint</vt:lpstr>
      <vt:lpstr>1508. Perugino. San Antonio Abad, San Pablo y San Marcelo. Città della Pieve, chiesa di San Pietro. </vt:lpstr>
      <vt:lpstr>Presentación de PowerPoint</vt:lpstr>
      <vt:lpstr>1509. Perugino. Asunción. Catedral de Nápoles.</vt:lpstr>
      <vt:lpstr>Presentación de PowerPoint</vt:lpstr>
      <vt:lpstr>1510. Perugino. Virgen, San Juan National Gallery, Londres.</vt:lpstr>
      <vt:lpstr>1510. Perugino. Bautismo de Cristo. Galleria Nazionale dell'Umbria, Perugia.</vt:lpstr>
      <vt:lpstr>1510. Perugino. Bautismo de Cristo. Duomo di Città della Pieve.</vt:lpstr>
      <vt:lpstr>1510. Perugino. San Juan Bautista y cuatro santos. Galería Nacional de Umbría, Perugia.</vt:lpstr>
      <vt:lpstr>1510. Perugino. San Sebastián. Sao Paulo Museum of Art.</vt:lpstr>
      <vt:lpstr>1510. Perugino. Pala del Santo Sepulcro o Ascensión. Catedral de Sansepolcro, Toscana. La obra adopta la misma composición en el panel central del Políptico de San Pedro de Perugino. Sin embargo, debido a los mayores tamaños, mejoró algunos detalles decorativos, como las cintas sostenidas por los ángeles. La obra también vio una colaboración masiva del taller del artista. Cristo es retratado dentro de una almendra flotando en la parte superior central del panel, rodeado de ángeles voladores o jugando, mientras que el marco tiene cabezas de querubines y serafines. El grupo inferior incluye a María y los Apóstoles, con un paisaje de Umbría al fondo, caracterizado por árboles esbeltos. </vt:lpstr>
      <vt:lpstr>Presentación de PowerPoint</vt:lpstr>
      <vt:lpstr>1512. Perugino. Virgen, San Esteban y San Jerónimo. Pinacoteca de Bettona.</vt:lpstr>
      <vt:lpstr>1512. Perugino. Beato Giacomo della Marca. Galleria Nazionale dell'Umbria, Perugia.</vt:lpstr>
      <vt:lpstr>1512. Perugino. San Antonio de Padua con un devoto. Pinacoteca de Bettona.</vt:lpstr>
      <vt:lpstr>1512. Perugino. Estandarte de Santa Ana. Pinacoteca de Bettona.</vt:lpstr>
      <vt:lpstr>Presentación de PowerPoint</vt:lpstr>
      <vt:lpstr>1513. Perugino. Pala de Corciano, Anunciación.</vt:lpstr>
      <vt:lpstr>1513. Perugino. Pala de Corciano, Natividad.</vt:lpstr>
      <vt:lpstr>1513. Perugino. Pala de Corciano, Asunción. Iglesia de Santa María, Corciano.</vt:lpstr>
      <vt:lpstr>1513. Perugino. Virgen con niño y san Juanito. Collegiata di San Giovanni Battista, Cantiano.</vt:lpstr>
      <vt:lpstr>1513. Perugino. Bautismo de Cristo. Oratorio della Nunziatella, Foligno.</vt:lpstr>
      <vt:lpstr>Presentación de PowerPoint</vt:lpstr>
      <vt:lpstr>Presentación de PowerPoint</vt:lpstr>
      <vt:lpstr>1515. Perugino. San Jerónimo penitente. Galleria Nazionale dell'Umbria, Perugia.</vt:lpstr>
      <vt:lpstr>Presentación de PowerPoint</vt:lpstr>
      <vt:lpstr>1517. Perugino. Pala de la Trasfiguración. Galleria Nazionale dell'Umbria, Perugia.</vt:lpstr>
      <vt:lpstr>1517. Perugino. Virgen con San Constanzo y San Ercolano. Galleria Nazionale dell'Umbria, Perugia.</vt:lpstr>
      <vt:lpstr>Presentación de PowerPoint</vt:lpstr>
      <vt:lpstr>1518. Perugino. Virgen entronada, San Sebastián y San Roque. Cappella della Madonna del Fosso, Pietrafitta.</vt:lpstr>
      <vt:lpstr>Presentación de PowerPoint</vt:lpstr>
      <vt:lpstr>1520. Perugino. Virgen. North Carolina Museum of Art, Raleigh.</vt:lpstr>
      <vt:lpstr>1520. Perugino. San Juan. North Carolina Museum of Art, Raleigh.</vt:lpstr>
      <vt:lpstr>1520. Perugino. Cristo de la Pasión. Pinacoteca civica Fortunato Duranti, Montefortino.</vt:lpstr>
      <vt:lpstr>Presentación de PowerPoint</vt:lpstr>
      <vt:lpstr>1521. Perugino. Piedad, San Juan y Magdalena. Iglesia de Santa Maria Maggiore, Spello. </vt:lpstr>
      <vt:lpstr>1521. Perugino. Virgen, Santa Catalina, San Alejandro</vt:lpstr>
      <vt:lpstr>1521. Perugino. Trinidad y seis santos. Iglesia de San Severo, Perugia.</vt:lpstr>
      <vt:lpstr>Presentación de PowerPoint</vt:lpstr>
      <vt:lpstr>1522. Perugino. Adoración de los Magos. Madonna delle Lagrime, Trevi.</vt:lpstr>
      <vt:lpstr>1522. Perugino. Virgen con niño. Oratorio de la Anunciación.</vt:lpstr>
      <vt:lpstr>1522. Perugino. Virgen de la Gracia entre San Antonio Abad y San Antonio de Padua. Monasterio de Santa Inés, Perugia.</vt:lpstr>
      <vt:lpstr>1522. Perugino. Virgen entronada con san Biagio y Santa Catalina. Iglesia de Santa Maria Maggiore, Spello.</vt:lpstr>
      <vt:lpstr>1522. Perugino. Virgen entronada con san Biagio y Santa Catalina. Iglesia de Santa Maria Maggiore, Spello. </vt:lpstr>
      <vt:lpstr>Presentación de PowerPoint</vt:lpstr>
      <vt:lpstr>1502 - 1523. Perugino. Pala de San Agustín.</vt:lpstr>
      <vt:lpstr>Presentación de PowerPoint</vt:lpstr>
      <vt:lpstr>1523. Perugino. Pala de San Agustín. Posible reconstrucción.</vt:lpstr>
      <vt:lpstr>1523. Perugino. Pala de San Agustín. El Señor bendiciendo.</vt:lpstr>
      <vt:lpstr>1523. Perugino. Pala de San Agustín. Bautismo de Cristo. Galería Nacional de Umbría, Perugia.</vt:lpstr>
      <vt:lpstr>1523. Perugino. Pala de San Agustín. San Gabriel.</vt:lpstr>
      <vt:lpstr>1510. Perugino. Altar de San Agustín. San Felipe (¿San Juan?) y San Agustín.</vt:lpstr>
      <vt:lpstr>1523. Perugino. Pala de San Agustín. San Herculano y Santiago el mayor.</vt:lpstr>
      <vt:lpstr>1504. Perugino. Pala de San Agustín. Adoración de los magos.  Galería Nacional de Umbría, Perugia.</vt:lpstr>
      <vt:lpstr>1504. Perugino. Pala de San Agustín. Presentación de Jesús en el templo.  Galería Nacional de Umbría, Perugia.</vt:lpstr>
      <vt:lpstr>1504. Perugino. Pala de San Agustín. Bodas de Caná.  Galería Nacional de Umbría, Perugia.</vt:lpstr>
      <vt:lpstr>1504. Perugino. Pala de San Agustín. Predicación de Juan el Bautista.  Galería Nacional de Umbría, Perugia.</vt:lpstr>
      <vt:lpstr>1523. Perugino. Pala de San Agustín. Posible reconstrucción.</vt:lpstr>
      <vt:lpstr>1523. Perugino. Pala de San Agustín. Piedad.</vt:lpstr>
      <vt:lpstr>1510. Perugino. Natividad. Galleria Nazionale dell'Umbria, Perugia.</vt:lpstr>
      <vt:lpstr>1510. Perugino. Santo. Museo del Louvre.</vt:lpstr>
      <vt:lpstr>1523. Perugino. Pala de San Agustín. San Sebastián y Santa Irene.</vt:lpstr>
      <vt:lpstr>1523. Perugino. Pala de San Agustín. San Bartolomeo.</vt:lpstr>
      <vt:lpstr>1523. Perugino. Pala de San Agustín. San Jerónimo y Magdalena.</vt:lpstr>
      <vt:lpstr>Presentación de PowerPoint</vt:lpstr>
      <vt:lpstr>1523. Perugino. Natividad y adoración pastores.  Victoria and Albert Museum, Londres.</vt:lpstr>
      <vt:lpstr>Presentación de PowerPoint</vt:lpstr>
      <vt:lpstr>Perugino. San Francisco.</vt:lpstr>
      <vt:lpstr>Perugino. Tondo nacimiento de Cristo. Duke of Berwick and Alba Collection, Madrid</vt:lpstr>
      <vt:lpstr>Presentación de PowerPoint</vt:lpstr>
      <vt:lpstr>Perugino. Políptico San Agustín. Detalle.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Pietro Perugino</dc:title>
  <dc:creator>Miguel Velayos García</dc:creator>
  <cp:lastModifiedBy>Miguel Velayos García</cp:lastModifiedBy>
  <cp:revision>39</cp:revision>
  <dcterms:created xsi:type="dcterms:W3CDTF">2020-09-11T16:40:36Z</dcterms:created>
  <dcterms:modified xsi:type="dcterms:W3CDTF">2021-10-06T18:46:11Z</dcterms:modified>
</cp:coreProperties>
</file>