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7" r:id="rId5"/>
    <p:sldId id="281" r:id="rId6"/>
    <p:sldId id="280" r:id="rId7"/>
    <p:sldId id="276" r:id="rId8"/>
    <p:sldId id="278" r:id="rId9"/>
    <p:sldId id="274" r:id="rId10"/>
    <p:sldId id="282" r:id="rId11"/>
    <p:sldId id="283" r:id="rId12"/>
    <p:sldId id="285" r:id="rId13"/>
    <p:sldId id="333" r:id="rId14"/>
    <p:sldId id="279" r:id="rId15"/>
    <p:sldId id="304" r:id="rId16"/>
    <p:sldId id="332" r:id="rId17"/>
    <p:sldId id="284" r:id="rId18"/>
    <p:sldId id="286" r:id="rId19"/>
    <p:sldId id="336" r:id="rId20"/>
    <p:sldId id="337" r:id="rId21"/>
    <p:sldId id="287" r:id="rId22"/>
    <p:sldId id="302" r:id="rId23"/>
    <p:sldId id="303" r:id="rId24"/>
    <p:sldId id="288" r:id="rId25"/>
    <p:sldId id="305" r:id="rId26"/>
    <p:sldId id="306" r:id="rId27"/>
    <p:sldId id="289" r:id="rId28"/>
    <p:sldId id="290" r:id="rId29"/>
    <p:sldId id="310" r:id="rId30"/>
    <p:sldId id="307" r:id="rId31"/>
    <p:sldId id="308" r:id="rId32"/>
    <p:sldId id="291" r:id="rId33"/>
    <p:sldId id="292" r:id="rId34"/>
    <p:sldId id="293" r:id="rId35"/>
    <p:sldId id="294" r:id="rId36"/>
    <p:sldId id="295" r:id="rId37"/>
    <p:sldId id="296" r:id="rId38"/>
    <p:sldId id="297" r:id="rId39"/>
    <p:sldId id="298" r:id="rId40"/>
    <p:sldId id="299" r:id="rId41"/>
    <p:sldId id="328" r:id="rId42"/>
    <p:sldId id="329" r:id="rId43"/>
    <p:sldId id="300" r:id="rId44"/>
    <p:sldId id="301" r:id="rId45"/>
    <p:sldId id="275" r:id="rId46"/>
    <p:sldId id="309" r:id="rId47"/>
    <p:sldId id="312" r:id="rId48"/>
    <p:sldId id="313" r:id="rId49"/>
    <p:sldId id="317" r:id="rId50"/>
    <p:sldId id="318" r:id="rId51"/>
    <p:sldId id="314" r:id="rId52"/>
    <p:sldId id="315" r:id="rId53"/>
    <p:sldId id="316" r:id="rId54"/>
    <p:sldId id="319" r:id="rId55"/>
    <p:sldId id="320" r:id="rId56"/>
    <p:sldId id="321" r:id="rId57"/>
    <p:sldId id="322" r:id="rId58"/>
    <p:sldId id="323" r:id="rId59"/>
    <p:sldId id="324" r:id="rId60"/>
    <p:sldId id="325" r:id="rId61"/>
    <p:sldId id="326" r:id="rId62"/>
    <p:sldId id="327" r:id="rId63"/>
    <p:sldId id="330" r:id="rId64"/>
    <p:sldId id="331" r:id="rId65"/>
    <p:sldId id="334" r:id="rId66"/>
    <p:sldId id="335" r:id="rId67"/>
    <p:sldId id="338" r:id="rId6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25/10/2021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25/10/2021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elpais.com/ccaa/2012/08/22/catalunya/1345661947_504945.html" TargetMode="Externa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6600" b="1" kern="1800" dirty="0">
                <a:solidFill>
                  <a:srgbClr val="000000"/>
                </a:solidFill>
                <a:effectLst/>
                <a:ea typeface="Times New Roman" panose="02020603050405020304" pitchFamily="18" charset="0"/>
                <a:cs typeface="Times New Roman" panose="02020603050405020304" pitchFamily="18" charset="0"/>
              </a:rPr>
              <a:t>Pedro García </a:t>
            </a:r>
            <a:r>
              <a:rPr lang="es-ES" sz="6600" b="1" kern="1800">
                <a:solidFill>
                  <a:srgbClr val="000000"/>
                </a:solidFill>
                <a:effectLst/>
                <a:ea typeface="Times New Roman" panose="02020603050405020304" pitchFamily="18" charset="0"/>
                <a:cs typeface="Times New Roman" panose="02020603050405020304" pitchFamily="18" charset="0"/>
              </a:rPr>
              <a:t>de Benabarre</a:t>
            </a:r>
            <a:br>
              <a:rPr lang="es-ES" sz="6600" b="1" dirty="0">
                <a:effectLst/>
                <a:ea typeface="Calibri" panose="020F0502020204030204" pitchFamily="34" charset="0"/>
                <a:cs typeface="Times New Roman" panose="02020603050405020304" pitchFamily="18" charset="0"/>
              </a:rPr>
            </a:br>
            <a:r>
              <a:rPr lang="es-ES" sz="6600" b="1" dirty="0">
                <a:effectLst/>
                <a:ea typeface="Calibri" panose="020F0502020204030204" pitchFamily="34" charset="0"/>
                <a:cs typeface="Times New Roman" panose="02020603050405020304" pitchFamily="18" charset="0"/>
              </a:rPr>
              <a:t>1445 - 1485</a:t>
            </a:r>
            <a:endParaRPr lang="es-ES" sz="595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95198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21237" cy="5869420"/>
          </a:xfrm>
        </p:spPr>
        <p:txBody>
          <a:bodyPr anchor="t">
            <a:normAutofit/>
          </a:bodyPr>
          <a:lstStyle/>
          <a:p>
            <a:r>
              <a:rPr lang="es-ES" sz="2800" b="1" dirty="0"/>
              <a:t>1445. Pedro García de </a:t>
            </a:r>
            <a:r>
              <a:rPr lang="pt-BR" sz="2800" b="1" dirty="0" err="1"/>
              <a:t>Benabarre</a:t>
            </a:r>
            <a:r>
              <a:rPr lang="es-ES" sz="2800" b="1" dirty="0"/>
              <a:t>. Nacimiento de San Juan Bautista. MNAC.</a:t>
            </a:r>
            <a:br>
              <a:rPr lang="es-ES" sz="2800" dirty="0"/>
            </a:br>
            <a:br>
              <a:rPr lang="es-ES" sz="2800" dirty="0"/>
            </a:br>
            <a:r>
              <a:rPr lang="es-ES" sz="2400" b="0" i="0" dirty="0">
                <a:effectLst/>
                <a:latin typeface="+mn-lt"/>
              </a:rPr>
              <a:t>Compartimento de un retablo dedicado a san Juan Bautista. </a:t>
            </a:r>
            <a:br>
              <a:rPr lang="es-ES" sz="2400" b="0" i="0" dirty="0">
                <a:effectLst/>
                <a:latin typeface="+mn-lt"/>
              </a:rPr>
            </a:br>
            <a:r>
              <a:rPr lang="es-ES" sz="2400" b="0" i="0" dirty="0">
                <a:effectLst/>
                <a:latin typeface="+mn-lt"/>
              </a:rPr>
              <a:t>En el MNAC se conservan cinco tablas más del mismo conjunto. </a:t>
            </a:r>
            <a:br>
              <a:rPr lang="es-ES" sz="2400" b="0" i="0" dirty="0">
                <a:effectLst/>
                <a:latin typeface="+mn-lt"/>
              </a:rPr>
            </a:br>
            <a:r>
              <a:rPr lang="es-ES" sz="2400" b="0" i="0" dirty="0">
                <a:effectLst/>
                <a:latin typeface="+mn-lt"/>
              </a:rPr>
              <a:t>Otra tabla con san Miguel se conserva en el Isabella Stewart Gardner Museum (Boston) y otras piezas se encuentran en paradero desconocido. </a:t>
            </a:r>
            <a:br>
              <a:rPr lang="es-ES" sz="2400" b="0" i="0" dirty="0">
                <a:effectLst/>
                <a:latin typeface="+mn-lt"/>
              </a:rPr>
            </a:br>
            <a:r>
              <a:rPr lang="es-ES" sz="2400" b="0" i="0" dirty="0">
                <a:effectLst/>
                <a:latin typeface="+mn-lt"/>
              </a:rPr>
              <a:t>Procede de la iglesia parroquial de Sant Joan del </a:t>
            </a:r>
            <a:r>
              <a:rPr lang="es-ES" sz="2400" b="0" i="0" dirty="0" err="1">
                <a:effectLst/>
                <a:latin typeface="+mn-lt"/>
              </a:rPr>
              <a:t>Mercat</a:t>
            </a:r>
            <a:r>
              <a:rPr lang="es-ES" sz="2400" b="0" i="0" dirty="0">
                <a:effectLst/>
                <a:latin typeface="+mn-lt"/>
              </a:rPr>
              <a:t> de Lleida.</a:t>
            </a:r>
            <a:endParaRPr lang="es-ES" sz="2800" dirty="0">
              <a:latin typeface="+mn-lt"/>
            </a:endParaRPr>
          </a:p>
        </p:txBody>
      </p:sp>
      <p:pic>
        <p:nvPicPr>
          <p:cNvPr id="4" name="Imagen 3">
            <a:extLst>
              <a:ext uri="{FF2B5EF4-FFF2-40B4-BE49-F238E27FC236}">
                <a16:creationId xmlns:a16="http://schemas.microsoft.com/office/drawing/2014/main" id="{E5ECF0B9-90E4-486A-A2CE-A8C630BB7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7180" y="0"/>
            <a:ext cx="4274820" cy="6858000"/>
          </a:xfrm>
          <a:prstGeom prst="rect">
            <a:avLst/>
          </a:prstGeom>
        </p:spPr>
      </p:pic>
    </p:spTree>
    <p:extLst>
      <p:ext uri="{BB962C8B-B14F-4D97-AF65-F5344CB8AC3E}">
        <p14:creationId xmlns:p14="http://schemas.microsoft.com/office/powerpoint/2010/main" val="3289795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56764" cy="5869420"/>
          </a:xfrm>
        </p:spPr>
        <p:txBody>
          <a:bodyPr anchor="t">
            <a:normAutofit/>
          </a:bodyPr>
          <a:lstStyle/>
          <a:p>
            <a:r>
              <a:rPr lang="es-ES" sz="2800" b="1" dirty="0"/>
              <a:t>1445. Pedro García de </a:t>
            </a:r>
            <a:r>
              <a:rPr lang="pt-BR" sz="2800" b="1" dirty="0" err="1"/>
              <a:t>Benabarre</a:t>
            </a:r>
            <a:r>
              <a:rPr lang="es-ES" sz="2800" b="1" dirty="0"/>
              <a:t>. Inscripción nombre de San Juan Bautista. MNAC.</a:t>
            </a:r>
          </a:p>
        </p:txBody>
      </p:sp>
      <p:pic>
        <p:nvPicPr>
          <p:cNvPr id="4" name="Imagen 3">
            <a:extLst>
              <a:ext uri="{FF2B5EF4-FFF2-40B4-BE49-F238E27FC236}">
                <a16:creationId xmlns:a16="http://schemas.microsoft.com/office/drawing/2014/main" id="{EB23B64E-97BD-4830-AA36-5B5307C07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0926" y="0"/>
            <a:ext cx="4021074" cy="68580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3927" cy="5869420"/>
          </a:xfrm>
        </p:spPr>
        <p:txBody>
          <a:bodyPr anchor="t">
            <a:normAutofit/>
          </a:bodyPr>
          <a:lstStyle/>
          <a:p>
            <a:r>
              <a:rPr lang="es-ES" sz="2800" dirty="0"/>
              <a:t>1445. Pedro García de </a:t>
            </a:r>
            <a:r>
              <a:rPr lang="pt-BR" sz="2800" dirty="0" err="1"/>
              <a:t>Benabarre</a:t>
            </a:r>
            <a:r>
              <a:rPr lang="es-ES" sz="2800" dirty="0"/>
              <a:t>. Bautismo de Cristo. MNAC.</a:t>
            </a:r>
          </a:p>
        </p:txBody>
      </p:sp>
      <p:pic>
        <p:nvPicPr>
          <p:cNvPr id="4" name="Imagen 3">
            <a:extLst>
              <a:ext uri="{FF2B5EF4-FFF2-40B4-BE49-F238E27FC236}">
                <a16:creationId xmlns:a16="http://schemas.microsoft.com/office/drawing/2014/main" id="{507DA156-88ED-42A6-9C3C-6F1B886C7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5972" y="0"/>
            <a:ext cx="4796028" cy="6858000"/>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93527" cy="5869420"/>
          </a:xfrm>
        </p:spPr>
        <p:txBody>
          <a:bodyPr anchor="t">
            <a:normAutofit/>
          </a:bodyPr>
          <a:lstStyle/>
          <a:p>
            <a:r>
              <a:rPr lang="es-ES" sz="2800" b="1" dirty="0"/>
              <a:t>1445. Pedro García de </a:t>
            </a:r>
            <a:r>
              <a:rPr lang="pt-BR" sz="2800" b="1" dirty="0" err="1"/>
              <a:t>Benabarre</a:t>
            </a:r>
            <a:r>
              <a:rPr lang="es-ES" sz="2800" b="1" dirty="0"/>
              <a:t>. Decapitación de San Juan Bautista. MNAC.</a:t>
            </a:r>
          </a:p>
        </p:txBody>
      </p:sp>
      <p:pic>
        <p:nvPicPr>
          <p:cNvPr id="4" name="Imagen 3">
            <a:extLst>
              <a:ext uri="{FF2B5EF4-FFF2-40B4-BE49-F238E27FC236}">
                <a16:creationId xmlns:a16="http://schemas.microsoft.com/office/drawing/2014/main" id="{1246844E-257A-4C85-B412-2B3B8D81F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2034" y="0"/>
            <a:ext cx="4299966" cy="6858000"/>
          </a:xfrm>
          <a:prstGeom prst="rect">
            <a:avLst/>
          </a:prstGeom>
        </p:spPr>
      </p:pic>
    </p:spTree>
    <p:extLst>
      <p:ext uri="{BB962C8B-B14F-4D97-AF65-F5344CB8AC3E}">
        <p14:creationId xmlns:p14="http://schemas.microsoft.com/office/powerpoint/2010/main" val="1095798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2691" cy="5869420"/>
          </a:xfrm>
        </p:spPr>
        <p:txBody>
          <a:bodyPr anchor="t">
            <a:normAutofit/>
          </a:bodyPr>
          <a:lstStyle/>
          <a:p>
            <a:r>
              <a:rPr lang="es-ES" sz="2800" dirty="0"/>
              <a:t>1445. Pedro García de </a:t>
            </a:r>
            <a:r>
              <a:rPr lang="pt-BR" sz="2800" dirty="0" err="1"/>
              <a:t>Benabarre</a:t>
            </a:r>
            <a:r>
              <a:rPr lang="es-ES" sz="2800" dirty="0"/>
              <a:t>. Banquete de Herodes. MNAC.</a:t>
            </a:r>
          </a:p>
        </p:txBody>
      </p:sp>
      <p:pic>
        <p:nvPicPr>
          <p:cNvPr id="4" name="Imagen 3">
            <a:extLst>
              <a:ext uri="{FF2B5EF4-FFF2-40B4-BE49-F238E27FC236}">
                <a16:creationId xmlns:a16="http://schemas.microsoft.com/office/drawing/2014/main" id="{2F9B28B4-7DA2-4B69-8F5D-C9FFEA8E4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8026" y="0"/>
            <a:ext cx="4363974"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65818" cy="5869420"/>
          </a:xfrm>
        </p:spPr>
        <p:txBody>
          <a:bodyPr anchor="t">
            <a:normAutofit/>
          </a:bodyPr>
          <a:lstStyle/>
          <a:p>
            <a:r>
              <a:rPr lang="es-ES" sz="2800" dirty="0"/>
              <a:t>1445. Pedro García de </a:t>
            </a:r>
            <a:r>
              <a:rPr lang="pt-BR" sz="2800" dirty="0" err="1"/>
              <a:t>Benabarre</a:t>
            </a:r>
            <a:r>
              <a:rPr lang="es-ES" sz="2800" dirty="0"/>
              <a:t>. San Jerónimo. MNAC.</a:t>
            </a:r>
          </a:p>
        </p:txBody>
      </p:sp>
      <p:pic>
        <p:nvPicPr>
          <p:cNvPr id="4" name="Imagen 3">
            <a:extLst>
              <a:ext uri="{FF2B5EF4-FFF2-40B4-BE49-F238E27FC236}">
                <a16:creationId xmlns:a16="http://schemas.microsoft.com/office/drawing/2014/main" id="{A6BEC203-6E0A-4817-A155-CAA5037777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2609" y="0"/>
            <a:ext cx="4499391" cy="6858000"/>
          </a:xfrm>
          <a:prstGeom prst="rect">
            <a:avLst/>
          </a:prstGeom>
        </p:spPr>
      </p:pic>
    </p:spTree>
    <p:extLst>
      <p:ext uri="{BB962C8B-B14F-4D97-AF65-F5344CB8AC3E}">
        <p14:creationId xmlns:p14="http://schemas.microsoft.com/office/powerpoint/2010/main" val="3001086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7574" cy="5869420"/>
          </a:xfrm>
        </p:spPr>
        <p:txBody>
          <a:bodyPr anchor="t">
            <a:normAutofit/>
          </a:bodyPr>
          <a:lstStyle/>
          <a:p>
            <a:r>
              <a:rPr lang="es-ES" sz="2800" b="1" dirty="0"/>
              <a:t>1445. Pedro García de </a:t>
            </a:r>
            <a:r>
              <a:rPr lang="pt-BR" sz="2800" b="1" dirty="0" err="1"/>
              <a:t>Benabarre</a:t>
            </a:r>
            <a:r>
              <a:rPr lang="es-ES" sz="2800" b="1" dirty="0"/>
              <a:t>. San Miguel. Isabella Stewart Gardner Museum.</a:t>
            </a:r>
          </a:p>
        </p:txBody>
      </p:sp>
      <p:pic>
        <p:nvPicPr>
          <p:cNvPr id="4" name="Imagen 3">
            <a:extLst>
              <a:ext uri="{FF2B5EF4-FFF2-40B4-BE49-F238E27FC236}">
                <a16:creationId xmlns:a16="http://schemas.microsoft.com/office/drawing/2014/main" id="{C3357856-2470-42B4-B003-67728A289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192" y="0"/>
            <a:ext cx="5321808" cy="6858000"/>
          </a:xfrm>
          <a:prstGeom prst="rect">
            <a:avLst/>
          </a:prstGeom>
        </p:spPr>
      </p:pic>
    </p:spTree>
    <p:extLst>
      <p:ext uri="{BB962C8B-B14F-4D97-AF65-F5344CB8AC3E}">
        <p14:creationId xmlns:p14="http://schemas.microsoft.com/office/powerpoint/2010/main" val="2260503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0180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20901" cy="5869420"/>
          </a:xfrm>
        </p:spPr>
        <p:txBody>
          <a:bodyPr anchor="t">
            <a:normAutofit/>
          </a:bodyPr>
          <a:lstStyle/>
          <a:p>
            <a:r>
              <a:rPr lang="es-ES" sz="2800" dirty="0"/>
              <a:t>Reconstrucción hipotética del Retablo de Peralta de la sal (Huesca).</a:t>
            </a:r>
          </a:p>
        </p:txBody>
      </p:sp>
      <p:pic>
        <p:nvPicPr>
          <p:cNvPr id="4" name="Imagen 3">
            <a:extLst>
              <a:ext uri="{FF2B5EF4-FFF2-40B4-BE49-F238E27FC236}">
                <a16:creationId xmlns:a16="http://schemas.microsoft.com/office/drawing/2014/main" id="{9488D4C6-3E1E-431E-9290-99CC714EC2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3519" y="96982"/>
            <a:ext cx="4858481" cy="6858000"/>
          </a:xfrm>
          <a:prstGeom prst="rect">
            <a:avLst/>
          </a:prstGeom>
        </p:spPr>
      </p:pic>
    </p:spTree>
    <p:extLst>
      <p:ext uri="{BB962C8B-B14F-4D97-AF65-F5344CB8AC3E}">
        <p14:creationId xmlns:p14="http://schemas.microsoft.com/office/powerpoint/2010/main" val="3307633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96546" cy="5869420"/>
          </a:xfrm>
        </p:spPr>
        <p:txBody>
          <a:bodyPr anchor="t">
            <a:normAutofit/>
          </a:bodyPr>
          <a:lstStyle/>
          <a:p>
            <a:r>
              <a:rPr lang="es-ES" sz="2800" b="1" dirty="0"/>
              <a:t>1445. Pedro García de </a:t>
            </a:r>
            <a:r>
              <a:rPr lang="pt-BR" sz="2800" b="1" dirty="0" err="1"/>
              <a:t>Benabarre</a:t>
            </a:r>
            <a:r>
              <a:rPr lang="es-ES" sz="2800" b="1" dirty="0"/>
              <a:t>. Dormición de la Virgen. MNAC.</a:t>
            </a:r>
            <a:br>
              <a:rPr lang="es-ES" sz="2800" b="1" dirty="0"/>
            </a:br>
            <a:br>
              <a:rPr lang="es-ES" sz="2800" b="1" dirty="0"/>
            </a:br>
            <a:r>
              <a:rPr lang="es-ES" sz="2400" b="0" i="0" dirty="0">
                <a:effectLst/>
                <a:latin typeface="+mn-lt"/>
              </a:rPr>
              <a:t>Compartimento central de un retablo dedicado a la Virgen. </a:t>
            </a:r>
            <a:br>
              <a:rPr lang="es-ES" sz="2400" b="0" i="0" dirty="0">
                <a:effectLst/>
                <a:latin typeface="+mn-lt"/>
              </a:rPr>
            </a:br>
            <a:r>
              <a:rPr lang="es-ES" sz="2400" b="0" i="0" dirty="0">
                <a:effectLst/>
                <a:latin typeface="+mn-lt"/>
              </a:rPr>
              <a:t>Procede de Peralta de la Sal (Huesca)</a:t>
            </a:r>
            <a:endParaRPr lang="es-ES" sz="2800" b="1" dirty="0">
              <a:latin typeface="+mn-lt"/>
            </a:endParaRPr>
          </a:p>
        </p:txBody>
      </p:sp>
      <p:pic>
        <p:nvPicPr>
          <p:cNvPr id="4" name="Imagen 3">
            <a:extLst>
              <a:ext uri="{FF2B5EF4-FFF2-40B4-BE49-F238E27FC236}">
                <a16:creationId xmlns:a16="http://schemas.microsoft.com/office/drawing/2014/main" id="{F2CB8B5C-EE78-4452-9FA9-CBC774D5E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1838" y="0"/>
            <a:ext cx="4380162" cy="6858000"/>
          </a:xfrm>
          <a:prstGeom prst="rect">
            <a:avLst/>
          </a:prstGeom>
        </p:spPr>
      </p:pic>
    </p:spTree>
    <p:extLst>
      <p:ext uri="{BB962C8B-B14F-4D97-AF65-F5344CB8AC3E}">
        <p14:creationId xmlns:p14="http://schemas.microsoft.com/office/powerpoint/2010/main" val="3279914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1746" cy="5869420"/>
          </a:xfrm>
        </p:spPr>
        <p:txBody>
          <a:bodyPr anchor="t">
            <a:normAutofit/>
          </a:bodyPr>
          <a:lstStyle/>
          <a:p>
            <a:r>
              <a:rPr lang="es-ES" sz="1800" b="0" i="0" u="none" strike="noStrike" baseline="0" dirty="0">
                <a:latin typeface="Times New Roman" panose="02020603050405020304" pitchFamily="18" charset="0"/>
              </a:rPr>
              <a:t>Jaume Ferrer y Pedro García de Benabarre.</a:t>
            </a:r>
            <a:br>
              <a:rPr lang="es-ES" sz="1800" b="0" i="0" u="none" strike="noStrike" baseline="0" dirty="0">
                <a:latin typeface="Times New Roman" panose="02020603050405020304" pitchFamily="18" charset="0"/>
              </a:rPr>
            </a:br>
            <a:r>
              <a:rPr lang="es-ES" sz="1800" b="0" i="1" u="none" strike="noStrike" baseline="0" dirty="0">
                <a:latin typeface="Times New Roman" panose="02020603050405020304" pitchFamily="18" charset="0"/>
              </a:rPr>
              <a:t>Adoración de los pastores, </a:t>
            </a:r>
            <a:r>
              <a:rPr lang="es-ES" sz="1800" b="0" i="0" u="none" strike="noStrike" baseline="0" dirty="0">
                <a:latin typeface="Times New Roman" panose="02020603050405020304" pitchFamily="18" charset="0"/>
              </a:rPr>
              <a:t>retablo de Peralta de la Sal.</a:t>
            </a:r>
            <a:br>
              <a:rPr lang="es-ES" sz="1800" b="0" i="0" u="none" strike="noStrike" baseline="0" dirty="0">
                <a:latin typeface="Times New Roman" panose="02020603050405020304" pitchFamily="18" charset="0"/>
              </a:rPr>
            </a:br>
            <a:r>
              <a:rPr lang="en-US" sz="1800" b="0" i="0" u="none" strike="noStrike" baseline="0" dirty="0">
                <a:latin typeface="Times New Roman" panose="02020603050405020304" pitchFamily="18" charset="0"/>
              </a:rPr>
              <a:t>The Cleveland Museum of Art (Ohio, EE.UU.).</a:t>
            </a:r>
            <a:endParaRPr lang="es-ES" sz="2800" dirty="0"/>
          </a:p>
        </p:txBody>
      </p:sp>
      <p:pic>
        <p:nvPicPr>
          <p:cNvPr id="4" name="Imagen 3">
            <a:extLst>
              <a:ext uri="{FF2B5EF4-FFF2-40B4-BE49-F238E27FC236}">
                <a16:creationId xmlns:a16="http://schemas.microsoft.com/office/drawing/2014/main" id="{D2B077ED-8748-474F-96C9-DCF3315FE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4867" y="0"/>
            <a:ext cx="4877133" cy="6858000"/>
          </a:xfrm>
          <a:prstGeom prst="rect">
            <a:avLst/>
          </a:prstGeom>
        </p:spPr>
      </p:pic>
    </p:spTree>
    <p:extLst>
      <p:ext uri="{BB962C8B-B14F-4D97-AF65-F5344CB8AC3E}">
        <p14:creationId xmlns:p14="http://schemas.microsoft.com/office/powerpoint/2010/main" val="4214131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617290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603673" cy="5869420"/>
          </a:xfrm>
        </p:spPr>
        <p:txBody>
          <a:bodyPr anchor="t">
            <a:normAutofit/>
          </a:bodyPr>
          <a:lstStyle/>
          <a:p>
            <a:r>
              <a:rPr lang="es-ES" sz="2800" b="1" dirty="0"/>
              <a:t>1455. Pedro García de </a:t>
            </a:r>
            <a:r>
              <a:rPr lang="pt-BR" sz="2800" b="1" dirty="0" err="1"/>
              <a:t>Benabarre</a:t>
            </a:r>
            <a:r>
              <a:rPr lang="es-ES" sz="2800" b="1" dirty="0"/>
              <a:t>. Retablo de San Sebastián. Museo del Prado.</a:t>
            </a:r>
            <a:br>
              <a:rPr lang="es-ES" sz="2800" b="1" dirty="0"/>
            </a:br>
            <a:r>
              <a:rPr lang="es-ES" sz="2800" b="1" dirty="0">
                <a:effectLst/>
              </a:rPr>
              <a:t>San Sebastián habla a Marcos y a Marceliano y san Sebastián y </a:t>
            </a:r>
            <a:r>
              <a:rPr lang="es-ES" sz="2800" b="1" u="none" strike="noStrike" dirty="0">
                <a:effectLst/>
              </a:rPr>
              <a:t>san Policarpo</a:t>
            </a:r>
            <a:r>
              <a:rPr lang="es-ES" sz="2800" b="1" dirty="0">
                <a:effectLst/>
              </a:rPr>
              <a:t> destruyendo los ídolos.</a:t>
            </a:r>
            <a:br>
              <a:rPr lang="es-ES" sz="1100" b="0" i="1" dirty="0">
                <a:solidFill>
                  <a:srgbClr val="525252"/>
                </a:solidFill>
                <a:effectLst/>
                <a:latin typeface="Hoefler Text A"/>
              </a:rPr>
            </a:br>
            <a:br>
              <a:rPr lang="es-ES" sz="2800" dirty="0"/>
            </a:br>
            <a:br>
              <a:rPr lang="es-ES" sz="2800" dirty="0"/>
            </a:br>
            <a:r>
              <a:rPr lang="es-ES" sz="2400" b="0" i="0" dirty="0">
                <a:effectLst/>
                <a:latin typeface="+mn-lt"/>
              </a:rPr>
              <a:t>En el registro superior, en un escenario urbano con un taller de zapatero al fondo, san Sebastián exhorta a los hermanos Marcos y Marceliano, encarcelados a causa de su fe, para que desoigan las súplicas de sus familiares y no renuncien al cristianismo. </a:t>
            </a:r>
            <a:br>
              <a:rPr lang="es-ES" sz="2400" b="0" i="0" dirty="0">
                <a:effectLst/>
                <a:latin typeface="+mn-lt"/>
              </a:rPr>
            </a:br>
            <a:r>
              <a:rPr lang="es-ES" sz="2400" b="0" i="0" dirty="0">
                <a:effectLst/>
                <a:latin typeface="+mn-lt"/>
              </a:rPr>
              <a:t>En el inferior, </a:t>
            </a:r>
            <a:r>
              <a:rPr lang="es-ES" sz="2400" b="0" i="0" u="none" strike="noStrike" dirty="0">
                <a:effectLst/>
                <a:latin typeface="+mn-lt"/>
              </a:rPr>
              <a:t>Sebastián</a:t>
            </a:r>
            <a:r>
              <a:rPr lang="es-ES" sz="2400" b="0" i="0" dirty="0">
                <a:effectLst/>
                <a:latin typeface="+mn-lt"/>
              </a:rPr>
              <a:t> y </a:t>
            </a:r>
            <a:r>
              <a:rPr lang="es-ES" sz="2400" b="0" i="0" u="none" strike="noStrike" dirty="0">
                <a:effectLst/>
                <a:latin typeface="+mn-lt"/>
              </a:rPr>
              <a:t>Policarpo</a:t>
            </a:r>
            <a:r>
              <a:rPr lang="es-ES" sz="2400" b="0" i="0" dirty="0">
                <a:effectLst/>
                <a:latin typeface="+mn-lt"/>
              </a:rPr>
              <a:t> destruyen las imágenes paganas para librar de su enfermedad al prefecto romano </a:t>
            </a:r>
            <a:r>
              <a:rPr lang="es-ES" sz="2400" b="0" i="0" dirty="0" err="1">
                <a:effectLst/>
                <a:latin typeface="+mn-lt"/>
              </a:rPr>
              <a:t>Cromacio</a:t>
            </a:r>
            <a:r>
              <a:rPr lang="es-ES" sz="2400" b="0" i="0" dirty="0">
                <a:effectLst/>
                <a:latin typeface="+mn-lt"/>
              </a:rPr>
              <a:t>. </a:t>
            </a:r>
            <a:br>
              <a:rPr lang="es-ES" sz="2400" b="0" i="0" dirty="0">
                <a:effectLst/>
                <a:latin typeface="+mn-lt"/>
              </a:rPr>
            </a:br>
            <a:r>
              <a:rPr lang="es-ES" sz="2400" b="0" i="0" dirty="0">
                <a:effectLst/>
                <a:latin typeface="+mn-lt"/>
              </a:rPr>
              <a:t>El autor, influido por </a:t>
            </a:r>
            <a:r>
              <a:rPr lang="es-ES" sz="2400" b="0" i="0" u="none" strike="noStrike" dirty="0">
                <a:effectLst/>
                <a:latin typeface="+mn-lt"/>
              </a:rPr>
              <a:t>Jaime Huguet</a:t>
            </a:r>
            <a:r>
              <a:rPr lang="es-ES" sz="2400" b="0" i="0" dirty="0">
                <a:effectLst/>
                <a:latin typeface="+mn-lt"/>
              </a:rPr>
              <a:t>, trabajó en </a:t>
            </a:r>
            <a:r>
              <a:rPr lang="es-ES" sz="2400" b="0" i="0" u="none" strike="noStrike" dirty="0">
                <a:effectLst/>
                <a:latin typeface="+mn-lt"/>
              </a:rPr>
              <a:t>Aragón</a:t>
            </a:r>
            <a:r>
              <a:rPr lang="es-ES" sz="2400" b="0" i="0" dirty="0">
                <a:effectLst/>
                <a:latin typeface="+mn-lt"/>
              </a:rPr>
              <a:t> y </a:t>
            </a:r>
            <a:r>
              <a:rPr lang="es-ES" sz="2400" b="0" i="0" u="none" strike="noStrike" dirty="0">
                <a:effectLst/>
                <a:latin typeface="+mn-lt"/>
              </a:rPr>
              <a:t>Cataluña</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430385B8-BFD6-4FD5-9B91-6F1F6CEBA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2359" y="0"/>
            <a:ext cx="2839641" cy="6858000"/>
          </a:xfrm>
          <a:prstGeom prst="rect">
            <a:avLst/>
          </a:prstGeom>
        </p:spPr>
      </p:pic>
    </p:spTree>
    <p:extLst>
      <p:ext uri="{BB962C8B-B14F-4D97-AF65-F5344CB8AC3E}">
        <p14:creationId xmlns:p14="http://schemas.microsoft.com/office/powerpoint/2010/main" val="4125849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814421" cy="5869420"/>
          </a:xfrm>
        </p:spPr>
        <p:txBody>
          <a:bodyPr anchor="t">
            <a:normAutofit/>
          </a:bodyPr>
          <a:lstStyle/>
          <a:p>
            <a:r>
              <a:rPr lang="es-ES" sz="2800" b="1" dirty="0"/>
              <a:t>1455. Pedro García de </a:t>
            </a:r>
            <a:r>
              <a:rPr lang="pt-BR" sz="2800" b="1" dirty="0" err="1"/>
              <a:t>Benabarre</a:t>
            </a:r>
            <a:r>
              <a:rPr lang="es-ES" sz="2800" b="1" dirty="0"/>
              <a:t>. Retablo de San Sebastián. Museo del Prado.</a:t>
            </a:r>
            <a:br>
              <a:rPr lang="es-ES" sz="2800" b="1" dirty="0"/>
            </a:br>
            <a:r>
              <a:rPr lang="es-ES" sz="2800" b="1" u="none" strike="noStrike" dirty="0">
                <a:effectLst/>
              </a:rPr>
              <a:t>Martirio de San Sebastián</a:t>
            </a:r>
            <a:r>
              <a:rPr lang="es-ES" sz="2800" b="1" dirty="0">
                <a:effectLst/>
              </a:rPr>
              <a:t> y </a:t>
            </a:r>
            <a:r>
              <a:rPr lang="es-ES" sz="2800" b="1" u="none" strike="noStrike" dirty="0">
                <a:effectLst/>
              </a:rPr>
              <a:t>San Policarpo.</a:t>
            </a:r>
            <a:br>
              <a:rPr lang="es-ES" sz="1100" b="0" i="1" dirty="0">
                <a:solidFill>
                  <a:srgbClr val="525252"/>
                </a:solidFill>
                <a:effectLst/>
                <a:latin typeface="Hoefler Text A"/>
              </a:rPr>
            </a:br>
            <a:br>
              <a:rPr lang="es-ES" sz="2800" dirty="0"/>
            </a:br>
            <a:br>
              <a:rPr lang="es-ES" sz="2800" dirty="0"/>
            </a:br>
            <a:br>
              <a:rPr lang="es-ES" sz="2800" dirty="0"/>
            </a:br>
            <a:r>
              <a:rPr lang="es-ES" sz="2400" b="0" i="0" dirty="0">
                <a:effectLst/>
                <a:latin typeface="+mn-lt"/>
              </a:rPr>
              <a:t>La escena inferior muestra al santo apaleado ante </a:t>
            </a:r>
            <a:r>
              <a:rPr lang="es-ES" sz="2400" b="0" i="0" u="none" strike="noStrike" dirty="0">
                <a:effectLst/>
                <a:latin typeface="+mn-lt"/>
              </a:rPr>
              <a:t>Diocleciano</a:t>
            </a:r>
            <a:r>
              <a:rPr lang="es-ES" sz="2400" b="0" i="0" dirty="0">
                <a:effectLst/>
                <a:latin typeface="+mn-lt"/>
              </a:rPr>
              <a:t> y cuando lo arrojan a un pozo. La superior representa al mártir asaeteado. </a:t>
            </a:r>
            <a:br>
              <a:rPr lang="es-ES" sz="2400" b="0" i="0" dirty="0">
                <a:effectLst/>
                <a:latin typeface="+mn-lt"/>
              </a:rPr>
            </a:br>
            <a:r>
              <a:rPr lang="es-ES" sz="2400" b="0" i="0" dirty="0">
                <a:effectLst/>
                <a:latin typeface="+mn-lt"/>
              </a:rPr>
              <a:t>En el catálogo de 1933 se clasificaba esta tabla y su compañera (</a:t>
            </a:r>
            <a:r>
              <a:rPr lang="es-ES" sz="2400" b="0" i="0" u="none" strike="noStrike" dirty="0">
                <a:effectLst/>
                <a:latin typeface="+mn-lt"/>
              </a:rPr>
              <a:t>P01324</a:t>
            </a:r>
            <a:r>
              <a:rPr lang="es-ES" sz="2400" b="0" i="0" dirty="0">
                <a:effectLst/>
                <a:latin typeface="+mn-lt"/>
              </a:rPr>
              <a:t>) como obras de un anónimo influido por Pere Huguet. </a:t>
            </a:r>
            <a:br>
              <a:rPr lang="es-ES" sz="2400" b="0" i="0" dirty="0">
                <a:effectLst/>
                <a:latin typeface="+mn-lt"/>
              </a:rPr>
            </a:br>
            <a:r>
              <a:rPr lang="es-ES" sz="2400" b="0" i="0" dirty="0">
                <a:effectLst/>
                <a:latin typeface="+mn-lt"/>
              </a:rPr>
              <a:t>Post las publicó, con dudas, como originales de García de Benabarre, y posteriormente las consideró seguras de su mano. </a:t>
            </a:r>
            <a:br>
              <a:rPr lang="es-ES" sz="2400" b="0" i="0" dirty="0">
                <a:effectLst/>
                <a:latin typeface="+mn-lt"/>
              </a:rPr>
            </a:br>
            <a:r>
              <a:rPr lang="es-ES" sz="2400" b="0" i="0" dirty="0">
                <a:effectLst/>
                <a:latin typeface="+mn-lt"/>
              </a:rPr>
              <a:t>Por sus caracteres y sus medidas emparentan con el retablo de </a:t>
            </a:r>
            <a:r>
              <a:rPr lang="es-ES" sz="2400" b="0" i="0" u="none" strike="noStrike" dirty="0">
                <a:effectLst/>
                <a:latin typeface="+mn-lt"/>
              </a:rPr>
              <a:t>Ainsa</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B1985EB2-ABBE-4E18-A182-B873DC8A16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7039" y="0"/>
            <a:ext cx="2864961" cy="6858000"/>
          </a:xfrm>
          <a:prstGeom prst="rect">
            <a:avLst/>
          </a:prstGeom>
        </p:spPr>
      </p:pic>
    </p:spTree>
    <p:extLst>
      <p:ext uri="{BB962C8B-B14F-4D97-AF65-F5344CB8AC3E}">
        <p14:creationId xmlns:p14="http://schemas.microsoft.com/office/powerpoint/2010/main" val="3535996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45377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974" y="365125"/>
            <a:ext cx="5084175" cy="6242152"/>
          </a:xfrm>
        </p:spPr>
        <p:txBody>
          <a:bodyPr anchor="t">
            <a:normAutofit/>
          </a:bodyPr>
          <a:lstStyle/>
          <a:p>
            <a:r>
              <a:rPr lang="es-ES" sz="2800" b="1" i="0" dirty="0">
                <a:effectLst/>
              </a:rPr>
              <a:t>1456. Pedro García de Benabarre. Retablo de San Quirico y Santa Julita. Museo diocesano, Barcelona</a:t>
            </a:r>
            <a:r>
              <a:rPr lang="es-ES" sz="2800" b="1" i="0" dirty="0">
                <a:solidFill>
                  <a:srgbClr val="333333"/>
                </a:solidFill>
                <a:effectLst/>
              </a:rPr>
              <a:t>.</a:t>
            </a:r>
            <a:br>
              <a:rPr lang="es-ES" sz="1100" b="0" i="0" dirty="0">
                <a:solidFill>
                  <a:srgbClr val="333333"/>
                </a:solidFill>
                <a:effectLst/>
                <a:latin typeface="Arial" panose="020B0604020202020204" pitchFamily="34" charset="0"/>
              </a:rPr>
            </a:br>
            <a:br>
              <a:rPr lang="es-ES" sz="1100" b="0" i="0" dirty="0">
                <a:solidFill>
                  <a:srgbClr val="333333"/>
                </a:solidFill>
                <a:effectLst/>
                <a:latin typeface="Arial" panose="020B0604020202020204" pitchFamily="34" charset="0"/>
              </a:rPr>
            </a:br>
            <a:r>
              <a:rPr lang="es-ES" sz="2000" dirty="0">
                <a:solidFill>
                  <a:srgbClr val="333333"/>
                </a:solidFill>
                <a:latin typeface="+mn-lt"/>
              </a:rPr>
              <a:t>E</a:t>
            </a:r>
            <a:r>
              <a:rPr lang="es-ES" sz="2000" b="0" i="0" dirty="0">
                <a:effectLst/>
                <a:latin typeface="+mn-lt"/>
              </a:rPr>
              <a:t>l retablo gótico se encargó a principios de la segunda mitad del siglo XV en el taller del pintor Bernat Martorell. Cuando el maestro Martorell murió, otro pintor, Miquel Nadal, fue el encargado de completarlo, tarea que finalmente llevaría a cabo el maestro Pere García de </a:t>
            </a:r>
            <a:r>
              <a:rPr lang="es-ES" sz="2000" b="0" i="0" dirty="0" err="1">
                <a:effectLst/>
                <a:latin typeface="+mn-lt"/>
              </a:rPr>
              <a:t>Benavarri</a:t>
            </a:r>
            <a:r>
              <a:rPr lang="es-ES" sz="2000" b="0" i="0" dirty="0">
                <a:effectLst/>
                <a:latin typeface="+mn-lt"/>
              </a:rPr>
              <a:t>. </a:t>
            </a:r>
            <a:br>
              <a:rPr lang="es-ES" sz="2000" b="0" i="0" dirty="0">
                <a:effectLst/>
                <a:latin typeface="+mn-lt"/>
              </a:rPr>
            </a:br>
            <a:r>
              <a:rPr lang="es-ES" sz="2000" b="0" i="0" dirty="0">
                <a:effectLst/>
                <a:latin typeface="+mn-lt"/>
              </a:rPr>
              <a:t>El cuadro -óleo sobre tabla- está dedicado a los santos Quirze y Julita, propietarios de la parroquia de Sant Quirze del</a:t>
            </a:r>
            <a:br>
              <a:rPr lang="es-ES" sz="2000" dirty="0">
                <a:latin typeface="+mn-lt"/>
              </a:rPr>
            </a:br>
            <a:r>
              <a:rPr lang="es-ES" sz="2000" b="0" i="0" dirty="0">
                <a:effectLst/>
                <a:latin typeface="+mn-lt"/>
              </a:rPr>
              <a:t>Vallès. Las cuatro maderas que componen el retablo conforman un total de ocho escenas</a:t>
            </a:r>
            <a:endParaRPr lang="es-ES" sz="2800" dirty="0">
              <a:latin typeface="+mn-lt"/>
            </a:endParaRPr>
          </a:p>
        </p:txBody>
      </p:sp>
      <p:pic>
        <p:nvPicPr>
          <p:cNvPr id="4" name="Imagen 3">
            <a:extLst>
              <a:ext uri="{FF2B5EF4-FFF2-40B4-BE49-F238E27FC236}">
                <a16:creationId xmlns:a16="http://schemas.microsoft.com/office/drawing/2014/main" id="{B710D1D2-46D3-4BC7-8EB4-F432701E48E8}"/>
              </a:ext>
            </a:extLst>
          </p:cNvPr>
          <p:cNvPicPr>
            <a:picLocks noChangeAspect="1"/>
          </p:cNvPicPr>
          <p:nvPr/>
        </p:nvPicPr>
        <p:blipFill rotWithShape="1">
          <a:blip r:embed="rId2">
            <a:extLst>
              <a:ext uri="{28A0092B-C50C-407E-A947-70E740481C1C}">
                <a14:useLocalDpi xmlns:a14="http://schemas.microsoft.com/office/drawing/2010/main" val="0"/>
              </a:ext>
            </a:extLst>
          </a:blip>
          <a:srcRect l="13491" r="14651"/>
          <a:stretch/>
        </p:blipFill>
        <p:spPr>
          <a:xfrm>
            <a:off x="5320149" y="0"/>
            <a:ext cx="6871852" cy="6858000"/>
          </a:xfrm>
          <a:prstGeom prst="rect">
            <a:avLst/>
          </a:prstGeom>
        </p:spPr>
      </p:pic>
    </p:spTree>
    <p:extLst>
      <p:ext uri="{BB962C8B-B14F-4D97-AF65-F5344CB8AC3E}">
        <p14:creationId xmlns:p14="http://schemas.microsoft.com/office/powerpoint/2010/main" val="3286568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50675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59237" cy="5869420"/>
          </a:xfrm>
        </p:spPr>
        <p:txBody>
          <a:bodyPr anchor="t">
            <a:normAutofit/>
          </a:bodyPr>
          <a:lstStyle/>
          <a:p>
            <a:r>
              <a:rPr lang="es-ES" sz="2800" dirty="0"/>
              <a:t>1459. Pedro García de Benabarre. Virgen y San Vicente Ferrer. MNAC.</a:t>
            </a:r>
          </a:p>
        </p:txBody>
      </p:sp>
      <p:pic>
        <p:nvPicPr>
          <p:cNvPr id="4" name="Imagen 3">
            <a:extLst>
              <a:ext uri="{FF2B5EF4-FFF2-40B4-BE49-F238E27FC236}">
                <a16:creationId xmlns:a16="http://schemas.microsoft.com/office/drawing/2014/main" id="{FF8610C9-B0F3-4DF4-A4E6-503C012714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3938" y="0"/>
            <a:ext cx="5068062" cy="6858000"/>
          </a:xfrm>
          <a:prstGeom prst="rect">
            <a:avLst/>
          </a:prstGeom>
        </p:spPr>
      </p:pic>
    </p:spTree>
    <p:extLst>
      <p:ext uri="{BB962C8B-B14F-4D97-AF65-F5344CB8AC3E}">
        <p14:creationId xmlns:p14="http://schemas.microsoft.com/office/powerpoint/2010/main" val="1827572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88004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18378" cy="5869420"/>
          </a:xfrm>
        </p:spPr>
        <p:txBody>
          <a:bodyPr anchor="t">
            <a:normAutofit/>
          </a:bodyPr>
          <a:lstStyle/>
          <a:p>
            <a:r>
              <a:rPr lang="pt-BR" sz="2800" dirty="0"/>
              <a:t>1460. Pedro García de </a:t>
            </a:r>
            <a:r>
              <a:rPr lang="pt-BR" sz="2800" dirty="0" err="1"/>
              <a:t>Benabarre</a:t>
            </a:r>
            <a:r>
              <a:rPr lang="pt-BR" sz="2800" dirty="0"/>
              <a:t>. Santa Bárbara. MNAC.</a:t>
            </a:r>
            <a:endParaRPr lang="es-ES" sz="2800" dirty="0"/>
          </a:p>
        </p:txBody>
      </p:sp>
      <p:pic>
        <p:nvPicPr>
          <p:cNvPr id="4" name="Imagen 3">
            <a:extLst>
              <a:ext uri="{FF2B5EF4-FFF2-40B4-BE49-F238E27FC236}">
                <a16:creationId xmlns:a16="http://schemas.microsoft.com/office/drawing/2014/main" id="{440C0B71-DC78-48DF-8DFC-A6E6445D8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0996" y="0"/>
            <a:ext cx="3461004" cy="6858000"/>
          </a:xfrm>
          <a:prstGeom prst="rect">
            <a:avLst/>
          </a:prstGeom>
        </p:spPr>
      </p:pic>
    </p:spTree>
    <p:extLst>
      <p:ext uri="{BB962C8B-B14F-4D97-AF65-F5344CB8AC3E}">
        <p14:creationId xmlns:p14="http://schemas.microsoft.com/office/powerpoint/2010/main" val="2802430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95762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1460. Pedro García de Benabarre. San Miguel.</a:t>
            </a:r>
          </a:p>
        </p:txBody>
      </p:sp>
      <p:pic>
        <p:nvPicPr>
          <p:cNvPr id="4" name="Imagen 3">
            <a:extLst>
              <a:ext uri="{FF2B5EF4-FFF2-40B4-BE49-F238E27FC236}">
                <a16:creationId xmlns:a16="http://schemas.microsoft.com/office/drawing/2014/main" id="{9E85D66D-E9D9-428C-815F-BAC3BBAE2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5636" y="0"/>
            <a:ext cx="5736364" cy="6858000"/>
          </a:xfrm>
          <a:prstGeom prst="rect">
            <a:avLst/>
          </a:prstGeom>
        </p:spPr>
      </p:pic>
    </p:spTree>
    <p:extLst>
      <p:ext uri="{BB962C8B-B14F-4D97-AF65-F5344CB8AC3E}">
        <p14:creationId xmlns:p14="http://schemas.microsoft.com/office/powerpoint/2010/main" val="1820553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939448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7268409" cy="5869420"/>
          </a:xfrm>
        </p:spPr>
        <p:txBody>
          <a:bodyPr anchor="t">
            <a:normAutofit/>
          </a:bodyPr>
          <a:lstStyle/>
          <a:p>
            <a:r>
              <a:rPr lang="pt-BR" sz="2800" b="1" dirty="0"/>
              <a:t>1470. Pedro García de </a:t>
            </a:r>
            <a:r>
              <a:rPr lang="pt-BR" sz="2800" b="1" dirty="0" err="1"/>
              <a:t>Benabarre</a:t>
            </a:r>
            <a:r>
              <a:rPr lang="pt-BR" sz="2800" b="1" dirty="0"/>
              <a:t>. </a:t>
            </a:r>
            <a:r>
              <a:rPr lang="pt-BR" sz="2800" b="1" dirty="0" err="1"/>
              <a:t>Virgen</a:t>
            </a:r>
            <a:r>
              <a:rPr lang="pt-BR" sz="2800" b="1" dirty="0"/>
              <a:t>. MNAC.</a:t>
            </a:r>
            <a:br>
              <a:rPr lang="pt-BR" sz="2800" b="1" dirty="0"/>
            </a:br>
            <a:br>
              <a:rPr lang="pt-BR" sz="2800" dirty="0"/>
            </a:br>
            <a:r>
              <a:rPr lang="pt-BR" sz="2400" dirty="0">
                <a:latin typeface="+mn-lt"/>
              </a:rPr>
              <a:t>Procede de </a:t>
            </a:r>
            <a:r>
              <a:rPr lang="pt-BR" sz="2400" dirty="0" err="1">
                <a:latin typeface="+mn-lt"/>
              </a:rPr>
              <a:t>la</a:t>
            </a:r>
            <a:r>
              <a:rPr lang="pt-BR" sz="2400" dirty="0">
                <a:latin typeface="+mn-lt"/>
              </a:rPr>
              <a:t> </a:t>
            </a:r>
            <a:r>
              <a:rPr lang="es-ES" sz="2400" dirty="0">
                <a:latin typeface="+mn-lt"/>
              </a:rPr>
              <a:t>Iglesia de Bellcaire de Urgell.</a:t>
            </a:r>
          </a:p>
        </p:txBody>
      </p:sp>
      <p:pic>
        <p:nvPicPr>
          <p:cNvPr id="4" name="Imagen 3">
            <a:extLst>
              <a:ext uri="{FF2B5EF4-FFF2-40B4-BE49-F238E27FC236}">
                <a16:creationId xmlns:a16="http://schemas.microsoft.com/office/drawing/2014/main" id="{AC721A17-B58B-49A0-9A1C-89B24E0A74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0918" y="1"/>
            <a:ext cx="4591082" cy="6858000"/>
          </a:xfrm>
          <a:prstGeom prst="rect">
            <a:avLst/>
          </a:prstGeom>
        </p:spPr>
      </p:pic>
    </p:spTree>
    <p:extLst>
      <p:ext uri="{BB962C8B-B14F-4D97-AF65-F5344CB8AC3E}">
        <p14:creationId xmlns:p14="http://schemas.microsoft.com/office/powerpoint/2010/main" val="4168612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993777" y="378979"/>
            <a:ext cx="4298576" cy="5869420"/>
          </a:xfrm>
        </p:spPr>
        <p:txBody>
          <a:bodyPr anchor="t">
            <a:normAutofit/>
          </a:bodyPr>
          <a:lstStyle/>
          <a:p>
            <a:r>
              <a:rPr lang="es-ES" sz="2800" b="1" dirty="0"/>
              <a:t>Pedro García de Benabarre. San Pedro y Antonio Abad. Museo Goya, Castres, Francia.</a:t>
            </a:r>
            <a:br>
              <a:rPr lang="es-ES" sz="2800" b="1" dirty="0"/>
            </a:br>
            <a:br>
              <a:rPr lang="es-ES" sz="2400" b="1" dirty="0">
                <a:latin typeface="+mn-lt"/>
              </a:rPr>
            </a:br>
            <a:r>
              <a:rPr lang="pt-BR" sz="2400" dirty="0">
                <a:latin typeface="+mn-lt"/>
              </a:rPr>
              <a:t>Procede de </a:t>
            </a:r>
            <a:r>
              <a:rPr lang="pt-BR" sz="2400" dirty="0" err="1">
                <a:latin typeface="+mn-lt"/>
              </a:rPr>
              <a:t>la</a:t>
            </a:r>
            <a:r>
              <a:rPr lang="pt-BR" sz="2400" dirty="0">
                <a:latin typeface="+mn-lt"/>
              </a:rPr>
              <a:t> </a:t>
            </a:r>
            <a:r>
              <a:rPr lang="es-ES" sz="2400" dirty="0">
                <a:latin typeface="+mn-lt"/>
              </a:rPr>
              <a:t>Iglesia de Bellcaire de Urgell.</a:t>
            </a:r>
            <a:br>
              <a:rPr lang="es-ES" sz="2400" dirty="0">
                <a:latin typeface="+mn-lt"/>
              </a:rPr>
            </a:br>
            <a:br>
              <a:rPr lang="es-ES" sz="2400" dirty="0">
                <a:latin typeface="+mn-lt"/>
              </a:rPr>
            </a:br>
            <a:br>
              <a:rPr lang="es-ES" sz="2400" dirty="0">
                <a:latin typeface="+mn-lt"/>
              </a:rPr>
            </a:br>
            <a:r>
              <a:rPr lang="es-ES" sz="2800" b="1" dirty="0">
                <a:hlinkClick r:id="rId2"/>
              </a:rPr>
              <a:t>Una virgen entre ángeles... y santos | Cataluña | EL PAÍS (elpais.com)</a:t>
            </a:r>
            <a:endParaRPr lang="es-ES" sz="2800" b="1" dirty="0">
              <a:latin typeface="+mn-lt"/>
            </a:endParaRPr>
          </a:p>
        </p:txBody>
      </p:sp>
      <p:pic>
        <p:nvPicPr>
          <p:cNvPr id="4" name="Imagen 3">
            <a:extLst>
              <a:ext uri="{FF2B5EF4-FFF2-40B4-BE49-F238E27FC236}">
                <a16:creationId xmlns:a16="http://schemas.microsoft.com/office/drawing/2014/main" id="{CB3F79C8-468A-4078-8B8E-E5825FFC4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2353" y="0"/>
            <a:ext cx="3899647" cy="6858000"/>
          </a:xfrm>
          <a:prstGeom prst="rect">
            <a:avLst/>
          </a:prstGeom>
        </p:spPr>
      </p:pic>
      <p:pic>
        <p:nvPicPr>
          <p:cNvPr id="6" name="Imagen 5">
            <a:extLst>
              <a:ext uri="{FF2B5EF4-FFF2-40B4-BE49-F238E27FC236}">
                <a16:creationId xmlns:a16="http://schemas.microsoft.com/office/drawing/2014/main" id="{57A21739-2E5E-4D90-B46C-703175EEAD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93776" cy="6858000"/>
          </a:xfrm>
          <a:prstGeom prst="rect">
            <a:avLst/>
          </a:prstGeom>
        </p:spPr>
      </p:pic>
    </p:spTree>
    <p:extLst>
      <p:ext uri="{BB962C8B-B14F-4D97-AF65-F5344CB8AC3E}">
        <p14:creationId xmlns:p14="http://schemas.microsoft.com/office/powerpoint/2010/main" val="2169597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03892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4" y="365125"/>
            <a:ext cx="7232072" cy="5869420"/>
          </a:xfrm>
        </p:spPr>
        <p:txBody>
          <a:bodyPr anchor="t">
            <a:normAutofit/>
          </a:bodyPr>
          <a:lstStyle/>
          <a:p>
            <a:r>
              <a:rPr lang="es-ES" sz="2800" dirty="0"/>
              <a:t>1470. Pedro García de Benabarre. San Pablo y San Pedro. </a:t>
            </a:r>
            <a:r>
              <a:rPr lang="es-ES" sz="2800" dirty="0" err="1"/>
              <a:t>Szépmüvészeti</a:t>
            </a:r>
            <a:r>
              <a:rPr lang="es-ES" sz="2800" dirty="0"/>
              <a:t> </a:t>
            </a:r>
            <a:r>
              <a:rPr lang="es-ES" sz="2800" dirty="0" err="1"/>
              <a:t>Múzeum</a:t>
            </a:r>
            <a:r>
              <a:rPr lang="es-ES" sz="2800" dirty="0"/>
              <a:t>.</a:t>
            </a:r>
            <a:br>
              <a:rPr lang="es-ES" sz="2800" dirty="0"/>
            </a:br>
            <a:br>
              <a:rPr lang="es-ES" sz="2400" dirty="0">
                <a:latin typeface="+mn-lt"/>
              </a:rPr>
            </a:br>
            <a:r>
              <a:rPr lang="es-ES" sz="2400" dirty="0">
                <a:effectLst/>
                <a:latin typeface="+mn-lt"/>
                <a:ea typeface="Times New Roman" panose="02020603050405020304" pitchFamily="18" charset="0"/>
              </a:rPr>
              <a:t>Puertas laterales del retablo de la Virgen de Montañana con los santos Pedro Apóstol y Pablo, procedentes de la iglesia parroquial de </a:t>
            </a:r>
            <a:r>
              <a:rPr lang="es-ES" sz="2400" u="none" strike="noStrike" dirty="0">
                <a:effectLst/>
                <a:latin typeface="+mn-lt"/>
                <a:ea typeface="Times New Roman" panose="02020603050405020304" pitchFamily="18" charset="0"/>
                <a:cs typeface="Times New Roman" panose="02020603050405020304" pitchFamily="18" charset="0"/>
              </a:rPr>
              <a:t>Montañana</a:t>
            </a:r>
            <a:r>
              <a:rPr lang="es-ES" sz="2400" dirty="0">
                <a:effectLst/>
                <a:latin typeface="+mn-lt"/>
                <a:ea typeface="Times New Roman" panose="02020603050405020304" pitchFamily="18" charset="0"/>
              </a:rPr>
              <a:t> (Huesca).</a:t>
            </a:r>
            <a:endParaRPr lang="es-ES" sz="2000" dirty="0">
              <a:latin typeface="+mn-lt"/>
            </a:endParaRPr>
          </a:p>
        </p:txBody>
      </p:sp>
      <p:pic>
        <p:nvPicPr>
          <p:cNvPr id="4" name="Imagen 3">
            <a:extLst>
              <a:ext uri="{FF2B5EF4-FFF2-40B4-BE49-F238E27FC236}">
                <a16:creationId xmlns:a16="http://schemas.microsoft.com/office/drawing/2014/main" id="{0E3AC0A1-8A54-4B9F-97F1-02B8069D65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0582" cy="6863329"/>
          </a:xfrm>
          <a:prstGeom prst="rect">
            <a:avLst/>
          </a:prstGeom>
        </p:spPr>
      </p:pic>
      <p:pic>
        <p:nvPicPr>
          <p:cNvPr id="5" name="Imagen 4">
            <a:extLst>
              <a:ext uri="{FF2B5EF4-FFF2-40B4-BE49-F238E27FC236}">
                <a16:creationId xmlns:a16="http://schemas.microsoft.com/office/drawing/2014/main" id="{D9C7CE5E-D52D-42BE-B27E-924390BE23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1720" y="0"/>
            <a:ext cx="2240280" cy="6858000"/>
          </a:xfrm>
          <a:prstGeom prst="rect">
            <a:avLst/>
          </a:prstGeom>
        </p:spPr>
      </p:pic>
    </p:spTree>
    <p:extLst>
      <p:ext uri="{BB962C8B-B14F-4D97-AF65-F5344CB8AC3E}">
        <p14:creationId xmlns:p14="http://schemas.microsoft.com/office/powerpoint/2010/main" val="729983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30949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3818" cy="5869420"/>
          </a:xfrm>
        </p:spPr>
        <p:txBody>
          <a:bodyPr anchor="t">
            <a:normAutofit/>
          </a:bodyPr>
          <a:lstStyle/>
          <a:p>
            <a:r>
              <a:rPr lang="es-ES" sz="2800" dirty="0"/>
              <a:t>1475. Pedro García de Benabarre, Taller. Nacimiento de la Virgen. MNAC.</a:t>
            </a:r>
          </a:p>
        </p:txBody>
      </p:sp>
      <p:pic>
        <p:nvPicPr>
          <p:cNvPr id="4" name="Imagen 3">
            <a:extLst>
              <a:ext uri="{FF2B5EF4-FFF2-40B4-BE49-F238E27FC236}">
                <a16:creationId xmlns:a16="http://schemas.microsoft.com/office/drawing/2014/main" id="{C85ECD4A-5AB2-4843-9223-CB927D7A3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3082" y="0"/>
            <a:ext cx="5058918" cy="6858000"/>
          </a:xfrm>
          <a:prstGeom prst="rect">
            <a:avLst/>
          </a:prstGeom>
        </p:spPr>
      </p:pic>
    </p:spTree>
    <p:extLst>
      <p:ext uri="{BB962C8B-B14F-4D97-AF65-F5344CB8AC3E}">
        <p14:creationId xmlns:p14="http://schemas.microsoft.com/office/powerpoint/2010/main" val="2054444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9346" cy="5869420"/>
          </a:xfrm>
        </p:spPr>
        <p:txBody>
          <a:bodyPr anchor="t">
            <a:normAutofit/>
          </a:bodyPr>
          <a:lstStyle/>
          <a:p>
            <a:r>
              <a:rPr lang="es-ES" sz="2800" dirty="0"/>
              <a:t>1475. Pedro García de Benabarre, Taller. Natividad. MNAC.</a:t>
            </a:r>
          </a:p>
        </p:txBody>
      </p:sp>
      <p:pic>
        <p:nvPicPr>
          <p:cNvPr id="4" name="Imagen 3">
            <a:extLst>
              <a:ext uri="{FF2B5EF4-FFF2-40B4-BE49-F238E27FC236}">
                <a16:creationId xmlns:a16="http://schemas.microsoft.com/office/drawing/2014/main" id="{D50A08CB-1E37-445D-8724-43DB7CA1B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2518" y="0"/>
            <a:ext cx="4999482" cy="6858000"/>
          </a:xfrm>
          <a:prstGeom prst="rect">
            <a:avLst/>
          </a:prstGeom>
        </p:spPr>
      </p:pic>
    </p:spTree>
    <p:extLst>
      <p:ext uri="{BB962C8B-B14F-4D97-AF65-F5344CB8AC3E}">
        <p14:creationId xmlns:p14="http://schemas.microsoft.com/office/powerpoint/2010/main" val="43954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97574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492837" cy="5869420"/>
          </a:xfrm>
        </p:spPr>
        <p:txBody>
          <a:bodyPr anchor="t">
            <a:normAutofit/>
          </a:bodyPr>
          <a:lstStyle/>
          <a:p>
            <a:r>
              <a:rPr lang="es-ES" sz="2800" dirty="0"/>
              <a:t>1475. Pedro García de Benabarre. San Cosme. MNAC.</a:t>
            </a:r>
          </a:p>
        </p:txBody>
      </p:sp>
      <p:pic>
        <p:nvPicPr>
          <p:cNvPr id="4" name="Imagen 3">
            <a:extLst>
              <a:ext uri="{FF2B5EF4-FFF2-40B4-BE49-F238E27FC236}">
                <a16:creationId xmlns:a16="http://schemas.microsoft.com/office/drawing/2014/main" id="{1F60E7C6-5DB8-4368-97EF-84E8972B40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8706" y="0"/>
            <a:ext cx="2873294" cy="6858000"/>
          </a:xfrm>
          <a:prstGeom prst="rect">
            <a:avLst/>
          </a:prstGeom>
        </p:spPr>
      </p:pic>
    </p:spTree>
    <p:extLst>
      <p:ext uri="{BB962C8B-B14F-4D97-AF65-F5344CB8AC3E}">
        <p14:creationId xmlns:p14="http://schemas.microsoft.com/office/powerpoint/2010/main" val="3013500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08650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09164" cy="5869420"/>
          </a:xfrm>
        </p:spPr>
        <p:txBody>
          <a:bodyPr anchor="t">
            <a:normAutofit/>
          </a:bodyPr>
          <a:lstStyle/>
          <a:p>
            <a:r>
              <a:rPr lang="es-ES" sz="2800" b="1" dirty="0"/>
              <a:t>1485. Pedro García de Benabarre, Taller. San Julio a caballo. MNAC.</a:t>
            </a:r>
          </a:p>
        </p:txBody>
      </p:sp>
      <p:pic>
        <p:nvPicPr>
          <p:cNvPr id="4" name="Imagen 3">
            <a:extLst>
              <a:ext uri="{FF2B5EF4-FFF2-40B4-BE49-F238E27FC236}">
                <a16:creationId xmlns:a16="http://schemas.microsoft.com/office/drawing/2014/main" id="{A5C08BC3-724B-4AC3-BF0B-20EF25E632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5396" y="0"/>
            <a:ext cx="4036604" cy="6858000"/>
          </a:xfrm>
          <a:prstGeom prst="rect">
            <a:avLst/>
          </a:prstGeom>
        </p:spPr>
      </p:pic>
    </p:spTree>
    <p:extLst>
      <p:ext uri="{BB962C8B-B14F-4D97-AF65-F5344CB8AC3E}">
        <p14:creationId xmlns:p14="http://schemas.microsoft.com/office/powerpoint/2010/main" val="1590235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38268" cy="5869420"/>
          </a:xfrm>
        </p:spPr>
        <p:txBody>
          <a:bodyPr anchor="t">
            <a:normAutofit/>
          </a:bodyPr>
          <a:lstStyle/>
          <a:p>
            <a:r>
              <a:rPr lang="es-ES" sz="2800" b="1" dirty="0"/>
              <a:t>1485. Pedro García de Benabarre. Santa Ana. MNAC.</a:t>
            </a:r>
            <a:br>
              <a:rPr lang="es-ES" sz="2800" b="1" dirty="0"/>
            </a:br>
            <a:br>
              <a:rPr lang="es-ES" sz="2800" b="1" dirty="0"/>
            </a:br>
            <a:r>
              <a:rPr lang="es-ES" sz="2400" dirty="0">
                <a:effectLst/>
                <a:latin typeface="+mn-lt"/>
                <a:ea typeface="Times New Roman" panose="02020603050405020304" pitchFamily="18" charset="0"/>
              </a:rPr>
              <a:t>Pintura sobre tabla de la </a:t>
            </a:r>
            <a:r>
              <a:rPr lang="es-ES" sz="2400" i="1" dirty="0">
                <a:effectLst/>
                <a:latin typeface="+mn-lt"/>
                <a:ea typeface="Times New Roman" panose="02020603050405020304" pitchFamily="18" charset="0"/>
              </a:rPr>
              <a:t>Ana Triple</a:t>
            </a:r>
            <a:r>
              <a:rPr lang="es-ES" sz="2400" dirty="0">
                <a:effectLst/>
                <a:latin typeface="+mn-lt"/>
                <a:ea typeface="Times New Roman" panose="02020603050405020304" pitchFamily="18" charset="0"/>
              </a:rPr>
              <a:t> —Santa Ana con su hija la Virgen María y el Niño— junto a dos ángeles, parte principal de un retablo procedente del Convento de Santa Clara de </a:t>
            </a:r>
            <a:r>
              <a:rPr lang="es-ES" sz="2400" u="none" strike="noStrike" dirty="0">
                <a:effectLst/>
                <a:latin typeface="+mn-lt"/>
                <a:ea typeface="Times New Roman" panose="02020603050405020304" pitchFamily="18" charset="0"/>
                <a:cs typeface="Times New Roman" panose="02020603050405020304" pitchFamily="18" charset="0"/>
              </a:rPr>
              <a:t>Barbastro</a:t>
            </a:r>
            <a:r>
              <a:rPr lang="es-ES" sz="2400" dirty="0">
                <a:effectLst/>
                <a:latin typeface="+mn-lt"/>
                <a:ea typeface="Times New Roman" panose="02020603050405020304" pitchFamily="18" charset="0"/>
              </a:rPr>
              <a:t> (Huesca).</a:t>
            </a:r>
            <a:endParaRPr lang="es-ES" sz="2800" b="1" dirty="0">
              <a:latin typeface="+mn-lt"/>
            </a:endParaRPr>
          </a:p>
        </p:txBody>
      </p:sp>
      <p:pic>
        <p:nvPicPr>
          <p:cNvPr id="4" name="Imagen 3">
            <a:extLst>
              <a:ext uri="{FF2B5EF4-FFF2-40B4-BE49-F238E27FC236}">
                <a16:creationId xmlns:a16="http://schemas.microsoft.com/office/drawing/2014/main" id="{C33746EA-D668-4865-A46F-18060E5D2C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0886" y="0"/>
            <a:ext cx="4341114" cy="6858000"/>
          </a:xfrm>
          <a:prstGeom prst="rect">
            <a:avLst/>
          </a:prstGeom>
        </p:spPr>
      </p:pic>
    </p:spTree>
    <p:extLst>
      <p:ext uri="{BB962C8B-B14F-4D97-AF65-F5344CB8AC3E}">
        <p14:creationId xmlns:p14="http://schemas.microsoft.com/office/powerpoint/2010/main" val="3976116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55550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74683" cy="5869420"/>
          </a:xfrm>
        </p:spPr>
        <p:txBody>
          <a:bodyPr anchor="t">
            <a:normAutofit/>
          </a:bodyPr>
          <a:lstStyle/>
          <a:p>
            <a:r>
              <a:rPr lang="es-ES" sz="2800" dirty="0"/>
              <a:t>1485. Pedro García de Benabarre. Virgen con ángeles.</a:t>
            </a:r>
          </a:p>
        </p:txBody>
      </p:sp>
      <p:pic>
        <p:nvPicPr>
          <p:cNvPr id="4" name="Imagen 3">
            <a:extLst>
              <a:ext uri="{FF2B5EF4-FFF2-40B4-BE49-F238E27FC236}">
                <a16:creationId xmlns:a16="http://schemas.microsoft.com/office/drawing/2014/main" id="{38F8F24D-0731-4ED4-92EB-6C4D4C66C7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7301" y="0"/>
            <a:ext cx="3304699" cy="6858000"/>
          </a:xfrm>
          <a:prstGeom prst="rect">
            <a:avLst/>
          </a:prstGeom>
        </p:spPr>
      </p:pic>
    </p:spTree>
    <p:extLst>
      <p:ext uri="{BB962C8B-B14F-4D97-AF65-F5344CB8AC3E}">
        <p14:creationId xmlns:p14="http://schemas.microsoft.com/office/powerpoint/2010/main" val="3774665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026694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3462" cy="5869420"/>
          </a:xfrm>
        </p:spPr>
        <p:txBody>
          <a:bodyPr anchor="t">
            <a:normAutofit/>
          </a:bodyPr>
          <a:lstStyle/>
          <a:p>
            <a:r>
              <a:rPr lang="es-ES" sz="2800" dirty="0"/>
              <a:t>Pedro García de Benabarre. Retablo de la Santísima Trinidad. Monasterio de San Pedro de </a:t>
            </a:r>
            <a:r>
              <a:rPr lang="es-ES" sz="2800" dirty="0" err="1"/>
              <a:t>Siresa</a:t>
            </a:r>
            <a:r>
              <a:rPr lang="es-ES" sz="2800" dirty="0"/>
              <a:t>, Huesca.</a:t>
            </a:r>
          </a:p>
        </p:txBody>
      </p:sp>
      <p:pic>
        <p:nvPicPr>
          <p:cNvPr id="4" name="Imagen 3">
            <a:extLst>
              <a:ext uri="{FF2B5EF4-FFF2-40B4-BE49-F238E27FC236}">
                <a16:creationId xmlns:a16="http://schemas.microsoft.com/office/drawing/2014/main" id="{1237F2B4-8A5F-47F1-9A72-FD62A7F9F57D}"/>
              </a:ext>
            </a:extLst>
          </p:cNvPr>
          <p:cNvPicPr>
            <a:picLocks noChangeAspect="1"/>
          </p:cNvPicPr>
          <p:nvPr/>
        </p:nvPicPr>
        <p:blipFill rotWithShape="1">
          <a:blip r:embed="rId2">
            <a:extLst>
              <a:ext uri="{28A0092B-C50C-407E-A947-70E740481C1C}">
                <a14:useLocalDpi xmlns:a14="http://schemas.microsoft.com/office/drawing/2010/main" val="0"/>
              </a:ext>
            </a:extLst>
          </a:blip>
          <a:srcRect l="8442" t="6957" r="6225" b="5013"/>
          <a:stretch/>
        </p:blipFill>
        <p:spPr>
          <a:xfrm>
            <a:off x="7206080" y="0"/>
            <a:ext cx="4985920" cy="6858000"/>
          </a:xfrm>
          <a:prstGeom prst="rect">
            <a:avLst/>
          </a:prstGeom>
        </p:spPr>
      </p:pic>
    </p:spTree>
    <p:extLst>
      <p:ext uri="{BB962C8B-B14F-4D97-AF65-F5344CB8AC3E}">
        <p14:creationId xmlns:p14="http://schemas.microsoft.com/office/powerpoint/2010/main" val="3478491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89321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9185" cy="5869420"/>
          </a:xfrm>
        </p:spPr>
        <p:txBody>
          <a:bodyPr anchor="t">
            <a:normAutofit/>
          </a:bodyPr>
          <a:lstStyle/>
          <a:p>
            <a:r>
              <a:rPr lang="es-ES" sz="2800" b="1" dirty="0"/>
              <a:t>Pedro García de Benabarre. Resurrección. Museo de Huesca.</a:t>
            </a:r>
            <a:br>
              <a:rPr lang="es-ES" sz="2800" dirty="0"/>
            </a:br>
            <a:br>
              <a:rPr lang="es-ES" sz="2800" dirty="0"/>
            </a:br>
            <a:r>
              <a:rPr lang="es-ES" sz="2400" dirty="0">
                <a:solidFill>
                  <a:srgbClr val="202122"/>
                </a:solidFill>
                <a:effectLst/>
                <a:latin typeface="+mn-lt"/>
                <a:ea typeface="Times New Roman" panose="02020603050405020304" pitchFamily="18" charset="0"/>
              </a:rPr>
              <a:t>La tabla pertenecía a un desparecido retablo cuya advocación y procedencia se desconoce.</a:t>
            </a:r>
            <a:endParaRPr lang="es-ES" sz="2800" dirty="0">
              <a:latin typeface="+mn-lt"/>
            </a:endParaRPr>
          </a:p>
        </p:txBody>
      </p:sp>
      <p:pic>
        <p:nvPicPr>
          <p:cNvPr id="4" name="Imagen 3">
            <a:extLst>
              <a:ext uri="{FF2B5EF4-FFF2-40B4-BE49-F238E27FC236}">
                <a16:creationId xmlns:a16="http://schemas.microsoft.com/office/drawing/2014/main" id="{0CA2A786-8868-4E3F-94D5-E9160F529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1803" y="0"/>
            <a:ext cx="5150197"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6494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es-ES" sz="2800" b="1" u="none" strike="noStrike" baseline="0" dirty="0">
                <a:solidFill>
                  <a:srgbClr val="231F20"/>
                </a:solidFill>
              </a:rPr>
              <a:t>San Martín repartiendo su capa con un pobre, taller de Blasco de </a:t>
            </a:r>
            <a:r>
              <a:rPr lang="es-ES" sz="2800" b="1" u="none" strike="noStrike" baseline="0" dirty="0" err="1">
                <a:solidFill>
                  <a:srgbClr val="231F20"/>
                </a:solidFill>
              </a:rPr>
              <a:t>Grañén</a:t>
            </a:r>
            <a:r>
              <a:rPr lang="es-ES" sz="2800" b="1" u="none" strike="noStrike" baseline="0" dirty="0">
                <a:solidFill>
                  <a:srgbClr val="231F20"/>
                </a:solidFill>
              </a:rPr>
              <a:t> en colaboración con Pedro García de Benabarre, Museo Nacional de Arte de Cataluña, Barcelona.</a:t>
            </a:r>
            <a:endParaRPr lang="es-ES" sz="4000" dirty="0"/>
          </a:p>
        </p:txBody>
      </p:sp>
      <p:pic>
        <p:nvPicPr>
          <p:cNvPr id="4" name="Imagen 3">
            <a:extLst>
              <a:ext uri="{FF2B5EF4-FFF2-40B4-BE49-F238E27FC236}">
                <a16:creationId xmlns:a16="http://schemas.microsoft.com/office/drawing/2014/main" id="{E00E833F-054D-44AD-956F-6B2FF46670FD}"/>
              </a:ext>
            </a:extLst>
          </p:cNvPr>
          <p:cNvPicPr>
            <a:picLocks noChangeAspect="1"/>
          </p:cNvPicPr>
          <p:nvPr/>
        </p:nvPicPr>
        <p:blipFill>
          <a:blip r:embed="rId2"/>
          <a:stretch>
            <a:fillRect/>
          </a:stretch>
        </p:blipFill>
        <p:spPr>
          <a:xfrm>
            <a:off x="7320704" y="0"/>
            <a:ext cx="4871296" cy="6858000"/>
          </a:xfrm>
          <a:prstGeom prst="rect">
            <a:avLst/>
          </a:prstGeom>
        </p:spPr>
      </p:pic>
    </p:spTree>
    <p:extLst>
      <p:ext uri="{BB962C8B-B14F-4D97-AF65-F5344CB8AC3E}">
        <p14:creationId xmlns:p14="http://schemas.microsoft.com/office/powerpoint/2010/main" val="2504230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37534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655" cy="5869420"/>
          </a:xfrm>
        </p:spPr>
        <p:txBody>
          <a:bodyPr anchor="t">
            <a:normAutofit/>
          </a:bodyPr>
          <a:lstStyle/>
          <a:p>
            <a:r>
              <a:rPr lang="es-ES" sz="2800" dirty="0"/>
              <a:t>Pedro García de Benabarre. San Benito. Iglesia de San Miguel arcángel, Graus, Huesca.</a:t>
            </a:r>
          </a:p>
        </p:txBody>
      </p:sp>
      <p:pic>
        <p:nvPicPr>
          <p:cNvPr id="4" name="Imagen 3">
            <a:extLst>
              <a:ext uri="{FF2B5EF4-FFF2-40B4-BE49-F238E27FC236}">
                <a16:creationId xmlns:a16="http://schemas.microsoft.com/office/drawing/2014/main" id="{82CE1446-72E5-439C-B9F6-D7A0E5C70100}"/>
              </a:ext>
            </a:extLst>
          </p:cNvPr>
          <p:cNvPicPr>
            <a:picLocks noChangeAspect="1"/>
          </p:cNvPicPr>
          <p:nvPr/>
        </p:nvPicPr>
        <p:blipFill rotWithShape="1">
          <a:blip r:embed="rId2">
            <a:extLst>
              <a:ext uri="{28A0092B-C50C-407E-A947-70E740481C1C}">
                <a14:useLocalDpi xmlns:a14="http://schemas.microsoft.com/office/drawing/2010/main" val="0"/>
              </a:ext>
            </a:extLst>
          </a:blip>
          <a:srcRect l="20263" t="16788" r="15737" b="19212"/>
          <a:stretch/>
        </p:blipFill>
        <p:spPr>
          <a:xfrm>
            <a:off x="7048497" y="0"/>
            <a:ext cx="5143504" cy="6858000"/>
          </a:xfrm>
          <a:prstGeom prst="rect">
            <a:avLst/>
          </a:prstGeom>
        </p:spPr>
      </p:pic>
    </p:spTree>
    <p:extLst>
      <p:ext uri="{BB962C8B-B14F-4D97-AF65-F5344CB8AC3E}">
        <p14:creationId xmlns:p14="http://schemas.microsoft.com/office/powerpoint/2010/main" val="26726765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7977" cy="5869420"/>
          </a:xfrm>
        </p:spPr>
        <p:txBody>
          <a:bodyPr anchor="t">
            <a:normAutofit/>
          </a:bodyPr>
          <a:lstStyle/>
          <a:p>
            <a:r>
              <a:rPr lang="es-ES" sz="2800" dirty="0"/>
              <a:t>Pedro García de Benabarre. Última cena. Iglesia de San Miguel arcángel, Graus, Huesca.</a:t>
            </a:r>
          </a:p>
        </p:txBody>
      </p:sp>
      <p:pic>
        <p:nvPicPr>
          <p:cNvPr id="4" name="Imagen 3">
            <a:extLst>
              <a:ext uri="{FF2B5EF4-FFF2-40B4-BE49-F238E27FC236}">
                <a16:creationId xmlns:a16="http://schemas.microsoft.com/office/drawing/2014/main" id="{A9962D85-81A5-4F0F-9BFF-710871215EB4}"/>
              </a:ext>
            </a:extLst>
          </p:cNvPr>
          <p:cNvPicPr>
            <a:picLocks noChangeAspect="1"/>
          </p:cNvPicPr>
          <p:nvPr/>
        </p:nvPicPr>
        <p:blipFill rotWithShape="1">
          <a:blip r:embed="rId2">
            <a:extLst>
              <a:ext uri="{28A0092B-C50C-407E-A947-70E740481C1C}">
                <a14:useLocalDpi xmlns:a14="http://schemas.microsoft.com/office/drawing/2010/main" val="0"/>
              </a:ext>
            </a:extLst>
          </a:blip>
          <a:srcRect l="5530" t="7307" r="3729" b="3518"/>
          <a:stretch/>
        </p:blipFill>
        <p:spPr>
          <a:xfrm>
            <a:off x="6940595" y="0"/>
            <a:ext cx="5251405" cy="6858000"/>
          </a:xfrm>
          <a:prstGeom prst="rect">
            <a:avLst/>
          </a:prstGeom>
        </p:spPr>
      </p:pic>
    </p:spTree>
    <p:extLst>
      <p:ext uri="{BB962C8B-B14F-4D97-AF65-F5344CB8AC3E}">
        <p14:creationId xmlns:p14="http://schemas.microsoft.com/office/powerpoint/2010/main" val="31809779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Pedro García de Benabarre. Llanto por Cristo. Iglesia de San Miguel arcángel, Graus, Huesca.</a:t>
            </a:r>
          </a:p>
        </p:txBody>
      </p:sp>
      <p:pic>
        <p:nvPicPr>
          <p:cNvPr id="4" name="Imagen 3">
            <a:extLst>
              <a:ext uri="{FF2B5EF4-FFF2-40B4-BE49-F238E27FC236}">
                <a16:creationId xmlns:a16="http://schemas.microsoft.com/office/drawing/2014/main" id="{2035925A-ACE3-44B4-8C76-EBE746F2764F}"/>
              </a:ext>
            </a:extLst>
          </p:cNvPr>
          <p:cNvPicPr>
            <a:picLocks noChangeAspect="1"/>
          </p:cNvPicPr>
          <p:nvPr/>
        </p:nvPicPr>
        <p:blipFill rotWithShape="1">
          <a:blip r:embed="rId2">
            <a:extLst>
              <a:ext uri="{28A0092B-C50C-407E-A947-70E740481C1C}">
                <a14:useLocalDpi xmlns:a14="http://schemas.microsoft.com/office/drawing/2010/main" val="0"/>
              </a:ext>
            </a:extLst>
          </a:blip>
          <a:srcRect l="4267" t="11231" r="5148" b="6800"/>
          <a:stretch/>
        </p:blipFill>
        <p:spPr>
          <a:xfrm>
            <a:off x="6507893" y="0"/>
            <a:ext cx="5684107" cy="6858000"/>
          </a:xfrm>
          <a:prstGeom prst="rect">
            <a:avLst/>
          </a:prstGeom>
        </p:spPr>
      </p:pic>
    </p:spTree>
    <p:extLst>
      <p:ext uri="{BB962C8B-B14F-4D97-AF65-F5344CB8AC3E}">
        <p14:creationId xmlns:p14="http://schemas.microsoft.com/office/powerpoint/2010/main" val="6422678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704202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68437" y="365125"/>
            <a:ext cx="4185726" cy="5869420"/>
          </a:xfrm>
        </p:spPr>
        <p:txBody>
          <a:bodyPr anchor="t">
            <a:normAutofit/>
          </a:bodyPr>
          <a:lstStyle/>
          <a:p>
            <a:r>
              <a:rPr lang="es-ES" sz="2800" b="1" dirty="0"/>
              <a:t>Pedro García de Benabarre. </a:t>
            </a:r>
            <a:br>
              <a:rPr lang="es-ES" sz="2800" b="1" dirty="0"/>
            </a:br>
            <a:br>
              <a:rPr lang="es-ES" sz="2800" b="1" dirty="0"/>
            </a:br>
            <a:r>
              <a:rPr lang="es-ES" sz="2800" b="1" dirty="0"/>
              <a:t>San Miguel. </a:t>
            </a:r>
            <a:r>
              <a:rPr lang="es-ES" sz="2800" b="1" i="0" dirty="0">
                <a:solidFill>
                  <a:srgbClr val="555555"/>
                </a:solidFill>
                <a:effectLst/>
              </a:rPr>
              <a:t>Museo Diocesano de </a:t>
            </a:r>
            <a:r>
              <a:rPr lang="es-ES" sz="2800" b="1" i="0" dirty="0" err="1">
                <a:solidFill>
                  <a:srgbClr val="555555"/>
                </a:solidFill>
                <a:effectLst/>
              </a:rPr>
              <a:t>Barbasro</a:t>
            </a:r>
            <a:r>
              <a:rPr lang="es-ES" sz="2800" b="1" i="0" dirty="0">
                <a:solidFill>
                  <a:srgbClr val="555555"/>
                </a:solidFill>
                <a:effectLst/>
              </a:rPr>
              <a:t>-Monzón.</a:t>
            </a:r>
            <a:br>
              <a:rPr lang="es-ES" sz="2800" b="1" i="0" dirty="0">
                <a:solidFill>
                  <a:srgbClr val="555555"/>
                </a:solidFill>
                <a:effectLst/>
              </a:rPr>
            </a:br>
            <a:br>
              <a:rPr lang="es-ES" sz="2800" b="1" i="0" dirty="0">
                <a:solidFill>
                  <a:srgbClr val="555555"/>
                </a:solidFill>
                <a:effectLst/>
              </a:rPr>
            </a:br>
            <a:br>
              <a:rPr lang="es-ES" sz="2800" b="1" dirty="0"/>
            </a:br>
            <a:r>
              <a:rPr lang="es-ES" sz="2800" b="1" dirty="0"/>
              <a:t>San Pelagio, Papa. Gobierno de Aragón.</a:t>
            </a:r>
          </a:p>
        </p:txBody>
      </p:sp>
      <p:pic>
        <p:nvPicPr>
          <p:cNvPr id="4" name="Imagen 3">
            <a:extLst>
              <a:ext uri="{FF2B5EF4-FFF2-40B4-BE49-F238E27FC236}">
                <a16:creationId xmlns:a16="http://schemas.microsoft.com/office/drawing/2014/main" id="{20480DCC-C096-4CCE-A4F9-6B8C66BE4EA2}"/>
              </a:ext>
            </a:extLst>
          </p:cNvPr>
          <p:cNvPicPr>
            <a:picLocks noChangeAspect="1"/>
          </p:cNvPicPr>
          <p:nvPr/>
        </p:nvPicPr>
        <p:blipFill rotWithShape="1">
          <a:blip r:embed="rId2">
            <a:extLst>
              <a:ext uri="{28A0092B-C50C-407E-A947-70E740481C1C}">
                <a14:useLocalDpi xmlns:a14="http://schemas.microsoft.com/office/drawing/2010/main" val="0"/>
              </a:ext>
            </a:extLst>
          </a:blip>
          <a:srcRect l="7673" t="4704" r="12424" b="9090"/>
          <a:stretch/>
        </p:blipFill>
        <p:spPr>
          <a:xfrm>
            <a:off x="7954162" y="1"/>
            <a:ext cx="4237838" cy="6858000"/>
          </a:xfrm>
          <a:prstGeom prst="rect">
            <a:avLst/>
          </a:prstGeom>
        </p:spPr>
      </p:pic>
      <p:pic>
        <p:nvPicPr>
          <p:cNvPr id="5" name="Imagen 4">
            <a:extLst>
              <a:ext uri="{FF2B5EF4-FFF2-40B4-BE49-F238E27FC236}">
                <a16:creationId xmlns:a16="http://schemas.microsoft.com/office/drawing/2014/main" id="{9BB345EF-28FF-4B3F-99CF-CE9CDF098C8B}"/>
              </a:ext>
            </a:extLst>
          </p:cNvPr>
          <p:cNvPicPr>
            <a:picLocks noChangeAspect="1"/>
          </p:cNvPicPr>
          <p:nvPr/>
        </p:nvPicPr>
        <p:blipFill rotWithShape="1">
          <a:blip r:embed="rId3">
            <a:extLst>
              <a:ext uri="{28A0092B-C50C-407E-A947-70E740481C1C}">
                <a14:useLocalDpi xmlns:a14="http://schemas.microsoft.com/office/drawing/2010/main" val="0"/>
              </a:ext>
            </a:extLst>
          </a:blip>
          <a:srcRect l="15492" t="4485" r="14470"/>
          <a:stretch/>
        </p:blipFill>
        <p:spPr>
          <a:xfrm>
            <a:off x="0" y="15773"/>
            <a:ext cx="3768436" cy="6842228"/>
          </a:xfrm>
          <a:prstGeom prst="rect">
            <a:avLst/>
          </a:prstGeom>
        </p:spPr>
      </p:pic>
    </p:spTree>
    <p:extLst>
      <p:ext uri="{BB962C8B-B14F-4D97-AF65-F5344CB8AC3E}">
        <p14:creationId xmlns:p14="http://schemas.microsoft.com/office/powerpoint/2010/main" val="11398468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859654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94793" cy="5869420"/>
          </a:xfrm>
        </p:spPr>
        <p:txBody>
          <a:bodyPr anchor="t">
            <a:normAutofit/>
          </a:bodyPr>
          <a:lstStyle/>
          <a:p>
            <a:r>
              <a:rPr lang="es-ES" sz="2800" b="1" dirty="0"/>
              <a:t>Miquel Nadal y Pedro García de Benabarre. Retablo de Santa Clara y Santa Catalina. Catedral de Barcelona.</a:t>
            </a:r>
          </a:p>
        </p:txBody>
      </p:sp>
      <p:pic>
        <p:nvPicPr>
          <p:cNvPr id="6" name="Imagen 5">
            <a:extLst>
              <a:ext uri="{FF2B5EF4-FFF2-40B4-BE49-F238E27FC236}">
                <a16:creationId xmlns:a16="http://schemas.microsoft.com/office/drawing/2014/main" id="{CB3BF8E8-AA22-4D11-ADA4-6B368C249058}"/>
              </a:ext>
            </a:extLst>
          </p:cNvPr>
          <p:cNvPicPr>
            <a:picLocks noChangeAspect="1"/>
          </p:cNvPicPr>
          <p:nvPr/>
        </p:nvPicPr>
        <p:blipFill rotWithShape="1">
          <a:blip r:embed="rId2">
            <a:extLst>
              <a:ext uri="{28A0092B-C50C-407E-A947-70E740481C1C}">
                <a14:useLocalDpi xmlns:a14="http://schemas.microsoft.com/office/drawing/2010/main" val="0"/>
              </a:ext>
            </a:extLst>
          </a:blip>
          <a:srcRect t="3637" b="9091"/>
          <a:stretch/>
        </p:blipFill>
        <p:spPr>
          <a:xfrm>
            <a:off x="6907411" y="1"/>
            <a:ext cx="5284590" cy="6858000"/>
          </a:xfrm>
          <a:prstGeom prst="rect">
            <a:avLst/>
          </a:prstGeom>
        </p:spPr>
      </p:pic>
    </p:spTree>
    <p:extLst>
      <p:ext uri="{BB962C8B-B14F-4D97-AF65-F5344CB8AC3E}">
        <p14:creationId xmlns:p14="http://schemas.microsoft.com/office/powerpoint/2010/main" val="477321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7382" cy="5869420"/>
          </a:xfrm>
        </p:spPr>
        <p:txBody>
          <a:bodyPr anchor="t">
            <a:normAutofit/>
          </a:bodyPr>
          <a:lstStyle/>
          <a:p>
            <a:r>
              <a:rPr lang="es-ES" sz="2800" b="1" i="0" dirty="0">
                <a:effectLst/>
              </a:rPr>
              <a:t>Profesión de santa Clara </a:t>
            </a:r>
            <a:br>
              <a:rPr lang="es-ES" sz="2800" b="1" i="0" dirty="0">
                <a:effectLst/>
              </a:rPr>
            </a:br>
            <a:r>
              <a:rPr lang="es-ES" sz="2800" b="1" i="0" dirty="0">
                <a:effectLst/>
              </a:rPr>
              <a:t>San Nicolás de Bari</a:t>
            </a:r>
            <a:br>
              <a:rPr lang="es-ES" sz="2800" b="1" i="0" dirty="0">
                <a:effectLst/>
              </a:rPr>
            </a:br>
            <a:r>
              <a:rPr lang="es-ES" sz="2800" b="1" i="0" dirty="0">
                <a:effectLst/>
              </a:rPr>
              <a:t>Santa Clara expulsa a los infieles</a:t>
            </a:r>
            <a:br>
              <a:rPr lang="es-ES" sz="2800" b="1" i="0" dirty="0">
                <a:effectLst/>
              </a:rPr>
            </a:br>
            <a:r>
              <a:rPr lang="es-ES" sz="2800" b="1" i="0" dirty="0">
                <a:effectLst/>
              </a:rPr>
              <a:t>Santa Bárbara</a:t>
            </a:r>
            <a:endParaRPr lang="es-ES" sz="6000" dirty="0"/>
          </a:p>
        </p:txBody>
      </p:sp>
      <p:pic>
        <p:nvPicPr>
          <p:cNvPr id="4" name="Imagen 3">
            <a:extLst>
              <a:ext uri="{FF2B5EF4-FFF2-40B4-BE49-F238E27FC236}">
                <a16:creationId xmlns:a16="http://schemas.microsoft.com/office/drawing/2014/main" id="{4C61280C-B2E1-4133-AC8C-5D664844E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2279155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16429" cy="5869420"/>
          </a:xfrm>
        </p:spPr>
        <p:txBody>
          <a:bodyPr anchor="t">
            <a:normAutofit/>
          </a:bodyPr>
          <a:lstStyle/>
          <a:p>
            <a:r>
              <a:rPr lang="es-ES" sz="2800" dirty="0"/>
              <a:t>Santa Clara y Santa Catalina.</a:t>
            </a:r>
          </a:p>
        </p:txBody>
      </p:sp>
      <p:pic>
        <p:nvPicPr>
          <p:cNvPr id="4" name="Imagen 3">
            <a:extLst>
              <a:ext uri="{FF2B5EF4-FFF2-40B4-BE49-F238E27FC236}">
                <a16:creationId xmlns:a16="http://schemas.microsoft.com/office/drawing/2014/main" id="{2D929948-8D00-41FE-B3C6-D8715AA8B6E8}"/>
              </a:ext>
            </a:extLst>
          </p:cNvPr>
          <p:cNvPicPr>
            <a:picLocks noChangeAspect="1"/>
          </p:cNvPicPr>
          <p:nvPr/>
        </p:nvPicPr>
        <p:blipFill rotWithShape="1">
          <a:blip r:embed="rId2">
            <a:extLst>
              <a:ext uri="{28A0092B-C50C-407E-A947-70E740481C1C}">
                <a14:useLocalDpi xmlns:a14="http://schemas.microsoft.com/office/drawing/2010/main" val="0"/>
              </a:ext>
            </a:extLst>
          </a:blip>
          <a:srcRect b="9697"/>
          <a:stretch/>
        </p:blipFill>
        <p:spPr>
          <a:xfrm>
            <a:off x="7129047" y="1"/>
            <a:ext cx="5062953" cy="6858000"/>
          </a:xfrm>
          <a:prstGeom prst="rect">
            <a:avLst/>
          </a:prstGeom>
        </p:spPr>
      </p:pic>
    </p:spTree>
    <p:extLst>
      <p:ext uri="{BB962C8B-B14F-4D97-AF65-F5344CB8AC3E}">
        <p14:creationId xmlns:p14="http://schemas.microsoft.com/office/powerpoint/2010/main" val="2109442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26582" cy="1616075"/>
          </a:xfrm>
        </p:spPr>
        <p:txBody>
          <a:bodyPr anchor="t">
            <a:normAutofit fontScale="90000"/>
          </a:bodyPr>
          <a:lstStyle/>
          <a:p>
            <a:r>
              <a:rPr lang="es-ES" sz="2800" b="1" i="0" dirty="0">
                <a:effectLst/>
              </a:rPr>
              <a:t>San Luís de Tolosa - Matrimonio místico</a:t>
            </a:r>
            <a:br>
              <a:rPr lang="es-ES" sz="2800" b="1" i="0" dirty="0">
                <a:effectLst/>
              </a:rPr>
            </a:br>
            <a:r>
              <a:rPr lang="es-ES" sz="2800" b="1" i="0" dirty="0">
                <a:effectLst/>
              </a:rPr>
              <a:t>San Luís de Tolosa - Matrimonio místico de santa Catalina</a:t>
            </a:r>
            <a:br>
              <a:rPr lang="es-ES" sz="2800" b="1" i="0" dirty="0">
                <a:effectLst/>
              </a:rPr>
            </a:br>
            <a:r>
              <a:rPr lang="es-ES" sz="2800" b="1" i="0" dirty="0">
                <a:effectLst/>
              </a:rPr>
              <a:t>Santa Ágata - Martirio de santa Catalina</a:t>
            </a:r>
            <a:br>
              <a:rPr lang="es-ES" sz="2800" b="1" i="0" dirty="0">
                <a:effectLst/>
              </a:rPr>
            </a:br>
            <a:r>
              <a:rPr lang="es-ES" sz="2800" b="1" i="0" dirty="0">
                <a:effectLst/>
              </a:rPr>
              <a:t>San Vicente Ferrer - Decapitación de santa Catalina </a:t>
            </a:r>
            <a:r>
              <a:rPr lang="es-ES" sz="2800" b="1" i="0" dirty="0">
                <a:solidFill>
                  <a:srgbClr val="FFFFFF"/>
                </a:solidFill>
                <a:effectLst/>
              </a:rPr>
              <a:t>de santa Catalina</a:t>
            </a:r>
            <a:br>
              <a:rPr lang="es-ES" sz="2800" b="1" i="0" dirty="0">
                <a:solidFill>
                  <a:srgbClr val="FFFFFF"/>
                </a:solidFill>
                <a:effectLst/>
              </a:rPr>
            </a:br>
            <a:r>
              <a:rPr lang="es-ES" sz="2800" b="1" i="0" dirty="0">
                <a:solidFill>
                  <a:srgbClr val="FFFFFF"/>
                </a:solidFill>
                <a:effectLst/>
              </a:rPr>
              <a:t>Santa Ágata - Martirio de santa Catalina</a:t>
            </a:r>
            <a:br>
              <a:rPr lang="es-ES" sz="1100" b="1" i="0" dirty="0">
                <a:solidFill>
                  <a:srgbClr val="FFFFFF"/>
                </a:solidFill>
                <a:effectLst/>
                <a:latin typeface="Verdana" panose="020B0604030504040204" pitchFamily="34" charset="0"/>
              </a:rPr>
            </a:br>
            <a:r>
              <a:rPr lang="es-ES" sz="1100" b="1" i="0" dirty="0">
                <a:solidFill>
                  <a:srgbClr val="FFFFFF"/>
                </a:solidFill>
                <a:effectLst/>
                <a:latin typeface="Verdana" panose="020B0604030504040204" pitchFamily="34" charset="0"/>
              </a:rPr>
              <a:t>San Vicente Ferrer - Decapitación de santa Catalina</a:t>
            </a:r>
            <a:endParaRPr lang="es-ES" sz="2800" dirty="0"/>
          </a:p>
        </p:txBody>
      </p:sp>
      <p:pic>
        <p:nvPicPr>
          <p:cNvPr id="4" name="Imagen 3">
            <a:extLst>
              <a:ext uri="{FF2B5EF4-FFF2-40B4-BE49-F238E27FC236}">
                <a16:creationId xmlns:a16="http://schemas.microsoft.com/office/drawing/2014/main" id="{EE5C67E2-BEB6-415C-B3C9-282452DFB432}"/>
              </a:ext>
            </a:extLst>
          </p:cNvPr>
          <p:cNvPicPr>
            <a:picLocks noChangeAspect="1"/>
          </p:cNvPicPr>
          <p:nvPr/>
        </p:nvPicPr>
        <p:blipFill rotWithShape="1">
          <a:blip r:embed="rId2">
            <a:extLst>
              <a:ext uri="{28A0092B-C50C-407E-A947-70E740481C1C}">
                <a14:useLocalDpi xmlns:a14="http://schemas.microsoft.com/office/drawing/2010/main" val="0"/>
              </a:ext>
            </a:extLst>
          </a:blip>
          <a:srcRect l="15757" r="15759"/>
          <a:stretch/>
        </p:blipFill>
        <p:spPr>
          <a:xfrm>
            <a:off x="9060872" y="0"/>
            <a:ext cx="3131128" cy="6858000"/>
          </a:xfrm>
          <a:prstGeom prst="rect">
            <a:avLst/>
          </a:prstGeom>
        </p:spPr>
      </p:pic>
      <p:pic>
        <p:nvPicPr>
          <p:cNvPr id="5" name="Imagen 4">
            <a:extLst>
              <a:ext uri="{FF2B5EF4-FFF2-40B4-BE49-F238E27FC236}">
                <a16:creationId xmlns:a16="http://schemas.microsoft.com/office/drawing/2014/main" id="{97260A5B-226F-4FDE-AE6D-8712C665AB9A}"/>
              </a:ext>
            </a:extLst>
          </p:cNvPr>
          <p:cNvPicPr>
            <a:picLocks noChangeAspect="1"/>
          </p:cNvPicPr>
          <p:nvPr/>
        </p:nvPicPr>
        <p:blipFill rotWithShape="1">
          <a:blip r:embed="rId3">
            <a:extLst>
              <a:ext uri="{28A0092B-C50C-407E-A947-70E740481C1C}">
                <a14:useLocalDpi xmlns:a14="http://schemas.microsoft.com/office/drawing/2010/main" val="0"/>
              </a:ext>
            </a:extLst>
          </a:blip>
          <a:srcRect l="6818" r="14204"/>
          <a:stretch/>
        </p:blipFill>
        <p:spPr>
          <a:xfrm>
            <a:off x="1648690" y="1981200"/>
            <a:ext cx="5777345" cy="4876800"/>
          </a:xfrm>
          <a:prstGeom prst="rect">
            <a:avLst/>
          </a:prstGeom>
        </p:spPr>
      </p:pic>
    </p:spTree>
    <p:extLst>
      <p:ext uri="{BB962C8B-B14F-4D97-AF65-F5344CB8AC3E}">
        <p14:creationId xmlns:p14="http://schemas.microsoft.com/office/powerpoint/2010/main" val="14622623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3635432" cy="5869420"/>
          </a:xfrm>
        </p:spPr>
        <p:txBody>
          <a:bodyPr anchor="t">
            <a:normAutofit/>
          </a:bodyPr>
          <a:lstStyle/>
          <a:p>
            <a:r>
              <a:rPr lang="es-ES" sz="2800" b="1" i="0" dirty="0">
                <a:effectLst/>
              </a:rPr>
              <a:t>Muerte de santa Clara </a:t>
            </a:r>
            <a:br>
              <a:rPr lang="es-ES" sz="2800" b="1" i="0" dirty="0">
                <a:effectLst/>
              </a:rPr>
            </a:br>
            <a:br>
              <a:rPr lang="es-ES" sz="2800" b="1" i="0" dirty="0">
                <a:effectLst/>
              </a:rPr>
            </a:br>
            <a:r>
              <a:rPr lang="es-ES" sz="2800" b="1" i="0" dirty="0">
                <a:effectLst/>
              </a:rPr>
              <a:t>San Bernardino de Siena</a:t>
            </a:r>
            <a:endParaRPr lang="es-ES" sz="2800" dirty="0"/>
          </a:p>
        </p:txBody>
      </p:sp>
      <p:pic>
        <p:nvPicPr>
          <p:cNvPr id="4" name="Imagen 3">
            <a:extLst>
              <a:ext uri="{FF2B5EF4-FFF2-40B4-BE49-F238E27FC236}">
                <a16:creationId xmlns:a16="http://schemas.microsoft.com/office/drawing/2014/main" id="{6E35DC48-A2E2-49D2-B7AA-9CA68762F4E3}"/>
              </a:ext>
            </a:extLst>
          </p:cNvPr>
          <p:cNvPicPr>
            <a:picLocks noChangeAspect="1"/>
          </p:cNvPicPr>
          <p:nvPr/>
        </p:nvPicPr>
        <p:blipFill rotWithShape="1">
          <a:blip r:embed="rId2">
            <a:extLst>
              <a:ext uri="{28A0092B-C50C-407E-A947-70E740481C1C}">
                <a14:useLocalDpi xmlns:a14="http://schemas.microsoft.com/office/drawing/2010/main" val="0"/>
              </a:ext>
            </a:extLst>
          </a:blip>
          <a:srcRect l="15576" r="3939"/>
          <a:stretch/>
        </p:blipFill>
        <p:spPr>
          <a:xfrm>
            <a:off x="3912523" y="0"/>
            <a:ext cx="8279478" cy="6858000"/>
          </a:xfrm>
          <a:prstGeom prst="rect">
            <a:avLst/>
          </a:prstGeom>
        </p:spPr>
      </p:pic>
    </p:spTree>
    <p:extLst>
      <p:ext uri="{BB962C8B-B14F-4D97-AF65-F5344CB8AC3E}">
        <p14:creationId xmlns:p14="http://schemas.microsoft.com/office/powerpoint/2010/main" val="19782619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551217" y="494290"/>
            <a:ext cx="2909455" cy="5869420"/>
          </a:xfrm>
        </p:spPr>
        <p:txBody>
          <a:bodyPr anchor="t">
            <a:normAutofit/>
          </a:bodyPr>
          <a:lstStyle/>
          <a:p>
            <a:pPr algn="ctr"/>
            <a:r>
              <a:rPr lang="es-ES" sz="2800" b="1" dirty="0"/>
              <a:t>Santa Eulalia</a:t>
            </a:r>
            <a:br>
              <a:rPr lang="es-ES" sz="2800" b="1" dirty="0"/>
            </a:br>
            <a:br>
              <a:rPr lang="es-ES" sz="2800" b="1" dirty="0"/>
            </a:br>
            <a:r>
              <a:rPr lang="es-ES" sz="2800" b="1" dirty="0"/>
              <a:t>Santa Lucía</a:t>
            </a:r>
          </a:p>
        </p:txBody>
      </p:sp>
      <p:pic>
        <p:nvPicPr>
          <p:cNvPr id="6" name="Imagen 5">
            <a:extLst>
              <a:ext uri="{FF2B5EF4-FFF2-40B4-BE49-F238E27FC236}">
                <a16:creationId xmlns:a16="http://schemas.microsoft.com/office/drawing/2014/main" id="{3F970149-2A2A-4E7C-AA03-B254DD089718}"/>
              </a:ext>
            </a:extLst>
          </p:cNvPr>
          <p:cNvPicPr>
            <a:picLocks noChangeAspect="1"/>
          </p:cNvPicPr>
          <p:nvPr/>
        </p:nvPicPr>
        <p:blipFill rotWithShape="1">
          <a:blip r:embed="rId2">
            <a:extLst>
              <a:ext uri="{28A0092B-C50C-407E-A947-70E740481C1C}">
                <a14:useLocalDpi xmlns:a14="http://schemas.microsoft.com/office/drawing/2010/main" val="0"/>
              </a:ext>
            </a:extLst>
          </a:blip>
          <a:srcRect l="17273" t="4182" r="26727" b="-1"/>
          <a:stretch/>
        </p:blipFill>
        <p:spPr>
          <a:xfrm>
            <a:off x="-1" y="30765"/>
            <a:ext cx="2660074" cy="6827236"/>
          </a:xfrm>
          <a:prstGeom prst="rect">
            <a:avLst/>
          </a:prstGeom>
        </p:spPr>
      </p:pic>
      <p:pic>
        <p:nvPicPr>
          <p:cNvPr id="8" name="Imagen 7">
            <a:extLst>
              <a:ext uri="{FF2B5EF4-FFF2-40B4-BE49-F238E27FC236}">
                <a16:creationId xmlns:a16="http://schemas.microsoft.com/office/drawing/2014/main" id="{BCFC3404-BBA5-4C69-BF2E-24C6D87A3354}"/>
              </a:ext>
            </a:extLst>
          </p:cNvPr>
          <p:cNvPicPr>
            <a:picLocks noChangeAspect="1"/>
          </p:cNvPicPr>
          <p:nvPr/>
        </p:nvPicPr>
        <p:blipFill rotWithShape="1">
          <a:blip r:embed="rId3">
            <a:extLst>
              <a:ext uri="{28A0092B-C50C-407E-A947-70E740481C1C}">
                <a14:useLocalDpi xmlns:a14="http://schemas.microsoft.com/office/drawing/2010/main" val="0"/>
              </a:ext>
            </a:extLst>
          </a:blip>
          <a:srcRect l="24000" t="16788" r="14182"/>
          <a:stretch/>
        </p:blipFill>
        <p:spPr>
          <a:xfrm>
            <a:off x="8810701" y="30764"/>
            <a:ext cx="3381299" cy="6827236"/>
          </a:xfrm>
          <a:prstGeom prst="rect">
            <a:avLst/>
          </a:prstGeom>
        </p:spPr>
      </p:pic>
    </p:spTree>
    <p:extLst>
      <p:ext uri="{BB962C8B-B14F-4D97-AF65-F5344CB8AC3E}">
        <p14:creationId xmlns:p14="http://schemas.microsoft.com/office/powerpoint/2010/main" val="26963222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86040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0557164" cy="2090654"/>
          </a:xfrm>
        </p:spPr>
        <p:txBody>
          <a:bodyPr anchor="t">
            <a:normAutofit/>
          </a:bodyPr>
          <a:lstStyle/>
          <a:p>
            <a:r>
              <a:rPr lang="es-ES" sz="2800" b="1" dirty="0"/>
              <a:t>Pedro García de Benabarre. </a:t>
            </a:r>
            <a:br>
              <a:rPr lang="es-ES" sz="2800" b="1" dirty="0"/>
            </a:br>
            <a:r>
              <a:rPr lang="es-ES" sz="2800" b="1" dirty="0"/>
              <a:t>Tablas de una predela que se atribuyen a este pintor subastadas en el 2019.</a:t>
            </a:r>
            <a:endParaRPr lang="es-ES" sz="2800" dirty="0"/>
          </a:p>
        </p:txBody>
      </p:sp>
      <p:pic>
        <p:nvPicPr>
          <p:cNvPr id="4" name="Imagen 3">
            <a:extLst>
              <a:ext uri="{FF2B5EF4-FFF2-40B4-BE49-F238E27FC236}">
                <a16:creationId xmlns:a16="http://schemas.microsoft.com/office/drawing/2014/main" id="{28C5D606-1F6D-45D7-88E0-736B13516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116" y="2455779"/>
            <a:ext cx="5899884" cy="4402221"/>
          </a:xfrm>
          <a:prstGeom prst="rect">
            <a:avLst/>
          </a:prstGeom>
        </p:spPr>
      </p:pic>
      <p:pic>
        <p:nvPicPr>
          <p:cNvPr id="6" name="Imagen 5">
            <a:extLst>
              <a:ext uri="{FF2B5EF4-FFF2-40B4-BE49-F238E27FC236}">
                <a16:creationId xmlns:a16="http://schemas.microsoft.com/office/drawing/2014/main" id="{9C84658B-A7D7-4534-8D35-F7746586C5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55779"/>
            <a:ext cx="5999018" cy="4402221"/>
          </a:xfrm>
          <a:prstGeom prst="rect">
            <a:avLst/>
          </a:prstGeom>
        </p:spPr>
      </p:pic>
    </p:spTree>
    <p:extLst>
      <p:ext uri="{BB962C8B-B14F-4D97-AF65-F5344CB8AC3E}">
        <p14:creationId xmlns:p14="http://schemas.microsoft.com/office/powerpoint/2010/main" val="2994103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898525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30792" cy="5869420"/>
          </a:xfrm>
        </p:spPr>
        <p:txBody>
          <a:bodyPr anchor="t">
            <a:normAutofit/>
          </a:bodyPr>
          <a:lstStyle/>
          <a:p>
            <a:r>
              <a:rPr lang="es-ES" sz="2800" b="1" dirty="0"/>
              <a:t>Pedro García de Benabarre. Resurrección. Museo Diocesano, Huesca.</a:t>
            </a:r>
          </a:p>
        </p:txBody>
      </p:sp>
      <p:pic>
        <p:nvPicPr>
          <p:cNvPr id="4" name="Imagen 3">
            <a:extLst>
              <a:ext uri="{FF2B5EF4-FFF2-40B4-BE49-F238E27FC236}">
                <a16:creationId xmlns:a16="http://schemas.microsoft.com/office/drawing/2014/main" id="{0C4500EC-0B28-42F4-99CC-BE69DE467D93}"/>
              </a:ext>
            </a:extLst>
          </p:cNvPr>
          <p:cNvPicPr>
            <a:picLocks noChangeAspect="1"/>
          </p:cNvPicPr>
          <p:nvPr/>
        </p:nvPicPr>
        <p:blipFill rotWithShape="1">
          <a:blip r:embed="rId2">
            <a:extLst>
              <a:ext uri="{28A0092B-C50C-407E-A947-70E740481C1C}">
                <a14:useLocalDpi xmlns:a14="http://schemas.microsoft.com/office/drawing/2010/main" val="0"/>
              </a:ext>
            </a:extLst>
          </a:blip>
          <a:srcRect l="6136" t="1785" r="6136" b="1931"/>
          <a:stretch/>
        </p:blipFill>
        <p:spPr>
          <a:xfrm>
            <a:off x="5943410" y="0"/>
            <a:ext cx="6248590" cy="6858000"/>
          </a:xfrm>
          <a:prstGeom prst="rect">
            <a:avLst/>
          </a:prstGeom>
        </p:spPr>
      </p:pic>
    </p:spTree>
    <p:extLst>
      <p:ext uri="{BB962C8B-B14F-4D97-AF65-F5344CB8AC3E}">
        <p14:creationId xmlns:p14="http://schemas.microsoft.com/office/powerpoint/2010/main" val="21844311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631094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80259" cy="5869420"/>
          </a:xfrm>
        </p:spPr>
        <p:txBody>
          <a:bodyPr anchor="t">
            <a:normAutofit/>
          </a:bodyPr>
          <a:lstStyle/>
          <a:p>
            <a:r>
              <a:rPr lang="es-ES" sz="2800" b="1" dirty="0"/>
              <a:t>Pedro García de Benabarre. Cristo y el Tetramorfos.</a:t>
            </a:r>
          </a:p>
        </p:txBody>
      </p:sp>
      <p:pic>
        <p:nvPicPr>
          <p:cNvPr id="4" name="Imagen 3">
            <a:extLst>
              <a:ext uri="{FF2B5EF4-FFF2-40B4-BE49-F238E27FC236}">
                <a16:creationId xmlns:a16="http://schemas.microsoft.com/office/drawing/2014/main" id="{36C95BE2-197B-4350-A171-463AE1C920EA}"/>
              </a:ext>
            </a:extLst>
          </p:cNvPr>
          <p:cNvPicPr>
            <a:picLocks noChangeAspect="1"/>
          </p:cNvPicPr>
          <p:nvPr/>
        </p:nvPicPr>
        <p:blipFill rotWithShape="1">
          <a:blip r:embed="rId2">
            <a:extLst>
              <a:ext uri="{28A0092B-C50C-407E-A947-70E740481C1C}">
                <a14:useLocalDpi xmlns:a14="http://schemas.microsoft.com/office/drawing/2010/main" val="0"/>
              </a:ext>
            </a:extLst>
          </a:blip>
          <a:srcRect l="5034" t="2365" r="3140" b="4301"/>
          <a:stretch/>
        </p:blipFill>
        <p:spPr>
          <a:xfrm>
            <a:off x="5876531" y="0"/>
            <a:ext cx="6315470" cy="6858000"/>
          </a:xfrm>
          <a:prstGeom prst="rect">
            <a:avLst/>
          </a:prstGeom>
        </p:spPr>
      </p:pic>
    </p:spTree>
    <p:extLst>
      <p:ext uri="{BB962C8B-B14F-4D97-AF65-F5344CB8AC3E}">
        <p14:creationId xmlns:p14="http://schemas.microsoft.com/office/powerpoint/2010/main" val="37779277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106694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TotalTime>
  <Words>1204</Words>
  <Application>Microsoft Office PowerPoint</Application>
  <PresentationFormat>Panorámica</PresentationFormat>
  <Paragraphs>42</Paragraphs>
  <Slides>67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67</vt:i4>
      </vt:variant>
    </vt:vector>
  </HeadingPairs>
  <TitlesOfParts>
    <vt:vector size="74" baseType="lpstr">
      <vt:lpstr>Arial</vt:lpstr>
      <vt:lpstr>Calibri</vt:lpstr>
      <vt:lpstr>Calibri Light</vt:lpstr>
      <vt:lpstr>Hoefler Text A</vt:lpstr>
      <vt:lpstr>Times New Roman</vt:lpstr>
      <vt:lpstr>Verdana</vt:lpstr>
      <vt:lpstr>Tema de Office</vt:lpstr>
      <vt:lpstr>Pedro García de Benabarre 1445 - 1485</vt:lpstr>
      <vt:lpstr>Presentación de PowerPoint</vt:lpstr>
      <vt:lpstr>Presentación de PowerPoint</vt:lpstr>
      <vt:lpstr>Presentación de PowerPoint</vt:lpstr>
      <vt:lpstr>1445. Pedro García de Benabarre. Nacimiento de San Juan Bautista. MNAC.  Compartimento de un retablo dedicado a san Juan Bautista.  En el MNAC se conservan cinco tablas más del mismo conjunto.  Otra tabla con san Miguel se conserva en el Isabella Stewart Gardner Museum (Boston) y otras piezas se encuentran en paradero desconocido.  Procede de la iglesia parroquial de Sant Joan del Mercat de Lleida.</vt:lpstr>
      <vt:lpstr>1445. Pedro García de Benabarre. Inscripción nombre de San Juan Bautista. MNAC.</vt:lpstr>
      <vt:lpstr>1445. Pedro García de Benabarre. Bautismo de Cristo. MNAC.</vt:lpstr>
      <vt:lpstr>1445. Pedro García de Benabarre. Decapitación de San Juan Bautista. MNAC.</vt:lpstr>
      <vt:lpstr>1445. Pedro García de Benabarre. Banquete de Herodes. MNAC.</vt:lpstr>
      <vt:lpstr>1445. Pedro García de Benabarre. San Jerónimo. MNAC.</vt:lpstr>
      <vt:lpstr>1445. Pedro García de Benabarre. San Miguel. Isabella Stewart Gardner Museum.</vt:lpstr>
      <vt:lpstr>Presentación de PowerPoint</vt:lpstr>
      <vt:lpstr>Reconstrucción hipotética del Retablo de Peralta de la sal (Huesca).</vt:lpstr>
      <vt:lpstr>1445. Pedro García de Benabarre. Dormición de la Virgen. MNAC.  Compartimento central de un retablo dedicado a la Virgen.  Procede de Peralta de la Sal (Huesca)</vt:lpstr>
      <vt:lpstr>Jaume Ferrer y Pedro García de Benabarre. Adoración de los pastores, retablo de Peralta de la Sal. The Cleveland Museum of Art (Ohio, EE.UU.).</vt:lpstr>
      <vt:lpstr>Presentación de PowerPoint</vt:lpstr>
      <vt:lpstr>1455. Pedro García de Benabarre. Retablo de San Sebastián. Museo del Prado. San Sebastián habla a Marcos y a Marceliano y san Sebastián y san Policarpo destruyendo los ídolos.   En el registro superior, en un escenario urbano con un taller de zapatero al fondo, san Sebastián exhorta a los hermanos Marcos y Marceliano, encarcelados a causa de su fe, para que desoigan las súplicas de sus familiares y no renuncien al cristianismo.  En el inferior, Sebastián y Policarpo destruyen las imágenes paganas para librar de su enfermedad al prefecto romano Cromacio.  El autor, influido por Jaime Huguet, trabajó en Aragón y Cataluña.</vt:lpstr>
      <vt:lpstr>1455. Pedro García de Benabarre. Retablo de San Sebastián. Museo del Prado. Martirio de San Sebastián y San Policarpo.    La escena inferior muestra al santo apaleado ante Diocleciano y cuando lo arrojan a un pozo. La superior representa al mártir asaeteado.  En el catálogo de 1933 se clasificaba esta tabla y su compañera (P01324) como obras de un anónimo influido por Pere Huguet.  Post las publicó, con dudas, como originales de García de Benabarre, y posteriormente las consideró seguras de su mano.  Por sus caracteres y sus medidas emparentan con el retablo de Ainsa.</vt:lpstr>
      <vt:lpstr>Presentación de PowerPoint</vt:lpstr>
      <vt:lpstr>1456. Pedro García de Benabarre. Retablo de San Quirico y Santa Julita. Museo diocesano, Barcelona.  El retablo gótico se encargó a principios de la segunda mitad del siglo XV en el taller del pintor Bernat Martorell. Cuando el maestro Martorell murió, otro pintor, Miquel Nadal, fue el encargado de completarlo, tarea que finalmente llevaría a cabo el maestro Pere García de Benavarri.  El cuadro -óleo sobre tabla- está dedicado a los santos Quirze y Julita, propietarios de la parroquia de Sant Quirze del Vallès. Las cuatro maderas que componen el retablo conforman un total de ocho escenas</vt:lpstr>
      <vt:lpstr>Presentación de PowerPoint</vt:lpstr>
      <vt:lpstr>1459. Pedro García de Benabarre. Virgen y San Vicente Ferrer. MNAC.</vt:lpstr>
      <vt:lpstr>Presentación de PowerPoint</vt:lpstr>
      <vt:lpstr>1460. Pedro García de Benabarre. Santa Bárbara. MNAC.</vt:lpstr>
      <vt:lpstr>Presentación de PowerPoint</vt:lpstr>
      <vt:lpstr>1460. Pedro García de Benabarre. San Miguel.</vt:lpstr>
      <vt:lpstr>Presentación de PowerPoint</vt:lpstr>
      <vt:lpstr>1470. Pedro García de Benabarre. Virgen. MNAC.  Procede de la Iglesia de Bellcaire de Urgell.</vt:lpstr>
      <vt:lpstr>Pedro García de Benabarre. San Pedro y Antonio Abad. Museo Goya, Castres, Francia.  Procede de la Iglesia de Bellcaire de Urgell.   Una virgen entre ángeles... y santos | Cataluña | EL PAÍS (elpais.com)</vt:lpstr>
      <vt:lpstr>Presentación de PowerPoint</vt:lpstr>
      <vt:lpstr>1470. Pedro García de Benabarre. San Pablo y San Pedro. Szépmüvészeti Múzeum.  Puertas laterales del retablo de la Virgen de Montañana con los santos Pedro Apóstol y Pablo, procedentes de la iglesia parroquial de Montañana (Huesca).</vt:lpstr>
      <vt:lpstr>Presentación de PowerPoint</vt:lpstr>
      <vt:lpstr>1475. Pedro García de Benabarre, Taller. Nacimiento de la Virgen. MNAC.</vt:lpstr>
      <vt:lpstr>1475. Pedro García de Benabarre, Taller. Natividad. MNAC.</vt:lpstr>
      <vt:lpstr>Presentación de PowerPoint</vt:lpstr>
      <vt:lpstr>1475. Pedro García de Benabarre. San Cosme. MNAC.</vt:lpstr>
      <vt:lpstr>Presentación de PowerPoint</vt:lpstr>
      <vt:lpstr>1485. Pedro García de Benabarre, Taller. San Julio a caballo. MNAC.</vt:lpstr>
      <vt:lpstr>1485. Pedro García de Benabarre. Santa Ana. MNAC.  Pintura sobre tabla de la Ana Triple —Santa Ana con su hija la Virgen María y el Niño— junto a dos ángeles, parte principal de un retablo procedente del Convento de Santa Clara de Barbastro (Huesca).</vt:lpstr>
      <vt:lpstr>Presentación de PowerPoint</vt:lpstr>
      <vt:lpstr>1485. Pedro García de Benabarre. Virgen con ángeles.</vt:lpstr>
      <vt:lpstr>Presentación de PowerPoint</vt:lpstr>
      <vt:lpstr>Pedro García de Benabarre. Retablo de la Santísima Trinidad. Monasterio de San Pedro de Siresa, Huesca.</vt:lpstr>
      <vt:lpstr>Presentación de PowerPoint</vt:lpstr>
      <vt:lpstr>Pedro García de Benabarre. Resurrección. Museo de Huesca.  La tabla pertenecía a un desparecido retablo cuya advocación y procedencia se desconoce.</vt:lpstr>
      <vt:lpstr>Presentación de PowerPoint</vt:lpstr>
      <vt:lpstr>San Martín repartiendo su capa con un pobre, taller de Blasco de Grañén en colaboración con Pedro García de Benabarre, Museo Nacional de Arte de Cataluña, Barcelona.</vt:lpstr>
      <vt:lpstr>Presentación de PowerPoint</vt:lpstr>
      <vt:lpstr>Pedro García de Benabarre. San Benito. Iglesia de San Miguel arcángel, Graus, Huesca.</vt:lpstr>
      <vt:lpstr>Pedro García de Benabarre. Última cena. Iglesia de San Miguel arcángel, Graus, Huesca.</vt:lpstr>
      <vt:lpstr>Pedro García de Benabarre. Llanto por Cristo. Iglesia de San Miguel arcángel, Graus, Huesca.</vt:lpstr>
      <vt:lpstr>Presentación de PowerPoint</vt:lpstr>
      <vt:lpstr>Pedro García de Benabarre.   San Miguel. Museo Diocesano de Barbasro-Monzón.   San Pelagio, Papa. Gobierno de Aragón.</vt:lpstr>
      <vt:lpstr>Presentación de PowerPoint</vt:lpstr>
      <vt:lpstr>Miquel Nadal y Pedro García de Benabarre. Retablo de Santa Clara y Santa Catalina. Catedral de Barcelona.</vt:lpstr>
      <vt:lpstr>Profesión de santa Clara  San Nicolás de Bari Santa Clara expulsa a los infieles Santa Bárbara</vt:lpstr>
      <vt:lpstr>Santa Clara y Santa Catalina.</vt:lpstr>
      <vt:lpstr>San Luís de Tolosa - Matrimonio místico San Luís de Tolosa - Matrimonio místico de santa Catalina Santa Ágata - Martirio de santa Catalina San Vicente Ferrer - Decapitación de santa Catalina de santa Catalina Santa Ágata - Martirio de santa Catalina San Vicente Ferrer - Decapitación de santa Catalina</vt:lpstr>
      <vt:lpstr>Muerte de santa Clara   San Bernardino de Siena</vt:lpstr>
      <vt:lpstr>Santa Eulalia  Santa Lucía</vt:lpstr>
      <vt:lpstr>Presentación de PowerPoint</vt:lpstr>
      <vt:lpstr>Pedro García de Benabarre.  Tablas de una predela que se atribuyen a este pintor subastadas en el 2019.</vt:lpstr>
      <vt:lpstr>Presentación de PowerPoint</vt:lpstr>
      <vt:lpstr>Pedro García de Benabarre. Resurrección. Museo Diocesano, Huesca.</vt:lpstr>
      <vt:lpstr>Presentación de PowerPoint</vt:lpstr>
      <vt:lpstr>Pedro García de Benabarre. Cristo y el Tetramorfos.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14</cp:revision>
  <dcterms:created xsi:type="dcterms:W3CDTF">2021-04-11T17:29:31Z</dcterms:created>
  <dcterms:modified xsi:type="dcterms:W3CDTF">2021-10-25T16:21:37Z</dcterms:modified>
</cp:coreProperties>
</file>