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96" r:id="rId5"/>
    <p:sldId id="297" r:id="rId6"/>
    <p:sldId id="287" r:id="rId7"/>
    <p:sldId id="288" r:id="rId8"/>
    <p:sldId id="259" r:id="rId9"/>
    <p:sldId id="290" r:id="rId10"/>
    <p:sldId id="298" r:id="rId11"/>
    <p:sldId id="299" r:id="rId12"/>
    <p:sldId id="260" r:id="rId13"/>
    <p:sldId id="261" r:id="rId14"/>
    <p:sldId id="262" r:id="rId15"/>
    <p:sldId id="263" r:id="rId16"/>
    <p:sldId id="264" r:id="rId17"/>
    <p:sldId id="265" r:id="rId18"/>
    <p:sldId id="266" r:id="rId19"/>
    <p:sldId id="267" r:id="rId20"/>
    <p:sldId id="291" r:id="rId21"/>
    <p:sldId id="305" r:id="rId22"/>
    <p:sldId id="268" r:id="rId23"/>
    <p:sldId id="306" r:id="rId24"/>
    <p:sldId id="269" r:id="rId25"/>
    <p:sldId id="270" r:id="rId26"/>
    <p:sldId id="307" r:id="rId27"/>
    <p:sldId id="289" r:id="rId28"/>
    <p:sldId id="276" r:id="rId29"/>
    <p:sldId id="277" r:id="rId30"/>
    <p:sldId id="278" r:id="rId31"/>
    <p:sldId id="285" r:id="rId32"/>
    <p:sldId id="279" r:id="rId33"/>
    <p:sldId id="292" r:id="rId34"/>
    <p:sldId id="293" r:id="rId35"/>
    <p:sldId id="294" r:id="rId36"/>
    <p:sldId id="271" r:id="rId37"/>
    <p:sldId id="308" r:id="rId38"/>
    <p:sldId id="272" r:id="rId39"/>
    <p:sldId id="280" r:id="rId40"/>
    <p:sldId id="281" r:id="rId41"/>
    <p:sldId id="300" r:id="rId42"/>
    <p:sldId id="301" r:id="rId43"/>
    <p:sldId id="302" r:id="rId44"/>
    <p:sldId id="303" r:id="rId45"/>
    <p:sldId id="304" r:id="rId46"/>
    <p:sldId id="282" r:id="rId47"/>
    <p:sldId id="309" r:id="rId48"/>
    <p:sldId id="313" r:id="rId49"/>
    <p:sldId id="312" r:id="rId50"/>
    <p:sldId id="310" r:id="rId51"/>
    <p:sldId id="283" r:id="rId52"/>
    <p:sldId id="284" r:id="rId53"/>
    <p:sldId id="295" r:id="rId54"/>
    <p:sldId id="311" r:id="rId55"/>
    <p:sldId id="273" r:id="rId56"/>
    <p:sldId id="274" r:id="rId57"/>
    <p:sldId id="275" r:id="rId58"/>
    <p:sldId id="286" r:id="rId5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16600" b="1" dirty="0"/>
              <a:t>Paul </a:t>
            </a:r>
            <a:r>
              <a:rPr lang="es-ES" sz="16600" b="1" dirty="0" err="1"/>
              <a:t>Bril</a:t>
            </a:r>
            <a:endParaRPr lang="es-ES" sz="166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r>
              <a:rPr lang="es-ES" sz="1800" dirty="0">
                <a:solidFill>
                  <a:srgbClr val="202122"/>
                </a:solidFill>
                <a:effectLst/>
                <a:latin typeface="Arial" panose="020B0604020202020204" pitchFamily="34" charset="0"/>
                <a:ea typeface="Times New Roman" panose="02020603050405020304" pitchFamily="18" charset="0"/>
              </a:rPr>
              <a:t>Las imaginativas perspectivas y los troncos caprichosamente retorcidos de los árboles de sus primeros trabajos, muy del gusto manierista, darán paso, ya en torno a 1610, a los paisajes más realistas y ordenados, bajo la probable influencia de Carracci.</a:t>
            </a:r>
            <a:endParaRPr lang="es-ES"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Autofit/>
          </a:bodyPr>
          <a:lstStyle/>
          <a:p>
            <a:r>
              <a:rPr lang="es-ES" sz="2400" dirty="0"/>
              <a:t>S</a:t>
            </a:r>
            <a:r>
              <a:rPr lang="es-ES" sz="2400" b="0" i="0" dirty="0">
                <a:effectLst/>
              </a:rPr>
              <a:t>e formó en Ambe­res con </a:t>
            </a:r>
            <a:r>
              <a:rPr lang="es-ES" sz="2400" b="0" i="0" dirty="0" err="1">
                <a:effectLst/>
              </a:rPr>
              <a:t>Damiaan</a:t>
            </a:r>
            <a:r>
              <a:rPr lang="es-ES" sz="2400" b="0" i="0" dirty="0">
                <a:effectLst/>
              </a:rPr>
              <a:t> </a:t>
            </a:r>
            <a:r>
              <a:rPr lang="es-ES" sz="2400" b="0" i="0" dirty="0" err="1">
                <a:effectLst/>
              </a:rPr>
              <a:t>Wortelmans</a:t>
            </a:r>
            <a:r>
              <a:rPr lang="es-ES" sz="2400" b="0" i="0" dirty="0">
                <a:effectLst/>
              </a:rPr>
              <a:t> y después, en algún momento entre 1574 y 1581, se trasladó a Roma, donde colaboraría junto a su hermano en algunos proyectos. </a:t>
            </a:r>
          </a:p>
          <a:p>
            <a:r>
              <a:rPr lang="es-ES" sz="2400" b="0" i="0" dirty="0">
                <a:effectLst/>
              </a:rPr>
              <a:t>En sus primeros trabajos, el estilo de </a:t>
            </a:r>
            <a:r>
              <a:rPr lang="es-ES" sz="2400" b="0" i="0" dirty="0" err="1">
                <a:effectLst/>
              </a:rPr>
              <a:t>Bril</a:t>
            </a:r>
            <a:r>
              <a:rPr lang="es-ES" sz="2400" b="0" i="0" dirty="0">
                <a:effectLst/>
              </a:rPr>
              <a:t> deja ver la influencia del paisajismo flamenco inaugu­rado por Pieter </a:t>
            </a:r>
            <a:r>
              <a:rPr lang="es-ES" sz="2400" b="0" i="0" dirty="0" err="1">
                <a:effectLst/>
              </a:rPr>
              <a:t>Bruegel</a:t>
            </a:r>
            <a:r>
              <a:rPr lang="es-ES" sz="2400" b="0" i="0" dirty="0">
                <a:effectLst/>
              </a:rPr>
              <a:t> y Joachim </a:t>
            </a:r>
            <a:r>
              <a:rPr lang="es-ES" sz="2400" b="0" i="0" dirty="0" err="1">
                <a:effectLst/>
              </a:rPr>
              <a:t>Patinir</a:t>
            </a:r>
            <a:r>
              <a:rPr lang="es-ES" sz="2400" b="0" i="0" dirty="0">
                <a:effectLst/>
              </a:rPr>
              <a:t>. </a:t>
            </a:r>
          </a:p>
          <a:p>
            <a:r>
              <a:rPr lang="es-ES" sz="2400" b="0" i="0" dirty="0">
                <a:effectLst/>
              </a:rPr>
              <a:t>Se trata de obras que denotan un sentido de la naturaleza exuberante, dramático y abigarrado, construidas mediante horizontes altos y franjas de luz y sombra muy contrastadas para crear sensación de profundidad. </a:t>
            </a:r>
          </a:p>
          <a:p>
            <a:r>
              <a:rPr lang="es-ES" sz="2400" b="0" i="0" dirty="0">
                <a:effectLst/>
              </a:rPr>
              <a:t>Al contacto con la tradición paisajista italiana de Carracci, la pintura de </a:t>
            </a:r>
            <a:r>
              <a:rPr lang="es-ES" sz="2400" b="0" i="0" dirty="0" err="1">
                <a:effectLst/>
              </a:rPr>
              <a:t>Bril</a:t>
            </a:r>
            <a:r>
              <a:rPr lang="es-ES" sz="2400" b="0" i="0" dirty="0">
                <a:effectLst/>
              </a:rPr>
              <a:t> se hará más equilibrada y serena, con transiciones más suaves entre los primeros y los segundos planos, iluminaciones más uniformes y ocasionales referencias a la mitología. </a:t>
            </a:r>
          </a:p>
          <a:p>
            <a:r>
              <a:rPr lang="es-ES" sz="2400" b="0" i="0" dirty="0">
                <a:effectLst/>
              </a:rPr>
              <a:t>Su primera obra documentada en la Ciudad Eterna es una serie de frescos para la Scala Santa, en el Vaticano, entre los que se incluye </a:t>
            </a:r>
            <a:r>
              <a:rPr lang="es-ES" sz="2400" b="0" i="1" dirty="0">
                <a:effectLst/>
              </a:rPr>
              <a:t>Jonás y la ballena</a:t>
            </a:r>
            <a:r>
              <a:rPr lang="es-ES" sz="2400" b="0" i="0" dirty="0">
                <a:effectLst/>
              </a:rPr>
              <a:t> (1588) basado en un dibujo de su hermano. </a:t>
            </a:r>
          </a:p>
          <a:p>
            <a:endParaRPr lang="es-ES" sz="2400"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Autofit/>
          </a:bodyPr>
          <a:lstStyle/>
          <a:p>
            <a:r>
              <a:rPr lang="es-ES" sz="2400" b="0" i="0" dirty="0">
                <a:effectLst/>
              </a:rPr>
              <a:t>En estas primeras obras, entre las que también se encuentran los paisajes al fresco de los lunetos del Palacio </a:t>
            </a:r>
            <a:r>
              <a:rPr lang="es-ES" sz="2400" b="0" i="0" dirty="0" err="1">
                <a:effectLst/>
              </a:rPr>
              <a:t>Laterano</a:t>
            </a:r>
            <a:r>
              <a:rPr lang="es-ES" sz="2400" b="0" i="0" dirty="0">
                <a:effectLst/>
              </a:rPr>
              <a:t>, se aprecia la influencia de </a:t>
            </a:r>
            <a:r>
              <a:rPr lang="es-ES" sz="2400" b="0" i="0" dirty="0" err="1">
                <a:effectLst/>
              </a:rPr>
              <a:t>Girolamo</a:t>
            </a:r>
            <a:r>
              <a:rPr lang="es-ES" sz="2400" b="0" i="0" dirty="0">
                <a:effectLst/>
              </a:rPr>
              <a:t> </a:t>
            </a:r>
            <a:r>
              <a:rPr lang="es-ES" sz="2400" b="0" i="0" dirty="0" err="1">
                <a:effectLst/>
              </a:rPr>
              <a:t>Muziano</a:t>
            </a:r>
            <a:r>
              <a:rPr lang="es-ES" sz="2400" b="0" i="0" dirty="0">
                <a:effectLst/>
              </a:rPr>
              <a:t> en el interés por conseguir un efecto decorativo. </a:t>
            </a:r>
          </a:p>
          <a:p>
            <a:r>
              <a:rPr lang="es-ES" sz="2400" b="0" i="0" dirty="0">
                <a:effectLst/>
              </a:rPr>
              <a:t>Ejemplo de la evolución sufrida en su estilo debido a la influencia italiana son los frescos de las </a:t>
            </a:r>
            <a:r>
              <a:rPr lang="es-ES" sz="2400" b="0" i="1" dirty="0">
                <a:effectLst/>
              </a:rPr>
              <a:t>Cuatro estaciones</a:t>
            </a:r>
            <a:r>
              <a:rPr lang="es-ES" sz="2400" b="0" i="0" dirty="0">
                <a:effectLst/>
              </a:rPr>
              <a:t> pintados para el cardenal </a:t>
            </a:r>
            <a:r>
              <a:rPr lang="es-ES" sz="2400" b="0" i="0" dirty="0" err="1">
                <a:effectLst/>
              </a:rPr>
              <a:t>Scipione</a:t>
            </a:r>
            <a:r>
              <a:rPr lang="es-ES" sz="2400" b="0" i="0" dirty="0">
                <a:effectLst/>
              </a:rPr>
              <a:t> Borghese en el Casino de la Aurora (1611, Palazzo Rospigliosi-</a:t>
            </a:r>
            <a:r>
              <a:rPr lang="es-ES" sz="2400" b="0" i="0" dirty="0" err="1">
                <a:effectLst/>
              </a:rPr>
              <a:t>Pallavicini</a:t>
            </a:r>
            <a:r>
              <a:rPr lang="es-ES" sz="2400" b="0" i="0" dirty="0">
                <a:effectLst/>
              </a:rPr>
              <a:t>, Roma). </a:t>
            </a:r>
          </a:p>
          <a:p>
            <a:r>
              <a:rPr lang="es-ES" sz="2400" b="0" i="0" dirty="0">
                <a:effectLst/>
              </a:rPr>
              <a:t>Otros proyectos a destacar son el ciclo de frescos para decorar la iglesia ro­mana de Santa Cecilia in </a:t>
            </a:r>
            <a:r>
              <a:rPr lang="es-ES" sz="2400" b="0" i="0" dirty="0" err="1">
                <a:effectLst/>
              </a:rPr>
              <a:t>Trastevere</a:t>
            </a:r>
            <a:r>
              <a:rPr lang="es-ES" sz="2400" b="0" i="0" dirty="0">
                <a:effectLst/>
              </a:rPr>
              <a:t> (h. 1599), o la gran marina </a:t>
            </a:r>
            <a:r>
              <a:rPr lang="es-ES" sz="2400" b="0" i="1" dirty="0">
                <a:effectLst/>
              </a:rPr>
              <a:t>El martirio de san Clemente</a:t>
            </a:r>
            <a:r>
              <a:rPr lang="es-ES" sz="2400" b="0" i="0" dirty="0">
                <a:effectLst/>
              </a:rPr>
              <a:t> para la Sala Clementina del Palacio Vaticano. </a:t>
            </a:r>
          </a:p>
          <a:p>
            <a:r>
              <a:rPr lang="es-ES" sz="2400" b="0" i="0" dirty="0">
                <a:effectLst/>
              </a:rPr>
              <a:t>Sin embargo, más que por su labor como fresquista, el artista de Amberes se daría a conocer por sus pequeños paisajes sobre tabla o cobre, representando temas diversos: peregrinos, ermitaños orando en enclaves boscosos, marinas tempestuosas, pescadores faenando, mendigos caminando entre ruinas, cuadros que serían codiciados por mecenas como el car­denal Francisco Borromeo en Milán o el duque Fernando Gonzaga en Mantua. </a:t>
            </a:r>
          </a:p>
        </p:txBody>
      </p:sp>
    </p:spTree>
    <p:extLst>
      <p:ext uri="{BB962C8B-B14F-4D97-AF65-F5344CB8AC3E}">
        <p14:creationId xmlns:p14="http://schemas.microsoft.com/office/powerpoint/2010/main" val="204700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Autofit/>
          </a:bodyPr>
          <a:lstStyle/>
          <a:p>
            <a:r>
              <a:rPr lang="es-ES" sz="2400" b="0" i="0" dirty="0">
                <a:effectLst/>
              </a:rPr>
              <a:t>Desde la década de 1590, </a:t>
            </a:r>
            <a:r>
              <a:rPr lang="es-ES" sz="2400" b="0" i="0" dirty="0" err="1">
                <a:effectLst/>
              </a:rPr>
              <a:t>Bril</a:t>
            </a:r>
            <a:r>
              <a:rPr lang="es-ES" sz="2400" b="0" i="0" dirty="0">
                <a:effectLst/>
              </a:rPr>
              <a:t> mantuvo un activo taller en Roma por el que pasaron numerosos pintores flamencos en sus viajes a Italia, como es el caso de sus inmediatos seguidores </a:t>
            </a:r>
            <a:r>
              <a:rPr lang="es-ES" sz="2400" b="0" i="0" dirty="0" err="1">
                <a:effectLst/>
              </a:rPr>
              <a:t>Willen</a:t>
            </a:r>
            <a:r>
              <a:rPr lang="es-ES" sz="2400" b="0" i="0" dirty="0">
                <a:effectLst/>
              </a:rPr>
              <a:t> van </a:t>
            </a:r>
            <a:r>
              <a:rPr lang="es-ES" sz="2400" b="0" i="0" dirty="0" err="1">
                <a:effectLst/>
              </a:rPr>
              <a:t>Nieulandt</a:t>
            </a:r>
            <a:r>
              <a:rPr lang="es-ES" sz="2400" b="0" i="0" dirty="0">
                <a:effectLst/>
              </a:rPr>
              <a:t> o </a:t>
            </a:r>
            <a:r>
              <a:rPr lang="es-ES" sz="2400" b="0" i="0" dirty="0" err="1">
                <a:effectLst/>
              </a:rPr>
              <a:t>Cornelis</a:t>
            </a:r>
            <a:r>
              <a:rPr lang="es-ES" sz="2400" b="0" i="0" dirty="0">
                <a:effectLst/>
              </a:rPr>
              <a:t> </a:t>
            </a:r>
            <a:r>
              <a:rPr lang="es-ES" sz="2400" b="0" i="0" dirty="0" err="1">
                <a:effectLst/>
              </a:rPr>
              <a:t>Vroom</a:t>
            </a:r>
            <a:r>
              <a:rPr lang="es-ES" sz="2400" b="0" i="0" dirty="0">
                <a:effectLst/>
              </a:rPr>
              <a:t>. </a:t>
            </a:r>
          </a:p>
          <a:p>
            <a:r>
              <a:rPr lang="es-ES" sz="2400" b="0" i="0" dirty="0">
                <a:effectLst/>
              </a:rPr>
              <a:t>La presencia de </a:t>
            </a:r>
            <a:r>
              <a:rPr lang="es-ES" sz="2400" b="0" i="0" dirty="0" err="1">
                <a:effectLst/>
              </a:rPr>
              <a:t>Bril</a:t>
            </a:r>
            <a:r>
              <a:rPr lang="es-ES" sz="2400" b="0" i="0" dirty="0">
                <a:effectLst/>
              </a:rPr>
              <a:t> en Roma fue también un foco de atracción para otros pintores como </a:t>
            </a:r>
            <a:r>
              <a:rPr lang="es-ES" sz="2400" b="0" i="0" dirty="0" err="1">
                <a:effectLst/>
              </a:rPr>
              <a:t>Sebastian</a:t>
            </a:r>
            <a:r>
              <a:rPr lang="es-ES" sz="2400" b="0" i="0" dirty="0">
                <a:effectLst/>
              </a:rPr>
              <a:t> </a:t>
            </a:r>
            <a:r>
              <a:rPr lang="es-ES" sz="2400" b="0" i="0" dirty="0" err="1">
                <a:effectLst/>
              </a:rPr>
              <a:t>Vrancx</a:t>
            </a:r>
            <a:r>
              <a:rPr lang="es-ES" sz="2400" b="0" i="0" dirty="0">
                <a:effectLst/>
              </a:rPr>
              <a:t> o </a:t>
            </a:r>
            <a:r>
              <a:rPr lang="es-ES" sz="2400" b="0" i="0" dirty="0" err="1">
                <a:effectLst/>
              </a:rPr>
              <a:t>Peeter</a:t>
            </a:r>
            <a:r>
              <a:rPr lang="es-ES" sz="2400" b="0" i="0" dirty="0">
                <a:effectLst/>
              </a:rPr>
              <a:t> Stevens, cuyas primeras pinturas manifies­tan su influencia. Finalmente, hay que situar a Paul </a:t>
            </a:r>
            <a:r>
              <a:rPr lang="es-ES" sz="2400" b="0" i="0" dirty="0" err="1">
                <a:effectLst/>
              </a:rPr>
              <a:t>Bril</a:t>
            </a:r>
            <a:r>
              <a:rPr lang="es-ES" sz="2400" b="0" i="0" dirty="0">
                <a:effectLst/>
              </a:rPr>
              <a:t> a la altura de Carracci o </a:t>
            </a:r>
            <a:r>
              <a:rPr lang="es-ES" sz="2400" b="0" i="0" dirty="0" err="1">
                <a:effectLst/>
              </a:rPr>
              <a:t>Elsheimer</a:t>
            </a:r>
            <a:r>
              <a:rPr lang="es-ES" sz="2400" b="0" i="0" dirty="0">
                <a:effectLst/>
              </a:rPr>
              <a:t>, entre los iniciadores del paisaje italiano mo­der­no que tan relevante papel desempeñó en el posterior desarrollo del ­género en el siglo XVII. Influyó especialmente entre los artistas holandeses que se instalaron en la capital italiana, como </a:t>
            </a:r>
            <a:r>
              <a:rPr lang="es-ES" sz="2400" b="0" i="0" dirty="0" err="1">
                <a:effectLst/>
              </a:rPr>
              <a:t>Cornelis</a:t>
            </a:r>
            <a:r>
              <a:rPr lang="es-ES" sz="2400" b="0" i="0" dirty="0">
                <a:effectLst/>
              </a:rPr>
              <a:t> van </a:t>
            </a:r>
            <a:r>
              <a:rPr lang="es-ES" sz="2400" b="0" i="0" dirty="0" err="1">
                <a:effectLst/>
              </a:rPr>
              <a:t>Poelenburch</a:t>
            </a:r>
            <a:r>
              <a:rPr lang="es-ES" sz="2400" b="0" i="0" dirty="0">
                <a:effectLst/>
              </a:rPr>
              <a:t> o </a:t>
            </a:r>
            <a:r>
              <a:rPr lang="es-ES" sz="2400" b="0" i="0" dirty="0" err="1">
                <a:effectLst/>
              </a:rPr>
              <a:t>Bartholomeus</a:t>
            </a:r>
            <a:r>
              <a:rPr lang="es-ES" sz="2400" b="0" i="0" dirty="0">
                <a:effectLst/>
              </a:rPr>
              <a:t> </a:t>
            </a:r>
            <a:r>
              <a:rPr lang="es-ES" sz="2400" b="0" i="0" dirty="0" err="1">
                <a:effectLst/>
              </a:rPr>
              <a:t>Breenbergh</a:t>
            </a:r>
            <a:r>
              <a:rPr lang="es-ES" sz="2400" b="0" i="0" dirty="0">
                <a:effectLst/>
              </a:rPr>
              <a:t>. </a:t>
            </a:r>
          </a:p>
          <a:p>
            <a:r>
              <a:rPr lang="es-ES" sz="2400" b="0" i="0" dirty="0">
                <a:effectLst/>
              </a:rPr>
              <a:t>El estilo de </a:t>
            </a:r>
            <a:r>
              <a:rPr lang="es-ES" sz="2400" b="0" i="0" dirty="0" err="1">
                <a:effectLst/>
              </a:rPr>
              <a:t>Bril</a:t>
            </a:r>
            <a:r>
              <a:rPr lang="es-ES" sz="2400" b="0" i="0" dirty="0">
                <a:effectLst/>
              </a:rPr>
              <a:t> impregnaría a artistas muy posteriores, como Claudio de Lorena, quien recibió su influencia a través de Agostino </a:t>
            </a:r>
            <a:r>
              <a:rPr lang="es-ES" sz="2400" b="0" i="0" dirty="0" err="1">
                <a:effectLst/>
              </a:rPr>
              <a:t>Tassi</a:t>
            </a:r>
            <a:r>
              <a:rPr lang="es-ES" sz="2400" b="0" i="0" dirty="0">
                <a:effectLst/>
              </a:rPr>
              <a:t>, que fue a su vez discípulo de </a:t>
            </a:r>
            <a:r>
              <a:rPr lang="es-ES" sz="2400" b="0" i="0" dirty="0" err="1">
                <a:effectLst/>
              </a:rPr>
              <a:t>Bril</a:t>
            </a:r>
            <a:r>
              <a:rPr lang="es-ES" sz="2400" b="0" i="0" dirty="0">
                <a:effectLst/>
              </a:rPr>
              <a:t> en Roma. </a:t>
            </a:r>
          </a:p>
          <a:p>
            <a:r>
              <a:rPr lang="es-ES" sz="2400" b="0" i="0" dirty="0">
                <a:effectLst/>
              </a:rPr>
              <a:t>Su obra fue muy apreciada en los Países Bajos, donde se grabaron sus paisajes italianos que contribuyeron a su difusión e influencia posterior.</a:t>
            </a:r>
            <a:endParaRPr lang="es-ES" sz="2400" dirty="0"/>
          </a:p>
        </p:txBody>
      </p:sp>
    </p:spTree>
    <p:extLst>
      <p:ext uri="{BB962C8B-B14F-4D97-AF65-F5344CB8AC3E}">
        <p14:creationId xmlns:p14="http://schemas.microsoft.com/office/powerpoint/2010/main" val="760736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819497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33736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696691" cy="5869420"/>
          </a:xfrm>
        </p:spPr>
        <p:txBody>
          <a:bodyPr anchor="t">
            <a:normAutofit/>
          </a:bodyPr>
          <a:lstStyle/>
          <a:p>
            <a:r>
              <a:rPr lang="it-IT" sz="2800" dirty="0"/>
              <a:t>1580. Paul Bril. Paisaje con ruinas romanas. Torre dei Venti, Vatican City, Rome.</a:t>
            </a:r>
            <a:endParaRPr lang="es-ES" sz="2800" dirty="0"/>
          </a:p>
        </p:txBody>
      </p:sp>
      <p:pic>
        <p:nvPicPr>
          <p:cNvPr id="4" name="Imagen 3">
            <a:extLst>
              <a:ext uri="{FF2B5EF4-FFF2-40B4-BE49-F238E27FC236}">
                <a16:creationId xmlns:a16="http://schemas.microsoft.com/office/drawing/2014/main" id="{A68820D9-BD46-4902-BDC6-542F2E383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4104" y="0"/>
            <a:ext cx="6587896"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31820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281586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1592. Paul </a:t>
            </a:r>
            <a:r>
              <a:rPr lang="es-ES" sz="2800" dirty="0" err="1"/>
              <a:t>Bril</a:t>
            </a:r>
            <a:r>
              <a:rPr lang="es-ES" sz="2800" dirty="0"/>
              <a:t>. Paisaje con San Jerónimo. Mauritshuis, The </a:t>
            </a:r>
            <a:r>
              <a:rPr lang="es-ES" sz="2800" dirty="0" err="1"/>
              <a:t>Hague</a:t>
            </a:r>
            <a:r>
              <a:rPr lang="es-ES" sz="2800" dirty="0"/>
              <a:t>.</a:t>
            </a:r>
          </a:p>
        </p:txBody>
      </p:sp>
      <p:pic>
        <p:nvPicPr>
          <p:cNvPr id="4" name="Imagen 3">
            <a:extLst>
              <a:ext uri="{FF2B5EF4-FFF2-40B4-BE49-F238E27FC236}">
                <a16:creationId xmlns:a16="http://schemas.microsoft.com/office/drawing/2014/main" id="{F643A36D-ADD4-4448-B135-C4065D8BA1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1761" y="1"/>
            <a:ext cx="8750239" cy="6858000"/>
          </a:xfrm>
          <a:prstGeom prst="rect">
            <a:avLst/>
          </a:prstGeom>
        </p:spPr>
      </p:pic>
    </p:spTree>
    <p:extLst>
      <p:ext uri="{BB962C8B-B14F-4D97-AF65-F5344CB8AC3E}">
        <p14:creationId xmlns:p14="http://schemas.microsoft.com/office/powerpoint/2010/main" val="2586343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365125"/>
            <a:ext cx="2701637" cy="5869420"/>
          </a:xfrm>
        </p:spPr>
        <p:txBody>
          <a:bodyPr anchor="t">
            <a:normAutofit/>
          </a:bodyPr>
          <a:lstStyle/>
          <a:p>
            <a:r>
              <a:rPr lang="es-ES" sz="2800" dirty="0"/>
              <a:t>1595. Paul </a:t>
            </a:r>
            <a:r>
              <a:rPr lang="es-ES" sz="2800" dirty="0" err="1"/>
              <a:t>Bril</a:t>
            </a:r>
            <a:r>
              <a:rPr lang="es-ES" sz="2800" dirty="0"/>
              <a:t>. Paisaje con caza del ciervo.  Musée du Louvre, Paris.</a:t>
            </a:r>
          </a:p>
        </p:txBody>
      </p:sp>
      <p:pic>
        <p:nvPicPr>
          <p:cNvPr id="4" name="Imagen 3">
            <a:extLst>
              <a:ext uri="{FF2B5EF4-FFF2-40B4-BE49-F238E27FC236}">
                <a16:creationId xmlns:a16="http://schemas.microsoft.com/office/drawing/2014/main" id="{7BD364EE-6C77-4C68-8A82-7284D810AF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6580" y="0"/>
            <a:ext cx="9075420"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2618509" cy="5869420"/>
          </a:xfrm>
        </p:spPr>
        <p:txBody>
          <a:bodyPr anchor="t">
            <a:normAutofit/>
          </a:bodyPr>
          <a:lstStyle/>
          <a:p>
            <a:r>
              <a:rPr lang="it-IT" sz="2800" dirty="0"/>
              <a:t>1595. Paul Bril. Paisaje con caza del ciervo.  Palazzo Pitti, Florence.</a:t>
            </a:r>
            <a:endParaRPr lang="es-ES" sz="2800" dirty="0"/>
          </a:p>
        </p:txBody>
      </p:sp>
      <p:pic>
        <p:nvPicPr>
          <p:cNvPr id="4" name="Imagen 3">
            <a:extLst>
              <a:ext uri="{FF2B5EF4-FFF2-40B4-BE49-F238E27FC236}">
                <a16:creationId xmlns:a16="http://schemas.microsoft.com/office/drawing/2014/main" id="{A62A795F-77B3-4C35-BD57-1FCB0C0406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1874" y="0"/>
            <a:ext cx="9170126"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97782" cy="5869420"/>
          </a:xfrm>
        </p:spPr>
        <p:txBody>
          <a:bodyPr anchor="t">
            <a:normAutofit/>
          </a:bodyPr>
          <a:lstStyle/>
          <a:p>
            <a:r>
              <a:rPr lang="es-ES" sz="2800" dirty="0"/>
              <a:t>1595. Paul </a:t>
            </a:r>
            <a:r>
              <a:rPr lang="es-ES" sz="2800" dirty="0" err="1"/>
              <a:t>Bril</a:t>
            </a:r>
            <a:r>
              <a:rPr lang="es-ES" sz="2800" dirty="0"/>
              <a:t>. Paisaje con escena mitológico. Pinacoteca </a:t>
            </a:r>
            <a:r>
              <a:rPr lang="es-ES" sz="2800" dirty="0" err="1"/>
              <a:t>Davia</a:t>
            </a:r>
            <a:r>
              <a:rPr lang="es-ES" sz="2800" dirty="0"/>
              <a:t> </a:t>
            </a:r>
            <a:r>
              <a:rPr lang="es-ES" sz="2800" dirty="0" err="1"/>
              <a:t>Bargellini</a:t>
            </a:r>
            <a:r>
              <a:rPr lang="es-ES" sz="2800" dirty="0"/>
              <a:t>, Bologna.</a:t>
            </a:r>
          </a:p>
        </p:txBody>
      </p:sp>
      <p:pic>
        <p:nvPicPr>
          <p:cNvPr id="4" name="Imagen 3">
            <a:extLst>
              <a:ext uri="{FF2B5EF4-FFF2-40B4-BE49-F238E27FC236}">
                <a16:creationId xmlns:a16="http://schemas.microsoft.com/office/drawing/2014/main" id="{B62CF584-9925-4844-BB90-5EB0592EF6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2909" y="-39832"/>
            <a:ext cx="4849091" cy="6897832"/>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2515155" cy="5869420"/>
          </a:xfrm>
        </p:spPr>
        <p:txBody>
          <a:bodyPr anchor="t">
            <a:normAutofit/>
          </a:bodyPr>
          <a:lstStyle/>
          <a:p>
            <a:r>
              <a:rPr lang="es-ES" sz="2800" dirty="0"/>
              <a:t>1595. Paul </a:t>
            </a:r>
            <a:r>
              <a:rPr lang="es-ES" sz="2800" dirty="0" err="1"/>
              <a:t>Bril</a:t>
            </a:r>
            <a:r>
              <a:rPr lang="es-ES" sz="2800" dirty="0"/>
              <a:t>. Paisaje con pantano. Pinacoteca Ambrosiana, </a:t>
            </a:r>
            <a:r>
              <a:rPr lang="es-ES" sz="2800" dirty="0" err="1"/>
              <a:t>Milan</a:t>
            </a:r>
            <a:r>
              <a:rPr lang="es-ES" sz="2800" dirty="0"/>
              <a:t>.</a:t>
            </a:r>
          </a:p>
        </p:txBody>
      </p:sp>
      <p:pic>
        <p:nvPicPr>
          <p:cNvPr id="4" name="Imagen 3">
            <a:extLst>
              <a:ext uri="{FF2B5EF4-FFF2-40B4-BE49-F238E27FC236}">
                <a16:creationId xmlns:a16="http://schemas.microsoft.com/office/drawing/2014/main" id="{3B38FEE2-387A-478C-A9F7-94066DE508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4536" y="0"/>
            <a:ext cx="9427464"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0" y="365125"/>
            <a:ext cx="1833520" cy="5869420"/>
          </a:xfrm>
        </p:spPr>
        <p:txBody>
          <a:bodyPr anchor="t">
            <a:normAutofit/>
          </a:bodyPr>
          <a:lstStyle/>
          <a:p>
            <a:r>
              <a:rPr lang="es-ES" sz="2800" dirty="0"/>
              <a:t>1596. Paul </a:t>
            </a:r>
            <a:r>
              <a:rPr lang="es-ES" sz="2800" dirty="0" err="1"/>
              <a:t>Bril</a:t>
            </a:r>
            <a:r>
              <a:rPr lang="es-ES" sz="2800" dirty="0"/>
              <a:t>. Paisaje costero. </a:t>
            </a:r>
            <a:r>
              <a:rPr lang="es-ES" sz="2800" dirty="0" err="1"/>
              <a:t>Wallraf</a:t>
            </a:r>
            <a:r>
              <a:rPr lang="es-ES" sz="2800" dirty="0"/>
              <a:t>-</a:t>
            </a:r>
            <a:r>
              <a:rPr lang="es-ES" sz="2800" dirty="0" err="1"/>
              <a:t>Richartz</a:t>
            </a:r>
            <a:r>
              <a:rPr lang="es-ES" sz="2800" dirty="0"/>
              <a:t>-Museum, </a:t>
            </a:r>
            <a:r>
              <a:rPr lang="es-ES" sz="2800" dirty="0" err="1"/>
              <a:t>Cologne</a:t>
            </a:r>
            <a:r>
              <a:rPr lang="es-ES" sz="2800" dirty="0"/>
              <a:t>.</a:t>
            </a:r>
          </a:p>
        </p:txBody>
      </p:sp>
      <p:pic>
        <p:nvPicPr>
          <p:cNvPr id="4" name="Imagen 3">
            <a:extLst>
              <a:ext uri="{FF2B5EF4-FFF2-40B4-BE49-F238E27FC236}">
                <a16:creationId xmlns:a16="http://schemas.microsoft.com/office/drawing/2014/main" id="{AC65D81F-1176-4166-9AAF-D2ADF52007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3520" y="0"/>
            <a:ext cx="10358480" cy="6892636"/>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4" y="365125"/>
            <a:ext cx="2202872" cy="5869420"/>
          </a:xfrm>
        </p:spPr>
        <p:txBody>
          <a:bodyPr anchor="t">
            <a:normAutofit/>
          </a:bodyPr>
          <a:lstStyle/>
          <a:p>
            <a:r>
              <a:rPr lang="en-US" sz="2800" dirty="0"/>
              <a:t>1598. Paul </a:t>
            </a:r>
            <a:r>
              <a:rPr lang="en-US" sz="2800" dirty="0" err="1"/>
              <a:t>Bril</a:t>
            </a:r>
            <a:r>
              <a:rPr lang="en-US" sz="2800" dirty="0"/>
              <a:t>. </a:t>
            </a:r>
            <a:r>
              <a:rPr lang="en-US" sz="2800" dirty="0" err="1"/>
              <a:t>Paisaje</a:t>
            </a:r>
            <a:r>
              <a:rPr lang="en-US" sz="2800" dirty="0"/>
              <a:t> </a:t>
            </a:r>
            <a:r>
              <a:rPr lang="en-US" sz="2800" dirty="0" err="1"/>
              <a:t>fantástico</a:t>
            </a:r>
            <a:r>
              <a:rPr lang="en-US" sz="2800" dirty="0"/>
              <a:t>. National Gallery of Scotland, Edinburgh.</a:t>
            </a:r>
            <a:endParaRPr lang="es-ES" sz="2800" dirty="0"/>
          </a:p>
        </p:txBody>
      </p:sp>
      <p:pic>
        <p:nvPicPr>
          <p:cNvPr id="4" name="Imagen 3">
            <a:extLst>
              <a:ext uri="{FF2B5EF4-FFF2-40B4-BE49-F238E27FC236}">
                <a16:creationId xmlns:a16="http://schemas.microsoft.com/office/drawing/2014/main" id="{7DA3FD29-5305-454A-9DCD-87CF42E7CC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0" y="0"/>
            <a:ext cx="9601200"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2489663" cy="5869420"/>
          </a:xfrm>
        </p:spPr>
        <p:txBody>
          <a:bodyPr anchor="t">
            <a:normAutofit/>
          </a:bodyPr>
          <a:lstStyle/>
          <a:p>
            <a:r>
              <a:rPr lang="es-ES" sz="2800" dirty="0"/>
              <a:t>1599. Paul </a:t>
            </a:r>
            <a:r>
              <a:rPr lang="es-ES" sz="2800" dirty="0" err="1"/>
              <a:t>Bril</a:t>
            </a:r>
            <a:r>
              <a:rPr lang="es-ES" sz="2800" dirty="0"/>
              <a:t>. Paisaje montañoso. Colección privada.</a:t>
            </a:r>
          </a:p>
        </p:txBody>
      </p:sp>
      <p:pic>
        <p:nvPicPr>
          <p:cNvPr id="4" name="Imagen 3">
            <a:extLst>
              <a:ext uri="{FF2B5EF4-FFF2-40B4-BE49-F238E27FC236}">
                <a16:creationId xmlns:a16="http://schemas.microsoft.com/office/drawing/2014/main" id="{DB0ED301-48F7-4F74-938E-3CCAE907A1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7480" y="0"/>
            <a:ext cx="9494520"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0" y="365125"/>
            <a:ext cx="1943967" cy="5869420"/>
          </a:xfrm>
        </p:spPr>
        <p:txBody>
          <a:bodyPr anchor="t">
            <a:normAutofit/>
          </a:bodyPr>
          <a:lstStyle/>
          <a:p>
            <a:r>
              <a:rPr lang="es-ES" sz="2800" dirty="0"/>
              <a:t>1599. Paul </a:t>
            </a:r>
            <a:r>
              <a:rPr lang="es-ES" sz="2800" dirty="0" err="1"/>
              <a:t>Bril</a:t>
            </a:r>
            <a:r>
              <a:rPr lang="es-ES" sz="2800" dirty="0"/>
              <a:t>. Paisaje montañoso. </a:t>
            </a:r>
            <a:r>
              <a:rPr lang="es-ES" sz="2800" dirty="0" err="1"/>
              <a:t>Wallraf</a:t>
            </a:r>
            <a:r>
              <a:rPr lang="es-ES" sz="2800" dirty="0"/>
              <a:t>-</a:t>
            </a:r>
            <a:r>
              <a:rPr lang="es-ES" sz="2800" dirty="0" err="1"/>
              <a:t>Richartz</a:t>
            </a:r>
            <a:r>
              <a:rPr lang="es-ES" sz="2800" dirty="0"/>
              <a:t>-Museum, </a:t>
            </a:r>
            <a:r>
              <a:rPr lang="es-ES" sz="2800" dirty="0" err="1"/>
              <a:t>Cologne</a:t>
            </a:r>
            <a:r>
              <a:rPr lang="es-ES" sz="2800" dirty="0"/>
              <a:t>.</a:t>
            </a:r>
          </a:p>
        </p:txBody>
      </p:sp>
      <p:pic>
        <p:nvPicPr>
          <p:cNvPr id="4" name="Imagen 3">
            <a:extLst>
              <a:ext uri="{FF2B5EF4-FFF2-40B4-BE49-F238E27FC236}">
                <a16:creationId xmlns:a16="http://schemas.microsoft.com/office/drawing/2014/main" id="{854BF4B9-83DC-4786-8A46-7164833948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3966" y="0"/>
            <a:ext cx="10248034"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415518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8188335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990109" cy="5869420"/>
          </a:xfrm>
        </p:spPr>
        <p:txBody>
          <a:bodyPr anchor="t">
            <a:normAutofit/>
          </a:bodyPr>
          <a:lstStyle/>
          <a:p>
            <a:r>
              <a:rPr lang="en-US" sz="2800" dirty="0"/>
              <a:t>1600. Paul </a:t>
            </a:r>
            <a:r>
              <a:rPr lang="en-US" sz="2800" dirty="0" err="1"/>
              <a:t>Bril</a:t>
            </a:r>
            <a:r>
              <a:rPr lang="en-US" sz="2800" dirty="0"/>
              <a:t>. </a:t>
            </a:r>
            <a:r>
              <a:rPr lang="en-US" sz="2800" dirty="0" err="1"/>
              <a:t>Autorretrato</a:t>
            </a:r>
            <a:r>
              <a:rPr lang="en-US" sz="2800" dirty="0"/>
              <a:t>. Museum of Art, Rhode Island School of Design, Providence.</a:t>
            </a:r>
            <a:endParaRPr lang="es-ES" sz="2800" dirty="0"/>
          </a:p>
        </p:txBody>
      </p:sp>
      <p:pic>
        <p:nvPicPr>
          <p:cNvPr id="4" name="Imagen 3">
            <a:extLst>
              <a:ext uri="{FF2B5EF4-FFF2-40B4-BE49-F238E27FC236}">
                <a16:creationId xmlns:a16="http://schemas.microsoft.com/office/drawing/2014/main" id="{CC97085D-E184-4818-B945-B710FB7FEE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0" y="0"/>
            <a:ext cx="7543800"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6982" y="365125"/>
            <a:ext cx="2619985" cy="5869420"/>
          </a:xfrm>
        </p:spPr>
        <p:txBody>
          <a:bodyPr anchor="t">
            <a:normAutofit/>
          </a:bodyPr>
          <a:lstStyle/>
          <a:p>
            <a:r>
              <a:rPr lang="es-ES" sz="2400" b="1" dirty="0"/>
              <a:t>1600. Paul </a:t>
            </a:r>
            <a:r>
              <a:rPr lang="es-ES" sz="2400" b="1" dirty="0" err="1"/>
              <a:t>Bril</a:t>
            </a:r>
            <a:r>
              <a:rPr lang="es-ES" sz="2400" b="1" dirty="0"/>
              <a:t>. Paisaje fluvial con ruinas y torre. Kunsthistorisches Museum, Viena.</a:t>
            </a:r>
          </a:p>
        </p:txBody>
      </p:sp>
      <p:pic>
        <p:nvPicPr>
          <p:cNvPr id="4" name="Imagen 3">
            <a:extLst>
              <a:ext uri="{FF2B5EF4-FFF2-40B4-BE49-F238E27FC236}">
                <a16:creationId xmlns:a16="http://schemas.microsoft.com/office/drawing/2014/main" id="{662DCF9D-1249-44C1-8F35-94CB9A3D10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6967" y="0"/>
            <a:ext cx="9475033" cy="6858000"/>
          </a:xfrm>
          <a:prstGeom prst="rect">
            <a:avLst/>
          </a:prstGeom>
        </p:spPr>
      </p:pic>
    </p:spTree>
    <p:extLst>
      <p:ext uri="{BB962C8B-B14F-4D97-AF65-F5344CB8AC3E}">
        <p14:creationId xmlns:p14="http://schemas.microsoft.com/office/powerpoint/2010/main" val="1270946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365125"/>
            <a:ext cx="1870364" cy="5869420"/>
          </a:xfrm>
        </p:spPr>
        <p:txBody>
          <a:bodyPr anchor="t">
            <a:normAutofit/>
          </a:bodyPr>
          <a:lstStyle/>
          <a:p>
            <a:r>
              <a:rPr lang="fr-FR" sz="2800" dirty="0"/>
              <a:t>1600. Paul Bril. Diana. Musée du Louvre, Paris.</a:t>
            </a:r>
            <a:endParaRPr lang="es-ES" sz="2800" dirty="0"/>
          </a:p>
        </p:txBody>
      </p:sp>
      <p:pic>
        <p:nvPicPr>
          <p:cNvPr id="4" name="Imagen 3">
            <a:extLst>
              <a:ext uri="{FF2B5EF4-FFF2-40B4-BE49-F238E27FC236}">
                <a16:creationId xmlns:a16="http://schemas.microsoft.com/office/drawing/2014/main" id="{EA26A767-DF20-4127-8041-28FCB3F1C1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8807" y="0"/>
            <a:ext cx="9893193" cy="685800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2451563" cy="5869420"/>
          </a:xfrm>
        </p:spPr>
        <p:txBody>
          <a:bodyPr anchor="t">
            <a:normAutofit/>
          </a:bodyPr>
          <a:lstStyle/>
          <a:p>
            <a:r>
              <a:rPr lang="fr-FR" sz="2800" dirty="0"/>
              <a:t>1600. Paul Bril. Ruinas y figuras. Musée du Louvre, Paris.</a:t>
            </a:r>
            <a:endParaRPr lang="es-ES" sz="2800" dirty="0"/>
          </a:p>
        </p:txBody>
      </p:sp>
      <p:pic>
        <p:nvPicPr>
          <p:cNvPr id="4" name="Imagen 3">
            <a:extLst>
              <a:ext uri="{FF2B5EF4-FFF2-40B4-BE49-F238E27FC236}">
                <a16:creationId xmlns:a16="http://schemas.microsoft.com/office/drawing/2014/main" id="{F824B9E0-4838-43A0-9F2D-14D50F7F54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9380" y="0"/>
            <a:ext cx="9532620"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2499450" cy="5869420"/>
          </a:xfrm>
        </p:spPr>
        <p:txBody>
          <a:bodyPr anchor="t">
            <a:normAutofit/>
          </a:bodyPr>
          <a:lstStyle/>
          <a:p>
            <a:r>
              <a:rPr lang="es-ES" sz="2400" b="1" dirty="0"/>
              <a:t>1601. Paul </a:t>
            </a:r>
            <a:r>
              <a:rPr lang="es-ES" sz="2400" b="1" dirty="0" err="1"/>
              <a:t>Bril</a:t>
            </a:r>
            <a:r>
              <a:rPr lang="es-ES" sz="2400" b="1" dirty="0"/>
              <a:t>. Paisaje puerto nocturno con faro. Kunsthistorisches Museum, Viena.</a:t>
            </a:r>
          </a:p>
        </p:txBody>
      </p:sp>
      <p:pic>
        <p:nvPicPr>
          <p:cNvPr id="4" name="Imagen 3">
            <a:extLst>
              <a:ext uri="{FF2B5EF4-FFF2-40B4-BE49-F238E27FC236}">
                <a16:creationId xmlns:a16="http://schemas.microsoft.com/office/drawing/2014/main" id="{F201C2D0-6496-495C-9B75-D606FE6F44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0394" y="0"/>
            <a:ext cx="9401606" cy="6858000"/>
          </a:xfrm>
          <a:prstGeom prst="rect">
            <a:avLst/>
          </a:prstGeom>
        </p:spPr>
      </p:pic>
    </p:spTree>
    <p:extLst>
      <p:ext uri="{BB962C8B-B14F-4D97-AF65-F5344CB8AC3E}">
        <p14:creationId xmlns:p14="http://schemas.microsoft.com/office/powerpoint/2010/main" val="22203575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2784765" cy="5869420"/>
          </a:xfrm>
        </p:spPr>
        <p:txBody>
          <a:bodyPr anchor="t">
            <a:normAutofit/>
          </a:bodyPr>
          <a:lstStyle/>
          <a:p>
            <a:r>
              <a:rPr lang="es-ES" sz="2800" dirty="0"/>
              <a:t>1601. Paul </a:t>
            </a:r>
            <a:r>
              <a:rPr lang="es-ES" sz="2800" dirty="0" err="1"/>
              <a:t>Bril</a:t>
            </a:r>
            <a:r>
              <a:rPr lang="es-ES" sz="2800" dirty="0"/>
              <a:t>. Puerto con castillo. Museo del Prado, Madrid.</a:t>
            </a:r>
          </a:p>
        </p:txBody>
      </p:sp>
      <p:pic>
        <p:nvPicPr>
          <p:cNvPr id="4" name="Imagen 3">
            <a:extLst>
              <a:ext uri="{FF2B5EF4-FFF2-40B4-BE49-F238E27FC236}">
                <a16:creationId xmlns:a16="http://schemas.microsoft.com/office/drawing/2014/main" id="{6969598F-C649-4EC0-99D4-464EE6CC4D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5598" y="0"/>
            <a:ext cx="9006402" cy="6858000"/>
          </a:xfrm>
          <a:prstGeom prst="rect">
            <a:avLst/>
          </a:prstGeom>
        </p:spPr>
      </p:pic>
    </p:spTree>
    <p:extLst>
      <p:ext uri="{BB962C8B-B14F-4D97-AF65-F5344CB8AC3E}">
        <p14:creationId xmlns:p14="http://schemas.microsoft.com/office/powerpoint/2010/main" val="29583671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2313709" cy="5869420"/>
          </a:xfrm>
        </p:spPr>
        <p:txBody>
          <a:bodyPr anchor="t">
            <a:normAutofit/>
          </a:bodyPr>
          <a:lstStyle/>
          <a:p>
            <a:r>
              <a:rPr lang="it-IT" sz="2800" dirty="0"/>
              <a:t>1601. Paul Bril. Paisaje de Rocca Sinibalda. Galleria Nazionale d'Arte Antica, Rome.</a:t>
            </a:r>
            <a:endParaRPr lang="es-ES" sz="2800" dirty="0"/>
          </a:p>
        </p:txBody>
      </p:sp>
      <p:pic>
        <p:nvPicPr>
          <p:cNvPr id="4" name="Imagen 3">
            <a:extLst>
              <a:ext uri="{FF2B5EF4-FFF2-40B4-BE49-F238E27FC236}">
                <a16:creationId xmlns:a16="http://schemas.microsoft.com/office/drawing/2014/main" id="{32D04AFF-BFBC-4CDF-8AF8-352D9B25BA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1804" y="0"/>
            <a:ext cx="9470196" cy="6858000"/>
          </a:xfrm>
          <a:prstGeom prst="rect">
            <a:avLst/>
          </a:prstGeom>
        </p:spPr>
      </p:pic>
    </p:spTree>
    <p:extLst>
      <p:ext uri="{BB962C8B-B14F-4D97-AF65-F5344CB8AC3E}">
        <p14:creationId xmlns:p14="http://schemas.microsoft.com/office/powerpoint/2010/main" val="4086101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2175164" cy="5869420"/>
          </a:xfrm>
        </p:spPr>
        <p:txBody>
          <a:bodyPr anchor="t">
            <a:normAutofit/>
          </a:bodyPr>
          <a:lstStyle/>
          <a:p>
            <a:r>
              <a:rPr lang="es-ES" sz="2800" dirty="0"/>
              <a:t>1603. Paul </a:t>
            </a:r>
            <a:r>
              <a:rPr lang="es-ES" sz="2800" dirty="0" err="1"/>
              <a:t>Bril</a:t>
            </a:r>
            <a:r>
              <a:rPr lang="es-ES" sz="2800" dirty="0"/>
              <a:t>. Campo </a:t>
            </a:r>
            <a:r>
              <a:rPr lang="es-ES" sz="2800" dirty="0" err="1"/>
              <a:t>Vaccino</a:t>
            </a:r>
            <a:r>
              <a:rPr lang="es-ES" sz="2800" dirty="0"/>
              <a:t>. Colección privada.</a:t>
            </a:r>
          </a:p>
        </p:txBody>
      </p:sp>
      <p:pic>
        <p:nvPicPr>
          <p:cNvPr id="4" name="Imagen 3">
            <a:extLst>
              <a:ext uri="{FF2B5EF4-FFF2-40B4-BE49-F238E27FC236}">
                <a16:creationId xmlns:a16="http://schemas.microsoft.com/office/drawing/2014/main" id="{CF9C9D6B-36E9-4E1A-B83B-0A74D9CF66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9417" y="0"/>
            <a:ext cx="9232583" cy="6858000"/>
          </a:xfrm>
          <a:prstGeom prst="rect">
            <a:avLst/>
          </a:prstGeom>
        </p:spPr>
      </p:pic>
    </p:spTree>
    <p:extLst>
      <p:ext uri="{BB962C8B-B14F-4D97-AF65-F5344CB8AC3E}">
        <p14:creationId xmlns:p14="http://schemas.microsoft.com/office/powerpoint/2010/main" val="1283423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0" y="365125"/>
            <a:ext cx="1634837" cy="5869420"/>
          </a:xfrm>
        </p:spPr>
        <p:txBody>
          <a:bodyPr anchor="t">
            <a:normAutofit/>
          </a:bodyPr>
          <a:lstStyle/>
          <a:p>
            <a:r>
              <a:rPr lang="es-ES" sz="2800" dirty="0"/>
              <a:t>1603. Paul </a:t>
            </a:r>
            <a:r>
              <a:rPr lang="es-ES" sz="2800" dirty="0" err="1"/>
              <a:t>Bril</a:t>
            </a:r>
            <a:r>
              <a:rPr lang="es-ES" sz="2800" dirty="0"/>
              <a:t>. Paisaje con Mercurio y Argos. </a:t>
            </a:r>
            <a:r>
              <a:rPr lang="es-ES" sz="2800" dirty="0" err="1"/>
              <a:t>Galleria</a:t>
            </a:r>
            <a:r>
              <a:rPr lang="es-ES" sz="2800" dirty="0"/>
              <a:t> </a:t>
            </a:r>
            <a:r>
              <a:rPr lang="es-ES" sz="2800" dirty="0" err="1"/>
              <a:t>Sabauda</a:t>
            </a:r>
            <a:r>
              <a:rPr lang="es-ES" sz="2800" dirty="0"/>
              <a:t>, </a:t>
            </a:r>
            <a:r>
              <a:rPr lang="es-ES" sz="2800" dirty="0" err="1"/>
              <a:t>Turin</a:t>
            </a:r>
            <a:r>
              <a:rPr lang="es-ES" sz="2800" dirty="0"/>
              <a:t>.</a:t>
            </a:r>
          </a:p>
        </p:txBody>
      </p:sp>
      <p:pic>
        <p:nvPicPr>
          <p:cNvPr id="4" name="Imagen 3">
            <a:extLst>
              <a:ext uri="{FF2B5EF4-FFF2-40B4-BE49-F238E27FC236}">
                <a16:creationId xmlns:a16="http://schemas.microsoft.com/office/drawing/2014/main" id="{214F7FB4-D934-4560-BA87-B13E624848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2122" y="0"/>
            <a:ext cx="10449878" cy="6858000"/>
          </a:xfrm>
          <a:prstGeom prst="rect">
            <a:avLst/>
          </a:prstGeom>
        </p:spPr>
      </p:pic>
    </p:spTree>
    <p:extLst>
      <p:ext uri="{BB962C8B-B14F-4D97-AF65-F5344CB8AC3E}">
        <p14:creationId xmlns:p14="http://schemas.microsoft.com/office/powerpoint/2010/main" val="337295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555398" y="365125"/>
            <a:ext cx="5636601" cy="1352839"/>
          </a:xfrm>
        </p:spPr>
        <p:txBody>
          <a:bodyPr anchor="ctr">
            <a:normAutofit/>
          </a:bodyPr>
          <a:lstStyle/>
          <a:p>
            <a:pPr algn="ctr"/>
            <a:r>
              <a:rPr lang="es-ES" sz="2800" dirty="0"/>
              <a:t>1603. Paul </a:t>
            </a:r>
            <a:r>
              <a:rPr lang="es-ES" sz="2800" dirty="0" err="1"/>
              <a:t>Bril</a:t>
            </a:r>
            <a:r>
              <a:rPr lang="es-ES" sz="2800" dirty="0"/>
              <a:t>. Paisaje con Mercurio y Argos. </a:t>
            </a:r>
            <a:r>
              <a:rPr lang="es-ES" sz="2800" dirty="0" err="1"/>
              <a:t>Galleria</a:t>
            </a:r>
            <a:r>
              <a:rPr lang="es-ES" sz="2800" dirty="0"/>
              <a:t> </a:t>
            </a:r>
            <a:r>
              <a:rPr lang="es-ES" sz="2800" dirty="0" err="1"/>
              <a:t>Sabauda</a:t>
            </a:r>
            <a:r>
              <a:rPr lang="es-ES" sz="2800" dirty="0"/>
              <a:t>, </a:t>
            </a:r>
            <a:r>
              <a:rPr lang="es-ES" sz="2800" dirty="0" err="1"/>
              <a:t>Turin</a:t>
            </a:r>
            <a:r>
              <a:rPr lang="es-ES" sz="2800" dirty="0"/>
              <a:t>.</a:t>
            </a:r>
          </a:p>
        </p:txBody>
      </p:sp>
      <p:pic>
        <p:nvPicPr>
          <p:cNvPr id="4" name="Imagen 3">
            <a:extLst>
              <a:ext uri="{FF2B5EF4-FFF2-40B4-BE49-F238E27FC236}">
                <a16:creationId xmlns:a16="http://schemas.microsoft.com/office/drawing/2014/main" id="{214F7FB4-D934-4560-BA87-B13E624848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5399" y="1805998"/>
            <a:ext cx="5636601" cy="3699164"/>
          </a:xfrm>
          <a:prstGeom prst="rect">
            <a:avLst/>
          </a:prstGeom>
        </p:spPr>
      </p:pic>
      <p:sp>
        <p:nvSpPr>
          <p:cNvPr id="3" name="CuadroTexto 2">
            <a:extLst>
              <a:ext uri="{FF2B5EF4-FFF2-40B4-BE49-F238E27FC236}">
                <a16:creationId xmlns:a16="http://schemas.microsoft.com/office/drawing/2014/main" id="{9091B4E6-D9E5-4194-9990-C0016300E45D}"/>
              </a:ext>
            </a:extLst>
          </p:cNvPr>
          <p:cNvSpPr txBox="1"/>
          <p:nvPr/>
        </p:nvSpPr>
        <p:spPr>
          <a:xfrm>
            <a:off x="249382" y="207818"/>
            <a:ext cx="6306016" cy="5632311"/>
          </a:xfrm>
          <a:prstGeom prst="rect">
            <a:avLst/>
          </a:prstGeom>
          <a:noFill/>
        </p:spPr>
        <p:txBody>
          <a:bodyPr wrap="square" rtlCol="0">
            <a:spAutoFit/>
          </a:bodyPr>
          <a:lstStyle/>
          <a:p>
            <a:r>
              <a:rPr lang="es-ES" sz="2400" b="0" i="0" dirty="0">
                <a:effectLst/>
              </a:rPr>
              <a:t>La fuente literaria son </a:t>
            </a:r>
            <a:r>
              <a:rPr lang="es-ES" sz="2400" b="0" i="1" u="none" strike="noStrike" dirty="0">
                <a:effectLst/>
              </a:rPr>
              <a:t>Las Metamorfosis</a:t>
            </a:r>
            <a:r>
              <a:rPr lang="es-ES" sz="2400" b="0" i="0" dirty="0">
                <a:effectLst/>
              </a:rPr>
              <a:t> de </a:t>
            </a:r>
            <a:r>
              <a:rPr lang="es-ES" sz="2400" b="0" i="0" u="none" strike="noStrike" dirty="0">
                <a:effectLst/>
              </a:rPr>
              <a:t>Ovidio</a:t>
            </a:r>
            <a:r>
              <a:rPr lang="es-ES" sz="2400" u="none" strike="noStrike" dirty="0"/>
              <a:t>.</a:t>
            </a:r>
          </a:p>
          <a:p>
            <a:r>
              <a:rPr lang="es-ES" sz="2400" b="0" i="0" dirty="0">
                <a:effectLst/>
              </a:rPr>
              <a:t>Júpiter para poder amar a </a:t>
            </a:r>
            <a:r>
              <a:rPr lang="es-ES" sz="2400" b="0" i="0" u="none" strike="noStrike" dirty="0">
                <a:effectLst/>
              </a:rPr>
              <a:t>Ío</a:t>
            </a:r>
            <a:r>
              <a:rPr lang="es-ES" sz="2400" b="0" i="0" dirty="0">
                <a:effectLst/>
              </a:rPr>
              <a:t> ocultamente extiende sobre la tierra una extensa neblina, pero Juno celosa sospecha y la disipa. </a:t>
            </a:r>
          </a:p>
          <a:p>
            <a:r>
              <a:rPr lang="es-ES" sz="2400" b="0" i="0" dirty="0">
                <a:effectLst/>
              </a:rPr>
              <a:t>Júpiter para evitar ser descubiertos no puede hacer otra cosa que transformar a Ío en una hermosa ternera. Juno, escamada, se la reclama y coloca como su guardián a Argos, el gigante de cien ojos que nunca dormía, pues siempre alguno de sus ojos velaba. </a:t>
            </a:r>
          </a:p>
          <a:p>
            <a:r>
              <a:rPr lang="es-ES" sz="2400" b="0" i="0" dirty="0">
                <a:effectLst/>
              </a:rPr>
              <a:t>Pero Júpiter envía a Mercurio para rescatarla y el mensajero del dios consigue con la dulce música de su flauta que cierre los cien ojos, dándole muerte a continuación y rescatando a la ternera.</a:t>
            </a:r>
            <a:endParaRPr lang="es-ES" sz="2400" dirty="0"/>
          </a:p>
        </p:txBody>
      </p:sp>
    </p:spTree>
    <p:extLst>
      <p:ext uri="{BB962C8B-B14F-4D97-AF65-F5344CB8AC3E}">
        <p14:creationId xmlns:p14="http://schemas.microsoft.com/office/powerpoint/2010/main" val="2750011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365125"/>
            <a:ext cx="2119746" cy="5869420"/>
          </a:xfrm>
        </p:spPr>
        <p:txBody>
          <a:bodyPr anchor="t">
            <a:normAutofit/>
          </a:bodyPr>
          <a:lstStyle/>
          <a:p>
            <a:r>
              <a:rPr lang="it-IT" sz="2800" dirty="0"/>
              <a:t>1607. Paul Bril. Puerto. Galleria Borghese, Rome.</a:t>
            </a:r>
            <a:endParaRPr lang="es-ES" sz="2800" dirty="0"/>
          </a:p>
        </p:txBody>
      </p:sp>
      <p:pic>
        <p:nvPicPr>
          <p:cNvPr id="4" name="Imagen 3">
            <a:extLst>
              <a:ext uri="{FF2B5EF4-FFF2-40B4-BE49-F238E27FC236}">
                <a16:creationId xmlns:a16="http://schemas.microsoft.com/office/drawing/2014/main" id="{9BB1E8F2-F865-4D72-92DC-B4939BC14B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6133" y="0"/>
            <a:ext cx="9685867" cy="6858000"/>
          </a:xfrm>
          <a:prstGeom prst="rect">
            <a:avLst/>
          </a:prstGeom>
        </p:spPr>
      </p:pic>
    </p:spTree>
    <p:extLst>
      <p:ext uri="{BB962C8B-B14F-4D97-AF65-F5344CB8AC3E}">
        <p14:creationId xmlns:p14="http://schemas.microsoft.com/office/powerpoint/2010/main" val="10447405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3054686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5" y="365125"/>
            <a:ext cx="2707020" cy="5869420"/>
          </a:xfrm>
        </p:spPr>
        <p:txBody>
          <a:bodyPr anchor="t">
            <a:normAutofit/>
          </a:bodyPr>
          <a:lstStyle/>
          <a:p>
            <a:r>
              <a:rPr lang="es-ES" sz="2800" dirty="0"/>
              <a:t>1610. Paul </a:t>
            </a:r>
            <a:r>
              <a:rPr lang="es-ES" sz="2800" dirty="0" err="1"/>
              <a:t>Bril</a:t>
            </a:r>
            <a:r>
              <a:rPr lang="es-ES" sz="2800" dirty="0"/>
              <a:t> y Rubens. Paisaje con Psique y Júpiter. Museo del Prado, Madrid.</a:t>
            </a:r>
          </a:p>
        </p:txBody>
      </p:sp>
      <p:pic>
        <p:nvPicPr>
          <p:cNvPr id="4" name="Imagen 3">
            <a:extLst>
              <a:ext uri="{FF2B5EF4-FFF2-40B4-BE49-F238E27FC236}">
                <a16:creationId xmlns:a16="http://schemas.microsoft.com/office/drawing/2014/main" id="{BFFA0E3F-4EC1-4425-B4A4-6E95678321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3274" y="0"/>
            <a:ext cx="9318726" cy="6858000"/>
          </a:xfrm>
          <a:prstGeom prst="rect">
            <a:avLst/>
          </a:prstGeom>
        </p:spPr>
      </p:pic>
    </p:spTree>
    <p:extLst>
      <p:ext uri="{BB962C8B-B14F-4D97-AF65-F5344CB8AC3E}">
        <p14:creationId xmlns:p14="http://schemas.microsoft.com/office/powerpoint/2010/main" val="25891466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377093" y="365125"/>
            <a:ext cx="6814906" cy="1477529"/>
          </a:xfrm>
        </p:spPr>
        <p:txBody>
          <a:bodyPr anchor="t">
            <a:normAutofit/>
          </a:bodyPr>
          <a:lstStyle/>
          <a:p>
            <a:r>
              <a:rPr lang="es-ES" sz="2800" dirty="0"/>
              <a:t>1610. Paul </a:t>
            </a:r>
            <a:r>
              <a:rPr lang="es-ES" sz="2800" dirty="0" err="1"/>
              <a:t>Bril</a:t>
            </a:r>
            <a:r>
              <a:rPr lang="es-ES" sz="2800" dirty="0"/>
              <a:t> y Rubens. Paisaje con Psique y Júpiter. Museo del Prado, Madrid.</a:t>
            </a:r>
          </a:p>
        </p:txBody>
      </p:sp>
      <p:pic>
        <p:nvPicPr>
          <p:cNvPr id="4" name="Imagen 3">
            <a:extLst>
              <a:ext uri="{FF2B5EF4-FFF2-40B4-BE49-F238E27FC236}">
                <a16:creationId xmlns:a16="http://schemas.microsoft.com/office/drawing/2014/main" id="{BFFA0E3F-4EC1-4425-B4A4-6E95678321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7092" y="1316182"/>
            <a:ext cx="6814906" cy="5015345"/>
          </a:xfrm>
          <a:prstGeom prst="rect">
            <a:avLst/>
          </a:prstGeom>
        </p:spPr>
      </p:pic>
      <p:sp>
        <p:nvSpPr>
          <p:cNvPr id="5" name="CuadroTexto 4">
            <a:extLst>
              <a:ext uri="{FF2B5EF4-FFF2-40B4-BE49-F238E27FC236}">
                <a16:creationId xmlns:a16="http://schemas.microsoft.com/office/drawing/2014/main" id="{92B27A4A-0B6D-4F7F-A3CD-83089FE9EB9A}"/>
              </a:ext>
            </a:extLst>
          </p:cNvPr>
          <p:cNvSpPr txBox="1"/>
          <p:nvPr/>
        </p:nvSpPr>
        <p:spPr>
          <a:xfrm>
            <a:off x="304800" y="235527"/>
            <a:ext cx="4890655" cy="6555641"/>
          </a:xfrm>
          <a:prstGeom prst="rect">
            <a:avLst/>
          </a:prstGeom>
          <a:noFill/>
        </p:spPr>
        <p:txBody>
          <a:bodyPr wrap="square" rtlCol="0">
            <a:spAutoFit/>
          </a:bodyPr>
          <a:lstStyle/>
          <a:p>
            <a:r>
              <a:rPr lang="es-ES" sz="2000" b="0" i="0" dirty="0">
                <a:effectLst/>
              </a:rPr>
              <a:t>Una de las prácticas que mejor transmiten el fuerte impulso creativo de </a:t>
            </a:r>
            <a:r>
              <a:rPr lang="es-ES" sz="2000" b="0" i="0" u="none" strike="noStrike" dirty="0">
                <a:effectLst/>
              </a:rPr>
              <a:t>Rubens</a:t>
            </a:r>
            <a:r>
              <a:rPr lang="es-ES" sz="2000" b="0" i="0" dirty="0">
                <a:effectLst/>
              </a:rPr>
              <a:t> es su costumbre de intervenir en pinturas realizadas anteriormente, tanto suyas como de otros artistas. </a:t>
            </a:r>
          </a:p>
          <a:p>
            <a:r>
              <a:rPr lang="es-ES" sz="2000" b="0" i="0" dirty="0">
                <a:effectLst/>
              </a:rPr>
              <a:t>En esta obra modificó un paisaje que el especialista </a:t>
            </a:r>
            <a:r>
              <a:rPr lang="es-ES" sz="2000" b="0" i="0" u="none" strike="noStrike" dirty="0">
                <a:effectLst/>
              </a:rPr>
              <a:t>Paul </a:t>
            </a:r>
            <a:r>
              <a:rPr lang="es-ES" sz="2000" b="0" i="0" u="none" strike="noStrike" dirty="0" err="1">
                <a:effectLst/>
              </a:rPr>
              <a:t>Bril</a:t>
            </a:r>
            <a:r>
              <a:rPr lang="es-ES" sz="2000" b="0" i="0" dirty="0">
                <a:effectLst/>
              </a:rPr>
              <a:t> (1554-1626) había realizado en </a:t>
            </a:r>
            <a:r>
              <a:rPr lang="es-ES" sz="2000" b="0" i="0" u="none" strike="noStrike" dirty="0">
                <a:effectLst/>
              </a:rPr>
              <a:t>Roma</a:t>
            </a:r>
            <a:r>
              <a:rPr lang="es-ES" sz="2000" b="0" i="0" dirty="0">
                <a:effectLst/>
              </a:rPr>
              <a:t> en 1610 y que incluía una representación de San Jerónimo, convirtiéndolo en el escenario de una composición mitológica que narraba el momento en que </a:t>
            </a:r>
            <a:r>
              <a:rPr lang="es-ES" sz="2000" b="0" i="0" u="none" strike="noStrike" dirty="0">
                <a:effectLst/>
              </a:rPr>
              <a:t>Júpiter</a:t>
            </a:r>
            <a:r>
              <a:rPr lang="es-ES" sz="2000" b="0" i="0" dirty="0">
                <a:effectLst/>
              </a:rPr>
              <a:t>, transformado en águila, ayuda a Psique a obtener el agua del río </a:t>
            </a:r>
            <a:r>
              <a:rPr lang="es-ES" sz="2000" b="0" i="0" u="none" strike="noStrike" dirty="0">
                <a:effectLst/>
              </a:rPr>
              <a:t>Styx</a:t>
            </a:r>
            <a:r>
              <a:rPr lang="es-ES" sz="2000" b="0" i="0" dirty="0">
                <a:effectLst/>
              </a:rPr>
              <a:t>. </a:t>
            </a:r>
          </a:p>
          <a:p>
            <a:r>
              <a:rPr lang="es-ES" sz="2000" b="0" i="0" dirty="0">
                <a:effectLst/>
              </a:rPr>
              <a:t>Bajo la figura de Psique aún pueden apreciarse las ropas del santo representado inicialmente, así como ciertos cambios en la disposición de las rocas y los árboles en la parte izquierda de la escena. </a:t>
            </a:r>
          </a:p>
          <a:p>
            <a:r>
              <a:rPr lang="es-ES" sz="2000" b="0" i="0" dirty="0">
                <a:effectLst/>
              </a:rPr>
              <a:t>Al morir </a:t>
            </a:r>
            <a:r>
              <a:rPr lang="es-ES" sz="2000" b="0" i="0" u="none" strike="noStrike" dirty="0">
                <a:effectLst/>
              </a:rPr>
              <a:t>Rubens</a:t>
            </a:r>
            <a:r>
              <a:rPr lang="es-ES" sz="2000" b="0" i="0" dirty="0">
                <a:effectLst/>
              </a:rPr>
              <a:t>, la obra fue comprada a sus herederos para </a:t>
            </a:r>
            <a:r>
              <a:rPr lang="es-ES" sz="2000" b="0" i="0" u="none" strike="noStrike" dirty="0">
                <a:effectLst/>
              </a:rPr>
              <a:t>Felipe IV</a:t>
            </a:r>
            <a:r>
              <a:rPr lang="es-ES" sz="2000" b="0" i="0" dirty="0">
                <a:effectLst/>
              </a:rPr>
              <a:t>.</a:t>
            </a:r>
            <a:endParaRPr lang="es-ES" sz="2000" dirty="0"/>
          </a:p>
        </p:txBody>
      </p:sp>
    </p:spTree>
    <p:extLst>
      <p:ext uri="{BB962C8B-B14F-4D97-AF65-F5344CB8AC3E}">
        <p14:creationId xmlns:p14="http://schemas.microsoft.com/office/powerpoint/2010/main" val="3632642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365125"/>
            <a:ext cx="2008909" cy="5869420"/>
          </a:xfrm>
        </p:spPr>
        <p:txBody>
          <a:bodyPr anchor="t">
            <a:normAutofit/>
          </a:bodyPr>
          <a:lstStyle/>
          <a:p>
            <a:r>
              <a:rPr lang="fr-FR" sz="2800" dirty="0"/>
              <a:t>1611. Paul Bril. Puerto de </a:t>
            </a:r>
            <a:r>
              <a:rPr lang="fr-FR" sz="2800" dirty="0" err="1"/>
              <a:t>Bruselas</a:t>
            </a:r>
            <a:r>
              <a:rPr lang="fr-FR" sz="2800" dirty="0"/>
              <a:t>. Musées Royaux des Beaux-Arts, Brussels.</a:t>
            </a:r>
            <a:endParaRPr lang="es-ES" sz="2800" dirty="0"/>
          </a:p>
        </p:txBody>
      </p:sp>
      <p:pic>
        <p:nvPicPr>
          <p:cNvPr id="4" name="Imagen 3">
            <a:extLst>
              <a:ext uri="{FF2B5EF4-FFF2-40B4-BE49-F238E27FC236}">
                <a16:creationId xmlns:a16="http://schemas.microsoft.com/office/drawing/2014/main" id="{CBC44026-3D9F-4B72-9F28-07B0556B19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200" y="0"/>
            <a:ext cx="9829800"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2901538" cy="5869420"/>
          </a:xfrm>
        </p:spPr>
        <p:txBody>
          <a:bodyPr anchor="t">
            <a:normAutofit/>
          </a:bodyPr>
          <a:lstStyle/>
          <a:p>
            <a:r>
              <a:rPr lang="es-ES" sz="2800" dirty="0"/>
              <a:t>1612. Paul </a:t>
            </a:r>
            <a:r>
              <a:rPr lang="es-ES" sz="2800" dirty="0" err="1"/>
              <a:t>Bril</a:t>
            </a:r>
            <a:r>
              <a:rPr lang="es-ES" sz="2800" dirty="0"/>
              <a:t>. Paisaje fluvial con Mercurio y </a:t>
            </a:r>
            <a:r>
              <a:rPr lang="es-ES" sz="2800" dirty="0" err="1"/>
              <a:t>Argo</a:t>
            </a:r>
            <a:r>
              <a:rPr lang="es-ES" sz="2800" dirty="0"/>
              <a:t>. Kunsthistorisches Museum, Viena.</a:t>
            </a:r>
          </a:p>
        </p:txBody>
      </p:sp>
      <p:pic>
        <p:nvPicPr>
          <p:cNvPr id="4" name="Imagen 3">
            <a:extLst>
              <a:ext uri="{FF2B5EF4-FFF2-40B4-BE49-F238E27FC236}">
                <a16:creationId xmlns:a16="http://schemas.microsoft.com/office/drawing/2014/main" id="{6FB7CA45-D807-4025-8540-45EBB30329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8629" y="0"/>
            <a:ext cx="9013371" cy="6858000"/>
          </a:xfrm>
          <a:prstGeom prst="rect">
            <a:avLst/>
          </a:prstGeom>
        </p:spPr>
      </p:pic>
    </p:spTree>
    <p:extLst>
      <p:ext uri="{BB962C8B-B14F-4D97-AF65-F5344CB8AC3E}">
        <p14:creationId xmlns:p14="http://schemas.microsoft.com/office/powerpoint/2010/main" val="18413207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2909455" cy="5869420"/>
          </a:xfrm>
        </p:spPr>
        <p:txBody>
          <a:bodyPr anchor="t">
            <a:normAutofit/>
          </a:bodyPr>
          <a:lstStyle/>
          <a:p>
            <a:r>
              <a:rPr lang="it-IT" sz="2800" dirty="0"/>
              <a:t>1612. Paul Bril. Paisaje de río. Palazzo-Pallavicini-Rospigliosi, Rome.</a:t>
            </a:r>
            <a:endParaRPr lang="es-ES" sz="2800" dirty="0"/>
          </a:p>
        </p:txBody>
      </p:sp>
      <p:pic>
        <p:nvPicPr>
          <p:cNvPr id="4" name="Imagen 3">
            <a:extLst>
              <a:ext uri="{FF2B5EF4-FFF2-40B4-BE49-F238E27FC236}">
                <a16:creationId xmlns:a16="http://schemas.microsoft.com/office/drawing/2014/main" id="{9B606EE1-421C-431B-9168-8D01C880B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6941" y="0"/>
            <a:ext cx="8875059" cy="685800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5" y="365125"/>
            <a:ext cx="1745674" cy="5869420"/>
          </a:xfrm>
        </p:spPr>
        <p:txBody>
          <a:bodyPr anchor="t">
            <a:normAutofit/>
          </a:bodyPr>
          <a:lstStyle/>
          <a:p>
            <a:r>
              <a:rPr lang="es-ES" sz="2800" b="1" dirty="0"/>
              <a:t>1619. Paul </a:t>
            </a:r>
            <a:r>
              <a:rPr lang="es-ES" sz="2800" b="1" dirty="0" err="1"/>
              <a:t>Bril</a:t>
            </a:r>
            <a:r>
              <a:rPr lang="es-ES" sz="2800" b="1" dirty="0"/>
              <a:t>. Paisaje con cazadores. Instituto de Arte, Chicago.</a:t>
            </a:r>
          </a:p>
        </p:txBody>
      </p:sp>
      <p:pic>
        <p:nvPicPr>
          <p:cNvPr id="4" name="Imagen 3">
            <a:extLst>
              <a:ext uri="{FF2B5EF4-FFF2-40B4-BE49-F238E27FC236}">
                <a16:creationId xmlns:a16="http://schemas.microsoft.com/office/drawing/2014/main" id="{F36C5D07-26A0-46FB-8296-8A4396DB3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00" y="0"/>
            <a:ext cx="10160000" cy="6858000"/>
          </a:xfrm>
          <a:prstGeom prst="rect">
            <a:avLst/>
          </a:prstGeom>
        </p:spPr>
      </p:pic>
    </p:spTree>
    <p:extLst>
      <p:ext uri="{BB962C8B-B14F-4D97-AF65-F5344CB8AC3E}">
        <p14:creationId xmlns:p14="http://schemas.microsoft.com/office/powerpoint/2010/main" val="24820101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1619. Paul </a:t>
            </a:r>
            <a:r>
              <a:rPr lang="es-ES" sz="2800" dirty="0" err="1"/>
              <a:t>Bril</a:t>
            </a:r>
            <a:r>
              <a:rPr lang="es-ES" sz="2800" dirty="0"/>
              <a:t>. Paisaje con pastores. Colección privada.</a:t>
            </a:r>
          </a:p>
        </p:txBody>
      </p:sp>
      <p:pic>
        <p:nvPicPr>
          <p:cNvPr id="4" name="Imagen 3">
            <a:extLst>
              <a:ext uri="{FF2B5EF4-FFF2-40B4-BE49-F238E27FC236}">
                <a16:creationId xmlns:a16="http://schemas.microsoft.com/office/drawing/2014/main" id="{C642EF55-96D7-4E3A-8449-DBA5EC2C64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0865" y="0"/>
            <a:ext cx="8811135" cy="6858000"/>
          </a:xfrm>
          <a:prstGeom prst="rect">
            <a:avLst/>
          </a:prstGeom>
        </p:spPr>
      </p:pic>
    </p:spTree>
    <p:extLst>
      <p:ext uri="{BB962C8B-B14F-4D97-AF65-F5344CB8AC3E}">
        <p14:creationId xmlns:p14="http://schemas.microsoft.com/office/powerpoint/2010/main" val="26458204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5609032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526982" cy="1075748"/>
          </a:xfrm>
        </p:spPr>
        <p:txBody>
          <a:bodyPr anchor="t">
            <a:normAutofit/>
          </a:bodyPr>
          <a:lstStyle/>
          <a:p>
            <a:r>
              <a:rPr lang="es-ES" sz="2800" b="1" dirty="0"/>
              <a:t>1620. Paul </a:t>
            </a:r>
            <a:r>
              <a:rPr lang="es-ES" sz="2800" b="1" dirty="0" err="1"/>
              <a:t>Bril</a:t>
            </a:r>
            <a:r>
              <a:rPr lang="es-ES" sz="2800" b="1" dirty="0"/>
              <a:t>. Vista de </a:t>
            </a:r>
            <a:r>
              <a:rPr lang="es-ES" sz="2800" b="1" dirty="0" err="1"/>
              <a:t>Bracciano</a:t>
            </a:r>
            <a:r>
              <a:rPr lang="es-ES" sz="2800" b="1" dirty="0"/>
              <a:t>. Art Gallery of South Australia, </a:t>
            </a:r>
            <a:r>
              <a:rPr lang="es-ES" sz="2800" b="1" dirty="0" err="1"/>
              <a:t>Adelaide</a:t>
            </a:r>
            <a:r>
              <a:rPr lang="es-ES" sz="2800" b="1" dirty="0"/>
              <a:t>.</a:t>
            </a:r>
            <a:br>
              <a:rPr lang="es-ES" sz="2800" dirty="0"/>
            </a:br>
            <a:r>
              <a:rPr lang="es-ES" sz="2400" b="0" i="0" dirty="0">
                <a:effectLst/>
                <a:latin typeface="+mn-lt"/>
              </a:rPr>
              <a:t>Las representaciones topográficas como esta Vista de </a:t>
            </a:r>
            <a:r>
              <a:rPr lang="es-ES" sz="2400" b="0" i="0" dirty="0" err="1">
                <a:effectLst/>
                <a:latin typeface="+mn-lt"/>
              </a:rPr>
              <a:t>Bracciano</a:t>
            </a:r>
            <a:r>
              <a:rPr lang="es-ES" sz="2400" b="0" i="0" dirty="0">
                <a:effectLst/>
                <a:latin typeface="+mn-lt"/>
              </a:rPr>
              <a:t> son raras en </a:t>
            </a:r>
            <a:r>
              <a:rPr lang="es-ES" sz="2400" b="0" i="0" dirty="0" err="1">
                <a:effectLst/>
                <a:latin typeface="+mn-lt"/>
              </a:rPr>
              <a:t>Bril</a:t>
            </a:r>
            <a:r>
              <a:rPr lang="es-ES" sz="2400" b="0" i="0" dirty="0">
                <a:effectLst/>
                <a:latin typeface="+mn-lt"/>
              </a:rPr>
              <a:t>.</a:t>
            </a:r>
            <a:endParaRPr lang="es-ES" sz="2800" dirty="0">
              <a:latin typeface="+mn-lt"/>
            </a:endParaRPr>
          </a:p>
        </p:txBody>
      </p:sp>
      <p:pic>
        <p:nvPicPr>
          <p:cNvPr id="4" name="Imagen 3">
            <a:extLst>
              <a:ext uri="{FF2B5EF4-FFF2-40B4-BE49-F238E27FC236}">
                <a16:creationId xmlns:a16="http://schemas.microsoft.com/office/drawing/2014/main" id="{0B29A7D7-887A-4E6A-A5F8-C74799D62E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6" y="1440873"/>
            <a:ext cx="12186154" cy="5417127"/>
          </a:xfrm>
          <a:prstGeom prst="rect">
            <a:avLst/>
          </a:prstGeom>
        </p:spPr>
      </p:pic>
    </p:spTree>
    <p:extLst>
      <p:ext uri="{BB962C8B-B14F-4D97-AF65-F5344CB8AC3E}">
        <p14:creationId xmlns:p14="http://schemas.microsoft.com/office/powerpoint/2010/main" val="6228611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365125"/>
            <a:ext cx="2749488" cy="5869420"/>
          </a:xfrm>
        </p:spPr>
        <p:txBody>
          <a:bodyPr anchor="t">
            <a:normAutofit/>
          </a:bodyPr>
          <a:lstStyle/>
          <a:p>
            <a:r>
              <a:rPr lang="es-ES" sz="2800" dirty="0"/>
              <a:t>1620. Paul </a:t>
            </a:r>
            <a:r>
              <a:rPr lang="es-ES" sz="2800" dirty="0" err="1"/>
              <a:t>Bril</a:t>
            </a:r>
            <a:r>
              <a:rPr lang="es-ES" sz="2800" dirty="0"/>
              <a:t>. Diana y Calisto. National Gallery, Londres.</a:t>
            </a:r>
          </a:p>
        </p:txBody>
      </p:sp>
      <p:pic>
        <p:nvPicPr>
          <p:cNvPr id="4" name="Imagen 3">
            <a:extLst>
              <a:ext uri="{FF2B5EF4-FFF2-40B4-BE49-F238E27FC236}">
                <a16:creationId xmlns:a16="http://schemas.microsoft.com/office/drawing/2014/main" id="{85771A6E-CB8D-44D6-BB36-5FCFC340E3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160" y="0"/>
            <a:ext cx="9220840" cy="6858000"/>
          </a:xfrm>
          <a:prstGeom prst="rect">
            <a:avLst/>
          </a:prstGeom>
        </p:spPr>
      </p:pic>
    </p:spTree>
    <p:extLst>
      <p:ext uri="{BB962C8B-B14F-4D97-AF65-F5344CB8AC3E}">
        <p14:creationId xmlns:p14="http://schemas.microsoft.com/office/powerpoint/2010/main" val="14794415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235527"/>
            <a:ext cx="6040582" cy="6442364"/>
          </a:xfrm>
        </p:spPr>
        <p:txBody>
          <a:bodyPr anchor="t">
            <a:noAutofit/>
          </a:bodyPr>
          <a:lstStyle/>
          <a:p>
            <a:pPr algn="l"/>
            <a:r>
              <a:rPr lang="es-ES" sz="2000" b="0" i="0" dirty="0">
                <a:effectLst/>
                <a:latin typeface="+mn-lt"/>
              </a:rPr>
              <a:t>En el Libro II de las </a:t>
            </a:r>
            <a:r>
              <a:rPr lang="es-ES" sz="2000" b="0" i="1" dirty="0">
                <a:effectLst/>
                <a:latin typeface="+mn-lt"/>
              </a:rPr>
              <a:t>Metamorfosis, </a:t>
            </a:r>
            <a:r>
              <a:rPr lang="es-ES" sz="2000" b="0" i="0" dirty="0">
                <a:effectLst/>
                <a:latin typeface="+mn-lt"/>
              </a:rPr>
              <a:t>un poema del escritor romano Ovidio, Calisto fue uno de los compañeros virginales de Diana. Fue violada por Júpiter, gobernante de los dioses, y quedó embarazada.</a:t>
            </a:r>
            <a:br>
              <a:rPr lang="es-ES" sz="2000" b="0" i="0" dirty="0">
                <a:effectLst/>
                <a:latin typeface="+mn-lt"/>
              </a:rPr>
            </a:br>
            <a:r>
              <a:rPr lang="es-ES" sz="2000" b="0" i="0" dirty="0">
                <a:effectLst/>
                <a:latin typeface="+mn-lt"/>
              </a:rPr>
              <a:t>Un día, mientras cazaban, Diana y sus compañeros decidieron bañarse en un arroyo. Calisto se vio obligado a desnudarse: su embarazo fue revelado y Diana la expulsó del grupo. Dio a luz a un hijo, Arcas, y fue transformada en un oso por la celosa esposa de Júpiter, Juno. Años más tarde, su hijo adulto estaba cazando cuando se encontró con su madre, todavía en forma de oso. Sin saber quién era, Arcas estaba a punto de matarla cuando Júpiter los transformó en constelaciones, el Gran Oso y el Osito.</a:t>
            </a:r>
            <a:br>
              <a:rPr lang="es-ES" sz="2000" b="0" i="0" dirty="0">
                <a:effectLst/>
                <a:latin typeface="+mn-lt"/>
              </a:rPr>
            </a:br>
            <a:r>
              <a:rPr lang="es-ES" sz="2000" b="0" i="0" dirty="0">
                <a:effectLst/>
                <a:latin typeface="+mn-lt"/>
              </a:rPr>
              <a:t>en esta pintura, Diana, ya en gran parte desnuda, está sentada en una roca en la esquina inferior derecha, rodeada por sus asistentes. Un arco, dos carcajes de flechas y prendas de vestir yacen en el suelo a su lado. Ella está haciendo un gesto al grupo al otro lado del arroyo, donde varias ninfas están obligando a Calisto a quitarse la ropa. Otras ninfas con arcos y lanzas están mirando, o ya están desnudas y listas para entrar en el agua. inferior.</a:t>
            </a:r>
          </a:p>
        </p:txBody>
      </p:sp>
      <p:pic>
        <p:nvPicPr>
          <p:cNvPr id="4" name="Imagen 3">
            <a:extLst>
              <a:ext uri="{FF2B5EF4-FFF2-40B4-BE49-F238E27FC236}">
                <a16:creationId xmlns:a16="http://schemas.microsoft.com/office/drawing/2014/main" id="{85771A6E-CB8D-44D6-BB36-5FCFC340E3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8704" y="1274618"/>
            <a:ext cx="5793296" cy="4308764"/>
          </a:xfrm>
          <a:prstGeom prst="rect">
            <a:avLst/>
          </a:prstGeom>
        </p:spPr>
      </p:pic>
    </p:spTree>
    <p:extLst>
      <p:ext uri="{BB962C8B-B14F-4D97-AF65-F5344CB8AC3E}">
        <p14:creationId xmlns:p14="http://schemas.microsoft.com/office/powerpoint/2010/main" val="9083145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365125"/>
            <a:ext cx="6040582" cy="6312766"/>
          </a:xfrm>
        </p:spPr>
        <p:txBody>
          <a:bodyPr anchor="t">
            <a:noAutofit/>
          </a:bodyPr>
          <a:lstStyle/>
          <a:p>
            <a:pPr algn="l"/>
            <a:r>
              <a:rPr lang="es-ES" sz="2000" b="0" i="0" dirty="0">
                <a:effectLst/>
                <a:latin typeface="+mn-lt"/>
              </a:rPr>
              <a:t>El descubrimiento del embarazo de Calisto fue un tema favorito de los mecenas y artistas europeos desde el siglo XV en adelante, tal vez por la oportunidad que dio de mostrar una serie de figuras femeninas desnudas. Fue pintado a gran escala tanto por Tiziano</a:t>
            </a:r>
            <a:r>
              <a:rPr lang="es-ES" sz="2000" b="0" i="1" dirty="0">
                <a:effectLst/>
                <a:latin typeface="+mn-lt"/>
              </a:rPr>
              <a:t>(Diana y Calisto) como </a:t>
            </a:r>
            <a:r>
              <a:rPr lang="es-ES" sz="2000" b="0" i="0" dirty="0">
                <a:effectLst/>
                <a:latin typeface="+mn-lt"/>
              </a:rPr>
              <a:t>por Rubens.</a:t>
            </a:r>
            <a:br>
              <a:rPr lang="es-ES" sz="2000" b="0" i="0" dirty="0">
                <a:effectLst/>
                <a:latin typeface="+mn-lt"/>
              </a:rPr>
            </a:br>
            <a:r>
              <a:rPr lang="es-ES" sz="2000" b="0" i="0" dirty="0">
                <a:effectLst/>
                <a:latin typeface="+mn-lt"/>
              </a:rPr>
              <a:t>Paul </a:t>
            </a:r>
            <a:r>
              <a:rPr lang="es-ES" sz="2000" b="0" i="0" dirty="0" err="1">
                <a:effectLst/>
                <a:latin typeface="+mn-lt"/>
              </a:rPr>
              <a:t>Bril</a:t>
            </a:r>
            <a:r>
              <a:rPr lang="es-ES" sz="2000" b="0" i="0" dirty="0">
                <a:effectLst/>
                <a:latin typeface="+mn-lt"/>
              </a:rPr>
              <a:t> nació y se formó en Amberes y las raíces de su estilo eran profundamente flamencas, remontándose a Pieter </a:t>
            </a:r>
            <a:r>
              <a:rPr lang="es-ES" sz="2000" b="0" i="0" dirty="0" err="1">
                <a:effectLst/>
                <a:latin typeface="+mn-lt"/>
              </a:rPr>
              <a:t>Bruegel</a:t>
            </a:r>
            <a:r>
              <a:rPr lang="es-ES" sz="2000" b="0" i="0" dirty="0">
                <a:effectLst/>
                <a:latin typeface="+mn-lt"/>
              </a:rPr>
              <a:t> el Viejo y Joachim </a:t>
            </a:r>
            <a:r>
              <a:rPr lang="es-ES" sz="2000" b="0" i="0" dirty="0" err="1">
                <a:effectLst/>
                <a:latin typeface="+mn-lt"/>
              </a:rPr>
              <a:t>Patinir</a:t>
            </a:r>
            <a:r>
              <a:rPr lang="es-ES" sz="2000" b="0" i="0" dirty="0">
                <a:effectLst/>
                <a:latin typeface="+mn-lt"/>
              </a:rPr>
              <a:t>. Después de mudarse a Roma en 1575 entró en contacto con el trabajo de artistas italianos, en particular </a:t>
            </a:r>
            <a:r>
              <a:rPr lang="es-ES" sz="2000" b="0" i="0" dirty="0" err="1">
                <a:effectLst/>
                <a:latin typeface="+mn-lt"/>
              </a:rPr>
              <a:t>Annibale</a:t>
            </a:r>
            <a:r>
              <a:rPr lang="es-ES" sz="2000" b="0" i="0" dirty="0">
                <a:effectLst/>
                <a:latin typeface="+mn-lt"/>
              </a:rPr>
              <a:t> Carracci y sus seguidores; el encuentro modificó profundamente su estilo, que se volvió más tranquilo y clasicista.</a:t>
            </a:r>
            <a:br>
              <a:rPr lang="es-ES" sz="2000" b="0" i="0" dirty="0">
                <a:effectLst/>
                <a:latin typeface="+mn-lt"/>
              </a:rPr>
            </a:br>
            <a:r>
              <a:rPr lang="es-ES" sz="2000" b="0" i="0" dirty="0">
                <a:effectLst/>
                <a:latin typeface="+mn-lt"/>
              </a:rPr>
              <a:t>A principios de la década de 1620 </a:t>
            </a:r>
            <a:r>
              <a:rPr lang="es-ES" sz="2000" b="0" i="0" dirty="0" err="1">
                <a:effectLst/>
                <a:latin typeface="+mn-lt"/>
              </a:rPr>
              <a:t>Bril</a:t>
            </a:r>
            <a:r>
              <a:rPr lang="es-ES" sz="2000" b="0" i="0" dirty="0">
                <a:effectLst/>
                <a:latin typeface="+mn-lt"/>
              </a:rPr>
              <a:t> colaboró con Domenichino, Guercino y Giambattista Viola en los frescos de la </a:t>
            </a:r>
            <a:r>
              <a:rPr lang="es-ES" sz="2000" b="0" i="0" dirty="0" err="1">
                <a:effectLst/>
                <a:latin typeface="+mn-lt"/>
              </a:rPr>
              <a:t>Stanza</a:t>
            </a:r>
            <a:r>
              <a:rPr lang="es-ES" sz="2000" b="0" i="0" dirty="0">
                <a:effectLst/>
                <a:latin typeface="+mn-lt"/>
              </a:rPr>
              <a:t> </a:t>
            </a:r>
            <a:r>
              <a:rPr lang="es-ES" sz="2000" b="0" i="0" dirty="0" err="1">
                <a:effectLst/>
                <a:latin typeface="+mn-lt"/>
              </a:rPr>
              <a:t>dei</a:t>
            </a:r>
            <a:r>
              <a:rPr lang="es-ES" sz="2000" b="0" i="0" dirty="0">
                <a:effectLst/>
                <a:latin typeface="+mn-lt"/>
              </a:rPr>
              <a:t> </a:t>
            </a:r>
            <a:r>
              <a:rPr lang="es-ES" sz="2000" b="0" i="0" dirty="0" err="1">
                <a:effectLst/>
                <a:latin typeface="+mn-lt"/>
              </a:rPr>
              <a:t>Paesi</a:t>
            </a:r>
            <a:r>
              <a:rPr lang="es-ES" sz="2000" b="0" i="0" dirty="0">
                <a:effectLst/>
                <a:latin typeface="+mn-lt"/>
              </a:rPr>
              <a:t> en la Villa Ludovisi. Bajo la influencia de la escuela boloñesa también produjo una serie de paisajes en los que amplios entornos tranquilos están habitados por figuras mitológicas, generalmente, como aquí, colocadas en el primer plano inferior.</a:t>
            </a:r>
          </a:p>
        </p:txBody>
      </p:sp>
      <p:pic>
        <p:nvPicPr>
          <p:cNvPr id="4" name="Imagen 3">
            <a:extLst>
              <a:ext uri="{FF2B5EF4-FFF2-40B4-BE49-F238E27FC236}">
                <a16:creationId xmlns:a16="http://schemas.microsoft.com/office/drawing/2014/main" id="{85771A6E-CB8D-44D6-BB36-5FCFC340E3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8704" y="1274618"/>
            <a:ext cx="5793296" cy="4308764"/>
          </a:xfrm>
          <a:prstGeom prst="rect">
            <a:avLst/>
          </a:prstGeom>
        </p:spPr>
      </p:pic>
    </p:spTree>
    <p:extLst>
      <p:ext uri="{BB962C8B-B14F-4D97-AF65-F5344CB8AC3E}">
        <p14:creationId xmlns:p14="http://schemas.microsoft.com/office/powerpoint/2010/main" val="13802950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2230581" cy="5869420"/>
          </a:xfrm>
        </p:spPr>
        <p:txBody>
          <a:bodyPr anchor="t">
            <a:normAutofit/>
          </a:bodyPr>
          <a:lstStyle/>
          <a:p>
            <a:r>
              <a:rPr lang="es-ES" sz="2800" dirty="0"/>
              <a:t>1619. Paul </a:t>
            </a:r>
            <a:r>
              <a:rPr lang="es-ES" sz="2800" dirty="0" err="1"/>
              <a:t>Bril</a:t>
            </a:r>
            <a:r>
              <a:rPr lang="es-ES" sz="2800" dirty="0"/>
              <a:t>. Paisaje montañoso. Colección privada.</a:t>
            </a:r>
          </a:p>
        </p:txBody>
      </p:sp>
      <p:pic>
        <p:nvPicPr>
          <p:cNvPr id="4" name="Imagen 3">
            <a:extLst>
              <a:ext uri="{FF2B5EF4-FFF2-40B4-BE49-F238E27FC236}">
                <a16:creationId xmlns:a16="http://schemas.microsoft.com/office/drawing/2014/main" id="{A3C98686-CC0D-4992-A93E-43B734AF3C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7480" y="0"/>
            <a:ext cx="9494520" cy="6858000"/>
          </a:xfrm>
          <a:prstGeom prst="rect">
            <a:avLst/>
          </a:prstGeom>
        </p:spPr>
      </p:pic>
    </p:spTree>
    <p:extLst>
      <p:ext uri="{BB962C8B-B14F-4D97-AF65-F5344CB8AC3E}">
        <p14:creationId xmlns:p14="http://schemas.microsoft.com/office/powerpoint/2010/main" val="37295910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5523356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5" y="110836"/>
            <a:ext cx="3283529" cy="6553200"/>
          </a:xfrm>
        </p:spPr>
        <p:txBody>
          <a:bodyPr anchor="t">
            <a:normAutofit fontScale="90000"/>
          </a:bodyPr>
          <a:lstStyle/>
          <a:p>
            <a:r>
              <a:rPr lang="es-ES" sz="2800" b="1" dirty="0"/>
              <a:t>1620. Paul </a:t>
            </a:r>
            <a:r>
              <a:rPr lang="es-ES" sz="2800" b="1" dirty="0" err="1"/>
              <a:t>Bril</a:t>
            </a:r>
            <a:r>
              <a:rPr lang="es-ES" sz="2800" b="1" dirty="0"/>
              <a:t>. Paisaje con cabreros. Royal </a:t>
            </a:r>
            <a:r>
              <a:rPr lang="es-ES" sz="2800" b="1" dirty="0" err="1"/>
              <a:t>Collection</a:t>
            </a:r>
            <a:r>
              <a:rPr lang="es-ES" sz="2800" b="1" dirty="0"/>
              <a:t>.</a:t>
            </a:r>
            <a:br>
              <a:rPr lang="es-ES" sz="2800" dirty="0"/>
            </a:br>
            <a:r>
              <a:rPr lang="es-ES" sz="2000" b="0" i="0" dirty="0" err="1">
                <a:effectLst/>
                <a:latin typeface="+mn-lt"/>
              </a:rPr>
              <a:t>Bril</a:t>
            </a:r>
            <a:r>
              <a:rPr lang="es-ES" sz="2000" b="0" i="0" dirty="0">
                <a:effectLst/>
                <a:latin typeface="+mn-lt"/>
              </a:rPr>
              <a:t> aquí busca crear un vasto terreno dentro de la pequeña brújula de un cobre del tamaño de una postal. Utiliza varios dispositivos, que fueron muy imitados. Los colores varían esquemáticamente desde el marrón para el primer plano, hasta el verde para el término medio y el azul para la distancia, con el fin de sugerir profundidad. </a:t>
            </a:r>
            <a:br>
              <a:rPr lang="es-ES" sz="2000" b="0" i="0" dirty="0">
                <a:effectLst/>
                <a:latin typeface="+mn-lt"/>
              </a:rPr>
            </a:br>
            <a:r>
              <a:rPr lang="es-ES" sz="2000" b="0" i="0" dirty="0" err="1">
                <a:effectLst/>
                <a:latin typeface="+mn-lt"/>
              </a:rPr>
              <a:t>Brill</a:t>
            </a:r>
            <a:r>
              <a:rPr lang="es-ES" sz="2000" dirty="0">
                <a:latin typeface="+mn-lt"/>
              </a:rPr>
              <a:t> </a:t>
            </a:r>
            <a:r>
              <a:rPr lang="es-ES" sz="2000" b="0" i="0" dirty="0">
                <a:effectLst/>
                <a:latin typeface="+mn-lt"/>
              </a:rPr>
              <a:t>coloca Oscuridad con Luz. Si el paisaje es claro, el siguiente suelo adyacente debe ser proporcionalmente oscuro, o sombreado, y vuelve a inundarse con luz, y luego sombreado de nuevo, hasta el suelo más cercano, donde todo termina con sombras fuertes y oscuras.</a:t>
            </a:r>
            <a:br>
              <a:rPr lang="es-ES" sz="2000" b="0" i="0" dirty="0">
                <a:solidFill>
                  <a:srgbClr val="333333"/>
                </a:solidFill>
                <a:effectLst/>
                <a:latin typeface="gill sans nova medium"/>
              </a:rPr>
            </a:br>
            <a:endParaRPr lang="es-ES" sz="2000" dirty="0"/>
          </a:p>
        </p:txBody>
      </p:sp>
      <p:pic>
        <p:nvPicPr>
          <p:cNvPr id="4" name="Imagen 3">
            <a:extLst>
              <a:ext uri="{FF2B5EF4-FFF2-40B4-BE49-F238E27FC236}">
                <a16:creationId xmlns:a16="http://schemas.microsoft.com/office/drawing/2014/main" id="{539D89B5-7860-4E45-89F1-1197E9BFF8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4720" y="0"/>
            <a:ext cx="8637280" cy="6858000"/>
          </a:xfrm>
          <a:prstGeom prst="rect">
            <a:avLst/>
          </a:prstGeom>
        </p:spPr>
      </p:pic>
    </p:spTree>
    <p:extLst>
      <p:ext uri="{BB962C8B-B14F-4D97-AF65-F5344CB8AC3E}">
        <p14:creationId xmlns:p14="http://schemas.microsoft.com/office/powerpoint/2010/main" val="12174459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C81C18-0A9E-46AA-B2A2-AAB0F2C2AC9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93922BAB-3B51-41A7-89D9-E5F9731D6977}"/>
              </a:ext>
            </a:extLst>
          </p:cNvPr>
          <p:cNvSpPr>
            <a:spLocks noGrp="1"/>
          </p:cNvSpPr>
          <p:nvPr>
            <p:ph idx="1"/>
          </p:nvPr>
        </p:nvSpPr>
        <p:spPr/>
        <p:txBody>
          <a:bodyPr>
            <a:normAutofit/>
          </a:bodyPr>
          <a:lstStyle/>
          <a:p>
            <a:endParaRPr lang="es-ES" b="0" i="0" dirty="0">
              <a:solidFill>
                <a:srgbClr val="333333"/>
              </a:solidFill>
              <a:effectLst/>
              <a:latin typeface="gill sans nova medium"/>
            </a:endParaRPr>
          </a:p>
        </p:txBody>
      </p:sp>
    </p:spTree>
    <p:extLst>
      <p:ext uri="{BB962C8B-B14F-4D97-AF65-F5344CB8AC3E}">
        <p14:creationId xmlns:p14="http://schemas.microsoft.com/office/powerpoint/2010/main" val="33052243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0" y="365125"/>
            <a:ext cx="1985525" cy="5869420"/>
          </a:xfrm>
        </p:spPr>
        <p:txBody>
          <a:bodyPr anchor="t">
            <a:normAutofit/>
          </a:bodyPr>
          <a:lstStyle/>
          <a:p>
            <a:r>
              <a:rPr lang="es-ES" sz="2000" b="1" dirty="0"/>
              <a:t>1622. Paul </a:t>
            </a:r>
            <a:r>
              <a:rPr lang="es-ES" sz="2000" b="1" dirty="0" err="1"/>
              <a:t>Bril</a:t>
            </a:r>
            <a:r>
              <a:rPr lang="es-ES" sz="2000" b="1" dirty="0"/>
              <a:t>. Paisaje con puente. Kunsthistorisches Museum, Viena.</a:t>
            </a:r>
          </a:p>
        </p:txBody>
      </p:sp>
      <p:pic>
        <p:nvPicPr>
          <p:cNvPr id="4" name="Imagen 3">
            <a:extLst>
              <a:ext uri="{FF2B5EF4-FFF2-40B4-BE49-F238E27FC236}">
                <a16:creationId xmlns:a16="http://schemas.microsoft.com/office/drawing/2014/main" id="{E190E254-4D41-4EF4-B6A4-1F082CC287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5524" y="0"/>
            <a:ext cx="10206476" cy="6858000"/>
          </a:xfrm>
          <a:prstGeom prst="rect">
            <a:avLst/>
          </a:prstGeom>
        </p:spPr>
      </p:pic>
    </p:spTree>
    <p:extLst>
      <p:ext uri="{BB962C8B-B14F-4D97-AF65-F5344CB8AC3E}">
        <p14:creationId xmlns:p14="http://schemas.microsoft.com/office/powerpoint/2010/main" val="3234016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365125"/>
            <a:ext cx="1872615" cy="5869420"/>
          </a:xfrm>
        </p:spPr>
        <p:txBody>
          <a:bodyPr anchor="t">
            <a:normAutofit/>
          </a:bodyPr>
          <a:lstStyle/>
          <a:p>
            <a:r>
              <a:rPr lang="es-ES" sz="2800" dirty="0"/>
              <a:t>1623. Paul </a:t>
            </a:r>
            <a:r>
              <a:rPr lang="es-ES" sz="2800" dirty="0" err="1"/>
              <a:t>Bril</a:t>
            </a:r>
            <a:r>
              <a:rPr lang="es-ES" sz="2800" dirty="0"/>
              <a:t>. Paisaje con Ninfas y Sátiros. Allen Memorial Art Museum, </a:t>
            </a:r>
            <a:r>
              <a:rPr lang="es-ES" sz="2800" dirty="0" err="1"/>
              <a:t>Oberlin</a:t>
            </a:r>
            <a:r>
              <a:rPr lang="es-ES" sz="2800" dirty="0"/>
              <a:t>, Ohio.</a:t>
            </a:r>
          </a:p>
        </p:txBody>
      </p:sp>
      <p:pic>
        <p:nvPicPr>
          <p:cNvPr id="4" name="Imagen 3">
            <a:extLst>
              <a:ext uri="{FF2B5EF4-FFF2-40B4-BE49-F238E27FC236}">
                <a16:creationId xmlns:a16="http://schemas.microsoft.com/office/drawing/2014/main" id="{B2F32232-64FC-4A63-9D2A-C879EA93E7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5015" y="0"/>
            <a:ext cx="10166985" cy="6858000"/>
          </a:xfrm>
          <a:prstGeom prst="rect">
            <a:avLst/>
          </a:prstGeom>
        </p:spPr>
      </p:pic>
    </p:spTree>
    <p:extLst>
      <p:ext uri="{BB962C8B-B14F-4D97-AF65-F5344CB8AC3E}">
        <p14:creationId xmlns:p14="http://schemas.microsoft.com/office/powerpoint/2010/main" val="15638296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461653" y="0"/>
            <a:ext cx="9268691" cy="823053"/>
          </a:xfrm>
        </p:spPr>
        <p:txBody>
          <a:bodyPr anchor="ctr">
            <a:normAutofit fontScale="90000"/>
          </a:bodyPr>
          <a:lstStyle/>
          <a:p>
            <a:pPr algn="ctr"/>
            <a:r>
              <a:rPr lang="fr-FR" sz="2800" dirty="0"/>
              <a:t>1624. Paul Bril. </a:t>
            </a:r>
            <a:r>
              <a:rPr lang="fr-FR" sz="2800" dirty="0" err="1"/>
              <a:t>Paisaje</a:t>
            </a:r>
            <a:r>
              <a:rPr lang="fr-FR" sz="2800" dirty="0"/>
              <a:t> con Pan y Syrinx (</a:t>
            </a:r>
            <a:r>
              <a:rPr lang="fr-FR" sz="2800" dirty="0" err="1"/>
              <a:t>Siringa</a:t>
            </a:r>
            <a:r>
              <a:rPr lang="fr-FR" sz="2800" dirty="0"/>
              <a:t>). </a:t>
            </a:r>
            <a:br>
              <a:rPr lang="fr-FR" sz="2800" dirty="0"/>
            </a:br>
            <a:r>
              <a:rPr lang="fr-FR" sz="2800" dirty="0"/>
              <a:t>Musée du Louvre, Paris</a:t>
            </a:r>
            <a:endParaRPr lang="es-ES" sz="2800" dirty="0"/>
          </a:p>
        </p:txBody>
      </p:sp>
      <p:pic>
        <p:nvPicPr>
          <p:cNvPr id="4" name="Imagen 3">
            <a:extLst>
              <a:ext uri="{FF2B5EF4-FFF2-40B4-BE49-F238E27FC236}">
                <a16:creationId xmlns:a16="http://schemas.microsoft.com/office/drawing/2014/main" id="{13315DA0-091C-483A-8AC1-7EE4BFBD70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1654" y="823053"/>
            <a:ext cx="9268691" cy="6034947"/>
          </a:xfrm>
          <a:prstGeom prst="rect">
            <a:avLst/>
          </a:prstGeom>
        </p:spPr>
      </p:pic>
    </p:spTree>
    <p:extLst>
      <p:ext uri="{BB962C8B-B14F-4D97-AF65-F5344CB8AC3E}">
        <p14:creationId xmlns:p14="http://schemas.microsoft.com/office/powerpoint/2010/main" val="35098686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978810" y="443346"/>
            <a:ext cx="5213189" cy="1136073"/>
          </a:xfrm>
        </p:spPr>
        <p:txBody>
          <a:bodyPr anchor="ctr">
            <a:normAutofit fontScale="90000"/>
          </a:bodyPr>
          <a:lstStyle/>
          <a:p>
            <a:pPr algn="ctr"/>
            <a:r>
              <a:rPr lang="fr-FR" sz="2800" dirty="0"/>
              <a:t>1624. Paul Bril. </a:t>
            </a:r>
            <a:r>
              <a:rPr lang="fr-FR" sz="2800" dirty="0" err="1"/>
              <a:t>Paisaje</a:t>
            </a:r>
            <a:r>
              <a:rPr lang="fr-FR" sz="2800" dirty="0"/>
              <a:t> con Pan y Syrinx (</a:t>
            </a:r>
            <a:r>
              <a:rPr lang="fr-FR" sz="2800" dirty="0" err="1"/>
              <a:t>Siringa</a:t>
            </a:r>
            <a:r>
              <a:rPr lang="fr-FR" sz="2800" dirty="0"/>
              <a:t>). </a:t>
            </a:r>
            <a:br>
              <a:rPr lang="fr-FR" sz="2800" dirty="0"/>
            </a:br>
            <a:r>
              <a:rPr lang="fr-FR" sz="2800" dirty="0"/>
              <a:t>Musée du Louvre, Paris</a:t>
            </a:r>
            <a:endParaRPr lang="es-ES" sz="2800" dirty="0"/>
          </a:p>
        </p:txBody>
      </p:sp>
      <p:pic>
        <p:nvPicPr>
          <p:cNvPr id="4" name="Imagen 3">
            <a:extLst>
              <a:ext uri="{FF2B5EF4-FFF2-40B4-BE49-F238E27FC236}">
                <a16:creationId xmlns:a16="http://schemas.microsoft.com/office/drawing/2014/main" id="{13315DA0-091C-483A-8AC1-7EE4BFBD70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8812" y="1579419"/>
            <a:ext cx="5213188" cy="3394364"/>
          </a:xfrm>
          <a:prstGeom prst="rect">
            <a:avLst/>
          </a:prstGeom>
        </p:spPr>
      </p:pic>
      <p:sp>
        <p:nvSpPr>
          <p:cNvPr id="3" name="CuadroTexto 2">
            <a:extLst>
              <a:ext uri="{FF2B5EF4-FFF2-40B4-BE49-F238E27FC236}">
                <a16:creationId xmlns:a16="http://schemas.microsoft.com/office/drawing/2014/main" id="{A6B96700-75E2-4B02-ACEF-2BA76448F0D0}"/>
              </a:ext>
            </a:extLst>
          </p:cNvPr>
          <p:cNvSpPr txBox="1"/>
          <p:nvPr/>
        </p:nvSpPr>
        <p:spPr>
          <a:xfrm>
            <a:off x="207817" y="166254"/>
            <a:ext cx="6622473" cy="6001643"/>
          </a:xfrm>
          <a:prstGeom prst="rect">
            <a:avLst/>
          </a:prstGeom>
          <a:noFill/>
        </p:spPr>
        <p:txBody>
          <a:bodyPr wrap="square" rtlCol="0">
            <a:spAutoFit/>
          </a:bodyPr>
          <a:lstStyle/>
          <a:p>
            <a:pPr algn="l"/>
            <a:r>
              <a:rPr lang="es-ES" sz="2400" b="0" i="0" dirty="0">
                <a:effectLst/>
              </a:rPr>
              <a:t>En la </a:t>
            </a:r>
            <a:r>
              <a:rPr lang="es-ES" sz="2400" b="0" i="0" u="none" strike="noStrike" dirty="0">
                <a:effectLst/>
              </a:rPr>
              <a:t>mitología griega</a:t>
            </a:r>
            <a:r>
              <a:rPr lang="es-ES" sz="2400" b="0" i="0" dirty="0">
                <a:effectLst/>
              </a:rPr>
              <a:t>, </a:t>
            </a:r>
            <a:r>
              <a:rPr lang="es-ES" sz="2400" b="1" i="0" dirty="0">
                <a:effectLst/>
              </a:rPr>
              <a:t>Siringa</a:t>
            </a:r>
            <a:r>
              <a:rPr lang="es-ES" sz="2400" b="0" i="0" dirty="0">
                <a:effectLst/>
              </a:rPr>
              <a:t> (en </a:t>
            </a:r>
            <a:r>
              <a:rPr lang="es-ES" sz="2400" b="0" i="0" u="none" strike="noStrike" dirty="0">
                <a:effectLst/>
              </a:rPr>
              <a:t>griego antiguo</a:t>
            </a:r>
            <a:r>
              <a:rPr lang="es-ES" sz="2400" b="0" i="0" dirty="0">
                <a:effectLst/>
              </a:rPr>
              <a:t> </a:t>
            </a:r>
            <a:r>
              <a:rPr lang="es-ES" sz="2400" b="0" i="0" dirty="0" err="1">
                <a:effectLst/>
              </a:rPr>
              <a:t>Σύριγξ</a:t>
            </a:r>
            <a:r>
              <a:rPr lang="es-ES" sz="2400" b="0" i="0" dirty="0">
                <a:effectLst/>
              </a:rPr>
              <a:t> </a:t>
            </a:r>
            <a:r>
              <a:rPr lang="es-ES" sz="2400" b="0" i="1" dirty="0" err="1">
                <a:effectLst/>
              </a:rPr>
              <a:t>Syrinx</a:t>
            </a:r>
            <a:r>
              <a:rPr lang="es-ES" sz="2400" b="0" i="0" dirty="0">
                <a:effectLst/>
              </a:rPr>
              <a:t>) era una </a:t>
            </a:r>
            <a:r>
              <a:rPr lang="es-ES" sz="2400" b="0" i="0" u="none" strike="noStrike" dirty="0">
                <a:effectLst/>
              </a:rPr>
              <a:t>náyade</a:t>
            </a:r>
            <a:r>
              <a:rPr lang="es-ES" sz="2400" b="0" i="0" dirty="0">
                <a:effectLst/>
              </a:rPr>
              <a:t> de </a:t>
            </a:r>
            <a:r>
              <a:rPr lang="es-ES" sz="2400" b="0" i="0" u="none" strike="noStrike" dirty="0">
                <a:effectLst/>
              </a:rPr>
              <a:t>Arcadia</a:t>
            </a:r>
            <a:r>
              <a:rPr lang="es-ES" sz="2400" b="0" i="0" dirty="0">
                <a:effectLst/>
              </a:rPr>
              <a:t> que gustaba de cazar con un arco de cuerno.</a:t>
            </a:r>
          </a:p>
          <a:p>
            <a:pPr algn="l"/>
            <a:r>
              <a:rPr lang="es-ES" sz="2400" b="0" i="0" dirty="0">
                <a:effectLst/>
              </a:rPr>
              <a:t>El dios </a:t>
            </a:r>
            <a:r>
              <a:rPr lang="es-ES" sz="2400" b="0" i="0" u="none" strike="noStrike" dirty="0">
                <a:effectLst/>
              </a:rPr>
              <a:t>Pan</a:t>
            </a:r>
            <a:r>
              <a:rPr lang="es-ES" sz="2400" b="0" i="0" dirty="0">
                <a:effectLst/>
              </a:rPr>
              <a:t> la encontró un día cuando bajaba del </a:t>
            </a:r>
            <a:r>
              <a:rPr lang="es-ES" sz="2400" b="0" i="0" u="none" strike="noStrike" dirty="0">
                <a:effectLst/>
              </a:rPr>
              <a:t>monte Liceo</a:t>
            </a:r>
            <a:r>
              <a:rPr lang="es-ES" sz="2400" b="0" i="0" dirty="0">
                <a:effectLst/>
              </a:rPr>
              <a:t>, se enamoró de ella y empezó a perseguirla hasta que la ninfa se lanzó al río </a:t>
            </a:r>
            <a:r>
              <a:rPr lang="es-ES" sz="2400" b="0" i="0" u="none" strike="noStrike" dirty="0">
                <a:effectLst/>
              </a:rPr>
              <a:t>Ladón</a:t>
            </a:r>
            <a:r>
              <a:rPr lang="es-ES" sz="2400" b="0" i="0" dirty="0">
                <a:effectLst/>
              </a:rPr>
              <a:t>. </a:t>
            </a:r>
          </a:p>
          <a:p>
            <a:pPr algn="l"/>
            <a:r>
              <a:rPr lang="es-ES" sz="2400" b="0" i="0" dirty="0">
                <a:effectLst/>
              </a:rPr>
              <a:t>Allí, acorralada, pidió ayuda a sus hermanas las </a:t>
            </a:r>
            <a:r>
              <a:rPr lang="es-ES" sz="2400" b="0" i="0" u="none" strike="noStrike" dirty="0">
                <a:effectLst/>
              </a:rPr>
              <a:t>ninfas</a:t>
            </a:r>
            <a:r>
              <a:rPr lang="es-ES" sz="2400" b="0" i="0" dirty="0">
                <a:effectLst/>
              </a:rPr>
              <a:t>, quienes, conmovidas, la convirtieron en un </a:t>
            </a:r>
            <a:r>
              <a:rPr lang="es-ES" sz="2400" b="0" i="0" u="none" strike="noStrike" dirty="0">
                <a:effectLst/>
              </a:rPr>
              <a:t>cañaveral</a:t>
            </a:r>
            <a:r>
              <a:rPr lang="es-ES" sz="2400" b="0" i="0" dirty="0">
                <a:effectLst/>
              </a:rPr>
              <a:t>.</a:t>
            </a:r>
          </a:p>
          <a:p>
            <a:pPr algn="l"/>
            <a:r>
              <a:rPr lang="es-ES" sz="2400" b="0" i="0" dirty="0">
                <a:effectLst/>
              </a:rPr>
              <a:t>Cuando Pan llegó sólo pudo abrazar las cañas mecidas por el viento, y el rumor que producían le agradó tanto que decidió construir un nuevo </a:t>
            </a:r>
            <a:r>
              <a:rPr lang="es-ES" sz="2400" b="0" i="0" u="none" strike="noStrike" dirty="0">
                <a:effectLst/>
              </a:rPr>
              <a:t>instrumento musical</a:t>
            </a:r>
            <a:r>
              <a:rPr lang="es-ES" sz="2400" b="0" i="0" dirty="0">
                <a:effectLst/>
              </a:rPr>
              <a:t> con ellas. </a:t>
            </a:r>
          </a:p>
          <a:p>
            <a:pPr algn="l"/>
            <a:r>
              <a:rPr lang="es-ES" sz="2400" b="0" i="0" dirty="0">
                <a:effectLst/>
              </a:rPr>
              <a:t>Así inventó la </a:t>
            </a:r>
            <a:r>
              <a:rPr lang="es-ES" sz="2400" b="0" i="0" u="none" strike="noStrike" dirty="0">
                <a:effectLst/>
              </a:rPr>
              <a:t>siringa</a:t>
            </a:r>
            <a:r>
              <a:rPr lang="es-ES" sz="2400" b="0" i="0" dirty="0">
                <a:effectLst/>
              </a:rPr>
              <a:t> (llamada así en recuerdo de la ninfa) o </a:t>
            </a:r>
            <a:r>
              <a:rPr lang="es-ES" sz="2400" b="0" i="0" u="none" strike="noStrike" dirty="0">
                <a:effectLst/>
              </a:rPr>
              <a:t>flauta de pan</a:t>
            </a:r>
            <a:r>
              <a:rPr lang="es-ES" sz="2400" b="0" i="0" dirty="0">
                <a:effectLst/>
              </a:rPr>
              <a:t>.</a:t>
            </a:r>
          </a:p>
        </p:txBody>
      </p:sp>
    </p:spTree>
    <p:extLst>
      <p:ext uri="{BB962C8B-B14F-4D97-AF65-F5344CB8AC3E}">
        <p14:creationId xmlns:p14="http://schemas.microsoft.com/office/powerpoint/2010/main" val="11281843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6993518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2438401" cy="5869420"/>
          </a:xfrm>
        </p:spPr>
        <p:txBody>
          <a:bodyPr anchor="t">
            <a:normAutofit/>
          </a:bodyPr>
          <a:lstStyle/>
          <a:p>
            <a:r>
              <a:rPr lang="es-ES" sz="2800" dirty="0"/>
              <a:t>Paul </a:t>
            </a:r>
            <a:r>
              <a:rPr lang="es-ES" sz="2800" dirty="0" err="1"/>
              <a:t>Bril</a:t>
            </a:r>
            <a:r>
              <a:rPr lang="es-ES" sz="2800" dirty="0"/>
              <a:t>. Paisaje. Colección privada.</a:t>
            </a:r>
          </a:p>
        </p:txBody>
      </p:sp>
      <p:pic>
        <p:nvPicPr>
          <p:cNvPr id="4" name="Imagen 3">
            <a:extLst>
              <a:ext uri="{FF2B5EF4-FFF2-40B4-BE49-F238E27FC236}">
                <a16:creationId xmlns:a16="http://schemas.microsoft.com/office/drawing/2014/main" id="{8C16CE29-AE66-450C-B886-96FEB7A83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8327" y="0"/>
            <a:ext cx="9253673" cy="685800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0" y="365125"/>
            <a:ext cx="1588477" cy="5869420"/>
          </a:xfrm>
        </p:spPr>
        <p:txBody>
          <a:bodyPr anchor="t">
            <a:normAutofit/>
          </a:bodyPr>
          <a:lstStyle/>
          <a:p>
            <a:r>
              <a:rPr lang="nl-NL" sz="2800" dirty="0"/>
              <a:t>Paul Bril. Paisaje. Koninklijk Museum voor Schone Kunsten, Antwerp.</a:t>
            </a:r>
            <a:endParaRPr lang="es-ES" sz="2800" dirty="0"/>
          </a:p>
        </p:txBody>
      </p:sp>
      <p:pic>
        <p:nvPicPr>
          <p:cNvPr id="4" name="Imagen 3">
            <a:extLst>
              <a:ext uri="{FF2B5EF4-FFF2-40B4-BE49-F238E27FC236}">
                <a16:creationId xmlns:a16="http://schemas.microsoft.com/office/drawing/2014/main" id="{16B87EC3-0586-48FC-B574-F748B630E2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8477" y="0"/>
            <a:ext cx="10603523"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4193752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TotalTime>
  <Words>2149</Words>
  <Application>Microsoft Office PowerPoint</Application>
  <PresentationFormat>Panorámica</PresentationFormat>
  <Paragraphs>68</Paragraphs>
  <Slides>58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58</vt:i4>
      </vt:variant>
    </vt:vector>
  </HeadingPairs>
  <TitlesOfParts>
    <vt:vector size="63" baseType="lpstr">
      <vt:lpstr>Arial</vt:lpstr>
      <vt:lpstr>Calibri</vt:lpstr>
      <vt:lpstr>Calibri Light</vt:lpstr>
      <vt:lpstr>gill sans nova medium</vt:lpstr>
      <vt:lpstr>Tema de Office</vt:lpstr>
      <vt:lpstr>Paul Bril</vt:lpstr>
      <vt:lpstr>Presentación de PowerPoint</vt:lpstr>
      <vt:lpstr>Presentación de PowerPoint</vt:lpstr>
      <vt:lpstr>Presentación de PowerPoint</vt:lpstr>
      <vt:lpstr>Presentación de PowerPoint</vt:lpstr>
      <vt:lpstr>Presentación de PowerPoint</vt:lpstr>
      <vt:lpstr>Presentación de PowerPoint</vt:lpstr>
      <vt:lpstr>1580. Paul Bril. Paisaje con ruinas romanas. Torre dei Venti, Vatican City, Rome.</vt:lpstr>
      <vt:lpstr>Presentación de PowerPoint</vt:lpstr>
      <vt:lpstr>Presentación de PowerPoint</vt:lpstr>
      <vt:lpstr>1592. Paul Bril. Paisaje con San Jerónimo. Mauritshuis, The Hague.</vt:lpstr>
      <vt:lpstr>1595. Paul Bril. Paisaje con caza del ciervo.  Musée du Louvre, Paris.</vt:lpstr>
      <vt:lpstr>1595. Paul Bril. Paisaje con caza del ciervo.  Palazzo Pitti, Florence.</vt:lpstr>
      <vt:lpstr>1595. Paul Bril. Paisaje con escena mitológico. Pinacoteca Davia Bargellini, Bologna.</vt:lpstr>
      <vt:lpstr>1595. Paul Bril. Paisaje con pantano. Pinacoteca Ambrosiana, Milan.</vt:lpstr>
      <vt:lpstr>1596. Paul Bril. Paisaje costero. Wallraf-Richartz-Museum, Cologne.</vt:lpstr>
      <vt:lpstr>1598. Paul Bril. Paisaje fantástico. National Gallery of Scotland, Edinburgh.</vt:lpstr>
      <vt:lpstr>1599. Paul Bril. Paisaje montañoso. Colección privada.</vt:lpstr>
      <vt:lpstr>1599. Paul Bril. Paisaje montañoso. Wallraf-Richartz-Museum, Cologne.</vt:lpstr>
      <vt:lpstr>Presentación de PowerPoint</vt:lpstr>
      <vt:lpstr>Presentación de PowerPoint</vt:lpstr>
      <vt:lpstr>1600. Paul Bril. Autorretrato. Museum of Art, Rhode Island School of Design, Providence.</vt:lpstr>
      <vt:lpstr>1600. Paul Bril. Paisaje fluvial con ruinas y torre. Kunsthistorisches Museum, Viena.</vt:lpstr>
      <vt:lpstr>1600. Paul Bril. Diana. Musée du Louvre, Paris.</vt:lpstr>
      <vt:lpstr>1600. Paul Bril. Ruinas y figuras. Musée du Louvre, Paris.</vt:lpstr>
      <vt:lpstr>1601. Paul Bril. Paisaje puerto nocturno con faro. Kunsthistorisches Museum, Viena.</vt:lpstr>
      <vt:lpstr>1601. Paul Bril. Puerto con castillo. Museo del Prado, Madrid.</vt:lpstr>
      <vt:lpstr>1601. Paul Bril. Paisaje de Rocca Sinibalda. Galleria Nazionale d'Arte Antica, Rome.</vt:lpstr>
      <vt:lpstr>1603. Paul Bril. Campo Vaccino. Colección privada.</vt:lpstr>
      <vt:lpstr>1603. Paul Bril. Paisaje con Mercurio y Argos. Galleria Sabauda, Turin.</vt:lpstr>
      <vt:lpstr>1603. Paul Bril. Paisaje con Mercurio y Argos. Galleria Sabauda, Turin.</vt:lpstr>
      <vt:lpstr>1607. Paul Bril. Puerto. Galleria Borghese, Rome.</vt:lpstr>
      <vt:lpstr>Presentación de PowerPoint</vt:lpstr>
      <vt:lpstr>1610. Paul Bril y Rubens. Paisaje con Psique y Júpiter. Museo del Prado, Madrid.</vt:lpstr>
      <vt:lpstr>1610. Paul Bril y Rubens. Paisaje con Psique y Júpiter. Museo del Prado, Madrid.</vt:lpstr>
      <vt:lpstr>1611. Paul Bril. Puerto de Bruselas. Musées Royaux des Beaux-Arts, Brussels.</vt:lpstr>
      <vt:lpstr>1612. Paul Bril. Paisaje fluvial con Mercurio y Argo. Kunsthistorisches Museum, Viena.</vt:lpstr>
      <vt:lpstr>1612. Paul Bril. Paisaje de río. Palazzo-Pallavicini-Rospigliosi, Rome.</vt:lpstr>
      <vt:lpstr>1619. Paul Bril. Paisaje con cazadores. Instituto de Arte, Chicago.</vt:lpstr>
      <vt:lpstr>1619. Paul Bril. Paisaje con pastores. Colección privada.</vt:lpstr>
      <vt:lpstr>Presentación de PowerPoint</vt:lpstr>
      <vt:lpstr>1620. Paul Bril. Vista de Bracciano. Art Gallery of South Australia, Adelaide. Las representaciones topográficas como esta Vista de Bracciano son raras en Bril.</vt:lpstr>
      <vt:lpstr>1620. Paul Bril. Diana y Calisto. National Gallery, Londres.</vt:lpstr>
      <vt:lpstr>En el Libro II de las Metamorfosis, un poema del escritor romano Ovidio, Calisto fue uno de los compañeros virginales de Diana. Fue violada por Júpiter, gobernante de los dioses, y quedó embarazada. Un día, mientras cazaban, Diana y sus compañeros decidieron bañarse en un arroyo. Calisto se vio obligado a desnudarse: su embarazo fue revelado y Diana la expulsó del grupo. Dio a luz a un hijo, Arcas, y fue transformada en un oso por la celosa esposa de Júpiter, Juno. Años más tarde, su hijo adulto estaba cazando cuando se encontró con su madre, todavía en forma de oso. Sin saber quién era, Arcas estaba a punto de matarla cuando Júpiter los transformó en constelaciones, el Gran Oso y el Osito. en esta pintura, Diana, ya en gran parte desnuda, está sentada en una roca en la esquina inferior derecha, rodeada por sus asistentes. Un arco, dos carcajes de flechas y prendas de vestir yacen en el suelo a su lado. Ella está haciendo un gesto al grupo al otro lado del arroyo, donde varias ninfas están obligando a Calisto a quitarse la ropa. Otras ninfas con arcos y lanzas están mirando, o ya están desnudas y listas para entrar en el agua. inferior.</vt:lpstr>
      <vt:lpstr>El descubrimiento del embarazo de Calisto fue un tema favorito de los mecenas y artistas europeos desde el siglo XV en adelante, tal vez por la oportunidad que dio de mostrar una serie de figuras femeninas desnudas. Fue pintado a gran escala tanto por Tiziano(Diana y Calisto) como por Rubens. Paul Bril nació y se formó en Amberes y las raíces de su estilo eran profundamente flamencas, remontándose a Pieter Bruegel el Viejo y Joachim Patinir. Después de mudarse a Roma en 1575 entró en contacto con el trabajo de artistas italianos, en particular Annibale Carracci y sus seguidores; el encuentro modificó profundamente su estilo, que se volvió más tranquilo y clasicista. A principios de la década de 1620 Bril colaboró con Domenichino, Guercino y Giambattista Viola en los frescos de la Stanza dei Paesi en la Villa Ludovisi. Bajo la influencia de la escuela boloñesa también produjo una serie de paisajes en los que amplios entornos tranquilos están habitados por figuras mitológicas, generalmente, como aquí, colocadas en el primer plano inferior.</vt:lpstr>
      <vt:lpstr>1619. Paul Bril. Paisaje montañoso. Colección privada.</vt:lpstr>
      <vt:lpstr>Presentación de PowerPoint</vt:lpstr>
      <vt:lpstr>1620. Paul Bril. Paisaje con cabreros. Royal Collection. Bril aquí busca crear un vasto terreno dentro de la pequeña brújula de un cobre del tamaño de una postal. Utiliza varios dispositivos, que fueron muy imitados. Los colores varían esquemáticamente desde el marrón para el primer plano, hasta el verde para el término medio y el azul para la distancia, con el fin de sugerir profundidad.  Brill coloca Oscuridad con Luz. Si el paisaje es claro, el siguiente suelo adyacente debe ser proporcionalmente oscuro, o sombreado, y vuelve a inundarse con luz, y luego sombreado de nuevo, hasta el suelo más cercano, donde todo termina con sombras fuertes y oscuras. </vt:lpstr>
      <vt:lpstr>Presentación de PowerPoint</vt:lpstr>
      <vt:lpstr>1622. Paul Bril. Paisaje con puente. Kunsthistorisches Museum, Viena.</vt:lpstr>
      <vt:lpstr>1623. Paul Bril. Paisaje con Ninfas y Sátiros. Allen Memorial Art Museum, Oberlin, Ohio.</vt:lpstr>
      <vt:lpstr>1624. Paul Bril. Paisaje con Pan y Syrinx (Siringa).  Musée du Louvre, Paris</vt:lpstr>
      <vt:lpstr>1624. Paul Bril. Paisaje con Pan y Syrinx (Siringa).  Musée du Louvre, Paris</vt:lpstr>
      <vt:lpstr>Presentación de PowerPoint</vt:lpstr>
      <vt:lpstr>Paul Bril. Paisaje. Colección privada.</vt:lpstr>
      <vt:lpstr>Paul Bril. Paisaje. Koninklijk Museum voor Schone Kunsten, Antwerp.</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6</cp:revision>
  <dcterms:created xsi:type="dcterms:W3CDTF">2021-04-11T17:29:31Z</dcterms:created>
  <dcterms:modified xsi:type="dcterms:W3CDTF">2021-10-03T17:33:22Z</dcterms:modified>
</cp:coreProperties>
</file>