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81" r:id="rId6"/>
    <p:sldId id="259" r:id="rId7"/>
    <p:sldId id="276" r:id="rId8"/>
    <p:sldId id="280" r:id="rId9"/>
    <p:sldId id="262" r:id="rId10"/>
    <p:sldId id="277" r:id="rId11"/>
    <p:sldId id="278" r:id="rId12"/>
    <p:sldId id="279" r:id="rId13"/>
    <p:sldId id="261" r:id="rId14"/>
    <p:sldId id="263" r:id="rId15"/>
    <p:sldId id="264" r:id="rId16"/>
    <p:sldId id="265" r:id="rId17"/>
    <p:sldId id="304" r:id="rId18"/>
    <p:sldId id="267" r:id="rId19"/>
    <p:sldId id="297" r:id="rId20"/>
    <p:sldId id="266" r:id="rId21"/>
    <p:sldId id="296" r:id="rId22"/>
    <p:sldId id="299" r:id="rId23"/>
    <p:sldId id="271" r:id="rId24"/>
    <p:sldId id="298" r:id="rId25"/>
    <p:sldId id="300" r:id="rId26"/>
    <p:sldId id="301" r:id="rId27"/>
    <p:sldId id="270" r:id="rId28"/>
    <p:sldId id="272" r:id="rId29"/>
    <p:sldId id="274" r:id="rId30"/>
    <p:sldId id="273" r:id="rId31"/>
    <p:sldId id="282" r:id="rId32"/>
    <p:sldId id="283" r:id="rId33"/>
    <p:sldId id="284" r:id="rId34"/>
    <p:sldId id="295" r:id="rId35"/>
    <p:sldId id="285" r:id="rId36"/>
    <p:sldId id="286" r:id="rId37"/>
    <p:sldId id="287" r:id="rId38"/>
    <p:sldId id="288" r:id="rId39"/>
    <p:sldId id="302" r:id="rId40"/>
    <p:sldId id="303" r:id="rId41"/>
    <p:sldId id="289" r:id="rId42"/>
    <p:sldId id="275" r:id="rId4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24/10/2021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24/10/2021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blesa.info/hisretab.htm"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www.blesa.info/hisretab.htm#Vocabulario"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https://www.blesa.info/hisretab.htm#Vocabulario"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a:bodyPr>
          <a:lstStyle/>
          <a:p>
            <a:r>
              <a:rPr lang="es-ES" sz="8800" b="1" dirty="0"/>
              <a:t>Miquel Ximénez</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nSpc>
                <a:spcPct val="107000"/>
              </a:lnSpc>
              <a:spcBef>
                <a:spcPts val="600"/>
              </a:spcBef>
              <a:spcAft>
                <a:spcPts val="600"/>
              </a:spcAft>
            </a:pPr>
            <a:r>
              <a:rPr lang="es-ES" sz="2400" b="1" dirty="0">
                <a:effectLst/>
                <a:ea typeface="Times New Roman" panose="02020603050405020304" pitchFamily="18" charset="0"/>
                <a:cs typeface="Times New Roman" panose="02020603050405020304" pitchFamily="18" charset="0"/>
              </a:rPr>
              <a:t>Miguel Ximénez</a:t>
            </a:r>
            <a:r>
              <a:rPr lang="es-ES" sz="2400" dirty="0">
                <a:effectLst/>
                <a:ea typeface="Times New Roman" panose="02020603050405020304" pitchFamily="18" charset="0"/>
                <a:cs typeface="Times New Roman" panose="02020603050405020304" pitchFamily="18" charset="0"/>
              </a:rPr>
              <a:t>, fue un pintor </a:t>
            </a:r>
            <a:r>
              <a:rPr lang="es-ES" sz="2400" u="none" strike="noStrike" dirty="0">
                <a:effectLst/>
                <a:ea typeface="Times New Roman" panose="02020603050405020304" pitchFamily="18" charset="0"/>
                <a:cs typeface="Times New Roman" panose="02020603050405020304" pitchFamily="18" charset="0"/>
              </a:rPr>
              <a:t>gótico</a:t>
            </a:r>
            <a:r>
              <a:rPr lang="es-ES" sz="2400" dirty="0">
                <a:effectLst/>
                <a:ea typeface="Times New Roman" panose="02020603050405020304" pitchFamily="18" charset="0"/>
                <a:cs typeface="Times New Roman" panose="02020603050405020304" pitchFamily="18" charset="0"/>
              </a:rPr>
              <a:t> de estilo </a:t>
            </a:r>
            <a:r>
              <a:rPr lang="es-ES" sz="2400" u="none" strike="noStrike" dirty="0">
                <a:effectLst/>
                <a:ea typeface="Times New Roman" panose="02020603050405020304" pitchFamily="18" charset="0"/>
                <a:cs typeface="Times New Roman" panose="02020603050405020304" pitchFamily="18" charset="0"/>
              </a:rPr>
              <a:t>hispano flamenco</a:t>
            </a:r>
            <a:r>
              <a:rPr lang="es-ES" sz="2400" dirty="0">
                <a:effectLst/>
                <a:ea typeface="Times New Roman" panose="02020603050405020304" pitchFamily="18" charset="0"/>
                <a:cs typeface="Times New Roman" panose="02020603050405020304" pitchFamily="18" charset="0"/>
              </a:rPr>
              <a:t>, natural de </a:t>
            </a:r>
            <a:r>
              <a:rPr lang="es-ES" sz="2400" u="none" strike="noStrike" dirty="0">
                <a:effectLst/>
                <a:ea typeface="Times New Roman" panose="02020603050405020304" pitchFamily="18" charset="0"/>
                <a:cs typeface="Times New Roman" panose="02020603050405020304" pitchFamily="18" charset="0"/>
              </a:rPr>
              <a:t>Pareja</a:t>
            </a:r>
            <a:r>
              <a:rPr lang="es-ES" sz="2400" dirty="0">
                <a:effectLst/>
                <a:ea typeface="Times New Roman" panose="02020603050405020304" pitchFamily="18" charset="0"/>
                <a:cs typeface="Times New Roman" panose="02020603050405020304" pitchFamily="18" charset="0"/>
              </a:rPr>
              <a:t> (</a:t>
            </a:r>
            <a:r>
              <a:rPr lang="es-ES" sz="2400" u="none" strike="noStrike" dirty="0">
                <a:effectLst/>
                <a:ea typeface="Times New Roman" panose="02020603050405020304" pitchFamily="18" charset="0"/>
                <a:cs typeface="Times New Roman" panose="02020603050405020304" pitchFamily="18" charset="0"/>
              </a:rPr>
              <a:t>Guadalajara</a:t>
            </a:r>
            <a:r>
              <a:rPr lang="es-ES" sz="2400" dirty="0">
                <a:effectLst/>
                <a:ea typeface="Times New Roman" panose="02020603050405020304" pitchFamily="18" charset="0"/>
                <a:cs typeface="Times New Roman" panose="02020603050405020304" pitchFamily="18" charset="0"/>
              </a:rPr>
              <a:t>), pero activo en el </a:t>
            </a:r>
            <a:r>
              <a:rPr lang="es-ES" sz="2400" u="none" strike="noStrike" dirty="0">
                <a:effectLst/>
                <a:ea typeface="Times New Roman" panose="02020603050405020304" pitchFamily="18" charset="0"/>
                <a:cs typeface="Times New Roman" panose="02020603050405020304" pitchFamily="18" charset="0"/>
              </a:rPr>
              <a:t>Reino de Aragón</a:t>
            </a:r>
            <a:r>
              <a:rPr lang="es-ES" sz="2400" dirty="0">
                <a:effectLst/>
                <a:ea typeface="Times New Roman" panose="02020603050405020304" pitchFamily="18" charset="0"/>
                <a:cs typeface="Times New Roman" panose="02020603050405020304" pitchFamily="18" charset="0"/>
              </a:rPr>
              <a:t> donde se le documenta entre </a:t>
            </a:r>
            <a:r>
              <a:rPr lang="es-ES" sz="2400" u="none" strike="noStrike" dirty="0">
                <a:effectLst/>
                <a:ea typeface="Times New Roman" panose="02020603050405020304" pitchFamily="18" charset="0"/>
                <a:cs typeface="Times New Roman" panose="02020603050405020304" pitchFamily="18" charset="0"/>
              </a:rPr>
              <a:t>1462</a:t>
            </a:r>
            <a:r>
              <a:rPr lang="es-ES" sz="2400" dirty="0">
                <a:effectLst/>
                <a:ea typeface="Times New Roman" panose="02020603050405020304" pitchFamily="18" charset="0"/>
                <a:cs typeface="Times New Roman" panose="02020603050405020304" pitchFamily="18" charset="0"/>
              </a:rPr>
              <a:t> y </a:t>
            </a:r>
            <a:r>
              <a:rPr lang="es-ES" sz="2400" u="none" strike="noStrike" dirty="0">
                <a:effectLst/>
                <a:ea typeface="Times New Roman" panose="02020603050405020304" pitchFamily="18" charset="0"/>
                <a:cs typeface="Times New Roman" panose="02020603050405020304" pitchFamily="18" charset="0"/>
              </a:rPr>
              <a:t>1505</a:t>
            </a:r>
            <a:r>
              <a:rPr lang="es-ES" sz="2400" dirty="0">
                <a:effectLst/>
                <a:ea typeface="Times New Roman" panose="02020603050405020304" pitchFamily="18" charset="0"/>
                <a:cs typeface="Times New Roman" panose="02020603050405020304" pitchFamily="18" charset="0"/>
              </a:rPr>
              <a:t>. Establecido en </a:t>
            </a:r>
            <a:r>
              <a:rPr lang="es-ES" sz="2400" u="none" strike="noStrike" dirty="0">
                <a:effectLst/>
                <a:ea typeface="Times New Roman" panose="02020603050405020304" pitchFamily="18" charset="0"/>
                <a:cs typeface="Times New Roman" panose="02020603050405020304" pitchFamily="18" charset="0"/>
              </a:rPr>
              <a:t>Zaragoza</a:t>
            </a:r>
            <a:r>
              <a:rPr lang="es-ES" sz="2400" dirty="0">
                <a:effectLst/>
                <a:ea typeface="Times New Roman" panose="02020603050405020304" pitchFamily="18" charset="0"/>
                <a:cs typeface="Times New Roman" panose="02020603050405020304" pitchFamily="18" charset="0"/>
              </a:rPr>
              <a:t> trabajó frecuentemente en colaboración con otros artistas como </a:t>
            </a:r>
            <a:r>
              <a:rPr lang="es-ES" sz="2400" u="none" strike="noStrike" dirty="0">
                <a:effectLst/>
                <a:ea typeface="Times New Roman" panose="02020603050405020304" pitchFamily="18" charset="0"/>
                <a:cs typeface="Times New Roman" panose="02020603050405020304" pitchFamily="18" charset="0"/>
              </a:rPr>
              <a:t>Martín Bernat</a:t>
            </a:r>
            <a:r>
              <a:rPr lang="es-ES" sz="2400" dirty="0">
                <a:effectLst/>
                <a:ea typeface="Times New Roman" panose="02020603050405020304" pitchFamily="18" charset="0"/>
                <a:cs typeface="Times New Roman" panose="02020603050405020304" pitchFamily="18" charset="0"/>
              </a:rPr>
              <a:t>, con quien estuvo asociado entre 1482 y 1487.</a:t>
            </a:r>
            <a:endParaRPr lang="es-ES" sz="24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2400" dirty="0">
                <a:effectLst/>
                <a:ea typeface="Times New Roman" panose="02020603050405020304" pitchFamily="18" charset="0"/>
                <a:cs typeface="Times New Roman" panose="02020603050405020304" pitchFamily="18" charset="0"/>
              </a:rPr>
              <a:t>En su obra se advierten influencias de </a:t>
            </a:r>
            <a:r>
              <a:rPr lang="es-ES" sz="2400" u="none" strike="noStrike" dirty="0">
                <a:effectLst/>
                <a:ea typeface="Times New Roman" panose="02020603050405020304" pitchFamily="18" charset="0"/>
                <a:cs typeface="Times New Roman" panose="02020603050405020304" pitchFamily="18" charset="0"/>
              </a:rPr>
              <a:t>Bartolomé Bermejo</a:t>
            </a:r>
            <a:r>
              <a:rPr lang="es-ES" sz="2400" dirty="0">
                <a:effectLst/>
                <a:ea typeface="Times New Roman" panose="02020603050405020304" pitchFamily="18" charset="0"/>
                <a:cs typeface="Times New Roman" panose="02020603050405020304" pitchFamily="18" charset="0"/>
              </a:rPr>
              <a:t>, aunque interpretadas de un modo lineal, tendiendo a fórmulas esquemáticas en los rostros y el plegado de los paños. Fue nombrado pintor del rey </a:t>
            </a:r>
            <a:r>
              <a:rPr lang="es-ES" sz="2400" u="none" strike="noStrike" dirty="0">
                <a:effectLst/>
                <a:ea typeface="Times New Roman" panose="02020603050405020304" pitchFamily="18" charset="0"/>
                <a:cs typeface="Times New Roman" panose="02020603050405020304" pitchFamily="18" charset="0"/>
              </a:rPr>
              <a:t>Fernando el Católico</a:t>
            </a:r>
            <a:r>
              <a:rPr lang="es-ES" sz="2400" dirty="0">
                <a:effectLst/>
                <a:ea typeface="Times New Roman" panose="02020603050405020304" pitchFamily="18" charset="0"/>
                <a:cs typeface="Times New Roman" panose="02020603050405020304" pitchFamily="18" charset="0"/>
              </a:rPr>
              <a:t> el </a:t>
            </a:r>
            <a:r>
              <a:rPr lang="es-ES" sz="2400" u="none" strike="noStrike" dirty="0">
                <a:effectLst/>
                <a:ea typeface="Times New Roman" panose="02020603050405020304" pitchFamily="18" charset="0"/>
                <a:cs typeface="Times New Roman" panose="02020603050405020304" pitchFamily="18" charset="0"/>
              </a:rPr>
              <a:t>11 de mayo</a:t>
            </a:r>
            <a:r>
              <a:rPr lang="es-ES" sz="2400" dirty="0">
                <a:effectLst/>
                <a:ea typeface="Times New Roman" panose="02020603050405020304" pitchFamily="18" charset="0"/>
                <a:cs typeface="Times New Roman" panose="02020603050405020304" pitchFamily="18" charset="0"/>
              </a:rPr>
              <a:t> de </a:t>
            </a:r>
            <a:r>
              <a:rPr lang="es-ES" sz="2400" u="none" strike="noStrike" dirty="0">
                <a:effectLst/>
                <a:ea typeface="Times New Roman" panose="02020603050405020304" pitchFamily="18" charset="0"/>
                <a:cs typeface="Times New Roman" panose="02020603050405020304" pitchFamily="18" charset="0"/>
              </a:rPr>
              <a:t>1484</a:t>
            </a:r>
            <a:r>
              <a:rPr lang="es-ES" sz="2400" dirty="0">
                <a:effectLst/>
                <a:ea typeface="Times New Roman" panose="02020603050405020304" pitchFamily="18" charset="0"/>
                <a:cs typeface="Times New Roman" panose="02020603050405020304" pitchFamily="18" charset="0"/>
              </a:rPr>
              <a:t>.</a:t>
            </a:r>
            <a:endParaRPr lang="es-ES" sz="2400" dirty="0">
              <a:effectLst/>
              <a:ea typeface="Calibri" panose="020F0502020204030204" pitchFamily="34" charset="0"/>
              <a:cs typeface="Times New Roman" panose="02020603050405020304" pitchFamily="18" charset="0"/>
            </a:endParaRPr>
          </a:p>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r>
              <a:rPr lang="es-ES" sz="2400" dirty="0">
                <a:effectLst/>
                <a:ea typeface="Calibri" panose="020F0502020204030204" pitchFamily="34" charset="0"/>
                <a:cs typeface="Times New Roman" panose="02020603050405020304" pitchFamily="18" charset="0"/>
              </a:rPr>
              <a:t>Aunque el estilo de Miguel Ximénez -como el de Martín Bernat- muestra la huella del influjo que ejerció sobre él Bartolomé Bermejo, está más alejado que Bernat del gran maestro cordobés, y sus pinturas no tienen la fuerte caracterización y el modelado intenso de las de Bernat, ni tampoco los rasgos de sus figuras son tan acusados ni expresivos. </a:t>
            </a:r>
          </a:p>
          <a:p>
            <a:r>
              <a:rPr lang="es-ES" sz="2400" dirty="0">
                <a:effectLst/>
                <a:ea typeface="Calibri" panose="020F0502020204030204" pitchFamily="34" charset="0"/>
                <a:cs typeface="Times New Roman" panose="02020603050405020304" pitchFamily="18" charset="0"/>
              </a:rPr>
              <a:t>Sin duda, lo que caracteriza a las obras de Ximénez es su mayor </a:t>
            </a:r>
            <a:r>
              <a:rPr lang="es-ES" sz="2400" dirty="0" err="1">
                <a:effectLst/>
                <a:ea typeface="Calibri" panose="020F0502020204030204" pitchFamily="34" charset="0"/>
                <a:cs typeface="Times New Roman" panose="02020603050405020304" pitchFamily="18" charset="0"/>
              </a:rPr>
              <a:t>linealismo</a:t>
            </a:r>
            <a:r>
              <a:rPr lang="es-ES" sz="2400" dirty="0">
                <a:effectLst/>
                <a:ea typeface="Calibri" panose="020F0502020204030204" pitchFamily="34" charset="0"/>
                <a:cs typeface="Times New Roman" panose="02020603050405020304" pitchFamily="18" charset="0"/>
              </a:rPr>
              <a:t> en la definición de los contornos y la simplificación y artificiosidad con que traduce los plegados de las telas.</a:t>
            </a:r>
            <a:endParaRPr lang="es-ES" sz="3600"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36037" cy="2627457"/>
          </a:xfrm>
        </p:spPr>
        <p:txBody>
          <a:bodyPr anchor="t">
            <a:normAutofit fontScale="90000"/>
          </a:bodyPr>
          <a:lstStyle/>
          <a:p>
            <a:pPr>
              <a:tabLst>
                <a:tab pos="442913" algn="l"/>
              </a:tabLst>
            </a:pPr>
            <a:r>
              <a:rPr lang="es-ES" sz="2700" b="1" i="0" dirty="0">
                <a:effectLst/>
              </a:rPr>
              <a:t>1475. Miguel </a:t>
            </a:r>
            <a:r>
              <a:rPr lang="es-ES" sz="2700" b="1" i="0" dirty="0" err="1">
                <a:effectLst/>
              </a:rPr>
              <a:t>Ximenez</a:t>
            </a:r>
            <a:r>
              <a:rPr lang="es-ES" sz="2700" b="1" i="0" dirty="0">
                <a:effectLst/>
              </a:rPr>
              <a:t>. Predela con la Resurrección de Cristo. Museo del Prado.</a:t>
            </a:r>
            <a:br>
              <a:rPr lang="es-ES" sz="1800" b="0" i="0" dirty="0">
                <a:solidFill>
                  <a:srgbClr val="6C6C6C"/>
                </a:solidFill>
                <a:effectLst/>
              </a:rPr>
            </a:br>
            <a:r>
              <a:rPr lang="es-ES" sz="2200" b="0" i="0" dirty="0">
                <a:effectLst/>
              </a:rPr>
              <a:t>Técnica mixta sobre tabla, 70 x 200 cm. </a:t>
            </a:r>
            <a:r>
              <a:rPr lang="es-ES" sz="2200" b="0" i="0" u="none" strike="noStrike" dirty="0">
                <a:effectLst/>
              </a:rPr>
              <a:t>Sala 051A. </a:t>
            </a:r>
            <a:br>
              <a:rPr lang="es-ES" sz="2200" b="0" i="0" u="none" strike="noStrike" dirty="0">
                <a:effectLst/>
              </a:rPr>
            </a:br>
            <a:br>
              <a:rPr lang="es-ES" sz="2200" b="0" i="0" u="none" strike="noStrike" dirty="0">
                <a:effectLst/>
              </a:rPr>
            </a:br>
            <a:r>
              <a:rPr lang="es-ES" sz="2200" b="0" i="0" dirty="0">
                <a:effectLst/>
              </a:rPr>
              <a:t>La obra, procedente de la iglesia de Santa María en </a:t>
            </a:r>
            <a:r>
              <a:rPr lang="es-ES" sz="2200" b="0" i="0" u="none" strike="noStrike" dirty="0">
                <a:effectLst/>
              </a:rPr>
              <a:t>Ejea de los Caballeros</a:t>
            </a:r>
            <a:r>
              <a:rPr lang="es-ES" sz="2200" b="0" i="0" dirty="0">
                <a:effectLst/>
              </a:rPr>
              <a:t> (</a:t>
            </a:r>
            <a:r>
              <a:rPr lang="es-ES" sz="2200" b="0" i="0" u="none" strike="noStrike" dirty="0">
                <a:effectLst/>
              </a:rPr>
              <a:t>Zaragoza</a:t>
            </a:r>
            <a:r>
              <a:rPr lang="es-ES" sz="2200" b="0" i="0" dirty="0">
                <a:effectLst/>
              </a:rPr>
              <a:t>), está compuesta por cinco tableros. El central representa la Resurrección. A ambos lados, de izquierda a derecha, escenas dedicadas a </a:t>
            </a:r>
            <a:r>
              <a:rPr lang="es-ES" sz="2200" b="0" i="0" u="none" strike="noStrike" dirty="0">
                <a:effectLst/>
              </a:rPr>
              <a:t>San Miguel</a:t>
            </a:r>
            <a:r>
              <a:rPr lang="es-ES" sz="2200" b="0" i="0" dirty="0">
                <a:effectLst/>
              </a:rPr>
              <a:t> (disparo del toro en el monte </a:t>
            </a:r>
            <a:r>
              <a:rPr lang="es-ES" sz="2200" b="0" i="0" dirty="0" err="1">
                <a:effectLst/>
              </a:rPr>
              <a:t>Gárgano</a:t>
            </a:r>
            <a:r>
              <a:rPr lang="es-ES" sz="2200" b="0" i="0" dirty="0">
                <a:effectLst/>
              </a:rPr>
              <a:t> y aparición de </a:t>
            </a:r>
            <a:r>
              <a:rPr lang="es-ES" sz="2200" b="0" i="0" u="none" strike="noStrike" dirty="0">
                <a:effectLst/>
              </a:rPr>
              <a:t>San Miguel</a:t>
            </a:r>
            <a:r>
              <a:rPr lang="es-ES" sz="2200" b="0" i="0" dirty="0">
                <a:effectLst/>
              </a:rPr>
              <a:t> a San Gregorio en el </a:t>
            </a:r>
            <a:r>
              <a:rPr lang="es-ES" sz="2200" b="0" i="0" u="none" strike="noStrike" dirty="0">
                <a:effectLst/>
              </a:rPr>
              <a:t>Castillo de Sant’Angelo</a:t>
            </a:r>
            <a:r>
              <a:rPr lang="es-ES" sz="2200" b="0" i="0" dirty="0">
                <a:effectLst/>
              </a:rPr>
              <a:t>), y a Santa Catalina (disputa con los filósofos y decapitación). Perteneció al retablo de la Piedad, </a:t>
            </a:r>
            <a:r>
              <a:rPr lang="es-ES" sz="2200" b="0" i="0" u="none" strike="noStrike" dirty="0">
                <a:effectLst/>
              </a:rPr>
              <a:t>San Miguel</a:t>
            </a:r>
            <a:r>
              <a:rPr lang="es-ES" sz="2200" b="0" i="0" dirty="0">
                <a:effectLst/>
              </a:rPr>
              <a:t> y Santa Catalina junto con otras dos tablas (</a:t>
            </a:r>
            <a:r>
              <a:rPr lang="es-ES" sz="2200" b="0" i="0" u="none" strike="noStrike" dirty="0">
                <a:effectLst/>
              </a:rPr>
              <a:t>P06894</a:t>
            </a:r>
            <a:r>
              <a:rPr lang="es-ES" sz="2200" b="0" i="0" dirty="0">
                <a:effectLst/>
              </a:rPr>
              <a:t> y </a:t>
            </a:r>
            <a:r>
              <a:rPr lang="es-ES" sz="2200" b="0" i="0" u="none" strike="noStrike" dirty="0">
                <a:effectLst/>
              </a:rPr>
              <a:t>P06895</a:t>
            </a:r>
            <a:r>
              <a:rPr lang="es-ES" sz="2200" b="0" i="0" dirty="0">
                <a:effectLst/>
              </a:rPr>
              <a:t>).</a:t>
            </a:r>
            <a:br>
              <a:rPr lang="es-ES" sz="1800" b="0" i="0" dirty="0">
                <a:solidFill>
                  <a:srgbClr val="6C6C6C"/>
                </a:solidFill>
                <a:effectLst/>
              </a:rPr>
            </a:br>
            <a:endParaRPr lang="es-ES" dirty="0"/>
          </a:p>
        </p:txBody>
      </p:sp>
      <p:pic>
        <p:nvPicPr>
          <p:cNvPr id="4" name="Imagen 3">
            <a:extLst>
              <a:ext uri="{FF2B5EF4-FFF2-40B4-BE49-F238E27FC236}">
                <a16:creationId xmlns:a16="http://schemas.microsoft.com/office/drawing/2014/main" id="{A470B246-2E66-4A49-B37D-DE9185DB1A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6" y="2832100"/>
            <a:ext cx="12192000" cy="402590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38992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229600" cy="5869420"/>
          </a:xfrm>
        </p:spPr>
        <p:txBody>
          <a:bodyPr anchor="t">
            <a:normAutofit/>
          </a:bodyPr>
          <a:lstStyle/>
          <a:p>
            <a:pPr algn="l" fontAlgn="base"/>
            <a:r>
              <a:rPr lang="es-ES" sz="3100" b="1" dirty="0"/>
              <a:t>1485. Miguel Ximénez. Santa Catalina. Museo del Prado.</a:t>
            </a:r>
            <a:br>
              <a:rPr lang="es-ES" sz="2800" dirty="0"/>
            </a:br>
            <a:r>
              <a:rPr lang="es-ES" sz="2200" b="0" i="0" dirty="0">
                <a:effectLst/>
                <a:latin typeface="+mn-lt"/>
              </a:rPr>
              <a:t>Técnica mixta sobre tabla, 140 x 75 cm. </a:t>
            </a:r>
            <a:r>
              <a:rPr lang="es-ES" sz="2200" b="0" i="0" u="none" strike="noStrike" dirty="0">
                <a:effectLst/>
                <a:latin typeface="+mn-lt"/>
              </a:rPr>
              <a:t>Sala 051ª</a:t>
            </a:r>
            <a:br>
              <a:rPr lang="es-ES" sz="2200" b="0" i="0" u="none" strike="noStrike" dirty="0">
                <a:effectLst/>
                <a:latin typeface="+mn-lt"/>
              </a:rPr>
            </a:br>
            <a:r>
              <a:rPr lang="es-ES" sz="2200" b="0" i="0" dirty="0">
                <a:effectLst/>
                <a:latin typeface="+mn-lt"/>
              </a:rPr>
              <a:t>Santa Catalina, virgen y mártir, está aquí representada según la iconografía tradicional, como joven princesa en actitud de leer en un libro que sostiene entre las manos, con la palma, la espada y la rueda, sus atributos identificadores. No menos hermosa es la representación de la santa mártir de </a:t>
            </a:r>
            <a:r>
              <a:rPr lang="es-ES" sz="2200" b="0" i="0" u="none" strike="noStrike" dirty="0">
                <a:effectLst/>
                <a:latin typeface="+mn-lt"/>
              </a:rPr>
              <a:t>Alejandría</a:t>
            </a:r>
            <a:r>
              <a:rPr lang="es-ES" sz="2200" b="0" i="0" dirty="0">
                <a:effectLst/>
                <a:latin typeface="+mn-lt"/>
              </a:rPr>
              <a:t>, que viste con refinada elegancia como corresponde a su condición principesca, engalanada con su larga cabellera rizada que sujeta con una corona real. El manto rojo que la envuelve contrasta con la palidez de su piel y con el oro del vestido que asoma por entre los pliegues de aquél, con un efecto cromático similar al que se observa en la pintura anterior. Esta obra constituía la calle lateral derecha en el cuerpo del retablo dedicado a la Piedad pintado para Santa María de </a:t>
            </a:r>
            <a:r>
              <a:rPr lang="es-ES" sz="2200" b="0" i="0" u="none" strike="noStrike" dirty="0">
                <a:effectLst/>
                <a:latin typeface="+mn-lt"/>
              </a:rPr>
              <a:t>Ejea de los Caballeros</a:t>
            </a:r>
            <a:r>
              <a:rPr lang="es-ES" sz="2200" b="0" i="0" dirty="0">
                <a:effectLst/>
                <a:latin typeface="+mn-lt"/>
              </a:rPr>
              <a:t> (</a:t>
            </a:r>
            <a:r>
              <a:rPr lang="es-ES" sz="2200" b="0" i="0" u="none" strike="noStrike" dirty="0">
                <a:effectLst/>
                <a:latin typeface="+mn-lt"/>
              </a:rPr>
              <a:t>Zaragoza</a:t>
            </a:r>
            <a:r>
              <a:rPr lang="es-ES" sz="2200" b="0" i="0" dirty="0">
                <a:effectLst/>
                <a:latin typeface="+mn-lt"/>
              </a:rPr>
              <a:t>) y, como en su compañera del lado izquierdo (</a:t>
            </a:r>
            <a:r>
              <a:rPr lang="es-ES" sz="2200" b="0" i="0" u="none" strike="noStrike" dirty="0">
                <a:effectLst/>
                <a:latin typeface="+mn-lt"/>
              </a:rPr>
              <a:t>P6895</a:t>
            </a:r>
            <a:r>
              <a:rPr lang="es-ES" sz="2200" b="0" i="0" dirty="0">
                <a:effectLst/>
                <a:latin typeface="+mn-lt"/>
              </a:rPr>
              <a:t>), la figura de la protagonista se destaca sobre un fondo de brocado y se yergue sobre un suelo que repite el mismo tipo de azulejo.</a:t>
            </a:r>
            <a:endParaRPr lang="es-ES" sz="2800" dirty="0">
              <a:latin typeface="+mn-lt"/>
            </a:endParaRPr>
          </a:p>
        </p:txBody>
      </p:sp>
      <p:pic>
        <p:nvPicPr>
          <p:cNvPr id="4" name="Imagen 3">
            <a:extLst>
              <a:ext uri="{FF2B5EF4-FFF2-40B4-BE49-F238E27FC236}">
                <a16:creationId xmlns:a16="http://schemas.microsoft.com/office/drawing/2014/main" id="{520C5F16-34A9-4FB1-B18D-FE6921949D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5166" y="0"/>
            <a:ext cx="3246834"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04800" y="365124"/>
            <a:ext cx="8437418" cy="6395893"/>
          </a:xfrm>
        </p:spPr>
        <p:txBody>
          <a:bodyPr anchor="t">
            <a:normAutofit fontScale="90000"/>
          </a:bodyPr>
          <a:lstStyle/>
          <a:p>
            <a:pPr algn="l" fontAlgn="base"/>
            <a:r>
              <a:rPr lang="es-ES" sz="2200" b="0" i="0" dirty="0">
                <a:effectLst/>
                <a:latin typeface="+mn-lt"/>
              </a:rPr>
              <a:t>En esta ocasión, su autor, el pintor </a:t>
            </a:r>
            <a:r>
              <a:rPr lang="es-ES" sz="2200" b="0" i="0" u="none" strike="noStrike" dirty="0">
                <a:effectLst/>
                <a:latin typeface="+mn-lt"/>
              </a:rPr>
              <a:t>Miguel Ximénez</a:t>
            </a:r>
            <a:r>
              <a:rPr lang="es-ES" sz="2200" b="0" i="0" dirty="0">
                <a:effectLst/>
                <a:latin typeface="+mn-lt"/>
              </a:rPr>
              <a:t>, de origen castellano pero documentado en la </a:t>
            </a:r>
            <a:r>
              <a:rPr lang="es-ES" sz="2200" b="0" i="0" u="none" strike="noStrike" dirty="0">
                <a:effectLst/>
                <a:latin typeface="+mn-lt"/>
              </a:rPr>
              <a:t>ciudad de Zaragoza</a:t>
            </a:r>
            <a:r>
              <a:rPr lang="es-ES" sz="2200" b="0" i="0" dirty="0">
                <a:effectLst/>
                <a:latin typeface="+mn-lt"/>
              </a:rPr>
              <a:t> desde 1462 hasta 1505, fecha de su fallecimiento, se ha inspirado para la composición en un grabado de </a:t>
            </a:r>
            <a:r>
              <a:rPr lang="es-ES" sz="2200" b="0" i="0" u="none" strike="noStrike" dirty="0">
                <a:effectLst/>
                <a:latin typeface="+mn-lt"/>
              </a:rPr>
              <a:t>Martin Schongauer</a:t>
            </a:r>
            <a:r>
              <a:rPr lang="es-ES" sz="2200" b="0" i="0" dirty="0">
                <a:effectLst/>
                <a:latin typeface="+mn-lt"/>
              </a:rPr>
              <a:t>, el pintor y grabador de </a:t>
            </a:r>
            <a:r>
              <a:rPr lang="es-ES" sz="2200" b="0" i="0" u="none" strike="noStrike" dirty="0">
                <a:effectLst/>
                <a:latin typeface="+mn-lt"/>
              </a:rPr>
              <a:t>Colmar</a:t>
            </a:r>
            <a:r>
              <a:rPr lang="es-ES" sz="2200" b="0" i="0" dirty="0">
                <a:effectLst/>
                <a:latin typeface="+mn-lt"/>
              </a:rPr>
              <a:t> (c. 1450-1491) que tanto influyera a través de sus estampas en los pintores aragoneses del último cuarto del </a:t>
            </a:r>
            <a:r>
              <a:rPr lang="es-ES" sz="2200" b="0" i="0" u="none" strike="noStrike" dirty="0">
                <a:effectLst/>
                <a:latin typeface="+mn-lt"/>
              </a:rPr>
              <a:t>siglo XV</a:t>
            </a:r>
            <a:r>
              <a:rPr lang="es-ES" sz="2200" b="0" i="0" dirty="0">
                <a:effectLst/>
                <a:latin typeface="+mn-lt"/>
              </a:rPr>
              <a:t>. La imagen de la joven creada por </a:t>
            </a:r>
            <a:r>
              <a:rPr lang="es-ES" sz="2200" b="0" i="0" u="none" strike="noStrike" dirty="0">
                <a:effectLst/>
                <a:latin typeface="+mn-lt"/>
              </a:rPr>
              <a:t>Schongauer</a:t>
            </a:r>
            <a:r>
              <a:rPr lang="es-ES" sz="2200" b="0" i="0" dirty="0">
                <a:effectLst/>
                <a:latin typeface="+mn-lt"/>
              </a:rPr>
              <a:t>, de actitud casta y recogida, abstraída en la lectura de un libro, venía bien para representar a la santa mártir de </a:t>
            </a:r>
            <a:r>
              <a:rPr lang="es-ES" sz="2200" b="0" i="0" u="none" strike="noStrike" dirty="0">
                <a:effectLst/>
                <a:latin typeface="+mn-lt"/>
              </a:rPr>
              <a:t>Alejandría</a:t>
            </a:r>
            <a:r>
              <a:rPr lang="es-ES" sz="2200" b="0" i="0" dirty="0">
                <a:effectLst/>
                <a:latin typeface="+mn-lt"/>
              </a:rPr>
              <a:t>, símbolo de la vida contemplativa, patrona de los clérigos y de los intelectuales. Sólo fue preciso sustituir la torre con tres ventanas, alusión a su encierro por negarse a abjurar de su fe cristiana, la cual figura en un segundo plano a su derecha, y poner en su lugar la rueda martirial e incorporar en las manos de Santa Catalina la palma y en su brazo izquierdo la espada con que fue decapitada.</a:t>
            </a:r>
            <a:br>
              <a:rPr lang="es-ES" sz="2200" b="0" i="0" dirty="0">
                <a:effectLst/>
                <a:latin typeface="+mn-lt"/>
              </a:rPr>
            </a:br>
            <a:r>
              <a:rPr lang="es-ES" sz="2200" b="0" i="0" dirty="0">
                <a:effectLst/>
                <a:latin typeface="+mn-lt"/>
              </a:rPr>
              <a:t>Esta misma versión de </a:t>
            </a:r>
            <a:r>
              <a:rPr lang="es-ES" sz="2200" b="0" i="1" dirty="0">
                <a:effectLst/>
                <a:latin typeface="+mn-lt"/>
              </a:rPr>
              <a:t>Santa Catalina</a:t>
            </a:r>
            <a:r>
              <a:rPr lang="es-ES" sz="2200" b="0" i="0" dirty="0">
                <a:effectLst/>
                <a:latin typeface="+mn-lt"/>
              </a:rPr>
              <a:t> la repetiría </a:t>
            </a:r>
            <a:r>
              <a:rPr lang="es-ES" sz="2200" b="0" i="0" u="none" strike="noStrike" dirty="0">
                <a:effectLst/>
                <a:latin typeface="+mn-lt"/>
              </a:rPr>
              <a:t>Miguel Ximénez</a:t>
            </a:r>
            <a:r>
              <a:rPr lang="es-ES" sz="2200" b="0" i="0" dirty="0">
                <a:effectLst/>
                <a:latin typeface="+mn-lt"/>
              </a:rPr>
              <a:t>, sin cambios importantes, en otro retablo que realizó por esos mismos años (1485-1505) de la advocación de </a:t>
            </a:r>
            <a:r>
              <a:rPr lang="es-ES" sz="2200" b="0" i="0" u="none" strike="noStrike" dirty="0">
                <a:effectLst/>
                <a:latin typeface="+mn-lt"/>
              </a:rPr>
              <a:t>San Martín de Tours</a:t>
            </a:r>
            <a:r>
              <a:rPr lang="es-ES" sz="2200" b="0" i="0" dirty="0">
                <a:effectLst/>
                <a:latin typeface="+mn-lt"/>
              </a:rPr>
              <a:t> entre </a:t>
            </a:r>
            <a:r>
              <a:rPr lang="es-ES" sz="2200" b="0" i="0" u="none" strike="noStrike" dirty="0">
                <a:effectLst/>
                <a:latin typeface="+mn-lt"/>
              </a:rPr>
              <a:t>San Juan Evangelista</a:t>
            </a:r>
            <a:r>
              <a:rPr lang="es-ES" sz="2200" b="0" i="0" dirty="0">
                <a:effectLst/>
                <a:latin typeface="+mn-lt"/>
              </a:rPr>
              <a:t> y Santa Catalina por encargo de don Martín de Ejea para su capilla en la iglesia de San Pablo de Zaragoza. De esta obra se conservan las tres tablas principales en el </a:t>
            </a:r>
            <a:r>
              <a:rPr lang="es-ES" sz="2200" b="0" i="0" u="none" strike="noStrike" dirty="0">
                <a:effectLst/>
                <a:latin typeface="+mn-lt"/>
              </a:rPr>
              <a:t>Museo de Bellas Artes de Zaragoza</a:t>
            </a:r>
            <a:r>
              <a:rPr lang="es-ES" sz="2200" b="0" i="0" dirty="0">
                <a:effectLst/>
                <a:latin typeface="+mn-lt"/>
              </a:rPr>
              <a:t> y en ellas se confirma la notable calidad artística del pintor a la vez que su fidelidad a los modelos septentrionales del gótico final.</a:t>
            </a:r>
            <a:br>
              <a:rPr lang="es-ES" sz="2200" b="0" i="0" dirty="0">
                <a:effectLst/>
                <a:latin typeface="+mn-lt"/>
              </a:rPr>
            </a:br>
            <a:r>
              <a:rPr lang="es-ES" sz="2200" b="0" i="0" dirty="0">
                <a:effectLst/>
                <a:latin typeface="+mn-lt"/>
              </a:rPr>
              <a:t>Posada </a:t>
            </a:r>
            <a:r>
              <a:rPr lang="es-ES" sz="2200" b="0" i="0" dirty="0" err="1">
                <a:effectLst/>
                <a:latin typeface="+mn-lt"/>
              </a:rPr>
              <a:t>Kubissa</a:t>
            </a:r>
            <a:r>
              <a:rPr lang="es-ES" sz="2200" b="0" i="0" dirty="0">
                <a:effectLst/>
                <a:latin typeface="+mn-lt"/>
              </a:rPr>
              <a:t>, T, Últimas adquisiciones: 1982-1995, Madrid, Museo del Prado, 1995, p.24-25</a:t>
            </a:r>
            <a:br>
              <a:rPr lang="es-ES" sz="1600" b="0" i="0" dirty="0">
                <a:solidFill>
                  <a:srgbClr val="9D9D9D"/>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520C5F16-34A9-4FB1-B18D-FE6921949D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5166" y="0"/>
            <a:ext cx="3246834" cy="6858000"/>
          </a:xfrm>
          <a:prstGeom prst="rect">
            <a:avLst/>
          </a:prstGeom>
        </p:spPr>
      </p:pic>
    </p:spTree>
    <p:extLst>
      <p:ext uri="{BB962C8B-B14F-4D97-AF65-F5344CB8AC3E}">
        <p14:creationId xmlns:p14="http://schemas.microsoft.com/office/powerpoint/2010/main" val="2312076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57287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8672946" cy="6257348"/>
          </a:xfrm>
        </p:spPr>
        <p:txBody>
          <a:bodyPr anchor="t">
            <a:normAutofit/>
          </a:bodyPr>
          <a:lstStyle/>
          <a:p>
            <a:pPr algn="l" fontAlgn="base"/>
            <a:r>
              <a:rPr lang="es-ES" sz="2800" b="1" dirty="0"/>
              <a:t>1485. Miguel Ximénez. San Miguel. Museo del Prado.</a:t>
            </a:r>
            <a:br>
              <a:rPr lang="es-ES" sz="2800" dirty="0"/>
            </a:br>
            <a:r>
              <a:rPr lang="es-ES" sz="2200" b="0" i="0" dirty="0">
                <a:effectLst/>
                <a:latin typeface="+mn-lt"/>
              </a:rPr>
              <a:t>Técnica mixta sobre tabla, 123,5 x 60,8 cm. </a:t>
            </a:r>
            <a:r>
              <a:rPr lang="es-ES" sz="2200" b="0" i="0" u="none" strike="noStrike" dirty="0">
                <a:effectLst/>
                <a:latin typeface="+mn-lt"/>
              </a:rPr>
              <a:t>Sala 051ª</a:t>
            </a:r>
            <a:br>
              <a:rPr lang="es-ES" sz="2200" b="0" i="0" u="none" strike="noStrike" dirty="0">
                <a:effectLst/>
                <a:latin typeface="+mn-lt"/>
              </a:rPr>
            </a:br>
            <a:r>
              <a:rPr lang="es-ES" sz="2200" b="0" i="0" dirty="0">
                <a:effectLst/>
                <a:latin typeface="+mn-lt"/>
              </a:rPr>
              <a:t>San Miguel arcángel, representado como joven caballero vestido con armadura cuatrocentista, alancea a </a:t>
            </a:r>
            <a:r>
              <a:rPr lang="es-ES" sz="2200" b="0" i="0" u="none" strike="noStrike" dirty="0">
                <a:effectLst/>
                <a:latin typeface="+mn-lt"/>
              </a:rPr>
              <a:t>Satán</a:t>
            </a:r>
            <a:r>
              <a:rPr lang="es-ES" sz="2200" b="0" i="0" dirty="0">
                <a:effectLst/>
                <a:latin typeface="+mn-lt"/>
              </a:rPr>
              <a:t>, que, rendido a sus pies (Apocalipsis XII, 7-9) en figura de dragón, intenta inútilmente liberarse del arma que lo atraviesa. Hermosa pintura en la que el santo caudillo de las milicias celestiales se muestra en posición erguida sobre un suelo de azulejos ante un fondo de brocado con motivos florales. La brillantez de los colores empleados, rojo, verde, negro, y la abundancia de oro como adorno del nimbo y de los atavíos, colaboran eficazmente en la belleza de la obra.</a:t>
            </a:r>
            <a:endParaRPr lang="es-ES" sz="2800" dirty="0">
              <a:latin typeface="+mn-lt"/>
            </a:endParaRPr>
          </a:p>
        </p:txBody>
      </p:sp>
      <p:pic>
        <p:nvPicPr>
          <p:cNvPr id="4" name="Imagen 3">
            <a:extLst>
              <a:ext uri="{FF2B5EF4-FFF2-40B4-BE49-F238E27FC236}">
                <a16:creationId xmlns:a16="http://schemas.microsoft.com/office/drawing/2014/main" id="{21FE0F47-6991-491E-92A1-1465B7EC8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9459" y="0"/>
            <a:ext cx="3182541" cy="6858000"/>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8672946" cy="6257348"/>
          </a:xfrm>
        </p:spPr>
        <p:txBody>
          <a:bodyPr anchor="t">
            <a:normAutofit/>
          </a:bodyPr>
          <a:lstStyle/>
          <a:p>
            <a:pPr algn="l" fontAlgn="base"/>
            <a:r>
              <a:rPr lang="es-ES" sz="2200" b="0" i="0" dirty="0">
                <a:effectLst/>
                <a:latin typeface="+mn-lt"/>
              </a:rPr>
              <a:t>Esta tabla constituía la calle lateral izquierda del cuerpo de un retablo dedicado al tema de la Piedad (140 x 81 cm), con la figura de la Virgen María, sedente sobre un altozano, contemplando llena de dolor el cuerpo de su Hijo muerto, yacente sobre su regazo, como resumen de la </a:t>
            </a:r>
            <a:r>
              <a:rPr lang="es-ES" sz="2200" b="0" i="0" u="none" strike="noStrike" dirty="0">
                <a:effectLst/>
                <a:latin typeface="+mn-lt"/>
              </a:rPr>
              <a:t>Pasión</a:t>
            </a:r>
            <a:r>
              <a:rPr lang="es-ES" sz="2200" b="0" i="0" dirty="0">
                <a:effectLst/>
                <a:latin typeface="+mn-lt"/>
              </a:rPr>
              <a:t>. La calle lateral derecha se dedicó a </a:t>
            </a:r>
            <a:r>
              <a:rPr lang="es-ES" sz="2200" b="0" i="0" u="none" strike="noStrike" dirty="0">
                <a:effectLst/>
                <a:latin typeface="+mn-lt"/>
              </a:rPr>
              <a:t>Santa Catalina de Alejandría</a:t>
            </a:r>
            <a:r>
              <a:rPr lang="es-ES" sz="2200" b="0" i="0" dirty="0">
                <a:effectLst/>
                <a:latin typeface="+mn-lt"/>
              </a:rPr>
              <a:t> (</a:t>
            </a:r>
            <a:r>
              <a:rPr lang="es-ES" sz="2200" b="0" i="0" u="none" strike="noStrike" dirty="0">
                <a:effectLst/>
                <a:latin typeface="+mn-lt"/>
              </a:rPr>
              <a:t>P6895</a:t>
            </a:r>
            <a:r>
              <a:rPr lang="es-ES" sz="2200" b="0" i="0" dirty="0">
                <a:effectLst/>
                <a:latin typeface="+mn-lt"/>
              </a:rPr>
              <a:t>), de notable popularidad durante la </a:t>
            </a:r>
            <a:r>
              <a:rPr lang="es-ES" sz="2200" b="0" i="0" u="none" strike="noStrike" dirty="0">
                <a:effectLst/>
                <a:latin typeface="+mn-lt"/>
              </a:rPr>
              <a:t>Baja Edad Media</a:t>
            </a:r>
            <a:r>
              <a:rPr lang="es-ES" sz="2200" b="0" i="0" dirty="0">
                <a:effectLst/>
                <a:latin typeface="+mn-lt"/>
              </a:rPr>
              <a:t>. En el banco del retablo (</a:t>
            </a:r>
            <a:r>
              <a:rPr lang="es-ES" sz="2200" b="0" i="0" u="none" strike="noStrike" dirty="0">
                <a:effectLst/>
                <a:latin typeface="+mn-lt"/>
              </a:rPr>
              <a:t>P2519</a:t>
            </a:r>
            <a:r>
              <a:rPr lang="es-ES" sz="2200" b="0" i="0" dirty="0">
                <a:effectLst/>
                <a:latin typeface="+mn-lt"/>
              </a:rPr>
              <a:t>) se representaron cinco escenas (70 x 40 cm cada una), de las que cuatro se dedicaron a plasmar pasajes de la leyenda de los santos colaterales: de izquierda a derecha, el milagro de </a:t>
            </a:r>
            <a:r>
              <a:rPr lang="es-ES" sz="2200" b="0" i="0" u="none" strike="noStrike" dirty="0">
                <a:effectLst/>
                <a:latin typeface="+mn-lt"/>
              </a:rPr>
              <a:t>Gargano</a:t>
            </a:r>
            <a:r>
              <a:rPr lang="es-ES" sz="2200" b="0" i="0" dirty="0">
                <a:effectLst/>
                <a:latin typeface="+mn-lt"/>
              </a:rPr>
              <a:t> y el toro; la aparición de </a:t>
            </a:r>
            <a:r>
              <a:rPr lang="es-ES" sz="2200" b="0" i="0" u="none" strike="noStrike" dirty="0">
                <a:effectLst/>
                <a:latin typeface="+mn-lt"/>
              </a:rPr>
              <a:t>San Miguel</a:t>
            </a:r>
            <a:r>
              <a:rPr lang="es-ES" sz="2200" b="0" i="0" dirty="0">
                <a:effectLst/>
                <a:latin typeface="+mn-lt"/>
              </a:rPr>
              <a:t> en lo alto del castillo de </a:t>
            </a:r>
            <a:r>
              <a:rPr lang="es-ES" sz="2200" b="0" i="0" u="none" strike="noStrike" dirty="0">
                <a:effectLst/>
                <a:latin typeface="+mn-lt"/>
              </a:rPr>
              <a:t>Adriano</a:t>
            </a:r>
            <a:r>
              <a:rPr lang="es-ES" sz="2200" b="0" i="0" dirty="0">
                <a:effectLst/>
                <a:latin typeface="+mn-lt"/>
              </a:rPr>
              <a:t>, en </a:t>
            </a:r>
            <a:r>
              <a:rPr lang="es-ES" sz="2200" b="0" i="0" u="none" strike="noStrike" dirty="0">
                <a:effectLst/>
                <a:latin typeface="+mn-lt"/>
              </a:rPr>
              <a:t>Roma</a:t>
            </a:r>
            <a:r>
              <a:rPr lang="es-ES" sz="2200" b="0" i="0" dirty="0">
                <a:effectLst/>
                <a:latin typeface="+mn-lt"/>
              </a:rPr>
              <a:t>, para poner fin a la epidemia de peste, ante los ruegos del pontífice </a:t>
            </a:r>
            <a:r>
              <a:rPr lang="es-ES" sz="2200" b="0" i="0" u="none" strike="noStrike" dirty="0">
                <a:effectLst/>
                <a:latin typeface="+mn-lt"/>
              </a:rPr>
              <a:t>Gregorio Magno</a:t>
            </a:r>
            <a:r>
              <a:rPr lang="es-ES" sz="2200" b="0" i="0" dirty="0">
                <a:effectLst/>
                <a:latin typeface="+mn-lt"/>
              </a:rPr>
              <a:t>; Santa Catalina instruyendo a los filósofos en la fe cristiana, y la decapitación de la </a:t>
            </a:r>
            <a:r>
              <a:rPr lang="es-ES" sz="2200" b="0" i="0" u="none" strike="noStrike" dirty="0">
                <a:effectLst/>
                <a:latin typeface="+mn-lt"/>
              </a:rPr>
              <a:t>Santa</a:t>
            </a:r>
            <a:r>
              <a:rPr lang="es-ES" sz="2200" b="0" i="0" dirty="0">
                <a:effectLst/>
                <a:latin typeface="+mn-lt"/>
              </a:rPr>
              <a:t> por orden del gobernador. La calle central se dedicó a la Resurrección de Cristo, que sale del sepulcro sin que lo advirtieran cuatro de los cinco soldados que lo velaban. Esta escena mereció ser elegida por el pintor para poner su nombre: "Miguel Ximénez Me Pinto". En el ático o coronamiento se dispuso el </a:t>
            </a:r>
            <a:r>
              <a:rPr lang="es-ES" sz="2200" b="0" i="0" u="none" strike="noStrike" dirty="0">
                <a:effectLst/>
                <a:latin typeface="+mn-lt"/>
              </a:rPr>
              <a:t>Calvario</a:t>
            </a:r>
            <a:r>
              <a:rPr lang="es-ES" sz="2200" b="0" i="0" dirty="0">
                <a:effectLst/>
                <a:latin typeface="+mn-lt"/>
              </a:rPr>
              <a:t> con el </a:t>
            </a:r>
            <a:r>
              <a:rPr lang="es-ES" sz="2200" b="0" i="0" u="none" strike="noStrike" dirty="0">
                <a:effectLst/>
                <a:latin typeface="+mn-lt"/>
              </a:rPr>
              <a:t>Crucificado</a:t>
            </a:r>
            <a:r>
              <a:rPr lang="es-ES" sz="2200" b="0" i="0" dirty="0">
                <a:effectLst/>
                <a:latin typeface="+mn-lt"/>
              </a:rPr>
              <a:t> acompañado de María y </a:t>
            </a:r>
            <a:r>
              <a:rPr lang="es-ES" sz="2200" b="0" i="0" u="none" strike="noStrike" dirty="0">
                <a:effectLst/>
                <a:latin typeface="+mn-lt"/>
              </a:rPr>
              <a:t>Juan Evangelista</a:t>
            </a:r>
            <a:r>
              <a:rPr lang="es-ES" sz="2200" b="0" i="0" dirty="0">
                <a:effectLst/>
                <a:latin typeface="+mn-lt"/>
              </a:rPr>
              <a:t>.</a:t>
            </a:r>
            <a:br>
              <a:rPr lang="es-ES" sz="2200" b="0" i="0" dirty="0">
                <a:effectLst/>
                <a:latin typeface="+mn-lt"/>
              </a:rPr>
            </a:br>
            <a:r>
              <a:rPr lang="es-ES" sz="2200" b="0" i="0" dirty="0">
                <a:effectLst/>
                <a:latin typeface="+mn-lt"/>
              </a:rPr>
              <a:t>Este retablo procede de la iglesia de Santa María de </a:t>
            </a:r>
            <a:r>
              <a:rPr lang="es-ES" sz="2200" b="0" i="0" u="none" strike="noStrike" dirty="0">
                <a:effectLst/>
                <a:latin typeface="+mn-lt"/>
              </a:rPr>
              <a:t>Ejea de los Caballeros</a:t>
            </a:r>
            <a:r>
              <a:rPr lang="es-ES" sz="2200" b="0" i="0" dirty="0">
                <a:effectLst/>
                <a:latin typeface="+mn-lt"/>
              </a:rPr>
              <a:t> (</a:t>
            </a:r>
            <a:r>
              <a:rPr lang="es-ES" sz="2200" b="0" i="0" u="none" strike="noStrike" dirty="0">
                <a:effectLst/>
                <a:latin typeface="+mn-lt"/>
              </a:rPr>
              <a:t>Zaragoza</a:t>
            </a:r>
            <a:r>
              <a:rPr lang="es-ES" sz="2200" b="0" i="0" dirty="0">
                <a:effectLst/>
                <a:latin typeface="+mn-lt"/>
              </a:rPr>
              <a:t>). </a:t>
            </a:r>
            <a:endParaRPr lang="es-ES" sz="2800" dirty="0">
              <a:latin typeface="+mn-lt"/>
            </a:endParaRPr>
          </a:p>
        </p:txBody>
      </p:sp>
      <p:pic>
        <p:nvPicPr>
          <p:cNvPr id="4" name="Imagen 3">
            <a:extLst>
              <a:ext uri="{FF2B5EF4-FFF2-40B4-BE49-F238E27FC236}">
                <a16:creationId xmlns:a16="http://schemas.microsoft.com/office/drawing/2014/main" id="{21FE0F47-6991-491E-92A1-1465B7EC8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9459" y="0"/>
            <a:ext cx="3182541" cy="6858000"/>
          </a:xfrm>
          <a:prstGeom prst="rect">
            <a:avLst/>
          </a:prstGeom>
        </p:spPr>
      </p:pic>
    </p:spTree>
    <p:extLst>
      <p:ext uri="{BB962C8B-B14F-4D97-AF65-F5344CB8AC3E}">
        <p14:creationId xmlns:p14="http://schemas.microsoft.com/office/powerpoint/2010/main" val="2341445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7818" y="365125"/>
            <a:ext cx="8672946" cy="6257348"/>
          </a:xfrm>
        </p:spPr>
        <p:txBody>
          <a:bodyPr anchor="t">
            <a:normAutofit/>
          </a:bodyPr>
          <a:lstStyle/>
          <a:p>
            <a:pPr algn="l" fontAlgn="base"/>
            <a:br>
              <a:rPr lang="es-ES" sz="2200" b="0" i="0" dirty="0">
                <a:effectLst/>
                <a:latin typeface="+mn-lt"/>
              </a:rPr>
            </a:br>
            <a:r>
              <a:rPr lang="es-ES" sz="2200" b="0" i="0" dirty="0">
                <a:effectLst/>
                <a:latin typeface="+mn-lt"/>
              </a:rPr>
              <a:t>En esta pintura de </a:t>
            </a:r>
            <a:r>
              <a:rPr lang="es-ES" sz="2200" b="0" i="0" u="none" strike="noStrike" dirty="0">
                <a:effectLst/>
                <a:latin typeface="+mn-lt"/>
              </a:rPr>
              <a:t>Miguel Ximénez</a:t>
            </a:r>
            <a:r>
              <a:rPr lang="es-ES" sz="2200" b="0" i="0" dirty="0">
                <a:effectLst/>
                <a:latin typeface="+mn-lt"/>
              </a:rPr>
              <a:t> se reconoce su tendencia a seguir la corriente naturalista de origen septentrional europeo, fiel a las escuelas pictóricas flamenca y germánica. </a:t>
            </a:r>
            <a:br>
              <a:rPr lang="es-ES" sz="2200" b="0" i="0" dirty="0">
                <a:effectLst/>
                <a:latin typeface="+mn-lt"/>
              </a:rPr>
            </a:br>
            <a:r>
              <a:rPr lang="es-ES" sz="2200" b="0" i="0" dirty="0">
                <a:effectLst/>
                <a:latin typeface="+mn-lt"/>
              </a:rPr>
              <a:t>Por ello, su deuda con la obra del alemán </a:t>
            </a:r>
            <a:r>
              <a:rPr lang="es-ES" sz="2200" b="0" i="0" u="none" strike="noStrike" dirty="0">
                <a:effectLst/>
                <a:latin typeface="+mn-lt"/>
              </a:rPr>
              <a:t>Martin Schongauer</a:t>
            </a:r>
            <a:r>
              <a:rPr lang="es-ES" sz="2200" b="0" i="0" dirty="0">
                <a:effectLst/>
                <a:latin typeface="+mn-lt"/>
              </a:rPr>
              <a:t> (c. 1450-1491) aun cuando, como en otras ocasiones, no se trate de una copia sino de una libre interpretación del grabado.</a:t>
            </a:r>
            <a:br>
              <a:rPr lang="es-ES" sz="2200" b="0" i="0" dirty="0">
                <a:effectLst/>
                <a:latin typeface="+mn-lt"/>
              </a:rPr>
            </a:br>
            <a:br>
              <a:rPr lang="es-ES" sz="2200" b="0" i="0" dirty="0">
                <a:effectLst/>
                <a:latin typeface="+mn-lt"/>
              </a:rPr>
            </a:br>
            <a:r>
              <a:rPr lang="es-ES" sz="2200" b="0" i="0" dirty="0">
                <a:effectLst/>
                <a:latin typeface="+mn-lt"/>
              </a:rPr>
              <a:t>Posada </a:t>
            </a:r>
            <a:r>
              <a:rPr lang="es-ES" sz="2200" b="0" i="0" dirty="0" err="1">
                <a:effectLst/>
                <a:latin typeface="+mn-lt"/>
              </a:rPr>
              <a:t>Kubissa</a:t>
            </a:r>
            <a:r>
              <a:rPr lang="es-ES" sz="2200" b="0" i="0" dirty="0">
                <a:effectLst/>
                <a:latin typeface="+mn-lt"/>
              </a:rPr>
              <a:t>, T, Últimas adquisiciones: 1982-1995, Madrid, Museo del Prado, 1995, p.22</a:t>
            </a:r>
            <a:br>
              <a:rPr lang="es-ES" sz="1200" b="0" i="0" dirty="0">
                <a:solidFill>
                  <a:srgbClr val="9D9D9D"/>
                </a:solidFill>
                <a:effectLst/>
                <a:latin typeface="+mn-lt"/>
              </a:rPr>
            </a:br>
            <a:endParaRPr lang="es-ES" sz="2800" dirty="0">
              <a:latin typeface="+mn-lt"/>
            </a:endParaRPr>
          </a:p>
        </p:txBody>
      </p:sp>
      <p:pic>
        <p:nvPicPr>
          <p:cNvPr id="4" name="Imagen 3">
            <a:extLst>
              <a:ext uri="{FF2B5EF4-FFF2-40B4-BE49-F238E27FC236}">
                <a16:creationId xmlns:a16="http://schemas.microsoft.com/office/drawing/2014/main" id="{21FE0F47-6991-491E-92A1-1465B7EC8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9459" y="0"/>
            <a:ext cx="3182541" cy="6858000"/>
          </a:xfrm>
          <a:prstGeom prst="rect">
            <a:avLst/>
          </a:prstGeom>
        </p:spPr>
      </p:pic>
    </p:spTree>
    <p:extLst>
      <p:ext uri="{BB962C8B-B14F-4D97-AF65-F5344CB8AC3E}">
        <p14:creationId xmlns:p14="http://schemas.microsoft.com/office/powerpoint/2010/main" val="1476808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398060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63236" y="365124"/>
            <a:ext cx="5106268" cy="6492875"/>
          </a:xfrm>
        </p:spPr>
        <p:txBody>
          <a:bodyPr anchor="t">
            <a:normAutofit/>
          </a:bodyPr>
          <a:lstStyle/>
          <a:p>
            <a:r>
              <a:rPr lang="es-ES" sz="2800" b="1" i="0" dirty="0">
                <a:effectLst/>
              </a:rPr>
              <a:t>1490. Miguel </a:t>
            </a:r>
            <a:r>
              <a:rPr lang="es-ES" sz="2800" b="1" i="0" dirty="0" err="1">
                <a:effectLst/>
              </a:rPr>
              <a:t>Ximenez</a:t>
            </a:r>
            <a:r>
              <a:rPr lang="es-ES" sz="2800" b="1" i="0" dirty="0">
                <a:effectLst/>
              </a:rPr>
              <a:t>. La Trinidad. Museo del Prado.</a:t>
            </a:r>
            <a:br>
              <a:rPr lang="es-ES" sz="2800" b="1" i="0" dirty="0">
                <a:effectLst/>
              </a:rPr>
            </a:br>
            <a:br>
              <a:rPr lang="es-ES" sz="2400" b="1" i="0" dirty="0">
                <a:effectLst/>
                <a:latin typeface="+mn-lt"/>
              </a:rPr>
            </a:br>
            <a:r>
              <a:rPr lang="es-ES" sz="2400" b="0" i="0" dirty="0">
                <a:effectLst/>
                <a:latin typeface="+mn-lt"/>
              </a:rPr>
              <a:t>Técnica mixta sobre tabla, 90 x 90 cm. </a:t>
            </a:r>
            <a:r>
              <a:rPr lang="es-ES" sz="2400" b="0" i="0" u="none" strike="noStrike" dirty="0">
                <a:effectLst/>
                <a:latin typeface="+mn-lt"/>
              </a:rPr>
              <a:t>Sala 051ª</a:t>
            </a:r>
            <a:br>
              <a:rPr lang="es-ES" sz="2400" b="0" i="0" u="none" strike="noStrike" dirty="0">
                <a:effectLst/>
                <a:latin typeface="+mn-lt"/>
              </a:rPr>
            </a:br>
            <a:r>
              <a:rPr lang="es-ES" sz="2400" b="0" i="0" dirty="0">
                <a:effectLst/>
                <a:latin typeface="+mn-lt"/>
              </a:rPr>
              <a:t>Ximénez recurre aquí a una </a:t>
            </a:r>
            <a:r>
              <a:rPr lang="es-ES" sz="2400" b="0" i="0" u="none" strike="noStrike" dirty="0">
                <a:effectLst/>
                <a:latin typeface="+mn-lt"/>
              </a:rPr>
              <a:t>iconografía de la Trinidad</a:t>
            </a:r>
            <a:r>
              <a:rPr lang="es-ES" sz="2400" b="0" i="0" dirty="0">
                <a:effectLst/>
                <a:latin typeface="+mn-lt"/>
              </a:rPr>
              <a:t> que muestra a las tres figuras con idéntica apariencia humana. </a:t>
            </a:r>
            <a:br>
              <a:rPr lang="es-ES" sz="2400" b="0" i="0" dirty="0">
                <a:effectLst/>
                <a:latin typeface="+mn-lt"/>
              </a:rPr>
            </a:br>
            <a:r>
              <a:rPr lang="es-ES" sz="2400" b="0" i="0" u="none" strike="noStrike" dirty="0">
                <a:effectLst/>
                <a:latin typeface="+mn-lt"/>
              </a:rPr>
              <a:t>Dios Padre</a:t>
            </a:r>
            <a:r>
              <a:rPr lang="es-ES" sz="2400" b="0" i="0" dirty="0">
                <a:effectLst/>
                <a:latin typeface="+mn-lt"/>
              </a:rPr>
              <a:t> y el Espíritu Santo, sentados en un trono, sostienen por los brazos a </a:t>
            </a:r>
            <a:r>
              <a:rPr lang="es-ES" sz="2400" b="0" i="0" u="none" strike="noStrike" dirty="0">
                <a:effectLst/>
                <a:latin typeface="+mn-lt"/>
              </a:rPr>
              <a:t>Cristo</a:t>
            </a:r>
            <a:r>
              <a:rPr lang="es-ES" sz="2400" b="0" i="0" dirty="0">
                <a:effectLst/>
                <a:latin typeface="+mn-lt"/>
              </a:rPr>
              <a:t>, representado como "Salvador del mundo". </a:t>
            </a:r>
            <a:br>
              <a:rPr lang="es-ES" sz="2400" b="0" i="0" dirty="0">
                <a:effectLst/>
                <a:latin typeface="+mn-lt"/>
              </a:rPr>
            </a:br>
            <a:r>
              <a:rPr lang="es-ES" sz="2400" b="0" i="0" dirty="0">
                <a:effectLst/>
                <a:latin typeface="+mn-lt"/>
              </a:rPr>
              <a:t>A los lados dos ángeles, uno con la espada y otro con los lirios. </a:t>
            </a:r>
            <a:br>
              <a:rPr lang="es-ES" sz="2400" b="0" i="0" dirty="0">
                <a:effectLst/>
                <a:latin typeface="+mn-lt"/>
              </a:rPr>
            </a:br>
            <a:r>
              <a:rPr lang="es-ES" sz="2400" b="0" i="0" dirty="0">
                <a:effectLst/>
                <a:latin typeface="+mn-lt"/>
              </a:rPr>
              <a:t>Ximénez los representa con su habitual estilo de acentuado grafismo y plegados simplificados y artificiosos.</a:t>
            </a:r>
            <a:br>
              <a:rPr lang="es-ES" sz="2400" b="0" i="0" dirty="0">
                <a:solidFill>
                  <a:srgbClr val="6C6C6C"/>
                </a:solidFill>
                <a:effectLst/>
                <a:latin typeface="+mn-lt"/>
              </a:rPr>
            </a:br>
            <a:endParaRPr lang="es-ES" sz="2400" dirty="0">
              <a:latin typeface="+mn-lt"/>
            </a:endParaRPr>
          </a:p>
        </p:txBody>
      </p:sp>
      <p:pic>
        <p:nvPicPr>
          <p:cNvPr id="4" name="Imagen 3">
            <a:extLst>
              <a:ext uri="{FF2B5EF4-FFF2-40B4-BE49-F238E27FC236}">
                <a16:creationId xmlns:a16="http://schemas.microsoft.com/office/drawing/2014/main" id="{7AB92915-73F5-4AB1-A0C3-D7551D6E4D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9504" y="0"/>
            <a:ext cx="6800850"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1638566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77091" y="365125"/>
            <a:ext cx="2816402" cy="5869420"/>
          </a:xfrm>
        </p:spPr>
        <p:txBody>
          <a:bodyPr anchor="t">
            <a:normAutofit/>
          </a:bodyPr>
          <a:lstStyle/>
          <a:p>
            <a:r>
              <a:rPr lang="es-ES" sz="2800" dirty="0"/>
              <a:t>1494. Miguel </a:t>
            </a:r>
            <a:r>
              <a:rPr lang="es-ES" sz="2800" dirty="0" err="1"/>
              <a:t>Ximenez</a:t>
            </a:r>
            <a:r>
              <a:rPr lang="es-ES" sz="2800" dirty="0"/>
              <a:t>. San Juan Bautista, San Fabián y San Sebastián. MNAC.</a:t>
            </a:r>
          </a:p>
        </p:txBody>
      </p:sp>
      <p:pic>
        <p:nvPicPr>
          <p:cNvPr id="4" name="Imagen 3">
            <a:extLst>
              <a:ext uri="{FF2B5EF4-FFF2-40B4-BE49-F238E27FC236}">
                <a16:creationId xmlns:a16="http://schemas.microsoft.com/office/drawing/2014/main" id="{5923A783-13A9-407A-9B51-0FBC9518A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3492" y="0"/>
            <a:ext cx="9098508"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286672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7460BD7-69F8-4F41-B8A2-47D57E87CC2B}"/>
              </a:ext>
            </a:extLst>
          </p:cNvPr>
          <p:cNvSpPr>
            <a:spLocks noGrp="1"/>
          </p:cNvSpPr>
          <p:nvPr>
            <p:ph type="ctrTitle"/>
          </p:nvPr>
        </p:nvSpPr>
        <p:spPr/>
        <p:txBody>
          <a:bodyPr>
            <a:normAutofit/>
          </a:bodyPr>
          <a:lstStyle/>
          <a:p>
            <a:r>
              <a:rPr lang="es-ES" sz="7200" b="1" dirty="0"/>
              <a:t>1487. </a:t>
            </a:r>
            <a:br>
              <a:rPr lang="es-ES" sz="7200" b="1" dirty="0"/>
            </a:br>
            <a:r>
              <a:rPr lang="es-ES" sz="7200" b="1" dirty="0"/>
              <a:t>Retablo de la Santa Cruz.</a:t>
            </a:r>
          </a:p>
        </p:txBody>
      </p:sp>
      <p:sp>
        <p:nvSpPr>
          <p:cNvPr id="5" name="Subtítulo 4">
            <a:extLst>
              <a:ext uri="{FF2B5EF4-FFF2-40B4-BE49-F238E27FC236}">
                <a16:creationId xmlns:a16="http://schemas.microsoft.com/office/drawing/2014/main" id="{611CB70B-735E-4396-BE3A-336C666DD372}"/>
              </a:ext>
            </a:extLst>
          </p:cNvPr>
          <p:cNvSpPr>
            <a:spLocks noGrp="1"/>
          </p:cNvSpPr>
          <p:nvPr>
            <p:ph type="subTitle" idx="1"/>
          </p:nvPr>
        </p:nvSpPr>
        <p:spPr/>
        <p:txBody>
          <a:bodyPr>
            <a:normAutofit/>
          </a:bodyPr>
          <a:lstStyle/>
          <a:p>
            <a:r>
              <a:rPr lang="es-ES" sz="3200" dirty="0">
                <a:hlinkClick r:id="rId2"/>
              </a:rPr>
              <a:t>Blesa, un lugar en el mundo. </a:t>
            </a:r>
          </a:p>
          <a:p>
            <a:r>
              <a:rPr lang="es-ES" sz="3200" dirty="0">
                <a:hlinkClick r:id="rId2"/>
              </a:rPr>
              <a:t>El retablo gótico de la Santa Cruz de Blesa (Teruel)</a:t>
            </a:r>
            <a:endParaRPr lang="es-ES" sz="3200" dirty="0"/>
          </a:p>
        </p:txBody>
      </p:sp>
    </p:spTree>
    <p:extLst>
      <p:ext uri="{BB962C8B-B14F-4D97-AF65-F5344CB8AC3E}">
        <p14:creationId xmlns:p14="http://schemas.microsoft.com/office/powerpoint/2010/main" val="3755395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373091" cy="5869420"/>
          </a:xfrm>
        </p:spPr>
        <p:txBody>
          <a:bodyPr anchor="t">
            <a:normAutofit/>
          </a:bodyPr>
          <a:lstStyle/>
          <a:p>
            <a:r>
              <a:rPr lang="es-ES" sz="2800" dirty="0"/>
              <a:t>1487. Reconstrucción hipotética del Retablo de la Santa Cruz.</a:t>
            </a:r>
          </a:p>
        </p:txBody>
      </p:sp>
      <p:pic>
        <p:nvPicPr>
          <p:cNvPr id="1026" name="Picture 2" descr="Retablo de la Santa Cruz, de Blesa.&lt;br/&gt;&lt;br/&gt;Reprodución cortesía del Museo de Zaragoza">
            <a:extLst>
              <a:ext uri="{FF2B5EF4-FFF2-40B4-BE49-F238E27FC236}">
                <a16:creationId xmlns:a16="http://schemas.microsoft.com/office/drawing/2014/main" id="{DDC8743B-CB84-4422-8885-1F3F3BF55C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4525" y="-20782"/>
            <a:ext cx="5197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65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93964" y="365124"/>
            <a:ext cx="7062840" cy="6229639"/>
          </a:xfrm>
        </p:spPr>
        <p:txBody>
          <a:bodyPr anchor="t">
            <a:normAutofit fontScale="90000"/>
          </a:bodyPr>
          <a:lstStyle/>
          <a:p>
            <a:r>
              <a:rPr lang="es-ES" sz="2800" dirty="0"/>
              <a:t>1487. Miguel </a:t>
            </a:r>
            <a:r>
              <a:rPr lang="es-ES" sz="2800" dirty="0" err="1"/>
              <a:t>Ximenez</a:t>
            </a:r>
            <a:r>
              <a:rPr lang="es-ES" sz="2800" dirty="0"/>
              <a:t>. Retablo de la Santa Cruz. Crucifixión. Museo de Zaragoza.</a:t>
            </a:r>
            <a:br>
              <a:rPr lang="es-ES" sz="2800" dirty="0"/>
            </a:br>
            <a:br>
              <a:rPr lang="es-ES" sz="2200" dirty="0">
                <a:latin typeface="+mn-lt"/>
              </a:rPr>
            </a:br>
            <a:r>
              <a:rPr lang="es-ES" sz="2200" b="0" i="0" dirty="0">
                <a:effectLst/>
                <a:latin typeface="+mn-lt"/>
              </a:rPr>
              <a:t>La gran multitud que contempla la escena de la crucifixión, hace de esta un gran acontecimiento.  Como describe </a:t>
            </a:r>
            <a:r>
              <a:rPr lang="es-ES" sz="2200" b="0" i="0" dirty="0" err="1">
                <a:effectLst/>
                <a:latin typeface="+mn-lt"/>
              </a:rPr>
              <a:t>Lacarra</a:t>
            </a:r>
            <a:r>
              <a:rPr lang="es-ES" sz="2200" b="0" i="0" dirty="0">
                <a:effectLst/>
                <a:latin typeface="+mn-lt"/>
              </a:rPr>
              <a:t>, todos parecen actores y desarrollan un papel más o menos importante, lo que es una corriente general en el arte de las postrimerías de la Edad Media.</a:t>
            </a:r>
            <a:br>
              <a:rPr lang="es-ES" sz="2200" dirty="0">
                <a:latin typeface="+mn-lt"/>
              </a:rPr>
            </a:br>
            <a:r>
              <a:rPr lang="es-ES" sz="2200" b="0" i="0" dirty="0">
                <a:effectLst/>
                <a:latin typeface="+mn-lt"/>
              </a:rPr>
              <a:t>Jesús acaba de morir, y a sus pies están S. Juan y María Magdalena.  A la derecha hay un grupo formado por María y otras mujeres, mientras que a la izquierda varios soldados se disputan la túnica del muerto.  En el fondo aparecen los dos ladrones: Dimas y Gestas (este último a la izquierda, haciendo un gesto de desprecio, o retorciéndose preso de la desesperación).  Junto a los ladrones están un portalanzas y un </a:t>
            </a:r>
            <a:r>
              <a:rPr lang="es-ES" sz="2200" b="0" i="0" dirty="0" err="1">
                <a:effectLst/>
                <a:latin typeface="+mn-lt"/>
              </a:rPr>
              <a:t>portaesponja</a:t>
            </a:r>
            <a:r>
              <a:rPr lang="es-ES" sz="2200" b="0" i="0" dirty="0">
                <a:effectLst/>
                <a:latin typeface="+mn-lt"/>
              </a:rPr>
              <a:t> (al parecer, Longinos, el centurión romano que le atravesó con su lanza el costado, y </a:t>
            </a:r>
            <a:r>
              <a:rPr lang="es-ES" sz="2200" b="0" i="0" dirty="0" err="1">
                <a:effectLst/>
                <a:latin typeface="+mn-lt"/>
              </a:rPr>
              <a:t>Stephaton</a:t>
            </a:r>
            <a:r>
              <a:rPr lang="es-ES" sz="2200" b="0" i="0" dirty="0">
                <a:effectLst/>
                <a:latin typeface="+mn-lt"/>
              </a:rPr>
              <a:t>, el </a:t>
            </a:r>
            <a:r>
              <a:rPr lang="es-ES" sz="2200" b="0" i="0" dirty="0" err="1">
                <a:effectLst/>
                <a:latin typeface="+mn-lt"/>
              </a:rPr>
              <a:t>portaesponja</a:t>
            </a:r>
            <a:r>
              <a:rPr lang="es-ES" sz="2200" b="0" i="0" dirty="0">
                <a:effectLst/>
                <a:latin typeface="+mn-lt"/>
              </a:rPr>
              <a:t> que le calmó la sed).  Aún quedan más personajes que contemplan la escena con pasividad, lo que parecen ser un grupo de sacerdotes o judíos miembros del Sanedrín, y varios soldados a caballo (uno de ellos porta una espléndida armadura dorada).</a:t>
            </a:r>
            <a:endParaRPr lang="es-ES" sz="2400" dirty="0">
              <a:latin typeface="+mn-lt"/>
            </a:endParaRPr>
          </a:p>
        </p:txBody>
      </p:sp>
      <p:pic>
        <p:nvPicPr>
          <p:cNvPr id="4" name="Imagen 3">
            <a:extLst>
              <a:ext uri="{FF2B5EF4-FFF2-40B4-BE49-F238E27FC236}">
                <a16:creationId xmlns:a16="http://schemas.microsoft.com/office/drawing/2014/main" id="{A4C95BDD-415E-4FD5-88C2-BEBA79CB7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6804" y="0"/>
            <a:ext cx="4935196" cy="6858000"/>
          </a:xfrm>
          <a:prstGeom prst="rect">
            <a:avLst/>
          </a:prstGeom>
        </p:spPr>
      </p:pic>
    </p:spTree>
    <p:extLst>
      <p:ext uri="{BB962C8B-B14F-4D97-AF65-F5344CB8AC3E}">
        <p14:creationId xmlns:p14="http://schemas.microsoft.com/office/powerpoint/2010/main" val="2844791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17539" cy="5869420"/>
          </a:xfrm>
        </p:spPr>
        <p:txBody>
          <a:bodyPr anchor="t">
            <a:normAutofit fontScale="90000"/>
          </a:bodyPr>
          <a:lstStyle/>
          <a:p>
            <a:pPr algn="l" fontAlgn="base"/>
            <a:r>
              <a:rPr lang="es-ES" sz="2800" b="1" dirty="0"/>
              <a:t>Miguel </a:t>
            </a:r>
            <a:r>
              <a:rPr lang="es-ES" sz="2800" b="1" dirty="0" err="1"/>
              <a:t>Ximenez</a:t>
            </a:r>
            <a:r>
              <a:rPr lang="es-ES" sz="2800" b="1" dirty="0"/>
              <a:t>. Juicio Final. Museo de Zaragoza.</a:t>
            </a:r>
            <a:br>
              <a:rPr lang="es-ES" sz="2800" dirty="0"/>
            </a:br>
            <a:r>
              <a:rPr lang="es-ES" sz="2400" dirty="0">
                <a:latin typeface="+mn-lt"/>
              </a:rPr>
              <a:t>E</a:t>
            </a:r>
            <a:r>
              <a:rPr lang="es-ES" sz="2400" b="0" i="0" dirty="0">
                <a:effectLst/>
                <a:latin typeface="+mn-lt"/>
              </a:rPr>
              <a:t>n la parte superior aparece el tribunal celeste, y abajo, en la tierra, la resurrección de los muertos llamados por el sonar de trompetas, al final de los tiempos.</a:t>
            </a:r>
            <a:br>
              <a:rPr lang="es-ES" sz="2400" b="0" i="0" dirty="0">
                <a:effectLst/>
                <a:latin typeface="+mn-lt"/>
              </a:rPr>
            </a:br>
            <a:r>
              <a:rPr lang="es-ES" sz="2400" b="0" i="0" dirty="0">
                <a:effectLst/>
                <a:latin typeface="+mn-lt"/>
              </a:rPr>
              <a:t>Los muertos salen todos a la vez de sus fosas, o del mar los ahogados. "A consecuencia de una convención admitida por los teólogos e impuesta a los artistas, los hombres y las mujeres resucitarán todos a la edad perfecta de treinta años, que era la de Cristo cuando triunfó sobre la muerte" (</a:t>
            </a:r>
            <a:r>
              <a:rPr lang="es-ES" sz="2400" b="0" i="0" dirty="0" err="1">
                <a:effectLst/>
                <a:latin typeface="+mn-lt"/>
              </a:rPr>
              <a:t>Lacarra</a:t>
            </a:r>
            <a:r>
              <a:rPr lang="es-ES" sz="2400" b="0" i="0" dirty="0">
                <a:effectLst/>
                <a:latin typeface="+mn-lt"/>
              </a:rPr>
              <a:t>, 2003, pág. 82, cita a </a:t>
            </a:r>
            <a:r>
              <a:rPr lang="es-ES" sz="2400" b="0" i="0" dirty="0" err="1">
                <a:effectLst/>
                <a:latin typeface="+mn-lt"/>
              </a:rPr>
              <a:t>L.Réau</a:t>
            </a:r>
            <a:r>
              <a:rPr lang="es-ES" sz="2400" b="0" i="0" dirty="0">
                <a:effectLst/>
                <a:latin typeface="+mn-lt"/>
              </a:rPr>
              <a:t>).</a:t>
            </a:r>
            <a:br>
              <a:rPr lang="es-ES" sz="2400" b="0" i="0" dirty="0">
                <a:effectLst/>
                <a:latin typeface="+mn-lt"/>
              </a:rPr>
            </a:br>
            <a:r>
              <a:rPr lang="es-ES" sz="2400" b="0" i="0" dirty="0">
                <a:effectLst/>
                <a:latin typeface="+mn-lt"/>
              </a:rPr>
              <a:t>Junto al Cristo que muestra sus llagas están arrodillados María y S. Juan Evangelista, y dos arcángeles (Miguel con una espada y Gabriel con un ramo de azucenas).  Y nos aclara </a:t>
            </a:r>
            <a:r>
              <a:rPr lang="es-ES" sz="2400" b="0" i="0" dirty="0" err="1">
                <a:effectLst/>
                <a:latin typeface="+mn-lt"/>
              </a:rPr>
              <a:t>Lacarra</a:t>
            </a:r>
            <a:r>
              <a:rPr lang="es-ES" sz="2400" b="0" i="0" dirty="0">
                <a:effectLst/>
                <a:latin typeface="+mn-lt"/>
              </a:rPr>
              <a:t> (2003, pág. 82) que el Cristo Juez es el Cristo evangélico que sustituye al Cristo justiciero del Apocalipsis a partir de finales del siglo XII.</a:t>
            </a:r>
            <a:br>
              <a:rPr lang="es-ES" sz="2400" b="0" i="0" dirty="0">
                <a:solidFill>
                  <a:srgbClr val="333333"/>
                </a:solidFill>
                <a:effectLst/>
                <a:latin typeface="+mn-lt"/>
              </a:rPr>
            </a:br>
            <a:endParaRPr lang="es-ES" sz="2400" dirty="0">
              <a:latin typeface="+mn-lt"/>
            </a:endParaRPr>
          </a:p>
        </p:txBody>
      </p:sp>
      <p:pic>
        <p:nvPicPr>
          <p:cNvPr id="4" name="Imagen 3">
            <a:extLst>
              <a:ext uri="{FF2B5EF4-FFF2-40B4-BE49-F238E27FC236}">
                <a16:creationId xmlns:a16="http://schemas.microsoft.com/office/drawing/2014/main" id="{0607C0F5-188A-46C2-B1B3-F9D70349B6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0157" y="0"/>
            <a:ext cx="4961843"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49237" cy="5869420"/>
          </a:xfrm>
        </p:spPr>
        <p:txBody>
          <a:bodyPr anchor="t">
            <a:normAutofit/>
          </a:bodyPr>
          <a:lstStyle/>
          <a:p>
            <a:r>
              <a:rPr lang="es-ES" sz="2800" dirty="0"/>
              <a:t>1487. Miguel </a:t>
            </a:r>
            <a:r>
              <a:rPr lang="es-ES" sz="2800" dirty="0" err="1"/>
              <a:t>Ximenez</a:t>
            </a:r>
            <a:r>
              <a:rPr lang="es-ES" sz="2800" dirty="0"/>
              <a:t>. Retablo de la Santa Cruz. Adoración de la Santa Cruz. Museo de Zaragoza.</a:t>
            </a:r>
            <a:br>
              <a:rPr lang="es-ES" sz="2800" dirty="0"/>
            </a:br>
            <a:br>
              <a:rPr lang="es-ES" sz="2400" dirty="0">
                <a:latin typeface="+mn-lt"/>
              </a:rPr>
            </a:br>
            <a:r>
              <a:rPr lang="es-ES" sz="2400" b="0" i="0" dirty="0">
                <a:effectLst/>
                <a:latin typeface="+mn-lt"/>
              </a:rPr>
              <a:t>Esta es una de las mejores tablas.  Con la cruz protagonizando la imagen, aparecen Heraclio a la izquierda y Santa Elena a la derecha, rodeados de otros personajes orantes.</a:t>
            </a:r>
            <a:br>
              <a:rPr lang="es-ES" sz="2400" dirty="0">
                <a:latin typeface="+mn-lt"/>
              </a:rPr>
            </a:br>
            <a:r>
              <a:rPr lang="es-ES" sz="2400" b="0" i="0" dirty="0">
                <a:effectLst/>
                <a:latin typeface="+mn-lt"/>
              </a:rPr>
              <a:t>Santa Elena sostiene en las manos los clavos de Cristo, (</a:t>
            </a:r>
            <a:r>
              <a:rPr lang="es-ES" sz="2400" b="0" i="1" dirty="0">
                <a:effectLst/>
                <a:latin typeface="+mn-lt"/>
              </a:rPr>
              <a:t>seguramente, tan desmedido afán por las reliquias debió de crear una próspera industria manufacturera en la Edad Media</a:t>
            </a:r>
            <a:r>
              <a:rPr lang="es-ES" sz="2400" b="0" i="0" dirty="0">
                <a:effectLst/>
                <a:latin typeface="+mn-lt"/>
              </a:rPr>
              <a:t>).</a:t>
            </a:r>
            <a:br>
              <a:rPr lang="es-ES" sz="2400" b="0" i="0" dirty="0">
                <a:effectLst/>
                <a:latin typeface="+mn-lt"/>
              </a:rPr>
            </a:br>
            <a:r>
              <a:rPr lang="es-ES" sz="2400" b="0" i="0" dirty="0">
                <a:effectLst/>
                <a:latin typeface="+mn-lt"/>
              </a:rPr>
              <a:t>Entre Elena y la cruz aparece un anciano caballero que puede representar al judío Judas, al que ella misma interroga en otra tabla.</a:t>
            </a:r>
            <a:endParaRPr lang="es-ES" sz="2400" dirty="0">
              <a:latin typeface="+mn-lt"/>
            </a:endParaRPr>
          </a:p>
        </p:txBody>
      </p:sp>
      <p:pic>
        <p:nvPicPr>
          <p:cNvPr id="4" name="Imagen 3">
            <a:extLst>
              <a:ext uri="{FF2B5EF4-FFF2-40B4-BE49-F238E27FC236}">
                <a16:creationId xmlns:a16="http://schemas.microsoft.com/office/drawing/2014/main" id="{346D77CF-2231-4777-9079-DCE5F7A317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1855" y="0"/>
            <a:ext cx="5030145" cy="6858000"/>
          </a:xfrm>
          <a:prstGeom prst="rect">
            <a:avLst/>
          </a:prstGeom>
        </p:spPr>
      </p:pic>
    </p:spTree>
    <p:extLst>
      <p:ext uri="{BB962C8B-B14F-4D97-AF65-F5344CB8AC3E}">
        <p14:creationId xmlns:p14="http://schemas.microsoft.com/office/powerpoint/2010/main" val="2607587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969490" cy="5869420"/>
          </a:xfrm>
        </p:spPr>
        <p:txBody>
          <a:bodyPr anchor="t">
            <a:normAutofit/>
          </a:bodyPr>
          <a:lstStyle/>
          <a:p>
            <a:r>
              <a:rPr lang="es-ES" sz="2800" dirty="0"/>
              <a:t>1487. Miguel </a:t>
            </a:r>
            <a:r>
              <a:rPr lang="es-ES" sz="2800" dirty="0" err="1"/>
              <a:t>Ximenez</a:t>
            </a:r>
            <a:r>
              <a:rPr lang="es-ES" sz="2800" dirty="0"/>
              <a:t>. Retablo de la Santa Cruz. Descendimiento. Museo de Zaragoza.</a:t>
            </a:r>
            <a:br>
              <a:rPr lang="es-ES" sz="2800" dirty="0"/>
            </a:br>
            <a:br>
              <a:rPr lang="es-ES" sz="2800" dirty="0"/>
            </a:br>
            <a:r>
              <a:rPr lang="es-ES" sz="2400" b="0" i="0" dirty="0">
                <a:effectLst/>
                <a:latin typeface="+mn-lt"/>
              </a:rPr>
              <a:t>En este trágico momento, José de Arimatea y Nicodemo bajan a Jesús para enterrarlo, ante las miradas del grupo de mujeres.  </a:t>
            </a:r>
            <a:br>
              <a:rPr lang="es-ES" sz="2400" b="0" i="0" dirty="0">
                <a:effectLst/>
                <a:latin typeface="+mn-lt"/>
              </a:rPr>
            </a:br>
            <a:r>
              <a:rPr lang="es-ES" sz="2400" b="0" i="0" dirty="0">
                <a:effectLst/>
                <a:latin typeface="+mn-lt"/>
              </a:rPr>
              <a:t>Esta tabla es copia de una de Bartolomé Bermejo, muy popular y reproducida.  </a:t>
            </a:r>
            <a:br>
              <a:rPr lang="es-ES" sz="2400" b="0" i="0" dirty="0">
                <a:effectLst/>
                <a:latin typeface="+mn-lt"/>
              </a:rPr>
            </a:br>
            <a:r>
              <a:rPr lang="es-ES" sz="2400" b="0" i="0" dirty="0">
                <a:effectLst/>
                <a:latin typeface="+mn-lt"/>
              </a:rPr>
              <a:t>Podemos ver una tabla de composición muy similar, de M. Bernat.</a:t>
            </a:r>
            <a:endParaRPr lang="es-ES" sz="2800" dirty="0">
              <a:latin typeface="+mn-lt"/>
            </a:endParaRPr>
          </a:p>
        </p:txBody>
      </p:sp>
      <p:pic>
        <p:nvPicPr>
          <p:cNvPr id="4" name="Imagen 3">
            <a:extLst>
              <a:ext uri="{FF2B5EF4-FFF2-40B4-BE49-F238E27FC236}">
                <a16:creationId xmlns:a16="http://schemas.microsoft.com/office/drawing/2014/main" id="{0A92D5F8-50B9-4D92-9F93-45770B4BF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2108" y="0"/>
            <a:ext cx="3709892" cy="6858000"/>
          </a:xfrm>
          <a:prstGeom prst="rect">
            <a:avLst/>
          </a:prstGeom>
        </p:spPr>
      </p:pic>
    </p:spTree>
    <p:extLst>
      <p:ext uri="{BB962C8B-B14F-4D97-AF65-F5344CB8AC3E}">
        <p14:creationId xmlns:p14="http://schemas.microsoft.com/office/powerpoint/2010/main" val="964294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855527" cy="5869420"/>
          </a:xfrm>
        </p:spPr>
        <p:txBody>
          <a:bodyPr anchor="t">
            <a:normAutofit/>
          </a:bodyPr>
          <a:lstStyle/>
          <a:p>
            <a:r>
              <a:rPr lang="es-ES" sz="2800" dirty="0"/>
              <a:t>1487. Miguel </a:t>
            </a:r>
            <a:r>
              <a:rPr lang="es-ES" sz="2800" dirty="0" err="1"/>
              <a:t>Ximenez</a:t>
            </a:r>
            <a:r>
              <a:rPr lang="es-ES" sz="2800" dirty="0"/>
              <a:t>. Retablo de la Santa Cruz. </a:t>
            </a:r>
            <a:r>
              <a:rPr lang="es-ES" sz="2800" b="0" i="0" dirty="0">
                <a:effectLst/>
              </a:rPr>
              <a:t>Jesús con la Cruz a cuestas camino del Calvario</a:t>
            </a:r>
            <a:r>
              <a:rPr lang="es-ES" sz="2800" dirty="0"/>
              <a:t> Museo de Zaragoza. </a:t>
            </a:r>
            <a:br>
              <a:rPr lang="es-ES" sz="2800" dirty="0"/>
            </a:br>
            <a:br>
              <a:rPr lang="es-ES" sz="2400" dirty="0">
                <a:latin typeface="+mn-lt"/>
              </a:rPr>
            </a:br>
            <a:r>
              <a:rPr lang="es-ES" sz="2400" b="0" i="0" dirty="0">
                <a:effectLst/>
                <a:latin typeface="+mn-lt"/>
              </a:rPr>
              <a:t>Episodio de la Pasión, en el que Jesús tropieza bajo el peso de la cruz, mientras su madre, S. Juan y las dos Marías (Cleofás y Salomé) contemplan la escena. </a:t>
            </a:r>
            <a:br>
              <a:rPr lang="es-ES" sz="2400" b="0" i="0" dirty="0">
                <a:effectLst/>
                <a:latin typeface="+mn-lt"/>
              </a:rPr>
            </a:br>
            <a:r>
              <a:rPr lang="es-ES" sz="2400" b="0" i="0" dirty="0">
                <a:effectLst/>
                <a:latin typeface="+mn-lt"/>
              </a:rPr>
              <a:t>Uno de los soldados ayuda a levantar la cruz.</a:t>
            </a:r>
            <a:endParaRPr lang="es-ES" sz="2400" dirty="0">
              <a:latin typeface="+mn-lt"/>
            </a:endParaRPr>
          </a:p>
        </p:txBody>
      </p:sp>
      <p:pic>
        <p:nvPicPr>
          <p:cNvPr id="4" name="Imagen 3">
            <a:extLst>
              <a:ext uri="{FF2B5EF4-FFF2-40B4-BE49-F238E27FC236}">
                <a16:creationId xmlns:a16="http://schemas.microsoft.com/office/drawing/2014/main" id="{8F8C00B4-640C-4F4E-9C8E-45296AF60E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8255" y="-227"/>
            <a:ext cx="3643745" cy="6858227"/>
          </a:xfrm>
          <a:prstGeom prst="rect">
            <a:avLst/>
          </a:prstGeom>
        </p:spPr>
      </p:pic>
    </p:spTree>
    <p:extLst>
      <p:ext uri="{BB962C8B-B14F-4D97-AF65-F5344CB8AC3E}">
        <p14:creationId xmlns:p14="http://schemas.microsoft.com/office/powerpoint/2010/main" val="533799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90946" y="365125"/>
            <a:ext cx="6578882" cy="5869420"/>
          </a:xfrm>
        </p:spPr>
        <p:txBody>
          <a:bodyPr anchor="t">
            <a:normAutofit/>
          </a:bodyPr>
          <a:lstStyle/>
          <a:p>
            <a:r>
              <a:rPr lang="es-ES" sz="2800" b="1" dirty="0"/>
              <a:t>1487. Miguel </a:t>
            </a:r>
            <a:r>
              <a:rPr lang="es-ES" sz="2800" b="1" dirty="0" err="1"/>
              <a:t>Ximenez</a:t>
            </a:r>
            <a:r>
              <a:rPr lang="es-ES" sz="2800" b="1" dirty="0"/>
              <a:t>. Retablo de la Santa Cruz. Jesús ante Caifás. Museo de Zaragoza.</a:t>
            </a:r>
            <a:br>
              <a:rPr lang="es-ES" sz="2800" b="1" dirty="0"/>
            </a:br>
            <a:br>
              <a:rPr lang="es-ES" sz="2800" dirty="0"/>
            </a:br>
            <a:r>
              <a:rPr lang="es-ES" sz="2400" b="0" i="0" dirty="0">
                <a:effectLst/>
                <a:latin typeface="+mn-lt"/>
              </a:rPr>
              <a:t>Momento en el que Jesús es interrogado en el sanedrín judío por Caifás.  </a:t>
            </a:r>
            <a:br>
              <a:rPr lang="es-ES" sz="2400" b="0" i="0" dirty="0">
                <a:effectLst/>
                <a:latin typeface="+mn-lt"/>
              </a:rPr>
            </a:br>
            <a:r>
              <a:rPr lang="es-ES" sz="2400" b="0" i="0" dirty="0">
                <a:effectLst/>
                <a:latin typeface="+mn-lt"/>
              </a:rPr>
              <a:t>A la derecha de Jesús, un sayón</a:t>
            </a:r>
            <a:r>
              <a:rPr lang="es-ES" sz="2400" b="0" i="0" u="none" strike="noStrike" baseline="30000" dirty="0">
                <a:effectLst/>
                <a:latin typeface="+mn-lt"/>
                <a:hlinkClick r:id="rId2">
                  <a:extLst>
                    <a:ext uri="{A12FA001-AC4F-418D-AE19-62706E023703}">
                      <ahyp:hlinkClr xmlns:ahyp="http://schemas.microsoft.com/office/drawing/2018/hyperlinkcolor" val="tx"/>
                    </a:ext>
                  </a:extLst>
                </a:hlinkClick>
              </a:rPr>
              <a:t>*</a:t>
            </a:r>
            <a:r>
              <a:rPr lang="es-ES" sz="2400" b="0" i="0" dirty="0">
                <a:effectLst/>
                <a:latin typeface="+mn-lt"/>
              </a:rPr>
              <a:t> sostiene la cruz.  </a:t>
            </a:r>
            <a:br>
              <a:rPr lang="es-ES" sz="2400" b="0" i="0" dirty="0">
                <a:effectLst/>
                <a:latin typeface="+mn-lt"/>
              </a:rPr>
            </a:br>
            <a:r>
              <a:rPr lang="es-ES" sz="2400" b="0" i="0" dirty="0">
                <a:effectLst/>
                <a:latin typeface="+mn-lt"/>
              </a:rPr>
              <a:t>El personaje del turbante blanco es un soldado.</a:t>
            </a:r>
            <a:br>
              <a:rPr lang="es-ES" sz="2400" dirty="0">
                <a:latin typeface="+mn-lt"/>
              </a:rPr>
            </a:br>
            <a:br>
              <a:rPr lang="es-ES" sz="2400" dirty="0">
                <a:latin typeface="+mn-lt"/>
              </a:rPr>
            </a:br>
            <a:endParaRPr lang="es-ES" sz="2400" dirty="0">
              <a:latin typeface="+mn-lt"/>
            </a:endParaRPr>
          </a:p>
        </p:txBody>
      </p:sp>
      <p:pic>
        <p:nvPicPr>
          <p:cNvPr id="4" name="Imagen 3">
            <a:extLst>
              <a:ext uri="{FF2B5EF4-FFF2-40B4-BE49-F238E27FC236}">
                <a16:creationId xmlns:a16="http://schemas.microsoft.com/office/drawing/2014/main" id="{46EF6B7B-FC9F-4A66-B460-0DD72A76EA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9827" y="0"/>
            <a:ext cx="5322173" cy="6858000"/>
          </a:xfrm>
          <a:prstGeom prst="rect">
            <a:avLst/>
          </a:prstGeom>
        </p:spPr>
      </p:pic>
    </p:spTree>
    <p:extLst>
      <p:ext uri="{BB962C8B-B14F-4D97-AF65-F5344CB8AC3E}">
        <p14:creationId xmlns:p14="http://schemas.microsoft.com/office/powerpoint/2010/main" val="3009156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49383" y="365125"/>
            <a:ext cx="8314200" cy="6160366"/>
          </a:xfrm>
        </p:spPr>
        <p:txBody>
          <a:bodyPr anchor="t">
            <a:normAutofit/>
          </a:bodyPr>
          <a:lstStyle/>
          <a:p>
            <a:pPr algn="l" fontAlgn="base"/>
            <a:r>
              <a:rPr lang="es-ES" sz="2800" b="1" dirty="0"/>
              <a:t>1487. Miguel </a:t>
            </a:r>
            <a:r>
              <a:rPr lang="es-ES" sz="2800" b="1" dirty="0" err="1"/>
              <a:t>Ximenez</a:t>
            </a:r>
            <a:r>
              <a:rPr lang="es-ES" sz="2800" b="1" dirty="0"/>
              <a:t>. Retablo de la Santa Cruz. Santa Elena y Heraclio. Museo de Zaragoza.</a:t>
            </a:r>
            <a:br>
              <a:rPr lang="es-ES" sz="2800" dirty="0"/>
            </a:br>
            <a:r>
              <a:rPr lang="es-ES" sz="2200" b="0" i="0" dirty="0">
                <a:effectLst/>
                <a:latin typeface="+mn-lt"/>
              </a:rPr>
              <a:t>Representa la etapa de la Leyenda en la que trasladan la Cruz a Jerusalén.  Destaca el anacronismo de representar a Santa Elena junto a Heraclio, que vivió 300 años después de Santa Elena. Santa Elena fue la protagonista de su hallazgo y Heraclio el que en el año 628 arrebató la cruz a los persas y la transportó personalmente a Jerusalén. </a:t>
            </a:r>
            <a:br>
              <a:rPr lang="es-ES" sz="2200" b="0" i="0" dirty="0">
                <a:effectLst/>
                <a:latin typeface="+mn-lt"/>
              </a:rPr>
            </a:br>
            <a:r>
              <a:rPr lang="es-ES" sz="2200" b="0" i="0" dirty="0">
                <a:effectLst/>
                <a:latin typeface="+mn-lt"/>
              </a:rPr>
              <a:t>El momento retratado representa la parte de la leyenda cuando al llegar frente a la Puerta Dorada, al frente de un rico cortejo, esta estaba cerrada, y un ángel (tenía que serlo claro) le conminó a entrar con la humildad de Cristo si quería conseguir su propósito. </a:t>
            </a:r>
            <a:br>
              <a:rPr lang="es-ES" sz="2200" b="0" i="0" dirty="0">
                <a:effectLst/>
                <a:latin typeface="+mn-lt"/>
              </a:rPr>
            </a:br>
            <a:r>
              <a:rPr lang="es-ES" sz="2200" b="0" i="0" dirty="0">
                <a:effectLst/>
                <a:latin typeface="+mn-lt"/>
              </a:rPr>
              <a:t>El anacronismo de representar a Santa Elena a la cabeza de la comisión fue, según especialistas, intencionado ya que materializa la fusión o superposición de dos viejas tradiciones bizantinas: la que simboliza la Exaltación de la cruz por su invención o hallazgo y la del restablecimiento de la Cruz en Jerusalén por Heraclio.</a:t>
            </a:r>
            <a:br>
              <a:rPr lang="es-ES" sz="2200" b="0" i="0" dirty="0">
                <a:effectLst/>
                <a:latin typeface="+mn-lt"/>
              </a:rPr>
            </a:br>
            <a:r>
              <a:rPr lang="es-ES" sz="2200" b="0" i="0" dirty="0">
                <a:effectLst/>
                <a:latin typeface="+mn-lt"/>
              </a:rPr>
              <a:t>Destacan los ricos dorados de la guarnición del caballo.</a:t>
            </a:r>
            <a:br>
              <a:rPr lang="es-ES" sz="2200" b="0" i="0" dirty="0">
                <a:effectLst/>
                <a:latin typeface="Varela Round"/>
              </a:rPr>
            </a:br>
            <a:endParaRPr lang="es-ES" sz="2200" dirty="0"/>
          </a:p>
        </p:txBody>
      </p:sp>
      <p:pic>
        <p:nvPicPr>
          <p:cNvPr id="4" name="Imagen 3">
            <a:extLst>
              <a:ext uri="{FF2B5EF4-FFF2-40B4-BE49-F238E27FC236}">
                <a16:creationId xmlns:a16="http://schemas.microsoft.com/office/drawing/2014/main" id="{A91B9B69-9413-492F-91EA-A2EE8F191F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583" y="0"/>
            <a:ext cx="3628417" cy="6858000"/>
          </a:xfrm>
          <a:prstGeom prst="rect">
            <a:avLst/>
          </a:prstGeom>
        </p:spPr>
      </p:pic>
    </p:spTree>
    <p:extLst>
      <p:ext uri="{BB962C8B-B14F-4D97-AF65-F5344CB8AC3E}">
        <p14:creationId xmlns:p14="http://schemas.microsoft.com/office/powerpoint/2010/main" val="3353876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8014712" cy="5869420"/>
          </a:xfrm>
        </p:spPr>
        <p:txBody>
          <a:bodyPr anchor="t">
            <a:normAutofit/>
          </a:bodyPr>
          <a:lstStyle/>
          <a:p>
            <a:r>
              <a:rPr lang="es-ES" sz="2800" dirty="0"/>
              <a:t>1487. Miguel </a:t>
            </a:r>
            <a:r>
              <a:rPr lang="es-ES" sz="2800" dirty="0" err="1"/>
              <a:t>Ximenez</a:t>
            </a:r>
            <a:r>
              <a:rPr lang="es-ES" sz="2800" dirty="0"/>
              <a:t>. Retablo de la Santa Cruz. Interrogatorio al judío. Museo de Zaragoza.</a:t>
            </a:r>
            <a:br>
              <a:rPr lang="es-ES" sz="2800" dirty="0"/>
            </a:br>
            <a:br>
              <a:rPr lang="es-ES" sz="2800" dirty="0"/>
            </a:br>
            <a:r>
              <a:rPr lang="es-ES" sz="2400" b="0" i="0" dirty="0">
                <a:effectLst/>
                <a:latin typeface="+mn-lt"/>
              </a:rPr>
              <a:t>Según la leyenda, representa el momento en el que Judas, el judío, es sacado del pozo donde había permanecido seis días, en castigo por negarse a revelar el paradero de la Cruz.  </a:t>
            </a:r>
            <a:br>
              <a:rPr lang="es-ES" sz="2400" b="0" i="0" dirty="0">
                <a:effectLst/>
                <a:latin typeface="+mn-lt"/>
              </a:rPr>
            </a:br>
            <a:r>
              <a:rPr lang="es-ES" sz="2400" b="0" i="0" dirty="0">
                <a:effectLst/>
                <a:latin typeface="+mn-lt"/>
              </a:rPr>
              <a:t>Al cabo de este tiempo, el anciano Judas, desvanecido por el hambre, promete confesar todo lo que sabe y es puesto en libertad. </a:t>
            </a:r>
            <a:endParaRPr lang="es-ES" sz="2800" dirty="0">
              <a:latin typeface="+mn-lt"/>
            </a:endParaRPr>
          </a:p>
        </p:txBody>
      </p:sp>
      <p:pic>
        <p:nvPicPr>
          <p:cNvPr id="4" name="Imagen 3">
            <a:extLst>
              <a:ext uri="{FF2B5EF4-FFF2-40B4-BE49-F238E27FC236}">
                <a16:creationId xmlns:a16="http://schemas.microsoft.com/office/drawing/2014/main" id="{C7E238D5-F250-4F00-9A8D-E3FC1ECFD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7330" y="0"/>
            <a:ext cx="3664670" cy="6858000"/>
          </a:xfrm>
          <a:prstGeom prst="rect">
            <a:avLst/>
          </a:prstGeom>
        </p:spPr>
      </p:pic>
    </p:spTree>
    <p:extLst>
      <p:ext uri="{BB962C8B-B14F-4D97-AF65-F5344CB8AC3E}">
        <p14:creationId xmlns:p14="http://schemas.microsoft.com/office/powerpoint/2010/main" val="2994559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50182" cy="5869420"/>
          </a:xfrm>
        </p:spPr>
        <p:txBody>
          <a:bodyPr anchor="t">
            <a:normAutofit/>
          </a:bodyPr>
          <a:lstStyle/>
          <a:p>
            <a:r>
              <a:rPr lang="es-ES" sz="2800" b="1" dirty="0"/>
              <a:t>1487. Miguel </a:t>
            </a:r>
            <a:r>
              <a:rPr lang="es-ES" sz="2800" b="1" dirty="0" err="1"/>
              <a:t>Ximenez</a:t>
            </a:r>
            <a:r>
              <a:rPr lang="es-ES" sz="2800" b="1" dirty="0"/>
              <a:t>. Retablo de la Santa Cruz. </a:t>
            </a:r>
            <a:r>
              <a:rPr lang="es-ES" sz="2800" b="1" i="0" dirty="0">
                <a:effectLst/>
              </a:rPr>
              <a:t>Santa Elena emperatriz. </a:t>
            </a:r>
            <a:r>
              <a:rPr lang="es-ES" sz="2800" b="1" dirty="0"/>
              <a:t>Museo de Zaragoza. </a:t>
            </a:r>
            <a:br>
              <a:rPr lang="es-ES" sz="2800" dirty="0"/>
            </a:br>
            <a:br>
              <a:rPr lang="es-ES" sz="2800" dirty="0"/>
            </a:br>
            <a:r>
              <a:rPr lang="es-ES" sz="2400" b="0" i="0" dirty="0">
                <a:effectLst/>
                <a:latin typeface="+mn-lt"/>
              </a:rPr>
              <a:t>Se trata del momento en el que, según cuenta la Leyenda Dorada, la Emperatriz Elena convoca a todos los sabios judíos de Jerusalén, con el fin de que le revelen dónde permanece enterrada la cruz donde crucificaron a Jesús.</a:t>
            </a:r>
            <a:endParaRPr lang="es-ES" sz="2800" dirty="0">
              <a:latin typeface="+mn-lt"/>
            </a:endParaRPr>
          </a:p>
        </p:txBody>
      </p:sp>
      <p:pic>
        <p:nvPicPr>
          <p:cNvPr id="4" name="Imagen 3">
            <a:extLst>
              <a:ext uri="{FF2B5EF4-FFF2-40B4-BE49-F238E27FC236}">
                <a16:creationId xmlns:a16="http://schemas.microsoft.com/office/drawing/2014/main" id="{1912944C-24E7-43A9-B0E9-698193BC4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7085" y="0"/>
            <a:ext cx="4814915"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414655" cy="5869420"/>
          </a:xfrm>
        </p:spPr>
        <p:txBody>
          <a:bodyPr anchor="t">
            <a:normAutofit/>
          </a:bodyPr>
          <a:lstStyle/>
          <a:p>
            <a:r>
              <a:rPr lang="es-ES" sz="2800" dirty="0"/>
              <a:t>1487. Miguel </a:t>
            </a:r>
            <a:r>
              <a:rPr lang="es-ES" sz="2800" dirty="0" err="1"/>
              <a:t>Ximenez</a:t>
            </a:r>
            <a:r>
              <a:rPr lang="es-ES" sz="2800" dirty="0"/>
              <a:t>. Retablo de la Santa Cruz. Anunciación. Museo de Zaragoza.</a:t>
            </a:r>
            <a:br>
              <a:rPr lang="es-ES" sz="2800" dirty="0"/>
            </a:br>
            <a:br>
              <a:rPr lang="es-ES" sz="2800" dirty="0"/>
            </a:br>
            <a:r>
              <a:rPr lang="es-ES" sz="2400" b="0" i="0" dirty="0">
                <a:effectLst/>
                <a:latin typeface="+mn-lt"/>
              </a:rPr>
              <a:t>Sigue las normas de la iconografía occidental.  </a:t>
            </a:r>
            <a:br>
              <a:rPr lang="es-ES" sz="2400" b="0" i="0" dirty="0">
                <a:effectLst/>
                <a:latin typeface="+mn-lt"/>
              </a:rPr>
            </a:br>
            <a:r>
              <a:rPr lang="es-ES" sz="2400" b="0" i="0" dirty="0">
                <a:effectLst/>
                <a:latin typeface="+mn-lt"/>
              </a:rPr>
              <a:t>El ángel aparece arrodillado ante la Virgen, apoyado en largo bastón de mensajero, mientras señala hacia lo alto de donde vienen rayos de luz.  </a:t>
            </a:r>
            <a:br>
              <a:rPr lang="es-ES" sz="2400" b="0" i="0" dirty="0">
                <a:effectLst/>
                <a:latin typeface="+mn-lt"/>
              </a:rPr>
            </a:br>
            <a:r>
              <a:rPr lang="es-ES" sz="2400" b="0" i="0" dirty="0">
                <a:effectLst/>
                <a:latin typeface="+mn-lt"/>
              </a:rPr>
              <a:t>En la inscripción dice "</a:t>
            </a:r>
            <a:r>
              <a:rPr lang="es-ES" sz="2400" b="0" i="1" dirty="0">
                <a:effectLst/>
                <a:latin typeface="+mn-lt"/>
              </a:rPr>
              <a:t>Ave Gracia plena </a:t>
            </a:r>
            <a:r>
              <a:rPr lang="es-ES" sz="2400" b="0" i="1" dirty="0" err="1">
                <a:effectLst/>
                <a:latin typeface="+mn-lt"/>
              </a:rPr>
              <a:t>Dominus</a:t>
            </a:r>
            <a:r>
              <a:rPr lang="es-ES" sz="2400" b="0" i="1" dirty="0">
                <a:effectLst/>
                <a:latin typeface="+mn-lt"/>
              </a:rPr>
              <a:t>...</a:t>
            </a:r>
            <a:r>
              <a:rPr lang="es-ES" sz="2400" b="0" i="0" dirty="0">
                <a:effectLst/>
                <a:latin typeface="+mn-lt"/>
              </a:rPr>
              <a:t>".</a:t>
            </a:r>
            <a:endParaRPr lang="es-ES" sz="2800" dirty="0">
              <a:latin typeface="+mn-lt"/>
            </a:endParaRPr>
          </a:p>
        </p:txBody>
      </p:sp>
      <p:pic>
        <p:nvPicPr>
          <p:cNvPr id="4" name="Imagen 3">
            <a:extLst>
              <a:ext uri="{FF2B5EF4-FFF2-40B4-BE49-F238E27FC236}">
                <a16:creationId xmlns:a16="http://schemas.microsoft.com/office/drawing/2014/main" id="{4BE6E2F3-630E-4CFF-86BA-BB1441387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0925" y="0"/>
            <a:ext cx="4921075" cy="6873101"/>
          </a:xfrm>
          <a:prstGeom prst="rect">
            <a:avLst/>
          </a:prstGeom>
        </p:spPr>
      </p:pic>
    </p:spTree>
    <p:extLst>
      <p:ext uri="{BB962C8B-B14F-4D97-AF65-F5344CB8AC3E}">
        <p14:creationId xmlns:p14="http://schemas.microsoft.com/office/powerpoint/2010/main" val="3906739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705600" cy="5869420"/>
          </a:xfrm>
        </p:spPr>
        <p:txBody>
          <a:bodyPr anchor="t">
            <a:normAutofit/>
          </a:bodyPr>
          <a:lstStyle/>
          <a:p>
            <a:r>
              <a:rPr lang="es-ES" sz="2400" b="0" i="1" dirty="0">
                <a:effectLst/>
                <a:latin typeface="+mn-lt"/>
              </a:rPr>
              <a:t>San Pedro y San Andrés</a:t>
            </a:r>
            <a:r>
              <a:rPr lang="es-ES" sz="2400" b="0" i="0" dirty="0">
                <a:effectLst/>
                <a:latin typeface="+mn-lt"/>
              </a:rPr>
              <a:t>.  </a:t>
            </a:r>
            <a:br>
              <a:rPr lang="es-ES" sz="2400" b="0" i="0" dirty="0">
                <a:effectLst/>
                <a:latin typeface="+mn-lt"/>
              </a:rPr>
            </a:br>
            <a:r>
              <a:rPr lang="es-ES" sz="2400" b="0" i="0" dirty="0">
                <a:effectLst/>
                <a:latin typeface="+mn-lt"/>
              </a:rPr>
              <a:t>Fueron los primeros discípulos de Cristo. </a:t>
            </a:r>
            <a:br>
              <a:rPr lang="es-ES" sz="2400" b="0" i="0" dirty="0">
                <a:effectLst/>
                <a:latin typeface="+mn-lt"/>
              </a:rPr>
            </a:br>
            <a:r>
              <a:rPr lang="es-ES" sz="2400" b="0" i="0" dirty="0">
                <a:effectLst/>
                <a:latin typeface="+mn-lt"/>
              </a:rPr>
              <a:t> En las figuras, Pedro aparece representado físicamente tal como fue divulgado en la iconografía cristiana occidental, pero con una sola llave en su mano.  </a:t>
            </a:r>
            <a:br>
              <a:rPr lang="es-ES" sz="2400" b="0" i="0" dirty="0">
                <a:effectLst/>
                <a:latin typeface="+mn-lt"/>
              </a:rPr>
            </a:br>
            <a:r>
              <a:rPr lang="es-ES" sz="2400" b="0" i="0" dirty="0">
                <a:effectLst/>
                <a:latin typeface="+mn-lt"/>
              </a:rPr>
              <a:t>Sobre la cabeza ondea una filacteria con su nombre -Petrus- y en negro el primer versículo del Credo.</a:t>
            </a:r>
            <a:endParaRPr lang="es-ES" sz="5400" dirty="0">
              <a:latin typeface="+mn-lt"/>
            </a:endParaRPr>
          </a:p>
        </p:txBody>
      </p:sp>
      <p:pic>
        <p:nvPicPr>
          <p:cNvPr id="4" name="Imagen 3">
            <a:extLst>
              <a:ext uri="{FF2B5EF4-FFF2-40B4-BE49-F238E27FC236}">
                <a16:creationId xmlns:a16="http://schemas.microsoft.com/office/drawing/2014/main" id="{AAAD577D-3180-4870-BE38-16C289036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7303" y="0"/>
            <a:ext cx="4704697" cy="6858000"/>
          </a:xfrm>
          <a:prstGeom prst="rect">
            <a:avLst/>
          </a:prstGeom>
        </p:spPr>
      </p:pic>
    </p:spTree>
    <p:extLst>
      <p:ext uri="{BB962C8B-B14F-4D97-AF65-F5344CB8AC3E}">
        <p14:creationId xmlns:p14="http://schemas.microsoft.com/office/powerpoint/2010/main" val="527613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71855" cy="5869420"/>
          </a:xfrm>
        </p:spPr>
        <p:txBody>
          <a:bodyPr anchor="t">
            <a:normAutofit/>
          </a:bodyPr>
          <a:lstStyle/>
          <a:p>
            <a:r>
              <a:rPr lang="es-ES" sz="2400" b="0" i="1" dirty="0">
                <a:effectLst/>
                <a:latin typeface="+mn-lt"/>
              </a:rPr>
              <a:t>Santiago el Mayor y San Juan Evangelista</a:t>
            </a:r>
            <a:r>
              <a:rPr lang="es-ES" sz="2400" b="0" i="0" dirty="0">
                <a:effectLst/>
                <a:latin typeface="+mn-lt"/>
              </a:rPr>
              <a:t>.  </a:t>
            </a:r>
            <a:br>
              <a:rPr lang="es-ES" sz="2400" b="0" i="0" dirty="0">
                <a:effectLst/>
                <a:latin typeface="+mn-lt"/>
              </a:rPr>
            </a:br>
            <a:r>
              <a:rPr lang="es-ES" sz="2400" b="0" i="0" dirty="0">
                <a:effectLst/>
                <a:latin typeface="+mn-lt"/>
              </a:rPr>
              <a:t>Eran hermanos e hijos de Zebedeo.  </a:t>
            </a:r>
            <a:br>
              <a:rPr lang="es-ES" sz="2400" b="0" i="0" dirty="0">
                <a:effectLst/>
                <a:latin typeface="+mn-lt"/>
              </a:rPr>
            </a:br>
            <a:r>
              <a:rPr lang="es-ES" sz="2400" b="0" i="0" dirty="0">
                <a:effectLst/>
                <a:latin typeface="+mn-lt"/>
              </a:rPr>
              <a:t>Santiago está representado con el hábito de peregrino, con una túnica marrón, un manto azul y zapatos.  </a:t>
            </a:r>
            <a:br>
              <a:rPr lang="es-ES" sz="2400" b="0" i="0" dirty="0">
                <a:effectLst/>
                <a:latin typeface="+mn-lt"/>
              </a:rPr>
            </a:br>
            <a:r>
              <a:rPr lang="es-ES" sz="2400" b="0" i="0" dirty="0">
                <a:effectLst/>
                <a:latin typeface="+mn-lt"/>
              </a:rPr>
              <a:t>Su filacteria dice "</a:t>
            </a:r>
            <a:r>
              <a:rPr lang="es-ES" sz="2400" b="0" i="1" dirty="0" err="1">
                <a:effectLst/>
                <a:latin typeface="+mn-lt"/>
              </a:rPr>
              <a:t>Iacobo</a:t>
            </a:r>
            <a:r>
              <a:rPr lang="es-ES" sz="2400" b="0" i="1" dirty="0">
                <a:effectLst/>
                <a:latin typeface="+mn-lt"/>
              </a:rPr>
              <a:t>. Qui </a:t>
            </a:r>
            <a:r>
              <a:rPr lang="es-ES" sz="2400" b="0" i="1" dirty="0" err="1">
                <a:effectLst/>
                <a:latin typeface="+mn-lt"/>
              </a:rPr>
              <a:t>conceptus</a:t>
            </a:r>
            <a:r>
              <a:rPr lang="es-ES" sz="2400" b="0" i="1" dirty="0">
                <a:effectLst/>
                <a:latin typeface="+mn-lt"/>
              </a:rPr>
              <a:t> es de </a:t>
            </a:r>
            <a:r>
              <a:rPr lang="es-ES" sz="2400" b="0" i="1" dirty="0" err="1">
                <a:effectLst/>
                <a:latin typeface="+mn-lt"/>
              </a:rPr>
              <a:t>Spiritu</a:t>
            </a:r>
            <a:r>
              <a:rPr lang="es-ES" sz="2400" b="0" i="1" dirty="0">
                <a:effectLst/>
                <a:latin typeface="+mn-lt"/>
              </a:rPr>
              <a:t> </a:t>
            </a:r>
            <a:r>
              <a:rPr lang="es-ES" sz="2400" b="0" i="1" dirty="0" err="1">
                <a:effectLst/>
                <a:latin typeface="+mn-lt"/>
              </a:rPr>
              <a:t>Sancto</a:t>
            </a:r>
            <a:r>
              <a:rPr lang="es-ES" sz="2400" b="0" i="1" dirty="0">
                <a:effectLst/>
                <a:latin typeface="+mn-lt"/>
              </a:rPr>
              <a:t>, </a:t>
            </a:r>
            <a:r>
              <a:rPr lang="es-ES" sz="2400" b="0" i="1" dirty="0" err="1">
                <a:effectLst/>
                <a:latin typeface="+mn-lt"/>
              </a:rPr>
              <a:t>natus</a:t>
            </a:r>
            <a:r>
              <a:rPr lang="es-ES" sz="2400" b="0" i="1" dirty="0">
                <a:effectLst/>
                <a:latin typeface="+mn-lt"/>
              </a:rPr>
              <a:t> ex Maria </a:t>
            </a:r>
            <a:r>
              <a:rPr lang="es-ES" sz="2400" b="0" i="1" dirty="0" err="1">
                <a:effectLst/>
                <a:latin typeface="+mn-lt"/>
              </a:rPr>
              <a:t>Virgine</a:t>
            </a:r>
            <a:r>
              <a:rPr lang="es-ES" sz="2400" b="0" i="0" dirty="0">
                <a:effectLst/>
                <a:latin typeface="+mn-lt"/>
              </a:rPr>
              <a:t>".  </a:t>
            </a:r>
            <a:br>
              <a:rPr lang="es-ES" sz="2400" b="0" i="0" dirty="0">
                <a:effectLst/>
                <a:latin typeface="+mn-lt"/>
              </a:rPr>
            </a:br>
            <a:r>
              <a:rPr lang="es-ES" sz="2400" b="0" i="0" dirty="0">
                <a:effectLst/>
                <a:latin typeface="+mn-lt"/>
              </a:rPr>
              <a:t>San Juan, el discípulo amado, lleva en su mano una palma, que no es la del martirio sino la que le dio María en su lecho de muerte.  </a:t>
            </a:r>
            <a:br>
              <a:rPr lang="es-ES" sz="2400" b="0" i="0" dirty="0">
                <a:effectLst/>
                <a:latin typeface="+mn-lt"/>
              </a:rPr>
            </a:br>
            <a:r>
              <a:rPr lang="es-ES" sz="2400" b="0" i="0" dirty="0">
                <a:effectLst/>
                <a:latin typeface="+mn-lt"/>
              </a:rPr>
              <a:t>Su filacteria dice "</a:t>
            </a:r>
            <a:r>
              <a:rPr lang="es-ES" sz="2400" b="0" i="1" dirty="0" err="1">
                <a:effectLst/>
                <a:latin typeface="+mn-lt"/>
              </a:rPr>
              <a:t>Ioanes</a:t>
            </a:r>
            <a:r>
              <a:rPr lang="es-ES" sz="2400" b="0" i="1" dirty="0">
                <a:effectLst/>
                <a:latin typeface="+mn-lt"/>
              </a:rPr>
              <a:t>. </a:t>
            </a:r>
            <a:r>
              <a:rPr lang="es-ES" sz="2400" b="0" i="1" dirty="0" err="1">
                <a:effectLst/>
                <a:latin typeface="+mn-lt"/>
              </a:rPr>
              <a:t>Passus</a:t>
            </a:r>
            <a:r>
              <a:rPr lang="es-ES" sz="2400" b="0" i="1" dirty="0">
                <a:effectLst/>
                <a:latin typeface="+mn-lt"/>
              </a:rPr>
              <a:t> sub Poncio Pilato </a:t>
            </a:r>
            <a:r>
              <a:rPr lang="es-ES" sz="2400" b="0" i="1" dirty="0" err="1">
                <a:effectLst/>
                <a:latin typeface="+mn-lt"/>
              </a:rPr>
              <a:t>crucifixus</a:t>
            </a:r>
            <a:r>
              <a:rPr lang="es-ES" sz="2400" b="0" i="1" dirty="0">
                <a:effectLst/>
                <a:latin typeface="+mn-lt"/>
              </a:rPr>
              <a:t> </a:t>
            </a:r>
            <a:r>
              <a:rPr lang="es-ES" sz="2400" b="0" i="1" dirty="0" err="1">
                <a:effectLst/>
                <a:latin typeface="+mn-lt"/>
              </a:rPr>
              <a:t>mortuus</a:t>
            </a:r>
            <a:r>
              <a:rPr lang="es-ES" sz="2400" b="0" i="1" dirty="0">
                <a:effectLst/>
                <a:latin typeface="+mn-lt"/>
              </a:rPr>
              <a:t> et </a:t>
            </a:r>
            <a:r>
              <a:rPr lang="es-ES" sz="2400" b="0" i="1" dirty="0" err="1">
                <a:effectLst/>
                <a:latin typeface="+mn-lt"/>
              </a:rPr>
              <a:t>sepultus</a:t>
            </a:r>
            <a:r>
              <a:rPr lang="es-ES" sz="2400" b="0" i="0" dirty="0">
                <a:effectLst/>
                <a:latin typeface="+mn-lt"/>
              </a:rPr>
              <a:t>".</a:t>
            </a:r>
            <a:endParaRPr lang="es-ES" sz="5400" dirty="0">
              <a:latin typeface="+mn-lt"/>
            </a:endParaRPr>
          </a:p>
        </p:txBody>
      </p:sp>
      <p:pic>
        <p:nvPicPr>
          <p:cNvPr id="4" name="Imagen 3">
            <a:extLst>
              <a:ext uri="{FF2B5EF4-FFF2-40B4-BE49-F238E27FC236}">
                <a16:creationId xmlns:a16="http://schemas.microsoft.com/office/drawing/2014/main" id="{F48D5A4A-2989-4451-B457-004BD8A7F6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8425" y="0"/>
            <a:ext cx="4603575" cy="6858000"/>
          </a:xfrm>
          <a:prstGeom prst="rect">
            <a:avLst/>
          </a:prstGeom>
        </p:spPr>
      </p:pic>
    </p:spTree>
    <p:extLst>
      <p:ext uri="{BB962C8B-B14F-4D97-AF65-F5344CB8AC3E}">
        <p14:creationId xmlns:p14="http://schemas.microsoft.com/office/powerpoint/2010/main" val="2071780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13418" cy="5869420"/>
          </a:xfrm>
        </p:spPr>
        <p:txBody>
          <a:bodyPr anchor="t">
            <a:normAutofit/>
          </a:bodyPr>
          <a:lstStyle/>
          <a:p>
            <a:r>
              <a:rPr lang="es-ES" sz="2400" b="0" i="1" dirty="0">
                <a:effectLst/>
                <a:latin typeface="+mn-lt"/>
              </a:rPr>
              <a:t>Santo Tomás y Santiago el Menor</a:t>
            </a:r>
            <a:r>
              <a:rPr lang="es-ES" sz="2400" b="0" i="0" dirty="0">
                <a:effectLst/>
                <a:latin typeface="+mn-lt"/>
              </a:rPr>
              <a:t>.  </a:t>
            </a:r>
            <a:br>
              <a:rPr lang="es-ES" sz="2400" b="0" i="0" dirty="0">
                <a:effectLst/>
                <a:latin typeface="+mn-lt"/>
              </a:rPr>
            </a:br>
            <a:r>
              <a:rPr lang="es-ES" sz="2400" b="0" i="0" dirty="0">
                <a:effectLst/>
                <a:latin typeface="+mn-lt"/>
              </a:rPr>
              <a:t>Tomás, el apóstol de la duda, lleva en la mano la lanza que simboliza su martirio.  </a:t>
            </a:r>
            <a:br>
              <a:rPr lang="es-ES" sz="2400" b="0" i="0" dirty="0">
                <a:effectLst/>
                <a:latin typeface="+mn-lt"/>
              </a:rPr>
            </a:br>
            <a:r>
              <a:rPr lang="es-ES" sz="2400" b="0" i="0" dirty="0">
                <a:effectLst/>
                <a:latin typeface="+mn-lt"/>
              </a:rPr>
              <a:t>Su inscripción dice "</a:t>
            </a:r>
            <a:r>
              <a:rPr lang="es-ES" sz="2400" b="0" i="1" dirty="0">
                <a:effectLst/>
                <a:latin typeface="+mn-lt"/>
              </a:rPr>
              <a:t>Tomás. </a:t>
            </a:r>
            <a:r>
              <a:rPr lang="es-ES" sz="2400" b="0" i="1" dirty="0" err="1">
                <a:effectLst/>
                <a:latin typeface="+mn-lt"/>
              </a:rPr>
              <a:t>Descendt</a:t>
            </a:r>
            <a:r>
              <a:rPr lang="es-ES" sz="2400" b="0" i="1" dirty="0">
                <a:effectLst/>
                <a:latin typeface="+mn-lt"/>
              </a:rPr>
              <a:t> ad </a:t>
            </a:r>
            <a:r>
              <a:rPr lang="es-ES" sz="2400" b="0" i="1" dirty="0" err="1">
                <a:effectLst/>
                <a:latin typeface="+mn-lt"/>
              </a:rPr>
              <a:t>inferos</a:t>
            </a:r>
            <a:r>
              <a:rPr lang="es-ES" sz="2400" b="0" i="1" dirty="0">
                <a:effectLst/>
                <a:latin typeface="+mn-lt"/>
              </a:rPr>
              <a:t> </a:t>
            </a:r>
            <a:r>
              <a:rPr lang="es-ES" sz="2400" b="0" i="1" dirty="0" err="1">
                <a:effectLst/>
                <a:latin typeface="+mn-lt"/>
              </a:rPr>
              <a:t>tertia</a:t>
            </a:r>
            <a:r>
              <a:rPr lang="es-ES" sz="2400" b="0" i="1" dirty="0">
                <a:effectLst/>
                <a:latin typeface="+mn-lt"/>
              </a:rPr>
              <a:t> die </a:t>
            </a:r>
            <a:r>
              <a:rPr lang="es-ES" sz="2400" b="0" i="1" dirty="0" err="1">
                <a:effectLst/>
                <a:latin typeface="+mn-lt"/>
              </a:rPr>
              <a:t>resurrexit</a:t>
            </a:r>
            <a:r>
              <a:rPr lang="es-ES" sz="2400" b="0" i="1" dirty="0">
                <a:effectLst/>
                <a:latin typeface="+mn-lt"/>
              </a:rPr>
              <a:t>...</a:t>
            </a:r>
            <a:r>
              <a:rPr lang="es-ES" sz="2400" b="0" i="0" dirty="0">
                <a:effectLst/>
                <a:latin typeface="+mn-lt"/>
              </a:rPr>
              <a:t>".  </a:t>
            </a:r>
            <a:br>
              <a:rPr lang="es-ES" sz="2400" b="0" i="0" dirty="0">
                <a:effectLst/>
                <a:latin typeface="+mn-lt"/>
              </a:rPr>
            </a:br>
            <a:r>
              <a:rPr lang="es-ES" sz="2400" b="0" i="0" dirty="0">
                <a:effectLst/>
                <a:latin typeface="+mn-lt"/>
              </a:rPr>
              <a:t>Santiago el Menor, para distinguirlo del Mayor, era primo de Jesús.  </a:t>
            </a:r>
            <a:br>
              <a:rPr lang="es-ES" sz="2400" b="0" i="0" dirty="0">
                <a:effectLst/>
                <a:latin typeface="+mn-lt"/>
              </a:rPr>
            </a:br>
            <a:r>
              <a:rPr lang="es-ES" sz="2400" b="0" i="0" dirty="0">
                <a:effectLst/>
                <a:latin typeface="+mn-lt"/>
              </a:rPr>
              <a:t>Porta una arqueta y una maza por haber muerto a golpes de garrote, por lo que fue el patrón de los bataneros (</a:t>
            </a:r>
            <a:r>
              <a:rPr lang="es-ES" sz="2400" b="0" i="1" dirty="0">
                <a:effectLst/>
                <a:latin typeface="+mn-lt"/>
              </a:rPr>
              <a:t>¡qué simplicidad!</a:t>
            </a:r>
            <a:r>
              <a:rPr lang="es-ES" sz="2400" b="0" i="0" dirty="0">
                <a:effectLst/>
                <a:latin typeface="+mn-lt"/>
              </a:rPr>
              <a:t>).  </a:t>
            </a:r>
            <a:br>
              <a:rPr lang="es-ES" sz="2400" b="0" i="0" dirty="0">
                <a:effectLst/>
                <a:latin typeface="+mn-lt"/>
              </a:rPr>
            </a:br>
            <a:r>
              <a:rPr lang="es-ES" sz="2400" b="0" i="0" dirty="0">
                <a:effectLst/>
                <a:latin typeface="+mn-lt"/>
              </a:rPr>
              <a:t>Su inscripción dice "</a:t>
            </a:r>
            <a:r>
              <a:rPr lang="es-ES" sz="2400" b="0" i="1" dirty="0" err="1">
                <a:effectLst/>
                <a:latin typeface="+mn-lt"/>
              </a:rPr>
              <a:t>Iacobus</a:t>
            </a:r>
            <a:r>
              <a:rPr lang="es-ES" sz="2400" b="0" i="1" dirty="0">
                <a:effectLst/>
                <a:latin typeface="+mn-lt"/>
              </a:rPr>
              <a:t> </a:t>
            </a:r>
            <a:r>
              <a:rPr lang="es-ES" sz="2400" b="0" i="1" dirty="0" err="1">
                <a:effectLst/>
                <a:latin typeface="+mn-lt"/>
              </a:rPr>
              <a:t>Minor</a:t>
            </a:r>
            <a:r>
              <a:rPr lang="es-ES" sz="2400" b="0" i="1" dirty="0">
                <a:effectLst/>
                <a:latin typeface="+mn-lt"/>
              </a:rPr>
              <a:t>. </a:t>
            </a:r>
            <a:r>
              <a:rPr lang="es-ES" sz="2400" b="0" i="1" dirty="0" err="1">
                <a:effectLst/>
                <a:latin typeface="+mn-lt"/>
              </a:rPr>
              <a:t>Ascendit</a:t>
            </a:r>
            <a:r>
              <a:rPr lang="es-ES" sz="2400" b="0" i="1" dirty="0">
                <a:effectLst/>
                <a:latin typeface="+mn-lt"/>
              </a:rPr>
              <a:t> ad </a:t>
            </a:r>
            <a:r>
              <a:rPr lang="es-ES" sz="2400" b="0" i="1" dirty="0" err="1">
                <a:effectLst/>
                <a:latin typeface="+mn-lt"/>
              </a:rPr>
              <a:t>caelos</a:t>
            </a:r>
            <a:r>
              <a:rPr lang="es-ES" sz="2400" b="0" i="1" dirty="0">
                <a:effectLst/>
                <a:latin typeface="+mn-lt"/>
              </a:rPr>
              <a:t> </a:t>
            </a:r>
            <a:r>
              <a:rPr lang="es-ES" sz="2400" b="0" i="1" dirty="0" err="1">
                <a:effectLst/>
                <a:latin typeface="+mn-lt"/>
              </a:rPr>
              <a:t>sedt</a:t>
            </a:r>
            <a:r>
              <a:rPr lang="es-ES" sz="2400" b="0" i="1" dirty="0">
                <a:effectLst/>
                <a:latin typeface="+mn-lt"/>
              </a:rPr>
              <a:t> ad </a:t>
            </a:r>
            <a:r>
              <a:rPr lang="es-ES" sz="2400" b="0" i="1" dirty="0" err="1">
                <a:effectLst/>
                <a:latin typeface="+mn-lt"/>
              </a:rPr>
              <a:t>dexteram</a:t>
            </a:r>
            <a:r>
              <a:rPr lang="es-ES" sz="2400" b="0" i="1" dirty="0">
                <a:effectLst/>
                <a:latin typeface="+mn-lt"/>
              </a:rPr>
              <a:t> </a:t>
            </a:r>
            <a:r>
              <a:rPr lang="es-ES" sz="2400" b="0" i="1" dirty="0" err="1">
                <a:effectLst/>
                <a:latin typeface="+mn-lt"/>
              </a:rPr>
              <a:t>Patris</a:t>
            </a:r>
            <a:r>
              <a:rPr lang="es-ES" sz="2400" b="0" i="1" dirty="0">
                <a:effectLst/>
                <a:latin typeface="+mn-lt"/>
              </a:rPr>
              <a:t> </a:t>
            </a:r>
            <a:r>
              <a:rPr lang="es-ES" sz="2400" b="0" i="1" dirty="0" err="1">
                <a:effectLst/>
                <a:latin typeface="+mn-lt"/>
              </a:rPr>
              <a:t>Omnipotentem</a:t>
            </a:r>
            <a:r>
              <a:rPr lang="es-ES" sz="2400" b="0" i="0" dirty="0">
                <a:effectLst/>
                <a:latin typeface="+mn-lt"/>
              </a:rPr>
              <a:t>".</a:t>
            </a:r>
            <a:endParaRPr lang="es-ES" sz="5400" dirty="0">
              <a:latin typeface="+mn-lt"/>
            </a:endParaRPr>
          </a:p>
        </p:txBody>
      </p:sp>
      <p:pic>
        <p:nvPicPr>
          <p:cNvPr id="4" name="Imagen 3">
            <a:extLst>
              <a:ext uri="{FF2B5EF4-FFF2-40B4-BE49-F238E27FC236}">
                <a16:creationId xmlns:a16="http://schemas.microsoft.com/office/drawing/2014/main" id="{6BE18DE0-6932-4980-974D-8DE7D2104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9116" y="0"/>
            <a:ext cx="4642884" cy="6858000"/>
          </a:xfrm>
          <a:prstGeom prst="rect">
            <a:avLst/>
          </a:prstGeom>
        </p:spPr>
      </p:pic>
    </p:spTree>
    <p:extLst>
      <p:ext uri="{BB962C8B-B14F-4D97-AF65-F5344CB8AC3E}">
        <p14:creationId xmlns:p14="http://schemas.microsoft.com/office/powerpoint/2010/main" val="1777019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85709" cy="5869420"/>
          </a:xfrm>
        </p:spPr>
        <p:txBody>
          <a:bodyPr anchor="t">
            <a:normAutofit/>
          </a:bodyPr>
          <a:lstStyle/>
          <a:p>
            <a:r>
              <a:rPr lang="es-ES" sz="2400" b="0" i="1" dirty="0">
                <a:effectLst/>
                <a:latin typeface="+mn-lt"/>
              </a:rPr>
              <a:t>San Felipe y San Bartolomé</a:t>
            </a:r>
            <a:r>
              <a:rPr lang="es-ES" sz="2400" b="0" i="0" dirty="0">
                <a:effectLst/>
                <a:latin typeface="+mn-lt"/>
              </a:rPr>
              <a:t>.  </a:t>
            </a:r>
            <a:br>
              <a:rPr lang="es-ES" sz="2400" b="0" i="0" dirty="0">
                <a:effectLst/>
                <a:latin typeface="+mn-lt"/>
              </a:rPr>
            </a:br>
            <a:r>
              <a:rPr lang="es-ES" sz="2400" b="0" i="0" dirty="0">
                <a:effectLst/>
                <a:latin typeface="+mn-lt"/>
              </a:rPr>
              <a:t>San Felipe apenas es destacado en los evangelios y no posee ningún atributo determinado.  </a:t>
            </a:r>
            <a:br>
              <a:rPr lang="es-ES" sz="2400" b="0" i="0" dirty="0">
                <a:effectLst/>
                <a:latin typeface="+mn-lt"/>
              </a:rPr>
            </a:br>
            <a:r>
              <a:rPr lang="es-ES" sz="2400" b="0" i="0" dirty="0">
                <a:effectLst/>
                <a:latin typeface="+mn-lt"/>
              </a:rPr>
              <a:t>Su incompleta filacteria dice "</a:t>
            </a:r>
            <a:r>
              <a:rPr lang="es-ES" sz="2400" b="0" i="1" dirty="0" err="1">
                <a:effectLst/>
                <a:latin typeface="+mn-lt"/>
              </a:rPr>
              <a:t>Philipus</a:t>
            </a:r>
            <a:r>
              <a:rPr lang="es-ES" sz="2400" b="0" i="1" dirty="0">
                <a:effectLst/>
                <a:latin typeface="+mn-lt"/>
              </a:rPr>
              <a:t>.  Inde </a:t>
            </a:r>
            <a:r>
              <a:rPr lang="es-ES" sz="2400" b="0" i="1" dirty="0" err="1">
                <a:effectLst/>
                <a:latin typeface="+mn-lt"/>
              </a:rPr>
              <a:t>venturus</a:t>
            </a:r>
            <a:r>
              <a:rPr lang="es-ES" sz="2400" b="0" i="1" dirty="0">
                <a:effectLst/>
                <a:latin typeface="+mn-lt"/>
              </a:rPr>
              <a:t> </a:t>
            </a:r>
            <a:r>
              <a:rPr lang="es-ES" sz="2400" b="0" i="1" dirty="0" err="1">
                <a:effectLst/>
                <a:latin typeface="+mn-lt"/>
              </a:rPr>
              <a:t>est</a:t>
            </a:r>
            <a:r>
              <a:rPr lang="es-ES" sz="2400" b="0" i="1" dirty="0">
                <a:effectLst/>
                <a:latin typeface="+mn-lt"/>
              </a:rPr>
              <a:t> </a:t>
            </a:r>
            <a:r>
              <a:rPr lang="es-ES" sz="2400" b="0" i="1" dirty="0" err="1">
                <a:effectLst/>
                <a:latin typeface="+mn-lt"/>
              </a:rPr>
              <a:t>iudicare</a:t>
            </a:r>
            <a:r>
              <a:rPr lang="es-ES" sz="2400" b="0" i="1" dirty="0">
                <a:effectLst/>
                <a:latin typeface="+mn-lt"/>
              </a:rPr>
              <a:t> vivos et </a:t>
            </a:r>
            <a:r>
              <a:rPr lang="es-ES" sz="2400" b="0" i="1" dirty="0" err="1">
                <a:effectLst/>
                <a:latin typeface="+mn-lt"/>
              </a:rPr>
              <a:t>mortuos</a:t>
            </a:r>
            <a:r>
              <a:rPr lang="es-ES" sz="2400" b="0" i="0" dirty="0">
                <a:effectLst/>
                <a:latin typeface="+mn-lt"/>
              </a:rPr>
              <a:t>".  </a:t>
            </a:r>
            <a:br>
              <a:rPr lang="es-ES" sz="2400" b="0" i="0" dirty="0">
                <a:effectLst/>
                <a:latin typeface="+mn-lt"/>
              </a:rPr>
            </a:br>
            <a:r>
              <a:rPr lang="es-ES" sz="2400" b="0" i="0" dirty="0">
                <a:effectLst/>
                <a:latin typeface="+mn-lt"/>
              </a:rPr>
              <a:t>Bartolomé tampoco tuvo un papel protagonista.  </a:t>
            </a:r>
            <a:br>
              <a:rPr lang="es-ES" sz="2400" b="0" i="0" dirty="0">
                <a:effectLst/>
                <a:latin typeface="+mn-lt"/>
              </a:rPr>
            </a:br>
            <a:r>
              <a:rPr lang="es-ES" sz="2400" b="0" i="0" dirty="0">
                <a:effectLst/>
                <a:latin typeface="+mn-lt"/>
              </a:rPr>
              <a:t>Porta el alfanje con que fue desollado.  </a:t>
            </a:r>
            <a:br>
              <a:rPr lang="es-ES" sz="2400" b="0" i="0" dirty="0">
                <a:effectLst/>
                <a:latin typeface="+mn-lt"/>
              </a:rPr>
            </a:br>
            <a:r>
              <a:rPr lang="es-ES" sz="2400" b="0" i="0" dirty="0">
                <a:effectLst/>
                <a:latin typeface="+mn-lt"/>
              </a:rPr>
              <a:t>Su texto dice "</a:t>
            </a:r>
            <a:r>
              <a:rPr lang="es-ES" sz="2400" b="0" i="1" dirty="0" err="1">
                <a:effectLst/>
                <a:latin typeface="+mn-lt"/>
              </a:rPr>
              <a:t>Bartholomeus</a:t>
            </a:r>
            <a:r>
              <a:rPr lang="es-ES" sz="2400" b="0" i="1" dirty="0">
                <a:effectLst/>
                <a:latin typeface="+mn-lt"/>
              </a:rPr>
              <a:t>. Credo in </a:t>
            </a:r>
            <a:r>
              <a:rPr lang="es-ES" sz="2400" b="0" i="1" dirty="0" err="1">
                <a:effectLst/>
                <a:latin typeface="+mn-lt"/>
              </a:rPr>
              <a:t>Spiritum</a:t>
            </a:r>
            <a:r>
              <a:rPr lang="es-ES" sz="2400" b="0" i="1" dirty="0">
                <a:effectLst/>
                <a:latin typeface="+mn-lt"/>
              </a:rPr>
              <a:t> </a:t>
            </a:r>
            <a:r>
              <a:rPr lang="es-ES" sz="2400" b="0" i="1" dirty="0" err="1">
                <a:effectLst/>
                <a:latin typeface="+mn-lt"/>
              </a:rPr>
              <a:t>Sanctum</a:t>
            </a:r>
            <a:r>
              <a:rPr lang="es-ES" sz="2400" b="0" i="0" dirty="0">
                <a:effectLst/>
                <a:latin typeface="+mn-lt"/>
              </a:rPr>
              <a:t>".</a:t>
            </a:r>
            <a:endParaRPr lang="es-ES" sz="5400" dirty="0">
              <a:latin typeface="+mn-lt"/>
            </a:endParaRPr>
          </a:p>
        </p:txBody>
      </p:sp>
      <p:pic>
        <p:nvPicPr>
          <p:cNvPr id="4" name="Imagen 3">
            <a:extLst>
              <a:ext uri="{FF2B5EF4-FFF2-40B4-BE49-F238E27FC236}">
                <a16:creationId xmlns:a16="http://schemas.microsoft.com/office/drawing/2014/main" id="{0BC3D0AD-11B4-43E5-9FC6-D7C52E5DB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2772" y="0"/>
            <a:ext cx="4659228" cy="6878782"/>
          </a:xfrm>
          <a:prstGeom prst="rect">
            <a:avLst/>
          </a:prstGeom>
        </p:spPr>
      </p:pic>
    </p:spTree>
    <p:extLst>
      <p:ext uri="{BB962C8B-B14F-4D97-AF65-F5344CB8AC3E}">
        <p14:creationId xmlns:p14="http://schemas.microsoft.com/office/powerpoint/2010/main" val="2699554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01056" cy="5869420"/>
          </a:xfrm>
        </p:spPr>
        <p:txBody>
          <a:bodyPr anchor="t">
            <a:normAutofit/>
          </a:bodyPr>
          <a:lstStyle/>
          <a:p>
            <a:r>
              <a:rPr lang="es-ES" sz="2400" b="0" i="1" dirty="0">
                <a:effectLst/>
                <a:latin typeface="+mn-lt"/>
              </a:rPr>
              <a:t>San Mateo y San Simón</a:t>
            </a:r>
            <a:r>
              <a:rPr lang="es-ES" sz="2400" b="0" i="0" dirty="0">
                <a:effectLst/>
                <a:latin typeface="+mn-lt"/>
              </a:rPr>
              <a:t>.  </a:t>
            </a:r>
            <a:br>
              <a:rPr lang="es-ES" sz="2400" b="0" i="0" dirty="0">
                <a:effectLst/>
                <a:latin typeface="+mn-lt"/>
              </a:rPr>
            </a:br>
            <a:r>
              <a:rPr lang="es-ES" sz="2400" b="0" i="0" dirty="0">
                <a:effectLst/>
                <a:latin typeface="+mn-lt"/>
              </a:rPr>
              <a:t>San Mateo, el apóstol de la obediencia, que dejó su puesto de recaudador para seguir a Jesús.  </a:t>
            </a:r>
            <a:br>
              <a:rPr lang="es-ES" sz="2400" b="0" i="0" dirty="0">
                <a:effectLst/>
                <a:latin typeface="+mn-lt"/>
              </a:rPr>
            </a:br>
            <a:r>
              <a:rPr lang="es-ES" sz="2400" b="0" i="0" dirty="0">
                <a:effectLst/>
                <a:latin typeface="+mn-lt"/>
              </a:rPr>
              <a:t>Por su importante obra escrita tiene un lujoso libro.  </a:t>
            </a:r>
            <a:br>
              <a:rPr lang="es-ES" sz="2400" b="0" i="0" dirty="0">
                <a:effectLst/>
                <a:latin typeface="+mn-lt"/>
              </a:rPr>
            </a:br>
            <a:r>
              <a:rPr lang="es-ES" sz="2400" b="0" i="0" dirty="0">
                <a:effectLst/>
                <a:latin typeface="+mn-lt"/>
              </a:rPr>
              <a:t>La leyenda de su filacteria dice "</a:t>
            </a:r>
            <a:r>
              <a:rPr lang="es-ES" sz="2400" b="0" i="1" dirty="0">
                <a:effectLst/>
                <a:latin typeface="+mn-lt"/>
              </a:rPr>
              <a:t>Matheus, </a:t>
            </a:r>
            <a:r>
              <a:rPr lang="es-ES" sz="2400" b="0" i="1" dirty="0" err="1">
                <a:effectLst/>
                <a:latin typeface="+mn-lt"/>
              </a:rPr>
              <a:t>Sanctam</a:t>
            </a:r>
            <a:r>
              <a:rPr lang="es-ES" sz="2400" b="0" i="1" dirty="0">
                <a:effectLst/>
                <a:latin typeface="+mn-lt"/>
              </a:rPr>
              <a:t> </a:t>
            </a:r>
            <a:r>
              <a:rPr lang="es-ES" sz="2400" b="0" i="1" dirty="0" err="1">
                <a:effectLst/>
                <a:latin typeface="+mn-lt"/>
              </a:rPr>
              <a:t>Ecclesiam</a:t>
            </a:r>
            <a:r>
              <a:rPr lang="es-ES" sz="2400" b="0" i="1" dirty="0">
                <a:effectLst/>
                <a:latin typeface="+mn-lt"/>
              </a:rPr>
              <a:t> </a:t>
            </a:r>
            <a:r>
              <a:rPr lang="es-ES" sz="2400" b="0" i="1" dirty="0" err="1">
                <a:effectLst/>
                <a:latin typeface="+mn-lt"/>
              </a:rPr>
              <a:t>Catholicam</a:t>
            </a:r>
            <a:r>
              <a:rPr lang="es-ES" sz="2400" b="0" i="1" dirty="0">
                <a:effectLst/>
                <a:latin typeface="+mn-lt"/>
              </a:rPr>
              <a:t> Sanctorum </a:t>
            </a:r>
            <a:r>
              <a:rPr lang="es-ES" sz="2400" b="0" i="1" dirty="0" err="1">
                <a:effectLst/>
                <a:latin typeface="+mn-lt"/>
              </a:rPr>
              <a:t>comunionem</a:t>
            </a:r>
            <a:r>
              <a:rPr lang="es-ES" sz="2400" b="0" i="0" dirty="0">
                <a:effectLst/>
                <a:latin typeface="+mn-lt"/>
              </a:rPr>
              <a:t>".  </a:t>
            </a:r>
            <a:br>
              <a:rPr lang="es-ES" sz="2400" b="0" i="0" dirty="0">
                <a:effectLst/>
                <a:latin typeface="+mn-lt"/>
              </a:rPr>
            </a:br>
            <a:r>
              <a:rPr lang="es-ES" sz="2400" b="0" i="0" dirty="0">
                <a:effectLst/>
                <a:latin typeface="+mn-lt"/>
              </a:rPr>
              <a:t>Simón, hermano de Judas, lleva una espada envainada porque murió degollado.  </a:t>
            </a:r>
            <a:br>
              <a:rPr lang="es-ES" sz="2400" b="0" i="0" dirty="0">
                <a:effectLst/>
                <a:latin typeface="+mn-lt"/>
              </a:rPr>
            </a:br>
            <a:r>
              <a:rPr lang="es-ES" sz="2400" b="0" i="0" dirty="0">
                <a:effectLst/>
                <a:latin typeface="+mn-lt"/>
              </a:rPr>
              <a:t>Su texto dice "</a:t>
            </a:r>
            <a:r>
              <a:rPr lang="es-ES" sz="2400" b="0" i="1" dirty="0" err="1">
                <a:effectLst/>
                <a:latin typeface="+mn-lt"/>
              </a:rPr>
              <a:t>Simonis</a:t>
            </a:r>
            <a:r>
              <a:rPr lang="es-ES" sz="2400" b="0" i="1" dirty="0">
                <a:effectLst/>
                <a:latin typeface="+mn-lt"/>
              </a:rPr>
              <a:t>. </a:t>
            </a:r>
            <a:r>
              <a:rPr lang="es-ES" sz="2400" b="0" i="1" dirty="0" err="1">
                <a:effectLst/>
                <a:latin typeface="+mn-lt"/>
              </a:rPr>
              <a:t>Remissionem</a:t>
            </a:r>
            <a:r>
              <a:rPr lang="es-ES" sz="2400" b="0" i="1" dirty="0">
                <a:effectLst/>
                <a:latin typeface="+mn-lt"/>
              </a:rPr>
              <a:t> </a:t>
            </a:r>
            <a:r>
              <a:rPr lang="es-ES" sz="2400" b="0" i="1" dirty="0" err="1">
                <a:effectLst/>
                <a:latin typeface="+mn-lt"/>
              </a:rPr>
              <a:t>peccatorum</a:t>
            </a:r>
            <a:r>
              <a:rPr lang="es-ES" sz="2400" b="0" i="0" dirty="0">
                <a:effectLst/>
                <a:latin typeface="+mn-lt"/>
              </a:rPr>
              <a:t>".</a:t>
            </a:r>
            <a:endParaRPr lang="es-ES" sz="5400" dirty="0">
              <a:latin typeface="+mn-lt"/>
            </a:endParaRPr>
          </a:p>
        </p:txBody>
      </p:sp>
      <p:pic>
        <p:nvPicPr>
          <p:cNvPr id="4" name="Imagen 3">
            <a:extLst>
              <a:ext uri="{FF2B5EF4-FFF2-40B4-BE49-F238E27FC236}">
                <a16:creationId xmlns:a16="http://schemas.microsoft.com/office/drawing/2014/main" id="{E84B5AFA-F15D-471A-A0D9-63730203E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674" y="0"/>
            <a:ext cx="4678326" cy="6858000"/>
          </a:xfrm>
          <a:prstGeom prst="rect">
            <a:avLst/>
          </a:prstGeom>
        </p:spPr>
      </p:pic>
    </p:spTree>
    <p:extLst>
      <p:ext uri="{BB962C8B-B14F-4D97-AF65-F5344CB8AC3E}">
        <p14:creationId xmlns:p14="http://schemas.microsoft.com/office/powerpoint/2010/main" val="998257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47539" cy="5869420"/>
          </a:xfrm>
        </p:spPr>
        <p:txBody>
          <a:bodyPr anchor="t">
            <a:normAutofit/>
          </a:bodyPr>
          <a:lstStyle/>
          <a:p>
            <a:r>
              <a:rPr lang="es-ES" sz="2400" b="0" i="1" dirty="0">
                <a:effectLst/>
                <a:latin typeface="+mn-lt"/>
              </a:rPr>
              <a:t>San Judas Tadeo y San Matías</a:t>
            </a:r>
            <a:r>
              <a:rPr lang="es-ES" sz="2400" b="0" i="0" dirty="0">
                <a:effectLst/>
                <a:latin typeface="+mn-lt"/>
              </a:rPr>
              <a:t>.  </a:t>
            </a:r>
            <a:br>
              <a:rPr lang="es-ES" sz="2400" b="0" i="0" dirty="0">
                <a:effectLst/>
                <a:latin typeface="+mn-lt"/>
              </a:rPr>
            </a:br>
            <a:r>
              <a:rPr lang="es-ES" sz="2400" b="0" i="0" dirty="0">
                <a:effectLst/>
                <a:latin typeface="+mn-lt"/>
              </a:rPr>
              <a:t>Judas, hermano de Santiago el Menor y de Simón, porta una lanza terminada en punta de sierra, que fue el instrumento de su martirio tras predicar en Asia Menor con su hermano Simón.  </a:t>
            </a:r>
            <a:br>
              <a:rPr lang="es-ES" sz="2400" b="0" i="0" dirty="0">
                <a:effectLst/>
                <a:latin typeface="+mn-lt"/>
              </a:rPr>
            </a:br>
            <a:r>
              <a:rPr lang="es-ES" sz="2400" b="0" i="0" dirty="0">
                <a:effectLst/>
                <a:latin typeface="+mn-lt"/>
              </a:rPr>
              <a:t>Su texto dice "</a:t>
            </a:r>
            <a:r>
              <a:rPr lang="es-ES" sz="2400" b="0" i="1" dirty="0">
                <a:effectLst/>
                <a:latin typeface="+mn-lt"/>
              </a:rPr>
              <a:t>Judas </a:t>
            </a:r>
            <a:r>
              <a:rPr lang="es-ES" sz="2400" b="0" i="1" dirty="0" err="1">
                <a:effectLst/>
                <a:latin typeface="+mn-lt"/>
              </a:rPr>
              <a:t>Thadeus</a:t>
            </a:r>
            <a:r>
              <a:rPr lang="es-ES" sz="2400" b="0" i="1" dirty="0">
                <a:effectLst/>
                <a:latin typeface="+mn-lt"/>
              </a:rPr>
              <a:t>, </a:t>
            </a:r>
            <a:r>
              <a:rPr lang="es-ES" sz="2400" b="0" i="1" dirty="0" err="1">
                <a:effectLst/>
                <a:latin typeface="+mn-lt"/>
              </a:rPr>
              <a:t>Carnis</a:t>
            </a:r>
            <a:r>
              <a:rPr lang="es-ES" sz="2400" b="0" i="1" dirty="0">
                <a:effectLst/>
                <a:latin typeface="+mn-lt"/>
              </a:rPr>
              <a:t> </a:t>
            </a:r>
            <a:r>
              <a:rPr lang="es-ES" sz="2400" b="0" i="1" dirty="0" err="1">
                <a:effectLst/>
                <a:latin typeface="+mn-lt"/>
              </a:rPr>
              <a:t>resurrectionem</a:t>
            </a:r>
            <a:r>
              <a:rPr lang="es-ES" sz="2400" b="0" i="0" dirty="0">
                <a:effectLst/>
                <a:latin typeface="+mn-lt"/>
              </a:rPr>
              <a:t>".  </a:t>
            </a:r>
            <a:br>
              <a:rPr lang="es-ES" sz="2400" b="0" i="0" dirty="0">
                <a:effectLst/>
                <a:latin typeface="+mn-lt"/>
              </a:rPr>
            </a:br>
            <a:r>
              <a:rPr lang="es-ES" sz="2400" b="0" i="0" dirty="0">
                <a:effectLst/>
                <a:latin typeface="+mn-lt"/>
              </a:rPr>
              <a:t>San Matías, el sustituto de Judas Iscariote, evangelizó Judea, y porta un hacha de largo mango con la que pusieron fin a su vida.  </a:t>
            </a:r>
            <a:br>
              <a:rPr lang="es-ES" sz="2400" b="0" i="0" dirty="0">
                <a:effectLst/>
                <a:latin typeface="+mn-lt"/>
              </a:rPr>
            </a:br>
            <a:r>
              <a:rPr lang="es-ES" sz="2400" b="0" i="0" dirty="0">
                <a:effectLst/>
                <a:latin typeface="+mn-lt"/>
              </a:rPr>
              <a:t>Su texto dice "</a:t>
            </a:r>
            <a:r>
              <a:rPr lang="es-ES" sz="2400" b="0" i="1" dirty="0">
                <a:effectLst/>
                <a:latin typeface="+mn-lt"/>
              </a:rPr>
              <a:t>Mathías. Et </a:t>
            </a:r>
            <a:r>
              <a:rPr lang="es-ES" sz="2400" b="0" i="1" dirty="0" err="1">
                <a:effectLst/>
                <a:latin typeface="+mn-lt"/>
              </a:rPr>
              <a:t>vitam</a:t>
            </a:r>
            <a:r>
              <a:rPr lang="es-ES" sz="2400" b="0" i="1" dirty="0">
                <a:effectLst/>
                <a:latin typeface="+mn-lt"/>
              </a:rPr>
              <a:t> </a:t>
            </a:r>
            <a:r>
              <a:rPr lang="es-ES" sz="2400" b="0" i="1" dirty="0" err="1">
                <a:effectLst/>
                <a:latin typeface="+mn-lt"/>
              </a:rPr>
              <a:t>aeternam</a:t>
            </a:r>
            <a:r>
              <a:rPr lang="es-ES" sz="2400" b="0" i="1" dirty="0">
                <a:effectLst/>
                <a:latin typeface="+mn-lt"/>
              </a:rPr>
              <a:t>. Amen</a:t>
            </a:r>
            <a:r>
              <a:rPr lang="es-ES" sz="2400" b="0" i="0" dirty="0">
                <a:effectLst/>
                <a:latin typeface="+mn-lt"/>
              </a:rPr>
              <a:t>".</a:t>
            </a:r>
            <a:endParaRPr lang="es-ES" sz="5400" dirty="0">
              <a:latin typeface="+mn-lt"/>
            </a:endParaRPr>
          </a:p>
        </p:txBody>
      </p:sp>
      <p:pic>
        <p:nvPicPr>
          <p:cNvPr id="4" name="Imagen 3">
            <a:extLst>
              <a:ext uri="{FF2B5EF4-FFF2-40B4-BE49-F238E27FC236}">
                <a16:creationId xmlns:a16="http://schemas.microsoft.com/office/drawing/2014/main" id="{6D2AC5D3-50E2-4173-AB4D-D29D24B81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0157" y="0"/>
            <a:ext cx="4631843" cy="6858000"/>
          </a:xfrm>
          <a:prstGeom prst="rect">
            <a:avLst/>
          </a:prstGeom>
        </p:spPr>
      </p:pic>
    </p:spTree>
    <p:extLst>
      <p:ext uri="{BB962C8B-B14F-4D97-AF65-F5344CB8AC3E}">
        <p14:creationId xmlns:p14="http://schemas.microsoft.com/office/powerpoint/2010/main" val="4260346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415636" y="365125"/>
            <a:ext cx="11485419" cy="2142548"/>
          </a:xfrm>
        </p:spPr>
        <p:txBody>
          <a:bodyPr anchor="t">
            <a:normAutofit/>
          </a:bodyPr>
          <a:lstStyle/>
          <a:p>
            <a:r>
              <a:rPr lang="es-ES" sz="1600" b="1" i="0" dirty="0">
                <a:solidFill>
                  <a:srgbClr val="333333"/>
                </a:solidFill>
                <a:effectLst/>
                <a:latin typeface="+mn-lt"/>
              </a:rPr>
              <a:t>Malaquías</a:t>
            </a:r>
            <a:r>
              <a:rPr lang="es-ES" sz="1600" b="0" i="0" dirty="0">
                <a:solidFill>
                  <a:srgbClr val="333333"/>
                </a:solidFill>
                <a:effectLst/>
                <a:latin typeface="+mn-lt"/>
              </a:rPr>
              <a:t> era uno de los 12 Profetas llamados Menores por sus pocas obras escritas.  Con una mano sujeta una filacteria</a:t>
            </a:r>
            <a:r>
              <a:rPr lang="es-ES" sz="1600" b="0" i="0" u="none" strike="noStrike" baseline="30000" dirty="0">
                <a:solidFill>
                  <a:srgbClr val="37A096"/>
                </a:solidFill>
                <a:effectLst/>
                <a:latin typeface="+mn-lt"/>
                <a:hlinkClick r:id="rId2"/>
              </a:rPr>
              <a:t>*</a:t>
            </a:r>
            <a:r>
              <a:rPr lang="es-ES" sz="1600" b="0" i="0" dirty="0">
                <a:solidFill>
                  <a:srgbClr val="333333"/>
                </a:solidFill>
                <a:effectLst/>
                <a:latin typeface="+mn-lt"/>
              </a:rPr>
              <a:t> con su nombre y con la otra señala una donde se puede leer un fragmento del decimonoveno verso del 7º capítulo de la Profecía de Miqueas: </a:t>
            </a:r>
            <a:r>
              <a:rPr lang="es-ES" sz="1600" b="0" i="1" dirty="0" err="1">
                <a:solidFill>
                  <a:srgbClr val="333333"/>
                </a:solidFill>
                <a:effectLst/>
                <a:latin typeface="+mn-lt"/>
              </a:rPr>
              <a:t>Deponet</a:t>
            </a:r>
            <a:r>
              <a:rPr lang="es-ES" sz="1600" b="0" i="1" dirty="0">
                <a:solidFill>
                  <a:srgbClr val="333333"/>
                </a:solidFill>
                <a:effectLst/>
                <a:latin typeface="+mn-lt"/>
              </a:rPr>
              <a:t> </a:t>
            </a:r>
            <a:r>
              <a:rPr lang="es-ES" sz="1600" b="0" i="1" dirty="0" err="1">
                <a:solidFill>
                  <a:srgbClr val="333333"/>
                </a:solidFill>
                <a:effectLst/>
                <a:latin typeface="+mn-lt"/>
              </a:rPr>
              <a:t>Dóminus</a:t>
            </a:r>
            <a:r>
              <a:rPr lang="es-ES" sz="1600" b="0" i="1" dirty="0">
                <a:solidFill>
                  <a:srgbClr val="333333"/>
                </a:solidFill>
                <a:effectLst/>
                <a:latin typeface="+mn-lt"/>
              </a:rPr>
              <a:t> Omnes </a:t>
            </a:r>
            <a:r>
              <a:rPr lang="es-ES" sz="1600" b="0" i="1" dirty="0" err="1">
                <a:solidFill>
                  <a:srgbClr val="333333"/>
                </a:solidFill>
                <a:effectLst/>
                <a:latin typeface="+mn-lt"/>
              </a:rPr>
              <a:t>Iniquietates</a:t>
            </a:r>
            <a:r>
              <a:rPr lang="es-ES" sz="1600" b="0" i="0" dirty="0">
                <a:solidFill>
                  <a:srgbClr val="333333"/>
                </a:solidFill>
                <a:effectLst/>
                <a:latin typeface="+mn-lt"/>
              </a:rPr>
              <a:t>.</a:t>
            </a:r>
            <a:br>
              <a:rPr lang="es-ES" sz="1600" dirty="0">
                <a:latin typeface="+mn-lt"/>
              </a:rPr>
            </a:br>
            <a:r>
              <a:rPr lang="es-ES" sz="1600" b="1" i="0" dirty="0">
                <a:solidFill>
                  <a:srgbClr val="333333"/>
                </a:solidFill>
                <a:effectLst/>
                <a:latin typeface="+mn-lt"/>
              </a:rPr>
              <a:t>Daniel,</a:t>
            </a:r>
            <a:r>
              <a:rPr lang="es-ES" sz="1600" b="0" i="0" dirty="0">
                <a:solidFill>
                  <a:srgbClr val="333333"/>
                </a:solidFill>
                <a:effectLst/>
                <a:latin typeface="+mn-lt"/>
              </a:rPr>
              <a:t> en el centro, es uno de los grandes profetas por su gran obra.  Su filacteria contiene la cita </a:t>
            </a:r>
            <a:r>
              <a:rPr lang="es-ES" sz="1600" b="0" i="1" dirty="0">
                <a:solidFill>
                  <a:srgbClr val="333333"/>
                </a:solidFill>
                <a:effectLst/>
                <a:latin typeface="+mn-lt"/>
              </a:rPr>
              <a:t>Daniel, </a:t>
            </a:r>
            <a:r>
              <a:rPr lang="es-ES" sz="1600" b="0" i="1" dirty="0" err="1">
                <a:solidFill>
                  <a:srgbClr val="333333"/>
                </a:solidFill>
                <a:effectLst/>
                <a:latin typeface="+mn-lt"/>
              </a:rPr>
              <a:t>educam</a:t>
            </a:r>
            <a:r>
              <a:rPr lang="es-ES" sz="1600" b="0" i="1" dirty="0">
                <a:solidFill>
                  <a:srgbClr val="333333"/>
                </a:solidFill>
                <a:effectLst/>
                <a:latin typeface="+mn-lt"/>
              </a:rPr>
              <a:t> vos de </a:t>
            </a:r>
            <a:r>
              <a:rPr lang="es-ES" sz="1600" b="0" i="1" dirty="0" err="1">
                <a:solidFill>
                  <a:srgbClr val="333333"/>
                </a:solidFill>
                <a:effectLst/>
                <a:latin typeface="+mn-lt"/>
              </a:rPr>
              <a:t>Sepulcris</a:t>
            </a:r>
            <a:r>
              <a:rPr lang="es-ES" sz="1600" b="0" i="1" dirty="0">
                <a:solidFill>
                  <a:srgbClr val="333333"/>
                </a:solidFill>
                <a:effectLst/>
                <a:latin typeface="+mn-lt"/>
              </a:rPr>
              <a:t> </a:t>
            </a:r>
            <a:r>
              <a:rPr lang="es-ES" sz="1600" b="0" i="1" dirty="0" err="1">
                <a:solidFill>
                  <a:srgbClr val="333333"/>
                </a:solidFill>
                <a:effectLst/>
                <a:latin typeface="+mn-lt"/>
              </a:rPr>
              <a:t>vestris</a:t>
            </a:r>
            <a:r>
              <a:rPr lang="es-ES" sz="1600" b="0" i="0" dirty="0">
                <a:solidFill>
                  <a:srgbClr val="333333"/>
                </a:solidFill>
                <a:effectLst/>
                <a:latin typeface="+mn-lt"/>
              </a:rPr>
              <a:t>, de la obra de Ezequiel XXXVII-12.</a:t>
            </a:r>
            <a:br>
              <a:rPr lang="es-ES" sz="1600" dirty="0">
                <a:latin typeface="+mn-lt"/>
              </a:rPr>
            </a:br>
            <a:r>
              <a:rPr lang="es-ES" sz="1600" b="1" i="0" dirty="0">
                <a:solidFill>
                  <a:srgbClr val="333333"/>
                </a:solidFill>
                <a:effectLst/>
                <a:latin typeface="+mn-lt"/>
              </a:rPr>
              <a:t>Ezequiel</a:t>
            </a:r>
            <a:r>
              <a:rPr lang="es-ES" sz="1600" b="0" i="0" dirty="0">
                <a:solidFill>
                  <a:srgbClr val="333333"/>
                </a:solidFill>
                <a:effectLst/>
                <a:latin typeface="+mn-lt"/>
              </a:rPr>
              <a:t>, otro de los grandes profetas de canon hebraico, y su filacteria dice </a:t>
            </a:r>
            <a:r>
              <a:rPr lang="es-ES" sz="1600" b="0" i="1" dirty="0" err="1">
                <a:solidFill>
                  <a:srgbClr val="333333"/>
                </a:solidFill>
                <a:effectLst/>
                <a:latin typeface="+mn-lt"/>
              </a:rPr>
              <a:t>Evigilabunt</a:t>
            </a:r>
            <a:r>
              <a:rPr lang="es-ES" sz="1600" b="0" i="1" dirty="0">
                <a:solidFill>
                  <a:srgbClr val="333333"/>
                </a:solidFill>
                <a:effectLst/>
                <a:latin typeface="+mn-lt"/>
              </a:rPr>
              <a:t> alii ad </a:t>
            </a:r>
            <a:r>
              <a:rPr lang="es-ES" sz="1600" b="0" i="1" dirty="0" err="1">
                <a:solidFill>
                  <a:srgbClr val="333333"/>
                </a:solidFill>
                <a:effectLst/>
                <a:latin typeface="+mn-lt"/>
              </a:rPr>
              <a:t>vitam</a:t>
            </a:r>
            <a:r>
              <a:rPr lang="es-ES" sz="1600" b="0" i="1" dirty="0">
                <a:solidFill>
                  <a:srgbClr val="333333"/>
                </a:solidFill>
                <a:effectLst/>
                <a:latin typeface="+mn-lt"/>
              </a:rPr>
              <a:t>, alii...</a:t>
            </a:r>
            <a:r>
              <a:rPr lang="es-ES" sz="1600" b="0" i="0" dirty="0">
                <a:solidFill>
                  <a:srgbClr val="333333"/>
                </a:solidFill>
                <a:effectLst/>
                <a:latin typeface="+mn-lt"/>
              </a:rPr>
              <a:t> que es una parte del 2º verso del capítulo 12 de Daniel.</a:t>
            </a:r>
            <a:br>
              <a:rPr lang="es-ES" sz="1600" dirty="0">
                <a:latin typeface="+mn-lt"/>
              </a:rPr>
            </a:br>
            <a:r>
              <a:rPr lang="es-ES" sz="1600" b="0" i="0" dirty="0">
                <a:solidFill>
                  <a:srgbClr val="333333"/>
                </a:solidFill>
                <a:effectLst/>
                <a:latin typeface="+mn-lt"/>
              </a:rPr>
              <a:t>En esta bella pieza destaca la enmarcación de los profetas, en madera dorada, así como los detalles en relieves dorados, los encajes de las ropas y las joyas.</a:t>
            </a:r>
            <a:endParaRPr lang="es-ES" sz="4000" dirty="0">
              <a:latin typeface="+mn-lt"/>
            </a:endParaRPr>
          </a:p>
        </p:txBody>
      </p:sp>
      <p:pic>
        <p:nvPicPr>
          <p:cNvPr id="4" name="Imagen 3">
            <a:extLst>
              <a:ext uri="{FF2B5EF4-FFF2-40B4-BE49-F238E27FC236}">
                <a16:creationId xmlns:a16="http://schemas.microsoft.com/office/drawing/2014/main" id="{9DCE3D22-8C4A-4580-9027-957B8E218E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07" y="2507673"/>
            <a:ext cx="12138093" cy="4383855"/>
          </a:xfrm>
          <a:prstGeom prst="rect">
            <a:avLst/>
          </a:prstGeom>
        </p:spPr>
      </p:pic>
    </p:spTree>
    <p:extLst>
      <p:ext uri="{BB962C8B-B14F-4D97-AF65-F5344CB8AC3E}">
        <p14:creationId xmlns:p14="http://schemas.microsoft.com/office/powerpoint/2010/main" val="3807549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11291455" cy="2031711"/>
          </a:xfrm>
        </p:spPr>
        <p:txBody>
          <a:bodyPr anchor="t">
            <a:normAutofit fontScale="90000"/>
          </a:bodyPr>
          <a:lstStyle/>
          <a:p>
            <a:pPr fontAlgn="base"/>
            <a:r>
              <a:rPr lang="es-ES" sz="2200" b="1" i="0" dirty="0">
                <a:solidFill>
                  <a:srgbClr val="333333"/>
                </a:solidFill>
                <a:effectLst/>
                <a:latin typeface="+mn-lt"/>
              </a:rPr>
              <a:t>Profetas Jeremías, Joel y Miqueas</a:t>
            </a:r>
            <a:r>
              <a:rPr lang="es-ES" sz="2200" b="0" i="0" dirty="0">
                <a:solidFill>
                  <a:srgbClr val="333333"/>
                </a:solidFill>
                <a:effectLst/>
                <a:latin typeface="+mn-lt"/>
              </a:rPr>
              <a:t>. La pintura en sí es de la misma calidad y seguramente autor (Martín Bernat y su taller) que la conocida hasta ahora de profetas, si bien los adornos de madera (en formas de orlas circulares) se encuentran en mucho mejor estado. Una razón más para disfrutarla en el Museo.</a:t>
            </a:r>
            <a:br>
              <a:rPr lang="es-ES" sz="2200" b="0" i="0" dirty="0">
                <a:solidFill>
                  <a:srgbClr val="333333"/>
                </a:solidFill>
                <a:effectLst/>
                <a:latin typeface="+mn-lt"/>
              </a:rPr>
            </a:br>
            <a:r>
              <a:rPr lang="es-ES" sz="2200" b="0" i="0" dirty="0">
                <a:solidFill>
                  <a:srgbClr val="333333"/>
                </a:solidFill>
                <a:effectLst/>
                <a:latin typeface="+mn-lt"/>
              </a:rPr>
              <a:t>En esta composición aparece un profeta importante Jeremías, y dos de los llamados menores, Joel y Miqueas. Esta distribución de profetas vuelve a dar que pensar, que dado que faltan profetas principales, pudiesen haber existido otras tablas antiguamente.</a:t>
            </a:r>
            <a:br>
              <a:rPr lang="es-ES" sz="1100" b="0" i="0" dirty="0">
                <a:solidFill>
                  <a:srgbClr val="333333"/>
                </a:solidFill>
                <a:effectLst/>
                <a:latin typeface="Varela Round"/>
              </a:rPr>
            </a:br>
            <a:endParaRPr lang="es-ES" sz="2800" dirty="0"/>
          </a:p>
        </p:txBody>
      </p:sp>
      <p:pic>
        <p:nvPicPr>
          <p:cNvPr id="4" name="Imagen 3">
            <a:extLst>
              <a:ext uri="{FF2B5EF4-FFF2-40B4-BE49-F238E27FC236}">
                <a16:creationId xmlns:a16="http://schemas.microsoft.com/office/drawing/2014/main" id="{607B23BD-AD07-4DB6-A40F-1539B18C49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78" y="2396836"/>
            <a:ext cx="12224878" cy="4468091"/>
          </a:xfrm>
          <a:prstGeom prst="rect">
            <a:avLst/>
          </a:prstGeom>
        </p:spPr>
      </p:pic>
    </p:spTree>
    <p:extLst>
      <p:ext uri="{BB962C8B-B14F-4D97-AF65-F5344CB8AC3E}">
        <p14:creationId xmlns:p14="http://schemas.microsoft.com/office/powerpoint/2010/main" val="1009981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2054185" y="351270"/>
            <a:ext cx="7885188" cy="5869420"/>
          </a:xfrm>
        </p:spPr>
        <p:txBody>
          <a:bodyPr anchor="t">
            <a:normAutofit/>
          </a:bodyPr>
          <a:lstStyle/>
          <a:p>
            <a:r>
              <a:rPr lang="es-ES" sz="2400" b="0" i="0" dirty="0">
                <a:effectLst/>
                <a:latin typeface="+mn-lt"/>
              </a:rPr>
              <a:t>A la </a:t>
            </a:r>
            <a:r>
              <a:rPr lang="es-ES" sz="2400" dirty="0">
                <a:latin typeface="+mn-lt"/>
              </a:rPr>
              <a:t>izquierda </a:t>
            </a:r>
            <a:r>
              <a:rPr lang="es-ES" sz="2400" b="0" i="0" dirty="0">
                <a:effectLst/>
                <a:latin typeface="+mn-lt"/>
              </a:rPr>
              <a:t>se ve al ángel portando una caña con la esponja con la que, según cuentan los Evangelios, los soldados dieron de beber a Jesús, y un cubo de madera.</a:t>
            </a:r>
            <a:br>
              <a:rPr lang="es-ES" sz="2400" dirty="0">
                <a:latin typeface="+mn-lt"/>
              </a:rPr>
            </a:br>
            <a:r>
              <a:rPr lang="es-ES" sz="2400" b="0" i="0" dirty="0">
                <a:effectLst/>
                <a:latin typeface="+mn-lt"/>
              </a:rPr>
              <a:t>La caña y el cubo se hicieron objetos de culto muy populares a fines de la Edad Media, a los que atribuían las mismas virtudes que a la señal de la Cruz, por ser signos de la Pasión.</a:t>
            </a:r>
            <a:br>
              <a:rPr lang="es-ES" sz="2400" b="0" i="0" dirty="0">
                <a:effectLst/>
                <a:latin typeface="+mn-lt"/>
              </a:rPr>
            </a:br>
            <a:br>
              <a:rPr lang="es-ES" sz="2400" b="0" i="0" dirty="0">
                <a:effectLst/>
                <a:latin typeface="+mn-lt"/>
              </a:rPr>
            </a:br>
            <a:br>
              <a:rPr lang="es-ES" sz="2400" b="0" i="0" dirty="0">
                <a:effectLst/>
                <a:latin typeface="+mn-lt"/>
              </a:rPr>
            </a:br>
            <a:r>
              <a:rPr lang="es-ES" sz="2400" b="0" i="0" dirty="0">
                <a:effectLst/>
                <a:latin typeface="+mn-lt"/>
              </a:rPr>
              <a:t>A la derecha el ángel porta la columna sagrada, instrumento de la pasión y objeto de veneración durante la Edad Media.  Este y otros instrumentos (conocidos como </a:t>
            </a:r>
            <a:r>
              <a:rPr lang="es-ES" sz="2400" b="0" i="1" dirty="0">
                <a:effectLst/>
                <a:latin typeface="+mn-lt"/>
              </a:rPr>
              <a:t>armas de Cristo</a:t>
            </a:r>
            <a:r>
              <a:rPr lang="es-ES" sz="2400" b="0" i="0" dirty="0">
                <a:effectLst/>
                <a:latin typeface="+mn-lt"/>
              </a:rPr>
              <a:t>) solían llevarlos ángeles o aparecían juntos.</a:t>
            </a:r>
            <a:endParaRPr lang="es-ES" sz="5400" dirty="0">
              <a:latin typeface="+mn-lt"/>
            </a:endParaRPr>
          </a:p>
        </p:txBody>
      </p:sp>
      <p:pic>
        <p:nvPicPr>
          <p:cNvPr id="4" name="Imagen 3">
            <a:extLst>
              <a:ext uri="{FF2B5EF4-FFF2-40B4-BE49-F238E27FC236}">
                <a16:creationId xmlns:a16="http://schemas.microsoft.com/office/drawing/2014/main" id="{6C934CEF-0F79-404C-9686-E269CCEAB2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9372" y="0"/>
            <a:ext cx="2252628" cy="6858000"/>
          </a:xfrm>
          <a:prstGeom prst="rect">
            <a:avLst/>
          </a:prstGeom>
        </p:spPr>
      </p:pic>
      <p:pic>
        <p:nvPicPr>
          <p:cNvPr id="6" name="Imagen 5">
            <a:extLst>
              <a:ext uri="{FF2B5EF4-FFF2-40B4-BE49-F238E27FC236}">
                <a16:creationId xmlns:a16="http://schemas.microsoft.com/office/drawing/2014/main" id="{D74BFD52-83EE-4CE1-ABB5-FEC4CDF919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10" y="20783"/>
            <a:ext cx="2084294" cy="6857999"/>
          </a:xfrm>
          <a:prstGeom prst="rect">
            <a:avLst/>
          </a:prstGeom>
        </p:spPr>
      </p:pic>
    </p:spTree>
    <p:extLst>
      <p:ext uri="{BB962C8B-B14F-4D97-AF65-F5344CB8AC3E}">
        <p14:creationId xmlns:p14="http://schemas.microsoft.com/office/powerpoint/2010/main" val="2239876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920836" y="0"/>
            <a:ext cx="5001491" cy="6854177"/>
          </a:xfrm>
        </p:spPr>
        <p:txBody>
          <a:bodyPr anchor="ctr">
            <a:normAutofit/>
          </a:bodyPr>
          <a:lstStyle/>
          <a:p>
            <a:pPr fontAlgn="base"/>
            <a:r>
              <a:rPr lang="es-ES" sz="2400" dirty="0">
                <a:latin typeface="+mn-lt"/>
              </a:rPr>
              <a:t>N</a:t>
            </a:r>
            <a:r>
              <a:rPr lang="es-ES" sz="2400" b="0" i="0" dirty="0">
                <a:effectLst/>
                <a:latin typeface="+mn-lt"/>
              </a:rPr>
              <a:t>o están expuestas con el resto del retablo, permanecen sin restaurar en el depósito del Museo de Zaragoza.  Estas obras son ciertamente menores en comparación con las del resto de la obra, y sin duda constituían la parte superior del guardapolvos al que servían de marco, tal como aparecen en otros ejemplares de la misma época y escuela.</a:t>
            </a:r>
            <a:br>
              <a:rPr lang="es-ES" sz="2400" b="0" i="0" dirty="0">
                <a:effectLst/>
                <a:latin typeface="+mn-lt"/>
              </a:rPr>
            </a:br>
            <a:r>
              <a:rPr lang="es-ES" sz="2400" b="0" i="0" dirty="0">
                <a:effectLst/>
                <a:latin typeface="+mn-lt"/>
              </a:rPr>
              <a:t>La técnica pictórica es la misma que en el resto del retablo, y también lo son su traza y estilo. Dos de ellas habrían sido realizadas por el taller de Martín Bernat y otras dos por el de Miguel Jiménez.</a:t>
            </a:r>
            <a:br>
              <a:rPr lang="es-ES" sz="2400" b="0" i="0" dirty="0">
                <a:effectLst/>
                <a:latin typeface="+mn-lt"/>
              </a:rPr>
            </a:br>
            <a:r>
              <a:rPr lang="es-ES" sz="2400" b="0" i="0" dirty="0">
                <a:effectLst/>
                <a:latin typeface="+mn-lt"/>
              </a:rPr>
              <a:t>Su contenido consiste en cuatro bustos de ángeles llevando nuevos elementos relacionados con la Pasión de Jesús.</a:t>
            </a:r>
            <a:endParaRPr lang="es-ES" sz="5400" dirty="0">
              <a:latin typeface="+mn-lt"/>
            </a:endParaRPr>
          </a:p>
        </p:txBody>
      </p:sp>
      <p:pic>
        <p:nvPicPr>
          <p:cNvPr id="4" name="Imagen 3">
            <a:extLst>
              <a:ext uri="{FF2B5EF4-FFF2-40B4-BE49-F238E27FC236}">
                <a16:creationId xmlns:a16="http://schemas.microsoft.com/office/drawing/2014/main" id="{7FFC149E-71CD-4569-9302-B802A1CE0A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9295" y="5167745"/>
            <a:ext cx="3292705" cy="1690255"/>
          </a:xfrm>
          <a:prstGeom prst="rect">
            <a:avLst/>
          </a:prstGeom>
        </p:spPr>
      </p:pic>
      <p:pic>
        <p:nvPicPr>
          <p:cNvPr id="6" name="Imagen 5">
            <a:extLst>
              <a:ext uri="{FF2B5EF4-FFF2-40B4-BE49-F238E27FC236}">
                <a16:creationId xmlns:a16="http://schemas.microsoft.com/office/drawing/2014/main" id="{0EB2BDBA-860B-4A61-BEC0-47E209A266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850105" cy="2438400"/>
          </a:xfrm>
          <a:prstGeom prst="rect">
            <a:avLst/>
          </a:prstGeom>
        </p:spPr>
      </p:pic>
      <p:pic>
        <p:nvPicPr>
          <p:cNvPr id="8" name="Imagen 7">
            <a:extLst>
              <a:ext uri="{FF2B5EF4-FFF2-40B4-BE49-F238E27FC236}">
                <a16:creationId xmlns:a16="http://schemas.microsoft.com/office/drawing/2014/main" id="{42A0BB70-39F8-4770-8669-1DFF21689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9234" y="2127"/>
            <a:ext cx="3322766" cy="2117618"/>
          </a:xfrm>
          <a:prstGeom prst="rect">
            <a:avLst/>
          </a:prstGeom>
        </p:spPr>
      </p:pic>
      <p:pic>
        <p:nvPicPr>
          <p:cNvPr id="10" name="Imagen 9">
            <a:extLst>
              <a:ext uri="{FF2B5EF4-FFF2-40B4-BE49-F238E27FC236}">
                <a16:creationId xmlns:a16="http://schemas.microsoft.com/office/drawing/2014/main" id="{75AE629B-54C8-45A7-819E-1BD70E875D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710545"/>
            <a:ext cx="3850838" cy="2143633"/>
          </a:xfrm>
          <a:prstGeom prst="rect">
            <a:avLst/>
          </a:prstGeom>
        </p:spPr>
      </p:pic>
    </p:spTree>
    <p:extLst>
      <p:ext uri="{BB962C8B-B14F-4D97-AF65-F5344CB8AC3E}">
        <p14:creationId xmlns:p14="http://schemas.microsoft.com/office/powerpoint/2010/main" val="3114752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2041144"/>
            <a:ext cx="5957454" cy="4813034"/>
          </a:xfrm>
        </p:spPr>
        <p:txBody>
          <a:bodyPr anchor="t">
            <a:noAutofit/>
          </a:bodyPr>
          <a:lstStyle/>
          <a:p>
            <a:pPr fontAlgn="base"/>
            <a:r>
              <a:rPr lang="es-ES" sz="2400" b="0" i="0" dirty="0">
                <a:effectLst/>
                <a:latin typeface="+mn-lt"/>
              </a:rPr>
              <a:t>Es un ángel de medio cuerpo llevando como atributos, en su mano derecha </a:t>
            </a:r>
            <a:r>
              <a:rPr lang="es-ES" sz="2400" b="1" i="0" dirty="0">
                <a:effectLst/>
                <a:latin typeface="+mn-lt"/>
              </a:rPr>
              <a:t>un lienzo blanco -la túnica sin costura de la que habla San Juan- y unos dados</a:t>
            </a:r>
            <a:r>
              <a:rPr lang="es-ES" sz="2400" b="0" i="0" dirty="0">
                <a:effectLst/>
                <a:latin typeface="+mn-lt"/>
              </a:rPr>
              <a:t> con los que se la sortearon los soldados; en la mano izquierda tiene </a:t>
            </a:r>
            <a:r>
              <a:rPr lang="es-ES" sz="2400" b="1" i="0" dirty="0">
                <a:effectLst/>
                <a:latin typeface="+mn-lt"/>
              </a:rPr>
              <a:t>la bolsa de cuero con los treinta siclos de plata de la traición de Judas Iscariote.</a:t>
            </a:r>
            <a:r>
              <a:rPr lang="es-ES" sz="2400" b="0" i="0" dirty="0">
                <a:effectLst/>
                <a:latin typeface="+mn-lt"/>
              </a:rPr>
              <a:t>  El ángel luce un grueso broche dorado en relieve de estuco.  Su rostro tiene grandes facciones de rasgos duros y la expresión es de acusada melancolía.  Es un modelo bastante común entre los personajes del retablo.  Cabría incluir esta tabla en la producción del taller de Martín Bernat.</a:t>
            </a:r>
            <a:endParaRPr lang="es-ES" sz="2400" dirty="0">
              <a:latin typeface="+mn-lt"/>
            </a:endParaRPr>
          </a:p>
        </p:txBody>
      </p:sp>
      <p:pic>
        <p:nvPicPr>
          <p:cNvPr id="4" name="Imagen 3">
            <a:extLst>
              <a:ext uri="{FF2B5EF4-FFF2-40B4-BE49-F238E27FC236}">
                <a16:creationId xmlns:a16="http://schemas.microsoft.com/office/drawing/2014/main" id="{7FFC149E-71CD-4569-9302-B802A1CE0A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3976254" cy="2041144"/>
          </a:xfrm>
          <a:prstGeom prst="rect">
            <a:avLst/>
          </a:prstGeom>
        </p:spPr>
      </p:pic>
      <p:pic>
        <p:nvPicPr>
          <p:cNvPr id="6" name="Imagen 5">
            <a:extLst>
              <a:ext uri="{FF2B5EF4-FFF2-40B4-BE49-F238E27FC236}">
                <a16:creationId xmlns:a16="http://schemas.microsoft.com/office/drawing/2014/main" id="{0EB2BDBA-860B-4A61-BEC0-47E209A266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4986" y="3629891"/>
            <a:ext cx="5097014" cy="3228109"/>
          </a:xfrm>
          <a:prstGeom prst="rect">
            <a:avLst/>
          </a:prstGeom>
        </p:spPr>
      </p:pic>
      <p:sp>
        <p:nvSpPr>
          <p:cNvPr id="7" name="Título 1">
            <a:extLst>
              <a:ext uri="{FF2B5EF4-FFF2-40B4-BE49-F238E27FC236}">
                <a16:creationId xmlns:a16="http://schemas.microsoft.com/office/drawing/2014/main" id="{5A5C3084-3F1F-47C6-9127-33A13F706755}"/>
              </a:ext>
            </a:extLst>
          </p:cNvPr>
          <p:cNvSpPr txBox="1">
            <a:spLocks/>
          </p:cNvSpPr>
          <p:nvPr/>
        </p:nvSpPr>
        <p:spPr>
          <a:xfrm>
            <a:off x="7094986" y="1787236"/>
            <a:ext cx="5097014" cy="184265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base"/>
            <a:r>
              <a:rPr lang="es-ES" sz="2400" dirty="0">
                <a:latin typeface="+mn-lt"/>
              </a:rPr>
              <a:t>El ángel, ligeramente vuelto hacia el lado izquierdo, porta en sus manos un </a:t>
            </a:r>
            <a:r>
              <a:rPr lang="es-ES" sz="2400" b="1" dirty="0">
                <a:latin typeface="+mn-lt"/>
              </a:rPr>
              <a:t>trozo del madero de la cruz.</a:t>
            </a:r>
            <a:endParaRPr lang="es-ES" sz="2400" dirty="0">
              <a:latin typeface="+mn-lt"/>
            </a:endParaRPr>
          </a:p>
        </p:txBody>
      </p:sp>
    </p:spTree>
    <p:extLst>
      <p:ext uri="{BB962C8B-B14F-4D97-AF65-F5344CB8AC3E}">
        <p14:creationId xmlns:p14="http://schemas.microsoft.com/office/powerpoint/2010/main" val="181072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0" y="3089564"/>
            <a:ext cx="5593028" cy="2632364"/>
          </a:xfrm>
        </p:spPr>
        <p:txBody>
          <a:bodyPr anchor="t">
            <a:noAutofit/>
          </a:bodyPr>
          <a:lstStyle/>
          <a:p>
            <a:pPr fontAlgn="base"/>
            <a:r>
              <a:rPr lang="es-ES" sz="2400" b="0" i="0" dirty="0">
                <a:effectLst/>
                <a:latin typeface="+mn-lt"/>
              </a:rPr>
              <a:t>Un ángel con </a:t>
            </a:r>
            <a:r>
              <a:rPr lang="es-ES" sz="2400" b="1" i="0" dirty="0">
                <a:effectLst/>
                <a:latin typeface="+mn-lt"/>
              </a:rPr>
              <a:t>unas tenazas y un martillo,</a:t>
            </a:r>
            <a:r>
              <a:rPr lang="es-ES" sz="2400" b="0" i="0" dirty="0">
                <a:effectLst/>
                <a:latin typeface="+mn-lt"/>
              </a:rPr>
              <a:t> instrumentos empleados para clavar a Jesús en la cruz y luego para descolgarlo, a petición de José de Arimatea.  Como en la tabla anterior, destaca su afligida cabeza, y seguramente es del mismo artista, dadas las similitudes.</a:t>
            </a:r>
            <a:endParaRPr lang="es-ES" sz="2400" dirty="0">
              <a:latin typeface="+mn-lt"/>
            </a:endParaRPr>
          </a:p>
        </p:txBody>
      </p:sp>
      <p:pic>
        <p:nvPicPr>
          <p:cNvPr id="8" name="Imagen 7">
            <a:extLst>
              <a:ext uri="{FF2B5EF4-FFF2-40B4-BE49-F238E27FC236}">
                <a16:creationId xmlns:a16="http://schemas.microsoft.com/office/drawing/2014/main" id="{42A0BB70-39F8-4770-8669-1DFF21689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6436" y="3440959"/>
            <a:ext cx="5375564" cy="3425878"/>
          </a:xfrm>
          <a:prstGeom prst="rect">
            <a:avLst/>
          </a:prstGeom>
        </p:spPr>
      </p:pic>
      <p:pic>
        <p:nvPicPr>
          <p:cNvPr id="10" name="Imagen 9">
            <a:extLst>
              <a:ext uri="{FF2B5EF4-FFF2-40B4-BE49-F238E27FC236}">
                <a16:creationId xmlns:a16="http://schemas.microsoft.com/office/drawing/2014/main" id="{75AE629B-54C8-45A7-819E-1BD70E875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88"/>
            <a:ext cx="5593028" cy="3113452"/>
          </a:xfrm>
          <a:prstGeom prst="rect">
            <a:avLst/>
          </a:prstGeom>
        </p:spPr>
      </p:pic>
      <p:sp>
        <p:nvSpPr>
          <p:cNvPr id="7" name="Título 1">
            <a:extLst>
              <a:ext uri="{FF2B5EF4-FFF2-40B4-BE49-F238E27FC236}">
                <a16:creationId xmlns:a16="http://schemas.microsoft.com/office/drawing/2014/main" id="{9AA66FEC-BA24-4463-8C1F-E64D9944B94C}"/>
              </a:ext>
            </a:extLst>
          </p:cNvPr>
          <p:cNvSpPr txBox="1">
            <a:spLocks/>
          </p:cNvSpPr>
          <p:nvPr/>
        </p:nvSpPr>
        <p:spPr>
          <a:xfrm>
            <a:off x="6598972" y="12660"/>
            <a:ext cx="5593028" cy="340438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base"/>
            <a:r>
              <a:rPr lang="es-ES" sz="2400" dirty="0">
                <a:latin typeface="+mn-lt"/>
              </a:rPr>
              <a:t>El ángel presenta como "armas de la Pasión de Cristo" </a:t>
            </a:r>
            <a:r>
              <a:rPr lang="es-ES" sz="2400" b="1" dirty="0">
                <a:latin typeface="+mn-lt"/>
              </a:rPr>
              <a:t>dos clavos en su mano derecha y tres cañas</a:t>
            </a:r>
            <a:r>
              <a:rPr lang="es-ES" sz="2400" dirty="0">
                <a:latin typeface="+mn-lt"/>
              </a:rPr>
              <a:t> en la izquierda, (cañas con las que fue Cristo golpeado, ante Pilatos, en el pórtico del pretorio).  Este personaje tiene facciones más suaves y está peinado hacia atrás.  Por su factura la incluyen en el taller de Miguel Jiménez, el más avanzado de los dos artistas que colaboran en el retablo de Blesa.</a:t>
            </a:r>
          </a:p>
        </p:txBody>
      </p:sp>
    </p:spTree>
    <p:extLst>
      <p:ext uri="{BB962C8B-B14F-4D97-AF65-F5344CB8AC3E}">
        <p14:creationId xmlns:p14="http://schemas.microsoft.com/office/powerpoint/2010/main" val="373454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3662412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583382" cy="5869420"/>
          </a:xfrm>
        </p:spPr>
        <p:txBody>
          <a:bodyPr anchor="t">
            <a:normAutofit/>
          </a:bodyPr>
          <a:lstStyle/>
          <a:p>
            <a:r>
              <a:rPr lang="es-ES" sz="2800" dirty="0"/>
              <a:t>Miguel </a:t>
            </a:r>
            <a:r>
              <a:rPr lang="es-ES" sz="2800" dirty="0" err="1"/>
              <a:t>Ximenez</a:t>
            </a:r>
            <a:r>
              <a:rPr lang="es-ES" sz="2800" dirty="0"/>
              <a:t>. San Miguel pesando las almas.</a:t>
            </a:r>
          </a:p>
        </p:txBody>
      </p:sp>
      <p:pic>
        <p:nvPicPr>
          <p:cNvPr id="4" name="Imagen 3">
            <a:extLst>
              <a:ext uri="{FF2B5EF4-FFF2-40B4-BE49-F238E27FC236}">
                <a16:creationId xmlns:a16="http://schemas.microsoft.com/office/drawing/2014/main" id="{57A0AC62-AB90-461B-ABDB-C3EFB667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1265" y="0"/>
            <a:ext cx="5880735" cy="6858000"/>
          </a:xfrm>
          <a:prstGeom prst="rect">
            <a:avLst/>
          </a:prstGeom>
        </p:spPr>
      </p:pic>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4010</Words>
  <Application>Microsoft Office PowerPoint</Application>
  <PresentationFormat>Panorámica</PresentationFormat>
  <Paragraphs>42</Paragraphs>
  <Slides>42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42</vt:i4>
      </vt:variant>
    </vt:vector>
  </HeadingPairs>
  <TitlesOfParts>
    <vt:vector size="47" baseType="lpstr">
      <vt:lpstr>Arial</vt:lpstr>
      <vt:lpstr>Calibri</vt:lpstr>
      <vt:lpstr>Calibri Light</vt:lpstr>
      <vt:lpstr>Varela Round</vt:lpstr>
      <vt:lpstr>Tema de Office</vt:lpstr>
      <vt:lpstr>Miquel Ximénez</vt:lpstr>
      <vt:lpstr>Presentación de PowerPoint</vt:lpstr>
      <vt:lpstr>Presentación de PowerPoint</vt:lpstr>
      <vt:lpstr>1475. Miguel Ximenez. Predela con la Resurrección de Cristo. Museo del Prado. Técnica mixta sobre tabla, 70 x 200 cm. Sala 051A.   La obra, procedente de la iglesia de Santa María en Ejea de los Caballeros (Zaragoza), está compuesta por cinco tableros. El central representa la Resurrección. A ambos lados, de izquierda a derecha, escenas dedicadas a San Miguel (disparo del toro en el monte Gárgano y aparición de San Miguel a San Gregorio en el Castillo de Sant’Angelo), y a Santa Catalina (disputa con los filósofos y decapitación). Perteneció al retablo de la Piedad, San Miguel y Santa Catalina junto con otras dos tablas (P06894 y P06895). </vt:lpstr>
      <vt:lpstr>Presentación de PowerPoint</vt:lpstr>
      <vt:lpstr>1485. Miguel Ximénez. Santa Catalina. Museo del Prado. Técnica mixta sobre tabla, 140 x 75 cm. Sala 051ª Santa Catalina, virgen y mártir, está aquí representada según la iconografía tradicional, como joven princesa en actitud de leer en un libro que sostiene entre las manos, con la palma, la espada y la rueda, sus atributos identificadores. No menos hermosa es la representación de la santa mártir de Alejandría, que viste con refinada elegancia como corresponde a su condición principesca, engalanada con su larga cabellera rizada que sujeta con una corona real. El manto rojo que la envuelve contrasta con la palidez de su piel y con el oro del vestido que asoma por entre los pliegues de aquél, con un efecto cromático similar al que se observa en la pintura anterior. Esta obra constituía la calle lateral derecha en el cuerpo del retablo dedicado a la Piedad pintado para Santa María de Ejea de los Caballeros (Zaragoza) y, como en su compañera del lado izquierdo (P6895), la figura de la protagonista se destaca sobre un fondo de brocado y se yergue sobre un suelo que repite el mismo tipo de azulejo.</vt:lpstr>
      <vt:lpstr>En esta ocasión, su autor, el pintor Miguel Ximénez, de origen castellano pero documentado en la ciudad de Zaragoza desde 1462 hasta 1505, fecha de su fallecimiento, se ha inspirado para la composición en un grabado de Martin Schongauer, el pintor y grabador de Colmar (c. 1450-1491) que tanto influyera a través de sus estampas en los pintores aragoneses del último cuarto del siglo XV. La imagen de la joven creada por Schongauer, de actitud casta y recogida, abstraída en la lectura de un libro, venía bien para representar a la santa mártir de Alejandría, símbolo de la vida contemplativa, patrona de los clérigos y de los intelectuales. Sólo fue preciso sustituir la torre con tres ventanas, alusión a su encierro por negarse a abjurar de su fe cristiana, la cual figura en un segundo plano a su derecha, y poner en su lugar la rueda martirial e incorporar en las manos de Santa Catalina la palma y en su brazo izquierdo la espada con que fue decapitada. Esta misma versión de Santa Catalina la repetiría Miguel Ximénez, sin cambios importantes, en otro retablo que realizó por esos mismos años (1485-1505) de la advocación de San Martín de Tours entre San Juan Evangelista y Santa Catalina por encargo de don Martín de Ejea para su capilla en la iglesia de San Pablo de Zaragoza. De esta obra se conservan las tres tablas principales en el Museo de Bellas Artes de Zaragoza y en ellas se confirma la notable calidad artística del pintor a la vez que su fidelidad a los modelos septentrionales del gótico final. Posada Kubissa, T, Últimas adquisiciones: 1982-1995, Madrid, Museo del Prado, 1995, p.24-25 </vt:lpstr>
      <vt:lpstr>Presentación de PowerPoint</vt:lpstr>
      <vt:lpstr>1485. Miguel Ximénez. San Miguel. Museo del Prado. Técnica mixta sobre tabla, 123,5 x 60,8 cm. Sala 051ª San Miguel arcángel, representado como joven caballero vestido con armadura cuatrocentista, alancea a Satán, que, rendido a sus pies (Apocalipsis XII, 7-9) en figura de dragón, intenta inútilmente liberarse del arma que lo atraviesa. Hermosa pintura en la que el santo caudillo de las milicias celestiales se muestra en posición erguida sobre un suelo de azulejos ante un fondo de brocado con motivos florales. La brillantez de los colores empleados, rojo, verde, negro, y la abundancia de oro como adorno del nimbo y de los atavíos, colaboran eficazmente en la belleza de la obra.</vt:lpstr>
      <vt:lpstr>Esta tabla constituía la calle lateral izquierda del cuerpo de un retablo dedicado al tema de la Piedad (140 x 81 cm), con la figura de la Virgen María, sedente sobre un altozano, contemplando llena de dolor el cuerpo de su Hijo muerto, yacente sobre su regazo, como resumen de la Pasión. La calle lateral derecha se dedicó a Santa Catalina de Alejandría (P6895), de notable popularidad durante la Baja Edad Media. En el banco del retablo (P2519) se representaron cinco escenas (70 x 40 cm cada una), de las que cuatro se dedicaron a plasmar pasajes de la leyenda de los santos colaterales: de izquierda a derecha, el milagro de Gargano y el toro; la aparición de San Miguel en lo alto del castillo de Adriano, en Roma, para poner fin a la epidemia de peste, ante los ruegos del pontífice Gregorio Magno; Santa Catalina instruyendo a los filósofos en la fe cristiana, y la decapitación de la Santa por orden del gobernador. La calle central se dedicó a la Resurrección de Cristo, que sale del sepulcro sin que lo advirtieran cuatro de los cinco soldados que lo velaban. Esta escena mereció ser elegida por el pintor para poner su nombre: "Miguel Ximénez Me Pinto". En el ático o coronamiento se dispuso el Calvario con el Crucificado acompañado de María y Juan Evangelista. Este retablo procede de la iglesia de Santa María de Ejea de los Caballeros (Zaragoza). </vt:lpstr>
      <vt:lpstr> En esta pintura de Miguel Ximénez se reconoce su tendencia a seguir la corriente naturalista de origen septentrional europeo, fiel a las escuelas pictóricas flamenca y germánica.  Por ello, su deuda con la obra del alemán Martin Schongauer (c. 1450-1491) aun cuando, como en otras ocasiones, no se trate de una copia sino de una libre interpretación del grabado.  Posada Kubissa, T, Últimas adquisiciones: 1982-1995, Madrid, Museo del Prado, 1995, p.22 </vt:lpstr>
      <vt:lpstr>Presentación de PowerPoint</vt:lpstr>
      <vt:lpstr>1490. Miguel Ximenez. La Trinidad. Museo del Prado.  Técnica mixta sobre tabla, 90 x 90 cm. Sala 051ª Ximénez recurre aquí a una iconografía de la Trinidad que muestra a las tres figuras con idéntica apariencia humana.  Dios Padre y el Espíritu Santo, sentados en un trono, sostienen por los brazos a Cristo, representado como "Salvador del mundo".  A los lados dos ángeles, uno con la espada y otro con los lirios.  Ximénez los representa con su habitual estilo de acentuado grafismo y plegados simplificados y artificiosos. </vt:lpstr>
      <vt:lpstr>Presentación de PowerPoint</vt:lpstr>
      <vt:lpstr>1494. Miguel Ximenez. San Juan Bautista, San Fabián y San Sebastián. MNAC.</vt:lpstr>
      <vt:lpstr>Presentación de PowerPoint</vt:lpstr>
      <vt:lpstr>1487.  Retablo de la Santa Cruz.</vt:lpstr>
      <vt:lpstr>1487. Reconstrucción hipotética del Retablo de la Santa Cruz.</vt:lpstr>
      <vt:lpstr>1487. Miguel Ximenez. Retablo de la Santa Cruz. Crucifixión. Museo de Zaragoza.  La gran multitud que contempla la escena de la crucifixión, hace de esta un gran acontecimiento.  Como describe Lacarra, todos parecen actores y desarrollan un papel más o menos importante, lo que es una corriente general en el arte de las postrimerías de la Edad Media. Jesús acaba de morir, y a sus pies están S. Juan y María Magdalena.  A la derecha hay un grupo formado por María y otras mujeres, mientras que a la izquierda varios soldados se disputan la túnica del muerto.  En el fondo aparecen los dos ladrones: Dimas y Gestas (este último a la izquierda, haciendo un gesto de desprecio, o retorciéndose preso de la desesperación).  Junto a los ladrones están un portalanzas y un portaesponja (al parecer, Longinos, el centurión romano que le atravesó con su lanza el costado, y Stephaton, el portaesponja que le calmó la sed).  Aún quedan más personajes que contemplan la escena con pasividad, lo que parecen ser un grupo de sacerdotes o judíos miembros del Sanedrín, y varios soldados a caballo (uno de ellos porta una espléndida armadura dorada).</vt:lpstr>
      <vt:lpstr>Miguel Ximenez. Juicio Final. Museo de Zaragoza. En la parte superior aparece el tribunal celeste, y abajo, en la tierra, la resurrección de los muertos llamados por el sonar de trompetas, al final de los tiempos. Los muertos salen todos a la vez de sus fosas, o del mar los ahogados. "A consecuencia de una convención admitida por los teólogos e impuesta a los artistas, los hombres y las mujeres resucitarán todos a la edad perfecta de treinta años, que era la de Cristo cuando triunfó sobre la muerte" (Lacarra, 2003, pág. 82, cita a L.Réau). Junto al Cristo que muestra sus llagas están arrodillados María y S. Juan Evangelista, y dos arcángeles (Miguel con una espada y Gabriel con un ramo de azucenas).  Y nos aclara Lacarra (2003, pág. 82) que el Cristo Juez es el Cristo evangélico que sustituye al Cristo justiciero del Apocalipsis a partir de finales del siglo XII. </vt:lpstr>
      <vt:lpstr>1487. Miguel Ximenez. Retablo de la Santa Cruz. Adoración de la Santa Cruz. Museo de Zaragoza.  Esta es una de las mejores tablas.  Con la cruz protagonizando la imagen, aparecen Heraclio a la izquierda y Santa Elena a la derecha, rodeados de otros personajes orantes. Santa Elena sostiene en las manos los clavos de Cristo, (seguramente, tan desmedido afán por las reliquias debió de crear una próspera industria manufacturera en la Edad Media). Entre Elena y la cruz aparece un anciano caballero que puede representar al judío Judas, al que ella misma interroga en otra tabla.</vt:lpstr>
      <vt:lpstr>1487. Miguel Ximenez. Retablo de la Santa Cruz. Descendimiento. Museo de Zaragoza.  En este trágico momento, José de Arimatea y Nicodemo bajan a Jesús para enterrarlo, ante las miradas del grupo de mujeres.   Esta tabla es copia de una de Bartolomé Bermejo, muy popular y reproducida.   Podemos ver una tabla de composición muy similar, de M. Bernat.</vt:lpstr>
      <vt:lpstr>1487. Miguel Ximenez. Retablo de la Santa Cruz. Jesús con la Cruz a cuestas camino del Calvario Museo de Zaragoza.   Episodio de la Pasión, en el que Jesús tropieza bajo el peso de la cruz, mientras su madre, S. Juan y las dos Marías (Cleofás y Salomé) contemplan la escena.  Uno de los soldados ayuda a levantar la cruz.</vt:lpstr>
      <vt:lpstr>1487. Miguel Ximenez. Retablo de la Santa Cruz. Jesús ante Caifás. Museo de Zaragoza.  Momento en el que Jesús es interrogado en el sanedrín judío por Caifás.   A la derecha de Jesús, un sayón* sostiene la cruz.   El personaje del turbante blanco es un soldado.  </vt:lpstr>
      <vt:lpstr>1487. Miguel Ximenez. Retablo de la Santa Cruz. Santa Elena y Heraclio. Museo de Zaragoza. Representa la etapa de la Leyenda en la que trasladan la Cruz a Jerusalén.  Destaca el anacronismo de representar a Santa Elena junto a Heraclio, que vivió 300 años después de Santa Elena. Santa Elena fue la protagonista de su hallazgo y Heraclio el que en el año 628 arrebató la cruz a los persas y la transportó personalmente a Jerusalén.  El momento retratado representa la parte de la leyenda cuando al llegar frente a la Puerta Dorada, al frente de un rico cortejo, esta estaba cerrada, y un ángel (tenía que serlo claro) le conminó a entrar con la humildad de Cristo si quería conseguir su propósito.  El anacronismo de representar a Santa Elena a la cabeza de la comisión fue, según especialistas, intencionado ya que materializa la fusión o superposición de dos viejas tradiciones bizantinas: la que simboliza la Exaltación de la cruz por su invención o hallazgo y la del restablecimiento de la Cruz en Jerusalén por Heraclio. Destacan los ricos dorados de la guarnición del caballo. </vt:lpstr>
      <vt:lpstr>1487. Miguel Ximenez. Retablo de la Santa Cruz. Interrogatorio al judío. Museo de Zaragoza.  Según la leyenda, representa el momento en el que Judas, el judío, es sacado del pozo donde había permanecido seis días, en castigo por negarse a revelar el paradero de la Cruz.   Al cabo de este tiempo, el anciano Judas, desvanecido por el hambre, promete confesar todo lo que sabe y es puesto en libertad. </vt:lpstr>
      <vt:lpstr>1487. Miguel Ximenez. Retablo de la Santa Cruz. Santa Elena emperatriz. Museo de Zaragoza.   Se trata del momento en el que, según cuenta la Leyenda Dorada, la Emperatriz Elena convoca a todos los sabios judíos de Jerusalén, con el fin de que le revelen dónde permanece enterrada la cruz donde crucificaron a Jesús.</vt:lpstr>
      <vt:lpstr>1487. Miguel Ximenez. Retablo de la Santa Cruz. Anunciación. Museo de Zaragoza.  Sigue las normas de la iconografía occidental.   El ángel aparece arrodillado ante la Virgen, apoyado en largo bastón de mensajero, mientras señala hacia lo alto de donde vienen rayos de luz.   En la inscripción dice "Ave Gracia plena Dominus...".</vt:lpstr>
      <vt:lpstr>San Pedro y San Andrés.   Fueron los primeros discípulos de Cristo.   En las figuras, Pedro aparece representado físicamente tal como fue divulgado en la iconografía cristiana occidental, pero con una sola llave en su mano.   Sobre la cabeza ondea una filacteria con su nombre -Petrus- y en negro el primer versículo del Credo.</vt:lpstr>
      <vt:lpstr>Santiago el Mayor y San Juan Evangelista.   Eran hermanos e hijos de Zebedeo.   Santiago está representado con el hábito de peregrino, con una túnica marrón, un manto azul y zapatos.   Su filacteria dice "Iacobo. Qui conceptus es de Spiritu Sancto, natus ex Maria Virgine".   San Juan, el discípulo amado, lleva en su mano una palma, que no es la del martirio sino la que le dio María en su lecho de muerte.   Su filacteria dice "Ioanes. Passus sub Poncio Pilato crucifixus mortuus et sepultus".</vt:lpstr>
      <vt:lpstr>Santo Tomás y Santiago el Menor.   Tomás, el apóstol de la duda, lleva en la mano la lanza que simboliza su martirio.   Su inscripción dice "Tomás. Descendt ad inferos tertia die resurrexit...".   Santiago el Menor, para distinguirlo del Mayor, era primo de Jesús.   Porta una arqueta y una maza por haber muerto a golpes de garrote, por lo que fue el patrón de los bataneros (¡qué simplicidad!).   Su inscripción dice "Iacobus Minor. Ascendit ad caelos sedt ad dexteram Patris Omnipotentem".</vt:lpstr>
      <vt:lpstr>San Felipe y San Bartolomé.   San Felipe apenas es destacado en los evangelios y no posee ningún atributo determinado.   Su incompleta filacteria dice "Philipus.  Inde venturus est iudicare vivos et mortuos".   Bartolomé tampoco tuvo un papel protagonista.   Porta el alfanje con que fue desollado.   Su texto dice "Bartholomeus. Credo in Spiritum Sanctum".</vt:lpstr>
      <vt:lpstr>San Mateo y San Simón.   San Mateo, el apóstol de la obediencia, que dejó su puesto de recaudador para seguir a Jesús.   Por su importante obra escrita tiene un lujoso libro.   La leyenda de su filacteria dice "Matheus, Sanctam Ecclesiam Catholicam Sanctorum comunionem".   Simón, hermano de Judas, lleva una espada envainada porque murió degollado.   Su texto dice "Simonis. Remissionem peccatorum".</vt:lpstr>
      <vt:lpstr>San Judas Tadeo y San Matías.   Judas, hermano de Santiago el Menor y de Simón, porta una lanza terminada en punta de sierra, que fue el instrumento de su martirio tras predicar en Asia Menor con su hermano Simón.   Su texto dice "Judas Thadeus, Carnis resurrectionem".   San Matías, el sustituto de Judas Iscariote, evangelizó Judea, y porta un hacha de largo mango con la que pusieron fin a su vida.   Su texto dice "Mathías. Et vitam aeternam. Amen".</vt:lpstr>
      <vt:lpstr>Malaquías era uno de los 12 Profetas llamados Menores por sus pocas obras escritas.  Con una mano sujeta una filacteria* con su nombre y con la otra señala una donde se puede leer un fragmento del decimonoveno verso del 7º capítulo de la Profecía de Miqueas: Deponet Dóminus Omnes Iniquietates. Daniel, en el centro, es uno de los grandes profetas por su gran obra.  Su filacteria contiene la cita Daniel, educam vos de Sepulcris vestris, de la obra de Ezequiel XXXVII-12. Ezequiel, otro de los grandes profetas de canon hebraico, y su filacteria dice Evigilabunt alii ad vitam, alii... que es una parte del 2º verso del capítulo 12 de Daniel. En esta bella pieza destaca la enmarcación de los profetas, en madera dorada, así como los detalles en relieves dorados, los encajes de las ropas y las joyas.</vt:lpstr>
      <vt:lpstr>Profetas Jeremías, Joel y Miqueas. La pintura en sí es de la misma calidad y seguramente autor (Martín Bernat y su taller) que la conocida hasta ahora de profetas, si bien los adornos de madera (en formas de orlas circulares) se encuentran en mucho mejor estado. Una razón más para disfrutarla en el Museo. En esta composición aparece un profeta importante Jeremías, y dos de los llamados menores, Joel y Miqueas. Esta distribución de profetas vuelve a dar que pensar, que dado que faltan profetas principales, pudiesen haber existido otras tablas antiguamente. </vt:lpstr>
      <vt:lpstr>A la izquierda se ve al ángel portando una caña con la esponja con la que, según cuentan los Evangelios, los soldados dieron de beber a Jesús, y un cubo de madera. La caña y el cubo se hicieron objetos de culto muy populares a fines de la Edad Media, a los que atribuían las mismas virtudes que a la señal de la Cruz, por ser signos de la Pasión.   A la derecha el ángel porta la columna sagrada, instrumento de la pasión y objeto de veneración durante la Edad Media.  Este y otros instrumentos (conocidos como armas de Cristo) solían llevarlos ángeles o aparecían juntos.</vt:lpstr>
      <vt:lpstr>No están expuestas con el resto del retablo, permanecen sin restaurar en el depósito del Museo de Zaragoza.  Estas obras son ciertamente menores en comparación con las del resto de la obra, y sin duda constituían la parte superior del guardapolvos al que servían de marco, tal como aparecen en otros ejemplares de la misma época y escuela. La técnica pictórica es la misma que en el resto del retablo, y también lo son su traza y estilo. Dos de ellas habrían sido realizadas por el taller de Martín Bernat y otras dos por el de Miguel Jiménez. Su contenido consiste en cuatro bustos de ángeles llevando nuevos elementos relacionados con la Pasión de Jesús.</vt:lpstr>
      <vt:lpstr>Es un ángel de medio cuerpo llevando como atributos, en su mano derecha un lienzo blanco -la túnica sin costura de la que habla San Juan- y unos dados con los que se la sortearon los soldados; en la mano izquierda tiene la bolsa de cuero con los treinta siclos de plata de la traición de Judas Iscariote.  El ángel luce un grueso broche dorado en relieve de estuco.  Su rostro tiene grandes facciones de rasgos duros y la expresión es de acusada melancolía.  Es un modelo bastante común entre los personajes del retablo.  Cabría incluir esta tabla en la producción del taller de Martín Bernat.</vt:lpstr>
      <vt:lpstr>Un ángel con unas tenazas y un martillo, instrumentos empleados para clavar a Jesús en la cruz y luego para descolgarlo, a petición de José de Arimatea.  Como en la tabla anterior, destaca su afligida cabeza, y seguramente es del mismo artista, dadas las similitudes.</vt:lpstr>
      <vt:lpstr>Presentación de PowerPoint</vt:lpstr>
      <vt:lpstr>Miguel Ximenez. San Miguel pesando las almas.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11</cp:revision>
  <dcterms:created xsi:type="dcterms:W3CDTF">2021-04-11T17:29:31Z</dcterms:created>
  <dcterms:modified xsi:type="dcterms:W3CDTF">2021-10-24T11:24:26Z</dcterms:modified>
</cp:coreProperties>
</file>