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315" r:id="rId8"/>
    <p:sldId id="375" r:id="rId9"/>
    <p:sldId id="362" r:id="rId10"/>
    <p:sldId id="363" r:id="rId11"/>
    <p:sldId id="364" r:id="rId12"/>
    <p:sldId id="365" r:id="rId13"/>
    <p:sldId id="367" r:id="rId14"/>
    <p:sldId id="368" r:id="rId15"/>
    <p:sldId id="369" r:id="rId16"/>
    <p:sldId id="370" r:id="rId17"/>
    <p:sldId id="371" r:id="rId18"/>
    <p:sldId id="377" r:id="rId19"/>
    <p:sldId id="378" r:id="rId20"/>
    <p:sldId id="372" r:id="rId21"/>
    <p:sldId id="373" r:id="rId22"/>
    <p:sldId id="374" r:id="rId23"/>
    <p:sldId id="366" r:id="rId24"/>
    <p:sldId id="316" r:id="rId25"/>
    <p:sldId id="263" r:id="rId26"/>
    <p:sldId id="339" r:id="rId27"/>
    <p:sldId id="340" r:id="rId28"/>
    <p:sldId id="341" r:id="rId29"/>
    <p:sldId id="342" r:id="rId30"/>
    <p:sldId id="289" r:id="rId31"/>
    <p:sldId id="317" r:id="rId32"/>
    <p:sldId id="318" r:id="rId33"/>
    <p:sldId id="319" r:id="rId34"/>
    <p:sldId id="320" r:id="rId35"/>
    <p:sldId id="321" r:id="rId36"/>
    <p:sldId id="298" r:id="rId37"/>
    <p:sldId id="294" r:id="rId38"/>
    <p:sldId id="299" r:id="rId39"/>
    <p:sldId id="300" r:id="rId40"/>
    <p:sldId id="297" r:id="rId41"/>
    <p:sldId id="295" r:id="rId42"/>
    <p:sldId id="305" r:id="rId43"/>
    <p:sldId id="306" r:id="rId44"/>
    <p:sldId id="307" r:id="rId45"/>
    <p:sldId id="308" r:id="rId46"/>
    <p:sldId id="309" r:id="rId47"/>
    <p:sldId id="310" r:id="rId48"/>
    <p:sldId id="296" r:id="rId49"/>
    <p:sldId id="303" r:id="rId50"/>
    <p:sldId id="304" r:id="rId51"/>
    <p:sldId id="301" r:id="rId52"/>
    <p:sldId id="311" r:id="rId53"/>
    <p:sldId id="312" r:id="rId54"/>
    <p:sldId id="331" r:id="rId55"/>
    <p:sldId id="330" r:id="rId56"/>
    <p:sldId id="332" r:id="rId57"/>
    <p:sldId id="324" r:id="rId58"/>
    <p:sldId id="264" r:id="rId59"/>
    <p:sldId id="323" r:id="rId60"/>
    <p:sldId id="376" r:id="rId61"/>
    <p:sldId id="322" r:id="rId62"/>
    <p:sldId id="325" r:id="rId63"/>
    <p:sldId id="326" r:id="rId64"/>
    <p:sldId id="327" r:id="rId65"/>
    <p:sldId id="314" r:id="rId66"/>
    <p:sldId id="290" r:id="rId67"/>
    <p:sldId id="292" r:id="rId68"/>
    <p:sldId id="293" r:id="rId69"/>
    <p:sldId id="291" r:id="rId70"/>
    <p:sldId id="343" r:id="rId71"/>
    <p:sldId id="333" r:id="rId72"/>
    <p:sldId id="334" r:id="rId73"/>
    <p:sldId id="335" r:id="rId74"/>
    <p:sldId id="337" r:id="rId75"/>
    <p:sldId id="344" r:id="rId76"/>
    <p:sldId id="265" r:id="rId77"/>
    <p:sldId id="336" r:id="rId78"/>
    <p:sldId id="266" r:id="rId79"/>
    <p:sldId id="267" r:id="rId80"/>
    <p:sldId id="268" r:id="rId81"/>
    <p:sldId id="269" r:id="rId82"/>
    <p:sldId id="270" r:id="rId83"/>
    <p:sldId id="271" r:id="rId84"/>
    <p:sldId id="272" r:id="rId85"/>
    <p:sldId id="347" r:id="rId86"/>
    <p:sldId id="348" r:id="rId87"/>
    <p:sldId id="352" r:id="rId88"/>
    <p:sldId id="354" r:id="rId89"/>
    <p:sldId id="349" r:id="rId90"/>
    <p:sldId id="351" r:id="rId91"/>
    <p:sldId id="353" r:id="rId92"/>
    <p:sldId id="355" r:id="rId93"/>
    <p:sldId id="356" r:id="rId94"/>
    <p:sldId id="357" r:id="rId95"/>
    <p:sldId id="350" r:id="rId96"/>
    <p:sldId id="345" r:id="rId97"/>
    <p:sldId id="346" r:id="rId98"/>
    <p:sldId id="273" r:id="rId99"/>
    <p:sldId id="274" r:id="rId100"/>
    <p:sldId id="286" r:id="rId101"/>
    <p:sldId id="358" r:id="rId102"/>
    <p:sldId id="287" r:id="rId103"/>
    <p:sldId id="359" r:id="rId104"/>
    <p:sldId id="360" r:id="rId105"/>
    <p:sldId id="361" r:id="rId10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55D863-301B-4FC1-897F-F250A808FA6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74F78AD-D590-48C2-A8AD-A08EC79166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E2AA35C-95D0-4117-9E2E-3ABAA04AC6C9}"/>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5" name="Marcador de pie de página 4">
            <a:extLst>
              <a:ext uri="{FF2B5EF4-FFF2-40B4-BE49-F238E27FC236}">
                <a16:creationId xmlns:a16="http://schemas.microsoft.com/office/drawing/2014/main" id="{6132E562-4CCF-4D21-B351-9E4D2721AC7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49F454-AB69-45CA-8D09-20E7DBF21D82}"/>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2297324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764B60-89AC-412D-90A3-15C465083F6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7806CA3-E4E4-4A74-B067-8E03F2D9C03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47BB1C-8D07-42BB-8D64-E8A76CBE281E}"/>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5" name="Marcador de pie de página 4">
            <a:extLst>
              <a:ext uri="{FF2B5EF4-FFF2-40B4-BE49-F238E27FC236}">
                <a16:creationId xmlns:a16="http://schemas.microsoft.com/office/drawing/2014/main" id="{1B1FAE1E-C16C-499F-9327-EFB7B335E54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1809388-A2D2-4AEE-98AD-606F89A1670E}"/>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1221635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1FCC6E-B3C7-48AA-9D12-A73D37E75C4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11DB272-E8FA-4A67-B45A-B8594658CD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29D99A6-7569-4A13-A3EF-C218F3051D38}"/>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5" name="Marcador de pie de página 4">
            <a:extLst>
              <a:ext uri="{FF2B5EF4-FFF2-40B4-BE49-F238E27FC236}">
                <a16:creationId xmlns:a16="http://schemas.microsoft.com/office/drawing/2014/main" id="{E704B4E9-64C8-455D-A8FE-DA057000833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799CE4-7BDA-4BA2-A4CD-C3B37112E547}"/>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3260699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647141-3F53-43DE-84F8-2585725B571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D141168-B650-4A2B-B0FF-AA3D79F579D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9CB01D2-F514-44C9-AE6A-BD94A89D3A7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0392FEF-DEC0-4112-A52E-D5E6668292B7}"/>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6" name="Marcador de pie de página 5">
            <a:extLst>
              <a:ext uri="{FF2B5EF4-FFF2-40B4-BE49-F238E27FC236}">
                <a16:creationId xmlns:a16="http://schemas.microsoft.com/office/drawing/2014/main" id="{4C4C293C-8102-4162-8CBD-B911C319CB7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2A5EF5E-E7FD-4EA4-86FF-4CF2E7C6A4F1}"/>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4070816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11E8BD-78A9-483A-BC2B-0D5A7075FCC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8102351-E45B-48BE-BB9C-93544F43EC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1466C23-9573-4F02-8F3C-91A31B91264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2EFB98B-53B6-4A3A-BA33-1B28C5057C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07F4448-54D7-4A22-9891-86A96E6095A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9CAC823-57F1-43EB-94B2-2B8DE6AFEF58}"/>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8" name="Marcador de pie de página 7">
            <a:extLst>
              <a:ext uri="{FF2B5EF4-FFF2-40B4-BE49-F238E27FC236}">
                <a16:creationId xmlns:a16="http://schemas.microsoft.com/office/drawing/2014/main" id="{C19E2DDD-7596-4300-B332-AD45917FB13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77CD9F9-99EB-4F8D-8D71-B7E442980149}"/>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261151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59F25B-64DB-43A7-9328-6D7B973302B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6DD4ACAC-1C38-4D94-BD24-9298562CC932}"/>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4" name="Marcador de pie de página 3">
            <a:extLst>
              <a:ext uri="{FF2B5EF4-FFF2-40B4-BE49-F238E27FC236}">
                <a16:creationId xmlns:a16="http://schemas.microsoft.com/office/drawing/2014/main" id="{C0F83B90-2D47-455D-B79E-1A0A0B888A9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DAF7DD-A886-40CD-BBF4-8C57CC0692D9}"/>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3894516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507CBB9-0FAB-4F63-9A30-A090CAA7CBCC}"/>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3" name="Marcador de pie de página 2">
            <a:extLst>
              <a:ext uri="{FF2B5EF4-FFF2-40B4-BE49-F238E27FC236}">
                <a16:creationId xmlns:a16="http://schemas.microsoft.com/office/drawing/2014/main" id="{06C7D170-09E2-497B-8F24-ADCDA6DB063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42F2955-80DF-4B24-85AB-5C93AE4082D6}"/>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1938896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33D384-2DCE-4DFC-A235-03FBC6A5D49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C9CE5C-1591-4A89-88D8-8020C99C3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EB2ACDB-730F-4EAD-A893-FFE76D57C8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53E4C4C-6652-4740-A06C-A3C64339085F}"/>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6" name="Marcador de pie de página 5">
            <a:extLst>
              <a:ext uri="{FF2B5EF4-FFF2-40B4-BE49-F238E27FC236}">
                <a16:creationId xmlns:a16="http://schemas.microsoft.com/office/drawing/2014/main" id="{3EA37BE9-F89D-4834-B4AE-10E70341D78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2AF4B11-E95F-4952-8931-0A8DD3485003}"/>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1798803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66E46-6369-4C5C-A8BD-FA12500D401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756512E5-2C2D-4CCB-8654-BF883C7B59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7D6C78B-3876-4186-9F53-020CCB4D83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3379CD3-FA75-4B72-95C2-CA059DB1D2BB}"/>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6" name="Marcador de pie de página 5">
            <a:extLst>
              <a:ext uri="{FF2B5EF4-FFF2-40B4-BE49-F238E27FC236}">
                <a16:creationId xmlns:a16="http://schemas.microsoft.com/office/drawing/2014/main" id="{58367A64-D85D-4338-9E65-8A39BE2F15E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94F63C3-EEE8-441C-8E8A-D1C0710DD26A}"/>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328696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9A4E3-F503-407A-B2D8-4FFB70B66DB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6018F27-F0DE-44E7-AEDD-8EE663489E5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DEEED0-D60D-40E5-BDF0-16BCB391B369}"/>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5" name="Marcador de pie de página 4">
            <a:extLst>
              <a:ext uri="{FF2B5EF4-FFF2-40B4-BE49-F238E27FC236}">
                <a16:creationId xmlns:a16="http://schemas.microsoft.com/office/drawing/2014/main" id="{EC9C0401-B25F-40B6-9631-9816EFCB24E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E6065EA-70C1-4B4B-9F38-3C8253765F83}"/>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739730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03278AB-EEAB-4ADE-947F-DC0803D2D75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A4B408F-A44D-4CBE-922D-FE96F343B26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569A550-37ED-4F23-A120-05767317A435}"/>
              </a:ext>
            </a:extLst>
          </p:cNvPr>
          <p:cNvSpPr>
            <a:spLocks noGrp="1"/>
          </p:cNvSpPr>
          <p:nvPr>
            <p:ph type="dt" sz="half" idx="10"/>
          </p:nvPr>
        </p:nvSpPr>
        <p:spPr/>
        <p:txBody>
          <a:bodyPr/>
          <a:lstStyle/>
          <a:p>
            <a:fld id="{F3971B4E-61D9-485D-97E7-7E2F893A8122}" type="datetimeFigureOut">
              <a:rPr lang="es-ES" smtClean="0"/>
              <a:t>30/10/2021</a:t>
            </a:fld>
            <a:endParaRPr lang="es-ES"/>
          </a:p>
        </p:txBody>
      </p:sp>
      <p:sp>
        <p:nvSpPr>
          <p:cNvPr id="5" name="Marcador de pie de página 4">
            <a:extLst>
              <a:ext uri="{FF2B5EF4-FFF2-40B4-BE49-F238E27FC236}">
                <a16:creationId xmlns:a16="http://schemas.microsoft.com/office/drawing/2014/main" id="{AE3FBD26-A860-4877-9D8C-C7EEB05450B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21E0457-2748-487F-A8D2-31B80E57282B}"/>
              </a:ext>
            </a:extLst>
          </p:cNvPr>
          <p:cNvSpPr>
            <a:spLocks noGrp="1"/>
          </p:cNvSpPr>
          <p:nvPr>
            <p:ph type="sldNum" sz="quarter" idx="12"/>
          </p:nvPr>
        </p:nvSpPr>
        <p:spPr/>
        <p:txBody>
          <a:bodyPr/>
          <a:lstStyle/>
          <a:p>
            <a:fld id="{E8D979DF-518E-421F-A3E9-2055143F954E}" type="slidenum">
              <a:rPr lang="es-ES" smtClean="0"/>
              <a:t>‹Nº›</a:t>
            </a:fld>
            <a:endParaRPr lang="es-ES"/>
          </a:p>
        </p:txBody>
      </p:sp>
    </p:spTree>
    <p:extLst>
      <p:ext uri="{BB962C8B-B14F-4D97-AF65-F5344CB8AC3E}">
        <p14:creationId xmlns:p14="http://schemas.microsoft.com/office/powerpoint/2010/main" val="203844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7589C6F-3FF9-4B4F-B204-FAE6DBF73F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C96B1BD-DB38-487E-8DEE-7523E81A2C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4F3965-D94C-4C5C-ACF9-5C3E247C8B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971B4E-61D9-485D-97E7-7E2F893A8122}" type="datetimeFigureOut">
              <a:rPr lang="es-ES" smtClean="0"/>
              <a:t>30/10/2021</a:t>
            </a:fld>
            <a:endParaRPr lang="es-ES"/>
          </a:p>
        </p:txBody>
      </p:sp>
      <p:sp>
        <p:nvSpPr>
          <p:cNvPr id="5" name="Marcador de pie de página 4">
            <a:extLst>
              <a:ext uri="{FF2B5EF4-FFF2-40B4-BE49-F238E27FC236}">
                <a16:creationId xmlns:a16="http://schemas.microsoft.com/office/drawing/2014/main" id="{CA757944-444B-4CE5-B454-00D1E90F77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A77DBC19-CFB0-49C9-904A-7CBF83714C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D979DF-518E-421F-A3E9-2055143F954E}" type="slidenum">
              <a:rPr lang="es-ES" smtClean="0"/>
              <a:t>‹Nº›</a:t>
            </a:fld>
            <a:endParaRPr lang="es-ES"/>
          </a:p>
        </p:txBody>
      </p:sp>
    </p:spTree>
    <p:extLst>
      <p:ext uri="{BB962C8B-B14F-4D97-AF65-F5344CB8AC3E}">
        <p14:creationId xmlns:p14="http://schemas.microsoft.com/office/powerpoint/2010/main" val="11785267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hyperlink" Target="https://en.wikipedia.org/wiki/International_Gothic"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115BA2-CF2E-4B7D-BF0F-5F72286A12B5}"/>
              </a:ext>
            </a:extLst>
          </p:cNvPr>
          <p:cNvSpPr>
            <a:spLocks noGrp="1"/>
          </p:cNvSpPr>
          <p:nvPr>
            <p:ph type="ctrTitle"/>
          </p:nvPr>
        </p:nvSpPr>
        <p:spPr/>
        <p:txBody>
          <a:bodyPr>
            <a:noAutofit/>
          </a:bodyPr>
          <a:lstStyle/>
          <a:p>
            <a:r>
              <a:rPr lang="es-ES" sz="9600" b="1" dirty="0"/>
              <a:t>Lorenzo </a:t>
            </a:r>
            <a:r>
              <a:rPr lang="es-ES" sz="9600" b="1" dirty="0" err="1"/>
              <a:t>Monaco</a:t>
            </a:r>
            <a:endParaRPr lang="es-ES" sz="9600" b="1" dirty="0"/>
          </a:p>
        </p:txBody>
      </p:sp>
      <p:sp>
        <p:nvSpPr>
          <p:cNvPr id="3" name="Subtítulo 2">
            <a:extLst>
              <a:ext uri="{FF2B5EF4-FFF2-40B4-BE49-F238E27FC236}">
                <a16:creationId xmlns:a16="http://schemas.microsoft.com/office/drawing/2014/main" id="{05695886-D5ED-4CB9-8685-E4E0B5C0C7F8}"/>
              </a:ext>
            </a:extLst>
          </p:cNvPr>
          <p:cNvSpPr>
            <a:spLocks noGrp="1"/>
          </p:cNvSpPr>
          <p:nvPr>
            <p:ph type="subTitle" idx="1"/>
          </p:nvPr>
        </p:nvSpPr>
        <p:spPr/>
        <p:txBody>
          <a:bodyPr>
            <a:normAutofit/>
          </a:bodyPr>
          <a:lstStyle/>
          <a:p>
            <a:r>
              <a:rPr lang="es-ES" sz="6000" dirty="0"/>
              <a:t>1370 - 1424</a:t>
            </a:r>
          </a:p>
        </p:txBody>
      </p:sp>
    </p:spTree>
    <p:extLst>
      <p:ext uri="{BB962C8B-B14F-4D97-AF65-F5344CB8AC3E}">
        <p14:creationId xmlns:p14="http://schemas.microsoft.com/office/powerpoint/2010/main" val="419213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11125200" cy="1311275"/>
          </a:xfrm>
        </p:spPr>
        <p:txBody>
          <a:bodyPr anchor="t">
            <a:normAutofit/>
          </a:bodyPr>
          <a:lstStyle/>
          <a:p>
            <a:r>
              <a:rPr lang="it-IT" sz="2800" b="1" dirty="0"/>
              <a:t>1390. Lorenzo Monaco. Natividad. Gemäldegalerie, Berlín.</a:t>
            </a:r>
            <a:endParaRPr lang="es-ES" sz="2800" b="1" dirty="0"/>
          </a:p>
        </p:txBody>
      </p:sp>
      <p:pic>
        <p:nvPicPr>
          <p:cNvPr id="7" name="Imagen 6">
            <a:extLst>
              <a:ext uri="{FF2B5EF4-FFF2-40B4-BE49-F238E27FC236}">
                <a16:creationId xmlns:a16="http://schemas.microsoft.com/office/drawing/2014/main" id="{B8F9F720-4BB9-43B1-9768-24E220DE23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94" y="1676400"/>
            <a:ext cx="12141051" cy="5181600"/>
          </a:xfrm>
          <a:prstGeom prst="rect">
            <a:avLst/>
          </a:prstGeom>
        </p:spPr>
      </p:pic>
    </p:spTree>
    <p:extLst>
      <p:ext uri="{BB962C8B-B14F-4D97-AF65-F5344CB8AC3E}">
        <p14:creationId xmlns:p14="http://schemas.microsoft.com/office/powerpoint/2010/main" val="1014793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4684083" cy="6215784"/>
          </a:xfrm>
        </p:spPr>
        <p:txBody>
          <a:bodyPr anchor="t">
            <a:normAutofit/>
          </a:bodyPr>
          <a:lstStyle/>
          <a:p>
            <a:r>
              <a:rPr lang="it-IT" sz="2800" b="1" dirty="0"/>
              <a:t>1390. Lorenzo Monaco. Virgen con san Juan Bautista. Museo del Louvre.</a:t>
            </a:r>
            <a:endParaRPr lang="es-ES" sz="2800" b="1" dirty="0"/>
          </a:p>
        </p:txBody>
      </p:sp>
      <p:pic>
        <p:nvPicPr>
          <p:cNvPr id="4" name="Imagen 3">
            <a:extLst>
              <a:ext uri="{FF2B5EF4-FFF2-40B4-BE49-F238E27FC236}">
                <a16:creationId xmlns:a16="http://schemas.microsoft.com/office/drawing/2014/main" id="{7E5AB4AD-83CD-4DED-A27B-ABEDF2187B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0556" y="0"/>
            <a:ext cx="6981444" cy="6858000"/>
          </a:xfrm>
          <a:prstGeom prst="rect">
            <a:avLst/>
          </a:prstGeom>
        </p:spPr>
      </p:pic>
    </p:spTree>
    <p:extLst>
      <p:ext uri="{BB962C8B-B14F-4D97-AF65-F5344CB8AC3E}">
        <p14:creationId xmlns:p14="http://schemas.microsoft.com/office/powerpoint/2010/main" val="3210266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8201891" cy="6215784"/>
          </a:xfrm>
        </p:spPr>
        <p:txBody>
          <a:bodyPr anchor="t">
            <a:normAutofit/>
          </a:bodyPr>
          <a:lstStyle/>
          <a:p>
            <a:r>
              <a:rPr lang="es-ES" sz="2800" b="1" dirty="0"/>
              <a:t>1392. Lorenzo </a:t>
            </a:r>
            <a:r>
              <a:rPr lang="es-ES" sz="2800" b="1" dirty="0" err="1"/>
              <a:t>Monaco</a:t>
            </a:r>
            <a:r>
              <a:rPr lang="es-ES" sz="2800" b="1" dirty="0"/>
              <a:t>. Cruz procesional. Instituto de Arte, Chicago.</a:t>
            </a:r>
          </a:p>
        </p:txBody>
      </p:sp>
      <p:pic>
        <p:nvPicPr>
          <p:cNvPr id="4" name="Imagen 3">
            <a:extLst>
              <a:ext uri="{FF2B5EF4-FFF2-40B4-BE49-F238E27FC236}">
                <a16:creationId xmlns:a16="http://schemas.microsoft.com/office/drawing/2014/main" id="{4A508F82-DA42-499B-BAB7-EDB31814C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8364" y="17319"/>
            <a:ext cx="3463636" cy="6840681"/>
          </a:xfrm>
          <a:prstGeom prst="rect">
            <a:avLst/>
          </a:prstGeom>
        </p:spPr>
      </p:pic>
    </p:spTree>
    <p:extLst>
      <p:ext uri="{BB962C8B-B14F-4D97-AF65-F5344CB8AC3E}">
        <p14:creationId xmlns:p14="http://schemas.microsoft.com/office/powerpoint/2010/main" val="2941344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290945" y="365125"/>
            <a:ext cx="2353195" cy="6215784"/>
          </a:xfrm>
        </p:spPr>
        <p:txBody>
          <a:bodyPr anchor="t">
            <a:normAutofit/>
          </a:bodyPr>
          <a:lstStyle/>
          <a:p>
            <a:r>
              <a:rPr lang="es-ES" sz="2800" b="1" dirty="0"/>
              <a:t>1394. Lorenzo </a:t>
            </a:r>
            <a:r>
              <a:rPr lang="es-ES" sz="2800" b="1" dirty="0" err="1"/>
              <a:t>Monaco</a:t>
            </a:r>
            <a:r>
              <a:rPr lang="es-ES" sz="2800" b="1" dirty="0"/>
              <a:t>. La decapitación de Santa Catalina.</a:t>
            </a:r>
          </a:p>
        </p:txBody>
      </p:sp>
      <p:pic>
        <p:nvPicPr>
          <p:cNvPr id="4" name="Imagen 3">
            <a:extLst>
              <a:ext uri="{FF2B5EF4-FFF2-40B4-BE49-F238E27FC236}">
                <a16:creationId xmlns:a16="http://schemas.microsoft.com/office/drawing/2014/main" id="{4D3962C6-DC6C-4CE5-B203-F2277BDD0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4140" y="0"/>
            <a:ext cx="9547860" cy="6858000"/>
          </a:xfrm>
          <a:prstGeom prst="rect">
            <a:avLst/>
          </a:prstGeom>
        </p:spPr>
      </p:pic>
    </p:spTree>
    <p:extLst>
      <p:ext uri="{BB962C8B-B14F-4D97-AF65-F5344CB8AC3E}">
        <p14:creationId xmlns:p14="http://schemas.microsoft.com/office/powerpoint/2010/main" val="592991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11236036" cy="2862984"/>
          </a:xfrm>
        </p:spPr>
        <p:txBody>
          <a:bodyPr anchor="t">
            <a:normAutofit/>
          </a:bodyPr>
          <a:lstStyle/>
          <a:p>
            <a:r>
              <a:rPr lang="it-IT" sz="2800" b="1" dirty="0"/>
              <a:t>1394. Lorenzo Monaco. La última cena. Gemäldegalerie, Berlín.</a:t>
            </a:r>
            <a:endParaRPr lang="es-ES" sz="2800" b="1" dirty="0"/>
          </a:p>
        </p:txBody>
      </p:sp>
      <p:pic>
        <p:nvPicPr>
          <p:cNvPr id="4" name="Imagen 3">
            <a:extLst>
              <a:ext uri="{FF2B5EF4-FFF2-40B4-BE49-F238E27FC236}">
                <a16:creationId xmlns:a16="http://schemas.microsoft.com/office/drawing/2014/main" id="{30BC2B67-CCC9-4618-BF5E-64C7140E95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4" y="3228109"/>
            <a:ext cx="12196434" cy="3629891"/>
          </a:xfrm>
          <a:prstGeom prst="rect">
            <a:avLst/>
          </a:prstGeom>
        </p:spPr>
      </p:pic>
    </p:spTree>
    <p:extLst>
      <p:ext uri="{BB962C8B-B14F-4D97-AF65-F5344CB8AC3E}">
        <p14:creationId xmlns:p14="http://schemas.microsoft.com/office/powerpoint/2010/main" val="489092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3269449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EBAEDC1-667D-48AD-BF7D-5D5F46F88852}"/>
              </a:ext>
            </a:extLst>
          </p:cNvPr>
          <p:cNvSpPr>
            <a:spLocks noGrp="1"/>
          </p:cNvSpPr>
          <p:nvPr>
            <p:ph type="ctrTitle"/>
          </p:nvPr>
        </p:nvSpPr>
        <p:spPr/>
        <p:txBody>
          <a:bodyPr/>
          <a:lstStyle/>
          <a:p>
            <a:r>
              <a:rPr lang="es-ES" b="1" dirty="0"/>
              <a:t>Iluminaciones para libros</a:t>
            </a:r>
          </a:p>
        </p:txBody>
      </p:sp>
    </p:spTree>
    <p:extLst>
      <p:ext uri="{BB962C8B-B14F-4D97-AF65-F5344CB8AC3E}">
        <p14:creationId xmlns:p14="http://schemas.microsoft.com/office/powerpoint/2010/main" val="3374676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277091" y="365125"/>
            <a:ext cx="5451872" cy="6215784"/>
          </a:xfrm>
        </p:spPr>
        <p:txBody>
          <a:bodyPr anchor="t">
            <a:normAutofit fontScale="90000"/>
          </a:bodyPr>
          <a:lstStyle/>
          <a:p>
            <a:r>
              <a:rPr lang="es-ES" sz="2800" dirty="0"/>
              <a:t>1394. Lorenzo </a:t>
            </a:r>
            <a:r>
              <a:rPr lang="es-ES" sz="2800" dirty="0" err="1"/>
              <a:t>Monaco</a:t>
            </a:r>
            <a:r>
              <a:rPr lang="es-ES" sz="2800" dirty="0"/>
              <a:t>. </a:t>
            </a:r>
            <a:r>
              <a:rPr lang="es-ES" sz="2800" dirty="0" err="1"/>
              <a:t>Antiphonary</a:t>
            </a:r>
            <a:r>
              <a:rPr lang="es-ES" sz="2800" dirty="0"/>
              <a:t> (</a:t>
            </a:r>
            <a:r>
              <a:rPr lang="es-ES" sz="2800" dirty="0" err="1"/>
              <a:t>Choir</a:t>
            </a:r>
            <a:r>
              <a:rPr lang="es-ES" sz="2800" dirty="0"/>
              <a:t> Book 5). Biblioteca Medicea </a:t>
            </a:r>
            <a:r>
              <a:rPr lang="es-ES" sz="2800" dirty="0" err="1"/>
              <a:t>Laurenziana</a:t>
            </a:r>
            <a:r>
              <a:rPr lang="es-ES" sz="2800" dirty="0"/>
              <a:t>, Florence.</a:t>
            </a:r>
            <a:br>
              <a:rPr lang="es-ES" sz="2800" dirty="0"/>
            </a:br>
            <a:br>
              <a:rPr lang="es-ES" sz="2800" dirty="0"/>
            </a:br>
            <a:r>
              <a:rPr lang="es-ES" sz="2400" b="0" i="0" dirty="0">
                <a:solidFill>
                  <a:srgbClr val="000000"/>
                </a:solidFill>
                <a:effectLst/>
                <a:latin typeface="+mn-lt"/>
              </a:rPr>
              <a:t>En los primeros años de la estancia de Lorenzo </a:t>
            </a:r>
            <a:r>
              <a:rPr lang="es-ES" sz="2400" b="0" i="0" dirty="0" err="1">
                <a:solidFill>
                  <a:srgbClr val="000000"/>
                </a:solidFill>
                <a:effectLst/>
                <a:latin typeface="+mn-lt"/>
              </a:rPr>
              <a:t>Monaco</a:t>
            </a:r>
            <a:r>
              <a:rPr lang="es-ES" sz="2400" b="0" i="0" dirty="0">
                <a:solidFill>
                  <a:srgbClr val="000000"/>
                </a:solidFill>
                <a:effectLst/>
                <a:latin typeface="+mn-lt"/>
              </a:rPr>
              <a:t> en el monasterio </a:t>
            </a:r>
            <a:r>
              <a:rPr lang="es-ES" sz="2400" b="0" i="0" dirty="0" err="1">
                <a:solidFill>
                  <a:srgbClr val="000000"/>
                </a:solidFill>
                <a:effectLst/>
                <a:latin typeface="+mn-lt"/>
              </a:rPr>
              <a:t>camaldalense</a:t>
            </a:r>
            <a:r>
              <a:rPr lang="es-ES" sz="2400" b="0" i="0" dirty="0">
                <a:solidFill>
                  <a:srgbClr val="000000"/>
                </a:solidFill>
                <a:effectLst/>
                <a:latin typeface="+mn-lt"/>
              </a:rPr>
              <a:t> de Santa Maria </a:t>
            </a:r>
            <a:r>
              <a:rPr lang="es-ES" sz="2400" b="0" i="0" dirty="0" err="1">
                <a:solidFill>
                  <a:srgbClr val="000000"/>
                </a:solidFill>
                <a:effectLst/>
                <a:latin typeface="+mn-lt"/>
              </a:rPr>
              <a:t>degli</a:t>
            </a:r>
            <a:r>
              <a:rPr lang="es-ES" sz="2400" b="0" i="0" dirty="0">
                <a:solidFill>
                  <a:srgbClr val="000000"/>
                </a:solidFill>
                <a:effectLst/>
                <a:latin typeface="+mn-lt"/>
              </a:rPr>
              <a:t> </a:t>
            </a:r>
            <a:r>
              <a:rPr lang="es-ES" sz="2400" b="0" i="0" dirty="0" err="1">
                <a:solidFill>
                  <a:srgbClr val="000000"/>
                </a:solidFill>
                <a:effectLst/>
                <a:latin typeface="+mn-lt"/>
              </a:rPr>
              <a:t>Angeli</a:t>
            </a:r>
            <a:r>
              <a:rPr lang="es-ES" sz="2400" b="0" i="0" dirty="0">
                <a:solidFill>
                  <a:srgbClr val="000000"/>
                </a:solidFill>
                <a:effectLst/>
                <a:latin typeface="+mn-lt"/>
              </a:rPr>
              <a:t>, además de pintar paneles devocionales, principalmente de dimensiones modestas, el joven artista se dedicó sobre todo a decorar los libros del coro del monasterio.</a:t>
            </a:r>
            <a:br>
              <a:rPr lang="es-ES" sz="2400" b="0" i="0" dirty="0">
                <a:solidFill>
                  <a:srgbClr val="000000"/>
                </a:solidFill>
                <a:effectLst/>
                <a:latin typeface="+mn-lt"/>
              </a:rPr>
            </a:br>
            <a:r>
              <a:rPr lang="es-ES" sz="2400" b="0" i="0" dirty="0">
                <a:solidFill>
                  <a:srgbClr val="000000"/>
                </a:solidFill>
                <a:effectLst/>
                <a:latin typeface="+mn-lt"/>
              </a:rPr>
              <a:t>El testimonio de su actividad temprana en el campo de los manuscritos ilustrados es proporcionado por los tres antifonarios que se conservan, desafortunadamente en condiciones bastante dañadas, en la Biblioteca Medicea </a:t>
            </a:r>
            <a:r>
              <a:rPr lang="es-ES" sz="2400" b="0" i="0" dirty="0" err="1">
                <a:solidFill>
                  <a:srgbClr val="000000"/>
                </a:solidFill>
                <a:effectLst/>
                <a:latin typeface="+mn-lt"/>
              </a:rPr>
              <a:t>Laurenziana</a:t>
            </a:r>
            <a:r>
              <a:rPr lang="es-ES" sz="2400" b="0" i="0" dirty="0">
                <a:solidFill>
                  <a:srgbClr val="000000"/>
                </a:solidFill>
                <a:effectLst/>
                <a:latin typeface="+mn-lt"/>
              </a:rPr>
              <a:t> en Florencia (Libros del Coro 1, 5 y 8), fechados en 1396, 1394 y 1395, respectivamente.</a:t>
            </a:r>
            <a:endParaRPr lang="es-ES" sz="2800" dirty="0">
              <a:latin typeface="+mn-lt"/>
            </a:endParaRPr>
          </a:p>
        </p:txBody>
      </p:sp>
      <p:pic>
        <p:nvPicPr>
          <p:cNvPr id="4" name="Imagen 3">
            <a:extLst>
              <a:ext uri="{FF2B5EF4-FFF2-40B4-BE49-F238E27FC236}">
                <a16:creationId xmlns:a16="http://schemas.microsoft.com/office/drawing/2014/main" id="{0B8129ED-529D-4B8E-8D86-E7E8AFF450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8963" y="0"/>
            <a:ext cx="6463037" cy="6858000"/>
          </a:xfrm>
          <a:prstGeom prst="rect">
            <a:avLst/>
          </a:prstGeom>
        </p:spPr>
      </p:pic>
    </p:spTree>
    <p:extLst>
      <p:ext uri="{BB962C8B-B14F-4D97-AF65-F5344CB8AC3E}">
        <p14:creationId xmlns:p14="http://schemas.microsoft.com/office/powerpoint/2010/main" val="3497689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4905177" cy="6215784"/>
          </a:xfrm>
        </p:spPr>
        <p:txBody>
          <a:bodyPr anchor="t">
            <a:normAutofit/>
          </a:bodyPr>
          <a:lstStyle/>
          <a:p>
            <a:r>
              <a:rPr lang="es-ES" sz="2800" dirty="0"/>
              <a:t>1394. Lorenzo </a:t>
            </a:r>
            <a:r>
              <a:rPr lang="es-ES" sz="2800" dirty="0" err="1"/>
              <a:t>Monaco</a:t>
            </a:r>
            <a:r>
              <a:rPr lang="es-ES" sz="2800" dirty="0"/>
              <a:t>. </a:t>
            </a:r>
            <a:r>
              <a:rPr lang="es-ES" sz="2800" dirty="0" err="1"/>
              <a:t>Antiphonary</a:t>
            </a:r>
            <a:r>
              <a:rPr lang="es-ES" sz="2800" dirty="0"/>
              <a:t> (</a:t>
            </a:r>
            <a:r>
              <a:rPr lang="es-ES" sz="2800" dirty="0" err="1"/>
              <a:t>Choir</a:t>
            </a:r>
            <a:r>
              <a:rPr lang="es-ES" sz="2800" dirty="0"/>
              <a:t> Book 5). Biblioteca Medicea </a:t>
            </a:r>
            <a:r>
              <a:rPr lang="es-ES" sz="2800" dirty="0" err="1"/>
              <a:t>Laurenziana</a:t>
            </a:r>
            <a:r>
              <a:rPr lang="es-ES" sz="2800" dirty="0"/>
              <a:t>, Florencia.</a:t>
            </a:r>
          </a:p>
        </p:txBody>
      </p:sp>
      <p:pic>
        <p:nvPicPr>
          <p:cNvPr id="4" name="Imagen 3">
            <a:extLst>
              <a:ext uri="{FF2B5EF4-FFF2-40B4-BE49-F238E27FC236}">
                <a16:creationId xmlns:a16="http://schemas.microsoft.com/office/drawing/2014/main" id="{FFD5A652-7FEF-403B-A564-870286C862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1650" y="0"/>
            <a:ext cx="6760350" cy="6858000"/>
          </a:xfrm>
          <a:prstGeom prst="rect">
            <a:avLst/>
          </a:prstGeom>
        </p:spPr>
      </p:pic>
    </p:spTree>
    <p:extLst>
      <p:ext uri="{BB962C8B-B14F-4D97-AF65-F5344CB8AC3E}">
        <p14:creationId xmlns:p14="http://schemas.microsoft.com/office/powerpoint/2010/main" val="2169584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r>
              <a:rPr lang="es-ES" sz="2800" dirty="0"/>
              <a:t>1396. Lorenzo </a:t>
            </a:r>
            <a:r>
              <a:rPr lang="es-ES" sz="2800" dirty="0" err="1"/>
              <a:t>Monaco</a:t>
            </a:r>
            <a:r>
              <a:rPr lang="es-ES" sz="2800" dirty="0"/>
              <a:t>. </a:t>
            </a:r>
            <a:r>
              <a:rPr lang="es-ES" sz="2800" dirty="0" err="1"/>
              <a:t>Antiphonary</a:t>
            </a:r>
            <a:r>
              <a:rPr lang="es-ES" sz="2800" dirty="0"/>
              <a:t> (Cod. </a:t>
            </a:r>
            <a:r>
              <a:rPr lang="es-ES" sz="2800" dirty="0" err="1"/>
              <a:t>Cor</a:t>
            </a:r>
            <a:r>
              <a:rPr lang="es-ES" sz="2800" dirty="0"/>
              <a:t>. 1, folio 3). Louvre.</a:t>
            </a:r>
          </a:p>
        </p:txBody>
      </p:sp>
      <p:pic>
        <p:nvPicPr>
          <p:cNvPr id="4" name="Imagen 3">
            <a:extLst>
              <a:ext uri="{FF2B5EF4-FFF2-40B4-BE49-F238E27FC236}">
                <a16:creationId xmlns:a16="http://schemas.microsoft.com/office/drawing/2014/main" id="{B54C3596-01A8-4818-B218-CDAC138B8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0"/>
            <a:ext cx="7200900" cy="6858000"/>
          </a:xfrm>
          <a:prstGeom prst="rect">
            <a:avLst/>
          </a:prstGeom>
        </p:spPr>
      </p:pic>
    </p:spTree>
    <p:extLst>
      <p:ext uri="{BB962C8B-B14F-4D97-AF65-F5344CB8AC3E}">
        <p14:creationId xmlns:p14="http://schemas.microsoft.com/office/powerpoint/2010/main" val="1573984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5403272" cy="6215784"/>
          </a:xfrm>
        </p:spPr>
        <p:txBody>
          <a:bodyPr anchor="t">
            <a:normAutofit/>
          </a:bodyPr>
          <a:lstStyle/>
          <a:p>
            <a:r>
              <a:rPr lang="es-ES" sz="2800" dirty="0"/>
              <a:t>1396. Lorenzo </a:t>
            </a:r>
            <a:r>
              <a:rPr lang="es-ES" sz="2800" dirty="0" err="1"/>
              <a:t>Monaco</a:t>
            </a:r>
            <a:r>
              <a:rPr lang="es-ES" sz="2800" dirty="0"/>
              <a:t>. </a:t>
            </a:r>
            <a:r>
              <a:rPr lang="es-ES" sz="2800" dirty="0" err="1"/>
              <a:t>Antiphonary</a:t>
            </a:r>
            <a:r>
              <a:rPr lang="es-ES" sz="2800" dirty="0"/>
              <a:t> (Cod. </a:t>
            </a:r>
            <a:r>
              <a:rPr lang="es-ES" sz="2800" dirty="0" err="1"/>
              <a:t>Cor</a:t>
            </a:r>
            <a:r>
              <a:rPr lang="es-ES" sz="2800" dirty="0"/>
              <a:t>. 1, folio 63).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4814434C-C061-436C-809A-6456CE42A2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2949" y="0"/>
            <a:ext cx="6159051" cy="6858000"/>
          </a:xfrm>
          <a:prstGeom prst="rect">
            <a:avLst/>
          </a:prstGeom>
        </p:spPr>
      </p:pic>
    </p:spTree>
    <p:extLst>
      <p:ext uri="{BB962C8B-B14F-4D97-AF65-F5344CB8AC3E}">
        <p14:creationId xmlns:p14="http://schemas.microsoft.com/office/powerpoint/2010/main" val="460548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5512863" cy="6215784"/>
          </a:xfrm>
        </p:spPr>
        <p:txBody>
          <a:bodyPr anchor="t">
            <a:normAutofit/>
          </a:bodyPr>
          <a:lstStyle/>
          <a:p>
            <a:r>
              <a:rPr lang="es-ES" sz="2800" dirty="0"/>
              <a:t>1396. Lorenzo </a:t>
            </a:r>
            <a:r>
              <a:rPr lang="es-ES" sz="2800" dirty="0" err="1"/>
              <a:t>Monaco</a:t>
            </a:r>
            <a:r>
              <a:rPr lang="es-ES" sz="2800" dirty="0"/>
              <a:t>. </a:t>
            </a:r>
            <a:r>
              <a:rPr lang="es-ES" sz="2800" dirty="0" err="1"/>
              <a:t>Antiphonary</a:t>
            </a:r>
            <a:r>
              <a:rPr lang="es-ES" sz="2800" dirty="0"/>
              <a:t> (Cod. </a:t>
            </a:r>
            <a:r>
              <a:rPr lang="es-ES" sz="2800" dirty="0" err="1"/>
              <a:t>Cor</a:t>
            </a:r>
            <a:r>
              <a:rPr lang="es-ES" sz="2800" dirty="0"/>
              <a:t>. 1, folio 102).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29F3C5A1-D845-4A62-A869-269A8E4A99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2665" y="0"/>
            <a:ext cx="6039335" cy="6858000"/>
          </a:xfrm>
          <a:prstGeom prst="rect">
            <a:avLst/>
          </a:prstGeom>
        </p:spPr>
      </p:pic>
    </p:spTree>
    <p:extLst>
      <p:ext uri="{BB962C8B-B14F-4D97-AF65-F5344CB8AC3E}">
        <p14:creationId xmlns:p14="http://schemas.microsoft.com/office/powerpoint/2010/main" val="3916281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r>
              <a:rPr lang="it-IT" sz="2800" dirty="0"/>
              <a:t>1396. Lorenzo Monaco. Antiphonary (Cod. Cor. 1, folio 111v). Biblioteca Apostolica, Vatican</a:t>
            </a:r>
            <a:endParaRPr lang="es-ES" sz="2800" dirty="0"/>
          </a:p>
        </p:txBody>
      </p:sp>
      <p:pic>
        <p:nvPicPr>
          <p:cNvPr id="4" name="Imagen 3">
            <a:extLst>
              <a:ext uri="{FF2B5EF4-FFF2-40B4-BE49-F238E27FC236}">
                <a16:creationId xmlns:a16="http://schemas.microsoft.com/office/drawing/2014/main" id="{13EF2E96-F081-47C2-B83A-8E76883C2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6280" y="0"/>
            <a:ext cx="7665720" cy="6858000"/>
          </a:xfrm>
          <a:prstGeom prst="rect">
            <a:avLst/>
          </a:prstGeom>
        </p:spPr>
      </p:pic>
    </p:spTree>
    <p:extLst>
      <p:ext uri="{BB962C8B-B14F-4D97-AF65-F5344CB8AC3E}">
        <p14:creationId xmlns:p14="http://schemas.microsoft.com/office/powerpoint/2010/main" val="2598269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4732089" cy="6215784"/>
          </a:xfrm>
        </p:spPr>
        <p:txBody>
          <a:bodyPr anchor="t">
            <a:normAutofit/>
          </a:bodyPr>
          <a:lstStyle/>
          <a:p>
            <a:r>
              <a:rPr lang="es-ES" sz="2800" dirty="0"/>
              <a:t>1398. Lorenzo </a:t>
            </a:r>
            <a:r>
              <a:rPr lang="es-ES" sz="2800" dirty="0" err="1"/>
              <a:t>Monaco</a:t>
            </a:r>
            <a:r>
              <a:rPr lang="es-ES" sz="2800" dirty="0"/>
              <a:t>. </a:t>
            </a:r>
            <a:r>
              <a:rPr lang="es-ES" sz="2800" dirty="0" err="1"/>
              <a:t>Antiphonary</a:t>
            </a:r>
            <a:r>
              <a:rPr lang="es-ES" sz="2800" dirty="0"/>
              <a:t> (Cod. </a:t>
            </a:r>
            <a:r>
              <a:rPr lang="es-ES" sz="2800" dirty="0" err="1"/>
              <a:t>Cor</a:t>
            </a:r>
            <a:r>
              <a:rPr lang="es-ES" sz="2800" dirty="0"/>
              <a:t>. 8, folio 102). Staatliche Museen, </a:t>
            </a:r>
            <a:r>
              <a:rPr lang="es-ES" sz="2800" dirty="0" err="1"/>
              <a:t>Berlin</a:t>
            </a:r>
            <a:r>
              <a:rPr lang="es-ES" sz="2800" dirty="0"/>
              <a:t>.</a:t>
            </a:r>
          </a:p>
        </p:txBody>
      </p:sp>
      <p:pic>
        <p:nvPicPr>
          <p:cNvPr id="4" name="Imagen 3">
            <a:extLst>
              <a:ext uri="{FF2B5EF4-FFF2-40B4-BE49-F238E27FC236}">
                <a16:creationId xmlns:a16="http://schemas.microsoft.com/office/drawing/2014/main" id="{86725863-3ADB-41BB-97F5-4D197A4417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8562" y="0"/>
            <a:ext cx="6933438" cy="6858000"/>
          </a:xfrm>
          <a:prstGeom prst="rect">
            <a:avLst/>
          </a:prstGeom>
        </p:spPr>
      </p:pic>
    </p:spTree>
    <p:extLst>
      <p:ext uri="{BB962C8B-B14F-4D97-AF65-F5344CB8AC3E}">
        <p14:creationId xmlns:p14="http://schemas.microsoft.com/office/powerpoint/2010/main" val="3803837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5418361" cy="6215784"/>
          </a:xfrm>
        </p:spPr>
        <p:txBody>
          <a:bodyPr anchor="t">
            <a:normAutofit/>
          </a:bodyPr>
          <a:lstStyle/>
          <a:p>
            <a:r>
              <a:rPr lang="en-US" sz="2800" dirty="0"/>
              <a:t>1398. Lorenzo Monaco. Antiphonary (Cod. Cor. 8, folio 134). National Gallery of Art, Washington.</a:t>
            </a:r>
            <a:endParaRPr lang="es-ES" sz="2800" dirty="0"/>
          </a:p>
        </p:txBody>
      </p:sp>
      <p:pic>
        <p:nvPicPr>
          <p:cNvPr id="4" name="Imagen 3">
            <a:extLst>
              <a:ext uri="{FF2B5EF4-FFF2-40B4-BE49-F238E27FC236}">
                <a16:creationId xmlns:a16="http://schemas.microsoft.com/office/drawing/2014/main" id="{BA3F84B4-A665-4662-B76D-94ED47E60A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4834" y="0"/>
            <a:ext cx="6247166" cy="6858000"/>
          </a:xfrm>
          <a:prstGeom prst="rect">
            <a:avLst/>
          </a:prstGeom>
        </p:spPr>
      </p:pic>
    </p:spTree>
    <p:extLst>
      <p:ext uri="{BB962C8B-B14F-4D97-AF65-F5344CB8AC3E}">
        <p14:creationId xmlns:p14="http://schemas.microsoft.com/office/powerpoint/2010/main" val="2976780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5902502" cy="6215784"/>
          </a:xfrm>
        </p:spPr>
        <p:txBody>
          <a:bodyPr anchor="t">
            <a:normAutofit fontScale="90000"/>
          </a:bodyPr>
          <a:lstStyle/>
          <a:p>
            <a:r>
              <a:rPr lang="en-US" sz="3100" b="1" dirty="0"/>
              <a:t>1406. Lorenzo Monaco. Antiphonary (Cod. Cor. 7, folio 124v). Metropolitan Museum of Art, New York.</a:t>
            </a:r>
            <a:br>
              <a:rPr lang="en-US" sz="2800" dirty="0"/>
            </a:br>
            <a:br>
              <a:rPr lang="en-US" sz="2200" dirty="0">
                <a:latin typeface="+mn-lt"/>
              </a:rPr>
            </a:br>
            <a:r>
              <a:rPr lang="es-ES" sz="2200" b="0" i="0" dirty="0">
                <a:effectLst/>
                <a:latin typeface="+mn-lt"/>
              </a:rPr>
              <a:t>Esta miniatura fue extraída de un antifonario (uno de los principales libros del coro de la devoción católica) pintado por Lorenzo </a:t>
            </a:r>
            <a:r>
              <a:rPr lang="es-ES" sz="2200" b="0" i="0" dirty="0" err="1">
                <a:effectLst/>
                <a:latin typeface="+mn-lt"/>
              </a:rPr>
              <a:t>Monaco</a:t>
            </a:r>
            <a:r>
              <a:rPr lang="es-ES" sz="2200" b="0" i="0" dirty="0">
                <a:effectLst/>
                <a:latin typeface="+mn-lt"/>
              </a:rPr>
              <a:t> para el convento </a:t>
            </a:r>
            <a:r>
              <a:rPr lang="es-ES" sz="2200" b="0" i="0" dirty="0" err="1">
                <a:effectLst/>
                <a:latin typeface="+mn-lt"/>
              </a:rPr>
              <a:t>camaldalense</a:t>
            </a:r>
            <a:r>
              <a:rPr lang="es-ES" sz="2200" b="0" i="0" dirty="0">
                <a:effectLst/>
                <a:latin typeface="+mn-lt"/>
              </a:rPr>
              <a:t> de Santa Maria </a:t>
            </a:r>
            <a:r>
              <a:rPr lang="es-ES" sz="2200" b="0" i="0" dirty="0" err="1">
                <a:effectLst/>
                <a:latin typeface="+mn-lt"/>
              </a:rPr>
              <a:t>degli</a:t>
            </a:r>
            <a:r>
              <a:rPr lang="es-ES" sz="2200" b="0" i="0" dirty="0">
                <a:effectLst/>
                <a:latin typeface="+mn-lt"/>
              </a:rPr>
              <a:t> </a:t>
            </a:r>
            <a:r>
              <a:rPr lang="es-ES" sz="2200" b="0" i="0" dirty="0" err="1">
                <a:effectLst/>
                <a:latin typeface="+mn-lt"/>
              </a:rPr>
              <a:t>Angeli</a:t>
            </a:r>
            <a:r>
              <a:rPr lang="es-ES" sz="2200" b="0" i="0" dirty="0">
                <a:effectLst/>
                <a:latin typeface="+mn-lt"/>
              </a:rPr>
              <a:t>, Florencia. La C inicial introduce una de las respuestas para la celebración del Oficio de los Muertos: "Credo </a:t>
            </a:r>
            <a:r>
              <a:rPr lang="es-ES" sz="2200" b="0" i="0" dirty="0" err="1">
                <a:effectLst/>
                <a:latin typeface="+mn-lt"/>
              </a:rPr>
              <a:t>quod</a:t>
            </a:r>
            <a:r>
              <a:rPr lang="es-ES" sz="2200" b="0" i="0" dirty="0">
                <a:effectLst/>
                <a:latin typeface="+mn-lt"/>
              </a:rPr>
              <a:t> </a:t>
            </a:r>
            <a:r>
              <a:rPr lang="es-ES" sz="2200" b="0" i="0" dirty="0" err="1">
                <a:effectLst/>
                <a:latin typeface="+mn-lt"/>
              </a:rPr>
              <a:t>redemptor</a:t>
            </a:r>
            <a:r>
              <a:rPr lang="es-ES" sz="2200" b="0" i="0" dirty="0">
                <a:effectLst/>
                <a:latin typeface="+mn-lt"/>
              </a:rPr>
              <a:t> </a:t>
            </a:r>
            <a:r>
              <a:rPr lang="es-ES" sz="2200" b="0" i="0" dirty="0" err="1">
                <a:effectLst/>
                <a:latin typeface="+mn-lt"/>
              </a:rPr>
              <a:t>meus</a:t>
            </a:r>
            <a:r>
              <a:rPr lang="es-ES" sz="2200" b="0" i="0" dirty="0">
                <a:effectLst/>
                <a:latin typeface="+mn-lt"/>
              </a:rPr>
              <a:t> </a:t>
            </a:r>
            <a:r>
              <a:rPr lang="es-ES" sz="2200" b="0" i="0" dirty="0" err="1">
                <a:effectLst/>
                <a:latin typeface="+mn-lt"/>
              </a:rPr>
              <a:t>vivit</a:t>
            </a:r>
            <a:r>
              <a:rPr lang="es-ES" sz="2200" b="0" i="0" dirty="0">
                <a:effectLst/>
                <a:latin typeface="+mn-lt"/>
              </a:rPr>
              <a:t>, et </a:t>
            </a:r>
            <a:r>
              <a:rPr lang="es-ES" sz="2200" b="0" i="0" dirty="0" err="1">
                <a:effectLst/>
                <a:latin typeface="+mn-lt"/>
              </a:rPr>
              <a:t>novissimo</a:t>
            </a:r>
            <a:r>
              <a:rPr lang="es-ES" sz="2200" b="0" i="0" dirty="0">
                <a:effectLst/>
                <a:latin typeface="+mn-lt"/>
              </a:rPr>
              <a:t> die </a:t>
            </a:r>
            <a:r>
              <a:rPr lang="es-ES" sz="2200" b="0" i="0" dirty="0" err="1">
                <a:effectLst/>
                <a:latin typeface="+mn-lt"/>
              </a:rPr>
              <a:t>terra</a:t>
            </a:r>
            <a:r>
              <a:rPr lang="es-ES" sz="2200" b="0" i="0" dirty="0">
                <a:effectLst/>
                <a:latin typeface="+mn-lt"/>
              </a:rPr>
              <a:t> </a:t>
            </a:r>
            <a:r>
              <a:rPr lang="es-ES" sz="2200" b="0" i="0" dirty="0" err="1">
                <a:effectLst/>
                <a:latin typeface="+mn-lt"/>
              </a:rPr>
              <a:t>resurrecturus</a:t>
            </a:r>
            <a:r>
              <a:rPr lang="es-ES" sz="2200" b="0" i="0" dirty="0">
                <a:effectLst/>
                <a:latin typeface="+mn-lt"/>
              </a:rPr>
              <a:t> sum, et in </a:t>
            </a:r>
            <a:r>
              <a:rPr lang="es-ES" sz="2200" b="0" i="0" dirty="0" err="1">
                <a:effectLst/>
                <a:latin typeface="+mn-lt"/>
              </a:rPr>
              <a:t>carnee</a:t>
            </a:r>
            <a:r>
              <a:rPr lang="es-ES" sz="2200" b="0" i="0" dirty="0">
                <a:effectLst/>
                <a:latin typeface="+mn-lt"/>
              </a:rPr>
              <a:t> mea </a:t>
            </a:r>
            <a:r>
              <a:rPr lang="es-ES" sz="2200" b="0" i="0" dirty="0" err="1">
                <a:effectLst/>
                <a:latin typeface="+mn-lt"/>
              </a:rPr>
              <a:t>videbo</a:t>
            </a:r>
            <a:r>
              <a:rPr lang="es-ES" sz="2200" b="0" i="0" dirty="0">
                <a:effectLst/>
                <a:latin typeface="+mn-lt"/>
              </a:rPr>
              <a:t> </a:t>
            </a:r>
            <a:r>
              <a:rPr lang="es-ES" sz="2200" b="0" i="0" dirty="0" err="1">
                <a:effectLst/>
                <a:latin typeface="+mn-lt"/>
              </a:rPr>
              <a:t>Deum</a:t>
            </a:r>
            <a:r>
              <a:rPr lang="es-ES" sz="2200" b="0" i="0" dirty="0">
                <a:effectLst/>
                <a:latin typeface="+mn-lt"/>
              </a:rPr>
              <a:t>, </a:t>
            </a:r>
            <a:r>
              <a:rPr lang="es-ES" sz="2200" b="0" i="0" dirty="0" err="1">
                <a:effectLst/>
                <a:latin typeface="+mn-lt"/>
              </a:rPr>
              <a:t>Salvatorem</a:t>
            </a:r>
            <a:r>
              <a:rPr lang="es-ES" sz="2200" b="0" i="0" dirty="0">
                <a:effectLst/>
                <a:latin typeface="+mn-lt"/>
              </a:rPr>
              <a:t> </a:t>
            </a:r>
            <a:r>
              <a:rPr lang="es-ES" sz="2200" b="0" i="0" dirty="0" err="1">
                <a:effectLst/>
                <a:latin typeface="+mn-lt"/>
              </a:rPr>
              <a:t>meum</a:t>
            </a:r>
            <a:r>
              <a:rPr lang="es-ES" sz="2200" b="0" i="0" dirty="0">
                <a:effectLst/>
                <a:latin typeface="+mn-lt"/>
              </a:rPr>
              <a:t>" (Creo que mi Redentor vive, y que en el último día resucitaré de la tierra y en mi carne veré a Dios, mi Salvador). Dentro de la inicial, la figura de Cristo, su mano derecha levantada en juicio, emerge de un banco de nubes sobre un fondo de oro bruñido. A su derecha, un ángel hace sonar la trompeta del Juicio Final. Debajo de ellos, los muertos emergen de las grietas en el suelo rocoso, con las manos entrelazadas en oración.</a:t>
            </a:r>
            <a:br>
              <a:rPr lang="es-ES" sz="2200" b="0" i="0" dirty="0">
                <a:effectLst/>
                <a:latin typeface="+mn-lt"/>
              </a:rPr>
            </a:br>
            <a:endParaRPr lang="es-ES" sz="2000" dirty="0">
              <a:latin typeface="+mn-lt"/>
            </a:endParaRPr>
          </a:p>
        </p:txBody>
      </p:sp>
      <p:pic>
        <p:nvPicPr>
          <p:cNvPr id="4" name="Imagen 3">
            <a:extLst>
              <a:ext uri="{FF2B5EF4-FFF2-40B4-BE49-F238E27FC236}">
                <a16:creationId xmlns:a16="http://schemas.microsoft.com/office/drawing/2014/main" id="{2EFF3CC6-F5F0-4818-9FCA-9D9A86474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8975" y="0"/>
            <a:ext cx="5763025" cy="6858000"/>
          </a:xfrm>
          <a:prstGeom prst="rect">
            <a:avLst/>
          </a:prstGeom>
        </p:spPr>
      </p:pic>
    </p:spTree>
    <p:extLst>
      <p:ext uri="{BB962C8B-B14F-4D97-AF65-F5344CB8AC3E}">
        <p14:creationId xmlns:p14="http://schemas.microsoft.com/office/powerpoint/2010/main" val="668310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87927" y="365125"/>
            <a:ext cx="6041048" cy="6215784"/>
          </a:xfrm>
        </p:spPr>
        <p:txBody>
          <a:bodyPr anchor="t">
            <a:noAutofit/>
          </a:bodyPr>
          <a:lstStyle/>
          <a:p>
            <a:r>
              <a:rPr lang="es-ES" sz="2400" b="0" i="0" dirty="0">
                <a:effectLst/>
                <a:latin typeface="+mn-lt"/>
              </a:rPr>
              <a:t>Escritos e iluminados durante un período de 135 años a partir de 1370, los libros del coro de Santa Maria </a:t>
            </a:r>
            <a:r>
              <a:rPr lang="es-ES" sz="2400" b="0" i="0" dirty="0" err="1">
                <a:effectLst/>
                <a:latin typeface="+mn-lt"/>
              </a:rPr>
              <a:t>degli</a:t>
            </a:r>
            <a:r>
              <a:rPr lang="es-ES" sz="2400" b="0" i="0" dirty="0">
                <a:effectLst/>
                <a:latin typeface="+mn-lt"/>
              </a:rPr>
              <a:t> </a:t>
            </a:r>
            <a:r>
              <a:rPr lang="es-ES" sz="2400" b="0" i="0" dirty="0" err="1">
                <a:effectLst/>
                <a:latin typeface="+mn-lt"/>
              </a:rPr>
              <a:t>Angeli</a:t>
            </a:r>
            <a:r>
              <a:rPr lang="es-ES" sz="2400" b="0" i="0" dirty="0">
                <a:effectLst/>
                <a:latin typeface="+mn-lt"/>
              </a:rPr>
              <a:t> representan el logro culminante del arte de la iluminación en la Florencia del Renacimiento temprano. </a:t>
            </a:r>
            <a:br>
              <a:rPr lang="es-ES" sz="2400" b="0" i="0" dirty="0">
                <a:effectLst/>
                <a:latin typeface="+mn-lt"/>
              </a:rPr>
            </a:br>
            <a:r>
              <a:rPr lang="es-ES" sz="2400" b="0" i="0" dirty="0">
                <a:effectLst/>
                <a:latin typeface="+mn-lt"/>
              </a:rPr>
              <a:t>La campaña de decoración de principios del siglo XV fue dirigida por Lorenzo </a:t>
            </a:r>
            <a:r>
              <a:rPr lang="es-ES" sz="2400" b="0" i="0" dirty="0" err="1">
                <a:effectLst/>
                <a:latin typeface="+mn-lt"/>
              </a:rPr>
              <a:t>Monaco</a:t>
            </a:r>
            <a:r>
              <a:rPr lang="es-ES" sz="2400" b="0" i="0" dirty="0">
                <a:effectLst/>
                <a:latin typeface="+mn-lt"/>
              </a:rPr>
              <a:t>, un monje en Santa Maria </a:t>
            </a:r>
            <a:r>
              <a:rPr lang="es-ES" sz="2400" b="0" i="0" dirty="0" err="1">
                <a:effectLst/>
                <a:latin typeface="+mn-lt"/>
              </a:rPr>
              <a:t>degli</a:t>
            </a:r>
            <a:r>
              <a:rPr lang="es-ES" sz="2400" b="0" i="0" dirty="0">
                <a:effectLst/>
                <a:latin typeface="+mn-lt"/>
              </a:rPr>
              <a:t> </a:t>
            </a:r>
            <a:r>
              <a:rPr lang="es-ES" sz="2400" b="0" i="0" dirty="0" err="1">
                <a:effectLst/>
                <a:latin typeface="+mn-lt"/>
              </a:rPr>
              <a:t>Angeli</a:t>
            </a:r>
            <a:r>
              <a:rPr lang="es-ES" sz="2400" b="0" i="0" dirty="0">
                <a:effectLst/>
                <a:latin typeface="+mn-lt"/>
              </a:rPr>
              <a:t>, y el pintor e iluminador preeminente en Florencia hasta su muerte en 1423 o 1424. </a:t>
            </a:r>
            <a:br>
              <a:rPr lang="es-ES" sz="2400" b="0" i="0" dirty="0">
                <a:effectLst/>
                <a:latin typeface="+mn-lt"/>
              </a:rPr>
            </a:br>
            <a:r>
              <a:rPr lang="es-ES" sz="2400" b="0" i="0" dirty="0">
                <a:effectLst/>
                <a:latin typeface="+mn-lt"/>
              </a:rPr>
              <a:t>La presencia convincente de las figuras y la recesión espacial dentro de esta miniatura, que refleja el nuevo estilo renacentista de pintura, son típicas de las iluminaciones del artista a lo largo de la serie.</a:t>
            </a:r>
            <a:endParaRPr lang="es-ES" sz="2400" dirty="0">
              <a:latin typeface="+mn-lt"/>
            </a:endParaRPr>
          </a:p>
        </p:txBody>
      </p:sp>
      <p:pic>
        <p:nvPicPr>
          <p:cNvPr id="4" name="Imagen 3">
            <a:extLst>
              <a:ext uri="{FF2B5EF4-FFF2-40B4-BE49-F238E27FC236}">
                <a16:creationId xmlns:a16="http://schemas.microsoft.com/office/drawing/2014/main" id="{2EFF3CC6-F5F0-4818-9FCA-9D9A86474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8975" y="0"/>
            <a:ext cx="5763025" cy="6858000"/>
          </a:xfrm>
          <a:prstGeom prst="rect">
            <a:avLst/>
          </a:prstGeom>
        </p:spPr>
      </p:pic>
    </p:spTree>
    <p:extLst>
      <p:ext uri="{BB962C8B-B14F-4D97-AF65-F5344CB8AC3E}">
        <p14:creationId xmlns:p14="http://schemas.microsoft.com/office/powerpoint/2010/main" val="2402302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87927" y="365125"/>
            <a:ext cx="6041048" cy="6215784"/>
          </a:xfrm>
        </p:spPr>
        <p:txBody>
          <a:bodyPr anchor="t">
            <a:noAutofit/>
          </a:bodyPr>
          <a:lstStyle/>
          <a:p>
            <a:r>
              <a:rPr lang="es-ES" sz="2200" b="0" i="0" dirty="0">
                <a:effectLst/>
                <a:latin typeface="+mn-lt"/>
              </a:rPr>
              <a:t>Según el biógrafo del siglo XVI Giorgio Vasari, quien los describió como los más bellos de toda Italia, los libros del coro fueron tan admirados por el papa Medici León X (r. 1513-21) que había contemplado llevarlos a la Basílica de San Pedro. </a:t>
            </a:r>
            <a:br>
              <a:rPr lang="es-ES" sz="2200" b="0" i="0" dirty="0">
                <a:effectLst/>
                <a:latin typeface="+mn-lt"/>
              </a:rPr>
            </a:br>
            <a:r>
              <a:rPr lang="es-ES" sz="2200" b="0" i="0" dirty="0">
                <a:effectLst/>
                <a:latin typeface="+mn-lt"/>
              </a:rPr>
              <a:t>La serie completa originalmente consistía en alrededor de veinte volúmenes. </a:t>
            </a:r>
            <a:br>
              <a:rPr lang="es-ES" sz="2200" b="0" i="0" dirty="0">
                <a:effectLst/>
                <a:latin typeface="+mn-lt"/>
              </a:rPr>
            </a:br>
            <a:r>
              <a:rPr lang="es-ES" sz="2200" b="0" i="0" dirty="0">
                <a:effectLst/>
                <a:latin typeface="+mn-lt"/>
              </a:rPr>
              <a:t>Tras la supresión del monasterio a principios del siglo XIX, dieciocho volúmenes fueron transferidos a la Biblioteca </a:t>
            </a:r>
            <a:r>
              <a:rPr lang="es-ES" sz="2200" b="0" i="0" dirty="0" err="1">
                <a:effectLst/>
                <a:latin typeface="+mn-lt"/>
              </a:rPr>
              <a:t>Laurenziana</a:t>
            </a:r>
            <a:r>
              <a:rPr lang="es-ES" sz="2200" b="0" i="0" dirty="0">
                <a:effectLst/>
                <a:latin typeface="+mn-lt"/>
              </a:rPr>
              <a:t> de Florencia (donde permanecen en la actualidad). </a:t>
            </a:r>
            <a:br>
              <a:rPr lang="es-ES" sz="2200" b="0" i="0" dirty="0">
                <a:effectLst/>
                <a:latin typeface="+mn-lt"/>
              </a:rPr>
            </a:br>
            <a:r>
              <a:rPr lang="es-ES" sz="2200" b="0" i="0" dirty="0">
                <a:effectLst/>
                <a:latin typeface="+mn-lt"/>
              </a:rPr>
              <a:t>Para entonces, muchos de ellos ya habían sido privados de miniaturas, presumiblemente recortadas y vendidas a coleccionistas, que a menudo las enmarcaban como pinturas independientes. </a:t>
            </a:r>
            <a:br>
              <a:rPr lang="es-ES" sz="2200" b="0" i="0" dirty="0">
                <a:effectLst/>
                <a:latin typeface="+mn-lt"/>
              </a:rPr>
            </a:br>
            <a:r>
              <a:rPr lang="es-ES" sz="2200" b="0" i="0" dirty="0">
                <a:effectLst/>
                <a:latin typeface="+mn-lt"/>
              </a:rPr>
              <a:t>En una fecha desconocida, el fragmento de Lehman se pegó en otro trozo de pergamino que luego se pegó en cartón, y las áreas a su alrededor se rellenaron con decoración de pluma.</a:t>
            </a:r>
            <a:endParaRPr lang="es-ES" sz="2200" dirty="0">
              <a:latin typeface="+mn-lt"/>
            </a:endParaRPr>
          </a:p>
        </p:txBody>
      </p:sp>
      <p:pic>
        <p:nvPicPr>
          <p:cNvPr id="4" name="Imagen 3">
            <a:extLst>
              <a:ext uri="{FF2B5EF4-FFF2-40B4-BE49-F238E27FC236}">
                <a16:creationId xmlns:a16="http://schemas.microsoft.com/office/drawing/2014/main" id="{2EFF3CC6-F5F0-4818-9FCA-9D9A86474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8975" y="0"/>
            <a:ext cx="5763025" cy="6858000"/>
          </a:xfrm>
          <a:prstGeom prst="rect">
            <a:avLst/>
          </a:prstGeom>
        </p:spPr>
      </p:pic>
    </p:spTree>
    <p:extLst>
      <p:ext uri="{BB962C8B-B14F-4D97-AF65-F5344CB8AC3E}">
        <p14:creationId xmlns:p14="http://schemas.microsoft.com/office/powerpoint/2010/main" val="1599186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6116983" cy="6215784"/>
          </a:xfrm>
        </p:spPr>
        <p:txBody>
          <a:bodyPr anchor="t">
            <a:normAutofit/>
          </a:bodyPr>
          <a:lstStyle/>
          <a:p>
            <a:r>
              <a:rPr lang="es-ES" sz="2800" dirty="0"/>
              <a:t>1410. Lorenzo </a:t>
            </a:r>
            <a:r>
              <a:rPr lang="es-ES" sz="2800" dirty="0" err="1"/>
              <a:t>Monaco</a:t>
            </a:r>
            <a:r>
              <a:rPr lang="es-ES" sz="2800" dirty="0"/>
              <a:t>. </a:t>
            </a:r>
            <a:r>
              <a:rPr lang="es-ES" sz="2800" dirty="0" err="1"/>
              <a:t>Antiphonary</a:t>
            </a:r>
            <a:r>
              <a:rPr lang="es-ES" sz="2800" dirty="0"/>
              <a:t> (Cod. </a:t>
            </a:r>
            <a:r>
              <a:rPr lang="es-ES" sz="2800" dirty="0" err="1"/>
              <a:t>Cor</a:t>
            </a:r>
            <a:r>
              <a:rPr lang="es-ES" sz="2800" dirty="0"/>
              <a:t>. 3, folio 59). Bernard H. </a:t>
            </a:r>
            <a:r>
              <a:rPr lang="es-ES" sz="2800" dirty="0" err="1"/>
              <a:t>Breslauer</a:t>
            </a:r>
            <a:r>
              <a:rPr lang="es-ES" sz="2800" dirty="0"/>
              <a:t>, New York.</a:t>
            </a:r>
          </a:p>
        </p:txBody>
      </p:sp>
      <p:pic>
        <p:nvPicPr>
          <p:cNvPr id="4" name="Imagen 3">
            <a:extLst>
              <a:ext uri="{FF2B5EF4-FFF2-40B4-BE49-F238E27FC236}">
                <a16:creationId xmlns:a16="http://schemas.microsoft.com/office/drawing/2014/main" id="{543253B4-7010-4D50-A1C8-E9DBC74DD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3456" y="0"/>
            <a:ext cx="5548544" cy="6858000"/>
          </a:xfrm>
          <a:prstGeom prst="rect">
            <a:avLst/>
          </a:prstGeom>
        </p:spPr>
      </p:pic>
    </p:spTree>
    <p:extLst>
      <p:ext uri="{BB962C8B-B14F-4D97-AF65-F5344CB8AC3E}">
        <p14:creationId xmlns:p14="http://schemas.microsoft.com/office/powerpoint/2010/main" val="1803733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5241171" cy="6215784"/>
          </a:xfrm>
        </p:spPr>
        <p:txBody>
          <a:bodyPr anchor="t">
            <a:normAutofit/>
          </a:bodyPr>
          <a:lstStyle/>
          <a:p>
            <a:r>
              <a:rPr lang="en-US" sz="2800" dirty="0"/>
              <a:t>1410. Lorenzo Monaco. Gradual (Cod. H 74, folio 43r). National Gallery of Art, Washington.</a:t>
            </a:r>
            <a:endParaRPr lang="es-ES" sz="2800" dirty="0"/>
          </a:p>
        </p:txBody>
      </p:sp>
      <p:pic>
        <p:nvPicPr>
          <p:cNvPr id="4" name="Imagen 3">
            <a:extLst>
              <a:ext uri="{FF2B5EF4-FFF2-40B4-BE49-F238E27FC236}">
                <a16:creationId xmlns:a16="http://schemas.microsoft.com/office/drawing/2014/main" id="{375BEB70-7D9F-45BB-9C21-C4C743956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7644" y="0"/>
            <a:ext cx="6424356" cy="6858000"/>
          </a:xfrm>
          <a:prstGeom prst="rect">
            <a:avLst/>
          </a:prstGeom>
        </p:spPr>
      </p:pic>
    </p:spTree>
    <p:extLst>
      <p:ext uri="{BB962C8B-B14F-4D97-AF65-F5344CB8AC3E}">
        <p14:creationId xmlns:p14="http://schemas.microsoft.com/office/powerpoint/2010/main" val="1142892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124691" y="124691"/>
            <a:ext cx="5480994" cy="6456218"/>
          </a:xfrm>
        </p:spPr>
        <p:txBody>
          <a:bodyPr anchor="t">
            <a:normAutofit fontScale="90000"/>
          </a:bodyPr>
          <a:lstStyle/>
          <a:p>
            <a:r>
              <a:rPr lang="en-US" sz="2700" b="1" dirty="0"/>
              <a:t>1410. Lorenzo Monaco. Gradual (Cod. H 74, folio 122v). Museum of Art, Cleveland.</a:t>
            </a:r>
            <a:br>
              <a:rPr lang="en-US" sz="2800" dirty="0"/>
            </a:br>
            <a:r>
              <a:rPr lang="es-ES" sz="2400" b="0" i="0" dirty="0">
                <a:solidFill>
                  <a:srgbClr val="000000"/>
                </a:solidFill>
                <a:effectLst/>
                <a:latin typeface="+mn-lt"/>
              </a:rPr>
              <a:t>Esta inicial en forma de joya es una de una serie de retratos de profetas pintados por Lorenzo en un conjunto de libros de coro encargados por la iglesia de Santa Maria </a:t>
            </a:r>
            <a:r>
              <a:rPr lang="es-ES" sz="2400" b="0" i="0" dirty="0" err="1">
                <a:solidFill>
                  <a:srgbClr val="000000"/>
                </a:solidFill>
                <a:effectLst/>
                <a:latin typeface="+mn-lt"/>
              </a:rPr>
              <a:t>Nuova</a:t>
            </a:r>
            <a:r>
              <a:rPr lang="es-ES" sz="2400" b="0" i="0" dirty="0">
                <a:solidFill>
                  <a:srgbClr val="000000"/>
                </a:solidFill>
                <a:effectLst/>
                <a:latin typeface="+mn-lt"/>
              </a:rPr>
              <a:t> en Florencia. </a:t>
            </a:r>
            <a:br>
              <a:rPr lang="es-ES" sz="2400" b="0" i="0" dirty="0">
                <a:solidFill>
                  <a:srgbClr val="000000"/>
                </a:solidFill>
                <a:effectLst/>
                <a:latin typeface="+mn-lt"/>
              </a:rPr>
            </a:br>
            <a:r>
              <a:rPr lang="es-ES" sz="2400" b="0" i="0" dirty="0">
                <a:solidFill>
                  <a:srgbClr val="000000"/>
                </a:solidFill>
                <a:effectLst/>
                <a:latin typeface="+mn-lt"/>
              </a:rPr>
              <a:t>Llamativo por su follaje azul y rojo anaranjado, la inicial se establece contra un suelo dorado altamente bruñido decorado con marcas de punzón, al igual que una pequeña pintura sobre tabla. </a:t>
            </a:r>
            <a:br>
              <a:rPr lang="es-ES" sz="2400" b="0" i="0" dirty="0">
                <a:solidFill>
                  <a:srgbClr val="000000"/>
                </a:solidFill>
                <a:effectLst/>
                <a:latin typeface="+mn-lt"/>
              </a:rPr>
            </a:br>
            <a:r>
              <a:rPr lang="es-ES" sz="2400" b="0" i="0" dirty="0">
                <a:solidFill>
                  <a:srgbClr val="000000"/>
                </a:solidFill>
                <a:effectLst/>
                <a:latin typeface="+mn-lt"/>
              </a:rPr>
              <a:t>La inicial comienza el </a:t>
            </a:r>
            <a:r>
              <a:rPr lang="es-ES" sz="2400" b="0" i="0" dirty="0" err="1">
                <a:solidFill>
                  <a:srgbClr val="000000"/>
                </a:solidFill>
                <a:effectLst/>
                <a:latin typeface="+mn-lt"/>
              </a:rPr>
              <a:t>Introit</a:t>
            </a:r>
            <a:r>
              <a:rPr lang="es-ES" sz="2400" b="0" i="0" dirty="0">
                <a:solidFill>
                  <a:srgbClr val="000000"/>
                </a:solidFill>
                <a:effectLst/>
                <a:latin typeface="+mn-lt"/>
              </a:rPr>
              <a:t> (sección introductoria) a la Misa para el undécimo domingo después de </a:t>
            </a:r>
            <a:r>
              <a:rPr lang="es-ES" sz="2400" b="0" i="0" dirty="0" err="1">
                <a:solidFill>
                  <a:srgbClr val="000000"/>
                </a:solidFill>
                <a:effectLst/>
                <a:latin typeface="+mn-lt"/>
              </a:rPr>
              <a:t>Pentecostes</a:t>
            </a:r>
            <a:r>
              <a:rPr lang="es-ES" sz="2400" b="0" i="0" dirty="0">
                <a:solidFill>
                  <a:srgbClr val="000000"/>
                </a:solidFill>
                <a:effectLst/>
                <a:latin typeface="+mn-lt"/>
              </a:rPr>
              <a:t>: </a:t>
            </a:r>
            <a:r>
              <a:rPr lang="es-ES" sz="2400" b="0" i="1" dirty="0">
                <a:solidFill>
                  <a:srgbClr val="000000"/>
                </a:solidFill>
                <a:effectLst/>
                <a:latin typeface="+mn-lt"/>
              </a:rPr>
              <a:t>Deus in loco </a:t>
            </a:r>
            <a:r>
              <a:rPr lang="es-ES" sz="2400" b="0" i="1" dirty="0" err="1">
                <a:solidFill>
                  <a:srgbClr val="000000"/>
                </a:solidFill>
                <a:effectLst/>
                <a:latin typeface="+mn-lt"/>
              </a:rPr>
              <a:t>sancto</a:t>
            </a:r>
            <a:r>
              <a:rPr lang="es-ES" sz="2400" b="0" i="1" dirty="0">
                <a:solidFill>
                  <a:srgbClr val="000000"/>
                </a:solidFill>
                <a:effectLst/>
                <a:latin typeface="+mn-lt"/>
              </a:rPr>
              <a:t> </a:t>
            </a:r>
            <a:r>
              <a:rPr lang="es-ES" sz="2400" b="0" i="1" dirty="0" err="1">
                <a:solidFill>
                  <a:srgbClr val="000000"/>
                </a:solidFill>
                <a:effectLst/>
                <a:latin typeface="+mn-lt"/>
              </a:rPr>
              <a:t>suo</a:t>
            </a:r>
            <a:r>
              <a:rPr lang="es-ES" sz="2400" b="0" i="0" dirty="0">
                <a:solidFill>
                  <a:srgbClr val="000000"/>
                </a:solidFill>
                <a:effectLst/>
                <a:latin typeface="+mn-lt"/>
              </a:rPr>
              <a:t> (Dios está en su lugar santo). Lorenzo, que era un monje camaldulense, produjo una gran cantidad de trabajo: iluminaciones, pinturas sobre tabla y frescos, una indicación de que su arte fue muy estimado y buscado durante su vida.</a:t>
            </a:r>
            <a:endParaRPr lang="es-ES" sz="2400" dirty="0">
              <a:latin typeface="+mn-lt"/>
            </a:endParaRPr>
          </a:p>
        </p:txBody>
      </p:sp>
      <p:pic>
        <p:nvPicPr>
          <p:cNvPr id="4" name="Imagen 3">
            <a:extLst>
              <a:ext uri="{FF2B5EF4-FFF2-40B4-BE49-F238E27FC236}">
                <a16:creationId xmlns:a16="http://schemas.microsoft.com/office/drawing/2014/main" id="{9D62649A-A18B-4FEE-BA2B-1AE1246C4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5685" y="0"/>
            <a:ext cx="6586315" cy="6858000"/>
          </a:xfrm>
          <a:prstGeom prst="rect">
            <a:avLst/>
          </a:prstGeom>
        </p:spPr>
      </p:pic>
    </p:spTree>
    <p:extLst>
      <p:ext uri="{BB962C8B-B14F-4D97-AF65-F5344CB8AC3E}">
        <p14:creationId xmlns:p14="http://schemas.microsoft.com/office/powerpoint/2010/main" val="545363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3443841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8178639" cy="6215784"/>
          </a:xfrm>
        </p:spPr>
        <p:txBody>
          <a:bodyPr anchor="t">
            <a:normAutofit/>
          </a:bodyPr>
          <a:lstStyle/>
          <a:p>
            <a:r>
              <a:rPr lang="es-ES" sz="2800" dirty="0"/>
              <a:t>1400. Lorenzo </a:t>
            </a:r>
            <a:r>
              <a:rPr lang="es-ES" sz="2800" dirty="0" err="1"/>
              <a:t>Monaco</a:t>
            </a:r>
            <a:r>
              <a:rPr lang="es-ES" sz="2800" dirty="0"/>
              <a:t>. Oración en el Huerto. Uffizi.</a:t>
            </a:r>
            <a:br>
              <a:rPr lang="es-ES" sz="2800" dirty="0"/>
            </a:br>
            <a:br>
              <a:rPr lang="es-ES" sz="2800" dirty="0"/>
            </a:br>
            <a:r>
              <a:rPr lang="es-ES" sz="2400" b="0" i="0" dirty="0">
                <a:effectLst/>
                <a:latin typeface="+mn-lt"/>
              </a:rPr>
              <a:t>Lorenzo </a:t>
            </a:r>
            <a:r>
              <a:rPr lang="es-ES" sz="2400" b="0" i="0" dirty="0" err="1">
                <a:effectLst/>
                <a:latin typeface="+mn-lt"/>
              </a:rPr>
              <a:t>Monaco</a:t>
            </a:r>
            <a:r>
              <a:rPr lang="es-ES" sz="2400" b="0" i="0" dirty="0">
                <a:effectLst/>
                <a:latin typeface="+mn-lt"/>
              </a:rPr>
              <a:t> era miembro de la comunidad de monjes del convento florentino de Santa Maria </a:t>
            </a:r>
            <a:r>
              <a:rPr lang="es-ES" sz="2400" b="0" i="0" dirty="0" err="1">
                <a:effectLst/>
                <a:latin typeface="+mn-lt"/>
              </a:rPr>
              <a:t>degli</a:t>
            </a:r>
            <a:r>
              <a:rPr lang="es-ES" sz="2400" b="0" i="0" dirty="0">
                <a:effectLst/>
                <a:latin typeface="+mn-lt"/>
              </a:rPr>
              <a:t> </a:t>
            </a:r>
            <a:r>
              <a:rPr lang="es-ES" sz="2400" b="0" i="0" dirty="0" err="1">
                <a:effectLst/>
                <a:latin typeface="+mn-lt"/>
              </a:rPr>
              <a:t>Angioli</a:t>
            </a:r>
            <a:r>
              <a:rPr lang="es-ES" sz="2400" b="0" i="0" dirty="0">
                <a:effectLst/>
                <a:latin typeface="+mn-lt"/>
              </a:rPr>
              <a:t>, para el que pintó esta tabla. </a:t>
            </a:r>
            <a:br>
              <a:rPr lang="es-ES" sz="2400" b="0" i="0" dirty="0">
                <a:effectLst/>
                <a:latin typeface="+mn-lt"/>
              </a:rPr>
            </a:br>
            <a:r>
              <a:rPr lang="es-ES" sz="2400" b="0" i="0" dirty="0">
                <a:effectLst/>
                <a:latin typeface="+mn-lt"/>
              </a:rPr>
              <a:t>Se trata de una de sus primeras obras, poniendo de manifiesto su asimilación de la pintura de </a:t>
            </a:r>
            <a:r>
              <a:rPr lang="es-ES" sz="2400" b="0" i="0" u="none" strike="noStrike" dirty="0">
                <a:effectLst/>
                <a:latin typeface="+mn-lt"/>
              </a:rPr>
              <a:t>Giotto</a:t>
            </a:r>
            <a:r>
              <a:rPr lang="es-ES" sz="2400" b="0" i="0" dirty="0">
                <a:effectLst/>
                <a:latin typeface="+mn-lt"/>
              </a:rPr>
              <a:t>, que conocería a través de los </a:t>
            </a:r>
            <a:r>
              <a:rPr lang="es-ES" sz="2400" b="0" i="0" u="none" strike="noStrike" dirty="0" err="1">
                <a:effectLst/>
                <a:latin typeface="+mn-lt"/>
              </a:rPr>
              <a:t>Orcagna</a:t>
            </a:r>
            <a:r>
              <a:rPr lang="es-ES" sz="2400" b="0" i="0" dirty="0">
                <a:effectLst/>
                <a:latin typeface="+mn-lt"/>
              </a:rPr>
              <a:t>. </a:t>
            </a:r>
            <a:br>
              <a:rPr lang="es-ES" sz="2400" b="0" i="0" dirty="0">
                <a:effectLst/>
                <a:latin typeface="+mn-lt"/>
              </a:rPr>
            </a:br>
            <a:r>
              <a:rPr lang="es-ES" sz="2400" b="0" i="0" dirty="0">
                <a:effectLst/>
                <a:latin typeface="+mn-lt"/>
              </a:rPr>
              <a:t>La fluidez a la hora de tratar los ropajes indica la sintonía de </a:t>
            </a:r>
            <a:r>
              <a:rPr lang="es-ES" sz="2400" b="0" i="0" dirty="0" err="1">
                <a:effectLst/>
                <a:latin typeface="+mn-lt"/>
              </a:rPr>
              <a:t>Monaco</a:t>
            </a:r>
            <a:r>
              <a:rPr lang="es-ES" sz="2400" b="0" i="0" dirty="0">
                <a:effectLst/>
                <a:latin typeface="+mn-lt"/>
              </a:rPr>
              <a:t> con el Gótico Internacional.</a:t>
            </a:r>
            <a:endParaRPr lang="es-ES" sz="2800" dirty="0">
              <a:latin typeface="+mn-lt"/>
            </a:endParaRPr>
          </a:p>
        </p:txBody>
      </p:sp>
      <p:pic>
        <p:nvPicPr>
          <p:cNvPr id="4" name="Imagen 3">
            <a:extLst>
              <a:ext uri="{FF2B5EF4-FFF2-40B4-BE49-F238E27FC236}">
                <a16:creationId xmlns:a16="http://schemas.microsoft.com/office/drawing/2014/main" id="{D3E89D4E-8697-4B45-985C-01B47F5AF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5112" y="0"/>
            <a:ext cx="3486888" cy="6858000"/>
          </a:xfrm>
          <a:prstGeom prst="rect">
            <a:avLst/>
          </a:prstGeom>
        </p:spPr>
      </p:pic>
    </p:spTree>
    <p:extLst>
      <p:ext uri="{BB962C8B-B14F-4D97-AF65-F5344CB8AC3E}">
        <p14:creationId xmlns:p14="http://schemas.microsoft.com/office/powerpoint/2010/main" val="2254912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11166763" cy="1602220"/>
          </a:xfrm>
        </p:spPr>
        <p:txBody>
          <a:bodyPr anchor="t">
            <a:normAutofit/>
          </a:bodyPr>
          <a:lstStyle/>
          <a:p>
            <a:r>
              <a:rPr lang="es-ES" sz="2800" dirty="0"/>
              <a:t>1400. Lamentación sobre Cristo Muerto. Colección privada.</a:t>
            </a:r>
          </a:p>
        </p:txBody>
      </p:sp>
      <p:pic>
        <p:nvPicPr>
          <p:cNvPr id="4" name="Imagen 3">
            <a:extLst>
              <a:ext uri="{FF2B5EF4-FFF2-40B4-BE49-F238E27FC236}">
                <a16:creationId xmlns:a16="http://schemas.microsoft.com/office/drawing/2014/main" id="{A618D9D8-3297-415A-AA06-9FFA1836CB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8" y="1967345"/>
            <a:ext cx="12226638" cy="4890655"/>
          </a:xfrm>
          <a:prstGeom prst="rect">
            <a:avLst/>
          </a:prstGeom>
        </p:spPr>
      </p:pic>
    </p:spTree>
    <p:extLst>
      <p:ext uri="{BB962C8B-B14F-4D97-AF65-F5344CB8AC3E}">
        <p14:creationId xmlns:p14="http://schemas.microsoft.com/office/powerpoint/2010/main" val="35405560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290945" y="365125"/>
            <a:ext cx="7409065" cy="6215784"/>
          </a:xfrm>
        </p:spPr>
        <p:txBody>
          <a:bodyPr anchor="t">
            <a:normAutofit fontScale="90000"/>
          </a:bodyPr>
          <a:lstStyle/>
          <a:p>
            <a:r>
              <a:rPr lang="es-ES" sz="2800" b="1" dirty="0"/>
              <a:t>1404. Lorenzo </a:t>
            </a:r>
            <a:r>
              <a:rPr lang="es-ES" sz="2800" b="1" dirty="0" err="1"/>
              <a:t>Monaco</a:t>
            </a:r>
            <a:r>
              <a:rPr lang="es-ES" sz="2800" b="1" dirty="0"/>
              <a:t>. Piedad con símbolos de la pasión. </a:t>
            </a:r>
            <a:r>
              <a:rPr lang="es-ES" sz="2800" b="1" dirty="0" err="1"/>
              <a:t>Galleria</a:t>
            </a:r>
            <a:r>
              <a:rPr lang="es-ES" sz="2800" b="1" dirty="0"/>
              <a:t> </a:t>
            </a:r>
            <a:r>
              <a:rPr lang="es-ES" sz="2800" b="1" dirty="0" err="1"/>
              <a:t>dell'Accademia</a:t>
            </a:r>
            <a:r>
              <a:rPr lang="es-ES" sz="2800" b="1" dirty="0"/>
              <a:t>, Florencia.</a:t>
            </a:r>
            <a:br>
              <a:rPr lang="es-ES" sz="2800" b="1" dirty="0"/>
            </a:br>
            <a:r>
              <a:rPr lang="es-ES" sz="2200" b="0" i="0" dirty="0" err="1">
                <a:solidFill>
                  <a:srgbClr val="000000"/>
                </a:solidFill>
                <a:effectLst/>
                <a:latin typeface="+mn-lt"/>
              </a:rPr>
              <a:t>Bellosi</a:t>
            </a:r>
            <a:r>
              <a:rPr lang="es-ES" sz="2200" b="0" i="0" dirty="0">
                <a:solidFill>
                  <a:srgbClr val="000000"/>
                </a:solidFill>
                <a:effectLst/>
                <a:latin typeface="+mn-lt"/>
              </a:rPr>
              <a:t> (1965) encontró profundas conexiones con el "Bautismo" del mismo artista (Londres, National Gallery), donde el Cristo está tan cerca de este de la Academia, que el hombro y todo el brazo izquierdo se superponen prácticamente.</a:t>
            </a:r>
            <a:br>
              <a:rPr lang="es-ES" sz="2200" b="0" i="0" dirty="0">
                <a:solidFill>
                  <a:srgbClr val="000000"/>
                </a:solidFill>
                <a:effectLst/>
                <a:latin typeface="+mn-lt"/>
              </a:rPr>
            </a:br>
            <a:r>
              <a:rPr lang="es-ES" sz="2200" b="0" i="0" dirty="0">
                <a:solidFill>
                  <a:srgbClr val="000000"/>
                </a:solidFill>
                <a:effectLst/>
                <a:latin typeface="+mn-lt"/>
              </a:rPr>
              <a:t>Arriba en el centro el pelícano, a los lados el sol y la luna, a los lados están la negación de Pedro y el beso de Judas.</a:t>
            </a:r>
            <a:br>
              <a:rPr lang="es-ES" sz="2200" b="0" i="0" dirty="0">
                <a:solidFill>
                  <a:srgbClr val="000000"/>
                </a:solidFill>
                <a:effectLst/>
                <a:latin typeface="+mn-lt"/>
              </a:rPr>
            </a:br>
            <a:r>
              <a:rPr lang="es-ES" sz="2200" b="0" i="0" dirty="0">
                <a:effectLst/>
                <a:latin typeface="+mn-lt"/>
              </a:rPr>
              <a:t>En un lenguaje medieval se distribuyen algunos de los instrumentos más importantes de la Pasión, también conocidos como </a:t>
            </a:r>
            <a:r>
              <a:rPr lang="es-ES" sz="2200" b="1" i="0" dirty="0">
                <a:effectLst/>
                <a:latin typeface="+mn-lt"/>
              </a:rPr>
              <a:t>Arma Christi</a:t>
            </a:r>
            <a:r>
              <a:rPr lang="es-ES" sz="2200" b="0" i="0" dirty="0">
                <a:effectLst/>
                <a:latin typeface="+mn-lt"/>
              </a:rPr>
              <a:t>.</a:t>
            </a:r>
            <a:br>
              <a:rPr lang="es-ES" sz="2200" b="0" i="0" dirty="0">
                <a:effectLst/>
                <a:latin typeface="+mn-lt"/>
              </a:rPr>
            </a:br>
            <a:br>
              <a:rPr lang="es-ES" sz="2200" b="0" i="0" dirty="0">
                <a:effectLst/>
                <a:latin typeface="+mn-lt"/>
              </a:rPr>
            </a:br>
            <a:r>
              <a:rPr lang="es-ES" sz="2200" b="0" i="0" dirty="0">
                <a:effectLst/>
                <a:latin typeface="+mn-lt"/>
              </a:rPr>
              <a:t>La pintura se inscribe en el </a:t>
            </a:r>
            <a:r>
              <a:rPr lang="es-ES" sz="2200" b="1" i="0" dirty="0">
                <a:effectLst/>
                <a:latin typeface="+mn-lt"/>
              </a:rPr>
              <a:t>gótico internacional</a:t>
            </a:r>
            <a:r>
              <a:rPr lang="es-ES" sz="2200" b="0" i="0" dirty="0">
                <a:effectLst/>
                <a:latin typeface="+mn-lt"/>
              </a:rPr>
              <a:t> con sus característicos dorados, la disposición más simbólica que realista de los elementos y el ritmo sinuoso de las figuras. Sin embargo, hay aspectos que confirman que el pintor no era ajeno a las novedades de la época y no duda en mostrarse como heredero de la obra de Giotto: se interesa por la anatomía y el volumen de los personajes, y  en la arquitectura y decoración del sepulcro y en la disposición del bodegón de primer plano con los ungüentos hay un claro interés por la perspectiva. </a:t>
            </a:r>
            <a:endParaRPr lang="es-ES" sz="2400" b="1" dirty="0">
              <a:latin typeface="+mn-lt"/>
            </a:endParaRPr>
          </a:p>
        </p:txBody>
      </p:sp>
      <p:pic>
        <p:nvPicPr>
          <p:cNvPr id="4" name="Imagen 3">
            <a:extLst>
              <a:ext uri="{FF2B5EF4-FFF2-40B4-BE49-F238E27FC236}">
                <a16:creationId xmlns:a16="http://schemas.microsoft.com/office/drawing/2014/main" id="{02A4534E-7D7B-43FE-8C71-509ED894F9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0010" y="0"/>
            <a:ext cx="4491990" cy="6858000"/>
          </a:xfrm>
          <a:prstGeom prst="rect">
            <a:avLst/>
          </a:prstGeom>
        </p:spPr>
      </p:pic>
    </p:spTree>
    <p:extLst>
      <p:ext uri="{BB962C8B-B14F-4D97-AF65-F5344CB8AC3E}">
        <p14:creationId xmlns:p14="http://schemas.microsoft.com/office/powerpoint/2010/main" val="3275237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193964" y="365125"/>
            <a:ext cx="3330738" cy="6215784"/>
          </a:xfrm>
        </p:spPr>
        <p:txBody>
          <a:bodyPr anchor="t">
            <a:normAutofit fontScale="90000"/>
          </a:bodyPr>
          <a:lstStyle/>
          <a:p>
            <a:pPr algn="l"/>
            <a:r>
              <a:rPr lang="it-IT" sz="3100" b="1" dirty="0"/>
              <a:t>1404. Lorenzo Monaco. Tríptico de San Dominno. </a:t>
            </a:r>
            <a:r>
              <a:rPr lang="es-ES" sz="3100" b="1" i="0" dirty="0">
                <a:effectLst/>
              </a:rPr>
              <a:t>Museo de la </a:t>
            </a:r>
            <a:r>
              <a:rPr lang="es-ES" sz="3100" b="1" i="0" u="none" strike="noStrike" dirty="0">
                <a:effectLst/>
              </a:rPr>
              <a:t>Colegiata de Empoli.</a:t>
            </a:r>
            <a:br>
              <a:rPr lang="es-ES" sz="3100" b="1" i="0" u="none" strike="noStrike" dirty="0">
                <a:effectLst/>
              </a:rPr>
            </a:br>
            <a:r>
              <a:rPr lang="es-ES" sz="2700" b="0" i="0" dirty="0">
                <a:effectLst/>
                <a:latin typeface="+mn-lt"/>
              </a:rPr>
              <a:t>El tríptico representa en el centro a la Virgen sentada en un gran cojín mientras sostiene en sus brazos al Niño </a:t>
            </a:r>
            <a:r>
              <a:rPr lang="es-ES" sz="2700" b="0" i="0" dirty="0" err="1">
                <a:effectLst/>
                <a:latin typeface="+mn-lt"/>
              </a:rPr>
              <a:t>descuartándose</a:t>
            </a:r>
            <a:r>
              <a:rPr lang="es-ES" sz="2700" b="0" i="0" dirty="0">
                <a:effectLst/>
                <a:latin typeface="+mn-lt"/>
              </a:rPr>
              <a:t> y aferrándose a su cuello, según el modelo iconográfico tradicional de </a:t>
            </a:r>
            <a:r>
              <a:rPr lang="es-ES" sz="2700" b="0" i="1" dirty="0">
                <a:effectLst/>
                <a:latin typeface="+mn-lt"/>
              </a:rPr>
              <a:t>la Virgen de la Humildad.</a:t>
            </a:r>
            <a:r>
              <a:rPr lang="es-ES" sz="2700" b="0" i="0" dirty="0">
                <a:effectLst/>
                <a:latin typeface="+mn-lt"/>
              </a:rPr>
              <a:t> </a:t>
            </a:r>
            <a:endParaRPr lang="es-ES" sz="2700" dirty="0">
              <a:latin typeface="+mn-lt"/>
            </a:endParaRPr>
          </a:p>
        </p:txBody>
      </p:sp>
      <p:pic>
        <p:nvPicPr>
          <p:cNvPr id="4" name="Imagen 3">
            <a:extLst>
              <a:ext uri="{FF2B5EF4-FFF2-40B4-BE49-F238E27FC236}">
                <a16:creationId xmlns:a16="http://schemas.microsoft.com/office/drawing/2014/main" id="{EEDB06E1-327C-4511-B75A-DD65291085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701" y="0"/>
            <a:ext cx="8667299" cy="6858000"/>
          </a:xfrm>
          <a:prstGeom prst="rect">
            <a:avLst/>
          </a:prstGeom>
        </p:spPr>
      </p:pic>
    </p:spTree>
    <p:extLst>
      <p:ext uri="{BB962C8B-B14F-4D97-AF65-F5344CB8AC3E}">
        <p14:creationId xmlns:p14="http://schemas.microsoft.com/office/powerpoint/2010/main" val="3718915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193964" y="365125"/>
            <a:ext cx="6937734" cy="6215784"/>
          </a:xfrm>
        </p:spPr>
        <p:txBody>
          <a:bodyPr anchor="t">
            <a:normAutofit fontScale="90000"/>
          </a:bodyPr>
          <a:lstStyle/>
          <a:p>
            <a:pPr algn="l"/>
            <a:r>
              <a:rPr lang="es-ES" sz="2700" b="0" i="0" dirty="0">
                <a:effectLst/>
                <a:latin typeface="+mn-lt"/>
              </a:rPr>
              <a:t>En el compartimento izquierdo aparecen los santos </a:t>
            </a:r>
            <a:r>
              <a:rPr lang="es-ES" sz="2700" b="0" i="0" dirty="0" err="1">
                <a:effectLst/>
                <a:latin typeface="+mn-lt"/>
              </a:rPr>
              <a:t>Donnino</a:t>
            </a:r>
            <a:r>
              <a:rPr lang="es-ES" sz="2700" b="0" i="0" dirty="0">
                <a:effectLst/>
                <a:latin typeface="+mn-lt"/>
              </a:rPr>
              <a:t> y Juan el Bautista. San </a:t>
            </a:r>
            <a:r>
              <a:rPr lang="es-ES" sz="2700" b="0" i="0" dirty="0" err="1">
                <a:effectLst/>
                <a:latin typeface="+mn-lt"/>
              </a:rPr>
              <a:t>Donnino</a:t>
            </a:r>
            <a:r>
              <a:rPr lang="es-ES" sz="2700" b="0" i="0" dirty="0">
                <a:effectLst/>
                <a:latin typeface="+mn-lt"/>
              </a:rPr>
              <a:t> es reconocible gracias a la presencia del perro, que recuerda su poder taumaturgo contra la mordedura de perros rabiosos, la espada y la palma del martirio; Juan el Bautista, por otro lado, lleva el palo tradicional coronado por una pequeña cruz y lleva su vestido de pelo de camello. En el compartimento derecho, San Pedro sostiene las llaves características en su mano y el abad san Antonio se apoya en el palo en forma de tau y está flanqueado por el lechón habitual. En los dos </a:t>
            </a:r>
            <a:r>
              <a:rPr lang="es-ES" sz="2700" b="0" i="0" dirty="0" err="1">
                <a:effectLst/>
                <a:latin typeface="+mn-lt"/>
              </a:rPr>
              <a:t>clipei</a:t>
            </a:r>
            <a:r>
              <a:rPr lang="es-ES" sz="2700" b="0" i="0" dirty="0">
                <a:effectLst/>
                <a:latin typeface="+mn-lt"/>
              </a:rPr>
              <a:t> en el centro de las cúspides laterales se observan los dos protagonistas de </a:t>
            </a:r>
            <a:r>
              <a:rPr lang="es-ES" sz="2700" b="0" i="0" dirty="0" err="1">
                <a:effectLst/>
                <a:latin typeface="+mn-lt"/>
              </a:rPr>
              <a:t>la</a:t>
            </a:r>
            <a:r>
              <a:rPr lang="es-ES" sz="2700" b="0" i="1" dirty="0" err="1">
                <a:effectLst/>
                <a:latin typeface="+mn-lt"/>
              </a:rPr>
              <a:t>Anunciación</a:t>
            </a:r>
            <a:r>
              <a:rPr lang="es-ES" sz="2700" b="0" i="1" dirty="0">
                <a:effectLst/>
                <a:latin typeface="+mn-lt"/>
              </a:rPr>
              <a:t>.</a:t>
            </a:r>
            <a:br>
              <a:rPr lang="es-ES" sz="2700" b="0" i="0" dirty="0">
                <a:effectLst/>
                <a:latin typeface="+mn-lt"/>
              </a:rPr>
            </a:br>
            <a:r>
              <a:rPr lang="es-ES" sz="2700" b="0" i="0" dirty="0">
                <a:effectLst/>
                <a:latin typeface="+mn-lt"/>
              </a:rPr>
              <a:t>Allí se pueden encontrar las siguientes inscripciones: AVE. MARÍA. GRATIA. PLENA. DNS. TECUM. ANO. DI.M.CCCCIIII (panel central), S.DOMNINUS. M/S.IONES. BAPTISTA (panel izquierdo), S.PETRUS. APOSTOLUS / S.AMTONIUS. ABB. (panel derecho).</a:t>
            </a:r>
            <a:endParaRPr lang="es-ES" sz="2700" dirty="0">
              <a:latin typeface="+mn-lt"/>
            </a:endParaRPr>
          </a:p>
        </p:txBody>
      </p:sp>
      <p:pic>
        <p:nvPicPr>
          <p:cNvPr id="4" name="Imagen 3">
            <a:extLst>
              <a:ext uri="{FF2B5EF4-FFF2-40B4-BE49-F238E27FC236}">
                <a16:creationId xmlns:a16="http://schemas.microsoft.com/office/drawing/2014/main" id="{EEDB06E1-327C-4511-B75A-DD65291085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1698" y="2854036"/>
            <a:ext cx="5060302" cy="4003964"/>
          </a:xfrm>
          <a:prstGeom prst="rect">
            <a:avLst/>
          </a:prstGeom>
        </p:spPr>
      </p:pic>
      <p:sp>
        <p:nvSpPr>
          <p:cNvPr id="5" name="Título 1">
            <a:extLst>
              <a:ext uri="{FF2B5EF4-FFF2-40B4-BE49-F238E27FC236}">
                <a16:creationId xmlns:a16="http://schemas.microsoft.com/office/drawing/2014/main" id="{CFEE13B0-F8B4-4A9F-A419-BCD28A92FE6B}"/>
              </a:ext>
            </a:extLst>
          </p:cNvPr>
          <p:cNvSpPr txBox="1">
            <a:spLocks/>
          </p:cNvSpPr>
          <p:nvPr/>
        </p:nvSpPr>
        <p:spPr>
          <a:xfrm>
            <a:off x="7131698" y="0"/>
            <a:ext cx="5060302" cy="257694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3100" b="1" dirty="0"/>
              <a:t>1404. Lorenzo Monaco. Tríptico de San Dominno. </a:t>
            </a:r>
            <a:r>
              <a:rPr lang="es-ES" sz="3100" b="1" dirty="0"/>
              <a:t>Museo de la Colegiata de Empoli.</a:t>
            </a:r>
            <a:br>
              <a:rPr lang="es-ES" sz="3100" b="1" dirty="0"/>
            </a:br>
            <a:br>
              <a:rPr lang="es-ES" sz="2700" dirty="0">
                <a:latin typeface="+mn-lt"/>
              </a:rPr>
            </a:br>
            <a:endParaRPr lang="es-ES" sz="2700" dirty="0">
              <a:latin typeface="+mn-lt"/>
            </a:endParaRPr>
          </a:p>
        </p:txBody>
      </p:sp>
    </p:spTree>
    <p:extLst>
      <p:ext uri="{BB962C8B-B14F-4D97-AF65-F5344CB8AC3E}">
        <p14:creationId xmlns:p14="http://schemas.microsoft.com/office/powerpoint/2010/main" val="830100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193964" y="365125"/>
            <a:ext cx="6937734" cy="6215784"/>
          </a:xfrm>
        </p:spPr>
        <p:txBody>
          <a:bodyPr anchor="t">
            <a:normAutofit fontScale="90000"/>
          </a:bodyPr>
          <a:lstStyle/>
          <a:p>
            <a:pPr algn="l"/>
            <a:r>
              <a:rPr lang="es-ES" sz="2200" b="0" i="0" dirty="0">
                <a:effectLst/>
                <a:latin typeface="+mn-lt"/>
              </a:rPr>
              <a:t>El estilo de Lorenzo </a:t>
            </a:r>
            <a:r>
              <a:rPr lang="es-ES" sz="2200" b="0" i="0" dirty="0" err="1">
                <a:effectLst/>
                <a:latin typeface="+mn-lt"/>
              </a:rPr>
              <a:t>Monaco</a:t>
            </a:r>
            <a:r>
              <a:rPr lang="es-ES" sz="2200" b="0" i="0" dirty="0">
                <a:effectLst/>
                <a:latin typeface="+mn-lt"/>
              </a:rPr>
              <a:t> está muy influenciado por el de </a:t>
            </a:r>
            <a:r>
              <a:rPr lang="es-ES" sz="2200" b="0" i="0" u="none" strike="noStrike" dirty="0">
                <a:effectLst/>
                <a:latin typeface="+mn-lt"/>
              </a:rPr>
              <a:t>Gherardo </a:t>
            </a:r>
            <a:r>
              <a:rPr lang="es-ES" sz="2200" b="0" i="0" u="none" strike="noStrike" dirty="0" err="1">
                <a:effectLst/>
                <a:latin typeface="+mn-lt"/>
              </a:rPr>
              <a:t>Starnina</a:t>
            </a:r>
            <a:r>
              <a:rPr lang="es-ES" sz="2200" b="0" i="0" u="none" strike="noStrike" dirty="0">
                <a:effectLst/>
                <a:latin typeface="+mn-lt"/>
              </a:rPr>
              <a:t>;</a:t>
            </a:r>
            <a:r>
              <a:rPr lang="es-ES" sz="2200" b="0" i="0" dirty="0">
                <a:effectLst/>
                <a:latin typeface="+mn-lt"/>
              </a:rPr>
              <a:t> también se pueden encontrar afinidades con </a:t>
            </a:r>
            <a:r>
              <a:rPr lang="es-ES" sz="2200" b="0" i="0" u="none" strike="noStrike" dirty="0">
                <a:effectLst/>
                <a:latin typeface="+mn-lt"/>
              </a:rPr>
              <a:t>Ghiberti</a:t>
            </a:r>
            <a:r>
              <a:rPr lang="es-ES" sz="2200" b="0" i="0" dirty="0">
                <a:effectLst/>
                <a:latin typeface="+mn-lt"/>
              </a:rPr>
              <a:t> ya que ambos desarrollan el estilo </a:t>
            </a:r>
            <a:r>
              <a:rPr lang="es-ES" sz="2200" b="0" i="0" u="none" strike="noStrike" dirty="0">
                <a:effectLst/>
                <a:latin typeface="+mn-lt"/>
              </a:rPr>
              <a:t>gótico internacional.</a:t>
            </a:r>
            <a:br>
              <a:rPr lang="es-ES" sz="2200" b="0" i="0" dirty="0">
                <a:effectLst/>
                <a:latin typeface="+mn-lt"/>
              </a:rPr>
            </a:br>
            <a:r>
              <a:rPr lang="es-ES" sz="2200" b="0" i="0" dirty="0">
                <a:effectLst/>
                <a:latin typeface="+mn-lt"/>
              </a:rPr>
              <a:t>El tríptico presenta un espacio unificado con diferencia de altura entre los paneles laterales y el central, en el que se encuentra la Virgen hundiéndose sobre la almohada y cuya ropa desciende sobre su cuerpo ondulando. Además, la escena adquiere movimiento gracias al niño en brazos de su madre.</a:t>
            </a:r>
            <a:br>
              <a:rPr lang="es-ES" sz="2200" b="0" i="0" dirty="0">
                <a:effectLst/>
                <a:latin typeface="+mn-lt"/>
              </a:rPr>
            </a:br>
            <a:r>
              <a:rPr lang="es-ES" sz="2200" b="0" i="0" dirty="0">
                <a:effectLst/>
                <a:latin typeface="+mn-lt"/>
              </a:rPr>
              <a:t>En los paneles laterales los santos están representados en pares simétricos y están frente a la Virgen, más grande que las figuras laterales. Los santos tienen siluetas delgadas y alargadas y sobresalen más allá del borde del escalón. Las proporciones esbeltas y las cortinas de </a:t>
            </a:r>
            <a:r>
              <a:rPr lang="es-ES" sz="2200" b="0" i="0" dirty="0" err="1">
                <a:effectLst/>
                <a:latin typeface="+mn-lt"/>
              </a:rPr>
              <a:t>falcati</a:t>
            </a:r>
            <a:r>
              <a:rPr lang="es-ES" sz="2200" b="0" i="0" dirty="0">
                <a:effectLst/>
                <a:latin typeface="+mn-lt"/>
              </a:rPr>
              <a:t> muestran la influencia ejercida sobre el pintor por </a:t>
            </a:r>
            <a:r>
              <a:rPr lang="es-ES" sz="2200" b="0" i="0" u="none" strike="noStrike" dirty="0">
                <a:effectLst/>
                <a:latin typeface="+mn-lt"/>
              </a:rPr>
              <a:t>Lorenzo Ghiberti.</a:t>
            </a:r>
            <a:r>
              <a:rPr lang="es-ES" sz="2200" b="0" i="0" dirty="0">
                <a:effectLst/>
                <a:latin typeface="+mn-lt"/>
              </a:rPr>
              <a:t> El tríptico finalmente presenta algunas afinidades con otras obras contemporáneas de </a:t>
            </a:r>
            <a:r>
              <a:rPr lang="es-ES" sz="2200" b="0" i="0" u="none" strike="noStrike" dirty="0">
                <a:effectLst/>
                <a:latin typeface="+mn-lt"/>
              </a:rPr>
              <a:t>Gherardo </a:t>
            </a:r>
            <a:r>
              <a:rPr lang="es-ES" sz="2200" b="0" i="0" u="none" strike="noStrike" dirty="0" err="1">
                <a:effectLst/>
                <a:latin typeface="+mn-lt"/>
              </a:rPr>
              <a:t>Starnina:</a:t>
            </a:r>
            <a:r>
              <a:rPr lang="es-ES" sz="2200" b="0" i="0" dirty="0" err="1">
                <a:effectLst/>
                <a:latin typeface="+mn-lt"/>
              </a:rPr>
              <a:t>la</a:t>
            </a:r>
            <a:r>
              <a:rPr lang="es-ES" sz="2200" b="0" i="0" dirty="0">
                <a:effectLst/>
                <a:latin typeface="+mn-lt"/>
              </a:rPr>
              <a:t> postura del niño parece haber sido tomada de </a:t>
            </a:r>
            <a:r>
              <a:rPr lang="es-ES" sz="2200" b="0" i="1" u="none" strike="noStrike" dirty="0">
                <a:effectLst/>
                <a:latin typeface="+mn-lt"/>
              </a:rPr>
              <a:t>la Madonna </a:t>
            </a:r>
            <a:r>
              <a:rPr lang="es-ES" sz="2200" b="0" i="1" u="none" strike="noStrike" dirty="0" err="1">
                <a:effectLst/>
                <a:latin typeface="+mn-lt"/>
              </a:rPr>
              <a:t>dell'Umiltà,</a:t>
            </a:r>
            <a:r>
              <a:rPr lang="es-ES" sz="2200" b="0" i="0" dirty="0" err="1">
                <a:effectLst/>
                <a:latin typeface="+mn-lt"/>
              </a:rPr>
              <a:t>hoy</a:t>
            </a:r>
            <a:r>
              <a:rPr lang="es-ES" sz="2200" b="0" i="0" dirty="0">
                <a:effectLst/>
                <a:latin typeface="+mn-lt"/>
              </a:rPr>
              <a:t> en </a:t>
            </a:r>
            <a:r>
              <a:rPr lang="es-ES" sz="2200" b="0" i="0" u="none" strike="noStrike" dirty="0">
                <a:effectLst/>
                <a:latin typeface="+mn-lt"/>
              </a:rPr>
              <a:t>la Galería de los Uffizi</a:t>
            </a:r>
            <a:r>
              <a:rPr lang="es-ES" sz="2200" b="0" i="0" dirty="0">
                <a:effectLst/>
                <a:latin typeface="+mn-lt"/>
              </a:rPr>
              <a:t> en Florencia, en cambio los encarnados y las cortinas hacen eco de los frescos de la capilla de San </a:t>
            </a:r>
            <a:r>
              <a:rPr lang="es-ES" sz="2200" b="0" i="0" dirty="0" err="1">
                <a:effectLst/>
                <a:latin typeface="+mn-lt"/>
              </a:rPr>
              <a:t>Girolamo</a:t>
            </a:r>
            <a:r>
              <a:rPr lang="es-ES" sz="2200" b="0" i="0" dirty="0">
                <a:effectLst/>
                <a:latin typeface="+mn-lt"/>
              </a:rPr>
              <a:t> en la iglesia florentina de Santa Maria del </a:t>
            </a:r>
            <a:r>
              <a:rPr lang="es-ES" sz="2200" b="0" i="0" u="none" strike="noStrike" dirty="0">
                <a:effectLst/>
                <a:latin typeface="+mn-lt"/>
              </a:rPr>
              <a:t>Carmine</a:t>
            </a:r>
            <a:r>
              <a:rPr lang="es-ES" sz="2700" u="none" strike="noStrike" dirty="0">
                <a:latin typeface="+mn-lt"/>
              </a:rPr>
              <a:t>.</a:t>
            </a:r>
            <a:endParaRPr lang="es-ES" sz="2700" dirty="0">
              <a:latin typeface="+mn-lt"/>
            </a:endParaRPr>
          </a:p>
        </p:txBody>
      </p:sp>
      <p:pic>
        <p:nvPicPr>
          <p:cNvPr id="4" name="Imagen 3">
            <a:extLst>
              <a:ext uri="{FF2B5EF4-FFF2-40B4-BE49-F238E27FC236}">
                <a16:creationId xmlns:a16="http://schemas.microsoft.com/office/drawing/2014/main" id="{EEDB06E1-327C-4511-B75A-DD65291085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1698" y="2854036"/>
            <a:ext cx="5060302" cy="4003964"/>
          </a:xfrm>
          <a:prstGeom prst="rect">
            <a:avLst/>
          </a:prstGeom>
        </p:spPr>
      </p:pic>
      <p:sp>
        <p:nvSpPr>
          <p:cNvPr id="5" name="Título 1">
            <a:extLst>
              <a:ext uri="{FF2B5EF4-FFF2-40B4-BE49-F238E27FC236}">
                <a16:creationId xmlns:a16="http://schemas.microsoft.com/office/drawing/2014/main" id="{CFEE13B0-F8B4-4A9F-A419-BCD28A92FE6B}"/>
              </a:ext>
            </a:extLst>
          </p:cNvPr>
          <p:cNvSpPr txBox="1">
            <a:spLocks/>
          </p:cNvSpPr>
          <p:nvPr/>
        </p:nvSpPr>
        <p:spPr>
          <a:xfrm>
            <a:off x="7131698" y="0"/>
            <a:ext cx="5060302" cy="257694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3100" b="1" dirty="0"/>
              <a:t>1404. Lorenzo Monaco. Tríptico de San Dominno. </a:t>
            </a:r>
            <a:r>
              <a:rPr lang="es-ES" sz="3100" b="1" dirty="0"/>
              <a:t>Museo de la Colegiata de Empoli.</a:t>
            </a:r>
            <a:br>
              <a:rPr lang="es-ES" sz="3100" b="1" dirty="0"/>
            </a:br>
            <a:br>
              <a:rPr lang="es-ES" sz="2700" dirty="0">
                <a:latin typeface="+mn-lt"/>
              </a:rPr>
            </a:br>
            <a:endParaRPr lang="es-ES" sz="2700" dirty="0">
              <a:latin typeface="+mn-lt"/>
            </a:endParaRPr>
          </a:p>
        </p:txBody>
      </p:sp>
    </p:spTree>
    <p:extLst>
      <p:ext uri="{BB962C8B-B14F-4D97-AF65-F5344CB8AC3E}">
        <p14:creationId xmlns:p14="http://schemas.microsoft.com/office/powerpoint/2010/main" val="2798206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04801" y="365125"/>
            <a:ext cx="8449056" cy="6215784"/>
          </a:xfrm>
        </p:spPr>
        <p:txBody>
          <a:bodyPr anchor="t">
            <a:normAutofit fontScale="90000"/>
          </a:bodyPr>
          <a:lstStyle/>
          <a:p>
            <a:r>
              <a:rPr lang="en-US" sz="3100" b="1" dirty="0"/>
              <a:t>1405. Lorenzo Monaco. </a:t>
            </a:r>
            <a:r>
              <a:rPr lang="en-US" sz="3100" b="1" dirty="0" err="1"/>
              <a:t>Crucifixión</a:t>
            </a:r>
            <a:r>
              <a:rPr lang="en-US" sz="3100" b="1" dirty="0"/>
              <a:t>. Metropolitan Museum of Art, New York.</a:t>
            </a:r>
            <a:br>
              <a:rPr lang="en-US" sz="3100" b="1" dirty="0"/>
            </a:br>
            <a:br>
              <a:rPr lang="en-US" sz="2800" dirty="0"/>
            </a:br>
            <a:r>
              <a:rPr lang="es-ES" sz="2700" b="0" i="0" dirty="0">
                <a:effectLst/>
                <a:latin typeface="+mn-lt"/>
              </a:rPr>
              <a:t>Este panel probablemente formó el pináculo central de un retablo de varios niveles, tal vez el que retrata a la Virgen con el Niño con los santos </a:t>
            </a:r>
            <a:r>
              <a:rPr lang="es-ES" sz="2700" b="0" i="0" dirty="0" err="1">
                <a:effectLst/>
                <a:latin typeface="+mn-lt"/>
              </a:rPr>
              <a:t>Domninus</a:t>
            </a:r>
            <a:r>
              <a:rPr lang="es-ES" sz="2700" b="0" i="0" dirty="0">
                <a:effectLst/>
                <a:latin typeface="+mn-lt"/>
              </a:rPr>
              <a:t>, Juan el Bautista, Pedro y Antonio Abad (Museo Diocesano, Empoli). </a:t>
            </a:r>
            <a:br>
              <a:rPr lang="es-ES" sz="2700" b="0" i="0" dirty="0">
                <a:effectLst/>
                <a:latin typeface="+mn-lt"/>
              </a:rPr>
            </a:br>
            <a:r>
              <a:rPr lang="es-ES" sz="2700" b="0" i="0" dirty="0">
                <a:effectLst/>
                <a:latin typeface="+mn-lt"/>
              </a:rPr>
              <a:t>Al representar la Crucifixión, el artista ha excluido las numerosas figuras tradicionalmente incorporadas a la narrativa, como las multitudes de soldados, las Santas Mujeres de luto y los Ladrones, reduciendo así la composición a incluir solo a la Virgen y San Juan. </a:t>
            </a:r>
            <a:br>
              <a:rPr lang="es-ES" sz="2700" b="0" i="0" dirty="0">
                <a:effectLst/>
                <a:latin typeface="+mn-lt"/>
              </a:rPr>
            </a:br>
            <a:r>
              <a:rPr lang="es-ES" sz="2700" b="0" i="0" dirty="0">
                <a:effectLst/>
                <a:latin typeface="+mn-lt"/>
              </a:rPr>
              <a:t>Contemplando el sacrificio de Cristo, son retratados sentados en el suelo, para un efecto compositivo o dramático. </a:t>
            </a:r>
            <a:br>
              <a:rPr lang="es-ES" sz="2700" b="0" i="0" dirty="0">
                <a:effectLst/>
                <a:latin typeface="+mn-lt"/>
              </a:rPr>
            </a:br>
            <a:r>
              <a:rPr lang="es-ES" sz="2700" b="0" i="0" dirty="0">
                <a:effectLst/>
                <a:latin typeface="+mn-lt"/>
              </a:rPr>
              <a:t>Su tamaño relativamente grande en comparación con la figura de Cristo puede relacionarse con sus roles como intercesores para el espectador, enfatizando el aspecto devocional de la obra.</a:t>
            </a:r>
            <a:endParaRPr lang="es-ES" sz="2400" dirty="0">
              <a:latin typeface="+mn-lt"/>
            </a:endParaRPr>
          </a:p>
        </p:txBody>
      </p:sp>
      <p:pic>
        <p:nvPicPr>
          <p:cNvPr id="4" name="Imagen 3">
            <a:extLst>
              <a:ext uri="{FF2B5EF4-FFF2-40B4-BE49-F238E27FC236}">
                <a16:creationId xmlns:a16="http://schemas.microsoft.com/office/drawing/2014/main" id="{17038AF8-02C3-4622-9A34-D3A214D7B0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3856" y="0"/>
            <a:ext cx="3438144" cy="6858000"/>
          </a:xfrm>
          <a:prstGeom prst="rect">
            <a:avLst/>
          </a:prstGeom>
        </p:spPr>
      </p:pic>
    </p:spTree>
    <p:extLst>
      <p:ext uri="{BB962C8B-B14F-4D97-AF65-F5344CB8AC3E}">
        <p14:creationId xmlns:p14="http://schemas.microsoft.com/office/powerpoint/2010/main" val="15582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6219468" cy="6215784"/>
          </a:xfrm>
        </p:spPr>
        <p:txBody>
          <a:bodyPr anchor="t">
            <a:normAutofit/>
          </a:bodyPr>
          <a:lstStyle/>
          <a:p>
            <a:r>
              <a:rPr lang="es-ES" sz="2800" dirty="0"/>
              <a:t>1405. Lorenzo </a:t>
            </a:r>
            <a:r>
              <a:rPr lang="es-ES" sz="2800" dirty="0" err="1"/>
              <a:t>Monaco</a:t>
            </a:r>
            <a:r>
              <a:rPr lang="es-ES" sz="2800" dirty="0"/>
              <a:t>. San Pedro. Colección privada.</a:t>
            </a:r>
          </a:p>
        </p:txBody>
      </p:sp>
      <p:pic>
        <p:nvPicPr>
          <p:cNvPr id="4" name="Imagen 3">
            <a:extLst>
              <a:ext uri="{FF2B5EF4-FFF2-40B4-BE49-F238E27FC236}">
                <a16:creationId xmlns:a16="http://schemas.microsoft.com/office/drawing/2014/main" id="{FBAAC476-97F3-4F24-9F50-386F329675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5941" y="0"/>
            <a:ext cx="5446059" cy="6858000"/>
          </a:xfrm>
          <a:prstGeom prst="rect">
            <a:avLst/>
          </a:prstGeom>
        </p:spPr>
      </p:pic>
    </p:spTree>
    <p:extLst>
      <p:ext uri="{BB962C8B-B14F-4D97-AF65-F5344CB8AC3E}">
        <p14:creationId xmlns:p14="http://schemas.microsoft.com/office/powerpoint/2010/main" val="26225591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4667568" cy="6215784"/>
          </a:xfrm>
        </p:spPr>
        <p:txBody>
          <a:bodyPr anchor="t">
            <a:normAutofit/>
          </a:bodyPr>
          <a:lstStyle/>
          <a:p>
            <a:r>
              <a:rPr lang="es-ES" sz="2800" b="1" dirty="0"/>
              <a:t>1406. Lorenzo </a:t>
            </a:r>
            <a:r>
              <a:rPr lang="es-ES" sz="2800" b="1" dirty="0" err="1"/>
              <a:t>Monaco</a:t>
            </a:r>
            <a:r>
              <a:rPr lang="es-ES" sz="2800" b="1" dirty="0"/>
              <a:t>. Tríptico de San Lorenzo. Musée du Petit </a:t>
            </a:r>
            <a:r>
              <a:rPr lang="es-ES" sz="2800" b="1" dirty="0" err="1"/>
              <a:t>Palais</a:t>
            </a:r>
            <a:r>
              <a:rPr lang="es-ES" sz="2800" b="1" dirty="0"/>
              <a:t>, Avignon.</a:t>
            </a:r>
          </a:p>
        </p:txBody>
      </p:sp>
      <p:pic>
        <p:nvPicPr>
          <p:cNvPr id="4" name="Imagen 3">
            <a:extLst>
              <a:ext uri="{FF2B5EF4-FFF2-40B4-BE49-F238E27FC236}">
                <a16:creationId xmlns:a16="http://schemas.microsoft.com/office/drawing/2014/main" id="{40624883-4849-45D6-9984-C30FD6E29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4041" y="0"/>
            <a:ext cx="6997959" cy="6858000"/>
          </a:xfrm>
          <a:prstGeom prst="rect">
            <a:avLst/>
          </a:prstGeom>
        </p:spPr>
      </p:pic>
    </p:spTree>
    <p:extLst>
      <p:ext uri="{BB962C8B-B14F-4D97-AF65-F5344CB8AC3E}">
        <p14:creationId xmlns:p14="http://schemas.microsoft.com/office/powerpoint/2010/main" val="1624514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6639306" cy="6215784"/>
          </a:xfrm>
        </p:spPr>
        <p:txBody>
          <a:bodyPr anchor="t">
            <a:normAutofit/>
          </a:bodyPr>
          <a:lstStyle/>
          <a:p>
            <a:r>
              <a:rPr lang="es-ES" sz="2800" dirty="0"/>
              <a:t>1407. Lorenzo </a:t>
            </a:r>
            <a:r>
              <a:rPr lang="es-ES" sz="2800" dirty="0" err="1"/>
              <a:t>Monaco</a:t>
            </a:r>
            <a:r>
              <a:rPr lang="es-ES" sz="2800" dirty="0"/>
              <a:t>. Crucifixión. </a:t>
            </a:r>
            <a:r>
              <a:rPr lang="es-ES" sz="2800" dirty="0" err="1"/>
              <a:t>Lindenau</a:t>
            </a:r>
            <a:r>
              <a:rPr lang="es-ES" sz="2800" dirty="0"/>
              <a:t>-Museum, </a:t>
            </a:r>
            <a:r>
              <a:rPr lang="es-ES" sz="2800" dirty="0" err="1"/>
              <a:t>Altenburg</a:t>
            </a:r>
            <a:r>
              <a:rPr lang="es-ES" sz="2800" dirty="0"/>
              <a:t>.</a:t>
            </a:r>
          </a:p>
        </p:txBody>
      </p:sp>
      <p:pic>
        <p:nvPicPr>
          <p:cNvPr id="4" name="Imagen 3">
            <a:extLst>
              <a:ext uri="{FF2B5EF4-FFF2-40B4-BE49-F238E27FC236}">
                <a16:creationId xmlns:a16="http://schemas.microsoft.com/office/drawing/2014/main" id="{C2A2BE87-1B4A-4BF4-80D4-7CD3105DDC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5779" y="0"/>
            <a:ext cx="5026221" cy="6858000"/>
          </a:xfrm>
          <a:prstGeom prst="rect">
            <a:avLst/>
          </a:prstGeom>
        </p:spPr>
      </p:pic>
    </p:spTree>
    <p:extLst>
      <p:ext uri="{BB962C8B-B14F-4D97-AF65-F5344CB8AC3E}">
        <p14:creationId xmlns:p14="http://schemas.microsoft.com/office/powerpoint/2010/main" val="1817383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862570" cy="6215784"/>
          </a:xfrm>
        </p:spPr>
        <p:txBody>
          <a:bodyPr anchor="t">
            <a:normAutofit/>
          </a:bodyPr>
          <a:lstStyle/>
          <a:p>
            <a:r>
              <a:rPr lang="es-ES" sz="2800" dirty="0"/>
              <a:t>1407. Lorenzo </a:t>
            </a:r>
            <a:r>
              <a:rPr lang="es-ES" sz="2800" dirty="0" err="1"/>
              <a:t>Monaco</a:t>
            </a:r>
            <a:r>
              <a:rPr lang="es-ES" sz="2800" dirty="0"/>
              <a:t>. Jeremías. Colección privada.</a:t>
            </a:r>
          </a:p>
        </p:txBody>
      </p:sp>
      <p:pic>
        <p:nvPicPr>
          <p:cNvPr id="4" name="Imagen 3">
            <a:extLst>
              <a:ext uri="{FF2B5EF4-FFF2-40B4-BE49-F238E27FC236}">
                <a16:creationId xmlns:a16="http://schemas.microsoft.com/office/drawing/2014/main" id="{B46A37B2-2683-4DBF-BC1E-A614D7BE96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9043" y="0"/>
            <a:ext cx="3802957" cy="6858000"/>
          </a:xfrm>
          <a:prstGeom prst="rect">
            <a:avLst/>
          </a:prstGeom>
        </p:spPr>
      </p:pic>
    </p:spTree>
    <p:extLst>
      <p:ext uri="{BB962C8B-B14F-4D97-AF65-F5344CB8AC3E}">
        <p14:creationId xmlns:p14="http://schemas.microsoft.com/office/powerpoint/2010/main" val="24538239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8631382" cy="6215784"/>
          </a:xfrm>
        </p:spPr>
        <p:txBody>
          <a:bodyPr anchor="t">
            <a:normAutofit/>
          </a:bodyPr>
          <a:lstStyle/>
          <a:p>
            <a:r>
              <a:rPr lang="fr-FR" sz="2800" dirty="0"/>
              <a:t>1408. Lorenzo Monaco. </a:t>
            </a:r>
            <a:r>
              <a:rPr lang="fr-FR" sz="2800" dirty="0" err="1"/>
              <a:t>Altar</a:t>
            </a:r>
            <a:r>
              <a:rPr lang="fr-FR" sz="2800" dirty="0"/>
              <a:t>. Musée du Louvre, Paris.</a:t>
            </a:r>
            <a:endParaRPr lang="es-ES" sz="2800" dirty="0"/>
          </a:p>
        </p:txBody>
      </p:sp>
      <p:pic>
        <p:nvPicPr>
          <p:cNvPr id="4" name="Imagen 3">
            <a:extLst>
              <a:ext uri="{FF2B5EF4-FFF2-40B4-BE49-F238E27FC236}">
                <a16:creationId xmlns:a16="http://schemas.microsoft.com/office/drawing/2014/main" id="{60B9BB1F-36D8-499E-8814-B0593DD42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57855" y="-8523"/>
            <a:ext cx="3034145" cy="6866523"/>
          </a:xfrm>
          <a:prstGeom prst="rect">
            <a:avLst/>
          </a:prstGeom>
        </p:spPr>
      </p:pic>
    </p:spTree>
    <p:extLst>
      <p:ext uri="{BB962C8B-B14F-4D97-AF65-F5344CB8AC3E}">
        <p14:creationId xmlns:p14="http://schemas.microsoft.com/office/powerpoint/2010/main" val="1139844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E7152D8-76F2-4696-BBB1-161F3C568249}"/>
              </a:ext>
            </a:extLst>
          </p:cNvPr>
          <p:cNvSpPr>
            <a:spLocks noGrp="1"/>
          </p:cNvSpPr>
          <p:nvPr>
            <p:ph type="ctrTitle"/>
          </p:nvPr>
        </p:nvSpPr>
        <p:spPr/>
        <p:txBody>
          <a:bodyPr>
            <a:normAutofit fontScale="90000"/>
          </a:bodyPr>
          <a:lstStyle/>
          <a:p>
            <a:r>
              <a:rPr lang="es-ES" sz="6000" dirty="0"/>
              <a:t>1409. Lorenzo </a:t>
            </a:r>
            <a:r>
              <a:rPr lang="es-ES" sz="6000" dirty="0" err="1"/>
              <a:t>Monaco</a:t>
            </a:r>
            <a:r>
              <a:rPr lang="es-ES" sz="6000" dirty="0"/>
              <a:t>. Coronación de la Virgen. National Gallery, Londres.</a:t>
            </a:r>
            <a:endParaRPr lang="es-ES" dirty="0"/>
          </a:p>
        </p:txBody>
      </p:sp>
      <p:sp>
        <p:nvSpPr>
          <p:cNvPr id="5" name="Subtítulo 4">
            <a:extLst>
              <a:ext uri="{FF2B5EF4-FFF2-40B4-BE49-F238E27FC236}">
                <a16:creationId xmlns:a16="http://schemas.microsoft.com/office/drawing/2014/main" id="{47211FA3-9C27-4490-88F6-1ED64FCD5A34}"/>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3354175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4E3A334-F1CD-48C1-8E22-B5868D0DCA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5775" y="0"/>
            <a:ext cx="3600450" cy="6858000"/>
          </a:xfrm>
          <a:prstGeom prst="rect">
            <a:avLst/>
          </a:prstGeom>
        </p:spPr>
      </p:pic>
      <p:pic>
        <p:nvPicPr>
          <p:cNvPr id="6" name="Imagen 5">
            <a:extLst>
              <a:ext uri="{FF2B5EF4-FFF2-40B4-BE49-F238E27FC236}">
                <a16:creationId xmlns:a16="http://schemas.microsoft.com/office/drawing/2014/main" id="{767F9DFA-C6E6-40B7-A0F2-3FEAF3458D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0276" y="0"/>
            <a:ext cx="3506153" cy="6858000"/>
          </a:xfrm>
          <a:prstGeom prst="rect">
            <a:avLst/>
          </a:prstGeom>
        </p:spPr>
      </p:pic>
      <p:pic>
        <p:nvPicPr>
          <p:cNvPr id="8" name="Imagen 7">
            <a:extLst>
              <a:ext uri="{FF2B5EF4-FFF2-40B4-BE49-F238E27FC236}">
                <a16:creationId xmlns:a16="http://schemas.microsoft.com/office/drawing/2014/main" id="{B616C56B-BE31-4781-A86D-69F53C2091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259" y="0"/>
            <a:ext cx="3720465" cy="6858000"/>
          </a:xfrm>
          <a:prstGeom prst="rect">
            <a:avLst/>
          </a:prstGeom>
        </p:spPr>
      </p:pic>
    </p:spTree>
    <p:extLst>
      <p:ext uri="{BB962C8B-B14F-4D97-AF65-F5344CB8AC3E}">
        <p14:creationId xmlns:p14="http://schemas.microsoft.com/office/powerpoint/2010/main" val="51100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B3D1365-F6EF-48B8-9DC5-FF66E49408F3}"/>
              </a:ext>
            </a:extLst>
          </p:cNvPr>
          <p:cNvSpPr>
            <a:spLocks noGrp="1"/>
          </p:cNvSpPr>
          <p:nvPr>
            <p:ph idx="1"/>
          </p:nvPr>
        </p:nvSpPr>
        <p:spPr>
          <a:xfrm>
            <a:off x="304800" y="360217"/>
            <a:ext cx="11610109" cy="6179128"/>
          </a:xfrm>
        </p:spPr>
        <p:txBody>
          <a:bodyPr>
            <a:normAutofit fontScale="25000" lnSpcReduction="20000"/>
          </a:bodyPr>
          <a:lstStyle/>
          <a:p>
            <a:pPr algn="l"/>
            <a:r>
              <a:rPr lang="es-ES" sz="9600" b="0" i="0" dirty="0">
                <a:effectLst/>
              </a:rPr>
              <a:t>Sentado en un delicado trono y vestido de colores brillantes, Cristo coloca una corona joya y dorada en la cabeza de su madre María. Elegantes ángeles se arrodillan ante ellos, balanceando incensarios de incienso y haciendo música. Esta es la coronación de la Virgen, el drama final de la vida de María, y un tema muy popular en la Italia medieval y renacentista. Según la leyenda cristiana, el alma de María fue llevada al cielo después de su muerte y fue coronada como Reina del Cielo.</a:t>
            </a:r>
          </a:p>
          <a:p>
            <a:pPr algn="l"/>
            <a:r>
              <a:rPr lang="es-ES" sz="9600" b="0" i="0" dirty="0">
                <a:effectLst/>
              </a:rPr>
              <a:t>Esta fiesta de oro y color es un ejemplo perfecto de la pintura del Renacimiento temprano. Originalmente apareció en el centro de un políptico muy grande pintado por Lorenzo </a:t>
            </a:r>
            <a:r>
              <a:rPr lang="es-ES" sz="9600" b="0" i="0" dirty="0" err="1">
                <a:effectLst/>
              </a:rPr>
              <a:t>Monaco</a:t>
            </a:r>
            <a:r>
              <a:rPr lang="es-ES" sz="9600" b="0" i="0" dirty="0">
                <a:effectLst/>
              </a:rPr>
              <a:t> para el monasterio de San Benedetto </a:t>
            </a:r>
            <a:r>
              <a:rPr lang="es-ES" sz="9600" b="0" i="0" dirty="0" err="1">
                <a:effectLst/>
              </a:rPr>
              <a:t>fuori</a:t>
            </a:r>
            <a:r>
              <a:rPr lang="es-ES" sz="9600" b="0" i="0" dirty="0">
                <a:effectLst/>
              </a:rPr>
              <a:t> </a:t>
            </a:r>
            <a:r>
              <a:rPr lang="es-ES" sz="9600" b="0" i="0" dirty="0" err="1">
                <a:effectLst/>
              </a:rPr>
              <a:t>della</a:t>
            </a:r>
            <a:r>
              <a:rPr lang="es-ES" sz="9600" b="0" i="0" dirty="0">
                <a:effectLst/>
              </a:rPr>
              <a:t> Porta </a:t>
            </a:r>
            <a:r>
              <a:rPr lang="es-ES" sz="9600" b="0" i="0" dirty="0" err="1">
                <a:effectLst/>
              </a:rPr>
              <a:t>Pinti</a:t>
            </a:r>
            <a:r>
              <a:rPr lang="es-ES" sz="9600" b="0" i="0" dirty="0">
                <a:effectLst/>
              </a:rPr>
              <a:t> en Florencia. Otros paneles del mismo retablo sobreviven en la National Gallery y en otras colecciones.</a:t>
            </a:r>
          </a:p>
          <a:p>
            <a:pPr algn="l"/>
            <a:r>
              <a:rPr lang="es-ES" sz="9600" b="0" i="0" dirty="0">
                <a:effectLst/>
              </a:rPr>
              <a:t>La composición, con Cristo y la Virgen juntos en un solo trono rodeado de ángeles y santos, se derivó de un retablo que Giotto hizo alrededor de 1334 para la capilla </a:t>
            </a:r>
            <a:r>
              <a:rPr lang="es-ES" sz="9600" b="0" i="0" dirty="0" err="1">
                <a:effectLst/>
              </a:rPr>
              <a:t>Baroncelli</a:t>
            </a:r>
            <a:r>
              <a:rPr lang="es-ES" sz="9600" b="0" i="0" dirty="0">
                <a:effectLst/>
              </a:rPr>
              <a:t>. Se repitió en muchos retablos florentinos de los siglos XIV y XV (como </a:t>
            </a:r>
            <a:r>
              <a:rPr lang="es-ES" sz="9600" b="0" i="1" dirty="0">
                <a:effectLst/>
              </a:rPr>
              <a:t>La coronación de la Virgen </a:t>
            </a:r>
            <a:r>
              <a:rPr lang="es-ES" sz="9600" b="0" i="1" dirty="0" err="1">
                <a:effectLst/>
              </a:rPr>
              <a:t>de</a:t>
            </a:r>
            <a:r>
              <a:rPr lang="es-ES" sz="9600" b="0" i="0" dirty="0" err="1">
                <a:effectLst/>
              </a:rPr>
              <a:t>Jacopo</a:t>
            </a:r>
            <a:r>
              <a:rPr lang="es-ES" sz="9600" b="0" i="0" dirty="0">
                <a:effectLst/>
              </a:rPr>
              <a:t> di </a:t>
            </a:r>
            <a:r>
              <a:rPr lang="es-ES" sz="9600" b="0" i="0" dirty="0" err="1">
                <a:effectLst/>
              </a:rPr>
              <a:t>Cione</a:t>
            </a:r>
            <a:r>
              <a:rPr lang="es-ES" sz="9600" b="0" i="0" dirty="0">
                <a:effectLst/>
              </a:rPr>
              <a:t>).</a:t>
            </a:r>
          </a:p>
          <a:p>
            <a:pPr algn="l"/>
            <a:r>
              <a:rPr lang="es-ES" sz="9600" b="0" i="0" dirty="0">
                <a:effectLst/>
              </a:rPr>
              <a:t>Los magníficos colores están cuidadosamente dispuestos para complementarse entre sí y establecer armonías visuales en todo el panel. El manto azul brillante de Cristo, pintado con </a:t>
            </a:r>
            <a:r>
              <a:rPr lang="es-ES" sz="9600" b="0" i="1" dirty="0" err="1">
                <a:effectLst/>
              </a:rPr>
              <a:t>lapislázuli,</a:t>
            </a:r>
            <a:r>
              <a:rPr lang="es-ES" sz="9600" b="0" i="0" dirty="0" err="1">
                <a:effectLst/>
              </a:rPr>
              <a:t>un</a:t>
            </a:r>
            <a:r>
              <a:rPr lang="es-ES" sz="9600" b="0" i="0" dirty="0">
                <a:effectLst/>
              </a:rPr>
              <a:t> pigmento más caro que el oro, se ve desatado por el amarillo brillante de su forro y el rosa de su túnica; todos resuenan en el vestido del ángel con el órgano de barril que se arrodilla ante el trono. A ambos lados del trono, ángeles con cabello dorado y delicadas mejillas rosadas miran hacia arriba con adoración, sus labios abiertos en canciones de alabanza, su cuidadosa simetría enfatizada por sus atuendos a juego.</a:t>
            </a:r>
          </a:p>
          <a:p>
            <a:endParaRPr lang="es-ES" dirty="0"/>
          </a:p>
        </p:txBody>
      </p:sp>
    </p:spTree>
    <p:extLst>
      <p:ext uri="{BB962C8B-B14F-4D97-AF65-F5344CB8AC3E}">
        <p14:creationId xmlns:p14="http://schemas.microsoft.com/office/powerpoint/2010/main" val="1893009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B3D1365-F6EF-48B8-9DC5-FF66E49408F3}"/>
              </a:ext>
            </a:extLst>
          </p:cNvPr>
          <p:cNvSpPr>
            <a:spLocks noGrp="1"/>
          </p:cNvSpPr>
          <p:nvPr>
            <p:ph idx="1"/>
          </p:nvPr>
        </p:nvSpPr>
        <p:spPr>
          <a:xfrm>
            <a:off x="457201" y="360217"/>
            <a:ext cx="11360726" cy="6179128"/>
          </a:xfrm>
        </p:spPr>
        <p:txBody>
          <a:bodyPr>
            <a:normAutofit fontScale="25000" lnSpcReduction="20000"/>
          </a:bodyPr>
          <a:lstStyle/>
          <a:p>
            <a:pPr algn="l"/>
            <a:r>
              <a:rPr lang="es-ES" sz="9600" b="0" i="0" dirty="0">
                <a:effectLst/>
              </a:rPr>
              <a:t>Lorenzo </a:t>
            </a:r>
            <a:r>
              <a:rPr lang="es-ES" sz="9600" b="0" i="0" dirty="0" err="1">
                <a:effectLst/>
              </a:rPr>
              <a:t>Monaco</a:t>
            </a:r>
            <a:r>
              <a:rPr lang="es-ES" sz="9600" b="0" i="0" dirty="0">
                <a:effectLst/>
              </a:rPr>
              <a:t> era especialmente hábil en las técnicas de dorado. El dorado del fondo y los halos se hizo primero, antes de la pintura, y se puede ver la bola roja donde el oro del fondo se ha desgastado. Los halos de los ángeles, Cristo y la Virgen fueron bruñidos y luego estampados con diferentes golpes para crear patrones que habrían parpadeado a la luz de las velas.</a:t>
            </a:r>
          </a:p>
          <a:p>
            <a:pPr algn="l"/>
            <a:r>
              <a:rPr lang="es-ES" sz="9600" b="0" i="0" dirty="0">
                <a:effectLst/>
              </a:rPr>
              <a:t>La tela de honor </a:t>
            </a:r>
            <a:r>
              <a:rPr lang="es-ES" sz="9600" b="0" i="1" dirty="0">
                <a:effectLst/>
              </a:rPr>
              <a:t>esgrafiada</a:t>
            </a:r>
            <a:r>
              <a:rPr lang="es-ES" sz="9600" b="0" i="0" dirty="0">
                <a:effectLst/>
              </a:rPr>
              <a:t> estaba pintada con bermellón, un pigmento rojo, sobre oro bruñido que se perforaba para sugerir hilos de oro elevados. El cojín sobre el que se sientan Cristo y la Virgen ha sido modelado mediante punzones para sugerir la luz y la sombra de su tela doblada. </a:t>
            </a:r>
            <a:r>
              <a:rPr lang="es-ES" sz="9600" b="0" i="0" dirty="0" err="1">
                <a:effectLst/>
              </a:rPr>
              <a:t>Mordant</a:t>
            </a:r>
            <a:r>
              <a:rPr lang="es-ES" sz="9600" b="0" i="0" dirty="0">
                <a:effectLst/>
              </a:rPr>
              <a:t> dorado, donde se aplica pan de oro sobre un pegamento, decora los bordes y dobladillos de las cortinas: mire de cerca y podrá ver la delicada franja alrededor del borde del velo de la Virgen.</a:t>
            </a:r>
          </a:p>
          <a:p>
            <a:pPr algn="l"/>
            <a:r>
              <a:rPr lang="es-ES" sz="9600" b="0" i="0" dirty="0">
                <a:effectLst/>
              </a:rPr>
              <a:t>Algunos de los colores han cambiado con el tiempo: la túnica de la Virgen se ha desvanecido casi por completo de un malva rosado profundo a blanco, y el bermellón de la tela de honor se ha oscurecido. La inscripción dorada a lo largo de la base del parapeto es ahora casi invisible. En algún momento se cortó una puerta arqueada en el centro del panel para que un tabernáculo almacenara el pan de la Eucaristía. No parece haber sido original, y había sido rellenado y pintado antes del siglo XVIII.</a:t>
            </a:r>
          </a:p>
          <a:p>
            <a:endParaRPr lang="es-ES" dirty="0"/>
          </a:p>
        </p:txBody>
      </p:sp>
    </p:spTree>
    <p:extLst>
      <p:ext uri="{BB962C8B-B14F-4D97-AF65-F5344CB8AC3E}">
        <p14:creationId xmlns:p14="http://schemas.microsoft.com/office/powerpoint/2010/main" val="14055710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2210334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11166763" cy="680875"/>
          </a:xfrm>
        </p:spPr>
        <p:txBody>
          <a:bodyPr anchor="t">
            <a:normAutofit/>
          </a:bodyPr>
          <a:lstStyle/>
          <a:p>
            <a:r>
              <a:rPr lang="it-IT" sz="2800" dirty="0"/>
              <a:t>1409. Lorenzo Monaco. Vida de San Benito. National Gallery, Londres.</a:t>
            </a:r>
            <a:endParaRPr lang="es-ES" sz="2800" dirty="0"/>
          </a:p>
        </p:txBody>
      </p:sp>
      <p:pic>
        <p:nvPicPr>
          <p:cNvPr id="4" name="Imagen 3">
            <a:extLst>
              <a:ext uri="{FF2B5EF4-FFF2-40B4-BE49-F238E27FC236}">
                <a16:creationId xmlns:a16="http://schemas.microsoft.com/office/drawing/2014/main" id="{5E9A90A1-F124-4A2E-A186-8FCF9C943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046001"/>
            <a:ext cx="10543309" cy="5811999"/>
          </a:xfrm>
          <a:prstGeom prst="rect">
            <a:avLst/>
          </a:prstGeom>
        </p:spPr>
      </p:pic>
    </p:spTree>
    <p:extLst>
      <p:ext uri="{BB962C8B-B14F-4D97-AF65-F5344CB8AC3E}">
        <p14:creationId xmlns:p14="http://schemas.microsoft.com/office/powerpoint/2010/main" val="715227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7416734" y="0"/>
            <a:ext cx="4775264" cy="2452255"/>
          </a:xfrm>
        </p:spPr>
        <p:txBody>
          <a:bodyPr anchor="ctr">
            <a:normAutofit/>
          </a:bodyPr>
          <a:lstStyle/>
          <a:p>
            <a:pPr algn="ctr"/>
            <a:r>
              <a:rPr lang="it-IT" sz="2800" dirty="0"/>
              <a:t>1409. Lorenzo Monaco. Vida de San Benito. National Gallery, Londres.</a:t>
            </a:r>
            <a:endParaRPr lang="es-ES" sz="2800" dirty="0"/>
          </a:p>
        </p:txBody>
      </p:sp>
      <p:pic>
        <p:nvPicPr>
          <p:cNvPr id="4" name="Imagen 3">
            <a:extLst>
              <a:ext uri="{FF2B5EF4-FFF2-40B4-BE49-F238E27FC236}">
                <a16:creationId xmlns:a16="http://schemas.microsoft.com/office/drawing/2014/main" id="{5E9A90A1-F124-4A2E-A186-8FCF9C943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6736" y="2646218"/>
            <a:ext cx="4775264" cy="2632364"/>
          </a:xfrm>
          <a:prstGeom prst="rect">
            <a:avLst/>
          </a:prstGeom>
        </p:spPr>
      </p:pic>
      <p:sp>
        <p:nvSpPr>
          <p:cNvPr id="3" name="CuadroTexto 2">
            <a:extLst>
              <a:ext uri="{FF2B5EF4-FFF2-40B4-BE49-F238E27FC236}">
                <a16:creationId xmlns:a16="http://schemas.microsoft.com/office/drawing/2014/main" id="{ECAA85B6-7A5A-4DE7-94B2-BC0BF539FE37}"/>
              </a:ext>
            </a:extLst>
          </p:cNvPr>
          <p:cNvSpPr txBox="1"/>
          <p:nvPr/>
        </p:nvSpPr>
        <p:spPr>
          <a:xfrm>
            <a:off x="235527" y="166255"/>
            <a:ext cx="7181207" cy="6370975"/>
          </a:xfrm>
          <a:prstGeom prst="rect">
            <a:avLst/>
          </a:prstGeom>
          <a:noFill/>
        </p:spPr>
        <p:txBody>
          <a:bodyPr wrap="square" rtlCol="0">
            <a:spAutoFit/>
          </a:bodyPr>
          <a:lstStyle/>
          <a:p>
            <a:pPr algn="l"/>
            <a:r>
              <a:rPr lang="es-ES" sz="2400" b="0" i="0" dirty="0">
                <a:effectLst/>
              </a:rPr>
              <a:t>Esta pintura muestra dos historias de la vida de San Benito sucediendo a la vez. Benedicto, leyendo en su celda, tuvo una visión de que uno de sus discípulos se estaba ahogando. A la izquierda, lo vemos decirle a San Mauro que corra hacia el lago y rescate a San Plácido, que se ha caído mientras buscaba agua. </a:t>
            </a:r>
            <a:r>
              <a:rPr lang="es-ES" sz="2400" b="0" i="0" dirty="0" err="1">
                <a:effectLst/>
              </a:rPr>
              <a:t>Maurus</a:t>
            </a:r>
            <a:r>
              <a:rPr lang="es-ES" sz="2400" b="0" i="0" dirty="0">
                <a:effectLst/>
              </a:rPr>
              <a:t> ha salido al lago como si fuera tierra y está sacando a Plácido, todavía agarrando su jarra, por el pelo. A la derecha, Benedicto visita a su hermana, Santa Escolástica, que está cerca de la muerte. Cuando él rechaza su invitación a pasar la noche, ella reza para que se quede y una tormenta milagrosa le impide irse; se puede ver la lluvia azotando el techo.</a:t>
            </a:r>
          </a:p>
          <a:p>
            <a:pPr algn="l"/>
            <a:r>
              <a:rPr lang="es-ES" sz="2400" b="0" i="0" dirty="0">
                <a:effectLst/>
              </a:rPr>
              <a:t>El halo de San Mauro se omitía inicialmente, tal vez por error, y se agregó más tarde utilizando un tipo de mordiente (o adhesivo) de aceite blanco como el plomo que Lorenzo </a:t>
            </a:r>
            <a:r>
              <a:rPr lang="es-ES" sz="2400" b="0" i="0" dirty="0" err="1">
                <a:effectLst/>
              </a:rPr>
              <a:t>Monaco</a:t>
            </a:r>
            <a:r>
              <a:rPr lang="es-ES" sz="2400" b="0" i="0" dirty="0">
                <a:effectLst/>
              </a:rPr>
              <a:t> usó en otra parte del retablo.</a:t>
            </a:r>
          </a:p>
        </p:txBody>
      </p:sp>
    </p:spTree>
    <p:extLst>
      <p:ext uri="{BB962C8B-B14F-4D97-AF65-F5344CB8AC3E}">
        <p14:creationId xmlns:p14="http://schemas.microsoft.com/office/powerpoint/2010/main" val="42729577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7064875" y="0"/>
            <a:ext cx="5127123" cy="2452255"/>
          </a:xfrm>
        </p:spPr>
        <p:txBody>
          <a:bodyPr anchor="ctr">
            <a:normAutofit/>
          </a:bodyPr>
          <a:lstStyle/>
          <a:p>
            <a:pPr algn="ctr"/>
            <a:r>
              <a:rPr lang="it-IT" sz="2800" dirty="0"/>
              <a:t>1409. Lorenzo Monaco. Vida de San Benito. National Gallery, Londres.</a:t>
            </a:r>
            <a:endParaRPr lang="es-ES" sz="2800" dirty="0"/>
          </a:p>
        </p:txBody>
      </p:sp>
      <p:pic>
        <p:nvPicPr>
          <p:cNvPr id="4" name="Imagen 3">
            <a:extLst>
              <a:ext uri="{FF2B5EF4-FFF2-40B4-BE49-F238E27FC236}">
                <a16:creationId xmlns:a16="http://schemas.microsoft.com/office/drawing/2014/main" id="{5E9A90A1-F124-4A2E-A186-8FCF9C943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4876" y="2452255"/>
            <a:ext cx="5127124" cy="2826327"/>
          </a:xfrm>
          <a:prstGeom prst="rect">
            <a:avLst/>
          </a:prstGeom>
        </p:spPr>
      </p:pic>
      <p:sp>
        <p:nvSpPr>
          <p:cNvPr id="3" name="CuadroTexto 2">
            <a:extLst>
              <a:ext uri="{FF2B5EF4-FFF2-40B4-BE49-F238E27FC236}">
                <a16:creationId xmlns:a16="http://schemas.microsoft.com/office/drawing/2014/main" id="{ECAA85B6-7A5A-4DE7-94B2-BC0BF539FE37}"/>
              </a:ext>
            </a:extLst>
          </p:cNvPr>
          <p:cNvSpPr txBox="1"/>
          <p:nvPr/>
        </p:nvSpPr>
        <p:spPr>
          <a:xfrm>
            <a:off x="401782" y="166255"/>
            <a:ext cx="6663094" cy="6370975"/>
          </a:xfrm>
          <a:prstGeom prst="rect">
            <a:avLst/>
          </a:prstGeom>
          <a:noFill/>
        </p:spPr>
        <p:txBody>
          <a:bodyPr wrap="square" rtlCol="0">
            <a:spAutoFit/>
          </a:bodyPr>
          <a:lstStyle/>
          <a:p>
            <a:pPr algn="l"/>
            <a:r>
              <a:rPr lang="es-ES" sz="2400" b="0" i="0" dirty="0">
                <a:effectLst/>
              </a:rPr>
              <a:t>Aunque los miembros de la Orden Benedictina vestían de negro, aquí están vestidos con los hábitos blancos de la Orden </a:t>
            </a:r>
            <a:r>
              <a:rPr lang="es-ES" sz="2400" b="0" i="0" dirty="0" err="1">
                <a:effectLst/>
              </a:rPr>
              <a:t>Camaldalise</a:t>
            </a:r>
            <a:r>
              <a:rPr lang="es-ES" sz="2400" b="0" i="0" dirty="0">
                <a:effectLst/>
              </a:rPr>
              <a:t>, fundada en el siglo XI como una rama reformada de los benedictinos, ya que este panel fue pintado para ellos. Proviene de la predela de un gran políptico (un retablo de varios paneles) pintado para una iglesia a las afueras de Florencia. Esa iglesia, San Benedetto </a:t>
            </a:r>
            <a:r>
              <a:rPr lang="es-ES" sz="2400" b="0" i="0" dirty="0" err="1">
                <a:effectLst/>
              </a:rPr>
              <a:t>fuori</a:t>
            </a:r>
            <a:r>
              <a:rPr lang="es-ES" sz="2400" b="0" i="0" dirty="0">
                <a:effectLst/>
              </a:rPr>
              <a:t> </a:t>
            </a:r>
            <a:r>
              <a:rPr lang="es-ES" sz="2400" b="0" i="0" dirty="0" err="1">
                <a:effectLst/>
              </a:rPr>
              <a:t>della</a:t>
            </a:r>
            <a:r>
              <a:rPr lang="es-ES" sz="2400" b="0" i="0" dirty="0">
                <a:effectLst/>
              </a:rPr>
              <a:t> Porta </a:t>
            </a:r>
            <a:r>
              <a:rPr lang="es-ES" sz="2400" b="0" i="0" dirty="0" err="1">
                <a:effectLst/>
              </a:rPr>
              <a:t>Pinti</a:t>
            </a:r>
            <a:r>
              <a:rPr lang="es-ES" sz="2400" b="0" i="0" dirty="0">
                <a:effectLst/>
              </a:rPr>
              <a:t>, fue finalmente destruida, pero pertenecía a la Orden </a:t>
            </a:r>
            <a:r>
              <a:rPr lang="es-ES" sz="2400" b="0" i="0" dirty="0" err="1">
                <a:effectLst/>
              </a:rPr>
              <a:t>Camaldalde</a:t>
            </a:r>
            <a:r>
              <a:rPr lang="es-ES" sz="2400" b="0" i="0" dirty="0">
                <a:effectLst/>
              </a:rPr>
              <a:t>. San Benito era el santo patrón de la iglesia, y las pequeñas escenas en la predela muestran episodios de su vida (otro también está en nuestra colección: </a:t>
            </a:r>
            <a:r>
              <a:rPr lang="es-ES" sz="2400" b="0" i="1" dirty="0">
                <a:effectLst/>
              </a:rPr>
              <a:t>San Benito admitiendo a los santos Mauro y Plácido en la Orden Benedictina).</a:t>
            </a:r>
            <a:r>
              <a:rPr lang="es-ES" sz="2400" b="0" i="0" dirty="0">
                <a:effectLst/>
              </a:rPr>
              <a:t> Un tercer panel, que muestra la muerte de San Benito, está en préstamo permanente a la Galería Nacional.</a:t>
            </a:r>
          </a:p>
        </p:txBody>
      </p:sp>
    </p:spTree>
    <p:extLst>
      <p:ext uri="{BB962C8B-B14F-4D97-AF65-F5344CB8AC3E}">
        <p14:creationId xmlns:p14="http://schemas.microsoft.com/office/powerpoint/2010/main" val="12199076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7064875" y="0"/>
            <a:ext cx="5127123" cy="2452255"/>
          </a:xfrm>
        </p:spPr>
        <p:txBody>
          <a:bodyPr anchor="ctr">
            <a:normAutofit/>
          </a:bodyPr>
          <a:lstStyle/>
          <a:p>
            <a:pPr algn="ctr"/>
            <a:r>
              <a:rPr lang="it-IT" sz="2800" dirty="0"/>
              <a:t>1409. Lorenzo Monaco. Vida de San Benito. National Gallery, Londres.</a:t>
            </a:r>
            <a:endParaRPr lang="es-ES" sz="2800" dirty="0"/>
          </a:p>
        </p:txBody>
      </p:sp>
      <p:pic>
        <p:nvPicPr>
          <p:cNvPr id="4" name="Imagen 3">
            <a:extLst>
              <a:ext uri="{FF2B5EF4-FFF2-40B4-BE49-F238E27FC236}">
                <a16:creationId xmlns:a16="http://schemas.microsoft.com/office/drawing/2014/main" id="{5E9A90A1-F124-4A2E-A186-8FCF9C943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4876" y="2452255"/>
            <a:ext cx="5127124" cy="2826327"/>
          </a:xfrm>
          <a:prstGeom prst="rect">
            <a:avLst/>
          </a:prstGeom>
        </p:spPr>
      </p:pic>
      <p:sp>
        <p:nvSpPr>
          <p:cNvPr id="3" name="CuadroTexto 2">
            <a:extLst>
              <a:ext uri="{FF2B5EF4-FFF2-40B4-BE49-F238E27FC236}">
                <a16:creationId xmlns:a16="http://schemas.microsoft.com/office/drawing/2014/main" id="{ECAA85B6-7A5A-4DE7-94B2-BC0BF539FE37}"/>
              </a:ext>
            </a:extLst>
          </p:cNvPr>
          <p:cNvSpPr txBox="1"/>
          <p:nvPr/>
        </p:nvSpPr>
        <p:spPr>
          <a:xfrm>
            <a:off x="401782" y="166255"/>
            <a:ext cx="6663094" cy="6370975"/>
          </a:xfrm>
          <a:prstGeom prst="rect">
            <a:avLst/>
          </a:prstGeom>
          <a:noFill/>
        </p:spPr>
        <p:txBody>
          <a:bodyPr wrap="square" rtlCol="0">
            <a:spAutoFit/>
          </a:bodyPr>
          <a:lstStyle/>
          <a:p>
            <a:pPr algn="l"/>
            <a:r>
              <a:rPr lang="es-ES" sz="2400" b="0" i="0" dirty="0">
                <a:effectLst/>
              </a:rPr>
              <a:t>La predela originalmente tenía tres compartimentos con dos escenas en cada uno. Cuando estaban en el retablo, los paneles de predela se colocaron en compartimentos con forma en la base del marco, que cubrían diagonalmente las esquinas superior e inferior izquierda. Cuando se retiró el marco, dejó triángulos sin pintar que se han rellenado con pintura moderna. Los paneles de predela parecen haber sido realizados por diferentes pintores, presumiblemente asistentes en el taller de Mónaco.</a:t>
            </a:r>
          </a:p>
          <a:p>
            <a:pPr algn="l"/>
            <a:r>
              <a:rPr lang="es-ES" sz="2400" b="0" i="0" dirty="0">
                <a:effectLst/>
              </a:rPr>
              <a:t>Las escenas de la predela enfatizan no solo a Benedicto, sino también el papel de sus seguidores, especialmente los monjes jóvenes, y el poder de la oración y la obediencia. Habrían sido muy adecuados para San Benedetto, recientemente fundada como una casa dependiente de Santa Maria </a:t>
            </a:r>
            <a:r>
              <a:rPr lang="es-ES" sz="2400" b="0" i="0" dirty="0" err="1">
                <a:effectLst/>
              </a:rPr>
              <a:t>degli</a:t>
            </a:r>
            <a:r>
              <a:rPr lang="es-ES" sz="2400" b="0" i="0" dirty="0">
                <a:effectLst/>
              </a:rPr>
              <a:t> </a:t>
            </a:r>
            <a:r>
              <a:rPr lang="es-ES" sz="2400" b="0" i="0" dirty="0" err="1">
                <a:effectLst/>
              </a:rPr>
              <a:t>Angeli</a:t>
            </a:r>
            <a:r>
              <a:rPr lang="es-ES" sz="2400" b="0" i="0" dirty="0">
                <a:effectLst/>
              </a:rPr>
              <a:t> en Florencia.</a:t>
            </a:r>
          </a:p>
        </p:txBody>
      </p:sp>
    </p:spTree>
    <p:extLst>
      <p:ext uri="{BB962C8B-B14F-4D97-AF65-F5344CB8AC3E}">
        <p14:creationId xmlns:p14="http://schemas.microsoft.com/office/powerpoint/2010/main" val="4655927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7064875" y="0"/>
            <a:ext cx="5127123" cy="2452255"/>
          </a:xfrm>
        </p:spPr>
        <p:txBody>
          <a:bodyPr anchor="ctr">
            <a:normAutofit/>
          </a:bodyPr>
          <a:lstStyle/>
          <a:p>
            <a:pPr algn="ctr"/>
            <a:r>
              <a:rPr lang="it-IT" sz="2800" dirty="0"/>
              <a:t>1409. Lorenzo Monaco. Vida de San Benito. National Gallery, Londres.</a:t>
            </a:r>
            <a:endParaRPr lang="es-ES" sz="2800" dirty="0"/>
          </a:p>
        </p:txBody>
      </p:sp>
      <p:pic>
        <p:nvPicPr>
          <p:cNvPr id="4" name="Imagen 3">
            <a:extLst>
              <a:ext uri="{FF2B5EF4-FFF2-40B4-BE49-F238E27FC236}">
                <a16:creationId xmlns:a16="http://schemas.microsoft.com/office/drawing/2014/main" id="{5E9A90A1-F124-4A2E-A186-8FCF9C943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4876" y="2452255"/>
            <a:ext cx="5127124" cy="2826327"/>
          </a:xfrm>
          <a:prstGeom prst="rect">
            <a:avLst/>
          </a:prstGeom>
        </p:spPr>
      </p:pic>
      <p:sp>
        <p:nvSpPr>
          <p:cNvPr id="3" name="CuadroTexto 2">
            <a:extLst>
              <a:ext uri="{FF2B5EF4-FFF2-40B4-BE49-F238E27FC236}">
                <a16:creationId xmlns:a16="http://schemas.microsoft.com/office/drawing/2014/main" id="{ECAA85B6-7A5A-4DE7-94B2-BC0BF539FE37}"/>
              </a:ext>
            </a:extLst>
          </p:cNvPr>
          <p:cNvSpPr txBox="1"/>
          <p:nvPr/>
        </p:nvSpPr>
        <p:spPr>
          <a:xfrm>
            <a:off x="401782" y="166255"/>
            <a:ext cx="6663094" cy="3785652"/>
          </a:xfrm>
          <a:prstGeom prst="rect">
            <a:avLst/>
          </a:prstGeom>
          <a:noFill/>
        </p:spPr>
        <p:txBody>
          <a:bodyPr wrap="square" rtlCol="0">
            <a:spAutoFit/>
          </a:bodyPr>
          <a:lstStyle/>
          <a:p>
            <a:pPr algn="l"/>
            <a:r>
              <a:rPr lang="es-ES" sz="2400" b="0" i="0" dirty="0">
                <a:effectLst/>
              </a:rPr>
              <a:t>No sabemos exactamente cuándo se desarrolló el retablo, pero los paneles de predela no muestran signos del daño por agua que afecta a los paneles de nivel principal. </a:t>
            </a:r>
          </a:p>
          <a:p>
            <a:pPr algn="l"/>
            <a:r>
              <a:rPr lang="es-ES" sz="2400" b="0" i="0" dirty="0">
                <a:effectLst/>
              </a:rPr>
              <a:t>Si, como parece probable, este daño fue causado por las devastadoras inundaciones de 1557 en Florencia, la predela debe haber sido separada del resto del retablo antes de eso, probablemente en 1529 cuando la iglesia de San Benedetto fue destruida.</a:t>
            </a:r>
          </a:p>
        </p:txBody>
      </p:sp>
    </p:spTree>
    <p:extLst>
      <p:ext uri="{BB962C8B-B14F-4D97-AF65-F5344CB8AC3E}">
        <p14:creationId xmlns:p14="http://schemas.microsoft.com/office/powerpoint/2010/main" val="7819594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166255" y="365125"/>
            <a:ext cx="2710975" cy="6215784"/>
          </a:xfrm>
        </p:spPr>
        <p:txBody>
          <a:bodyPr anchor="t">
            <a:normAutofit/>
          </a:bodyPr>
          <a:lstStyle/>
          <a:p>
            <a:r>
              <a:rPr lang="es-ES" sz="2800" dirty="0"/>
              <a:t>1409. Lorenzo </a:t>
            </a:r>
            <a:r>
              <a:rPr lang="es-ES" sz="2800" dirty="0" err="1"/>
              <a:t>Monaco</a:t>
            </a:r>
            <a:r>
              <a:rPr lang="es-ES" sz="2800" dirty="0"/>
              <a:t>. San Benito </a:t>
            </a:r>
            <a:r>
              <a:rPr lang="es-ES" sz="2800" dirty="0" err="1"/>
              <a:t>impniendo</a:t>
            </a:r>
            <a:r>
              <a:rPr lang="es-ES" sz="2800" dirty="0"/>
              <a:t> los hábitos. National Gallery, Londres.</a:t>
            </a:r>
          </a:p>
        </p:txBody>
      </p:sp>
      <p:pic>
        <p:nvPicPr>
          <p:cNvPr id="4" name="Imagen 3">
            <a:extLst>
              <a:ext uri="{FF2B5EF4-FFF2-40B4-BE49-F238E27FC236}">
                <a16:creationId xmlns:a16="http://schemas.microsoft.com/office/drawing/2014/main" id="{E935B89C-2186-4208-B891-FE057A69C2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7229" y="0"/>
            <a:ext cx="9314771" cy="6858000"/>
          </a:xfrm>
          <a:prstGeom prst="rect">
            <a:avLst/>
          </a:prstGeom>
        </p:spPr>
      </p:pic>
    </p:spTree>
    <p:extLst>
      <p:ext uri="{BB962C8B-B14F-4D97-AF65-F5344CB8AC3E}">
        <p14:creationId xmlns:p14="http://schemas.microsoft.com/office/powerpoint/2010/main" val="2863204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8635451" y="0"/>
            <a:ext cx="3556549" cy="2299855"/>
          </a:xfrm>
        </p:spPr>
        <p:txBody>
          <a:bodyPr anchor="ctr">
            <a:normAutofit/>
          </a:bodyPr>
          <a:lstStyle/>
          <a:p>
            <a:pPr algn="ctr"/>
            <a:r>
              <a:rPr lang="es-ES" sz="2800" dirty="0"/>
              <a:t>1409. Lorenzo </a:t>
            </a:r>
            <a:r>
              <a:rPr lang="es-ES" sz="2800" dirty="0" err="1"/>
              <a:t>Monaco</a:t>
            </a:r>
            <a:r>
              <a:rPr lang="es-ES" sz="2800" dirty="0"/>
              <a:t>. San Benito </a:t>
            </a:r>
            <a:r>
              <a:rPr lang="es-ES" sz="2800" dirty="0" err="1"/>
              <a:t>impniendo</a:t>
            </a:r>
            <a:r>
              <a:rPr lang="es-ES" sz="2800" dirty="0"/>
              <a:t> los hábitos. National Gallery, Londres.</a:t>
            </a:r>
          </a:p>
        </p:txBody>
      </p:sp>
      <p:pic>
        <p:nvPicPr>
          <p:cNvPr id="4" name="Imagen 3">
            <a:extLst>
              <a:ext uri="{FF2B5EF4-FFF2-40B4-BE49-F238E27FC236}">
                <a16:creationId xmlns:a16="http://schemas.microsoft.com/office/drawing/2014/main" id="{E935B89C-2186-4208-B891-FE057A69C2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5451" y="2299854"/>
            <a:ext cx="3556549" cy="2618509"/>
          </a:xfrm>
          <a:prstGeom prst="rect">
            <a:avLst/>
          </a:prstGeom>
        </p:spPr>
      </p:pic>
      <p:sp>
        <p:nvSpPr>
          <p:cNvPr id="3" name="CuadroTexto 2">
            <a:extLst>
              <a:ext uri="{FF2B5EF4-FFF2-40B4-BE49-F238E27FC236}">
                <a16:creationId xmlns:a16="http://schemas.microsoft.com/office/drawing/2014/main" id="{9C02A8FA-4115-4FC4-A28C-1673FA2F486A}"/>
              </a:ext>
            </a:extLst>
          </p:cNvPr>
          <p:cNvSpPr txBox="1"/>
          <p:nvPr/>
        </p:nvSpPr>
        <p:spPr>
          <a:xfrm>
            <a:off x="526473" y="360218"/>
            <a:ext cx="8108978" cy="6278642"/>
          </a:xfrm>
          <a:prstGeom prst="rect">
            <a:avLst/>
          </a:prstGeom>
          <a:noFill/>
        </p:spPr>
        <p:txBody>
          <a:bodyPr wrap="square" rtlCol="0">
            <a:spAutoFit/>
          </a:bodyPr>
          <a:lstStyle/>
          <a:p>
            <a:pPr algn="l"/>
            <a:r>
              <a:rPr lang="es-ES" sz="2400" b="0" i="0" dirty="0">
                <a:effectLst/>
              </a:rPr>
              <a:t>Un barbudo y venerable San Benito admite a dos discípulos, Mauro y Plácido, en su recién fundada orden religiosa. </a:t>
            </a:r>
          </a:p>
          <a:p>
            <a:pPr algn="l"/>
            <a:r>
              <a:rPr lang="es-ES" sz="2400" b="0" i="0" dirty="0">
                <a:effectLst/>
              </a:rPr>
              <a:t>Eran jóvenes nobles romanos que fueron enviados a Benedicto para ser educados y se convirtieron en dos de sus primeros seguidores, y en los propios santos.</a:t>
            </a:r>
          </a:p>
          <a:p>
            <a:pPr algn="l"/>
            <a:endParaRPr lang="es-ES" sz="2400" b="0" i="0" dirty="0">
              <a:effectLst/>
            </a:endParaRPr>
          </a:p>
          <a:p>
            <a:pPr algn="l"/>
            <a:r>
              <a:rPr lang="es-ES" sz="2400" b="0" i="0" dirty="0">
                <a:effectLst/>
              </a:rPr>
              <a:t>Los miembros de la Orden Benedictina vestían de negro, pero aquí están vestidos con los hábitos blancos de la Orden </a:t>
            </a:r>
            <a:r>
              <a:rPr lang="es-ES" sz="2400" b="0" i="0" dirty="0" err="1">
                <a:effectLst/>
              </a:rPr>
              <a:t>Camaldalise</a:t>
            </a:r>
            <a:r>
              <a:rPr lang="es-ES" sz="2400" b="0" i="0" dirty="0">
                <a:effectLst/>
              </a:rPr>
              <a:t>, fundada en el siglo XI como una rama reformada de los benedictinos; este panel fue pintado para ellos. </a:t>
            </a:r>
          </a:p>
          <a:p>
            <a:pPr algn="l"/>
            <a:r>
              <a:rPr lang="es-ES" sz="2400" b="0" i="0" dirty="0">
                <a:effectLst/>
              </a:rPr>
              <a:t>Proviene de la predela de un gran políptico (un retablo de varios paneles) pintado para una iglesia a las afueras de Florencia. </a:t>
            </a:r>
          </a:p>
          <a:p>
            <a:pPr algn="l"/>
            <a:r>
              <a:rPr lang="es-ES" sz="2400" b="0" i="0" dirty="0">
                <a:effectLst/>
              </a:rPr>
              <a:t>San Benito era el santo patrón de la iglesia, y las pequeñas escenas en la predela muestran episodios de su vida (otro también está en nuestra colección – </a:t>
            </a:r>
            <a:r>
              <a:rPr lang="es-ES" sz="2400" b="0" i="1" dirty="0">
                <a:effectLst/>
              </a:rPr>
              <a:t>Incidentes en la vida de San Benito: Panel de </a:t>
            </a:r>
            <a:r>
              <a:rPr lang="es-ES" sz="2400" b="0" i="1" dirty="0" err="1">
                <a:effectLst/>
              </a:rPr>
              <a:t>Predella</a:t>
            </a:r>
            <a:r>
              <a:rPr lang="es-ES" sz="2400" b="0" i="1" dirty="0">
                <a:effectLst/>
              </a:rPr>
              <a:t>).</a:t>
            </a:r>
            <a:endParaRPr lang="es-ES" sz="2400" b="0" i="0" dirty="0">
              <a:effectLst/>
            </a:endParaRPr>
          </a:p>
          <a:p>
            <a:endParaRPr lang="es-ES" dirty="0"/>
          </a:p>
        </p:txBody>
      </p:sp>
    </p:spTree>
    <p:extLst>
      <p:ext uri="{BB962C8B-B14F-4D97-AF65-F5344CB8AC3E}">
        <p14:creationId xmlns:p14="http://schemas.microsoft.com/office/powerpoint/2010/main" val="14735151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04800" y="365125"/>
            <a:ext cx="6666547" cy="6215784"/>
          </a:xfrm>
        </p:spPr>
        <p:txBody>
          <a:bodyPr anchor="t">
            <a:normAutofit fontScale="90000"/>
          </a:bodyPr>
          <a:lstStyle/>
          <a:p>
            <a:pPr algn="l"/>
            <a:r>
              <a:rPr lang="es-ES" sz="2800" dirty="0"/>
              <a:t>1409. Lorenzo </a:t>
            </a:r>
            <a:r>
              <a:rPr lang="es-ES" sz="2800" dirty="0" err="1"/>
              <a:t>Monaco</a:t>
            </a:r>
            <a:r>
              <a:rPr lang="es-ES" sz="2800" dirty="0"/>
              <a:t>. Vida de San Benito. En el Sacro </a:t>
            </a:r>
            <a:r>
              <a:rPr lang="es-ES" sz="2800" dirty="0" err="1"/>
              <a:t>Speco</a:t>
            </a:r>
            <a:r>
              <a:rPr lang="es-ES" sz="2800" dirty="0"/>
              <a:t>. National Gallery, Londres.</a:t>
            </a:r>
            <a:br>
              <a:rPr lang="es-ES" sz="2800" dirty="0"/>
            </a:br>
            <a:br>
              <a:rPr lang="es-ES" sz="2800" dirty="0"/>
            </a:br>
            <a:r>
              <a:rPr lang="es-ES" sz="2700" b="0" i="0" dirty="0">
                <a:effectLst/>
                <a:latin typeface="+mn-lt"/>
              </a:rPr>
              <a:t>Este pequeño panel está dominado por una formación rocosa escarpada. Muy por debajo de la llanura boscosa hay una cueva. La figura de pie en su boca oscura y premonitora es San Benito, que vivió como un ermitaño. Con las manos entrelazadas en oración, mira hacia arriba a una canasta que se baja hacia él, está unida a una cuerda que está fijada a un andamio equipado con una campana. Este fue el ingenioso invento de San Romano, quien ideó una forma de entregar comida a San Benito a pesar de la inaccesibilidad de su vivienda: cuando se bajaba la canasta, sonaba la campana para alertar a Benedicto para que la recogiera.</a:t>
            </a:r>
            <a:endParaRPr lang="es-ES" sz="2800" dirty="0"/>
          </a:p>
        </p:txBody>
      </p:sp>
      <p:pic>
        <p:nvPicPr>
          <p:cNvPr id="4" name="Imagen 3">
            <a:extLst>
              <a:ext uri="{FF2B5EF4-FFF2-40B4-BE49-F238E27FC236}">
                <a16:creationId xmlns:a16="http://schemas.microsoft.com/office/drawing/2014/main" id="{9EB08CDE-8BA9-4126-BB28-FA5A91EE54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1347" y="0"/>
            <a:ext cx="5220653" cy="6858000"/>
          </a:xfrm>
          <a:prstGeom prst="rect">
            <a:avLst/>
          </a:prstGeom>
        </p:spPr>
      </p:pic>
    </p:spTree>
    <p:extLst>
      <p:ext uri="{BB962C8B-B14F-4D97-AF65-F5344CB8AC3E}">
        <p14:creationId xmlns:p14="http://schemas.microsoft.com/office/powerpoint/2010/main" val="11885562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04800" y="365125"/>
            <a:ext cx="6666547" cy="6215784"/>
          </a:xfrm>
        </p:spPr>
        <p:txBody>
          <a:bodyPr anchor="t">
            <a:normAutofit fontScale="90000"/>
          </a:bodyPr>
          <a:lstStyle/>
          <a:p>
            <a:pPr algn="l"/>
            <a:r>
              <a:rPr lang="es-ES" sz="2700" b="0" i="0" dirty="0">
                <a:effectLst/>
                <a:latin typeface="+mn-lt"/>
              </a:rPr>
              <a:t>Según la </a:t>
            </a:r>
            <a:r>
              <a:rPr lang="es-ES" sz="2700" b="0" i="1" dirty="0">
                <a:effectLst/>
                <a:latin typeface="+mn-lt"/>
              </a:rPr>
              <a:t>Leyenda Dorada,</a:t>
            </a:r>
            <a:r>
              <a:rPr lang="es-ES" sz="2700" b="0" i="0" dirty="0">
                <a:effectLst/>
                <a:latin typeface="+mn-lt"/>
              </a:rPr>
              <a:t> el diablo, que se muestra volando desde la izquierda, arrojó una piedra que rompió la campana; San Romano simplemente encontró nuevas formas de entregar la comida. El gesto del diablo es casi idéntico al del ángel que emerge de una brillante luz dorada a la derecha de la imagen. El ángel y el edificio en el borde derecho del panel pertenecen a la siguiente leyenda en la vida de San Benito, como se cuenta en la </a:t>
            </a:r>
            <a:r>
              <a:rPr lang="es-ES" sz="2700" b="0" i="1" dirty="0">
                <a:effectLst/>
                <a:latin typeface="+mn-lt"/>
              </a:rPr>
              <a:t>Leyenda Dorada.</a:t>
            </a:r>
            <a:r>
              <a:rPr lang="es-ES" sz="2700" b="0" i="0" dirty="0">
                <a:effectLst/>
                <a:latin typeface="+mn-lt"/>
              </a:rPr>
              <a:t> En esa historia un sacerdote recibe una orden divina de compartir su comida de Pascua con el santo, quien, debido a su aislamiento, ni siquiera sabía que era domingo de Pascua. Lo más probable es que el edificio sea la casa del sacerdote. Antes de que el panel fuera cortado, esa escena habría seguido continuamente a esta.</a:t>
            </a:r>
            <a:endParaRPr lang="es-ES" sz="2800" dirty="0"/>
          </a:p>
        </p:txBody>
      </p:sp>
      <p:pic>
        <p:nvPicPr>
          <p:cNvPr id="4" name="Imagen 3">
            <a:extLst>
              <a:ext uri="{FF2B5EF4-FFF2-40B4-BE49-F238E27FC236}">
                <a16:creationId xmlns:a16="http://schemas.microsoft.com/office/drawing/2014/main" id="{9EB08CDE-8BA9-4126-BB28-FA5A91EE54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1347" y="0"/>
            <a:ext cx="5220653" cy="6858000"/>
          </a:xfrm>
          <a:prstGeom prst="rect">
            <a:avLst/>
          </a:prstGeom>
        </p:spPr>
      </p:pic>
    </p:spTree>
    <p:extLst>
      <p:ext uri="{BB962C8B-B14F-4D97-AF65-F5344CB8AC3E}">
        <p14:creationId xmlns:p14="http://schemas.microsoft.com/office/powerpoint/2010/main" val="2057831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04800" y="365125"/>
            <a:ext cx="6666547" cy="6215784"/>
          </a:xfrm>
        </p:spPr>
        <p:txBody>
          <a:bodyPr anchor="t">
            <a:normAutofit fontScale="90000"/>
          </a:bodyPr>
          <a:lstStyle/>
          <a:p>
            <a:pPr algn="l"/>
            <a:r>
              <a:rPr lang="es-ES" sz="2700" b="0" i="0" dirty="0">
                <a:effectLst/>
                <a:latin typeface="+mn-lt"/>
              </a:rPr>
              <a:t>Los bordes de oro, el escudo de armas y la inscripción ('ME DUCE', que significa 'Guíame' en latín) no son originales, y probablemente se agregaron para dar la impresión de que se trataba de un panel individual. El escudo de armas pertenece a la familia Da </a:t>
            </a:r>
            <a:r>
              <a:rPr lang="es-ES" sz="2700" b="0" i="0" dirty="0" err="1">
                <a:effectLst/>
                <a:latin typeface="+mn-lt"/>
              </a:rPr>
              <a:t>Verazzano</a:t>
            </a:r>
            <a:r>
              <a:rPr lang="es-ES" sz="2700" b="0" i="0" dirty="0">
                <a:effectLst/>
                <a:latin typeface="+mn-lt"/>
              </a:rPr>
              <a:t> de Florencia, que debe haber poseído la imagen en un momento.</a:t>
            </a:r>
            <a:br>
              <a:rPr lang="es-ES" sz="2700" b="0" i="0" dirty="0">
                <a:effectLst/>
                <a:latin typeface="+mn-lt"/>
              </a:rPr>
            </a:br>
            <a:r>
              <a:rPr lang="es-ES" sz="2700" b="0" i="0" dirty="0">
                <a:effectLst/>
                <a:latin typeface="+mn-lt"/>
              </a:rPr>
              <a:t>Alguna vez se pensó que este panel formaba parte de una predela debido a su pequeño tamaño y la escena narrativa. Sin embargo, el grano de madera del panel es vertical y las predelas casi siempre se pintaban en tablones largos y horizontales. Podría haber formado parte de un mueble pintado, como una puerta de armario, como </a:t>
            </a:r>
            <a:r>
              <a:rPr lang="es-ES" sz="2700" b="0" i="1" dirty="0">
                <a:effectLst/>
                <a:latin typeface="+mn-lt"/>
              </a:rPr>
              <a:t>La visión del hábito dominicano de</a:t>
            </a:r>
            <a:r>
              <a:rPr lang="es-ES" sz="2700" b="0" i="0" dirty="0">
                <a:effectLst/>
                <a:latin typeface="+mn-lt"/>
              </a:rPr>
              <a:t> </a:t>
            </a:r>
            <a:r>
              <a:rPr lang="es-ES" sz="2700" b="0" i="0" dirty="0" err="1">
                <a:effectLst/>
                <a:latin typeface="+mn-lt"/>
              </a:rPr>
              <a:t>Fra</a:t>
            </a:r>
            <a:r>
              <a:rPr lang="es-ES" sz="2700" b="0" i="0" dirty="0">
                <a:effectLst/>
                <a:latin typeface="+mn-lt"/>
              </a:rPr>
              <a:t> </a:t>
            </a:r>
            <a:r>
              <a:rPr lang="es-ES" sz="2700" b="0" i="0" dirty="0" err="1">
                <a:effectLst/>
                <a:latin typeface="+mn-lt"/>
              </a:rPr>
              <a:t>Angelico</a:t>
            </a:r>
            <a:r>
              <a:rPr lang="es-ES" sz="2700" b="0" i="0" dirty="0">
                <a:effectLst/>
                <a:latin typeface="+mn-lt"/>
              </a:rPr>
              <a:t>.</a:t>
            </a:r>
            <a:br>
              <a:rPr lang="es-ES" sz="1100" b="0" i="0" dirty="0">
                <a:solidFill>
                  <a:srgbClr val="4A4A4A"/>
                </a:solidFill>
                <a:effectLst/>
                <a:latin typeface="Roboto" panose="02000000000000000000" pitchFamily="2" charset="0"/>
              </a:rPr>
            </a:br>
            <a:endParaRPr lang="es-ES" sz="2800" dirty="0"/>
          </a:p>
        </p:txBody>
      </p:sp>
      <p:pic>
        <p:nvPicPr>
          <p:cNvPr id="4" name="Imagen 3">
            <a:extLst>
              <a:ext uri="{FF2B5EF4-FFF2-40B4-BE49-F238E27FC236}">
                <a16:creationId xmlns:a16="http://schemas.microsoft.com/office/drawing/2014/main" id="{9EB08CDE-8BA9-4126-BB28-FA5A91EE54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1347" y="0"/>
            <a:ext cx="5220653" cy="6858000"/>
          </a:xfrm>
          <a:prstGeom prst="rect">
            <a:avLst/>
          </a:prstGeom>
        </p:spPr>
      </p:pic>
    </p:spTree>
    <p:extLst>
      <p:ext uri="{BB962C8B-B14F-4D97-AF65-F5344CB8AC3E}">
        <p14:creationId xmlns:p14="http://schemas.microsoft.com/office/powerpoint/2010/main" val="16212223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1"/>
            <a:ext cx="11180618" cy="944880"/>
          </a:xfrm>
        </p:spPr>
        <p:txBody>
          <a:bodyPr anchor="ctr">
            <a:normAutofit/>
          </a:bodyPr>
          <a:lstStyle/>
          <a:p>
            <a:pPr algn="ctr"/>
            <a:r>
              <a:rPr lang="it-IT" sz="2800" dirty="0"/>
              <a:t>1409. Lorenzo Monaco. Muerte de San Benito. National Gallery, Londres.</a:t>
            </a:r>
            <a:endParaRPr lang="es-ES" sz="2800" dirty="0"/>
          </a:p>
        </p:txBody>
      </p:sp>
      <p:pic>
        <p:nvPicPr>
          <p:cNvPr id="4" name="Imagen 3">
            <a:extLst>
              <a:ext uri="{FF2B5EF4-FFF2-40B4-BE49-F238E27FC236}">
                <a16:creationId xmlns:a16="http://schemas.microsoft.com/office/drawing/2014/main" id="{B12604B8-521E-4253-96F2-B086E24EC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6" y="944880"/>
            <a:ext cx="10751127" cy="5913120"/>
          </a:xfrm>
          <a:prstGeom prst="rect">
            <a:avLst/>
          </a:prstGeom>
        </p:spPr>
      </p:pic>
    </p:spTree>
    <p:extLst>
      <p:ext uri="{BB962C8B-B14F-4D97-AF65-F5344CB8AC3E}">
        <p14:creationId xmlns:p14="http://schemas.microsoft.com/office/powerpoint/2010/main" val="540002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23219879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257703" cy="6215784"/>
          </a:xfrm>
        </p:spPr>
        <p:txBody>
          <a:bodyPr anchor="t">
            <a:normAutofit/>
          </a:bodyPr>
          <a:lstStyle/>
          <a:p>
            <a:r>
              <a:rPr lang="en-US" sz="2800" b="1" dirty="0"/>
              <a:t>1410. Lorenzo Monaco. Abraham. Metropolitan Museum of Art, New York.</a:t>
            </a:r>
            <a:br>
              <a:rPr lang="en-US" sz="2800" dirty="0"/>
            </a:br>
            <a:br>
              <a:rPr lang="en-US" sz="2400" dirty="0">
                <a:latin typeface="+mn-lt"/>
              </a:rPr>
            </a:br>
            <a:r>
              <a:rPr lang="es-ES" sz="2400" b="0" i="0" dirty="0">
                <a:effectLst/>
                <a:latin typeface="+mn-lt"/>
              </a:rPr>
              <a:t>Estos cuatro profetas del Antiguo Testamento se encuentran entre las obras maestras de este destacado pintor florentino gótico tardío. </a:t>
            </a:r>
            <a:br>
              <a:rPr lang="es-ES" sz="2400" b="0" i="0" dirty="0">
                <a:effectLst/>
                <a:latin typeface="+mn-lt"/>
              </a:rPr>
            </a:br>
            <a:r>
              <a:rPr lang="es-ES" sz="2400" b="0" i="0" dirty="0">
                <a:effectLst/>
                <a:latin typeface="+mn-lt"/>
              </a:rPr>
              <a:t>Cada figura tiene un atributo de identificación y realiza una pose retórica. </a:t>
            </a:r>
            <a:br>
              <a:rPr lang="es-ES" sz="2400" b="0" i="0" dirty="0">
                <a:effectLst/>
                <a:latin typeface="+mn-lt"/>
              </a:rPr>
            </a:br>
            <a:r>
              <a:rPr lang="es-ES" sz="2400" b="0" i="0" dirty="0">
                <a:effectLst/>
                <a:latin typeface="+mn-lt"/>
              </a:rPr>
              <a:t>El sacrificio de Abraham de Isaac prefigura el de Cristo; Moisés sostiene las tablas de los Diez Mandamientos; </a:t>
            </a:r>
            <a:br>
              <a:rPr lang="es-ES" sz="2400" b="0" i="0" dirty="0">
                <a:effectLst/>
                <a:latin typeface="+mn-lt"/>
              </a:rPr>
            </a:br>
            <a:r>
              <a:rPr lang="es-ES" sz="2400" b="0" i="0" dirty="0">
                <a:effectLst/>
                <a:latin typeface="+mn-lt"/>
              </a:rPr>
              <a:t>David, sosteniendo un </a:t>
            </a:r>
            <a:r>
              <a:rPr lang="es-ES" sz="2400" b="0" i="0" dirty="0" err="1">
                <a:effectLst/>
                <a:latin typeface="+mn-lt"/>
              </a:rPr>
              <a:t>cither</a:t>
            </a:r>
            <a:r>
              <a:rPr lang="es-ES" sz="2400" b="0" i="0" dirty="0">
                <a:effectLst/>
                <a:latin typeface="+mn-lt"/>
              </a:rPr>
              <a:t>, es considerado un antepasado directo de Cristo; </a:t>
            </a:r>
            <a:br>
              <a:rPr lang="es-ES" sz="2400" b="0" i="0" dirty="0">
                <a:effectLst/>
                <a:latin typeface="+mn-lt"/>
              </a:rPr>
            </a:br>
            <a:r>
              <a:rPr lang="es-ES" sz="2400" b="0" i="0" dirty="0">
                <a:effectLst/>
                <a:latin typeface="+mn-lt"/>
              </a:rPr>
              <a:t>y el arca de Noé prefigura a la Iglesia. </a:t>
            </a:r>
            <a:br>
              <a:rPr lang="es-ES" sz="2400" b="0" i="0" dirty="0">
                <a:effectLst/>
                <a:latin typeface="+mn-lt"/>
              </a:rPr>
            </a:br>
            <a:br>
              <a:rPr lang="es-ES" sz="2400" b="0" i="0" dirty="0">
                <a:effectLst/>
                <a:latin typeface="+mn-lt"/>
              </a:rPr>
            </a:br>
            <a:r>
              <a:rPr lang="es-ES" sz="2400" b="0" i="0" dirty="0">
                <a:effectLst/>
                <a:latin typeface="+mn-lt"/>
              </a:rPr>
              <a:t>Estas intensas figuras han recordado a los estudiosos de la escultura de Donatello y Ghiberti.</a:t>
            </a:r>
            <a:endParaRPr lang="es-ES" sz="2400" dirty="0">
              <a:latin typeface="+mn-lt"/>
            </a:endParaRPr>
          </a:p>
        </p:txBody>
      </p:sp>
      <p:pic>
        <p:nvPicPr>
          <p:cNvPr id="4" name="Imagen 3">
            <a:extLst>
              <a:ext uri="{FF2B5EF4-FFF2-40B4-BE49-F238E27FC236}">
                <a16:creationId xmlns:a16="http://schemas.microsoft.com/office/drawing/2014/main" id="{BC6B1B75-84B9-42DC-B775-80A7256C5C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4176" y="0"/>
            <a:ext cx="4407824" cy="6858000"/>
          </a:xfrm>
          <a:prstGeom prst="rect">
            <a:avLst/>
          </a:prstGeom>
        </p:spPr>
      </p:pic>
    </p:spTree>
    <p:extLst>
      <p:ext uri="{BB962C8B-B14F-4D97-AF65-F5344CB8AC3E}">
        <p14:creationId xmlns:p14="http://schemas.microsoft.com/office/powerpoint/2010/main" val="498041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6682681" cy="6215784"/>
          </a:xfrm>
        </p:spPr>
        <p:txBody>
          <a:bodyPr anchor="t">
            <a:normAutofit/>
          </a:bodyPr>
          <a:lstStyle/>
          <a:p>
            <a:r>
              <a:rPr lang="en-US" sz="2800" dirty="0"/>
              <a:t>1410. Lorenzo Monaco. </a:t>
            </a:r>
            <a:r>
              <a:rPr lang="en-US" sz="2800" dirty="0" err="1"/>
              <a:t>Moisés</a:t>
            </a:r>
            <a:r>
              <a:rPr lang="en-US" sz="2800" dirty="0"/>
              <a:t>. Metropolitan Museum of Art, New York.</a:t>
            </a:r>
            <a:endParaRPr lang="es-ES" sz="2800" dirty="0"/>
          </a:p>
        </p:txBody>
      </p:sp>
      <p:pic>
        <p:nvPicPr>
          <p:cNvPr id="4" name="Imagen 3">
            <a:extLst>
              <a:ext uri="{FF2B5EF4-FFF2-40B4-BE49-F238E27FC236}">
                <a16:creationId xmlns:a16="http://schemas.microsoft.com/office/drawing/2014/main" id="{6B28200F-41FF-4A62-A58B-9191A1F222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9154" y="0"/>
            <a:ext cx="4982846" cy="6825817"/>
          </a:xfrm>
          <a:prstGeom prst="rect">
            <a:avLst/>
          </a:prstGeom>
        </p:spPr>
      </p:pic>
    </p:spTree>
    <p:extLst>
      <p:ext uri="{BB962C8B-B14F-4D97-AF65-F5344CB8AC3E}">
        <p14:creationId xmlns:p14="http://schemas.microsoft.com/office/powerpoint/2010/main" val="30242277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6442017" cy="6215784"/>
          </a:xfrm>
        </p:spPr>
        <p:txBody>
          <a:bodyPr anchor="t">
            <a:normAutofit/>
          </a:bodyPr>
          <a:lstStyle/>
          <a:p>
            <a:r>
              <a:rPr lang="en-US" sz="2800" dirty="0"/>
              <a:t>1410. Lorenzo Monaco. David. Metropolitan Museum of Art, New York.</a:t>
            </a:r>
            <a:endParaRPr lang="es-ES" sz="2800" dirty="0"/>
          </a:p>
        </p:txBody>
      </p:sp>
      <p:pic>
        <p:nvPicPr>
          <p:cNvPr id="5" name="Imagen 4">
            <a:extLst>
              <a:ext uri="{FF2B5EF4-FFF2-40B4-BE49-F238E27FC236}">
                <a16:creationId xmlns:a16="http://schemas.microsoft.com/office/drawing/2014/main" id="{82B80F01-F306-429C-8B72-E8ADACA9DA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8490" y="0"/>
            <a:ext cx="5223510" cy="6858000"/>
          </a:xfrm>
          <a:prstGeom prst="rect">
            <a:avLst/>
          </a:prstGeom>
        </p:spPr>
      </p:pic>
    </p:spTree>
    <p:extLst>
      <p:ext uri="{BB962C8B-B14F-4D97-AF65-F5344CB8AC3E}">
        <p14:creationId xmlns:p14="http://schemas.microsoft.com/office/powerpoint/2010/main" val="19341752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4" y="365125"/>
            <a:ext cx="7014556" cy="6215784"/>
          </a:xfrm>
        </p:spPr>
        <p:txBody>
          <a:bodyPr anchor="t">
            <a:normAutofit/>
          </a:bodyPr>
          <a:lstStyle/>
          <a:p>
            <a:r>
              <a:rPr lang="en-US" sz="2800" dirty="0"/>
              <a:t>1410. Lorenzo Monaco. </a:t>
            </a:r>
            <a:r>
              <a:rPr lang="en-US" sz="2800" dirty="0" err="1"/>
              <a:t>Noé</a:t>
            </a:r>
            <a:r>
              <a:rPr lang="en-US" sz="2800" dirty="0"/>
              <a:t>. Metropolitan Museum of Art, New York.</a:t>
            </a:r>
            <a:endParaRPr lang="es-ES" sz="2800" dirty="0"/>
          </a:p>
        </p:txBody>
      </p:sp>
      <p:pic>
        <p:nvPicPr>
          <p:cNvPr id="4" name="Imagen 3">
            <a:extLst>
              <a:ext uri="{FF2B5EF4-FFF2-40B4-BE49-F238E27FC236}">
                <a16:creationId xmlns:a16="http://schemas.microsoft.com/office/drawing/2014/main" id="{772F1DD5-D958-4A9C-96B8-89D387C588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1029" y="0"/>
            <a:ext cx="4650971" cy="6858000"/>
          </a:xfrm>
          <a:prstGeom prst="rect">
            <a:avLst/>
          </a:prstGeom>
        </p:spPr>
      </p:pic>
    </p:spTree>
    <p:extLst>
      <p:ext uri="{BB962C8B-B14F-4D97-AF65-F5344CB8AC3E}">
        <p14:creationId xmlns:p14="http://schemas.microsoft.com/office/powerpoint/2010/main" val="25655216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1"/>
            <a:ext cx="11152909" cy="762000"/>
          </a:xfrm>
        </p:spPr>
        <p:txBody>
          <a:bodyPr anchor="ctr">
            <a:normAutofit/>
          </a:bodyPr>
          <a:lstStyle/>
          <a:p>
            <a:r>
              <a:rPr lang="it-IT" sz="2800" dirty="0"/>
              <a:t>1410. Lorenzo Monaco. Visitación. Courtauld Gallery, London.</a:t>
            </a:r>
            <a:endParaRPr lang="es-ES" sz="2800" dirty="0"/>
          </a:p>
        </p:txBody>
      </p:sp>
      <p:pic>
        <p:nvPicPr>
          <p:cNvPr id="4" name="Imagen 3">
            <a:extLst>
              <a:ext uri="{FF2B5EF4-FFF2-40B4-BE49-F238E27FC236}">
                <a16:creationId xmlns:a16="http://schemas.microsoft.com/office/drawing/2014/main" id="{C66F9659-4621-46D1-A130-26F0CE1FA7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6422" y="762000"/>
            <a:ext cx="9659155" cy="6096000"/>
          </a:xfrm>
          <a:prstGeom prst="rect">
            <a:avLst/>
          </a:prstGeom>
        </p:spPr>
      </p:pic>
    </p:spTree>
    <p:extLst>
      <p:ext uri="{BB962C8B-B14F-4D97-AF65-F5344CB8AC3E}">
        <p14:creationId xmlns:p14="http://schemas.microsoft.com/office/powerpoint/2010/main" val="36364940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0"/>
            <a:ext cx="11180618" cy="831273"/>
          </a:xfrm>
        </p:spPr>
        <p:txBody>
          <a:bodyPr anchor="ctr">
            <a:normAutofit/>
          </a:bodyPr>
          <a:lstStyle/>
          <a:p>
            <a:r>
              <a:rPr lang="it-IT" sz="2800" dirty="0"/>
              <a:t>1410. Lorenzo Monaco. Huida a Egipto. Galleria degli Uffizi, Florencia.</a:t>
            </a:r>
            <a:endParaRPr lang="es-ES" sz="2800" dirty="0"/>
          </a:p>
        </p:txBody>
      </p:sp>
      <p:pic>
        <p:nvPicPr>
          <p:cNvPr id="4" name="Imagen 3">
            <a:extLst>
              <a:ext uri="{FF2B5EF4-FFF2-40B4-BE49-F238E27FC236}">
                <a16:creationId xmlns:a16="http://schemas.microsoft.com/office/drawing/2014/main" id="{DBFBE64D-08BF-400E-BDBE-B2E183BA49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446" y="831273"/>
            <a:ext cx="9951107" cy="6026727"/>
          </a:xfrm>
          <a:prstGeom prst="rect">
            <a:avLst/>
          </a:prstGeom>
        </p:spPr>
      </p:pic>
    </p:spTree>
    <p:extLst>
      <p:ext uri="{BB962C8B-B14F-4D97-AF65-F5344CB8AC3E}">
        <p14:creationId xmlns:p14="http://schemas.microsoft.com/office/powerpoint/2010/main" val="4049118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0"/>
            <a:ext cx="11166763" cy="831273"/>
          </a:xfrm>
        </p:spPr>
        <p:txBody>
          <a:bodyPr anchor="ctr">
            <a:normAutofit/>
          </a:bodyPr>
          <a:lstStyle/>
          <a:p>
            <a:r>
              <a:rPr lang="en-US" sz="2800" dirty="0"/>
              <a:t>1410. Lorenzo Monaco. Natividad. Metropolitan Museum of Art, New York.</a:t>
            </a:r>
            <a:endParaRPr lang="es-ES" sz="2800" dirty="0"/>
          </a:p>
        </p:txBody>
      </p:sp>
      <p:pic>
        <p:nvPicPr>
          <p:cNvPr id="4" name="Imagen 3">
            <a:extLst>
              <a:ext uri="{FF2B5EF4-FFF2-40B4-BE49-F238E27FC236}">
                <a16:creationId xmlns:a16="http://schemas.microsoft.com/office/drawing/2014/main" id="{4117E518-C845-42AF-B8A7-92615192B1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1787" y="831273"/>
            <a:ext cx="9228426" cy="6026727"/>
          </a:xfrm>
          <a:prstGeom prst="rect">
            <a:avLst/>
          </a:prstGeom>
        </p:spPr>
      </p:pic>
    </p:spTree>
    <p:extLst>
      <p:ext uri="{BB962C8B-B14F-4D97-AF65-F5344CB8AC3E}">
        <p14:creationId xmlns:p14="http://schemas.microsoft.com/office/powerpoint/2010/main" val="26774452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6941342" y="0"/>
            <a:ext cx="5250657" cy="3429000"/>
          </a:xfrm>
        </p:spPr>
        <p:txBody>
          <a:bodyPr anchor="ctr">
            <a:normAutofit/>
          </a:bodyPr>
          <a:lstStyle/>
          <a:p>
            <a:r>
              <a:rPr lang="en-US" sz="2800" dirty="0"/>
              <a:t>1410. Lorenzo Monaco. Natividad. Metropolitan Museum of Art, New York.</a:t>
            </a:r>
            <a:endParaRPr lang="es-ES" sz="2800" dirty="0"/>
          </a:p>
        </p:txBody>
      </p:sp>
      <p:pic>
        <p:nvPicPr>
          <p:cNvPr id="4" name="Imagen 3">
            <a:extLst>
              <a:ext uri="{FF2B5EF4-FFF2-40B4-BE49-F238E27FC236}">
                <a16:creationId xmlns:a16="http://schemas.microsoft.com/office/drawing/2014/main" id="{4117E518-C845-42AF-B8A7-92615192B1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1344" y="3429000"/>
            <a:ext cx="5250656" cy="3429000"/>
          </a:xfrm>
          <a:prstGeom prst="rect">
            <a:avLst/>
          </a:prstGeom>
        </p:spPr>
      </p:pic>
      <p:sp>
        <p:nvSpPr>
          <p:cNvPr id="3" name="CuadroTexto 2">
            <a:extLst>
              <a:ext uri="{FF2B5EF4-FFF2-40B4-BE49-F238E27FC236}">
                <a16:creationId xmlns:a16="http://schemas.microsoft.com/office/drawing/2014/main" id="{765EDA55-CDAA-4B6D-88E3-2F0A260003B5}"/>
              </a:ext>
            </a:extLst>
          </p:cNvPr>
          <p:cNvSpPr txBox="1"/>
          <p:nvPr/>
        </p:nvSpPr>
        <p:spPr>
          <a:xfrm>
            <a:off x="346364" y="235527"/>
            <a:ext cx="6594977" cy="6524863"/>
          </a:xfrm>
          <a:prstGeom prst="rect">
            <a:avLst/>
          </a:prstGeom>
          <a:noFill/>
        </p:spPr>
        <p:txBody>
          <a:bodyPr wrap="square" rtlCol="0">
            <a:spAutoFit/>
          </a:bodyPr>
          <a:lstStyle/>
          <a:p>
            <a:r>
              <a:rPr lang="es-ES" sz="2200" b="0" i="0" dirty="0">
                <a:effectLst/>
              </a:rPr>
              <a:t>Lorenzo </a:t>
            </a:r>
            <a:r>
              <a:rPr lang="es-ES" sz="2200" b="0" i="0" dirty="0" err="1">
                <a:effectLst/>
              </a:rPr>
              <a:t>Monaco</a:t>
            </a:r>
            <a:r>
              <a:rPr lang="es-ES" sz="2200" b="0" i="0" dirty="0">
                <a:effectLst/>
              </a:rPr>
              <a:t>, el principal pintor de Florencia a principios del siglo XV, fue activo como pintor de manuscritos iluminados, frescos y pinturas sobre tabla. Un importante defensor del estilo gótico internacional, su estilo se caracteriza por el color luminoso y las líneas elegantes, rítmicas y fluidas. </a:t>
            </a:r>
          </a:p>
          <a:p>
            <a:r>
              <a:rPr lang="es-ES" sz="2200" b="0" i="0" dirty="0">
                <a:effectLst/>
              </a:rPr>
              <a:t>En esta exquisita representación de la Natividad, los elementos compositivos están brillantemente adaptados al campo de </a:t>
            </a:r>
            <a:r>
              <a:rPr lang="es-ES" sz="2200" b="0" i="0" dirty="0" err="1">
                <a:effectLst/>
              </a:rPr>
              <a:t>quatrefoil</a:t>
            </a:r>
            <a:r>
              <a:rPr lang="es-ES" sz="2200" b="0" i="0" dirty="0">
                <a:effectLst/>
              </a:rPr>
              <a:t>, y las ricas y sutiles armonías de color reflejan la habilidad del artista como pintor de manuscritos. </a:t>
            </a:r>
          </a:p>
          <a:p>
            <a:r>
              <a:rPr lang="es-ES" sz="2200" b="0" i="0" dirty="0">
                <a:effectLst/>
              </a:rPr>
              <a:t>Particularmente llamativo es el entorno nocturno, que está impregnado por la luz sobrenatural que emana del Niño Jesús y el ángel. </a:t>
            </a:r>
          </a:p>
          <a:p>
            <a:r>
              <a:rPr lang="es-ES" sz="2200" b="0" i="0" dirty="0">
                <a:effectLst/>
              </a:rPr>
              <a:t>Este panel formaba parte de una predela, que también incluía una Visitación, una Adoración de los Magos y una Huida a Egipto que se cree que proviene de un retablo de la Anunciación de Lorenzo </a:t>
            </a:r>
            <a:r>
              <a:rPr lang="es-ES" sz="2200" b="0" i="0" dirty="0" err="1">
                <a:effectLst/>
              </a:rPr>
              <a:t>Monaco</a:t>
            </a:r>
            <a:r>
              <a:rPr lang="es-ES" sz="2200" b="0" i="0" dirty="0">
                <a:effectLst/>
              </a:rPr>
              <a:t> (</a:t>
            </a:r>
            <a:r>
              <a:rPr lang="es-ES" sz="2200" b="0" i="0" dirty="0" err="1">
                <a:effectLst/>
              </a:rPr>
              <a:t>Galleria</a:t>
            </a:r>
            <a:r>
              <a:rPr lang="es-ES" sz="2200" b="0" i="0" dirty="0">
                <a:effectLst/>
              </a:rPr>
              <a:t> </a:t>
            </a:r>
            <a:r>
              <a:rPr lang="es-ES" sz="2200" b="0" i="0" dirty="0" err="1">
                <a:effectLst/>
              </a:rPr>
              <a:t>dell'Accademia</a:t>
            </a:r>
            <a:r>
              <a:rPr lang="es-ES" sz="2200" b="0" i="0" dirty="0">
                <a:effectLst/>
              </a:rPr>
              <a:t>, Florencia).</a:t>
            </a:r>
            <a:endParaRPr lang="es-ES" sz="2200" dirty="0"/>
          </a:p>
        </p:txBody>
      </p:sp>
    </p:spTree>
    <p:extLst>
      <p:ext uri="{BB962C8B-B14F-4D97-AF65-F5344CB8AC3E}">
        <p14:creationId xmlns:p14="http://schemas.microsoft.com/office/powerpoint/2010/main" val="32672457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1"/>
            <a:ext cx="11180618" cy="872836"/>
          </a:xfrm>
        </p:spPr>
        <p:txBody>
          <a:bodyPr anchor="ctr">
            <a:normAutofit/>
          </a:bodyPr>
          <a:lstStyle/>
          <a:p>
            <a:r>
              <a:rPr lang="es-ES" sz="2800" dirty="0"/>
              <a:t>1410. Lorenzo </a:t>
            </a:r>
            <a:r>
              <a:rPr lang="es-ES" sz="2800" dirty="0" err="1"/>
              <a:t>Monaco</a:t>
            </a:r>
            <a:r>
              <a:rPr lang="es-ES" sz="2800" dirty="0"/>
              <a:t>. Adoración de los magos. </a:t>
            </a:r>
            <a:r>
              <a:rPr lang="es-ES" sz="2800" dirty="0" err="1"/>
              <a:t>Courtauld</a:t>
            </a:r>
            <a:r>
              <a:rPr lang="es-ES" sz="2800" dirty="0"/>
              <a:t> Gallery, London.</a:t>
            </a:r>
          </a:p>
        </p:txBody>
      </p:sp>
      <p:pic>
        <p:nvPicPr>
          <p:cNvPr id="4" name="Imagen 3">
            <a:extLst>
              <a:ext uri="{FF2B5EF4-FFF2-40B4-BE49-F238E27FC236}">
                <a16:creationId xmlns:a16="http://schemas.microsoft.com/office/drawing/2014/main" id="{209E4010-3B6D-4425-BC90-E5242EEDCE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343" y="872836"/>
            <a:ext cx="9223712" cy="5985164"/>
          </a:xfrm>
          <a:prstGeom prst="rect">
            <a:avLst/>
          </a:prstGeom>
        </p:spPr>
      </p:pic>
    </p:spTree>
    <p:extLst>
      <p:ext uri="{BB962C8B-B14F-4D97-AF65-F5344CB8AC3E}">
        <p14:creationId xmlns:p14="http://schemas.microsoft.com/office/powerpoint/2010/main" val="35099796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39592754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8019307" cy="6215784"/>
          </a:xfrm>
        </p:spPr>
        <p:txBody>
          <a:bodyPr anchor="t">
            <a:normAutofit/>
          </a:bodyPr>
          <a:lstStyle/>
          <a:p>
            <a:r>
              <a:rPr lang="it-IT" sz="2800" dirty="0"/>
              <a:t>1410. Lorenzo Monaco. Crucifixión. Galleria dell'Accademia, Florence.</a:t>
            </a:r>
            <a:endParaRPr lang="es-ES" sz="2800" dirty="0"/>
          </a:p>
        </p:txBody>
      </p:sp>
      <p:pic>
        <p:nvPicPr>
          <p:cNvPr id="4" name="Imagen 3">
            <a:extLst>
              <a:ext uri="{FF2B5EF4-FFF2-40B4-BE49-F238E27FC236}">
                <a16:creationId xmlns:a16="http://schemas.microsoft.com/office/drawing/2014/main" id="{F5C4BA59-E151-4706-A059-CECADDCA0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5780" y="0"/>
            <a:ext cx="3673929" cy="6858000"/>
          </a:xfrm>
          <a:prstGeom prst="rect">
            <a:avLst/>
          </a:prstGeom>
        </p:spPr>
      </p:pic>
    </p:spTree>
    <p:extLst>
      <p:ext uri="{BB962C8B-B14F-4D97-AF65-F5344CB8AC3E}">
        <p14:creationId xmlns:p14="http://schemas.microsoft.com/office/powerpoint/2010/main" val="12586132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4852944" cy="6215784"/>
          </a:xfrm>
        </p:spPr>
        <p:txBody>
          <a:bodyPr anchor="t">
            <a:normAutofit/>
          </a:bodyPr>
          <a:lstStyle/>
          <a:p>
            <a:r>
              <a:rPr lang="es-ES" sz="2800" dirty="0"/>
              <a:t>1410. Lorenzo </a:t>
            </a:r>
            <a:r>
              <a:rPr lang="es-ES" sz="2800" dirty="0" err="1"/>
              <a:t>Monaco</a:t>
            </a:r>
            <a:r>
              <a:rPr lang="es-ES" sz="2800" dirty="0"/>
              <a:t>. Isaías. Colección privada.</a:t>
            </a:r>
          </a:p>
        </p:txBody>
      </p:sp>
      <p:pic>
        <p:nvPicPr>
          <p:cNvPr id="4" name="Imagen 3">
            <a:extLst>
              <a:ext uri="{FF2B5EF4-FFF2-40B4-BE49-F238E27FC236}">
                <a16:creationId xmlns:a16="http://schemas.microsoft.com/office/drawing/2014/main" id="{864B5697-03CC-41C7-9165-1ADCF1E77B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9417" y="0"/>
            <a:ext cx="6812583" cy="6858000"/>
          </a:xfrm>
          <a:prstGeom prst="rect">
            <a:avLst/>
          </a:prstGeom>
        </p:spPr>
      </p:pic>
    </p:spTree>
    <p:extLst>
      <p:ext uri="{BB962C8B-B14F-4D97-AF65-F5344CB8AC3E}">
        <p14:creationId xmlns:p14="http://schemas.microsoft.com/office/powerpoint/2010/main" val="2617307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11370655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4807527" cy="6215784"/>
          </a:xfrm>
        </p:spPr>
        <p:txBody>
          <a:bodyPr anchor="t">
            <a:normAutofit/>
          </a:bodyPr>
          <a:lstStyle/>
          <a:p>
            <a:pPr algn="l"/>
            <a:r>
              <a:rPr lang="es-ES" sz="3100" b="1" dirty="0"/>
              <a:t>1414. Lorenzo </a:t>
            </a:r>
            <a:r>
              <a:rPr lang="es-ES" sz="3100" b="1" dirty="0" err="1"/>
              <a:t>Monaco</a:t>
            </a:r>
            <a:r>
              <a:rPr lang="es-ES" sz="3100" b="1" dirty="0"/>
              <a:t>. Coronación de la Virgen. Uffizi.</a:t>
            </a:r>
            <a:br>
              <a:rPr lang="es-ES" sz="2800" dirty="0"/>
            </a:br>
            <a:br>
              <a:rPr lang="es-ES" sz="2400" dirty="0">
                <a:latin typeface="+mn-lt"/>
              </a:rPr>
            </a:br>
            <a:r>
              <a:rPr lang="es-ES" sz="2400" i="0" dirty="0">
                <a:effectLst/>
                <a:latin typeface="+mn-lt"/>
              </a:rPr>
              <a:t>La obra es considerada una de las obras maestras italianas del Gótico Internacional.</a:t>
            </a:r>
            <a:br>
              <a:rPr lang="es-ES" sz="2400" i="0" dirty="0">
                <a:effectLst/>
                <a:latin typeface="+mn-lt"/>
              </a:rPr>
            </a:br>
            <a:r>
              <a:rPr lang="es-ES" sz="2400" i="0" dirty="0">
                <a:effectLst/>
                <a:latin typeface="+mn-lt"/>
              </a:rPr>
              <a:t>Lorenzo era un monje (“</a:t>
            </a:r>
            <a:r>
              <a:rPr lang="es-ES" sz="2400" i="0" dirty="0" err="1">
                <a:effectLst/>
                <a:latin typeface="+mn-lt"/>
              </a:rPr>
              <a:t>monaco</a:t>
            </a:r>
            <a:r>
              <a:rPr lang="es-ES" sz="2400" i="0" dirty="0">
                <a:effectLst/>
                <a:latin typeface="+mn-lt"/>
              </a:rPr>
              <a:t>”) camaldulense. </a:t>
            </a:r>
            <a:br>
              <a:rPr lang="es-ES" sz="2400" i="0" dirty="0">
                <a:effectLst/>
                <a:latin typeface="+mn-lt"/>
              </a:rPr>
            </a:br>
            <a:r>
              <a:rPr lang="es-ES" sz="2400" i="0" dirty="0">
                <a:effectLst/>
                <a:latin typeface="+mn-lt"/>
              </a:rPr>
              <a:t>La pintura proviene del monasterio florentino donde vivía el artista. </a:t>
            </a:r>
            <a:br>
              <a:rPr lang="es-ES" sz="2400" i="0" dirty="0">
                <a:effectLst/>
                <a:latin typeface="+mn-lt"/>
              </a:rPr>
            </a:br>
            <a:r>
              <a:rPr lang="es-ES" sz="2400" i="0" dirty="0">
                <a:effectLst/>
                <a:latin typeface="+mn-lt"/>
              </a:rPr>
              <a:t>Es un políptico, es decir una obra compuesta de varias escenas: aquella central, más grande, está dedicada a la Virgen, obviamente.</a:t>
            </a:r>
            <a:endParaRPr lang="es-ES" sz="2400" dirty="0">
              <a:latin typeface="+mn-lt"/>
            </a:endParaRPr>
          </a:p>
        </p:txBody>
      </p:sp>
      <p:pic>
        <p:nvPicPr>
          <p:cNvPr id="5" name="Imagen 4">
            <a:extLst>
              <a:ext uri="{FF2B5EF4-FFF2-40B4-BE49-F238E27FC236}">
                <a16:creationId xmlns:a16="http://schemas.microsoft.com/office/drawing/2014/main" id="{9D240684-C767-434B-BF25-75846D0C73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8602" y="0"/>
            <a:ext cx="6613398" cy="6858000"/>
          </a:xfrm>
          <a:prstGeom prst="rect">
            <a:avLst/>
          </a:prstGeom>
        </p:spPr>
      </p:pic>
    </p:spTree>
    <p:extLst>
      <p:ext uri="{BB962C8B-B14F-4D97-AF65-F5344CB8AC3E}">
        <p14:creationId xmlns:p14="http://schemas.microsoft.com/office/powerpoint/2010/main" val="21775256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32509" y="415635"/>
            <a:ext cx="5001491" cy="6165273"/>
          </a:xfrm>
        </p:spPr>
        <p:txBody>
          <a:bodyPr anchor="t">
            <a:normAutofit/>
          </a:bodyPr>
          <a:lstStyle/>
          <a:p>
            <a:pPr algn="l"/>
            <a:r>
              <a:rPr lang="es-ES" sz="2400" b="0" i="0" dirty="0">
                <a:effectLst/>
                <a:latin typeface="+mn-lt"/>
              </a:rPr>
              <a:t>El </a:t>
            </a:r>
            <a:r>
              <a:rPr lang="es-ES" sz="2400" b="1" i="0" dirty="0">
                <a:effectLst/>
                <a:latin typeface="+mn-lt"/>
              </a:rPr>
              <a:t>marco</a:t>
            </a:r>
            <a:r>
              <a:rPr lang="es-ES" sz="2400" b="0" i="0" dirty="0">
                <a:effectLst/>
                <a:latin typeface="+mn-lt"/>
              </a:rPr>
              <a:t> es parte de la obra. Es una obra maestra de madera tallada y dorada, que crea el espacio para las escenas.</a:t>
            </a:r>
            <a:br>
              <a:rPr lang="es-ES" sz="2400" b="0" i="0" dirty="0">
                <a:effectLst/>
                <a:latin typeface="+mn-lt"/>
              </a:rPr>
            </a:br>
            <a:br>
              <a:rPr lang="es-ES" sz="2400" b="0" i="0" dirty="0">
                <a:effectLst/>
                <a:latin typeface="+mn-lt"/>
              </a:rPr>
            </a:br>
            <a:r>
              <a:rPr lang="es-ES" sz="2400" b="0" i="0" dirty="0">
                <a:effectLst/>
                <a:latin typeface="+mn-lt"/>
              </a:rPr>
              <a:t>El panel central es único, pero parece compuesto de tres paneles, ya que sigue la forma de las cúspides en la parte superior. </a:t>
            </a:r>
            <a:br>
              <a:rPr lang="es-ES" sz="2400" b="0" i="0" dirty="0">
                <a:effectLst/>
                <a:latin typeface="+mn-lt"/>
              </a:rPr>
            </a:br>
            <a:r>
              <a:rPr lang="es-ES" sz="2400" b="0" i="0" dirty="0">
                <a:effectLst/>
                <a:latin typeface="+mn-lt"/>
              </a:rPr>
              <a:t>La escena se desarrolla en el paraíso, como vemos en los cielos, representados por las bandas azules y estrelladas.</a:t>
            </a:r>
            <a:br>
              <a:rPr lang="es-ES" sz="2400" b="0" i="0" dirty="0">
                <a:effectLst/>
                <a:latin typeface="+mn-lt"/>
              </a:rPr>
            </a:br>
            <a:r>
              <a:rPr lang="es-ES" sz="2400" b="0" i="0" dirty="0">
                <a:effectLst/>
                <a:latin typeface="+mn-lt"/>
              </a:rPr>
              <a:t>En la parte inferior, se representan las </a:t>
            </a:r>
            <a:r>
              <a:rPr lang="es-ES" sz="2400" b="1" i="1" dirty="0">
                <a:effectLst/>
                <a:latin typeface="+mn-lt"/>
              </a:rPr>
              <a:t>Historias de San Benito</a:t>
            </a:r>
            <a:r>
              <a:rPr lang="es-ES" sz="2400" b="0" i="0" dirty="0">
                <a:effectLst/>
                <a:latin typeface="+mn-lt"/>
              </a:rPr>
              <a:t> – fundador de la Orden Benedictina, que incluye los </a:t>
            </a:r>
            <a:r>
              <a:rPr lang="es-ES" sz="2400" b="1" i="0" dirty="0">
                <a:effectLst/>
                <a:latin typeface="+mn-lt"/>
              </a:rPr>
              <a:t>Camaldulenses</a:t>
            </a:r>
            <a:r>
              <a:rPr lang="es-ES" sz="2400" b="0" i="0" dirty="0">
                <a:effectLst/>
                <a:latin typeface="+mn-lt"/>
              </a:rPr>
              <a:t> – y de </a:t>
            </a:r>
            <a:r>
              <a:rPr lang="es-ES" sz="2400" b="1" i="1" dirty="0">
                <a:effectLst/>
                <a:latin typeface="+mn-lt"/>
              </a:rPr>
              <a:t>san Bernardo di Chiaravalle</a:t>
            </a:r>
            <a:r>
              <a:rPr lang="es-ES" sz="2400" b="0" i="0" dirty="0">
                <a:effectLst/>
                <a:latin typeface="+mn-lt"/>
              </a:rPr>
              <a:t>.</a:t>
            </a:r>
            <a:endParaRPr lang="es-ES" sz="2400" dirty="0">
              <a:latin typeface="+mn-lt"/>
            </a:endParaRPr>
          </a:p>
        </p:txBody>
      </p:sp>
      <p:pic>
        <p:nvPicPr>
          <p:cNvPr id="5" name="Imagen 4">
            <a:extLst>
              <a:ext uri="{FF2B5EF4-FFF2-40B4-BE49-F238E27FC236}">
                <a16:creationId xmlns:a16="http://schemas.microsoft.com/office/drawing/2014/main" id="{F710A9F7-BA37-423E-8C61-C3A0C28A8C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8602" y="0"/>
            <a:ext cx="6613398" cy="6858000"/>
          </a:xfrm>
          <a:prstGeom prst="rect">
            <a:avLst/>
          </a:prstGeom>
        </p:spPr>
      </p:pic>
    </p:spTree>
    <p:extLst>
      <p:ext uri="{BB962C8B-B14F-4D97-AF65-F5344CB8AC3E}">
        <p14:creationId xmlns:p14="http://schemas.microsoft.com/office/powerpoint/2010/main" val="22614887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32509" y="415635"/>
            <a:ext cx="5001491" cy="6165273"/>
          </a:xfrm>
        </p:spPr>
        <p:txBody>
          <a:bodyPr anchor="t">
            <a:normAutofit/>
          </a:bodyPr>
          <a:lstStyle/>
          <a:p>
            <a:pPr algn="l"/>
            <a:r>
              <a:rPr lang="es-ES" sz="2400" b="0" i="0" dirty="0">
                <a:effectLst/>
                <a:latin typeface="+mn-lt"/>
              </a:rPr>
              <a:t>El fondo dorado, muy presente en la obra, no es sólo una ostentación de riqueza, sino un recordatorio de la profunda religiosidad de Lorenzo. </a:t>
            </a:r>
            <a:br>
              <a:rPr lang="es-ES" sz="2400" b="0" i="0" dirty="0">
                <a:effectLst/>
                <a:latin typeface="+mn-lt"/>
              </a:rPr>
            </a:br>
            <a:r>
              <a:rPr lang="es-ES" sz="2400" b="0" i="0" dirty="0">
                <a:effectLst/>
                <a:latin typeface="+mn-lt"/>
              </a:rPr>
              <a:t>Su originalidad se puede ver en la elección de colores brillantes, en las figuras alargadas y en la composición de la pañería.</a:t>
            </a:r>
            <a:br>
              <a:rPr lang="es-ES" sz="2400" b="0" i="0" dirty="0">
                <a:effectLst/>
                <a:latin typeface="+mn-lt"/>
              </a:rPr>
            </a:br>
            <a:br>
              <a:rPr lang="es-ES" sz="2400" b="0" i="0" dirty="0">
                <a:effectLst/>
                <a:latin typeface="+mn-lt"/>
              </a:rPr>
            </a:br>
            <a:r>
              <a:rPr lang="es-ES" sz="2400" b="0" i="0" dirty="0">
                <a:effectLst/>
                <a:latin typeface="+mn-lt"/>
              </a:rPr>
              <a:t>La </a:t>
            </a:r>
            <a:r>
              <a:rPr lang="es-ES" sz="2400" b="1" i="1" dirty="0">
                <a:effectLst/>
                <a:latin typeface="+mn-lt"/>
              </a:rPr>
              <a:t>Coronación de la Virgen</a:t>
            </a:r>
            <a:r>
              <a:rPr lang="es-ES" sz="2400" b="0" i="0" dirty="0">
                <a:effectLst/>
                <a:latin typeface="+mn-lt"/>
              </a:rPr>
              <a:t> es considerada una de las obras maestras del gótico tardío florentino.</a:t>
            </a:r>
            <a:br>
              <a:rPr lang="es-ES" sz="2400" b="0" i="0" dirty="0">
                <a:effectLst/>
                <a:latin typeface="+mn-lt"/>
              </a:rPr>
            </a:br>
            <a:endParaRPr lang="es-ES" sz="2400" dirty="0">
              <a:latin typeface="+mn-lt"/>
            </a:endParaRPr>
          </a:p>
        </p:txBody>
      </p:sp>
      <p:pic>
        <p:nvPicPr>
          <p:cNvPr id="5" name="Imagen 4">
            <a:extLst>
              <a:ext uri="{FF2B5EF4-FFF2-40B4-BE49-F238E27FC236}">
                <a16:creationId xmlns:a16="http://schemas.microsoft.com/office/drawing/2014/main" id="{9AD9386B-E816-4E38-9252-1E53D998D3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8602" y="0"/>
            <a:ext cx="6613398" cy="6858000"/>
          </a:xfrm>
          <a:prstGeom prst="rect">
            <a:avLst/>
          </a:prstGeom>
        </p:spPr>
      </p:pic>
    </p:spTree>
    <p:extLst>
      <p:ext uri="{BB962C8B-B14F-4D97-AF65-F5344CB8AC3E}">
        <p14:creationId xmlns:p14="http://schemas.microsoft.com/office/powerpoint/2010/main" val="35649331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3776364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290945" y="365125"/>
            <a:ext cx="2708157" cy="6215784"/>
          </a:xfrm>
        </p:spPr>
        <p:txBody>
          <a:bodyPr anchor="t">
            <a:normAutofit/>
          </a:bodyPr>
          <a:lstStyle/>
          <a:p>
            <a:r>
              <a:rPr lang="it-IT" sz="2800" dirty="0"/>
              <a:t>1415. Lorenzo Monaco. Tríptico Virgen y Santos. Museo di Palazzo Pretorio, Prato.</a:t>
            </a:r>
            <a:endParaRPr lang="es-ES" sz="2800" dirty="0"/>
          </a:p>
        </p:txBody>
      </p:sp>
      <p:pic>
        <p:nvPicPr>
          <p:cNvPr id="4" name="Imagen 3">
            <a:extLst>
              <a:ext uri="{FF2B5EF4-FFF2-40B4-BE49-F238E27FC236}">
                <a16:creationId xmlns:a16="http://schemas.microsoft.com/office/drawing/2014/main" id="{77448F86-6660-4522-9AAE-DC29072978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9102" y="0"/>
            <a:ext cx="9192898" cy="6837218"/>
          </a:xfrm>
          <a:prstGeom prst="rect">
            <a:avLst/>
          </a:prstGeom>
        </p:spPr>
      </p:pic>
    </p:spTree>
    <p:extLst>
      <p:ext uri="{BB962C8B-B14F-4D97-AF65-F5344CB8AC3E}">
        <p14:creationId xmlns:p14="http://schemas.microsoft.com/office/powerpoint/2010/main" val="37198729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290945" y="365125"/>
            <a:ext cx="2458027" cy="6215784"/>
          </a:xfrm>
        </p:spPr>
        <p:txBody>
          <a:bodyPr anchor="t">
            <a:normAutofit/>
          </a:bodyPr>
          <a:lstStyle/>
          <a:p>
            <a:r>
              <a:rPr lang="es-ES" sz="2800" dirty="0"/>
              <a:t>1415. Lorenzo </a:t>
            </a:r>
            <a:r>
              <a:rPr lang="es-ES" sz="2800" dirty="0" err="1"/>
              <a:t>Monaco</a:t>
            </a:r>
            <a:r>
              <a:rPr lang="es-ES" sz="2800" dirty="0"/>
              <a:t>. Anunciación. </a:t>
            </a:r>
            <a:r>
              <a:rPr lang="es-ES" sz="2800" dirty="0" err="1"/>
              <a:t>Galleria</a:t>
            </a:r>
            <a:r>
              <a:rPr lang="es-ES" sz="2800" dirty="0"/>
              <a:t> </a:t>
            </a:r>
            <a:r>
              <a:rPr lang="es-ES" sz="2800" dirty="0" err="1"/>
              <a:t>dell'Accademia</a:t>
            </a:r>
            <a:r>
              <a:rPr lang="es-ES" sz="2800" dirty="0"/>
              <a:t>, Florence.</a:t>
            </a:r>
          </a:p>
        </p:txBody>
      </p:sp>
      <p:pic>
        <p:nvPicPr>
          <p:cNvPr id="4" name="Imagen 3">
            <a:extLst>
              <a:ext uri="{FF2B5EF4-FFF2-40B4-BE49-F238E27FC236}">
                <a16:creationId xmlns:a16="http://schemas.microsoft.com/office/drawing/2014/main" id="{85B11A6D-4FA8-42C2-81DA-0A61F9918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8971" y="0"/>
            <a:ext cx="9443029" cy="6858000"/>
          </a:xfrm>
          <a:prstGeom prst="rect">
            <a:avLst/>
          </a:prstGeom>
        </p:spPr>
      </p:pic>
    </p:spTree>
    <p:extLst>
      <p:ext uri="{BB962C8B-B14F-4D97-AF65-F5344CB8AC3E}">
        <p14:creationId xmlns:p14="http://schemas.microsoft.com/office/powerpoint/2010/main" val="11711456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708989" cy="6215784"/>
          </a:xfrm>
        </p:spPr>
        <p:txBody>
          <a:bodyPr anchor="t">
            <a:normAutofit/>
          </a:bodyPr>
          <a:lstStyle/>
          <a:p>
            <a:r>
              <a:rPr lang="es-ES" sz="2800" dirty="0"/>
              <a:t>1417. Lorenzo </a:t>
            </a:r>
            <a:r>
              <a:rPr lang="es-ES" sz="2800" dirty="0" err="1"/>
              <a:t>Monaco</a:t>
            </a:r>
            <a:r>
              <a:rPr lang="es-ES" sz="2800" dirty="0"/>
              <a:t>. Cristo varón de dolores. Colección privada.</a:t>
            </a:r>
          </a:p>
        </p:txBody>
      </p:sp>
      <p:pic>
        <p:nvPicPr>
          <p:cNvPr id="4" name="Imagen 3">
            <a:extLst>
              <a:ext uri="{FF2B5EF4-FFF2-40B4-BE49-F238E27FC236}">
                <a16:creationId xmlns:a16="http://schemas.microsoft.com/office/drawing/2014/main" id="{F5BA0763-40AA-4FD0-B903-48155371E8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5462" y="0"/>
            <a:ext cx="3956538" cy="6858000"/>
          </a:xfrm>
          <a:prstGeom prst="rect">
            <a:avLst/>
          </a:prstGeom>
        </p:spPr>
      </p:pic>
    </p:spTree>
    <p:extLst>
      <p:ext uri="{BB962C8B-B14F-4D97-AF65-F5344CB8AC3E}">
        <p14:creationId xmlns:p14="http://schemas.microsoft.com/office/powerpoint/2010/main" val="34304649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506012" cy="6215784"/>
          </a:xfrm>
        </p:spPr>
        <p:txBody>
          <a:bodyPr anchor="t">
            <a:normAutofit/>
          </a:bodyPr>
          <a:lstStyle/>
          <a:p>
            <a:r>
              <a:rPr lang="es-ES" sz="2800" dirty="0"/>
              <a:t>1418. Lorenzo </a:t>
            </a:r>
            <a:r>
              <a:rPr lang="es-ES" sz="2800" dirty="0" err="1"/>
              <a:t>Monaco</a:t>
            </a:r>
            <a:r>
              <a:rPr lang="es-ES" sz="2800" dirty="0"/>
              <a:t>. Virgen de la humildad. Nelson-Atkins Museum of Art, Kansas City.</a:t>
            </a:r>
          </a:p>
        </p:txBody>
      </p:sp>
      <p:pic>
        <p:nvPicPr>
          <p:cNvPr id="4" name="Imagen 3">
            <a:extLst>
              <a:ext uri="{FF2B5EF4-FFF2-40B4-BE49-F238E27FC236}">
                <a16:creationId xmlns:a16="http://schemas.microsoft.com/office/drawing/2014/main" id="{5F58580B-95EB-43FD-B25D-58C589DC6F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2485" y="0"/>
            <a:ext cx="4159515" cy="6858000"/>
          </a:xfrm>
          <a:prstGeom prst="rect">
            <a:avLst/>
          </a:prstGeom>
        </p:spPr>
      </p:pic>
    </p:spTree>
    <p:extLst>
      <p:ext uri="{BB962C8B-B14F-4D97-AF65-F5344CB8AC3E}">
        <p14:creationId xmlns:p14="http://schemas.microsoft.com/office/powerpoint/2010/main" val="23632466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198431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87927" y="365125"/>
            <a:ext cx="3654483" cy="6215784"/>
          </a:xfrm>
        </p:spPr>
        <p:txBody>
          <a:bodyPr anchor="t">
            <a:normAutofit/>
          </a:bodyPr>
          <a:lstStyle/>
          <a:p>
            <a:r>
              <a:rPr lang="it-IT" sz="2800" b="1" dirty="0"/>
              <a:t>1420. Lorenzo Monaco. Tríptico Virgen y Santos. Collegiata di Empoli.</a:t>
            </a:r>
            <a:endParaRPr lang="es-ES" sz="2800" b="1" dirty="0"/>
          </a:p>
        </p:txBody>
      </p:sp>
      <p:pic>
        <p:nvPicPr>
          <p:cNvPr id="4" name="Imagen 3">
            <a:extLst>
              <a:ext uri="{FF2B5EF4-FFF2-40B4-BE49-F238E27FC236}">
                <a16:creationId xmlns:a16="http://schemas.microsoft.com/office/drawing/2014/main" id="{37DC7DB6-FDE5-4C99-AE7D-EFC01F8816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2410" y="0"/>
            <a:ext cx="8149590" cy="6858000"/>
          </a:xfrm>
          <a:prstGeom prst="rect">
            <a:avLst/>
          </a:prstGeom>
        </p:spPr>
      </p:pic>
    </p:spTree>
    <p:extLst>
      <p:ext uri="{BB962C8B-B14F-4D97-AF65-F5344CB8AC3E}">
        <p14:creationId xmlns:p14="http://schemas.microsoft.com/office/powerpoint/2010/main" val="8102129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6451972" cy="6215784"/>
          </a:xfrm>
        </p:spPr>
        <p:txBody>
          <a:bodyPr anchor="t">
            <a:normAutofit/>
          </a:bodyPr>
          <a:lstStyle/>
          <a:p>
            <a:r>
              <a:rPr lang="es-ES" sz="2800" dirty="0"/>
              <a:t>1420. Lorenzo </a:t>
            </a:r>
            <a:r>
              <a:rPr lang="es-ES" sz="2800" dirty="0" err="1"/>
              <a:t>Monaco</a:t>
            </a:r>
            <a:r>
              <a:rPr lang="es-ES" sz="2800" dirty="0"/>
              <a:t>. Díptico. Virgen de la humildad. </a:t>
            </a:r>
            <a:r>
              <a:rPr lang="es-ES" sz="2800" dirty="0" err="1"/>
              <a:t>Thorvaldsens</a:t>
            </a:r>
            <a:r>
              <a:rPr lang="es-ES" sz="2800" dirty="0"/>
              <a:t> Museum, </a:t>
            </a:r>
            <a:r>
              <a:rPr lang="es-ES" sz="2800" dirty="0" err="1"/>
              <a:t>Copenhagen</a:t>
            </a:r>
            <a:r>
              <a:rPr lang="es-ES" sz="2800" dirty="0"/>
              <a:t>.</a:t>
            </a:r>
          </a:p>
        </p:txBody>
      </p:sp>
      <p:pic>
        <p:nvPicPr>
          <p:cNvPr id="4" name="Imagen 3">
            <a:extLst>
              <a:ext uri="{FF2B5EF4-FFF2-40B4-BE49-F238E27FC236}">
                <a16:creationId xmlns:a16="http://schemas.microsoft.com/office/drawing/2014/main" id="{91834706-6186-45C1-BB37-9CA0521FD2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8445" y="0"/>
            <a:ext cx="5213555" cy="6858000"/>
          </a:xfrm>
          <a:prstGeom prst="rect">
            <a:avLst/>
          </a:prstGeom>
        </p:spPr>
      </p:pic>
    </p:spTree>
    <p:extLst>
      <p:ext uri="{BB962C8B-B14F-4D97-AF65-F5344CB8AC3E}">
        <p14:creationId xmlns:p14="http://schemas.microsoft.com/office/powerpoint/2010/main" val="39519370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6509136" cy="6215784"/>
          </a:xfrm>
        </p:spPr>
        <p:txBody>
          <a:bodyPr anchor="t">
            <a:normAutofit/>
          </a:bodyPr>
          <a:lstStyle/>
          <a:p>
            <a:r>
              <a:rPr lang="es-ES" sz="2800" dirty="0"/>
              <a:t>1420. Lorenzo </a:t>
            </a:r>
            <a:r>
              <a:rPr lang="es-ES" sz="2800" dirty="0" err="1"/>
              <a:t>Monaco</a:t>
            </a:r>
            <a:r>
              <a:rPr lang="es-ES" sz="2800" dirty="0"/>
              <a:t>. Díptico. San Jerónimo en su estudio. Rijksmuseum.</a:t>
            </a:r>
          </a:p>
        </p:txBody>
      </p:sp>
      <p:pic>
        <p:nvPicPr>
          <p:cNvPr id="4" name="Imagen 3">
            <a:extLst>
              <a:ext uri="{FF2B5EF4-FFF2-40B4-BE49-F238E27FC236}">
                <a16:creationId xmlns:a16="http://schemas.microsoft.com/office/drawing/2014/main" id="{38850AC4-ADBF-4E28-98B8-2BF214A66A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609" y="0"/>
            <a:ext cx="5156391" cy="6858000"/>
          </a:xfrm>
          <a:prstGeom prst="rect">
            <a:avLst/>
          </a:prstGeom>
        </p:spPr>
      </p:pic>
    </p:spTree>
    <p:extLst>
      <p:ext uri="{BB962C8B-B14F-4D97-AF65-F5344CB8AC3E}">
        <p14:creationId xmlns:p14="http://schemas.microsoft.com/office/powerpoint/2010/main" val="11517784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445219" cy="6215784"/>
          </a:xfrm>
        </p:spPr>
        <p:txBody>
          <a:bodyPr anchor="t">
            <a:normAutofit fontScale="90000"/>
          </a:bodyPr>
          <a:lstStyle/>
          <a:p>
            <a:r>
              <a:rPr lang="it-IT" sz="3100" b="1" dirty="0"/>
              <a:t>1420. Lorenzo Monaco. Virgen con niño. MANC.</a:t>
            </a:r>
            <a:br>
              <a:rPr lang="it-IT" sz="2800" dirty="0"/>
            </a:br>
            <a:br>
              <a:rPr lang="it-IT" sz="2800" dirty="0"/>
            </a:br>
            <a:r>
              <a:rPr lang="es-ES" sz="2700" b="0" i="0" dirty="0">
                <a:solidFill>
                  <a:srgbClr val="000000"/>
                </a:solidFill>
                <a:effectLst/>
                <a:latin typeface="+mn-lt"/>
              </a:rPr>
              <a:t>La escena representa a la Virgen sentada en un trono, con el Niño de pie sobre su regazo y en actitud de bendecir. Ambos visten de forma lujosa. </a:t>
            </a:r>
            <a:br>
              <a:rPr lang="es-ES" sz="2700" b="0" i="0" dirty="0">
                <a:solidFill>
                  <a:srgbClr val="000000"/>
                </a:solidFill>
                <a:effectLst/>
                <a:latin typeface="+mn-lt"/>
              </a:rPr>
            </a:br>
            <a:r>
              <a:rPr lang="es-ES" sz="2700" b="0" i="0" dirty="0">
                <a:solidFill>
                  <a:srgbClr val="000000"/>
                </a:solidFill>
                <a:effectLst/>
                <a:latin typeface="+mn-lt"/>
              </a:rPr>
              <a:t>Detrás de ellos hay seis ángeles que llevan incensarios. La composición es sencilla, pero muestra la fusión de la tradición pictórica sienesa y florentina, propia del estilo de Lorenzo </a:t>
            </a:r>
            <a:r>
              <a:rPr lang="es-ES" sz="2700" b="0" i="0" dirty="0" err="1">
                <a:solidFill>
                  <a:srgbClr val="000000"/>
                </a:solidFill>
                <a:effectLst/>
                <a:latin typeface="+mn-lt"/>
              </a:rPr>
              <a:t>Monaco</a:t>
            </a:r>
            <a:r>
              <a:rPr lang="es-ES" sz="2700" b="0" i="0" dirty="0">
                <a:solidFill>
                  <a:srgbClr val="000000"/>
                </a:solidFill>
                <a:effectLst/>
                <a:latin typeface="+mn-lt"/>
              </a:rPr>
              <a:t>, monje de la orden camaldulense en el convento de Santa Maria </a:t>
            </a:r>
            <a:r>
              <a:rPr lang="es-ES" sz="2700" b="0" i="0" dirty="0" err="1">
                <a:solidFill>
                  <a:srgbClr val="000000"/>
                </a:solidFill>
                <a:effectLst/>
                <a:latin typeface="+mn-lt"/>
              </a:rPr>
              <a:t>degli</a:t>
            </a:r>
            <a:r>
              <a:rPr lang="es-ES" sz="2700" b="0" i="0" dirty="0">
                <a:solidFill>
                  <a:srgbClr val="000000"/>
                </a:solidFill>
                <a:effectLst/>
                <a:latin typeface="+mn-lt"/>
              </a:rPr>
              <a:t> </a:t>
            </a:r>
            <a:r>
              <a:rPr lang="es-ES" sz="2700" b="0" i="0" dirty="0" err="1">
                <a:solidFill>
                  <a:srgbClr val="000000"/>
                </a:solidFill>
                <a:effectLst/>
                <a:latin typeface="+mn-lt"/>
              </a:rPr>
              <a:t>Angeli</a:t>
            </a:r>
            <a:r>
              <a:rPr lang="es-ES" sz="2700" b="0" i="0" dirty="0">
                <a:solidFill>
                  <a:srgbClr val="000000"/>
                </a:solidFill>
                <a:effectLst/>
                <a:latin typeface="+mn-lt"/>
              </a:rPr>
              <a:t> de Florencia que ejerció gran influencia sobre la obra de </a:t>
            </a:r>
            <a:r>
              <a:rPr lang="es-ES" sz="2700" b="0" i="0" dirty="0" err="1">
                <a:solidFill>
                  <a:srgbClr val="000000"/>
                </a:solidFill>
                <a:effectLst/>
                <a:latin typeface="+mn-lt"/>
              </a:rPr>
              <a:t>Fra</a:t>
            </a:r>
            <a:r>
              <a:rPr lang="es-ES" sz="2700" b="0" i="0" dirty="0">
                <a:solidFill>
                  <a:srgbClr val="000000"/>
                </a:solidFill>
                <a:effectLst/>
                <a:latin typeface="+mn-lt"/>
              </a:rPr>
              <a:t> </a:t>
            </a:r>
            <a:r>
              <a:rPr lang="es-ES" sz="2700" b="0" i="0" dirty="0" err="1">
                <a:solidFill>
                  <a:srgbClr val="000000"/>
                </a:solidFill>
                <a:effectLst/>
                <a:latin typeface="+mn-lt"/>
              </a:rPr>
              <a:t>Angelico</a:t>
            </a:r>
            <a:r>
              <a:rPr lang="es-ES" sz="2700" b="0" i="0" dirty="0">
                <a:solidFill>
                  <a:srgbClr val="000000"/>
                </a:solidFill>
                <a:effectLst/>
                <a:latin typeface="+mn-lt"/>
              </a:rPr>
              <a:t>. </a:t>
            </a:r>
            <a:br>
              <a:rPr lang="es-ES" sz="2700" b="0" i="0" dirty="0">
                <a:solidFill>
                  <a:srgbClr val="000000"/>
                </a:solidFill>
                <a:effectLst/>
                <a:latin typeface="+mn-lt"/>
              </a:rPr>
            </a:br>
            <a:r>
              <a:rPr lang="es-ES" sz="2700" b="0" i="0" dirty="0">
                <a:solidFill>
                  <a:srgbClr val="000000"/>
                </a:solidFill>
                <a:effectLst/>
                <a:latin typeface="+mn-lt"/>
              </a:rPr>
              <a:t>Podría ser la tabla central de un políptico, que se ha intentado reconstruir parcialmente con un «San Francisco» de una colección privada florentina a la izquierda y la «Epifanía» del Museo </a:t>
            </a:r>
            <a:r>
              <a:rPr lang="es-ES" sz="2700" b="0" i="0" dirty="0" err="1">
                <a:solidFill>
                  <a:srgbClr val="000000"/>
                </a:solidFill>
                <a:effectLst/>
                <a:latin typeface="+mn-lt"/>
              </a:rPr>
              <a:t>Narodowe</a:t>
            </a:r>
            <a:r>
              <a:rPr lang="es-ES" sz="2700" b="0" i="0" dirty="0">
                <a:solidFill>
                  <a:srgbClr val="000000"/>
                </a:solidFill>
                <a:effectLst/>
                <a:latin typeface="+mn-lt"/>
              </a:rPr>
              <a:t> de </a:t>
            </a:r>
            <a:r>
              <a:rPr lang="es-ES" sz="2700" b="0" i="0" dirty="0" err="1">
                <a:solidFill>
                  <a:srgbClr val="000000"/>
                </a:solidFill>
                <a:effectLst/>
                <a:latin typeface="+mn-lt"/>
              </a:rPr>
              <a:t>Pozna</a:t>
            </a:r>
            <a:r>
              <a:rPr lang="es-ES" sz="2700" b="0" i="0" dirty="0">
                <a:solidFill>
                  <a:srgbClr val="000000"/>
                </a:solidFill>
                <a:effectLst/>
                <a:latin typeface="+mn-lt"/>
              </a:rPr>
              <a:t> a la derecha.</a:t>
            </a:r>
            <a:endParaRPr lang="es-ES" sz="2800" dirty="0">
              <a:latin typeface="+mn-lt"/>
            </a:endParaRPr>
          </a:p>
        </p:txBody>
      </p:sp>
      <p:pic>
        <p:nvPicPr>
          <p:cNvPr id="4" name="Imagen 3">
            <a:extLst>
              <a:ext uri="{FF2B5EF4-FFF2-40B4-BE49-F238E27FC236}">
                <a16:creationId xmlns:a16="http://schemas.microsoft.com/office/drawing/2014/main" id="{6F0FB9F9-1AEB-48BB-8DBE-DEC168D6F5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1692" y="0"/>
            <a:ext cx="4220308" cy="6858000"/>
          </a:xfrm>
          <a:prstGeom prst="rect">
            <a:avLst/>
          </a:prstGeom>
        </p:spPr>
      </p:pic>
    </p:spTree>
    <p:extLst>
      <p:ext uri="{BB962C8B-B14F-4D97-AF65-F5344CB8AC3E}">
        <p14:creationId xmlns:p14="http://schemas.microsoft.com/office/powerpoint/2010/main" val="20034679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907113" cy="6215784"/>
          </a:xfrm>
        </p:spPr>
        <p:txBody>
          <a:bodyPr anchor="t">
            <a:normAutofit/>
          </a:bodyPr>
          <a:lstStyle/>
          <a:p>
            <a:r>
              <a:rPr lang="es-ES" sz="2800" dirty="0"/>
              <a:t>1420. Lorenzo </a:t>
            </a:r>
            <a:r>
              <a:rPr lang="es-ES" sz="2800" dirty="0" err="1"/>
              <a:t>Monaco</a:t>
            </a:r>
            <a:r>
              <a:rPr lang="es-ES" sz="2800" dirty="0"/>
              <a:t>. Virgen con dos ángeles. Liechtenstein Museum, </a:t>
            </a:r>
            <a:r>
              <a:rPr lang="es-ES" sz="2800" dirty="0" err="1"/>
              <a:t>Vienna</a:t>
            </a:r>
            <a:r>
              <a:rPr lang="es-ES" sz="2800" dirty="0"/>
              <a:t>.</a:t>
            </a:r>
          </a:p>
        </p:txBody>
      </p:sp>
      <p:pic>
        <p:nvPicPr>
          <p:cNvPr id="4" name="Imagen 3">
            <a:extLst>
              <a:ext uri="{FF2B5EF4-FFF2-40B4-BE49-F238E27FC236}">
                <a16:creationId xmlns:a16="http://schemas.microsoft.com/office/drawing/2014/main" id="{1DCDE507-588C-474C-B8DB-607420E257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3586" y="0"/>
            <a:ext cx="3758414" cy="6858000"/>
          </a:xfrm>
          <a:prstGeom prst="rect">
            <a:avLst/>
          </a:prstGeom>
        </p:spPr>
      </p:pic>
    </p:spTree>
    <p:extLst>
      <p:ext uri="{BB962C8B-B14F-4D97-AF65-F5344CB8AC3E}">
        <p14:creationId xmlns:p14="http://schemas.microsoft.com/office/powerpoint/2010/main" val="17855829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r>
              <a:rPr lang="es-ES" sz="2800" dirty="0"/>
              <a:t>1422. Lorenzo </a:t>
            </a:r>
            <a:r>
              <a:rPr lang="es-ES" sz="2800" dirty="0" err="1"/>
              <a:t>Monaco</a:t>
            </a:r>
            <a:r>
              <a:rPr lang="es-ES" sz="2800" dirty="0"/>
              <a:t>. Adoración de los magos. Uffizi.</a:t>
            </a:r>
          </a:p>
        </p:txBody>
      </p:sp>
      <p:pic>
        <p:nvPicPr>
          <p:cNvPr id="4" name="Imagen 3">
            <a:extLst>
              <a:ext uri="{FF2B5EF4-FFF2-40B4-BE49-F238E27FC236}">
                <a16:creationId xmlns:a16="http://schemas.microsoft.com/office/drawing/2014/main" id="{B33F8AC8-4FAC-46DB-B18E-3EAAC8FE6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3777" y="0"/>
            <a:ext cx="7738223" cy="6858000"/>
          </a:xfrm>
          <a:prstGeom prst="rect">
            <a:avLst/>
          </a:prstGeom>
        </p:spPr>
      </p:pic>
    </p:spTree>
    <p:extLst>
      <p:ext uri="{BB962C8B-B14F-4D97-AF65-F5344CB8AC3E}">
        <p14:creationId xmlns:p14="http://schemas.microsoft.com/office/powerpoint/2010/main" val="29207036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297374" cy="6215784"/>
          </a:xfrm>
        </p:spPr>
        <p:txBody>
          <a:bodyPr anchor="t">
            <a:normAutofit/>
          </a:bodyPr>
          <a:lstStyle/>
          <a:p>
            <a:r>
              <a:rPr lang="es-ES" sz="2800" dirty="0"/>
              <a:t>1422. Lorenzo </a:t>
            </a:r>
            <a:r>
              <a:rPr lang="es-ES" sz="2800" dirty="0" err="1"/>
              <a:t>Monaco</a:t>
            </a:r>
            <a:r>
              <a:rPr lang="es-ES" sz="2800" dirty="0"/>
              <a:t>. Virgen de la humildad. Brooklyn Museum, New York.</a:t>
            </a:r>
          </a:p>
        </p:txBody>
      </p:sp>
      <p:pic>
        <p:nvPicPr>
          <p:cNvPr id="4" name="Imagen 3">
            <a:extLst>
              <a:ext uri="{FF2B5EF4-FFF2-40B4-BE49-F238E27FC236}">
                <a16:creationId xmlns:a16="http://schemas.microsoft.com/office/drawing/2014/main" id="{7A6E8C75-7F14-4699-9340-BE19FD91B0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847" y="0"/>
            <a:ext cx="4368153" cy="6858000"/>
          </a:xfrm>
          <a:prstGeom prst="rect">
            <a:avLst/>
          </a:prstGeom>
        </p:spPr>
      </p:pic>
    </p:spTree>
    <p:extLst>
      <p:ext uri="{BB962C8B-B14F-4D97-AF65-F5344CB8AC3E}">
        <p14:creationId xmlns:p14="http://schemas.microsoft.com/office/powerpoint/2010/main" val="11666283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6523634" cy="6215784"/>
          </a:xfrm>
        </p:spPr>
        <p:txBody>
          <a:bodyPr anchor="t">
            <a:normAutofit/>
          </a:bodyPr>
          <a:lstStyle/>
          <a:p>
            <a:r>
              <a:rPr lang="it-IT" sz="2800" b="1" dirty="0"/>
              <a:t>1424. Lorenzo Monaco. Anunciación. Collezione Alana,</a:t>
            </a:r>
            <a:r>
              <a:rPr lang="it-IT" sz="2800" b="1" i="0" u="none" strike="noStrike" dirty="0">
                <a:effectLst/>
              </a:rPr>
              <a:t> Newark</a:t>
            </a:r>
            <a:r>
              <a:rPr lang="it-IT" sz="2800" b="1" dirty="0"/>
              <a:t>.</a:t>
            </a:r>
            <a:endParaRPr lang="es-ES" sz="2800" b="1" dirty="0"/>
          </a:p>
        </p:txBody>
      </p:sp>
      <p:pic>
        <p:nvPicPr>
          <p:cNvPr id="4" name="Imagen 3">
            <a:extLst>
              <a:ext uri="{FF2B5EF4-FFF2-40B4-BE49-F238E27FC236}">
                <a16:creationId xmlns:a16="http://schemas.microsoft.com/office/drawing/2014/main" id="{61863F75-9414-4FEA-B864-742ABD5216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34702434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1"/>
            <a:ext cx="11180618" cy="817418"/>
          </a:xfrm>
        </p:spPr>
        <p:txBody>
          <a:bodyPr anchor="ctr">
            <a:normAutofit/>
          </a:bodyPr>
          <a:lstStyle/>
          <a:p>
            <a:r>
              <a:rPr lang="es-ES" sz="2800" dirty="0"/>
              <a:t>1424. Lorenzo </a:t>
            </a:r>
            <a:r>
              <a:rPr lang="es-ES" sz="2800" dirty="0" err="1"/>
              <a:t>Monaco</a:t>
            </a:r>
            <a:r>
              <a:rPr lang="es-ES" sz="2800" dirty="0"/>
              <a:t>. Matrimonio de la Virgen. Santa Trinita, Florence.</a:t>
            </a:r>
          </a:p>
        </p:txBody>
      </p:sp>
      <p:pic>
        <p:nvPicPr>
          <p:cNvPr id="4" name="Imagen 3">
            <a:extLst>
              <a:ext uri="{FF2B5EF4-FFF2-40B4-BE49-F238E27FC236}">
                <a16:creationId xmlns:a16="http://schemas.microsoft.com/office/drawing/2014/main" id="{9FDAE14D-FB9F-4B76-8A07-2B28726676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460" y="817418"/>
            <a:ext cx="9029080" cy="6040582"/>
          </a:xfrm>
          <a:prstGeom prst="rect">
            <a:avLst/>
          </a:prstGeom>
        </p:spPr>
      </p:pic>
    </p:spTree>
    <p:extLst>
      <p:ext uri="{BB962C8B-B14F-4D97-AF65-F5344CB8AC3E}">
        <p14:creationId xmlns:p14="http://schemas.microsoft.com/office/powerpoint/2010/main" val="39359468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40509375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F93251C-34D5-412F-A2C4-209DF5024E7A}"/>
              </a:ext>
            </a:extLst>
          </p:cNvPr>
          <p:cNvSpPr>
            <a:spLocks noGrp="1"/>
          </p:cNvSpPr>
          <p:nvPr>
            <p:ph type="ctrTitle"/>
          </p:nvPr>
        </p:nvSpPr>
        <p:spPr/>
        <p:txBody>
          <a:bodyPr/>
          <a:lstStyle/>
          <a:p>
            <a:r>
              <a:rPr lang="it-IT" sz="6000" dirty="0"/>
              <a:t>Cappella bartolini salimbeni, Santa Trinita, Firenze.</a:t>
            </a:r>
            <a:endParaRPr lang="es-ES" dirty="0"/>
          </a:p>
        </p:txBody>
      </p:sp>
    </p:spTree>
    <p:extLst>
      <p:ext uri="{BB962C8B-B14F-4D97-AF65-F5344CB8AC3E}">
        <p14:creationId xmlns:p14="http://schemas.microsoft.com/office/powerpoint/2010/main" val="38232830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104958" cy="6215784"/>
          </a:xfrm>
        </p:spPr>
        <p:txBody>
          <a:bodyPr anchor="t">
            <a:normAutofit/>
          </a:bodyPr>
          <a:lstStyle/>
          <a:p>
            <a:r>
              <a:rPr lang="es-ES" sz="2400" b="0" i="0" dirty="0">
                <a:effectLst/>
                <a:latin typeface="+mn-lt"/>
              </a:rPr>
              <a:t>La </a:t>
            </a:r>
            <a:r>
              <a:rPr lang="es-ES" sz="2400" b="1" i="0" dirty="0">
                <a:effectLst/>
                <a:latin typeface="+mn-lt"/>
              </a:rPr>
              <a:t>Capilla </a:t>
            </a:r>
            <a:r>
              <a:rPr lang="es-ES" sz="2400" b="1" i="0" dirty="0" err="1">
                <a:effectLst/>
                <a:latin typeface="+mn-lt"/>
              </a:rPr>
              <a:t>Bartolini</a:t>
            </a:r>
            <a:r>
              <a:rPr lang="es-ES" sz="2400" b="1" i="0" dirty="0">
                <a:effectLst/>
                <a:latin typeface="+mn-lt"/>
              </a:rPr>
              <a:t> </a:t>
            </a:r>
            <a:r>
              <a:rPr lang="es-ES" sz="2400" b="1" i="0" dirty="0" err="1">
                <a:effectLst/>
                <a:latin typeface="+mn-lt"/>
              </a:rPr>
              <a:t>Salimbeni</a:t>
            </a:r>
            <a:r>
              <a:rPr lang="es-ES" sz="2400" b="0" i="0" dirty="0">
                <a:effectLst/>
                <a:latin typeface="+mn-lt"/>
              </a:rPr>
              <a:t> (en italiano: </a:t>
            </a:r>
            <a:r>
              <a:rPr lang="es-ES" sz="2400" b="0" i="1" dirty="0">
                <a:effectLst/>
                <a:latin typeface="+mn-lt"/>
              </a:rPr>
              <a:t>Cappella </a:t>
            </a:r>
            <a:r>
              <a:rPr lang="es-ES" sz="2400" b="0" i="1" dirty="0" err="1">
                <a:effectLst/>
                <a:latin typeface="+mn-lt"/>
              </a:rPr>
              <a:t>Bartolini</a:t>
            </a:r>
            <a:r>
              <a:rPr lang="es-ES" sz="2400" b="0" i="1" dirty="0">
                <a:effectLst/>
                <a:latin typeface="+mn-lt"/>
              </a:rPr>
              <a:t> </a:t>
            </a:r>
            <a:r>
              <a:rPr lang="es-ES" sz="2400" b="0" i="1" dirty="0" err="1">
                <a:effectLst/>
                <a:latin typeface="+mn-lt"/>
              </a:rPr>
              <a:t>Salimbeni</a:t>
            </a:r>
            <a:r>
              <a:rPr lang="es-ES" sz="2400" b="0" i="1" dirty="0">
                <a:effectLst/>
                <a:latin typeface="+mn-lt"/>
              </a:rPr>
              <a:t>)</a:t>
            </a:r>
            <a:r>
              <a:rPr lang="es-ES" sz="2400" b="0" i="0" dirty="0">
                <a:effectLst/>
                <a:latin typeface="+mn-lt"/>
              </a:rPr>
              <a:t>es una capilla en la iglesia de </a:t>
            </a:r>
            <a:r>
              <a:rPr lang="es-ES" sz="2400" b="0" i="0" u="none" strike="noStrike" dirty="0">
                <a:effectLst/>
                <a:latin typeface="+mn-lt"/>
              </a:rPr>
              <a:t>Santa Trinita,</a:t>
            </a:r>
            <a:r>
              <a:rPr lang="es-ES" sz="2400" b="0" i="0" dirty="0">
                <a:effectLst/>
                <a:latin typeface="+mn-lt"/>
              </a:rPr>
              <a:t> </a:t>
            </a:r>
            <a:r>
              <a:rPr lang="es-ES" sz="2400" b="0" i="0" u="none" strike="noStrike" dirty="0">
                <a:effectLst/>
                <a:latin typeface="+mn-lt"/>
              </a:rPr>
              <a:t>Florencia, </a:t>
            </a:r>
            <a:r>
              <a:rPr lang="es-ES" sz="2400" b="0" i="0" dirty="0">
                <a:effectLst/>
                <a:latin typeface="+mn-lt"/>
              </a:rPr>
              <a:t>Italia central. </a:t>
            </a:r>
            <a:br>
              <a:rPr lang="es-ES" sz="2400" b="0" i="0" dirty="0">
                <a:effectLst/>
                <a:latin typeface="+mn-lt"/>
              </a:rPr>
            </a:br>
            <a:r>
              <a:rPr lang="es-ES" sz="2400" b="0" i="0" dirty="0">
                <a:effectLst/>
                <a:latin typeface="+mn-lt"/>
              </a:rPr>
              <a:t>Su decoración de </a:t>
            </a:r>
            <a:r>
              <a:rPr lang="es-ES" sz="2400" b="0" i="0" u="none" strike="noStrike" dirty="0">
                <a:effectLst/>
                <a:latin typeface="+mn-lt"/>
              </a:rPr>
              <a:t>Lorenzo </a:t>
            </a:r>
            <a:r>
              <a:rPr lang="es-ES" sz="2400" b="0" i="0" u="none" strike="noStrike" dirty="0" err="1">
                <a:effectLst/>
                <a:latin typeface="+mn-lt"/>
              </a:rPr>
              <a:t>Monaco</a:t>
            </a:r>
            <a:r>
              <a:rPr lang="es-ES" sz="2400" b="0" i="0" u="none" strike="noStrike" dirty="0">
                <a:effectLst/>
                <a:latin typeface="+mn-lt"/>
              </a:rPr>
              <a:t>, </a:t>
            </a:r>
            <a:r>
              <a:rPr lang="es-ES" sz="2400" b="0" i="0" dirty="0">
                <a:effectLst/>
                <a:latin typeface="+mn-lt"/>
              </a:rPr>
              <a:t>que data de la década de 1420, es uno de los pocos ejemplos sobrevivientes de frescos </a:t>
            </a:r>
            <a:r>
              <a:rPr lang="es-ES" sz="2400" b="0" i="0" u="none" strike="noStrike" dirty="0">
                <a:effectLst/>
                <a:latin typeface="+mn-lt"/>
                <a:hlinkClick r:id="rId2" tooltip="International Gothic">
                  <a:extLst>
                    <a:ext uri="{A12FA001-AC4F-418D-AE19-62706E023703}">
                      <ahyp:hlinkClr xmlns:ahyp="http://schemas.microsoft.com/office/drawing/2018/hyperlinkcolor" val="tx"/>
                    </a:ext>
                  </a:extLst>
                </a:hlinkClick>
              </a:rPr>
              <a:t>góticos</a:t>
            </a:r>
            <a:r>
              <a:rPr lang="es-ES" sz="2400" b="0" i="0" dirty="0">
                <a:effectLst/>
                <a:latin typeface="+mn-lt"/>
              </a:rPr>
              <a:t> internacionales en Italia. </a:t>
            </a:r>
            <a:br>
              <a:rPr lang="es-ES" sz="2400" b="0" i="0" dirty="0">
                <a:effectLst/>
                <a:latin typeface="+mn-lt"/>
              </a:rPr>
            </a:br>
            <a:r>
              <a:rPr lang="es-ES" sz="2400" b="0" i="0" dirty="0">
                <a:effectLst/>
                <a:latin typeface="+mn-lt"/>
              </a:rPr>
              <a:t>La capilla ha conservado otros elementos originales, como su retablo, una </a:t>
            </a:r>
            <a:r>
              <a:rPr lang="es-ES" sz="2400" b="0" i="1" u="none" strike="noStrike" dirty="0">
                <a:effectLst/>
                <a:latin typeface="+mn-lt"/>
              </a:rPr>
              <a:t>Anunciación, </a:t>
            </a:r>
            <a:r>
              <a:rPr lang="es-ES" sz="2400" b="0" i="0" dirty="0">
                <a:effectLst/>
                <a:latin typeface="+mn-lt"/>
              </a:rPr>
              <a:t>también de Mónaco, y las barandillas.</a:t>
            </a:r>
            <a:endParaRPr lang="es-ES" sz="5400" dirty="0">
              <a:latin typeface="+mn-lt"/>
            </a:endParaRPr>
          </a:p>
        </p:txBody>
      </p:sp>
      <p:pic>
        <p:nvPicPr>
          <p:cNvPr id="4" name="Imagen 3">
            <a:extLst>
              <a:ext uri="{FF2B5EF4-FFF2-40B4-BE49-F238E27FC236}">
                <a16:creationId xmlns:a16="http://schemas.microsoft.com/office/drawing/2014/main" id="{B13A9E51-419F-4691-A69C-D77FFCD043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1431" y="0"/>
            <a:ext cx="4560570" cy="6858000"/>
          </a:xfrm>
          <a:prstGeom prst="rect">
            <a:avLst/>
          </a:prstGeom>
        </p:spPr>
      </p:pic>
    </p:spTree>
    <p:extLst>
      <p:ext uri="{BB962C8B-B14F-4D97-AF65-F5344CB8AC3E}">
        <p14:creationId xmlns:p14="http://schemas.microsoft.com/office/powerpoint/2010/main" val="36840023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1"/>
            <a:ext cx="11152909" cy="803564"/>
          </a:xfrm>
        </p:spPr>
        <p:txBody>
          <a:bodyPr anchor="ctr">
            <a:normAutofit fontScale="90000"/>
          </a:bodyPr>
          <a:lstStyle/>
          <a:p>
            <a:pPr algn="ctr"/>
            <a:r>
              <a:rPr lang="it-IT" sz="2800" dirty="0"/>
              <a:t>1425. Lorenzo Monaco. Encuentro de San Joaquín y Santa Ana. </a:t>
            </a:r>
            <a:br>
              <a:rPr lang="it-IT" sz="2800" dirty="0"/>
            </a:br>
            <a:r>
              <a:rPr lang="it-IT" sz="2800" dirty="0"/>
              <a:t>Cappella bartolini salimbeni, Santa Trinita, Firenze.</a:t>
            </a:r>
            <a:endParaRPr lang="es-ES" sz="2800" dirty="0"/>
          </a:p>
        </p:txBody>
      </p:sp>
      <p:pic>
        <p:nvPicPr>
          <p:cNvPr id="4" name="Imagen 3">
            <a:extLst>
              <a:ext uri="{FF2B5EF4-FFF2-40B4-BE49-F238E27FC236}">
                <a16:creationId xmlns:a16="http://schemas.microsoft.com/office/drawing/2014/main" id="{C15AF22D-6159-4B01-806B-0E166490F6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8896" y="803564"/>
            <a:ext cx="9208268" cy="6054436"/>
          </a:xfrm>
          <a:prstGeom prst="rect">
            <a:avLst/>
          </a:prstGeom>
        </p:spPr>
      </p:pic>
    </p:spTree>
    <p:extLst>
      <p:ext uri="{BB962C8B-B14F-4D97-AF65-F5344CB8AC3E}">
        <p14:creationId xmlns:p14="http://schemas.microsoft.com/office/powerpoint/2010/main" val="40151758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967474" cy="6215784"/>
          </a:xfrm>
        </p:spPr>
        <p:txBody>
          <a:bodyPr anchor="t">
            <a:normAutofit/>
          </a:bodyPr>
          <a:lstStyle/>
          <a:p>
            <a:r>
              <a:rPr lang="es-ES" sz="2800" b="1" dirty="0"/>
              <a:t>1425. Lorenzo </a:t>
            </a:r>
            <a:r>
              <a:rPr lang="es-ES" sz="2800" b="1" dirty="0" err="1"/>
              <a:t>Monaco</a:t>
            </a:r>
            <a:r>
              <a:rPr lang="es-ES" sz="2800" b="1" dirty="0"/>
              <a:t>. Presentación de la virgen en el templo. Cappella </a:t>
            </a:r>
            <a:r>
              <a:rPr lang="es-ES" sz="2800" b="1" dirty="0" err="1"/>
              <a:t>bartolini</a:t>
            </a:r>
            <a:r>
              <a:rPr lang="es-ES" sz="2800" b="1" dirty="0"/>
              <a:t> </a:t>
            </a:r>
            <a:r>
              <a:rPr lang="es-ES" sz="2800" b="1" dirty="0" err="1"/>
              <a:t>salimbeni</a:t>
            </a:r>
            <a:r>
              <a:rPr lang="es-ES" sz="2800" b="1" dirty="0"/>
              <a:t>, Santa Trinita, Firenze.</a:t>
            </a:r>
            <a:br>
              <a:rPr lang="es-ES" sz="2800" dirty="0"/>
            </a:br>
            <a:br>
              <a:rPr lang="es-ES" sz="2800" dirty="0"/>
            </a:br>
            <a:r>
              <a:rPr lang="es-ES" sz="2400" b="0" i="0" dirty="0">
                <a:effectLst/>
                <a:latin typeface="+mn-lt"/>
              </a:rPr>
              <a:t>Esta escena contiene varias pistas </a:t>
            </a:r>
            <a:r>
              <a:rPr lang="es-ES" sz="2400" b="0" i="0" u="none" strike="noStrike" dirty="0">
                <a:effectLst/>
                <a:latin typeface="+mn-lt"/>
              </a:rPr>
              <a:t>de numerología</a:t>
            </a:r>
            <a:r>
              <a:rPr lang="es-ES" sz="2400" b="0" i="0" dirty="0">
                <a:effectLst/>
                <a:latin typeface="+mn-lt"/>
              </a:rPr>
              <a:t> en los pasos (tres y siete, el número de las </a:t>
            </a:r>
            <a:r>
              <a:rPr lang="es-ES" sz="2400" b="0" i="0" u="none" strike="noStrike" dirty="0">
                <a:effectLst/>
                <a:latin typeface="+mn-lt"/>
              </a:rPr>
              <a:t>virtudes teologales</a:t>
            </a:r>
            <a:r>
              <a:rPr lang="es-ES" sz="2400" b="0" i="0" dirty="0">
                <a:effectLst/>
                <a:latin typeface="+mn-lt"/>
              </a:rPr>
              <a:t> y todas las virtudes respectivamente) y en los arcos </a:t>
            </a:r>
            <a:r>
              <a:rPr lang="es-ES" sz="2400" b="0" i="0" u="none" strike="noStrike" dirty="0">
                <a:effectLst/>
                <a:latin typeface="+mn-lt"/>
              </a:rPr>
              <a:t>del Templo</a:t>
            </a:r>
            <a:r>
              <a:rPr lang="es-ES" sz="2400" b="0" i="0" dirty="0">
                <a:effectLst/>
                <a:latin typeface="+mn-lt"/>
              </a:rPr>
              <a:t> de Salomón (tres como la Santísima Trinidad).</a:t>
            </a:r>
            <a:endParaRPr lang="es-ES" sz="2800" dirty="0">
              <a:latin typeface="+mn-lt"/>
            </a:endParaRPr>
          </a:p>
        </p:txBody>
      </p:sp>
      <p:pic>
        <p:nvPicPr>
          <p:cNvPr id="4" name="Imagen 3">
            <a:extLst>
              <a:ext uri="{FF2B5EF4-FFF2-40B4-BE49-F238E27FC236}">
                <a16:creationId xmlns:a16="http://schemas.microsoft.com/office/drawing/2014/main" id="{01DE160A-1468-4E2C-804C-F506CC7CE5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3947" y="0"/>
            <a:ext cx="3698053" cy="6858000"/>
          </a:xfrm>
          <a:prstGeom prst="rect">
            <a:avLst/>
          </a:prstGeom>
        </p:spPr>
      </p:pic>
    </p:spTree>
    <p:extLst>
      <p:ext uri="{BB962C8B-B14F-4D97-AF65-F5344CB8AC3E}">
        <p14:creationId xmlns:p14="http://schemas.microsoft.com/office/powerpoint/2010/main" val="20764705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193965" y="365125"/>
            <a:ext cx="2854036" cy="6215784"/>
          </a:xfrm>
        </p:spPr>
        <p:txBody>
          <a:bodyPr anchor="t">
            <a:normAutofit/>
          </a:bodyPr>
          <a:lstStyle/>
          <a:p>
            <a:r>
              <a:rPr lang="it-IT" sz="2800" dirty="0"/>
              <a:t>1425. Lorenzo Monaco. Bodas de la virgen. Cappella bartolini salimbeni, Santa Trinita, Firenze.</a:t>
            </a:r>
            <a:endParaRPr lang="es-ES" sz="2800" dirty="0"/>
          </a:p>
        </p:txBody>
      </p:sp>
      <p:pic>
        <p:nvPicPr>
          <p:cNvPr id="4" name="Imagen 3">
            <a:extLst>
              <a:ext uri="{FF2B5EF4-FFF2-40B4-BE49-F238E27FC236}">
                <a16:creationId xmlns:a16="http://schemas.microsoft.com/office/drawing/2014/main" id="{550B3E78-654C-4667-86BA-CED5621EBF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4278036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0"/>
            <a:ext cx="11180618" cy="845127"/>
          </a:xfrm>
        </p:spPr>
        <p:txBody>
          <a:bodyPr anchor="ctr">
            <a:normAutofit fontScale="90000"/>
          </a:bodyPr>
          <a:lstStyle/>
          <a:p>
            <a:pPr algn="ctr"/>
            <a:r>
              <a:rPr lang="it-IT" sz="2800" dirty="0"/>
              <a:t>1425. Lorenzo Monaco. Dormición de la virgen. </a:t>
            </a:r>
            <a:br>
              <a:rPr lang="it-IT" sz="2800" dirty="0"/>
            </a:br>
            <a:r>
              <a:rPr lang="it-IT" sz="2800" dirty="0"/>
              <a:t>Cappella bartolini salimbeni, Santa Trinita, Firenze.</a:t>
            </a:r>
            <a:endParaRPr lang="es-ES" sz="2800" dirty="0"/>
          </a:p>
        </p:txBody>
      </p:sp>
      <p:pic>
        <p:nvPicPr>
          <p:cNvPr id="4" name="Imagen 3">
            <a:extLst>
              <a:ext uri="{FF2B5EF4-FFF2-40B4-BE49-F238E27FC236}">
                <a16:creationId xmlns:a16="http://schemas.microsoft.com/office/drawing/2014/main" id="{0FC1182B-E424-4A88-97D1-7CE5A26135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4763" y="845127"/>
            <a:ext cx="9162473" cy="6012873"/>
          </a:xfrm>
          <a:prstGeom prst="rect">
            <a:avLst/>
          </a:prstGeom>
        </p:spPr>
      </p:pic>
    </p:spTree>
    <p:extLst>
      <p:ext uri="{BB962C8B-B14F-4D97-AF65-F5344CB8AC3E}">
        <p14:creationId xmlns:p14="http://schemas.microsoft.com/office/powerpoint/2010/main" val="38676762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1"/>
            <a:ext cx="11152909" cy="817418"/>
          </a:xfrm>
        </p:spPr>
        <p:txBody>
          <a:bodyPr anchor="ctr">
            <a:normAutofit fontScale="90000"/>
          </a:bodyPr>
          <a:lstStyle/>
          <a:p>
            <a:pPr algn="ctr"/>
            <a:r>
              <a:rPr lang="it-IT" sz="2800" dirty="0"/>
              <a:t>1425. Lorenzo Monaco. La virgen camino del paraiso. </a:t>
            </a:r>
            <a:br>
              <a:rPr lang="it-IT" sz="2800" dirty="0"/>
            </a:br>
            <a:r>
              <a:rPr lang="it-IT" sz="2800" dirty="0"/>
              <a:t>Cappella bartolini salimbeni, Santa Trinita, Firenze.</a:t>
            </a:r>
            <a:endParaRPr lang="es-ES" sz="2800" dirty="0"/>
          </a:p>
        </p:txBody>
      </p:sp>
      <p:pic>
        <p:nvPicPr>
          <p:cNvPr id="4" name="Imagen 3">
            <a:extLst>
              <a:ext uri="{FF2B5EF4-FFF2-40B4-BE49-F238E27FC236}">
                <a16:creationId xmlns:a16="http://schemas.microsoft.com/office/drawing/2014/main" id="{E3B48864-90F6-4F9A-8813-B7BA9343C3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076" y="817418"/>
            <a:ext cx="9963847" cy="6040582"/>
          </a:xfrm>
          <a:prstGeom prst="rect">
            <a:avLst/>
          </a:prstGeom>
        </p:spPr>
      </p:pic>
    </p:spTree>
    <p:extLst>
      <p:ext uri="{BB962C8B-B14F-4D97-AF65-F5344CB8AC3E}">
        <p14:creationId xmlns:p14="http://schemas.microsoft.com/office/powerpoint/2010/main" val="31789729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263236" y="365125"/>
            <a:ext cx="2701638" cy="6215784"/>
          </a:xfrm>
        </p:spPr>
        <p:txBody>
          <a:bodyPr anchor="t">
            <a:normAutofit/>
          </a:bodyPr>
          <a:lstStyle/>
          <a:p>
            <a:r>
              <a:rPr lang="it-IT" sz="2800" b="1" dirty="0"/>
              <a:t>1425. Lorenzo Monaco. Profetas. Cappella bartolini salimbeni, Santa Trinita, Firenze.</a:t>
            </a:r>
            <a:br>
              <a:rPr lang="it-IT" sz="2800" dirty="0"/>
            </a:br>
            <a:br>
              <a:rPr lang="it-IT" sz="2400" dirty="0">
                <a:latin typeface="+mn-lt"/>
              </a:rPr>
            </a:br>
            <a:r>
              <a:rPr lang="es-ES" sz="2400" b="0" i="0" strike="noStrike" dirty="0">
                <a:effectLst/>
                <a:latin typeface="+mn-lt"/>
              </a:rPr>
              <a:t>David,</a:t>
            </a:r>
            <a:r>
              <a:rPr lang="es-ES" sz="2400" b="0" i="0" dirty="0">
                <a:effectLst/>
                <a:latin typeface="+mn-lt"/>
              </a:rPr>
              <a:t> Isaías, </a:t>
            </a:r>
            <a:r>
              <a:rPr lang="es-ES" sz="2400" b="0" i="0" strike="noStrike" dirty="0">
                <a:effectLst/>
                <a:latin typeface="+mn-lt"/>
              </a:rPr>
              <a:t>Malaquías</a:t>
            </a:r>
            <a:r>
              <a:rPr lang="es-ES" sz="2400" b="0" i="0" dirty="0">
                <a:effectLst/>
                <a:latin typeface="+mn-lt"/>
              </a:rPr>
              <a:t> y </a:t>
            </a:r>
            <a:r>
              <a:rPr lang="es-ES" sz="2400" b="0" i="0" strike="noStrike" dirty="0">
                <a:effectLst/>
                <a:latin typeface="+mn-lt"/>
              </a:rPr>
              <a:t>Miqueas.</a:t>
            </a:r>
            <a:endParaRPr lang="es-ES" sz="2400" dirty="0">
              <a:latin typeface="+mn-lt"/>
            </a:endParaRPr>
          </a:p>
        </p:txBody>
      </p:sp>
      <p:pic>
        <p:nvPicPr>
          <p:cNvPr id="4" name="Imagen 3">
            <a:extLst>
              <a:ext uri="{FF2B5EF4-FFF2-40B4-BE49-F238E27FC236}">
                <a16:creationId xmlns:a16="http://schemas.microsoft.com/office/drawing/2014/main" id="{57BB36A1-65B3-4B5A-9BA5-609391B4354A}"/>
              </a:ext>
            </a:extLst>
          </p:cNvPr>
          <p:cNvPicPr>
            <a:picLocks noChangeAspect="1"/>
          </p:cNvPicPr>
          <p:nvPr/>
        </p:nvPicPr>
        <p:blipFill rotWithShape="1">
          <a:blip r:embed="rId2">
            <a:extLst>
              <a:ext uri="{28A0092B-C50C-407E-A947-70E740481C1C}">
                <a14:useLocalDpi xmlns:a14="http://schemas.microsoft.com/office/drawing/2010/main" val="0"/>
              </a:ext>
            </a:extLst>
          </a:blip>
          <a:srcRect r="5398"/>
          <a:stretch/>
        </p:blipFill>
        <p:spPr>
          <a:xfrm>
            <a:off x="2964873" y="365125"/>
            <a:ext cx="9227127" cy="6505575"/>
          </a:xfrm>
          <a:prstGeom prst="rect">
            <a:avLst/>
          </a:prstGeom>
        </p:spPr>
      </p:pic>
    </p:spTree>
    <p:extLst>
      <p:ext uri="{BB962C8B-B14F-4D97-AF65-F5344CB8AC3E}">
        <p14:creationId xmlns:p14="http://schemas.microsoft.com/office/powerpoint/2010/main" val="32065872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016035" cy="6215784"/>
          </a:xfrm>
        </p:spPr>
        <p:txBody>
          <a:bodyPr anchor="t">
            <a:normAutofit/>
          </a:bodyPr>
          <a:lstStyle/>
          <a:p>
            <a:r>
              <a:rPr lang="it-IT" sz="2800" dirty="0"/>
              <a:t>1425. Lorenzo Monaco. Profeta Miqueas. Cappella bartolini salimbeni, Santa Trinita, Firenze.</a:t>
            </a:r>
            <a:endParaRPr lang="es-ES" sz="2800" dirty="0"/>
          </a:p>
        </p:txBody>
      </p:sp>
      <p:pic>
        <p:nvPicPr>
          <p:cNvPr id="4" name="Imagen 3">
            <a:extLst>
              <a:ext uri="{FF2B5EF4-FFF2-40B4-BE49-F238E27FC236}">
                <a16:creationId xmlns:a16="http://schemas.microsoft.com/office/drawing/2014/main" id="{1261D893-0AB7-41AB-B781-046D74155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2508" y="0"/>
            <a:ext cx="4649492" cy="6858000"/>
          </a:xfrm>
          <a:prstGeom prst="rect">
            <a:avLst/>
          </a:prstGeom>
        </p:spPr>
      </p:pic>
    </p:spTree>
    <p:extLst>
      <p:ext uri="{BB962C8B-B14F-4D97-AF65-F5344CB8AC3E}">
        <p14:creationId xmlns:p14="http://schemas.microsoft.com/office/powerpoint/2010/main" val="3283672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1"/>
            <a:ext cx="11152909" cy="796200"/>
          </a:xfrm>
        </p:spPr>
        <p:txBody>
          <a:bodyPr anchor="ctr">
            <a:normAutofit fontScale="90000"/>
          </a:bodyPr>
          <a:lstStyle/>
          <a:p>
            <a:pPr algn="ctr"/>
            <a:r>
              <a:rPr lang="it-IT" sz="2800" dirty="0"/>
              <a:t>1425. Lorenzo Monaco. Profeta. Cappella bartolini salimbeni, Santa Trinita, Firenze.</a:t>
            </a:r>
            <a:endParaRPr lang="es-ES" sz="2800" dirty="0"/>
          </a:p>
        </p:txBody>
      </p:sp>
      <p:pic>
        <p:nvPicPr>
          <p:cNvPr id="3" name="Imagen 2">
            <a:extLst>
              <a:ext uri="{FF2B5EF4-FFF2-40B4-BE49-F238E27FC236}">
                <a16:creationId xmlns:a16="http://schemas.microsoft.com/office/drawing/2014/main" id="{0FF5D31B-BF72-4863-970F-FAED39EEFE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5109" y="796200"/>
            <a:ext cx="8021782" cy="6061800"/>
          </a:xfrm>
          <a:prstGeom prst="rect">
            <a:avLst/>
          </a:prstGeom>
        </p:spPr>
      </p:pic>
    </p:spTree>
    <p:extLst>
      <p:ext uri="{BB962C8B-B14F-4D97-AF65-F5344CB8AC3E}">
        <p14:creationId xmlns:p14="http://schemas.microsoft.com/office/powerpoint/2010/main" val="36489680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8617527" cy="6215784"/>
          </a:xfrm>
        </p:spPr>
        <p:txBody>
          <a:bodyPr anchor="t">
            <a:normAutofit/>
          </a:bodyPr>
          <a:lstStyle/>
          <a:p>
            <a:r>
              <a:rPr lang="it-IT" sz="2800" dirty="0"/>
              <a:t>1425. Lorenzo Monaco. San Juan Bautista. Cappella bartolini salimbeni, Santa Trinita, Firenze.</a:t>
            </a:r>
            <a:endParaRPr lang="es-ES" sz="2800" dirty="0"/>
          </a:p>
        </p:txBody>
      </p:sp>
      <p:pic>
        <p:nvPicPr>
          <p:cNvPr id="4" name="Imagen 3">
            <a:extLst>
              <a:ext uri="{FF2B5EF4-FFF2-40B4-BE49-F238E27FC236}">
                <a16:creationId xmlns:a16="http://schemas.microsoft.com/office/drawing/2014/main" id="{1FECA6E4-42C9-46DD-AE90-3BA9D4420E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0" y="0"/>
            <a:ext cx="3048000" cy="6858000"/>
          </a:xfrm>
          <a:prstGeom prst="rect">
            <a:avLst/>
          </a:prstGeom>
        </p:spPr>
      </p:pic>
    </p:spTree>
    <p:extLst>
      <p:ext uri="{BB962C8B-B14F-4D97-AF65-F5344CB8AC3E}">
        <p14:creationId xmlns:p14="http://schemas.microsoft.com/office/powerpoint/2010/main" val="18425135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87927" y="365125"/>
            <a:ext cx="4750744" cy="6215784"/>
          </a:xfrm>
        </p:spPr>
        <p:txBody>
          <a:bodyPr anchor="t">
            <a:normAutofit/>
          </a:bodyPr>
          <a:lstStyle/>
          <a:p>
            <a:r>
              <a:rPr lang="it-IT" sz="2800" b="1" dirty="0"/>
              <a:t>1425. Lorenzo Monaco. Anunciación. Cappella bartolini salimbeni, Santa Trinita, Firenze.</a:t>
            </a:r>
            <a:br>
              <a:rPr lang="it-IT" sz="2800" dirty="0"/>
            </a:br>
            <a:br>
              <a:rPr lang="it-IT" sz="2800" dirty="0"/>
            </a:br>
            <a:r>
              <a:rPr lang="it-IT" sz="2400" dirty="0">
                <a:latin typeface="+mn-lt"/>
              </a:rPr>
              <a:t>La </a:t>
            </a:r>
            <a:r>
              <a:rPr lang="es-ES" sz="2400" b="0" i="0" dirty="0">
                <a:effectLst/>
                <a:latin typeface="+mn-lt"/>
              </a:rPr>
              <a:t>predela tiene escenas de la </a:t>
            </a:r>
            <a:r>
              <a:rPr lang="es-ES" sz="2400" b="0" i="1" dirty="0">
                <a:effectLst/>
                <a:latin typeface="+mn-lt"/>
              </a:rPr>
              <a:t>Visitación,</a:t>
            </a:r>
            <a:r>
              <a:rPr lang="es-ES" sz="2400" b="0" i="0" dirty="0">
                <a:effectLst/>
                <a:latin typeface="+mn-lt"/>
              </a:rPr>
              <a:t> </a:t>
            </a:r>
            <a:r>
              <a:rPr lang="es-ES" sz="2400" b="0" i="1" dirty="0">
                <a:effectLst/>
                <a:latin typeface="+mn-lt"/>
              </a:rPr>
              <a:t>Natividad y Anunciación a los Pastores,</a:t>
            </a:r>
            <a:r>
              <a:rPr lang="es-ES" sz="2400" b="0" i="0" dirty="0">
                <a:effectLst/>
                <a:latin typeface="+mn-lt"/>
              </a:rPr>
              <a:t> </a:t>
            </a:r>
            <a:r>
              <a:rPr lang="es-ES" sz="2400" b="0" i="1" dirty="0">
                <a:effectLst/>
                <a:latin typeface="+mn-lt"/>
              </a:rPr>
              <a:t>Adoración de los Reyes Magos</a:t>
            </a:r>
            <a:r>
              <a:rPr lang="es-ES" sz="2400" b="0" i="0" dirty="0">
                <a:effectLst/>
                <a:latin typeface="+mn-lt"/>
              </a:rPr>
              <a:t> y la </a:t>
            </a:r>
            <a:r>
              <a:rPr lang="es-ES" sz="2400" b="0" i="1" dirty="0">
                <a:effectLst/>
                <a:latin typeface="+mn-lt"/>
              </a:rPr>
              <a:t>Huida a Egipto.</a:t>
            </a:r>
            <a:endParaRPr lang="es-ES" sz="2400" dirty="0">
              <a:latin typeface="+mn-lt"/>
            </a:endParaRPr>
          </a:p>
        </p:txBody>
      </p:sp>
      <p:pic>
        <p:nvPicPr>
          <p:cNvPr id="4" name="Imagen 3">
            <a:extLst>
              <a:ext uri="{FF2B5EF4-FFF2-40B4-BE49-F238E27FC236}">
                <a16:creationId xmlns:a16="http://schemas.microsoft.com/office/drawing/2014/main" id="{E7D6B71C-28D9-4916-AE19-6C7F350D943D}"/>
              </a:ext>
            </a:extLst>
          </p:cNvPr>
          <p:cNvPicPr>
            <a:picLocks noChangeAspect="1"/>
          </p:cNvPicPr>
          <p:nvPr/>
        </p:nvPicPr>
        <p:blipFill rotWithShape="1">
          <a:blip r:embed="rId2">
            <a:extLst>
              <a:ext uri="{28A0092B-C50C-407E-A947-70E740481C1C}">
                <a14:useLocalDpi xmlns:a14="http://schemas.microsoft.com/office/drawing/2010/main" val="0"/>
              </a:ext>
            </a:extLst>
          </a:blip>
          <a:srcRect l="19243" t="9364" r="18636" b="10100"/>
          <a:stretch/>
        </p:blipFill>
        <p:spPr>
          <a:xfrm>
            <a:off x="5138671" y="1"/>
            <a:ext cx="7053330" cy="6858000"/>
          </a:xfrm>
          <a:prstGeom prst="rect">
            <a:avLst/>
          </a:prstGeom>
        </p:spPr>
      </p:pic>
    </p:spTree>
    <p:extLst>
      <p:ext uri="{BB962C8B-B14F-4D97-AF65-F5344CB8AC3E}">
        <p14:creationId xmlns:p14="http://schemas.microsoft.com/office/powerpoint/2010/main" val="18852842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15440876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0"/>
            <a:ext cx="11166763" cy="831273"/>
          </a:xfrm>
        </p:spPr>
        <p:txBody>
          <a:bodyPr anchor="ctr">
            <a:normAutofit/>
          </a:bodyPr>
          <a:lstStyle/>
          <a:p>
            <a:r>
              <a:rPr lang="es-ES" sz="2800" dirty="0"/>
              <a:t>Lorenzo </a:t>
            </a:r>
            <a:r>
              <a:rPr lang="es-ES" sz="2800" dirty="0" err="1"/>
              <a:t>Monaco</a:t>
            </a:r>
            <a:r>
              <a:rPr lang="es-ES" sz="2800" dirty="0"/>
              <a:t>. San Jerónimo.</a:t>
            </a:r>
          </a:p>
        </p:txBody>
      </p:sp>
      <p:pic>
        <p:nvPicPr>
          <p:cNvPr id="4" name="Imagen 3">
            <a:extLst>
              <a:ext uri="{FF2B5EF4-FFF2-40B4-BE49-F238E27FC236}">
                <a16:creationId xmlns:a16="http://schemas.microsoft.com/office/drawing/2014/main" id="{3E8A6E14-4FE2-4830-82F0-4642900C41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5242" y="831273"/>
            <a:ext cx="9361516" cy="6026727"/>
          </a:xfrm>
          <a:prstGeom prst="rect">
            <a:avLst/>
          </a:prstGeom>
        </p:spPr>
      </p:pic>
    </p:spTree>
    <p:extLst>
      <p:ext uri="{BB962C8B-B14F-4D97-AF65-F5344CB8AC3E}">
        <p14:creationId xmlns:p14="http://schemas.microsoft.com/office/powerpoint/2010/main" val="41601889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38853309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284583" cy="6215784"/>
          </a:xfrm>
        </p:spPr>
        <p:txBody>
          <a:bodyPr anchor="t">
            <a:normAutofit/>
          </a:bodyPr>
          <a:lstStyle/>
          <a:p>
            <a:r>
              <a:rPr lang="it-IT" sz="2800" b="1" dirty="0">
                <a:effectLst/>
              </a:rPr>
              <a:t>Lorenzo Monaco. Virgen con niño. </a:t>
            </a:r>
            <a:r>
              <a:rPr lang="it-IT" sz="2800" b="1" u="none" strike="noStrike" dirty="0">
                <a:effectLst/>
              </a:rPr>
              <a:t>Abbazia territoriale della Santissima Trinità di Cava de' Tirreni</a:t>
            </a:r>
            <a:r>
              <a:rPr lang="it-IT" sz="2800" b="1" dirty="0">
                <a:effectLst/>
              </a:rPr>
              <a:t>, </a:t>
            </a:r>
            <a:r>
              <a:rPr lang="it-IT" sz="2800" b="1" u="none" strike="noStrike" dirty="0">
                <a:effectLst/>
              </a:rPr>
              <a:t>Cava de' Tirreni.</a:t>
            </a:r>
            <a:br>
              <a:rPr lang="it-IT" sz="2800" b="0" dirty="0">
                <a:effectLst/>
              </a:rPr>
            </a:br>
            <a:endParaRPr lang="es-ES" dirty="0"/>
          </a:p>
        </p:txBody>
      </p:sp>
      <p:pic>
        <p:nvPicPr>
          <p:cNvPr id="4" name="Imagen 3">
            <a:extLst>
              <a:ext uri="{FF2B5EF4-FFF2-40B4-BE49-F238E27FC236}">
                <a16:creationId xmlns:a16="http://schemas.microsoft.com/office/drawing/2014/main" id="{6AD140A8-33FC-4946-8451-763674F5922F}"/>
              </a:ext>
            </a:extLst>
          </p:cNvPr>
          <p:cNvPicPr>
            <a:picLocks noChangeAspect="1"/>
          </p:cNvPicPr>
          <p:nvPr/>
        </p:nvPicPr>
        <p:blipFill rotWithShape="1">
          <a:blip r:embed="rId2">
            <a:extLst>
              <a:ext uri="{28A0092B-C50C-407E-A947-70E740481C1C}">
                <a14:useLocalDpi xmlns:a14="http://schemas.microsoft.com/office/drawing/2010/main" val="0"/>
              </a:ext>
            </a:extLst>
          </a:blip>
          <a:srcRect l="32095" r="34748" b="7691"/>
          <a:stretch/>
        </p:blipFill>
        <p:spPr>
          <a:xfrm>
            <a:off x="7811056" y="1"/>
            <a:ext cx="4380944" cy="6858000"/>
          </a:xfrm>
          <a:prstGeom prst="rect">
            <a:avLst/>
          </a:prstGeom>
        </p:spPr>
      </p:pic>
    </p:spTree>
    <p:extLst>
      <p:ext uri="{BB962C8B-B14F-4D97-AF65-F5344CB8AC3E}">
        <p14:creationId xmlns:p14="http://schemas.microsoft.com/office/powerpoint/2010/main" val="29869228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23988737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318655" y="365124"/>
            <a:ext cx="6729845" cy="1352839"/>
          </a:xfrm>
        </p:spPr>
        <p:txBody>
          <a:bodyPr anchor="t">
            <a:normAutofit/>
          </a:bodyPr>
          <a:lstStyle/>
          <a:p>
            <a:r>
              <a:rPr lang="it-IT" sz="2800" b="1" dirty="0">
                <a:effectLst/>
              </a:rPr>
              <a:t>Lorenzo Monaco. Crucifixión con dolientes. Iglesia </a:t>
            </a:r>
            <a:r>
              <a:rPr lang="it-IT" sz="2800" b="1" u="none" strike="noStrike" dirty="0">
                <a:effectLst/>
              </a:rPr>
              <a:t>di San Giovannino dei Cavalieri</a:t>
            </a:r>
            <a:r>
              <a:rPr lang="it-IT" sz="2800" b="1" dirty="0">
                <a:effectLst/>
              </a:rPr>
              <a:t>, </a:t>
            </a:r>
            <a:r>
              <a:rPr lang="it-IT" sz="2800" b="1" u="none" strike="noStrike" dirty="0">
                <a:effectLst/>
              </a:rPr>
              <a:t>Firenze</a:t>
            </a:r>
            <a:br>
              <a:rPr lang="it-IT" sz="16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71CF56F2-7D7E-446E-856B-D842C4A76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565564"/>
            <a:ext cx="7056581" cy="5292436"/>
          </a:xfrm>
          <a:prstGeom prst="rect">
            <a:avLst/>
          </a:prstGeom>
        </p:spPr>
      </p:pic>
      <p:pic>
        <p:nvPicPr>
          <p:cNvPr id="6" name="Imagen 5">
            <a:extLst>
              <a:ext uri="{FF2B5EF4-FFF2-40B4-BE49-F238E27FC236}">
                <a16:creationId xmlns:a16="http://schemas.microsoft.com/office/drawing/2014/main" id="{A3293E75-A2C3-4C06-BF37-522F2EA2D8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33740145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31190064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7619998" cy="6215784"/>
          </a:xfrm>
        </p:spPr>
        <p:txBody>
          <a:bodyPr anchor="t">
            <a:normAutofit/>
          </a:bodyPr>
          <a:lstStyle/>
          <a:p>
            <a:r>
              <a:rPr lang="it-IT" sz="2800" b="1" dirty="0">
                <a:effectLst/>
              </a:rPr>
              <a:t>Lorenzo Monaco. Virgen con niño. </a:t>
            </a:r>
            <a:r>
              <a:rPr lang="es-ES" sz="2800" b="1" i="0" u="none" strike="noStrike" baseline="0" dirty="0"/>
              <a:t>Lastra a Signa, Toscana, Italia.</a:t>
            </a:r>
            <a:endParaRPr lang="es-ES" sz="2800" b="1" dirty="0"/>
          </a:p>
        </p:txBody>
      </p:sp>
      <p:pic>
        <p:nvPicPr>
          <p:cNvPr id="4" name="Imagen 3">
            <a:extLst>
              <a:ext uri="{FF2B5EF4-FFF2-40B4-BE49-F238E27FC236}">
                <a16:creationId xmlns:a16="http://schemas.microsoft.com/office/drawing/2014/main" id="{09322311-57E3-4718-9AA6-22D4FA6F7445}"/>
              </a:ext>
            </a:extLst>
          </p:cNvPr>
          <p:cNvPicPr>
            <a:picLocks noChangeAspect="1"/>
          </p:cNvPicPr>
          <p:nvPr/>
        </p:nvPicPr>
        <p:blipFill rotWithShape="1">
          <a:blip r:embed="rId2"/>
          <a:srcRect l="11396" r="14928"/>
          <a:stretch/>
        </p:blipFill>
        <p:spPr>
          <a:xfrm>
            <a:off x="8146471" y="0"/>
            <a:ext cx="4045529" cy="6858000"/>
          </a:xfrm>
          <a:prstGeom prst="rect">
            <a:avLst/>
          </a:prstGeom>
        </p:spPr>
      </p:pic>
    </p:spTree>
    <p:extLst>
      <p:ext uri="{BB962C8B-B14F-4D97-AF65-F5344CB8AC3E}">
        <p14:creationId xmlns:p14="http://schemas.microsoft.com/office/powerpoint/2010/main" val="19642638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0E2780-BF3A-423F-809B-00F00A8DA021}"/>
              </a:ext>
            </a:extLst>
          </p:cNvPr>
          <p:cNvSpPr>
            <a:spLocks noGrp="1"/>
          </p:cNvSpPr>
          <p:nvPr>
            <p:ph type="title"/>
          </p:nvPr>
        </p:nvSpPr>
        <p:spPr>
          <a:xfrm>
            <a:off x="526473" y="365125"/>
            <a:ext cx="3643745" cy="6215784"/>
          </a:xfrm>
        </p:spPr>
        <p:txBody>
          <a:bodyPr anchor="t">
            <a:normAutofit/>
          </a:bodyPr>
          <a:lstStyle/>
          <a:p>
            <a:endParaRPr lang="es-ES" sz="2800" dirty="0"/>
          </a:p>
        </p:txBody>
      </p:sp>
    </p:spTree>
    <p:extLst>
      <p:ext uri="{BB962C8B-B14F-4D97-AF65-F5344CB8AC3E}">
        <p14:creationId xmlns:p14="http://schemas.microsoft.com/office/powerpoint/2010/main" val="6510800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5356</Words>
  <Application>Microsoft Office PowerPoint</Application>
  <PresentationFormat>Panorámica</PresentationFormat>
  <Paragraphs>115</Paragraphs>
  <Slides>105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105</vt:i4>
      </vt:variant>
    </vt:vector>
  </HeadingPairs>
  <TitlesOfParts>
    <vt:vector size="110" baseType="lpstr">
      <vt:lpstr>Arial</vt:lpstr>
      <vt:lpstr>Calibri</vt:lpstr>
      <vt:lpstr>Calibri Light</vt:lpstr>
      <vt:lpstr>Roboto</vt:lpstr>
      <vt:lpstr>Tema de Office</vt:lpstr>
      <vt:lpstr>Lorenzo Monaco</vt:lpstr>
      <vt:lpstr>1390. Lorenzo Monaco. Natividad. Gemäldegalerie, Berlín.</vt:lpstr>
      <vt:lpstr>1390. Lorenzo Monaco. Virgen con san Juan Bautista. Museo del Louvre.</vt:lpstr>
      <vt:lpstr>1392. Lorenzo Monaco. Cruz procesional. Instituto de Arte, Chicago.</vt:lpstr>
      <vt:lpstr>1394. Lorenzo Monaco. La decapitación de Santa Catalina.</vt:lpstr>
      <vt:lpstr>1394. Lorenzo Monaco. La última cena. Gemäldegalerie, Berlín.</vt:lpstr>
      <vt:lpstr>Presentación de PowerPoint</vt:lpstr>
      <vt:lpstr>Iluminaciones para libros</vt:lpstr>
      <vt:lpstr>1394. Lorenzo Monaco. Antiphonary (Choir Book 5). Biblioteca Medicea Laurenziana, Florence.  En los primeros años de la estancia de Lorenzo Monaco en el monasterio camaldalense de Santa Maria degli Angeli, además de pintar paneles devocionales, principalmente de dimensiones modestas, el joven artista se dedicó sobre todo a decorar los libros del coro del monasterio. El testimonio de su actividad temprana en el campo de los manuscritos ilustrados es proporcionado por los tres antifonarios que se conservan, desafortunadamente en condiciones bastante dañadas, en la Biblioteca Medicea Laurenziana en Florencia (Libros del Coro 1, 5 y 8), fechados en 1396, 1394 y 1395, respectivamente.</vt:lpstr>
      <vt:lpstr>1394. Lorenzo Monaco. Antiphonary (Choir Book 5). Biblioteca Medicea Laurenziana, Florencia.</vt:lpstr>
      <vt:lpstr>1396. Lorenzo Monaco. Antiphonary (Cod. Cor. 1, folio 3). Louvre.</vt:lpstr>
      <vt:lpstr>1396. Lorenzo Monaco. Antiphonary (Cod. Cor. 1, folio 63). Staatliche Museen, Berlin.</vt:lpstr>
      <vt:lpstr>1396. Lorenzo Monaco. Antiphonary (Cod. Cor. 1, folio 102). Staatliche Museen, Berlin.</vt:lpstr>
      <vt:lpstr>1396. Lorenzo Monaco. Antiphonary (Cod. Cor. 1, folio 111v). Biblioteca Apostolica, Vatican</vt:lpstr>
      <vt:lpstr>1398. Lorenzo Monaco. Antiphonary (Cod. Cor. 8, folio 102). Staatliche Museen, Berlin.</vt:lpstr>
      <vt:lpstr>1398. Lorenzo Monaco. Antiphonary (Cod. Cor. 8, folio 134). National Gallery of Art, Washington.</vt:lpstr>
      <vt:lpstr>1406. Lorenzo Monaco. Antiphonary (Cod. Cor. 7, folio 124v). Metropolitan Museum of Art, New York.  Esta miniatura fue extraída de un antifonario (uno de los principales libros del coro de la devoción católica) pintado por Lorenzo Monaco para el convento camaldalense de Santa Maria degli Angeli, Florencia. La C inicial introduce una de las respuestas para la celebración del Oficio de los Muertos: "Credo quod redemptor meus vivit, et novissimo die terra resurrecturus sum, et in carnee mea videbo Deum, Salvatorem meum" (Creo que mi Redentor vive, y que en el último día resucitaré de la tierra y en mi carne veré a Dios, mi Salvador). Dentro de la inicial, la figura de Cristo, su mano derecha levantada en juicio, emerge de un banco de nubes sobre un fondo de oro bruñido. A su derecha, un ángel hace sonar la trompeta del Juicio Final. Debajo de ellos, los muertos emergen de las grietas en el suelo rocoso, con las manos entrelazadas en oración. </vt:lpstr>
      <vt:lpstr>Escritos e iluminados durante un período de 135 años a partir de 1370, los libros del coro de Santa Maria degli Angeli representan el logro culminante del arte de la iluminación en la Florencia del Renacimiento temprano.  La campaña de decoración de principios del siglo XV fue dirigida por Lorenzo Monaco, un monje en Santa Maria degli Angeli, y el pintor e iluminador preeminente en Florencia hasta su muerte en 1423 o 1424.  La presencia convincente de las figuras y la recesión espacial dentro de esta miniatura, que refleja el nuevo estilo renacentista de pintura, son típicas de las iluminaciones del artista a lo largo de la serie.</vt:lpstr>
      <vt:lpstr>Según el biógrafo del siglo XVI Giorgio Vasari, quien los describió como los más bellos de toda Italia, los libros del coro fueron tan admirados por el papa Medici León X (r. 1513-21) que había contemplado llevarlos a la Basílica de San Pedro.  La serie completa originalmente consistía en alrededor de veinte volúmenes.  Tras la supresión del monasterio a principios del siglo XIX, dieciocho volúmenes fueron transferidos a la Biblioteca Laurenziana de Florencia (donde permanecen en la actualidad).  Para entonces, muchos de ellos ya habían sido privados de miniaturas, presumiblemente recortadas y vendidas a coleccionistas, que a menudo las enmarcaban como pinturas independientes.  En una fecha desconocida, el fragmento de Lehman se pegó en otro trozo de pergamino que luego se pegó en cartón, y las áreas a su alrededor se rellenaron con decoración de pluma.</vt:lpstr>
      <vt:lpstr>1410. Lorenzo Monaco. Antiphonary (Cod. Cor. 3, folio 59). Bernard H. Breslauer, New York.</vt:lpstr>
      <vt:lpstr>1410. Lorenzo Monaco. Gradual (Cod. H 74, folio 43r). National Gallery of Art, Washington.</vt:lpstr>
      <vt:lpstr>1410. Lorenzo Monaco. Gradual (Cod. H 74, folio 122v). Museum of Art, Cleveland. Esta inicial en forma de joya es una de una serie de retratos de profetas pintados por Lorenzo en un conjunto de libros de coro encargados por la iglesia de Santa Maria Nuova en Florencia.  Llamativo por su follaje azul y rojo anaranjado, la inicial se establece contra un suelo dorado altamente bruñido decorado con marcas de punzón, al igual que una pequeña pintura sobre tabla.  La inicial comienza el Introit (sección introductoria) a la Misa para el undécimo domingo después de Pentecostes: Deus in loco sancto suo (Dios está en su lugar santo). Lorenzo, que era un monje camaldulense, produjo una gran cantidad de trabajo: iluminaciones, pinturas sobre tabla y frescos, una indicación de que su arte fue muy estimado y buscado durante su vida.</vt:lpstr>
      <vt:lpstr>Presentación de PowerPoint</vt:lpstr>
      <vt:lpstr>1400. Lorenzo Monaco. Oración en el Huerto. Uffizi.  Lorenzo Monaco era miembro de la comunidad de monjes del convento florentino de Santa Maria degli Angioli, para el que pintó esta tabla.  Se trata de una de sus primeras obras, poniendo de manifiesto su asimilación de la pintura de Giotto, que conocería a través de los Orcagna.  La fluidez a la hora de tratar los ropajes indica la sintonía de Monaco con el Gótico Internacional.</vt:lpstr>
      <vt:lpstr>1400. Lamentación sobre Cristo Muerto. Colección privada.</vt:lpstr>
      <vt:lpstr>1404. Lorenzo Monaco. Piedad con símbolos de la pasión. Galleria dell'Accademia, Florencia. Bellosi (1965) encontró profundas conexiones con el "Bautismo" del mismo artista (Londres, National Gallery), donde el Cristo está tan cerca de este de la Academia, que el hombro y todo el brazo izquierdo se superponen prácticamente. Arriba en el centro el pelícano, a los lados el sol y la luna, a los lados están la negación de Pedro y el beso de Judas. En un lenguaje medieval se distribuyen algunos de los instrumentos más importantes de la Pasión, también conocidos como Arma Christi.  La pintura se inscribe en el gótico internacional con sus característicos dorados, la disposición más simbólica que realista de los elementos y el ritmo sinuoso de las figuras. Sin embargo, hay aspectos que confirman que el pintor no era ajeno a las novedades de la época y no duda en mostrarse como heredero de la obra de Giotto: se interesa por la anatomía y el volumen de los personajes, y  en la arquitectura y decoración del sepulcro y en la disposición del bodegón de primer plano con los ungüentos hay un claro interés por la perspectiva. </vt:lpstr>
      <vt:lpstr>1404. Lorenzo Monaco. Tríptico de San Dominno. Museo de la Colegiata de Empoli. El tríptico representa en el centro a la Virgen sentada en un gran cojín mientras sostiene en sus brazos al Niño descuartándose y aferrándose a su cuello, según el modelo iconográfico tradicional de la Virgen de la Humildad. </vt:lpstr>
      <vt:lpstr>En el compartimento izquierdo aparecen los santos Donnino y Juan el Bautista. San Donnino es reconocible gracias a la presencia del perro, que recuerda su poder taumaturgo contra la mordedura de perros rabiosos, la espada y la palma del martirio; Juan el Bautista, por otro lado, lleva el palo tradicional coronado por una pequeña cruz y lleva su vestido de pelo de camello. En el compartimento derecho, San Pedro sostiene las llaves características en su mano y el abad san Antonio se apoya en el palo en forma de tau y está flanqueado por el lechón habitual. En los dos clipei en el centro de las cúspides laterales se observan los dos protagonistas de laAnunciación. Allí se pueden encontrar las siguientes inscripciones: AVE. MARÍA. GRATIA. PLENA. DNS. TECUM. ANO. DI.M.CCCCIIII (panel central), S.DOMNINUS. M/S.IONES. BAPTISTA (panel izquierdo), S.PETRUS. APOSTOLUS / S.AMTONIUS. ABB. (panel derecho).</vt:lpstr>
      <vt:lpstr>El estilo de Lorenzo Monaco está muy influenciado por el de Gherardo Starnina; también se pueden encontrar afinidades con Ghiberti ya que ambos desarrollan el estilo gótico internacional. El tríptico presenta un espacio unificado con diferencia de altura entre los paneles laterales y el central, en el que se encuentra la Virgen hundiéndose sobre la almohada y cuya ropa desciende sobre su cuerpo ondulando. Además, la escena adquiere movimiento gracias al niño en brazos de su madre. En los paneles laterales los santos están representados en pares simétricos y están frente a la Virgen, más grande que las figuras laterales. Los santos tienen siluetas delgadas y alargadas y sobresalen más allá del borde del escalón. Las proporciones esbeltas y las cortinas de falcati muestran la influencia ejercida sobre el pintor por Lorenzo Ghiberti. El tríptico finalmente presenta algunas afinidades con otras obras contemporáneas de Gherardo Starnina:la postura del niño parece haber sido tomada de la Madonna dell'Umiltà,hoy en la Galería de los Uffizi en Florencia, en cambio los encarnados y las cortinas hacen eco de los frescos de la capilla de San Girolamo en la iglesia florentina de Santa Maria del Carmine.</vt:lpstr>
      <vt:lpstr>1405. Lorenzo Monaco. Crucifixión. Metropolitan Museum of Art, New York.  Este panel probablemente formó el pináculo central de un retablo de varios niveles, tal vez el que retrata a la Virgen con el Niño con los santos Domninus, Juan el Bautista, Pedro y Antonio Abad (Museo Diocesano, Empoli).  Al representar la Crucifixión, el artista ha excluido las numerosas figuras tradicionalmente incorporadas a la narrativa, como las multitudes de soldados, las Santas Mujeres de luto y los Ladrones, reduciendo así la composición a incluir solo a la Virgen y San Juan.  Contemplando el sacrificio de Cristo, son retratados sentados en el suelo, para un efecto compositivo o dramático.  Su tamaño relativamente grande en comparación con la figura de Cristo puede relacionarse con sus roles como intercesores para el espectador, enfatizando el aspecto devocional de la obra.</vt:lpstr>
      <vt:lpstr>1405. Lorenzo Monaco. San Pedro. Colección privada.</vt:lpstr>
      <vt:lpstr>1406. Lorenzo Monaco. Tríptico de San Lorenzo. Musée du Petit Palais, Avignon.</vt:lpstr>
      <vt:lpstr>1407. Lorenzo Monaco. Crucifixión. Lindenau-Museum, Altenburg.</vt:lpstr>
      <vt:lpstr>1407. Lorenzo Monaco. Jeremías. Colección privada.</vt:lpstr>
      <vt:lpstr>1408. Lorenzo Monaco. Altar. Musée du Louvre, Paris.</vt:lpstr>
      <vt:lpstr>1409. Lorenzo Monaco. Coronación de la Virgen. National Gallery, Londres.</vt:lpstr>
      <vt:lpstr>Presentación de PowerPoint</vt:lpstr>
      <vt:lpstr>Presentación de PowerPoint</vt:lpstr>
      <vt:lpstr>Presentación de PowerPoint</vt:lpstr>
      <vt:lpstr>Presentación de PowerPoint</vt:lpstr>
      <vt:lpstr>1409. Lorenzo Monaco. Vida de San Benito. National Gallery, Londres.</vt:lpstr>
      <vt:lpstr>1409. Lorenzo Monaco. Vida de San Benito. National Gallery, Londres.</vt:lpstr>
      <vt:lpstr>1409. Lorenzo Monaco. Vida de San Benito. National Gallery, Londres.</vt:lpstr>
      <vt:lpstr>1409. Lorenzo Monaco. Vida de San Benito. National Gallery, Londres.</vt:lpstr>
      <vt:lpstr>1409. Lorenzo Monaco. Vida de San Benito. National Gallery, Londres.</vt:lpstr>
      <vt:lpstr>1409. Lorenzo Monaco. San Benito impniendo los hábitos. National Gallery, Londres.</vt:lpstr>
      <vt:lpstr>1409. Lorenzo Monaco. San Benito impniendo los hábitos. National Gallery, Londres.</vt:lpstr>
      <vt:lpstr>1409. Lorenzo Monaco. Vida de San Benito. En el Sacro Speco. National Gallery, Londres.  Este pequeño panel está dominado por una formación rocosa escarpada. Muy por debajo de la llanura boscosa hay una cueva. La figura de pie en su boca oscura y premonitora es San Benito, que vivió como un ermitaño. Con las manos entrelazadas en oración, mira hacia arriba a una canasta que se baja hacia él, está unida a una cuerda que está fijada a un andamio equipado con una campana. Este fue el ingenioso invento de San Romano, quien ideó una forma de entregar comida a San Benito a pesar de la inaccesibilidad de su vivienda: cuando se bajaba la canasta, sonaba la campana para alertar a Benedicto para que la recogiera.</vt:lpstr>
      <vt:lpstr>Según la Leyenda Dorada, el diablo, que se muestra volando desde la izquierda, arrojó una piedra que rompió la campana; San Romano simplemente encontró nuevas formas de entregar la comida. El gesto del diablo es casi idéntico al del ángel que emerge de una brillante luz dorada a la derecha de la imagen. El ángel y el edificio en el borde derecho del panel pertenecen a la siguiente leyenda en la vida de San Benito, como se cuenta en la Leyenda Dorada. En esa historia un sacerdote recibe una orden divina de compartir su comida de Pascua con el santo, quien, debido a su aislamiento, ni siquiera sabía que era domingo de Pascua. Lo más probable es que el edificio sea la casa del sacerdote. Antes de que el panel fuera cortado, esa escena habría seguido continuamente a esta.</vt:lpstr>
      <vt:lpstr>Los bordes de oro, el escudo de armas y la inscripción ('ME DUCE', que significa 'Guíame' en latín) no son originales, y probablemente se agregaron para dar la impresión de que se trataba de un panel individual. El escudo de armas pertenece a la familia Da Verazzano de Florencia, que debe haber poseído la imagen en un momento. Alguna vez se pensó que este panel formaba parte de una predela debido a su pequeño tamaño y la escena narrativa. Sin embargo, el grano de madera del panel es vertical y las predelas casi siempre se pintaban en tablones largos y horizontales. Podría haber formado parte de un mueble pintado, como una puerta de armario, como La visión del hábito dominicano de Fra Angelico. </vt:lpstr>
      <vt:lpstr>1409. Lorenzo Monaco. Muerte de San Benito. National Gallery, Londres.</vt:lpstr>
      <vt:lpstr>Presentación de PowerPoint</vt:lpstr>
      <vt:lpstr>1410. Lorenzo Monaco. Abraham. Metropolitan Museum of Art, New York.  Estos cuatro profetas del Antiguo Testamento se encuentran entre las obras maestras de este destacado pintor florentino gótico tardío.  Cada figura tiene un atributo de identificación y realiza una pose retórica.  El sacrificio de Abraham de Isaac prefigura el de Cristo; Moisés sostiene las tablas de los Diez Mandamientos;  David, sosteniendo un cither, es considerado un antepasado directo de Cristo;  y el arca de Noé prefigura a la Iglesia.   Estas intensas figuras han recordado a los estudiosos de la escultura de Donatello y Ghiberti.</vt:lpstr>
      <vt:lpstr>1410. Lorenzo Monaco. Moisés. Metropolitan Museum of Art, New York.</vt:lpstr>
      <vt:lpstr>1410. Lorenzo Monaco. David. Metropolitan Museum of Art, New York.</vt:lpstr>
      <vt:lpstr>1410. Lorenzo Monaco. Noé. Metropolitan Museum of Art, New York.</vt:lpstr>
      <vt:lpstr>1410. Lorenzo Monaco. Visitación. Courtauld Gallery, London.</vt:lpstr>
      <vt:lpstr>1410. Lorenzo Monaco. Huida a Egipto. Galleria degli Uffizi, Florencia.</vt:lpstr>
      <vt:lpstr>1410. Lorenzo Monaco. Natividad. Metropolitan Museum of Art, New York.</vt:lpstr>
      <vt:lpstr>1410. Lorenzo Monaco. Natividad. Metropolitan Museum of Art, New York.</vt:lpstr>
      <vt:lpstr>1410. Lorenzo Monaco. Adoración de los magos. Courtauld Gallery, London.</vt:lpstr>
      <vt:lpstr>Presentación de PowerPoint</vt:lpstr>
      <vt:lpstr>1410. Lorenzo Monaco. Crucifixión. Galleria dell'Accademia, Florence.</vt:lpstr>
      <vt:lpstr>1410. Lorenzo Monaco. Isaías. Colección privada.</vt:lpstr>
      <vt:lpstr>Presentación de PowerPoint</vt:lpstr>
      <vt:lpstr>1414. Lorenzo Monaco. Coronación de la Virgen. Uffizi.  La obra es considerada una de las obras maestras italianas del Gótico Internacional. Lorenzo era un monje (“monaco”) camaldulense.  La pintura proviene del monasterio florentino donde vivía el artista.  Es un políptico, es decir una obra compuesta de varias escenas: aquella central, más grande, está dedicada a la Virgen, obviamente.</vt:lpstr>
      <vt:lpstr>El marco es parte de la obra. Es una obra maestra de madera tallada y dorada, que crea el espacio para las escenas.  El panel central es único, pero parece compuesto de tres paneles, ya que sigue la forma de las cúspides en la parte superior.  La escena se desarrolla en el paraíso, como vemos en los cielos, representados por las bandas azules y estrelladas. En la parte inferior, se representan las Historias de San Benito – fundador de la Orden Benedictina, que incluye los Camaldulenses – y de san Bernardo di Chiaravalle.</vt:lpstr>
      <vt:lpstr>El fondo dorado, muy presente en la obra, no es sólo una ostentación de riqueza, sino un recordatorio de la profunda religiosidad de Lorenzo.  Su originalidad se puede ver en la elección de colores brillantes, en las figuras alargadas y en la composición de la pañería.  La Coronación de la Virgen es considerada una de las obras maestras del gótico tardío florentino. </vt:lpstr>
      <vt:lpstr>Presentación de PowerPoint</vt:lpstr>
      <vt:lpstr>1415. Lorenzo Monaco. Tríptico Virgen y Santos. Museo di Palazzo Pretorio, Prato.</vt:lpstr>
      <vt:lpstr>1415. Lorenzo Monaco. Anunciación. Galleria dell'Accademia, Florence.</vt:lpstr>
      <vt:lpstr>1417. Lorenzo Monaco. Cristo varón de dolores. Colección privada.</vt:lpstr>
      <vt:lpstr>1418. Lorenzo Monaco. Virgen de la humildad. Nelson-Atkins Museum of Art, Kansas City.</vt:lpstr>
      <vt:lpstr>Presentación de PowerPoint</vt:lpstr>
      <vt:lpstr>1420. Lorenzo Monaco. Tríptico Virgen y Santos. Collegiata di Empoli.</vt:lpstr>
      <vt:lpstr>1420. Lorenzo Monaco. Díptico. Virgen de la humildad. Thorvaldsens Museum, Copenhagen.</vt:lpstr>
      <vt:lpstr>1420. Lorenzo Monaco. Díptico. San Jerónimo en su estudio. Rijksmuseum.</vt:lpstr>
      <vt:lpstr>1420. Lorenzo Monaco. Virgen con niño. MANC.  La escena representa a la Virgen sentada en un trono, con el Niño de pie sobre su regazo y en actitud de bendecir. Ambos visten de forma lujosa.  Detrás de ellos hay seis ángeles que llevan incensarios. La composición es sencilla, pero muestra la fusión de la tradición pictórica sienesa y florentina, propia del estilo de Lorenzo Monaco, monje de la orden camaldulense en el convento de Santa Maria degli Angeli de Florencia que ejerció gran influencia sobre la obra de Fra Angelico.  Podría ser la tabla central de un políptico, que se ha intentado reconstruir parcialmente con un «San Francisco» de una colección privada florentina a la izquierda y la «Epifanía» del Museo Narodowe de Pozna a la derecha.</vt:lpstr>
      <vt:lpstr>1420. Lorenzo Monaco. Virgen con dos ángeles. Liechtenstein Museum, Vienna.</vt:lpstr>
      <vt:lpstr>1422. Lorenzo Monaco. Adoración de los magos. Uffizi.</vt:lpstr>
      <vt:lpstr>1422. Lorenzo Monaco. Virgen de la humildad. Brooklyn Museum, New York.</vt:lpstr>
      <vt:lpstr>1424. Lorenzo Monaco. Anunciación. Collezione Alana, Newark.</vt:lpstr>
      <vt:lpstr>1424. Lorenzo Monaco. Matrimonio de la Virgen. Santa Trinita, Florence.</vt:lpstr>
      <vt:lpstr>Presentación de PowerPoint</vt:lpstr>
      <vt:lpstr>Cappella bartolini salimbeni, Santa Trinita, Firenze.</vt:lpstr>
      <vt:lpstr>La Capilla Bartolini Salimbeni (en italiano: Cappella Bartolini Salimbeni)es una capilla en la iglesia de Santa Trinita, Florencia, Italia central.  Su decoración de Lorenzo Monaco, que data de la década de 1420, es uno de los pocos ejemplos sobrevivientes de frescos góticos internacionales en Italia.  La capilla ha conservado otros elementos originales, como su retablo, una Anunciación, también de Mónaco, y las barandillas.</vt:lpstr>
      <vt:lpstr>1425. Lorenzo Monaco. Encuentro de San Joaquín y Santa Ana.  Cappella bartolini salimbeni, Santa Trinita, Firenze.</vt:lpstr>
      <vt:lpstr>1425. Lorenzo Monaco. Presentación de la virgen en el templo. Cappella bartolini salimbeni, Santa Trinita, Firenze.  Esta escena contiene varias pistas de numerología en los pasos (tres y siete, el número de las virtudes teologales y todas las virtudes respectivamente) y en los arcos del Templo de Salomón (tres como la Santísima Trinidad).</vt:lpstr>
      <vt:lpstr>1425. Lorenzo Monaco. Bodas de la virgen. Cappella bartolini salimbeni, Santa Trinita, Firenze.</vt:lpstr>
      <vt:lpstr>1425. Lorenzo Monaco. Dormición de la virgen.  Cappella bartolini salimbeni, Santa Trinita, Firenze.</vt:lpstr>
      <vt:lpstr>1425. Lorenzo Monaco. La virgen camino del paraiso.  Cappella bartolini salimbeni, Santa Trinita, Firenze.</vt:lpstr>
      <vt:lpstr>1425. Lorenzo Monaco. Profetas. Cappella bartolini salimbeni, Santa Trinita, Firenze.  David, Isaías, Malaquías y Miqueas.</vt:lpstr>
      <vt:lpstr>1425. Lorenzo Monaco. Profeta Miqueas. Cappella bartolini salimbeni, Santa Trinita, Firenze.</vt:lpstr>
      <vt:lpstr>1425. Lorenzo Monaco. Profeta. Cappella bartolini salimbeni, Santa Trinita, Firenze.</vt:lpstr>
      <vt:lpstr>1425. Lorenzo Monaco. San Juan Bautista. Cappella bartolini salimbeni, Santa Trinita, Firenze.</vt:lpstr>
      <vt:lpstr>1425. Lorenzo Monaco. Anunciación. Cappella bartolini salimbeni, Santa Trinita, Firenze.  La predela tiene escenas de la Visitación, Natividad y Anunciación a los Pastores, Adoración de los Reyes Magos y la Huida a Egipto.</vt:lpstr>
      <vt:lpstr>Presentación de PowerPoint</vt:lpstr>
      <vt:lpstr>Lorenzo Monaco. San Jerónimo.</vt:lpstr>
      <vt:lpstr>Presentación de PowerPoint</vt:lpstr>
      <vt:lpstr>Lorenzo Monaco. Virgen con niño. Abbazia territoriale della Santissima Trinità di Cava de' Tirreni, Cava de' Tirreni. </vt:lpstr>
      <vt:lpstr>Presentación de PowerPoint</vt:lpstr>
      <vt:lpstr>Lorenzo Monaco. Crucifixión con dolientes. Iglesia di San Giovannino dei Cavalieri, Firenze </vt:lpstr>
      <vt:lpstr>Presentación de PowerPoint</vt:lpstr>
      <vt:lpstr>Lorenzo Monaco. Virgen con niño. Lastra a Signa, Toscana, Italia.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Lorenzo Monaco</dc:title>
  <dc:creator>Miguel Velayos García</dc:creator>
  <cp:lastModifiedBy>Miguel Velayos García</cp:lastModifiedBy>
  <cp:revision>8</cp:revision>
  <dcterms:created xsi:type="dcterms:W3CDTF">2021-04-11T09:26:24Z</dcterms:created>
  <dcterms:modified xsi:type="dcterms:W3CDTF">2021-10-30T10:59:40Z</dcterms:modified>
</cp:coreProperties>
</file>