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7" r:id="rId5"/>
    <p:sldId id="271" r:id="rId6"/>
    <p:sldId id="259" r:id="rId7"/>
    <p:sldId id="260" r:id="rId8"/>
    <p:sldId id="261" r:id="rId9"/>
    <p:sldId id="274" r:id="rId10"/>
    <p:sldId id="263" r:id="rId11"/>
    <p:sldId id="264" r:id="rId12"/>
    <p:sldId id="262" r:id="rId13"/>
    <p:sldId id="265" r:id="rId14"/>
    <p:sldId id="278" r:id="rId15"/>
    <p:sldId id="266" r:id="rId16"/>
    <p:sldId id="267" r:id="rId17"/>
    <p:sldId id="273" r:id="rId18"/>
    <p:sldId id="276" r:id="rId19"/>
    <p:sldId id="272" r:id="rId20"/>
    <p:sldId id="268" r:id="rId21"/>
    <p:sldId id="269" r:id="rId22"/>
    <p:sldId id="270" r:id="rId23"/>
    <p:sldId id="275"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97769-508B-48C7-8321-8D70A2E92C9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0B17A1-B291-444D-97AD-98B475E8A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D5622FD-08C7-421F-92B2-985AF0109A1A}"/>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9086CC3-639D-4DC7-9CA7-6850A5296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EA136D6-6E84-49A6-9F18-51E4924A2D9F}"/>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139893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519341-4E9C-49FA-B3FE-2EDA590E27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F997AE-F42C-41F8-BAA7-0B26202E59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9B9E8F-BB9A-4E73-89C2-5257FDC0DFE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24ECD2D8-3F40-4ABC-BF9A-F77CEFE081B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B0209C-9389-431D-9EE4-65C6762A4168}"/>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93149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D20992-BABB-4EBE-B69B-A0D6A3EC9C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1900119-DDCF-49B0-9F1C-6EA9CA83F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E78451-FF07-4CBD-859E-C7B8ABF44D38}"/>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C7EED3CC-B166-423A-907F-07265FE322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55367A-8A4C-4312-AD96-0D5C2C6F881A}"/>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567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8C31B-735F-4EAF-851A-E98985B04C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5D2611-4132-4940-9118-F924C10C927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7B97F61-5CC1-4A7B-B8C4-450811FBCDA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1543E55-66D3-4922-BB05-173F766775A3}"/>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CCC5FB48-380D-4FC5-82DE-C013501CD42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AE0092-EB71-41EC-B2E2-61B5E053047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3888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CC5BC0-44F9-4B2E-86DA-E82B104D445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14EFCF0-F816-4B60-92C8-0AF397E380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6F345FA-5ABD-422F-AEFE-C728F27FE8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2964A8C-A6FF-4B6F-B9D3-A8C60B305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5B7382-1371-48A7-8E85-F9DF52BDB7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B92DDA1-20CD-4E60-82A7-F77CD552387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8" name="Marcador de pie de página 7">
            <a:extLst>
              <a:ext uri="{FF2B5EF4-FFF2-40B4-BE49-F238E27FC236}">
                <a16:creationId xmlns:a16="http://schemas.microsoft.com/office/drawing/2014/main" id="{420113EF-5B7F-40B6-8E44-A479AC7B37A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3EBB351-F2DD-4E3F-8ADF-87CC8EEAB800}"/>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77229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BDC69-A172-4E9D-92D0-321D9AB8871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7A6E278-8B8D-44D4-AC54-82E5BE40CB10}"/>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4" name="Marcador de pie de página 3">
            <a:extLst>
              <a:ext uri="{FF2B5EF4-FFF2-40B4-BE49-F238E27FC236}">
                <a16:creationId xmlns:a16="http://schemas.microsoft.com/office/drawing/2014/main" id="{59D82C62-F2D9-4493-A2E3-DFC6510AC8F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1EE4423-8BC6-4C1E-9AD2-97AFDF3E0439}"/>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1678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E66FB7-B942-4CDE-8C4A-7F745DBA8EC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3" name="Marcador de pie de página 2">
            <a:extLst>
              <a:ext uri="{FF2B5EF4-FFF2-40B4-BE49-F238E27FC236}">
                <a16:creationId xmlns:a16="http://schemas.microsoft.com/office/drawing/2014/main" id="{38D41181-2B4A-4DD9-BA1B-1482B77E05E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0589FE2-27C0-4C38-A295-C4981B5CEE8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230060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558C5E-CD62-474E-B657-93184A56BA4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19386F-089B-4F79-B6BF-AFA774D30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3CBB277-F4AE-4AF2-A630-82A053577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621513-BF6F-4F54-94FD-B607774C61E2}"/>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8F5AABA4-67CD-4396-A76E-772E9D988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475EEE-AB9D-4F3F-99BB-A80AD2B20D67}"/>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25897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751C74-5B70-46D5-92E5-CAD759E720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6FA223-A527-4BE3-8C5E-A25B27D1E0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14B481-1F1A-46A5-B9FC-FE520CDDA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027FC-971C-4703-8369-D626C32E7C57}"/>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6" name="Marcador de pie de página 5">
            <a:extLst>
              <a:ext uri="{FF2B5EF4-FFF2-40B4-BE49-F238E27FC236}">
                <a16:creationId xmlns:a16="http://schemas.microsoft.com/office/drawing/2014/main" id="{340EEFA9-B74B-4ACA-B2C5-DE6F86D2009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453FD8B-884D-4F60-BF0F-E30403AC4BDB}"/>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77205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25E5F-67E2-4182-AA68-DF347515D2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699DDB-D842-40C6-A71C-EF39F795A6E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5AE41D-7D0C-4CE8-83EC-007769BAAF71}"/>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37D15DF0-CDB3-4EAE-8ACC-0246E1B2F9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C64132-B473-48F8-B84C-2F206653A11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3813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20A634-8BF8-4ABB-B964-9C5CA2D2CC2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4D45128-4BF1-438F-927D-3350CE25370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004EB-F608-42A6-93C5-ECDBE40EC374}"/>
              </a:ext>
            </a:extLst>
          </p:cNvPr>
          <p:cNvSpPr>
            <a:spLocks noGrp="1"/>
          </p:cNvSpPr>
          <p:nvPr>
            <p:ph type="dt" sz="half" idx="10"/>
          </p:nvPr>
        </p:nvSpPr>
        <p:spPr/>
        <p:txBody>
          <a:body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B1780197-DED6-4F00-B381-415304F56A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DAEA417-E043-4C68-B520-95F5D05CBD3E}"/>
              </a:ext>
            </a:extLst>
          </p:cNvPr>
          <p:cNvSpPr>
            <a:spLocks noGrp="1"/>
          </p:cNvSpPr>
          <p:nvPr>
            <p:ph type="sldNum" sz="quarter" idx="12"/>
          </p:nvPr>
        </p:nvSpPr>
        <p:spPr/>
        <p:txBody>
          <a:bodyPr/>
          <a:lstStyle/>
          <a:p>
            <a:fld id="{24D0E4B7-58F8-453D-9E03-4D1146424109}" type="slidenum">
              <a:rPr lang="es-ES" smtClean="0"/>
              <a:t>‹Nº›</a:t>
            </a:fld>
            <a:endParaRPr lang="es-ES"/>
          </a:p>
        </p:txBody>
      </p:sp>
    </p:spTree>
    <p:extLst>
      <p:ext uri="{BB962C8B-B14F-4D97-AF65-F5344CB8AC3E}">
        <p14:creationId xmlns:p14="http://schemas.microsoft.com/office/powerpoint/2010/main" val="38447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659E6F9-D9EF-432D-BDBB-04F8B7524B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709B6D-B67C-46F3-9446-BC87D1F354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EAAC9-C9F5-4B30-A017-6CB56DB59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1206-8945-4D8E-B994-87DDAD57A7A3}" type="datetimeFigureOut">
              <a:rPr lang="es-ES" smtClean="0"/>
              <a:t>03/10/2021</a:t>
            </a:fld>
            <a:endParaRPr lang="es-ES"/>
          </a:p>
        </p:txBody>
      </p:sp>
      <p:sp>
        <p:nvSpPr>
          <p:cNvPr id="5" name="Marcador de pie de página 4">
            <a:extLst>
              <a:ext uri="{FF2B5EF4-FFF2-40B4-BE49-F238E27FC236}">
                <a16:creationId xmlns:a16="http://schemas.microsoft.com/office/drawing/2014/main" id="{D3F8CEFA-BBAE-4BAE-844F-8E8A2EE56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1EDFB7B-4B9A-4CCF-9A4E-2CBFC5313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0E4B7-58F8-453D-9E03-4D1146424109}" type="slidenum">
              <a:rPr lang="es-ES" smtClean="0"/>
              <a:t>‹Nº›</a:t>
            </a:fld>
            <a:endParaRPr lang="es-ES"/>
          </a:p>
        </p:txBody>
      </p:sp>
    </p:spTree>
    <p:extLst>
      <p:ext uri="{BB962C8B-B14F-4D97-AF65-F5344CB8AC3E}">
        <p14:creationId xmlns:p14="http://schemas.microsoft.com/office/powerpoint/2010/main" val="1196594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museuepiscopalvic.com/es/colleccions/gotico/retablo-de-advocacion-franciscana-mev-12-13-51-71471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823F1-24B7-4161-9747-AC7FD7C16906}"/>
              </a:ext>
            </a:extLst>
          </p:cNvPr>
          <p:cNvSpPr>
            <a:spLocks noGrp="1"/>
          </p:cNvSpPr>
          <p:nvPr>
            <p:ph type="ctrTitle"/>
          </p:nvPr>
        </p:nvSpPr>
        <p:spPr/>
        <p:txBody>
          <a:bodyPr>
            <a:normAutofit fontScale="90000"/>
          </a:bodyPr>
          <a:lstStyle/>
          <a:p>
            <a:r>
              <a:rPr lang="es-ES" sz="8800" b="1" dirty="0"/>
              <a:t>Lluís </a:t>
            </a:r>
            <a:r>
              <a:rPr lang="es-ES" sz="8800" b="1" dirty="0" err="1"/>
              <a:t>Borrassà</a:t>
            </a:r>
            <a:r>
              <a:rPr lang="es-ES" sz="8800" b="1" dirty="0"/>
              <a:t> </a:t>
            </a:r>
            <a:br>
              <a:rPr lang="es-ES" sz="8800" b="1" dirty="0"/>
            </a:br>
            <a:r>
              <a:rPr lang="es-ES" sz="8800" b="1" dirty="0"/>
              <a:t>1360 - 1425</a:t>
            </a:r>
          </a:p>
        </p:txBody>
      </p:sp>
    </p:spTree>
    <p:extLst>
      <p:ext uri="{BB962C8B-B14F-4D97-AF65-F5344CB8AC3E}">
        <p14:creationId xmlns:p14="http://schemas.microsoft.com/office/powerpoint/2010/main" val="30068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a:bodyPr>
          <a:lstStyle/>
          <a:p>
            <a:pPr>
              <a:lnSpc>
                <a:spcPct val="107000"/>
              </a:lnSpc>
              <a:spcBef>
                <a:spcPts val="600"/>
              </a:spcBef>
              <a:spcAft>
                <a:spcPts val="600"/>
              </a:spcAft>
            </a:pPr>
            <a:r>
              <a:rPr lang="es-ES" sz="2400" dirty="0">
                <a:effectLst/>
                <a:ea typeface="Times New Roman" panose="02020603050405020304" pitchFamily="18" charset="0"/>
                <a:cs typeface="Times New Roman" panose="02020603050405020304" pitchFamily="18" charset="0"/>
              </a:rPr>
              <a:t>Recoge la herencia </a:t>
            </a:r>
            <a:r>
              <a:rPr lang="es-ES" sz="2400" u="none" strike="noStrike" dirty="0">
                <a:effectLst/>
                <a:ea typeface="Times New Roman" panose="02020603050405020304" pitchFamily="18" charset="0"/>
                <a:cs typeface="Times New Roman" panose="02020603050405020304" pitchFamily="18" charset="0"/>
              </a:rPr>
              <a:t>italianizante</a:t>
            </a:r>
            <a:r>
              <a:rPr lang="es-ES" sz="2400" dirty="0">
                <a:effectLst/>
                <a:ea typeface="Times New Roman" panose="02020603050405020304" pitchFamily="18" charset="0"/>
                <a:cs typeface="Times New Roman" panose="02020603050405020304" pitchFamily="18" charset="0"/>
              </a:rPr>
              <a:t> de los hermanos </a:t>
            </a:r>
            <a:r>
              <a:rPr lang="es-ES" sz="2400" u="none" strike="noStrike" dirty="0">
                <a:effectLst/>
                <a:ea typeface="Times New Roman" panose="02020603050405020304" pitchFamily="18" charset="0"/>
                <a:cs typeface="Times New Roman" panose="02020603050405020304" pitchFamily="18" charset="0"/>
              </a:rPr>
              <a:t>Serra</a:t>
            </a:r>
            <a:r>
              <a:rPr lang="es-ES" sz="2400" dirty="0">
                <a:effectLst/>
                <a:ea typeface="Times New Roman" panose="02020603050405020304" pitchFamily="18" charset="0"/>
                <a:cs typeface="Times New Roman" panose="02020603050405020304" pitchFamily="18" charset="0"/>
              </a:rPr>
              <a:t>, a la que dota de mayor expresividad y dramatismo. Se le considera el introductor del estilo </a:t>
            </a:r>
            <a:r>
              <a:rPr lang="es-ES" sz="2400" u="none" strike="noStrike" dirty="0">
                <a:effectLst/>
                <a:ea typeface="Times New Roman" panose="02020603050405020304" pitchFamily="18" charset="0"/>
                <a:cs typeface="Times New Roman" panose="02020603050405020304" pitchFamily="18" charset="0"/>
              </a:rPr>
              <a:t>gótico internacional</a:t>
            </a:r>
            <a:r>
              <a:rPr lang="es-ES" sz="2400" dirty="0">
                <a:effectLst/>
                <a:ea typeface="Times New Roman" panose="02020603050405020304" pitchFamily="18" charset="0"/>
                <a:cs typeface="Times New Roman" panose="02020603050405020304" pitchFamily="18" charset="0"/>
              </a:rPr>
              <a:t> en </a:t>
            </a:r>
            <a:r>
              <a:rPr lang="es-ES" sz="2400" u="none" strike="noStrike" dirty="0">
                <a:effectLst/>
                <a:ea typeface="Times New Roman" panose="02020603050405020304" pitchFamily="18" charset="0"/>
                <a:cs typeface="Times New Roman" panose="02020603050405020304" pitchFamily="18" charset="0"/>
              </a:rPr>
              <a:t>Cataluña</a:t>
            </a:r>
            <a:r>
              <a:rPr lang="es-ES" sz="2400" dirty="0">
                <a:effectLst/>
                <a:ea typeface="Times New Roman" panose="02020603050405020304" pitchFamily="18" charset="0"/>
                <a:cs typeface="Times New Roman" panose="02020603050405020304" pitchFamily="18" charset="0"/>
              </a:rPr>
              <a:t>.</a:t>
            </a:r>
            <a:endParaRPr lang="es-ES" sz="24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400" dirty="0">
                <a:effectLst/>
                <a:ea typeface="Times New Roman" panose="02020603050405020304" pitchFamily="18" charset="0"/>
                <a:cs typeface="Times New Roman" panose="02020603050405020304" pitchFamily="18" charset="0"/>
              </a:rPr>
              <a:t>Pintó numerosos </a:t>
            </a:r>
            <a:r>
              <a:rPr lang="es-ES" sz="2400" u="none" strike="noStrike" dirty="0">
                <a:effectLst/>
                <a:ea typeface="Times New Roman" panose="02020603050405020304" pitchFamily="18" charset="0"/>
                <a:cs typeface="Times New Roman" panose="02020603050405020304" pitchFamily="18" charset="0"/>
              </a:rPr>
              <a:t>retablos</a:t>
            </a:r>
            <a:r>
              <a:rPr lang="es-ES" sz="2400" dirty="0">
                <a:effectLst/>
                <a:ea typeface="Times New Roman" panose="02020603050405020304" pitchFamily="18" charset="0"/>
                <a:cs typeface="Times New Roman" panose="02020603050405020304" pitchFamily="18" charset="0"/>
              </a:rPr>
              <a:t>, de cuerpos superpuestos, con un cromatismo brillante.</a:t>
            </a:r>
            <a:endParaRPr lang="es-ES" sz="24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s-ES" sz="2400" dirty="0">
                <a:effectLst/>
                <a:ea typeface="Times New Roman" panose="02020603050405020304" pitchFamily="18" charset="0"/>
                <a:cs typeface="Times New Roman" panose="02020603050405020304" pitchFamily="18" charset="0"/>
              </a:rPr>
              <a:t>Influyó en artistas posteriores, como </a:t>
            </a:r>
            <a:r>
              <a:rPr lang="es-ES" sz="2400" u="none" strike="noStrike" dirty="0">
                <a:effectLst/>
                <a:ea typeface="Times New Roman" panose="02020603050405020304" pitchFamily="18" charset="0"/>
                <a:cs typeface="Times New Roman" panose="02020603050405020304" pitchFamily="18" charset="0"/>
              </a:rPr>
              <a:t>Joan Mates</a:t>
            </a:r>
            <a:r>
              <a:rPr lang="es-ES" sz="2400" dirty="0">
                <a:effectLst/>
                <a:ea typeface="Times New Roman" panose="02020603050405020304" pitchFamily="18" charset="0"/>
                <a:cs typeface="Times New Roman" panose="02020603050405020304" pitchFamily="18" charset="0"/>
              </a:rPr>
              <a:t> o </a:t>
            </a:r>
            <a:r>
              <a:rPr lang="es-ES" sz="2400" u="none" strike="noStrike" dirty="0">
                <a:effectLst/>
                <a:ea typeface="Times New Roman" panose="02020603050405020304" pitchFamily="18" charset="0"/>
                <a:cs typeface="Times New Roman" panose="02020603050405020304" pitchFamily="18" charset="0"/>
              </a:rPr>
              <a:t>Bernardo Martorell</a:t>
            </a:r>
            <a:r>
              <a:rPr lang="es-ES" sz="2400" dirty="0">
                <a:effectLst/>
                <a:ea typeface="Times New Roman" panose="02020603050405020304" pitchFamily="18" charset="0"/>
                <a:cs typeface="Times New Roman" panose="02020603050405020304" pitchFamily="18" charset="0"/>
              </a:rPr>
              <a:t>.</a:t>
            </a:r>
            <a:endParaRPr lang="es-ES" sz="2400" dirty="0">
              <a:effectLst/>
              <a:ea typeface="Calibri" panose="020F0502020204030204" pitchFamily="34" charset="0"/>
              <a:cs typeface="Times New Roman" panose="02020603050405020304" pitchFamily="18" charset="0"/>
            </a:endParaRPr>
          </a:p>
          <a:p>
            <a:pPr algn="l"/>
            <a:endParaRPr lang="es-ES" sz="4000" dirty="0"/>
          </a:p>
        </p:txBody>
      </p:sp>
    </p:spTree>
    <p:extLst>
      <p:ext uri="{BB962C8B-B14F-4D97-AF65-F5344CB8AC3E}">
        <p14:creationId xmlns:p14="http://schemas.microsoft.com/office/powerpoint/2010/main" val="35643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8B1F40-30D4-48E8-ADF9-4CE5786F59DF}"/>
              </a:ext>
            </a:extLst>
          </p:cNvPr>
          <p:cNvSpPr>
            <a:spLocks noGrp="1"/>
          </p:cNvSpPr>
          <p:nvPr>
            <p:ph idx="1"/>
          </p:nvPr>
        </p:nvSpPr>
        <p:spPr>
          <a:xfrm>
            <a:off x="838200" y="457200"/>
            <a:ext cx="10515600" cy="5719763"/>
          </a:xfrm>
        </p:spPr>
        <p:txBody>
          <a:bodyPr>
            <a:normAutofit fontScale="77500" lnSpcReduction="20000"/>
          </a:bodyPr>
          <a:lstStyle/>
          <a:p>
            <a:r>
              <a:rPr lang="es-ES" b="0" i="0" dirty="0">
                <a:effectLst/>
              </a:rPr>
              <a:t>Representante del estilo internacional en Cataluña. </a:t>
            </a:r>
          </a:p>
          <a:p>
            <a:r>
              <a:rPr lang="es-ES" b="0" i="0" dirty="0">
                <a:effectLst/>
              </a:rPr>
              <a:t>De las obras documentadas que han llegado hasta nosotros, la primera es el retablo de </a:t>
            </a:r>
            <a:r>
              <a:rPr lang="es-ES" b="0" i="0" dirty="0" err="1">
                <a:effectLst/>
              </a:rPr>
              <a:t>Copons</a:t>
            </a:r>
            <a:r>
              <a:rPr lang="es-ES" b="0" i="0" dirty="0">
                <a:effectLst/>
              </a:rPr>
              <a:t> de 1402, a la que hay que sumar el </a:t>
            </a:r>
            <a:r>
              <a:rPr lang="es-ES" b="0" i="1" dirty="0">
                <a:effectLst/>
              </a:rPr>
              <a:t>Retablo de la Virgen y san Jorge</a:t>
            </a:r>
            <a:r>
              <a:rPr lang="es-ES" b="0" i="0" dirty="0">
                <a:effectLst/>
              </a:rPr>
              <a:t> de Villafranca de Penedés, particularmente la predela, que, pese a haberse realizado con colaboración de taller permite valorar hasta qué punto </a:t>
            </a:r>
            <a:r>
              <a:rPr lang="es-ES" b="0" i="0" dirty="0" err="1">
                <a:effectLst/>
              </a:rPr>
              <a:t>Borrassà</a:t>
            </a:r>
            <a:r>
              <a:rPr lang="es-ES" b="0" i="0" dirty="0">
                <a:effectLst/>
              </a:rPr>
              <a:t> había roto en esos años con la tradición de la pintura ítalo-gótica, personificada entonces en los hermanos Serra y su taller, con sus figuras casi hieráticas dispuestas en primer plano. </a:t>
            </a:r>
          </a:p>
          <a:p>
            <a:r>
              <a:rPr lang="es-ES" b="0" i="0" dirty="0">
                <a:effectLst/>
              </a:rPr>
              <a:t>Esta tendencia se incrementará más en las obras posteriores, como en el retablo del convento de Santa Clara de Vic, concluido en 1415 (Museo Episcopal de Vic). </a:t>
            </a:r>
          </a:p>
          <a:p>
            <a:r>
              <a:rPr lang="es-ES" b="0" i="0" dirty="0">
                <a:effectLst/>
              </a:rPr>
              <a:t>En las obras de </a:t>
            </a:r>
            <a:r>
              <a:rPr lang="es-ES" b="0" i="0" dirty="0" err="1">
                <a:effectLst/>
              </a:rPr>
              <a:t>Borrassà</a:t>
            </a:r>
            <a:r>
              <a:rPr lang="es-ES" b="0" i="0" dirty="0">
                <a:effectLst/>
              </a:rPr>
              <a:t> ya se constata el naturalismo del gótico internacional con una pintura más narrativa, que incorpora detalles tomados de la vida cotidiana y vestidos propios de la moda de la época y está dotada de un colori­do mucho más vivo y contrastado. </a:t>
            </a:r>
          </a:p>
          <a:p>
            <a:r>
              <a:rPr lang="es-ES" b="0" i="0" dirty="0">
                <a:effectLst/>
              </a:rPr>
              <a:t>Las características antes citadas se aprecian en dos tablas que conserva el Museo del Prado, una de mano de Luis </a:t>
            </a:r>
            <a:r>
              <a:rPr lang="es-ES" b="0" i="0" dirty="0" err="1">
                <a:effectLst/>
              </a:rPr>
              <a:t>Borrassà</a:t>
            </a:r>
            <a:r>
              <a:rPr lang="es-ES" b="0" i="0" dirty="0">
                <a:effectLst/>
              </a:rPr>
              <a:t> y la otra de alguno de sus discípulos. La primera, considerada antes como obra de un discípulo de </a:t>
            </a:r>
            <a:r>
              <a:rPr lang="es-ES" b="0" i="0" dirty="0" err="1">
                <a:effectLst/>
              </a:rPr>
              <a:t>Borrassà</a:t>
            </a:r>
            <a:r>
              <a:rPr lang="es-ES" b="0" i="0" dirty="0">
                <a:effectLst/>
              </a:rPr>
              <a:t>, ahora se atribuye a su mano y se sabe que formó parte de un </a:t>
            </a:r>
            <a:r>
              <a:rPr lang="es-ES" b="0" i="1" dirty="0">
                <a:effectLst/>
              </a:rPr>
              <a:t>Retablo de san Hipólito</a:t>
            </a:r>
            <a:r>
              <a:rPr lang="es-ES" b="0" i="0" dirty="0">
                <a:effectLst/>
              </a:rPr>
              <a:t>, del que se conservan cuatro tablas. Además de la del Prado, han llegado hasta nosotros </a:t>
            </a:r>
            <a:r>
              <a:rPr lang="es-ES" b="0" i="1" dirty="0">
                <a:effectLst/>
              </a:rPr>
              <a:t>San Hipólito bendiciendo a un niño</a:t>
            </a:r>
            <a:r>
              <a:rPr lang="es-ES" b="0" i="0" dirty="0">
                <a:effectLst/>
              </a:rPr>
              <a:t> (colección Franz Mayer, en depósito en el Museo de San Carlos de México), </a:t>
            </a:r>
            <a:r>
              <a:rPr lang="es-ES" b="0" i="1" dirty="0">
                <a:effectLst/>
              </a:rPr>
              <a:t>Martirio de san Hipólito</a:t>
            </a:r>
            <a:r>
              <a:rPr lang="es-ES" b="0" i="0" dirty="0">
                <a:effectLst/>
              </a:rPr>
              <a:t> (colección particular, Barcelona) y </a:t>
            </a:r>
            <a:r>
              <a:rPr lang="es-ES" b="0" i="1" dirty="0">
                <a:effectLst/>
              </a:rPr>
              <a:t>Degollación de los servidores de san Hipólito</a:t>
            </a:r>
            <a:r>
              <a:rPr lang="es-ES" b="0" i="0" dirty="0">
                <a:effectLst/>
              </a:rPr>
              <a:t> (colección privada, Barcelona).</a:t>
            </a:r>
            <a:endParaRPr lang="es-ES" dirty="0"/>
          </a:p>
        </p:txBody>
      </p:sp>
    </p:spTree>
    <p:extLst>
      <p:ext uri="{BB962C8B-B14F-4D97-AF65-F5344CB8AC3E}">
        <p14:creationId xmlns:p14="http://schemas.microsoft.com/office/powerpoint/2010/main" val="3544885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5CD1B6F-1423-4D11-913A-2B97996642DF}"/>
              </a:ext>
            </a:extLst>
          </p:cNvPr>
          <p:cNvSpPr>
            <a:spLocks noGrp="1"/>
          </p:cNvSpPr>
          <p:nvPr>
            <p:ph idx="1"/>
          </p:nvPr>
        </p:nvSpPr>
        <p:spPr>
          <a:xfrm>
            <a:off x="838200" y="193964"/>
            <a:ext cx="10515600" cy="5982999"/>
          </a:xfrm>
        </p:spPr>
        <p:txBody>
          <a:bodyPr>
            <a:normAutofit fontScale="92500" lnSpcReduction="10000"/>
          </a:bodyPr>
          <a:lstStyle/>
          <a:p>
            <a:r>
              <a:rPr lang="es-ES" sz="2400" b="0" i="0" dirty="0">
                <a:effectLst/>
              </a:rPr>
              <a:t>En la obra de </a:t>
            </a:r>
            <a:r>
              <a:rPr lang="es-ES" sz="2400" b="0" i="0" dirty="0" err="1">
                <a:effectLst/>
              </a:rPr>
              <a:t>Borrassà</a:t>
            </a:r>
            <a:r>
              <a:rPr lang="es-ES" sz="2400" b="0" i="0" dirty="0">
                <a:effectLst/>
              </a:rPr>
              <a:t>, la disposición de las escenas, los gestos de los personajes se hacen más naturales bajo la influencia francesa. </a:t>
            </a:r>
          </a:p>
          <a:p>
            <a:r>
              <a:rPr lang="es-ES" sz="2400" b="0" i="0" dirty="0">
                <a:effectLst/>
              </a:rPr>
              <a:t>A la influencia artística tradicional venida de Francia, se le une la influencia cultural traída por los trovadores y por la unión de miembros de las familias dinásticas francesas y catalanas. </a:t>
            </a:r>
          </a:p>
          <a:p>
            <a:r>
              <a:rPr lang="es-ES" sz="2400" b="0" i="0" dirty="0" err="1">
                <a:effectLst/>
              </a:rPr>
              <a:t>Borrassà</a:t>
            </a:r>
            <a:r>
              <a:rPr lang="es-ES" sz="2400" b="0" i="0" dirty="0">
                <a:effectLst/>
              </a:rPr>
              <a:t> aparece en Barcelona al mismo tiempo que Violante de Bar. La joven reina introduce los primeros elementos de la cultura francesa en la corte de Juan I de Aragón, monarca amante de las letras y de las artes, punto de encuentro entre los trovadores provenzales y una sociedad brillante y cultivada. </a:t>
            </a:r>
          </a:p>
          <a:p>
            <a:r>
              <a:rPr lang="es-ES" sz="2400" b="0" i="0" dirty="0">
                <a:effectLst/>
              </a:rPr>
              <a:t>Lluís </a:t>
            </a:r>
            <a:r>
              <a:rPr lang="es-ES" sz="2400" b="0" i="0" dirty="0" err="1">
                <a:effectLst/>
              </a:rPr>
              <a:t>Borrassà</a:t>
            </a:r>
            <a:r>
              <a:rPr lang="es-ES" sz="2400" b="0" i="0" dirty="0">
                <a:effectLst/>
              </a:rPr>
              <a:t>, quien estuvo presente en 1388 en las fiestas de coronación (realiza las pinturas para las decoraciones de las solemnes entradas, ceremonia de coronación y otras fiestas cortesanas y populares). </a:t>
            </a:r>
          </a:p>
          <a:p>
            <a:r>
              <a:rPr lang="es-ES" sz="2400" b="0" i="0" dirty="0">
                <a:effectLst/>
              </a:rPr>
              <a:t>En Barcelona, </a:t>
            </a:r>
            <a:r>
              <a:rPr lang="es-ES" sz="2400" b="0" i="0" dirty="0" err="1">
                <a:effectLst/>
              </a:rPr>
              <a:t>Borrassà</a:t>
            </a:r>
            <a:r>
              <a:rPr lang="es-ES" sz="2400" b="0" i="0" dirty="0">
                <a:effectLst/>
              </a:rPr>
              <a:t> se encontró con un medio particularmente favorable para satisfacer a sus protectores, dando a los relatos profanos y a los siempre edificantes de la historia sagrada, un reflejo halagador de los fastos de la corte. </a:t>
            </a:r>
          </a:p>
          <a:p>
            <a:r>
              <a:rPr lang="es-ES" sz="2400" b="0" i="0" dirty="0">
                <a:effectLst/>
              </a:rPr>
              <a:t>Otro hecho muy importante es que, en esa época, se empiezan a individualizar las fisionomías de los personajes, no sólo de los donantes sino también de personajes influyentes de la sociedad de aquella época que se hallan representados en los lujosos retablos.</a:t>
            </a:r>
            <a:endParaRPr lang="es-ES" sz="2400" dirty="0"/>
          </a:p>
        </p:txBody>
      </p:sp>
    </p:spTree>
    <p:extLst>
      <p:ext uri="{BB962C8B-B14F-4D97-AF65-F5344CB8AC3E}">
        <p14:creationId xmlns:p14="http://schemas.microsoft.com/office/powerpoint/2010/main" val="2861609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332510" y="365125"/>
            <a:ext cx="2189218" cy="5869420"/>
          </a:xfrm>
        </p:spPr>
        <p:txBody>
          <a:bodyPr anchor="t">
            <a:normAutofit/>
          </a:bodyPr>
          <a:lstStyle/>
          <a:p>
            <a:r>
              <a:rPr lang="es-ES" sz="2800" b="1" dirty="0"/>
              <a:t>1404. Lluis </a:t>
            </a:r>
            <a:r>
              <a:rPr lang="es-ES" sz="2800" b="1" dirty="0" err="1"/>
              <a:t>Borrassà</a:t>
            </a:r>
            <a:r>
              <a:rPr lang="es-ES" sz="2800" b="1" dirty="0"/>
              <a:t>. Retablo del Salvador. Para la iglesia de Sant Salvador de Guardiola.</a:t>
            </a:r>
          </a:p>
        </p:txBody>
      </p:sp>
      <p:pic>
        <p:nvPicPr>
          <p:cNvPr id="4" name="Imagen 3">
            <a:extLst>
              <a:ext uri="{FF2B5EF4-FFF2-40B4-BE49-F238E27FC236}">
                <a16:creationId xmlns:a16="http://schemas.microsoft.com/office/drawing/2014/main" id="{681CA43D-849C-43F3-84B5-87FB309AF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727" y="0"/>
            <a:ext cx="9670273" cy="6858000"/>
          </a:xfrm>
          <a:prstGeom prst="rect">
            <a:avLst/>
          </a:prstGeom>
        </p:spPr>
      </p:pic>
    </p:spTree>
    <p:extLst>
      <p:ext uri="{BB962C8B-B14F-4D97-AF65-F5344CB8AC3E}">
        <p14:creationId xmlns:p14="http://schemas.microsoft.com/office/powerpoint/2010/main" val="3604801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22473" cy="5869420"/>
          </a:xfrm>
        </p:spPr>
        <p:txBody>
          <a:bodyPr anchor="t">
            <a:normAutofit/>
          </a:bodyPr>
          <a:lstStyle/>
          <a:p>
            <a:r>
              <a:rPr lang="es-ES" sz="2800" dirty="0"/>
              <a:t>1405. Luis </a:t>
            </a:r>
            <a:r>
              <a:rPr lang="es-ES" sz="2800" dirty="0" err="1"/>
              <a:t>Borrassá</a:t>
            </a:r>
            <a:r>
              <a:rPr lang="es-ES" sz="2800" dirty="0"/>
              <a:t>. Flagelación de Cristo. Museo Goya.</a:t>
            </a:r>
          </a:p>
        </p:txBody>
      </p:sp>
      <p:pic>
        <p:nvPicPr>
          <p:cNvPr id="4" name="Imagen 3">
            <a:extLst>
              <a:ext uri="{FF2B5EF4-FFF2-40B4-BE49-F238E27FC236}">
                <a16:creationId xmlns:a16="http://schemas.microsoft.com/office/drawing/2014/main" id="{81456A28-58BA-4B3D-B70F-6E92E588C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5876" y="0"/>
            <a:ext cx="4846124" cy="6858000"/>
          </a:xfrm>
          <a:prstGeom prst="rect">
            <a:avLst/>
          </a:prstGeom>
        </p:spPr>
      </p:pic>
    </p:spTree>
    <p:extLst>
      <p:ext uri="{BB962C8B-B14F-4D97-AF65-F5344CB8AC3E}">
        <p14:creationId xmlns:p14="http://schemas.microsoft.com/office/powerpoint/2010/main" val="334965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664037" cy="5869420"/>
          </a:xfrm>
        </p:spPr>
        <p:txBody>
          <a:bodyPr anchor="t">
            <a:normAutofit/>
          </a:bodyPr>
          <a:lstStyle/>
          <a:p>
            <a:r>
              <a:rPr lang="es-ES" sz="2800" dirty="0"/>
              <a:t>1405. Luis </a:t>
            </a:r>
            <a:r>
              <a:rPr lang="es-ES" sz="2800" dirty="0" err="1"/>
              <a:t>Borrassá</a:t>
            </a:r>
            <a:r>
              <a:rPr lang="es-ES" sz="2800" dirty="0"/>
              <a:t>. San Andrés negándose a adorar al ídolo. Museo del Prado.</a:t>
            </a:r>
          </a:p>
        </p:txBody>
      </p:sp>
      <p:pic>
        <p:nvPicPr>
          <p:cNvPr id="4" name="Imagen 3">
            <a:extLst>
              <a:ext uri="{FF2B5EF4-FFF2-40B4-BE49-F238E27FC236}">
                <a16:creationId xmlns:a16="http://schemas.microsoft.com/office/drawing/2014/main" id="{BF3135A2-78C8-4845-AF53-6F918FB8C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417" y="0"/>
            <a:ext cx="4534583" cy="6943580"/>
          </a:xfrm>
          <a:prstGeom prst="rect">
            <a:avLst/>
          </a:prstGeom>
        </p:spPr>
      </p:pic>
    </p:spTree>
    <p:extLst>
      <p:ext uri="{BB962C8B-B14F-4D97-AF65-F5344CB8AC3E}">
        <p14:creationId xmlns:p14="http://schemas.microsoft.com/office/powerpoint/2010/main" val="2386601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816437" cy="5869420"/>
          </a:xfrm>
        </p:spPr>
        <p:txBody>
          <a:bodyPr anchor="t">
            <a:normAutofit/>
          </a:bodyPr>
          <a:lstStyle/>
          <a:p>
            <a:r>
              <a:rPr lang="es-ES" sz="2800" dirty="0"/>
              <a:t>1410. Luis </a:t>
            </a:r>
            <a:r>
              <a:rPr lang="es-ES" sz="2800" dirty="0" err="1"/>
              <a:t>Borrassá</a:t>
            </a:r>
            <a:r>
              <a:rPr lang="es-ES" sz="2800" dirty="0"/>
              <a:t>. Joven Asomándose a la ventana. MNAC.</a:t>
            </a:r>
          </a:p>
        </p:txBody>
      </p:sp>
      <p:pic>
        <p:nvPicPr>
          <p:cNvPr id="4" name="Imagen 3">
            <a:extLst>
              <a:ext uri="{FF2B5EF4-FFF2-40B4-BE49-F238E27FC236}">
                <a16:creationId xmlns:a16="http://schemas.microsoft.com/office/drawing/2014/main" id="{85AA9E6C-C924-4E2D-B594-FC5B9D4899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0601" y="0"/>
            <a:ext cx="4311399" cy="6858000"/>
          </a:xfrm>
          <a:prstGeom prst="rect">
            <a:avLst/>
          </a:prstGeom>
        </p:spPr>
      </p:pic>
    </p:spTree>
    <p:extLst>
      <p:ext uri="{BB962C8B-B14F-4D97-AF65-F5344CB8AC3E}">
        <p14:creationId xmlns:p14="http://schemas.microsoft.com/office/powerpoint/2010/main" val="148252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982691" cy="5869420"/>
          </a:xfrm>
        </p:spPr>
        <p:txBody>
          <a:bodyPr anchor="t">
            <a:normAutofit/>
          </a:bodyPr>
          <a:lstStyle/>
          <a:p>
            <a:r>
              <a:rPr lang="es-ES" sz="2800" b="1" dirty="0"/>
              <a:t>1411. Lluís </a:t>
            </a:r>
            <a:r>
              <a:rPr lang="es-ES" sz="2800" b="1" dirty="0" err="1"/>
              <a:t>Borrassà</a:t>
            </a:r>
            <a:r>
              <a:rPr lang="es-ES" sz="2800" b="1" dirty="0"/>
              <a:t>. Natividad. MNAC.</a:t>
            </a:r>
            <a:br>
              <a:rPr lang="es-ES" sz="2800" dirty="0"/>
            </a:br>
            <a:br>
              <a:rPr lang="es-ES" sz="1100" b="0" i="0" dirty="0">
                <a:effectLst/>
                <a:latin typeface="Barlow" panose="00000500000000000000" pitchFamily="2" charset="0"/>
              </a:rPr>
            </a:br>
            <a:r>
              <a:rPr lang="es-ES" sz="2400" b="0" i="0" dirty="0">
                <a:effectLst/>
                <a:latin typeface="+mn-lt"/>
              </a:rPr>
              <a:t>El retablo de la </a:t>
            </a:r>
            <a:r>
              <a:rPr lang="es-ES" sz="2400" b="0" i="1" dirty="0">
                <a:effectLst/>
                <a:latin typeface="+mn-lt"/>
              </a:rPr>
              <a:t>Natividad</a:t>
            </a:r>
            <a:r>
              <a:rPr lang="es-ES" sz="2400" b="0" i="0" dirty="0">
                <a:effectLst/>
                <a:latin typeface="+mn-lt"/>
              </a:rPr>
              <a:t> que Lluís </a:t>
            </a:r>
            <a:r>
              <a:rPr lang="es-ES" sz="2400" b="0" i="0" dirty="0" err="1">
                <a:effectLst/>
                <a:latin typeface="+mn-lt"/>
              </a:rPr>
              <a:t>Borrassà</a:t>
            </a:r>
            <a:r>
              <a:rPr lang="es-ES" sz="2400" b="0" i="0" dirty="0">
                <a:effectLst/>
                <a:latin typeface="+mn-lt"/>
              </a:rPr>
              <a:t> ejecutó para el altar mayor de Santes Creus, posee unas características excepcionales: la luminosidad de los colores, la riqueza y la elegancia de los movimientos, la delicadeza del dibujo y una descripción magistral de los sentimientos y de los detalles realistas, elementos representativos del arte de </a:t>
            </a:r>
            <a:r>
              <a:rPr lang="es-ES" sz="2400" b="0" i="0" dirty="0" err="1">
                <a:effectLst/>
                <a:latin typeface="+mn-lt"/>
              </a:rPr>
              <a:t>Borrassà</a:t>
            </a:r>
            <a:r>
              <a:rPr lang="es-ES" sz="2400" b="0" i="0" dirty="0">
                <a:effectLst/>
                <a:latin typeface="+mn-lt"/>
              </a:rPr>
              <a:t>. </a:t>
            </a:r>
            <a:br>
              <a:rPr lang="es-ES" sz="2400" b="0" i="0" dirty="0">
                <a:effectLst/>
                <a:latin typeface="+mn-lt"/>
              </a:rPr>
            </a:br>
            <a:r>
              <a:rPr lang="es-ES" sz="2400" b="0" i="0" dirty="0">
                <a:effectLst/>
                <a:latin typeface="+mn-lt"/>
              </a:rPr>
              <a:t>El color rojo brilla magníficamente en el manto de José, mientras que el de María tiene reflejos profundos entre los bordes del manto con las ondulaciones características de esta época.</a:t>
            </a:r>
            <a:endParaRPr lang="es-ES" sz="2800" dirty="0">
              <a:latin typeface="+mn-lt"/>
            </a:endParaRPr>
          </a:p>
        </p:txBody>
      </p:sp>
      <p:pic>
        <p:nvPicPr>
          <p:cNvPr id="4" name="Imagen 3">
            <a:extLst>
              <a:ext uri="{FF2B5EF4-FFF2-40B4-BE49-F238E27FC236}">
                <a16:creationId xmlns:a16="http://schemas.microsoft.com/office/drawing/2014/main" id="{3E3D4666-DB1A-4B03-B850-7BD9C9499291}"/>
              </a:ext>
            </a:extLst>
          </p:cNvPr>
          <p:cNvPicPr>
            <a:picLocks noChangeAspect="1"/>
          </p:cNvPicPr>
          <p:nvPr/>
        </p:nvPicPr>
        <p:blipFill rotWithShape="1">
          <a:blip r:embed="rId2">
            <a:extLst>
              <a:ext uri="{28A0092B-C50C-407E-A947-70E740481C1C}">
                <a14:useLocalDpi xmlns:a14="http://schemas.microsoft.com/office/drawing/2010/main" val="0"/>
              </a:ext>
            </a:extLst>
          </a:blip>
          <a:srcRect r="44589"/>
          <a:stretch/>
        </p:blipFill>
        <p:spPr>
          <a:xfrm>
            <a:off x="7850418" y="0"/>
            <a:ext cx="4341582" cy="6858000"/>
          </a:xfrm>
          <a:prstGeom prst="rect">
            <a:avLst/>
          </a:prstGeom>
        </p:spPr>
      </p:pic>
    </p:spTree>
    <p:extLst>
      <p:ext uri="{BB962C8B-B14F-4D97-AF65-F5344CB8AC3E}">
        <p14:creationId xmlns:p14="http://schemas.microsoft.com/office/powerpoint/2010/main" val="164118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010400" cy="5869420"/>
          </a:xfrm>
        </p:spPr>
        <p:txBody>
          <a:bodyPr anchor="t">
            <a:normAutofit/>
          </a:bodyPr>
          <a:lstStyle/>
          <a:p>
            <a:r>
              <a:rPr lang="es-ES" sz="2800" b="1" dirty="0"/>
              <a:t>1413. Luis </a:t>
            </a:r>
            <a:r>
              <a:rPr lang="es-ES" sz="2800" b="1" dirty="0" err="1"/>
              <a:t>Borrassá</a:t>
            </a:r>
            <a:r>
              <a:rPr lang="es-ES" sz="2800" b="1" dirty="0"/>
              <a:t>. San Pedro salvado de las aguas. Santa María de Tarrasa.</a:t>
            </a:r>
            <a:br>
              <a:rPr lang="es-ES" sz="2800" dirty="0"/>
            </a:br>
            <a:br>
              <a:rPr lang="es-ES" sz="2800" dirty="0"/>
            </a:br>
            <a:r>
              <a:rPr lang="es-ES" sz="2400" dirty="0">
                <a:latin typeface="+mn-lt"/>
              </a:rPr>
              <a:t>L</a:t>
            </a:r>
            <a:r>
              <a:rPr lang="es-ES" sz="2400" b="0" dirty="0">
                <a:effectLst/>
                <a:latin typeface="+mn-lt"/>
              </a:rPr>
              <a:t>a pasión por la investigación que poseía </a:t>
            </a:r>
            <a:r>
              <a:rPr lang="es-ES" sz="2400" b="0" dirty="0" err="1">
                <a:effectLst/>
                <a:latin typeface="+mn-lt"/>
              </a:rPr>
              <a:t>Borrassà</a:t>
            </a:r>
            <a:r>
              <a:rPr lang="es-ES" sz="2400" b="0" dirty="0">
                <a:effectLst/>
                <a:latin typeface="+mn-lt"/>
              </a:rPr>
              <a:t> lo condujo a una construcción pictórica particular: una composición con paisaje, pero con un plano posterior desnudo. </a:t>
            </a:r>
            <a:br>
              <a:rPr lang="es-ES" sz="2400" b="0" dirty="0">
                <a:effectLst/>
                <a:latin typeface="+mn-lt"/>
              </a:rPr>
            </a:br>
            <a:r>
              <a:rPr lang="es-ES" sz="2400" b="0" dirty="0">
                <a:effectLst/>
                <a:latin typeface="+mn-lt"/>
              </a:rPr>
              <a:t>La disminución del tamaño de las figuras que acompañan la progresión hacia el fondo, los colores y el tratamiento cada vez más suelto de las formas – el escorzo de las barcas y el juego de las olas, hacen sentir la profundidad del espacio. </a:t>
            </a:r>
            <a:br>
              <a:rPr lang="es-ES" sz="2400" b="0" dirty="0">
                <a:effectLst/>
                <a:latin typeface="+mn-lt"/>
              </a:rPr>
            </a:br>
            <a:r>
              <a:rPr lang="es-ES" sz="2400" b="0" dirty="0">
                <a:effectLst/>
                <a:latin typeface="+mn-lt"/>
              </a:rPr>
              <a:t>Esas cualidades y la belleza de la composición, colocan este cuadro entre las grandes obras del gótico internacional.</a:t>
            </a:r>
            <a:endParaRPr lang="es-ES" sz="2400" dirty="0">
              <a:latin typeface="+mn-lt"/>
            </a:endParaRPr>
          </a:p>
        </p:txBody>
      </p:sp>
      <p:pic>
        <p:nvPicPr>
          <p:cNvPr id="4" name="Imagen 3">
            <a:extLst>
              <a:ext uri="{FF2B5EF4-FFF2-40B4-BE49-F238E27FC236}">
                <a16:creationId xmlns:a16="http://schemas.microsoft.com/office/drawing/2014/main" id="{C2D3803E-DDD3-461D-9574-FF5484725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7714" y="0"/>
            <a:ext cx="4354286" cy="6858000"/>
          </a:xfrm>
          <a:prstGeom prst="rect">
            <a:avLst/>
          </a:prstGeom>
        </p:spPr>
      </p:pic>
    </p:spTree>
    <p:extLst>
      <p:ext uri="{BB962C8B-B14F-4D97-AF65-F5344CB8AC3E}">
        <p14:creationId xmlns:p14="http://schemas.microsoft.com/office/powerpoint/2010/main" val="1638566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322618" cy="5869420"/>
          </a:xfrm>
        </p:spPr>
        <p:txBody>
          <a:bodyPr anchor="t">
            <a:normAutofit/>
          </a:bodyPr>
          <a:lstStyle/>
          <a:p>
            <a:r>
              <a:rPr lang="es-ES" sz="2800" b="1" dirty="0"/>
              <a:t>1413. Luis </a:t>
            </a:r>
            <a:r>
              <a:rPr lang="es-ES" sz="2800" b="1" dirty="0" err="1"/>
              <a:t>Borrassá</a:t>
            </a:r>
            <a:r>
              <a:rPr lang="es-ES" sz="2800" b="1" dirty="0"/>
              <a:t>. Santa Catalina y Cristo. MNAC.</a:t>
            </a:r>
            <a:br>
              <a:rPr lang="es-ES" sz="2800" b="1" dirty="0"/>
            </a:br>
            <a:br>
              <a:rPr lang="es-ES" sz="2800" dirty="0"/>
            </a:br>
            <a:r>
              <a:rPr lang="es-ES" sz="2400" b="0" i="0" dirty="0">
                <a:solidFill>
                  <a:srgbClr val="000000"/>
                </a:solidFill>
                <a:effectLst/>
                <a:latin typeface="+mn-lt"/>
              </a:rPr>
              <a:t>La pieza, como su gemela con San Juan Bautista y Santa Bárbara, conservada en los Harvard Art </a:t>
            </a:r>
            <a:r>
              <a:rPr lang="es-ES" sz="2400" b="0" i="0" dirty="0" err="1">
                <a:solidFill>
                  <a:srgbClr val="000000"/>
                </a:solidFill>
                <a:effectLst/>
                <a:latin typeface="+mn-lt"/>
              </a:rPr>
              <a:t>Museums</a:t>
            </a:r>
            <a:r>
              <a:rPr lang="es-ES" sz="2400" b="0" i="0" dirty="0">
                <a:solidFill>
                  <a:srgbClr val="000000"/>
                </a:solidFill>
                <a:effectLst/>
                <a:latin typeface="+mn-lt"/>
              </a:rPr>
              <a:t>, se considera parte del retablo mayor de Sant Pere de </a:t>
            </a:r>
            <a:r>
              <a:rPr lang="es-ES" sz="2400" b="0" i="0" dirty="0" err="1">
                <a:solidFill>
                  <a:srgbClr val="000000"/>
                </a:solidFill>
                <a:effectLst/>
                <a:latin typeface="+mn-lt"/>
              </a:rPr>
              <a:t>Terrasa</a:t>
            </a:r>
            <a:r>
              <a:rPr lang="es-ES" sz="2400" b="0" i="0" dirty="0">
                <a:solidFill>
                  <a:srgbClr val="000000"/>
                </a:solidFill>
                <a:effectLst/>
                <a:latin typeface="+mn-lt"/>
              </a:rPr>
              <a:t>, del que perviven trece tablas en el </a:t>
            </a:r>
            <a:r>
              <a:rPr lang="es-ES" sz="2400" b="0" i="0" dirty="0" err="1">
                <a:solidFill>
                  <a:srgbClr val="000000"/>
                </a:solidFill>
                <a:effectLst/>
                <a:latin typeface="+mn-lt"/>
              </a:rPr>
              <a:t>Museu</a:t>
            </a:r>
            <a:r>
              <a:rPr lang="es-ES" sz="2400" b="0" i="0" dirty="0">
                <a:solidFill>
                  <a:srgbClr val="000000"/>
                </a:solidFill>
                <a:effectLst/>
                <a:latin typeface="+mn-lt"/>
              </a:rPr>
              <a:t> de Terrassa.</a:t>
            </a:r>
            <a:endParaRPr lang="es-ES" sz="2800" dirty="0">
              <a:latin typeface="+mn-lt"/>
            </a:endParaRPr>
          </a:p>
        </p:txBody>
      </p:sp>
      <p:pic>
        <p:nvPicPr>
          <p:cNvPr id="4" name="Imagen 3">
            <a:extLst>
              <a:ext uri="{FF2B5EF4-FFF2-40B4-BE49-F238E27FC236}">
                <a16:creationId xmlns:a16="http://schemas.microsoft.com/office/drawing/2014/main" id="{24A64B17-5084-461C-8420-E817E5673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808" y="0"/>
            <a:ext cx="7191192" cy="6858000"/>
          </a:xfrm>
          <a:prstGeom prst="rect">
            <a:avLst/>
          </a:prstGeom>
        </p:spPr>
      </p:pic>
    </p:spTree>
    <p:extLst>
      <p:ext uri="{BB962C8B-B14F-4D97-AF65-F5344CB8AC3E}">
        <p14:creationId xmlns:p14="http://schemas.microsoft.com/office/powerpoint/2010/main" val="1723405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4475018" cy="5869420"/>
          </a:xfrm>
        </p:spPr>
        <p:txBody>
          <a:bodyPr anchor="t">
            <a:normAutofit/>
          </a:bodyPr>
          <a:lstStyle/>
          <a:p>
            <a:r>
              <a:rPr lang="es-ES" sz="2800" b="1" dirty="0"/>
              <a:t>1413. Luis </a:t>
            </a:r>
            <a:r>
              <a:rPr lang="es-ES" sz="2800" b="1" dirty="0" err="1"/>
              <a:t>Borrassá</a:t>
            </a:r>
            <a:r>
              <a:rPr lang="es-ES" sz="2800" b="1" dirty="0"/>
              <a:t>. San Juan Bautista y Santa Bárbara. Harvard Art </a:t>
            </a:r>
            <a:r>
              <a:rPr lang="es-ES" sz="2800" b="1" dirty="0" err="1"/>
              <a:t>Museums</a:t>
            </a:r>
            <a:r>
              <a:rPr lang="es-ES" sz="2800" b="1" dirty="0"/>
              <a:t>.</a:t>
            </a:r>
          </a:p>
        </p:txBody>
      </p:sp>
      <p:pic>
        <p:nvPicPr>
          <p:cNvPr id="4" name="Imagen 3">
            <a:extLst>
              <a:ext uri="{FF2B5EF4-FFF2-40B4-BE49-F238E27FC236}">
                <a16:creationId xmlns:a16="http://schemas.microsoft.com/office/drawing/2014/main" id="{5D742757-52CF-4BBF-BB97-58C522590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7182" y="0"/>
            <a:ext cx="7034818" cy="6851073"/>
          </a:xfrm>
          <a:prstGeom prst="rect">
            <a:avLst/>
          </a:prstGeom>
        </p:spPr>
      </p:pic>
    </p:spTree>
    <p:extLst>
      <p:ext uri="{BB962C8B-B14F-4D97-AF65-F5344CB8AC3E}">
        <p14:creationId xmlns:p14="http://schemas.microsoft.com/office/powerpoint/2010/main" val="147616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166255"/>
            <a:ext cx="6677891" cy="6511636"/>
          </a:xfrm>
        </p:spPr>
        <p:txBody>
          <a:bodyPr anchor="t">
            <a:normAutofit fontScale="90000"/>
          </a:bodyPr>
          <a:lstStyle/>
          <a:p>
            <a:r>
              <a:rPr lang="es-ES" sz="3100" b="1" dirty="0"/>
              <a:t>1415. Lluís </a:t>
            </a:r>
            <a:r>
              <a:rPr lang="es-ES" sz="3100" b="1" dirty="0" err="1"/>
              <a:t>Borrassà</a:t>
            </a:r>
            <a:r>
              <a:rPr lang="es-ES" sz="3100" b="1" dirty="0"/>
              <a:t>. Retablo Franciscano. Museo de Vic.</a:t>
            </a:r>
            <a:br>
              <a:rPr lang="es-ES" sz="2800" dirty="0"/>
            </a:br>
            <a:r>
              <a:rPr lang="es-ES" sz="1800" b="0" i="0" dirty="0">
                <a:solidFill>
                  <a:srgbClr val="000000"/>
                </a:solidFill>
                <a:effectLst/>
                <a:latin typeface="+mn-lt"/>
              </a:rPr>
              <a:t>Su llegada a Barcelona coincidió con el momento en que el estilo </a:t>
            </a:r>
            <a:r>
              <a:rPr lang="es-ES" sz="1800" b="0" i="0" dirty="0" err="1">
                <a:solidFill>
                  <a:srgbClr val="000000"/>
                </a:solidFill>
                <a:effectLst/>
                <a:latin typeface="+mn-lt"/>
              </a:rPr>
              <a:t>italogótico</a:t>
            </a:r>
            <a:r>
              <a:rPr lang="es-ES" sz="1800" b="0" i="0" dirty="0">
                <a:solidFill>
                  <a:srgbClr val="000000"/>
                </a:solidFill>
                <a:effectLst/>
                <a:latin typeface="+mn-lt"/>
              </a:rPr>
              <a:t>, dominante en nuestro país a lo largo de la segunda mitad del siglo XIV, y cuyo máximo difusor había sido el taller de los hermanos Serra, se estaba agotando e iniciaba su decadencia. El nuevo arte gótico internacional que en estos mismos años se empezaba a hacer en Flandes, París o Milán se caracterizaba por dejar atrás el equilibrio y la armonía sobria de las formas y los colores, puesto de moda por los artistas sieneses del trescientos, con el fin de introducir una nueva estética naturalista basada en el dinamismo y el movimiento de las figuras y por el uso de pigmentos de colores muy vivos y contrastados. </a:t>
            </a:r>
            <a:br>
              <a:rPr lang="es-ES" sz="1800" b="0" i="0" dirty="0">
                <a:solidFill>
                  <a:srgbClr val="000000"/>
                </a:solidFill>
                <a:effectLst/>
                <a:latin typeface="+mn-lt"/>
              </a:rPr>
            </a:br>
            <a:r>
              <a:rPr lang="es-ES" sz="1800" b="0" i="0" dirty="0">
                <a:solidFill>
                  <a:srgbClr val="000000"/>
                </a:solidFill>
                <a:effectLst/>
                <a:latin typeface="+mn-lt"/>
              </a:rPr>
              <a:t>Este gran retablo es la obra más importante conservada del artista y se ha considerado unánimemente una de las obras maestras de la pintura europea del primer gótico internacional. </a:t>
            </a:r>
            <a:br>
              <a:rPr lang="es-ES" sz="1800" b="0" i="0" dirty="0">
                <a:solidFill>
                  <a:srgbClr val="000000"/>
                </a:solidFill>
                <a:effectLst/>
                <a:latin typeface="+mn-lt"/>
              </a:rPr>
            </a:br>
            <a:br>
              <a:rPr lang="es-ES" sz="1800" b="0" i="0" dirty="0">
                <a:solidFill>
                  <a:srgbClr val="000000"/>
                </a:solidFill>
                <a:effectLst/>
                <a:latin typeface="+mn-lt"/>
              </a:rPr>
            </a:br>
            <a:r>
              <a:rPr lang="es-ES" sz="1800" b="0" i="0" dirty="0">
                <a:solidFill>
                  <a:srgbClr val="000000"/>
                </a:solidFill>
                <a:effectLst/>
                <a:latin typeface="+mn-lt"/>
              </a:rPr>
              <a:t>En el centro del retablo, debajo de la cima con el Calvario, se representa la escena de san Francisco, entronizado con la herida abierta, entregando la Regla a santa Clara y a los frailes, instituyendo las tres órdenes franciscanas. Debajo está la tabla dedicada a la triple advocación del retablo con las figuras de san Miguel Arcángel, la Virgen de la Esperanza y santa Clara, el cual según Ruiz Quesada debe relacionarse con los votos de obediencia, castidad y pobreza. El contenido iconográfico general del retablo destaca la importancia de los franciscanos y de los dominicos en la predicación del evangelio y la esperanza de la salvación humana.</a:t>
            </a:r>
            <a:br>
              <a:rPr lang="es-ES" sz="1800" b="0" i="0" dirty="0">
                <a:solidFill>
                  <a:srgbClr val="000000"/>
                </a:solidFill>
                <a:effectLst/>
                <a:latin typeface="+mn-lt"/>
              </a:rPr>
            </a:br>
            <a:br>
              <a:rPr lang="es-ES" sz="1800" b="0" i="0" dirty="0">
                <a:solidFill>
                  <a:srgbClr val="000000"/>
                </a:solidFill>
                <a:effectLst/>
                <a:latin typeface="+mn-lt"/>
              </a:rPr>
            </a:br>
            <a:r>
              <a:rPr lang="es-ES" sz="2200" b="1" dirty="0">
                <a:hlinkClick r:id="rId2"/>
              </a:rPr>
              <a:t>Retablo de advocación franciscana (museuepiscopalvic.com)</a:t>
            </a:r>
            <a:endParaRPr lang="es-ES" sz="2800" b="1" dirty="0">
              <a:latin typeface="+mn-lt"/>
            </a:endParaRPr>
          </a:p>
        </p:txBody>
      </p:sp>
      <p:pic>
        <p:nvPicPr>
          <p:cNvPr id="4" name="Imagen 3">
            <a:extLst>
              <a:ext uri="{FF2B5EF4-FFF2-40B4-BE49-F238E27FC236}">
                <a16:creationId xmlns:a16="http://schemas.microsoft.com/office/drawing/2014/main" id="{9C00AE0B-F1CD-4768-8AF3-4825C5AF29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311" y="0"/>
            <a:ext cx="5520690" cy="6858000"/>
          </a:xfrm>
          <a:prstGeom prst="rect">
            <a:avLst/>
          </a:prstGeom>
        </p:spPr>
      </p:pic>
    </p:spTree>
    <p:extLst>
      <p:ext uri="{BB962C8B-B14F-4D97-AF65-F5344CB8AC3E}">
        <p14:creationId xmlns:p14="http://schemas.microsoft.com/office/powerpoint/2010/main" val="3286672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180109" y="166255"/>
            <a:ext cx="6982691" cy="6511636"/>
          </a:xfrm>
        </p:spPr>
        <p:txBody>
          <a:bodyPr anchor="t">
            <a:noAutofit/>
          </a:bodyPr>
          <a:lstStyle/>
          <a:p>
            <a:r>
              <a:rPr lang="es-ES" sz="2000" b="0" dirty="0">
                <a:effectLst/>
                <a:latin typeface="+mn-lt"/>
              </a:rPr>
              <a:t>Los protagonistas del retablo son las órdenes de los franciscanos y de los dominicos, fundadas por Francisco de Asís y por Santo Domingo, respectivamente. </a:t>
            </a:r>
            <a:br>
              <a:rPr lang="es-ES" sz="2000" b="0" dirty="0">
                <a:effectLst/>
                <a:latin typeface="+mn-lt"/>
              </a:rPr>
            </a:br>
            <a:r>
              <a:rPr lang="es-ES" sz="2000" b="0" dirty="0">
                <a:effectLst/>
                <a:latin typeface="+mn-lt"/>
              </a:rPr>
              <a:t>En el centro del retablo se encuentra san Francisco, entronizado y rodeado por un grupo de frailes, un grupo de monjas clarisas (orden franciscana de mujeres) con santa Clara, y un grupo de legos. </a:t>
            </a:r>
            <a:br>
              <a:rPr lang="es-ES" sz="2000" b="0" dirty="0">
                <a:effectLst/>
                <a:latin typeface="+mn-lt"/>
              </a:rPr>
            </a:br>
            <a:r>
              <a:rPr lang="es-ES" sz="2000" b="0" dirty="0">
                <a:effectLst/>
                <a:latin typeface="+mn-lt"/>
              </a:rPr>
              <a:t>Destacan escenas como la que muestra a santo Domingo salvando a los mercaderes que han naufragado delante de las costas, o la imagen en que san Judas y san Simón se encuentran en la corte del rey </a:t>
            </a:r>
            <a:r>
              <a:rPr lang="es-ES" sz="2000" b="0" dirty="0" err="1">
                <a:effectLst/>
                <a:latin typeface="+mn-lt"/>
              </a:rPr>
              <a:t>Abgar</a:t>
            </a:r>
            <a:r>
              <a:rPr lang="es-ES" sz="2000" b="0" dirty="0">
                <a:effectLst/>
                <a:latin typeface="+mn-lt"/>
              </a:rPr>
              <a:t>, enfermo de lepra y que va a ser curado con el velo de santa Verónica.</a:t>
            </a:r>
            <a:br>
              <a:rPr lang="es-ES" sz="2000" b="0" dirty="0">
                <a:effectLst/>
                <a:latin typeface="+mn-lt"/>
              </a:rPr>
            </a:br>
            <a:r>
              <a:rPr lang="es-ES" sz="2000" b="0" dirty="0">
                <a:effectLst/>
                <a:latin typeface="+mn-lt"/>
              </a:rPr>
              <a:t>Las monjas clarisas y sus homólogos los franciscanos presentan el capítulo de su Orden a su fundador san Francisco de Asís. Hay que subrayar el carácter realista de las figuras de las religiosas y de los frailes arrodillados a cada lado del personaje central; la composición, aunque llena de personajes, no da una impresión de hacinamiento. La idea de colocar varios espectadores contemplando el evento desde una tribuna es muy ingeniosa. Las caras de los asistentes están sacadas de la realidad. También en este caso, se trataría de algunos retratos de personas de la nobleza, mecenas o admiradores de la obra de </a:t>
            </a:r>
            <a:r>
              <a:rPr lang="es-ES" sz="2000" b="0" dirty="0" err="1">
                <a:effectLst/>
                <a:latin typeface="+mn-lt"/>
              </a:rPr>
              <a:t>Borrassà</a:t>
            </a:r>
            <a:r>
              <a:rPr lang="es-ES" sz="2000" b="0" dirty="0">
                <a:effectLst/>
                <a:latin typeface="+mn-lt"/>
              </a:rPr>
              <a:t>, contemporáneos del pintor, así como los retratos de los religiosos y religiosas que asisten a la escena.</a:t>
            </a:r>
            <a:endParaRPr lang="es-ES" sz="2000" b="1" dirty="0">
              <a:latin typeface="+mn-lt"/>
            </a:endParaRPr>
          </a:p>
        </p:txBody>
      </p:sp>
      <p:pic>
        <p:nvPicPr>
          <p:cNvPr id="4" name="Imagen 3">
            <a:extLst>
              <a:ext uri="{FF2B5EF4-FFF2-40B4-BE49-F238E27FC236}">
                <a16:creationId xmlns:a16="http://schemas.microsoft.com/office/drawing/2014/main" id="{9C00AE0B-F1CD-4768-8AF3-4825C5AF29EC}"/>
              </a:ext>
            </a:extLst>
          </p:cNvPr>
          <p:cNvPicPr>
            <a:picLocks noChangeAspect="1"/>
          </p:cNvPicPr>
          <p:nvPr/>
        </p:nvPicPr>
        <p:blipFill rotWithShape="1">
          <a:blip r:embed="rId2">
            <a:extLst>
              <a:ext uri="{28A0092B-C50C-407E-A947-70E740481C1C}">
                <a14:useLocalDpi xmlns:a14="http://schemas.microsoft.com/office/drawing/2010/main" val="0"/>
              </a:ext>
            </a:extLst>
          </a:blip>
          <a:srcRect l="5640" r="3262"/>
          <a:stretch/>
        </p:blipFill>
        <p:spPr>
          <a:xfrm>
            <a:off x="7162800" y="0"/>
            <a:ext cx="5029200" cy="6858000"/>
          </a:xfrm>
          <a:prstGeom prst="rect">
            <a:avLst/>
          </a:prstGeom>
        </p:spPr>
      </p:pic>
    </p:spTree>
    <p:extLst>
      <p:ext uri="{BB962C8B-B14F-4D97-AF65-F5344CB8AC3E}">
        <p14:creationId xmlns:p14="http://schemas.microsoft.com/office/powerpoint/2010/main" val="2960065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109855" cy="5869420"/>
          </a:xfrm>
        </p:spPr>
        <p:txBody>
          <a:bodyPr anchor="t">
            <a:normAutofit/>
          </a:bodyPr>
          <a:lstStyle/>
          <a:p>
            <a:r>
              <a:rPr lang="es-ES" sz="2800" dirty="0"/>
              <a:t>1416. Luis </a:t>
            </a:r>
            <a:r>
              <a:rPr lang="es-ES" sz="2800" dirty="0" err="1"/>
              <a:t>Borrassá</a:t>
            </a:r>
            <a:r>
              <a:rPr lang="es-ES" sz="2800" dirty="0"/>
              <a:t>. Retablo de San Miguel. Museo de Girona.</a:t>
            </a:r>
          </a:p>
        </p:txBody>
      </p:sp>
      <p:pic>
        <p:nvPicPr>
          <p:cNvPr id="4" name="Imagen 3">
            <a:extLst>
              <a:ext uri="{FF2B5EF4-FFF2-40B4-BE49-F238E27FC236}">
                <a16:creationId xmlns:a16="http://schemas.microsoft.com/office/drawing/2014/main" id="{CC5F984C-5A3D-4E9B-B46C-E983B2980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921" y="0"/>
            <a:ext cx="5111079" cy="6858000"/>
          </a:xfrm>
          <a:prstGeom prst="rect">
            <a:avLst/>
          </a:prstGeom>
        </p:spPr>
      </p:pic>
    </p:spTree>
    <p:extLst>
      <p:ext uri="{BB962C8B-B14F-4D97-AF65-F5344CB8AC3E}">
        <p14:creationId xmlns:p14="http://schemas.microsoft.com/office/powerpoint/2010/main" val="3921173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61709" cy="5869420"/>
          </a:xfrm>
        </p:spPr>
        <p:txBody>
          <a:bodyPr anchor="t">
            <a:normAutofit/>
          </a:bodyPr>
          <a:lstStyle/>
          <a:p>
            <a:r>
              <a:rPr lang="es-ES" sz="2800" dirty="0"/>
              <a:t>1419. Lluís </a:t>
            </a:r>
            <a:r>
              <a:rPr lang="es-ES" sz="2800" dirty="0" err="1"/>
              <a:t>Borrassà</a:t>
            </a:r>
            <a:r>
              <a:rPr lang="es-ES" sz="2800" dirty="0"/>
              <a:t>. San Hipólito repone la pierna al boyero Pedro. Museo del Prado.</a:t>
            </a:r>
          </a:p>
        </p:txBody>
      </p:sp>
      <p:pic>
        <p:nvPicPr>
          <p:cNvPr id="4" name="Imagen 3">
            <a:extLst>
              <a:ext uri="{FF2B5EF4-FFF2-40B4-BE49-F238E27FC236}">
                <a16:creationId xmlns:a16="http://schemas.microsoft.com/office/drawing/2014/main" id="{A75B1906-5D62-45A7-A681-DB9602470E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8191" y="0"/>
            <a:ext cx="6163809" cy="6858000"/>
          </a:xfrm>
          <a:prstGeom prst="rect">
            <a:avLst/>
          </a:prstGeom>
        </p:spPr>
      </p:pic>
    </p:spTree>
    <p:extLst>
      <p:ext uri="{BB962C8B-B14F-4D97-AF65-F5344CB8AC3E}">
        <p14:creationId xmlns:p14="http://schemas.microsoft.com/office/powerpoint/2010/main" val="13546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5334000" cy="5869420"/>
          </a:xfrm>
        </p:spPr>
        <p:txBody>
          <a:bodyPr anchor="t">
            <a:normAutofit/>
          </a:bodyPr>
          <a:lstStyle/>
          <a:p>
            <a:r>
              <a:rPr lang="es-ES" sz="2800" dirty="0"/>
              <a:t>1419. Lluís </a:t>
            </a:r>
            <a:r>
              <a:rPr lang="es-ES" sz="2800" dirty="0" err="1"/>
              <a:t>Borrassà</a:t>
            </a:r>
            <a:r>
              <a:rPr lang="es-ES" sz="2800" dirty="0"/>
              <a:t>. Degollación de los servidores de San </a:t>
            </a:r>
            <a:r>
              <a:rPr lang="es-ES" sz="2800" dirty="0" err="1"/>
              <a:t>Hipolito</a:t>
            </a:r>
            <a:r>
              <a:rPr lang="es-ES" sz="2800" dirty="0"/>
              <a:t>.</a:t>
            </a:r>
          </a:p>
        </p:txBody>
      </p:sp>
      <p:pic>
        <p:nvPicPr>
          <p:cNvPr id="4" name="Imagen 3">
            <a:extLst>
              <a:ext uri="{FF2B5EF4-FFF2-40B4-BE49-F238E27FC236}">
                <a16:creationId xmlns:a16="http://schemas.microsoft.com/office/drawing/2014/main" id="{D88F5329-2012-43BC-A2B8-27E501A3F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9070" y="0"/>
            <a:ext cx="6052930" cy="6858000"/>
          </a:xfrm>
          <a:prstGeom prst="rect">
            <a:avLst/>
          </a:prstGeom>
        </p:spPr>
      </p:pic>
    </p:spTree>
    <p:extLst>
      <p:ext uri="{BB962C8B-B14F-4D97-AF65-F5344CB8AC3E}">
        <p14:creationId xmlns:p14="http://schemas.microsoft.com/office/powerpoint/2010/main" val="4238071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234546" cy="5869420"/>
          </a:xfrm>
        </p:spPr>
        <p:txBody>
          <a:bodyPr anchor="t">
            <a:normAutofit/>
          </a:bodyPr>
          <a:lstStyle/>
          <a:p>
            <a:r>
              <a:rPr lang="es-ES" sz="2800" dirty="0"/>
              <a:t>1419. Lluís </a:t>
            </a:r>
            <a:r>
              <a:rPr lang="es-ES" sz="2800" dirty="0" err="1"/>
              <a:t>Borrassà</a:t>
            </a:r>
            <a:r>
              <a:rPr lang="es-ES" sz="2800" dirty="0"/>
              <a:t>. San </a:t>
            </a:r>
            <a:r>
              <a:rPr lang="es-ES" sz="2800" dirty="0" err="1"/>
              <a:t>Hipolito</a:t>
            </a:r>
            <a:r>
              <a:rPr lang="es-ES" sz="2800" dirty="0"/>
              <a:t> Bendiciendo a un niño. Museo de San Carlos, México.</a:t>
            </a:r>
          </a:p>
        </p:txBody>
      </p:sp>
      <p:pic>
        <p:nvPicPr>
          <p:cNvPr id="4" name="Imagen 3">
            <a:extLst>
              <a:ext uri="{FF2B5EF4-FFF2-40B4-BE49-F238E27FC236}">
                <a16:creationId xmlns:a16="http://schemas.microsoft.com/office/drawing/2014/main" id="{A687D032-4E11-4253-9FA5-E21BDA2EB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1774" y="1"/>
            <a:ext cx="5230226" cy="6858000"/>
          </a:xfrm>
          <a:prstGeom prst="rect">
            <a:avLst/>
          </a:prstGeom>
        </p:spPr>
      </p:pic>
    </p:spTree>
    <p:extLst>
      <p:ext uri="{BB962C8B-B14F-4D97-AF65-F5344CB8AC3E}">
        <p14:creationId xmlns:p14="http://schemas.microsoft.com/office/powerpoint/2010/main" val="252799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204364" cy="5869420"/>
          </a:xfrm>
        </p:spPr>
        <p:txBody>
          <a:bodyPr anchor="t">
            <a:normAutofit/>
          </a:bodyPr>
          <a:lstStyle/>
          <a:p>
            <a:r>
              <a:rPr lang="es-ES" sz="2800" dirty="0"/>
              <a:t>1425. Lluís </a:t>
            </a:r>
            <a:r>
              <a:rPr lang="es-ES" sz="2800" dirty="0" err="1"/>
              <a:t>Borrassà</a:t>
            </a:r>
            <a:r>
              <a:rPr lang="es-ES" sz="2800" dirty="0"/>
              <a:t>. La profesión de San Pedro Mártir.</a:t>
            </a:r>
          </a:p>
        </p:txBody>
      </p:sp>
      <p:pic>
        <p:nvPicPr>
          <p:cNvPr id="4" name="Imagen 3">
            <a:extLst>
              <a:ext uri="{FF2B5EF4-FFF2-40B4-BE49-F238E27FC236}">
                <a16:creationId xmlns:a16="http://schemas.microsoft.com/office/drawing/2014/main" id="{CD955162-5325-4EC5-8225-AC92013550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3464" y="0"/>
            <a:ext cx="4288536" cy="6858000"/>
          </a:xfrm>
          <a:prstGeom prst="rect">
            <a:avLst/>
          </a:prstGeom>
        </p:spPr>
      </p:pic>
    </p:spTree>
    <p:extLst>
      <p:ext uri="{BB962C8B-B14F-4D97-AF65-F5344CB8AC3E}">
        <p14:creationId xmlns:p14="http://schemas.microsoft.com/office/powerpoint/2010/main" val="219123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6553200" cy="5869420"/>
          </a:xfrm>
        </p:spPr>
        <p:txBody>
          <a:bodyPr anchor="t">
            <a:normAutofit/>
          </a:bodyPr>
          <a:lstStyle/>
          <a:p>
            <a:r>
              <a:rPr lang="es-ES" sz="2800" dirty="0"/>
              <a:t>Lluís </a:t>
            </a:r>
            <a:r>
              <a:rPr lang="es-ES" sz="2800" dirty="0" err="1"/>
              <a:t>Borrassà</a:t>
            </a:r>
            <a:r>
              <a:rPr lang="es-ES" sz="2800" dirty="0"/>
              <a:t>. Retablo de San Gabriel. Capilla Santa Helena, Catedral de Barcelona.</a:t>
            </a:r>
          </a:p>
        </p:txBody>
      </p:sp>
      <p:pic>
        <p:nvPicPr>
          <p:cNvPr id="4" name="Imagen 3">
            <a:extLst>
              <a:ext uri="{FF2B5EF4-FFF2-40B4-BE49-F238E27FC236}">
                <a16:creationId xmlns:a16="http://schemas.microsoft.com/office/drawing/2014/main" id="{94000C5F-A2E1-4E27-8784-14FABF557F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0910" y="0"/>
            <a:ext cx="4821090" cy="6858000"/>
          </a:xfrm>
          <a:prstGeom prst="rect">
            <a:avLst/>
          </a:prstGeom>
        </p:spPr>
      </p:pic>
    </p:spTree>
    <p:extLst>
      <p:ext uri="{BB962C8B-B14F-4D97-AF65-F5344CB8AC3E}">
        <p14:creationId xmlns:p14="http://schemas.microsoft.com/office/powerpoint/2010/main" val="343535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121237" cy="5869420"/>
          </a:xfrm>
        </p:spPr>
        <p:txBody>
          <a:bodyPr anchor="t">
            <a:normAutofit/>
          </a:bodyPr>
          <a:lstStyle/>
          <a:p>
            <a:r>
              <a:rPr lang="es-ES" sz="2800" dirty="0"/>
              <a:t>Lluís </a:t>
            </a:r>
            <a:r>
              <a:rPr lang="es-ES" sz="2800" dirty="0" err="1"/>
              <a:t>Borrassà</a:t>
            </a:r>
            <a:r>
              <a:rPr lang="es-ES" sz="2800" dirty="0"/>
              <a:t>. Retablo de San Juan Bautista. Museo Arts Decoratives, París.</a:t>
            </a:r>
          </a:p>
        </p:txBody>
      </p:sp>
      <p:pic>
        <p:nvPicPr>
          <p:cNvPr id="4" name="Imagen 3">
            <a:extLst>
              <a:ext uri="{FF2B5EF4-FFF2-40B4-BE49-F238E27FC236}">
                <a16:creationId xmlns:a16="http://schemas.microsoft.com/office/drawing/2014/main" id="{67424FB1-6A7D-48B3-9E12-25CD6CC4E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2939" y="0"/>
            <a:ext cx="4249061" cy="6858000"/>
          </a:xfrm>
          <a:prstGeom prst="rect">
            <a:avLst/>
          </a:prstGeom>
        </p:spPr>
      </p:pic>
    </p:spTree>
    <p:extLst>
      <p:ext uri="{BB962C8B-B14F-4D97-AF65-F5344CB8AC3E}">
        <p14:creationId xmlns:p14="http://schemas.microsoft.com/office/powerpoint/2010/main" val="213128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7730837" cy="5869420"/>
          </a:xfrm>
        </p:spPr>
        <p:txBody>
          <a:bodyPr anchor="t">
            <a:normAutofit/>
          </a:bodyPr>
          <a:lstStyle/>
          <a:p>
            <a:r>
              <a:rPr lang="pt-BR" sz="2800" dirty="0" err="1"/>
              <a:t>Luis</a:t>
            </a:r>
            <a:r>
              <a:rPr lang="pt-BR" sz="2800" dirty="0"/>
              <a:t> </a:t>
            </a:r>
            <a:r>
              <a:rPr lang="pt-BR" sz="2800" dirty="0" err="1"/>
              <a:t>Borrassá</a:t>
            </a:r>
            <a:r>
              <a:rPr lang="pt-BR" sz="2800" dirty="0"/>
              <a:t>. Santa Bárbara. MNAA, Lisboa.</a:t>
            </a:r>
            <a:endParaRPr lang="es-ES" sz="2800" dirty="0"/>
          </a:p>
        </p:txBody>
      </p:sp>
      <p:pic>
        <p:nvPicPr>
          <p:cNvPr id="4" name="Imagen 3">
            <a:extLst>
              <a:ext uri="{FF2B5EF4-FFF2-40B4-BE49-F238E27FC236}">
                <a16:creationId xmlns:a16="http://schemas.microsoft.com/office/drawing/2014/main" id="{F6611AC7-5A88-4EB9-A712-15A856561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4969" y="0"/>
            <a:ext cx="3617031" cy="6858000"/>
          </a:xfrm>
          <a:prstGeom prst="rect">
            <a:avLst/>
          </a:prstGeom>
        </p:spPr>
      </p:pic>
    </p:spTree>
    <p:extLst>
      <p:ext uri="{BB962C8B-B14F-4D97-AF65-F5344CB8AC3E}">
        <p14:creationId xmlns:p14="http://schemas.microsoft.com/office/powerpoint/2010/main" val="129615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E561B-B813-4345-9FDF-59CC789A8E75}"/>
              </a:ext>
            </a:extLst>
          </p:cNvPr>
          <p:cNvSpPr>
            <a:spLocks noGrp="1"/>
          </p:cNvSpPr>
          <p:nvPr>
            <p:ph type="title"/>
          </p:nvPr>
        </p:nvSpPr>
        <p:spPr>
          <a:xfrm>
            <a:off x="512618" y="365125"/>
            <a:ext cx="2909455" cy="5869420"/>
          </a:xfrm>
        </p:spPr>
        <p:txBody>
          <a:bodyPr anchor="t">
            <a:normAutofit/>
          </a:bodyPr>
          <a:lstStyle/>
          <a:p>
            <a:endParaRPr lang="es-ES" sz="2800" dirty="0"/>
          </a:p>
        </p:txBody>
      </p:sp>
    </p:spTree>
    <p:extLst>
      <p:ext uri="{BB962C8B-B14F-4D97-AF65-F5344CB8AC3E}">
        <p14:creationId xmlns:p14="http://schemas.microsoft.com/office/powerpoint/2010/main" val="24957640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1642</Words>
  <Application>Microsoft Office PowerPoint</Application>
  <PresentationFormat>Panorámica</PresentationFormat>
  <Paragraphs>33</Paragraphs>
  <Slides>23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23</vt:i4>
      </vt:variant>
    </vt:vector>
  </HeadingPairs>
  <TitlesOfParts>
    <vt:vector size="28" baseType="lpstr">
      <vt:lpstr>Arial</vt:lpstr>
      <vt:lpstr>Barlow</vt:lpstr>
      <vt:lpstr>Calibri</vt:lpstr>
      <vt:lpstr>Calibri Light</vt:lpstr>
      <vt:lpstr>Tema de Office</vt:lpstr>
      <vt:lpstr>Lluís Borrassà  1360 - 1425</vt:lpstr>
      <vt:lpstr>Presentación de PowerPoint</vt:lpstr>
      <vt:lpstr>Presentación de PowerPoint</vt:lpstr>
      <vt:lpstr>Presentación de PowerPoint</vt:lpstr>
      <vt:lpstr>1404. Lluis Borrassà. Retablo del Salvador. Para la iglesia de Sant Salvador de Guardiola.</vt:lpstr>
      <vt:lpstr>1405. Luis Borrassá. Flagelación de Cristo. Museo Goya.</vt:lpstr>
      <vt:lpstr>1405. Luis Borrassá. San Andrés negándose a adorar al ídolo. Museo del Prado.</vt:lpstr>
      <vt:lpstr>1410. Luis Borrassá. Joven Asomándose a la ventana. MNAC.</vt:lpstr>
      <vt:lpstr>1411. Lluís Borrassà. Natividad. MNAC.  El retablo de la Natividad que Lluís Borrassà ejecutó para el altar mayor de Santes Creus, posee unas características excepcionales: la luminosidad de los colores, la riqueza y la elegancia de los movimientos, la delicadeza del dibujo y una descripción magistral de los sentimientos y de los detalles realistas, elementos representativos del arte de Borrassà.  El color rojo brilla magníficamente en el manto de José, mientras que el de María tiene reflejos profundos entre los bordes del manto con las ondulaciones características de esta época.</vt:lpstr>
      <vt:lpstr>1413. Luis Borrassá. San Pedro salvado de las aguas. Santa María de Tarrasa.  La pasión por la investigación que poseía Borrassà lo condujo a una construcción pictórica particular: una composición con paisaje, pero con un plano posterior desnudo.  La disminución del tamaño de las figuras que acompañan la progresión hacia el fondo, los colores y el tratamiento cada vez más suelto de las formas – el escorzo de las barcas y el juego de las olas, hacen sentir la profundidad del espacio.  Esas cualidades y la belleza de la composición, colocan este cuadro entre las grandes obras del gótico internacional.</vt:lpstr>
      <vt:lpstr>1413. Luis Borrassá. Santa Catalina y Cristo. MNAC.  La pieza, como su gemela con San Juan Bautista y Santa Bárbara, conservada en los Harvard Art Museums, se considera parte del retablo mayor de Sant Pere de Terrasa, del que perviven trece tablas en el Museu de Terrassa.</vt:lpstr>
      <vt:lpstr>1413. Luis Borrassá. San Juan Bautista y Santa Bárbara. Harvard Art Museums.</vt:lpstr>
      <vt:lpstr>1415. Lluís Borrassà. Retablo Franciscano. Museo de Vic. Su llegada a Barcelona coincidió con el momento en que el estilo italogótico, dominante en nuestro país a lo largo de la segunda mitad del siglo XIV, y cuyo máximo difusor había sido el taller de los hermanos Serra, se estaba agotando e iniciaba su decadencia. El nuevo arte gótico internacional que en estos mismos años se empezaba a hacer en Flandes, París o Milán se caracterizaba por dejar atrás el equilibrio y la armonía sobria de las formas y los colores, puesto de moda por los artistas sieneses del trescientos, con el fin de introducir una nueva estética naturalista basada en el dinamismo y el movimiento de las figuras y por el uso de pigmentos de colores muy vivos y contrastados.  Este gran retablo es la obra más importante conservada del artista y se ha considerado unánimemente una de las obras maestras de la pintura europea del primer gótico internacional.   En el centro del retablo, debajo de la cima con el Calvario, se representa la escena de san Francisco, entronizado con la herida abierta, entregando la Regla a santa Clara y a los frailes, instituyendo las tres órdenes franciscanas. Debajo está la tabla dedicada a la triple advocación del retablo con las figuras de san Miguel Arcángel, la Virgen de la Esperanza y santa Clara, el cual según Ruiz Quesada debe relacionarse con los votos de obediencia, castidad y pobreza. El contenido iconográfico general del retablo destaca la importancia de los franciscanos y de los dominicos en la predicación del evangelio y la esperanza de la salvación humana.  Retablo de advocación franciscana (museuepiscopalvic.com)</vt:lpstr>
      <vt:lpstr>Los protagonistas del retablo son las órdenes de los franciscanos y de los dominicos, fundadas por Francisco de Asís y por Santo Domingo, respectivamente.  En el centro del retablo se encuentra san Francisco, entronizado y rodeado por un grupo de frailes, un grupo de monjas clarisas (orden franciscana de mujeres) con santa Clara, y un grupo de legos.  Destacan escenas como la que muestra a santo Domingo salvando a los mercaderes que han naufragado delante de las costas, o la imagen en que san Judas y san Simón se encuentran en la corte del rey Abgar, enfermo de lepra y que va a ser curado con el velo de santa Verónica. Las monjas clarisas y sus homólogos los franciscanos presentan el capítulo de su Orden a su fundador san Francisco de Asís. Hay que subrayar el carácter realista de las figuras de las religiosas y de los frailes arrodillados a cada lado del personaje central; la composición, aunque llena de personajes, no da una impresión de hacinamiento. La idea de colocar varios espectadores contemplando el evento desde una tribuna es muy ingeniosa. Las caras de los asistentes están sacadas de la realidad. También en este caso, se trataría de algunos retratos de personas de la nobleza, mecenas o admiradores de la obra de Borrassà, contemporáneos del pintor, así como los retratos de los religiosos y religiosas que asisten a la escena.</vt:lpstr>
      <vt:lpstr>1416. Luis Borrassá. Retablo de San Miguel. Museo de Girona.</vt:lpstr>
      <vt:lpstr>1419. Lluís Borrassà. San Hipólito repone la pierna al boyero Pedro. Museo del Prado.</vt:lpstr>
      <vt:lpstr>1419. Lluís Borrassà. Degollación de los servidores de San Hipolito.</vt:lpstr>
      <vt:lpstr>1419. Lluís Borrassà. San Hipolito Bendiciendo a un niño. Museo de San Carlos, México.</vt:lpstr>
      <vt:lpstr>1425. Lluís Borrassà. La profesión de San Pedro Mártir.</vt:lpstr>
      <vt:lpstr>Lluís Borrassà. Retablo de San Gabriel. Capilla Santa Helena, Catedral de Barcelona.</vt:lpstr>
      <vt:lpstr>Lluís Borrassà. Retablo de San Juan Bautista. Museo Arts Decoratives, París.</vt:lpstr>
      <vt:lpstr>Luis Borrassá. Santa Bárbara. MNAA, Lisboa.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Squarcione</dc:title>
  <dc:creator>Miguel Velayos García</dc:creator>
  <cp:lastModifiedBy>Miguel Velayos García</cp:lastModifiedBy>
  <cp:revision>6</cp:revision>
  <dcterms:created xsi:type="dcterms:W3CDTF">2021-04-11T17:29:31Z</dcterms:created>
  <dcterms:modified xsi:type="dcterms:W3CDTF">2021-10-03T15:32:56Z</dcterms:modified>
</cp:coreProperties>
</file>