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9" r:id="rId5"/>
    <p:sldId id="307" r:id="rId6"/>
    <p:sldId id="308" r:id="rId7"/>
    <p:sldId id="309" r:id="rId8"/>
    <p:sldId id="310" r:id="rId9"/>
    <p:sldId id="311" r:id="rId10"/>
    <p:sldId id="312" r:id="rId11"/>
    <p:sldId id="292" r:id="rId12"/>
    <p:sldId id="294" r:id="rId13"/>
    <p:sldId id="289" r:id="rId14"/>
    <p:sldId id="302" r:id="rId15"/>
    <p:sldId id="287" r:id="rId16"/>
    <p:sldId id="296" r:id="rId17"/>
    <p:sldId id="297" r:id="rId18"/>
    <p:sldId id="286" r:id="rId19"/>
    <p:sldId id="300" r:id="rId20"/>
    <p:sldId id="303" r:id="rId21"/>
    <p:sldId id="295" r:id="rId22"/>
    <p:sldId id="313" r:id="rId23"/>
    <p:sldId id="304" r:id="rId24"/>
    <p:sldId id="282" r:id="rId25"/>
    <p:sldId id="285" r:id="rId26"/>
    <p:sldId id="305" r:id="rId27"/>
    <p:sldId id="306" r:id="rId28"/>
    <p:sldId id="283" r:id="rId29"/>
    <p:sldId id="274" r:id="rId30"/>
    <p:sldId id="276" r:id="rId31"/>
    <p:sldId id="277" r:id="rId32"/>
    <p:sldId id="290" r:id="rId33"/>
    <p:sldId id="291" r:id="rId34"/>
    <p:sldId id="293" r:id="rId35"/>
    <p:sldId id="298" r:id="rId36"/>
    <p:sldId id="299" r:id="rId37"/>
    <p:sldId id="281" r:id="rId38"/>
    <p:sldId id="278" r:id="rId39"/>
    <p:sldId id="280" r:id="rId40"/>
    <p:sldId id="284" r:id="rId41"/>
    <p:sldId id="288" r:id="rId42"/>
    <p:sldId id="301" r:id="rId43"/>
    <p:sldId id="275" r:id="rId4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08/10/2021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08/10/2021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08/10/2021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08/10/2021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08/10/2021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08/10/2021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08/10/2021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08/10/2021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08/10/2021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08/10/2021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08/10/2021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08/10/2021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a:xfrm>
            <a:off x="1524000" y="1122363"/>
            <a:ext cx="9144000" cy="3435782"/>
          </a:xfrm>
        </p:spPr>
        <p:txBody>
          <a:bodyPr>
            <a:normAutofit fontScale="90000"/>
          </a:bodyPr>
          <a:lstStyle/>
          <a:p>
            <a:r>
              <a:rPr lang="it-IT" sz="8800" b="1" dirty="0"/>
              <a:t>Gherardo di Jacopo, Starnina </a:t>
            </a:r>
            <a:br>
              <a:rPr lang="it-IT" sz="8800" b="1" dirty="0"/>
            </a:br>
            <a:r>
              <a:rPr lang="it-IT" sz="8800" b="1" dirty="0"/>
              <a:t>1354 - 1413</a:t>
            </a:r>
            <a:endParaRPr lang="es-ES" sz="8800" b="1" dirty="0"/>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554183" y="457200"/>
            <a:ext cx="11194472" cy="6234545"/>
          </a:xfrm>
        </p:spPr>
        <p:txBody>
          <a:bodyPr>
            <a:normAutofit fontScale="85000" lnSpcReduction="10000"/>
          </a:bodyPr>
          <a:lstStyle/>
          <a:p>
            <a:pPr algn="l"/>
            <a:r>
              <a:rPr lang="es-ES" sz="2800" b="0" i="0" dirty="0" err="1">
                <a:solidFill>
                  <a:srgbClr val="000000"/>
                </a:solidFill>
                <a:effectLst/>
              </a:rPr>
              <a:t>Gherardo</a:t>
            </a:r>
            <a:r>
              <a:rPr lang="es-ES" sz="2800" b="0" i="0" dirty="0">
                <a:solidFill>
                  <a:srgbClr val="000000"/>
                </a:solidFill>
                <a:effectLst/>
              </a:rPr>
              <a:t> </a:t>
            </a:r>
            <a:r>
              <a:rPr lang="es-ES" sz="2800" b="0" i="0" dirty="0" err="1">
                <a:solidFill>
                  <a:srgbClr val="000000"/>
                </a:solidFill>
                <a:effectLst/>
              </a:rPr>
              <a:t>Starnina</a:t>
            </a:r>
            <a:r>
              <a:rPr lang="es-ES" sz="2800" b="0" i="0" dirty="0">
                <a:solidFill>
                  <a:srgbClr val="000000"/>
                </a:solidFill>
                <a:effectLst/>
              </a:rPr>
              <a:t> fue un pintor italiano.</a:t>
            </a:r>
          </a:p>
          <a:p>
            <a:pPr algn="l"/>
            <a:r>
              <a:rPr lang="es-ES" sz="2800" b="0" i="0" dirty="0">
                <a:solidFill>
                  <a:srgbClr val="000000"/>
                </a:solidFill>
                <a:effectLst/>
              </a:rPr>
              <a:t>Activo desde 1387 hasta 1409, se formó con Antonio </a:t>
            </a:r>
            <a:r>
              <a:rPr lang="es-ES" sz="2800" b="0" i="0" dirty="0" err="1">
                <a:solidFill>
                  <a:srgbClr val="000000"/>
                </a:solidFill>
                <a:effectLst/>
              </a:rPr>
              <a:t>Veneziano</a:t>
            </a:r>
            <a:r>
              <a:rPr lang="es-ES" sz="2800" b="0" i="0" dirty="0">
                <a:solidFill>
                  <a:srgbClr val="000000"/>
                </a:solidFill>
                <a:effectLst/>
              </a:rPr>
              <a:t> y luego con </a:t>
            </a:r>
            <a:r>
              <a:rPr lang="es-ES" sz="2800" b="0" i="0" dirty="0" err="1">
                <a:solidFill>
                  <a:srgbClr val="000000"/>
                </a:solidFill>
                <a:effectLst/>
              </a:rPr>
              <a:t>Agnolo</a:t>
            </a:r>
            <a:r>
              <a:rPr lang="es-ES" sz="2800" b="0" i="0" dirty="0">
                <a:solidFill>
                  <a:srgbClr val="000000"/>
                </a:solidFill>
                <a:effectLst/>
              </a:rPr>
              <a:t> </a:t>
            </a:r>
            <a:r>
              <a:rPr lang="es-ES" sz="2800" b="0" i="0" dirty="0" err="1">
                <a:solidFill>
                  <a:srgbClr val="000000"/>
                </a:solidFill>
                <a:effectLst/>
              </a:rPr>
              <a:t>Gaddi</a:t>
            </a:r>
            <a:r>
              <a:rPr lang="es-ES" sz="2800" b="0" i="0" dirty="0">
                <a:solidFill>
                  <a:srgbClr val="000000"/>
                </a:solidFill>
                <a:effectLst/>
              </a:rPr>
              <a:t>.</a:t>
            </a:r>
          </a:p>
          <a:p>
            <a:pPr algn="l"/>
            <a:r>
              <a:rPr lang="es-ES" sz="2800" b="0" i="0" dirty="0">
                <a:solidFill>
                  <a:srgbClr val="000000"/>
                </a:solidFill>
                <a:effectLst/>
              </a:rPr>
              <a:t>Fue uno de los pintores más importantes de la corriente gótica tardía en Italia, que conoció formándolo en los círculos de las grandes cortes europeas de finales del siglo XIV porque trabajó durante un cierto período en Valencia (alrededor de 1380) en la corte de Juan I de Castilla. </a:t>
            </a:r>
          </a:p>
          <a:p>
            <a:pPr algn="l"/>
            <a:r>
              <a:rPr lang="es-ES" sz="2800" b="0" i="0" dirty="0">
                <a:solidFill>
                  <a:srgbClr val="000000"/>
                </a:solidFill>
                <a:effectLst/>
              </a:rPr>
              <a:t>De vuelta en Florencia actualizó el lenguaje artístico de muchos pintores florentinos que a finales del siglo XIV todavía estaban anclados a un </a:t>
            </a:r>
            <a:r>
              <a:rPr lang="es-ES" sz="2800" b="0" i="0" dirty="0" err="1">
                <a:solidFill>
                  <a:srgbClr val="000000"/>
                </a:solidFill>
                <a:effectLst/>
              </a:rPr>
              <a:t>giottismo</a:t>
            </a:r>
            <a:r>
              <a:rPr lang="es-ES" sz="2800" b="0" i="0" dirty="0">
                <a:solidFill>
                  <a:srgbClr val="000000"/>
                </a:solidFill>
                <a:effectLst/>
              </a:rPr>
              <a:t> tardío; se inspiró en las primeras obras de pintores como Lorenzo </a:t>
            </a:r>
            <a:r>
              <a:rPr lang="es-ES" sz="2800" b="0" i="0" dirty="0" err="1">
                <a:solidFill>
                  <a:srgbClr val="000000"/>
                </a:solidFill>
                <a:effectLst/>
              </a:rPr>
              <a:t>Monaco</a:t>
            </a:r>
            <a:r>
              <a:rPr lang="es-ES" sz="2800" b="0" i="0" dirty="0">
                <a:solidFill>
                  <a:srgbClr val="000000"/>
                </a:solidFill>
                <a:effectLst/>
              </a:rPr>
              <a:t> y </a:t>
            </a:r>
            <a:r>
              <a:rPr lang="es-ES" sz="2800" b="0" i="0" dirty="0" err="1">
                <a:solidFill>
                  <a:srgbClr val="000000"/>
                </a:solidFill>
                <a:effectLst/>
              </a:rPr>
              <a:t>Masolino</a:t>
            </a:r>
            <a:r>
              <a:rPr lang="es-ES" sz="2800" b="0" i="0" dirty="0">
                <a:solidFill>
                  <a:srgbClr val="000000"/>
                </a:solidFill>
                <a:effectLst/>
              </a:rPr>
              <a:t> da </a:t>
            </a:r>
            <a:r>
              <a:rPr lang="es-ES" sz="2800" b="0" i="0" dirty="0" err="1">
                <a:solidFill>
                  <a:srgbClr val="000000"/>
                </a:solidFill>
                <a:effectLst/>
              </a:rPr>
              <a:t>Panicale</a:t>
            </a:r>
            <a:r>
              <a:rPr lang="es-ES" sz="2800" b="0" i="0" dirty="0">
                <a:solidFill>
                  <a:srgbClr val="000000"/>
                </a:solidFill>
                <a:effectLst/>
              </a:rPr>
              <a:t>.</a:t>
            </a:r>
          </a:p>
          <a:p>
            <a:pPr algn="l"/>
            <a:r>
              <a:rPr lang="es-ES" sz="2800" b="0" i="0" dirty="0">
                <a:solidFill>
                  <a:srgbClr val="000000"/>
                </a:solidFill>
                <a:effectLst/>
              </a:rPr>
              <a:t>Entre sus obras más importantes se encuentra la decoración de la capilla de San </a:t>
            </a:r>
            <a:r>
              <a:rPr lang="es-ES" sz="2800" b="0" i="0" dirty="0" err="1">
                <a:solidFill>
                  <a:srgbClr val="000000"/>
                </a:solidFill>
                <a:effectLst/>
              </a:rPr>
              <a:t>Girolamo</a:t>
            </a:r>
            <a:r>
              <a:rPr lang="es-ES" sz="2800" b="0" i="0" dirty="0">
                <a:solidFill>
                  <a:srgbClr val="000000"/>
                </a:solidFill>
                <a:effectLst/>
              </a:rPr>
              <a:t> (o Del Pugliese) en la iglesia de Santa Maria del </a:t>
            </a:r>
            <a:r>
              <a:rPr lang="es-ES" sz="2800" b="0" i="0" dirty="0" err="1">
                <a:solidFill>
                  <a:srgbClr val="000000"/>
                </a:solidFill>
                <a:effectLst/>
              </a:rPr>
              <a:t>Carmine</a:t>
            </a:r>
            <a:r>
              <a:rPr lang="es-ES" sz="2800" b="0" i="0" dirty="0">
                <a:solidFill>
                  <a:srgbClr val="000000"/>
                </a:solidFill>
                <a:effectLst/>
              </a:rPr>
              <a:t> en Florencia, de la que solo quedan unos pocos fragmentos. A él también se le atribuyen algunos episodios de las Historias de </a:t>
            </a:r>
            <a:r>
              <a:rPr lang="es-ES" sz="2800" b="0" i="0" dirty="0" err="1">
                <a:solidFill>
                  <a:srgbClr val="000000"/>
                </a:solidFill>
                <a:effectLst/>
              </a:rPr>
              <a:t>Sant'Antonio</a:t>
            </a:r>
            <a:r>
              <a:rPr lang="es-ES" sz="2800" b="0" i="0" dirty="0">
                <a:solidFill>
                  <a:srgbClr val="000000"/>
                </a:solidFill>
                <a:effectLst/>
              </a:rPr>
              <a:t> Abate en la capilla </a:t>
            </a:r>
            <a:r>
              <a:rPr lang="es-ES" sz="2800" b="0" i="0" dirty="0" err="1">
                <a:solidFill>
                  <a:srgbClr val="000000"/>
                </a:solidFill>
                <a:effectLst/>
              </a:rPr>
              <a:t>Castellani</a:t>
            </a:r>
            <a:r>
              <a:rPr lang="es-ES" sz="2800" b="0" i="0" dirty="0">
                <a:solidFill>
                  <a:srgbClr val="000000"/>
                </a:solidFill>
                <a:effectLst/>
              </a:rPr>
              <a:t> de la basílica de Santa Croce; en España se le atribuyen algunas pinturas en la Capilla de San Blas, en la catedral de Toledo. Entre las mesas, una Virgen de la Humildad, en los Uffizi.</a:t>
            </a:r>
            <a:endParaRPr lang="es-ES" b="0" i="0" dirty="0">
              <a:solidFill>
                <a:srgbClr val="000000"/>
              </a:solidFill>
              <a:effectLst/>
            </a:endParaRPr>
          </a:p>
          <a:p>
            <a:pPr algn="l"/>
            <a:r>
              <a:rPr lang="es-ES" sz="2800" b="0" i="0" dirty="0">
                <a:solidFill>
                  <a:srgbClr val="000000"/>
                </a:solidFill>
                <a:effectLst/>
              </a:rPr>
              <a:t>Según algunos historiadores del arte, las obras del llamado Maestro del Niño </a:t>
            </a:r>
            <a:r>
              <a:rPr lang="es-ES" sz="2800" b="0" i="0" dirty="0" err="1">
                <a:solidFill>
                  <a:srgbClr val="000000"/>
                </a:solidFill>
                <a:effectLst/>
              </a:rPr>
              <a:t>Vispo</a:t>
            </a:r>
            <a:r>
              <a:rPr lang="es-ES" sz="2800" b="0" i="0" dirty="0">
                <a:solidFill>
                  <a:srgbClr val="000000"/>
                </a:solidFill>
                <a:effectLst/>
              </a:rPr>
              <a:t> deben atribuirse a él.</a:t>
            </a:r>
            <a:endParaRPr lang="es-ES" sz="4000"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5"/>
            <a:ext cx="6470073" cy="6368184"/>
          </a:xfrm>
        </p:spPr>
        <p:txBody>
          <a:bodyPr anchor="t">
            <a:normAutofit/>
          </a:bodyPr>
          <a:lstStyle/>
          <a:p>
            <a:r>
              <a:rPr lang="es-ES" sz="2400" b="1" dirty="0"/>
              <a:t>1397. </a:t>
            </a:r>
            <a:r>
              <a:rPr lang="es-ES" sz="2400" b="1" dirty="0" err="1"/>
              <a:t>Starnina</a:t>
            </a:r>
            <a:r>
              <a:rPr lang="es-ES" sz="2400" b="1" dirty="0"/>
              <a:t>. Retablo de los siete sacramentos (o Retablo de fray Bonifacio Ferrer con anunciación). Museo de Bellas Artes, Valencia.</a:t>
            </a:r>
            <a:br>
              <a:rPr lang="es-ES" sz="2800" dirty="0"/>
            </a:br>
            <a:r>
              <a:rPr lang="es-ES" sz="1800" b="0" i="0" dirty="0">
                <a:effectLst/>
                <a:latin typeface="+mn-lt"/>
              </a:rPr>
              <a:t>La pieza fue encargada por fray Bonifacio Ferrer, hermano de San Vicente Ferrer, cuando ingresó en la Cartuja de </a:t>
            </a:r>
            <a:r>
              <a:rPr lang="es-ES" sz="1800" b="0" i="0" dirty="0" err="1">
                <a:effectLst/>
                <a:latin typeface="+mn-lt"/>
              </a:rPr>
              <a:t>Portacoeli</a:t>
            </a:r>
            <a:r>
              <a:rPr lang="es-ES" sz="1800" b="0" i="0" dirty="0">
                <a:effectLst/>
                <a:latin typeface="+mn-lt"/>
              </a:rPr>
              <a:t> al enviudar. </a:t>
            </a:r>
            <a:br>
              <a:rPr lang="es-ES" sz="1800" b="0" i="0" dirty="0">
                <a:effectLst/>
                <a:latin typeface="+mn-lt"/>
              </a:rPr>
            </a:br>
            <a:r>
              <a:rPr lang="es-ES" sz="1800" b="0" i="0" dirty="0">
                <a:effectLst/>
                <a:latin typeface="+mn-lt"/>
              </a:rPr>
              <a:t>La tabla central está presidida por una </a:t>
            </a:r>
            <a:r>
              <a:rPr lang="es-ES" sz="1800" b="0" i="1" dirty="0">
                <a:effectLst/>
                <a:latin typeface="+mn-lt"/>
              </a:rPr>
              <a:t>Crucifixión </a:t>
            </a:r>
            <a:r>
              <a:rPr lang="es-ES" sz="1800" b="0" i="0" dirty="0">
                <a:effectLst/>
                <a:latin typeface="+mn-lt"/>
              </a:rPr>
              <a:t>que incluye escenas relativas a los siete Sacramentos enmarcadas por cuadrifolios. Estas escenas parten de los hilillos de sangre que brotan de la herida del costado de Cristo. </a:t>
            </a:r>
            <a:br>
              <a:rPr lang="es-ES" sz="1800" b="0" i="0" dirty="0">
                <a:effectLst/>
                <a:latin typeface="+mn-lt"/>
              </a:rPr>
            </a:br>
            <a:r>
              <a:rPr lang="es-ES" sz="1800" b="0" i="0" dirty="0">
                <a:effectLst/>
                <a:latin typeface="+mn-lt"/>
              </a:rPr>
              <a:t>La parte superior la ocupa un </a:t>
            </a:r>
            <a:r>
              <a:rPr lang="es-ES" sz="1800" b="0" i="1" dirty="0">
                <a:effectLst/>
                <a:latin typeface="+mn-lt"/>
              </a:rPr>
              <a:t>Juicio Final</a:t>
            </a:r>
            <a:r>
              <a:rPr lang="es-ES" sz="1800" b="0" i="0" dirty="0">
                <a:effectLst/>
                <a:latin typeface="+mn-lt"/>
              </a:rPr>
              <a:t> y en las calles laterales se representa la </a:t>
            </a:r>
            <a:r>
              <a:rPr lang="es-ES" sz="1800" b="0" i="1" dirty="0">
                <a:effectLst/>
                <a:latin typeface="+mn-lt"/>
              </a:rPr>
              <a:t>Conversión de san Pablo</a:t>
            </a:r>
            <a:r>
              <a:rPr lang="es-ES" sz="1800" b="0" i="0" dirty="0">
                <a:effectLst/>
                <a:latin typeface="+mn-lt"/>
              </a:rPr>
              <a:t> y el </a:t>
            </a:r>
            <a:r>
              <a:rPr lang="es-ES" sz="1800" b="0" i="1" dirty="0">
                <a:effectLst/>
                <a:latin typeface="+mn-lt"/>
              </a:rPr>
              <a:t>Bautismo de Cristo</a:t>
            </a:r>
            <a:r>
              <a:rPr lang="es-ES" sz="1800" b="0" i="0" dirty="0">
                <a:effectLst/>
                <a:latin typeface="+mn-lt"/>
              </a:rPr>
              <a:t>, sobre las que se sitúan san Gabriel y la Virgen Anunciada entre gabletes. </a:t>
            </a:r>
            <a:br>
              <a:rPr lang="es-ES" sz="1800" b="0" i="0" dirty="0">
                <a:effectLst/>
                <a:latin typeface="+mn-lt"/>
              </a:rPr>
            </a:br>
            <a:r>
              <a:rPr lang="es-ES" sz="1800" b="0" i="0" dirty="0">
                <a:effectLst/>
                <a:latin typeface="+mn-lt"/>
              </a:rPr>
              <a:t>La predela presenta al comitente del retablo junto a su familia, a la izquierda fray Bonifacio Ferrer, en hábito de cartujo, con sus dos hijos, y a la derecha su mujer y sus siete hijas, todas ellas con los rayos de los bienaventurados, lo que indica que ya habían fallecido. </a:t>
            </a:r>
            <a:br>
              <a:rPr lang="es-ES" sz="1800" b="0" i="0" dirty="0">
                <a:effectLst/>
                <a:latin typeface="+mn-lt"/>
              </a:rPr>
            </a:br>
            <a:r>
              <a:rPr lang="es-ES" sz="1800" b="0" i="0" dirty="0">
                <a:effectLst/>
                <a:latin typeface="+mn-lt"/>
              </a:rPr>
              <a:t>Completa la predela un </a:t>
            </a:r>
            <a:r>
              <a:rPr lang="es-ES" sz="1800" b="0" i="1" dirty="0">
                <a:effectLst/>
                <a:latin typeface="+mn-lt"/>
              </a:rPr>
              <a:t>Cristo Varón de Dolores</a:t>
            </a:r>
            <a:r>
              <a:rPr lang="es-ES" sz="1800" b="0" i="0" dirty="0">
                <a:effectLst/>
                <a:latin typeface="+mn-lt"/>
              </a:rPr>
              <a:t> junto a una </a:t>
            </a:r>
            <a:r>
              <a:rPr lang="es-ES" sz="1800" b="0" i="1" dirty="0">
                <a:effectLst/>
                <a:latin typeface="+mn-lt"/>
              </a:rPr>
              <a:t>Lapidación de san Esteban</a:t>
            </a:r>
            <a:r>
              <a:rPr lang="es-ES" sz="1800" b="0" i="0" dirty="0">
                <a:effectLst/>
                <a:latin typeface="+mn-lt"/>
              </a:rPr>
              <a:t> y la </a:t>
            </a:r>
            <a:r>
              <a:rPr lang="es-ES" sz="1800" b="0" i="1" dirty="0">
                <a:effectLst/>
                <a:latin typeface="+mn-lt"/>
              </a:rPr>
              <a:t>Decapitación de san Juan Bautista</a:t>
            </a:r>
            <a:r>
              <a:rPr lang="es-ES" sz="1800" b="0" i="0" dirty="0">
                <a:effectLst/>
                <a:latin typeface="+mn-lt"/>
              </a:rPr>
              <a:t>. </a:t>
            </a:r>
            <a:br>
              <a:rPr lang="es-ES" sz="1800" b="0" i="0" dirty="0">
                <a:effectLst/>
                <a:latin typeface="+mn-lt"/>
              </a:rPr>
            </a:br>
            <a:r>
              <a:rPr lang="es-ES" sz="1800" b="0" i="0" dirty="0">
                <a:effectLst/>
                <a:latin typeface="+mn-lt"/>
              </a:rPr>
              <a:t>Pequeñas figuras de profetas animan las entrecalles.</a:t>
            </a:r>
            <a:endParaRPr lang="es-ES" sz="2800" dirty="0">
              <a:latin typeface="+mn-lt"/>
            </a:endParaRPr>
          </a:p>
        </p:txBody>
      </p:sp>
      <p:pic>
        <p:nvPicPr>
          <p:cNvPr id="4" name="Imagen 3">
            <a:extLst>
              <a:ext uri="{FF2B5EF4-FFF2-40B4-BE49-F238E27FC236}">
                <a16:creationId xmlns:a16="http://schemas.microsoft.com/office/drawing/2014/main" id="{0A22F04B-6BC3-4727-8248-3A06FAAB19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8480" y="0"/>
            <a:ext cx="5303520" cy="6858000"/>
          </a:xfrm>
          <a:prstGeom prst="rect">
            <a:avLst/>
          </a:prstGeom>
        </p:spPr>
      </p:pic>
    </p:spTree>
    <p:extLst>
      <p:ext uri="{BB962C8B-B14F-4D97-AF65-F5344CB8AC3E}">
        <p14:creationId xmlns:p14="http://schemas.microsoft.com/office/powerpoint/2010/main" val="3188761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pic>
        <p:nvPicPr>
          <p:cNvPr id="4" name="Imagen 3">
            <a:extLst>
              <a:ext uri="{FF2B5EF4-FFF2-40B4-BE49-F238E27FC236}">
                <a16:creationId xmlns:a16="http://schemas.microsoft.com/office/drawing/2014/main" id="{FD17A65D-BD9A-4DC9-9EA2-264FCFC4FB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8329" y="0"/>
            <a:ext cx="5163671" cy="6858000"/>
          </a:xfrm>
          <a:prstGeom prst="rect">
            <a:avLst/>
          </a:prstGeom>
        </p:spPr>
      </p:pic>
    </p:spTree>
    <p:extLst>
      <p:ext uri="{BB962C8B-B14F-4D97-AF65-F5344CB8AC3E}">
        <p14:creationId xmlns:p14="http://schemas.microsoft.com/office/powerpoint/2010/main" val="3351614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AEDC55B-5EAC-46E8-B868-9C0BF11BE2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245527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A64E112-6EB7-4CAE-BF99-C13FC708BC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106429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E802694E-A470-4FBF-AB61-51B0A36EF4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77879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30DAEC96-B895-443A-BC38-F5266A40B2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171488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C9D8BF5-2E4A-452B-965A-A4CE37213E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730007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364937" cy="5869420"/>
          </a:xfrm>
        </p:spPr>
        <p:txBody>
          <a:bodyPr anchor="t">
            <a:normAutofit/>
          </a:bodyPr>
          <a:lstStyle/>
          <a:p>
            <a:r>
              <a:rPr lang="es-ES" sz="2800" b="1" dirty="0"/>
              <a:t>1400. </a:t>
            </a:r>
            <a:r>
              <a:rPr lang="es-ES" sz="2800" b="1" dirty="0" err="1"/>
              <a:t>Starnina</a:t>
            </a:r>
            <a:r>
              <a:rPr lang="es-ES" sz="2800" b="1" dirty="0"/>
              <a:t>. San Antonio Abad. Museum </a:t>
            </a:r>
            <a:r>
              <a:rPr lang="es-ES" sz="2800" b="1" dirty="0" err="1"/>
              <a:t>Boijmans</a:t>
            </a:r>
            <a:r>
              <a:rPr lang="es-ES" sz="2800" b="1" dirty="0"/>
              <a:t> Van </a:t>
            </a:r>
            <a:r>
              <a:rPr lang="es-ES" sz="2800" b="1" dirty="0" err="1"/>
              <a:t>Beuningen</a:t>
            </a:r>
            <a:r>
              <a:rPr lang="es-ES" sz="2800" b="1" dirty="0"/>
              <a:t>.</a:t>
            </a:r>
            <a:br>
              <a:rPr lang="es-ES" sz="2800" b="1" dirty="0"/>
            </a:br>
            <a:br>
              <a:rPr lang="es-ES" sz="2800" b="1" dirty="0"/>
            </a:br>
            <a:r>
              <a:rPr lang="es-ES" sz="2400" b="0" i="0" dirty="0" err="1">
                <a:effectLst/>
                <a:latin typeface="+mn-lt"/>
              </a:rPr>
              <a:t>Starnina</a:t>
            </a:r>
            <a:r>
              <a:rPr lang="es-ES" sz="2400" b="0" i="0" dirty="0">
                <a:effectLst/>
                <a:latin typeface="+mn-lt"/>
              </a:rPr>
              <a:t> realizó este panel entre 1395 y 1406 durante una estancia en el puerto español de Valencia. </a:t>
            </a:r>
            <a:br>
              <a:rPr lang="es-ES" sz="2400" b="0" i="0" dirty="0">
                <a:effectLst/>
                <a:latin typeface="+mn-lt"/>
              </a:rPr>
            </a:br>
            <a:r>
              <a:rPr lang="es-ES" sz="2400" b="0" i="0" dirty="0">
                <a:effectLst/>
                <a:latin typeface="+mn-lt"/>
              </a:rPr>
              <a:t>El cuerpo elegante y alargado de San Antonio y sus esbeltas manos con sus largos y delicados dedos son característicos del estilo gótico internacional. </a:t>
            </a:r>
            <a:br>
              <a:rPr lang="es-ES" sz="2400" b="0" i="0" dirty="0">
                <a:effectLst/>
                <a:latin typeface="+mn-lt"/>
              </a:rPr>
            </a:br>
            <a:r>
              <a:rPr lang="es-ES" sz="2400" b="0" i="0" dirty="0">
                <a:effectLst/>
                <a:latin typeface="+mn-lt"/>
              </a:rPr>
              <a:t>Lleva un bastón en forma de cruz Tau, símbolo de los Hermanos del Hospital de San Antonio fundado en su nombre en 1095.</a:t>
            </a:r>
            <a:endParaRPr lang="es-ES" sz="2800" b="1" dirty="0">
              <a:latin typeface="+mn-lt"/>
            </a:endParaRPr>
          </a:p>
        </p:txBody>
      </p:sp>
      <p:pic>
        <p:nvPicPr>
          <p:cNvPr id="4" name="Imagen 3">
            <a:extLst>
              <a:ext uri="{FF2B5EF4-FFF2-40B4-BE49-F238E27FC236}">
                <a16:creationId xmlns:a16="http://schemas.microsoft.com/office/drawing/2014/main" id="{8ACC4D00-CD6A-4C2F-BBC2-0AF8C03333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7555" y="0"/>
            <a:ext cx="3314445" cy="6858000"/>
          </a:xfrm>
          <a:prstGeom prst="rect">
            <a:avLst/>
          </a:prstGeom>
        </p:spPr>
      </p:pic>
    </p:spTree>
    <p:extLst>
      <p:ext uri="{BB962C8B-B14F-4D97-AF65-F5344CB8AC3E}">
        <p14:creationId xmlns:p14="http://schemas.microsoft.com/office/powerpoint/2010/main" val="3710578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18762" cy="6215784"/>
          </a:xfrm>
        </p:spPr>
        <p:txBody>
          <a:bodyPr anchor="t">
            <a:normAutofit fontScale="90000"/>
          </a:bodyPr>
          <a:lstStyle/>
          <a:p>
            <a:r>
              <a:rPr lang="es-ES" sz="2800" b="1" dirty="0"/>
              <a:t>1400. </a:t>
            </a:r>
            <a:r>
              <a:rPr lang="es-ES" sz="2800" b="1" dirty="0" err="1"/>
              <a:t>Starnina</a:t>
            </a:r>
            <a:r>
              <a:rPr lang="es-ES" sz="2800" b="1" dirty="0"/>
              <a:t>. </a:t>
            </a:r>
            <a:r>
              <a:rPr lang="es-ES" sz="2800" b="1" i="0" u="none" strike="noStrike" dirty="0">
                <a:solidFill>
                  <a:srgbClr val="000000"/>
                </a:solidFill>
                <a:effectLst/>
              </a:rPr>
              <a:t>San Hugo de Lincoln y San Benito de Nursia</a:t>
            </a:r>
            <a:r>
              <a:rPr lang="es-ES" sz="2800" b="1" dirty="0"/>
              <a:t>. </a:t>
            </a:r>
            <a:r>
              <a:rPr lang="es-ES" sz="2800" b="1" dirty="0" err="1"/>
              <a:t>Nationalmuseum</a:t>
            </a:r>
            <a:r>
              <a:rPr lang="es-ES" sz="2800" b="1" dirty="0"/>
              <a:t>, Estocolmo.</a:t>
            </a:r>
            <a:br>
              <a:rPr lang="es-ES" sz="2800" b="1" dirty="0"/>
            </a:br>
            <a:r>
              <a:rPr lang="es-ES" sz="2700" b="0" i="0" dirty="0" err="1">
                <a:effectLst/>
                <a:latin typeface="+mn-lt"/>
              </a:rPr>
              <a:t>Gherardo</a:t>
            </a:r>
            <a:r>
              <a:rPr lang="es-ES" sz="2700" b="0" i="0" dirty="0">
                <a:effectLst/>
                <a:latin typeface="+mn-lt"/>
              </a:rPr>
              <a:t> </a:t>
            </a:r>
            <a:r>
              <a:rPr lang="es-ES" sz="2700" b="0" i="0" dirty="0" err="1">
                <a:effectLst/>
                <a:latin typeface="+mn-lt"/>
              </a:rPr>
              <a:t>Starnina</a:t>
            </a:r>
            <a:r>
              <a:rPr lang="es-ES" sz="2700" b="0" i="0" dirty="0">
                <a:effectLst/>
                <a:latin typeface="+mn-lt"/>
              </a:rPr>
              <a:t> fue un exponente del estilo gótico internacional. </a:t>
            </a:r>
            <a:br>
              <a:rPr lang="es-ES" sz="2700" b="0" i="0" dirty="0">
                <a:effectLst/>
                <a:latin typeface="+mn-lt"/>
              </a:rPr>
            </a:br>
            <a:r>
              <a:rPr lang="es-ES" sz="2700" b="0" i="0" dirty="0">
                <a:effectLst/>
                <a:latin typeface="+mn-lt"/>
              </a:rPr>
              <a:t>Es mencionado por primera vez en los registros de la </a:t>
            </a:r>
            <a:r>
              <a:rPr lang="es-ES" sz="2700" b="0" i="0" dirty="0" err="1">
                <a:effectLst/>
                <a:latin typeface="+mn-lt"/>
              </a:rPr>
              <a:t>Compañia</a:t>
            </a:r>
            <a:r>
              <a:rPr lang="es-ES" sz="2700" b="0" i="0" dirty="0">
                <a:effectLst/>
                <a:latin typeface="+mn-lt"/>
              </a:rPr>
              <a:t> di San Luca en Florencia en 1387. </a:t>
            </a:r>
            <a:br>
              <a:rPr lang="es-ES" sz="2700" b="0" i="0" dirty="0">
                <a:effectLst/>
                <a:latin typeface="+mn-lt"/>
              </a:rPr>
            </a:br>
            <a:r>
              <a:rPr lang="es-ES" sz="2700" b="0" i="0" dirty="0">
                <a:effectLst/>
                <a:latin typeface="+mn-lt"/>
              </a:rPr>
              <a:t>Los documentos muestran que trabajó extensamente en España. </a:t>
            </a:r>
            <a:br>
              <a:rPr lang="es-ES" sz="2700" b="0" i="0" dirty="0">
                <a:effectLst/>
                <a:latin typeface="+mn-lt"/>
              </a:rPr>
            </a:br>
            <a:r>
              <a:rPr lang="es-ES" sz="2700" b="0" i="0" dirty="0">
                <a:effectLst/>
                <a:latin typeface="+mn-lt"/>
              </a:rPr>
              <a:t>Entre 1393 y 1401 realizó frescos y pinturas sobre tabla en Valencia y Toledo. </a:t>
            </a:r>
            <a:br>
              <a:rPr lang="es-ES" sz="2700" b="0" i="0" dirty="0">
                <a:effectLst/>
                <a:latin typeface="+mn-lt"/>
              </a:rPr>
            </a:br>
            <a:r>
              <a:rPr lang="es-ES" sz="2700" b="0" i="0" dirty="0">
                <a:effectLst/>
                <a:latin typeface="+mn-lt"/>
              </a:rPr>
              <a:t>Se conservan algunos fragmentos de sus frescos de 1404 en Santa Maria del </a:t>
            </a:r>
            <a:r>
              <a:rPr lang="es-ES" sz="2700" b="0" i="0" dirty="0" err="1">
                <a:effectLst/>
                <a:latin typeface="+mn-lt"/>
              </a:rPr>
              <a:t>Carmine</a:t>
            </a:r>
            <a:r>
              <a:rPr lang="es-ES" sz="2700" b="0" i="0" dirty="0">
                <a:effectLst/>
                <a:latin typeface="+mn-lt"/>
              </a:rPr>
              <a:t>, Florencia, así como de sus obras en la iglesia de Santo Stefano en Empoli, incluida la Vida de la Virgen de 1409. </a:t>
            </a:r>
            <a:br>
              <a:rPr lang="es-ES" sz="2700" b="0" i="0" dirty="0">
                <a:effectLst/>
                <a:latin typeface="+mn-lt"/>
              </a:rPr>
            </a:br>
            <a:r>
              <a:rPr lang="es-ES" sz="2700" b="0" i="0" dirty="0">
                <a:effectLst/>
                <a:latin typeface="+mn-lt"/>
              </a:rPr>
              <a:t>La elegancia gráfica y los colores vibrantes distinguen el estilo de </a:t>
            </a:r>
            <a:r>
              <a:rPr lang="es-ES" sz="2700" b="0" i="0" dirty="0" err="1">
                <a:effectLst/>
                <a:latin typeface="+mn-lt"/>
              </a:rPr>
              <a:t>Starnina</a:t>
            </a:r>
            <a:r>
              <a:rPr lang="es-ES" sz="2700" b="0" i="0" dirty="0">
                <a:effectLst/>
                <a:latin typeface="+mn-lt"/>
              </a:rPr>
              <a:t>, y ha sido identificado con el Maestro del </a:t>
            </a:r>
            <a:r>
              <a:rPr lang="es-ES" sz="2700" b="0" i="0" dirty="0" err="1">
                <a:effectLst/>
                <a:latin typeface="+mn-lt"/>
              </a:rPr>
              <a:t>Bambino</a:t>
            </a:r>
            <a:r>
              <a:rPr lang="es-ES" sz="2700" b="0" i="0" dirty="0">
                <a:effectLst/>
                <a:latin typeface="+mn-lt"/>
              </a:rPr>
              <a:t> </a:t>
            </a:r>
            <a:r>
              <a:rPr lang="es-ES" sz="2700" b="0" i="0" dirty="0" err="1">
                <a:effectLst/>
                <a:latin typeface="+mn-lt"/>
              </a:rPr>
              <a:t>Vispo</a:t>
            </a:r>
            <a:r>
              <a:rPr lang="es-ES" sz="2700" b="0" i="0" dirty="0">
                <a:effectLst/>
                <a:latin typeface="+mn-lt"/>
              </a:rPr>
              <a:t> (Jeanne van </a:t>
            </a:r>
            <a:r>
              <a:rPr lang="es-ES" sz="2700" b="0" i="0" dirty="0" err="1">
                <a:effectLst/>
                <a:latin typeface="+mn-lt"/>
              </a:rPr>
              <a:t>Waadenoijen</a:t>
            </a:r>
            <a:r>
              <a:rPr lang="es-ES" sz="2700" b="0" i="0" dirty="0">
                <a:effectLst/>
                <a:latin typeface="+mn-lt"/>
              </a:rPr>
              <a:t>).</a:t>
            </a:r>
            <a:endParaRPr lang="es-ES" sz="2800" b="1" dirty="0">
              <a:latin typeface="+mn-lt"/>
            </a:endParaRPr>
          </a:p>
        </p:txBody>
      </p:sp>
      <p:pic>
        <p:nvPicPr>
          <p:cNvPr id="4" name="Imagen 3">
            <a:extLst>
              <a:ext uri="{FF2B5EF4-FFF2-40B4-BE49-F238E27FC236}">
                <a16:creationId xmlns:a16="http://schemas.microsoft.com/office/drawing/2014/main" id="{C47ECC8A-683D-4A37-86D9-D9DB6D6CAA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1380" y="0"/>
            <a:ext cx="4960620" cy="6858000"/>
          </a:xfrm>
          <a:prstGeom prst="rect">
            <a:avLst/>
          </a:prstGeom>
        </p:spPr>
      </p:pic>
    </p:spTree>
    <p:extLst>
      <p:ext uri="{BB962C8B-B14F-4D97-AF65-F5344CB8AC3E}">
        <p14:creationId xmlns:p14="http://schemas.microsoft.com/office/powerpoint/2010/main" val="740178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41127" cy="5869420"/>
          </a:xfrm>
        </p:spPr>
        <p:txBody>
          <a:bodyPr anchor="t">
            <a:normAutofit/>
          </a:bodyPr>
          <a:lstStyle/>
          <a:p>
            <a:r>
              <a:rPr lang="it-IT" sz="2800" b="1" dirty="0"/>
              <a:t>1402. Starnina. Virgen y niño. Museo d'arte contemporanea del castello di Rivoli.</a:t>
            </a:r>
            <a:endParaRPr lang="es-ES" sz="2800" b="1" dirty="0"/>
          </a:p>
        </p:txBody>
      </p:sp>
      <p:pic>
        <p:nvPicPr>
          <p:cNvPr id="4" name="Imagen 3">
            <a:extLst>
              <a:ext uri="{FF2B5EF4-FFF2-40B4-BE49-F238E27FC236}">
                <a16:creationId xmlns:a16="http://schemas.microsoft.com/office/drawing/2014/main" id="{6397005E-8728-4B5B-8FA8-9617D8C24C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4300" y="0"/>
            <a:ext cx="4457700" cy="6858000"/>
          </a:xfrm>
          <a:prstGeom prst="rect">
            <a:avLst/>
          </a:prstGeom>
        </p:spPr>
      </p:pic>
    </p:spTree>
    <p:extLst>
      <p:ext uri="{BB962C8B-B14F-4D97-AF65-F5344CB8AC3E}">
        <p14:creationId xmlns:p14="http://schemas.microsoft.com/office/powerpoint/2010/main" val="3111799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398327" cy="5869420"/>
          </a:xfrm>
        </p:spPr>
        <p:txBody>
          <a:bodyPr anchor="t">
            <a:normAutofit/>
          </a:bodyPr>
          <a:lstStyle/>
          <a:p>
            <a:r>
              <a:rPr lang="es-ES" sz="2800" dirty="0"/>
              <a:t>1403. </a:t>
            </a:r>
            <a:r>
              <a:rPr lang="es-ES" sz="2800" dirty="0" err="1"/>
              <a:t>Starnina</a:t>
            </a:r>
            <a:r>
              <a:rPr lang="es-ES" sz="2800" dirty="0"/>
              <a:t>. Virgen de la humildad. Uffizi, Florence.</a:t>
            </a:r>
          </a:p>
        </p:txBody>
      </p:sp>
      <p:pic>
        <p:nvPicPr>
          <p:cNvPr id="4" name="Imagen 3">
            <a:extLst>
              <a:ext uri="{FF2B5EF4-FFF2-40B4-BE49-F238E27FC236}">
                <a16:creationId xmlns:a16="http://schemas.microsoft.com/office/drawing/2014/main" id="{15679EAB-4D11-42C3-A39D-B0718CA20B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0060" y="0"/>
            <a:ext cx="4091940" cy="6858000"/>
          </a:xfrm>
          <a:prstGeom prst="rect">
            <a:avLst/>
          </a:prstGeom>
        </p:spPr>
      </p:pic>
    </p:spTree>
    <p:extLst>
      <p:ext uri="{BB962C8B-B14F-4D97-AF65-F5344CB8AC3E}">
        <p14:creationId xmlns:p14="http://schemas.microsoft.com/office/powerpoint/2010/main" val="1169420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6" y="365125"/>
            <a:ext cx="7733736" cy="5869420"/>
          </a:xfrm>
        </p:spPr>
        <p:txBody>
          <a:bodyPr anchor="t">
            <a:normAutofit fontScale="90000"/>
          </a:bodyPr>
          <a:lstStyle/>
          <a:p>
            <a:r>
              <a:rPr lang="en-US" sz="2800" b="1" dirty="0"/>
              <a:t>1400. </a:t>
            </a:r>
            <a:r>
              <a:rPr lang="en-US" sz="2800" b="1" dirty="0" err="1"/>
              <a:t>Starnina</a:t>
            </a:r>
            <a:r>
              <a:rPr lang="en-US" sz="2800" b="1" dirty="0"/>
              <a:t>. Virgen con </a:t>
            </a:r>
            <a:r>
              <a:rPr lang="en-US" sz="2800" b="1" dirty="0" err="1"/>
              <a:t>niño</a:t>
            </a:r>
            <a:r>
              <a:rPr lang="en-US" sz="2800" b="1" dirty="0"/>
              <a:t>. Cleveland Museum of Art.</a:t>
            </a:r>
            <a:br>
              <a:rPr lang="en-US" sz="2800" b="1" dirty="0"/>
            </a:br>
            <a:r>
              <a:rPr lang="es-ES" sz="2700" b="0" i="0" dirty="0">
                <a:solidFill>
                  <a:srgbClr val="000000"/>
                </a:solidFill>
                <a:effectLst/>
                <a:latin typeface="+mn-lt"/>
              </a:rPr>
              <a:t>Aunque </a:t>
            </a:r>
            <a:r>
              <a:rPr lang="es-ES" sz="2700" b="0" i="0" dirty="0" err="1">
                <a:solidFill>
                  <a:srgbClr val="000000"/>
                </a:solidFill>
                <a:effectLst/>
                <a:latin typeface="+mn-lt"/>
              </a:rPr>
              <a:t>Gherardo</a:t>
            </a:r>
            <a:r>
              <a:rPr lang="es-ES" sz="2700" b="0" i="0" dirty="0">
                <a:solidFill>
                  <a:srgbClr val="000000"/>
                </a:solidFill>
                <a:effectLst/>
                <a:latin typeface="+mn-lt"/>
              </a:rPr>
              <a:t> </a:t>
            </a:r>
            <a:r>
              <a:rPr lang="es-ES" sz="2700" b="0" i="0" dirty="0" err="1">
                <a:solidFill>
                  <a:srgbClr val="000000"/>
                </a:solidFill>
                <a:effectLst/>
                <a:latin typeface="+mn-lt"/>
              </a:rPr>
              <a:t>Starnina</a:t>
            </a:r>
            <a:r>
              <a:rPr lang="es-ES" sz="2700" b="0" i="0" dirty="0">
                <a:solidFill>
                  <a:srgbClr val="000000"/>
                </a:solidFill>
                <a:effectLst/>
                <a:latin typeface="+mn-lt"/>
              </a:rPr>
              <a:t> es considerado como uno de los pintores más importantes de su tiempo en Florencia, poco se sabe de él. </a:t>
            </a:r>
            <a:br>
              <a:rPr lang="es-ES" sz="2700" b="0" i="0" dirty="0">
                <a:solidFill>
                  <a:srgbClr val="000000"/>
                </a:solidFill>
                <a:effectLst/>
                <a:latin typeface="+mn-lt"/>
              </a:rPr>
            </a:br>
            <a:r>
              <a:rPr lang="es-ES" sz="2700" b="0" i="0" dirty="0">
                <a:solidFill>
                  <a:srgbClr val="000000"/>
                </a:solidFill>
                <a:effectLst/>
                <a:latin typeface="+mn-lt"/>
              </a:rPr>
              <a:t>Probablemente estudió con un pintor florentino bien considerado que hizo numerosos frescos. </a:t>
            </a:r>
            <a:br>
              <a:rPr lang="es-ES" sz="2700" b="0" i="0" dirty="0">
                <a:solidFill>
                  <a:srgbClr val="000000"/>
                </a:solidFill>
                <a:effectLst/>
                <a:latin typeface="+mn-lt"/>
              </a:rPr>
            </a:br>
            <a:r>
              <a:rPr lang="es-ES" sz="2700" b="0" i="0" dirty="0">
                <a:solidFill>
                  <a:srgbClr val="000000"/>
                </a:solidFill>
                <a:effectLst/>
                <a:latin typeface="+mn-lt"/>
              </a:rPr>
              <a:t>Se afirma que participó en la pintura de los frescos en la Capilla </a:t>
            </a:r>
            <a:r>
              <a:rPr lang="es-ES" sz="2700" b="0" i="0" dirty="0" err="1">
                <a:solidFill>
                  <a:srgbClr val="000000"/>
                </a:solidFill>
                <a:effectLst/>
                <a:latin typeface="+mn-lt"/>
              </a:rPr>
              <a:t>Castellani</a:t>
            </a:r>
            <a:r>
              <a:rPr lang="es-ES" sz="2700" b="0" i="0" dirty="0">
                <a:solidFill>
                  <a:srgbClr val="000000"/>
                </a:solidFill>
                <a:effectLst/>
                <a:latin typeface="+mn-lt"/>
              </a:rPr>
              <a:t> en Santa Croce, Florencia. </a:t>
            </a:r>
            <a:br>
              <a:rPr lang="es-ES" sz="2700" b="0" i="0" dirty="0">
                <a:solidFill>
                  <a:srgbClr val="000000"/>
                </a:solidFill>
                <a:effectLst/>
                <a:latin typeface="+mn-lt"/>
              </a:rPr>
            </a:br>
            <a:r>
              <a:rPr lang="es-ES" sz="2700" b="0" i="0" dirty="0">
                <a:solidFill>
                  <a:srgbClr val="000000"/>
                </a:solidFill>
                <a:effectLst/>
                <a:latin typeface="+mn-lt"/>
              </a:rPr>
              <a:t>Los documentos muestran que trabajó extensamente en España, específicamente en Toledo y Valencia, ejecutando muchas pinturas sobre tabla y frescos allí. La mayoría de sus pinturas conocidas son retablos, a menudo ilustrando escenas de la vida de los santos. Estilísticamente, </a:t>
            </a:r>
            <a:r>
              <a:rPr lang="es-ES" sz="2700" b="0" i="0" dirty="0" err="1">
                <a:solidFill>
                  <a:srgbClr val="000000"/>
                </a:solidFill>
                <a:effectLst/>
                <a:latin typeface="+mn-lt"/>
              </a:rPr>
              <a:t>Starnina</a:t>
            </a:r>
            <a:r>
              <a:rPr lang="es-ES" sz="2700" b="0" i="0" dirty="0">
                <a:solidFill>
                  <a:srgbClr val="000000"/>
                </a:solidFill>
                <a:effectLst/>
                <a:latin typeface="+mn-lt"/>
              </a:rPr>
              <a:t> se basó en muchas fuentes, incluido el estilo gótico tardío que presenció mientras estaba en España, y desarrolló una manera única e independiente y progresiva. </a:t>
            </a:r>
            <a:br>
              <a:rPr lang="es-ES" sz="2700" b="0" i="0" dirty="0">
                <a:solidFill>
                  <a:srgbClr val="000000"/>
                </a:solidFill>
                <a:effectLst/>
                <a:latin typeface="+mn-lt"/>
              </a:rPr>
            </a:br>
            <a:r>
              <a:rPr lang="es-ES" sz="2700" b="0" i="0" dirty="0">
                <a:solidFill>
                  <a:srgbClr val="000000"/>
                </a:solidFill>
                <a:effectLst/>
                <a:latin typeface="+mn-lt"/>
              </a:rPr>
              <a:t>La gracia lírica de esta Virgen y su corona de estilo valenciano deben mucho a su experiencia en España.</a:t>
            </a:r>
            <a:endParaRPr lang="es-ES" sz="2800" b="1" dirty="0">
              <a:latin typeface="+mn-lt"/>
            </a:endParaRPr>
          </a:p>
        </p:txBody>
      </p:sp>
      <p:pic>
        <p:nvPicPr>
          <p:cNvPr id="4" name="Imagen 3">
            <a:extLst>
              <a:ext uri="{FF2B5EF4-FFF2-40B4-BE49-F238E27FC236}">
                <a16:creationId xmlns:a16="http://schemas.microsoft.com/office/drawing/2014/main" id="{054B50D4-1388-4E71-B880-52DE887CDE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4681" y="0"/>
            <a:ext cx="4167319" cy="6858000"/>
          </a:xfrm>
          <a:prstGeom prst="rect">
            <a:avLst/>
          </a:prstGeom>
        </p:spPr>
      </p:pic>
    </p:spTree>
    <p:extLst>
      <p:ext uri="{BB962C8B-B14F-4D97-AF65-F5344CB8AC3E}">
        <p14:creationId xmlns:p14="http://schemas.microsoft.com/office/powerpoint/2010/main" val="522495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188037" cy="5869420"/>
          </a:xfrm>
        </p:spPr>
        <p:txBody>
          <a:bodyPr anchor="t">
            <a:normAutofit/>
          </a:bodyPr>
          <a:lstStyle/>
          <a:p>
            <a:r>
              <a:rPr lang="es-ES" sz="2800" dirty="0"/>
              <a:t>1404. </a:t>
            </a:r>
            <a:r>
              <a:rPr lang="es-ES" sz="2800" dirty="0" err="1"/>
              <a:t>Starnina</a:t>
            </a:r>
            <a:r>
              <a:rPr lang="es-ES" sz="2800" dirty="0"/>
              <a:t>. San Juan Evangelista, San Pedro y San Pablo. Villa </a:t>
            </a:r>
            <a:r>
              <a:rPr lang="es-ES" sz="2800" dirty="0" err="1"/>
              <a:t>Guinigi</a:t>
            </a:r>
            <a:r>
              <a:rPr lang="es-ES" sz="2800" dirty="0"/>
              <a:t> National Museum.</a:t>
            </a:r>
          </a:p>
        </p:txBody>
      </p:sp>
      <p:pic>
        <p:nvPicPr>
          <p:cNvPr id="4" name="Imagen 3">
            <a:extLst>
              <a:ext uri="{FF2B5EF4-FFF2-40B4-BE49-F238E27FC236}">
                <a16:creationId xmlns:a16="http://schemas.microsoft.com/office/drawing/2014/main" id="{84DF12A3-5CEB-438B-BE4C-DD50E5A81A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53924" y="0"/>
            <a:ext cx="3238076" cy="6858000"/>
          </a:xfrm>
          <a:prstGeom prst="rect">
            <a:avLst/>
          </a:prstGeom>
        </p:spPr>
      </p:pic>
    </p:spTree>
    <p:extLst>
      <p:ext uri="{BB962C8B-B14F-4D97-AF65-F5344CB8AC3E}">
        <p14:creationId xmlns:p14="http://schemas.microsoft.com/office/powerpoint/2010/main" val="3275875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174182" cy="5869420"/>
          </a:xfrm>
        </p:spPr>
        <p:txBody>
          <a:bodyPr anchor="t">
            <a:normAutofit/>
          </a:bodyPr>
          <a:lstStyle/>
          <a:p>
            <a:r>
              <a:rPr lang="es-ES" sz="2800" dirty="0"/>
              <a:t>1404. </a:t>
            </a:r>
            <a:r>
              <a:rPr lang="es-ES" sz="2800" dirty="0" err="1"/>
              <a:t>Starnina</a:t>
            </a:r>
            <a:r>
              <a:rPr lang="es-ES" sz="2800" dirty="0"/>
              <a:t>. San Miguel, Santiago el mayor y San Juan Bautista. Villa </a:t>
            </a:r>
            <a:r>
              <a:rPr lang="es-ES" sz="2800" dirty="0" err="1"/>
              <a:t>Guinigi</a:t>
            </a:r>
            <a:r>
              <a:rPr lang="es-ES" sz="2800" dirty="0"/>
              <a:t> National Museum.</a:t>
            </a:r>
          </a:p>
        </p:txBody>
      </p:sp>
      <p:pic>
        <p:nvPicPr>
          <p:cNvPr id="4" name="Imagen 3">
            <a:extLst>
              <a:ext uri="{FF2B5EF4-FFF2-40B4-BE49-F238E27FC236}">
                <a16:creationId xmlns:a16="http://schemas.microsoft.com/office/drawing/2014/main" id="{3CDE7D63-2B51-42BE-89C2-80D616DD0E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9700" y="0"/>
            <a:ext cx="3162300" cy="6858000"/>
          </a:xfrm>
          <a:prstGeom prst="rect">
            <a:avLst/>
          </a:prstGeom>
        </p:spPr>
      </p:pic>
    </p:spTree>
    <p:extLst>
      <p:ext uri="{BB962C8B-B14F-4D97-AF65-F5344CB8AC3E}">
        <p14:creationId xmlns:p14="http://schemas.microsoft.com/office/powerpoint/2010/main" val="358467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4" y="180108"/>
            <a:ext cx="6303818" cy="6414655"/>
          </a:xfrm>
        </p:spPr>
        <p:txBody>
          <a:bodyPr anchor="t">
            <a:normAutofit fontScale="90000"/>
          </a:bodyPr>
          <a:lstStyle/>
          <a:p>
            <a:pPr algn="l"/>
            <a:r>
              <a:rPr lang="es-ES" sz="2700" b="1" dirty="0"/>
              <a:t>1404. </a:t>
            </a:r>
            <a:r>
              <a:rPr lang="es-ES" sz="2700" b="1" dirty="0" err="1"/>
              <a:t>Starnina</a:t>
            </a:r>
            <a:r>
              <a:rPr lang="es-ES" sz="2700" b="1" dirty="0"/>
              <a:t>. Coronación de la Virgen. Galería Nacional, Parma.</a:t>
            </a:r>
            <a:br>
              <a:rPr lang="es-ES" sz="2800" dirty="0"/>
            </a:br>
            <a:r>
              <a:rPr lang="es-ES" sz="2000" b="0" i="0" dirty="0">
                <a:effectLst/>
                <a:latin typeface="+mn-lt"/>
              </a:rPr>
              <a:t>El fuerte gusto </a:t>
            </a:r>
            <a:r>
              <a:rPr lang="es-ES" sz="2000" b="0" i="0" u="none" strike="noStrike" dirty="0">
                <a:effectLst/>
                <a:latin typeface="+mn-lt"/>
              </a:rPr>
              <a:t>gótico internacional</a:t>
            </a:r>
            <a:r>
              <a:rPr lang="es-ES" sz="2000" b="0" i="0" dirty="0">
                <a:effectLst/>
                <a:latin typeface="+mn-lt"/>
              </a:rPr>
              <a:t> presente en la obra se injertó en la obra del artista durante un viaje a España. Los nuevos estilos gótico-corteses aprendidos en Europa, muy diferentes del sabor del paisaje toscano de principios del siglo XV, no podían dejar de recibir un eco inmediato en Italia, ya que aquí todavía preferían las academias de Giotto de ascendencia </a:t>
            </a:r>
            <a:r>
              <a:rPr lang="es-ES" sz="2000" b="0" i="0" u="none" strike="noStrike" dirty="0">
                <a:effectLst/>
                <a:latin typeface="+mn-lt"/>
              </a:rPr>
              <a:t>orcagna.</a:t>
            </a:r>
            <a:br>
              <a:rPr lang="es-ES" sz="2000" b="0" i="0" dirty="0">
                <a:effectLst/>
                <a:latin typeface="+mn-lt"/>
              </a:rPr>
            </a:br>
            <a:r>
              <a:rPr lang="es-ES" sz="2000" b="0" i="0" dirty="0">
                <a:effectLst/>
                <a:latin typeface="+mn-lt"/>
              </a:rPr>
              <a:t>La datación de la obra se obtuvo entonces sobre la base de la de la estancia española de </a:t>
            </a:r>
            <a:r>
              <a:rPr lang="es-ES" sz="2000" b="0" i="0" dirty="0" err="1">
                <a:effectLst/>
                <a:latin typeface="+mn-lt"/>
              </a:rPr>
              <a:t>Starnina</a:t>
            </a:r>
            <a:r>
              <a:rPr lang="es-ES" sz="2000" b="0" i="0" dirty="0">
                <a:effectLst/>
                <a:latin typeface="+mn-lt"/>
              </a:rPr>
              <a:t>, recordada por </a:t>
            </a:r>
            <a:r>
              <a:rPr lang="es-ES" sz="2000" b="0" i="0" u="none" strike="noStrike" dirty="0">
                <a:effectLst/>
                <a:latin typeface="+mn-lt"/>
              </a:rPr>
              <a:t>Vasari</a:t>
            </a:r>
            <a:r>
              <a:rPr lang="es-ES" sz="2000" b="0" i="0" dirty="0">
                <a:effectLst/>
                <a:latin typeface="+mn-lt"/>
              </a:rPr>
              <a:t> y documentada desde 1395 y 1401.</a:t>
            </a:r>
            <a:br>
              <a:rPr lang="es-ES" sz="2000" b="0" i="0" dirty="0">
                <a:effectLst/>
                <a:latin typeface="+mn-lt"/>
              </a:rPr>
            </a:br>
            <a:r>
              <a:rPr lang="es-ES" sz="2000" b="0" i="0" dirty="0">
                <a:effectLst/>
                <a:latin typeface="+mn-lt"/>
              </a:rPr>
              <a:t>Llegando a Parma con toda probabilidad desde Lucca, a través de la estancia de los Borbones en la ciudad toscana, la mesa fue asignada por </a:t>
            </a:r>
            <a:r>
              <a:rPr lang="es-ES" sz="2000" b="0" i="0" u="none" strike="noStrike" dirty="0">
                <a:effectLst/>
                <a:latin typeface="+mn-lt"/>
              </a:rPr>
              <a:t>Berenson</a:t>
            </a:r>
            <a:r>
              <a:rPr lang="es-ES" sz="2000" b="0" i="0" dirty="0">
                <a:effectLst/>
                <a:latin typeface="+mn-lt"/>
              </a:rPr>
              <a:t> al Maestro del </a:t>
            </a:r>
            <a:r>
              <a:rPr lang="es-ES" sz="2000" b="0" i="0" u="none" strike="noStrike" dirty="0">
                <a:effectLst/>
                <a:latin typeface="+mn-lt"/>
              </a:rPr>
              <a:t>Niño </a:t>
            </a:r>
            <a:r>
              <a:rPr lang="es-ES" sz="2000" b="0" i="0" u="none" strike="noStrike" dirty="0" err="1">
                <a:effectLst/>
                <a:latin typeface="+mn-lt"/>
              </a:rPr>
              <a:t>Vispo</a:t>
            </a:r>
            <a:r>
              <a:rPr lang="es-ES" sz="2000" b="0" i="0" u="none" strike="noStrike" dirty="0">
                <a:effectLst/>
                <a:latin typeface="+mn-lt"/>
              </a:rPr>
              <a:t>, </a:t>
            </a:r>
            <a:r>
              <a:rPr lang="es-ES" sz="2000" b="0" i="0" dirty="0">
                <a:effectLst/>
                <a:latin typeface="+mn-lt"/>
              </a:rPr>
              <a:t>una personalidad anónima cuyo corpus de obras se fusionó entonces en la figura de </a:t>
            </a:r>
            <a:r>
              <a:rPr lang="es-ES" sz="2000" b="0" i="0" dirty="0" err="1">
                <a:effectLst/>
                <a:latin typeface="+mn-lt"/>
              </a:rPr>
              <a:t>Gherardo</a:t>
            </a:r>
            <a:r>
              <a:rPr lang="es-ES" sz="2000" b="0" i="0" dirty="0">
                <a:effectLst/>
                <a:latin typeface="+mn-lt"/>
              </a:rPr>
              <a:t> </a:t>
            </a:r>
            <a:r>
              <a:rPr lang="es-ES" sz="2000" b="0" i="0" dirty="0" err="1">
                <a:effectLst/>
                <a:latin typeface="+mn-lt"/>
              </a:rPr>
              <a:t>Starnina</a:t>
            </a:r>
            <a:r>
              <a:rPr lang="es-ES" sz="2000" b="0" i="0" dirty="0">
                <a:effectLst/>
                <a:latin typeface="+mn-lt"/>
              </a:rPr>
              <a:t>, un artista activo en la Toscana y España a finales de los siglos XIV y XV.</a:t>
            </a:r>
            <a:br>
              <a:rPr lang="es-ES" sz="2000" b="0" i="0" dirty="0">
                <a:effectLst/>
                <a:latin typeface="+mn-lt"/>
              </a:rPr>
            </a:br>
            <a:r>
              <a:rPr lang="es-ES" sz="2000" b="0" i="0" dirty="0">
                <a:effectLst/>
                <a:latin typeface="+mn-lt"/>
              </a:rPr>
              <a:t>Los críticos han especulado que la pintura puede ser la cúspide de un políptico desmembrado que </a:t>
            </a:r>
            <a:r>
              <a:rPr lang="es-ES" sz="2000" b="0" i="0" dirty="0" err="1">
                <a:effectLst/>
                <a:latin typeface="+mn-lt"/>
              </a:rPr>
              <a:t>Starnina</a:t>
            </a:r>
            <a:r>
              <a:rPr lang="es-ES" sz="2000" b="0" i="0" dirty="0">
                <a:effectLst/>
                <a:latin typeface="+mn-lt"/>
              </a:rPr>
              <a:t> ejecutó para Lucca, cuyo panel central con el </a:t>
            </a:r>
            <a:r>
              <a:rPr lang="es-ES" sz="2000" b="0" i="0" dirty="0" err="1">
                <a:effectLst/>
                <a:latin typeface="+mn-lt"/>
              </a:rPr>
              <a:t>Dormitio</a:t>
            </a:r>
            <a:r>
              <a:rPr lang="es-ES" sz="2000" b="0" i="0" dirty="0">
                <a:effectLst/>
                <a:latin typeface="+mn-lt"/>
              </a:rPr>
              <a:t> </a:t>
            </a:r>
            <a:r>
              <a:rPr lang="es-ES" sz="2000" b="0" i="0" dirty="0" err="1">
                <a:effectLst/>
                <a:latin typeface="+mn-lt"/>
              </a:rPr>
              <a:t>Virginis</a:t>
            </a:r>
            <a:r>
              <a:rPr lang="es-ES" sz="2000" b="0" i="0" dirty="0">
                <a:effectLst/>
                <a:latin typeface="+mn-lt"/>
              </a:rPr>
              <a:t> y la Asunción ahora se divide entre la </a:t>
            </a:r>
            <a:r>
              <a:rPr lang="es-ES" sz="2000" b="0" i="0" u="none" strike="noStrike" dirty="0">
                <a:effectLst/>
                <a:latin typeface="+mn-lt"/>
              </a:rPr>
              <a:t>colección Johnson</a:t>
            </a:r>
            <a:r>
              <a:rPr lang="es-ES" sz="2000" b="0" i="0" dirty="0">
                <a:effectLst/>
                <a:latin typeface="+mn-lt"/>
              </a:rPr>
              <a:t> en </a:t>
            </a:r>
            <a:r>
              <a:rPr lang="es-ES" sz="2000" b="0" i="0" u="none" strike="noStrike" dirty="0">
                <a:effectLst/>
                <a:latin typeface="+mn-lt"/>
              </a:rPr>
              <a:t>Filadelfia</a:t>
            </a:r>
            <a:r>
              <a:rPr lang="es-ES" sz="2000" b="0" i="0" dirty="0">
                <a:effectLst/>
                <a:latin typeface="+mn-lt"/>
              </a:rPr>
              <a:t> y el Museo de </a:t>
            </a:r>
            <a:r>
              <a:rPr lang="es-ES" sz="2000" b="0" i="0" u="none" strike="noStrike" dirty="0">
                <a:effectLst/>
                <a:latin typeface="+mn-lt"/>
              </a:rPr>
              <a:t>Arte Fogg</a:t>
            </a:r>
            <a:r>
              <a:rPr lang="es-ES" sz="2000" b="0" i="0" dirty="0">
                <a:effectLst/>
                <a:latin typeface="+mn-lt"/>
              </a:rPr>
              <a:t> de la Universidad de </a:t>
            </a:r>
            <a:r>
              <a:rPr lang="es-ES" sz="2000" b="0" i="0" u="none" strike="noStrike" dirty="0">
                <a:effectLst/>
                <a:latin typeface="+mn-lt"/>
              </a:rPr>
              <a:t>Harvard, </a:t>
            </a:r>
            <a:r>
              <a:rPr lang="es-ES" sz="2000" b="0" i="0" dirty="0">
                <a:effectLst/>
                <a:latin typeface="+mn-lt"/>
              </a:rPr>
              <a:t>y cuyos elementos laterales, cada uno con tres santos, se conservan en el </a:t>
            </a:r>
            <a:r>
              <a:rPr lang="es-ES" sz="2000" b="0" i="0" u="none" strike="noStrike" dirty="0">
                <a:effectLst/>
                <a:latin typeface="+mn-lt"/>
              </a:rPr>
              <a:t>Museo de Villa </a:t>
            </a:r>
            <a:r>
              <a:rPr lang="es-ES" sz="2000" b="0" i="0" u="none" strike="noStrike" dirty="0" err="1">
                <a:effectLst/>
                <a:latin typeface="+mn-lt"/>
              </a:rPr>
              <a:t>Guinigi</a:t>
            </a:r>
            <a:r>
              <a:rPr lang="es-ES" sz="2000" b="0" i="0" dirty="0">
                <a:effectLst/>
                <a:latin typeface="+mn-lt"/>
              </a:rPr>
              <a:t> en </a:t>
            </a:r>
            <a:r>
              <a:rPr lang="es-ES" sz="2000" b="0" i="0" u="none" strike="noStrike" dirty="0">
                <a:effectLst/>
                <a:latin typeface="+mn-lt"/>
              </a:rPr>
              <a:t>Lucca.</a:t>
            </a:r>
            <a:br>
              <a:rPr lang="es-ES" sz="11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84EFA4C2-4ABE-4507-8427-B60E77E9F554}"/>
              </a:ext>
            </a:extLst>
          </p:cNvPr>
          <p:cNvPicPr>
            <a:picLocks noChangeAspect="1"/>
          </p:cNvPicPr>
          <p:nvPr/>
        </p:nvPicPr>
        <p:blipFill rotWithShape="1">
          <a:blip r:embed="rId2">
            <a:extLst>
              <a:ext uri="{28A0092B-C50C-407E-A947-70E740481C1C}">
                <a14:useLocalDpi xmlns:a14="http://schemas.microsoft.com/office/drawing/2010/main" val="0"/>
              </a:ext>
            </a:extLst>
          </a:blip>
          <a:srcRect l="14148" t="11111" r="13877" b="12525"/>
          <a:stretch/>
        </p:blipFill>
        <p:spPr>
          <a:xfrm>
            <a:off x="6640285" y="0"/>
            <a:ext cx="5551715" cy="6858000"/>
          </a:xfrm>
          <a:prstGeom prst="rect">
            <a:avLst/>
          </a:prstGeom>
        </p:spPr>
      </p:pic>
    </p:spTree>
    <p:extLst>
      <p:ext uri="{BB962C8B-B14F-4D97-AF65-F5344CB8AC3E}">
        <p14:creationId xmlns:p14="http://schemas.microsoft.com/office/powerpoint/2010/main" val="52989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2" y="651163"/>
            <a:ext cx="2895600" cy="5597237"/>
          </a:xfrm>
        </p:spPr>
        <p:txBody>
          <a:bodyPr anchor="t">
            <a:noAutofit/>
          </a:bodyPr>
          <a:lstStyle/>
          <a:p>
            <a:r>
              <a:rPr lang="es-ES" sz="2800" b="1" dirty="0"/>
              <a:t>1405. </a:t>
            </a:r>
            <a:r>
              <a:rPr lang="es-ES" sz="2800" b="1" dirty="0" err="1"/>
              <a:t>Starnina</a:t>
            </a:r>
            <a:r>
              <a:rPr lang="es-ES" sz="2800" b="1" dirty="0"/>
              <a:t>. Políptico. Museum der </a:t>
            </a:r>
            <a:r>
              <a:rPr lang="es-ES" sz="2800" b="1" dirty="0" err="1"/>
              <a:t>Universität</a:t>
            </a:r>
            <a:r>
              <a:rPr lang="es-ES" sz="2800" b="1" dirty="0"/>
              <a:t> </a:t>
            </a:r>
            <a:r>
              <a:rPr lang="es-ES" sz="2800" b="1" dirty="0" err="1"/>
              <a:t>Würzburg</a:t>
            </a:r>
            <a:r>
              <a:rPr lang="es-ES" sz="2800" b="1" dirty="0"/>
              <a:t>.</a:t>
            </a:r>
            <a:br>
              <a:rPr lang="es-ES" sz="2400" dirty="0"/>
            </a:br>
            <a:r>
              <a:rPr lang="es-ES" sz="2400" dirty="0">
                <a:latin typeface="+mn-lt"/>
              </a:rPr>
              <a:t>T</a:t>
            </a:r>
            <a:r>
              <a:rPr lang="es-ES" sz="2400" b="0" i="0" dirty="0">
                <a:effectLst/>
                <a:latin typeface="+mn-lt"/>
              </a:rPr>
              <a:t>ríptico, que en realidad forma parte de un políptico mucho más grande repartido por todo el mundo.</a:t>
            </a:r>
            <a:endParaRPr lang="es-ES" sz="2400" dirty="0">
              <a:latin typeface="+mn-lt"/>
            </a:endParaRPr>
          </a:p>
        </p:txBody>
      </p:sp>
      <p:pic>
        <p:nvPicPr>
          <p:cNvPr id="4" name="Imagen 3">
            <a:extLst>
              <a:ext uri="{FF2B5EF4-FFF2-40B4-BE49-F238E27FC236}">
                <a16:creationId xmlns:a16="http://schemas.microsoft.com/office/drawing/2014/main" id="{17D3A1EF-DA59-4D87-B154-3AE0CBA85F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5856" y="1117024"/>
            <a:ext cx="8876144" cy="4992831"/>
          </a:xfrm>
          <a:prstGeom prst="rect">
            <a:avLst/>
          </a:prstGeom>
        </p:spPr>
      </p:pic>
    </p:spTree>
    <p:extLst>
      <p:ext uri="{BB962C8B-B14F-4D97-AF65-F5344CB8AC3E}">
        <p14:creationId xmlns:p14="http://schemas.microsoft.com/office/powerpoint/2010/main" val="616855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319164" cy="5869420"/>
          </a:xfrm>
        </p:spPr>
        <p:txBody>
          <a:bodyPr anchor="t">
            <a:normAutofit/>
          </a:bodyPr>
          <a:lstStyle/>
          <a:p>
            <a:r>
              <a:rPr lang="es-ES" sz="2800" dirty="0"/>
              <a:t>1405. </a:t>
            </a:r>
            <a:r>
              <a:rPr lang="es-ES" sz="2800" dirty="0" err="1"/>
              <a:t>Starnina</a:t>
            </a:r>
            <a:r>
              <a:rPr lang="es-ES" sz="2800" dirty="0"/>
              <a:t>. Adoración de los magos. Nelson-Atkins Museum of Art.</a:t>
            </a:r>
          </a:p>
        </p:txBody>
      </p:sp>
      <p:pic>
        <p:nvPicPr>
          <p:cNvPr id="4" name="Imagen 3">
            <a:extLst>
              <a:ext uri="{FF2B5EF4-FFF2-40B4-BE49-F238E27FC236}">
                <a16:creationId xmlns:a16="http://schemas.microsoft.com/office/drawing/2014/main" id="{0D4A17A1-3071-4ACC-B7F4-43348976A6B8}"/>
              </a:ext>
            </a:extLst>
          </p:cNvPr>
          <p:cNvPicPr>
            <a:picLocks noChangeAspect="1"/>
          </p:cNvPicPr>
          <p:nvPr/>
        </p:nvPicPr>
        <p:blipFill rotWithShape="1">
          <a:blip r:embed="rId2">
            <a:extLst>
              <a:ext uri="{28A0092B-C50C-407E-A947-70E740481C1C}">
                <a14:useLocalDpi xmlns:a14="http://schemas.microsoft.com/office/drawing/2010/main" val="0"/>
              </a:ext>
            </a:extLst>
          </a:blip>
          <a:srcRect l="6061" t="24647" r="7879" b="27677"/>
          <a:stretch/>
        </p:blipFill>
        <p:spPr>
          <a:xfrm>
            <a:off x="-12214" y="1787235"/>
            <a:ext cx="12204214" cy="5070765"/>
          </a:xfrm>
          <a:prstGeom prst="rect">
            <a:avLst/>
          </a:prstGeom>
        </p:spPr>
      </p:pic>
    </p:spTree>
    <p:extLst>
      <p:ext uri="{BB962C8B-B14F-4D97-AF65-F5344CB8AC3E}">
        <p14:creationId xmlns:p14="http://schemas.microsoft.com/office/powerpoint/2010/main" val="38298686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4"/>
            <a:ext cx="5369329" cy="6243493"/>
          </a:xfrm>
        </p:spPr>
        <p:txBody>
          <a:bodyPr anchor="t">
            <a:normAutofit fontScale="90000"/>
          </a:bodyPr>
          <a:lstStyle/>
          <a:p>
            <a:r>
              <a:rPr lang="es-ES" sz="2800" b="1" dirty="0"/>
              <a:t>1406. </a:t>
            </a:r>
            <a:r>
              <a:rPr lang="es-ES" sz="2800" b="1" dirty="0" err="1"/>
              <a:t>Starnina</a:t>
            </a:r>
            <a:r>
              <a:rPr lang="es-ES" sz="2800" b="1" dirty="0"/>
              <a:t>. Cabeza de Ángel. Barnes </a:t>
            </a:r>
            <a:r>
              <a:rPr lang="es-ES" sz="2800" b="1" dirty="0" err="1"/>
              <a:t>Foundation</a:t>
            </a:r>
            <a:r>
              <a:rPr lang="es-ES" sz="2800" b="1" dirty="0"/>
              <a:t>.</a:t>
            </a:r>
            <a:br>
              <a:rPr lang="es-ES" sz="2800" dirty="0"/>
            </a:br>
            <a:r>
              <a:rPr lang="es-ES" sz="2700" b="0" i="0" dirty="0" err="1">
                <a:effectLst/>
                <a:latin typeface="+mn-lt"/>
              </a:rPr>
              <a:t>Gherardo</a:t>
            </a:r>
            <a:r>
              <a:rPr lang="es-ES" sz="2700" b="0" i="0" dirty="0">
                <a:effectLst/>
                <a:latin typeface="+mn-lt"/>
              </a:rPr>
              <a:t> </a:t>
            </a:r>
            <a:r>
              <a:rPr lang="es-ES" sz="2700" b="0" i="0" dirty="0" err="1">
                <a:effectLst/>
                <a:latin typeface="+mn-lt"/>
              </a:rPr>
              <a:t>Starnina</a:t>
            </a:r>
            <a:r>
              <a:rPr lang="es-ES" sz="2700" b="0" i="0" dirty="0">
                <a:effectLst/>
                <a:latin typeface="+mn-lt"/>
              </a:rPr>
              <a:t> produjo este panel como parte de un retablo mucho más grande con la Virgen y el Niño rodeados de ángeles y santos; otros fragmentos de la composición original están dispersos en varios museos y colecciones privadas. La pieza de Barnes muestra a un ángel cantando y tocando un </a:t>
            </a:r>
            <a:r>
              <a:rPr lang="es-ES" sz="2700" b="0" i="0" dirty="0" err="1">
                <a:effectLst/>
                <a:latin typeface="+mn-lt"/>
              </a:rPr>
              <a:t>vielle</a:t>
            </a:r>
            <a:r>
              <a:rPr lang="es-ES" sz="2700" b="0" i="0" dirty="0">
                <a:effectLst/>
                <a:latin typeface="+mn-lt"/>
              </a:rPr>
              <a:t> (un instrumento de cuerda medieval). </a:t>
            </a:r>
            <a:br>
              <a:rPr lang="es-ES" sz="2700" b="0" i="0" dirty="0">
                <a:effectLst/>
                <a:latin typeface="+mn-lt"/>
              </a:rPr>
            </a:br>
            <a:r>
              <a:rPr lang="es-ES" sz="2700" b="0" i="0" dirty="0">
                <a:effectLst/>
                <a:latin typeface="+mn-lt"/>
              </a:rPr>
              <a:t>Las formas azules a lo largo del lado derecho del panel representan una nube y el borde de una mandorla, un halo en forma de almendra que generalmente envuelve el cuerpo de la Virgen María en el arte de la Italia medieval tardía.</a:t>
            </a:r>
            <a:endParaRPr lang="es-ES" sz="2800" dirty="0">
              <a:latin typeface="+mn-lt"/>
            </a:endParaRPr>
          </a:p>
        </p:txBody>
      </p:sp>
      <p:pic>
        <p:nvPicPr>
          <p:cNvPr id="4" name="Imagen 3">
            <a:extLst>
              <a:ext uri="{FF2B5EF4-FFF2-40B4-BE49-F238E27FC236}">
                <a16:creationId xmlns:a16="http://schemas.microsoft.com/office/drawing/2014/main" id="{0709D0C8-B959-4D21-BCB7-1CA5083368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6420" y="0"/>
            <a:ext cx="6545580" cy="6858000"/>
          </a:xfrm>
          <a:prstGeom prst="rect">
            <a:avLst/>
          </a:prstGeom>
        </p:spPr>
      </p:pic>
    </p:spTree>
    <p:extLst>
      <p:ext uri="{BB962C8B-B14F-4D97-AF65-F5344CB8AC3E}">
        <p14:creationId xmlns:p14="http://schemas.microsoft.com/office/powerpoint/2010/main" val="23582399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726873" cy="5869420"/>
          </a:xfrm>
        </p:spPr>
        <p:txBody>
          <a:bodyPr anchor="t">
            <a:normAutofit/>
          </a:bodyPr>
          <a:lstStyle/>
          <a:p>
            <a:r>
              <a:rPr lang="es-ES" sz="2800" dirty="0"/>
              <a:t>1407. </a:t>
            </a:r>
            <a:r>
              <a:rPr lang="es-ES" sz="2800" dirty="0" err="1"/>
              <a:t>Starnina</a:t>
            </a:r>
            <a:r>
              <a:rPr lang="es-ES" sz="2800" dirty="0"/>
              <a:t>. Obispo, San Lorenzo, San Esteban, San Bruno. Museo de Arte, Los Ángeles.</a:t>
            </a:r>
          </a:p>
        </p:txBody>
      </p:sp>
      <p:pic>
        <p:nvPicPr>
          <p:cNvPr id="4" name="Imagen 3">
            <a:extLst>
              <a:ext uri="{FF2B5EF4-FFF2-40B4-BE49-F238E27FC236}">
                <a16:creationId xmlns:a16="http://schemas.microsoft.com/office/drawing/2014/main" id="{90E1096A-3A48-41F4-B90C-D1618A996B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1050" y="0"/>
            <a:ext cx="7600950" cy="6858000"/>
          </a:xfrm>
          <a:prstGeom prst="rect">
            <a:avLst/>
          </a:prstGeom>
        </p:spPr>
      </p:pic>
    </p:spTree>
    <p:extLst>
      <p:ext uri="{BB962C8B-B14F-4D97-AF65-F5344CB8AC3E}">
        <p14:creationId xmlns:p14="http://schemas.microsoft.com/office/powerpoint/2010/main" val="15581224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26874" y="494290"/>
            <a:ext cx="4710544" cy="5869420"/>
          </a:xfrm>
        </p:spPr>
        <p:txBody>
          <a:bodyPr anchor="t">
            <a:normAutofit/>
          </a:bodyPr>
          <a:lstStyle/>
          <a:p>
            <a:r>
              <a:rPr lang="nn-NO" sz="2800" dirty="0"/>
              <a:t>1407. Starnina. Evangelistas. Rijksmuseum.</a:t>
            </a:r>
            <a:endParaRPr lang="es-ES" sz="2800" dirty="0"/>
          </a:p>
        </p:txBody>
      </p:sp>
      <p:pic>
        <p:nvPicPr>
          <p:cNvPr id="4" name="Imagen 3">
            <a:extLst>
              <a:ext uri="{FF2B5EF4-FFF2-40B4-BE49-F238E27FC236}">
                <a16:creationId xmlns:a16="http://schemas.microsoft.com/office/drawing/2014/main" id="{C8807D91-BBF2-452B-93F7-8315150D34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5964" y="-20329"/>
            <a:ext cx="3616036" cy="6878329"/>
          </a:xfrm>
          <a:prstGeom prst="rect">
            <a:avLst/>
          </a:prstGeom>
        </p:spPr>
      </p:pic>
      <p:pic>
        <p:nvPicPr>
          <p:cNvPr id="6" name="Imagen 5">
            <a:extLst>
              <a:ext uri="{FF2B5EF4-FFF2-40B4-BE49-F238E27FC236}">
                <a16:creationId xmlns:a16="http://schemas.microsoft.com/office/drawing/2014/main" id="{94DC021D-3BC9-49B1-A9D6-727C38186D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8755"/>
            <a:ext cx="3588329" cy="6866756"/>
          </a:xfrm>
          <a:prstGeom prst="rect">
            <a:avLst/>
          </a:prstGeom>
        </p:spPr>
      </p:pic>
    </p:spTree>
    <p:extLst>
      <p:ext uri="{BB962C8B-B14F-4D97-AF65-F5344CB8AC3E}">
        <p14:creationId xmlns:p14="http://schemas.microsoft.com/office/powerpoint/2010/main" val="6605617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193964"/>
            <a:ext cx="4596396" cy="6553200"/>
          </a:xfrm>
        </p:spPr>
        <p:txBody>
          <a:bodyPr anchor="t">
            <a:normAutofit fontScale="90000"/>
          </a:bodyPr>
          <a:lstStyle/>
          <a:p>
            <a:r>
              <a:rPr lang="es-ES" sz="2700" b="1" dirty="0"/>
              <a:t>1408. </a:t>
            </a:r>
            <a:r>
              <a:rPr lang="es-ES" sz="2700" b="1" dirty="0" err="1"/>
              <a:t>Starnina</a:t>
            </a:r>
            <a:r>
              <a:rPr lang="es-ES" sz="2700" b="1" dirty="0"/>
              <a:t>. Asunción de la Virgen. Fogg Museum.</a:t>
            </a:r>
            <a:br>
              <a:rPr lang="es-ES" sz="2800" dirty="0"/>
            </a:br>
            <a:r>
              <a:rPr lang="es-ES" sz="2000" b="0" i="0" dirty="0">
                <a:solidFill>
                  <a:srgbClr val="000000"/>
                </a:solidFill>
                <a:effectLst/>
                <a:latin typeface="+mn-lt"/>
              </a:rPr>
              <a:t>Después de una estancia de diez años en España, </a:t>
            </a:r>
            <a:r>
              <a:rPr lang="es-ES" sz="2000" b="0" i="0" dirty="0" err="1">
                <a:solidFill>
                  <a:srgbClr val="000000"/>
                </a:solidFill>
                <a:effectLst/>
                <a:latin typeface="+mn-lt"/>
              </a:rPr>
              <a:t>Starnina</a:t>
            </a:r>
            <a:r>
              <a:rPr lang="es-ES" sz="2000" b="0" i="0" dirty="0">
                <a:solidFill>
                  <a:srgbClr val="000000"/>
                </a:solidFill>
                <a:effectLst/>
                <a:latin typeface="+mn-lt"/>
              </a:rPr>
              <a:t> regresó a su Florencia natal en 1401. Representando la muerte y la asunción de la Virgen María, esta imagen era la parte central de un gran retablo para un monasterio cerca de la ciudad toscana de Lucca. En él, </a:t>
            </a:r>
            <a:r>
              <a:rPr lang="es-ES" sz="2000" b="0" i="0" dirty="0" err="1">
                <a:solidFill>
                  <a:srgbClr val="000000"/>
                </a:solidFill>
                <a:effectLst/>
                <a:latin typeface="+mn-lt"/>
              </a:rPr>
              <a:t>Starnina</a:t>
            </a:r>
            <a:r>
              <a:rPr lang="es-ES" sz="2000" b="0" i="0" dirty="0">
                <a:solidFill>
                  <a:srgbClr val="000000"/>
                </a:solidFill>
                <a:effectLst/>
                <a:latin typeface="+mn-lt"/>
              </a:rPr>
              <a:t> sintetizó sus experiencias artísticas, pintando las figuras con los colores vivos que se encuentran en la pintura española y una comprensión del espacio compositivo característico de la Toscana. El retablo parece haber permanecido intacto hasta mediados del siglo XIX, cuando un renovado interés en la pintura italiana del Renacimiento temprano llevó a muchos comerciantes de arte a desmontar obras para venderlas a coleccionistas ansiosos. En ese momento, el panel se cortó en dos secciones, lo que permitió que la parte inferior se mostrara en un marco rectangular. Las diferentes condiciones físicas de cada parte hablan de sus diferentes historias después de la separación.</a:t>
            </a:r>
            <a:br>
              <a:rPr lang="es-ES" sz="2000" b="0" i="0" dirty="0">
                <a:solidFill>
                  <a:srgbClr val="000000"/>
                </a:solidFill>
                <a:effectLst/>
                <a:latin typeface="+mn-lt"/>
              </a:rPr>
            </a:br>
            <a:r>
              <a:rPr lang="es-ES" sz="2000" b="0" i="0" dirty="0">
                <a:solidFill>
                  <a:srgbClr val="000000"/>
                </a:solidFill>
                <a:effectLst/>
                <a:latin typeface="+mn-lt"/>
              </a:rPr>
              <a:t>En la parte inferior se ha identificado al Santo como Santo Tomás.</a:t>
            </a:r>
            <a:endParaRPr lang="es-ES" sz="2800" dirty="0">
              <a:latin typeface="+mn-lt"/>
            </a:endParaRPr>
          </a:p>
        </p:txBody>
      </p:sp>
      <p:pic>
        <p:nvPicPr>
          <p:cNvPr id="4" name="Imagen 3">
            <a:extLst>
              <a:ext uri="{FF2B5EF4-FFF2-40B4-BE49-F238E27FC236}">
                <a16:creationId xmlns:a16="http://schemas.microsoft.com/office/drawing/2014/main" id="{82E19E62-B5D9-4159-8E5C-689B119106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5778" y="0"/>
            <a:ext cx="7346222" cy="6858000"/>
          </a:xfrm>
          <a:prstGeom prst="rect">
            <a:avLst/>
          </a:prstGeom>
        </p:spPr>
      </p:pic>
    </p:spTree>
    <p:extLst>
      <p:ext uri="{BB962C8B-B14F-4D97-AF65-F5344CB8AC3E}">
        <p14:creationId xmlns:p14="http://schemas.microsoft.com/office/powerpoint/2010/main" val="7876176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5"/>
            <a:ext cx="1981201" cy="5869420"/>
          </a:xfrm>
        </p:spPr>
        <p:txBody>
          <a:bodyPr anchor="t">
            <a:normAutofit/>
          </a:bodyPr>
          <a:lstStyle/>
          <a:p>
            <a:r>
              <a:rPr lang="es-ES" sz="2800" b="1" i="0" dirty="0">
                <a:effectLst/>
              </a:rPr>
              <a:t>1409. </a:t>
            </a:r>
            <a:r>
              <a:rPr lang="es-ES" sz="2800" b="1" i="0" dirty="0" err="1">
                <a:effectLst/>
              </a:rPr>
              <a:t>Starnina</a:t>
            </a:r>
            <a:r>
              <a:rPr lang="es-ES" sz="2800" b="1" i="0" dirty="0">
                <a:effectLst/>
              </a:rPr>
              <a:t>. Martirio de Santa Margarita. National Gallery, Londres.</a:t>
            </a:r>
            <a:endParaRPr lang="es-ES" sz="6000" b="1" dirty="0"/>
          </a:p>
        </p:txBody>
      </p:sp>
      <p:pic>
        <p:nvPicPr>
          <p:cNvPr id="4" name="Imagen 3">
            <a:extLst>
              <a:ext uri="{FF2B5EF4-FFF2-40B4-BE49-F238E27FC236}">
                <a16:creationId xmlns:a16="http://schemas.microsoft.com/office/drawing/2014/main" id="{F7144930-6D68-4E45-82C6-475E86C3E7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5164" y="442965"/>
            <a:ext cx="10016836" cy="6435817"/>
          </a:xfrm>
          <a:prstGeom prst="rect">
            <a:avLst/>
          </a:prstGeom>
        </p:spPr>
      </p:pic>
    </p:spTree>
    <p:extLst>
      <p:ext uri="{BB962C8B-B14F-4D97-AF65-F5344CB8AC3E}">
        <p14:creationId xmlns:p14="http://schemas.microsoft.com/office/powerpoint/2010/main" val="30973124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374582" cy="5869420"/>
          </a:xfrm>
        </p:spPr>
        <p:txBody>
          <a:bodyPr anchor="t">
            <a:normAutofit/>
          </a:bodyPr>
          <a:lstStyle/>
          <a:p>
            <a:r>
              <a:rPr lang="es-ES" sz="2000" b="0" i="0" dirty="0" err="1">
                <a:effectLst/>
                <a:latin typeface="+mn-lt"/>
              </a:rPr>
              <a:t>Gherardo</a:t>
            </a:r>
            <a:r>
              <a:rPr lang="es-ES" sz="2000" b="0" i="0" dirty="0">
                <a:effectLst/>
                <a:latin typeface="+mn-lt"/>
              </a:rPr>
              <a:t> di Jacopo </a:t>
            </a:r>
            <a:r>
              <a:rPr lang="es-ES" sz="2000" b="0" i="0" dirty="0" err="1">
                <a:effectLst/>
                <a:latin typeface="+mn-lt"/>
              </a:rPr>
              <a:t>Starnina</a:t>
            </a:r>
            <a:r>
              <a:rPr lang="es-ES" sz="2000" b="0" i="0" dirty="0">
                <a:effectLst/>
                <a:latin typeface="+mn-lt"/>
              </a:rPr>
              <a:t> fue un importante pintor florentino de principios del siglo XV que también trabajó en Toledo y Valencia en la década de 1390.</a:t>
            </a:r>
            <a:br>
              <a:rPr lang="es-ES" sz="2000" b="0" i="0" dirty="0">
                <a:effectLst/>
                <a:latin typeface="+mn-lt"/>
              </a:rPr>
            </a:br>
            <a:r>
              <a:rPr lang="es-ES" sz="2000" b="0" i="0" dirty="0">
                <a:effectLst/>
                <a:latin typeface="+mn-lt"/>
              </a:rPr>
              <a:t>Un verdugo sostiene su espada en ambas manos por encima de su cabeza, listo para golpear; sus túnicas están enganchadas a su cinturón para ayudar a su golpe. </a:t>
            </a:r>
            <a:br>
              <a:rPr lang="es-ES" sz="2000" b="0" i="0" dirty="0">
                <a:effectLst/>
                <a:latin typeface="+mn-lt"/>
              </a:rPr>
            </a:br>
            <a:r>
              <a:rPr lang="es-ES" sz="2000" b="0" i="0" dirty="0">
                <a:effectLst/>
                <a:latin typeface="+mn-lt"/>
              </a:rPr>
              <a:t>Una mujer, identificada como santa por su halo, se arrodilla en oración. Ella parece completamente serena, una impresión que se enfatiza por la forma en que la tela de su falda ondula a lo largo del suelo en ondas ordenadas. </a:t>
            </a:r>
            <a:br>
              <a:rPr lang="es-ES" sz="2000" b="0" i="0" dirty="0">
                <a:effectLst/>
                <a:latin typeface="+mn-lt"/>
              </a:rPr>
            </a:br>
            <a:r>
              <a:rPr lang="es-ES" sz="2000" b="0" i="0" dirty="0">
                <a:effectLst/>
                <a:latin typeface="+mn-lt"/>
              </a:rPr>
              <a:t>El entorno austero y rocoso se adapta al tema. La ejecución tiene lugar, como era costumbre, fuera de la ciudad, las murallas de la ciudad fortificada visibles en el fondo. El paisaje árido está roto solo por un río amarillo que encierra la escena.</a:t>
            </a:r>
            <a:br>
              <a:rPr lang="es-ES" sz="2000" b="0" i="0" dirty="0">
                <a:effectLst/>
                <a:latin typeface="+mn-lt"/>
              </a:rPr>
            </a:br>
            <a:r>
              <a:rPr lang="es-ES" sz="2000" b="0" i="0" dirty="0">
                <a:effectLst/>
                <a:latin typeface="+mn-lt"/>
              </a:rPr>
              <a:t>Una multitud se ha reunido para observar, filas de espectadores están empujando a través de la puerta de la ciudad. Cada uno expresa una reacción diferente: dos figuras a la izquierda inclinan la cabeza con tristeza, mientras que otra ,probablemente el gobernante de la ciudad- señala acusando al santo con una porra; otro retrocede horrorizado. </a:t>
            </a:r>
            <a:br>
              <a:rPr lang="es-ES" sz="2000" b="0" i="0" dirty="0">
                <a:effectLst/>
                <a:latin typeface="+mn-lt"/>
              </a:rPr>
            </a:br>
            <a:r>
              <a:rPr lang="es-ES" sz="2000" b="0" i="0" dirty="0">
                <a:effectLst/>
                <a:latin typeface="+mn-lt"/>
              </a:rPr>
              <a:t>El gobernante lleva un turbante, mientras que su compañero de amarillo tiene un elaborado sombrero en forma de abanico. </a:t>
            </a:r>
            <a:br>
              <a:rPr lang="es-ES" sz="2000" b="0" i="0" dirty="0">
                <a:effectLst/>
                <a:latin typeface="+mn-lt"/>
              </a:rPr>
            </a:br>
            <a:r>
              <a:rPr lang="es-ES" sz="2000" b="0" i="0" dirty="0" err="1">
                <a:effectLst/>
                <a:latin typeface="+mn-lt"/>
              </a:rPr>
              <a:t>Starnina</a:t>
            </a:r>
            <a:r>
              <a:rPr lang="es-ES" sz="2000" b="0" i="0" dirty="0">
                <a:effectLst/>
                <a:latin typeface="+mn-lt"/>
              </a:rPr>
              <a:t> ha vestido a los hombres con atuendos que pensó apropiados para el entorno oriental del Mediterráneo, Antioquía en la actual Turquía. </a:t>
            </a:r>
            <a:br>
              <a:rPr lang="es-ES" sz="2000" b="0" i="0" dirty="0">
                <a:effectLst/>
                <a:latin typeface="+mn-lt"/>
              </a:rPr>
            </a:br>
            <a:r>
              <a:rPr lang="es-ES" sz="2000" b="0" i="0" dirty="0">
                <a:effectLst/>
                <a:latin typeface="+mn-lt"/>
              </a:rPr>
              <a:t>Un soldado blandiendo una gran pica custodia la escena. Su casco y escudo, así como la espada del verdugo, pueden haber estado cubiertos de hojas de plata originalmente y, por lo tanto, brillaron en medio de los colores brillantes.</a:t>
            </a:r>
            <a:endParaRPr lang="es-ES" sz="3200" dirty="0"/>
          </a:p>
        </p:txBody>
      </p:sp>
    </p:spTree>
    <p:extLst>
      <p:ext uri="{BB962C8B-B14F-4D97-AF65-F5344CB8AC3E}">
        <p14:creationId xmlns:p14="http://schemas.microsoft.com/office/powerpoint/2010/main" val="3934475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374582" cy="5869420"/>
          </a:xfrm>
        </p:spPr>
        <p:txBody>
          <a:bodyPr anchor="t">
            <a:normAutofit/>
          </a:bodyPr>
          <a:lstStyle/>
          <a:p>
            <a:r>
              <a:rPr lang="es-ES" sz="2000" b="0" i="0" dirty="0">
                <a:effectLst/>
                <a:latin typeface="+mn-lt"/>
              </a:rPr>
              <a:t>La santa ha sido identificada como Santa Margarita de Antioquía. Su leyenda cuenta que sobrevivió a una variedad de torturas, así como a un encuentro con el diablo en forma de dragón, que la devoró. Ella sobrevivió haciendo la señal de la cruz, como lo hace aquí con sus pulgares. Finalmente fue decapitada, pero primero se le concedió tiempo para orar.</a:t>
            </a:r>
            <a:br>
              <a:rPr lang="es-ES" sz="2000" b="0" i="0" dirty="0">
                <a:effectLst/>
                <a:latin typeface="+mn-lt"/>
              </a:rPr>
            </a:br>
            <a:r>
              <a:rPr lang="es-ES" sz="2000" b="0" i="0" dirty="0">
                <a:effectLst/>
                <a:latin typeface="+mn-lt"/>
              </a:rPr>
              <a:t>Es probable que el panel formara parte de la predela de un políptico en el Museo Martin von Wagner de </a:t>
            </a:r>
            <a:r>
              <a:rPr lang="es-ES" sz="2000" b="0" i="0" dirty="0" err="1">
                <a:effectLst/>
                <a:latin typeface="+mn-lt"/>
              </a:rPr>
              <a:t>Würzburg</a:t>
            </a:r>
            <a:r>
              <a:rPr lang="es-ES" sz="2000" b="0" i="0" dirty="0">
                <a:effectLst/>
                <a:latin typeface="+mn-lt"/>
              </a:rPr>
              <a:t>. El panel central muestra a la Virgen y el Niño con ángeles tocando instrumentos musicales a sus pies. Los paneles de flanqueo muestran dos pares de santos cada uno. Es probable, dado el tema y las dimensiones de este panel, que estuviera ubicado debajo del panel de la izquierda que muestra a San Felipe (aunque esto se debate) y Santa Margarita de Antioquía. </a:t>
            </a:r>
            <a:br>
              <a:rPr lang="es-ES" sz="2000" b="0" i="0" dirty="0">
                <a:effectLst/>
                <a:latin typeface="+mn-lt"/>
              </a:rPr>
            </a:br>
            <a:r>
              <a:rPr lang="es-ES" sz="2000" b="0" i="0" dirty="0">
                <a:effectLst/>
                <a:latin typeface="+mn-lt"/>
              </a:rPr>
              <a:t>Los santos en el panel de la derecha son San Pedro y Santa María Magdalena. Varios otros pequeños fragmentos de museos de todo el mundo se han conectado con este retablo, incluido un fragmento de dimensiones idénticas ahora en el Instituto de Arte de Chicago, que muestra la dormición de la Virgen. Es casi seguro que se colocó inmediatamente a la derecha del panel que muestra la ejecución de Margaret, ya que el grano de madera en ambos paneles es continuo, lo que muestra que ambos fueron pintados en la misma pieza de madera que luego se cortó.</a:t>
            </a:r>
            <a:br>
              <a:rPr lang="es-ES" sz="2000" b="0" i="0" dirty="0">
                <a:effectLst/>
                <a:latin typeface="+mn-lt"/>
              </a:rPr>
            </a:br>
            <a:r>
              <a:rPr lang="es-ES" sz="2000" b="0" i="0" dirty="0">
                <a:effectLst/>
                <a:latin typeface="+mn-lt"/>
              </a:rPr>
              <a:t>La presencia de San Felipe ha llevado a la sugerencia de que el retablo pudo haber sido encargado por un banquero florentino, Filippo di Piero </a:t>
            </a:r>
            <a:r>
              <a:rPr lang="es-ES" sz="2000" b="0" i="0" dirty="0" err="1">
                <a:effectLst/>
                <a:latin typeface="+mn-lt"/>
              </a:rPr>
              <a:t>Rinieri</a:t>
            </a:r>
            <a:r>
              <a:rPr lang="es-ES" sz="2000" b="0" i="0" dirty="0">
                <a:effectLst/>
                <a:latin typeface="+mn-lt"/>
              </a:rPr>
              <a:t> para la iglesia de Santa María en Campo en la parroquia de Santa </a:t>
            </a:r>
            <a:r>
              <a:rPr lang="es-ES" sz="2000" b="0" i="0" dirty="0" err="1">
                <a:effectLst/>
                <a:latin typeface="+mn-lt"/>
              </a:rPr>
              <a:t>Margherita</a:t>
            </a:r>
            <a:r>
              <a:rPr lang="es-ES" sz="2000" b="0" i="0" dirty="0">
                <a:effectLst/>
                <a:latin typeface="+mn-lt"/>
              </a:rPr>
              <a:t>, Florencia, donde </a:t>
            </a:r>
            <a:r>
              <a:rPr lang="es-ES" sz="2000" b="0" i="0" dirty="0" err="1">
                <a:effectLst/>
                <a:latin typeface="+mn-lt"/>
              </a:rPr>
              <a:t>filippo</a:t>
            </a:r>
            <a:r>
              <a:rPr lang="es-ES" sz="2000" b="0" i="0" dirty="0">
                <a:effectLst/>
                <a:latin typeface="+mn-lt"/>
              </a:rPr>
              <a:t> vivió. Probablemente adornaba el altar de una capilla lateral dedicada a Santa Margarita o Santa María Magdalena.</a:t>
            </a:r>
            <a:br>
              <a:rPr lang="es-ES" sz="2000" b="0" i="0" dirty="0">
                <a:solidFill>
                  <a:srgbClr val="4A4A4A"/>
                </a:solidFill>
                <a:effectLst/>
                <a:latin typeface="Roboto" panose="02000000000000000000" pitchFamily="2" charset="0"/>
              </a:rPr>
            </a:br>
            <a:endParaRPr lang="es-ES" sz="2000" dirty="0"/>
          </a:p>
        </p:txBody>
      </p:sp>
    </p:spTree>
    <p:extLst>
      <p:ext uri="{BB962C8B-B14F-4D97-AF65-F5344CB8AC3E}">
        <p14:creationId xmlns:p14="http://schemas.microsoft.com/office/powerpoint/2010/main" val="27642826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6" y="365125"/>
            <a:ext cx="2004952" cy="5869420"/>
          </a:xfrm>
        </p:spPr>
        <p:txBody>
          <a:bodyPr anchor="t">
            <a:normAutofit/>
          </a:bodyPr>
          <a:lstStyle/>
          <a:p>
            <a:r>
              <a:rPr lang="es-ES" sz="2800" b="1" dirty="0"/>
              <a:t>1410. </a:t>
            </a:r>
            <a:r>
              <a:rPr lang="es-ES" sz="2800" b="1" dirty="0" err="1"/>
              <a:t>Starnina</a:t>
            </a:r>
            <a:r>
              <a:rPr lang="es-ES" sz="2800" b="1" dirty="0"/>
              <a:t>. Dormición de la Virgen. Art </a:t>
            </a:r>
            <a:r>
              <a:rPr lang="es-ES" sz="2800" b="1" dirty="0" err="1"/>
              <a:t>Institute</a:t>
            </a:r>
            <a:r>
              <a:rPr lang="es-ES" sz="2800" b="1" dirty="0"/>
              <a:t> of Chicago.</a:t>
            </a:r>
          </a:p>
        </p:txBody>
      </p:sp>
      <p:pic>
        <p:nvPicPr>
          <p:cNvPr id="4" name="Imagen 3">
            <a:extLst>
              <a:ext uri="{FF2B5EF4-FFF2-40B4-BE49-F238E27FC236}">
                <a16:creationId xmlns:a16="http://schemas.microsoft.com/office/drawing/2014/main" id="{CA1A6599-19A4-45F4-9195-2BA7958F79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5897" y="365125"/>
            <a:ext cx="9896103" cy="6234545"/>
          </a:xfrm>
          <a:prstGeom prst="rect">
            <a:avLst/>
          </a:prstGeom>
        </p:spPr>
      </p:pic>
    </p:spTree>
    <p:extLst>
      <p:ext uri="{BB962C8B-B14F-4D97-AF65-F5344CB8AC3E}">
        <p14:creationId xmlns:p14="http://schemas.microsoft.com/office/powerpoint/2010/main" val="42287063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377814" y="494290"/>
            <a:ext cx="1390651" cy="5869420"/>
          </a:xfrm>
        </p:spPr>
        <p:txBody>
          <a:bodyPr anchor="t">
            <a:normAutofit/>
          </a:bodyPr>
          <a:lstStyle/>
          <a:p>
            <a:pPr algn="ctr"/>
            <a:r>
              <a:rPr lang="es-ES" sz="1800" b="1" dirty="0"/>
              <a:t>1410. </a:t>
            </a:r>
            <a:r>
              <a:rPr lang="es-ES" sz="1800" b="1" dirty="0" err="1"/>
              <a:t>Starnina</a:t>
            </a:r>
            <a:r>
              <a:rPr lang="es-ES" sz="1800" b="1" dirty="0"/>
              <a:t>. Ángel y Virgen de la  anunciación. Musée du Petit </a:t>
            </a:r>
            <a:r>
              <a:rPr lang="es-ES" sz="1800" b="1" dirty="0" err="1"/>
              <a:t>Palais</a:t>
            </a:r>
            <a:r>
              <a:rPr lang="es-ES" sz="1800" b="1" dirty="0"/>
              <a:t>, Avignon</a:t>
            </a:r>
          </a:p>
        </p:txBody>
      </p:sp>
      <p:pic>
        <p:nvPicPr>
          <p:cNvPr id="4" name="Imagen 3">
            <a:extLst>
              <a:ext uri="{FF2B5EF4-FFF2-40B4-BE49-F238E27FC236}">
                <a16:creationId xmlns:a16="http://schemas.microsoft.com/office/drawing/2014/main" id="{2BF337F3-8861-4270-9B55-47125678CD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5377815" cy="6858000"/>
          </a:xfrm>
          <a:prstGeom prst="rect">
            <a:avLst/>
          </a:prstGeom>
        </p:spPr>
      </p:pic>
      <p:pic>
        <p:nvPicPr>
          <p:cNvPr id="6" name="Imagen 5">
            <a:extLst>
              <a:ext uri="{FF2B5EF4-FFF2-40B4-BE49-F238E27FC236}">
                <a16:creationId xmlns:a16="http://schemas.microsoft.com/office/drawing/2014/main" id="{B2E10D08-D2B6-4C5B-B5BA-AF7C659646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8465" y="0"/>
            <a:ext cx="5423535" cy="6858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502882" y="365125"/>
            <a:ext cx="4962245" cy="5869420"/>
          </a:xfrm>
        </p:spPr>
        <p:txBody>
          <a:bodyPr anchor="t">
            <a:normAutofit/>
          </a:bodyPr>
          <a:lstStyle/>
          <a:p>
            <a:r>
              <a:rPr lang="en-US" sz="2800" dirty="0"/>
              <a:t>1410. </a:t>
            </a:r>
            <a:r>
              <a:rPr lang="en-US" sz="2800" dirty="0" err="1"/>
              <a:t>Starnina</a:t>
            </a:r>
            <a:r>
              <a:rPr lang="en-US" sz="2800" dirty="0"/>
              <a:t>. </a:t>
            </a:r>
            <a:br>
              <a:rPr lang="en-US" sz="2800" dirty="0"/>
            </a:br>
            <a:r>
              <a:rPr lang="en-US" sz="2800" dirty="0"/>
              <a:t>San Vicente (</a:t>
            </a:r>
            <a:r>
              <a:rPr lang="en-US" sz="2800" dirty="0" err="1"/>
              <a:t>izquierda</a:t>
            </a:r>
            <a:r>
              <a:rPr lang="en-US" sz="2800" dirty="0"/>
              <a:t>) y San Esteban (</a:t>
            </a:r>
            <a:r>
              <a:rPr lang="en-US" sz="2800" dirty="0" err="1"/>
              <a:t>derecha</a:t>
            </a:r>
            <a:r>
              <a:rPr lang="en-US" sz="2800" dirty="0"/>
              <a:t>). </a:t>
            </a:r>
            <a:br>
              <a:rPr lang="en-US" sz="2800" dirty="0"/>
            </a:br>
            <a:r>
              <a:rPr lang="en-US" sz="2800" dirty="0"/>
              <a:t>Museum of Fine Arts, Boston.</a:t>
            </a:r>
            <a:endParaRPr lang="es-ES" sz="2800" dirty="0"/>
          </a:p>
        </p:txBody>
      </p:sp>
      <p:pic>
        <p:nvPicPr>
          <p:cNvPr id="4" name="Imagen 3">
            <a:extLst>
              <a:ext uri="{FF2B5EF4-FFF2-40B4-BE49-F238E27FC236}">
                <a16:creationId xmlns:a16="http://schemas.microsoft.com/office/drawing/2014/main" id="{95D1A6ED-09E7-4865-A42E-0B25052F08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502882" cy="6858000"/>
          </a:xfrm>
          <a:prstGeom prst="rect">
            <a:avLst/>
          </a:prstGeom>
        </p:spPr>
      </p:pic>
      <p:pic>
        <p:nvPicPr>
          <p:cNvPr id="5" name="Imagen 4">
            <a:extLst>
              <a:ext uri="{FF2B5EF4-FFF2-40B4-BE49-F238E27FC236}">
                <a16:creationId xmlns:a16="http://schemas.microsoft.com/office/drawing/2014/main" id="{0B1370F4-5D47-456B-88A7-35B81CEA2C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89120" y="0"/>
            <a:ext cx="3523031" cy="6858000"/>
          </a:xfrm>
          <a:prstGeom prst="rect">
            <a:avLst/>
          </a:prstGeom>
        </p:spPr>
      </p:pic>
    </p:spTree>
    <p:extLst>
      <p:ext uri="{BB962C8B-B14F-4D97-AF65-F5344CB8AC3E}">
        <p14:creationId xmlns:p14="http://schemas.microsoft.com/office/powerpoint/2010/main" val="15128815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194473" cy="2267239"/>
          </a:xfrm>
        </p:spPr>
        <p:txBody>
          <a:bodyPr anchor="t">
            <a:normAutofit/>
          </a:bodyPr>
          <a:lstStyle/>
          <a:p>
            <a:r>
              <a:rPr lang="it-IT" sz="2800" dirty="0"/>
              <a:t>1410. Starnina. Thebaid. Galleria degli Uffizi, Florence.</a:t>
            </a:r>
            <a:endParaRPr lang="es-ES" sz="2800" dirty="0"/>
          </a:p>
        </p:txBody>
      </p:sp>
      <p:pic>
        <p:nvPicPr>
          <p:cNvPr id="4" name="Imagen 3">
            <a:extLst>
              <a:ext uri="{FF2B5EF4-FFF2-40B4-BE49-F238E27FC236}">
                <a16:creationId xmlns:a16="http://schemas.microsoft.com/office/drawing/2014/main" id="{A8E63630-FB67-4C7D-95DE-B8BD115A97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10" y="2632364"/>
            <a:ext cx="12225110" cy="4225636"/>
          </a:xfrm>
          <a:prstGeom prst="rect">
            <a:avLst/>
          </a:prstGeom>
        </p:spPr>
      </p:pic>
    </p:spTree>
    <p:extLst>
      <p:ext uri="{BB962C8B-B14F-4D97-AF65-F5344CB8AC3E}">
        <p14:creationId xmlns:p14="http://schemas.microsoft.com/office/powerpoint/2010/main" val="2095198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333018" cy="1076144"/>
          </a:xfrm>
        </p:spPr>
        <p:txBody>
          <a:bodyPr anchor="t">
            <a:normAutofit/>
          </a:bodyPr>
          <a:lstStyle/>
          <a:p>
            <a:r>
              <a:rPr lang="en-US" sz="2800" dirty="0"/>
              <a:t>1410. </a:t>
            </a:r>
            <a:r>
              <a:rPr lang="en-US" sz="2800" dirty="0" err="1"/>
              <a:t>Starnina</a:t>
            </a:r>
            <a:r>
              <a:rPr lang="en-US" sz="2800" dirty="0"/>
              <a:t>. </a:t>
            </a:r>
            <a:r>
              <a:rPr lang="en-US" sz="2800" dirty="0" err="1"/>
              <a:t>Jeremías</a:t>
            </a:r>
            <a:r>
              <a:rPr lang="en-US" sz="2800" dirty="0"/>
              <a:t> y dos </a:t>
            </a:r>
            <a:r>
              <a:rPr lang="en-US" sz="2800" dirty="0" err="1"/>
              <a:t>ángeles</a:t>
            </a:r>
            <a:r>
              <a:rPr lang="en-US" sz="2800" dirty="0"/>
              <a:t>. Museum of Fine Arts, Boston.</a:t>
            </a:r>
            <a:endParaRPr lang="es-ES" sz="2800" dirty="0"/>
          </a:p>
        </p:txBody>
      </p:sp>
      <p:pic>
        <p:nvPicPr>
          <p:cNvPr id="4" name="Imagen 3">
            <a:extLst>
              <a:ext uri="{FF2B5EF4-FFF2-40B4-BE49-F238E27FC236}">
                <a16:creationId xmlns:a16="http://schemas.microsoft.com/office/drawing/2014/main" id="{25A67127-D7D2-4F2F-9242-3658FE08EB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41269"/>
            <a:ext cx="12192000" cy="5416731"/>
          </a:xfrm>
          <a:prstGeom prst="rect">
            <a:avLst/>
          </a:prstGeom>
        </p:spPr>
      </p:pic>
    </p:spTree>
    <p:extLst>
      <p:ext uri="{BB962C8B-B14F-4D97-AF65-F5344CB8AC3E}">
        <p14:creationId xmlns:p14="http://schemas.microsoft.com/office/powerpoint/2010/main" val="8657164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374582" cy="1224189"/>
          </a:xfrm>
        </p:spPr>
        <p:txBody>
          <a:bodyPr anchor="t">
            <a:normAutofit/>
          </a:bodyPr>
          <a:lstStyle/>
          <a:p>
            <a:r>
              <a:rPr lang="en-US" sz="2800" dirty="0"/>
              <a:t>1410. </a:t>
            </a:r>
            <a:r>
              <a:rPr lang="en-US" sz="2800" dirty="0" err="1"/>
              <a:t>Starnina</a:t>
            </a:r>
            <a:r>
              <a:rPr lang="en-US" sz="2800" dirty="0"/>
              <a:t>. </a:t>
            </a:r>
            <a:r>
              <a:rPr lang="en-US" sz="2800" dirty="0" err="1"/>
              <a:t>Isaías</a:t>
            </a:r>
            <a:r>
              <a:rPr lang="en-US" sz="2800" dirty="0"/>
              <a:t> y dos </a:t>
            </a:r>
            <a:r>
              <a:rPr lang="en-US" sz="2800" dirty="0" err="1"/>
              <a:t>ángeles</a:t>
            </a:r>
            <a:r>
              <a:rPr lang="en-US" sz="2800" dirty="0"/>
              <a:t>. Museum of Fine Arts, Boston.</a:t>
            </a:r>
            <a:endParaRPr lang="es-ES" sz="2800" dirty="0"/>
          </a:p>
        </p:txBody>
      </p:sp>
      <p:pic>
        <p:nvPicPr>
          <p:cNvPr id="4" name="Imagen 3">
            <a:extLst>
              <a:ext uri="{FF2B5EF4-FFF2-40B4-BE49-F238E27FC236}">
                <a16:creationId xmlns:a16="http://schemas.microsoft.com/office/drawing/2014/main" id="{76855731-7949-4904-9DE0-A5F79CAAC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89314"/>
            <a:ext cx="12192000" cy="5268686"/>
          </a:xfrm>
          <a:prstGeom prst="rect">
            <a:avLst/>
          </a:prstGeom>
        </p:spPr>
      </p:pic>
    </p:spTree>
    <p:extLst>
      <p:ext uri="{BB962C8B-B14F-4D97-AF65-F5344CB8AC3E}">
        <p14:creationId xmlns:p14="http://schemas.microsoft.com/office/powerpoint/2010/main" val="24111743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0" y="365125"/>
            <a:ext cx="1894273" cy="5869420"/>
          </a:xfrm>
        </p:spPr>
        <p:txBody>
          <a:bodyPr anchor="t">
            <a:normAutofit/>
          </a:bodyPr>
          <a:lstStyle/>
          <a:p>
            <a:r>
              <a:rPr lang="es-ES" sz="2800" dirty="0"/>
              <a:t>1410. </a:t>
            </a:r>
            <a:r>
              <a:rPr lang="es-ES" sz="2800" dirty="0" err="1"/>
              <a:t>Starnina</a:t>
            </a:r>
            <a:r>
              <a:rPr lang="es-ES" sz="2800" dirty="0"/>
              <a:t>. Dos ángeles tocando. Museum </a:t>
            </a:r>
            <a:r>
              <a:rPr lang="es-ES" sz="2800" dirty="0" err="1"/>
              <a:t>Boijmans</a:t>
            </a:r>
            <a:r>
              <a:rPr lang="es-ES" sz="2800" dirty="0"/>
              <a:t> Van </a:t>
            </a:r>
            <a:r>
              <a:rPr lang="es-ES" sz="2800" dirty="0" err="1"/>
              <a:t>Beuningen</a:t>
            </a:r>
            <a:r>
              <a:rPr lang="es-ES" sz="2800" dirty="0"/>
              <a:t>.</a:t>
            </a:r>
          </a:p>
        </p:txBody>
      </p:sp>
      <p:pic>
        <p:nvPicPr>
          <p:cNvPr id="4" name="Imagen 3">
            <a:extLst>
              <a:ext uri="{FF2B5EF4-FFF2-40B4-BE49-F238E27FC236}">
                <a16:creationId xmlns:a16="http://schemas.microsoft.com/office/drawing/2014/main" id="{90FC1C38-87D7-46E4-82F5-F15BD9A68B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4273" y="0"/>
            <a:ext cx="10297727" cy="6858000"/>
          </a:xfrm>
          <a:prstGeom prst="rect">
            <a:avLst/>
          </a:prstGeom>
        </p:spPr>
      </p:pic>
    </p:spTree>
    <p:extLst>
      <p:ext uri="{BB962C8B-B14F-4D97-AF65-F5344CB8AC3E}">
        <p14:creationId xmlns:p14="http://schemas.microsoft.com/office/powerpoint/2010/main" val="28214508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9" y="365125"/>
            <a:ext cx="7592291" cy="5869420"/>
          </a:xfrm>
        </p:spPr>
        <p:txBody>
          <a:bodyPr anchor="t">
            <a:normAutofit fontScale="90000"/>
          </a:bodyPr>
          <a:lstStyle/>
          <a:p>
            <a:pPr algn="l" rtl="0"/>
            <a:r>
              <a:rPr lang="es-ES" sz="2700" b="1" dirty="0"/>
              <a:t>1410. </a:t>
            </a:r>
            <a:r>
              <a:rPr lang="es-ES" sz="2700" b="1" dirty="0" err="1"/>
              <a:t>Starnina</a:t>
            </a:r>
            <a:r>
              <a:rPr lang="es-ES" sz="2700" b="1" dirty="0"/>
              <a:t>. Virgen con el Niño con ángeles musicales. Paul Getty Museum.</a:t>
            </a:r>
            <a:br>
              <a:rPr lang="es-ES" sz="2800" dirty="0"/>
            </a:br>
            <a:r>
              <a:rPr lang="es-ES" sz="2700" b="0" i="0" dirty="0">
                <a:effectLst/>
                <a:latin typeface="+mn-lt"/>
              </a:rPr>
              <a:t>La Virgen María, entronizado como Reina del Cielo, está rodeada de ángeles, algunos en actitudes de oración, otros tocando instrumentos musicales y cantando. Retorciéndose en el regazo de su madre, el niño Cristo busca un lirio, un símbolo de la pureza de María, y agarra un jilguero, una alusión a su futura Crucifixión.</a:t>
            </a:r>
            <a:br>
              <a:rPr lang="es-ES" sz="2700" b="0" i="0" dirty="0">
                <a:effectLst/>
                <a:latin typeface="+mn-lt"/>
              </a:rPr>
            </a:br>
            <a:r>
              <a:rPr lang="es-ES" sz="2700" b="0" i="0" dirty="0">
                <a:effectLst/>
                <a:latin typeface="+mn-lt"/>
              </a:rPr>
              <a:t>La escena es rica en detalles y colores saturados. </a:t>
            </a:r>
            <a:r>
              <a:rPr lang="es-ES" sz="2700" b="0" i="0" dirty="0" err="1">
                <a:effectLst/>
                <a:latin typeface="+mn-lt"/>
              </a:rPr>
              <a:t>Gherardo</a:t>
            </a:r>
            <a:r>
              <a:rPr lang="es-ES" sz="2700" b="0" i="0" dirty="0">
                <a:effectLst/>
                <a:latin typeface="+mn-lt"/>
              </a:rPr>
              <a:t> </a:t>
            </a:r>
            <a:r>
              <a:rPr lang="es-ES" sz="2700" b="0" i="0" dirty="0" err="1">
                <a:effectLst/>
                <a:latin typeface="+mn-lt"/>
              </a:rPr>
              <a:t>Starnina</a:t>
            </a:r>
            <a:r>
              <a:rPr lang="es-ES" sz="2700" b="0" i="0" dirty="0">
                <a:effectLst/>
                <a:latin typeface="+mn-lt"/>
              </a:rPr>
              <a:t> se deleitó con los suntuosos efectos de superficie, como las telas brocadas, el taburete de mármol y las baldosas estampadas. Estas tendencias decorativas, junto con las formas de sauce de las figuras, reflejan la prolongada estancia de </a:t>
            </a:r>
            <a:r>
              <a:rPr lang="es-ES" sz="2700" b="0" i="0" dirty="0" err="1">
                <a:effectLst/>
                <a:latin typeface="+mn-lt"/>
              </a:rPr>
              <a:t>Starnina</a:t>
            </a:r>
            <a:r>
              <a:rPr lang="es-ES" sz="2700" b="0" i="0" dirty="0">
                <a:effectLst/>
                <a:latin typeface="+mn-lt"/>
              </a:rPr>
              <a:t> en España, donde había absorbido los refinados enfoques estilísticos locales. Probablemente produjo esta obra en algún momento después de su regreso a su Florencia natal, después de junio de 1401.</a:t>
            </a:r>
            <a:br>
              <a:rPr lang="es-ES" sz="2700" b="0" i="0" dirty="0">
                <a:solidFill>
                  <a:srgbClr val="333333"/>
                </a:solidFill>
                <a:effectLst/>
                <a:latin typeface="+mn-lt"/>
              </a:rPr>
            </a:br>
            <a:endParaRPr lang="es-ES" sz="2800" dirty="0">
              <a:latin typeface="+mn-lt"/>
            </a:endParaRPr>
          </a:p>
        </p:txBody>
      </p:sp>
      <p:pic>
        <p:nvPicPr>
          <p:cNvPr id="4" name="Imagen 3">
            <a:extLst>
              <a:ext uri="{FF2B5EF4-FFF2-40B4-BE49-F238E27FC236}">
                <a16:creationId xmlns:a16="http://schemas.microsoft.com/office/drawing/2014/main" id="{863EAC4D-F5B9-4F52-9497-B45329CD04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5146" y="0"/>
            <a:ext cx="4156854" cy="6858000"/>
          </a:xfrm>
          <a:prstGeom prst="rect">
            <a:avLst/>
          </a:prstGeom>
        </p:spPr>
      </p:pic>
    </p:spTree>
    <p:extLst>
      <p:ext uri="{BB962C8B-B14F-4D97-AF65-F5344CB8AC3E}">
        <p14:creationId xmlns:p14="http://schemas.microsoft.com/office/powerpoint/2010/main" val="41411349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883237" cy="5869420"/>
          </a:xfrm>
        </p:spPr>
        <p:txBody>
          <a:bodyPr anchor="t">
            <a:normAutofit/>
          </a:bodyPr>
          <a:lstStyle/>
          <a:p>
            <a:r>
              <a:rPr lang="es-ES" sz="2800" b="1" dirty="0"/>
              <a:t>1422. </a:t>
            </a:r>
            <a:r>
              <a:rPr lang="es-ES" sz="2800" b="1" dirty="0" err="1"/>
              <a:t>Starnina</a:t>
            </a:r>
            <a:r>
              <a:rPr lang="es-ES" sz="2800" b="1" dirty="0"/>
              <a:t>. San Nicolas de Bari. El Paso Museum of Art.</a:t>
            </a:r>
          </a:p>
        </p:txBody>
      </p:sp>
      <p:pic>
        <p:nvPicPr>
          <p:cNvPr id="6" name="Imagen 5">
            <a:extLst>
              <a:ext uri="{FF2B5EF4-FFF2-40B4-BE49-F238E27FC236}">
                <a16:creationId xmlns:a16="http://schemas.microsoft.com/office/drawing/2014/main" id="{9BD4B25E-1910-4C01-8C05-DB07FAA458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8725" y="0"/>
            <a:ext cx="3423275" cy="6858000"/>
          </a:xfrm>
          <a:prstGeom prst="rect">
            <a:avLst/>
          </a:prstGeom>
        </p:spPr>
      </p:pic>
    </p:spTree>
    <p:extLst>
      <p:ext uri="{BB962C8B-B14F-4D97-AF65-F5344CB8AC3E}">
        <p14:creationId xmlns:p14="http://schemas.microsoft.com/office/powerpoint/2010/main" val="40398687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78437" cy="5869420"/>
          </a:xfrm>
        </p:spPr>
        <p:txBody>
          <a:bodyPr anchor="t">
            <a:normAutofit/>
          </a:bodyPr>
          <a:lstStyle/>
          <a:p>
            <a:r>
              <a:rPr lang="it-IT" sz="2800" dirty="0"/>
              <a:t>Starnina. Virgen. Galleria dell'Accademia, Florence.</a:t>
            </a:r>
            <a:endParaRPr lang="es-ES" sz="2800" dirty="0"/>
          </a:p>
        </p:txBody>
      </p:sp>
      <p:pic>
        <p:nvPicPr>
          <p:cNvPr id="4" name="Imagen 3">
            <a:extLst>
              <a:ext uri="{FF2B5EF4-FFF2-40B4-BE49-F238E27FC236}">
                <a16:creationId xmlns:a16="http://schemas.microsoft.com/office/drawing/2014/main" id="{ABBDC3F0-47C8-42F7-B147-A87AA5290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3264" y="0"/>
            <a:ext cx="3798736" cy="6858000"/>
          </a:xfrm>
          <a:prstGeom prst="rect">
            <a:avLst/>
          </a:prstGeom>
        </p:spPr>
      </p:pic>
    </p:spTree>
    <p:extLst>
      <p:ext uri="{BB962C8B-B14F-4D97-AF65-F5344CB8AC3E}">
        <p14:creationId xmlns:p14="http://schemas.microsoft.com/office/powerpoint/2010/main" val="22514719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292437" cy="5869420"/>
          </a:xfrm>
        </p:spPr>
        <p:txBody>
          <a:bodyPr anchor="t">
            <a:normAutofit/>
          </a:bodyPr>
          <a:lstStyle/>
          <a:p>
            <a:r>
              <a:rPr lang="es-ES" sz="2800" dirty="0" err="1"/>
              <a:t>Starnina</a:t>
            </a:r>
            <a:r>
              <a:rPr lang="es-ES" sz="2800" dirty="0"/>
              <a:t>. Dormición de la Virgen María. Museo de Arte de Filadelfia.</a:t>
            </a:r>
          </a:p>
        </p:txBody>
      </p:sp>
      <p:pic>
        <p:nvPicPr>
          <p:cNvPr id="4" name="Imagen 3">
            <a:extLst>
              <a:ext uri="{FF2B5EF4-FFF2-40B4-BE49-F238E27FC236}">
                <a16:creationId xmlns:a16="http://schemas.microsoft.com/office/drawing/2014/main" id="{889077F0-B0BA-48AD-9B21-B5236CC44C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71810" y="0"/>
            <a:ext cx="6120190" cy="6858000"/>
          </a:xfrm>
          <a:prstGeom prst="rect">
            <a:avLst/>
          </a:prstGeom>
        </p:spPr>
      </p:pic>
    </p:spTree>
    <p:extLst>
      <p:ext uri="{BB962C8B-B14F-4D97-AF65-F5344CB8AC3E}">
        <p14:creationId xmlns:p14="http://schemas.microsoft.com/office/powerpoint/2010/main" val="10957980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25491" cy="5869420"/>
          </a:xfrm>
        </p:spPr>
        <p:txBody>
          <a:bodyPr anchor="t">
            <a:normAutofit/>
          </a:bodyPr>
          <a:lstStyle/>
          <a:p>
            <a:r>
              <a:rPr lang="es-ES" sz="2800" dirty="0" err="1"/>
              <a:t>Starnina</a:t>
            </a:r>
            <a:r>
              <a:rPr lang="es-ES" sz="2800" dirty="0"/>
              <a:t>. San Hugo y San Benedicto de Nursia. </a:t>
            </a:r>
            <a:r>
              <a:rPr lang="es-ES" sz="2800" dirty="0" err="1"/>
              <a:t>Nationalmuseum</a:t>
            </a:r>
            <a:r>
              <a:rPr lang="es-ES" sz="2800" dirty="0"/>
              <a:t>, </a:t>
            </a:r>
            <a:r>
              <a:rPr lang="es-ES" sz="2800" dirty="0" err="1"/>
              <a:t>Stockholm</a:t>
            </a:r>
            <a:r>
              <a:rPr lang="es-ES" sz="2800" dirty="0"/>
              <a:t>.</a:t>
            </a:r>
          </a:p>
        </p:txBody>
      </p:sp>
      <p:pic>
        <p:nvPicPr>
          <p:cNvPr id="4" name="Imagen 3">
            <a:extLst>
              <a:ext uri="{FF2B5EF4-FFF2-40B4-BE49-F238E27FC236}">
                <a16:creationId xmlns:a16="http://schemas.microsoft.com/office/drawing/2014/main" id="{F1BEBBE5-3823-487F-B912-4F0CD49EF7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0285" y="0"/>
            <a:ext cx="4911715" cy="6858000"/>
          </a:xfrm>
          <a:prstGeom prst="rect">
            <a:avLst/>
          </a:prstGeom>
        </p:spPr>
      </p:pic>
    </p:spTree>
    <p:extLst>
      <p:ext uri="{BB962C8B-B14F-4D97-AF65-F5344CB8AC3E}">
        <p14:creationId xmlns:p14="http://schemas.microsoft.com/office/powerpoint/2010/main" val="14445194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716982" cy="5869420"/>
          </a:xfrm>
        </p:spPr>
        <p:txBody>
          <a:bodyPr anchor="t">
            <a:normAutofit/>
          </a:bodyPr>
          <a:lstStyle/>
          <a:p>
            <a:r>
              <a:rPr lang="it-IT" sz="2800" dirty="0"/>
              <a:t>Starnina. Virgen, San Juan Bautista  Santa Catalina. MNAC.</a:t>
            </a:r>
            <a:endParaRPr lang="es-ES" sz="2800" dirty="0"/>
          </a:p>
        </p:txBody>
      </p:sp>
      <p:pic>
        <p:nvPicPr>
          <p:cNvPr id="4" name="Imagen 3">
            <a:extLst>
              <a:ext uri="{FF2B5EF4-FFF2-40B4-BE49-F238E27FC236}">
                <a16:creationId xmlns:a16="http://schemas.microsoft.com/office/drawing/2014/main" id="{F78964EC-1E99-4070-AE3E-6EAA4A86D1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9304" y="0"/>
            <a:ext cx="3722696" cy="6858000"/>
          </a:xfrm>
          <a:prstGeom prst="rect">
            <a:avLst/>
          </a:prstGeom>
        </p:spPr>
      </p:pic>
    </p:spTree>
    <p:extLst>
      <p:ext uri="{BB962C8B-B14F-4D97-AF65-F5344CB8AC3E}">
        <p14:creationId xmlns:p14="http://schemas.microsoft.com/office/powerpoint/2010/main" val="41258497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3525982" cy="5869420"/>
          </a:xfrm>
        </p:spPr>
        <p:txBody>
          <a:bodyPr anchor="t">
            <a:normAutofit/>
          </a:bodyPr>
          <a:lstStyle/>
          <a:p>
            <a:r>
              <a:rPr lang="es-ES" sz="2800" b="1" dirty="0" err="1"/>
              <a:t>Starnina</a:t>
            </a:r>
            <a:r>
              <a:rPr lang="es-ES" sz="2800" b="1" dirty="0"/>
              <a:t>. Virgen, San Víctor y San Octaviano. Pinacoteca de Volterra.</a:t>
            </a:r>
          </a:p>
        </p:txBody>
      </p:sp>
      <p:pic>
        <p:nvPicPr>
          <p:cNvPr id="4" name="Imagen 3">
            <a:extLst>
              <a:ext uri="{FF2B5EF4-FFF2-40B4-BE49-F238E27FC236}">
                <a16:creationId xmlns:a16="http://schemas.microsoft.com/office/drawing/2014/main" id="{A2DAB81B-F799-4832-AC78-70F2B002D5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3800" y="0"/>
            <a:ext cx="8458200" cy="6858000"/>
          </a:xfrm>
          <a:prstGeom prst="rect">
            <a:avLst/>
          </a:prstGeom>
        </p:spPr>
      </p:pic>
    </p:spTree>
    <p:extLst>
      <p:ext uri="{BB962C8B-B14F-4D97-AF65-F5344CB8AC3E}">
        <p14:creationId xmlns:p14="http://schemas.microsoft.com/office/powerpoint/2010/main" val="28024302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23309" y="494290"/>
            <a:ext cx="6788727" cy="5869420"/>
          </a:xfrm>
        </p:spPr>
        <p:txBody>
          <a:bodyPr anchor="t">
            <a:normAutofit/>
          </a:bodyPr>
          <a:lstStyle/>
          <a:p>
            <a:r>
              <a:rPr lang="it-IT" sz="2800" dirty="0"/>
              <a:t>Starnina. San Esteban (izquierda) y San Juan Bautista (derecha). Museo della collegiata di Sant'Andrea. Empoli.</a:t>
            </a:r>
            <a:endParaRPr lang="es-ES" sz="2800" dirty="0"/>
          </a:p>
        </p:txBody>
      </p:sp>
      <p:pic>
        <p:nvPicPr>
          <p:cNvPr id="4" name="Imagen 3">
            <a:extLst>
              <a:ext uri="{FF2B5EF4-FFF2-40B4-BE49-F238E27FC236}">
                <a16:creationId xmlns:a16="http://schemas.microsoft.com/office/drawing/2014/main" id="{5B29A1CB-9E45-40C2-B709-486FE950A0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68582"/>
            <a:ext cx="2225040" cy="3048000"/>
          </a:xfrm>
          <a:prstGeom prst="rect">
            <a:avLst/>
          </a:prstGeom>
        </p:spPr>
      </p:pic>
      <p:pic>
        <p:nvPicPr>
          <p:cNvPr id="6" name="Imagen 5">
            <a:extLst>
              <a:ext uri="{FF2B5EF4-FFF2-40B4-BE49-F238E27FC236}">
                <a16:creationId xmlns:a16="http://schemas.microsoft.com/office/drawing/2014/main" id="{893207F4-6655-48B4-8CCC-CB574C790C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01820" y="0"/>
            <a:ext cx="2190180" cy="6858000"/>
          </a:xfrm>
          <a:prstGeom prst="rect">
            <a:avLst/>
          </a:prstGeom>
        </p:spPr>
      </p:pic>
    </p:spTree>
    <p:extLst>
      <p:ext uri="{BB962C8B-B14F-4D97-AF65-F5344CB8AC3E}">
        <p14:creationId xmlns:p14="http://schemas.microsoft.com/office/powerpoint/2010/main" val="8893216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957640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TotalTime>
  <Words>2625</Words>
  <Application>Microsoft Office PowerPoint</Application>
  <PresentationFormat>Panorámica</PresentationFormat>
  <Paragraphs>40</Paragraphs>
  <Slides>43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43</vt:i4>
      </vt:variant>
    </vt:vector>
  </HeadingPairs>
  <TitlesOfParts>
    <vt:vector size="48" baseType="lpstr">
      <vt:lpstr>Arial</vt:lpstr>
      <vt:lpstr>Calibri</vt:lpstr>
      <vt:lpstr>Calibri Light</vt:lpstr>
      <vt:lpstr>Roboto</vt:lpstr>
      <vt:lpstr>Tema de Office</vt:lpstr>
      <vt:lpstr>Gherardo di Jacopo, Starnina  1354 - 1413</vt:lpstr>
      <vt:lpstr>Presentación de PowerPoint</vt:lpstr>
      <vt:lpstr>Presentación de PowerPoint</vt:lpstr>
      <vt:lpstr>1397. Starnina. Retablo de los siete sacramentos (o Retablo de fray Bonifacio Ferrer con anunciación). Museo de Bellas Artes, Valencia. La pieza fue encargada por fray Bonifacio Ferrer, hermano de San Vicente Ferrer, cuando ingresó en la Cartuja de Portacoeli al enviudar.  La tabla central está presidida por una Crucifixión que incluye escenas relativas a los siete Sacramentos enmarcadas por cuadrifolios. Estas escenas parten de los hilillos de sangre que brotan de la herida del costado de Cristo.  La parte superior la ocupa un Juicio Final y en las calles laterales se representa la Conversión de san Pablo y el Bautismo de Cristo, sobre las que se sitúan san Gabriel y la Virgen Anunciada entre gabletes.  La predela presenta al comitente del retablo junto a su familia, a la izquierda fray Bonifacio Ferrer, en hábito de cartujo, con sus dos hijos, y a la derecha su mujer y sus siete hijas, todas ellas con los rayos de los bienaventurados, lo que indica que ya habían fallecido.  Completa la predela un Cristo Varón de Dolores junto a una Lapidación de san Esteban y la Decapitación de san Juan Bautista.  Pequeñas figuras de profetas animan las entrecalles.</vt:lpstr>
      <vt:lpstr>Presentación de PowerPoint</vt:lpstr>
      <vt:lpstr>Presentación de PowerPoint</vt:lpstr>
      <vt:lpstr>Presentación de PowerPoint</vt:lpstr>
      <vt:lpstr>Presentación de PowerPoint</vt:lpstr>
      <vt:lpstr>Presentación de PowerPoint</vt:lpstr>
      <vt:lpstr>Presentación de PowerPoint</vt:lpstr>
      <vt:lpstr>1400. Starnina. San Antonio Abad. Museum Boijmans Van Beuningen.  Starnina realizó este panel entre 1395 y 1406 durante una estancia en el puerto español de Valencia.  El cuerpo elegante y alargado de San Antonio y sus esbeltas manos con sus largos y delicados dedos son característicos del estilo gótico internacional.  Lleva un bastón en forma de cruz Tau, símbolo de los Hermanos del Hospital de San Antonio fundado en su nombre en 1095.</vt:lpstr>
      <vt:lpstr>1400. Starnina. San Hugo de Lincoln y San Benito de Nursia. Nationalmuseum, Estocolmo. Gherardo Starnina fue un exponente del estilo gótico internacional.  Es mencionado por primera vez en los registros de la Compañia di San Luca en Florencia en 1387.  Los documentos muestran que trabajó extensamente en España.  Entre 1393 y 1401 realizó frescos y pinturas sobre tabla en Valencia y Toledo.  Se conservan algunos fragmentos de sus frescos de 1404 en Santa Maria del Carmine, Florencia, así como de sus obras en la iglesia de Santo Stefano en Empoli, incluida la Vida de la Virgen de 1409.  La elegancia gráfica y los colores vibrantes distinguen el estilo de Starnina, y ha sido identificado con el Maestro del Bambino Vispo (Jeanne van Waadenoijen).</vt:lpstr>
      <vt:lpstr>1402. Starnina. Virgen y niño. Museo d'arte contemporanea del castello di Rivoli.</vt:lpstr>
      <vt:lpstr>1403. Starnina. Virgen de la humildad. Uffizi, Florence.</vt:lpstr>
      <vt:lpstr>1400. Starnina. Virgen con niño. Cleveland Museum of Art. Aunque Gherardo Starnina es considerado como uno de los pintores más importantes de su tiempo en Florencia, poco se sabe de él.  Probablemente estudió con un pintor florentino bien considerado que hizo numerosos frescos.  Se afirma que participó en la pintura de los frescos en la Capilla Castellani en Santa Croce, Florencia.  Los documentos muestran que trabajó extensamente en España, específicamente en Toledo y Valencia, ejecutando muchas pinturas sobre tabla y frescos allí. La mayoría de sus pinturas conocidas son retablos, a menudo ilustrando escenas de la vida de los santos. Estilísticamente, Starnina se basó en muchas fuentes, incluido el estilo gótico tardío que presenció mientras estaba en España, y desarrolló una manera única e independiente y progresiva.  La gracia lírica de esta Virgen y su corona de estilo valenciano deben mucho a su experiencia en España.</vt:lpstr>
      <vt:lpstr>1404. Starnina. San Juan Evangelista, San Pedro y San Pablo. Villa Guinigi National Museum.</vt:lpstr>
      <vt:lpstr>1404. Starnina. San Miguel, Santiago el mayor y San Juan Bautista. Villa Guinigi National Museum.</vt:lpstr>
      <vt:lpstr>1404. Starnina. Coronación de la Virgen. Galería Nacional, Parma. El fuerte gusto gótico internacional presente en la obra se injertó en la obra del artista durante un viaje a España. Los nuevos estilos gótico-corteses aprendidos en Europa, muy diferentes del sabor del paisaje toscano de principios del siglo XV, no podían dejar de recibir un eco inmediato en Italia, ya que aquí todavía preferían las academias de Giotto de ascendencia orcagna. La datación de la obra se obtuvo entonces sobre la base de la de la estancia española de Starnina, recordada por Vasari y documentada desde 1395 y 1401. Llegando a Parma con toda probabilidad desde Lucca, a través de la estancia de los Borbones en la ciudad toscana, la mesa fue asignada por Berenson al Maestro del Niño Vispo, una personalidad anónima cuyo corpus de obras se fusionó entonces en la figura de Gherardo Starnina, un artista activo en la Toscana y España a finales de los siglos XIV y XV. Los críticos han especulado que la pintura puede ser la cúspide de un políptico desmembrado que Starnina ejecutó para Lucca, cuyo panel central con el Dormitio Virginis y la Asunción ahora se divide entre la colección Johnson en Filadelfia y el Museo de Arte Fogg de la Universidad de Harvard, y cuyos elementos laterales, cada uno con tres santos, se conservan en el Museo de Villa Guinigi en Lucca. </vt:lpstr>
      <vt:lpstr>1405. Starnina. Políptico. Museum der Universität Würzburg. Tríptico, que en realidad forma parte de un políptico mucho más grande repartido por todo el mundo.</vt:lpstr>
      <vt:lpstr>1405. Starnina. Adoración de los magos. Nelson-Atkins Museum of Art.</vt:lpstr>
      <vt:lpstr>1406. Starnina. Cabeza de Ángel. Barnes Foundation. Gherardo Starnina produjo este panel como parte de un retablo mucho más grande con la Virgen y el Niño rodeados de ángeles y santos; otros fragmentos de la composición original están dispersos en varios museos y colecciones privadas. La pieza de Barnes muestra a un ángel cantando y tocando un vielle (un instrumento de cuerda medieval).  Las formas azules a lo largo del lado derecho del panel representan una nube y el borde de una mandorla, un halo en forma de almendra que generalmente envuelve el cuerpo de la Virgen María en el arte de la Italia medieval tardía.</vt:lpstr>
      <vt:lpstr>1407. Starnina. Obispo, San Lorenzo, San Esteban, San Bruno. Museo de Arte, Los Ángeles.</vt:lpstr>
      <vt:lpstr>1407. Starnina. Evangelistas. Rijksmuseum.</vt:lpstr>
      <vt:lpstr>1408. Starnina. Asunción de la Virgen. Fogg Museum. Después de una estancia de diez años en España, Starnina regresó a su Florencia natal en 1401. Representando la muerte y la asunción de la Virgen María, esta imagen era la parte central de un gran retablo para un monasterio cerca de la ciudad toscana de Lucca. En él, Starnina sintetizó sus experiencias artísticas, pintando las figuras con los colores vivos que se encuentran en la pintura española y una comprensión del espacio compositivo característico de la Toscana. El retablo parece haber permanecido intacto hasta mediados del siglo XIX, cuando un renovado interés en la pintura italiana del Renacimiento temprano llevó a muchos comerciantes de arte a desmontar obras para venderlas a coleccionistas ansiosos. En ese momento, el panel se cortó en dos secciones, lo que permitió que la parte inferior se mostrara en un marco rectangular. Las diferentes condiciones físicas de cada parte hablan de sus diferentes historias después de la separación. En la parte inferior se ha identificado al Santo como Santo Tomás.</vt:lpstr>
      <vt:lpstr>1409. Starnina. Martirio de Santa Margarita. National Gallery, Londres.</vt:lpstr>
      <vt:lpstr>Gherardo di Jacopo Starnina fue un importante pintor florentino de principios del siglo XV que también trabajó en Toledo y Valencia en la década de 1390. Un verdugo sostiene su espada en ambas manos por encima de su cabeza, listo para golpear; sus túnicas están enganchadas a su cinturón para ayudar a su golpe.  Una mujer, identificada como santa por su halo, se arrodilla en oración. Ella parece completamente serena, una impresión que se enfatiza por la forma en que la tela de su falda ondula a lo largo del suelo en ondas ordenadas.  El entorno austero y rocoso se adapta al tema. La ejecución tiene lugar, como era costumbre, fuera de la ciudad, las murallas de la ciudad fortificada visibles en el fondo. El paisaje árido está roto solo por un río amarillo que encierra la escena. Una multitud se ha reunido para observar, filas de espectadores están empujando a través de la puerta de la ciudad. Cada uno expresa una reacción diferente: dos figuras a la izquierda inclinan la cabeza con tristeza, mientras que otra ,probablemente el gobernante de la ciudad- señala acusando al santo con una porra; otro retrocede horrorizado.  El gobernante lleva un turbante, mientras que su compañero de amarillo tiene un elaborado sombrero en forma de abanico.  Starnina ha vestido a los hombres con atuendos que pensó apropiados para el entorno oriental del Mediterráneo, Antioquía en la actual Turquía.  Un soldado blandiendo una gran pica custodia la escena. Su casco y escudo, así como la espada del verdugo, pueden haber estado cubiertos de hojas de plata originalmente y, por lo tanto, brillaron en medio de los colores brillantes.</vt:lpstr>
      <vt:lpstr>La santa ha sido identificada como Santa Margarita de Antioquía. Su leyenda cuenta que sobrevivió a una variedad de torturas, así como a un encuentro con el diablo en forma de dragón, que la devoró. Ella sobrevivió haciendo la señal de la cruz, como lo hace aquí con sus pulgares. Finalmente fue decapitada, pero primero se le concedió tiempo para orar. Es probable que el panel formara parte de la predela de un políptico en el Museo Martin von Wagner de Würzburg. El panel central muestra a la Virgen y el Niño con ángeles tocando instrumentos musicales a sus pies. Los paneles de flanqueo muestran dos pares de santos cada uno. Es probable, dado el tema y las dimensiones de este panel, que estuviera ubicado debajo del panel de la izquierda que muestra a San Felipe (aunque esto se debate) y Santa Margarita de Antioquía.  Los santos en el panel de la derecha son San Pedro y Santa María Magdalena. Varios otros pequeños fragmentos de museos de todo el mundo se han conectado con este retablo, incluido un fragmento de dimensiones idénticas ahora en el Instituto de Arte de Chicago, que muestra la dormición de la Virgen. Es casi seguro que se colocó inmediatamente a la derecha del panel que muestra la ejecución de Margaret, ya que el grano de madera en ambos paneles es continuo, lo que muestra que ambos fueron pintados en la misma pieza de madera que luego se cortó. La presencia de San Felipe ha llevado a la sugerencia de que el retablo pudo haber sido encargado por un banquero florentino, Filippo di Piero Rinieri para la iglesia de Santa María en Campo en la parroquia de Santa Margherita, Florencia, donde filippo vivió. Probablemente adornaba el altar de una capilla lateral dedicada a Santa Margarita o Santa María Magdalena. </vt:lpstr>
      <vt:lpstr>1410. Starnina. Dormición de la Virgen. Art Institute of Chicago.</vt:lpstr>
      <vt:lpstr>1410. Starnina. Ángel y Virgen de la  anunciación. Musée du Petit Palais, Avignon</vt:lpstr>
      <vt:lpstr>1410. Starnina.  San Vicente (izquierda) y San Esteban (derecha).  Museum of Fine Arts, Boston.</vt:lpstr>
      <vt:lpstr>1410. Starnina. Thebaid. Galleria degli Uffizi, Florence.</vt:lpstr>
      <vt:lpstr>1410. Starnina. Jeremías y dos ángeles. Museum of Fine Arts, Boston.</vt:lpstr>
      <vt:lpstr>1410. Starnina. Isaías y dos ángeles. Museum of Fine Arts, Boston.</vt:lpstr>
      <vt:lpstr>1410. Starnina. Dos ángeles tocando. Museum Boijmans Van Beuningen.</vt:lpstr>
      <vt:lpstr>1410. Starnina. Virgen con el Niño con ángeles musicales. Paul Getty Museum. La Virgen María, entronizado como Reina del Cielo, está rodeada de ángeles, algunos en actitudes de oración, otros tocando instrumentos musicales y cantando. Retorciéndose en el regazo de su madre, el niño Cristo busca un lirio, un símbolo de la pureza de María, y agarra un jilguero, una alusión a su futura Crucifixión. La escena es rica en detalles y colores saturados. Gherardo Starnina se deleitó con los suntuosos efectos de superficie, como las telas brocadas, el taburete de mármol y las baldosas estampadas. Estas tendencias decorativas, junto con las formas de sauce de las figuras, reflejan la prolongada estancia de Starnina en España, donde había absorbido los refinados enfoques estilísticos locales. Probablemente produjo esta obra en algún momento después de su regreso a su Florencia natal, después de junio de 1401. </vt:lpstr>
      <vt:lpstr>1422. Starnina. San Nicolas de Bari. El Paso Museum of Art.</vt:lpstr>
      <vt:lpstr>Starnina. Virgen. Galleria dell'Accademia, Florence.</vt:lpstr>
      <vt:lpstr>Starnina. Dormición de la Virgen María. Museo de Arte de Filadelfia.</vt:lpstr>
      <vt:lpstr>Starnina. San Hugo y San Benedicto de Nursia. Nationalmuseum, Stockholm.</vt:lpstr>
      <vt:lpstr>Starnina. Virgen, San Juan Bautista  Santa Catalina. MNAC.</vt:lpstr>
      <vt:lpstr>Starnina. Virgen, San Víctor y San Octaviano. Pinacoteca de Volterra.</vt:lpstr>
      <vt:lpstr>Starnina. San Esteban (izquierda) y San Juan Bautista (derecha). Museo della collegiata di Sant'Andrea. Empoli.</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10</cp:revision>
  <dcterms:created xsi:type="dcterms:W3CDTF">2021-04-11T17:29:31Z</dcterms:created>
  <dcterms:modified xsi:type="dcterms:W3CDTF">2021-10-08T12:48:32Z</dcterms:modified>
</cp:coreProperties>
</file>