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303" r:id="rId4"/>
    <p:sldId id="304" r:id="rId5"/>
    <p:sldId id="290" r:id="rId6"/>
    <p:sldId id="305" r:id="rId7"/>
    <p:sldId id="312" r:id="rId8"/>
    <p:sldId id="294" r:id="rId9"/>
    <p:sldId id="314" r:id="rId10"/>
    <p:sldId id="313" r:id="rId11"/>
    <p:sldId id="299" r:id="rId12"/>
    <p:sldId id="300" r:id="rId13"/>
    <p:sldId id="306" r:id="rId14"/>
    <p:sldId id="309" r:id="rId15"/>
    <p:sldId id="310" r:id="rId16"/>
    <p:sldId id="311" r:id="rId17"/>
    <p:sldId id="307" r:id="rId18"/>
    <p:sldId id="315" r:id="rId19"/>
    <p:sldId id="317" r:id="rId20"/>
    <p:sldId id="316" r:id="rId21"/>
    <p:sldId id="260" r:id="rId22"/>
    <p:sldId id="288" r:id="rId23"/>
    <p:sldId id="289" r:id="rId24"/>
    <p:sldId id="298" r:id="rId25"/>
    <p:sldId id="295" r:id="rId26"/>
    <p:sldId id="318" r:id="rId27"/>
    <p:sldId id="319" r:id="rId28"/>
    <p:sldId id="324" r:id="rId29"/>
    <p:sldId id="320" r:id="rId30"/>
    <p:sldId id="323" r:id="rId31"/>
    <p:sldId id="321" r:id="rId32"/>
    <p:sldId id="258" r:id="rId33"/>
    <p:sldId id="322" r:id="rId34"/>
    <p:sldId id="325" r:id="rId35"/>
    <p:sldId id="327" r:id="rId36"/>
    <p:sldId id="328" r:id="rId37"/>
    <p:sldId id="329" r:id="rId38"/>
    <p:sldId id="326" r:id="rId39"/>
    <p:sldId id="330" r:id="rId40"/>
    <p:sldId id="331" r:id="rId41"/>
    <p:sldId id="332" r:id="rId42"/>
    <p:sldId id="338" r:id="rId43"/>
    <p:sldId id="337" r:id="rId44"/>
    <p:sldId id="339" r:id="rId45"/>
    <p:sldId id="340" r:id="rId46"/>
    <p:sldId id="333" r:id="rId47"/>
    <p:sldId id="334" r:id="rId48"/>
    <p:sldId id="335" r:id="rId49"/>
    <p:sldId id="360" r:id="rId50"/>
    <p:sldId id="336" r:id="rId51"/>
    <p:sldId id="345" r:id="rId52"/>
    <p:sldId id="346" r:id="rId53"/>
    <p:sldId id="347" r:id="rId54"/>
    <p:sldId id="348" r:id="rId55"/>
    <p:sldId id="349" r:id="rId56"/>
    <p:sldId id="350" r:id="rId57"/>
    <p:sldId id="357" r:id="rId58"/>
    <p:sldId id="352" r:id="rId59"/>
    <p:sldId id="358" r:id="rId60"/>
    <p:sldId id="351" r:id="rId61"/>
    <p:sldId id="353" r:id="rId62"/>
    <p:sldId id="342" r:id="rId63"/>
    <p:sldId id="354" r:id="rId64"/>
    <p:sldId id="355" r:id="rId65"/>
    <p:sldId id="356" r:id="rId66"/>
    <p:sldId id="359" r:id="rId67"/>
    <p:sldId id="341" r:id="rId68"/>
    <p:sldId id="361" r:id="rId69"/>
    <p:sldId id="343" r:id="rId70"/>
    <p:sldId id="344" r:id="rId71"/>
    <p:sldId id="362" r:id="rId72"/>
    <p:sldId id="363" r:id="rId73"/>
    <p:sldId id="364" r:id="rId74"/>
    <p:sldId id="365" r:id="rId75"/>
    <p:sldId id="366" r:id="rId76"/>
    <p:sldId id="367" r:id="rId77"/>
    <p:sldId id="368" r:id="rId78"/>
    <p:sldId id="369" r:id="rId79"/>
    <p:sldId id="370" r:id="rId80"/>
    <p:sldId id="371" r:id="rId81"/>
    <p:sldId id="372" r:id="rId82"/>
    <p:sldId id="373" r:id="rId83"/>
    <p:sldId id="374" r:id="rId84"/>
    <p:sldId id="276" r:id="rId85"/>
    <p:sldId id="277" r:id="rId86"/>
    <p:sldId id="377" r:id="rId87"/>
    <p:sldId id="375" r:id="rId88"/>
    <p:sldId id="376" r:id="rId89"/>
    <p:sldId id="380" r:id="rId90"/>
    <p:sldId id="381" r:id="rId91"/>
    <p:sldId id="378" r:id="rId92"/>
    <p:sldId id="386" r:id="rId93"/>
    <p:sldId id="385" r:id="rId94"/>
    <p:sldId id="384" r:id="rId95"/>
    <p:sldId id="382" r:id="rId96"/>
    <p:sldId id="383" r:id="rId97"/>
    <p:sldId id="379" r:id="rId98"/>
    <p:sldId id="279" r:id="rId99"/>
    <p:sldId id="259" r:id="rId100"/>
    <p:sldId id="387" r:id="rId101"/>
    <p:sldId id="388" r:id="rId102"/>
    <p:sldId id="389" r:id="rId103"/>
    <p:sldId id="390" r:id="rId104"/>
    <p:sldId id="261" r:id="rId105"/>
    <p:sldId id="296" r:id="rId106"/>
    <p:sldId id="297" r:id="rId107"/>
    <p:sldId id="278" r:id="rId108"/>
    <p:sldId id="267" r:id="rId109"/>
    <p:sldId id="262" r:id="rId110"/>
    <p:sldId id="265" r:id="rId111"/>
    <p:sldId id="266" r:id="rId112"/>
    <p:sldId id="264" r:id="rId113"/>
    <p:sldId id="263" r:id="rId114"/>
    <p:sldId id="268" r:id="rId115"/>
    <p:sldId id="270" r:id="rId116"/>
    <p:sldId id="271" r:id="rId117"/>
    <p:sldId id="394" r:id="rId118"/>
    <p:sldId id="396" r:id="rId119"/>
    <p:sldId id="269" r:id="rId120"/>
    <p:sldId id="272" r:id="rId121"/>
    <p:sldId id="393" r:id="rId122"/>
    <p:sldId id="391" r:id="rId123"/>
    <p:sldId id="395" r:id="rId124"/>
    <p:sldId id="392" r:id="rId125"/>
    <p:sldId id="273" r:id="rId126"/>
    <p:sldId id="275" r:id="rId127"/>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31/10/2021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31/10/2021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31/10/2021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31/10/2021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31/10/2021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31/10/2021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31/10/2021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31/10/2021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31/10/2021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31/10/2021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31/10/2021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31/10/2021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hyperlink" Target="https://www.lacamaradelarte.com/2018/01/adoracion-de-los-reyes-magos.html" TargetMode="Externa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image" Target="../media/image70.jpg"/><Relationship Id="rId1" Type="http://schemas.openxmlformats.org/officeDocument/2006/relationships/slideLayout" Target="../slideLayouts/slideLayout2.xml"/><Relationship Id="rId4" Type="http://schemas.openxmlformats.org/officeDocument/2006/relationships/image" Target="../media/image72.jp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p:txBody>
          <a:bodyPr>
            <a:normAutofit/>
          </a:bodyPr>
          <a:lstStyle/>
          <a:p>
            <a:r>
              <a:rPr lang="es-ES" sz="8800" b="1" dirty="0"/>
              <a:t>Gentile da Fabriano</a:t>
            </a:r>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a:bodyPr>
          <a:lstStyle/>
          <a:p>
            <a:r>
              <a:rPr lang="es-ES" sz="2400" b="0" i="0" dirty="0">
                <a:effectLst/>
              </a:rPr>
              <a:t>Es considerado como un exponente principal del llamado estilo gótico internacional, y sus cuadros son elegantes y con estilo. </a:t>
            </a:r>
          </a:p>
          <a:p>
            <a:r>
              <a:rPr lang="es-ES" sz="2400" b="0" i="0" dirty="0">
                <a:effectLst/>
              </a:rPr>
              <a:t>De hecho, su uso unificador de la luz es anterior a Masaccio. </a:t>
            </a:r>
          </a:p>
          <a:p>
            <a:r>
              <a:rPr lang="es-ES" sz="2400" b="0" i="0" dirty="0">
                <a:effectLst/>
              </a:rPr>
              <a:t>Probablemente enseñó a Jacopo Bellini en Florencia.</a:t>
            </a:r>
            <a:endParaRPr lang="es-ES" sz="2400" dirty="0"/>
          </a:p>
        </p:txBody>
      </p:sp>
    </p:spTree>
    <p:extLst>
      <p:ext uri="{BB962C8B-B14F-4D97-AF65-F5344CB8AC3E}">
        <p14:creationId xmlns:p14="http://schemas.microsoft.com/office/powerpoint/2010/main" val="35643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223383" cy="5869420"/>
          </a:xfrm>
        </p:spPr>
        <p:txBody>
          <a:bodyPr anchor="t">
            <a:normAutofit/>
          </a:bodyPr>
          <a:lstStyle/>
          <a:p>
            <a:r>
              <a:rPr lang="it-IT" sz="2800" dirty="0"/>
              <a:t>1393. Gentile da Fabriano. Dama. Castello Visconteo, Pavia.</a:t>
            </a:r>
            <a:endParaRPr lang="es-ES" sz="2800" dirty="0"/>
          </a:p>
        </p:txBody>
      </p:sp>
      <p:pic>
        <p:nvPicPr>
          <p:cNvPr id="4" name="Imagen 3">
            <a:extLst>
              <a:ext uri="{FF2B5EF4-FFF2-40B4-BE49-F238E27FC236}">
                <a16:creationId xmlns:a16="http://schemas.microsoft.com/office/drawing/2014/main" id="{DF2E10FB-D6E4-450F-8886-1910CB4B72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36001" y="1"/>
            <a:ext cx="3456000" cy="6858000"/>
          </a:xfrm>
          <a:prstGeom prst="rect">
            <a:avLst/>
          </a:prstGeom>
        </p:spPr>
      </p:pic>
    </p:spTree>
    <p:extLst>
      <p:ext uri="{BB962C8B-B14F-4D97-AF65-F5344CB8AC3E}">
        <p14:creationId xmlns:p14="http://schemas.microsoft.com/office/powerpoint/2010/main" val="963339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51523" cy="5869420"/>
          </a:xfrm>
        </p:spPr>
        <p:txBody>
          <a:bodyPr anchor="t">
            <a:normAutofit/>
          </a:bodyPr>
          <a:lstStyle/>
          <a:p>
            <a:r>
              <a:rPr lang="es-ES" sz="2800" dirty="0"/>
              <a:t>1395. Gentile da Fabriano. Virgen, San Francisco y Santa Clara. Pinacoteca Malaspina, Pavía.</a:t>
            </a:r>
          </a:p>
        </p:txBody>
      </p:sp>
      <p:pic>
        <p:nvPicPr>
          <p:cNvPr id="4" name="Imagen 3">
            <a:extLst>
              <a:ext uri="{FF2B5EF4-FFF2-40B4-BE49-F238E27FC236}">
                <a16:creationId xmlns:a16="http://schemas.microsoft.com/office/drawing/2014/main" id="{CA932D12-BC75-462D-9CA2-94E0610A39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4141" y="0"/>
            <a:ext cx="5027859" cy="6858000"/>
          </a:xfrm>
          <a:prstGeom prst="rect">
            <a:avLst/>
          </a:prstGeom>
        </p:spPr>
      </p:pic>
    </p:spTree>
    <p:extLst>
      <p:ext uri="{BB962C8B-B14F-4D97-AF65-F5344CB8AC3E}">
        <p14:creationId xmlns:p14="http://schemas.microsoft.com/office/powerpoint/2010/main" val="25934245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46364" y="365125"/>
            <a:ext cx="5870939" cy="5869420"/>
          </a:xfrm>
        </p:spPr>
        <p:txBody>
          <a:bodyPr anchor="t">
            <a:normAutofit fontScale="90000"/>
          </a:bodyPr>
          <a:lstStyle/>
          <a:p>
            <a:pPr algn="l"/>
            <a:r>
              <a:rPr lang="it-IT" sz="3100" b="1" dirty="0"/>
              <a:t>1405. Gentile da Fabriano. Virgen, San Nicolás y Santa Catalina. Staatliche Museen, Berlin.</a:t>
            </a:r>
            <a:br>
              <a:rPr lang="it-IT" sz="2800" dirty="0"/>
            </a:br>
            <a:r>
              <a:rPr lang="es-ES" sz="2400" b="0" i="0" dirty="0">
                <a:effectLst/>
                <a:latin typeface="+mn-lt"/>
              </a:rPr>
              <a:t>María apoya sus pies en una plataforma decorada con arcos </a:t>
            </a:r>
            <a:r>
              <a:rPr lang="es-ES" sz="2400" b="0" i="0" dirty="0" err="1">
                <a:effectLst/>
                <a:latin typeface="+mn-lt"/>
              </a:rPr>
              <a:t>polilobulados</a:t>
            </a:r>
            <a:r>
              <a:rPr lang="es-ES" sz="2400" b="0" i="0" dirty="0">
                <a:effectLst/>
                <a:latin typeface="+mn-lt"/>
              </a:rPr>
              <a:t>, a su vez colocados sobre un extraordinario césped de floración, con las especies vegetales investigadas con gran cuidado, entre las que destacan dos altos lirios blancos, una flor típica ofrecida a María, símbolo de su pureza. Esta característica deriva de la tradición del </a:t>
            </a:r>
            <a:r>
              <a:rPr lang="es-ES" sz="2400" b="0" i="0" u="none" strike="noStrike" dirty="0">
                <a:effectLst/>
                <a:latin typeface="+mn-lt"/>
              </a:rPr>
              <a:t>gótico internacional </a:t>
            </a:r>
            <a:r>
              <a:rPr lang="es-ES" sz="2400" b="0" i="0" u="none" strike="noStrike" dirty="0" err="1">
                <a:effectLst/>
                <a:latin typeface="+mn-lt"/>
              </a:rPr>
              <a:t>lombardo,</a:t>
            </a:r>
            <a:r>
              <a:rPr lang="es-ES" sz="2400" b="0" i="0" dirty="0" err="1">
                <a:effectLst/>
                <a:latin typeface="+mn-lt"/>
              </a:rPr>
              <a:t>en</a:t>
            </a:r>
            <a:r>
              <a:rPr lang="es-ES" sz="2400" b="0" i="0" dirty="0">
                <a:effectLst/>
                <a:latin typeface="+mn-lt"/>
              </a:rPr>
              <a:t> cuya zona de influencia, probablemente en Pavía, Gentile tuvo su formación. Dos retoños enmarcan a la Virgen y marcan el ritmo del retablo entre figuras centrales y laterales, recordando el esquema tradicional del políptico. En las frondas hay un juego de </a:t>
            </a:r>
            <a:r>
              <a:rPr lang="es-ES" sz="2400" b="0" i="0" u="none" strike="noStrike" dirty="0">
                <a:effectLst/>
                <a:latin typeface="+mn-lt"/>
              </a:rPr>
              <a:t>serafines</a:t>
            </a:r>
            <a:r>
              <a:rPr lang="es-ES" sz="2400" b="0" i="0" dirty="0">
                <a:effectLst/>
                <a:latin typeface="+mn-lt"/>
              </a:rPr>
              <a:t> repletos, un homenaje explícito a las miniaturas de </a:t>
            </a:r>
            <a:r>
              <a:rPr lang="es-ES" sz="2400" b="0" i="0" u="none" strike="noStrike" dirty="0" err="1">
                <a:effectLst/>
                <a:latin typeface="+mn-lt"/>
              </a:rPr>
              <a:t>Giovannino</a:t>
            </a:r>
            <a:r>
              <a:rPr lang="es-ES" sz="2400" b="0" i="0" u="none" strike="noStrike" dirty="0">
                <a:effectLst/>
                <a:latin typeface="+mn-lt"/>
              </a:rPr>
              <a:t> de' Grassi</a:t>
            </a:r>
            <a:r>
              <a:rPr lang="es-ES" sz="2400" b="0" i="0" dirty="0">
                <a:effectLst/>
                <a:latin typeface="+mn-lt"/>
              </a:rPr>
              <a:t> y el famoso Taller de Miniaturas de Pavía conocido como </a:t>
            </a:r>
            <a:r>
              <a:rPr lang="es-ES" sz="2400" b="0" i="1" dirty="0" err="1">
                <a:effectLst/>
                <a:latin typeface="+mn-lt"/>
              </a:rPr>
              <a:t>Ouvrage</a:t>
            </a:r>
            <a:r>
              <a:rPr lang="es-ES" sz="2400" b="0" i="1" dirty="0">
                <a:effectLst/>
                <a:latin typeface="+mn-lt"/>
              </a:rPr>
              <a:t> de </a:t>
            </a:r>
            <a:r>
              <a:rPr lang="es-ES" sz="2400" b="0" i="1" dirty="0" err="1">
                <a:effectLst/>
                <a:latin typeface="+mn-lt"/>
              </a:rPr>
              <a:t>Lombardie</a:t>
            </a:r>
            <a:r>
              <a:rPr lang="es-ES" sz="2400" b="0" i="1" dirty="0">
                <a:effectLst/>
                <a:latin typeface="+mn-lt"/>
              </a:rPr>
              <a:t>.</a:t>
            </a:r>
            <a:endParaRPr lang="es-ES" sz="2800" dirty="0"/>
          </a:p>
        </p:txBody>
      </p:sp>
      <p:pic>
        <p:nvPicPr>
          <p:cNvPr id="4" name="Imagen 3">
            <a:extLst>
              <a:ext uri="{FF2B5EF4-FFF2-40B4-BE49-F238E27FC236}">
                <a16:creationId xmlns:a16="http://schemas.microsoft.com/office/drawing/2014/main" id="{3B96FC96-F054-434B-85AD-869296E126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17303" y="0"/>
            <a:ext cx="5974697" cy="6864927"/>
          </a:xfrm>
          <a:prstGeom prst="rect">
            <a:avLst/>
          </a:prstGeom>
        </p:spPr>
      </p:pic>
    </p:spTree>
    <p:extLst>
      <p:ext uri="{BB962C8B-B14F-4D97-AF65-F5344CB8AC3E}">
        <p14:creationId xmlns:p14="http://schemas.microsoft.com/office/powerpoint/2010/main" val="36241806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46363" y="365124"/>
            <a:ext cx="7281715" cy="6188075"/>
          </a:xfrm>
        </p:spPr>
        <p:txBody>
          <a:bodyPr anchor="t">
            <a:normAutofit fontScale="90000"/>
          </a:bodyPr>
          <a:lstStyle/>
          <a:p>
            <a:pPr algn="l"/>
            <a:r>
              <a:rPr lang="es-ES" sz="2400" b="0" i="0" dirty="0">
                <a:effectLst/>
                <a:latin typeface="+mn-lt"/>
              </a:rPr>
              <a:t>Algunos rasgos estilísticos se refieren inequívocamente a la tradición gótica tardía, como la caída rítmica de los pliegues de la cortina en líneas sinuosas, mientras que otros se refieren a un naturalismo renovado, como la figura esbelta y alegre del Niño, bendición hacia el cliente y con un brazo que va a buscar el cuello de la madre. Su pequeño cuerpo está envuelto por María en un paño forrado de piel, suave y cálido, hecho gracias a una estratagema pictórica de tonos suaves y delicados que es típica del pintor. La misma representación material también se encuentra en el vestido de Catalina, vestida con la pompa de una princesa de la época. Otra clara indicación de la paternidad de Gentile es el gesto de la mano en vislumbre a San Nicolás, que parece salir de la pintura, de acuerdo con un procedimiento ilusionista que se desarrolló mejor en obras posteriores, como el </a:t>
            </a:r>
            <a:r>
              <a:rPr lang="es-ES" sz="2400" b="0" i="1" u="none" strike="noStrike" dirty="0">
                <a:effectLst/>
                <a:latin typeface="+mn-lt"/>
              </a:rPr>
              <a:t>Retablo Strozzi.</a:t>
            </a:r>
            <a:r>
              <a:rPr lang="es-ES" sz="2400" b="0" i="1" dirty="0">
                <a:effectLst/>
                <a:latin typeface="+mn-lt"/>
              </a:rPr>
              <a:t> </a:t>
            </a:r>
            <a:r>
              <a:rPr lang="es-ES" sz="2400" b="0" i="0" dirty="0">
                <a:effectLst/>
                <a:latin typeface="+mn-lt"/>
              </a:rPr>
              <a:t>Otros rasgos típicos son la fisonomía de María, con ojos grandes como en la Virgen con el </a:t>
            </a:r>
            <a:r>
              <a:rPr lang="es-ES" sz="2400" b="0" i="1" u="none" strike="noStrike" dirty="0">
                <a:effectLst/>
                <a:latin typeface="+mn-lt"/>
              </a:rPr>
              <a:t>Niño en gloria entre los santos Francisco y Clara, </a:t>
            </a:r>
            <a:r>
              <a:rPr lang="es-ES" sz="2400" b="0" i="0" dirty="0">
                <a:effectLst/>
                <a:latin typeface="+mn-lt"/>
              </a:rPr>
              <a:t>o la atención a la reproducción de joyas, como los broches que sostienen los mantos de la Virgen y Nicolás.</a:t>
            </a:r>
            <a:br>
              <a:rPr lang="es-ES" sz="1100" b="0" i="0" dirty="0">
                <a:solidFill>
                  <a:srgbClr val="202122"/>
                </a:solidFill>
                <a:effectLst/>
                <a:latin typeface="Arial" panose="020B0604020202020204" pitchFamily="34" charset="0"/>
              </a:rPr>
            </a:br>
            <a:endParaRPr lang="es-ES" sz="2800" dirty="0"/>
          </a:p>
        </p:txBody>
      </p:sp>
      <p:pic>
        <p:nvPicPr>
          <p:cNvPr id="5" name="Imagen 4">
            <a:extLst>
              <a:ext uri="{FF2B5EF4-FFF2-40B4-BE49-F238E27FC236}">
                <a16:creationId xmlns:a16="http://schemas.microsoft.com/office/drawing/2014/main" id="{79876F10-E299-48C7-B7BF-D0D4F63A61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48179" y="748145"/>
            <a:ext cx="4543821" cy="5361709"/>
          </a:xfrm>
          <a:prstGeom prst="rect">
            <a:avLst/>
          </a:prstGeom>
        </p:spPr>
      </p:pic>
    </p:spTree>
    <p:extLst>
      <p:ext uri="{BB962C8B-B14F-4D97-AF65-F5344CB8AC3E}">
        <p14:creationId xmlns:p14="http://schemas.microsoft.com/office/powerpoint/2010/main" val="13280752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6379862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12824" cy="5869420"/>
          </a:xfrm>
        </p:spPr>
        <p:txBody>
          <a:bodyPr anchor="t">
            <a:normAutofit/>
          </a:bodyPr>
          <a:lstStyle/>
          <a:p>
            <a:pPr>
              <a:spcBef>
                <a:spcPts val="600"/>
              </a:spcBef>
              <a:spcAft>
                <a:spcPts val="600"/>
              </a:spcAft>
            </a:pPr>
            <a:r>
              <a:rPr lang="es-ES" sz="2800" b="1" dirty="0"/>
              <a:t>1405. Gentile da Fabriano. Virgen. Galería Nacional de Arte, Ferrara.</a:t>
            </a:r>
            <a:br>
              <a:rPr lang="es-ES" sz="2800" dirty="0"/>
            </a:br>
            <a:br>
              <a:rPr lang="es-ES" sz="2400" dirty="0">
                <a:latin typeface="+mn-lt"/>
              </a:rPr>
            </a:br>
            <a:r>
              <a:rPr lang="es-ES" sz="2400" b="0" i="0" dirty="0">
                <a:effectLst/>
                <a:latin typeface="+mn-lt"/>
              </a:rPr>
              <a:t>La Virgen con el Niño en sus brazos probablemente fue representada en una longitud media, pero con el borde movido hacia abajo, sin el corte de los pies de Jesús y con tal vez el brazo completo de María hasta el codo. </a:t>
            </a:r>
            <a:br>
              <a:rPr lang="es-ES" sz="2400" b="0" i="0" dirty="0">
                <a:effectLst/>
                <a:latin typeface="+mn-lt"/>
              </a:rPr>
            </a:br>
            <a:r>
              <a:rPr lang="es-ES" sz="2400" b="0" i="0" dirty="0">
                <a:effectLst/>
                <a:latin typeface="+mn-lt"/>
              </a:rPr>
              <a:t>A pesar de la superficie desgastada es posible apreciar el dibujo pictórico de algunas partes de la pintura, típicas de Gentile, como el dulce cabello rubio de María, la turgencia brillante de la carne, las perillas rojas de las mejillas, esta última estilísticamente cercana a la </a:t>
            </a:r>
            <a:r>
              <a:rPr lang="es-ES" sz="2400" b="0" i="1" u="none" strike="noStrike" dirty="0">
                <a:effectLst/>
                <a:latin typeface="+mn-lt"/>
              </a:rPr>
              <a:t>Virgen Entronizada</a:t>
            </a:r>
            <a:r>
              <a:rPr lang="es-ES" sz="2400" b="0" i="1" dirty="0">
                <a:effectLst/>
                <a:latin typeface="+mn-lt"/>
              </a:rPr>
              <a:t> </a:t>
            </a:r>
            <a:r>
              <a:rPr lang="es-ES" sz="2400" b="0" i="0" dirty="0">
                <a:effectLst/>
                <a:latin typeface="+mn-lt"/>
              </a:rPr>
              <a:t>de </a:t>
            </a:r>
            <a:r>
              <a:rPr lang="es-ES" sz="2400" b="0" i="0" u="none" strike="noStrike" dirty="0">
                <a:effectLst/>
                <a:latin typeface="+mn-lt"/>
              </a:rPr>
              <a:t>Perugia.</a:t>
            </a:r>
            <a:endParaRPr lang="es-ES" sz="2800" dirty="0"/>
          </a:p>
        </p:txBody>
      </p:sp>
      <p:pic>
        <p:nvPicPr>
          <p:cNvPr id="4" name="Imagen 3">
            <a:extLst>
              <a:ext uri="{FF2B5EF4-FFF2-40B4-BE49-F238E27FC236}">
                <a16:creationId xmlns:a16="http://schemas.microsoft.com/office/drawing/2014/main" id="{2709FED7-8366-43B3-A420-55E5A02D1C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5442" y="0"/>
            <a:ext cx="5566558" cy="6858000"/>
          </a:xfrm>
          <a:prstGeom prst="rect">
            <a:avLst/>
          </a:prstGeom>
        </p:spPr>
      </p:pic>
    </p:spTree>
    <p:extLst>
      <p:ext uri="{BB962C8B-B14F-4D97-AF65-F5344CB8AC3E}">
        <p14:creationId xmlns:p14="http://schemas.microsoft.com/office/powerpoint/2010/main" val="4052874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18655" y="365124"/>
            <a:ext cx="6306787" cy="6132657"/>
          </a:xfrm>
        </p:spPr>
        <p:txBody>
          <a:bodyPr anchor="t">
            <a:normAutofit fontScale="90000"/>
          </a:bodyPr>
          <a:lstStyle/>
          <a:p>
            <a:pPr>
              <a:spcBef>
                <a:spcPts val="600"/>
              </a:spcBef>
              <a:spcAft>
                <a:spcPts val="600"/>
              </a:spcAft>
            </a:pPr>
            <a:r>
              <a:rPr lang="es-ES" sz="2700" dirty="0">
                <a:effectLst/>
                <a:latin typeface="+mn-lt"/>
                <a:ea typeface="Times New Roman" panose="02020603050405020304" pitchFamily="18" charset="0"/>
              </a:rPr>
              <a:t>Como es típico de las planchas de gentil, el oro se trabaja con extremo cuidado. Por ejemplo, en el halo de María corre la inscripción en </a:t>
            </a:r>
            <a:r>
              <a:rPr lang="es-ES" sz="2700" strike="noStrike" dirty="0">
                <a:effectLst/>
                <a:latin typeface="+mn-lt"/>
                <a:ea typeface="Times New Roman" panose="02020603050405020304" pitchFamily="18" charset="0"/>
              </a:rPr>
              <a:t>caracteres góticos</a:t>
            </a:r>
            <a:r>
              <a:rPr lang="es-ES" sz="2700" dirty="0">
                <a:effectLst/>
                <a:latin typeface="+mn-lt"/>
                <a:ea typeface="Times New Roman" panose="02020603050405020304" pitchFamily="18" charset="0"/>
              </a:rPr>
              <a:t> " AVEMARIA GRATIA PLENA DOMINUS TECUM", las frases iniciales del Ave María en </a:t>
            </a:r>
            <a:r>
              <a:rPr lang="es-ES" sz="2700" strike="noStrike" dirty="0">
                <a:effectLst/>
                <a:latin typeface="+mn-lt"/>
                <a:ea typeface="Times New Roman" panose="02020603050405020304" pitchFamily="18" charset="0"/>
              </a:rPr>
              <a:t>latín.</a:t>
            </a:r>
            <a:r>
              <a:rPr lang="es-ES" sz="2700" dirty="0">
                <a:effectLst/>
                <a:latin typeface="+mn-lt"/>
                <a:ea typeface="Times New Roman" panose="02020603050405020304" pitchFamily="18" charset="0"/>
              </a:rPr>
              <a:t> </a:t>
            </a:r>
            <a:br>
              <a:rPr lang="es-ES" sz="2700" dirty="0">
                <a:effectLst/>
                <a:latin typeface="+mn-lt"/>
                <a:ea typeface="Times New Roman" panose="02020603050405020304" pitchFamily="18" charset="0"/>
              </a:rPr>
            </a:br>
            <a:r>
              <a:rPr lang="es-ES" sz="2700" dirty="0">
                <a:effectLst/>
                <a:latin typeface="+mn-lt"/>
                <a:ea typeface="Times New Roman" panose="02020603050405020304" pitchFamily="18" charset="0"/>
              </a:rPr>
              <a:t>La solapa del manto de María muestra un punto dorado, derivado de las miniaturas de </a:t>
            </a:r>
            <a:r>
              <a:rPr lang="es-ES" sz="2700" dirty="0" err="1">
                <a:effectLst/>
                <a:latin typeface="+mn-lt"/>
                <a:ea typeface="Times New Roman" panose="02020603050405020304" pitchFamily="18" charset="0"/>
              </a:rPr>
              <a:t>Giovannino</a:t>
            </a:r>
            <a:r>
              <a:rPr lang="es-ES" sz="2700" dirty="0">
                <a:effectLst/>
                <a:latin typeface="+mn-lt"/>
                <a:ea typeface="Times New Roman" panose="02020603050405020304" pitchFamily="18" charset="0"/>
              </a:rPr>
              <a:t> de' Grassi.</a:t>
            </a:r>
            <a:br>
              <a:rPr lang="es-ES" sz="2700" dirty="0">
                <a:effectLst/>
                <a:latin typeface="+mn-lt"/>
                <a:ea typeface="Times New Roman" panose="02020603050405020304" pitchFamily="18" charset="0"/>
              </a:rPr>
            </a:br>
            <a:br>
              <a:rPr lang="es-ES" sz="2700" dirty="0">
                <a:effectLst/>
                <a:latin typeface="+mn-lt"/>
                <a:ea typeface="Times New Roman" panose="02020603050405020304" pitchFamily="18" charset="0"/>
              </a:rPr>
            </a:br>
            <a:r>
              <a:rPr lang="es-ES" sz="2700" dirty="0">
                <a:effectLst/>
                <a:latin typeface="+mn-lt"/>
                <a:ea typeface="Times New Roman" panose="02020603050405020304" pitchFamily="18" charset="0"/>
              </a:rPr>
              <a:t>El Niño, afectado por una caída de color, realiza un giro complejo como para liberarse del abrazo materno, de acuerdo con un naturalismo vivo que no era raro en el área lombarda durante el período </a:t>
            </a:r>
            <a:r>
              <a:rPr lang="es-ES" sz="2700" strike="noStrike" dirty="0">
                <a:effectLst/>
                <a:latin typeface="+mn-lt"/>
                <a:ea typeface="Times New Roman" panose="02020603050405020304" pitchFamily="18" charset="0"/>
              </a:rPr>
              <a:t>del gótico internacional.</a:t>
            </a:r>
            <a:r>
              <a:rPr lang="es-ES" sz="2700" dirty="0">
                <a:effectLst/>
                <a:latin typeface="+mn-lt"/>
                <a:ea typeface="Times New Roman" panose="02020603050405020304" pitchFamily="18" charset="0"/>
              </a:rPr>
              <a:t> </a:t>
            </a:r>
            <a:br>
              <a:rPr lang="es-ES" sz="2700" dirty="0">
                <a:effectLst/>
                <a:latin typeface="+mn-lt"/>
                <a:ea typeface="Times New Roman" panose="02020603050405020304" pitchFamily="18" charset="0"/>
              </a:rPr>
            </a:br>
            <a:r>
              <a:rPr lang="es-ES" sz="2700" dirty="0">
                <a:effectLst/>
                <a:latin typeface="+mn-lt"/>
                <a:ea typeface="Times New Roman" panose="02020603050405020304" pitchFamily="18" charset="0"/>
              </a:rPr>
              <a:t>Sus ojos están buscando algo que debe haber estado en la parte cortada de la pintura, tal vez un pájaro, símbolo de la Pasión, o algo más.</a:t>
            </a:r>
            <a:br>
              <a:rPr lang="es-ES" sz="1800" dirty="0">
                <a:effectLst/>
                <a:latin typeface="Times New Roman" panose="02020603050405020304" pitchFamily="18" charset="0"/>
                <a:ea typeface="Times New Roman" panose="02020603050405020304" pitchFamily="18" charset="0"/>
              </a:rPr>
            </a:br>
            <a:endParaRPr lang="es-ES" sz="2800" dirty="0"/>
          </a:p>
        </p:txBody>
      </p:sp>
      <p:pic>
        <p:nvPicPr>
          <p:cNvPr id="4" name="Imagen 3">
            <a:extLst>
              <a:ext uri="{FF2B5EF4-FFF2-40B4-BE49-F238E27FC236}">
                <a16:creationId xmlns:a16="http://schemas.microsoft.com/office/drawing/2014/main" id="{2709FED7-8366-43B3-A420-55E5A02D1C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5442" y="0"/>
            <a:ext cx="5566558" cy="6858000"/>
          </a:xfrm>
          <a:prstGeom prst="rect">
            <a:avLst/>
          </a:prstGeom>
        </p:spPr>
      </p:pic>
    </p:spTree>
    <p:extLst>
      <p:ext uri="{BB962C8B-B14F-4D97-AF65-F5344CB8AC3E}">
        <p14:creationId xmlns:p14="http://schemas.microsoft.com/office/powerpoint/2010/main" val="2865329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1098365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454854" cy="5869420"/>
          </a:xfrm>
        </p:spPr>
        <p:txBody>
          <a:bodyPr anchor="t">
            <a:normAutofit/>
          </a:bodyPr>
          <a:lstStyle/>
          <a:p>
            <a:r>
              <a:rPr lang="it-IT" sz="2800" b="1" dirty="0"/>
              <a:t>1408. Gentile da Fabriano. Crucifixión. Pinacoteca di Brera, Milán.</a:t>
            </a:r>
            <a:br>
              <a:rPr lang="it-IT" sz="2800" dirty="0"/>
            </a:br>
            <a:br>
              <a:rPr lang="it-IT" sz="2400" dirty="0">
                <a:latin typeface="+mn-lt"/>
              </a:rPr>
            </a:br>
            <a:r>
              <a:rPr lang="es-ES" sz="2400" b="0" i="0" dirty="0">
                <a:solidFill>
                  <a:srgbClr val="000000"/>
                </a:solidFill>
                <a:effectLst/>
                <a:latin typeface="+mn-lt"/>
              </a:rPr>
              <a:t>Gentile da Fabriano fue el más grande pintor del gótico italiano tardío, un artista itinerante que trabajó en Lombardía, Brescia, Venecia, en la marche, Orvieto y Roma. </a:t>
            </a:r>
            <a:br>
              <a:rPr lang="es-ES" sz="2400" b="0" i="0" dirty="0">
                <a:solidFill>
                  <a:srgbClr val="000000"/>
                </a:solidFill>
                <a:effectLst/>
                <a:latin typeface="+mn-lt"/>
              </a:rPr>
            </a:br>
            <a:r>
              <a:rPr lang="es-ES" sz="2400" b="0" i="0" dirty="0">
                <a:solidFill>
                  <a:srgbClr val="000000"/>
                </a:solidFill>
                <a:effectLst/>
                <a:latin typeface="+mn-lt"/>
              </a:rPr>
              <a:t>Su trabajo muestra las líneas fluidas que son características del gótico tardío, las líneas sin ángulos rectos, las ondas de color y una casi ausencia de imágenes naturalistas. </a:t>
            </a:r>
            <a:br>
              <a:rPr lang="es-ES" sz="2400" b="0" i="0" dirty="0">
                <a:solidFill>
                  <a:srgbClr val="000000"/>
                </a:solidFill>
                <a:effectLst/>
                <a:latin typeface="+mn-lt"/>
              </a:rPr>
            </a:br>
            <a:r>
              <a:rPr lang="es-ES" sz="2400" b="0" i="0" dirty="0">
                <a:solidFill>
                  <a:srgbClr val="000000"/>
                </a:solidFill>
                <a:effectLst/>
                <a:latin typeface="+mn-lt"/>
              </a:rPr>
              <a:t>No hay vegetación, animales o plantas, una característica del gótico tardío que se muestra claramente en la pintura de este período.</a:t>
            </a:r>
            <a:endParaRPr lang="es-ES" sz="2400" dirty="0">
              <a:latin typeface="+mn-lt"/>
            </a:endParaRPr>
          </a:p>
        </p:txBody>
      </p:sp>
      <p:pic>
        <p:nvPicPr>
          <p:cNvPr id="4" name="Imagen 3">
            <a:extLst>
              <a:ext uri="{FF2B5EF4-FFF2-40B4-BE49-F238E27FC236}">
                <a16:creationId xmlns:a16="http://schemas.microsoft.com/office/drawing/2014/main" id="{3AC79DFE-5968-4C05-A3C9-F8D4B28E44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67472" y="0"/>
            <a:ext cx="4224528" cy="6858000"/>
          </a:xfrm>
          <a:prstGeom prst="rect">
            <a:avLst/>
          </a:prstGeom>
        </p:spPr>
      </p:pic>
    </p:spTree>
    <p:extLst>
      <p:ext uri="{BB962C8B-B14F-4D97-AF65-F5344CB8AC3E}">
        <p14:creationId xmlns:p14="http://schemas.microsoft.com/office/powerpoint/2010/main" val="4423328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8004639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513551" cy="5869420"/>
          </a:xfrm>
        </p:spPr>
        <p:txBody>
          <a:bodyPr anchor="t">
            <a:normAutofit fontScale="90000"/>
          </a:bodyPr>
          <a:lstStyle/>
          <a:p>
            <a:pPr algn="l"/>
            <a:r>
              <a:rPr lang="es-ES" sz="2800" b="1" dirty="0"/>
              <a:t>1410. Gentile da Fabriano. Virgen. Galería Nacional de Umbría, Perugia.</a:t>
            </a:r>
            <a:br>
              <a:rPr lang="es-ES" sz="2800" dirty="0"/>
            </a:br>
            <a:r>
              <a:rPr lang="es-ES" sz="2400" b="0" i="0" dirty="0">
                <a:effectLst/>
                <a:latin typeface="+mn-lt"/>
              </a:rPr>
              <a:t>La mesa tiene forma cúspide, aunque la curiosa coronación del bulbo es el resultado de una readaptación en los siglos XVII-XVIII de las formas originales, que ha sido repuesta por recientes restauraciones. La Virgen, elegantemente vestida con un manto donde se destacan los pliegues </a:t>
            </a:r>
            <a:r>
              <a:rPr lang="es-ES" sz="2400" b="0" i="0" dirty="0" err="1">
                <a:effectLst/>
                <a:latin typeface="+mn-lt"/>
              </a:rPr>
              <a:t>cadenciados</a:t>
            </a:r>
            <a:r>
              <a:rPr lang="es-ES" sz="2400" b="0" i="0" dirty="0">
                <a:effectLst/>
                <a:latin typeface="+mn-lt"/>
              </a:rPr>
              <a:t> y elegantes </a:t>
            </a:r>
            <a:r>
              <a:rPr lang="es-ES" sz="2400" b="0" i="0" u="none" strike="noStrike" dirty="0">
                <a:effectLst/>
                <a:latin typeface="+mn-lt"/>
              </a:rPr>
              <a:t>del gótico internacional, </a:t>
            </a:r>
            <a:r>
              <a:rPr lang="es-ES" sz="2400" b="0" i="0" dirty="0">
                <a:effectLst/>
                <a:latin typeface="+mn-lt"/>
              </a:rPr>
              <a:t>está sentada en un trono compuesto en una perspectiva intuitiva donde, entre los arcos góticos, brotan densas frondas arbustivas. El evocador "trono vegetal", enriquecido por una miríada de ramitas y folletos dibujados uno por uno, deriva de la tradición veneciana (tanto arquitectónica como orfebre) y luego también se encuentra en otras obras del artista. Está compuesto por esbeltos arcos dorados, que por sí solos ni siquiera serían capaces de soportar el peso de María sentada. El césped que decora el asiento de la Virgen eclipsa una fusión entre las iconografías de la </a:t>
            </a:r>
            <a:r>
              <a:rPr lang="es-ES" sz="2400" b="0" i="0" u="none" strike="noStrike" dirty="0">
                <a:effectLst/>
                <a:latin typeface="+mn-lt"/>
              </a:rPr>
              <a:t>Majestad</a:t>
            </a:r>
            <a:r>
              <a:rPr lang="es-ES" sz="2400" b="0" i="0" dirty="0">
                <a:effectLst/>
                <a:latin typeface="+mn-lt"/>
              </a:rPr>
              <a:t> (la Virgen entronizado) y </a:t>
            </a:r>
            <a:r>
              <a:rPr lang="es-ES" sz="2400" b="0" i="0" u="none" strike="noStrike" dirty="0">
                <a:effectLst/>
                <a:latin typeface="+mn-lt"/>
              </a:rPr>
              <a:t>la Virgen de la Humildad, </a:t>
            </a:r>
            <a:r>
              <a:rPr lang="es-ES" sz="2400" b="0" i="0" dirty="0">
                <a:effectLst/>
                <a:latin typeface="+mn-lt"/>
              </a:rPr>
              <a:t>(María sentada en el suelo).</a:t>
            </a:r>
            <a:endParaRPr lang="es-ES" sz="2400" dirty="0">
              <a:latin typeface="+mn-lt"/>
            </a:endParaRPr>
          </a:p>
        </p:txBody>
      </p:sp>
      <p:pic>
        <p:nvPicPr>
          <p:cNvPr id="4" name="Imagen 3">
            <a:extLst>
              <a:ext uri="{FF2B5EF4-FFF2-40B4-BE49-F238E27FC236}">
                <a16:creationId xmlns:a16="http://schemas.microsoft.com/office/drawing/2014/main" id="{0D8099D7-C76A-4372-8158-74DAB6BDB2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6169" y="0"/>
            <a:ext cx="4165831" cy="6858000"/>
          </a:xfrm>
          <a:prstGeom prst="rect">
            <a:avLst/>
          </a:prstGeom>
        </p:spPr>
      </p:pic>
    </p:spTree>
    <p:extLst>
      <p:ext uri="{BB962C8B-B14F-4D97-AF65-F5344CB8AC3E}">
        <p14:creationId xmlns:p14="http://schemas.microsoft.com/office/powerpoint/2010/main" val="11385316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513551" cy="5869420"/>
          </a:xfrm>
        </p:spPr>
        <p:txBody>
          <a:bodyPr anchor="t">
            <a:normAutofit fontScale="90000"/>
          </a:bodyPr>
          <a:lstStyle/>
          <a:p>
            <a:pPr algn="l"/>
            <a:r>
              <a:rPr lang="es-ES" sz="2800" b="1" dirty="0"/>
              <a:t>1410. Gentile da Fabriano. Virgen. Galería Nacional de Umbría, Perugia.</a:t>
            </a:r>
            <a:br>
              <a:rPr lang="es-ES" sz="2800" dirty="0"/>
            </a:br>
            <a:r>
              <a:rPr lang="es-ES" sz="2400" b="0" i="0" dirty="0">
                <a:effectLst/>
                <a:latin typeface="+mn-lt"/>
              </a:rPr>
              <a:t>El Niño está sentado de rodillas y mira al espectador sonriendo mientras sostiene una </a:t>
            </a:r>
            <a:r>
              <a:rPr lang="es-ES" sz="2400" b="0" i="0" u="none" strike="noStrike" dirty="0">
                <a:effectLst/>
                <a:latin typeface="+mn-lt"/>
              </a:rPr>
              <a:t>granada, </a:t>
            </a:r>
            <a:r>
              <a:rPr lang="es-ES" sz="2400" b="0" i="0" dirty="0">
                <a:effectLst/>
                <a:latin typeface="+mn-lt"/>
              </a:rPr>
              <a:t>símbolo de fertilidad y realeza, pero también una prefiguración de la Pasión (los granos rojos como gotas de sangre) y una alegoría de la unidad de la Iglesia. Las manos cónicas de la Virgen hacen tomar el fruto y abrazar con compostura al Niño a la izquierda. El broche del manto de María se hace en relieve a través del procesamiento de una tableta de oro.</a:t>
            </a:r>
            <a:br>
              <a:rPr lang="es-ES" sz="2400" b="0" i="0" dirty="0">
                <a:effectLst/>
                <a:latin typeface="+mn-lt"/>
              </a:rPr>
            </a:br>
            <a:r>
              <a:rPr lang="es-ES" sz="2400" b="0" i="0" dirty="0">
                <a:effectLst/>
                <a:latin typeface="+mn-lt"/>
              </a:rPr>
              <a:t>A los pies de la Virgen hay un coro de ángeles muy pequeños (también en este caso un elemento medieval arcaico, por las </a:t>
            </a:r>
            <a:r>
              <a:rPr lang="es-ES" sz="2400" b="0" i="0" u="none" strike="noStrike" dirty="0">
                <a:effectLst/>
                <a:latin typeface="+mn-lt"/>
              </a:rPr>
              <a:t>proporciones jerárquicas), </a:t>
            </a:r>
            <a:r>
              <a:rPr lang="es-ES" sz="2400" b="0" i="0" dirty="0">
                <a:effectLst/>
                <a:latin typeface="+mn-lt"/>
              </a:rPr>
              <a:t>que están cantando un himno leyendo desde un rollo donde se encuentra la notación musical. Su estado de conservación es muy malo, de hecho en la mayoría de sus prendas se pierde el pigmento original. Son retratados bailando desenrollando una partitura para música y canto, que todavía dice "Regina </a:t>
            </a:r>
            <a:r>
              <a:rPr lang="es-ES" sz="2400" b="0" i="0" dirty="0" err="1">
                <a:effectLst/>
                <a:latin typeface="+mn-lt"/>
              </a:rPr>
              <a:t>Coeli</a:t>
            </a:r>
            <a:r>
              <a:rPr lang="es-ES" sz="2400" b="0" i="0" dirty="0">
                <a:effectLst/>
                <a:latin typeface="+mn-lt"/>
              </a:rPr>
              <a:t> </a:t>
            </a:r>
            <a:r>
              <a:rPr lang="es-ES" sz="2400" b="0" i="0" dirty="0" err="1">
                <a:effectLst/>
                <a:latin typeface="+mn-lt"/>
              </a:rPr>
              <a:t>Letare</a:t>
            </a:r>
            <a:r>
              <a:rPr lang="es-ES" sz="2400" b="0" i="0" dirty="0">
                <a:effectLst/>
                <a:latin typeface="+mn-lt"/>
              </a:rPr>
              <a:t> [quia </a:t>
            </a:r>
            <a:r>
              <a:rPr lang="es-ES" sz="2400" b="0" i="0" dirty="0" err="1">
                <a:effectLst/>
                <a:latin typeface="+mn-lt"/>
              </a:rPr>
              <a:t>quem</a:t>
            </a:r>
            <a:r>
              <a:rPr lang="es-ES" sz="2400" b="0" i="0" dirty="0">
                <a:effectLst/>
                <a:latin typeface="+mn-lt"/>
              </a:rPr>
              <a:t> </a:t>
            </a:r>
            <a:r>
              <a:rPr lang="es-ES" sz="2400" b="0" i="0" dirty="0" err="1">
                <a:effectLst/>
                <a:latin typeface="+mn-lt"/>
              </a:rPr>
              <a:t>maruisti</a:t>
            </a:r>
            <a:r>
              <a:rPr lang="es-ES" sz="2400" b="0" i="0" dirty="0">
                <a:effectLst/>
                <a:latin typeface="+mn-lt"/>
              </a:rPr>
              <a:t>] Portare </a:t>
            </a:r>
            <a:r>
              <a:rPr lang="es-ES" sz="2400" b="0" i="0" dirty="0" err="1">
                <a:effectLst/>
                <a:latin typeface="+mn-lt"/>
              </a:rPr>
              <a:t>Alleluja</a:t>
            </a:r>
            <a:r>
              <a:rPr lang="es-ES" sz="2400" b="0" i="0" dirty="0">
                <a:effectLst/>
                <a:latin typeface="+mn-lt"/>
              </a:rPr>
              <a:t> </a:t>
            </a:r>
            <a:r>
              <a:rPr lang="es-ES" sz="2400" b="0" i="0" dirty="0" err="1">
                <a:effectLst/>
                <a:latin typeface="+mn-lt"/>
              </a:rPr>
              <a:t>Resurrexit</a:t>
            </a:r>
            <a:r>
              <a:rPr lang="es-ES" sz="2400" b="0" i="0" dirty="0">
                <a:effectLst/>
                <a:latin typeface="+mn-lt"/>
              </a:rPr>
              <a:t> </a:t>
            </a:r>
            <a:r>
              <a:rPr lang="es-ES" sz="2400" b="0" i="0" dirty="0" err="1">
                <a:effectLst/>
                <a:latin typeface="+mn-lt"/>
              </a:rPr>
              <a:t>Sicut</a:t>
            </a:r>
            <a:r>
              <a:rPr lang="es-ES" sz="2400" b="0" i="0" dirty="0">
                <a:effectLst/>
                <a:latin typeface="+mn-lt"/>
              </a:rPr>
              <a:t> Dixit </a:t>
            </a:r>
            <a:r>
              <a:rPr lang="es-ES" sz="2400" b="0" i="0" dirty="0" err="1">
                <a:effectLst/>
                <a:latin typeface="+mn-lt"/>
              </a:rPr>
              <a:t>Alle</a:t>
            </a:r>
            <a:r>
              <a:rPr lang="es-ES" sz="2400" b="0" i="0" dirty="0">
                <a:effectLst/>
                <a:latin typeface="+mn-lt"/>
              </a:rPr>
              <a:t>[l]</a:t>
            </a:r>
            <a:r>
              <a:rPr lang="es-ES" sz="2400" b="0" i="0" dirty="0" err="1">
                <a:effectLst/>
                <a:latin typeface="+mn-lt"/>
              </a:rPr>
              <a:t>uja</a:t>
            </a:r>
            <a:r>
              <a:rPr lang="es-ES" sz="2400" b="0" i="0" dirty="0">
                <a:effectLst/>
                <a:latin typeface="+mn-lt"/>
              </a:rPr>
              <a:t> [O]</a:t>
            </a:r>
            <a:r>
              <a:rPr lang="es-ES" sz="2400" b="0" i="0" dirty="0" err="1">
                <a:effectLst/>
                <a:latin typeface="+mn-lt"/>
              </a:rPr>
              <a:t>ra</a:t>
            </a:r>
            <a:r>
              <a:rPr lang="es-ES" sz="2400" b="0" i="0" dirty="0">
                <a:effectLst/>
                <a:latin typeface="+mn-lt"/>
              </a:rPr>
              <a:t> Pro [</a:t>
            </a:r>
            <a:r>
              <a:rPr lang="es-ES" sz="2400" b="0" i="0" dirty="0" err="1">
                <a:effectLst/>
                <a:latin typeface="+mn-lt"/>
              </a:rPr>
              <a:t>Nobis</a:t>
            </a:r>
            <a:r>
              <a:rPr lang="es-ES" sz="2400" b="0" i="0" dirty="0">
                <a:effectLst/>
                <a:latin typeface="+mn-lt"/>
              </a:rPr>
              <a:t>]".</a:t>
            </a:r>
            <a:endParaRPr lang="es-ES" sz="2400" dirty="0">
              <a:latin typeface="+mn-lt"/>
            </a:endParaRPr>
          </a:p>
        </p:txBody>
      </p:sp>
      <p:pic>
        <p:nvPicPr>
          <p:cNvPr id="4" name="Imagen 3">
            <a:extLst>
              <a:ext uri="{FF2B5EF4-FFF2-40B4-BE49-F238E27FC236}">
                <a16:creationId xmlns:a16="http://schemas.microsoft.com/office/drawing/2014/main" id="{0D8099D7-C76A-4372-8158-74DAB6BDB2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6169" y="0"/>
            <a:ext cx="4165831" cy="6858000"/>
          </a:xfrm>
          <a:prstGeom prst="rect">
            <a:avLst/>
          </a:prstGeom>
        </p:spPr>
      </p:pic>
    </p:spTree>
    <p:extLst>
      <p:ext uri="{BB962C8B-B14F-4D97-AF65-F5344CB8AC3E}">
        <p14:creationId xmlns:p14="http://schemas.microsoft.com/office/powerpoint/2010/main" val="16051794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513551" cy="5869420"/>
          </a:xfrm>
        </p:spPr>
        <p:txBody>
          <a:bodyPr anchor="t">
            <a:normAutofit/>
          </a:bodyPr>
          <a:lstStyle/>
          <a:p>
            <a:pPr algn="l"/>
            <a:r>
              <a:rPr lang="es-ES" sz="2800" b="1" dirty="0"/>
              <a:t>1410. Gentile da Fabriano. Virgen. Galería Nacional de Umbría, Perugia.</a:t>
            </a:r>
            <a:br>
              <a:rPr lang="es-ES" sz="2800" b="1" dirty="0"/>
            </a:br>
            <a:br>
              <a:rPr lang="es-ES" sz="2800" dirty="0"/>
            </a:br>
            <a:r>
              <a:rPr lang="es-ES" sz="2400" b="0" i="0" dirty="0">
                <a:effectLst/>
                <a:latin typeface="+mn-lt"/>
              </a:rPr>
              <a:t>Como en las mejores obras de Gentile, la orfebrería es extraordinaria. De gran refinamiento es el broche dorado que cierra el manto de María, representado en relieve a través de una aplicación a base de yeso, así como los halos en los que corren las inscripciones "Ave Maria Gratia Plena </a:t>
            </a:r>
            <a:r>
              <a:rPr lang="es-ES" sz="2400" b="0" i="0" dirty="0" err="1">
                <a:effectLst/>
                <a:latin typeface="+mn-lt"/>
              </a:rPr>
              <a:t>Dominus</a:t>
            </a:r>
            <a:r>
              <a:rPr lang="es-ES" sz="2400" b="0" i="0" dirty="0">
                <a:effectLst/>
                <a:latin typeface="+mn-lt"/>
              </a:rPr>
              <a:t> </a:t>
            </a:r>
            <a:r>
              <a:rPr lang="es-ES" sz="2400" b="0" i="0" dirty="0" err="1">
                <a:effectLst/>
                <a:latin typeface="+mn-lt"/>
              </a:rPr>
              <a:t>Tecum</a:t>
            </a:r>
            <a:r>
              <a:rPr lang="es-ES" sz="2400" b="0" i="0" dirty="0">
                <a:effectLst/>
                <a:latin typeface="+mn-lt"/>
              </a:rPr>
              <a:t> </a:t>
            </a:r>
            <a:r>
              <a:rPr lang="es-ES" sz="2400" b="0" i="0" dirty="0" err="1">
                <a:effectLst/>
                <a:latin typeface="+mn-lt"/>
              </a:rPr>
              <a:t>Bened</a:t>
            </a:r>
            <a:r>
              <a:rPr lang="es-ES" sz="2400" b="0" i="0" dirty="0">
                <a:effectLst/>
                <a:latin typeface="+mn-lt"/>
              </a:rPr>
              <a:t>[</a:t>
            </a:r>
            <a:r>
              <a:rPr lang="es-ES" sz="2400" b="0" i="0" dirty="0" err="1">
                <a:effectLst/>
                <a:latin typeface="+mn-lt"/>
              </a:rPr>
              <a:t>icta</a:t>
            </a:r>
            <a:r>
              <a:rPr lang="es-ES" sz="2400" b="0" i="0" dirty="0">
                <a:effectLst/>
                <a:latin typeface="+mn-lt"/>
              </a:rPr>
              <a:t>]" y "</a:t>
            </a:r>
            <a:r>
              <a:rPr lang="es-ES" sz="2400" b="0" i="0" dirty="0" err="1">
                <a:effectLst/>
                <a:latin typeface="+mn-lt"/>
              </a:rPr>
              <a:t>Yesu</a:t>
            </a:r>
            <a:r>
              <a:rPr lang="es-ES" sz="2400" b="0" i="0" dirty="0">
                <a:effectLst/>
                <a:latin typeface="+mn-lt"/>
              </a:rPr>
              <a:t> </a:t>
            </a:r>
            <a:r>
              <a:rPr lang="es-ES" sz="2400" b="0" i="0" dirty="0" err="1">
                <a:effectLst/>
                <a:latin typeface="+mn-lt"/>
              </a:rPr>
              <a:t>Christus</a:t>
            </a:r>
            <a:r>
              <a:rPr lang="es-ES" sz="2400" b="0" i="0" dirty="0">
                <a:effectLst/>
                <a:latin typeface="+mn-lt"/>
              </a:rPr>
              <a:t>". </a:t>
            </a:r>
            <a:br>
              <a:rPr lang="es-ES" sz="2400" b="0" i="0" dirty="0">
                <a:effectLst/>
                <a:latin typeface="+mn-lt"/>
              </a:rPr>
            </a:br>
            <a:r>
              <a:rPr lang="es-ES" sz="2400" b="0" i="0" dirty="0">
                <a:effectLst/>
                <a:latin typeface="+mn-lt"/>
              </a:rPr>
              <a:t>Del mismo modo, a lo largo del borde del manto de María leemos "Mater Alma [...] dona </a:t>
            </a:r>
            <a:r>
              <a:rPr lang="es-ES" sz="2400" b="0" i="0" dirty="0" err="1">
                <a:effectLst/>
                <a:latin typeface="+mn-lt"/>
              </a:rPr>
              <a:t>nobis</a:t>
            </a:r>
            <a:r>
              <a:rPr lang="es-ES" sz="2400" b="0" i="0" dirty="0">
                <a:effectLst/>
                <a:latin typeface="+mn-lt"/>
              </a:rPr>
              <a:t> [...] </a:t>
            </a:r>
            <a:r>
              <a:rPr lang="es-ES" sz="2400" b="0" i="0" dirty="0" err="1">
                <a:effectLst/>
                <a:latin typeface="+mn-lt"/>
              </a:rPr>
              <a:t>solve</a:t>
            </a:r>
            <a:r>
              <a:rPr lang="es-ES" sz="2400" b="0" i="0" dirty="0">
                <a:effectLst/>
                <a:latin typeface="+mn-lt"/>
              </a:rPr>
              <a:t>[...] pro </a:t>
            </a:r>
            <a:r>
              <a:rPr lang="es-ES" sz="2400" b="0" i="0" dirty="0" err="1">
                <a:effectLst/>
                <a:latin typeface="+mn-lt"/>
              </a:rPr>
              <a:t>nobis</a:t>
            </a:r>
            <a:r>
              <a:rPr lang="es-ES" sz="2400" b="0" i="0" dirty="0">
                <a:effectLst/>
                <a:latin typeface="+mn-lt"/>
              </a:rPr>
              <a:t>". También a los lados del grupo sagrado se pueden ver dos ángeles en vuelo, completamente perfilado en </a:t>
            </a:r>
            <a:r>
              <a:rPr lang="es-ES" sz="2400" b="0" i="0" dirty="0" err="1">
                <a:effectLst/>
                <a:latin typeface="+mn-lt"/>
              </a:rPr>
              <a:t>graffiti</a:t>
            </a:r>
            <a:r>
              <a:rPr lang="es-ES" sz="2400" b="0" i="0" dirty="0">
                <a:effectLst/>
                <a:latin typeface="+mn-lt"/>
              </a:rPr>
              <a:t>.</a:t>
            </a:r>
            <a:br>
              <a:rPr lang="es-ES" sz="2400" b="0" i="0" dirty="0">
                <a:effectLst/>
                <a:latin typeface="+mn-lt"/>
              </a:rPr>
            </a:br>
            <a:r>
              <a:rPr lang="es-ES" sz="2400" b="0" i="0" dirty="0">
                <a:effectLst/>
                <a:latin typeface="+mn-lt"/>
              </a:rPr>
              <a:t>La base está compuesta, como en </a:t>
            </a:r>
            <a:r>
              <a:rPr lang="es-ES" sz="2400" b="0" i="1" u="none" strike="noStrike" dirty="0">
                <a:effectLst/>
                <a:latin typeface="+mn-lt"/>
              </a:rPr>
              <a:t>el políptico de </a:t>
            </a:r>
            <a:r>
              <a:rPr lang="es-ES" sz="2400" b="0" i="1" u="none" strike="noStrike" dirty="0" err="1">
                <a:effectLst/>
                <a:latin typeface="+mn-lt"/>
              </a:rPr>
              <a:t>Valleromita</a:t>
            </a:r>
            <a:r>
              <a:rPr lang="es-ES" sz="2400" b="0" i="1" u="none" strike="noStrike" dirty="0">
                <a:effectLst/>
                <a:latin typeface="+mn-lt"/>
              </a:rPr>
              <a:t>, </a:t>
            </a:r>
            <a:r>
              <a:rPr lang="es-ES" sz="2400" b="0" i="0" dirty="0">
                <a:effectLst/>
                <a:latin typeface="+mn-lt"/>
              </a:rPr>
              <a:t>por una pradera en flor donde se representan con precisión varias plántulas en flor.</a:t>
            </a:r>
            <a:endParaRPr lang="es-ES" sz="2400" dirty="0">
              <a:latin typeface="+mn-lt"/>
            </a:endParaRPr>
          </a:p>
        </p:txBody>
      </p:sp>
      <p:pic>
        <p:nvPicPr>
          <p:cNvPr id="4" name="Imagen 3">
            <a:extLst>
              <a:ext uri="{FF2B5EF4-FFF2-40B4-BE49-F238E27FC236}">
                <a16:creationId xmlns:a16="http://schemas.microsoft.com/office/drawing/2014/main" id="{0D8099D7-C76A-4372-8158-74DAB6BDB2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6169" y="0"/>
            <a:ext cx="4165831" cy="6858000"/>
          </a:xfrm>
          <a:prstGeom prst="rect">
            <a:avLst/>
          </a:prstGeom>
        </p:spPr>
      </p:pic>
    </p:spTree>
    <p:extLst>
      <p:ext uri="{BB962C8B-B14F-4D97-AF65-F5344CB8AC3E}">
        <p14:creationId xmlns:p14="http://schemas.microsoft.com/office/powerpoint/2010/main" val="2192362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4"/>
            <a:ext cx="7513551" cy="6285057"/>
          </a:xfrm>
        </p:spPr>
        <p:txBody>
          <a:bodyPr anchor="t">
            <a:normAutofit fontScale="90000"/>
          </a:bodyPr>
          <a:lstStyle/>
          <a:p>
            <a:pPr algn="l"/>
            <a:r>
              <a:rPr lang="es-ES" sz="2400" b="0" i="0" dirty="0">
                <a:effectLst/>
                <a:latin typeface="+mn-lt"/>
              </a:rPr>
              <a:t>En comparación con las primeras obras, como el retablo de </a:t>
            </a:r>
            <a:r>
              <a:rPr lang="es-ES" sz="2400" b="0" i="1" u="none" strike="noStrike" dirty="0">
                <a:effectLst/>
                <a:latin typeface="+mn-lt"/>
              </a:rPr>
              <a:t>la Virgen con el Niño entre los santos Nicolás de Bari, Catalina de Alejandría y un donante</a:t>
            </a:r>
            <a:r>
              <a:rPr lang="es-ES" sz="2400" b="0" i="1" dirty="0">
                <a:effectLst/>
                <a:latin typeface="+mn-lt"/>
              </a:rPr>
              <a:t> </a:t>
            </a:r>
            <a:r>
              <a:rPr lang="es-ES" sz="2400" b="0" i="0" dirty="0">
                <a:effectLst/>
                <a:latin typeface="+mn-lt"/>
              </a:rPr>
              <a:t>en </a:t>
            </a:r>
            <a:r>
              <a:rPr lang="es-ES" sz="2400" b="0" i="0" u="none" strike="noStrike" dirty="0">
                <a:effectLst/>
                <a:latin typeface="+mn-lt"/>
              </a:rPr>
              <a:t>Berlín, </a:t>
            </a:r>
            <a:r>
              <a:rPr lang="es-ES" sz="2400" b="0" i="0" dirty="0">
                <a:effectLst/>
                <a:latin typeface="+mn-lt"/>
              </a:rPr>
              <a:t>hay una maduración del pintor en el tratamiento de la carne, retratada con tonos más oscuros y pastosos, fusionados más en los delicados pasajes del color. Las sutiles grietas de los looks, el enrojecimiento </a:t>
            </a:r>
            <a:r>
              <a:rPr lang="es-ES" sz="2400" b="0" i="1" dirty="0">
                <a:effectLst/>
                <a:latin typeface="+mn-lt"/>
              </a:rPr>
              <a:t>"maquillaje“ </a:t>
            </a:r>
            <a:r>
              <a:rPr lang="es-ES" sz="2400" b="0" i="0" dirty="0">
                <a:effectLst/>
                <a:latin typeface="+mn-lt"/>
              </a:rPr>
              <a:t>y las expresiones patéticas aparecen acentuadas.</a:t>
            </a:r>
            <a:br>
              <a:rPr lang="es-ES" sz="2400" b="0" i="0" dirty="0">
                <a:effectLst/>
                <a:latin typeface="+mn-lt"/>
              </a:rPr>
            </a:br>
            <a:r>
              <a:rPr lang="es-ES" sz="2400" b="0" i="0" dirty="0">
                <a:effectLst/>
                <a:latin typeface="+mn-lt"/>
              </a:rPr>
              <a:t>La obra es un ejemplo de estilo </a:t>
            </a:r>
            <a:r>
              <a:rPr lang="es-ES" sz="2400" b="0" i="0" u="none" strike="noStrike" dirty="0">
                <a:effectLst/>
                <a:latin typeface="+mn-lt"/>
              </a:rPr>
              <a:t>gótico internacional</a:t>
            </a:r>
            <a:r>
              <a:rPr lang="es-ES" sz="2400" b="0" i="0" dirty="0">
                <a:effectLst/>
                <a:latin typeface="+mn-lt"/>
              </a:rPr>
              <a:t> e incluso admitiendo una datación posterior, accesible a las influencias renacentistas de Florencia, muestra un cierto esquematismo que aún está lejos de la forma de pensar de Masaccio y sus seguidores. Por ejemplo, la Virgen tiene un rostro convencionalmente aristocrático, no inspirado en una fisonomía real, y las sombras, incluso si la cabeza está girada hacia abajo, se estiran de la manera habitual que ilumina el barril de la nariz, la mejilla, la parte por encima de las cejas, la barbilla. Incluso la expresión es convencional y predomina una sensación de irrealidad de cuento de hadas, donde se cancela la consistencia real.</a:t>
            </a:r>
            <a:br>
              <a:rPr lang="es-ES" sz="2400" b="0" i="0" dirty="0">
                <a:solidFill>
                  <a:srgbClr val="202122"/>
                </a:solidFill>
                <a:effectLst/>
                <a:latin typeface="+mn-lt"/>
              </a:rPr>
            </a:br>
            <a:endParaRPr lang="es-ES" sz="2400" dirty="0">
              <a:latin typeface="+mn-lt"/>
            </a:endParaRPr>
          </a:p>
        </p:txBody>
      </p:sp>
      <p:pic>
        <p:nvPicPr>
          <p:cNvPr id="4" name="Imagen 3">
            <a:extLst>
              <a:ext uri="{FF2B5EF4-FFF2-40B4-BE49-F238E27FC236}">
                <a16:creationId xmlns:a16="http://schemas.microsoft.com/office/drawing/2014/main" id="{0D8099D7-C76A-4372-8158-74DAB6BDB2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6169" y="0"/>
            <a:ext cx="4165831" cy="6858000"/>
          </a:xfrm>
          <a:prstGeom prst="rect">
            <a:avLst/>
          </a:prstGeom>
        </p:spPr>
      </p:pic>
    </p:spTree>
    <p:extLst>
      <p:ext uri="{BB962C8B-B14F-4D97-AF65-F5344CB8AC3E}">
        <p14:creationId xmlns:p14="http://schemas.microsoft.com/office/powerpoint/2010/main" val="14968474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3672666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283228" cy="5869420"/>
          </a:xfrm>
        </p:spPr>
        <p:txBody>
          <a:bodyPr anchor="t">
            <a:normAutofit/>
          </a:bodyPr>
          <a:lstStyle/>
          <a:p>
            <a:pPr algn="l"/>
            <a:r>
              <a:rPr lang="es-ES" sz="3100" b="1" dirty="0"/>
              <a:t>1410. Gentile da Fabriano. Virgen. Museo Metropolitano, Nueva York.</a:t>
            </a:r>
            <a:br>
              <a:rPr lang="es-ES" sz="2800" b="1" dirty="0"/>
            </a:br>
            <a:br>
              <a:rPr lang="es-ES" sz="2800" b="1" dirty="0"/>
            </a:br>
            <a:r>
              <a:rPr lang="es-ES" sz="2400" b="0" i="0" dirty="0">
                <a:effectLst/>
                <a:latin typeface="+mn-lt"/>
              </a:rPr>
              <a:t>La mesa se encuentra en mal estado de conservación, hoy mejorada en lectura gracias a la restauración. María está sentada en un esbelto trono perforado con arcos y decoraciones góticas, que recuerdan a la tradición veneciana (tanto arquitectónica como orfebre), de la que brotan densas frondas de arbustos. </a:t>
            </a:r>
            <a:br>
              <a:rPr lang="es-ES" sz="2400" b="0" i="0" dirty="0">
                <a:effectLst/>
                <a:latin typeface="+mn-lt"/>
              </a:rPr>
            </a:br>
            <a:r>
              <a:rPr lang="es-ES" sz="2400" b="0" i="0" dirty="0">
                <a:effectLst/>
                <a:latin typeface="+mn-lt"/>
              </a:rPr>
              <a:t>Mira a la derecha, mientras que el Niño bendice a la izquierda, lo que sugiere que los compartimentos laterales alguna vez también estuvieron presentes.</a:t>
            </a:r>
            <a:endParaRPr lang="es-ES" sz="2800" b="1" dirty="0">
              <a:latin typeface="+mn-lt"/>
            </a:endParaRPr>
          </a:p>
        </p:txBody>
      </p:sp>
      <p:pic>
        <p:nvPicPr>
          <p:cNvPr id="4" name="Imagen 3">
            <a:extLst>
              <a:ext uri="{FF2B5EF4-FFF2-40B4-BE49-F238E27FC236}">
                <a16:creationId xmlns:a16="http://schemas.microsoft.com/office/drawing/2014/main" id="{EFDC0C41-3F65-4C08-A6A2-F1FA01C71C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95846" y="0"/>
            <a:ext cx="4396154" cy="6858000"/>
          </a:xfrm>
          <a:prstGeom prst="rect">
            <a:avLst/>
          </a:prstGeom>
        </p:spPr>
      </p:pic>
    </p:spTree>
    <p:extLst>
      <p:ext uri="{BB962C8B-B14F-4D97-AF65-F5344CB8AC3E}">
        <p14:creationId xmlns:p14="http://schemas.microsoft.com/office/powerpoint/2010/main" val="7986525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283228" cy="5869420"/>
          </a:xfrm>
        </p:spPr>
        <p:txBody>
          <a:bodyPr anchor="t">
            <a:normAutofit fontScale="90000"/>
          </a:bodyPr>
          <a:lstStyle/>
          <a:p>
            <a:pPr algn="l"/>
            <a:r>
              <a:rPr lang="es-ES" sz="2700" b="0" i="0" dirty="0">
                <a:effectLst/>
                <a:latin typeface="+mn-lt"/>
              </a:rPr>
              <a:t>El "trono vegetal" alude a la fusión entre las iconografías de la </a:t>
            </a:r>
            <a:r>
              <a:rPr lang="es-ES" sz="2700" b="0" i="0" u="none" strike="noStrike" dirty="0">
                <a:effectLst/>
                <a:latin typeface="+mn-lt"/>
              </a:rPr>
              <a:t>Majestad</a:t>
            </a:r>
            <a:r>
              <a:rPr lang="es-ES" sz="2700" b="0" i="0" dirty="0">
                <a:effectLst/>
                <a:latin typeface="+mn-lt"/>
              </a:rPr>
              <a:t> (la Virgen entronizado) y </a:t>
            </a:r>
            <a:r>
              <a:rPr lang="es-ES" sz="2700" b="0" i="0" u="none" strike="noStrike" dirty="0">
                <a:effectLst/>
                <a:latin typeface="+mn-lt"/>
              </a:rPr>
              <a:t>de Nuestra Señora de la Humildad, </a:t>
            </a:r>
            <a:r>
              <a:rPr lang="es-ES" sz="2700" b="0" i="0" dirty="0">
                <a:effectLst/>
                <a:latin typeface="+mn-lt"/>
              </a:rPr>
              <a:t>es decir, María sentada en el suelo, gracias también a la proximidad entre las palabras latinas "humus" (prado) y "</a:t>
            </a:r>
            <a:r>
              <a:rPr lang="es-ES" sz="2700" b="0" i="0" dirty="0" err="1">
                <a:effectLst/>
                <a:latin typeface="+mn-lt"/>
              </a:rPr>
              <a:t>humiltas</a:t>
            </a:r>
            <a:r>
              <a:rPr lang="es-ES" sz="2700" b="0" i="0" dirty="0">
                <a:effectLst/>
                <a:latin typeface="+mn-lt"/>
              </a:rPr>
              <a:t>". </a:t>
            </a:r>
            <a:br>
              <a:rPr lang="es-ES" sz="2700" b="0" i="0" dirty="0">
                <a:effectLst/>
                <a:latin typeface="+mn-lt"/>
              </a:rPr>
            </a:br>
            <a:r>
              <a:rPr lang="es-ES" sz="2700" b="0" i="0" dirty="0">
                <a:effectLst/>
                <a:latin typeface="+mn-lt"/>
              </a:rPr>
              <a:t>Una adición al prototipo son los ángeles músicos a los lados del trono, mientras que los posibles grabados en la hoja de oro se pierden, que en la tableta de Perugia alcanzan alturas de refinamiento extremo. </a:t>
            </a:r>
            <a:br>
              <a:rPr lang="es-ES" sz="2700" b="0" i="0" dirty="0">
                <a:effectLst/>
                <a:latin typeface="+mn-lt"/>
              </a:rPr>
            </a:br>
            <a:r>
              <a:rPr lang="es-ES" sz="2700" b="0" i="0" dirty="0">
                <a:effectLst/>
                <a:latin typeface="+mn-lt"/>
              </a:rPr>
              <a:t>Mejor conservada en la mesa neoyorquina está en cambio la parte inferior, en la que un coro de ángeles muy pequeños, de molde medieval, se dedica a desenrollar sinuosamente un </a:t>
            </a:r>
            <a:r>
              <a:rPr lang="es-ES" sz="2700" b="0" i="0" u="none" strike="noStrike" dirty="0">
                <a:effectLst/>
                <a:latin typeface="+mn-lt"/>
              </a:rPr>
              <a:t>cartucho</a:t>
            </a:r>
            <a:r>
              <a:rPr lang="es-ES" sz="2700" b="0" i="0" dirty="0">
                <a:effectLst/>
                <a:latin typeface="+mn-lt"/>
              </a:rPr>
              <a:t> en el que aparece la música y las palabras de una </a:t>
            </a:r>
            <a:r>
              <a:rPr lang="es-ES" sz="2700" b="0" i="0" u="none" strike="noStrike" dirty="0">
                <a:effectLst/>
                <a:latin typeface="+mn-lt"/>
              </a:rPr>
              <a:t>antífona pascual:</a:t>
            </a:r>
            <a:r>
              <a:rPr lang="es-ES" sz="2700" b="0" i="0" dirty="0">
                <a:effectLst/>
                <a:latin typeface="+mn-lt"/>
              </a:rPr>
              <a:t>  </a:t>
            </a:r>
            <a:br>
              <a:rPr lang="es-ES" sz="2700" b="0" i="0" dirty="0">
                <a:effectLst/>
                <a:latin typeface="+mn-lt"/>
              </a:rPr>
            </a:br>
            <a:r>
              <a:rPr lang="es-ES" sz="2700" b="0" i="0" dirty="0">
                <a:effectLst/>
                <a:latin typeface="+mn-lt"/>
              </a:rPr>
              <a:t>"[R]</a:t>
            </a:r>
            <a:r>
              <a:rPr lang="es-ES" sz="2700" b="0" i="0" dirty="0" err="1">
                <a:effectLst/>
                <a:latin typeface="+mn-lt"/>
              </a:rPr>
              <a:t>egina</a:t>
            </a:r>
            <a:r>
              <a:rPr lang="es-ES" sz="2700" b="0" i="0" dirty="0">
                <a:effectLst/>
                <a:latin typeface="+mn-lt"/>
              </a:rPr>
              <a:t> c[o]</a:t>
            </a:r>
            <a:r>
              <a:rPr lang="es-ES" sz="2700" b="0" i="0" dirty="0" err="1">
                <a:effectLst/>
                <a:latin typeface="+mn-lt"/>
              </a:rPr>
              <a:t>eli</a:t>
            </a:r>
            <a:r>
              <a:rPr lang="es-ES" sz="2700" b="0" i="0" dirty="0">
                <a:effectLst/>
                <a:latin typeface="+mn-lt"/>
              </a:rPr>
              <a:t> l[a]eta re </a:t>
            </a:r>
            <a:r>
              <a:rPr lang="es-ES" sz="2700" b="0" i="0" dirty="0" err="1">
                <a:effectLst/>
                <a:latin typeface="+mn-lt"/>
              </a:rPr>
              <a:t>alleluia</a:t>
            </a:r>
            <a:r>
              <a:rPr lang="es-ES" sz="2700" b="0" i="0" dirty="0">
                <a:effectLst/>
                <a:latin typeface="+mn-lt"/>
              </a:rPr>
              <a:t> [quia] </a:t>
            </a:r>
            <a:r>
              <a:rPr lang="es-ES" sz="2700" b="0" i="0" dirty="0" err="1">
                <a:effectLst/>
                <a:latin typeface="+mn-lt"/>
              </a:rPr>
              <a:t>quem</a:t>
            </a:r>
            <a:r>
              <a:rPr lang="es-ES" sz="2700" b="0" i="0" dirty="0">
                <a:effectLst/>
                <a:latin typeface="+mn-lt"/>
              </a:rPr>
              <a:t> </a:t>
            </a:r>
            <a:r>
              <a:rPr lang="es-ES" sz="2700" b="0" i="0" dirty="0" err="1">
                <a:effectLst/>
                <a:latin typeface="+mn-lt"/>
              </a:rPr>
              <a:t>meruist</a:t>
            </a:r>
            <a:r>
              <a:rPr lang="es-ES" sz="2700" b="0" i="0" dirty="0">
                <a:effectLst/>
                <a:latin typeface="+mn-lt"/>
              </a:rPr>
              <a:t>[i] por </a:t>
            </a:r>
            <a:r>
              <a:rPr lang="es-ES" sz="2700" b="0" i="0" dirty="0" err="1">
                <a:effectLst/>
                <a:latin typeface="+mn-lt"/>
              </a:rPr>
              <a:t>tar</a:t>
            </a:r>
            <a:r>
              <a:rPr lang="es-ES" sz="2700" b="0" i="0" dirty="0">
                <a:effectLst/>
                <a:latin typeface="+mn-lt"/>
              </a:rPr>
              <a:t>[e a]ll[e]luya [r]</a:t>
            </a:r>
            <a:r>
              <a:rPr lang="es-ES" sz="2700" b="0" i="0" dirty="0" err="1">
                <a:effectLst/>
                <a:latin typeface="+mn-lt"/>
              </a:rPr>
              <a:t>esur</a:t>
            </a:r>
            <a:r>
              <a:rPr lang="es-ES" sz="2700" b="0" i="0" dirty="0">
                <a:effectLst/>
                <a:latin typeface="+mn-lt"/>
              </a:rPr>
              <a:t>[</a:t>
            </a:r>
            <a:r>
              <a:rPr lang="es-ES" sz="2700" b="0" i="0" dirty="0" err="1">
                <a:effectLst/>
                <a:latin typeface="+mn-lt"/>
              </a:rPr>
              <a:t>rexit</a:t>
            </a:r>
            <a:r>
              <a:rPr lang="es-ES" sz="2700" b="0" i="0" dirty="0">
                <a:effectLst/>
                <a:latin typeface="+mn-lt"/>
              </a:rPr>
              <a:t>] / </a:t>
            </a:r>
            <a:r>
              <a:rPr lang="es-ES" sz="2700" b="0" i="0" dirty="0" err="1">
                <a:effectLst/>
                <a:latin typeface="+mn-lt"/>
              </a:rPr>
              <a:t>sicut</a:t>
            </a:r>
            <a:r>
              <a:rPr lang="es-ES" sz="2700" b="0" i="0" dirty="0">
                <a:effectLst/>
                <a:latin typeface="+mn-lt"/>
              </a:rPr>
              <a:t>".</a:t>
            </a:r>
            <a:br>
              <a:rPr lang="es-ES" sz="2700" b="0" i="0" dirty="0">
                <a:solidFill>
                  <a:srgbClr val="202122"/>
                </a:solidFill>
                <a:effectLst/>
                <a:latin typeface="+mn-lt"/>
              </a:rPr>
            </a:br>
            <a:endParaRPr lang="es-ES" sz="2800" b="1" dirty="0">
              <a:latin typeface="+mn-lt"/>
            </a:endParaRPr>
          </a:p>
        </p:txBody>
      </p:sp>
      <p:pic>
        <p:nvPicPr>
          <p:cNvPr id="4" name="Imagen 3">
            <a:extLst>
              <a:ext uri="{FF2B5EF4-FFF2-40B4-BE49-F238E27FC236}">
                <a16:creationId xmlns:a16="http://schemas.microsoft.com/office/drawing/2014/main" id="{EFDC0C41-3F65-4C08-A6A2-F1FA01C71C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95846" y="0"/>
            <a:ext cx="4396154" cy="6858000"/>
          </a:xfrm>
          <a:prstGeom prst="rect">
            <a:avLst/>
          </a:prstGeom>
        </p:spPr>
      </p:pic>
    </p:spTree>
    <p:extLst>
      <p:ext uri="{BB962C8B-B14F-4D97-AF65-F5344CB8AC3E}">
        <p14:creationId xmlns:p14="http://schemas.microsoft.com/office/powerpoint/2010/main" val="12953719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0233516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93965" y="365125"/>
            <a:ext cx="6079588" cy="5869420"/>
          </a:xfrm>
        </p:spPr>
        <p:txBody>
          <a:bodyPr anchor="t">
            <a:normAutofit/>
          </a:bodyPr>
          <a:lstStyle/>
          <a:p>
            <a:pPr algn="l"/>
            <a:r>
              <a:rPr lang="it-IT" sz="2800" b="1" dirty="0"/>
              <a:t>1410. Gentile da Fabriano. </a:t>
            </a:r>
            <a:r>
              <a:rPr lang="es-ES" sz="2800" b="1" i="0" dirty="0">
                <a:solidFill>
                  <a:srgbClr val="000000"/>
                </a:solidFill>
                <a:effectLst/>
              </a:rPr>
              <a:t>Políptico de Valle Romita.</a:t>
            </a:r>
            <a:r>
              <a:rPr lang="it-IT" sz="2800" b="1" dirty="0"/>
              <a:t> Pinacoteca di Brera, Milán.</a:t>
            </a:r>
            <a:br>
              <a:rPr lang="it-IT" sz="2800" b="1" dirty="0"/>
            </a:br>
            <a:br>
              <a:rPr lang="it-IT" sz="2800" b="1" dirty="0"/>
            </a:br>
            <a:r>
              <a:rPr lang="es-ES" sz="2400" b="0" i="0" dirty="0">
                <a:effectLst/>
                <a:latin typeface="+mn-lt"/>
              </a:rPr>
              <a:t>El panel central representa la </a:t>
            </a:r>
            <a:r>
              <a:rPr lang="es-ES" sz="2400" b="0" i="1" dirty="0">
                <a:effectLst/>
                <a:latin typeface="+mn-lt"/>
              </a:rPr>
              <a:t>Coronación de la Virgen</a:t>
            </a:r>
            <a:r>
              <a:rPr lang="es-ES" sz="2400" b="0" i="0" dirty="0">
                <a:effectLst/>
                <a:latin typeface="+mn-lt"/>
              </a:rPr>
              <a:t> y, detrás Dios Padre entre querubines y abajo la paloma del Espíritu Santo para mostrar la </a:t>
            </a:r>
            <a:r>
              <a:rPr lang="es-ES" sz="2400" b="0" i="1" dirty="0">
                <a:effectLst/>
                <a:latin typeface="+mn-lt"/>
              </a:rPr>
              <a:t>Trinidad</a:t>
            </a:r>
            <a:r>
              <a:rPr lang="es-ES" sz="2400" b="0" i="0" dirty="0">
                <a:effectLst/>
                <a:latin typeface="+mn-lt"/>
              </a:rPr>
              <a:t> y un coro de ángeles músicos en la parte inferior. </a:t>
            </a:r>
            <a:br>
              <a:rPr lang="es-ES" sz="2400" b="0" i="0" dirty="0">
                <a:effectLst/>
                <a:latin typeface="+mn-lt"/>
              </a:rPr>
            </a:br>
            <a:r>
              <a:rPr lang="es-ES" sz="2400" b="0" i="0" dirty="0">
                <a:effectLst/>
                <a:latin typeface="+mn-lt"/>
              </a:rPr>
              <a:t>Esta escena se inspiró en los mosaicos bizantinos que Gentile había visto en Venecia en </a:t>
            </a:r>
            <a:r>
              <a:rPr lang="es-ES" sz="2400" b="0" i="0" u="none" strike="noStrike" dirty="0">
                <a:effectLst/>
                <a:latin typeface="+mn-lt"/>
              </a:rPr>
              <a:t>la Basílica de San Marcos</a:t>
            </a:r>
            <a:r>
              <a:rPr lang="es-ES" sz="2400" b="0" i="0" dirty="0">
                <a:effectLst/>
                <a:latin typeface="+mn-lt"/>
              </a:rPr>
              <a:t>, como demuestran las figuras que flotan en el aire y el brillante fondo dorado. </a:t>
            </a:r>
            <a:br>
              <a:rPr lang="es-ES" sz="2400" b="0" i="0" dirty="0">
                <a:effectLst/>
                <a:latin typeface="+mn-lt"/>
              </a:rPr>
            </a:br>
            <a:r>
              <a:rPr lang="es-ES" sz="2400" b="0" i="0" dirty="0">
                <a:effectLst/>
                <a:latin typeface="+mn-lt"/>
              </a:rPr>
              <a:t>La prenda de Jesús está dibujada sobre una lámina de plata.</a:t>
            </a:r>
            <a:endParaRPr lang="es-ES" sz="2800" b="1" dirty="0"/>
          </a:p>
        </p:txBody>
      </p:sp>
      <p:pic>
        <p:nvPicPr>
          <p:cNvPr id="4" name="Imagen 3">
            <a:extLst>
              <a:ext uri="{FF2B5EF4-FFF2-40B4-BE49-F238E27FC236}">
                <a16:creationId xmlns:a16="http://schemas.microsoft.com/office/drawing/2014/main" id="{B424C24F-BA88-4A51-B599-4715803934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73553" y="0"/>
            <a:ext cx="5918447" cy="6858000"/>
          </a:xfrm>
          <a:prstGeom prst="rect">
            <a:avLst/>
          </a:prstGeom>
        </p:spPr>
      </p:pic>
    </p:spTree>
    <p:extLst>
      <p:ext uri="{BB962C8B-B14F-4D97-AF65-F5344CB8AC3E}">
        <p14:creationId xmlns:p14="http://schemas.microsoft.com/office/powerpoint/2010/main" val="23866010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93965" y="365124"/>
            <a:ext cx="6079588" cy="6243493"/>
          </a:xfrm>
        </p:spPr>
        <p:txBody>
          <a:bodyPr anchor="t">
            <a:normAutofit fontScale="90000"/>
          </a:bodyPr>
          <a:lstStyle/>
          <a:p>
            <a:pPr algn="l"/>
            <a:r>
              <a:rPr lang="it-IT" sz="3100" b="1" dirty="0"/>
              <a:t>1410. Gentile da Fabriano. </a:t>
            </a:r>
            <a:r>
              <a:rPr lang="es-ES" sz="3100" b="1" i="0" dirty="0">
                <a:solidFill>
                  <a:srgbClr val="000000"/>
                </a:solidFill>
                <a:effectLst/>
              </a:rPr>
              <a:t>Políptico de Valle Romita.</a:t>
            </a:r>
            <a:r>
              <a:rPr lang="it-IT" sz="3100" b="1" dirty="0"/>
              <a:t> Pinacoteca di Brera, Milán.</a:t>
            </a:r>
            <a:br>
              <a:rPr lang="it-IT" sz="2800" b="1" dirty="0"/>
            </a:br>
            <a:br>
              <a:rPr lang="es-ES" sz="1600" b="0" i="0" dirty="0">
                <a:effectLst/>
                <a:latin typeface="+mn-lt"/>
              </a:rPr>
            </a:br>
            <a:r>
              <a:rPr lang="es-ES" sz="2700" b="0" i="0" dirty="0">
                <a:effectLst/>
                <a:latin typeface="+mn-lt"/>
              </a:rPr>
              <a:t>Los cuatro paneles laterales muestran figuras de santos: a la izquierda están </a:t>
            </a:r>
            <a:r>
              <a:rPr lang="es-ES" sz="2700" b="0" i="0" u="none" strike="noStrike" dirty="0">
                <a:effectLst/>
                <a:latin typeface="+mn-lt"/>
              </a:rPr>
              <a:t>San Jerónimo</a:t>
            </a:r>
            <a:r>
              <a:rPr lang="es-ES" sz="2700" b="0" i="0" dirty="0">
                <a:effectLst/>
                <a:latin typeface="+mn-lt"/>
              </a:rPr>
              <a:t>, con un modelo de la iglesia en sus manos y ropas cardenalicias, y </a:t>
            </a:r>
            <a:r>
              <a:rPr lang="es-ES" sz="2700" b="0" i="0" u="none" strike="noStrike" dirty="0">
                <a:effectLst/>
                <a:latin typeface="+mn-lt"/>
              </a:rPr>
              <a:t>San Francisco de Asís</a:t>
            </a:r>
            <a:r>
              <a:rPr lang="es-ES" sz="2700" b="0" i="0" dirty="0">
                <a:effectLst/>
                <a:latin typeface="+mn-lt"/>
              </a:rPr>
              <a:t>, a la derecha </a:t>
            </a:r>
            <a:r>
              <a:rPr lang="es-ES" sz="2700" b="0" i="0" u="none" strike="noStrike" dirty="0">
                <a:effectLst/>
                <a:latin typeface="+mn-lt"/>
              </a:rPr>
              <a:t>Santo Domingo</a:t>
            </a:r>
            <a:r>
              <a:rPr lang="es-ES" sz="2700" b="0" i="0" dirty="0">
                <a:effectLst/>
                <a:latin typeface="+mn-lt"/>
              </a:rPr>
              <a:t> y </a:t>
            </a:r>
            <a:r>
              <a:rPr lang="es-ES" sz="2700" b="0" i="0" u="none" strike="noStrike" dirty="0">
                <a:effectLst/>
                <a:latin typeface="+mn-lt"/>
              </a:rPr>
              <a:t>María Magdalena</a:t>
            </a:r>
            <a:r>
              <a:rPr lang="es-ES" sz="2700" b="0" i="0" dirty="0">
                <a:effectLst/>
                <a:latin typeface="+mn-lt"/>
              </a:rPr>
              <a:t>. </a:t>
            </a:r>
            <a:br>
              <a:rPr lang="es-ES" sz="2700" b="0" i="0" dirty="0">
                <a:effectLst/>
                <a:latin typeface="+mn-lt"/>
              </a:rPr>
            </a:br>
            <a:r>
              <a:rPr lang="es-ES" sz="2700" b="0" i="0" dirty="0">
                <a:effectLst/>
                <a:latin typeface="+mn-lt"/>
              </a:rPr>
              <a:t>Las figuras están ubicadas en un jardín cuyas especies botánicas están pintadas con gran detalle. </a:t>
            </a:r>
            <a:br>
              <a:rPr lang="es-ES" sz="2700" b="0" i="0" dirty="0">
                <a:effectLst/>
                <a:latin typeface="+mn-lt"/>
              </a:rPr>
            </a:br>
            <a:r>
              <a:rPr lang="es-ES" sz="2700" b="0" i="0" dirty="0">
                <a:effectLst/>
                <a:latin typeface="+mn-lt"/>
              </a:rPr>
              <a:t>Los detalles incluyen la ampolla (no pintada, pero grabada en oro, confundiéndose con el fondo) sostenida por María Magdalena en la punta de sus dedos: luego, influenciado por el realismo de </a:t>
            </a:r>
            <a:r>
              <a:rPr lang="es-ES" sz="2700" b="0" i="0" u="none" strike="noStrike" dirty="0">
                <a:effectLst/>
                <a:latin typeface="+mn-lt"/>
              </a:rPr>
              <a:t>Masaccio</a:t>
            </a:r>
            <a:r>
              <a:rPr lang="es-ES" sz="2700" b="0" i="0" dirty="0">
                <a:effectLst/>
                <a:latin typeface="+mn-lt"/>
              </a:rPr>
              <a:t>, Gentile pintaría el mismo tema con María sosteniéndola firmemente en las manos en el </a:t>
            </a:r>
            <a:r>
              <a:rPr lang="es-ES" sz="2700" b="0" i="1" dirty="0">
                <a:effectLst/>
                <a:latin typeface="+mn-lt"/>
              </a:rPr>
              <a:t>Políptico de Quaratesi</a:t>
            </a:r>
            <a:r>
              <a:rPr lang="es-ES" sz="2700" b="0" i="0" dirty="0">
                <a:effectLst/>
                <a:latin typeface="+mn-lt"/>
              </a:rPr>
              <a:t>.</a:t>
            </a:r>
            <a:endParaRPr lang="es-ES" sz="2800" b="1" dirty="0"/>
          </a:p>
        </p:txBody>
      </p:sp>
      <p:pic>
        <p:nvPicPr>
          <p:cNvPr id="4" name="Imagen 3">
            <a:extLst>
              <a:ext uri="{FF2B5EF4-FFF2-40B4-BE49-F238E27FC236}">
                <a16:creationId xmlns:a16="http://schemas.microsoft.com/office/drawing/2014/main" id="{B424C24F-BA88-4A51-B599-4715803934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73553" y="0"/>
            <a:ext cx="5918447" cy="6858000"/>
          </a:xfrm>
          <a:prstGeom prst="rect">
            <a:avLst/>
          </a:prstGeom>
        </p:spPr>
      </p:pic>
    </p:spTree>
    <p:extLst>
      <p:ext uri="{BB962C8B-B14F-4D97-AF65-F5344CB8AC3E}">
        <p14:creationId xmlns:p14="http://schemas.microsoft.com/office/powerpoint/2010/main" val="23884747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93965" y="365125"/>
            <a:ext cx="6079588" cy="6201930"/>
          </a:xfrm>
        </p:spPr>
        <p:txBody>
          <a:bodyPr anchor="t">
            <a:normAutofit fontScale="90000"/>
          </a:bodyPr>
          <a:lstStyle/>
          <a:p>
            <a:pPr algn="l"/>
            <a:r>
              <a:rPr lang="it-IT" sz="3100" b="1" dirty="0"/>
              <a:t>1410. Gentile da Fabriano. </a:t>
            </a:r>
            <a:r>
              <a:rPr lang="es-ES" sz="3100" b="1" i="0" dirty="0">
                <a:solidFill>
                  <a:srgbClr val="000000"/>
                </a:solidFill>
                <a:effectLst/>
              </a:rPr>
              <a:t>Políptico de Valle Romita.</a:t>
            </a:r>
            <a:r>
              <a:rPr lang="it-IT" sz="3100" b="1" dirty="0"/>
              <a:t> Pinacoteca di Brera, Milán.</a:t>
            </a:r>
            <a:br>
              <a:rPr lang="it-IT" sz="2800" b="1" dirty="0"/>
            </a:br>
            <a:r>
              <a:rPr lang="es-ES" sz="2400" b="0" i="0" dirty="0">
                <a:effectLst/>
                <a:latin typeface="+mn-lt"/>
              </a:rPr>
              <a:t>Los paneles más pequeños en las cúspides superiores representan a </a:t>
            </a:r>
            <a:r>
              <a:rPr lang="es-ES" sz="2400" b="0" i="1" dirty="0">
                <a:effectLst/>
                <a:latin typeface="+mn-lt"/>
              </a:rPr>
              <a:t>San </a:t>
            </a:r>
            <a:r>
              <a:rPr lang="es-ES" sz="2400" b="0" i="1" u="none" strike="noStrike" dirty="0">
                <a:effectLst/>
                <a:latin typeface="+mn-lt"/>
              </a:rPr>
              <a:t>Juan Bautista</a:t>
            </a:r>
            <a:r>
              <a:rPr lang="es-ES" sz="2400" b="0" i="1" dirty="0">
                <a:effectLst/>
                <a:latin typeface="+mn-lt"/>
              </a:rPr>
              <a:t> orando en el desierto</a:t>
            </a:r>
            <a:r>
              <a:rPr lang="es-ES" sz="2400" b="0" i="0" dirty="0">
                <a:effectLst/>
                <a:latin typeface="+mn-lt"/>
              </a:rPr>
              <a:t>, el </a:t>
            </a:r>
            <a:r>
              <a:rPr lang="es-ES" sz="2400" b="0" i="1" dirty="0">
                <a:effectLst/>
                <a:latin typeface="+mn-lt"/>
              </a:rPr>
              <a:t>martirio de San </a:t>
            </a:r>
            <a:r>
              <a:rPr lang="es-ES" sz="2400" b="0" i="1" u="none" strike="noStrike" dirty="0">
                <a:effectLst/>
                <a:latin typeface="+mn-lt"/>
              </a:rPr>
              <a:t>Pedro de Verona</a:t>
            </a:r>
            <a:r>
              <a:rPr lang="es-ES" sz="2400" b="0" i="0" dirty="0">
                <a:effectLst/>
                <a:latin typeface="+mn-lt"/>
              </a:rPr>
              <a:t>, un </a:t>
            </a:r>
            <a:r>
              <a:rPr lang="es-ES" sz="2400" b="0" i="1" dirty="0">
                <a:effectLst/>
                <a:latin typeface="+mn-lt"/>
              </a:rPr>
              <a:t>santo franciscano que lee</a:t>
            </a:r>
            <a:r>
              <a:rPr lang="es-ES" sz="2400" b="0" i="0" dirty="0">
                <a:effectLst/>
                <a:latin typeface="+mn-lt"/>
              </a:rPr>
              <a:t> y </a:t>
            </a:r>
            <a:r>
              <a:rPr lang="es-ES" sz="2400" b="0" i="1" dirty="0">
                <a:effectLst/>
                <a:latin typeface="+mn-lt"/>
              </a:rPr>
              <a:t>San Francisco recibiendo los estigmas</a:t>
            </a:r>
            <a:r>
              <a:rPr lang="es-ES" sz="2400" b="0" i="0" dirty="0">
                <a:effectLst/>
                <a:latin typeface="+mn-lt"/>
              </a:rPr>
              <a:t>.</a:t>
            </a:r>
            <a:br>
              <a:rPr lang="es-ES" sz="2400" b="0" i="0" dirty="0">
                <a:effectLst/>
                <a:latin typeface="+mn-lt"/>
              </a:rPr>
            </a:br>
            <a:r>
              <a:rPr lang="es-ES" sz="2400" b="0" i="0" dirty="0">
                <a:effectLst/>
                <a:latin typeface="+mn-lt"/>
              </a:rPr>
              <a:t>Las escenas incluyen ejemplos adicionales de la atención de Gentile a los detalles, como la técnica de cuasi- </a:t>
            </a:r>
            <a:r>
              <a:rPr lang="es-ES" sz="2400" b="0" i="0" u="none" strike="noStrike" dirty="0">
                <a:effectLst/>
                <a:latin typeface="+mn-lt"/>
              </a:rPr>
              <a:t>puntillismo</a:t>
            </a:r>
            <a:r>
              <a:rPr lang="es-ES" sz="2400" b="0" i="0" dirty="0">
                <a:effectLst/>
                <a:latin typeface="+mn-lt"/>
              </a:rPr>
              <a:t> utilizada para plasmar la lana de la figura en la escena de Pedro, o el fino vello de la tela de San Juan. </a:t>
            </a:r>
            <a:br>
              <a:rPr lang="es-ES" sz="2400" b="0" i="0" dirty="0">
                <a:effectLst/>
                <a:latin typeface="+mn-lt"/>
              </a:rPr>
            </a:br>
            <a:r>
              <a:rPr lang="es-ES" sz="2400" b="0" i="0" dirty="0">
                <a:effectLst/>
                <a:latin typeface="+mn-lt"/>
              </a:rPr>
              <a:t>Es probable que la cúspide central albergara originalmente un panel con la </a:t>
            </a:r>
            <a:r>
              <a:rPr lang="es-ES" sz="2400" b="0" i="1" dirty="0">
                <a:effectLst/>
                <a:latin typeface="+mn-lt"/>
              </a:rPr>
              <a:t>Crucifixión</a:t>
            </a:r>
            <a:r>
              <a:rPr lang="es-ES" sz="2400" b="0" i="0" dirty="0">
                <a:effectLst/>
                <a:latin typeface="+mn-lt"/>
              </a:rPr>
              <a:t>, que se encuentra en la misma habitación de la Pinacoteca. </a:t>
            </a:r>
            <a:br>
              <a:rPr lang="es-ES" sz="2400" b="0" i="0" dirty="0">
                <a:effectLst/>
                <a:latin typeface="+mn-lt"/>
              </a:rPr>
            </a:br>
            <a:r>
              <a:rPr lang="es-ES" sz="2400" b="0" i="0" dirty="0">
                <a:effectLst/>
                <a:latin typeface="+mn-lt"/>
              </a:rPr>
              <a:t>También se cree que otros pequeños paneles verticales con santos, divididos entre varias colecciones, se encontrarían originalmente en los lados del políptico, ahora perdidos.</a:t>
            </a:r>
            <a:br>
              <a:rPr lang="es-ES" sz="2400" b="0" i="0" dirty="0">
                <a:solidFill>
                  <a:srgbClr val="202122"/>
                </a:solidFill>
                <a:effectLst/>
                <a:latin typeface="Arial" panose="020B0604020202020204" pitchFamily="34" charset="0"/>
              </a:rPr>
            </a:br>
            <a:endParaRPr lang="es-ES" sz="2400" b="1" dirty="0"/>
          </a:p>
        </p:txBody>
      </p:sp>
      <p:pic>
        <p:nvPicPr>
          <p:cNvPr id="4" name="Imagen 3">
            <a:extLst>
              <a:ext uri="{FF2B5EF4-FFF2-40B4-BE49-F238E27FC236}">
                <a16:creationId xmlns:a16="http://schemas.microsoft.com/office/drawing/2014/main" id="{B424C24F-BA88-4A51-B599-4715803934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73553" y="0"/>
            <a:ext cx="5918447" cy="6858000"/>
          </a:xfrm>
          <a:prstGeom prst="rect">
            <a:avLst/>
          </a:prstGeom>
        </p:spPr>
      </p:pic>
    </p:spTree>
    <p:extLst>
      <p:ext uri="{BB962C8B-B14F-4D97-AF65-F5344CB8AC3E}">
        <p14:creationId xmlns:p14="http://schemas.microsoft.com/office/powerpoint/2010/main" val="11868615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93965" y="365125"/>
            <a:ext cx="6079588" cy="6201930"/>
          </a:xfrm>
        </p:spPr>
        <p:txBody>
          <a:bodyPr anchor="t">
            <a:normAutofit/>
          </a:bodyPr>
          <a:lstStyle/>
          <a:p>
            <a:pPr algn="l"/>
            <a:r>
              <a:rPr lang="it-IT" sz="2800" b="1" dirty="0"/>
              <a:t>1410. Gentile da Fabriano. </a:t>
            </a:r>
            <a:r>
              <a:rPr lang="es-ES" sz="2800" b="1" i="0" dirty="0">
                <a:solidFill>
                  <a:srgbClr val="000000"/>
                </a:solidFill>
                <a:effectLst/>
              </a:rPr>
              <a:t>Políptico de Valle Romita.</a:t>
            </a:r>
            <a:r>
              <a:rPr lang="it-IT" sz="2800" b="1" dirty="0"/>
              <a:t> Pinacoteca di Brera, Milán.</a:t>
            </a:r>
            <a:br>
              <a:rPr lang="it-IT" sz="2800" b="1" dirty="0"/>
            </a:br>
            <a:br>
              <a:rPr lang="it-IT" sz="2800" b="1" dirty="0"/>
            </a:br>
            <a:r>
              <a:rPr lang="es-ES" sz="2400" b="0" i="0" dirty="0">
                <a:solidFill>
                  <a:srgbClr val="000000"/>
                </a:solidFill>
                <a:effectLst/>
                <a:latin typeface="+mn-lt"/>
              </a:rPr>
              <a:t>Ejemplo del estilo gótico del artista es la transformación de los personajes sagrados en figuras elegantes, suntuosamente vestidas con la ropa de moda en las cortes de la época. </a:t>
            </a:r>
            <a:br>
              <a:rPr lang="es-ES" sz="2400" b="0" i="0" dirty="0">
                <a:solidFill>
                  <a:srgbClr val="000000"/>
                </a:solidFill>
                <a:effectLst/>
                <a:latin typeface="+mn-lt"/>
              </a:rPr>
            </a:br>
            <a:br>
              <a:rPr lang="es-ES" sz="2400" b="0" i="0" dirty="0">
                <a:solidFill>
                  <a:srgbClr val="000000"/>
                </a:solidFill>
                <a:effectLst/>
                <a:latin typeface="+mn-lt"/>
              </a:rPr>
            </a:br>
            <a:r>
              <a:rPr lang="es-ES" sz="2400" b="0" i="0" dirty="0">
                <a:solidFill>
                  <a:srgbClr val="000000"/>
                </a:solidFill>
                <a:effectLst/>
                <a:latin typeface="+mn-lt"/>
              </a:rPr>
              <a:t>Los contornos sinuosos producen rasgos elegantes correspondientes al ideal estético de principios del siglo XV, mientras que la representación meticulosa de los detalles naturalistas se deriva de </a:t>
            </a:r>
            <a:r>
              <a:rPr lang="es-ES" sz="2400" b="0" i="0" dirty="0" err="1">
                <a:solidFill>
                  <a:srgbClr val="000000"/>
                </a:solidFill>
                <a:effectLst/>
                <a:latin typeface="+mn-lt"/>
              </a:rPr>
              <a:t>Michelino</a:t>
            </a:r>
            <a:r>
              <a:rPr lang="es-ES" sz="2400" b="0" i="0" dirty="0">
                <a:solidFill>
                  <a:srgbClr val="000000"/>
                </a:solidFill>
                <a:effectLst/>
                <a:latin typeface="+mn-lt"/>
              </a:rPr>
              <a:t> da </a:t>
            </a:r>
            <a:r>
              <a:rPr lang="es-ES" sz="2400" b="0" i="0" dirty="0" err="1">
                <a:solidFill>
                  <a:srgbClr val="000000"/>
                </a:solidFill>
                <a:effectLst/>
                <a:latin typeface="+mn-lt"/>
              </a:rPr>
              <a:t>Besozzo</a:t>
            </a:r>
            <a:r>
              <a:rPr lang="es-ES" sz="2400" b="0" i="0" dirty="0">
                <a:solidFill>
                  <a:srgbClr val="000000"/>
                </a:solidFill>
                <a:effectLst/>
                <a:latin typeface="+mn-lt"/>
              </a:rPr>
              <a:t>.</a:t>
            </a:r>
            <a:endParaRPr lang="es-ES" sz="2400" b="1" dirty="0">
              <a:latin typeface="+mn-lt"/>
            </a:endParaRPr>
          </a:p>
        </p:txBody>
      </p:sp>
      <p:pic>
        <p:nvPicPr>
          <p:cNvPr id="4" name="Imagen 3">
            <a:extLst>
              <a:ext uri="{FF2B5EF4-FFF2-40B4-BE49-F238E27FC236}">
                <a16:creationId xmlns:a16="http://schemas.microsoft.com/office/drawing/2014/main" id="{B424C24F-BA88-4A51-B599-4715803934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73553" y="0"/>
            <a:ext cx="5918447" cy="6858000"/>
          </a:xfrm>
          <a:prstGeom prst="rect">
            <a:avLst/>
          </a:prstGeom>
        </p:spPr>
      </p:pic>
    </p:spTree>
    <p:extLst>
      <p:ext uri="{BB962C8B-B14F-4D97-AF65-F5344CB8AC3E}">
        <p14:creationId xmlns:p14="http://schemas.microsoft.com/office/powerpoint/2010/main" val="41610590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8197673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45569" cy="5869420"/>
          </a:xfrm>
        </p:spPr>
        <p:txBody>
          <a:bodyPr anchor="t">
            <a:normAutofit fontScale="90000"/>
          </a:bodyPr>
          <a:lstStyle/>
          <a:p>
            <a:pPr algn="l"/>
            <a:r>
              <a:rPr lang="pt-BR" sz="3100" b="1" dirty="0"/>
              <a:t>1412. Gentile da </a:t>
            </a:r>
            <a:r>
              <a:rPr lang="pt-BR" sz="3100" b="1" dirty="0" err="1"/>
              <a:t>Fabriano</a:t>
            </a:r>
            <a:r>
              <a:rPr lang="pt-BR" sz="3100" b="1" dirty="0"/>
              <a:t>. Políptico de Sandei. </a:t>
            </a:r>
            <a:r>
              <a:rPr lang="pt-BR" sz="3100" b="1" dirty="0" err="1"/>
              <a:t>Pérdido</a:t>
            </a:r>
            <a:r>
              <a:rPr lang="pt-BR" sz="3100" b="1" dirty="0"/>
              <a:t>.</a:t>
            </a:r>
            <a:br>
              <a:rPr lang="pt-BR" sz="2800" dirty="0"/>
            </a:br>
            <a:br>
              <a:rPr lang="pt-BR" sz="2800" dirty="0"/>
            </a:br>
            <a:r>
              <a:rPr lang="es-ES" sz="2700" b="0" i="0" dirty="0">
                <a:effectLst/>
                <a:latin typeface="+mn-lt"/>
              </a:rPr>
              <a:t>Solo se conocen unos pocos fragmentos de la obra: además de los santos ya mencionados en la colección Berenson, se conocen dos </a:t>
            </a:r>
            <a:r>
              <a:rPr lang="es-ES" sz="2700" b="0" i="1" dirty="0">
                <a:effectLst/>
                <a:latin typeface="+mn-lt"/>
              </a:rPr>
              <a:t>Apóstoles</a:t>
            </a:r>
            <a:r>
              <a:rPr lang="es-ES" sz="2700" b="0" i="0" dirty="0">
                <a:effectLst/>
                <a:latin typeface="+mn-lt"/>
              </a:rPr>
              <a:t> en los depósitos de la </a:t>
            </a:r>
            <a:r>
              <a:rPr lang="es-ES" sz="2700" b="0" i="0" u="none" strike="noStrike" dirty="0">
                <a:effectLst/>
                <a:latin typeface="+mn-lt"/>
              </a:rPr>
              <a:t>Pinacoteca </a:t>
            </a:r>
            <a:r>
              <a:rPr lang="es-ES" sz="2700" b="0" i="0" u="none" strike="noStrike" dirty="0" err="1">
                <a:effectLst/>
                <a:latin typeface="+mn-lt"/>
              </a:rPr>
              <a:t>Nazionale</a:t>
            </a:r>
            <a:r>
              <a:rPr lang="es-ES" sz="2700" b="0" i="0" u="none" strike="noStrike" dirty="0">
                <a:effectLst/>
                <a:latin typeface="+mn-lt"/>
              </a:rPr>
              <a:t> di Bologna, </a:t>
            </a:r>
            <a:r>
              <a:rPr lang="es-ES" sz="2700" b="0" i="0" dirty="0">
                <a:effectLst/>
                <a:latin typeface="+mn-lt"/>
              </a:rPr>
              <a:t>también procedentes, quizás, de los pilares, mientras que un panel con la probable representación de San Pablo el Ermitaño fue conocido hasta mediados del siglo XIX en la colección </a:t>
            </a:r>
            <a:r>
              <a:rPr lang="es-ES" sz="2700" b="0" i="0" dirty="0" err="1">
                <a:effectLst/>
                <a:latin typeface="+mn-lt"/>
              </a:rPr>
              <a:t>Loeser</a:t>
            </a:r>
            <a:r>
              <a:rPr lang="es-ES" sz="2700" b="0" i="0" dirty="0">
                <a:effectLst/>
                <a:latin typeface="+mn-lt"/>
              </a:rPr>
              <a:t> de Florencia.</a:t>
            </a:r>
            <a:br>
              <a:rPr lang="es-ES" sz="2700" b="0" i="0" dirty="0">
                <a:effectLst/>
                <a:latin typeface="+mn-lt"/>
              </a:rPr>
            </a:br>
            <a:r>
              <a:rPr lang="es-ES" sz="2700" b="0" i="0" dirty="0">
                <a:effectLst/>
                <a:latin typeface="+mn-lt"/>
              </a:rPr>
              <a:t>De los paneles supervivientes queda claro cómo </a:t>
            </a:r>
            <a:r>
              <a:rPr lang="es-ES" sz="2700" dirty="0">
                <a:latin typeface="+mn-lt"/>
              </a:rPr>
              <a:t>era </a:t>
            </a:r>
            <a:r>
              <a:rPr lang="es-ES" sz="2700" b="0" i="0" dirty="0">
                <a:effectLst/>
                <a:latin typeface="+mn-lt"/>
              </a:rPr>
              <a:t>estilísticamente la obra.</a:t>
            </a:r>
            <a:br>
              <a:rPr lang="es-ES" sz="2700" b="0" i="0" dirty="0">
                <a:effectLst/>
                <a:latin typeface="+mn-lt"/>
              </a:rPr>
            </a:br>
            <a:r>
              <a:rPr lang="es-ES" sz="2700" b="0" i="0" dirty="0" err="1">
                <a:effectLst/>
                <a:latin typeface="+mn-lt"/>
              </a:rPr>
              <a:t>Datable</a:t>
            </a:r>
            <a:r>
              <a:rPr lang="es-ES" sz="2700" b="0" i="0" dirty="0">
                <a:effectLst/>
                <a:latin typeface="+mn-lt"/>
              </a:rPr>
              <a:t> hasta las primeras décadas del siglo XV, antes de la experiencia florentina, con las cortinas rítmicamente falsificadas, las expresiones entre lo sereno y lo melancólico, la variedad de poses.</a:t>
            </a:r>
            <a:br>
              <a:rPr lang="es-ES" sz="2700" b="0" i="0" dirty="0">
                <a:solidFill>
                  <a:srgbClr val="202122"/>
                </a:solidFill>
                <a:effectLst/>
                <a:latin typeface="+mn-lt"/>
              </a:rPr>
            </a:br>
            <a:endParaRPr lang="es-ES" sz="2800" dirty="0">
              <a:latin typeface="+mn-lt"/>
            </a:endParaRPr>
          </a:p>
        </p:txBody>
      </p:sp>
      <p:pic>
        <p:nvPicPr>
          <p:cNvPr id="4" name="Imagen 3">
            <a:extLst>
              <a:ext uri="{FF2B5EF4-FFF2-40B4-BE49-F238E27FC236}">
                <a16:creationId xmlns:a16="http://schemas.microsoft.com/office/drawing/2014/main" id="{13F1720E-0B46-4794-A3B8-F673129F6F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58187" y="0"/>
            <a:ext cx="4933813" cy="6858000"/>
          </a:xfrm>
          <a:prstGeom prst="rect">
            <a:avLst/>
          </a:prstGeom>
        </p:spPr>
      </p:pic>
    </p:spTree>
    <p:extLst>
      <p:ext uri="{BB962C8B-B14F-4D97-AF65-F5344CB8AC3E}">
        <p14:creationId xmlns:p14="http://schemas.microsoft.com/office/powerpoint/2010/main" val="29021068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854035" y="494290"/>
            <a:ext cx="6579467" cy="5869420"/>
          </a:xfrm>
        </p:spPr>
        <p:txBody>
          <a:bodyPr anchor="t">
            <a:normAutofit/>
          </a:bodyPr>
          <a:lstStyle/>
          <a:p>
            <a:r>
              <a:rPr lang="es-ES" sz="2800" b="1" dirty="0"/>
              <a:t>1412. Gentile da Fabriano. Santo </a:t>
            </a:r>
            <a:r>
              <a:rPr lang="es-ES" sz="2800" b="1" dirty="0" err="1"/>
              <a:t>Apostolo</a:t>
            </a:r>
            <a:r>
              <a:rPr lang="es-ES" sz="2800" b="1" dirty="0"/>
              <a:t>, Pinacoteca </a:t>
            </a:r>
            <a:r>
              <a:rPr lang="es-ES" sz="2800" b="1" dirty="0" err="1"/>
              <a:t>Nazionale</a:t>
            </a:r>
            <a:r>
              <a:rPr lang="es-ES" sz="2800" b="1" dirty="0"/>
              <a:t>, Bologna.</a:t>
            </a:r>
            <a:br>
              <a:rPr lang="es-ES" sz="2800" dirty="0"/>
            </a:br>
            <a:br>
              <a:rPr lang="es-ES" sz="2400" dirty="0">
                <a:latin typeface="+mn-lt"/>
              </a:rPr>
            </a:br>
            <a:r>
              <a:rPr lang="es-ES" sz="2400" b="0" i="0" dirty="0">
                <a:effectLst/>
                <a:latin typeface="+mn-lt"/>
              </a:rPr>
              <a:t>En las tablillas la elegancia y la extrema habilidad de ejecución, típicas del artista, se combinan con una monumentalidad extraordinaria, probablemente una referencia a la escultura veneciana contemporánea.</a:t>
            </a:r>
            <a:endParaRPr lang="es-ES" sz="2400" dirty="0">
              <a:latin typeface="+mn-lt"/>
            </a:endParaRPr>
          </a:p>
        </p:txBody>
      </p:sp>
      <p:pic>
        <p:nvPicPr>
          <p:cNvPr id="4" name="Imagen 3">
            <a:extLst>
              <a:ext uri="{FF2B5EF4-FFF2-40B4-BE49-F238E27FC236}">
                <a16:creationId xmlns:a16="http://schemas.microsoft.com/office/drawing/2014/main" id="{775BA469-B861-4798-BC93-822EAD0BBC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713"/>
            <a:ext cx="2854036" cy="6868713"/>
          </a:xfrm>
          <a:prstGeom prst="rect">
            <a:avLst/>
          </a:prstGeom>
        </p:spPr>
      </p:pic>
      <p:pic>
        <p:nvPicPr>
          <p:cNvPr id="6" name="Imagen 5">
            <a:extLst>
              <a:ext uri="{FF2B5EF4-FFF2-40B4-BE49-F238E27FC236}">
                <a16:creationId xmlns:a16="http://schemas.microsoft.com/office/drawing/2014/main" id="{6A7A3762-9EE8-45B1-8534-E74D1979E6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33503" y="0"/>
            <a:ext cx="2758497" cy="6858000"/>
          </a:xfrm>
          <a:prstGeom prst="rect">
            <a:avLst/>
          </a:prstGeom>
        </p:spPr>
      </p:pic>
    </p:spTree>
    <p:extLst>
      <p:ext uri="{BB962C8B-B14F-4D97-AF65-F5344CB8AC3E}">
        <p14:creationId xmlns:p14="http://schemas.microsoft.com/office/powerpoint/2010/main" val="7989747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1646207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66256" y="365125"/>
            <a:ext cx="6800602" cy="6312766"/>
          </a:xfrm>
        </p:spPr>
        <p:txBody>
          <a:bodyPr anchor="t">
            <a:normAutofit/>
          </a:bodyPr>
          <a:lstStyle/>
          <a:p>
            <a:pPr>
              <a:spcBef>
                <a:spcPts val="600"/>
              </a:spcBef>
              <a:spcAft>
                <a:spcPts val="600"/>
              </a:spcAft>
            </a:pPr>
            <a:r>
              <a:rPr lang="es-ES" sz="3100" b="1" dirty="0"/>
              <a:t>1415. Gentile da Fabriano. Virgen. Centro de Arte </a:t>
            </a:r>
            <a:r>
              <a:rPr lang="es-ES" sz="3100" b="1" dirty="0" err="1"/>
              <a:t>Philbrook</a:t>
            </a:r>
            <a:r>
              <a:rPr lang="es-ES" sz="3100" b="1" dirty="0"/>
              <a:t>, Tulsa, Oklahoma.</a:t>
            </a:r>
            <a:br>
              <a:rPr lang="es-ES" sz="3100" b="1" dirty="0"/>
            </a:br>
            <a:br>
              <a:rPr lang="es-ES" sz="2800" dirty="0"/>
            </a:br>
            <a:r>
              <a:rPr lang="es-ES" sz="2400" dirty="0">
                <a:effectLst/>
                <a:latin typeface="+mn-lt"/>
                <a:ea typeface="Times New Roman" panose="02020603050405020304" pitchFamily="18" charset="0"/>
              </a:rPr>
              <a:t>La mesa está encerrada por el marco original, con la costilla </a:t>
            </a:r>
            <a:r>
              <a:rPr lang="es-ES" sz="2400" dirty="0" err="1">
                <a:effectLst/>
                <a:latin typeface="+mn-lt"/>
                <a:ea typeface="Times New Roman" panose="02020603050405020304" pitchFamily="18" charset="0"/>
              </a:rPr>
              <a:t>polilobulada</a:t>
            </a:r>
            <a:r>
              <a:rPr lang="es-ES" sz="2400" dirty="0">
                <a:effectLst/>
                <a:latin typeface="+mn-lt"/>
                <a:ea typeface="Times New Roman" panose="02020603050405020304" pitchFamily="18" charset="0"/>
              </a:rPr>
              <a:t> encerrada en una caja que imita un arco con muchos pilares laterales, medallones y decoraciones en relieve.</a:t>
            </a:r>
            <a:endParaRPr lang="es-ES" sz="2800" dirty="0"/>
          </a:p>
        </p:txBody>
      </p:sp>
      <p:pic>
        <p:nvPicPr>
          <p:cNvPr id="4" name="Imagen 3">
            <a:extLst>
              <a:ext uri="{FF2B5EF4-FFF2-40B4-BE49-F238E27FC236}">
                <a16:creationId xmlns:a16="http://schemas.microsoft.com/office/drawing/2014/main" id="{5E3C3D8A-D410-48E5-94C7-1C6822F8E4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66857" y="0"/>
            <a:ext cx="5225143" cy="6858000"/>
          </a:xfrm>
          <a:prstGeom prst="rect">
            <a:avLst/>
          </a:prstGeom>
        </p:spPr>
      </p:pic>
    </p:spTree>
    <p:extLst>
      <p:ext uri="{BB962C8B-B14F-4D97-AF65-F5344CB8AC3E}">
        <p14:creationId xmlns:p14="http://schemas.microsoft.com/office/powerpoint/2010/main" val="31362971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66256" y="96982"/>
            <a:ext cx="6800602" cy="6580909"/>
          </a:xfrm>
        </p:spPr>
        <p:txBody>
          <a:bodyPr anchor="t">
            <a:noAutofit/>
          </a:bodyPr>
          <a:lstStyle/>
          <a:p>
            <a:pPr>
              <a:spcBef>
                <a:spcPts val="600"/>
              </a:spcBef>
              <a:spcAft>
                <a:spcPts val="600"/>
              </a:spcAft>
            </a:pPr>
            <a:r>
              <a:rPr lang="es-ES" sz="2200" dirty="0">
                <a:effectLst/>
                <a:latin typeface="+mn-lt"/>
                <a:ea typeface="Times New Roman" panose="02020603050405020304" pitchFamily="18" charset="0"/>
              </a:rPr>
              <a:t>María está sentada en un trono de madera que se asemeja a un largo banco gótico, como se ve en los coros de las iglesias, salpicado por agujas bordadas y elevadas y finos túneles en la base. Ella sostiene al Niño en su vientre, que está en una posición rígidamente frontal en un gesto de bendición que revela su naturaleza divina. En la cortina de María o en la túnica arrugada del Niño que sostiene con la mano, encontramos ese ritmo rítmico y </a:t>
            </a:r>
            <a:r>
              <a:rPr lang="es-ES" sz="2200" dirty="0" err="1">
                <a:effectLst/>
                <a:latin typeface="+mn-lt"/>
                <a:ea typeface="Times New Roman" panose="02020603050405020304" pitchFamily="18" charset="0"/>
              </a:rPr>
              <a:t>falcato</a:t>
            </a:r>
            <a:r>
              <a:rPr lang="es-ES" sz="2200" dirty="0">
                <a:effectLst/>
                <a:latin typeface="+mn-lt"/>
                <a:ea typeface="Times New Roman" panose="02020603050405020304" pitchFamily="18" charset="0"/>
              </a:rPr>
              <a:t> de cortinas, típico del </a:t>
            </a:r>
            <a:r>
              <a:rPr lang="es-ES" sz="2200" u="none" strike="noStrike" dirty="0">
                <a:effectLst/>
                <a:latin typeface="+mn-lt"/>
                <a:ea typeface="Times New Roman" panose="02020603050405020304" pitchFamily="18" charset="0"/>
              </a:rPr>
              <a:t>gótico internacional,</a:t>
            </a:r>
            <a:r>
              <a:rPr lang="es-ES" sz="2200" dirty="0">
                <a:effectLst/>
                <a:latin typeface="+mn-lt"/>
                <a:ea typeface="Times New Roman" panose="02020603050405020304" pitchFamily="18" charset="0"/>
              </a:rPr>
              <a:t> que también está presente en otras obras de Gentile de aquellos años, como la </a:t>
            </a:r>
            <a:r>
              <a:rPr lang="es-ES" sz="2200" i="1" u="none" strike="noStrike" dirty="0">
                <a:effectLst/>
                <a:latin typeface="+mn-lt"/>
                <a:ea typeface="Times New Roman" panose="02020603050405020304" pitchFamily="18" charset="0"/>
              </a:rPr>
              <a:t>Virgen de Perugia</a:t>
            </a:r>
            <a:r>
              <a:rPr lang="es-ES" sz="2200" i="1" dirty="0">
                <a:effectLst/>
                <a:latin typeface="+mn-lt"/>
                <a:ea typeface="Times New Roman" panose="02020603050405020304" pitchFamily="18" charset="0"/>
              </a:rPr>
              <a:t> </a:t>
            </a:r>
            <a:r>
              <a:rPr lang="es-ES" sz="2200" dirty="0">
                <a:effectLst/>
                <a:latin typeface="+mn-lt"/>
                <a:ea typeface="Times New Roman" panose="02020603050405020304" pitchFamily="18" charset="0"/>
              </a:rPr>
              <a:t>y el </a:t>
            </a:r>
            <a:r>
              <a:rPr lang="es-ES" sz="2200" i="1" u="none" strike="noStrike" dirty="0">
                <a:effectLst/>
                <a:latin typeface="+mn-lt"/>
                <a:ea typeface="Times New Roman" panose="02020603050405020304" pitchFamily="18" charset="0"/>
              </a:rPr>
              <a:t>Políptico de Valle Romita.</a:t>
            </a:r>
            <a:r>
              <a:rPr lang="es-ES" sz="2200" i="1" dirty="0">
                <a:effectLst/>
                <a:latin typeface="+mn-lt"/>
                <a:ea typeface="Times New Roman" panose="02020603050405020304" pitchFamily="18" charset="0"/>
              </a:rPr>
              <a:t> </a:t>
            </a:r>
            <a:r>
              <a:rPr lang="es-ES" sz="2200" dirty="0">
                <a:effectLst/>
                <a:latin typeface="+mn-lt"/>
                <a:ea typeface="Times New Roman" panose="02020603050405020304" pitchFamily="18" charset="0"/>
              </a:rPr>
              <a:t>El manto de María, en particular, se hincha en pliegues con un borde sinuoso, que parecen no querer tocar nunca el suelo, envolviéndose en ondas caprichosas. El forro de la túnica está tratado, como en otras obras, con un refinado </a:t>
            </a:r>
            <a:r>
              <a:rPr lang="es-ES" sz="2200" i="1" dirty="0" err="1">
                <a:effectLst/>
                <a:latin typeface="+mn-lt"/>
                <a:ea typeface="Times New Roman" panose="02020603050405020304" pitchFamily="18" charset="0"/>
              </a:rPr>
              <a:t>puntillisme</a:t>
            </a:r>
            <a:r>
              <a:rPr lang="es-ES" sz="2200" i="1" dirty="0">
                <a:effectLst/>
                <a:latin typeface="+mn-lt"/>
                <a:ea typeface="Times New Roman" panose="02020603050405020304" pitchFamily="18" charset="0"/>
              </a:rPr>
              <a:t> dorado,</a:t>
            </a:r>
            <a:r>
              <a:rPr lang="es-ES" sz="2200" dirty="0">
                <a:effectLst/>
                <a:latin typeface="+mn-lt"/>
                <a:ea typeface="Times New Roman" panose="02020603050405020304" pitchFamily="18" charset="0"/>
              </a:rPr>
              <a:t> que da reflejos brillantes y preciosos. Destaca el procesamiento de los halos grabados en oro: en el de María leemos "Ave María Gracia Plena".</a:t>
            </a:r>
            <a:br>
              <a:rPr lang="es-ES" sz="2200" dirty="0">
                <a:effectLst/>
                <a:latin typeface="+mn-lt"/>
                <a:ea typeface="Times New Roman" panose="02020603050405020304" pitchFamily="18" charset="0"/>
              </a:rPr>
            </a:br>
            <a:r>
              <a:rPr lang="es-ES" sz="2200" dirty="0">
                <a:effectLst/>
                <a:latin typeface="+mn-lt"/>
                <a:ea typeface="Times New Roman" panose="02020603050405020304" pitchFamily="18" charset="0"/>
              </a:rPr>
              <a:t>En las esquinas hay dos ángeles arrodillados en adoración, cuyos rasgos un tanto letales a veces se han relacionado con la intervención de un asistente de taller.</a:t>
            </a:r>
            <a:br>
              <a:rPr lang="es-ES" sz="2200" dirty="0">
                <a:effectLst/>
                <a:latin typeface="Times New Roman" panose="02020603050405020304" pitchFamily="18" charset="0"/>
                <a:ea typeface="Times New Roman" panose="02020603050405020304" pitchFamily="18" charset="0"/>
              </a:rPr>
            </a:br>
            <a:endParaRPr lang="es-ES" sz="2200" dirty="0"/>
          </a:p>
        </p:txBody>
      </p:sp>
      <p:pic>
        <p:nvPicPr>
          <p:cNvPr id="4" name="Imagen 3">
            <a:extLst>
              <a:ext uri="{FF2B5EF4-FFF2-40B4-BE49-F238E27FC236}">
                <a16:creationId xmlns:a16="http://schemas.microsoft.com/office/drawing/2014/main" id="{5E3C3D8A-D410-48E5-94C7-1C6822F8E4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66857" y="0"/>
            <a:ext cx="5225143" cy="6858000"/>
          </a:xfrm>
          <a:prstGeom prst="rect">
            <a:avLst/>
          </a:prstGeom>
        </p:spPr>
      </p:pic>
    </p:spTree>
    <p:extLst>
      <p:ext uri="{BB962C8B-B14F-4D97-AF65-F5344CB8AC3E}">
        <p14:creationId xmlns:p14="http://schemas.microsoft.com/office/powerpoint/2010/main" val="15119548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1693241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4BF4EF-F0A3-4F4E-BE9A-E6643CC93E92}"/>
              </a:ext>
            </a:extLst>
          </p:cNvPr>
          <p:cNvSpPr>
            <a:spLocks noGrp="1"/>
          </p:cNvSpPr>
          <p:nvPr>
            <p:ph type="ctrTitle"/>
          </p:nvPr>
        </p:nvSpPr>
        <p:spPr>
          <a:xfrm>
            <a:off x="1524000" y="762000"/>
            <a:ext cx="9144000" cy="1967345"/>
          </a:xfrm>
        </p:spPr>
        <p:txBody>
          <a:bodyPr>
            <a:normAutofit/>
          </a:bodyPr>
          <a:lstStyle/>
          <a:p>
            <a:r>
              <a:rPr lang="it-IT" u="none" strike="noStrike" dirty="0">
                <a:latin typeface="Arial" panose="020B0604020202020204" pitchFamily="34" charset="0"/>
              </a:rPr>
              <a:t>1412. Frescos del Palcio </a:t>
            </a:r>
            <a:r>
              <a:rPr lang="it-IT" b="0" i="0" u="none" strike="noStrike" dirty="0">
                <a:effectLst/>
                <a:latin typeface="Arial" panose="020B0604020202020204" pitchFamily="34" charset="0"/>
              </a:rPr>
              <a:t>Trinci</a:t>
            </a:r>
            <a:r>
              <a:rPr lang="it-IT" b="0" i="0" dirty="0">
                <a:effectLst/>
                <a:latin typeface="Arial" panose="020B0604020202020204" pitchFamily="34" charset="0"/>
              </a:rPr>
              <a:t>, </a:t>
            </a:r>
            <a:r>
              <a:rPr lang="it-IT" b="0" i="0" u="none" strike="noStrike" dirty="0">
                <a:effectLst/>
                <a:latin typeface="Arial" panose="020B0604020202020204" pitchFamily="34" charset="0"/>
              </a:rPr>
              <a:t>Foligno</a:t>
            </a:r>
            <a:endParaRPr lang="es-ES" dirty="0"/>
          </a:p>
        </p:txBody>
      </p:sp>
      <p:sp>
        <p:nvSpPr>
          <p:cNvPr id="3" name="Marcador de contenido 2">
            <a:extLst>
              <a:ext uri="{FF2B5EF4-FFF2-40B4-BE49-F238E27FC236}">
                <a16:creationId xmlns:a16="http://schemas.microsoft.com/office/drawing/2014/main" id="{A68B1F40-30D4-48E8-ADF9-4CE5786F59DF}"/>
              </a:ext>
            </a:extLst>
          </p:cNvPr>
          <p:cNvSpPr>
            <a:spLocks noGrp="1"/>
          </p:cNvSpPr>
          <p:nvPr>
            <p:ph type="subTitle" idx="1"/>
          </p:nvPr>
        </p:nvSpPr>
        <p:spPr>
          <a:xfrm>
            <a:off x="1524000" y="2881745"/>
            <a:ext cx="9144000" cy="2376055"/>
          </a:xfrm>
        </p:spPr>
        <p:txBody>
          <a:bodyPr>
            <a:normAutofit/>
          </a:bodyPr>
          <a:lstStyle/>
          <a:p>
            <a:pPr marL="742950" lvl="1" indent="-285750" algn="l">
              <a:buFont typeface="Arial" panose="020B0604020202020204" pitchFamily="34" charset="0"/>
              <a:buChar char="•"/>
            </a:pPr>
            <a:r>
              <a:rPr lang="it-IT" sz="2800" b="0" u="none" strike="noStrike" dirty="0">
                <a:effectLst/>
                <a:latin typeface="Arial" panose="020B0604020202020204" pitchFamily="34" charset="0"/>
              </a:rPr>
              <a:t>Loggia di Romolo e Remo</a:t>
            </a:r>
            <a:endParaRPr lang="it-IT" sz="2800" b="0" dirty="0">
              <a:effectLst/>
              <a:latin typeface="Arial" panose="020B0604020202020204" pitchFamily="34" charset="0"/>
            </a:endParaRPr>
          </a:p>
          <a:p>
            <a:pPr marL="742950" lvl="1" indent="-285750" algn="l">
              <a:buFont typeface="Arial" panose="020B0604020202020204" pitchFamily="34" charset="0"/>
              <a:buChar char="•"/>
            </a:pPr>
            <a:r>
              <a:rPr lang="it-IT" sz="2800" b="0" u="none" strike="noStrike" dirty="0">
                <a:effectLst/>
                <a:latin typeface="Arial" panose="020B0604020202020204" pitchFamily="34" charset="0"/>
              </a:rPr>
              <a:t>Sala dei Giganti</a:t>
            </a:r>
            <a:endParaRPr lang="it-IT" sz="2800" b="0" dirty="0">
              <a:effectLst/>
              <a:latin typeface="Arial" panose="020B0604020202020204" pitchFamily="34" charset="0"/>
            </a:endParaRPr>
          </a:p>
          <a:p>
            <a:pPr marL="742950" lvl="1" indent="-285750" algn="l">
              <a:buFont typeface="Arial" panose="020B0604020202020204" pitchFamily="34" charset="0"/>
              <a:buChar char="•"/>
            </a:pPr>
            <a:r>
              <a:rPr lang="it-IT" sz="2800" b="0" u="none" strike="noStrike" dirty="0">
                <a:effectLst/>
                <a:latin typeface="Arial" panose="020B0604020202020204" pitchFamily="34" charset="0"/>
              </a:rPr>
              <a:t>Sala delle Arti liberali e dei Pianeti</a:t>
            </a:r>
            <a:endParaRPr lang="it-IT" sz="2800" b="0" dirty="0">
              <a:effectLst/>
              <a:latin typeface="Arial" panose="020B0604020202020204" pitchFamily="34" charset="0"/>
            </a:endParaRPr>
          </a:p>
          <a:p>
            <a:pPr marL="742950" lvl="1" indent="-285750" algn="l">
              <a:buFont typeface="Arial" panose="020B0604020202020204" pitchFamily="34" charset="0"/>
              <a:buChar char="•"/>
            </a:pPr>
            <a:r>
              <a:rPr lang="it-IT" sz="2800" b="0" u="none" strike="noStrike" dirty="0">
                <a:effectLst/>
                <a:latin typeface="Arial" panose="020B0604020202020204" pitchFamily="34" charset="0"/>
              </a:rPr>
              <a:t>Ponte sospeso</a:t>
            </a:r>
            <a:r>
              <a:rPr lang="it-IT" sz="2800" b="0" dirty="0">
                <a:effectLst/>
                <a:latin typeface="Arial" panose="020B0604020202020204" pitchFamily="34" charset="0"/>
              </a:rPr>
              <a:t> (scuola)</a:t>
            </a:r>
          </a:p>
        </p:txBody>
      </p:sp>
    </p:spTree>
    <p:extLst>
      <p:ext uri="{BB962C8B-B14F-4D97-AF65-F5344CB8AC3E}">
        <p14:creationId xmlns:p14="http://schemas.microsoft.com/office/powerpoint/2010/main" val="37977503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4849089" y="1"/>
            <a:ext cx="7342909" cy="2105890"/>
          </a:xfrm>
        </p:spPr>
        <p:txBody>
          <a:bodyPr anchor="ctr">
            <a:normAutofit/>
          </a:bodyPr>
          <a:lstStyle/>
          <a:p>
            <a:pPr algn="ctr"/>
            <a:r>
              <a:rPr lang="it-IT" sz="2800" dirty="0"/>
              <a:t>1412. Gentile da Fabriano. Logia de Romulo y Remo. Palazzo Trinci, Foligno</a:t>
            </a:r>
            <a:endParaRPr lang="es-ES" sz="2800" dirty="0"/>
          </a:p>
        </p:txBody>
      </p:sp>
      <p:pic>
        <p:nvPicPr>
          <p:cNvPr id="4" name="Imagen 3">
            <a:extLst>
              <a:ext uri="{FF2B5EF4-FFF2-40B4-BE49-F238E27FC236}">
                <a16:creationId xmlns:a16="http://schemas.microsoft.com/office/drawing/2014/main" id="{8BF160DC-5134-4F03-97B0-F25612CAAE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9090" y="2512489"/>
            <a:ext cx="7342909" cy="4345511"/>
          </a:xfrm>
          <a:prstGeom prst="rect">
            <a:avLst/>
          </a:prstGeom>
        </p:spPr>
      </p:pic>
      <p:sp>
        <p:nvSpPr>
          <p:cNvPr id="5" name="CuadroTexto 4">
            <a:extLst>
              <a:ext uri="{FF2B5EF4-FFF2-40B4-BE49-F238E27FC236}">
                <a16:creationId xmlns:a16="http://schemas.microsoft.com/office/drawing/2014/main" id="{F986DB75-01B8-4858-9841-BC3A5A236ACE}"/>
              </a:ext>
            </a:extLst>
          </p:cNvPr>
          <p:cNvSpPr txBox="1"/>
          <p:nvPr/>
        </p:nvSpPr>
        <p:spPr>
          <a:xfrm>
            <a:off x="221673" y="318655"/>
            <a:ext cx="4627415" cy="6001643"/>
          </a:xfrm>
          <a:prstGeom prst="rect">
            <a:avLst/>
          </a:prstGeom>
          <a:noFill/>
        </p:spPr>
        <p:txBody>
          <a:bodyPr wrap="square" rtlCol="0">
            <a:spAutoFit/>
          </a:bodyPr>
          <a:lstStyle/>
          <a:p>
            <a:r>
              <a:rPr lang="es-ES" sz="2400" dirty="0">
                <a:effectLst/>
                <a:ea typeface="Times New Roman" panose="02020603050405020304" pitchFamily="18" charset="0"/>
              </a:rPr>
              <a:t>Representando el destino de Rómulo y Remo aludió al renacimiento de </a:t>
            </a:r>
            <a:r>
              <a:rPr lang="es-ES" sz="2400" dirty="0" err="1">
                <a:effectLst/>
                <a:ea typeface="Times New Roman" panose="02020603050405020304" pitchFamily="18" charset="0"/>
              </a:rPr>
              <a:t>Foligno</a:t>
            </a:r>
            <a:r>
              <a:rPr lang="es-ES" sz="2400" dirty="0">
                <a:effectLst/>
                <a:ea typeface="Times New Roman" panose="02020603050405020304" pitchFamily="18" charset="0"/>
              </a:rPr>
              <a:t> bajo el </a:t>
            </a:r>
            <a:r>
              <a:rPr lang="es-ES" sz="2400" dirty="0" err="1">
                <a:effectLst/>
                <a:ea typeface="Times New Roman" panose="02020603050405020304" pitchFamily="18" charset="0"/>
              </a:rPr>
              <a:t>Trinci</a:t>
            </a:r>
            <a:r>
              <a:rPr lang="es-ES" sz="2400" dirty="0">
                <a:effectLst/>
                <a:ea typeface="Times New Roman" panose="02020603050405020304" pitchFamily="18" charset="0"/>
              </a:rPr>
              <a:t> como una "nueva Roma", con analogías con respecto a los eventos experimentados por los fundadores míticos.</a:t>
            </a:r>
            <a:br>
              <a:rPr lang="es-ES" sz="2400" dirty="0">
                <a:effectLst/>
                <a:ea typeface="Times New Roman" panose="02020603050405020304" pitchFamily="18" charset="0"/>
              </a:rPr>
            </a:br>
            <a:r>
              <a:rPr lang="es-ES" sz="2400" dirty="0">
                <a:effectLst/>
                <a:ea typeface="Times New Roman" panose="02020603050405020304" pitchFamily="18" charset="0"/>
              </a:rPr>
              <a:t>El ciclo es fragmentario y hoy está dispuesto en dos paredes de la logia con vistas al patio de la escalera gótica (una vez al aire libre). En grandes porciones se pierde la superficie pictórica, pero el dibujo subyacente de la sinopia, de alta calidad, a menudo se ha conservado.</a:t>
            </a:r>
            <a:endParaRPr lang="es-ES" sz="2400" dirty="0"/>
          </a:p>
        </p:txBody>
      </p:sp>
    </p:spTree>
    <p:extLst>
      <p:ext uri="{BB962C8B-B14F-4D97-AF65-F5344CB8AC3E}">
        <p14:creationId xmlns:p14="http://schemas.microsoft.com/office/powerpoint/2010/main" val="40210407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6" y="365125"/>
            <a:ext cx="4885198" cy="5869420"/>
          </a:xfrm>
        </p:spPr>
        <p:txBody>
          <a:bodyPr anchor="t">
            <a:normAutofit fontScale="90000"/>
          </a:bodyPr>
          <a:lstStyle/>
          <a:p>
            <a:pPr>
              <a:spcBef>
                <a:spcPts val="600"/>
              </a:spcBef>
              <a:spcAft>
                <a:spcPts val="600"/>
              </a:spcAft>
            </a:pPr>
            <a:r>
              <a:rPr lang="es-ES" sz="2800" b="1" dirty="0"/>
              <a:t>1412. Gentile da Fabriano. Logia de </a:t>
            </a:r>
            <a:r>
              <a:rPr lang="es-ES" sz="2800" b="1" dirty="0" err="1"/>
              <a:t>Romulo</a:t>
            </a:r>
            <a:r>
              <a:rPr lang="es-ES" sz="2800" b="1" dirty="0"/>
              <a:t> y Remo. Detalle 1. Rea Silva raptada por Marte. Palazzo </a:t>
            </a:r>
            <a:r>
              <a:rPr lang="es-ES" sz="2800" b="1" dirty="0" err="1"/>
              <a:t>Trinci</a:t>
            </a:r>
            <a:r>
              <a:rPr lang="es-ES" sz="2800" b="1" dirty="0"/>
              <a:t>, </a:t>
            </a:r>
            <a:r>
              <a:rPr lang="es-ES" sz="2800" b="1" dirty="0" err="1"/>
              <a:t>Foligno</a:t>
            </a:r>
            <a:r>
              <a:rPr lang="es-ES" sz="2800" b="1" dirty="0"/>
              <a:t>.</a:t>
            </a:r>
            <a:br>
              <a:rPr lang="es-ES" sz="2800" dirty="0"/>
            </a:br>
            <a:r>
              <a:rPr lang="es-ES" sz="2700" dirty="0">
                <a:effectLst/>
                <a:latin typeface="+mn-lt"/>
                <a:ea typeface="Times New Roman" panose="02020603050405020304" pitchFamily="18" charset="0"/>
              </a:rPr>
              <a:t>La primera escena muestra el templo de las vestales imaginado como una basílica gótica con cúpulas como la Basílica de San Marcos en Venecia (donde acababa de estar el artista), donde nueve vestales, vestidas como sofisticadas nobles del siglo XV, se reúnen alrededor de un pequeño ídolo que descansa sobre una columna en el centro de un altar. </a:t>
            </a:r>
            <a:br>
              <a:rPr lang="es-ES" sz="2700" dirty="0">
                <a:effectLst/>
                <a:latin typeface="+mn-lt"/>
                <a:ea typeface="Times New Roman" panose="02020603050405020304" pitchFamily="18" charset="0"/>
              </a:rPr>
            </a:br>
            <a:r>
              <a:rPr lang="es-ES" sz="2700" dirty="0">
                <a:effectLst/>
                <a:latin typeface="+mn-lt"/>
                <a:ea typeface="Times New Roman" panose="02020603050405020304" pitchFamily="18" charset="0"/>
              </a:rPr>
              <a:t>A la derecha, en una especie de nave, Rea Silvia es tomada de Marte.</a:t>
            </a:r>
            <a:endParaRPr lang="es-ES" sz="2800" dirty="0">
              <a:latin typeface="+mn-lt"/>
            </a:endParaRPr>
          </a:p>
        </p:txBody>
      </p:sp>
      <p:pic>
        <p:nvPicPr>
          <p:cNvPr id="4" name="Imagen 3">
            <a:extLst>
              <a:ext uri="{FF2B5EF4-FFF2-40B4-BE49-F238E27FC236}">
                <a16:creationId xmlns:a16="http://schemas.microsoft.com/office/drawing/2014/main" id="{3EBCED38-E8EB-4AA1-91FC-A5ED926AFD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76143" y="0"/>
            <a:ext cx="7015857" cy="6858000"/>
          </a:xfrm>
          <a:prstGeom prst="rect">
            <a:avLst/>
          </a:prstGeom>
        </p:spPr>
      </p:pic>
    </p:spTree>
    <p:extLst>
      <p:ext uri="{BB962C8B-B14F-4D97-AF65-F5344CB8AC3E}">
        <p14:creationId xmlns:p14="http://schemas.microsoft.com/office/powerpoint/2010/main" val="6550907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399819" cy="5869420"/>
          </a:xfrm>
        </p:spPr>
        <p:txBody>
          <a:bodyPr anchor="t">
            <a:normAutofit/>
          </a:bodyPr>
          <a:lstStyle/>
          <a:p>
            <a:r>
              <a:rPr lang="es-ES" sz="2800" b="1" dirty="0"/>
              <a:t>1412. Gentile da Fabriano. Logia de </a:t>
            </a:r>
            <a:r>
              <a:rPr lang="es-ES" sz="2800" b="1" dirty="0" err="1"/>
              <a:t>Romulo</a:t>
            </a:r>
            <a:r>
              <a:rPr lang="es-ES" sz="2800" b="1" dirty="0"/>
              <a:t> y Remo. Detalle 2. Nacimiento de </a:t>
            </a:r>
            <a:r>
              <a:rPr lang="es-ES" sz="2800" b="1" dirty="0" err="1"/>
              <a:t>Romulo</a:t>
            </a:r>
            <a:r>
              <a:rPr lang="es-ES" sz="2800" b="1" dirty="0"/>
              <a:t> y Remo. Palazzo </a:t>
            </a:r>
            <a:r>
              <a:rPr lang="es-ES" sz="2800" b="1" dirty="0" err="1"/>
              <a:t>Trinci</a:t>
            </a:r>
            <a:r>
              <a:rPr lang="es-ES" sz="2800" b="1" dirty="0"/>
              <a:t>, </a:t>
            </a:r>
            <a:r>
              <a:rPr lang="es-ES" sz="2800" b="1" dirty="0" err="1"/>
              <a:t>Foligno</a:t>
            </a:r>
            <a:r>
              <a:rPr lang="es-ES" sz="2800" b="1" dirty="0"/>
              <a:t>.</a:t>
            </a:r>
            <a:br>
              <a:rPr lang="es-ES" sz="2800" b="1" dirty="0"/>
            </a:br>
            <a:br>
              <a:rPr lang="es-ES" sz="2800" dirty="0"/>
            </a:br>
            <a:r>
              <a:rPr lang="es-ES" sz="2400" dirty="0">
                <a:effectLst/>
                <a:latin typeface="+mn-lt"/>
                <a:ea typeface="Times New Roman" panose="02020603050405020304" pitchFamily="18" charset="0"/>
              </a:rPr>
              <a:t>La segunda escena, más allá del portal arqueado, muestra el </a:t>
            </a:r>
            <a:r>
              <a:rPr lang="es-ES" sz="2400" i="1" dirty="0">
                <a:effectLst/>
                <a:latin typeface="+mn-lt"/>
                <a:ea typeface="Times New Roman" panose="02020603050405020304" pitchFamily="18" charset="0"/>
              </a:rPr>
              <a:t>Nacimiento de Rómulo y Remo, </a:t>
            </a:r>
            <a:r>
              <a:rPr lang="es-ES" sz="2400" dirty="0">
                <a:effectLst/>
                <a:latin typeface="+mn-lt"/>
                <a:ea typeface="Times New Roman" panose="02020603050405020304" pitchFamily="18" charset="0"/>
              </a:rPr>
              <a:t>ambientado en un rico palacio gótico con almenas, ventanas geminadas, una terraza cubierta, chimeneas y una torreta. </a:t>
            </a:r>
            <a:br>
              <a:rPr lang="es-ES" sz="2400" dirty="0">
                <a:effectLst/>
                <a:latin typeface="+mn-lt"/>
                <a:ea typeface="Times New Roman" panose="02020603050405020304" pitchFamily="18" charset="0"/>
              </a:rPr>
            </a:br>
            <a:r>
              <a:rPr lang="es-ES" sz="2400" dirty="0">
                <a:effectLst/>
                <a:latin typeface="+mn-lt"/>
                <a:ea typeface="Times New Roman" panose="02020603050405020304" pitchFamily="18" charset="0"/>
              </a:rPr>
              <a:t>En la habitación revelada en la planta baja, gracias a una pared desaparecida, presenciamos el nacimiento de los gemelos, con un esquema no muy diferente al de la </a:t>
            </a:r>
            <a:r>
              <a:rPr lang="es-ES" sz="2400" i="1" dirty="0">
                <a:effectLst/>
                <a:latin typeface="+mn-lt"/>
                <a:ea typeface="Times New Roman" panose="02020603050405020304" pitchFamily="18" charset="0"/>
              </a:rPr>
              <a:t>Natividad de María.</a:t>
            </a:r>
            <a:r>
              <a:rPr lang="es-ES" sz="2400" dirty="0">
                <a:effectLst/>
                <a:latin typeface="+mn-lt"/>
                <a:ea typeface="Times New Roman" panose="02020603050405020304" pitchFamily="18" charset="0"/>
              </a:rPr>
              <a:t> </a:t>
            </a:r>
            <a:br>
              <a:rPr lang="es-ES" sz="2400" dirty="0">
                <a:effectLst/>
                <a:latin typeface="+mn-lt"/>
                <a:ea typeface="Times New Roman" panose="02020603050405020304" pitchFamily="18" charset="0"/>
              </a:rPr>
            </a:br>
            <a:r>
              <a:rPr lang="es-ES" sz="2400" dirty="0">
                <a:effectLst/>
                <a:latin typeface="+mn-lt"/>
                <a:ea typeface="Times New Roman" panose="02020603050405020304" pitchFamily="18" charset="0"/>
              </a:rPr>
              <a:t>Precisa es la descripción del entorno del hogar.</a:t>
            </a:r>
            <a:br>
              <a:rPr lang="es-ES" sz="2400" dirty="0">
                <a:effectLst/>
                <a:latin typeface="Times New Roman" panose="02020603050405020304" pitchFamily="18" charset="0"/>
                <a:ea typeface="Times New Roman" panose="02020603050405020304" pitchFamily="18" charset="0"/>
              </a:rPr>
            </a:br>
            <a:endParaRPr lang="es-ES" sz="2800" dirty="0">
              <a:latin typeface="+mn-lt"/>
            </a:endParaRPr>
          </a:p>
        </p:txBody>
      </p:sp>
      <p:pic>
        <p:nvPicPr>
          <p:cNvPr id="4" name="Imagen 3">
            <a:extLst>
              <a:ext uri="{FF2B5EF4-FFF2-40B4-BE49-F238E27FC236}">
                <a16:creationId xmlns:a16="http://schemas.microsoft.com/office/drawing/2014/main" id="{DEDD38FA-0110-4338-95BD-784A168740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12437" y="0"/>
            <a:ext cx="4279563" cy="6858000"/>
          </a:xfrm>
          <a:prstGeom prst="rect">
            <a:avLst/>
          </a:prstGeom>
        </p:spPr>
      </p:pic>
    </p:spTree>
    <p:extLst>
      <p:ext uri="{BB962C8B-B14F-4D97-AF65-F5344CB8AC3E}">
        <p14:creationId xmlns:p14="http://schemas.microsoft.com/office/powerpoint/2010/main" val="27431121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
            <a:ext cx="11208327" cy="1105522"/>
          </a:xfrm>
        </p:spPr>
        <p:txBody>
          <a:bodyPr anchor="ctr">
            <a:normAutofit/>
          </a:bodyPr>
          <a:lstStyle/>
          <a:p>
            <a:r>
              <a:rPr lang="es-ES" sz="2800" b="1" dirty="0"/>
              <a:t>1412. Gentile da Fabriano. Logia de </a:t>
            </a:r>
            <a:r>
              <a:rPr lang="es-ES" sz="2800" b="1" dirty="0" err="1"/>
              <a:t>Romulo</a:t>
            </a:r>
            <a:r>
              <a:rPr lang="es-ES" sz="2800" b="1" dirty="0"/>
              <a:t> y Remo. Detalle 3 (Izquierda). </a:t>
            </a:r>
            <a:r>
              <a:rPr lang="es-ES" sz="2800" b="1" dirty="0" err="1"/>
              <a:t>Faustolo</a:t>
            </a:r>
            <a:r>
              <a:rPr lang="es-ES" sz="2800" b="1" dirty="0"/>
              <a:t> recoge a </a:t>
            </a:r>
            <a:r>
              <a:rPr lang="es-ES" sz="2800" b="1" dirty="0" err="1"/>
              <a:t>Romulo</a:t>
            </a:r>
            <a:r>
              <a:rPr lang="es-ES" sz="2800" b="1" dirty="0"/>
              <a:t> y Remo. Palazzo </a:t>
            </a:r>
            <a:r>
              <a:rPr lang="es-ES" sz="2800" b="1" dirty="0" err="1"/>
              <a:t>Trinci</a:t>
            </a:r>
            <a:r>
              <a:rPr lang="es-ES" sz="2800" b="1" dirty="0"/>
              <a:t>, </a:t>
            </a:r>
            <a:r>
              <a:rPr lang="es-ES" sz="2800" b="1" dirty="0" err="1"/>
              <a:t>Foligno</a:t>
            </a:r>
            <a:r>
              <a:rPr lang="es-ES" sz="2800" b="1" dirty="0"/>
              <a:t>.</a:t>
            </a:r>
          </a:p>
        </p:txBody>
      </p:sp>
      <p:pic>
        <p:nvPicPr>
          <p:cNvPr id="4" name="Imagen 3">
            <a:extLst>
              <a:ext uri="{FF2B5EF4-FFF2-40B4-BE49-F238E27FC236}">
                <a16:creationId xmlns:a16="http://schemas.microsoft.com/office/drawing/2014/main" id="{99C6B633-D461-4241-9F42-17061D85C0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0727" y="1105523"/>
            <a:ext cx="8451273" cy="5752478"/>
          </a:xfrm>
          <a:prstGeom prst="rect">
            <a:avLst/>
          </a:prstGeom>
        </p:spPr>
      </p:pic>
      <p:sp>
        <p:nvSpPr>
          <p:cNvPr id="5" name="CuadroTexto 4">
            <a:extLst>
              <a:ext uri="{FF2B5EF4-FFF2-40B4-BE49-F238E27FC236}">
                <a16:creationId xmlns:a16="http://schemas.microsoft.com/office/drawing/2014/main" id="{B88C80C5-72F4-40AB-A511-347B42858F96}"/>
              </a:ext>
            </a:extLst>
          </p:cNvPr>
          <p:cNvSpPr txBox="1"/>
          <p:nvPr/>
        </p:nvSpPr>
        <p:spPr>
          <a:xfrm>
            <a:off x="249382" y="1205345"/>
            <a:ext cx="3311236" cy="4524315"/>
          </a:xfrm>
          <a:prstGeom prst="rect">
            <a:avLst/>
          </a:prstGeom>
          <a:noFill/>
        </p:spPr>
        <p:txBody>
          <a:bodyPr wrap="square" rtlCol="0">
            <a:spAutoFit/>
          </a:bodyPr>
          <a:lstStyle/>
          <a:p>
            <a:r>
              <a:rPr lang="es-ES" sz="2400" dirty="0">
                <a:effectLst/>
                <a:latin typeface="+mn-lt"/>
                <a:ea typeface="Times New Roman" panose="02020603050405020304" pitchFamily="18" charset="0"/>
              </a:rPr>
              <a:t>La tercera escena, muy por encima del hueco arqueado en la pared, muestra al pastor </a:t>
            </a:r>
            <a:r>
              <a:rPr lang="es-ES" sz="2400" dirty="0" err="1">
                <a:effectLst/>
                <a:latin typeface="+mn-lt"/>
                <a:ea typeface="Times New Roman" panose="02020603050405020304" pitchFamily="18" charset="0"/>
              </a:rPr>
              <a:t>Faustolo</a:t>
            </a:r>
            <a:r>
              <a:rPr lang="es-ES" sz="2400" dirty="0">
                <a:effectLst/>
                <a:latin typeface="+mn-lt"/>
                <a:ea typeface="Times New Roman" panose="02020603050405020304" pitchFamily="18" charset="0"/>
              </a:rPr>
              <a:t> encontrando a los dos gemelos abandonados (izquierda) y llevándolos a su esposa </a:t>
            </a:r>
            <a:r>
              <a:rPr lang="es-ES" sz="2400" dirty="0" err="1">
                <a:effectLst/>
                <a:latin typeface="+mn-lt"/>
                <a:ea typeface="Times New Roman" panose="02020603050405020304" pitchFamily="18" charset="0"/>
              </a:rPr>
              <a:t>Acca</a:t>
            </a:r>
            <a:r>
              <a:rPr lang="es-ES" sz="2400" dirty="0">
                <a:effectLst/>
                <a:latin typeface="+mn-lt"/>
                <a:ea typeface="Times New Roman" panose="02020603050405020304" pitchFamily="18" charset="0"/>
              </a:rPr>
              <a:t> </a:t>
            </a:r>
            <a:r>
              <a:rPr lang="es-ES" sz="2400" dirty="0" err="1">
                <a:effectLst/>
                <a:latin typeface="+mn-lt"/>
                <a:ea typeface="Times New Roman" panose="02020603050405020304" pitchFamily="18" charset="0"/>
              </a:rPr>
              <a:t>Larentia</a:t>
            </a:r>
            <a:r>
              <a:rPr lang="es-ES" sz="2400" dirty="0">
                <a:effectLst/>
                <a:latin typeface="+mn-lt"/>
                <a:ea typeface="Times New Roman" panose="02020603050405020304" pitchFamily="18" charset="0"/>
              </a:rPr>
              <a:t>, quien los recibe en su casa (derecha).</a:t>
            </a:r>
            <a:br>
              <a:rPr lang="es-ES" sz="2400" dirty="0">
                <a:effectLst/>
                <a:latin typeface="+mn-lt"/>
                <a:ea typeface="Times New Roman" panose="02020603050405020304" pitchFamily="18" charset="0"/>
              </a:rPr>
            </a:br>
            <a:endParaRPr lang="es-ES" sz="2400" dirty="0">
              <a:effectLst/>
              <a:latin typeface="+mn-lt"/>
              <a:ea typeface="Times New Roman" panose="02020603050405020304" pitchFamily="18" charset="0"/>
            </a:endParaRPr>
          </a:p>
        </p:txBody>
      </p:sp>
    </p:spTree>
    <p:extLst>
      <p:ext uri="{BB962C8B-B14F-4D97-AF65-F5344CB8AC3E}">
        <p14:creationId xmlns:p14="http://schemas.microsoft.com/office/powerpoint/2010/main" val="24634795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b="1" dirty="0"/>
              <a:t>1412. Gentile da Fabriano. Logia de </a:t>
            </a:r>
            <a:r>
              <a:rPr lang="es-ES" sz="2800" b="1" dirty="0" err="1"/>
              <a:t>Romulo</a:t>
            </a:r>
            <a:r>
              <a:rPr lang="es-ES" sz="2800" b="1" dirty="0"/>
              <a:t> y Remo. Detalle 3 (derecha). </a:t>
            </a:r>
            <a:r>
              <a:rPr lang="es-ES" sz="2800" b="1" dirty="0" err="1"/>
              <a:t>Faustolo</a:t>
            </a:r>
            <a:r>
              <a:rPr lang="es-ES" sz="2800" b="1" dirty="0"/>
              <a:t> lleva a </a:t>
            </a:r>
            <a:r>
              <a:rPr lang="es-ES" sz="2800" b="1" dirty="0" err="1"/>
              <a:t>Romulo</a:t>
            </a:r>
            <a:r>
              <a:rPr lang="es-ES" sz="2800" b="1" dirty="0"/>
              <a:t> y Remo a </a:t>
            </a:r>
            <a:r>
              <a:rPr lang="es-ES" sz="2800" b="1" dirty="0" err="1"/>
              <a:t>Acca</a:t>
            </a:r>
            <a:r>
              <a:rPr lang="es-ES" sz="2800" b="1" dirty="0"/>
              <a:t> </a:t>
            </a:r>
            <a:r>
              <a:rPr lang="es-ES" sz="2800" b="1" dirty="0" err="1"/>
              <a:t>Larentia</a:t>
            </a:r>
            <a:r>
              <a:rPr lang="es-ES" sz="2800" b="1" dirty="0"/>
              <a:t>. Palazzo </a:t>
            </a:r>
            <a:r>
              <a:rPr lang="es-ES" sz="2800" b="1" dirty="0" err="1"/>
              <a:t>Trinci</a:t>
            </a:r>
            <a:r>
              <a:rPr lang="es-ES" sz="2800" b="1" dirty="0"/>
              <a:t>, </a:t>
            </a:r>
            <a:r>
              <a:rPr lang="es-ES" sz="2800" b="1" dirty="0" err="1"/>
              <a:t>Foligno</a:t>
            </a:r>
            <a:r>
              <a:rPr lang="es-ES" sz="2800" b="1" dirty="0"/>
              <a:t>.</a:t>
            </a:r>
            <a:br>
              <a:rPr lang="es-ES" sz="2800" dirty="0"/>
            </a:br>
            <a:endParaRPr lang="es-ES" sz="2800" dirty="0"/>
          </a:p>
        </p:txBody>
      </p:sp>
      <p:pic>
        <p:nvPicPr>
          <p:cNvPr id="4" name="Imagen 3">
            <a:extLst>
              <a:ext uri="{FF2B5EF4-FFF2-40B4-BE49-F238E27FC236}">
                <a16:creationId xmlns:a16="http://schemas.microsoft.com/office/drawing/2014/main" id="{A0C7BEC8-54FE-42B8-BCD3-B46D7807E8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38372" y="0"/>
            <a:ext cx="8653628" cy="6858000"/>
          </a:xfrm>
          <a:prstGeom prst="rect">
            <a:avLst/>
          </a:prstGeom>
        </p:spPr>
      </p:pic>
    </p:spTree>
    <p:extLst>
      <p:ext uri="{BB962C8B-B14F-4D97-AF65-F5344CB8AC3E}">
        <p14:creationId xmlns:p14="http://schemas.microsoft.com/office/powerpoint/2010/main" val="17594177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4" y="365125"/>
            <a:ext cx="4641273" cy="5869420"/>
          </a:xfrm>
        </p:spPr>
        <p:txBody>
          <a:bodyPr anchor="t">
            <a:normAutofit/>
          </a:bodyPr>
          <a:lstStyle/>
          <a:p>
            <a:r>
              <a:rPr lang="es-ES" sz="2400" dirty="0">
                <a:solidFill>
                  <a:srgbClr val="202122"/>
                </a:solidFill>
                <a:effectLst/>
                <a:latin typeface="+mn-lt"/>
                <a:ea typeface="Times New Roman" panose="02020603050405020304" pitchFamily="18" charset="0"/>
              </a:rPr>
              <a:t>En la escena bajo el arco Rea Silvia es condenada a muerte, a través del entierro vivo: es la escena más agitada, con un gran número de soldados y otros personajes.</a:t>
            </a:r>
            <a:br>
              <a:rPr lang="es-ES" sz="2400" dirty="0">
                <a:effectLst/>
                <a:latin typeface="+mn-lt"/>
                <a:ea typeface="Times New Roman" panose="02020603050405020304" pitchFamily="18" charset="0"/>
              </a:rPr>
            </a:br>
            <a:br>
              <a:rPr lang="es-ES" sz="1050" dirty="0"/>
            </a:br>
            <a:endParaRPr lang="es-ES" sz="2400" dirty="0"/>
          </a:p>
        </p:txBody>
      </p:sp>
      <p:pic>
        <p:nvPicPr>
          <p:cNvPr id="4" name="Imagen 3">
            <a:extLst>
              <a:ext uri="{FF2B5EF4-FFF2-40B4-BE49-F238E27FC236}">
                <a16:creationId xmlns:a16="http://schemas.microsoft.com/office/drawing/2014/main" id="{A50AABAF-436D-46DD-913B-47AD795230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4580" y="1482436"/>
            <a:ext cx="7167419" cy="5375564"/>
          </a:xfrm>
          <a:prstGeom prst="rect">
            <a:avLst/>
          </a:prstGeom>
        </p:spPr>
      </p:pic>
      <p:sp>
        <p:nvSpPr>
          <p:cNvPr id="5" name="Título 1">
            <a:extLst>
              <a:ext uri="{FF2B5EF4-FFF2-40B4-BE49-F238E27FC236}">
                <a16:creationId xmlns:a16="http://schemas.microsoft.com/office/drawing/2014/main" id="{BF7E8B74-630B-4C5E-9E01-1EA043701F28}"/>
              </a:ext>
            </a:extLst>
          </p:cNvPr>
          <p:cNvSpPr txBox="1">
            <a:spLocks/>
          </p:cNvSpPr>
          <p:nvPr/>
        </p:nvSpPr>
        <p:spPr>
          <a:xfrm>
            <a:off x="5024580" y="1"/>
            <a:ext cx="7167419" cy="1482436"/>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800" b="1" dirty="0"/>
              <a:t>1412. Gentile da Fabriano. Logia de </a:t>
            </a:r>
            <a:r>
              <a:rPr lang="es-ES" sz="2800" b="1" dirty="0" err="1"/>
              <a:t>Romulo</a:t>
            </a:r>
            <a:r>
              <a:rPr lang="es-ES" sz="2800" b="1" dirty="0"/>
              <a:t> y Remo. Detalle 4. Rea Silva condenada a muerte. Palazzo </a:t>
            </a:r>
            <a:r>
              <a:rPr lang="es-ES" sz="2800" b="1" dirty="0" err="1"/>
              <a:t>Trinci</a:t>
            </a:r>
            <a:r>
              <a:rPr lang="es-ES" sz="2800" b="1" dirty="0"/>
              <a:t>, </a:t>
            </a:r>
            <a:r>
              <a:rPr lang="es-ES" sz="2800" b="1" dirty="0" err="1"/>
              <a:t>Foligno</a:t>
            </a:r>
            <a:r>
              <a:rPr lang="es-ES" sz="2800" b="1" dirty="0"/>
              <a:t>.</a:t>
            </a:r>
            <a:endParaRPr lang="es-ES" sz="2000" dirty="0"/>
          </a:p>
        </p:txBody>
      </p:sp>
    </p:spTree>
    <p:extLst>
      <p:ext uri="{BB962C8B-B14F-4D97-AF65-F5344CB8AC3E}">
        <p14:creationId xmlns:p14="http://schemas.microsoft.com/office/powerpoint/2010/main" val="18495250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365125"/>
            <a:ext cx="2840183" cy="5869420"/>
          </a:xfrm>
        </p:spPr>
        <p:txBody>
          <a:bodyPr anchor="t">
            <a:normAutofit/>
          </a:bodyPr>
          <a:lstStyle/>
          <a:p>
            <a:r>
              <a:rPr lang="it-IT" sz="2800" b="1" dirty="0"/>
              <a:t>1412. Gentile da Fabriano. Logia de Romulo y Remo. Detalle 5. Asedio a Albalonga. Palazzo Trinci, Foligno.</a:t>
            </a:r>
            <a:br>
              <a:rPr lang="it-IT" sz="2800" dirty="0"/>
            </a:br>
            <a:r>
              <a:rPr lang="es-ES" sz="2400" dirty="0">
                <a:effectLst/>
                <a:latin typeface="+mn-lt"/>
                <a:ea typeface="Times New Roman" panose="02020603050405020304" pitchFamily="18" charset="0"/>
              </a:rPr>
              <a:t>Las escenas quinta y sexta están más dañadas y muestran el asedio de </a:t>
            </a:r>
            <a:r>
              <a:rPr lang="es-ES" sz="2400" dirty="0" err="1">
                <a:effectLst/>
                <a:latin typeface="+mn-lt"/>
                <a:ea typeface="Times New Roman" panose="02020603050405020304" pitchFamily="18" charset="0"/>
              </a:rPr>
              <a:t>Albalonga</a:t>
            </a:r>
            <a:r>
              <a:rPr lang="es-ES" sz="2400" dirty="0">
                <a:effectLst/>
                <a:latin typeface="+mn-lt"/>
                <a:ea typeface="Times New Roman" panose="02020603050405020304" pitchFamily="18" charset="0"/>
              </a:rPr>
              <a:t> y la deposición de Amulio, padre de Rea Silvia, del trono de la ciudad. </a:t>
            </a:r>
            <a:endParaRPr lang="es-ES" sz="2800" dirty="0"/>
          </a:p>
        </p:txBody>
      </p:sp>
      <p:pic>
        <p:nvPicPr>
          <p:cNvPr id="4" name="Imagen 3">
            <a:extLst>
              <a:ext uri="{FF2B5EF4-FFF2-40B4-BE49-F238E27FC236}">
                <a16:creationId xmlns:a16="http://schemas.microsoft.com/office/drawing/2014/main" id="{84A12641-1786-420E-B81F-A5160517ED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0" y="0"/>
            <a:ext cx="9144000" cy="6858000"/>
          </a:xfrm>
          <a:prstGeom prst="rect">
            <a:avLst/>
          </a:prstGeom>
        </p:spPr>
      </p:pic>
    </p:spTree>
    <p:extLst>
      <p:ext uri="{BB962C8B-B14F-4D97-AF65-F5344CB8AC3E}">
        <p14:creationId xmlns:p14="http://schemas.microsoft.com/office/powerpoint/2010/main" val="37484727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654144" cy="5869420"/>
          </a:xfrm>
        </p:spPr>
        <p:txBody>
          <a:bodyPr anchor="t">
            <a:normAutofit/>
          </a:bodyPr>
          <a:lstStyle/>
          <a:p>
            <a:r>
              <a:rPr lang="es-ES" sz="2800" dirty="0"/>
              <a:t>1412. Gentile da Fabriano. Logia de </a:t>
            </a:r>
            <a:r>
              <a:rPr lang="es-ES" sz="2800" dirty="0" err="1"/>
              <a:t>Romulo</a:t>
            </a:r>
            <a:r>
              <a:rPr lang="es-ES" sz="2800" dirty="0"/>
              <a:t> y Remo. Detalle 6. Destitución rey Amulio. Palazzo </a:t>
            </a:r>
            <a:r>
              <a:rPr lang="es-ES" sz="2800" dirty="0" err="1"/>
              <a:t>Trinci</a:t>
            </a:r>
            <a:r>
              <a:rPr lang="es-ES" sz="2800" dirty="0"/>
              <a:t>, </a:t>
            </a:r>
            <a:r>
              <a:rPr lang="es-ES" sz="2800" dirty="0" err="1"/>
              <a:t>Foligno</a:t>
            </a:r>
            <a:r>
              <a:rPr lang="es-ES" sz="2800" dirty="0"/>
              <a:t>.</a:t>
            </a:r>
            <a:br>
              <a:rPr lang="es-ES" sz="2800" dirty="0"/>
            </a:br>
            <a:br>
              <a:rPr lang="es-ES" sz="2800" dirty="0"/>
            </a:br>
            <a:br>
              <a:rPr lang="es-ES" sz="2800" dirty="0"/>
            </a:br>
            <a:r>
              <a:rPr lang="es-ES" sz="2400" dirty="0">
                <a:effectLst/>
                <a:latin typeface="+mn-lt"/>
                <a:ea typeface="Times New Roman" panose="02020603050405020304" pitchFamily="18" charset="0"/>
              </a:rPr>
              <a:t>Bajo estas obras, en una cavidad de la pared sobre el portal, se había insertado el antiguo relieve de </a:t>
            </a:r>
            <a:r>
              <a:rPr lang="es-ES" sz="2400" i="1" dirty="0">
                <a:effectLst/>
                <a:latin typeface="+mn-lt"/>
                <a:ea typeface="Times New Roman" panose="02020603050405020304" pitchFamily="18" charset="0"/>
              </a:rPr>
              <a:t>Hermes con la </a:t>
            </a:r>
            <a:r>
              <a:rPr lang="es-ES" sz="2400" i="1" dirty="0" err="1">
                <a:effectLst/>
                <a:latin typeface="+mn-lt"/>
                <a:ea typeface="Times New Roman" panose="02020603050405020304" pitchFamily="18" charset="0"/>
              </a:rPr>
              <a:t>cabra,</a:t>
            </a:r>
            <a:r>
              <a:rPr lang="es-ES" sz="2400" dirty="0" err="1">
                <a:effectLst/>
                <a:latin typeface="+mn-lt"/>
                <a:ea typeface="Times New Roman" panose="02020603050405020304" pitchFamily="18" charset="0"/>
              </a:rPr>
              <a:t>para</a:t>
            </a:r>
            <a:r>
              <a:rPr lang="es-ES" sz="2400" dirty="0">
                <a:effectLst/>
                <a:latin typeface="+mn-lt"/>
                <a:ea typeface="Times New Roman" panose="02020603050405020304" pitchFamily="18" charset="0"/>
              </a:rPr>
              <a:t> fortalecer el vínculo con el pasado.</a:t>
            </a:r>
            <a:br>
              <a:rPr lang="es-ES" sz="2800" dirty="0">
                <a:effectLst/>
                <a:latin typeface="+mn-lt"/>
                <a:ea typeface="Times New Roman" panose="02020603050405020304" pitchFamily="18" charset="0"/>
              </a:rPr>
            </a:br>
            <a:endParaRPr lang="es-ES" sz="2800" dirty="0"/>
          </a:p>
        </p:txBody>
      </p:sp>
      <p:pic>
        <p:nvPicPr>
          <p:cNvPr id="4" name="Imagen 3">
            <a:extLst>
              <a:ext uri="{FF2B5EF4-FFF2-40B4-BE49-F238E27FC236}">
                <a16:creationId xmlns:a16="http://schemas.microsoft.com/office/drawing/2014/main" id="{C8911830-ACA4-4CF0-8395-ED5BC14760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66762" y="0"/>
            <a:ext cx="4025238" cy="6858000"/>
          </a:xfrm>
          <a:prstGeom prst="rect">
            <a:avLst/>
          </a:prstGeom>
        </p:spPr>
      </p:pic>
    </p:spTree>
    <p:extLst>
      <p:ext uri="{BB962C8B-B14F-4D97-AF65-F5344CB8AC3E}">
        <p14:creationId xmlns:p14="http://schemas.microsoft.com/office/powerpoint/2010/main" val="32846605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7" y="365125"/>
            <a:ext cx="2812474" cy="5869420"/>
          </a:xfrm>
        </p:spPr>
        <p:txBody>
          <a:bodyPr anchor="t">
            <a:normAutofit/>
          </a:bodyPr>
          <a:lstStyle/>
          <a:p>
            <a:r>
              <a:rPr lang="es-ES" sz="2800" dirty="0"/>
              <a:t>1412. Gentile da Fabriano. Salón de los gigantes. Palazzo </a:t>
            </a:r>
            <a:r>
              <a:rPr lang="es-ES" sz="2800" dirty="0" err="1"/>
              <a:t>Trinci</a:t>
            </a:r>
            <a:r>
              <a:rPr lang="es-ES" sz="2800" dirty="0"/>
              <a:t>, </a:t>
            </a:r>
            <a:r>
              <a:rPr lang="es-ES" sz="2800" dirty="0" err="1"/>
              <a:t>Foligno</a:t>
            </a:r>
            <a:r>
              <a:rPr lang="es-ES" sz="2800" dirty="0"/>
              <a:t>.</a:t>
            </a:r>
            <a:br>
              <a:rPr lang="es-ES" sz="2800" dirty="0"/>
            </a:br>
            <a:endParaRPr lang="es-ES" sz="2800" dirty="0"/>
          </a:p>
        </p:txBody>
      </p:sp>
      <p:pic>
        <p:nvPicPr>
          <p:cNvPr id="4" name="Imagen 3">
            <a:extLst>
              <a:ext uri="{FF2B5EF4-FFF2-40B4-BE49-F238E27FC236}">
                <a16:creationId xmlns:a16="http://schemas.microsoft.com/office/drawing/2014/main" id="{9CD85E62-988A-4FD2-A3E5-0D690E126C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0" y="0"/>
            <a:ext cx="9144000" cy="6858000"/>
          </a:xfrm>
          <a:prstGeom prst="rect">
            <a:avLst/>
          </a:prstGeom>
        </p:spPr>
      </p:pic>
    </p:spTree>
    <p:extLst>
      <p:ext uri="{BB962C8B-B14F-4D97-AF65-F5344CB8AC3E}">
        <p14:creationId xmlns:p14="http://schemas.microsoft.com/office/powerpoint/2010/main" val="30107814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7" y="365125"/>
            <a:ext cx="2812474" cy="5869420"/>
          </a:xfrm>
        </p:spPr>
        <p:txBody>
          <a:bodyPr anchor="t">
            <a:normAutofit/>
          </a:bodyPr>
          <a:lstStyle/>
          <a:p>
            <a:r>
              <a:rPr lang="es-ES" sz="2800" dirty="0"/>
              <a:t>1412. Gentile da Fabriano. Salón de los gigantes. Palazzo </a:t>
            </a:r>
            <a:r>
              <a:rPr lang="es-ES" sz="2800" dirty="0" err="1"/>
              <a:t>Trinci</a:t>
            </a:r>
            <a:r>
              <a:rPr lang="es-ES" sz="2800" dirty="0"/>
              <a:t>, </a:t>
            </a:r>
            <a:r>
              <a:rPr lang="es-ES" sz="2800" dirty="0" err="1"/>
              <a:t>Foligno</a:t>
            </a:r>
            <a:r>
              <a:rPr lang="es-ES" sz="2800" dirty="0"/>
              <a:t>.</a:t>
            </a:r>
            <a:br>
              <a:rPr lang="es-ES" sz="2800" dirty="0"/>
            </a:br>
            <a:endParaRPr lang="es-ES" sz="2800" dirty="0"/>
          </a:p>
        </p:txBody>
      </p:sp>
      <p:pic>
        <p:nvPicPr>
          <p:cNvPr id="5" name="Imagen 4">
            <a:extLst>
              <a:ext uri="{FF2B5EF4-FFF2-40B4-BE49-F238E27FC236}">
                <a16:creationId xmlns:a16="http://schemas.microsoft.com/office/drawing/2014/main" id="{190933D3-5A2A-43B2-83BD-D70DAA6208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0" y="0"/>
            <a:ext cx="9144000" cy="6858000"/>
          </a:xfrm>
          <a:prstGeom prst="rect">
            <a:avLst/>
          </a:prstGeom>
        </p:spPr>
      </p:pic>
    </p:spTree>
    <p:extLst>
      <p:ext uri="{BB962C8B-B14F-4D97-AF65-F5344CB8AC3E}">
        <p14:creationId xmlns:p14="http://schemas.microsoft.com/office/powerpoint/2010/main" val="26845687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13280" cy="5869420"/>
          </a:xfrm>
        </p:spPr>
        <p:txBody>
          <a:bodyPr anchor="t">
            <a:normAutofit/>
          </a:bodyPr>
          <a:lstStyle/>
          <a:p>
            <a:r>
              <a:rPr lang="it-IT" sz="2800" dirty="0"/>
              <a:t>1412. Gentile da Fabriano. Salón de los Gigantes. Cincinnato. Palazzo Trinci, Foligno</a:t>
            </a:r>
            <a:endParaRPr lang="es-ES" sz="2800" dirty="0"/>
          </a:p>
        </p:txBody>
      </p:sp>
      <p:pic>
        <p:nvPicPr>
          <p:cNvPr id="4" name="Imagen 3">
            <a:extLst>
              <a:ext uri="{FF2B5EF4-FFF2-40B4-BE49-F238E27FC236}">
                <a16:creationId xmlns:a16="http://schemas.microsoft.com/office/drawing/2014/main" id="{FAEF781E-87E3-4116-829F-E4AABB4853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5898" y="0"/>
            <a:ext cx="5166102" cy="6858000"/>
          </a:xfrm>
          <a:prstGeom prst="rect">
            <a:avLst/>
          </a:prstGeom>
        </p:spPr>
      </p:pic>
    </p:spTree>
    <p:extLst>
      <p:ext uri="{BB962C8B-B14F-4D97-AF65-F5344CB8AC3E}">
        <p14:creationId xmlns:p14="http://schemas.microsoft.com/office/powerpoint/2010/main" val="8398963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13280" cy="5869420"/>
          </a:xfrm>
        </p:spPr>
        <p:txBody>
          <a:bodyPr anchor="t">
            <a:normAutofit/>
          </a:bodyPr>
          <a:lstStyle/>
          <a:p>
            <a:r>
              <a:rPr lang="es-ES" sz="2800" dirty="0"/>
              <a:t>1412. Gentile da Fabriano. Salón de los Gigantes. Escipión el Africano. Palazzo </a:t>
            </a:r>
            <a:r>
              <a:rPr lang="es-ES" sz="2800" dirty="0" err="1"/>
              <a:t>Trinci</a:t>
            </a:r>
            <a:r>
              <a:rPr lang="es-ES" sz="2800" dirty="0"/>
              <a:t>, </a:t>
            </a:r>
            <a:r>
              <a:rPr lang="es-ES" sz="2800" dirty="0" err="1"/>
              <a:t>Foligno</a:t>
            </a:r>
            <a:endParaRPr lang="es-ES" sz="2800" dirty="0"/>
          </a:p>
        </p:txBody>
      </p:sp>
      <p:pic>
        <p:nvPicPr>
          <p:cNvPr id="4" name="Imagen 3">
            <a:extLst>
              <a:ext uri="{FF2B5EF4-FFF2-40B4-BE49-F238E27FC236}">
                <a16:creationId xmlns:a16="http://schemas.microsoft.com/office/drawing/2014/main" id="{4AD43D9D-1AD8-4A73-A920-1D5E3F62B3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5898" y="0"/>
            <a:ext cx="5166102" cy="6858000"/>
          </a:xfrm>
          <a:prstGeom prst="rect">
            <a:avLst/>
          </a:prstGeom>
        </p:spPr>
      </p:pic>
    </p:spTree>
    <p:extLst>
      <p:ext uri="{BB962C8B-B14F-4D97-AF65-F5344CB8AC3E}">
        <p14:creationId xmlns:p14="http://schemas.microsoft.com/office/powerpoint/2010/main" val="30301126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13280" cy="5869420"/>
          </a:xfrm>
        </p:spPr>
        <p:txBody>
          <a:bodyPr anchor="t">
            <a:normAutofit/>
          </a:bodyPr>
          <a:lstStyle/>
          <a:p>
            <a:r>
              <a:rPr lang="it-IT" sz="2800" dirty="0"/>
              <a:t>1412. Gentile da Fabriano. Salón de los Gigantes. Fabrizio. Palazzo Trinci, Foligno</a:t>
            </a:r>
            <a:endParaRPr lang="es-ES" sz="2800" dirty="0"/>
          </a:p>
        </p:txBody>
      </p:sp>
      <p:pic>
        <p:nvPicPr>
          <p:cNvPr id="4" name="Imagen 3">
            <a:extLst>
              <a:ext uri="{FF2B5EF4-FFF2-40B4-BE49-F238E27FC236}">
                <a16:creationId xmlns:a16="http://schemas.microsoft.com/office/drawing/2014/main" id="{BCB2305A-1710-49C9-9E11-8D7EE807C7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5898" y="0"/>
            <a:ext cx="5166102" cy="6858000"/>
          </a:xfrm>
          <a:prstGeom prst="rect">
            <a:avLst/>
          </a:prstGeom>
        </p:spPr>
      </p:pic>
    </p:spTree>
    <p:extLst>
      <p:ext uri="{BB962C8B-B14F-4D97-AF65-F5344CB8AC3E}">
        <p14:creationId xmlns:p14="http://schemas.microsoft.com/office/powerpoint/2010/main" val="36905533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13280" cy="5869420"/>
          </a:xfrm>
        </p:spPr>
        <p:txBody>
          <a:bodyPr anchor="t">
            <a:normAutofit/>
          </a:bodyPr>
          <a:lstStyle/>
          <a:p>
            <a:r>
              <a:rPr lang="es-ES" sz="2800" dirty="0"/>
              <a:t>1412. Gentile da Fabriano. Salón de los Gigantes. Marco Claudio Marcelo. Palazzo </a:t>
            </a:r>
            <a:r>
              <a:rPr lang="es-ES" sz="2800" dirty="0" err="1"/>
              <a:t>Trinci</a:t>
            </a:r>
            <a:r>
              <a:rPr lang="es-ES" sz="2800" dirty="0"/>
              <a:t>, </a:t>
            </a:r>
            <a:r>
              <a:rPr lang="es-ES" sz="2800" dirty="0" err="1"/>
              <a:t>Foligno</a:t>
            </a:r>
            <a:endParaRPr lang="es-ES" sz="2800" dirty="0"/>
          </a:p>
        </p:txBody>
      </p:sp>
      <p:pic>
        <p:nvPicPr>
          <p:cNvPr id="4" name="Imagen 3">
            <a:extLst>
              <a:ext uri="{FF2B5EF4-FFF2-40B4-BE49-F238E27FC236}">
                <a16:creationId xmlns:a16="http://schemas.microsoft.com/office/drawing/2014/main" id="{68EC93DE-06BE-49D7-9BB0-3033ABA59D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5898" y="0"/>
            <a:ext cx="5166102" cy="6858000"/>
          </a:xfrm>
          <a:prstGeom prst="rect">
            <a:avLst/>
          </a:prstGeom>
        </p:spPr>
      </p:pic>
    </p:spTree>
    <p:extLst>
      <p:ext uri="{BB962C8B-B14F-4D97-AF65-F5344CB8AC3E}">
        <p14:creationId xmlns:p14="http://schemas.microsoft.com/office/powerpoint/2010/main" val="8057941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13280" cy="5869420"/>
          </a:xfrm>
        </p:spPr>
        <p:txBody>
          <a:bodyPr anchor="t">
            <a:normAutofit/>
          </a:bodyPr>
          <a:lstStyle/>
          <a:p>
            <a:r>
              <a:rPr lang="es-ES" sz="2800" dirty="0"/>
              <a:t>1412. Gentile da Fabriano. Salón de los Gigantes. Marco Curio </a:t>
            </a:r>
            <a:r>
              <a:rPr lang="es-ES" sz="2800" dirty="0" err="1"/>
              <a:t>Dentato</a:t>
            </a:r>
            <a:r>
              <a:rPr lang="es-ES" sz="2800" dirty="0"/>
              <a:t>. Palazzo </a:t>
            </a:r>
            <a:r>
              <a:rPr lang="es-ES" sz="2800" dirty="0" err="1"/>
              <a:t>Trinci</a:t>
            </a:r>
            <a:r>
              <a:rPr lang="es-ES" sz="2800" dirty="0"/>
              <a:t>, </a:t>
            </a:r>
            <a:r>
              <a:rPr lang="es-ES" sz="2800" dirty="0" err="1"/>
              <a:t>Foligno</a:t>
            </a:r>
            <a:endParaRPr lang="es-ES" sz="2800" dirty="0"/>
          </a:p>
        </p:txBody>
      </p:sp>
      <p:pic>
        <p:nvPicPr>
          <p:cNvPr id="4" name="Imagen 3">
            <a:extLst>
              <a:ext uri="{FF2B5EF4-FFF2-40B4-BE49-F238E27FC236}">
                <a16:creationId xmlns:a16="http://schemas.microsoft.com/office/drawing/2014/main" id="{D2540272-0BCC-4B84-9915-3EB96764FA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5898" y="0"/>
            <a:ext cx="5166102" cy="6858000"/>
          </a:xfrm>
          <a:prstGeom prst="rect">
            <a:avLst/>
          </a:prstGeom>
        </p:spPr>
      </p:pic>
    </p:spTree>
    <p:extLst>
      <p:ext uri="{BB962C8B-B14F-4D97-AF65-F5344CB8AC3E}">
        <p14:creationId xmlns:p14="http://schemas.microsoft.com/office/powerpoint/2010/main" val="4617392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13280" cy="5869420"/>
          </a:xfrm>
        </p:spPr>
        <p:txBody>
          <a:bodyPr anchor="t">
            <a:normAutofit/>
          </a:bodyPr>
          <a:lstStyle/>
          <a:p>
            <a:r>
              <a:rPr lang="it-IT" sz="2800" dirty="0"/>
              <a:t>1412. Gentile da Fabriano. Salón de los Gigantes. Muzio Scevola. Palazzo Trinci, Foligno</a:t>
            </a:r>
            <a:endParaRPr lang="es-ES" sz="2800" dirty="0"/>
          </a:p>
        </p:txBody>
      </p:sp>
      <p:pic>
        <p:nvPicPr>
          <p:cNvPr id="4" name="Imagen 3">
            <a:extLst>
              <a:ext uri="{FF2B5EF4-FFF2-40B4-BE49-F238E27FC236}">
                <a16:creationId xmlns:a16="http://schemas.microsoft.com/office/drawing/2014/main" id="{0D7AAF48-937F-46A4-B6D1-5C0F7B2751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5898" y="0"/>
            <a:ext cx="5166102" cy="6858000"/>
          </a:xfrm>
          <a:prstGeom prst="rect">
            <a:avLst/>
          </a:prstGeom>
        </p:spPr>
      </p:pic>
    </p:spTree>
    <p:extLst>
      <p:ext uri="{BB962C8B-B14F-4D97-AF65-F5344CB8AC3E}">
        <p14:creationId xmlns:p14="http://schemas.microsoft.com/office/powerpoint/2010/main" val="15662779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1EF642-5A96-4A0E-8635-F2DD69A4612E}"/>
              </a:ext>
            </a:extLst>
          </p:cNvPr>
          <p:cNvSpPr>
            <a:spLocks noGrp="1"/>
          </p:cNvSpPr>
          <p:nvPr>
            <p:ph type="title"/>
          </p:nvPr>
        </p:nvSpPr>
        <p:spPr>
          <a:xfrm>
            <a:off x="387927" y="1"/>
            <a:ext cx="11402291" cy="681036"/>
          </a:xfrm>
        </p:spPr>
        <p:txBody>
          <a:bodyPr>
            <a:normAutofit/>
          </a:bodyPr>
          <a:lstStyle/>
          <a:p>
            <a:pPr algn="ctr"/>
            <a:r>
              <a:rPr lang="es-ES" sz="3200" b="1" dirty="0"/>
              <a:t>Salón de las Artes Liberales y los Planetas. Palazzo </a:t>
            </a:r>
            <a:r>
              <a:rPr lang="es-ES" sz="3200" b="1" dirty="0" err="1"/>
              <a:t>Trinci</a:t>
            </a:r>
            <a:r>
              <a:rPr lang="es-ES" sz="3200" b="1" dirty="0"/>
              <a:t>, </a:t>
            </a:r>
            <a:r>
              <a:rPr lang="es-ES" sz="3200" b="1" dirty="0" err="1"/>
              <a:t>Foligno</a:t>
            </a:r>
            <a:r>
              <a:rPr lang="es-ES" sz="3200" b="1" dirty="0"/>
              <a:t>.</a:t>
            </a:r>
          </a:p>
        </p:txBody>
      </p:sp>
      <p:sp>
        <p:nvSpPr>
          <p:cNvPr id="3" name="Marcador de contenido 2">
            <a:extLst>
              <a:ext uri="{FF2B5EF4-FFF2-40B4-BE49-F238E27FC236}">
                <a16:creationId xmlns:a16="http://schemas.microsoft.com/office/drawing/2014/main" id="{719FA4FE-7C8F-4164-9EE1-4E8440C100EF}"/>
              </a:ext>
            </a:extLst>
          </p:cNvPr>
          <p:cNvSpPr>
            <a:spLocks noGrp="1"/>
          </p:cNvSpPr>
          <p:nvPr>
            <p:ph idx="1"/>
          </p:nvPr>
        </p:nvSpPr>
        <p:spPr>
          <a:xfrm>
            <a:off x="401782" y="681037"/>
            <a:ext cx="11540835" cy="5941436"/>
          </a:xfrm>
        </p:spPr>
        <p:txBody>
          <a:bodyPr>
            <a:normAutofit fontScale="55000" lnSpcReduction="20000"/>
          </a:bodyPr>
          <a:lstStyle/>
          <a:p>
            <a:pPr algn="l"/>
            <a:r>
              <a:rPr lang="es-ES" sz="3800" b="0" i="0" dirty="0">
                <a:effectLst/>
              </a:rPr>
              <a:t>La mitad de la sala está ocupada por representaciones de </a:t>
            </a:r>
            <a:r>
              <a:rPr lang="es-ES" sz="3800" b="0" i="1" u="none" strike="noStrike" dirty="0">
                <a:effectLst/>
              </a:rPr>
              <a:t>las Artes Liberales, </a:t>
            </a:r>
            <a:r>
              <a:rPr lang="es-ES" sz="3800" b="0" i="0" dirty="0">
                <a:effectLst/>
              </a:rPr>
              <a:t>el </a:t>
            </a:r>
            <a:r>
              <a:rPr lang="es-ES" sz="3800" b="0" i="0" u="none" strike="noStrike" dirty="0">
                <a:effectLst/>
              </a:rPr>
              <a:t>Trivium</a:t>
            </a:r>
            <a:r>
              <a:rPr lang="es-ES" sz="3800" b="0" i="0" dirty="0">
                <a:effectLst/>
              </a:rPr>
              <a:t> y el </a:t>
            </a:r>
            <a:r>
              <a:rPr lang="es-ES" sz="3800" b="0" i="0" u="none" strike="noStrike" dirty="0">
                <a:effectLst/>
              </a:rPr>
              <a:t>Quadrivium</a:t>
            </a:r>
            <a:r>
              <a:rPr lang="es-ES" sz="3800" b="0" i="0" dirty="0">
                <a:effectLst/>
              </a:rPr>
              <a:t> más </a:t>
            </a:r>
            <a:r>
              <a:rPr lang="es-ES" sz="3800" b="0" i="1" dirty="0" err="1">
                <a:effectLst/>
              </a:rPr>
              <a:t>Filosofía,</a:t>
            </a:r>
            <a:r>
              <a:rPr lang="es-ES" sz="3800" b="0" i="0" dirty="0" err="1">
                <a:effectLst/>
              </a:rPr>
              <a:t>como</a:t>
            </a:r>
            <a:r>
              <a:rPr lang="es-ES" sz="3800" b="0" i="0" dirty="0">
                <a:effectLst/>
              </a:rPr>
              <a:t> figuras femeninas simbólicas que intentan instruir a los niños debajo de suntuosos tronos arquitectónicos góticos; la otra mitad muestra la representación de los planetas, intercalada con discos iridiscentes con representaciones que aluden a </a:t>
            </a:r>
            <a:r>
              <a:rPr lang="es-ES" sz="3800" b="0" i="1" dirty="0">
                <a:effectLst/>
              </a:rPr>
              <a:t>las Edades del Hombre</a:t>
            </a:r>
            <a:r>
              <a:rPr lang="es-ES" sz="3800" b="0" i="0" dirty="0">
                <a:effectLst/>
              </a:rPr>
              <a:t> y las Horas del </a:t>
            </a:r>
            <a:r>
              <a:rPr lang="es-ES" sz="3800" b="0" i="1" dirty="0">
                <a:effectLst/>
              </a:rPr>
              <a:t>Día.</a:t>
            </a:r>
            <a:r>
              <a:rPr lang="es-ES" sz="3800" b="0" i="0" dirty="0">
                <a:effectLst/>
              </a:rPr>
              <a:t> Entre las diversas representaciones hay conexiones precisas de correspondencias, derivadas </a:t>
            </a:r>
            <a:r>
              <a:rPr lang="es-ES" sz="3800" b="0" i="1" dirty="0">
                <a:effectLst/>
              </a:rPr>
              <a:t>de la De </a:t>
            </a:r>
            <a:r>
              <a:rPr lang="es-ES" sz="3800" b="0" i="1" dirty="0" err="1">
                <a:effectLst/>
              </a:rPr>
              <a:t>nuptiis</a:t>
            </a:r>
            <a:r>
              <a:rPr lang="es-ES" sz="3800" b="0" i="1" dirty="0">
                <a:effectLst/>
              </a:rPr>
              <a:t> </a:t>
            </a:r>
            <a:r>
              <a:rPr lang="es-ES" sz="3800" b="0" i="1" dirty="0" err="1">
                <a:effectLst/>
              </a:rPr>
              <a:t>Philologiae</a:t>
            </a:r>
            <a:r>
              <a:rPr lang="es-ES" sz="3800" b="0" i="1" dirty="0">
                <a:effectLst/>
              </a:rPr>
              <a:t> et </a:t>
            </a:r>
            <a:r>
              <a:rPr lang="es-ES" sz="3800" b="0" i="1" dirty="0" err="1">
                <a:effectLst/>
              </a:rPr>
              <a:t>Mercuris</a:t>
            </a:r>
            <a:r>
              <a:rPr lang="es-ES" sz="3800" b="0" i="0" dirty="0">
                <a:effectLst/>
              </a:rPr>
              <a:t> de </a:t>
            </a:r>
            <a:r>
              <a:rPr lang="es-ES" sz="3800" b="0" i="0" u="none" strike="noStrike" dirty="0">
                <a:effectLst/>
              </a:rPr>
              <a:t>Marziano Cappella</a:t>
            </a:r>
            <a:r>
              <a:rPr lang="es-ES" sz="3800" b="0" i="0" dirty="0">
                <a:effectLst/>
              </a:rPr>
              <a:t> (mediados del siglo V), integrada con otras fuentes literarias. Un precedente figurativo son también los relieves de la </a:t>
            </a:r>
            <a:r>
              <a:rPr lang="es-ES" sz="3800" b="0" i="0" u="none" strike="noStrike" dirty="0">
                <a:effectLst/>
              </a:rPr>
              <a:t>Fontana </a:t>
            </a:r>
            <a:r>
              <a:rPr lang="es-ES" sz="3800" b="0" i="0" u="none" strike="noStrike" dirty="0" err="1">
                <a:effectLst/>
              </a:rPr>
              <a:t>Maggiore</a:t>
            </a:r>
            <a:r>
              <a:rPr lang="es-ES" sz="3800" b="0" i="0" dirty="0">
                <a:effectLst/>
              </a:rPr>
              <a:t> en </a:t>
            </a:r>
            <a:r>
              <a:rPr lang="es-ES" sz="3800" b="0" i="0" u="none" strike="noStrike" dirty="0">
                <a:effectLst/>
              </a:rPr>
              <a:t>Perugia.</a:t>
            </a:r>
            <a:r>
              <a:rPr lang="es-ES" sz="3800" b="0" i="0" dirty="0">
                <a:effectLst/>
              </a:rPr>
              <a:t> Para las </a:t>
            </a:r>
            <a:r>
              <a:rPr lang="es-ES" sz="3800" b="0" i="1" dirty="0">
                <a:effectLst/>
              </a:rPr>
              <a:t>Edades del Hombre</a:t>
            </a:r>
            <a:r>
              <a:rPr lang="es-ES" sz="3800" b="0" i="0" dirty="0">
                <a:effectLst/>
              </a:rPr>
              <a:t> se basó en cambio en los Documentos del </a:t>
            </a:r>
            <a:r>
              <a:rPr lang="es-ES" sz="3800" b="0" i="1" dirty="0">
                <a:effectLst/>
              </a:rPr>
              <a:t>Amor</a:t>
            </a:r>
            <a:r>
              <a:rPr lang="es-ES" sz="3800" b="0" i="0" dirty="0">
                <a:effectLst/>
              </a:rPr>
              <a:t> de Francesco </a:t>
            </a:r>
            <a:r>
              <a:rPr lang="es-ES" sz="3800" b="0" i="0" u="none" strike="noStrike" dirty="0">
                <a:effectLst/>
              </a:rPr>
              <a:t>da Barberino</a:t>
            </a:r>
            <a:r>
              <a:rPr lang="es-ES" sz="3800" b="0" i="0" dirty="0">
                <a:effectLst/>
              </a:rPr>
              <a:t> y tal vez del </a:t>
            </a:r>
            <a:r>
              <a:rPr lang="es-ES" sz="3800" b="0" i="1" dirty="0" err="1">
                <a:effectLst/>
              </a:rPr>
              <a:t>Saporetto</a:t>
            </a:r>
            <a:r>
              <a:rPr lang="es-ES" sz="3800" b="0" i="0" dirty="0">
                <a:effectLst/>
              </a:rPr>
              <a:t> contemporáneo de la poeta de Orvieto </a:t>
            </a:r>
            <a:r>
              <a:rPr lang="es-ES" sz="3800" b="0" i="0" u="none" strike="noStrike" dirty="0">
                <a:effectLst/>
              </a:rPr>
              <a:t>Simone de '</a:t>
            </a:r>
            <a:r>
              <a:rPr lang="es-ES" sz="3800" b="0" i="0" u="none" strike="noStrike" dirty="0" err="1">
                <a:effectLst/>
              </a:rPr>
              <a:t>Prodenzani</a:t>
            </a:r>
            <a:r>
              <a:rPr lang="es-ES" sz="3800" b="0" i="0" u="none" strike="noStrike" dirty="0">
                <a:effectLst/>
              </a:rPr>
              <a:t>.</a:t>
            </a:r>
            <a:r>
              <a:rPr lang="es-ES" sz="3800" b="0" i="0" dirty="0">
                <a:effectLst/>
              </a:rPr>
              <a:t> En algunas partes los frescos son fragmentarios, y a veces la </a:t>
            </a:r>
            <a:r>
              <a:rPr lang="es-ES" sz="3800" b="0" i="0" u="none" strike="noStrike" dirty="0">
                <a:effectLst/>
              </a:rPr>
              <a:t>sinopia</a:t>
            </a:r>
            <a:r>
              <a:rPr lang="es-ES" sz="3800" b="0" i="0" dirty="0">
                <a:effectLst/>
              </a:rPr>
              <a:t> de abajo es visible.</a:t>
            </a:r>
          </a:p>
          <a:p>
            <a:pPr algn="l"/>
            <a:r>
              <a:rPr lang="es-ES" sz="3800" b="0" i="0" dirty="0">
                <a:effectLst/>
              </a:rPr>
              <a:t>La sala era conocida antiguamente como </a:t>
            </a:r>
            <a:r>
              <a:rPr lang="es-ES" sz="3800" b="0" i="1" dirty="0">
                <a:effectLst/>
              </a:rPr>
              <a:t>las Rosas, </a:t>
            </a:r>
            <a:r>
              <a:rPr lang="es-ES" sz="3800" b="0" i="0" dirty="0">
                <a:effectLst/>
              </a:rPr>
              <a:t>de la flor heráldica del </a:t>
            </a:r>
            <a:r>
              <a:rPr lang="es-ES" sz="3800" b="0" i="0" dirty="0" err="1">
                <a:effectLst/>
              </a:rPr>
              <a:t>Trinci</a:t>
            </a:r>
            <a:r>
              <a:rPr lang="es-ES" sz="3800" b="0" i="0" dirty="0">
                <a:effectLst/>
              </a:rPr>
              <a:t> que hace su aparición en las cortinas falsas del registro inferior y en las pequeñas porciones de la pared detrás de ellas, así como en el friso superior. En este último los </a:t>
            </a:r>
            <a:r>
              <a:rPr lang="es-ES" sz="3800" b="0" i="0" dirty="0" err="1">
                <a:effectLst/>
              </a:rPr>
              <a:t>racemes</a:t>
            </a:r>
            <a:r>
              <a:rPr lang="es-ES" sz="3800" b="0" i="0" dirty="0">
                <a:effectLst/>
              </a:rPr>
              <a:t> de las rosas se entrelazan con cartones en los que se lee el monograma "FA", que se puede disolver en el lema </a:t>
            </a:r>
            <a:r>
              <a:rPr lang="es-ES" sz="3800" b="0" i="1" dirty="0">
                <a:effectLst/>
              </a:rPr>
              <a:t>Fides </a:t>
            </a:r>
            <a:r>
              <a:rPr lang="es-ES" sz="3800" b="0" i="1" dirty="0" err="1">
                <a:effectLst/>
              </a:rPr>
              <a:t>Adiuvat</a:t>
            </a:r>
            <a:r>
              <a:rPr lang="es-ES" sz="3800" b="0" i="1" dirty="0">
                <a:effectLst/>
              </a:rPr>
              <a:t>, </a:t>
            </a:r>
            <a:r>
              <a:rPr lang="es-ES" sz="3800" b="0" i="0" dirty="0">
                <a:effectLst/>
              </a:rPr>
              <a:t>como se informa en el manuscrito </a:t>
            </a:r>
            <a:r>
              <a:rPr lang="es-ES" sz="3800" b="0" i="0" dirty="0" err="1">
                <a:effectLst/>
              </a:rPr>
              <a:t>Coltellini</a:t>
            </a:r>
            <a:r>
              <a:rPr lang="es-ES" sz="3800" b="0" i="0" dirty="0">
                <a:effectLst/>
              </a:rPr>
              <a:t> (1770-1780) en el que también se encuentran en copias los documentos relativos a los pagos de los frescos. Bajo el friso unos transeúntes alrededor de un </a:t>
            </a:r>
            <a:r>
              <a:rPr lang="es-ES" sz="3800" b="0" i="0" dirty="0" err="1">
                <a:effectLst/>
              </a:rPr>
              <a:t>pertic</a:t>
            </a:r>
            <a:r>
              <a:rPr lang="es-ES" sz="3800" b="0" i="0" dirty="0">
                <a:effectLst/>
              </a:rPr>
              <a:t> simulan que la banda figurativa es un gran tapiz continuo.</a:t>
            </a:r>
          </a:p>
          <a:p>
            <a:pPr algn="l"/>
            <a:r>
              <a:rPr lang="es-ES" sz="3800" b="0" i="0" dirty="0">
                <a:effectLst/>
              </a:rPr>
              <a:t>Entre los frescos figurativos y la cortina falsa en la parte inferior corre una banda en la que hay inscripciones explicativas de los frescos: la historia de la habitación también es presenciada en esta área por numerosos grafitis de nombres antiguos, probablemente de los soldados papales que querían cicatrizar la habitación antes de que fuera cubierta.</a:t>
            </a:r>
          </a:p>
          <a:p>
            <a:endParaRPr lang="es-ES" dirty="0"/>
          </a:p>
        </p:txBody>
      </p:sp>
    </p:spTree>
    <p:extLst>
      <p:ext uri="{BB962C8B-B14F-4D97-AF65-F5344CB8AC3E}">
        <p14:creationId xmlns:p14="http://schemas.microsoft.com/office/powerpoint/2010/main" val="12937436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18655" y="365125"/>
            <a:ext cx="2729346" cy="5869420"/>
          </a:xfrm>
        </p:spPr>
        <p:txBody>
          <a:bodyPr anchor="t">
            <a:normAutofit/>
          </a:bodyPr>
          <a:lstStyle/>
          <a:p>
            <a:r>
              <a:rPr lang="es-ES" sz="2800" dirty="0"/>
              <a:t>1412. Gentile da Fabriano. Salón de las Artes Liberales y los Planetas. Palazzo </a:t>
            </a:r>
            <a:r>
              <a:rPr lang="es-ES" sz="2800" dirty="0" err="1"/>
              <a:t>Trinci</a:t>
            </a:r>
            <a:r>
              <a:rPr lang="es-ES" sz="2800" dirty="0"/>
              <a:t>, </a:t>
            </a:r>
            <a:r>
              <a:rPr lang="es-ES" sz="2800" dirty="0" err="1"/>
              <a:t>Foligno</a:t>
            </a:r>
            <a:r>
              <a:rPr lang="es-ES" sz="2800" dirty="0"/>
              <a:t>.</a:t>
            </a:r>
          </a:p>
        </p:txBody>
      </p:sp>
      <p:pic>
        <p:nvPicPr>
          <p:cNvPr id="4" name="Imagen 3">
            <a:extLst>
              <a:ext uri="{FF2B5EF4-FFF2-40B4-BE49-F238E27FC236}">
                <a16:creationId xmlns:a16="http://schemas.microsoft.com/office/drawing/2014/main" id="{219FB85A-F1CA-4985-A0EB-B4268C48CF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0" y="0"/>
            <a:ext cx="9144000" cy="6858000"/>
          </a:xfrm>
          <a:prstGeom prst="rect">
            <a:avLst/>
          </a:prstGeom>
        </p:spPr>
      </p:pic>
    </p:spTree>
    <p:extLst>
      <p:ext uri="{BB962C8B-B14F-4D97-AF65-F5344CB8AC3E}">
        <p14:creationId xmlns:p14="http://schemas.microsoft.com/office/powerpoint/2010/main" val="10716605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1" y="365125"/>
            <a:ext cx="2770910" cy="5869420"/>
          </a:xfrm>
        </p:spPr>
        <p:txBody>
          <a:bodyPr anchor="t">
            <a:normAutofit/>
          </a:bodyPr>
          <a:lstStyle/>
          <a:p>
            <a:r>
              <a:rPr lang="es-ES" sz="2800" dirty="0"/>
              <a:t>1412. Gentile da Fabriano. Salón de las Artes Liberales y los Planetas. Palazzo </a:t>
            </a:r>
            <a:r>
              <a:rPr lang="es-ES" sz="2800" dirty="0" err="1"/>
              <a:t>Trinci</a:t>
            </a:r>
            <a:r>
              <a:rPr lang="es-ES" sz="2800" dirty="0"/>
              <a:t>, </a:t>
            </a:r>
            <a:r>
              <a:rPr lang="es-ES" sz="2800" dirty="0" err="1"/>
              <a:t>Foligno</a:t>
            </a:r>
            <a:r>
              <a:rPr lang="es-ES" sz="2800" dirty="0"/>
              <a:t>.</a:t>
            </a:r>
          </a:p>
        </p:txBody>
      </p:sp>
      <p:pic>
        <p:nvPicPr>
          <p:cNvPr id="4" name="Imagen 3">
            <a:extLst>
              <a:ext uri="{FF2B5EF4-FFF2-40B4-BE49-F238E27FC236}">
                <a16:creationId xmlns:a16="http://schemas.microsoft.com/office/drawing/2014/main" id="{8325D80B-CAFB-417A-BE66-CA8F390E5F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0" y="0"/>
            <a:ext cx="9144000" cy="6858000"/>
          </a:xfrm>
          <a:prstGeom prst="rect">
            <a:avLst/>
          </a:prstGeom>
        </p:spPr>
      </p:pic>
    </p:spTree>
    <p:extLst>
      <p:ext uri="{BB962C8B-B14F-4D97-AF65-F5344CB8AC3E}">
        <p14:creationId xmlns:p14="http://schemas.microsoft.com/office/powerpoint/2010/main" val="12961699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7" y="365125"/>
            <a:ext cx="2812474" cy="5869420"/>
          </a:xfrm>
        </p:spPr>
        <p:txBody>
          <a:bodyPr anchor="t">
            <a:normAutofit/>
          </a:bodyPr>
          <a:lstStyle/>
          <a:p>
            <a:r>
              <a:rPr lang="es-ES" sz="2800" dirty="0"/>
              <a:t>1412. Gentile da Fabriano. Salón de las Artes Liberales y los Planetas. Friso de rosas. Palazzo </a:t>
            </a:r>
            <a:r>
              <a:rPr lang="es-ES" sz="2800" dirty="0" err="1"/>
              <a:t>Trinci</a:t>
            </a:r>
            <a:r>
              <a:rPr lang="es-ES" sz="2800" dirty="0"/>
              <a:t>, </a:t>
            </a:r>
            <a:r>
              <a:rPr lang="es-ES" sz="2800" dirty="0" err="1"/>
              <a:t>Foligno</a:t>
            </a:r>
            <a:r>
              <a:rPr lang="es-ES" sz="2800" dirty="0"/>
              <a:t>.</a:t>
            </a:r>
          </a:p>
        </p:txBody>
      </p:sp>
      <p:pic>
        <p:nvPicPr>
          <p:cNvPr id="4" name="Imagen 3">
            <a:extLst>
              <a:ext uri="{FF2B5EF4-FFF2-40B4-BE49-F238E27FC236}">
                <a16:creationId xmlns:a16="http://schemas.microsoft.com/office/drawing/2014/main" id="{540F67CA-074F-4AEC-A48D-8A14F4E5A5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0" y="0"/>
            <a:ext cx="9144000" cy="6858000"/>
          </a:xfrm>
          <a:prstGeom prst="rect">
            <a:avLst/>
          </a:prstGeom>
        </p:spPr>
      </p:pic>
    </p:spTree>
    <p:extLst>
      <p:ext uri="{BB962C8B-B14F-4D97-AF65-F5344CB8AC3E}">
        <p14:creationId xmlns:p14="http://schemas.microsoft.com/office/powerpoint/2010/main" val="35158137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199629" cy="5869420"/>
          </a:xfrm>
        </p:spPr>
        <p:txBody>
          <a:bodyPr anchor="t">
            <a:normAutofit/>
          </a:bodyPr>
          <a:lstStyle/>
          <a:p>
            <a:r>
              <a:rPr lang="es-ES" sz="2800" dirty="0"/>
              <a:t>1412. Gentile da Fabriano. Salón de las Artes Liberales y los Planetas. Banda inferior. Palazzo </a:t>
            </a:r>
            <a:r>
              <a:rPr lang="es-ES" sz="2800" dirty="0" err="1"/>
              <a:t>Trinci</a:t>
            </a:r>
            <a:r>
              <a:rPr lang="es-ES" sz="2800" dirty="0"/>
              <a:t>, </a:t>
            </a:r>
            <a:r>
              <a:rPr lang="es-ES" sz="2800" dirty="0" err="1"/>
              <a:t>Foligno</a:t>
            </a:r>
            <a:r>
              <a:rPr lang="es-ES" sz="2800" dirty="0"/>
              <a:t>.</a:t>
            </a:r>
          </a:p>
        </p:txBody>
      </p:sp>
      <p:pic>
        <p:nvPicPr>
          <p:cNvPr id="4" name="Imagen 3">
            <a:extLst>
              <a:ext uri="{FF2B5EF4-FFF2-40B4-BE49-F238E27FC236}">
                <a16:creationId xmlns:a16="http://schemas.microsoft.com/office/drawing/2014/main" id="{B9C3F0E9-064F-4C6D-A209-C1E162636C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2247" y="0"/>
            <a:ext cx="8479753" cy="6858000"/>
          </a:xfrm>
          <a:prstGeom prst="rect">
            <a:avLst/>
          </a:prstGeom>
        </p:spPr>
      </p:pic>
    </p:spTree>
    <p:extLst>
      <p:ext uri="{BB962C8B-B14F-4D97-AF65-F5344CB8AC3E}">
        <p14:creationId xmlns:p14="http://schemas.microsoft.com/office/powerpoint/2010/main" val="38226451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365125"/>
            <a:ext cx="2840183" cy="2447348"/>
          </a:xfrm>
        </p:spPr>
        <p:txBody>
          <a:bodyPr anchor="t">
            <a:normAutofit/>
          </a:bodyPr>
          <a:lstStyle/>
          <a:p>
            <a:r>
              <a:rPr lang="es-ES" sz="2800" dirty="0"/>
              <a:t>1412. Gentile da Fabriano. Salón de las Artes Liberales y los Planetas. Sol. Palazzo </a:t>
            </a:r>
            <a:r>
              <a:rPr lang="es-ES" sz="2800" dirty="0" err="1"/>
              <a:t>Trinci</a:t>
            </a:r>
            <a:r>
              <a:rPr lang="es-ES" sz="2800" dirty="0"/>
              <a:t>, </a:t>
            </a:r>
            <a:r>
              <a:rPr lang="es-ES" sz="2800" dirty="0" err="1"/>
              <a:t>Foligno</a:t>
            </a:r>
            <a:r>
              <a:rPr lang="es-ES" sz="2800" dirty="0"/>
              <a:t>.</a:t>
            </a:r>
          </a:p>
        </p:txBody>
      </p:sp>
      <p:pic>
        <p:nvPicPr>
          <p:cNvPr id="4" name="Imagen 3">
            <a:extLst>
              <a:ext uri="{FF2B5EF4-FFF2-40B4-BE49-F238E27FC236}">
                <a16:creationId xmlns:a16="http://schemas.microsoft.com/office/drawing/2014/main" id="{FC4C3A9A-E302-430C-BECA-B044C06360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0" y="0"/>
            <a:ext cx="9144000" cy="6858000"/>
          </a:xfrm>
          <a:prstGeom prst="rect">
            <a:avLst/>
          </a:prstGeom>
        </p:spPr>
      </p:pic>
      <p:pic>
        <p:nvPicPr>
          <p:cNvPr id="6" name="Imagen 5">
            <a:extLst>
              <a:ext uri="{FF2B5EF4-FFF2-40B4-BE49-F238E27FC236}">
                <a16:creationId xmlns:a16="http://schemas.microsoft.com/office/drawing/2014/main" id="{3AFE9E74-AA1E-401E-8714-2D18673B84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02528"/>
            <a:ext cx="3048000" cy="2286000"/>
          </a:xfrm>
          <a:prstGeom prst="rect">
            <a:avLst/>
          </a:prstGeom>
        </p:spPr>
      </p:pic>
    </p:spTree>
    <p:extLst>
      <p:ext uri="{BB962C8B-B14F-4D97-AF65-F5344CB8AC3E}">
        <p14:creationId xmlns:p14="http://schemas.microsoft.com/office/powerpoint/2010/main" val="35727723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1412. Gentile da Fabriano. Salón de las Artes Liberales y los Planetas. Luna, </a:t>
            </a:r>
            <a:r>
              <a:rPr lang="es-ES" sz="2800" dirty="0" err="1"/>
              <a:t>Descripiceta</a:t>
            </a:r>
            <a:r>
              <a:rPr lang="es-ES" sz="2800" dirty="0"/>
              <a:t> y Marte. Palazzo </a:t>
            </a:r>
            <a:r>
              <a:rPr lang="es-ES" sz="2800" dirty="0" err="1"/>
              <a:t>Trinci</a:t>
            </a:r>
            <a:r>
              <a:rPr lang="es-ES" sz="2800" dirty="0"/>
              <a:t>, </a:t>
            </a:r>
            <a:r>
              <a:rPr lang="es-ES" sz="2800" dirty="0" err="1"/>
              <a:t>Foligno</a:t>
            </a:r>
            <a:r>
              <a:rPr lang="es-ES" sz="2800" dirty="0"/>
              <a:t>.</a:t>
            </a:r>
          </a:p>
        </p:txBody>
      </p:sp>
      <p:pic>
        <p:nvPicPr>
          <p:cNvPr id="4" name="Imagen 3">
            <a:extLst>
              <a:ext uri="{FF2B5EF4-FFF2-40B4-BE49-F238E27FC236}">
                <a16:creationId xmlns:a16="http://schemas.microsoft.com/office/drawing/2014/main" id="{25D750A7-C158-44E7-83FF-8A7F142EBD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83429" y="0"/>
            <a:ext cx="8708571" cy="6858000"/>
          </a:xfrm>
          <a:prstGeom prst="rect">
            <a:avLst/>
          </a:prstGeom>
        </p:spPr>
      </p:pic>
    </p:spTree>
    <p:extLst>
      <p:ext uri="{BB962C8B-B14F-4D97-AF65-F5344CB8AC3E}">
        <p14:creationId xmlns:p14="http://schemas.microsoft.com/office/powerpoint/2010/main" val="39673019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37489" cy="5869420"/>
          </a:xfrm>
        </p:spPr>
        <p:txBody>
          <a:bodyPr anchor="t">
            <a:normAutofit/>
          </a:bodyPr>
          <a:lstStyle/>
          <a:p>
            <a:r>
              <a:rPr lang="es-ES" sz="2800" dirty="0"/>
              <a:t>1412. Gentile da Fabriano. Salón de las Artes Liberales y los Planetas. Marte. Palazzo </a:t>
            </a:r>
            <a:r>
              <a:rPr lang="es-ES" sz="2800" dirty="0" err="1"/>
              <a:t>Trinci</a:t>
            </a:r>
            <a:r>
              <a:rPr lang="es-ES" sz="2800" dirty="0"/>
              <a:t>, </a:t>
            </a:r>
            <a:r>
              <a:rPr lang="es-ES" sz="2800" dirty="0" err="1"/>
              <a:t>Foligno</a:t>
            </a:r>
            <a:r>
              <a:rPr lang="es-ES" sz="2800" dirty="0"/>
              <a:t>.</a:t>
            </a:r>
          </a:p>
        </p:txBody>
      </p:sp>
      <p:pic>
        <p:nvPicPr>
          <p:cNvPr id="4" name="Imagen 3">
            <a:extLst>
              <a:ext uri="{FF2B5EF4-FFF2-40B4-BE49-F238E27FC236}">
                <a16:creationId xmlns:a16="http://schemas.microsoft.com/office/drawing/2014/main" id="{4A8BA7CA-D642-473D-81EA-269D2159D4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0107" y="0"/>
            <a:ext cx="5141893" cy="6858000"/>
          </a:xfrm>
          <a:prstGeom prst="rect">
            <a:avLst/>
          </a:prstGeom>
        </p:spPr>
      </p:pic>
    </p:spTree>
    <p:extLst>
      <p:ext uri="{BB962C8B-B14F-4D97-AF65-F5344CB8AC3E}">
        <p14:creationId xmlns:p14="http://schemas.microsoft.com/office/powerpoint/2010/main" val="3059698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37489" cy="5869420"/>
          </a:xfrm>
        </p:spPr>
        <p:txBody>
          <a:bodyPr anchor="t">
            <a:normAutofit/>
          </a:bodyPr>
          <a:lstStyle/>
          <a:p>
            <a:r>
              <a:rPr lang="es-ES" sz="2800" dirty="0"/>
              <a:t>1412. Gentile da Fabriano. Salón de las Artes Liberales y los Planetas. Infancia y Mercurio. Palazzo </a:t>
            </a:r>
            <a:r>
              <a:rPr lang="es-ES" sz="2800" dirty="0" err="1"/>
              <a:t>Trinci</a:t>
            </a:r>
            <a:r>
              <a:rPr lang="es-ES" sz="2800" dirty="0"/>
              <a:t>, </a:t>
            </a:r>
            <a:r>
              <a:rPr lang="es-ES" sz="2800" dirty="0" err="1"/>
              <a:t>Foligno</a:t>
            </a:r>
            <a:r>
              <a:rPr lang="es-ES" sz="2800" dirty="0"/>
              <a:t>.</a:t>
            </a:r>
          </a:p>
        </p:txBody>
      </p:sp>
      <p:pic>
        <p:nvPicPr>
          <p:cNvPr id="4" name="Imagen 3">
            <a:extLst>
              <a:ext uri="{FF2B5EF4-FFF2-40B4-BE49-F238E27FC236}">
                <a16:creationId xmlns:a16="http://schemas.microsoft.com/office/drawing/2014/main" id="{6B04828F-58DB-4B9D-A17F-D3ADCBA0EC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0107" y="0"/>
            <a:ext cx="5141893" cy="6858000"/>
          </a:xfrm>
          <a:prstGeom prst="rect">
            <a:avLst/>
          </a:prstGeom>
        </p:spPr>
      </p:pic>
    </p:spTree>
    <p:extLst>
      <p:ext uri="{BB962C8B-B14F-4D97-AF65-F5344CB8AC3E}">
        <p14:creationId xmlns:p14="http://schemas.microsoft.com/office/powerpoint/2010/main" val="26893813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67654" cy="5869420"/>
          </a:xfrm>
        </p:spPr>
        <p:txBody>
          <a:bodyPr anchor="t">
            <a:normAutofit/>
          </a:bodyPr>
          <a:lstStyle/>
          <a:p>
            <a:r>
              <a:rPr lang="es-ES" sz="2800" dirty="0"/>
              <a:t>1412. Gentile da Fabriano. Salón de las Artes Liberales y los Planetas. Júpiter y Adolescencia. Palazzo </a:t>
            </a:r>
            <a:r>
              <a:rPr lang="es-ES" sz="2800" dirty="0" err="1"/>
              <a:t>Trinci</a:t>
            </a:r>
            <a:r>
              <a:rPr lang="es-ES" sz="2800" dirty="0"/>
              <a:t>, </a:t>
            </a:r>
            <a:r>
              <a:rPr lang="es-ES" sz="2800" dirty="0" err="1"/>
              <a:t>Foligno</a:t>
            </a:r>
            <a:r>
              <a:rPr lang="es-ES" sz="2800" dirty="0"/>
              <a:t>.</a:t>
            </a:r>
          </a:p>
        </p:txBody>
      </p:sp>
      <p:pic>
        <p:nvPicPr>
          <p:cNvPr id="4" name="Imagen 3">
            <a:extLst>
              <a:ext uri="{FF2B5EF4-FFF2-40B4-BE49-F238E27FC236}">
                <a16:creationId xmlns:a16="http://schemas.microsoft.com/office/drawing/2014/main" id="{76E5051B-2228-41A0-AF61-D40708E845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80272" y="0"/>
            <a:ext cx="4911728" cy="6858000"/>
          </a:xfrm>
          <a:prstGeom prst="rect">
            <a:avLst/>
          </a:prstGeom>
        </p:spPr>
      </p:pic>
    </p:spTree>
    <p:extLst>
      <p:ext uri="{BB962C8B-B14F-4D97-AF65-F5344CB8AC3E}">
        <p14:creationId xmlns:p14="http://schemas.microsoft.com/office/powerpoint/2010/main" val="37487505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303199" cy="5869420"/>
          </a:xfrm>
        </p:spPr>
        <p:txBody>
          <a:bodyPr anchor="t">
            <a:normAutofit/>
          </a:bodyPr>
          <a:lstStyle/>
          <a:p>
            <a:r>
              <a:rPr lang="es-ES" sz="2800" dirty="0"/>
              <a:t>1412. Gentile da Fabriano. Salón de las Artes Liberales y los Planetas. Juventud. Palazzo </a:t>
            </a:r>
            <a:r>
              <a:rPr lang="es-ES" sz="2800" dirty="0" err="1"/>
              <a:t>Trinci</a:t>
            </a:r>
            <a:r>
              <a:rPr lang="es-ES" sz="2800" dirty="0"/>
              <a:t>, </a:t>
            </a:r>
            <a:r>
              <a:rPr lang="es-ES" sz="2800" dirty="0" err="1"/>
              <a:t>Foligno</a:t>
            </a:r>
            <a:r>
              <a:rPr lang="es-ES" sz="2800" dirty="0"/>
              <a:t>.</a:t>
            </a:r>
          </a:p>
        </p:txBody>
      </p:sp>
      <p:pic>
        <p:nvPicPr>
          <p:cNvPr id="4" name="Imagen 3">
            <a:extLst>
              <a:ext uri="{FF2B5EF4-FFF2-40B4-BE49-F238E27FC236}">
                <a16:creationId xmlns:a16="http://schemas.microsoft.com/office/drawing/2014/main" id="{CBB1A3CB-D459-48C3-9DF6-59DAB86FA6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5817" y="0"/>
            <a:ext cx="8376183" cy="6858000"/>
          </a:xfrm>
          <a:prstGeom prst="rect">
            <a:avLst/>
          </a:prstGeom>
        </p:spPr>
      </p:pic>
    </p:spTree>
    <p:extLst>
      <p:ext uri="{BB962C8B-B14F-4D97-AF65-F5344CB8AC3E}">
        <p14:creationId xmlns:p14="http://schemas.microsoft.com/office/powerpoint/2010/main" val="15832477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10836" y="365125"/>
            <a:ext cx="2937165" cy="5869420"/>
          </a:xfrm>
        </p:spPr>
        <p:txBody>
          <a:bodyPr anchor="t">
            <a:normAutofit/>
          </a:bodyPr>
          <a:lstStyle/>
          <a:p>
            <a:r>
              <a:rPr lang="es-ES" sz="2800" dirty="0"/>
              <a:t>1412. Gentile da Fabriano. Salón de las Artes Liberales y los Planetas. Luna y </a:t>
            </a:r>
            <a:r>
              <a:rPr lang="es-ES" sz="2800" dirty="0" err="1"/>
              <a:t>Descripiceta</a:t>
            </a:r>
            <a:r>
              <a:rPr lang="es-ES" sz="2800" dirty="0"/>
              <a:t>. Palazzo </a:t>
            </a:r>
            <a:r>
              <a:rPr lang="es-ES" sz="2800" dirty="0" err="1"/>
              <a:t>Trinci</a:t>
            </a:r>
            <a:r>
              <a:rPr lang="es-ES" sz="2800" dirty="0"/>
              <a:t>, </a:t>
            </a:r>
            <a:r>
              <a:rPr lang="es-ES" sz="2800" dirty="0" err="1"/>
              <a:t>Foligno</a:t>
            </a:r>
            <a:r>
              <a:rPr lang="es-ES" sz="2800" dirty="0"/>
              <a:t>.</a:t>
            </a:r>
          </a:p>
        </p:txBody>
      </p:sp>
      <p:pic>
        <p:nvPicPr>
          <p:cNvPr id="4" name="Imagen 3">
            <a:extLst>
              <a:ext uri="{FF2B5EF4-FFF2-40B4-BE49-F238E27FC236}">
                <a16:creationId xmlns:a16="http://schemas.microsoft.com/office/drawing/2014/main" id="{EFD1A752-B2B3-4CA4-ADB0-1C4B9FFB21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0" y="0"/>
            <a:ext cx="9144000" cy="6858000"/>
          </a:xfrm>
          <a:prstGeom prst="rect">
            <a:avLst/>
          </a:prstGeom>
        </p:spPr>
      </p:pic>
    </p:spTree>
    <p:extLst>
      <p:ext uri="{BB962C8B-B14F-4D97-AF65-F5344CB8AC3E}">
        <p14:creationId xmlns:p14="http://schemas.microsoft.com/office/powerpoint/2010/main" val="7366597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1412. Gentile da Fabriano. Salón de las Artes Liberales y los Planetas. Vejez. Palazzo </a:t>
            </a:r>
            <a:r>
              <a:rPr lang="es-ES" sz="2800" dirty="0" err="1"/>
              <a:t>Trinci</a:t>
            </a:r>
            <a:r>
              <a:rPr lang="es-ES" sz="2800" dirty="0"/>
              <a:t>, </a:t>
            </a:r>
            <a:r>
              <a:rPr lang="es-ES" sz="2800" dirty="0" err="1"/>
              <a:t>Foligno</a:t>
            </a:r>
            <a:r>
              <a:rPr lang="es-ES" sz="2800" dirty="0"/>
              <a:t>.</a:t>
            </a:r>
          </a:p>
        </p:txBody>
      </p:sp>
      <p:pic>
        <p:nvPicPr>
          <p:cNvPr id="4" name="Imagen 3">
            <a:extLst>
              <a:ext uri="{FF2B5EF4-FFF2-40B4-BE49-F238E27FC236}">
                <a16:creationId xmlns:a16="http://schemas.microsoft.com/office/drawing/2014/main" id="{8D14BC82-615A-46F7-B96B-03440CA4D6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63676" y="0"/>
            <a:ext cx="7928324" cy="6858000"/>
          </a:xfrm>
          <a:prstGeom prst="rect">
            <a:avLst/>
          </a:prstGeom>
        </p:spPr>
      </p:pic>
    </p:spTree>
    <p:extLst>
      <p:ext uri="{BB962C8B-B14F-4D97-AF65-F5344CB8AC3E}">
        <p14:creationId xmlns:p14="http://schemas.microsoft.com/office/powerpoint/2010/main" val="20567154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498230" cy="5869420"/>
          </a:xfrm>
        </p:spPr>
        <p:txBody>
          <a:bodyPr anchor="t">
            <a:normAutofit/>
          </a:bodyPr>
          <a:lstStyle/>
          <a:p>
            <a:r>
              <a:rPr lang="es-ES" sz="2800" dirty="0"/>
              <a:t>1412. Gentile da Fabriano. Salón de las Artes Liberales y los Planetas. Trono de la Astronomía. Palazzo </a:t>
            </a:r>
            <a:r>
              <a:rPr lang="es-ES" sz="2800" dirty="0" err="1"/>
              <a:t>Trinci</a:t>
            </a:r>
            <a:r>
              <a:rPr lang="es-ES" sz="2800" dirty="0"/>
              <a:t>, </a:t>
            </a:r>
            <a:r>
              <a:rPr lang="es-ES" sz="2800" dirty="0" err="1"/>
              <a:t>Foligno</a:t>
            </a:r>
            <a:r>
              <a:rPr lang="es-ES" sz="2800" dirty="0"/>
              <a:t>.</a:t>
            </a:r>
          </a:p>
        </p:txBody>
      </p:sp>
      <p:pic>
        <p:nvPicPr>
          <p:cNvPr id="4" name="Imagen 3">
            <a:extLst>
              <a:ext uri="{FF2B5EF4-FFF2-40B4-BE49-F238E27FC236}">
                <a16:creationId xmlns:a16="http://schemas.microsoft.com/office/drawing/2014/main" id="{AA2B9837-E6EA-40CE-B0E3-DE98EDF946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10848" y="0"/>
            <a:ext cx="7181152" cy="6858000"/>
          </a:xfrm>
          <a:prstGeom prst="rect">
            <a:avLst/>
          </a:prstGeom>
        </p:spPr>
      </p:pic>
    </p:spTree>
    <p:extLst>
      <p:ext uri="{BB962C8B-B14F-4D97-AF65-F5344CB8AC3E}">
        <p14:creationId xmlns:p14="http://schemas.microsoft.com/office/powerpoint/2010/main" val="20987113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13280" cy="5869420"/>
          </a:xfrm>
        </p:spPr>
        <p:txBody>
          <a:bodyPr anchor="t">
            <a:normAutofit/>
          </a:bodyPr>
          <a:lstStyle/>
          <a:p>
            <a:r>
              <a:rPr lang="es-ES" sz="2800" dirty="0"/>
              <a:t>1412. Gentile da Fabriano. Salón de las Artes Liberales y los Planetas. Astronomía. Palazzo </a:t>
            </a:r>
            <a:r>
              <a:rPr lang="es-ES" sz="2800" dirty="0" err="1"/>
              <a:t>Trinci</a:t>
            </a:r>
            <a:r>
              <a:rPr lang="es-ES" sz="2800" dirty="0"/>
              <a:t>, </a:t>
            </a:r>
            <a:r>
              <a:rPr lang="es-ES" sz="2800" dirty="0" err="1"/>
              <a:t>Foligno</a:t>
            </a:r>
            <a:r>
              <a:rPr lang="es-ES" sz="2800" dirty="0"/>
              <a:t>.</a:t>
            </a:r>
          </a:p>
        </p:txBody>
      </p:sp>
      <p:pic>
        <p:nvPicPr>
          <p:cNvPr id="4" name="Imagen 3">
            <a:extLst>
              <a:ext uri="{FF2B5EF4-FFF2-40B4-BE49-F238E27FC236}">
                <a16:creationId xmlns:a16="http://schemas.microsoft.com/office/drawing/2014/main" id="{26A10D14-463F-464F-80A7-23A0BBE2FC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5898" y="0"/>
            <a:ext cx="5166102" cy="6858000"/>
          </a:xfrm>
          <a:prstGeom prst="rect">
            <a:avLst/>
          </a:prstGeom>
        </p:spPr>
      </p:pic>
    </p:spTree>
    <p:extLst>
      <p:ext uri="{BB962C8B-B14F-4D97-AF65-F5344CB8AC3E}">
        <p14:creationId xmlns:p14="http://schemas.microsoft.com/office/powerpoint/2010/main" val="290999059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37489" cy="5869420"/>
          </a:xfrm>
        </p:spPr>
        <p:txBody>
          <a:bodyPr anchor="t">
            <a:normAutofit/>
          </a:bodyPr>
          <a:lstStyle/>
          <a:p>
            <a:r>
              <a:rPr lang="es-ES" sz="2800" dirty="0"/>
              <a:t>1412. Gentile da Fabriano. Salón de las Artes Liberales y los Planetas. Filosofía. Palazzo </a:t>
            </a:r>
            <a:r>
              <a:rPr lang="es-ES" sz="2800" dirty="0" err="1"/>
              <a:t>Trinci</a:t>
            </a:r>
            <a:r>
              <a:rPr lang="es-ES" sz="2800" dirty="0"/>
              <a:t>, </a:t>
            </a:r>
            <a:r>
              <a:rPr lang="es-ES" sz="2800" dirty="0" err="1"/>
              <a:t>Foligno</a:t>
            </a:r>
            <a:r>
              <a:rPr lang="es-ES" sz="2800" dirty="0"/>
              <a:t>.</a:t>
            </a:r>
          </a:p>
        </p:txBody>
      </p:sp>
      <p:pic>
        <p:nvPicPr>
          <p:cNvPr id="4" name="Imagen 3">
            <a:extLst>
              <a:ext uri="{FF2B5EF4-FFF2-40B4-BE49-F238E27FC236}">
                <a16:creationId xmlns:a16="http://schemas.microsoft.com/office/drawing/2014/main" id="{0D0275E3-A2AB-4AC7-8BE7-AF5AE395BE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0107" y="0"/>
            <a:ext cx="5141893" cy="6858000"/>
          </a:xfrm>
          <a:prstGeom prst="rect">
            <a:avLst/>
          </a:prstGeom>
        </p:spPr>
      </p:pic>
    </p:spTree>
    <p:extLst>
      <p:ext uri="{BB962C8B-B14F-4D97-AF65-F5344CB8AC3E}">
        <p14:creationId xmlns:p14="http://schemas.microsoft.com/office/powerpoint/2010/main" val="190782253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2" y="365125"/>
            <a:ext cx="2801288" cy="5869420"/>
          </a:xfrm>
        </p:spPr>
        <p:txBody>
          <a:bodyPr anchor="t">
            <a:normAutofit/>
          </a:bodyPr>
          <a:lstStyle/>
          <a:p>
            <a:r>
              <a:rPr lang="es-ES" sz="2800" dirty="0"/>
              <a:t>1412. Gentile da Fabriano. Salón de las Artes Liberales y los Planetas. Gramática. Palazzo </a:t>
            </a:r>
            <a:r>
              <a:rPr lang="es-ES" sz="2800" dirty="0" err="1"/>
              <a:t>Trinci</a:t>
            </a:r>
            <a:r>
              <a:rPr lang="es-ES" sz="2800" dirty="0"/>
              <a:t>, </a:t>
            </a:r>
            <a:r>
              <a:rPr lang="es-ES" sz="2800" dirty="0" err="1"/>
              <a:t>Foligno</a:t>
            </a:r>
            <a:r>
              <a:rPr lang="es-ES" sz="2800" dirty="0"/>
              <a:t>.</a:t>
            </a:r>
          </a:p>
        </p:txBody>
      </p:sp>
      <p:pic>
        <p:nvPicPr>
          <p:cNvPr id="4" name="Imagen 3">
            <a:extLst>
              <a:ext uri="{FF2B5EF4-FFF2-40B4-BE49-F238E27FC236}">
                <a16:creationId xmlns:a16="http://schemas.microsoft.com/office/drawing/2014/main" id="{29A1918D-83EE-49AE-A8C3-F1BD310D2C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8379" y="0"/>
            <a:ext cx="9113621" cy="6858000"/>
          </a:xfrm>
          <a:prstGeom prst="rect">
            <a:avLst/>
          </a:prstGeom>
        </p:spPr>
      </p:pic>
    </p:spTree>
    <p:extLst>
      <p:ext uri="{BB962C8B-B14F-4D97-AF65-F5344CB8AC3E}">
        <p14:creationId xmlns:p14="http://schemas.microsoft.com/office/powerpoint/2010/main" val="16142917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37489" cy="5869420"/>
          </a:xfrm>
        </p:spPr>
        <p:txBody>
          <a:bodyPr anchor="t">
            <a:normAutofit/>
          </a:bodyPr>
          <a:lstStyle/>
          <a:p>
            <a:r>
              <a:rPr lang="es-ES" sz="2800" dirty="0"/>
              <a:t>1412. Gentile da Fabriano. Salón de las Artes Liberales y los Planetas. Música. Palazzo </a:t>
            </a:r>
            <a:r>
              <a:rPr lang="es-ES" sz="2800" dirty="0" err="1"/>
              <a:t>Trinci</a:t>
            </a:r>
            <a:r>
              <a:rPr lang="es-ES" sz="2800" dirty="0"/>
              <a:t>, </a:t>
            </a:r>
            <a:r>
              <a:rPr lang="es-ES" sz="2800" dirty="0" err="1"/>
              <a:t>Foligno</a:t>
            </a:r>
            <a:r>
              <a:rPr lang="es-ES" sz="2800" dirty="0"/>
              <a:t>.</a:t>
            </a:r>
          </a:p>
        </p:txBody>
      </p:sp>
      <p:pic>
        <p:nvPicPr>
          <p:cNvPr id="4" name="Imagen 3">
            <a:extLst>
              <a:ext uri="{FF2B5EF4-FFF2-40B4-BE49-F238E27FC236}">
                <a16:creationId xmlns:a16="http://schemas.microsoft.com/office/drawing/2014/main" id="{DD3D54A5-0C0F-488A-AAE8-D532872F5F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0107" y="0"/>
            <a:ext cx="5141893" cy="6858000"/>
          </a:xfrm>
          <a:prstGeom prst="rect">
            <a:avLst/>
          </a:prstGeom>
        </p:spPr>
      </p:pic>
    </p:spTree>
    <p:extLst>
      <p:ext uri="{BB962C8B-B14F-4D97-AF65-F5344CB8AC3E}">
        <p14:creationId xmlns:p14="http://schemas.microsoft.com/office/powerpoint/2010/main" val="380698202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04800" y="365125"/>
            <a:ext cx="2773579" cy="5869420"/>
          </a:xfrm>
        </p:spPr>
        <p:txBody>
          <a:bodyPr anchor="t">
            <a:normAutofit/>
          </a:bodyPr>
          <a:lstStyle/>
          <a:p>
            <a:r>
              <a:rPr lang="es-ES" sz="2800" dirty="0"/>
              <a:t>1412. Gentile da Fabriano. Salón de las Artes Liberales y los Planetas. Retórica y Aritmética. Palazzo </a:t>
            </a:r>
            <a:r>
              <a:rPr lang="es-ES" sz="2800" dirty="0" err="1"/>
              <a:t>Trinci</a:t>
            </a:r>
            <a:r>
              <a:rPr lang="es-ES" sz="2800" dirty="0"/>
              <a:t>, </a:t>
            </a:r>
            <a:r>
              <a:rPr lang="es-ES" sz="2800" dirty="0" err="1"/>
              <a:t>Foligno</a:t>
            </a:r>
            <a:r>
              <a:rPr lang="es-ES" sz="2800" dirty="0"/>
              <a:t>.</a:t>
            </a:r>
          </a:p>
        </p:txBody>
      </p:sp>
      <p:pic>
        <p:nvPicPr>
          <p:cNvPr id="4" name="Imagen 3">
            <a:extLst>
              <a:ext uri="{FF2B5EF4-FFF2-40B4-BE49-F238E27FC236}">
                <a16:creationId xmlns:a16="http://schemas.microsoft.com/office/drawing/2014/main" id="{E53BE92D-099B-4971-8DB4-509D021F4E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8379" y="0"/>
            <a:ext cx="9113621" cy="6858000"/>
          </a:xfrm>
          <a:prstGeom prst="rect">
            <a:avLst/>
          </a:prstGeom>
        </p:spPr>
      </p:pic>
    </p:spTree>
    <p:extLst>
      <p:ext uri="{BB962C8B-B14F-4D97-AF65-F5344CB8AC3E}">
        <p14:creationId xmlns:p14="http://schemas.microsoft.com/office/powerpoint/2010/main" val="237138275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8A10320F-018F-487D-BCD4-58FD69BA4CEA}"/>
              </a:ext>
            </a:extLst>
          </p:cNvPr>
          <p:cNvSpPr>
            <a:spLocks noGrp="1"/>
          </p:cNvSpPr>
          <p:nvPr>
            <p:ph type="ctrTitle"/>
          </p:nvPr>
        </p:nvSpPr>
        <p:spPr/>
        <p:txBody>
          <a:bodyPr>
            <a:normAutofit fontScale="90000"/>
          </a:bodyPr>
          <a:lstStyle/>
          <a:p>
            <a:r>
              <a:rPr lang="it-IT" dirty="0"/>
              <a:t>1412. Gentile da Fabriano. Puente colgante. </a:t>
            </a:r>
            <a:br>
              <a:rPr lang="it-IT" dirty="0"/>
            </a:br>
            <a:r>
              <a:rPr lang="it-IT" dirty="0"/>
              <a:t>Palazzo Trinci, Foligno.</a:t>
            </a:r>
            <a:endParaRPr lang="es-ES" dirty="0"/>
          </a:p>
        </p:txBody>
      </p:sp>
      <p:sp>
        <p:nvSpPr>
          <p:cNvPr id="5" name="Subtítulo 4">
            <a:extLst>
              <a:ext uri="{FF2B5EF4-FFF2-40B4-BE49-F238E27FC236}">
                <a16:creationId xmlns:a16="http://schemas.microsoft.com/office/drawing/2014/main" id="{EB2A39B5-8741-4400-80BB-C996F8E2317F}"/>
              </a:ext>
            </a:extLst>
          </p:cNvPr>
          <p:cNvSpPr>
            <a:spLocks noGrp="1"/>
          </p:cNvSpPr>
          <p:nvPr>
            <p:ph type="subTitle" idx="1"/>
          </p:nvPr>
        </p:nvSpPr>
        <p:spPr/>
        <p:txBody>
          <a:bodyPr/>
          <a:lstStyle/>
          <a:p>
            <a:endParaRPr lang="es-ES"/>
          </a:p>
        </p:txBody>
      </p:sp>
    </p:spTree>
    <p:extLst>
      <p:ext uri="{BB962C8B-B14F-4D97-AF65-F5344CB8AC3E}">
        <p14:creationId xmlns:p14="http://schemas.microsoft.com/office/powerpoint/2010/main" val="427517849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7" y="365125"/>
            <a:ext cx="2812474" cy="5869420"/>
          </a:xfrm>
        </p:spPr>
        <p:txBody>
          <a:bodyPr anchor="t">
            <a:normAutofit/>
          </a:bodyPr>
          <a:lstStyle/>
          <a:p>
            <a:r>
              <a:rPr lang="it-IT" sz="2800" dirty="0"/>
              <a:t>1412. Gentile da Fabriano. Puente colgante. Palazzo Trinci, Foligno.</a:t>
            </a:r>
            <a:endParaRPr lang="es-ES" sz="2800" dirty="0"/>
          </a:p>
        </p:txBody>
      </p:sp>
      <p:pic>
        <p:nvPicPr>
          <p:cNvPr id="4" name="Imagen 3">
            <a:extLst>
              <a:ext uri="{FF2B5EF4-FFF2-40B4-BE49-F238E27FC236}">
                <a16:creationId xmlns:a16="http://schemas.microsoft.com/office/drawing/2014/main" id="{F593F6F7-5E9B-4A41-BD70-C83CC60BB2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0" y="0"/>
            <a:ext cx="9144000" cy="6858000"/>
          </a:xfrm>
          <a:prstGeom prst="rect">
            <a:avLst/>
          </a:prstGeom>
        </p:spPr>
      </p:pic>
    </p:spTree>
    <p:extLst>
      <p:ext uri="{BB962C8B-B14F-4D97-AF65-F5344CB8AC3E}">
        <p14:creationId xmlns:p14="http://schemas.microsoft.com/office/powerpoint/2010/main" val="359927952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690337" cy="5869420"/>
          </a:xfrm>
        </p:spPr>
        <p:txBody>
          <a:bodyPr anchor="t">
            <a:normAutofit/>
          </a:bodyPr>
          <a:lstStyle/>
          <a:p>
            <a:r>
              <a:rPr lang="it-IT" sz="2800" dirty="0"/>
              <a:t>1412. Gentile da Fabriano. Puente colgante. Jaula. Palazzo Trinci, Foligno.</a:t>
            </a:r>
            <a:endParaRPr lang="es-ES" sz="2800" dirty="0"/>
          </a:p>
        </p:txBody>
      </p:sp>
      <p:pic>
        <p:nvPicPr>
          <p:cNvPr id="4" name="Imagen 3">
            <a:extLst>
              <a:ext uri="{FF2B5EF4-FFF2-40B4-BE49-F238E27FC236}">
                <a16:creationId xmlns:a16="http://schemas.microsoft.com/office/drawing/2014/main" id="{CD6D53BD-8C09-4A12-8E23-317A51148D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2955" y="0"/>
            <a:ext cx="6989045" cy="6858000"/>
          </a:xfrm>
          <a:prstGeom prst="rect">
            <a:avLst/>
          </a:prstGeom>
        </p:spPr>
      </p:pic>
    </p:spTree>
    <p:extLst>
      <p:ext uri="{BB962C8B-B14F-4D97-AF65-F5344CB8AC3E}">
        <p14:creationId xmlns:p14="http://schemas.microsoft.com/office/powerpoint/2010/main" val="258346626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37489" cy="5869420"/>
          </a:xfrm>
        </p:spPr>
        <p:txBody>
          <a:bodyPr anchor="t">
            <a:normAutofit/>
          </a:bodyPr>
          <a:lstStyle/>
          <a:p>
            <a:r>
              <a:rPr lang="it-IT" sz="2800" dirty="0"/>
              <a:t>1412. Gentile da Fabriano. Puente colgante. Infancia y Adolescencia. Palazzo Trinci, Foligno.</a:t>
            </a:r>
            <a:endParaRPr lang="es-ES" sz="2800" dirty="0"/>
          </a:p>
        </p:txBody>
      </p:sp>
      <p:pic>
        <p:nvPicPr>
          <p:cNvPr id="4" name="Imagen 3">
            <a:extLst>
              <a:ext uri="{FF2B5EF4-FFF2-40B4-BE49-F238E27FC236}">
                <a16:creationId xmlns:a16="http://schemas.microsoft.com/office/drawing/2014/main" id="{B9487A5D-694C-4DF4-A632-7C07136738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0107" y="0"/>
            <a:ext cx="5141893" cy="6858000"/>
          </a:xfrm>
          <a:prstGeom prst="rect">
            <a:avLst/>
          </a:prstGeom>
        </p:spPr>
      </p:pic>
    </p:spTree>
    <p:extLst>
      <p:ext uri="{BB962C8B-B14F-4D97-AF65-F5344CB8AC3E}">
        <p14:creationId xmlns:p14="http://schemas.microsoft.com/office/powerpoint/2010/main" val="331254899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37489" cy="5869420"/>
          </a:xfrm>
        </p:spPr>
        <p:txBody>
          <a:bodyPr anchor="t">
            <a:normAutofit/>
          </a:bodyPr>
          <a:lstStyle/>
          <a:p>
            <a:r>
              <a:rPr lang="it-IT" sz="2800" dirty="0"/>
              <a:t>1412. Gentile da Fabriano. Puente colgante. Juventud. Palazzo Trinci, Foligno.</a:t>
            </a:r>
            <a:endParaRPr lang="es-ES" sz="2800" dirty="0"/>
          </a:p>
        </p:txBody>
      </p:sp>
      <p:pic>
        <p:nvPicPr>
          <p:cNvPr id="4" name="Imagen 3">
            <a:extLst>
              <a:ext uri="{FF2B5EF4-FFF2-40B4-BE49-F238E27FC236}">
                <a16:creationId xmlns:a16="http://schemas.microsoft.com/office/drawing/2014/main" id="{56330D48-2EE5-4AB9-AB51-D440CE382B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0107" y="0"/>
            <a:ext cx="5141893" cy="6858000"/>
          </a:xfrm>
          <a:prstGeom prst="rect">
            <a:avLst/>
          </a:prstGeom>
        </p:spPr>
      </p:pic>
    </p:spTree>
    <p:extLst>
      <p:ext uri="{BB962C8B-B14F-4D97-AF65-F5344CB8AC3E}">
        <p14:creationId xmlns:p14="http://schemas.microsoft.com/office/powerpoint/2010/main" val="37436120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37489" cy="5869420"/>
          </a:xfrm>
        </p:spPr>
        <p:txBody>
          <a:bodyPr anchor="t">
            <a:normAutofit/>
          </a:bodyPr>
          <a:lstStyle/>
          <a:p>
            <a:r>
              <a:rPr lang="it-IT" sz="2800" dirty="0"/>
              <a:t>1412. Gentile da Fabriano. Puente colgante. Madurez. Palazzo Trinci, Foligno.</a:t>
            </a:r>
            <a:endParaRPr lang="es-ES" sz="2800" dirty="0"/>
          </a:p>
        </p:txBody>
      </p:sp>
      <p:pic>
        <p:nvPicPr>
          <p:cNvPr id="4" name="Imagen 3">
            <a:extLst>
              <a:ext uri="{FF2B5EF4-FFF2-40B4-BE49-F238E27FC236}">
                <a16:creationId xmlns:a16="http://schemas.microsoft.com/office/drawing/2014/main" id="{594AB509-36AA-4B38-97D0-426B0D8CEB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0107" y="0"/>
            <a:ext cx="5141893" cy="6858000"/>
          </a:xfrm>
          <a:prstGeom prst="rect">
            <a:avLst/>
          </a:prstGeom>
        </p:spPr>
      </p:pic>
    </p:spTree>
    <p:extLst>
      <p:ext uri="{BB962C8B-B14F-4D97-AF65-F5344CB8AC3E}">
        <p14:creationId xmlns:p14="http://schemas.microsoft.com/office/powerpoint/2010/main" val="324366886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37489" cy="5869420"/>
          </a:xfrm>
        </p:spPr>
        <p:txBody>
          <a:bodyPr anchor="t">
            <a:normAutofit/>
          </a:bodyPr>
          <a:lstStyle/>
          <a:p>
            <a:r>
              <a:rPr lang="it-IT" sz="2800" dirty="0"/>
              <a:t>1412. Gentile da Fabriano. Puente colgante. Virilidad. Palazzo Trinci, Foligno.</a:t>
            </a:r>
            <a:endParaRPr lang="es-ES" sz="2800" dirty="0"/>
          </a:p>
        </p:txBody>
      </p:sp>
      <p:pic>
        <p:nvPicPr>
          <p:cNvPr id="4" name="Imagen 3">
            <a:extLst>
              <a:ext uri="{FF2B5EF4-FFF2-40B4-BE49-F238E27FC236}">
                <a16:creationId xmlns:a16="http://schemas.microsoft.com/office/drawing/2014/main" id="{61AB8B41-A1F6-45A3-9735-45E5D5D6BC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0107" y="0"/>
            <a:ext cx="5141893" cy="6858000"/>
          </a:xfrm>
          <a:prstGeom prst="rect">
            <a:avLst/>
          </a:prstGeom>
        </p:spPr>
      </p:pic>
    </p:spTree>
    <p:extLst>
      <p:ext uri="{BB962C8B-B14F-4D97-AF65-F5344CB8AC3E}">
        <p14:creationId xmlns:p14="http://schemas.microsoft.com/office/powerpoint/2010/main" val="90281979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32510" y="365125"/>
            <a:ext cx="2715492" cy="5869420"/>
          </a:xfrm>
        </p:spPr>
        <p:txBody>
          <a:bodyPr anchor="t">
            <a:normAutofit/>
          </a:bodyPr>
          <a:lstStyle/>
          <a:p>
            <a:r>
              <a:rPr lang="it-IT" sz="2800" dirty="0"/>
              <a:t>1412. Gentile da Fabriano. Puente colgante. Decrepitud y Vejez. Palazzo Trinci, Foligno.</a:t>
            </a:r>
            <a:endParaRPr lang="es-ES" sz="2800" dirty="0"/>
          </a:p>
        </p:txBody>
      </p:sp>
      <p:pic>
        <p:nvPicPr>
          <p:cNvPr id="4" name="Imagen 3">
            <a:extLst>
              <a:ext uri="{FF2B5EF4-FFF2-40B4-BE49-F238E27FC236}">
                <a16:creationId xmlns:a16="http://schemas.microsoft.com/office/drawing/2014/main" id="{38892F75-A6B3-4D1A-BFE8-06A555C40D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1" y="0"/>
            <a:ext cx="9144000" cy="6858000"/>
          </a:xfrm>
          <a:prstGeom prst="rect">
            <a:avLst/>
          </a:prstGeom>
        </p:spPr>
      </p:pic>
    </p:spTree>
    <p:extLst>
      <p:ext uri="{BB962C8B-B14F-4D97-AF65-F5344CB8AC3E}">
        <p14:creationId xmlns:p14="http://schemas.microsoft.com/office/powerpoint/2010/main" val="161353804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18803" cy="5869420"/>
          </a:xfrm>
        </p:spPr>
        <p:txBody>
          <a:bodyPr anchor="t">
            <a:normAutofit/>
          </a:bodyPr>
          <a:lstStyle/>
          <a:p>
            <a:r>
              <a:rPr lang="it-IT" sz="2800" dirty="0"/>
              <a:t>1412. Gentile da Fabriano. Puente colgante. Rómulo. Palazzo Trinci, Foligno.</a:t>
            </a:r>
            <a:endParaRPr lang="es-ES" sz="2800" dirty="0"/>
          </a:p>
        </p:txBody>
      </p:sp>
      <p:pic>
        <p:nvPicPr>
          <p:cNvPr id="4" name="Imagen 3">
            <a:extLst>
              <a:ext uri="{FF2B5EF4-FFF2-40B4-BE49-F238E27FC236}">
                <a16:creationId xmlns:a16="http://schemas.microsoft.com/office/drawing/2014/main" id="{350C789C-F534-4C27-A6A7-1C72363559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1421" y="0"/>
            <a:ext cx="4960579" cy="6858000"/>
          </a:xfrm>
          <a:prstGeom prst="rect">
            <a:avLst/>
          </a:prstGeom>
        </p:spPr>
      </p:pic>
    </p:spTree>
    <p:extLst>
      <p:ext uri="{BB962C8B-B14F-4D97-AF65-F5344CB8AC3E}">
        <p14:creationId xmlns:p14="http://schemas.microsoft.com/office/powerpoint/2010/main" val="171901237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18656" y="365125"/>
            <a:ext cx="2759724" cy="5869420"/>
          </a:xfrm>
        </p:spPr>
        <p:txBody>
          <a:bodyPr anchor="t">
            <a:normAutofit/>
          </a:bodyPr>
          <a:lstStyle/>
          <a:p>
            <a:r>
              <a:rPr lang="it-IT" sz="2800" dirty="0"/>
              <a:t>1412. Gentile da Fabriano. Puente colgante. Josué. Palazzo Trinci, Foligno.</a:t>
            </a:r>
            <a:endParaRPr lang="es-ES" sz="2800" dirty="0"/>
          </a:p>
        </p:txBody>
      </p:sp>
      <p:pic>
        <p:nvPicPr>
          <p:cNvPr id="4" name="Imagen 3">
            <a:extLst>
              <a:ext uri="{FF2B5EF4-FFF2-40B4-BE49-F238E27FC236}">
                <a16:creationId xmlns:a16="http://schemas.microsoft.com/office/drawing/2014/main" id="{4481BA60-341B-45E1-A782-B2DA97FFAB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8379" y="0"/>
            <a:ext cx="9113621" cy="6858000"/>
          </a:xfrm>
          <a:prstGeom prst="rect">
            <a:avLst/>
          </a:prstGeom>
        </p:spPr>
      </p:pic>
    </p:spTree>
    <p:extLst>
      <p:ext uri="{BB962C8B-B14F-4D97-AF65-F5344CB8AC3E}">
        <p14:creationId xmlns:p14="http://schemas.microsoft.com/office/powerpoint/2010/main" val="276362896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18656" y="365125"/>
            <a:ext cx="2759724" cy="5869420"/>
          </a:xfrm>
        </p:spPr>
        <p:txBody>
          <a:bodyPr anchor="t">
            <a:normAutofit/>
          </a:bodyPr>
          <a:lstStyle/>
          <a:p>
            <a:r>
              <a:rPr lang="it-IT" sz="2800" dirty="0"/>
              <a:t>1412. Gentile da Fabriano. Puente colgante. Rey David. Palazzo Trinci, Foligno.</a:t>
            </a:r>
            <a:endParaRPr lang="es-ES" sz="2800" dirty="0"/>
          </a:p>
        </p:txBody>
      </p:sp>
      <p:pic>
        <p:nvPicPr>
          <p:cNvPr id="4" name="Imagen 3">
            <a:extLst>
              <a:ext uri="{FF2B5EF4-FFF2-40B4-BE49-F238E27FC236}">
                <a16:creationId xmlns:a16="http://schemas.microsoft.com/office/drawing/2014/main" id="{DB399475-F794-49D1-AEE5-00501B3181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8379" y="0"/>
            <a:ext cx="9113621" cy="6858000"/>
          </a:xfrm>
          <a:prstGeom prst="rect">
            <a:avLst/>
          </a:prstGeom>
        </p:spPr>
      </p:pic>
    </p:spTree>
    <p:extLst>
      <p:ext uri="{BB962C8B-B14F-4D97-AF65-F5344CB8AC3E}">
        <p14:creationId xmlns:p14="http://schemas.microsoft.com/office/powerpoint/2010/main" val="367285048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365125"/>
            <a:ext cx="2828997" cy="5869420"/>
          </a:xfrm>
        </p:spPr>
        <p:txBody>
          <a:bodyPr anchor="t">
            <a:normAutofit/>
          </a:bodyPr>
          <a:lstStyle/>
          <a:p>
            <a:r>
              <a:rPr lang="it-IT" sz="2800" dirty="0"/>
              <a:t>1412. Gentile da Fabriano. Puente colgante. Scipión. Palazzo Trinci, Foligno.</a:t>
            </a:r>
            <a:endParaRPr lang="es-ES" sz="2800" dirty="0"/>
          </a:p>
        </p:txBody>
      </p:sp>
      <p:pic>
        <p:nvPicPr>
          <p:cNvPr id="4" name="Imagen 3">
            <a:extLst>
              <a:ext uri="{FF2B5EF4-FFF2-40B4-BE49-F238E27FC236}">
                <a16:creationId xmlns:a16="http://schemas.microsoft.com/office/drawing/2014/main" id="{00621295-FFB5-448B-BF84-15E162DF3B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8379" y="0"/>
            <a:ext cx="9113621" cy="6858000"/>
          </a:xfrm>
          <a:prstGeom prst="rect">
            <a:avLst/>
          </a:prstGeom>
        </p:spPr>
      </p:pic>
    </p:spTree>
    <p:extLst>
      <p:ext uri="{BB962C8B-B14F-4D97-AF65-F5344CB8AC3E}">
        <p14:creationId xmlns:p14="http://schemas.microsoft.com/office/powerpoint/2010/main" val="420855270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63236" y="365125"/>
            <a:ext cx="2815143" cy="5869420"/>
          </a:xfrm>
        </p:spPr>
        <p:txBody>
          <a:bodyPr anchor="t">
            <a:normAutofit/>
          </a:bodyPr>
          <a:lstStyle/>
          <a:p>
            <a:r>
              <a:rPr lang="it-IT" sz="2800" dirty="0"/>
              <a:t>1412. Gentile da Fabriano. Puente colgante. Rey Arturo. Palazzo Trinci, Foligno.</a:t>
            </a:r>
            <a:endParaRPr lang="es-ES" sz="2800" dirty="0"/>
          </a:p>
        </p:txBody>
      </p:sp>
      <p:pic>
        <p:nvPicPr>
          <p:cNvPr id="4" name="Imagen 3">
            <a:extLst>
              <a:ext uri="{FF2B5EF4-FFF2-40B4-BE49-F238E27FC236}">
                <a16:creationId xmlns:a16="http://schemas.microsoft.com/office/drawing/2014/main" id="{AA0D3A61-116A-4FD1-A13A-E6A7074295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8379" y="6927"/>
            <a:ext cx="9113621" cy="6858000"/>
          </a:xfrm>
          <a:prstGeom prst="rect">
            <a:avLst/>
          </a:prstGeom>
        </p:spPr>
      </p:pic>
    </p:spTree>
    <p:extLst>
      <p:ext uri="{BB962C8B-B14F-4D97-AF65-F5344CB8AC3E}">
        <p14:creationId xmlns:p14="http://schemas.microsoft.com/office/powerpoint/2010/main" val="167629586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32510" y="365125"/>
            <a:ext cx="2745870" cy="5869420"/>
          </a:xfrm>
        </p:spPr>
        <p:txBody>
          <a:bodyPr anchor="t">
            <a:normAutofit/>
          </a:bodyPr>
          <a:lstStyle/>
          <a:p>
            <a:r>
              <a:rPr lang="it-IT" sz="2800" dirty="0"/>
              <a:t>1412. Gentile da Fabriano. Puente colgante. Carlo Magno. Palazzo Trinci, Foligno.</a:t>
            </a:r>
            <a:endParaRPr lang="es-ES" sz="2800" dirty="0"/>
          </a:p>
        </p:txBody>
      </p:sp>
      <p:pic>
        <p:nvPicPr>
          <p:cNvPr id="4" name="Imagen 3">
            <a:extLst>
              <a:ext uri="{FF2B5EF4-FFF2-40B4-BE49-F238E27FC236}">
                <a16:creationId xmlns:a16="http://schemas.microsoft.com/office/drawing/2014/main" id="{1A91C52F-27F7-4669-8A8B-406C891AE8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8379" y="0"/>
            <a:ext cx="9113621" cy="6858000"/>
          </a:xfrm>
          <a:prstGeom prst="rect">
            <a:avLst/>
          </a:prstGeom>
        </p:spPr>
      </p:pic>
    </p:spTree>
    <p:extLst>
      <p:ext uri="{BB962C8B-B14F-4D97-AF65-F5344CB8AC3E}">
        <p14:creationId xmlns:p14="http://schemas.microsoft.com/office/powerpoint/2010/main" val="372734176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74074" y="365125"/>
            <a:ext cx="2704306" cy="5869420"/>
          </a:xfrm>
        </p:spPr>
        <p:txBody>
          <a:bodyPr anchor="t">
            <a:normAutofit/>
          </a:bodyPr>
          <a:lstStyle/>
          <a:p>
            <a:r>
              <a:rPr lang="it-IT" sz="2800" dirty="0"/>
              <a:t>1412. Gentile da Fabriano. Puente colgante. Godofredo de Buglione. Palazzo Trinci, Foligno.</a:t>
            </a:r>
            <a:endParaRPr lang="es-ES" sz="2800" dirty="0"/>
          </a:p>
        </p:txBody>
      </p:sp>
      <p:pic>
        <p:nvPicPr>
          <p:cNvPr id="4" name="Imagen 3">
            <a:extLst>
              <a:ext uri="{FF2B5EF4-FFF2-40B4-BE49-F238E27FC236}">
                <a16:creationId xmlns:a16="http://schemas.microsoft.com/office/drawing/2014/main" id="{32FADCC5-F0E2-4235-B8FA-E73457E77F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8379" y="0"/>
            <a:ext cx="9113621" cy="6858000"/>
          </a:xfrm>
          <a:prstGeom prst="rect">
            <a:avLst/>
          </a:prstGeom>
        </p:spPr>
      </p:pic>
    </p:spTree>
    <p:extLst>
      <p:ext uri="{BB962C8B-B14F-4D97-AF65-F5344CB8AC3E}">
        <p14:creationId xmlns:p14="http://schemas.microsoft.com/office/powerpoint/2010/main" val="145814978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50542998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818432" cy="5869420"/>
          </a:xfrm>
        </p:spPr>
        <p:txBody>
          <a:bodyPr anchor="t">
            <a:normAutofit/>
          </a:bodyPr>
          <a:lstStyle/>
          <a:p>
            <a:r>
              <a:rPr lang="es-ES" sz="2800" dirty="0"/>
              <a:t>1420. Gentile da Fabriano. Coronación de la Virgen. J. Paul Getty Museum, Los </a:t>
            </a:r>
            <a:r>
              <a:rPr lang="es-ES" sz="2800" dirty="0" err="1"/>
              <a:t>Angeles</a:t>
            </a:r>
            <a:endParaRPr lang="es-ES" sz="2800" dirty="0"/>
          </a:p>
        </p:txBody>
      </p:sp>
      <p:pic>
        <p:nvPicPr>
          <p:cNvPr id="4" name="Imagen 3">
            <a:extLst>
              <a:ext uri="{FF2B5EF4-FFF2-40B4-BE49-F238E27FC236}">
                <a16:creationId xmlns:a16="http://schemas.microsoft.com/office/drawing/2014/main" id="{B486D6CA-5178-4DBE-A1A6-590FD36584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31050" y="0"/>
            <a:ext cx="4860950" cy="6858000"/>
          </a:xfrm>
          <a:prstGeom prst="rect">
            <a:avLst/>
          </a:prstGeom>
        </p:spPr>
      </p:pic>
    </p:spTree>
    <p:extLst>
      <p:ext uri="{BB962C8B-B14F-4D97-AF65-F5344CB8AC3E}">
        <p14:creationId xmlns:p14="http://schemas.microsoft.com/office/powerpoint/2010/main" val="402839318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87207" cy="5869420"/>
          </a:xfrm>
        </p:spPr>
        <p:txBody>
          <a:bodyPr anchor="t">
            <a:normAutofit fontScale="90000"/>
          </a:bodyPr>
          <a:lstStyle/>
          <a:p>
            <a:pPr algn="l"/>
            <a:r>
              <a:rPr lang="it-IT" sz="2800" b="1" dirty="0"/>
              <a:t>1420. Gentile da Fabriano. San Francisco rebiendo los estigmas. Fundación Magnani-Rocca, Mamiano di Traversetolo.</a:t>
            </a:r>
            <a:br>
              <a:rPr lang="it-IT" sz="2800" b="1" dirty="0"/>
            </a:br>
            <a:br>
              <a:rPr lang="it-IT" sz="2400" b="1" dirty="0">
                <a:latin typeface="+mn-lt"/>
              </a:rPr>
            </a:br>
            <a:r>
              <a:rPr lang="es-ES" sz="2400" b="0" i="0" dirty="0">
                <a:effectLst/>
                <a:latin typeface="+mn-lt"/>
              </a:rPr>
              <a:t>La escena tiene una composición bastante tradicional, derivada de </a:t>
            </a:r>
            <a:r>
              <a:rPr lang="es-ES" sz="2400" b="0" i="0" u="none" strike="noStrike" dirty="0">
                <a:effectLst/>
                <a:latin typeface="+mn-lt"/>
              </a:rPr>
              <a:t>los módulos de Giotto.</a:t>
            </a:r>
            <a:r>
              <a:rPr lang="es-ES" sz="2400" b="0" i="0" dirty="0">
                <a:effectLst/>
                <a:latin typeface="+mn-lt"/>
              </a:rPr>
              <a:t> Francisco, en primer plano a la izquierda, estira los brazos hacia el crucifijo que apareció en el cielo entre </a:t>
            </a:r>
            <a:r>
              <a:rPr lang="es-ES" sz="2400" b="0" i="0" u="none" strike="noStrike" dirty="0">
                <a:effectLst/>
                <a:latin typeface="+mn-lt"/>
              </a:rPr>
              <a:t>serafines</a:t>
            </a:r>
            <a:r>
              <a:rPr lang="es-ES" sz="2400" b="0" i="0" dirty="0">
                <a:effectLst/>
                <a:latin typeface="+mn-lt"/>
              </a:rPr>
              <a:t> y de las llagas de la Pasión salen rayos para crear los </a:t>
            </a:r>
            <a:r>
              <a:rPr lang="es-ES" sz="2400" b="0" i="0" u="none" strike="noStrike" dirty="0">
                <a:effectLst/>
                <a:latin typeface="+mn-lt"/>
              </a:rPr>
              <a:t>estigmas</a:t>
            </a:r>
            <a:r>
              <a:rPr lang="es-ES" sz="2400" b="0" i="0" dirty="0">
                <a:effectLst/>
                <a:latin typeface="+mn-lt"/>
              </a:rPr>
              <a:t> del santo. La escena se desarrolla sobre el fondo de una roca peluda salpicada de árboles y arbustos, mientras que a la derecha se puede ver </a:t>
            </a:r>
            <a:r>
              <a:rPr lang="es-ES" sz="2400" b="0" i="0" u="none" strike="noStrike" dirty="0">
                <a:effectLst/>
                <a:latin typeface="+mn-lt"/>
              </a:rPr>
              <a:t>a Fray Leo, </a:t>
            </a:r>
            <a:r>
              <a:rPr lang="es-ES" sz="2400" b="0" i="0" dirty="0">
                <a:effectLst/>
                <a:latin typeface="+mn-lt"/>
              </a:rPr>
              <a:t>fiel compañero de Francisco, quien, acostado, se cubre los ojos con una mano para defenderse de la deslumbrante aparición de Cristo, mientras que más atrás vemos una pequeña iglesia que simboliza el </a:t>
            </a:r>
            <a:r>
              <a:rPr lang="es-ES" sz="2400" b="0" i="0" u="none" strike="noStrike" dirty="0">
                <a:effectLst/>
                <a:latin typeface="+mn-lt"/>
              </a:rPr>
              <a:t>santuario de La </a:t>
            </a:r>
            <a:r>
              <a:rPr lang="es-ES" sz="2400" b="0" i="0" u="none" strike="noStrike" dirty="0" err="1">
                <a:effectLst/>
                <a:latin typeface="+mn-lt"/>
              </a:rPr>
              <a:t>Verna</a:t>
            </a:r>
            <a:r>
              <a:rPr lang="es-ES" sz="2400" b="0" i="0" u="none" strike="noStrike" dirty="0">
                <a:effectLst/>
                <a:latin typeface="+mn-lt"/>
              </a:rPr>
              <a:t>.</a:t>
            </a:r>
            <a:endParaRPr lang="es-ES" sz="2400" b="1" dirty="0">
              <a:latin typeface="+mn-lt"/>
            </a:endParaRPr>
          </a:p>
        </p:txBody>
      </p:sp>
      <p:pic>
        <p:nvPicPr>
          <p:cNvPr id="4" name="Imagen 3">
            <a:extLst>
              <a:ext uri="{FF2B5EF4-FFF2-40B4-BE49-F238E27FC236}">
                <a16:creationId xmlns:a16="http://schemas.microsoft.com/office/drawing/2014/main" id="{B6C24BEA-6B23-460B-9A0C-299ABFD236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9825" y="0"/>
            <a:ext cx="4992175" cy="6858000"/>
          </a:xfrm>
          <a:prstGeom prst="rect">
            <a:avLst/>
          </a:prstGeom>
        </p:spPr>
      </p:pic>
    </p:spTree>
    <p:extLst>
      <p:ext uri="{BB962C8B-B14F-4D97-AF65-F5344CB8AC3E}">
        <p14:creationId xmlns:p14="http://schemas.microsoft.com/office/powerpoint/2010/main" val="107951997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63236" y="138544"/>
            <a:ext cx="6936589" cy="6470073"/>
          </a:xfrm>
        </p:spPr>
        <p:txBody>
          <a:bodyPr anchor="t">
            <a:normAutofit fontScale="90000"/>
          </a:bodyPr>
          <a:lstStyle/>
          <a:p>
            <a:pPr algn="l"/>
            <a:r>
              <a:rPr lang="es-ES" sz="2700" b="0" i="0" dirty="0">
                <a:effectLst/>
                <a:latin typeface="+mn-lt"/>
              </a:rPr>
              <a:t>El encanto de la obra radica sobre todo en la intensa luz, que invade la escena y tiene un valor místico, así como una elección estilística. </a:t>
            </a:r>
            <a:br>
              <a:rPr lang="es-ES" sz="2700" b="0" i="0" dirty="0">
                <a:effectLst/>
                <a:latin typeface="+mn-lt"/>
              </a:rPr>
            </a:br>
            <a:br>
              <a:rPr lang="es-ES" sz="2700" b="0" i="0" dirty="0">
                <a:effectLst/>
                <a:latin typeface="+mn-lt"/>
              </a:rPr>
            </a:br>
            <a:r>
              <a:rPr lang="es-ES" sz="2700" b="0" i="0" dirty="0">
                <a:effectLst/>
                <a:latin typeface="+mn-lt"/>
              </a:rPr>
              <a:t>La fuente de luz está detrás del crucifijo y parece emanar del fondo dorado, moteando el paisaje, haciendo brillar el follaje y las hojas de hierba, así como las bellotas de </a:t>
            </a:r>
            <a:r>
              <a:rPr lang="es-ES" sz="2700" b="0" i="0" u="none" strike="noStrike" dirty="0">
                <a:effectLst/>
                <a:latin typeface="+mn-lt"/>
              </a:rPr>
              <a:t>los robles, representadas con</a:t>
            </a:r>
            <a:r>
              <a:rPr lang="es-ES" sz="2700" b="0" i="0" dirty="0">
                <a:effectLst/>
                <a:latin typeface="+mn-lt"/>
              </a:rPr>
              <a:t> vívida naturalidad.</a:t>
            </a:r>
            <a:br>
              <a:rPr lang="es-ES" sz="2700" b="0" i="0" dirty="0">
                <a:effectLst/>
                <a:latin typeface="+mn-lt"/>
              </a:rPr>
            </a:br>
            <a:br>
              <a:rPr lang="es-ES" sz="2700" b="0" i="0" dirty="0">
                <a:effectLst/>
                <a:latin typeface="+mn-lt"/>
              </a:rPr>
            </a:br>
            <a:r>
              <a:rPr lang="es-ES" sz="2700" b="0" i="0" dirty="0">
                <a:effectLst/>
                <a:latin typeface="+mn-lt"/>
              </a:rPr>
              <a:t>Estas investigaciones lumínicas, claramente visibles incluso en los pliegues del hábito de San Francisco, con tal masa escultórica, se convirtieron a partir de esos años en una de las características más marcadas del estilo maduro del artista, culminando en las obras del período florentino.</a:t>
            </a:r>
            <a:br>
              <a:rPr lang="es-ES" sz="2700" b="0" i="0" dirty="0">
                <a:effectLst/>
                <a:latin typeface="+mn-lt"/>
              </a:rPr>
            </a:br>
            <a:br>
              <a:rPr lang="es-ES" sz="2700" b="0" i="0" dirty="0">
                <a:effectLst/>
                <a:latin typeface="+mn-lt"/>
              </a:rPr>
            </a:br>
            <a:r>
              <a:rPr lang="es-ES" sz="2700" b="0" i="0" dirty="0">
                <a:effectLst/>
                <a:latin typeface="+mn-lt"/>
              </a:rPr>
              <a:t>En </a:t>
            </a:r>
            <a:r>
              <a:rPr lang="es-ES" sz="2700" b="0" i="0" u="none" strike="noStrike" dirty="0">
                <a:effectLst/>
                <a:latin typeface="+mn-lt"/>
              </a:rPr>
              <a:t>el nimbus</a:t>
            </a:r>
            <a:r>
              <a:rPr lang="es-ES" sz="2700" b="0" i="0" dirty="0">
                <a:effectLst/>
                <a:latin typeface="+mn-lt"/>
              </a:rPr>
              <a:t> de Francisco está la inscripción del nombre "</a:t>
            </a:r>
            <a:r>
              <a:rPr lang="es-ES" sz="2700" b="0" i="0" dirty="0" err="1">
                <a:effectLst/>
                <a:latin typeface="+mn-lt"/>
              </a:rPr>
              <a:t>Franciscus</a:t>
            </a:r>
            <a:r>
              <a:rPr lang="es-ES" sz="2700" b="0" i="0" dirty="0">
                <a:effectLst/>
                <a:latin typeface="+mn-lt"/>
              </a:rPr>
              <a:t>".</a:t>
            </a:r>
            <a:br>
              <a:rPr lang="es-ES" sz="2400" b="0" i="0" dirty="0">
                <a:effectLst/>
                <a:latin typeface="+mn-lt"/>
              </a:rPr>
            </a:br>
            <a:endParaRPr lang="es-ES" sz="2400" b="1" dirty="0">
              <a:latin typeface="+mn-lt"/>
            </a:endParaRPr>
          </a:p>
        </p:txBody>
      </p:sp>
      <p:pic>
        <p:nvPicPr>
          <p:cNvPr id="4" name="Imagen 3">
            <a:extLst>
              <a:ext uri="{FF2B5EF4-FFF2-40B4-BE49-F238E27FC236}">
                <a16:creationId xmlns:a16="http://schemas.microsoft.com/office/drawing/2014/main" id="{B6C24BEA-6B23-460B-9A0C-299ABFD236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9825" y="0"/>
            <a:ext cx="4992175" cy="6858000"/>
          </a:xfrm>
          <a:prstGeom prst="rect">
            <a:avLst/>
          </a:prstGeom>
        </p:spPr>
      </p:pic>
    </p:spTree>
    <p:extLst>
      <p:ext uri="{BB962C8B-B14F-4D97-AF65-F5344CB8AC3E}">
        <p14:creationId xmlns:p14="http://schemas.microsoft.com/office/powerpoint/2010/main" val="122902052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657095" cy="6368184"/>
          </a:xfrm>
        </p:spPr>
        <p:txBody>
          <a:bodyPr anchor="t">
            <a:normAutofit fontScale="90000"/>
          </a:bodyPr>
          <a:lstStyle/>
          <a:p>
            <a:pPr algn="l"/>
            <a:r>
              <a:rPr lang="es-ES" sz="2700" b="1" dirty="0"/>
              <a:t>1420. Gentile da Fabriano. Natividad. Getty Center, Los Ángeles.</a:t>
            </a:r>
            <a:br>
              <a:rPr lang="es-ES" sz="2800" dirty="0"/>
            </a:br>
            <a:r>
              <a:rPr lang="es-ES" sz="2200" b="0" i="0" dirty="0">
                <a:effectLst/>
                <a:latin typeface="+mn-lt"/>
              </a:rPr>
              <a:t>La escena muestra una singular contaminación entre las iconografías de la </a:t>
            </a:r>
            <a:r>
              <a:rPr lang="es-ES" sz="2200" b="0" i="0" u="none" strike="noStrike" dirty="0">
                <a:effectLst/>
                <a:latin typeface="+mn-lt"/>
              </a:rPr>
              <a:t>Natividad de </a:t>
            </a:r>
            <a:r>
              <a:rPr lang="es-ES" sz="2200" b="0" i="0" u="none" strike="noStrike" dirty="0" err="1">
                <a:effectLst/>
                <a:latin typeface="+mn-lt"/>
              </a:rPr>
              <a:t>Jesús,</a:t>
            </a:r>
            <a:r>
              <a:rPr lang="es-ES" sz="2200" b="0" i="0" dirty="0" err="1">
                <a:effectLst/>
                <a:latin typeface="+mn-lt"/>
              </a:rPr>
              <a:t>en</a:t>
            </a:r>
            <a:r>
              <a:rPr lang="es-ES" sz="2200" b="0" i="0" dirty="0">
                <a:effectLst/>
                <a:latin typeface="+mn-lt"/>
              </a:rPr>
              <a:t> particular en el sentido </a:t>
            </a:r>
            <a:r>
              <a:rPr lang="es-ES" sz="2200" b="0" i="0" u="none" strike="noStrike" dirty="0">
                <a:effectLst/>
                <a:latin typeface="+mn-lt"/>
              </a:rPr>
              <a:t>de la Adoración del Niño, </a:t>
            </a:r>
            <a:r>
              <a:rPr lang="es-ES" sz="2200" b="0" i="0" dirty="0">
                <a:effectLst/>
                <a:latin typeface="+mn-lt"/>
              </a:rPr>
              <a:t>y de La Virgen de la </a:t>
            </a:r>
            <a:r>
              <a:rPr lang="es-ES" sz="2200" b="0" i="0" u="none" strike="noStrike" dirty="0">
                <a:effectLst/>
                <a:latin typeface="+mn-lt"/>
              </a:rPr>
              <a:t>Humildad, con</a:t>
            </a:r>
            <a:r>
              <a:rPr lang="es-ES" sz="2200" b="0" i="0" dirty="0">
                <a:effectLst/>
                <a:latin typeface="+mn-lt"/>
              </a:rPr>
              <a:t> María en primer plano sentada en un césped. En el fondo también vemos a José, dormido como según la tradición, para enfatizar su papel marginal en el nacimiento del Salvador, la choza con el buey y el burro y, más lejos, el anuncio a los pastores, resuelto como una aparición luminosa en una montaña estéril.</a:t>
            </a:r>
            <a:br>
              <a:rPr lang="es-ES" sz="2200" b="0" i="0" dirty="0">
                <a:effectLst/>
                <a:latin typeface="+mn-lt"/>
              </a:rPr>
            </a:br>
            <a:r>
              <a:rPr lang="es-ES" sz="2200" b="0" i="0" dirty="0">
                <a:effectLst/>
                <a:latin typeface="+mn-lt"/>
              </a:rPr>
              <a:t>La protagonista absoluta es sin embargo la Virgen, reunida en un manto con bordes ondulados que suaviza su monumentalidad. En los bordados dorados leemos diversas inscripciones, que atestiguan el extremo cuidado del pintor Fabriano por el aparato decorativo con metal precioso. A lo largo del velo leemos "Ave Mater Digna Dei Ven[tris] Ben[</a:t>
            </a:r>
            <a:r>
              <a:rPr lang="es-ES" sz="2200" b="0" i="0" dirty="0" err="1">
                <a:effectLst/>
                <a:latin typeface="+mn-lt"/>
              </a:rPr>
              <a:t>edicti</a:t>
            </a:r>
            <a:r>
              <a:rPr lang="es-ES" sz="2200" b="0" i="0" dirty="0">
                <a:effectLst/>
                <a:latin typeface="+mn-lt"/>
              </a:rPr>
              <a:t>]", en el borde derecho del manto "Salve Regina Mater Mis[</a:t>
            </a:r>
            <a:r>
              <a:rPr lang="es-ES" sz="2200" b="0" i="0" dirty="0" err="1">
                <a:effectLst/>
                <a:latin typeface="+mn-lt"/>
              </a:rPr>
              <a:t>ericordiae</a:t>
            </a:r>
            <a:r>
              <a:rPr lang="es-ES" sz="2200" b="0" i="0" dirty="0">
                <a:effectLst/>
                <a:latin typeface="+mn-lt"/>
              </a:rPr>
              <a:t>]", en el domo izquierdo "Ave Maris </a:t>
            </a:r>
            <a:r>
              <a:rPr lang="es-ES" sz="2200" b="0" i="0" dirty="0" err="1">
                <a:effectLst/>
                <a:latin typeface="+mn-lt"/>
              </a:rPr>
              <a:t>Ste</a:t>
            </a:r>
            <a:r>
              <a:rPr lang="es-ES" sz="2200" b="0" i="0" dirty="0">
                <a:effectLst/>
                <a:latin typeface="+mn-lt"/>
              </a:rPr>
              <a:t>[</a:t>
            </a:r>
            <a:r>
              <a:rPr lang="es-ES" sz="2200" b="0" i="0" dirty="0" err="1">
                <a:effectLst/>
                <a:latin typeface="+mn-lt"/>
              </a:rPr>
              <a:t>lla</a:t>
            </a:r>
            <a:r>
              <a:rPr lang="es-ES" sz="2200" b="0" i="0" dirty="0">
                <a:effectLst/>
                <a:latin typeface="+mn-lt"/>
              </a:rPr>
              <a:t>] Dei Mater Alma </a:t>
            </a:r>
            <a:r>
              <a:rPr lang="es-ES" sz="2200" b="0" i="0" dirty="0" err="1">
                <a:effectLst/>
                <a:latin typeface="+mn-lt"/>
              </a:rPr>
              <a:t>Atque</a:t>
            </a:r>
            <a:r>
              <a:rPr lang="es-ES" sz="2200" b="0" i="0" dirty="0">
                <a:effectLst/>
                <a:latin typeface="+mn-lt"/>
              </a:rPr>
              <a:t> [...]" y en el inferior "Ave Maria Gratia Plena Do[</a:t>
            </a:r>
            <a:r>
              <a:rPr lang="es-ES" sz="2200" b="0" i="0" dirty="0" err="1">
                <a:effectLst/>
                <a:latin typeface="+mn-lt"/>
              </a:rPr>
              <a:t>minu</a:t>
            </a:r>
            <a:r>
              <a:rPr lang="es-ES" sz="2200" b="0" i="0" dirty="0">
                <a:effectLst/>
                <a:latin typeface="+mn-lt"/>
              </a:rPr>
              <a:t>]s </a:t>
            </a:r>
            <a:r>
              <a:rPr lang="es-ES" sz="2200" b="0" i="0" dirty="0" err="1">
                <a:effectLst/>
                <a:latin typeface="+mn-lt"/>
              </a:rPr>
              <a:t>Tecum</a:t>
            </a:r>
            <a:r>
              <a:rPr lang="es-ES" sz="2200" b="0" i="0" dirty="0">
                <a:effectLst/>
                <a:latin typeface="+mn-lt"/>
              </a:rPr>
              <a:t> </a:t>
            </a:r>
            <a:r>
              <a:rPr lang="es-ES" sz="2200" b="0" i="0" dirty="0" err="1">
                <a:effectLst/>
                <a:latin typeface="+mn-lt"/>
              </a:rPr>
              <a:t>Benedi</a:t>
            </a:r>
            <a:r>
              <a:rPr lang="es-ES" sz="2200" b="0" i="0" dirty="0">
                <a:effectLst/>
                <a:latin typeface="+mn-lt"/>
              </a:rPr>
              <a:t>[</a:t>
            </a:r>
            <a:r>
              <a:rPr lang="es-ES" sz="2200" b="0" i="0" dirty="0" err="1">
                <a:effectLst/>
                <a:latin typeface="+mn-lt"/>
              </a:rPr>
              <a:t>cta</a:t>
            </a:r>
            <a:r>
              <a:rPr lang="es-ES" sz="2200" b="0" i="0" dirty="0">
                <a:effectLst/>
                <a:latin typeface="+mn-lt"/>
              </a:rPr>
              <a:t> tu in] </a:t>
            </a:r>
            <a:r>
              <a:rPr lang="es-ES" sz="2200" b="0" i="0" dirty="0" err="1">
                <a:effectLst/>
                <a:latin typeface="+mn-lt"/>
              </a:rPr>
              <a:t>Mulieribus</a:t>
            </a:r>
            <a:r>
              <a:rPr lang="es-ES" sz="2200" b="0" i="0" dirty="0">
                <a:effectLst/>
                <a:latin typeface="+mn-lt"/>
              </a:rPr>
              <a:t>".</a:t>
            </a:r>
            <a:br>
              <a:rPr lang="es-ES" sz="2200" b="0" i="0" dirty="0">
                <a:effectLst/>
                <a:latin typeface="+mn-lt"/>
              </a:rPr>
            </a:br>
            <a:r>
              <a:rPr lang="es-ES" sz="2200" b="0" i="0" dirty="0">
                <a:effectLst/>
                <a:latin typeface="+mn-lt"/>
              </a:rPr>
              <a:t>La luz se centra entonces en la hierba en primer plano, densa con flores suaves típicas del </a:t>
            </a:r>
            <a:r>
              <a:rPr lang="es-ES" sz="2200" b="0" i="0" u="none" strike="noStrike" dirty="0">
                <a:effectLst/>
                <a:latin typeface="+mn-lt"/>
              </a:rPr>
              <a:t>gótico internacional en Italia, y</a:t>
            </a:r>
            <a:r>
              <a:rPr lang="es-ES" sz="2200" b="0" i="0" dirty="0">
                <a:effectLst/>
                <a:latin typeface="+mn-lt"/>
              </a:rPr>
              <a:t> en el niño acostado sobre una tela ricamente bordada con oro y acostado sobre las piernas de María. Virtuoso es el velo transparente que lo cubre.</a:t>
            </a:r>
            <a:br>
              <a:rPr lang="es-ES" sz="2200" b="0" i="0" dirty="0">
                <a:solidFill>
                  <a:srgbClr val="202122"/>
                </a:solidFill>
                <a:effectLst/>
                <a:latin typeface="+mn-lt"/>
              </a:rPr>
            </a:br>
            <a:endParaRPr lang="es-ES" sz="2800" dirty="0">
              <a:latin typeface="+mn-lt"/>
            </a:endParaRPr>
          </a:p>
        </p:txBody>
      </p:sp>
      <p:pic>
        <p:nvPicPr>
          <p:cNvPr id="4" name="Imagen 3">
            <a:extLst>
              <a:ext uri="{FF2B5EF4-FFF2-40B4-BE49-F238E27FC236}">
                <a16:creationId xmlns:a16="http://schemas.microsoft.com/office/drawing/2014/main" id="{D712D3F9-BFD3-4244-A3EE-0047BFD68E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69713" y="0"/>
            <a:ext cx="4022287" cy="6858000"/>
          </a:xfrm>
          <a:prstGeom prst="rect">
            <a:avLst/>
          </a:prstGeom>
        </p:spPr>
      </p:pic>
    </p:spTree>
    <p:extLst>
      <p:ext uri="{BB962C8B-B14F-4D97-AF65-F5344CB8AC3E}">
        <p14:creationId xmlns:p14="http://schemas.microsoft.com/office/powerpoint/2010/main" val="80732332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662984" cy="5869420"/>
          </a:xfrm>
        </p:spPr>
        <p:txBody>
          <a:bodyPr anchor="t">
            <a:normAutofit/>
          </a:bodyPr>
          <a:lstStyle/>
          <a:p>
            <a:pPr algn="l"/>
            <a:r>
              <a:rPr lang="es-ES" sz="3100" b="1" dirty="0"/>
              <a:t>1420. Gentile da Fabriano. Virgen. Galería Nacional de Arte, Washington.</a:t>
            </a:r>
            <a:br>
              <a:rPr lang="es-ES" sz="3100" b="1" dirty="0"/>
            </a:br>
            <a:br>
              <a:rPr lang="es-ES" sz="2800" dirty="0"/>
            </a:br>
            <a:r>
              <a:rPr lang="es-ES" sz="2400" b="0" i="0" dirty="0">
                <a:effectLst/>
                <a:latin typeface="+mn-lt"/>
              </a:rPr>
              <a:t>La pintura muestra a María sentada en un simple bloque cúbico, cubierta solo por una tela bordada con motivos florales, con el Niño en sus brazos, sobre un fondo dorado. </a:t>
            </a:r>
            <a:br>
              <a:rPr lang="es-ES" sz="2400" b="0" i="0" dirty="0">
                <a:effectLst/>
                <a:latin typeface="+mn-lt"/>
              </a:rPr>
            </a:br>
            <a:br>
              <a:rPr lang="es-ES" sz="2400" b="0" i="0" dirty="0">
                <a:effectLst/>
                <a:latin typeface="+mn-lt"/>
              </a:rPr>
            </a:br>
            <a:r>
              <a:rPr lang="es-ES" sz="2400" b="0" i="0" dirty="0">
                <a:effectLst/>
                <a:latin typeface="+mn-lt"/>
              </a:rPr>
              <a:t>Como en las mejores obras de Fabriano, también en este caso el oro está lleno de grabados de ángeles, visibles solo contra la luz.</a:t>
            </a:r>
            <a:endParaRPr lang="es-ES" sz="2800" dirty="0"/>
          </a:p>
        </p:txBody>
      </p:sp>
      <p:pic>
        <p:nvPicPr>
          <p:cNvPr id="4" name="Imagen 3">
            <a:extLst>
              <a:ext uri="{FF2B5EF4-FFF2-40B4-BE49-F238E27FC236}">
                <a16:creationId xmlns:a16="http://schemas.microsoft.com/office/drawing/2014/main" id="{27E6DD3A-BC37-40D4-A773-70FA9A8A9B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5602" y="0"/>
            <a:ext cx="4016398" cy="6858000"/>
          </a:xfrm>
          <a:prstGeom prst="rect">
            <a:avLst/>
          </a:prstGeom>
        </p:spPr>
      </p:pic>
    </p:spTree>
    <p:extLst>
      <p:ext uri="{BB962C8B-B14F-4D97-AF65-F5344CB8AC3E}">
        <p14:creationId xmlns:p14="http://schemas.microsoft.com/office/powerpoint/2010/main" val="41125947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662984" cy="5869420"/>
          </a:xfrm>
        </p:spPr>
        <p:txBody>
          <a:bodyPr anchor="t">
            <a:normAutofit/>
          </a:bodyPr>
          <a:lstStyle/>
          <a:p>
            <a:pPr algn="l"/>
            <a:r>
              <a:rPr lang="es-ES" sz="2400" b="0" i="0" dirty="0">
                <a:effectLst/>
                <a:latin typeface="+mn-lt"/>
              </a:rPr>
              <a:t>A diferencia de los períodos de la fase veneciana del artista, antes del florentino, los suntuosos tronos góticos dieron paso a un asiento más simple. </a:t>
            </a:r>
            <a:br>
              <a:rPr lang="es-ES" sz="2400" b="0" i="0" dirty="0">
                <a:effectLst/>
                <a:latin typeface="+mn-lt"/>
              </a:rPr>
            </a:br>
            <a:r>
              <a:rPr lang="es-ES" sz="2400" b="0" i="0" dirty="0">
                <a:effectLst/>
                <a:latin typeface="+mn-lt"/>
              </a:rPr>
              <a:t>Esto resalta la monumentalidad de María, vestida con un vestido morado con pesadas solapas de terciopelo, con aberturas de las que sobresalen los brazos. </a:t>
            </a:r>
            <a:br>
              <a:rPr lang="es-ES" sz="2400" b="0" i="0" dirty="0">
                <a:effectLst/>
                <a:latin typeface="+mn-lt"/>
              </a:rPr>
            </a:br>
            <a:r>
              <a:rPr lang="es-ES" sz="2400" b="0" i="0" dirty="0">
                <a:effectLst/>
                <a:latin typeface="+mn-lt"/>
              </a:rPr>
              <a:t>Los detalles dorados del vestido están muy bien cuidados: el </a:t>
            </a:r>
            <a:r>
              <a:rPr lang="es-ES" sz="2400" b="0" i="0" dirty="0" err="1">
                <a:effectLst/>
                <a:latin typeface="+mn-lt"/>
              </a:rPr>
              <a:t>domicdillo</a:t>
            </a:r>
            <a:r>
              <a:rPr lang="es-ES" sz="2400" b="0" i="0" dirty="0">
                <a:effectLst/>
                <a:latin typeface="+mn-lt"/>
              </a:rPr>
              <a:t> inferior, que hace un arabesco sin descanso en el que también leemos "Ave Maria Gratia Plena Dom[</a:t>
            </a:r>
            <a:r>
              <a:rPr lang="es-ES" sz="2400" b="0" i="0" dirty="0" err="1">
                <a:effectLst/>
                <a:latin typeface="+mn-lt"/>
              </a:rPr>
              <a:t>inus</a:t>
            </a:r>
            <a:r>
              <a:rPr lang="es-ES" sz="2400" b="0" i="0" dirty="0">
                <a:effectLst/>
                <a:latin typeface="+mn-lt"/>
              </a:rPr>
              <a:t>] </a:t>
            </a:r>
            <a:r>
              <a:rPr lang="es-ES" sz="2400" b="0" i="0" dirty="0" err="1">
                <a:effectLst/>
                <a:latin typeface="+mn-lt"/>
              </a:rPr>
              <a:t>Tecu</a:t>
            </a:r>
            <a:r>
              <a:rPr lang="es-ES" sz="2400" b="0" i="0" dirty="0">
                <a:effectLst/>
                <a:latin typeface="+mn-lt"/>
              </a:rPr>
              <a:t>[m] Ben[</a:t>
            </a:r>
            <a:r>
              <a:rPr lang="es-ES" sz="2400" b="0" i="0" dirty="0" err="1">
                <a:effectLst/>
                <a:latin typeface="+mn-lt"/>
              </a:rPr>
              <a:t>edicta</a:t>
            </a:r>
            <a:r>
              <a:rPr lang="es-ES" sz="2400" b="0" i="0" dirty="0">
                <a:effectLst/>
                <a:latin typeface="+mn-lt"/>
              </a:rPr>
              <a:t>]", los bordes de las aberturas para las mangas, la preciosa tela que rodea el brazo de María, el velo que parece oro fundido, el borde del escote (en el que leemos "Mater [Dei]"), el broche en el pecho. </a:t>
            </a:r>
            <a:endParaRPr lang="es-ES" sz="2800" dirty="0"/>
          </a:p>
        </p:txBody>
      </p:sp>
      <p:pic>
        <p:nvPicPr>
          <p:cNvPr id="4" name="Imagen 3">
            <a:extLst>
              <a:ext uri="{FF2B5EF4-FFF2-40B4-BE49-F238E27FC236}">
                <a16:creationId xmlns:a16="http://schemas.microsoft.com/office/drawing/2014/main" id="{27E6DD3A-BC37-40D4-A773-70FA9A8A9B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5602" y="0"/>
            <a:ext cx="4016398" cy="6858000"/>
          </a:xfrm>
          <a:prstGeom prst="rect">
            <a:avLst/>
          </a:prstGeom>
        </p:spPr>
      </p:pic>
    </p:spTree>
    <p:extLst>
      <p:ext uri="{BB962C8B-B14F-4D97-AF65-F5344CB8AC3E}">
        <p14:creationId xmlns:p14="http://schemas.microsoft.com/office/powerpoint/2010/main" val="330764352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662984" cy="5869420"/>
          </a:xfrm>
        </p:spPr>
        <p:txBody>
          <a:bodyPr anchor="t">
            <a:normAutofit fontScale="90000"/>
          </a:bodyPr>
          <a:lstStyle/>
          <a:p>
            <a:pPr algn="l"/>
            <a:r>
              <a:rPr lang="es-ES" sz="2700" b="0" i="0" dirty="0">
                <a:effectLst/>
                <a:latin typeface="+mn-lt"/>
              </a:rPr>
              <a:t>El Niño también lleva una túnica finamente decorada con motivos similares. </a:t>
            </a:r>
            <a:br>
              <a:rPr lang="es-ES" sz="2700" b="0" i="0" dirty="0">
                <a:effectLst/>
                <a:latin typeface="+mn-lt"/>
              </a:rPr>
            </a:br>
            <a:r>
              <a:rPr lang="es-ES" sz="2700" b="0" i="0" dirty="0">
                <a:effectLst/>
                <a:latin typeface="+mn-lt"/>
              </a:rPr>
              <a:t>A pesar de esta atención decorativa, en general menos que en otras obras del artista, el corazón de la escena parece ser la relación psicológica entre madre e hijo, que se miran lacónicamente. Jesús parece casi abrir sus labios para hablar y María aparece atenta a su movimiento, sosteniéndolo con sus manos mientras con la rodilla doblada hacia adelante Jesús hace para subirlas a su vientre.</a:t>
            </a:r>
            <a:br>
              <a:rPr lang="es-ES" sz="2700" b="0" i="0" dirty="0">
                <a:effectLst/>
                <a:latin typeface="+mn-lt"/>
              </a:rPr>
            </a:br>
            <a:br>
              <a:rPr lang="es-ES" sz="2700" b="0" i="0" dirty="0">
                <a:effectLst/>
                <a:latin typeface="+mn-lt"/>
              </a:rPr>
            </a:br>
            <a:r>
              <a:rPr lang="es-ES" sz="2700" b="0" i="0" dirty="0">
                <a:effectLst/>
                <a:latin typeface="+mn-lt"/>
              </a:rPr>
              <a:t>En el fondo particularmente original es la presencia, en el fondo, de una serie de azulejos en perspectiva intuitiva, como prueba de la influencia en el artista de la cultura espacial toscana, que trató de hacer suya, a su manera.</a:t>
            </a:r>
            <a:br>
              <a:rPr lang="es-ES" sz="1100" b="0" i="0" dirty="0">
                <a:solidFill>
                  <a:srgbClr val="202122"/>
                </a:solidFill>
                <a:effectLst/>
                <a:latin typeface="Arial" panose="020B0604020202020204" pitchFamily="34" charset="0"/>
              </a:rPr>
            </a:br>
            <a:endParaRPr lang="es-ES" sz="2800" dirty="0"/>
          </a:p>
        </p:txBody>
      </p:sp>
      <p:pic>
        <p:nvPicPr>
          <p:cNvPr id="4" name="Imagen 3">
            <a:extLst>
              <a:ext uri="{FF2B5EF4-FFF2-40B4-BE49-F238E27FC236}">
                <a16:creationId xmlns:a16="http://schemas.microsoft.com/office/drawing/2014/main" id="{27E6DD3A-BC37-40D4-A773-70FA9A8A9B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5602" y="0"/>
            <a:ext cx="4016398" cy="6858000"/>
          </a:xfrm>
          <a:prstGeom prst="rect">
            <a:avLst/>
          </a:prstGeom>
        </p:spPr>
      </p:pic>
    </p:spTree>
    <p:extLst>
      <p:ext uri="{BB962C8B-B14F-4D97-AF65-F5344CB8AC3E}">
        <p14:creationId xmlns:p14="http://schemas.microsoft.com/office/powerpoint/2010/main" val="133576939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8" y="365125"/>
            <a:ext cx="6950634" cy="5869420"/>
          </a:xfrm>
        </p:spPr>
        <p:txBody>
          <a:bodyPr anchor="t">
            <a:normAutofit fontScale="90000"/>
          </a:bodyPr>
          <a:lstStyle/>
          <a:p>
            <a:pPr>
              <a:spcBef>
                <a:spcPts val="600"/>
              </a:spcBef>
              <a:spcAft>
                <a:spcPts val="600"/>
              </a:spcAft>
            </a:pPr>
            <a:r>
              <a:rPr lang="es-ES" sz="3100" b="1" dirty="0"/>
              <a:t>1423. Gentile da Fabriano. Virgen de la humildad. Museo Nacional de San </a:t>
            </a:r>
            <a:r>
              <a:rPr lang="es-ES" sz="3100" b="1" dirty="0" err="1"/>
              <a:t>Matteo</a:t>
            </a:r>
            <a:r>
              <a:rPr lang="es-ES" sz="3100" b="1" dirty="0"/>
              <a:t>, Pisa.</a:t>
            </a:r>
            <a:br>
              <a:rPr lang="es-ES" sz="2400" b="1" dirty="0"/>
            </a:br>
            <a:r>
              <a:rPr lang="es-ES" sz="2700" dirty="0">
                <a:effectLst/>
                <a:latin typeface="+mn-lt"/>
                <a:ea typeface="Times New Roman" panose="02020603050405020304" pitchFamily="18" charset="0"/>
              </a:rPr>
              <a:t>La </a:t>
            </a:r>
            <a:r>
              <a:rPr lang="es-ES" sz="2700" i="1" dirty="0">
                <a:effectLst/>
                <a:latin typeface="+mn-lt"/>
                <a:ea typeface="Times New Roman" panose="02020603050405020304" pitchFamily="18" charset="0"/>
              </a:rPr>
              <a:t>Virgen de la Humildad, </a:t>
            </a:r>
            <a:r>
              <a:rPr lang="es-ES" sz="2700" dirty="0">
                <a:effectLst/>
                <a:latin typeface="+mn-lt"/>
                <a:ea typeface="Times New Roman" panose="02020603050405020304" pitchFamily="18" charset="0"/>
              </a:rPr>
              <a:t>es decir, sentada en el suelo sobre una almohada, era un tema muy querido por la pintura de principios del siglo XV. María es representada en adoración de su hijo sosteniendo sobre sus rodillas, sobre una preciosa tela dorada, finamente decorada. Las correspondencias estilísticas y técnicas, como el refinado procesamiento del oro en el fondo y en las telas, se refieren al período florentino del artista, totalmente comparable con el </a:t>
            </a:r>
            <a:r>
              <a:rPr lang="es-ES" sz="2700" i="1" dirty="0">
                <a:effectLst/>
                <a:latin typeface="+mn-lt"/>
                <a:ea typeface="Times New Roman" panose="02020603050405020304" pitchFamily="18" charset="0"/>
              </a:rPr>
              <a:t>Retablo Strozzi </a:t>
            </a:r>
            <a:r>
              <a:rPr lang="es-ES" sz="2700" dirty="0">
                <a:effectLst/>
                <a:latin typeface="+mn-lt"/>
                <a:ea typeface="Times New Roman" panose="02020603050405020304" pitchFamily="18" charset="0"/>
              </a:rPr>
              <a:t>(1423),mientras que la colocación del Niño sigue otra obra de esos años, la </a:t>
            </a:r>
            <a:r>
              <a:rPr lang="es-ES" sz="2700" i="1" dirty="0">
                <a:effectLst/>
                <a:latin typeface="+mn-lt"/>
                <a:ea typeface="Times New Roman" panose="02020603050405020304" pitchFamily="18" charset="0"/>
              </a:rPr>
              <a:t>Adoración del </a:t>
            </a:r>
            <a:r>
              <a:rPr lang="es-ES" sz="2700" dirty="0">
                <a:effectLst/>
                <a:latin typeface="+mn-lt"/>
                <a:ea typeface="Times New Roman" panose="02020603050405020304" pitchFamily="18" charset="0"/>
              </a:rPr>
              <a:t>Niño del Getty Center.</a:t>
            </a:r>
            <a:endParaRPr lang="es-ES" sz="2400" b="1" dirty="0">
              <a:latin typeface="+mn-lt"/>
            </a:endParaRPr>
          </a:p>
        </p:txBody>
      </p:sp>
      <p:pic>
        <p:nvPicPr>
          <p:cNvPr id="4" name="Imagen 3">
            <a:extLst>
              <a:ext uri="{FF2B5EF4-FFF2-40B4-BE49-F238E27FC236}">
                <a16:creationId xmlns:a16="http://schemas.microsoft.com/office/drawing/2014/main" id="{54B44918-5056-4610-841C-1957366BF6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6161" y="0"/>
            <a:ext cx="5005839" cy="6858000"/>
          </a:xfrm>
          <a:prstGeom prst="rect">
            <a:avLst/>
          </a:prstGeom>
        </p:spPr>
      </p:pic>
    </p:spTree>
    <p:extLst>
      <p:ext uri="{BB962C8B-B14F-4D97-AF65-F5344CB8AC3E}">
        <p14:creationId xmlns:p14="http://schemas.microsoft.com/office/powerpoint/2010/main" val="53232978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8" y="365124"/>
            <a:ext cx="6950634" cy="6298911"/>
          </a:xfrm>
        </p:spPr>
        <p:txBody>
          <a:bodyPr anchor="t">
            <a:noAutofit/>
          </a:bodyPr>
          <a:lstStyle/>
          <a:p>
            <a:pPr>
              <a:spcBef>
                <a:spcPts val="600"/>
              </a:spcBef>
              <a:spcAft>
                <a:spcPts val="600"/>
              </a:spcAft>
            </a:pPr>
            <a:r>
              <a:rPr lang="es-ES" sz="2200" dirty="0">
                <a:effectLst/>
                <a:latin typeface="+mn-lt"/>
                <a:ea typeface="Times New Roman" panose="02020603050405020304" pitchFamily="18" charset="0"/>
              </a:rPr>
              <a:t>Sobre el tema, el artista ya había aventurado al menos un panel en el Museo Getty de Los Ángeles que data de alrededor de 1420-1421, donde, sin embargo, la Virgen es completamente frontal. En la mesa de Pisa, por otro lado, María está dispuesta casi de perfil y emana una mayor intimidad y un recuerdo más fuerte en el grupo sagrado. El Niño casi parece sonreír a su madre y tiene un gesto infantil de agarrar el toro dorado de la túnica mientras ella </a:t>
            </a:r>
            <a:r>
              <a:rPr lang="es-ES" sz="2200" dirty="0" err="1">
                <a:effectLst/>
                <a:latin typeface="+mn-lt"/>
                <a:ea typeface="Times New Roman" panose="02020603050405020304" pitchFamily="18" charset="0"/>
              </a:rPr>
              <a:t>sgambetta</a:t>
            </a:r>
            <a:r>
              <a:rPr lang="es-ES" sz="2200" dirty="0">
                <a:effectLst/>
                <a:latin typeface="+mn-lt"/>
                <a:ea typeface="Times New Roman" panose="02020603050405020304" pitchFamily="18" charset="0"/>
              </a:rPr>
              <a:t>. </a:t>
            </a:r>
            <a:br>
              <a:rPr lang="es-ES" sz="2200" dirty="0">
                <a:effectLst/>
                <a:latin typeface="+mn-lt"/>
                <a:ea typeface="Times New Roman" panose="02020603050405020304" pitchFamily="18" charset="0"/>
              </a:rPr>
            </a:br>
            <a:r>
              <a:rPr lang="es-ES" sz="2200" dirty="0">
                <a:effectLst/>
                <a:latin typeface="+mn-lt"/>
                <a:ea typeface="Times New Roman" panose="02020603050405020304" pitchFamily="18" charset="0"/>
              </a:rPr>
              <a:t>Típico del artista es el tratamiento muy suave de la tez. </a:t>
            </a:r>
            <a:br>
              <a:rPr lang="es-ES" sz="2200" dirty="0">
                <a:effectLst/>
                <a:latin typeface="+mn-lt"/>
                <a:ea typeface="Times New Roman" panose="02020603050405020304" pitchFamily="18" charset="0"/>
              </a:rPr>
            </a:br>
            <a:r>
              <a:rPr lang="es-ES" sz="2200" dirty="0">
                <a:effectLst/>
                <a:latin typeface="+mn-lt"/>
                <a:ea typeface="Times New Roman" panose="02020603050405020304" pitchFamily="18" charset="0"/>
              </a:rPr>
              <a:t>La suntuosidad del oro, mezclado con lacas rojas, eclipsa los toques de la profundidad del cojín y la cortina de fondo. A lo largo del borde del manto de la Virgen corre la inscripción "AVE M[A]T[ER] DIEGNA [D]EI". </a:t>
            </a:r>
            <a:br>
              <a:rPr lang="es-ES" sz="2200" dirty="0">
                <a:effectLst/>
                <a:latin typeface="+mn-lt"/>
                <a:ea typeface="Times New Roman" panose="02020603050405020304" pitchFamily="18" charset="0"/>
              </a:rPr>
            </a:br>
            <a:r>
              <a:rPr lang="es-ES" sz="2200" dirty="0">
                <a:effectLst/>
                <a:latin typeface="+mn-lt"/>
                <a:ea typeface="Times New Roman" panose="02020603050405020304" pitchFamily="18" charset="0"/>
              </a:rPr>
              <a:t>En el borde de la tela donde Jesús yace, aparecen caracteres árabes, que se han leído como el versículo del Corán que dice "No hay otro Dios fuera de Alá". No se ha aclarado la presencia de tal inscripción, quizás sea una copia de un texto sin conocer el significado, para dar un toque de exotismo a la representación.</a:t>
            </a:r>
            <a:br>
              <a:rPr lang="es-ES" sz="2200" dirty="0">
                <a:effectLst/>
                <a:latin typeface="+mn-lt"/>
                <a:ea typeface="Times New Roman" panose="02020603050405020304" pitchFamily="18" charset="0"/>
              </a:rPr>
            </a:br>
            <a:endParaRPr lang="es-ES" sz="2200" b="1" dirty="0">
              <a:latin typeface="+mn-lt"/>
            </a:endParaRPr>
          </a:p>
        </p:txBody>
      </p:sp>
      <p:pic>
        <p:nvPicPr>
          <p:cNvPr id="4" name="Imagen 3">
            <a:extLst>
              <a:ext uri="{FF2B5EF4-FFF2-40B4-BE49-F238E27FC236}">
                <a16:creationId xmlns:a16="http://schemas.microsoft.com/office/drawing/2014/main" id="{54B44918-5056-4610-841C-1957366BF6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6161" y="0"/>
            <a:ext cx="5005839" cy="6858000"/>
          </a:xfrm>
          <a:prstGeom prst="rect">
            <a:avLst/>
          </a:prstGeom>
        </p:spPr>
      </p:pic>
    </p:spTree>
    <p:extLst>
      <p:ext uri="{BB962C8B-B14F-4D97-AF65-F5344CB8AC3E}">
        <p14:creationId xmlns:p14="http://schemas.microsoft.com/office/powerpoint/2010/main" val="289519913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55930303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6D44A0-4004-4BCB-8B6E-823AB041E0A6}"/>
              </a:ext>
            </a:extLst>
          </p:cNvPr>
          <p:cNvSpPr>
            <a:spLocks noGrp="1"/>
          </p:cNvSpPr>
          <p:nvPr>
            <p:ph type="title"/>
          </p:nvPr>
        </p:nvSpPr>
        <p:spPr>
          <a:xfrm>
            <a:off x="838200" y="1"/>
            <a:ext cx="10515600" cy="1025235"/>
          </a:xfrm>
        </p:spPr>
        <p:txBody>
          <a:bodyPr/>
          <a:lstStyle/>
          <a:p>
            <a:pPr algn="ctr"/>
            <a:r>
              <a:rPr lang="es-ES" b="1" i="0" dirty="0">
                <a:effectLst/>
              </a:rPr>
              <a:t>1423. Políptico de intercesión</a:t>
            </a:r>
            <a:endParaRPr lang="es-ES" b="1" dirty="0"/>
          </a:p>
        </p:txBody>
      </p:sp>
      <p:sp>
        <p:nvSpPr>
          <p:cNvPr id="3" name="Marcador de contenido 2">
            <a:extLst>
              <a:ext uri="{FF2B5EF4-FFF2-40B4-BE49-F238E27FC236}">
                <a16:creationId xmlns:a16="http://schemas.microsoft.com/office/drawing/2014/main" id="{0D0854E2-E94E-462F-8254-EFCF183B2A0A}"/>
              </a:ext>
            </a:extLst>
          </p:cNvPr>
          <p:cNvSpPr>
            <a:spLocks noGrp="1"/>
          </p:cNvSpPr>
          <p:nvPr>
            <p:ph idx="1"/>
          </p:nvPr>
        </p:nvSpPr>
        <p:spPr>
          <a:xfrm>
            <a:off x="526473" y="775854"/>
            <a:ext cx="11291453" cy="5888181"/>
          </a:xfrm>
        </p:spPr>
        <p:txBody>
          <a:bodyPr>
            <a:normAutofit fontScale="85000" lnSpcReduction="20000"/>
          </a:bodyPr>
          <a:lstStyle/>
          <a:p>
            <a:pPr algn="l"/>
            <a:r>
              <a:rPr lang="es-ES" b="0" i="0" dirty="0">
                <a:effectLst/>
              </a:rPr>
              <a:t>El políptico tiene cinco compartimentos de diferentes tamaños, bastante inusuales en forma, tamaño e iconografía. En el centro vemos a </a:t>
            </a:r>
            <a:r>
              <a:rPr lang="es-ES" b="0" i="1" dirty="0">
                <a:effectLst/>
              </a:rPr>
              <a:t>Jesús y a la Virgen María intercediendo con el Eterno, </a:t>
            </a:r>
            <a:r>
              <a:rPr lang="es-ES" b="0" i="0" dirty="0">
                <a:effectLst/>
              </a:rPr>
              <a:t>flotando en el cielo sobre un arco azul, una representación de los cielos del Paraíso que se puede ver, similar, también en el </a:t>
            </a:r>
            <a:r>
              <a:rPr lang="es-ES" b="0" i="1" u="none" strike="noStrike" dirty="0">
                <a:effectLst/>
              </a:rPr>
              <a:t>Políptico de Valle Romita.</a:t>
            </a:r>
            <a:r>
              <a:rPr lang="es-ES" b="0" i="1" dirty="0">
                <a:effectLst/>
              </a:rPr>
              <a:t> </a:t>
            </a:r>
            <a:r>
              <a:rPr lang="es-ES" b="0" i="0" dirty="0">
                <a:effectLst/>
              </a:rPr>
              <a:t>A la izquierda la </a:t>
            </a:r>
            <a:r>
              <a:rPr lang="es-ES" b="0" i="1" dirty="0">
                <a:effectLst/>
              </a:rPr>
              <a:t>Resurrección de Lázaro</a:t>
            </a:r>
            <a:r>
              <a:rPr lang="es-ES" b="0" i="0" dirty="0">
                <a:effectLst/>
              </a:rPr>
              <a:t> flanqueada al final por </a:t>
            </a:r>
            <a:r>
              <a:rPr lang="es-ES" b="0" i="1" dirty="0">
                <a:effectLst/>
              </a:rPr>
              <a:t>San Luis de Tolosa</a:t>
            </a:r>
            <a:r>
              <a:rPr lang="es-ES" b="0" i="0" dirty="0">
                <a:effectLst/>
              </a:rPr>
              <a:t> en plena figura, un santo franciscano; a la derecha los </a:t>
            </a:r>
            <a:r>
              <a:rPr lang="es-ES" b="0" i="1" dirty="0">
                <a:effectLst/>
              </a:rPr>
              <a:t>santos Cosme, Damián y </a:t>
            </a:r>
            <a:r>
              <a:rPr lang="es-ES" b="0" i="1" u="none" strike="noStrike" dirty="0">
                <a:effectLst/>
              </a:rPr>
              <a:t>Julián</a:t>
            </a:r>
            <a:r>
              <a:rPr lang="es-ES" b="0" i="1" u="none" strike="noStrike" baseline="30000" dirty="0">
                <a:effectLst/>
              </a:rPr>
              <a:t> </a:t>
            </a:r>
            <a:r>
              <a:rPr lang="es-ES" b="0" i="0" dirty="0">
                <a:effectLst/>
              </a:rPr>
              <a:t>flanqueados en el último panel por </a:t>
            </a:r>
            <a:r>
              <a:rPr lang="es-ES" b="0" i="1" dirty="0">
                <a:effectLst/>
              </a:rPr>
              <a:t>San Bernardo</a:t>
            </a:r>
            <a:r>
              <a:rPr lang="es-ES" b="0" i="0" dirty="0">
                <a:effectLst/>
              </a:rPr>
              <a:t> en figura completa.</a:t>
            </a:r>
          </a:p>
          <a:p>
            <a:pPr algn="l"/>
            <a:r>
              <a:rPr lang="es-ES" b="0" i="0" dirty="0">
                <a:effectLst/>
              </a:rPr>
              <a:t>Sin paralelo en el contexto florentino es la dedicación del compartimento central a una escena de "intercesión", un tema tan querido por los franciscanos, así como la presentación igualitaria de Jesús y la Virgen ante Dios. También son raros los temas en los paneles a los lados de la misma, el milagro de Jesús y el encuentro, en una calle de la ciudad, de tres santos. </a:t>
            </a:r>
            <a:r>
              <a:rPr lang="es-ES" b="0" i="0" u="none" strike="noStrike" dirty="0">
                <a:effectLst/>
              </a:rPr>
              <a:t>Luis de Tolosa</a:t>
            </a:r>
            <a:r>
              <a:rPr lang="es-ES" b="0" i="0" dirty="0">
                <a:effectLst/>
              </a:rPr>
              <a:t> se representa bendiciendo, frente a una cortina roja; </a:t>
            </a:r>
            <a:r>
              <a:rPr lang="es-ES" b="0" i="0" u="none" strike="noStrike" dirty="0">
                <a:effectLst/>
              </a:rPr>
              <a:t>Bernardo de Claraval</a:t>
            </a:r>
            <a:r>
              <a:rPr lang="es-ES" b="0" i="0" dirty="0">
                <a:effectLst/>
              </a:rPr>
              <a:t> se coloca en el paisaje, con un diablo encadenado. El propio Bernardo es el santo a quien se atribuyó el </a:t>
            </a:r>
            <a:r>
              <a:rPr lang="es-ES" b="0" i="1" u="none" strike="noStrike" dirty="0">
                <a:effectLst/>
              </a:rPr>
              <a:t>Speculum </a:t>
            </a:r>
            <a:r>
              <a:rPr lang="es-ES" b="0" i="1" u="none" strike="noStrike" dirty="0" err="1">
                <a:effectLst/>
              </a:rPr>
              <a:t>Humanae</a:t>
            </a:r>
            <a:r>
              <a:rPr lang="es-ES" b="0" i="1" u="none" strike="noStrike" dirty="0">
                <a:effectLst/>
              </a:rPr>
              <a:t> </a:t>
            </a:r>
            <a:r>
              <a:rPr lang="es-ES" b="0" i="1" u="none" strike="noStrike" dirty="0" err="1">
                <a:effectLst/>
              </a:rPr>
              <a:t>Salvationis</a:t>
            </a:r>
            <a:r>
              <a:rPr lang="es-ES" b="0" i="1" dirty="0">
                <a:effectLst/>
              </a:rPr>
              <a:t> </a:t>
            </a:r>
            <a:r>
              <a:rPr lang="es-ES" b="0" i="0" dirty="0">
                <a:effectLst/>
              </a:rPr>
              <a:t>en la Edad Media, en la que se habla ampliamente de intercesión. Lázaro sería un ejemplo llamativo de la resurrección prometida por Cristo, y los santos en el panel derecho son figuras a las que se invita al devoto a acudir, siguiendo el ejemplo de dos </a:t>
            </a:r>
            <a:r>
              <a:rPr lang="es-ES" b="0" i="0" dirty="0" err="1">
                <a:effectLst/>
              </a:rPr>
              <a:t>angulos</a:t>
            </a:r>
            <a:r>
              <a:rPr lang="es-ES" b="0" i="0" dirty="0">
                <a:effectLst/>
              </a:rPr>
              <a:t> (pequeños fantasmas de infantes desnudos), pintados casi en transparencia a los pies de ellos (redescubiertos solo con restauración). A estas almas hay que añadir entonces las grabadas directamente en el oro del panel central ("</a:t>
            </a:r>
            <a:r>
              <a:rPr lang="es-ES" b="0" i="0" dirty="0" err="1">
                <a:effectLst/>
              </a:rPr>
              <a:t>crisografías</a:t>
            </a:r>
            <a:r>
              <a:rPr lang="es-ES" b="0" i="0" dirty="0">
                <a:effectLst/>
              </a:rPr>
              <a:t>"), entre la Virgen y Jesús, apenas legibles, según un refinado tratamiento de la materia dorada que también se encuentra en otras obras del artista.</a:t>
            </a:r>
          </a:p>
          <a:p>
            <a:endParaRPr lang="es-ES" dirty="0"/>
          </a:p>
        </p:txBody>
      </p:sp>
    </p:spTree>
    <p:extLst>
      <p:ext uri="{BB962C8B-B14F-4D97-AF65-F5344CB8AC3E}">
        <p14:creationId xmlns:p14="http://schemas.microsoft.com/office/powerpoint/2010/main" val="53409698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0"/>
            <a:ext cx="11194473" cy="1161011"/>
          </a:xfrm>
        </p:spPr>
        <p:txBody>
          <a:bodyPr anchor="ctr">
            <a:normAutofit/>
          </a:bodyPr>
          <a:lstStyle/>
          <a:p>
            <a:pPr algn="ctr"/>
            <a:r>
              <a:rPr lang="es-ES" sz="2800" b="1" dirty="0"/>
              <a:t>1423. Gentile da Fabriano. Políptico de la intercesión. </a:t>
            </a:r>
            <a:br>
              <a:rPr lang="es-ES" sz="2800" b="1" dirty="0"/>
            </a:br>
            <a:r>
              <a:rPr lang="es-ES" sz="2800" b="1" dirty="0"/>
              <a:t>Sacristía de la iglesia de San </a:t>
            </a:r>
            <a:r>
              <a:rPr lang="es-ES" sz="2800" b="1" dirty="0" err="1"/>
              <a:t>Niccolò</a:t>
            </a:r>
            <a:r>
              <a:rPr lang="es-ES" sz="2800" b="1" dirty="0"/>
              <a:t> </a:t>
            </a:r>
            <a:r>
              <a:rPr lang="es-ES" sz="2800" b="1" dirty="0" err="1"/>
              <a:t>sopr'Arno</a:t>
            </a:r>
            <a:r>
              <a:rPr lang="es-ES" sz="2800" b="1" dirty="0"/>
              <a:t>, Florencia.</a:t>
            </a:r>
          </a:p>
        </p:txBody>
      </p:sp>
      <p:pic>
        <p:nvPicPr>
          <p:cNvPr id="4" name="Imagen 3">
            <a:extLst>
              <a:ext uri="{FF2B5EF4-FFF2-40B4-BE49-F238E27FC236}">
                <a16:creationId xmlns:a16="http://schemas.microsoft.com/office/drawing/2014/main" id="{4A866749-15A1-42C0-92D5-05B8811FC4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1011"/>
            <a:ext cx="12192000" cy="5696989"/>
          </a:xfrm>
          <a:prstGeom prst="rect">
            <a:avLst/>
          </a:prstGeom>
        </p:spPr>
      </p:pic>
    </p:spTree>
    <p:extLst>
      <p:ext uri="{BB962C8B-B14F-4D97-AF65-F5344CB8AC3E}">
        <p14:creationId xmlns:p14="http://schemas.microsoft.com/office/powerpoint/2010/main" val="169464087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73570086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16660810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20F55C-248B-4628-8BAD-EE3847C195A1}"/>
              </a:ext>
            </a:extLst>
          </p:cNvPr>
          <p:cNvSpPr>
            <a:spLocks noGrp="1"/>
          </p:cNvSpPr>
          <p:nvPr>
            <p:ph type="title"/>
          </p:nvPr>
        </p:nvSpPr>
        <p:spPr/>
        <p:txBody>
          <a:bodyPr/>
          <a:lstStyle/>
          <a:p>
            <a:pPr algn="ctr"/>
            <a:r>
              <a:rPr lang="es-ES" b="0" i="0" dirty="0">
                <a:solidFill>
                  <a:srgbClr val="000000"/>
                </a:solidFill>
                <a:effectLst/>
                <a:latin typeface="Roboto" panose="02000000000000000000" pitchFamily="2" charset="0"/>
              </a:rPr>
              <a:t>1423. GENTILE DA FABRIANO.</a:t>
            </a:r>
            <a:br>
              <a:rPr lang="es-ES" b="0" i="0" dirty="0">
                <a:solidFill>
                  <a:srgbClr val="000000"/>
                </a:solidFill>
                <a:effectLst/>
                <a:latin typeface="Roboto" panose="02000000000000000000" pitchFamily="2" charset="0"/>
              </a:rPr>
            </a:br>
            <a:r>
              <a:rPr lang="es-ES" b="0" i="0" dirty="0">
                <a:solidFill>
                  <a:srgbClr val="000000"/>
                </a:solidFill>
                <a:effectLst/>
                <a:latin typeface="Roboto" panose="02000000000000000000" pitchFamily="2" charset="0"/>
              </a:rPr>
              <a:t>Adoración de los magos.</a:t>
            </a:r>
            <a:endParaRPr lang="es-ES" dirty="0"/>
          </a:p>
        </p:txBody>
      </p:sp>
      <p:sp>
        <p:nvSpPr>
          <p:cNvPr id="3" name="Marcador de contenido 2">
            <a:extLst>
              <a:ext uri="{FF2B5EF4-FFF2-40B4-BE49-F238E27FC236}">
                <a16:creationId xmlns:a16="http://schemas.microsoft.com/office/drawing/2014/main" id="{1DF4BC3C-ADC2-48BC-96A9-03B8E498CBF1}"/>
              </a:ext>
            </a:extLst>
          </p:cNvPr>
          <p:cNvSpPr>
            <a:spLocks noGrp="1"/>
          </p:cNvSpPr>
          <p:nvPr>
            <p:ph idx="1"/>
          </p:nvPr>
        </p:nvSpPr>
        <p:spPr/>
        <p:txBody>
          <a:bodyPr>
            <a:normAutofit/>
          </a:bodyPr>
          <a:lstStyle/>
          <a:p>
            <a:r>
              <a:rPr lang="es-ES" sz="2400" b="0" i="0" dirty="0">
                <a:solidFill>
                  <a:srgbClr val="000000"/>
                </a:solidFill>
                <a:effectLst/>
              </a:rPr>
              <a:t>Palla di </a:t>
            </a:r>
            <a:r>
              <a:rPr lang="es-ES" sz="2400" b="0" i="0" dirty="0" err="1">
                <a:solidFill>
                  <a:srgbClr val="000000"/>
                </a:solidFill>
                <a:effectLst/>
              </a:rPr>
              <a:t>Noferi</a:t>
            </a:r>
            <a:r>
              <a:rPr lang="es-ES" sz="2400" b="0" i="0" dirty="0">
                <a:solidFill>
                  <a:srgbClr val="000000"/>
                </a:solidFill>
                <a:effectLst/>
              </a:rPr>
              <a:t> Strozzi encargó este famoso retablo, firmado y fechado en 1423 en el marco, para la capilla de su familia en la iglesia de Santa Trinita de Florencia. </a:t>
            </a:r>
          </a:p>
          <a:p>
            <a:r>
              <a:rPr lang="es-ES" sz="2400" b="0" i="0" dirty="0">
                <a:solidFill>
                  <a:srgbClr val="000000"/>
                </a:solidFill>
                <a:effectLst/>
              </a:rPr>
              <a:t>La riqueza y la cultura del donante se reflejan en el uso pródigo del oro y en la pompa de la procesión de los Reyes Magos, que incluye también animales exóticos como leopardos y monos. </a:t>
            </a:r>
          </a:p>
          <a:p>
            <a:r>
              <a:rPr lang="es-ES" sz="2400" b="0" i="0" dirty="0">
                <a:solidFill>
                  <a:srgbClr val="000000"/>
                </a:solidFill>
                <a:effectLst/>
              </a:rPr>
              <a:t>Si en este cuadro emerge claramente la persistencia del gótico internacional a principios del siglo XV, mientras tanto el panel se adelanta a su tiempo mostrando en las escenas de la predela (Nacimiento, Descanso durante la Huida a Egipto y Presentación al Templo) una de las innovaciones básicas del arte renacentista: el cielo azul en el lugar del tradicional fondo dorado.</a:t>
            </a:r>
            <a:endParaRPr lang="es-ES" sz="2400" dirty="0"/>
          </a:p>
        </p:txBody>
      </p:sp>
    </p:spTree>
    <p:extLst>
      <p:ext uri="{BB962C8B-B14F-4D97-AF65-F5344CB8AC3E}">
        <p14:creationId xmlns:p14="http://schemas.microsoft.com/office/powerpoint/2010/main" val="70938371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4"/>
            <a:ext cx="4890655" cy="6298911"/>
          </a:xfrm>
        </p:spPr>
        <p:txBody>
          <a:bodyPr anchor="t">
            <a:normAutofit/>
          </a:bodyPr>
          <a:lstStyle/>
          <a:p>
            <a:r>
              <a:rPr lang="es-ES" sz="2800" b="1" dirty="0"/>
              <a:t>1421 - 1423. Gentile da Fabriano. Adoración de los Reyes Magos. Galería </a:t>
            </a:r>
            <a:r>
              <a:rPr lang="es-ES" sz="2800" b="1" dirty="0" err="1"/>
              <a:t>Ufizzi</a:t>
            </a:r>
            <a:r>
              <a:rPr lang="es-ES" sz="2800" b="1" dirty="0"/>
              <a:t>, Florencia.</a:t>
            </a:r>
            <a:br>
              <a:rPr lang="es-ES" sz="2800" b="1" dirty="0"/>
            </a:br>
            <a:br>
              <a:rPr lang="es-ES" sz="2800" b="1" dirty="0"/>
            </a:br>
            <a:br>
              <a:rPr lang="es-ES" sz="2800" b="1" dirty="0"/>
            </a:br>
            <a:br>
              <a:rPr lang="es-ES" sz="2800" b="1" dirty="0"/>
            </a:br>
            <a:br>
              <a:rPr lang="es-ES" sz="2800" b="1" dirty="0"/>
            </a:br>
            <a:br>
              <a:rPr lang="es-ES" sz="2800" b="1" dirty="0"/>
            </a:br>
            <a:br>
              <a:rPr lang="es-ES" sz="2800" b="1" dirty="0"/>
            </a:br>
            <a:br>
              <a:rPr lang="es-ES" sz="2800" b="1" dirty="0"/>
            </a:br>
            <a:br>
              <a:rPr lang="es-ES" sz="2800" b="1" dirty="0"/>
            </a:br>
            <a:br>
              <a:rPr lang="es-ES" sz="2800" b="1" dirty="0"/>
            </a:br>
            <a:br>
              <a:rPr lang="es-ES" sz="2800" b="1" dirty="0"/>
            </a:br>
            <a:br>
              <a:rPr lang="es-ES" sz="2800" b="1" dirty="0"/>
            </a:br>
            <a:r>
              <a:rPr lang="es-ES" sz="1800" dirty="0">
                <a:hlinkClick r:id="rId2"/>
              </a:rPr>
              <a:t>Adoración de los Reyes Magos | La Cámara del Arte (lacamaradelarte.com)</a:t>
            </a:r>
            <a:endParaRPr lang="es-ES" sz="2800" b="1" dirty="0"/>
          </a:p>
        </p:txBody>
      </p:sp>
      <p:pic>
        <p:nvPicPr>
          <p:cNvPr id="4" name="Imagen 3">
            <a:extLst>
              <a:ext uri="{FF2B5EF4-FFF2-40B4-BE49-F238E27FC236}">
                <a16:creationId xmlns:a16="http://schemas.microsoft.com/office/drawing/2014/main" id="{676B3972-0710-48FB-9231-D837AD0D20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12465" y="0"/>
            <a:ext cx="6379535" cy="6858000"/>
          </a:xfrm>
          <a:prstGeom prst="rect">
            <a:avLst/>
          </a:prstGeom>
        </p:spPr>
      </p:pic>
    </p:spTree>
    <p:extLst>
      <p:ext uri="{BB962C8B-B14F-4D97-AF65-F5344CB8AC3E}">
        <p14:creationId xmlns:p14="http://schemas.microsoft.com/office/powerpoint/2010/main" val="334965035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277600" cy="1519093"/>
          </a:xfrm>
        </p:spPr>
        <p:txBody>
          <a:bodyPr anchor="t">
            <a:normAutofit/>
          </a:bodyPr>
          <a:lstStyle/>
          <a:p>
            <a:r>
              <a:rPr lang="es-ES" sz="2800" dirty="0"/>
              <a:t>1423. Gentile da Fabriano. Adoración de los Reyes Magos. Predela. Louvre.</a:t>
            </a:r>
          </a:p>
        </p:txBody>
      </p:sp>
      <p:pic>
        <p:nvPicPr>
          <p:cNvPr id="4" name="Imagen 3">
            <a:extLst>
              <a:ext uri="{FF2B5EF4-FFF2-40B4-BE49-F238E27FC236}">
                <a16:creationId xmlns:a16="http://schemas.microsoft.com/office/drawing/2014/main" id="{3813176A-7571-46C9-B90B-6182A4605A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40" y="1884218"/>
            <a:ext cx="12204040" cy="4973782"/>
          </a:xfrm>
          <a:prstGeom prst="rect">
            <a:avLst/>
          </a:prstGeom>
        </p:spPr>
      </p:pic>
    </p:spTree>
    <p:extLst>
      <p:ext uri="{BB962C8B-B14F-4D97-AF65-F5344CB8AC3E}">
        <p14:creationId xmlns:p14="http://schemas.microsoft.com/office/powerpoint/2010/main" val="75209833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6922844" y="365125"/>
            <a:ext cx="5269156" cy="1519093"/>
          </a:xfrm>
        </p:spPr>
        <p:txBody>
          <a:bodyPr anchor="ctr">
            <a:normAutofit/>
          </a:bodyPr>
          <a:lstStyle/>
          <a:p>
            <a:pPr algn="ctr"/>
            <a:r>
              <a:rPr lang="es-ES" sz="2800" dirty="0"/>
              <a:t>1423. Gentile da Fabriano. Adoración de los Reyes Magos. Predela. Louvre.</a:t>
            </a:r>
          </a:p>
        </p:txBody>
      </p:sp>
      <p:pic>
        <p:nvPicPr>
          <p:cNvPr id="4" name="Imagen 3">
            <a:extLst>
              <a:ext uri="{FF2B5EF4-FFF2-40B4-BE49-F238E27FC236}">
                <a16:creationId xmlns:a16="http://schemas.microsoft.com/office/drawing/2014/main" id="{3813176A-7571-46C9-B90B-6182A4605A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2845" y="1884218"/>
            <a:ext cx="5269155" cy="2147455"/>
          </a:xfrm>
          <a:prstGeom prst="rect">
            <a:avLst/>
          </a:prstGeom>
        </p:spPr>
      </p:pic>
      <p:sp>
        <p:nvSpPr>
          <p:cNvPr id="10" name="CuadroTexto 9">
            <a:extLst>
              <a:ext uri="{FF2B5EF4-FFF2-40B4-BE49-F238E27FC236}">
                <a16:creationId xmlns:a16="http://schemas.microsoft.com/office/drawing/2014/main" id="{D81F6147-EF20-45B7-978C-3088D6BD3D28}"/>
              </a:ext>
            </a:extLst>
          </p:cNvPr>
          <p:cNvSpPr txBox="1"/>
          <p:nvPr/>
        </p:nvSpPr>
        <p:spPr>
          <a:xfrm>
            <a:off x="263236" y="249382"/>
            <a:ext cx="6659607" cy="6108082"/>
          </a:xfrm>
          <a:prstGeom prst="rect">
            <a:avLst/>
          </a:prstGeom>
          <a:noFill/>
        </p:spPr>
        <p:txBody>
          <a:bodyPr wrap="square" rtlCol="0">
            <a:spAutoFit/>
          </a:bodyPr>
          <a:lstStyle/>
          <a:p>
            <a:pPr>
              <a:lnSpc>
                <a:spcPct val="107000"/>
              </a:lnSpc>
              <a:spcAft>
                <a:spcPts val="800"/>
              </a:spcAft>
            </a:pPr>
            <a:r>
              <a:rPr lang="es-ES" sz="2000" dirty="0">
                <a:effectLst/>
                <a:latin typeface="Calibri" panose="020F0502020204030204" pitchFamily="34" charset="0"/>
                <a:ea typeface="Calibri" panose="020F0502020204030204" pitchFamily="34" charset="0"/>
                <a:cs typeface="Times New Roman" panose="02020603050405020304" pitchFamily="18" charset="0"/>
              </a:rPr>
              <a:t>El compartimento de la </a:t>
            </a:r>
            <a:r>
              <a:rPr lang="es-ES" sz="2000" i="1" dirty="0">
                <a:effectLst/>
                <a:latin typeface="Calibri" panose="020F0502020204030204" pitchFamily="34" charset="0"/>
                <a:ea typeface="Calibri" panose="020F0502020204030204" pitchFamily="34" charset="0"/>
                <a:cs typeface="Times New Roman" panose="02020603050405020304" pitchFamily="18" charset="0"/>
              </a:rPr>
              <a:t>Presentación</a:t>
            </a:r>
            <a:r>
              <a:rPr lang="es-ES" sz="2000" dirty="0">
                <a:effectLst/>
                <a:latin typeface="Calibri" panose="020F0502020204030204" pitchFamily="34" charset="0"/>
                <a:ea typeface="Calibri" panose="020F0502020204030204" pitchFamily="34" charset="0"/>
                <a:cs typeface="Times New Roman" panose="02020603050405020304" pitchFamily="18" charset="0"/>
              </a:rPr>
              <a:t> concluía las historias de la infancia de Cristo de la predela, junto a la </a:t>
            </a:r>
            <a:r>
              <a:rPr lang="es-ES" sz="2000" i="1" dirty="0">
                <a:effectLst/>
                <a:latin typeface="Calibri" panose="020F0502020204030204" pitchFamily="34" charset="0"/>
                <a:ea typeface="Calibri" panose="020F0502020204030204" pitchFamily="34" charset="0"/>
                <a:cs typeface="Times New Roman" panose="02020603050405020304" pitchFamily="18" charset="0"/>
              </a:rPr>
              <a:t>Natividad</a:t>
            </a:r>
            <a:r>
              <a:rPr lang="es-ES" sz="2000" dirty="0">
                <a:effectLst/>
                <a:latin typeface="Calibri" panose="020F0502020204030204" pitchFamily="34" charset="0"/>
                <a:ea typeface="Calibri" panose="020F0502020204030204" pitchFamily="34" charset="0"/>
                <a:cs typeface="Times New Roman" panose="02020603050405020304" pitchFamily="18" charset="0"/>
              </a:rPr>
              <a:t> y la </a:t>
            </a:r>
            <a:r>
              <a:rPr lang="es-ES" sz="2000" i="1" dirty="0">
                <a:effectLst/>
                <a:latin typeface="Calibri" panose="020F0502020204030204" pitchFamily="34" charset="0"/>
                <a:ea typeface="Calibri" panose="020F0502020204030204" pitchFamily="34" charset="0"/>
                <a:cs typeface="Times New Roman" panose="02020603050405020304" pitchFamily="18" charset="0"/>
              </a:rPr>
              <a:t>Huida a Egipto.</a:t>
            </a:r>
            <a:r>
              <a:rPr lang="es-ES" sz="2000" dirty="0">
                <a:effectLst/>
                <a:latin typeface="Calibri" panose="020F0502020204030204" pitchFamily="34" charset="0"/>
                <a:ea typeface="Calibri" panose="020F0502020204030204" pitchFamily="34" charset="0"/>
                <a:cs typeface="Times New Roman" panose="02020603050405020304" pitchFamily="18" charset="0"/>
              </a:rPr>
              <a:t> La escena se puede dividir en tres partes. En el centro se encuentra el templo de Jerusalén, representado como un complejo elaborado con un plan central abierto al frente, a través de una logia con tres arcos, con el fin de mostrar la escena que está teniendo lugar en el interior, es decir, la presentación de Jesús en presencia de María, José, la profetisa Ana, Simeón el Justo y un transeúnte vestido de rojo, tal vez el sumo sacerdote, así como una figura medio escondida detrás del halo de la Virgen. </a:t>
            </a:r>
            <a:r>
              <a:rPr lang="es-ES" sz="2000" dirty="0" err="1">
                <a:effectLst/>
                <a:latin typeface="Calibri" panose="020F0502020204030204" pitchFamily="34" charset="0"/>
                <a:ea typeface="Calibri" panose="020F0502020204030204" pitchFamily="34" charset="0"/>
                <a:cs typeface="Times New Roman" panose="02020603050405020304" pitchFamily="18" charset="0"/>
              </a:rPr>
              <a:t>Lively</a:t>
            </a:r>
            <a:r>
              <a:rPr lang="es-ES" sz="2000" dirty="0">
                <a:effectLst/>
                <a:latin typeface="Calibri" panose="020F0502020204030204" pitchFamily="34" charset="0"/>
                <a:ea typeface="Calibri" panose="020F0502020204030204" pitchFamily="34" charset="0"/>
                <a:cs typeface="Times New Roman" panose="02020603050405020304" pitchFamily="18" charset="0"/>
              </a:rPr>
              <a:t> es el Niño, que parece querer salir de las garras de Simeón, según un estudio de la vida que también se encuentra en otras obras de la madurez del artista.</a:t>
            </a:r>
          </a:p>
          <a:p>
            <a:pPr>
              <a:lnSpc>
                <a:spcPct val="107000"/>
              </a:lnSpc>
              <a:spcAft>
                <a:spcPts val="800"/>
              </a:spcAft>
            </a:pPr>
            <a:r>
              <a:rPr lang="es-ES" sz="2000" dirty="0">
                <a:effectLst/>
                <a:latin typeface="Calibri" panose="020F0502020204030204" pitchFamily="34" charset="0"/>
                <a:ea typeface="Calibri" panose="020F0502020204030204" pitchFamily="34" charset="0"/>
                <a:cs typeface="Times New Roman" panose="02020603050405020304" pitchFamily="18" charset="0"/>
              </a:rPr>
              <a:t>Muy articulada es la construcción arquitectónica, con el diseño de las bóvedas en una perspectiva intuitiva que recuerda las escenas profundas de la pintura gótica de la segunda mitad del siglo XIV.</a:t>
            </a:r>
          </a:p>
        </p:txBody>
      </p:sp>
    </p:spTree>
    <p:extLst>
      <p:ext uri="{BB962C8B-B14F-4D97-AF65-F5344CB8AC3E}">
        <p14:creationId xmlns:p14="http://schemas.microsoft.com/office/powerpoint/2010/main" val="327753638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6922844" y="365125"/>
            <a:ext cx="5269156" cy="1519093"/>
          </a:xfrm>
        </p:spPr>
        <p:txBody>
          <a:bodyPr anchor="ctr">
            <a:normAutofit/>
          </a:bodyPr>
          <a:lstStyle/>
          <a:p>
            <a:pPr algn="ctr"/>
            <a:r>
              <a:rPr lang="es-ES" sz="2800" dirty="0"/>
              <a:t>1423. Gentile da Fabriano. Adoración de los Reyes Magos. Predela. Louvre.</a:t>
            </a:r>
          </a:p>
        </p:txBody>
      </p:sp>
      <p:pic>
        <p:nvPicPr>
          <p:cNvPr id="4" name="Imagen 3">
            <a:extLst>
              <a:ext uri="{FF2B5EF4-FFF2-40B4-BE49-F238E27FC236}">
                <a16:creationId xmlns:a16="http://schemas.microsoft.com/office/drawing/2014/main" id="{3813176A-7571-46C9-B90B-6182A4605A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2845" y="1884218"/>
            <a:ext cx="5269155" cy="2147455"/>
          </a:xfrm>
          <a:prstGeom prst="rect">
            <a:avLst/>
          </a:prstGeom>
        </p:spPr>
      </p:pic>
      <p:sp>
        <p:nvSpPr>
          <p:cNvPr id="10" name="CuadroTexto 9">
            <a:extLst>
              <a:ext uri="{FF2B5EF4-FFF2-40B4-BE49-F238E27FC236}">
                <a16:creationId xmlns:a16="http://schemas.microsoft.com/office/drawing/2014/main" id="{D81F6147-EF20-45B7-978C-3088D6BD3D28}"/>
              </a:ext>
            </a:extLst>
          </p:cNvPr>
          <p:cNvSpPr txBox="1"/>
          <p:nvPr/>
        </p:nvSpPr>
        <p:spPr>
          <a:xfrm>
            <a:off x="263236" y="249382"/>
            <a:ext cx="6659607" cy="4358886"/>
          </a:xfrm>
          <a:prstGeom prst="rect">
            <a:avLst/>
          </a:prstGeom>
          <a:noFill/>
        </p:spPr>
        <p:txBody>
          <a:bodyPr wrap="square" rtlCol="0">
            <a:spAutoFit/>
          </a:bodyPr>
          <a:lstStyle/>
          <a:p>
            <a:pPr>
              <a:lnSpc>
                <a:spcPct val="107000"/>
              </a:lnSpc>
              <a:spcAft>
                <a:spcPts val="800"/>
              </a:spcAft>
            </a:pPr>
            <a:r>
              <a:rPr lang="es-ES" sz="2000" dirty="0">
                <a:effectLst/>
                <a:latin typeface="Calibri" panose="020F0502020204030204" pitchFamily="34" charset="0"/>
                <a:ea typeface="Calibri" panose="020F0502020204030204" pitchFamily="34" charset="0"/>
                <a:cs typeface="Times New Roman" panose="02020603050405020304" pitchFamily="18" charset="0"/>
              </a:rPr>
              <a:t>A derecha e izquierda está la representación de una ciudad ideal, con palacios, iglesias y logias construidas con meticulosa atención al detalle, como balcones, escaleras, el ritmo de las bóvedas, etc. Es un telón de fondo arquitectónico puro, de tamaño inferior al de los personajes de enfrente. A la izquierda, dos mujeres nobles asisten a la escena en el templo, una de las cuales, la de la izquierda, está vestida de una manera particularmente suntuosa: lleva la </a:t>
            </a:r>
            <a:r>
              <a:rPr lang="es-ES" sz="2000" dirty="0" err="1">
                <a:effectLst/>
                <a:latin typeface="Calibri" panose="020F0502020204030204" pitchFamily="34" charset="0"/>
                <a:ea typeface="Calibri" panose="020F0502020204030204" pitchFamily="34" charset="0"/>
                <a:cs typeface="Times New Roman" panose="02020603050405020304" pitchFamily="18" charset="0"/>
              </a:rPr>
              <a:t>giornea</a:t>
            </a:r>
            <a:r>
              <a:rPr lang="es-ES" sz="2000" dirty="0">
                <a:effectLst/>
                <a:latin typeface="Calibri" panose="020F0502020204030204" pitchFamily="34" charset="0"/>
                <a:ea typeface="Calibri" panose="020F0502020204030204" pitchFamily="34" charset="0"/>
                <a:cs typeface="Times New Roman" panose="02020603050405020304" pitchFamily="18" charset="0"/>
              </a:rPr>
              <a:t>, un vestido típico de las clases más ricas, y en su cabeza lleva la "guirnalda", un tocado en forma de anillo con flores y ramitas entrelazadas con un precioso paño dorado. Tienen una postura alterada y compuesta, de acuerdo con la representación típica de la clase noble.</a:t>
            </a:r>
          </a:p>
        </p:txBody>
      </p:sp>
    </p:spTree>
    <p:extLst>
      <p:ext uri="{BB962C8B-B14F-4D97-AF65-F5344CB8AC3E}">
        <p14:creationId xmlns:p14="http://schemas.microsoft.com/office/powerpoint/2010/main" val="229333243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6922844" y="365125"/>
            <a:ext cx="5269156" cy="1519093"/>
          </a:xfrm>
        </p:spPr>
        <p:txBody>
          <a:bodyPr anchor="ctr">
            <a:normAutofit/>
          </a:bodyPr>
          <a:lstStyle/>
          <a:p>
            <a:pPr algn="ctr"/>
            <a:r>
              <a:rPr lang="es-ES" sz="2800" dirty="0"/>
              <a:t>1423. Gentile da Fabriano. Adoración de los Reyes Magos. Predela. Louvre.</a:t>
            </a:r>
          </a:p>
        </p:txBody>
      </p:sp>
      <p:pic>
        <p:nvPicPr>
          <p:cNvPr id="4" name="Imagen 3">
            <a:extLst>
              <a:ext uri="{FF2B5EF4-FFF2-40B4-BE49-F238E27FC236}">
                <a16:creationId xmlns:a16="http://schemas.microsoft.com/office/drawing/2014/main" id="{3813176A-7571-46C9-B90B-6182A4605A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2845" y="1884218"/>
            <a:ext cx="5269155" cy="2147455"/>
          </a:xfrm>
          <a:prstGeom prst="rect">
            <a:avLst/>
          </a:prstGeom>
        </p:spPr>
      </p:pic>
      <p:sp>
        <p:nvSpPr>
          <p:cNvPr id="10" name="CuadroTexto 9">
            <a:extLst>
              <a:ext uri="{FF2B5EF4-FFF2-40B4-BE49-F238E27FC236}">
                <a16:creationId xmlns:a16="http://schemas.microsoft.com/office/drawing/2014/main" id="{D81F6147-EF20-45B7-978C-3088D6BD3D28}"/>
              </a:ext>
            </a:extLst>
          </p:cNvPr>
          <p:cNvSpPr txBox="1"/>
          <p:nvPr/>
        </p:nvSpPr>
        <p:spPr>
          <a:xfrm>
            <a:off x="263236" y="249382"/>
            <a:ext cx="6659607" cy="3576107"/>
          </a:xfrm>
          <a:prstGeom prst="rect">
            <a:avLst/>
          </a:prstGeom>
          <a:noFill/>
        </p:spPr>
        <p:txBody>
          <a:bodyPr wrap="square" rtlCol="0">
            <a:spAutoFit/>
          </a:bodyPr>
          <a:lstStyle/>
          <a:p>
            <a:pPr>
              <a:lnSpc>
                <a:spcPct val="107000"/>
              </a:lnSpc>
              <a:spcAft>
                <a:spcPts val="800"/>
              </a:spcAft>
            </a:pPr>
            <a:r>
              <a:rPr lang="es-ES" sz="2000" dirty="0">
                <a:effectLst/>
                <a:latin typeface="Calibri" panose="020F0502020204030204" pitchFamily="34" charset="0"/>
                <a:ea typeface="Calibri" panose="020F0502020204030204" pitchFamily="34" charset="0"/>
                <a:cs typeface="Times New Roman" panose="02020603050405020304" pitchFamily="18" charset="0"/>
              </a:rPr>
              <a:t>A la derecha, sin embargo, se contrarrestan las figuras de dos mendigos, vestidos con trapos miserables y patéticamente curvados por su pobreza. </a:t>
            </a:r>
          </a:p>
          <a:p>
            <a:pPr>
              <a:lnSpc>
                <a:spcPct val="107000"/>
              </a:lnSpc>
              <a:spcAft>
                <a:spcPts val="800"/>
              </a:spcAft>
            </a:pPr>
            <a:r>
              <a:rPr lang="es-ES" sz="2000" dirty="0">
                <a:effectLst/>
                <a:latin typeface="Calibri" panose="020F0502020204030204" pitchFamily="34" charset="0"/>
                <a:ea typeface="Calibri" panose="020F0502020204030204" pitchFamily="34" charset="0"/>
                <a:cs typeface="Times New Roman" panose="02020603050405020304" pitchFamily="18" charset="0"/>
              </a:rPr>
              <a:t>La yuxtaposición de figuras grotescas y figuras idealizadas es típica del arte gótico tardío, con personajes formalizados, desprovistos de connotaciones psicológicas específicas. </a:t>
            </a:r>
          </a:p>
          <a:p>
            <a:pPr>
              <a:lnSpc>
                <a:spcPct val="107000"/>
              </a:lnSpc>
              <a:spcAft>
                <a:spcPts val="800"/>
              </a:spcAft>
            </a:pPr>
            <a:r>
              <a:rPr lang="es-ES" sz="2000" dirty="0">
                <a:effectLst/>
                <a:latin typeface="Calibri" panose="020F0502020204030204" pitchFamily="34" charset="0"/>
                <a:ea typeface="Calibri" panose="020F0502020204030204" pitchFamily="34" charset="0"/>
                <a:cs typeface="Times New Roman" panose="02020603050405020304" pitchFamily="18" charset="0"/>
              </a:rPr>
              <a:t>Esta antítesis también puede leerse como una especie de complacencia aristocrática en la confrontación entre el mundo brillante de los tribunales y su humilde y miserable opuesto al </a:t>
            </a:r>
            <a:r>
              <a:rPr lang="es-ES" sz="2000" dirty="0" err="1">
                <a:effectLst/>
                <a:latin typeface="Calibri" panose="020F0502020204030204" pitchFamily="34" charset="0"/>
                <a:ea typeface="Calibri" panose="020F0502020204030204" pitchFamily="34" charset="0"/>
                <a:cs typeface="Times New Roman" panose="02020603050405020304" pitchFamily="18" charset="0"/>
              </a:rPr>
              <a:t>populante</a:t>
            </a:r>
            <a:r>
              <a:rPr lang="es-ES" sz="2000" dirty="0">
                <a:effectLst/>
                <a:latin typeface="Calibri" panose="020F0502020204030204" pitchFamily="34" charset="0"/>
                <a:ea typeface="Calibri" panose="020F0502020204030204" pitchFamily="34" charset="0"/>
                <a:cs typeface="Times New Roman" panose="02020603050405020304" pitchFamily="18" charset="0"/>
              </a:rPr>
              <a:t>.</a:t>
            </a:r>
          </a:p>
        </p:txBody>
      </p:sp>
      <p:pic>
        <p:nvPicPr>
          <p:cNvPr id="5" name="Imagen 4">
            <a:extLst>
              <a:ext uri="{FF2B5EF4-FFF2-40B4-BE49-F238E27FC236}">
                <a16:creationId xmlns:a16="http://schemas.microsoft.com/office/drawing/2014/main" id="{029042A6-99CF-4B8A-B0CA-92CC9093C1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6865" y="3597803"/>
            <a:ext cx="2666331" cy="3260196"/>
          </a:xfrm>
          <a:prstGeom prst="rect">
            <a:avLst/>
          </a:prstGeom>
        </p:spPr>
      </p:pic>
      <p:pic>
        <p:nvPicPr>
          <p:cNvPr id="7" name="Imagen 6">
            <a:extLst>
              <a:ext uri="{FF2B5EF4-FFF2-40B4-BE49-F238E27FC236}">
                <a16:creationId xmlns:a16="http://schemas.microsoft.com/office/drawing/2014/main" id="{9014E961-6B37-47AF-B108-26839099D7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56512" y="3597803"/>
            <a:ext cx="2666332" cy="3260197"/>
          </a:xfrm>
          <a:prstGeom prst="rect">
            <a:avLst/>
          </a:prstGeom>
        </p:spPr>
      </p:pic>
    </p:spTree>
    <p:extLst>
      <p:ext uri="{BB962C8B-B14F-4D97-AF65-F5344CB8AC3E}">
        <p14:creationId xmlns:p14="http://schemas.microsoft.com/office/powerpoint/2010/main" val="128016568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48252833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426922" cy="5869420"/>
          </a:xfrm>
        </p:spPr>
        <p:txBody>
          <a:bodyPr anchor="t">
            <a:normAutofit/>
          </a:bodyPr>
          <a:lstStyle/>
          <a:p>
            <a:r>
              <a:rPr lang="es-ES" sz="2800" dirty="0"/>
              <a:t>1425. Gentile da Fabriano. Anunciación. Pinacoteca Vaticana.</a:t>
            </a:r>
          </a:p>
        </p:txBody>
      </p:sp>
      <p:pic>
        <p:nvPicPr>
          <p:cNvPr id="4" name="Imagen 3">
            <a:extLst>
              <a:ext uri="{FF2B5EF4-FFF2-40B4-BE49-F238E27FC236}">
                <a16:creationId xmlns:a16="http://schemas.microsoft.com/office/drawing/2014/main" id="{559D8BE4-3250-4CE5-B47D-2DF842793D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39540" y="0"/>
            <a:ext cx="8252460" cy="6858000"/>
          </a:xfrm>
          <a:prstGeom prst="rect">
            <a:avLst/>
          </a:prstGeom>
        </p:spPr>
      </p:pic>
    </p:spTree>
    <p:extLst>
      <p:ext uri="{BB962C8B-B14F-4D97-AF65-F5344CB8AC3E}">
        <p14:creationId xmlns:p14="http://schemas.microsoft.com/office/powerpoint/2010/main" val="177877514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56745517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FCE0FB8-49CC-4B2A-9922-1AF40A1597E7}"/>
              </a:ext>
            </a:extLst>
          </p:cNvPr>
          <p:cNvSpPr>
            <a:spLocks noGrp="1"/>
          </p:cNvSpPr>
          <p:nvPr>
            <p:ph type="title"/>
          </p:nvPr>
        </p:nvSpPr>
        <p:spPr>
          <a:xfrm>
            <a:off x="838200" y="1"/>
            <a:ext cx="10515600" cy="1205344"/>
          </a:xfrm>
        </p:spPr>
        <p:txBody>
          <a:bodyPr>
            <a:normAutofit/>
          </a:bodyPr>
          <a:lstStyle/>
          <a:p>
            <a:pPr algn="ctr"/>
            <a:r>
              <a:rPr lang="es-ES" sz="3200" b="0" i="0" dirty="0">
                <a:solidFill>
                  <a:srgbClr val="000000"/>
                </a:solidFill>
                <a:effectLst/>
                <a:latin typeface="Roboto" panose="02000000000000000000" pitchFamily="2" charset="0"/>
              </a:rPr>
              <a:t>1425. GENTILE DA FABRIANO. Políptico Quaratesi.</a:t>
            </a:r>
            <a:endParaRPr lang="es-ES" sz="3200" dirty="0"/>
          </a:p>
        </p:txBody>
      </p:sp>
      <p:sp>
        <p:nvSpPr>
          <p:cNvPr id="3" name="Marcador de contenido 2">
            <a:extLst>
              <a:ext uri="{FF2B5EF4-FFF2-40B4-BE49-F238E27FC236}">
                <a16:creationId xmlns:a16="http://schemas.microsoft.com/office/drawing/2014/main" id="{26269F4D-96C6-448B-A6AC-ADC13DE00ACA}"/>
              </a:ext>
            </a:extLst>
          </p:cNvPr>
          <p:cNvSpPr>
            <a:spLocks noGrp="1"/>
          </p:cNvSpPr>
          <p:nvPr>
            <p:ph idx="1"/>
          </p:nvPr>
        </p:nvSpPr>
        <p:spPr>
          <a:xfrm>
            <a:off x="838199" y="1080655"/>
            <a:ext cx="10882745" cy="5096308"/>
          </a:xfrm>
        </p:spPr>
        <p:txBody>
          <a:bodyPr>
            <a:normAutofit fontScale="92500" lnSpcReduction="20000"/>
          </a:bodyPr>
          <a:lstStyle/>
          <a:p>
            <a:r>
              <a:rPr lang="es-ES" sz="2400" b="0" i="0" dirty="0">
                <a:solidFill>
                  <a:srgbClr val="000000"/>
                </a:solidFill>
                <a:effectLst/>
              </a:rPr>
              <a:t>El retablo Quaratesi fue pintado para el altar mayor de la capilla Quaratesi en San </a:t>
            </a:r>
            <a:r>
              <a:rPr lang="es-ES" sz="2400" b="0" i="0" dirty="0" err="1">
                <a:solidFill>
                  <a:srgbClr val="000000"/>
                </a:solidFill>
                <a:effectLst/>
              </a:rPr>
              <a:t>Niccolò</a:t>
            </a:r>
            <a:r>
              <a:rPr lang="es-ES" sz="2400" b="0" i="0" dirty="0">
                <a:solidFill>
                  <a:srgbClr val="000000"/>
                </a:solidFill>
                <a:effectLst/>
              </a:rPr>
              <a:t> </a:t>
            </a:r>
            <a:r>
              <a:rPr lang="es-ES" sz="2400" b="0" i="0" dirty="0" err="1">
                <a:solidFill>
                  <a:srgbClr val="000000"/>
                </a:solidFill>
                <a:effectLst/>
              </a:rPr>
              <a:t>Oltrarno</a:t>
            </a:r>
            <a:r>
              <a:rPr lang="es-ES" sz="2400" b="0" i="0" dirty="0">
                <a:solidFill>
                  <a:srgbClr val="000000"/>
                </a:solidFill>
                <a:effectLst/>
              </a:rPr>
              <a:t>, Florencia. Desmembrado en el siglo XIX, originalmente estaba formado por la Virgen y el Niño (ahora en la National Gallery, Londres) flanqueados por los santos María Magdalena y Nicolás de Bari a la izquierda, y los santos Juan Bautista y Jorge a la derecha, cada uno en un Panel independiente a dos aguas. </a:t>
            </a:r>
          </a:p>
          <a:p>
            <a:r>
              <a:rPr lang="es-ES" sz="2400" b="0" i="0" dirty="0">
                <a:solidFill>
                  <a:srgbClr val="000000"/>
                </a:solidFill>
                <a:effectLst/>
              </a:rPr>
              <a:t>Los santos (ahora en los Uffizi, Florencia) se pararon sobre un pavimento pintado continuo, cuyos bordes son apenas perceptibles a ambos lados del escalón del trono de María, como figuras vistas a través de las esbeltas columnas de un balcón abierto o logia. De la misma manera que Cristo con su halo en escorzo se asoma por la pequeña rotonda del frontón sobre la Virgen, otras figuras miraban desde las rotondas sobre los santos del piso principal. Abajo, en la predela (ahora en la Pinacoteca, Vaticano, y la Galería Nacional de Arte, Washington)), había pequeñas escenas animadas de las hazañas legendarias de San Nicolás, santo titular de la iglesia. </a:t>
            </a:r>
          </a:p>
          <a:p>
            <a:r>
              <a:rPr lang="es-ES" sz="2400" b="0" i="0" dirty="0">
                <a:solidFill>
                  <a:srgbClr val="000000"/>
                </a:solidFill>
                <a:effectLst/>
              </a:rPr>
              <a:t>Todos estos elementos se armonizaron aún más mediante sutiles ajustes de composición y color. </a:t>
            </a:r>
          </a:p>
          <a:p>
            <a:r>
              <a:rPr lang="es-ES" sz="2400" b="0" i="0" dirty="0">
                <a:solidFill>
                  <a:srgbClr val="000000"/>
                </a:solidFill>
                <a:effectLst/>
              </a:rPr>
              <a:t>Los suntuosos efectos decorativos de Gentile ahora se pueden apreciar mejor en el brocado dorado, ya que el otrora brillante paño de honor detrás de la Virgen y el Niño, pintado de rojo translúcido sobre pan de plata y verde sobre oro, se ha oscurecido y manchado con el tiempo. </a:t>
            </a:r>
            <a:endParaRPr lang="es-ES" sz="2400" dirty="0"/>
          </a:p>
        </p:txBody>
      </p:sp>
    </p:spTree>
    <p:extLst>
      <p:ext uri="{BB962C8B-B14F-4D97-AF65-F5344CB8AC3E}">
        <p14:creationId xmlns:p14="http://schemas.microsoft.com/office/powerpoint/2010/main" val="66559805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644717" cy="5869420"/>
          </a:xfrm>
        </p:spPr>
        <p:txBody>
          <a:bodyPr anchor="t">
            <a:normAutofit/>
          </a:bodyPr>
          <a:lstStyle/>
          <a:p>
            <a:r>
              <a:rPr lang="es-ES" sz="2800" b="1" dirty="0"/>
              <a:t>1425. Gentile da Fabriano. Políptico Quaratesi. Virgen y niño. National Gallery, Londres.</a:t>
            </a:r>
            <a:br>
              <a:rPr lang="es-ES" sz="2800" dirty="0"/>
            </a:br>
            <a:br>
              <a:rPr lang="es-ES" sz="2800" dirty="0"/>
            </a:br>
            <a:br>
              <a:rPr lang="es-ES" sz="2400" dirty="0">
                <a:latin typeface="+mn-lt"/>
              </a:rPr>
            </a:br>
            <a:r>
              <a:rPr lang="es-ES" sz="2400" b="0" i="0" dirty="0">
                <a:effectLst/>
                <a:latin typeface="+mn-lt"/>
              </a:rPr>
              <a:t>El Niño sostiene lo que parece ser una margarita. </a:t>
            </a:r>
            <a:br>
              <a:rPr lang="es-ES" sz="2400" b="0" i="0" dirty="0">
                <a:effectLst/>
                <a:latin typeface="+mn-lt"/>
              </a:rPr>
            </a:br>
            <a:r>
              <a:rPr lang="es-ES" sz="2400" b="0" i="0" dirty="0">
                <a:effectLst/>
                <a:latin typeface="+mn-lt"/>
              </a:rPr>
              <a:t>El paño de honor detrás de la Virgen es de plata (ahora empañado) esmaltado con rojo.</a:t>
            </a:r>
            <a:br>
              <a:rPr lang="es-ES" sz="2400" b="0" i="0" dirty="0">
                <a:effectLst/>
                <a:latin typeface="+mn-lt"/>
              </a:rPr>
            </a:br>
            <a:r>
              <a:rPr lang="es-ES" sz="2400" b="0" i="0" dirty="0">
                <a:effectLst/>
                <a:latin typeface="+mn-lt"/>
              </a:rPr>
              <a:t>La naturaleza altamente decorativa de los textiles de lujo con diversos patrones, el oro elaboradamente trabajado y la naturaleza delicada de las figuras contrastan fuertemente con el mismo tema pintado por Masaccio un año después. </a:t>
            </a:r>
            <a:br>
              <a:rPr lang="es-ES" sz="2400" b="0" i="0" dirty="0">
                <a:effectLst/>
                <a:latin typeface="+mn-lt"/>
              </a:rPr>
            </a:br>
            <a:r>
              <a:rPr lang="es-ES" sz="2400" b="0" i="0" dirty="0">
                <a:effectLst/>
                <a:latin typeface="+mn-lt"/>
              </a:rPr>
              <a:t>El hastial con Dios Padre es original pero dentro de un marco moderno.</a:t>
            </a:r>
            <a:endParaRPr lang="es-ES" sz="2400" dirty="0">
              <a:latin typeface="+mn-lt"/>
            </a:endParaRPr>
          </a:p>
        </p:txBody>
      </p:sp>
      <p:pic>
        <p:nvPicPr>
          <p:cNvPr id="4" name="Imagen 3">
            <a:extLst>
              <a:ext uri="{FF2B5EF4-FFF2-40B4-BE49-F238E27FC236}">
                <a16:creationId xmlns:a16="http://schemas.microsoft.com/office/drawing/2014/main" id="{B7413238-A01A-44DE-B0D6-2EEEA4F3B7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57335" y="0"/>
            <a:ext cx="3034665" cy="6858000"/>
          </a:xfrm>
          <a:prstGeom prst="rect">
            <a:avLst/>
          </a:prstGeom>
        </p:spPr>
      </p:pic>
    </p:spTree>
    <p:extLst>
      <p:ext uri="{BB962C8B-B14F-4D97-AF65-F5344CB8AC3E}">
        <p14:creationId xmlns:p14="http://schemas.microsoft.com/office/powerpoint/2010/main" val="13546588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212043" cy="5869420"/>
          </a:xfrm>
        </p:spPr>
        <p:txBody>
          <a:bodyPr anchor="t">
            <a:normAutofit/>
          </a:bodyPr>
          <a:lstStyle/>
          <a:p>
            <a:r>
              <a:rPr lang="it-IT" sz="2800" b="1" dirty="0"/>
              <a:t>1425. Gentile da Fabriano. Políptico Quaratesi. Cuatro santos. Galleria degli Uffizi, Florencia.</a:t>
            </a:r>
            <a:endParaRPr lang="es-ES" sz="2800" b="1" dirty="0"/>
          </a:p>
        </p:txBody>
      </p:sp>
      <p:pic>
        <p:nvPicPr>
          <p:cNvPr id="4" name="Imagen 3">
            <a:extLst>
              <a:ext uri="{FF2B5EF4-FFF2-40B4-BE49-F238E27FC236}">
                <a16:creationId xmlns:a16="http://schemas.microsoft.com/office/drawing/2014/main" id="{CA8C8C54-9DA3-4BD5-B655-2A65F04593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4661" y="0"/>
            <a:ext cx="8535228" cy="6858000"/>
          </a:xfrm>
          <a:prstGeom prst="rect">
            <a:avLst/>
          </a:prstGeom>
        </p:spPr>
      </p:pic>
    </p:spTree>
    <p:extLst>
      <p:ext uri="{BB962C8B-B14F-4D97-AF65-F5344CB8AC3E}">
        <p14:creationId xmlns:p14="http://schemas.microsoft.com/office/powerpoint/2010/main" val="147616475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889283" cy="5869420"/>
          </a:xfrm>
        </p:spPr>
        <p:txBody>
          <a:bodyPr anchor="t">
            <a:normAutofit/>
          </a:bodyPr>
          <a:lstStyle/>
          <a:p>
            <a:r>
              <a:rPr lang="es-ES" sz="2800" b="1" dirty="0"/>
              <a:t>1425. Gentile da Fabriano. Políptico Quaratesi. Nacimiento de San Nicolás. Pinacoteca Vaticana.</a:t>
            </a:r>
          </a:p>
        </p:txBody>
      </p:sp>
      <p:pic>
        <p:nvPicPr>
          <p:cNvPr id="4" name="Imagen 3">
            <a:extLst>
              <a:ext uri="{FF2B5EF4-FFF2-40B4-BE49-F238E27FC236}">
                <a16:creationId xmlns:a16="http://schemas.microsoft.com/office/drawing/2014/main" id="{5E65F874-2D43-4E24-8601-EDABDD3FB0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1901" y="0"/>
            <a:ext cx="6790099" cy="6858000"/>
          </a:xfrm>
          <a:prstGeom prst="rect">
            <a:avLst/>
          </a:prstGeom>
        </p:spPr>
      </p:pic>
    </p:spTree>
    <p:extLst>
      <p:ext uri="{BB962C8B-B14F-4D97-AF65-F5344CB8AC3E}">
        <p14:creationId xmlns:p14="http://schemas.microsoft.com/office/powerpoint/2010/main" val="328667275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
            <a:ext cx="11166764" cy="1104980"/>
          </a:xfrm>
        </p:spPr>
        <p:txBody>
          <a:bodyPr anchor="ctr">
            <a:normAutofit/>
          </a:bodyPr>
          <a:lstStyle/>
          <a:p>
            <a:pPr algn="ctr"/>
            <a:r>
              <a:rPr lang="it-IT" sz="2800" dirty="0"/>
              <a:t>1425. Gentile da Fabriano. Políptico Quaratesi. </a:t>
            </a:r>
            <a:br>
              <a:rPr lang="it-IT" sz="2800" dirty="0"/>
            </a:br>
            <a:r>
              <a:rPr lang="it-IT" sz="2800" dirty="0"/>
              <a:t>San Nicolás salva a un barco. Pinacoteca Vaticana.</a:t>
            </a:r>
            <a:endParaRPr lang="es-ES" sz="2800" dirty="0"/>
          </a:p>
        </p:txBody>
      </p:sp>
      <p:pic>
        <p:nvPicPr>
          <p:cNvPr id="4" name="Imagen 3">
            <a:extLst>
              <a:ext uri="{FF2B5EF4-FFF2-40B4-BE49-F238E27FC236}">
                <a16:creationId xmlns:a16="http://schemas.microsoft.com/office/drawing/2014/main" id="{73BE0D9C-BC5C-49C3-B246-18A6DA51EB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9339" y="1104981"/>
            <a:ext cx="9193322" cy="5753018"/>
          </a:xfrm>
          <a:prstGeom prst="rect">
            <a:avLst/>
          </a:prstGeom>
        </p:spPr>
      </p:pic>
    </p:spTree>
    <p:extLst>
      <p:ext uri="{BB962C8B-B14F-4D97-AF65-F5344CB8AC3E}">
        <p14:creationId xmlns:p14="http://schemas.microsoft.com/office/powerpoint/2010/main" val="392117386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021296" cy="5869420"/>
          </a:xfrm>
        </p:spPr>
        <p:txBody>
          <a:bodyPr anchor="t">
            <a:normAutofit/>
          </a:bodyPr>
          <a:lstStyle/>
          <a:p>
            <a:r>
              <a:rPr lang="es-ES" sz="2800" dirty="0"/>
              <a:t>1425. Gentile da Fabriano. Políptico Quaratesi. Milagro ante la tumba de San Nicolás. National Gallery of Art, Washington</a:t>
            </a:r>
          </a:p>
        </p:txBody>
      </p:sp>
      <p:pic>
        <p:nvPicPr>
          <p:cNvPr id="4" name="Imagen 3">
            <a:extLst>
              <a:ext uri="{FF2B5EF4-FFF2-40B4-BE49-F238E27FC236}">
                <a16:creationId xmlns:a16="http://schemas.microsoft.com/office/drawing/2014/main" id="{FAED2063-FAA6-4179-B321-526CBC7456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33914" y="0"/>
            <a:ext cx="6699650" cy="6864096"/>
          </a:xfrm>
          <a:prstGeom prst="rect">
            <a:avLst/>
          </a:prstGeom>
        </p:spPr>
      </p:pic>
    </p:spTree>
    <p:extLst>
      <p:ext uri="{BB962C8B-B14F-4D97-AF65-F5344CB8AC3E}">
        <p14:creationId xmlns:p14="http://schemas.microsoft.com/office/powerpoint/2010/main" val="172340569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858586" cy="5869420"/>
          </a:xfrm>
        </p:spPr>
        <p:txBody>
          <a:bodyPr anchor="t">
            <a:normAutofit/>
          </a:bodyPr>
          <a:lstStyle/>
          <a:p>
            <a:r>
              <a:rPr lang="es-ES" sz="2800" dirty="0"/>
              <a:t>1425. Gentile da Fabriano. Políptico Quaratesi. San Nicolás y las tres doncellas. Pinacoteca Vaticana.</a:t>
            </a:r>
          </a:p>
        </p:txBody>
      </p:sp>
      <p:pic>
        <p:nvPicPr>
          <p:cNvPr id="4" name="Imagen 3">
            <a:extLst>
              <a:ext uri="{FF2B5EF4-FFF2-40B4-BE49-F238E27FC236}">
                <a16:creationId xmlns:a16="http://schemas.microsoft.com/office/drawing/2014/main" id="{1F0AFCC6-0102-4899-9543-394552DB72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71204" y="0"/>
            <a:ext cx="6820796" cy="6858000"/>
          </a:xfrm>
          <a:prstGeom prst="rect">
            <a:avLst/>
          </a:prstGeom>
        </p:spPr>
      </p:pic>
    </p:spTree>
    <p:extLst>
      <p:ext uri="{BB962C8B-B14F-4D97-AF65-F5344CB8AC3E}">
        <p14:creationId xmlns:p14="http://schemas.microsoft.com/office/powerpoint/2010/main" val="163856633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43535730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83927" cy="5869420"/>
          </a:xfrm>
        </p:spPr>
        <p:txBody>
          <a:bodyPr anchor="t">
            <a:normAutofit fontScale="90000"/>
          </a:bodyPr>
          <a:lstStyle/>
          <a:p>
            <a:r>
              <a:rPr lang="it-IT" sz="3100" b="1" dirty="0"/>
              <a:t>1425. Gentile da Fabriano. Virgen con niño. Villa I Tatti, Settignano, Florencia.</a:t>
            </a:r>
            <a:br>
              <a:rPr lang="it-IT" sz="2800" dirty="0"/>
            </a:br>
            <a:br>
              <a:rPr lang="it-IT" sz="2400" dirty="0">
                <a:latin typeface="+mn-lt"/>
              </a:rPr>
            </a:br>
            <a:r>
              <a:rPr lang="es-ES" sz="2700" b="0" i="0" dirty="0">
                <a:effectLst/>
                <a:latin typeface="+mn-lt"/>
              </a:rPr>
              <a:t>El fragmento muestra el rostro de María y su halo, mientras corta una parte de la cabeza del Niño, con el borde inferior a la altura de los hombros de María y el cuello de Jesús: evidentemente el seccionador solo estaba interesado en la cabeza de María. </a:t>
            </a:r>
            <a:br>
              <a:rPr lang="es-ES" sz="2700" b="0" i="0" dirty="0">
                <a:effectLst/>
                <a:latin typeface="+mn-lt"/>
              </a:rPr>
            </a:br>
            <a:r>
              <a:rPr lang="es-ES" sz="2700" b="0" i="0" dirty="0">
                <a:effectLst/>
                <a:latin typeface="+mn-lt"/>
              </a:rPr>
              <a:t>Ella es sorprendida mirando a su hijo, inclinando la cabeza hacia él. </a:t>
            </a:r>
            <a:br>
              <a:rPr lang="es-ES" sz="2700" b="0" i="0" dirty="0">
                <a:effectLst/>
                <a:latin typeface="+mn-lt"/>
              </a:rPr>
            </a:br>
            <a:r>
              <a:rPr lang="es-ES" sz="2700" b="0" i="0" dirty="0">
                <a:effectLst/>
                <a:latin typeface="+mn-lt"/>
              </a:rPr>
              <a:t>Es posible adivinar cómo la textura del oro en el halo, en el velo y en el vestido de María, en su cabello, era de la más alta mano de obra, con numerosos efectos de </a:t>
            </a:r>
            <a:r>
              <a:rPr lang="es-ES" sz="2700" b="0" i="0" dirty="0" err="1">
                <a:effectLst/>
                <a:latin typeface="+mn-lt"/>
              </a:rPr>
              <a:t>graffiti</a:t>
            </a:r>
            <a:r>
              <a:rPr lang="es-ES" sz="2700" b="0" i="0" dirty="0">
                <a:effectLst/>
                <a:latin typeface="+mn-lt"/>
              </a:rPr>
              <a:t>, golpes, bordados de letras. </a:t>
            </a:r>
            <a:br>
              <a:rPr lang="es-ES" sz="2700" b="0" i="0" dirty="0">
                <a:effectLst/>
                <a:latin typeface="+mn-lt"/>
              </a:rPr>
            </a:br>
            <a:r>
              <a:rPr lang="es-ES" sz="2700" b="0" i="0" dirty="0">
                <a:effectLst/>
                <a:latin typeface="+mn-lt"/>
              </a:rPr>
              <a:t>Líneas sinuosas guían las solapas de los bordes, que se enroscan como si dudara en tocar el suelo.</a:t>
            </a:r>
            <a:endParaRPr lang="es-ES" sz="2400" dirty="0">
              <a:latin typeface="+mn-lt"/>
            </a:endParaRPr>
          </a:p>
        </p:txBody>
      </p:sp>
      <p:pic>
        <p:nvPicPr>
          <p:cNvPr id="4" name="Imagen 3">
            <a:extLst>
              <a:ext uri="{FF2B5EF4-FFF2-40B4-BE49-F238E27FC236}">
                <a16:creationId xmlns:a16="http://schemas.microsoft.com/office/drawing/2014/main" id="{345DC4BE-C312-4AD6-AEB8-F79C51AE1A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6545" y="0"/>
            <a:ext cx="5195455" cy="6858000"/>
          </a:xfrm>
          <a:prstGeom prst="rect">
            <a:avLst/>
          </a:prstGeom>
        </p:spPr>
      </p:pic>
    </p:spTree>
    <p:extLst>
      <p:ext uri="{BB962C8B-B14F-4D97-AF65-F5344CB8AC3E}">
        <p14:creationId xmlns:p14="http://schemas.microsoft.com/office/powerpoint/2010/main" val="12961568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4"/>
            <a:ext cx="8081743" cy="6146511"/>
          </a:xfrm>
        </p:spPr>
        <p:txBody>
          <a:bodyPr anchor="t">
            <a:normAutofit fontScale="90000"/>
          </a:bodyPr>
          <a:lstStyle/>
          <a:p>
            <a:pPr algn="l"/>
            <a:r>
              <a:rPr lang="es-ES" sz="2700" b="1" dirty="0"/>
              <a:t>1425. Gentile da Fabriano. Virgen, San Lorenzo y San Javier. Frick </a:t>
            </a:r>
            <a:r>
              <a:rPr lang="es-ES" sz="2700" b="1" dirty="0" err="1"/>
              <a:t>Collection</a:t>
            </a:r>
            <a:r>
              <a:rPr lang="es-ES" sz="2700" b="1" dirty="0"/>
              <a:t>, Nueva York.</a:t>
            </a:r>
            <a:br>
              <a:rPr lang="es-ES" sz="2800" dirty="0"/>
            </a:br>
            <a:r>
              <a:rPr lang="es-ES" sz="2200" b="0" i="0" dirty="0">
                <a:effectLst/>
                <a:latin typeface="+mn-lt"/>
              </a:rPr>
              <a:t>Sobre el fondo dorado, la Virgen con el Niño en su regazo está sentada en un trono cubierto por una tela roja, con los santos </a:t>
            </a:r>
            <a:r>
              <a:rPr lang="es-ES" sz="2200" b="0" i="0" strike="noStrike" dirty="0">
                <a:effectLst/>
                <a:latin typeface="+mn-lt"/>
              </a:rPr>
              <a:t>Lorenzo</a:t>
            </a:r>
            <a:r>
              <a:rPr lang="es-ES" sz="2200" b="0" i="0" dirty="0">
                <a:effectLst/>
                <a:latin typeface="+mn-lt"/>
              </a:rPr>
              <a:t> y </a:t>
            </a:r>
            <a:r>
              <a:rPr lang="es-ES" sz="2200" b="0" i="0" strike="noStrike" dirty="0">
                <a:effectLst/>
                <a:latin typeface="+mn-lt"/>
              </a:rPr>
              <a:t>Julián </a:t>
            </a:r>
            <a:r>
              <a:rPr lang="es-ES" sz="2200" b="0" i="0" dirty="0">
                <a:effectLst/>
                <a:latin typeface="+mn-lt"/>
              </a:rPr>
              <a:t>arrodillados a sus pies. El halo de María tiene caracteres </a:t>
            </a:r>
            <a:r>
              <a:rPr lang="es-ES" sz="2200" b="0" i="0" dirty="0" err="1">
                <a:effectLst/>
                <a:latin typeface="+mn-lt"/>
              </a:rPr>
              <a:t>pseudocupíficos</a:t>
            </a:r>
            <a:r>
              <a:rPr lang="es-ES" sz="2200" b="0" i="0" dirty="0">
                <a:effectLst/>
                <a:latin typeface="+mn-lt"/>
              </a:rPr>
              <a:t> y relieve. En lugar de los motivos ostentosamente ricos e hipnóticos de la tela en obras como la </a:t>
            </a:r>
            <a:r>
              <a:rPr lang="es-ES" sz="2200" b="0" i="1" strike="noStrike" dirty="0">
                <a:effectLst/>
                <a:latin typeface="+mn-lt"/>
              </a:rPr>
              <a:t>Coronación de</a:t>
            </a:r>
            <a:r>
              <a:rPr lang="es-ES" sz="2200" b="0" i="1" dirty="0">
                <a:effectLst/>
                <a:latin typeface="+mn-lt"/>
              </a:rPr>
              <a:t> </a:t>
            </a:r>
            <a:r>
              <a:rPr lang="es-ES" sz="2200" b="0" i="0" dirty="0">
                <a:effectLst/>
                <a:latin typeface="+mn-lt"/>
              </a:rPr>
              <a:t>la Virgen de </a:t>
            </a:r>
            <a:r>
              <a:rPr lang="es-ES" sz="2200" b="0" i="0" strike="noStrike" dirty="0">
                <a:effectLst/>
                <a:latin typeface="+mn-lt"/>
              </a:rPr>
              <a:t>Los Ángeles, </a:t>
            </a:r>
            <a:r>
              <a:rPr lang="es-ES" sz="2200" b="0" i="0" dirty="0">
                <a:effectLst/>
                <a:latin typeface="+mn-lt"/>
              </a:rPr>
              <a:t>el artista utilizó aquí una cortina roja más sobria para cubrir el trono, que cae fluyendo con tonos esmaltados y algo fríos que recuerdan a las obras de </a:t>
            </a:r>
            <a:r>
              <a:rPr lang="es-ES" sz="2200" b="0" i="0" strike="noStrike" dirty="0">
                <a:effectLst/>
                <a:latin typeface="+mn-lt"/>
              </a:rPr>
              <a:t>Lorenzo Monaco.</a:t>
            </a:r>
            <a:r>
              <a:rPr lang="es-ES" sz="2200" b="0" i="0" dirty="0">
                <a:effectLst/>
                <a:latin typeface="+mn-lt"/>
              </a:rPr>
              <a:t> Incluso la disposición de los santos, casi en trance, se refiere a obras florentinas, de </a:t>
            </a:r>
            <a:r>
              <a:rPr lang="es-ES" sz="2200" b="0" i="0" strike="noStrike" dirty="0">
                <a:effectLst/>
                <a:latin typeface="+mn-lt"/>
              </a:rPr>
              <a:t>Masaccio</a:t>
            </a:r>
            <a:r>
              <a:rPr lang="es-ES" sz="2200" b="0" i="0" dirty="0">
                <a:effectLst/>
                <a:latin typeface="+mn-lt"/>
              </a:rPr>
              <a:t> (el </a:t>
            </a:r>
            <a:r>
              <a:rPr lang="es-ES" sz="2200" b="0" i="1" strike="noStrike" dirty="0">
                <a:effectLst/>
                <a:latin typeface="+mn-lt"/>
              </a:rPr>
              <a:t>Tríptico de San </a:t>
            </a:r>
            <a:r>
              <a:rPr lang="es-ES" sz="2200" b="0" i="1" strike="noStrike" dirty="0" err="1">
                <a:effectLst/>
                <a:latin typeface="+mn-lt"/>
              </a:rPr>
              <a:t>Giovenale</a:t>
            </a:r>
            <a:r>
              <a:rPr lang="es-ES" sz="2200" b="0" i="1" strike="noStrike" dirty="0">
                <a:effectLst/>
                <a:latin typeface="+mn-lt"/>
              </a:rPr>
              <a:t>).</a:t>
            </a:r>
            <a:r>
              <a:rPr lang="es-ES" sz="2200" b="0" i="1" dirty="0">
                <a:effectLst/>
                <a:latin typeface="+mn-lt"/>
              </a:rPr>
              <a:t> </a:t>
            </a:r>
            <a:r>
              <a:rPr lang="es-ES" sz="2200" b="0" i="0" dirty="0">
                <a:effectLst/>
                <a:latin typeface="+mn-lt"/>
              </a:rPr>
              <a:t>Especialmente para el caballero Giuliano, la posición de tres cuartos permite resaltar la elegante forma de la túnica, un </a:t>
            </a:r>
            <a:r>
              <a:rPr lang="es-ES" sz="2200" b="0" i="0" strike="noStrike" dirty="0">
                <a:effectLst/>
                <a:latin typeface="+mn-lt"/>
              </a:rPr>
              <a:t>día</a:t>
            </a:r>
            <a:r>
              <a:rPr lang="es-ES" sz="2200" b="0" i="0" dirty="0">
                <a:effectLst/>
                <a:latin typeface="+mn-lt"/>
              </a:rPr>
              <a:t> con mangas largas con flecos. Innovadora, en los santos, es también la luz, que ya no está convencionalmente en la cara, sino que viene de la derecha, dejando un poco a la sombra de Giuliano.</a:t>
            </a:r>
            <a:br>
              <a:rPr lang="es-ES" sz="2200" b="0" i="0" dirty="0">
                <a:effectLst/>
                <a:latin typeface="+mn-lt"/>
              </a:rPr>
            </a:br>
            <a:r>
              <a:rPr lang="es-ES" sz="2200" b="0" i="0" dirty="0">
                <a:effectLst/>
                <a:latin typeface="+mn-lt"/>
              </a:rPr>
              <a:t>Lorenzo, que tiene cerca de él la parrilla de su martirio, exhibe un bordado muy rico sobre </a:t>
            </a:r>
            <a:r>
              <a:rPr lang="es-ES" sz="2200" b="0" i="0" strike="noStrike" dirty="0">
                <a:effectLst/>
                <a:latin typeface="+mn-lt"/>
              </a:rPr>
              <a:t>el dálmata</a:t>
            </a:r>
            <a:r>
              <a:rPr lang="es-ES" sz="2200" b="0" i="0" dirty="0">
                <a:effectLst/>
                <a:latin typeface="+mn-lt"/>
              </a:rPr>
              <a:t> y vuelve a Jesús una intensa mirada de adoración. Preciosa es también la túnica del Niño, que está en la carne y mira vivamente al jilguero, símbolo de la Pasión, que revolotea cerca, atado a un encaje.</a:t>
            </a:r>
            <a:br>
              <a:rPr lang="es-ES" sz="2200" b="0" i="0" dirty="0">
                <a:solidFill>
                  <a:srgbClr val="202122"/>
                </a:solidFill>
                <a:effectLst/>
                <a:latin typeface="+mn-lt"/>
              </a:rPr>
            </a:br>
            <a:endParaRPr lang="es-ES" sz="2800" dirty="0">
              <a:latin typeface="+mn-lt"/>
            </a:endParaRPr>
          </a:p>
        </p:txBody>
      </p:sp>
      <p:pic>
        <p:nvPicPr>
          <p:cNvPr id="4" name="Imagen 3">
            <a:extLst>
              <a:ext uri="{FF2B5EF4-FFF2-40B4-BE49-F238E27FC236}">
                <a16:creationId xmlns:a16="http://schemas.microsoft.com/office/drawing/2014/main" id="{A0F0181B-04C9-42E0-970D-04199863E5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94361" y="0"/>
            <a:ext cx="3597639" cy="6858000"/>
          </a:xfrm>
          <a:prstGeom prst="rect">
            <a:avLst/>
          </a:prstGeom>
        </p:spPr>
      </p:pic>
    </p:spTree>
    <p:extLst>
      <p:ext uri="{BB962C8B-B14F-4D97-AF65-F5344CB8AC3E}">
        <p14:creationId xmlns:p14="http://schemas.microsoft.com/office/powerpoint/2010/main" val="53379919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63236" y="235526"/>
            <a:ext cx="7220486" cy="6428509"/>
          </a:xfrm>
        </p:spPr>
        <p:txBody>
          <a:bodyPr anchor="t">
            <a:normAutofit fontScale="90000"/>
          </a:bodyPr>
          <a:lstStyle/>
          <a:p>
            <a:pPr algn="l"/>
            <a:r>
              <a:rPr lang="es-ES" sz="3100" b="1" dirty="0"/>
              <a:t>1425. Gentile da Fabriano. Virgen. Galería de Arte de la Universidad de Yale, New Haven.</a:t>
            </a:r>
            <a:br>
              <a:rPr lang="es-ES" sz="2800" dirty="0"/>
            </a:br>
            <a:r>
              <a:rPr lang="es-ES" sz="2700" b="0" i="0" dirty="0">
                <a:effectLst/>
                <a:latin typeface="+mn-lt"/>
              </a:rPr>
              <a:t>La pintura se encuentra en mal estado de conservación debido a las abrasiones debido a un torpe intento de restauración. María está sentada a medias con el niño de pie sobre una almohada, que tal vez descansa sobre un parapeto invisible; un segundo cojín dorado descansa a la derecha. En lugar del tradicional fondo dorado, el maestro utilizó una ventana falsa con un túnel gótico, más allá del cual se puede ver un denso bosque de árboles frutales, cuyas ramas salen repletas incluso de los propios túneles. Se trata de diversas flores y frutos vinculados a significados marianos: la rosa blanca, símbolo de pureza, la granada, símbolo de la Pasión y unidad de la Iglesia, la manzana, símbolo del </a:t>
            </a:r>
            <a:r>
              <a:rPr lang="es-ES" sz="2700" b="0" i="0" u="none" strike="noStrike" dirty="0">
                <a:effectLst/>
                <a:latin typeface="+mn-lt"/>
              </a:rPr>
              <a:t>pecado original.</a:t>
            </a:r>
            <a:r>
              <a:rPr lang="es-ES" sz="2700" b="0" i="0" dirty="0">
                <a:effectLst/>
                <a:latin typeface="+mn-lt"/>
              </a:rPr>
              <a:t> Ya no se trata de la sutil eflorescencia de las primeras obras del artista, sino de enredaderas robustas y malezas, que serpentean por todas partes mostrando frutos carnosos.</a:t>
            </a:r>
            <a:endParaRPr lang="es-ES" sz="2800" dirty="0"/>
          </a:p>
        </p:txBody>
      </p:sp>
      <p:pic>
        <p:nvPicPr>
          <p:cNvPr id="4" name="Imagen 3">
            <a:extLst>
              <a:ext uri="{FF2B5EF4-FFF2-40B4-BE49-F238E27FC236}">
                <a16:creationId xmlns:a16="http://schemas.microsoft.com/office/drawing/2014/main" id="{D7583EF0-90E6-4403-8B9B-73E24C2D93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3722" y="0"/>
            <a:ext cx="4708278" cy="6844659"/>
          </a:xfrm>
          <a:prstGeom prst="rect">
            <a:avLst/>
          </a:prstGeom>
        </p:spPr>
      </p:pic>
    </p:spTree>
    <p:extLst>
      <p:ext uri="{BB962C8B-B14F-4D97-AF65-F5344CB8AC3E}">
        <p14:creationId xmlns:p14="http://schemas.microsoft.com/office/powerpoint/2010/main" val="74176512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971104" cy="5869420"/>
          </a:xfrm>
        </p:spPr>
        <p:txBody>
          <a:bodyPr anchor="t">
            <a:normAutofit/>
          </a:bodyPr>
          <a:lstStyle/>
          <a:p>
            <a:pPr algn="l"/>
            <a:r>
              <a:rPr lang="es-ES" sz="3100" b="1" dirty="0"/>
              <a:t>1425. Gentile da Fabriano. Virgen. Galería de Arte de la Universidad de Yale, New Haven.</a:t>
            </a:r>
            <a:br>
              <a:rPr lang="es-ES" sz="2800" dirty="0"/>
            </a:br>
            <a:br>
              <a:rPr lang="es-ES" sz="2700" b="0" i="0" dirty="0">
                <a:effectLst/>
                <a:latin typeface="+mn-lt"/>
              </a:rPr>
            </a:br>
            <a:r>
              <a:rPr lang="es-ES" sz="2400" b="0" i="0" dirty="0">
                <a:effectLst/>
                <a:latin typeface="+mn-lt"/>
              </a:rPr>
              <a:t>En el vistazo del marco, intuitivamente optimizado para una vista desde la derecha, tal vez podamos ver los intentos de Gentile de asimilar los intereses espaciales florentinos. </a:t>
            </a:r>
            <a:br>
              <a:rPr lang="es-ES" sz="2400" b="0" i="0" dirty="0">
                <a:effectLst/>
                <a:latin typeface="+mn-lt"/>
              </a:rPr>
            </a:br>
            <a:br>
              <a:rPr lang="es-ES" sz="2400" b="0" i="0" dirty="0">
                <a:effectLst/>
                <a:latin typeface="+mn-lt"/>
              </a:rPr>
            </a:br>
            <a:r>
              <a:rPr lang="es-ES" sz="2400" b="0" i="0" dirty="0">
                <a:effectLst/>
                <a:latin typeface="+mn-lt"/>
              </a:rPr>
              <a:t>Si María parece más bien tradicional, más original es el Niño, el verdadero punto de apoyo de la composición, que con su gesto dinámico parece saltar, bendiciendo, hacia el espectador.</a:t>
            </a:r>
            <a:br>
              <a:rPr lang="es-ES" sz="1100" b="0" i="0" dirty="0">
                <a:solidFill>
                  <a:srgbClr val="202122"/>
                </a:solidFill>
                <a:effectLst/>
                <a:latin typeface="Arial" panose="020B0604020202020204" pitchFamily="34" charset="0"/>
              </a:rPr>
            </a:br>
            <a:endParaRPr lang="es-ES" sz="2800" dirty="0"/>
          </a:p>
        </p:txBody>
      </p:sp>
      <p:pic>
        <p:nvPicPr>
          <p:cNvPr id="4" name="Imagen 3">
            <a:extLst>
              <a:ext uri="{FF2B5EF4-FFF2-40B4-BE49-F238E27FC236}">
                <a16:creationId xmlns:a16="http://schemas.microsoft.com/office/drawing/2014/main" id="{D7583EF0-90E6-4403-8B9B-73E24C2D93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3722" y="0"/>
            <a:ext cx="4708278" cy="6844659"/>
          </a:xfrm>
          <a:prstGeom prst="rect">
            <a:avLst/>
          </a:prstGeom>
        </p:spPr>
      </p:pic>
    </p:spTree>
    <p:extLst>
      <p:ext uri="{BB962C8B-B14F-4D97-AF65-F5344CB8AC3E}">
        <p14:creationId xmlns:p14="http://schemas.microsoft.com/office/powerpoint/2010/main" val="429478425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116713" cy="5869420"/>
          </a:xfrm>
        </p:spPr>
        <p:txBody>
          <a:bodyPr anchor="t">
            <a:normAutofit/>
          </a:bodyPr>
          <a:lstStyle/>
          <a:p>
            <a:r>
              <a:rPr lang="it-IT" sz="2800" dirty="0"/>
              <a:t>1425. Gentile da Fabriano. Virgen con niño. Duomo, Orvieto</a:t>
            </a:r>
            <a:endParaRPr lang="es-ES" sz="2800" dirty="0"/>
          </a:p>
        </p:txBody>
      </p:sp>
      <p:pic>
        <p:nvPicPr>
          <p:cNvPr id="4" name="Imagen 3">
            <a:extLst>
              <a:ext uri="{FF2B5EF4-FFF2-40B4-BE49-F238E27FC236}">
                <a16:creationId xmlns:a16="http://schemas.microsoft.com/office/drawing/2014/main" id="{258F8A67-6F2E-47C4-BE30-D1E34DA8A1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9331" y="0"/>
            <a:ext cx="4562669" cy="6858000"/>
          </a:xfrm>
          <a:prstGeom prst="rect">
            <a:avLst/>
          </a:prstGeom>
        </p:spPr>
      </p:pic>
    </p:spTree>
    <p:extLst>
      <p:ext uri="{BB962C8B-B14F-4D97-AF65-F5344CB8AC3E}">
        <p14:creationId xmlns:p14="http://schemas.microsoft.com/office/powerpoint/2010/main" val="7904872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365125"/>
            <a:ext cx="3709069" cy="6174220"/>
          </a:xfrm>
        </p:spPr>
        <p:txBody>
          <a:bodyPr anchor="t">
            <a:normAutofit fontScale="90000"/>
          </a:bodyPr>
          <a:lstStyle/>
          <a:p>
            <a:pPr algn="l"/>
            <a:r>
              <a:rPr lang="es-ES" sz="2800" b="1" dirty="0"/>
              <a:t>1425. Gentile da Fabriano. Anunciación. Pinacoteca Vaticana, Ciudad del Vaticano.</a:t>
            </a:r>
            <a:br>
              <a:rPr lang="es-ES" sz="2800" dirty="0"/>
            </a:br>
            <a:r>
              <a:rPr lang="es-ES" sz="2700" b="0" i="0" dirty="0">
                <a:effectLst/>
                <a:latin typeface="+mn-lt"/>
              </a:rPr>
              <a:t>El ángel llega a la habitación de María pasando por la puerta arqueada que conduce al jardín (</a:t>
            </a:r>
            <a:r>
              <a:rPr lang="es-ES" sz="2700" b="0" i="0" dirty="0" err="1">
                <a:effectLst/>
                <a:latin typeface="+mn-lt"/>
              </a:rPr>
              <a:t>l'</a:t>
            </a:r>
            <a:r>
              <a:rPr lang="es-ES" sz="2700" b="0" i="1" u="none" strike="noStrike" dirty="0" err="1">
                <a:effectLst/>
                <a:latin typeface="+mn-lt"/>
              </a:rPr>
              <a:t>hortus</a:t>
            </a:r>
            <a:r>
              <a:rPr lang="es-ES" sz="2700" b="0" i="1" u="none" strike="noStrike" dirty="0">
                <a:effectLst/>
                <a:latin typeface="+mn-lt"/>
              </a:rPr>
              <a:t> conclusus),</a:t>
            </a:r>
            <a:r>
              <a:rPr lang="es-ES" sz="2700" i="1" dirty="0">
                <a:latin typeface="+mn-lt"/>
              </a:rPr>
              <a:t> </a:t>
            </a:r>
            <a:r>
              <a:rPr lang="es-ES" sz="2700" b="0" i="0" dirty="0">
                <a:effectLst/>
                <a:latin typeface="+mn-lt"/>
              </a:rPr>
              <a:t>donde se pueden ver unos retoños y a Dios Padre imberbe, en un nimbus de serafines, que a través de un </a:t>
            </a:r>
            <a:r>
              <a:rPr lang="es-ES" sz="2700" b="0" i="0" dirty="0" err="1">
                <a:effectLst/>
                <a:latin typeface="+mn-lt"/>
              </a:rPr>
              <a:t>rosoncino</a:t>
            </a:r>
            <a:r>
              <a:rPr lang="es-ES" sz="2700" b="0" i="0" dirty="0">
                <a:effectLst/>
                <a:latin typeface="+mn-lt"/>
              </a:rPr>
              <a:t> abierto en la pared envía un rayo de polvo dorado que lleva la </a:t>
            </a:r>
            <a:r>
              <a:rPr lang="es-ES" sz="2700" b="0" i="0" u="none" strike="noStrike" dirty="0">
                <a:effectLst/>
                <a:latin typeface="+mn-lt"/>
              </a:rPr>
              <a:t>paloma del</a:t>
            </a:r>
            <a:r>
              <a:rPr lang="es-ES" sz="2700" b="0" i="0" dirty="0">
                <a:effectLst/>
                <a:latin typeface="+mn-lt"/>
              </a:rPr>
              <a:t> Espíritu Santo al vientre de María, sentado plácidamente.</a:t>
            </a:r>
            <a:endParaRPr lang="es-ES" sz="2800" dirty="0"/>
          </a:p>
        </p:txBody>
      </p:sp>
      <p:pic>
        <p:nvPicPr>
          <p:cNvPr id="4" name="Imagen 3">
            <a:extLst>
              <a:ext uri="{FF2B5EF4-FFF2-40B4-BE49-F238E27FC236}">
                <a16:creationId xmlns:a16="http://schemas.microsoft.com/office/drawing/2014/main" id="{82866D9E-597B-4491-92DD-D2D7541FA2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16887" y="1"/>
            <a:ext cx="8275113" cy="6858000"/>
          </a:xfrm>
          <a:prstGeom prst="rect">
            <a:avLst/>
          </a:prstGeom>
        </p:spPr>
      </p:pic>
    </p:spTree>
    <p:extLst>
      <p:ext uri="{BB962C8B-B14F-4D97-AF65-F5344CB8AC3E}">
        <p14:creationId xmlns:p14="http://schemas.microsoft.com/office/powerpoint/2010/main" val="390673937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7" y="365125"/>
            <a:ext cx="5666509" cy="6127750"/>
          </a:xfrm>
        </p:spPr>
        <p:txBody>
          <a:bodyPr anchor="t">
            <a:normAutofit fontScale="90000"/>
          </a:bodyPr>
          <a:lstStyle/>
          <a:p>
            <a:pPr algn="l"/>
            <a:r>
              <a:rPr lang="es-ES" sz="2700" b="0" i="0" dirty="0">
                <a:effectLst/>
                <a:latin typeface="+mn-lt"/>
              </a:rPr>
              <a:t>El telón de fondo se divide en varios pisos consecutivos: el primer piso con la exótica alfombra </a:t>
            </a:r>
            <a:r>
              <a:rPr lang="es-ES" sz="2700" b="0" i="0" u="none" strike="noStrike" dirty="0">
                <a:effectLst/>
                <a:latin typeface="+mn-lt"/>
              </a:rPr>
              <a:t>caucásica,</a:t>
            </a:r>
            <a:r>
              <a:rPr lang="es-ES" sz="2700" b="0" i="0" dirty="0">
                <a:effectLst/>
                <a:latin typeface="+mn-lt"/>
              </a:rPr>
              <a:t> el piso del banco en el que María apoyó el libro, la pared posterior de la habitación y la alcoba. La descripción precisa de la habitación recuerda algunos sketches de la predela del </a:t>
            </a:r>
            <a:r>
              <a:rPr lang="es-ES" sz="2700" b="0" i="1" u="none" strike="noStrike" dirty="0">
                <a:effectLst/>
                <a:latin typeface="+mn-lt"/>
              </a:rPr>
              <a:t>Políptico quaratesi, </a:t>
            </a:r>
            <a:r>
              <a:rPr lang="es-ES" sz="2700" b="0" i="0" dirty="0">
                <a:effectLst/>
                <a:latin typeface="+mn-lt"/>
              </a:rPr>
              <a:t>en particular la </a:t>
            </a:r>
            <a:r>
              <a:rPr lang="es-ES" sz="2700" b="0" i="0" u="none" strike="noStrike" dirty="0">
                <a:effectLst/>
                <a:latin typeface="+mn-lt"/>
              </a:rPr>
              <a:t>alcoba</a:t>
            </a:r>
            <a:r>
              <a:rPr lang="es-ES" sz="2700" b="0" i="0" dirty="0">
                <a:effectLst/>
                <a:latin typeface="+mn-lt"/>
              </a:rPr>
              <a:t> de </a:t>
            </a:r>
            <a:r>
              <a:rPr lang="es-ES" sz="2700" b="0" i="1" dirty="0">
                <a:effectLst/>
                <a:latin typeface="+mn-lt"/>
              </a:rPr>
              <a:t>San Nicolás que da tres bolas de oro a las niñas pobres.</a:t>
            </a:r>
            <a:r>
              <a:rPr lang="es-ES" sz="2700" b="0" i="0" dirty="0">
                <a:effectLst/>
                <a:latin typeface="+mn-lt"/>
              </a:rPr>
              <a:t> </a:t>
            </a:r>
            <a:br>
              <a:rPr lang="es-ES" sz="2700" b="0" i="0" dirty="0">
                <a:effectLst/>
                <a:latin typeface="+mn-lt"/>
              </a:rPr>
            </a:br>
            <a:r>
              <a:rPr lang="es-ES" sz="2700" b="0" i="0" dirty="0">
                <a:effectLst/>
                <a:latin typeface="+mn-lt"/>
              </a:rPr>
              <a:t>Hay numerosos detalles que hacen que la atención difiera del tema principal, premiando un análisis preciso: el encaje de la canaleta, la </a:t>
            </a:r>
            <a:r>
              <a:rPr lang="es-ES" sz="2700" b="0" i="0" u="none" strike="noStrike" dirty="0">
                <a:effectLst/>
                <a:latin typeface="+mn-lt"/>
              </a:rPr>
              <a:t>ventana geminada, </a:t>
            </a:r>
            <a:r>
              <a:rPr lang="es-ES" sz="2700" b="0" i="0" dirty="0">
                <a:effectLst/>
                <a:latin typeface="+mn-lt"/>
              </a:rPr>
              <a:t>la </a:t>
            </a:r>
            <a:r>
              <a:rPr lang="es-ES" sz="2700" b="0" i="0" u="none" strike="noStrike" dirty="0">
                <a:effectLst/>
                <a:latin typeface="+mn-lt"/>
              </a:rPr>
              <a:t>ventana de tres luces</a:t>
            </a:r>
            <a:r>
              <a:rPr lang="es-ES" sz="2700" b="0" i="0" dirty="0">
                <a:effectLst/>
                <a:latin typeface="+mn-lt"/>
              </a:rPr>
              <a:t> y el segundo </a:t>
            </a:r>
            <a:r>
              <a:rPr lang="es-ES" sz="2700" b="0" i="0" dirty="0" err="1">
                <a:effectLst/>
                <a:latin typeface="+mn-lt"/>
              </a:rPr>
              <a:t>rosoncino</a:t>
            </a:r>
            <a:r>
              <a:rPr lang="es-ES" sz="2700" b="0" i="0" dirty="0">
                <a:effectLst/>
                <a:latin typeface="+mn-lt"/>
              </a:rPr>
              <a:t> en las paredes que parecen trígono, las incrustaciones perforadas del banco, la cortina desplegada bordada.</a:t>
            </a:r>
            <a:br>
              <a:rPr lang="es-ES" sz="1100" b="0" i="0" dirty="0">
                <a:solidFill>
                  <a:srgbClr val="202122"/>
                </a:solidFill>
                <a:effectLst/>
                <a:latin typeface="Arial" panose="020B0604020202020204" pitchFamily="34" charset="0"/>
              </a:rPr>
            </a:br>
            <a:endParaRPr lang="es-ES" sz="2800" dirty="0"/>
          </a:p>
        </p:txBody>
      </p:sp>
      <p:pic>
        <p:nvPicPr>
          <p:cNvPr id="4" name="Imagen 3">
            <a:extLst>
              <a:ext uri="{FF2B5EF4-FFF2-40B4-BE49-F238E27FC236}">
                <a16:creationId xmlns:a16="http://schemas.microsoft.com/office/drawing/2014/main" id="{82866D9E-597B-4491-92DD-D2D7541FA2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74326" y="365125"/>
            <a:ext cx="6317675" cy="5235773"/>
          </a:xfrm>
          <a:prstGeom prst="rect">
            <a:avLst/>
          </a:prstGeom>
        </p:spPr>
      </p:pic>
    </p:spTree>
    <p:extLst>
      <p:ext uri="{BB962C8B-B14F-4D97-AF65-F5344CB8AC3E}">
        <p14:creationId xmlns:p14="http://schemas.microsoft.com/office/powerpoint/2010/main" val="21428414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0"/>
            <a:ext cx="11166764" cy="845127"/>
          </a:xfrm>
        </p:spPr>
        <p:txBody>
          <a:bodyPr anchor="ctr">
            <a:normAutofit/>
          </a:bodyPr>
          <a:lstStyle/>
          <a:p>
            <a:pPr algn="ctr"/>
            <a:r>
              <a:rPr lang="es-ES" sz="2400" b="1" dirty="0"/>
              <a:t>1425. Gentile da Fabriano. Lapidación de San Esteban. Kunsthistorisches Museum, Viena.</a:t>
            </a:r>
          </a:p>
        </p:txBody>
      </p:sp>
      <p:pic>
        <p:nvPicPr>
          <p:cNvPr id="4" name="Imagen 3">
            <a:extLst>
              <a:ext uri="{FF2B5EF4-FFF2-40B4-BE49-F238E27FC236}">
                <a16:creationId xmlns:a16="http://schemas.microsoft.com/office/drawing/2014/main" id="{F36054F8-966A-4096-AFDA-26EFA0B4D3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7415" y="845127"/>
            <a:ext cx="9857169" cy="6012873"/>
          </a:xfrm>
          <a:prstGeom prst="rect">
            <a:avLst/>
          </a:prstGeom>
        </p:spPr>
      </p:pic>
    </p:spTree>
    <p:extLst>
      <p:ext uri="{BB962C8B-B14F-4D97-AF65-F5344CB8AC3E}">
        <p14:creationId xmlns:p14="http://schemas.microsoft.com/office/powerpoint/2010/main" val="94488751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6877304" y="0"/>
            <a:ext cx="5314696" cy="1620982"/>
          </a:xfrm>
        </p:spPr>
        <p:txBody>
          <a:bodyPr anchor="ctr">
            <a:normAutofit/>
          </a:bodyPr>
          <a:lstStyle/>
          <a:p>
            <a:pPr algn="ctr"/>
            <a:r>
              <a:rPr lang="es-ES" sz="2400" b="1" dirty="0"/>
              <a:t>1425. Gentile da Fabriano. Lapidación de San Esteban. Kunsthistorisches Museum, Viena.</a:t>
            </a:r>
          </a:p>
        </p:txBody>
      </p:sp>
      <p:pic>
        <p:nvPicPr>
          <p:cNvPr id="4" name="Imagen 3">
            <a:extLst>
              <a:ext uri="{FF2B5EF4-FFF2-40B4-BE49-F238E27FC236}">
                <a16:creationId xmlns:a16="http://schemas.microsoft.com/office/drawing/2014/main" id="{F36054F8-966A-4096-AFDA-26EFA0B4D3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7305" y="1620982"/>
            <a:ext cx="5314695" cy="3241964"/>
          </a:xfrm>
          <a:prstGeom prst="rect">
            <a:avLst/>
          </a:prstGeom>
        </p:spPr>
      </p:pic>
      <p:sp>
        <p:nvSpPr>
          <p:cNvPr id="3" name="CuadroTexto 2">
            <a:extLst>
              <a:ext uri="{FF2B5EF4-FFF2-40B4-BE49-F238E27FC236}">
                <a16:creationId xmlns:a16="http://schemas.microsoft.com/office/drawing/2014/main" id="{947E3E7D-0836-4D2B-92DB-282D49CAC728}"/>
              </a:ext>
            </a:extLst>
          </p:cNvPr>
          <p:cNvSpPr txBox="1"/>
          <p:nvPr/>
        </p:nvSpPr>
        <p:spPr>
          <a:xfrm>
            <a:off x="249382" y="110836"/>
            <a:ext cx="6627923" cy="6524863"/>
          </a:xfrm>
          <a:prstGeom prst="rect">
            <a:avLst/>
          </a:prstGeom>
          <a:noFill/>
        </p:spPr>
        <p:txBody>
          <a:bodyPr wrap="square" rtlCol="0">
            <a:spAutoFit/>
          </a:bodyPr>
          <a:lstStyle/>
          <a:p>
            <a:pPr algn="l"/>
            <a:r>
              <a:rPr lang="es-ES" sz="2000" b="0" i="0" dirty="0">
                <a:effectLst/>
              </a:rPr>
              <a:t>En un claro al pie de una montaña y cerca de una carretera que conduce a una arboleda, tiene lugar la lapidación de </a:t>
            </a:r>
            <a:r>
              <a:rPr lang="es-ES" sz="2000" b="0" i="0" u="none" strike="noStrike" dirty="0">
                <a:effectLst/>
              </a:rPr>
              <a:t>San Esteban.</a:t>
            </a:r>
            <a:r>
              <a:rPr lang="es-ES" sz="2000" b="0" i="0" dirty="0">
                <a:effectLst/>
              </a:rPr>
              <a:t> El santo, arrodillado con el </a:t>
            </a:r>
            <a:r>
              <a:rPr lang="es-ES" sz="2000" b="0" i="0" u="none" strike="noStrike" dirty="0">
                <a:effectLst/>
              </a:rPr>
              <a:t>dálmata,</a:t>
            </a:r>
            <a:r>
              <a:rPr lang="es-ES" sz="2000" b="0" i="0" dirty="0">
                <a:effectLst/>
              </a:rPr>
              <a:t> recibe una piedra en la cabeza que le hiere, pero reza impasible, consolado por la aparición divina en una nube de </a:t>
            </a:r>
            <a:r>
              <a:rPr lang="es-ES" sz="2000" b="0" i="0" u="none" strike="noStrike" dirty="0">
                <a:effectLst/>
              </a:rPr>
              <a:t>querubines</a:t>
            </a:r>
            <a:r>
              <a:rPr lang="es-ES" sz="2000" b="0" i="0" dirty="0">
                <a:effectLst/>
              </a:rPr>
              <a:t> (parcialmente mutilados), creada solo a través del grabado de oro, una prerrogativa muy refinada del arte gentil. A su alrededor están las piedras del martirio.</a:t>
            </a:r>
          </a:p>
          <a:p>
            <a:pPr algn="l"/>
            <a:r>
              <a:rPr lang="es-ES" sz="2000" b="0" i="0" dirty="0">
                <a:effectLst/>
              </a:rPr>
              <a:t>Cuatro verdugos se retuerce para lanzar piedras, mientras que dos hombres, a la izquierda, observan impasibles: uno es el ordenante del martirio, que dirige la operación con un gesto de la mano. Los movimientos rítmicos de los torturadores, casi como un ballet, recuerdan algunos episodios </a:t>
            </a:r>
            <a:r>
              <a:rPr lang="es-ES" sz="2000" b="0" i="0" u="none" strike="noStrike" dirty="0">
                <a:effectLst/>
              </a:rPr>
              <a:t>de la Puerta Norte del Baptisterio de Florencia, </a:t>
            </a:r>
            <a:r>
              <a:rPr lang="es-ES" sz="2000" b="0" i="0" dirty="0">
                <a:effectLst/>
              </a:rPr>
              <a:t>obra de Lorenzo </a:t>
            </a:r>
            <a:r>
              <a:rPr lang="es-ES" sz="2000" b="0" i="0" u="none" strike="noStrike" dirty="0">
                <a:effectLst/>
              </a:rPr>
              <a:t>Ghiberti, </a:t>
            </a:r>
            <a:r>
              <a:rPr lang="es-ES" sz="2000" b="0" i="0" dirty="0">
                <a:effectLst/>
              </a:rPr>
              <a:t>y escenas similares están documentadas en la zona florentina desde el siglo XIV, con obras de </a:t>
            </a:r>
            <a:r>
              <a:rPr lang="es-ES" sz="2000" b="0" i="0" u="none" strike="noStrike" dirty="0">
                <a:effectLst/>
              </a:rPr>
              <a:t>Bernardo </a:t>
            </a:r>
            <a:r>
              <a:rPr lang="es-ES" sz="2000" b="0" i="0" u="none" strike="noStrike" dirty="0" err="1">
                <a:effectLst/>
              </a:rPr>
              <a:t>Daddi</a:t>
            </a:r>
            <a:r>
              <a:rPr lang="es-ES" sz="2000" b="0" i="0" dirty="0">
                <a:effectLst/>
              </a:rPr>
              <a:t> y </a:t>
            </a:r>
            <a:r>
              <a:rPr lang="es-ES" sz="2000" b="0" i="0" u="none" strike="noStrike" dirty="0">
                <a:effectLst/>
              </a:rPr>
              <a:t>Gherardo Starnina.</a:t>
            </a:r>
            <a:r>
              <a:rPr lang="es-ES" sz="2000" b="0" i="0" dirty="0">
                <a:effectLst/>
              </a:rPr>
              <a:t> Las poses parecen estudiadamente elegantes, así como la exuberancia decorativa de las túnicas, comparable a los personajes del </a:t>
            </a:r>
            <a:r>
              <a:rPr lang="es-ES" sz="2000" b="0" i="1" u="none" strike="noStrike" dirty="0">
                <a:effectLst/>
              </a:rPr>
              <a:t>Retablo Strozzi, con</a:t>
            </a:r>
            <a:r>
              <a:rPr lang="es-ES" sz="2000" b="0" i="0" dirty="0">
                <a:effectLst/>
              </a:rPr>
              <a:t> un amplio uso de lacas doradas y rojas.</a:t>
            </a:r>
          </a:p>
          <a:p>
            <a:endParaRPr lang="es-ES" dirty="0"/>
          </a:p>
        </p:txBody>
      </p:sp>
    </p:spTree>
    <p:extLst>
      <p:ext uri="{BB962C8B-B14F-4D97-AF65-F5344CB8AC3E}">
        <p14:creationId xmlns:p14="http://schemas.microsoft.com/office/powerpoint/2010/main" val="150764022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65009399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4"/>
            <a:ext cx="7603771" cy="5938693"/>
          </a:xfrm>
        </p:spPr>
        <p:txBody>
          <a:bodyPr anchor="t">
            <a:normAutofit fontScale="90000"/>
          </a:bodyPr>
          <a:lstStyle/>
          <a:p>
            <a:r>
              <a:rPr lang="it-IT" sz="3100" b="1" dirty="0"/>
              <a:t>1427. Gentile da Fabriano. Virgen. Museo Diocesano, Velletri.</a:t>
            </a:r>
            <a:br>
              <a:rPr lang="it-IT" sz="2800" b="1" dirty="0"/>
            </a:br>
            <a:r>
              <a:rPr kumimoji="0" lang="es-ES" altLang="es-ES" sz="2400" b="0" i="0" u="none" strike="noStrike" cap="none" normalizeH="0" baseline="0" dirty="0">
                <a:ln>
                  <a:noFill/>
                </a:ln>
                <a:effectLst/>
                <a:latin typeface="+mn-lt"/>
                <a:cs typeface="Arial" panose="020B0604020202020204" pitchFamily="34" charset="0"/>
              </a:rPr>
              <a:t>La tabla está muy arruinada, con la pérdida completa de color a lo largo de las articulaciones de los tablones y en una gran parte en el centro, que sin embargo salva los rostros de María y el Niño. Es una Virgen de la humildad, con María sentada en una almohada, ricamente decorada, en el suelo, sobre el fondo de un banco decorado con incrustaciones y tallas a la manera de Siena. En el halo de María leemos la inscripción "[a]ve </a:t>
            </a:r>
            <a:r>
              <a:rPr kumimoji="0" lang="es-ES" altLang="es-ES" sz="2400" b="0" i="0" u="none" strike="noStrike" cap="none" normalizeH="0" baseline="0" dirty="0" err="1">
                <a:ln>
                  <a:noFill/>
                </a:ln>
                <a:effectLst/>
                <a:latin typeface="+mn-lt"/>
                <a:cs typeface="Arial" panose="020B0604020202020204" pitchFamily="34" charset="0"/>
              </a:rPr>
              <a:t>maria</a:t>
            </a:r>
            <a:r>
              <a:rPr kumimoji="0" lang="es-ES" altLang="es-ES" sz="2400" b="0" i="0" u="none" strike="noStrike" cap="none" normalizeH="0" baseline="0" dirty="0">
                <a:ln>
                  <a:noFill/>
                </a:ln>
                <a:effectLst/>
                <a:latin typeface="+mn-lt"/>
                <a:cs typeface="Arial" panose="020B0604020202020204" pitchFamily="34" charset="0"/>
              </a:rPr>
              <a:t> [</a:t>
            </a:r>
            <a:r>
              <a:rPr kumimoji="0" lang="es-ES" altLang="es-ES" sz="2400" b="0" i="0" u="none" strike="noStrike" cap="none" normalizeH="0" baseline="0" dirty="0" err="1">
                <a:ln>
                  <a:noFill/>
                </a:ln>
                <a:effectLst/>
                <a:latin typeface="+mn-lt"/>
                <a:cs typeface="Arial" panose="020B0604020202020204" pitchFamily="34" charset="0"/>
              </a:rPr>
              <a:t>grat</a:t>
            </a:r>
            <a:r>
              <a:rPr kumimoji="0" lang="es-ES" altLang="es-ES" sz="2400" b="0" i="0" u="none" strike="noStrike" cap="none" normalizeH="0" baseline="0" dirty="0">
                <a:ln>
                  <a:noFill/>
                </a:ln>
                <a:effectLst/>
                <a:latin typeface="+mn-lt"/>
                <a:cs typeface="Arial" panose="020B0604020202020204" pitchFamily="34" charset="0"/>
              </a:rPr>
              <a:t>]</a:t>
            </a:r>
            <a:r>
              <a:rPr kumimoji="0" lang="es-ES" altLang="es-ES" sz="2400" b="0" i="0" u="none" strike="noStrike" cap="none" normalizeH="0" baseline="0" dirty="0" err="1">
                <a:ln>
                  <a:noFill/>
                </a:ln>
                <a:effectLst/>
                <a:latin typeface="+mn-lt"/>
                <a:cs typeface="Arial" panose="020B0604020202020204" pitchFamily="34" charset="0"/>
              </a:rPr>
              <a:t>ia</a:t>
            </a:r>
            <a:r>
              <a:rPr kumimoji="0" lang="es-ES" altLang="es-ES" sz="2400" b="0" i="0" u="none" strike="noStrike" cap="none" normalizeH="0" baseline="0" dirty="0">
                <a:ln>
                  <a:noFill/>
                </a:ln>
                <a:effectLst/>
                <a:latin typeface="+mn-lt"/>
                <a:cs typeface="Arial" panose="020B0604020202020204" pitchFamily="34" charset="0"/>
              </a:rPr>
              <a:t> [plena]" y en el borde de su manto "AVE GRATI[A]".</a:t>
            </a:r>
            <a:br>
              <a:rPr kumimoji="0" lang="es-ES" altLang="es-ES" sz="2400" b="0" i="0" u="none" strike="noStrike" cap="none" normalizeH="0" baseline="0" dirty="0">
                <a:ln>
                  <a:noFill/>
                </a:ln>
                <a:effectLst/>
                <a:latin typeface="+mn-lt"/>
                <a:cs typeface="Arial" panose="020B0604020202020204" pitchFamily="34" charset="0"/>
              </a:rPr>
            </a:br>
            <a:r>
              <a:rPr kumimoji="0" lang="es-ES" altLang="es-ES" sz="2400" b="0" i="0" u="none" strike="noStrike" cap="none" normalizeH="0" baseline="0" dirty="0">
                <a:ln>
                  <a:noFill/>
                </a:ln>
                <a:effectLst/>
                <a:latin typeface="+mn-lt"/>
                <a:cs typeface="Arial" panose="020B0604020202020204" pitchFamily="34" charset="0"/>
              </a:rPr>
              <a:t>María tuvo que asumir una posición de tres cuartas partes en los árboles, en nombre de una plenitud corporal que también se nota en la parte sobreviviente del Niño, que sostiene una solapa de la capa de la madre. Una punta de su pie muestra que tuvo que </a:t>
            </a:r>
            <a:r>
              <a:rPr kumimoji="0" lang="es-ES" altLang="es-ES" sz="2400" b="0" i="0" u="none" strike="noStrike" cap="none" normalizeH="0" baseline="0" dirty="0" err="1">
                <a:ln>
                  <a:noFill/>
                </a:ln>
                <a:effectLst/>
                <a:latin typeface="+mn-lt"/>
                <a:cs typeface="Arial" panose="020B0604020202020204" pitchFamily="34" charset="0"/>
              </a:rPr>
              <a:t>sgambettare</a:t>
            </a:r>
            <a:r>
              <a:rPr kumimoji="0" lang="es-ES" altLang="es-ES" sz="2400" b="0" i="0" u="none" strike="noStrike" cap="none" normalizeH="0" baseline="0" dirty="0">
                <a:ln>
                  <a:noFill/>
                </a:ln>
                <a:effectLst/>
                <a:latin typeface="+mn-lt"/>
                <a:cs typeface="Arial" panose="020B0604020202020204" pitchFamily="34" charset="0"/>
              </a:rPr>
              <a:t> alegremente. </a:t>
            </a:r>
            <a:br>
              <a:rPr kumimoji="0" lang="es-ES" altLang="es-ES" sz="2400" b="0" i="0" u="none" strike="noStrike" cap="none" normalizeH="0" baseline="0" dirty="0">
                <a:ln>
                  <a:noFill/>
                </a:ln>
                <a:effectLst/>
                <a:latin typeface="+mn-lt"/>
                <a:cs typeface="Arial" panose="020B0604020202020204" pitchFamily="34" charset="0"/>
              </a:rPr>
            </a:br>
            <a:r>
              <a:rPr kumimoji="0" lang="es-ES" altLang="es-ES" sz="2400" b="0" i="0" u="none" strike="noStrike" cap="none" normalizeH="0" baseline="0" dirty="0">
                <a:ln>
                  <a:noFill/>
                </a:ln>
                <a:effectLst/>
                <a:latin typeface="+mn-lt"/>
                <a:cs typeface="Arial" panose="020B0604020202020204" pitchFamily="34" charset="0"/>
              </a:rPr>
              <a:t>Dos ángeles a los lados están pintados con ligeros toques de pincel para crear una aparición evanescente y de otro mundo, un truco utilizado por </a:t>
            </a:r>
            <a:r>
              <a:rPr kumimoji="0" lang="es-ES" altLang="es-ES" sz="2400" b="0" i="0" u="none" strike="noStrike" cap="none" normalizeH="0" baseline="0" dirty="0" err="1">
                <a:ln>
                  <a:noFill/>
                </a:ln>
                <a:effectLst/>
                <a:latin typeface="+mn-lt"/>
                <a:cs typeface="Arial" panose="020B0604020202020204" pitchFamily="34" charset="0"/>
              </a:rPr>
              <a:t>gentile</a:t>
            </a:r>
            <a:r>
              <a:rPr kumimoji="0" lang="es-ES" altLang="es-ES" sz="2400" b="0" i="0" u="none" strike="noStrike" cap="none" normalizeH="0" baseline="0" dirty="0">
                <a:ln>
                  <a:noFill/>
                </a:ln>
                <a:effectLst/>
                <a:latin typeface="+mn-lt"/>
                <a:cs typeface="Arial" panose="020B0604020202020204" pitchFamily="34" charset="0"/>
              </a:rPr>
              <a:t> en otras obras también.</a:t>
            </a:r>
            <a:br>
              <a:rPr kumimoji="0" lang="es-ES" altLang="es-ES" sz="2700" b="0" i="0" u="none" strike="noStrike" cap="none" normalizeH="0" baseline="0" dirty="0">
                <a:ln>
                  <a:noFill/>
                </a:ln>
                <a:solidFill>
                  <a:schemeClr val="tx1"/>
                </a:solidFill>
                <a:effectLst/>
                <a:latin typeface="+mn-lt"/>
              </a:rPr>
            </a:br>
            <a:br>
              <a:rPr kumimoji="0" lang="es-ES" altLang="es-ES" sz="2700" b="0" i="0" u="none" strike="noStrike" cap="none" normalizeH="0" baseline="0" dirty="0">
                <a:ln>
                  <a:noFill/>
                </a:ln>
                <a:solidFill>
                  <a:schemeClr val="tx1"/>
                </a:solidFill>
                <a:effectLst/>
                <a:latin typeface="+mn-lt"/>
              </a:rPr>
            </a:br>
            <a:br>
              <a:rPr lang="it-IT" sz="2700" b="1" dirty="0">
                <a:latin typeface="+mn-lt"/>
              </a:rPr>
            </a:br>
            <a:endParaRPr lang="es-ES" sz="2700" b="1" dirty="0">
              <a:latin typeface="+mn-lt"/>
            </a:endParaRPr>
          </a:p>
        </p:txBody>
      </p:sp>
      <p:pic>
        <p:nvPicPr>
          <p:cNvPr id="4" name="Imagen 3">
            <a:extLst>
              <a:ext uri="{FF2B5EF4-FFF2-40B4-BE49-F238E27FC236}">
                <a16:creationId xmlns:a16="http://schemas.microsoft.com/office/drawing/2014/main" id="{17A60FA7-7A70-44A6-A92A-11970FC6A4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16389" y="0"/>
            <a:ext cx="4075611" cy="6858000"/>
          </a:xfrm>
          <a:prstGeom prst="rect">
            <a:avLst/>
          </a:prstGeom>
        </p:spPr>
      </p:pic>
    </p:spTree>
    <p:extLst>
      <p:ext uri="{BB962C8B-B14F-4D97-AF65-F5344CB8AC3E}">
        <p14:creationId xmlns:p14="http://schemas.microsoft.com/office/powerpoint/2010/main" val="207178041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49576406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196</TotalTime>
  <Words>8912</Words>
  <Application>Microsoft Office PowerPoint</Application>
  <PresentationFormat>Panorámica</PresentationFormat>
  <Paragraphs>138</Paragraphs>
  <Slides>126</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126</vt:i4>
      </vt:variant>
    </vt:vector>
  </HeadingPairs>
  <TitlesOfParts>
    <vt:vector size="132" baseType="lpstr">
      <vt:lpstr>Arial</vt:lpstr>
      <vt:lpstr>Calibri</vt:lpstr>
      <vt:lpstr>Calibri Light</vt:lpstr>
      <vt:lpstr>Roboto</vt:lpstr>
      <vt:lpstr>Times New Roman</vt:lpstr>
      <vt:lpstr>Tema de Office</vt:lpstr>
      <vt:lpstr>Gentile da Fabriano</vt:lpstr>
      <vt:lpstr>Presentación de PowerPoint</vt:lpstr>
      <vt:lpstr>1393. Gentile da Fabriano. Dama. Castello Visconteo, Pavia.</vt:lpstr>
      <vt:lpstr>1395. Gentile da Fabriano. Virgen, San Francisco y Santa Clara. Pinacoteca Malaspina, Pavía.</vt:lpstr>
      <vt:lpstr>1405. Gentile da Fabriano. Virgen, San Nicolás y Santa Catalina. Staatliche Museen, Berlin. María apoya sus pies en una plataforma decorada con arcos polilobulados, a su vez colocados sobre un extraordinario césped de floración, con las especies vegetales investigadas con gran cuidado, entre las que destacan dos altos lirios blancos, una flor típica ofrecida a María, símbolo de su pureza. Esta característica deriva de la tradición del gótico internacional lombardo,en cuya zona de influencia, probablemente en Pavía, Gentile tuvo su formación. Dos retoños enmarcan a la Virgen y marcan el ritmo del retablo entre figuras centrales y laterales, recordando el esquema tradicional del políptico. En las frondas hay un juego de serafines repletos, un homenaje explícito a las miniaturas de Giovannino de' Grassi y el famoso Taller de Miniaturas de Pavía conocido como Ouvrage de Lombardie.</vt:lpstr>
      <vt:lpstr>Algunos rasgos estilísticos se refieren inequívocamente a la tradición gótica tardía, como la caída rítmica de los pliegues de la cortina en líneas sinuosas, mientras que otros se refieren a un naturalismo renovado, como la figura esbelta y alegre del Niño, bendición hacia el cliente y con un brazo que va a buscar el cuello de la madre. Su pequeño cuerpo está envuelto por María en un paño forrado de piel, suave y cálido, hecho gracias a una estratagema pictórica de tonos suaves y delicados que es típica del pintor. La misma representación material también se encuentra en el vestido de Catalina, vestida con la pompa de una princesa de la época. Otra clara indicación de la paternidad de Gentile es el gesto de la mano en vislumbre a San Nicolás, que parece salir de la pintura, de acuerdo con un procedimiento ilusionista que se desarrolló mejor en obras posteriores, como el Retablo Strozzi. Otros rasgos típicos son la fisonomía de María, con ojos grandes como en la Virgen con el Niño en gloria entre los santos Francisco y Clara, o la atención a la reproducción de joyas, como los broches que sostienen los mantos de la Virgen y Nicolás. </vt:lpstr>
      <vt:lpstr>Presentación de PowerPoint</vt:lpstr>
      <vt:lpstr>1405. Gentile da Fabriano. Virgen. Galería Nacional de Arte, Ferrara.  La Virgen con el Niño en sus brazos probablemente fue representada en una longitud media, pero con el borde movido hacia abajo, sin el corte de los pies de Jesús y con tal vez el brazo completo de María hasta el codo.  A pesar de la superficie desgastada es posible apreciar el dibujo pictórico de algunas partes de la pintura, típicas de Gentile, como el dulce cabello rubio de María, la turgencia brillante de la carne, las perillas rojas de las mejillas, esta última estilísticamente cercana a la Virgen Entronizada de Perugia.</vt:lpstr>
      <vt:lpstr>Como es típico de las planchas de gentil, el oro se trabaja con extremo cuidado. Por ejemplo, en el halo de María corre la inscripción en caracteres góticos " AVEMARIA GRATIA PLENA DOMINUS TECUM", las frases iniciales del Ave María en latín.  La solapa del manto de María muestra un punto dorado, derivado de las miniaturas de Giovannino de' Grassi.  El Niño, afectado por una caída de color, realiza un giro complejo como para liberarse del abrazo materno, de acuerdo con un naturalismo vivo que no era raro en el área lombarda durante el período del gótico internacional.  Sus ojos están buscando algo que debe haber estado en la parte cortada de la pintura, tal vez un pájaro, símbolo de la Pasión, o algo más. </vt:lpstr>
      <vt:lpstr>Presentación de PowerPoint</vt:lpstr>
      <vt:lpstr>1408. Gentile da Fabriano. Crucifixión. Pinacoteca di Brera, Milán.  Gentile da Fabriano fue el más grande pintor del gótico italiano tardío, un artista itinerante que trabajó en Lombardía, Brescia, Venecia, en la marche, Orvieto y Roma.  Su trabajo muestra las líneas fluidas que son características del gótico tardío, las líneas sin ángulos rectos, las ondas de color y una casi ausencia de imágenes naturalistas.  No hay vegetación, animales o plantas, una característica del gótico tardío que se muestra claramente en la pintura de este período.</vt:lpstr>
      <vt:lpstr>Presentación de PowerPoint</vt:lpstr>
      <vt:lpstr>1410. Gentile da Fabriano. Virgen. Galería Nacional de Umbría, Perugia. La mesa tiene forma cúspide, aunque la curiosa coronación del bulbo es el resultado de una readaptación en los siglos XVII-XVIII de las formas originales, que ha sido repuesta por recientes restauraciones. La Virgen, elegantemente vestida con un manto donde se destacan los pliegues cadenciados y elegantes del gótico internacional, está sentada en un trono compuesto en una perspectiva intuitiva donde, entre los arcos góticos, brotan densas frondas arbustivas. El evocador "trono vegetal", enriquecido por una miríada de ramitas y folletos dibujados uno por uno, deriva de la tradición veneciana (tanto arquitectónica como orfebre) y luego también se encuentra en otras obras del artista. Está compuesto por esbeltos arcos dorados, que por sí solos ni siquiera serían capaces de soportar el peso de María sentada. El césped que decora el asiento de la Virgen eclipsa una fusión entre las iconografías de la Majestad (la Virgen entronizado) y la Virgen de la Humildad, (María sentada en el suelo).</vt:lpstr>
      <vt:lpstr>1410. Gentile da Fabriano. Virgen. Galería Nacional de Umbría, Perugia. El Niño está sentado de rodillas y mira al espectador sonriendo mientras sostiene una granada, símbolo de fertilidad y realeza, pero también una prefiguración de la Pasión (los granos rojos como gotas de sangre) y una alegoría de la unidad de la Iglesia. Las manos cónicas de la Virgen hacen tomar el fruto y abrazar con compostura al Niño a la izquierda. El broche del manto de María se hace en relieve a través del procesamiento de una tableta de oro. A los pies de la Virgen hay un coro de ángeles muy pequeños (también en este caso un elemento medieval arcaico, por las proporciones jerárquicas), que están cantando un himno leyendo desde un rollo donde se encuentra la notación musical. Su estado de conservación es muy malo, de hecho en la mayoría de sus prendas se pierde el pigmento original. Son retratados bailando desenrollando una partitura para música y canto, que todavía dice "Regina Coeli Letare [quia quem maruisti] Portare Alleluja Resurrexit Sicut Dixit Alle[l]uja [O]ra Pro [Nobis]".</vt:lpstr>
      <vt:lpstr>1410. Gentile da Fabriano. Virgen. Galería Nacional de Umbría, Perugia.  Como en las mejores obras de Gentile, la orfebrería es extraordinaria. De gran refinamiento es el broche dorado que cierra el manto de María, representado en relieve a través de una aplicación a base de yeso, así como los halos en los que corren las inscripciones "Ave Maria Gratia Plena Dominus Tecum Bened[icta]" y "Yesu Christus".  Del mismo modo, a lo largo del borde del manto de María leemos "Mater Alma [...] dona nobis [...] solve[...] pro nobis". También a los lados del grupo sagrado se pueden ver dos ángeles en vuelo, completamente perfilado en graffiti. La base está compuesta, como en el políptico de Valleromita, por una pradera en flor donde se representan con precisión varias plántulas en flor.</vt:lpstr>
      <vt:lpstr>En comparación con las primeras obras, como el retablo de la Virgen con el Niño entre los santos Nicolás de Bari, Catalina de Alejandría y un donante en Berlín, hay una maduración del pintor en el tratamiento de la carne, retratada con tonos más oscuros y pastosos, fusionados más en los delicados pasajes del color. Las sutiles grietas de los looks, el enrojecimiento "maquillaje“ y las expresiones patéticas aparecen acentuadas. La obra es un ejemplo de estilo gótico internacional e incluso admitiendo una datación posterior, accesible a las influencias renacentistas de Florencia, muestra un cierto esquematismo que aún está lejos de la forma de pensar de Masaccio y sus seguidores. Por ejemplo, la Virgen tiene un rostro convencionalmente aristocrático, no inspirado en una fisonomía real, y las sombras, incluso si la cabeza está girada hacia abajo, se estiran de la manera habitual que ilumina el barril de la nariz, la mejilla, la parte por encima de las cejas, la barbilla. Incluso la expresión es convencional y predomina una sensación de irrealidad de cuento de hadas, donde se cancela la consistencia real. </vt:lpstr>
      <vt:lpstr>Presentación de PowerPoint</vt:lpstr>
      <vt:lpstr>1410. Gentile da Fabriano. Virgen. Museo Metropolitano, Nueva York.  La mesa se encuentra en mal estado de conservación, hoy mejorada en lectura gracias a la restauración. María está sentada en un esbelto trono perforado con arcos y decoraciones góticas, que recuerdan a la tradición veneciana (tanto arquitectónica como orfebre), de la que brotan densas frondas de arbustos.  Mira a la derecha, mientras que el Niño bendice a la izquierda, lo que sugiere que los compartimentos laterales alguna vez también estuvieron presentes.</vt:lpstr>
      <vt:lpstr>El "trono vegetal" alude a la fusión entre las iconografías de la Majestad (la Virgen entronizado) y de Nuestra Señora de la Humildad, es decir, María sentada en el suelo, gracias también a la proximidad entre las palabras latinas "humus" (prado) y "humiltas".  Una adición al prototipo son los ángeles músicos a los lados del trono, mientras que los posibles grabados en la hoja de oro se pierden, que en la tableta de Perugia alcanzan alturas de refinamiento extremo.  Mejor conservada en la mesa neoyorquina está en cambio la parte inferior, en la que un coro de ángeles muy pequeños, de molde medieval, se dedica a desenrollar sinuosamente un cartucho en el que aparece la música y las palabras de una antífona pascual:   "[R]egina c[o]eli l[a]eta re alleluia [quia] quem meruist[i] por tar[e a]ll[e]luya [r]esur[rexit] / sicut". </vt:lpstr>
      <vt:lpstr>Presentación de PowerPoint</vt:lpstr>
      <vt:lpstr>1410. Gentile da Fabriano. Políptico de Valle Romita. Pinacoteca di Brera, Milán.  El panel central representa la Coronación de la Virgen y, detrás Dios Padre entre querubines y abajo la paloma del Espíritu Santo para mostrar la Trinidad y un coro de ángeles músicos en la parte inferior.  Esta escena se inspiró en los mosaicos bizantinos que Gentile había visto en Venecia en la Basílica de San Marcos, como demuestran las figuras que flotan en el aire y el brillante fondo dorado.  La prenda de Jesús está dibujada sobre una lámina de plata.</vt:lpstr>
      <vt:lpstr>1410. Gentile da Fabriano. Políptico de Valle Romita. Pinacoteca di Brera, Milán.  Los cuatro paneles laterales muestran figuras de santos: a la izquierda están San Jerónimo, con un modelo de la iglesia en sus manos y ropas cardenalicias, y San Francisco de Asís, a la derecha Santo Domingo y María Magdalena.  Las figuras están ubicadas en un jardín cuyas especies botánicas están pintadas con gran detalle.  Los detalles incluyen la ampolla (no pintada, pero grabada en oro, confundiéndose con el fondo) sostenida por María Magdalena en la punta de sus dedos: luego, influenciado por el realismo de Masaccio, Gentile pintaría el mismo tema con María sosteniéndola firmemente en las manos en el Políptico de Quaratesi.</vt:lpstr>
      <vt:lpstr>1410. Gentile da Fabriano. Políptico de Valle Romita. Pinacoteca di Brera, Milán. Los paneles más pequeños en las cúspides superiores representan a San Juan Bautista orando en el desierto, el martirio de San Pedro de Verona, un santo franciscano que lee y San Francisco recibiendo los estigmas. Las escenas incluyen ejemplos adicionales de la atención de Gentile a los detalles, como la técnica de cuasi- puntillismo utilizada para plasmar la lana de la figura en la escena de Pedro, o el fino vello de la tela de San Juan.  Es probable que la cúspide central albergara originalmente un panel con la Crucifixión, que se encuentra en la misma habitación de la Pinacoteca.  También se cree que otros pequeños paneles verticales con santos, divididos entre varias colecciones, se encontrarían originalmente en los lados del políptico, ahora perdidos. </vt:lpstr>
      <vt:lpstr>1410. Gentile da Fabriano. Políptico de Valle Romita. Pinacoteca di Brera, Milán.  Ejemplo del estilo gótico del artista es la transformación de los personajes sagrados en figuras elegantes, suntuosamente vestidas con la ropa de moda en las cortes de la época.   Los contornos sinuosos producen rasgos elegantes correspondientes al ideal estético de principios del siglo XV, mientras que la representación meticulosa de los detalles naturalistas se deriva de Michelino da Besozzo.</vt:lpstr>
      <vt:lpstr>Presentación de PowerPoint</vt:lpstr>
      <vt:lpstr>1412. Gentile da Fabriano. Políptico de Sandei. Pérdido.  Solo se conocen unos pocos fragmentos de la obra: además de los santos ya mencionados en la colección Berenson, se conocen dos Apóstoles en los depósitos de la Pinacoteca Nazionale di Bologna, también procedentes, quizás, de los pilares, mientras que un panel con la probable representación de San Pablo el Ermitaño fue conocido hasta mediados del siglo XIX en la colección Loeser de Florencia. De los paneles supervivientes queda claro cómo era estilísticamente la obra. Datable hasta las primeras décadas del siglo XV, antes de la experiencia florentina, con las cortinas rítmicamente falsificadas, las expresiones entre lo sereno y lo melancólico, la variedad de poses. </vt:lpstr>
      <vt:lpstr>1412. Gentile da Fabriano. Santo Apostolo, Pinacoteca Nazionale, Bologna.  En las tablillas la elegancia y la extrema habilidad de ejecución, típicas del artista, se combinan con una monumentalidad extraordinaria, probablemente una referencia a la escultura veneciana contemporánea.</vt:lpstr>
      <vt:lpstr>Presentación de PowerPoint</vt:lpstr>
      <vt:lpstr>1415. Gentile da Fabriano. Virgen. Centro de Arte Philbrook, Tulsa, Oklahoma.  La mesa está encerrada por el marco original, con la costilla polilobulada encerrada en una caja que imita un arco con muchos pilares laterales, medallones y decoraciones en relieve.</vt:lpstr>
      <vt:lpstr>María está sentada en un trono de madera que se asemeja a un largo banco gótico, como se ve en los coros de las iglesias, salpicado por agujas bordadas y elevadas y finos túneles en la base. Ella sostiene al Niño en su vientre, que está en una posición rígidamente frontal en un gesto de bendición que revela su naturaleza divina. En la cortina de María o en la túnica arrugada del Niño que sostiene con la mano, encontramos ese ritmo rítmico y falcato de cortinas, típico del gótico internacional, que también está presente en otras obras de Gentile de aquellos años, como la Virgen de Perugia y el Políptico de Valle Romita. El manto de María, en particular, se hincha en pliegues con un borde sinuoso, que parecen no querer tocar nunca el suelo, envolviéndose en ondas caprichosas. El forro de la túnica está tratado, como en otras obras, con un refinado puntillisme dorado, que da reflejos brillantes y preciosos. Destaca el procesamiento de los halos grabados en oro: en el de María leemos "Ave María Gracia Plena". En las esquinas hay dos ángeles arrodillados en adoración, cuyos rasgos un tanto letales a veces se han relacionado con la intervención de un asistente de taller. </vt:lpstr>
      <vt:lpstr>Presentación de PowerPoint</vt:lpstr>
      <vt:lpstr>1412. Frescos del Palcio Trinci, Foligno</vt:lpstr>
      <vt:lpstr>1412. Gentile da Fabriano. Logia de Romulo y Remo. Palazzo Trinci, Foligno</vt:lpstr>
      <vt:lpstr>1412. Gentile da Fabriano. Logia de Romulo y Remo. Detalle 1. Rea Silva raptada por Marte. Palazzo Trinci, Foligno. La primera escena muestra el templo de las vestales imaginado como una basílica gótica con cúpulas como la Basílica de San Marcos en Venecia (donde acababa de estar el artista), donde nueve vestales, vestidas como sofisticadas nobles del siglo XV, se reúnen alrededor de un pequeño ídolo que descansa sobre una columna en el centro de un altar.  A la derecha, en una especie de nave, Rea Silvia es tomada de Marte.</vt:lpstr>
      <vt:lpstr>1412. Gentile da Fabriano. Logia de Romulo y Remo. Detalle 2. Nacimiento de Romulo y Remo. Palazzo Trinci, Foligno.  La segunda escena, más allá del portal arqueado, muestra el Nacimiento de Rómulo y Remo, ambientado en un rico palacio gótico con almenas, ventanas geminadas, una terraza cubierta, chimeneas y una torreta.  En la habitación revelada en la planta baja, gracias a una pared desaparecida, presenciamos el nacimiento de los gemelos, con un esquema no muy diferente al de la Natividad de María.  Precisa es la descripción del entorno del hogar. </vt:lpstr>
      <vt:lpstr>1412. Gentile da Fabriano. Logia de Romulo y Remo. Detalle 3 (Izquierda). Faustolo recoge a Romulo y Remo. Palazzo Trinci, Foligno.</vt:lpstr>
      <vt:lpstr>1412. Gentile da Fabriano. Logia de Romulo y Remo. Detalle 3 (derecha). Faustolo lleva a Romulo y Remo a Acca Larentia. Palazzo Trinci, Foligno. </vt:lpstr>
      <vt:lpstr>En la escena bajo el arco Rea Silvia es condenada a muerte, a través del entierro vivo: es la escena más agitada, con un gran número de soldados y otros personajes.  </vt:lpstr>
      <vt:lpstr>1412. Gentile da Fabriano. Logia de Romulo y Remo. Detalle 5. Asedio a Albalonga. Palazzo Trinci, Foligno. Las escenas quinta y sexta están más dañadas y muestran el asedio de Albalonga y la deposición de Amulio, padre de Rea Silvia, del trono de la ciudad. </vt:lpstr>
      <vt:lpstr>1412. Gentile da Fabriano. Logia de Romulo y Remo. Detalle 6. Destitución rey Amulio. Palazzo Trinci, Foligno.   Bajo estas obras, en una cavidad de la pared sobre el portal, se había insertado el antiguo relieve de Hermes con la cabra,para fortalecer el vínculo con el pasado. </vt:lpstr>
      <vt:lpstr>1412. Gentile da Fabriano. Salón de los gigantes. Palazzo Trinci, Foligno. </vt:lpstr>
      <vt:lpstr>1412. Gentile da Fabriano. Salón de los gigantes. Palazzo Trinci, Foligno. </vt:lpstr>
      <vt:lpstr>1412. Gentile da Fabriano. Salón de los Gigantes. Cincinnato. Palazzo Trinci, Foligno</vt:lpstr>
      <vt:lpstr>1412. Gentile da Fabriano. Salón de los Gigantes. Escipión el Africano. Palazzo Trinci, Foligno</vt:lpstr>
      <vt:lpstr>1412. Gentile da Fabriano. Salón de los Gigantes. Fabrizio. Palazzo Trinci, Foligno</vt:lpstr>
      <vt:lpstr>1412. Gentile da Fabriano. Salón de los Gigantes. Marco Claudio Marcelo. Palazzo Trinci, Foligno</vt:lpstr>
      <vt:lpstr>1412. Gentile da Fabriano. Salón de los Gigantes. Marco Curio Dentato. Palazzo Trinci, Foligno</vt:lpstr>
      <vt:lpstr>1412. Gentile da Fabriano. Salón de los Gigantes. Muzio Scevola. Palazzo Trinci, Foligno</vt:lpstr>
      <vt:lpstr>Salón de las Artes Liberales y los Planetas. Palazzo Trinci, Foligno.</vt:lpstr>
      <vt:lpstr>1412. Gentile da Fabriano. Salón de las Artes Liberales y los Planetas. Palazzo Trinci, Foligno.</vt:lpstr>
      <vt:lpstr>1412. Gentile da Fabriano. Salón de las Artes Liberales y los Planetas. Palazzo Trinci, Foligno.</vt:lpstr>
      <vt:lpstr>1412. Gentile da Fabriano. Salón de las Artes Liberales y los Planetas. Friso de rosas. Palazzo Trinci, Foligno.</vt:lpstr>
      <vt:lpstr>1412. Gentile da Fabriano. Salón de las Artes Liberales y los Planetas. Banda inferior. Palazzo Trinci, Foligno.</vt:lpstr>
      <vt:lpstr>1412. Gentile da Fabriano. Salón de las Artes Liberales y los Planetas. Sol. Palazzo Trinci, Foligno.</vt:lpstr>
      <vt:lpstr>1412. Gentile da Fabriano. Salón de las Artes Liberales y los Planetas. Luna, Descripiceta y Marte. Palazzo Trinci, Foligno.</vt:lpstr>
      <vt:lpstr>1412. Gentile da Fabriano. Salón de las Artes Liberales y los Planetas. Marte. Palazzo Trinci, Foligno.</vt:lpstr>
      <vt:lpstr>1412. Gentile da Fabriano. Salón de las Artes Liberales y los Planetas. Infancia y Mercurio. Palazzo Trinci, Foligno.</vt:lpstr>
      <vt:lpstr>1412. Gentile da Fabriano. Salón de las Artes Liberales y los Planetas. Júpiter y Adolescencia. Palazzo Trinci, Foligno.</vt:lpstr>
      <vt:lpstr>1412. Gentile da Fabriano. Salón de las Artes Liberales y los Planetas. Juventud. Palazzo Trinci, Foligno.</vt:lpstr>
      <vt:lpstr>1412. Gentile da Fabriano. Salón de las Artes Liberales y los Planetas. Luna y Descripiceta. Palazzo Trinci, Foligno.</vt:lpstr>
      <vt:lpstr>1412. Gentile da Fabriano. Salón de las Artes Liberales y los Planetas. Vejez. Palazzo Trinci, Foligno.</vt:lpstr>
      <vt:lpstr>1412. Gentile da Fabriano. Salón de las Artes Liberales y los Planetas. Trono de la Astronomía. Palazzo Trinci, Foligno.</vt:lpstr>
      <vt:lpstr>1412. Gentile da Fabriano. Salón de las Artes Liberales y los Planetas. Astronomía. Palazzo Trinci, Foligno.</vt:lpstr>
      <vt:lpstr>1412. Gentile da Fabriano. Salón de las Artes Liberales y los Planetas. Filosofía. Palazzo Trinci, Foligno.</vt:lpstr>
      <vt:lpstr>1412. Gentile da Fabriano. Salón de las Artes Liberales y los Planetas. Gramática. Palazzo Trinci, Foligno.</vt:lpstr>
      <vt:lpstr>1412. Gentile da Fabriano. Salón de las Artes Liberales y los Planetas. Música. Palazzo Trinci, Foligno.</vt:lpstr>
      <vt:lpstr>1412. Gentile da Fabriano. Salón de las Artes Liberales y los Planetas. Retórica y Aritmética. Palazzo Trinci, Foligno.</vt:lpstr>
      <vt:lpstr>1412. Gentile da Fabriano. Puente colgante.  Palazzo Trinci, Foligno.</vt:lpstr>
      <vt:lpstr>1412. Gentile da Fabriano. Puente colgante. Palazzo Trinci, Foligno.</vt:lpstr>
      <vt:lpstr>1412. Gentile da Fabriano. Puente colgante. Jaula. Palazzo Trinci, Foligno.</vt:lpstr>
      <vt:lpstr>1412. Gentile da Fabriano. Puente colgante. Infancia y Adolescencia. Palazzo Trinci, Foligno.</vt:lpstr>
      <vt:lpstr>1412. Gentile da Fabriano. Puente colgante. Juventud. Palazzo Trinci, Foligno.</vt:lpstr>
      <vt:lpstr>1412. Gentile da Fabriano. Puente colgante. Madurez. Palazzo Trinci, Foligno.</vt:lpstr>
      <vt:lpstr>1412. Gentile da Fabriano. Puente colgante. Virilidad. Palazzo Trinci, Foligno.</vt:lpstr>
      <vt:lpstr>1412. Gentile da Fabriano. Puente colgante. Decrepitud y Vejez. Palazzo Trinci, Foligno.</vt:lpstr>
      <vt:lpstr>1412. Gentile da Fabriano. Puente colgante. Rómulo. Palazzo Trinci, Foligno.</vt:lpstr>
      <vt:lpstr>1412. Gentile da Fabriano. Puente colgante. Josué. Palazzo Trinci, Foligno.</vt:lpstr>
      <vt:lpstr>1412. Gentile da Fabriano. Puente colgante. Rey David. Palazzo Trinci, Foligno.</vt:lpstr>
      <vt:lpstr>1412. Gentile da Fabriano. Puente colgante. Scipión. Palazzo Trinci, Foligno.</vt:lpstr>
      <vt:lpstr>1412. Gentile da Fabriano. Puente colgante. Rey Arturo. Palazzo Trinci, Foligno.</vt:lpstr>
      <vt:lpstr>1412. Gentile da Fabriano. Puente colgante. Carlo Magno. Palazzo Trinci, Foligno.</vt:lpstr>
      <vt:lpstr>1412. Gentile da Fabriano. Puente colgante. Godofredo de Buglione. Palazzo Trinci, Foligno.</vt:lpstr>
      <vt:lpstr>Presentación de PowerPoint</vt:lpstr>
      <vt:lpstr>1420. Gentile da Fabriano. Coronación de la Virgen. J. Paul Getty Museum, Los Angeles</vt:lpstr>
      <vt:lpstr>1420. Gentile da Fabriano. San Francisco rebiendo los estigmas. Fundación Magnani-Rocca, Mamiano di Traversetolo.  La escena tiene una composición bastante tradicional, derivada de los módulos de Giotto. Francisco, en primer plano a la izquierda, estira los brazos hacia el crucifijo que apareció en el cielo entre serafines y de las llagas de la Pasión salen rayos para crear los estigmas del santo. La escena se desarrolla sobre el fondo de una roca peluda salpicada de árboles y arbustos, mientras que a la derecha se puede ver a Fray Leo, fiel compañero de Francisco, quien, acostado, se cubre los ojos con una mano para defenderse de la deslumbrante aparición de Cristo, mientras que más atrás vemos una pequeña iglesia que simboliza el santuario de La Verna.</vt:lpstr>
      <vt:lpstr>El encanto de la obra radica sobre todo en la intensa luz, que invade la escena y tiene un valor místico, así como una elección estilística.   La fuente de luz está detrás del crucifijo y parece emanar del fondo dorado, moteando el paisaje, haciendo brillar el follaje y las hojas de hierba, así como las bellotas de los robles, representadas con vívida naturalidad.  Estas investigaciones lumínicas, claramente visibles incluso en los pliegues del hábito de San Francisco, con tal masa escultórica, se convirtieron a partir de esos años en una de las características más marcadas del estilo maduro del artista, culminando en las obras del período florentino.  En el nimbus de Francisco está la inscripción del nombre "Franciscus". </vt:lpstr>
      <vt:lpstr>1420. Gentile da Fabriano. Natividad. Getty Center, Los Ángeles. La escena muestra una singular contaminación entre las iconografías de la Natividad de Jesús,en particular en el sentido de la Adoración del Niño, y de La Virgen de la Humildad, con María en primer plano sentada en un césped. En el fondo también vemos a José, dormido como según la tradición, para enfatizar su papel marginal en el nacimiento del Salvador, la choza con el buey y el burro y, más lejos, el anuncio a los pastores, resuelto como una aparición luminosa en una montaña estéril. La protagonista absoluta es sin embargo la Virgen, reunida en un manto con bordes ondulados que suaviza su monumentalidad. En los bordados dorados leemos diversas inscripciones, que atestiguan el extremo cuidado del pintor Fabriano por el aparato decorativo con metal precioso. A lo largo del velo leemos "Ave Mater Digna Dei Ven[tris] Ben[edicti]", en el borde derecho del manto "Salve Regina Mater Mis[ericordiae]", en el domo izquierdo "Ave Maris Ste[lla] Dei Mater Alma Atque [...]" y en el inferior "Ave Maria Gratia Plena Do[minu]s Tecum Benedi[cta tu in] Mulieribus". La luz se centra entonces en la hierba en primer plano, densa con flores suaves típicas del gótico internacional en Italia, y en el niño acostado sobre una tela ricamente bordada con oro y acostado sobre las piernas de María. Virtuoso es el velo transparente que lo cubre. </vt:lpstr>
      <vt:lpstr>1420. Gentile da Fabriano. Virgen. Galería Nacional de Arte, Washington.  La pintura muestra a María sentada en un simple bloque cúbico, cubierta solo por una tela bordada con motivos florales, con el Niño en sus brazos, sobre un fondo dorado.   Como en las mejores obras de Fabriano, también en este caso el oro está lleno de grabados de ángeles, visibles solo contra la luz.</vt:lpstr>
      <vt:lpstr>A diferencia de los períodos de la fase veneciana del artista, antes del florentino, los suntuosos tronos góticos dieron paso a un asiento más simple.  Esto resalta la monumentalidad de María, vestida con un vestido morado con pesadas solapas de terciopelo, con aberturas de las que sobresalen los brazos.  Los detalles dorados del vestido están muy bien cuidados: el domicdillo inferior, que hace un arabesco sin descanso en el que también leemos "Ave Maria Gratia Plena Dom[inus] Tecu[m] Ben[edicta]", los bordes de las aberturas para las mangas, la preciosa tela que rodea el brazo de María, el velo que parece oro fundido, el borde del escote (en el que leemos "Mater [Dei]"), el broche en el pecho. </vt:lpstr>
      <vt:lpstr>El Niño también lleva una túnica finamente decorada con motivos similares.  A pesar de esta atención decorativa, en general menos que en otras obras del artista, el corazón de la escena parece ser la relación psicológica entre madre e hijo, que se miran lacónicamente. Jesús parece casi abrir sus labios para hablar y María aparece atenta a su movimiento, sosteniéndolo con sus manos mientras con la rodilla doblada hacia adelante Jesús hace para subirlas a su vientre.  En el fondo particularmente original es la presencia, en el fondo, de una serie de azulejos en perspectiva intuitiva, como prueba de la influencia en el artista de la cultura espacial toscana, que trató de hacer suya, a su manera. </vt:lpstr>
      <vt:lpstr>1423. Gentile da Fabriano. Virgen de la humildad. Museo Nacional de San Matteo, Pisa. La Virgen de la Humildad, es decir, sentada en el suelo sobre una almohada, era un tema muy querido por la pintura de principios del siglo XV. María es representada en adoración de su hijo sosteniendo sobre sus rodillas, sobre una preciosa tela dorada, finamente decorada. Las correspondencias estilísticas y técnicas, como el refinado procesamiento del oro en el fondo y en las telas, se refieren al período florentino del artista, totalmente comparable con el Retablo Strozzi (1423),mientras que la colocación del Niño sigue otra obra de esos años, la Adoración del Niño del Getty Center.</vt:lpstr>
      <vt:lpstr>Sobre el tema, el artista ya había aventurado al menos un panel en el Museo Getty de Los Ángeles que data de alrededor de 1420-1421, donde, sin embargo, la Virgen es completamente frontal. En la mesa de Pisa, por otro lado, María está dispuesta casi de perfil y emana una mayor intimidad y un recuerdo más fuerte en el grupo sagrado. El Niño casi parece sonreír a su madre y tiene un gesto infantil de agarrar el toro dorado de la túnica mientras ella sgambetta.  Típico del artista es el tratamiento muy suave de la tez.  La suntuosidad del oro, mezclado con lacas rojas, eclipsa los toques de la profundidad del cojín y la cortina de fondo. A lo largo del borde del manto de la Virgen corre la inscripción "AVE M[A]T[ER] DIEGNA [D]EI".  En el borde de la tela donde Jesús yace, aparecen caracteres árabes, que se han leído como el versículo del Corán que dice "No hay otro Dios fuera de Alá". No se ha aclarado la presencia de tal inscripción, quizás sea una copia de un texto sin conocer el significado, para dar un toque de exotismo a la representación. </vt:lpstr>
      <vt:lpstr>Presentación de PowerPoint</vt:lpstr>
      <vt:lpstr>1423. Políptico de intercesión</vt:lpstr>
      <vt:lpstr>1423. Gentile da Fabriano. Políptico de la intercesión.  Sacristía de la iglesia de San Niccolò sopr'Arno, Florencia.</vt:lpstr>
      <vt:lpstr>Presentación de PowerPoint</vt:lpstr>
      <vt:lpstr>Presentación de PowerPoint</vt:lpstr>
      <vt:lpstr>1423. GENTILE DA FABRIANO. Adoración de los magos.</vt:lpstr>
      <vt:lpstr>1421 - 1423. Gentile da Fabriano. Adoración de los Reyes Magos. Galería Ufizzi, Florencia.            Adoración de los Reyes Magos | La Cámara del Arte (lacamaradelarte.com)</vt:lpstr>
      <vt:lpstr>1423. Gentile da Fabriano. Adoración de los Reyes Magos. Predela. Louvre.</vt:lpstr>
      <vt:lpstr>1423. Gentile da Fabriano. Adoración de los Reyes Magos. Predela. Louvre.</vt:lpstr>
      <vt:lpstr>1423. Gentile da Fabriano. Adoración de los Reyes Magos. Predela. Louvre.</vt:lpstr>
      <vt:lpstr>1423. Gentile da Fabriano. Adoración de los Reyes Magos. Predela. Louvre.</vt:lpstr>
      <vt:lpstr>Presentación de PowerPoint</vt:lpstr>
      <vt:lpstr>1425. Gentile da Fabriano. Anunciación. Pinacoteca Vaticana.</vt:lpstr>
      <vt:lpstr>Presentación de PowerPoint</vt:lpstr>
      <vt:lpstr>1425. GENTILE DA FABRIANO. Políptico Quaratesi.</vt:lpstr>
      <vt:lpstr>1425. Gentile da Fabriano. Políptico Quaratesi. Virgen y niño. National Gallery, Londres.   El Niño sostiene lo que parece ser una margarita.  El paño de honor detrás de la Virgen es de plata (ahora empañado) esmaltado con rojo. La naturaleza altamente decorativa de los textiles de lujo con diversos patrones, el oro elaboradamente trabajado y la naturaleza delicada de las figuras contrastan fuertemente con el mismo tema pintado por Masaccio un año después.  El hastial con Dios Padre es original pero dentro de un marco moderno.</vt:lpstr>
      <vt:lpstr>1425. Gentile da Fabriano. Políptico Quaratesi. Cuatro santos. Galleria degli Uffizi, Florencia.</vt:lpstr>
      <vt:lpstr>1425. Gentile da Fabriano. Políptico Quaratesi. Nacimiento de San Nicolás. Pinacoteca Vaticana.</vt:lpstr>
      <vt:lpstr>1425. Gentile da Fabriano. Políptico Quaratesi.  San Nicolás salva a un barco. Pinacoteca Vaticana.</vt:lpstr>
      <vt:lpstr>1425. Gentile da Fabriano. Políptico Quaratesi. Milagro ante la tumba de San Nicolás. National Gallery of Art, Washington</vt:lpstr>
      <vt:lpstr>1425. Gentile da Fabriano. Políptico Quaratesi. San Nicolás y las tres doncellas. Pinacoteca Vaticana.</vt:lpstr>
      <vt:lpstr>Presentación de PowerPoint</vt:lpstr>
      <vt:lpstr>1425. Gentile da Fabriano. Virgen con niño. Villa I Tatti, Settignano, Florencia.  El fragmento muestra el rostro de María y su halo, mientras corta una parte de la cabeza del Niño, con el borde inferior a la altura de los hombros de María y el cuello de Jesús: evidentemente el seccionador solo estaba interesado en la cabeza de María.  Ella es sorprendida mirando a su hijo, inclinando la cabeza hacia él.  Es posible adivinar cómo la textura del oro en el halo, en el velo y en el vestido de María, en su cabello, era de la más alta mano de obra, con numerosos efectos de graffiti, golpes, bordados de letras.  Líneas sinuosas guían las solapas de los bordes, que se enroscan como si dudara en tocar el suelo.</vt:lpstr>
      <vt:lpstr>1425. Gentile da Fabriano. Virgen, San Lorenzo y San Javier. Frick Collection, Nueva York. Sobre el fondo dorado, la Virgen con el Niño en su regazo está sentada en un trono cubierto por una tela roja, con los santos Lorenzo y Julián arrodillados a sus pies. El halo de María tiene caracteres pseudocupíficos y relieve. En lugar de los motivos ostentosamente ricos e hipnóticos de la tela en obras como la Coronación de la Virgen de Los Ángeles, el artista utilizó aquí una cortina roja más sobria para cubrir el trono, que cae fluyendo con tonos esmaltados y algo fríos que recuerdan a las obras de Lorenzo Monaco. Incluso la disposición de los santos, casi en trance, se refiere a obras florentinas, de Masaccio (el Tríptico de San Giovenale). Especialmente para el caballero Giuliano, la posición de tres cuartos permite resaltar la elegante forma de la túnica, un día con mangas largas con flecos. Innovadora, en los santos, es también la luz, que ya no está convencionalmente en la cara, sino que viene de la derecha, dejando un poco a la sombra de Giuliano. Lorenzo, que tiene cerca de él la parrilla de su martirio, exhibe un bordado muy rico sobre el dálmata y vuelve a Jesús una intensa mirada de adoración. Preciosa es también la túnica del Niño, que está en la carne y mira vivamente al jilguero, símbolo de la Pasión, que revolotea cerca, atado a un encaje. </vt:lpstr>
      <vt:lpstr>1425. Gentile da Fabriano. Virgen. Galería de Arte de la Universidad de Yale, New Haven. La pintura se encuentra en mal estado de conservación debido a las abrasiones debido a un torpe intento de restauración. María está sentada a medias con el niño de pie sobre una almohada, que tal vez descansa sobre un parapeto invisible; un segundo cojín dorado descansa a la derecha. En lugar del tradicional fondo dorado, el maestro utilizó una ventana falsa con un túnel gótico, más allá del cual se puede ver un denso bosque de árboles frutales, cuyas ramas salen repletas incluso de los propios túneles. Se trata de diversas flores y frutos vinculados a significados marianos: la rosa blanca, símbolo de pureza, la granada, símbolo de la Pasión y unidad de la Iglesia, la manzana, símbolo del pecado original. Ya no se trata de la sutil eflorescencia de las primeras obras del artista, sino de enredaderas robustas y malezas, que serpentean por todas partes mostrando frutos carnosos.</vt:lpstr>
      <vt:lpstr>1425. Gentile da Fabriano. Virgen. Galería de Arte de la Universidad de Yale, New Haven.  En el vistazo del marco, intuitivamente optimizado para una vista desde la derecha, tal vez podamos ver los intentos de Gentile de asimilar los intereses espaciales florentinos.   Si María parece más bien tradicional, más original es el Niño, el verdadero punto de apoyo de la composición, que con su gesto dinámico parece saltar, bendiciendo, hacia el espectador. </vt:lpstr>
      <vt:lpstr>1425. Gentile da Fabriano. Virgen con niño. Duomo, Orvieto</vt:lpstr>
      <vt:lpstr>1425. Gentile da Fabriano. Anunciación. Pinacoteca Vaticana, Ciudad del Vaticano. El ángel llega a la habitación de María pasando por la puerta arqueada que conduce al jardín (l'hortus conclusus), donde se pueden ver unos retoños y a Dios Padre imberbe, en un nimbus de serafines, que a través de un rosoncino abierto en la pared envía un rayo de polvo dorado que lleva la paloma del Espíritu Santo al vientre de María, sentado plácidamente.</vt:lpstr>
      <vt:lpstr>El telón de fondo se divide en varios pisos consecutivos: el primer piso con la exótica alfombra caucásica, el piso del banco en el que María apoyó el libro, la pared posterior de la habitación y la alcoba. La descripción precisa de la habitación recuerda algunos sketches de la predela del Políptico quaratesi, en particular la alcoba de San Nicolás que da tres bolas de oro a las niñas pobres.  Hay numerosos detalles que hacen que la atención difiera del tema principal, premiando un análisis preciso: el encaje de la canaleta, la ventana geminada, la ventana de tres luces y el segundo rosoncino en las paredes que parecen trígono, las incrustaciones perforadas del banco, la cortina desplegada bordada. </vt:lpstr>
      <vt:lpstr>1425. Gentile da Fabriano. Lapidación de San Esteban. Kunsthistorisches Museum, Viena.</vt:lpstr>
      <vt:lpstr>1425. Gentile da Fabriano. Lapidación de San Esteban. Kunsthistorisches Museum, Viena.</vt:lpstr>
      <vt:lpstr>Presentación de PowerPoint</vt:lpstr>
      <vt:lpstr>1427. Gentile da Fabriano. Virgen. Museo Diocesano, Velletri. La tabla está muy arruinada, con la pérdida completa de color a lo largo de las articulaciones de los tablones y en una gran parte en el centro, que sin embargo salva los rostros de María y el Niño. Es una Virgen de la humildad, con María sentada en una almohada, ricamente decorada, en el suelo, sobre el fondo de un banco decorado con incrustaciones y tallas a la manera de Siena. En el halo de María leemos la inscripción "[a]ve maria [grat]ia [plena]" y en el borde de su manto "AVE GRATI[A]". María tuvo que asumir una posición de tres cuartas partes en los árboles, en nombre de una plenitud corporal que también se nota en la parte sobreviviente del Niño, que sostiene una solapa de la capa de la madre. Una punta de su pie muestra que tuvo que sgambettare alegremente.  Dos ángeles a los lados están pintados con ligeros toques de pincel para crear una aparición evanescente y de otro mundo, un truco utilizado por gentile en otras obras también.   </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10</cp:revision>
  <dcterms:created xsi:type="dcterms:W3CDTF">2021-04-11T17:29:31Z</dcterms:created>
  <dcterms:modified xsi:type="dcterms:W3CDTF">2021-10-31T19:10:33Z</dcterms:modified>
</cp:coreProperties>
</file>