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4" r:id="rId5"/>
    <p:sldId id="276" r:id="rId6"/>
    <p:sldId id="277" r:id="rId7"/>
    <p:sldId id="278" r:id="rId8"/>
    <p:sldId id="280" r:id="rId9"/>
    <p:sldId id="281" r:id="rId10"/>
    <p:sldId id="279"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94" r:id="rId24"/>
    <p:sldId id="295" r:id="rId25"/>
    <p:sldId id="296" r:id="rId26"/>
    <p:sldId id="297" r:id="rId27"/>
    <p:sldId id="298" r:id="rId28"/>
    <p:sldId id="299" r:id="rId29"/>
    <p:sldId id="300" r:id="rId30"/>
    <p:sldId id="301" r:id="rId31"/>
    <p:sldId id="275" r:id="rId3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31/10/2021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1524000" y="1122362"/>
            <a:ext cx="9144000" cy="2840037"/>
          </a:xfrm>
        </p:spPr>
        <p:txBody>
          <a:bodyPr>
            <a:normAutofit fontScale="90000"/>
          </a:bodyPr>
          <a:lstStyle/>
          <a:p>
            <a:r>
              <a:rPr lang="es-ES" sz="12800" b="1" dirty="0" err="1"/>
              <a:t>Fra</a:t>
            </a:r>
            <a:r>
              <a:rPr lang="es-ES" sz="12800" b="1" dirty="0"/>
              <a:t> </a:t>
            </a:r>
            <a:r>
              <a:rPr lang="es-ES" sz="12800" b="1" dirty="0" err="1"/>
              <a:t>Carnavale</a:t>
            </a:r>
            <a:br>
              <a:rPr lang="es-ES" sz="8800" b="1" dirty="0"/>
            </a:br>
            <a:r>
              <a:rPr lang="es-ES" sz="8800" b="1" dirty="0"/>
              <a:t>1420 - 1484</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87629" cy="5869420"/>
          </a:xfrm>
        </p:spPr>
        <p:txBody>
          <a:bodyPr anchor="t">
            <a:normAutofit/>
          </a:bodyPr>
          <a:lstStyle/>
          <a:p>
            <a:r>
              <a:rPr lang="es-ES" sz="2800" dirty="0"/>
              <a:t>1440s. </a:t>
            </a:r>
            <a:r>
              <a:rPr lang="es-ES" sz="2800" dirty="0" err="1"/>
              <a:t>Fra</a:t>
            </a:r>
            <a:r>
              <a:rPr lang="es-ES" sz="2800" dirty="0"/>
              <a:t> </a:t>
            </a:r>
            <a:r>
              <a:rPr lang="es-ES" sz="2800" dirty="0" err="1"/>
              <a:t>Carnavale</a:t>
            </a:r>
            <a:r>
              <a:rPr lang="es-ES" sz="2800" dirty="0"/>
              <a:t>. Mujer y monje arrodillado. </a:t>
            </a:r>
            <a:r>
              <a:rPr lang="es-ES" sz="2800" dirty="0" err="1"/>
              <a:t>Galleria</a:t>
            </a:r>
            <a:r>
              <a:rPr lang="es-ES" sz="2800" dirty="0"/>
              <a:t> </a:t>
            </a:r>
            <a:r>
              <a:rPr lang="es-ES" sz="2800" dirty="0" err="1"/>
              <a:t>degli</a:t>
            </a:r>
            <a:r>
              <a:rPr lang="es-ES" sz="2800" dirty="0"/>
              <a:t> Uffizi, Florence</a:t>
            </a:r>
          </a:p>
        </p:txBody>
      </p:sp>
      <p:pic>
        <p:nvPicPr>
          <p:cNvPr id="4" name="Imagen 3">
            <a:extLst>
              <a:ext uri="{FF2B5EF4-FFF2-40B4-BE49-F238E27FC236}">
                <a16:creationId xmlns:a16="http://schemas.microsoft.com/office/drawing/2014/main" id="{3D550549-D134-4956-9C45-19CDE63D2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247" y="0"/>
            <a:ext cx="5891753"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32321" cy="5869420"/>
          </a:xfrm>
        </p:spPr>
        <p:txBody>
          <a:bodyPr anchor="t">
            <a:normAutofit/>
          </a:bodyPr>
          <a:lstStyle/>
          <a:p>
            <a:r>
              <a:rPr lang="it-IT" sz="2800" b="1" dirty="0"/>
              <a:t>1440s. Fra Carnavale. Virgen. Accademia Carrara, Bergamo.</a:t>
            </a:r>
            <a:endParaRPr lang="es-ES" sz="2800" b="1" dirty="0"/>
          </a:p>
        </p:txBody>
      </p:sp>
      <p:pic>
        <p:nvPicPr>
          <p:cNvPr id="4" name="Imagen 3">
            <a:extLst>
              <a:ext uri="{FF2B5EF4-FFF2-40B4-BE49-F238E27FC236}">
                <a16:creationId xmlns:a16="http://schemas.microsoft.com/office/drawing/2014/main" id="{C75F9EEB-0E9E-4035-9B5C-F9B30BB688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4939" y="0"/>
            <a:ext cx="4247061" cy="6858000"/>
          </a:xfrm>
          <a:prstGeom prst="rect">
            <a:avLst/>
          </a:prstGeom>
        </p:spPr>
      </p:pic>
    </p:spTree>
    <p:extLst>
      <p:ext uri="{BB962C8B-B14F-4D97-AF65-F5344CB8AC3E}">
        <p14:creationId xmlns:p14="http://schemas.microsoft.com/office/powerpoint/2010/main" val="1512881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231594" cy="5869420"/>
          </a:xfrm>
        </p:spPr>
        <p:txBody>
          <a:bodyPr anchor="t">
            <a:normAutofit/>
          </a:bodyPr>
          <a:lstStyle/>
          <a:p>
            <a:r>
              <a:rPr lang="es-ES" sz="2800" b="1" dirty="0"/>
              <a:t>1445 - 1450. </a:t>
            </a:r>
            <a:r>
              <a:rPr lang="es-ES" sz="2800" b="1" dirty="0" err="1"/>
              <a:t>Fra</a:t>
            </a:r>
            <a:r>
              <a:rPr lang="es-ES" sz="2800" b="1" dirty="0"/>
              <a:t> </a:t>
            </a:r>
            <a:r>
              <a:rPr lang="es-ES" sz="2800" b="1" dirty="0" err="1"/>
              <a:t>Carnavale</a:t>
            </a:r>
            <a:r>
              <a:rPr lang="es-ES" sz="2800" b="1" dirty="0"/>
              <a:t>. Anunciación. Alte Pinakothek, </a:t>
            </a:r>
            <a:r>
              <a:rPr lang="es-ES" sz="2800" b="1" dirty="0" err="1"/>
              <a:t>Munich</a:t>
            </a:r>
            <a:r>
              <a:rPr lang="es-ES" sz="2800" b="1" dirty="0"/>
              <a:t>.</a:t>
            </a:r>
          </a:p>
        </p:txBody>
      </p:sp>
      <p:pic>
        <p:nvPicPr>
          <p:cNvPr id="4" name="Imagen 3">
            <a:extLst>
              <a:ext uri="{FF2B5EF4-FFF2-40B4-BE49-F238E27FC236}">
                <a16:creationId xmlns:a16="http://schemas.microsoft.com/office/drawing/2014/main" id="{BB227309-CA3D-45BF-9446-D101F6F280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4212" y="0"/>
            <a:ext cx="7447788" cy="6858000"/>
          </a:xfrm>
          <a:prstGeom prst="rect">
            <a:avLst/>
          </a:prstGeom>
        </p:spPr>
      </p:pic>
    </p:spTree>
    <p:extLst>
      <p:ext uri="{BB962C8B-B14F-4D97-AF65-F5344CB8AC3E}">
        <p14:creationId xmlns:p14="http://schemas.microsoft.com/office/powerpoint/2010/main" val="2095198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75912" cy="5869420"/>
          </a:xfrm>
        </p:spPr>
        <p:txBody>
          <a:bodyPr anchor="t">
            <a:normAutofit/>
          </a:bodyPr>
          <a:lstStyle/>
          <a:p>
            <a:r>
              <a:rPr lang="en-US" sz="2800" b="1" dirty="0"/>
              <a:t>1448. Fra </a:t>
            </a:r>
            <a:r>
              <a:rPr lang="en-US" sz="2800" b="1" dirty="0" err="1"/>
              <a:t>Carnavale</a:t>
            </a:r>
            <a:r>
              <a:rPr lang="en-US" sz="2800" b="1" dirty="0"/>
              <a:t>. </a:t>
            </a:r>
            <a:r>
              <a:rPr lang="en-US" sz="2800" b="1" dirty="0" err="1"/>
              <a:t>Anunciación</a:t>
            </a:r>
            <a:r>
              <a:rPr lang="en-US" sz="2800" b="1" dirty="0"/>
              <a:t>. National Gallery of Art, Washington.</a:t>
            </a:r>
            <a:endParaRPr lang="es-ES" sz="2800" b="1" dirty="0"/>
          </a:p>
        </p:txBody>
      </p:sp>
      <p:pic>
        <p:nvPicPr>
          <p:cNvPr id="4" name="Imagen 3">
            <a:extLst>
              <a:ext uri="{FF2B5EF4-FFF2-40B4-BE49-F238E27FC236}">
                <a16:creationId xmlns:a16="http://schemas.microsoft.com/office/drawing/2014/main" id="{D0E4F0C7-BACE-4E0A-8779-3AB592E489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8530" y="0"/>
            <a:ext cx="4903470" cy="6858000"/>
          </a:xfrm>
          <a:prstGeom prst="rect">
            <a:avLst/>
          </a:prstGeom>
        </p:spPr>
      </p:pic>
    </p:spTree>
    <p:extLst>
      <p:ext uri="{BB962C8B-B14F-4D97-AF65-F5344CB8AC3E}">
        <p14:creationId xmlns:p14="http://schemas.microsoft.com/office/powerpoint/2010/main" val="1095798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80618" cy="943970"/>
          </a:xfrm>
        </p:spPr>
        <p:txBody>
          <a:bodyPr anchor="ctr">
            <a:normAutofit/>
          </a:bodyPr>
          <a:lstStyle/>
          <a:p>
            <a:r>
              <a:rPr lang="es-ES" sz="2800" b="1" dirty="0"/>
              <a:t>1450s. </a:t>
            </a:r>
            <a:r>
              <a:rPr lang="es-ES" sz="2800" b="1" dirty="0" err="1"/>
              <a:t>Fra</a:t>
            </a:r>
            <a:r>
              <a:rPr lang="es-ES" sz="2800" b="1" dirty="0"/>
              <a:t> </a:t>
            </a:r>
            <a:r>
              <a:rPr lang="es-ES" sz="2800" b="1" dirty="0" err="1"/>
              <a:t>Carnavale</a:t>
            </a:r>
            <a:r>
              <a:rPr lang="es-ES" sz="2800" b="1" dirty="0"/>
              <a:t>. Escena Alegórica. </a:t>
            </a:r>
            <a:r>
              <a:rPr lang="es-ES" sz="2800" b="1" dirty="0" err="1"/>
              <a:t>Nationalmuseum</a:t>
            </a:r>
            <a:r>
              <a:rPr lang="es-ES" sz="2800" b="1" dirty="0"/>
              <a:t>, </a:t>
            </a:r>
            <a:r>
              <a:rPr lang="es-ES" sz="2800" b="1" dirty="0" err="1"/>
              <a:t>Stockholm</a:t>
            </a:r>
            <a:endParaRPr lang="es-ES" sz="2800" b="1" dirty="0"/>
          </a:p>
        </p:txBody>
      </p:sp>
      <p:pic>
        <p:nvPicPr>
          <p:cNvPr id="4" name="Imagen 3">
            <a:extLst>
              <a:ext uri="{FF2B5EF4-FFF2-40B4-BE49-F238E27FC236}">
                <a16:creationId xmlns:a16="http://schemas.microsoft.com/office/drawing/2014/main" id="{98FDAD2A-C5F4-48A6-A787-7CB70D8F8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43970"/>
            <a:ext cx="12192000" cy="5914030"/>
          </a:xfrm>
          <a:prstGeom prst="rect">
            <a:avLst/>
          </a:prstGeom>
        </p:spPr>
      </p:pic>
    </p:spTree>
    <p:extLst>
      <p:ext uri="{BB962C8B-B14F-4D97-AF65-F5344CB8AC3E}">
        <p14:creationId xmlns:p14="http://schemas.microsoft.com/office/powerpoint/2010/main" val="1444519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52909" cy="886690"/>
          </a:xfrm>
        </p:spPr>
        <p:txBody>
          <a:bodyPr anchor="ctr">
            <a:normAutofit/>
          </a:bodyPr>
          <a:lstStyle/>
          <a:p>
            <a:r>
              <a:rPr lang="es-ES" sz="2400" b="1" dirty="0"/>
              <a:t>1450s. </a:t>
            </a:r>
            <a:r>
              <a:rPr lang="es-ES" sz="2400" b="1" dirty="0" err="1"/>
              <a:t>Fra</a:t>
            </a:r>
            <a:r>
              <a:rPr lang="es-ES" sz="2400" b="1" dirty="0"/>
              <a:t> </a:t>
            </a:r>
            <a:r>
              <a:rPr lang="es-ES" sz="2400" b="1" dirty="0" err="1"/>
              <a:t>Carnavale</a:t>
            </a:r>
            <a:r>
              <a:rPr lang="es-ES" sz="2400" b="1" dirty="0"/>
              <a:t>. Estudio de David y dos figuras. </a:t>
            </a:r>
            <a:r>
              <a:rPr lang="es-ES" sz="2400" b="1" dirty="0" err="1"/>
              <a:t>Nationalmuseum</a:t>
            </a:r>
            <a:r>
              <a:rPr lang="es-ES" sz="2400" b="1" dirty="0"/>
              <a:t>, </a:t>
            </a:r>
            <a:r>
              <a:rPr lang="es-ES" sz="2400" b="1" dirty="0" err="1"/>
              <a:t>Stockholm</a:t>
            </a:r>
            <a:endParaRPr lang="es-ES" sz="2400" b="1" dirty="0"/>
          </a:p>
        </p:txBody>
      </p:sp>
      <p:pic>
        <p:nvPicPr>
          <p:cNvPr id="4" name="Imagen 3">
            <a:extLst>
              <a:ext uri="{FF2B5EF4-FFF2-40B4-BE49-F238E27FC236}">
                <a16:creationId xmlns:a16="http://schemas.microsoft.com/office/drawing/2014/main" id="{73C37C4C-9332-41A0-8632-9B96330BDA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2209" y="983673"/>
            <a:ext cx="8559734" cy="5874327"/>
          </a:xfrm>
          <a:prstGeom prst="rect">
            <a:avLst/>
          </a:prstGeom>
        </p:spPr>
      </p:pic>
    </p:spTree>
    <p:extLst>
      <p:ext uri="{BB962C8B-B14F-4D97-AF65-F5344CB8AC3E}">
        <p14:creationId xmlns:p14="http://schemas.microsoft.com/office/powerpoint/2010/main" val="2251471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21682" cy="5869420"/>
          </a:xfrm>
        </p:spPr>
        <p:txBody>
          <a:bodyPr anchor="t">
            <a:normAutofit/>
          </a:bodyPr>
          <a:lstStyle/>
          <a:p>
            <a:r>
              <a:rPr lang="it-IT" sz="2800" b="1" dirty="0"/>
              <a:t>1450s. Fra Carnavale. Crucifixión. Galleria Nazionale delle Marche, Urbino.</a:t>
            </a:r>
            <a:endParaRPr lang="es-ES" sz="2800" b="1" dirty="0"/>
          </a:p>
        </p:txBody>
      </p:sp>
      <p:pic>
        <p:nvPicPr>
          <p:cNvPr id="4" name="Imagen 3">
            <a:extLst>
              <a:ext uri="{FF2B5EF4-FFF2-40B4-BE49-F238E27FC236}">
                <a16:creationId xmlns:a16="http://schemas.microsoft.com/office/drawing/2014/main" id="{72C253EB-3FB5-4BD3-BF44-41F6DED6E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4300" y="0"/>
            <a:ext cx="4457700" cy="6858000"/>
          </a:xfrm>
          <a:prstGeom prst="rect">
            <a:avLst/>
          </a:prstGeom>
        </p:spPr>
      </p:pic>
    </p:spTree>
    <p:extLst>
      <p:ext uri="{BB962C8B-B14F-4D97-AF65-F5344CB8AC3E}">
        <p14:creationId xmlns:p14="http://schemas.microsoft.com/office/powerpoint/2010/main" val="4226382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95746" y="494290"/>
            <a:ext cx="8887344" cy="5869420"/>
          </a:xfrm>
        </p:spPr>
        <p:txBody>
          <a:bodyPr anchor="t">
            <a:normAutofit/>
          </a:bodyPr>
          <a:lstStyle/>
          <a:p>
            <a:r>
              <a:rPr lang="it-IT" sz="2800" b="1" dirty="0"/>
              <a:t>1450s. Fra Carnavale. San Francisco. Pinacoteca di Brera, Milan.</a:t>
            </a:r>
            <a:endParaRPr lang="es-ES" sz="2800" b="1" dirty="0"/>
          </a:p>
        </p:txBody>
      </p:sp>
      <p:pic>
        <p:nvPicPr>
          <p:cNvPr id="4" name="Imagen 3">
            <a:extLst>
              <a:ext uri="{FF2B5EF4-FFF2-40B4-BE49-F238E27FC236}">
                <a16:creationId xmlns:a16="http://schemas.microsoft.com/office/drawing/2014/main" id="{B471C0D2-B508-430C-98F4-040927B575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3090" y="0"/>
            <a:ext cx="2708910" cy="6858000"/>
          </a:xfrm>
          <a:prstGeom prst="rect">
            <a:avLst/>
          </a:prstGeom>
        </p:spPr>
      </p:pic>
    </p:spTree>
    <p:extLst>
      <p:ext uri="{BB962C8B-B14F-4D97-AF65-F5344CB8AC3E}">
        <p14:creationId xmlns:p14="http://schemas.microsoft.com/office/powerpoint/2010/main" val="3001086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18033" cy="5869420"/>
          </a:xfrm>
        </p:spPr>
        <p:txBody>
          <a:bodyPr anchor="t">
            <a:normAutofit/>
          </a:bodyPr>
          <a:lstStyle/>
          <a:p>
            <a:r>
              <a:rPr lang="it-IT" sz="2800" b="1" dirty="0"/>
              <a:t>1450s. Fra Carnavale. San Juan Bautista. Museo della Santa Casa, Loreto.</a:t>
            </a:r>
            <a:endParaRPr lang="es-ES" sz="2800" b="1" dirty="0"/>
          </a:p>
        </p:txBody>
      </p:sp>
      <p:pic>
        <p:nvPicPr>
          <p:cNvPr id="4" name="Imagen 3">
            <a:extLst>
              <a:ext uri="{FF2B5EF4-FFF2-40B4-BE49-F238E27FC236}">
                <a16:creationId xmlns:a16="http://schemas.microsoft.com/office/drawing/2014/main" id="{E91A0504-E639-4A98-9E44-78167AB77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0651" y="0"/>
            <a:ext cx="3761349" cy="6858000"/>
          </a:xfrm>
          <a:prstGeom prst="rect">
            <a:avLst/>
          </a:prstGeom>
        </p:spPr>
      </p:pic>
    </p:spTree>
    <p:extLst>
      <p:ext uri="{BB962C8B-B14F-4D97-AF65-F5344CB8AC3E}">
        <p14:creationId xmlns:p14="http://schemas.microsoft.com/office/powerpoint/2010/main" val="2260503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240982" cy="5869420"/>
          </a:xfrm>
        </p:spPr>
        <p:txBody>
          <a:bodyPr anchor="t">
            <a:normAutofit/>
          </a:bodyPr>
          <a:lstStyle/>
          <a:p>
            <a:r>
              <a:rPr lang="it-IT" sz="2800" b="1" dirty="0"/>
              <a:t>1450s. Fra Carnavale. San Pedro. Pinacoteca di Brera, Milan.</a:t>
            </a:r>
            <a:endParaRPr lang="es-ES" sz="2800" b="1" dirty="0"/>
          </a:p>
        </p:txBody>
      </p:sp>
      <p:pic>
        <p:nvPicPr>
          <p:cNvPr id="4" name="Imagen 3">
            <a:extLst>
              <a:ext uri="{FF2B5EF4-FFF2-40B4-BE49-F238E27FC236}">
                <a16:creationId xmlns:a16="http://schemas.microsoft.com/office/drawing/2014/main" id="{4E5C3EBB-280A-4002-ABEE-6B41BDC9D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3600" y="13368"/>
            <a:ext cx="2438400" cy="6844632"/>
          </a:xfrm>
          <a:prstGeom prst="rect">
            <a:avLst/>
          </a:prstGeom>
        </p:spPr>
      </p:pic>
    </p:spTree>
    <p:extLst>
      <p:ext uri="{BB962C8B-B14F-4D97-AF65-F5344CB8AC3E}">
        <p14:creationId xmlns:p14="http://schemas.microsoft.com/office/powerpoint/2010/main" val="4125849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07357" cy="5869420"/>
          </a:xfrm>
        </p:spPr>
        <p:txBody>
          <a:bodyPr anchor="t">
            <a:normAutofit/>
          </a:bodyPr>
          <a:lstStyle/>
          <a:p>
            <a:r>
              <a:rPr lang="es-ES" sz="2800" b="1" dirty="0"/>
              <a:t>1460s. </a:t>
            </a:r>
            <a:r>
              <a:rPr lang="es-ES" sz="2800" b="1" dirty="0" err="1"/>
              <a:t>Fra</a:t>
            </a:r>
            <a:r>
              <a:rPr lang="es-ES" sz="2800" b="1" dirty="0"/>
              <a:t> </a:t>
            </a:r>
            <a:r>
              <a:rPr lang="es-ES" sz="2800" b="1" dirty="0" err="1"/>
              <a:t>Carnavale</a:t>
            </a:r>
            <a:r>
              <a:rPr lang="es-ES" sz="2800" b="1" dirty="0"/>
              <a:t>. Retrato de un hombre. Kunsthistorisches Museum, Viena.</a:t>
            </a:r>
          </a:p>
        </p:txBody>
      </p:sp>
      <p:pic>
        <p:nvPicPr>
          <p:cNvPr id="4" name="Imagen 3">
            <a:extLst>
              <a:ext uri="{FF2B5EF4-FFF2-40B4-BE49-F238E27FC236}">
                <a16:creationId xmlns:a16="http://schemas.microsoft.com/office/drawing/2014/main" id="{A8F6EADD-91B3-43C8-A118-A19A78CDF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9975" y="0"/>
            <a:ext cx="4772025" cy="6858000"/>
          </a:xfrm>
          <a:prstGeom prst="rect">
            <a:avLst/>
          </a:prstGeom>
        </p:spPr>
      </p:pic>
    </p:spTree>
    <p:extLst>
      <p:ext uri="{BB962C8B-B14F-4D97-AF65-F5344CB8AC3E}">
        <p14:creationId xmlns:p14="http://schemas.microsoft.com/office/powerpoint/2010/main" val="110180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95073" cy="6118802"/>
          </a:xfrm>
        </p:spPr>
        <p:txBody>
          <a:bodyPr anchor="t">
            <a:normAutofit fontScale="90000"/>
          </a:bodyPr>
          <a:lstStyle/>
          <a:p>
            <a:r>
              <a:rPr lang="es-ES" sz="3100" b="1" dirty="0"/>
              <a:t>1467. </a:t>
            </a:r>
            <a:r>
              <a:rPr lang="es-ES" sz="3100" b="1" dirty="0" err="1"/>
              <a:t>Fra</a:t>
            </a:r>
            <a:r>
              <a:rPr lang="es-ES" sz="3100" b="1" dirty="0"/>
              <a:t> </a:t>
            </a:r>
            <a:r>
              <a:rPr lang="es-ES" sz="3100" b="1" dirty="0" err="1"/>
              <a:t>Carnavale</a:t>
            </a:r>
            <a:r>
              <a:rPr lang="es-ES" sz="3100" b="1" dirty="0"/>
              <a:t>. Nacimiento de la Virgen. Metropolitan Museum of Art, New York.</a:t>
            </a:r>
            <a:br>
              <a:rPr lang="es-ES" sz="2800" dirty="0"/>
            </a:br>
            <a:r>
              <a:rPr lang="es-ES" sz="2700" b="0" i="0" dirty="0">
                <a:effectLst/>
                <a:latin typeface="+mn-lt"/>
              </a:rPr>
              <a:t>Rompiendo con las convenciones, el artista muestra el nacimiento de la Virgen en términos contemporáneos. </a:t>
            </a:r>
            <a:br>
              <a:rPr lang="es-ES" sz="2700" b="0" i="0" dirty="0">
                <a:effectLst/>
                <a:latin typeface="+mn-lt"/>
              </a:rPr>
            </a:br>
            <a:r>
              <a:rPr lang="es-ES" sz="2700" b="0" i="0" dirty="0">
                <a:effectLst/>
                <a:latin typeface="+mn-lt"/>
              </a:rPr>
              <a:t>En el fondo, el bebé recién nacido es bañado por parteras mientras que en primer plano las mujeres se saludan. </a:t>
            </a:r>
            <a:br>
              <a:rPr lang="es-ES" sz="2700" b="0" i="0" dirty="0">
                <a:effectLst/>
                <a:latin typeface="+mn-lt"/>
              </a:rPr>
            </a:br>
            <a:r>
              <a:rPr lang="es-ES" sz="2700" b="0" i="0" dirty="0">
                <a:effectLst/>
                <a:latin typeface="+mn-lt"/>
              </a:rPr>
              <a:t>El imponente palacio, inspirado en el Palacio Ducal de Urbino, está decorado con relieves derivados de la escultura romana. </a:t>
            </a:r>
            <a:br>
              <a:rPr lang="es-ES" sz="2700" b="0" i="0" dirty="0">
                <a:effectLst/>
                <a:latin typeface="+mn-lt"/>
              </a:rPr>
            </a:br>
            <a:r>
              <a:rPr lang="es-ES" sz="2700" b="0" i="0" dirty="0">
                <a:effectLst/>
                <a:latin typeface="+mn-lt"/>
              </a:rPr>
              <a:t>Es un retablo encargado en 1467 para Santa Maria </a:t>
            </a:r>
            <a:r>
              <a:rPr lang="es-ES" sz="2700" b="0" i="0" dirty="0" err="1">
                <a:effectLst/>
                <a:latin typeface="+mn-lt"/>
              </a:rPr>
              <a:t>della</a:t>
            </a:r>
            <a:r>
              <a:rPr lang="es-ES" sz="2700" b="0" i="0" dirty="0">
                <a:effectLst/>
                <a:latin typeface="+mn-lt"/>
              </a:rPr>
              <a:t> Bella en Urbino (un panel acompañante se encuentra en el Museo de Bellas Artes de Boston). </a:t>
            </a:r>
            <a:br>
              <a:rPr lang="es-ES" sz="2700" b="0" i="0" dirty="0">
                <a:effectLst/>
                <a:latin typeface="+mn-lt"/>
              </a:rPr>
            </a:br>
            <a:r>
              <a:rPr lang="es-ES" sz="2700" b="0" i="0" dirty="0">
                <a:effectLst/>
                <a:latin typeface="+mn-lt"/>
              </a:rPr>
              <a:t>En Florencia, </a:t>
            </a:r>
            <a:r>
              <a:rPr lang="es-ES" sz="2700" b="0" i="0" dirty="0" err="1">
                <a:effectLst/>
                <a:latin typeface="+mn-lt"/>
              </a:rPr>
              <a:t>Fra</a:t>
            </a:r>
            <a:r>
              <a:rPr lang="es-ES" sz="2700" b="0" i="0" dirty="0">
                <a:effectLst/>
                <a:latin typeface="+mn-lt"/>
              </a:rPr>
              <a:t> </a:t>
            </a:r>
            <a:r>
              <a:rPr lang="es-ES" sz="2700" b="0" i="0" dirty="0" err="1">
                <a:effectLst/>
                <a:latin typeface="+mn-lt"/>
              </a:rPr>
              <a:t>Carnevale</a:t>
            </a:r>
            <a:r>
              <a:rPr lang="es-ES" sz="2700" b="0" i="0" dirty="0">
                <a:effectLst/>
                <a:latin typeface="+mn-lt"/>
              </a:rPr>
              <a:t> trabajó con Filippo </a:t>
            </a:r>
            <a:r>
              <a:rPr lang="es-ES" sz="2700" b="0" i="0" dirty="0" err="1">
                <a:effectLst/>
                <a:latin typeface="+mn-lt"/>
              </a:rPr>
              <a:t>Lippi</a:t>
            </a:r>
            <a:r>
              <a:rPr lang="es-ES" sz="2700" b="0" i="0" dirty="0">
                <a:effectLst/>
                <a:latin typeface="+mn-lt"/>
              </a:rPr>
              <a:t>; también conocía las pinturas de Piero </a:t>
            </a:r>
            <a:r>
              <a:rPr lang="es-ES" sz="2700" b="0" i="0" dirty="0" err="1">
                <a:effectLst/>
                <a:latin typeface="+mn-lt"/>
              </a:rPr>
              <a:t>della</a:t>
            </a:r>
            <a:r>
              <a:rPr lang="es-ES" sz="2700" b="0" i="0" dirty="0">
                <a:effectLst/>
                <a:latin typeface="+mn-lt"/>
              </a:rPr>
              <a:t> Francesca y probablemente conoció al arquitecto-teórico Leon Battista Alberti.</a:t>
            </a:r>
            <a:endParaRPr lang="es-ES" sz="2800" dirty="0">
              <a:latin typeface="+mn-lt"/>
            </a:endParaRPr>
          </a:p>
        </p:txBody>
      </p:sp>
      <p:pic>
        <p:nvPicPr>
          <p:cNvPr id="4" name="Imagen 3">
            <a:extLst>
              <a:ext uri="{FF2B5EF4-FFF2-40B4-BE49-F238E27FC236}">
                <a16:creationId xmlns:a16="http://schemas.microsoft.com/office/drawing/2014/main" id="{93346360-9688-452A-BD66-B457D0032D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7691" y="0"/>
            <a:ext cx="4584309" cy="6858000"/>
          </a:xfrm>
          <a:prstGeom prst="rect">
            <a:avLst/>
          </a:prstGeom>
        </p:spPr>
      </p:pic>
    </p:spTree>
    <p:extLst>
      <p:ext uri="{BB962C8B-B14F-4D97-AF65-F5344CB8AC3E}">
        <p14:creationId xmlns:p14="http://schemas.microsoft.com/office/powerpoint/2010/main" val="3535996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10899" cy="5869420"/>
          </a:xfrm>
        </p:spPr>
        <p:txBody>
          <a:bodyPr anchor="t">
            <a:normAutofit/>
          </a:bodyPr>
          <a:lstStyle/>
          <a:p>
            <a:r>
              <a:rPr lang="es-ES" sz="2800" b="1" dirty="0"/>
              <a:t>1467. </a:t>
            </a:r>
            <a:r>
              <a:rPr lang="es-ES" sz="2800" b="1" dirty="0" err="1"/>
              <a:t>Fra</a:t>
            </a:r>
            <a:r>
              <a:rPr lang="es-ES" sz="2800" b="1" dirty="0"/>
              <a:t> </a:t>
            </a:r>
            <a:r>
              <a:rPr lang="es-ES" sz="2800" b="1" dirty="0" err="1"/>
              <a:t>Carnavale</a:t>
            </a:r>
            <a:r>
              <a:rPr lang="es-ES" sz="2800" b="1" dirty="0"/>
              <a:t>. Presentación de la Virgen en el Templo. Museum of Fine Arts, Boston.</a:t>
            </a:r>
          </a:p>
        </p:txBody>
      </p:sp>
      <p:pic>
        <p:nvPicPr>
          <p:cNvPr id="4" name="Imagen 3">
            <a:extLst>
              <a:ext uri="{FF2B5EF4-FFF2-40B4-BE49-F238E27FC236}">
                <a16:creationId xmlns:a16="http://schemas.microsoft.com/office/drawing/2014/main" id="{356B139B-C0DB-4BD1-BD1C-3715FFCC49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3517" y="0"/>
            <a:ext cx="4568483" cy="6858000"/>
          </a:xfrm>
          <a:prstGeom prst="rect">
            <a:avLst/>
          </a:prstGeom>
        </p:spPr>
      </p:pic>
    </p:spTree>
    <p:extLst>
      <p:ext uri="{BB962C8B-B14F-4D97-AF65-F5344CB8AC3E}">
        <p14:creationId xmlns:p14="http://schemas.microsoft.com/office/powerpoint/2010/main" val="950675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6" y="365125"/>
            <a:ext cx="2228602" cy="5869420"/>
          </a:xfrm>
        </p:spPr>
        <p:txBody>
          <a:bodyPr anchor="t">
            <a:normAutofit/>
          </a:bodyPr>
          <a:lstStyle/>
          <a:p>
            <a:r>
              <a:rPr lang="es-ES" sz="2800" b="1" dirty="0"/>
              <a:t>1467. </a:t>
            </a:r>
            <a:r>
              <a:rPr lang="es-ES" sz="2800" b="1" dirty="0" err="1"/>
              <a:t>Fra</a:t>
            </a:r>
            <a:r>
              <a:rPr lang="es-ES" sz="2800" b="1" dirty="0"/>
              <a:t> </a:t>
            </a:r>
            <a:r>
              <a:rPr lang="es-ES" sz="2800" b="1" dirty="0" err="1"/>
              <a:t>Carnavale</a:t>
            </a:r>
            <a:r>
              <a:rPr lang="es-ES" sz="2800" b="1" dirty="0"/>
              <a:t>. Presentación de la Virgen en el Templo. Detalle 1. Museum of Fine Arts, Boston.</a:t>
            </a:r>
          </a:p>
        </p:txBody>
      </p:sp>
      <p:pic>
        <p:nvPicPr>
          <p:cNvPr id="4" name="Imagen 3">
            <a:extLst>
              <a:ext uri="{FF2B5EF4-FFF2-40B4-BE49-F238E27FC236}">
                <a16:creationId xmlns:a16="http://schemas.microsoft.com/office/drawing/2014/main" id="{2553420C-0BCD-4952-B119-9E63CE821D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4857" y="0"/>
            <a:ext cx="9797143" cy="6858000"/>
          </a:xfrm>
          <a:prstGeom prst="rect">
            <a:avLst/>
          </a:prstGeom>
        </p:spPr>
      </p:pic>
    </p:spTree>
    <p:extLst>
      <p:ext uri="{BB962C8B-B14F-4D97-AF65-F5344CB8AC3E}">
        <p14:creationId xmlns:p14="http://schemas.microsoft.com/office/powerpoint/2010/main" val="2802430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78582" cy="5869420"/>
          </a:xfrm>
        </p:spPr>
        <p:txBody>
          <a:bodyPr anchor="t">
            <a:normAutofit/>
          </a:bodyPr>
          <a:lstStyle/>
          <a:p>
            <a:r>
              <a:rPr lang="es-ES" sz="2800" b="1" dirty="0"/>
              <a:t>1467. </a:t>
            </a:r>
            <a:r>
              <a:rPr lang="es-ES" sz="2800" b="1" dirty="0" err="1"/>
              <a:t>Fra</a:t>
            </a:r>
            <a:r>
              <a:rPr lang="es-ES" sz="2800" b="1" dirty="0"/>
              <a:t> </a:t>
            </a:r>
            <a:r>
              <a:rPr lang="es-ES" sz="2800" b="1" dirty="0" err="1"/>
              <a:t>Carnavale</a:t>
            </a:r>
            <a:r>
              <a:rPr lang="es-ES" sz="2800" b="1" dirty="0"/>
              <a:t>. Presentación de la Virgen en el Templo. Detalle 2. Museum of Fine Arts, Boston.</a:t>
            </a:r>
          </a:p>
        </p:txBody>
      </p:sp>
      <p:pic>
        <p:nvPicPr>
          <p:cNvPr id="4" name="Imagen 3">
            <a:extLst>
              <a:ext uri="{FF2B5EF4-FFF2-40B4-BE49-F238E27FC236}">
                <a16:creationId xmlns:a16="http://schemas.microsoft.com/office/drawing/2014/main" id="{CD36B133-56C5-449D-9C2E-D65BE0B973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0"/>
            <a:ext cx="6400800" cy="6858000"/>
          </a:xfrm>
          <a:prstGeom prst="rect">
            <a:avLst/>
          </a:prstGeom>
        </p:spPr>
      </p:pic>
    </p:spTree>
    <p:extLst>
      <p:ext uri="{BB962C8B-B14F-4D97-AF65-F5344CB8AC3E}">
        <p14:creationId xmlns:p14="http://schemas.microsoft.com/office/powerpoint/2010/main" val="2939448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168612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30949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54444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3954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97574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013500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08650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590235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76116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55550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78491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889321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365</Words>
  <Application>Microsoft Office PowerPoint</Application>
  <PresentationFormat>Panorámica</PresentationFormat>
  <Paragraphs>16</Paragraphs>
  <Slides>31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31</vt:i4>
      </vt:variant>
    </vt:vector>
  </HeadingPairs>
  <TitlesOfParts>
    <vt:vector size="35" baseType="lpstr">
      <vt:lpstr>Arial</vt:lpstr>
      <vt:lpstr>Calibri</vt:lpstr>
      <vt:lpstr>Calibri Light</vt:lpstr>
      <vt:lpstr>Tema de Office</vt:lpstr>
      <vt:lpstr>Fra Carnavale 1420 - 1484</vt:lpstr>
      <vt:lpstr>Presentación de PowerPoint</vt:lpstr>
      <vt:lpstr>Presentación de PowerPoint</vt:lpstr>
      <vt:lpstr>1440s. Fra Carnavale. Mujer y monje arrodillado. Galleria degli Uffizi, Florence</vt:lpstr>
      <vt:lpstr>1440s. Fra Carnavale. Virgen. Accademia Carrara, Bergamo.</vt:lpstr>
      <vt:lpstr>1445 - 1450. Fra Carnavale. Anunciación. Alte Pinakothek, Munich.</vt:lpstr>
      <vt:lpstr>1448. Fra Carnavale. Anunciación. National Gallery of Art, Washington.</vt:lpstr>
      <vt:lpstr>1450s. Fra Carnavale. Escena Alegórica. Nationalmuseum, Stockholm</vt:lpstr>
      <vt:lpstr>1450s. Fra Carnavale. Estudio de David y dos figuras. Nationalmuseum, Stockholm</vt:lpstr>
      <vt:lpstr>1450s. Fra Carnavale. Crucifixión. Galleria Nazionale delle Marche, Urbino.</vt:lpstr>
      <vt:lpstr>1450s. Fra Carnavale. San Francisco. Pinacoteca di Brera, Milan.</vt:lpstr>
      <vt:lpstr>1450s. Fra Carnavale. San Juan Bautista. Museo della Santa Casa, Loreto.</vt:lpstr>
      <vt:lpstr>1450s. Fra Carnavale. San Pedro. Pinacoteca di Brera, Milan.</vt:lpstr>
      <vt:lpstr>1460s. Fra Carnavale. Retrato de un hombre. Kunsthistorisches Museum, Viena.</vt:lpstr>
      <vt:lpstr>1467. Fra Carnavale. Nacimiento de la Virgen. Metropolitan Museum of Art, New York. Rompiendo con las convenciones, el artista muestra el nacimiento de la Virgen en términos contemporáneos.  En el fondo, el bebé recién nacido es bañado por parteras mientras que en primer plano las mujeres se saludan.  El imponente palacio, inspirado en el Palacio Ducal de Urbino, está decorado con relieves derivados de la escultura romana.  Es un retablo encargado en 1467 para Santa Maria della Bella en Urbino (un panel acompañante se encuentra en el Museo de Bellas Artes de Boston).  En Florencia, Fra Carnevale trabajó con Filippo Lippi; también conocía las pinturas de Piero della Francesca y probablemente conoció al arquitecto-teórico Leon Battista Alberti.</vt:lpstr>
      <vt:lpstr>1467. Fra Carnavale. Presentación de la Virgen en el Templo. Museum of Fine Arts, Boston.</vt:lpstr>
      <vt:lpstr>1467. Fra Carnavale. Presentación de la Virgen en el Templo. Detalle 1. Museum of Fine Arts, Boston.</vt:lpstr>
      <vt:lpstr>1467. Fra Carnavale. Presentación de la Virgen en el Templo. Detalle 2. Museum of Fine Arts, Boston.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8</cp:revision>
  <dcterms:created xsi:type="dcterms:W3CDTF">2021-04-11T17:29:31Z</dcterms:created>
  <dcterms:modified xsi:type="dcterms:W3CDTF">2021-10-31T12:09:08Z</dcterms:modified>
</cp:coreProperties>
</file>