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02" r:id="rId4"/>
    <p:sldId id="301" r:id="rId5"/>
    <p:sldId id="303" r:id="rId6"/>
    <p:sldId id="318" r:id="rId7"/>
    <p:sldId id="317" r:id="rId8"/>
    <p:sldId id="265" r:id="rId9"/>
    <p:sldId id="268" r:id="rId10"/>
    <p:sldId id="304" r:id="rId11"/>
    <p:sldId id="305" r:id="rId12"/>
    <p:sldId id="316" r:id="rId13"/>
    <p:sldId id="299" r:id="rId14"/>
    <p:sldId id="294" r:id="rId15"/>
    <p:sldId id="295" r:id="rId16"/>
    <p:sldId id="296" r:id="rId17"/>
    <p:sldId id="306" r:id="rId18"/>
    <p:sldId id="307" r:id="rId19"/>
    <p:sldId id="269" r:id="rId20"/>
    <p:sldId id="270" r:id="rId21"/>
    <p:sldId id="298" r:id="rId22"/>
    <p:sldId id="271" r:id="rId23"/>
    <p:sldId id="297" r:id="rId24"/>
    <p:sldId id="321" r:id="rId25"/>
    <p:sldId id="315" r:id="rId26"/>
    <p:sldId id="272" r:id="rId27"/>
    <p:sldId id="273" r:id="rId28"/>
    <p:sldId id="274" r:id="rId29"/>
    <p:sldId id="308" r:id="rId30"/>
    <p:sldId id="309" r:id="rId31"/>
    <p:sldId id="275" r:id="rId32"/>
    <p:sldId id="276" r:id="rId33"/>
    <p:sldId id="319" r:id="rId34"/>
    <p:sldId id="277" r:id="rId35"/>
    <p:sldId id="278" r:id="rId36"/>
    <p:sldId id="279" r:id="rId37"/>
    <p:sldId id="280" r:id="rId38"/>
    <p:sldId id="281" r:id="rId39"/>
    <p:sldId id="282" r:id="rId40"/>
    <p:sldId id="283" r:id="rId41"/>
    <p:sldId id="284" r:id="rId42"/>
    <p:sldId id="310" r:id="rId43"/>
    <p:sldId id="285" r:id="rId44"/>
    <p:sldId id="320" r:id="rId45"/>
    <p:sldId id="314" r:id="rId46"/>
    <p:sldId id="311" r:id="rId47"/>
    <p:sldId id="312" r:id="rId48"/>
    <p:sldId id="313" r:id="rId49"/>
    <p:sldId id="286" r:id="rId50"/>
    <p:sldId id="322" r:id="rId51"/>
    <p:sldId id="323" r:id="rId52"/>
    <p:sldId id="324" r:id="rId53"/>
    <p:sldId id="287" r:id="rId54"/>
    <p:sldId id="292" r:id="rId55"/>
    <p:sldId id="289" r:id="rId56"/>
    <p:sldId id="291" r:id="rId57"/>
    <p:sldId id="293" r:id="rId58"/>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882" y="11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0B8128EA-FB68-49ED-A115-B6E0AE6CE9B5}" type="datetimeFigureOut">
              <a:rPr lang="es-ES" smtClean="0"/>
              <a:pPr/>
              <a:t>12/10/2021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B8128EA-FB68-49ED-A115-B6E0AE6CE9B5}" type="datetimeFigureOut">
              <a:rPr lang="es-ES" smtClean="0"/>
              <a:pPr/>
              <a:t>12/10/2021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7AE373D-9C1E-4223-AB35-44D78EB32FF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Autofit/>
          </a:bodyPr>
          <a:lstStyle/>
          <a:p>
            <a:r>
              <a:rPr lang="es-ES" sz="8000" dirty="0" err="1"/>
              <a:t>Dirck</a:t>
            </a:r>
            <a:r>
              <a:rPr lang="es-ES" sz="8000" dirty="0"/>
              <a:t> Bouts</a:t>
            </a:r>
            <a:endParaRPr lang="es-ES" sz="8800" dirty="0"/>
          </a:p>
        </p:txBody>
      </p:sp>
      <p:sp>
        <p:nvSpPr>
          <p:cNvPr id="3" name="2 Subtítulo"/>
          <p:cNvSpPr>
            <a:spLocks noGrp="1"/>
          </p:cNvSpPr>
          <p:nvPr>
            <p:ph type="subTitle" idx="1"/>
          </p:nvPr>
        </p:nvSpPr>
        <p:spPr/>
        <p:txBody>
          <a:bodyPr>
            <a:normAutofit/>
          </a:bodyPr>
          <a:lstStyle/>
          <a:p>
            <a:r>
              <a:rPr lang="es-ES" sz="2800" dirty="0">
                <a:solidFill>
                  <a:schemeClr val="tx1"/>
                </a:solidFill>
              </a:rPr>
              <a:t>También escrito </a:t>
            </a:r>
            <a:r>
              <a:rPr lang="es-ES" sz="2800" b="1" dirty="0">
                <a:solidFill>
                  <a:schemeClr val="tx1"/>
                </a:solidFill>
              </a:rPr>
              <a:t>Dirk, </a:t>
            </a:r>
            <a:r>
              <a:rPr lang="es-ES" sz="2800" b="1" dirty="0" err="1">
                <a:solidFill>
                  <a:schemeClr val="tx1"/>
                </a:solidFill>
              </a:rPr>
              <a:t>Dieric</a:t>
            </a:r>
            <a:r>
              <a:rPr lang="es-ES" sz="2800" dirty="0">
                <a:solidFill>
                  <a:schemeClr val="tx1"/>
                </a:solidFill>
              </a:rPr>
              <a:t>, o </a:t>
            </a:r>
            <a:r>
              <a:rPr lang="es-ES" sz="2800" b="1" dirty="0" err="1">
                <a:solidFill>
                  <a:schemeClr val="tx1"/>
                </a:solidFill>
              </a:rPr>
              <a:t>Dierick</a:t>
            </a:r>
            <a:r>
              <a:rPr lang="es-ES" sz="2800" dirty="0">
                <a:solidFill>
                  <a:schemeClr val="tx1"/>
                </a:solidFill>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7494"/>
            <a:ext cx="8229600" cy="4680520"/>
          </a:xfrm>
        </p:spPr>
        <p:txBody>
          <a:bodyPr>
            <a:normAutofit/>
          </a:bodyPr>
          <a:lstStyle/>
          <a:p>
            <a:r>
              <a:rPr lang="es-ES" sz="2000" b="0" i="0" dirty="0">
                <a:effectLst/>
              </a:rPr>
              <a:t>(Haarlem, h. 1420-Lovaina, 1475). Pintor holandés. Aparece registrado como pintor en los archivos de la ciudad de Lovaina en el año 1457 y llega a ser pintor oficial de la misma entre 1468 y 1475, fecha de su muerte. Fuentes literarias de los siglos XVI y XVII, como las de los historiadores L. </a:t>
            </a:r>
            <a:r>
              <a:rPr lang="es-ES" sz="2000" b="0" i="0" dirty="0" err="1">
                <a:effectLst/>
              </a:rPr>
              <a:t>Guicciardini</a:t>
            </a:r>
            <a:r>
              <a:rPr lang="es-ES" sz="2000" b="0" i="0" dirty="0">
                <a:effectLst/>
              </a:rPr>
              <a:t> y Karel van Mander, atestiguan que Bouts era originario de Haarlem. Otros, entre los que se encuentran Albert </a:t>
            </a:r>
            <a:r>
              <a:rPr lang="es-ES" sz="2000" b="0" i="0" dirty="0" err="1">
                <a:effectLst/>
              </a:rPr>
              <a:t>Châtelet</a:t>
            </a:r>
            <a:r>
              <a:rPr lang="es-ES" sz="2000" b="0" i="0" dirty="0">
                <a:effectLst/>
              </a:rPr>
              <a:t> y Max ­Julius </a:t>
            </a:r>
            <a:r>
              <a:rPr lang="es-ES" sz="2000" b="0" i="0" dirty="0" err="1">
                <a:effectLst/>
              </a:rPr>
              <a:t>Friedländer</a:t>
            </a:r>
            <a:r>
              <a:rPr lang="es-ES" sz="2000" b="0" i="0" dirty="0">
                <a:effectLst/>
              </a:rPr>
              <a:t>, llegarán años más tarde a la misma conclusión, permitiendo situar la fecha de nacimiento hacia 1420. Si obtuvo la maestría como pintor a sus veinte años quedaría, por tanto, un margen de tiempo para que, antes de partir para Lovaina ejerciera algunos años su oficio en Haarlem. En torno a 1444-1448 Bouts se instala en Lovaina. Esta última es la fecha de su primer matrimonio, del que tendría cuatro hijos; dos de los cuales apa­recen en los archivos mencionados como pintores, aunque solo uno, Albert Bouts, ha dejado obras conocidas. </a:t>
            </a:r>
            <a:endParaRPr lang="es-E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7494"/>
            <a:ext cx="8229600" cy="4680520"/>
          </a:xfrm>
        </p:spPr>
        <p:txBody>
          <a:bodyPr>
            <a:normAutofit/>
          </a:bodyPr>
          <a:lstStyle/>
          <a:p>
            <a:r>
              <a:rPr lang="es-ES" sz="2000" b="0" i="0" dirty="0">
                <a:effectLst/>
              </a:rPr>
              <a:t>Por fortuna nos ha llegado el testamento de Dirk Bouts que proporciona interesantes datos: a su viuda le adjudica las obras ya terminadas, y a sus hijos las no concluidas y el material de pintura. Entre estas últimas figura una de las tablas de </a:t>
            </a:r>
            <a:r>
              <a:rPr lang="es-ES" sz="2000" b="0" i="1" dirty="0">
                <a:effectLst/>
              </a:rPr>
              <a:t>Justicia de Otón,</a:t>
            </a:r>
            <a:r>
              <a:rPr lang="es-ES" sz="2000" b="0" i="0" dirty="0">
                <a:effectLst/>
              </a:rPr>
              <a:t> que la ciudad de Lovaina le había encargado en 1468. El mayor interés de estas obras, junto con la </a:t>
            </a:r>
            <a:r>
              <a:rPr lang="es-ES" sz="2000" b="0" i="1" dirty="0">
                <a:effectLst/>
              </a:rPr>
              <a:t>Última Cena</a:t>
            </a:r>
            <a:r>
              <a:rPr lang="es-ES" sz="2000" b="0" i="0" dirty="0">
                <a:effectLst/>
              </a:rPr>
              <a:t> del </a:t>
            </a:r>
            <a:r>
              <a:rPr lang="es-ES" sz="2000" b="0" i="1" dirty="0">
                <a:effectLst/>
              </a:rPr>
              <a:t>Retablo del Santo Sacramento</a:t>
            </a:r>
            <a:r>
              <a:rPr lang="es-ES" sz="2000" b="0" i="0" dirty="0">
                <a:effectLst/>
              </a:rPr>
              <a:t> de la iglesia de San Pedro en Lovaina (in situ), reside en per­mitirnos conocer sus fechas seguras y una amplia documentación, caso de rara fortuna en la pintura del si­glo XV. El Ayuntamiento nuevo de ­Lovaina se concluye en 1459 y para decorarlo se encarga a Bouts cuatro cuadros de Justicia y un tríptico que debía representar el </a:t>
            </a:r>
            <a:r>
              <a:rPr lang="es-ES" sz="2000" b="0" i="1" dirty="0">
                <a:effectLst/>
              </a:rPr>
              <a:t>Juicio Final</a:t>
            </a:r>
            <a:r>
              <a:rPr lang="es-ES" sz="2000" b="0" i="0" dirty="0">
                <a:effectLst/>
              </a:rPr>
              <a:t>, siendo éstas las últimas obras del pintor. Otras piezas documentadas son </a:t>
            </a:r>
            <a:r>
              <a:rPr lang="es-ES" sz="2000" b="0" i="1" dirty="0">
                <a:effectLst/>
              </a:rPr>
              <a:t>Retrato de hombre</a:t>
            </a:r>
            <a:r>
              <a:rPr lang="es-ES" sz="2000" b="0" i="0" dirty="0">
                <a:effectLst/>
              </a:rPr>
              <a:t> (National Gallery, Londres) y el tríptico del </a:t>
            </a:r>
            <a:r>
              <a:rPr lang="es-ES" sz="2000" b="0" i="1" dirty="0">
                <a:effectLst/>
              </a:rPr>
              <a:t>Martirio de san Erasmo </a:t>
            </a:r>
            <a:r>
              <a:rPr lang="es-ES" sz="2000" b="0" i="0" dirty="0">
                <a:effectLst/>
              </a:rPr>
              <a:t>(iglesia de San Pedro, ­Lovaina). </a:t>
            </a:r>
            <a:endParaRPr lang="es-ES" sz="2000" dirty="0"/>
          </a:p>
        </p:txBody>
      </p:sp>
    </p:spTree>
    <p:extLst>
      <p:ext uri="{BB962C8B-B14F-4D97-AF65-F5344CB8AC3E}">
        <p14:creationId xmlns:p14="http://schemas.microsoft.com/office/powerpoint/2010/main" val="1538155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7494"/>
            <a:ext cx="8229600" cy="4680520"/>
          </a:xfrm>
        </p:spPr>
        <p:txBody>
          <a:bodyPr>
            <a:normAutofit fontScale="92500" lnSpcReduction="20000"/>
          </a:bodyPr>
          <a:lstStyle/>
          <a:p>
            <a:r>
              <a:rPr lang="es-ES" sz="2000" b="0" i="0" dirty="0">
                <a:effectLst/>
              </a:rPr>
              <a:t>En cuanto a la posible existencia de pinturas realizadas en los años que Bouts pasó en Haarlem, ­Albert </a:t>
            </a:r>
            <a:r>
              <a:rPr lang="es-ES" sz="2000" b="0" i="0" dirty="0" err="1">
                <a:effectLst/>
              </a:rPr>
              <a:t>Châtelet</a:t>
            </a:r>
            <a:r>
              <a:rPr lang="es-ES" sz="2000" b="0" i="0" dirty="0">
                <a:effectLst/>
              </a:rPr>
              <a:t> propone dos: </a:t>
            </a:r>
            <a:r>
              <a:rPr lang="es-ES" sz="2000" b="0" i="1" dirty="0">
                <a:effectLst/>
              </a:rPr>
              <a:t>Cena en casa de Simón</a:t>
            </a:r>
            <a:r>
              <a:rPr lang="es-ES" sz="2000" b="0" i="0" dirty="0">
                <a:effectLst/>
              </a:rPr>
              <a:t> (Staatliche Museum, Berlín) y el </a:t>
            </a:r>
            <a:r>
              <a:rPr lang="es-ES" sz="2000" b="0" i="1" dirty="0">
                <a:effectLst/>
              </a:rPr>
              <a:t>Retablo de la Virgen</a:t>
            </a:r>
            <a:r>
              <a:rPr lang="es-ES" sz="2000" b="0" i="0" dirty="0">
                <a:effectLst/>
              </a:rPr>
              <a:t> (Prado). En realidad el último es un tríptico cuya parte central la componen las escenas de la </a:t>
            </a:r>
            <a:r>
              <a:rPr lang="es-ES" sz="2000" b="0" i="1" dirty="0">
                <a:effectLst/>
              </a:rPr>
              <a:t>Visitación</a:t>
            </a:r>
            <a:r>
              <a:rPr lang="es-ES" sz="2000" b="0" i="0" dirty="0">
                <a:effectLst/>
              </a:rPr>
              <a:t> y </a:t>
            </a:r>
            <a:r>
              <a:rPr lang="es-ES" sz="2000" b="0" i="1" dirty="0">
                <a:effectLst/>
              </a:rPr>
              <a:t>Adoración de los ángeles</a:t>
            </a:r>
            <a:r>
              <a:rPr lang="es-ES" sz="2000" b="0" i="0" dirty="0">
                <a:effectLst/>
              </a:rPr>
              <a:t>; la puerta izquierda la </a:t>
            </a:r>
            <a:r>
              <a:rPr lang="es-ES" sz="2000" b="0" i="1" dirty="0">
                <a:effectLst/>
              </a:rPr>
              <a:t>Anunciación</a:t>
            </a:r>
            <a:r>
              <a:rPr lang="es-ES" sz="2000" b="0" i="0" dirty="0">
                <a:effectLst/>
              </a:rPr>
              <a:t> y la derecha la </a:t>
            </a:r>
            <a:r>
              <a:rPr lang="es-ES" sz="2000" b="0" i="1" dirty="0">
                <a:effectLst/>
              </a:rPr>
              <a:t>Adoración de los Magos</a:t>
            </a:r>
            <a:r>
              <a:rPr lang="es-ES" sz="2000" b="0" i="0" dirty="0">
                <a:effectLst/>
              </a:rPr>
              <a:t>. Cada esquina va encuadrada por arcos de medio punto, en piedra simulada, con grupitos escultóricos en la vuelta y medallones en las enjutas. En la </a:t>
            </a:r>
            <a:r>
              <a:rPr lang="es-ES" sz="2000" b="0" i="1" dirty="0">
                <a:effectLst/>
              </a:rPr>
              <a:t>Anunciación</a:t>
            </a:r>
            <a:r>
              <a:rPr lang="es-ES" sz="2000" b="0" i="0" dirty="0">
                <a:effectLst/>
              </a:rPr>
              <a:t> se representan </a:t>
            </a:r>
            <a:r>
              <a:rPr lang="es-ES" sz="2000" b="0" i="1" dirty="0">
                <a:effectLst/>
              </a:rPr>
              <a:t>Dos profetas</a:t>
            </a:r>
            <a:r>
              <a:rPr lang="es-ES" sz="2000" b="0" i="0" dirty="0">
                <a:effectLst/>
              </a:rPr>
              <a:t>,</a:t>
            </a:r>
            <a:r>
              <a:rPr lang="es-ES" sz="2000" b="0" i="1" dirty="0">
                <a:effectLst/>
              </a:rPr>
              <a:t> Creación de Eva</a:t>
            </a:r>
            <a:r>
              <a:rPr lang="es-ES" sz="2000" b="0" i="0" dirty="0">
                <a:effectLst/>
              </a:rPr>
              <a:t>,</a:t>
            </a:r>
            <a:r>
              <a:rPr lang="es-ES" sz="2000" b="0" i="1" dirty="0">
                <a:effectLst/>
              </a:rPr>
              <a:t> Prohibición de comer frutos del árbol del Bien y del Mal</a:t>
            </a:r>
            <a:r>
              <a:rPr lang="es-ES" sz="2000" b="0" i="0" dirty="0">
                <a:effectLst/>
              </a:rPr>
              <a:t>, </a:t>
            </a:r>
            <a:r>
              <a:rPr lang="es-ES" sz="2000" b="0" i="1" dirty="0">
                <a:effectLst/>
              </a:rPr>
              <a:t>El Pecado</a:t>
            </a:r>
            <a:r>
              <a:rPr lang="es-ES" sz="2000" b="0" i="0" dirty="0">
                <a:effectLst/>
              </a:rPr>
              <a:t> </a:t>
            </a:r>
            <a:r>
              <a:rPr lang="es-ES" sz="2000" b="0" i="1" dirty="0">
                <a:effectLst/>
              </a:rPr>
              <a:t>Original</a:t>
            </a:r>
            <a:r>
              <a:rPr lang="es-ES" sz="2000" b="0" i="0" dirty="0">
                <a:effectLst/>
              </a:rPr>
              <a:t>, </a:t>
            </a:r>
            <a:r>
              <a:rPr lang="es-ES" sz="2000" b="0" i="1" dirty="0">
                <a:effectLst/>
              </a:rPr>
              <a:t>Expulsión del Paraíso</a:t>
            </a:r>
            <a:r>
              <a:rPr lang="es-ES" sz="2000" b="0" i="0" dirty="0">
                <a:effectLst/>
              </a:rPr>
              <a:t>,</a:t>
            </a:r>
            <a:r>
              <a:rPr lang="es-ES" sz="2000" b="0" i="1" dirty="0">
                <a:effectLst/>
              </a:rPr>
              <a:t> Los trabajos de Adán y Eva </a:t>
            </a:r>
            <a:r>
              <a:rPr lang="es-ES" sz="2000" b="0" i="0" dirty="0">
                <a:effectLst/>
              </a:rPr>
              <a:t>y</a:t>
            </a:r>
            <a:r>
              <a:rPr lang="es-ES" sz="2000" b="0" i="1" dirty="0">
                <a:effectLst/>
              </a:rPr>
              <a:t> La muerte de Abel</a:t>
            </a:r>
            <a:r>
              <a:rPr lang="es-ES" sz="2000" b="0" i="0" dirty="0">
                <a:effectLst/>
              </a:rPr>
              <a:t>. El de la </a:t>
            </a:r>
            <a:r>
              <a:rPr lang="es-ES" sz="2000" b="0" i="1" dirty="0">
                <a:effectLst/>
              </a:rPr>
              <a:t>Visitación</a:t>
            </a:r>
            <a:r>
              <a:rPr lang="es-ES" sz="2000" b="0" i="0" dirty="0">
                <a:effectLst/>
              </a:rPr>
              <a:t> está decorado con </a:t>
            </a:r>
            <a:r>
              <a:rPr lang="es-ES" sz="2000" b="0" i="1" dirty="0">
                <a:effectLst/>
              </a:rPr>
              <a:t>La entrega de Judas </a:t>
            </a:r>
            <a:r>
              <a:rPr lang="es-ES" sz="2000" b="0" i="0" dirty="0">
                <a:effectLst/>
              </a:rPr>
              <a:t>(?), </a:t>
            </a:r>
            <a:r>
              <a:rPr lang="es-ES" sz="2000" b="0" i="1" dirty="0">
                <a:effectLst/>
              </a:rPr>
              <a:t>Oración en el Huerto</a:t>
            </a:r>
            <a:r>
              <a:rPr lang="es-ES" sz="2000" b="0" i="0" dirty="0">
                <a:effectLst/>
              </a:rPr>
              <a:t>,</a:t>
            </a:r>
            <a:r>
              <a:rPr lang="es-ES" sz="2000" b="0" i="1" dirty="0">
                <a:effectLst/>
              </a:rPr>
              <a:t> Prendimiento</a:t>
            </a:r>
            <a:r>
              <a:rPr lang="es-ES" sz="2000" b="0" i="0" dirty="0">
                <a:effectLst/>
              </a:rPr>
              <a:t>,</a:t>
            </a:r>
            <a:r>
              <a:rPr lang="es-ES" sz="2000" b="0" i="1" dirty="0">
                <a:effectLst/>
              </a:rPr>
              <a:t> Cristo ante Pilatos</a:t>
            </a:r>
            <a:r>
              <a:rPr lang="es-ES" sz="2000" b="0" i="0" dirty="0">
                <a:effectLst/>
              </a:rPr>
              <a:t>,</a:t>
            </a:r>
            <a:r>
              <a:rPr lang="es-ES" sz="2000" b="0" i="1" dirty="0">
                <a:effectLst/>
              </a:rPr>
              <a:t> Flagelación</a:t>
            </a:r>
            <a:r>
              <a:rPr lang="es-ES" sz="2000" b="0" i="0" dirty="0">
                <a:effectLst/>
              </a:rPr>
              <a:t>,</a:t>
            </a:r>
            <a:r>
              <a:rPr lang="es-ES" sz="2000" b="0" i="1" dirty="0">
                <a:effectLst/>
              </a:rPr>
              <a:t> Los improperios </a:t>
            </a:r>
            <a:r>
              <a:rPr lang="es-ES" sz="2000" b="0" i="0" dirty="0">
                <a:effectLst/>
              </a:rPr>
              <a:t>y</a:t>
            </a:r>
            <a:r>
              <a:rPr lang="es-ES" sz="2000" b="0" i="1" dirty="0">
                <a:effectLst/>
              </a:rPr>
              <a:t> Dos profetas. </a:t>
            </a:r>
            <a:r>
              <a:rPr lang="es-ES" sz="2000" b="0" i="0" dirty="0">
                <a:effectLst/>
              </a:rPr>
              <a:t>La</a:t>
            </a:r>
            <a:r>
              <a:rPr lang="es-ES" sz="2000" b="0" i="1" dirty="0">
                <a:effectLst/>
              </a:rPr>
              <a:t> Adoración de los ­ángeles </a:t>
            </a:r>
            <a:r>
              <a:rPr lang="es-ES" sz="2000" b="0" i="0" dirty="0">
                <a:effectLst/>
              </a:rPr>
              <a:t>muestra </a:t>
            </a:r>
            <a:r>
              <a:rPr lang="es-ES" sz="2000" b="0" i="1" dirty="0">
                <a:effectLst/>
              </a:rPr>
              <a:t>Camino del Calvario</a:t>
            </a:r>
            <a:r>
              <a:rPr lang="es-ES" sz="2000" b="0" i="0" dirty="0">
                <a:effectLst/>
              </a:rPr>
              <a:t>,</a:t>
            </a:r>
            <a:r>
              <a:rPr lang="es-ES" sz="2000" b="0" i="1" dirty="0">
                <a:effectLst/>
              </a:rPr>
              <a:t> Crucifixión</a:t>
            </a:r>
            <a:r>
              <a:rPr lang="es-ES" sz="2000" b="0" i="0" dirty="0">
                <a:effectLst/>
              </a:rPr>
              <a:t>,</a:t>
            </a:r>
            <a:r>
              <a:rPr lang="es-ES" sz="2000" b="0" i="1" dirty="0">
                <a:effectLst/>
              </a:rPr>
              <a:t> Bajada al Limbo</a:t>
            </a:r>
            <a:r>
              <a:rPr lang="es-ES" sz="2000" b="0" i="0" dirty="0">
                <a:effectLst/>
              </a:rPr>
              <a:t>,</a:t>
            </a:r>
            <a:r>
              <a:rPr lang="es-ES" sz="2000" b="0" i="1" dirty="0">
                <a:effectLst/>
              </a:rPr>
              <a:t> Descendimiento</a:t>
            </a:r>
            <a:r>
              <a:rPr lang="es-ES" sz="2000" b="0" i="0" dirty="0">
                <a:effectLst/>
              </a:rPr>
              <a:t>,</a:t>
            </a:r>
            <a:r>
              <a:rPr lang="es-ES" sz="2000" b="0" i="1" dirty="0">
                <a:effectLst/>
              </a:rPr>
              <a:t> Santo Entierro</a:t>
            </a:r>
            <a:r>
              <a:rPr lang="es-ES" sz="2000" b="0" i="0" dirty="0">
                <a:effectLst/>
              </a:rPr>
              <a:t>,</a:t>
            </a:r>
            <a:r>
              <a:rPr lang="es-ES" sz="2000" b="0" i="1" dirty="0">
                <a:effectLst/>
              </a:rPr>
              <a:t> Resurrección </a:t>
            </a:r>
            <a:r>
              <a:rPr lang="es-ES" sz="2000" b="0" i="0" dirty="0">
                <a:effectLst/>
              </a:rPr>
              <a:t>y</a:t>
            </a:r>
            <a:r>
              <a:rPr lang="es-ES" sz="2000" b="0" i="1" dirty="0">
                <a:effectLst/>
              </a:rPr>
              <a:t> Dos profetas</a:t>
            </a:r>
            <a:r>
              <a:rPr lang="es-ES" sz="2000" b="0" i="0" dirty="0">
                <a:effectLst/>
              </a:rPr>
              <a:t>, y la </a:t>
            </a:r>
            <a:r>
              <a:rPr lang="es-ES" sz="2000" b="0" i="1" dirty="0">
                <a:effectLst/>
              </a:rPr>
              <a:t>Adoración de los Magos: Noli me tangere</a:t>
            </a:r>
            <a:r>
              <a:rPr lang="es-ES" sz="2000" b="0" i="0" dirty="0">
                <a:effectLst/>
              </a:rPr>
              <a:t>, </a:t>
            </a:r>
            <a:r>
              <a:rPr lang="es-ES" sz="2000" b="0" i="1" dirty="0">
                <a:effectLst/>
              </a:rPr>
              <a:t>Cena de Emaús</a:t>
            </a:r>
            <a:r>
              <a:rPr lang="es-ES" sz="2000" b="0" i="0" dirty="0">
                <a:effectLst/>
              </a:rPr>
              <a:t>,</a:t>
            </a:r>
            <a:r>
              <a:rPr lang="es-ES" sz="2000" b="0" i="1" dirty="0">
                <a:effectLst/>
              </a:rPr>
              <a:t> La pesca milagrosa</a:t>
            </a:r>
            <a:r>
              <a:rPr lang="es-ES" sz="2000" b="0" i="0" dirty="0">
                <a:effectLst/>
              </a:rPr>
              <a:t>,</a:t>
            </a:r>
            <a:r>
              <a:rPr lang="es-ES" sz="2000" b="0" i="1" dirty="0">
                <a:effectLst/>
              </a:rPr>
              <a:t> Incredulidad de santo Tomás</a:t>
            </a:r>
            <a:r>
              <a:rPr lang="es-ES" sz="2000" b="0" i="0" dirty="0">
                <a:effectLst/>
              </a:rPr>
              <a:t>,</a:t>
            </a:r>
            <a:r>
              <a:rPr lang="es-ES" sz="2000" b="0" i="1" dirty="0">
                <a:effectLst/>
              </a:rPr>
              <a:t> Ascensión</a:t>
            </a:r>
            <a:r>
              <a:rPr lang="es-ES" sz="2000" b="0" i="0" dirty="0">
                <a:effectLst/>
              </a:rPr>
              <a:t>,</a:t>
            </a:r>
            <a:r>
              <a:rPr lang="es-ES" sz="2000" b="0" i="1" dirty="0">
                <a:effectLst/>
              </a:rPr>
              <a:t> Pentecostés </a:t>
            </a:r>
            <a:r>
              <a:rPr lang="es-ES" sz="2000" b="0" i="0" dirty="0">
                <a:effectLst/>
              </a:rPr>
              <a:t>y</a:t>
            </a:r>
            <a:r>
              <a:rPr lang="es-ES" sz="2000" b="0" i="1" dirty="0">
                <a:effectLst/>
              </a:rPr>
              <a:t> Dos profetas. </a:t>
            </a:r>
            <a:endParaRPr lang="es-ES" sz="2000" dirty="0"/>
          </a:p>
        </p:txBody>
      </p:sp>
    </p:spTree>
    <p:extLst>
      <p:ext uri="{BB962C8B-B14F-4D97-AF65-F5344CB8AC3E}">
        <p14:creationId xmlns:p14="http://schemas.microsoft.com/office/powerpoint/2010/main" val="4121547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7494"/>
            <a:ext cx="8229600" cy="4680520"/>
          </a:xfrm>
        </p:spPr>
        <p:txBody>
          <a:bodyPr>
            <a:normAutofit/>
          </a:bodyPr>
          <a:lstStyle/>
          <a:p>
            <a:r>
              <a:rPr lang="es-ES" sz="1800" b="0" i="0" dirty="0">
                <a:effectLst/>
              </a:rPr>
              <a:t>El tríptico de la pinacoteca madrileña procede de El Escorial, donde ingresó en 1584 como anónimo, y entró en el Museo el 15 de marzo de 1839. Estuvo atribuido a Petrus </a:t>
            </a:r>
            <a:r>
              <a:rPr lang="es-ES" sz="1800" b="0" i="0" dirty="0" err="1">
                <a:effectLst/>
              </a:rPr>
              <a:t>Christus</a:t>
            </a:r>
            <a:r>
              <a:rPr lang="es-ES" sz="1800" b="0" i="0" dirty="0">
                <a:effectLst/>
              </a:rPr>
              <a:t>, pero la crítica moderna lo adscribe a la etapa de juventud de Bouts hacia 1445, quizás algo anterior, si se considera realizado por el pintor en sus años de estancia en Haarlem, su ciudad de origen. Su formación incierta, ya que no se conoce quién pudo ser su maestro, cuaja en un estilo en el que las influencias de Van Eyck y Van der Weyden se aúnan en una síntesis particular. Sus obras tempranas se caracterizan por la utilización de la luz como elemento unitario, la humanización de sus personajes, así como un gusto por la descripción detallada de las telas y los cabellos que derivan de Van Eyck. De Van der ­Weyden recoge las arquerías que el pintor había utilizado en el </a:t>
            </a:r>
            <a:r>
              <a:rPr lang="es-ES" sz="1800" b="0" i="1" dirty="0">
                <a:effectLst/>
              </a:rPr>
              <a:t>Tríptico de Miraflores</a:t>
            </a:r>
            <a:r>
              <a:rPr lang="es-ES" sz="1800" b="0" i="0" dirty="0">
                <a:effectLst/>
              </a:rPr>
              <a:t>, para encuadrar sus escenas en el </a:t>
            </a:r>
            <a:r>
              <a:rPr lang="es-ES" sz="1800" b="0" i="1" dirty="0">
                <a:effectLst/>
              </a:rPr>
              <a:t>Tríptico de la Virgen</a:t>
            </a:r>
            <a:r>
              <a:rPr lang="es-ES" sz="1800" b="0" i="0" dirty="0">
                <a:effectLst/>
              </a:rPr>
              <a:t>. Sin embargo, frente a la relación que existe entre los personajes de las composiciones de Weyden, Bouts aísla las figuras mostrándolas recogidas en un meditativo silencio. Este «hieratismo </a:t>
            </a:r>
            <a:r>
              <a:rPr lang="es-ES" sz="1800" b="0" i="0" dirty="0" err="1">
                <a:effectLst/>
              </a:rPr>
              <a:t>boutsiano</a:t>
            </a:r>
            <a:r>
              <a:rPr lang="es-ES" sz="1800" b="0" i="0" dirty="0">
                <a:effectLst/>
              </a:rPr>
              <a:t>» se corresponde con la </a:t>
            </a:r>
            <a:r>
              <a:rPr lang="es-ES" sz="1800" b="0" i="1" dirty="0" err="1">
                <a:effectLst/>
              </a:rPr>
              <a:t>devotio</a:t>
            </a:r>
            <a:r>
              <a:rPr lang="es-ES" sz="1800" b="0" i="1" dirty="0">
                <a:effectLst/>
              </a:rPr>
              <a:t> moderna</a:t>
            </a:r>
            <a:r>
              <a:rPr lang="es-ES" sz="1800" b="0" i="0" dirty="0">
                <a:effectLst/>
              </a:rPr>
              <a:t> y está más acorde con la meditación individual.</a:t>
            </a:r>
            <a:endParaRPr lang="es-ES" sz="1800" dirty="0"/>
          </a:p>
        </p:txBody>
      </p:sp>
    </p:spTree>
    <p:extLst>
      <p:ext uri="{BB962C8B-B14F-4D97-AF65-F5344CB8AC3E}">
        <p14:creationId xmlns:p14="http://schemas.microsoft.com/office/powerpoint/2010/main" val="2856541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3A4647-F7B1-4727-920E-299337F10FE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80B00A72-FEA7-4E64-86CA-0761F0E0CE50}"/>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32216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F132026-D63E-4D05-8242-29383545F330}"/>
              </a:ext>
            </a:extLst>
          </p:cNvPr>
          <p:cNvSpPr>
            <a:spLocks noGrp="1"/>
          </p:cNvSpPr>
          <p:nvPr>
            <p:ph idx="1"/>
          </p:nvPr>
        </p:nvSpPr>
        <p:spPr>
          <a:xfrm>
            <a:off x="457200" y="123478"/>
            <a:ext cx="8229600" cy="4471145"/>
          </a:xfrm>
        </p:spPr>
        <p:txBody>
          <a:bodyPr/>
          <a:lstStyle/>
          <a:p>
            <a:pPr>
              <a:spcBef>
                <a:spcPts val="600"/>
              </a:spcBef>
              <a:spcAft>
                <a:spcPts val="600"/>
              </a:spcAft>
            </a:pPr>
            <a:r>
              <a:rPr lang="es-ES" sz="2000" dirty="0">
                <a:ea typeface="Times New Roman" panose="02020603050405020304" pitchFamily="18" charset="0"/>
              </a:rPr>
              <a:t>F</a:t>
            </a:r>
            <a:r>
              <a:rPr lang="es-ES" sz="2000" dirty="0">
                <a:effectLst/>
                <a:ea typeface="Times New Roman" panose="02020603050405020304" pitchFamily="18" charset="0"/>
              </a:rPr>
              <a:t>ue altamente influenciado por Jan van Eyck y por Rogier van der Weyden, de quien posiblemente haya sido aprendiz. </a:t>
            </a:r>
          </a:p>
          <a:p>
            <a:pPr>
              <a:spcBef>
                <a:spcPts val="600"/>
              </a:spcBef>
              <a:spcAft>
                <a:spcPts val="600"/>
              </a:spcAft>
            </a:pPr>
            <a:r>
              <a:rPr lang="es-ES" sz="2000" dirty="0">
                <a:effectLst/>
                <a:ea typeface="Times New Roman" panose="02020603050405020304" pitchFamily="18" charset="0"/>
              </a:rPr>
              <a:t>Bouts estuvo entre los primeros pintores norteños en servirse del punto de fuga único. Su trabajo tiene cierta rigidez primitiva en el dibujo, pero sus pinturas son altamente expresivas, bien diseñadas y ricas en color.</a:t>
            </a:r>
          </a:p>
          <a:p>
            <a:endParaRPr lang="es-ES" dirty="0"/>
          </a:p>
        </p:txBody>
      </p:sp>
    </p:spTree>
    <p:extLst>
      <p:ext uri="{BB962C8B-B14F-4D97-AF65-F5344CB8AC3E}">
        <p14:creationId xmlns:p14="http://schemas.microsoft.com/office/powerpoint/2010/main" val="796528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05978"/>
            <a:ext cx="1944215" cy="4598019"/>
          </a:xfrm>
        </p:spPr>
        <p:txBody>
          <a:bodyPr anchor="t">
            <a:normAutofit/>
          </a:bodyPr>
          <a:lstStyle/>
          <a:p>
            <a:pPr algn="l"/>
            <a:r>
              <a:rPr lang="es-ES" sz="2400" dirty="0"/>
              <a:t>1440s. </a:t>
            </a:r>
            <a:r>
              <a:rPr lang="es-ES" sz="2400" dirty="0" err="1"/>
              <a:t>Dirck</a:t>
            </a:r>
            <a:r>
              <a:rPr lang="es-ES" sz="2400" dirty="0"/>
              <a:t> Bouts. Cristo en casa de Simón. Staatliche Museen, Berlin</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1719" y="195486"/>
            <a:ext cx="7060823" cy="47733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9"/>
            <a:ext cx="8496944" cy="1241660"/>
          </a:xfrm>
        </p:spPr>
        <p:txBody>
          <a:bodyPr anchor="t">
            <a:normAutofit/>
          </a:bodyPr>
          <a:lstStyle/>
          <a:p>
            <a:r>
              <a:rPr lang="es-ES" sz="2400" dirty="0"/>
              <a:t>1445. </a:t>
            </a:r>
            <a:r>
              <a:rPr lang="es-ES" sz="2400" dirty="0" err="1"/>
              <a:t>Dirck</a:t>
            </a:r>
            <a:r>
              <a:rPr lang="es-ES" sz="2400" dirty="0"/>
              <a:t> Bouts. Tríptico de la Virgen. Museo del Prado, Madrid</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30" y="1447638"/>
            <a:ext cx="9136170" cy="3695862"/>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0CAF90D-57A4-491B-A1E9-F708BBD79511}"/>
              </a:ext>
            </a:extLst>
          </p:cNvPr>
          <p:cNvSpPr>
            <a:spLocks noGrp="1"/>
          </p:cNvSpPr>
          <p:nvPr>
            <p:ph idx="1"/>
          </p:nvPr>
        </p:nvSpPr>
        <p:spPr>
          <a:xfrm>
            <a:off x="251520" y="123478"/>
            <a:ext cx="8568952" cy="4752528"/>
          </a:xfrm>
        </p:spPr>
        <p:txBody>
          <a:bodyPr>
            <a:normAutofit/>
          </a:bodyPr>
          <a:lstStyle/>
          <a:p>
            <a:r>
              <a:rPr lang="es-ES" sz="1600" b="0" i="0" dirty="0">
                <a:effectLst/>
              </a:rPr>
              <a:t>En este tríptico se representan cuatro escenas: la </a:t>
            </a:r>
            <a:r>
              <a:rPr lang="es-ES" sz="1600" b="0" i="0" u="none" strike="noStrike" dirty="0">
                <a:effectLst/>
              </a:rPr>
              <a:t>Anunciación</a:t>
            </a:r>
            <a:r>
              <a:rPr lang="es-ES" sz="1600" b="0" i="0" dirty="0">
                <a:effectLst/>
              </a:rPr>
              <a:t>, la </a:t>
            </a:r>
            <a:r>
              <a:rPr lang="es-ES" sz="1600" b="0" i="0" u="none" strike="noStrike" dirty="0">
                <a:effectLst/>
              </a:rPr>
              <a:t>Visitación</a:t>
            </a:r>
            <a:r>
              <a:rPr lang="es-ES" sz="1600" b="0" i="0" dirty="0">
                <a:effectLst/>
              </a:rPr>
              <a:t>, la Adoración de los ángeles y la </a:t>
            </a:r>
            <a:r>
              <a:rPr lang="es-ES" sz="1600" b="0" i="0" u="none" strike="noStrike" dirty="0">
                <a:effectLst/>
              </a:rPr>
              <a:t>Adoración de los Magos</a:t>
            </a:r>
            <a:r>
              <a:rPr lang="es-ES" sz="1600" b="0" i="0" dirty="0">
                <a:effectLst/>
              </a:rPr>
              <a:t>. Realizado hacia 1445, se considera la primera obra conservada de mano de </a:t>
            </a:r>
            <a:r>
              <a:rPr lang="es-ES" sz="1600" b="0" i="0" u="none" strike="noStrike" dirty="0">
                <a:effectLst/>
              </a:rPr>
              <a:t>Dirk Bouts</a:t>
            </a:r>
            <a:r>
              <a:rPr lang="es-ES" sz="1600" b="0" i="0" dirty="0">
                <a:effectLst/>
              </a:rPr>
              <a:t> y muestra ya un estilo similar al de las pinturas que ejecutó después, excepción hecha del canon de sus figuras, mucho más corto en este tríptico que en obras posteriores. Prescindiendo del interés que </a:t>
            </a:r>
            <a:r>
              <a:rPr lang="es-ES" sz="1600" b="0" i="0" u="none" strike="noStrike" dirty="0">
                <a:effectLst/>
              </a:rPr>
              <a:t>Bouts</a:t>
            </a:r>
            <a:r>
              <a:rPr lang="es-ES" sz="1600" b="0" i="0" dirty="0">
                <a:effectLst/>
              </a:rPr>
              <a:t> siente por el paisaje desde el principio, lo que resulta más digno de destacar en la obra del </a:t>
            </a:r>
            <a:r>
              <a:rPr lang="es-ES" sz="1600" b="0" i="0" u="none" strike="noStrike" dirty="0">
                <a:effectLst/>
              </a:rPr>
              <a:t>Museo del Prado</a:t>
            </a:r>
            <a:r>
              <a:rPr lang="es-ES" sz="1600" b="0" i="0" dirty="0">
                <a:effectLst/>
              </a:rPr>
              <a:t> son las formas ovales de los rostros de sus figuras, como se constata en el de la Virgen, que evidencia la simplificación de volúmenes de que hacen gala los pintores de los </a:t>
            </a:r>
            <a:r>
              <a:rPr lang="es-ES" sz="1600" b="0" i="0" u="none" strike="noStrike" dirty="0">
                <a:effectLst/>
              </a:rPr>
              <a:t>Países Bajos</a:t>
            </a:r>
            <a:r>
              <a:rPr lang="es-ES" sz="1600" b="0" i="0" dirty="0">
                <a:effectLst/>
              </a:rPr>
              <a:t> del Norte. </a:t>
            </a:r>
            <a:r>
              <a:rPr lang="es-ES" sz="1600" b="0" i="0" u="none" strike="noStrike" dirty="0">
                <a:effectLst/>
              </a:rPr>
              <a:t>Dirk Bouts</a:t>
            </a:r>
            <a:r>
              <a:rPr lang="es-ES" sz="1600" b="0" i="0" dirty="0">
                <a:effectLst/>
              </a:rPr>
              <a:t> recibe otros influjos al instalarse en los </a:t>
            </a:r>
            <a:r>
              <a:rPr lang="es-ES" sz="1600" b="0" i="0" u="none" strike="noStrike" dirty="0">
                <a:effectLst/>
              </a:rPr>
              <a:t>Países Bajos del Sur</a:t>
            </a:r>
            <a:r>
              <a:rPr lang="es-ES" sz="1600" b="0" i="0" dirty="0">
                <a:effectLst/>
              </a:rPr>
              <a:t> -entre 1444 y 1448 debe estar ya en </a:t>
            </a:r>
            <a:r>
              <a:rPr lang="es-ES" sz="1600" b="0" i="0" u="none" strike="noStrike" dirty="0">
                <a:effectLst/>
              </a:rPr>
              <a:t>Lovaina</a:t>
            </a:r>
            <a:r>
              <a:rPr lang="es-ES" sz="1600" b="0" i="0" dirty="0">
                <a:effectLst/>
              </a:rPr>
              <a:t>, donde morirá en 1475-. Se aprecia en esta obra la forma peculiar que tenía el pintor de traducir el mundo que le rodea, transmitiendo a sus figuras poco expresivas, sumidas en un silencio meditativo y con sus movimientos detenidos, una sensación de recogimiento, que se aleja de la fuerte emotividad de </a:t>
            </a:r>
            <a:r>
              <a:rPr lang="es-ES" sz="1600" b="0" i="0" u="none" strike="noStrike" dirty="0">
                <a:effectLst/>
              </a:rPr>
              <a:t>Roger van der Weyden</a:t>
            </a:r>
            <a:r>
              <a:rPr lang="es-ES" sz="1600" b="0" i="0" dirty="0">
                <a:effectLst/>
              </a:rPr>
              <a:t> y de la monumentalidad de Jan van Eyck, cuyo arte conoció y de los que se sirvió en la síntesis personal de su estilo. Pese a la fecha temprana en que </a:t>
            </a:r>
            <a:r>
              <a:rPr lang="es-ES" sz="1600" b="0" i="0" u="none" strike="noStrike" dirty="0">
                <a:effectLst/>
              </a:rPr>
              <a:t>Bouts</a:t>
            </a:r>
            <a:r>
              <a:rPr lang="es-ES" sz="1600" b="0" i="0" dirty="0">
                <a:effectLst/>
              </a:rPr>
              <a:t> ejecuta el tríptico, toma de </a:t>
            </a:r>
            <a:r>
              <a:rPr lang="es-ES" sz="1600" b="0" i="0" u="none" strike="noStrike" dirty="0">
                <a:effectLst/>
              </a:rPr>
              <a:t>Van der Weyden</a:t>
            </a:r>
            <a:r>
              <a:rPr lang="es-ES" sz="1600" b="0" i="0" dirty="0">
                <a:effectLst/>
              </a:rPr>
              <a:t> algunos esquemas compositivos, como la arquitectura pintada que simula una portada con arquivolta esculpida, que este último había ideado pocos años antes para el </a:t>
            </a:r>
            <a:r>
              <a:rPr lang="es-ES" sz="1600" b="0" i="1" u="none" strike="noStrike" dirty="0">
                <a:effectLst/>
              </a:rPr>
              <a:t>Tríptico de Miraflores</a:t>
            </a:r>
            <a:r>
              <a:rPr lang="es-ES" sz="1600" b="0" i="1" dirty="0">
                <a:effectLst/>
              </a:rPr>
              <a:t> </a:t>
            </a:r>
            <a:r>
              <a:rPr lang="es-ES" sz="1600" b="0" i="0" dirty="0">
                <a:effectLst/>
              </a:rPr>
              <a:t>(</a:t>
            </a:r>
            <a:r>
              <a:rPr lang="es-ES" sz="1600" b="0" i="0" u="none" strike="noStrike" dirty="0">
                <a:effectLst/>
              </a:rPr>
              <a:t>Gemäldegalerie</a:t>
            </a:r>
            <a:r>
              <a:rPr lang="es-ES" sz="1600" b="0" i="0" dirty="0">
                <a:effectLst/>
              </a:rPr>
              <a:t>, </a:t>
            </a:r>
            <a:r>
              <a:rPr lang="es-ES" sz="1600" b="0" i="0" u="none" strike="noStrike" dirty="0">
                <a:effectLst/>
              </a:rPr>
              <a:t>Berlin</a:t>
            </a:r>
            <a:r>
              <a:rPr lang="es-ES" sz="1600" b="0" i="0" dirty="0">
                <a:effectLst/>
              </a:rPr>
              <a:t>), o la composición de la </a:t>
            </a:r>
            <a:r>
              <a:rPr lang="es-ES" sz="1600" b="0" i="1" u="none" strike="noStrike" dirty="0">
                <a:effectLst/>
              </a:rPr>
              <a:t>Visitación</a:t>
            </a:r>
            <a:r>
              <a:rPr lang="es-ES" sz="1600" b="0" i="0" dirty="0">
                <a:effectLst/>
              </a:rPr>
              <a:t> que deriva de otra de </a:t>
            </a:r>
            <a:r>
              <a:rPr lang="es-ES" sz="1600" b="0" i="0" u="none" strike="noStrike" dirty="0">
                <a:effectLst/>
              </a:rPr>
              <a:t>Van der Weyden</a:t>
            </a:r>
            <a:r>
              <a:rPr lang="es-ES" sz="1600" b="0" i="0" dirty="0">
                <a:effectLst/>
              </a:rPr>
              <a:t> en el Museum der </a:t>
            </a:r>
            <a:r>
              <a:rPr lang="es-ES" sz="1600" b="0" i="0" dirty="0" err="1">
                <a:effectLst/>
              </a:rPr>
              <a:t>bildenden</a:t>
            </a:r>
            <a:r>
              <a:rPr lang="es-ES" sz="1600" b="0" i="0" dirty="0">
                <a:effectLst/>
              </a:rPr>
              <a:t> </a:t>
            </a:r>
            <a:r>
              <a:rPr lang="es-ES" sz="1600" b="0" i="0" dirty="0" err="1">
                <a:effectLst/>
              </a:rPr>
              <a:t>Künste</a:t>
            </a:r>
            <a:r>
              <a:rPr lang="es-ES" sz="1600" b="0" i="0" dirty="0">
                <a:effectLst/>
              </a:rPr>
              <a:t> de </a:t>
            </a:r>
            <a:r>
              <a:rPr lang="es-ES" sz="1600" b="0" i="0" u="none" strike="noStrike" dirty="0">
                <a:effectLst/>
              </a:rPr>
              <a:t>Leipzig</a:t>
            </a:r>
            <a:r>
              <a:rPr lang="es-ES" sz="1600" b="0" i="0" dirty="0">
                <a:effectLst/>
              </a:rPr>
              <a:t>. </a:t>
            </a:r>
            <a:endParaRPr lang="es-ES" sz="1600" dirty="0"/>
          </a:p>
        </p:txBody>
      </p:sp>
    </p:spTree>
    <p:extLst>
      <p:ext uri="{BB962C8B-B14F-4D97-AF65-F5344CB8AC3E}">
        <p14:creationId xmlns:p14="http://schemas.microsoft.com/office/powerpoint/2010/main" val="2468239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0CAF90D-57A4-491B-A1E9-F708BBD79511}"/>
              </a:ext>
            </a:extLst>
          </p:cNvPr>
          <p:cNvSpPr>
            <a:spLocks noGrp="1"/>
          </p:cNvSpPr>
          <p:nvPr>
            <p:ph idx="1"/>
          </p:nvPr>
        </p:nvSpPr>
        <p:spPr>
          <a:xfrm>
            <a:off x="251520" y="123478"/>
            <a:ext cx="8712968" cy="4752528"/>
          </a:xfrm>
        </p:spPr>
        <p:txBody>
          <a:bodyPr>
            <a:normAutofit fontScale="92500" lnSpcReduction="10000"/>
          </a:bodyPr>
          <a:lstStyle/>
          <a:p>
            <a:r>
              <a:rPr lang="es-ES" sz="1600" b="0" i="0" dirty="0">
                <a:effectLst/>
              </a:rPr>
              <a:t>Sin duda, en esos primeros años de la carrera de </a:t>
            </a:r>
            <a:r>
              <a:rPr lang="es-ES" sz="1600" b="0" i="0" u="none" strike="noStrike" dirty="0">
                <a:effectLst/>
              </a:rPr>
              <a:t>Bouts</a:t>
            </a:r>
            <a:r>
              <a:rPr lang="es-ES" sz="1600" b="0" i="0" dirty="0">
                <a:effectLst/>
              </a:rPr>
              <a:t>, la influencia </a:t>
            </a:r>
            <a:r>
              <a:rPr lang="es-ES" sz="1600" b="0" i="0" dirty="0" err="1">
                <a:effectLst/>
              </a:rPr>
              <a:t>eyckiana</a:t>
            </a:r>
            <a:r>
              <a:rPr lang="es-ES" sz="1600" b="0" i="0" dirty="0">
                <a:effectLst/>
              </a:rPr>
              <a:t> -mitigada después- constituye la base principal de su lenguaje pictórico. Igual que el pintor de </a:t>
            </a:r>
            <a:r>
              <a:rPr lang="es-ES" sz="1600" b="0" i="0" u="none" strike="noStrike" dirty="0">
                <a:effectLst/>
              </a:rPr>
              <a:t>Brujas</a:t>
            </a:r>
            <a:r>
              <a:rPr lang="es-ES" sz="1600" b="0" i="0" dirty="0">
                <a:effectLst/>
              </a:rPr>
              <a:t>, en el tríptico del </a:t>
            </a:r>
            <a:r>
              <a:rPr lang="es-ES" sz="1600" b="0" i="0" u="none" strike="noStrike" dirty="0">
                <a:effectLst/>
              </a:rPr>
              <a:t>Prado</a:t>
            </a:r>
            <a:r>
              <a:rPr lang="es-ES" sz="1600" b="0" i="0" dirty="0">
                <a:effectLst/>
              </a:rPr>
              <a:t>, </a:t>
            </a:r>
            <a:r>
              <a:rPr lang="es-ES" sz="1600" b="0" i="0" u="none" strike="noStrike" dirty="0">
                <a:effectLst/>
              </a:rPr>
              <a:t>Bouts</a:t>
            </a:r>
            <a:r>
              <a:rPr lang="es-ES" sz="1600" b="0" i="0" dirty="0">
                <a:effectLst/>
              </a:rPr>
              <a:t> diferencia las distintas materias como los cabellos o los tejidos -perceptibles en el </a:t>
            </a:r>
            <a:r>
              <a:rPr lang="es-ES" sz="1600" b="0" i="0" u="none" strike="noStrike" dirty="0">
                <a:effectLst/>
              </a:rPr>
              <a:t>arcángel Gabriel</a:t>
            </a:r>
            <a:r>
              <a:rPr lang="es-ES" sz="1600" b="0" i="0" dirty="0">
                <a:effectLst/>
              </a:rPr>
              <a:t> de la </a:t>
            </a:r>
            <a:r>
              <a:rPr lang="es-ES" sz="1600" b="0" i="1" u="none" strike="noStrike" dirty="0">
                <a:effectLst/>
              </a:rPr>
              <a:t>Anunciación</a:t>
            </a:r>
            <a:r>
              <a:rPr lang="es-ES" sz="1600" b="0" i="0" dirty="0">
                <a:effectLst/>
              </a:rPr>
              <a:t>-, emplea la luz como factor de unidad, dota las diferentes escenas de una atmósfera dorada y de un modelado vigoroso. También es digna de reseñar la atención que presta a los rostros y manos de las figuras, como se constata en el primero de los Magos que se arrodilla ante el Niño en la </a:t>
            </a:r>
            <a:r>
              <a:rPr lang="es-ES" sz="1600" b="0" i="1" dirty="0">
                <a:effectLst/>
              </a:rPr>
              <a:t>Adoración</a:t>
            </a:r>
            <a:r>
              <a:rPr lang="es-ES" sz="1600" b="0" i="0" dirty="0">
                <a:effectLst/>
              </a:rPr>
              <a:t>, con la cara llena de arrugas y las venas de las manos marcadas, igual que Isabel en la </a:t>
            </a:r>
            <a:r>
              <a:rPr lang="es-ES" sz="1600" b="0" i="1" u="none" strike="noStrike" dirty="0">
                <a:effectLst/>
              </a:rPr>
              <a:t>Visitación</a:t>
            </a:r>
            <a:r>
              <a:rPr lang="es-ES" sz="1600" b="0" i="0" dirty="0">
                <a:effectLst/>
              </a:rPr>
              <a:t>. Pese a que esta obra de </a:t>
            </a:r>
            <a:r>
              <a:rPr lang="es-ES" sz="1600" b="0" i="0" u="none" strike="noStrike" dirty="0">
                <a:effectLst/>
              </a:rPr>
              <a:t>Bouts</a:t>
            </a:r>
            <a:r>
              <a:rPr lang="es-ES" sz="1600" b="0" i="0" dirty="0">
                <a:effectLst/>
              </a:rPr>
              <a:t> parece un políptico compuesto por cuatro tablas, -tantas como escenas-, en realidad es un tríptico formado por tres paneles. En el central se representan dos escenas de la misma dimensión que las laterales -la </a:t>
            </a:r>
            <a:r>
              <a:rPr lang="es-ES" sz="1600" b="0" i="1" u="none" strike="noStrike" dirty="0">
                <a:effectLst/>
              </a:rPr>
              <a:t>Visitación</a:t>
            </a:r>
            <a:r>
              <a:rPr lang="es-ES" sz="1600" b="0" i="0" dirty="0">
                <a:effectLst/>
              </a:rPr>
              <a:t> y la </a:t>
            </a:r>
            <a:r>
              <a:rPr lang="es-ES" sz="1600" b="0" i="1" dirty="0">
                <a:effectLst/>
              </a:rPr>
              <a:t>Adoración del Niño por los ángeles</a:t>
            </a:r>
            <a:r>
              <a:rPr lang="es-ES" sz="1600" b="0" i="0" dirty="0">
                <a:effectLst/>
              </a:rPr>
              <a:t>-, separadas por una columna pintada de mármol rosáceo. Tanto éstas como las que se incluyen en paneles laterales -la </a:t>
            </a:r>
            <a:r>
              <a:rPr lang="es-ES" sz="1600" b="0" i="1" u="none" strike="noStrike" dirty="0">
                <a:effectLst/>
              </a:rPr>
              <a:t>Anunciación</a:t>
            </a:r>
            <a:r>
              <a:rPr lang="es-ES" sz="1600" b="0" i="0" dirty="0">
                <a:effectLst/>
              </a:rPr>
              <a:t> en el izquierdo y la </a:t>
            </a:r>
            <a:r>
              <a:rPr lang="es-ES" sz="1600" b="0" i="1" u="none" strike="noStrike" dirty="0">
                <a:effectLst/>
              </a:rPr>
              <a:t>Adoración de los Magos</a:t>
            </a:r>
            <a:r>
              <a:rPr lang="es-ES" sz="1600" b="0" i="0" dirty="0">
                <a:effectLst/>
              </a:rPr>
              <a:t> en el derecho- muestran un marco arquitectónico que evoca la entrada de un pórtico. Aun cuando los arcos tienen forma semicircular, los pórticos son góticos, como las chambranas y otros elementos decorativos propios de este estilo, que aluden a la nueva ley que comienza tras el anuncio del </a:t>
            </a:r>
            <a:r>
              <a:rPr lang="es-ES" sz="1600" b="0" i="0" u="none" strike="noStrike" dirty="0">
                <a:effectLst/>
              </a:rPr>
              <a:t>arcángel Gabriel</a:t>
            </a:r>
            <a:r>
              <a:rPr lang="es-ES" sz="1600" b="0" i="0" dirty="0">
                <a:effectLst/>
              </a:rPr>
              <a:t> a María. En las arquivoltas se representan pasajes del Antiguo y del </a:t>
            </a:r>
            <a:r>
              <a:rPr lang="es-ES" sz="1600" b="0" i="0" u="none" strike="noStrike" dirty="0">
                <a:effectLst/>
              </a:rPr>
              <a:t>Nuevo Testamento</a:t>
            </a:r>
            <a:r>
              <a:rPr lang="es-ES" sz="1600" b="0" i="0" dirty="0">
                <a:effectLst/>
              </a:rPr>
              <a:t> -seis en cada escena-, que refuerzan esta idea. </a:t>
            </a:r>
            <a:r>
              <a:rPr lang="es-ES" sz="1600" b="0" i="0" u="none" strike="noStrike" dirty="0">
                <a:effectLst/>
              </a:rPr>
              <a:t>Bouts</a:t>
            </a:r>
            <a:r>
              <a:rPr lang="es-ES" sz="1600" b="0" i="0" dirty="0">
                <a:effectLst/>
              </a:rPr>
              <a:t> transforma aquí los pórticos poco profundos que </a:t>
            </a:r>
            <a:r>
              <a:rPr lang="es-ES" sz="1600" b="0" i="0" u="none" strike="noStrike" dirty="0">
                <a:effectLst/>
              </a:rPr>
              <a:t>Van der Weyden</a:t>
            </a:r>
            <a:r>
              <a:rPr lang="es-ES" sz="1600" b="0" i="0" dirty="0">
                <a:effectLst/>
              </a:rPr>
              <a:t> había dispuesto en el </a:t>
            </a:r>
            <a:r>
              <a:rPr lang="es-ES" sz="1600" b="0" i="1" u="none" strike="noStrike" dirty="0">
                <a:effectLst/>
              </a:rPr>
              <a:t>Tríptico de Miraflores</a:t>
            </a:r>
            <a:r>
              <a:rPr lang="es-ES" sz="1600" b="0" i="0" dirty="0">
                <a:effectLst/>
              </a:rPr>
              <a:t> por otros más desarrollados. En la obra del </a:t>
            </a:r>
            <a:r>
              <a:rPr lang="es-ES" sz="1600" b="0" i="0" u="none" strike="noStrike" dirty="0">
                <a:effectLst/>
              </a:rPr>
              <a:t>Prado</a:t>
            </a:r>
            <a:r>
              <a:rPr lang="es-ES" sz="1600" b="0" i="0" dirty="0">
                <a:effectLst/>
              </a:rPr>
              <a:t>, los pórticos delimitan un primer plano y detrás de él se incorporan las figuras. De este modo, éstas no están encuadradas por las arquitecturas, sino que se ven a través de ellas, integrándose así en el espacio que las rodea, de forma que se produce una distancia entre el espectador y los personajes pintados (Texto extractado de Silva, P. en: </a:t>
            </a:r>
            <a:r>
              <a:rPr lang="es-ES" sz="1600" b="0" i="1" dirty="0">
                <a:effectLst/>
              </a:rPr>
              <a:t>100 Obras Maestras del </a:t>
            </a:r>
            <a:r>
              <a:rPr lang="es-ES" sz="1600" b="0" i="1" u="none" strike="noStrike" dirty="0">
                <a:effectLst/>
              </a:rPr>
              <a:t>Museo del Prado</a:t>
            </a:r>
            <a:r>
              <a:rPr lang="es-ES" sz="1600" b="0" i="1" dirty="0">
                <a:effectLst/>
              </a:rPr>
              <a:t>,</a:t>
            </a:r>
            <a:r>
              <a:rPr lang="es-ES" sz="1600" b="0" i="0" dirty="0">
                <a:effectLst/>
              </a:rPr>
              <a:t> </a:t>
            </a:r>
            <a:r>
              <a:rPr lang="es-ES" sz="1600" b="0" i="0" u="none" strike="noStrike" dirty="0">
                <a:effectLst/>
              </a:rPr>
              <a:t>Museo Nacional del Prado</a:t>
            </a:r>
            <a:r>
              <a:rPr lang="es-ES" sz="1600" b="0" i="0" dirty="0">
                <a:effectLst/>
              </a:rPr>
              <a:t>, 2008, p. 20).</a:t>
            </a:r>
            <a:endParaRPr lang="es-ES" sz="1600" dirty="0"/>
          </a:p>
        </p:txBody>
      </p:sp>
    </p:spTree>
    <p:extLst>
      <p:ext uri="{BB962C8B-B14F-4D97-AF65-F5344CB8AC3E}">
        <p14:creationId xmlns:p14="http://schemas.microsoft.com/office/powerpoint/2010/main" val="1080015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1893955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400600" cy="4598019"/>
          </a:xfrm>
        </p:spPr>
        <p:txBody>
          <a:bodyPr anchor="t">
            <a:normAutofit/>
          </a:bodyPr>
          <a:lstStyle/>
          <a:p>
            <a:pPr algn="l"/>
            <a:r>
              <a:rPr lang="es-ES" sz="2400" dirty="0"/>
              <a:t>1450. </a:t>
            </a:r>
            <a:r>
              <a:rPr lang="es-ES" sz="2400" dirty="0" err="1"/>
              <a:t>Dirck</a:t>
            </a:r>
            <a:r>
              <a:rPr lang="es-ES" sz="2400" dirty="0"/>
              <a:t> Bouts. La captura de Cristo. </a:t>
            </a:r>
            <a:r>
              <a:rPr lang="es-ES" sz="2400" dirty="0" err="1"/>
              <a:t>Alte</a:t>
            </a:r>
            <a:r>
              <a:rPr lang="es-ES" sz="2400" dirty="0"/>
              <a:t> </a:t>
            </a:r>
            <a:r>
              <a:rPr lang="es-ES" sz="2400" dirty="0" err="1"/>
              <a:t>Pinakothek</a:t>
            </a:r>
            <a:r>
              <a:rPr lang="es-ES" sz="2400" dirty="0"/>
              <a:t>, </a:t>
            </a:r>
            <a:r>
              <a:rPr lang="es-ES" sz="2400" dirty="0" err="1"/>
              <a:t>Munich</a:t>
            </a:r>
            <a:r>
              <a:rPr lang="es-ES" sz="2400" dirty="0"/>
              <a:t>.</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4689" y="0"/>
            <a:ext cx="3239311" cy="5143500"/>
          </a:xfrm>
          <a:prstGeom prst="rect">
            <a:avLst/>
          </a:prstGeom>
        </p:spPr>
      </p:pic>
    </p:spTree>
    <p:extLst>
      <p:ext uri="{BB962C8B-B14F-4D97-AF65-F5344CB8AC3E}">
        <p14:creationId xmlns:p14="http://schemas.microsoft.com/office/powerpoint/2010/main" val="3024130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464496" cy="4598019"/>
          </a:xfrm>
        </p:spPr>
        <p:txBody>
          <a:bodyPr anchor="t">
            <a:normAutofit/>
          </a:bodyPr>
          <a:lstStyle/>
          <a:p>
            <a:pPr algn="l"/>
            <a:r>
              <a:rPr lang="es-ES" sz="2400" dirty="0"/>
              <a:t>1450 - 1460. </a:t>
            </a:r>
            <a:r>
              <a:rPr lang="es-ES" sz="2400" dirty="0" err="1"/>
              <a:t>Dirck</a:t>
            </a:r>
            <a:r>
              <a:rPr lang="es-ES" sz="2400" dirty="0"/>
              <a:t> Bouts. Resurrección de Cristo. Norton </a:t>
            </a:r>
            <a:r>
              <a:rPr lang="es-ES" sz="2400" dirty="0" err="1"/>
              <a:t>Simon</a:t>
            </a:r>
            <a:r>
              <a:rPr lang="es-ES" sz="2400" dirty="0"/>
              <a:t> </a:t>
            </a:r>
            <a:r>
              <a:rPr lang="es-ES" sz="2400" dirty="0" err="1"/>
              <a:t>Museum</a:t>
            </a:r>
            <a:r>
              <a:rPr lang="es-ES" sz="2400" dirty="0"/>
              <a:t> of Art, Pasadena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4553" y="0"/>
            <a:ext cx="4249447" cy="5143500"/>
          </a:xfrm>
          <a:prstGeom prst="rect">
            <a:avLst/>
          </a:prstGeom>
        </p:spPr>
      </p:pic>
    </p:spTree>
    <p:extLst>
      <p:ext uri="{BB962C8B-B14F-4D97-AF65-F5344CB8AC3E}">
        <p14:creationId xmlns:p14="http://schemas.microsoft.com/office/powerpoint/2010/main" val="794503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3456384" cy="4598019"/>
          </a:xfrm>
        </p:spPr>
        <p:txBody>
          <a:bodyPr anchor="t">
            <a:normAutofit/>
          </a:bodyPr>
          <a:lstStyle/>
          <a:p>
            <a:pPr algn="l"/>
            <a:r>
              <a:rPr lang="es-ES" sz="2400" dirty="0"/>
              <a:t>1450. </a:t>
            </a:r>
            <a:r>
              <a:rPr lang="es-ES" sz="2400" dirty="0" err="1"/>
              <a:t>Dirck</a:t>
            </a:r>
            <a:r>
              <a:rPr lang="es-ES" sz="2400" dirty="0"/>
              <a:t> Bouts. Coronación de la Virgen. </a:t>
            </a:r>
            <a:r>
              <a:rPr lang="es-ES" sz="2400" dirty="0" err="1"/>
              <a:t>Akademie</a:t>
            </a:r>
            <a:r>
              <a:rPr lang="es-ES" sz="2400" dirty="0"/>
              <a:t> der </a:t>
            </a:r>
            <a:r>
              <a:rPr lang="es-ES" sz="2400" dirty="0" err="1"/>
              <a:t>bildenden</a:t>
            </a:r>
            <a:r>
              <a:rPr lang="es-ES" sz="2400" dirty="0"/>
              <a:t> </a:t>
            </a:r>
            <a:r>
              <a:rPr lang="es-ES" sz="2400" dirty="0" err="1"/>
              <a:t>Künste</a:t>
            </a:r>
            <a:r>
              <a:rPr lang="es-ES" sz="2400" dirty="0"/>
              <a:t>, Viena.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79192" y="0"/>
            <a:ext cx="5264808" cy="5170024"/>
          </a:xfrm>
          <a:prstGeom prst="rect">
            <a:avLst/>
          </a:prstGeom>
        </p:spPr>
      </p:pic>
    </p:spTree>
    <p:extLst>
      <p:ext uri="{BB962C8B-B14F-4D97-AF65-F5344CB8AC3E}">
        <p14:creationId xmlns:p14="http://schemas.microsoft.com/office/powerpoint/2010/main" val="794503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176464" cy="4598019"/>
          </a:xfrm>
        </p:spPr>
        <p:txBody>
          <a:bodyPr anchor="t">
            <a:normAutofit/>
          </a:bodyPr>
          <a:lstStyle/>
          <a:p>
            <a:pPr algn="l"/>
            <a:r>
              <a:rPr lang="es-ES" sz="2400" dirty="0"/>
              <a:t>1450. </a:t>
            </a:r>
            <a:r>
              <a:rPr lang="es-ES" sz="2400" dirty="0" err="1"/>
              <a:t>Dirck</a:t>
            </a:r>
            <a:r>
              <a:rPr lang="es-ES" sz="2400" dirty="0"/>
              <a:t> Bouts. Enterramiento de Cristo. National Gallery, Londres.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9384" y="0"/>
            <a:ext cx="4344616" cy="5143500"/>
          </a:xfrm>
          <a:prstGeom prst="rect">
            <a:avLst/>
          </a:prstGeom>
        </p:spPr>
      </p:pic>
    </p:spTree>
    <p:extLst>
      <p:ext uri="{BB962C8B-B14F-4D97-AF65-F5344CB8AC3E}">
        <p14:creationId xmlns:p14="http://schemas.microsoft.com/office/powerpoint/2010/main" val="794503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76A94FD-607B-47C5-A023-69B2882061D2}"/>
              </a:ext>
            </a:extLst>
          </p:cNvPr>
          <p:cNvSpPr>
            <a:spLocks noGrp="1"/>
          </p:cNvSpPr>
          <p:nvPr>
            <p:ph idx="1"/>
          </p:nvPr>
        </p:nvSpPr>
        <p:spPr>
          <a:xfrm>
            <a:off x="457200" y="195486"/>
            <a:ext cx="8435280" cy="4680520"/>
          </a:xfrm>
        </p:spPr>
        <p:txBody>
          <a:bodyPr>
            <a:normAutofit fontScale="92500"/>
          </a:bodyPr>
          <a:lstStyle/>
          <a:p>
            <a:pPr algn="l"/>
            <a:r>
              <a:rPr lang="es-ES" sz="1800" b="0" i="0" dirty="0">
                <a:effectLst/>
              </a:rPr>
              <a:t>El cuerpo de Cristo, envuelto en un sudario blanco, está siendo colocado en una tumba por su familia y seguidores afligidos. La Virgen María, apretando su muñeca, parece al borde del colapso; Juan el Evangelista la sostiene. Detrás de ellos están María Cleofás y María Salomé, una secándose las lágrimas de los ojos, la otra sosteniendo su velo en su boca. María Magdalena sostiene las piernas de Cristo y lo mira con tristeza a su rostro. Dos conversos secretos al cristianismo, Nicodemo y José de Arimatea, bajan el cuerpo de Cristo a la tumba. Esta es la única imagen sobreviviente del Entierro de Dirk Bouts, y es una expresión silenciosa de intensa emoción.</a:t>
            </a:r>
          </a:p>
          <a:p>
            <a:pPr algn="l"/>
            <a:r>
              <a:rPr lang="es-ES" sz="1800" b="0" i="0" dirty="0">
                <a:effectLst/>
              </a:rPr>
              <a:t>Es un raro sobreviviente de un tipo que alguna vez fue común, un cuadro pintado en tela en lugar de paneles de madera. Hecho en gran número en los Países Bajos en el siglo XV, pocos existen hoy en día. Son notoriamente delicados y este está en muy buenas condiciones. Los tonos apagados y una apariencia calcárea eran característicos de estas pinturas de tela, pero el tiempo también ha dado forma a la imagen que vemos hoy. Una película de suciedad, que cubre toda la superficie, no se puede eliminar, y las capas de pintura finamente aplicadas se han desgastado en algunos lugares, revelando lino ahora descolorido. Los colores han cambiado y se han desvanecido: el manto de la Virgen ahora es marrón, y el tabardo de José de Arimatea, una vez azul pálido, parece verde.</a:t>
            </a:r>
          </a:p>
        </p:txBody>
      </p:sp>
    </p:spTree>
    <p:extLst>
      <p:ext uri="{BB962C8B-B14F-4D97-AF65-F5344CB8AC3E}">
        <p14:creationId xmlns:p14="http://schemas.microsoft.com/office/powerpoint/2010/main" val="2717352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76A94FD-607B-47C5-A023-69B2882061D2}"/>
              </a:ext>
            </a:extLst>
          </p:cNvPr>
          <p:cNvSpPr>
            <a:spLocks noGrp="1"/>
          </p:cNvSpPr>
          <p:nvPr>
            <p:ph idx="1"/>
          </p:nvPr>
        </p:nvSpPr>
        <p:spPr>
          <a:xfrm>
            <a:off x="457200" y="195486"/>
            <a:ext cx="8229600" cy="4399137"/>
          </a:xfrm>
        </p:spPr>
        <p:txBody>
          <a:bodyPr>
            <a:normAutofit fontScale="32500" lnSpcReduction="20000"/>
          </a:bodyPr>
          <a:lstStyle/>
          <a:p>
            <a:pPr algn="l"/>
            <a:r>
              <a:rPr lang="es-ES" sz="4800" b="0" i="0" dirty="0">
                <a:effectLst/>
              </a:rPr>
              <a:t>Pero un toque del color original se puede ver a lo largo del borde superior, donde una franja de cielo azul más brillante ha sido protegida por un marco antiguo. Los agujeros manchados de óxido muestran dónde se colocó el lino en un marco, tal vez poco después de que se hiciera la pintura. A lo largo del borde inferior podemos ver los restos de un borde pintado. Los bordes de colores se encuentran a menudo en pinturas en lino. Parece que los paños de lino se estiraron sobre soportes temporales para ser pintados. Una vez terminados se cortaban a lo largo de los bordes exteriores de estos bordes. Algunos se montaron en telas más gruesas y colgaron como tapices. Otros se unieron a los paneles, y luego se colocó un marco en la parte superior del borde pintado. </a:t>
            </a:r>
            <a:r>
              <a:rPr lang="es-ES" sz="4800" b="0" i="1" dirty="0">
                <a:effectLst/>
              </a:rPr>
              <a:t>Al Entierro</a:t>
            </a:r>
            <a:r>
              <a:rPr lang="es-ES" sz="4800" b="0" i="0" dirty="0">
                <a:effectLst/>
              </a:rPr>
              <a:t> se le debe haber dado un marco bastante más pequeño de lo previsto.</a:t>
            </a:r>
          </a:p>
          <a:p>
            <a:pPr algn="l"/>
            <a:r>
              <a:rPr lang="es-ES" sz="4800" b="0" i="0" dirty="0">
                <a:effectLst/>
              </a:rPr>
              <a:t>La pintura neerlandesa tenía una gran demanda en toda Europa en este momento, y las de tela eran especialmente populares, ya que podían enrollarse para el transporte y luego montarse una vez que llegaban a su destino. Bouts probablemente hizo esta pintura para su exportación a Italia, posiblemente Venecia, donde permaneció hasta el siglo XIX. Era posiblemente, aunque no con certeza, parte de un políptico, otras partes de las cuales sobreviven en otras colecciones.</a:t>
            </a:r>
          </a:p>
          <a:p>
            <a:pPr algn="l"/>
            <a:r>
              <a:rPr lang="es-ES" sz="4800" b="0" i="0" dirty="0">
                <a:effectLst/>
              </a:rPr>
              <a:t>Las fotos de Bouts son extremadamente difíciles de fechar. En </a:t>
            </a:r>
            <a:r>
              <a:rPr lang="es-ES" sz="4800" b="0" i="1" dirty="0">
                <a:effectLst/>
              </a:rPr>
              <a:t>El Entierro, </a:t>
            </a:r>
            <a:r>
              <a:rPr lang="es-ES" sz="4800" b="0" i="0" dirty="0">
                <a:effectLst/>
              </a:rPr>
              <a:t>la perspectiva está mal administrada; en sus imágenes </a:t>
            </a:r>
            <a:r>
              <a:rPr lang="es-ES" sz="4800" b="0" i="0" dirty="0" err="1">
                <a:effectLst/>
              </a:rPr>
              <a:t>datables</a:t>
            </a:r>
            <a:r>
              <a:rPr lang="es-ES" sz="4800" b="0" i="0" dirty="0">
                <a:effectLst/>
              </a:rPr>
              <a:t> de la década de 1460 y principios de la década de 1470, Bouts muestra un notable dominio de la perspectiva. La imagen también está fuertemente influenciada por las pinturas de Rogier van der Weyden de la década de 1430 y principios de la década de 1440. Probablemente fue pintado en la década de 1450.</a:t>
            </a:r>
          </a:p>
          <a:p>
            <a:endParaRPr lang="es-ES" dirty="0"/>
          </a:p>
        </p:txBody>
      </p:sp>
    </p:spTree>
    <p:extLst>
      <p:ext uri="{BB962C8B-B14F-4D97-AF65-F5344CB8AC3E}">
        <p14:creationId xmlns:p14="http://schemas.microsoft.com/office/powerpoint/2010/main" val="3087180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47864" y="195486"/>
            <a:ext cx="2592288" cy="4598019"/>
          </a:xfrm>
        </p:spPr>
        <p:txBody>
          <a:bodyPr anchor="t">
            <a:normAutofit/>
          </a:bodyPr>
          <a:lstStyle/>
          <a:p>
            <a:pPr algn="l"/>
            <a:r>
              <a:rPr lang="fr-FR" sz="2400" dirty="0"/>
              <a:t>1450. </a:t>
            </a:r>
            <a:r>
              <a:rPr lang="fr-FR" sz="2400" dirty="0" err="1"/>
              <a:t>Dirck</a:t>
            </a:r>
            <a:r>
              <a:rPr lang="fr-FR" sz="2400" dirty="0"/>
              <a:t> Bouts. </a:t>
            </a:r>
            <a:r>
              <a:rPr lang="fr-FR" sz="2400" dirty="0" err="1"/>
              <a:t>Infierno</a:t>
            </a:r>
            <a:r>
              <a:rPr lang="fr-FR" sz="2400" dirty="0"/>
              <a:t> y </a:t>
            </a:r>
            <a:r>
              <a:rPr lang="fr-FR" sz="2400" dirty="0" err="1"/>
              <a:t>Paraiso</a:t>
            </a:r>
            <a:r>
              <a:rPr lang="fr-FR" sz="2400" dirty="0"/>
              <a:t>. Palais des Beaux-Arts, Lille</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24" y="81414"/>
            <a:ext cx="3063156" cy="5073939"/>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28143"/>
            <a:ext cx="3078349" cy="5115357"/>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9"/>
            <a:ext cx="8568952" cy="421556"/>
          </a:xfrm>
        </p:spPr>
        <p:txBody>
          <a:bodyPr anchor="t">
            <a:normAutofit/>
          </a:bodyPr>
          <a:lstStyle/>
          <a:p>
            <a:r>
              <a:rPr lang="es-ES" sz="2000" dirty="0"/>
              <a:t>1455. </a:t>
            </a:r>
            <a:r>
              <a:rPr lang="es-ES" sz="2000" dirty="0" err="1"/>
              <a:t>Dirck</a:t>
            </a:r>
            <a:r>
              <a:rPr lang="es-ES" sz="2000" dirty="0"/>
              <a:t> Bouts. Retablo de la Pasión. Museo de la Capilla Real, Granada.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627535"/>
            <a:ext cx="8263631" cy="4515966"/>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05978"/>
            <a:ext cx="5256584" cy="4598019"/>
          </a:xfrm>
        </p:spPr>
        <p:txBody>
          <a:bodyPr anchor="t">
            <a:normAutofit fontScale="90000"/>
          </a:bodyPr>
          <a:lstStyle/>
          <a:p>
            <a:pPr algn="l"/>
            <a:r>
              <a:rPr lang="en-US" sz="2200" b="1" dirty="0"/>
              <a:t>1455 – 1460. </a:t>
            </a:r>
            <a:r>
              <a:rPr lang="en-US" sz="2200" b="1" dirty="0" err="1"/>
              <a:t>Dirck</a:t>
            </a:r>
            <a:r>
              <a:rPr lang="en-US" sz="2200" b="1" dirty="0"/>
              <a:t> Bouts. Virgen con </a:t>
            </a:r>
            <a:r>
              <a:rPr lang="en-US" sz="2200" b="1" dirty="0" err="1"/>
              <a:t>niño</a:t>
            </a:r>
            <a:r>
              <a:rPr lang="en-US" sz="2200" b="1" dirty="0"/>
              <a:t>. Metropolitan Museum of Art, New York.</a:t>
            </a:r>
            <a:br>
              <a:rPr lang="en-US" sz="2200" dirty="0"/>
            </a:br>
            <a:r>
              <a:rPr lang="es-ES" sz="2200" dirty="0" err="1">
                <a:latin typeface="+mn-lt"/>
              </a:rPr>
              <a:t>Dieric</a:t>
            </a:r>
            <a:r>
              <a:rPr lang="es-ES" sz="2200" dirty="0">
                <a:latin typeface="+mn-lt"/>
              </a:rPr>
              <a:t> Bouts ha basado esta imagen pequeña y exquisita en la antigua fórmula bizantina de la Virgen cariñosa (</a:t>
            </a:r>
            <a:r>
              <a:rPr lang="es-ES" sz="2200" dirty="0" err="1">
                <a:latin typeface="+mn-lt"/>
              </a:rPr>
              <a:t>glykophilousa</a:t>
            </a:r>
            <a:r>
              <a:rPr lang="es-ES" sz="2200" dirty="0">
                <a:latin typeface="+mn-lt"/>
              </a:rPr>
              <a:t>), un tipo popular en los Países Bajos. Sin embargo, ha prescindido del fondo dorado y el halo de la práctica bizantina y ha dotado a la pintura de una ternura y sencillez humanas que no se encuentran en los iconos. Con su modelado sutil y táctil de la carne, el artista intensificó la ilusión de seres vivos que respiran. Centrándose en la relación amorosa de una madre y su hijo, su interpretación enfatizó las emociones humanas y realzó la intensa experiencia interior de la devoción privada.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29762" y="0"/>
            <a:ext cx="3604018" cy="5143500"/>
          </a:xfrm>
          <a:prstGeom prst="rect">
            <a:avLst/>
          </a:prstGeom>
        </p:spPr>
      </p:pic>
    </p:spTree>
    <p:extLst>
      <p:ext uri="{BB962C8B-B14F-4D97-AF65-F5344CB8AC3E}">
        <p14:creationId xmlns:p14="http://schemas.microsoft.com/office/powerpoint/2010/main" val="164671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0"/>
            <a:ext cx="8496944" cy="460843"/>
          </a:xfrm>
        </p:spPr>
        <p:txBody>
          <a:bodyPr anchor="t">
            <a:normAutofit/>
          </a:bodyPr>
          <a:lstStyle/>
          <a:p>
            <a:r>
              <a:rPr lang="es-ES" sz="2000" b="1" dirty="0"/>
              <a:t>1458. </a:t>
            </a:r>
            <a:r>
              <a:rPr lang="es-ES" sz="2000" b="1" dirty="0" err="1"/>
              <a:t>Dirck</a:t>
            </a:r>
            <a:r>
              <a:rPr lang="es-ES" sz="2000" b="1" dirty="0"/>
              <a:t> Bouts. Martirio de San Erasmo. Sint-</a:t>
            </a:r>
            <a:r>
              <a:rPr lang="es-ES" sz="2000" b="1" dirty="0" err="1"/>
              <a:t>Pieterskerk</a:t>
            </a:r>
            <a:r>
              <a:rPr lang="es-ES" sz="2000" b="1" dirty="0"/>
              <a:t>, </a:t>
            </a:r>
            <a:r>
              <a:rPr lang="es-ES" sz="2000" b="1" dirty="0" err="1"/>
              <a:t>Leuven</a:t>
            </a:r>
            <a:endParaRPr lang="es-ES" sz="20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0843"/>
            <a:ext cx="9144000" cy="4665306"/>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16018" y="483518"/>
            <a:ext cx="4427982" cy="720080"/>
          </a:xfrm>
        </p:spPr>
        <p:txBody>
          <a:bodyPr anchor="t">
            <a:normAutofit/>
          </a:bodyPr>
          <a:lstStyle/>
          <a:p>
            <a:r>
              <a:rPr lang="es-ES" sz="2000" b="1" dirty="0"/>
              <a:t>1458. </a:t>
            </a:r>
            <a:r>
              <a:rPr lang="es-ES" sz="2000" b="1" dirty="0" err="1"/>
              <a:t>Dirck</a:t>
            </a:r>
            <a:r>
              <a:rPr lang="es-ES" sz="2000" b="1" dirty="0"/>
              <a:t> Bouts. Martirio de San Erasmo. Sint-</a:t>
            </a:r>
            <a:r>
              <a:rPr lang="es-ES" sz="2000" b="1" dirty="0" err="1"/>
              <a:t>Pieterskerk</a:t>
            </a:r>
            <a:r>
              <a:rPr lang="es-ES" sz="2000" b="1" dirty="0"/>
              <a:t>, </a:t>
            </a:r>
            <a:r>
              <a:rPr lang="es-ES" sz="2000" b="1" dirty="0" err="1"/>
              <a:t>Leuven</a:t>
            </a:r>
            <a:endParaRPr lang="es-ES" sz="20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1203598"/>
            <a:ext cx="4572000" cy="2332653"/>
          </a:xfrm>
          <a:prstGeom prst="rect">
            <a:avLst/>
          </a:prstGeom>
        </p:spPr>
      </p:pic>
      <p:sp>
        <p:nvSpPr>
          <p:cNvPr id="4" name="3 CuadroTexto"/>
          <p:cNvSpPr txBox="1"/>
          <p:nvPr/>
        </p:nvSpPr>
        <p:spPr>
          <a:xfrm>
            <a:off x="251520" y="267494"/>
            <a:ext cx="4320480" cy="4616648"/>
          </a:xfrm>
          <a:prstGeom prst="rect">
            <a:avLst/>
          </a:prstGeom>
          <a:noFill/>
        </p:spPr>
        <p:txBody>
          <a:bodyPr wrap="square" rtlCol="0">
            <a:spAutoFit/>
          </a:bodyPr>
          <a:lstStyle/>
          <a:p>
            <a:r>
              <a:rPr lang="es-ES" sz="1400" dirty="0"/>
              <a:t>San Erasmo fue obispo de </a:t>
            </a:r>
            <a:r>
              <a:rPr lang="es-ES" sz="1400" dirty="0" err="1"/>
              <a:t>Formia</a:t>
            </a:r>
            <a:r>
              <a:rPr lang="es-ES" sz="1400" dirty="0"/>
              <a:t>, cerca de Gaeta en Italia, durante el siglo V. Según la leyenda, los lombardos arrianos lo mataron y murió en la agonía más terrible. Bouts representa a San Erasmo prácticamente desnudo y tendido sobre una tabla, a la que está atado de manos y pies. Le han hecho un agujero en el vientre y le han atado un extremo de los intestinos a un cabrestante. Dos verdugos se afanan en destriparlo. Uno es viejo y calvo, y trabaja con las mangas arremangadas, enrollando el mango del cabrestante con gran vigor. El otro es joven; parece perturbado por lo que está sucediendo y realiza su tarea con menos entusiasmo. Detrás de ellos hay una figura barbuda, vestida con un rico abrigo de brocado azul y dorado adornado con piel. que observa a los torturadores con una actitud sencilla y digna. Por la forma en que se apoya en su bastón, se podría pensar que estaba supervisando alguna formalidad administrativa. De los tres hombres que lo acompañan, solo uno mira directamente hacia la escena, mientras que los otros dos lo ignoran como si se tratara de un evento sin importancia</a:t>
            </a:r>
          </a:p>
        </p:txBody>
      </p:sp>
    </p:spTree>
    <p:extLst>
      <p:ext uri="{BB962C8B-B14F-4D97-AF65-F5344CB8AC3E}">
        <p14:creationId xmlns:p14="http://schemas.microsoft.com/office/powerpoint/2010/main" val="1158065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16018" y="483518"/>
            <a:ext cx="4427982" cy="720080"/>
          </a:xfrm>
        </p:spPr>
        <p:txBody>
          <a:bodyPr anchor="t">
            <a:normAutofit/>
          </a:bodyPr>
          <a:lstStyle/>
          <a:p>
            <a:r>
              <a:rPr lang="es-ES" sz="2000" b="1" dirty="0"/>
              <a:t>1458. </a:t>
            </a:r>
            <a:r>
              <a:rPr lang="es-ES" sz="2000" b="1" dirty="0" err="1"/>
              <a:t>Dirck</a:t>
            </a:r>
            <a:r>
              <a:rPr lang="es-ES" sz="2000" b="1" dirty="0"/>
              <a:t> Bouts. Martirio de San Erasmo. Sint-</a:t>
            </a:r>
            <a:r>
              <a:rPr lang="es-ES" sz="2000" b="1" dirty="0" err="1"/>
              <a:t>Pieterskerk</a:t>
            </a:r>
            <a:r>
              <a:rPr lang="es-ES" sz="2000" b="1" dirty="0"/>
              <a:t>, </a:t>
            </a:r>
            <a:r>
              <a:rPr lang="es-ES" sz="2000" b="1" dirty="0" err="1"/>
              <a:t>Leuven</a:t>
            </a:r>
            <a:endParaRPr lang="es-ES" sz="20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1203598"/>
            <a:ext cx="4572000" cy="2332653"/>
          </a:xfrm>
          <a:prstGeom prst="rect">
            <a:avLst/>
          </a:prstGeom>
        </p:spPr>
      </p:pic>
      <p:sp>
        <p:nvSpPr>
          <p:cNvPr id="4" name="3 CuadroTexto"/>
          <p:cNvSpPr txBox="1"/>
          <p:nvPr/>
        </p:nvSpPr>
        <p:spPr>
          <a:xfrm>
            <a:off x="144018" y="267494"/>
            <a:ext cx="4427982" cy="4616648"/>
          </a:xfrm>
          <a:prstGeom prst="rect">
            <a:avLst/>
          </a:prstGeom>
          <a:noFill/>
        </p:spPr>
        <p:txBody>
          <a:bodyPr wrap="square" rtlCol="0">
            <a:spAutoFit/>
          </a:bodyPr>
          <a:lstStyle/>
          <a:p>
            <a:r>
              <a:rPr lang="es-ES" sz="1400" dirty="0"/>
              <a:t>A pesar de la horrible naturaleza del acto, no hay señales de sangre en ninguna parte. Las alas del tríptico muestran, a la izquierda, San Jerónimo resplandeciente con su túnica de cardenal, con su emblemático león a sus pies, y a la derecha, San Bernardo con hábito sencillo y sosteniendo el cayado de su abad en una mano. Detrás de las figuras, un paisaje se extiende a través de los tres paneles del tríptico. Las verdes colinas y las carreteras que las separan se han identificado con el paisaje ondulado de Lovaina. El brillo de la luz y los colores en los que se representa la naturaleza aquí es tan extraordinario que uno siente que debe ser el resultado del primer ejercicio de pintura al aire libre. Bouts era un maestro del arte del paisaje, como ya sabía su contemporáneo </a:t>
            </a:r>
            <a:r>
              <a:rPr lang="es-ES" sz="1400" dirty="0" err="1"/>
              <a:t>Johannus</a:t>
            </a:r>
            <a:r>
              <a:rPr lang="es-ES" sz="1400" dirty="0"/>
              <a:t> </a:t>
            </a:r>
            <a:r>
              <a:rPr lang="es-ES" sz="1400" dirty="0" err="1"/>
              <a:t>Molanus</a:t>
            </a:r>
            <a:r>
              <a:rPr lang="es-ES" sz="1400" dirty="0"/>
              <a:t>. Incluso un tema tan brutal como el destripamiento de Erasmo, cuando está envuelto en la luz etérea de Bouts, está investido de cierta tranquilidad. La naturaleza ya no es una decoración artificial, un telón de fondo teatral obviamente falso, como aparece en la pintura italiana del siglo XV, sino una atmósfera rendida hasta el último detalle, donde se ha prestado mucha atención a cada matiz de color.</a:t>
            </a:r>
          </a:p>
        </p:txBody>
      </p:sp>
    </p:spTree>
    <p:extLst>
      <p:ext uri="{BB962C8B-B14F-4D97-AF65-F5344CB8AC3E}">
        <p14:creationId xmlns:p14="http://schemas.microsoft.com/office/powerpoint/2010/main" val="4273044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4272325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968552" cy="4598019"/>
          </a:xfrm>
        </p:spPr>
        <p:txBody>
          <a:bodyPr anchor="t">
            <a:normAutofit/>
          </a:bodyPr>
          <a:lstStyle/>
          <a:p>
            <a:pPr algn="l"/>
            <a:r>
              <a:rPr lang="es-ES" sz="2400" dirty="0"/>
              <a:t>1460. </a:t>
            </a:r>
            <a:r>
              <a:rPr lang="es-ES" sz="2400" dirty="0" err="1"/>
              <a:t>Dirck</a:t>
            </a:r>
            <a:r>
              <a:rPr lang="es-ES" sz="2400" dirty="0"/>
              <a:t> Bouts. Lamentación sobre Cristo. Museo del Louvre.</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2526" y="0"/>
            <a:ext cx="3721474" cy="5143500"/>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824536" cy="4598019"/>
          </a:xfrm>
        </p:spPr>
        <p:txBody>
          <a:bodyPr anchor="t">
            <a:normAutofit/>
          </a:bodyPr>
          <a:lstStyle/>
          <a:p>
            <a:pPr algn="l"/>
            <a:r>
              <a:rPr lang="es-ES" sz="2400" dirty="0"/>
              <a:t>1462 - 1464. </a:t>
            </a:r>
            <a:r>
              <a:rPr lang="es-ES" sz="2400" dirty="0" err="1"/>
              <a:t>Dirck</a:t>
            </a:r>
            <a:r>
              <a:rPr lang="es-ES" sz="2400" dirty="0"/>
              <a:t> Bouts. </a:t>
            </a:r>
            <a:r>
              <a:rPr lang="es-ES" sz="2400" dirty="0" err="1"/>
              <a:t>Ecce</a:t>
            </a:r>
            <a:r>
              <a:rPr lang="es-ES" sz="2400" dirty="0"/>
              <a:t> Agnus Dei. </a:t>
            </a:r>
            <a:r>
              <a:rPr lang="es-ES" sz="2400" dirty="0" err="1"/>
              <a:t>Alte</a:t>
            </a:r>
            <a:r>
              <a:rPr lang="es-ES" sz="2400" dirty="0"/>
              <a:t> </a:t>
            </a:r>
            <a:r>
              <a:rPr lang="es-ES" sz="2400" dirty="0" err="1"/>
              <a:t>Pinakothek</a:t>
            </a:r>
            <a:r>
              <a:rPr lang="es-ES" sz="2400" dirty="0"/>
              <a:t>, </a:t>
            </a:r>
            <a:r>
              <a:rPr lang="es-ES" sz="2400" dirty="0" err="1"/>
              <a:t>Munich</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080" y="11008"/>
            <a:ext cx="3851920" cy="5132492"/>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635896" y="267494"/>
            <a:ext cx="2016224" cy="4752528"/>
          </a:xfrm>
        </p:spPr>
        <p:txBody>
          <a:bodyPr anchor="t">
            <a:normAutofit fontScale="90000"/>
          </a:bodyPr>
          <a:lstStyle/>
          <a:p>
            <a:pPr algn="l"/>
            <a:r>
              <a:rPr lang="en-US" sz="2400" dirty="0"/>
              <a:t>1462. </a:t>
            </a:r>
            <a:r>
              <a:rPr lang="en-US" sz="2400" dirty="0" err="1"/>
              <a:t>Dirck</a:t>
            </a:r>
            <a:r>
              <a:rPr lang="en-US" sz="2400" dirty="0"/>
              <a:t> Bouts. </a:t>
            </a:r>
            <a:br>
              <a:rPr lang="en-US" sz="2400" dirty="0"/>
            </a:br>
            <a:br>
              <a:rPr lang="en-US" sz="2400" dirty="0"/>
            </a:br>
            <a:r>
              <a:rPr lang="en-US" sz="2400" dirty="0" err="1"/>
              <a:t>Retrato</a:t>
            </a:r>
            <a:r>
              <a:rPr lang="en-US" sz="2400" dirty="0"/>
              <a:t> de hombre. Smith College Museum of Art, Northampton</a:t>
            </a:r>
            <a:br>
              <a:rPr lang="en-US" sz="2400" dirty="0"/>
            </a:br>
            <a:br>
              <a:rPr lang="en-US" sz="2400" dirty="0"/>
            </a:br>
            <a:r>
              <a:rPr lang="es-ES" sz="2400" dirty="0"/>
              <a:t>Retrato de hombre. National Gallery, Londres.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46227" y="0"/>
            <a:ext cx="3397773" cy="5259710"/>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1" y="699542"/>
            <a:ext cx="3466287" cy="4443958"/>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7FAD2E9-721B-4AFE-BA9A-87E543F2AEA0}"/>
              </a:ext>
            </a:extLst>
          </p:cNvPr>
          <p:cNvSpPr>
            <a:spLocks noGrp="1"/>
          </p:cNvSpPr>
          <p:nvPr>
            <p:ph idx="1"/>
          </p:nvPr>
        </p:nvSpPr>
        <p:spPr>
          <a:xfrm>
            <a:off x="457200" y="267494"/>
            <a:ext cx="8435280" cy="4608512"/>
          </a:xfrm>
        </p:spPr>
        <p:txBody>
          <a:bodyPr>
            <a:normAutofit fontScale="92500" lnSpcReduction="20000"/>
          </a:bodyPr>
          <a:lstStyle/>
          <a:p>
            <a:pPr algn="l"/>
            <a:r>
              <a:rPr lang="es-ES" sz="1800" b="0" i="0" dirty="0">
                <a:effectLst/>
              </a:rPr>
              <a:t>Un hombre de pelo rubio se para en un interior, mirando más allá de nosotros en la distancia. Detrás de él hay una ventana abierta; aunque podemos ver un paisaje con una iglesia a lo lejos. Hay una fecha, 1462, en la pared detrás de él; curiosamente, los tres primeros números parecen estar tallados en el yeso, mientras que el cuarto se encuentra orgulloso de él.</a:t>
            </a:r>
          </a:p>
          <a:p>
            <a:pPr algn="l"/>
            <a:r>
              <a:rPr lang="es-ES" sz="1800" b="0" i="0" dirty="0">
                <a:effectLst/>
              </a:rPr>
              <a:t>El vestido del hombre es sobrio pero distintivo. Su único color es inusual para la época, pero no es el vestido de un hombre pobre. Su túnica y sombrero rojos opacos parecen ser de lana y sus mangas, que están cortadas y abotonadas en la parte superior de su brazo, están forradas y recortadas con pelaje marrón. Debajo de este lleva un doblete del mismo color con un cuello de pie, posiblemente de terciopelo. Su camisa blanca es visible en su garganta. Sus manos parecen descansar sobre el marco, una ilusión posiblemente reforzada por el marco original, que ahora falta.</a:t>
            </a:r>
          </a:p>
          <a:p>
            <a:pPr algn="l"/>
            <a:r>
              <a:rPr lang="es-ES" sz="1800" b="0" i="0" dirty="0">
                <a:effectLst/>
              </a:rPr>
              <a:t>Este es el retrato más antiguo </a:t>
            </a:r>
            <a:r>
              <a:rPr lang="es-ES" sz="1800" b="0" i="0" dirty="0" err="1">
                <a:effectLst/>
              </a:rPr>
              <a:t>datable</a:t>
            </a:r>
            <a:r>
              <a:rPr lang="es-ES" sz="1800" b="0" i="0" dirty="0">
                <a:effectLst/>
              </a:rPr>
              <a:t>, y solo fechado, atribuido a Dirk Bouts. Aunque Bouts sabía todo sobre los puntos de fuga, la perspectiva de la ventana está distorsionada, tal vez por razones estéticas. La alternancia de luces y sombras a través del retrato está maravillosamente inventada para que el lado iluminado de la cara del cuidador se siluetee contra el vidrio sombreado del obturador, mientras que el lado sombreado de su sombrero y cara se silueta contra la pared iluminada detrás. La idea de hacer que las manos de la niñera parecieran descansar sobre el marco había sido desarrollada por Robert Campin (compare esto con </a:t>
            </a:r>
            <a:r>
              <a:rPr lang="es-ES" sz="1800" b="0" i="1" dirty="0">
                <a:effectLst/>
              </a:rPr>
              <a:t>Una mujer) </a:t>
            </a:r>
            <a:r>
              <a:rPr lang="es-ES" sz="1800" b="0" i="0" dirty="0">
                <a:effectLst/>
              </a:rPr>
              <a:t>y Rogier van der Weyden (como en su </a:t>
            </a:r>
            <a:r>
              <a:rPr lang="es-ES" sz="1800" b="0" i="1" dirty="0">
                <a:effectLst/>
              </a:rPr>
              <a:t>Retrato de una dama).</a:t>
            </a:r>
            <a:endParaRPr lang="es-ES" sz="1800" b="0" i="0" dirty="0">
              <a:effectLst/>
            </a:endParaRPr>
          </a:p>
        </p:txBody>
      </p:sp>
    </p:spTree>
    <p:extLst>
      <p:ext uri="{BB962C8B-B14F-4D97-AF65-F5344CB8AC3E}">
        <p14:creationId xmlns:p14="http://schemas.microsoft.com/office/powerpoint/2010/main" val="4229394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7FAD2E9-721B-4AFE-BA9A-87E543F2AEA0}"/>
              </a:ext>
            </a:extLst>
          </p:cNvPr>
          <p:cNvSpPr>
            <a:spLocks noGrp="1"/>
          </p:cNvSpPr>
          <p:nvPr>
            <p:ph idx="1"/>
          </p:nvPr>
        </p:nvSpPr>
        <p:spPr>
          <a:xfrm>
            <a:off x="457200" y="267494"/>
            <a:ext cx="8229600" cy="4327129"/>
          </a:xfrm>
        </p:spPr>
        <p:txBody>
          <a:bodyPr>
            <a:normAutofit fontScale="47500" lnSpcReduction="20000"/>
          </a:bodyPr>
          <a:lstStyle/>
          <a:p>
            <a:pPr algn="l"/>
            <a:r>
              <a:rPr lang="es-ES" sz="3800" b="0" i="0" dirty="0">
                <a:effectLst/>
              </a:rPr>
              <a:t>No estamos seguros de quién es el cuidador, pero podría ser Jan van </a:t>
            </a:r>
            <a:r>
              <a:rPr lang="es-ES" sz="3800" b="0" i="0" dirty="0" err="1">
                <a:effectLst/>
              </a:rPr>
              <a:t>Winckele</a:t>
            </a:r>
            <a:r>
              <a:rPr lang="es-ES" sz="3800" b="0" i="0" dirty="0">
                <a:effectLst/>
              </a:rPr>
              <a:t>, un ciudadano prominente de Lovaina, donde Bouts vivía en la década de 1460, y un amigo del artista. Era abogado y se graduó en la Universidad de Lovaina en 1449. Poseía al menos dos de las pinturas de Bouts y fue testigo de su voluntad. En 1462 van </a:t>
            </a:r>
            <a:r>
              <a:rPr lang="es-ES" sz="3800" b="0" i="0" dirty="0" err="1">
                <a:effectLst/>
              </a:rPr>
              <a:t>Winckele</a:t>
            </a:r>
            <a:r>
              <a:rPr lang="es-ES" sz="3800" b="0" i="0" dirty="0">
                <a:effectLst/>
              </a:rPr>
              <a:t> recibió un puesto importante en la administración de la universidad, y el retrato posiblemente se hizo para conmemorar este evento. La </a:t>
            </a:r>
            <a:r>
              <a:rPr lang="es-ES" sz="3800" b="0" i="0" dirty="0" err="1">
                <a:effectLst/>
              </a:rPr>
              <a:t>secuescencia</a:t>
            </a:r>
            <a:r>
              <a:rPr lang="es-ES" sz="3800" b="0" i="0" dirty="0">
                <a:effectLst/>
              </a:rPr>
              <a:t> de su vestimenta fue quizás una respuesta a las regulaciones de la universidad de Lovaina, que se quejaban de la vestimenta "indecente" y establecían que los miembros de la universidad debían vestirse sobriamente en un solo color. En 1467 George </a:t>
            </a:r>
            <a:r>
              <a:rPr lang="es-ES" sz="3800" b="0" i="0" dirty="0" err="1">
                <a:effectLst/>
              </a:rPr>
              <a:t>Lichton</a:t>
            </a:r>
            <a:r>
              <a:rPr lang="es-ES" sz="3800" b="0" i="0" dirty="0">
                <a:effectLst/>
              </a:rPr>
              <a:t>, un estudiante escocés en Lovaina, hizo bocetos de sus clases en un volumen de sus notas de conferencia. Estos muestran tanto a estudiantes como a maestros con túnicas rojas y sombreros con tallos distintivos en la parte superior.</a:t>
            </a:r>
          </a:p>
          <a:p>
            <a:pPr algn="l"/>
            <a:r>
              <a:rPr lang="es-ES" sz="3800" b="0" i="0" dirty="0">
                <a:effectLst/>
              </a:rPr>
              <a:t>En su voluntad, van </a:t>
            </a:r>
            <a:r>
              <a:rPr lang="es-ES" sz="3800" b="0" i="0" dirty="0" err="1">
                <a:effectLst/>
              </a:rPr>
              <a:t>Winckele</a:t>
            </a:r>
            <a:r>
              <a:rPr lang="es-ES" sz="3800" b="0" i="0" dirty="0">
                <a:effectLst/>
              </a:rPr>
              <a:t> estableció que si sus hijos morían sin herederos, todos sus bienes debían destinarse a la fundación de un colegio de abogados. Su hijo, también Jan, murió sin hijos y en 1555 el </a:t>
            </a:r>
            <a:r>
              <a:rPr lang="es-ES" sz="3800" b="0" i="0" dirty="0" err="1">
                <a:effectLst/>
              </a:rPr>
              <a:t>Collegium</a:t>
            </a:r>
            <a:r>
              <a:rPr lang="es-ES" sz="3800" b="0" i="0" dirty="0">
                <a:effectLst/>
              </a:rPr>
              <a:t> </a:t>
            </a:r>
            <a:r>
              <a:rPr lang="es-ES" sz="3800" b="0" i="0" dirty="0" err="1">
                <a:effectLst/>
              </a:rPr>
              <a:t>Winckelianum</a:t>
            </a:r>
            <a:r>
              <a:rPr lang="es-ES" sz="3800" b="0" i="0" dirty="0">
                <a:effectLst/>
              </a:rPr>
              <a:t> se estableció en el sitio de su casa familiar. Es posible que este retrato fuera al Colegio, que cerró en 1797. En la década de 1830, el retrato estaba en una colección privada en Londres.</a:t>
            </a:r>
          </a:p>
          <a:p>
            <a:endParaRPr lang="es-ES" dirty="0"/>
          </a:p>
        </p:txBody>
      </p:sp>
    </p:spTree>
    <p:extLst>
      <p:ext uri="{BB962C8B-B14F-4D97-AF65-F5344CB8AC3E}">
        <p14:creationId xmlns:p14="http://schemas.microsoft.com/office/powerpoint/2010/main" val="607894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r>
              <a:rPr lang="es-ES" sz="2400" dirty="0"/>
              <a:t>1464 - 1467. </a:t>
            </a:r>
            <a:r>
              <a:rPr lang="es-ES" sz="2400" dirty="0" err="1"/>
              <a:t>Dirck</a:t>
            </a:r>
            <a:r>
              <a:rPr lang="es-ES" sz="2400" dirty="0"/>
              <a:t> Bouts. Paneles de los Sacramentos. Sint-</a:t>
            </a:r>
            <a:r>
              <a:rPr lang="es-ES" sz="2400" dirty="0" err="1"/>
              <a:t>Pieterskerk</a:t>
            </a:r>
            <a:r>
              <a:rPr lang="es-ES" sz="2400" dirty="0"/>
              <a:t>, </a:t>
            </a:r>
            <a:r>
              <a:rPr lang="es-ES" sz="2400" dirty="0" err="1"/>
              <a:t>Leuven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9177" y="411510"/>
            <a:ext cx="6469163" cy="4083918"/>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05978"/>
            <a:ext cx="4680520" cy="4814044"/>
          </a:xfrm>
        </p:spPr>
        <p:txBody>
          <a:bodyPr anchor="t">
            <a:normAutofit fontScale="90000"/>
          </a:bodyPr>
          <a:lstStyle/>
          <a:p>
            <a:pPr algn="l"/>
            <a:r>
              <a:rPr lang="es-ES" sz="2400" dirty="0"/>
              <a:t>1464 - 1467. </a:t>
            </a:r>
            <a:r>
              <a:rPr lang="es-ES" sz="2400" dirty="0" err="1"/>
              <a:t>Dirck</a:t>
            </a:r>
            <a:r>
              <a:rPr lang="es-ES" sz="2400" dirty="0"/>
              <a:t> Bouts. Paneles de los Sacramentos. Última cena. Sint-</a:t>
            </a:r>
            <a:r>
              <a:rPr lang="es-ES" sz="2400" dirty="0" err="1"/>
              <a:t>Pieterskerk</a:t>
            </a:r>
            <a:r>
              <a:rPr lang="es-ES" sz="2400" dirty="0"/>
              <a:t>, </a:t>
            </a:r>
            <a:r>
              <a:rPr lang="es-ES" sz="2400" dirty="0" err="1"/>
              <a:t>Leuven</a:t>
            </a:r>
            <a:r>
              <a:rPr lang="es-ES" sz="2400" dirty="0"/>
              <a:t>.</a:t>
            </a:r>
            <a:br>
              <a:rPr lang="es-ES" sz="2400" dirty="0"/>
            </a:br>
            <a:r>
              <a:rPr lang="es-ES" sz="2000" dirty="0">
                <a:effectLst/>
                <a:ea typeface="Calibri" panose="020F0502020204030204" pitchFamily="34" charset="0"/>
              </a:rPr>
              <a:t>La </a:t>
            </a:r>
            <a:r>
              <a:rPr lang="es-ES" sz="2000" i="1" dirty="0">
                <a:effectLst/>
                <a:ea typeface="Calibri" panose="020F0502020204030204" pitchFamily="34" charset="0"/>
                <a:cs typeface="Times New Roman" panose="02020603050405020304" pitchFamily="18" charset="0"/>
              </a:rPr>
              <a:t>Última Cena</a:t>
            </a:r>
            <a:r>
              <a:rPr lang="es-ES" sz="2000" dirty="0">
                <a:effectLst/>
                <a:ea typeface="Calibri" panose="020F0502020204030204" pitchFamily="34" charset="0"/>
              </a:rPr>
              <a:t> es el panel central del </a:t>
            </a:r>
            <a:r>
              <a:rPr lang="es-ES" sz="2000" i="1" dirty="0">
                <a:effectLst/>
                <a:ea typeface="Calibri" panose="020F0502020204030204" pitchFamily="34" charset="0"/>
              </a:rPr>
              <a:t>Retablo del Santo Sacramento</a:t>
            </a:r>
            <a:r>
              <a:rPr lang="es-ES" sz="2000" dirty="0">
                <a:effectLst/>
                <a:ea typeface="Calibri" panose="020F0502020204030204" pitchFamily="34" charset="0"/>
              </a:rPr>
              <a:t>, comisionado a Bouts por la Confraternidad del Santo Sacramento de Lovaina en </a:t>
            </a:r>
            <a:r>
              <a:rPr lang="es-ES" sz="2000" dirty="0">
                <a:effectLst/>
                <a:ea typeface="Calibri" panose="020F0502020204030204" pitchFamily="34" charset="0"/>
                <a:cs typeface="Times New Roman" panose="02020603050405020304" pitchFamily="18" charset="0"/>
              </a:rPr>
              <a:t>1464</a:t>
            </a:r>
            <a:r>
              <a:rPr lang="es-ES" sz="2000" dirty="0">
                <a:effectLst/>
                <a:ea typeface="Calibri" panose="020F0502020204030204" pitchFamily="34" charset="0"/>
              </a:rPr>
              <a:t>, con destino a la iglesia de Sint-</a:t>
            </a:r>
            <a:r>
              <a:rPr lang="es-ES" sz="2000" dirty="0" err="1">
                <a:effectLst/>
                <a:ea typeface="Calibri" panose="020F0502020204030204" pitchFamily="34" charset="0"/>
              </a:rPr>
              <a:t>Pieterskerk</a:t>
            </a:r>
            <a:r>
              <a:rPr lang="es-ES" sz="2000" dirty="0">
                <a:effectLst/>
                <a:ea typeface="Calibri" panose="020F0502020204030204" pitchFamily="34" charset="0"/>
              </a:rPr>
              <a:t> (San Pedro de Lovaina). Todas las </a:t>
            </a:r>
            <a:r>
              <a:rPr lang="es-ES" sz="2000" dirty="0">
                <a:effectLst/>
                <a:ea typeface="Calibri" panose="020F0502020204030204" pitchFamily="34" charset="0"/>
                <a:cs typeface="Times New Roman" panose="02020603050405020304" pitchFamily="18" charset="0"/>
              </a:rPr>
              <a:t>ortogonales</a:t>
            </a:r>
            <a:r>
              <a:rPr lang="es-ES" sz="2000" dirty="0">
                <a:effectLst/>
                <a:ea typeface="Calibri" panose="020F0502020204030204" pitchFamily="34" charset="0"/>
              </a:rPr>
              <a:t> (líneas imaginarias perpendiculares al plano de la pintura que convergen en el punto de fuga) del cuarto central se dirigen a un único punto en el centro del tapiz, sobre la cabeza de Cristo. Sin embargo, el pequeño cuarto del costado tiene su propio punto de fuga, y ni este ni el del cuarto principal caen sobre el horizonte del paisaje visto a través de las ventanas.</a:t>
            </a:r>
            <a:endParaRPr lang="es-ES" sz="20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60032" y="-92461"/>
            <a:ext cx="4283968" cy="5235961"/>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F6554FA-3B65-4D3F-972F-189EB7FB6816}"/>
              </a:ext>
            </a:extLst>
          </p:cNvPr>
          <p:cNvSpPr>
            <a:spLocks noGrp="1"/>
          </p:cNvSpPr>
          <p:nvPr>
            <p:ph idx="1"/>
          </p:nvPr>
        </p:nvSpPr>
        <p:spPr>
          <a:xfrm>
            <a:off x="251520" y="123478"/>
            <a:ext cx="8640960" cy="4752528"/>
          </a:xfrm>
        </p:spPr>
        <p:txBody>
          <a:bodyPr>
            <a:normAutofit lnSpcReduction="10000"/>
          </a:bodyPr>
          <a:lstStyle/>
          <a:p>
            <a:r>
              <a:rPr lang="es-ES" sz="2000" dirty="0">
                <a:effectLst/>
                <a:ea typeface="Calibri" panose="020F0502020204030204" pitchFamily="34" charset="0"/>
              </a:rPr>
              <a:t>La </a:t>
            </a:r>
            <a:r>
              <a:rPr lang="es-ES" sz="2000" i="1" dirty="0">
                <a:effectLst/>
                <a:ea typeface="Calibri" panose="020F0502020204030204" pitchFamily="34" charset="0"/>
              </a:rPr>
              <a:t>Última Cena</a:t>
            </a:r>
            <a:r>
              <a:rPr lang="es-ES" sz="2000" dirty="0">
                <a:effectLst/>
                <a:ea typeface="Calibri" panose="020F0502020204030204" pitchFamily="34" charset="0"/>
              </a:rPr>
              <a:t> es el segundo trabajo fechado (después de </a:t>
            </a:r>
            <a:r>
              <a:rPr lang="es-ES" sz="2000" i="1" dirty="0">
                <a:effectLst/>
                <a:ea typeface="Calibri" panose="020F0502020204030204" pitchFamily="34" charset="0"/>
              </a:rPr>
              <a:t>Virgen y Niño con san Jerónimo y san Francisco</a:t>
            </a:r>
            <a:r>
              <a:rPr lang="es-ES" sz="2000" dirty="0">
                <a:effectLst/>
                <a:ea typeface="Calibri" panose="020F0502020204030204" pitchFamily="34" charset="0"/>
              </a:rPr>
              <a:t> de </a:t>
            </a:r>
            <a:r>
              <a:rPr lang="es-ES" sz="2000" dirty="0">
                <a:effectLst/>
                <a:ea typeface="Calibri" panose="020F0502020204030204" pitchFamily="34" charset="0"/>
                <a:cs typeface="Times New Roman" panose="02020603050405020304" pitchFamily="18" charset="0"/>
              </a:rPr>
              <a:t>Petrus </a:t>
            </a:r>
            <a:r>
              <a:rPr lang="es-ES" sz="2000" dirty="0" err="1">
                <a:effectLst/>
                <a:ea typeface="Calibri" panose="020F0502020204030204" pitchFamily="34" charset="0"/>
                <a:cs typeface="Times New Roman" panose="02020603050405020304" pitchFamily="18" charset="0"/>
              </a:rPr>
              <a:t>Christus</a:t>
            </a:r>
            <a:r>
              <a:rPr lang="es-ES" sz="2000" dirty="0">
                <a:effectLst/>
                <a:ea typeface="Calibri" panose="020F0502020204030204" pitchFamily="34" charset="0"/>
              </a:rPr>
              <a:t> en </a:t>
            </a:r>
            <a:r>
              <a:rPr lang="es-ES" sz="2000" dirty="0">
                <a:effectLst/>
                <a:ea typeface="Calibri" panose="020F0502020204030204" pitchFamily="34" charset="0"/>
                <a:cs typeface="Times New Roman" panose="02020603050405020304" pitchFamily="18" charset="0"/>
              </a:rPr>
              <a:t>Fráncfort</a:t>
            </a:r>
            <a:r>
              <a:rPr lang="es-ES" sz="2000" dirty="0">
                <a:effectLst/>
                <a:ea typeface="Calibri" panose="020F0502020204030204" pitchFamily="34" charset="0"/>
              </a:rPr>
              <a:t>, de 1457) en mostrar la perspectiva lineal </a:t>
            </a:r>
            <a:r>
              <a:rPr lang="es-ES" sz="2000" dirty="0">
                <a:effectLst/>
                <a:ea typeface="Calibri" panose="020F0502020204030204" pitchFamily="34" charset="0"/>
                <a:cs typeface="Times New Roman" panose="02020603050405020304" pitchFamily="18" charset="0"/>
              </a:rPr>
              <a:t>italiana</a:t>
            </a:r>
            <a:r>
              <a:rPr lang="es-ES" sz="2000" dirty="0">
                <a:effectLst/>
                <a:ea typeface="Calibri" panose="020F0502020204030204" pitchFamily="34" charset="0"/>
              </a:rPr>
              <a:t>. </a:t>
            </a:r>
          </a:p>
          <a:p>
            <a:r>
              <a:rPr lang="es-ES" sz="2000" dirty="0">
                <a:effectLst/>
                <a:ea typeface="Calibri" panose="020F0502020204030204" pitchFamily="34" charset="0"/>
              </a:rPr>
              <a:t>Los eruditos han reseñado además que esta </a:t>
            </a:r>
            <a:r>
              <a:rPr lang="es-ES" sz="2000" i="1" dirty="0">
                <a:effectLst/>
                <a:ea typeface="Calibri" panose="020F0502020204030204" pitchFamily="34" charset="0"/>
              </a:rPr>
              <a:t>Última Cena</a:t>
            </a:r>
            <a:r>
              <a:rPr lang="es-ES" sz="2000" dirty="0">
                <a:effectLst/>
                <a:ea typeface="Calibri" panose="020F0502020204030204" pitchFamily="34" charset="0"/>
              </a:rPr>
              <a:t> fue la primera pintura al óleo flamenca representando </a:t>
            </a:r>
            <a:r>
              <a:rPr lang="es-ES" sz="2000" dirty="0">
                <a:effectLst/>
                <a:ea typeface="Calibri" panose="020F0502020204030204" pitchFamily="34" charset="0"/>
                <a:cs typeface="Times New Roman" panose="02020603050405020304" pitchFamily="18" charset="0"/>
              </a:rPr>
              <a:t>La Última Cena</a:t>
            </a:r>
            <a:r>
              <a:rPr lang="es-ES" sz="2000" dirty="0">
                <a:effectLst/>
                <a:ea typeface="Calibri" panose="020F0502020204030204" pitchFamily="34" charset="0"/>
              </a:rPr>
              <a:t>. </a:t>
            </a:r>
          </a:p>
          <a:p>
            <a:r>
              <a:rPr lang="es-ES" sz="2000" dirty="0">
                <a:effectLst/>
                <a:ea typeface="Calibri" panose="020F0502020204030204" pitchFamily="34" charset="0"/>
              </a:rPr>
              <a:t>En este panel central, Bouts no se concentró en la narrativa </a:t>
            </a:r>
            <a:r>
              <a:rPr lang="es-ES" sz="2000" dirty="0">
                <a:effectLst/>
                <a:ea typeface="Calibri" panose="020F0502020204030204" pitchFamily="34" charset="0"/>
                <a:cs typeface="Times New Roman" panose="02020603050405020304" pitchFamily="18" charset="0"/>
              </a:rPr>
              <a:t>bíblica</a:t>
            </a:r>
            <a:r>
              <a:rPr lang="es-ES" sz="2000" dirty="0">
                <a:effectLst/>
                <a:ea typeface="Calibri" panose="020F0502020204030204" pitchFamily="34" charset="0"/>
              </a:rPr>
              <a:t> en sí, sino que presenta a </a:t>
            </a:r>
            <a:r>
              <a:rPr lang="es-ES" sz="2000" dirty="0">
                <a:effectLst/>
                <a:ea typeface="Calibri" panose="020F0502020204030204" pitchFamily="34" charset="0"/>
                <a:cs typeface="Times New Roman" panose="02020603050405020304" pitchFamily="18" charset="0"/>
              </a:rPr>
              <a:t>Cristo</a:t>
            </a:r>
            <a:r>
              <a:rPr lang="es-ES" sz="2000" dirty="0">
                <a:effectLst/>
                <a:ea typeface="Calibri" panose="020F0502020204030204" pitchFamily="34" charset="0"/>
              </a:rPr>
              <a:t> en el papel de un sacerdote realizando la consagración de la hostia eucarística. </a:t>
            </a:r>
          </a:p>
          <a:p>
            <a:r>
              <a:rPr lang="es-ES" sz="2000" dirty="0">
                <a:effectLst/>
                <a:ea typeface="Calibri" panose="020F0502020204030204" pitchFamily="34" charset="0"/>
              </a:rPr>
              <a:t>Esto contrasta fuertemente con otras representaciones de la Última Cena, que generalmente se concentraban en la </a:t>
            </a:r>
            <a:r>
              <a:rPr lang="es-ES" sz="2000" dirty="0">
                <a:effectLst/>
                <a:ea typeface="Calibri" panose="020F0502020204030204" pitchFamily="34" charset="0"/>
                <a:cs typeface="Times New Roman" panose="02020603050405020304" pitchFamily="18" charset="0"/>
              </a:rPr>
              <a:t>traición de Judas</a:t>
            </a:r>
            <a:r>
              <a:rPr lang="es-ES" sz="2000" dirty="0">
                <a:effectLst/>
                <a:ea typeface="Calibri" panose="020F0502020204030204" pitchFamily="34" charset="0"/>
              </a:rPr>
              <a:t> o en Juan. </a:t>
            </a:r>
          </a:p>
          <a:p>
            <a:r>
              <a:rPr lang="es-ES" sz="2000" dirty="0">
                <a:effectLst/>
                <a:ea typeface="Calibri" panose="020F0502020204030204" pitchFamily="34" charset="0"/>
              </a:rPr>
              <a:t>Bouts además agregó complejidad a esta imagen incluyendo cuatro sirvientes (dos en la ventana y dos sirviendo), todos vestidos con atuendos flamencos. </a:t>
            </a:r>
          </a:p>
          <a:p>
            <a:r>
              <a:rPr lang="es-ES" sz="2000" dirty="0">
                <a:effectLst/>
                <a:ea typeface="Calibri" panose="020F0502020204030204" pitchFamily="34" charset="0"/>
              </a:rPr>
              <a:t>A pesar de haber sido identificados al principio como el propio artista y sus dos hijos, estos dos sirvientes probablemente sean retratos de miembros de la confraternidad, responsables de comisionar el retablo.</a:t>
            </a:r>
            <a:endParaRPr lang="es-ES" sz="3600" dirty="0"/>
          </a:p>
        </p:txBody>
      </p:sp>
    </p:spTree>
    <p:extLst>
      <p:ext uri="{BB962C8B-B14F-4D97-AF65-F5344CB8AC3E}">
        <p14:creationId xmlns:p14="http://schemas.microsoft.com/office/powerpoint/2010/main" val="566658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464496" cy="4598019"/>
          </a:xfrm>
        </p:spPr>
        <p:txBody>
          <a:bodyPr anchor="t">
            <a:normAutofit/>
          </a:bodyPr>
          <a:lstStyle/>
          <a:p>
            <a:pPr algn="l"/>
            <a:r>
              <a:rPr lang="es-ES" sz="2400" dirty="0"/>
              <a:t>1464 - 1467. </a:t>
            </a:r>
            <a:r>
              <a:rPr lang="es-ES" sz="2400" dirty="0" err="1"/>
              <a:t>Dirck</a:t>
            </a:r>
            <a:r>
              <a:rPr lang="es-ES" sz="2400" dirty="0"/>
              <a:t> Bouts. Paneles de los Sacramentos. Encuentro de Abraham y Melquiades. Sint-</a:t>
            </a:r>
            <a:r>
              <a:rPr lang="es-ES" sz="2400" dirty="0" err="1"/>
              <a:t>Pieterskerk</a:t>
            </a:r>
            <a:r>
              <a:rPr lang="es-ES" sz="2400" dirty="0"/>
              <a:t>, </a:t>
            </a:r>
            <a:r>
              <a:rPr lang="es-ES" sz="2400" dirty="0" err="1"/>
              <a:t>Leuven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8" y="-62610"/>
            <a:ext cx="4161189" cy="5206110"/>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80520" cy="4598019"/>
          </a:xfrm>
        </p:spPr>
        <p:txBody>
          <a:bodyPr anchor="t">
            <a:normAutofit/>
          </a:bodyPr>
          <a:lstStyle/>
          <a:p>
            <a:pPr algn="l"/>
            <a:r>
              <a:rPr lang="es-ES" sz="2400" dirty="0"/>
              <a:t>1464 - 1467. </a:t>
            </a:r>
            <a:r>
              <a:rPr lang="es-ES" sz="2400" dirty="0" err="1"/>
              <a:t>Dirck</a:t>
            </a:r>
            <a:r>
              <a:rPr lang="es-ES" sz="2400" dirty="0"/>
              <a:t> Bouts. Paneles de los Sacramentos. Fiesta de la Pascua. Sint-</a:t>
            </a:r>
            <a:r>
              <a:rPr lang="es-ES" sz="2400" dirty="0" err="1"/>
              <a:t>Pieterskerk</a:t>
            </a:r>
            <a:r>
              <a:rPr lang="es-ES" sz="2400" dirty="0"/>
              <a:t>, </a:t>
            </a:r>
            <a:r>
              <a:rPr lang="es-ES" sz="2400" dirty="0" err="1"/>
              <a:t>Leuven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0"/>
            <a:ext cx="4092698" cy="5161347"/>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80520" cy="4598019"/>
          </a:xfrm>
        </p:spPr>
        <p:txBody>
          <a:bodyPr anchor="t">
            <a:normAutofit/>
          </a:bodyPr>
          <a:lstStyle/>
          <a:p>
            <a:pPr algn="l"/>
            <a:r>
              <a:rPr lang="es-ES" sz="2400" dirty="0"/>
              <a:t>1464 - 1467. </a:t>
            </a:r>
            <a:r>
              <a:rPr lang="es-ES" sz="2400" dirty="0" err="1"/>
              <a:t>Dirck</a:t>
            </a:r>
            <a:r>
              <a:rPr lang="es-ES" sz="2400" dirty="0"/>
              <a:t> Bouts. Paneles de los Sacramentos. Recogida del Maná. Sint-</a:t>
            </a:r>
            <a:r>
              <a:rPr lang="es-ES" sz="2400" dirty="0" err="1"/>
              <a:t>Pieterskerk</a:t>
            </a:r>
            <a:r>
              <a:rPr lang="es-ES" sz="2400" dirty="0"/>
              <a:t>, </a:t>
            </a:r>
            <a:r>
              <a:rPr lang="es-ES" sz="2400" dirty="0" err="1"/>
              <a:t>Leuven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425" y="0"/>
            <a:ext cx="4089355" cy="5143500"/>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80520" cy="4598019"/>
          </a:xfrm>
        </p:spPr>
        <p:txBody>
          <a:bodyPr anchor="t">
            <a:normAutofit/>
          </a:bodyPr>
          <a:lstStyle/>
          <a:p>
            <a:pPr algn="l"/>
            <a:r>
              <a:rPr lang="es-ES" sz="2400" dirty="0"/>
              <a:t>1464 - 1467. </a:t>
            </a:r>
            <a:r>
              <a:rPr lang="es-ES" sz="2400" dirty="0" err="1"/>
              <a:t>Dirck</a:t>
            </a:r>
            <a:r>
              <a:rPr lang="es-ES" sz="2400" dirty="0"/>
              <a:t> Bouts. Paneles de los Sacramentos. El profeta Elías en el desierto. Sint-</a:t>
            </a:r>
            <a:r>
              <a:rPr lang="es-ES" sz="2400" dirty="0" err="1"/>
              <a:t>Pieterskerk</a:t>
            </a:r>
            <a:r>
              <a:rPr lang="es-ES" sz="2400" dirty="0"/>
              <a:t>, </a:t>
            </a:r>
            <a:r>
              <a:rPr lang="es-ES" sz="2400" dirty="0" err="1"/>
              <a:t>Leuven</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16803" y="51470"/>
            <a:ext cx="4048434" cy="5092030"/>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08512" cy="4598019"/>
          </a:xfrm>
        </p:spPr>
        <p:txBody>
          <a:bodyPr anchor="t">
            <a:normAutofit/>
          </a:bodyPr>
          <a:lstStyle/>
          <a:p>
            <a:pPr algn="l"/>
            <a:r>
              <a:rPr lang="en-US" sz="2400" dirty="0"/>
              <a:t>1465 - 1470. </a:t>
            </a:r>
            <a:r>
              <a:rPr lang="en-US" sz="2400" dirty="0" err="1"/>
              <a:t>Dirck</a:t>
            </a:r>
            <a:r>
              <a:rPr lang="en-US" sz="2400" dirty="0"/>
              <a:t> Bouts. Moises y la </a:t>
            </a:r>
            <a:r>
              <a:rPr lang="en-US" sz="2400" dirty="0" err="1"/>
              <a:t>zarza</a:t>
            </a:r>
            <a:r>
              <a:rPr lang="en-US" sz="2400" dirty="0"/>
              <a:t> </a:t>
            </a:r>
            <a:r>
              <a:rPr lang="en-US" sz="2400" dirty="0" err="1"/>
              <a:t>ardiente</a:t>
            </a:r>
            <a:r>
              <a:rPr lang="en-US" sz="2400" dirty="0"/>
              <a:t>. Museum of Art, Philadelphia</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34002"/>
            <a:ext cx="4067944" cy="5129318"/>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12568" cy="4598019"/>
          </a:xfrm>
        </p:spPr>
        <p:txBody>
          <a:bodyPr anchor="t">
            <a:normAutofit/>
          </a:bodyPr>
          <a:lstStyle/>
          <a:p>
            <a:pPr algn="l"/>
            <a:r>
              <a:rPr lang="es-ES" sz="2400" dirty="0"/>
              <a:t>1465 - 1470. </a:t>
            </a:r>
            <a:r>
              <a:rPr lang="es-ES" sz="2400" dirty="0" err="1"/>
              <a:t>Dirck</a:t>
            </a:r>
            <a:r>
              <a:rPr lang="es-ES" sz="2400" dirty="0"/>
              <a:t> Bouts. Virgen con niño. Museo Correr, Venecia.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120" y="41064"/>
            <a:ext cx="3491880" cy="5111239"/>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05978"/>
            <a:ext cx="5400600" cy="4814044"/>
          </a:xfrm>
        </p:spPr>
        <p:txBody>
          <a:bodyPr anchor="t">
            <a:normAutofit fontScale="90000"/>
          </a:bodyPr>
          <a:lstStyle/>
          <a:p>
            <a:pPr algn="l"/>
            <a:r>
              <a:rPr lang="es-ES" sz="2000" b="1" dirty="0"/>
              <a:t>1465 - 1470. Seguidor de </a:t>
            </a:r>
            <a:r>
              <a:rPr lang="es-ES" sz="2000" b="1" dirty="0" err="1"/>
              <a:t>Dirck</a:t>
            </a:r>
            <a:r>
              <a:rPr lang="es-ES" sz="2000" b="1" dirty="0"/>
              <a:t> Bouts. Virgen con niño. Museo Thyssen-Bornemisza, Madrid.</a:t>
            </a:r>
            <a:br>
              <a:rPr lang="es-ES" sz="2400" dirty="0"/>
            </a:br>
            <a:r>
              <a:rPr lang="es-ES" sz="1600" b="0" i="0" dirty="0">
                <a:effectLst/>
                <a:latin typeface="+mn-lt"/>
              </a:rPr>
              <a:t>Dirk Bouts es considerado el creador y el principal representante de la Escuela de Haarlem destacando, en el siglo XV, por sus innovaciones en el género del paisaje, al que dota de una increíble profundidad. Las hipótesis en cuanto a la atribución de la obra </a:t>
            </a:r>
            <a:r>
              <a:rPr lang="es-ES" sz="1600" b="0" i="1" dirty="0">
                <a:effectLst/>
                <a:latin typeface="+mn-lt"/>
              </a:rPr>
              <a:t>La Virgen con el Niño</a:t>
            </a:r>
            <a:r>
              <a:rPr lang="es-ES" sz="1600" b="0" i="0" dirty="0">
                <a:effectLst/>
                <a:latin typeface="+mn-lt"/>
              </a:rPr>
              <a:t> del Museo Thyssen-Bornemisza, han sido muchas hasta que finalmente se consideró de un seguidor de Dirk Bouts. Esta pintura se inspira en la famosa </a:t>
            </a:r>
            <a:r>
              <a:rPr lang="es-ES" sz="1600" b="0" i="1" dirty="0">
                <a:effectLst/>
                <a:latin typeface="+mn-lt"/>
              </a:rPr>
              <a:t>Virgen de la fuente</a:t>
            </a:r>
            <a:r>
              <a:rPr lang="es-ES" sz="1600" b="0" i="0" dirty="0">
                <a:effectLst/>
                <a:latin typeface="+mn-lt"/>
              </a:rPr>
              <a:t> de Jan van Eyck, perteneciente al Musée Royal des </a:t>
            </a:r>
            <a:r>
              <a:rPr lang="es-ES" sz="1600" b="0" i="0" dirty="0" err="1">
                <a:effectLst/>
                <a:latin typeface="+mn-lt"/>
              </a:rPr>
              <a:t>Beaux</a:t>
            </a:r>
            <a:r>
              <a:rPr lang="es-ES" sz="1600" b="0" i="0" dirty="0">
                <a:effectLst/>
                <a:latin typeface="+mn-lt"/>
              </a:rPr>
              <a:t>-Arts de Amberes, simplificando la composición a lo esencial. El artista nos muestra a la Virgen con el Niño en brazos, en el centro de la composición. Ambos se presentan delante de un paño de honor ricamente bordado con un paisaje al fondo, que se extiende a lo lejos. Bouts fue el principal renovador de este tipo de representaciones, aunque no se ha conservado ningún otro ejemplo con una composición similar a la obra del museo. Se cree que esta tabla, por sus dimensiones y por el tema elegido, podría haber estado destinada a la devoción privada.</a:t>
            </a:r>
            <a:endParaRPr lang="es-ES" sz="14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104" y="16848"/>
            <a:ext cx="3635896" cy="5128752"/>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968552" cy="4598019"/>
          </a:xfrm>
        </p:spPr>
        <p:txBody>
          <a:bodyPr anchor="t">
            <a:normAutofit/>
          </a:bodyPr>
          <a:lstStyle/>
          <a:p>
            <a:pPr algn="l"/>
            <a:r>
              <a:rPr lang="en-US" sz="2400" dirty="0"/>
              <a:t>1465. </a:t>
            </a:r>
            <a:r>
              <a:rPr lang="en-US" sz="2400" dirty="0" err="1"/>
              <a:t>Dirck</a:t>
            </a:r>
            <a:r>
              <a:rPr lang="en-US" sz="2400" dirty="0"/>
              <a:t> Bouts. Virgen con </a:t>
            </a:r>
            <a:r>
              <a:rPr lang="en-US" sz="2400" dirty="0" err="1"/>
              <a:t>niño</a:t>
            </a:r>
            <a:r>
              <a:rPr lang="en-US" sz="2400" dirty="0"/>
              <a:t>. National Gallery, </a:t>
            </a:r>
            <a:r>
              <a:rPr lang="en-US" sz="2400" dirty="0" err="1"/>
              <a:t>Londres</a:t>
            </a:r>
            <a:r>
              <a:rPr lang="en-US" sz="2400" dirty="0"/>
              <a:t>.</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1625" y="71620"/>
            <a:ext cx="3745919" cy="5092030"/>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D8665E0-D7E2-4F47-AF72-EAFB60677DEA}"/>
              </a:ext>
            </a:extLst>
          </p:cNvPr>
          <p:cNvSpPr>
            <a:spLocks noGrp="1"/>
          </p:cNvSpPr>
          <p:nvPr>
            <p:ph idx="1"/>
          </p:nvPr>
        </p:nvSpPr>
        <p:spPr>
          <a:xfrm>
            <a:off x="179512" y="267494"/>
            <a:ext cx="8712968" cy="4608512"/>
          </a:xfrm>
        </p:spPr>
        <p:txBody>
          <a:bodyPr>
            <a:normAutofit fontScale="47500" lnSpcReduction="20000"/>
          </a:bodyPr>
          <a:lstStyle/>
          <a:p>
            <a:pPr algn="l"/>
            <a:r>
              <a:rPr lang="es-ES" b="0" i="0" dirty="0">
                <a:effectLst/>
              </a:rPr>
              <a:t>La Virgen y el Niño Jesús son vistos como si estuvieran en una ventana abierta. María mira amorosamente a su hijo y le ofrece su pecho. Las imágenes de la Virgen amamantando enfatizaron la humanidad y la vulnerabilidad de Cristo, mientras que mostrarla en una ventana recuerda cómo los príncipes medievales se presentaban a sus súbditos. Una suntuosa tela dorada cuelga detrás de la pareja. Es un paño de honor, a menudo exhibido detrás de la realeza medieval, recordando a los espectadores que la Virgen era la Reina del Cielo.</a:t>
            </a:r>
          </a:p>
          <a:p>
            <a:pPr algn="l"/>
            <a:r>
              <a:rPr lang="es-ES" b="0" i="0" dirty="0">
                <a:effectLst/>
              </a:rPr>
              <a:t>Pequeños paneles religiosos como este se utilizaron como ayuda para la oración privada en los hogares de las personas. Las imágenes de la Virgen y el Niño recordaron a los espectadores medievales el papel de la Virgen como madre de Dios, y también de la Encarnación, por la cual Dios se hizo plenamente humano.</a:t>
            </a:r>
          </a:p>
          <a:p>
            <a:pPr algn="l"/>
            <a:r>
              <a:rPr lang="es-ES" b="0" i="0" dirty="0">
                <a:effectLst/>
              </a:rPr>
              <a:t>Aunque son figuras bíblicas Bouts muestra a la Virgen y al Niño en una habitación del siglo XV, como si hubieran entrado en nuestro mundo. Cristo está encaramado en el alféizar de la ventana y el opulento cojín debajo de él parece </a:t>
            </a:r>
            <a:r>
              <a:rPr lang="es-ES" b="0" i="0" dirty="0" err="1">
                <a:effectLst/>
              </a:rPr>
              <a:t>sobresaler</a:t>
            </a:r>
            <a:r>
              <a:rPr lang="es-ES" b="0" i="0" dirty="0">
                <a:effectLst/>
              </a:rPr>
              <a:t> sobre el borde del alféizar, una sombra profunda que cae debajo de él. La tela blanca a su alrededor puede haber continuado sobre el marco original, que ahora falta, fortaleciendo la ilusión. Bouts también jugó con los efectos espaciales de una manera característica de la pintura neerlandesa en este período: miramos dentro de la habitación a través de una ventana y luego salimos de nuevo a través de una segunda, para ver un paisaje y las agujas azules de una ciudad medieval, proporcionando otro vínculo con el mundo contemporáneo.</a:t>
            </a:r>
          </a:p>
          <a:p>
            <a:pPr algn="l"/>
            <a:r>
              <a:rPr lang="es-ES" b="0" i="0" dirty="0">
                <a:effectLst/>
              </a:rPr>
              <a:t>Los colores cálidos y brillantes son característicos de la técnica de aplicación de capas de esmaltes de aceite transparente sobre la pintura inferior opaca. Al igual que muchos de los primeros pintores holandeses, Bouts usó pigmentos más baratos para las capas inferiores. Aquí, por ejemplo, la túnica de la Virgen está pintada con azurita debajo del ultramarino más caro.</a:t>
            </a:r>
          </a:p>
          <a:p>
            <a:endParaRPr lang="es-ES" dirty="0"/>
          </a:p>
        </p:txBody>
      </p:sp>
    </p:spTree>
    <p:extLst>
      <p:ext uri="{BB962C8B-B14F-4D97-AF65-F5344CB8AC3E}">
        <p14:creationId xmlns:p14="http://schemas.microsoft.com/office/powerpoint/2010/main" val="1437086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r>
              <a:rPr lang="es-ES" sz="2400" dirty="0"/>
              <a:t>1468. </a:t>
            </a:r>
            <a:r>
              <a:rPr lang="es-ES" sz="2400" dirty="0" err="1"/>
              <a:t>Dirck</a:t>
            </a:r>
            <a:r>
              <a:rPr lang="es-ES" sz="2400" dirty="0"/>
              <a:t> Bouts. Tríptico de San </a:t>
            </a:r>
            <a:r>
              <a:rPr lang="es-ES" sz="2400" dirty="0" err="1"/>
              <a:t>Hipolito</a:t>
            </a:r>
            <a:r>
              <a:rPr lang="es-ES" sz="2400" dirty="0"/>
              <a:t>. </a:t>
            </a:r>
            <a:r>
              <a:rPr lang="es-ES" sz="2400" dirty="0" err="1"/>
              <a:t>Museum</a:t>
            </a:r>
            <a:r>
              <a:rPr lang="es-ES" sz="2400" dirty="0"/>
              <a:t> of Sint </a:t>
            </a:r>
            <a:r>
              <a:rPr lang="es-ES" sz="2400" dirty="0" err="1"/>
              <a:t>Salvator</a:t>
            </a:r>
            <a:r>
              <a:rPr lang="es-ES" sz="2400" dirty="0"/>
              <a:t> </a:t>
            </a:r>
            <a:r>
              <a:rPr lang="es-ES" sz="2400" dirty="0" err="1"/>
              <a:t>Kathedral</a:t>
            </a:r>
            <a:r>
              <a:rPr lang="es-ES" sz="2400" dirty="0"/>
              <a:t>, </a:t>
            </a:r>
            <a:r>
              <a:rPr lang="es-ES" sz="2400" dirty="0" err="1"/>
              <a:t>Brugge</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4648" y="555526"/>
            <a:ext cx="6967869" cy="3304150"/>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42663E8-3390-40E2-90B6-CE5F78C8DF8F}"/>
              </a:ext>
            </a:extLst>
          </p:cNvPr>
          <p:cNvSpPr>
            <a:spLocks noGrp="1"/>
          </p:cNvSpPr>
          <p:nvPr>
            <p:ph idx="1"/>
          </p:nvPr>
        </p:nvSpPr>
        <p:spPr>
          <a:xfrm>
            <a:off x="323528" y="123478"/>
            <a:ext cx="8363272" cy="4752528"/>
          </a:xfrm>
        </p:spPr>
        <p:txBody>
          <a:bodyPr>
            <a:normAutofit fontScale="47500" lnSpcReduction="20000"/>
          </a:bodyPr>
          <a:lstStyle/>
          <a:p>
            <a:pPr algn="just"/>
            <a:r>
              <a:rPr lang="es-ES" sz="3800" b="0" i="0" dirty="0">
                <a:solidFill>
                  <a:srgbClr val="000000"/>
                </a:solidFill>
                <a:effectLst/>
              </a:rPr>
              <a:t>El retablo de Hipólito y una serie de otras pinturas de la Catedral del Santo Sabor en Brujas se colocaron en el Museo </a:t>
            </a:r>
            <a:r>
              <a:rPr lang="es-ES" sz="3800" b="0" i="0" dirty="0" err="1">
                <a:solidFill>
                  <a:srgbClr val="000000"/>
                </a:solidFill>
                <a:effectLst/>
              </a:rPr>
              <a:t>Groeninge</a:t>
            </a:r>
            <a:r>
              <a:rPr lang="es-ES" sz="3800" b="0" i="0" dirty="0">
                <a:solidFill>
                  <a:srgbClr val="000000"/>
                </a:solidFill>
                <a:effectLst/>
              </a:rPr>
              <a:t> por razones de conservación en 1992.</a:t>
            </a:r>
          </a:p>
          <a:p>
            <a:pPr algn="just"/>
            <a:r>
              <a:rPr lang="es-ES" sz="3800" b="0" i="0" dirty="0">
                <a:solidFill>
                  <a:srgbClr val="000000"/>
                </a:solidFill>
                <a:effectLst/>
              </a:rPr>
              <a:t>El ala izquierda, con sus retratos, revela claramente la mano del maestro de Gante Hugo van der </a:t>
            </a:r>
            <a:r>
              <a:rPr lang="es-ES" sz="3800" b="0" i="0" dirty="0" err="1">
                <a:solidFill>
                  <a:srgbClr val="000000"/>
                </a:solidFill>
                <a:effectLst/>
              </a:rPr>
              <a:t>Goes</a:t>
            </a:r>
            <a:r>
              <a:rPr lang="es-ES" sz="3800" b="0" i="0" dirty="0">
                <a:solidFill>
                  <a:srgbClr val="000000"/>
                </a:solidFill>
                <a:effectLst/>
              </a:rPr>
              <a:t>. Es imposible decir si la pintura fue un esfuerzo de colaboración o si Van der </a:t>
            </a:r>
            <a:r>
              <a:rPr lang="es-ES" sz="3800" b="0" i="0" dirty="0" err="1">
                <a:solidFill>
                  <a:srgbClr val="000000"/>
                </a:solidFill>
                <a:effectLst/>
              </a:rPr>
              <a:t>Goes</a:t>
            </a:r>
            <a:r>
              <a:rPr lang="es-ES" sz="3800" b="0" i="0" dirty="0">
                <a:solidFill>
                  <a:srgbClr val="000000"/>
                </a:solidFill>
                <a:effectLst/>
              </a:rPr>
              <a:t> agregó los retratos de los donantes a un tríptico inacabado.</a:t>
            </a:r>
          </a:p>
          <a:p>
            <a:pPr algn="just"/>
            <a:r>
              <a:rPr lang="es-ES" sz="3800" b="0" i="0" dirty="0">
                <a:solidFill>
                  <a:srgbClr val="000000"/>
                </a:solidFill>
                <a:effectLst/>
              </a:rPr>
              <a:t>Bouts fue contemporáneo de Petrus </a:t>
            </a:r>
            <a:r>
              <a:rPr lang="es-ES" sz="3800" b="0" i="0" dirty="0" err="1">
                <a:solidFill>
                  <a:srgbClr val="000000"/>
                </a:solidFill>
                <a:effectLst/>
              </a:rPr>
              <a:t>Christus</a:t>
            </a:r>
            <a:r>
              <a:rPr lang="es-ES" sz="3800" b="0" i="0" dirty="0">
                <a:solidFill>
                  <a:srgbClr val="000000"/>
                </a:solidFill>
                <a:effectLst/>
              </a:rPr>
              <a:t> y probablemente fue entrenado en su Haarlem natal. Alrededor de 1447 se estableció en Lovaina, donde recibió importantes comisiones eclesiásticas y municipales. </a:t>
            </a:r>
          </a:p>
          <a:p>
            <a:pPr algn="just"/>
            <a:r>
              <a:rPr lang="es-ES" sz="3800" b="0" i="0" dirty="0">
                <a:solidFill>
                  <a:srgbClr val="000000"/>
                </a:solidFill>
                <a:effectLst/>
              </a:rPr>
              <a:t>El panel central muestra el martirio de San Hipólito. Su cuerpo pálido y delgado contrasta con los caballeros de colores brillantes, cuyos contornos se destacan contra el suelo que se eleva abruptamente. </a:t>
            </a:r>
          </a:p>
          <a:p>
            <a:pPr algn="just"/>
            <a:r>
              <a:rPr lang="es-ES" sz="3800" b="0" i="0" dirty="0">
                <a:solidFill>
                  <a:srgbClr val="000000"/>
                </a:solidFill>
                <a:effectLst/>
              </a:rPr>
              <a:t>La atmósfera rara y aparentemente sin emociones impregna las escenas a menudo crueles de Bouts con un silencio opresivo. </a:t>
            </a:r>
          </a:p>
          <a:p>
            <a:pPr algn="just"/>
            <a:r>
              <a:rPr lang="es-ES" sz="3800" b="0" i="0" dirty="0">
                <a:solidFill>
                  <a:srgbClr val="000000"/>
                </a:solidFill>
                <a:effectLst/>
              </a:rPr>
              <a:t>Los escudos de armas en la parte posterior de las alas, que también presentan grisallas de los respectivos santos patronos, nos permiten identificar a los donantes como Hippolyte de </a:t>
            </a:r>
            <a:r>
              <a:rPr lang="es-ES" sz="3800" b="0" i="0" dirty="0" err="1">
                <a:solidFill>
                  <a:srgbClr val="000000"/>
                </a:solidFill>
                <a:effectLst/>
              </a:rPr>
              <a:t>Berthoz</a:t>
            </a:r>
            <a:r>
              <a:rPr lang="es-ES" sz="3800" b="0" i="0" dirty="0">
                <a:solidFill>
                  <a:srgbClr val="000000"/>
                </a:solidFill>
                <a:effectLst/>
              </a:rPr>
              <a:t>, tesorero de Carlos el Temerario, y su esposa Elisabeth </a:t>
            </a:r>
            <a:r>
              <a:rPr lang="es-ES" sz="3800" b="0" i="0" dirty="0" err="1">
                <a:solidFill>
                  <a:srgbClr val="000000"/>
                </a:solidFill>
                <a:effectLst/>
              </a:rPr>
              <a:t>Hugheins</a:t>
            </a:r>
            <a:r>
              <a:rPr lang="es-ES" sz="3800" b="0" i="0" dirty="0">
                <a:solidFill>
                  <a:srgbClr val="000000"/>
                </a:solidFill>
                <a:effectLst/>
              </a:rPr>
              <a:t>. </a:t>
            </a:r>
          </a:p>
          <a:p>
            <a:pPr algn="just"/>
            <a:r>
              <a:rPr lang="es-ES" sz="3800" b="0" i="0" dirty="0">
                <a:solidFill>
                  <a:srgbClr val="000000"/>
                </a:solidFill>
                <a:effectLst/>
              </a:rPr>
              <a:t>La pintura debe haber sido encargada algún tiempo después de 1468</a:t>
            </a:r>
          </a:p>
          <a:p>
            <a:endParaRPr lang="es-ES" dirty="0"/>
          </a:p>
        </p:txBody>
      </p:sp>
    </p:spTree>
    <p:extLst>
      <p:ext uri="{BB962C8B-B14F-4D97-AF65-F5344CB8AC3E}">
        <p14:creationId xmlns:p14="http://schemas.microsoft.com/office/powerpoint/2010/main" val="154884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13271936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526934" cy="4598019"/>
          </a:xfrm>
        </p:spPr>
        <p:txBody>
          <a:bodyPr anchor="t">
            <a:normAutofit fontScale="90000"/>
          </a:bodyPr>
          <a:lstStyle/>
          <a:p>
            <a:pPr algn="l"/>
            <a:r>
              <a:rPr lang="es-ES" sz="3100" b="1" dirty="0"/>
              <a:t>1470. </a:t>
            </a:r>
            <a:r>
              <a:rPr lang="es-ES" sz="3100" b="1" dirty="0" err="1"/>
              <a:t>Dirck</a:t>
            </a:r>
            <a:r>
              <a:rPr lang="es-ES" sz="3100" b="1" dirty="0"/>
              <a:t> Bouts. Cristo coronado de espinas. National Gallery, Londres.</a:t>
            </a:r>
            <a:br>
              <a:rPr lang="es-ES" sz="2400" dirty="0"/>
            </a:br>
            <a:r>
              <a:rPr lang="es-ES" sz="2400" b="0" i="0" dirty="0">
                <a:effectLst/>
                <a:latin typeface="+mn-lt"/>
              </a:rPr>
              <a:t>Cristo lleva el rico manto y la corona de espinas en la que, según los Evangelios, estaba vestido antes de ser crucificado, pero las heridas de la Pasión (su tortura y crucifixión) indican que ya ha muerto y resucitado. El fondo de oro bruñido nos dice que ahora está en un reino celestial en lugar de terrenal.</a:t>
            </a:r>
            <a:br>
              <a:rPr lang="es-ES" sz="105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3E18ABC5-D6B0-454B-A206-409A7EE3F9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454" y="0"/>
            <a:ext cx="4365546" cy="5143500"/>
          </a:xfrm>
          <a:prstGeom prst="rect">
            <a:avLst/>
          </a:prstGeom>
        </p:spPr>
      </p:pic>
    </p:spTree>
    <p:extLst>
      <p:ext uri="{BB962C8B-B14F-4D97-AF65-F5344CB8AC3E}">
        <p14:creationId xmlns:p14="http://schemas.microsoft.com/office/powerpoint/2010/main" val="16795540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19" y="205978"/>
            <a:ext cx="6178739" cy="4598019"/>
          </a:xfrm>
        </p:spPr>
        <p:txBody>
          <a:bodyPr anchor="t">
            <a:normAutofit fontScale="90000"/>
          </a:bodyPr>
          <a:lstStyle/>
          <a:p>
            <a:pPr algn="l"/>
            <a:r>
              <a:rPr lang="es-ES" sz="1800" b="0" i="0" dirty="0">
                <a:effectLst/>
                <a:latin typeface="+mn-lt"/>
              </a:rPr>
              <a:t>Dirk Bouts ha pintado cada detalle agónico: las sombras azules de las espinas que se clavan profundamente en su frente, y las que rodean los agujeros en sus manos; sus lágrimas translúcidas se mezclaron con la sangre que goteaba por su rostro. Esta imagen gráfica puede parecer impactante ahora, pero a finales del siglo XV las imágenes del Cristo llorón y sufriente eran muy populares, y se produjeron en gran número en el taller de Bouts y sus seguidores. La calidad de esta pintura y la habilidad con la que el artista ha trabajado la pintura húmeda en húmeda para lograr los detalles de las joyas, el bordado y la corona sugieren que es del propio Bouts. Su técnica pictórica es similar a la de </a:t>
            </a:r>
            <a:r>
              <a:rPr lang="es-ES" sz="1800" b="0" i="1" dirty="0">
                <a:effectLst/>
                <a:latin typeface="+mn-lt"/>
              </a:rPr>
              <a:t>Retrato de un hombre (¿Jan van </a:t>
            </a:r>
            <a:r>
              <a:rPr lang="es-ES" sz="1800" b="0" i="1" dirty="0" err="1">
                <a:effectLst/>
                <a:latin typeface="+mn-lt"/>
              </a:rPr>
              <a:t>Winckele</a:t>
            </a:r>
            <a:r>
              <a:rPr lang="es-ES" sz="1800" b="0" i="1" dirty="0">
                <a:effectLst/>
                <a:latin typeface="+mn-lt"/>
              </a:rPr>
              <a:t>?).</a:t>
            </a:r>
            <a:br>
              <a:rPr lang="es-ES" sz="1800" b="0" i="0" dirty="0">
                <a:effectLst/>
                <a:latin typeface="+mn-lt"/>
              </a:rPr>
            </a:br>
            <a:r>
              <a:rPr lang="es-ES" sz="1800" b="0" i="0" dirty="0">
                <a:effectLst/>
                <a:latin typeface="+mn-lt"/>
              </a:rPr>
              <a:t>Pequeñas pinturas devocionales como esta se usaban para ayudar a la oración privada. La pintura estaba claramente destinada a ser vista de cerca, y el nivel de detalle nos atrae cada vez más profundamente. Podemos ver cada cabello en la barba y las cejas de Cristo, y las lágrimas en sus ojos de borde rojo. El fondo dorado está salpicado de puntos pintados y líneas eclosionadas, haciendo un halo de anillos dorados, rojos, verdes y azules alrededor de la cabeza de Cristo.</a:t>
            </a:r>
            <a:br>
              <a:rPr lang="es-ES" sz="120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3E18ABC5-D6B0-454B-A206-409A7EE3F9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0259" y="627534"/>
            <a:ext cx="2732824" cy="3219822"/>
          </a:xfrm>
          <a:prstGeom prst="rect">
            <a:avLst/>
          </a:prstGeom>
        </p:spPr>
      </p:pic>
    </p:spTree>
    <p:extLst>
      <p:ext uri="{BB962C8B-B14F-4D97-AF65-F5344CB8AC3E}">
        <p14:creationId xmlns:p14="http://schemas.microsoft.com/office/powerpoint/2010/main" val="15706121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3" y="205978"/>
            <a:ext cx="6250746" cy="4742036"/>
          </a:xfrm>
        </p:spPr>
        <p:txBody>
          <a:bodyPr anchor="t">
            <a:normAutofit fontScale="90000"/>
          </a:bodyPr>
          <a:lstStyle/>
          <a:p>
            <a:pPr algn="l"/>
            <a:r>
              <a:rPr lang="es-ES" sz="2000" b="0" i="0" dirty="0">
                <a:effectLst/>
                <a:latin typeface="+mn-lt"/>
              </a:rPr>
              <a:t>El enfoque de la pintura en el cuerpo de Cristo tenía la intención de recordar a los espectadores cristianos que Dios se hizo hombre y murió en la Cruz por el bien de la humanidad. Los movimientos religiosos populares de finales del siglo XV sostenían que la meditación sobre el dolor de la Pasión ofrecía un camino hacia la salvación. En los Países Bajos, </a:t>
            </a:r>
            <a:r>
              <a:rPr lang="es-ES" sz="2000" b="0" i="1" dirty="0" err="1">
                <a:effectLst/>
                <a:latin typeface="+mn-lt"/>
              </a:rPr>
              <a:t>Devotio</a:t>
            </a:r>
            <a:r>
              <a:rPr lang="es-ES" sz="2000" b="0" i="1" dirty="0">
                <a:effectLst/>
                <a:latin typeface="+mn-lt"/>
              </a:rPr>
              <a:t> Moderna</a:t>
            </a:r>
            <a:r>
              <a:rPr lang="es-ES" sz="2000" b="0" i="0" dirty="0">
                <a:effectLst/>
                <a:latin typeface="+mn-lt"/>
              </a:rPr>
              <a:t> ('Devoción Moderna', un movimiento religioso que se centraba en la espiritualidad personal en lugar del ritual de la iglesia) alentó la meditación sobre el dolor infligido por la corona de espinas. Thomas à Kempis, uno de los primeros miembros importantes del movimiento, escribió una oración a la cabeza de Cristo describiendo los "sufrimientos más graves que, en la coronación espinosa de tu sagrada cabeza, soportaste por nosotros".</a:t>
            </a:r>
            <a:br>
              <a:rPr lang="es-ES" sz="2000" b="0" i="0" dirty="0">
                <a:effectLst/>
                <a:latin typeface="+mn-lt"/>
              </a:rPr>
            </a:br>
            <a:r>
              <a:rPr lang="es-ES" sz="2000" b="0" i="0" dirty="0">
                <a:effectLst/>
                <a:latin typeface="+mn-lt"/>
              </a:rPr>
              <a:t>Joseph Henry Green, un eminente cirujano y amigo del poeta Samuel Taylor Coleridge, fue propietario de la pintura en el siglo XIX. Fue dejado a la Galería Nacional por la esposa de Green.</a:t>
            </a:r>
            <a:br>
              <a:rPr lang="es-ES" sz="105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3E18ABC5-D6B0-454B-A206-409A7EE3F9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0259" y="627534"/>
            <a:ext cx="2732824" cy="3219822"/>
          </a:xfrm>
          <a:prstGeom prst="rect">
            <a:avLst/>
          </a:prstGeom>
        </p:spPr>
      </p:pic>
    </p:spTree>
    <p:extLst>
      <p:ext uri="{BB962C8B-B14F-4D97-AF65-F5344CB8AC3E}">
        <p14:creationId xmlns:p14="http://schemas.microsoft.com/office/powerpoint/2010/main" val="17111359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43807" y="123478"/>
            <a:ext cx="3357216" cy="4824536"/>
          </a:xfrm>
        </p:spPr>
        <p:txBody>
          <a:bodyPr anchor="t">
            <a:normAutofit/>
          </a:bodyPr>
          <a:lstStyle/>
          <a:p>
            <a:pPr algn="l"/>
            <a:r>
              <a:rPr lang="fr-FR" sz="2400" dirty="0"/>
              <a:t>1470 - 1475. </a:t>
            </a:r>
            <a:r>
              <a:rPr lang="fr-FR" sz="2400" dirty="0" err="1"/>
              <a:t>Dirck</a:t>
            </a:r>
            <a:r>
              <a:rPr lang="fr-FR" sz="2400" dirty="0"/>
              <a:t> Bouts. </a:t>
            </a:r>
            <a:r>
              <a:rPr lang="fr-FR" sz="2400" dirty="0" err="1"/>
              <a:t>Díptico</a:t>
            </a:r>
            <a:r>
              <a:rPr lang="fr-FR" sz="2400" dirty="0"/>
              <a:t> de la </a:t>
            </a:r>
            <a:r>
              <a:rPr lang="fr-FR" sz="2400" dirty="0" err="1"/>
              <a:t>justicia</a:t>
            </a:r>
            <a:r>
              <a:rPr lang="fr-FR" sz="2400" dirty="0"/>
              <a:t> de </a:t>
            </a:r>
            <a:r>
              <a:rPr lang="fr-FR" sz="2400" dirty="0" err="1"/>
              <a:t>Otón</a:t>
            </a:r>
            <a:r>
              <a:rPr lang="fr-FR" sz="2400" dirty="0"/>
              <a:t> 2. Musées Royaux des Beaux-Arts, Brussels.</a:t>
            </a:r>
            <a:br>
              <a:rPr lang="fr-FR" sz="2400" dirty="0"/>
            </a:br>
            <a:r>
              <a:rPr lang="es-ES" sz="1300" b="0" i="0" dirty="0">
                <a:solidFill>
                  <a:srgbClr val="000000"/>
                </a:solidFill>
                <a:effectLst/>
                <a:latin typeface="+mn-lt"/>
              </a:rPr>
              <a:t>El emperador se había casado con la hija del rey de Aragón. Posteriormente, su esposa se enamoró de un conde de la corte imperial. Cuando esta última se negó a responder a sus avances, ella lo acusó públicamente de haber atentado contra su honor. El Emperador, en un ataque de ira, hizo decapitar al conde en el acto. La esposa del conde pidió probar la verdad de la inocencia de su marido por la terrible experiencia del fuego. Ella ganó su caso, sobreviviendo a la prueba ilesa. La emperatriz fue declarada culpable de falsa acusación, y condenada a ser quemada viva.</a:t>
            </a:r>
            <a:br>
              <a:rPr lang="es-ES" sz="1300" b="0" i="0" dirty="0">
                <a:solidFill>
                  <a:srgbClr val="000000"/>
                </a:solidFill>
                <a:effectLst/>
                <a:latin typeface="+mn-lt"/>
              </a:rPr>
            </a:br>
            <a:r>
              <a:rPr lang="es-ES" sz="1300" b="0" i="0" dirty="0">
                <a:solidFill>
                  <a:srgbClr val="000000"/>
                </a:solidFill>
                <a:effectLst/>
                <a:latin typeface="+mn-lt"/>
              </a:rPr>
              <a:t>Cada panel del díptico representa dos escenas sucesivas que tienen lugar en dos espacios contiguos.</a:t>
            </a:r>
            <a:endParaRPr lang="es-ES" sz="24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1023" y="0"/>
            <a:ext cx="2942977" cy="5143500"/>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4" y="7950"/>
            <a:ext cx="2850512" cy="5114023"/>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3" y="272740"/>
            <a:ext cx="5232273" cy="4598019"/>
          </a:xfrm>
        </p:spPr>
        <p:txBody>
          <a:bodyPr anchor="t">
            <a:normAutofit/>
          </a:bodyPr>
          <a:lstStyle/>
          <a:p>
            <a:pPr algn="l"/>
            <a:r>
              <a:rPr lang="es-ES" sz="1400" b="0" i="0" dirty="0">
                <a:solidFill>
                  <a:srgbClr val="000000"/>
                </a:solidFill>
                <a:effectLst/>
                <a:latin typeface="+mn-lt"/>
              </a:rPr>
              <a:t>Junto a </a:t>
            </a:r>
            <a:r>
              <a:rPr lang="es-ES" sz="1400" b="0" i="0" dirty="0" err="1">
                <a:solidFill>
                  <a:srgbClr val="000000"/>
                </a:solidFill>
                <a:effectLst/>
                <a:latin typeface="+mn-lt"/>
              </a:rPr>
              <a:t>Memling</a:t>
            </a:r>
            <a:r>
              <a:rPr lang="es-ES" sz="1400" b="0" i="0" dirty="0">
                <a:solidFill>
                  <a:srgbClr val="000000"/>
                </a:solidFill>
                <a:effectLst/>
                <a:latin typeface="+mn-lt"/>
              </a:rPr>
              <a:t>, Bouts puede considerarse el sucesor más importante de Rogier van der Weyden. Poco se sabe sobre su formación y sus primeros trabajos. Incluso si no era realmente un alumno del propio Rogier, Bouts estaba profundamente influenciado por su trabajo. Desarrolló el estilo de Rogier en un grado casi radical en su verticalización de la arquitectura y las figuras, su reducción del individuo en favor del tipo y su ocultación del cuerpo detrás de prendas exquisitas y minuciosamente detalladas. Es difícil decidir si podemos verlos como los primeros indicios de un arte específicamente del norte de los Países Bajos con un sabor protestante, o si Bouts fue simplemente parte de la tendencia más general que se extendió por Europa después de mediados de siglo. En cualquier caso, los rasgos estilísticos se intensificaron desde el Altar eucarístico en Lovaina (1464-1467) hasta el Díptico de La Justicia del Emperador III en Bruselas.</a:t>
            </a:r>
            <a:br>
              <a:rPr lang="es-ES" sz="1400" b="0" i="0" dirty="0">
                <a:solidFill>
                  <a:srgbClr val="000000"/>
                </a:solidFill>
                <a:effectLst/>
                <a:latin typeface="+mn-lt"/>
              </a:rPr>
            </a:br>
            <a:r>
              <a:rPr lang="es-ES" sz="1400" b="0" i="0" dirty="0">
                <a:solidFill>
                  <a:srgbClr val="000000"/>
                </a:solidFill>
                <a:effectLst/>
                <a:latin typeface="+mn-lt"/>
              </a:rPr>
              <a:t>El díptico pertenece al género de la escena de la justicia, fue pintado por Bouts hacia el final de su vida para la sala del consejo en el ayuntamiento de Lovaina, que se había completado en 1460. Las pinturas relatan la horrible desventura que le sucedió a Otón III y su traicionera esposa. Bouts había encontrado la historia en una crónica del siglo 12 escrita por </a:t>
            </a:r>
            <a:r>
              <a:rPr lang="es-ES" sz="1400" b="0" i="0" dirty="0" err="1">
                <a:solidFill>
                  <a:srgbClr val="000000"/>
                </a:solidFill>
                <a:effectLst/>
                <a:latin typeface="+mn-lt"/>
              </a:rPr>
              <a:t>Godefroy</a:t>
            </a:r>
            <a:r>
              <a:rPr lang="es-ES" sz="1400" b="0" i="0" dirty="0">
                <a:solidFill>
                  <a:srgbClr val="000000"/>
                </a:solidFill>
                <a:effectLst/>
                <a:latin typeface="+mn-lt"/>
              </a:rPr>
              <a:t>, obispo de Viterbo.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1702" y="1923678"/>
            <a:ext cx="1842298" cy="3219822"/>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1786" y="1923678"/>
            <a:ext cx="1794701" cy="3219822"/>
          </a:xfrm>
          <a:prstGeom prst="rect">
            <a:avLst/>
          </a:prstGeom>
        </p:spPr>
      </p:pic>
    </p:spTree>
    <p:extLst>
      <p:ext uri="{BB962C8B-B14F-4D97-AF65-F5344CB8AC3E}">
        <p14:creationId xmlns:p14="http://schemas.microsoft.com/office/powerpoint/2010/main" val="31401448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3" y="272740"/>
            <a:ext cx="6912767" cy="4598019"/>
          </a:xfrm>
        </p:spPr>
        <p:txBody>
          <a:bodyPr anchor="t">
            <a:normAutofit/>
          </a:bodyPr>
          <a:lstStyle/>
          <a:p>
            <a:pPr algn="l"/>
            <a:r>
              <a:rPr lang="es-ES" sz="1600" dirty="0">
                <a:solidFill>
                  <a:srgbClr val="000000"/>
                </a:solidFill>
                <a:latin typeface="+mn-lt"/>
              </a:rPr>
              <a:t>V</a:t>
            </a:r>
            <a:r>
              <a:rPr lang="es-ES" sz="1600" b="0" i="0" dirty="0">
                <a:solidFill>
                  <a:srgbClr val="000000"/>
                </a:solidFill>
                <a:effectLst/>
                <a:latin typeface="+mn-lt"/>
              </a:rPr>
              <a:t>emos al Emperador, con su corona y cetro, y su esposa engañosa, de pie junto a la puerta de una ciudad fortificada. Están viendo cómo el conde, vestido de blanco, descalzo y con las manos atadas, es conducido a su ejecución. Varias figuras, entre ellas un monje franciscano, acompañan al condenado, que está dando sus últimas instrucciones a su esposa mientras camina. En primer plano, nos reincorporamos a la historia después de la ejecución. El conde ha sido decapitado y su cuerpo mutilado yace desplomado en el suelo. El verdugo entrega la cabeza del conde a su viuda arrodillada, quien la envuelve en un paño blanco.</a:t>
            </a:r>
            <a:br>
              <a:rPr lang="es-ES" sz="1600" b="0" i="0" dirty="0">
                <a:solidFill>
                  <a:srgbClr val="000000"/>
                </a:solidFill>
                <a:effectLst/>
                <a:latin typeface="+mn-lt"/>
              </a:rPr>
            </a:br>
            <a:r>
              <a:rPr lang="es-ES" sz="1600" b="0" i="0" dirty="0">
                <a:solidFill>
                  <a:srgbClr val="000000"/>
                </a:solidFill>
                <a:effectLst/>
                <a:latin typeface="+mn-lt"/>
              </a:rPr>
              <a:t>Los dos paneles son bastante diferentes entre sí, tanto en atmósfera como en composición. En el primer panel, mientras que el rostro de la víctima está distorsionado por el dolor, aquellos que están allí para presenciar su muerte no traicionan ningún signo de emoción. En el segundo panel, sin embargo, tanto los cortesanos con sus costosas ropas recortadas en piel como los otros personajes importantes con sus túnicas y gorros rojos, están lejos de ser impasibles. Por el contrario, están abiertamente asombrados por el milagro que ha tenido lugar ante sus ojos. En ambos paneles, la composición vertical enfatiza la gran altura de las figuras, que es una característica común en el trabajo de Bouts.</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9299" y="961839"/>
            <a:ext cx="1794701" cy="3219822"/>
          </a:xfrm>
          <a:prstGeom prst="rect">
            <a:avLst/>
          </a:prstGeom>
        </p:spPr>
      </p:pic>
    </p:spTree>
    <p:extLst>
      <p:ext uri="{BB962C8B-B14F-4D97-AF65-F5344CB8AC3E}">
        <p14:creationId xmlns:p14="http://schemas.microsoft.com/office/powerpoint/2010/main" val="313494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3" y="272740"/>
            <a:ext cx="5904655" cy="4598019"/>
          </a:xfrm>
        </p:spPr>
        <p:txBody>
          <a:bodyPr anchor="t">
            <a:normAutofit/>
          </a:bodyPr>
          <a:lstStyle/>
          <a:p>
            <a:pPr algn="l"/>
            <a:r>
              <a:rPr lang="es-ES" sz="1600" b="0" i="0" dirty="0">
                <a:solidFill>
                  <a:srgbClr val="000000"/>
                </a:solidFill>
                <a:effectLst/>
                <a:latin typeface="+mn-lt"/>
              </a:rPr>
              <a:t>En el segundo panel, el Emperador está dando una audiencia a la viuda. Él se sienta en un trono debajo de un estrado, mientras ella se arrodilla ante él para pedir reparación. En una mano sostiene la cabeza lívida de su marido muerto, y en la otra una barra de hierro al rojo vivo que no la quema, demostrando así la inocencia de su marido muerto. A través de una puerta abierta, podemos ver una colina al fondo. Allí, en una pira ardiente, la emperatriz </a:t>
            </a:r>
            <a:r>
              <a:rPr lang="es-ES" sz="1600" b="0" i="0">
                <a:solidFill>
                  <a:srgbClr val="000000"/>
                </a:solidFill>
                <a:effectLst/>
                <a:latin typeface="+mn-lt"/>
              </a:rPr>
              <a:t>es castigada.</a:t>
            </a:r>
            <a:br>
              <a:rPr lang="es-ES" sz="1600" b="0" i="0" dirty="0">
                <a:solidFill>
                  <a:srgbClr val="000000"/>
                </a:solidFill>
                <a:effectLst/>
                <a:latin typeface="+mn-lt"/>
              </a:rPr>
            </a:br>
            <a:r>
              <a:rPr lang="es-ES" sz="1600" b="0" i="0" dirty="0">
                <a:solidFill>
                  <a:srgbClr val="000000"/>
                </a:solidFill>
                <a:effectLst/>
                <a:latin typeface="+mn-lt"/>
              </a:rPr>
              <a:t>El proyecto original, un ciclo de cuatro paneles, permaneció incompleto a la muerte de Dirk Bouts en 1475. Uno de los cuatro paneles, el </a:t>
            </a:r>
            <a:r>
              <a:rPr lang="es-ES" sz="1600" b="0" i="0" dirty="0" err="1">
                <a:solidFill>
                  <a:srgbClr val="000000"/>
                </a:solidFill>
                <a:effectLst/>
                <a:latin typeface="+mn-lt"/>
              </a:rPr>
              <a:t>Ordeal</a:t>
            </a:r>
            <a:r>
              <a:rPr lang="es-ES" sz="1600" b="0" i="0" dirty="0">
                <a:solidFill>
                  <a:srgbClr val="000000"/>
                </a:solidFill>
                <a:effectLst/>
                <a:latin typeface="+mn-lt"/>
              </a:rPr>
              <a:t> </a:t>
            </a:r>
            <a:r>
              <a:rPr lang="es-ES" sz="1600" b="0" i="0" dirty="0" err="1">
                <a:solidFill>
                  <a:srgbClr val="000000"/>
                </a:solidFill>
                <a:effectLst/>
                <a:latin typeface="+mn-lt"/>
              </a:rPr>
              <a:t>by</a:t>
            </a:r>
            <a:r>
              <a:rPr lang="es-ES" sz="1600" b="0" i="0" dirty="0">
                <a:solidFill>
                  <a:srgbClr val="000000"/>
                </a:solidFill>
                <a:effectLst/>
                <a:latin typeface="+mn-lt"/>
              </a:rPr>
              <a:t> </a:t>
            </a:r>
            <a:r>
              <a:rPr lang="es-ES" sz="1600" b="0" i="0" dirty="0" err="1">
                <a:solidFill>
                  <a:srgbClr val="000000"/>
                </a:solidFill>
                <a:effectLst/>
                <a:latin typeface="+mn-lt"/>
              </a:rPr>
              <a:t>Fire</a:t>
            </a:r>
            <a:r>
              <a:rPr lang="es-ES" sz="1600" b="0" i="0" dirty="0">
                <a:solidFill>
                  <a:srgbClr val="000000"/>
                </a:solidFill>
                <a:effectLst/>
                <a:latin typeface="+mn-lt"/>
              </a:rPr>
              <a:t>, había sido completamente completado, otro fue juzgado como casi así (por </a:t>
            </a:r>
            <a:r>
              <a:rPr lang="es-ES" sz="1600" b="0" i="0" dirty="0" err="1">
                <a:solidFill>
                  <a:srgbClr val="000000"/>
                </a:solidFill>
                <a:effectLst/>
                <a:latin typeface="+mn-lt"/>
              </a:rPr>
              <a:t>nae</a:t>
            </a:r>
            <a:r>
              <a:rPr lang="es-ES" sz="1600" b="0" i="0" dirty="0">
                <a:solidFill>
                  <a:srgbClr val="000000"/>
                </a:solidFill>
                <a:effectLst/>
                <a:latin typeface="+mn-lt"/>
              </a:rPr>
              <a:t> </a:t>
            </a:r>
            <a:r>
              <a:rPr lang="es-ES" sz="1600" b="0" i="0" dirty="0" err="1">
                <a:solidFill>
                  <a:srgbClr val="000000"/>
                </a:solidFill>
                <a:effectLst/>
                <a:latin typeface="+mn-lt"/>
              </a:rPr>
              <a:t>volmaect</a:t>
            </a:r>
            <a:r>
              <a:rPr lang="es-ES" sz="1600" b="0" i="0" dirty="0">
                <a:solidFill>
                  <a:srgbClr val="000000"/>
                </a:solidFill>
                <a:effectLst/>
                <a:latin typeface="+mn-lt"/>
              </a:rPr>
              <a:t>). Dado que toda la historia se representó en dos paneles, al menos un tema más debe haber sido planeado. El ciclo completo recuerda al trabajo que Rogier van der Weyden emprendió en c. 1440 para la Sala del Consejo del Ayuntamiento de Bruselas, que consta de cuatro paneles con el ejemplar Justicia de Trajano y </a:t>
            </a:r>
            <a:r>
              <a:rPr lang="es-ES" sz="1600" b="0" i="0" dirty="0" err="1">
                <a:solidFill>
                  <a:srgbClr val="000000"/>
                </a:solidFill>
                <a:effectLst/>
                <a:latin typeface="+mn-lt"/>
              </a:rPr>
              <a:t>Herkinbald</a:t>
            </a:r>
            <a:r>
              <a:rPr lang="es-ES" sz="1600" b="0" i="0" dirty="0">
                <a:solidFill>
                  <a:srgbClr val="000000"/>
                </a:solidFill>
                <a:effectLst/>
                <a:latin typeface="+mn-lt"/>
              </a:rPr>
              <a:t>.</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1024" y="0"/>
            <a:ext cx="2942976" cy="5143500"/>
          </a:xfrm>
          <a:prstGeom prst="rect">
            <a:avLst/>
          </a:prstGeom>
        </p:spPr>
      </p:pic>
    </p:spTree>
    <p:extLst>
      <p:ext uri="{BB962C8B-B14F-4D97-AF65-F5344CB8AC3E}">
        <p14:creationId xmlns:p14="http://schemas.microsoft.com/office/powerpoint/2010/main" val="5712563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3" y="205978"/>
            <a:ext cx="5469009" cy="4598019"/>
          </a:xfrm>
        </p:spPr>
        <p:txBody>
          <a:bodyPr anchor="t">
            <a:normAutofit fontScale="90000"/>
          </a:bodyPr>
          <a:lstStyle/>
          <a:p>
            <a:pPr algn="l"/>
            <a:r>
              <a:rPr lang="en-US" sz="2400" dirty="0"/>
              <a:t>1470. Dirck Bouts. </a:t>
            </a:r>
            <a:r>
              <a:rPr lang="en-US" sz="2400" dirty="0" err="1"/>
              <a:t>Retrato</a:t>
            </a:r>
            <a:r>
              <a:rPr lang="en-US" sz="2400" dirty="0"/>
              <a:t> de hombre. Metropolitan Museum of Art, New York.</a:t>
            </a:r>
            <a:br>
              <a:rPr lang="en-US" sz="2400" dirty="0"/>
            </a:br>
            <a:r>
              <a:rPr lang="es-ES" sz="2200" b="0" i="0" dirty="0">
                <a:effectLst/>
                <a:latin typeface="+mn-lt"/>
              </a:rPr>
              <a:t>Los detalles cuidadosamente observados, como la piel suelta debajo de los ojos y los pliegues de la boca y las cejas, crean una apariencia de seriedad que es característica del trabajo de Bouts. El panel ha sido cortado por todos lados; no está claro si se trata de un retrato independiente, o si alguna vez formó parte de un tríptico religioso o de una composición más grande. El sombrero es una característica inusual para una figura devocional, aunque las manos se unen en un gesto de oración. Fueron pintados sobre la chaqueta del hombre, y con el tiempo, esto ha resultado en una apariencia un poco más oscura.</a:t>
            </a:r>
            <a:endParaRPr lang="es-ES" sz="27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6513" y="51470"/>
            <a:ext cx="3570207" cy="5092030"/>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12568" cy="4598019"/>
          </a:xfrm>
        </p:spPr>
        <p:txBody>
          <a:bodyPr anchor="t">
            <a:normAutofit/>
          </a:bodyPr>
          <a:lstStyle/>
          <a:p>
            <a:pPr algn="l"/>
            <a:r>
              <a:rPr lang="nl-NL" sz="2400" b="1" dirty="0"/>
              <a:t>1470. Dirck Bouts. Cristo. Museum Boijmans Van Beuningen, Rotterdam. </a:t>
            </a:r>
            <a:br>
              <a:rPr lang="nl-NL" sz="2400" dirty="0"/>
            </a:br>
            <a:r>
              <a:rPr lang="es-ES" sz="2400" dirty="0">
                <a:latin typeface="+mn-lt"/>
              </a:rPr>
              <a:t>El cuadro de Bouts representa el rostro de Cristo, que mira al espectador con los ojos entrecerrados y lleva joyas en su túnica roja. La cara no muestra rasgos personales. Sin embargo, la obra se considera un retrato, aunque no "hecho a partir de la vida". Es el 'rostro verdadero' (Efigies de Vera) de Cristo, tal como se lo representa en base a la tradición transmitida.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3192" y="0"/>
            <a:ext cx="3640808" cy="5143500"/>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040560" cy="4598019"/>
          </a:xfrm>
        </p:spPr>
        <p:txBody>
          <a:bodyPr anchor="t">
            <a:normAutofit/>
          </a:bodyPr>
          <a:lstStyle/>
          <a:p>
            <a:pPr algn="l"/>
            <a:r>
              <a:rPr lang="es-ES" sz="2400" dirty="0" err="1"/>
              <a:t>Dirck</a:t>
            </a:r>
            <a:r>
              <a:rPr lang="es-ES" sz="2400" dirty="0"/>
              <a:t> Bouts ¿?. Virgen con niño. </a:t>
            </a:r>
            <a:r>
              <a:rPr lang="es-ES" sz="2400" dirty="0" err="1"/>
              <a:t>Koninklijk</a:t>
            </a:r>
            <a:r>
              <a:rPr lang="es-ES" sz="2400" dirty="0"/>
              <a:t> </a:t>
            </a:r>
            <a:r>
              <a:rPr lang="es-ES" sz="2400" dirty="0" err="1"/>
              <a:t>Museum</a:t>
            </a:r>
            <a:r>
              <a:rPr lang="es-ES" sz="2400" dirty="0"/>
              <a:t> </a:t>
            </a:r>
            <a:r>
              <a:rPr lang="es-ES" sz="2400" dirty="0" err="1"/>
              <a:t>voor</a:t>
            </a:r>
            <a:r>
              <a:rPr lang="es-ES" sz="2400" dirty="0"/>
              <a:t> </a:t>
            </a:r>
            <a:r>
              <a:rPr lang="es-ES" sz="2400" dirty="0" err="1"/>
              <a:t>Schone</a:t>
            </a:r>
            <a:r>
              <a:rPr lang="es-ES" sz="2400" dirty="0"/>
              <a:t> </a:t>
            </a:r>
            <a:r>
              <a:rPr lang="es-ES" sz="2400" dirty="0" err="1"/>
              <a:t>Kunsten</a:t>
            </a:r>
            <a:r>
              <a:rPr lang="es-ES" sz="2400" dirty="0"/>
              <a:t>, Amberes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1983" y="0"/>
            <a:ext cx="3532017" cy="5143500"/>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104456" cy="4598019"/>
          </a:xfrm>
        </p:spPr>
        <p:txBody>
          <a:bodyPr anchor="t">
            <a:normAutofit/>
          </a:bodyPr>
          <a:lstStyle/>
          <a:p>
            <a:pPr algn="l"/>
            <a:r>
              <a:rPr lang="fr-FR" sz="2400" dirty="0" err="1"/>
              <a:t>Dirck</a:t>
            </a:r>
            <a:r>
              <a:rPr lang="fr-FR" sz="2400" dirty="0"/>
              <a:t> Bouts. </a:t>
            </a:r>
            <a:r>
              <a:rPr lang="fr-FR" sz="2400" dirty="0" err="1"/>
              <a:t>Crucifixión</a:t>
            </a:r>
            <a:r>
              <a:rPr lang="fr-FR" sz="2400" dirty="0"/>
              <a:t>. Musées Royaux des Beaux-Arts, Brussels</a:t>
            </a:r>
            <a:endParaRPr lang="es-ES" sz="2400"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4027" y="-22791"/>
            <a:ext cx="4339066" cy="5143500"/>
          </a:xfrm>
          <a:prstGeom prst="rect">
            <a:avLst/>
          </a:prstGeom>
        </p:spPr>
      </p:pic>
    </p:spTree>
    <p:extLst>
      <p:ext uri="{BB962C8B-B14F-4D97-AF65-F5344CB8AC3E}">
        <p14:creationId xmlns:p14="http://schemas.microsoft.com/office/powerpoint/2010/main" val="11273018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11273018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6577</Words>
  <Application>Microsoft Office PowerPoint</Application>
  <PresentationFormat>Presentación en pantalla (16:9)</PresentationFormat>
  <Paragraphs>76</Paragraphs>
  <Slides>57</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57</vt:i4>
      </vt:variant>
    </vt:vector>
  </HeadingPairs>
  <TitlesOfParts>
    <vt:vector size="60" baseType="lpstr">
      <vt:lpstr>Arial</vt:lpstr>
      <vt:lpstr>Calibri</vt:lpstr>
      <vt:lpstr>Tema de Office</vt:lpstr>
      <vt:lpstr>Dirck Bouts</vt:lpstr>
      <vt:lpstr>Presentación de PowerPoint</vt:lpstr>
      <vt:lpstr>Presentación de PowerPoint</vt:lpstr>
      <vt:lpstr>Presentación de PowerPoint</vt:lpstr>
      <vt:lpstr>Presentación de PowerPoint</vt:lpstr>
      <vt:lpstr>Presentación de PowerPoint</vt:lpstr>
      <vt:lpstr>Presentación de PowerPoint</vt:lpstr>
      <vt:lpstr>1440s. Dirck Bouts. Cristo en casa de Simón. Staatliche Museen, Berlin</vt:lpstr>
      <vt:lpstr>1445. Dirck Bouts. Tríptico de la Virgen. Museo del Prado, Madrid</vt:lpstr>
      <vt:lpstr>Presentación de PowerPoint</vt:lpstr>
      <vt:lpstr>Presentación de PowerPoint</vt:lpstr>
      <vt:lpstr>Presentación de PowerPoint</vt:lpstr>
      <vt:lpstr>1450. Dirck Bouts. La captura de Cristo. Alte Pinakothek, Munich.</vt:lpstr>
      <vt:lpstr>1450 - 1460. Dirck Bouts. Resurrección de Cristo. Norton Simon Museum of Art, Pasadena</vt:lpstr>
      <vt:lpstr>1450. Dirck Bouts. Coronación de la Virgen. Akademie der bildenden Künste, Viena.</vt:lpstr>
      <vt:lpstr>1450. Dirck Bouts. Enterramiento de Cristo. National Gallery, Londres.</vt:lpstr>
      <vt:lpstr>Presentación de PowerPoint</vt:lpstr>
      <vt:lpstr>Presentación de PowerPoint</vt:lpstr>
      <vt:lpstr>1450. Dirck Bouts. Infierno y Paraiso. Palais des Beaux-Arts, Lille</vt:lpstr>
      <vt:lpstr>1455. Dirck Bouts. Retablo de la Pasión. Museo de la Capilla Real, Granada.</vt:lpstr>
      <vt:lpstr>1455 – 1460. Dirck Bouts. Virgen con niño. Metropolitan Museum of Art, New York. Dieric Bouts ha basado esta imagen pequeña y exquisita en la antigua fórmula bizantina de la Virgen cariñosa (glykophilousa), un tipo popular en los Países Bajos. Sin embargo, ha prescindido del fondo dorado y el halo de la práctica bizantina y ha dotado a la pintura de una ternura y sencillez humanas que no se encuentran en los iconos. Con su modelado sutil y táctil de la carne, el artista intensificó la ilusión de seres vivos que respiran. Centrándose en la relación amorosa de una madre y su hijo, su interpretación enfatizó las emociones humanas y realzó la intensa experiencia interior de la devoción privada. </vt:lpstr>
      <vt:lpstr>1458. Dirck Bouts. Martirio de San Erasmo. Sint-Pieterskerk, Leuven</vt:lpstr>
      <vt:lpstr>1458. Dirck Bouts. Martirio de San Erasmo. Sint-Pieterskerk, Leuven</vt:lpstr>
      <vt:lpstr>1458. Dirck Bouts. Martirio de San Erasmo. Sint-Pieterskerk, Leuven</vt:lpstr>
      <vt:lpstr>Presentación de PowerPoint</vt:lpstr>
      <vt:lpstr>1460. Dirck Bouts. Lamentación sobre Cristo. Museo del Louvre.</vt:lpstr>
      <vt:lpstr>1462 - 1464. Dirck Bouts. Ecce Agnus Dei. Alte Pinakothek, Munich</vt:lpstr>
      <vt:lpstr>1462. Dirck Bouts.   Retrato de hombre. Smith College Museum of Art, Northampton  Retrato de hombre. National Gallery, Londres.</vt:lpstr>
      <vt:lpstr>Presentación de PowerPoint</vt:lpstr>
      <vt:lpstr>Presentación de PowerPoint</vt:lpstr>
      <vt:lpstr>1464 - 1467. Dirck Bouts. Paneles de los Sacramentos. Sint-Pieterskerk, Leuven</vt:lpstr>
      <vt:lpstr>1464 - 1467. Dirck Bouts. Paneles de los Sacramentos. Última cena. Sint-Pieterskerk, Leuven. La Última Cena es el panel central del Retablo del Santo Sacramento, comisionado a Bouts por la Confraternidad del Santo Sacramento de Lovaina en 1464, con destino a la iglesia de Sint-Pieterskerk (San Pedro de Lovaina). Todas las ortogonales (líneas imaginarias perpendiculares al plano de la pintura que convergen en el punto de fuga) del cuarto central se dirigen a un único punto en el centro del tapiz, sobre la cabeza de Cristo. Sin embargo, el pequeño cuarto del costado tiene su propio punto de fuga, y ni este ni el del cuarto principal caen sobre el horizonte del paisaje visto a través de las ventanas.</vt:lpstr>
      <vt:lpstr>Presentación de PowerPoint</vt:lpstr>
      <vt:lpstr>1464 - 1467. Dirck Bouts. Paneles de los Sacramentos. Encuentro de Abraham y Melquiades. Sint-Pieterskerk, Leuven</vt:lpstr>
      <vt:lpstr>1464 - 1467. Dirck Bouts. Paneles de los Sacramentos. Fiesta de la Pascua. Sint-Pieterskerk, Leuven</vt:lpstr>
      <vt:lpstr>1464 - 1467. Dirck Bouts. Paneles de los Sacramentos. Recogida del Maná. Sint-Pieterskerk, Leuven</vt:lpstr>
      <vt:lpstr>1464 - 1467. Dirck Bouts. Paneles de los Sacramentos. El profeta Elías en el desierto. Sint-Pieterskerk, Leuven</vt:lpstr>
      <vt:lpstr>1465 - 1470. Dirck Bouts. Moises y la zarza ardiente. Museum of Art, Philadelphia</vt:lpstr>
      <vt:lpstr>1465 - 1470. Dirck Bouts. Virgen con niño. Museo Correr, Venecia.</vt:lpstr>
      <vt:lpstr>1465 - 1470. Seguidor de Dirck Bouts. Virgen con niño. Museo Thyssen-Bornemisza, Madrid. Dirk Bouts es considerado el creador y el principal representante de la Escuela de Haarlem destacando, en el siglo XV, por sus innovaciones en el género del paisaje, al que dota de una increíble profundidad. Las hipótesis en cuanto a la atribución de la obra La Virgen con el Niño del Museo Thyssen-Bornemisza, han sido muchas hasta que finalmente se consideró de un seguidor de Dirk Bouts. Esta pintura se inspira en la famosa Virgen de la fuente de Jan van Eyck, perteneciente al Musée Royal des Beaux-Arts de Amberes, simplificando la composición a lo esencial. El artista nos muestra a la Virgen con el Niño en brazos, en el centro de la composición. Ambos se presentan delante de un paño de honor ricamente bordado con un paisaje al fondo, que se extiende a lo lejos. Bouts fue el principal renovador de este tipo de representaciones, aunque no se ha conservado ningún otro ejemplo con una composición similar a la obra del museo. Se cree que esta tabla, por sus dimensiones y por el tema elegido, podría haber estado destinada a la devoción privada.</vt:lpstr>
      <vt:lpstr>1465. Dirck Bouts. Virgen con niño. National Gallery, Londres.</vt:lpstr>
      <vt:lpstr>Presentación de PowerPoint</vt:lpstr>
      <vt:lpstr>1468. Dirck Bouts. Tríptico de San Hipolito. Museum of Sint Salvator Kathedral, Brugge</vt:lpstr>
      <vt:lpstr>Presentación de PowerPoint</vt:lpstr>
      <vt:lpstr>Presentación de PowerPoint</vt:lpstr>
      <vt:lpstr>1470. Dirck Bouts. Cristo coronado de espinas. National Gallery, Londres. Cristo lleva el rico manto y la corona de espinas en la que, según los Evangelios, estaba vestido antes de ser crucificado, pero las heridas de la Pasión (su tortura y crucifixión) indican que ya ha muerto y resucitado. El fondo de oro bruñido nos dice que ahora está en un reino celestial en lugar de terrenal. </vt:lpstr>
      <vt:lpstr>Dirk Bouts ha pintado cada detalle agónico: las sombras azules de las espinas que se clavan profundamente en su frente, y las que rodean los agujeros en sus manos; sus lágrimas translúcidas se mezclaron con la sangre que goteaba por su rostro. Esta imagen gráfica puede parecer impactante ahora, pero a finales del siglo XV las imágenes del Cristo llorón y sufriente eran muy populares, y se produjeron en gran número en el taller de Bouts y sus seguidores. La calidad de esta pintura y la habilidad con la que el artista ha trabajado la pintura húmeda en húmeda para lograr los detalles de las joyas, el bordado y la corona sugieren que es del propio Bouts. Su técnica pictórica es similar a la de Retrato de un hombre (¿Jan van Winckele?). Pequeñas pinturas devocionales como esta se usaban para ayudar a la oración privada. La pintura estaba claramente destinada a ser vista de cerca, y el nivel de detalle nos atrae cada vez más profundamente. Podemos ver cada cabello en la barba y las cejas de Cristo, y las lágrimas en sus ojos de borde rojo. El fondo dorado está salpicado de puntos pintados y líneas eclosionadas, haciendo un halo de anillos dorados, rojos, verdes y azules alrededor de la cabeza de Cristo. </vt:lpstr>
      <vt:lpstr>El enfoque de la pintura en el cuerpo de Cristo tenía la intención de recordar a los espectadores cristianos que Dios se hizo hombre y murió en la Cruz por el bien de la humanidad. Los movimientos religiosos populares de finales del siglo XV sostenían que la meditación sobre el dolor de la Pasión ofrecía un camino hacia la salvación. En los Países Bajos, Devotio Moderna ('Devoción Moderna', un movimiento religioso que se centraba en la espiritualidad personal en lugar del ritual de la iglesia) alentó la meditación sobre el dolor infligido por la corona de espinas. Thomas à Kempis, uno de los primeros miembros importantes del movimiento, escribió una oración a la cabeza de Cristo describiendo los "sufrimientos más graves que, en la coronación espinosa de tu sagrada cabeza, soportaste por nosotros". Joseph Henry Green, un eminente cirujano y amigo del poeta Samuel Taylor Coleridge, fue propietario de la pintura en el siglo XIX. Fue dejado a la Galería Nacional por la esposa de Green. </vt:lpstr>
      <vt:lpstr>1470 - 1475. Dirck Bouts. Díptico de la justicia de Otón 2. Musées Royaux des Beaux-Arts, Brussels. El emperador se había casado con la hija del rey de Aragón. Posteriormente, su esposa se enamoró de un conde de la corte imperial. Cuando esta última se negó a responder a sus avances, ella lo acusó públicamente de haber atentado contra su honor. El Emperador, en un ataque de ira, hizo decapitar al conde en el acto. La esposa del conde pidió probar la verdad de la inocencia de su marido por la terrible experiencia del fuego. Ella ganó su caso, sobreviviendo a la prueba ilesa. La emperatriz fue declarada culpable de falsa acusación, y condenada a ser quemada viva. Cada panel del díptico representa dos escenas sucesivas que tienen lugar en dos espacios contiguos.</vt:lpstr>
      <vt:lpstr>Junto a Memling, Bouts puede considerarse el sucesor más importante de Rogier van der Weyden. Poco se sabe sobre su formación y sus primeros trabajos. Incluso si no era realmente un alumno del propio Rogier, Bouts estaba profundamente influenciado por su trabajo. Desarrolló el estilo de Rogier en un grado casi radical en su verticalización de la arquitectura y las figuras, su reducción del individuo en favor del tipo y su ocultación del cuerpo detrás de prendas exquisitas y minuciosamente detalladas. Es difícil decidir si podemos verlos como los primeros indicios de un arte específicamente del norte de los Países Bajos con un sabor protestante, o si Bouts fue simplemente parte de la tendencia más general que se extendió por Europa después de mediados de siglo. En cualquier caso, los rasgos estilísticos se intensificaron desde el Altar eucarístico en Lovaina (1464-1467) hasta el Díptico de La Justicia del Emperador III en Bruselas. El díptico pertenece al género de la escena de la justicia, fue pintado por Bouts hacia el final de su vida para la sala del consejo en el ayuntamiento de Lovaina, que se había completado en 1460. Las pinturas relatan la horrible desventura que le sucedió a Otón III y su traicionera esposa. Bouts había encontrado la historia en una crónica del siglo 12 escrita por Godefroy, obispo de Viterbo.</vt:lpstr>
      <vt:lpstr>Vemos al Emperador, con su corona y cetro, y su esposa engañosa, de pie junto a la puerta de una ciudad fortificada. Están viendo cómo el conde, vestido de blanco, descalzo y con las manos atadas, es conducido a su ejecución. Varias figuras, entre ellas un monje franciscano, acompañan al condenado, que está dando sus últimas instrucciones a su esposa mientras camina. En primer plano, nos reincorporamos a la historia después de la ejecución. El conde ha sido decapitado y su cuerpo mutilado yace desplomado en el suelo. El verdugo entrega la cabeza del conde a su viuda arrodillada, quien la envuelve en un paño blanco. Los dos paneles son bastante diferentes entre sí, tanto en atmósfera como en composición. En el primer panel, mientras que el rostro de la víctima está distorsionado por el dolor, aquellos que están allí para presenciar su muerte no traicionan ningún signo de emoción. En el segundo panel, sin embargo, tanto los cortesanos con sus costosas ropas recortadas en piel como los otros personajes importantes con sus túnicas y gorros rojos, están lejos de ser impasibles. Por el contrario, están abiertamente asombrados por el milagro que ha tenido lugar ante sus ojos. En ambos paneles, la composición vertical enfatiza la gran altura de las figuras, que es una característica común en el trabajo de Bouts.</vt:lpstr>
      <vt:lpstr>En el segundo panel, el Emperador está dando una audiencia a la viuda. Él se sienta en un trono debajo de un estrado, mientras ella se arrodilla ante él para pedir reparación. En una mano sostiene la cabeza lívida de su marido muerto, y en la otra una barra de hierro al rojo vivo que no la quema, demostrando así la inocencia de su marido muerto. A través de una puerta abierta, podemos ver una colina al fondo. Allí, en una pira ardiente, la emperatriz es castigada. El proyecto original, un ciclo de cuatro paneles, permaneció incompleto a la muerte de Dirk Bouts en 1475. Uno de los cuatro paneles, el Ordeal by Fire, había sido completamente completado, otro fue juzgado como casi así (por nae volmaect). Dado que toda la historia se representó en dos paneles, al menos un tema más debe haber sido planeado. El ciclo completo recuerda al trabajo que Rogier van der Weyden emprendió en c. 1440 para la Sala del Consejo del Ayuntamiento de Bruselas, que consta de cuatro paneles con el ejemplar Justicia de Trajano y Herkinbald.</vt:lpstr>
      <vt:lpstr>1470. Dirck Bouts. Retrato de hombre. Metropolitan Museum of Art, New York. Los detalles cuidadosamente observados, como la piel suelta debajo de los ojos y los pliegues de la boca y las cejas, crean una apariencia de seriedad que es característica del trabajo de Bouts. El panel ha sido cortado por todos lados; no está claro si se trata de un retrato independiente, o si alguna vez formó parte de un tríptico religioso o de una composición más grande. El sombrero es una característica inusual para una figura devocional, aunque las manos se unen en un gesto de oración. Fueron pintados sobre la chaqueta del hombre, y con el tiempo, esto ha resultado en una apariencia un poco más oscura.</vt:lpstr>
      <vt:lpstr>1470. Dirck Bouts. Cristo. Museum Boijmans Van Beuningen, Rotterdam.  El cuadro de Bouts representa el rostro de Cristo, que mira al espectador con los ojos entrecerrados y lleva joyas en su túnica roja. La cara no muestra rasgos personales. Sin embargo, la obra se considera un retrato, aunque no "hecho a partir de la vida". Es el 'rostro verdadero' (Efigies de Vera) de Cristo, tal como se lo representa en base a la tradición transmitida.</vt:lpstr>
      <vt:lpstr>Dirck Bouts ¿?. Virgen con niño. Koninklijk Museum voor Schone Kunsten, Amberes</vt:lpstr>
      <vt:lpstr>Dirck Bouts. Crucifixión. Musées Royaux des Beaux-Arts, Brussels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Velayos</dc:creator>
  <cp:lastModifiedBy>Miguel Velayos García</cp:lastModifiedBy>
  <cp:revision>16</cp:revision>
  <dcterms:created xsi:type="dcterms:W3CDTF">2021-04-08T09:22:17Z</dcterms:created>
  <dcterms:modified xsi:type="dcterms:W3CDTF">2021-10-12T19:42:30Z</dcterms:modified>
</cp:coreProperties>
</file>