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68" r:id="rId4"/>
    <p:sldId id="269" r:id="rId5"/>
    <p:sldId id="279" r:id="rId6"/>
    <p:sldId id="305" r:id="rId7"/>
    <p:sldId id="306" r:id="rId8"/>
    <p:sldId id="307" r:id="rId9"/>
    <p:sldId id="290" r:id="rId10"/>
    <p:sldId id="291" r:id="rId11"/>
    <p:sldId id="263" r:id="rId12"/>
    <p:sldId id="266" r:id="rId13"/>
    <p:sldId id="282" r:id="rId14"/>
    <p:sldId id="313" r:id="rId15"/>
    <p:sldId id="314" r:id="rId16"/>
    <p:sldId id="262" r:id="rId17"/>
    <p:sldId id="283" r:id="rId18"/>
    <p:sldId id="270" r:id="rId19"/>
    <p:sldId id="261" r:id="rId20"/>
    <p:sldId id="258" r:id="rId21"/>
    <p:sldId id="311" r:id="rId22"/>
    <p:sldId id="312" r:id="rId23"/>
    <p:sldId id="318" r:id="rId24"/>
    <p:sldId id="267" r:id="rId25"/>
    <p:sldId id="292" r:id="rId26"/>
    <p:sldId id="293" r:id="rId27"/>
    <p:sldId id="303" r:id="rId28"/>
    <p:sldId id="309" r:id="rId29"/>
    <p:sldId id="271" r:id="rId30"/>
    <p:sldId id="272" r:id="rId31"/>
    <p:sldId id="304" r:id="rId32"/>
    <p:sldId id="298" r:id="rId33"/>
    <p:sldId id="297" r:id="rId34"/>
    <p:sldId id="300" r:id="rId35"/>
    <p:sldId id="299" r:id="rId36"/>
    <p:sldId id="285" r:id="rId37"/>
    <p:sldId id="286" r:id="rId38"/>
    <p:sldId id="260" r:id="rId39"/>
    <p:sldId id="301" r:id="rId40"/>
    <p:sldId id="302" r:id="rId41"/>
    <p:sldId id="287" r:id="rId42"/>
    <p:sldId id="315" r:id="rId43"/>
    <p:sldId id="317" r:id="rId44"/>
    <p:sldId id="316" r:id="rId45"/>
    <p:sldId id="257" r:id="rId46"/>
    <p:sldId id="294" r:id="rId47"/>
    <p:sldId id="288" r:id="rId48"/>
    <p:sldId id="296" r:id="rId49"/>
    <p:sldId id="308" r:id="rId50"/>
    <p:sldId id="265" r:id="rId51"/>
    <p:sldId id="264" r:id="rId52"/>
    <p:sldId id="295" r:id="rId53"/>
    <p:sldId id="259" r:id="rId54"/>
    <p:sldId id="289" r:id="rId55"/>
    <p:sldId id="323" r:id="rId56"/>
    <p:sldId id="324" r:id="rId57"/>
    <p:sldId id="325" r:id="rId58"/>
    <p:sldId id="310" r:id="rId59"/>
    <p:sldId id="273" r:id="rId60"/>
    <p:sldId id="319" r:id="rId61"/>
    <p:sldId id="274" r:id="rId62"/>
    <p:sldId id="320" r:id="rId63"/>
    <p:sldId id="321" r:id="rId64"/>
    <p:sldId id="322" r:id="rId65"/>
    <p:sldId id="275" r:id="rId66"/>
    <p:sldId id="326" r:id="rId6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BBFBF0-D28C-4EA8-B4C9-2ADBC5E1721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000D9ED-1F63-465E-A95B-850C995341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248899F-86D1-4F45-A818-7A609A8424F4}"/>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5" name="Marcador de pie de página 4">
            <a:extLst>
              <a:ext uri="{FF2B5EF4-FFF2-40B4-BE49-F238E27FC236}">
                <a16:creationId xmlns:a16="http://schemas.microsoft.com/office/drawing/2014/main" id="{07336021-D028-4A96-A63A-00921FBF997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F59350F-D403-4E20-9601-65FE0226AF16}"/>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2247406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64334-A724-4A66-B0EE-4176CC25391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B2ED6D-FF59-49A7-9712-41F05216AE1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A300AC-2BEE-4E11-8FC6-929A7C0D3888}"/>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5" name="Marcador de pie de página 4">
            <a:extLst>
              <a:ext uri="{FF2B5EF4-FFF2-40B4-BE49-F238E27FC236}">
                <a16:creationId xmlns:a16="http://schemas.microsoft.com/office/drawing/2014/main" id="{CDE1A4CF-46A7-49E7-B66A-8DEA7AFD52C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C1D622-0789-4818-A9F8-7250AE7ED195}"/>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2859943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BCB0F-7731-40AD-B3F9-9B12E67E846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2F2CE86-70A6-474E-9B32-31CC34D345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54B49F4-4FB6-45B9-97B6-A68826CC0CB1}"/>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5" name="Marcador de pie de página 4">
            <a:extLst>
              <a:ext uri="{FF2B5EF4-FFF2-40B4-BE49-F238E27FC236}">
                <a16:creationId xmlns:a16="http://schemas.microsoft.com/office/drawing/2014/main" id="{50EFFE23-C4C8-4C47-8545-3FEA8F6EA30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0806002-EA00-43A4-9FFC-B6177665C3A0}"/>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3666002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E8D229-5AFB-4FA0-88FD-C9400BDA9EB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66019C2-7461-4D31-82EF-98E34F702BF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91D42AE-3357-430A-963D-6141D3C7A63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508FACC-851F-42D5-B402-F2D13FB40476}"/>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6" name="Marcador de pie de página 5">
            <a:extLst>
              <a:ext uri="{FF2B5EF4-FFF2-40B4-BE49-F238E27FC236}">
                <a16:creationId xmlns:a16="http://schemas.microsoft.com/office/drawing/2014/main" id="{058FA3E7-2470-44A6-A16E-4BF71AD2C77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D640BE4-EE2F-4F52-A87A-D82558971B0E}"/>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1310186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310E55-9404-4EE2-B35E-B7416829276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A1D5643-6817-425A-8AA1-90F0927EE4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6B518FE-1C41-472D-A2FA-F3F58B30261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1B8ED48-CC33-4C3D-80CB-89735829FF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E905006-716D-4B3A-948D-1ED53B276C9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336A5C9-2999-41E3-A189-65FBDB57533E}"/>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8" name="Marcador de pie de página 7">
            <a:extLst>
              <a:ext uri="{FF2B5EF4-FFF2-40B4-BE49-F238E27FC236}">
                <a16:creationId xmlns:a16="http://schemas.microsoft.com/office/drawing/2014/main" id="{89426916-02C9-471E-AFBA-65C25A99C4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767E6E1-1F59-4B01-B0CB-D2D2248BBA24}"/>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301088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E6336E-5E3C-49C0-8BBB-83588C6A10DE}"/>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CD02EF5-62B3-4447-9422-78BB3AB47355}"/>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4" name="Marcador de pie de página 3">
            <a:extLst>
              <a:ext uri="{FF2B5EF4-FFF2-40B4-BE49-F238E27FC236}">
                <a16:creationId xmlns:a16="http://schemas.microsoft.com/office/drawing/2014/main" id="{ED045A03-0942-446E-BD15-483147F755D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71BD97-BDBE-4E7E-8E15-6D4A666A0E52}"/>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1291965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8C271F1-997B-411F-AAFA-A95C6D0AC30E}"/>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3" name="Marcador de pie de página 2">
            <a:extLst>
              <a:ext uri="{FF2B5EF4-FFF2-40B4-BE49-F238E27FC236}">
                <a16:creationId xmlns:a16="http://schemas.microsoft.com/office/drawing/2014/main" id="{1B7FFA08-A3F2-44C9-9A3A-610E4FEAEA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78453CB-B550-4237-B7F4-ED2688413A3D}"/>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2852901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2D016D-002E-4B3F-8FF1-49A963CF812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2A51CF2-CC71-42B9-AC27-A10E93B7EE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E686979D-E920-4FF3-9AFB-4B51CC7ABD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5CD08D5-FA86-47D5-83C6-4998E914D465}"/>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6" name="Marcador de pie de página 5">
            <a:extLst>
              <a:ext uri="{FF2B5EF4-FFF2-40B4-BE49-F238E27FC236}">
                <a16:creationId xmlns:a16="http://schemas.microsoft.com/office/drawing/2014/main" id="{7830EC6A-63C8-448F-8D10-E906569E719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D9EF4D8-D857-4075-91F9-2BB654BE3E89}"/>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1221739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C38FCB-3DA5-4AAA-AF61-9AAC0F2B06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D6C341C-CB6C-4470-BF5D-215A9B7343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813A933-B3BB-443E-92D2-7A779CA693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EBD59E4-861D-4550-81BD-CAF34B075D1F}"/>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6" name="Marcador de pie de página 5">
            <a:extLst>
              <a:ext uri="{FF2B5EF4-FFF2-40B4-BE49-F238E27FC236}">
                <a16:creationId xmlns:a16="http://schemas.microsoft.com/office/drawing/2014/main" id="{0D472106-3FDE-44AA-9A65-8E82CBCA01A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7866FF9-6A5A-4DB2-84FA-3042BC4E86BE}"/>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4109054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289B61-62FD-42DC-AB30-902566BC7E7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515831F-ECFA-426A-A0CF-9A6B9816C9D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35C3EA-FBA0-4F72-830F-0343781BEC87}"/>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5" name="Marcador de pie de página 4">
            <a:extLst>
              <a:ext uri="{FF2B5EF4-FFF2-40B4-BE49-F238E27FC236}">
                <a16:creationId xmlns:a16="http://schemas.microsoft.com/office/drawing/2014/main" id="{360FC127-A728-4438-A249-53778F5E36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A3254D-57A1-450A-84F8-08EAB7C6B496}"/>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1363383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866EAE3-D2B3-4FBE-9043-F031ECE38E0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95A32C7-D1B2-4298-8DCC-6CA79D802C7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18E2A93-79A3-463B-98C1-9E12329AB142}"/>
              </a:ext>
            </a:extLst>
          </p:cNvPr>
          <p:cNvSpPr>
            <a:spLocks noGrp="1"/>
          </p:cNvSpPr>
          <p:nvPr>
            <p:ph type="dt" sz="half" idx="10"/>
          </p:nvPr>
        </p:nvSpPr>
        <p:spPr/>
        <p:txBody>
          <a:bodyPr/>
          <a:lstStyle/>
          <a:p>
            <a:fld id="{14587D3E-B69E-4CDF-9358-D367315F00A9}" type="datetimeFigureOut">
              <a:rPr lang="es-ES" smtClean="0"/>
              <a:t>28/10/2021</a:t>
            </a:fld>
            <a:endParaRPr lang="es-ES"/>
          </a:p>
        </p:txBody>
      </p:sp>
      <p:sp>
        <p:nvSpPr>
          <p:cNvPr id="5" name="Marcador de pie de página 4">
            <a:extLst>
              <a:ext uri="{FF2B5EF4-FFF2-40B4-BE49-F238E27FC236}">
                <a16:creationId xmlns:a16="http://schemas.microsoft.com/office/drawing/2014/main" id="{E52D5D7A-249C-4465-B6F1-0808A13976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B02A6-80D3-4BDF-A1AB-7EF93551E043}"/>
              </a:ext>
            </a:extLst>
          </p:cNvPr>
          <p:cNvSpPr>
            <a:spLocks noGrp="1"/>
          </p:cNvSpPr>
          <p:nvPr>
            <p:ph type="sldNum" sz="quarter" idx="12"/>
          </p:nvPr>
        </p:nvSpPr>
        <p:spPr/>
        <p:txBody>
          <a:bodyPr/>
          <a:lstStyle/>
          <a:p>
            <a:fld id="{4FD0B838-D50D-416C-97B5-3118E3D1E635}" type="slidenum">
              <a:rPr lang="es-ES" smtClean="0"/>
              <a:t>‹Nº›</a:t>
            </a:fld>
            <a:endParaRPr lang="es-ES"/>
          </a:p>
        </p:txBody>
      </p:sp>
    </p:spTree>
    <p:extLst>
      <p:ext uri="{BB962C8B-B14F-4D97-AF65-F5344CB8AC3E}">
        <p14:creationId xmlns:p14="http://schemas.microsoft.com/office/powerpoint/2010/main" val="2008796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7D6D46-AEBD-472A-BAE7-F476032321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4D56A54-8D10-4D68-926C-0ABED8D31A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4EF0C57-1AE8-48B2-9961-BD0C070B13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87D3E-B69E-4CDF-9358-D367315F00A9}" type="datetimeFigureOut">
              <a:rPr lang="es-ES" smtClean="0"/>
              <a:t>28/10/2021</a:t>
            </a:fld>
            <a:endParaRPr lang="es-ES"/>
          </a:p>
        </p:txBody>
      </p:sp>
      <p:sp>
        <p:nvSpPr>
          <p:cNvPr id="5" name="Marcador de pie de página 4">
            <a:extLst>
              <a:ext uri="{FF2B5EF4-FFF2-40B4-BE49-F238E27FC236}">
                <a16:creationId xmlns:a16="http://schemas.microsoft.com/office/drawing/2014/main" id="{92F7FB2D-D675-436B-AD5D-42D16FF3F1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16C05210-E9E2-4C4B-A73D-3523F9B505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D0B838-D50D-416C-97B5-3118E3D1E635}" type="slidenum">
              <a:rPr lang="es-ES" smtClean="0"/>
              <a:t>‹Nº›</a:t>
            </a:fld>
            <a:endParaRPr lang="es-ES"/>
          </a:p>
        </p:txBody>
      </p:sp>
    </p:spTree>
    <p:extLst>
      <p:ext uri="{BB962C8B-B14F-4D97-AF65-F5344CB8AC3E}">
        <p14:creationId xmlns:p14="http://schemas.microsoft.com/office/powerpoint/2010/main" val="3731287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4B1634-C277-44A3-9541-EE5D8222CECA}"/>
              </a:ext>
            </a:extLst>
          </p:cNvPr>
          <p:cNvSpPr>
            <a:spLocks noGrp="1"/>
          </p:cNvSpPr>
          <p:nvPr>
            <p:ph type="ctrTitle"/>
          </p:nvPr>
        </p:nvSpPr>
        <p:spPr>
          <a:xfrm>
            <a:off x="1524000" y="1122362"/>
            <a:ext cx="9144000" cy="3047855"/>
          </a:xfrm>
        </p:spPr>
        <p:txBody>
          <a:bodyPr>
            <a:noAutofit/>
          </a:bodyPr>
          <a:lstStyle/>
          <a:p>
            <a:r>
              <a:rPr lang="es-ES" sz="9600" b="1" dirty="0"/>
              <a:t>Biagio </a:t>
            </a:r>
            <a:r>
              <a:rPr lang="es-ES" sz="9600" b="1" dirty="0" err="1"/>
              <a:t>d’Antonio</a:t>
            </a:r>
            <a:br>
              <a:rPr lang="es-ES" sz="9600" b="1" dirty="0"/>
            </a:br>
            <a:r>
              <a:rPr lang="es-ES" sz="9600" b="1" dirty="0"/>
              <a:t>1446 - 1516</a:t>
            </a:r>
          </a:p>
        </p:txBody>
      </p:sp>
    </p:spTree>
    <p:extLst>
      <p:ext uri="{BB962C8B-B14F-4D97-AF65-F5344CB8AC3E}">
        <p14:creationId xmlns:p14="http://schemas.microsoft.com/office/powerpoint/2010/main" val="2603088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2179408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651164" y="365125"/>
            <a:ext cx="11540836" cy="1616075"/>
          </a:xfrm>
        </p:spPr>
        <p:txBody>
          <a:bodyPr anchor="t">
            <a:normAutofit/>
          </a:bodyPr>
          <a:lstStyle/>
          <a:p>
            <a:r>
              <a:rPr lang="en-US" sz="2800" b="1" dirty="0"/>
              <a:t>1465. </a:t>
            </a:r>
            <a:r>
              <a:rPr lang="en-US" sz="2800" b="1" dirty="0" err="1"/>
              <a:t>Escenas</a:t>
            </a:r>
            <a:r>
              <a:rPr lang="en-US" sz="2800" b="1" dirty="0"/>
              <a:t> de la </a:t>
            </a:r>
            <a:r>
              <a:rPr lang="en-US" sz="2800" b="1" dirty="0" err="1"/>
              <a:t>historia</a:t>
            </a:r>
            <a:r>
              <a:rPr lang="en-US" sz="2800" b="1" dirty="0"/>
              <a:t> de los </a:t>
            </a:r>
            <a:r>
              <a:rPr lang="en-US" sz="2800" b="1" dirty="0" err="1"/>
              <a:t>argonautas</a:t>
            </a:r>
            <a:r>
              <a:rPr lang="en-US" sz="2800" b="1" dirty="0"/>
              <a:t>. MET. 1</a:t>
            </a:r>
            <a:endParaRPr lang="es-ES" sz="2800" b="1" dirty="0"/>
          </a:p>
        </p:txBody>
      </p:sp>
      <p:pic>
        <p:nvPicPr>
          <p:cNvPr id="4" name="Imagen 3">
            <a:extLst>
              <a:ext uri="{FF2B5EF4-FFF2-40B4-BE49-F238E27FC236}">
                <a16:creationId xmlns:a16="http://schemas.microsoft.com/office/drawing/2014/main" id="{D6BC1612-69BC-4C49-AF32-F78C017C4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1200"/>
            <a:ext cx="12192000" cy="4876800"/>
          </a:xfrm>
          <a:prstGeom prst="rect">
            <a:avLst/>
          </a:prstGeom>
        </p:spPr>
      </p:pic>
    </p:spTree>
    <p:extLst>
      <p:ext uri="{BB962C8B-B14F-4D97-AF65-F5344CB8AC3E}">
        <p14:creationId xmlns:p14="http://schemas.microsoft.com/office/powerpoint/2010/main" val="2553016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26473" y="365126"/>
            <a:ext cx="11277600" cy="1491384"/>
          </a:xfrm>
        </p:spPr>
        <p:txBody>
          <a:bodyPr anchor="t">
            <a:normAutofit/>
          </a:bodyPr>
          <a:lstStyle/>
          <a:p>
            <a:r>
              <a:rPr lang="en-US" sz="2800" b="1" dirty="0"/>
              <a:t>1465. </a:t>
            </a:r>
            <a:r>
              <a:rPr lang="en-US" sz="2800" b="1" dirty="0" err="1"/>
              <a:t>Escenas</a:t>
            </a:r>
            <a:r>
              <a:rPr lang="en-US" sz="2800" b="1" dirty="0"/>
              <a:t> de la </a:t>
            </a:r>
            <a:r>
              <a:rPr lang="en-US" sz="2800" b="1" dirty="0" err="1"/>
              <a:t>historia</a:t>
            </a:r>
            <a:r>
              <a:rPr lang="en-US" sz="2800" b="1" dirty="0"/>
              <a:t> de los </a:t>
            </a:r>
            <a:r>
              <a:rPr lang="en-US" sz="2800" b="1" dirty="0" err="1"/>
              <a:t>argonautas</a:t>
            </a:r>
            <a:r>
              <a:rPr lang="en-US" sz="2800" b="1" dirty="0"/>
              <a:t>. 2. MET.</a:t>
            </a:r>
            <a:endParaRPr lang="es-ES" sz="2800" b="1" dirty="0"/>
          </a:p>
        </p:txBody>
      </p:sp>
      <p:pic>
        <p:nvPicPr>
          <p:cNvPr id="4" name="Imagen 3">
            <a:extLst>
              <a:ext uri="{FF2B5EF4-FFF2-40B4-BE49-F238E27FC236}">
                <a16:creationId xmlns:a16="http://schemas.microsoft.com/office/drawing/2014/main" id="{D955063D-2832-48F0-927F-F49E5001B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5960"/>
            <a:ext cx="12192000" cy="4892040"/>
          </a:xfrm>
          <a:prstGeom prst="rect">
            <a:avLst/>
          </a:prstGeom>
        </p:spPr>
      </p:pic>
    </p:spTree>
    <p:extLst>
      <p:ext uri="{BB962C8B-B14F-4D97-AF65-F5344CB8AC3E}">
        <p14:creationId xmlns:p14="http://schemas.microsoft.com/office/powerpoint/2010/main" val="2149302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421909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453745" cy="6188075"/>
          </a:xfrm>
        </p:spPr>
        <p:txBody>
          <a:bodyPr anchor="t">
            <a:normAutofit/>
          </a:bodyPr>
          <a:lstStyle/>
          <a:p>
            <a:r>
              <a:rPr lang="es-ES" sz="2800" b="1" dirty="0"/>
              <a:t>1470. Biagio di Antonio. Virgen, Santos Juan Bautista, San Francisco Jerónimo y Tobías. Yale </a:t>
            </a:r>
            <a:r>
              <a:rPr lang="es-ES" sz="2800" b="1" dirty="0" err="1"/>
              <a:t>University</a:t>
            </a:r>
            <a:r>
              <a:rPr lang="es-ES" sz="2800" b="1" dirty="0"/>
              <a:t> Art Gallery.</a:t>
            </a:r>
            <a:br>
              <a:rPr lang="es-ES" sz="2800" dirty="0"/>
            </a:br>
            <a:br>
              <a:rPr lang="es-ES" sz="2800" dirty="0"/>
            </a:br>
            <a:r>
              <a:rPr lang="es-ES" sz="2400" dirty="0">
                <a:latin typeface="+mn-lt"/>
              </a:rPr>
              <a:t>Se atribuye también a </a:t>
            </a:r>
            <a:r>
              <a:rPr lang="es-ES" sz="2400" b="0" i="0" dirty="0">
                <a:effectLst/>
                <a:latin typeface="+mn-lt"/>
              </a:rPr>
              <a:t>Andrea del Verrocchio.</a:t>
            </a:r>
            <a:endParaRPr lang="es-ES" sz="2400" dirty="0">
              <a:latin typeface="+mn-lt"/>
            </a:endParaRPr>
          </a:p>
        </p:txBody>
      </p:sp>
      <p:pic>
        <p:nvPicPr>
          <p:cNvPr id="4" name="Imagen 3">
            <a:extLst>
              <a:ext uri="{FF2B5EF4-FFF2-40B4-BE49-F238E27FC236}">
                <a16:creationId xmlns:a16="http://schemas.microsoft.com/office/drawing/2014/main" id="{890ECBE6-B14A-49AE-961F-DB020B7873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4063815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218421" cy="6188075"/>
          </a:xfrm>
        </p:spPr>
        <p:txBody>
          <a:bodyPr anchor="t">
            <a:normAutofit/>
          </a:bodyPr>
          <a:lstStyle/>
          <a:p>
            <a:r>
              <a:rPr lang="es-ES" sz="2800" b="1" dirty="0"/>
              <a:t>1470. Biagio </a:t>
            </a:r>
            <a:r>
              <a:rPr lang="es-ES" sz="2800" b="1" dirty="0" err="1"/>
              <a:t>d'Antonio</a:t>
            </a:r>
            <a:r>
              <a:rPr lang="es-ES" sz="2800" b="1" dirty="0"/>
              <a:t>. Virgen, San Juan Bautista y San Pedro. Museo de Bellas Artes de Gante.</a:t>
            </a:r>
          </a:p>
        </p:txBody>
      </p:sp>
      <p:pic>
        <p:nvPicPr>
          <p:cNvPr id="4" name="Imagen 3">
            <a:extLst>
              <a:ext uri="{FF2B5EF4-FFF2-40B4-BE49-F238E27FC236}">
                <a16:creationId xmlns:a16="http://schemas.microsoft.com/office/drawing/2014/main" id="{AFD8D26C-731F-4E5C-89EE-D162FA3D526A}"/>
              </a:ext>
            </a:extLst>
          </p:cNvPr>
          <p:cNvPicPr>
            <a:picLocks noChangeAspect="1"/>
          </p:cNvPicPr>
          <p:nvPr/>
        </p:nvPicPr>
        <p:blipFill rotWithShape="1">
          <a:blip r:embed="rId2">
            <a:extLst>
              <a:ext uri="{28A0092B-C50C-407E-A947-70E740481C1C}">
                <a14:useLocalDpi xmlns:a14="http://schemas.microsoft.com/office/drawing/2010/main" val="0"/>
              </a:ext>
            </a:extLst>
          </a:blip>
          <a:srcRect b="7273"/>
          <a:stretch/>
        </p:blipFill>
        <p:spPr>
          <a:xfrm>
            <a:off x="7384676" y="0"/>
            <a:ext cx="4807324" cy="6858000"/>
          </a:xfrm>
          <a:prstGeom prst="rect">
            <a:avLst/>
          </a:prstGeom>
        </p:spPr>
      </p:pic>
    </p:spTree>
    <p:extLst>
      <p:ext uri="{BB962C8B-B14F-4D97-AF65-F5344CB8AC3E}">
        <p14:creationId xmlns:p14="http://schemas.microsoft.com/office/powerpoint/2010/main" val="201325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3897856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172391" cy="6188075"/>
          </a:xfrm>
        </p:spPr>
        <p:txBody>
          <a:bodyPr anchor="t">
            <a:normAutofit/>
          </a:bodyPr>
          <a:lstStyle/>
          <a:p>
            <a:r>
              <a:rPr lang="es-ES" sz="2800" b="1" dirty="0"/>
              <a:t>1470. Biagio </a:t>
            </a:r>
            <a:r>
              <a:rPr lang="es-ES" sz="2800" b="1" dirty="0" err="1"/>
              <a:t>d'Antonio</a:t>
            </a:r>
            <a:r>
              <a:rPr lang="es-ES" sz="2800" b="1" dirty="0"/>
              <a:t>. Retrato de un hombre joven. Metropolitan Museum of Art, New York.</a:t>
            </a:r>
          </a:p>
        </p:txBody>
      </p:sp>
      <p:pic>
        <p:nvPicPr>
          <p:cNvPr id="4" name="Imagen 3">
            <a:extLst>
              <a:ext uri="{FF2B5EF4-FFF2-40B4-BE49-F238E27FC236}">
                <a16:creationId xmlns:a16="http://schemas.microsoft.com/office/drawing/2014/main" id="{D85B2E8D-315A-4034-B4B2-DC3494975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8646" y="0"/>
            <a:ext cx="4853354" cy="6858000"/>
          </a:xfrm>
          <a:prstGeom prst="rect">
            <a:avLst/>
          </a:prstGeom>
        </p:spPr>
      </p:pic>
    </p:spTree>
    <p:extLst>
      <p:ext uri="{BB962C8B-B14F-4D97-AF65-F5344CB8AC3E}">
        <p14:creationId xmlns:p14="http://schemas.microsoft.com/office/powerpoint/2010/main" val="1000900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4146311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498764" y="1"/>
            <a:ext cx="11277600" cy="914400"/>
          </a:xfrm>
        </p:spPr>
        <p:txBody>
          <a:bodyPr anchor="ctr">
            <a:normAutofit/>
          </a:bodyPr>
          <a:lstStyle/>
          <a:p>
            <a:r>
              <a:rPr lang="it-IT" sz="2800" b="1" dirty="0"/>
              <a:t>1470. Biagio d'antonio. Triunfo de Escipión. 1</a:t>
            </a:r>
            <a:endParaRPr lang="es-ES" sz="2800" b="1" dirty="0"/>
          </a:p>
        </p:txBody>
      </p:sp>
      <p:pic>
        <p:nvPicPr>
          <p:cNvPr id="4" name="Imagen 3">
            <a:extLst>
              <a:ext uri="{FF2B5EF4-FFF2-40B4-BE49-F238E27FC236}">
                <a16:creationId xmlns:a16="http://schemas.microsoft.com/office/drawing/2014/main" id="{4281DF17-08EC-4512-9335-227FF530B6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363" y="914400"/>
            <a:ext cx="11083637" cy="5943600"/>
          </a:xfrm>
          <a:prstGeom prst="rect">
            <a:avLst/>
          </a:prstGeom>
        </p:spPr>
      </p:pic>
    </p:spTree>
    <p:extLst>
      <p:ext uri="{BB962C8B-B14F-4D97-AF65-F5344CB8AC3E}">
        <p14:creationId xmlns:p14="http://schemas.microsoft.com/office/powerpoint/2010/main" val="821633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40327" y="0"/>
            <a:ext cx="11125199" cy="928256"/>
          </a:xfrm>
        </p:spPr>
        <p:txBody>
          <a:bodyPr anchor="ctr">
            <a:normAutofit/>
          </a:bodyPr>
          <a:lstStyle/>
          <a:p>
            <a:r>
              <a:rPr lang="it-IT" sz="2800" b="1" dirty="0"/>
              <a:t>1470. Biagio d'antonio. Triunfo de Escipión. 2</a:t>
            </a:r>
            <a:endParaRPr lang="es-ES" sz="2800" b="1" dirty="0"/>
          </a:p>
        </p:txBody>
      </p:sp>
      <p:pic>
        <p:nvPicPr>
          <p:cNvPr id="4" name="Imagen 3">
            <a:extLst>
              <a:ext uri="{FF2B5EF4-FFF2-40B4-BE49-F238E27FC236}">
                <a16:creationId xmlns:a16="http://schemas.microsoft.com/office/drawing/2014/main" id="{F2B500A2-025B-4A45-9759-19FA4D165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6721" y="928255"/>
            <a:ext cx="10905280" cy="5929745"/>
          </a:xfrm>
          <a:prstGeom prst="rect">
            <a:avLst/>
          </a:prstGeom>
        </p:spPr>
      </p:pic>
    </p:spTree>
    <p:extLst>
      <p:ext uri="{BB962C8B-B14F-4D97-AF65-F5344CB8AC3E}">
        <p14:creationId xmlns:p14="http://schemas.microsoft.com/office/powerpoint/2010/main" val="317650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2729120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68036" y="0"/>
            <a:ext cx="11111346" cy="997528"/>
          </a:xfrm>
        </p:spPr>
        <p:txBody>
          <a:bodyPr anchor="ctr">
            <a:normAutofit/>
          </a:bodyPr>
          <a:lstStyle/>
          <a:p>
            <a:r>
              <a:rPr lang="it-IT" sz="2800" dirty="0"/>
              <a:t>1475. Biagio d'Antonio. Anunciación. Pinacoteca Comunale di Faenza</a:t>
            </a:r>
            <a:endParaRPr lang="es-ES" sz="2800" dirty="0"/>
          </a:p>
        </p:txBody>
      </p:sp>
      <p:pic>
        <p:nvPicPr>
          <p:cNvPr id="4" name="Imagen 3">
            <a:extLst>
              <a:ext uri="{FF2B5EF4-FFF2-40B4-BE49-F238E27FC236}">
                <a16:creationId xmlns:a16="http://schemas.microsoft.com/office/drawing/2014/main" id="{FBCA6C59-F99F-4EF5-A490-DBC7AA878F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2" y="997527"/>
            <a:ext cx="12230552" cy="5860473"/>
          </a:xfrm>
          <a:prstGeom prst="rect">
            <a:avLst/>
          </a:prstGeom>
        </p:spPr>
      </p:pic>
    </p:spTree>
    <p:extLst>
      <p:ext uri="{BB962C8B-B14F-4D97-AF65-F5344CB8AC3E}">
        <p14:creationId xmlns:p14="http://schemas.microsoft.com/office/powerpoint/2010/main" val="607984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6958595" y="-1"/>
            <a:ext cx="5233403" cy="2064327"/>
          </a:xfrm>
        </p:spPr>
        <p:txBody>
          <a:bodyPr anchor="ctr">
            <a:normAutofit/>
          </a:bodyPr>
          <a:lstStyle/>
          <a:p>
            <a:pPr algn="ctr"/>
            <a:r>
              <a:rPr lang="it-IT" sz="2800" dirty="0"/>
              <a:t>1475. Biagio d'Antonio. Anunciación. Pinacoteca Comunale di Faenza</a:t>
            </a:r>
            <a:endParaRPr lang="es-ES" sz="2800" dirty="0"/>
          </a:p>
        </p:txBody>
      </p:sp>
      <p:pic>
        <p:nvPicPr>
          <p:cNvPr id="4" name="Imagen 3">
            <a:extLst>
              <a:ext uri="{FF2B5EF4-FFF2-40B4-BE49-F238E27FC236}">
                <a16:creationId xmlns:a16="http://schemas.microsoft.com/office/drawing/2014/main" id="{FBCA6C59-F99F-4EF5-A490-DBC7AA878F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8596" y="2064326"/>
            <a:ext cx="5233404" cy="2507673"/>
          </a:xfrm>
          <a:prstGeom prst="rect">
            <a:avLst/>
          </a:prstGeom>
        </p:spPr>
      </p:pic>
      <p:sp>
        <p:nvSpPr>
          <p:cNvPr id="3" name="CuadroTexto 2">
            <a:extLst>
              <a:ext uri="{FF2B5EF4-FFF2-40B4-BE49-F238E27FC236}">
                <a16:creationId xmlns:a16="http://schemas.microsoft.com/office/drawing/2014/main" id="{DBC1BFAD-05B0-4E46-AE7E-8E96B6C34A95}"/>
              </a:ext>
            </a:extLst>
          </p:cNvPr>
          <p:cNvSpPr txBox="1"/>
          <p:nvPr/>
        </p:nvSpPr>
        <p:spPr>
          <a:xfrm>
            <a:off x="405396" y="117693"/>
            <a:ext cx="6553200" cy="6740307"/>
          </a:xfrm>
          <a:prstGeom prst="rect">
            <a:avLst/>
          </a:prstGeom>
          <a:noFill/>
        </p:spPr>
        <p:txBody>
          <a:bodyPr wrap="square" rtlCol="0">
            <a:spAutoFit/>
          </a:bodyPr>
          <a:lstStyle/>
          <a:p>
            <a:r>
              <a:rPr lang="es-ES" sz="2400" b="0" i="0" dirty="0">
                <a:solidFill>
                  <a:srgbClr val="000000"/>
                </a:solidFill>
                <a:effectLst/>
              </a:rPr>
              <a:t>La Anunciación, en la que el arcángel Gabriel predice a la Virgen María que se convertiría en la madre de Cristo, fue un tema que se sintió en la pintura florentina. Biagio </a:t>
            </a:r>
            <a:r>
              <a:rPr lang="es-ES" sz="2400" b="0" i="0" dirty="0" err="1">
                <a:solidFill>
                  <a:srgbClr val="000000"/>
                </a:solidFill>
                <a:effectLst/>
              </a:rPr>
              <a:t>D'Antonio</a:t>
            </a:r>
            <a:r>
              <a:rPr lang="es-ES" sz="2400" b="0" i="0" dirty="0">
                <a:solidFill>
                  <a:srgbClr val="000000"/>
                </a:solidFill>
                <a:effectLst/>
              </a:rPr>
              <a:t> recoge esta tradición ya desde el uso de luz difusa que iguala los volúmenes. Y eso recuerda las primeras elaboraciones del Beato Angélico. La composición es en muchos aspectos muy similar al panel que Leonardo da Vinci hizo, probablemente entre 1472 y 1475, y está vinculada a la actividad juvenil común de los dos artistas en el taller de Verrocchio. Las dos figuras de ángeles, colocadas a la izquierda, independientemente del evento sagrado muestran la influencia del arte de Verrocchio, mientras que la postura de la Virgen y la idea de la puerta abierta desde la que se puede ver el interior de una habitación se deriva de Leonardo.</a:t>
            </a:r>
            <a:endParaRPr lang="es-ES" sz="2400" dirty="0"/>
          </a:p>
        </p:txBody>
      </p:sp>
    </p:spTree>
    <p:extLst>
      <p:ext uri="{BB962C8B-B14F-4D97-AF65-F5344CB8AC3E}">
        <p14:creationId xmlns:p14="http://schemas.microsoft.com/office/powerpoint/2010/main" val="2588162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92835"/>
            <a:ext cx="4350327" cy="6188075"/>
          </a:xfrm>
        </p:spPr>
        <p:txBody>
          <a:bodyPr anchor="t">
            <a:normAutofit/>
          </a:bodyPr>
          <a:lstStyle/>
          <a:p>
            <a:r>
              <a:rPr lang="es-ES" sz="2800" b="1" dirty="0"/>
              <a:t>1475. </a:t>
            </a:r>
            <a:r>
              <a:rPr lang="hu-HU" sz="2800" b="1" dirty="0"/>
              <a:t>Biagio d'antonio. Pala detta del Maglio</a:t>
            </a:r>
            <a:r>
              <a:rPr lang="es-ES" sz="2800" b="1" dirty="0"/>
              <a:t>. </a:t>
            </a:r>
            <a:r>
              <a:rPr lang="hu-HU" sz="2800" b="1" dirty="0"/>
              <a:t>Szépművészeti Múzeum, Budapest</a:t>
            </a:r>
            <a:endParaRPr lang="es-ES" sz="2800" b="1" dirty="0"/>
          </a:p>
        </p:txBody>
      </p:sp>
      <p:pic>
        <p:nvPicPr>
          <p:cNvPr id="4" name="Imagen 3">
            <a:extLst>
              <a:ext uri="{FF2B5EF4-FFF2-40B4-BE49-F238E27FC236}">
                <a16:creationId xmlns:a16="http://schemas.microsoft.com/office/drawing/2014/main" id="{329CF8A6-5585-4764-8F9C-6074A0700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5370" y="0"/>
            <a:ext cx="7326630" cy="6858000"/>
          </a:xfrm>
          <a:prstGeom prst="rect">
            <a:avLst/>
          </a:prstGeom>
        </p:spPr>
      </p:pic>
    </p:spTree>
    <p:extLst>
      <p:ext uri="{BB962C8B-B14F-4D97-AF65-F5344CB8AC3E}">
        <p14:creationId xmlns:p14="http://schemas.microsoft.com/office/powerpoint/2010/main" val="2306000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11665527" cy="1865457"/>
          </a:xfrm>
        </p:spPr>
        <p:txBody>
          <a:bodyPr anchor="t">
            <a:normAutofit/>
          </a:bodyPr>
          <a:lstStyle/>
          <a:p>
            <a:r>
              <a:rPr lang="es-ES" sz="2800" dirty="0"/>
              <a:t>1475. Biagio </a:t>
            </a:r>
            <a:r>
              <a:rPr lang="es-ES" sz="2800" dirty="0" err="1"/>
              <a:t>d'Antonio</a:t>
            </a:r>
            <a:r>
              <a:rPr lang="es-ES" sz="2800" dirty="0"/>
              <a:t>. Triunfo de Camilo. National Gallery of Art, Washington.</a:t>
            </a:r>
          </a:p>
        </p:txBody>
      </p:sp>
      <p:pic>
        <p:nvPicPr>
          <p:cNvPr id="4" name="Imagen 3">
            <a:extLst>
              <a:ext uri="{FF2B5EF4-FFF2-40B4-BE49-F238E27FC236}">
                <a16:creationId xmlns:a16="http://schemas.microsoft.com/office/drawing/2014/main" id="{DD7C611C-6F21-4391-A19E-BEE626D9C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5" y="2230582"/>
            <a:ext cx="12217605" cy="4627418"/>
          </a:xfrm>
          <a:prstGeom prst="rect">
            <a:avLst/>
          </a:prstGeom>
        </p:spPr>
      </p:pic>
    </p:spTree>
    <p:extLst>
      <p:ext uri="{BB962C8B-B14F-4D97-AF65-F5344CB8AC3E}">
        <p14:creationId xmlns:p14="http://schemas.microsoft.com/office/powerpoint/2010/main" val="3917762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66305" y="334962"/>
            <a:ext cx="6456218" cy="6188075"/>
          </a:xfrm>
        </p:spPr>
        <p:txBody>
          <a:bodyPr anchor="t">
            <a:normAutofit/>
          </a:bodyPr>
          <a:lstStyle/>
          <a:p>
            <a:r>
              <a:rPr lang="es-ES" sz="2800" b="1" dirty="0"/>
              <a:t>1475. </a:t>
            </a:r>
            <a:br>
              <a:rPr lang="es-ES" sz="2800" b="1" dirty="0"/>
            </a:br>
            <a:r>
              <a:rPr lang="es-ES" sz="2800" b="1" dirty="0"/>
              <a:t>Biagio di Antonio.</a:t>
            </a:r>
            <a:br>
              <a:rPr lang="es-ES" sz="2800" b="1" dirty="0"/>
            </a:br>
            <a:r>
              <a:rPr lang="es-ES" sz="2800" b="1" dirty="0"/>
              <a:t>Adoración de los Magos.</a:t>
            </a:r>
            <a:br>
              <a:rPr lang="es-ES" sz="2800" b="1" dirty="0"/>
            </a:br>
            <a:r>
              <a:rPr lang="es-ES" sz="2800" b="1" dirty="0"/>
              <a:t>Yale </a:t>
            </a:r>
            <a:r>
              <a:rPr lang="es-ES" sz="2800" b="1" dirty="0" err="1"/>
              <a:t>University</a:t>
            </a:r>
            <a:r>
              <a:rPr lang="es-ES" sz="2800" b="1" dirty="0"/>
              <a:t> Art Gallery.</a:t>
            </a:r>
          </a:p>
        </p:txBody>
      </p:sp>
      <p:pic>
        <p:nvPicPr>
          <p:cNvPr id="4" name="Imagen 3">
            <a:extLst>
              <a:ext uri="{FF2B5EF4-FFF2-40B4-BE49-F238E27FC236}">
                <a16:creationId xmlns:a16="http://schemas.microsoft.com/office/drawing/2014/main" id="{279429E8-91F7-4A21-9341-DDD757B0A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5650" y="0"/>
            <a:ext cx="5086350" cy="6858000"/>
          </a:xfrm>
          <a:prstGeom prst="rect">
            <a:avLst/>
          </a:prstGeom>
        </p:spPr>
      </p:pic>
    </p:spTree>
    <p:extLst>
      <p:ext uri="{BB962C8B-B14F-4D97-AF65-F5344CB8AC3E}">
        <p14:creationId xmlns:p14="http://schemas.microsoft.com/office/powerpoint/2010/main" val="2781233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038109" cy="6188075"/>
          </a:xfrm>
        </p:spPr>
        <p:txBody>
          <a:bodyPr anchor="t">
            <a:normAutofit/>
          </a:bodyPr>
          <a:lstStyle/>
          <a:p>
            <a:r>
              <a:rPr lang="it-IT" sz="2800" b="1" dirty="0"/>
              <a:t>1475. Biagio d'Antonio. Virgen adorando al Niño.</a:t>
            </a:r>
            <a:br>
              <a:rPr lang="it-IT" sz="2800" b="1" dirty="0"/>
            </a:br>
            <a:r>
              <a:rPr lang="pt-BR" sz="2800" b="1" i="0" dirty="0">
                <a:effectLst/>
              </a:rPr>
              <a:t>Museo de Arte</a:t>
            </a:r>
            <a:r>
              <a:rPr lang="pt-BR" sz="2800" b="1" dirty="0"/>
              <a:t>,</a:t>
            </a:r>
            <a:r>
              <a:rPr lang="pt-BR" sz="2800" b="1" i="0" dirty="0">
                <a:effectLst/>
              </a:rPr>
              <a:t> </a:t>
            </a:r>
            <a:r>
              <a:rPr lang="pt-BR" sz="2800" b="1" i="0" u="none" strike="noStrike" dirty="0">
                <a:effectLst/>
              </a:rPr>
              <a:t>São Paulo.</a:t>
            </a:r>
            <a:endParaRPr lang="es-ES" sz="2800" b="1" dirty="0"/>
          </a:p>
        </p:txBody>
      </p:sp>
      <p:pic>
        <p:nvPicPr>
          <p:cNvPr id="4" name="Imagen 3">
            <a:extLst>
              <a:ext uri="{FF2B5EF4-FFF2-40B4-BE49-F238E27FC236}">
                <a16:creationId xmlns:a16="http://schemas.microsoft.com/office/drawing/2014/main" id="{8CA80A43-94F3-4C1E-9BDC-9103526B62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0618" y="-195"/>
            <a:ext cx="4821382" cy="6781995"/>
          </a:xfrm>
          <a:prstGeom prst="rect">
            <a:avLst/>
          </a:prstGeom>
        </p:spPr>
      </p:pic>
    </p:spTree>
    <p:extLst>
      <p:ext uri="{BB962C8B-B14F-4D97-AF65-F5344CB8AC3E}">
        <p14:creationId xmlns:p14="http://schemas.microsoft.com/office/powerpoint/2010/main" val="1826383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8146472" cy="6188075"/>
          </a:xfrm>
        </p:spPr>
        <p:txBody>
          <a:bodyPr anchor="t">
            <a:normAutofit/>
          </a:bodyPr>
          <a:lstStyle/>
          <a:p>
            <a:r>
              <a:rPr lang="it-IT" sz="2800" b="1" dirty="0"/>
              <a:t>1475. Biagio d'Antonio. Virgen con niño y dos ángeles.</a:t>
            </a:r>
            <a:br>
              <a:rPr lang="it-IT" sz="2800" b="1" dirty="0"/>
            </a:br>
            <a:r>
              <a:rPr kumimoji="0" lang="es-ES" altLang="es-ES" sz="2800" b="1" i="0" u="none" strike="noStrike" cap="none" normalizeH="0" baseline="0" dirty="0">
                <a:ln>
                  <a:noFill/>
                </a:ln>
                <a:effectLst/>
                <a:cs typeface="Arial" panose="020B0604020202020204" pitchFamily="34" charset="0"/>
              </a:rPr>
              <a:t>Musée des </a:t>
            </a:r>
            <a:r>
              <a:rPr kumimoji="0" lang="es-ES" altLang="es-ES" sz="2800" b="1" i="0" u="none" strike="noStrike" cap="none" normalizeH="0" baseline="0" dirty="0" err="1">
                <a:ln>
                  <a:noFill/>
                </a:ln>
                <a:effectLst/>
                <a:cs typeface="Arial" panose="020B0604020202020204" pitchFamily="34" charset="0"/>
              </a:rPr>
              <a:t>Beaux</a:t>
            </a:r>
            <a:r>
              <a:rPr kumimoji="0" lang="es-ES" altLang="es-ES" sz="2800" b="1" i="0" u="none" strike="noStrike" cap="none" normalizeH="0" baseline="0" dirty="0">
                <a:ln>
                  <a:noFill/>
                </a:ln>
                <a:effectLst/>
                <a:cs typeface="Arial" panose="020B0604020202020204" pitchFamily="34" charset="0"/>
              </a:rPr>
              <a:t>-Arts, </a:t>
            </a:r>
            <a:r>
              <a:rPr lang="it-IT" sz="2800" b="1" dirty="0"/>
              <a:t>Strasburgo.</a:t>
            </a:r>
            <a:br>
              <a:rPr kumimoji="0" lang="es-ES" altLang="es-ES" sz="28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2A522646-498E-49EA-B4FC-67E35D97CC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9755" y="0"/>
            <a:ext cx="3732245" cy="6858000"/>
          </a:xfrm>
          <a:prstGeom prst="rect">
            <a:avLst/>
          </a:prstGeom>
        </p:spPr>
      </p:pic>
    </p:spTree>
    <p:extLst>
      <p:ext uri="{BB962C8B-B14F-4D97-AF65-F5344CB8AC3E}">
        <p14:creationId xmlns:p14="http://schemas.microsoft.com/office/powerpoint/2010/main" val="4055908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498764" y="1"/>
            <a:ext cx="11180618" cy="817418"/>
          </a:xfrm>
        </p:spPr>
        <p:txBody>
          <a:bodyPr anchor="ctr">
            <a:normAutofit/>
          </a:bodyPr>
          <a:lstStyle/>
          <a:p>
            <a:r>
              <a:rPr lang="es-ES" sz="2800" dirty="0"/>
              <a:t>1476. Biagio </a:t>
            </a:r>
            <a:r>
              <a:rPr lang="es-ES" sz="2800" dirty="0" err="1"/>
              <a:t>d'Antonio</a:t>
            </a:r>
            <a:r>
              <a:rPr lang="es-ES" sz="2800" dirty="0"/>
              <a:t>. San Miguel pesando las almas. Louvre.</a:t>
            </a:r>
          </a:p>
        </p:txBody>
      </p:sp>
      <p:pic>
        <p:nvPicPr>
          <p:cNvPr id="4" name="Imagen 3">
            <a:extLst>
              <a:ext uri="{FF2B5EF4-FFF2-40B4-BE49-F238E27FC236}">
                <a16:creationId xmlns:a16="http://schemas.microsoft.com/office/drawing/2014/main" id="{BA10C57A-6F4A-4973-AA51-CC00BAC55729}"/>
              </a:ext>
            </a:extLst>
          </p:cNvPr>
          <p:cNvPicPr>
            <a:picLocks noChangeAspect="1"/>
          </p:cNvPicPr>
          <p:nvPr/>
        </p:nvPicPr>
        <p:blipFill rotWithShape="1">
          <a:blip r:embed="rId2">
            <a:extLst>
              <a:ext uri="{28A0092B-C50C-407E-A947-70E740481C1C}">
                <a14:useLocalDpi xmlns:a14="http://schemas.microsoft.com/office/drawing/2010/main" val="0"/>
              </a:ext>
            </a:extLst>
          </a:blip>
          <a:srcRect l="1441" t="2294" r="1536" b="2982"/>
          <a:stretch/>
        </p:blipFill>
        <p:spPr>
          <a:xfrm>
            <a:off x="861883" y="637309"/>
            <a:ext cx="10468233" cy="6220691"/>
          </a:xfrm>
          <a:prstGeom prst="rect">
            <a:avLst/>
          </a:prstGeom>
        </p:spPr>
      </p:pic>
    </p:spTree>
    <p:extLst>
      <p:ext uri="{BB962C8B-B14F-4D97-AF65-F5344CB8AC3E}">
        <p14:creationId xmlns:p14="http://schemas.microsoft.com/office/powerpoint/2010/main" val="492802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5359769" cy="6188075"/>
          </a:xfrm>
        </p:spPr>
        <p:txBody>
          <a:bodyPr anchor="t">
            <a:normAutofit/>
          </a:bodyPr>
          <a:lstStyle/>
          <a:p>
            <a:r>
              <a:rPr lang="es-ES" sz="2800" dirty="0"/>
              <a:t>1476. Biagio </a:t>
            </a:r>
            <a:r>
              <a:rPr lang="es-ES" sz="2800" dirty="0" err="1"/>
              <a:t>d’Antonio</a:t>
            </a:r>
            <a:r>
              <a:rPr lang="es-ES" sz="2800" dirty="0"/>
              <a:t>. </a:t>
            </a:r>
            <a:r>
              <a:rPr lang="es-ES" sz="2800" dirty="0" err="1"/>
              <a:t>Philbrook</a:t>
            </a:r>
            <a:r>
              <a:rPr lang="es-ES" sz="2800" dirty="0"/>
              <a:t> Museum of Art, Tulsa.</a:t>
            </a:r>
          </a:p>
        </p:txBody>
      </p:sp>
      <p:pic>
        <p:nvPicPr>
          <p:cNvPr id="4" name="Imagen 3">
            <a:extLst>
              <a:ext uri="{FF2B5EF4-FFF2-40B4-BE49-F238E27FC236}">
                <a16:creationId xmlns:a16="http://schemas.microsoft.com/office/drawing/2014/main" id="{0E46F949-7F9E-4904-9203-0613FFE85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6024" y="0"/>
            <a:ext cx="6665976" cy="6858000"/>
          </a:xfrm>
          <a:prstGeom prst="rect">
            <a:avLst/>
          </a:prstGeom>
        </p:spPr>
      </p:pic>
    </p:spTree>
    <p:extLst>
      <p:ext uri="{BB962C8B-B14F-4D97-AF65-F5344CB8AC3E}">
        <p14:creationId xmlns:p14="http://schemas.microsoft.com/office/powerpoint/2010/main" val="3779900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900363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6127865" cy="6188075"/>
          </a:xfrm>
        </p:spPr>
        <p:txBody>
          <a:bodyPr anchor="t">
            <a:normAutofit/>
          </a:bodyPr>
          <a:lstStyle/>
          <a:p>
            <a:r>
              <a:rPr lang="it-IT" sz="2800" b="1" dirty="0"/>
              <a:t>1480. Biagio d'antonio. Retrato de un joven. National Gallery of Art, Washington.</a:t>
            </a:r>
            <a:endParaRPr lang="es-ES" sz="2800" b="1" dirty="0"/>
          </a:p>
        </p:txBody>
      </p:sp>
      <p:pic>
        <p:nvPicPr>
          <p:cNvPr id="4" name="Imagen 3">
            <a:extLst>
              <a:ext uri="{FF2B5EF4-FFF2-40B4-BE49-F238E27FC236}">
                <a16:creationId xmlns:a16="http://schemas.microsoft.com/office/drawing/2014/main" id="{22739F7D-83D5-4DFD-B333-BAEEA02F0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4120" y="0"/>
            <a:ext cx="5897880" cy="6858000"/>
          </a:xfrm>
          <a:prstGeom prst="rect">
            <a:avLst/>
          </a:prstGeom>
        </p:spPr>
      </p:pic>
    </p:spTree>
    <p:extLst>
      <p:ext uri="{BB962C8B-B14F-4D97-AF65-F5344CB8AC3E}">
        <p14:creationId xmlns:p14="http://schemas.microsoft.com/office/powerpoint/2010/main" val="1002999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40327" y="1"/>
            <a:ext cx="11180618" cy="817418"/>
          </a:xfrm>
        </p:spPr>
        <p:txBody>
          <a:bodyPr anchor="ctr">
            <a:normAutofit/>
          </a:bodyPr>
          <a:lstStyle/>
          <a:p>
            <a:r>
              <a:rPr lang="es-ES" sz="2800" dirty="0"/>
              <a:t>1480. Biagio </a:t>
            </a:r>
            <a:r>
              <a:rPr lang="es-ES" sz="2800" dirty="0" err="1"/>
              <a:t>d'Antonio</a:t>
            </a:r>
            <a:r>
              <a:rPr lang="es-ES" sz="2800" dirty="0"/>
              <a:t>. Escenas de la historia de </a:t>
            </a:r>
            <a:r>
              <a:rPr lang="es-ES" sz="2800" dirty="0" err="1"/>
              <a:t>Io</a:t>
            </a:r>
            <a:r>
              <a:rPr lang="es-ES" sz="2800" dirty="0"/>
              <a:t>. Colección privada.</a:t>
            </a:r>
          </a:p>
        </p:txBody>
      </p:sp>
      <p:pic>
        <p:nvPicPr>
          <p:cNvPr id="4" name="Imagen 3">
            <a:extLst>
              <a:ext uri="{FF2B5EF4-FFF2-40B4-BE49-F238E27FC236}">
                <a16:creationId xmlns:a16="http://schemas.microsoft.com/office/drawing/2014/main" id="{1FF3EABF-A496-4B6D-8BE7-139B926E12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811" y="817418"/>
            <a:ext cx="11028377" cy="6040582"/>
          </a:xfrm>
          <a:prstGeom prst="rect">
            <a:avLst/>
          </a:prstGeom>
        </p:spPr>
      </p:pic>
    </p:spTree>
    <p:extLst>
      <p:ext uri="{BB962C8B-B14F-4D97-AF65-F5344CB8AC3E}">
        <p14:creationId xmlns:p14="http://schemas.microsoft.com/office/powerpoint/2010/main" val="4065810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26473" y="0"/>
            <a:ext cx="11152909" cy="1163782"/>
          </a:xfrm>
        </p:spPr>
        <p:txBody>
          <a:bodyPr anchor="ctr">
            <a:normAutofit/>
          </a:bodyPr>
          <a:lstStyle/>
          <a:p>
            <a:r>
              <a:rPr lang="it-IT" sz="2800" dirty="0"/>
              <a:t>1480. Biagio d'Antonio. Virgen y santos, Jerónimo. </a:t>
            </a:r>
            <a:br>
              <a:rPr lang="it-IT" sz="2800" dirty="0"/>
            </a:br>
            <a:r>
              <a:rPr lang="it-IT" sz="2800" dirty="0"/>
              <a:t>Convento de San Giovanni Battista, Faenza.</a:t>
            </a:r>
            <a:endParaRPr lang="es-ES" sz="2800" dirty="0"/>
          </a:p>
        </p:txBody>
      </p:sp>
      <p:pic>
        <p:nvPicPr>
          <p:cNvPr id="4" name="Imagen 3">
            <a:extLst>
              <a:ext uri="{FF2B5EF4-FFF2-40B4-BE49-F238E27FC236}">
                <a16:creationId xmlns:a16="http://schemas.microsoft.com/office/drawing/2014/main" id="{8432AB33-674E-43AA-8428-B0A693F2C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1668" y="1163782"/>
            <a:ext cx="9038444" cy="5694220"/>
          </a:xfrm>
          <a:prstGeom prst="rect">
            <a:avLst/>
          </a:prstGeom>
        </p:spPr>
      </p:pic>
    </p:spTree>
    <p:extLst>
      <p:ext uri="{BB962C8B-B14F-4D97-AF65-F5344CB8AC3E}">
        <p14:creationId xmlns:p14="http://schemas.microsoft.com/office/powerpoint/2010/main" val="3172158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240484" cy="6188075"/>
          </a:xfrm>
        </p:spPr>
        <p:txBody>
          <a:bodyPr anchor="t">
            <a:normAutofit/>
          </a:bodyPr>
          <a:lstStyle/>
          <a:p>
            <a:r>
              <a:rPr lang="it-IT" sz="2800" dirty="0"/>
              <a:t>1480. Biagio di Antonio. Crucifixión. Yale University Art Gallery</a:t>
            </a:r>
            <a:endParaRPr lang="es-ES" sz="2800" dirty="0"/>
          </a:p>
        </p:txBody>
      </p:sp>
      <p:pic>
        <p:nvPicPr>
          <p:cNvPr id="4" name="Imagen 3">
            <a:extLst>
              <a:ext uri="{FF2B5EF4-FFF2-40B4-BE49-F238E27FC236}">
                <a16:creationId xmlns:a16="http://schemas.microsoft.com/office/drawing/2014/main" id="{B49D4E72-A1FB-42A5-885E-0F40CCF51B35}"/>
              </a:ext>
            </a:extLst>
          </p:cNvPr>
          <p:cNvPicPr>
            <a:picLocks noChangeAspect="1"/>
          </p:cNvPicPr>
          <p:nvPr/>
        </p:nvPicPr>
        <p:blipFill rotWithShape="1">
          <a:blip r:embed="rId2">
            <a:extLst>
              <a:ext uri="{28A0092B-C50C-407E-A947-70E740481C1C}">
                <a14:useLocalDpi xmlns:a14="http://schemas.microsoft.com/office/drawing/2010/main" val="0"/>
              </a:ext>
            </a:extLst>
          </a:blip>
          <a:srcRect l="8484" t="5425" r="9648" b="8586"/>
          <a:stretch/>
        </p:blipFill>
        <p:spPr>
          <a:xfrm>
            <a:off x="7406739" y="0"/>
            <a:ext cx="4785261" cy="6858000"/>
          </a:xfrm>
          <a:prstGeom prst="rect">
            <a:avLst/>
          </a:prstGeom>
        </p:spPr>
      </p:pic>
    </p:spTree>
    <p:extLst>
      <p:ext uri="{BB962C8B-B14F-4D97-AF65-F5344CB8AC3E}">
        <p14:creationId xmlns:p14="http://schemas.microsoft.com/office/powerpoint/2010/main" val="3492067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400167" cy="6188075"/>
          </a:xfrm>
        </p:spPr>
        <p:txBody>
          <a:bodyPr anchor="t">
            <a:normAutofit/>
          </a:bodyPr>
          <a:lstStyle/>
          <a:p>
            <a:r>
              <a:rPr lang="es-ES" sz="2800" b="1" dirty="0"/>
              <a:t>1480. Biagio </a:t>
            </a:r>
            <a:r>
              <a:rPr lang="es-ES" sz="2800" b="1" dirty="0" err="1"/>
              <a:t>d'Antonio</a:t>
            </a:r>
            <a:r>
              <a:rPr lang="es-ES" sz="2800" b="1" dirty="0"/>
              <a:t>. San Juan Bautista en el desierto. Philadelphia Museum of Art.</a:t>
            </a:r>
            <a:br>
              <a:rPr lang="es-ES" sz="2800" dirty="0"/>
            </a:br>
            <a:br>
              <a:rPr lang="es-ES" sz="2400" dirty="0">
                <a:latin typeface="+mn-lt"/>
              </a:rPr>
            </a:br>
            <a:r>
              <a:rPr lang="es-ES" sz="2400" b="0" i="0" dirty="0">
                <a:effectLst/>
                <a:latin typeface="+mn-lt"/>
              </a:rPr>
              <a:t>Juan el Bautista es el santo patrón de Florencia, y cada año el 24 de junio se celebran celebraciones festivas en su honor.</a:t>
            </a:r>
            <a:br>
              <a:rPr lang="es-ES" sz="2400" b="0" i="0" dirty="0">
                <a:effectLst/>
                <a:latin typeface="+mn-lt"/>
              </a:rPr>
            </a:br>
            <a:r>
              <a:rPr lang="es-ES" sz="2400" b="0" i="0" dirty="0">
                <a:effectLst/>
                <a:latin typeface="+mn-lt"/>
              </a:rPr>
              <a:t>Aquí, en este ala derecha de un díptico (una pintura de dos paneles que podría doblarse), se le muestra en el desierto con una camisa de pelo de camello.</a:t>
            </a:r>
            <a:endParaRPr lang="es-ES" sz="2400" dirty="0">
              <a:latin typeface="+mn-lt"/>
            </a:endParaRPr>
          </a:p>
        </p:txBody>
      </p:sp>
      <p:pic>
        <p:nvPicPr>
          <p:cNvPr id="4" name="Imagen 3">
            <a:extLst>
              <a:ext uri="{FF2B5EF4-FFF2-40B4-BE49-F238E27FC236}">
                <a16:creationId xmlns:a16="http://schemas.microsoft.com/office/drawing/2014/main" id="{E9FE22D3-CE6B-4B12-BB03-69360D28D0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6422" y="0"/>
            <a:ext cx="4625578" cy="6858000"/>
          </a:xfrm>
          <a:prstGeom prst="rect">
            <a:avLst/>
          </a:prstGeom>
        </p:spPr>
      </p:pic>
    </p:spTree>
    <p:extLst>
      <p:ext uri="{BB962C8B-B14F-4D97-AF65-F5344CB8AC3E}">
        <p14:creationId xmlns:p14="http://schemas.microsoft.com/office/powerpoint/2010/main" val="1424030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939511" cy="6188075"/>
          </a:xfrm>
        </p:spPr>
        <p:txBody>
          <a:bodyPr anchor="t">
            <a:normAutofit fontScale="90000"/>
          </a:bodyPr>
          <a:lstStyle/>
          <a:p>
            <a:r>
              <a:rPr lang="es-ES" sz="3100" b="1" dirty="0"/>
              <a:t>1480. Biagio </a:t>
            </a:r>
            <a:r>
              <a:rPr lang="es-ES" sz="3100" b="1" dirty="0" err="1"/>
              <a:t>d'Antonio</a:t>
            </a:r>
            <a:r>
              <a:rPr lang="es-ES" sz="3100" b="1" dirty="0"/>
              <a:t>. Natividad. Philadelphia Museum of Art.</a:t>
            </a:r>
            <a:br>
              <a:rPr lang="es-ES" sz="2800" dirty="0"/>
            </a:br>
            <a:r>
              <a:rPr lang="es-ES" sz="2700" b="0" i="0" dirty="0">
                <a:solidFill>
                  <a:srgbClr val="0E0E0E"/>
                </a:solidFill>
                <a:effectLst/>
                <a:latin typeface="+mn-lt"/>
              </a:rPr>
              <a:t>La Virgen adorando al Niño Jesús inmediatamente después de nacer fue uno de los temas más representados en el arte florentino renacentista de la década de 1400, particularmente en pinturas como esta, que se hicieron para casas privadas. </a:t>
            </a:r>
            <a:br>
              <a:rPr lang="es-ES" sz="2700" b="0" i="0" dirty="0">
                <a:solidFill>
                  <a:srgbClr val="0E0E0E"/>
                </a:solidFill>
                <a:effectLst/>
                <a:latin typeface="+mn-lt"/>
              </a:rPr>
            </a:br>
            <a:r>
              <a:rPr lang="es-ES" sz="2700" b="0" i="0" dirty="0">
                <a:solidFill>
                  <a:srgbClr val="0E0E0E"/>
                </a:solidFill>
                <a:effectLst/>
                <a:latin typeface="+mn-lt"/>
              </a:rPr>
              <a:t>En el fondo superior izquierdo hay una vista de la ciudad amurallada de Florencia en la que la cúpula de su famosa catedral es particularmente prominente. </a:t>
            </a:r>
            <a:br>
              <a:rPr lang="es-ES" sz="2700" b="0" i="0" dirty="0">
                <a:solidFill>
                  <a:srgbClr val="0E0E0E"/>
                </a:solidFill>
                <a:effectLst/>
                <a:latin typeface="+mn-lt"/>
              </a:rPr>
            </a:br>
            <a:r>
              <a:rPr lang="es-ES" sz="2700" b="0" i="0" dirty="0">
                <a:solidFill>
                  <a:srgbClr val="0E0E0E"/>
                </a:solidFill>
                <a:effectLst/>
                <a:latin typeface="+mn-lt"/>
              </a:rPr>
              <a:t>Sin embargo, el artista combinó vistas reales e inventadas: el puente que pasa sobre el río es una fantasía. </a:t>
            </a:r>
            <a:br>
              <a:rPr lang="es-ES" sz="2700" b="0" i="0" dirty="0">
                <a:solidFill>
                  <a:srgbClr val="0E0E0E"/>
                </a:solidFill>
                <a:effectLst/>
                <a:latin typeface="+mn-lt"/>
              </a:rPr>
            </a:br>
            <a:r>
              <a:rPr lang="es-ES" sz="2700" b="0" i="0" dirty="0">
                <a:solidFill>
                  <a:srgbClr val="0E0E0E"/>
                </a:solidFill>
                <a:effectLst/>
                <a:latin typeface="+mn-lt"/>
              </a:rPr>
              <a:t>Las acciones de la Virgen después del nacimiento de Cristo se describen en el texto del siglo XIII </a:t>
            </a:r>
            <a:r>
              <a:rPr lang="es-ES" sz="2700" b="0" i="1" dirty="0">
                <a:solidFill>
                  <a:srgbClr val="0E0E0E"/>
                </a:solidFill>
                <a:effectLst/>
                <a:latin typeface="+mn-lt"/>
              </a:rPr>
              <a:t>Las meditaciones sobre la vida de </a:t>
            </a:r>
            <a:r>
              <a:rPr lang="es-ES" sz="2700" b="0" i="1" dirty="0" err="1">
                <a:solidFill>
                  <a:srgbClr val="0E0E0E"/>
                </a:solidFill>
                <a:effectLst/>
                <a:latin typeface="+mn-lt"/>
              </a:rPr>
              <a:t>Cristo:</a:t>
            </a:r>
            <a:r>
              <a:rPr lang="es-ES" sz="2700" b="0" i="0" dirty="0" err="1">
                <a:solidFill>
                  <a:srgbClr val="0E0E0E"/>
                </a:solidFill>
                <a:effectLst/>
                <a:latin typeface="+mn-lt"/>
              </a:rPr>
              <a:t>"Ella</a:t>
            </a:r>
            <a:r>
              <a:rPr lang="es-ES" sz="2700" b="0" i="0" dirty="0">
                <a:solidFill>
                  <a:srgbClr val="0E0E0E"/>
                </a:solidFill>
                <a:effectLst/>
                <a:latin typeface="+mn-lt"/>
              </a:rPr>
              <a:t> se arrodilló para adorarlo y dar gracias a Dios... José lo adoraba de la misma manera". </a:t>
            </a:r>
            <a:br>
              <a:rPr lang="es-ES" sz="2700" b="0" i="0" dirty="0">
                <a:solidFill>
                  <a:srgbClr val="0E0E0E"/>
                </a:solidFill>
                <a:effectLst/>
                <a:latin typeface="+mn-lt"/>
              </a:rPr>
            </a:br>
            <a:r>
              <a:rPr lang="es-ES" sz="2700" b="0" i="0" dirty="0">
                <a:solidFill>
                  <a:srgbClr val="0E0E0E"/>
                </a:solidFill>
                <a:effectLst/>
                <a:latin typeface="+mn-lt"/>
              </a:rPr>
              <a:t>El tema se hizo popular en el arte italiano después de que Santa </a:t>
            </a:r>
            <a:r>
              <a:rPr lang="es-ES" sz="2700" b="0" i="0" dirty="0" err="1">
                <a:solidFill>
                  <a:srgbClr val="0E0E0E"/>
                </a:solidFill>
                <a:effectLst/>
                <a:latin typeface="+mn-lt"/>
              </a:rPr>
              <a:t>Brígda</a:t>
            </a:r>
            <a:r>
              <a:rPr lang="es-ES" sz="2700" b="0" i="0" dirty="0">
                <a:solidFill>
                  <a:srgbClr val="0E0E0E"/>
                </a:solidFill>
                <a:effectLst/>
                <a:latin typeface="+mn-lt"/>
              </a:rPr>
              <a:t> de Suecia (1302-1373) tuviera una visión similar de la Natividad mientras peregrinaba a Belén.</a:t>
            </a:r>
            <a:endParaRPr lang="es-ES" sz="2800" dirty="0">
              <a:latin typeface="+mn-lt"/>
            </a:endParaRPr>
          </a:p>
        </p:txBody>
      </p:sp>
      <p:pic>
        <p:nvPicPr>
          <p:cNvPr id="4" name="Imagen 3">
            <a:extLst>
              <a:ext uri="{FF2B5EF4-FFF2-40B4-BE49-F238E27FC236}">
                <a16:creationId xmlns:a16="http://schemas.microsoft.com/office/drawing/2014/main" id="{6814951B-90E3-4AA1-8969-D9717165D9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5766" y="0"/>
            <a:ext cx="4086234" cy="6858000"/>
          </a:xfrm>
          <a:prstGeom prst="rect">
            <a:avLst/>
          </a:prstGeom>
        </p:spPr>
      </p:pic>
    </p:spTree>
    <p:extLst>
      <p:ext uri="{BB962C8B-B14F-4D97-AF65-F5344CB8AC3E}">
        <p14:creationId xmlns:p14="http://schemas.microsoft.com/office/powerpoint/2010/main" val="4266970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159065" cy="6368184"/>
          </a:xfrm>
        </p:spPr>
        <p:txBody>
          <a:bodyPr anchor="t">
            <a:normAutofit fontScale="90000"/>
          </a:bodyPr>
          <a:lstStyle/>
          <a:p>
            <a:r>
              <a:rPr lang="es-ES" sz="3100" b="1" dirty="0"/>
              <a:t>1480. Biagio </a:t>
            </a:r>
            <a:r>
              <a:rPr lang="es-ES" sz="3100" b="1" dirty="0" err="1"/>
              <a:t>d'Antonio</a:t>
            </a:r>
            <a:r>
              <a:rPr lang="es-ES" sz="3100" b="1" dirty="0"/>
              <a:t>. Escenas de la Pasión de Cristo. Philadelphia Museum of Art.</a:t>
            </a:r>
            <a:br>
              <a:rPr lang="es-ES" sz="2800" dirty="0"/>
            </a:br>
            <a:r>
              <a:rPr lang="es-ES" sz="2200" b="0" i="0" dirty="0">
                <a:solidFill>
                  <a:srgbClr val="0E0E0E"/>
                </a:solidFill>
                <a:effectLst/>
                <a:latin typeface="+mn-lt"/>
              </a:rPr>
              <a:t>La palabra "</a:t>
            </a:r>
            <a:r>
              <a:rPr lang="es-ES" sz="2200" b="0" i="0" dirty="0" err="1">
                <a:solidFill>
                  <a:srgbClr val="0E0E0E"/>
                </a:solidFill>
                <a:effectLst/>
                <a:latin typeface="+mn-lt"/>
              </a:rPr>
              <a:t>predella</a:t>
            </a:r>
            <a:r>
              <a:rPr lang="es-ES" sz="2200" b="0" i="0" dirty="0">
                <a:solidFill>
                  <a:srgbClr val="0E0E0E"/>
                </a:solidFill>
                <a:effectLst/>
                <a:latin typeface="+mn-lt"/>
              </a:rPr>
              <a:t>" (un antiguo italiano para "paso") se refiere al nivel ancho e inferior de un retablo. Las predelas generalmente están hechas de piezas individuales y largas de madera y, a menudo, están decoradas con escenas de historias bíblicas o leyendas de santos que corresponden a figuras sagradas representadas en la parte principal del retablo. Este panel es un buen ejemplo de cómo las predelas fueron divididas y reconfiguradas durante las invasiones napoleónicas de Italia a finales del siglo XVIII y principios del XIX. </a:t>
            </a:r>
            <a:br>
              <a:rPr lang="es-ES" sz="2200" b="0" i="0" dirty="0">
                <a:solidFill>
                  <a:srgbClr val="0E0E0E"/>
                </a:solidFill>
                <a:effectLst/>
                <a:latin typeface="+mn-lt"/>
              </a:rPr>
            </a:br>
            <a:r>
              <a:rPr lang="es-ES" sz="2200" b="0" i="0" dirty="0">
                <a:solidFill>
                  <a:srgbClr val="0E0E0E"/>
                </a:solidFill>
                <a:effectLst/>
                <a:latin typeface="+mn-lt"/>
              </a:rPr>
              <a:t>Las cuatro escenas fueron una vez parte de un retablo a escala relativamente pequeña que probablemente mostraba la Crucifixión. Los sellos de cera roja del Camposanto en la parte posterior de cada imagen sugieren que un marchante de arte había planeado venderlos por separado. (El Camposanto era un lugar de retención para obras de arte de la Toscana que Napoleón planeaba enviar a París). </a:t>
            </a:r>
            <a:br>
              <a:rPr lang="es-ES" sz="2200" b="0" i="0" dirty="0">
                <a:solidFill>
                  <a:srgbClr val="0E0E0E"/>
                </a:solidFill>
                <a:effectLst/>
                <a:latin typeface="+mn-lt"/>
              </a:rPr>
            </a:br>
            <a:r>
              <a:rPr lang="es-ES" sz="2200" b="0" i="0" dirty="0">
                <a:solidFill>
                  <a:srgbClr val="0E0E0E"/>
                </a:solidFill>
                <a:effectLst/>
                <a:latin typeface="+mn-lt"/>
              </a:rPr>
              <a:t>Carlo </a:t>
            </a:r>
            <a:r>
              <a:rPr lang="es-ES" sz="2200" b="0" i="0" dirty="0" err="1">
                <a:solidFill>
                  <a:srgbClr val="0E0E0E"/>
                </a:solidFill>
                <a:effectLst/>
                <a:latin typeface="+mn-lt"/>
              </a:rPr>
              <a:t>Lasinio</a:t>
            </a:r>
            <a:r>
              <a:rPr lang="es-ES" sz="2200" b="0" i="0" dirty="0">
                <a:solidFill>
                  <a:srgbClr val="0E0E0E"/>
                </a:solidFill>
                <a:effectLst/>
                <a:latin typeface="+mn-lt"/>
              </a:rPr>
              <a:t>, el director del Camposanto y un destacado grabador, fue probablemente el marchante que hizo que esta predela se rompiera en secciones separadas, ya que su sello personal también aparece en la parte posterior de las escenas.</a:t>
            </a:r>
            <a:endParaRPr lang="es-ES" sz="2400" dirty="0">
              <a:latin typeface="+mn-lt"/>
            </a:endParaRPr>
          </a:p>
        </p:txBody>
      </p:sp>
      <p:pic>
        <p:nvPicPr>
          <p:cNvPr id="4" name="Imagen 3">
            <a:extLst>
              <a:ext uri="{FF2B5EF4-FFF2-40B4-BE49-F238E27FC236}">
                <a16:creationId xmlns:a16="http://schemas.microsoft.com/office/drawing/2014/main" id="{57C81C08-1F98-457A-B89A-D4074D7FF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5320" y="0"/>
            <a:ext cx="4866680" cy="6858000"/>
          </a:xfrm>
          <a:prstGeom prst="rect">
            <a:avLst/>
          </a:prstGeom>
        </p:spPr>
      </p:pic>
    </p:spTree>
    <p:extLst>
      <p:ext uri="{BB962C8B-B14F-4D97-AF65-F5344CB8AC3E}">
        <p14:creationId xmlns:p14="http://schemas.microsoft.com/office/powerpoint/2010/main" val="3368077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1067585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54181" y="365126"/>
            <a:ext cx="11152909" cy="1172730"/>
          </a:xfrm>
        </p:spPr>
        <p:txBody>
          <a:bodyPr anchor="t">
            <a:normAutofit/>
          </a:bodyPr>
          <a:lstStyle/>
          <a:p>
            <a:r>
              <a:rPr lang="es-ES" sz="2400" b="1" dirty="0"/>
              <a:t>1482. Biagio </a:t>
            </a:r>
            <a:r>
              <a:rPr lang="es-ES" sz="2400" b="1" dirty="0" err="1"/>
              <a:t>d'Antonio</a:t>
            </a:r>
            <a:r>
              <a:rPr lang="es-ES" sz="2400" b="1" dirty="0"/>
              <a:t>. Historia de José. </a:t>
            </a:r>
            <a:r>
              <a:rPr lang="en-US" sz="2400" b="1" i="0" dirty="0">
                <a:effectLst/>
              </a:rPr>
              <a:t>The J. Paul Getty Museum, Los </a:t>
            </a:r>
            <a:r>
              <a:rPr lang="en-US" sz="2400" b="1" i="0" dirty="0" err="1">
                <a:effectLst/>
              </a:rPr>
              <a:t>Ángeles</a:t>
            </a:r>
            <a:r>
              <a:rPr lang="en-US" sz="2400" b="1" i="0" dirty="0">
                <a:effectLst/>
              </a:rPr>
              <a:t>.</a:t>
            </a:r>
            <a:endParaRPr lang="es-ES" sz="2400" b="1" dirty="0"/>
          </a:p>
        </p:txBody>
      </p:sp>
      <p:pic>
        <p:nvPicPr>
          <p:cNvPr id="4" name="Imagen 3">
            <a:extLst>
              <a:ext uri="{FF2B5EF4-FFF2-40B4-BE49-F238E27FC236}">
                <a16:creationId xmlns:a16="http://schemas.microsoft.com/office/drawing/2014/main" id="{640FCF60-6BCB-4EE3-8F72-74719AF87B68}"/>
              </a:ext>
            </a:extLst>
          </p:cNvPr>
          <p:cNvPicPr>
            <a:picLocks noChangeAspect="1"/>
          </p:cNvPicPr>
          <p:nvPr/>
        </p:nvPicPr>
        <p:blipFill rotWithShape="1">
          <a:blip r:embed="rId2">
            <a:extLst>
              <a:ext uri="{28A0092B-C50C-407E-A947-70E740481C1C}">
                <a14:useLocalDpi xmlns:a14="http://schemas.microsoft.com/office/drawing/2010/main" val="0"/>
              </a:ext>
            </a:extLst>
          </a:blip>
          <a:srcRect l="894" r="1209" b="11241"/>
          <a:stretch/>
        </p:blipFill>
        <p:spPr>
          <a:xfrm>
            <a:off x="12765" y="1537855"/>
            <a:ext cx="12179235" cy="5327071"/>
          </a:xfrm>
          <a:prstGeom prst="rect">
            <a:avLst/>
          </a:prstGeom>
        </p:spPr>
      </p:pic>
    </p:spTree>
    <p:extLst>
      <p:ext uri="{BB962C8B-B14F-4D97-AF65-F5344CB8AC3E}">
        <p14:creationId xmlns:p14="http://schemas.microsoft.com/office/powerpoint/2010/main" val="1933031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54181" y="365125"/>
            <a:ext cx="11111345" cy="899275"/>
          </a:xfrm>
        </p:spPr>
        <p:txBody>
          <a:bodyPr anchor="t">
            <a:normAutofit/>
          </a:bodyPr>
          <a:lstStyle/>
          <a:p>
            <a:r>
              <a:rPr lang="es-ES" sz="2800" dirty="0"/>
              <a:t>1482. Biagio </a:t>
            </a:r>
            <a:r>
              <a:rPr lang="es-ES" sz="2800" dirty="0" err="1"/>
              <a:t>d'Antonio</a:t>
            </a:r>
            <a:r>
              <a:rPr lang="es-ES" sz="2800" dirty="0"/>
              <a:t>. Historia de José. MET.</a:t>
            </a:r>
          </a:p>
        </p:txBody>
      </p:sp>
      <p:pic>
        <p:nvPicPr>
          <p:cNvPr id="4" name="Imagen 3">
            <a:extLst>
              <a:ext uri="{FF2B5EF4-FFF2-40B4-BE49-F238E27FC236}">
                <a16:creationId xmlns:a16="http://schemas.microsoft.com/office/drawing/2014/main" id="{6BF1C25E-AD1C-4292-8107-D5CCFE2BA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4400"/>
            <a:ext cx="12192000" cy="5593600"/>
          </a:xfrm>
          <a:prstGeom prst="rect">
            <a:avLst/>
          </a:prstGeom>
        </p:spPr>
      </p:pic>
    </p:spTree>
    <p:extLst>
      <p:ext uri="{BB962C8B-B14F-4D97-AF65-F5344CB8AC3E}">
        <p14:creationId xmlns:p14="http://schemas.microsoft.com/office/powerpoint/2010/main" val="1822239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54181" y="365125"/>
            <a:ext cx="11152909" cy="3763529"/>
          </a:xfrm>
        </p:spPr>
        <p:txBody>
          <a:bodyPr anchor="t">
            <a:normAutofit fontScale="90000"/>
          </a:bodyPr>
          <a:lstStyle/>
          <a:p>
            <a:r>
              <a:rPr lang="es-ES" sz="3600" b="1" dirty="0"/>
              <a:t>1482. Biagio </a:t>
            </a:r>
            <a:r>
              <a:rPr lang="es-ES" sz="3600" b="1" dirty="0" err="1"/>
              <a:t>d'Antonio</a:t>
            </a:r>
            <a:r>
              <a:rPr lang="es-ES" sz="3600" b="1" dirty="0"/>
              <a:t>. Historia de José. </a:t>
            </a:r>
            <a:br>
              <a:rPr lang="es-ES" sz="2800" dirty="0"/>
            </a:br>
            <a:r>
              <a:rPr lang="es-ES" sz="2700" dirty="0">
                <a:latin typeface="+mn-lt"/>
              </a:rPr>
              <a:t>El</a:t>
            </a:r>
            <a:r>
              <a:rPr lang="es-ES" sz="2700" b="0" i="0" dirty="0">
                <a:effectLst/>
                <a:latin typeface="+mn-lt"/>
              </a:rPr>
              <a:t> panel del Museo J. Paul Getty, Los Ángeles muestra episodios anteriores a que José fuera vendido como esclavo en Egipto. </a:t>
            </a:r>
            <a:br>
              <a:rPr lang="es-ES" sz="2700" b="0" i="0" dirty="0">
                <a:effectLst/>
                <a:latin typeface="+mn-lt"/>
              </a:rPr>
            </a:br>
            <a:r>
              <a:rPr lang="es-ES" sz="2700" b="0" i="0" dirty="0">
                <a:effectLst/>
                <a:latin typeface="+mn-lt"/>
              </a:rPr>
              <a:t>En el panel del MET los episodios están marcados con los nombres de los personajes principales, la pintura ilustra la historia bíblica de José (Génesis 37,39,42-27). En el fondo a la izquierda está la venta a la esclavitud de José a Potifar; José huyendo de los seductores avances de la esposa de Potifar; y su posterior encarcelamiento. En primer plano a la derecha está el sueño del Faraón y José interpretándolo, y, a la izquierda, José saludando a su padre y parientes a su llegada a Egipto.</a:t>
            </a:r>
            <a:br>
              <a:rPr lang="es-ES" sz="2700" dirty="0">
                <a:latin typeface="+mn-lt"/>
              </a:rPr>
            </a:br>
            <a:endParaRPr lang="es-ES" sz="2800" dirty="0">
              <a:latin typeface="+mn-lt"/>
            </a:endParaRPr>
          </a:p>
        </p:txBody>
      </p:sp>
      <p:pic>
        <p:nvPicPr>
          <p:cNvPr id="4" name="Imagen 3">
            <a:extLst>
              <a:ext uri="{FF2B5EF4-FFF2-40B4-BE49-F238E27FC236}">
                <a16:creationId xmlns:a16="http://schemas.microsoft.com/office/drawing/2014/main" id="{640FCF60-6BCB-4EE3-8F72-74719AF87B68}"/>
              </a:ext>
            </a:extLst>
          </p:cNvPr>
          <p:cNvPicPr>
            <a:picLocks noChangeAspect="1"/>
          </p:cNvPicPr>
          <p:nvPr/>
        </p:nvPicPr>
        <p:blipFill rotWithShape="1">
          <a:blip r:embed="rId2">
            <a:extLst>
              <a:ext uri="{28A0092B-C50C-407E-A947-70E740481C1C}">
                <a14:useLocalDpi xmlns:a14="http://schemas.microsoft.com/office/drawing/2010/main" val="0"/>
              </a:ext>
            </a:extLst>
          </a:blip>
          <a:srcRect l="894" r="1209" b="11241"/>
          <a:stretch/>
        </p:blipFill>
        <p:spPr>
          <a:xfrm>
            <a:off x="0" y="4135580"/>
            <a:ext cx="6255914" cy="2736272"/>
          </a:xfrm>
          <a:prstGeom prst="rect">
            <a:avLst/>
          </a:prstGeom>
        </p:spPr>
      </p:pic>
      <p:pic>
        <p:nvPicPr>
          <p:cNvPr id="5" name="Imagen 4">
            <a:extLst>
              <a:ext uri="{FF2B5EF4-FFF2-40B4-BE49-F238E27FC236}">
                <a16:creationId xmlns:a16="http://schemas.microsoft.com/office/drawing/2014/main" id="{CC10A0E3-8859-4FDD-8B37-60155391E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3026" y="4135580"/>
            <a:ext cx="5948974" cy="2729345"/>
          </a:xfrm>
          <a:prstGeom prst="rect">
            <a:avLst/>
          </a:prstGeom>
        </p:spPr>
      </p:pic>
    </p:spTree>
    <p:extLst>
      <p:ext uri="{BB962C8B-B14F-4D97-AF65-F5344CB8AC3E}">
        <p14:creationId xmlns:p14="http://schemas.microsoft.com/office/powerpoint/2010/main" val="623303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1358845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191027" cy="6188075"/>
          </a:xfrm>
        </p:spPr>
        <p:txBody>
          <a:bodyPr anchor="t">
            <a:normAutofit/>
          </a:bodyPr>
          <a:lstStyle/>
          <a:p>
            <a:r>
              <a:rPr lang="it-IT" sz="2800" b="1" dirty="0"/>
              <a:t>1482. Biagio d'Antonio. Arrestro de Cristo. Capilla Sixtina.</a:t>
            </a:r>
            <a:endParaRPr lang="es-ES" sz="2800" b="1" dirty="0"/>
          </a:p>
        </p:txBody>
      </p:sp>
      <p:pic>
        <p:nvPicPr>
          <p:cNvPr id="4" name="Imagen 3">
            <a:extLst>
              <a:ext uri="{FF2B5EF4-FFF2-40B4-BE49-F238E27FC236}">
                <a16:creationId xmlns:a16="http://schemas.microsoft.com/office/drawing/2014/main" id="{AE0EB748-90B7-40D7-B0F8-479C7D1E70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7282" y="0"/>
            <a:ext cx="8834718" cy="6858000"/>
          </a:xfrm>
          <a:prstGeom prst="rect">
            <a:avLst/>
          </a:prstGeom>
        </p:spPr>
      </p:pic>
    </p:spTree>
    <p:extLst>
      <p:ext uri="{BB962C8B-B14F-4D97-AF65-F5344CB8AC3E}">
        <p14:creationId xmlns:p14="http://schemas.microsoft.com/office/powerpoint/2010/main" val="4233440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971405" cy="6188075"/>
          </a:xfrm>
        </p:spPr>
        <p:txBody>
          <a:bodyPr anchor="t">
            <a:normAutofit/>
          </a:bodyPr>
          <a:lstStyle/>
          <a:p>
            <a:r>
              <a:rPr lang="it-IT" sz="2800" b="1" dirty="0"/>
              <a:t>1482. Biagio d'Antonio. Crucifixión. Capilla Sixtina.</a:t>
            </a:r>
            <a:endParaRPr lang="es-ES" sz="2800" b="1" dirty="0"/>
          </a:p>
        </p:txBody>
      </p:sp>
      <p:pic>
        <p:nvPicPr>
          <p:cNvPr id="4" name="Imagen 3">
            <a:extLst>
              <a:ext uri="{FF2B5EF4-FFF2-40B4-BE49-F238E27FC236}">
                <a16:creationId xmlns:a16="http://schemas.microsoft.com/office/drawing/2014/main" id="{E5808406-86AD-4757-A3DE-2135C8DB55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7660" y="0"/>
            <a:ext cx="8054340" cy="6858000"/>
          </a:xfrm>
          <a:prstGeom prst="rect">
            <a:avLst/>
          </a:prstGeom>
        </p:spPr>
      </p:pic>
    </p:spTree>
    <p:extLst>
      <p:ext uri="{BB962C8B-B14F-4D97-AF65-F5344CB8AC3E}">
        <p14:creationId xmlns:p14="http://schemas.microsoft.com/office/powerpoint/2010/main" val="1014269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40327" y="1"/>
            <a:ext cx="11180618" cy="817417"/>
          </a:xfrm>
        </p:spPr>
        <p:txBody>
          <a:bodyPr anchor="ctr">
            <a:normAutofit/>
          </a:bodyPr>
          <a:lstStyle/>
          <a:p>
            <a:r>
              <a:rPr lang="it-IT" sz="2800" b="1" dirty="0"/>
              <a:t>1482. Biagio d'Antonio. Paso del Mar Rojo. Capilla Sixtina.</a:t>
            </a:r>
            <a:endParaRPr lang="es-ES" sz="2800" b="1" dirty="0"/>
          </a:p>
        </p:txBody>
      </p:sp>
      <p:pic>
        <p:nvPicPr>
          <p:cNvPr id="5" name="Imagen 4">
            <a:extLst>
              <a:ext uri="{FF2B5EF4-FFF2-40B4-BE49-F238E27FC236}">
                <a16:creationId xmlns:a16="http://schemas.microsoft.com/office/drawing/2014/main" id="{2A4040AD-9B14-4B27-89E3-AA9C2ED7C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1825" y="817418"/>
            <a:ext cx="9771811" cy="6040582"/>
          </a:xfrm>
          <a:prstGeom prst="rect">
            <a:avLst/>
          </a:prstGeom>
        </p:spPr>
      </p:pic>
    </p:spTree>
    <p:extLst>
      <p:ext uri="{BB962C8B-B14F-4D97-AF65-F5344CB8AC3E}">
        <p14:creationId xmlns:p14="http://schemas.microsoft.com/office/powerpoint/2010/main" val="39688266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8157766" y="1"/>
            <a:ext cx="4034233" cy="1939635"/>
          </a:xfrm>
        </p:spPr>
        <p:txBody>
          <a:bodyPr anchor="ctr">
            <a:normAutofit/>
          </a:bodyPr>
          <a:lstStyle/>
          <a:p>
            <a:r>
              <a:rPr lang="it-IT" sz="2800" b="1" dirty="0"/>
              <a:t>1482. Biagio d'Antonio. Paso del Mar Rojo. Capilla Sixtina.</a:t>
            </a:r>
            <a:endParaRPr lang="es-ES" sz="2800" b="1" dirty="0"/>
          </a:p>
        </p:txBody>
      </p:sp>
      <p:pic>
        <p:nvPicPr>
          <p:cNvPr id="5" name="Imagen 4">
            <a:extLst>
              <a:ext uri="{FF2B5EF4-FFF2-40B4-BE49-F238E27FC236}">
                <a16:creationId xmlns:a16="http://schemas.microsoft.com/office/drawing/2014/main" id="{2A4040AD-9B14-4B27-89E3-AA9C2ED7C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7767" y="1814945"/>
            <a:ext cx="4034233" cy="2493818"/>
          </a:xfrm>
          <a:prstGeom prst="rect">
            <a:avLst/>
          </a:prstGeom>
        </p:spPr>
      </p:pic>
      <p:sp>
        <p:nvSpPr>
          <p:cNvPr id="3" name="CuadroTexto 2">
            <a:extLst>
              <a:ext uri="{FF2B5EF4-FFF2-40B4-BE49-F238E27FC236}">
                <a16:creationId xmlns:a16="http://schemas.microsoft.com/office/drawing/2014/main" id="{D48ACCFF-CE4F-477D-9F5A-A3D44676AE0E}"/>
              </a:ext>
            </a:extLst>
          </p:cNvPr>
          <p:cNvSpPr txBox="1"/>
          <p:nvPr/>
        </p:nvSpPr>
        <p:spPr>
          <a:xfrm>
            <a:off x="166255" y="96982"/>
            <a:ext cx="7991511" cy="6217087"/>
          </a:xfrm>
          <a:prstGeom prst="rect">
            <a:avLst/>
          </a:prstGeom>
          <a:noFill/>
        </p:spPr>
        <p:txBody>
          <a:bodyPr wrap="square" rtlCol="0">
            <a:spAutoFit/>
          </a:bodyPr>
          <a:lstStyle/>
          <a:p>
            <a:pPr algn="l"/>
            <a:r>
              <a:rPr lang="es-ES" sz="2000" b="0" i="0" dirty="0">
                <a:effectLst/>
              </a:rPr>
              <a:t>La escena forma parte de las </a:t>
            </a:r>
            <a:r>
              <a:rPr lang="es-ES" sz="2000" b="0" i="1" dirty="0">
                <a:effectLst/>
              </a:rPr>
              <a:t>Historias de Moisés</a:t>
            </a:r>
            <a:r>
              <a:rPr lang="es-ES" sz="2000" b="0" i="0" dirty="0">
                <a:effectLst/>
              </a:rPr>
              <a:t> y, como otras del ciclo, muestra varios episodios a la vez. La secuencia comienza al fondo a la derecha, donde </a:t>
            </a:r>
            <a:r>
              <a:rPr lang="es-ES" sz="2000" b="0" i="0" u="none" strike="noStrike" dirty="0">
                <a:effectLst/>
              </a:rPr>
              <a:t>Moisés</a:t>
            </a:r>
            <a:r>
              <a:rPr lang="es-ES" sz="2000" b="0" i="0" dirty="0">
                <a:effectLst/>
              </a:rPr>
              <a:t> y </a:t>
            </a:r>
            <a:r>
              <a:rPr lang="es-ES" sz="2000" b="0" i="0" u="none" strike="noStrike" dirty="0">
                <a:effectLst/>
              </a:rPr>
              <a:t>Aarón</a:t>
            </a:r>
            <a:r>
              <a:rPr lang="es-ES" sz="2000" b="0" i="0" dirty="0">
                <a:effectLst/>
              </a:rPr>
              <a:t> suplican al faraón que libere al pueblo de Israel. Después de que Dios envía diez </a:t>
            </a:r>
            <a:r>
              <a:rPr lang="es-ES" sz="2000" b="0" i="0" u="none" strike="noStrike" dirty="0">
                <a:effectLst/>
              </a:rPr>
              <a:t>plagas</a:t>
            </a:r>
            <a:r>
              <a:rPr lang="es-ES" sz="2000" b="0" i="0" dirty="0">
                <a:effectLst/>
              </a:rPr>
              <a:t> contra Egipto, el Faraón finalmente se rinde, pero también decide perseguirlos con su ejército. Al llegar al Mar Rojo, los israelitas fueron testigos de la milagrosa apertura de las aguas para su paso, pero cuando el ejército perseguidor estaba a punto de cruzar, las aguas se cerraron tragándose a las tropas. Este episodio está representado en el primer plano de la derecha, donde las aguas "rojas" han envuelto a los soldados, atrapándolos en varias actitudes que expresan su consternación con diversos grados de intensidad: desde el grito del Faraón en el centro, el más exasperado de la escena, hasta el intento más tranquilo de nadar y llegar a la otra orilla por las cabezas en el primer plano. La riqueza de los adornos y las líneas curvas crea un efecto confuso, dentado y borroso, que se une bien al carácter agitado de la escena, haciendo difícil distinguir claramente cada tema.</a:t>
            </a:r>
          </a:p>
          <a:p>
            <a:pPr algn="l"/>
            <a:r>
              <a:rPr lang="es-ES" sz="2000" b="0" i="0" dirty="0">
                <a:effectLst/>
              </a:rPr>
              <a:t>Frente al ejército se ve una columna suspendida misteriosamente sobre las aguas: es la representación de la columna de fuego que Dios envió al ejército enemigo para asustarlo.</a:t>
            </a:r>
          </a:p>
          <a:p>
            <a:endParaRPr lang="es-ES" dirty="0"/>
          </a:p>
        </p:txBody>
      </p:sp>
    </p:spTree>
    <p:extLst>
      <p:ext uri="{BB962C8B-B14F-4D97-AF65-F5344CB8AC3E}">
        <p14:creationId xmlns:p14="http://schemas.microsoft.com/office/powerpoint/2010/main" val="30684388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8157766" y="1"/>
            <a:ext cx="4034233" cy="1939635"/>
          </a:xfrm>
        </p:spPr>
        <p:txBody>
          <a:bodyPr anchor="ctr">
            <a:normAutofit/>
          </a:bodyPr>
          <a:lstStyle/>
          <a:p>
            <a:r>
              <a:rPr lang="it-IT" sz="2800" b="1" dirty="0"/>
              <a:t>1482. Biagio d'Antonio. Paso del Mar Rojo. Capilla Sixtina.</a:t>
            </a:r>
            <a:endParaRPr lang="es-ES" sz="2800" b="1" dirty="0"/>
          </a:p>
        </p:txBody>
      </p:sp>
      <p:pic>
        <p:nvPicPr>
          <p:cNvPr id="5" name="Imagen 4">
            <a:extLst>
              <a:ext uri="{FF2B5EF4-FFF2-40B4-BE49-F238E27FC236}">
                <a16:creationId xmlns:a16="http://schemas.microsoft.com/office/drawing/2014/main" id="{2A4040AD-9B14-4B27-89E3-AA9C2ED7C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7767" y="1814945"/>
            <a:ext cx="4034233" cy="2493818"/>
          </a:xfrm>
          <a:prstGeom prst="rect">
            <a:avLst/>
          </a:prstGeom>
        </p:spPr>
      </p:pic>
      <p:sp>
        <p:nvSpPr>
          <p:cNvPr id="3" name="CuadroTexto 2">
            <a:extLst>
              <a:ext uri="{FF2B5EF4-FFF2-40B4-BE49-F238E27FC236}">
                <a16:creationId xmlns:a16="http://schemas.microsoft.com/office/drawing/2014/main" id="{D48ACCFF-CE4F-477D-9F5A-A3D44676AE0E}"/>
              </a:ext>
            </a:extLst>
          </p:cNvPr>
          <p:cNvSpPr txBox="1"/>
          <p:nvPr/>
        </p:nvSpPr>
        <p:spPr>
          <a:xfrm>
            <a:off x="166255" y="96982"/>
            <a:ext cx="7991511" cy="7140416"/>
          </a:xfrm>
          <a:prstGeom prst="rect">
            <a:avLst/>
          </a:prstGeom>
          <a:noFill/>
        </p:spPr>
        <p:txBody>
          <a:bodyPr wrap="square" rtlCol="0">
            <a:spAutoFit/>
          </a:bodyPr>
          <a:lstStyle/>
          <a:p>
            <a:pPr algn="l"/>
            <a:r>
              <a:rPr lang="es-ES" sz="2000" b="0" i="0" dirty="0">
                <a:effectLst/>
              </a:rPr>
              <a:t>Mientras tanto, Dios golpea a la ciudad egipcia con una inundación, representada como una ruinosa tormenta de granizo. La notación atmosférica, poco frecuente en la producción artística del siglo XV, se traduce con eficacia, por ejemplo, en las sombrías sombras que proyectan las nubes sobre la ciudad y en los remolinos de nubes en los que los rayos del sol se proyectan ya en el centro, anunciando el fin del tormento una vez salvado el pueblo de Israel. De hecho, también aparece un </a:t>
            </a:r>
            <a:r>
              <a:rPr lang="es-ES" sz="2000" b="0" i="0" u="none" strike="noStrike" dirty="0">
                <a:effectLst/>
              </a:rPr>
              <a:t>arco iris</a:t>
            </a:r>
            <a:r>
              <a:rPr lang="es-ES" sz="2000" b="0" i="0" dirty="0">
                <a:effectLst/>
              </a:rPr>
              <a:t>, que no es muy visible hoy en día. El modelo de referencia más directo que se ofrece en la realización de tal efecto es el </a:t>
            </a:r>
            <a:r>
              <a:rPr lang="es-ES" sz="2000" b="0" i="1" dirty="0">
                <a:effectLst/>
              </a:rPr>
              <a:t>Martirio de san Marco</a:t>
            </a:r>
            <a:r>
              <a:rPr lang="es-ES" sz="2000" b="0" i="0" dirty="0">
                <a:effectLst/>
              </a:rPr>
              <a:t> de </a:t>
            </a:r>
            <a:r>
              <a:rPr lang="es-ES" sz="2000" b="0" i="0" u="none" strike="noStrike" dirty="0" err="1">
                <a:effectLst/>
              </a:rPr>
              <a:t>Fra</a:t>
            </a:r>
            <a:r>
              <a:rPr lang="es-ES" sz="2000" b="0" i="0" u="none" strike="noStrike" dirty="0">
                <a:effectLst/>
              </a:rPr>
              <a:t> Angélico</a:t>
            </a:r>
            <a:r>
              <a:rPr lang="es-ES" sz="2000" b="0" i="0" dirty="0">
                <a:effectLst/>
              </a:rPr>
              <a:t>, de la </a:t>
            </a:r>
            <a:r>
              <a:rPr lang="es-ES" sz="2000" b="0" i="0" u="none" strike="noStrike" dirty="0">
                <a:effectLst/>
              </a:rPr>
              <a:t>predela</a:t>
            </a:r>
            <a:r>
              <a:rPr lang="es-ES" sz="2000" b="0" i="0" dirty="0">
                <a:effectLst/>
              </a:rPr>
              <a:t> en el </a:t>
            </a:r>
            <a:r>
              <a:rPr lang="es-ES" sz="2000" b="0" i="1" u="none" strike="noStrike" dirty="0">
                <a:effectLst/>
              </a:rPr>
              <a:t>Tabernáculo de los lineros</a:t>
            </a:r>
            <a:r>
              <a:rPr lang="es-ES" sz="2000" b="0" i="0" dirty="0">
                <a:effectLst/>
              </a:rPr>
              <a:t> y algunas representaciones de nubes en las diversas versiones de </a:t>
            </a:r>
            <a:r>
              <a:rPr lang="es-ES" sz="2000" b="0" i="1" u="none" strike="noStrike" dirty="0">
                <a:effectLst/>
              </a:rPr>
              <a:t>San Jorge y el dragón</a:t>
            </a:r>
            <a:r>
              <a:rPr lang="es-ES" sz="2000" b="0" i="0" dirty="0">
                <a:effectLst/>
              </a:rPr>
              <a:t> de </a:t>
            </a:r>
            <a:r>
              <a:rPr lang="es-ES" sz="2000" b="0" i="0" u="none" strike="noStrike" dirty="0">
                <a:effectLst/>
              </a:rPr>
              <a:t>Paolo Uccello</a:t>
            </a:r>
            <a:r>
              <a:rPr lang="es-ES" sz="2000" b="0" i="0" dirty="0">
                <a:effectLst/>
              </a:rPr>
              <a:t>.</a:t>
            </a:r>
          </a:p>
          <a:p>
            <a:pPr algn="l"/>
            <a:r>
              <a:rPr lang="es-ES" sz="2000" b="0" i="0" dirty="0">
                <a:effectLst/>
              </a:rPr>
              <a:t>A la izquierda, el pueblo de Israel, liderado por el joven Moisés con su típica túnica amarilla y su capa verde y bastón de mando en la mano, acaba de cruzar el Mar Rojo. Entre los personajes a la derecha de Moisés se reconoce al </a:t>
            </a:r>
            <a:r>
              <a:rPr lang="es-ES" sz="2000" b="0" i="1" u="none" strike="noStrike" dirty="0">
                <a:effectLst/>
              </a:rPr>
              <a:t>Cardenal Bessarión</a:t>
            </a:r>
            <a:r>
              <a:rPr lang="es-ES" sz="2000" b="0" i="0" dirty="0">
                <a:effectLst/>
              </a:rPr>
              <a:t> con manto rojo y blanco y un relicario en la mano. La certeza de su salvación es atestiguada por algunas actividades lúdicas, como el sonido de un instrumento de cuerda de la profetisa </a:t>
            </a:r>
            <a:r>
              <a:rPr lang="es-ES" sz="2000" b="0" i="0" u="none" strike="noStrike" dirty="0">
                <a:effectLst/>
              </a:rPr>
              <a:t>Miriam</a:t>
            </a:r>
            <a:r>
              <a:rPr lang="es-ES" sz="2000" b="0" i="0" dirty="0">
                <a:effectLst/>
              </a:rPr>
              <a:t> en primer plano, que eleva un canto de agradecimiento a Dios. Continúan su viaje desapareciendo en la distancia a la izquierda, con una lenta procesión puntuada por detalles naturalistas, como el perrito en primer plano, que parece recordar la </a:t>
            </a:r>
            <a:r>
              <a:rPr lang="es-ES" sz="2000" b="0" i="0" u="none" strike="noStrike" dirty="0">
                <a:effectLst/>
              </a:rPr>
              <a:t>Cappella </a:t>
            </a:r>
            <a:r>
              <a:rPr lang="es-ES" sz="2000" b="0" i="0" u="none" strike="noStrike" dirty="0" err="1">
                <a:effectLst/>
              </a:rPr>
              <a:t>dei</a:t>
            </a:r>
            <a:r>
              <a:rPr lang="es-ES" sz="2000" b="0" i="0" u="none" strike="noStrike" dirty="0">
                <a:effectLst/>
              </a:rPr>
              <a:t> Magi</a:t>
            </a:r>
            <a:r>
              <a:rPr lang="es-ES" sz="2000" b="0" i="0" dirty="0">
                <a:effectLst/>
              </a:rPr>
              <a:t> de </a:t>
            </a:r>
            <a:r>
              <a:rPr lang="es-ES" sz="2000" b="0" i="0" u="none" strike="noStrike" dirty="0">
                <a:effectLst/>
              </a:rPr>
              <a:t>Benozzo Gozzoli</a:t>
            </a:r>
            <a:r>
              <a:rPr lang="es-ES" sz="2000" b="0" i="0" dirty="0">
                <a:solidFill>
                  <a:srgbClr val="202122"/>
                </a:solidFill>
                <a:effectLst/>
              </a:rPr>
              <a:t>.</a:t>
            </a:r>
          </a:p>
          <a:p>
            <a:endParaRPr lang="es-ES" dirty="0"/>
          </a:p>
        </p:txBody>
      </p:sp>
    </p:spTree>
    <p:extLst>
      <p:ext uri="{BB962C8B-B14F-4D97-AF65-F5344CB8AC3E}">
        <p14:creationId xmlns:p14="http://schemas.microsoft.com/office/powerpoint/2010/main" val="40474529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355688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26473" y="0"/>
            <a:ext cx="11166763" cy="1239262"/>
          </a:xfrm>
        </p:spPr>
        <p:txBody>
          <a:bodyPr anchor="ctr">
            <a:normAutofit/>
          </a:bodyPr>
          <a:lstStyle/>
          <a:p>
            <a:r>
              <a:rPr lang="es-ES" sz="2800" b="1" dirty="0"/>
              <a:t>1483. Biagio </a:t>
            </a:r>
            <a:r>
              <a:rPr lang="es-ES" sz="2800" b="1" dirty="0" err="1"/>
              <a:t>d'Antonio</a:t>
            </a:r>
            <a:r>
              <a:rPr lang="es-ES" sz="2800" b="1" dirty="0"/>
              <a:t>. Virgen, santos Domingo, Andrés, Juan evangelista y Tomás de Aquino. Pinacoteca Comunale di </a:t>
            </a:r>
            <a:r>
              <a:rPr lang="es-ES" sz="2800" b="1" dirty="0" err="1"/>
              <a:t>Faenza</a:t>
            </a:r>
            <a:r>
              <a:rPr lang="es-ES" sz="2800" b="1" dirty="0"/>
              <a:t>.</a:t>
            </a:r>
          </a:p>
        </p:txBody>
      </p:sp>
      <p:pic>
        <p:nvPicPr>
          <p:cNvPr id="4" name="Imagen 3">
            <a:extLst>
              <a:ext uri="{FF2B5EF4-FFF2-40B4-BE49-F238E27FC236}">
                <a16:creationId xmlns:a16="http://schemas.microsoft.com/office/drawing/2014/main" id="{D97A3FD7-7957-4E43-ACE2-C9DC55E42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4612" y="1239261"/>
            <a:ext cx="8362775" cy="5618739"/>
          </a:xfrm>
          <a:prstGeom prst="rect">
            <a:avLst/>
          </a:prstGeom>
        </p:spPr>
      </p:pic>
    </p:spTree>
    <p:extLst>
      <p:ext uri="{BB962C8B-B14F-4D97-AF65-F5344CB8AC3E}">
        <p14:creationId xmlns:p14="http://schemas.microsoft.com/office/powerpoint/2010/main" val="35979918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6170750" y="-1"/>
            <a:ext cx="6021250" cy="2812473"/>
          </a:xfrm>
        </p:spPr>
        <p:txBody>
          <a:bodyPr anchor="ctr">
            <a:normAutofit/>
          </a:bodyPr>
          <a:lstStyle/>
          <a:p>
            <a:pPr algn="ctr"/>
            <a:r>
              <a:rPr lang="es-ES" sz="2800" b="1" dirty="0"/>
              <a:t>1483. Biagio </a:t>
            </a:r>
            <a:r>
              <a:rPr lang="es-ES" sz="2800" b="1" dirty="0" err="1"/>
              <a:t>d'Antonio</a:t>
            </a:r>
            <a:r>
              <a:rPr lang="es-ES" sz="2800" b="1" dirty="0"/>
              <a:t>. Virgen, santos Domingo, Andrés, Juan evangelista y Tomás de Aquino. Pinacoteca Comunale di </a:t>
            </a:r>
            <a:r>
              <a:rPr lang="es-ES" sz="2800" b="1" dirty="0" err="1"/>
              <a:t>Faenza</a:t>
            </a:r>
            <a:r>
              <a:rPr lang="es-ES" sz="2800" b="1" dirty="0"/>
              <a:t>.</a:t>
            </a:r>
          </a:p>
        </p:txBody>
      </p:sp>
      <p:pic>
        <p:nvPicPr>
          <p:cNvPr id="4" name="Imagen 3">
            <a:extLst>
              <a:ext uri="{FF2B5EF4-FFF2-40B4-BE49-F238E27FC236}">
                <a16:creationId xmlns:a16="http://schemas.microsoft.com/office/drawing/2014/main" id="{D97A3FD7-7957-4E43-ACE2-C9DC55E42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0750" y="2812473"/>
            <a:ext cx="6021250" cy="4045527"/>
          </a:xfrm>
          <a:prstGeom prst="rect">
            <a:avLst/>
          </a:prstGeom>
        </p:spPr>
      </p:pic>
      <p:sp>
        <p:nvSpPr>
          <p:cNvPr id="3" name="CuadroTexto 2">
            <a:extLst>
              <a:ext uri="{FF2B5EF4-FFF2-40B4-BE49-F238E27FC236}">
                <a16:creationId xmlns:a16="http://schemas.microsoft.com/office/drawing/2014/main" id="{D9B2A578-AAA5-4254-91C4-C76EB0379272}"/>
              </a:ext>
            </a:extLst>
          </p:cNvPr>
          <p:cNvSpPr txBox="1"/>
          <p:nvPr/>
        </p:nvSpPr>
        <p:spPr>
          <a:xfrm>
            <a:off x="387927" y="401782"/>
            <a:ext cx="5708073" cy="6524863"/>
          </a:xfrm>
          <a:prstGeom prst="rect">
            <a:avLst/>
          </a:prstGeom>
          <a:noFill/>
        </p:spPr>
        <p:txBody>
          <a:bodyPr wrap="square" rtlCol="0">
            <a:spAutoFit/>
          </a:bodyPr>
          <a:lstStyle/>
          <a:p>
            <a:pPr algn="just" fontAlgn="base"/>
            <a:r>
              <a:rPr lang="es-ES" sz="2000" b="0" i="0" u="none" strike="noStrike" dirty="0">
                <a:solidFill>
                  <a:srgbClr val="000000"/>
                </a:solidFill>
                <a:effectLst/>
              </a:rPr>
              <a:t>La obra tenía una función oficial, siendo el retablo del altar mayor de la iglesia de una orden de predicadores. Seguramente Biagio </a:t>
            </a:r>
            <a:r>
              <a:rPr lang="es-ES" sz="2000" b="0" i="0" u="none" strike="noStrike" dirty="0" err="1">
                <a:solidFill>
                  <a:srgbClr val="000000"/>
                </a:solidFill>
                <a:effectLst/>
              </a:rPr>
              <a:t>d'Antonio</a:t>
            </a:r>
            <a:r>
              <a:rPr lang="es-ES" sz="2000" b="0" i="0" u="none" strike="noStrike" dirty="0">
                <a:solidFill>
                  <a:srgbClr val="000000"/>
                </a:solidFill>
                <a:effectLst/>
              </a:rPr>
              <a:t> tuvo que apegarse a la austeridad y severidad del cliente dominicano. El tríptico, enmarcado por marcos góticos, representa en el centro a la Virgen entronizado con el Niño en brazos, todavía estilísticamente ligada al taller de Verrocchio. A los lados las figuras de los santos que retoman la escuela </a:t>
            </a:r>
            <a:r>
              <a:rPr lang="es-ES" sz="2000" b="0" i="0" u="none" strike="noStrike" dirty="0" err="1">
                <a:solidFill>
                  <a:srgbClr val="000000"/>
                </a:solidFill>
                <a:effectLst/>
              </a:rPr>
              <a:t>Ghirlandaiesca</a:t>
            </a:r>
            <a:r>
              <a:rPr lang="es-ES" sz="2000" b="0" i="0" u="none" strike="noStrike" dirty="0">
                <a:solidFill>
                  <a:srgbClr val="000000"/>
                </a:solidFill>
                <a:effectLst/>
              </a:rPr>
              <a:t>: no hay que olvidar que en esa fecha, </a:t>
            </a:r>
            <a:r>
              <a:rPr lang="es-ES" sz="2000" b="0" i="0" u="none" strike="noStrike" dirty="0" err="1">
                <a:solidFill>
                  <a:srgbClr val="000000"/>
                </a:solidFill>
                <a:effectLst/>
              </a:rPr>
              <a:t>D'Antonio</a:t>
            </a:r>
            <a:r>
              <a:rPr lang="es-ES" sz="2000" b="0" i="0" u="none" strike="noStrike" dirty="0">
                <a:solidFill>
                  <a:srgbClr val="000000"/>
                </a:solidFill>
                <a:effectLst/>
              </a:rPr>
              <a:t> había regresado recientemente a </a:t>
            </a:r>
            <a:r>
              <a:rPr lang="es-ES" sz="2000" b="0" i="0" u="none" strike="noStrike" dirty="0" err="1">
                <a:solidFill>
                  <a:srgbClr val="000000"/>
                </a:solidFill>
                <a:effectLst/>
              </a:rPr>
              <a:t>Faenza</a:t>
            </a:r>
            <a:r>
              <a:rPr lang="es-ES" sz="2000" b="0" i="0" u="none" strike="noStrike" dirty="0">
                <a:solidFill>
                  <a:srgbClr val="000000"/>
                </a:solidFill>
                <a:effectLst/>
              </a:rPr>
              <a:t> después de colaborar con </a:t>
            </a:r>
            <a:r>
              <a:rPr lang="es-ES" sz="2000" b="0" i="0" u="none" strike="noStrike" dirty="0" err="1">
                <a:solidFill>
                  <a:srgbClr val="000000"/>
                </a:solidFill>
                <a:effectLst/>
              </a:rPr>
              <a:t>Ghirlandaio</a:t>
            </a:r>
            <a:r>
              <a:rPr lang="es-ES" sz="2000" b="0" i="0" u="none" strike="noStrike" dirty="0">
                <a:solidFill>
                  <a:srgbClr val="000000"/>
                </a:solidFill>
                <a:effectLst/>
              </a:rPr>
              <a:t> en los frescos de la Capilla Sixtina en Roma, donde Biagio ciertamente tenía la responsabilidad en la caja </a:t>
            </a:r>
            <a:r>
              <a:rPr lang="es-ES" sz="2000" b="0" i="1" u="none" strike="noStrike" dirty="0">
                <a:solidFill>
                  <a:srgbClr val="000000"/>
                </a:solidFill>
                <a:effectLst/>
              </a:rPr>
              <a:t>del Paso del Mar Rojo.</a:t>
            </a:r>
            <a:endParaRPr lang="es-ES" sz="2000" b="0" i="0" u="none" strike="noStrike" dirty="0">
              <a:solidFill>
                <a:srgbClr val="000000"/>
              </a:solidFill>
              <a:effectLst/>
            </a:endParaRPr>
          </a:p>
          <a:p>
            <a:pPr algn="just" fontAlgn="base"/>
            <a:r>
              <a:rPr lang="es-ES" sz="2000" b="0" i="0" u="none" strike="noStrike" dirty="0">
                <a:solidFill>
                  <a:srgbClr val="000000"/>
                </a:solidFill>
                <a:effectLst/>
              </a:rPr>
              <a:t>Detalles relevantes de la obra son la pradera florida a los pies de la Virgen, la presencia de macetas en el trono según los modelos flamencos y algunas brillantes finuras anatómicas y </a:t>
            </a:r>
            <a:r>
              <a:rPr lang="es-ES" sz="2000" b="0" i="0" u="none" strike="noStrike" dirty="0" err="1">
                <a:solidFill>
                  <a:srgbClr val="000000"/>
                </a:solidFill>
                <a:effectLst/>
              </a:rPr>
              <a:t>luminísticas</a:t>
            </a:r>
            <a:r>
              <a:rPr lang="es-ES" sz="2000" b="0" i="0" u="none" strike="noStrike" dirty="0">
                <a:solidFill>
                  <a:srgbClr val="000000"/>
                </a:solidFill>
                <a:effectLst/>
              </a:rPr>
              <a:t> como las de los santos de la derecha.</a:t>
            </a:r>
          </a:p>
          <a:p>
            <a:endParaRPr lang="es-ES" dirty="0"/>
          </a:p>
        </p:txBody>
      </p:sp>
    </p:spTree>
    <p:extLst>
      <p:ext uri="{BB962C8B-B14F-4D97-AF65-F5344CB8AC3E}">
        <p14:creationId xmlns:p14="http://schemas.microsoft.com/office/powerpoint/2010/main" val="16465077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2527707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0"/>
            <a:ext cx="11873345" cy="1095376"/>
          </a:xfrm>
        </p:spPr>
        <p:txBody>
          <a:bodyPr anchor="t">
            <a:noAutofit/>
          </a:bodyPr>
          <a:lstStyle/>
          <a:p>
            <a:pPr algn="ctr"/>
            <a:r>
              <a:rPr lang="es-ES" sz="2400" b="1" dirty="0"/>
              <a:t>1487. Biagio </a:t>
            </a:r>
            <a:r>
              <a:rPr lang="es-ES" sz="2400" b="1" dirty="0" err="1"/>
              <a:t>d'Antonio</a:t>
            </a:r>
            <a:r>
              <a:rPr lang="es-ES" sz="2400" b="1" dirty="0"/>
              <a:t>. Esponsales de Jasón y Medea. </a:t>
            </a:r>
            <a:r>
              <a:rPr lang="fr-FR" sz="2400" b="1" i="0" dirty="0" err="1">
                <a:effectLst/>
              </a:rPr>
              <a:t>París</a:t>
            </a:r>
            <a:r>
              <a:rPr lang="fr-FR" sz="2400" b="1" i="0" dirty="0">
                <a:effectLst/>
              </a:rPr>
              <a:t>, Musée des Arts Décoratifs.</a:t>
            </a:r>
            <a:endParaRPr lang="es-ES" sz="2400" b="1" dirty="0"/>
          </a:p>
        </p:txBody>
      </p:sp>
      <p:pic>
        <p:nvPicPr>
          <p:cNvPr id="5" name="Imagen 4">
            <a:extLst>
              <a:ext uri="{FF2B5EF4-FFF2-40B4-BE49-F238E27FC236}">
                <a16:creationId xmlns:a16="http://schemas.microsoft.com/office/drawing/2014/main" id="{D99B5011-E3F2-412F-B386-687FAAB861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 y="1095375"/>
            <a:ext cx="12192000" cy="5762625"/>
          </a:xfrm>
          <a:prstGeom prst="rect">
            <a:avLst/>
          </a:prstGeom>
        </p:spPr>
      </p:pic>
    </p:spTree>
    <p:extLst>
      <p:ext uri="{BB962C8B-B14F-4D97-AF65-F5344CB8AC3E}">
        <p14:creationId xmlns:p14="http://schemas.microsoft.com/office/powerpoint/2010/main" val="4046664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6798714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6648888" cy="6188075"/>
          </a:xfrm>
        </p:spPr>
        <p:txBody>
          <a:bodyPr anchor="t">
            <a:normAutofit/>
          </a:bodyPr>
          <a:lstStyle/>
          <a:p>
            <a:r>
              <a:rPr lang="es-ES" sz="2800" b="1" dirty="0"/>
              <a:t>1490. Biagio </a:t>
            </a:r>
            <a:r>
              <a:rPr lang="es-ES" sz="2800" b="1" dirty="0" err="1"/>
              <a:t>d'Antonio</a:t>
            </a:r>
            <a:r>
              <a:rPr lang="es-ES" sz="2800" b="1" dirty="0"/>
              <a:t>. Virgen con niño. Colección privada.</a:t>
            </a:r>
          </a:p>
        </p:txBody>
      </p:sp>
      <p:pic>
        <p:nvPicPr>
          <p:cNvPr id="4" name="Imagen 3">
            <a:extLst>
              <a:ext uri="{FF2B5EF4-FFF2-40B4-BE49-F238E27FC236}">
                <a16:creationId xmlns:a16="http://schemas.microsoft.com/office/drawing/2014/main" id="{DF2C827E-8871-4CA3-B9C1-B2C2C6E6C5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5143" y="0"/>
            <a:ext cx="5376857" cy="6858000"/>
          </a:xfrm>
          <a:prstGeom prst="rect">
            <a:avLst/>
          </a:prstGeom>
        </p:spPr>
      </p:pic>
    </p:spTree>
    <p:extLst>
      <p:ext uri="{BB962C8B-B14F-4D97-AF65-F5344CB8AC3E}">
        <p14:creationId xmlns:p14="http://schemas.microsoft.com/office/powerpoint/2010/main" val="22441998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444017" cy="6188075"/>
          </a:xfrm>
        </p:spPr>
        <p:txBody>
          <a:bodyPr anchor="t">
            <a:normAutofit/>
          </a:bodyPr>
          <a:lstStyle/>
          <a:p>
            <a:r>
              <a:rPr lang="it-IT" sz="2800" dirty="0"/>
              <a:t>1490. Biagio d'Antonio. Justicia. Uffizi.</a:t>
            </a:r>
            <a:endParaRPr lang="es-ES" sz="2800" dirty="0"/>
          </a:p>
        </p:txBody>
      </p:sp>
      <p:pic>
        <p:nvPicPr>
          <p:cNvPr id="4" name="Imagen 3">
            <a:extLst>
              <a:ext uri="{FF2B5EF4-FFF2-40B4-BE49-F238E27FC236}">
                <a16:creationId xmlns:a16="http://schemas.microsoft.com/office/drawing/2014/main" id="{62F0A077-B295-4517-986F-D8C9C2869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0272" y="0"/>
            <a:ext cx="4581728" cy="6858000"/>
          </a:xfrm>
          <a:prstGeom prst="rect">
            <a:avLst/>
          </a:prstGeom>
        </p:spPr>
      </p:pic>
    </p:spTree>
    <p:extLst>
      <p:ext uri="{BB962C8B-B14F-4D97-AF65-F5344CB8AC3E}">
        <p14:creationId xmlns:p14="http://schemas.microsoft.com/office/powerpoint/2010/main" val="3911106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3939532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40327" y="365125"/>
            <a:ext cx="11222182" cy="6188075"/>
          </a:xfrm>
        </p:spPr>
        <p:txBody>
          <a:bodyPr anchor="t">
            <a:normAutofit/>
          </a:bodyPr>
          <a:lstStyle/>
          <a:p>
            <a:r>
              <a:rPr lang="it-IT" sz="2800" b="1" dirty="0"/>
              <a:t>1490. Biagio di antonio. Historia de Lucrezia. Ca d’Oro, Venecia.</a:t>
            </a:r>
            <a:endParaRPr lang="es-ES" sz="2800" b="1" dirty="0"/>
          </a:p>
        </p:txBody>
      </p:sp>
      <p:pic>
        <p:nvPicPr>
          <p:cNvPr id="4" name="Imagen 3">
            <a:extLst>
              <a:ext uri="{FF2B5EF4-FFF2-40B4-BE49-F238E27FC236}">
                <a16:creationId xmlns:a16="http://schemas.microsoft.com/office/drawing/2014/main" id="{A35B121A-C9AC-478C-8081-32E2AF9D3D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8956"/>
            <a:ext cx="12192000" cy="5539044"/>
          </a:xfrm>
          <a:prstGeom prst="rect">
            <a:avLst/>
          </a:prstGeom>
        </p:spPr>
      </p:pic>
    </p:spTree>
    <p:extLst>
      <p:ext uri="{BB962C8B-B14F-4D97-AF65-F5344CB8AC3E}">
        <p14:creationId xmlns:p14="http://schemas.microsoft.com/office/powerpoint/2010/main" val="1002407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26473" y="365125"/>
            <a:ext cx="11166763" cy="945515"/>
          </a:xfrm>
        </p:spPr>
        <p:txBody>
          <a:bodyPr anchor="t">
            <a:normAutofit/>
          </a:bodyPr>
          <a:lstStyle/>
          <a:p>
            <a:r>
              <a:rPr lang="it-IT" sz="2400" b="1" dirty="0"/>
              <a:t>1490. Biagio di antonio. Historia de Lucrezia. Rapto y muerte. Ca d’Oro, Venecia.</a:t>
            </a:r>
            <a:endParaRPr lang="es-ES" sz="2400" b="1" dirty="0"/>
          </a:p>
        </p:txBody>
      </p:sp>
      <p:pic>
        <p:nvPicPr>
          <p:cNvPr id="4" name="Imagen 3">
            <a:extLst>
              <a:ext uri="{FF2B5EF4-FFF2-40B4-BE49-F238E27FC236}">
                <a16:creationId xmlns:a16="http://schemas.microsoft.com/office/drawing/2014/main" id="{9C6BB0FB-5838-426E-8177-FFB14BD53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0640"/>
            <a:ext cx="12192000" cy="5547360"/>
          </a:xfrm>
          <a:prstGeom prst="rect">
            <a:avLst/>
          </a:prstGeom>
        </p:spPr>
      </p:pic>
    </p:spTree>
    <p:extLst>
      <p:ext uri="{BB962C8B-B14F-4D97-AF65-F5344CB8AC3E}">
        <p14:creationId xmlns:p14="http://schemas.microsoft.com/office/powerpoint/2010/main" val="767870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10217845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6400800" cy="6188075"/>
          </a:xfrm>
        </p:spPr>
        <p:txBody>
          <a:bodyPr anchor="t">
            <a:normAutofit/>
          </a:bodyPr>
          <a:lstStyle/>
          <a:p>
            <a:r>
              <a:rPr lang="it-IT" sz="2800" b="1" dirty="0"/>
              <a:t>1491. Biagio d'Antonio. </a:t>
            </a:r>
            <a:br>
              <a:rPr lang="it-IT" sz="2800" b="1" dirty="0"/>
            </a:br>
            <a:r>
              <a:rPr lang="it-IT" sz="2800" b="1" dirty="0"/>
              <a:t>Virgen con San Francisco y la Magdalena.</a:t>
            </a:r>
            <a:br>
              <a:rPr lang="it-IT" sz="2800" b="1" dirty="0"/>
            </a:br>
            <a:r>
              <a:rPr lang="it-IT" sz="2800" b="1" dirty="0"/>
              <a:t>Chiesa di San Francesco o della Croce.</a:t>
            </a:r>
            <a:endParaRPr lang="es-ES" sz="2800" b="1" dirty="0"/>
          </a:p>
        </p:txBody>
      </p:sp>
      <p:pic>
        <p:nvPicPr>
          <p:cNvPr id="5" name="Imagen 4">
            <a:extLst>
              <a:ext uri="{FF2B5EF4-FFF2-40B4-BE49-F238E27FC236}">
                <a16:creationId xmlns:a16="http://schemas.microsoft.com/office/drawing/2014/main" id="{AE8F50F2-4701-4515-862C-7F681429B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1744" y="0"/>
            <a:ext cx="5210256" cy="6858000"/>
          </a:xfrm>
          <a:prstGeom prst="rect">
            <a:avLst/>
          </a:prstGeom>
        </p:spPr>
      </p:pic>
    </p:spTree>
    <p:extLst>
      <p:ext uri="{BB962C8B-B14F-4D97-AF65-F5344CB8AC3E}">
        <p14:creationId xmlns:p14="http://schemas.microsoft.com/office/powerpoint/2010/main" val="2297522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1568102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6"/>
            <a:ext cx="11568545" cy="1297420"/>
          </a:xfrm>
        </p:spPr>
        <p:txBody>
          <a:bodyPr anchor="t">
            <a:normAutofit/>
          </a:bodyPr>
          <a:lstStyle/>
          <a:p>
            <a:r>
              <a:rPr lang="es-ES" sz="2800" dirty="0"/>
              <a:t>1495. Biagio </a:t>
            </a:r>
            <a:r>
              <a:rPr lang="es-ES" sz="2800" dirty="0" err="1"/>
              <a:t>d'Antonio</a:t>
            </a:r>
            <a:r>
              <a:rPr lang="es-ES" sz="2800" dirty="0"/>
              <a:t>. La muerte de </a:t>
            </a:r>
            <a:r>
              <a:rPr lang="es-ES" sz="2800" dirty="0" err="1"/>
              <a:t>Hector</a:t>
            </a:r>
            <a:r>
              <a:rPr lang="es-ES" sz="2800" dirty="0"/>
              <a:t>. Fitzwilliam Museum.</a:t>
            </a:r>
          </a:p>
        </p:txBody>
      </p:sp>
      <p:pic>
        <p:nvPicPr>
          <p:cNvPr id="4" name="Imagen 3">
            <a:extLst>
              <a:ext uri="{FF2B5EF4-FFF2-40B4-BE49-F238E27FC236}">
                <a16:creationId xmlns:a16="http://schemas.microsoft.com/office/drawing/2014/main" id="{668BB7DA-2008-4389-A5B4-5B74587F5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2546"/>
            <a:ext cx="12192000" cy="3429000"/>
          </a:xfrm>
          <a:prstGeom prst="rect">
            <a:avLst/>
          </a:prstGeom>
        </p:spPr>
      </p:pic>
    </p:spTree>
    <p:extLst>
      <p:ext uri="{BB962C8B-B14F-4D97-AF65-F5344CB8AC3E}">
        <p14:creationId xmlns:p14="http://schemas.microsoft.com/office/powerpoint/2010/main" val="13871236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19545" y="434399"/>
            <a:ext cx="11152909" cy="1629929"/>
          </a:xfrm>
        </p:spPr>
        <p:txBody>
          <a:bodyPr anchor="t">
            <a:normAutofit/>
          </a:bodyPr>
          <a:lstStyle/>
          <a:p>
            <a:r>
              <a:rPr lang="es-ES" sz="2800" dirty="0"/>
              <a:t>1495. Biagio </a:t>
            </a:r>
            <a:r>
              <a:rPr lang="es-ES" sz="2800" dirty="0" err="1"/>
              <a:t>d'Antonio</a:t>
            </a:r>
            <a:r>
              <a:rPr lang="es-ES" sz="2800" dirty="0"/>
              <a:t>. El caballo de Troya. Fitzwilliam Museum.</a:t>
            </a:r>
          </a:p>
        </p:txBody>
      </p:sp>
      <p:pic>
        <p:nvPicPr>
          <p:cNvPr id="4" name="Imagen 3">
            <a:extLst>
              <a:ext uri="{FF2B5EF4-FFF2-40B4-BE49-F238E27FC236}">
                <a16:creationId xmlns:a16="http://schemas.microsoft.com/office/drawing/2014/main" id="{0EE0808D-B767-44CA-8C50-830367B168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02" y="2064328"/>
            <a:ext cx="12215702" cy="3450936"/>
          </a:xfrm>
          <a:prstGeom prst="rect">
            <a:avLst/>
          </a:prstGeom>
        </p:spPr>
      </p:pic>
    </p:spTree>
    <p:extLst>
      <p:ext uri="{BB962C8B-B14F-4D97-AF65-F5344CB8AC3E}">
        <p14:creationId xmlns:p14="http://schemas.microsoft.com/office/powerpoint/2010/main" val="25739415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35642941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4973817" cy="6188075"/>
          </a:xfrm>
        </p:spPr>
        <p:txBody>
          <a:bodyPr anchor="t">
            <a:normAutofit/>
          </a:bodyPr>
          <a:lstStyle/>
          <a:p>
            <a:r>
              <a:rPr lang="it-IT" sz="2800" b="1" dirty="0"/>
              <a:t>1500. Biagio d'Antonio. Cristo arrastrando la cruz. Louvre.</a:t>
            </a:r>
            <a:br>
              <a:rPr lang="it-IT" sz="2800" dirty="0"/>
            </a:br>
            <a:br>
              <a:rPr lang="it-IT" sz="2800" dirty="0"/>
            </a:br>
            <a:r>
              <a:rPr lang="es-ES" sz="2400" b="0" i="0" dirty="0">
                <a:effectLst/>
                <a:latin typeface="+mn-lt"/>
              </a:rPr>
              <a:t>Pintado para la capilla de Tommaso </a:t>
            </a:r>
            <a:r>
              <a:rPr lang="es-ES" sz="2400" b="0" i="0" dirty="0" err="1">
                <a:effectLst/>
                <a:latin typeface="+mn-lt"/>
              </a:rPr>
              <a:t>Antinori</a:t>
            </a:r>
            <a:r>
              <a:rPr lang="es-ES" sz="2400" b="0" i="0" dirty="0">
                <a:effectLst/>
                <a:latin typeface="+mn-lt"/>
              </a:rPr>
              <a:t> en la iglesia de Santo </a:t>
            </a:r>
            <a:r>
              <a:rPr lang="es-ES" sz="2400" b="0" i="0" dirty="0" err="1">
                <a:effectLst/>
                <a:latin typeface="+mn-lt"/>
              </a:rPr>
              <a:t>Spirito</a:t>
            </a:r>
            <a:r>
              <a:rPr lang="es-ES" sz="2400" b="0" i="0" dirty="0">
                <a:effectLst/>
                <a:latin typeface="+mn-lt"/>
              </a:rPr>
              <a:t> en Florencia. </a:t>
            </a:r>
            <a:endParaRPr lang="es-ES" sz="2800" dirty="0">
              <a:latin typeface="+mn-lt"/>
            </a:endParaRPr>
          </a:p>
        </p:txBody>
      </p:sp>
      <p:pic>
        <p:nvPicPr>
          <p:cNvPr id="6" name="Imagen 5">
            <a:extLst>
              <a:ext uri="{FF2B5EF4-FFF2-40B4-BE49-F238E27FC236}">
                <a16:creationId xmlns:a16="http://schemas.microsoft.com/office/drawing/2014/main" id="{D677B153-03CC-4F34-B95E-500545D737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4947" y="0"/>
            <a:ext cx="7017053" cy="6858000"/>
          </a:xfrm>
          <a:prstGeom prst="rect">
            <a:avLst/>
          </a:prstGeom>
        </p:spPr>
      </p:pic>
    </p:spTree>
    <p:extLst>
      <p:ext uri="{BB962C8B-B14F-4D97-AF65-F5344CB8AC3E}">
        <p14:creationId xmlns:p14="http://schemas.microsoft.com/office/powerpoint/2010/main" val="1502660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6257167" cy="6188075"/>
          </a:xfrm>
        </p:spPr>
        <p:txBody>
          <a:bodyPr anchor="t">
            <a:normAutofit/>
          </a:bodyPr>
          <a:lstStyle/>
          <a:p>
            <a:r>
              <a:rPr lang="es-ES" sz="2800" b="1" dirty="0"/>
              <a:t>1504. Biagio </a:t>
            </a:r>
            <a:r>
              <a:rPr lang="es-ES" sz="2800" b="1" dirty="0" err="1"/>
              <a:t>d'Antonio</a:t>
            </a:r>
            <a:r>
              <a:rPr lang="es-ES" sz="2800" b="1" dirty="0"/>
              <a:t>. Virgen, San Juan evangelista y San Antonio de Padua. Pinacoteca Comunale di </a:t>
            </a:r>
            <a:r>
              <a:rPr lang="es-ES" sz="2800" b="1" dirty="0" err="1"/>
              <a:t>Faenza</a:t>
            </a:r>
            <a:r>
              <a:rPr lang="es-ES" sz="2800" b="1" dirty="0"/>
              <a:t>.</a:t>
            </a:r>
          </a:p>
        </p:txBody>
      </p:sp>
      <p:pic>
        <p:nvPicPr>
          <p:cNvPr id="4" name="Imagen 3">
            <a:extLst>
              <a:ext uri="{FF2B5EF4-FFF2-40B4-BE49-F238E27FC236}">
                <a16:creationId xmlns:a16="http://schemas.microsoft.com/office/drawing/2014/main" id="{941248D9-19F0-431B-AC92-4E2F97AB1B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422" y="0"/>
            <a:ext cx="5768578" cy="6858000"/>
          </a:xfrm>
          <a:prstGeom prst="rect">
            <a:avLst/>
          </a:prstGeom>
        </p:spPr>
      </p:pic>
    </p:spTree>
    <p:extLst>
      <p:ext uri="{BB962C8B-B14F-4D97-AF65-F5344CB8AC3E}">
        <p14:creationId xmlns:p14="http://schemas.microsoft.com/office/powerpoint/2010/main" val="9819037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30693307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023977" cy="6188075"/>
          </a:xfrm>
        </p:spPr>
        <p:txBody>
          <a:bodyPr anchor="t">
            <a:normAutofit/>
          </a:bodyPr>
          <a:lstStyle/>
          <a:p>
            <a:r>
              <a:rPr lang="it-IT" sz="2800" b="1" dirty="0"/>
              <a:t>Biagio d'Antonio. Virgen con ángeles. Louvre.</a:t>
            </a:r>
            <a:endParaRPr lang="es-ES" sz="2800" b="1" dirty="0"/>
          </a:p>
        </p:txBody>
      </p:sp>
      <p:pic>
        <p:nvPicPr>
          <p:cNvPr id="4" name="Imagen 3">
            <a:extLst>
              <a:ext uri="{FF2B5EF4-FFF2-40B4-BE49-F238E27FC236}">
                <a16:creationId xmlns:a16="http://schemas.microsoft.com/office/drawing/2014/main" id="{F478C250-B7AC-4E9B-B53F-276CD573C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0232" y="0"/>
            <a:ext cx="5001768" cy="6858000"/>
          </a:xfrm>
          <a:prstGeom prst="rect">
            <a:avLst/>
          </a:prstGeom>
        </p:spPr>
      </p:pic>
    </p:spTree>
    <p:extLst>
      <p:ext uri="{BB962C8B-B14F-4D97-AF65-F5344CB8AC3E}">
        <p14:creationId xmlns:p14="http://schemas.microsoft.com/office/powerpoint/2010/main" val="38794477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6541636" cy="6188075"/>
          </a:xfrm>
        </p:spPr>
        <p:txBody>
          <a:bodyPr anchor="t">
            <a:normAutofit/>
          </a:bodyPr>
          <a:lstStyle/>
          <a:p>
            <a:r>
              <a:rPr lang="es-ES" sz="2800" b="1" dirty="0"/>
              <a:t>Biagio </a:t>
            </a:r>
            <a:r>
              <a:rPr lang="es-ES" sz="2800" b="1" dirty="0" err="1"/>
              <a:t>d'Antonio</a:t>
            </a:r>
            <a:r>
              <a:rPr lang="es-ES" sz="2800" b="1" dirty="0"/>
              <a:t>. Virgen con niño. Museo de Bellas Artes de Lyon.</a:t>
            </a:r>
          </a:p>
        </p:txBody>
      </p:sp>
      <p:pic>
        <p:nvPicPr>
          <p:cNvPr id="4" name="Imagen 3">
            <a:extLst>
              <a:ext uri="{FF2B5EF4-FFF2-40B4-BE49-F238E27FC236}">
                <a16:creationId xmlns:a16="http://schemas.microsoft.com/office/drawing/2014/main" id="{C9A827FE-4815-4A40-BA4F-4CD80C82F2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7891" y="1"/>
            <a:ext cx="5484110" cy="6858000"/>
          </a:xfrm>
          <a:prstGeom prst="rect">
            <a:avLst/>
          </a:prstGeom>
        </p:spPr>
      </p:pic>
    </p:spTree>
    <p:extLst>
      <p:ext uri="{BB962C8B-B14F-4D97-AF65-F5344CB8AC3E}">
        <p14:creationId xmlns:p14="http://schemas.microsoft.com/office/powerpoint/2010/main" val="18530484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5087601" cy="6188075"/>
          </a:xfrm>
        </p:spPr>
        <p:txBody>
          <a:bodyPr anchor="t">
            <a:normAutofit/>
          </a:bodyPr>
          <a:lstStyle/>
          <a:p>
            <a:r>
              <a:rPr lang="it-IT" sz="2800" b="1" dirty="0"/>
              <a:t>Biagio d'Antonio. Virgen, San Juan Bautista y San Jerónimo. Chiesa del Cristo Re, Gambassi Terme.</a:t>
            </a:r>
            <a:endParaRPr lang="es-ES" sz="2800" b="1" dirty="0"/>
          </a:p>
        </p:txBody>
      </p:sp>
      <p:pic>
        <p:nvPicPr>
          <p:cNvPr id="4" name="Imagen 3">
            <a:extLst>
              <a:ext uri="{FF2B5EF4-FFF2-40B4-BE49-F238E27FC236}">
                <a16:creationId xmlns:a16="http://schemas.microsoft.com/office/drawing/2014/main" id="{22654CA7-137E-48D1-92F7-08D933E9C5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3856" y="1"/>
            <a:ext cx="6938144" cy="6858000"/>
          </a:xfrm>
          <a:prstGeom prst="rect">
            <a:avLst/>
          </a:prstGeom>
        </p:spPr>
      </p:pic>
    </p:spTree>
    <p:extLst>
      <p:ext uri="{BB962C8B-B14F-4D97-AF65-F5344CB8AC3E}">
        <p14:creationId xmlns:p14="http://schemas.microsoft.com/office/powerpoint/2010/main" val="12902418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7108333" cy="6188075"/>
          </a:xfrm>
        </p:spPr>
        <p:txBody>
          <a:bodyPr anchor="t">
            <a:normAutofit/>
          </a:bodyPr>
          <a:lstStyle/>
          <a:p>
            <a:r>
              <a:rPr lang="es-ES" sz="2800" b="1" dirty="0"/>
              <a:t>Biagio </a:t>
            </a:r>
            <a:r>
              <a:rPr lang="es-ES" sz="2800" b="1" dirty="0" err="1"/>
              <a:t>d'Antonio</a:t>
            </a:r>
            <a:r>
              <a:rPr lang="es-ES" sz="2800" b="1" dirty="0"/>
              <a:t>. Virgen con niño. Galería Nacional de Irlanda.</a:t>
            </a:r>
          </a:p>
        </p:txBody>
      </p:sp>
      <p:pic>
        <p:nvPicPr>
          <p:cNvPr id="4" name="Imagen 3">
            <a:extLst>
              <a:ext uri="{FF2B5EF4-FFF2-40B4-BE49-F238E27FC236}">
                <a16:creationId xmlns:a16="http://schemas.microsoft.com/office/drawing/2014/main" id="{034435AE-0120-4135-93AE-F262B87170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4588" y="0"/>
            <a:ext cx="4917412" cy="6858000"/>
          </a:xfrm>
          <a:prstGeom prst="rect">
            <a:avLst/>
          </a:prstGeom>
        </p:spPr>
      </p:pic>
    </p:spTree>
    <p:extLst>
      <p:ext uri="{BB962C8B-B14F-4D97-AF65-F5344CB8AC3E}">
        <p14:creationId xmlns:p14="http://schemas.microsoft.com/office/powerpoint/2010/main" val="16158114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512618" y="365125"/>
            <a:ext cx="8250382" cy="6188075"/>
          </a:xfrm>
        </p:spPr>
        <p:txBody>
          <a:bodyPr anchor="t">
            <a:normAutofit/>
          </a:bodyPr>
          <a:lstStyle/>
          <a:p>
            <a:r>
              <a:rPr lang="it-IT" sz="2800" b="1" dirty="0"/>
              <a:t>Biagio d'Antonio. San Pedro. Pinacoteca Comunale di Faenza.</a:t>
            </a:r>
            <a:endParaRPr lang="es-ES" sz="2800" b="1" dirty="0"/>
          </a:p>
        </p:txBody>
      </p:sp>
      <p:pic>
        <p:nvPicPr>
          <p:cNvPr id="4" name="Imagen 3">
            <a:extLst>
              <a:ext uri="{FF2B5EF4-FFF2-40B4-BE49-F238E27FC236}">
                <a16:creationId xmlns:a16="http://schemas.microsoft.com/office/drawing/2014/main" id="{FA2015F9-4A05-43B4-BB67-139E9F615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000" y="0"/>
            <a:ext cx="3429000" cy="6858000"/>
          </a:xfrm>
          <a:prstGeom prst="rect">
            <a:avLst/>
          </a:prstGeom>
        </p:spPr>
      </p:pic>
    </p:spTree>
    <p:extLst>
      <p:ext uri="{BB962C8B-B14F-4D97-AF65-F5344CB8AC3E}">
        <p14:creationId xmlns:p14="http://schemas.microsoft.com/office/powerpoint/2010/main" val="20903998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A9E24-B00F-4A5A-A85C-4B2A3D0D9EAF}"/>
              </a:ext>
            </a:extLst>
          </p:cNvPr>
          <p:cNvSpPr>
            <a:spLocks noGrp="1"/>
          </p:cNvSpPr>
          <p:nvPr>
            <p:ph type="title"/>
          </p:nvPr>
        </p:nvSpPr>
        <p:spPr>
          <a:xfrm>
            <a:off x="166255" y="365125"/>
            <a:ext cx="3241963" cy="6188075"/>
          </a:xfrm>
        </p:spPr>
        <p:txBody>
          <a:bodyPr anchor="t">
            <a:normAutofit/>
          </a:bodyPr>
          <a:lstStyle/>
          <a:p>
            <a:endParaRPr lang="es-ES" sz="2800" dirty="0"/>
          </a:p>
        </p:txBody>
      </p:sp>
    </p:spTree>
    <p:extLst>
      <p:ext uri="{BB962C8B-B14F-4D97-AF65-F5344CB8AC3E}">
        <p14:creationId xmlns:p14="http://schemas.microsoft.com/office/powerpoint/2010/main" val="391754873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2192</Words>
  <Application>Microsoft Office PowerPoint</Application>
  <PresentationFormat>Panorámica</PresentationFormat>
  <Paragraphs>56</Paragraphs>
  <Slides>66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66</vt:i4>
      </vt:variant>
    </vt:vector>
  </HeadingPairs>
  <TitlesOfParts>
    <vt:vector size="70" baseType="lpstr">
      <vt:lpstr>Arial</vt:lpstr>
      <vt:lpstr>Calibri</vt:lpstr>
      <vt:lpstr>Calibri Light</vt:lpstr>
      <vt:lpstr>Tema de Office</vt:lpstr>
      <vt:lpstr>Biagio d’Antonio 1446 - 1516</vt:lpstr>
      <vt:lpstr>Presentación de PowerPoint</vt:lpstr>
      <vt:lpstr>1465. Escenas de la historia de los argonautas. MET. 1</vt:lpstr>
      <vt:lpstr>1465. Escenas de la historia de los argonautas. 2. MET.</vt:lpstr>
      <vt:lpstr>Presentación de PowerPoint</vt:lpstr>
      <vt:lpstr>1470. Biagio di Antonio. Virgen, Santos Juan Bautista, San Francisco Jerónimo y Tobías. Yale University Art Gallery.  Se atribuye también a Andrea del Verrocchio.</vt:lpstr>
      <vt:lpstr>1470. Biagio d'Antonio. Virgen, San Juan Bautista y San Pedro. Museo de Bellas Artes de Gante.</vt:lpstr>
      <vt:lpstr>Presentación de PowerPoint</vt:lpstr>
      <vt:lpstr>1470. Biagio d'Antonio. Retrato de un hombre joven. Metropolitan Museum of Art, New York.</vt:lpstr>
      <vt:lpstr>Presentación de PowerPoint</vt:lpstr>
      <vt:lpstr>1470. Biagio d'antonio. Triunfo de Escipión. 1</vt:lpstr>
      <vt:lpstr>1470. Biagio d'antonio. Triunfo de Escipión. 2</vt:lpstr>
      <vt:lpstr>Presentación de PowerPoint</vt:lpstr>
      <vt:lpstr>1475. Biagio d'Antonio. Anunciación. Pinacoteca Comunale di Faenza</vt:lpstr>
      <vt:lpstr>1475. Biagio d'Antonio. Anunciación. Pinacoteca Comunale di Faenza</vt:lpstr>
      <vt:lpstr>1475. Biagio d'antonio. Pala detta del Maglio. Szépművészeti Múzeum, Budapest</vt:lpstr>
      <vt:lpstr>1475. Biagio d'Antonio. Triunfo de Camilo. National Gallery of Art, Washington.</vt:lpstr>
      <vt:lpstr>1475.  Biagio di Antonio. Adoración de los Magos. Yale University Art Gallery.</vt:lpstr>
      <vt:lpstr>1475. Biagio d'Antonio. Virgen adorando al Niño. Museo de Arte, São Paulo.</vt:lpstr>
      <vt:lpstr>1475. Biagio d'Antonio. Virgen con niño y dos ángeles. Musée des Beaux-Arts, Strasburgo. </vt:lpstr>
      <vt:lpstr>1476. Biagio d'Antonio. San Miguel pesando las almas. Louvre.</vt:lpstr>
      <vt:lpstr>1476. Biagio d’Antonio. Philbrook Museum of Art, Tulsa.</vt:lpstr>
      <vt:lpstr>Presentación de PowerPoint</vt:lpstr>
      <vt:lpstr>1480. Biagio d'antonio. Retrato de un joven. National Gallery of Art, Washington.</vt:lpstr>
      <vt:lpstr>1480. Biagio d'Antonio. Escenas de la historia de Io. Colección privada.</vt:lpstr>
      <vt:lpstr>1480. Biagio d'Antonio. Virgen y santos, Jerónimo.  Convento de San Giovanni Battista, Faenza.</vt:lpstr>
      <vt:lpstr>1480. Biagio di Antonio. Crucifixión. Yale University Art Gallery</vt:lpstr>
      <vt:lpstr>1480. Biagio d'Antonio. San Juan Bautista en el desierto. Philadelphia Museum of Art.  Juan el Bautista es el santo patrón de Florencia, y cada año el 24 de junio se celebran celebraciones festivas en su honor. Aquí, en este ala derecha de un díptico (una pintura de dos paneles que podría doblarse), se le muestra en el desierto con una camisa de pelo de camello.</vt:lpstr>
      <vt:lpstr>1480. Biagio d'Antonio. Natividad. Philadelphia Museum of Art. La Virgen adorando al Niño Jesús inmediatamente después de nacer fue uno de los temas más representados en el arte florentino renacentista de la década de 1400, particularmente en pinturas como esta, que se hicieron para casas privadas.  En el fondo superior izquierdo hay una vista de la ciudad amurallada de Florencia en la que la cúpula de su famosa catedral es particularmente prominente.  Sin embargo, el artista combinó vistas reales e inventadas: el puente que pasa sobre el río es una fantasía.  Las acciones de la Virgen después del nacimiento de Cristo se describen en el texto del siglo XIII Las meditaciones sobre la vida de Cristo:"Ella se arrodilló para adorarlo y dar gracias a Dios... José lo adoraba de la misma manera".  El tema se hizo popular en el arte italiano después de que Santa Brígda de Suecia (1302-1373) tuviera una visión similar de la Natividad mientras peregrinaba a Belén.</vt:lpstr>
      <vt:lpstr>1480. Biagio d'Antonio. Escenas de la Pasión de Cristo. Philadelphia Museum of Art. La palabra "predella" (un antiguo italiano para "paso") se refiere al nivel ancho e inferior de un retablo. Las predelas generalmente están hechas de piezas individuales y largas de madera y, a menudo, están decoradas con escenas de historias bíblicas o leyendas de santos que corresponden a figuras sagradas representadas en la parte principal del retablo. Este panel es un buen ejemplo de cómo las predelas fueron divididas y reconfiguradas durante las invasiones napoleónicas de Italia a finales del siglo XVIII y principios del XIX.  Las cuatro escenas fueron una vez parte de un retablo a escala relativamente pequeña que probablemente mostraba la Crucifixión. Los sellos de cera roja del Camposanto en la parte posterior de cada imagen sugieren que un marchante de arte había planeado venderlos por separado. (El Camposanto era un lugar de retención para obras de arte de la Toscana que Napoleón planeaba enviar a París).  Carlo Lasinio, el director del Camposanto y un destacado grabador, fue probablemente el marchante que hizo que esta predela se rompiera en secciones separadas, ya que su sello personal también aparece en la parte posterior de las escenas.</vt:lpstr>
      <vt:lpstr>Presentación de PowerPoint</vt:lpstr>
      <vt:lpstr>1482. Biagio d'Antonio. Historia de José. The J. Paul Getty Museum, Los Ángeles.</vt:lpstr>
      <vt:lpstr>1482. Biagio d'Antonio. Historia de José. MET.</vt:lpstr>
      <vt:lpstr>1482. Biagio d'Antonio. Historia de José.  El panel del Museo J. Paul Getty, Los Ángeles muestra episodios anteriores a que José fuera vendido como esclavo en Egipto.  En el panel del MET los episodios están marcados con los nombres de los personajes principales, la pintura ilustra la historia bíblica de José (Génesis 37,39,42-27). En el fondo a la izquierda está la venta a la esclavitud de José a Potifar; José huyendo de los seductores avances de la esposa de Potifar; y su posterior encarcelamiento. En primer plano a la derecha está el sueño del Faraón y José interpretándolo, y, a la izquierda, José saludando a su padre y parientes a su llegada a Egipto. </vt:lpstr>
      <vt:lpstr>Presentación de PowerPoint</vt:lpstr>
      <vt:lpstr>1482. Biagio d'Antonio. Arrestro de Cristo. Capilla Sixtina.</vt:lpstr>
      <vt:lpstr>1482. Biagio d'Antonio. Crucifixión. Capilla Sixtina.</vt:lpstr>
      <vt:lpstr>1482. Biagio d'Antonio. Paso del Mar Rojo. Capilla Sixtina.</vt:lpstr>
      <vt:lpstr>1482. Biagio d'Antonio. Paso del Mar Rojo. Capilla Sixtina.</vt:lpstr>
      <vt:lpstr>1482. Biagio d'Antonio. Paso del Mar Rojo. Capilla Sixtina.</vt:lpstr>
      <vt:lpstr>Presentación de PowerPoint</vt:lpstr>
      <vt:lpstr>1483. Biagio d'Antonio. Virgen, santos Domingo, Andrés, Juan evangelista y Tomás de Aquino. Pinacoteca Comunale di Faenza.</vt:lpstr>
      <vt:lpstr>1483. Biagio d'Antonio. Virgen, santos Domingo, Andrés, Juan evangelista y Tomás de Aquino. Pinacoteca Comunale di Faenza.</vt:lpstr>
      <vt:lpstr>Presentación de PowerPoint</vt:lpstr>
      <vt:lpstr>1487. Biagio d'Antonio. Esponsales de Jasón y Medea. París, Musée des Arts Décoratifs.</vt:lpstr>
      <vt:lpstr>Presentación de PowerPoint</vt:lpstr>
      <vt:lpstr>1490. Biagio d'Antonio. Virgen con niño. Colección privada.</vt:lpstr>
      <vt:lpstr>1490. Biagio d'Antonio. Justicia. Uffizi.</vt:lpstr>
      <vt:lpstr>Presentación de PowerPoint</vt:lpstr>
      <vt:lpstr>1490. Biagio di antonio. Historia de Lucrezia. Ca d’Oro, Venecia.</vt:lpstr>
      <vt:lpstr>1490. Biagio di antonio. Historia de Lucrezia. Rapto y muerte. Ca d’Oro, Venecia.</vt:lpstr>
      <vt:lpstr>Presentación de PowerPoint</vt:lpstr>
      <vt:lpstr>1491. Biagio d'Antonio.  Virgen con San Francisco y la Magdalena. Chiesa di San Francesco o della Croce.</vt:lpstr>
      <vt:lpstr>Presentación de PowerPoint</vt:lpstr>
      <vt:lpstr>1495. Biagio d'Antonio. La muerte de Hector. Fitzwilliam Museum.</vt:lpstr>
      <vt:lpstr>1495. Biagio d'Antonio. El caballo de Troya. Fitzwilliam Museum.</vt:lpstr>
      <vt:lpstr>Presentación de PowerPoint</vt:lpstr>
      <vt:lpstr>1500. Biagio d'Antonio. Cristo arrastrando la cruz. Louvre.  Pintado para la capilla de Tommaso Antinori en la iglesia de Santo Spirito en Florencia. </vt:lpstr>
      <vt:lpstr>1504. Biagio d'Antonio. Virgen, San Juan evangelista y San Antonio de Padua. Pinacoteca Comunale di Faenza.</vt:lpstr>
      <vt:lpstr>Presentación de PowerPoint</vt:lpstr>
      <vt:lpstr>Biagio d'Antonio. Virgen con ángeles. Louvre.</vt:lpstr>
      <vt:lpstr>Biagio d'Antonio. Virgen con niño. Museo de Bellas Artes de Lyon.</vt:lpstr>
      <vt:lpstr>Biagio d'Antonio. Virgen, San Juan Bautista y San Jerónimo. Chiesa del Cristo Re, Gambassi Terme.</vt:lpstr>
      <vt:lpstr>Biagio d'Antonio. Virgen con niño. Galería Nacional de Irlanda.</vt:lpstr>
      <vt:lpstr>Biagio d'Antonio. San Pedro. Pinacoteca Comunale di Faenza.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Biagio d’Antonio</dc:title>
  <dc:creator>Miguel Velayos García</dc:creator>
  <cp:lastModifiedBy>Miguel Velayos García</cp:lastModifiedBy>
  <cp:revision>10</cp:revision>
  <dcterms:created xsi:type="dcterms:W3CDTF">2021-01-16T19:22:23Z</dcterms:created>
  <dcterms:modified xsi:type="dcterms:W3CDTF">2021-10-28T17:17:00Z</dcterms:modified>
</cp:coreProperties>
</file>