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7" r:id="rId5"/>
    <p:sldId id="259" r:id="rId6"/>
    <p:sldId id="262" r:id="rId7"/>
    <p:sldId id="264" r:id="rId8"/>
    <p:sldId id="286" r:id="rId9"/>
    <p:sldId id="261" r:id="rId10"/>
    <p:sldId id="263" r:id="rId11"/>
    <p:sldId id="260" r:id="rId12"/>
    <p:sldId id="265" r:id="rId13"/>
    <p:sldId id="266" r:id="rId14"/>
    <p:sldId id="276" r:id="rId15"/>
    <p:sldId id="282" r:id="rId16"/>
    <p:sldId id="289" r:id="rId17"/>
    <p:sldId id="272" r:id="rId18"/>
    <p:sldId id="280" r:id="rId19"/>
    <p:sldId id="267" r:id="rId20"/>
    <p:sldId id="287" r:id="rId21"/>
    <p:sldId id="279" r:id="rId22"/>
    <p:sldId id="284" r:id="rId23"/>
    <p:sldId id="281" r:id="rId24"/>
    <p:sldId id="278" r:id="rId25"/>
    <p:sldId id="291" r:id="rId26"/>
    <p:sldId id="283" r:id="rId27"/>
    <p:sldId id="275" r:id="rId28"/>
    <p:sldId id="290" r:id="rId29"/>
    <p:sldId id="273" r:id="rId30"/>
    <p:sldId id="274" r:id="rId31"/>
    <p:sldId id="268" r:id="rId32"/>
    <p:sldId id="270" r:id="rId33"/>
    <p:sldId id="271" r:id="rId34"/>
    <p:sldId id="269" r:id="rId35"/>
    <p:sldId id="288" r:id="rId3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03/10/2021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hyperlink" Target="https://ca.wikipedia.org/wiki/Ciutat_d%27Autun"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a:bodyPr>
          <a:lstStyle/>
          <a:p>
            <a:r>
              <a:rPr lang="es-ES" sz="8800" b="1" dirty="0"/>
              <a:t>Bernat Martorell</a:t>
            </a:r>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pPr algn="l"/>
            <a:endParaRPr lang="es-ES" sz="4000"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017818" cy="5869420"/>
          </a:xfrm>
        </p:spPr>
        <p:txBody>
          <a:bodyPr anchor="t">
            <a:normAutofit/>
          </a:bodyPr>
          <a:lstStyle/>
          <a:p>
            <a:r>
              <a:rPr lang="es-ES" sz="2800" b="1" dirty="0"/>
              <a:t>1425. Bernat Martorell. Retablo de San Juan Bautista. Museo Diocesano de Barcelona.</a:t>
            </a:r>
            <a:br>
              <a:rPr lang="es-ES" sz="2800" dirty="0"/>
            </a:br>
            <a:br>
              <a:rPr lang="es-ES" sz="2400" dirty="0">
                <a:latin typeface="+mn-lt"/>
              </a:rPr>
            </a:br>
            <a:r>
              <a:rPr lang="es-ES" sz="2400" b="0" i="0" dirty="0">
                <a:effectLst/>
                <a:latin typeface="+mn-lt"/>
              </a:rPr>
              <a:t>Fuertemente influenciado por </a:t>
            </a:r>
            <a:r>
              <a:rPr lang="es-ES" sz="2400" b="0" i="0" u="none" strike="noStrike" dirty="0">
                <a:effectLst/>
                <a:latin typeface="+mn-lt"/>
              </a:rPr>
              <a:t>Lluís Borrassà,</a:t>
            </a:r>
            <a:r>
              <a:rPr lang="es-ES" sz="2400" b="0" i="0" dirty="0">
                <a:effectLst/>
                <a:latin typeface="+mn-lt"/>
              </a:rPr>
              <a:t>señala el estudio psicológico de la expresión de rostros y gestos y una cuidada técnica de dibujo y color.</a:t>
            </a:r>
            <a:endParaRPr lang="es-ES" sz="2400" dirty="0">
              <a:latin typeface="+mn-lt"/>
            </a:endParaRPr>
          </a:p>
        </p:txBody>
      </p:sp>
      <p:pic>
        <p:nvPicPr>
          <p:cNvPr id="4" name="Imagen 3">
            <a:extLst>
              <a:ext uri="{FF2B5EF4-FFF2-40B4-BE49-F238E27FC236}">
                <a16:creationId xmlns:a16="http://schemas.microsoft.com/office/drawing/2014/main" id="{471DE9B5-374B-4EA1-873F-5B9917F899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5370" y="0"/>
            <a:ext cx="7546630" cy="6858000"/>
          </a:xfrm>
          <a:prstGeom prst="rect">
            <a:avLst/>
          </a:prstGeom>
        </p:spPr>
      </p:pic>
    </p:spTree>
    <p:extLst>
      <p:ext uri="{BB962C8B-B14F-4D97-AF65-F5344CB8AC3E}">
        <p14:creationId xmlns:p14="http://schemas.microsoft.com/office/powerpoint/2010/main" val="1776644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232073" cy="5869420"/>
          </a:xfrm>
        </p:spPr>
        <p:txBody>
          <a:bodyPr anchor="t">
            <a:normAutofit/>
          </a:bodyPr>
          <a:lstStyle/>
          <a:p>
            <a:r>
              <a:rPr lang="es-ES" sz="2800" dirty="0"/>
              <a:t>1430. Bernat Martorell. San Vicente Mártir y San Vicente Ferrer. The Hermitage, St. Petersburg.</a:t>
            </a:r>
          </a:p>
        </p:txBody>
      </p:sp>
      <p:pic>
        <p:nvPicPr>
          <p:cNvPr id="4" name="Imagen 3">
            <a:extLst>
              <a:ext uri="{FF2B5EF4-FFF2-40B4-BE49-F238E27FC236}">
                <a16:creationId xmlns:a16="http://schemas.microsoft.com/office/drawing/2014/main" id="{E8F182F9-C22F-4C6F-8729-CC9EEE2F96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6529" y="0"/>
            <a:ext cx="4325471" cy="6858000"/>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03818" cy="5869420"/>
          </a:xfrm>
        </p:spPr>
        <p:txBody>
          <a:bodyPr anchor="t">
            <a:normAutofit/>
          </a:bodyPr>
          <a:lstStyle/>
          <a:p>
            <a:r>
              <a:rPr lang="es-ES" sz="2800" b="1" dirty="0"/>
              <a:t>1435. Bernat Martorell. Retablo de San Jorge. Reconstrucción hipotética.</a:t>
            </a:r>
            <a:br>
              <a:rPr lang="es-ES" sz="2800" dirty="0"/>
            </a:br>
            <a:br>
              <a:rPr lang="es-ES" sz="2800" dirty="0"/>
            </a:br>
            <a:r>
              <a:rPr lang="es-ES" sz="2400" b="0" i="0" dirty="0">
                <a:effectLst/>
                <a:latin typeface="+mn-lt"/>
              </a:rPr>
              <a:t>Hay seis mesas conservadas entre tres museos, faltando la predela. De gran belleza, combina un aparente arcaísmo con un realismo efectivo, con una buena composición y dibujo (destaca el caballo, uno de los estudios naturalistas más consumados de la pintura gótica).</a:t>
            </a:r>
            <a:endParaRPr lang="es-ES" sz="2400" dirty="0">
              <a:latin typeface="+mn-lt"/>
            </a:endParaRPr>
          </a:p>
        </p:txBody>
      </p:sp>
      <p:pic>
        <p:nvPicPr>
          <p:cNvPr id="4" name="Imagen 3">
            <a:extLst>
              <a:ext uri="{FF2B5EF4-FFF2-40B4-BE49-F238E27FC236}">
                <a16:creationId xmlns:a16="http://schemas.microsoft.com/office/drawing/2014/main" id="{504575F7-0537-4BDE-A058-2FED8C401B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2423" y="0"/>
            <a:ext cx="4829577" cy="6858000"/>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190509" cy="5869420"/>
          </a:xfrm>
        </p:spPr>
        <p:txBody>
          <a:bodyPr anchor="t">
            <a:normAutofit/>
          </a:bodyPr>
          <a:lstStyle/>
          <a:p>
            <a:r>
              <a:rPr lang="es-ES" sz="2800" b="1" dirty="0"/>
              <a:t>1435. Bernat Martorell. Retablo de San Jorge. San Jorge mata al dragón. Art </a:t>
            </a:r>
            <a:r>
              <a:rPr lang="es-ES" sz="2800" b="1" dirty="0" err="1"/>
              <a:t>Institute</a:t>
            </a:r>
            <a:r>
              <a:rPr lang="es-ES" sz="2800" b="1" dirty="0"/>
              <a:t>, Chicago.</a:t>
            </a:r>
          </a:p>
        </p:txBody>
      </p:sp>
      <p:pic>
        <p:nvPicPr>
          <p:cNvPr id="4" name="Imagen 3">
            <a:extLst>
              <a:ext uri="{FF2B5EF4-FFF2-40B4-BE49-F238E27FC236}">
                <a16:creationId xmlns:a16="http://schemas.microsoft.com/office/drawing/2014/main" id="{DDA602B0-0880-4330-A4C9-B647F914E9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9282" y="0"/>
            <a:ext cx="4262718" cy="6858000"/>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730837" cy="5869420"/>
          </a:xfrm>
        </p:spPr>
        <p:txBody>
          <a:bodyPr anchor="t">
            <a:normAutofit/>
          </a:bodyPr>
          <a:lstStyle/>
          <a:p>
            <a:r>
              <a:rPr lang="es-ES" sz="2800" b="1" dirty="0"/>
              <a:t>1435. Bernat Martorell. Retablo de San Jorge. Juicio de San Jorge.</a:t>
            </a:r>
            <a:endParaRPr lang="es-ES" sz="2800" dirty="0"/>
          </a:p>
        </p:txBody>
      </p:sp>
      <p:pic>
        <p:nvPicPr>
          <p:cNvPr id="4" name="Imagen 3">
            <a:extLst>
              <a:ext uri="{FF2B5EF4-FFF2-40B4-BE49-F238E27FC236}">
                <a16:creationId xmlns:a16="http://schemas.microsoft.com/office/drawing/2014/main" id="{5D748E0E-7C4A-4BC0-AB6C-832181FD61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9929" y="55421"/>
            <a:ext cx="3422071" cy="6754088"/>
          </a:xfrm>
          <a:prstGeom prst="rect">
            <a:avLst/>
          </a:prstGeom>
        </p:spPr>
      </p:pic>
    </p:spTree>
    <p:extLst>
      <p:ext uri="{BB962C8B-B14F-4D97-AF65-F5344CB8AC3E}">
        <p14:creationId xmlns:p14="http://schemas.microsoft.com/office/powerpoint/2010/main" val="2348343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118764" cy="5869420"/>
          </a:xfrm>
        </p:spPr>
        <p:txBody>
          <a:bodyPr anchor="t">
            <a:normAutofit/>
          </a:bodyPr>
          <a:lstStyle/>
          <a:p>
            <a:r>
              <a:rPr lang="es-ES" sz="2800" b="1" dirty="0"/>
              <a:t>1435. Bernat Martorell. Retablo de San Jorge. </a:t>
            </a:r>
            <a:r>
              <a:rPr lang="fr-FR" sz="2800" b="1" dirty="0"/>
              <a:t>La </a:t>
            </a:r>
            <a:r>
              <a:rPr lang="fr-FR" sz="2800" b="1" dirty="0" err="1"/>
              <a:t>Flagelación</a:t>
            </a:r>
            <a:r>
              <a:rPr lang="fr-FR" sz="2800" b="1" dirty="0"/>
              <a:t> de San Jorge. Musée du Louvre, </a:t>
            </a:r>
            <a:r>
              <a:rPr lang="fr-FR" sz="2800" b="1" dirty="0" err="1"/>
              <a:t>París</a:t>
            </a:r>
            <a:r>
              <a:rPr lang="fr-FR" sz="2800" b="1" dirty="0"/>
              <a:t>.</a:t>
            </a:r>
            <a:endParaRPr lang="es-ES" sz="2800" b="1" dirty="0"/>
          </a:p>
        </p:txBody>
      </p:sp>
      <p:pic>
        <p:nvPicPr>
          <p:cNvPr id="4" name="Imagen 3">
            <a:extLst>
              <a:ext uri="{FF2B5EF4-FFF2-40B4-BE49-F238E27FC236}">
                <a16:creationId xmlns:a16="http://schemas.microsoft.com/office/drawing/2014/main" id="{D93D39F2-32D9-4BBD-B114-4CE15BAEAE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2444" y="0"/>
            <a:ext cx="3299556" cy="6858000"/>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229600" cy="5869420"/>
          </a:xfrm>
        </p:spPr>
        <p:txBody>
          <a:bodyPr anchor="t">
            <a:normAutofit/>
          </a:bodyPr>
          <a:lstStyle/>
          <a:p>
            <a:r>
              <a:rPr lang="es-ES" sz="2800" b="1" dirty="0"/>
              <a:t>1435. Bernat Martorell. Retablo de San Jorge. San Jorge arrastrado al suplicio.</a:t>
            </a:r>
          </a:p>
        </p:txBody>
      </p:sp>
      <p:pic>
        <p:nvPicPr>
          <p:cNvPr id="4" name="Imagen 3">
            <a:extLst>
              <a:ext uri="{FF2B5EF4-FFF2-40B4-BE49-F238E27FC236}">
                <a16:creationId xmlns:a16="http://schemas.microsoft.com/office/drawing/2014/main" id="{99C70E74-F699-4482-973C-CC1919A598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55186" y="0"/>
            <a:ext cx="3236814" cy="6858000"/>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716982" cy="5869420"/>
          </a:xfrm>
        </p:spPr>
        <p:txBody>
          <a:bodyPr anchor="t">
            <a:normAutofit/>
          </a:bodyPr>
          <a:lstStyle/>
          <a:p>
            <a:r>
              <a:rPr lang="es-ES" sz="2800" b="1" dirty="0"/>
              <a:t>1435. Bernat Martorell. Retablo de San Jorge. Decapitación de San Jorge.</a:t>
            </a:r>
          </a:p>
        </p:txBody>
      </p:sp>
      <p:pic>
        <p:nvPicPr>
          <p:cNvPr id="4" name="Imagen 3">
            <a:extLst>
              <a:ext uri="{FF2B5EF4-FFF2-40B4-BE49-F238E27FC236}">
                <a16:creationId xmlns:a16="http://schemas.microsoft.com/office/drawing/2014/main" id="{B9F6642C-CE14-4815-8CE2-71015E1649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9929" y="59183"/>
            <a:ext cx="3422071" cy="6798817"/>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72508" cy="5869420"/>
          </a:xfrm>
        </p:spPr>
        <p:txBody>
          <a:bodyPr anchor="t">
            <a:normAutofit/>
          </a:bodyPr>
          <a:lstStyle/>
          <a:p>
            <a:r>
              <a:rPr lang="es-ES" sz="2800" b="1" dirty="0"/>
              <a:t>1435. Bernat Martorell. Santa Lucía repartiendo limosna. MNAC.</a:t>
            </a:r>
          </a:p>
        </p:txBody>
      </p:sp>
      <p:pic>
        <p:nvPicPr>
          <p:cNvPr id="4" name="Imagen 3">
            <a:extLst>
              <a:ext uri="{FF2B5EF4-FFF2-40B4-BE49-F238E27FC236}">
                <a16:creationId xmlns:a16="http://schemas.microsoft.com/office/drawing/2014/main" id="{71307C5A-66CC-496A-86C4-81B145A019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5126" y="0"/>
            <a:ext cx="4706874" cy="6858000"/>
          </a:xfrm>
          <a:prstGeom prst="rect">
            <a:avLst/>
          </a:prstGeom>
        </p:spPr>
      </p:pic>
    </p:spTree>
    <p:extLst>
      <p:ext uri="{BB962C8B-B14F-4D97-AF65-F5344CB8AC3E}">
        <p14:creationId xmlns:p14="http://schemas.microsoft.com/office/powerpoint/2010/main" val="3286672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97782" cy="5869420"/>
          </a:xfrm>
        </p:spPr>
        <p:txBody>
          <a:bodyPr anchor="t">
            <a:normAutofit/>
          </a:bodyPr>
          <a:lstStyle/>
          <a:p>
            <a:r>
              <a:rPr lang="es-ES" sz="2800" b="1" dirty="0"/>
              <a:t>1435. Bernat Martorell. Virgen con las virtudes cardinales y dos profetas. Museo de Arte. Filadelfia.</a:t>
            </a:r>
          </a:p>
        </p:txBody>
      </p:sp>
      <p:pic>
        <p:nvPicPr>
          <p:cNvPr id="4" name="Imagen 3">
            <a:extLst>
              <a:ext uri="{FF2B5EF4-FFF2-40B4-BE49-F238E27FC236}">
                <a16:creationId xmlns:a16="http://schemas.microsoft.com/office/drawing/2014/main" id="{FA054AD3-47D9-4152-AF65-0363236165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6932" y="0"/>
            <a:ext cx="4965068" cy="6858000"/>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06837" cy="5869420"/>
          </a:xfrm>
        </p:spPr>
        <p:txBody>
          <a:bodyPr anchor="t">
            <a:normAutofit/>
          </a:bodyPr>
          <a:lstStyle/>
          <a:p>
            <a:r>
              <a:rPr lang="es-ES" sz="2800" b="1" dirty="0"/>
              <a:t>1435. Bernat Martorell. Retablo de los Santos Juanes. </a:t>
            </a:r>
            <a:br>
              <a:rPr lang="es-ES" sz="2800" b="1" dirty="0"/>
            </a:br>
            <a:br>
              <a:rPr lang="es-ES" sz="2800" dirty="0"/>
            </a:br>
            <a:r>
              <a:rPr lang="es-ES" sz="2400" b="0" i="0" dirty="0">
                <a:effectLst/>
                <a:latin typeface="+mn-lt"/>
              </a:rPr>
              <a:t>Distribuido entre el </a:t>
            </a:r>
            <a:r>
              <a:rPr lang="es-ES" sz="2400" b="0" i="0" u="none" strike="noStrike" dirty="0">
                <a:effectLst/>
                <a:latin typeface="+mn-lt"/>
              </a:rPr>
              <a:t>MNAC,</a:t>
            </a:r>
            <a:r>
              <a:rPr lang="es-ES" sz="2400" b="0" i="0" dirty="0">
                <a:effectLst/>
                <a:latin typeface="+mn-lt"/>
              </a:rPr>
              <a:t>el </a:t>
            </a:r>
            <a:r>
              <a:rPr lang="es-ES" sz="2400" b="0" i="0" u="none" strike="noStrike" dirty="0">
                <a:effectLst/>
                <a:latin typeface="+mn-lt"/>
              </a:rPr>
              <a:t>Museo Diocesano de Tarragona</a:t>
            </a:r>
            <a:r>
              <a:rPr lang="es-ES" sz="2400" b="0" i="0" dirty="0">
                <a:effectLst/>
                <a:latin typeface="+mn-lt"/>
              </a:rPr>
              <a:t> (las mesas centrales), se conserva un compartimento</a:t>
            </a:r>
            <a:r>
              <a:rPr lang="es-ES" sz="2400" b="0" i="0" u="none" strike="noStrike" dirty="0">
                <a:effectLst/>
                <a:latin typeface="+mn-lt"/>
                <a:hlinkClick r:id="rId2" tooltip="Ciutat d'Autun">
                  <a:extLst>
                    <a:ext uri="{A12FA001-AC4F-418D-AE19-62706E023703}">
                      <ahyp:hlinkClr xmlns:ahyp="http://schemas.microsoft.com/office/drawing/2018/hyperlinkcolor" val="tx"/>
                    </a:ext>
                  </a:extLst>
                </a:hlinkClick>
              </a:rPr>
              <a:t> </a:t>
            </a:r>
            <a:r>
              <a:rPr lang="es-ES" sz="2400" b="0" i="0" dirty="0">
                <a:effectLst/>
                <a:latin typeface="+mn-lt"/>
              </a:rPr>
              <a:t>lateral en el Museo </a:t>
            </a:r>
            <a:r>
              <a:rPr lang="es-ES" sz="2400" b="0" i="0" u="none" strike="noStrike" dirty="0">
                <a:effectLst/>
                <a:latin typeface="+mn-lt"/>
              </a:rPr>
              <a:t>Rolin</a:t>
            </a:r>
            <a:r>
              <a:rPr lang="es-ES" sz="2400" b="0" i="0" dirty="0">
                <a:effectLst/>
                <a:latin typeface="+mn-lt"/>
              </a:rPr>
              <a:t> </a:t>
            </a:r>
            <a:r>
              <a:rPr lang="es-ES" sz="2400" b="0" i="0" dirty="0" err="1">
                <a:effectLst/>
                <a:latin typeface="+mn-lt"/>
              </a:rPr>
              <a:t>d'Autun</a:t>
            </a:r>
            <a:r>
              <a:rPr lang="es-ES" sz="2400" b="0" i="0" dirty="0">
                <a:effectLst/>
                <a:latin typeface="+mn-lt"/>
              </a:rPr>
              <a:t> y otro se desconoce su destino. </a:t>
            </a:r>
            <a:endParaRPr lang="es-ES" sz="2400" dirty="0">
              <a:latin typeface="+mn-lt"/>
            </a:endParaRPr>
          </a:p>
        </p:txBody>
      </p:sp>
      <p:pic>
        <p:nvPicPr>
          <p:cNvPr id="4" name="Imagen 3">
            <a:extLst>
              <a:ext uri="{FF2B5EF4-FFF2-40B4-BE49-F238E27FC236}">
                <a16:creationId xmlns:a16="http://schemas.microsoft.com/office/drawing/2014/main" id="{05599B7A-AAD2-4FCB-AF60-6F3E298FF8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9415" y="0"/>
            <a:ext cx="5352585" cy="6858000"/>
          </a:xfrm>
          <a:prstGeom prst="rect">
            <a:avLst/>
          </a:prstGeom>
        </p:spPr>
      </p:pic>
    </p:spTree>
    <p:extLst>
      <p:ext uri="{BB962C8B-B14F-4D97-AF65-F5344CB8AC3E}">
        <p14:creationId xmlns:p14="http://schemas.microsoft.com/office/powerpoint/2010/main" val="21256239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02582" cy="5869420"/>
          </a:xfrm>
        </p:spPr>
        <p:txBody>
          <a:bodyPr anchor="t">
            <a:normAutofit/>
          </a:bodyPr>
          <a:lstStyle/>
          <a:p>
            <a:r>
              <a:rPr lang="es-ES" sz="2800" b="1" dirty="0"/>
              <a:t>1440. Bernat Martorell. Retablo de Santa Lucía.</a:t>
            </a:r>
            <a:br>
              <a:rPr lang="es-ES" sz="2800" b="1" dirty="0"/>
            </a:br>
            <a:br>
              <a:rPr lang="es-ES" sz="2800" dirty="0"/>
            </a:br>
            <a:r>
              <a:rPr lang="es-ES" sz="2400" b="0" i="0" dirty="0">
                <a:solidFill>
                  <a:srgbClr val="202122"/>
                </a:solidFill>
                <a:effectLst/>
                <a:latin typeface="+mn-lt"/>
              </a:rPr>
              <a:t>Dividido entre cuatro colecciones. Origen desconocido.</a:t>
            </a:r>
            <a:endParaRPr lang="es-ES" sz="2400" dirty="0">
              <a:latin typeface="+mn-lt"/>
            </a:endParaRPr>
          </a:p>
        </p:txBody>
      </p:sp>
      <p:pic>
        <p:nvPicPr>
          <p:cNvPr id="4" name="Imagen 3">
            <a:extLst>
              <a:ext uri="{FF2B5EF4-FFF2-40B4-BE49-F238E27FC236}">
                <a16:creationId xmlns:a16="http://schemas.microsoft.com/office/drawing/2014/main" id="{69C1D95D-FBCC-44FE-9AEB-25F29EB220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5309" y="-10911"/>
            <a:ext cx="4696691" cy="6868911"/>
          </a:xfrm>
          <a:prstGeom prst="rect">
            <a:avLst/>
          </a:prstGeom>
        </p:spPr>
      </p:pic>
    </p:spTree>
    <p:extLst>
      <p:ext uri="{BB962C8B-B14F-4D97-AF65-F5344CB8AC3E}">
        <p14:creationId xmlns:p14="http://schemas.microsoft.com/office/powerpoint/2010/main" val="32792033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99564" cy="5869420"/>
          </a:xfrm>
        </p:spPr>
        <p:txBody>
          <a:bodyPr anchor="t">
            <a:normAutofit/>
          </a:bodyPr>
          <a:lstStyle/>
          <a:p>
            <a:r>
              <a:rPr lang="es-ES" sz="2800" b="1" dirty="0"/>
              <a:t>1440. Bernat Martorell. Retablo de Santa Lucía. Santa Lucía reparte limosnas.</a:t>
            </a:r>
          </a:p>
        </p:txBody>
      </p:sp>
      <p:pic>
        <p:nvPicPr>
          <p:cNvPr id="5" name="Imagen 4">
            <a:extLst>
              <a:ext uri="{FF2B5EF4-FFF2-40B4-BE49-F238E27FC236}">
                <a16:creationId xmlns:a16="http://schemas.microsoft.com/office/drawing/2014/main" id="{5DD9614E-1BB7-4A4D-AD0F-345138559A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3174" y="0"/>
            <a:ext cx="4598826" cy="6858000"/>
          </a:xfrm>
          <a:prstGeom prst="rect">
            <a:avLst/>
          </a:prstGeom>
        </p:spPr>
      </p:pic>
    </p:spTree>
    <p:extLst>
      <p:ext uri="{BB962C8B-B14F-4D97-AF65-F5344CB8AC3E}">
        <p14:creationId xmlns:p14="http://schemas.microsoft.com/office/powerpoint/2010/main" val="1652576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50182" cy="5869420"/>
          </a:xfrm>
        </p:spPr>
        <p:txBody>
          <a:bodyPr anchor="t">
            <a:normAutofit/>
          </a:bodyPr>
          <a:lstStyle/>
          <a:p>
            <a:r>
              <a:rPr lang="es-ES" sz="2800" b="1" dirty="0"/>
              <a:t>1440. Bernat Martorell. Retablo de Santa Lucía. Martirio de Santa Lucía.</a:t>
            </a:r>
          </a:p>
        </p:txBody>
      </p:sp>
      <p:pic>
        <p:nvPicPr>
          <p:cNvPr id="4" name="Imagen 3">
            <a:extLst>
              <a:ext uri="{FF2B5EF4-FFF2-40B4-BE49-F238E27FC236}">
                <a16:creationId xmlns:a16="http://schemas.microsoft.com/office/drawing/2014/main" id="{9D0BD138-7C5F-4B2C-AAD1-3F07B45328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6418" y="0"/>
            <a:ext cx="4725582" cy="6858000"/>
          </a:xfrm>
          <a:prstGeom prst="rect">
            <a:avLst/>
          </a:prstGeom>
        </p:spPr>
      </p:pic>
    </p:spTree>
    <p:extLst>
      <p:ext uri="{BB962C8B-B14F-4D97-AF65-F5344CB8AC3E}">
        <p14:creationId xmlns:p14="http://schemas.microsoft.com/office/powerpoint/2010/main" val="4994625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667769" cy="5869420"/>
          </a:xfrm>
        </p:spPr>
        <p:txBody>
          <a:bodyPr anchor="t">
            <a:normAutofit/>
          </a:bodyPr>
          <a:lstStyle/>
          <a:p>
            <a:r>
              <a:rPr lang="es-ES" sz="2800" b="1" dirty="0"/>
              <a:t>1440. Bernat Martorell. Retablo de San Vicente. MNAC.</a:t>
            </a:r>
          </a:p>
        </p:txBody>
      </p:sp>
      <p:pic>
        <p:nvPicPr>
          <p:cNvPr id="4" name="Imagen 3">
            <a:extLst>
              <a:ext uri="{FF2B5EF4-FFF2-40B4-BE49-F238E27FC236}">
                <a16:creationId xmlns:a16="http://schemas.microsoft.com/office/drawing/2014/main" id="{1EDC15EE-3B85-4A50-9DA9-A5C6D57B91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4231" y="0"/>
            <a:ext cx="5667769" cy="6858000"/>
          </a:xfrm>
          <a:prstGeom prst="rect">
            <a:avLst/>
          </a:prstGeom>
        </p:spPr>
      </p:pic>
    </p:spTree>
    <p:extLst>
      <p:ext uri="{BB962C8B-B14F-4D97-AF65-F5344CB8AC3E}">
        <p14:creationId xmlns:p14="http://schemas.microsoft.com/office/powerpoint/2010/main" val="1258423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602182" cy="5869420"/>
          </a:xfrm>
        </p:spPr>
        <p:txBody>
          <a:bodyPr anchor="t">
            <a:normAutofit/>
          </a:bodyPr>
          <a:lstStyle/>
          <a:p>
            <a:r>
              <a:rPr lang="es-ES" sz="2800" b="1" dirty="0"/>
              <a:t>1440. Bernardo Martorell. Tríptico del descendimiento. </a:t>
            </a:r>
            <a:r>
              <a:rPr lang="pt-BR" sz="2800" b="1" i="0" dirty="0">
                <a:effectLst/>
              </a:rPr>
              <a:t>Museu de Arte Antiga, </a:t>
            </a:r>
            <a:r>
              <a:rPr lang="pt-BR" sz="2800" b="1" i="0" u="none" strike="noStrike" dirty="0">
                <a:effectLst/>
              </a:rPr>
              <a:t>Lisboa</a:t>
            </a:r>
            <a:r>
              <a:rPr lang="pt-BR" sz="2800" b="1" u="none" strike="noStrike" dirty="0"/>
              <a:t>.</a:t>
            </a:r>
            <a:endParaRPr lang="es-ES" sz="2800" b="1" dirty="0"/>
          </a:p>
        </p:txBody>
      </p:sp>
      <p:pic>
        <p:nvPicPr>
          <p:cNvPr id="4" name="Imagen 3">
            <a:extLst>
              <a:ext uri="{FF2B5EF4-FFF2-40B4-BE49-F238E27FC236}">
                <a16:creationId xmlns:a16="http://schemas.microsoft.com/office/drawing/2014/main" id="{6B6E5A67-E731-401E-B6DD-EC45A64880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5814" y="0"/>
            <a:ext cx="7956186" cy="6878782"/>
          </a:xfrm>
          <a:prstGeom prst="rect">
            <a:avLst/>
          </a:prstGeom>
        </p:spPr>
      </p:pic>
    </p:spTree>
    <p:extLst>
      <p:ext uri="{BB962C8B-B14F-4D97-AF65-F5344CB8AC3E}">
        <p14:creationId xmlns:p14="http://schemas.microsoft.com/office/powerpoint/2010/main" val="3178745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19155" cy="5869420"/>
          </a:xfrm>
        </p:spPr>
        <p:txBody>
          <a:bodyPr anchor="t">
            <a:normAutofit/>
          </a:bodyPr>
          <a:lstStyle/>
          <a:p>
            <a:r>
              <a:rPr lang="es-ES" sz="2800" b="1" dirty="0"/>
              <a:t>1440. Bernat Martorell. Natividad. Colección Lippmann, Berlín.</a:t>
            </a:r>
          </a:p>
        </p:txBody>
      </p:sp>
      <p:pic>
        <p:nvPicPr>
          <p:cNvPr id="4" name="Imagen 3">
            <a:extLst>
              <a:ext uri="{FF2B5EF4-FFF2-40B4-BE49-F238E27FC236}">
                <a16:creationId xmlns:a16="http://schemas.microsoft.com/office/drawing/2014/main" id="{7A2152B3-36EC-4BCA-A0CD-4193238ABC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1773" y="0"/>
            <a:ext cx="5160227" cy="6858000"/>
          </a:xfrm>
          <a:prstGeom prst="rect">
            <a:avLst/>
          </a:prstGeom>
        </p:spPr>
      </p:pic>
    </p:spTree>
    <p:extLst>
      <p:ext uri="{BB962C8B-B14F-4D97-AF65-F5344CB8AC3E}">
        <p14:creationId xmlns:p14="http://schemas.microsoft.com/office/powerpoint/2010/main" val="1101777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42364" cy="5869420"/>
          </a:xfrm>
        </p:spPr>
        <p:txBody>
          <a:bodyPr anchor="t">
            <a:normAutofit/>
          </a:bodyPr>
          <a:lstStyle/>
          <a:p>
            <a:r>
              <a:rPr lang="es-ES" sz="2800" dirty="0"/>
              <a:t>1442. Bernat Martorell. Retablo de San Pedro de </a:t>
            </a:r>
            <a:r>
              <a:rPr lang="es-ES" sz="2800" dirty="0" err="1"/>
              <a:t>Púbol</a:t>
            </a:r>
            <a:r>
              <a:rPr lang="es-ES" sz="2800" dirty="0"/>
              <a:t>. Museo diocesano de Girona.</a:t>
            </a:r>
          </a:p>
        </p:txBody>
      </p:sp>
      <p:pic>
        <p:nvPicPr>
          <p:cNvPr id="4" name="Imagen 3">
            <a:extLst>
              <a:ext uri="{FF2B5EF4-FFF2-40B4-BE49-F238E27FC236}">
                <a16:creationId xmlns:a16="http://schemas.microsoft.com/office/drawing/2014/main" id="{92A65C63-E94E-4528-84E1-9B9CEC3A27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7110" y="0"/>
            <a:ext cx="4834890" cy="6858000"/>
          </a:xfrm>
          <a:prstGeom prst="rect">
            <a:avLst/>
          </a:prstGeom>
        </p:spPr>
      </p:pic>
    </p:spTree>
    <p:extLst>
      <p:ext uri="{BB962C8B-B14F-4D97-AF65-F5344CB8AC3E}">
        <p14:creationId xmlns:p14="http://schemas.microsoft.com/office/powerpoint/2010/main" val="4513971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2809599" cy="5869420"/>
          </a:xfrm>
        </p:spPr>
        <p:txBody>
          <a:bodyPr anchor="t">
            <a:normAutofit/>
          </a:bodyPr>
          <a:lstStyle/>
          <a:p>
            <a:r>
              <a:rPr lang="es-ES" sz="2800" dirty="0"/>
              <a:t>1445. Bernat Martorell. Retablo de Santa Eulalia. San Miguel, Martirio de Santa Eulalia y Santa Catalina de Alejandría.</a:t>
            </a:r>
          </a:p>
        </p:txBody>
      </p:sp>
      <p:pic>
        <p:nvPicPr>
          <p:cNvPr id="4" name="Imagen 3">
            <a:extLst>
              <a:ext uri="{FF2B5EF4-FFF2-40B4-BE49-F238E27FC236}">
                <a16:creationId xmlns:a16="http://schemas.microsoft.com/office/drawing/2014/main" id="{E4B4331E-E09F-4A0D-9B8D-BDB53DA2DF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7417" y="1"/>
            <a:ext cx="9174583" cy="6858000"/>
          </a:xfrm>
          <a:prstGeom prst="rect">
            <a:avLst/>
          </a:prstGeom>
        </p:spPr>
      </p:pic>
    </p:spTree>
    <p:extLst>
      <p:ext uri="{BB962C8B-B14F-4D97-AF65-F5344CB8AC3E}">
        <p14:creationId xmlns:p14="http://schemas.microsoft.com/office/powerpoint/2010/main" val="18276467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74873" cy="5869420"/>
          </a:xfrm>
        </p:spPr>
        <p:txBody>
          <a:bodyPr anchor="t">
            <a:normAutofit/>
          </a:bodyPr>
          <a:lstStyle/>
          <a:p>
            <a:r>
              <a:rPr lang="es-ES" sz="2800" dirty="0"/>
              <a:t>1445. Bernat Martorell. Retablo de Santa Eulalia. Martirio.</a:t>
            </a:r>
          </a:p>
        </p:txBody>
      </p:sp>
      <p:pic>
        <p:nvPicPr>
          <p:cNvPr id="4" name="Imagen 3">
            <a:extLst>
              <a:ext uri="{FF2B5EF4-FFF2-40B4-BE49-F238E27FC236}">
                <a16:creationId xmlns:a16="http://schemas.microsoft.com/office/drawing/2014/main" id="{CA9EBDE7-D62C-4300-8A35-646F121087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2508" y="-129165"/>
            <a:ext cx="4649492" cy="6858000"/>
          </a:xfrm>
          <a:prstGeom prst="rect">
            <a:avLst/>
          </a:prstGeom>
        </p:spPr>
      </p:pic>
    </p:spTree>
    <p:extLst>
      <p:ext uri="{BB962C8B-B14F-4D97-AF65-F5344CB8AC3E}">
        <p14:creationId xmlns:p14="http://schemas.microsoft.com/office/powerpoint/2010/main" val="15982599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23709" cy="5869420"/>
          </a:xfrm>
        </p:spPr>
        <p:txBody>
          <a:bodyPr anchor="t">
            <a:normAutofit/>
          </a:bodyPr>
          <a:lstStyle/>
          <a:p>
            <a:r>
              <a:rPr lang="es-ES" sz="2800" b="1" dirty="0"/>
              <a:t>1450. Bernat Martorell. Retablo de San Miguel. Museo diocesano de Tarragona.</a:t>
            </a:r>
          </a:p>
        </p:txBody>
      </p:sp>
      <p:pic>
        <p:nvPicPr>
          <p:cNvPr id="4" name="Imagen 3">
            <a:extLst>
              <a:ext uri="{FF2B5EF4-FFF2-40B4-BE49-F238E27FC236}">
                <a16:creationId xmlns:a16="http://schemas.microsoft.com/office/drawing/2014/main" id="{8F1694E4-B44C-4E46-B047-C493849C94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9539" y="0"/>
            <a:ext cx="5432461" cy="6858000"/>
          </a:xfrm>
          <a:prstGeom prst="rect">
            <a:avLst/>
          </a:prstGeom>
        </p:spPr>
      </p:pic>
    </p:spTree>
    <p:extLst>
      <p:ext uri="{BB962C8B-B14F-4D97-AF65-F5344CB8AC3E}">
        <p14:creationId xmlns:p14="http://schemas.microsoft.com/office/powerpoint/2010/main" val="1732587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19455" cy="5869420"/>
          </a:xfrm>
        </p:spPr>
        <p:txBody>
          <a:bodyPr anchor="t">
            <a:normAutofit/>
          </a:bodyPr>
          <a:lstStyle/>
          <a:p>
            <a:r>
              <a:rPr lang="es-ES" sz="2800" dirty="0"/>
              <a:t>1450. Bernat Martorell. </a:t>
            </a:r>
            <a:r>
              <a:rPr lang="es-ES" sz="2800" dirty="0" err="1"/>
              <a:t>Commenta</a:t>
            </a:r>
            <a:r>
              <a:rPr lang="es-ES" sz="2800" dirty="0"/>
              <a:t> super </a:t>
            </a:r>
            <a:r>
              <a:rPr lang="es-ES" sz="2800" dirty="0" err="1"/>
              <a:t>Usaticis</a:t>
            </a:r>
            <a:r>
              <a:rPr lang="es-ES" sz="2800" dirty="0"/>
              <a:t> </a:t>
            </a:r>
            <a:r>
              <a:rPr lang="es-ES" sz="2800" dirty="0" err="1"/>
              <a:t>Barchinonae</a:t>
            </a:r>
            <a:r>
              <a:rPr lang="es-ES" sz="2800" dirty="0"/>
              <a:t> de Jaume </a:t>
            </a:r>
            <a:r>
              <a:rPr lang="es-ES" sz="2800" dirty="0" err="1"/>
              <a:t>Marquilles</a:t>
            </a:r>
            <a:r>
              <a:rPr lang="es-ES" sz="2800" dirty="0"/>
              <a:t>. Archivo Histórico, Barcelona.</a:t>
            </a:r>
          </a:p>
        </p:txBody>
      </p:sp>
      <p:pic>
        <p:nvPicPr>
          <p:cNvPr id="4" name="Imagen 3">
            <a:extLst>
              <a:ext uri="{FF2B5EF4-FFF2-40B4-BE49-F238E27FC236}">
                <a16:creationId xmlns:a16="http://schemas.microsoft.com/office/drawing/2014/main" id="{B7E18890-CA7E-4DB5-9075-2865441FDE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8005" y="0"/>
            <a:ext cx="4803995" cy="6858000"/>
          </a:xfrm>
          <a:prstGeom prst="rect">
            <a:avLst/>
          </a:prstGeom>
        </p:spPr>
      </p:pic>
    </p:spTree>
    <p:extLst>
      <p:ext uri="{BB962C8B-B14F-4D97-AF65-F5344CB8AC3E}">
        <p14:creationId xmlns:p14="http://schemas.microsoft.com/office/powerpoint/2010/main" val="40967343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83382" cy="5869420"/>
          </a:xfrm>
        </p:spPr>
        <p:txBody>
          <a:bodyPr anchor="t">
            <a:normAutofit/>
          </a:bodyPr>
          <a:lstStyle/>
          <a:p>
            <a:r>
              <a:rPr lang="es-ES" sz="2800" b="1" dirty="0"/>
              <a:t>1452. Bernat Martorell. Retablo de Santa Magdalena. Museo Episcopal de Vic.</a:t>
            </a:r>
          </a:p>
        </p:txBody>
      </p:sp>
      <p:pic>
        <p:nvPicPr>
          <p:cNvPr id="4" name="Imagen 3">
            <a:extLst>
              <a:ext uri="{FF2B5EF4-FFF2-40B4-BE49-F238E27FC236}">
                <a16:creationId xmlns:a16="http://schemas.microsoft.com/office/drawing/2014/main" id="{0E98A643-9699-4BD8-A876-A3C3FBF55C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5511" y="0"/>
            <a:ext cx="6206490" cy="6858000"/>
          </a:xfrm>
          <a:prstGeom prst="rect">
            <a:avLst/>
          </a:prstGeom>
        </p:spPr>
      </p:pic>
    </p:spTree>
    <p:extLst>
      <p:ext uri="{BB962C8B-B14F-4D97-AF65-F5344CB8AC3E}">
        <p14:creationId xmlns:p14="http://schemas.microsoft.com/office/powerpoint/2010/main" val="20401583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65273" cy="5869420"/>
          </a:xfrm>
        </p:spPr>
        <p:txBody>
          <a:bodyPr anchor="t">
            <a:normAutofit/>
          </a:bodyPr>
          <a:lstStyle/>
          <a:p>
            <a:r>
              <a:rPr lang="es-ES" sz="2800" b="1" dirty="0"/>
              <a:t>1452. Bernat Martorell. Retablo de la Transfiguración. Catedral de Barcelona.</a:t>
            </a:r>
          </a:p>
        </p:txBody>
      </p:sp>
      <p:pic>
        <p:nvPicPr>
          <p:cNvPr id="4" name="Imagen 3">
            <a:extLst>
              <a:ext uri="{FF2B5EF4-FFF2-40B4-BE49-F238E27FC236}">
                <a16:creationId xmlns:a16="http://schemas.microsoft.com/office/drawing/2014/main" id="{B216CC2D-BF8D-4E57-9F4A-908FE8247A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9838" y="0"/>
            <a:ext cx="5342162" cy="6858000"/>
          </a:xfrm>
          <a:prstGeom prst="rect">
            <a:avLst/>
          </a:prstGeom>
        </p:spPr>
      </p:pic>
    </p:spTree>
    <p:extLst>
      <p:ext uri="{BB962C8B-B14F-4D97-AF65-F5344CB8AC3E}">
        <p14:creationId xmlns:p14="http://schemas.microsoft.com/office/powerpoint/2010/main" val="13451838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0349346" cy="5869420"/>
          </a:xfrm>
        </p:spPr>
        <p:txBody>
          <a:bodyPr anchor="t">
            <a:normAutofit/>
          </a:bodyPr>
          <a:lstStyle/>
          <a:p>
            <a:r>
              <a:rPr lang="es-ES" sz="2800" b="1" dirty="0"/>
              <a:t>1452. Bernat Martorell. Retablo de la Transfiguración. San Esteban. Catedral de Barcelona.</a:t>
            </a:r>
          </a:p>
        </p:txBody>
      </p:sp>
      <p:pic>
        <p:nvPicPr>
          <p:cNvPr id="4" name="Imagen 3">
            <a:extLst>
              <a:ext uri="{FF2B5EF4-FFF2-40B4-BE49-F238E27FC236}">
                <a16:creationId xmlns:a16="http://schemas.microsoft.com/office/drawing/2014/main" id="{C1576C10-0BCA-4B00-93EC-577BB6786C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7523" y="0"/>
            <a:ext cx="1214477" cy="6858000"/>
          </a:xfrm>
          <a:prstGeom prst="rect">
            <a:avLst/>
          </a:prstGeom>
        </p:spPr>
      </p:pic>
    </p:spTree>
    <p:extLst>
      <p:ext uri="{BB962C8B-B14F-4D97-AF65-F5344CB8AC3E}">
        <p14:creationId xmlns:p14="http://schemas.microsoft.com/office/powerpoint/2010/main" val="28039847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14076" cy="5869420"/>
          </a:xfrm>
        </p:spPr>
        <p:txBody>
          <a:bodyPr anchor="t">
            <a:normAutofit/>
          </a:bodyPr>
          <a:lstStyle/>
          <a:p>
            <a:r>
              <a:rPr lang="es-ES" sz="2800" b="1" dirty="0"/>
              <a:t>1452. Bernat Martorell. Retablo de la Madre de Dios. Anunciación. </a:t>
            </a:r>
            <a:r>
              <a:rPr lang="fr-FR" sz="2800" b="1" i="0" dirty="0" err="1">
                <a:effectLst/>
              </a:rPr>
              <a:t>Museu</a:t>
            </a:r>
            <a:r>
              <a:rPr lang="fr-FR" sz="2800" b="1" i="0" dirty="0">
                <a:effectLst/>
              </a:rPr>
              <a:t> de Belles Arts de </a:t>
            </a:r>
            <a:r>
              <a:rPr lang="fr-FR" sz="2800" b="1" i="0" dirty="0" err="1">
                <a:effectLst/>
              </a:rPr>
              <a:t>Montreal</a:t>
            </a:r>
            <a:r>
              <a:rPr lang="fr-FR" sz="2800" b="1" i="0" dirty="0">
                <a:effectLst/>
              </a:rPr>
              <a:t>.</a:t>
            </a:r>
            <a:endParaRPr lang="es-ES" sz="2800" b="1" dirty="0"/>
          </a:p>
        </p:txBody>
      </p:sp>
      <p:pic>
        <p:nvPicPr>
          <p:cNvPr id="4" name="Imagen 3">
            <a:extLst>
              <a:ext uri="{FF2B5EF4-FFF2-40B4-BE49-F238E27FC236}">
                <a16:creationId xmlns:a16="http://schemas.microsoft.com/office/drawing/2014/main" id="{3B4BAB36-8972-41BC-AA53-8923B8ADBD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6694" y="0"/>
            <a:ext cx="4665306" cy="6858000"/>
          </a:xfrm>
          <a:prstGeom prst="rect">
            <a:avLst/>
          </a:prstGeom>
        </p:spPr>
      </p:pic>
    </p:spTree>
    <p:extLst>
      <p:ext uri="{BB962C8B-B14F-4D97-AF65-F5344CB8AC3E}">
        <p14:creationId xmlns:p14="http://schemas.microsoft.com/office/powerpoint/2010/main" val="20717804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107382" cy="5869420"/>
          </a:xfrm>
        </p:spPr>
        <p:txBody>
          <a:bodyPr anchor="t">
            <a:normAutofit/>
          </a:bodyPr>
          <a:lstStyle/>
          <a:p>
            <a:r>
              <a:rPr lang="es-ES" sz="2800" b="1" dirty="0"/>
              <a:t>1452. Bernat Martorell. Retablo de la Madre de Dios. Coronación. MNAC.</a:t>
            </a:r>
          </a:p>
        </p:txBody>
      </p:sp>
      <p:pic>
        <p:nvPicPr>
          <p:cNvPr id="4" name="Imagen 3">
            <a:extLst>
              <a:ext uri="{FF2B5EF4-FFF2-40B4-BE49-F238E27FC236}">
                <a16:creationId xmlns:a16="http://schemas.microsoft.com/office/drawing/2014/main" id="{201F3E20-EA38-495D-8001-BE01D3BC0C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3847" y="0"/>
            <a:ext cx="4368153" cy="6858000"/>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33309" cy="5869420"/>
          </a:xfrm>
        </p:spPr>
        <p:txBody>
          <a:bodyPr anchor="t">
            <a:normAutofit/>
          </a:bodyPr>
          <a:lstStyle/>
          <a:p>
            <a:r>
              <a:rPr lang="es-ES" sz="2800" dirty="0"/>
              <a:t>Bernat Martorell. Anunciación. Salterio y libro de horas. MNAC.</a:t>
            </a:r>
          </a:p>
        </p:txBody>
      </p:sp>
      <p:pic>
        <p:nvPicPr>
          <p:cNvPr id="4" name="Imagen 3">
            <a:extLst>
              <a:ext uri="{FF2B5EF4-FFF2-40B4-BE49-F238E27FC236}">
                <a16:creationId xmlns:a16="http://schemas.microsoft.com/office/drawing/2014/main" id="{11E123C9-AAFD-46E1-8F8D-9337D295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5117" y="0"/>
            <a:ext cx="4786884" cy="6858000"/>
          </a:xfrm>
          <a:prstGeom prst="rect">
            <a:avLst/>
          </a:prstGeom>
        </p:spPr>
      </p:pic>
    </p:spTree>
    <p:extLst>
      <p:ext uri="{BB962C8B-B14F-4D97-AF65-F5344CB8AC3E}">
        <p14:creationId xmlns:p14="http://schemas.microsoft.com/office/powerpoint/2010/main" val="15935357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9" y="365125"/>
            <a:ext cx="11222182" cy="1934730"/>
          </a:xfrm>
        </p:spPr>
        <p:txBody>
          <a:bodyPr anchor="t">
            <a:normAutofit/>
          </a:bodyPr>
          <a:lstStyle/>
          <a:p>
            <a:r>
              <a:rPr lang="es-ES" sz="2800" dirty="0"/>
              <a:t>Bernat Martorell. Escenas de la vida de San Juan Bautista. Museo Episcopal de Vic.</a:t>
            </a:r>
          </a:p>
        </p:txBody>
      </p:sp>
      <p:pic>
        <p:nvPicPr>
          <p:cNvPr id="4" name="Imagen 3">
            <a:extLst>
              <a:ext uri="{FF2B5EF4-FFF2-40B4-BE49-F238E27FC236}">
                <a16:creationId xmlns:a16="http://schemas.microsoft.com/office/drawing/2014/main" id="{B20DA779-7D12-4F3D-9AFC-EB6668AE24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82" y="2299855"/>
            <a:ext cx="12138418" cy="4577195"/>
          </a:xfrm>
          <a:prstGeom prst="rect">
            <a:avLst/>
          </a:prstGeom>
        </p:spPr>
      </p:pic>
    </p:spTree>
    <p:extLst>
      <p:ext uri="{BB962C8B-B14F-4D97-AF65-F5344CB8AC3E}">
        <p14:creationId xmlns:p14="http://schemas.microsoft.com/office/powerpoint/2010/main" val="1296156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365125"/>
            <a:ext cx="4738255" cy="5869420"/>
          </a:xfrm>
        </p:spPr>
        <p:txBody>
          <a:bodyPr anchor="t">
            <a:normAutofit/>
          </a:bodyPr>
          <a:lstStyle/>
          <a:p>
            <a:r>
              <a:rPr lang="es-ES" sz="2800" dirty="0"/>
              <a:t>Bernat Martorell. Flagelación de Santa Eulalia. Museo Episcopal de Vic.</a:t>
            </a:r>
          </a:p>
        </p:txBody>
      </p:sp>
      <p:pic>
        <p:nvPicPr>
          <p:cNvPr id="4" name="Imagen 3">
            <a:extLst>
              <a:ext uri="{FF2B5EF4-FFF2-40B4-BE49-F238E27FC236}">
                <a16:creationId xmlns:a16="http://schemas.microsoft.com/office/drawing/2014/main" id="{98C5A818-4029-4709-8582-D5B0A3181B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93971" y="0"/>
            <a:ext cx="7098030" cy="6858000"/>
          </a:xfrm>
          <a:prstGeom prst="rect">
            <a:avLst/>
          </a:prstGeom>
        </p:spPr>
      </p:pic>
    </p:spTree>
    <p:extLst>
      <p:ext uri="{BB962C8B-B14F-4D97-AF65-F5344CB8AC3E}">
        <p14:creationId xmlns:p14="http://schemas.microsoft.com/office/powerpoint/2010/main" val="3968111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433455" cy="5869420"/>
          </a:xfrm>
        </p:spPr>
        <p:txBody>
          <a:bodyPr anchor="t">
            <a:normAutofit/>
          </a:bodyPr>
          <a:lstStyle/>
          <a:p>
            <a:r>
              <a:rPr lang="es-ES" sz="2800" dirty="0"/>
              <a:t>Bernat Martorell. Crucifixión de Santa Eulalia. Museo Episcopal de Vic.</a:t>
            </a:r>
          </a:p>
        </p:txBody>
      </p:sp>
      <p:pic>
        <p:nvPicPr>
          <p:cNvPr id="4" name="Imagen 3">
            <a:extLst>
              <a:ext uri="{FF2B5EF4-FFF2-40B4-BE49-F238E27FC236}">
                <a16:creationId xmlns:a16="http://schemas.microsoft.com/office/drawing/2014/main" id="{B4CD9561-9521-4134-8645-9608150408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2540" y="0"/>
            <a:ext cx="7109460" cy="6858000"/>
          </a:xfrm>
          <a:prstGeom prst="rect">
            <a:avLst/>
          </a:prstGeom>
        </p:spPr>
      </p:pic>
    </p:spTree>
    <p:extLst>
      <p:ext uri="{BB962C8B-B14F-4D97-AF65-F5344CB8AC3E}">
        <p14:creationId xmlns:p14="http://schemas.microsoft.com/office/powerpoint/2010/main" val="18792593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17183061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TotalTime>
  <Words>609</Words>
  <Application>Microsoft Office PowerPoint</Application>
  <PresentationFormat>Panorámica</PresentationFormat>
  <Paragraphs>32</Paragraphs>
  <Slides>35</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35</vt:i4>
      </vt:variant>
    </vt:vector>
  </HeadingPairs>
  <TitlesOfParts>
    <vt:vector size="39" baseType="lpstr">
      <vt:lpstr>Arial</vt:lpstr>
      <vt:lpstr>Calibri</vt:lpstr>
      <vt:lpstr>Calibri Light</vt:lpstr>
      <vt:lpstr>Tema de Office</vt:lpstr>
      <vt:lpstr>Bernat Martorell</vt:lpstr>
      <vt:lpstr>Presentación de PowerPoint</vt:lpstr>
      <vt:lpstr>Presentación de PowerPoint</vt:lpstr>
      <vt:lpstr>1425. Bernat Martorell. Retablo de San Juan Bautista. Museo Diocesano de Barcelona.  Fuertemente influenciado por Lluís Borrassà,señala el estudio psicológico de la expresión de rostros y gestos y una cuidada técnica de dibujo y color.</vt:lpstr>
      <vt:lpstr>1430. Bernat Martorell. San Vicente Mártir y San Vicente Ferrer. The Hermitage, St. Petersburg.</vt:lpstr>
      <vt:lpstr>1435. Bernat Martorell. Retablo de San Jorge. Reconstrucción hipotética.  Hay seis mesas conservadas entre tres museos, faltando la predela. De gran belleza, combina un aparente arcaísmo con un realismo efectivo, con una buena composición y dibujo (destaca el caballo, uno de los estudios naturalistas más consumados de la pintura gótica).</vt:lpstr>
      <vt:lpstr>1435. Bernat Martorell. Retablo de San Jorge. San Jorge mata al dragón. Art Institute, Chicago.</vt:lpstr>
      <vt:lpstr>1435. Bernat Martorell. Retablo de San Jorge. Juicio de San Jorge.</vt:lpstr>
      <vt:lpstr>1435. Bernat Martorell. Retablo de San Jorge. La Flagelación de San Jorge. Musée du Louvre, París.</vt:lpstr>
      <vt:lpstr>1435. Bernat Martorell. Retablo de San Jorge. San Jorge arrastrado al suplicio.</vt:lpstr>
      <vt:lpstr>1435. Bernat Martorell. Retablo de San Jorge. Decapitación de San Jorge.</vt:lpstr>
      <vt:lpstr>1435. Bernat Martorell. Santa Lucía repartiendo limosna. MNAC.</vt:lpstr>
      <vt:lpstr>1435. Bernat Martorell. Virgen con las virtudes cardinales y dos profetas. Museo de Arte. Filadelfia.</vt:lpstr>
      <vt:lpstr>1435. Bernat Martorell. Retablo de los Santos Juanes.   Distribuido entre el MNAC,el Museo Diocesano de Tarragona (las mesas centrales), se conserva un compartimento lateral en el Museo Rolin d'Autun y otro se desconoce su destino. </vt:lpstr>
      <vt:lpstr>1440. Bernat Martorell. Retablo de Santa Lucía.  Dividido entre cuatro colecciones. Origen desconocido.</vt:lpstr>
      <vt:lpstr>1440. Bernat Martorell. Retablo de Santa Lucía. Santa Lucía reparte limosnas.</vt:lpstr>
      <vt:lpstr>1440. Bernat Martorell. Retablo de Santa Lucía. Martirio de Santa Lucía.</vt:lpstr>
      <vt:lpstr>1440. Bernat Martorell. Retablo de San Vicente. MNAC.</vt:lpstr>
      <vt:lpstr>1440. Bernardo Martorell. Tríptico del descendimiento. Museu de Arte Antiga, Lisboa.</vt:lpstr>
      <vt:lpstr>1440. Bernat Martorell. Natividad. Colección Lippmann, Berlín.</vt:lpstr>
      <vt:lpstr>1442. Bernat Martorell. Retablo de San Pedro de Púbol. Museo diocesano de Girona.</vt:lpstr>
      <vt:lpstr>1445. Bernat Martorell. Retablo de Santa Eulalia. San Miguel, Martirio de Santa Eulalia y Santa Catalina de Alejandría.</vt:lpstr>
      <vt:lpstr>1445. Bernat Martorell. Retablo de Santa Eulalia. Martirio.</vt:lpstr>
      <vt:lpstr>1450. Bernat Martorell. Retablo de San Miguel. Museo diocesano de Tarragona.</vt:lpstr>
      <vt:lpstr>1450. Bernat Martorell. Commenta super Usaticis Barchinonae de Jaume Marquilles. Archivo Histórico, Barcelona.</vt:lpstr>
      <vt:lpstr>1452. Bernat Martorell. Retablo de Santa Magdalena. Museo Episcopal de Vic.</vt:lpstr>
      <vt:lpstr>1452. Bernat Martorell. Retablo de la Transfiguración. Catedral de Barcelona.</vt:lpstr>
      <vt:lpstr>1452. Bernat Martorell. Retablo de la Transfiguración. San Esteban. Catedral de Barcelona.</vt:lpstr>
      <vt:lpstr>1452. Bernat Martorell. Retablo de la Madre de Dios. Anunciación. Museu de Belles Arts de Montreal.</vt:lpstr>
      <vt:lpstr>1452. Bernat Martorell. Retablo de la Madre de Dios. Coronación. MNAC.</vt:lpstr>
      <vt:lpstr>Bernat Martorell. Anunciación. Salterio y libro de horas. MNAC.</vt:lpstr>
      <vt:lpstr>Bernat Martorell. Escenas de la vida de San Juan Bautista. Museo Episcopal de Vic.</vt:lpstr>
      <vt:lpstr>Bernat Martorell. Flagelación de Santa Eulalia. Museo Episcopal de Vic.</vt:lpstr>
      <vt:lpstr>Bernat Martorell. Crucifixión de Santa Eulalia. Museo Episcopal de Vic.</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8</cp:revision>
  <dcterms:created xsi:type="dcterms:W3CDTF">2021-04-11T17:29:31Z</dcterms:created>
  <dcterms:modified xsi:type="dcterms:W3CDTF">2021-10-03T14:42:53Z</dcterms:modified>
</cp:coreProperties>
</file>