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2" r:id="rId4"/>
    <p:sldId id="279" r:id="rId5"/>
    <p:sldId id="258" r:id="rId6"/>
    <p:sldId id="259" r:id="rId7"/>
    <p:sldId id="260" r:id="rId8"/>
    <p:sldId id="286" r:id="rId9"/>
    <p:sldId id="269" r:id="rId10"/>
    <p:sldId id="262" r:id="rId11"/>
    <p:sldId id="301" r:id="rId12"/>
    <p:sldId id="287" r:id="rId13"/>
    <p:sldId id="288" r:id="rId14"/>
    <p:sldId id="261" r:id="rId15"/>
    <p:sldId id="266" r:id="rId16"/>
    <p:sldId id="273" r:id="rId17"/>
    <p:sldId id="289" r:id="rId18"/>
    <p:sldId id="285" r:id="rId19"/>
    <p:sldId id="272" r:id="rId20"/>
    <p:sldId id="281" r:id="rId21"/>
    <p:sldId id="300" r:id="rId22"/>
    <p:sldId id="299" r:id="rId23"/>
    <p:sldId id="264" r:id="rId24"/>
    <p:sldId id="263" r:id="rId25"/>
    <p:sldId id="265" r:id="rId26"/>
    <p:sldId id="283" r:id="rId27"/>
    <p:sldId id="296" r:id="rId28"/>
    <p:sldId id="297" r:id="rId29"/>
    <p:sldId id="274" r:id="rId30"/>
    <p:sldId id="290" r:id="rId31"/>
    <p:sldId id="292" r:id="rId32"/>
    <p:sldId id="267" r:id="rId33"/>
    <p:sldId id="295" r:id="rId34"/>
    <p:sldId id="294" r:id="rId35"/>
    <p:sldId id="298" r:id="rId36"/>
    <p:sldId id="284" r:id="rId37"/>
    <p:sldId id="271" r:id="rId38"/>
    <p:sldId id="293" r:id="rId39"/>
    <p:sldId id="303" r:id="rId40"/>
    <p:sldId id="304" r:id="rId41"/>
    <p:sldId id="268" r:id="rId42"/>
    <p:sldId id="278" r:id="rId43"/>
    <p:sldId id="277" r:id="rId44"/>
    <p:sldId id="276" r:id="rId45"/>
    <p:sldId id="280" r:id="rId46"/>
    <p:sldId id="270" r:id="rId47"/>
    <p:sldId id="302" r:id="rId48"/>
    <p:sldId id="275" r:id="rId49"/>
    <p:sldId id="291" r:id="rId5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2" autoAdjust="0"/>
    <p:restoredTop sz="94660"/>
  </p:normalViewPr>
  <p:slideViewPr>
    <p:cSldViewPr snapToGrid="0">
      <p:cViewPr varScale="1">
        <p:scale>
          <a:sx n="69" d="100"/>
          <a:sy n="69" d="100"/>
        </p:scale>
        <p:origin x="77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14/10/2021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14/10/2021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14/10/2021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14/10/2021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14/10/2021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14/10/2021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14/10/2021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14/10/2021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14/10/2021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14/10/2021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14/10/2021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14/10/2021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hyperlink" Target="https://www.artehistoria.com/es/obra/santo-domingo-de-silo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4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a:xfrm>
            <a:off x="1524000" y="1122363"/>
            <a:ext cx="9144000" cy="2715346"/>
          </a:xfrm>
        </p:spPr>
        <p:txBody>
          <a:bodyPr>
            <a:normAutofit/>
          </a:bodyPr>
          <a:lstStyle/>
          <a:p>
            <a:r>
              <a:rPr lang="es-ES" sz="8800" b="1" dirty="0"/>
              <a:t>Bartolomé Bermejo.</a:t>
            </a:r>
            <a:br>
              <a:rPr lang="es-ES" sz="8800" b="1" dirty="0"/>
            </a:br>
            <a:r>
              <a:rPr lang="es-ES" sz="8800" b="1" dirty="0"/>
              <a:t>1440 – 1501.</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r>
              <a:rPr lang="es-ES" sz="2400" b="0" i="0" u="none" strike="noStrike" baseline="0" dirty="0"/>
              <a:t>Actuando tanto en Cataluña como en Valencia y Aragón, pero sin que pueda incluirse exclusivamente en la escuela de ninguna de esas regiones, Bartolomé Bermejo es un pintor de primer orden, al que es preciso mencionar dentro de la Corona de Aragón, no obstante su origen cordobés. </a:t>
            </a:r>
          </a:p>
          <a:p>
            <a:pPr algn="l"/>
            <a:r>
              <a:rPr lang="es-ES" sz="2400" b="0" i="0" u="none" strike="noStrike" baseline="0" dirty="0"/>
              <a:t>Amigo de latinizar su nombre —en alguna obra se firma </a:t>
            </a:r>
            <a:r>
              <a:rPr lang="es-ES" sz="2400" b="0" i="0" u="none" strike="noStrike" baseline="0" dirty="0" err="1"/>
              <a:t>Rubeus</a:t>
            </a:r>
            <a:r>
              <a:rPr lang="es-ES" sz="2400" b="0" i="0" u="none" strike="noStrike" baseline="0" dirty="0"/>
              <a:t>—, su verdadero apellido es Cárdenas. </a:t>
            </a:r>
          </a:p>
          <a:p>
            <a:pPr algn="l"/>
            <a:r>
              <a:rPr lang="es-ES" sz="2400" b="0" i="0" u="none" strike="noStrike" baseline="0" dirty="0"/>
              <a:t>Se le cita por primera vez en Daroca (1474); unos doce años después le encontramos en Barcelona contratando una obra conjuntamente con Huguet, y allí continúa en 1495.</a:t>
            </a:r>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r>
              <a:rPr lang="es-ES" sz="2400" b="0" i="0" u="none" strike="noStrike" baseline="0" dirty="0"/>
              <a:t>Bermejo es el más monumental de los pintores españoles de su tiempo.</a:t>
            </a:r>
          </a:p>
          <a:p>
            <a:pPr algn="l"/>
            <a:r>
              <a:rPr lang="es-ES" sz="2400" b="0" i="0" u="none" strike="noStrike" baseline="0" dirty="0"/>
              <a:t>Sus personajes son fuertes, de rostro rectangular, facciones enérgicas, nariz recta, boca rectilínea y están modelados con pocos planos.</a:t>
            </a:r>
          </a:p>
          <a:p>
            <a:pPr algn="l"/>
            <a:r>
              <a:rPr lang="es-ES" sz="2400" b="0" i="0" u="none" strike="noStrike" baseline="0" dirty="0"/>
              <a:t>La sensación de fuerza, energía y masa es esencial en Bermejo. Y a esa preocupación por la monumentalidad y por la fuerza </a:t>
            </a:r>
            <a:r>
              <a:rPr lang="es-ES" sz="2400" b="0" i="0" u="none" strike="noStrike" baseline="0" dirty="0" err="1"/>
              <a:t>únese</a:t>
            </a:r>
            <a:r>
              <a:rPr lang="es-ES" sz="2400" b="0" i="0" u="none" strike="noStrike" baseline="0" dirty="0"/>
              <a:t> un decidido deseo de riqueza. El gusto por los efectos de luz en los interiores y el dominio del paisaje, que muestra en el fondo de una de sus obras, completan los rasgos más esenciales de su personalidad artística.</a:t>
            </a:r>
          </a:p>
          <a:p>
            <a:r>
              <a:rPr lang="es-ES" sz="2400" b="0" i="0" u="none" strike="noStrike" baseline="0" dirty="0"/>
              <a:t>Su formación es todavía un problema. En Andalucía nada se conoce que pueda explicarla. Artista amigo de viajar, debe haber visitado los Países Bajos y estudiado con especial interés a los maestros holandeses.</a:t>
            </a:r>
          </a:p>
          <a:p>
            <a:pPr algn="l"/>
            <a:endParaRPr lang="es-ES" sz="2400" b="0" i="0" u="none" strike="noStrike" baseline="0" dirty="0"/>
          </a:p>
        </p:txBody>
      </p:sp>
    </p:spTree>
    <p:extLst>
      <p:ext uri="{BB962C8B-B14F-4D97-AF65-F5344CB8AC3E}">
        <p14:creationId xmlns:p14="http://schemas.microsoft.com/office/powerpoint/2010/main" val="3182158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471055" y="457200"/>
            <a:ext cx="11346872" cy="5818909"/>
          </a:xfrm>
        </p:spPr>
        <p:txBody>
          <a:bodyPr>
            <a:normAutofit/>
          </a:bodyPr>
          <a:lstStyle/>
          <a:p>
            <a:pPr algn="l"/>
            <a:endParaRPr lang="es-ES" sz="4800" dirty="0"/>
          </a:p>
        </p:txBody>
      </p:sp>
    </p:spTree>
    <p:extLst>
      <p:ext uri="{BB962C8B-B14F-4D97-AF65-F5344CB8AC3E}">
        <p14:creationId xmlns:p14="http://schemas.microsoft.com/office/powerpoint/2010/main" val="1445769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4"/>
            <a:ext cx="8904662" cy="6492875"/>
          </a:xfrm>
        </p:spPr>
        <p:txBody>
          <a:bodyPr anchor="t">
            <a:normAutofit fontScale="90000"/>
          </a:bodyPr>
          <a:lstStyle/>
          <a:p>
            <a:r>
              <a:rPr lang="es-ES" sz="2800" b="1" dirty="0"/>
              <a:t>1468. Bartolomé Bermejo. San Miguel. National Gallery, Londres.</a:t>
            </a:r>
            <a:br>
              <a:rPr lang="es-ES" sz="2800" dirty="0"/>
            </a:br>
            <a:r>
              <a:rPr lang="es-ES" sz="2400" b="0" i="0" u="none" strike="noStrike" baseline="0" dirty="0">
                <a:latin typeface="Arial" panose="020B0604020202020204" pitchFamily="34" charset="0"/>
                <a:cs typeface="Arial" panose="020B0604020202020204" pitchFamily="34" charset="0"/>
              </a:rPr>
              <a:t>En el </a:t>
            </a:r>
            <a:r>
              <a:rPr lang="es-ES" sz="2400" b="0" i="1" u="none" strike="noStrike" baseline="0" dirty="0">
                <a:latin typeface="Arial" panose="020B0604020202020204" pitchFamily="34" charset="0"/>
                <a:cs typeface="Arial" panose="020B0604020202020204" pitchFamily="34" charset="0"/>
              </a:rPr>
              <a:t>San Miguel, </a:t>
            </a:r>
            <a:r>
              <a:rPr lang="es-ES" sz="2400" b="0" i="0" u="none" strike="noStrike" baseline="0" dirty="0">
                <a:latin typeface="Arial" panose="020B0604020202020204" pitchFamily="34" charset="0"/>
                <a:cs typeface="Arial" panose="020B0604020202020204" pitchFamily="34" charset="0"/>
              </a:rPr>
              <a:t>que tanto revuelo produjo en la crítica —se ignoraba al ser descubierto el estilo de Bermejo y no se sabía a qué escuela atribuirlo—, nos prueba cómo, no obstante su preocupación por la masa, tiene también un fino sentido de la elegancia que le permite crear tan esbeltos personajes como un </a:t>
            </a:r>
            <a:r>
              <a:rPr lang="es-ES" sz="2400" b="0" i="0" u="none" strike="noStrike" baseline="0" dirty="0" err="1">
                <a:latin typeface="Arial" panose="020B0604020202020204" pitchFamily="34" charset="0"/>
                <a:cs typeface="Arial" panose="020B0604020202020204" pitchFamily="34" charset="0"/>
              </a:rPr>
              <a:t>Dirck</a:t>
            </a:r>
            <a:r>
              <a:rPr lang="es-ES" sz="2400" b="0" i="0" u="none" strike="noStrike" baseline="0" dirty="0">
                <a:latin typeface="Arial" panose="020B0604020202020204" pitchFamily="34" charset="0"/>
                <a:cs typeface="Arial" panose="020B0604020202020204" pitchFamily="34" charset="0"/>
              </a:rPr>
              <a:t> </a:t>
            </a:r>
            <a:r>
              <a:rPr lang="es-ES" sz="2400" b="0" i="0" u="none" strike="noStrike" baseline="0" dirty="0" err="1">
                <a:latin typeface="Arial" panose="020B0604020202020204" pitchFamily="34" charset="0"/>
                <a:cs typeface="Arial" panose="020B0604020202020204" pitchFamily="34" charset="0"/>
              </a:rPr>
              <a:t>Bouts</a:t>
            </a:r>
            <a:r>
              <a:rPr lang="es-ES" sz="2400" b="0" i="0" u="none" strike="noStrike" baseline="0" dirty="0">
                <a:latin typeface="Arial" panose="020B0604020202020204" pitchFamily="34" charset="0"/>
                <a:cs typeface="Arial" panose="020B0604020202020204" pitchFamily="34" charset="0"/>
              </a:rPr>
              <a:t>.</a:t>
            </a:r>
            <a:br>
              <a:rPr lang="es-ES" sz="2400" b="0" i="0" u="none" strike="noStrike" baseline="0" dirty="0">
                <a:latin typeface="Arial" panose="020B0604020202020204" pitchFamily="34" charset="0"/>
                <a:cs typeface="Arial" panose="020B0604020202020204" pitchFamily="34" charset="0"/>
              </a:rPr>
            </a:br>
            <a:r>
              <a:rPr lang="es-ES" sz="2400" dirty="0">
                <a:latin typeface="Times New Roman" panose="02020603050405020304" pitchFamily="18" charset="0"/>
                <a:cs typeface="Times New Roman" panose="02020603050405020304" pitchFamily="18" charset="0"/>
              </a:rPr>
              <a:t>Este fascinante san Miguel se inspira en modelos flamencos próximos a Rogier van der Weyden y Hans </a:t>
            </a:r>
            <a:r>
              <a:rPr lang="es-ES" sz="2400" dirty="0" err="1">
                <a:latin typeface="Times New Roman" panose="02020603050405020304" pitchFamily="18" charset="0"/>
                <a:cs typeface="Times New Roman" panose="02020603050405020304" pitchFamily="18" charset="0"/>
              </a:rPr>
              <a:t>Memling</a:t>
            </a:r>
            <a:r>
              <a:rPr lang="es-ES" sz="2400" dirty="0">
                <a:latin typeface="Times New Roman" panose="02020603050405020304" pitchFamily="18" charset="0"/>
                <a:cs typeface="Times New Roman" panose="02020603050405020304" pitchFamily="18" charset="0"/>
              </a:rPr>
              <a:t>, aunque el fondo dorado y el tratamiento técnico se ajustan a la tradición hispana. Asombra la textura del forro carmesí de la capa y la calidad metálica de la deslumbrante armadura, en cuyo peto se refleja la Jerusalén Celeste. El oponente de san Miguel es un bizarro demonio con cuerpo de saurio, ojos en los pezones y alas membranosas. Junto a ellos se arrodilla Antoni Joan –noble, mercader y corsario valenciano que en 1468 sufragó el retablo, hoy perdido, que presidía esta tabla–, en un elegante retrato de carácter expiatorio: de ahí los dos salmos penitenciales en el libro. Bermejo firmó la tabla en latín y letras góticas en un pergamino cuidadosamente doblado: “</a:t>
            </a:r>
            <a:r>
              <a:rPr lang="es-ES" sz="2400" dirty="0" err="1">
                <a:latin typeface="Times New Roman" panose="02020603050405020304" pitchFamily="18" charset="0"/>
                <a:cs typeface="Times New Roman" panose="02020603050405020304" pitchFamily="18" charset="0"/>
              </a:rPr>
              <a:t>Bartolomeus</a:t>
            </a:r>
            <a:r>
              <a:rPr lang="es-ES" sz="2400" dirty="0">
                <a:latin typeface="Times New Roman" panose="02020603050405020304" pitchFamily="18" charset="0"/>
                <a:cs typeface="Times New Roman" panose="02020603050405020304" pitchFamily="18" charset="0"/>
              </a:rPr>
              <a:t> </a:t>
            </a:r>
            <a:r>
              <a:rPr lang="es-ES" sz="2400" dirty="0" err="1">
                <a:latin typeface="Times New Roman" panose="02020603050405020304" pitchFamily="18" charset="0"/>
                <a:cs typeface="Times New Roman" panose="02020603050405020304" pitchFamily="18" charset="0"/>
              </a:rPr>
              <a:t>Rubeus</a:t>
            </a:r>
            <a:r>
              <a:rPr lang="es-ES" sz="2400" dirty="0">
                <a:latin typeface="Times New Roman" panose="02020603050405020304" pitchFamily="18" charset="0"/>
                <a:cs typeface="Times New Roman" panose="02020603050405020304" pitchFamily="18" charset="0"/>
              </a:rPr>
              <a:t>”.</a:t>
            </a:r>
            <a:br>
              <a:rPr lang="es-ES" sz="2400" dirty="0">
                <a:latin typeface="Times New Roman" panose="02020603050405020304" pitchFamily="18" charset="0"/>
                <a:cs typeface="Times New Roman" panose="02020603050405020304" pitchFamily="18" charset="0"/>
              </a:rPr>
            </a:br>
            <a:r>
              <a:rPr lang="es-ES" sz="2400" dirty="0">
                <a:latin typeface="+mn-lt"/>
                <a:cs typeface="Times New Roman" panose="02020603050405020304" pitchFamily="18" charset="0"/>
              </a:rPr>
              <a:t>Es </a:t>
            </a:r>
            <a:r>
              <a:rPr lang="es-ES" sz="2400" b="0" i="0" dirty="0">
                <a:solidFill>
                  <a:srgbClr val="000000"/>
                </a:solidFill>
                <a:effectLst/>
                <a:latin typeface="+mn-lt"/>
              </a:rPr>
              <a:t>su primera obra documentada.</a:t>
            </a:r>
            <a:br>
              <a:rPr lang="es-ES" sz="2400" b="0" i="0" dirty="0">
                <a:solidFill>
                  <a:srgbClr val="000000"/>
                </a:solidFill>
                <a:effectLst/>
                <a:latin typeface="+mn-lt"/>
              </a:rPr>
            </a:br>
            <a:r>
              <a:rPr lang="es-ES" sz="2400" b="0" i="0" dirty="0">
                <a:solidFill>
                  <a:srgbClr val="000000"/>
                </a:solidFill>
                <a:effectLst/>
                <a:latin typeface="+mn-lt"/>
              </a:rPr>
              <a:t>Podemos admirar las texturas materias de la capa roja que ondea al viento y los brillos que desprenden de la refulgente armadura dorada, decorada con todo tipo de piedras preciosas.</a:t>
            </a:r>
            <a:br>
              <a:rPr lang="es-ES" sz="2400" b="0" i="0" u="none" strike="noStrike" baseline="0" dirty="0">
                <a:latin typeface="+mn-lt"/>
              </a:rPr>
            </a:br>
            <a:endParaRPr lang="es-ES" sz="2400" dirty="0">
              <a:latin typeface="+mn-lt"/>
            </a:endParaRPr>
          </a:p>
        </p:txBody>
      </p:sp>
      <p:pic>
        <p:nvPicPr>
          <p:cNvPr id="4" name="Imagen 3">
            <a:extLst>
              <a:ext uri="{FF2B5EF4-FFF2-40B4-BE49-F238E27FC236}">
                <a16:creationId xmlns:a16="http://schemas.microsoft.com/office/drawing/2014/main" id="{AC0D78E7-5DDD-47E7-AAB4-D863010EB9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0190" y="0"/>
            <a:ext cx="3051810"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53746" cy="5869420"/>
          </a:xfrm>
        </p:spPr>
        <p:txBody>
          <a:bodyPr anchor="t">
            <a:normAutofit/>
          </a:bodyPr>
          <a:lstStyle/>
          <a:p>
            <a:r>
              <a:rPr lang="es-ES" sz="2800" b="1" dirty="0"/>
              <a:t>1470. Bartolomé Bermejo. San Juan Bautista. Museo de Bellas Artes de Sevilla.</a:t>
            </a:r>
            <a:br>
              <a:rPr lang="es-ES" sz="2800" b="1" dirty="0"/>
            </a:br>
            <a:br>
              <a:rPr lang="es-ES" sz="2800" b="1" dirty="0"/>
            </a:br>
            <a:r>
              <a:rPr lang="es-ES" sz="2800" dirty="0">
                <a:latin typeface="Times New Roman" panose="02020603050405020304" pitchFamily="18" charset="0"/>
                <a:cs typeface="Times New Roman" panose="02020603050405020304" pitchFamily="18" charset="0"/>
              </a:rPr>
              <a:t>La colocación del libro bajo el brazo, las patas levantadas del cordero –símbolo del Mesías sacrificado– o la representación del Precursor en un frondoso paisaje, son soluciones iconográficas poco comunes en las imágenes del Bautista. </a:t>
            </a:r>
            <a:br>
              <a:rPr lang="es-ES" sz="2800" dirty="0">
                <a:latin typeface="Times New Roman" panose="02020603050405020304" pitchFamily="18" charset="0"/>
                <a:cs typeface="Times New Roman" panose="02020603050405020304" pitchFamily="18" charset="0"/>
              </a:rPr>
            </a:br>
            <a:r>
              <a:rPr lang="es-ES" sz="2800" dirty="0">
                <a:latin typeface="Times New Roman" panose="02020603050405020304" pitchFamily="18" charset="0"/>
                <a:cs typeface="Times New Roman" panose="02020603050405020304" pitchFamily="18" charset="0"/>
              </a:rPr>
              <a:t>Bermejo confirma aquí su creatividad y su peculiar interpretación de algunos modelos flamencos próximos a Petrus Christus y </a:t>
            </a:r>
            <a:r>
              <a:rPr lang="es-ES" sz="2800" dirty="0" err="1">
                <a:latin typeface="Times New Roman" panose="02020603050405020304" pitchFamily="18" charset="0"/>
                <a:cs typeface="Times New Roman" panose="02020603050405020304" pitchFamily="18" charset="0"/>
              </a:rPr>
              <a:t>Dirk</a:t>
            </a:r>
            <a:r>
              <a:rPr lang="es-ES" sz="2800" dirty="0">
                <a:latin typeface="Times New Roman" panose="02020603050405020304" pitchFamily="18" charset="0"/>
                <a:cs typeface="Times New Roman" panose="02020603050405020304" pitchFamily="18" charset="0"/>
              </a:rPr>
              <a:t> </a:t>
            </a:r>
            <a:r>
              <a:rPr lang="es-ES" sz="2800" dirty="0" err="1">
                <a:latin typeface="Times New Roman" panose="02020603050405020304" pitchFamily="18" charset="0"/>
                <a:cs typeface="Times New Roman" panose="02020603050405020304" pitchFamily="18" charset="0"/>
              </a:rPr>
              <a:t>Bouts</a:t>
            </a:r>
            <a:r>
              <a:rPr lang="es-ES" sz="2800" dirty="0">
                <a:latin typeface="Times New Roman" panose="02020603050405020304" pitchFamily="18" charset="0"/>
                <a:cs typeface="Times New Roman" panose="02020603050405020304" pitchFamily="18" charset="0"/>
              </a:rPr>
              <a:t>, que pudo haber conocido a través de dibujos o estampas.</a:t>
            </a:r>
            <a:endParaRPr lang="es-ES" sz="2800" b="1"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DA59FBF0-6201-4B30-8C4D-473E35B2D1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238" y="0"/>
            <a:ext cx="3810762"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7182282" cy="5869420"/>
          </a:xfrm>
        </p:spPr>
        <p:txBody>
          <a:bodyPr anchor="t">
            <a:normAutofit fontScale="90000"/>
          </a:bodyPr>
          <a:lstStyle/>
          <a:p>
            <a:pPr algn="l"/>
            <a:r>
              <a:rPr lang="es-ES" sz="2800" b="1" dirty="0">
                <a:cs typeface="Times New Roman" panose="02020603050405020304" pitchFamily="18" charset="0"/>
              </a:rPr>
              <a:t>1470. Bartolomé Bermejo. Virgen de la leche. Museo de Bellas Artes de Valencia.</a:t>
            </a:r>
            <a:br>
              <a:rPr lang="es-ES" sz="2800" b="1" dirty="0">
                <a:cs typeface="Times New Roman" panose="02020603050405020304" pitchFamily="18" charset="0"/>
              </a:rPr>
            </a:br>
            <a:r>
              <a:rPr lang="es-ES" sz="2000" b="0" i="0" dirty="0">
                <a:effectLst/>
                <a:latin typeface="+mn-lt"/>
              </a:rPr>
              <a:t>Versión temprana del pintor cordobés Bartolomé Bermejo de la </a:t>
            </a:r>
            <a:r>
              <a:rPr lang="es-ES" sz="2000" b="0" i="1" dirty="0" err="1">
                <a:effectLst/>
                <a:latin typeface="+mn-lt"/>
              </a:rPr>
              <a:t>Galaktrophousa</a:t>
            </a:r>
            <a:r>
              <a:rPr lang="es-ES" sz="2000" b="0" i="1" dirty="0">
                <a:effectLst/>
                <a:latin typeface="+mn-lt"/>
              </a:rPr>
              <a:t> </a:t>
            </a:r>
            <a:r>
              <a:rPr lang="es-ES" sz="2000" b="0" i="0" dirty="0">
                <a:effectLst/>
                <a:latin typeface="+mn-lt"/>
              </a:rPr>
              <a:t>de tradición bizantina, conocida en Occidente como </a:t>
            </a:r>
            <a:r>
              <a:rPr lang="es-ES" sz="2000" b="0" i="1" dirty="0">
                <a:effectLst/>
                <a:latin typeface="+mn-lt"/>
              </a:rPr>
              <a:t>Maria </a:t>
            </a:r>
            <a:r>
              <a:rPr lang="es-ES" sz="2000" b="0" i="1" dirty="0" err="1">
                <a:effectLst/>
                <a:latin typeface="+mn-lt"/>
              </a:rPr>
              <a:t>Lactans</a:t>
            </a:r>
            <a:r>
              <a:rPr lang="es-ES" sz="2000" b="0" i="0" dirty="0">
                <a:effectLst/>
                <a:latin typeface="+mn-lt"/>
              </a:rPr>
              <a:t> o </a:t>
            </a:r>
            <a:r>
              <a:rPr lang="es-ES" sz="2000" b="0" i="1" dirty="0">
                <a:effectLst/>
                <a:latin typeface="+mn-lt"/>
              </a:rPr>
              <a:t>Virgo </a:t>
            </a:r>
            <a:r>
              <a:rPr lang="es-ES" sz="2000" b="0" i="1" dirty="0" err="1">
                <a:effectLst/>
                <a:latin typeface="+mn-lt"/>
              </a:rPr>
              <a:t>Lactans</a:t>
            </a:r>
            <a:r>
              <a:rPr lang="es-ES" sz="2000" b="0" i="0" dirty="0">
                <a:effectLst/>
                <a:latin typeface="+mn-lt"/>
              </a:rPr>
              <a:t>. Procede al parecer de un retablo dedicado a la Virgen de la Leche en la iglesia del convento de Santo Domingo de València. La impronta flamenca se advierte en el realismo con que están tratadas la indumentaria y las joyas. La expresión de espontaneidad y viveza del rostro del divino infante, que mira al espectador dejando caer gotas de leche materna por la comisura de los labios, sintoniza con la caracterización de los afectos en la producción de Bermejo. Que el Niño sostenga entre sus manos un collar de cuentas rojas y negras, unidas por un cordel, remite a la popularidad del culto al Rosario en la sociedad europea del momento.</a:t>
            </a:r>
            <a:br>
              <a:rPr lang="es-ES" sz="2000" b="0" i="0" dirty="0">
                <a:effectLst/>
                <a:latin typeface="+mn-lt"/>
              </a:rPr>
            </a:br>
            <a:r>
              <a:rPr lang="es-ES" sz="2000" b="0" i="0" dirty="0">
                <a:effectLst/>
                <a:latin typeface="+mn-lt"/>
              </a:rPr>
              <a:t>El flamenquismo de la obra ha sido siempre puesto de relieve, pues sigue de cerca el modelo de representación de vírgenes de medio cuerpo difundido por Rogier van der Weyden, de cuyo taller se conserva en el Art </a:t>
            </a:r>
            <a:r>
              <a:rPr lang="es-ES" sz="2000" b="0" i="0" dirty="0" err="1">
                <a:effectLst/>
                <a:latin typeface="+mn-lt"/>
              </a:rPr>
              <a:t>Institute</a:t>
            </a:r>
            <a:r>
              <a:rPr lang="es-ES" sz="2000" b="0" i="0" dirty="0">
                <a:effectLst/>
                <a:latin typeface="+mn-lt"/>
              </a:rPr>
              <a:t> de Chicago una </a:t>
            </a:r>
            <a:r>
              <a:rPr lang="es-ES" sz="2000" b="0" i="1" dirty="0">
                <a:effectLst/>
                <a:latin typeface="+mn-lt"/>
              </a:rPr>
              <a:t>Virgen de la Leche</a:t>
            </a:r>
            <a:r>
              <a:rPr lang="es-ES" sz="2000" b="0" i="0" dirty="0">
                <a:effectLst/>
                <a:latin typeface="+mn-lt"/>
              </a:rPr>
              <a:t> de la que deriva claramente la de Bermejo.</a:t>
            </a:r>
            <a:br>
              <a:rPr lang="es-ES" sz="2000" b="0" i="0" dirty="0">
                <a:effectLst/>
                <a:latin typeface="+mn-lt"/>
              </a:rPr>
            </a:br>
            <a:r>
              <a:rPr lang="es-ES" sz="2000" b="0" i="0" dirty="0">
                <a:effectLst/>
                <a:latin typeface="+mn-lt"/>
              </a:rPr>
              <a:t>A su periodo valenciano corresponde también el </a:t>
            </a:r>
            <a:r>
              <a:rPr lang="es-ES" sz="2000" b="0" i="1" dirty="0">
                <a:effectLst/>
                <a:latin typeface="+mn-lt"/>
              </a:rPr>
              <a:t>San Miguel Arcángel</a:t>
            </a:r>
            <a:r>
              <a:rPr lang="es-ES" sz="2000" b="0" i="0" dirty="0">
                <a:effectLst/>
                <a:latin typeface="+mn-lt"/>
              </a:rPr>
              <a:t>, firmado y fechado en 1468, que procede de la parroquia de Tous y se expone en la actualidad en la National Gallery de Londres, así como el </a:t>
            </a:r>
            <a:r>
              <a:rPr lang="es-ES" sz="2000" b="0" i="1" dirty="0">
                <a:effectLst/>
                <a:latin typeface="+mn-lt"/>
              </a:rPr>
              <a:t>Tríptico de la Virgen de Montserrat</a:t>
            </a:r>
            <a:r>
              <a:rPr lang="es-ES" sz="2000" b="0" i="0" dirty="0">
                <a:effectLst/>
                <a:latin typeface="+mn-lt"/>
              </a:rPr>
              <a:t> de la catedral de </a:t>
            </a:r>
            <a:r>
              <a:rPr lang="es-ES" sz="2000" b="0" i="0" dirty="0" err="1">
                <a:effectLst/>
                <a:latin typeface="+mn-lt"/>
              </a:rPr>
              <a:t>Acqui</a:t>
            </a:r>
            <a:r>
              <a:rPr lang="es-ES" sz="2000" b="0" i="0" dirty="0">
                <a:effectLst/>
                <a:latin typeface="+mn-lt"/>
              </a:rPr>
              <a:t> </a:t>
            </a:r>
            <a:r>
              <a:rPr lang="es-ES" sz="2000" b="0" i="0" dirty="0" err="1">
                <a:effectLst/>
                <a:latin typeface="+mn-lt"/>
              </a:rPr>
              <a:t>Terme</a:t>
            </a:r>
            <a:r>
              <a:rPr lang="es-ES" sz="2000" b="0" i="0" dirty="0">
                <a:effectLst/>
                <a:latin typeface="+mn-lt"/>
              </a:rPr>
              <a:t> (Italia).</a:t>
            </a:r>
            <a:br>
              <a:rPr lang="es-ES" sz="2000" b="0" i="0" dirty="0">
                <a:effectLst/>
                <a:latin typeface="+mn-lt"/>
              </a:rPr>
            </a:br>
            <a:endParaRPr lang="es-ES" sz="2000" b="1" dirty="0">
              <a:latin typeface="+mn-lt"/>
              <a:cs typeface="Times New Roman" panose="02020603050405020304" pitchFamily="18" charset="0"/>
            </a:endParaRPr>
          </a:p>
        </p:txBody>
      </p:sp>
      <p:pic>
        <p:nvPicPr>
          <p:cNvPr id="5" name="Imagen 4">
            <a:extLst>
              <a:ext uri="{FF2B5EF4-FFF2-40B4-BE49-F238E27FC236}">
                <a16:creationId xmlns:a16="http://schemas.microsoft.com/office/drawing/2014/main" id="{DF638037-FA99-4460-96E2-1245C4E1B1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8537" y="0"/>
            <a:ext cx="4843463" cy="6858000"/>
          </a:xfrm>
          <a:prstGeom prst="rect">
            <a:avLst/>
          </a:prstGeom>
        </p:spPr>
      </p:pic>
    </p:spTree>
    <p:extLst>
      <p:ext uri="{BB962C8B-B14F-4D97-AF65-F5344CB8AC3E}">
        <p14:creationId xmlns:p14="http://schemas.microsoft.com/office/powerpoint/2010/main" val="669246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47164" cy="5869420"/>
          </a:xfrm>
        </p:spPr>
        <p:txBody>
          <a:bodyPr anchor="t">
            <a:normAutofit fontScale="90000"/>
          </a:bodyPr>
          <a:lstStyle/>
          <a:p>
            <a:r>
              <a:rPr lang="es-ES" sz="2800" b="1" dirty="0"/>
              <a:t>1472. Bartolomé Bermejo. Muerte y Asunción de la Virgen.</a:t>
            </a:r>
            <a:r>
              <a:rPr lang="de-DE" sz="2800" b="1" dirty="0"/>
              <a:t> Staatliche Museen zu Berlin, Gemäldegalerie.</a:t>
            </a:r>
            <a:br>
              <a:rPr lang="es-ES" sz="2800" b="1" dirty="0"/>
            </a:br>
            <a:br>
              <a:rPr lang="es-ES" sz="2800" b="1" dirty="0"/>
            </a:br>
            <a:r>
              <a:rPr lang="es-ES" sz="2700" b="0" i="0" u="none" strike="noStrike" baseline="0" dirty="0"/>
              <a:t>El </a:t>
            </a:r>
            <a:r>
              <a:rPr lang="es-ES" sz="2700" b="0" i="1" u="none" strike="noStrike" baseline="0" dirty="0"/>
              <a:t>Tránsito de la Virgen, </a:t>
            </a:r>
            <a:r>
              <a:rPr lang="es-ES" sz="2700" b="0" i="0" u="none" strike="noStrike" baseline="0" dirty="0"/>
              <a:t>del Museo de Berlín, ofrece, por último, el mejor ejemplo de su interés por los interiores con efectos de luz al gusto flamenco.</a:t>
            </a:r>
            <a:br>
              <a:rPr lang="es-ES" sz="2800" b="0" i="0" u="none" strike="noStrike" baseline="0" dirty="0"/>
            </a:br>
            <a:br>
              <a:rPr lang="es-ES" sz="2800" b="0" i="0" u="none" strike="noStrike" baseline="0" dirty="0"/>
            </a:br>
            <a:r>
              <a:rPr lang="es-ES" sz="2400" dirty="0">
                <a:latin typeface="Times New Roman" panose="02020603050405020304" pitchFamily="18" charset="0"/>
                <a:cs typeface="Times New Roman" panose="02020603050405020304" pitchFamily="18" charset="0"/>
              </a:rPr>
              <a:t>Bermejo representa con gran originalidad compositiva las escenas de la Muerte y Asunción de la Virgen y, en el exterior de la estancia, la entrega desde el cielo del cíngulo de María a santo Tomás. Destaca el cuidado puesto en la reproducción de los rostros de los apóstoles y de los distintos objetos presentes en la habitación. También la inclusión de varias inscripciones, como las letras hebreas del pabellón del fondo o las latinas bordadas en la dalmática de san Pedro.</a:t>
            </a:r>
            <a:br>
              <a:rPr lang="es-ES" sz="5400" dirty="0"/>
            </a:br>
            <a:endParaRPr lang="es-ES" sz="2800" b="1" dirty="0"/>
          </a:p>
        </p:txBody>
      </p:sp>
      <p:pic>
        <p:nvPicPr>
          <p:cNvPr id="4" name="Imagen 3">
            <a:extLst>
              <a:ext uri="{FF2B5EF4-FFF2-40B4-BE49-F238E27FC236}">
                <a16:creationId xmlns:a16="http://schemas.microsoft.com/office/drawing/2014/main" id="{9A45B9EC-BD56-4C25-A731-E0D1358415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5107" y="0"/>
            <a:ext cx="4426893" cy="6858000"/>
          </a:xfrm>
          <a:prstGeom prst="rect">
            <a:avLst/>
          </a:prstGeom>
        </p:spPr>
      </p:pic>
    </p:spTree>
    <p:extLst>
      <p:ext uri="{BB962C8B-B14F-4D97-AF65-F5344CB8AC3E}">
        <p14:creationId xmlns:p14="http://schemas.microsoft.com/office/powerpoint/2010/main" val="1882130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4"/>
            <a:ext cx="7176655" cy="6229639"/>
          </a:xfrm>
        </p:spPr>
        <p:txBody>
          <a:bodyPr anchor="t">
            <a:normAutofit fontScale="90000"/>
          </a:bodyPr>
          <a:lstStyle/>
          <a:p>
            <a:r>
              <a:rPr lang="es-ES" sz="2800" b="1" dirty="0"/>
              <a:t>1475. Bartolomé Bermejo. Cristo de la Piedad. Museo del Castillo de Peralada.</a:t>
            </a:r>
            <a:br>
              <a:rPr lang="es-ES" sz="2800" b="1" dirty="0"/>
            </a:br>
            <a:r>
              <a:rPr lang="es-ES" sz="2400" dirty="0">
                <a:latin typeface="Times New Roman" panose="02020603050405020304" pitchFamily="18" charset="0"/>
                <a:cs typeface="Times New Roman" panose="02020603050405020304" pitchFamily="18" charset="0"/>
              </a:rPr>
              <a:t>Esta tabla presenta claras analogías con composiciones de Giovanni Bellini y Antonello da Messina, lo que demuestra que Bermejo también recurrió a modelos italianos.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La sangre del costado y el cáliz tienen un claro sentido eucarístico.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El texto hebreo del sepulcro –Él reparó la vida; con su muerte puso fin a la muerte– alude al carácter redentor del sacrificio de Cristo.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Un texto quizá sugerido por un posible comitente judeoconverso para así proclamar su cristianización.</a:t>
            </a:r>
            <a:br>
              <a:rPr lang="es-ES" sz="2400" dirty="0">
                <a:latin typeface="Times New Roman" panose="02020603050405020304" pitchFamily="18" charset="0"/>
                <a:cs typeface="Times New Roman" panose="02020603050405020304" pitchFamily="18" charset="0"/>
              </a:rPr>
            </a:br>
            <a:br>
              <a:rPr lang="es-ES" sz="2400" dirty="0">
                <a:latin typeface="Times New Roman" panose="02020603050405020304" pitchFamily="18" charset="0"/>
                <a:cs typeface="Times New Roman" panose="02020603050405020304" pitchFamily="18" charset="0"/>
              </a:rPr>
            </a:br>
            <a:r>
              <a:rPr lang="es-ES" sz="2400" b="0" i="0" dirty="0">
                <a:solidFill>
                  <a:srgbClr val="000000"/>
                </a:solidFill>
                <a:effectLst/>
                <a:latin typeface="+mn-lt"/>
              </a:rPr>
              <a:t>Impresiona el hecho de encontrarnos delante de una representación de un Cristo desnudo, tan solo cubierto por una refinada y preciosista gasa transparente que deja entrever claramente el sexo. </a:t>
            </a:r>
            <a:br>
              <a:rPr lang="es-ES" sz="2400" b="0" i="0" dirty="0">
                <a:solidFill>
                  <a:srgbClr val="000000"/>
                </a:solidFill>
                <a:effectLst/>
                <a:latin typeface="+mn-lt"/>
              </a:rPr>
            </a:br>
            <a:r>
              <a:rPr lang="es-ES" sz="2400" b="0" i="0" dirty="0">
                <a:solidFill>
                  <a:srgbClr val="000000"/>
                </a:solidFill>
                <a:effectLst/>
                <a:latin typeface="+mn-lt"/>
              </a:rPr>
              <a:t>A la sorpresa por el carácter excepcional de la imagen religiosa, hasta cierto punto heterodoxo, se añade la admiración por su altísima calidad técnica.</a:t>
            </a:r>
            <a:endParaRPr lang="es-ES" sz="2400" b="1" dirty="0">
              <a:latin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A7666C86-A9EB-41AA-B42F-13A8A30BB3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4648" y="0"/>
            <a:ext cx="4527352" cy="6858000"/>
          </a:xfrm>
          <a:prstGeom prst="rect">
            <a:avLst/>
          </a:prstGeom>
        </p:spPr>
      </p:pic>
    </p:spTree>
    <p:extLst>
      <p:ext uri="{BB962C8B-B14F-4D97-AF65-F5344CB8AC3E}">
        <p14:creationId xmlns:p14="http://schemas.microsoft.com/office/powerpoint/2010/main" val="454528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54982" cy="5869420"/>
          </a:xfrm>
        </p:spPr>
        <p:txBody>
          <a:bodyPr anchor="t">
            <a:normAutofit/>
          </a:bodyPr>
          <a:lstStyle/>
          <a:p>
            <a:endParaRPr lang="es-ES" sz="5400" b="1" dirty="0">
              <a:latin typeface="+mn-lt"/>
              <a:cs typeface="Times New Roman" panose="02020603050405020304" pitchFamily="18" charset="0"/>
            </a:endParaRPr>
          </a:p>
        </p:txBody>
      </p:sp>
      <p:pic>
        <p:nvPicPr>
          <p:cNvPr id="5" name="Imagen 4">
            <a:extLst>
              <a:ext uri="{FF2B5EF4-FFF2-40B4-BE49-F238E27FC236}">
                <a16:creationId xmlns:a16="http://schemas.microsoft.com/office/drawing/2014/main" id="{A7666C86-A9EB-41AA-B42F-13A8A30BB3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4648" y="0"/>
            <a:ext cx="4527352" cy="6858000"/>
          </a:xfrm>
          <a:prstGeom prst="rect">
            <a:avLst/>
          </a:prstGeom>
        </p:spPr>
      </p:pic>
    </p:spTree>
    <p:extLst>
      <p:ext uri="{BB962C8B-B14F-4D97-AF65-F5344CB8AC3E}">
        <p14:creationId xmlns:p14="http://schemas.microsoft.com/office/powerpoint/2010/main" val="2397708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54982" cy="5869420"/>
          </a:xfrm>
        </p:spPr>
        <p:txBody>
          <a:bodyPr anchor="t">
            <a:normAutofit/>
          </a:bodyPr>
          <a:lstStyle/>
          <a:p>
            <a:r>
              <a:rPr lang="es-ES" sz="2800" b="1" dirty="0"/>
              <a:t>1477. Bartolomé Bermejo. Hipotética reconstrucción del Retablo Santa Engracia.</a:t>
            </a:r>
            <a:endParaRPr lang="es-ES" sz="2800" b="1" dirty="0">
              <a:latin typeface="Times New Roman" panose="02020603050405020304" pitchFamily="18" charset="0"/>
              <a:cs typeface="Times New Roman" panose="02020603050405020304" pitchFamily="18" charset="0"/>
            </a:endParaRPr>
          </a:p>
        </p:txBody>
      </p:sp>
      <p:pic>
        <p:nvPicPr>
          <p:cNvPr id="7" name="Imagen 6">
            <a:extLst>
              <a:ext uri="{FF2B5EF4-FFF2-40B4-BE49-F238E27FC236}">
                <a16:creationId xmlns:a16="http://schemas.microsoft.com/office/drawing/2014/main" id="{1F441A5F-3B01-4DD8-B8D4-6473BBFC89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146" y="0"/>
            <a:ext cx="4752854" cy="6858000"/>
          </a:xfrm>
          <a:prstGeom prst="rect">
            <a:avLst/>
          </a:prstGeom>
        </p:spPr>
      </p:pic>
    </p:spTree>
    <p:extLst>
      <p:ext uri="{BB962C8B-B14F-4D97-AF65-F5344CB8AC3E}">
        <p14:creationId xmlns:p14="http://schemas.microsoft.com/office/powerpoint/2010/main" val="602990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54982" cy="5869420"/>
          </a:xfrm>
        </p:spPr>
        <p:txBody>
          <a:bodyPr anchor="t">
            <a:normAutofit/>
          </a:bodyPr>
          <a:lstStyle/>
          <a:p>
            <a:r>
              <a:rPr lang="es-ES" sz="2800" b="1" dirty="0"/>
              <a:t>1477. Bartolomé Bermejo. Santa Engracia. Boston, Isabella Stewart Gardner Museum.</a:t>
            </a:r>
            <a:endParaRPr lang="es-ES" sz="2800" b="1"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E75AD8AB-15DF-49F6-8663-DE8B594596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0715" y="0"/>
            <a:ext cx="3831285" cy="6858000"/>
          </a:xfrm>
          <a:prstGeom prst="rect">
            <a:avLst/>
          </a:prstGeom>
        </p:spPr>
      </p:pic>
    </p:spTree>
    <p:extLst>
      <p:ext uri="{BB962C8B-B14F-4D97-AF65-F5344CB8AC3E}">
        <p14:creationId xmlns:p14="http://schemas.microsoft.com/office/powerpoint/2010/main" val="547606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32073" cy="5869420"/>
          </a:xfrm>
        </p:spPr>
        <p:txBody>
          <a:bodyPr anchor="t">
            <a:normAutofit/>
          </a:bodyPr>
          <a:lstStyle/>
          <a:p>
            <a:r>
              <a:rPr lang="es-ES" sz="2800" b="1" dirty="0"/>
              <a:t>1477. Bartolomé Bermejo. Arresto de Santa Engracia. The San Diego Museum of Art.</a:t>
            </a:r>
            <a:br>
              <a:rPr lang="es-ES" sz="2800" b="1" dirty="0"/>
            </a:br>
            <a:br>
              <a:rPr lang="es-ES" sz="2400" b="1"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El retablo de Santa Engracia pudo ser encargado en Daroca por Juana García.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La santa fue martirizada en Zaragoza a comienzos del siglo IV por orden de </a:t>
            </a:r>
            <a:r>
              <a:rPr lang="es-ES" sz="2400" dirty="0" err="1">
                <a:latin typeface="Times New Roman" panose="02020603050405020304" pitchFamily="18" charset="0"/>
                <a:cs typeface="Times New Roman" panose="02020603050405020304" pitchFamily="18" charset="0"/>
              </a:rPr>
              <a:t>Daciano</a:t>
            </a:r>
            <a:r>
              <a:rPr lang="es-ES" sz="2400" dirty="0">
                <a:latin typeface="Times New Roman" panose="02020603050405020304" pitchFamily="18" charset="0"/>
                <a:cs typeface="Times New Roman" panose="02020603050405020304" pitchFamily="18" charset="0"/>
              </a:rPr>
              <a:t> y su culto conoció un notable auge en Aragón a finales de la Edad Media.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En todos los episodios Bermejo incorporó un amplio repertorio de indumentarias y objetos procedentes de la refinada cultura nazarí, como la túnica y el turbante de </a:t>
            </a:r>
            <a:r>
              <a:rPr lang="es-ES" sz="2400" dirty="0" err="1">
                <a:latin typeface="Times New Roman" panose="02020603050405020304" pitchFamily="18" charset="0"/>
                <a:cs typeface="Times New Roman" panose="02020603050405020304" pitchFamily="18" charset="0"/>
              </a:rPr>
              <a:t>Daciano</a:t>
            </a:r>
            <a:r>
              <a:rPr lang="es-ES" sz="2400" dirty="0">
                <a:latin typeface="Times New Roman" panose="02020603050405020304" pitchFamily="18" charset="0"/>
                <a:cs typeface="Times New Roman" panose="02020603050405020304" pitchFamily="18" charset="0"/>
              </a:rPr>
              <a:t>, los arreos de los caballos o la espada jineta del esbirro que sujeta las riendas. </a:t>
            </a:r>
            <a:endParaRPr lang="es-ES" sz="2400" b="1"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022F231A-EBFA-4AB5-B396-87724817B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6374" y="0"/>
            <a:ext cx="3865626" cy="6858000"/>
          </a:xfrm>
          <a:prstGeom prst="rect">
            <a:avLst/>
          </a:prstGeom>
        </p:spPr>
      </p:pic>
    </p:spTree>
    <p:extLst>
      <p:ext uri="{BB962C8B-B14F-4D97-AF65-F5344CB8AC3E}">
        <p14:creationId xmlns:p14="http://schemas.microsoft.com/office/powerpoint/2010/main" val="71583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36873" cy="5869420"/>
          </a:xfrm>
        </p:spPr>
        <p:txBody>
          <a:bodyPr anchor="t">
            <a:normAutofit/>
          </a:bodyPr>
          <a:lstStyle/>
          <a:p>
            <a:r>
              <a:rPr lang="es-ES" sz="2800" b="1" dirty="0"/>
              <a:t>1477. Bartolomé Bermejo. Flagelación de Santa Engracia. Museo de Bellas Artes de Bilbao.</a:t>
            </a:r>
            <a:br>
              <a:rPr lang="es-ES" sz="2800" b="1" dirty="0"/>
            </a:br>
            <a:br>
              <a:rPr lang="es-ES" sz="2400" b="1"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En esta escena se dan cita, además del gobernador </a:t>
            </a:r>
            <a:r>
              <a:rPr lang="es-ES" sz="2400" dirty="0" err="1">
                <a:latin typeface="Times New Roman" panose="02020603050405020304" pitchFamily="18" charset="0"/>
                <a:cs typeface="Times New Roman" panose="02020603050405020304" pitchFamily="18" charset="0"/>
              </a:rPr>
              <a:t>Daciano</a:t>
            </a:r>
            <a:r>
              <a:rPr lang="es-ES" sz="2400" dirty="0">
                <a:latin typeface="Times New Roman" panose="02020603050405020304" pitchFamily="18" charset="0"/>
                <a:cs typeface="Times New Roman" panose="02020603050405020304" pitchFamily="18" charset="0"/>
              </a:rPr>
              <a:t>, dos perturbadoras figuras.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Una es la del elegante judío de mirada esquiva y burlona que ciñe un exótico sombrero con remate curvo.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La otra es la del verdugo de ropas bufonescas, cuyo gesto de apretar los dientes enfatiza su encarnizamiento con la santa.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Al fondo de la estancia, un monstruo con alas de murciélago representado en una casi imperceptible ménsula alude quizá al carácter pagano del palacio de </a:t>
            </a:r>
            <a:r>
              <a:rPr lang="es-ES" sz="2400" dirty="0" err="1">
                <a:latin typeface="Times New Roman" panose="02020603050405020304" pitchFamily="18" charset="0"/>
                <a:cs typeface="Times New Roman" panose="02020603050405020304" pitchFamily="18" charset="0"/>
              </a:rPr>
              <a:t>Daciano</a:t>
            </a:r>
            <a:r>
              <a:rPr lang="es-ES" sz="2400" dirty="0">
                <a:latin typeface="Times New Roman" panose="02020603050405020304" pitchFamily="18" charset="0"/>
                <a:cs typeface="Times New Roman" panose="02020603050405020304" pitchFamily="18" charset="0"/>
              </a:rPr>
              <a:t>.</a:t>
            </a:r>
            <a:endParaRPr lang="es-ES" sz="2400" b="1"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9902BCC9-1C1D-477F-95A5-352C7369C6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5015" y="0"/>
            <a:ext cx="3956985" cy="6858000"/>
          </a:xfrm>
          <a:prstGeom prst="rect">
            <a:avLst/>
          </a:prstGeom>
        </p:spPr>
      </p:pic>
    </p:spTree>
    <p:extLst>
      <p:ext uri="{BB962C8B-B14F-4D97-AF65-F5344CB8AC3E}">
        <p14:creationId xmlns:p14="http://schemas.microsoft.com/office/powerpoint/2010/main" val="4044981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973782" cy="5869420"/>
          </a:xfrm>
        </p:spPr>
        <p:txBody>
          <a:bodyPr anchor="t">
            <a:normAutofit/>
          </a:bodyPr>
          <a:lstStyle/>
          <a:p>
            <a:r>
              <a:rPr lang="es-ES" sz="2800" dirty="0"/>
              <a:t>1477. Bartolomé Bermejo. </a:t>
            </a:r>
            <a:r>
              <a:rPr lang="es-ES" sz="2800" dirty="0" err="1"/>
              <a:t>Crucifixion</a:t>
            </a:r>
            <a:r>
              <a:rPr lang="es-ES" sz="2800" dirty="0"/>
              <a:t>. Arzobispado de Zaragoza.</a:t>
            </a:r>
          </a:p>
        </p:txBody>
      </p:sp>
      <p:pic>
        <p:nvPicPr>
          <p:cNvPr id="4" name="Imagen 3">
            <a:extLst>
              <a:ext uri="{FF2B5EF4-FFF2-40B4-BE49-F238E27FC236}">
                <a16:creationId xmlns:a16="http://schemas.microsoft.com/office/drawing/2014/main" id="{DE9D08AC-3BB6-4A23-A55F-2C297F6FB1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3738" y="1"/>
            <a:ext cx="6338262" cy="6858000"/>
          </a:xfrm>
          <a:prstGeom prst="rect">
            <a:avLst/>
          </a:prstGeom>
        </p:spPr>
      </p:pic>
    </p:spTree>
    <p:extLst>
      <p:ext uri="{BB962C8B-B14F-4D97-AF65-F5344CB8AC3E}">
        <p14:creationId xmlns:p14="http://schemas.microsoft.com/office/powerpoint/2010/main" val="757930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402291" cy="1325130"/>
          </a:xfrm>
        </p:spPr>
        <p:txBody>
          <a:bodyPr anchor="t">
            <a:normAutofit/>
          </a:bodyPr>
          <a:lstStyle/>
          <a:p>
            <a:r>
              <a:rPr lang="es-ES" sz="2800" dirty="0"/>
              <a:t>1477. Bartolomé Bermejo. Predela. San Onofre, San pedro </a:t>
            </a:r>
            <a:r>
              <a:rPr lang="es-ES" sz="2800" dirty="0" err="1"/>
              <a:t>Mozonzo</a:t>
            </a:r>
            <a:r>
              <a:rPr lang="es-ES" sz="2800" dirty="0"/>
              <a:t>, Resurrección, San Braulio y Santa Catalina de Siena. Arzobispado de Zaragoza.</a:t>
            </a:r>
          </a:p>
        </p:txBody>
      </p:sp>
      <p:pic>
        <p:nvPicPr>
          <p:cNvPr id="4" name="Imagen 3">
            <a:extLst>
              <a:ext uri="{FF2B5EF4-FFF2-40B4-BE49-F238E27FC236}">
                <a16:creationId xmlns:a16="http://schemas.microsoft.com/office/drawing/2014/main" id="{11CFF7FD-77CF-427D-B7F2-9B02751D4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6" y="1690255"/>
            <a:ext cx="12201446" cy="4294909"/>
          </a:xfrm>
          <a:prstGeom prst="rect">
            <a:avLst/>
          </a:prstGeom>
        </p:spPr>
      </p:pic>
    </p:spTree>
    <p:extLst>
      <p:ext uri="{BB962C8B-B14F-4D97-AF65-F5344CB8AC3E}">
        <p14:creationId xmlns:p14="http://schemas.microsoft.com/office/powerpoint/2010/main" val="4117103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19360" cy="5869420"/>
          </a:xfrm>
        </p:spPr>
        <p:txBody>
          <a:bodyPr anchor="t">
            <a:normAutofit/>
          </a:bodyPr>
          <a:lstStyle/>
          <a:p>
            <a:r>
              <a:rPr lang="es-ES" sz="2800" b="1" dirty="0"/>
              <a:t>1479. Reconstrucción hipotética del retablo de Santo Domingo de Silos.</a:t>
            </a:r>
          </a:p>
        </p:txBody>
      </p:sp>
      <p:pic>
        <p:nvPicPr>
          <p:cNvPr id="4" name="Imagen 3">
            <a:extLst>
              <a:ext uri="{FF2B5EF4-FFF2-40B4-BE49-F238E27FC236}">
                <a16:creationId xmlns:a16="http://schemas.microsoft.com/office/drawing/2014/main" id="{0276150B-5EB7-461D-99BB-8A121CA3B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1977" y="0"/>
            <a:ext cx="5460023" cy="6858000"/>
          </a:xfrm>
          <a:prstGeom prst="rect">
            <a:avLst/>
          </a:prstGeom>
        </p:spPr>
      </p:pic>
    </p:spTree>
    <p:extLst>
      <p:ext uri="{BB962C8B-B14F-4D97-AF65-F5344CB8AC3E}">
        <p14:creationId xmlns:p14="http://schemas.microsoft.com/office/powerpoint/2010/main" val="1091094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4"/>
            <a:ext cx="7897091" cy="6229639"/>
          </a:xfrm>
        </p:spPr>
        <p:txBody>
          <a:bodyPr anchor="t">
            <a:normAutofit/>
          </a:bodyPr>
          <a:lstStyle/>
          <a:p>
            <a:r>
              <a:rPr lang="es-ES" sz="2800" b="1" dirty="0"/>
              <a:t>1479. Bartolomé Bermejo. Santo Domingo de Silos. Museo del Prado.</a:t>
            </a:r>
            <a:br>
              <a:rPr lang="es-ES" sz="2800" b="1" dirty="0"/>
            </a:br>
            <a:br>
              <a:rPr lang="es-ES" sz="2400" dirty="0"/>
            </a:br>
            <a:r>
              <a:rPr lang="es-ES" sz="2400" b="0" i="0" dirty="0">
                <a:effectLst/>
                <a:latin typeface="+mn-lt"/>
              </a:rPr>
              <a:t>Es la tabla central del retablo mayor de la iglesia de Santo Domingo de Silos de </a:t>
            </a:r>
            <a:r>
              <a:rPr lang="es-ES" sz="2400" b="0" i="0" strike="noStrike" dirty="0">
                <a:effectLst/>
                <a:latin typeface="+mn-lt"/>
              </a:rPr>
              <a:t>Daroca</a:t>
            </a:r>
            <a:r>
              <a:rPr lang="es-ES" sz="2400" b="0" i="0" dirty="0">
                <a:effectLst/>
                <a:latin typeface="+mn-lt"/>
              </a:rPr>
              <a:t> (</a:t>
            </a:r>
            <a:r>
              <a:rPr lang="es-ES" sz="2400" b="0" i="0" strike="noStrike" dirty="0">
                <a:effectLst/>
                <a:latin typeface="+mn-lt"/>
              </a:rPr>
              <a:t>Zaragoza</a:t>
            </a:r>
            <a:r>
              <a:rPr lang="es-ES" sz="2400" b="0" i="0" dirty="0">
                <a:effectLst/>
                <a:latin typeface="+mn-lt"/>
              </a:rPr>
              <a:t>). </a:t>
            </a:r>
            <a:br>
              <a:rPr lang="es-ES" sz="2400" b="0" i="0" dirty="0">
                <a:effectLst/>
                <a:latin typeface="+mn-lt"/>
              </a:rPr>
            </a:br>
            <a:r>
              <a:rPr lang="es-ES" sz="2400" b="0" i="0" dirty="0">
                <a:effectLst/>
                <a:latin typeface="+mn-lt"/>
              </a:rPr>
              <a:t>De acuerdo con las instrucciones del contrato, el santo aparece vestido de pontifical, con mitra, báculo y libro, y no como el abad benedictino que en realidad fue. </a:t>
            </a:r>
            <a:br>
              <a:rPr lang="es-ES" sz="2400" b="0" i="0" dirty="0">
                <a:effectLst/>
                <a:latin typeface="+mn-lt"/>
              </a:rPr>
            </a:br>
            <a:r>
              <a:rPr lang="es-ES" sz="2400" b="0" i="0" dirty="0">
                <a:effectLst/>
                <a:latin typeface="+mn-lt"/>
              </a:rPr>
              <a:t>Está sentado en un trono gótico de rica talla dorada con siete estatuas policromadas que representan las Virtudes. </a:t>
            </a:r>
            <a:br>
              <a:rPr lang="es-ES" sz="2400" b="0" i="0" dirty="0">
                <a:effectLst/>
                <a:latin typeface="+mn-lt"/>
              </a:rPr>
            </a:br>
            <a:r>
              <a:rPr lang="es-ES" sz="2400" b="0" i="0" dirty="0">
                <a:effectLst/>
                <a:latin typeface="+mn-lt"/>
              </a:rPr>
              <a:t>Estas son, de abajo arriba: Fortaleza, Justicia y Fe a la izquierda; Caridad en el remate; y Esperanza, Prudencia y Templanza a la derecha. </a:t>
            </a:r>
            <a:br>
              <a:rPr lang="es-ES" sz="2400" b="0" i="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A2A63CBE-B0D7-429C-8C1A-CA335AF2A2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4788" y="0"/>
            <a:ext cx="3777212" cy="6858000"/>
          </a:xfrm>
          <a:prstGeom prst="rect">
            <a:avLst/>
          </a:prstGeom>
        </p:spPr>
      </p:pic>
    </p:spTree>
    <p:extLst>
      <p:ext uri="{BB962C8B-B14F-4D97-AF65-F5344CB8AC3E}">
        <p14:creationId xmlns:p14="http://schemas.microsoft.com/office/powerpoint/2010/main" val="1690311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4"/>
            <a:ext cx="7897091" cy="6229639"/>
          </a:xfrm>
        </p:spPr>
        <p:txBody>
          <a:bodyPr anchor="t">
            <a:normAutofit fontScale="90000"/>
          </a:bodyPr>
          <a:lstStyle/>
          <a:p>
            <a:r>
              <a:rPr lang="es-ES" sz="2700" b="0" i="0" dirty="0">
                <a:effectLst/>
                <a:latin typeface="+mn-lt"/>
              </a:rPr>
              <a:t>Según el mismo contrato, las vestimentas eclesiásticas del santo debían estar realizadas con oro en relieve. </a:t>
            </a:r>
            <a:br>
              <a:rPr lang="es-ES" sz="2700" b="0" i="0" dirty="0">
                <a:effectLst/>
                <a:latin typeface="+mn-lt"/>
              </a:rPr>
            </a:br>
            <a:r>
              <a:rPr lang="es-ES" sz="2700" b="0" i="0" dirty="0">
                <a:effectLst/>
                <a:latin typeface="+mn-lt"/>
              </a:rPr>
              <a:t>Al contravenir esta cláusula, Bermejo consiguió dotar a su figura de mayor fuerza y monumentalidad. </a:t>
            </a:r>
            <a:br>
              <a:rPr lang="es-ES" sz="2700" b="0" i="0" dirty="0">
                <a:effectLst/>
                <a:latin typeface="+mn-lt"/>
              </a:rPr>
            </a:br>
            <a:r>
              <a:rPr lang="es-ES" sz="2700" b="0" i="0" dirty="0">
                <a:effectLst/>
                <a:latin typeface="+mn-lt"/>
              </a:rPr>
              <a:t>El marco es original y los largueros góticos son un depósito del Museo Arqueológico Nacional de Madrid </a:t>
            </a:r>
            <a:br>
              <a:rPr lang="es-ES" sz="2700" b="0" i="0" dirty="0">
                <a:effectLst/>
                <a:latin typeface="+mn-lt"/>
              </a:rPr>
            </a:br>
            <a:r>
              <a:rPr lang="es-ES" sz="2700" b="0" i="0" dirty="0">
                <a:effectLst/>
                <a:latin typeface="+mn-lt"/>
              </a:rPr>
              <a:t>(Texto extractado de: </a:t>
            </a:r>
            <a:r>
              <a:rPr lang="es-ES" sz="2700" b="0" i="1" strike="noStrike" dirty="0">
                <a:effectLst/>
                <a:latin typeface="+mn-lt"/>
              </a:rPr>
              <a:t>Pintura española</a:t>
            </a:r>
            <a:r>
              <a:rPr lang="es-ES" sz="2700" b="0" i="1" dirty="0">
                <a:effectLst/>
                <a:latin typeface="+mn-lt"/>
              </a:rPr>
              <a:t> del Románico al Renacimiento,</a:t>
            </a:r>
            <a:r>
              <a:rPr lang="es-ES" sz="2700" b="0" i="0" dirty="0">
                <a:effectLst/>
                <a:latin typeface="+mn-lt"/>
              </a:rPr>
              <a:t> </a:t>
            </a:r>
            <a:r>
              <a:rPr lang="es-ES" sz="2700" b="0" i="0" strike="noStrike" dirty="0">
                <a:effectLst/>
                <a:latin typeface="+mn-lt"/>
              </a:rPr>
              <a:t>Museo Nacional del Prado</a:t>
            </a:r>
            <a:r>
              <a:rPr lang="es-ES" sz="2700" b="0" i="0" dirty="0">
                <a:effectLst/>
                <a:latin typeface="+mn-lt"/>
              </a:rPr>
              <a:t>, 2010, p. 35).</a:t>
            </a:r>
            <a:br>
              <a:rPr lang="es-ES" sz="2400" b="0" i="0" dirty="0">
                <a:effectLst/>
                <a:latin typeface="+mn-lt"/>
              </a:rPr>
            </a:br>
            <a:br>
              <a:rPr lang="es-ES" sz="2400" b="0" i="0" dirty="0">
                <a:effectLst/>
                <a:latin typeface="+mn-lt"/>
              </a:rPr>
            </a:br>
            <a:r>
              <a:rPr lang="es-ES" sz="2400" b="0" i="0" dirty="0">
                <a:effectLst/>
                <a:latin typeface="Arial" panose="020B0604020202020204" pitchFamily="34" charset="0"/>
                <a:cs typeface="Arial" panose="020B0604020202020204" pitchFamily="34" charset="0"/>
              </a:rPr>
              <a:t>S</a:t>
            </a:r>
            <a:r>
              <a:rPr lang="es-ES" sz="2400" b="0" i="0" u="none" strike="noStrike" baseline="0" dirty="0">
                <a:latin typeface="Arial" panose="020B0604020202020204" pitchFamily="34" charset="0"/>
                <a:cs typeface="Arial" panose="020B0604020202020204" pitchFamily="34" charset="0"/>
              </a:rPr>
              <a:t>obre su rico trono de taracea morisca y su fondo de oro, es la figura más monumental y la que produce mayor efecto de estabilidad de todo nuestro siglo XV. </a:t>
            </a:r>
            <a:br>
              <a:rPr lang="es-ES" sz="2400" b="0" i="0" u="none" strike="noStrike" baseline="0" dirty="0">
                <a:latin typeface="Arial" panose="020B0604020202020204" pitchFamily="34" charset="0"/>
                <a:cs typeface="Arial" panose="020B0604020202020204" pitchFamily="34" charset="0"/>
              </a:rPr>
            </a:br>
            <a:r>
              <a:rPr lang="es-ES" sz="2400" b="0" i="0" u="none" strike="noStrike" baseline="0" dirty="0">
                <a:latin typeface="Arial" panose="020B0604020202020204" pitchFamily="34" charset="0"/>
                <a:cs typeface="Arial" panose="020B0604020202020204" pitchFamily="34" charset="0"/>
              </a:rPr>
              <a:t>Ninguna mejor que ella encarna la reacción contra la movilidad de un </a:t>
            </a:r>
            <a:r>
              <a:rPr lang="es-ES" sz="2400" b="0" i="0" u="none" strike="noStrike" baseline="0" dirty="0" err="1">
                <a:latin typeface="Arial" panose="020B0604020202020204" pitchFamily="34" charset="0"/>
                <a:cs typeface="Arial" panose="020B0604020202020204" pitchFamily="34" charset="0"/>
              </a:rPr>
              <a:t>Nicoláu</a:t>
            </a:r>
            <a:r>
              <a:rPr lang="es-ES" sz="2400" b="0" i="0" u="none" strike="noStrike" baseline="0" dirty="0">
                <a:latin typeface="Arial" panose="020B0604020202020204" pitchFamily="34" charset="0"/>
                <a:cs typeface="Arial" panose="020B0604020202020204" pitchFamily="34" charset="0"/>
              </a:rPr>
              <a:t> o de un </a:t>
            </a:r>
            <a:r>
              <a:rPr lang="es-ES" sz="2400" b="0" i="0" u="none" strike="noStrike" baseline="0" dirty="0" err="1">
                <a:latin typeface="Arial" panose="020B0604020202020204" pitchFamily="34" charset="0"/>
                <a:cs typeface="Arial" panose="020B0604020202020204" pitchFamily="34" charset="0"/>
              </a:rPr>
              <a:t>Marsal</a:t>
            </a:r>
            <a:r>
              <a:rPr lang="es-ES" sz="2400" b="0" i="0" u="none" strike="noStrike" baseline="0" dirty="0">
                <a:latin typeface="Arial" panose="020B0604020202020204" pitchFamily="34" charset="0"/>
                <a:cs typeface="Arial" panose="020B0604020202020204" pitchFamily="34" charset="0"/>
              </a:rPr>
              <a:t> de Sax. </a:t>
            </a:r>
            <a:br>
              <a:rPr lang="es-ES" sz="2400" b="0" i="0" u="none" strike="noStrike" baseline="0" dirty="0">
                <a:latin typeface="Arial" panose="020B0604020202020204" pitchFamily="34" charset="0"/>
                <a:cs typeface="Arial" panose="020B0604020202020204" pitchFamily="34" charset="0"/>
              </a:rPr>
            </a:br>
            <a:r>
              <a:rPr lang="es-ES" sz="2400" b="0" i="0" u="none" strike="noStrike" baseline="0" dirty="0">
                <a:latin typeface="Arial" panose="020B0604020202020204" pitchFamily="34" charset="0"/>
                <a:cs typeface="Arial" panose="020B0604020202020204" pitchFamily="34" charset="0"/>
              </a:rPr>
              <a:t>Si Mantegna se hubiese formado en el estilo gótico, su sentido de la riqueza y de la estabilidad y su sobriedad expresiva le hubiesen hecho pintar en forma muy parecida. </a:t>
            </a:r>
            <a:br>
              <a:rPr lang="es-ES" sz="2400" b="0" i="0" u="none" strike="noStrike" baseline="0" dirty="0"/>
            </a:br>
            <a:endParaRPr lang="es-ES" sz="2400" dirty="0">
              <a:latin typeface="+mn-lt"/>
            </a:endParaRPr>
          </a:p>
        </p:txBody>
      </p:sp>
      <p:pic>
        <p:nvPicPr>
          <p:cNvPr id="4" name="Imagen 3">
            <a:extLst>
              <a:ext uri="{FF2B5EF4-FFF2-40B4-BE49-F238E27FC236}">
                <a16:creationId xmlns:a16="http://schemas.microsoft.com/office/drawing/2014/main" id="{A2A63CBE-B0D7-429C-8C1A-CA335AF2A2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4788" y="0"/>
            <a:ext cx="3777212" cy="6858000"/>
          </a:xfrm>
          <a:prstGeom prst="rect">
            <a:avLst/>
          </a:prstGeom>
        </p:spPr>
      </p:pic>
    </p:spTree>
    <p:extLst>
      <p:ext uri="{BB962C8B-B14F-4D97-AF65-F5344CB8AC3E}">
        <p14:creationId xmlns:p14="http://schemas.microsoft.com/office/powerpoint/2010/main" val="3503525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4"/>
            <a:ext cx="7897091" cy="6229639"/>
          </a:xfrm>
        </p:spPr>
        <p:txBody>
          <a:bodyPr anchor="t">
            <a:normAutofit fontScale="90000"/>
          </a:bodyPr>
          <a:lstStyle/>
          <a:p>
            <a:pPr algn="l"/>
            <a:r>
              <a:rPr lang="es-ES" sz="2400" b="0" i="0" dirty="0">
                <a:effectLst/>
                <a:latin typeface="+mn-lt"/>
              </a:rPr>
              <a:t>De esta obra se conoce con seguridad una fecha concreta, el 5 de septiembre de 1474, que es cuando Bermejo contrata la ejecución de este retablo para la iglesia de Santo Domingo en Daroca. La tabla central es donde aparece sentado el santo y está rodeado por las siete virtudes. Los laterales los terminó su discípulo Martín Bernat. En esta obra aparecen algunas características que aprendió en </a:t>
            </a:r>
            <a:r>
              <a:rPr lang="es-ES" sz="2400" b="0" i="0" u="none" strike="noStrike" dirty="0">
                <a:effectLst/>
                <a:latin typeface="+mn-lt"/>
              </a:rPr>
              <a:t>Flandes</a:t>
            </a:r>
            <a:r>
              <a:rPr lang="es-ES" sz="2400" b="0" i="0" dirty="0">
                <a:effectLst/>
                <a:latin typeface="+mn-lt"/>
              </a:rPr>
              <a:t> seguramente, aplicadas por Bermejo con una gran perfección. Algunas de ellas son </a:t>
            </a:r>
            <a:r>
              <a:rPr lang="es-ES" sz="2400" b="0" i="0" u="none" strike="noStrike" dirty="0">
                <a:effectLst/>
                <a:latin typeface="+mn-lt"/>
              </a:rPr>
              <a:t>la técnica al óleo</a:t>
            </a:r>
            <a:r>
              <a:rPr lang="es-ES" sz="2400" b="0" i="0" dirty="0">
                <a:effectLst/>
                <a:latin typeface="+mn-lt"/>
              </a:rPr>
              <a:t> y esa capacidad de pintar con un gran realismo, muy típico del mundo flamenco. Es un realismo que se ve en las arrugas de las mejillas, en la barba recién afeitada. Sus obras, sin embargo, se diferencian de las flamencas en que estos cuadros tienen un formato pequeño mientras que las dimensiones de los cuadros de Bermejo son bastante grandes, al tiempo que hallamos un peculiar contraste entre las luces y las sombras, siendo ésta una característica más bien del primer </a:t>
            </a:r>
            <a:r>
              <a:rPr lang="es-ES" sz="2400" b="0" i="0" u="none" strike="noStrike" dirty="0">
                <a:effectLst/>
                <a:latin typeface="+mn-lt"/>
              </a:rPr>
              <a:t>Renacimiento italiano</a:t>
            </a:r>
            <a:r>
              <a:rPr lang="es-ES" sz="2400" b="0" i="0" dirty="0">
                <a:effectLst/>
                <a:latin typeface="+mn-lt"/>
              </a:rPr>
              <a:t>. Otro aspecto que diferencia a Bermejo del </a:t>
            </a:r>
            <a:r>
              <a:rPr lang="es-ES" sz="2400" b="0" i="0" u="none" strike="noStrike" dirty="0">
                <a:effectLst/>
                <a:latin typeface="+mn-lt"/>
              </a:rPr>
              <a:t>mundo flamenco</a:t>
            </a:r>
            <a:r>
              <a:rPr lang="es-ES" sz="2400" b="0" i="0" dirty="0">
                <a:effectLst/>
                <a:latin typeface="+mn-lt"/>
              </a:rPr>
              <a:t> lo encontramos en los colores. Las tonalidades de Bermejo son más oscuras y con menos variedad que los flamencos.</a:t>
            </a:r>
            <a:br>
              <a:rPr lang="es-ES" sz="2000" b="0" i="0" dirty="0">
                <a:effectLst/>
                <a:latin typeface="+mn-lt"/>
              </a:rPr>
            </a:br>
            <a:r>
              <a:rPr lang="pt-BR" sz="3200" dirty="0">
                <a:hlinkClick r:id="rId2"/>
              </a:rPr>
              <a:t>Santo Domingo de Silos | artehistoria.com</a:t>
            </a:r>
            <a:br>
              <a:rPr lang="es-ES" sz="1100" b="0" i="0" dirty="0">
                <a:solidFill>
                  <a:srgbClr val="999999"/>
                </a:solidFill>
                <a:effectLst/>
                <a:latin typeface="OpenSansLight"/>
              </a:rPr>
            </a:br>
            <a:br>
              <a:rPr lang="es-ES" sz="1100" dirty="0"/>
            </a:br>
            <a:endParaRPr lang="es-ES" sz="2400" dirty="0">
              <a:latin typeface="+mn-lt"/>
            </a:endParaRPr>
          </a:p>
        </p:txBody>
      </p:sp>
      <p:pic>
        <p:nvPicPr>
          <p:cNvPr id="4" name="Imagen 3">
            <a:extLst>
              <a:ext uri="{FF2B5EF4-FFF2-40B4-BE49-F238E27FC236}">
                <a16:creationId xmlns:a16="http://schemas.microsoft.com/office/drawing/2014/main" id="{A2A63CBE-B0D7-429C-8C1A-CA335AF2A2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4788" y="0"/>
            <a:ext cx="3777212" cy="6858000"/>
          </a:xfrm>
          <a:prstGeom prst="rect">
            <a:avLst/>
          </a:prstGeom>
        </p:spPr>
      </p:pic>
    </p:spTree>
    <p:extLst>
      <p:ext uri="{BB962C8B-B14F-4D97-AF65-F5344CB8AC3E}">
        <p14:creationId xmlns:p14="http://schemas.microsoft.com/office/powerpoint/2010/main" val="4163585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4"/>
            <a:ext cx="7897091" cy="6229639"/>
          </a:xfrm>
        </p:spPr>
        <p:txBody>
          <a:bodyPr anchor="t">
            <a:normAutofit/>
          </a:bodyPr>
          <a:lstStyle/>
          <a:p>
            <a:r>
              <a:rPr lang="es-ES" sz="2400" b="1" i="0" dirty="0">
                <a:effectLst/>
                <a:latin typeface="+mn-lt"/>
              </a:rPr>
              <a:t>La Caridad</a:t>
            </a:r>
            <a:r>
              <a:rPr lang="es-ES" sz="2400" b="0" i="0" dirty="0">
                <a:effectLst/>
                <a:latin typeface="+mn-lt"/>
              </a:rPr>
              <a:t> emerge de una hoguera cuyo fuego simboliza el amor y acoge bajo su regazo a un anciano y a un joven.</a:t>
            </a:r>
            <a:br>
              <a:rPr lang="es-ES" sz="2400" b="0" i="0" dirty="0">
                <a:effectLst/>
                <a:latin typeface="+mn-lt"/>
              </a:rPr>
            </a:br>
            <a:r>
              <a:rPr lang="es-ES" sz="2400" b="0" i="0" dirty="0">
                <a:effectLst/>
                <a:latin typeface="+mn-lt"/>
              </a:rPr>
              <a:t>L</a:t>
            </a:r>
            <a:r>
              <a:rPr lang="es-ES" sz="2400" b="1" i="0" dirty="0">
                <a:effectLst/>
                <a:latin typeface="+mn-lt"/>
              </a:rPr>
              <a:t>a Esperanza </a:t>
            </a:r>
            <a:r>
              <a:rPr lang="es-ES" sz="2400" i="0" dirty="0">
                <a:effectLst/>
                <a:latin typeface="+mn-lt"/>
              </a:rPr>
              <a:t>tiene</a:t>
            </a:r>
            <a:r>
              <a:rPr lang="es-ES" sz="2400" b="0" i="0" dirty="0">
                <a:effectLst/>
                <a:latin typeface="+mn-lt"/>
              </a:rPr>
              <a:t> un ramo de flores en la mano izquierda y un medallón con un rostro de perfil en la derecha.</a:t>
            </a:r>
            <a:br>
              <a:rPr lang="es-ES" sz="2400" b="0" i="0" dirty="0">
                <a:effectLst/>
                <a:latin typeface="+mn-lt"/>
              </a:rPr>
            </a:br>
            <a:r>
              <a:rPr lang="es-ES" sz="2400" b="0" i="0" dirty="0">
                <a:effectLst/>
                <a:latin typeface="+mn-lt"/>
              </a:rPr>
              <a:t>L</a:t>
            </a:r>
            <a:r>
              <a:rPr lang="es-ES" sz="2400" b="1" i="0" dirty="0">
                <a:effectLst/>
                <a:latin typeface="+mn-lt"/>
              </a:rPr>
              <a:t>a Fortaleza</a:t>
            </a:r>
            <a:r>
              <a:rPr lang="es-ES" sz="2400" b="0" i="0" dirty="0">
                <a:effectLst/>
                <a:latin typeface="+mn-lt"/>
              </a:rPr>
              <a:t> se representa con espada protegiendo un desnudo, símbolo del alma.</a:t>
            </a:r>
            <a:br>
              <a:rPr lang="es-ES" sz="2400" b="0" i="0" dirty="0">
                <a:effectLst/>
                <a:latin typeface="+mn-lt"/>
              </a:rPr>
            </a:br>
            <a:r>
              <a:rPr lang="es-ES" sz="2400" b="0" i="0" dirty="0">
                <a:effectLst/>
                <a:latin typeface="+mn-lt"/>
              </a:rPr>
              <a:t>La</a:t>
            </a:r>
            <a:r>
              <a:rPr lang="es-ES" sz="2400" b="1" i="0" dirty="0">
                <a:effectLst/>
                <a:latin typeface="+mn-lt"/>
              </a:rPr>
              <a:t> Prudencia </a:t>
            </a:r>
            <a:r>
              <a:rPr lang="es-ES" sz="2400" i="0" dirty="0">
                <a:effectLst/>
                <a:latin typeface="+mn-lt"/>
              </a:rPr>
              <a:t>tiene u</a:t>
            </a:r>
            <a:r>
              <a:rPr lang="es-ES" sz="2400" b="0" i="0" dirty="0">
                <a:effectLst/>
                <a:latin typeface="+mn-lt"/>
              </a:rPr>
              <a:t>n libro en la mano izquierda y un gran velón en la derecha, símbolos de la sabiduría y de la luz que ilumina el camino de los prudentes.</a:t>
            </a:r>
            <a:endParaRPr lang="es-ES" sz="4800" dirty="0">
              <a:latin typeface="+mn-lt"/>
            </a:endParaRPr>
          </a:p>
        </p:txBody>
      </p:sp>
      <p:pic>
        <p:nvPicPr>
          <p:cNvPr id="4" name="Imagen 3">
            <a:extLst>
              <a:ext uri="{FF2B5EF4-FFF2-40B4-BE49-F238E27FC236}">
                <a16:creationId xmlns:a16="http://schemas.microsoft.com/office/drawing/2014/main" id="{A2A63CBE-B0D7-429C-8C1A-CA335AF2A2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4788" y="0"/>
            <a:ext cx="3777212" cy="6858000"/>
          </a:xfrm>
          <a:prstGeom prst="rect">
            <a:avLst/>
          </a:prstGeom>
        </p:spPr>
      </p:pic>
    </p:spTree>
    <p:extLst>
      <p:ext uri="{BB962C8B-B14F-4D97-AF65-F5344CB8AC3E}">
        <p14:creationId xmlns:p14="http://schemas.microsoft.com/office/powerpoint/2010/main" val="2594050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6590815" cy="6326620"/>
          </a:xfrm>
        </p:spPr>
        <p:txBody>
          <a:bodyPr anchor="t">
            <a:normAutofit/>
          </a:bodyPr>
          <a:lstStyle/>
          <a:p>
            <a:r>
              <a:rPr lang="es-ES" sz="2800" b="1" dirty="0"/>
              <a:t>1479. Bartolomé Bermejo. Descenso al Limbo. MNAC.</a:t>
            </a:r>
            <a:br>
              <a:rPr lang="es-ES" sz="2800" b="1" dirty="0"/>
            </a:br>
            <a:br>
              <a:rPr lang="es-ES" sz="2800" dirty="0"/>
            </a:br>
            <a:r>
              <a:rPr lang="es-ES" sz="2000" dirty="0">
                <a:latin typeface="Times New Roman" panose="02020603050405020304" pitchFamily="18" charset="0"/>
                <a:cs typeface="Times New Roman" panose="02020603050405020304" pitchFamily="18" charset="0"/>
              </a:rPr>
              <a:t>Estas cuatro tablas probablemente formaron parte de la predela del retablo de santo Domingo de Silos. </a:t>
            </a:r>
            <a:br>
              <a:rPr lang="es-ES" sz="2000" dirty="0">
                <a:latin typeface="Times New Roman" panose="02020603050405020304" pitchFamily="18" charset="0"/>
                <a:cs typeface="Times New Roman" panose="02020603050405020304" pitchFamily="18" charset="0"/>
              </a:rPr>
            </a:br>
            <a:r>
              <a:rPr lang="es-ES" sz="2000" dirty="0">
                <a:latin typeface="Times New Roman" panose="02020603050405020304" pitchFamily="18" charset="0"/>
                <a:cs typeface="Times New Roman" panose="02020603050405020304" pitchFamily="18" charset="0"/>
              </a:rPr>
              <a:t>La transparencia en las gasas que cubren los cuerpos de Cristo y los Primeros Padres es uno de los logros técnicos conseguido por Bermejo para dar verosimilitud a sus representaciones. </a:t>
            </a:r>
            <a:br>
              <a:rPr lang="es-ES" sz="2000" dirty="0">
                <a:latin typeface="Times New Roman" panose="02020603050405020304" pitchFamily="18" charset="0"/>
                <a:cs typeface="Times New Roman" panose="02020603050405020304" pitchFamily="18" charset="0"/>
              </a:rPr>
            </a:br>
            <a:r>
              <a:rPr lang="es-ES" sz="2000" dirty="0">
                <a:latin typeface="Times New Roman" panose="02020603050405020304" pitchFamily="18" charset="0"/>
                <a:cs typeface="Times New Roman" panose="02020603050405020304" pitchFamily="18" charset="0"/>
              </a:rPr>
              <a:t>Son remarcables también el rico cromatismo, las texturas metálicas o los sorprendentes efectos de luz en los demonios del Descenso al Limbo. </a:t>
            </a:r>
            <a:br>
              <a:rPr lang="es-ES" sz="2000" dirty="0">
                <a:latin typeface="Times New Roman" panose="02020603050405020304" pitchFamily="18" charset="0"/>
                <a:cs typeface="Times New Roman" panose="02020603050405020304" pitchFamily="18" charset="0"/>
              </a:rPr>
            </a:br>
            <a:r>
              <a:rPr lang="es-ES" sz="2000" dirty="0">
                <a:latin typeface="Times New Roman" panose="02020603050405020304" pitchFamily="18" charset="0"/>
                <a:cs typeface="Times New Roman" panose="02020603050405020304" pitchFamily="18" charset="0"/>
              </a:rPr>
              <a:t>El protagonismo concedido a los patriarcas del Antiguo Testamento y a su salvación eterna se inspira en versiones valencianas de la Vita Christi, un texto devocional de finales del medievo. </a:t>
            </a:r>
            <a:br>
              <a:rPr lang="es-ES" sz="2000" dirty="0">
                <a:latin typeface="Times New Roman" panose="02020603050405020304" pitchFamily="18" charset="0"/>
                <a:cs typeface="Times New Roman" panose="02020603050405020304" pitchFamily="18" charset="0"/>
              </a:rPr>
            </a:br>
            <a:r>
              <a:rPr lang="es-ES" sz="2000" dirty="0">
                <a:latin typeface="Times New Roman" panose="02020603050405020304" pitchFamily="18" charset="0"/>
                <a:cs typeface="Times New Roman" panose="02020603050405020304" pitchFamily="18" charset="0"/>
              </a:rPr>
              <a:t>A partir de él Bermejo da vida a unas composiciones concebidas para expresar los deseos de algunos miembros de la comunidad judeoconversa que, como sus antepasados de las tablas, habían reconocido a Cristo como el Mesías.</a:t>
            </a:r>
            <a:endParaRPr lang="es-ES" sz="2800"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77D3A28B-03FB-4BA6-8081-3B70A9C82B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7906" y="0"/>
            <a:ext cx="5324094"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54982" cy="5869420"/>
          </a:xfrm>
        </p:spPr>
        <p:txBody>
          <a:bodyPr anchor="t">
            <a:normAutofit/>
          </a:bodyPr>
          <a:lstStyle/>
          <a:p>
            <a:r>
              <a:rPr lang="es-ES" sz="2800" b="1" dirty="0"/>
              <a:t>1479. Bartolomé Bermejo. Cristo en el Paraíso. MNAC.</a:t>
            </a:r>
          </a:p>
        </p:txBody>
      </p:sp>
      <p:pic>
        <p:nvPicPr>
          <p:cNvPr id="4" name="Imagen 3">
            <a:extLst>
              <a:ext uri="{FF2B5EF4-FFF2-40B4-BE49-F238E27FC236}">
                <a16:creationId xmlns:a16="http://schemas.microsoft.com/office/drawing/2014/main" id="{19399561-3EAE-4D0B-9B96-F9F489AE9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1021" y="0"/>
            <a:ext cx="4500979"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65273" cy="5869420"/>
          </a:xfrm>
        </p:spPr>
        <p:txBody>
          <a:bodyPr anchor="t">
            <a:normAutofit/>
          </a:bodyPr>
          <a:lstStyle/>
          <a:p>
            <a:r>
              <a:rPr lang="es-ES" sz="2800" b="1" dirty="0"/>
              <a:t>1479. Bartolomé Bermejo. Resurrección. MNAC.</a:t>
            </a:r>
          </a:p>
        </p:txBody>
      </p:sp>
      <p:pic>
        <p:nvPicPr>
          <p:cNvPr id="4" name="Imagen 3">
            <a:extLst>
              <a:ext uri="{FF2B5EF4-FFF2-40B4-BE49-F238E27FC236}">
                <a16:creationId xmlns:a16="http://schemas.microsoft.com/office/drawing/2014/main" id="{A383E700-E27F-4F40-865D-499765A1D8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1856" y="0"/>
            <a:ext cx="5250144"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54982" cy="5869420"/>
          </a:xfrm>
        </p:spPr>
        <p:txBody>
          <a:bodyPr anchor="t">
            <a:normAutofit/>
          </a:bodyPr>
          <a:lstStyle/>
          <a:p>
            <a:r>
              <a:rPr lang="es-ES" sz="2800" b="1" dirty="0"/>
              <a:t>1479. Bartolomé Bermejo. Ascensión. MNAC.</a:t>
            </a:r>
          </a:p>
        </p:txBody>
      </p:sp>
      <p:pic>
        <p:nvPicPr>
          <p:cNvPr id="4" name="Imagen 3">
            <a:extLst>
              <a:ext uri="{FF2B5EF4-FFF2-40B4-BE49-F238E27FC236}">
                <a16:creationId xmlns:a16="http://schemas.microsoft.com/office/drawing/2014/main" id="{C8441543-9F1B-4F92-A626-D520BB5D36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7509" y="0"/>
            <a:ext cx="4504491" cy="6858000"/>
          </a:xfrm>
          <a:prstGeom prst="rect">
            <a:avLst/>
          </a:prstGeom>
        </p:spPr>
      </p:pic>
    </p:spTree>
    <p:extLst>
      <p:ext uri="{BB962C8B-B14F-4D97-AF65-F5344CB8AC3E}">
        <p14:creationId xmlns:p14="http://schemas.microsoft.com/office/powerpoint/2010/main" val="2868176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43418" cy="5869420"/>
          </a:xfrm>
        </p:spPr>
        <p:txBody>
          <a:bodyPr anchor="t">
            <a:normAutofit/>
          </a:bodyPr>
          <a:lstStyle/>
          <a:p>
            <a:r>
              <a:rPr lang="pt-BR" sz="2800" b="1" dirty="0"/>
              <a:t>1479. </a:t>
            </a:r>
            <a:r>
              <a:rPr lang="pt-BR" sz="2800" b="1" dirty="0" err="1"/>
              <a:t>Bartolomé</a:t>
            </a:r>
            <a:r>
              <a:rPr lang="pt-BR" sz="2800" b="1" dirty="0"/>
              <a:t> </a:t>
            </a:r>
            <a:r>
              <a:rPr lang="pt-BR" sz="2800" b="1" dirty="0" err="1"/>
              <a:t>Bermejo</a:t>
            </a:r>
            <a:r>
              <a:rPr lang="pt-BR" sz="2800" b="1" dirty="0"/>
              <a:t>. Fernando I de Castilla </a:t>
            </a:r>
            <a:r>
              <a:rPr lang="pt-BR" sz="2800" b="1" dirty="0" err="1"/>
              <a:t>acogiendo</a:t>
            </a:r>
            <a:r>
              <a:rPr lang="pt-BR" sz="2800" b="1" dirty="0"/>
              <a:t> a Santo Domingo de Silos. </a:t>
            </a:r>
            <a:br>
              <a:rPr lang="pt-BR" sz="2800" b="1" dirty="0"/>
            </a:br>
            <a:br>
              <a:rPr lang="pt-BR" sz="2800" b="1" dirty="0"/>
            </a:br>
            <a:r>
              <a:rPr lang="es-ES" sz="2400" b="0" i="0" dirty="0">
                <a:effectLst/>
                <a:latin typeface="+mn-lt"/>
              </a:rPr>
              <a:t>Perteneció, como el </a:t>
            </a:r>
            <a:r>
              <a:rPr lang="es-ES" sz="2400" b="0" i="1" dirty="0">
                <a:effectLst/>
                <a:latin typeface="+mn-lt"/>
              </a:rPr>
              <a:t>Santo Domingo de Silos</a:t>
            </a:r>
            <a:r>
              <a:rPr lang="es-ES" sz="2400" b="0" i="0" dirty="0">
                <a:effectLst/>
                <a:latin typeface="+mn-lt"/>
              </a:rPr>
              <a:t> de Bermejo (</a:t>
            </a:r>
            <a:r>
              <a:rPr lang="es-ES" sz="2400" b="0" i="0" strike="noStrike" dirty="0">
                <a:effectLst/>
                <a:latin typeface="+mn-lt"/>
              </a:rPr>
              <a:t>P01323</a:t>
            </a:r>
            <a:r>
              <a:rPr lang="es-ES" sz="2400" b="0" i="0" dirty="0">
                <a:effectLst/>
                <a:latin typeface="+mn-lt"/>
              </a:rPr>
              <a:t>), al retablo de la iglesia de Santo Domingo de Silos de </a:t>
            </a:r>
            <a:r>
              <a:rPr lang="es-ES" sz="2400" b="0" i="0" strike="noStrike" dirty="0">
                <a:effectLst/>
                <a:latin typeface="+mn-lt"/>
              </a:rPr>
              <a:t>Daroca</a:t>
            </a:r>
            <a:r>
              <a:rPr lang="es-ES" sz="2400" b="0" i="0" dirty="0">
                <a:effectLst/>
                <a:latin typeface="+mn-lt"/>
              </a:rPr>
              <a:t> (</a:t>
            </a:r>
            <a:r>
              <a:rPr lang="es-ES" sz="2400" b="0" i="0" strike="noStrike" dirty="0">
                <a:effectLst/>
                <a:latin typeface="+mn-lt"/>
              </a:rPr>
              <a:t>Zaragoza</a:t>
            </a:r>
            <a:r>
              <a:rPr lang="es-ES" sz="2400" b="0" i="0" dirty="0">
                <a:effectLst/>
                <a:latin typeface="+mn-lt"/>
              </a:rPr>
              <a:t>). </a:t>
            </a:r>
            <a:br>
              <a:rPr lang="es-ES" sz="2400" b="0" i="0" dirty="0">
                <a:effectLst/>
                <a:latin typeface="+mn-lt"/>
              </a:rPr>
            </a:br>
            <a:r>
              <a:rPr lang="es-ES" sz="2400" b="0" i="0" dirty="0">
                <a:effectLst/>
                <a:latin typeface="+mn-lt"/>
              </a:rPr>
              <a:t>Es una de las dos historias del santo que se representan en la calle lateral izquierda, realizada en colaboración con Bernat. </a:t>
            </a:r>
            <a:br>
              <a:rPr lang="es-ES" sz="2400" b="0" i="0" dirty="0">
                <a:effectLst/>
                <a:latin typeface="+mn-lt"/>
              </a:rPr>
            </a:br>
            <a:r>
              <a:rPr lang="es-ES" sz="2400" b="0" i="0" dirty="0">
                <a:effectLst/>
                <a:latin typeface="+mn-lt"/>
              </a:rPr>
              <a:t>El rey de </a:t>
            </a:r>
            <a:r>
              <a:rPr lang="es-ES" sz="2400" b="0" i="0" strike="noStrike" dirty="0">
                <a:effectLst/>
                <a:latin typeface="+mn-lt"/>
              </a:rPr>
              <a:t>Castilla</a:t>
            </a:r>
            <a:r>
              <a:rPr lang="es-ES" sz="2400" b="0" i="0" dirty="0">
                <a:effectLst/>
                <a:latin typeface="+mn-lt"/>
              </a:rPr>
              <a:t>, acompañado de su Corte, recibió a las puertas de </a:t>
            </a:r>
            <a:r>
              <a:rPr lang="es-ES" sz="2400" b="0" i="0" strike="noStrike" dirty="0">
                <a:effectLst/>
                <a:latin typeface="+mn-lt"/>
              </a:rPr>
              <a:t>Burgos</a:t>
            </a:r>
            <a:r>
              <a:rPr lang="es-ES" sz="2400" b="0" i="0" dirty="0">
                <a:effectLst/>
                <a:latin typeface="+mn-lt"/>
              </a:rPr>
              <a:t> al santo, huido del monasterio riojano de </a:t>
            </a:r>
            <a:r>
              <a:rPr lang="es-ES" sz="2400" b="0" i="0" strike="noStrike" dirty="0">
                <a:effectLst/>
                <a:latin typeface="+mn-lt"/>
              </a:rPr>
              <a:t>San Millán de Suso</a:t>
            </a:r>
            <a:r>
              <a:rPr lang="es-ES" sz="2400" b="0" i="0" dirty="0">
                <a:effectLst/>
                <a:latin typeface="+mn-lt"/>
              </a:rPr>
              <a:t> tras enfrentarse con el rey don García de </a:t>
            </a:r>
            <a:r>
              <a:rPr lang="es-ES" sz="2400" b="0" i="0" strike="noStrike" dirty="0">
                <a:effectLst/>
                <a:latin typeface="+mn-lt"/>
              </a:rPr>
              <a:t>Nájera</a:t>
            </a:r>
            <a:r>
              <a:rPr lang="es-ES" sz="2400" b="0" i="0" dirty="0">
                <a:effectLst/>
                <a:latin typeface="+mn-lt"/>
              </a:rPr>
              <a:t>, y le nombró abad del </a:t>
            </a:r>
            <a:r>
              <a:rPr lang="es-ES" sz="2400" b="0" i="0" strike="noStrike" dirty="0">
                <a:effectLst/>
                <a:latin typeface="+mn-lt"/>
              </a:rPr>
              <a:t>Monasterio de Silos</a:t>
            </a:r>
            <a:r>
              <a:rPr lang="es-ES" sz="2400" b="0" i="0" dirty="0">
                <a:effectLst/>
                <a:latin typeface="+mn-lt"/>
              </a:rPr>
              <a:t> </a:t>
            </a:r>
            <a:br>
              <a:rPr lang="es-ES" sz="2400" b="0" i="0" dirty="0">
                <a:effectLst/>
                <a:latin typeface="+mn-lt"/>
              </a:rPr>
            </a:br>
            <a:r>
              <a:rPr lang="es-ES" sz="2400" b="0" i="0" dirty="0">
                <a:effectLst/>
                <a:latin typeface="+mn-lt"/>
              </a:rPr>
              <a:t>(Texto extractado de: </a:t>
            </a:r>
            <a:r>
              <a:rPr lang="es-ES" sz="2400" b="0" i="1" strike="noStrike" dirty="0">
                <a:effectLst/>
                <a:latin typeface="+mn-lt"/>
              </a:rPr>
              <a:t>Pintura española</a:t>
            </a:r>
            <a:r>
              <a:rPr lang="es-ES" sz="2400" b="0" i="1" dirty="0">
                <a:effectLst/>
                <a:latin typeface="+mn-lt"/>
              </a:rPr>
              <a:t> del Románico al Renacimiento,</a:t>
            </a:r>
            <a:r>
              <a:rPr lang="es-ES" sz="2400" b="0" i="0" dirty="0">
                <a:effectLst/>
                <a:latin typeface="+mn-lt"/>
              </a:rPr>
              <a:t> </a:t>
            </a:r>
            <a:r>
              <a:rPr lang="es-ES" sz="2400" b="0" i="0" strike="noStrike" dirty="0">
                <a:effectLst/>
                <a:latin typeface="+mn-lt"/>
              </a:rPr>
              <a:t>Museo Nacional del Prado</a:t>
            </a:r>
            <a:r>
              <a:rPr lang="es-ES" sz="2400" b="0" i="0" dirty="0">
                <a:effectLst/>
                <a:latin typeface="+mn-lt"/>
              </a:rPr>
              <a:t>, 2010, p. 34).</a:t>
            </a:r>
            <a:endParaRPr lang="es-ES" sz="2800" b="1" dirty="0">
              <a:latin typeface="+mn-lt"/>
            </a:endParaRPr>
          </a:p>
        </p:txBody>
      </p:sp>
      <p:pic>
        <p:nvPicPr>
          <p:cNvPr id="7" name="Imagen 6">
            <a:extLst>
              <a:ext uri="{FF2B5EF4-FFF2-40B4-BE49-F238E27FC236}">
                <a16:creationId xmlns:a16="http://schemas.microsoft.com/office/drawing/2014/main" id="{ECF43E23-D559-48A6-B024-E6F62BEF64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6036" y="0"/>
            <a:ext cx="4435964" cy="6858000"/>
          </a:xfrm>
          <a:prstGeom prst="rect">
            <a:avLst/>
          </a:prstGeom>
        </p:spPr>
      </p:pic>
    </p:spTree>
    <p:extLst>
      <p:ext uri="{BB962C8B-B14F-4D97-AF65-F5344CB8AC3E}">
        <p14:creationId xmlns:p14="http://schemas.microsoft.com/office/powerpoint/2010/main" val="942117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54982" cy="5869420"/>
          </a:xfrm>
        </p:spPr>
        <p:txBody>
          <a:bodyPr anchor="t">
            <a:normAutofit/>
          </a:bodyPr>
          <a:lstStyle/>
          <a:p>
            <a:r>
              <a:rPr lang="pt-BR" sz="2800" b="1" dirty="0"/>
              <a:t>1479. </a:t>
            </a:r>
            <a:r>
              <a:rPr lang="pt-BR" sz="2800" b="1" dirty="0" err="1"/>
              <a:t>Bartolomé</a:t>
            </a:r>
            <a:r>
              <a:rPr lang="pt-BR" sz="2800" b="1" dirty="0"/>
              <a:t> </a:t>
            </a:r>
            <a:r>
              <a:rPr lang="pt-BR" sz="2800" b="1" dirty="0" err="1"/>
              <a:t>Bermejo</a:t>
            </a:r>
            <a:r>
              <a:rPr lang="pt-BR" sz="2800" b="1" dirty="0"/>
              <a:t>. </a:t>
            </a:r>
            <a:r>
              <a:rPr lang="pt-BR" sz="2800" b="1" dirty="0" err="1"/>
              <a:t>Muerte</a:t>
            </a:r>
            <a:r>
              <a:rPr lang="pt-BR" sz="2800" b="1" dirty="0"/>
              <a:t> de Santo Domingo de Silos. </a:t>
            </a:r>
            <a:r>
              <a:rPr lang="pt-BR" sz="2800" b="1" dirty="0" err="1"/>
              <a:t>Colección</a:t>
            </a:r>
            <a:r>
              <a:rPr lang="pt-BR" sz="2800" b="1" dirty="0"/>
              <a:t> particular.</a:t>
            </a:r>
            <a:endParaRPr lang="es-ES" sz="2800" b="1" dirty="0"/>
          </a:p>
        </p:txBody>
      </p:sp>
      <p:pic>
        <p:nvPicPr>
          <p:cNvPr id="5" name="Imagen 4">
            <a:extLst>
              <a:ext uri="{FF2B5EF4-FFF2-40B4-BE49-F238E27FC236}">
                <a16:creationId xmlns:a16="http://schemas.microsoft.com/office/drawing/2014/main" id="{0A1DFB26-EC74-41CA-AE72-D74FC4F1E0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4740" y="0"/>
            <a:ext cx="4697260" cy="6858000"/>
          </a:xfrm>
          <a:prstGeom prst="rect">
            <a:avLst/>
          </a:prstGeom>
        </p:spPr>
      </p:pic>
    </p:spTree>
    <p:extLst>
      <p:ext uri="{BB962C8B-B14F-4D97-AF65-F5344CB8AC3E}">
        <p14:creationId xmlns:p14="http://schemas.microsoft.com/office/powerpoint/2010/main" val="2856324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530437" cy="5869420"/>
          </a:xfrm>
        </p:spPr>
        <p:txBody>
          <a:bodyPr anchor="t">
            <a:normAutofit/>
          </a:bodyPr>
          <a:lstStyle/>
          <a:p>
            <a:r>
              <a:rPr lang="es-ES" sz="2800" b="1" dirty="0"/>
              <a:t>1483. Bartolomé Bermejo. El Descendimiento. Museo de Zaragoza.</a:t>
            </a:r>
          </a:p>
        </p:txBody>
      </p:sp>
      <p:pic>
        <p:nvPicPr>
          <p:cNvPr id="4" name="Imagen 3">
            <a:extLst>
              <a:ext uri="{FF2B5EF4-FFF2-40B4-BE49-F238E27FC236}">
                <a16:creationId xmlns:a16="http://schemas.microsoft.com/office/drawing/2014/main" id="{6646708F-2B1E-47C1-8644-DBAE6CDFD0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257" y="1"/>
            <a:ext cx="6871743" cy="6858000"/>
          </a:xfrm>
          <a:prstGeom prst="rect">
            <a:avLst/>
          </a:prstGeom>
        </p:spPr>
      </p:pic>
    </p:spTree>
    <p:extLst>
      <p:ext uri="{BB962C8B-B14F-4D97-AF65-F5344CB8AC3E}">
        <p14:creationId xmlns:p14="http://schemas.microsoft.com/office/powerpoint/2010/main" val="4073284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4502727" cy="5869420"/>
          </a:xfrm>
        </p:spPr>
        <p:txBody>
          <a:bodyPr anchor="t">
            <a:normAutofit/>
          </a:bodyPr>
          <a:lstStyle/>
          <a:p>
            <a:r>
              <a:rPr lang="pt-BR" sz="2800" b="1" dirty="0"/>
              <a:t>1483. </a:t>
            </a:r>
            <a:r>
              <a:rPr lang="pt-BR" sz="2800" b="1" dirty="0" err="1"/>
              <a:t>Bartolomé</a:t>
            </a:r>
            <a:r>
              <a:rPr lang="pt-BR" sz="2800" b="1" dirty="0"/>
              <a:t> </a:t>
            </a:r>
            <a:r>
              <a:rPr lang="pt-BR" sz="2800" b="1" dirty="0" err="1"/>
              <a:t>Bermejo</a:t>
            </a:r>
            <a:r>
              <a:rPr lang="pt-BR" sz="2800" b="1" dirty="0"/>
              <a:t>. Santa Faz.</a:t>
            </a:r>
            <a:r>
              <a:rPr lang="es-ES" sz="2800" b="1" dirty="0"/>
              <a:t> Capilla Real de Granada.</a:t>
            </a:r>
          </a:p>
        </p:txBody>
      </p:sp>
      <p:pic>
        <p:nvPicPr>
          <p:cNvPr id="4" name="Imagen 3">
            <a:extLst>
              <a:ext uri="{FF2B5EF4-FFF2-40B4-BE49-F238E27FC236}">
                <a16:creationId xmlns:a16="http://schemas.microsoft.com/office/drawing/2014/main" id="{9D3120FD-D9E6-4F1C-A953-D077F413F9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8218" y="0"/>
            <a:ext cx="7203782" cy="6858000"/>
          </a:xfrm>
          <a:prstGeom prst="rect">
            <a:avLst/>
          </a:prstGeom>
        </p:spPr>
      </p:pic>
    </p:spTree>
    <p:extLst>
      <p:ext uri="{BB962C8B-B14F-4D97-AF65-F5344CB8AC3E}">
        <p14:creationId xmlns:p14="http://schemas.microsoft.com/office/powerpoint/2010/main" val="35177896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86946" cy="5869420"/>
          </a:xfrm>
        </p:spPr>
        <p:txBody>
          <a:bodyPr anchor="t">
            <a:normAutofit/>
          </a:bodyPr>
          <a:lstStyle/>
          <a:p>
            <a:r>
              <a:rPr lang="es-ES" sz="2800" dirty="0"/>
              <a:t>1483. Bartolomé Bermejo. Retrato de Isabel la Católica. Palacio Real de Madrid.</a:t>
            </a:r>
          </a:p>
        </p:txBody>
      </p:sp>
      <p:pic>
        <p:nvPicPr>
          <p:cNvPr id="4" name="Imagen 3">
            <a:extLst>
              <a:ext uri="{FF2B5EF4-FFF2-40B4-BE49-F238E27FC236}">
                <a16:creationId xmlns:a16="http://schemas.microsoft.com/office/drawing/2014/main" id="{D23990AD-3D49-45AB-A244-61503875B5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429" y="0"/>
            <a:ext cx="4898571" cy="6858000"/>
          </a:xfrm>
          <a:prstGeom prst="rect">
            <a:avLst/>
          </a:prstGeom>
        </p:spPr>
      </p:pic>
    </p:spTree>
    <p:extLst>
      <p:ext uri="{BB962C8B-B14F-4D97-AF65-F5344CB8AC3E}">
        <p14:creationId xmlns:p14="http://schemas.microsoft.com/office/powerpoint/2010/main" val="3670473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294909" cy="5869420"/>
          </a:xfrm>
        </p:spPr>
        <p:txBody>
          <a:bodyPr anchor="t">
            <a:normAutofit/>
          </a:bodyPr>
          <a:lstStyle/>
          <a:p>
            <a:r>
              <a:rPr lang="es-ES" sz="2800" b="1" dirty="0"/>
              <a:t>1483. Bartolomé Bermejo. Adoración de los magos. Capilla Real de Granada.</a:t>
            </a:r>
          </a:p>
        </p:txBody>
      </p:sp>
      <p:pic>
        <p:nvPicPr>
          <p:cNvPr id="4" name="Imagen 3">
            <a:extLst>
              <a:ext uri="{FF2B5EF4-FFF2-40B4-BE49-F238E27FC236}">
                <a16:creationId xmlns:a16="http://schemas.microsoft.com/office/drawing/2014/main" id="{947B1D0B-306E-4B8A-8869-D5C0090FE8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8240" y="0"/>
            <a:ext cx="7223760"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24400" cy="5869420"/>
          </a:xfrm>
        </p:spPr>
        <p:txBody>
          <a:bodyPr anchor="t">
            <a:normAutofit/>
          </a:bodyPr>
          <a:lstStyle/>
          <a:p>
            <a:r>
              <a:rPr lang="fr-FR" sz="2800" b="1" dirty="0"/>
              <a:t>1484. Bartolomé Bermejo y Martín </a:t>
            </a:r>
            <a:r>
              <a:rPr lang="fr-FR" sz="2800" b="1" dirty="0" err="1"/>
              <a:t>Bernat</a:t>
            </a:r>
            <a:r>
              <a:rPr lang="fr-FR" sz="2800" b="1" dirty="0"/>
              <a:t>. </a:t>
            </a:r>
            <a:r>
              <a:rPr lang="fr-FR" sz="2800" b="1" dirty="0" err="1"/>
              <a:t>Hipotética</a:t>
            </a:r>
            <a:r>
              <a:rPr lang="fr-FR" sz="2800" b="1" dirty="0"/>
              <a:t> </a:t>
            </a:r>
            <a:r>
              <a:rPr lang="fr-FR" sz="2800" b="1" dirty="0" err="1"/>
              <a:t>reconstrucción</a:t>
            </a:r>
            <a:r>
              <a:rPr lang="fr-FR" sz="2800" b="1" dirty="0"/>
              <a:t> </a:t>
            </a:r>
            <a:r>
              <a:rPr lang="fr-FR" sz="2800" b="1" dirty="0" err="1"/>
              <a:t>del</a:t>
            </a:r>
            <a:r>
              <a:rPr lang="fr-FR" sz="2800" b="1" dirty="0"/>
              <a:t> </a:t>
            </a:r>
            <a:r>
              <a:rPr lang="fr-FR" sz="2800" b="1" dirty="0" err="1"/>
              <a:t>retablo</a:t>
            </a:r>
            <a:r>
              <a:rPr lang="fr-FR" sz="2800" b="1" dirty="0"/>
              <a:t> de la </a:t>
            </a:r>
            <a:r>
              <a:rPr lang="fr-FR" sz="2800" b="1" dirty="0" err="1"/>
              <a:t>Virgen</a:t>
            </a:r>
            <a:r>
              <a:rPr lang="fr-FR" sz="2800" b="1" dirty="0"/>
              <a:t> de la </a:t>
            </a:r>
            <a:r>
              <a:rPr lang="fr-FR" sz="2800" b="1" dirty="0" err="1"/>
              <a:t>Misericordia</a:t>
            </a:r>
            <a:r>
              <a:rPr lang="fr-FR" sz="2800" b="1" dirty="0"/>
              <a:t>. </a:t>
            </a:r>
            <a:endParaRPr lang="es-ES" sz="2800" b="1" dirty="0"/>
          </a:p>
        </p:txBody>
      </p:sp>
      <p:pic>
        <p:nvPicPr>
          <p:cNvPr id="4" name="Imagen 3">
            <a:extLst>
              <a:ext uri="{FF2B5EF4-FFF2-40B4-BE49-F238E27FC236}">
                <a16:creationId xmlns:a16="http://schemas.microsoft.com/office/drawing/2014/main" id="{85DE26E7-EFE7-4E37-857A-DAB5BA7FCC77}"/>
              </a:ext>
            </a:extLst>
          </p:cNvPr>
          <p:cNvPicPr>
            <a:picLocks noChangeAspect="1"/>
          </p:cNvPicPr>
          <p:nvPr/>
        </p:nvPicPr>
        <p:blipFill>
          <a:blip r:embed="rId2"/>
          <a:stretch>
            <a:fillRect/>
          </a:stretch>
        </p:blipFill>
        <p:spPr>
          <a:xfrm>
            <a:off x="5916707" y="1"/>
            <a:ext cx="6275293" cy="6858000"/>
          </a:xfrm>
          <a:prstGeom prst="rect">
            <a:avLst/>
          </a:prstGeom>
        </p:spPr>
      </p:pic>
    </p:spTree>
    <p:extLst>
      <p:ext uri="{BB962C8B-B14F-4D97-AF65-F5344CB8AC3E}">
        <p14:creationId xmlns:p14="http://schemas.microsoft.com/office/powerpoint/2010/main" val="4146208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10400" cy="5869420"/>
          </a:xfrm>
        </p:spPr>
        <p:txBody>
          <a:bodyPr anchor="t">
            <a:normAutofit/>
          </a:bodyPr>
          <a:lstStyle/>
          <a:p>
            <a:r>
              <a:rPr lang="fr-FR" sz="2800" dirty="0"/>
              <a:t>1484. Bartolomé Bermejo y Martín </a:t>
            </a:r>
            <a:r>
              <a:rPr lang="fr-FR" sz="2800" dirty="0" err="1"/>
              <a:t>Bernat</a:t>
            </a:r>
            <a:r>
              <a:rPr lang="fr-FR" sz="2800" dirty="0"/>
              <a:t>. </a:t>
            </a:r>
            <a:r>
              <a:rPr lang="fr-FR" sz="2800" dirty="0" err="1"/>
              <a:t>Virgen</a:t>
            </a:r>
            <a:r>
              <a:rPr lang="fr-FR" sz="2800" dirty="0"/>
              <a:t> de la </a:t>
            </a:r>
            <a:r>
              <a:rPr lang="fr-FR" sz="2800" dirty="0" err="1"/>
              <a:t>Misericordia</a:t>
            </a:r>
            <a:r>
              <a:rPr lang="fr-FR" sz="2800" dirty="0"/>
              <a:t>. Grand Rapids Art Museum, Michigan.</a:t>
            </a:r>
            <a:endParaRPr lang="es-ES" sz="2800" dirty="0"/>
          </a:p>
        </p:txBody>
      </p:sp>
      <p:pic>
        <p:nvPicPr>
          <p:cNvPr id="4" name="Imagen 3">
            <a:extLst>
              <a:ext uri="{FF2B5EF4-FFF2-40B4-BE49-F238E27FC236}">
                <a16:creationId xmlns:a16="http://schemas.microsoft.com/office/drawing/2014/main" id="{9333F9F3-4557-4DA1-8CD6-35192618C3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365" y="39061"/>
            <a:ext cx="4225636" cy="6818939"/>
          </a:xfrm>
          <a:prstGeom prst="rect">
            <a:avLst/>
          </a:prstGeom>
        </p:spPr>
      </p:pic>
    </p:spTree>
    <p:extLst>
      <p:ext uri="{BB962C8B-B14F-4D97-AF65-F5344CB8AC3E}">
        <p14:creationId xmlns:p14="http://schemas.microsoft.com/office/powerpoint/2010/main" val="1399585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92291" cy="5869420"/>
          </a:xfrm>
        </p:spPr>
        <p:txBody>
          <a:bodyPr anchor="t">
            <a:normAutofit/>
          </a:bodyPr>
          <a:lstStyle/>
          <a:p>
            <a:r>
              <a:rPr lang="es-ES" sz="2800" b="1" dirty="0"/>
              <a:t>1484. Bartolomé Bermejo y Martín Bernat. Milagro de la Virgen de las Nieves. Colección Laia Bosch de Bilbao.</a:t>
            </a:r>
            <a:br>
              <a:rPr lang="es-ES" sz="2800" dirty="0"/>
            </a:br>
            <a:br>
              <a:rPr lang="es-ES" sz="2800" dirty="0"/>
            </a:br>
            <a:r>
              <a:rPr lang="es-ES" sz="2400" dirty="0">
                <a:latin typeface="Times New Roman" panose="02020603050405020304" pitchFamily="18" charset="0"/>
                <a:cs typeface="Times New Roman" panose="02020603050405020304" pitchFamily="18" charset="0"/>
              </a:rPr>
              <a:t>La segunda advocación de la capilla de Lobera era la del Milagro de la nieve, el extraordinario acontecimiento que desencadenó la fundación de Santa María la Mayor de Roma.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Por razones que desconocemos, Bermejo eludió buena parte de sus obligaciones contractuales y dejó a Bernat la mayor parte del trabajo pictórico.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En esta tabla destaca la profusión de relieves de yeso dorados (en mitras, coronas o capas), una fórmula artesanal característica del taller de Bernat.</a:t>
            </a:r>
            <a:endParaRPr lang="es-ES" sz="2800"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8820F1CE-A80D-4E0D-8F74-CE7C39FC66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8364" y="0"/>
            <a:ext cx="3463636" cy="6858000"/>
          </a:xfrm>
          <a:prstGeom prst="rect">
            <a:avLst/>
          </a:prstGeom>
        </p:spPr>
      </p:pic>
    </p:spTree>
    <p:extLst>
      <p:ext uri="{BB962C8B-B14F-4D97-AF65-F5344CB8AC3E}">
        <p14:creationId xmlns:p14="http://schemas.microsoft.com/office/powerpoint/2010/main" val="32294521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13964" cy="5869420"/>
          </a:xfrm>
        </p:spPr>
        <p:txBody>
          <a:bodyPr anchor="t">
            <a:normAutofit/>
          </a:bodyPr>
          <a:lstStyle/>
          <a:p>
            <a:r>
              <a:rPr lang="es-ES" sz="2800" b="1" dirty="0"/>
              <a:t>1485. Bartolomé Bermejo. Santo obispo o San Benito de Nursia o San Agustín. The Art </a:t>
            </a:r>
            <a:r>
              <a:rPr lang="es-ES" sz="2800" b="1" dirty="0" err="1"/>
              <a:t>Institute</a:t>
            </a:r>
            <a:r>
              <a:rPr lang="es-ES" sz="2800" b="1" dirty="0"/>
              <a:t> of Chicago.</a:t>
            </a:r>
            <a:br>
              <a:rPr lang="es-ES" sz="2800" b="1" dirty="0"/>
            </a:br>
            <a:br>
              <a:rPr lang="es-ES" sz="2800" b="1" dirty="0"/>
            </a:br>
            <a:r>
              <a:rPr lang="es-ES" sz="2400" dirty="0">
                <a:latin typeface="Times New Roman" panose="02020603050405020304" pitchFamily="18" charset="0"/>
                <a:cs typeface="Times New Roman" panose="02020603050405020304" pitchFamily="18" charset="0"/>
              </a:rPr>
              <a:t>Este santo obispo es seguramente san Benito, representado en el momento de redactar su célebre regla monástica.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A su alrededor, un universo de objetos ha sido recreado con gran verismo y llamativos efectos lumínicos.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Al fondo, en el claustro, un monje sopla para avivar un fuego, cuyo resplandor se extiende por toda la cocina, mientras otro contempla unas plantas del patio. </a:t>
            </a:r>
            <a:br>
              <a:rPr lang="es-ES" sz="2400" dirty="0">
                <a:latin typeface="Times New Roman" panose="02020603050405020304" pitchFamily="18" charset="0"/>
                <a:cs typeface="Times New Roman" panose="02020603050405020304" pitchFamily="18" charset="0"/>
              </a:rPr>
            </a:br>
            <a:r>
              <a:rPr lang="es-ES" sz="2400" dirty="0">
                <a:latin typeface="Times New Roman" panose="02020603050405020304" pitchFamily="18" charset="0"/>
                <a:cs typeface="Times New Roman" panose="02020603050405020304" pitchFamily="18" charset="0"/>
              </a:rPr>
              <a:t>Ambas acciones aluden a la vida monacal, activa y contemplativa, que el santo prescribió en su Regla. </a:t>
            </a:r>
            <a:endParaRPr lang="es-ES" sz="2800" b="1" dirty="0">
              <a:latin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71F1BE96-156B-4CCF-90EA-FF60AABD9C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1807" y="0"/>
            <a:ext cx="3690193" cy="6858000"/>
          </a:xfrm>
          <a:prstGeom prst="rect">
            <a:avLst/>
          </a:prstGeom>
        </p:spPr>
      </p:pic>
    </p:spTree>
    <p:extLst>
      <p:ext uri="{BB962C8B-B14F-4D97-AF65-F5344CB8AC3E}">
        <p14:creationId xmlns:p14="http://schemas.microsoft.com/office/powerpoint/2010/main" val="1952515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3228109" cy="5869420"/>
          </a:xfrm>
        </p:spPr>
        <p:txBody>
          <a:bodyPr anchor="t">
            <a:normAutofit/>
          </a:bodyPr>
          <a:lstStyle/>
          <a:p>
            <a:r>
              <a:rPr lang="es-ES" sz="2800" b="1" dirty="0"/>
              <a:t>1489. Bartolomé Bermejo. Retablo Virgen Monserrat, tabla central. Catedral de </a:t>
            </a:r>
            <a:r>
              <a:rPr lang="es-ES" sz="2800" b="1" dirty="0" err="1"/>
              <a:t>Acqui</a:t>
            </a:r>
            <a:r>
              <a:rPr lang="es-ES" sz="2800" b="1" dirty="0"/>
              <a:t> </a:t>
            </a:r>
            <a:r>
              <a:rPr lang="es-ES" sz="2800" b="1" dirty="0" err="1"/>
              <a:t>Terme</a:t>
            </a:r>
            <a:r>
              <a:rPr lang="es-ES" sz="2800" b="1" dirty="0"/>
              <a:t>.</a:t>
            </a:r>
          </a:p>
        </p:txBody>
      </p:sp>
      <p:pic>
        <p:nvPicPr>
          <p:cNvPr id="4" name="Imagen 3">
            <a:extLst>
              <a:ext uri="{FF2B5EF4-FFF2-40B4-BE49-F238E27FC236}">
                <a16:creationId xmlns:a16="http://schemas.microsoft.com/office/drawing/2014/main" id="{CFBBA33A-5833-428B-A359-834F20391B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1421" y="0"/>
            <a:ext cx="8820579" cy="6858000"/>
          </a:xfrm>
          <a:prstGeom prst="rect">
            <a:avLst/>
          </a:prstGeom>
        </p:spPr>
      </p:pic>
    </p:spTree>
    <p:extLst>
      <p:ext uri="{BB962C8B-B14F-4D97-AF65-F5344CB8AC3E}">
        <p14:creationId xmlns:p14="http://schemas.microsoft.com/office/powerpoint/2010/main" val="6406235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729661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188037" cy="5869420"/>
          </a:xfrm>
        </p:spPr>
        <p:txBody>
          <a:bodyPr anchor="t">
            <a:normAutofit/>
          </a:bodyPr>
          <a:lstStyle/>
          <a:p>
            <a:r>
              <a:rPr lang="es-ES" sz="2800" b="1" dirty="0"/>
              <a:t>1490. Bartolomé Bermejo. San Damián. Museo Nacional de Arte Antiguo, Lisboa.</a:t>
            </a:r>
          </a:p>
        </p:txBody>
      </p:sp>
      <p:pic>
        <p:nvPicPr>
          <p:cNvPr id="4" name="Imagen 3">
            <a:extLst>
              <a:ext uri="{FF2B5EF4-FFF2-40B4-BE49-F238E27FC236}">
                <a16:creationId xmlns:a16="http://schemas.microsoft.com/office/drawing/2014/main" id="{6E4F9565-DA9A-46E1-A98B-FD0B5765EE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1910" y="0"/>
            <a:ext cx="3300090" cy="6858000"/>
          </a:xfrm>
          <a:prstGeom prst="rect">
            <a:avLst/>
          </a:prstGeom>
        </p:spPr>
      </p:pic>
    </p:spTree>
    <p:extLst>
      <p:ext uri="{BB962C8B-B14F-4D97-AF65-F5344CB8AC3E}">
        <p14:creationId xmlns:p14="http://schemas.microsoft.com/office/powerpoint/2010/main" val="26327672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7088969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4" y="365124"/>
            <a:ext cx="4211782" cy="6229639"/>
          </a:xfrm>
        </p:spPr>
        <p:txBody>
          <a:bodyPr anchor="t">
            <a:normAutofit fontScale="90000"/>
          </a:bodyPr>
          <a:lstStyle/>
          <a:p>
            <a:r>
              <a:rPr lang="es-ES" sz="3100" b="1" dirty="0"/>
              <a:t>1490. Bartolomé Bermejo. La Piedad del canónigo </a:t>
            </a:r>
            <a:r>
              <a:rPr lang="es-ES" sz="3100" b="1" dirty="0" err="1"/>
              <a:t>Desplá</a:t>
            </a:r>
            <a:r>
              <a:rPr lang="es-ES" sz="3100" b="1" dirty="0"/>
              <a:t> con San Jerónimo. Catedral de Barcelona.</a:t>
            </a:r>
            <a:br>
              <a:rPr lang="es-ES" sz="2800" dirty="0"/>
            </a:br>
            <a:r>
              <a:rPr lang="es-ES" sz="2400" b="0" i="0" u="none" strike="noStrike" baseline="0" dirty="0">
                <a:latin typeface="Arial" panose="020B0604020202020204" pitchFamily="34" charset="0"/>
                <a:cs typeface="Arial" panose="020B0604020202020204" pitchFamily="34" charset="0"/>
              </a:rPr>
              <a:t>El oro, que tan preponderante papel desempeña en los cuadros anteriores, desaparece en esta </a:t>
            </a:r>
            <a:r>
              <a:rPr lang="es-ES" sz="2400" b="0" i="1" u="none" strike="noStrike" baseline="0" dirty="0">
                <a:latin typeface="Arial" panose="020B0604020202020204" pitchFamily="34" charset="0"/>
                <a:cs typeface="Arial" panose="020B0604020202020204" pitchFamily="34" charset="0"/>
              </a:rPr>
              <a:t>Piedad</a:t>
            </a:r>
            <a:r>
              <a:rPr lang="es-ES" sz="2400" b="0" i="0" u="none" strike="noStrike" baseline="0" dirty="0">
                <a:latin typeface="Arial" panose="020B0604020202020204" pitchFamily="34" charset="0"/>
                <a:cs typeface="Arial" panose="020B0604020202020204" pitchFamily="34" charset="0"/>
              </a:rPr>
              <a:t>, para dejarnos ver el paisaje más importante de mano española de la segunda mitad del siglo.</a:t>
            </a:r>
            <a:br>
              <a:rPr lang="es-ES" sz="2400" b="0" i="0" u="none" strike="noStrike" baseline="0" dirty="0">
                <a:latin typeface="Arial" panose="020B0604020202020204" pitchFamily="34" charset="0"/>
                <a:cs typeface="Arial" panose="020B0604020202020204" pitchFamily="34" charset="0"/>
              </a:rPr>
            </a:br>
            <a:r>
              <a:rPr lang="es-ES" sz="2400" b="0" i="0" u="none" strike="noStrike" baseline="0" dirty="0">
                <a:latin typeface="Arial" panose="020B0604020202020204" pitchFamily="34" charset="0"/>
                <a:cs typeface="Arial" panose="020B0604020202020204" pitchFamily="34" charset="0"/>
              </a:rPr>
              <a:t>Aunque de estilo muy personal, el </a:t>
            </a:r>
            <a:r>
              <a:rPr lang="es-ES" sz="2400" b="0" i="0" u="none" strike="noStrike" baseline="0" dirty="0" err="1">
                <a:latin typeface="Arial" panose="020B0604020202020204" pitchFamily="34" charset="0"/>
                <a:cs typeface="Arial" panose="020B0604020202020204" pitchFamily="34" charset="0"/>
              </a:rPr>
              <a:t>eyckianismo</a:t>
            </a:r>
            <a:r>
              <a:rPr lang="es-ES" sz="2400" b="0" i="0" u="none" strike="noStrike" baseline="0" dirty="0">
                <a:latin typeface="Arial" panose="020B0604020202020204" pitchFamily="34" charset="0"/>
                <a:cs typeface="Arial" panose="020B0604020202020204" pitchFamily="34" charset="0"/>
              </a:rPr>
              <a:t> de su concepción es evidente. El retrato del donante —el canónigo </a:t>
            </a:r>
            <a:r>
              <a:rPr lang="es-ES" sz="2400" b="0" i="0" u="none" strike="noStrike" baseline="0" dirty="0" err="1">
                <a:latin typeface="Arial" panose="020B0604020202020204" pitchFamily="34" charset="0"/>
                <a:cs typeface="Arial" panose="020B0604020202020204" pitchFamily="34" charset="0"/>
              </a:rPr>
              <a:t>Desplá</a:t>
            </a:r>
            <a:r>
              <a:rPr lang="es-ES" sz="2400" b="0" i="0" u="none" strike="noStrike" baseline="0" dirty="0">
                <a:latin typeface="Arial" panose="020B0604020202020204" pitchFamily="34" charset="0"/>
                <a:cs typeface="Arial" panose="020B0604020202020204" pitchFamily="34" charset="0"/>
              </a:rPr>
              <a:t>— es también jalón capital en la historia de nuestra pintura. </a:t>
            </a:r>
            <a:br>
              <a:rPr lang="es-ES" sz="2400" b="0" i="0" u="none" strike="noStrike" baseline="0" dirty="0">
                <a:latin typeface="Arial" panose="020B0604020202020204" pitchFamily="34" charset="0"/>
                <a:cs typeface="Arial" panose="020B0604020202020204" pitchFamily="34" charset="0"/>
              </a:rPr>
            </a:br>
            <a:endParaRPr lang="es-ES" sz="24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68CAB7D4-570B-430C-A72C-7A93AA1724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4567" y="0"/>
            <a:ext cx="7387433"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5F5E9A4-8524-40BD-BB6A-69574D752A8C}"/>
              </a:ext>
            </a:extLst>
          </p:cNvPr>
          <p:cNvSpPr>
            <a:spLocks noGrp="1"/>
          </p:cNvSpPr>
          <p:nvPr>
            <p:ph idx="1"/>
          </p:nvPr>
        </p:nvSpPr>
        <p:spPr>
          <a:xfrm>
            <a:off x="838200" y="166255"/>
            <a:ext cx="10515600" cy="6010708"/>
          </a:xfrm>
        </p:spPr>
        <p:txBody>
          <a:bodyPr>
            <a:normAutofit fontScale="92500" lnSpcReduction="20000"/>
          </a:bodyPr>
          <a:lstStyle/>
          <a:p>
            <a:pPr algn="l"/>
            <a:r>
              <a:rPr lang="es-ES" b="0" i="0" dirty="0">
                <a:effectLst/>
              </a:rPr>
              <a:t>La </a:t>
            </a:r>
            <a:r>
              <a:rPr lang="es-ES" b="0" i="0" strike="noStrike" dirty="0">
                <a:effectLst/>
              </a:rPr>
              <a:t>Virgen María</a:t>
            </a:r>
            <a:r>
              <a:rPr lang="es-ES" b="0" i="0" dirty="0">
                <a:effectLst/>
              </a:rPr>
              <a:t>, que muestra un gran gesto de dolor, con lágrimas, está sentada y sostiene en su regazo el cuerpo inerte de </a:t>
            </a:r>
            <a:r>
              <a:rPr lang="es-ES" b="0" i="0" strike="noStrike" dirty="0">
                <a:effectLst/>
              </a:rPr>
              <a:t>Cristo</a:t>
            </a:r>
            <a:r>
              <a:rPr lang="es-ES" b="0" i="0" dirty="0">
                <a:effectLst/>
              </a:rPr>
              <a:t>. El cuerpo de Cristo ha sido realizado minuciosamente, mostrando un gran estudio anatómico. De su costado brota sangre.</a:t>
            </a:r>
          </a:p>
          <a:p>
            <a:pPr algn="l"/>
            <a:r>
              <a:rPr lang="es-ES" b="0" i="0" dirty="0">
                <a:effectLst/>
              </a:rPr>
              <a:t>A la izquierda, aparece </a:t>
            </a:r>
            <a:r>
              <a:rPr lang="es-ES" b="0" i="0" strike="noStrike" dirty="0">
                <a:effectLst/>
              </a:rPr>
              <a:t>San Jerónimo</a:t>
            </a:r>
            <a:r>
              <a:rPr lang="es-ES" b="0" i="0" dirty="0">
                <a:effectLst/>
              </a:rPr>
              <a:t> leyendo la </a:t>
            </a:r>
            <a:r>
              <a:rPr lang="es-ES" b="0" i="0" strike="noStrike" dirty="0">
                <a:effectLst/>
              </a:rPr>
              <a:t>vulgata</a:t>
            </a:r>
            <a:r>
              <a:rPr lang="es-ES" b="0" i="0" dirty="0">
                <a:effectLst/>
              </a:rPr>
              <a:t>. El texto que está leyendo se ha representado con tal detalle que se puede conocer que se trata del pasaje en que </a:t>
            </a:r>
            <a:r>
              <a:rPr lang="es-ES" b="0" i="0" strike="noStrike" dirty="0">
                <a:effectLst/>
              </a:rPr>
              <a:t>José de Arimatea</a:t>
            </a:r>
            <a:r>
              <a:rPr lang="es-ES" b="0" i="0" dirty="0">
                <a:effectLst/>
              </a:rPr>
              <a:t> pide a </a:t>
            </a:r>
            <a:r>
              <a:rPr lang="es-ES" b="0" i="0" strike="noStrike" dirty="0">
                <a:effectLst/>
              </a:rPr>
              <a:t>Pilatos</a:t>
            </a:r>
            <a:r>
              <a:rPr lang="es-ES" b="0" i="0" dirty="0">
                <a:effectLst/>
              </a:rPr>
              <a:t> el cuerpo de cristo para sepultarlo. Hay un león dormido a los pies del santo. Se trata de un león con rasgos poco naturalistas comunes a los pintados por otros artistas de la época. Un detalle del mismo es que tiene una mosca pintada en la frente. A la derecha se encuentra el </a:t>
            </a:r>
            <a:r>
              <a:rPr lang="es-ES" b="0" i="0" strike="noStrike" dirty="0">
                <a:effectLst/>
              </a:rPr>
              <a:t>canónigo</a:t>
            </a:r>
            <a:r>
              <a:rPr lang="es-ES" b="0" i="0" dirty="0">
                <a:effectLst/>
              </a:rPr>
              <a:t> </a:t>
            </a:r>
            <a:r>
              <a:rPr lang="es-ES" b="0" i="0" dirty="0" err="1">
                <a:effectLst/>
              </a:rPr>
              <a:t>LLuís</a:t>
            </a:r>
            <a:r>
              <a:rPr lang="es-ES" b="0" i="0" dirty="0">
                <a:effectLst/>
              </a:rPr>
              <a:t> </a:t>
            </a:r>
            <a:r>
              <a:rPr lang="es-ES" b="0" i="0" dirty="0" err="1">
                <a:effectLst/>
              </a:rPr>
              <a:t>Desplá</a:t>
            </a:r>
            <a:r>
              <a:rPr lang="es-ES" b="0" i="0" dirty="0">
                <a:effectLst/>
              </a:rPr>
              <a:t>, arrodillado, con aspecto un tanto descuidado y la mirada perdida, en actitud de adoración.</a:t>
            </a:r>
          </a:p>
          <a:p>
            <a:pPr algn="l"/>
            <a:r>
              <a:rPr lang="es-ES" b="0" i="0" dirty="0">
                <a:effectLst/>
              </a:rPr>
              <a:t>Aparece también representado el </a:t>
            </a:r>
            <a:r>
              <a:rPr lang="es-ES" b="0" i="0" strike="noStrike" dirty="0">
                <a:effectLst/>
              </a:rPr>
              <a:t>Calvario</a:t>
            </a:r>
            <a:r>
              <a:rPr lang="es-ES" b="0" i="0" dirty="0">
                <a:effectLst/>
              </a:rPr>
              <a:t> y, al fondo, un paisaje y edificios. Hay un camino que conduce hasta la cruz (</a:t>
            </a:r>
            <a:r>
              <a:rPr lang="es-ES" b="0" i="0" strike="noStrike" dirty="0">
                <a:effectLst/>
              </a:rPr>
              <a:t>vía crucis</a:t>
            </a:r>
            <a:r>
              <a:rPr lang="es-ES" b="0" i="0" dirty="0">
                <a:effectLst/>
              </a:rPr>
              <a:t>). El paisaje presenta un gran realismo. La ciudad no corresponde a la época de Jesús sino que debido el autor ha querido representar una ciudad de su tiempo, tal como era habitual en la </a:t>
            </a:r>
            <a:r>
              <a:rPr lang="es-ES" b="0" i="0" strike="noStrike" dirty="0">
                <a:effectLst/>
              </a:rPr>
              <a:t>pintura flamenca</a:t>
            </a:r>
            <a:r>
              <a:rPr lang="es-ES" b="0" i="0" dirty="0">
                <a:effectLst/>
              </a:rPr>
              <a:t> del siglo XV. Los trajes tampoco se corresponden con los de la época de Cristo sino que son propios del siglo XV. Todo el cuadro está lleno de elementos simbólicos</a:t>
            </a:r>
          </a:p>
          <a:p>
            <a:endParaRPr lang="es-ES" dirty="0"/>
          </a:p>
        </p:txBody>
      </p:sp>
    </p:spTree>
    <p:extLst>
      <p:ext uri="{BB962C8B-B14F-4D97-AF65-F5344CB8AC3E}">
        <p14:creationId xmlns:p14="http://schemas.microsoft.com/office/powerpoint/2010/main" val="1624224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B147F0F-6BF9-4E0B-8E40-9E5E2FF68C16}"/>
              </a:ext>
            </a:extLst>
          </p:cNvPr>
          <p:cNvSpPr>
            <a:spLocks noGrp="1"/>
          </p:cNvSpPr>
          <p:nvPr>
            <p:ph idx="1"/>
          </p:nvPr>
        </p:nvSpPr>
        <p:spPr>
          <a:xfrm>
            <a:off x="263237" y="138545"/>
            <a:ext cx="3588328" cy="6038418"/>
          </a:xfrm>
        </p:spPr>
        <p:txBody>
          <a:bodyPr>
            <a:normAutofit/>
          </a:bodyPr>
          <a:lstStyle/>
          <a:p>
            <a:pPr marL="0" indent="0">
              <a:buNone/>
            </a:pPr>
            <a:r>
              <a:rPr lang="es-ES" sz="2400" b="0" i="0" dirty="0">
                <a:effectLst/>
              </a:rPr>
              <a:t>Las características de su obra reflejan una influencia de la </a:t>
            </a:r>
            <a:r>
              <a:rPr lang="es-ES" sz="2400" b="0" i="0" u="none" strike="noStrike" dirty="0">
                <a:effectLst/>
              </a:rPr>
              <a:t>pintura flamenca</a:t>
            </a:r>
            <a:r>
              <a:rPr lang="es-ES" sz="2400" b="0" i="0" dirty="0">
                <a:effectLst/>
              </a:rPr>
              <a:t> y, en concreto, de la que se estaba realizando en la ciudad de </a:t>
            </a:r>
            <a:r>
              <a:rPr lang="es-ES" sz="2400" b="0" i="0" u="none" strike="noStrike" dirty="0">
                <a:effectLst/>
              </a:rPr>
              <a:t>Brujas</a:t>
            </a:r>
            <a:r>
              <a:rPr lang="es-ES" sz="2400" b="0" i="0" dirty="0">
                <a:effectLst/>
              </a:rPr>
              <a:t>, aunque se desconoce si fue a través de una estancia suya en esa ciudad o a través de la obra de otros pintores. Se ha señalado la relación de la escena de </a:t>
            </a:r>
            <a:r>
              <a:rPr lang="es-ES" sz="2400" b="0" i="1" dirty="0">
                <a:effectLst/>
              </a:rPr>
              <a:t>la Piedad</a:t>
            </a:r>
            <a:r>
              <a:rPr lang="es-ES" sz="2400" b="0" i="0" dirty="0">
                <a:effectLst/>
              </a:rPr>
              <a:t> de Bermejo con otras representaciones de la Piedad realizadas por </a:t>
            </a:r>
            <a:r>
              <a:rPr lang="es-ES" sz="2400" b="0" i="0" u="none" strike="noStrike" dirty="0">
                <a:effectLst/>
              </a:rPr>
              <a:t>Rodrigo de </a:t>
            </a:r>
            <a:r>
              <a:rPr lang="es-ES" sz="2400" b="0" i="0" u="none" strike="noStrike" dirty="0" err="1">
                <a:effectLst/>
              </a:rPr>
              <a:t>Osona</a:t>
            </a:r>
            <a:r>
              <a:rPr lang="es-ES" sz="2400" b="0" i="0" dirty="0">
                <a:effectLst/>
              </a:rPr>
              <a:t> y por </a:t>
            </a:r>
            <a:r>
              <a:rPr lang="es-ES" sz="2400" b="0" i="0" u="none" strike="noStrike" dirty="0">
                <a:effectLst/>
              </a:rPr>
              <a:t>Petrus Christus.</a:t>
            </a:r>
            <a:endParaRPr lang="es-ES" sz="2400" dirty="0"/>
          </a:p>
        </p:txBody>
      </p:sp>
      <p:pic>
        <p:nvPicPr>
          <p:cNvPr id="6" name="Imagen 5">
            <a:extLst>
              <a:ext uri="{FF2B5EF4-FFF2-40B4-BE49-F238E27FC236}">
                <a16:creationId xmlns:a16="http://schemas.microsoft.com/office/drawing/2014/main" id="{D15B2924-62CB-4CEA-A7A9-3FD1790D22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7698" y="0"/>
            <a:ext cx="2750993" cy="3914165"/>
          </a:xfrm>
          <a:prstGeom prst="rect">
            <a:avLst/>
          </a:prstGeom>
        </p:spPr>
      </p:pic>
      <p:pic>
        <p:nvPicPr>
          <p:cNvPr id="8" name="Imagen 7">
            <a:extLst>
              <a:ext uri="{FF2B5EF4-FFF2-40B4-BE49-F238E27FC236}">
                <a16:creationId xmlns:a16="http://schemas.microsoft.com/office/drawing/2014/main" id="{C4B46A69-F87E-444B-8851-B418E47DB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6311" y="4156364"/>
            <a:ext cx="8125689" cy="2708563"/>
          </a:xfrm>
          <a:prstGeom prst="rect">
            <a:avLst/>
          </a:prstGeom>
        </p:spPr>
      </p:pic>
    </p:spTree>
    <p:extLst>
      <p:ext uri="{BB962C8B-B14F-4D97-AF65-F5344CB8AC3E}">
        <p14:creationId xmlns:p14="http://schemas.microsoft.com/office/powerpoint/2010/main" val="4464292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A185B05-C0B1-41D6-9ACB-D80D0ABEC4EE}"/>
              </a:ext>
            </a:extLst>
          </p:cNvPr>
          <p:cNvSpPr>
            <a:spLocks noGrp="1"/>
          </p:cNvSpPr>
          <p:nvPr>
            <p:ph idx="1"/>
          </p:nvPr>
        </p:nvSpPr>
        <p:spPr>
          <a:xfrm>
            <a:off x="838199" y="207818"/>
            <a:ext cx="10965873" cy="6289964"/>
          </a:xfrm>
        </p:spPr>
        <p:txBody>
          <a:bodyPr>
            <a:normAutofit lnSpcReduction="10000"/>
          </a:bodyPr>
          <a:lstStyle/>
          <a:p>
            <a:pPr algn="l"/>
            <a:r>
              <a:rPr lang="es-ES" b="0" i="0" dirty="0">
                <a:effectLst/>
              </a:rPr>
              <a:t>La rica iconografía de la obra hace que se hayan sugerido diferentes interpretaciones sobre su trasfondo intelectual.</a:t>
            </a:r>
          </a:p>
          <a:p>
            <a:pPr algn="l"/>
            <a:r>
              <a:rPr lang="es-ES" b="0" i="0" dirty="0">
                <a:effectLst/>
              </a:rPr>
              <a:t>Con respecto a la presencia de </a:t>
            </a:r>
            <a:r>
              <a:rPr lang="es-ES" b="0" i="0" u="none" strike="noStrike" dirty="0">
                <a:effectLst/>
              </a:rPr>
              <a:t>San Jerónimo</a:t>
            </a:r>
            <a:r>
              <a:rPr lang="es-ES" b="0" i="0" dirty="0">
                <a:effectLst/>
              </a:rPr>
              <a:t>, este santo debió ser elegido por su importancia en la difusión del cristianismo al ser traductor de la Biblia desde el hebreo al latín y por tanto fue el que proporcionó a </a:t>
            </a:r>
            <a:r>
              <a:rPr lang="es-ES" b="0" i="0" dirty="0" err="1">
                <a:effectLst/>
              </a:rPr>
              <a:t>Desplá</a:t>
            </a:r>
            <a:r>
              <a:rPr lang="es-ES" b="0" i="0" dirty="0">
                <a:effectLst/>
              </a:rPr>
              <a:t> su visión de la </a:t>
            </a:r>
            <a:r>
              <a:rPr lang="es-ES" b="0" i="0" u="none" strike="noStrike" dirty="0">
                <a:effectLst/>
              </a:rPr>
              <a:t>pasión de Cristo</a:t>
            </a:r>
            <a:r>
              <a:rPr lang="es-ES" b="0" i="0" dirty="0">
                <a:effectLst/>
              </a:rPr>
              <a:t>. Otra posibilidad que se ha señalado es que fuera una alusión al humanista </a:t>
            </a:r>
            <a:r>
              <a:rPr lang="es-ES" b="0" i="0" u="none" strike="noStrike" dirty="0">
                <a:effectLst/>
              </a:rPr>
              <a:t>Jeroni Pau</a:t>
            </a:r>
            <a:r>
              <a:rPr lang="es-ES" b="0" i="0" dirty="0">
                <a:effectLst/>
              </a:rPr>
              <a:t>.</a:t>
            </a:r>
          </a:p>
          <a:p>
            <a:pPr algn="l"/>
            <a:r>
              <a:rPr lang="es-ES" b="0" i="0" dirty="0">
                <a:effectLst/>
              </a:rPr>
              <a:t>En la parte superior izquierda se representa un área rocosa que se ha interpretado como el </a:t>
            </a:r>
            <a:r>
              <a:rPr lang="es-ES" b="0" i="0" u="none" strike="noStrike" dirty="0">
                <a:effectLst/>
              </a:rPr>
              <a:t>Santo Sepulcro</a:t>
            </a:r>
            <a:r>
              <a:rPr lang="es-ES" b="0" i="0" dirty="0">
                <a:effectLst/>
              </a:rPr>
              <a:t>. En la puerta aparece una figura que podría ser </a:t>
            </a:r>
            <a:r>
              <a:rPr lang="es-ES" b="0" i="0" u="none" strike="noStrike" dirty="0">
                <a:effectLst/>
              </a:rPr>
              <a:t>Longinos</a:t>
            </a:r>
            <a:r>
              <a:rPr lang="es-ES" b="0" i="0" dirty="0">
                <a:effectLst/>
              </a:rPr>
              <a:t> con la lanza que utilizó para abrir la herida en el costado de Jesús. En el lado contrario aparece una figura con un tocado blanco en el interior de una habitación de una casa que se ha interpretado como la Virgen esperando ver a Cristo resucitado, al suponer que el autor podía conocer una tradición de Cataluña en la que María vio desde su casa el momento de la resurrección.​ Sin embargo, también se ha dicho que la figura femenina está hilando y podría ser una alusión a la </a:t>
            </a:r>
            <a:r>
              <a:rPr lang="es-ES" b="0" i="0" u="none" strike="noStrike" dirty="0">
                <a:effectLst/>
              </a:rPr>
              <a:t>Anunciación</a:t>
            </a:r>
            <a:r>
              <a:rPr lang="es-ES" b="0" i="0" dirty="0">
                <a:effectLst/>
              </a:rPr>
              <a:t>.</a:t>
            </a:r>
          </a:p>
          <a:p>
            <a:endParaRPr lang="es-ES" dirty="0"/>
          </a:p>
        </p:txBody>
      </p:sp>
    </p:spTree>
    <p:extLst>
      <p:ext uri="{BB962C8B-B14F-4D97-AF65-F5344CB8AC3E}">
        <p14:creationId xmlns:p14="http://schemas.microsoft.com/office/powerpoint/2010/main" val="3556387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A185B05-C0B1-41D6-9ACB-D80D0ABEC4EE}"/>
              </a:ext>
            </a:extLst>
          </p:cNvPr>
          <p:cNvSpPr>
            <a:spLocks noGrp="1"/>
          </p:cNvSpPr>
          <p:nvPr>
            <p:ph idx="1"/>
          </p:nvPr>
        </p:nvSpPr>
        <p:spPr>
          <a:xfrm>
            <a:off x="512619" y="207818"/>
            <a:ext cx="11291454" cy="6289964"/>
          </a:xfrm>
        </p:spPr>
        <p:txBody>
          <a:bodyPr>
            <a:normAutofit fontScale="92500" lnSpcReduction="10000"/>
          </a:bodyPr>
          <a:lstStyle/>
          <a:p>
            <a:pPr algn="l"/>
            <a:r>
              <a:rPr lang="es-ES" b="0" i="0" dirty="0">
                <a:effectLst/>
              </a:rPr>
              <a:t>Con respecto a interpretaciones del enigmático paisaje del fondo de la obra, se ha señalado que la tormenta que se representa en la parte izquierda puede ser el diluvio sobre </a:t>
            </a:r>
            <a:r>
              <a:rPr lang="es-ES" b="0" i="0" u="none" strike="noStrike" dirty="0">
                <a:effectLst/>
              </a:rPr>
              <a:t>Babilonia</a:t>
            </a:r>
            <a:r>
              <a:rPr lang="es-ES" b="0" i="0" dirty="0">
                <a:effectLst/>
              </a:rPr>
              <a:t> mientras, en el otro lado, la ciudad representada debe ser </a:t>
            </a:r>
            <a:r>
              <a:rPr lang="es-ES" b="0" i="0" u="none" strike="noStrike" dirty="0">
                <a:effectLst/>
              </a:rPr>
              <a:t>Jerusalén</a:t>
            </a:r>
            <a:r>
              <a:rPr lang="es-ES" b="0" i="0" dirty="0">
                <a:effectLst/>
              </a:rPr>
              <a:t>, y sobre ella el cielo se abre dando paso a la vida.</a:t>
            </a:r>
          </a:p>
          <a:p>
            <a:pPr algn="l"/>
            <a:r>
              <a:rPr lang="es-ES" b="0" i="0" dirty="0">
                <a:effectLst/>
              </a:rPr>
              <a:t>Unos huesos que hay al lado de las figuras principales podrían ser los restos de </a:t>
            </a:r>
            <a:r>
              <a:rPr lang="es-ES" b="0" i="0" u="none" strike="noStrike" dirty="0">
                <a:effectLst/>
              </a:rPr>
              <a:t>Adán</a:t>
            </a:r>
            <a:r>
              <a:rPr lang="es-ES" b="0" i="0" dirty="0">
                <a:effectLst/>
              </a:rPr>
              <a:t>, simbolizando el pecado causado por la serpiente, que también aparece en el cuadro.​ La persona que se acerca montado en un caballo blanco podría ser </a:t>
            </a:r>
            <a:r>
              <a:rPr lang="es-ES" b="0" i="0" u="none" strike="noStrike" dirty="0">
                <a:effectLst/>
              </a:rPr>
              <a:t>José de Arimatea</a:t>
            </a:r>
            <a:r>
              <a:rPr lang="es-ES" b="0" i="0" dirty="0">
                <a:effectLst/>
              </a:rPr>
              <a:t>​ y junto a él, otra figura masculina podría ser </a:t>
            </a:r>
            <a:r>
              <a:rPr lang="es-ES" b="0" i="0" u="none" strike="noStrike" dirty="0">
                <a:effectLst/>
              </a:rPr>
              <a:t>Nicodemo</a:t>
            </a:r>
            <a:r>
              <a:rPr lang="es-ES" b="0" i="0" dirty="0">
                <a:effectLst/>
              </a:rPr>
              <a:t>. Hay también un arquero delante de la supuesta Jerusalén que quizá represente a </a:t>
            </a:r>
            <a:r>
              <a:rPr lang="es-ES" b="0" i="0" u="none" strike="noStrike" dirty="0">
                <a:effectLst/>
              </a:rPr>
              <a:t>Ismael</a:t>
            </a:r>
            <a:r>
              <a:rPr lang="es-ES" b="0" i="0" dirty="0">
                <a:effectLst/>
              </a:rPr>
              <a:t>, hijo de </a:t>
            </a:r>
            <a:r>
              <a:rPr lang="es-ES" b="0" i="0" u="none" strike="noStrike" dirty="0">
                <a:effectLst/>
              </a:rPr>
              <a:t>Abraham</a:t>
            </a:r>
            <a:r>
              <a:rPr lang="es-ES" b="0" i="0" dirty="0">
                <a:effectLst/>
              </a:rPr>
              <a:t> —que sería una alusión a la religión islámica.​</a:t>
            </a:r>
          </a:p>
          <a:p>
            <a:pPr algn="l"/>
            <a:r>
              <a:rPr lang="es-ES" b="0" i="0" dirty="0">
                <a:effectLst/>
              </a:rPr>
              <a:t>Por otra parte, se ha sugerido que todas con las figuras que hay en el paisaje pueden pretender representar a los </a:t>
            </a:r>
            <a:r>
              <a:rPr lang="es-ES" b="0" i="0" u="none" strike="noStrike" dirty="0">
                <a:effectLst/>
              </a:rPr>
              <a:t>judíos</a:t>
            </a:r>
            <a:r>
              <a:rPr lang="es-ES" b="0" i="0" dirty="0">
                <a:effectLst/>
              </a:rPr>
              <a:t> del pueblo de Israel, ajenos al dolor y la muerte de Cristo.​</a:t>
            </a:r>
          </a:p>
          <a:p>
            <a:pPr algn="l"/>
            <a:r>
              <a:rPr lang="es-ES" b="0" i="0" dirty="0">
                <a:effectLst/>
              </a:rPr>
              <a:t>Otra interpretación de la iconografía de la obra es la propuesta por </a:t>
            </a:r>
            <a:r>
              <a:rPr lang="es-ES" b="0" i="0" u="none" strike="noStrike" dirty="0">
                <a:effectLst/>
              </a:rPr>
              <a:t>Francesc Ruiz i Quesada</a:t>
            </a:r>
            <a:r>
              <a:rPr lang="es-ES" b="0" i="0" dirty="0">
                <a:effectLst/>
              </a:rPr>
              <a:t> en la que María sería la </a:t>
            </a:r>
            <a:r>
              <a:rPr lang="es-ES" b="0" i="0" u="none" strike="noStrike" dirty="0">
                <a:effectLst/>
              </a:rPr>
              <a:t>Iglesia</a:t>
            </a:r>
            <a:r>
              <a:rPr lang="es-ES" b="0" i="0" dirty="0">
                <a:effectLst/>
              </a:rPr>
              <a:t> y a partir de ahí todo el conjunto sería un camino que va primero hacia el pecado y luego hacia la redención por medio de la </a:t>
            </a:r>
            <a:r>
              <a:rPr lang="es-ES" b="0" i="0" u="none" strike="noStrike" dirty="0">
                <a:effectLst/>
              </a:rPr>
              <a:t>Pasión de Cristo</a:t>
            </a:r>
            <a:r>
              <a:rPr lang="es-ES" b="0" i="0" dirty="0">
                <a:effectLst/>
              </a:rPr>
              <a:t>. Esta idea estaría desarrollada a través de una narración circular que tendría una parte terrenal y otra celestial.</a:t>
            </a:r>
          </a:p>
          <a:p>
            <a:endParaRPr lang="es-ES" dirty="0"/>
          </a:p>
        </p:txBody>
      </p:sp>
    </p:spTree>
    <p:extLst>
      <p:ext uri="{BB962C8B-B14F-4D97-AF65-F5344CB8AC3E}">
        <p14:creationId xmlns:p14="http://schemas.microsoft.com/office/powerpoint/2010/main" val="9578187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073237" cy="5869420"/>
          </a:xfrm>
        </p:spPr>
        <p:txBody>
          <a:bodyPr anchor="t">
            <a:normAutofit/>
          </a:bodyPr>
          <a:lstStyle/>
          <a:p>
            <a:r>
              <a:rPr lang="es-ES" sz="2800" b="1" dirty="0"/>
              <a:t>1490. Bartolomé Bermejo. </a:t>
            </a:r>
            <a:r>
              <a:rPr lang="es-ES" sz="2800" b="1" i="0" dirty="0">
                <a:solidFill>
                  <a:srgbClr val="000000"/>
                </a:solidFill>
                <a:effectLst/>
              </a:rPr>
              <a:t>La Piedad del canónigo </a:t>
            </a:r>
            <a:r>
              <a:rPr lang="es-ES" sz="2800" b="1" i="0" dirty="0" err="1">
                <a:solidFill>
                  <a:srgbClr val="000000"/>
                </a:solidFill>
                <a:effectLst/>
              </a:rPr>
              <a:t>Desplá</a:t>
            </a:r>
            <a:r>
              <a:rPr lang="es-ES" sz="2800" b="1" i="0" dirty="0">
                <a:solidFill>
                  <a:srgbClr val="000000"/>
                </a:solidFill>
                <a:effectLst/>
              </a:rPr>
              <a:t> (Detalle)</a:t>
            </a:r>
            <a:r>
              <a:rPr lang="es-ES" sz="2800" b="1" dirty="0"/>
              <a:t>. Catedral de Barcelona.</a:t>
            </a:r>
            <a:br>
              <a:rPr lang="es-ES" sz="2800" b="1" dirty="0"/>
            </a:br>
            <a:endParaRPr lang="es-ES" sz="2800" b="1" dirty="0"/>
          </a:p>
        </p:txBody>
      </p:sp>
      <p:pic>
        <p:nvPicPr>
          <p:cNvPr id="4" name="Imagen 3">
            <a:extLst>
              <a:ext uri="{FF2B5EF4-FFF2-40B4-BE49-F238E27FC236}">
                <a16:creationId xmlns:a16="http://schemas.microsoft.com/office/drawing/2014/main" id="{7FE6F72D-9E0A-490B-A29F-A01F452681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7930" y="0"/>
            <a:ext cx="7394070"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4" y="365124"/>
            <a:ext cx="4956494" cy="6229639"/>
          </a:xfrm>
        </p:spPr>
        <p:txBody>
          <a:bodyPr anchor="t">
            <a:normAutofit/>
          </a:bodyPr>
          <a:lstStyle/>
          <a:p>
            <a:r>
              <a:rPr lang="es-ES" sz="2000" b="0" i="0" dirty="0">
                <a:solidFill>
                  <a:srgbClr val="000000"/>
                </a:solidFill>
                <a:effectLst/>
                <a:latin typeface="+mn-lt"/>
              </a:rPr>
              <a:t>Al lado de su destreza técnica, Bermejo sorprende también por su </a:t>
            </a:r>
            <a:r>
              <a:rPr lang="es-ES" sz="2000" b="1" i="0" dirty="0">
                <a:solidFill>
                  <a:srgbClr val="000000"/>
                </a:solidFill>
                <a:effectLst/>
                <a:latin typeface="+mn-lt"/>
              </a:rPr>
              <a:t>capacidad para desarrollar nuevas interpretaciones de todo tipo de temas e iconografías</a:t>
            </a:r>
            <a:r>
              <a:rPr lang="es-ES" sz="2000" b="0" i="0" dirty="0">
                <a:solidFill>
                  <a:srgbClr val="000000"/>
                </a:solidFill>
                <a:effectLst/>
                <a:latin typeface="+mn-lt"/>
              </a:rPr>
              <a:t>. De hecho, su inquietud por seguir explorando nuevos terrenos, especialmente en el ámbito del paisaje y el retrato, le permitió concebir algunas de sus obras más complejas e innovadoras en el último periodo de su trayectoria profesional.</a:t>
            </a:r>
            <a:br>
              <a:rPr lang="es-ES" sz="2000" b="0" i="0" dirty="0">
                <a:solidFill>
                  <a:srgbClr val="000000"/>
                </a:solidFill>
                <a:effectLst/>
                <a:latin typeface="+mn-lt"/>
              </a:rPr>
            </a:br>
            <a:br>
              <a:rPr lang="es-ES" sz="2000" b="0" i="0" dirty="0">
                <a:solidFill>
                  <a:srgbClr val="000000"/>
                </a:solidFill>
                <a:effectLst/>
                <a:latin typeface="+mn-lt"/>
              </a:rPr>
            </a:br>
            <a:r>
              <a:rPr lang="es-ES" sz="2000" b="0" i="0" dirty="0">
                <a:solidFill>
                  <a:srgbClr val="000000"/>
                </a:solidFill>
                <a:effectLst/>
                <a:latin typeface="+mn-lt"/>
              </a:rPr>
              <a:t>Más allá de la evocación de un tema devocional, Bermejo nos propone contemplar todo </a:t>
            </a:r>
            <a:r>
              <a:rPr lang="es-ES" sz="2000" b="1" i="0" dirty="0">
                <a:solidFill>
                  <a:srgbClr val="000000"/>
                </a:solidFill>
                <a:effectLst/>
                <a:latin typeface="+mn-lt"/>
              </a:rPr>
              <a:t>un espectáculo pictórico, con la representación de un extraordinario paisaje</a:t>
            </a:r>
            <a:r>
              <a:rPr lang="es-ES" sz="2000" b="0" i="0" dirty="0">
                <a:solidFill>
                  <a:srgbClr val="000000"/>
                </a:solidFill>
                <a:effectLst/>
                <a:latin typeface="+mn-lt"/>
              </a:rPr>
              <a:t> que destaca tanto por su fondo lleno de efectos atmosféricos y la detallada estampa de una Jerusalén Celestial como por la minuciosa recreación, en primer plano, de un auténtico universo botánico y animal que el ojo del espectador recorre curioso y atónito.</a:t>
            </a:r>
            <a:endParaRPr lang="es-ES" sz="2000" dirty="0">
              <a:latin typeface="+mn-lt"/>
              <a:cs typeface="Arial" panose="020B0604020202020204" pitchFamily="34" charset="0"/>
            </a:endParaRPr>
          </a:p>
        </p:txBody>
      </p:sp>
      <p:pic>
        <p:nvPicPr>
          <p:cNvPr id="5" name="Imagen 4">
            <a:extLst>
              <a:ext uri="{FF2B5EF4-FFF2-40B4-BE49-F238E27FC236}">
                <a16:creationId xmlns:a16="http://schemas.microsoft.com/office/drawing/2014/main" id="{7F130CDA-9EB8-48F3-8A94-BAB08A5F89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0568" y="3422142"/>
            <a:ext cx="3429000" cy="3435858"/>
          </a:xfrm>
          <a:prstGeom prst="rect">
            <a:avLst/>
          </a:prstGeom>
        </p:spPr>
      </p:pic>
      <p:pic>
        <p:nvPicPr>
          <p:cNvPr id="7" name="Imagen 6">
            <a:extLst>
              <a:ext uri="{FF2B5EF4-FFF2-40B4-BE49-F238E27FC236}">
                <a16:creationId xmlns:a16="http://schemas.microsoft.com/office/drawing/2014/main" id="{7B31C160-95DE-4A2E-A6C8-F47519E5CC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8996" y="-6858"/>
            <a:ext cx="3429000" cy="3429000"/>
          </a:xfrm>
          <a:prstGeom prst="rect">
            <a:avLst/>
          </a:prstGeom>
        </p:spPr>
      </p:pic>
      <p:pic>
        <p:nvPicPr>
          <p:cNvPr id="9" name="Imagen 8">
            <a:extLst>
              <a:ext uri="{FF2B5EF4-FFF2-40B4-BE49-F238E27FC236}">
                <a16:creationId xmlns:a16="http://schemas.microsoft.com/office/drawing/2014/main" id="{8A270E41-5E5D-4FF3-97B9-A47C5EFDC2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59568" y="3429000"/>
            <a:ext cx="3432432" cy="3429000"/>
          </a:xfrm>
          <a:prstGeom prst="rect">
            <a:avLst/>
          </a:prstGeom>
        </p:spPr>
      </p:pic>
    </p:spTree>
    <p:extLst>
      <p:ext uri="{BB962C8B-B14F-4D97-AF65-F5344CB8AC3E}">
        <p14:creationId xmlns:p14="http://schemas.microsoft.com/office/powerpoint/2010/main" val="38132492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21237" cy="5869420"/>
          </a:xfrm>
        </p:spPr>
        <p:txBody>
          <a:bodyPr anchor="t">
            <a:normAutofit/>
          </a:bodyPr>
          <a:lstStyle/>
          <a:p>
            <a:r>
              <a:rPr lang="es-ES" sz="2800" b="1" dirty="0"/>
              <a:t>1490. Bartolomé Bermejo. Retablo Virgen Monserrat. Tríptico cerrado. Catedral de </a:t>
            </a:r>
            <a:r>
              <a:rPr lang="es-ES" sz="2800" b="1" dirty="0" err="1"/>
              <a:t>Acqui</a:t>
            </a:r>
            <a:r>
              <a:rPr lang="es-ES" sz="2800" b="1" dirty="0"/>
              <a:t> </a:t>
            </a:r>
            <a:r>
              <a:rPr lang="es-ES" sz="2800" b="1" dirty="0" err="1"/>
              <a:t>Terme</a:t>
            </a:r>
            <a:r>
              <a:rPr lang="es-ES" sz="2800" b="1" dirty="0"/>
              <a:t>.</a:t>
            </a:r>
          </a:p>
        </p:txBody>
      </p:sp>
      <p:pic>
        <p:nvPicPr>
          <p:cNvPr id="4" name="Imagen 3">
            <a:extLst>
              <a:ext uri="{FF2B5EF4-FFF2-40B4-BE49-F238E27FC236}">
                <a16:creationId xmlns:a16="http://schemas.microsoft.com/office/drawing/2014/main" id="{F6D9D5D8-3F02-4C7C-B1B7-812FDE9B6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4948" y="0"/>
            <a:ext cx="4357052" cy="6858000"/>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39077696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3882</Words>
  <Application>Microsoft Office PowerPoint</Application>
  <PresentationFormat>Panorámica</PresentationFormat>
  <Paragraphs>55</Paragraphs>
  <Slides>49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49</vt:i4>
      </vt:variant>
    </vt:vector>
  </HeadingPairs>
  <TitlesOfParts>
    <vt:vector size="55" baseType="lpstr">
      <vt:lpstr>Arial</vt:lpstr>
      <vt:lpstr>Calibri</vt:lpstr>
      <vt:lpstr>Calibri Light</vt:lpstr>
      <vt:lpstr>OpenSansLight</vt:lpstr>
      <vt:lpstr>Times New Roman</vt:lpstr>
      <vt:lpstr>Tema de Office</vt:lpstr>
      <vt:lpstr>Bartolomé Bermejo. 1440 – 1501.</vt:lpstr>
      <vt:lpstr>Presentación de PowerPoint</vt:lpstr>
      <vt:lpstr>Presentación de PowerPoint</vt:lpstr>
      <vt:lpstr>Presentación de PowerPoint</vt:lpstr>
      <vt:lpstr>Presentación de PowerPoint</vt:lpstr>
      <vt:lpstr>1468. Bartolomé Bermejo. San Miguel. National Gallery, Londres. En el San Miguel, que tanto revuelo produjo en la crítica —se ignoraba al ser descubierto el estilo de Bermejo y no se sabía a qué escuela atribuirlo—, nos prueba cómo, no obstante su preocupación por la masa, tiene también un fino sentido de la elegancia que le permite crear tan esbeltos personajes como un Dirck Bouts. Este fascinante san Miguel se inspira en modelos flamencos próximos a Rogier van der Weyden y Hans Memling, aunque el fondo dorado y el tratamiento técnico se ajustan a la tradición hispana. Asombra la textura del forro carmesí de la capa y la calidad metálica de la deslumbrante armadura, en cuyo peto se refleja la Jerusalén Celeste. El oponente de san Miguel es un bizarro demonio con cuerpo de saurio, ojos en los pezones y alas membranosas. Junto a ellos se arrodilla Antoni Joan –noble, mercader y corsario valenciano que en 1468 sufragó el retablo, hoy perdido, que presidía esta tabla–, en un elegante retrato de carácter expiatorio: de ahí los dos salmos penitenciales en el libro. Bermejo firmó la tabla en latín y letras góticas en un pergamino cuidadosamente doblado: “Bartolomeus Rubeus”. Es su primera obra documentada. Podemos admirar las texturas materias de la capa roja que ondea al viento y los brillos que desprenden de la refulgente armadura dorada, decorada con todo tipo de piedras preciosas. </vt:lpstr>
      <vt:lpstr>1470. Bartolomé Bermejo. San Juan Bautista. Museo de Bellas Artes de Sevilla.  La colocación del libro bajo el brazo, las patas levantadas del cordero –símbolo del Mesías sacrificado– o la representación del Precursor en un frondoso paisaje, son soluciones iconográficas poco comunes en las imágenes del Bautista.  Bermejo confirma aquí su creatividad y su peculiar interpretación de algunos modelos flamencos próximos a Petrus Christus y Dirk Bouts, que pudo haber conocido a través de dibujos o estampas.</vt:lpstr>
      <vt:lpstr>1470. Bartolomé Bermejo. Virgen de la leche. Museo de Bellas Artes de Valencia. Versión temprana del pintor cordobés Bartolomé Bermejo de la Galaktrophousa de tradición bizantina, conocida en Occidente como Maria Lactans o Virgo Lactans. Procede al parecer de un retablo dedicado a la Virgen de la Leche en la iglesia del convento de Santo Domingo de València. La impronta flamenca se advierte en el realismo con que están tratadas la indumentaria y las joyas. La expresión de espontaneidad y viveza del rostro del divino infante, que mira al espectador dejando caer gotas de leche materna por la comisura de los labios, sintoniza con la caracterización de los afectos en la producción de Bermejo. Que el Niño sostenga entre sus manos un collar de cuentas rojas y negras, unidas por un cordel, remite a la popularidad del culto al Rosario en la sociedad europea del momento. El flamenquismo de la obra ha sido siempre puesto de relieve, pues sigue de cerca el modelo de representación de vírgenes de medio cuerpo difundido por Rogier van der Weyden, de cuyo taller se conserva en el Art Institute de Chicago una Virgen de la Leche de la que deriva claramente la de Bermejo. A su periodo valenciano corresponde también el San Miguel Arcángel, firmado y fechado en 1468, que procede de la parroquia de Tous y se expone en la actualidad en la National Gallery de Londres, así como el Tríptico de la Virgen de Montserrat de la catedral de Acqui Terme (Italia). </vt:lpstr>
      <vt:lpstr>1472. Bartolomé Bermejo. Muerte y Asunción de la Virgen. Staatliche Museen zu Berlin, Gemäldegalerie.  El Tránsito de la Virgen, del Museo de Berlín, ofrece, por último, el mejor ejemplo de su interés por los interiores con efectos de luz al gusto flamenco.  Bermejo representa con gran originalidad compositiva las escenas de la Muerte y Asunción de la Virgen y, en el exterior de la estancia, la entrega desde el cielo del cíngulo de María a santo Tomás. Destaca el cuidado puesto en la reproducción de los rostros de los apóstoles y de los distintos objetos presentes en la habitación. También la inclusión de varias inscripciones, como las letras hebreas del pabellón del fondo o las latinas bordadas en la dalmática de san Pedro. </vt:lpstr>
      <vt:lpstr>1475. Bartolomé Bermejo. Cristo de la Piedad. Museo del Castillo de Peralada. Esta tabla presenta claras analogías con composiciones de Giovanni Bellini y Antonello da Messina, lo que demuestra que Bermejo también recurrió a modelos italianos.  La sangre del costado y el cáliz tienen un claro sentido eucarístico.  El texto hebreo del sepulcro –Él reparó la vida; con su muerte puso fin a la muerte– alude al carácter redentor del sacrificio de Cristo.  Un texto quizá sugerido por un posible comitente judeoconverso para así proclamar su cristianización.  Impresiona el hecho de encontrarnos delante de una representación de un Cristo desnudo, tan solo cubierto por una refinada y preciosista gasa transparente que deja entrever claramente el sexo.  A la sorpresa por el carácter excepcional de la imagen religiosa, hasta cierto punto heterodoxo, se añade la admiración por su altísima calidad técnica.</vt:lpstr>
      <vt:lpstr>Presentación de PowerPoint</vt:lpstr>
      <vt:lpstr>1477. Bartolomé Bermejo. Hipotética reconstrucción del Retablo Santa Engracia.</vt:lpstr>
      <vt:lpstr>1477. Bartolomé Bermejo. Santa Engracia. Boston, Isabella Stewart Gardner Museum.</vt:lpstr>
      <vt:lpstr>1477. Bartolomé Bermejo. Arresto de Santa Engracia. The San Diego Museum of Art.  El retablo de Santa Engracia pudo ser encargado en Daroca por Juana García.  La santa fue martirizada en Zaragoza a comienzos del siglo IV por orden de Daciano y su culto conoció un notable auge en Aragón a finales de la Edad Media.  En todos los episodios Bermejo incorporó un amplio repertorio de indumentarias y objetos procedentes de la refinada cultura nazarí, como la túnica y el turbante de Daciano, los arreos de los caballos o la espada jineta del esbirro que sujeta las riendas. </vt:lpstr>
      <vt:lpstr>1477. Bartolomé Bermejo. Flagelación de Santa Engracia. Museo de Bellas Artes de Bilbao.  En esta escena se dan cita, además del gobernador Daciano, dos perturbadoras figuras.  Una es la del elegante judío de mirada esquiva y burlona que ciñe un exótico sombrero con remate curvo.  La otra es la del verdugo de ropas bufonescas, cuyo gesto de apretar los dientes enfatiza su encarnizamiento con la santa.  Al fondo de la estancia, un monstruo con alas de murciélago representado en una casi imperceptible ménsula alude quizá al carácter pagano del palacio de Daciano.</vt:lpstr>
      <vt:lpstr>1477. Bartolomé Bermejo. Crucifixion. Arzobispado de Zaragoza.</vt:lpstr>
      <vt:lpstr>1477. Bartolomé Bermejo. Predela. San Onofre, San pedro Mozonzo, Resurrección, San Braulio y Santa Catalina de Siena. Arzobispado de Zaragoza.</vt:lpstr>
      <vt:lpstr>1479. Reconstrucción hipotética del retablo de Santo Domingo de Silos.</vt:lpstr>
      <vt:lpstr>1479. Bartolomé Bermejo. Santo Domingo de Silos. Museo del Prado.  Es la tabla central del retablo mayor de la iglesia de Santo Domingo de Silos de Daroca (Zaragoza).  De acuerdo con las instrucciones del contrato, el santo aparece vestido de pontifical, con mitra, báculo y libro, y no como el abad benedictino que en realidad fue.  Está sentado en un trono gótico de rica talla dorada con siete estatuas policromadas que representan las Virtudes.  Estas son, de abajo arriba: Fortaleza, Justicia y Fe a la izquierda; Caridad en el remate; y Esperanza, Prudencia y Templanza a la derecha.  </vt:lpstr>
      <vt:lpstr>Según el mismo contrato, las vestimentas eclesiásticas del santo debían estar realizadas con oro en relieve.  Al contravenir esta cláusula, Bermejo consiguió dotar a su figura de mayor fuerza y monumentalidad.  El marco es original y los largueros góticos son un depósito del Museo Arqueológico Nacional de Madrid  (Texto extractado de: Pintura española del Románico al Renacimiento, Museo Nacional del Prado, 2010, p. 35).  Sobre su rico trono de taracea morisca y su fondo de oro, es la figura más monumental y la que produce mayor efecto de estabilidad de todo nuestro siglo XV.  Ninguna mejor que ella encarna la reacción contra la movilidad de un Nicoláu o de un Marsal de Sax.  Si Mantegna se hubiese formado en el estilo gótico, su sentido de la riqueza y de la estabilidad y su sobriedad expresiva le hubiesen hecho pintar en forma muy parecida.  </vt:lpstr>
      <vt:lpstr>De esta obra se conoce con seguridad una fecha concreta, el 5 de septiembre de 1474, que es cuando Bermejo contrata la ejecución de este retablo para la iglesia de Santo Domingo en Daroca. La tabla central es donde aparece sentado el santo y está rodeado por las siete virtudes. Los laterales los terminó su discípulo Martín Bernat. En esta obra aparecen algunas características que aprendió en Flandes seguramente, aplicadas por Bermejo con una gran perfección. Algunas de ellas son la técnica al óleo y esa capacidad de pintar con un gran realismo, muy típico del mundo flamenco. Es un realismo que se ve en las arrugas de las mejillas, en la barba recién afeitada. Sus obras, sin embargo, se diferencian de las flamencas en que estos cuadros tienen un formato pequeño mientras que las dimensiones de los cuadros de Bermejo son bastante grandes, al tiempo que hallamos un peculiar contraste entre las luces y las sombras, siendo ésta una característica más bien del primer Renacimiento italiano. Otro aspecto que diferencia a Bermejo del mundo flamenco lo encontramos en los colores. Las tonalidades de Bermejo son más oscuras y con menos variedad que los flamencos. Santo Domingo de Silos | artehistoria.com  </vt:lpstr>
      <vt:lpstr>La Caridad emerge de una hoguera cuyo fuego simboliza el amor y acoge bajo su regazo a un anciano y a un joven. La Esperanza tiene un ramo de flores en la mano izquierda y un medallón con un rostro de perfil en la derecha. La Fortaleza se representa con espada protegiendo un desnudo, símbolo del alma. La Prudencia tiene un libro en la mano izquierda y un gran velón en la derecha, símbolos de la sabiduría y de la luz que ilumina el camino de los prudentes.</vt:lpstr>
      <vt:lpstr>1479. Bartolomé Bermejo. Descenso al Limbo. MNAC.  Estas cuatro tablas probablemente formaron parte de la predela del retablo de santo Domingo de Silos.  La transparencia en las gasas que cubren los cuerpos de Cristo y los Primeros Padres es uno de los logros técnicos conseguido por Bermejo para dar verosimilitud a sus representaciones.  Son remarcables también el rico cromatismo, las texturas metálicas o los sorprendentes efectos de luz en los demonios del Descenso al Limbo.  El protagonismo concedido a los patriarcas del Antiguo Testamento y a su salvación eterna se inspira en versiones valencianas de la Vita Christi, un texto devocional de finales del medievo.  A partir de él Bermejo da vida a unas composiciones concebidas para expresar los deseos de algunos miembros de la comunidad judeoconversa que, como sus antepasados de las tablas, habían reconocido a Cristo como el Mesías.</vt:lpstr>
      <vt:lpstr>1479. Bartolomé Bermejo. Cristo en el Paraíso. MNAC.</vt:lpstr>
      <vt:lpstr>1479. Bartolomé Bermejo. Resurrección. MNAC.</vt:lpstr>
      <vt:lpstr>1479. Bartolomé Bermejo. Ascensión. MNAC.</vt:lpstr>
      <vt:lpstr>1479. Bartolomé Bermejo. Fernando I de Castilla acogiendo a Santo Domingo de Silos.   Perteneció, como el Santo Domingo de Silos de Bermejo (P01323), al retablo de la iglesia de Santo Domingo de Silos de Daroca (Zaragoza).  Es una de las dos historias del santo que se representan en la calle lateral izquierda, realizada en colaboración con Bernat.  El rey de Castilla, acompañado de su Corte, recibió a las puertas de Burgos al santo, huido del monasterio riojano de San Millán de Suso tras enfrentarse con el rey don García de Nájera, y le nombró abad del Monasterio de Silos  (Texto extractado de: Pintura española del Románico al Renacimiento, Museo Nacional del Prado, 2010, p. 34).</vt:lpstr>
      <vt:lpstr>1479. Bartolomé Bermejo. Muerte de Santo Domingo de Silos. Colección particular.</vt:lpstr>
      <vt:lpstr>1483. Bartolomé Bermejo. El Descendimiento. Museo de Zaragoza.</vt:lpstr>
      <vt:lpstr>1483. Bartolomé Bermejo. Santa Faz. Capilla Real de Granada.</vt:lpstr>
      <vt:lpstr>1483. Bartolomé Bermejo. Retrato de Isabel la Católica. Palacio Real de Madrid.</vt:lpstr>
      <vt:lpstr>1483. Bartolomé Bermejo. Adoración de los magos. Capilla Real de Granada.</vt:lpstr>
      <vt:lpstr>1484. Bartolomé Bermejo y Martín Bernat. Hipotética reconstrucción del retablo de la Virgen de la Misericordia. </vt:lpstr>
      <vt:lpstr>1484. Bartolomé Bermejo y Martín Bernat. Virgen de la Misericordia. Grand Rapids Art Museum, Michigan.</vt:lpstr>
      <vt:lpstr>1484. Bartolomé Bermejo y Martín Bernat. Milagro de la Virgen de las Nieves. Colección Laia Bosch de Bilbao.  La segunda advocación de la capilla de Lobera era la del Milagro de la nieve, el extraordinario acontecimiento que desencadenó la fundación de Santa María la Mayor de Roma.  Por razones que desconocemos, Bermejo eludió buena parte de sus obligaciones contractuales y dejó a Bernat la mayor parte del trabajo pictórico.  En esta tabla destaca la profusión de relieves de yeso dorados (en mitras, coronas o capas), una fórmula artesanal característica del taller de Bernat.</vt:lpstr>
      <vt:lpstr>1485. Bartolomé Bermejo. Santo obispo o San Benito de Nursia o San Agustín. The Art Institute of Chicago.  Este santo obispo es seguramente san Benito, representado en el momento de redactar su célebre regla monástica.  A su alrededor, un universo de objetos ha sido recreado con gran verismo y llamativos efectos lumínicos.  Al fondo, en el claustro, un monje sopla para avivar un fuego, cuyo resplandor se extiende por toda la cocina, mientras otro contempla unas plantas del patio.  Ambas acciones aluden a la vida monacal, activa y contemplativa, que el santo prescribió en su Regla. </vt:lpstr>
      <vt:lpstr>1489. Bartolomé Bermejo. Retablo Virgen Monserrat, tabla central. Catedral de Acqui Terme.</vt:lpstr>
      <vt:lpstr>Presentación de PowerPoint</vt:lpstr>
      <vt:lpstr>1490. Bartolomé Bermejo. San Damián. Museo Nacional de Arte Antiguo, Lisboa.</vt:lpstr>
      <vt:lpstr>Presentación de PowerPoint</vt:lpstr>
      <vt:lpstr>1490. Bartolomé Bermejo. La Piedad del canónigo Desplá con San Jerónimo. Catedral de Barcelona. El oro, que tan preponderante papel desempeña en los cuadros anteriores, desaparece en esta Piedad, para dejarnos ver el paisaje más importante de mano española de la segunda mitad del siglo. Aunque de estilo muy personal, el eyckianismo de su concepción es evidente. El retrato del donante —el canónigo Desplá— es también jalón capital en la historia de nuestra pintura.  </vt:lpstr>
      <vt:lpstr>Presentación de PowerPoint</vt:lpstr>
      <vt:lpstr>Presentación de PowerPoint</vt:lpstr>
      <vt:lpstr>Presentación de PowerPoint</vt:lpstr>
      <vt:lpstr>Presentación de PowerPoint</vt:lpstr>
      <vt:lpstr>1490. Bartolomé Bermejo. La Piedad del canónigo Desplá (Detalle). Catedral de Barcelona. </vt:lpstr>
      <vt:lpstr>Al lado de su destreza técnica, Bermejo sorprende también por su capacidad para desarrollar nuevas interpretaciones de todo tipo de temas e iconografías. De hecho, su inquietud por seguir explorando nuevos terrenos, especialmente en el ámbito del paisaje y el retrato, le permitió concebir algunas de sus obras más complejas e innovadoras en el último periodo de su trayectoria profesional.  Más allá de la evocación de un tema devocional, Bermejo nos propone contemplar todo un espectáculo pictórico, con la representación de un extraordinario paisaje que destaca tanto por su fondo lleno de efectos atmosféricos y la detallada estampa de una Jerusalén Celestial como por la minuciosa recreación, en primer plano, de un auténtico universo botánico y animal que el ojo del espectador recorre curioso y atónito.</vt:lpstr>
      <vt:lpstr>1490. Bartolomé Bermejo. Retablo Virgen Monserrat. Tríptico cerrado. Catedral de Acqui Terme.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10</cp:revision>
  <dcterms:created xsi:type="dcterms:W3CDTF">2021-04-11T17:29:31Z</dcterms:created>
  <dcterms:modified xsi:type="dcterms:W3CDTF">2021-10-14T11:45:09Z</dcterms:modified>
</cp:coreProperties>
</file>