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28" r:id="rId55"/>
    <p:sldId id="329" r:id="rId56"/>
    <p:sldId id="330" r:id="rId57"/>
    <p:sldId id="331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32" r:id="rId69"/>
    <p:sldId id="320" r:id="rId70"/>
    <p:sldId id="321" r:id="rId71"/>
    <p:sldId id="322" r:id="rId72"/>
    <p:sldId id="323" r:id="rId73"/>
    <p:sldId id="324" r:id="rId74"/>
    <p:sldId id="333" r:id="rId75"/>
    <p:sldId id="334" r:id="rId76"/>
    <p:sldId id="335" r:id="rId77"/>
    <p:sldId id="336" r:id="rId78"/>
    <p:sldId id="337" r:id="rId79"/>
    <p:sldId id="438" r:id="rId80"/>
    <p:sldId id="427" r:id="rId81"/>
    <p:sldId id="428" r:id="rId82"/>
    <p:sldId id="429" r:id="rId83"/>
    <p:sldId id="430" r:id="rId84"/>
    <p:sldId id="431" r:id="rId85"/>
    <p:sldId id="432" r:id="rId86"/>
    <p:sldId id="433" r:id="rId87"/>
    <p:sldId id="434" r:id="rId88"/>
    <p:sldId id="435" r:id="rId89"/>
    <p:sldId id="436" r:id="rId90"/>
    <p:sldId id="437" r:id="rId91"/>
    <p:sldId id="349" r:id="rId92"/>
    <p:sldId id="338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66" r:id="rId103"/>
    <p:sldId id="367" r:id="rId104"/>
    <p:sldId id="368" r:id="rId105"/>
    <p:sldId id="369" r:id="rId106"/>
    <p:sldId id="359" r:id="rId107"/>
    <p:sldId id="370" r:id="rId108"/>
    <p:sldId id="371" r:id="rId109"/>
    <p:sldId id="372" r:id="rId110"/>
    <p:sldId id="373" r:id="rId111"/>
    <p:sldId id="374" r:id="rId112"/>
    <p:sldId id="375" r:id="rId113"/>
    <p:sldId id="376" r:id="rId114"/>
    <p:sldId id="385" r:id="rId115"/>
    <p:sldId id="386" r:id="rId116"/>
    <p:sldId id="387" r:id="rId117"/>
    <p:sldId id="388" r:id="rId118"/>
    <p:sldId id="389" r:id="rId119"/>
    <p:sldId id="390" r:id="rId120"/>
    <p:sldId id="391" r:id="rId121"/>
    <p:sldId id="392" r:id="rId122"/>
    <p:sldId id="393" r:id="rId123"/>
    <p:sldId id="394" r:id="rId124"/>
    <p:sldId id="395" r:id="rId125"/>
    <p:sldId id="396" r:id="rId126"/>
    <p:sldId id="397" r:id="rId127"/>
    <p:sldId id="398" r:id="rId128"/>
    <p:sldId id="399" r:id="rId129"/>
    <p:sldId id="377" r:id="rId130"/>
    <p:sldId id="378" r:id="rId131"/>
    <p:sldId id="379" r:id="rId132"/>
    <p:sldId id="380" r:id="rId133"/>
    <p:sldId id="381" r:id="rId134"/>
    <p:sldId id="382" r:id="rId135"/>
    <p:sldId id="383" r:id="rId136"/>
    <p:sldId id="384" r:id="rId137"/>
    <p:sldId id="360" r:id="rId138"/>
    <p:sldId id="361" r:id="rId139"/>
    <p:sldId id="362" r:id="rId140"/>
    <p:sldId id="363" r:id="rId141"/>
    <p:sldId id="364" r:id="rId142"/>
    <p:sldId id="365" r:id="rId143"/>
    <p:sldId id="339" r:id="rId144"/>
    <p:sldId id="340" r:id="rId145"/>
    <p:sldId id="341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14" r:id="rId154"/>
    <p:sldId id="415" r:id="rId155"/>
    <p:sldId id="416" r:id="rId156"/>
    <p:sldId id="417" r:id="rId157"/>
    <p:sldId id="425" r:id="rId158"/>
    <p:sldId id="418" r:id="rId159"/>
    <p:sldId id="419" r:id="rId160"/>
    <p:sldId id="420" r:id="rId161"/>
    <p:sldId id="421" r:id="rId162"/>
    <p:sldId id="422" r:id="rId163"/>
    <p:sldId id="423" r:id="rId164"/>
    <p:sldId id="424" r:id="rId165"/>
    <p:sldId id="407" r:id="rId166"/>
    <p:sldId id="408" r:id="rId167"/>
    <p:sldId id="426" r:id="rId168"/>
    <p:sldId id="409" r:id="rId169"/>
    <p:sldId id="410" r:id="rId170"/>
    <p:sldId id="411" r:id="rId171"/>
    <p:sldId id="412" r:id="rId172"/>
    <p:sldId id="413" r:id="rId173"/>
    <p:sldId id="342" r:id="rId174"/>
    <p:sldId id="343" r:id="rId175"/>
    <p:sldId id="344" r:id="rId176"/>
    <p:sldId id="345" r:id="rId177"/>
    <p:sldId id="346" r:id="rId178"/>
    <p:sldId id="347" r:id="rId179"/>
    <p:sldId id="348" r:id="rId180"/>
    <p:sldId id="325" r:id="rId181"/>
    <p:sldId id="326" r:id="rId182"/>
    <p:sldId id="327" r:id="rId18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97769-508B-48C7-8321-8D70A2E92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B17A1-B291-444D-97AD-98B475E8A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622FD-08C7-421F-92B2-985AF010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086CC3-639D-4DC7-9CA7-6850A52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136D6-6E84-49A6-9F18-51E4924A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93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19341-4E9C-49FA-B3FE-2EDA590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997AE-F42C-41F8-BAA7-0B26202E5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9B9E8F-BB9A-4E73-89C2-5257FDC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CD2D8-3F40-4ABC-BF9A-F77CEFE0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0209C-9389-431D-9EE4-65C6762A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49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20992-BABB-4EBE-B69B-A0D6A3EC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00119-DDCF-49B0-9F1C-6EA9CA83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78451-FF07-4CBD-859E-C7B8ABF4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ED3CC-B166-423A-907F-07265FE3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5367A-8A4C-4312-AD96-0D5C2C6F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25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8C31B-735F-4EAF-851A-E98985B0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5D2611-4132-4940-9118-F924C10C9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97F61-5CC1-4A7B-B8C4-450811FB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43E55-66D3-4922-BB05-173F7667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C5FB48-380D-4FC5-82DE-C013501C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AE0092-EB71-41EC-B2E2-61B5E05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C5BC0-44F9-4B2E-86DA-E82B104D4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4EFCF0-F816-4B60-92C8-0AF397E3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345FA-5ABD-422F-AEFE-C728F27F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964A8C-A6FF-4B6F-B9D3-A8C60B305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5B7382-1371-48A7-8E85-F9DF52BD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92DDA1-20CD-4E60-82A7-F77CD552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0113EF-5B7F-40B6-8E44-A479AC7B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BB351-F2DD-4E3F-8ADF-87CC8EE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2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DC69-A172-4E9D-92D0-321D9AB8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A6E278-8B8D-44D4-AC54-82E5BE40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D82C62-F2D9-4493-A2E3-DFC6510A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EE4423-8BC6-4C1E-9AD2-97AFDF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E66FB7-B942-4CDE-8C4A-7F745DBA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D41181-2B4A-4DD9-BA1B-1482B77E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589FE2-27C0-4C38-A295-C4981B5C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60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58C5E-CD62-474E-B657-93184A56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9386F-089B-4F79-B6BF-AFA774D30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CBB277-F4AE-4AF2-A630-82A0535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21513-BF6F-4F54-94FD-B607774C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5AABA4-67CD-4396-A76E-772E9D98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475EEE-AB9D-4F3F-99BB-A80AD2B2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7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51C74-5B70-46D5-92E5-CAD759E7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6FA223-A527-4BE3-8C5E-A25B27D1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14B481-1F1A-46A5-B9FC-FE520CDDA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027FC-971C-4703-8369-D626C32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EEFA9-B74B-4ACA-B2C5-DE6F86D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3FD8B-884D-4F60-BF0F-E30403A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05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25E5F-67E2-4182-AA68-DF34751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99DDB-D842-40C6-A71C-EF39F795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AE41D-7D0C-4CE8-83EC-007769B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15DF0-CDB3-4EAE-8ACC-0246E1B2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4132-B473-48F8-B84C-2F206653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1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20A634-8BF8-4ABB-B964-9C5CA2D2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D45128-4BF1-438F-927D-3350CE253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004EB-F608-42A6-93C5-ECDBE40E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80197-DED6-4F00-B381-415304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AEA417-E043-4C68-B520-95F5D05C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77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59E6F9-D9EF-432D-BDBB-04F8B752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09B6D-B67C-46F3-9446-BC87D1F3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AAC9-C9F5-4B30-A017-6CB56DB5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1206-8945-4D8E-B994-87DDAD57A7A3}" type="datetimeFigureOut">
              <a:rPr lang="es-ES" smtClean="0"/>
              <a:t>28/09/2021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F8CEFA-BBAE-4BAE-844F-8E8A2EE56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DFB7B-4B9A-4CCF-9A4E-2CBFC531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23F1-24B7-4161-9747-AC7FD7C16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8800" b="1" dirty="0"/>
              <a:t>Rubens</a:t>
            </a:r>
            <a:br>
              <a:rPr lang="es-ES" sz="8800" b="1" dirty="0"/>
            </a:br>
            <a:r>
              <a:rPr lang="es-ES" sz="8800" b="1" dirty="0"/>
              <a:t>1577 - 1640</a:t>
            </a:r>
          </a:p>
        </p:txBody>
      </p:sp>
    </p:spTree>
    <p:extLst>
      <p:ext uri="{BB962C8B-B14F-4D97-AF65-F5344CB8AC3E}">
        <p14:creationId xmlns:p14="http://schemas.microsoft.com/office/powerpoint/2010/main" val="3006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/>
          </a:bodyPr>
          <a:lstStyle/>
          <a:p>
            <a:pPr algn="l"/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5643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88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F605116-1CD0-4C9A-948F-A25422A554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7200" b="1" dirty="0"/>
              <a:t>Catedral de Amberes</a:t>
            </a:r>
          </a:p>
        </p:txBody>
      </p:sp>
    </p:spTree>
    <p:extLst>
      <p:ext uri="{BB962C8B-B14F-4D97-AF65-F5344CB8AC3E}">
        <p14:creationId xmlns:p14="http://schemas.microsoft.com/office/powerpoint/2010/main" val="1700756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540033" cy="5869420"/>
          </a:xfrm>
        </p:spPr>
        <p:txBody>
          <a:bodyPr anchor="t">
            <a:normAutofit/>
          </a:bodyPr>
          <a:lstStyle/>
          <a:p>
            <a:r>
              <a:rPr lang="es-ES" sz="1600" dirty="0"/>
              <a:t>1610. Rubens. Altar catedral. Descendimiento de la Cruz. O.-L. </a:t>
            </a:r>
            <a:r>
              <a:rPr lang="es-ES" sz="1600" dirty="0" err="1"/>
              <a:t>Vrouwekathedraal</a:t>
            </a:r>
            <a:r>
              <a:rPr lang="es-ES" sz="1600" dirty="0"/>
              <a:t>, </a:t>
            </a:r>
            <a:r>
              <a:rPr lang="es-ES" sz="1600" dirty="0" err="1"/>
              <a:t>Antwerp</a:t>
            </a:r>
            <a:endParaRPr lang="es-ES" sz="16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D727CCF-E87A-44CB-AF80-2D7EDCFBB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32" y="0"/>
            <a:ext cx="10651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5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8253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1610. Rubens. Altar catedral. Descendimiento de la Cruz. San . O.-L. </a:t>
            </a:r>
            <a:r>
              <a:rPr lang="es-ES" sz="2800" dirty="0" err="1"/>
              <a:t>Vrouwekathedraal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A9AF91-D3DE-4003-BDB0-A789797E6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23427"/>
            <a:ext cx="2590800" cy="683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7422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1610. Rubens. Altar catedral. Descendimiento de la Cruz. San </a:t>
            </a:r>
            <a:r>
              <a:rPr lang="es-ES" sz="2800" dirty="0" err="1"/>
              <a:t>Cristobal</a:t>
            </a:r>
            <a:r>
              <a:rPr lang="es-ES" sz="2800" dirty="0"/>
              <a:t>. O.-L. </a:t>
            </a:r>
            <a:r>
              <a:rPr lang="es-ES" sz="2800" dirty="0" err="1"/>
              <a:t>Vrouwekathedraal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F44CDF-E915-4C1E-8B47-1AA6AAA1E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927" y="-28978"/>
            <a:ext cx="2660073" cy="688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8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548521" cy="5869420"/>
          </a:xfrm>
        </p:spPr>
        <p:txBody>
          <a:bodyPr anchor="t">
            <a:normAutofit/>
          </a:bodyPr>
          <a:lstStyle/>
          <a:p>
            <a:r>
              <a:rPr lang="es-ES" sz="1400" dirty="0"/>
              <a:t>1610. Rubens. Altar catedral. Elevación de la Cruz. O.-L. </a:t>
            </a:r>
            <a:r>
              <a:rPr lang="es-ES" sz="1400" dirty="0" err="1"/>
              <a:t>Vrouwekathedraal</a:t>
            </a:r>
            <a:r>
              <a:rPr lang="es-ES" sz="1400" dirty="0"/>
              <a:t>, </a:t>
            </a:r>
            <a:r>
              <a:rPr lang="es-ES" sz="1400" dirty="0" err="1"/>
              <a:t>Antwerp</a:t>
            </a:r>
            <a:endParaRPr lang="es-ES" sz="1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E867F5B-3549-4C02-A11C-B5BCE39C8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520" y="0"/>
            <a:ext cx="10643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8669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1610. Rubens. Altar catedral. Elevación de la Cruz. </a:t>
            </a:r>
            <a:r>
              <a:rPr lang="es-ES" sz="2800" dirty="0" err="1"/>
              <a:t>Sts</a:t>
            </a:r>
            <a:r>
              <a:rPr lang="es-ES" sz="2800" dirty="0"/>
              <a:t> </a:t>
            </a:r>
            <a:r>
              <a:rPr lang="es-ES" sz="2800" dirty="0" err="1"/>
              <a:t>Amand</a:t>
            </a:r>
            <a:r>
              <a:rPr lang="es-ES" sz="2800" dirty="0"/>
              <a:t> and Walpurgis. O.-L. </a:t>
            </a:r>
            <a:r>
              <a:rPr lang="es-ES" sz="2800" dirty="0" err="1"/>
              <a:t>Vrouwekathedraal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FB743B-E72F-4240-B223-F3D0401A5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491" y="1871"/>
            <a:ext cx="2618509" cy="685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7422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1610. Rubens. Altar catedral. Elevación de la Cruz. </a:t>
            </a:r>
            <a:r>
              <a:rPr lang="es-ES" sz="2800" dirty="0" err="1"/>
              <a:t>Sts</a:t>
            </a:r>
            <a:r>
              <a:rPr lang="es-ES" sz="2800" dirty="0"/>
              <a:t> </a:t>
            </a:r>
            <a:r>
              <a:rPr lang="es-ES" sz="2800" dirty="0" err="1"/>
              <a:t>Eligius</a:t>
            </a:r>
            <a:r>
              <a:rPr lang="es-ES" sz="2800" dirty="0"/>
              <a:t> and Catherine. O.-L. </a:t>
            </a:r>
            <a:r>
              <a:rPr lang="es-ES" sz="2800" dirty="0" err="1"/>
              <a:t>Vrouwekathedraal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D2E6F9-CA26-4972-933E-927A591AB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36" y="801"/>
            <a:ext cx="2632364" cy="68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5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562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1610. Rubens. Altar catedral. Resurrección de Cristo. Alas. O.L. </a:t>
            </a:r>
            <a:r>
              <a:rPr lang="es-ES" sz="2800" dirty="0" err="1"/>
              <a:t>Vrouwekathedraal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AF4E963-9AAF-42F2-BE75-AB7E62294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859" y="0"/>
            <a:ext cx="5113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72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2231721" cy="5869420"/>
          </a:xfrm>
        </p:spPr>
        <p:txBody>
          <a:bodyPr anchor="t">
            <a:normAutofit/>
          </a:bodyPr>
          <a:lstStyle/>
          <a:p>
            <a:r>
              <a:rPr lang="es-ES" sz="2000" dirty="0"/>
              <a:t>1610. Rubens. Altar catedral. Resurrección de Cristo. O.L. </a:t>
            </a:r>
            <a:r>
              <a:rPr lang="es-ES" sz="2000" dirty="0" err="1"/>
              <a:t>Vrouwekathedraal</a:t>
            </a:r>
            <a:r>
              <a:rPr lang="es-ES" sz="2000" dirty="0"/>
              <a:t>, </a:t>
            </a:r>
            <a:r>
              <a:rPr lang="es-ES" sz="2000" dirty="0" err="1"/>
              <a:t>Antwerp</a:t>
            </a:r>
            <a:r>
              <a:rPr lang="es-ES" sz="20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31C021B-9786-407E-BF0D-6A4EE46B7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121" y="0"/>
            <a:ext cx="9807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73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42364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1624. Rubens. Virgen y niño. Staatliche Museen, Berlin.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09926B8-6B19-4C37-89A0-22BB14481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559" y="0"/>
            <a:ext cx="5001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5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024255" cy="5869420"/>
          </a:xfrm>
        </p:spPr>
        <p:txBody>
          <a:bodyPr anchor="t">
            <a:normAutofit/>
          </a:bodyPr>
          <a:lstStyle/>
          <a:p>
            <a:r>
              <a:rPr lang="nl-NL" sz="2800" dirty="0"/>
              <a:t>1626. Rubens. Asunción de la Virgen. O.-L. Vrouwekathedraal, Antwerp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2B7BC9-B1C7-4230-AB6F-2E8BA9765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936" y="0"/>
            <a:ext cx="4443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57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79E1940-1913-44CE-8CCE-3338ABCE81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8000" b="1" dirty="0"/>
              <a:t>Mitológica</a:t>
            </a:r>
          </a:p>
        </p:txBody>
      </p:sp>
    </p:spTree>
    <p:extLst>
      <p:ext uri="{BB962C8B-B14F-4D97-AF65-F5344CB8AC3E}">
        <p14:creationId xmlns:p14="http://schemas.microsoft.com/office/powerpoint/2010/main" val="329119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1600. Rubens. Batalla de las amazonas. </a:t>
            </a:r>
            <a:r>
              <a:rPr lang="es-ES" sz="2800" dirty="0" err="1"/>
              <a:t>Schloss</a:t>
            </a:r>
            <a:r>
              <a:rPr lang="es-ES" sz="2800" dirty="0"/>
              <a:t> </a:t>
            </a:r>
            <a:r>
              <a:rPr lang="es-ES" sz="2800" dirty="0" err="1"/>
              <a:t>Sanssouci</a:t>
            </a:r>
            <a:r>
              <a:rPr lang="es-ES" sz="2800" dirty="0"/>
              <a:t>, Potsdam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392D28-FB5F-4520-B5B0-1E61441B5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02" y="0"/>
            <a:ext cx="8654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1602. Rubens. Leda y el cisne. Fogg Art Museum, Cambridge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2A64CA-FF82-46C0-A54A-5AB95CD6A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409" y="0"/>
            <a:ext cx="8630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5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90193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1603. Rubens. Demócrito.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BC08564-766F-4249-9CB2-0DEBBFCC9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018" y="12884"/>
            <a:ext cx="2382982" cy="684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9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194473" cy="803564"/>
          </a:xfrm>
        </p:spPr>
        <p:txBody>
          <a:bodyPr anchor="ctr">
            <a:normAutofit/>
          </a:bodyPr>
          <a:lstStyle/>
          <a:p>
            <a:pPr algn="ctr"/>
            <a:r>
              <a:rPr lang="de-DE" sz="2800" dirty="0"/>
              <a:t>1605. Rubens. Hero and Leander. Gemaldegalerie, Dresden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B3189FF-E0DD-4C11-ADD9-28299F76E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85" y="803564"/>
            <a:ext cx="10413630" cy="605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39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4" y="365125"/>
            <a:ext cx="2612966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1605. Rubens. Hero and Leander. Yale University Art Gallery, New Haven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06AB0B-DEBB-4FBA-B656-68F8436CC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39" y="1"/>
            <a:ext cx="93573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80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2476501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1606. Rubens. El juicio de Paris. Akademie der bildenden Künste, Vienna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140144-EE14-4710-84E5-0313F291F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0"/>
            <a:ext cx="9410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613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9436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1608. Rubens. Venus. Museo Thyssen-Bornemisza,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D05303-6AD8-428E-AF15-5A83C333F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64" y="0"/>
            <a:ext cx="54776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64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1611. Rubens. El </a:t>
            </a:r>
            <a:r>
              <a:rPr lang="en-US" sz="2800" dirty="0" err="1"/>
              <a:t>castigo</a:t>
            </a:r>
            <a:r>
              <a:rPr lang="en-US" sz="2800" dirty="0"/>
              <a:t> de </a:t>
            </a:r>
            <a:r>
              <a:rPr lang="en-US" sz="2800" dirty="0" err="1"/>
              <a:t>Prometeo</a:t>
            </a:r>
            <a:r>
              <a:rPr lang="en-US" sz="2800" dirty="0"/>
              <a:t>. Museum of Art, Philadelphia</a:t>
            </a:r>
            <a:endParaRPr lang="es-ES"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D41CD36-0358-4A6A-93B1-DCA1C8EF6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6" y="0"/>
            <a:ext cx="6071994" cy="683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66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1611. Rubens. Hércules. Gemäldegalerie, </a:t>
            </a:r>
            <a:r>
              <a:rPr lang="es-ES" sz="2800" dirty="0" err="1"/>
              <a:t>Dresden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A954E2D-0607-4E25-B108-1DE0317FD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151" y="0"/>
            <a:ext cx="6240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02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365125"/>
            <a:ext cx="36433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1611. Rubens. Juno y </a:t>
            </a:r>
            <a:r>
              <a:rPr lang="es-ES" sz="2800" dirty="0" err="1"/>
              <a:t>Argo</a:t>
            </a:r>
            <a:r>
              <a:rPr lang="es-ES" sz="2800" dirty="0"/>
              <a:t>. </a:t>
            </a:r>
            <a:r>
              <a:rPr lang="es-ES" sz="2800" dirty="0" err="1"/>
              <a:t>Wallraf</a:t>
            </a:r>
            <a:r>
              <a:rPr lang="es-ES" sz="2800" dirty="0"/>
              <a:t>-</a:t>
            </a:r>
            <a:r>
              <a:rPr lang="es-ES" sz="2800" dirty="0" err="1"/>
              <a:t>Richartz</a:t>
            </a:r>
            <a:r>
              <a:rPr lang="es-ES" sz="2800" dirty="0"/>
              <a:t>-Museum, </a:t>
            </a:r>
            <a:r>
              <a:rPr lang="es-ES" sz="2800" dirty="0" err="1"/>
              <a:t>Cologne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0A19AC-DE88-4E27-AE89-782C783E8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926" y="0"/>
            <a:ext cx="8410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95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1612. Rubens. Rapto de </a:t>
            </a:r>
            <a:r>
              <a:rPr lang="es-ES" sz="2800" dirty="0" err="1"/>
              <a:t>Gamínedes</a:t>
            </a:r>
            <a:r>
              <a:rPr lang="es-ES" sz="2800" dirty="0"/>
              <a:t>. </a:t>
            </a:r>
            <a:r>
              <a:rPr lang="es-ES" sz="2800" dirty="0" err="1"/>
              <a:t>Schwarzenberg</a:t>
            </a:r>
            <a:r>
              <a:rPr lang="es-ES" sz="2800" dirty="0"/>
              <a:t> Palace, </a:t>
            </a:r>
            <a:r>
              <a:rPr lang="es-ES" sz="2800" dirty="0" err="1"/>
              <a:t>Vienna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85010A-FEBA-4CE7-9451-776E27179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075" y="0"/>
            <a:ext cx="69889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68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828801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1613. Rubens. Júpiter y Calisto. Staatliche Museen, Kassel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440A299-2B3D-4AC7-932D-4168A65AD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7534"/>
            <a:ext cx="10210800" cy="68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62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365125"/>
            <a:ext cx="20643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1613. Rubens. Venus, Cupido, Baco y Ceres. Staatliche Museen, Kassel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A59E8E-71D4-47AD-958B-19E8B3FFC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487" y="0"/>
            <a:ext cx="9815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64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116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1614. Rubens. Cupido. Alte Pinakothek, Múnich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BBB09F2-F3AE-489C-B7D7-2A13EFA10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35" y="0"/>
            <a:ext cx="5001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049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1614. Rubens. Venus y Adonis. The Hermitage, St. Petersburg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20D4BE-BE15-40E5-8D2E-8143684D7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298" y="0"/>
            <a:ext cx="7639702" cy="684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60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10" y="365125"/>
            <a:ext cx="3185506" cy="5869420"/>
          </a:xfrm>
        </p:spPr>
        <p:txBody>
          <a:bodyPr anchor="t">
            <a:normAutofit/>
          </a:bodyPr>
          <a:lstStyle/>
          <a:p>
            <a:r>
              <a:rPr lang="nl-NL" sz="2800" dirty="0"/>
              <a:t>1614. Rubens. Venus. Koninklijk Museum voor Schone Kunsten, Antwerp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51B81D-64DC-4A43-8739-5F8AC2155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615" y="0"/>
            <a:ext cx="88125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97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670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1615. Rubens. La estatua de Ceres. The Hermitage, St. Petersburg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AC185C8-B55B-4D57-A5D4-547C770C2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80" y="0"/>
            <a:ext cx="4836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188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47936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1615. Rubens. </a:t>
            </a:r>
            <a:r>
              <a:rPr lang="es-ES" sz="2800" dirty="0" err="1"/>
              <a:t>Boreas</a:t>
            </a:r>
            <a:r>
              <a:rPr lang="es-ES" sz="2800" dirty="0"/>
              <a:t> rapta a </a:t>
            </a:r>
            <a:r>
              <a:rPr lang="es-ES" sz="2800" dirty="0" err="1"/>
              <a:t>Oreityia</a:t>
            </a:r>
            <a:r>
              <a:rPr lang="es-ES" sz="2800" dirty="0"/>
              <a:t>. </a:t>
            </a:r>
            <a:r>
              <a:rPr lang="es-ES" sz="2800" dirty="0" err="1"/>
              <a:t>Akademie</a:t>
            </a:r>
            <a:r>
              <a:rPr lang="es-ES" sz="2800" dirty="0"/>
              <a:t> der </a:t>
            </a:r>
            <a:r>
              <a:rPr lang="es-ES" sz="2800" dirty="0" err="1"/>
              <a:t>bildenden</a:t>
            </a:r>
            <a:r>
              <a:rPr lang="es-ES" sz="2800" dirty="0"/>
              <a:t> </a:t>
            </a:r>
            <a:r>
              <a:rPr lang="es-ES" sz="2800" dirty="0" err="1"/>
              <a:t>Künste</a:t>
            </a:r>
            <a:r>
              <a:rPr lang="es-ES" sz="2800" dirty="0"/>
              <a:t>, </a:t>
            </a:r>
            <a:r>
              <a:rPr lang="es-ES" sz="2800" dirty="0" err="1"/>
              <a:t>Vienna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D502A3-3A18-4FD4-8BCC-7491E4396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226" y="0"/>
            <a:ext cx="6636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440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2201157" cy="5869420"/>
          </a:xfrm>
        </p:spPr>
        <p:txBody>
          <a:bodyPr anchor="t">
            <a:normAutofit/>
          </a:bodyPr>
          <a:lstStyle/>
          <a:p>
            <a:r>
              <a:rPr lang="es-ES" sz="2400" dirty="0"/>
              <a:t>1615. Rubens. Descubrimiento del niño Erictonio. Liechtenstein Museum, Viena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F8280C-4BE7-47C6-AABD-EDAB1280C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157" y="0"/>
            <a:ext cx="9990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059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92" y="365125"/>
            <a:ext cx="268909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1615. Rubens. Diana volviendo de la caza. Gemäldegalerie, Dresde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1C29CDA-F929-4F94-B354-E48F6C9B6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85" y="0"/>
            <a:ext cx="9225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86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02582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1615. Rubens. La </a:t>
            </a:r>
            <a:r>
              <a:rPr lang="en-US" sz="2800" dirty="0" err="1"/>
              <a:t>naturaleza</a:t>
            </a:r>
            <a:r>
              <a:rPr lang="en-US" sz="2800" dirty="0"/>
              <a:t> y las </a:t>
            </a:r>
            <a:r>
              <a:rPr lang="en-US" sz="2800" dirty="0" err="1"/>
              <a:t>tres</a:t>
            </a:r>
            <a:r>
              <a:rPr lang="en-US" sz="2800" dirty="0"/>
              <a:t> Gracias. Kelvingrove Art Gallery and Museum, Glasgow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F77789-5A2B-4A2B-B420-0D0402398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63" y="0"/>
            <a:ext cx="4673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81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3429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1615. Rubens. Sátiro y muchacha. </a:t>
            </a:r>
            <a:r>
              <a:rPr lang="es-ES" sz="2800" dirty="0" err="1"/>
              <a:t>Residenzgalerie</a:t>
            </a:r>
            <a:r>
              <a:rPr lang="es-ES" sz="2800" dirty="0"/>
              <a:t>, </a:t>
            </a:r>
            <a:r>
              <a:rPr lang="es-ES" sz="2800" dirty="0" err="1"/>
              <a:t>Salzburg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7B7D36-A897-4D7D-B082-D7FA20ED4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915" y="0"/>
            <a:ext cx="4305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167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9020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1615. Rubens. Venus ante el espejo. Liechtenstein Museum, Viena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CB0FA2-1907-426D-BD91-7E338983D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031" y="0"/>
            <a:ext cx="54649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001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1616. Rubens. Rómulo y Remo. Pinacoteca Capitolina, Rome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6861D4-9996-46B2-BC5D-1F4E8F0D9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48" y="0"/>
            <a:ext cx="68331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381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45384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1617. Rubens. Decio relata su sueño. Liechtenstein Museum, Viena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9AF904A-DF03-4EDD-89C2-E93721782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540" y="0"/>
            <a:ext cx="5966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503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0"/>
            <a:ext cx="11222182" cy="831273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1617. Rubens. La cabeza de Medusa. Kunsthistorisches Museum, </a:t>
            </a:r>
            <a:r>
              <a:rPr lang="es-ES" sz="2800" dirty="0" err="1"/>
              <a:t>Vienna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BD61B2-6601-4340-8B56-5F5E13183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93" y="831273"/>
            <a:ext cx="10566813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557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25698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1617. Rubens. Rapto de las hijas de Leucipo. Alte Pinakothek, Múnich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32462CE-4EEE-443D-872F-253A9A7B8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606" y="0"/>
            <a:ext cx="6422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10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4488873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1617. Rubens. </a:t>
            </a:r>
            <a:r>
              <a:rPr lang="pt-BR" sz="2800" dirty="0" err="1"/>
              <a:t>Sileno</a:t>
            </a:r>
            <a:r>
              <a:rPr lang="pt-BR" sz="2800" dirty="0"/>
              <a:t> borracho. </a:t>
            </a:r>
            <a:r>
              <a:rPr lang="pt-BR" sz="2800" dirty="0" err="1"/>
              <a:t>Alte</a:t>
            </a:r>
            <a:r>
              <a:rPr lang="pt-BR" sz="2800" dirty="0"/>
              <a:t> Pinakothek, Munich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369183-2EEE-47CC-89EF-1CED3386A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902" y="0"/>
            <a:ext cx="7020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242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278892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1618. Rubens. Batalla de las Amazonas. Alte Pinakothek, Múnich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4B16D3-B466-4138-B9AA-1E02F2643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320" y="0"/>
            <a:ext cx="9250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310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194473" cy="810096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1619. Rubens. Pan y </a:t>
            </a:r>
            <a:r>
              <a:rPr lang="es-ES" sz="2800" dirty="0" err="1"/>
              <a:t>Syrinx</a:t>
            </a:r>
            <a:r>
              <a:rPr lang="es-ES" sz="2800" dirty="0"/>
              <a:t>. Staatliche Museen, Kassel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B4FAFB-28AE-4B29-904C-A90F3002C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018" y="810096"/>
            <a:ext cx="9337964" cy="604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5543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34546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1619. Rubens. Sátiros. </a:t>
            </a:r>
            <a:r>
              <a:rPr lang="pt-BR" sz="2800" dirty="0" err="1"/>
              <a:t>Alte</a:t>
            </a:r>
            <a:r>
              <a:rPr lang="pt-BR" sz="2800" dirty="0"/>
              <a:t> Pinakothek, </a:t>
            </a:r>
            <a:r>
              <a:rPr lang="pt-BR" sz="2800" dirty="0" err="1"/>
              <a:t>Múnich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A19B86A-1B07-4E69-B1B9-55A907897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159" y="0"/>
            <a:ext cx="51828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430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82" y="365125"/>
            <a:ext cx="180801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Sileno borracho. National Gallery, London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3E7F71-E7F6-4B96-B834-F7238B62F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840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365125"/>
            <a:ext cx="2444720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1621. Rubens. </a:t>
            </a:r>
            <a:r>
              <a:rPr lang="en-US" sz="2800" dirty="0" err="1"/>
              <a:t>Perseo</a:t>
            </a:r>
            <a:r>
              <a:rPr lang="en-US" sz="2800" dirty="0"/>
              <a:t> y Andromeda. The Hermitage, St. Petersburg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9097ED-0757-4979-802B-5ED177EB1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264" y="0"/>
            <a:ext cx="9608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507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832764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1622. Rubens. Las tres Gracias. Akademie der bildenden Künste, Viena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26871A-1C7B-491D-A911-A1D8B1210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338" y="0"/>
            <a:ext cx="5644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732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9" y="365125"/>
            <a:ext cx="2241258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1622. Rubens. Perseo y Andromeda. Staatliche Museen, Berlin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3E3B8F-42A2-4D76-A3FB-0FC485E5C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366" y="0"/>
            <a:ext cx="97706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067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9" y="365125"/>
            <a:ext cx="25353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1625. Rubens. El juicio de Paris. National Gallery, London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554495-97CF-4BD8-B54F-303DC1F1A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308" y="0"/>
            <a:ext cx="89876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8485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222182" cy="803564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1626. Rubens. Pan y </a:t>
            </a:r>
            <a:r>
              <a:rPr lang="es-ES" sz="2800" dirty="0" err="1"/>
              <a:t>Syrinx</a:t>
            </a:r>
            <a:r>
              <a:rPr lang="es-ES" sz="2800" dirty="0"/>
              <a:t>. Colección privada.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B34FDB-0104-440C-B748-8EF24DA73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22" y="803564"/>
            <a:ext cx="10004955" cy="605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698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1630. Rubens. El rapto de Europa.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D15F7C-1064-42E4-9F07-ADECA7FE7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682" y="0"/>
            <a:ext cx="76373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155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27" y="365125"/>
            <a:ext cx="3075710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1635. Rubens. Venus y Adonis. Metropolitan Museum of Art, New York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498BEE-151F-44EC-B5EC-36A65CC7E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834" y="0"/>
            <a:ext cx="8749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557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10" y="365125"/>
            <a:ext cx="255709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1636. Rubens. El juicio de Paris. National Gallery, London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50A008-6E31-40D2-8A0C-89C1EAC3B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207" y="0"/>
            <a:ext cx="94547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479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4" y="365125"/>
            <a:ext cx="245575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1637. Rubens. El rapto de las Sabinas. National Gallery, London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855DD0-BA5E-4365-9042-5CCF76A2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427" y="0"/>
            <a:ext cx="95145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065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271164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1638. Rubens. Andrómeda. Staatliche Museen, Berlin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E151E9-2142-42CC-B061-89D8E346E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782" y="7482"/>
            <a:ext cx="3408218" cy="685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147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26727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1638. Rubens. </a:t>
            </a:r>
            <a:r>
              <a:rPr lang="en-US" sz="2800" dirty="0" err="1"/>
              <a:t>Escena</a:t>
            </a:r>
            <a:r>
              <a:rPr lang="en-US" sz="2800" dirty="0"/>
              <a:t> pastoral. The Hermitage, St. Petersburg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F3BA23D-7E6D-4F7C-9CE0-51E2B9FB5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458" y="0"/>
            <a:ext cx="5464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774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9" y="365125"/>
            <a:ext cx="30341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1638. Rubens. Mercurio y Argos. Gemäldegalerie, Dresde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5456A09-1457-41C9-8BA1-2B7F96180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944" y="0"/>
            <a:ext cx="8380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852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9" y="365125"/>
            <a:ext cx="277264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1638. Rubens. </a:t>
            </a:r>
            <a:r>
              <a:rPr lang="es-ES" sz="2800" dirty="0" err="1"/>
              <a:t>Tereus</a:t>
            </a:r>
            <a:r>
              <a:rPr lang="es-ES" sz="2800" dirty="0"/>
              <a:t> y la cabeza de su hijo </a:t>
            </a:r>
            <a:r>
              <a:rPr lang="es-ES" sz="2800" dirty="0" err="1"/>
              <a:t>Itylus</a:t>
            </a:r>
            <a:r>
              <a:rPr lang="es-ES" sz="2800" dirty="0"/>
              <a:t>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22E3FF-375C-42C2-B976-D67F0C0A8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0" y="0"/>
            <a:ext cx="9239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814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0"/>
            <a:ext cx="11152909" cy="845127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1639. Rubens. Diana y Calisto.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AACAA36-AD3C-45FF-95BD-A9396DC63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277" y="845127"/>
            <a:ext cx="9737446" cy="601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209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416146" cy="551389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1639. Rubens. El juicio de Paris.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8ADA93-2A58-4EC9-8CA4-1016E087D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390"/>
            <a:ext cx="12192000" cy="630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766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8604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1639. Rubens. Las tres Gracias.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AC9BDB-2AE0-43C7-9657-1FF1DBB05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428" y="0"/>
            <a:ext cx="5680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043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1640. Rubens. </a:t>
            </a:r>
            <a:r>
              <a:rPr lang="en-US" sz="2800" dirty="0" err="1"/>
              <a:t>Baco</a:t>
            </a:r>
            <a:r>
              <a:rPr lang="en-US" sz="2800" dirty="0"/>
              <a:t>. The Hermitage, St. Petersburg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81068A-B8F4-4742-A697-3DFE8003B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979" y="0"/>
            <a:ext cx="5776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777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387927"/>
            <a:ext cx="11208327" cy="1620982"/>
          </a:xfrm>
        </p:spPr>
        <p:txBody>
          <a:bodyPr anchor="t">
            <a:normAutofit/>
          </a:bodyPr>
          <a:lstStyle/>
          <a:p>
            <a:r>
              <a:rPr lang="es-ES" sz="2800" dirty="0"/>
              <a:t>1640. Rubens. Diana, Ninfas y Faunos.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9DCDB8-6B9E-4D1B-93E8-07BD183B7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33" y="2008909"/>
            <a:ext cx="12206333" cy="484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829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9" y="365125"/>
            <a:ext cx="31865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1640. Rubens. Ninfas y Sátiros.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674C40-6D33-4354-BD38-2295A1CA2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577" y="0"/>
            <a:ext cx="8369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836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333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1640. Rubens. Perseo liberando a Andrómeda.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6846FA-8A89-4D43-A158-DA213B946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36" y="-14951"/>
            <a:ext cx="4765964" cy="687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158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30AA79C-36CE-4006-8CE6-72A1EF17E4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8800" b="1" dirty="0"/>
              <a:t>Temas alegóricos</a:t>
            </a:r>
          </a:p>
        </p:txBody>
      </p:sp>
    </p:spTree>
    <p:extLst>
      <p:ext uri="{BB962C8B-B14F-4D97-AF65-F5344CB8AC3E}">
        <p14:creationId xmlns:p14="http://schemas.microsoft.com/office/powerpoint/2010/main" val="32335620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76743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1604. Rubens. El emperador Carlos. </a:t>
            </a:r>
            <a:r>
              <a:rPr lang="es-ES" sz="2800" dirty="0" err="1"/>
              <a:t>Residenzgalerie</a:t>
            </a:r>
            <a:r>
              <a:rPr lang="es-ES" sz="2800" dirty="0"/>
              <a:t>, </a:t>
            </a:r>
            <a:r>
              <a:rPr lang="es-ES" sz="2800" dirty="0" err="1"/>
              <a:t>Salzburg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2425C2-50FD-4933-8CD7-5815D543D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569" y="0"/>
            <a:ext cx="5767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017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0"/>
            <a:ext cx="11111346" cy="831273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1614. Rubens. El triunfo de la Victoria. Staatliche Museen, Kassel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43BB95-1AC2-4F34-9630-8C707B9D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83" y="831273"/>
            <a:ext cx="9929033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261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3222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1615. Rubens. </a:t>
            </a:r>
            <a:r>
              <a:rPr lang="es-ES" sz="2800" dirty="0" err="1"/>
              <a:t>Hygeia</a:t>
            </a:r>
            <a:r>
              <a:rPr lang="es-ES" sz="2800" dirty="0"/>
              <a:t> alimenta a la sagrada serpiente. The </a:t>
            </a:r>
            <a:r>
              <a:rPr lang="es-ES" sz="2800" dirty="0" err="1"/>
              <a:t>Lobkowicz</a:t>
            </a:r>
            <a:r>
              <a:rPr lang="es-ES" sz="2800" dirty="0"/>
              <a:t> </a:t>
            </a:r>
            <a:r>
              <a:rPr lang="es-ES" sz="2800" dirty="0" err="1"/>
              <a:t>Collections</a:t>
            </a:r>
            <a:r>
              <a:rPr lang="es-ES" sz="2800" dirty="0"/>
              <a:t>, </a:t>
            </a:r>
            <a:r>
              <a:rPr lang="es-ES" sz="2800" dirty="0" err="1"/>
              <a:t>Nelahozeves</a:t>
            </a:r>
            <a:r>
              <a:rPr lang="es-ES" sz="2800" dirty="0"/>
              <a:t> </a:t>
            </a:r>
            <a:r>
              <a:rPr lang="es-ES" sz="2800" dirty="0" err="1"/>
              <a:t>Castle</a:t>
            </a:r>
            <a:r>
              <a:rPr lang="es-ES" sz="2800" dirty="0"/>
              <a:t>, </a:t>
            </a:r>
            <a:r>
              <a:rPr lang="es-ES" sz="2800" dirty="0" err="1"/>
              <a:t>Czech</a:t>
            </a:r>
            <a:r>
              <a:rPr lang="es-ES" sz="2800" dirty="0"/>
              <a:t> </a:t>
            </a:r>
            <a:r>
              <a:rPr lang="es-ES" sz="2800" dirty="0" err="1"/>
              <a:t>Republic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822649-8FA5-432D-9F2D-CF3D776A9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840" y="0"/>
            <a:ext cx="4947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07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2645019" cy="5869420"/>
          </a:xfrm>
        </p:spPr>
        <p:txBody>
          <a:bodyPr anchor="t">
            <a:normAutofit/>
          </a:bodyPr>
          <a:lstStyle/>
          <a:p>
            <a:r>
              <a:rPr lang="es-ES" sz="2400" dirty="0"/>
              <a:t>1615. Rubens. Los cuatro continentes. Kunsthistorisches Museum, Viena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FA14BC-526D-44E1-99C8-8312916BA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019" y="0"/>
            <a:ext cx="9546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189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12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1618. Rubens. Unión entre el Agua y la Tierra. The Hermitage, St. Petersburg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93FB45-6A55-4BF5-8D07-84402233E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025" y="0"/>
            <a:ext cx="5551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142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0"/>
            <a:ext cx="11139055" cy="775855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1630. Rubens. Heridas de la Paz. National Gallery, London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1D9AB2-4AC8-4AAC-8615-E0D9C2E96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04" y="775855"/>
            <a:ext cx="9247792" cy="608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423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125200" cy="762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2800" dirty="0"/>
              <a:t>1635. Rubens. </a:t>
            </a:r>
            <a:r>
              <a:rPr lang="en-US" sz="2800" dirty="0" err="1"/>
              <a:t>Glorificación</a:t>
            </a:r>
            <a:r>
              <a:rPr lang="en-US" sz="2800" dirty="0"/>
              <a:t> del Rey James I. Banqueting House, Whitehall, London.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1AC4C78-A827-46AD-A46D-F433BFF62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859" y="762000"/>
            <a:ext cx="9684281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738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30291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1635. Rubens. </a:t>
            </a:r>
            <a:r>
              <a:rPr lang="en-US" sz="2800" dirty="0" err="1"/>
              <a:t>Glorificación</a:t>
            </a:r>
            <a:r>
              <a:rPr lang="en-US" sz="2800" dirty="0"/>
              <a:t> del Rey James I. </a:t>
            </a:r>
            <a:r>
              <a:rPr lang="en-US" sz="2800" dirty="0" err="1"/>
              <a:t>Detalle</a:t>
            </a:r>
            <a:r>
              <a:rPr lang="en-US" sz="2800" dirty="0"/>
              <a:t> 1. Banqueting House, Whitehall, London.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3B5B10-F657-47B8-9233-C18C2EA45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111" y="0"/>
            <a:ext cx="4652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598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166764" cy="817418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1638. Rubens. Consecuencias de la Guerra. Palazzo Pitti, Florence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8A25205-D0BE-4BA9-B55D-8B03E5C28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59" y="817418"/>
            <a:ext cx="10080081" cy="604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328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957455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1640. Rubens. Mujer con espejo. Staatliche Kunstsammlungen, Kassel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17F7610-9E28-48B3-9B5F-14C7C38E7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312" y="0"/>
            <a:ext cx="5500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822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111B5FA-311A-460A-B117-CA315FC8C9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8000" b="1" dirty="0"/>
              <a:t>Escenas de caza, literarias y de género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2254D0CF-FD84-4A39-91AF-5A47A00A11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81048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365125"/>
            <a:ext cx="182741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1605. Rubens. Batalla por la bandera. </a:t>
            </a:r>
            <a:r>
              <a:rPr lang="es-ES" sz="2800" dirty="0" err="1"/>
              <a:t>Akademie</a:t>
            </a:r>
            <a:r>
              <a:rPr lang="es-ES" sz="2800" dirty="0"/>
              <a:t> der </a:t>
            </a:r>
            <a:r>
              <a:rPr lang="es-ES" sz="2800" dirty="0" err="1"/>
              <a:t>bildenden</a:t>
            </a:r>
            <a:r>
              <a:rPr lang="es-ES" sz="2800" dirty="0"/>
              <a:t> </a:t>
            </a:r>
            <a:r>
              <a:rPr lang="es-ES" sz="2800" dirty="0" err="1"/>
              <a:t>Künste</a:t>
            </a:r>
            <a:r>
              <a:rPr lang="es-ES" sz="2800" dirty="0"/>
              <a:t>, </a:t>
            </a:r>
            <a:r>
              <a:rPr lang="es-ES" sz="2800" dirty="0" err="1"/>
              <a:t>Vienna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85056F-2051-424E-AE08-1FC7A5A81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60" y="0"/>
            <a:ext cx="10073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138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365125"/>
            <a:ext cx="3020291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1612. Rubens. La Caridad. The Hermitage, St. Petersburg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25969F-A602-4360-BE73-A340448C5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78" y="0"/>
            <a:ext cx="8854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576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365125"/>
            <a:ext cx="294593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1616. Rubens. Caza del cocodrilo y del hipopótamo. Alte Pinakothek, </a:t>
            </a:r>
            <a:r>
              <a:rPr lang="es-ES" sz="2800" dirty="0" err="1"/>
              <a:t>Munich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2FFBA7-2BA8-4970-97A1-EE155F9BB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152" y="0"/>
            <a:ext cx="8885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895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9851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1617. Rubens. Vieja. Mauritshuis, The </a:t>
            </a:r>
            <a:r>
              <a:rPr lang="es-ES" sz="2800" dirty="0" err="1"/>
              <a:t>Hague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A4BEC6-DA7C-4471-B5B0-2E82C30C2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880" y="0"/>
            <a:ext cx="5532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025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Caza. Gemäldegalerie, </a:t>
            </a:r>
            <a:r>
              <a:rPr lang="es-ES" sz="2800" dirty="0" err="1"/>
              <a:t>Dresden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363D53-AE02-4856-A6BA-6414D3D20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104" y="0"/>
            <a:ext cx="8382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0066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544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Vieja. Gemäldegalerie, </a:t>
            </a:r>
            <a:r>
              <a:rPr lang="es-ES" sz="2800" dirty="0" err="1"/>
              <a:t>Dresden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41AECE-8EFB-43BC-9C37-AF0DB30DB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580" y="0"/>
            <a:ext cx="52654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230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6" y="365125"/>
            <a:ext cx="24245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1621. Rubens. Caza del león. Alte Pinakothek, </a:t>
            </a:r>
            <a:r>
              <a:rPr lang="es-ES" sz="2800" dirty="0" err="1"/>
              <a:t>Munich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139F2B9-930B-4E58-B46A-A67ED8679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846" y="365125"/>
            <a:ext cx="9659154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865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0"/>
            <a:ext cx="11194473" cy="623455"/>
          </a:xfrm>
        </p:spPr>
        <p:txBody>
          <a:bodyPr anchor="ctr">
            <a:normAutofit/>
          </a:bodyPr>
          <a:lstStyle/>
          <a:p>
            <a:r>
              <a:rPr lang="de-DE" sz="2800" dirty="0"/>
              <a:t>1628. Rubens. Ermitaño y tentación. Kunsthistorisches Museum, Viena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01CFFD-4590-48DF-BD98-0973F0A1C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34" y="623455"/>
            <a:ext cx="9607332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991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9" y="365125"/>
            <a:ext cx="3336316" cy="5869420"/>
          </a:xfrm>
        </p:spPr>
        <p:txBody>
          <a:bodyPr anchor="t">
            <a:normAutofit/>
          </a:bodyPr>
          <a:lstStyle/>
          <a:p>
            <a:r>
              <a:rPr lang="nl-NL" sz="2800" dirty="0"/>
              <a:t>1630. Rubens. La Caridad. Rijksmuseum, Amsterdam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62E4DA2-35AD-46D3-8CBB-D47E1DB0B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934" y="0"/>
            <a:ext cx="8343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610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212373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1633. Rubens. El jardín del Amor.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6CBF23-78D7-4A91-BFA8-54E48CB13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139" y="0"/>
            <a:ext cx="9915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76564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8219609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0D0F0AD-9C6F-4839-A7B9-C4D9B95B71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8800" b="1" dirty="0"/>
              <a:t>Pintura religiosa.</a:t>
            </a:r>
          </a:p>
        </p:txBody>
      </p:sp>
    </p:spTree>
    <p:extLst>
      <p:ext uri="{BB962C8B-B14F-4D97-AF65-F5344CB8AC3E}">
        <p14:creationId xmlns:p14="http://schemas.microsoft.com/office/powerpoint/2010/main" val="5734347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1929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1602. Rubens. La deposición. </a:t>
            </a:r>
            <a:r>
              <a:rPr lang="es-ES" sz="2800" dirty="0" err="1"/>
              <a:t>Galleria</a:t>
            </a:r>
            <a:r>
              <a:rPr lang="es-ES" sz="2800" dirty="0"/>
              <a:t> Borghese, Rome.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145024A-AA08-4BD0-BF3B-5357871BB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16" y="0"/>
            <a:ext cx="5265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17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64037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1604. Rubens. </a:t>
            </a:r>
            <a:r>
              <a:rPr lang="fr-FR" sz="2800" dirty="0" err="1"/>
              <a:t>Virgen</a:t>
            </a:r>
            <a:r>
              <a:rPr lang="fr-FR" sz="2800" dirty="0"/>
              <a:t> con niño. Musée des Beaux-Arts, Tours.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13AE69-8745-4AB6-A5AE-8DA172393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38" y="0"/>
            <a:ext cx="4775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712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16437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1605. Rubens. Circuncisión. Akademie der bildenden Künste, Vienna.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0D246FE-D497-454F-B010-E595E9660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948" y="0"/>
            <a:ext cx="4707052" cy="68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869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365125"/>
            <a:ext cx="330915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1605. Rubens. La familia Gonzaga y la Santa Trinidad. Palazzo </a:t>
            </a:r>
            <a:r>
              <a:rPr lang="es-ES" sz="2800" dirty="0" err="1"/>
              <a:t>Ducale</a:t>
            </a:r>
            <a:r>
              <a:rPr lang="es-ES" sz="2800" dirty="0"/>
              <a:t>, Mantua.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15FE52-27B0-4145-B936-DB6CB3BFB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40" y="0"/>
            <a:ext cx="8633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3478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008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1608. Rubens. Adoración de los pastores. St.-</a:t>
            </a:r>
            <a:r>
              <a:rPr lang="es-ES" sz="2800" dirty="0" err="1"/>
              <a:t>Pauluskerk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3E9522-6211-47BE-98C1-FA9097EF0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354" y="0"/>
            <a:ext cx="4911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2340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356764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1608. Rubens. </a:t>
            </a:r>
            <a:r>
              <a:rPr lang="fr-FR" sz="2800" dirty="0" err="1"/>
              <a:t>Extasis</a:t>
            </a:r>
            <a:r>
              <a:rPr lang="fr-FR" sz="2800" dirty="0"/>
              <a:t> de San Gregorio </a:t>
            </a:r>
            <a:r>
              <a:rPr lang="fr-FR" sz="2800" dirty="0" err="1"/>
              <a:t>Magno</a:t>
            </a:r>
            <a:r>
              <a:rPr lang="fr-FR" sz="2800" dirty="0"/>
              <a:t>. Musée des Beaux-Arts, Grenoble.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C56529-5B31-4792-9D24-D88B414C1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693" y="0"/>
            <a:ext cx="4090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994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1608. Rubens. Martirio de San Sebastián. Galleria Corsini, Rome.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2EC28D-C4F1-4499-9013-5EEC2F558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95" y="0"/>
            <a:ext cx="55356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8567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592291" cy="5869420"/>
          </a:xfrm>
        </p:spPr>
        <p:txBody>
          <a:bodyPr anchor="t">
            <a:normAutofit/>
          </a:bodyPr>
          <a:lstStyle/>
          <a:p>
            <a:r>
              <a:rPr lang="it-IT" sz="2800" dirty="0"/>
              <a:t>1608. Rubens. Virgen de la Vallicella. Santa Maria in Vallicella, Rome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3CE1F7-B920-4AC9-B72A-A8EF2870E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539" y="0"/>
            <a:ext cx="3950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3851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11637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1609. Rubens. San Jerónimo. Schloss Sanssouci, Potsdam.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057251-9F29-4A50-809B-9159771D0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264" y="0"/>
            <a:ext cx="5068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2671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2231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1610. Rubens. Anunciación. Kunsthistorisches Museum, Viena.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C0E599-708D-4050-9540-276E4CD9B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243" y="0"/>
            <a:ext cx="6267757" cy="687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3969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1610. Rubens. San Jorge y el dragón. Museo del Prado, Madrid.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8E1207-F17F-4130-A66D-6D070BD41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467" y="0"/>
            <a:ext cx="5794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606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4676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1611. Rubens. Cristo crucificado. </a:t>
            </a:r>
            <a:r>
              <a:rPr lang="es-ES" sz="2800" dirty="0" err="1"/>
              <a:t>Koninklijk</a:t>
            </a:r>
            <a:r>
              <a:rPr lang="es-ES" sz="2800" dirty="0"/>
              <a:t> Museum </a:t>
            </a:r>
            <a:r>
              <a:rPr lang="es-ES" sz="2800" dirty="0" err="1"/>
              <a:t>voor</a:t>
            </a:r>
            <a:r>
              <a:rPr lang="es-ES" sz="2800" dirty="0"/>
              <a:t> </a:t>
            </a:r>
            <a:r>
              <a:rPr lang="es-ES" sz="2800" dirty="0" err="1"/>
              <a:t>Schone</a:t>
            </a:r>
            <a:r>
              <a:rPr lang="es-ES" sz="2800" dirty="0"/>
              <a:t> </a:t>
            </a:r>
            <a:r>
              <a:rPr lang="es-ES" sz="2800" dirty="0" err="1"/>
              <a:t>Kunsten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04B6BD-9A6E-46C8-8C55-57E3D435F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0" y="0"/>
            <a:ext cx="3943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436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146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1612. Rubens. Enterramiento de Cristo. National Gallery of </a:t>
            </a:r>
            <a:r>
              <a:rPr lang="es-ES" sz="2800" dirty="0" err="1"/>
              <a:t>Canada</a:t>
            </a:r>
            <a:r>
              <a:rPr lang="es-ES" sz="2800" dirty="0"/>
              <a:t>, Ottawa.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D69EB22-DA15-4857-AE48-7B4D66377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46" y="0"/>
            <a:ext cx="5111954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9981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038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1613. Rubens. Santiago apóstol. Museo del Prado, Madrid.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5223534-6CFE-4FE9-BB62-107F25BDE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533" y="0"/>
            <a:ext cx="5154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879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0"/>
            <a:ext cx="11263746" cy="83127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ES" sz="2800" dirty="0"/>
              <a:t>1614. Rubens. Incredulidad de Santo Tomás. </a:t>
            </a:r>
            <a:br>
              <a:rPr lang="es-ES" sz="2800" dirty="0"/>
            </a:br>
            <a:r>
              <a:rPr lang="es-ES" sz="2800" dirty="0" err="1"/>
              <a:t>Koninklijk</a:t>
            </a:r>
            <a:r>
              <a:rPr lang="es-ES" sz="2800" dirty="0"/>
              <a:t> Museum </a:t>
            </a:r>
            <a:r>
              <a:rPr lang="es-ES" sz="2800" dirty="0" err="1"/>
              <a:t>voor</a:t>
            </a:r>
            <a:r>
              <a:rPr lang="es-ES" sz="2800" dirty="0"/>
              <a:t> </a:t>
            </a:r>
            <a:r>
              <a:rPr lang="es-ES" sz="2800" dirty="0" err="1"/>
              <a:t>Schone</a:t>
            </a:r>
            <a:r>
              <a:rPr lang="es-ES" sz="2800" dirty="0"/>
              <a:t> </a:t>
            </a:r>
            <a:r>
              <a:rPr lang="es-ES" sz="2800" dirty="0" err="1"/>
              <a:t>Kunsten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6BEB7B-5D74-45CE-BC10-0A55B052F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76" y="831273"/>
            <a:ext cx="10597647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7377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365125"/>
            <a:ext cx="28401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1614. Rubens. Lamentación. Kunsthistorisches Museum, Viena.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D55FF6-9DEB-41D9-9791-85D69BF7A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804" y="0"/>
            <a:ext cx="9014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8878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869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1614. Rubens. Sagrada Familia. Wallace </a:t>
            </a:r>
            <a:r>
              <a:rPr lang="es-ES" sz="2800" dirty="0" err="1"/>
              <a:t>Collection</a:t>
            </a:r>
            <a:r>
              <a:rPr lang="es-ES" sz="2800" dirty="0"/>
              <a:t>, London.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EA5E92-5D7F-42BE-B2DB-055EAE9E9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790" y="0"/>
            <a:ext cx="5109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7426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135091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1614. Rubens. San Sebatián. Staatliche Museen, Berlin.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64CCBB-0E0A-4EED-878F-DBAD6E6BB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825" y="0"/>
            <a:ext cx="4381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5768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9460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1615. Rubens. Virgen con niño. Colección Thyssen-Bornemisza, Pedralbes.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42450F7-7B79-44D3-9110-34E91DA0F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226" y="0"/>
            <a:ext cx="4784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4388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25631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1616. Rubens. Cristo </a:t>
            </a:r>
            <a:r>
              <a:rPr lang="pt-BR" sz="2800" dirty="0" err="1"/>
              <a:t>resucitado</a:t>
            </a:r>
            <a:r>
              <a:rPr lang="pt-BR" sz="2800" dirty="0"/>
              <a:t>. Palazzo Pitti, </a:t>
            </a:r>
            <a:r>
              <a:rPr lang="pt-BR" sz="2800" dirty="0" err="1"/>
              <a:t>Florencia</a:t>
            </a:r>
            <a:r>
              <a:rPr lang="pt-BR" sz="2800" dirty="0"/>
              <a:t>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F10B78-A55E-47EA-9CB2-ECC19AEC0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249" y="0"/>
            <a:ext cx="5653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139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0242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1616. Rubens. Estigmas de San Francisco. </a:t>
            </a:r>
            <a:r>
              <a:rPr lang="es-ES" sz="2800" dirty="0" err="1"/>
              <a:t>Wallraf</a:t>
            </a:r>
            <a:r>
              <a:rPr lang="es-ES" sz="2800" dirty="0"/>
              <a:t>-</a:t>
            </a:r>
            <a:r>
              <a:rPr lang="es-ES" sz="2800" dirty="0" err="1"/>
              <a:t>Richartz</a:t>
            </a:r>
            <a:r>
              <a:rPr lang="es-ES" sz="2800" dirty="0"/>
              <a:t>-Museum, </a:t>
            </a:r>
            <a:r>
              <a:rPr lang="es-ES" sz="2800" dirty="0" err="1"/>
              <a:t>Cologne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EBD51B-4925-4306-B12F-F009AAE41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615" y="0"/>
            <a:ext cx="4347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7199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363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1616. Rubens. Sagrada </a:t>
            </a:r>
            <a:r>
              <a:rPr lang="es-ES" sz="2800" dirty="0" err="1"/>
              <a:t>Falimilia</a:t>
            </a:r>
            <a:r>
              <a:rPr lang="es-ES" sz="2800" dirty="0"/>
              <a:t>. </a:t>
            </a:r>
            <a:r>
              <a:rPr lang="es-ES" sz="2800" dirty="0" err="1"/>
              <a:t>Schloss</a:t>
            </a:r>
            <a:r>
              <a:rPr lang="es-ES" sz="2800" dirty="0"/>
              <a:t> </a:t>
            </a:r>
            <a:r>
              <a:rPr lang="es-ES" sz="2800" dirty="0" err="1"/>
              <a:t>Sanssouci</a:t>
            </a:r>
            <a:r>
              <a:rPr lang="es-ES" sz="2800" dirty="0"/>
              <a:t>, Potsdam.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205E52A-0747-4D16-B3C2-1CCC1CEF4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053" y="0"/>
            <a:ext cx="48899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6095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16437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1617. Rubens. </a:t>
            </a:r>
            <a:r>
              <a:rPr lang="fr-FR" sz="2800" dirty="0" err="1"/>
              <a:t>Descendimiento</a:t>
            </a:r>
            <a:r>
              <a:rPr lang="fr-FR" sz="2800" dirty="0"/>
              <a:t>. Palais des Beaux-Arts, Lille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B2A67A-99A8-47CF-9C81-325658AEC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837" y="0"/>
            <a:ext cx="4625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0465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345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1617. Rubens. El juicio final. Alte Pinakothek, Múnich.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BB0EB7-B85F-483C-9A98-C5AFEF9F5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591" y="0"/>
            <a:ext cx="52054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294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44146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1617. Rubens. </a:t>
            </a:r>
            <a:r>
              <a:rPr lang="fr-FR" sz="2800" dirty="0" err="1"/>
              <a:t>Martirio</a:t>
            </a:r>
            <a:r>
              <a:rPr lang="fr-FR" sz="2800" dirty="0"/>
              <a:t> de San </a:t>
            </a:r>
            <a:r>
              <a:rPr lang="fr-FR" sz="2800" dirty="0" err="1"/>
              <a:t>Esteban</a:t>
            </a:r>
            <a:r>
              <a:rPr lang="fr-FR" sz="2800" dirty="0"/>
              <a:t>. Musée des Beaux-Arts, Valenciennes.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83B8C6-3329-422E-8681-A8DBA2075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418" y="-16370"/>
            <a:ext cx="4516582" cy="687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713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68837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1618. Rubens. </a:t>
            </a:r>
            <a:r>
              <a:rPr lang="en-US" sz="2800" dirty="0" err="1"/>
              <a:t>Descendimiento</a:t>
            </a:r>
            <a:r>
              <a:rPr lang="en-US" sz="2800" dirty="0"/>
              <a:t>. The Hermitage, St. Petersburg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191D98-62C9-4ACB-A2DB-AABC143E7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351" y="0"/>
            <a:ext cx="45756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1919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042073" cy="762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nl-NL" sz="2800" dirty="0"/>
              <a:t>1618. Rubens. Lamentación. Koninklijk Museum voor Schone Kunsten, Antwerp.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49D020-223D-43A2-A176-802E2BDEA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536" y="762000"/>
            <a:ext cx="8806927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3891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4" y="365125"/>
            <a:ext cx="2979498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1619. Rubens. </a:t>
            </a:r>
            <a:r>
              <a:rPr lang="fr-FR" sz="2800" dirty="0" err="1"/>
              <a:t>Adoración</a:t>
            </a:r>
            <a:r>
              <a:rPr lang="fr-FR" sz="2800" dirty="0"/>
              <a:t> de los </a:t>
            </a:r>
            <a:r>
              <a:rPr lang="fr-FR" sz="2800" dirty="0" err="1"/>
              <a:t>magos</a:t>
            </a:r>
            <a:r>
              <a:rPr lang="fr-FR" sz="2800" dirty="0"/>
              <a:t>. Musée des Beaux-Arts, Lyon.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0E8E06D-D218-46A7-891A-3E17827C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171" y="0"/>
            <a:ext cx="8990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207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1619. Rubens. Adoración de los magos. Sint-</a:t>
            </a:r>
            <a:r>
              <a:rPr lang="es-ES" sz="2800" dirty="0" err="1"/>
              <a:t>Janskerk</a:t>
            </a:r>
            <a:r>
              <a:rPr lang="es-ES" sz="2800" dirty="0"/>
              <a:t>, </a:t>
            </a:r>
            <a:r>
              <a:rPr lang="es-ES" sz="2800" dirty="0" err="1"/>
              <a:t>Mechelen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D0DA90-A53E-43CF-B024-9543447B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108" y="0"/>
            <a:ext cx="59938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6358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0"/>
            <a:ext cx="11249891" cy="775855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ES" sz="2800" dirty="0"/>
              <a:t>1619. Rubens. Milagro de los panes y los peces. </a:t>
            </a:r>
            <a:br>
              <a:rPr lang="es-ES" sz="2800" dirty="0"/>
            </a:br>
            <a:r>
              <a:rPr lang="es-ES" sz="2800" dirty="0" err="1"/>
              <a:t>Onze</a:t>
            </a:r>
            <a:r>
              <a:rPr lang="es-ES" sz="2800" dirty="0"/>
              <a:t>-</a:t>
            </a:r>
            <a:r>
              <a:rPr lang="es-ES" sz="2800" dirty="0" err="1"/>
              <a:t>Lieve</a:t>
            </a:r>
            <a:r>
              <a:rPr lang="es-ES" sz="2800" dirty="0"/>
              <a:t>-</a:t>
            </a:r>
            <a:r>
              <a:rPr lang="es-ES" sz="2800" dirty="0" err="1"/>
              <a:t>Vrouw</a:t>
            </a:r>
            <a:r>
              <a:rPr lang="es-ES" sz="2800" dirty="0"/>
              <a:t>-</a:t>
            </a:r>
            <a:r>
              <a:rPr lang="es-ES" sz="2800" dirty="0" err="1"/>
              <a:t>over</a:t>
            </a:r>
            <a:r>
              <a:rPr lang="es-ES" sz="2800" dirty="0"/>
              <a:t>-de-</a:t>
            </a:r>
            <a:r>
              <a:rPr lang="es-ES" sz="2800" dirty="0" err="1"/>
              <a:t>Dijlekerk</a:t>
            </a:r>
            <a:r>
              <a:rPr lang="es-ES" sz="2800" dirty="0"/>
              <a:t>, </a:t>
            </a:r>
            <a:r>
              <a:rPr lang="es-ES" sz="2800" dirty="0" err="1"/>
              <a:t>Mechelen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AF39317-9BB5-4962-B3CA-B0D26FD48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12" y="775855"/>
            <a:ext cx="10069776" cy="608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5903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038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1619. Rubens. Última comunión de San Francisco. </a:t>
            </a:r>
            <a:r>
              <a:rPr lang="es-ES" sz="2800" dirty="0" err="1"/>
              <a:t>Koninklijk</a:t>
            </a:r>
            <a:r>
              <a:rPr lang="es-ES" sz="2800" dirty="0"/>
              <a:t> Museum </a:t>
            </a:r>
            <a:r>
              <a:rPr lang="es-ES" sz="2800" dirty="0" err="1"/>
              <a:t>voor</a:t>
            </a:r>
            <a:r>
              <a:rPr lang="es-ES" sz="2800" dirty="0"/>
              <a:t> </a:t>
            </a:r>
            <a:r>
              <a:rPr lang="es-ES" sz="2800" dirty="0" err="1"/>
              <a:t>Schone</a:t>
            </a:r>
            <a:r>
              <a:rPr lang="es-ES" sz="2800" dirty="0"/>
              <a:t> </a:t>
            </a:r>
            <a:r>
              <a:rPr lang="es-ES" sz="2800" dirty="0" err="1"/>
              <a:t>Kunsten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25EB95-F297-4BDF-AFF0-0487B84B7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830" y="0"/>
            <a:ext cx="5226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7419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12082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Asunción de la Virgen. Kunsthistorisches Museum, Viena.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43ED96-7ADD-4913-A1BE-F21C5DFB0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447" y="0"/>
            <a:ext cx="4558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9772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176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Caída de los condenados. Alte Pinakothek, </a:t>
            </a:r>
            <a:r>
              <a:rPr lang="es-ES" sz="2800" dirty="0" err="1"/>
              <a:t>Munich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EA5AFE-F1F4-4A58-9BC7-C9627AA82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488" y="0"/>
            <a:ext cx="523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3200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423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Cristo crucificado. </a:t>
            </a:r>
            <a:r>
              <a:rPr lang="es-ES" sz="2800" dirty="0" err="1"/>
              <a:t>Koninklijk</a:t>
            </a:r>
            <a:r>
              <a:rPr lang="es-ES" sz="2800" dirty="0"/>
              <a:t> Museum </a:t>
            </a:r>
            <a:r>
              <a:rPr lang="es-ES" sz="2800" dirty="0" err="1"/>
              <a:t>voor</a:t>
            </a:r>
            <a:r>
              <a:rPr lang="es-ES" sz="2800" dirty="0"/>
              <a:t> </a:t>
            </a:r>
            <a:r>
              <a:rPr lang="es-ES" sz="2800" dirty="0" err="1"/>
              <a:t>Schone</a:t>
            </a:r>
            <a:r>
              <a:rPr lang="es-ES" sz="2800" dirty="0"/>
              <a:t> </a:t>
            </a:r>
            <a:r>
              <a:rPr lang="es-ES" sz="2800" dirty="0" err="1"/>
              <a:t>Kunsten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416BD18-B3C4-4483-8655-CB0772DED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92" y="0"/>
            <a:ext cx="4982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8163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2182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Cristo crucificado. Museum </a:t>
            </a:r>
            <a:r>
              <a:rPr lang="es-ES" sz="2800" dirty="0" err="1"/>
              <a:t>Boijmans</a:t>
            </a:r>
            <a:r>
              <a:rPr lang="es-ES" sz="2800" dirty="0"/>
              <a:t> Van </a:t>
            </a:r>
            <a:r>
              <a:rPr lang="es-ES" sz="2800" dirty="0" err="1"/>
              <a:t>Beuningen</a:t>
            </a:r>
            <a:r>
              <a:rPr lang="es-ES" sz="2800" dirty="0"/>
              <a:t>, Rotterdam.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DD15A6-460B-4210-81FF-6F09ABA5A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774" y="0"/>
            <a:ext cx="43472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0857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10" y="365125"/>
            <a:ext cx="28703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Cristo y Simón el fariseo. The Hermitage, St. Petersburg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FE1AFC-33C2-40C1-A0E0-F22CC5476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455" y="0"/>
            <a:ext cx="9141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5536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1073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Milagros de San Ignacio. Chiesa del </a:t>
            </a:r>
            <a:r>
              <a:rPr lang="es-ES" sz="2800" dirty="0" err="1"/>
              <a:t>Gesù</a:t>
            </a:r>
            <a:r>
              <a:rPr lang="es-ES" sz="2800" dirty="0"/>
              <a:t>, Genoa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4D2255-B466-4EEA-89AC-409090509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818" y="0"/>
            <a:ext cx="4412182" cy="684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1573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1620. Rubens. Virgen entre flores. Alte Pinakothek, Múnich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E98BB9-FCEB-4DEC-BC74-6DEDFDF24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134" y="0"/>
            <a:ext cx="79538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41844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4" y="365125"/>
            <a:ext cx="335165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1622. Rubens. Cristo triunfante. Liechtenstein Museum, Viena.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41740F-BA29-47A4-8BCC-5200BEAD7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329" y="0"/>
            <a:ext cx="8618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359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688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Rubens. Pequeño juicio final. Alte Pinakothek, </a:t>
            </a:r>
            <a:r>
              <a:rPr lang="es-ES" sz="2800" dirty="0" err="1"/>
              <a:t>Munich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A7C43F-66C9-4A4D-94AC-4403BEF3D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40" y="0"/>
            <a:ext cx="4531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9615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137564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1621. Rubens. </a:t>
            </a:r>
            <a:r>
              <a:rPr lang="fr-FR" sz="2800" dirty="0" err="1"/>
              <a:t>Virgen</a:t>
            </a:r>
            <a:r>
              <a:rPr lang="fr-FR" sz="2800" dirty="0"/>
              <a:t> entre flores. Musée du Louvre, Paris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4B517F-EBA1-4443-B93A-31F9F805B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507" y="0"/>
            <a:ext cx="5315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4884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285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1624. Rubens. Adoración de los magos. </a:t>
            </a:r>
            <a:r>
              <a:rPr lang="es-ES" sz="2800" dirty="0" err="1"/>
              <a:t>Koninklijk</a:t>
            </a:r>
            <a:r>
              <a:rPr lang="es-ES" sz="2800" dirty="0"/>
              <a:t> Museum </a:t>
            </a:r>
            <a:r>
              <a:rPr lang="es-ES" sz="2800" dirty="0" err="1"/>
              <a:t>voor</a:t>
            </a:r>
            <a:r>
              <a:rPr lang="es-ES" sz="2800" dirty="0"/>
              <a:t> </a:t>
            </a:r>
            <a:r>
              <a:rPr lang="es-ES" sz="2800" dirty="0" err="1"/>
              <a:t>Schone</a:t>
            </a:r>
            <a:r>
              <a:rPr lang="es-ES" sz="2800" dirty="0"/>
              <a:t> </a:t>
            </a:r>
            <a:r>
              <a:rPr lang="es-ES" sz="2800" dirty="0" err="1"/>
              <a:t>Kunsten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CFBA13-6050-4484-9863-BFCB9844B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091" y="0"/>
            <a:ext cx="5056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2682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50182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1624. Rubens. </a:t>
            </a:r>
            <a:r>
              <a:rPr lang="fr-FR" sz="2800" dirty="0" err="1"/>
              <a:t>Virgen</a:t>
            </a:r>
            <a:r>
              <a:rPr lang="fr-FR" sz="2800" dirty="0"/>
              <a:t>  y niño. Musées Royaux des Beaux-Arts, Brussels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B62607-0740-4A68-95F7-10F71D31C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90" y="0"/>
            <a:ext cx="4821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37214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688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1626. Rubens. Altar de San Roque. </a:t>
            </a:r>
            <a:br>
              <a:rPr lang="es-ES" sz="2800" dirty="0"/>
            </a:br>
            <a:r>
              <a:rPr lang="es-ES" sz="2800" dirty="0" err="1"/>
              <a:t>St</a:t>
            </a:r>
            <a:r>
              <a:rPr lang="es-ES" sz="2800" dirty="0"/>
              <a:t> </a:t>
            </a:r>
            <a:r>
              <a:rPr lang="es-ES" sz="2800" dirty="0" err="1"/>
              <a:t>Maartenskerk</a:t>
            </a:r>
            <a:r>
              <a:rPr lang="es-ES" sz="2800" dirty="0"/>
              <a:t>, Aalst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0408D1-45B8-4058-A1E4-B1D1D3D1E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475" y="0"/>
            <a:ext cx="4200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2113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91746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1626. Rubens. </a:t>
            </a:r>
            <a:r>
              <a:rPr lang="fr-FR" sz="2800" dirty="0" err="1"/>
              <a:t>Educación</a:t>
            </a:r>
            <a:r>
              <a:rPr lang="fr-FR" sz="2800" dirty="0"/>
              <a:t> de la </a:t>
            </a:r>
            <a:r>
              <a:rPr lang="fr-FR" sz="2800" dirty="0" err="1"/>
              <a:t>Virgen</a:t>
            </a:r>
            <a:r>
              <a:rPr lang="fr-FR" sz="2800" dirty="0"/>
              <a:t>. Musées Royaux des Beaux-Arts, Brussels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6B4CDB-4425-4C75-8314-CBB5BFFFA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916" y="0"/>
            <a:ext cx="4801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1135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718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1628. Rubens. Anunciación. Rubens House, </a:t>
            </a:r>
            <a:r>
              <a:rPr lang="es-ES" sz="2800" dirty="0" err="1"/>
              <a:t>Antwerp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D3E2F86-E2F6-42DF-8855-62300E989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932" y="0"/>
            <a:ext cx="4440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8214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94764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1628. Rubens. Inmaculada concepción.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B5D0F7-F5BD-46D9-ABD1-7E7AC35C6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312" y="0"/>
            <a:ext cx="4805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2957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91746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1628. Rubens. Virgen con Santos. </a:t>
            </a:r>
            <a:br>
              <a:rPr lang="es-ES" sz="2800" dirty="0"/>
            </a:br>
            <a:r>
              <a:rPr lang="es-ES" sz="2800" dirty="0"/>
              <a:t>St. </a:t>
            </a:r>
            <a:r>
              <a:rPr lang="es-ES" sz="2800" dirty="0" err="1"/>
              <a:t>Augustinuskerk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4BA26B-7C72-4E84-9208-168B8C8D7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114" y="0"/>
            <a:ext cx="4782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2792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4586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1629. Rubens. Adoración de los magos. Musée du Louvre, Paris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8B9D8C-AB92-43A4-9FA0-5AFBF5C52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436" y="0"/>
            <a:ext cx="5247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41227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562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Rubens. Virgen  y niño. St.-</a:t>
            </a:r>
            <a:r>
              <a:rPr lang="es-ES" sz="2800" dirty="0" err="1"/>
              <a:t>Niklaaskerk</a:t>
            </a:r>
            <a:r>
              <a:rPr lang="es-ES" sz="2800" dirty="0"/>
              <a:t>, </a:t>
            </a:r>
            <a:r>
              <a:rPr lang="es-ES" sz="2800" dirty="0" err="1"/>
              <a:t>Brussels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DBB12F-96C0-4B7C-82D5-F6B8D3B5E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89" y="0"/>
            <a:ext cx="4839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7650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484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1630. Rubens. Sagrada Familia con Santa Ana. Museo del Prado,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1AD7FB-70FB-4943-9DB9-63CEEA0FA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754" y="0"/>
            <a:ext cx="5211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0810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3" y="365125"/>
            <a:ext cx="64839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1631. Rubens. Coronación de Santa Catalina. Toledo Museum of Art, Toledo, Ohio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56F38B-0332-4B43-B7BC-580D10DFA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6948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1632. Rubens. Última cena. Pinacoteca di </a:t>
            </a:r>
            <a:r>
              <a:rPr lang="es-ES" sz="2800" dirty="0" err="1"/>
              <a:t>Brera</a:t>
            </a:r>
            <a:r>
              <a:rPr lang="es-ES" sz="2800" dirty="0"/>
              <a:t>, Milán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84B3FDD-3C55-44BE-A71A-1AAE95FD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658" y="0"/>
            <a:ext cx="58173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808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192982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1633. Rubens. </a:t>
            </a:r>
            <a:r>
              <a:rPr lang="fr-FR" sz="2800" dirty="0" err="1"/>
              <a:t>Martirio</a:t>
            </a:r>
            <a:r>
              <a:rPr lang="fr-FR" sz="2800" dirty="0"/>
              <a:t> de San </a:t>
            </a:r>
            <a:r>
              <a:rPr lang="fr-FR" sz="2800" dirty="0" err="1"/>
              <a:t>Livinus</a:t>
            </a:r>
            <a:r>
              <a:rPr lang="fr-FR" sz="2800" dirty="0"/>
              <a:t>. Musées Royaux des Beaux-Arts, Brussels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96FD50C-32CB-42D3-AD9D-45008F7D4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911" y="0"/>
            <a:ext cx="52360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531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5641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1634. Rubens. Virgen con Santos. Sint-</a:t>
            </a:r>
            <a:r>
              <a:rPr lang="es-ES" sz="2800" dirty="0" err="1"/>
              <a:t>Jacobskerk</a:t>
            </a:r>
            <a:r>
              <a:rPr lang="es-ES" sz="2800" dirty="0"/>
              <a:t>, </a:t>
            </a:r>
            <a:r>
              <a:rPr lang="es-ES" sz="2800" dirty="0" err="1"/>
              <a:t>Antwerp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64CB08-8DB4-40C2-A691-FF6F62978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973" y="0"/>
            <a:ext cx="60690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4912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13418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1635. Rubens. Cristo </a:t>
            </a:r>
            <a:r>
              <a:rPr lang="fr-FR" sz="2800" dirty="0" err="1"/>
              <a:t>crucificado</a:t>
            </a:r>
            <a:r>
              <a:rPr lang="fr-FR" sz="2800" dirty="0"/>
              <a:t>. Musée des Augustins, Toulouse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F42B44-8104-4AD3-8441-14E4548D7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854" y="0"/>
            <a:ext cx="4599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9447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761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1635. Rubens. San Francisco. Museum </a:t>
            </a:r>
            <a:r>
              <a:rPr lang="es-ES" sz="2800" dirty="0" err="1"/>
              <a:t>voor</a:t>
            </a:r>
            <a:r>
              <a:rPr lang="es-ES" sz="2800" dirty="0"/>
              <a:t> </a:t>
            </a:r>
            <a:r>
              <a:rPr lang="es-ES" sz="2800" dirty="0" err="1"/>
              <a:t>Schone</a:t>
            </a:r>
            <a:r>
              <a:rPr lang="es-ES" sz="2800" dirty="0"/>
              <a:t> </a:t>
            </a:r>
            <a:r>
              <a:rPr lang="es-ES" sz="2800" dirty="0" err="1"/>
              <a:t>Kunsten</a:t>
            </a:r>
            <a:r>
              <a:rPr lang="es-ES" sz="2800" dirty="0"/>
              <a:t>, </a:t>
            </a:r>
            <a:r>
              <a:rPr lang="es-ES" sz="2800" dirty="0" err="1"/>
              <a:t>Ghent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76B40F-695B-46C7-A67C-BA0900FC7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098" y="0"/>
            <a:ext cx="51029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4408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64037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1637. Rubens. Asunción. Liechtenstein Museum, Vienna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D864BC-0653-4950-9EC9-F95546B24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110" y="0"/>
            <a:ext cx="48348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9592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259782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1637. Rubens. Camino </a:t>
            </a:r>
            <a:r>
              <a:rPr lang="fr-FR" sz="2800" dirty="0" err="1"/>
              <a:t>del</a:t>
            </a:r>
            <a:r>
              <a:rPr lang="fr-FR" sz="2800" dirty="0"/>
              <a:t> </a:t>
            </a:r>
            <a:r>
              <a:rPr lang="fr-FR" sz="2800" dirty="0" err="1"/>
              <a:t>Calvario</a:t>
            </a:r>
            <a:r>
              <a:rPr lang="fr-FR" sz="2800" dirty="0"/>
              <a:t>. Musées Royaux des Beaux-Arts, Brussels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E130D30-C0A7-46AC-AD5C-F56561FE6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085" y="0"/>
            <a:ext cx="4178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3949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194473" cy="776394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1637. Rubens. Masacre de los inocentes. Alte Pinakothek, </a:t>
            </a:r>
            <a:r>
              <a:rPr lang="es-ES" sz="2800" dirty="0" err="1"/>
              <a:t>Munich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8B266E-CBC0-4711-A790-C9FA71C22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63" y="776394"/>
            <a:ext cx="9365673" cy="608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7364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778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1639. Rubens. Altar San Ildefonso. Ala Derecha. Kunsthistorisches Museum, Viena.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AF6D41-EA0A-4F54-9EDB-5EA38E171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969" y="0"/>
            <a:ext cx="4822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5803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996546" cy="5869420"/>
          </a:xfrm>
        </p:spPr>
        <p:txBody>
          <a:bodyPr anchor="t">
            <a:normAutofit/>
          </a:bodyPr>
          <a:lstStyle/>
          <a:p>
            <a:r>
              <a:rPr lang="pt-BR" sz="2800" dirty="0"/>
              <a:t>1639. Rubens. </a:t>
            </a:r>
            <a:r>
              <a:rPr lang="pt-BR" sz="2800" dirty="0" err="1"/>
              <a:t>Martirio</a:t>
            </a:r>
            <a:r>
              <a:rPr lang="pt-BR" sz="2800" dirty="0"/>
              <a:t> de Santo Tomás. </a:t>
            </a:r>
            <a:r>
              <a:rPr lang="pt-BR" sz="2800" dirty="0" err="1"/>
              <a:t>Národní</a:t>
            </a:r>
            <a:r>
              <a:rPr lang="pt-BR" sz="2800" dirty="0"/>
              <a:t> </a:t>
            </a:r>
            <a:r>
              <a:rPr lang="pt-BR" sz="2800" dirty="0" err="1"/>
              <a:t>Galerie</a:t>
            </a:r>
            <a:r>
              <a:rPr lang="pt-BR" sz="2800" dirty="0"/>
              <a:t>, Prague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B13CFD-91E3-4CFB-A332-B3D14B9CE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580" y="0"/>
            <a:ext cx="45034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53806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2874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1639. Rubens. San Agustín. </a:t>
            </a:r>
            <a:r>
              <a:rPr lang="es-ES" sz="2800" dirty="0" err="1"/>
              <a:t>Národní</a:t>
            </a:r>
            <a:r>
              <a:rPr lang="es-ES" sz="2800" dirty="0"/>
              <a:t> </a:t>
            </a:r>
            <a:r>
              <a:rPr lang="es-ES" sz="2800" dirty="0" err="1"/>
              <a:t>Galerie</a:t>
            </a:r>
            <a:r>
              <a:rPr lang="es-ES" sz="2800" dirty="0"/>
              <a:t>, </a:t>
            </a:r>
            <a:r>
              <a:rPr lang="es-ES" sz="2800" dirty="0" err="1"/>
              <a:t>Prague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BA6663-933C-4A40-86B5-C7BB4389A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96" y="0"/>
            <a:ext cx="4229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91151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1237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1640. Rubens. Santa Cecilia. </a:t>
            </a:r>
            <a:r>
              <a:rPr lang="es-ES" sz="2800" dirty="0" err="1"/>
              <a:t>Staaliche</a:t>
            </a:r>
            <a:r>
              <a:rPr lang="es-ES" sz="2800" dirty="0"/>
              <a:t> Museen, Berlín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05F100-9F50-4538-BCBB-AB4AB9F90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455" y="0"/>
            <a:ext cx="5412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10695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562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Rubens. Virgen  y niño. Santa Maria del Giglio, </a:t>
            </a:r>
            <a:r>
              <a:rPr lang="es-ES" sz="2800" dirty="0" err="1"/>
              <a:t>Venice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CFC98F-AC09-47AA-BE2F-3853EC645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448" y="0"/>
            <a:ext cx="5015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2158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7C767E8-5D39-409C-A98E-3150AF97FA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8000" b="1" dirty="0"/>
              <a:t>Escenas de la Biblia.</a:t>
            </a:r>
          </a:p>
        </p:txBody>
      </p:sp>
    </p:spTree>
    <p:extLst>
      <p:ext uri="{BB962C8B-B14F-4D97-AF65-F5344CB8AC3E}">
        <p14:creationId xmlns:p14="http://schemas.microsoft.com/office/powerpoint/2010/main" val="204621203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224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1608. Rubens. Susana y los viejos. </a:t>
            </a:r>
            <a:r>
              <a:rPr lang="es-ES" sz="2800" dirty="0" err="1"/>
              <a:t>Galleria</a:t>
            </a:r>
            <a:r>
              <a:rPr lang="es-ES" sz="2800" dirty="0"/>
              <a:t> Borghese, Rome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E23FD6B-56FD-4A51-85E8-89A34274D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270" y="0"/>
            <a:ext cx="4801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1982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1608. Rubens. Susana y los viejos. Museo de la Real Academia de San Fernando, Madrid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B6081F-2B8C-4D07-B012-E293184FA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584" y="0"/>
            <a:ext cx="7900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6777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1609. Rubens. </a:t>
            </a:r>
            <a:r>
              <a:rPr lang="en-US" sz="2800" dirty="0" err="1"/>
              <a:t>Sansón</a:t>
            </a:r>
            <a:r>
              <a:rPr lang="en-US" sz="2800" dirty="0"/>
              <a:t> y Dalila. National Gallery, London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986765-C612-48FE-A045-BB4E4547A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39" y="0"/>
            <a:ext cx="7587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7404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1611. Rubens. Susana y los </a:t>
            </a:r>
            <a:r>
              <a:rPr lang="en-US" sz="2800" dirty="0" err="1"/>
              <a:t>viejos</a:t>
            </a:r>
            <a:r>
              <a:rPr lang="en-US" sz="2800" dirty="0"/>
              <a:t>. The Hermitage, St. Petersburg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2AB5D61-6504-4F36-81A6-6E87C14CF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366" y="0"/>
            <a:ext cx="59126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7774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" y="365125"/>
            <a:ext cx="1859815" cy="5869420"/>
          </a:xfrm>
        </p:spPr>
        <p:txBody>
          <a:bodyPr anchor="t">
            <a:normAutofit/>
          </a:bodyPr>
          <a:lstStyle/>
          <a:p>
            <a:r>
              <a:rPr lang="es-ES" sz="2400" dirty="0"/>
              <a:t>1615. Rubens. Daniel en el foso de los leones. National Gallery of Art, Washington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5B5EF3-48E3-4CA3-B3BF-413F56617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651" y="0"/>
            <a:ext cx="10221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0653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6927"/>
            <a:ext cx="11194473" cy="831273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1615. Rubens. El jardín del </a:t>
            </a:r>
            <a:r>
              <a:rPr lang="es-ES" sz="2800" dirty="0" err="1"/>
              <a:t>Eden</a:t>
            </a:r>
            <a:r>
              <a:rPr lang="es-ES" sz="2800" dirty="0"/>
              <a:t>. Mauritshuis, The </a:t>
            </a:r>
            <a:r>
              <a:rPr lang="es-ES" sz="2800" dirty="0" err="1"/>
              <a:t>Hague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84F17D-E7AE-44DA-A44D-3B441E24C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181" y="838200"/>
            <a:ext cx="9305637" cy="601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85719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4724400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1616. Rubens. Judit con la cabeza de Holofernes. Herzog </a:t>
            </a:r>
            <a:r>
              <a:rPr lang="es-ES" sz="2800" dirty="0" err="1"/>
              <a:t>Anton</a:t>
            </a:r>
            <a:r>
              <a:rPr lang="es-ES" sz="2800" dirty="0"/>
              <a:t> Ulrich-Museum, </a:t>
            </a:r>
            <a:r>
              <a:rPr lang="es-ES" sz="2800" dirty="0" err="1"/>
              <a:t>Braunschweig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6D233D-ACA7-459C-8120-3775CFCE3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220" y="0"/>
            <a:ext cx="6586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67725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" y="337415"/>
            <a:ext cx="2618510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1633. Rubens. El </a:t>
            </a:r>
            <a:r>
              <a:rPr lang="en-US" sz="2800" dirty="0" err="1"/>
              <a:t>festín</a:t>
            </a:r>
            <a:r>
              <a:rPr lang="en-US" sz="2800" dirty="0"/>
              <a:t> de </a:t>
            </a:r>
            <a:r>
              <a:rPr lang="en-US" sz="2800" dirty="0" err="1"/>
              <a:t>Herodes</a:t>
            </a:r>
            <a:r>
              <a:rPr lang="en-US" sz="2800" dirty="0"/>
              <a:t>. National Gallery of Scotland, Edinburgh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2ED1C3-8CED-4756-B1F6-804468819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247" y="0"/>
            <a:ext cx="9262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79283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5670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1635. Rubens. Betsabé en el baño. Gemäldegalerie, Dresde.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65CDD8-EE22-4DED-858B-FC42C18F0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759" y="0"/>
            <a:ext cx="4919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9180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AB788B8-BD22-4852-A0E8-1E92D467AF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C00B6A2-EC43-46B3-929D-8F86E622E6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144445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66375529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761253739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55965742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56113428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16906912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73015062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616157464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4703420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35286949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03590012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2488135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57016620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886569169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253234553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726873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7395299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2183</Words>
  <Application>Microsoft Office PowerPoint</Application>
  <PresentationFormat>Panorámica</PresentationFormat>
  <Paragraphs>163</Paragraphs>
  <Slides>182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182</vt:i4>
      </vt:variant>
    </vt:vector>
  </HeadingPairs>
  <TitlesOfParts>
    <vt:vector size="186" baseType="lpstr">
      <vt:lpstr>Arial</vt:lpstr>
      <vt:lpstr>Calibri</vt:lpstr>
      <vt:lpstr>Calibri Light</vt:lpstr>
      <vt:lpstr>Tema de Office</vt:lpstr>
      <vt:lpstr>Rubens 1577 - 1640</vt:lpstr>
      <vt:lpstr>Presentación de PowerPoint</vt:lpstr>
      <vt:lpstr>Presentación de PowerPoint</vt:lpstr>
      <vt:lpstr>Catedral de Amberes</vt:lpstr>
      <vt:lpstr>1610. Rubens. Altar catedral. Descendimiento de la Cruz. O.-L. Vrouwekathedraal, Antwerp</vt:lpstr>
      <vt:lpstr>1610. Rubens. Altar catedral. Descendimiento de la Cruz. San . O.-L. Vrouwekathedraal, Antwerp</vt:lpstr>
      <vt:lpstr>1610. Rubens. Altar catedral. Descendimiento de la Cruz. San Cristobal. O.-L. Vrouwekathedraal, Antwerp</vt:lpstr>
      <vt:lpstr>1610. Rubens. Altar catedral. Elevación de la Cruz. O.-L. Vrouwekathedraal, Antwerp</vt:lpstr>
      <vt:lpstr>1610. Rubens. Altar catedral. Elevación de la Cruz. Sts Amand and Walpurgis. O.-L. Vrouwekathedraal, Antwerp.</vt:lpstr>
      <vt:lpstr>1610. Rubens. Altar catedral. Elevación de la Cruz. Sts Eligius and Catherine. O.-L. Vrouwekathedraal, Antwerp</vt:lpstr>
      <vt:lpstr>1610. Rubens. Altar catedral. Resurrección de Cristo. Alas. O.L. Vrouwekathedraal, Antwerp.</vt:lpstr>
      <vt:lpstr>1610. Rubens. Altar catedral. Resurrección de Cristo. O.L. Vrouwekathedraal, Antwerp.</vt:lpstr>
      <vt:lpstr>1624. Rubens. Virgen y niño. Staatliche Museen, Berlin.</vt:lpstr>
      <vt:lpstr>1626. Rubens. Asunción de la Virgen. O.-L. Vrouwekathedraal, Antwerp</vt:lpstr>
      <vt:lpstr>Mitológica</vt:lpstr>
      <vt:lpstr>1600. Rubens. Batalla de las amazonas. Schloss Sanssouci, Potsdam</vt:lpstr>
      <vt:lpstr>1602. Rubens. Leda y el cisne. Fogg Art Museum, Cambridge</vt:lpstr>
      <vt:lpstr>1603. Rubens. Demócrito. Museo del Prado, Madrid</vt:lpstr>
      <vt:lpstr>1605. Rubens. Hero and Leander. Gemaldegalerie, Dresden</vt:lpstr>
      <vt:lpstr>1605. Rubens. Hero and Leander. Yale University Art Gallery, New Haven</vt:lpstr>
      <vt:lpstr>1606. Rubens. El juicio de Paris. Akademie der bildenden Künste, Vienna</vt:lpstr>
      <vt:lpstr>1608. Rubens. Venus. Museo Thyssen-Bornemisza, Madrid</vt:lpstr>
      <vt:lpstr>1611. Rubens. El castigo de Prometeo. Museum of Art, Philadelphia</vt:lpstr>
      <vt:lpstr>1611. Rubens. Hércules. Gemäldegalerie, Dresden</vt:lpstr>
      <vt:lpstr>1611. Rubens. Juno y Argo. Wallraf-Richartz-Museum, Cologne</vt:lpstr>
      <vt:lpstr>1612. Rubens. Rapto de Gamínedes. Schwarzenberg Palace, Vienna</vt:lpstr>
      <vt:lpstr>1613. Rubens. Júpiter y Calisto. Staatliche Museen, Kassel</vt:lpstr>
      <vt:lpstr>1613. Rubens. Venus, Cupido, Baco y Ceres. Staatliche Museen, Kassel</vt:lpstr>
      <vt:lpstr>1614. Rubens. Cupido. Alte Pinakothek, Múnich</vt:lpstr>
      <vt:lpstr>1614. Rubens. Venus y Adonis. The Hermitage, St. Petersburg</vt:lpstr>
      <vt:lpstr>1614. Rubens. Venus. Koninklijk Museum voor Schone Kunsten, Antwerp</vt:lpstr>
      <vt:lpstr>1615. Rubens. La estatua de Ceres. The Hermitage, St. Petersburg</vt:lpstr>
      <vt:lpstr>1615. Rubens. Boreas rapta a Oreityia. Akademie der bildenden Künste, Vienna</vt:lpstr>
      <vt:lpstr>1615. Rubens. Descubrimiento del niño Erictonio. Liechtenstein Museum, Viena</vt:lpstr>
      <vt:lpstr>1615. Rubens. Diana volviendo de la caza. Gemäldegalerie, Dresde</vt:lpstr>
      <vt:lpstr>1615. Rubens. La naturaleza y las tres Gracias. Kelvingrove Art Gallery and Museum, Glasgow</vt:lpstr>
      <vt:lpstr>1615. Rubens. Sátiro y muchacha. Residenzgalerie, Salzburg</vt:lpstr>
      <vt:lpstr>1615. Rubens. Venus ante el espejo. Liechtenstein Museum, Viena</vt:lpstr>
      <vt:lpstr>1616. Rubens. Rómulo y Remo. Pinacoteca Capitolina, Rome</vt:lpstr>
      <vt:lpstr>1617. Rubens. Decio relata su sueño. Liechtenstein Museum, Viena</vt:lpstr>
      <vt:lpstr>1617. Rubens. La cabeza de Medusa. Kunsthistorisches Museum, Vienna</vt:lpstr>
      <vt:lpstr>1617. Rubens. Rapto de las hijas de Leucipo. Alte Pinakothek, Múnich</vt:lpstr>
      <vt:lpstr>1617. Rubens. Sileno borracho. Alte Pinakothek, Munich</vt:lpstr>
      <vt:lpstr>1618. Rubens. Batalla de las Amazonas. Alte Pinakothek, Múnich</vt:lpstr>
      <vt:lpstr>1619. Rubens. Pan y Syrinx. Staatliche Museen, Kassel</vt:lpstr>
      <vt:lpstr>1619. Rubens. Sátiros. Alte Pinakothek, Múnich</vt:lpstr>
      <vt:lpstr>1620. Rubens. Sileno borracho. National Gallery, London</vt:lpstr>
      <vt:lpstr>1621. Rubens. Perseo y Andromeda. The Hermitage, St. Petersburg</vt:lpstr>
      <vt:lpstr>1622. Rubens. Las tres Gracias. Akademie der bildenden Künste, Viena</vt:lpstr>
      <vt:lpstr>1622. Rubens. Perseo y Andromeda. Staatliche Museen, Berlin</vt:lpstr>
      <vt:lpstr>1625. Rubens. El juicio de Paris. National Gallery, London</vt:lpstr>
      <vt:lpstr>1626. Rubens. Pan y Syrinx. Colección privada.</vt:lpstr>
      <vt:lpstr>1630. Rubens. El rapto de Europa. Museo del Prado, Madrid</vt:lpstr>
      <vt:lpstr>1635. Rubens. Venus y Adonis. Metropolitan Museum of Art, New York</vt:lpstr>
      <vt:lpstr>1636. Rubens. El juicio de Paris. National Gallery, London</vt:lpstr>
      <vt:lpstr>1637. Rubens. El rapto de las Sabinas. National Gallery, London</vt:lpstr>
      <vt:lpstr>1638. Rubens. Andrómeda. Staatliche Museen, Berlin</vt:lpstr>
      <vt:lpstr>1638. Rubens. Escena pastoral. The Hermitage, St. Petersburg</vt:lpstr>
      <vt:lpstr>1638. Rubens. Mercurio y Argos. Gemäldegalerie, Dresde</vt:lpstr>
      <vt:lpstr>1638. Rubens. Tereus y la cabeza de su hijo Itylus. Museo del Prado, Madrid</vt:lpstr>
      <vt:lpstr>1639. Rubens. Diana y Calisto. Museo del Prado, Madrid</vt:lpstr>
      <vt:lpstr>1639. Rubens. El juicio de Paris. Museo del Prado, Madrid</vt:lpstr>
      <vt:lpstr>1639. Rubens. Las tres Gracias. Museo del Prado, Madrid</vt:lpstr>
      <vt:lpstr>1640. Rubens. Baco. The Hermitage, St. Petersburg</vt:lpstr>
      <vt:lpstr>1640. Rubens. Diana, Ninfas y Faunos. Museo del Prado, Madrid</vt:lpstr>
      <vt:lpstr>1640. Rubens. Ninfas y Sátiros. Museo del Prado, Madrid</vt:lpstr>
      <vt:lpstr>1640. Rubens. Perseo liberando a Andrómeda. Museo del Prado, Madrid</vt:lpstr>
      <vt:lpstr>Temas alegóricos</vt:lpstr>
      <vt:lpstr>1604. Rubens. El emperador Carlos. Residenzgalerie, Salzburg</vt:lpstr>
      <vt:lpstr>1614. Rubens. El triunfo de la Victoria. Staatliche Museen, Kassel</vt:lpstr>
      <vt:lpstr>1615. Rubens. Hygeia alimenta a la sagrada serpiente. The Lobkowicz Collections, Nelahozeves Castle, Czech Republic</vt:lpstr>
      <vt:lpstr>1615. Rubens. Los cuatro continentes. Kunsthistorisches Museum, Viena</vt:lpstr>
      <vt:lpstr>1618. Rubens. Unión entre el Agua y la Tierra. The Hermitage, St. Petersburg</vt:lpstr>
      <vt:lpstr>1630. Rubens. Heridas de la Paz. National Gallery, London</vt:lpstr>
      <vt:lpstr>1635. Rubens. Glorificación del Rey James I. Banqueting House, Whitehall, London.</vt:lpstr>
      <vt:lpstr>1635. Rubens. Glorificación del Rey James I. Detalle 1. Banqueting House, Whitehall, London.</vt:lpstr>
      <vt:lpstr>1638. Rubens. Consecuencias de la Guerra. Palazzo Pitti, Florence</vt:lpstr>
      <vt:lpstr>1640. Rubens. Mujer con espejo. Staatliche Kunstsammlungen, Kassel</vt:lpstr>
      <vt:lpstr>Escenas de caza, literarias y de género</vt:lpstr>
      <vt:lpstr>1605. Rubens. Batalla por la bandera. Akademie der bildenden Künste, Vienna</vt:lpstr>
      <vt:lpstr>1612. Rubens. La Caridad. The Hermitage, St. Petersburg</vt:lpstr>
      <vt:lpstr>1616. Rubens. Caza del cocodrilo y del hipopótamo. Alte Pinakothek, Munich</vt:lpstr>
      <vt:lpstr>1617. Rubens. Vieja. Mauritshuis, The Hague</vt:lpstr>
      <vt:lpstr>1620. Rubens. Caza. Gemäldegalerie, Dresden</vt:lpstr>
      <vt:lpstr>1620. Rubens. Vieja. Gemäldegalerie, Dresden</vt:lpstr>
      <vt:lpstr>1621. Rubens. Caza del león. Alte Pinakothek, Munich</vt:lpstr>
      <vt:lpstr>1628. Rubens. Ermitaño y tentación. Kunsthistorisches Museum, Viena</vt:lpstr>
      <vt:lpstr>1630. Rubens. La Caridad. Rijksmuseum, Amsterdam</vt:lpstr>
      <vt:lpstr>1633. Rubens. El jardín del Amor. Museo del Prado, Madrid</vt:lpstr>
      <vt:lpstr>Presentación de PowerPoint</vt:lpstr>
      <vt:lpstr>Pintura religiosa.</vt:lpstr>
      <vt:lpstr>1602. Rubens. La deposición. Galleria Borghese, Rome.</vt:lpstr>
      <vt:lpstr>1604. Rubens. Virgen con niño. Musée des Beaux-Arts, Tours.</vt:lpstr>
      <vt:lpstr>1605. Rubens. Circuncisión. Akademie der bildenden Künste, Vienna.</vt:lpstr>
      <vt:lpstr>1605. Rubens. La familia Gonzaga y la Santa Trinidad. Palazzo Ducale, Mantua.</vt:lpstr>
      <vt:lpstr>1608. Rubens. Adoración de los pastores. St.-Pauluskerk, Antwerp.</vt:lpstr>
      <vt:lpstr>1608. Rubens. Extasis de San Gregorio Magno. Musée des Beaux-Arts, Grenoble.</vt:lpstr>
      <vt:lpstr>1608. Rubens. Martirio de San Sebastián. Galleria Corsini, Rome.</vt:lpstr>
      <vt:lpstr>1608. Rubens. Virgen de la Vallicella. Santa Maria in Vallicella, Rome</vt:lpstr>
      <vt:lpstr>1609. Rubens. San Jerónimo. Schloss Sanssouci, Potsdam.</vt:lpstr>
      <vt:lpstr>1610. Rubens. Anunciación. Kunsthistorisches Museum, Viena.</vt:lpstr>
      <vt:lpstr>1610. Rubens. San Jorge y el dragón. Museo del Prado, Madrid.</vt:lpstr>
      <vt:lpstr>1611. Rubens. Cristo crucificado. Koninklijk Museum voor Schone Kunsten, Antwerp.</vt:lpstr>
      <vt:lpstr>1612. Rubens. Enterramiento de Cristo. National Gallery of Canada, Ottawa.</vt:lpstr>
      <vt:lpstr>1613. Rubens. Santiago apóstol. Museo del Prado, Madrid.</vt:lpstr>
      <vt:lpstr>1614. Rubens. Incredulidad de Santo Tomás.  Koninklijk Museum voor Schone Kunsten, Antwerp.</vt:lpstr>
      <vt:lpstr>1614. Rubens. Lamentación. Kunsthistorisches Museum, Viena.</vt:lpstr>
      <vt:lpstr>1614. Rubens. Sagrada Familia. Wallace Collection, London.</vt:lpstr>
      <vt:lpstr>1614. Rubens. San Sebatián. Staatliche Museen, Berlin.</vt:lpstr>
      <vt:lpstr>1615. Rubens. Virgen con niño. Colección Thyssen-Bornemisza, Pedralbes.</vt:lpstr>
      <vt:lpstr>1616. Rubens. Cristo resucitado. Palazzo Pitti, Florencia.</vt:lpstr>
      <vt:lpstr>1616. Rubens. Estigmas de San Francisco. Wallraf-Richartz-Museum, Cologne.</vt:lpstr>
      <vt:lpstr>1616. Rubens. Sagrada Falimilia. Schloss Sanssouci, Potsdam.</vt:lpstr>
      <vt:lpstr>1617. Rubens. Descendimiento. Palais des Beaux-Arts, Lille</vt:lpstr>
      <vt:lpstr>1617. Rubens. El juicio final. Alte Pinakothek, Múnich.</vt:lpstr>
      <vt:lpstr>1617. Rubens. Martirio de San Esteban. Musée des Beaux-Arts, Valenciennes.</vt:lpstr>
      <vt:lpstr>1618. Rubens. Descendimiento. The Hermitage, St. Petersburg</vt:lpstr>
      <vt:lpstr>1618. Rubens. Lamentación. Koninklijk Museum voor Schone Kunsten, Antwerp.</vt:lpstr>
      <vt:lpstr>1619. Rubens. Adoración de los magos. Musée des Beaux-Arts, Lyon.</vt:lpstr>
      <vt:lpstr>1619. Rubens. Adoración de los magos. Sint-Janskerk, Mechelen.</vt:lpstr>
      <vt:lpstr>1619. Rubens. Milagro de los panes y los peces.  Onze-Lieve-Vrouw-over-de-Dijlekerk, Mechelen.</vt:lpstr>
      <vt:lpstr>1619. Rubens. Última comunión de San Francisco. Koninklijk Museum voor Schone Kunsten, Antwerp.</vt:lpstr>
      <vt:lpstr>1620. Rubens. Asunción de la Virgen. Kunsthistorisches Museum, Viena.</vt:lpstr>
      <vt:lpstr>1620. Rubens. Caída de los condenados. Alte Pinakothek, Munich.</vt:lpstr>
      <vt:lpstr>1620. Rubens. Cristo crucificado. Koninklijk Museum voor Schone Kunsten, Antwerp.</vt:lpstr>
      <vt:lpstr>1620. Rubens. Cristo crucificado. Museum Boijmans Van Beuningen, Rotterdam.</vt:lpstr>
      <vt:lpstr>1620. Rubens. Cristo y Simón el fariseo. The Hermitage, St. Petersburg</vt:lpstr>
      <vt:lpstr>1620. Rubens. Milagros de San Ignacio. Chiesa del Gesù, Genoa</vt:lpstr>
      <vt:lpstr>1620. Rubens. Virgen entre flores. Alte Pinakothek, Múnich</vt:lpstr>
      <vt:lpstr>1622. Rubens. Cristo triunfante. Liechtenstein Museum, Viena.</vt:lpstr>
      <vt:lpstr>Rubens. Pequeño juicio final. Alte Pinakothek, Munich.</vt:lpstr>
      <vt:lpstr>1621. Rubens. Virgen entre flores. Musée du Louvre, Paris</vt:lpstr>
      <vt:lpstr>1624. Rubens. Adoración de los magos. Koninklijk Museum voor Schone Kunsten, Antwerp</vt:lpstr>
      <vt:lpstr>1624. Rubens. Virgen  y niño. Musées Royaux des Beaux-Arts, Brussels</vt:lpstr>
      <vt:lpstr>1626. Rubens. Altar de San Roque.  St Maartenskerk, Aalst</vt:lpstr>
      <vt:lpstr>1626. Rubens. Educación de la Virgen. Musées Royaux des Beaux-Arts, Brussels</vt:lpstr>
      <vt:lpstr>1628. Rubens. Anunciación. Rubens House, Antwerp</vt:lpstr>
      <vt:lpstr>1628. Rubens. Inmaculada concepción. Museo del Prado, Madrid</vt:lpstr>
      <vt:lpstr>1628. Rubens. Virgen con Santos.  St. Augustinuskerk, Antwerp</vt:lpstr>
      <vt:lpstr>1629. Rubens. Adoración de los magos. Musée du Louvre, Paris</vt:lpstr>
      <vt:lpstr>Rubens. Virgen  y niño. St.-Niklaaskerk, Brussels.</vt:lpstr>
      <vt:lpstr>1630. Rubens. Sagrada Familia con Santa Ana. Museo del Prado, Madrid</vt:lpstr>
      <vt:lpstr>1631. Rubens. Coronación de Santa Catalina. Toledo Museum of Art, Toledo, Ohio</vt:lpstr>
      <vt:lpstr>1632. Rubens. Última cena. Pinacoteca di Brera, Milán</vt:lpstr>
      <vt:lpstr>1633. Rubens. Martirio de San Livinus. Musées Royaux des Beaux-Arts, Brussels</vt:lpstr>
      <vt:lpstr>1634. Rubens. Virgen con Santos. Sint-Jacobskerk, Antwerp</vt:lpstr>
      <vt:lpstr>1635. Rubens. Cristo crucificado. Musée des Augustins, Toulouse</vt:lpstr>
      <vt:lpstr>1635. Rubens. San Francisco. Museum voor Schone Kunsten, Ghent</vt:lpstr>
      <vt:lpstr>1637. Rubens. Asunción. Liechtenstein Museum, Vienna</vt:lpstr>
      <vt:lpstr>1637. Rubens. Camino del Calvario. Musées Royaux des Beaux-Arts, Brussels</vt:lpstr>
      <vt:lpstr>1637. Rubens. Masacre de los inocentes. Alte Pinakothek, Munich</vt:lpstr>
      <vt:lpstr>1639. Rubens. Altar San Ildefonso. Ala Derecha. Kunsthistorisches Museum, Viena.</vt:lpstr>
      <vt:lpstr>1639. Rubens. Martirio de Santo Tomás. Národní Galerie, Prague</vt:lpstr>
      <vt:lpstr>1639. Rubens. San Agustín. Národní Galerie, Prague</vt:lpstr>
      <vt:lpstr>1640. Rubens. Santa Cecilia. Staaliche Museen, Berlín</vt:lpstr>
      <vt:lpstr>Rubens. Virgen  y niño. Santa Maria del Giglio, Venice</vt:lpstr>
      <vt:lpstr>Escenas de la Biblia.</vt:lpstr>
      <vt:lpstr>1608. Rubens. Susana y los viejos. Galleria Borghese, Rome</vt:lpstr>
      <vt:lpstr>1608. Rubens. Susana y los viejos. Museo de la Real Academia de San Fernando, Madrid</vt:lpstr>
      <vt:lpstr>1609. Rubens. Sansón y Dalila. National Gallery, London</vt:lpstr>
      <vt:lpstr>1611. Rubens. Susana y los viejos. The Hermitage, St. Petersburg</vt:lpstr>
      <vt:lpstr>1615. Rubens. Daniel en el foso de los leones. National Gallery of Art, Washington</vt:lpstr>
      <vt:lpstr>1615. Rubens. El jardín del Eden. Mauritshuis, The Hague</vt:lpstr>
      <vt:lpstr>1616. Rubens. Judit con la cabeza de Holofernes. Herzog Anton Ulrich-Museum, Braunschweig</vt:lpstr>
      <vt:lpstr>1633. Rubens. El festín de Herodes. National Gallery of Scotland, Edinburgh</vt:lpstr>
      <vt:lpstr>1635. Rubens. Betsabé en el baño. Gemäldegalerie, Dresde.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Squarcione</dc:title>
  <dc:creator>Miguel Velayos García</dc:creator>
  <cp:lastModifiedBy>Miguel Velayos García</cp:lastModifiedBy>
  <cp:revision>6</cp:revision>
  <dcterms:created xsi:type="dcterms:W3CDTF">2021-04-11T17:29:31Z</dcterms:created>
  <dcterms:modified xsi:type="dcterms:W3CDTF">2021-09-28T17:05:11Z</dcterms:modified>
</cp:coreProperties>
</file>