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4" r:id="rId19"/>
    <p:sldId id="273" r:id="rId20"/>
    <p:sldId id="276" r:id="rId21"/>
    <p:sldId id="277" r:id="rId22"/>
    <p:sldId id="278" r:id="rId23"/>
    <p:sldId id="275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97769-508B-48C7-8321-8D70A2E92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0B17A1-B291-444D-97AD-98B475E8A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622FD-08C7-421F-92B2-985AF010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086CC3-639D-4DC7-9CA7-6850A529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136D6-6E84-49A6-9F18-51E4924A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93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19341-4E9C-49FA-B3FE-2EDA590E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997AE-F42C-41F8-BAA7-0B26202E5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9B9E8F-BB9A-4E73-89C2-5257FDC0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CD2D8-3F40-4ABC-BF9A-F77CEFE0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B0209C-9389-431D-9EE4-65C6762A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49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20992-BABB-4EBE-B69B-A0D6A3EC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00119-DDCF-49B0-9F1C-6EA9CA83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78451-FF07-4CBD-859E-C7B8ABF4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ED3CC-B166-423A-907F-07265FE3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5367A-8A4C-4312-AD96-0D5C2C6F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25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8C31B-735F-4EAF-851A-E98985B0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5D2611-4132-4940-9118-F924C10C9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B97F61-5CC1-4A7B-B8C4-450811FB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43E55-66D3-4922-BB05-173F7667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C5FB48-380D-4FC5-82DE-C013501C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AE0092-EB71-41EC-B2E2-61B5E053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84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C5BC0-44F9-4B2E-86DA-E82B104D4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4EFCF0-F816-4B60-92C8-0AF397E38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F345FA-5ABD-422F-AEFE-C728F27FE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964A8C-A6FF-4B6F-B9D3-A8C60B305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5B7382-1371-48A7-8E85-F9DF52BDB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92DDA1-20CD-4E60-82A7-F77CD552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0113EF-5B7F-40B6-8E44-A479AC7B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EBB351-F2DD-4E3F-8ADF-87CC8EEA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29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BDC69-A172-4E9D-92D0-321D9AB8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A6E278-8B8D-44D4-AC54-82E5BE40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D82C62-F2D9-4493-A2E3-DFC6510A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EE4423-8BC6-4C1E-9AD2-97AFDF3E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80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E66FB7-B942-4CDE-8C4A-7F745DBA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D41181-2B4A-4DD9-BA1B-1482B77E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589FE2-27C0-4C38-A295-C4981B5C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60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58C5E-CD62-474E-B657-93184A56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9386F-089B-4F79-B6BF-AFA774D30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CBB277-F4AE-4AF2-A630-82A0535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21513-BF6F-4F54-94FD-B607774C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5AABA4-67CD-4396-A76E-772E9D98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475EEE-AB9D-4F3F-99BB-A80AD2B2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7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51C74-5B70-46D5-92E5-CAD759E7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6FA223-A527-4BE3-8C5E-A25B27D1E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14B481-1F1A-46A5-B9FC-FE520CDDA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E027FC-971C-4703-8369-D626C32E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EEFA9-B74B-4ACA-B2C5-DE6F86D2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3FD8B-884D-4F60-BF0F-E30403AC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05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25E5F-67E2-4182-AA68-DF34751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99DDB-D842-40C6-A71C-EF39F795A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5AE41D-7D0C-4CE8-83EC-007769BA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D15DF0-CDB3-4EAE-8ACC-0246E1B2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64132-B473-48F8-B84C-2F206653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13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20A634-8BF8-4ABB-B964-9C5CA2D2C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D45128-4BF1-438F-927D-3350CE253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004EB-F608-42A6-93C5-ECDBE40E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780197-DED6-4F00-B381-415304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AEA417-E043-4C68-B520-95F5D05C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77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59E6F9-D9EF-432D-BDBB-04F8B752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709B6D-B67C-46F3-9446-BC87D1F35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DEAAC9-C9F5-4B30-A017-6CB56DB5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71206-8945-4D8E-B994-87DDAD57A7A3}" type="datetimeFigureOut">
              <a:rPr lang="es-ES" smtClean="0"/>
              <a:t>27/09/2021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F8CEFA-BBAE-4BAE-844F-8E8A2EE56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DFB7B-4B9A-4CCF-9A4E-2CBFC531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59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823F1-24B7-4161-9747-AC7FD7C16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8800" b="1" dirty="0"/>
              <a:t>Matthias </a:t>
            </a:r>
            <a:r>
              <a:rPr lang="es-ES" sz="8800" b="1" dirty="0" err="1"/>
              <a:t>Grünewald</a:t>
            </a:r>
            <a:r>
              <a:rPr lang="es-ES" sz="8800" b="1" dirty="0"/>
              <a:t> 1455 1528</a:t>
            </a:r>
          </a:p>
        </p:txBody>
      </p:sp>
    </p:spTree>
    <p:extLst>
      <p:ext uri="{BB962C8B-B14F-4D97-AF65-F5344CB8AC3E}">
        <p14:creationId xmlns:p14="http://schemas.microsoft.com/office/powerpoint/2010/main" val="30068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/>
          </a:bodyPr>
          <a:lstStyle/>
          <a:p>
            <a:pPr algn="l"/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5643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88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02434" cy="5869420"/>
          </a:xfrm>
        </p:spPr>
        <p:txBody>
          <a:bodyPr anchor="t">
            <a:normAutofit/>
          </a:bodyPr>
          <a:lstStyle/>
          <a:p>
            <a:r>
              <a:rPr lang="de-DE" sz="2800" dirty="0"/>
              <a:t>1501. Matthias Grünewald. Crucifixión. Öffentliche Kunstsammlung, Basel.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576DE0-1A36-43F3-A3E7-D8D82B136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052" y="0"/>
            <a:ext cx="5076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5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386946" cy="5869420"/>
          </a:xfrm>
        </p:spPr>
        <p:txBody>
          <a:bodyPr anchor="t">
            <a:normAutofit/>
          </a:bodyPr>
          <a:lstStyle/>
          <a:p>
            <a:r>
              <a:rPr lang="en-US" sz="2800" dirty="0"/>
              <a:t>1502. Matthias </a:t>
            </a:r>
            <a:r>
              <a:rPr lang="en-US" sz="2800" dirty="0" err="1"/>
              <a:t>Grünewald</a:t>
            </a:r>
            <a:r>
              <a:rPr lang="en-US" sz="2800" dirty="0"/>
              <a:t>. </a:t>
            </a:r>
            <a:r>
              <a:rPr lang="en-US" sz="2800" dirty="0" err="1"/>
              <a:t>Crucifixión</a:t>
            </a:r>
            <a:r>
              <a:rPr lang="en-US" sz="2800" dirty="0"/>
              <a:t>. National Gallery of Art, Washington.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87A378F-4F15-4EC1-8DB6-43D3DDD1A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203" y="0"/>
            <a:ext cx="50337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864523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1503. Matthias </a:t>
            </a:r>
            <a:r>
              <a:rPr lang="es-ES" sz="2800" dirty="0" err="1"/>
              <a:t>Grünewald</a:t>
            </a:r>
            <a:r>
              <a:rPr lang="es-ES" sz="2800" dirty="0"/>
              <a:t>. Altar cuatro santos. Detalle 1. </a:t>
            </a:r>
            <a:r>
              <a:rPr lang="es-ES" sz="2800" dirty="0" err="1"/>
              <a:t>Parish</a:t>
            </a:r>
            <a:r>
              <a:rPr lang="es-ES" sz="2800" dirty="0"/>
              <a:t> </a:t>
            </a:r>
            <a:r>
              <a:rPr lang="es-ES" sz="2800" dirty="0" err="1"/>
              <a:t>church</a:t>
            </a:r>
            <a:r>
              <a:rPr lang="es-ES" sz="2800" dirty="0"/>
              <a:t>, </a:t>
            </a:r>
            <a:r>
              <a:rPr lang="es-ES" sz="2800" dirty="0" err="1"/>
              <a:t>Lindenhardt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890748-51AE-481A-AD10-F67871C13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437" y="0"/>
            <a:ext cx="2933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2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867087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1503. Matthias </a:t>
            </a:r>
            <a:r>
              <a:rPr lang="es-ES" sz="2800" dirty="0" err="1"/>
              <a:t>Grünewald</a:t>
            </a:r>
            <a:r>
              <a:rPr lang="es-ES" sz="2800" dirty="0"/>
              <a:t>. Altar cuatro santos. Detalle 2. </a:t>
            </a:r>
            <a:r>
              <a:rPr lang="es-ES" sz="2800" dirty="0" err="1"/>
              <a:t>Parish</a:t>
            </a:r>
            <a:r>
              <a:rPr lang="es-ES" sz="2800" dirty="0"/>
              <a:t> </a:t>
            </a:r>
            <a:r>
              <a:rPr lang="es-ES" sz="2800" dirty="0" err="1"/>
              <a:t>church</a:t>
            </a:r>
            <a:r>
              <a:rPr lang="es-ES" sz="2800" dirty="0"/>
              <a:t>, </a:t>
            </a:r>
            <a:r>
              <a:rPr lang="es-ES" sz="2800" dirty="0" err="1"/>
              <a:t>Lindenhardt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B876CA-D7C8-4198-90E8-EBD19E418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490" y="1"/>
            <a:ext cx="3008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4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3062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1503. Matthias </a:t>
            </a:r>
            <a:r>
              <a:rPr lang="es-ES" sz="2800" dirty="0" err="1"/>
              <a:t>Grünewald</a:t>
            </a:r>
            <a:r>
              <a:rPr lang="es-ES" sz="2800" dirty="0"/>
              <a:t>. Altar cuatro santos. Detalle 3. </a:t>
            </a:r>
            <a:r>
              <a:rPr lang="es-ES" sz="2800" dirty="0" err="1"/>
              <a:t>Parish</a:t>
            </a:r>
            <a:r>
              <a:rPr lang="es-ES" sz="2800" dirty="0"/>
              <a:t> </a:t>
            </a:r>
            <a:r>
              <a:rPr lang="es-ES" sz="2800" dirty="0" err="1"/>
              <a:t>church</a:t>
            </a:r>
            <a:r>
              <a:rPr lang="es-ES" sz="2800" dirty="0"/>
              <a:t>, </a:t>
            </a:r>
            <a:r>
              <a:rPr lang="es-ES" sz="2800" dirty="0" err="1"/>
              <a:t>Lindenhardt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90FD850-107B-4403-B335-641495701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214" y="0"/>
            <a:ext cx="6162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66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6501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1503. Matthias </a:t>
            </a:r>
            <a:r>
              <a:rPr lang="es-ES" sz="2800" dirty="0" err="1"/>
              <a:t>Grünewald</a:t>
            </a:r>
            <a:r>
              <a:rPr lang="es-ES" sz="2800" dirty="0"/>
              <a:t>. Burla de Cristo. Alte Pinakothek, </a:t>
            </a:r>
            <a:r>
              <a:rPr lang="es-ES" sz="2800" dirty="0" err="1"/>
              <a:t>Munich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3B350E-7294-45F0-AED1-86DF26056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22" y="0"/>
            <a:ext cx="4718078" cy="683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5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49737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1511. Matthias </a:t>
            </a:r>
            <a:r>
              <a:rPr lang="es-ES" sz="2800" dirty="0" err="1"/>
              <a:t>Grünewald</a:t>
            </a:r>
            <a:r>
              <a:rPr lang="es-ES" sz="2800" dirty="0"/>
              <a:t>. San Lorenzo y San </a:t>
            </a:r>
            <a:r>
              <a:rPr lang="es-ES" sz="2800" dirty="0" err="1"/>
              <a:t>Ciricio</a:t>
            </a:r>
            <a:r>
              <a:rPr lang="es-ES" sz="2800" dirty="0"/>
              <a:t>. Städelsches Kunstinstitut, Frankfurt.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2697919-70F2-4A93-A378-A9291A650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692" y="0"/>
            <a:ext cx="6506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72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2093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1511. Matthias </a:t>
            </a:r>
            <a:r>
              <a:rPr lang="es-ES" sz="2800" dirty="0" err="1"/>
              <a:t>Grünewald</a:t>
            </a:r>
            <a:r>
              <a:rPr lang="es-ES" sz="2800" dirty="0"/>
              <a:t>. Santa Isabel y otra santa. </a:t>
            </a:r>
            <a:r>
              <a:rPr lang="es-ES" sz="2800" dirty="0" err="1"/>
              <a:t>Gemaldegalerie</a:t>
            </a:r>
            <a:r>
              <a:rPr lang="es-ES" sz="2800" dirty="0"/>
              <a:t>, </a:t>
            </a:r>
            <a:r>
              <a:rPr lang="es-ES" sz="2800" dirty="0" err="1"/>
              <a:t>Donaueschingen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F5BF8B-713C-4C46-8CE4-064D2B3F6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447" y="0"/>
            <a:ext cx="6340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73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231339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1515. Matthias </a:t>
            </a:r>
            <a:r>
              <a:rPr lang="es-ES" sz="2800" dirty="0" err="1"/>
              <a:t>Grünewald</a:t>
            </a:r>
            <a:r>
              <a:rPr lang="es-ES" sz="2800" dirty="0"/>
              <a:t>. Altar </a:t>
            </a:r>
            <a:r>
              <a:rPr lang="es-ES" sz="2800" dirty="0" err="1"/>
              <a:t>Isenheim</a:t>
            </a:r>
            <a:r>
              <a:rPr lang="es-ES" sz="2800" dirty="0"/>
              <a:t>. Musée </a:t>
            </a:r>
            <a:r>
              <a:rPr lang="es-ES" sz="2800" dirty="0" err="1"/>
              <a:t>d'Unterlinden</a:t>
            </a:r>
            <a:r>
              <a:rPr lang="es-ES" sz="2800" dirty="0"/>
              <a:t>, Colmar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663898-39AD-492D-90A5-2C4629B6E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798" y="0"/>
            <a:ext cx="9726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5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87837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1515. Matthias </a:t>
            </a:r>
            <a:r>
              <a:rPr lang="es-ES" sz="2800" dirty="0" err="1"/>
              <a:t>Grünewald</a:t>
            </a:r>
            <a:r>
              <a:rPr lang="es-ES" sz="2800" dirty="0"/>
              <a:t>. Altar </a:t>
            </a:r>
            <a:r>
              <a:rPr lang="es-ES" sz="2800" dirty="0" err="1"/>
              <a:t>Isenheim</a:t>
            </a:r>
            <a:r>
              <a:rPr lang="es-ES" sz="2800" dirty="0"/>
              <a:t>. San Antonio. Musée </a:t>
            </a:r>
            <a:r>
              <a:rPr lang="es-ES" sz="2800" dirty="0" err="1"/>
              <a:t>d'Unterlinden</a:t>
            </a:r>
            <a:r>
              <a:rPr lang="es-ES" sz="2800" dirty="0"/>
              <a:t>, Colmar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BBB3786-0163-48C0-845A-861C8D68B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2895"/>
            <a:ext cx="25908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57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90470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1515. Matthias </a:t>
            </a:r>
            <a:r>
              <a:rPr lang="es-ES" sz="2800" dirty="0" err="1"/>
              <a:t>Grünewald</a:t>
            </a:r>
            <a:r>
              <a:rPr lang="es-ES" sz="2800" dirty="0"/>
              <a:t>. Altar </a:t>
            </a:r>
            <a:r>
              <a:rPr lang="es-ES" sz="2800" dirty="0" err="1"/>
              <a:t>Isenheim</a:t>
            </a:r>
            <a:r>
              <a:rPr lang="es-ES" sz="2800" dirty="0"/>
              <a:t>. San Sebastián. Musée </a:t>
            </a:r>
            <a:r>
              <a:rPr lang="es-ES" sz="2800" dirty="0" err="1"/>
              <a:t>d'Unterlinden</a:t>
            </a:r>
            <a:r>
              <a:rPr lang="es-ES" sz="2800" dirty="0"/>
              <a:t>, Colmar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E90E4E0-8076-478B-ACBD-328A39F66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36" y="-24014"/>
            <a:ext cx="2604655" cy="690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"/>
            <a:ext cx="11319164" cy="706582"/>
          </a:xfrm>
        </p:spPr>
        <p:txBody>
          <a:bodyPr anchor="ctr">
            <a:noAutofit/>
          </a:bodyPr>
          <a:lstStyle/>
          <a:p>
            <a:pPr algn="ctr"/>
            <a:r>
              <a:rPr lang="es-ES" sz="2400" dirty="0"/>
              <a:t>1515. Matthias </a:t>
            </a:r>
            <a:r>
              <a:rPr lang="es-ES" sz="2400" dirty="0" err="1"/>
              <a:t>Grünewald</a:t>
            </a:r>
            <a:r>
              <a:rPr lang="es-ES" sz="2400" dirty="0"/>
              <a:t>. Altar </a:t>
            </a:r>
            <a:r>
              <a:rPr lang="es-ES" sz="2400" dirty="0" err="1"/>
              <a:t>Isenheim</a:t>
            </a:r>
            <a:r>
              <a:rPr lang="es-ES" sz="2400" dirty="0"/>
              <a:t>. Segunda vista. Musée </a:t>
            </a:r>
            <a:r>
              <a:rPr lang="es-ES" sz="2400" dirty="0" err="1"/>
              <a:t>d'Unterlinden</a:t>
            </a:r>
            <a:r>
              <a:rPr lang="es-ES" sz="2400" dirty="0"/>
              <a:t>, Colmar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6E9E724-1733-4F63-8067-033EE1D5E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2" y="602673"/>
            <a:ext cx="10945090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9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6477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1515. Matthias </a:t>
            </a:r>
            <a:r>
              <a:rPr lang="es-ES" sz="2800" dirty="0" err="1"/>
              <a:t>Grünewald</a:t>
            </a:r>
            <a:r>
              <a:rPr lang="es-ES" sz="2800" dirty="0"/>
              <a:t>. Altar </a:t>
            </a:r>
            <a:r>
              <a:rPr lang="es-ES" sz="2800" dirty="0" err="1"/>
              <a:t>Isenheim</a:t>
            </a:r>
            <a:r>
              <a:rPr lang="es-ES" sz="2800" dirty="0"/>
              <a:t>. Segunda vista. Anunciación. Musée </a:t>
            </a:r>
            <a:r>
              <a:rPr lang="es-ES" sz="2800" dirty="0" err="1"/>
              <a:t>d'Unterlinden</a:t>
            </a:r>
            <a:r>
              <a:rPr lang="es-ES" sz="2800" dirty="0"/>
              <a:t>, Colmar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42F6DB-7124-4EA8-8634-35565B7D8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873" y="12585"/>
            <a:ext cx="3893127" cy="684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5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0"/>
            <a:ext cx="11139055" cy="831273"/>
          </a:xfrm>
        </p:spPr>
        <p:txBody>
          <a:bodyPr anchor="ctr">
            <a:normAutofit/>
          </a:bodyPr>
          <a:lstStyle/>
          <a:p>
            <a:pPr algn="ctr"/>
            <a:r>
              <a:rPr lang="es-ES" sz="2400" b="1" dirty="0"/>
              <a:t>1515. Matthias </a:t>
            </a:r>
            <a:r>
              <a:rPr lang="es-ES" sz="2400" b="1" dirty="0" err="1"/>
              <a:t>Grünewald</a:t>
            </a:r>
            <a:r>
              <a:rPr lang="es-ES" sz="2400" b="1" dirty="0"/>
              <a:t>. Altar </a:t>
            </a:r>
            <a:r>
              <a:rPr lang="es-ES" sz="2400" b="1" dirty="0" err="1"/>
              <a:t>Isenheim</a:t>
            </a:r>
            <a:r>
              <a:rPr lang="es-ES" sz="2400" b="1" dirty="0"/>
              <a:t>. Tercera vista. Musée </a:t>
            </a:r>
            <a:r>
              <a:rPr lang="es-ES" sz="2400" b="1" dirty="0" err="1"/>
              <a:t>d'Unterlinden</a:t>
            </a:r>
            <a:r>
              <a:rPr lang="es-ES" sz="2400" b="1" dirty="0"/>
              <a:t>, Colmar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037FB1-181D-45B8-89F3-2E6E38CDD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262" y="831273"/>
            <a:ext cx="9803476" cy="60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39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536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1515. Matthias </a:t>
            </a:r>
            <a:r>
              <a:rPr lang="es-ES" sz="2800" dirty="0" err="1"/>
              <a:t>Grünewald</a:t>
            </a:r>
            <a:r>
              <a:rPr lang="es-ES" sz="2800" dirty="0"/>
              <a:t>. Altar </a:t>
            </a:r>
            <a:r>
              <a:rPr lang="es-ES" sz="2800" dirty="0" err="1"/>
              <a:t>Isenheim</a:t>
            </a:r>
            <a:r>
              <a:rPr lang="es-ES" sz="2800" dirty="0"/>
              <a:t>. Tercera vista. Tentaciones de San Antonio. Musée </a:t>
            </a:r>
            <a:r>
              <a:rPr lang="es-ES" sz="2800" dirty="0" err="1"/>
              <a:t>d'Unterlinden</a:t>
            </a:r>
            <a:r>
              <a:rPr lang="es-ES" sz="2800" dirty="0"/>
              <a:t>, Colmar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B8AE70-144C-43F3-B89E-8A12341E3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794" y="0"/>
            <a:ext cx="3897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613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675418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1515. Matthias </a:t>
            </a:r>
            <a:r>
              <a:rPr lang="es-ES" sz="2800" dirty="0" err="1"/>
              <a:t>Grünewald</a:t>
            </a:r>
            <a:r>
              <a:rPr lang="es-ES" sz="2800" dirty="0"/>
              <a:t>. Altar </a:t>
            </a:r>
            <a:r>
              <a:rPr lang="es-ES" sz="2800" dirty="0" err="1"/>
              <a:t>Isenheim</a:t>
            </a:r>
            <a:r>
              <a:rPr lang="es-ES" sz="2800" dirty="0"/>
              <a:t>. Tercera vista. San Pablo y San Antonio. Musée </a:t>
            </a:r>
            <a:r>
              <a:rPr lang="es-ES" sz="2800" dirty="0" err="1"/>
              <a:t>d'Unterlinden</a:t>
            </a:r>
            <a:r>
              <a:rPr lang="es-ES" sz="2800" dirty="0"/>
              <a:t>, Colmar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686B278-FA9D-424F-A72B-40EF25B1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61" y="0"/>
            <a:ext cx="3891539" cy="683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80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808684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1519. Matthias </a:t>
            </a:r>
            <a:r>
              <a:rPr lang="es-ES" sz="2800" dirty="0" err="1"/>
              <a:t>Grünewald</a:t>
            </a:r>
            <a:r>
              <a:rPr lang="es-ES" sz="2800" dirty="0"/>
              <a:t>. Comienzo de Santa María la Mayor. </a:t>
            </a:r>
            <a:r>
              <a:rPr lang="es-ES" sz="2800" dirty="0" err="1"/>
              <a:t>Städtische</a:t>
            </a:r>
            <a:r>
              <a:rPr lang="es-ES" sz="2800" dirty="0"/>
              <a:t> Museen, </a:t>
            </a:r>
            <a:r>
              <a:rPr lang="es-ES" sz="2800" dirty="0" err="1"/>
              <a:t>Freiburg</a:t>
            </a:r>
            <a:r>
              <a:rPr lang="es-ES" sz="2800" dirty="0"/>
              <a:t> </a:t>
            </a:r>
            <a:r>
              <a:rPr lang="es-ES" sz="2800" dirty="0" err="1"/>
              <a:t>im</a:t>
            </a:r>
            <a:r>
              <a:rPr lang="es-ES" sz="2800" dirty="0"/>
              <a:t> </a:t>
            </a:r>
            <a:r>
              <a:rPr lang="es-ES" sz="2800" dirty="0" err="1"/>
              <a:t>Breisgau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B618EC3-FE5A-44AE-BECC-1C85683C9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59" y="0"/>
            <a:ext cx="3592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61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12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1519. Matthias </a:t>
            </a:r>
            <a:r>
              <a:rPr lang="es-ES" sz="2800" dirty="0" err="1"/>
              <a:t>Grünewald</a:t>
            </a:r>
            <a:r>
              <a:rPr lang="es-ES" sz="2800" dirty="0"/>
              <a:t>. Virgen. </a:t>
            </a:r>
            <a:r>
              <a:rPr lang="es-ES" sz="2800" dirty="0" err="1"/>
              <a:t>Parish</a:t>
            </a:r>
            <a:r>
              <a:rPr lang="es-ES" sz="2800" dirty="0"/>
              <a:t> </a:t>
            </a:r>
            <a:r>
              <a:rPr lang="es-ES" sz="2800" dirty="0" err="1"/>
              <a:t>Church</a:t>
            </a:r>
            <a:r>
              <a:rPr lang="es-ES" sz="2800" dirty="0"/>
              <a:t>, </a:t>
            </a:r>
            <a:r>
              <a:rPr lang="es-ES" sz="2800" dirty="0" err="1"/>
              <a:t>Stuppach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A6C619-72AB-419B-BC17-9B1007FED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35" y="0"/>
            <a:ext cx="5343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45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682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1523. Matthias </a:t>
            </a:r>
            <a:r>
              <a:rPr lang="es-ES" sz="2800" dirty="0" err="1"/>
              <a:t>Grünewald</a:t>
            </a:r>
            <a:r>
              <a:rPr lang="es-ES" sz="2800" dirty="0"/>
              <a:t>. Encuentro entre San Erasmo y San Mauricio. Alte Pinakothek, </a:t>
            </a:r>
            <a:r>
              <a:rPr lang="es-ES" sz="2800" dirty="0" err="1"/>
              <a:t>Munich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745F91-1615-49E4-BC9D-BBA776681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002" y="0"/>
            <a:ext cx="5392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80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11374582" cy="2475057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1523. Matthias </a:t>
            </a:r>
            <a:r>
              <a:rPr lang="es-ES" sz="2800" dirty="0" err="1"/>
              <a:t>Grünewald</a:t>
            </a:r>
            <a:r>
              <a:rPr lang="es-ES" sz="2800" dirty="0"/>
              <a:t>. Lamentación sobre Cristo. </a:t>
            </a:r>
            <a:br>
              <a:rPr lang="es-ES" sz="2800" dirty="0"/>
            </a:br>
            <a:r>
              <a:rPr lang="es-ES" sz="2800" dirty="0" err="1"/>
              <a:t>Abbey</a:t>
            </a:r>
            <a:r>
              <a:rPr lang="es-ES" sz="2800" dirty="0"/>
              <a:t> </a:t>
            </a:r>
            <a:r>
              <a:rPr lang="es-ES" sz="2800" dirty="0" err="1"/>
              <a:t>Church</a:t>
            </a:r>
            <a:r>
              <a:rPr lang="es-ES" sz="2800" dirty="0"/>
              <a:t>, Aschaffenburg.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AA4372-A644-409F-8C4C-8985C3CAF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0182"/>
            <a:ext cx="12215712" cy="401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64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026727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1524. Matthias </a:t>
            </a:r>
            <a:r>
              <a:rPr lang="es-ES" sz="2800" dirty="0" err="1"/>
              <a:t>Grünewald</a:t>
            </a:r>
            <a:r>
              <a:rPr lang="es-ES" sz="2800" dirty="0"/>
              <a:t>. Cristo arrastrando la Cruz. Kunsthalle, Karlsruhe.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95B21A0-70D5-46D8-B0EE-51A919CBB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034" y="0"/>
            <a:ext cx="5350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78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1929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1524. Matthias </a:t>
            </a:r>
            <a:r>
              <a:rPr lang="es-ES" sz="2800" dirty="0" err="1"/>
              <a:t>Grünewald</a:t>
            </a:r>
            <a:r>
              <a:rPr lang="es-ES" sz="2800" dirty="0"/>
              <a:t>. Crucifixión. Kunsthalle, Karlsruhe.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6EF79D-CB0E-49A9-BB33-F025382FF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187" y="0"/>
            <a:ext cx="5312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068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70242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Matthias </a:t>
            </a:r>
            <a:r>
              <a:rPr lang="es-ES" sz="2800" dirty="0" err="1"/>
              <a:t>Grünewald</a:t>
            </a:r>
            <a:r>
              <a:rPr lang="es-ES" sz="2800" dirty="0"/>
              <a:t>. Benefactor. Musée des </a:t>
            </a:r>
            <a:r>
              <a:rPr lang="es-ES" sz="2800" dirty="0" err="1"/>
              <a:t>Beaux</a:t>
            </a:r>
            <a:r>
              <a:rPr lang="es-ES" sz="2800" dirty="0"/>
              <a:t>-Arts, </a:t>
            </a:r>
            <a:r>
              <a:rPr lang="es-ES" sz="2800" dirty="0" err="1"/>
              <a:t>Strasbourg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4E16C3-4721-471F-96A7-E966EC9F8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592" y="0"/>
            <a:ext cx="4451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17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67371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356</Words>
  <Application>Microsoft Office PowerPoint</Application>
  <PresentationFormat>Panorámica</PresentationFormat>
  <Paragraphs>24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de Office</vt:lpstr>
      <vt:lpstr>Matthias Grünewald 1455 1528</vt:lpstr>
      <vt:lpstr>Presentación de PowerPoint</vt:lpstr>
      <vt:lpstr>Presentación de PowerPoint</vt:lpstr>
      <vt:lpstr>1501. Matthias Grünewald. Crucifixión. Öffentliche Kunstsammlung, Basel.</vt:lpstr>
      <vt:lpstr>1502. Matthias Grünewald. Crucifixión. National Gallery of Art, Washington.</vt:lpstr>
      <vt:lpstr>1503. Matthias Grünewald. Altar cuatro santos. Detalle 1. Parish church, Lindenhardt.</vt:lpstr>
      <vt:lpstr>1503. Matthias Grünewald. Altar cuatro santos. Detalle 2. Parish church, Lindenhardt.</vt:lpstr>
      <vt:lpstr>1503. Matthias Grünewald. Altar cuatro santos. Detalle 3. Parish church, Lindenhardt.</vt:lpstr>
      <vt:lpstr>1503. Matthias Grünewald. Burla de Cristo. Alte Pinakothek, Munich.</vt:lpstr>
      <vt:lpstr>1511. Matthias Grünewald. San Lorenzo y San Ciricio. Städelsches Kunstinstitut, Frankfurt.</vt:lpstr>
      <vt:lpstr>1511. Matthias Grünewald. Santa Isabel y otra santa. Gemaldegalerie, Donaueschingen.</vt:lpstr>
      <vt:lpstr>1515. Matthias Grünewald. Altar Isenheim. Musée d'Unterlinden, Colmar</vt:lpstr>
      <vt:lpstr>1515. Matthias Grünewald. Altar Isenheim. San Antonio. Musée d'Unterlinden, Colmar</vt:lpstr>
      <vt:lpstr>1515. Matthias Grünewald. Altar Isenheim. San Sebastián. Musée d'Unterlinden, Colmar</vt:lpstr>
      <vt:lpstr>1515. Matthias Grünewald. Altar Isenheim. Segunda vista. Musée d'Unterlinden, Colmar</vt:lpstr>
      <vt:lpstr>1515. Matthias Grünewald. Altar Isenheim. Segunda vista. Anunciación. Musée d'Unterlinden, Colmar</vt:lpstr>
      <vt:lpstr>1515. Matthias Grünewald. Altar Isenheim. Tercera vista. Musée d'Unterlinden, Colmar</vt:lpstr>
      <vt:lpstr>1515. Matthias Grünewald. Altar Isenheim. Tercera vista. Tentaciones de San Antonio. Musée d'Unterlinden, Colmar</vt:lpstr>
      <vt:lpstr>1515. Matthias Grünewald. Altar Isenheim. Tercera vista. San Pablo y San Antonio. Musée d'Unterlinden, Colmar</vt:lpstr>
      <vt:lpstr>1519. Matthias Grünewald. Comienzo de Santa María la Mayor. Städtische Museen, Freiburg im Breisgau.</vt:lpstr>
      <vt:lpstr>1519. Matthias Grünewald. Virgen. Parish Church, Stuppach.</vt:lpstr>
      <vt:lpstr>1523. Matthias Grünewald. Encuentro entre San Erasmo y San Mauricio. Alte Pinakothek, Munich.</vt:lpstr>
      <vt:lpstr>1523. Matthias Grünewald. Lamentación sobre Cristo.  Abbey Church, Aschaffenburg.</vt:lpstr>
      <vt:lpstr>1524. Matthias Grünewald. Cristo arrastrando la Cruz. Kunsthalle, Karlsruhe.</vt:lpstr>
      <vt:lpstr>1524. Matthias Grünewald. Crucifixión. Kunsthalle, Karlsruhe.</vt:lpstr>
      <vt:lpstr>Matthias Grünewald. Benefactor. Musée des Beaux-Arts, Strasbourg.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Francesco Squarcione</dc:title>
  <dc:creator>Miguel Velayos García</dc:creator>
  <cp:lastModifiedBy>Miguel Velayos García</cp:lastModifiedBy>
  <cp:revision>6</cp:revision>
  <dcterms:created xsi:type="dcterms:W3CDTF">2021-04-11T17:29:31Z</dcterms:created>
  <dcterms:modified xsi:type="dcterms:W3CDTF">2021-09-27T15:56:38Z</dcterms:modified>
</cp:coreProperties>
</file>