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9" r:id="rId4"/>
    <p:sldId id="258" r:id="rId5"/>
    <p:sldId id="259" r:id="rId6"/>
    <p:sldId id="260" r:id="rId7"/>
    <p:sldId id="291" r:id="rId8"/>
    <p:sldId id="290" r:id="rId9"/>
    <p:sldId id="292" r:id="rId10"/>
    <p:sldId id="293" r:id="rId11"/>
    <p:sldId id="294" r:id="rId12"/>
    <p:sldId id="295" r:id="rId13"/>
    <p:sldId id="261" r:id="rId14"/>
    <p:sldId id="287" r:id="rId15"/>
    <p:sldId id="262" r:id="rId16"/>
    <p:sldId id="263" r:id="rId17"/>
    <p:sldId id="264" r:id="rId18"/>
    <p:sldId id="286" r:id="rId19"/>
    <p:sldId id="265" r:id="rId20"/>
    <p:sldId id="283" r:id="rId21"/>
    <p:sldId id="266" r:id="rId22"/>
    <p:sldId id="300" r:id="rId23"/>
    <p:sldId id="297" r:id="rId24"/>
    <p:sldId id="298" r:id="rId25"/>
    <p:sldId id="296" r:id="rId26"/>
    <p:sldId id="299" r:id="rId27"/>
    <p:sldId id="284" r:id="rId28"/>
    <p:sldId id="267" r:id="rId29"/>
    <p:sldId id="301" r:id="rId30"/>
    <p:sldId id="304" r:id="rId31"/>
    <p:sldId id="268" r:id="rId32"/>
    <p:sldId id="302" r:id="rId33"/>
    <p:sldId id="269" r:id="rId34"/>
    <p:sldId id="303" r:id="rId35"/>
    <p:sldId id="270" r:id="rId36"/>
    <p:sldId id="271" r:id="rId37"/>
    <p:sldId id="272" r:id="rId38"/>
    <p:sldId id="273" r:id="rId39"/>
    <p:sldId id="274" r:id="rId40"/>
    <p:sldId id="276" r:id="rId41"/>
    <p:sldId id="277" r:id="rId42"/>
    <p:sldId id="278" r:id="rId43"/>
    <p:sldId id="279" r:id="rId44"/>
    <p:sldId id="280" r:id="rId45"/>
    <p:sldId id="281" r:id="rId46"/>
    <p:sldId id="282" r:id="rId47"/>
    <p:sldId id="288" r:id="rId48"/>
    <p:sldId id="285" r:id="rId4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27/09/2021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s.wikipedia.org/wiki/Sibila_de_Cl%C3%A9veris_(1512-1554)" TargetMode="External"/><Relationship Id="rId2" Type="http://schemas.openxmlformats.org/officeDocument/2006/relationships/hyperlink" Target="https://es.wikipedia.org/wiki/Museo_Nacional_de_Arte_Antiguo" TargetMode="Externa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s://es.wikipedia.org/wiki/Museo_de_Bellas_Artes_de_Budapest"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s.wikipedia.org/wiki/Brocado" TargetMode="External"/><Relationship Id="rId2" Type="http://schemas.openxmlformats.org/officeDocument/2006/relationships/hyperlink" Target="https://es.wikipedia.org/wiki/Museo_de_Bellas_Artes_de_Budapest" TargetMode="Externa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hyperlink" Target="https://es.wikipedia.org/wiki/Waldemar_%C5%81ysiak" TargetMode="External"/><Relationship Id="rId4" Type="http://schemas.openxmlformats.org/officeDocument/2006/relationships/hyperlink" Target="https://es.wikipedia.org/wiki/Perlas"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s.wikipedia.org/wiki/Sajonia" TargetMode="External"/><Relationship Id="rId2" Type="http://schemas.openxmlformats.org/officeDocument/2006/relationships/hyperlink" Target="https://es.wikipedia.org/wiki/Lucas_Cranach_el_Viejo" TargetMode="External"/><Relationship Id="rId1" Type="http://schemas.openxmlformats.org/officeDocument/2006/relationships/slideLayout" Target="../slideLayouts/slideLayout2.xml"/><Relationship Id="rId5" Type="http://schemas.openxmlformats.org/officeDocument/2006/relationships/hyperlink" Target="https://es.wikipedia.org/wiki/Museo_del_Prado" TargetMode="External"/><Relationship Id="rId4" Type="http://schemas.openxmlformats.org/officeDocument/2006/relationships/hyperlink" Target="https://es.wikipedia.org/wiki/Wittenbe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es.wikipedia.org/wiki/Juan_Damasceno" TargetMode="External"/><Relationship Id="rId13" Type="http://schemas.openxmlformats.org/officeDocument/2006/relationships/hyperlink" Target="https://es.wikipedia.org/wiki/Crucifixi%C3%B3n_de_Jes%C3%BAs" TargetMode="External"/><Relationship Id="rId3" Type="http://schemas.openxmlformats.org/officeDocument/2006/relationships/hyperlink" Target="https://es.wikipedia.org/wiki/Ni%C3%B1o_Jes%C3%BAs" TargetMode="External"/><Relationship Id="rId7" Type="http://schemas.openxmlformats.org/officeDocument/2006/relationships/hyperlink" Target="https://es.wikipedia.org/wiki/Virgen_con_Ni%C3%B1o" TargetMode="External"/><Relationship Id="rId12" Type="http://schemas.openxmlformats.org/officeDocument/2006/relationships/hyperlink" Target="https://es.wikipedia.org/wiki/Viacrucis" TargetMode="External"/><Relationship Id="rId2" Type="http://schemas.openxmlformats.org/officeDocument/2006/relationships/hyperlink" Target="https://es.wikipedia.org/wiki/Lucas_Cranach_el_Viejo" TargetMode="External"/><Relationship Id="rId1" Type="http://schemas.openxmlformats.org/officeDocument/2006/relationships/slideLayout" Target="../slideLayouts/slideLayout2.xml"/><Relationship Id="rId6" Type="http://schemas.openxmlformats.org/officeDocument/2006/relationships/hyperlink" Target="https://es.wikipedia.org/wiki/Sajonia" TargetMode="External"/><Relationship Id="rId11" Type="http://schemas.openxmlformats.org/officeDocument/2006/relationships/hyperlink" Target="https://es.wikipedia.org/wiki/Cristo" TargetMode="External"/><Relationship Id="rId5" Type="http://schemas.openxmlformats.org/officeDocument/2006/relationships/hyperlink" Target="https://es.wikipedia.org/wiki/Hans_Cranach" TargetMode="External"/><Relationship Id="rId10" Type="http://schemas.openxmlformats.org/officeDocument/2006/relationships/hyperlink" Target="https://es.wikipedia.org/wiki/Ad%C3%A1n" TargetMode="External"/><Relationship Id="rId4" Type="http://schemas.openxmlformats.org/officeDocument/2006/relationships/hyperlink" Target="https://es.wikipedia.org/wiki/Escuela_del_Danubio" TargetMode="External"/><Relationship Id="rId9" Type="http://schemas.openxmlformats.org/officeDocument/2006/relationships/hyperlink" Target="https://es.wikipedia.org/wiki/Siglo_XII"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es.wikipedia.org/wiki/Sajonia" TargetMode="External"/><Relationship Id="rId7" Type="http://schemas.openxmlformats.org/officeDocument/2006/relationships/hyperlink" Target="https://es.wikipedia.org/wiki/Palacio_Real_de_El_Pardo" TargetMode="External"/><Relationship Id="rId2" Type="http://schemas.openxmlformats.org/officeDocument/2006/relationships/hyperlink" Target="https://es.wikipedia.org/wiki/Torgau" TargetMode="External"/><Relationship Id="rId1" Type="http://schemas.openxmlformats.org/officeDocument/2006/relationships/slideLayout" Target="../slideLayouts/slideLayout2.xml"/><Relationship Id="rId6" Type="http://schemas.openxmlformats.org/officeDocument/2006/relationships/hyperlink" Target="https://es.wikipedia.org/wiki/Mar%C3%ADa_de_Hungr%C3%ADa_(1505-1558)" TargetMode="External"/><Relationship Id="rId5" Type="http://schemas.openxmlformats.org/officeDocument/2006/relationships/hyperlink" Target="https://es.wikipedia.org/wiki/Lucas_Cranach_el_Viejo" TargetMode="External"/><Relationship Id="rId4" Type="http://schemas.openxmlformats.org/officeDocument/2006/relationships/hyperlink" Target="https://es.wikipedia.org/wiki/Juan_Federico_I_de_Sajonia"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s.wikipedia.org/wiki/Sajonia" TargetMode="External"/><Relationship Id="rId7" Type="http://schemas.openxmlformats.org/officeDocument/2006/relationships/hyperlink" Target="https://es.wikipedia.org/wiki/Isabel_de_Farnesio" TargetMode="External"/><Relationship Id="rId2" Type="http://schemas.openxmlformats.org/officeDocument/2006/relationships/hyperlink" Target="https://es.wikipedia.org/wiki/Fernando_II_de_Arag%C3%B3n" TargetMode="External"/><Relationship Id="rId1" Type="http://schemas.openxmlformats.org/officeDocument/2006/relationships/slideLayout" Target="../slideLayouts/slideLayout2.xml"/><Relationship Id="rId6" Type="http://schemas.openxmlformats.org/officeDocument/2006/relationships/hyperlink" Target="https://es.wikipedia.org/wiki/Orden_del_Tois%C3%B3n_de_Oro" TargetMode="External"/><Relationship Id="rId5" Type="http://schemas.openxmlformats.org/officeDocument/2006/relationships/hyperlink" Target="https://es.wikipedia.org/wiki/Torgau" TargetMode="External"/><Relationship Id="rId4" Type="http://schemas.openxmlformats.org/officeDocument/2006/relationships/hyperlink" Target="https://es.wikipedia.org/wiki/Lucas_Cranach_el_Viejo"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Lucas </a:t>
            </a:r>
            <a:r>
              <a:rPr lang="es-ES" sz="8800" b="1" dirty="0" err="1"/>
              <a:t>Cranach</a:t>
            </a:r>
            <a:r>
              <a:rPr lang="es-ES" sz="8800" b="1" dirty="0"/>
              <a:t> </a:t>
            </a:r>
            <a:br>
              <a:rPr lang="es-ES" sz="8800" b="1" dirty="0"/>
            </a:br>
            <a:r>
              <a:rPr lang="es-ES" sz="8800" b="1" dirty="0"/>
              <a:t>1472 - 1553</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pPr algn="l"/>
            <a:r>
              <a:rPr lang="es-ES" sz="2800" b="0" i="0" dirty="0" err="1">
                <a:solidFill>
                  <a:srgbClr val="333333"/>
                </a:solidFill>
                <a:effectLst/>
                <a:latin typeface="polaris"/>
              </a:rPr>
              <a:t>Cranach</a:t>
            </a:r>
            <a:r>
              <a:rPr lang="es-ES" sz="2800" b="0" i="0" dirty="0">
                <a:solidFill>
                  <a:srgbClr val="333333"/>
                </a:solidFill>
                <a:effectLst/>
                <a:latin typeface="polaris"/>
              </a:rPr>
              <a:t>, que tomó por apellido el nombre de su ciudad natal en </a:t>
            </a:r>
            <a:r>
              <a:rPr lang="es-ES" sz="2800" b="0" i="0" dirty="0" err="1">
                <a:solidFill>
                  <a:srgbClr val="333333"/>
                </a:solidFill>
                <a:effectLst/>
                <a:latin typeface="polaris"/>
              </a:rPr>
              <a:t>Franconia</a:t>
            </a:r>
            <a:r>
              <a:rPr lang="es-ES" sz="2800" b="0" i="0" dirty="0">
                <a:solidFill>
                  <a:srgbClr val="333333"/>
                </a:solidFill>
                <a:effectLst/>
                <a:latin typeface="polaris"/>
              </a:rPr>
              <a:t>, </a:t>
            </a:r>
            <a:r>
              <a:rPr lang="es-ES" sz="2800" b="0" i="0" dirty="0" err="1">
                <a:solidFill>
                  <a:srgbClr val="333333"/>
                </a:solidFill>
                <a:effectLst/>
                <a:latin typeface="polaris"/>
              </a:rPr>
              <a:t>Kronach</a:t>
            </a:r>
            <a:r>
              <a:rPr lang="es-ES" sz="2800" b="0" i="0" dirty="0">
                <a:solidFill>
                  <a:srgbClr val="333333"/>
                </a:solidFill>
                <a:effectLst/>
                <a:latin typeface="polaris"/>
              </a:rPr>
              <a:t>, se formó como pintor en el taller familiar. Hacia 1490 viajó por el sur de Alemania, estableciéndose luego en Viena, donde está documentado entre 1500 y 1504. </a:t>
            </a:r>
          </a:p>
          <a:p>
            <a:pPr algn="l"/>
            <a:r>
              <a:rPr lang="es-ES" sz="2800" b="0" i="0" dirty="0">
                <a:solidFill>
                  <a:srgbClr val="333333"/>
                </a:solidFill>
                <a:effectLst/>
                <a:latin typeface="polaris"/>
              </a:rPr>
              <a:t>Allí frecuentó los círculos humanistas que habían surgido en torno a la Universidad. De esta etapa son los retratos de Johannes </a:t>
            </a:r>
            <a:r>
              <a:rPr lang="es-ES" sz="2800" b="0" i="0" dirty="0" err="1">
                <a:solidFill>
                  <a:srgbClr val="333333"/>
                </a:solidFill>
                <a:effectLst/>
                <a:latin typeface="polaris"/>
              </a:rPr>
              <a:t>Cuspinian</a:t>
            </a:r>
            <a:r>
              <a:rPr lang="es-ES" sz="2800" b="0" i="0" dirty="0">
                <a:solidFill>
                  <a:srgbClr val="333333"/>
                </a:solidFill>
                <a:effectLst/>
                <a:latin typeface="polaris"/>
              </a:rPr>
              <a:t> y de su esposa, en Winterthur, y </a:t>
            </a:r>
            <a:r>
              <a:rPr lang="es-ES" sz="2800" b="0" i="1" dirty="0">
                <a:solidFill>
                  <a:srgbClr val="333333"/>
                </a:solidFill>
                <a:effectLst/>
                <a:latin typeface="polaris"/>
              </a:rPr>
              <a:t>El descanso en la huida a Egipto</a:t>
            </a:r>
            <a:r>
              <a:rPr lang="es-ES" sz="2800" b="0" i="0" dirty="0">
                <a:solidFill>
                  <a:srgbClr val="333333"/>
                </a:solidFill>
                <a:effectLst/>
                <a:latin typeface="polaris"/>
              </a:rPr>
              <a:t>, en la Gemäldegalerie de Berlín. </a:t>
            </a:r>
          </a:p>
          <a:p>
            <a:pPr algn="l"/>
            <a:r>
              <a:rPr lang="es-ES" sz="2800" b="0" i="0" dirty="0">
                <a:solidFill>
                  <a:srgbClr val="333333"/>
                </a:solidFill>
                <a:effectLst/>
                <a:latin typeface="polaris"/>
              </a:rPr>
              <a:t>En 1505 se encuentra en Wittenberg donde fue requerido por el elector Federico III como pintor de corte. </a:t>
            </a:r>
          </a:p>
          <a:p>
            <a:pPr algn="l"/>
            <a:r>
              <a:rPr lang="es-ES" sz="2800" b="0" i="0" dirty="0">
                <a:solidFill>
                  <a:srgbClr val="333333"/>
                </a:solidFill>
                <a:effectLst/>
                <a:latin typeface="polaris"/>
              </a:rPr>
              <a:t>En 1508 realizó un viaje, en misión diplomática, a la corte del emperador Maximiliano en los Países Bajos, percibiéndose en su producción, tras su regreso, una suavidad en el modelado de sus personajes. </a:t>
            </a:r>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92500" lnSpcReduction="20000"/>
          </a:bodyPr>
          <a:lstStyle/>
          <a:p>
            <a:pPr algn="l"/>
            <a:r>
              <a:rPr lang="es-ES" sz="2800" b="0" i="0" dirty="0">
                <a:solidFill>
                  <a:srgbClr val="333333"/>
                </a:solidFill>
                <a:effectLst/>
                <a:latin typeface="polaris"/>
              </a:rPr>
              <a:t>En esos años se han fechado </a:t>
            </a:r>
            <a:r>
              <a:rPr lang="es-ES" sz="2800" b="0" i="1" dirty="0">
                <a:solidFill>
                  <a:srgbClr val="333333"/>
                </a:solidFill>
                <a:effectLst/>
                <a:latin typeface="polaris"/>
              </a:rPr>
              <a:t>Venus y Cupido</a:t>
            </a:r>
            <a:r>
              <a:rPr lang="es-ES" sz="2800" b="0" i="0" dirty="0">
                <a:solidFill>
                  <a:srgbClr val="333333"/>
                </a:solidFill>
                <a:effectLst/>
                <a:latin typeface="polaris"/>
              </a:rPr>
              <a:t>, del </a:t>
            </a:r>
            <a:r>
              <a:rPr lang="es-ES" sz="2800" b="0" i="0" dirty="0" err="1">
                <a:solidFill>
                  <a:srgbClr val="333333"/>
                </a:solidFill>
                <a:effectLst/>
                <a:latin typeface="polaris"/>
              </a:rPr>
              <a:t>Ermitage</a:t>
            </a:r>
            <a:r>
              <a:rPr lang="es-ES" sz="2800" b="0" i="0" dirty="0">
                <a:solidFill>
                  <a:srgbClr val="333333"/>
                </a:solidFill>
                <a:effectLst/>
                <a:latin typeface="polaris"/>
              </a:rPr>
              <a:t>, y </a:t>
            </a:r>
            <a:r>
              <a:rPr lang="es-ES" sz="2800" b="0" i="1" dirty="0">
                <a:solidFill>
                  <a:srgbClr val="333333"/>
                </a:solidFill>
                <a:effectLst/>
                <a:latin typeface="polaris"/>
              </a:rPr>
              <a:t>La Virgen y el Niño con un racimo de uvas</a:t>
            </a:r>
            <a:r>
              <a:rPr lang="es-ES" sz="2800" b="0" i="0" dirty="0">
                <a:solidFill>
                  <a:srgbClr val="333333"/>
                </a:solidFill>
                <a:effectLst/>
                <a:latin typeface="polaris"/>
              </a:rPr>
              <a:t>, del Museo Thyssen-Bornemisza. </a:t>
            </a:r>
            <a:r>
              <a:rPr lang="es-ES" sz="2800" b="0" i="0" dirty="0" err="1">
                <a:solidFill>
                  <a:srgbClr val="333333"/>
                </a:solidFill>
                <a:effectLst/>
                <a:latin typeface="polaris"/>
              </a:rPr>
              <a:t>Cranach</a:t>
            </a:r>
            <a:r>
              <a:rPr lang="es-ES" sz="2800" b="0" i="0" dirty="0">
                <a:solidFill>
                  <a:srgbClr val="333333"/>
                </a:solidFill>
                <a:effectLst/>
                <a:latin typeface="polaris"/>
              </a:rPr>
              <a:t> pasó en Wittenberg los años siguientes hasta su traslado a Augsburgo y luego a Innsbruck, acompañando en su exilio al elector Juan Federico de Sajonia. </a:t>
            </a:r>
          </a:p>
          <a:p>
            <a:pPr algn="l"/>
            <a:r>
              <a:rPr lang="es-ES" sz="2800" b="0" i="0" dirty="0">
                <a:solidFill>
                  <a:srgbClr val="333333"/>
                </a:solidFill>
                <a:effectLst/>
                <a:latin typeface="polaris"/>
              </a:rPr>
              <a:t>En 1552 se trasladó junto con el elector a Weimar donde falleció en 1553. Pintor vinculado a las ideas reformistas, cultivó, junto con el retrato, la pintura religiosa y el diseño gráfico. Son especialmente notables las series de grabados ejecutadas entre 1505 y 1509. A partir de 1520 el artista se dedicó con más intensidad a la ilustración, realizando imágenes para los libros de los reformadores y escenas bíblicas. </a:t>
            </a:r>
          </a:p>
          <a:p>
            <a:pPr algn="l"/>
            <a:r>
              <a:rPr lang="es-ES" sz="2800" b="0" i="0" dirty="0">
                <a:solidFill>
                  <a:srgbClr val="333333"/>
                </a:solidFill>
                <a:effectLst/>
                <a:latin typeface="polaris"/>
              </a:rPr>
              <a:t>Dirigió un taller importante que tuvo una gran actividad y en el que colaboraron sus dos hijos. </a:t>
            </a:r>
          </a:p>
          <a:p>
            <a:pPr algn="l"/>
            <a:r>
              <a:rPr lang="es-ES" sz="2800" b="0" i="0" dirty="0">
                <a:solidFill>
                  <a:srgbClr val="333333"/>
                </a:solidFill>
                <a:effectLst/>
                <a:latin typeface="polaris"/>
              </a:rPr>
              <a:t>Entre sus obras más destacadas se encuentran el </a:t>
            </a:r>
            <a:r>
              <a:rPr lang="es-ES" sz="2800" b="0" i="1" dirty="0">
                <a:solidFill>
                  <a:srgbClr val="333333"/>
                </a:solidFill>
                <a:effectLst/>
                <a:latin typeface="polaris"/>
              </a:rPr>
              <a:t>Tríptico con los tres electores</a:t>
            </a:r>
            <a:r>
              <a:rPr lang="es-ES" sz="2800" b="0" i="0" dirty="0">
                <a:solidFill>
                  <a:srgbClr val="333333"/>
                </a:solidFill>
                <a:effectLst/>
                <a:latin typeface="polaris"/>
              </a:rPr>
              <a:t>, en la Kunsthalle de Hamburgo, </a:t>
            </a:r>
            <a:r>
              <a:rPr lang="es-ES" sz="2800" b="0" i="1" dirty="0">
                <a:solidFill>
                  <a:srgbClr val="333333"/>
                </a:solidFill>
                <a:effectLst/>
                <a:latin typeface="polaris"/>
              </a:rPr>
              <a:t>La Edad de Oro</a:t>
            </a:r>
            <a:r>
              <a:rPr lang="es-ES" sz="2800" b="0" i="0" dirty="0">
                <a:solidFill>
                  <a:srgbClr val="333333"/>
                </a:solidFill>
                <a:effectLst/>
                <a:latin typeface="polaris"/>
              </a:rPr>
              <a:t>, de la Alte Pinakothek de Múnich, sus retratos de los electores y de otros miembros de la corte, y sus personalísimas representaciones de Judith, Salomé, Venus y ninfas.</a:t>
            </a:r>
            <a:endParaRPr lang="es-ES" sz="4000" dirty="0"/>
          </a:p>
        </p:txBody>
      </p:sp>
    </p:spTree>
    <p:extLst>
      <p:ext uri="{BB962C8B-B14F-4D97-AF65-F5344CB8AC3E}">
        <p14:creationId xmlns:p14="http://schemas.microsoft.com/office/powerpoint/2010/main" val="3888366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1527" cy="5869420"/>
          </a:xfrm>
        </p:spPr>
        <p:txBody>
          <a:bodyPr anchor="t">
            <a:normAutofit/>
          </a:bodyPr>
          <a:lstStyle/>
          <a:p>
            <a:r>
              <a:rPr lang="es-ES" sz="2800" dirty="0"/>
              <a:t>1503. Lucas </a:t>
            </a:r>
            <a:r>
              <a:rPr lang="es-ES" sz="2800" dirty="0" err="1"/>
              <a:t>Cranach</a:t>
            </a:r>
            <a:r>
              <a:rPr lang="es-ES" sz="2800" dirty="0"/>
              <a:t>. Crucifixión.</a:t>
            </a:r>
          </a:p>
        </p:txBody>
      </p:sp>
      <p:pic>
        <p:nvPicPr>
          <p:cNvPr id="4" name="Imagen 3">
            <a:extLst>
              <a:ext uri="{FF2B5EF4-FFF2-40B4-BE49-F238E27FC236}">
                <a16:creationId xmlns:a16="http://schemas.microsoft.com/office/drawing/2014/main" id="{34237863-B10F-4FB2-A1D1-7F172A9068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6367" y="0"/>
            <a:ext cx="5185633"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74182" cy="5869420"/>
          </a:xfrm>
        </p:spPr>
        <p:txBody>
          <a:bodyPr anchor="t">
            <a:normAutofit/>
          </a:bodyPr>
          <a:lstStyle/>
          <a:p>
            <a:r>
              <a:rPr lang="es-ES" sz="2800" dirty="0"/>
              <a:t>1509. Lucas </a:t>
            </a:r>
            <a:r>
              <a:rPr lang="es-ES" sz="2800" dirty="0" err="1"/>
              <a:t>Cranach</a:t>
            </a:r>
            <a:r>
              <a:rPr lang="es-ES" sz="2800" dirty="0"/>
              <a:t>. Venus y Cupido. Museo del Hermitage, San Petersburgo</a:t>
            </a:r>
          </a:p>
        </p:txBody>
      </p:sp>
      <p:pic>
        <p:nvPicPr>
          <p:cNvPr id="4" name="Imagen 3">
            <a:extLst>
              <a:ext uri="{FF2B5EF4-FFF2-40B4-BE49-F238E27FC236}">
                <a16:creationId xmlns:a16="http://schemas.microsoft.com/office/drawing/2014/main" id="{39EFA4F7-5DB5-4910-AF13-C3A12B3F43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1939" y="0"/>
            <a:ext cx="3320061"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7772400" cy="6271202"/>
          </a:xfrm>
        </p:spPr>
        <p:txBody>
          <a:bodyPr anchor="t">
            <a:normAutofit fontScale="90000"/>
          </a:bodyPr>
          <a:lstStyle/>
          <a:p>
            <a:r>
              <a:rPr lang="es-ES" sz="3100" b="1" i="0" dirty="0">
                <a:effectLst/>
              </a:rPr>
              <a:t>1510. Lucas </a:t>
            </a:r>
            <a:r>
              <a:rPr lang="es-ES" sz="3100" b="1" i="0" dirty="0" err="1">
                <a:effectLst/>
              </a:rPr>
              <a:t>Cranach</a:t>
            </a:r>
            <a:r>
              <a:rPr lang="es-ES" sz="3100" b="1" i="0" dirty="0">
                <a:effectLst/>
              </a:rPr>
              <a:t>. Virgen con niño y uvas. Museo Thyssen-Bornemisza, Madrid.</a:t>
            </a:r>
            <a:br>
              <a:rPr lang="es-ES" sz="1100" b="0" i="0" dirty="0">
                <a:solidFill>
                  <a:srgbClr val="333333"/>
                </a:solidFill>
                <a:effectLst/>
                <a:latin typeface="polaris"/>
              </a:rPr>
            </a:br>
            <a:r>
              <a:rPr lang="es-ES" sz="1800" b="0" i="0" dirty="0">
                <a:effectLst/>
                <a:latin typeface="+mn-lt"/>
              </a:rPr>
              <a:t>Lucas </a:t>
            </a:r>
            <a:r>
              <a:rPr lang="es-ES" sz="1800" b="0" i="0" dirty="0" err="1">
                <a:effectLst/>
                <a:latin typeface="+mn-lt"/>
              </a:rPr>
              <a:t>Cranach</a:t>
            </a:r>
            <a:r>
              <a:rPr lang="es-ES" sz="1800" b="0" i="0" dirty="0">
                <a:effectLst/>
                <a:latin typeface="+mn-lt"/>
              </a:rPr>
              <a:t>, el Viejo fue una de las figuras artísticas más importantes del siglo XVI en Alemania junto con Alberto Durero. Tomó el nombre de su ciudad natal </a:t>
            </a:r>
            <a:r>
              <a:rPr lang="es-ES" sz="1800" b="0" i="0" dirty="0" err="1">
                <a:effectLst/>
                <a:latin typeface="+mn-lt"/>
              </a:rPr>
              <a:t>Kronach</a:t>
            </a:r>
            <a:r>
              <a:rPr lang="es-ES" sz="1800" b="0" i="0" dirty="0">
                <a:effectLst/>
                <a:latin typeface="+mn-lt"/>
              </a:rPr>
              <a:t>, donde se formó en el taller familiar. Trabajó para el Emperador Maximiliano y viajó a los Países Bajos, estancia que influyó en su estilo suavizando las formas de sus personajes. Se dedicó al género del retrato, a la pintura religiosa y al grabado y estuvo ligado a las ideas de la Reforma, no obstante también trabajó para la clientela católica. Se trasladó a diferentes ciudades de Alemania y Austria como Viena, Wittenberg, Augsburgo, Innsbruck y finalmente Weimar, dónde murió, para ejecutar los encargos de sus clientes más distinguidos. En esta obra </a:t>
            </a:r>
            <a:r>
              <a:rPr lang="es-ES" sz="1800" b="0" i="0" dirty="0" err="1">
                <a:effectLst/>
                <a:latin typeface="+mn-lt"/>
              </a:rPr>
              <a:t>Cranach</a:t>
            </a:r>
            <a:r>
              <a:rPr lang="es-ES" sz="1800" b="0" i="0" dirty="0">
                <a:effectLst/>
                <a:latin typeface="+mn-lt"/>
              </a:rPr>
              <a:t> nos presenta en primer término a la Virgen con un ligero esfumado reflejo de la influencia italiana. Sin embargo el estilo que caracterizará a </a:t>
            </a:r>
            <a:r>
              <a:rPr lang="es-ES" sz="1800" b="0" i="0" dirty="0" err="1">
                <a:effectLst/>
                <a:latin typeface="+mn-lt"/>
              </a:rPr>
              <a:t>Cranach</a:t>
            </a:r>
            <a:r>
              <a:rPr lang="es-ES" sz="1800" b="0" i="0" dirty="0">
                <a:effectLst/>
                <a:latin typeface="+mn-lt"/>
              </a:rPr>
              <a:t>, difiere mucho del arte italiano pues creó un prototipo femenino, inconfundible en el renacimiento alemán. Aquí el Niño está sentado sobre el regazo de María y sorprende por lo poco agraciado de su rostro. Toma una uva del racimo que sostiene su madre, fruta que se ha relacionado con la Eucaristía y con su papel de redentor. Como fondo, el pintor ha elegido un bosque con una fortaleza a la derecha, en cuyo camino se aprecia una figura, que se ha identificado con san José. Este edificio y el pino del lado izquierdo son elementos recurrentes en sus composiciones religiosas. En esta tabla destaca la minuciosidad con que esta resuelto el paisaje, en contraste con la monumentalidad de las figuras. El óleo está firmado en el paramento situado tras la Virgen con su característica serpiente alada.</a:t>
            </a:r>
            <a:endParaRPr lang="es-ES" sz="2800" dirty="0">
              <a:latin typeface="+mn-lt"/>
            </a:endParaRPr>
          </a:p>
        </p:txBody>
      </p:sp>
      <p:pic>
        <p:nvPicPr>
          <p:cNvPr id="4" name="Imagen 3">
            <a:extLst>
              <a:ext uri="{FF2B5EF4-FFF2-40B4-BE49-F238E27FC236}">
                <a16:creationId xmlns:a16="http://schemas.microsoft.com/office/drawing/2014/main" id="{C3ACC06C-CF58-477E-99BC-CA753EC10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509" y="0"/>
            <a:ext cx="4239491" cy="6858000"/>
          </a:xfrm>
          <a:prstGeom prst="rect">
            <a:avLst/>
          </a:prstGeom>
        </p:spPr>
      </p:pic>
    </p:spTree>
    <p:extLst>
      <p:ext uri="{BB962C8B-B14F-4D97-AF65-F5344CB8AC3E}">
        <p14:creationId xmlns:p14="http://schemas.microsoft.com/office/powerpoint/2010/main" val="3511498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3" y="365124"/>
            <a:ext cx="9578478" cy="6298911"/>
          </a:xfrm>
        </p:spPr>
        <p:txBody>
          <a:bodyPr anchor="t">
            <a:normAutofit fontScale="90000"/>
          </a:bodyPr>
          <a:lstStyle/>
          <a:p>
            <a:r>
              <a:rPr lang="es-ES" sz="3100" b="1" dirty="0"/>
              <a:t>1514. Lucas </a:t>
            </a:r>
            <a:r>
              <a:rPr lang="es-ES" sz="3100" b="1" dirty="0" err="1"/>
              <a:t>Cranach</a:t>
            </a:r>
            <a:r>
              <a:rPr lang="es-ES" sz="3100" b="1" dirty="0"/>
              <a:t>. San Cristóbal. Museo Thyssen-Bornemisza, Madrid. (Parte de un retablo, ala exterior izquierda).</a:t>
            </a:r>
            <a:br>
              <a:rPr lang="es-ES" sz="2800" dirty="0"/>
            </a:br>
            <a:r>
              <a:rPr lang="es-ES" sz="2400" b="0" i="0" dirty="0">
                <a:effectLst/>
                <a:latin typeface="+mn-lt"/>
              </a:rPr>
              <a:t>Lucas </a:t>
            </a:r>
            <a:r>
              <a:rPr lang="es-ES" sz="2400" b="0" i="0" dirty="0" err="1">
                <a:effectLst/>
                <a:latin typeface="+mn-lt"/>
              </a:rPr>
              <a:t>Cranach</a:t>
            </a:r>
            <a:r>
              <a:rPr lang="es-ES" sz="2400" b="0" i="0" dirty="0">
                <a:effectLst/>
                <a:latin typeface="+mn-lt"/>
              </a:rPr>
              <a:t>, el Viejo, fue una de las figuras más representativas del Renacimiento alemán junto con Alberto Durero. Seguidor de las ideas de la Reforma, supo mantener una clientela católica y en su producción se registran tanto obras religiosas como retratos y grabados. Estas cuatro tablas formarían parte de un tríptico, cuya imagen central no se ha conservado. En el ala exterior izquierda se representa a san Cristóbal con el Niño sentado en sus hombros y un tronco de árbol que le sirve para vadear el río. En la </a:t>
            </a:r>
            <a:r>
              <a:rPr lang="es-ES" sz="2400" b="0" i="0" dirty="0" err="1">
                <a:effectLst/>
                <a:latin typeface="+mn-lt"/>
              </a:rPr>
              <a:t>voleta</a:t>
            </a:r>
            <a:r>
              <a:rPr lang="es-ES" sz="2400" b="0" i="0" dirty="0">
                <a:effectLst/>
                <a:latin typeface="+mn-lt"/>
              </a:rPr>
              <a:t> derecha san Jorge aparece vestido con armadura y apoyado sobre el dragón al que ha derrotado. Ambos santos miran al espectador, captando así su atención. En la tabla interior izquierda se representa a santa Isabel leyendo con el duque Jorge de Sajonia en la parte inferior; mientras que en el soporte derecho se incorpora a la derecha santa Ana con las manos cruzadas sobre el pecho, con la duquesa Bárbara de Sajonia. Ambos donantes aparecen arrodillados y con las manos en posición de oración y sus figuras se recortan sobre el fondo oscuro del muro que les separa de las figuras sagradas. </a:t>
            </a:r>
            <a:r>
              <a:rPr lang="es-ES" sz="2400" b="0" i="0" dirty="0" err="1">
                <a:effectLst/>
                <a:latin typeface="+mn-lt"/>
              </a:rPr>
              <a:t>Isolde</a:t>
            </a:r>
            <a:r>
              <a:rPr lang="es-ES" sz="2400" b="0" i="0" dirty="0">
                <a:effectLst/>
                <a:latin typeface="+mn-lt"/>
              </a:rPr>
              <a:t> </a:t>
            </a:r>
            <a:r>
              <a:rPr lang="es-ES" sz="2400" b="0" i="0" dirty="0" err="1">
                <a:effectLst/>
                <a:latin typeface="+mn-lt"/>
              </a:rPr>
              <a:t>Lübbeke</a:t>
            </a:r>
            <a:r>
              <a:rPr lang="es-ES" sz="2400" b="0" i="0" dirty="0">
                <a:effectLst/>
                <a:latin typeface="+mn-lt"/>
              </a:rPr>
              <a:t> consideró que la notable diferencia de proporción entre los duques y las santas se debía a una decisión del propio comitente. Las obras se han fechado con posterioridad al viaje de </a:t>
            </a:r>
            <a:r>
              <a:rPr lang="es-ES" sz="2400" b="0" i="0" dirty="0" err="1">
                <a:effectLst/>
                <a:latin typeface="+mn-lt"/>
              </a:rPr>
              <a:t>Cranach</a:t>
            </a:r>
            <a:r>
              <a:rPr lang="es-ES" sz="2400" b="0" i="0" dirty="0">
                <a:effectLst/>
                <a:latin typeface="+mn-lt"/>
              </a:rPr>
              <a:t> a los Países Bajos, por el modelado de las figuras así como por la composición.</a:t>
            </a:r>
            <a:endParaRPr lang="es-ES" sz="2800" dirty="0">
              <a:latin typeface="+mn-lt"/>
            </a:endParaRPr>
          </a:p>
        </p:txBody>
      </p:sp>
      <p:pic>
        <p:nvPicPr>
          <p:cNvPr id="4" name="Imagen 3">
            <a:extLst>
              <a:ext uri="{FF2B5EF4-FFF2-40B4-BE49-F238E27FC236}">
                <a16:creationId xmlns:a16="http://schemas.microsoft.com/office/drawing/2014/main" id="{62491367-3116-4E83-8B49-EAD5106E4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7860" y="0"/>
            <a:ext cx="2364140" cy="6858000"/>
          </a:xfrm>
          <a:prstGeom prst="rect">
            <a:avLst/>
          </a:prstGeom>
        </p:spPr>
      </p:pic>
    </p:spTree>
    <p:extLst>
      <p:ext uri="{BB962C8B-B14F-4D97-AF65-F5344CB8AC3E}">
        <p14:creationId xmlns:p14="http://schemas.microsoft.com/office/powerpoint/2010/main" val="2670356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005455" cy="5869420"/>
          </a:xfrm>
        </p:spPr>
        <p:txBody>
          <a:bodyPr anchor="t">
            <a:normAutofit/>
          </a:bodyPr>
          <a:lstStyle/>
          <a:p>
            <a:r>
              <a:rPr lang="es-ES" sz="2800" b="1" dirty="0"/>
              <a:t>1514. Lucas </a:t>
            </a:r>
            <a:r>
              <a:rPr lang="es-ES" sz="2800" b="1" dirty="0" err="1"/>
              <a:t>Cranach</a:t>
            </a:r>
            <a:r>
              <a:rPr lang="es-ES" sz="2800" b="1" dirty="0"/>
              <a:t>. Santa Isabel con donante. Museo Thyssen-Bornemisza, Madrid. (Parte de un retablo, ala interior izquierda).</a:t>
            </a:r>
          </a:p>
        </p:txBody>
      </p:sp>
      <p:pic>
        <p:nvPicPr>
          <p:cNvPr id="4" name="Imagen 3">
            <a:extLst>
              <a:ext uri="{FF2B5EF4-FFF2-40B4-BE49-F238E27FC236}">
                <a16:creationId xmlns:a16="http://schemas.microsoft.com/office/drawing/2014/main" id="{69F3A33B-A425-4C7C-A7EA-662E43F2E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959" y="0"/>
            <a:ext cx="2404041" cy="6858000"/>
          </a:xfrm>
          <a:prstGeom prst="rect">
            <a:avLst/>
          </a:prstGeom>
        </p:spPr>
      </p:pic>
    </p:spTree>
    <p:extLst>
      <p:ext uri="{BB962C8B-B14F-4D97-AF65-F5344CB8AC3E}">
        <p14:creationId xmlns:p14="http://schemas.microsoft.com/office/powerpoint/2010/main" val="116070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83782" cy="5869420"/>
          </a:xfrm>
        </p:spPr>
        <p:txBody>
          <a:bodyPr anchor="t">
            <a:normAutofit/>
          </a:bodyPr>
          <a:lstStyle/>
          <a:p>
            <a:r>
              <a:rPr lang="es-ES" sz="2800" b="1" dirty="0"/>
              <a:t>1514. Lucas </a:t>
            </a:r>
            <a:r>
              <a:rPr lang="es-ES" sz="2800" b="1" dirty="0" err="1"/>
              <a:t>Cranach</a:t>
            </a:r>
            <a:r>
              <a:rPr lang="es-ES" sz="2800" b="1" dirty="0"/>
              <a:t>. San Jorge. Museo Thyssen-Bornemisza, Madrid. (Parte de un retablo, ala exterior derecha). (Deposito en el MNAC)</a:t>
            </a:r>
          </a:p>
        </p:txBody>
      </p:sp>
      <p:pic>
        <p:nvPicPr>
          <p:cNvPr id="4" name="Imagen 3">
            <a:extLst>
              <a:ext uri="{FF2B5EF4-FFF2-40B4-BE49-F238E27FC236}">
                <a16:creationId xmlns:a16="http://schemas.microsoft.com/office/drawing/2014/main" id="{27B69942-3A0F-4BB7-82E5-98E5B80D6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0552" y="0"/>
            <a:ext cx="2441448" cy="6858000"/>
          </a:xfrm>
          <a:prstGeom prst="rect">
            <a:avLst/>
          </a:prstGeom>
        </p:spPr>
      </p:pic>
    </p:spTree>
    <p:extLst>
      <p:ext uri="{BB962C8B-B14F-4D97-AF65-F5344CB8AC3E}">
        <p14:creationId xmlns:p14="http://schemas.microsoft.com/office/powerpoint/2010/main" val="87455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116291" cy="5869420"/>
          </a:xfrm>
        </p:spPr>
        <p:txBody>
          <a:bodyPr anchor="t">
            <a:normAutofit/>
          </a:bodyPr>
          <a:lstStyle/>
          <a:p>
            <a:r>
              <a:rPr lang="es-ES" sz="2800" b="1" dirty="0"/>
              <a:t>1514. Lucas </a:t>
            </a:r>
            <a:r>
              <a:rPr lang="es-ES" sz="2800" b="1" dirty="0" err="1"/>
              <a:t>Cranach</a:t>
            </a:r>
            <a:r>
              <a:rPr lang="es-ES" sz="2800" b="1" dirty="0"/>
              <a:t>. Santa Ana con donante. Museo Thyssen-Bornemisza, </a:t>
            </a:r>
            <a:r>
              <a:rPr lang="es-ES" sz="2800" b="1" dirty="0" err="1"/>
              <a:t>Madrid.v</a:t>
            </a:r>
            <a:r>
              <a:rPr lang="es-ES" sz="2800" b="1" dirty="0"/>
              <a:t> (Parte de un retablo, ala interior derecha).</a:t>
            </a:r>
          </a:p>
        </p:txBody>
      </p:sp>
      <p:pic>
        <p:nvPicPr>
          <p:cNvPr id="4" name="Imagen 3">
            <a:extLst>
              <a:ext uri="{FF2B5EF4-FFF2-40B4-BE49-F238E27FC236}">
                <a16:creationId xmlns:a16="http://schemas.microsoft.com/office/drawing/2014/main" id="{410D2357-91A1-457A-A508-CACD4E573A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5317" y="0"/>
            <a:ext cx="2346683" cy="6858000"/>
          </a:xfrm>
          <a:prstGeom prst="rect">
            <a:avLst/>
          </a:prstGeom>
        </p:spPr>
      </p:pic>
    </p:spTree>
    <p:extLst>
      <p:ext uri="{BB962C8B-B14F-4D97-AF65-F5344CB8AC3E}">
        <p14:creationId xmlns:p14="http://schemas.microsoft.com/office/powerpoint/2010/main" val="811750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96244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1515. Lucas </a:t>
            </a:r>
            <a:r>
              <a:rPr lang="es-ES" sz="2800" dirty="0" err="1"/>
              <a:t>Cranach</a:t>
            </a:r>
            <a:r>
              <a:rPr lang="es-ES" sz="2800" dirty="0"/>
              <a:t>. San Jerónimo.</a:t>
            </a:r>
          </a:p>
        </p:txBody>
      </p:sp>
      <p:pic>
        <p:nvPicPr>
          <p:cNvPr id="4" name="Imagen 3">
            <a:extLst>
              <a:ext uri="{FF2B5EF4-FFF2-40B4-BE49-F238E27FC236}">
                <a16:creationId xmlns:a16="http://schemas.microsoft.com/office/drawing/2014/main" id="{91697B9A-2587-49AB-8A35-B2C051F37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607" y="0"/>
            <a:ext cx="5830393"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6650181" cy="6271202"/>
          </a:xfrm>
        </p:spPr>
        <p:txBody>
          <a:bodyPr anchor="t">
            <a:normAutofit/>
          </a:bodyPr>
          <a:lstStyle/>
          <a:p>
            <a:pPr algn="l"/>
            <a:r>
              <a:rPr lang="es-ES" sz="2800" b="1" dirty="0"/>
              <a:t>1526. Lucas </a:t>
            </a:r>
            <a:r>
              <a:rPr lang="es-ES" sz="2800" b="1" dirty="0" err="1"/>
              <a:t>Cranach</a:t>
            </a:r>
            <a:r>
              <a:rPr lang="es-ES" sz="2800" b="1" dirty="0"/>
              <a:t>. Salomé. Museo de Bellas Artes, Budapest.</a:t>
            </a:r>
            <a:br>
              <a:rPr lang="es-ES" sz="2800" dirty="0"/>
            </a:br>
            <a:r>
              <a:rPr lang="es-ES" sz="2000" b="0" i="0" dirty="0">
                <a:effectLst/>
                <a:latin typeface="+mn-lt"/>
              </a:rPr>
              <a:t>La composición de la pintura es similar a la primera versión de Salomé en el </a:t>
            </a:r>
            <a:r>
              <a:rPr lang="es-ES" sz="2000" b="0" i="0" u="none" strike="noStrike" dirty="0">
                <a:effectLst/>
                <a:latin typeface="+mn-lt"/>
                <a:hlinkClick r:id="rId2" tooltip="Museo Nacional de Arte Antiguo">
                  <a:extLst>
                    <a:ext uri="{A12FA001-AC4F-418D-AE19-62706E023703}">
                      <ahyp:hlinkClr xmlns:ahyp="http://schemas.microsoft.com/office/drawing/2018/hyperlinkcolor" val="tx"/>
                    </a:ext>
                  </a:extLst>
                </a:hlinkClick>
              </a:rPr>
              <a:t>Museo Nacional de Arte Antiguo</a:t>
            </a:r>
            <a:r>
              <a:rPr lang="es-ES" sz="2000" b="0" i="0" dirty="0">
                <a:effectLst/>
                <a:latin typeface="+mn-lt"/>
              </a:rPr>
              <a:t> portugués. La principal diferencia es la ropa que viste la joven. Es un vestido a la moda alemana de la época, de color rojo oscuro con mangas acuchilladas bajo las que asoman las blancas de la camisa, con amplio escote rectangular velado por la fina camisa y bordados florales decorativos a lo largo de las cintas y puños de las mangas y el borde del escote. Luce un collar de piedras preciosas y una perla colgando y una cadena de oro de dos vueltas. Hay un accesorio inusual en la cabeza de Salomé: una corona de bodas montada sobre el cabello recogido con una cinta negra. </a:t>
            </a:r>
            <a:r>
              <a:rPr lang="es-ES" sz="2000" b="0" i="0" dirty="0" err="1">
                <a:effectLst/>
                <a:latin typeface="+mn-lt"/>
              </a:rPr>
              <a:t>Cranach</a:t>
            </a:r>
            <a:r>
              <a:rPr lang="es-ES" sz="2000" b="0" i="0" dirty="0">
                <a:effectLst/>
                <a:latin typeface="+mn-lt"/>
              </a:rPr>
              <a:t> utilizó un adorno similar en dos retratos supervivientes de la princesa </a:t>
            </a:r>
            <a:r>
              <a:rPr lang="es-ES" sz="2000" b="0" i="0" u="none" strike="noStrike" dirty="0">
                <a:effectLst/>
                <a:latin typeface="+mn-lt"/>
                <a:hlinkClick r:id="rId3" tooltip="Sibila de Cléveris (1512-1554)">
                  <a:extLst>
                    <a:ext uri="{A12FA001-AC4F-418D-AE19-62706E023703}">
                      <ahyp:hlinkClr xmlns:ahyp="http://schemas.microsoft.com/office/drawing/2018/hyperlinkcolor" val="tx"/>
                    </a:ext>
                  </a:extLst>
                </a:hlinkClick>
              </a:rPr>
              <a:t>Sibila</a:t>
            </a:r>
            <a:r>
              <a:rPr lang="es-ES" sz="2000" b="0" i="0" dirty="0">
                <a:effectLst/>
                <a:latin typeface="+mn-lt"/>
              </a:rPr>
              <a:t> de 1525 (en una colección privada) y de 1526 (en el </a:t>
            </a:r>
            <a:r>
              <a:rPr lang="es-ES" sz="2000" b="0" i="0" u="none" strike="noStrike" dirty="0">
                <a:effectLst/>
                <a:latin typeface="+mn-lt"/>
                <a:hlinkClick r:id="rId4" tooltip="Museo de Bellas Artes de Budapest">
                  <a:extLst>
                    <a:ext uri="{A12FA001-AC4F-418D-AE19-62706E023703}">
                      <ahyp:hlinkClr xmlns:ahyp="http://schemas.microsoft.com/office/drawing/2018/hyperlinkcolor" val="tx"/>
                    </a:ext>
                  </a:extLst>
                </a:hlinkClick>
              </a:rPr>
              <a:t>Museo de Bellas Artes de Budapest</a:t>
            </a:r>
            <a:r>
              <a:rPr lang="es-ES" sz="2000" b="0" i="0" dirty="0">
                <a:effectLst/>
                <a:latin typeface="+mn-lt"/>
              </a:rPr>
              <a:t>).</a:t>
            </a:r>
            <a:br>
              <a:rPr lang="es-ES" sz="2000" b="0" i="0" dirty="0">
                <a:effectLst/>
                <a:latin typeface="+mn-lt"/>
              </a:rPr>
            </a:br>
            <a:r>
              <a:rPr lang="es-ES" sz="2000" b="0" i="0" dirty="0">
                <a:effectLst/>
                <a:latin typeface="+mn-lt"/>
              </a:rPr>
              <a:t>Tal vez para enfatizar la juventud de la muchacha, que además sonríe, hay una evidente desproporción con la cabeza, aquí muy grande, en la bandeja.</a:t>
            </a:r>
            <a:br>
              <a:rPr lang="es-ES" sz="20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4FFDEA8-89D4-40E1-8863-F6A12A40F8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8975" y="0"/>
            <a:ext cx="4963026" cy="6858000"/>
          </a:xfrm>
          <a:prstGeom prst="rect">
            <a:avLst/>
          </a:prstGeom>
        </p:spPr>
      </p:pic>
    </p:spTree>
    <p:extLst>
      <p:ext uri="{BB962C8B-B14F-4D97-AF65-F5344CB8AC3E}">
        <p14:creationId xmlns:p14="http://schemas.microsoft.com/office/powerpoint/2010/main" val="797947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71855" cy="5869420"/>
          </a:xfrm>
        </p:spPr>
        <p:txBody>
          <a:bodyPr anchor="t">
            <a:normAutofit/>
          </a:bodyPr>
          <a:lstStyle/>
          <a:p>
            <a:r>
              <a:rPr lang="es-ES" sz="2800" dirty="0"/>
              <a:t>1528. Lucas </a:t>
            </a:r>
            <a:r>
              <a:rPr lang="es-ES" sz="2800" dirty="0" err="1"/>
              <a:t>Cranach</a:t>
            </a:r>
            <a:r>
              <a:rPr lang="es-ES" sz="2800" dirty="0"/>
              <a:t>. El Juicio de Paris. Museo de Bellas Artes, Basilea.</a:t>
            </a:r>
          </a:p>
        </p:txBody>
      </p:sp>
      <p:pic>
        <p:nvPicPr>
          <p:cNvPr id="4" name="Imagen 3">
            <a:extLst>
              <a:ext uri="{FF2B5EF4-FFF2-40B4-BE49-F238E27FC236}">
                <a16:creationId xmlns:a16="http://schemas.microsoft.com/office/drawing/2014/main" id="{9A15E9E1-5562-4A70-9145-6061CC1ED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0436" y="0"/>
            <a:ext cx="4651564"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1528. Lucas </a:t>
            </a:r>
            <a:r>
              <a:rPr lang="es-ES" sz="2800" dirty="0" err="1"/>
              <a:t>Cranach</a:t>
            </a:r>
            <a:r>
              <a:rPr lang="es-ES" sz="2800" dirty="0"/>
              <a:t>. El Juicio de Paris. Museo Metropolitano de Arte, Nueva York.</a:t>
            </a:r>
          </a:p>
        </p:txBody>
      </p:sp>
      <p:pic>
        <p:nvPicPr>
          <p:cNvPr id="4" name="Imagen 3">
            <a:extLst>
              <a:ext uri="{FF2B5EF4-FFF2-40B4-BE49-F238E27FC236}">
                <a16:creationId xmlns:a16="http://schemas.microsoft.com/office/drawing/2014/main" id="{49FF72DA-BE8A-4AD1-8254-C8C4B285F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861" y="0"/>
            <a:ext cx="4881139"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es-ES" sz="2800" dirty="0"/>
              <a:t>1529. Lucas </a:t>
            </a:r>
            <a:r>
              <a:rPr lang="es-ES" sz="2800" dirty="0" err="1"/>
              <a:t>Cranach</a:t>
            </a:r>
            <a:r>
              <a:rPr lang="es-ES" sz="2800" dirty="0"/>
              <a:t>. Retrato de Martín Lutero. Galería Uffizi.</a:t>
            </a:r>
          </a:p>
        </p:txBody>
      </p:sp>
      <p:pic>
        <p:nvPicPr>
          <p:cNvPr id="4" name="Imagen 3">
            <a:extLst>
              <a:ext uri="{FF2B5EF4-FFF2-40B4-BE49-F238E27FC236}">
                <a16:creationId xmlns:a16="http://schemas.microsoft.com/office/drawing/2014/main" id="{290BBA1D-AF47-447F-A165-3FF5773E1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8351" y="0"/>
            <a:ext cx="4333649"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691" cy="5869420"/>
          </a:xfrm>
        </p:spPr>
        <p:txBody>
          <a:bodyPr anchor="t">
            <a:normAutofit fontScale="90000"/>
          </a:bodyPr>
          <a:lstStyle/>
          <a:p>
            <a:pPr algn="l"/>
            <a:r>
              <a:rPr lang="es-ES" sz="2800" dirty="0"/>
              <a:t>1530. Lucas </a:t>
            </a:r>
            <a:r>
              <a:rPr lang="es-ES" sz="2800" dirty="0" err="1"/>
              <a:t>Cranach</a:t>
            </a:r>
            <a:r>
              <a:rPr lang="es-ES" sz="2800" dirty="0"/>
              <a:t>. Salomé. Museo de Bellas Artes, Budapest.</a:t>
            </a:r>
            <a:br>
              <a:rPr lang="es-ES" sz="2800" dirty="0"/>
            </a:br>
            <a:r>
              <a:rPr lang="es-ES" sz="2000" b="0" i="0" dirty="0">
                <a:effectLst/>
                <a:latin typeface="+mn-lt"/>
              </a:rPr>
              <a:t>Esta pintura se conoce como </a:t>
            </a:r>
            <a:r>
              <a:rPr lang="es-ES" sz="2000" b="0" i="1" dirty="0">
                <a:effectLst/>
                <a:latin typeface="+mn-lt"/>
              </a:rPr>
              <a:t>Salomé </a:t>
            </a:r>
            <a:r>
              <a:rPr lang="es-ES" sz="2000" b="0" i="1" dirty="0" err="1">
                <a:effectLst/>
                <a:latin typeface="+mn-lt"/>
              </a:rPr>
              <a:t>Esterhazy</a:t>
            </a:r>
            <a:r>
              <a:rPr lang="es-ES" sz="2000" b="0" i="0" dirty="0">
                <a:effectLst/>
                <a:latin typeface="+mn-lt"/>
              </a:rPr>
              <a:t>; el nombre proviene de la colección </a:t>
            </a:r>
            <a:r>
              <a:rPr lang="es-ES" sz="2000" b="0" i="0" dirty="0" err="1">
                <a:effectLst/>
                <a:latin typeface="+mn-lt"/>
              </a:rPr>
              <a:t>Esterhazy</a:t>
            </a:r>
            <a:r>
              <a:rPr lang="es-ES" sz="2000" b="0" i="0" dirty="0">
                <a:effectLst/>
                <a:latin typeface="+mn-lt"/>
              </a:rPr>
              <a:t>, donde se encontraba la pintura antes de 1871.</a:t>
            </a:r>
            <a:br>
              <a:rPr lang="es-ES" sz="2000" b="0" i="0" baseline="30000" dirty="0">
                <a:effectLst/>
                <a:latin typeface="+mn-lt"/>
              </a:rPr>
            </a:br>
            <a:r>
              <a:rPr lang="es-ES" sz="2000" b="0" i="0" dirty="0">
                <a:effectLst/>
                <a:latin typeface="+mn-lt"/>
              </a:rPr>
              <a:t>Esta es la segunda versión de </a:t>
            </a:r>
            <a:r>
              <a:rPr lang="es-ES" sz="2000" b="0" i="1" dirty="0">
                <a:effectLst/>
                <a:latin typeface="+mn-lt"/>
              </a:rPr>
              <a:t>Salomé</a:t>
            </a:r>
            <a:r>
              <a:rPr lang="es-ES" sz="2000" b="0" i="0" dirty="0">
                <a:effectLst/>
                <a:latin typeface="+mn-lt"/>
              </a:rPr>
              <a:t> que se encuentra en </a:t>
            </a:r>
            <a:r>
              <a:rPr lang="es-ES" sz="2000" b="0" i="0" u="none" strike="noStrike" dirty="0">
                <a:effectLst/>
                <a:latin typeface="+mn-lt"/>
                <a:hlinkClick r:id="rId2" tooltip="Museo de Bellas Artes de Budapest">
                  <a:extLst>
                    <a:ext uri="{A12FA001-AC4F-418D-AE19-62706E023703}">
                      <ahyp:hlinkClr xmlns:ahyp="http://schemas.microsoft.com/office/drawing/2018/hyperlinkcolor" val="tx"/>
                    </a:ext>
                  </a:extLst>
                </a:hlinkClick>
              </a:rPr>
              <a:t>Museo de Bellas Artes de Budapest</a:t>
            </a:r>
            <a:r>
              <a:rPr lang="es-ES" sz="2000" b="0" i="0" dirty="0">
                <a:effectLst/>
                <a:latin typeface="+mn-lt"/>
              </a:rPr>
              <a:t>. Su composición no difiere de las versiones anteriores, pero </a:t>
            </a:r>
            <a:r>
              <a:rPr lang="es-ES" sz="2000" b="0" i="0" dirty="0" err="1">
                <a:effectLst/>
                <a:latin typeface="+mn-lt"/>
              </a:rPr>
              <a:t>Cranach</a:t>
            </a:r>
            <a:r>
              <a:rPr lang="es-ES" sz="2000" b="0" i="0" dirty="0">
                <a:effectLst/>
                <a:latin typeface="+mn-lt"/>
              </a:rPr>
              <a:t> introdujo aquí un nuevo elemento: una abertura rectangular a un paisaje de fondo en el lado izquierdo del cuadro. </a:t>
            </a:r>
            <a:br>
              <a:rPr lang="es-ES" sz="2000" b="0" i="0" dirty="0">
                <a:effectLst/>
                <a:latin typeface="+mn-lt"/>
              </a:rPr>
            </a:br>
            <a:r>
              <a:rPr lang="es-ES" sz="2000" b="0" i="0" dirty="0">
                <a:effectLst/>
                <a:latin typeface="+mn-lt"/>
              </a:rPr>
              <a:t>El vestido de la joven es incluso más rico que en las versiones anteriores, luciendo un suntuoso vestido con un corpiño de color dorado </a:t>
            </a:r>
            <a:r>
              <a:rPr lang="es-ES" sz="2000" b="0" i="0" u="none" strike="noStrike" dirty="0">
                <a:effectLst/>
                <a:latin typeface="+mn-lt"/>
                <a:hlinkClick r:id="rId3" tooltip="Brocado">
                  <a:extLst>
                    <a:ext uri="{A12FA001-AC4F-418D-AE19-62706E023703}">
                      <ahyp:hlinkClr xmlns:ahyp="http://schemas.microsoft.com/office/drawing/2018/hyperlinkcolor" val="tx"/>
                    </a:ext>
                  </a:extLst>
                </a:hlinkClick>
              </a:rPr>
              <a:t>brocado</a:t>
            </a:r>
            <a:r>
              <a:rPr lang="es-ES" sz="2000" b="0" i="0" dirty="0">
                <a:effectLst/>
                <a:latin typeface="+mn-lt"/>
              </a:rPr>
              <a:t>, las mangas muy decorativas con una abertura por donde asoman ahuecadas las de la camisa. Lleva un sombrero rojo con plumas de avestruz en la cabeza sobre una redecilla con </a:t>
            </a:r>
            <a:r>
              <a:rPr lang="es-ES" sz="2000" b="0" i="0" u="none" strike="noStrike" dirty="0">
                <a:effectLst/>
                <a:latin typeface="+mn-lt"/>
                <a:hlinkClick r:id="rId4" tooltip="Perlas">
                  <a:extLst>
                    <a:ext uri="{A12FA001-AC4F-418D-AE19-62706E023703}">
                      <ahyp:hlinkClr xmlns:ahyp="http://schemas.microsoft.com/office/drawing/2018/hyperlinkcolor" val="tx"/>
                    </a:ext>
                  </a:extLst>
                </a:hlinkClick>
              </a:rPr>
              <a:t>perlas</a:t>
            </a:r>
            <a:r>
              <a:rPr lang="es-ES" sz="2000" b="0" i="0" dirty="0">
                <a:effectLst/>
                <a:latin typeface="+mn-lt"/>
              </a:rPr>
              <a:t>. La gargantilla de perlas y piedras preciosas y collares son una versión todavía más espléndida de la anterior versión.</a:t>
            </a:r>
            <a:br>
              <a:rPr lang="es-ES" sz="2000" b="0" i="0" baseline="30000" dirty="0">
                <a:effectLst/>
                <a:latin typeface="+mn-lt"/>
              </a:rPr>
            </a:br>
            <a:r>
              <a:rPr lang="es-ES" sz="2000" b="0" i="0" dirty="0">
                <a:effectLst/>
                <a:latin typeface="+mn-lt"/>
              </a:rPr>
              <a:t>Según </a:t>
            </a:r>
            <a:r>
              <a:rPr lang="es-ES" sz="2000" b="0" i="0" u="none" strike="noStrike" dirty="0">
                <a:solidFill>
                  <a:srgbClr val="0563C1"/>
                </a:solidFill>
                <a:effectLst/>
                <a:latin typeface="+mn-lt"/>
                <a:hlinkClick r:id="rId5" tooltip="Waldemar Łysiak">
                  <a:extLst>
                    <a:ext uri="{A12FA001-AC4F-418D-AE19-62706E023703}">
                      <ahyp:hlinkClr xmlns:ahyp="http://schemas.microsoft.com/office/drawing/2018/hyperlinkcolor" val="tx"/>
                    </a:ext>
                  </a:extLst>
                </a:hlinkClick>
              </a:rPr>
              <a:t>Waldemar </a:t>
            </a:r>
            <a:r>
              <a:rPr lang="es-ES" sz="2000" b="0" i="0" u="none" strike="noStrike" dirty="0" err="1">
                <a:effectLst/>
                <a:latin typeface="+mn-lt"/>
                <a:hlinkClick r:id="rId5" tooltip="Waldemar Łysiak">
                  <a:extLst>
                    <a:ext uri="{A12FA001-AC4F-418D-AE19-62706E023703}">
                      <ahyp:hlinkClr xmlns:ahyp="http://schemas.microsoft.com/office/drawing/2018/hyperlinkcolor" val="tx"/>
                    </a:ext>
                  </a:extLst>
                </a:hlinkClick>
              </a:rPr>
              <a:t>Łysiak</a:t>
            </a:r>
            <a:r>
              <a:rPr lang="es-ES" sz="2000" b="0" i="0" dirty="0">
                <a:effectLst/>
                <a:latin typeface="+mn-lt"/>
              </a:rPr>
              <a:t>, la "Salomé </a:t>
            </a:r>
            <a:r>
              <a:rPr lang="es-ES" sz="2000" b="0" i="0" dirty="0" err="1">
                <a:effectLst/>
                <a:latin typeface="+mn-lt"/>
              </a:rPr>
              <a:t>Esterhazy</a:t>
            </a:r>
            <a:r>
              <a:rPr lang="es-ES" sz="2000" b="0" i="0" dirty="0">
                <a:effectLst/>
                <a:latin typeface="+mn-lt"/>
              </a:rPr>
              <a:t> es un ejemplo perfecto de "manierismo sajón". Dibujo nítido, dureza gótica de formas, desproporcionalidad, líneas espirales de contornos y detalles, finalmente un pequeño paisaje del Danubio y unificando toda la cromática con bellas soluciones por momentos".​</a:t>
            </a:r>
            <a:br>
              <a:rPr lang="es-ES" sz="2000" b="0" i="0" dirty="0">
                <a:effectLst/>
                <a:latin typeface="+mn-lt"/>
              </a:rPr>
            </a:br>
            <a:r>
              <a:rPr lang="es-ES" sz="2000" b="0" i="0" dirty="0">
                <a:effectLst/>
                <a:latin typeface="+mn-lt"/>
              </a:rPr>
              <a:t>Su rostro de cutis delicado sonríe, pero con menos malicia que la versión anterior de 1526.</a:t>
            </a:r>
            <a:br>
              <a:rPr lang="es-ES" sz="20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D7BC001F-2556-4F95-8784-F16C200DD6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4035" y="0"/>
            <a:ext cx="4537965" cy="6858000"/>
          </a:xfrm>
          <a:prstGeom prst="rect">
            <a:avLst/>
          </a:prstGeom>
        </p:spPr>
      </p:pic>
    </p:spTree>
    <p:extLst>
      <p:ext uri="{BB962C8B-B14F-4D97-AF65-F5344CB8AC3E}">
        <p14:creationId xmlns:p14="http://schemas.microsoft.com/office/powerpoint/2010/main" val="4005179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es-ES" sz="2800" b="1" dirty="0"/>
              <a:t>1530. Lucas </a:t>
            </a:r>
            <a:r>
              <a:rPr lang="es-ES" sz="2800" b="1" dirty="0" err="1"/>
              <a:t>Cranach</a:t>
            </a:r>
            <a:r>
              <a:rPr lang="es-ES" sz="2800" b="1" dirty="0"/>
              <a:t>. El Juicio de Paris. Staatliche Kunsthalle de Karlsruhe.</a:t>
            </a:r>
          </a:p>
        </p:txBody>
      </p:sp>
      <p:pic>
        <p:nvPicPr>
          <p:cNvPr id="4" name="Imagen 3">
            <a:extLst>
              <a:ext uri="{FF2B5EF4-FFF2-40B4-BE49-F238E27FC236}">
                <a16:creationId xmlns:a16="http://schemas.microsoft.com/office/drawing/2014/main" id="{FD71E37A-8FF9-49F6-956D-F55EBCFF6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0771" y="0"/>
            <a:ext cx="4681229"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99564" cy="5869420"/>
          </a:xfrm>
        </p:spPr>
        <p:txBody>
          <a:bodyPr anchor="t">
            <a:normAutofit fontScale="90000"/>
          </a:bodyPr>
          <a:lstStyle/>
          <a:p>
            <a:pPr algn="l"/>
            <a:r>
              <a:rPr lang="es-ES" sz="3100" b="1" dirty="0"/>
              <a:t>1532. Lucas </a:t>
            </a:r>
            <a:r>
              <a:rPr lang="es-ES" sz="3100" b="1" dirty="0" err="1"/>
              <a:t>Cranach</a:t>
            </a:r>
            <a:r>
              <a:rPr lang="es-ES" sz="3100" b="1" dirty="0"/>
              <a:t>. Venus desnuda. Städelsches Kunstinstitut, Frankfurt.</a:t>
            </a:r>
            <a:br>
              <a:rPr lang="es-ES" sz="2800" dirty="0"/>
            </a:br>
            <a:br>
              <a:rPr lang="es-ES" sz="1100" b="0" i="0" dirty="0">
                <a:solidFill>
                  <a:srgbClr val="000000"/>
                </a:solidFill>
                <a:effectLst/>
                <a:latin typeface="IBM Plex Serif" panose="020B0604020202020204" pitchFamily="18" charset="0"/>
              </a:rPr>
            </a:br>
            <a:br>
              <a:rPr lang="es-ES" sz="1100" b="0" i="0" dirty="0">
                <a:solidFill>
                  <a:srgbClr val="000000"/>
                </a:solidFill>
                <a:effectLst/>
                <a:latin typeface="IBM Plex Serif" panose="020B0604020202020204" pitchFamily="18" charset="0"/>
              </a:rPr>
            </a:br>
            <a:r>
              <a:rPr lang="es-ES" sz="2700" b="0" i="0" dirty="0">
                <a:solidFill>
                  <a:srgbClr val="000000"/>
                </a:solidFill>
                <a:effectLst/>
                <a:latin typeface="+mn-lt"/>
              </a:rPr>
              <a:t>Se trata de uno de los retratos eróticos más famosos de </a:t>
            </a:r>
            <a:r>
              <a:rPr lang="es-ES" sz="2700" b="0" i="0" dirty="0" err="1">
                <a:solidFill>
                  <a:srgbClr val="000000"/>
                </a:solidFill>
                <a:effectLst/>
                <a:latin typeface="+mn-lt"/>
              </a:rPr>
              <a:t>Cranach</a:t>
            </a:r>
            <a:r>
              <a:rPr lang="es-ES" sz="2700" b="0" i="0" dirty="0">
                <a:solidFill>
                  <a:srgbClr val="000000"/>
                </a:solidFill>
                <a:effectLst/>
                <a:latin typeface="+mn-lt"/>
              </a:rPr>
              <a:t>. </a:t>
            </a:r>
            <a:br>
              <a:rPr lang="es-ES" sz="2700" b="0" i="0" dirty="0">
                <a:solidFill>
                  <a:srgbClr val="000000"/>
                </a:solidFill>
                <a:effectLst/>
                <a:latin typeface="+mn-lt"/>
              </a:rPr>
            </a:br>
            <a:r>
              <a:rPr lang="es-ES" sz="2700" b="0" i="0" dirty="0">
                <a:solidFill>
                  <a:srgbClr val="000000"/>
                </a:solidFill>
                <a:effectLst/>
                <a:latin typeface="+mn-lt"/>
              </a:rPr>
              <a:t>La diosa del amor incita al espectador con un sensual movimiento de torso y una larga gasa transparente que lejos de ocultar su pubis lo resalta. </a:t>
            </a:r>
            <a:br>
              <a:rPr lang="es-ES" sz="2700" b="0" i="0" dirty="0">
                <a:solidFill>
                  <a:srgbClr val="000000"/>
                </a:solidFill>
                <a:effectLst/>
                <a:latin typeface="+mn-lt"/>
              </a:rPr>
            </a:br>
            <a:r>
              <a:rPr lang="es-ES" sz="2700" b="0" i="0" dirty="0">
                <a:solidFill>
                  <a:srgbClr val="000000"/>
                </a:solidFill>
                <a:effectLst/>
                <a:latin typeface="+mn-lt"/>
              </a:rPr>
              <a:t>Es una de las pocas veces en las que </a:t>
            </a:r>
            <a:r>
              <a:rPr lang="es-ES" sz="2700" b="0" i="0" dirty="0" err="1">
                <a:solidFill>
                  <a:srgbClr val="000000"/>
                </a:solidFill>
                <a:effectLst/>
                <a:latin typeface="+mn-lt"/>
              </a:rPr>
              <a:t>Cranach</a:t>
            </a:r>
            <a:r>
              <a:rPr lang="es-ES" sz="2700" b="0" i="0" dirty="0">
                <a:solidFill>
                  <a:srgbClr val="000000"/>
                </a:solidFill>
                <a:effectLst/>
                <a:latin typeface="+mn-lt"/>
              </a:rPr>
              <a:t> pinta a Venus sola, sin su hijo Cupido. </a:t>
            </a:r>
            <a:br>
              <a:rPr lang="es-ES" sz="2700" b="0" i="0" dirty="0">
                <a:solidFill>
                  <a:srgbClr val="000000"/>
                </a:solidFill>
                <a:effectLst/>
                <a:latin typeface="+mn-lt"/>
              </a:rPr>
            </a:br>
            <a:r>
              <a:rPr lang="es-ES" sz="2700" b="0" i="0" dirty="0">
                <a:solidFill>
                  <a:srgbClr val="000000"/>
                </a:solidFill>
                <a:effectLst/>
                <a:latin typeface="+mn-lt"/>
              </a:rPr>
              <a:t>El pintor renacentista los suele representar juntos en escenas mitológicas, pero en esta ocasión, la soledad de la diosa implica que no hay lugar para el juego entre el despreocupado Cupido, mensajero e iniciador del amor, y la sobria profundidad de su madre.</a:t>
            </a:r>
            <a:br>
              <a:rPr lang="es-ES" sz="1100" b="0" i="0" dirty="0">
                <a:solidFill>
                  <a:srgbClr val="000000"/>
                </a:solidFill>
                <a:effectLst/>
                <a:latin typeface="IBM Plex Serif" panose="020B0604020202020204" pitchFamily="18" charset="0"/>
              </a:rPr>
            </a:br>
            <a:endParaRPr lang="es-ES" sz="2800" dirty="0"/>
          </a:p>
        </p:txBody>
      </p:sp>
      <p:pic>
        <p:nvPicPr>
          <p:cNvPr id="4" name="Imagen 3">
            <a:extLst>
              <a:ext uri="{FF2B5EF4-FFF2-40B4-BE49-F238E27FC236}">
                <a16:creationId xmlns:a16="http://schemas.microsoft.com/office/drawing/2014/main" id="{F39A36C8-837F-4BAD-88A7-B3D203371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7484" y="0"/>
            <a:ext cx="4424516" cy="6858000"/>
          </a:xfrm>
          <a:prstGeom prst="rect">
            <a:avLst/>
          </a:prstGeom>
        </p:spPr>
      </p:pic>
    </p:spTree>
    <p:extLst>
      <p:ext uri="{BB962C8B-B14F-4D97-AF65-F5344CB8AC3E}">
        <p14:creationId xmlns:p14="http://schemas.microsoft.com/office/powerpoint/2010/main" val="641749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7344" cy="5869420"/>
          </a:xfrm>
        </p:spPr>
        <p:txBody>
          <a:bodyPr anchor="t">
            <a:normAutofit/>
          </a:bodyPr>
          <a:lstStyle/>
          <a:p>
            <a:r>
              <a:rPr lang="es-ES" sz="2800" dirty="0"/>
              <a:t>1533. Lucas </a:t>
            </a:r>
            <a:r>
              <a:rPr lang="es-ES" sz="2800" dirty="0" err="1"/>
              <a:t>Cranach</a:t>
            </a:r>
            <a:r>
              <a:rPr lang="es-ES" sz="2800" dirty="0"/>
              <a:t>. Juan Federico el Magnánimo, elector de Sajonia. Museo del Prado.</a:t>
            </a:r>
          </a:p>
        </p:txBody>
      </p:sp>
      <p:pic>
        <p:nvPicPr>
          <p:cNvPr id="4" name="Imagen 3">
            <a:extLst>
              <a:ext uri="{FF2B5EF4-FFF2-40B4-BE49-F238E27FC236}">
                <a16:creationId xmlns:a16="http://schemas.microsoft.com/office/drawing/2014/main" id="{F2EF48C5-6EA7-46AF-8EF3-64965B68B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9962" y="0"/>
            <a:ext cx="4872038"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AEB920-60E1-4666-A637-5F658847DEB5}"/>
              </a:ext>
            </a:extLst>
          </p:cNvPr>
          <p:cNvSpPr>
            <a:spLocks noGrp="1"/>
          </p:cNvSpPr>
          <p:nvPr>
            <p:ph idx="1"/>
          </p:nvPr>
        </p:nvSpPr>
        <p:spPr>
          <a:xfrm>
            <a:off x="838200" y="235527"/>
            <a:ext cx="10993582" cy="6400800"/>
          </a:xfrm>
        </p:spPr>
        <p:txBody>
          <a:bodyPr>
            <a:normAutofit fontScale="77500" lnSpcReduction="20000"/>
          </a:bodyPr>
          <a:lstStyle/>
          <a:p>
            <a:r>
              <a:rPr lang="es-ES" b="0" i="0" dirty="0">
                <a:effectLst/>
              </a:rPr>
              <a:t>Se trata sin duda de una obra realizada según métodos de trabajo propios de algunos talleres alemanes del siglo XVI, como el de </a:t>
            </a:r>
            <a:r>
              <a:rPr lang="es-ES" b="0" i="0" u="none" strike="noStrike" dirty="0">
                <a:solidFill>
                  <a:srgbClr val="0563C1"/>
                </a:solidFill>
                <a:effectLst/>
                <a:hlinkClick r:id="rId2">
                  <a:extLst>
                    <a:ext uri="{A12FA001-AC4F-418D-AE19-62706E023703}">
                      <ahyp:hlinkClr xmlns:ahyp="http://schemas.microsoft.com/office/drawing/2018/hyperlinkcolor" val="tx"/>
                    </a:ext>
                  </a:extLst>
                </a:hlinkClick>
              </a:rPr>
              <a:t>Lucas </a:t>
            </a:r>
            <a:r>
              <a:rPr lang="es-ES" b="0" i="0" u="none" strike="noStrike" dirty="0" err="1">
                <a:effectLst/>
                <a:hlinkClick r:id="rId2">
                  <a:extLst>
                    <a:ext uri="{A12FA001-AC4F-418D-AE19-62706E023703}">
                      <ahyp:hlinkClr xmlns:ahyp="http://schemas.microsoft.com/office/drawing/2018/hyperlinkcolor" val="tx"/>
                    </a:ext>
                  </a:extLst>
                </a:hlinkClick>
              </a:rPr>
              <a:t>Cranach</a:t>
            </a:r>
            <a:r>
              <a:rPr lang="es-ES" b="0" i="0" dirty="0">
                <a:effectLst/>
              </a:rPr>
              <a:t>, que entre 1532 y 1533 realizó ciento veinte retratos análogos de los electores de </a:t>
            </a:r>
            <a:r>
              <a:rPr lang="es-ES" b="0" i="0" u="none" strike="noStrike" dirty="0">
                <a:effectLst/>
                <a:hlinkClick r:id="rId3">
                  <a:extLst>
                    <a:ext uri="{A12FA001-AC4F-418D-AE19-62706E023703}">
                      <ahyp:hlinkClr xmlns:ahyp="http://schemas.microsoft.com/office/drawing/2018/hyperlinkcolor" val="tx"/>
                    </a:ext>
                  </a:extLst>
                </a:hlinkClick>
              </a:rPr>
              <a:t>Sajonia</a:t>
            </a:r>
            <a:r>
              <a:rPr lang="es-ES" b="0" i="0" dirty="0">
                <a:effectLst/>
              </a:rPr>
              <a:t>, encargados por el propio Juan Federico tras su ascenso al poder en 1532, y que las diferentes actividades del maestro en ese momento (cancillería de </a:t>
            </a:r>
            <a:r>
              <a:rPr lang="es-ES" b="0" i="0" u="none" strike="noStrike" dirty="0">
                <a:effectLst/>
                <a:hlinkClick r:id="rId4">
                  <a:extLst>
                    <a:ext uri="{A12FA001-AC4F-418D-AE19-62706E023703}">
                      <ahyp:hlinkClr xmlns:ahyp="http://schemas.microsoft.com/office/drawing/2018/hyperlinkcolor" val="tx"/>
                    </a:ext>
                  </a:extLst>
                </a:hlinkClick>
              </a:rPr>
              <a:t>Wittenberg</a:t>
            </a:r>
            <a:r>
              <a:rPr lang="es-ES" b="0" i="0" dirty="0">
                <a:effectLst/>
              </a:rPr>
              <a:t>, imprenta y farmacia) le impedían llevar a cabo personalmente. No hay que olvidar que </a:t>
            </a:r>
            <a:r>
              <a:rPr lang="es-ES" b="0" i="0" u="none" strike="noStrike" dirty="0" err="1">
                <a:effectLst/>
                <a:hlinkClick r:id="rId2">
                  <a:extLst>
                    <a:ext uri="{A12FA001-AC4F-418D-AE19-62706E023703}">
                      <ahyp:hlinkClr xmlns:ahyp="http://schemas.microsoft.com/office/drawing/2018/hyperlinkcolor" val="tx"/>
                    </a:ext>
                  </a:extLst>
                </a:hlinkClick>
              </a:rPr>
              <a:t>Cranach</a:t>
            </a:r>
            <a:r>
              <a:rPr lang="es-ES" b="0" i="0" dirty="0">
                <a:effectLst/>
              </a:rPr>
              <a:t> fue pintor de corte de los electores, sobre todo de Juan Federico, con quien tuvo una especial amistad. Que se trata de uno de estos pequeños retratos conmemorativos, o de «presentación», hechos en serie, se podría deducir por su parecido con los mencionados retratos, pintados en tablitas de formatos y medidas normalizados, utilizando técnicas de reproducción mecánica, así como con las diversas versiones de esta imagen del elector. Así lo indica la repetición del mismo esquema compositivo definido por un dibujo muy básico y el uso de apenas tres colores. </a:t>
            </a:r>
          </a:p>
          <a:p>
            <a:r>
              <a:rPr lang="es-ES" b="0" i="0" dirty="0">
                <a:effectLst/>
              </a:rPr>
              <a:t>Los datos obtenidos del examen técnico apuntan a que las diferentes réplicas del Magnánimo se hicieron a partir de dibujos autógrafos del pintor. En todas las versiones conservadas, el rostro es prácticamente idéntico, aunque varían entre ellas los atributos o la posición de la figura. Es tanta la economía de medios con la que está realizada esta obra, que las sombras de los volúmenes de las carnaciones proceden en gran parte del dibujo subyacente (la nariz ni siquiera está pintada en superficie), y apenas han sido matizadas con una levísima veladura. Hay aspectos de la ejecución que deben ser entendidos como intentos de enmascarar las prácticas de taller, tan sutiles como los minúsculos esgrafiados que acentúan el cabello y la barba. Las dimensiones estándar de la tabla, el tipo de dibujo subyacente –de líneas continuas, de aspecto sintético y limitadas a los perfiles–, traspasado a partir de un dibujo preparatorio y no ejecutado a mano alzada, no hacen sino corroborar que nos encontramos ante el producto de un diestro miembro del taller de </a:t>
            </a:r>
            <a:r>
              <a:rPr lang="es-ES" b="0" i="0" u="none" strike="noStrike" dirty="0" err="1">
                <a:effectLst/>
                <a:hlinkClick r:id="rId2">
                  <a:extLst>
                    <a:ext uri="{A12FA001-AC4F-418D-AE19-62706E023703}">
                      <ahyp:hlinkClr xmlns:ahyp="http://schemas.microsoft.com/office/drawing/2018/hyperlinkcolor" val="tx"/>
                    </a:ext>
                  </a:extLst>
                </a:hlinkClick>
              </a:rPr>
              <a:t>Cranach</a:t>
            </a:r>
            <a:r>
              <a:rPr lang="es-ES" b="0" i="0" dirty="0">
                <a:effectLst/>
              </a:rPr>
              <a:t>, que en última instancia era el responsable último de su concepción (Este texto se basa en </a:t>
            </a:r>
            <a:r>
              <a:rPr lang="es-ES" b="0" i="0" dirty="0" err="1">
                <a:effectLst/>
              </a:rPr>
              <a:t>Gónzález</a:t>
            </a:r>
            <a:r>
              <a:rPr lang="es-ES" b="0" i="0" dirty="0">
                <a:effectLst/>
              </a:rPr>
              <a:t> Mozo, A.: El Retrato del Renacimiento, </a:t>
            </a:r>
            <a:r>
              <a:rPr lang="es-ES" b="0" i="0" u="none" strike="noStrike" dirty="0">
                <a:effectLst/>
                <a:hlinkClick r:id="rId5">
                  <a:extLst>
                    <a:ext uri="{A12FA001-AC4F-418D-AE19-62706E023703}">
                      <ahyp:hlinkClr xmlns:ahyp="http://schemas.microsoft.com/office/drawing/2018/hyperlinkcolor" val="tx"/>
                    </a:ext>
                  </a:extLst>
                </a:hlinkClick>
              </a:rPr>
              <a:t>Museo del Prado</a:t>
            </a:r>
            <a:r>
              <a:rPr lang="es-ES" b="0" i="0" dirty="0">
                <a:effectLst/>
              </a:rPr>
              <a:t>, 2008, pág. 338).</a:t>
            </a:r>
            <a:endParaRPr lang="es-ES" dirty="0"/>
          </a:p>
        </p:txBody>
      </p:sp>
    </p:spTree>
    <p:extLst>
      <p:ext uri="{BB962C8B-B14F-4D97-AF65-F5344CB8AC3E}">
        <p14:creationId xmlns:p14="http://schemas.microsoft.com/office/powerpoint/2010/main" val="1467103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73977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fontScale="90000"/>
          </a:bodyPr>
          <a:lstStyle/>
          <a:p>
            <a:r>
              <a:rPr lang="es-ES" sz="2800" dirty="0"/>
              <a:t>1533. Lucas </a:t>
            </a:r>
            <a:r>
              <a:rPr lang="es-ES" sz="2800" dirty="0" err="1"/>
              <a:t>Cranach</a:t>
            </a:r>
            <a:r>
              <a:rPr lang="es-ES" sz="2800" dirty="0"/>
              <a:t>. Retrato de Carlos V. Museo Thyssen-Bornemisza, Madrid.</a:t>
            </a:r>
            <a:br>
              <a:rPr lang="es-ES" sz="2800" dirty="0"/>
            </a:br>
            <a:r>
              <a:rPr lang="es-ES" sz="2400" b="0" i="0" dirty="0">
                <a:solidFill>
                  <a:srgbClr val="333333"/>
                </a:solidFill>
                <a:effectLst/>
                <a:latin typeface="+mn-lt"/>
              </a:rPr>
              <a:t>Lucas </a:t>
            </a:r>
            <a:r>
              <a:rPr lang="es-ES" sz="2400" b="0" i="0" dirty="0" err="1">
                <a:solidFill>
                  <a:srgbClr val="333333"/>
                </a:solidFill>
                <a:effectLst/>
                <a:latin typeface="+mn-lt"/>
              </a:rPr>
              <a:t>Cranach</a:t>
            </a:r>
            <a:r>
              <a:rPr lang="es-ES" sz="2400" b="0" i="0" dirty="0">
                <a:solidFill>
                  <a:srgbClr val="333333"/>
                </a:solidFill>
                <a:effectLst/>
                <a:latin typeface="+mn-lt"/>
              </a:rPr>
              <a:t> es uno de los más destacados representantes del Renacimiento alemán, junto con Alberto Durero. En su producción destacan los retratos, cuyo número se incrementó considerablemente tras su nombramiento como pintor de corte en Wittenberg. </a:t>
            </a:r>
            <a:r>
              <a:rPr lang="es-ES" sz="2400" b="0" i="0" dirty="0" err="1">
                <a:solidFill>
                  <a:srgbClr val="333333"/>
                </a:solidFill>
                <a:effectLst/>
                <a:latin typeface="+mn-lt"/>
              </a:rPr>
              <a:t>Cranach</a:t>
            </a:r>
            <a:r>
              <a:rPr lang="es-ES" sz="2400" b="0" i="0" dirty="0">
                <a:solidFill>
                  <a:srgbClr val="333333"/>
                </a:solidFill>
                <a:effectLst/>
                <a:latin typeface="+mn-lt"/>
              </a:rPr>
              <a:t> realizó varios retratos del emperador Carlos V, el primero de ellos con tan sólo ocho años, cuando era archiduque en la corte de Margarita de Austria. En el retrato que nos ocupa, el emperador se nos muestra de busto sobre un fondo verde, en el que se dibuja su figura. El rostro no aparece idealizado sino que reproduce con detalle los rasgos fisionómicos característicos del personaje como la mandíbula prominente y el labio inferior abultado. El único elemento que hace referencia a la condición real de Carlos V es el toisón de oro, que pende de su collar.</a:t>
            </a:r>
            <a:endParaRPr lang="es-ES" sz="2800" dirty="0">
              <a:latin typeface="+mn-lt"/>
            </a:endParaRPr>
          </a:p>
        </p:txBody>
      </p:sp>
      <p:pic>
        <p:nvPicPr>
          <p:cNvPr id="4" name="Imagen 3">
            <a:extLst>
              <a:ext uri="{FF2B5EF4-FFF2-40B4-BE49-F238E27FC236}">
                <a16:creationId xmlns:a16="http://schemas.microsoft.com/office/drawing/2014/main" id="{91089C1C-D08B-4478-93CD-C9084BFD9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8783" y="0"/>
            <a:ext cx="4753217" cy="6858000"/>
          </a:xfrm>
          <a:prstGeom prst="rect">
            <a:avLst/>
          </a:prstGeom>
        </p:spPr>
      </p:pic>
    </p:spTree>
    <p:extLst>
      <p:ext uri="{BB962C8B-B14F-4D97-AF65-F5344CB8AC3E}">
        <p14:creationId xmlns:p14="http://schemas.microsoft.com/office/powerpoint/2010/main" val="2436930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0"/>
            <a:ext cx="11526981" cy="623455"/>
          </a:xfrm>
        </p:spPr>
        <p:txBody>
          <a:bodyPr anchor="ctr">
            <a:normAutofit/>
          </a:bodyPr>
          <a:lstStyle/>
          <a:p>
            <a:pPr algn="ctr"/>
            <a:r>
              <a:rPr lang="es-ES" sz="2400" dirty="0"/>
              <a:t>1534. Lucas </a:t>
            </a:r>
            <a:r>
              <a:rPr lang="es-ES" sz="2400" dirty="0" err="1"/>
              <a:t>Cranach</a:t>
            </a:r>
            <a:r>
              <a:rPr lang="es-ES" sz="2400" dirty="0"/>
              <a:t>. La ninfa de la fuente. Museo Thyssen-Bornemisza, Madrid.</a:t>
            </a:r>
          </a:p>
        </p:txBody>
      </p:sp>
      <p:pic>
        <p:nvPicPr>
          <p:cNvPr id="4" name="Imagen 3">
            <a:extLst>
              <a:ext uri="{FF2B5EF4-FFF2-40B4-BE49-F238E27FC236}">
                <a16:creationId xmlns:a16="http://schemas.microsoft.com/office/drawing/2014/main" id="{0DBC829D-C667-4608-AE64-D8E7E0DBF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60" y="623455"/>
            <a:ext cx="10109079" cy="6234545"/>
          </a:xfrm>
          <a:prstGeom prst="rect">
            <a:avLst/>
          </a:prstGeom>
        </p:spPr>
      </p:pic>
    </p:spTree>
    <p:extLst>
      <p:ext uri="{BB962C8B-B14F-4D97-AF65-F5344CB8AC3E}">
        <p14:creationId xmlns:p14="http://schemas.microsoft.com/office/powerpoint/2010/main" val="943460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809371E-AC18-4D0F-B7B2-B0DB05DF831A}"/>
              </a:ext>
            </a:extLst>
          </p:cNvPr>
          <p:cNvSpPr>
            <a:spLocks noGrp="1"/>
          </p:cNvSpPr>
          <p:nvPr>
            <p:ph idx="1"/>
          </p:nvPr>
        </p:nvSpPr>
        <p:spPr>
          <a:xfrm>
            <a:off x="838200" y="346364"/>
            <a:ext cx="10515600" cy="5830599"/>
          </a:xfrm>
        </p:spPr>
        <p:txBody>
          <a:bodyPr>
            <a:normAutofit lnSpcReduction="10000"/>
          </a:bodyPr>
          <a:lstStyle/>
          <a:p>
            <a:r>
              <a:rPr lang="es-ES" sz="2400" b="0" i="0" dirty="0">
                <a:effectLst/>
              </a:rPr>
              <a:t>En las escenas mitológicas el desnudo se aleja de los cánones procedentes de Italia para crear un prototipo estrictamente alemán que destila sensualidad. </a:t>
            </a:r>
          </a:p>
          <a:p>
            <a:r>
              <a:rPr lang="es-ES" sz="2400" b="0" i="0" dirty="0">
                <a:effectLst/>
              </a:rPr>
              <a:t>Esta tabla representa a la ninfa de la fuente Castalia, cuya agua bebían filósofos y poetas en busca de inspiración. </a:t>
            </a:r>
          </a:p>
          <a:p>
            <a:r>
              <a:rPr lang="es-ES" sz="2400" b="0" i="0" dirty="0">
                <a:effectLst/>
              </a:rPr>
              <a:t>La ninfa se nos muestra tumbada sobre un tupido césped, en una posición antinatural, con la cabeza apoyada sobre el brazo derecho, girando su cuerpo hacia el espectador y con la pierna izquierda cruzada. </a:t>
            </a:r>
          </a:p>
          <a:p>
            <a:r>
              <a:rPr lang="es-ES" sz="2400" b="0" i="0" dirty="0">
                <a:effectLst/>
              </a:rPr>
              <a:t>Tras la protagonista, en primer término, se van sucediendo distintos planos que dotan a la obra de profundidad. </a:t>
            </a:r>
          </a:p>
          <a:p>
            <a:r>
              <a:rPr lang="es-ES" sz="2400" b="0" i="0" dirty="0">
                <a:effectLst/>
              </a:rPr>
              <a:t>El tema de esta composición aúna las referencias a la Antigüedad clásica con las influencias del arte italiano. </a:t>
            </a:r>
          </a:p>
          <a:p>
            <a:r>
              <a:rPr lang="es-ES" sz="2400" b="0" i="0" dirty="0">
                <a:effectLst/>
              </a:rPr>
              <a:t>Esta ninfa nos remite por su postura a la Venus de Giorgione de la Gemäldegalerie de Dresde y a las de Tiziano por la cartela del ángulo superior izquierdo, cuyo texto corresponde a un poema latino. El carcaj con flechas y el arco apoyados en el árbol pueden hacer referencia a Diana cazadora o bien a Cupido, acompañante de Venus.</a:t>
            </a:r>
            <a:endParaRPr lang="es-ES" sz="2400" dirty="0"/>
          </a:p>
        </p:txBody>
      </p:sp>
    </p:spTree>
    <p:extLst>
      <p:ext uri="{BB962C8B-B14F-4D97-AF65-F5344CB8AC3E}">
        <p14:creationId xmlns:p14="http://schemas.microsoft.com/office/powerpoint/2010/main" val="1786204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4"/>
            <a:ext cx="6982691" cy="6382039"/>
          </a:xfrm>
        </p:spPr>
        <p:txBody>
          <a:bodyPr anchor="t">
            <a:normAutofit fontScale="90000"/>
          </a:bodyPr>
          <a:lstStyle/>
          <a:p>
            <a:r>
              <a:rPr lang="es-ES" sz="3100" b="1" dirty="0"/>
              <a:t>1534. Lucas </a:t>
            </a:r>
            <a:r>
              <a:rPr lang="es-ES" sz="3100" b="1" dirty="0" err="1"/>
              <a:t>Cranach</a:t>
            </a:r>
            <a:r>
              <a:rPr lang="es-ES" sz="3100" b="1" dirty="0"/>
              <a:t>. Lucrecia. Museo de Artes, Bilbao.</a:t>
            </a:r>
            <a:br>
              <a:rPr lang="es-ES" sz="2800" dirty="0"/>
            </a:br>
            <a:r>
              <a:rPr lang="es-ES" sz="1800" b="0" i="0" dirty="0">
                <a:solidFill>
                  <a:srgbClr val="222222"/>
                </a:solidFill>
                <a:effectLst/>
                <a:latin typeface="+mn-lt"/>
              </a:rPr>
              <a:t>El cuadro es una obra original autógrafa de Lucas </a:t>
            </a:r>
            <a:r>
              <a:rPr lang="es-ES" sz="1800" b="0" i="0" dirty="0" err="1">
                <a:solidFill>
                  <a:srgbClr val="222222"/>
                </a:solidFill>
                <a:effectLst/>
                <a:latin typeface="+mn-lt"/>
              </a:rPr>
              <a:t>Cranach</a:t>
            </a:r>
            <a:r>
              <a:rPr lang="es-ES" sz="1800" b="0" i="0" dirty="0">
                <a:solidFill>
                  <a:srgbClr val="222222"/>
                </a:solidFill>
                <a:effectLst/>
                <a:latin typeface="+mn-lt"/>
              </a:rPr>
              <a:t> el Viejo sin intervención de su taller. Recoge un tema profano –propio del fervor humanista de la corte y la aristocracia por los temas clásicos–, que sirve a </a:t>
            </a:r>
            <a:r>
              <a:rPr lang="es-ES" sz="1800" b="0" i="0" dirty="0" err="1">
                <a:solidFill>
                  <a:srgbClr val="222222"/>
                </a:solidFill>
                <a:effectLst/>
                <a:latin typeface="+mn-lt"/>
              </a:rPr>
              <a:t>Cranach</a:t>
            </a:r>
            <a:r>
              <a:rPr lang="es-ES" sz="1800" b="0" i="0" dirty="0">
                <a:solidFill>
                  <a:srgbClr val="222222"/>
                </a:solidFill>
                <a:effectLst/>
                <a:latin typeface="+mn-lt"/>
              </a:rPr>
              <a:t> como pretexto para pintar uno de los más bellos desnudos de toda su producción. Es uno de los temas predilectos del pintor, del que llegó a ejecutar, solo o con ayuda de su taller, más de sesenta versiones.</a:t>
            </a:r>
            <a:br>
              <a:rPr lang="es-ES" sz="1800" dirty="0">
                <a:latin typeface="+mn-lt"/>
              </a:rPr>
            </a:br>
            <a:r>
              <a:rPr lang="es-ES" sz="1800" b="0" i="0" dirty="0">
                <a:solidFill>
                  <a:srgbClr val="222222"/>
                </a:solidFill>
                <a:effectLst/>
                <a:latin typeface="+mn-lt"/>
              </a:rPr>
              <a:t>Recortada sobre un fondo oscuro aparece la figura femenina de Lucrecia, representada con la meticulosidad técnica característica del maestro alemán, semidesnuda y en tres cuartos. Le adornan el rico aderezo del cuello y el collar de eslabones que cuelga sobre el pecho, objetos propios de su nobleza, que, junto a la empuñadura de la daga que lleva en la mano derecha, muestran una elaborada ejecución en la representación del trabajo de orfebrería. Sin otros elementos decorativos ni paisaje al fondo, toda la atención se concentra en el personaje de Lucrecia y en la belleza pálida de su anatomía, que </a:t>
            </a:r>
            <a:r>
              <a:rPr lang="es-ES" sz="1800" b="0" i="0" dirty="0" err="1">
                <a:solidFill>
                  <a:srgbClr val="222222"/>
                </a:solidFill>
                <a:effectLst/>
                <a:latin typeface="+mn-lt"/>
              </a:rPr>
              <a:t>Cranach</a:t>
            </a:r>
            <a:r>
              <a:rPr lang="es-ES" sz="1800" b="0" i="0" dirty="0">
                <a:solidFill>
                  <a:srgbClr val="222222"/>
                </a:solidFill>
                <a:effectLst/>
                <a:latin typeface="+mn-lt"/>
              </a:rPr>
              <a:t> resalta por un potente haz de luz. A las cualidades táctiles de estos elementos se suman las del manto de terciopelo granate con el que se cubre parcialmente y otras mucho más sutiles, como las del cabello o el fino velo que sirve a </a:t>
            </a:r>
            <a:r>
              <a:rPr lang="es-ES" sz="1800" b="0" i="0" dirty="0" err="1">
                <a:solidFill>
                  <a:srgbClr val="222222"/>
                </a:solidFill>
                <a:effectLst/>
                <a:latin typeface="+mn-lt"/>
              </a:rPr>
              <a:t>Cranach</a:t>
            </a:r>
            <a:r>
              <a:rPr lang="es-ES" sz="1800" b="0" i="0" dirty="0">
                <a:solidFill>
                  <a:srgbClr val="222222"/>
                </a:solidFill>
                <a:effectLst/>
                <a:latin typeface="+mn-lt"/>
              </a:rPr>
              <a:t> para resaltar la sensualidad del desnudo y posicionar los brazos y las manos. El dibujo magistral, las formas redondeadas y el ritmo ondulante de la silueta con el que </a:t>
            </a:r>
            <a:r>
              <a:rPr lang="es-ES" sz="1800" b="0" i="0" dirty="0" err="1">
                <a:solidFill>
                  <a:srgbClr val="222222"/>
                </a:solidFill>
                <a:effectLst/>
                <a:latin typeface="+mn-lt"/>
              </a:rPr>
              <a:t>Cranach</a:t>
            </a:r>
            <a:r>
              <a:rPr lang="es-ES" sz="1800" b="0" i="0" dirty="0">
                <a:solidFill>
                  <a:srgbClr val="222222"/>
                </a:solidFill>
                <a:effectLst/>
                <a:latin typeface="+mn-lt"/>
              </a:rPr>
              <a:t> encaja la composición obligan a recorrer con la mirada toda la figura hasta detenerse en la belleza fascinante del rostro y en la expresión ensoñadora de la heroína a punto de morir. Todo ello hace de esta obra una de las más bellas, exquisitas y refinadas en la prolífica carrera de Lucas </a:t>
            </a:r>
            <a:r>
              <a:rPr lang="es-ES" sz="1800" b="0" i="0" dirty="0" err="1">
                <a:solidFill>
                  <a:srgbClr val="222222"/>
                </a:solidFill>
                <a:effectLst/>
                <a:latin typeface="+mn-lt"/>
              </a:rPr>
              <a:t>Cranach</a:t>
            </a:r>
            <a:r>
              <a:rPr lang="es-ES" sz="1800" b="0" i="0" dirty="0">
                <a:solidFill>
                  <a:srgbClr val="222222"/>
                </a:solidFill>
                <a:effectLst/>
                <a:latin typeface="+mn-lt"/>
              </a:rPr>
              <a:t> el Viejo.</a:t>
            </a:r>
            <a:endParaRPr lang="es-ES" sz="2800" dirty="0">
              <a:latin typeface="+mn-lt"/>
            </a:endParaRPr>
          </a:p>
        </p:txBody>
      </p:sp>
      <p:pic>
        <p:nvPicPr>
          <p:cNvPr id="4" name="Imagen 3">
            <a:extLst>
              <a:ext uri="{FF2B5EF4-FFF2-40B4-BE49-F238E27FC236}">
                <a16:creationId xmlns:a16="http://schemas.microsoft.com/office/drawing/2014/main" id="{1348C7C1-9501-4D7E-B959-FF15F7F2B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812" y="0"/>
            <a:ext cx="4929188" cy="6858000"/>
          </a:xfrm>
          <a:prstGeom prst="rect">
            <a:avLst/>
          </a:prstGeom>
        </p:spPr>
      </p:pic>
    </p:spTree>
    <p:extLst>
      <p:ext uri="{BB962C8B-B14F-4D97-AF65-F5344CB8AC3E}">
        <p14:creationId xmlns:p14="http://schemas.microsoft.com/office/powerpoint/2010/main" val="748027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0291" cy="5869420"/>
          </a:xfrm>
        </p:spPr>
        <p:txBody>
          <a:bodyPr anchor="t">
            <a:normAutofit/>
          </a:bodyPr>
          <a:lstStyle/>
          <a:p>
            <a:r>
              <a:rPr lang="es-ES" sz="2800" dirty="0"/>
              <a:t>1536. Lucas </a:t>
            </a:r>
            <a:r>
              <a:rPr lang="es-ES" sz="2800" dirty="0" err="1"/>
              <a:t>Cranach</a:t>
            </a:r>
            <a:r>
              <a:rPr lang="es-ES" sz="2800" dirty="0"/>
              <a:t>. La Virgen con el Niño, san Juan y ángeles. Museo del Prado.</a:t>
            </a:r>
          </a:p>
        </p:txBody>
      </p:sp>
      <p:pic>
        <p:nvPicPr>
          <p:cNvPr id="4" name="Imagen 3">
            <a:extLst>
              <a:ext uri="{FF2B5EF4-FFF2-40B4-BE49-F238E27FC236}">
                <a16:creationId xmlns:a16="http://schemas.microsoft.com/office/drawing/2014/main" id="{CBF3A90D-CC86-49E0-AA43-B0A3435A2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697" y="0"/>
            <a:ext cx="4711303"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8F8192E-43DE-4E9B-97FB-3C3BFB2BFDCE}"/>
              </a:ext>
            </a:extLst>
          </p:cNvPr>
          <p:cNvSpPr>
            <a:spLocks noGrp="1"/>
          </p:cNvSpPr>
          <p:nvPr>
            <p:ph idx="1"/>
          </p:nvPr>
        </p:nvSpPr>
        <p:spPr>
          <a:xfrm>
            <a:off x="360218" y="401782"/>
            <a:ext cx="11430000" cy="6137563"/>
          </a:xfrm>
        </p:spPr>
        <p:txBody>
          <a:bodyPr>
            <a:normAutofit fontScale="55000" lnSpcReduction="20000"/>
          </a:bodyPr>
          <a:lstStyle/>
          <a:p>
            <a:pPr algn="l" fontAlgn="base"/>
            <a:r>
              <a:rPr lang="es-ES" b="0" i="0" dirty="0">
                <a:effectLst/>
                <a:latin typeface="Hoefler Text A"/>
              </a:rPr>
              <a:t>En una composición que </a:t>
            </a:r>
            <a:r>
              <a:rPr lang="es-ES" b="0" i="0" u="none" strike="noStrike" dirty="0" err="1">
                <a:effectLst/>
                <a:latin typeface="Hoefler Text A"/>
                <a:hlinkClick r:id="rId2">
                  <a:extLst>
                    <a:ext uri="{A12FA001-AC4F-418D-AE19-62706E023703}">
                      <ahyp:hlinkClr xmlns:ahyp="http://schemas.microsoft.com/office/drawing/2018/hyperlinkcolor" val="tx"/>
                    </a:ext>
                  </a:extLst>
                </a:hlinkClick>
              </a:rPr>
              <a:t>Cranach</a:t>
            </a:r>
            <a:r>
              <a:rPr lang="es-ES" b="0" i="0" dirty="0">
                <a:effectLst/>
                <a:latin typeface="Hoefler Text A"/>
              </a:rPr>
              <a:t> repite a menudo con algunas variantes, la Virgen María mantiene sobre su regazo al </a:t>
            </a:r>
            <a:r>
              <a:rPr lang="es-ES" b="0" i="0" u="none" strike="noStrike" dirty="0">
                <a:effectLst/>
                <a:latin typeface="Hoefler Text A"/>
                <a:hlinkClick r:id="rId3">
                  <a:extLst>
                    <a:ext uri="{A12FA001-AC4F-418D-AE19-62706E023703}">
                      <ahyp:hlinkClr xmlns:ahyp="http://schemas.microsoft.com/office/drawing/2018/hyperlinkcolor" val="tx"/>
                    </a:ext>
                  </a:extLst>
                </a:hlinkClick>
              </a:rPr>
              <a:t>Niño Jesús</a:t>
            </a:r>
            <a:r>
              <a:rPr lang="es-ES" b="0" i="0" dirty="0">
                <a:effectLst/>
                <a:latin typeface="Hoefler Text A"/>
              </a:rPr>
              <a:t> que toma unas uvas -símbolo del sacrificio de Cristo- de manos de un San Juan Bautista niño, mientras tres ángeles levantan un paño rojo de finos plegados por detrás, a modo de dosel de respeto. En el ángulo superior izquierdo se aprecia un paisaje casi miniaturista que muestra un panorama con edificios y montículos, herencia remota de la formación del artista en la </a:t>
            </a:r>
            <a:r>
              <a:rPr lang="es-ES" b="0" i="0" u="none" strike="noStrike" dirty="0">
                <a:effectLst/>
                <a:latin typeface="Hoefler Text A"/>
                <a:hlinkClick r:id="rId4">
                  <a:extLst>
                    <a:ext uri="{A12FA001-AC4F-418D-AE19-62706E023703}">
                      <ahyp:hlinkClr xmlns:ahyp="http://schemas.microsoft.com/office/drawing/2018/hyperlinkcolor" val="tx"/>
                    </a:ext>
                  </a:extLst>
                </a:hlinkClick>
              </a:rPr>
              <a:t>escuela del Danubio</a:t>
            </a:r>
            <a:r>
              <a:rPr lang="es-ES" b="0" i="0" dirty="0">
                <a:effectLst/>
                <a:latin typeface="Hoefler Text A"/>
              </a:rPr>
              <a:t>.</a:t>
            </a:r>
          </a:p>
          <a:p>
            <a:pPr algn="l" fontAlgn="base"/>
            <a:r>
              <a:rPr lang="es-ES" b="0" i="0" dirty="0">
                <a:effectLst/>
                <a:latin typeface="Hoefler Text A"/>
              </a:rPr>
              <a:t>Tanto las figuras de los personajes principales como las de los secundarios reflejan las fórmulas creativas de </a:t>
            </a:r>
            <a:r>
              <a:rPr lang="es-ES" b="0" i="0" u="none" strike="noStrike" dirty="0" err="1">
                <a:effectLst/>
                <a:latin typeface="Hoefler Text A"/>
                <a:hlinkClick r:id="rId2">
                  <a:extLst>
                    <a:ext uri="{A12FA001-AC4F-418D-AE19-62706E023703}">
                      <ahyp:hlinkClr xmlns:ahyp="http://schemas.microsoft.com/office/drawing/2018/hyperlinkcolor" val="tx"/>
                    </a:ext>
                  </a:extLst>
                </a:hlinkClick>
              </a:rPr>
              <a:t>Cranach</a:t>
            </a:r>
            <a:r>
              <a:rPr lang="es-ES" b="0" i="0" dirty="0">
                <a:effectLst/>
                <a:latin typeface="Hoefler Text A"/>
              </a:rPr>
              <a:t>, los pormenores frecuentes y el estilo característico de estos años. El dibujo es firme, con predominio de la línea sobre el cromatismo, colores enteros pero hábilmente diversificados y entonados con acierto. El gusto por el grafismo se refuerza en los juegos de curvas, contracurvas y ondulaciones de los cabellos de los personajes, así como en los diferentes detalles, entre los que destacan la expresión de las facciones, telas, pieles, e incluso las alas en el caso particular de los tres ángeles. La luz diluye algunos perfiles y se aprecian leves esfumados que propician cierto grado de melancolía en medio del carácter gozoso del asunto. Denota un espíritu vigoroso en el concepto estético empleado, que se dirige a lograr una verosimilitud ambiental basada en una atmósfera integradora, en la sensación de perspectiva inmediata tridimensional, en la autenticidad de los volúmenes y en las calidades táctiles de carnaciones, telas y demás pormenores.</a:t>
            </a:r>
          </a:p>
          <a:p>
            <a:pPr algn="l" fontAlgn="base"/>
            <a:r>
              <a:rPr lang="es-ES" b="0" i="0" dirty="0">
                <a:effectLst/>
                <a:latin typeface="Hoefler Text A"/>
              </a:rPr>
              <a:t>El cuadro es de gran importancia dentro de la expresión artística del pintor. Revela una indiscutible maestría, propia del periodo de plena madurez. Es precisamente del año anterior al fallecimiento de su hijo y colaborador </a:t>
            </a:r>
            <a:r>
              <a:rPr lang="es-ES" b="0" i="0" u="none" strike="noStrike" dirty="0">
                <a:solidFill>
                  <a:srgbClr val="0563C1"/>
                </a:solidFill>
                <a:effectLst/>
                <a:latin typeface="Hoefler Text A"/>
                <a:hlinkClick r:id="rId5">
                  <a:extLst>
                    <a:ext uri="{A12FA001-AC4F-418D-AE19-62706E023703}">
                      <ahyp:hlinkClr xmlns:ahyp="http://schemas.microsoft.com/office/drawing/2018/hyperlinkcolor" val="tx"/>
                    </a:ext>
                  </a:extLst>
                </a:hlinkClick>
              </a:rPr>
              <a:t>Hans </a:t>
            </a:r>
            <a:r>
              <a:rPr lang="es-ES" b="0" i="0" u="none" strike="noStrike" dirty="0" err="1">
                <a:effectLst/>
                <a:latin typeface="Hoefler Text A"/>
                <a:hlinkClick r:id="rId5">
                  <a:extLst>
                    <a:ext uri="{A12FA001-AC4F-418D-AE19-62706E023703}">
                      <ahyp:hlinkClr xmlns:ahyp="http://schemas.microsoft.com/office/drawing/2018/hyperlinkcolor" val="tx"/>
                    </a:ext>
                  </a:extLst>
                </a:hlinkClick>
              </a:rPr>
              <a:t>Cranach</a:t>
            </a:r>
            <a:r>
              <a:rPr lang="es-ES" b="0" i="0" dirty="0">
                <a:effectLst/>
                <a:latin typeface="Hoefler Text A"/>
              </a:rPr>
              <a:t> (1513-1537), por lo que todavía la serpiente con alas que constituye su firma, al lado de la fecha, las ostenta levantadas. A partir del año siguiente aparecerá con ellas caídas. Tan peculiar símbolo heráldico lo obtuvo el maestro en 1508 en calidad de otorgamiento nobiliario para su propio escudo de armas por concesión del Elector de </a:t>
            </a:r>
            <a:r>
              <a:rPr lang="es-ES" b="0" i="0" u="none" strike="noStrike" dirty="0">
                <a:effectLst/>
                <a:latin typeface="Hoefler Text A"/>
                <a:hlinkClick r:id="rId6">
                  <a:extLst>
                    <a:ext uri="{A12FA001-AC4F-418D-AE19-62706E023703}">
                      <ahyp:hlinkClr xmlns:ahyp="http://schemas.microsoft.com/office/drawing/2018/hyperlinkcolor" val="tx"/>
                    </a:ext>
                  </a:extLst>
                </a:hlinkClick>
              </a:rPr>
              <a:t>Sajonia</a:t>
            </a:r>
            <a:r>
              <a:rPr lang="es-ES" b="0" i="0" dirty="0">
                <a:effectLst/>
                <a:latin typeface="Hoefler Text A"/>
              </a:rPr>
              <a:t>, de quien fue pintor de corte. La presencia de las uvas en este tema de la </a:t>
            </a:r>
            <a:r>
              <a:rPr lang="es-ES" b="0" i="0" u="none" strike="noStrike" dirty="0">
                <a:effectLst/>
                <a:latin typeface="Hoefler Text A"/>
                <a:hlinkClick r:id="rId7">
                  <a:extLst>
                    <a:ext uri="{A12FA001-AC4F-418D-AE19-62706E023703}">
                      <ahyp:hlinkClr xmlns:ahyp="http://schemas.microsoft.com/office/drawing/2018/hyperlinkcolor" val="tx"/>
                    </a:ext>
                  </a:extLst>
                </a:hlinkClick>
              </a:rPr>
              <a:t>Virgen con el Niño</a:t>
            </a:r>
            <a:r>
              <a:rPr lang="es-ES" b="0" i="0" dirty="0">
                <a:effectLst/>
                <a:latin typeface="Hoefler Text A"/>
              </a:rPr>
              <a:t> procede de los comentarios de </a:t>
            </a:r>
            <a:r>
              <a:rPr lang="es-ES" b="0" i="0" u="none" strike="noStrike" dirty="0">
                <a:effectLst/>
                <a:latin typeface="Hoefler Text A"/>
                <a:hlinkClick r:id="rId8">
                  <a:extLst>
                    <a:ext uri="{A12FA001-AC4F-418D-AE19-62706E023703}">
                      <ahyp:hlinkClr xmlns:ahyp="http://schemas.microsoft.com/office/drawing/2018/hyperlinkcolor" val="tx"/>
                    </a:ext>
                  </a:extLst>
                </a:hlinkClick>
              </a:rPr>
              <a:t>San Juan Damasceno</a:t>
            </a:r>
            <a:r>
              <a:rPr lang="es-ES" b="0" i="0" dirty="0">
                <a:effectLst/>
                <a:latin typeface="Hoefler Text A"/>
              </a:rPr>
              <a:t> (675-749) relacionados con la idea de que el hombre recibe de la Virgen las uvas de la vida, en la medida en que el vino se transforma en verdadera sangre del Hijo. A lo largo del </a:t>
            </a:r>
            <a:r>
              <a:rPr lang="es-ES" b="0" i="0" u="none" strike="noStrike" dirty="0">
                <a:effectLst/>
                <a:latin typeface="Hoefler Text A"/>
                <a:hlinkClick r:id="rId9">
                  <a:extLst>
                    <a:ext uri="{A12FA001-AC4F-418D-AE19-62706E023703}">
                      <ahyp:hlinkClr xmlns:ahyp="http://schemas.microsoft.com/office/drawing/2018/hyperlinkcolor" val="tx"/>
                    </a:ext>
                  </a:extLst>
                </a:hlinkClick>
              </a:rPr>
              <a:t>siglo XII</a:t>
            </a:r>
            <a:r>
              <a:rPr lang="es-ES" b="0" i="0" dirty="0">
                <a:effectLst/>
                <a:latin typeface="Hoefler Text A"/>
              </a:rPr>
              <a:t> se popularizaron las simbologías vinculadas al asunto en la Europa Central, estimando que la viña es el árbol familiar, que se inicia con </a:t>
            </a:r>
            <a:r>
              <a:rPr lang="es-ES" b="0" i="0" u="none" strike="noStrike" dirty="0">
                <a:effectLst/>
                <a:latin typeface="Hoefler Text A"/>
                <a:hlinkClick r:id="rId10">
                  <a:extLst>
                    <a:ext uri="{A12FA001-AC4F-418D-AE19-62706E023703}">
                      <ahyp:hlinkClr xmlns:ahyp="http://schemas.microsoft.com/office/drawing/2018/hyperlinkcolor" val="tx"/>
                    </a:ext>
                  </a:extLst>
                </a:hlinkClick>
              </a:rPr>
              <a:t>Adán</a:t>
            </a:r>
            <a:r>
              <a:rPr lang="es-ES" b="0" i="0" dirty="0">
                <a:effectLst/>
                <a:latin typeface="Hoefler Text A"/>
              </a:rPr>
              <a:t> y culmina en </a:t>
            </a:r>
            <a:r>
              <a:rPr lang="es-ES" b="0" i="0" u="none" strike="noStrike" dirty="0">
                <a:effectLst/>
                <a:latin typeface="Hoefler Text A"/>
                <a:hlinkClick r:id="rId11">
                  <a:extLst>
                    <a:ext uri="{A12FA001-AC4F-418D-AE19-62706E023703}">
                      <ahyp:hlinkClr xmlns:ahyp="http://schemas.microsoft.com/office/drawing/2018/hyperlinkcolor" val="tx"/>
                    </a:ext>
                  </a:extLst>
                </a:hlinkClick>
              </a:rPr>
              <a:t>Cristo</a:t>
            </a:r>
            <a:r>
              <a:rPr lang="es-ES" b="0" i="0" dirty="0">
                <a:effectLst/>
                <a:latin typeface="Hoefler Text A"/>
              </a:rPr>
              <a:t>, siendo una de sus ramas la Virgen María. Ello da lugar a que la Virgen asuma una expresión entre dulce y preocupada, dolor por los futuros sufrimientos de su hijo, comparables popularmente al hecho de presionar la uva para que salga el futuro vino, lo que entraña violencia y destrucción. Los colores predominantes utilizados se refieren a la Virgen: el rojo del dosel es una alusión a la </a:t>
            </a:r>
            <a:r>
              <a:rPr lang="es-ES" b="0" i="0" u="none" strike="noStrike" dirty="0">
                <a:effectLst/>
                <a:latin typeface="Hoefler Text A"/>
                <a:hlinkClick r:id="rId12">
                  <a:extLst>
                    <a:ext uri="{A12FA001-AC4F-418D-AE19-62706E023703}">
                      <ahyp:hlinkClr xmlns:ahyp="http://schemas.microsoft.com/office/drawing/2018/hyperlinkcolor" val="tx"/>
                    </a:ext>
                  </a:extLst>
                </a:hlinkClick>
              </a:rPr>
              <a:t>Pasión</a:t>
            </a:r>
            <a:r>
              <a:rPr lang="es-ES" b="0" i="0" dirty="0">
                <a:effectLst/>
                <a:latin typeface="Hoefler Text A"/>
              </a:rPr>
              <a:t> y </a:t>
            </a:r>
            <a:r>
              <a:rPr lang="es-ES" b="0" i="0" u="none" strike="noStrike" dirty="0">
                <a:effectLst/>
                <a:latin typeface="Hoefler Text A"/>
                <a:hlinkClick r:id="rId13">
                  <a:extLst>
                    <a:ext uri="{A12FA001-AC4F-418D-AE19-62706E023703}">
                      <ahyp:hlinkClr xmlns:ahyp="http://schemas.microsoft.com/office/drawing/2018/hyperlinkcolor" val="tx"/>
                    </a:ext>
                  </a:extLst>
                </a:hlinkClick>
              </a:rPr>
              <a:t>Muerte de Jesús</a:t>
            </a:r>
            <a:r>
              <a:rPr lang="es-ES" b="0" i="0" dirty="0">
                <a:effectLst/>
                <a:latin typeface="Hoefler Text A"/>
              </a:rPr>
              <a:t> y el azul de la túnica y el manto se relacionan con su Concepción Inmaculada. La piel que lleva San Juanito evoca su etapa predicando en el desierto, cuando inicia la fase de su vida como Precursor.</a:t>
            </a:r>
          </a:p>
          <a:p>
            <a:pPr algn="l" fontAlgn="base"/>
            <a:r>
              <a:rPr lang="es-ES" b="0" i="0" dirty="0">
                <a:effectLst/>
                <a:latin typeface="Hoefler Text A"/>
              </a:rPr>
              <a:t>En lo concerniente a su relación con otras obras de </a:t>
            </a:r>
            <a:r>
              <a:rPr lang="es-ES" b="0" i="0" u="none" strike="noStrike" dirty="0" err="1">
                <a:effectLst/>
                <a:latin typeface="Hoefler Text A"/>
                <a:hlinkClick r:id="rId2">
                  <a:extLst>
                    <a:ext uri="{A12FA001-AC4F-418D-AE19-62706E023703}">
                      <ahyp:hlinkClr xmlns:ahyp="http://schemas.microsoft.com/office/drawing/2018/hyperlinkcolor" val="tx"/>
                    </a:ext>
                  </a:extLst>
                </a:hlinkClick>
              </a:rPr>
              <a:t>Cranach</a:t>
            </a:r>
            <a:r>
              <a:rPr lang="es-ES" b="0" i="0" dirty="0">
                <a:effectLst/>
                <a:latin typeface="Hoefler Text A"/>
              </a:rPr>
              <a:t> hechas en los mismos años, se podría pensar que, al igual que las demás, hay intervención del taller del pintor, probablemente de sus hijos </a:t>
            </a:r>
            <a:r>
              <a:rPr lang="es-ES" b="0" i="0" u="none" strike="noStrike" dirty="0">
                <a:effectLst/>
                <a:latin typeface="Hoefler Text A"/>
                <a:hlinkClick r:id="rId5">
                  <a:extLst>
                    <a:ext uri="{A12FA001-AC4F-418D-AE19-62706E023703}">
                      <ahyp:hlinkClr xmlns:ahyp="http://schemas.microsoft.com/office/drawing/2018/hyperlinkcolor" val="tx"/>
                    </a:ext>
                  </a:extLst>
                </a:hlinkClick>
              </a:rPr>
              <a:t>Hans</a:t>
            </a:r>
            <a:r>
              <a:rPr lang="es-ES" b="0" i="0" dirty="0">
                <a:effectLst/>
                <a:latin typeface="Hoefler Text A"/>
              </a:rPr>
              <a:t> y Lucas el Joven, pero de un modo que no afecta al carácter excelente de su tratamiento de totalidad.</a:t>
            </a:r>
          </a:p>
          <a:p>
            <a:pPr algn="l" fontAlgn="base"/>
            <a:r>
              <a:rPr lang="es-ES" b="0" i="0" dirty="0">
                <a:effectLst/>
                <a:latin typeface="Hoefler Text A"/>
              </a:rPr>
              <a:t>Posada </a:t>
            </a:r>
            <a:r>
              <a:rPr lang="es-ES" b="0" i="0" dirty="0" err="1">
                <a:effectLst/>
                <a:latin typeface="Hoefler Text A"/>
              </a:rPr>
              <a:t>Kubissa</a:t>
            </a:r>
            <a:r>
              <a:rPr lang="es-ES" b="0" i="0" dirty="0">
                <a:effectLst/>
                <a:latin typeface="Hoefler Text A"/>
              </a:rPr>
              <a:t>, T, Últimas adquisiciones: 1982-1995, Madrid, Museo del Prado, 1995, p.96-98</a:t>
            </a:r>
          </a:p>
          <a:p>
            <a:endParaRPr lang="es-ES" dirty="0"/>
          </a:p>
        </p:txBody>
      </p:sp>
    </p:spTree>
    <p:extLst>
      <p:ext uri="{BB962C8B-B14F-4D97-AF65-F5344CB8AC3E}">
        <p14:creationId xmlns:p14="http://schemas.microsoft.com/office/powerpoint/2010/main" val="2906245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68837" cy="5869420"/>
          </a:xfrm>
        </p:spPr>
        <p:txBody>
          <a:bodyPr anchor="t">
            <a:normAutofit fontScale="90000"/>
          </a:bodyPr>
          <a:lstStyle/>
          <a:p>
            <a:pPr algn="l"/>
            <a:r>
              <a:rPr lang="es-ES" sz="3100" b="1" dirty="0"/>
              <a:t>1538. Lucas </a:t>
            </a:r>
            <a:r>
              <a:rPr lang="es-ES" sz="3100" b="1" dirty="0" err="1"/>
              <a:t>Cranach</a:t>
            </a:r>
            <a:r>
              <a:rPr lang="es-ES" sz="3100" b="1" dirty="0"/>
              <a:t>. Calvario. Museo de Bellas Artes, Sevilla.</a:t>
            </a:r>
            <a:br>
              <a:rPr lang="es-ES" sz="2800" dirty="0"/>
            </a:br>
            <a:r>
              <a:rPr lang="es-ES" sz="1800" b="0" i="0" dirty="0">
                <a:solidFill>
                  <a:srgbClr val="333333"/>
                </a:solidFill>
                <a:effectLst/>
                <a:latin typeface="+mn-lt"/>
              </a:rPr>
              <a:t>Este Calvario de Lucas </a:t>
            </a:r>
            <a:r>
              <a:rPr lang="es-ES" sz="1800" b="0" i="0" dirty="0" err="1">
                <a:solidFill>
                  <a:srgbClr val="333333"/>
                </a:solidFill>
                <a:effectLst/>
                <a:latin typeface="+mn-lt"/>
              </a:rPr>
              <a:t>Cranach</a:t>
            </a:r>
            <a:r>
              <a:rPr lang="es-ES" sz="1800" b="0" i="0" dirty="0">
                <a:solidFill>
                  <a:srgbClr val="333333"/>
                </a:solidFill>
                <a:effectLst/>
                <a:latin typeface="+mn-lt"/>
              </a:rPr>
              <a:t> adquiere una especial significación dentro de los fondos del museo, tanto por su excepcional calidad como por la escasa representación de la pintura renacentista alemana en las colecciones españolas.</a:t>
            </a:r>
            <a:br>
              <a:rPr lang="es-ES" sz="1800" b="0" i="0" dirty="0">
                <a:solidFill>
                  <a:srgbClr val="333333"/>
                </a:solidFill>
                <a:effectLst/>
                <a:latin typeface="+mn-lt"/>
              </a:rPr>
            </a:br>
            <a:r>
              <a:rPr lang="es-ES" sz="1800" b="0" i="0" dirty="0">
                <a:solidFill>
                  <a:srgbClr val="333333"/>
                </a:solidFill>
                <a:effectLst/>
                <a:latin typeface="+mn-lt"/>
              </a:rPr>
              <a:t>El centro de la composición está ocupado por la representación de Jesús crucificado y a ambos lados, simétricos y oblicuos, casi de perfil, las figuras del buen y el mal ladrón, Dimas y Gestas respectivamente. Jesucristo se representa en el momento de la expiración, cuando alzando la mirada al Padre pronuncia la frase: "Padre, en tus manos encomiendo mi Espíritu", que aparece escrita en alemán en la parte superior de la pintura ("</a:t>
            </a:r>
            <a:r>
              <a:rPr lang="es-ES" sz="1800" b="0" i="0" dirty="0" err="1">
                <a:solidFill>
                  <a:srgbClr val="333333"/>
                </a:solidFill>
                <a:effectLst/>
                <a:latin typeface="+mn-lt"/>
              </a:rPr>
              <a:t>Vater</a:t>
            </a:r>
            <a:r>
              <a:rPr lang="es-ES" sz="1800" b="0" i="0" dirty="0">
                <a:solidFill>
                  <a:srgbClr val="333333"/>
                </a:solidFill>
                <a:effectLst/>
                <a:latin typeface="+mn-lt"/>
              </a:rPr>
              <a:t> in </a:t>
            </a:r>
            <a:r>
              <a:rPr lang="es-ES" sz="1800" b="0" i="0" dirty="0" err="1">
                <a:solidFill>
                  <a:srgbClr val="333333"/>
                </a:solidFill>
                <a:effectLst/>
                <a:latin typeface="+mn-lt"/>
              </a:rPr>
              <a:t>dein</a:t>
            </a:r>
            <a:r>
              <a:rPr lang="es-ES" sz="1800" b="0" i="0" dirty="0">
                <a:solidFill>
                  <a:srgbClr val="333333"/>
                </a:solidFill>
                <a:effectLst/>
                <a:latin typeface="+mn-lt"/>
              </a:rPr>
              <a:t> </a:t>
            </a:r>
            <a:r>
              <a:rPr lang="es-ES" sz="1800" b="0" i="0" dirty="0" err="1">
                <a:solidFill>
                  <a:srgbClr val="333333"/>
                </a:solidFill>
                <a:effectLst/>
                <a:latin typeface="+mn-lt"/>
              </a:rPr>
              <a:t>hendt</a:t>
            </a:r>
            <a:r>
              <a:rPr lang="es-ES" sz="1800" b="0" i="0" dirty="0">
                <a:solidFill>
                  <a:srgbClr val="333333"/>
                </a:solidFill>
                <a:effectLst/>
                <a:latin typeface="+mn-lt"/>
              </a:rPr>
              <a:t> </a:t>
            </a:r>
            <a:r>
              <a:rPr lang="es-ES" sz="1800" b="0" i="0" dirty="0" err="1">
                <a:solidFill>
                  <a:srgbClr val="333333"/>
                </a:solidFill>
                <a:effectLst/>
                <a:latin typeface="+mn-lt"/>
              </a:rPr>
              <a:t>befil</a:t>
            </a:r>
            <a:r>
              <a:rPr lang="es-ES" sz="1800" b="0" i="0" dirty="0">
                <a:solidFill>
                  <a:srgbClr val="333333"/>
                </a:solidFill>
                <a:effectLst/>
                <a:latin typeface="+mn-lt"/>
              </a:rPr>
              <a:t> </a:t>
            </a:r>
            <a:r>
              <a:rPr lang="es-ES" sz="1800" b="0" i="0" dirty="0" err="1">
                <a:solidFill>
                  <a:srgbClr val="333333"/>
                </a:solidFill>
                <a:effectLst/>
                <a:latin typeface="+mn-lt"/>
              </a:rPr>
              <a:t>ich</a:t>
            </a:r>
            <a:r>
              <a:rPr lang="es-ES" sz="1800" b="0" i="0" dirty="0">
                <a:solidFill>
                  <a:srgbClr val="333333"/>
                </a:solidFill>
                <a:effectLst/>
                <a:latin typeface="+mn-lt"/>
              </a:rPr>
              <a:t> mein </a:t>
            </a:r>
            <a:r>
              <a:rPr lang="es-ES" sz="1800" b="0" i="0" dirty="0" err="1">
                <a:solidFill>
                  <a:srgbClr val="333333"/>
                </a:solidFill>
                <a:effectLst/>
                <a:latin typeface="+mn-lt"/>
              </a:rPr>
              <a:t>gaist</a:t>
            </a:r>
            <a:r>
              <a:rPr lang="es-ES" sz="1800" b="0" i="0" dirty="0">
                <a:solidFill>
                  <a:srgbClr val="333333"/>
                </a:solidFill>
                <a:effectLst/>
                <a:latin typeface="+mn-lt"/>
              </a:rPr>
              <a:t>").</a:t>
            </a:r>
            <a:br>
              <a:rPr lang="es-ES" sz="1800" b="0" i="0" dirty="0">
                <a:solidFill>
                  <a:srgbClr val="333333"/>
                </a:solidFill>
                <a:effectLst/>
                <a:latin typeface="+mn-lt"/>
              </a:rPr>
            </a:br>
            <a:r>
              <a:rPr lang="es-ES" sz="1800" b="0" i="0" dirty="0">
                <a:solidFill>
                  <a:srgbClr val="333333"/>
                </a:solidFill>
                <a:effectLst/>
                <a:latin typeface="+mn-lt"/>
              </a:rPr>
              <a:t>Las tres cabezas tienen una profunda expresión dramática y están ejecutadas con maestría extraordinaria. En la parte inferior aparece el centurión a caballo, vestido a la moda germana de la época en que se realizó la pintura, lo que supone un anacronismo. De sus labios sale la siguiente frase escrita en alemán: "Verdaderamente este hombre era el hijo de Dios" ("</a:t>
            </a:r>
            <a:r>
              <a:rPr lang="es-ES" sz="1800" b="0" i="0" dirty="0" err="1">
                <a:solidFill>
                  <a:srgbClr val="333333"/>
                </a:solidFill>
                <a:effectLst/>
                <a:latin typeface="+mn-lt"/>
              </a:rPr>
              <a:t>Warlich</a:t>
            </a:r>
            <a:r>
              <a:rPr lang="es-ES" sz="1800" b="0" i="0" dirty="0">
                <a:solidFill>
                  <a:srgbClr val="333333"/>
                </a:solidFill>
                <a:effectLst/>
                <a:latin typeface="+mn-lt"/>
              </a:rPr>
              <a:t> </a:t>
            </a:r>
            <a:r>
              <a:rPr lang="es-ES" sz="1800" b="0" i="0" dirty="0" err="1">
                <a:solidFill>
                  <a:srgbClr val="333333"/>
                </a:solidFill>
                <a:effectLst/>
                <a:latin typeface="+mn-lt"/>
              </a:rPr>
              <a:t>diser</a:t>
            </a:r>
            <a:r>
              <a:rPr lang="es-ES" sz="1800" b="0" i="0" dirty="0">
                <a:solidFill>
                  <a:srgbClr val="333333"/>
                </a:solidFill>
                <a:effectLst/>
                <a:latin typeface="+mn-lt"/>
              </a:rPr>
              <a:t> </a:t>
            </a:r>
            <a:r>
              <a:rPr lang="es-ES" sz="1800" b="0" i="0" dirty="0" err="1">
                <a:solidFill>
                  <a:srgbClr val="333333"/>
                </a:solidFill>
                <a:effectLst/>
                <a:latin typeface="+mn-lt"/>
              </a:rPr>
              <a:t>mensch</a:t>
            </a:r>
            <a:r>
              <a:rPr lang="es-ES" sz="1800" b="0" i="0" dirty="0">
                <a:solidFill>
                  <a:srgbClr val="333333"/>
                </a:solidFill>
                <a:effectLst/>
                <a:latin typeface="+mn-lt"/>
              </a:rPr>
              <a:t> </a:t>
            </a:r>
            <a:r>
              <a:rPr lang="es-ES" sz="1800" b="0" i="0" dirty="0" err="1">
                <a:solidFill>
                  <a:srgbClr val="333333"/>
                </a:solidFill>
                <a:effectLst/>
                <a:latin typeface="+mn-lt"/>
              </a:rPr>
              <a:t>ist</a:t>
            </a:r>
            <a:r>
              <a:rPr lang="es-ES" sz="1800" b="0" i="0" dirty="0">
                <a:solidFill>
                  <a:srgbClr val="333333"/>
                </a:solidFill>
                <a:effectLst/>
                <a:latin typeface="+mn-lt"/>
              </a:rPr>
              <a:t> </a:t>
            </a:r>
            <a:r>
              <a:rPr lang="es-ES" sz="1800" b="0" i="0" dirty="0" err="1">
                <a:solidFill>
                  <a:srgbClr val="333333"/>
                </a:solidFill>
                <a:effectLst/>
                <a:latin typeface="+mn-lt"/>
              </a:rPr>
              <a:t>gotes</a:t>
            </a:r>
            <a:r>
              <a:rPr lang="es-ES" sz="1800" b="0" i="0" dirty="0">
                <a:solidFill>
                  <a:srgbClr val="333333"/>
                </a:solidFill>
                <a:effectLst/>
                <a:latin typeface="+mn-lt"/>
              </a:rPr>
              <a:t> </a:t>
            </a:r>
            <a:r>
              <a:rPr lang="es-ES" sz="1800" b="0" i="0" dirty="0" err="1">
                <a:solidFill>
                  <a:srgbClr val="333333"/>
                </a:solidFill>
                <a:effectLst/>
                <a:latin typeface="+mn-lt"/>
              </a:rPr>
              <a:t>sun</a:t>
            </a:r>
            <a:r>
              <a:rPr lang="es-ES" sz="1800" b="0" i="0" dirty="0">
                <a:solidFill>
                  <a:srgbClr val="333333"/>
                </a:solidFill>
                <a:effectLst/>
                <a:latin typeface="+mn-lt"/>
              </a:rPr>
              <a:t> </a:t>
            </a:r>
            <a:r>
              <a:rPr lang="es-ES" sz="1800" b="0" i="0" dirty="0" err="1">
                <a:solidFill>
                  <a:srgbClr val="333333"/>
                </a:solidFill>
                <a:effectLst/>
                <a:latin typeface="+mn-lt"/>
              </a:rPr>
              <a:t>gewest</a:t>
            </a:r>
            <a:r>
              <a:rPr lang="es-ES" sz="1800" b="0" i="0" dirty="0">
                <a:solidFill>
                  <a:srgbClr val="333333"/>
                </a:solidFill>
                <a:effectLst/>
                <a:latin typeface="+mn-lt"/>
              </a:rPr>
              <a:t>"). El fondo aparece dividido por un horizonte bajo, entre un cielo que se muestra totalmente oscurecido y un paisaje árido con la representación de la ciudad de Jerusalén en la lejanía.</a:t>
            </a:r>
            <a:br>
              <a:rPr lang="es-ES" sz="1800" b="0" i="0" dirty="0">
                <a:solidFill>
                  <a:srgbClr val="333333"/>
                </a:solidFill>
                <a:effectLst/>
                <a:latin typeface="+mn-lt"/>
              </a:rPr>
            </a:br>
            <a:r>
              <a:rPr lang="es-ES" sz="1800" b="0" i="0" dirty="0">
                <a:solidFill>
                  <a:srgbClr val="333333"/>
                </a:solidFill>
                <a:effectLst/>
                <a:latin typeface="+mn-lt"/>
              </a:rPr>
              <a:t>La pintura muestra su estilo de madurez, de superficies lisas y brillantes, pulidas como esmaltes, en las que sobre fondos oscuros se recortan las figuras con nítidos contornos. En primer plano, en la roca grande de la derecha, está la firma con el dragón que le fuera otorgado como blasón y fechada en 1538.</a:t>
            </a:r>
            <a:br>
              <a:rPr lang="es-ES" sz="1100" b="0" i="0" dirty="0">
                <a:solidFill>
                  <a:srgbClr val="333333"/>
                </a:solidFill>
                <a:effectLst/>
                <a:latin typeface="Alegreya Sans"/>
              </a:rPr>
            </a:br>
            <a:endParaRPr lang="es-ES" sz="2800" dirty="0"/>
          </a:p>
        </p:txBody>
      </p:sp>
      <p:pic>
        <p:nvPicPr>
          <p:cNvPr id="4" name="Imagen 3">
            <a:extLst>
              <a:ext uri="{FF2B5EF4-FFF2-40B4-BE49-F238E27FC236}">
                <a16:creationId xmlns:a16="http://schemas.microsoft.com/office/drawing/2014/main" id="{258D9FF6-CBA6-4883-A58B-9AD0CF2F1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1415" y="0"/>
            <a:ext cx="4550585" cy="6858000"/>
          </a:xfrm>
          <a:prstGeom prst="rect">
            <a:avLst/>
          </a:prstGeom>
        </p:spPr>
      </p:pic>
    </p:spTree>
    <p:extLst>
      <p:ext uri="{BB962C8B-B14F-4D97-AF65-F5344CB8AC3E}">
        <p14:creationId xmlns:p14="http://schemas.microsoft.com/office/powerpoint/2010/main" val="3533798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1522750" cy="5869420"/>
          </a:xfrm>
        </p:spPr>
        <p:txBody>
          <a:bodyPr anchor="t">
            <a:normAutofit/>
          </a:bodyPr>
          <a:lstStyle/>
          <a:p>
            <a:r>
              <a:rPr lang="es-ES" sz="2800" dirty="0"/>
              <a:t>1544. Lucas </a:t>
            </a:r>
            <a:r>
              <a:rPr lang="es-ES" sz="2800" dirty="0" err="1"/>
              <a:t>Cranach</a:t>
            </a:r>
            <a:r>
              <a:rPr lang="es-ES" sz="2800" dirty="0"/>
              <a:t>. Cacería en el castillo de </a:t>
            </a:r>
            <a:r>
              <a:rPr lang="es-ES" sz="2800" dirty="0" err="1"/>
              <a:t>Torgau</a:t>
            </a:r>
            <a:r>
              <a:rPr lang="es-ES" sz="2800" dirty="0"/>
              <a:t> en honor de Carlos V. </a:t>
            </a:r>
            <a:br>
              <a:rPr lang="es-ES" sz="2800" dirty="0"/>
            </a:br>
            <a:r>
              <a:rPr lang="es-ES" sz="2800" dirty="0"/>
              <a:t>Museo del Prado.</a:t>
            </a:r>
          </a:p>
        </p:txBody>
      </p:sp>
      <p:pic>
        <p:nvPicPr>
          <p:cNvPr id="4" name="Imagen 3">
            <a:extLst>
              <a:ext uri="{FF2B5EF4-FFF2-40B4-BE49-F238E27FC236}">
                <a16:creationId xmlns:a16="http://schemas.microsoft.com/office/drawing/2014/main" id="{ED02C049-14D5-429B-8714-22FC40666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276" y="0"/>
            <a:ext cx="10433724"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EAA275F-143C-444D-8832-D533A5E0E7D2}"/>
              </a:ext>
            </a:extLst>
          </p:cNvPr>
          <p:cNvSpPr>
            <a:spLocks noGrp="1"/>
          </p:cNvSpPr>
          <p:nvPr>
            <p:ph idx="1"/>
          </p:nvPr>
        </p:nvSpPr>
        <p:spPr>
          <a:xfrm>
            <a:off x="457200" y="290944"/>
            <a:ext cx="11485418" cy="6359237"/>
          </a:xfrm>
        </p:spPr>
        <p:txBody>
          <a:bodyPr>
            <a:normAutofit fontScale="92500" lnSpcReduction="10000"/>
          </a:bodyPr>
          <a:lstStyle/>
          <a:p>
            <a:pPr algn="l" fontAlgn="base"/>
            <a:r>
              <a:rPr lang="es-ES" sz="2600" b="0" i="0" dirty="0">
                <a:effectLst/>
              </a:rPr>
              <a:t>Escena de caza caracterizada por un gran desarrollo del paisaje, con el castillo de </a:t>
            </a:r>
            <a:r>
              <a:rPr lang="es-ES" sz="2600" b="0" i="0" dirty="0" err="1">
                <a:effectLst/>
              </a:rPr>
              <a:t>Hartenfels</a:t>
            </a:r>
            <a:r>
              <a:rPr lang="es-ES" sz="2600" b="0" i="0" dirty="0">
                <a:effectLst/>
              </a:rPr>
              <a:t> en </a:t>
            </a:r>
            <a:r>
              <a:rPr lang="es-ES" sz="2600" b="0" i="0" u="none" strike="noStrike" dirty="0" err="1">
                <a:effectLst/>
                <a:hlinkClick r:id="rId2">
                  <a:extLst>
                    <a:ext uri="{A12FA001-AC4F-418D-AE19-62706E023703}">
                      <ahyp:hlinkClr xmlns:ahyp="http://schemas.microsoft.com/office/drawing/2018/hyperlinkcolor" val="tx"/>
                    </a:ext>
                  </a:extLst>
                </a:hlinkClick>
              </a:rPr>
              <a:t>Torgau</a:t>
            </a:r>
            <a:r>
              <a:rPr lang="es-ES" sz="2600" b="0" i="0" dirty="0">
                <a:effectLst/>
              </a:rPr>
              <a:t> (</a:t>
            </a:r>
            <a:r>
              <a:rPr lang="es-ES" sz="2600" b="0" i="0" u="none" strike="noStrike" dirty="0">
                <a:effectLst/>
                <a:hlinkClick r:id="rId3">
                  <a:extLst>
                    <a:ext uri="{A12FA001-AC4F-418D-AE19-62706E023703}">
                      <ahyp:hlinkClr xmlns:ahyp="http://schemas.microsoft.com/office/drawing/2018/hyperlinkcolor" val="tx"/>
                    </a:ext>
                  </a:extLst>
                </a:hlinkClick>
              </a:rPr>
              <a:t>Sajonia</a:t>
            </a:r>
            <a:r>
              <a:rPr lang="es-ES" sz="2600" b="0" i="0" dirty="0">
                <a:effectLst/>
              </a:rPr>
              <a:t>). En ella participan el emperador Carlos V y </a:t>
            </a:r>
            <a:r>
              <a:rPr lang="es-ES" sz="2600" b="0" i="0" u="none" strike="noStrike" dirty="0">
                <a:effectLst/>
                <a:hlinkClick r:id="rId4">
                  <a:extLst>
                    <a:ext uri="{A12FA001-AC4F-418D-AE19-62706E023703}">
                      <ahyp:hlinkClr xmlns:ahyp="http://schemas.microsoft.com/office/drawing/2018/hyperlinkcolor" val="tx"/>
                    </a:ext>
                  </a:extLst>
                </a:hlinkClick>
              </a:rPr>
              <a:t>Juan Federico el Magnánimo</a:t>
            </a:r>
            <a:r>
              <a:rPr lang="es-ES" sz="2600" b="0" i="0" dirty="0">
                <a:effectLst/>
              </a:rPr>
              <a:t>, elector de </a:t>
            </a:r>
            <a:r>
              <a:rPr lang="es-ES" sz="2600" b="0" i="0" u="none" strike="noStrike" dirty="0">
                <a:effectLst/>
                <a:hlinkClick r:id="rId3">
                  <a:extLst>
                    <a:ext uri="{A12FA001-AC4F-418D-AE19-62706E023703}">
                      <ahyp:hlinkClr xmlns:ahyp="http://schemas.microsoft.com/office/drawing/2018/hyperlinkcolor" val="tx"/>
                    </a:ext>
                  </a:extLst>
                </a:hlinkClick>
              </a:rPr>
              <a:t>Sajonia</a:t>
            </a:r>
            <a:r>
              <a:rPr lang="es-ES" sz="2600" b="0" i="0" dirty="0">
                <a:effectLst/>
              </a:rPr>
              <a:t> (abajo, a la izquierda), así como la mujer de este, Sibila de Cleves (de rojo, a la derecha). La cacería en realidad nunca tuvo lugar, y la obra sería una alegoría del buen gobierno, simbolizado por la caza. Fue regalada por el elector, defensor de la Reforma, al emperador. </a:t>
            </a:r>
          </a:p>
          <a:p>
            <a:pPr algn="l" fontAlgn="base"/>
            <a:r>
              <a:rPr lang="es-ES" sz="2600" b="0" i="0" dirty="0">
                <a:effectLst/>
              </a:rPr>
              <a:t>Está fechada en 1544, año de la celebración de la cuarta Dieta de </a:t>
            </a:r>
            <a:r>
              <a:rPr lang="es-ES" sz="2600" b="0" i="0" dirty="0" err="1">
                <a:effectLst/>
              </a:rPr>
              <a:t>Spira</a:t>
            </a:r>
            <a:r>
              <a:rPr lang="es-ES" sz="2600" b="0" i="0" dirty="0">
                <a:effectLst/>
              </a:rPr>
              <a:t>, en la que Carlos V ratificaría finalmente el matrimonio del elector, celebrado en </a:t>
            </a:r>
            <a:r>
              <a:rPr lang="es-ES" sz="2600" b="0" i="0" u="none" strike="noStrike" dirty="0" err="1">
                <a:effectLst/>
                <a:hlinkClick r:id="rId2">
                  <a:extLst>
                    <a:ext uri="{A12FA001-AC4F-418D-AE19-62706E023703}">
                      <ahyp:hlinkClr xmlns:ahyp="http://schemas.microsoft.com/office/drawing/2018/hyperlinkcolor" val="tx"/>
                    </a:ext>
                  </a:extLst>
                </a:hlinkClick>
              </a:rPr>
              <a:t>Torgau</a:t>
            </a:r>
            <a:r>
              <a:rPr lang="es-ES" sz="2600" b="0" i="0" dirty="0">
                <a:effectLst/>
              </a:rPr>
              <a:t> en 1527. </a:t>
            </a:r>
          </a:p>
          <a:p>
            <a:pPr algn="l" fontAlgn="base"/>
            <a:r>
              <a:rPr lang="es-ES" sz="2600" b="0" i="0" dirty="0">
                <a:effectLst/>
              </a:rPr>
              <a:t>Firmada con el monograma de </a:t>
            </a:r>
            <a:r>
              <a:rPr lang="es-ES" sz="2600" b="0" i="0" u="none" strike="noStrike" dirty="0">
                <a:solidFill>
                  <a:srgbClr val="0563C1"/>
                </a:solidFill>
                <a:effectLst/>
                <a:hlinkClick r:id="rId5">
                  <a:extLst>
                    <a:ext uri="{A12FA001-AC4F-418D-AE19-62706E023703}">
                      <ahyp:hlinkClr xmlns:ahyp="http://schemas.microsoft.com/office/drawing/2018/hyperlinkcolor" val="tx"/>
                    </a:ext>
                  </a:extLst>
                </a:hlinkClick>
              </a:rPr>
              <a:t>Lucas </a:t>
            </a:r>
            <a:r>
              <a:rPr lang="es-ES" sz="2600" b="0" i="0" u="none" strike="noStrike" dirty="0" err="1">
                <a:effectLst/>
                <a:hlinkClick r:id="rId5">
                  <a:extLst>
                    <a:ext uri="{A12FA001-AC4F-418D-AE19-62706E023703}">
                      <ahyp:hlinkClr xmlns:ahyp="http://schemas.microsoft.com/office/drawing/2018/hyperlinkcolor" val="tx"/>
                    </a:ext>
                  </a:extLst>
                </a:hlinkClick>
              </a:rPr>
              <a:t>Cranach</a:t>
            </a:r>
            <a:r>
              <a:rPr lang="es-ES" sz="2600" b="0" i="0" dirty="0">
                <a:effectLst/>
              </a:rPr>
              <a:t> y fechada en 1544, fue traída a España por </a:t>
            </a:r>
            <a:r>
              <a:rPr lang="es-ES" sz="2600" b="0" i="0" u="none" strike="noStrike" dirty="0">
                <a:effectLst/>
                <a:hlinkClick r:id="rId6">
                  <a:extLst>
                    <a:ext uri="{A12FA001-AC4F-418D-AE19-62706E023703}">
                      <ahyp:hlinkClr xmlns:ahyp="http://schemas.microsoft.com/office/drawing/2018/hyperlinkcolor" val="tx"/>
                    </a:ext>
                  </a:extLst>
                </a:hlinkClick>
              </a:rPr>
              <a:t>María de Hungría</a:t>
            </a:r>
            <a:r>
              <a:rPr lang="es-ES" sz="2600" b="0" i="0" dirty="0">
                <a:effectLst/>
              </a:rPr>
              <a:t> y se colocó en el </a:t>
            </a:r>
            <a:r>
              <a:rPr lang="es-ES" sz="2600" b="0" i="0" u="none" strike="noStrike" dirty="0">
                <a:effectLst/>
                <a:hlinkClick r:id="rId7">
                  <a:extLst>
                    <a:ext uri="{A12FA001-AC4F-418D-AE19-62706E023703}">
                      <ahyp:hlinkClr xmlns:ahyp="http://schemas.microsoft.com/office/drawing/2018/hyperlinkcolor" val="tx"/>
                    </a:ext>
                  </a:extLst>
                </a:hlinkClick>
              </a:rPr>
              <a:t>Palacio de El Pardo</a:t>
            </a:r>
            <a:r>
              <a:rPr lang="es-ES" sz="2600" b="0" i="0" dirty="0">
                <a:effectLst/>
              </a:rPr>
              <a:t>, donde consta en un inventario de 1564. </a:t>
            </a:r>
            <a:r>
              <a:rPr lang="es-ES" sz="2600" b="0" i="0" u="none" strike="noStrike" dirty="0">
                <a:solidFill>
                  <a:srgbClr val="0563C1"/>
                </a:solidFill>
                <a:effectLst/>
                <a:hlinkClick r:id="rId5">
                  <a:extLst>
                    <a:ext uri="{A12FA001-AC4F-418D-AE19-62706E023703}">
                      <ahyp:hlinkClr xmlns:ahyp="http://schemas.microsoft.com/office/drawing/2018/hyperlinkcolor" val="tx"/>
                    </a:ext>
                  </a:extLst>
                </a:hlinkClick>
              </a:rPr>
              <a:t>Lucas </a:t>
            </a:r>
            <a:r>
              <a:rPr lang="es-ES" sz="2600" b="0" i="0" u="none" strike="noStrike" dirty="0" err="1">
                <a:effectLst/>
                <a:hlinkClick r:id="rId5">
                  <a:extLst>
                    <a:ext uri="{A12FA001-AC4F-418D-AE19-62706E023703}">
                      <ahyp:hlinkClr xmlns:ahyp="http://schemas.microsoft.com/office/drawing/2018/hyperlinkcolor" val="tx"/>
                    </a:ext>
                  </a:extLst>
                </a:hlinkClick>
              </a:rPr>
              <a:t>Cranach</a:t>
            </a:r>
            <a:r>
              <a:rPr lang="es-ES" sz="2600" b="0" i="0" dirty="0">
                <a:effectLst/>
              </a:rPr>
              <a:t> y su taller pintaron varias escenas semejantes a ésta. En cada una de ellas se representa el elector de </a:t>
            </a:r>
            <a:r>
              <a:rPr lang="es-ES" sz="2600" b="0" i="0" u="none" strike="noStrike" dirty="0">
                <a:effectLst/>
                <a:hlinkClick r:id="rId3">
                  <a:extLst>
                    <a:ext uri="{A12FA001-AC4F-418D-AE19-62706E023703}">
                      <ahyp:hlinkClr xmlns:ahyp="http://schemas.microsoft.com/office/drawing/2018/hyperlinkcolor" val="tx"/>
                    </a:ext>
                  </a:extLst>
                </a:hlinkClick>
              </a:rPr>
              <a:t>Sajonia</a:t>
            </a:r>
            <a:r>
              <a:rPr lang="es-ES" sz="2600" b="0" i="0" dirty="0">
                <a:effectLst/>
              </a:rPr>
              <a:t> en su posesión del Castillo de </a:t>
            </a:r>
            <a:r>
              <a:rPr lang="es-ES" sz="2600" b="0" i="0" u="none" strike="noStrike" dirty="0" err="1">
                <a:effectLst/>
                <a:hlinkClick r:id="rId2">
                  <a:extLst>
                    <a:ext uri="{A12FA001-AC4F-418D-AE19-62706E023703}">
                      <ahyp:hlinkClr xmlns:ahyp="http://schemas.microsoft.com/office/drawing/2018/hyperlinkcolor" val="tx"/>
                    </a:ext>
                  </a:extLst>
                </a:hlinkClick>
              </a:rPr>
              <a:t>Torgau</a:t>
            </a:r>
            <a:r>
              <a:rPr lang="es-ES" sz="2600" b="0" i="0" dirty="0">
                <a:effectLst/>
              </a:rPr>
              <a:t>, junto a diferentes gobernantes de la época. Los cuadros, posiblemente encargados por el elector Juan Federico para regalárselos a otros príncipes durante la década de 1540, se interpretan con un sentido político. En el que, por una parte, se muestra como Señor legítimo de su territorio y comprometido con la causa reformista, ya que </a:t>
            </a:r>
            <a:r>
              <a:rPr lang="es-ES" sz="2600" b="0" i="0" u="none" strike="noStrike" dirty="0" err="1">
                <a:effectLst/>
                <a:hlinkClick r:id="rId2">
                  <a:extLst>
                    <a:ext uri="{A12FA001-AC4F-418D-AE19-62706E023703}">
                      <ahyp:hlinkClr xmlns:ahyp="http://schemas.microsoft.com/office/drawing/2018/hyperlinkcolor" val="tx"/>
                    </a:ext>
                  </a:extLst>
                </a:hlinkClick>
              </a:rPr>
              <a:t>Torgau</a:t>
            </a:r>
            <a:r>
              <a:rPr lang="es-ES" sz="2600" b="0" i="0" dirty="0">
                <a:effectLst/>
              </a:rPr>
              <a:t> fue la primera iglesia protestante edificada </a:t>
            </a:r>
            <a:r>
              <a:rPr lang="es-ES" sz="2600" b="0" i="0" dirty="0" err="1">
                <a:effectLst/>
              </a:rPr>
              <a:t>ex-novo</a:t>
            </a:r>
            <a:r>
              <a:rPr lang="es-ES" sz="2600" b="0" i="0" dirty="0">
                <a:effectLst/>
              </a:rPr>
              <a:t>. Y, al mismo tiempo, la caza, sinónimo en la época de buen gobierno, alude a la necesaria colaboración entre los gobernantes para la paz.</a:t>
            </a:r>
          </a:p>
          <a:p>
            <a:pPr algn="l" fontAlgn="base"/>
            <a:r>
              <a:rPr lang="es-ES" sz="2600" b="0" i="0" dirty="0">
                <a:effectLst/>
              </a:rPr>
              <a:t>Firmado con el emblema de </a:t>
            </a:r>
            <a:r>
              <a:rPr lang="es-ES" sz="2600" b="0" i="0" u="none" strike="noStrike" dirty="0" err="1">
                <a:effectLst/>
                <a:hlinkClick r:id="rId5">
                  <a:extLst>
                    <a:ext uri="{A12FA001-AC4F-418D-AE19-62706E023703}">
                      <ahyp:hlinkClr xmlns:ahyp="http://schemas.microsoft.com/office/drawing/2018/hyperlinkcolor" val="tx"/>
                    </a:ext>
                  </a:extLst>
                </a:hlinkClick>
              </a:rPr>
              <a:t>Cranach</a:t>
            </a:r>
            <a:r>
              <a:rPr lang="es-ES" sz="2600" b="0" i="0" dirty="0">
                <a:effectLst/>
              </a:rPr>
              <a:t> y fechado.</a:t>
            </a:r>
          </a:p>
          <a:p>
            <a:endParaRPr lang="es-ES" dirty="0"/>
          </a:p>
        </p:txBody>
      </p:sp>
    </p:spTree>
    <p:extLst>
      <p:ext uri="{BB962C8B-B14F-4D97-AF65-F5344CB8AC3E}">
        <p14:creationId xmlns:p14="http://schemas.microsoft.com/office/powerpoint/2010/main" val="477293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1778772" cy="5869420"/>
          </a:xfrm>
        </p:spPr>
        <p:txBody>
          <a:bodyPr anchor="t">
            <a:normAutofit/>
          </a:bodyPr>
          <a:lstStyle/>
          <a:p>
            <a:r>
              <a:rPr lang="es-ES" sz="2800" dirty="0"/>
              <a:t>1545. Lucas </a:t>
            </a:r>
            <a:r>
              <a:rPr lang="es-ES" sz="2800" dirty="0" err="1"/>
              <a:t>Cranach</a:t>
            </a:r>
            <a:r>
              <a:rPr lang="es-ES" sz="2800" dirty="0"/>
              <a:t>. Cacería en el castillo de </a:t>
            </a:r>
            <a:r>
              <a:rPr lang="es-ES" sz="2800" dirty="0" err="1"/>
              <a:t>Torgau</a:t>
            </a:r>
            <a:r>
              <a:rPr lang="es-ES" sz="2800" dirty="0"/>
              <a:t> en honor de Fernando I. Museo del Prado.</a:t>
            </a:r>
          </a:p>
        </p:txBody>
      </p:sp>
      <p:pic>
        <p:nvPicPr>
          <p:cNvPr id="4" name="Imagen 3">
            <a:extLst>
              <a:ext uri="{FF2B5EF4-FFF2-40B4-BE49-F238E27FC236}">
                <a16:creationId xmlns:a16="http://schemas.microsoft.com/office/drawing/2014/main" id="{5B6053BC-CEEF-4E42-B1AA-7CE2C5E73F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5027" y="0"/>
            <a:ext cx="10246973"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8675E3A-213A-4DBC-881C-7FCE01ECEE7E}"/>
              </a:ext>
            </a:extLst>
          </p:cNvPr>
          <p:cNvSpPr>
            <a:spLocks noGrp="1"/>
          </p:cNvSpPr>
          <p:nvPr>
            <p:ph idx="1"/>
          </p:nvPr>
        </p:nvSpPr>
        <p:spPr>
          <a:xfrm>
            <a:off x="166255" y="138545"/>
            <a:ext cx="11582400" cy="6289964"/>
          </a:xfrm>
        </p:spPr>
        <p:txBody>
          <a:bodyPr>
            <a:normAutofit/>
          </a:bodyPr>
          <a:lstStyle/>
          <a:p>
            <a:pPr algn="l" fontAlgn="base"/>
            <a:r>
              <a:rPr lang="es-ES" sz="2400" b="0" i="0" dirty="0">
                <a:effectLst/>
              </a:rPr>
              <a:t>Entre los cazadores de esta escena puede verse a </a:t>
            </a:r>
            <a:r>
              <a:rPr lang="es-ES" sz="2400" b="0" i="0" u="none" strike="noStrike" dirty="0">
                <a:effectLst/>
                <a:hlinkClick r:id="rId2">
                  <a:extLst>
                    <a:ext uri="{A12FA001-AC4F-418D-AE19-62706E023703}">
                      <ahyp:hlinkClr xmlns:ahyp="http://schemas.microsoft.com/office/drawing/2018/hyperlinkcolor" val="tx"/>
                    </a:ext>
                  </a:extLst>
                </a:hlinkClick>
              </a:rPr>
              <a:t>Fernando I</a:t>
            </a:r>
            <a:r>
              <a:rPr lang="es-ES" sz="2400" b="0" i="0" dirty="0">
                <a:effectLst/>
              </a:rPr>
              <a:t>, rey de los romanos, a la izquierda del primer término, y al elector de </a:t>
            </a:r>
            <a:r>
              <a:rPr lang="es-ES" sz="2400" b="0" i="0" u="none" strike="noStrike" dirty="0">
                <a:effectLst/>
                <a:hlinkClick r:id="rId3">
                  <a:extLst>
                    <a:ext uri="{A12FA001-AC4F-418D-AE19-62706E023703}">
                      <ahyp:hlinkClr xmlns:ahyp="http://schemas.microsoft.com/office/drawing/2018/hyperlinkcolor" val="tx"/>
                    </a:ext>
                  </a:extLst>
                </a:hlinkClick>
              </a:rPr>
              <a:t>Sajonia</a:t>
            </a:r>
            <a:r>
              <a:rPr lang="es-ES" sz="2400" b="0" i="0" dirty="0">
                <a:effectLst/>
              </a:rPr>
              <a:t>, en el centro. Al otro lado del río, con una ballesta, aparece la mujer de este, Sibila de Cleves. </a:t>
            </a:r>
            <a:r>
              <a:rPr lang="es-ES" sz="2400" b="0" i="0" u="none" strike="noStrike" dirty="0">
                <a:solidFill>
                  <a:srgbClr val="0563C1"/>
                </a:solidFill>
                <a:effectLst/>
                <a:hlinkClick r:id="rId4">
                  <a:extLst>
                    <a:ext uri="{A12FA001-AC4F-418D-AE19-62706E023703}">
                      <ahyp:hlinkClr xmlns:ahyp="http://schemas.microsoft.com/office/drawing/2018/hyperlinkcolor" val="tx"/>
                    </a:ext>
                  </a:extLst>
                </a:hlinkClick>
              </a:rPr>
              <a:t>Lucas </a:t>
            </a:r>
            <a:r>
              <a:rPr lang="es-ES" sz="2400" b="0" i="0" u="none" strike="noStrike" dirty="0" err="1">
                <a:effectLst/>
                <a:hlinkClick r:id="rId4">
                  <a:extLst>
                    <a:ext uri="{A12FA001-AC4F-418D-AE19-62706E023703}">
                      <ahyp:hlinkClr xmlns:ahyp="http://schemas.microsoft.com/office/drawing/2018/hyperlinkcolor" val="tx"/>
                    </a:ext>
                  </a:extLst>
                </a:hlinkClick>
              </a:rPr>
              <a:t>Cranach</a:t>
            </a:r>
            <a:r>
              <a:rPr lang="es-ES" sz="2400" b="0" i="0" dirty="0">
                <a:effectLst/>
              </a:rPr>
              <a:t> y su taller pintaron varias escenas semejantes a ésta. En cada una de ellas se representa el elector de </a:t>
            </a:r>
            <a:r>
              <a:rPr lang="es-ES" sz="2400" b="0" i="0" u="none" strike="noStrike" dirty="0">
                <a:effectLst/>
                <a:hlinkClick r:id="rId3">
                  <a:extLst>
                    <a:ext uri="{A12FA001-AC4F-418D-AE19-62706E023703}">
                      <ahyp:hlinkClr xmlns:ahyp="http://schemas.microsoft.com/office/drawing/2018/hyperlinkcolor" val="tx"/>
                    </a:ext>
                  </a:extLst>
                </a:hlinkClick>
              </a:rPr>
              <a:t>Sajonia</a:t>
            </a:r>
            <a:r>
              <a:rPr lang="es-ES" sz="2400" b="0" i="0" dirty="0">
                <a:effectLst/>
              </a:rPr>
              <a:t> en su posesión del castillo de </a:t>
            </a:r>
            <a:r>
              <a:rPr lang="es-ES" sz="2400" b="0" i="0" dirty="0" err="1">
                <a:effectLst/>
              </a:rPr>
              <a:t>Hartenfels</a:t>
            </a:r>
            <a:r>
              <a:rPr lang="es-ES" sz="2400" b="0" i="0" dirty="0">
                <a:effectLst/>
              </a:rPr>
              <a:t> en </a:t>
            </a:r>
            <a:r>
              <a:rPr lang="es-ES" sz="2400" b="0" i="0" u="none" strike="noStrike" dirty="0" err="1">
                <a:effectLst/>
                <a:hlinkClick r:id="rId5">
                  <a:extLst>
                    <a:ext uri="{A12FA001-AC4F-418D-AE19-62706E023703}">
                      <ahyp:hlinkClr xmlns:ahyp="http://schemas.microsoft.com/office/drawing/2018/hyperlinkcolor" val="tx"/>
                    </a:ext>
                  </a:extLst>
                </a:hlinkClick>
              </a:rPr>
              <a:t>Torgau</a:t>
            </a:r>
            <a:r>
              <a:rPr lang="es-ES" sz="2400" b="0" i="0" dirty="0">
                <a:effectLst/>
              </a:rPr>
              <a:t> (</a:t>
            </a:r>
            <a:r>
              <a:rPr lang="es-ES" sz="2400" b="0" i="0" u="none" strike="noStrike" dirty="0">
                <a:effectLst/>
                <a:hlinkClick r:id="rId3">
                  <a:extLst>
                    <a:ext uri="{A12FA001-AC4F-418D-AE19-62706E023703}">
                      <ahyp:hlinkClr xmlns:ahyp="http://schemas.microsoft.com/office/drawing/2018/hyperlinkcolor" val="tx"/>
                    </a:ext>
                  </a:extLst>
                </a:hlinkClick>
              </a:rPr>
              <a:t>Sajonia</a:t>
            </a:r>
            <a:r>
              <a:rPr lang="es-ES" sz="2400" b="0" i="0" dirty="0">
                <a:effectLst/>
              </a:rPr>
              <a:t>), junto a diferentes gobernantes de la época.</a:t>
            </a:r>
          </a:p>
          <a:p>
            <a:pPr algn="l" fontAlgn="base"/>
            <a:r>
              <a:rPr lang="es-ES" sz="2400" b="0" i="0" dirty="0">
                <a:effectLst/>
              </a:rPr>
              <a:t>Los cuadros, posiblemente encargados por el elector Juan Federico para regalárselos a otros príncipes durante la década de 1540, se interpretan con un sentido político. En el que, por una parte, se muestra como Señor legítimo de su territorio y comprometido con la causa reformista, ya que </a:t>
            </a:r>
            <a:r>
              <a:rPr lang="es-ES" sz="2400" b="0" i="0" u="none" strike="noStrike" dirty="0" err="1">
                <a:effectLst/>
                <a:hlinkClick r:id="rId5">
                  <a:extLst>
                    <a:ext uri="{A12FA001-AC4F-418D-AE19-62706E023703}">
                      <ahyp:hlinkClr xmlns:ahyp="http://schemas.microsoft.com/office/drawing/2018/hyperlinkcolor" val="tx"/>
                    </a:ext>
                  </a:extLst>
                </a:hlinkClick>
              </a:rPr>
              <a:t>Torgau</a:t>
            </a:r>
            <a:r>
              <a:rPr lang="es-ES" sz="2400" b="0" i="0" dirty="0">
                <a:effectLst/>
              </a:rPr>
              <a:t> fue la primera iglesia protestante edificada </a:t>
            </a:r>
            <a:r>
              <a:rPr lang="es-ES" sz="2400" b="0" i="0" dirty="0" err="1">
                <a:effectLst/>
              </a:rPr>
              <a:t>ex-novo</a:t>
            </a:r>
            <a:r>
              <a:rPr lang="es-ES" sz="2400" b="0" i="0" dirty="0">
                <a:effectLst/>
              </a:rPr>
              <a:t>. Y, al mismo tiempo, la caza, sinónimo en la época de buen gobierno, alude a la necesaria colaboración entre los gobernantes para la paz.</a:t>
            </a:r>
          </a:p>
          <a:p>
            <a:pPr algn="l" fontAlgn="base"/>
            <a:r>
              <a:rPr lang="es-ES" sz="2400" b="0" i="0" u="none" strike="noStrike" dirty="0">
                <a:effectLst/>
                <a:hlinkClick r:id="rId2">
                  <a:extLst>
                    <a:ext uri="{A12FA001-AC4F-418D-AE19-62706E023703}">
                      <ahyp:hlinkClr xmlns:ahyp="http://schemas.microsoft.com/office/drawing/2018/hyperlinkcolor" val="tx"/>
                    </a:ext>
                  </a:extLst>
                </a:hlinkClick>
              </a:rPr>
              <a:t>Fernando I</a:t>
            </a:r>
            <a:r>
              <a:rPr lang="es-ES" sz="2400" b="0" i="0" dirty="0">
                <a:effectLst/>
              </a:rPr>
              <a:t>, defensor de la causa católica, lleva el collar de la </a:t>
            </a:r>
            <a:r>
              <a:rPr lang="es-ES" sz="2400" b="0" i="0" u="none" strike="noStrike" dirty="0">
                <a:effectLst/>
                <a:hlinkClick r:id="rId6">
                  <a:extLst>
                    <a:ext uri="{A12FA001-AC4F-418D-AE19-62706E023703}">
                      <ahyp:hlinkClr xmlns:ahyp="http://schemas.microsoft.com/office/drawing/2018/hyperlinkcolor" val="tx"/>
                    </a:ext>
                  </a:extLst>
                </a:hlinkClick>
              </a:rPr>
              <a:t>orden del Toisón de Oro</a:t>
            </a:r>
            <a:r>
              <a:rPr lang="es-ES" sz="2400" b="0" i="0" dirty="0">
                <a:effectLst/>
              </a:rPr>
              <a:t>. Perteneció a </a:t>
            </a:r>
            <a:r>
              <a:rPr lang="es-ES" sz="2400" b="0" i="0" u="none" strike="noStrike" dirty="0">
                <a:effectLst/>
                <a:hlinkClick r:id="rId7">
                  <a:extLst>
                    <a:ext uri="{A12FA001-AC4F-418D-AE19-62706E023703}">
                      <ahyp:hlinkClr xmlns:ahyp="http://schemas.microsoft.com/office/drawing/2018/hyperlinkcolor" val="tx"/>
                    </a:ext>
                  </a:extLst>
                </a:hlinkClick>
              </a:rPr>
              <a:t>Isabel de Farnesio</a:t>
            </a:r>
            <a:r>
              <a:rPr lang="es-ES" sz="2400" b="0" i="0" dirty="0">
                <a:effectLst/>
              </a:rPr>
              <a:t> (1692-1766) cuyo símbolo, la flor de lis, aparece en la esquina inferior derecha.</a:t>
            </a:r>
          </a:p>
          <a:p>
            <a:endParaRPr lang="es-ES" dirty="0"/>
          </a:p>
        </p:txBody>
      </p:sp>
    </p:spTree>
    <p:extLst>
      <p:ext uri="{BB962C8B-B14F-4D97-AF65-F5344CB8AC3E}">
        <p14:creationId xmlns:p14="http://schemas.microsoft.com/office/powerpoint/2010/main" val="281639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es-ES" sz="2800" dirty="0"/>
              <a:t>1550. Lucas </a:t>
            </a:r>
            <a:r>
              <a:rPr lang="es-ES" sz="2800" dirty="0" err="1"/>
              <a:t>Cranach</a:t>
            </a:r>
            <a:r>
              <a:rPr lang="es-ES" sz="2800" dirty="0"/>
              <a:t>. Autorretrato.</a:t>
            </a:r>
          </a:p>
        </p:txBody>
      </p:sp>
      <p:pic>
        <p:nvPicPr>
          <p:cNvPr id="4" name="Imagen 3">
            <a:extLst>
              <a:ext uri="{FF2B5EF4-FFF2-40B4-BE49-F238E27FC236}">
                <a16:creationId xmlns:a16="http://schemas.microsoft.com/office/drawing/2014/main" id="{63F0C766-3453-4E58-9EEF-A360EE666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829" y="0"/>
            <a:ext cx="5220171"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0909" cy="5869420"/>
          </a:xfrm>
        </p:spPr>
        <p:txBody>
          <a:bodyPr anchor="t">
            <a:normAutofit/>
          </a:bodyPr>
          <a:lstStyle/>
          <a:p>
            <a:r>
              <a:rPr lang="es-ES" sz="2800" dirty="0"/>
              <a:t>Lucas </a:t>
            </a:r>
            <a:r>
              <a:rPr lang="es-ES" sz="2800" dirty="0" err="1"/>
              <a:t>Cranach</a:t>
            </a:r>
            <a:r>
              <a:rPr lang="es-ES" sz="2800" dirty="0"/>
              <a:t>. Descanso en la huida a Egipto.</a:t>
            </a:r>
          </a:p>
        </p:txBody>
      </p:sp>
      <p:pic>
        <p:nvPicPr>
          <p:cNvPr id="4" name="Imagen 3">
            <a:extLst>
              <a:ext uri="{FF2B5EF4-FFF2-40B4-BE49-F238E27FC236}">
                <a16:creationId xmlns:a16="http://schemas.microsoft.com/office/drawing/2014/main" id="{C0543237-C1B0-476C-B49F-387D67B60C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894" y="0"/>
            <a:ext cx="4983106"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66816" cy="5869420"/>
          </a:xfrm>
        </p:spPr>
        <p:txBody>
          <a:bodyPr anchor="t">
            <a:normAutofit/>
          </a:bodyPr>
          <a:lstStyle/>
          <a:p>
            <a:r>
              <a:rPr lang="es-ES" sz="2800" dirty="0"/>
              <a:t>Lucas </a:t>
            </a:r>
            <a:r>
              <a:rPr lang="es-ES" sz="2800" dirty="0" err="1"/>
              <a:t>Cranach</a:t>
            </a:r>
            <a:r>
              <a:rPr lang="es-ES" sz="2800" dirty="0"/>
              <a:t>. El niño Dios con San Juan Bautista. Museo Soumaya.</a:t>
            </a:r>
          </a:p>
        </p:txBody>
      </p:sp>
      <p:pic>
        <p:nvPicPr>
          <p:cNvPr id="4" name="Imagen 3">
            <a:extLst>
              <a:ext uri="{FF2B5EF4-FFF2-40B4-BE49-F238E27FC236}">
                <a16:creationId xmlns:a16="http://schemas.microsoft.com/office/drawing/2014/main" id="{7418BA88-431B-4C57-8DD2-D9A64EB37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434" y="0"/>
            <a:ext cx="4212566"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7507" cy="5869420"/>
          </a:xfrm>
        </p:spPr>
        <p:txBody>
          <a:bodyPr anchor="t">
            <a:normAutofit/>
          </a:bodyPr>
          <a:lstStyle/>
          <a:p>
            <a:r>
              <a:rPr lang="es-ES" sz="2800" dirty="0"/>
              <a:t>Lucas </a:t>
            </a:r>
            <a:r>
              <a:rPr lang="es-ES" sz="2800" dirty="0" err="1"/>
              <a:t>Cranach</a:t>
            </a:r>
            <a:r>
              <a:rPr lang="es-ES" sz="2800" dirty="0"/>
              <a:t>. Grabado. Anticristo.</a:t>
            </a:r>
          </a:p>
        </p:txBody>
      </p:sp>
      <p:pic>
        <p:nvPicPr>
          <p:cNvPr id="4" name="Imagen 3">
            <a:extLst>
              <a:ext uri="{FF2B5EF4-FFF2-40B4-BE49-F238E27FC236}">
                <a16:creationId xmlns:a16="http://schemas.microsoft.com/office/drawing/2014/main" id="{868A39D1-C1A8-4E95-94E9-DF3428A54D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125" y="0"/>
            <a:ext cx="5021876"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dirty="0"/>
              <a:t>Lucas </a:t>
            </a:r>
            <a:r>
              <a:rPr lang="es-ES" sz="2800" dirty="0" err="1"/>
              <a:t>Cranach</a:t>
            </a:r>
            <a:r>
              <a:rPr lang="es-ES" sz="2800" dirty="0"/>
              <a:t>. Judit.</a:t>
            </a:r>
          </a:p>
        </p:txBody>
      </p:sp>
      <p:pic>
        <p:nvPicPr>
          <p:cNvPr id="4" name="Imagen 3">
            <a:extLst>
              <a:ext uri="{FF2B5EF4-FFF2-40B4-BE49-F238E27FC236}">
                <a16:creationId xmlns:a16="http://schemas.microsoft.com/office/drawing/2014/main" id="{7563C054-B007-4042-BBAA-5C2D8B61E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0"/>
            <a:ext cx="4876800" cy="6772656"/>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073" cy="5869420"/>
          </a:xfrm>
        </p:spPr>
        <p:txBody>
          <a:bodyPr anchor="t">
            <a:normAutofit/>
          </a:bodyPr>
          <a:lstStyle/>
          <a:p>
            <a:r>
              <a:rPr lang="es-ES" sz="2800" dirty="0"/>
              <a:t>Lucas </a:t>
            </a:r>
            <a:r>
              <a:rPr lang="es-ES" sz="2800" dirty="0" err="1"/>
              <a:t>Cranach</a:t>
            </a:r>
            <a:r>
              <a:rPr lang="es-ES" sz="2800" dirty="0"/>
              <a:t>. Princesa sajona.</a:t>
            </a:r>
          </a:p>
        </p:txBody>
      </p:sp>
      <p:pic>
        <p:nvPicPr>
          <p:cNvPr id="5" name="Imagen 4">
            <a:extLst>
              <a:ext uri="{FF2B5EF4-FFF2-40B4-BE49-F238E27FC236}">
                <a16:creationId xmlns:a16="http://schemas.microsoft.com/office/drawing/2014/main" id="{3C12B714-9B3D-4DFC-BF21-6D79F10FE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421" y="0"/>
            <a:ext cx="5019579" cy="6858000"/>
          </a:xfrm>
          <a:prstGeom prst="rect">
            <a:avLst/>
          </a:prstGeom>
        </p:spPr>
      </p:pic>
    </p:spTree>
    <p:extLst>
      <p:ext uri="{BB962C8B-B14F-4D97-AF65-F5344CB8AC3E}">
        <p14:creationId xmlns:p14="http://schemas.microsoft.com/office/powerpoint/2010/main" val="1865671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Lucas </a:t>
            </a:r>
            <a:r>
              <a:rPr lang="es-ES" sz="2800" dirty="0" err="1"/>
              <a:t>Cranach</a:t>
            </a:r>
            <a:r>
              <a:rPr lang="es-ES" sz="2800" dirty="0"/>
              <a:t>. Retablo en la iglesia de san Wolfgang, </a:t>
            </a:r>
            <a:r>
              <a:rPr lang="es-ES" sz="2800" dirty="0" err="1"/>
              <a:t>Schneeberg</a:t>
            </a:r>
            <a:r>
              <a:rPr lang="es-ES" sz="2800" dirty="0"/>
              <a:t>.</a:t>
            </a:r>
          </a:p>
        </p:txBody>
      </p:sp>
      <p:pic>
        <p:nvPicPr>
          <p:cNvPr id="4" name="Imagen 3">
            <a:extLst>
              <a:ext uri="{FF2B5EF4-FFF2-40B4-BE49-F238E27FC236}">
                <a16:creationId xmlns:a16="http://schemas.microsoft.com/office/drawing/2014/main" id="{47C700ED-41D2-4E29-83F6-7F2B5195E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953" y="0"/>
            <a:ext cx="8506047" cy="6858000"/>
          </a:xfrm>
          <a:prstGeom prst="rect">
            <a:avLst/>
          </a:prstGeom>
        </p:spPr>
      </p:pic>
    </p:spTree>
    <p:extLst>
      <p:ext uri="{BB962C8B-B14F-4D97-AF65-F5344CB8AC3E}">
        <p14:creationId xmlns:p14="http://schemas.microsoft.com/office/powerpoint/2010/main" val="2653834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Lucas </a:t>
            </a:r>
            <a:r>
              <a:rPr lang="es-ES" sz="2800" dirty="0" err="1"/>
              <a:t>Cranach</a:t>
            </a:r>
            <a:r>
              <a:rPr lang="es-ES" sz="2800" dirty="0"/>
              <a:t>. Retrato de Catalina de Bora.</a:t>
            </a:r>
          </a:p>
        </p:txBody>
      </p:sp>
      <p:pic>
        <p:nvPicPr>
          <p:cNvPr id="4" name="Imagen 3">
            <a:extLst>
              <a:ext uri="{FF2B5EF4-FFF2-40B4-BE49-F238E27FC236}">
                <a16:creationId xmlns:a16="http://schemas.microsoft.com/office/drawing/2014/main" id="{A81E298A-6BB1-4832-B11E-1E102FE3C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3864553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Lucas </a:t>
            </a:r>
            <a:r>
              <a:rPr lang="es-ES" sz="2800" dirty="0" err="1"/>
              <a:t>Cranach</a:t>
            </a:r>
            <a:r>
              <a:rPr lang="es-ES" sz="2800" dirty="0"/>
              <a:t>. Retrato de Johannes </a:t>
            </a:r>
            <a:r>
              <a:rPr lang="es-ES" sz="2800" dirty="0" err="1"/>
              <a:t>Cuspinian</a:t>
            </a:r>
            <a:r>
              <a:rPr lang="es-ES" sz="2800" dirty="0"/>
              <a:t>.</a:t>
            </a:r>
          </a:p>
        </p:txBody>
      </p:sp>
      <p:pic>
        <p:nvPicPr>
          <p:cNvPr id="4" name="Imagen 3">
            <a:extLst>
              <a:ext uri="{FF2B5EF4-FFF2-40B4-BE49-F238E27FC236}">
                <a16:creationId xmlns:a16="http://schemas.microsoft.com/office/drawing/2014/main" id="{275C4242-3E16-4549-89AB-78A6A9C77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8859" y="0"/>
            <a:ext cx="5113141" cy="6858000"/>
          </a:xfrm>
          <a:prstGeom prst="rect">
            <a:avLst/>
          </a:prstGeom>
        </p:spPr>
      </p:pic>
    </p:spTree>
    <p:extLst>
      <p:ext uri="{BB962C8B-B14F-4D97-AF65-F5344CB8AC3E}">
        <p14:creationId xmlns:p14="http://schemas.microsoft.com/office/powerpoint/2010/main" val="39947903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0291" cy="5869420"/>
          </a:xfrm>
        </p:spPr>
        <p:txBody>
          <a:bodyPr anchor="t">
            <a:normAutofit/>
          </a:bodyPr>
          <a:lstStyle/>
          <a:p>
            <a:r>
              <a:rPr lang="es-ES" sz="2800" dirty="0"/>
              <a:t>Lucas </a:t>
            </a:r>
            <a:r>
              <a:rPr lang="es-ES" sz="2800" dirty="0" err="1"/>
              <a:t>Cranach</a:t>
            </a:r>
            <a:r>
              <a:rPr lang="es-ES" sz="2800" dirty="0"/>
              <a:t>. Retrato de Juan Federico el Magnánimo, príncipe elector de Sajonia.</a:t>
            </a:r>
          </a:p>
        </p:txBody>
      </p:sp>
      <p:pic>
        <p:nvPicPr>
          <p:cNvPr id="4" name="Imagen 3">
            <a:extLst>
              <a:ext uri="{FF2B5EF4-FFF2-40B4-BE49-F238E27FC236}">
                <a16:creationId xmlns:a16="http://schemas.microsoft.com/office/drawing/2014/main" id="{692F8F57-C1C0-4D3E-B53C-E8F661C87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762" y="0"/>
            <a:ext cx="4677238" cy="6858000"/>
          </a:xfrm>
          <a:prstGeom prst="rect">
            <a:avLst/>
          </a:prstGeom>
        </p:spPr>
      </p:pic>
    </p:spTree>
    <p:extLst>
      <p:ext uri="{BB962C8B-B14F-4D97-AF65-F5344CB8AC3E}">
        <p14:creationId xmlns:p14="http://schemas.microsoft.com/office/powerpoint/2010/main" val="1183946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3309" cy="5869420"/>
          </a:xfrm>
        </p:spPr>
        <p:txBody>
          <a:bodyPr anchor="t">
            <a:normAutofit/>
          </a:bodyPr>
          <a:lstStyle/>
          <a:p>
            <a:r>
              <a:rPr lang="es-ES" sz="2800" dirty="0"/>
              <a:t>Lucas </a:t>
            </a:r>
            <a:r>
              <a:rPr lang="es-ES" sz="2800" dirty="0" err="1"/>
              <a:t>Cranach</a:t>
            </a:r>
            <a:r>
              <a:rPr lang="es-ES" sz="2800" dirty="0"/>
              <a:t>. Retrato de Philipp Melanchthon.</a:t>
            </a:r>
          </a:p>
        </p:txBody>
      </p:sp>
      <p:pic>
        <p:nvPicPr>
          <p:cNvPr id="4" name="Imagen 3">
            <a:extLst>
              <a:ext uri="{FF2B5EF4-FFF2-40B4-BE49-F238E27FC236}">
                <a16:creationId xmlns:a16="http://schemas.microsoft.com/office/drawing/2014/main" id="{DC2992D5-59BC-461F-A06C-18C4A92DF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9368" y="0"/>
            <a:ext cx="4812632" cy="6858000"/>
          </a:xfrm>
          <a:prstGeom prst="rect">
            <a:avLst/>
          </a:prstGeom>
        </p:spPr>
      </p:pic>
    </p:spTree>
    <p:extLst>
      <p:ext uri="{BB962C8B-B14F-4D97-AF65-F5344CB8AC3E}">
        <p14:creationId xmlns:p14="http://schemas.microsoft.com/office/powerpoint/2010/main" val="1909623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s-ES" sz="2800" dirty="0"/>
              <a:t>Lucas </a:t>
            </a:r>
            <a:r>
              <a:rPr lang="es-ES" sz="2800" dirty="0" err="1"/>
              <a:t>Cranach</a:t>
            </a:r>
            <a:r>
              <a:rPr lang="es-ES" sz="2800" dirty="0"/>
              <a:t>. Salomé. </a:t>
            </a:r>
            <a:r>
              <a:rPr lang="es-ES" sz="2800" dirty="0" err="1"/>
              <a:t>Museu</a:t>
            </a:r>
            <a:r>
              <a:rPr lang="es-ES" sz="2800" dirty="0"/>
              <a:t> Nacional de Arte </a:t>
            </a:r>
            <a:r>
              <a:rPr lang="es-ES" sz="2800" dirty="0" err="1"/>
              <a:t>Antiga</a:t>
            </a:r>
            <a:r>
              <a:rPr lang="es-ES" sz="2800" dirty="0"/>
              <a:t>.</a:t>
            </a:r>
          </a:p>
        </p:txBody>
      </p:sp>
      <p:pic>
        <p:nvPicPr>
          <p:cNvPr id="4" name="Imagen 3">
            <a:extLst>
              <a:ext uri="{FF2B5EF4-FFF2-40B4-BE49-F238E27FC236}">
                <a16:creationId xmlns:a16="http://schemas.microsoft.com/office/drawing/2014/main" id="{55C9F9C1-365F-4F6B-B7CA-1959D442A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898" y="0"/>
            <a:ext cx="5384102" cy="6858000"/>
          </a:xfrm>
          <a:prstGeom prst="rect">
            <a:avLst/>
          </a:prstGeom>
        </p:spPr>
      </p:pic>
    </p:spTree>
    <p:extLst>
      <p:ext uri="{BB962C8B-B14F-4D97-AF65-F5344CB8AC3E}">
        <p14:creationId xmlns:p14="http://schemas.microsoft.com/office/powerpoint/2010/main" val="1111790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Lucas </a:t>
            </a:r>
            <a:r>
              <a:rPr lang="es-ES" sz="2800" dirty="0" err="1"/>
              <a:t>Cranach</a:t>
            </a:r>
            <a:r>
              <a:rPr lang="es-ES" sz="2800" dirty="0"/>
              <a:t>. Salomé. Bob Jones </a:t>
            </a:r>
            <a:r>
              <a:rPr lang="es-ES" sz="2800" dirty="0" err="1"/>
              <a:t>University</a:t>
            </a:r>
            <a:r>
              <a:rPr lang="es-ES" sz="2800" dirty="0"/>
              <a:t> Museum &amp; Gallery</a:t>
            </a:r>
          </a:p>
        </p:txBody>
      </p:sp>
      <p:pic>
        <p:nvPicPr>
          <p:cNvPr id="4" name="Imagen 3">
            <a:extLst>
              <a:ext uri="{FF2B5EF4-FFF2-40B4-BE49-F238E27FC236}">
                <a16:creationId xmlns:a16="http://schemas.microsoft.com/office/drawing/2014/main" id="{71A22C8A-1EAC-4785-A490-8F5767966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181" y="0"/>
            <a:ext cx="4151819" cy="6851073"/>
          </a:xfrm>
          <a:prstGeom prst="rect">
            <a:avLst/>
          </a:prstGeom>
        </p:spPr>
      </p:pic>
    </p:spTree>
    <p:extLst>
      <p:ext uri="{BB962C8B-B14F-4D97-AF65-F5344CB8AC3E}">
        <p14:creationId xmlns:p14="http://schemas.microsoft.com/office/powerpoint/2010/main" val="2229138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79411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4624</Words>
  <Application>Microsoft Office PowerPoint</Application>
  <PresentationFormat>Panorámica</PresentationFormat>
  <Paragraphs>65</Paragraphs>
  <Slides>48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48</vt:i4>
      </vt:variant>
    </vt:vector>
  </HeadingPairs>
  <TitlesOfParts>
    <vt:vector size="56" baseType="lpstr">
      <vt:lpstr>Alegreya Sans</vt:lpstr>
      <vt:lpstr>Arial</vt:lpstr>
      <vt:lpstr>Calibri</vt:lpstr>
      <vt:lpstr>Calibri Light</vt:lpstr>
      <vt:lpstr>Hoefler Text A</vt:lpstr>
      <vt:lpstr>IBM Plex Serif</vt:lpstr>
      <vt:lpstr>polaris</vt:lpstr>
      <vt:lpstr>Tema de Office</vt:lpstr>
      <vt:lpstr>Lucas Cranach  1472 - 1553</vt:lpstr>
      <vt:lpstr>Presentación de PowerPoint</vt:lpstr>
      <vt:lpstr>Presentación de PowerPoint</vt:lpstr>
      <vt:lpstr>Presentación de PowerPoint</vt:lpstr>
      <vt:lpstr>1503. Lucas Cranach. Crucifixión.</vt:lpstr>
      <vt:lpstr>1509. Lucas Cranach. Venus y Cupido. Museo del Hermitage, San Petersburgo</vt:lpstr>
      <vt:lpstr>1510. Lucas Cranach. Virgen con niño y uvas. Museo Thyssen-Bornemisza, Madrid. Lucas Cranach, el Viejo fue una de las figuras artísticas más importantes del siglo XVI en Alemania junto con Alberto Durero. Tomó el nombre de su ciudad natal Kronach, donde se formó en el taller familiar. Trabajó para el Emperador Maximiliano y viajó a los Países Bajos, estancia que influyó en su estilo suavizando las formas de sus personajes. Se dedicó al género del retrato, a la pintura religiosa y al grabado y estuvo ligado a las ideas de la Reforma, no obstante también trabajó para la clientela católica. Se trasladó a diferentes ciudades de Alemania y Austria como Viena, Wittenberg, Augsburgo, Innsbruck y finalmente Weimar, dónde murió, para ejecutar los encargos de sus clientes más distinguidos. En esta obra Cranach nos presenta en primer término a la Virgen con un ligero esfumado reflejo de la influencia italiana. Sin embargo el estilo que caracterizará a Cranach, difiere mucho del arte italiano pues creó un prototipo femenino, inconfundible en el renacimiento alemán. Aquí el Niño está sentado sobre el regazo de María y sorprende por lo poco agraciado de su rostro. Toma una uva del racimo que sostiene su madre, fruta que se ha relacionado con la Eucaristía y con su papel de redentor. Como fondo, el pintor ha elegido un bosque con una fortaleza a la derecha, en cuyo camino se aprecia una figura, que se ha identificado con san José. Este edificio y el pino del lado izquierdo son elementos recurrentes en sus composiciones religiosas. En esta tabla destaca la minuciosidad con que esta resuelto el paisaje, en contraste con la monumentalidad de las figuras. El óleo está firmado en el paramento situado tras la Virgen con su característica serpiente alada.</vt:lpstr>
      <vt:lpstr>1514. Lucas Cranach. San Cristóbal. Museo Thyssen-Bornemisza, Madrid. (Parte de un retablo, ala exterior izquierda). Lucas Cranach, el Viejo, fue una de las figuras más representativas del Renacimiento alemán junto con Alberto Durero. Seguidor de las ideas de la Reforma, supo mantener una clientela católica y en su producción se registran tanto obras religiosas como retratos y grabados. Estas cuatro tablas formarían parte de un tríptico, cuya imagen central no se ha conservado. En el ala exterior izquierda se representa a san Cristóbal con el Niño sentado en sus hombros y un tronco de árbol que le sirve para vadear el río. En la voleta derecha san Jorge aparece vestido con armadura y apoyado sobre el dragón al que ha derrotado. Ambos santos miran al espectador, captando así su atención. En la tabla interior izquierda se representa a santa Isabel leyendo con el duque Jorge de Sajonia en la parte inferior; mientras que en el soporte derecho se incorpora a la derecha santa Ana con las manos cruzadas sobre el pecho, con la duquesa Bárbara de Sajonia. Ambos donantes aparecen arrodillados y con las manos en posición de oración y sus figuras se recortan sobre el fondo oscuro del muro que les separa de las figuras sagradas. Isolde Lübbeke consideró que la notable diferencia de proporción entre los duques y las santas se debía a una decisión del propio comitente. Las obras se han fechado con posterioridad al viaje de Cranach a los Países Bajos, por el modelado de las figuras así como por la composición.</vt:lpstr>
      <vt:lpstr>1514. Lucas Cranach. Santa Isabel con donante. Museo Thyssen-Bornemisza, Madrid. (Parte de un retablo, ala interior izquierda).</vt:lpstr>
      <vt:lpstr>1514. Lucas Cranach. San Jorge. Museo Thyssen-Bornemisza, Madrid. (Parte de un retablo, ala exterior derecha). (Deposito en el MNAC)</vt:lpstr>
      <vt:lpstr>1514. Lucas Cranach. Santa Ana con donante. Museo Thyssen-Bornemisza, Madrid.v (Parte de un retablo, ala interior derecha).</vt:lpstr>
      <vt:lpstr>Presentación de PowerPoint</vt:lpstr>
      <vt:lpstr>1515. Lucas Cranach. San Jerónimo.</vt:lpstr>
      <vt:lpstr>1526. Lucas Cranach. Salomé. Museo de Bellas Artes, Budapest. La composición de la pintura es similar a la primera versión de Salomé en el Museo Nacional de Arte Antiguo portugués. La principal diferencia es la ropa que viste la joven. Es un vestido a la moda alemana de la época, de color rojo oscuro con mangas acuchilladas bajo las que asoman las blancas de la camisa, con amplio escote rectangular velado por la fina camisa y bordados florales decorativos a lo largo de las cintas y puños de las mangas y el borde del escote. Luce un collar de piedras preciosas y una perla colgando y una cadena de oro de dos vueltas. Hay un accesorio inusual en la cabeza de Salomé: una corona de bodas montada sobre el cabello recogido con una cinta negra. Cranach utilizó un adorno similar en dos retratos supervivientes de la princesa Sibila de 1525 (en una colección privada) y de 1526 (en el Museo de Bellas Artes de Budapest). Tal vez para enfatizar la juventud de la muchacha, que además sonríe, hay una evidente desproporción con la cabeza, aquí muy grande, en la bandeja. </vt:lpstr>
      <vt:lpstr>1528. Lucas Cranach. El Juicio de Paris. Museo de Bellas Artes, Basilea.</vt:lpstr>
      <vt:lpstr>1528. Lucas Cranach. El Juicio de Paris. Museo Metropolitano de Arte, Nueva York.</vt:lpstr>
      <vt:lpstr>1529. Lucas Cranach. Retrato de Martín Lutero. Galería Uffizi.</vt:lpstr>
      <vt:lpstr>1530. Lucas Cranach. Salomé. Museo de Bellas Artes, Budapest. Esta pintura se conoce como Salomé Esterhazy; el nombre proviene de la colección Esterhazy, donde se encontraba la pintura antes de 1871. Esta es la segunda versión de Salomé que se encuentra en Museo de Bellas Artes de Budapest. Su composición no difiere de las versiones anteriores, pero Cranach introdujo aquí un nuevo elemento: una abertura rectangular a un paisaje de fondo en el lado izquierdo del cuadro.  El vestido de la joven es incluso más rico que en las versiones anteriores, luciendo un suntuoso vestido con un corpiño de color dorado brocado, las mangas muy decorativas con una abertura por donde asoman ahuecadas las de la camisa. Lleva un sombrero rojo con plumas de avestruz en la cabeza sobre una redecilla con perlas. La gargantilla de perlas y piedras preciosas y collares son una versión todavía más espléndida de la anterior versión. Según Waldemar Łysiak, la "Salomé Esterhazy es un ejemplo perfecto de "manierismo sajón". Dibujo nítido, dureza gótica de formas, desproporcionalidad, líneas espirales de contornos y detalles, finalmente un pequeño paisaje del Danubio y unificando toda la cromática con bellas soluciones por momentos".​ Su rostro de cutis delicado sonríe, pero con menos malicia que la versión anterior de 1526. </vt:lpstr>
      <vt:lpstr>1530. Lucas Cranach. El Juicio de Paris. Staatliche Kunsthalle de Karlsruhe.</vt:lpstr>
      <vt:lpstr>1532. Lucas Cranach. Venus desnuda. Städelsches Kunstinstitut, Frankfurt.   Se trata de uno de los retratos eróticos más famosos de Cranach.  La diosa del amor incita al espectador con un sensual movimiento de torso y una larga gasa transparente que lejos de ocultar su pubis lo resalta.  Es una de las pocas veces en las que Cranach pinta a Venus sola, sin su hijo Cupido.  El pintor renacentista los suele representar juntos en escenas mitológicas, pero en esta ocasión, la soledad de la diosa implica que no hay lugar para el juego entre el despreocupado Cupido, mensajero e iniciador del amor, y la sobria profundidad de su madre. </vt:lpstr>
      <vt:lpstr>1533. Lucas Cranach. Juan Federico el Magnánimo, elector de Sajonia. Museo del Prado.</vt:lpstr>
      <vt:lpstr>Presentación de PowerPoint</vt:lpstr>
      <vt:lpstr>Presentación de PowerPoint</vt:lpstr>
      <vt:lpstr>1533. Lucas Cranach. Retrato de Carlos V. Museo Thyssen-Bornemisza, Madrid. Lucas Cranach es uno de los más destacados representantes del Renacimiento alemán, junto con Alberto Durero. En su producción destacan los retratos, cuyo número se incrementó considerablemente tras su nombramiento como pintor de corte en Wittenberg. Cranach realizó varios retratos del emperador Carlos V, el primero de ellos con tan sólo ocho años, cuando era archiduque en la corte de Margarita de Austria. En el retrato que nos ocupa, el emperador se nos muestra de busto sobre un fondo verde, en el que se dibuja su figura. El rostro no aparece idealizado sino que reproduce con detalle los rasgos fisionómicos característicos del personaje como la mandíbula prominente y el labio inferior abultado. El único elemento que hace referencia a la condición real de Carlos V es el toisón de oro, que pende de su collar.</vt:lpstr>
      <vt:lpstr>1534. Lucas Cranach. La ninfa de la fuente. Museo Thyssen-Bornemisza, Madrid.</vt:lpstr>
      <vt:lpstr>Presentación de PowerPoint</vt:lpstr>
      <vt:lpstr>1534. Lucas Cranach. Lucrecia. Museo de Artes, Bilbao. El cuadro es una obra original autógrafa de Lucas Cranach el Viejo sin intervención de su taller. Recoge un tema profano –propio del fervor humanista de la corte y la aristocracia por los temas clásicos–, que sirve a Cranach como pretexto para pintar uno de los más bellos desnudos de toda su producción. Es uno de los temas predilectos del pintor, del que llegó a ejecutar, solo o con ayuda de su taller, más de sesenta versiones. Recortada sobre un fondo oscuro aparece la figura femenina de Lucrecia, representada con la meticulosidad técnica característica del maestro alemán, semidesnuda y en tres cuartos. Le adornan el rico aderezo del cuello y el collar de eslabones que cuelga sobre el pecho, objetos propios de su nobleza, que, junto a la empuñadura de la daga que lleva en la mano derecha, muestran una elaborada ejecución en la representación del trabajo de orfebrería. Sin otros elementos decorativos ni paisaje al fondo, toda la atención se concentra en el personaje de Lucrecia y en la belleza pálida de su anatomía, que Cranach resalta por un potente haz de luz. A las cualidades táctiles de estos elementos se suman las del manto de terciopelo granate con el que se cubre parcialmente y otras mucho más sutiles, como las del cabello o el fino velo que sirve a Cranach para resaltar la sensualidad del desnudo y posicionar los brazos y las manos. El dibujo magistral, las formas redondeadas y el ritmo ondulante de la silueta con el que Cranach encaja la composición obligan a recorrer con la mirada toda la figura hasta detenerse en la belleza fascinante del rostro y en la expresión ensoñadora de la heroína a punto de morir. Todo ello hace de esta obra una de las más bellas, exquisitas y refinadas en la prolífica carrera de Lucas Cranach el Viejo.</vt:lpstr>
      <vt:lpstr>1536. Lucas Cranach. La Virgen con el Niño, san Juan y ángeles. Museo del Prado.</vt:lpstr>
      <vt:lpstr>Presentación de PowerPoint</vt:lpstr>
      <vt:lpstr>1538. Lucas Cranach. Calvario. Museo de Bellas Artes, Sevilla. Este Calvario de Lucas Cranach adquiere una especial significación dentro de los fondos del museo, tanto por su excepcional calidad como por la escasa representación de la pintura renacentista alemana en las colecciones españolas. El centro de la composición está ocupado por la representación de Jesús crucificado y a ambos lados, simétricos y oblicuos, casi de perfil, las figuras del buen y el mal ladrón, Dimas y Gestas respectivamente. Jesucristo se representa en el momento de la expiración, cuando alzando la mirada al Padre pronuncia la frase: "Padre, en tus manos encomiendo mi Espíritu", que aparece escrita en alemán en la parte superior de la pintura ("Vater in dein hendt befil ich mein gaist"). Las tres cabezas tienen una profunda expresión dramática y están ejecutadas con maestría extraordinaria. En la parte inferior aparece el centurión a caballo, vestido a la moda germana de la época en que se realizó la pintura, lo que supone un anacronismo. De sus labios sale la siguiente frase escrita en alemán: "Verdaderamente este hombre era el hijo de Dios" ("Warlich diser mensch ist gotes sun gewest"). El fondo aparece dividido por un horizonte bajo, entre un cielo que se muestra totalmente oscurecido y un paisaje árido con la representación de la ciudad de Jerusalén en la lejanía. La pintura muestra su estilo de madurez, de superficies lisas y brillantes, pulidas como esmaltes, en las que sobre fondos oscuros se recortan las figuras con nítidos contornos. En primer plano, en la roca grande de la derecha, está la firma con el dragón que le fuera otorgado como blasón y fechada en 1538. </vt:lpstr>
      <vt:lpstr>1544. Lucas Cranach. Cacería en el castillo de Torgau en honor de Carlos V.  Museo del Prado.</vt:lpstr>
      <vt:lpstr>Presentación de PowerPoint</vt:lpstr>
      <vt:lpstr>1545. Lucas Cranach. Cacería en el castillo de Torgau en honor de Fernando I. Museo del Prado.</vt:lpstr>
      <vt:lpstr>Presentación de PowerPoint</vt:lpstr>
      <vt:lpstr>1550. Lucas Cranach. Autorretrato.</vt:lpstr>
      <vt:lpstr>Lucas Cranach. Descanso en la huida a Egipto.</vt:lpstr>
      <vt:lpstr>Lucas Cranach. El niño Dios con San Juan Bautista. Museo Soumaya.</vt:lpstr>
      <vt:lpstr>Lucas Cranach. Grabado. Anticristo.</vt:lpstr>
      <vt:lpstr>Lucas Cranach. Judit.</vt:lpstr>
      <vt:lpstr>Lucas Cranach. Princesa sajona.</vt:lpstr>
      <vt:lpstr>Lucas Cranach. Retablo en la iglesia de san Wolfgang, Schneeberg.</vt:lpstr>
      <vt:lpstr>Lucas Cranach. Retrato de Catalina de Bora.</vt:lpstr>
      <vt:lpstr>Lucas Cranach. Retrato de Johannes Cuspinian.</vt:lpstr>
      <vt:lpstr>Lucas Cranach. Retrato de Juan Federico el Magnánimo, príncipe elector de Sajonia.</vt:lpstr>
      <vt:lpstr>Lucas Cranach. Retrato de Philipp Melanchthon.</vt:lpstr>
      <vt:lpstr>Lucas Cranach. Salomé. Museu Nacional de Arte Antiga.</vt:lpstr>
      <vt:lpstr>Lucas Cranach. Salomé. Bob Jones University Museum &amp; Gallery</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2021-09-27T12:22:07Z</dcterms:modified>
</cp:coreProperties>
</file>