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7" r:id="rId5"/>
    <p:sldId id="259" r:id="rId6"/>
    <p:sldId id="260" r:id="rId7"/>
    <p:sldId id="271" r:id="rId8"/>
    <p:sldId id="261" r:id="rId9"/>
    <p:sldId id="276" r:id="rId10"/>
    <p:sldId id="277" r:id="rId11"/>
    <p:sldId id="278" r:id="rId12"/>
    <p:sldId id="279" r:id="rId13"/>
    <p:sldId id="280" r:id="rId14"/>
    <p:sldId id="262" r:id="rId15"/>
    <p:sldId id="263" r:id="rId16"/>
    <p:sldId id="281" r:id="rId17"/>
    <p:sldId id="264" r:id="rId18"/>
    <p:sldId id="272" r:id="rId19"/>
    <p:sldId id="282" r:id="rId20"/>
    <p:sldId id="265" r:id="rId21"/>
    <p:sldId id="266" r:id="rId22"/>
    <p:sldId id="268" r:id="rId23"/>
    <p:sldId id="283" r:id="rId24"/>
    <p:sldId id="284" r:id="rId25"/>
    <p:sldId id="285" r:id="rId26"/>
    <p:sldId id="286" r:id="rId27"/>
    <p:sldId id="267" r:id="rId28"/>
    <p:sldId id="269" r:id="rId29"/>
    <p:sldId id="273" r:id="rId30"/>
    <p:sldId id="274" r:id="rId31"/>
    <p:sldId id="275" r:id="rId3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25/09/2021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lineaserpentinata.blogspot.com/2014/03/religion-y-politica-en-la-pesca.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lineaserpentinata.blogspot.com/2014/03/religion-y-politica-en-la-pesca.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https://lineaserpentinata.blogspot.com/2014/03/religion-y-politica-en-la-pesca.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lineaserpentinata.blogspot.com/2014/03/religion-y-politica-en-la-pesca.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lineaserpentinata.blogspot.com/2014/03/religion-y-politica-en-la-pesca.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lineaserpentinata.blogspot.com/2014/03/religion-y-politica-en-la-pesca.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lineaserpentinata.blogspot.com/2014/03/religion-y-politica-en-la-pesca.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es-ES" sz="8800" b="1" dirty="0"/>
              <a:t>Konrad </a:t>
            </a:r>
            <a:r>
              <a:rPr lang="es-ES" sz="8800" b="1" dirty="0" err="1"/>
              <a:t>Witz</a:t>
            </a:r>
            <a:r>
              <a:rPr lang="es-ES" sz="8800" b="1" dirty="0"/>
              <a:t> 1400 1446</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just" fontAlgn="base"/>
            <a:r>
              <a:rPr lang="es-ES" sz="2400" b="0" i="0" dirty="0">
                <a:effectLst/>
              </a:rPr>
              <a:t>Su obra representa la fusión de la tradición del gótico tardío alemán con el Renacimiento y las nuevas formas procedentes de Países Bajos (Van Eyck, Maestro de la Flémalle). Ello se refleja en un realismo de fondo humanístico (excepcional en un pintor germánico medieval y opuesto a la idealización conceptual del gótico internacional), y en un agudo sentido de la observación, que se pone de manifiesto en la arquitectura y el paisaje que suelen ambientar sus composiciones.</a:t>
            </a:r>
          </a:p>
          <a:p>
            <a:pPr algn="just" fontAlgn="base"/>
            <a:r>
              <a:rPr lang="es-ES" sz="2400" b="0" i="0" dirty="0">
                <a:effectLst/>
              </a:rPr>
              <a:t>Entre sus obras más notables cabe citar el políptico del </a:t>
            </a:r>
            <a:r>
              <a:rPr lang="es-ES" sz="2400" b="0" i="1" dirty="0">
                <a:effectLst/>
              </a:rPr>
              <a:t>Espejo de la Salvación</a:t>
            </a:r>
            <a:r>
              <a:rPr lang="es-ES" sz="2400" b="0" i="0" dirty="0">
                <a:effectLst/>
              </a:rPr>
              <a:t> (</a:t>
            </a:r>
            <a:r>
              <a:rPr lang="es-ES" sz="2400" b="0" i="1" dirty="0">
                <a:effectLst/>
              </a:rPr>
              <a:t>c.</a:t>
            </a:r>
            <a:r>
              <a:rPr lang="es-ES" sz="2400" b="0" i="0" dirty="0">
                <a:effectLst/>
              </a:rPr>
              <a:t> 1435), la </a:t>
            </a:r>
            <a:r>
              <a:rPr lang="es-ES" sz="2400" b="0" i="1" dirty="0">
                <a:effectLst/>
              </a:rPr>
              <a:t>Anunciación</a:t>
            </a:r>
            <a:r>
              <a:rPr lang="es-ES" sz="2400" b="0" i="0" dirty="0">
                <a:effectLst/>
              </a:rPr>
              <a:t> y el </a:t>
            </a:r>
            <a:r>
              <a:rPr lang="es-ES" sz="2400" b="0" i="1" dirty="0">
                <a:effectLst/>
              </a:rPr>
              <a:t>Retablo de San Pedro</a:t>
            </a:r>
            <a:r>
              <a:rPr lang="es-ES" sz="2400" b="0" i="0" dirty="0">
                <a:effectLst/>
              </a:rPr>
              <a:t> (1444) para la catedral de Ginebra. De este retablo forma parte su obra maestra, </a:t>
            </a:r>
            <a:r>
              <a:rPr lang="es-ES" sz="2400" b="0" i="1" dirty="0">
                <a:effectLst/>
              </a:rPr>
              <a:t>La pesca milagrosa</a:t>
            </a:r>
            <a:r>
              <a:rPr lang="es-ES" sz="2400" b="0" i="0" dirty="0">
                <a:effectLst/>
              </a:rPr>
              <a:t> (1444), ejemplo de un realismo tan preciso que la luz reflejada en la superficie del agua se distingue claramente de la luz reflejada en las piedras bajo el agua poco profunda.</a:t>
            </a:r>
          </a:p>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375670-6656-4A1E-8133-478C73326B09}"/>
              </a:ext>
            </a:extLst>
          </p:cNvPr>
          <p:cNvSpPr>
            <a:spLocks noGrp="1"/>
          </p:cNvSpPr>
          <p:nvPr>
            <p:ph type="title"/>
          </p:nvPr>
        </p:nvSpPr>
        <p:spPr>
          <a:xfrm>
            <a:off x="838200" y="0"/>
            <a:ext cx="10515600" cy="997527"/>
          </a:xfrm>
        </p:spPr>
        <p:txBody>
          <a:bodyPr>
            <a:normAutofit/>
          </a:bodyPr>
          <a:lstStyle/>
          <a:p>
            <a:pPr algn="ctr"/>
            <a:r>
              <a:rPr lang="es-ES" sz="3200" dirty="0">
                <a:hlinkClick r:id="rId2"/>
              </a:rPr>
              <a:t>Religión y política en "La pesca milagrosa" de Konrad </a:t>
            </a:r>
            <a:r>
              <a:rPr lang="es-ES" sz="3200" dirty="0" err="1">
                <a:hlinkClick r:id="rId2"/>
              </a:rPr>
              <a:t>Witz</a:t>
            </a:r>
            <a:r>
              <a:rPr lang="es-ES" sz="3200" dirty="0">
                <a:hlinkClick r:id="rId2"/>
              </a:rPr>
              <a:t> (lineaserpentinata.blogspot.com)</a:t>
            </a:r>
            <a:endParaRPr lang="es-ES" sz="3200" dirty="0"/>
          </a:p>
        </p:txBody>
      </p:sp>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374073" y="997527"/>
            <a:ext cx="11471563" cy="5179436"/>
          </a:xfrm>
        </p:spPr>
        <p:txBody>
          <a:bodyPr>
            <a:normAutofit/>
          </a:bodyPr>
          <a:lstStyle/>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Durante siglos el nombre de Konrad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permaneció totalmente ignorado para los historiadores del arte. Como ocurrió con otros pintores del norte de Europa contemporáneos suyos -el extraordinario </a:t>
            </a:r>
            <a:r>
              <a:rPr lang="es-ES"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Robert Campin</a:t>
            </a:r>
            <a:r>
              <a:rPr lang="es-ES" sz="1800" dirty="0">
                <a:effectLst/>
                <a:latin typeface="Calibri" panose="020F0502020204030204" pitchFamily="34" charset="0"/>
                <a:ea typeface="Calibri" panose="020F0502020204030204" pitchFamily="34" charset="0"/>
                <a:cs typeface="Times New Roman" panose="02020603050405020304" pitchFamily="18" charset="0"/>
              </a:rPr>
              <a:t>, por ejemplo-, hubo de esperar que algún investigador le rescatara del olvido y la ignorancia. En su caso esto no ocurrió hasta 1901, cuando Daniel Burckhardt, se interesó por el autor de un retablo en Ginebra, al que los documentos de la época se referían como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Conradus</a:t>
            </a: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Sapientis</a:t>
            </a:r>
            <a:r>
              <a:rPr lang="es-ES" sz="1800" dirty="0">
                <a:effectLst/>
                <a:latin typeface="Calibri" panose="020F0502020204030204" pitchFamily="34" charset="0"/>
                <a:ea typeface="Calibri" panose="020F0502020204030204" pitchFamily="34" charset="0"/>
                <a:cs typeface="Times New Roman" panose="02020603050405020304" pitchFamily="18" charset="0"/>
              </a:rPr>
              <a:t> de Basilea. Fue así como descubrió que el 21 de junio de 1434, un tal Konrad von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Rotwil</a:t>
            </a:r>
            <a:r>
              <a:rPr lang="es-ES" sz="1800" dirty="0">
                <a:effectLst/>
                <a:latin typeface="Calibri" panose="020F0502020204030204" pitchFamily="34" charset="0"/>
                <a:ea typeface="Calibri" panose="020F0502020204030204" pitchFamily="34" charset="0"/>
                <a:cs typeface="Times New Roman" panose="02020603050405020304" pitchFamily="18" charset="0"/>
              </a:rPr>
              <a:t> fue aceptado por el gremio de artistas de la ciudad suiza de Basilea, y que en enero de 1435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Conrat</a:t>
            </a: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von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Rotwilr</a:t>
            </a:r>
            <a:r>
              <a:rPr lang="es-ES" sz="1800" dirty="0">
                <a:effectLst/>
                <a:latin typeface="Calibri" panose="020F0502020204030204" pitchFamily="34" charset="0"/>
                <a:ea typeface="Calibri" panose="020F0502020204030204" pitchFamily="34" charset="0"/>
                <a:cs typeface="Times New Roman" panose="02020603050405020304" pitchFamily="18" charset="0"/>
              </a:rPr>
              <a:t> fue admitido como ciudadano. Estas, y otras menciones, además de un perspicaz análisis estilístico, permitieron a Burckhardt identificar a Konrad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como el autor de un conjunto de pinturas repartidas por diferentes ciudades suizas y alemanas, como Basilea, Estrasburgo o Nuremberg. </a:t>
            </a:r>
          </a:p>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A partir de esa investigación inicial se hicieron otras que han intentado recomponer la biografía del pintor, aunque todavía  hoy es mucha la oscuridad que se cierne sobre ella. Pudo haber venido al mundo entre 1400 y 1410, en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Rotweil</a:t>
            </a:r>
            <a:r>
              <a:rPr lang="es-ES" sz="1800" dirty="0">
                <a:effectLst/>
                <a:latin typeface="Calibri" panose="020F0502020204030204" pitchFamily="34" charset="0"/>
                <a:ea typeface="Calibri" panose="020F0502020204030204" pitchFamily="34" charset="0"/>
                <a:cs typeface="Times New Roman" panose="02020603050405020304" pitchFamily="18" charset="0"/>
              </a:rPr>
              <a:t>, en la región alemana de Suabia. Suele recogerse como fecha de su muerte el año 1445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ó</a:t>
            </a:r>
            <a:r>
              <a:rPr lang="es-ES" sz="1800" dirty="0">
                <a:effectLst/>
                <a:latin typeface="Calibri" panose="020F0502020204030204" pitchFamily="34" charset="0"/>
                <a:ea typeface="Calibri" panose="020F0502020204030204" pitchFamily="34" charset="0"/>
                <a:cs typeface="Times New Roman" panose="02020603050405020304" pitchFamily="18" charset="0"/>
              </a:rPr>
              <a:t> 1446, sin embargo, Marianne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Barrucand</a:t>
            </a:r>
            <a:r>
              <a:rPr lang="es-ES" sz="1800" dirty="0">
                <a:effectLst/>
                <a:latin typeface="Calibri" panose="020F0502020204030204" pitchFamily="34" charset="0"/>
                <a:ea typeface="Calibri" panose="020F0502020204030204" pitchFamily="34" charset="0"/>
                <a:cs typeface="Times New Roman" panose="02020603050405020304" pitchFamily="18" charset="0"/>
              </a:rPr>
              <a:t> sugiere que debió ocurrir, a principios de 1444, poco antes de la colocación del retablo de la catedral de Ginebra al que pertenece La pesca milagrosa, y que según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Röttgen</a:t>
            </a:r>
            <a:r>
              <a:rPr lang="es-ES" sz="1800" dirty="0">
                <a:effectLst/>
                <a:latin typeface="Calibri" panose="020F0502020204030204" pitchFamily="34" charset="0"/>
                <a:ea typeface="Calibri" panose="020F0502020204030204" pitchFamily="34" charset="0"/>
                <a:cs typeface="Times New Roman" panose="02020603050405020304" pitchFamily="18" charset="0"/>
              </a:rPr>
              <a:t>, aunque lo comenzó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lo concluyeron pintores de su taller. La última noticia segura que se tiene sobre él es de 1443, cuando compra una casa en Basilea. En cualquier caso, un documento de 1447 menciona a su esposa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Urselina</a:t>
            </a:r>
            <a:r>
              <a:rPr lang="es-ES" sz="1800" dirty="0">
                <a:effectLst/>
                <a:latin typeface="Calibri" panose="020F0502020204030204" pitchFamily="34" charset="0"/>
                <a:ea typeface="Calibri" panose="020F0502020204030204" pitchFamily="34" charset="0"/>
                <a:cs typeface="Times New Roman" panose="02020603050405020304" pitchFamily="18" charset="0"/>
              </a:rPr>
              <a:t> ya como viuda.</a:t>
            </a:r>
          </a:p>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375670-6656-4A1E-8133-478C73326B09}"/>
              </a:ext>
            </a:extLst>
          </p:cNvPr>
          <p:cNvSpPr>
            <a:spLocks noGrp="1"/>
          </p:cNvSpPr>
          <p:nvPr>
            <p:ph type="title"/>
          </p:nvPr>
        </p:nvSpPr>
        <p:spPr>
          <a:xfrm>
            <a:off x="838200" y="1"/>
            <a:ext cx="10515600" cy="1108363"/>
          </a:xfrm>
        </p:spPr>
        <p:txBody>
          <a:bodyPr>
            <a:normAutofit/>
          </a:bodyPr>
          <a:lstStyle/>
          <a:p>
            <a:pPr algn="ctr"/>
            <a:r>
              <a:rPr lang="es-ES" sz="3200" dirty="0">
                <a:hlinkClick r:id="rId2"/>
              </a:rPr>
              <a:t>Religión y política en "La pesca milagrosa" de Konrad </a:t>
            </a:r>
            <a:r>
              <a:rPr lang="es-ES" sz="3200" dirty="0" err="1">
                <a:hlinkClick r:id="rId2"/>
              </a:rPr>
              <a:t>Witz</a:t>
            </a:r>
            <a:r>
              <a:rPr lang="es-ES" sz="3200" dirty="0">
                <a:hlinkClick r:id="rId2"/>
              </a:rPr>
              <a:t> (lineaserpentinata.blogspot.com)</a:t>
            </a:r>
            <a:endParaRPr lang="es-ES" sz="3200" dirty="0"/>
          </a:p>
        </p:txBody>
      </p:sp>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457200" y="1219200"/>
            <a:ext cx="11485418" cy="5389418"/>
          </a:xfrm>
        </p:spPr>
        <p:txBody>
          <a:bodyPr>
            <a:normAutofit fontScale="92500" lnSpcReduction="20000"/>
          </a:bodyPr>
          <a:lstStyle/>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Se ignora dónde pudo aprender el oficio, aunque se da por seguro que viajó por Borgoña y los Países Bajos, donde se empapó de las novedades de la pintura flamenca, en especial de la de Robert Campin. De allí pudo pasar a Basilea en 1431, quizá atraído por la celebración del Concilio. Su obra rompe totalmente con el gótico internacional, por lo que suele considerársele como el introductor en la región del nuevo lenguaje pictórico elaborado en Flandes. No obstante, a pesar de su adscripción a la escuela flamenca, es posible que no fueran de ella las únicas influencias que recibió su pintura. En este sentido,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Barrucand</a:t>
            </a:r>
            <a:r>
              <a:rPr lang="es-ES" sz="1800" dirty="0">
                <a:effectLst/>
                <a:latin typeface="Calibri" panose="020F0502020204030204" pitchFamily="34" charset="0"/>
                <a:ea typeface="Calibri" panose="020F0502020204030204" pitchFamily="34" charset="0"/>
                <a:cs typeface="Times New Roman" panose="02020603050405020304" pitchFamily="18" charset="0"/>
              </a:rPr>
              <a:t> apunta a una obra de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en concreto, La Sinagoga, que por la audacia de su colorido, la suavidad de sus formas, inusuales en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hacen de ella una obra singular que evoca la pintura italiana del Quattrocento.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Florens</a:t>
            </a: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Deuchler</a:t>
            </a:r>
            <a:r>
              <a:rPr lang="es-ES" sz="1800" dirty="0">
                <a:effectLst/>
                <a:latin typeface="Calibri" panose="020F0502020204030204" pitchFamily="34" charset="0"/>
                <a:ea typeface="Calibri" panose="020F0502020204030204" pitchFamily="34" charset="0"/>
                <a:cs typeface="Times New Roman" panose="02020603050405020304" pitchFamily="18" charset="0"/>
              </a:rPr>
              <a:t>, va más allá y llega a sugerir un posible viaje transalpino, y encuentra en La liberación de San Pedro y otras obras suyas, innegables ingredientes italianos tomados de Filippo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Lippi</a:t>
            </a: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Massaccio</a:t>
            </a:r>
            <a:r>
              <a:rPr lang="es-ES" sz="1800" dirty="0">
                <a:effectLst/>
                <a:latin typeface="Calibri" panose="020F0502020204030204" pitchFamily="34" charset="0"/>
                <a:ea typeface="Calibri" panose="020F0502020204030204" pitchFamily="34" charset="0"/>
                <a:cs typeface="Times New Roman" panose="02020603050405020304" pitchFamily="18" charset="0"/>
              </a:rPr>
              <a:t> y Paolo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Ucello</a:t>
            </a:r>
            <a:r>
              <a:rPr lang="es-ES" sz="1800" dirty="0">
                <a:effectLst/>
                <a:latin typeface="Calibri" panose="020F0502020204030204" pitchFamily="34" charset="0"/>
                <a:ea typeface="Calibri" panose="020F0502020204030204" pitchFamily="34" charset="0"/>
                <a:cs typeface="Times New Roman" panose="02020603050405020304" pitchFamily="18" charset="0"/>
              </a:rPr>
              <a:t>. Su hipótesis es que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pudo haber viajado a Ferrara y Florencia acompañando a los obispos y cardenales cuando el papa Eugenio IV ordenó en 1437 el traslado del Concilio desde Basilea a Ferrara primero y más tarde a Florencia. Posteriormente regresaría a Basilea en 1439, tras los graves sucesos ocurridos en la Iglesia a los que luego nos referiremos.</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Durante la Reforma, muchas de sus obras fueron destruidas o dañadas por el furor iconoclasta de los calvinistas, como le ocurrió precisamente a La pesca milagrosa, que sufrió graves daños en los rostros de algunas de las figuras, como ha puesto de manifiesto una restauración reciente efectuada en esta pintura. Peor fue la suerte corrida por otras  de las tablas que con ella componían el retablo del que formaba parte, que se perdieron totalmente durante los sucesos ocurridos en Ginebra el 8 de agosto de 1535. Las escasas obras que se conservan muestran a un "pintor de personalidad vigorosa e independiente, con gran capacidad de observación de la naturaleza circundante, pero con poca paciencia para la anatomía y la perspectiva", apunta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Bialostocki</a:t>
            </a:r>
            <a:r>
              <a:rPr lang="es-ES" sz="1800" dirty="0">
                <a:effectLst/>
                <a:latin typeface="Calibri" panose="020F0502020204030204" pitchFamily="34" charset="0"/>
                <a:ea typeface="Calibri" panose="020F0502020204030204" pitchFamily="34" charset="0"/>
                <a:cs typeface="Times New Roman" panose="02020603050405020304" pitchFamily="18" charset="0"/>
              </a:rPr>
              <a:t>. Su pintura tiende a eliminar lo accesorio y a captar las cualidades materiales de los objetos. Como buen seguidor de la escuela flamenca, está interesado especialmente en representar de manera convincente el espacio, los volúmenes y las figuras humanas. Estas últimas asemejan en sus cuadros esculturas de madera que se mueven en el espacio, cubiertas de telas y vestidos con pliegues angulosos que les restan naturalidad y plasticidad.</a:t>
            </a:r>
          </a:p>
          <a:p>
            <a:endParaRPr lang="es-ES" dirty="0"/>
          </a:p>
        </p:txBody>
      </p:sp>
    </p:spTree>
    <p:extLst>
      <p:ext uri="{BB962C8B-B14F-4D97-AF65-F5344CB8AC3E}">
        <p14:creationId xmlns:p14="http://schemas.microsoft.com/office/powerpoint/2010/main" val="2558997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de-DE" sz="2800" dirty="0"/>
              <a:t>1433. Konrad Witz. Cristo en la Cruz. Staatliche Museen, Berlin.</a:t>
            </a:r>
            <a:endParaRPr lang="es-ES" sz="2800" dirty="0"/>
          </a:p>
        </p:txBody>
      </p:sp>
      <p:pic>
        <p:nvPicPr>
          <p:cNvPr id="4" name="Imagen 3">
            <a:extLst>
              <a:ext uri="{FF2B5EF4-FFF2-40B4-BE49-F238E27FC236}">
                <a16:creationId xmlns:a16="http://schemas.microsoft.com/office/drawing/2014/main" id="{00ABBACE-F97A-4704-ACCF-FCC3CFA5F2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3674" y="0"/>
            <a:ext cx="5218326"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47855" cy="5869420"/>
          </a:xfrm>
        </p:spPr>
        <p:txBody>
          <a:bodyPr anchor="t">
            <a:normAutofit/>
          </a:bodyPr>
          <a:lstStyle/>
          <a:p>
            <a:r>
              <a:rPr lang="de-DE" sz="2800" dirty="0"/>
              <a:t>1435. Konrad Witz. La sinagoga. Öffentliche Kunstsammlung, Basel.</a:t>
            </a:r>
            <a:endParaRPr lang="es-ES" sz="2800" dirty="0"/>
          </a:p>
        </p:txBody>
      </p:sp>
      <p:pic>
        <p:nvPicPr>
          <p:cNvPr id="4" name="Imagen 3">
            <a:extLst>
              <a:ext uri="{FF2B5EF4-FFF2-40B4-BE49-F238E27FC236}">
                <a16:creationId xmlns:a16="http://schemas.microsoft.com/office/drawing/2014/main" id="{1FCA7143-F491-4105-9ED8-AA00A86D79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4645" y="0"/>
            <a:ext cx="6077355"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13693" cy="5869420"/>
          </a:xfrm>
        </p:spPr>
        <p:txBody>
          <a:bodyPr anchor="t">
            <a:normAutofit/>
          </a:bodyPr>
          <a:lstStyle/>
          <a:p>
            <a:r>
              <a:rPr lang="es-ES" sz="2800" dirty="0"/>
              <a:t>1435. Konrad </a:t>
            </a:r>
            <a:r>
              <a:rPr lang="es-ES" sz="2800" dirty="0" err="1"/>
              <a:t>Witz</a:t>
            </a:r>
            <a:r>
              <a:rPr lang="es-ES" sz="2800" dirty="0"/>
              <a:t>. La Iglesia.</a:t>
            </a:r>
          </a:p>
        </p:txBody>
      </p:sp>
      <p:pic>
        <p:nvPicPr>
          <p:cNvPr id="4" name="Imagen 3">
            <a:extLst>
              <a:ext uri="{FF2B5EF4-FFF2-40B4-BE49-F238E27FC236}">
                <a16:creationId xmlns:a16="http://schemas.microsoft.com/office/drawing/2014/main" id="{F90E2DB0-3FC5-47A5-B5B4-EECFE8D131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6311" y="0"/>
            <a:ext cx="6365689" cy="6858000"/>
          </a:xfrm>
          <a:prstGeom prst="rect">
            <a:avLst/>
          </a:prstGeom>
        </p:spPr>
      </p:pic>
    </p:spTree>
    <p:extLst>
      <p:ext uri="{BB962C8B-B14F-4D97-AF65-F5344CB8AC3E}">
        <p14:creationId xmlns:p14="http://schemas.microsoft.com/office/powerpoint/2010/main" val="2503164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001491" cy="5869420"/>
          </a:xfrm>
        </p:spPr>
        <p:txBody>
          <a:bodyPr anchor="t">
            <a:normAutofit/>
          </a:bodyPr>
          <a:lstStyle/>
          <a:p>
            <a:r>
              <a:rPr lang="es-ES" sz="2800" dirty="0"/>
              <a:t>1435. Konrad </a:t>
            </a:r>
            <a:r>
              <a:rPr lang="es-ES" sz="2800" dirty="0" err="1"/>
              <a:t>Witz</a:t>
            </a:r>
            <a:r>
              <a:rPr lang="es-ES" sz="2800" dirty="0"/>
              <a:t>. Salomón y la reina de Saba.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96779C4F-6E90-41EC-8F46-7ED65B3D3F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8604" y="0"/>
            <a:ext cx="6433396"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96000" cy="5869420"/>
          </a:xfrm>
        </p:spPr>
        <p:txBody>
          <a:bodyPr anchor="t">
            <a:normAutofit/>
          </a:bodyPr>
          <a:lstStyle/>
          <a:p>
            <a:r>
              <a:rPr lang="es-ES" sz="2800" dirty="0"/>
              <a:t>1435. Konrad </a:t>
            </a:r>
            <a:r>
              <a:rPr lang="es-ES" sz="2800" dirty="0" err="1"/>
              <a:t>Witz</a:t>
            </a:r>
            <a:r>
              <a:rPr lang="es-ES" sz="2800" dirty="0"/>
              <a:t>. </a:t>
            </a:r>
            <a:r>
              <a:rPr lang="es-ES" sz="2800" dirty="0" err="1"/>
              <a:t>Abishai</a:t>
            </a:r>
            <a:r>
              <a:rPr lang="es-ES" sz="2800" dirty="0"/>
              <a:t> arrodillado ante David. Museo de Arte de Basilea</a:t>
            </a:r>
          </a:p>
        </p:txBody>
      </p:sp>
      <p:pic>
        <p:nvPicPr>
          <p:cNvPr id="4" name="Imagen 3">
            <a:extLst>
              <a:ext uri="{FF2B5EF4-FFF2-40B4-BE49-F238E27FC236}">
                <a16:creationId xmlns:a16="http://schemas.microsoft.com/office/drawing/2014/main" id="{A358B766-87B1-461E-BA12-44EE303AF8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1320" y="0"/>
            <a:ext cx="5440680" cy="6858000"/>
          </a:xfrm>
          <a:prstGeom prst="rect">
            <a:avLst/>
          </a:prstGeom>
        </p:spPr>
      </p:pic>
    </p:spTree>
    <p:extLst>
      <p:ext uri="{BB962C8B-B14F-4D97-AF65-F5344CB8AC3E}">
        <p14:creationId xmlns:p14="http://schemas.microsoft.com/office/powerpoint/2010/main" val="982048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46618" cy="5869420"/>
          </a:xfrm>
        </p:spPr>
        <p:txBody>
          <a:bodyPr anchor="t">
            <a:normAutofit/>
          </a:bodyPr>
          <a:lstStyle/>
          <a:p>
            <a:r>
              <a:rPr lang="es-ES" sz="2800" dirty="0"/>
              <a:t>1435. Konrad </a:t>
            </a:r>
            <a:r>
              <a:rPr lang="es-ES" sz="2800" dirty="0" err="1"/>
              <a:t>Witz</a:t>
            </a:r>
            <a:r>
              <a:rPr lang="es-ES" sz="2800" dirty="0"/>
              <a:t>. </a:t>
            </a:r>
            <a:r>
              <a:rPr lang="es-ES" sz="2800" dirty="0" err="1"/>
              <a:t>Sabobai</a:t>
            </a:r>
            <a:r>
              <a:rPr lang="es-ES" sz="2800" dirty="0"/>
              <a:t> y </a:t>
            </a:r>
            <a:r>
              <a:rPr lang="es-ES" sz="2800" dirty="0" err="1"/>
              <a:t>Benaiah</a:t>
            </a:r>
            <a:r>
              <a:rPr lang="es-ES" sz="2800" dirty="0"/>
              <a:t>. Museo de Arte de Basilea</a:t>
            </a:r>
          </a:p>
        </p:txBody>
      </p:sp>
      <p:pic>
        <p:nvPicPr>
          <p:cNvPr id="4" name="Imagen 3">
            <a:extLst>
              <a:ext uri="{FF2B5EF4-FFF2-40B4-BE49-F238E27FC236}">
                <a16:creationId xmlns:a16="http://schemas.microsoft.com/office/drawing/2014/main" id="{A71A0521-DED7-4011-9E96-15D239F000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2740" y="0"/>
            <a:ext cx="5509260" cy="6858000"/>
          </a:xfrm>
          <a:prstGeom prst="rect">
            <a:avLst/>
          </a:prstGeom>
        </p:spPr>
      </p:pic>
    </p:spTree>
    <p:extLst>
      <p:ext uri="{BB962C8B-B14F-4D97-AF65-F5344CB8AC3E}">
        <p14:creationId xmlns:p14="http://schemas.microsoft.com/office/powerpoint/2010/main" val="2902235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15842" cy="5869420"/>
          </a:xfrm>
        </p:spPr>
        <p:txBody>
          <a:bodyPr anchor="t">
            <a:normAutofit/>
          </a:bodyPr>
          <a:lstStyle/>
          <a:p>
            <a:r>
              <a:rPr lang="es-ES" sz="2800" dirty="0"/>
              <a:t>1435. Konrad </a:t>
            </a:r>
            <a:r>
              <a:rPr lang="es-ES" sz="2800" dirty="0" err="1"/>
              <a:t>Witz</a:t>
            </a:r>
            <a:r>
              <a:rPr lang="es-ES" sz="2800" dirty="0"/>
              <a:t>. El emperador Augusto y la sibila de Tibur. Museo de Bellas Artes, Dijon.</a:t>
            </a:r>
          </a:p>
        </p:txBody>
      </p:sp>
      <p:pic>
        <p:nvPicPr>
          <p:cNvPr id="4" name="Imagen 3">
            <a:extLst>
              <a:ext uri="{FF2B5EF4-FFF2-40B4-BE49-F238E27FC236}">
                <a16:creationId xmlns:a16="http://schemas.microsoft.com/office/drawing/2014/main" id="{81D597F6-25D1-4CC7-AD07-4A2F6A194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8460" y="0"/>
            <a:ext cx="5463540" cy="6858000"/>
          </a:xfrm>
          <a:prstGeom prst="rect">
            <a:avLst/>
          </a:prstGeom>
        </p:spPr>
      </p:pic>
    </p:spTree>
    <p:extLst>
      <p:ext uri="{BB962C8B-B14F-4D97-AF65-F5344CB8AC3E}">
        <p14:creationId xmlns:p14="http://schemas.microsoft.com/office/powerpoint/2010/main" val="1937670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79127" cy="5869420"/>
          </a:xfrm>
        </p:spPr>
        <p:txBody>
          <a:bodyPr anchor="t">
            <a:normAutofit/>
          </a:bodyPr>
          <a:lstStyle/>
          <a:p>
            <a:r>
              <a:rPr lang="es-ES" sz="2800" dirty="0"/>
              <a:t>1435. Konrad </a:t>
            </a:r>
            <a:r>
              <a:rPr lang="es-ES" sz="2800" dirty="0" err="1"/>
              <a:t>Witz</a:t>
            </a:r>
            <a:r>
              <a:rPr lang="es-ES" sz="2800" dirty="0"/>
              <a:t>. Abrazo San Joaquín y Santa Ana.</a:t>
            </a:r>
          </a:p>
        </p:txBody>
      </p:sp>
      <p:pic>
        <p:nvPicPr>
          <p:cNvPr id="4" name="Imagen 3">
            <a:extLst>
              <a:ext uri="{FF2B5EF4-FFF2-40B4-BE49-F238E27FC236}">
                <a16:creationId xmlns:a16="http://schemas.microsoft.com/office/drawing/2014/main" id="{3674434C-A3A2-4780-A35E-BCDF5C845B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340" y="0"/>
            <a:ext cx="5280660" cy="6858000"/>
          </a:xfrm>
          <a:prstGeom prst="rect">
            <a:avLst/>
          </a:prstGeom>
        </p:spPr>
      </p:pic>
    </p:spTree>
    <p:extLst>
      <p:ext uri="{BB962C8B-B14F-4D97-AF65-F5344CB8AC3E}">
        <p14:creationId xmlns:p14="http://schemas.microsoft.com/office/powerpoint/2010/main" val="3195413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1435. Konrad </a:t>
            </a:r>
            <a:r>
              <a:rPr lang="es-ES" sz="2800" dirty="0" err="1"/>
              <a:t>Witz</a:t>
            </a:r>
            <a:r>
              <a:rPr lang="es-ES" sz="2800" dirty="0"/>
              <a:t>. Ángel de la Anunciación.</a:t>
            </a:r>
          </a:p>
        </p:txBody>
      </p:sp>
      <p:pic>
        <p:nvPicPr>
          <p:cNvPr id="4" name="Imagen 3">
            <a:extLst>
              <a:ext uri="{FF2B5EF4-FFF2-40B4-BE49-F238E27FC236}">
                <a16:creationId xmlns:a16="http://schemas.microsoft.com/office/drawing/2014/main" id="{9429C781-FFD4-4794-A407-8F1CCF6E4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2093" y="0"/>
            <a:ext cx="5529907" cy="6858000"/>
          </a:xfrm>
          <a:prstGeom prst="rect">
            <a:avLst/>
          </a:prstGeom>
        </p:spPr>
      </p:pic>
    </p:spTree>
    <p:extLst>
      <p:ext uri="{BB962C8B-B14F-4D97-AF65-F5344CB8AC3E}">
        <p14:creationId xmlns:p14="http://schemas.microsoft.com/office/powerpoint/2010/main" val="2506666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de-DE" sz="2800" dirty="0"/>
              <a:t>1435. Konrad Witz. San Bartomé. Öffentliche Kunstsammlung, Basel.</a:t>
            </a:r>
            <a:endParaRPr lang="es-ES" sz="2800" dirty="0"/>
          </a:p>
        </p:txBody>
      </p:sp>
      <p:pic>
        <p:nvPicPr>
          <p:cNvPr id="4" name="Imagen 3">
            <a:extLst>
              <a:ext uri="{FF2B5EF4-FFF2-40B4-BE49-F238E27FC236}">
                <a16:creationId xmlns:a16="http://schemas.microsoft.com/office/drawing/2014/main" id="{CC1B9E14-71BB-49A4-A7AF-B1223F97F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2845" y="0"/>
            <a:ext cx="4649155"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15891" cy="5869420"/>
          </a:xfrm>
        </p:spPr>
        <p:txBody>
          <a:bodyPr anchor="t">
            <a:normAutofit/>
          </a:bodyPr>
          <a:lstStyle/>
          <a:p>
            <a:r>
              <a:rPr lang="es-ES" sz="2800" dirty="0"/>
              <a:t>1435. Konrad </a:t>
            </a:r>
            <a:r>
              <a:rPr lang="es-ES" sz="2800" dirty="0" err="1"/>
              <a:t>Witz</a:t>
            </a:r>
            <a:r>
              <a:rPr lang="es-ES" sz="2800" dirty="0"/>
              <a:t>. San </a:t>
            </a:r>
            <a:r>
              <a:rPr lang="es-ES" sz="2800" dirty="0" err="1"/>
              <a:t>Cristobal</a:t>
            </a:r>
            <a:r>
              <a:rPr lang="es-ES" sz="2800" dirty="0"/>
              <a:t>. Kunsthalle, Basilea.</a:t>
            </a:r>
          </a:p>
        </p:txBody>
      </p:sp>
      <p:pic>
        <p:nvPicPr>
          <p:cNvPr id="4" name="Imagen 3">
            <a:extLst>
              <a:ext uri="{FF2B5EF4-FFF2-40B4-BE49-F238E27FC236}">
                <a16:creationId xmlns:a16="http://schemas.microsoft.com/office/drawing/2014/main" id="{3D8088CE-982C-45E4-9FD5-B6FC35E746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3566" y="0"/>
            <a:ext cx="5508434"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91200" cy="5869420"/>
          </a:xfrm>
        </p:spPr>
        <p:txBody>
          <a:bodyPr anchor="t">
            <a:normAutofit/>
          </a:bodyPr>
          <a:lstStyle/>
          <a:p>
            <a:r>
              <a:rPr lang="es-ES" sz="2800" dirty="0"/>
              <a:t>1440. Konrad </a:t>
            </a:r>
            <a:r>
              <a:rPr lang="es-ES" sz="2800" dirty="0" err="1"/>
              <a:t>Witz</a:t>
            </a:r>
            <a:r>
              <a:rPr lang="es-ES" sz="2800" dirty="0"/>
              <a:t>. Santa Catalina y Santa Magdalena.</a:t>
            </a:r>
          </a:p>
        </p:txBody>
      </p:sp>
      <p:pic>
        <p:nvPicPr>
          <p:cNvPr id="4" name="Imagen 3">
            <a:extLst>
              <a:ext uri="{FF2B5EF4-FFF2-40B4-BE49-F238E27FC236}">
                <a16:creationId xmlns:a16="http://schemas.microsoft.com/office/drawing/2014/main" id="{4AE7B1B2-0C65-4D3B-9A62-A180E5DAC7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1311" y="0"/>
            <a:ext cx="5520690" cy="6858000"/>
          </a:xfrm>
          <a:prstGeom prst="rect">
            <a:avLst/>
          </a:prstGeom>
        </p:spPr>
      </p:pic>
    </p:spTree>
    <p:extLst>
      <p:ext uri="{BB962C8B-B14F-4D97-AF65-F5344CB8AC3E}">
        <p14:creationId xmlns:p14="http://schemas.microsoft.com/office/powerpoint/2010/main" val="1917366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79127" cy="5869420"/>
          </a:xfrm>
        </p:spPr>
        <p:txBody>
          <a:bodyPr anchor="t">
            <a:normAutofit/>
          </a:bodyPr>
          <a:lstStyle/>
          <a:p>
            <a:r>
              <a:rPr lang="es-ES" sz="2800" dirty="0"/>
              <a:t>1440. Konrad </a:t>
            </a:r>
            <a:r>
              <a:rPr lang="es-ES" sz="2800" dirty="0" err="1"/>
              <a:t>Witz</a:t>
            </a:r>
            <a:r>
              <a:rPr lang="es-ES" sz="2800" dirty="0"/>
              <a:t>. Anunciación. </a:t>
            </a:r>
            <a:r>
              <a:rPr lang="es-ES" sz="2800" dirty="0" err="1"/>
              <a:t>Germanisches</a:t>
            </a:r>
            <a:r>
              <a:rPr lang="es-ES" sz="2800" dirty="0"/>
              <a:t> </a:t>
            </a:r>
            <a:r>
              <a:rPr lang="es-ES" sz="2800" dirty="0" err="1"/>
              <a:t>Nationalmuseum</a:t>
            </a:r>
            <a:r>
              <a:rPr lang="es-ES" sz="2800" dirty="0"/>
              <a:t>, Nuremberg</a:t>
            </a:r>
          </a:p>
        </p:txBody>
      </p:sp>
      <p:pic>
        <p:nvPicPr>
          <p:cNvPr id="4" name="Imagen 3">
            <a:extLst>
              <a:ext uri="{FF2B5EF4-FFF2-40B4-BE49-F238E27FC236}">
                <a16:creationId xmlns:a16="http://schemas.microsoft.com/office/drawing/2014/main" id="{7DAD79D7-F0DE-42C4-81A0-49F49CD437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0326" y="0"/>
            <a:ext cx="5231674"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1637" cy="5869420"/>
          </a:xfrm>
        </p:spPr>
        <p:txBody>
          <a:bodyPr anchor="t">
            <a:normAutofit/>
          </a:bodyPr>
          <a:lstStyle/>
          <a:p>
            <a:r>
              <a:rPr lang="es-ES" sz="2800" dirty="0"/>
              <a:t>1443. Konrad </a:t>
            </a:r>
            <a:r>
              <a:rPr lang="es-ES" sz="2800" dirty="0" err="1"/>
              <a:t>Witz</a:t>
            </a:r>
            <a:r>
              <a:rPr lang="es-ES" sz="2800" dirty="0"/>
              <a:t>. Virgen con Santos. Museo de </a:t>
            </a:r>
            <a:r>
              <a:rPr lang="es-ES" sz="2800" dirty="0" err="1"/>
              <a:t>Capodimonte</a:t>
            </a:r>
            <a:r>
              <a:rPr lang="es-ES" sz="2800" dirty="0"/>
              <a:t>.</a:t>
            </a:r>
          </a:p>
        </p:txBody>
      </p:sp>
      <p:pic>
        <p:nvPicPr>
          <p:cNvPr id="4" name="Imagen 3">
            <a:extLst>
              <a:ext uri="{FF2B5EF4-FFF2-40B4-BE49-F238E27FC236}">
                <a16:creationId xmlns:a16="http://schemas.microsoft.com/office/drawing/2014/main" id="{B086474F-473F-4A48-9110-3D430546FD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5691" y="0"/>
            <a:ext cx="4766310" cy="6858000"/>
          </a:xfrm>
          <a:prstGeom prst="rect">
            <a:avLst/>
          </a:prstGeom>
        </p:spPr>
      </p:pic>
    </p:spTree>
    <p:extLst>
      <p:ext uri="{BB962C8B-B14F-4D97-AF65-F5344CB8AC3E}">
        <p14:creationId xmlns:p14="http://schemas.microsoft.com/office/powerpoint/2010/main" val="2689457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96000" cy="5869420"/>
          </a:xfrm>
        </p:spPr>
        <p:txBody>
          <a:bodyPr anchor="t">
            <a:normAutofit/>
          </a:bodyPr>
          <a:lstStyle/>
          <a:p>
            <a:r>
              <a:rPr lang="es-ES" sz="2800" dirty="0"/>
              <a:t>1444. Konrad </a:t>
            </a:r>
            <a:r>
              <a:rPr lang="es-ES" sz="2800" dirty="0" err="1"/>
              <a:t>Witz</a:t>
            </a:r>
            <a:r>
              <a:rPr lang="es-ES" sz="2800" dirty="0"/>
              <a:t>. Crucifixión.</a:t>
            </a:r>
          </a:p>
        </p:txBody>
      </p:sp>
      <p:pic>
        <p:nvPicPr>
          <p:cNvPr id="4" name="Imagen 3">
            <a:extLst>
              <a:ext uri="{FF2B5EF4-FFF2-40B4-BE49-F238E27FC236}">
                <a16:creationId xmlns:a16="http://schemas.microsoft.com/office/drawing/2014/main" id="{A504AED2-0009-4978-B2A0-82056A274C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780" y="0"/>
            <a:ext cx="5189220" cy="6858000"/>
          </a:xfrm>
          <a:prstGeom prst="rect">
            <a:avLst/>
          </a:prstGeom>
        </p:spPr>
      </p:pic>
    </p:spTree>
    <p:extLst>
      <p:ext uri="{BB962C8B-B14F-4D97-AF65-F5344CB8AC3E}">
        <p14:creationId xmlns:p14="http://schemas.microsoft.com/office/powerpoint/2010/main" val="303476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fr-FR" sz="2800" dirty="0"/>
              <a:t>1444. Konrad Witz. </a:t>
            </a:r>
            <a:r>
              <a:rPr lang="fr-FR" sz="2800" dirty="0" err="1"/>
              <a:t>Adoración</a:t>
            </a:r>
            <a:r>
              <a:rPr lang="fr-FR" sz="2800" dirty="0"/>
              <a:t> de los </a:t>
            </a:r>
            <a:r>
              <a:rPr lang="fr-FR" sz="2800" dirty="0" err="1"/>
              <a:t>magos</a:t>
            </a:r>
            <a:r>
              <a:rPr lang="fr-FR" sz="2800" dirty="0"/>
              <a:t>. Musée d'Art et d'Histoire, Geneva.</a:t>
            </a:r>
            <a:endParaRPr lang="es-ES" sz="2800" dirty="0"/>
          </a:p>
        </p:txBody>
      </p:sp>
      <p:pic>
        <p:nvPicPr>
          <p:cNvPr id="4" name="Imagen 3">
            <a:extLst>
              <a:ext uri="{FF2B5EF4-FFF2-40B4-BE49-F238E27FC236}">
                <a16:creationId xmlns:a16="http://schemas.microsoft.com/office/drawing/2014/main" id="{9C9DC595-2079-437C-8A32-5A5F75FD1B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0205" y="0"/>
            <a:ext cx="8321795"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fr-FR" sz="2800" dirty="0"/>
              <a:t>1444. Konrad Witz. </a:t>
            </a:r>
            <a:r>
              <a:rPr lang="fr-FR" sz="2800" dirty="0" err="1"/>
              <a:t>Liberación</a:t>
            </a:r>
            <a:r>
              <a:rPr lang="fr-FR" sz="2800" dirty="0"/>
              <a:t> de San Pedro. Musée d'Art et d'Histoire, Geneva.</a:t>
            </a:r>
            <a:endParaRPr lang="es-ES" sz="2800" dirty="0"/>
          </a:p>
        </p:txBody>
      </p:sp>
      <p:pic>
        <p:nvPicPr>
          <p:cNvPr id="4" name="Imagen 3">
            <a:extLst>
              <a:ext uri="{FF2B5EF4-FFF2-40B4-BE49-F238E27FC236}">
                <a16:creationId xmlns:a16="http://schemas.microsoft.com/office/drawing/2014/main" id="{3539CB5B-80C4-4794-B0B6-A55D482098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1483" y="0"/>
            <a:ext cx="8300517"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4232237" cy="5869420"/>
          </a:xfrm>
        </p:spPr>
        <p:txBody>
          <a:bodyPr anchor="t">
            <a:normAutofit/>
          </a:bodyPr>
          <a:lstStyle/>
          <a:p>
            <a:r>
              <a:rPr lang="es-ES" sz="2800" dirty="0"/>
              <a:t>1444. Konrad </a:t>
            </a:r>
            <a:r>
              <a:rPr lang="es-ES" sz="2800" dirty="0" err="1"/>
              <a:t>Witz</a:t>
            </a:r>
            <a:r>
              <a:rPr lang="es-ES" sz="2800" dirty="0"/>
              <a:t>. Retablo de san Pedro. La pesca milagrosa. Museo de arte e historia, Ginebra.</a:t>
            </a:r>
            <a:br>
              <a:rPr lang="es-ES" sz="2800" dirty="0"/>
            </a:br>
            <a:br>
              <a:rPr lang="es-ES" sz="2800" dirty="0"/>
            </a:br>
            <a:r>
              <a:rPr lang="es-ES" sz="2400" dirty="0">
                <a:hlinkClick r:id="rId2"/>
              </a:rPr>
              <a:t>Línea </a:t>
            </a:r>
            <a:r>
              <a:rPr lang="es-ES" sz="2400" dirty="0" err="1">
                <a:hlinkClick r:id="rId2"/>
              </a:rPr>
              <a:t>Serpentinata</a:t>
            </a:r>
            <a:r>
              <a:rPr lang="es-ES" sz="2400" dirty="0">
                <a:hlinkClick r:id="rId2"/>
              </a:rPr>
              <a:t>: Religión y política en "La pesca milagrosa" de Konrad </a:t>
            </a:r>
            <a:r>
              <a:rPr lang="es-ES" sz="2400" dirty="0" err="1">
                <a:hlinkClick r:id="rId2"/>
              </a:rPr>
              <a:t>Witz</a:t>
            </a:r>
            <a:r>
              <a:rPr lang="es-ES" sz="2400" dirty="0">
                <a:hlinkClick r:id="rId2"/>
              </a:rPr>
              <a:t> (lineaserpentinata.blogspot.com)</a:t>
            </a:r>
            <a:endParaRPr lang="es-ES" sz="2800" dirty="0"/>
          </a:p>
        </p:txBody>
      </p:sp>
      <p:pic>
        <p:nvPicPr>
          <p:cNvPr id="4" name="Imagen 3">
            <a:extLst>
              <a:ext uri="{FF2B5EF4-FFF2-40B4-BE49-F238E27FC236}">
                <a16:creationId xmlns:a16="http://schemas.microsoft.com/office/drawing/2014/main" id="{EC1085AB-75AA-42B8-B55F-8E900ADA00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073" y="0"/>
            <a:ext cx="7848927"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52E393-D102-4CFF-8A94-4C3AF163B20D}"/>
              </a:ext>
            </a:extLst>
          </p:cNvPr>
          <p:cNvSpPr>
            <a:spLocks noGrp="1"/>
          </p:cNvSpPr>
          <p:nvPr>
            <p:ph type="title"/>
          </p:nvPr>
        </p:nvSpPr>
        <p:spPr>
          <a:xfrm>
            <a:off x="-110836" y="18256"/>
            <a:ext cx="12302836" cy="979272"/>
          </a:xfrm>
        </p:spPr>
        <p:txBody>
          <a:bodyPr>
            <a:noAutofit/>
          </a:bodyPr>
          <a:lstStyle/>
          <a:p>
            <a:pPr algn="ctr"/>
            <a:r>
              <a:rPr lang="es-ES" sz="3200" dirty="0">
                <a:hlinkClick r:id="rId2"/>
              </a:rPr>
              <a:t>Religión y política en "La pesca milagrosa" de Konrad </a:t>
            </a:r>
            <a:r>
              <a:rPr lang="es-ES" sz="3200" dirty="0" err="1">
                <a:hlinkClick r:id="rId2"/>
              </a:rPr>
              <a:t>Witz</a:t>
            </a:r>
            <a:r>
              <a:rPr lang="es-ES" sz="3200" dirty="0">
                <a:hlinkClick r:id="rId2"/>
              </a:rPr>
              <a:t> (lineaserpentinata.blogspot.com)</a:t>
            </a:r>
            <a:endParaRPr lang="es-ES" sz="3200" dirty="0"/>
          </a:p>
        </p:txBody>
      </p:sp>
      <p:sp>
        <p:nvSpPr>
          <p:cNvPr id="3" name="Marcador de contenido 2">
            <a:extLst>
              <a:ext uri="{FF2B5EF4-FFF2-40B4-BE49-F238E27FC236}">
                <a16:creationId xmlns:a16="http://schemas.microsoft.com/office/drawing/2014/main" id="{7BD92FEA-DD0C-491A-B01F-54F92912FCBE}"/>
              </a:ext>
            </a:extLst>
          </p:cNvPr>
          <p:cNvSpPr>
            <a:spLocks noGrp="1"/>
          </p:cNvSpPr>
          <p:nvPr>
            <p:ph idx="1"/>
          </p:nvPr>
        </p:nvSpPr>
        <p:spPr>
          <a:xfrm>
            <a:off x="263235" y="997528"/>
            <a:ext cx="11707091" cy="5624945"/>
          </a:xfrm>
        </p:spPr>
        <p:txBody>
          <a:bodyPr>
            <a:normAutofit/>
          </a:bodyPr>
          <a:lstStyle/>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La pesca milagrosa no sólo es la más famosa sino también la mejor obra de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Formaba parte de un retablo de la catedral de Ginebra con escenas de la vida de San Pedro, de la que se conservan doce tablas repartidas por diferentes museos. En ella narra una de las apariciones de Jesús a los discípulos después de la resurrección. El suceso tuvo lugar en el mar de Galilea (llamado también lago Tiberíades y lago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Genesareth</a:t>
            </a:r>
            <a:r>
              <a:rPr lang="es-ES" sz="1800" dirty="0">
                <a:effectLst/>
                <a:latin typeface="Calibri" panose="020F0502020204030204" pitchFamily="34" charset="0"/>
                <a:ea typeface="Calibri" panose="020F0502020204030204" pitchFamily="34" charset="0"/>
                <a:cs typeface="Times New Roman" panose="02020603050405020304" pitchFamily="18" charset="0"/>
              </a:rPr>
              <a:t>), donde varios de los apóstoles, entre ellos Pedro, habían pasado la noche pescando aunque sin éxito,</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 "y venida la mañana, Jesús se puso a la ribera: mas los discípulos no entendieron que era Jesús. Y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díjoles</a:t>
            </a:r>
            <a:r>
              <a:rPr lang="es-ES" sz="1800" dirty="0">
                <a:effectLst/>
                <a:latin typeface="Calibri" panose="020F0502020204030204" pitchFamily="34" charset="0"/>
                <a:ea typeface="Calibri" panose="020F0502020204030204" pitchFamily="34" charset="0"/>
                <a:cs typeface="Times New Roman" panose="02020603050405020304" pitchFamily="18" charset="0"/>
              </a:rPr>
              <a:t>: Mozos, ¿tenéis algo de comer?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Respondiéronle</a:t>
            </a:r>
            <a:r>
              <a:rPr lang="es-ES" sz="1800" dirty="0">
                <a:effectLst/>
                <a:latin typeface="Calibri" panose="020F0502020204030204" pitchFamily="34" charset="0"/>
                <a:ea typeface="Calibri" panose="020F0502020204030204" pitchFamily="34" charset="0"/>
                <a:cs typeface="Times New Roman" panose="02020603050405020304" pitchFamily="18" charset="0"/>
              </a:rPr>
              <a:t>: No. Y él les dice: Echad la red  a la mano derecha del barco y hallaréis. Entonces la echaron, y no la podían en ninguna manera sacar, por la multitud de los peces. Entonces aquel discípulo, al cual amaba Jesús [es decir, Juan], dijo a Pedro: El Señor es. Y Simón Pedro, como oyó que era el Señor,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ciñose</a:t>
            </a:r>
            <a:r>
              <a:rPr lang="es-ES" sz="1800" dirty="0">
                <a:effectLst/>
                <a:latin typeface="Calibri" panose="020F0502020204030204" pitchFamily="34" charset="0"/>
                <a:ea typeface="Calibri" panose="020F0502020204030204" pitchFamily="34" charset="0"/>
                <a:cs typeface="Times New Roman" panose="02020603050405020304" pitchFamily="18" charset="0"/>
              </a:rPr>
              <a:t> la ropa, porque estaba desnudo y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echose</a:t>
            </a:r>
            <a:r>
              <a:rPr lang="es-ES" sz="1800" dirty="0">
                <a:effectLst/>
                <a:latin typeface="Calibri" panose="020F0502020204030204" pitchFamily="34" charset="0"/>
                <a:ea typeface="Calibri" panose="020F0502020204030204" pitchFamily="34" charset="0"/>
                <a:cs typeface="Times New Roman" panose="02020603050405020304" pitchFamily="18" charset="0"/>
              </a:rPr>
              <a:t> a la mar" (Juan 21, 4-7)</a:t>
            </a:r>
          </a:p>
          <a:p>
            <a:endParaRPr lang="es-ES" dirty="0"/>
          </a:p>
        </p:txBody>
      </p:sp>
    </p:spTree>
    <p:extLst>
      <p:ext uri="{BB962C8B-B14F-4D97-AF65-F5344CB8AC3E}">
        <p14:creationId xmlns:p14="http://schemas.microsoft.com/office/powerpoint/2010/main" val="2503489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52E393-D102-4CFF-8A94-4C3AF163B20D}"/>
              </a:ext>
            </a:extLst>
          </p:cNvPr>
          <p:cNvSpPr>
            <a:spLocks noGrp="1"/>
          </p:cNvSpPr>
          <p:nvPr>
            <p:ph type="title"/>
          </p:nvPr>
        </p:nvSpPr>
        <p:spPr>
          <a:xfrm>
            <a:off x="-110836" y="18256"/>
            <a:ext cx="12302836" cy="979272"/>
          </a:xfrm>
        </p:spPr>
        <p:txBody>
          <a:bodyPr>
            <a:noAutofit/>
          </a:bodyPr>
          <a:lstStyle/>
          <a:p>
            <a:pPr algn="ctr"/>
            <a:r>
              <a:rPr lang="es-ES" sz="3200" dirty="0">
                <a:hlinkClick r:id="rId2"/>
              </a:rPr>
              <a:t>Religión y política en "La pesca milagrosa" de Konrad </a:t>
            </a:r>
            <a:r>
              <a:rPr lang="es-ES" sz="3200" dirty="0" err="1">
                <a:hlinkClick r:id="rId2"/>
              </a:rPr>
              <a:t>Witz</a:t>
            </a:r>
            <a:r>
              <a:rPr lang="es-ES" sz="3200" dirty="0">
                <a:hlinkClick r:id="rId2"/>
              </a:rPr>
              <a:t> (lineaserpentinata.blogspot.com)</a:t>
            </a:r>
            <a:endParaRPr lang="es-ES" sz="3200" dirty="0"/>
          </a:p>
        </p:txBody>
      </p:sp>
      <p:sp>
        <p:nvSpPr>
          <p:cNvPr id="3" name="Marcador de contenido 2">
            <a:extLst>
              <a:ext uri="{FF2B5EF4-FFF2-40B4-BE49-F238E27FC236}">
                <a16:creationId xmlns:a16="http://schemas.microsoft.com/office/drawing/2014/main" id="{7BD92FEA-DD0C-491A-B01F-54F92912FCBE}"/>
              </a:ext>
            </a:extLst>
          </p:cNvPr>
          <p:cNvSpPr>
            <a:spLocks noGrp="1"/>
          </p:cNvSpPr>
          <p:nvPr>
            <p:ph idx="1"/>
          </p:nvPr>
        </p:nvSpPr>
        <p:spPr>
          <a:xfrm>
            <a:off x="263235" y="997528"/>
            <a:ext cx="11707091" cy="5624945"/>
          </a:xfrm>
        </p:spPr>
        <p:txBody>
          <a:bodyPr>
            <a:normAutofit fontScale="92500" lnSpcReduction="10000"/>
          </a:bodyPr>
          <a:lstStyle/>
          <a:p>
            <a:pPr>
              <a:lnSpc>
                <a:spcPct val="107000"/>
              </a:lnSpc>
              <a:spcAft>
                <a:spcPts val="800"/>
              </a:spcAft>
            </a:pP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no se ajusta estrictamente al pasaje evangélico e introduce en él algún cambio. En la parte izquierda, la monumental e imponente figura de Cristo, vestida con un manto de un rojo intenso que contrasta con los verdes del paisaje, parece caminar sobre las aguas del lago, fundiendo así el pasaje anterior de Juan con el prodigio narrado en el Evangelio de Mateo (14, 25-34) en el que hubo de intervenir para rescatar a Pedro. Es decir, dos escenas íntimamente ligadas con la vida de San Pedro y, al mismo tiempo, con la misión de "pescador de hombres" (Lucas 5, 10) que le confió Jesús.</a:t>
            </a:r>
          </a:p>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Como es sabido, una de las grandes novedades que trajo la pintura del norte de Europa durante el siglo XV fue la introducción del paisaje, si bien no puede hablarse todavía de una pintura de paisaje independiente. Al principio, el paisaje se mostraba a través de arcos y ventanas, pero poco a poco se fue abriendo paso de un modo más abierto. La obra de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que nos ocupa ha pasado a la historia porque es el primer paisaje realista que se pinta, es decir, la primera vez que somos capaces de reconocer un paisaje real, ya que traslada la escena bíblica al lago Leman, en Ginebra, quizá tratando de responder mejor a los sentimientos de los espectadores, situándola en un entorno familiar. La vista del lago está tomada desde la orilla derecha, en el sitio conocido actualmente como Les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Pâquis</a:t>
            </a:r>
            <a:r>
              <a:rPr lang="es-ES" sz="1800" dirty="0">
                <a:effectLst/>
                <a:latin typeface="Calibri" panose="020F0502020204030204" pitchFamily="34" charset="0"/>
                <a:ea typeface="Calibri" panose="020F0502020204030204" pitchFamily="34" charset="0"/>
                <a:cs typeface="Times New Roman" panose="02020603050405020304" pitchFamily="18" charset="0"/>
              </a:rPr>
              <a:t>, desde el cual se divisan varias montañas, a la derecha le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Pêtit</a:t>
            </a:r>
            <a:r>
              <a:rPr lang="es-ES" sz="1800" dirty="0">
                <a:effectLst/>
                <a:latin typeface="Calibri" panose="020F0502020204030204" pitchFamily="34" charset="0"/>
                <a:ea typeface="Calibri" panose="020F0502020204030204" pitchFamily="34" charset="0"/>
                <a:cs typeface="Times New Roman" panose="02020603050405020304" pitchFamily="18" charset="0"/>
              </a:rPr>
              <a:t> Salève, en el centro La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Môle</a:t>
            </a:r>
            <a:r>
              <a:rPr lang="es-ES" sz="1800" dirty="0">
                <a:effectLst/>
                <a:latin typeface="Calibri" panose="020F0502020204030204" pitchFamily="34" charset="0"/>
                <a:ea typeface="Calibri" panose="020F0502020204030204" pitchFamily="34" charset="0"/>
                <a:cs typeface="Times New Roman" panose="02020603050405020304" pitchFamily="18" charset="0"/>
              </a:rPr>
              <a:t>, y a la izquierda los bosques de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Voirons</a:t>
            </a:r>
            <a:r>
              <a:rPr lang="es-ES" sz="1800" dirty="0">
                <a:effectLst/>
                <a:latin typeface="Calibri" panose="020F0502020204030204" pitchFamily="34" charset="0"/>
                <a:ea typeface="Calibri" panose="020F0502020204030204" pitchFamily="34" charset="0"/>
                <a:cs typeface="Times New Roman" panose="02020603050405020304" pitchFamily="18" charset="0"/>
              </a:rPr>
              <a:t>. Al fondo, las montañas nevadas de los Alpes y el Montblanc se dibujan entre las nubes. Sin embargo,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aproxima las montañas entre sí y hace más abruptas de lo que son las caras de La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Môle</a:t>
            </a:r>
            <a:r>
              <a:rPr lang="es-ES" sz="1800" dirty="0">
                <a:effectLst/>
                <a:latin typeface="Calibri" panose="020F0502020204030204" pitchFamily="34" charset="0"/>
                <a:ea typeface="Calibri" panose="020F0502020204030204" pitchFamily="34" charset="0"/>
                <a:cs typeface="Times New Roman" panose="02020603050405020304" pitchFamily="18" charset="0"/>
              </a:rPr>
              <a:t>, quizá por necesidades compositivas, o quizá no y lo hace por otros motivos de significado más profundo.</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La búsqueda realista ha llevado a los investigadores a intentar determinar a qué hora exacta del día pintó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la escena. Según la dirección de las sombras,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Barrucand</a:t>
            </a:r>
            <a:r>
              <a:rPr lang="es-ES" sz="1800" dirty="0">
                <a:effectLst/>
                <a:latin typeface="Calibri" panose="020F0502020204030204" pitchFamily="34" charset="0"/>
                <a:ea typeface="Calibri" panose="020F0502020204030204" pitchFamily="34" charset="0"/>
                <a:cs typeface="Times New Roman" panose="02020603050405020304" pitchFamily="18" charset="0"/>
              </a:rPr>
              <a:t> indica que la tabla pudo pintarse hacia las tres de la tarde, un día de verano; sin embargo, la luz del primer plano es demasiado fría y difusa para esa hora del día y se parece más a la del amanecer, lo que según la misma autora estaría más de acuerdo con el pasaje bíblico como acabamos de leer.</a:t>
            </a:r>
          </a:p>
        </p:txBody>
      </p:sp>
    </p:spTree>
    <p:extLst>
      <p:ext uri="{BB962C8B-B14F-4D97-AF65-F5344CB8AC3E}">
        <p14:creationId xmlns:p14="http://schemas.microsoft.com/office/powerpoint/2010/main" val="3261005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52E393-D102-4CFF-8A94-4C3AF163B20D}"/>
              </a:ext>
            </a:extLst>
          </p:cNvPr>
          <p:cNvSpPr>
            <a:spLocks noGrp="1"/>
          </p:cNvSpPr>
          <p:nvPr>
            <p:ph type="title"/>
          </p:nvPr>
        </p:nvSpPr>
        <p:spPr>
          <a:xfrm>
            <a:off x="-110836" y="18256"/>
            <a:ext cx="12302836" cy="979272"/>
          </a:xfrm>
        </p:spPr>
        <p:txBody>
          <a:bodyPr>
            <a:noAutofit/>
          </a:bodyPr>
          <a:lstStyle/>
          <a:p>
            <a:pPr algn="ctr"/>
            <a:r>
              <a:rPr lang="es-ES" sz="3200" dirty="0">
                <a:hlinkClick r:id="rId2"/>
              </a:rPr>
              <a:t>Religión y política en "La pesca milagrosa" de Konrad </a:t>
            </a:r>
            <a:r>
              <a:rPr lang="es-ES" sz="3200" dirty="0" err="1">
                <a:hlinkClick r:id="rId2"/>
              </a:rPr>
              <a:t>Witz</a:t>
            </a:r>
            <a:r>
              <a:rPr lang="es-ES" sz="3200" dirty="0">
                <a:hlinkClick r:id="rId2"/>
              </a:rPr>
              <a:t> (lineaserpentinata.blogspot.com)</a:t>
            </a:r>
            <a:endParaRPr lang="es-ES" sz="3200" dirty="0"/>
          </a:p>
        </p:txBody>
      </p:sp>
      <p:sp>
        <p:nvSpPr>
          <p:cNvPr id="3" name="Marcador de contenido 2">
            <a:extLst>
              <a:ext uri="{FF2B5EF4-FFF2-40B4-BE49-F238E27FC236}">
                <a16:creationId xmlns:a16="http://schemas.microsoft.com/office/drawing/2014/main" id="{7BD92FEA-DD0C-491A-B01F-54F92912FCBE}"/>
              </a:ext>
            </a:extLst>
          </p:cNvPr>
          <p:cNvSpPr>
            <a:spLocks noGrp="1"/>
          </p:cNvSpPr>
          <p:nvPr>
            <p:ph idx="1"/>
          </p:nvPr>
        </p:nvSpPr>
        <p:spPr>
          <a:xfrm>
            <a:off x="263235" y="997528"/>
            <a:ext cx="11707091" cy="5624945"/>
          </a:xfrm>
        </p:spPr>
        <p:txBody>
          <a:bodyPr>
            <a:normAutofit fontScale="62500" lnSpcReduction="20000"/>
          </a:bodyPr>
          <a:lstStyle/>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El paisaje está pintado con extraordinaria precisión, como acostumbra la pintura flamenca, con granjas, colinas y personas en media distancia. La sensación espacial se consigue a partir de un punto de vista no demasiado alto, en el que el tamaño de las cosas y las personas van disminuyendo a medida que se alejan del espectador, de un modo bastante natural. El tratamiento del agua es quizá uno de los aspectos más sobresalientes. Bajo sus reflejos apreciamos distorsionadas las piedras del fondo del lago, las piernas del apóstol, e incluso las burbujas expelidas por uno de los peces que nadan entre ellas. Son esa precisión y el tratamiento del espacio los que le confieren a esta obra su capacidad de sugestión.</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En el primer plano se sitúa la figura de Cristo, imponente con su manto rojo deslizándose sobre las aguas. En contraste con la quietud del lago, su imagen produce una gran impresión de autoridad, que en lugar de humanizar su figura, acentúa la distancia entre la divinidad de Dios y la humanidad del hombre.</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Simbólicamente, y desde el punto de vista religioso, el lago donde tiene lugar la pesca milagrosa ha sido interpretado como una representación del mundo de los hombres. Un mundo ambivalente, donde el hombre se puede ahogar, como estuvo a punto de ocurrirle a Pedro, o morir de hambre durante la travesía, al no ser capaces de pescar. Es la fe en Cristo la que permite al hombre alcanzar la salvación, como la de los pescadores que siguen sus indicaciones para llenar sus redes, y es la barca de la Iglesia la que les ofrece protección en la travesía de la vida.</a:t>
            </a:r>
          </a:p>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Sin embargo, la lectura de esta interesantísima obra puede hacerse desde otro plano, el político. No tiene nada de sorprendente, porque como en tantas pinturas flamencas de la época, nada en ellas es lo que parece, por lo que hay quien ha querido ver en la obra una toma de posición del pintor ante una de las cuestiones de mayor transcendencia a las que se enfrentó la Iglesia católica en la primera mitad del siglo XV: ¿quién ostentaba el poder supremo de la Iglesia, el Papa o el concilio?, o lo que es lo mismo, ¿podía el Papa gobernar la institución como un monarca absoluto o debían ser los cardenales a través del concilio actuando como una especie de senado?. El Papa, como sucesor de San Pedro, basaba su poder en la célebre frase contenida en el evangelio de Mateo (16,18): "Y yo a mi vez te digo que tú eres Pedro, y sobre esta piedra edificaré mi iglesia". Sin embargo, los defensores del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conciliarismo</a:t>
            </a:r>
            <a:r>
              <a:rPr lang="es-ES" sz="1800" dirty="0">
                <a:effectLst/>
                <a:latin typeface="Calibri" panose="020F0502020204030204" pitchFamily="34" charset="0"/>
                <a:ea typeface="Calibri" panose="020F0502020204030204" pitchFamily="34" charset="0"/>
                <a:cs typeface="Times New Roman" panose="02020603050405020304" pitchFamily="18" charset="0"/>
              </a:rPr>
              <a:t> argumentaban que en ningún lugar de los libros sagrados se mencionaba que el poder de Pedro fuese mayor que el de los demás apóstoles, y cuestionaban incluso que al hablar de "esta piedra", estuviese señalando Jesús a Pedro y no a sí mismo</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Para entender el conflicto no hay más remedio que remontarse a los graves sucesos ocurridos en 1378 que dieron lugar al Cisma de Occidente y la elección de dos papas, uno en Roma y otro en Avignon. Después de proponer diferentes vías para acabar con la bicefalia, ante el cansancio general de la Cristiandad y acuciada por la herejía husita surgida en Praga, que amenazaba con extenderse por toda Europa central, se optó por la más complicada de las soluciones: la conciliar. Se impone así la tesis defendida por pensadores como Juan de París y Marsilio de Padua, convencidos que el Concilio representa a la Iglesia y está por encima de todos los miembros de su jerarquía,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incluído</a:t>
            </a:r>
            <a:r>
              <a:rPr lang="es-ES" sz="1800" dirty="0">
                <a:effectLst/>
                <a:latin typeface="Calibri" panose="020F0502020204030204" pitchFamily="34" charset="0"/>
                <a:ea typeface="Calibri" panose="020F0502020204030204" pitchFamily="34" charset="0"/>
                <a:cs typeface="Times New Roman" panose="02020603050405020304" pitchFamily="18" charset="0"/>
              </a:rPr>
              <a:t> el propio pontífice.</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El primer intento de solucionar el cisma por esta vía se saldó con un rotundo fracaso en el Concilio de Pisa (1409). En él se nombró Papa a Alejandro V, sucedido muy pronto por Juan XXIII, pero ni Gregorio XII ni Benedicto XIII (el famoso Papa Luna) aceptaron la decisión, con lo que el cisma bicéfalo se convirtió ahora en tricéfalo. El Concilio de Constanza (1414) conseguiría poner fin a aquella disputa que duraba más de treinta años, con la deposición de los dos papas y la elección de uno nuevo, Martin V, pero también se promulgaron dos decretos por los que se decidía que debía reunirse a los concilios con determinada periodicidad para acometer la reforma de la Iglesia. Como se demostraría pronto, la raíz del conflicto estaba lejos de haberse resuelto.</a:t>
            </a:r>
          </a:p>
        </p:txBody>
      </p:sp>
    </p:spTree>
    <p:extLst>
      <p:ext uri="{BB962C8B-B14F-4D97-AF65-F5344CB8AC3E}">
        <p14:creationId xmlns:p14="http://schemas.microsoft.com/office/powerpoint/2010/main" val="2403916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52E393-D102-4CFF-8A94-4C3AF163B20D}"/>
              </a:ext>
            </a:extLst>
          </p:cNvPr>
          <p:cNvSpPr>
            <a:spLocks noGrp="1"/>
          </p:cNvSpPr>
          <p:nvPr>
            <p:ph type="title"/>
          </p:nvPr>
        </p:nvSpPr>
        <p:spPr>
          <a:xfrm>
            <a:off x="-110836" y="18256"/>
            <a:ext cx="12302836" cy="979272"/>
          </a:xfrm>
        </p:spPr>
        <p:txBody>
          <a:bodyPr>
            <a:noAutofit/>
          </a:bodyPr>
          <a:lstStyle/>
          <a:p>
            <a:pPr algn="ctr"/>
            <a:r>
              <a:rPr lang="es-ES" sz="3200" dirty="0">
                <a:hlinkClick r:id="rId2"/>
              </a:rPr>
              <a:t>Religión y política en "La pesca milagrosa" de Konrad </a:t>
            </a:r>
            <a:r>
              <a:rPr lang="es-ES" sz="3200" dirty="0" err="1">
                <a:hlinkClick r:id="rId2"/>
              </a:rPr>
              <a:t>Witz</a:t>
            </a:r>
            <a:r>
              <a:rPr lang="es-ES" sz="3200" dirty="0">
                <a:hlinkClick r:id="rId2"/>
              </a:rPr>
              <a:t> (lineaserpentinata.blogspot.com)</a:t>
            </a:r>
            <a:endParaRPr lang="es-ES" sz="3200" dirty="0"/>
          </a:p>
        </p:txBody>
      </p:sp>
      <p:sp>
        <p:nvSpPr>
          <p:cNvPr id="3" name="Marcador de contenido 2">
            <a:extLst>
              <a:ext uri="{FF2B5EF4-FFF2-40B4-BE49-F238E27FC236}">
                <a16:creationId xmlns:a16="http://schemas.microsoft.com/office/drawing/2014/main" id="{7BD92FEA-DD0C-491A-B01F-54F92912FCBE}"/>
              </a:ext>
            </a:extLst>
          </p:cNvPr>
          <p:cNvSpPr>
            <a:spLocks noGrp="1"/>
          </p:cNvSpPr>
          <p:nvPr>
            <p:ph idx="1"/>
          </p:nvPr>
        </p:nvSpPr>
        <p:spPr>
          <a:xfrm>
            <a:off x="263235" y="997528"/>
            <a:ext cx="11707091" cy="5624945"/>
          </a:xfrm>
        </p:spPr>
        <p:txBody>
          <a:bodyPr>
            <a:normAutofit fontScale="62500" lnSpcReduction="20000"/>
          </a:bodyPr>
          <a:lstStyle/>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En 1431, con motivo de la celebración de un nuevo Concilio en la ciudad suiza de Basilea, la antigua disputa volvió a estallar. El Papa Eugenio IV estaba totalmente convencido que era él a quien correspondía el gobierno de la Iglesia. Sin embargo, esa opinión no era compartida por la mayoría de los cardenales reunidos en Basilea, entre los que habían ido ganando terreno las tesis conciliaristas, y los cardenales se arrogaron no sólo el poder legislativo sino también el ejecutivo. La oportunidad de recuperar el terreno perdido por el Papa se la iban a proporcionar los griegos ortodoxos, con motivo de las negociaciones para unificar la separación de las iglesias occidental y oriental. Preferían optar por negociar directamente con Eugenio IV y no con el concilio, y exigieron además que las conversaciones se hicieran en Italia, donde se sentían más seguros, y no al norte de los Alpes. Para dar cumplimiento a estas exigencias, el Papa ordenó trasladar las sesiones del concilio a la ciudad italiana de Ferrara donde comenzaron en 1438 bajo la presidencia del cardenal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Albergati</a:t>
            </a:r>
            <a:r>
              <a:rPr lang="es-ES" sz="1800" dirty="0">
                <a:effectLst/>
                <a:latin typeface="Calibri" panose="020F0502020204030204" pitchFamily="34" charset="0"/>
                <a:ea typeface="Calibri" panose="020F0502020204030204" pitchFamily="34" charset="0"/>
                <a:cs typeface="Times New Roman" panose="02020603050405020304" pitchFamily="18" charset="0"/>
              </a:rPr>
              <a:t>, el mismo de quien Jan Van Eyck nos dejó un retrato memorable. Un año después, en 1439, el concilio, seducido por las riquezas de los Medici, se trasladó a Florencia, donde el pontífice se apuntó un éxito muy importante, con la firma del Acta de Unión de las Iglesias que ponían fin al Cisma de Oriente, aunque el acuerdo no se pudo llevar a cabo finalmente al no ser ratificado por los obispos orientales.</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Sin embargo, la mayoría de los cardenales rechazaron el traslado del concilio a Italia, desobedecieron al papa y permanecieron en Basilea, acusaron a Eugenio IV de cismático y herético e incluso eligieron a un nuevo papa, el duque Amadeo de Saboya, un laico viudo con hijos que vivía en un eremitorio en Ginebra de la Orden de los Caballeros de San Mauricio, que él mismo había fundado, y que adoptó como pontífice el nombre de Félix V. La historia de los papas y antipapas volvía a repetirse, ironías del destino, el mismo año que se conseguía poner fin a la separación de la Iglesia oriental. El conflicto se prolongaría aún durante diez años más, hasta que en 1449, gobernando ya la cristiandad un nuevo Papa, Nicolás V, el antipapa Félix V abandona la tiara papal y es designado cardenal de Santa Sabina. Aún así, el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conciliarismo</a:t>
            </a:r>
            <a:r>
              <a:rPr lang="es-ES" sz="1800" dirty="0">
                <a:effectLst/>
                <a:latin typeface="Calibri" panose="020F0502020204030204" pitchFamily="34" charset="0"/>
                <a:ea typeface="Calibri" panose="020F0502020204030204" pitchFamily="34" charset="0"/>
                <a:cs typeface="Times New Roman" panose="02020603050405020304" pitchFamily="18" charset="0"/>
              </a:rPr>
              <a:t> no fue derrotado del todo, y se mantuvo como una corriente latente en la iglesia durante los siglos XVI al XVIII, especialmente en Francia y Alemania.</a:t>
            </a:r>
          </a:p>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Llegados a este punto, cabe preguntarse cuál es la relación de la pintura de Konrad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con el nuevo cisma católico. Algunos investigadores, como es el caso de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Bialostocki</a:t>
            </a:r>
            <a:r>
              <a:rPr lang="es-ES" sz="1800" dirty="0">
                <a:effectLst/>
                <a:latin typeface="Calibri" panose="020F0502020204030204" pitchFamily="34" charset="0"/>
                <a:ea typeface="Calibri" panose="020F0502020204030204" pitchFamily="34" charset="0"/>
                <a:cs typeface="Times New Roman" panose="02020603050405020304" pitchFamily="18" charset="0"/>
              </a:rPr>
              <a:t>, Smith y otros, sostienen que hay motivos suficientes para pensar que la tabla puede entenderse como un intento de apoyar la causa del antipapa Félix V contra Eugenio IV. El primer apoyo a esta tesis lo encuentran en el propio comitente de la obra, el obispo de Ginebra François de Mies, uno de los más firmes defensores que tuvo Félix V, quien lo nombró cardenal de San Marcelo en 1440, y que sería el responsable de dirigir el programa iconográfico del retablo que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debía ejecutar.</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Este programa incluye numerosos símbolos, el primero de todos la identificación de la Iglesia con la barca, que no se hunde jamás, que fue repetidamente empleada por los conciliaristas para exponer simbólicamente sus ideas. Pero quizá uno de los detalles más significativos lo encontremos en los jinetes que cabalgan en la otra orilla del lago, al fondo, y que portan el estandarte de la casa de Saboya, es decir, la casa a la que pertenecía Félix V, quien poco después de ser elegido Papa escribe una carta a los cardenales reunidos en Basilea de quienes se despide diciendo: "Datum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Laussane</a:t>
            </a:r>
            <a:r>
              <a:rPr lang="es-ES" sz="1800" dirty="0">
                <a:effectLst/>
                <a:latin typeface="Calibri" panose="020F0502020204030204" pitchFamily="34" charset="0"/>
                <a:ea typeface="Calibri" panose="020F0502020204030204" pitchFamily="34" charset="0"/>
                <a:cs typeface="Times New Roman" panose="02020603050405020304" pitchFamily="18" charset="0"/>
              </a:rPr>
              <a:t> sub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annulo</a:t>
            </a: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Piscatorum</a:t>
            </a:r>
            <a:r>
              <a:rPr lang="es-ES" sz="1800" dirty="0">
                <a:effectLst/>
                <a:latin typeface="Calibri" panose="020F0502020204030204" pitchFamily="34" charset="0"/>
                <a:ea typeface="Calibri" panose="020F0502020204030204" pitchFamily="34" charset="0"/>
                <a:cs typeface="Times New Roman" panose="02020603050405020304" pitchFamily="18" charset="0"/>
              </a:rPr>
              <a:t>, XVII,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Maji</a:t>
            </a:r>
            <a:r>
              <a:rPr lang="es-ES" sz="1800" dirty="0">
                <a:effectLst/>
                <a:latin typeface="Calibri" panose="020F0502020204030204" pitchFamily="34" charset="0"/>
                <a:ea typeface="Calibri" panose="020F0502020204030204" pitchFamily="34" charset="0"/>
                <a:cs typeface="Times New Roman" panose="02020603050405020304" pitchFamily="18" charset="0"/>
              </a:rPr>
              <a:t>, 1440" (Dada en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Laussane</a:t>
            </a:r>
            <a:r>
              <a:rPr lang="es-ES" sz="1800" dirty="0">
                <a:effectLst/>
                <a:latin typeface="Calibri" panose="020F0502020204030204" pitchFamily="34" charset="0"/>
                <a:ea typeface="Calibri" panose="020F0502020204030204" pitchFamily="34" charset="0"/>
                <a:cs typeface="Times New Roman" panose="02020603050405020304" pitchFamily="18" charset="0"/>
              </a:rPr>
              <a:t> bajo el anillo de los pescadores, 17 de mayo de 1440).</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Pero la pintura de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contiene otros elementos más sutiles que abonan la tesis de una intención política en ella. El episodio elegido muestra a Pedro en una situación comprometida, ha intentado emular a Cristo, caminar sobre las aguas, pero empieza a hundirse al perder la fe, quedando expuesto de forma indecorosa. Es una imagen patética del apóstol "que necesita la ayuda de Cristo, igual que el papa necesitaba el apoyo y el consejo de los cardenales", como señala Harrison. Una idea que se ve reforzada con la representación del paisaje que, como señalábamos,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 modifica sobre la realidad, aproximando las montañas entre sí quizá no tanto por razones compositivas sino por otros diferentes, ya que el ángulo que elige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situa</a:t>
            </a:r>
            <a:r>
              <a:rPr lang="es-ES" sz="1800" dirty="0">
                <a:effectLst/>
                <a:latin typeface="Calibri" panose="020F0502020204030204" pitchFamily="34" charset="0"/>
                <a:ea typeface="Calibri" panose="020F0502020204030204" pitchFamily="34" charset="0"/>
                <a:cs typeface="Times New Roman" panose="02020603050405020304" pitchFamily="18" charset="0"/>
              </a:rPr>
              <a:t> la gran montaña de La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Môle</a:t>
            </a:r>
            <a:r>
              <a:rPr lang="es-ES" sz="1800" dirty="0">
                <a:effectLst/>
                <a:latin typeface="Calibri" panose="020F0502020204030204" pitchFamily="34" charset="0"/>
                <a:ea typeface="Calibri" panose="020F0502020204030204" pitchFamily="34" charset="0"/>
                <a:cs typeface="Times New Roman" panose="02020603050405020304" pitchFamily="18" charset="0"/>
              </a:rPr>
              <a:t> justo sobre la cabeza de Cristo, identificándolo a él, y no a Pedro, como la verdadera roca sobre la que se erige su iglesia, y que para Harrison no es casual ni coincidencia, sino que ha sido deliberadamente estructurada para reforzar el mensaje político que encierra la obra de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Witz</a:t>
            </a:r>
            <a:r>
              <a:rPr lang="es-E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s-ES" dirty="0"/>
          </a:p>
        </p:txBody>
      </p:sp>
    </p:spTree>
    <p:extLst>
      <p:ext uri="{BB962C8B-B14F-4D97-AF65-F5344CB8AC3E}">
        <p14:creationId xmlns:p14="http://schemas.microsoft.com/office/powerpoint/2010/main" val="354344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fr-FR" sz="2800" dirty="0"/>
              <a:t>1444. Konrad Witz. </a:t>
            </a:r>
            <a:r>
              <a:rPr lang="fr-FR" sz="2800" dirty="0" err="1"/>
              <a:t>Presentación</a:t>
            </a:r>
            <a:r>
              <a:rPr lang="fr-FR" sz="2800" dirty="0"/>
              <a:t> </a:t>
            </a:r>
            <a:r>
              <a:rPr lang="fr-FR" sz="2800" dirty="0" err="1"/>
              <a:t>del</a:t>
            </a:r>
            <a:r>
              <a:rPr lang="fr-FR" sz="2800" dirty="0"/>
              <a:t> </a:t>
            </a:r>
            <a:r>
              <a:rPr lang="fr-FR" sz="2800" dirty="0" err="1"/>
              <a:t>Cardenal</a:t>
            </a:r>
            <a:r>
              <a:rPr lang="fr-FR" sz="2800" dirty="0"/>
              <a:t> de Mies a la </a:t>
            </a:r>
            <a:r>
              <a:rPr lang="fr-FR" sz="2800" dirty="0" err="1"/>
              <a:t>Virgen</a:t>
            </a:r>
            <a:r>
              <a:rPr lang="fr-FR" sz="2800" dirty="0"/>
              <a:t>. Musée d'Art et d'Histoire, Geneva.</a:t>
            </a:r>
            <a:endParaRPr lang="es-ES" sz="2800" dirty="0"/>
          </a:p>
        </p:txBody>
      </p:sp>
      <p:pic>
        <p:nvPicPr>
          <p:cNvPr id="4" name="Imagen 3">
            <a:extLst>
              <a:ext uri="{FF2B5EF4-FFF2-40B4-BE49-F238E27FC236}">
                <a16:creationId xmlns:a16="http://schemas.microsoft.com/office/drawing/2014/main" id="{B018AF46-D08C-419B-8276-E8FADA67A8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1483" y="0"/>
            <a:ext cx="8300517"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140037" cy="5869420"/>
          </a:xfrm>
        </p:spPr>
        <p:txBody>
          <a:bodyPr anchor="t">
            <a:normAutofit/>
          </a:bodyPr>
          <a:lstStyle/>
          <a:p>
            <a:r>
              <a:rPr lang="es-ES" sz="2800" dirty="0"/>
              <a:t>Konrad </a:t>
            </a:r>
            <a:r>
              <a:rPr lang="es-ES" sz="2800" dirty="0" err="1"/>
              <a:t>Witz</a:t>
            </a:r>
            <a:r>
              <a:rPr lang="es-ES" sz="2800" dirty="0"/>
              <a:t>. Esther y </a:t>
            </a:r>
            <a:r>
              <a:rPr lang="es-ES" sz="2800" dirty="0" err="1"/>
              <a:t>Ansuerus</a:t>
            </a:r>
            <a:r>
              <a:rPr lang="es-ES" sz="2800" dirty="0"/>
              <a:t>.</a:t>
            </a:r>
          </a:p>
        </p:txBody>
      </p:sp>
      <p:pic>
        <p:nvPicPr>
          <p:cNvPr id="4" name="Imagen 3">
            <a:extLst>
              <a:ext uri="{FF2B5EF4-FFF2-40B4-BE49-F238E27FC236}">
                <a16:creationId xmlns:a16="http://schemas.microsoft.com/office/drawing/2014/main" id="{FC5D59C8-E760-4E40-84D3-E5C744D6F0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8536" y="0"/>
            <a:ext cx="6313464"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89418" cy="5869420"/>
          </a:xfrm>
        </p:spPr>
        <p:txBody>
          <a:bodyPr anchor="t">
            <a:normAutofit/>
          </a:bodyPr>
          <a:lstStyle/>
          <a:p>
            <a:r>
              <a:rPr lang="es-ES" sz="2800" b="1" dirty="0"/>
              <a:t>Primera mitad siglo XV. Konrad </a:t>
            </a:r>
            <a:r>
              <a:rPr lang="es-ES" sz="2800" b="1" dirty="0" err="1"/>
              <a:t>Witz</a:t>
            </a:r>
            <a:r>
              <a:rPr lang="es-ES" sz="2800" b="1" dirty="0"/>
              <a:t>. Santa Catalina de Alejandría. Colección privada.</a:t>
            </a:r>
          </a:p>
        </p:txBody>
      </p:sp>
      <p:pic>
        <p:nvPicPr>
          <p:cNvPr id="4" name="Imagen 3">
            <a:extLst>
              <a:ext uri="{FF2B5EF4-FFF2-40B4-BE49-F238E27FC236}">
                <a16:creationId xmlns:a16="http://schemas.microsoft.com/office/drawing/2014/main" id="{9DFACF7F-5442-4680-A575-4CFA3E69F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8371" y="0"/>
            <a:ext cx="6183630"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27613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3862</Words>
  <Application>Microsoft Office PowerPoint</Application>
  <PresentationFormat>Panorámica</PresentationFormat>
  <Paragraphs>41</Paragraphs>
  <Slides>31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31</vt:i4>
      </vt:variant>
    </vt:vector>
  </HeadingPairs>
  <TitlesOfParts>
    <vt:vector size="35" baseType="lpstr">
      <vt:lpstr>Arial</vt:lpstr>
      <vt:lpstr>Calibri</vt:lpstr>
      <vt:lpstr>Calibri Light</vt:lpstr>
      <vt:lpstr>Tema de Office</vt:lpstr>
      <vt:lpstr>Konrad Witz 1400 1446</vt:lpstr>
      <vt:lpstr>Presentación de PowerPoint</vt:lpstr>
      <vt:lpstr>Religión y política en "La pesca milagrosa" de Konrad Witz (lineaserpentinata.blogspot.com)</vt:lpstr>
      <vt:lpstr>Religión y política en "La pesca milagrosa" de Konrad Witz (lineaserpentinata.blogspot.com)</vt:lpstr>
      <vt:lpstr>1433. Konrad Witz. Cristo en la Cruz. Staatliche Museen, Berlin.</vt:lpstr>
      <vt:lpstr>1435. Konrad Witz. La sinagoga. Öffentliche Kunstsammlung, Basel.</vt:lpstr>
      <vt:lpstr>1435. Konrad Witz. La Iglesia.</vt:lpstr>
      <vt:lpstr>1435. Konrad Witz. Salomón y la reina de Saba. Staatliche Museen, Berlin.</vt:lpstr>
      <vt:lpstr>1435. Konrad Witz. Abishai arrodillado ante David. Museo de Arte de Basilea</vt:lpstr>
      <vt:lpstr>1435. Konrad Witz. Sabobai y Benaiah. Museo de Arte de Basilea</vt:lpstr>
      <vt:lpstr>1435. Konrad Witz. El emperador Augusto y la sibila de Tibur. Museo de Bellas Artes, Dijon.</vt:lpstr>
      <vt:lpstr>1435. Konrad Witz. Abrazo San Joaquín y Santa Ana.</vt:lpstr>
      <vt:lpstr>1435. Konrad Witz. Ángel de la Anunciación.</vt:lpstr>
      <vt:lpstr>1435. Konrad Witz. San Bartomé. Öffentliche Kunstsammlung, Basel.</vt:lpstr>
      <vt:lpstr>1435. Konrad Witz. San Cristobal. Kunsthalle, Basilea.</vt:lpstr>
      <vt:lpstr>1440. Konrad Witz. Santa Catalina y Santa Magdalena.</vt:lpstr>
      <vt:lpstr>1440. Konrad Witz. Anunciación. Germanisches Nationalmuseum, Nuremberg</vt:lpstr>
      <vt:lpstr>1443. Konrad Witz. Virgen con Santos. Museo de Capodimonte.</vt:lpstr>
      <vt:lpstr>1444. Konrad Witz. Crucifixión.</vt:lpstr>
      <vt:lpstr>1444. Konrad Witz. Adoración de los magos. Musée d'Art et d'Histoire, Geneva.</vt:lpstr>
      <vt:lpstr>1444. Konrad Witz. Liberación de San Pedro. Musée d'Art et d'Histoire, Geneva.</vt:lpstr>
      <vt:lpstr>1444. Konrad Witz. Retablo de san Pedro. La pesca milagrosa. Museo de arte e historia, Ginebra.  Línea Serpentinata: Religión y política en "La pesca milagrosa" de Konrad Witz (lineaserpentinata.blogspot.com)</vt:lpstr>
      <vt:lpstr>Religión y política en "La pesca milagrosa" de Konrad Witz (lineaserpentinata.blogspot.com)</vt:lpstr>
      <vt:lpstr>Religión y política en "La pesca milagrosa" de Konrad Witz (lineaserpentinata.blogspot.com)</vt:lpstr>
      <vt:lpstr>Religión y política en "La pesca milagrosa" de Konrad Witz (lineaserpentinata.blogspot.com)</vt:lpstr>
      <vt:lpstr>Religión y política en "La pesca milagrosa" de Konrad Witz (lineaserpentinata.blogspot.com)</vt:lpstr>
      <vt:lpstr>1444. Konrad Witz. Presentación del Cardenal de Mies a la Virgen. Musée d'Art et d'Histoire, Geneva.</vt:lpstr>
      <vt:lpstr>Konrad Witz. Esther y Ansuerus.</vt:lpstr>
      <vt:lpstr>Primera mitad siglo XV. Konrad Witz. Santa Catalina de Alejandría. Colección privada.</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6</cp:revision>
  <dcterms:created xsi:type="dcterms:W3CDTF">2021-04-11T17:29:31Z</dcterms:created>
  <dcterms:modified xsi:type="dcterms:W3CDTF">2021-09-25T12:27:10Z</dcterms:modified>
</cp:coreProperties>
</file>