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9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5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97769-508B-48C7-8321-8D70A2E92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B17A1-B291-444D-97AD-98B475E8A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5622FD-08C7-421F-92B2-985AF010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086CC3-639D-4DC7-9CA7-6850A529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136D6-6E84-49A6-9F18-51E4924A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93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19341-4E9C-49FA-B3FE-2EDA590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997AE-F42C-41F8-BAA7-0B26202E5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9B9E8F-BB9A-4E73-89C2-5257FDC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CD2D8-3F40-4ABC-BF9A-F77CEFE0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B0209C-9389-431D-9EE4-65C6762A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49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20992-BABB-4EBE-B69B-A0D6A3EC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00119-DDCF-49B0-9F1C-6EA9CA83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78451-FF07-4CBD-859E-C7B8ABF4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ED3CC-B166-423A-907F-07265FE3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5367A-8A4C-4312-AD96-0D5C2C6F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25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8C31B-735F-4EAF-851A-E98985B0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5D2611-4132-4940-9118-F924C10C9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B97F61-5CC1-4A7B-B8C4-450811FB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543E55-66D3-4922-BB05-173F7667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C5FB48-380D-4FC5-82DE-C013501C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AE0092-EB71-41EC-B2E2-61B5E053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4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C5BC0-44F9-4B2E-86DA-E82B104D4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4EFCF0-F816-4B60-92C8-0AF397E3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F345FA-5ABD-422F-AEFE-C728F27F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964A8C-A6FF-4B6F-B9D3-A8C60B305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5B7382-1371-48A7-8E85-F9DF52BDB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92DDA1-20CD-4E60-82A7-F77CD552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0113EF-5B7F-40B6-8E44-A479AC7B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BB351-F2DD-4E3F-8ADF-87CC8EEA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2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BDC69-A172-4E9D-92D0-321D9AB8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A6E278-8B8D-44D4-AC54-82E5BE40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D82C62-F2D9-4493-A2E3-DFC6510A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EE4423-8BC6-4C1E-9AD2-97AFDF3E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E66FB7-B942-4CDE-8C4A-7F745DBA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D41181-2B4A-4DD9-BA1B-1482B77E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589FE2-27C0-4C38-A295-C4981B5C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60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58C5E-CD62-474E-B657-93184A56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9386F-089B-4F79-B6BF-AFA774D30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CBB277-F4AE-4AF2-A630-82A053577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21513-BF6F-4F54-94FD-B607774C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5AABA4-67CD-4396-A76E-772E9D98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475EEE-AB9D-4F3F-99BB-A80AD2B2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7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51C74-5B70-46D5-92E5-CAD759E7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6FA223-A527-4BE3-8C5E-A25B27D1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14B481-1F1A-46A5-B9FC-FE520CDDA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027FC-971C-4703-8369-D626C32E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0EEFA9-B74B-4ACA-B2C5-DE6F86D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3FD8B-884D-4F60-BF0F-E30403AC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05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25E5F-67E2-4182-AA68-DF34751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99DDB-D842-40C6-A71C-EF39F795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5AE41D-7D0C-4CE8-83EC-007769BA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D15DF0-CDB3-4EAE-8ACC-0246E1B2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4132-B473-48F8-B84C-2F206653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81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20A634-8BF8-4ABB-B964-9C5CA2D2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D45128-4BF1-438F-927D-3350CE253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7004EB-F608-42A6-93C5-ECDBE40E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80197-DED6-4F00-B381-415304F5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AEA417-E043-4C68-B520-95F5D05C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77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59E6F9-D9EF-432D-BDBB-04F8B752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09B6D-B67C-46F3-9446-BC87D1F3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AAC9-C9F5-4B30-A017-6CB56DB5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71206-8945-4D8E-B994-87DDAD57A7A3}" type="datetimeFigureOut">
              <a:rPr lang="es-ES" smtClean="0"/>
              <a:t>21/09/2021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F8CEFA-BBAE-4BAE-844F-8E8A2EE56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DFB7B-4B9A-4CCF-9A4E-2CBFC531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0E4B7-58F8-453D-9E03-4D11464241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Antonio_Moro" TargetMode="External"/><Relationship Id="rId2" Type="http://schemas.openxmlformats.org/officeDocument/2006/relationships/hyperlink" Target="https://es.wikipedia.org/wiki/Pa%C3%ADses_Bajo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hyperlink" Target="https://es.wikipedia.org/wiki/Miguel_%C3%81nge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823F1-24B7-4161-9747-AC7FD7C16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sz="8800" b="1" dirty="0"/>
              <a:t>Jan Van Scorel </a:t>
            </a:r>
            <a:br>
              <a:rPr lang="nl-NL" sz="8800" b="1" dirty="0"/>
            </a:br>
            <a:r>
              <a:rPr lang="nl-NL" sz="8800" b="1" dirty="0"/>
              <a:t>1495 - 1562</a:t>
            </a:r>
            <a:endParaRPr lang="es-ES" sz="8800" b="1" dirty="0"/>
          </a:p>
        </p:txBody>
      </p:sp>
    </p:spTree>
    <p:extLst>
      <p:ext uri="{BB962C8B-B14F-4D97-AF65-F5344CB8AC3E}">
        <p14:creationId xmlns:p14="http://schemas.microsoft.com/office/powerpoint/2010/main" val="3006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3" y="457200"/>
            <a:ext cx="11471563" cy="6289964"/>
          </a:xfrm>
        </p:spPr>
        <p:txBody>
          <a:bodyPr>
            <a:normAutofit fontScale="77500" lnSpcReduction="20000"/>
          </a:bodyPr>
          <a:lstStyle/>
          <a:p>
            <a:pPr algn="l" fontAlgn="base"/>
            <a:r>
              <a:rPr lang="es-ES" sz="2800" b="0" i="0" dirty="0" err="1">
                <a:effectLst/>
              </a:rPr>
              <a:t>Schoorl</a:t>
            </a:r>
            <a:r>
              <a:rPr lang="es-ES" sz="2800" b="0" i="0" dirty="0">
                <a:effectLst/>
              </a:rPr>
              <a:t> (Países Bajos), 1495 - Utrecht (Países Bajos), 1562</a:t>
            </a:r>
          </a:p>
          <a:p>
            <a:pPr algn="l" fontAlgn="base"/>
            <a:r>
              <a:rPr lang="es-ES" sz="2800" b="0" i="0" dirty="0">
                <a:effectLst/>
              </a:rPr>
              <a:t>Humanista, arquitecto, ingeniero y pintor, que introdujo el estilo pictórico del renacimiento italiano en los Países Bajos, como su maestro, Jan </a:t>
            </a:r>
            <a:r>
              <a:rPr lang="es-ES" sz="2800" b="0" i="0" dirty="0" err="1">
                <a:effectLst/>
              </a:rPr>
              <a:t>Gossaert</a:t>
            </a:r>
            <a:r>
              <a:rPr lang="es-ES" sz="2800" b="0" i="0" dirty="0">
                <a:effectLst/>
              </a:rPr>
              <a:t>, hizo en Bruselas. </a:t>
            </a:r>
          </a:p>
          <a:p>
            <a:pPr algn="l" fontAlgn="base"/>
            <a:r>
              <a:rPr lang="es-ES" sz="2800" b="0" i="0" dirty="0">
                <a:effectLst/>
              </a:rPr>
              <a:t>Estudió con varios artistas locales. </a:t>
            </a:r>
          </a:p>
          <a:p>
            <a:pPr algn="l" fontAlgn="base"/>
            <a:r>
              <a:rPr lang="es-ES" sz="2800" b="0" i="0" dirty="0">
                <a:effectLst/>
              </a:rPr>
              <a:t>Su pasión por los viajes le llevó en 1519 a Alemania donde visitó a Durero, Austria y Venecia, desde donde viajó a Tierra San</a:t>
            </a:r>
          </a:p>
          <a:p>
            <a:pPr algn="l" fontAlgn="base"/>
            <a:r>
              <a:rPr lang="es-ES" sz="2800" b="0" i="0" dirty="0" err="1">
                <a:effectLst/>
              </a:rPr>
              <a:t>ta</a:t>
            </a:r>
            <a:r>
              <a:rPr lang="es-ES" sz="2800" b="0" i="0" dirty="0">
                <a:effectLst/>
              </a:rPr>
              <a:t> llegando en 1520, Chipre, Rodas y Creta. Un año más tarde regresó a Italia. El papa Adriano VI se convirtió en el protector más importante de Van </a:t>
            </a:r>
            <a:r>
              <a:rPr lang="es-ES" sz="2800" b="0" i="0" dirty="0" err="1">
                <a:effectLst/>
              </a:rPr>
              <a:t>Scorel</a:t>
            </a:r>
            <a:r>
              <a:rPr lang="es-ES" sz="2800" b="0" i="0" dirty="0">
                <a:effectLst/>
              </a:rPr>
              <a:t> en Roma y en 1522 le nombró conservador de la colección pontificia del Belvedere. </a:t>
            </a:r>
          </a:p>
          <a:p>
            <a:pPr algn="l" fontAlgn="base"/>
            <a:r>
              <a:rPr lang="es-ES" sz="2800" b="0" i="0" dirty="0">
                <a:effectLst/>
              </a:rPr>
              <a:t>Durante su etapa en Italia su obra estuvo influida por la de Rafael y Miguel Ángel. </a:t>
            </a:r>
          </a:p>
          <a:p>
            <a:pPr algn="l" fontAlgn="base"/>
            <a:r>
              <a:rPr lang="es-ES" sz="2800" b="0" i="0" dirty="0">
                <a:effectLst/>
              </a:rPr>
              <a:t>Tras la misteriosa muerte del papa el 14 de septiembre de 1523, Van </a:t>
            </a:r>
            <a:r>
              <a:rPr lang="es-ES" sz="2800" b="0" i="0" dirty="0" err="1">
                <a:effectLst/>
              </a:rPr>
              <a:t>Scorel</a:t>
            </a:r>
            <a:r>
              <a:rPr lang="es-ES" sz="2800" b="0" i="0" dirty="0">
                <a:effectLst/>
              </a:rPr>
              <a:t> regresó a los Países Bajos y se instaló en Utrecht. </a:t>
            </a:r>
          </a:p>
          <a:p>
            <a:pPr algn="l" fontAlgn="base"/>
            <a:r>
              <a:rPr lang="es-ES" sz="2800" b="0" i="0" dirty="0">
                <a:effectLst/>
              </a:rPr>
              <a:t>Habiéndose formado en las obras de la Antigüedad clásica y en las de artistas contemporáneos del alto renacimiento, regresó a los Países Bajos convertido en un auténtico "romanista". </a:t>
            </a:r>
          </a:p>
          <a:p>
            <a:pPr algn="l" fontAlgn="base"/>
            <a:r>
              <a:rPr lang="es-ES" sz="2800" b="0" i="0" dirty="0">
                <a:effectLst/>
              </a:rPr>
              <a:t>A su regreso a Holanda introdujo en sus composiciones elementos clásicos como desnudos, tejidos, arquitecturas y paisajes imaginarios. </a:t>
            </a:r>
          </a:p>
          <a:p>
            <a:pPr algn="l" fontAlgn="base"/>
            <a:r>
              <a:rPr lang="es-ES" sz="2800" b="0" i="0" dirty="0">
                <a:effectLst/>
              </a:rPr>
              <a:t>Muchas de sus pinturas basadas en temática religiosa, sobre todo sus retablos, fueron destruidas durante el movimiento iconoclasta de 1566 (</a:t>
            </a:r>
            <a:r>
              <a:rPr lang="es-ES" sz="2800" b="0" i="0" dirty="0" err="1">
                <a:effectLst/>
              </a:rPr>
              <a:t>Fransen</a:t>
            </a:r>
            <a:r>
              <a:rPr lang="es-ES" sz="2800" b="0" i="0" dirty="0">
                <a:effectLst/>
              </a:rPr>
              <a:t>, B. en E.M.N.P, 2006, tomo VI, pp. 1998-1999).</a:t>
            </a:r>
          </a:p>
          <a:p>
            <a:pPr algn="l"/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5643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B1F40-30D4-48E8-ADF9-4CE5786F5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488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1520. Jan van </a:t>
            </a:r>
            <a:r>
              <a:rPr lang="es-ES" sz="2800" dirty="0" err="1"/>
              <a:t>Scorel</a:t>
            </a:r>
            <a:r>
              <a:rPr lang="es-ES" sz="2800" dirty="0"/>
              <a:t>. Retrato de un hombre. Liechtenstein Museum, </a:t>
            </a:r>
            <a:r>
              <a:rPr lang="es-ES" sz="2800" dirty="0" err="1"/>
              <a:t>Vienna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E9EEB7-E98D-4EFE-B5A5-5440023E6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000" y="0"/>
            <a:ext cx="5905000" cy="682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5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76109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1521. Jan van </a:t>
            </a:r>
            <a:r>
              <a:rPr lang="es-ES" sz="2800" dirty="0" err="1"/>
              <a:t>Scorel</a:t>
            </a:r>
            <a:r>
              <a:rPr lang="es-ES" sz="2800" dirty="0"/>
              <a:t>. Retrato de un hombre veneciano. </a:t>
            </a:r>
            <a:r>
              <a:rPr lang="es-ES" sz="2800" dirty="0" err="1"/>
              <a:t>Landesmuseum</a:t>
            </a:r>
            <a:r>
              <a:rPr lang="es-ES" sz="2800" dirty="0"/>
              <a:t>, </a:t>
            </a:r>
            <a:r>
              <a:rPr lang="es-ES" sz="2800" dirty="0" err="1"/>
              <a:t>Oldenburg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C57969-7451-417A-8887-53D4503EE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673" y="-7358"/>
            <a:ext cx="5112327" cy="686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5583382" cy="5869420"/>
          </a:xfrm>
        </p:spPr>
        <p:txBody>
          <a:bodyPr anchor="t">
            <a:normAutofit/>
          </a:bodyPr>
          <a:lstStyle/>
          <a:p>
            <a:r>
              <a:rPr lang="fr-FR" sz="2800" dirty="0"/>
              <a:t>1521. Jan van Scorel. </a:t>
            </a:r>
            <a:r>
              <a:rPr lang="fr-FR" sz="2800" dirty="0" err="1"/>
              <a:t>Retrato</a:t>
            </a:r>
            <a:r>
              <a:rPr lang="fr-FR" sz="2800" dirty="0"/>
              <a:t> de un hombre. Musée du Louvre, Paris.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41A567-EB30-40F5-ADEC-B23D4AA81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888" y="0"/>
            <a:ext cx="5805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2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48400" cy="5869420"/>
          </a:xfrm>
        </p:spPr>
        <p:txBody>
          <a:bodyPr anchor="t">
            <a:normAutofit/>
          </a:bodyPr>
          <a:lstStyle/>
          <a:p>
            <a:r>
              <a:rPr lang="es-ES" sz="2800" b="1" dirty="0"/>
              <a:t>1526. Jan van </a:t>
            </a:r>
            <a:r>
              <a:rPr lang="es-ES" sz="2800" b="1" dirty="0" err="1"/>
              <a:t>Scorel</a:t>
            </a:r>
            <a:r>
              <a:rPr lang="es-ES" sz="2800" b="1" dirty="0"/>
              <a:t>. Presentación de Jesús en el templo. Kunsthistorisches Museum, Viena.</a:t>
            </a:r>
            <a:br>
              <a:rPr lang="es-ES" sz="2800" b="1" dirty="0"/>
            </a:br>
            <a:br>
              <a:rPr lang="es-ES" sz="2800" dirty="0"/>
            </a:br>
            <a:r>
              <a:rPr lang="es-ES" sz="2400" b="0" i="0" dirty="0">
                <a:solidFill>
                  <a:srgbClr val="000000"/>
                </a:solidFill>
                <a:effectLst/>
                <a:latin typeface="+mn-lt"/>
              </a:rPr>
              <a:t>Con muchos viajes, </a:t>
            </a:r>
            <a:r>
              <a:rPr lang="es-ES" sz="2400" b="0" i="0" dirty="0" err="1">
                <a:solidFill>
                  <a:srgbClr val="000000"/>
                </a:solidFill>
                <a:effectLst/>
                <a:latin typeface="+mn-lt"/>
              </a:rPr>
              <a:t>Scorel</a:t>
            </a:r>
            <a:r>
              <a:rPr lang="es-ES" sz="2400" b="0" i="0" dirty="0">
                <a:solidFill>
                  <a:srgbClr val="000000"/>
                </a:solidFill>
                <a:effectLst/>
                <a:latin typeface="+mn-lt"/>
              </a:rPr>
              <a:t> sucedió a Rafael como guardián de la colección papal en el Vaticano, cargo que ocupó entre 1521 y 1524. </a:t>
            </a:r>
            <a:br>
              <a:rPr lang="es-ES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+mn-lt"/>
              </a:rPr>
              <a:t>Esto explica su familiaridad con la arquitectura contemporánea más reciente. </a:t>
            </a:r>
            <a:br>
              <a:rPr lang="es-ES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+mn-lt"/>
              </a:rPr>
              <a:t>Las características notablemente manieristas incluyen la composición excéntrica, el énfasis en las figuras vestidas al estilo de la antigüedad clásica y vistas desde atrás, los "perfiles perdidos" y el movimiento escultural y lento de las figuras, que parecen ponerse en movimiento mecánicamente, como un reloj.</a:t>
            </a:r>
            <a:endParaRPr lang="es-ES" sz="2800" dirty="0">
              <a:latin typeface="+mn-l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302EFFC-E067-4DAD-97FF-C1D5EF767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54" y="0"/>
            <a:ext cx="5288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11291455" cy="867930"/>
          </a:xfrm>
        </p:spPr>
        <p:txBody>
          <a:bodyPr anchor="t">
            <a:normAutofit/>
          </a:bodyPr>
          <a:lstStyle/>
          <a:p>
            <a:pPr algn="ctr"/>
            <a:r>
              <a:rPr lang="nl-NL" sz="2800" dirty="0"/>
              <a:t>1527. Jan van Scorel. Tríptico Lochorst. Centraal Museum, Utrecht.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BC845E-E202-47B4-B4FE-98501ADA7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6" y="3532909"/>
            <a:ext cx="12157554" cy="332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66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11388437" cy="1380548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1529. Jan van </a:t>
            </a:r>
            <a:r>
              <a:rPr lang="es-ES" sz="2800" dirty="0" err="1"/>
              <a:t>Scorel</a:t>
            </a:r>
            <a:r>
              <a:rPr lang="es-ES" sz="2800" dirty="0"/>
              <a:t>. Los doce miembros de una cofradía. </a:t>
            </a:r>
            <a:br>
              <a:rPr lang="es-ES" sz="2800" dirty="0"/>
            </a:br>
            <a:r>
              <a:rPr lang="es-ES" sz="2800" dirty="0"/>
              <a:t>Frans </a:t>
            </a:r>
            <a:r>
              <a:rPr lang="es-ES" sz="2800" dirty="0" err="1"/>
              <a:t>Halsmuseum</a:t>
            </a:r>
            <a:r>
              <a:rPr lang="es-ES" sz="2800" dirty="0"/>
              <a:t>, Haarlem.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67D59E-D236-43DC-8F48-2D80C4786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" y="1745673"/>
            <a:ext cx="12167338" cy="511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5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365125"/>
            <a:ext cx="232756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van </a:t>
            </a:r>
            <a:r>
              <a:rPr lang="es-ES" sz="2800" dirty="0" err="1"/>
              <a:t>Scorel</a:t>
            </a:r>
            <a:r>
              <a:rPr lang="es-ES" sz="2800" dirty="0"/>
              <a:t>. Díptico. </a:t>
            </a:r>
            <a:r>
              <a:rPr lang="es-ES" sz="2800" dirty="0" err="1"/>
              <a:t>Kartinnaja</a:t>
            </a:r>
            <a:r>
              <a:rPr lang="es-ES" sz="2800" dirty="0"/>
              <a:t> </a:t>
            </a:r>
            <a:r>
              <a:rPr lang="es-ES" sz="2800" dirty="0" err="1"/>
              <a:t>Galerija</a:t>
            </a:r>
            <a:r>
              <a:rPr lang="es-ES" sz="2800" dirty="0"/>
              <a:t>, Tambov and Staatliche Museen, </a:t>
            </a:r>
            <a:r>
              <a:rPr lang="es-ES" sz="2800" dirty="0" err="1"/>
              <a:t>Berlin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7FD39F-E637-4970-9F09-9ACFE2077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064" y="0"/>
            <a:ext cx="9543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72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82" y="365125"/>
            <a:ext cx="3325091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van </a:t>
            </a:r>
            <a:r>
              <a:rPr lang="es-ES" sz="2800" dirty="0" err="1"/>
              <a:t>Scorel</a:t>
            </a:r>
            <a:r>
              <a:rPr lang="es-ES" sz="2800" dirty="0"/>
              <a:t>. El bautismo de Cristo. Frans </a:t>
            </a:r>
            <a:r>
              <a:rPr lang="es-ES" sz="2800" dirty="0" err="1"/>
              <a:t>Halsmuseum</a:t>
            </a:r>
            <a:r>
              <a:rPr lang="es-ES" sz="2800" dirty="0"/>
              <a:t>, Haarlem.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E8FCE5-3C67-42D1-9AA4-31476A0C0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168" y="0"/>
            <a:ext cx="8774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73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734291"/>
          </a:xfrm>
        </p:spPr>
        <p:txBody>
          <a:bodyPr anchor="ctr">
            <a:normAutofit/>
          </a:bodyPr>
          <a:lstStyle/>
          <a:p>
            <a:pPr algn="ctr"/>
            <a:r>
              <a:rPr lang="es-ES" sz="2800" dirty="0"/>
              <a:t>1530. Jan van </a:t>
            </a:r>
            <a:r>
              <a:rPr lang="es-ES" sz="2800" dirty="0" err="1"/>
              <a:t>Scorel</a:t>
            </a:r>
            <a:r>
              <a:rPr lang="es-ES" sz="2800" dirty="0"/>
              <a:t>. La inundación. Museo del Prado, Madrid.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FC5BA1-E8BB-4DB2-B7C7-CC987DBE9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30" y="637309"/>
            <a:ext cx="10264140" cy="622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5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A74406-B3BB-4DC0-AADB-05BF9A3E6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0109"/>
            <a:ext cx="4779818" cy="59968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2400" b="0" i="0" dirty="0">
                <a:effectLst/>
              </a:rPr>
              <a:t>Van </a:t>
            </a:r>
            <a:r>
              <a:rPr lang="es-ES" sz="2400" b="0" i="0" dirty="0" err="1">
                <a:effectLst/>
              </a:rPr>
              <a:t>Scorel</a:t>
            </a:r>
            <a:r>
              <a:rPr lang="es-ES" sz="2400" b="0" i="0" dirty="0">
                <a:effectLst/>
              </a:rPr>
              <a:t> fue el introductor del manierismo romano en los </a:t>
            </a:r>
            <a:r>
              <a:rPr lang="es-ES" sz="2400" b="0" i="0" u="none" strike="noStrike" dirty="0"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Países Bajos</a:t>
            </a:r>
            <a:r>
              <a:rPr lang="es-ES" sz="2400" b="0" i="0" dirty="0">
                <a:effectLst/>
              </a:rPr>
              <a:t> y maestro de </a:t>
            </a:r>
            <a:r>
              <a:rPr lang="es-ES" sz="2400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Antonio Moro</a:t>
            </a:r>
            <a:r>
              <a:rPr lang="es-ES" sz="2400" b="0" i="0" dirty="0">
                <a:effectLst/>
              </a:rPr>
              <a:t>. </a:t>
            </a:r>
          </a:p>
          <a:p>
            <a:pPr marL="0" indent="0">
              <a:buNone/>
            </a:pPr>
            <a:r>
              <a:rPr lang="es-ES" sz="2400" b="0" i="0" dirty="0">
                <a:effectLst/>
              </a:rPr>
              <a:t>Esta escena conjuga figuras derivadas de </a:t>
            </a:r>
            <a:r>
              <a:rPr lang="es-ES" sz="2400" b="0" i="0" u="none" strike="noStrike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Miguel Ángel</a:t>
            </a:r>
            <a:r>
              <a:rPr lang="es-ES" sz="2400" b="0" i="0" dirty="0">
                <a:effectLst/>
              </a:rPr>
              <a:t> con el paisaje nocturno, tipología característica de la tradición nórdica. </a:t>
            </a:r>
          </a:p>
          <a:p>
            <a:pPr marL="0" indent="0">
              <a:buNone/>
            </a:pPr>
            <a:r>
              <a:rPr lang="es-ES" sz="2400" b="0" i="0" dirty="0">
                <a:effectLst/>
              </a:rPr>
              <a:t>En el primer plano, fuertemente iluminado, la multitud huye del imparable avance de las aguas. </a:t>
            </a:r>
          </a:p>
          <a:p>
            <a:pPr marL="0" indent="0">
              <a:buNone/>
            </a:pPr>
            <a:r>
              <a:rPr lang="es-ES" sz="2400" b="0" i="0" dirty="0">
                <a:effectLst/>
              </a:rPr>
              <a:t>Personas y animales conforman una semicircunferencia que enmarca el paisaje del fondo sumido en la oscuridad, donde navega el arca de Noé, con hombres y mujeres aferrados a ella en busca de salvación. </a:t>
            </a:r>
          </a:p>
          <a:p>
            <a:pPr marL="0" indent="0">
              <a:buNone/>
            </a:pPr>
            <a:r>
              <a:rPr lang="es-ES" sz="2400" b="0" i="0" dirty="0">
                <a:effectLst/>
              </a:rPr>
              <a:t>El inquietante contraste lumínico entre el primer y el último término condensa el dramatismo de la escena.</a:t>
            </a:r>
            <a:endParaRPr lang="es-ES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227BBC-BF6D-4247-8E4C-DDA868D508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28" y="1315099"/>
            <a:ext cx="6975872" cy="422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16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3491346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1530. Jan van Scorel. María Magdalena. Rijksmuseum, Amsterdam.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CF50D9-8CC0-440A-9BDE-722DA400F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015" y="0"/>
            <a:ext cx="7880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57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1"/>
            <a:ext cx="11360727" cy="858982"/>
          </a:xfrm>
        </p:spPr>
        <p:txBody>
          <a:bodyPr anchor="ctr">
            <a:normAutofit/>
          </a:bodyPr>
          <a:lstStyle/>
          <a:p>
            <a:pPr algn="ctr"/>
            <a:r>
              <a:rPr lang="nl-NL" sz="2800" dirty="0"/>
              <a:t>1530. Jan van Scorel. Muerte de Cleopatra. Rijksmuseum, Amsterdam.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CD02DE-785C-4AAE-B902-10926E28F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89" y="858982"/>
            <a:ext cx="10045022" cy="59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05600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1530. Jan van Scorel. Retrato de hombre. Staatliche Museen, Berlin.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E36810-0BDB-4F6C-B0D1-98B4558A8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091" y="0"/>
            <a:ext cx="4594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5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774873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1530. Jan van </a:t>
            </a:r>
            <a:r>
              <a:rPr lang="es-ES" sz="2800" dirty="0" err="1"/>
              <a:t>Scorel</a:t>
            </a:r>
            <a:r>
              <a:rPr lang="es-ES" sz="2800" dirty="0"/>
              <a:t>. Virgen. </a:t>
            </a:r>
            <a:r>
              <a:rPr lang="es-ES" sz="2800" dirty="0" err="1"/>
              <a:t>Kartinnaja</a:t>
            </a:r>
            <a:r>
              <a:rPr lang="es-ES" sz="2800" dirty="0"/>
              <a:t> </a:t>
            </a:r>
            <a:r>
              <a:rPr lang="es-ES" sz="2800" dirty="0" err="1"/>
              <a:t>Galerija</a:t>
            </a:r>
            <a:r>
              <a:rPr lang="es-ES" sz="2800" dirty="0"/>
              <a:t>, Tambov, </a:t>
            </a:r>
            <a:r>
              <a:rPr lang="es-ES" sz="2800" dirty="0" err="1"/>
              <a:t>Russia</a:t>
            </a:r>
            <a:r>
              <a:rPr lang="es-ES" sz="2800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CF5CD0-3604-40A4-8B73-082049BF4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564" y="-21369"/>
            <a:ext cx="4530436" cy="687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9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289964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1531. Jan van Scorel. Retrato de un muchacho. Museum Boijmans Van Beuningen, Rotterdam.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6DF0323-A501-4D52-A31D-585802829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798" y="0"/>
            <a:ext cx="5259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39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6871855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1535. Jan van Scorel. Lucrecia. Staatliche Museen, Berlin.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E99A822-C395-43BE-A64A-330934C5F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37" y="0"/>
            <a:ext cx="4561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0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es-ES" sz="2800" dirty="0"/>
              <a:t>1535. Jan van </a:t>
            </a:r>
            <a:r>
              <a:rPr lang="es-ES" sz="2800" dirty="0" err="1"/>
              <a:t>Scorel</a:t>
            </a:r>
            <a:r>
              <a:rPr lang="es-ES" sz="2800" dirty="0"/>
              <a:t>. Virgen y donantes. Museo Thyssen-Bornemisza, Madrid.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FE22A33-6CE9-4ED0-A02B-4FFBD5622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59" y="665018"/>
            <a:ext cx="8575841" cy="619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613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r>
              <a:rPr lang="nl-NL" sz="2800" dirty="0"/>
              <a:t>1540. Jan van Scorel. Joris van Egmond. Rijksmuseum, Amsterdam.</a:t>
            </a:r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7C956A-4692-4F21-9825-D4EBB91D7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399" y="858982"/>
            <a:ext cx="8548601" cy="59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94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650948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2720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E561B-B813-4345-9FDF-59CC789A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18" y="365125"/>
            <a:ext cx="2909455" cy="5869420"/>
          </a:xfrm>
        </p:spPr>
        <p:txBody>
          <a:bodyPr anchor="t">
            <a:normAutofit/>
          </a:bodyPr>
          <a:lstStyle/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95764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741</Words>
  <Application>Microsoft Office PowerPoint</Application>
  <PresentationFormat>Panorámica</PresentationFormat>
  <Paragraphs>33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de Office</vt:lpstr>
      <vt:lpstr>Jan Van Scorel  1495 - 1562</vt:lpstr>
      <vt:lpstr>Presentación de PowerPoint</vt:lpstr>
      <vt:lpstr>Presentación de PowerPoint</vt:lpstr>
      <vt:lpstr>1520. Jan van Scorel. Retrato de un hombre. Liechtenstein Museum, Vienna.</vt:lpstr>
      <vt:lpstr>1521. Jan van Scorel. Retrato de un hombre veneciano. Landesmuseum, Oldenburg.</vt:lpstr>
      <vt:lpstr>1521. Jan van Scorel. Retrato de un hombre. Musée du Louvre, Paris.</vt:lpstr>
      <vt:lpstr>1526. Jan van Scorel. Presentación de Jesús en el templo. Kunsthistorisches Museum, Viena.  Con muchos viajes, Scorel sucedió a Rafael como guardián de la colección papal en el Vaticano, cargo que ocupó entre 1521 y 1524.  Esto explica su familiaridad con la arquitectura contemporánea más reciente.  Las características notablemente manieristas incluyen la composición excéntrica, el énfasis en las figuras vestidas al estilo de la antigüedad clásica y vistas desde atrás, los "perfiles perdidos" y el movimiento escultural y lento de las figuras, que parecen ponerse en movimiento mecánicamente, como un reloj.</vt:lpstr>
      <vt:lpstr>1527. Jan van Scorel. Tríptico Lochorst. Centraal Museum, Utrecht.</vt:lpstr>
      <vt:lpstr>1529. Jan van Scorel. Los doce miembros de una cofradía.  Frans Halsmuseum, Haarlem.</vt:lpstr>
      <vt:lpstr>1530. Jan van Scorel. Díptico. Kartinnaja Galerija, Tambov and Staatliche Museen, Berlin.</vt:lpstr>
      <vt:lpstr>1530. Jan van Scorel. El bautismo de Cristo. Frans Halsmuseum, Haarlem.</vt:lpstr>
      <vt:lpstr>1530. Jan van Scorel. La inundación. Museo del Prado, Madrid.</vt:lpstr>
      <vt:lpstr>Presentación de PowerPoint</vt:lpstr>
      <vt:lpstr>1530. Jan van Scorel. María Magdalena. Rijksmuseum, Amsterdam.</vt:lpstr>
      <vt:lpstr>1530. Jan van Scorel. Muerte de Cleopatra. Rijksmuseum, Amsterdam.</vt:lpstr>
      <vt:lpstr>1530. Jan van Scorel. Retrato de hombre. Staatliche Museen, Berlin.</vt:lpstr>
      <vt:lpstr>1530. Jan van Scorel. Virgen. Kartinnaja Galerija, Tambov, Russia.</vt:lpstr>
      <vt:lpstr>1531. Jan van Scorel. Retrato de un muchacho. Museum Boijmans Van Beuningen, Rotterdam.</vt:lpstr>
      <vt:lpstr>1535. Jan van Scorel. Lucrecia. Staatliche Museen, Berlin.</vt:lpstr>
      <vt:lpstr>1535. Jan van Scorel. Virgen y donantes. Museo Thyssen-Bornemisza, Madrid.</vt:lpstr>
      <vt:lpstr>1540. Jan van Scorel. Joris van Egmond. Rijksmuseum, Amsterdam.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Squarcione</dc:title>
  <dc:creator>Miguel Velayos García</dc:creator>
  <cp:lastModifiedBy>Miguel Velayos García</cp:lastModifiedBy>
  <cp:revision>7</cp:revision>
  <dcterms:created xsi:type="dcterms:W3CDTF">2021-04-11T17:29:31Z</dcterms:created>
  <dcterms:modified xsi:type="dcterms:W3CDTF">2021-09-21T17:58:41Z</dcterms:modified>
</cp:coreProperties>
</file>