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339" r:id="rId11"/>
    <p:sldId id="265" r:id="rId12"/>
    <p:sldId id="343" r:id="rId13"/>
    <p:sldId id="340" r:id="rId14"/>
    <p:sldId id="341" r:id="rId15"/>
    <p:sldId id="342" r:id="rId16"/>
    <p:sldId id="266" r:id="rId17"/>
    <p:sldId id="267" r:id="rId18"/>
    <p:sldId id="268" r:id="rId19"/>
    <p:sldId id="269" r:id="rId20"/>
    <p:sldId id="270" r:id="rId21"/>
    <p:sldId id="271" r:id="rId22"/>
    <p:sldId id="344" r:id="rId23"/>
    <p:sldId id="272" r:id="rId24"/>
    <p:sldId id="273" r:id="rId25"/>
    <p:sldId id="345" r:id="rId26"/>
    <p:sldId id="276" r:id="rId27"/>
    <p:sldId id="277" r:id="rId28"/>
    <p:sldId id="280" r:id="rId29"/>
    <p:sldId id="350" r:id="rId30"/>
    <p:sldId id="278" r:id="rId31"/>
    <p:sldId id="279" r:id="rId32"/>
    <p:sldId id="281" r:id="rId33"/>
    <p:sldId id="282" r:id="rId34"/>
    <p:sldId id="283" r:id="rId35"/>
    <p:sldId id="284" r:id="rId36"/>
    <p:sldId id="285" r:id="rId37"/>
    <p:sldId id="286" r:id="rId38"/>
    <p:sldId id="287" r:id="rId39"/>
    <p:sldId id="288" r:id="rId40"/>
    <p:sldId id="289" r:id="rId41"/>
    <p:sldId id="290" r:id="rId42"/>
    <p:sldId id="291" r:id="rId43"/>
    <p:sldId id="338" r:id="rId44"/>
    <p:sldId id="274" r:id="rId45"/>
    <p:sldId id="275" r:id="rId46"/>
    <p:sldId id="292" r:id="rId47"/>
    <p:sldId id="293" r:id="rId48"/>
    <p:sldId id="294" r:id="rId49"/>
    <p:sldId id="295" r:id="rId50"/>
    <p:sldId id="296" r:id="rId51"/>
    <p:sldId id="335" r:id="rId52"/>
    <p:sldId id="297" r:id="rId53"/>
    <p:sldId id="298" r:id="rId54"/>
    <p:sldId id="299" r:id="rId55"/>
    <p:sldId id="300" r:id="rId56"/>
    <p:sldId id="301" r:id="rId57"/>
    <p:sldId id="349" r:id="rId58"/>
    <p:sldId id="346" r:id="rId59"/>
    <p:sldId id="347" r:id="rId60"/>
    <p:sldId id="302" r:id="rId61"/>
    <p:sldId id="303" r:id="rId62"/>
    <p:sldId id="304" r:id="rId63"/>
    <p:sldId id="305" r:id="rId64"/>
    <p:sldId id="306" r:id="rId65"/>
    <p:sldId id="307" r:id="rId66"/>
    <p:sldId id="308" r:id="rId67"/>
    <p:sldId id="352" r:id="rId68"/>
    <p:sldId id="336" r:id="rId69"/>
    <p:sldId id="309" r:id="rId70"/>
    <p:sldId id="310" r:id="rId71"/>
    <p:sldId id="311" r:id="rId72"/>
    <p:sldId id="312" r:id="rId73"/>
    <p:sldId id="351" r:id="rId74"/>
    <p:sldId id="313" r:id="rId75"/>
    <p:sldId id="314" r:id="rId76"/>
    <p:sldId id="315" r:id="rId77"/>
    <p:sldId id="316" r:id="rId78"/>
    <p:sldId id="317" r:id="rId79"/>
    <p:sldId id="318" r:id="rId80"/>
    <p:sldId id="319" r:id="rId81"/>
    <p:sldId id="320" r:id="rId82"/>
    <p:sldId id="321" r:id="rId83"/>
    <p:sldId id="323" r:id="rId84"/>
    <p:sldId id="324" r:id="rId85"/>
    <p:sldId id="325" r:id="rId86"/>
    <p:sldId id="326" r:id="rId87"/>
    <p:sldId id="348" r:id="rId88"/>
    <p:sldId id="327" r:id="rId89"/>
    <p:sldId id="328" r:id="rId90"/>
    <p:sldId id="329" r:id="rId91"/>
    <p:sldId id="330" r:id="rId92"/>
    <p:sldId id="331" r:id="rId93"/>
    <p:sldId id="337" r:id="rId94"/>
    <p:sldId id="332" r:id="rId95"/>
    <p:sldId id="333" r:id="rId96"/>
    <p:sldId id="334" r:id="rId97"/>
    <p:sldId id="322" r:id="rId9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23/09/2021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es.wikipedia.org/wiki/Felipe_IV_de_Espa%C3%B1a" TargetMode="External"/><Relationship Id="rId3" Type="http://schemas.openxmlformats.org/officeDocument/2006/relationships/hyperlink" Target="https://es.wikipedia.org/wiki/Alberto_Durero" TargetMode="External"/><Relationship Id="rId7" Type="http://schemas.openxmlformats.org/officeDocument/2006/relationships/hyperlink" Target="https://es.wikipedia.org/wiki/Luis_de_Haro_y_Guzm%C3%A1n" TargetMode="External"/><Relationship Id="rId2" Type="http://schemas.openxmlformats.org/officeDocument/2006/relationships/hyperlink" Target="https://www.museodelprado.es/coleccion/obras-de-arte?cidoc:p55_has_current_location=Sala%20055B&amp;ordenarPor=pm:relevance" TargetMode="External"/><Relationship Id="rId1" Type="http://schemas.openxmlformats.org/officeDocument/2006/relationships/slideLayout" Target="../slideLayouts/slideLayout2.xml"/><Relationship Id="rId6" Type="http://schemas.openxmlformats.org/officeDocument/2006/relationships/hyperlink" Target="https://es.wikipedia.org/wiki/Carlos_I_de_Inglaterra" TargetMode="External"/><Relationship Id="rId5" Type="http://schemas.openxmlformats.org/officeDocument/2006/relationships/hyperlink" Target="https://es.wikipedia.org/wiki/N%C3%BAremberg" TargetMode="External"/><Relationship Id="rId4" Type="http://schemas.openxmlformats.org/officeDocument/2006/relationships/hyperlink" Target="https://es.wikipedia.org/wiki/Italia" TargetMode="External"/><Relationship Id="rId9" Type="http://schemas.openxmlformats.org/officeDocument/2006/relationships/hyperlink" Target="https://es.wikipedia.org/wiki/Real_Alc%C3%A1zar_de_Madri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nga.gov/content/dam/ngaweb/research/publications/pdfs/german-painting-fifteenth-through-seventeenth-centuries.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es.wikipedia.org/wiki/Instituto_St%C3%A4del" TargetMode="External"/><Relationship Id="rId13" Type="http://schemas.openxmlformats.org/officeDocument/2006/relationships/hyperlink" Target="https://es.wikipedia.org/wiki/M%C3%BAnich" TargetMode="External"/><Relationship Id="rId18" Type="http://schemas.openxmlformats.org/officeDocument/2006/relationships/hyperlink" Target="https://es.wikipedia.org/wiki/Andrea_Mantegna" TargetMode="External"/><Relationship Id="rId26" Type="http://schemas.openxmlformats.org/officeDocument/2006/relationships/hyperlink" Target="https://es.wikipedia.org/wiki/Alberto_Durero" TargetMode="External"/><Relationship Id="rId3" Type="http://schemas.openxmlformats.org/officeDocument/2006/relationships/hyperlink" Target="https://es.wikipedia.org/wiki/Federico_III_de_Sajonia" TargetMode="External"/><Relationship Id="rId21" Type="http://schemas.openxmlformats.org/officeDocument/2006/relationships/hyperlink" Target="https://es.wikipedia.org/wiki/Adoraci%C3%B3n_de_los_Reyes" TargetMode="External"/><Relationship Id="rId7" Type="http://schemas.openxmlformats.org/officeDocument/2006/relationships/hyperlink" Target="https://es.wikipedia.org/wiki/Retablo" TargetMode="External"/><Relationship Id="rId12" Type="http://schemas.openxmlformats.org/officeDocument/2006/relationships/hyperlink" Target="https://es.wikipedia.org/wiki/Alte_Pinakothek" TargetMode="External"/><Relationship Id="rId17" Type="http://schemas.openxmlformats.org/officeDocument/2006/relationships/hyperlink" Target="https://es.wikipedia.org/wiki/Giovanni_Bellini" TargetMode="External"/><Relationship Id="rId25" Type="http://schemas.openxmlformats.org/officeDocument/2006/relationships/hyperlink" Target="https://es.wikipedia.org/wiki/Rey_Gaspar" TargetMode="External"/><Relationship Id="rId2" Type="http://schemas.openxmlformats.org/officeDocument/2006/relationships/hyperlink" Target="https://es.wikipedia.org/wiki/Cent%C3%ADmetro" TargetMode="External"/><Relationship Id="rId16" Type="http://schemas.openxmlformats.org/officeDocument/2006/relationships/hyperlink" Target="https://es.wikipedia.org/wiki/Mar%C3%ADa_(madre_de_Jes%C3%BAs)" TargetMode="External"/><Relationship Id="rId20" Type="http://schemas.openxmlformats.org/officeDocument/2006/relationships/hyperlink" Target="https://es.wikipedia.org/wiki/Punto_de_fuga" TargetMode="External"/><Relationship Id="rId29" Type="http://schemas.openxmlformats.org/officeDocument/2006/relationships/hyperlink" Target="https://es.wikipedia.org/wiki/Naturaleza" TargetMode="External"/><Relationship Id="rId1" Type="http://schemas.openxmlformats.org/officeDocument/2006/relationships/slideLayout" Target="../slideLayouts/slideLayout2.xml"/><Relationship Id="rId6" Type="http://schemas.openxmlformats.org/officeDocument/2006/relationships/hyperlink" Target="https://es.wikipedia.org/wiki/Alemania" TargetMode="External"/><Relationship Id="rId11" Type="http://schemas.openxmlformats.org/officeDocument/2006/relationships/hyperlink" Target="https://es.wikipedia.org/wiki/Colonia_(Alemania)" TargetMode="External"/><Relationship Id="rId24" Type="http://schemas.openxmlformats.org/officeDocument/2006/relationships/hyperlink" Target="https://es.wikipedia.org/wiki/Baltasar" TargetMode="External"/><Relationship Id="rId5" Type="http://schemas.openxmlformats.org/officeDocument/2006/relationships/hyperlink" Target="https://es.wikipedia.org/wiki/Wittenberg" TargetMode="External"/><Relationship Id="rId15" Type="http://schemas.openxmlformats.org/officeDocument/2006/relationships/hyperlink" Target="https://es.wikipedia.org/wiki/Pintura_renacentista_italiana" TargetMode="External"/><Relationship Id="rId23" Type="http://schemas.openxmlformats.org/officeDocument/2006/relationships/hyperlink" Target="https://es.wikipedia.org/wiki/Melchor" TargetMode="External"/><Relationship Id="rId28" Type="http://schemas.openxmlformats.org/officeDocument/2006/relationships/hyperlink" Target="https://es.wikipedia.org/wiki/Pintura_flamenca" TargetMode="External"/><Relationship Id="rId10" Type="http://schemas.openxmlformats.org/officeDocument/2006/relationships/hyperlink" Target="https://es.wikipedia.org/wiki/Museo_Wallraf-Richartz" TargetMode="External"/><Relationship Id="rId19" Type="http://schemas.openxmlformats.org/officeDocument/2006/relationships/hyperlink" Target="https://es.wikipedia.org/wiki/Perspectiva" TargetMode="External"/><Relationship Id="rId31" Type="http://schemas.openxmlformats.org/officeDocument/2006/relationships/hyperlink" Target="https://es.wikipedia.org/wiki/Insecto" TargetMode="External"/><Relationship Id="rId4" Type="http://schemas.openxmlformats.org/officeDocument/2006/relationships/hyperlink" Target="https://es.wikipedia.org/wiki/Iglesia_de_Todos_los_Santos_(Wittenberg)" TargetMode="External"/><Relationship Id="rId9" Type="http://schemas.openxmlformats.org/officeDocument/2006/relationships/hyperlink" Target="https://es.wikipedia.org/wiki/Fr%C3%A1ncfort_del_Meno" TargetMode="External"/><Relationship Id="rId14" Type="http://schemas.openxmlformats.org/officeDocument/2006/relationships/hyperlink" Target="https://es.wikipedia.org/wiki/Venecia" TargetMode="External"/><Relationship Id="rId22" Type="http://schemas.openxmlformats.org/officeDocument/2006/relationships/hyperlink" Target="https://es.wikipedia.org/wiki/Jesucristo" TargetMode="External"/><Relationship Id="rId27" Type="http://schemas.openxmlformats.org/officeDocument/2006/relationships/hyperlink" Target="https://es.wikipedia.org/wiki/Leonardo_da_Vinci" TargetMode="External"/><Relationship Id="rId30" Type="http://schemas.openxmlformats.org/officeDocument/2006/relationships/hyperlink" Target="https://es.wikipedia.org/wiki/Castillo"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es.wikipedia.org/wiki/Manierismo" TargetMode="External"/><Relationship Id="rId13" Type="http://schemas.openxmlformats.org/officeDocument/2006/relationships/hyperlink" Target="https://es.wikipedia.org/wiki/N%C3%BAremberg" TargetMode="External"/><Relationship Id="rId18" Type="http://schemas.openxmlformats.org/officeDocument/2006/relationships/hyperlink" Target="https://es.wikipedia.org/wiki/Suecia" TargetMode="External"/><Relationship Id="rId26" Type="http://schemas.openxmlformats.org/officeDocument/2006/relationships/hyperlink" Target="https://es.wikipedia.org/wiki/1827" TargetMode="External"/><Relationship Id="rId3" Type="http://schemas.openxmlformats.org/officeDocument/2006/relationships/hyperlink" Target="https://es.wikipedia.org/wiki/Ad%C3%A1n_y_Eva" TargetMode="External"/><Relationship Id="rId21" Type="http://schemas.openxmlformats.org/officeDocument/2006/relationships/hyperlink" Target="https://es.wikipedia.org/wiki/Felipe_IV_de_Espa%C3%B1a" TargetMode="External"/><Relationship Id="rId7" Type="http://schemas.openxmlformats.org/officeDocument/2006/relationships/hyperlink" Target="https://es.wikipedia.org/wiki/Pintura_g%C3%B3tica" TargetMode="External"/><Relationship Id="rId12" Type="http://schemas.openxmlformats.org/officeDocument/2006/relationships/hyperlink" Target="https://es.wikipedia.org/wiki/Venecia" TargetMode="External"/><Relationship Id="rId17" Type="http://schemas.openxmlformats.org/officeDocument/2006/relationships/hyperlink" Target="https://es.wikipedia.org/wiki/Guerra_de_los_Treinta_A%C3%B1os" TargetMode="External"/><Relationship Id="rId25" Type="http://schemas.openxmlformats.org/officeDocument/2006/relationships/hyperlink" Target="https://es.wikipedia.org/wiki/Academia_de_San_Fernando" TargetMode="External"/><Relationship Id="rId2" Type="http://schemas.openxmlformats.org/officeDocument/2006/relationships/hyperlink" Target="https://es.wikipedia.org/wiki/Cent%C3%ADmetro" TargetMode="External"/><Relationship Id="rId16" Type="http://schemas.openxmlformats.org/officeDocument/2006/relationships/hyperlink" Target="https://es.wikipedia.org/wiki/Rodolfo_II" TargetMode="External"/><Relationship Id="rId20" Type="http://schemas.openxmlformats.org/officeDocument/2006/relationships/hyperlink" Target="https://es.wikipedia.org/wiki/Cristina_de_Suecia" TargetMode="External"/><Relationship Id="rId29" Type="http://schemas.openxmlformats.org/officeDocument/2006/relationships/hyperlink" Target="https://es.wikipedia.org/wiki/Hans_Baldung_Grien" TargetMode="External"/><Relationship Id="rId1" Type="http://schemas.openxmlformats.org/officeDocument/2006/relationships/slideLayout" Target="../slideLayouts/slideLayout2.xml"/><Relationship Id="rId6" Type="http://schemas.openxmlformats.org/officeDocument/2006/relationships/hyperlink" Target="https://es.wikipedia.org/wiki/Canon_(arte)" TargetMode="External"/><Relationship Id="rId11" Type="http://schemas.openxmlformats.org/officeDocument/2006/relationships/hyperlink" Target="https://es.wikipedia.org/wiki/Anatom%C3%ADa" TargetMode="External"/><Relationship Id="rId24" Type="http://schemas.openxmlformats.org/officeDocument/2006/relationships/hyperlink" Target="https://es.wikipedia.org/wiki/Carlos_III_de_Espa%C3%B1a" TargetMode="External"/><Relationship Id="rId5" Type="http://schemas.openxmlformats.org/officeDocument/2006/relationships/hyperlink" Target="https://es.wikipedia.org/wiki/Serpentes" TargetMode="External"/><Relationship Id="rId15" Type="http://schemas.openxmlformats.org/officeDocument/2006/relationships/hyperlink" Target="https://es.wikipedia.org/wiki/Castillo_de_Praga" TargetMode="External"/><Relationship Id="rId23" Type="http://schemas.openxmlformats.org/officeDocument/2006/relationships/hyperlink" Target="https://es.wikipedia.org/wiki/Siglo_XVIII" TargetMode="External"/><Relationship Id="rId28" Type="http://schemas.openxmlformats.org/officeDocument/2006/relationships/hyperlink" Target="https://es.wikipedia.org/wiki/1833" TargetMode="External"/><Relationship Id="rId10" Type="http://schemas.openxmlformats.org/officeDocument/2006/relationships/hyperlink" Target="https://es.wikipedia.org/wiki/Renacimiento_n%C3%B3rdico" TargetMode="External"/><Relationship Id="rId19" Type="http://schemas.openxmlformats.org/officeDocument/2006/relationships/hyperlink" Target="https://es.wikipedia.org/wiki/Sajonia" TargetMode="External"/><Relationship Id="rId4" Type="http://schemas.openxmlformats.org/officeDocument/2006/relationships/hyperlink" Target="https://es.wikipedia.org/wiki/Manzano" TargetMode="External"/><Relationship Id="rId9" Type="http://schemas.openxmlformats.org/officeDocument/2006/relationships/hyperlink" Target="https://es.wikipedia.org/wiki/Desnudez" TargetMode="External"/><Relationship Id="rId14" Type="http://schemas.openxmlformats.org/officeDocument/2006/relationships/hyperlink" Target="https://es.wikipedia.org/wiki/Siglo_XVI" TargetMode="External"/><Relationship Id="rId22" Type="http://schemas.openxmlformats.org/officeDocument/2006/relationships/hyperlink" Target="https://es.wikipedia.org/wiki/1654" TargetMode="External"/><Relationship Id="rId27" Type="http://schemas.openxmlformats.org/officeDocument/2006/relationships/hyperlink" Target="https://es.wikipedia.org/wiki/Desnudo" TargetMode="External"/><Relationship Id="rId30" Type="http://schemas.openxmlformats.org/officeDocument/2006/relationships/hyperlink" Target="https://es.wikipedia.org/wiki/Galer%C3%ADa_de_los_Uffizi"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museodelprado.es/coleccion/obras-de-arte?cidoc:p55_has_current_location=Sala%20055B&amp;ordenarPor=pm:relevance" TargetMode="External"/><Relationship Id="rId7" Type="http://schemas.openxmlformats.org/officeDocument/2006/relationships/hyperlink" Target="https://es.wikipedia.org/wiki/Felipe_IV_de_Espa%C3%B1a" TargetMode="External"/><Relationship Id="rId2" Type="http://schemas.openxmlformats.org/officeDocument/2006/relationships/hyperlink" Target="https://es.wikipedia.org/wiki/Ad%C3%A1n" TargetMode="External"/><Relationship Id="rId1" Type="http://schemas.openxmlformats.org/officeDocument/2006/relationships/slideLayout" Target="../slideLayouts/slideLayout2.xml"/><Relationship Id="rId6" Type="http://schemas.openxmlformats.org/officeDocument/2006/relationships/hyperlink" Target="https://es.wikipedia.org/wiki/Italia" TargetMode="External"/><Relationship Id="rId5" Type="http://schemas.openxmlformats.org/officeDocument/2006/relationships/hyperlink" Target="https://www.museodelprado.es/coleccion/obra-de-arte/eva/930c0fdf-fcfc-47df-b216-e375f5719084" TargetMode="External"/><Relationship Id="rId4" Type="http://schemas.openxmlformats.org/officeDocument/2006/relationships/hyperlink" Target="https://es.wikipedia.org/wiki/Alberto_Durero"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es.wikipedia.org/wiki/Felipe_IV_de_Espa%C3%B1a" TargetMode="External"/><Relationship Id="rId3" Type="http://schemas.openxmlformats.org/officeDocument/2006/relationships/hyperlink" Target="https://es.wikipedia.org/wiki/Ad%C3%A1n" TargetMode="External"/><Relationship Id="rId7" Type="http://schemas.openxmlformats.org/officeDocument/2006/relationships/hyperlink" Target="https://es.wikipedia.org/wiki/Navidad" TargetMode="External"/><Relationship Id="rId2" Type="http://schemas.openxmlformats.org/officeDocument/2006/relationships/hyperlink" Target="https://www.museodelprado.es/coleccion/obras-de-arte?cidoc:p55_has_current_location=Sala%20055B&amp;ordenarPor=pm:relevance" TargetMode="External"/><Relationship Id="rId1" Type="http://schemas.openxmlformats.org/officeDocument/2006/relationships/slideLayout" Target="../slideLayouts/slideLayout2.xml"/><Relationship Id="rId6" Type="http://schemas.openxmlformats.org/officeDocument/2006/relationships/hyperlink" Target="https://es.wikipedia.org/wiki/Alberto_Durero" TargetMode="External"/><Relationship Id="rId5" Type="http://schemas.openxmlformats.org/officeDocument/2006/relationships/hyperlink" Target="https://es.wikipedia.org/wiki/Venus_(mitolog%C3%ADa)" TargetMode="External"/><Relationship Id="rId4" Type="http://schemas.openxmlformats.org/officeDocument/2006/relationships/hyperlink" Target="https://www.museodelprado.es/coleccion/obra-de-arte/adan/25804757-ea25-4aba-903b-eaced6859754"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nga.gov/content/dam/ngaweb/research/publications/pdfs/german-painting-fifteenth-through-seventeenth-centuries.pdf"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hyperlink" Target="https://es.wikipedia.org/wiki/Flandes" TargetMode="External"/><Relationship Id="rId13" Type="http://schemas.openxmlformats.org/officeDocument/2006/relationships/hyperlink" Target="https://es.wikipedia.org/wiki/Carlos_I_de_Inglaterra" TargetMode="External"/><Relationship Id="rId18" Type="http://schemas.openxmlformats.org/officeDocument/2006/relationships/hyperlink" Target="https://es.wikipedia.org/wiki/Felipe_IV_de_Espa%C3%B1a" TargetMode="External"/><Relationship Id="rId3" Type="http://schemas.openxmlformats.org/officeDocument/2006/relationships/hyperlink" Target="https://es.wikipedia.org/wiki/Alberto_Durero" TargetMode="External"/><Relationship Id="rId21" Type="http://schemas.openxmlformats.org/officeDocument/2006/relationships/hyperlink" Target="https://es.wikipedia.org/wiki/Museo_del_Hermitage" TargetMode="External"/><Relationship Id="rId7" Type="http://schemas.openxmlformats.org/officeDocument/2006/relationships/hyperlink" Target="https://es.wikipedia.org/wiki/Museo_de_Historia_del_Arte_de_Viena" TargetMode="External"/><Relationship Id="rId12" Type="http://schemas.openxmlformats.org/officeDocument/2006/relationships/hyperlink" Target="https://es.wikipedia.org/wiki/Amberes" TargetMode="External"/><Relationship Id="rId17" Type="http://schemas.openxmlformats.org/officeDocument/2006/relationships/hyperlink" Target="https://es.wikipedia.org/wiki/Luis_de_Haro_y_Guzm%C3%A1n" TargetMode="External"/><Relationship Id="rId2" Type="http://schemas.openxmlformats.org/officeDocument/2006/relationships/hyperlink" Target="https://www.museodelprado.es/coleccion/obras-de-arte?cidoc:p55_has_current_location=Sala%20055B&amp;ordenarPor=pm:relevance" TargetMode="External"/><Relationship Id="rId16" Type="http://schemas.openxmlformats.org/officeDocument/2006/relationships/hyperlink" Target="https://es.wikipedia.org/wiki/The_National_Gallery" TargetMode="External"/><Relationship Id="rId20" Type="http://schemas.openxmlformats.org/officeDocument/2006/relationships/hyperlink" Target="https://es.wikipedia.org/wiki/Palacio_Real_de_Madrid" TargetMode="External"/><Relationship Id="rId1" Type="http://schemas.openxmlformats.org/officeDocument/2006/relationships/slideLayout" Target="../slideLayouts/slideLayout2.xml"/><Relationship Id="rId6" Type="http://schemas.openxmlformats.org/officeDocument/2006/relationships/hyperlink" Target="https://es.wikipedia.org/wiki/Viena" TargetMode="External"/><Relationship Id="rId11" Type="http://schemas.openxmlformats.org/officeDocument/2006/relationships/hyperlink" Target="https://es.wikipedia.org/wiki/Boston" TargetMode="External"/><Relationship Id="rId5" Type="http://schemas.openxmlformats.org/officeDocument/2006/relationships/hyperlink" Target="https://es.wikipedia.org/wiki/N%C3%BAremberg" TargetMode="External"/><Relationship Id="rId15" Type="http://schemas.openxmlformats.org/officeDocument/2006/relationships/hyperlink" Target="https://www.museodelprado.es/coleccion/obra-de-arte/autorretrato/8417d190-eb9d-4c52-9c89-dcdcd0109b5b" TargetMode="External"/><Relationship Id="rId10" Type="http://schemas.openxmlformats.org/officeDocument/2006/relationships/hyperlink" Target="https://es.wikipedia.org/wiki/Museo_Isabella_Stewart_Gardner" TargetMode="External"/><Relationship Id="rId19" Type="http://schemas.openxmlformats.org/officeDocument/2006/relationships/hyperlink" Target="https://es.wikipedia.org/wiki/Carlos_III_de_Espa%C3%B1a" TargetMode="External"/><Relationship Id="rId4" Type="http://schemas.openxmlformats.org/officeDocument/2006/relationships/hyperlink" Target="https://es.wikipedia.org/wiki/Pa%C3%ADses_Bajos" TargetMode="External"/><Relationship Id="rId9" Type="http://schemas.openxmlformats.org/officeDocument/2006/relationships/hyperlink" Target="https://es.wikipedia.org/wiki/Alemania" TargetMode="External"/><Relationship Id="rId14" Type="http://schemas.openxmlformats.org/officeDocument/2006/relationships/hyperlink" Target="https://es.wikipedia.org/wiki/Museo_del_Prado"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648836"/>
            <a:ext cx="9144000" cy="2387600"/>
          </a:xfrm>
        </p:spPr>
        <p:txBody>
          <a:bodyPr>
            <a:normAutofit/>
          </a:bodyPr>
          <a:lstStyle/>
          <a:p>
            <a:r>
              <a:rPr lang="es-ES" sz="16600" b="1" dirty="0"/>
              <a:t>Durero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4764" cy="5869420"/>
          </a:xfrm>
        </p:spPr>
        <p:txBody>
          <a:bodyPr anchor="t">
            <a:normAutofit/>
          </a:bodyPr>
          <a:lstStyle/>
          <a:p>
            <a:r>
              <a:rPr lang="es-ES" sz="2800" dirty="0"/>
              <a:t>1484. Durero. Autorretrato a los 13 años. Museo Albertina, Viena.</a:t>
            </a:r>
          </a:p>
        </p:txBody>
      </p:sp>
      <p:pic>
        <p:nvPicPr>
          <p:cNvPr id="4" name="Imagen 3">
            <a:extLst>
              <a:ext uri="{FF2B5EF4-FFF2-40B4-BE49-F238E27FC236}">
                <a16:creationId xmlns:a16="http://schemas.microsoft.com/office/drawing/2014/main" id="{8B8912A2-161B-4A95-BAAF-AB893C70D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3905" y="0"/>
            <a:ext cx="4838095"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05055" cy="5869420"/>
          </a:xfrm>
        </p:spPr>
        <p:txBody>
          <a:bodyPr anchor="t">
            <a:normAutofit/>
          </a:bodyPr>
          <a:lstStyle/>
          <a:p>
            <a:r>
              <a:rPr lang="es-ES" sz="2800" dirty="0"/>
              <a:t>1490. Durero. Alberto Durero, el viejo. Galería Uffizi, Florencia.</a:t>
            </a:r>
          </a:p>
        </p:txBody>
      </p:sp>
      <p:pic>
        <p:nvPicPr>
          <p:cNvPr id="4" name="Imagen 3">
            <a:extLst>
              <a:ext uri="{FF2B5EF4-FFF2-40B4-BE49-F238E27FC236}">
                <a16:creationId xmlns:a16="http://schemas.microsoft.com/office/drawing/2014/main" id="{3B8407F1-892A-4B93-89F6-B6A7963AC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9146" y="0"/>
            <a:ext cx="5632854"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00800" cy="5869420"/>
          </a:xfrm>
        </p:spPr>
        <p:txBody>
          <a:bodyPr anchor="t">
            <a:normAutofit/>
          </a:bodyPr>
          <a:lstStyle/>
          <a:p>
            <a:r>
              <a:rPr lang="es-ES" sz="2800" dirty="0"/>
              <a:t>1490. Durero. Retrato de Barbara Durero. </a:t>
            </a:r>
            <a:r>
              <a:rPr lang="es-ES" sz="2800" dirty="0" err="1"/>
              <a:t>Germanisches</a:t>
            </a:r>
            <a:r>
              <a:rPr lang="es-ES" sz="2800" dirty="0"/>
              <a:t> </a:t>
            </a:r>
            <a:r>
              <a:rPr lang="es-ES" sz="2800" dirty="0" err="1"/>
              <a:t>Nationalmuseum</a:t>
            </a:r>
            <a:r>
              <a:rPr lang="es-ES" sz="2800" dirty="0"/>
              <a:t>, Nuremberg.</a:t>
            </a:r>
          </a:p>
        </p:txBody>
      </p:sp>
      <p:pic>
        <p:nvPicPr>
          <p:cNvPr id="4" name="Imagen 3">
            <a:extLst>
              <a:ext uri="{FF2B5EF4-FFF2-40B4-BE49-F238E27FC236}">
                <a16:creationId xmlns:a16="http://schemas.microsoft.com/office/drawing/2014/main" id="{0E69FCC0-07E8-482B-A2A6-7DDDBF4F8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828" y="0"/>
            <a:ext cx="5159172"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1493. Durero. Autorretrato. Louvre.</a:t>
            </a:r>
          </a:p>
        </p:txBody>
      </p:sp>
      <p:pic>
        <p:nvPicPr>
          <p:cNvPr id="4" name="Imagen 3">
            <a:extLst>
              <a:ext uri="{FF2B5EF4-FFF2-40B4-BE49-F238E27FC236}">
                <a16:creationId xmlns:a16="http://schemas.microsoft.com/office/drawing/2014/main" id="{AFBF5550-0B9F-4D15-9667-C87F27D0A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523" y="0"/>
            <a:ext cx="5127477"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76655" cy="5869420"/>
          </a:xfrm>
        </p:spPr>
        <p:txBody>
          <a:bodyPr anchor="t">
            <a:normAutofit/>
          </a:bodyPr>
          <a:lstStyle/>
          <a:p>
            <a:r>
              <a:rPr lang="es-ES" sz="2800" dirty="0"/>
              <a:t>1493. Durero. Cristo varón de dolores. Staatliche Kunsthalle, Karlsruhe.</a:t>
            </a:r>
          </a:p>
        </p:txBody>
      </p:sp>
      <p:pic>
        <p:nvPicPr>
          <p:cNvPr id="4" name="Imagen 3">
            <a:extLst>
              <a:ext uri="{FF2B5EF4-FFF2-40B4-BE49-F238E27FC236}">
                <a16:creationId xmlns:a16="http://schemas.microsoft.com/office/drawing/2014/main" id="{A4806631-CAB7-4EFC-80FA-0DBCA4FC94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2455" y="0"/>
            <a:ext cx="4329545"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es-ES" sz="2800" dirty="0"/>
              <a:t>1494. Durero. Patio del castillo de Innsbruck.</a:t>
            </a:r>
          </a:p>
        </p:txBody>
      </p:sp>
      <p:pic>
        <p:nvPicPr>
          <p:cNvPr id="4" name="Imagen 3">
            <a:extLst>
              <a:ext uri="{FF2B5EF4-FFF2-40B4-BE49-F238E27FC236}">
                <a16:creationId xmlns:a16="http://schemas.microsoft.com/office/drawing/2014/main" id="{7062B408-68FB-4A3B-82E3-1D76AF8B29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115" y="0"/>
            <a:ext cx="5098885"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097491" cy="623455"/>
          </a:xfrm>
        </p:spPr>
        <p:txBody>
          <a:bodyPr anchor="ctr">
            <a:normAutofit/>
          </a:bodyPr>
          <a:lstStyle/>
          <a:p>
            <a:pPr algn="ctr"/>
            <a:r>
              <a:rPr lang="es-ES" sz="2800" dirty="0"/>
              <a:t>1495. Durero. Vista de Innsbruck. Acuarela. Colección Albertina.</a:t>
            </a:r>
          </a:p>
        </p:txBody>
      </p:sp>
      <p:pic>
        <p:nvPicPr>
          <p:cNvPr id="5" name="Imagen 4">
            <a:extLst>
              <a:ext uri="{FF2B5EF4-FFF2-40B4-BE49-F238E27FC236}">
                <a16:creationId xmlns:a16="http://schemas.microsoft.com/office/drawing/2014/main" id="{3C753A7C-0CEC-488F-9FED-4785464B1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2018" y="623455"/>
            <a:ext cx="9287963" cy="6234545"/>
          </a:xfrm>
          <a:prstGeom prst="rect">
            <a:avLst/>
          </a:prstGeom>
        </p:spPr>
      </p:pic>
    </p:spTree>
    <p:extLst>
      <p:ext uri="{BB962C8B-B14F-4D97-AF65-F5344CB8AC3E}">
        <p14:creationId xmlns:p14="http://schemas.microsoft.com/office/powerpoint/2010/main" val="3963963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799" y="290944"/>
            <a:ext cx="6913129" cy="6414655"/>
          </a:xfrm>
        </p:spPr>
        <p:txBody>
          <a:bodyPr anchor="t">
            <a:normAutofit fontScale="90000"/>
          </a:bodyPr>
          <a:lstStyle/>
          <a:p>
            <a:pPr algn="l"/>
            <a:r>
              <a:rPr lang="es-ES" sz="2800" b="1" dirty="0"/>
              <a:t>1495. Durero. San Jerónimo. National Gallery, Londres.</a:t>
            </a:r>
            <a:br>
              <a:rPr lang="es-ES" sz="2800" b="1" dirty="0"/>
            </a:br>
            <a:br>
              <a:rPr lang="es-ES" sz="2800" dirty="0"/>
            </a:br>
            <a:r>
              <a:rPr lang="es-ES" sz="2400" b="0" i="0" dirty="0">
                <a:effectLst/>
                <a:latin typeface="+mn-lt"/>
              </a:rPr>
              <a:t>Esta pequeña pintura de doble cara probablemente fue hecha para el culto privado. </a:t>
            </a:r>
            <a:br>
              <a:rPr lang="es-ES" sz="2400" b="0" i="0" dirty="0">
                <a:effectLst/>
                <a:latin typeface="+mn-lt"/>
              </a:rPr>
            </a:br>
            <a:r>
              <a:rPr lang="es-ES" sz="2400" b="0" i="0" dirty="0">
                <a:effectLst/>
                <a:latin typeface="+mn-lt"/>
              </a:rPr>
              <a:t>El frente muestra a San Jerónimo arrodillado frente a un crucifijo encajado en el tocón de un árbol. </a:t>
            </a:r>
            <a:br>
              <a:rPr lang="es-ES" sz="2400" b="0" i="0" dirty="0">
                <a:effectLst/>
                <a:latin typeface="+mn-lt"/>
              </a:rPr>
            </a:br>
            <a:r>
              <a:rPr lang="es-ES" sz="2400" b="0" i="0" dirty="0">
                <a:effectLst/>
                <a:latin typeface="+mn-lt"/>
              </a:rPr>
              <a:t>Se golpea el pecho con una roca en empatía con la Pasión de Cristo (su tortura y muerte en la Crucifixión). </a:t>
            </a:r>
            <a:br>
              <a:rPr lang="es-ES" sz="2400" b="0" i="0" dirty="0">
                <a:effectLst/>
                <a:latin typeface="+mn-lt"/>
              </a:rPr>
            </a:br>
            <a:r>
              <a:rPr lang="es-ES" sz="2400" b="0" i="0" dirty="0">
                <a:effectLst/>
                <a:latin typeface="+mn-lt"/>
              </a:rPr>
              <a:t>El león que descansaba a su lado fue su compañero desde el momento en que le quitó una espina del pie.</a:t>
            </a:r>
            <a:br>
              <a:rPr lang="es-ES" sz="2400" b="0" i="0" dirty="0">
                <a:effectLst/>
                <a:latin typeface="+mn-lt"/>
              </a:rPr>
            </a:br>
            <a:r>
              <a:rPr lang="es-ES" sz="2400" b="0" i="0" dirty="0">
                <a:effectLst/>
                <a:latin typeface="+mn-lt"/>
              </a:rPr>
              <a:t>La versión de Durero del desierto, o desierto, en el que el santo vivió durante años es particularmente del norte de Europa. </a:t>
            </a:r>
            <a:br>
              <a:rPr lang="es-ES" sz="2400" b="0" i="0" dirty="0">
                <a:effectLst/>
                <a:latin typeface="+mn-lt"/>
              </a:rPr>
            </a:br>
            <a:r>
              <a:rPr lang="es-ES" sz="2400" b="0" i="0" dirty="0">
                <a:effectLst/>
                <a:latin typeface="+mn-lt"/>
              </a:rPr>
              <a:t>Las hierbas y flores alrededor de sus rodillas, por ejemplo, se observan de cerca e incluyen una serie de variedades diferentes. </a:t>
            </a:r>
            <a:br>
              <a:rPr lang="es-ES" sz="2400" b="0" i="0" dirty="0">
                <a:effectLst/>
                <a:latin typeface="+mn-lt"/>
              </a:rPr>
            </a:br>
            <a:r>
              <a:rPr lang="es-ES" sz="2400" b="0" i="0" dirty="0">
                <a:effectLst/>
                <a:latin typeface="+mn-lt"/>
              </a:rPr>
              <a:t>Dos pequeños jilgueros se posan al borde de un arroyo, uno bebiendo de él (el pájaro era tradicionalmente un símbolo de la Pasión de Cristo).</a:t>
            </a:r>
            <a:br>
              <a:rPr lang="es-ES" sz="24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7D211836-1553-48AE-BDFD-0B37235566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7929" y="0"/>
            <a:ext cx="4974071"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95745" y="290944"/>
            <a:ext cx="5791200" cy="6414655"/>
          </a:xfrm>
        </p:spPr>
        <p:txBody>
          <a:bodyPr anchor="t">
            <a:normAutofit/>
          </a:bodyPr>
          <a:lstStyle/>
          <a:p>
            <a:pPr algn="l"/>
            <a:r>
              <a:rPr lang="es-ES" sz="2800" b="1" dirty="0"/>
              <a:t>1495. Durero. San Jerónimo. National Gallery, Londres.</a:t>
            </a:r>
            <a:br>
              <a:rPr lang="es-ES" sz="2800" dirty="0"/>
            </a:br>
            <a:br>
              <a:rPr lang="es-ES" sz="2400" b="0" i="0" dirty="0">
                <a:effectLst/>
                <a:latin typeface="+mn-lt"/>
              </a:rPr>
            </a:br>
            <a:r>
              <a:rPr lang="es-ES" sz="2400" b="0" i="0" dirty="0">
                <a:effectLst/>
                <a:latin typeface="+mn-lt"/>
              </a:rPr>
              <a:t>El reverso representa un cielo oscuro y lo que podrían ser planetas, un cometa o meteorito o un eclipse, posiblemente una referencia a las descripciones de San Juan Evangelista del fin del mundo como se registra en el Libro de Apocalipsis.</a:t>
            </a:r>
            <a:br>
              <a:rPr lang="es-ES" sz="2400" b="0" i="0" dirty="0">
                <a:solidFill>
                  <a:srgbClr val="4A4A4A"/>
                </a:solidFill>
                <a:effectLst/>
                <a:latin typeface="+mn-lt"/>
              </a:rPr>
            </a:br>
            <a:endParaRPr lang="es-ES" sz="2800" dirty="0">
              <a:latin typeface="+mn-lt"/>
            </a:endParaRPr>
          </a:p>
        </p:txBody>
      </p:sp>
      <p:pic>
        <p:nvPicPr>
          <p:cNvPr id="5" name="Imagen 4">
            <a:extLst>
              <a:ext uri="{FF2B5EF4-FFF2-40B4-BE49-F238E27FC236}">
                <a16:creationId xmlns:a16="http://schemas.microsoft.com/office/drawing/2014/main" id="{23AADFE3-A17C-4A53-9334-AE34228AB8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2795" y="0"/>
            <a:ext cx="5049205" cy="6858000"/>
          </a:xfrm>
          <a:prstGeom prst="rect">
            <a:avLst/>
          </a:prstGeom>
        </p:spPr>
      </p:pic>
    </p:spTree>
    <p:extLst>
      <p:ext uri="{BB962C8B-B14F-4D97-AF65-F5344CB8AC3E}">
        <p14:creationId xmlns:p14="http://schemas.microsoft.com/office/powerpoint/2010/main" val="238422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2A1A094-9834-454D-9114-515A075AFEDA}"/>
              </a:ext>
            </a:extLst>
          </p:cNvPr>
          <p:cNvSpPr>
            <a:spLocks noGrp="1"/>
          </p:cNvSpPr>
          <p:nvPr>
            <p:ph idx="1"/>
          </p:nvPr>
        </p:nvSpPr>
        <p:spPr>
          <a:xfrm>
            <a:off x="526473" y="235526"/>
            <a:ext cx="11291454" cy="6359237"/>
          </a:xfrm>
        </p:spPr>
        <p:txBody>
          <a:bodyPr>
            <a:normAutofit/>
          </a:bodyPr>
          <a:lstStyle/>
          <a:p>
            <a:pPr algn="l"/>
            <a:r>
              <a:rPr lang="es-ES" sz="2400" b="0" i="0" dirty="0">
                <a:effectLst/>
              </a:rPr>
              <a:t>Fue hecho para el culto privado. </a:t>
            </a:r>
          </a:p>
          <a:p>
            <a:pPr algn="l"/>
            <a:r>
              <a:rPr lang="es-ES" sz="2400" b="0" i="0" dirty="0">
                <a:effectLst/>
              </a:rPr>
              <a:t>Destinado a ser portátil, podría darse la vuelta en las manos del propietario para que pudieran ver cada lado. </a:t>
            </a:r>
          </a:p>
          <a:p>
            <a:pPr algn="l"/>
            <a:r>
              <a:rPr lang="es-ES" sz="2400" b="0" i="0" dirty="0">
                <a:effectLst/>
              </a:rPr>
              <a:t>San Jerónimo era un erudito, y su mayor logro fue traducir la Biblia, que agarra en su mano derecha, del griego al latín. El texto, conocido como la Vulgata, todavía es utilizado por la Iglesia Católica Romana hoy en día. Para honrar su contribución a la Iglesia, Jerónimo a menudo se mostraba con las túnicas y el sombrero de ala ancha de un cardenal, aunque el cargo no existió en su vida. En esta pintura, estos se descartan en el suelo frente a él.</a:t>
            </a:r>
          </a:p>
          <a:p>
            <a:pPr algn="l"/>
            <a:r>
              <a:rPr lang="es-ES" sz="2400" b="0" i="0" dirty="0">
                <a:effectLst/>
              </a:rPr>
              <a:t>Según su leyenda, Jerónimo vivía como un ermitaño en el desierto a las afueras de Belén, donde se había retirado para escapar de las tentaciones mundanas de Roma. Allí, según sus escritos, solía "arrojarse a los pies de Jesús... y dejó de no golpearme el pecho hasta que la tranquilidad volvió a mí". Esta práctica tenía la intención de provocar empatía por la Pasión de Cristo. </a:t>
            </a:r>
          </a:p>
          <a:p>
            <a:pPr algn="l"/>
            <a:r>
              <a:rPr lang="es-ES" sz="2400" b="0" i="0" dirty="0">
                <a:effectLst/>
              </a:rPr>
              <a:t>El león que descansa a su lado aquí también es una característica común de las imágenes del santo; Jerónimo quitó una espina de la pata del león y desde ese día en adelante el animal no se apartó de su lado.</a:t>
            </a:r>
          </a:p>
          <a:p>
            <a:endParaRPr lang="es-ES" dirty="0"/>
          </a:p>
        </p:txBody>
      </p:sp>
    </p:spTree>
    <p:extLst>
      <p:ext uri="{BB962C8B-B14F-4D97-AF65-F5344CB8AC3E}">
        <p14:creationId xmlns:p14="http://schemas.microsoft.com/office/powerpoint/2010/main" val="205889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2A1A094-9834-454D-9114-515A075AFEDA}"/>
              </a:ext>
            </a:extLst>
          </p:cNvPr>
          <p:cNvSpPr>
            <a:spLocks noGrp="1"/>
          </p:cNvSpPr>
          <p:nvPr>
            <p:ph idx="1"/>
          </p:nvPr>
        </p:nvSpPr>
        <p:spPr>
          <a:xfrm>
            <a:off x="526473" y="235526"/>
            <a:ext cx="11291454" cy="6359237"/>
          </a:xfrm>
        </p:spPr>
        <p:txBody>
          <a:bodyPr>
            <a:normAutofit fontScale="92500"/>
          </a:bodyPr>
          <a:lstStyle/>
          <a:p>
            <a:pPr algn="l"/>
            <a:r>
              <a:rPr lang="es-ES" sz="2600" b="0" i="0" dirty="0">
                <a:effectLst/>
              </a:rPr>
              <a:t>Las imágenes de Jerónimo eran muy populares en Italia, pero hasta este momento eran en gran parte desconocidas en la Alemania natal de Durero. Es casi seguro que el artista hizo esta pintura después de su regreso de Venecia, donde viajó en 1495. La versión de Durero del desierto, o desierto, es particularmente del norte de Europa. </a:t>
            </a:r>
          </a:p>
          <a:p>
            <a:pPr algn="l"/>
            <a:r>
              <a:rPr lang="es-ES" sz="2600" b="0" i="0" dirty="0">
                <a:effectLst/>
              </a:rPr>
              <a:t>El área boscosa a la izquierda de la imagen encierra la aguja gótica de una iglesia, su punto coincide con los picos de la lejana cordillera nevada. El entorno alpino está claramente inspirado en Alemania, y sus características recuerdan los numerosos estudios detallados de acuarela que Durero realizó directamente de la naturaleza. Estos estudios expresan su interés por el mundo natural y su estudio intensivo incluso de sus elementos más humildes. Las hierbas y flores alrededor de las rodillas de Jerónimo, por ejemplo, se observan de cerca e incluyen una serie de variedades diferentes. </a:t>
            </a:r>
          </a:p>
          <a:p>
            <a:pPr algn="l"/>
            <a:r>
              <a:rPr lang="es-ES" sz="2600" b="0" i="0" dirty="0">
                <a:effectLst/>
              </a:rPr>
              <a:t>Dos pequeños jilgueros se posan al borde de un arroyo, uno bebiendo de él (el pájaro era tradicionalmente un símbolo de la Pasión de Cristo). </a:t>
            </a:r>
          </a:p>
          <a:p>
            <a:pPr algn="l"/>
            <a:r>
              <a:rPr lang="es-ES" sz="2600" b="0" i="0" dirty="0">
                <a:effectLst/>
              </a:rPr>
              <a:t>El león probablemente proviene de un estudio sobre pergamino (ahora en la sala de impresión de la Kunsthalle de Hamburgo) que Durero hizo en 1494, aunque ese trabajo muestra al león de pie en lugar de acostado. Los finos pelos de la melena del león se resaltan a la luz del sol, al igual que los de la barba suave y tenue de Jerónimo.</a:t>
            </a:r>
          </a:p>
          <a:p>
            <a:endParaRPr lang="es-ES" dirty="0"/>
          </a:p>
        </p:txBody>
      </p:sp>
    </p:spTree>
    <p:extLst>
      <p:ext uri="{BB962C8B-B14F-4D97-AF65-F5344CB8AC3E}">
        <p14:creationId xmlns:p14="http://schemas.microsoft.com/office/powerpoint/2010/main" val="17411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2A1A094-9834-454D-9114-515A075AFEDA}"/>
              </a:ext>
            </a:extLst>
          </p:cNvPr>
          <p:cNvSpPr>
            <a:spLocks noGrp="1"/>
          </p:cNvSpPr>
          <p:nvPr>
            <p:ph idx="1"/>
          </p:nvPr>
        </p:nvSpPr>
        <p:spPr>
          <a:xfrm>
            <a:off x="526473" y="235526"/>
            <a:ext cx="11291454" cy="6359237"/>
          </a:xfrm>
        </p:spPr>
        <p:txBody>
          <a:bodyPr>
            <a:normAutofit fontScale="92500" lnSpcReduction="10000"/>
          </a:bodyPr>
          <a:lstStyle/>
          <a:p>
            <a:pPr algn="l"/>
            <a:r>
              <a:rPr lang="es-ES" sz="2600" b="0" i="0" dirty="0">
                <a:effectLst/>
              </a:rPr>
              <a:t>El amarillo brillante de la puesta de sol (o amanecer) domina la imagen, su deslumbrante luminosidad refuerza la intensidad de la oración de Jerónimo. Por encima de las nubes se profundiza a un melocotón y luego a un rojo suave. Las nubes son oscuras y premonitoras y, junto con el entorno de la naturaleza abundante e indómita, crean una atmósfera tensa y dramática. El potencial de la luz para crear atmósfera se habría vuelto familiar para Durero a partir de su estudio de la pintura veneciana, particularmente las obras de Giovanni Bellini.</a:t>
            </a:r>
          </a:p>
          <a:p>
            <a:pPr algn="l"/>
            <a:r>
              <a:rPr lang="es-ES" sz="2600" b="0" i="0" dirty="0">
                <a:effectLst/>
              </a:rPr>
              <a:t>La sensación de presentimiento creada por el cielo turbulento en la imagen de San Jerónimo se desarrolla en el reverso del panel, que muestra un cuerpo celeste con una cola roja que fluye contra un cielo nocturno oscuro; no está claro si se trata de un cometa, un meteorito que cae a la Tierra o un eclipse. La imagen ha sido interpretada como una representación del fin del mundo como se describe en el Libro del Apocalipsis de San Juan Evangelista. Muchas imágenes de Jerónimo de los siglos XV y XVI incluían alusiones al Juicio Final ya que, según los textos medievales, era considerado como un profeta del mismo, habiendo escuchado las trompetas que eran una señal del juicio de Cristo en el fin del mundo (Apocalipsis 8: 6-9: 21). El reverso podría entonces tener la intención de representar uno de los seis signos del Apocalipsis revelados a Juan: "el sol se volvió negro como cilicio, la luna llena se volvió como sangre, y las estrellas del cielo cayeron a la tierra cuando la higuera arroja su fruto de invierno cuando fue sacudida por un vendaval" (Apocalipsis 6: 12–13).</a:t>
            </a:r>
          </a:p>
          <a:p>
            <a:endParaRPr lang="es-ES" dirty="0"/>
          </a:p>
        </p:txBody>
      </p:sp>
    </p:spTree>
    <p:extLst>
      <p:ext uri="{BB962C8B-B14F-4D97-AF65-F5344CB8AC3E}">
        <p14:creationId xmlns:p14="http://schemas.microsoft.com/office/powerpoint/2010/main" val="8207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56218" cy="5869420"/>
          </a:xfrm>
        </p:spPr>
        <p:txBody>
          <a:bodyPr anchor="t">
            <a:normAutofit/>
          </a:bodyPr>
          <a:lstStyle/>
          <a:p>
            <a:r>
              <a:rPr lang="it-IT" sz="2800" dirty="0"/>
              <a:t>1495. Durero. Virgen. Fondazione Magnani Rocca, Mamiano di Traversetolo.</a:t>
            </a:r>
            <a:endParaRPr lang="es-ES" sz="2800" dirty="0"/>
          </a:p>
        </p:txBody>
      </p:sp>
      <p:pic>
        <p:nvPicPr>
          <p:cNvPr id="4" name="Imagen 3">
            <a:extLst>
              <a:ext uri="{FF2B5EF4-FFF2-40B4-BE49-F238E27FC236}">
                <a16:creationId xmlns:a16="http://schemas.microsoft.com/office/drawing/2014/main" id="{9EACD769-5C78-4A10-8995-1F22DFE13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944" y="0"/>
            <a:ext cx="5074056"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19164" cy="623455"/>
          </a:xfrm>
        </p:spPr>
        <p:txBody>
          <a:bodyPr anchor="ctr">
            <a:normAutofit/>
          </a:bodyPr>
          <a:lstStyle/>
          <a:p>
            <a:pPr algn="ctr"/>
            <a:r>
              <a:rPr lang="es-ES" sz="2800" dirty="0"/>
              <a:t>1496. Durero. Altar de Dresde. Gemäldegalerie, </a:t>
            </a:r>
            <a:r>
              <a:rPr lang="es-ES" sz="2800" dirty="0" err="1"/>
              <a:t>Dresden</a:t>
            </a:r>
            <a:r>
              <a:rPr lang="es-ES" sz="2800" dirty="0"/>
              <a:t>.</a:t>
            </a:r>
          </a:p>
        </p:txBody>
      </p:sp>
      <p:pic>
        <p:nvPicPr>
          <p:cNvPr id="4" name="Imagen 3">
            <a:extLst>
              <a:ext uri="{FF2B5EF4-FFF2-40B4-BE49-F238E27FC236}">
                <a16:creationId xmlns:a16="http://schemas.microsoft.com/office/drawing/2014/main" id="{A9CB2377-75E9-4A3A-9A92-2DC35CB2E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495" y="623455"/>
            <a:ext cx="10711010" cy="6054436"/>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56218" cy="5869420"/>
          </a:xfrm>
        </p:spPr>
        <p:txBody>
          <a:bodyPr anchor="t">
            <a:normAutofit/>
          </a:bodyPr>
          <a:lstStyle/>
          <a:p>
            <a:r>
              <a:rPr lang="es-ES" sz="2800" dirty="0"/>
              <a:t>1496. Durero. Los sietes dolores de la Virgen. Alte Pinakothek, </a:t>
            </a:r>
            <a:r>
              <a:rPr lang="es-ES" sz="2800" dirty="0" err="1"/>
              <a:t>Munchen</a:t>
            </a:r>
            <a:r>
              <a:rPr lang="es-ES" sz="2800" dirty="0"/>
              <a:t> and Gemäldegalerie, </a:t>
            </a:r>
            <a:r>
              <a:rPr lang="es-ES" sz="2800" dirty="0" err="1"/>
              <a:t>Dresden</a:t>
            </a:r>
            <a:endParaRPr lang="es-ES" sz="2800" dirty="0"/>
          </a:p>
        </p:txBody>
      </p:sp>
      <p:pic>
        <p:nvPicPr>
          <p:cNvPr id="4" name="Imagen 3">
            <a:extLst>
              <a:ext uri="{FF2B5EF4-FFF2-40B4-BE49-F238E27FC236}">
                <a16:creationId xmlns:a16="http://schemas.microsoft.com/office/drawing/2014/main" id="{DAF250CF-8841-4C98-A052-F082AFAAB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2107" y="0"/>
            <a:ext cx="4789893"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7918" cy="5869420"/>
          </a:xfrm>
        </p:spPr>
        <p:txBody>
          <a:bodyPr anchor="t">
            <a:normAutofit/>
          </a:bodyPr>
          <a:lstStyle/>
          <a:p>
            <a:r>
              <a:rPr lang="es-ES" sz="2800" dirty="0"/>
              <a:t>1496. Durero. Retrato del elector de Sajonia.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44238B49-E95F-4C34-A0FC-4CBDDE1E7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0536" y="0"/>
            <a:ext cx="4981464"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3" cy="5869420"/>
          </a:xfrm>
        </p:spPr>
        <p:txBody>
          <a:bodyPr anchor="t">
            <a:normAutofit/>
          </a:bodyPr>
          <a:lstStyle/>
          <a:p>
            <a:r>
              <a:rPr lang="es-ES" sz="2800" dirty="0"/>
              <a:t>1496. Durero. Retrato una mujer joven.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B52AB864-F075-4508-ABF8-DB0DBF227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731" y="0"/>
            <a:ext cx="5263269"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7" y="207818"/>
            <a:ext cx="6719454" cy="6026727"/>
          </a:xfrm>
        </p:spPr>
        <p:txBody>
          <a:bodyPr anchor="t">
            <a:normAutofit fontScale="90000"/>
          </a:bodyPr>
          <a:lstStyle/>
          <a:p>
            <a:pPr algn="l"/>
            <a:r>
              <a:rPr lang="es-ES" sz="3100" b="1" dirty="0"/>
              <a:t>1497. Durero. Retrato del padre de Durero. National Gallery, London.</a:t>
            </a:r>
            <a:br>
              <a:rPr lang="es-ES" sz="2800" dirty="0"/>
            </a:br>
            <a:r>
              <a:rPr lang="es-ES" sz="2400" b="0" i="0" dirty="0">
                <a:effectLst/>
                <a:latin typeface="+mn-lt"/>
              </a:rPr>
              <a:t>Este retrato del padre de Durero, que es identificable por la inscripción, fue entregado como regalo al rey Carlos I de Inglaterra en 1636. Cuando Charles fue ejecutado en 1649, fue vendido. Finalmente entró en la colección de la National Gallery a principios del siglo XX.</a:t>
            </a:r>
            <a:br>
              <a:rPr lang="es-ES" sz="2400" b="0" i="0" dirty="0">
                <a:effectLst/>
                <a:latin typeface="+mn-lt"/>
              </a:rPr>
            </a:br>
            <a:r>
              <a:rPr lang="es-ES" sz="2400" b="0" i="0" dirty="0">
                <a:effectLst/>
                <a:latin typeface="+mn-lt"/>
              </a:rPr>
              <a:t>Hay cuatro versiones de la imagen, pero la de la National Gallery es la única que coincide con una descripción de inventario de 1639, donde se describe que el cuidador tiene una gorra negra y "un vestido amarillo oscuro en el que sus manos están ocultas en las mangas anchas pintadas sobre un suelo rojizo".</a:t>
            </a:r>
            <a:br>
              <a:rPr lang="es-ES" sz="2400" b="0" i="0" dirty="0">
                <a:effectLst/>
                <a:latin typeface="+mn-lt"/>
              </a:rPr>
            </a:br>
            <a:r>
              <a:rPr lang="es-ES" sz="2400" b="0" i="0" dirty="0">
                <a:effectLst/>
                <a:latin typeface="+mn-lt"/>
              </a:rPr>
              <a:t>La imagen es probablemente una copia posterior del siglo XVI de un original perdido de Durero. El color del fondo y la técnica inusual utilizada para aplicarlo, en una gruesa capa de pintura, en lugar de en múltiples, no son típicos del artista. Este método de aplicación de pintura también creó las grietas (ahora cubiertas por la restauración).</a:t>
            </a:r>
            <a:br>
              <a:rPr lang="es-ES" sz="2400" b="0" i="0" dirty="0">
                <a:solidFill>
                  <a:srgbClr val="4A4A4A"/>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B98095AB-5BB8-4591-8EB6-EC896997E0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3928" y="0"/>
            <a:ext cx="5228072"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EECBCD-8168-463A-BCCF-0541C28DE941}"/>
              </a:ext>
            </a:extLst>
          </p:cNvPr>
          <p:cNvSpPr>
            <a:spLocks noGrp="1"/>
          </p:cNvSpPr>
          <p:nvPr>
            <p:ph idx="1"/>
          </p:nvPr>
        </p:nvSpPr>
        <p:spPr>
          <a:xfrm>
            <a:off x="374073" y="152400"/>
            <a:ext cx="11485418" cy="6456218"/>
          </a:xfrm>
        </p:spPr>
        <p:txBody>
          <a:bodyPr>
            <a:normAutofit fontScale="77500" lnSpcReduction="20000"/>
          </a:bodyPr>
          <a:lstStyle/>
          <a:p>
            <a:pPr algn="l"/>
            <a:r>
              <a:rPr lang="es-ES" b="0" i="0" dirty="0">
                <a:effectLst/>
              </a:rPr>
              <a:t>La inscripción en la parte superior de esta imagen nos dice que el cuidador es el padre de Durero, Alberto el Viejo, representado a la edad de 70 años en 1479. Alberto el Viejo era un orfebre que entrenó a su hijo en el oficio. Originario de Hungría, se estableció en la ciudad de Núremberg en 1455, donde nació Alberto El Joven en 1471.</a:t>
            </a:r>
          </a:p>
          <a:p>
            <a:pPr algn="l"/>
            <a:r>
              <a:rPr lang="es-ES" b="0" i="0" dirty="0">
                <a:effectLst/>
              </a:rPr>
              <a:t>Thomas Howard, conde de </a:t>
            </a:r>
            <a:r>
              <a:rPr lang="es-ES" b="0" i="0" dirty="0" err="1">
                <a:effectLst/>
              </a:rPr>
              <a:t>Arundel</a:t>
            </a:r>
            <a:r>
              <a:rPr lang="es-ES" b="0" i="0" dirty="0">
                <a:effectLst/>
              </a:rPr>
              <a:t>, visitó Núremberg en 1636, y fue obsequiado con dos cuadros de Durero como regalos para el rey Carlos I de Inglaterra: un autorretrato (ahora en el Prado, Madrid) y esta pintura de su padre. Cuando Carlos fue ejecutado en 1649, las pinturas fueron vendidas. Este retrato entró en la colección de la National Gallery a principios del siglo XX. En realidad hay cuatro versiones de la imagen, pero está claro que la nuestra fue el trabajo dado a Charles: es la única que coincide con la descripción en el inventario de 1639, donde se describe que el cuidador tiene una gorra negra y "un vestido amarillo oscuro en el que sus manos están ocultas en las mangas anchas pintadas sobre un suelo rojizo".</a:t>
            </a:r>
          </a:p>
          <a:p>
            <a:pPr algn="l"/>
            <a:r>
              <a:rPr lang="es-ES" b="0" i="0" dirty="0">
                <a:effectLst/>
              </a:rPr>
              <a:t>Las grietas mencionadas en el inventario se desarrollaron cuando la única capa gruesa de pintura se estaba secando, pero debido a la restauración ya no son visibles. La forma en que se aplicó la pintura para causar el efecto de raya general del fondo, así como las "grietas de secado", no es típica de Durero; el color del fondo tampoco se encuentra en ninguna de sus otras imágenes. Era mucho más probable que pintara un fondo oscuro o un paisaje. La técnica inusual sugiere que la imagen es probablemente una copia que data de finales del siglo XVI.</a:t>
            </a:r>
          </a:p>
          <a:p>
            <a:pPr algn="l"/>
            <a:r>
              <a:rPr lang="es-ES" b="0" i="0" dirty="0">
                <a:effectLst/>
              </a:rPr>
              <a:t>Puede parecer extraño que a </a:t>
            </a:r>
            <a:r>
              <a:rPr lang="es-ES" b="0" i="0" dirty="0" err="1">
                <a:effectLst/>
              </a:rPr>
              <a:t>Arundel</a:t>
            </a:r>
            <a:r>
              <a:rPr lang="es-ES" b="0" i="0" dirty="0">
                <a:effectLst/>
              </a:rPr>
              <a:t> se le presentara una copia como regalo para el rey, pero era común que se hicieran copias después de obras de artistas tan famosos y muy apreciados como Durero, y muchas fueron producidas a finales de los siglos XVI y XVII. Después de la muerte de Durero, el deseo de copias de sus obras aumentó, estimulando su producción. Las autoridades de Nuremberg probablemente no sabían que era una copia o si lo hacían, no les importaba.</a:t>
            </a:r>
          </a:p>
          <a:p>
            <a:endParaRPr lang="es-ES" dirty="0"/>
          </a:p>
        </p:txBody>
      </p:sp>
    </p:spTree>
    <p:extLst>
      <p:ext uri="{BB962C8B-B14F-4D97-AF65-F5344CB8AC3E}">
        <p14:creationId xmlns:p14="http://schemas.microsoft.com/office/powerpoint/2010/main" val="88122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de-DE" sz="2800" dirty="0"/>
              <a:t>1497. Durero. Virgen. Städelsches Kunstinstitut, Frankfurt.</a:t>
            </a:r>
            <a:endParaRPr lang="es-ES" sz="2800" dirty="0"/>
          </a:p>
        </p:txBody>
      </p:sp>
      <p:pic>
        <p:nvPicPr>
          <p:cNvPr id="4" name="Imagen 3">
            <a:extLst>
              <a:ext uri="{FF2B5EF4-FFF2-40B4-BE49-F238E27FC236}">
                <a16:creationId xmlns:a16="http://schemas.microsoft.com/office/drawing/2014/main" id="{87A6166C-A40A-475E-9D1D-3F89736CA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9844" y="0"/>
            <a:ext cx="5292156"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r>
              <a:rPr lang="es-ES" sz="2800" dirty="0"/>
              <a:t>1498. Durero. Autorretrato. Museo del Prado.</a:t>
            </a:r>
          </a:p>
        </p:txBody>
      </p:sp>
      <p:pic>
        <p:nvPicPr>
          <p:cNvPr id="4" name="Imagen 3">
            <a:extLst>
              <a:ext uri="{FF2B5EF4-FFF2-40B4-BE49-F238E27FC236}">
                <a16:creationId xmlns:a16="http://schemas.microsoft.com/office/drawing/2014/main" id="{C8D10D83-4B0D-4BC6-8FEA-4B3C9D4B1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829" y="1"/>
            <a:ext cx="5220171"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62562C8-C8FB-4987-9DFC-20D28C494303}"/>
              </a:ext>
            </a:extLst>
          </p:cNvPr>
          <p:cNvSpPr>
            <a:spLocks noGrp="1"/>
          </p:cNvSpPr>
          <p:nvPr>
            <p:ph idx="1"/>
          </p:nvPr>
        </p:nvSpPr>
        <p:spPr>
          <a:xfrm>
            <a:off x="498763" y="166254"/>
            <a:ext cx="11305309" cy="6428509"/>
          </a:xfrm>
        </p:spPr>
        <p:txBody>
          <a:bodyPr>
            <a:normAutofit fontScale="77500" lnSpcReduction="20000"/>
          </a:bodyPr>
          <a:lstStyle/>
          <a:p>
            <a:pPr algn="l" fontAlgn="base"/>
            <a:r>
              <a:rPr lang="es-ES" b="0" i="1" dirty="0">
                <a:effectLst/>
              </a:rPr>
              <a:t>Autorretrato</a:t>
            </a:r>
          </a:p>
          <a:p>
            <a:pPr algn="l" fontAlgn="base"/>
            <a:r>
              <a:rPr lang="es-ES" b="0" i="0" dirty="0">
                <a:effectLst/>
              </a:rPr>
              <a:t>1498. Óleo sobre tabla, 52 x 41 cm. </a:t>
            </a:r>
            <a:r>
              <a:rPr lang="es-ES" b="0" i="0" strike="noStrike" dirty="0">
                <a:effectLst/>
                <a:hlinkClick r:id="rId2">
                  <a:extLst>
                    <a:ext uri="{A12FA001-AC4F-418D-AE19-62706E023703}">
                      <ahyp:hlinkClr xmlns:ahyp="http://schemas.microsoft.com/office/drawing/2018/hyperlinkcolor" val="tx"/>
                    </a:ext>
                  </a:extLst>
                </a:hlinkClick>
              </a:rPr>
              <a:t>Sala 055B</a:t>
            </a:r>
            <a:endParaRPr lang="es-ES" b="0" i="0" strike="noStrike" dirty="0">
              <a:effectLst/>
            </a:endParaRPr>
          </a:p>
          <a:p>
            <a:pPr algn="l" fontAlgn="base"/>
            <a:r>
              <a:rPr lang="es-ES" b="0" i="0" strike="noStrike" dirty="0">
                <a:effectLst/>
                <a:hlinkClick r:id="rId3">
                  <a:extLst>
                    <a:ext uri="{A12FA001-AC4F-418D-AE19-62706E023703}">
                      <ahyp:hlinkClr xmlns:ahyp="http://schemas.microsoft.com/office/drawing/2018/hyperlinkcolor" val="tx"/>
                    </a:ext>
                  </a:extLst>
                </a:hlinkClick>
              </a:rPr>
              <a:t>Durero</a:t>
            </a:r>
            <a:r>
              <a:rPr lang="es-ES" b="0" i="0" dirty="0">
                <a:effectLst/>
              </a:rPr>
              <a:t> se retrata como un </a:t>
            </a:r>
            <a:r>
              <a:rPr lang="es-ES" b="0" i="1" dirty="0" err="1">
                <a:effectLst/>
              </a:rPr>
              <a:t>gentiluomo</a:t>
            </a:r>
            <a:r>
              <a:rPr lang="es-ES" b="0" i="0" dirty="0">
                <a:effectLst/>
              </a:rPr>
              <a:t>, vestido con tonos claros y con sus mejores galas. Lleva jubón abierto blanco y negro y gorra con borla de listas en los mismos colores, camisa con una cenefa bordada en oro, y cordón de seda con cabos azules y blancos sujetando una capa parda colocada sobre el hombro derecho. El pintor cubre las manos con las que trabaja con guantes grises de cabritilla, propios de un alto estatus social, con la intención de elevarse de artesano a artista y situar la pintura entre las artes liberales, como en </a:t>
            </a:r>
            <a:r>
              <a:rPr lang="es-ES" b="0" i="0" strike="noStrike" dirty="0">
                <a:effectLst/>
                <a:hlinkClick r:id="rId4">
                  <a:extLst>
                    <a:ext uri="{A12FA001-AC4F-418D-AE19-62706E023703}">
                      <ahyp:hlinkClr xmlns:ahyp="http://schemas.microsoft.com/office/drawing/2018/hyperlinkcolor" val="tx"/>
                    </a:ext>
                  </a:extLst>
                </a:hlinkClick>
              </a:rPr>
              <a:t>Italia</a:t>
            </a:r>
            <a:r>
              <a:rPr lang="es-ES" b="0" i="0" dirty="0">
                <a:effectLst/>
              </a:rPr>
              <a:t>. Aparece en el interior de una estancia comunicada con el exterior por la ventana abierta en la pared del fondo. </a:t>
            </a:r>
            <a:r>
              <a:rPr lang="es-ES" b="0" i="0" strike="noStrike" dirty="0">
                <a:effectLst/>
                <a:hlinkClick r:id="rId3">
                  <a:extLst>
                    <a:ext uri="{A12FA001-AC4F-418D-AE19-62706E023703}">
                      <ahyp:hlinkClr xmlns:ahyp="http://schemas.microsoft.com/office/drawing/2018/hyperlinkcolor" val="tx"/>
                    </a:ext>
                  </a:extLst>
                </a:hlinkClick>
              </a:rPr>
              <a:t>Durero</a:t>
            </a:r>
            <a:r>
              <a:rPr lang="es-ES" b="0" i="0" dirty="0">
                <a:effectLst/>
              </a:rPr>
              <a:t> incorpora la monumentalidad italiana en las verticales y horizontales con que ordena el marco de la ventana, presentes también en la pose que repite la forma en </a:t>
            </a:r>
            <a:r>
              <a:rPr lang="es-ES" b="0" i="1" dirty="0">
                <a:effectLst/>
              </a:rPr>
              <a:t>L</a:t>
            </a:r>
            <a:r>
              <a:rPr lang="es-ES" b="0" i="0" dirty="0">
                <a:effectLst/>
              </a:rPr>
              <a:t> de aquél en el busto, apoyado firmemente en el brazo que descansa en el antepecho. Y tampoco olvida algo que es propio de sus retratos, realizados con una precisión minuciosa: el dominio psicológico, patente en el contraste entre el carácter sensual de sus facciones y su mirada fría y penetrante. La satisfacción de su propia capacidad artística se comprueba en la inscripción del alfeizar de la ventana, escrita en alemán: </a:t>
            </a:r>
            <a:r>
              <a:rPr lang="es-ES" b="0" i="1" dirty="0">
                <a:effectLst/>
              </a:rPr>
              <a:t>1498, lo pinté según mi figura. Tenía yo veintiséis años </a:t>
            </a:r>
            <a:r>
              <a:rPr lang="es-ES" b="0" i="1" strike="noStrike" dirty="0">
                <a:solidFill>
                  <a:srgbClr val="0563C1"/>
                </a:solidFill>
                <a:effectLst/>
                <a:hlinkClick r:id="rId3">
                  <a:extLst>
                    <a:ext uri="{A12FA001-AC4F-418D-AE19-62706E023703}">
                      <ahyp:hlinkClr xmlns:ahyp="http://schemas.microsoft.com/office/drawing/2018/hyperlinkcolor" val="tx"/>
                    </a:ext>
                  </a:extLst>
                </a:hlinkClick>
              </a:rPr>
              <a:t>Albrecht </a:t>
            </a:r>
            <a:r>
              <a:rPr lang="es-ES" b="0" i="1" strike="noStrike" dirty="0" err="1">
                <a:effectLst/>
                <a:hlinkClick r:id="rId3">
                  <a:extLst>
                    <a:ext uri="{A12FA001-AC4F-418D-AE19-62706E023703}">
                      <ahyp:hlinkClr xmlns:ahyp="http://schemas.microsoft.com/office/drawing/2018/hyperlinkcolor" val="tx"/>
                    </a:ext>
                  </a:extLst>
                </a:hlinkClick>
              </a:rPr>
              <a:t>Dürer</a:t>
            </a:r>
            <a:r>
              <a:rPr lang="es-ES" b="0" i="0" dirty="0">
                <a:effectLst/>
              </a:rPr>
              <a:t>.</a:t>
            </a:r>
          </a:p>
          <a:p>
            <a:pPr algn="l" fontAlgn="base"/>
            <a:r>
              <a:rPr lang="es-ES" b="0" i="0" dirty="0">
                <a:effectLst/>
              </a:rPr>
              <a:t>En 1636 el Ayuntamiento de </a:t>
            </a:r>
            <a:r>
              <a:rPr lang="es-ES" b="0" i="0" strike="noStrike" dirty="0" err="1">
                <a:effectLst/>
                <a:hlinkClick r:id="rId5">
                  <a:extLst>
                    <a:ext uri="{A12FA001-AC4F-418D-AE19-62706E023703}">
                      <ahyp:hlinkClr xmlns:ahyp="http://schemas.microsoft.com/office/drawing/2018/hyperlinkcolor" val="tx"/>
                    </a:ext>
                  </a:extLst>
                </a:hlinkClick>
              </a:rPr>
              <a:t>Nüremberg</a:t>
            </a:r>
            <a:r>
              <a:rPr lang="es-ES" b="0" i="0" dirty="0">
                <a:effectLst/>
              </a:rPr>
              <a:t> regaló esta tabla y un retrato del padre de </a:t>
            </a:r>
            <a:r>
              <a:rPr lang="es-ES" b="0" i="0" strike="noStrike" dirty="0">
                <a:effectLst/>
                <a:hlinkClick r:id="rId3">
                  <a:extLst>
                    <a:ext uri="{A12FA001-AC4F-418D-AE19-62706E023703}">
                      <ahyp:hlinkClr xmlns:ahyp="http://schemas.microsoft.com/office/drawing/2018/hyperlinkcolor" val="tx"/>
                    </a:ext>
                  </a:extLst>
                </a:hlinkClick>
              </a:rPr>
              <a:t>Durero</a:t>
            </a:r>
            <a:r>
              <a:rPr lang="es-ES" b="0" i="0" dirty="0">
                <a:effectLst/>
              </a:rPr>
              <a:t> a </a:t>
            </a:r>
            <a:r>
              <a:rPr lang="es-ES" b="0" i="0" strike="noStrike" dirty="0">
                <a:effectLst/>
                <a:hlinkClick r:id="rId6">
                  <a:extLst>
                    <a:ext uri="{A12FA001-AC4F-418D-AE19-62706E023703}">
                      <ahyp:hlinkClr xmlns:ahyp="http://schemas.microsoft.com/office/drawing/2018/hyperlinkcolor" val="tx"/>
                    </a:ext>
                  </a:extLst>
                </a:hlinkClick>
              </a:rPr>
              <a:t>Carlos I de Inglaterra</a:t>
            </a:r>
            <a:r>
              <a:rPr lang="es-ES" b="0" i="0" dirty="0">
                <a:effectLst/>
              </a:rPr>
              <a:t>, en cuya almoneda la compró David Murray, quien la vendió al embajador español Alonso de Cárdenas para don </a:t>
            </a:r>
            <a:r>
              <a:rPr lang="es-ES" b="0" i="0" strike="noStrike" dirty="0">
                <a:effectLst/>
                <a:hlinkClick r:id="rId7">
                  <a:extLst>
                    <a:ext uri="{A12FA001-AC4F-418D-AE19-62706E023703}">
                      <ahyp:hlinkClr xmlns:ahyp="http://schemas.microsoft.com/office/drawing/2018/hyperlinkcolor" val="tx"/>
                    </a:ext>
                  </a:extLst>
                </a:hlinkClick>
              </a:rPr>
              <a:t>Luis de Haro</a:t>
            </a:r>
            <a:r>
              <a:rPr lang="es-ES" b="0" i="0" dirty="0">
                <a:effectLst/>
              </a:rPr>
              <a:t>, que en 1654 se la regaló a </a:t>
            </a:r>
            <a:r>
              <a:rPr lang="es-ES" b="0" i="0" strike="noStrike" dirty="0">
                <a:effectLst/>
                <a:hlinkClick r:id="rId8">
                  <a:extLst>
                    <a:ext uri="{A12FA001-AC4F-418D-AE19-62706E023703}">
                      <ahyp:hlinkClr xmlns:ahyp="http://schemas.microsoft.com/office/drawing/2018/hyperlinkcolor" val="tx"/>
                    </a:ext>
                  </a:extLst>
                </a:hlinkClick>
              </a:rPr>
              <a:t>Felipe IV</a:t>
            </a:r>
            <a:r>
              <a:rPr lang="es-ES" b="0" i="0" dirty="0">
                <a:effectLst/>
              </a:rPr>
              <a:t>. Figura en el inventario del </a:t>
            </a:r>
            <a:r>
              <a:rPr lang="es-ES" b="0" i="0" strike="noStrike" dirty="0">
                <a:effectLst/>
                <a:hlinkClick r:id="rId9">
                  <a:extLst>
                    <a:ext uri="{A12FA001-AC4F-418D-AE19-62706E023703}">
                      <ahyp:hlinkClr xmlns:ahyp="http://schemas.microsoft.com/office/drawing/2018/hyperlinkcolor" val="tx"/>
                    </a:ext>
                  </a:extLst>
                </a:hlinkClick>
              </a:rPr>
              <a:t>Alcázar de Madrid</a:t>
            </a:r>
            <a:r>
              <a:rPr lang="es-ES" b="0" i="0" dirty="0">
                <a:effectLst/>
              </a:rPr>
              <a:t> en 1686. Ingresó en el Real Museo en 1827 (Texto extractado de Silva Maroto, P. en: </a:t>
            </a:r>
            <a:r>
              <a:rPr lang="es-ES" b="0" i="1" dirty="0">
                <a:effectLst/>
              </a:rPr>
              <a:t>El retrato del Renacimiento</a:t>
            </a:r>
            <a:r>
              <a:rPr lang="es-ES" b="0" i="0" dirty="0">
                <a:effectLst/>
              </a:rPr>
              <a:t>, 2008, p. 280).</a:t>
            </a:r>
          </a:p>
          <a:p>
            <a:endParaRPr lang="es-ES" dirty="0"/>
          </a:p>
        </p:txBody>
      </p:sp>
    </p:spTree>
    <p:extLst>
      <p:ext uri="{BB962C8B-B14F-4D97-AF65-F5344CB8AC3E}">
        <p14:creationId xmlns:p14="http://schemas.microsoft.com/office/powerpoint/2010/main" val="2280567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dirty="0"/>
              <a:t>1498. Durero. Grabado. Los cuatro jinetes del Apocalipsis.</a:t>
            </a:r>
          </a:p>
        </p:txBody>
      </p:sp>
      <p:pic>
        <p:nvPicPr>
          <p:cNvPr id="4" name="Imagen 3">
            <a:extLst>
              <a:ext uri="{FF2B5EF4-FFF2-40B4-BE49-F238E27FC236}">
                <a16:creationId xmlns:a16="http://schemas.microsoft.com/office/drawing/2014/main" id="{CC4B6B3E-3E12-4892-89D7-08FE7552DF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8167" y="0"/>
            <a:ext cx="4833833" cy="6858000"/>
          </a:xfrm>
          <a:prstGeom prst="rect">
            <a:avLst/>
          </a:prstGeom>
        </p:spPr>
      </p:pic>
    </p:spTree>
    <p:extLst>
      <p:ext uri="{BB962C8B-B14F-4D97-AF65-F5344CB8AC3E}">
        <p14:creationId xmlns:p14="http://schemas.microsoft.com/office/powerpoint/2010/main" val="2962200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1120" cy="5869420"/>
          </a:xfrm>
        </p:spPr>
        <p:txBody>
          <a:bodyPr anchor="t">
            <a:normAutofit/>
          </a:bodyPr>
          <a:lstStyle/>
          <a:p>
            <a:r>
              <a:rPr lang="es-ES" sz="2800" dirty="0"/>
              <a:t>1498. Durero. Lamentación por Cristo. Museo Nacional Germano, Núremberg.</a:t>
            </a:r>
          </a:p>
        </p:txBody>
      </p:sp>
      <p:pic>
        <p:nvPicPr>
          <p:cNvPr id="4" name="Imagen 3">
            <a:extLst>
              <a:ext uri="{FF2B5EF4-FFF2-40B4-BE49-F238E27FC236}">
                <a16:creationId xmlns:a16="http://schemas.microsoft.com/office/drawing/2014/main" id="{D80CBA90-46D9-41B3-B91B-E03FEF6D3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3738" y="0"/>
            <a:ext cx="5448262" cy="6858000"/>
          </a:xfrm>
          <a:prstGeom prst="rect">
            <a:avLst/>
          </a:prstGeom>
        </p:spPr>
      </p:pic>
    </p:spTree>
    <p:extLst>
      <p:ext uri="{BB962C8B-B14F-4D97-AF65-F5344CB8AC3E}">
        <p14:creationId xmlns:p14="http://schemas.microsoft.com/office/powerpoint/2010/main" val="1611330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n-US" sz="2800" dirty="0"/>
              <a:t>1498. </a:t>
            </a:r>
            <a:r>
              <a:rPr lang="en-US" sz="2800" dirty="0" err="1"/>
              <a:t>Durero</a:t>
            </a:r>
            <a:r>
              <a:rPr lang="en-US" sz="2800" dirty="0"/>
              <a:t>. Virgen con </a:t>
            </a:r>
            <a:r>
              <a:rPr lang="en-US" sz="2800" dirty="0" err="1"/>
              <a:t>niño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67CDCFD5-0AD7-4709-B900-3E886C2B8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2390" y="0"/>
            <a:ext cx="5479610" cy="6858000"/>
          </a:xfrm>
          <a:prstGeom prst="rect">
            <a:avLst/>
          </a:prstGeom>
        </p:spPr>
      </p:pic>
    </p:spTree>
    <p:extLst>
      <p:ext uri="{BB962C8B-B14F-4D97-AF65-F5344CB8AC3E}">
        <p14:creationId xmlns:p14="http://schemas.microsoft.com/office/powerpoint/2010/main" val="1399201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F95CD7B-5538-4847-BA21-0A6F45AF8D83}"/>
              </a:ext>
            </a:extLst>
          </p:cNvPr>
          <p:cNvSpPr>
            <a:spLocks noGrp="1"/>
          </p:cNvSpPr>
          <p:nvPr>
            <p:ph idx="1"/>
          </p:nvPr>
        </p:nvSpPr>
        <p:spPr>
          <a:xfrm>
            <a:off x="457199" y="207818"/>
            <a:ext cx="11346873" cy="6400800"/>
          </a:xfrm>
        </p:spPr>
        <p:txBody>
          <a:bodyPr>
            <a:normAutofit fontScale="77500" lnSpcReduction="20000"/>
          </a:bodyPr>
          <a:lstStyle/>
          <a:p>
            <a:pPr algn="l" fontAlgn="base"/>
            <a:r>
              <a:rPr lang="es-ES" b="0" i="0" dirty="0">
                <a:effectLst/>
              </a:rPr>
              <a:t>Durero nació en Núremberg y recibió una formación medieval típica de su padre orfebre y del pintor de Núremberg Michael </a:t>
            </a:r>
            <a:r>
              <a:rPr lang="es-ES" b="0" i="0" dirty="0" err="1">
                <a:effectLst/>
              </a:rPr>
              <a:t>Wolgemut</a:t>
            </a:r>
            <a:r>
              <a:rPr lang="es-ES" b="0" i="0" dirty="0">
                <a:effectLst/>
              </a:rPr>
              <a:t>. Sin embargo, fue uno de los principales transmisores de las ideas del Renacimiento italiano a los artistas del Norte. Esto fue el resultado de la experiencia directa adquirida en dos viajes a Italia, así como de su propio estudio diligente de las proporciones figurativas ideales y la perspectiva.</a:t>
            </a:r>
          </a:p>
          <a:p>
            <a:pPr algn="l" fontAlgn="base"/>
            <a:r>
              <a:rPr lang="es-ES" b="0" i="0" dirty="0">
                <a:effectLst/>
              </a:rPr>
              <a:t>Durero viajó a Venecia en 1494/1495 y 1505/1507. Mientras estuvo allí, conoció bien a Giovanni Bellini, cuya influencia es evidente en la Virgen con el </a:t>
            </a:r>
            <a:r>
              <a:rPr lang="es-ES" b="0" i="1" dirty="0">
                <a:effectLst/>
              </a:rPr>
              <a:t>Niño.</a:t>
            </a:r>
            <a:r>
              <a:rPr lang="es-ES" b="0" i="0" dirty="0">
                <a:effectLst/>
              </a:rPr>
              <a:t> El atlético Niño Jesús, la pirámide estable de la forma de la Virgen, el modelado fuerte y casi escultórico de las figuras, y el contraste de azul y rojo claro que marca la forma de María recuerdan el tratamiento de Bellini del mismo tema.</a:t>
            </a:r>
          </a:p>
          <a:p>
            <a:pPr algn="l" fontAlgn="base"/>
            <a:r>
              <a:rPr lang="es-ES" b="0" i="0" dirty="0">
                <a:effectLst/>
              </a:rPr>
              <a:t>Por otro lado, la colocación de María en la esquina de una habitación con una ventana abierta en una vista lejana indica la familiaridad de Durero con las imágenes devocionales neerlandesas. El minucioso tratamiento del paisaje alpino y la cuidadosa delineación de todas las texturas y superficies recuerdan por igual la persistente fascinación de Durero por la tradición de exactitud visual del Norte.</a:t>
            </a:r>
          </a:p>
          <a:p>
            <a:pPr algn="l" fontAlgn="base"/>
            <a:r>
              <a:rPr lang="es-ES" b="0" i="0" dirty="0">
                <a:effectLst/>
              </a:rPr>
              <a:t>La Virgen </a:t>
            </a:r>
            <a:r>
              <a:rPr lang="es-ES" b="0" i="1" dirty="0">
                <a:effectLst/>
              </a:rPr>
              <a:t>con el Niño</a:t>
            </a:r>
            <a:r>
              <a:rPr lang="es-ES" b="0" i="0" dirty="0">
                <a:effectLst/>
              </a:rPr>
              <a:t> probablemente estaba destinada a la devoción privada. Los diminutos escudos de armas en las esquinas inferiores se han identificado como los de la familia </a:t>
            </a:r>
            <a:r>
              <a:rPr lang="es-ES" b="0" i="0" dirty="0" err="1">
                <a:effectLst/>
              </a:rPr>
              <a:t>Hallery</a:t>
            </a:r>
            <a:r>
              <a:rPr lang="es-ES" b="0" i="0" dirty="0">
                <a:effectLst/>
              </a:rPr>
              <a:t> (izquierda) y </a:t>
            </a:r>
            <a:r>
              <a:rPr lang="es-ES" b="0" i="0" dirty="0" err="1">
                <a:effectLst/>
              </a:rPr>
              <a:t>Koberger</a:t>
            </a:r>
            <a:r>
              <a:rPr lang="es-ES" b="0" i="0" dirty="0">
                <a:effectLst/>
              </a:rPr>
              <a:t> (derecha), ambos prominentes en Nuremberg. Además, se ha sugerido que la pintura fue encargada por Wolf III Haller, quien se casó con </a:t>
            </a:r>
            <a:r>
              <a:rPr lang="es-ES" b="0" i="0" dirty="0" err="1">
                <a:effectLst/>
              </a:rPr>
              <a:t>Ursula</a:t>
            </a:r>
            <a:r>
              <a:rPr lang="es-ES" b="0" i="0" dirty="0">
                <a:effectLst/>
              </a:rPr>
              <a:t> </a:t>
            </a:r>
            <a:r>
              <a:rPr lang="es-ES" b="0" i="0" dirty="0" err="1">
                <a:effectLst/>
              </a:rPr>
              <a:t>Koberger</a:t>
            </a:r>
            <a:r>
              <a:rPr lang="es-ES" b="0" i="0" dirty="0">
                <a:effectLst/>
              </a:rPr>
              <a:t> en 1491.</a:t>
            </a:r>
          </a:p>
          <a:p>
            <a:pPr algn="l" fontAlgn="base"/>
            <a:r>
              <a:rPr lang="es-ES" b="0" i="0" dirty="0">
                <a:effectLst/>
              </a:rPr>
              <a:t>Más información sobre esta pintura se puede encontrar en la publicación de la Galería </a:t>
            </a:r>
            <a:r>
              <a:rPr lang="es-ES" b="0" i="1" dirty="0">
                <a:effectLst/>
              </a:rPr>
              <a:t>Pinturas Alemanas de los Siglos XV al XVII, </a:t>
            </a:r>
            <a:r>
              <a:rPr lang="es-ES" b="0" i="0" dirty="0">
                <a:effectLst/>
              </a:rPr>
              <a:t>que está disponible en formato PDF gratuito:</a:t>
            </a:r>
          </a:p>
          <a:p>
            <a:pPr algn="l" fontAlgn="base"/>
            <a:r>
              <a:rPr lang="es-ES" b="0" i="0" u="sng" dirty="0">
                <a:effectLst/>
                <a:hlinkClick r:id="rId2"/>
              </a:rPr>
              <a:t>https://www.nga.gov/content/dam/ngaweb/research/publications/pdfs/german-painting-fifteenth-through-seventeenth-centuries.pdf</a:t>
            </a:r>
            <a:endParaRPr lang="es-ES" b="0" i="0" u="sng" dirty="0">
              <a:effectLst/>
            </a:endParaRPr>
          </a:p>
          <a:p>
            <a:pPr marL="0" indent="0" algn="l" fontAlgn="base">
              <a:buNone/>
            </a:pPr>
            <a:endParaRPr lang="es-ES" b="0" i="0" dirty="0">
              <a:effectLst/>
            </a:endParaRPr>
          </a:p>
          <a:p>
            <a:endParaRPr lang="es-ES" dirty="0"/>
          </a:p>
        </p:txBody>
      </p:sp>
    </p:spTree>
    <p:extLst>
      <p:ext uri="{BB962C8B-B14F-4D97-AF65-F5344CB8AC3E}">
        <p14:creationId xmlns:p14="http://schemas.microsoft.com/office/powerpoint/2010/main" val="3757422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6345382" cy="5869420"/>
          </a:xfrm>
        </p:spPr>
        <p:txBody>
          <a:bodyPr anchor="t">
            <a:normAutofit fontScale="90000"/>
          </a:bodyPr>
          <a:lstStyle/>
          <a:p>
            <a:pPr algn="l" fontAlgn="base"/>
            <a:r>
              <a:rPr lang="en-US" sz="3100" b="1" dirty="0"/>
              <a:t>1498. </a:t>
            </a:r>
            <a:r>
              <a:rPr lang="en-US" sz="3100" b="1" dirty="0" err="1"/>
              <a:t>Durero</a:t>
            </a:r>
            <a:r>
              <a:rPr lang="en-US" sz="3100" b="1" dirty="0"/>
              <a:t>. Lot </a:t>
            </a:r>
            <a:r>
              <a:rPr lang="en-US" sz="3100" b="1" dirty="0" err="1"/>
              <a:t>huye</a:t>
            </a:r>
            <a:r>
              <a:rPr lang="en-US" sz="3100" b="1" dirty="0"/>
              <a:t> de </a:t>
            </a:r>
            <a:r>
              <a:rPr lang="en-US" sz="3100" b="1" dirty="0" err="1"/>
              <a:t>Sodoma</a:t>
            </a:r>
            <a:r>
              <a:rPr lang="en-US" sz="3100" b="1" dirty="0"/>
              <a:t>. National Gallery of Art, Washington.</a:t>
            </a:r>
            <a:br>
              <a:rPr lang="en-US" sz="2800" dirty="0"/>
            </a:br>
            <a:r>
              <a:rPr lang="es-ES" sz="2000" b="0" i="0" dirty="0">
                <a:effectLst/>
                <a:latin typeface="+mn-lt"/>
              </a:rPr>
              <a:t>Esta escena está pintada en el reverso de la Virgen con el </a:t>
            </a:r>
            <a:r>
              <a:rPr lang="es-ES" sz="2000" b="0" i="1" dirty="0">
                <a:effectLst/>
                <a:latin typeface="+mn-lt"/>
              </a:rPr>
              <a:t>Niño de Durero.</a:t>
            </a:r>
            <a:r>
              <a:rPr lang="es-ES" sz="2000" b="0" i="0" dirty="0">
                <a:effectLst/>
                <a:latin typeface="+mn-lt"/>
              </a:rPr>
              <a:t> La historia de Lot y sus hijas proviene del capítulo diecinueve del Libro del Génesis. En primer plano, Lot y sus dos hijos son retratados huyendo de la destrucción de Sodoma y Gomorra, que estallan en cegadoras explosiones de fuego en el fondo. La esposa de Lot es visible en el camino en la parte superior izquierda en la distancia media. Ella ha sido convertida en una columna de sal por desobedecer el mandato divino al mirar hacia atrás en la escena de la retribución.</a:t>
            </a:r>
            <a:br>
              <a:rPr lang="es-ES" sz="2000" b="0" i="0" dirty="0">
                <a:effectLst/>
                <a:latin typeface="+mn-lt"/>
              </a:rPr>
            </a:br>
            <a:r>
              <a:rPr lang="es-ES" sz="2000" b="0" i="0" dirty="0">
                <a:effectLst/>
                <a:latin typeface="+mn-lt"/>
              </a:rPr>
              <a:t>Esta escena fue importante para la lección moral que enseñó. Al igual que la historia de Noé y el diluvio, la de Lot y la desolación de Sodoma y Gomorra era una alegoría que demostraba el poder de Dios para salvar a los justos.</a:t>
            </a:r>
            <a:br>
              <a:rPr lang="es-ES" sz="2000" b="0" i="0" dirty="0">
                <a:effectLst/>
                <a:latin typeface="+mn-lt"/>
              </a:rPr>
            </a:br>
            <a:r>
              <a:rPr lang="es-ES" sz="2000" b="0" i="0" dirty="0">
                <a:effectLst/>
                <a:latin typeface="+mn-lt"/>
              </a:rPr>
              <a:t>Dado que la combinación de la historia de Lot con la representación de la Virgen y el Niño es extremadamente inusual, la relación exacta de las dos imágenes sigue sin estar clara. Sin embargo, podrían entenderse como dos ejemplos del valor de una vida justa y de la gracia omnipresente de Dios, especialmente si la </a:t>
            </a:r>
            <a:r>
              <a:rPr lang="es-ES" sz="2000" b="0" i="1" dirty="0">
                <a:effectLst/>
                <a:latin typeface="+mn-lt"/>
              </a:rPr>
              <a:t>Virgen con</a:t>
            </a:r>
            <a:r>
              <a:rPr lang="es-ES" sz="2000" b="0" i="0" dirty="0">
                <a:effectLst/>
                <a:latin typeface="+mn-lt"/>
              </a:rPr>
              <a:t> el Niño en el anverso fue pensada como una imagen devocional privada.</a:t>
            </a:r>
            <a:br>
              <a:rPr lang="es-ES" sz="1100" b="0" i="0" dirty="0">
                <a:solidFill>
                  <a:srgbClr val="767676"/>
                </a:solidFill>
                <a:effectLst/>
                <a:latin typeface="MalloryCompact"/>
              </a:rPr>
            </a:br>
            <a:endParaRPr lang="es-ES" sz="2800" dirty="0"/>
          </a:p>
        </p:txBody>
      </p:sp>
      <p:pic>
        <p:nvPicPr>
          <p:cNvPr id="4" name="Imagen 3">
            <a:extLst>
              <a:ext uri="{FF2B5EF4-FFF2-40B4-BE49-F238E27FC236}">
                <a16:creationId xmlns:a16="http://schemas.microsoft.com/office/drawing/2014/main" id="{6F898497-8E3A-4EF6-AA09-79C4A29CC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4243" y="0"/>
            <a:ext cx="5487757" cy="6858000"/>
          </a:xfrm>
          <a:prstGeom prst="rect">
            <a:avLst/>
          </a:prstGeom>
        </p:spPr>
      </p:pic>
    </p:spTree>
    <p:extLst>
      <p:ext uri="{BB962C8B-B14F-4D97-AF65-F5344CB8AC3E}">
        <p14:creationId xmlns:p14="http://schemas.microsoft.com/office/powerpoint/2010/main" val="3899841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46618" cy="5869420"/>
          </a:xfrm>
        </p:spPr>
        <p:txBody>
          <a:bodyPr anchor="t">
            <a:normAutofit/>
          </a:bodyPr>
          <a:lstStyle/>
          <a:p>
            <a:r>
              <a:rPr lang="es-ES" sz="2800" dirty="0"/>
              <a:t>1498. Durero. Retrato de un hombre. Heinz </a:t>
            </a:r>
            <a:r>
              <a:rPr lang="es-ES" sz="2800" dirty="0" err="1"/>
              <a:t>Kisters</a:t>
            </a:r>
            <a:r>
              <a:rPr lang="es-ES" sz="2800" dirty="0"/>
              <a:t> </a:t>
            </a:r>
            <a:r>
              <a:rPr lang="es-ES" sz="2800" dirty="0" err="1"/>
              <a:t>Collection</a:t>
            </a:r>
            <a:r>
              <a:rPr lang="es-ES" sz="2800" dirty="0"/>
              <a:t>, </a:t>
            </a:r>
            <a:r>
              <a:rPr lang="es-ES" sz="2800" dirty="0" err="1"/>
              <a:t>Kreuzlingen</a:t>
            </a:r>
            <a:r>
              <a:rPr lang="es-ES" sz="2800" dirty="0"/>
              <a:t>.</a:t>
            </a:r>
          </a:p>
        </p:txBody>
      </p:sp>
      <p:pic>
        <p:nvPicPr>
          <p:cNvPr id="4" name="Imagen 3">
            <a:extLst>
              <a:ext uri="{FF2B5EF4-FFF2-40B4-BE49-F238E27FC236}">
                <a16:creationId xmlns:a16="http://schemas.microsoft.com/office/drawing/2014/main" id="{A09A0028-9767-4339-ACB5-672E1DDA33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242" y="0"/>
            <a:ext cx="5661758" cy="6858000"/>
          </a:xfrm>
          <a:prstGeom prst="rect">
            <a:avLst/>
          </a:prstGeom>
        </p:spPr>
      </p:pic>
    </p:spTree>
    <p:extLst>
      <p:ext uri="{BB962C8B-B14F-4D97-AF65-F5344CB8AC3E}">
        <p14:creationId xmlns:p14="http://schemas.microsoft.com/office/powerpoint/2010/main" val="2013675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0582" cy="5869420"/>
          </a:xfrm>
        </p:spPr>
        <p:txBody>
          <a:bodyPr anchor="t">
            <a:normAutofit/>
          </a:bodyPr>
          <a:lstStyle/>
          <a:p>
            <a:r>
              <a:rPr lang="de-DE" sz="2800" dirty="0"/>
              <a:t>1499. Durero. Elizabeth Tucher. Staatliche Kunstsammlungen, Kassel.</a:t>
            </a:r>
            <a:endParaRPr lang="es-ES" sz="2800" dirty="0"/>
          </a:p>
        </p:txBody>
      </p:sp>
      <p:pic>
        <p:nvPicPr>
          <p:cNvPr id="4" name="Imagen 3">
            <a:extLst>
              <a:ext uri="{FF2B5EF4-FFF2-40B4-BE49-F238E27FC236}">
                <a16:creationId xmlns:a16="http://schemas.microsoft.com/office/drawing/2014/main" id="{CE00708B-ECF4-4A03-80C2-2B496F7EB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Tree>
    <p:extLst>
      <p:ext uri="{BB962C8B-B14F-4D97-AF65-F5344CB8AC3E}">
        <p14:creationId xmlns:p14="http://schemas.microsoft.com/office/powerpoint/2010/main" val="1131348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26727" cy="5869420"/>
          </a:xfrm>
        </p:spPr>
        <p:txBody>
          <a:bodyPr anchor="t">
            <a:normAutofit/>
          </a:bodyPr>
          <a:lstStyle/>
          <a:p>
            <a:r>
              <a:rPr lang="de-DE" sz="2800" dirty="0"/>
              <a:t>1499. Durero. Felicitas Tucher. Schlossmuseum, Weimar.</a:t>
            </a:r>
            <a:endParaRPr lang="es-ES" sz="2800" dirty="0"/>
          </a:p>
        </p:txBody>
      </p:sp>
      <p:pic>
        <p:nvPicPr>
          <p:cNvPr id="4" name="Imagen 3">
            <a:extLst>
              <a:ext uri="{FF2B5EF4-FFF2-40B4-BE49-F238E27FC236}">
                <a16:creationId xmlns:a16="http://schemas.microsoft.com/office/drawing/2014/main" id="{773B7A43-A97A-46DB-9E59-5C02A759E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4036" y="-8822"/>
            <a:ext cx="5527964" cy="6866822"/>
          </a:xfrm>
          <a:prstGeom prst="rect">
            <a:avLst/>
          </a:prstGeom>
        </p:spPr>
      </p:pic>
    </p:spTree>
    <p:extLst>
      <p:ext uri="{BB962C8B-B14F-4D97-AF65-F5344CB8AC3E}">
        <p14:creationId xmlns:p14="http://schemas.microsoft.com/office/powerpoint/2010/main" val="545536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76523" cy="5869420"/>
          </a:xfrm>
        </p:spPr>
        <p:txBody>
          <a:bodyPr anchor="t">
            <a:normAutofit/>
          </a:bodyPr>
          <a:lstStyle/>
          <a:p>
            <a:r>
              <a:rPr lang="de-DE" sz="2800" dirty="0"/>
              <a:t>1499. Durero. Hans Tucher. Schlossmuseum, Weimar.</a:t>
            </a:r>
            <a:endParaRPr lang="es-ES" sz="2800" dirty="0"/>
          </a:p>
        </p:txBody>
      </p:sp>
      <p:pic>
        <p:nvPicPr>
          <p:cNvPr id="4" name="Imagen 3">
            <a:extLst>
              <a:ext uri="{FF2B5EF4-FFF2-40B4-BE49-F238E27FC236}">
                <a16:creationId xmlns:a16="http://schemas.microsoft.com/office/drawing/2014/main" id="{844ADDD8-5789-435D-9014-DAF64A9EA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5477" y="0"/>
            <a:ext cx="5676523" cy="6858000"/>
          </a:xfrm>
          <a:prstGeom prst="rect">
            <a:avLst/>
          </a:prstGeom>
        </p:spPr>
      </p:pic>
    </p:spTree>
    <p:extLst>
      <p:ext uri="{BB962C8B-B14F-4D97-AF65-F5344CB8AC3E}">
        <p14:creationId xmlns:p14="http://schemas.microsoft.com/office/powerpoint/2010/main" val="317049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52909" cy="623455"/>
          </a:xfrm>
        </p:spPr>
        <p:txBody>
          <a:bodyPr anchor="ctr">
            <a:normAutofit/>
          </a:bodyPr>
          <a:lstStyle/>
          <a:p>
            <a:pPr algn="ctr"/>
            <a:r>
              <a:rPr lang="es-ES" sz="2800" dirty="0"/>
              <a:t>1499. Durero. Retrato de </a:t>
            </a:r>
            <a:r>
              <a:rPr lang="es-ES" sz="2800" dirty="0" err="1"/>
              <a:t>Oswolt</a:t>
            </a:r>
            <a:r>
              <a:rPr lang="es-ES" sz="2800" dirty="0"/>
              <a:t> </a:t>
            </a:r>
            <a:r>
              <a:rPr lang="es-ES" sz="2800" dirty="0" err="1"/>
              <a:t>Krel</a:t>
            </a:r>
            <a:r>
              <a:rPr lang="es-ES" sz="2800" dirty="0"/>
              <a:t>.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0B120088-0A1C-47F6-AAEB-DD84DC022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154" y="623455"/>
            <a:ext cx="10177692" cy="6234545"/>
          </a:xfrm>
          <a:prstGeom prst="rect">
            <a:avLst/>
          </a:prstGeom>
        </p:spPr>
      </p:pic>
    </p:spTree>
    <p:extLst>
      <p:ext uri="{BB962C8B-B14F-4D97-AF65-F5344CB8AC3E}">
        <p14:creationId xmlns:p14="http://schemas.microsoft.com/office/powerpoint/2010/main" val="3511799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5273" cy="5869420"/>
          </a:xfrm>
        </p:spPr>
        <p:txBody>
          <a:bodyPr anchor="t">
            <a:normAutofit/>
          </a:bodyPr>
          <a:lstStyle/>
          <a:p>
            <a:r>
              <a:rPr lang="es-ES" sz="2800" dirty="0"/>
              <a:t>1499. Durero. Retrato de Sebastián con un arco. </a:t>
            </a:r>
            <a:r>
              <a:rPr lang="es-ES" sz="2800" dirty="0" err="1"/>
              <a:t>Accademia</a:t>
            </a:r>
            <a:r>
              <a:rPr lang="es-ES" sz="2800" dirty="0"/>
              <a:t> Carrara, </a:t>
            </a:r>
            <a:r>
              <a:rPr lang="es-ES" sz="2800" dirty="0" err="1"/>
              <a:t>Bergamo</a:t>
            </a:r>
            <a:r>
              <a:rPr lang="es-ES" sz="2800" dirty="0"/>
              <a:t>.</a:t>
            </a:r>
          </a:p>
        </p:txBody>
      </p:sp>
      <p:pic>
        <p:nvPicPr>
          <p:cNvPr id="4" name="Imagen 3">
            <a:extLst>
              <a:ext uri="{FF2B5EF4-FFF2-40B4-BE49-F238E27FC236}">
                <a16:creationId xmlns:a16="http://schemas.microsoft.com/office/drawing/2014/main" id="{6593D193-15CF-425F-BB8D-C5F1B5A92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0845" y="0"/>
            <a:ext cx="5301155" cy="6858000"/>
          </a:xfrm>
          <a:prstGeom prst="rect">
            <a:avLst/>
          </a:prstGeom>
        </p:spPr>
      </p:pic>
    </p:spTree>
    <p:extLst>
      <p:ext uri="{BB962C8B-B14F-4D97-AF65-F5344CB8AC3E}">
        <p14:creationId xmlns:p14="http://schemas.microsoft.com/office/powerpoint/2010/main" val="2761135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98243" cy="5869420"/>
          </a:xfrm>
        </p:spPr>
        <p:txBody>
          <a:bodyPr anchor="t">
            <a:normAutofit/>
          </a:bodyPr>
          <a:lstStyle/>
          <a:p>
            <a:r>
              <a:rPr lang="it-IT" sz="2800" dirty="0"/>
              <a:t>1500. Durero. Autotorretrato. Alte Pinakothek, Munich.</a:t>
            </a:r>
            <a:endParaRPr lang="es-ES" sz="2800" dirty="0"/>
          </a:p>
        </p:txBody>
      </p:sp>
      <p:pic>
        <p:nvPicPr>
          <p:cNvPr id="4" name="Imagen 3">
            <a:extLst>
              <a:ext uri="{FF2B5EF4-FFF2-40B4-BE49-F238E27FC236}">
                <a16:creationId xmlns:a16="http://schemas.microsoft.com/office/drawing/2014/main" id="{364DBE74-9611-4D50-AD55-365B147EA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861" y="0"/>
            <a:ext cx="4881139" cy="6858000"/>
          </a:xfrm>
          <a:prstGeom prst="rect">
            <a:avLst/>
          </a:prstGeom>
        </p:spPr>
      </p:pic>
    </p:spTree>
    <p:extLst>
      <p:ext uri="{BB962C8B-B14F-4D97-AF65-F5344CB8AC3E}">
        <p14:creationId xmlns:p14="http://schemas.microsoft.com/office/powerpoint/2010/main" val="754158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es-ES" sz="2800" dirty="0"/>
              <a:t>1500. Durero. Lamentación por Cristo.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8AF81D94-4D3B-40D5-A3BA-B232E3EA4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081" y="0"/>
            <a:ext cx="5480919" cy="6858000"/>
          </a:xfrm>
          <a:prstGeom prst="rect">
            <a:avLst/>
          </a:prstGeom>
        </p:spPr>
      </p:pic>
    </p:spTree>
    <p:extLst>
      <p:ext uri="{BB962C8B-B14F-4D97-AF65-F5344CB8AC3E}">
        <p14:creationId xmlns:p14="http://schemas.microsoft.com/office/powerpoint/2010/main" val="2790059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20146" cy="5869420"/>
          </a:xfrm>
        </p:spPr>
        <p:txBody>
          <a:bodyPr anchor="t">
            <a:normAutofit/>
          </a:bodyPr>
          <a:lstStyle/>
          <a:p>
            <a:r>
              <a:rPr lang="it-IT" sz="2800" dirty="0"/>
              <a:t>1502. Durero. Liebre. Museo Albertina, Viena.</a:t>
            </a:r>
            <a:endParaRPr lang="es-ES" sz="2800" dirty="0"/>
          </a:p>
        </p:txBody>
      </p:sp>
      <p:pic>
        <p:nvPicPr>
          <p:cNvPr id="4" name="Imagen 3">
            <a:extLst>
              <a:ext uri="{FF2B5EF4-FFF2-40B4-BE49-F238E27FC236}">
                <a16:creationId xmlns:a16="http://schemas.microsoft.com/office/drawing/2014/main" id="{72ABE33B-8860-49AC-BE70-66BFFEE1D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5665" y="0"/>
            <a:ext cx="6206335" cy="6858000"/>
          </a:xfrm>
          <a:prstGeom prst="rect">
            <a:avLst/>
          </a:prstGeom>
        </p:spPr>
      </p:pic>
    </p:spTree>
    <p:extLst>
      <p:ext uri="{BB962C8B-B14F-4D97-AF65-F5344CB8AC3E}">
        <p14:creationId xmlns:p14="http://schemas.microsoft.com/office/powerpoint/2010/main" val="3651695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36037" cy="623455"/>
          </a:xfrm>
        </p:spPr>
        <p:txBody>
          <a:bodyPr anchor="ctr">
            <a:normAutofit/>
          </a:bodyPr>
          <a:lstStyle/>
          <a:p>
            <a:pPr algn="ctr"/>
            <a:r>
              <a:rPr lang="es-ES" sz="2800" dirty="0"/>
              <a:t>1503. Durero. Altar </a:t>
            </a:r>
            <a:r>
              <a:rPr lang="es-ES" sz="2800" dirty="0" err="1"/>
              <a:t>Paumgartner</a:t>
            </a:r>
            <a:r>
              <a:rPr lang="es-ES" sz="2800" dirty="0"/>
              <a:t>.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3636180B-CD16-49FB-9241-ED6C5B0C9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611" y="623455"/>
            <a:ext cx="10720778" cy="6234545"/>
          </a:xfrm>
          <a:prstGeom prst="rect">
            <a:avLst/>
          </a:prstGeom>
        </p:spPr>
      </p:pic>
    </p:spTree>
    <p:extLst>
      <p:ext uri="{BB962C8B-B14F-4D97-AF65-F5344CB8AC3E}">
        <p14:creationId xmlns:p14="http://schemas.microsoft.com/office/powerpoint/2010/main" val="19660184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51964" cy="5869420"/>
          </a:xfrm>
        </p:spPr>
        <p:txBody>
          <a:bodyPr anchor="t">
            <a:normAutofit/>
          </a:bodyPr>
          <a:lstStyle/>
          <a:p>
            <a:r>
              <a:rPr lang="es-ES" sz="2800" dirty="0"/>
              <a:t>1503. Durero. Virgen. Kunsthistorisches Museum, Viena.</a:t>
            </a:r>
          </a:p>
        </p:txBody>
      </p:sp>
      <p:pic>
        <p:nvPicPr>
          <p:cNvPr id="4" name="Imagen 3">
            <a:extLst>
              <a:ext uri="{FF2B5EF4-FFF2-40B4-BE49-F238E27FC236}">
                <a16:creationId xmlns:a16="http://schemas.microsoft.com/office/drawing/2014/main" id="{596CDDD3-2173-4BED-AF4C-BF00651DB0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982" y="-16068"/>
            <a:ext cx="4475018" cy="6874068"/>
          </a:xfrm>
          <a:prstGeom prst="rect">
            <a:avLst/>
          </a:prstGeom>
        </p:spPr>
      </p:pic>
    </p:spTree>
    <p:extLst>
      <p:ext uri="{BB962C8B-B14F-4D97-AF65-F5344CB8AC3E}">
        <p14:creationId xmlns:p14="http://schemas.microsoft.com/office/powerpoint/2010/main" val="1767187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4169580" cy="5869420"/>
          </a:xfrm>
        </p:spPr>
        <p:txBody>
          <a:bodyPr anchor="t">
            <a:normAutofit/>
          </a:bodyPr>
          <a:lstStyle/>
          <a:p>
            <a:r>
              <a:rPr lang="es-ES" sz="2800" dirty="0"/>
              <a:t>1504. Durero. Adoración de los magos. </a:t>
            </a:r>
            <a:r>
              <a:rPr lang="es-ES" sz="2800" dirty="0" err="1"/>
              <a:t>Galleria</a:t>
            </a:r>
            <a:r>
              <a:rPr lang="es-ES" sz="2800" dirty="0"/>
              <a:t> </a:t>
            </a:r>
            <a:r>
              <a:rPr lang="es-ES" sz="2800" dirty="0" err="1"/>
              <a:t>degli</a:t>
            </a:r>
            <a:r>
              <a:rPr lang="es-ES" sz="2800" dirty="0"/>
              <a:t> Uffizi, Florence.</a:t>
            </a:r>
          </a:p>
        </p:txBody>
      </p:sp>
      <p:pic>
        <p:nvPicPr>
          <p:cNvPr id="4" name="Imagen 3">
            <a:extLst>
              <a:ext uri="{FF2B5EF4-FFF2-40B4-BE49-F238E27FC236}">
                <a16:creationId xmlns:a16="http://schemas.microsoft.com/office/drawing/2014/main" id="{5351A55B-F30E-4DAC-A6CE-2D6C63843E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6671" y="0"/>
            <a:ext cx="7745329" cy="6858000"/>
          </a:xfrm>
          <a:prstGeom prst="rect">
            <a:avLst/>
          </a:prstGeom>
        </p:spPr>
      </p:pic>
    </p:spTree>
    <p:extLst>
      <p:ext uri="{BB962C8B-B14F-4D97-AF65-F5344CB8AC3E}">
        <p14:creationId xmlns:p14="http://schemas.microsoft.com/office/powerpoint/2010/main" val="644125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EB900FD-00B8-423C-9CA3-9B5C1BD3620D}"/>
              </a:ext>
            </a:extLst>
          </p:cNvPr>
          <p:cNvSpPr>
            <a:spLocks noGrp="1"/>
          </p:cNvSpPr>
          <p:nvPr>
            <p:ph idx="1"/>
          </p:nvPr>
        </p:nvSpPr>
        <p:spPr>
          <a:xfrm>
            <a:off x="429491" y="166254"/>
            <a:ext cx="11582400" cy="6483927"/>
          </a:xfrm>
        </p:spPr>
        <p:txBody>
          <a:bodyPr>
            <a:normAutofit fontScale="92500" lnSpcReduction="20000"/>
          </a:bodyPr>
          <a:lstStyle/>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Mide 100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 tooltip="Centímetro"/>
              </a:rPr>
              <a:t>cm</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de alto y 114 cm de ancho. </a:t>
            </a: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Se trata de una obra de madurez, encargo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3" tooltip="Federico III de Sajonia"/>
              </a:rPr>
              <a:t>Federico el Sabio</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para el altar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4" tooltip="Iglesia de Todos los Santos (Wittenberg)"/>
              </a:rPr>
              <a:t>Iglesia de Todos los Santos</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5" tooltip="Wittenberg"/>
              </a:rPr>
              <a:t>Wittenberg</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6" tooltip="Alemania"/>
              </a:rPr>
              <a:t>Alemania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principio, era el panel central de un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7" tooltip="Retablo"/>
              </a:rPr>
              <a:t>retablo</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conocido como el «retablo </a:t>
            </a:r>
            <a:r>
              <a:rPr lang="es-ES" sz="1800" dirty="0" err="1">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Jabach</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y cuyas alas laterales se encuentran en el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8" tooltip="Instituto Städel"/>
              </a:rPr>
              <a:t>Instituto </a:t>
            </a:r>
            <a:r>
              <a:rPr lang="es-ES" sz="1800" u="none" strike="noStrike" dirty="0" err="1">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8" tooltip="Instituto Städel"/>
              </a:rPr>
              <a:t>Städel</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9" tooltip="Fráncfort del Meno"/>
              </a:rPr>
              <a:t>Fráncfort</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el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0" tooltip="Museo Wallraf-Richartz"/>
              </a:rPr>
              <a:t>Museo </a:t>
            </a:r>
            <a:r>
              <a:rPr lang="es-ES" sz="1800" u="none" strike="noStrike" dirty="0" err="1">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0" tooltip="Museo Wallraf-Richartz"/>
              </a:rPr>
              <a:t>Wallraf-Richartz</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1" tooltip="Colonia (Alemania)"/>
              </a:rPr>
              <a:t>Colonia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y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2" tooltip="Alte Pinakothek"/>
              </a:rPr>
              <a:t>Alte Pinakothek</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3" tooltip="Múnich"/>
              </a:rPr>
              <a:t>Múnich</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Fue realizado después del viaje 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4" tooltip="Venecia"/>
              </a:rPr>
              <a:t>Venecia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del autor, por lo que se nota influencia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5" tooltip="Pintura renacentista italiana"/>
              </a:rPr>
              <a:t>pintura renacentista italiana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particular en el vivo cromatismo y la luz muy veneciana que ilumina el cuadro. En la figura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6" tooltip="María (madre de Jesús)"/>
              </a:rPr>
              <a:t>Virgen</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se observan influencias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7" tooltip="Giovanni Bellini"/>
              </a:rPr>
              <a:t>Giovanni Bellini</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La arquitectura de los fondos revela la influencia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8" tooltip="Andrea Mantegna"/>
              </a:rPr>
              <a:t>Andrea Mantegna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Destaca en esta obra el tratamiento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9" tooltip="Perspectiva"/>
              </a:rPr>
              <a:t>perspectiva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efecto, la dirección del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0" tooltip="Punto de fuga"/>
              </a:rPr>
              <a:t>punto de fuga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es diagonal. Con gran precisión estudia esta perspectiva y las proporciones.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Representa la escena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1" tooltip="Adoración de los Reyes"/>
              </a:rPr>
              <a:t>Adoración de los Reyes</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que ocupa el centro de la escena, un poco hacia la izquierda. Son cuatro figuras monumentales cuyas expresiones, sin embargo, resultan bastante simples.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16" tooltip="María (madre de Jesús)"/>
              </a:rPr>
              <a:t>Virgen María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 la izquierda, sostiene al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2" tooltip="Jesucristo"/>
              </a:rPr>
              <a:t>Niño</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sobre sus rodillas. Frente a él se encuentra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3" tooltip="Melchor"/>
              </a:rPr>
              <a:t>Melchor</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arrodillado, siempre representado como el más viejo de los tres. Detrás de él es reconocible la figura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4" tooltip="Baltasar"/>
              </a:rPr>
              <a:t>Baltasar</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representado como un joven negro. Prácticamente en el centro quedaría el tercer rey mago,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5" tooltip="Rey Gaspar"/>
              </a:rPr>
              <a:t>Gaspar</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vuelto hacia Baltasar, y que tiene el rostro del propio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6" tooltip="Alberto Durero"/>
              </a:rPr>
              <a:t>Durero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Estas figuras dialogan con naturalidad con el entorno en el que se sitúan, lo cual recuerda 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7" tooltip="Leonardo da Vinci"/>
              </a:rPr>
              <a:t>Leonardo</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Se trata de un paisaje que recuerda un poco a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8" tooltip="Pintura flamenca"/>
              </a:rPr>
              <a:t>pintura flamenca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junto a los elementos de la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29" tooltip="Naturaleza"/>
              </a:rPr>
              <a:t>naturaleza</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aparecen estructuras o edificaciones en ruinas dispuestas a lo largo de la diagonal, que lleva la mirada a las siluetas de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30" tooltip="Castillo"/>
              </a:rPr>
              <a:t>castillos</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el fondo.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Durero pinta con un gran detallismo: </a:t>
            </a:r>
            <a:r>
              <a:rPr lang="es-ES" sz="1800" u="none" strike="noStrike" dirty="0">
                <a:solidFill>
                  <a:srgbClr val="0645AD"/>
                </a:solidFill>
                <a:effectLst/>
                <a:latin typeface="Arial" panose="020B0604020202020204" pitchFamily="34" charset="0"/>
                <a:ea typeface="Times New Roman" panose="02020603050405020304" pitchFamily="18" charset="0"/>
                <a:cs typeface="Times New Roman" panose="02020603050405020304" pitchFamily="18" charset="0"/>
                <a:hlinkClick r:id="rId31" tooltip="Insecto"/>
              </a:rPr>
              <a:t>insectos</a:t>
            </a:r>
            <a:r>
              <a:rPr lang="es-ES" sz="180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en el primer plano, pedrerías en el vestido del mago Melchor. Los colores son intensos, lo que es un rasgo típico de Durero.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2235080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4644634" cy="5869420"/>
          </a:xfrm>
        </p:spPr>
        <p:txBody>
          <a:bodyPr anchor="t">
            <a:normAutofit/>
          </a:bodyPr>
          <a:lstStyle/>
          <a:p>
            <a:r>
              <a:rPr lang="es-ES" sz="2800" dirty="0"/>
              <a:t>1504. Durero. Altar de Job. Städelsches Kunstinstitut, Frankfurt and </a:t>
            </a:r>
            <a:r>
              <a:rPr lang="es-ES" sz="2800" dirty="0" err="1"/>
              <a:t>Wallraf</a:t>
            </a:r>
            <a:r>
              <a:rPr lang="es-ES" sz="2800" dirty="0"/>
              <a:t>-</a:t>
            </a:r>
            <a:r>
              <a:rPr lang="es-ES" sz="2800" dirty="0" err="1"/>
              <a:t>Richartz</a:t>
            </a:r>
            <a:r>
              <a:rPr lang="es-ES" sz="2800" dirty="0"/>
              <a:t>-Museum, </a:t>
            </a:r>
            <a:r>
              <a:rPr lang="es-ES" sz="2800" dirty="0" err="1"/>
              <a:t>Cologne</a:t>
            </a:r>
            <a:r>
              <a:rPr lang="es-ES" sz="2800" dirty="0"/>
              <a:t>.</a:t>
            </a:r>
          </a:p>
        </p:txBody>
      </p:sp>
      <p:pic>
        <p:nvPicPr>
          <p:cNvPr id="4" name="Imagen 3">
            <a:extLst>
              <a:ext uri="{FF2B5EF4-FFF2-40B4-BE49-F238E27FC236}">
                <a16:creationId xmlns:a16="http://schemas.microsoft.com/office/drawing/2014/main" id="{23207304-242E-482C-9AEB-12D6EF22B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4743" y="0"/>
            <a:ext cx="7367257"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dirty="0"/>
              <a:t>1504. Durero. Retrato de un hombre.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378EA4AC-5569-4CC4-B4B1-CD999881E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036" y="0"/>
            <a:ext cx="4765964"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4764" cy="5869420"/>
          </a:xfrm>
        </p:spPr>
        <p:txBody>
          <a:bodyPr anchor="t">
            <a:normAutofit/>
          </a:bodyPr>
          <a:lstStyle/>
          <a:p>
            <a:r>
              <a:rPr lang="es-ES" sz="2800" dirty="0"/>
              <a:t>1504. Durero. San Onofre y San Juan Bautista. Kunsthalle, Bremen.</a:t>
            </a:r>
          </a:p>
        </p:txBody>
      </p:sp>
      <p:pic>
        <p:nvPicPr>
          <p:cNvPr id="4" name="Imagen 3">
            <a:extLst>
              <a:ext uri="{FF2B5EF4-FFF2-40B4-BE49-F238E27FC236}">
                <a16:creationId xmlns:a16="http://schemas.microsoft.com/office/drawing/2014/main" id="{CC70524D-5CD4-4025-B500-9A5B5D216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849" y="0"/>
            <a:ext cx="4811151" cy="6858000"/>
          </a:xfrm>
          <a:prstGeom prst="rect">
            <a:avLst/>
          </a:prstGeom>
        </p:spPr>
      </p:pic>
    </p:spTree>
    <p:extLst>
      <p:ext uri="{BB962C8B-B14F-4D97-AF65-F5344CB8AC3E}">
        <p14:creationId xmlns:p14="http://schemas.microsoft.com/office/powerpoint/2010/main" val="3634643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5369" cy="5869420"/>
          </a:xfrm>
        </p:spPr>
        <p:txBody>
          <a:bodyPr anchor="t">
            <a:normAutofit/>
          </a:bodyPr>
          <a:lstStyle/>
          <a:p>
            <a:r>
              <a:rPr lang="es-ES" sz="2800" dirty="0"/>
              <a:t>1505. Durero. Cristo salvador del mundo. Metropolitan Museum of Art, New York.</a:t>
            </a:r>
          </a:p>
        </p:txBody>
      </p:sp>
      <p:pic>
        <p:nvPicPr>
          <p:cNvPr id="4" name="Imagen 3">
            <a:extLst>
              <a:ext uri="{FF2B5EF4-FFF2-40B4-BE49-F238E27FC236}">
                <a16:creationId xmlns:a16="http://schemas.microsoft.com/office/drawing/2014/main" id="{FC5A4BC3-E276-41D5-8E05-499BB979B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987" y="0"/>
            <a:ext cx="5504013" cy="6858000"/>
          </a:xfrm>
          <a:prstGeom prst="rect">
            <a:avLst/>
          </a:prstGeom>
        </p:spPr>
      </p:pic>
    </p:spTree>
    <p:extLst>
      <p:ext uri="{BB962C8B-B14F-4D97-AF65-F5344CB8AC3E}">
        <p14:creationId xmlns:p14="http://schemas.microsoft.com/office/powerpoint/2010/main" val="4194505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1505. Durero. Retrato de una joven veneciana. Kunsthistorisches Museum, Viena.</a:t>
            </a:r>
          </a:p>
        </p:txBody>
      </p:sp>
      <p:pic>
        <p:nvPicPr>
          <p:cNvPr id="4" name="Imagen 3">
            <a:extLst>
              <a:ext uri="{FF2B5EF4-FFF2-40B4-BE49-F238E27FC236}">
                <a16:creationId xmlns:a16="http://schemas.microsoft.com/office/drawing/2014/main" id="{50952B71-0A59-4FF8-ADB2-5A9F2E5E2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5818" y="-19521"/>
            <a:ext cx="5126182" cy="6877521"/>
          </a:xfrm>
          <a:prstGeom prst="rect">
            <a:avLst/>
          </a:prstGeom>
        </p:spPr>
      </p:pic>
    </p:spTree>
    <p:extLst>
      <p:ext uri="{BB962C8B-B14F-4D97-AF65-F5344CB8AC3E}">
        <p14:creationId xmlns:p14="http://schemas.microsoft.com/office/powerpoint/2010/main" val="850130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es-ES" sz="2800" dirty="0"/>
              <a:t>1505. Durero. Retrato de una mujer veneciana.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12E28145-0025-454F-B659-F3A757B82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6569" y="0"/>
            <a:ext cx="5505431" cy="6858000"/>
          </a:xfrm>
          <a:prstGeom prst="rect">
            <a:avLst/>
          </a:prstGeom>
        </p:spPr>
      </p:pic>
    </p:spTree>
    <p:extLst>
      <p:ext uri="{BB962C8B-B14F-4D97-AF65-F5344CB8AC3E}">
        <p14:creationId xmlns:p14="http://schemas.microsoft.com/office/powerpoint/2010/main" val="1491993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1506. Durero. Cristo entre los doctores. Museo Thyssen-Bornemisza, Madrid.</a:t>
            </a:r>
          </a:p>
        </p:txBody>
      </p:sp>
      <p:pic>
        <p:nvPicPr>
          <p:cNvPr id="4" name="Imagen 3">
            <a:extLst>
              <a:ext uri="{FF2B5EF4-FFF2-40B4-BE49-F238E27FC236}">
                <a16:creationId xmlns:a16="http://schemas.microsoft.com/office/drawing/2014/main" id="{2F30306B-92B3-4E0B-8CBA-A1A3D820A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7619" y="0"/>
            <a:ext cx="8494381" cy="6858000"/>
          </a:xfrm>
          <a:prstGeom prst="rect">
            <a:avLst/>
          </a:prstGeom>
        </p:spPr>
      </p:pic>
    </p:spTree>
    <p:extLst>
      <p:ext uri="{BB962C8B-B14F-4D97-AF65-F5344CB8AC3E}">
        <p14:creationId xmlns:p14="http://schemas.microsoft.com/office/powerpoint/2010/main" val="17066645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60A78EC-DB86-447D-8E4F-4A1EBED00B6D}"/>
              </a:ext>
            </a:extLst>
          </p:cNvPr>
          <p:cNvSpPr>
            <a:spLocks noGrp="1"/>
          </p:cNvSpPr>
          <p:nvPr>
            <p:ph idx="1"/>
          </p:nvPr>
        </p:nvSpPr>
        <p:spPr>
          <a:xfrm>
            <a:off x="429492" y="498764"/>
            <a:ext cx="5999017" cy="5957454"/>
          </a:xfrm>
        </p:spPr>
        <p:txBody>
          <a:bodyPr>
            <a:normAutofit/>
          </a:bodyPr>
          <a:lstStyle/>
          <a:p>
            <a:pPr marL="0" lvl="0" indent="0">
              <a:buNone/>
            </a:pPr>
            <a:r>
              <a:rPr lang="es-ES" b="1" dirty="0">
                <a:latin typeface="+mj-lt"/>
              </a:rPr>
              <a:t>1506. Durero. Gran mata de hierba. </a:t>
            </a:r>
          </a:p>
          <a:p>
            <a:pPr marL="0" lvl="0" indent="0">
              <a:buNone/>
            </a:pPr>
            <a:r>
              <a:rPr lang="es-ES" sz="2400" dirty="0"/>
              <a:t>Pintada en su taller de Núremberg. Es, junto a </a:t>
            </a:r>
            <a:r>
              <a:rPr lang="es-ES" sz="2400" i="1" dirty="0"/>
              <a:t>"Liebre joven"</a:t>
            </a:r>
            <a:r>
              <a:rPr lang="es-ES" sz="2400" dirty="0"/>
              <a:t>, son los dibujos naturalistas más destacados del pintor.</a:t>
            </a:r>
          </a:p>
        </p:txBody>
      </p:sp>
      <p:pic>
        <p:nvPicPr>
          <p:cNvPr id="4" name="Imagen 3">
            <a:extLst>
              <a:ext uri="{FF2B5EF4-FFF2-40B4-BE49-F238E27FC236}">
                <a16:creationId xmlns:a16="http://schemas.microsoft.com/office/drawing/2014/main" id="{12C4F43D-EB9B-4F43-85A9-82C0BB970B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761019" y="0"/>
            <a:ext cx="5430982" cy="6767945"/>
          </a:xfrm>
          <a:prstGeom prst="rect">
            <a:avLst/>
          </a:prstGeom>
          <a:noFill/>
          <a:ln>
            <a:noFill/>
          </a:ln>
        </p:spPr>
      </p:pic>
    </p:spTree>
    <p:extLst>
      <p:ext uri="{BB962C8B-B14F-4D97-AF65-F5344CB8AC3E}">
        <p14:creationId xmlns:p14="http://schemas.microsoft.com/office/powerpoint/2010/main" val="1023298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s-ES" sz="2800" dirty="0"/>
              <a:t>1506. Durero. Retrato de </a:t>
            </a:r>
            <a:r>
              <a:rPr lang="es-ES" sz="2800" dirty="0" err="1"/>
              <a:t>Burkard</a:t>
            </a:r>
            <a:r>
              <a:rPr lang="es-ES" sz="2800" dirty="0"/>
              <a:t> von </a:t>
            </a:r>
            <a:r>
              <a:rPr lang="es-ES" sz="2800" dirty="0" err="1"/>
              <a:t>Speyer</a:t>
            </a:r>
            <a:r>
              <a:rPr lang="es-ES" sz="2800" dirty="0"/>
              <a:t>. Royal </a:t>
            </a:r>
            <a:r>
              <a:rPr lang="es-ES" sz="2800" dirty="0" err="1"/>
              <a:t>Collection</a:t>
            </a:r>
            <a:r>
              <a:rPr lang="es-ES" sz="2800" dirty="0"/>
              <a:t>, Windsor.</a:t>
            </a:r>
          </a:p>
        </p:txBody>
      </p:sp>
      <p:pic>
        <p:nvPicPr>
          <p:cNvPr id="4" name="Imagen 3">
            <a:extLst>
              <a:ext uri="{FF2B5EF4-FFF2-40B4-BE49-F238E27FC236}">
                <a16:creationId xmlns:a16="http://schemas.microsoft.com/office/drawing/2014/main" id="{11A53420-1B95-4FBE-A9E3-9E1125B649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334" y="0"/>
            <a:ext cx="5317666" cy="6858000"/>
          </a:xfrm>
          <a:prstGeom prst="rect">
            <a:avLst/>
          </a:prstGeom>
        </p:spPr>
      </p:pic>
    </p:spTree>
    <p:extLst>
      <p:ext uri="{BB962C8B-B14F-4D97-AF65-F5344CB8AC3E}">
        <p14:creationId xmlns:p14="http://schemas.microsoft.com/office/powerpoint/2010/main" val="21233670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58000" cy="5869420"/>
          </a:xfrm>
        </p:spPr>
        <p:txBody>
          <a:bodyPr anchor="t">
            <a:normAutofit/>
          </a:bodyPr>
          <a:lstStyle/>
          <a:p>
            <a:r>
              <a:rPr lang="it-IT" sz="2800" dirty="0"/>
              <a:t>1506. Durero. Retrato de un hombre joven. Palazzo Rosso, Genoa.</a:t>
            </a:r>
            <a:endParaRPr lang="es-ES" sz="2800" dirty="0"/>
          </a:p>
        </p:txBody>
      </p:sp>
      <p:pic>
        <p:nvPicPr>
          <p:cNvPr id="4" name="Imagen 3">
            <a:extLst>
              <a:ext uri="{FF2B5EF4-FFF2-40B4-BE49-F238E27FC236}">
                <a16:creationId xmlns:a16="http://schemas.microsoft.com/office/drawing/2014/main" id="{45CD6BDF-072C-4193-B2D1-A7491A7A9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7743" y="0"/>
            <a:ext cx="4584257" cy="6839712"/>
          </a:xfrm>
          <a:prstGeom prst="rect">
            <a:avLst/>
          </a:prstGeom>
        </p:spPr>
      </p:pic>
    </p:spTree>
    <p:extLst>
      <p:ext uri="{BB962C8B-B14F-4D97-AF65-F5344CB8AC3E}">
        <p14:creationId xmlns:p14="http://schemas.microsoft.com/office/powerpoint/2010/main" val="1498583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3505200" cy="5869420"/>
          </a:xfrm>
        </p:spPr>
        <p:txBody>
          <a:bodyPr anchor="t">
            <a:normAutofit/>
          </a:bodyPr>
          <a:lstStyle/>
          <a:p>
            <a:r>
              <a:rPr lang="es-ES" sz="2800" dirty="0"/>
              <a:t>1506. Durero. Virgen de las rosas. </a:t>
            </a:r>
            <a:r>
              <a:rPr lang="es-ES" sz="2800" dirty="0" err="1"/>
              <a:t>Národní</a:t>
            </a:r>
            <a:r>
              <a:rPr lang="es-ES" sz="2800" dirty="0"/>
              <a:t> </a:t>
            </a:r>
            <a:r>
              <a:rPr lang="es-ES" sz="2800" dirty="0" err="1"/>
              <a:t>Galerie</a:t>
            </a:r>
            <a:r>
              <a:rPr lang="es-ES" sz="2800" dirty="0"/>
              <a:t>, </a:t>
            </a:r>
            <a:r>
              <a:rPr lang="es-ES" sz="2800" dirty="0" err="1"/>
              <a:t>Prague</a:t>
            </a:r>
            <a:r>
              <a:rPr lang="es-ES" sz="2800" dirty="0"/>
              <a:t>.</a:t>
            </a:r>
          </a:p>
        </p:txBody>
      </p:sp>
      <p:pic>
        <p:nvPicPr>
          <p:cNvPr id="4" name="Imagen 3">
            <a:extLst>
              <a:ext uri="{FF2B5EF4-FFF2-40B4-BE49-F238E27FC236}">
                <a16:creationId xmlns:a16="http://schemas.microsoft.com/office/drawing/2014/main" id="{6E9723EF-D495-4370-88DA-F6C52FD86B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9607" y="0"/>
            <a:ext cx="8172393" cy="6858000"/>
          </a:xfrm>
          <a:prstGeom prst="rect">
            <a:avLst/>
          </a:prstGeom>
        </p:spPr>
      </p:pic>
    </p:spTree>
    <p:extLst>
      <p:ext uri="{BB962C8B-B14F-4D97-AF65-F5344CB8AC3E}">
        <p14:creationId xmlns:p14="http://schemas.microsoft.com/office/powerpoint/2010/main" val="18676277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02037" cy="5869420"/>
          </a:xfrm>
        </p:spPr>
        <p:txBody>
          <a:bodyPr anchor="t">
            <a:normAutofit/>
          </a:bodyPr>
          <a:lstStyle/>
          <a:p>
            <a:r>
              <a:rPr lang="de-DE" sz="2800" dirty="0"/>
              <a:t>1506. Durero. Virgen. Staatliche Museen, Berlin.</a:t>
            </a:r>
            <a:endParaRPr lang="es-ES" sz="2800" dirty="0"/>
          </a:p>
        </p:txBody>
      </p:sp>
      <p:pic>
        <p:nvPicPr>
          <p:cNvPr id="4" name="Imagen 3">
            <a:extLst>
              <a:ext uri="{FF2B5EF4-FFF2-40B4-BE49-F238E27FC236}">
                <a16:creationId xmlns:a16="http://schemas.microsoft.com/office/drawing/2014/main" id="{87F411FE-1B2D-43B3-B971-D7B0B9857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8922" y="0"/>
            <a:ext cx="5643078" cy="6858000"/>
          </a:xfrm>
          <a:prstGeom prst="rect">
            <a:avLst/>
          </a:prstGeom>
        </p:spPr>
      </p:pic>
    </p:spTree>
    <p:extLst>
      <p:ext uri="{BB962C8B-B14F-4D97-AF65-F5344CB8AC3E}">
        <p14:creationId xmlns:p14="http://schemas.microsoft.com/office/powerpoint/2010/main" val="24730099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6505785" cy="5869420"/>
          </a:xfrm>
        </p:spPr>
        <p:txBody>
          <a:bodyPr anchor="t">
            <a:normAutofit/>
          </a:bodyPr>
          <a:lstStyle/>
          <a:p>
            <a:r>
              <a:rPr lang="es-ES" sz="2800" dirty="0"/>
              <a:t>1507. Durero. Adán y Eva. Museo del Prado.</a:t>
            </a:r>
          </a:p>
        </p:txBody>
      </p:sp>
      <p:pic>
        <p:nvPicPr>
          <p:cNvPr id="4" name="Imagen 3">
            <a:extLst>
              <a:ext uri="{FF2B5EF4-FFF2-40B4-BE49-F238E27FC236}">
                <a16:creationId xmlns:a16="http://schemas.microsoft.com/office/drawing/2014/main" id="{B6403F16-C3BF-4720-8CBA-ED52F241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7458" y="0"/>
            <a:ext cx="5464542" cy="6858000"/>
          </a:xfrm>
          <a:prstGeom prst="rect">
            <a:avLst/>
          </a:prstGeom>
        </p:spPr>
      </p:pic>
    </p:spTree>
    <p:extLst>
      <p:ext uri="{BB962C8B-B14F-4D97-AF65-F5344CB8AC3E}">
        <p14:creationId xmlns:p14="http://schemas.microsoft.com/office/powerpoint/2010/main" val="35988743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F72F5BA-CAB3-4629-A36A-8CCCA9C9ED3B}"/>
              </a:ext>
            </a:extLst>
          </p:cNvPr>
          <p:cNvSpPr>
            <a:spLocks noGrp="1"/>
          </p:cNvSpPr>
          <p:nvPr>
            <p:ph idx="1"/>
          </p:nvPr>
        </p:nvSpPr>
        <p:spPr>
          <a:xfrm>
            <a:off x="838200" y="235527"/>
            <a:ext cx="10515600" cy="5941436"/>
          </a:xfrm>
        </p:spPr>
        <p:txBody>
          <a:bodyPr>
            <a:normAutofit fontScale="77500" lnSpcReduction="20000"/>
          </a:bodyPr>
          <a:lstStyle/>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Ambas miden 209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 tooltip="Centímetro"/>
              </a:rPr>
              <a:t>cm</a:t>
            </a:r>
            <a:r>
              <a:rPr lang="es-ES" sz="1800" dirty="0">
                <a:solidFill>
                  <a:srgbClr val="222222"/>
                </a:solidFill>
                <a:effectLst/>
                <a:ea typeface="Times New Roman" panose="02020603050405020304" pitchFamily="18" charset="0"/>
                <a:cs typeface="Times New Roman" panose="02020603050405020304" pitchFamily="18" charset="0"/>
              </a:rPr>
              <a:t> de alto, y en cuanto a la anchura, una mide 81 cm. y la otra 80. </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b="1" dirty="0">
                <a:solidFill>
                  <a:srgbClr val="000000"/>
                </a:solidFill>
                <a:effectLst/>
                <a:ea typeface="Times New Roman" panose="02020603050405020304" pitchFamily="18" charset="0"/>
                <a:cs typeface="Times New Roman" panose="02020603050405020304" pitchFamily="18" charset="0"/>
              </a:rPr>
              <a:t>Descripción</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Durero representó, en dos tablas independientes, 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3" tooltip="Adán y Eva"/>
              </a:rPr>
              <a:t>Adán y Eva</a:t>
            </a:r>
            <a:r>
              <a:rPr lang="es-ES" sz="1800" dirty="0">
                <a:solidFill>
                  <a:srgbClr val="222222"/>
                </a:solidFill>
                <a:effectLst/>
                <a:ea typeface="Times New Roman" panose="02020603050405020304" pitchFamily="18" charset="0"/>
                <a:cs typeface="Times New Roman" panose="02020603050405020304" pitchFamily="18" charset="0"/>
              </a:rPr>
              <a:t>. En la de Adán se presenta la figura de éste sobre un fondo oscuro, de manera que toda la atención se centre en la figura masculina que está de pie, pintado de cuerpo entero, sobre un terreno irregular lleno de piedras. El cuerpo de Adán presenta un leve ladeamiento. Sujeta una rama del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4" tooltip="Manzano"/>
              </a:rPr>
              <a:t>manzano</a:t>
            </a:r>
            <a:r>
              <a:rPr lang="es-ES" sz="1800" dirty="0">
                <a:solidFill>
                  <a:srgbClr val="222222"/>
                </a:solidFill>
                <a:effectLst/>
                <a:ea typeface="Times New Roman" panose="02020603050405020304" pitchFamily="18" charset="0"/>
                <a:cs typeface="Times New Roman" panose="02020603050405020304" pitchFamily="18" charset="0"/>
              </a:rPr>
              <a:t> en el que se encuentra enrollada la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5" tooltip="Serpentes"/>
              </a:rPr>
              <a:t>serpiente</a:t>
            </a:r>
            <a:r>
              <a:rPr lang="es-ES" sz="1800" dirty="0">
                <a:solidFill>
                  <a:srgbClr val="222222"/>
                </a:solidFill>
                <a:effectLst/>
                <a:ea typeface="Times New Roman" panose="02020603050405020304" pitchFamily="18" charset="0"/>
                <a:cs typeface="Times New Roman" panose="02020603050405020304" pitchFamily="18" charset="0"/>
              </a:rPr>
              <a:t>, de tal modo que sus genitales quedan cubiertos con esta rama con hojas y una manzana. Su rostro es joven, de facciones proporcionadas, mostrando una expresión de sorpresa. Sus rizos rubios ondean al viento.</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Eva permanece al lado del árbol, viéndose la serpiente enrollada en torno a una de las ramas. También está representada de cuerpo entero, pero su postura es distinta. No ladeada, se presenta de frente, adelantando la pierna derecha. Su sexo, como el de Adán, está tapado; en el caso de Eva, con las hojas de una rama que se encuentra en la zona izquierda de la composición. Como es tradicional en el arte, el color de la piel de Eva es más claro que el de Adán. El rostro de Eva es claro, y aún desprende inocencia. Su larga melena rubia también ondea al viento.</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Es en esta tabla donde aparece el cartel que proporciona la fecha de composición:</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i="1" dirty="0">
                <a:solidFill>
                  <a:srgbClr val="222222"/>
                </a:solidFill>
                <a:effectLst/>
                <a:ea typeface="Times New Roman" panose="02020603050405020304" pitchFamily="18" charset="0"/>
                <a:cs typeface="Times New Roman" panose="02020603050405020304" pitchFamily="18" charset="0"/>
              </a:rPr>
              <a:t>Alberto Durero, alemán, la pintó después del parto de la Virgen, en el año del Señor de 1507</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Los cuerpos siguen un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6" tooltip="Canon (arte)"/>
              </a:rPr>
              <a:t>canon</a:t>
            </a:r>
            <a:r>
              <a:rPr lang="es-ES" sz="1800" dirty="0">
                <a:solidFill>
                  <a:srgbClr val="222222"/>
                </a:solidFill>
                <a:effectLst/>
                <a:ea typeface="Times New Roman" panose="02020603050405020304" pitchFamily="18" charset="0"/>
                <a:cs typeface="Times New Roman" panose="02020603050405020304" pitchFamily="18" charset="0"/>
              </a:rPr>
              <a:t> muy alargado: nueve cabezas de altura, en lugar del canon tradicional de ocho cabezas. Algunos críticos lo atribuyen a una influencia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7" tooltip="Pintura gótica"/>
              </a:rPr>
              <a:t>gótica</a:t>
            </a:r>
            <a:r>
              <a:rPr lang="es-ES" sz="1800" dirty="0">
                <a:solidFill>
                  <a:srgbClr val="222222"/>
                </a:solidFill>
                <a:effectLst/>
                <a:ea typeface="Times New Roman" panose="02020603050405020304" pitchFamily="18" charset="0"/>
                <a:cs typeface="Times New Roman" panose="02020603050405020304" pitchFamily="18" charset="0"/>
              </a:rPr>
              <a:t> o incluso ven un preludio del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8" tooltip="Manierismo"/>
              </a:rPr>
              <a:t>manierismo</a:t>
            </a:r>
            <a:r>
              <a:rPr lang="es-ES" sz="1800" dirty="0">
                <a:solidFill>
                  <a:srgbClr val="222222"/>
                </a:solidFill>
                <a:effectLst/>
                <a:ea typeface="Times New Roman" panose="02020603050405020304" pitchFamily="18" charset="0"/>
                <a:cs typeface="Times New Roman" panose="02020603050405020304" pitchFamily="18" charset="0"/>
              </a:rPr>
              <a:t>.</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Son los primeros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9" tooltip="Desnudez"/>
              </a:rPr>
              <a:t>desnudos</a:t>
            </a:r>
            <a:r>
              <a:rPr lang="es-ES" sz="1800" dirty="0">
                <a:solidFill>
                  <a:srgbClr val="222222"/>
                </a:solidFill>
                <a:effectLst/>
                <a:ea typeface="Times New Roman" panose="02020603050405020304" pitchFamily="18" charset="0"/>
                <a:cs typeface="Times New Roman" panose="02020603050405020304" pitchFamily="18" charset="0"/>
              </a:rPr>
              <a:t> a tamaño natural en la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0" tooltip="Renacimiento nórdico"/>
              </a:rPr>
              <a:t>pintura nórdica</a:t>
            </a:r>
            <a:r>
              <a:rPr lang="es-ES" sz="1800" dirty="0">
                <a:solidFill>
                  <a:srgbClr val="222222"/>
                </a:solidFill>
                <a:effectLst/>
                <a:ea typeface="Times New Roman" panose="02020603050405020304" pitchFamily="18" charset="0"/>
                <a:cs typeface="Times New Roman" panose="02020603050405020304" pitchFamily="18" charset="0"/>
              </a:rPr>
              <a:t>. El artista realiza un estudio en profundidad de la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1" tooltip="Anatomía"/>
              </a:rPr>
              <a:t>anatomía</a:t>
            </a:r>
            <a:r>
              <a:rPr lang="es-ES" sz="1800" dirty="0">
                <a:solidFill>
                  <a:srgbClr val="222222"/>
                </a:solidFill>
                <a:effectLst/>
                <a:ea typeface="Times New Roman" panose="02020603050405020304" pitchFamily="18" charset="0"/>
                <a:cs typeface="Times New Roman" panose="02020603050405020304" pitchFamily="18" charset="0"/>
              </a:rPr>
              <a:t> humana y demuestra su gran habilidad como dibujante. Representa la culminación de las búsquedas de Durero del color absoluto y la belleza ideal; se pueden considerar, en su armonía abstracta, la síntesis del ideal de belleza del pintor.</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b="1" dirty="0">
                <a:solidFill>
                  <a:srgbClr val="000000"/>
                </a:solidFill>
                <a:effectLst/>
                <a:ea typeface="Times New Roman" panose="02020603050405020304" pitchFamily="18" charset="0"/>
                <a:cs typeface="Times New Roman" panose="02020603050405020304" pitchFamily="18" charset="0"/>
              </a:rPr>
              <a:t>Historia</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Durero pintó estas dos tablas después de su segundo viaje 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2" tooltip="Venecia"/>
              </a:rPr>
              <a:t>Venecia</a:t>
            </a:r>
            <a:r>
              <a:rPr lang="es-ES" sz="1800" dirty="0">
                <a:solidFill>
                  <a:srgbClr val="222222"/>
                </a:solidFill>
                <a:effectLst/>
                <a:ea typeface="Times New Roman" panose="02020603050405020304" pitchFamily="18" charset="0"/>
                <a:cs typeface="Times New Roman" panose="02020603050405020304" pitchFamily="18" charset="0"/>
              </a:rPr>
              <a:t>, durante el cual el pintor profundizó en el dominio del color y, además, buscó, incluso matemáticamente, el ideal formal clásico.</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Se supone que Durero las pintó con destino al Ayuntamiento de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3" tooltip="Núremberg"/>
              </a:rPr>
              <a:t>Núremberg</a:t>
            </a:r>
            <a:r>
              <a:rPr lang="es-ES" sz="1800" dirty="0">
                <a:solidFill>
                  <a:srgbClr val="222222"/>
                </a:solidFill>
                <a:effectLst/>
                <a:ea typeface="Times New Roman" panose="02020603050405020304" pitchFamily="18" charset="0"/>
                <a:cs typeface="Times New Roman" panose="02020603050405020304" pitchFamily="18" charset="0"/>
              </a:rPr>
              <a:t>, donde permanecían a finales del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4" tooltip="Siglo XVI"/>
              </a:rPr>
              <a:t>siglo XVI</a:t>
            </a:r>
            <a:r>
              <a:rPr lang="es-ES" sz="1800" dirty="0">
                <a:solidFill>
                  <a:srgbClr val="222222"/>
                </a:solidFill>
                <a:effectLst/>
                <a:ea typeface="Times New Roman" panose="02020603050405020304" pitchFamily="18" charset="0"/>
                <a:cs typeface="Times New Roman" panose="02020603050405020304" pitchFamily="18" charset="0"/>
              </a:rPr>
              <a:t>. Luego pasaron al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5" tooltip="Castillo de Praga"/>
              </a:rPr>
              <a:t>castillo de Praga</a:t>
            </a:r>
            <a:r>
              <a:rPr lang="es-ES" sz="1800" dirty="0">
                <a:solidFill>
                  <a:srgbClr val="222222"/>
                </a:solidFill>
                <a:effectLst/>
                <a:ea typeface="Times New Roman" panose="02020603050405020304" pitchFamily="18" charset="0"/>
                <a:cs typeface="Times New Roman" panose="02020603050405020304" pitchFamily="18" charset="0"/>
              </a:rPr>
              <a:t>, regaladas por la ciudad de Núremberg al monarca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6" tooltip="Rodolfo II"/>
              </a:rPr>
              <a:t>Rodolfo II</a:t>
            </a:r>
            <a:r>
              <a:rPr lang="es-ES" sz="1800" dirty="0">
                <a:solidFill>
                  <a:srgbClr val="222222"/>
                </a:solidFill>
                <a:effectLst/>
                <a:ea typeface="Times New Roman" panose="02020603050405020304" pitchFamily="18" charset="0"/>
                <a:cs typeface="Times New Roman" panose="02020603050405020304" pitchFamily="18" charset="0"/>
              </a:rPr>
              <a:t>, que era muy aficionado a los cuadros de desnudos. Durante la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7" tooltip="Guerra de los Treinta Años"/>
              </a:rPr>
              <a:t>guerra de los Treinta Años</a:t>
            </a:r>
            <a:r>
              <a:rPr lang="es-ES" sz="1800" dirty="0">
                <a:solidFill>
                  <a:srgbClr val="222222"/>
                </a:solidFill>
                <a:effectLst/>
                <a:ea typeface="Times New Roman" panose="02020603050405020304" pitchFamily="18" charset="0"/>
                <a:cs typeface="Times New Roman" panose="02020603050405020304" pitchFamily="18" charset="0"/>
              </a:rPr>
              <a:t>, ejércitos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8" tooltip="Suecia"/>
              </a:rPr>
              <a:t>suecos</a:t>
            </a:r>
            <a:r>
              <a:rPr lang="es-ES" sz="1800" dirty="0">
                <a:solidFill>
                  <a:srgbClr val="222222"/>
                </a:solidFill>
                <a:effectLst/>
                <a:ea typeface="Times New Roman" panose="02020603050405020304" pitchFamily="18" charset="0"/>
                <a:cs typeface="Times New Roman" panose="02020603050405020304" pitchFamily="18" charset="0"/>
              </a:rPr>
              <a:t> y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19" tooltip="Sajonia"/>
              </a:rPr>
              <a:t>sajones</a:t>
            </a:r>
            <a:r>
              <a:rPr lang="es-ES" sz="1800" dirty="0">
                <a:solidFill>
                  <a:srgbClr val="222222"/>
                </a:solidFill>
                <a:effectLst/>
                <a:ea typeface="Times New Roman" panose="02020603050405020304" pitchFamily="18" charset="0"/>
                <a:cs typeface="Times New Roman" panose="02020603050405020304" pitchFamily="18" charset="0"/>
              </a:rPr>
              <a:t> saquearon dicho castillo y estas obras en concreto acabaron siendo propiedad del rey sueco. Su hija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0" tooltip="Cristina de Suecia"/>
              </a:rPr>
              <a:t>la reina Cristina</a:t>
            </a:r>
            <a:r>
              <a:rPr lang="es-ES" sz="1800" dirty="0">
                <a:solidFill>
                  <a:srgbClr val="222222"/>
                </a:solidFill>
                <a:effectLst/>
                <a:ea typeface="Times New Roman" panose="02020603050405020304" pitchFamily="18" charset="0"/>
                <a:cs typeface="Times New Roman" panose="02020603050405020304" pitchFamily="18" charset="0"/>
              </a:rPr>
              <a:t>, las regaló al rey español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1" tooltip="Felipe IV de España"/>
              </a:rPr>
              <a:t>Felipe IV</a:t>
            </a:r>
            <a:r>
              <a:rPr lang="es-ES" sz="1800" dirty="0">
                <a:solidFill>
                  <a:srgbClr val="222222"/>
                </a:solidFill>
                <a:effectLst/>
                <a:ea typeface="Times New Roman" panose="02020603050405020304" pitchFamily="18" charset="0"/>
                <a:cs typeface="Times New Roman" panose="02020603050405020304" pitchFamily="18" charset="0"/>
              </a:rPr>
              <a:t> en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2" tooltip="1654"/>
              </a:rPr>
              <a:t>1654</a:t>
            </a:r>
            <a:r>
              <a:rPr lang="es-ES" sz="1800" dirty="0">
                <a:solidFill>
                  <a:srgbClr val="222222"/>
                </a:solidFill>
                <a:effectLst/>
                <a:ea typeface="Times New Roman" panose="02020603050405020304" pitchFamily="18" charset="0"/>
                <a:cs typeface="Times New Roman" panose="02020603050405020304" pitchFamily="18" charset="0"/>
              </a:rPr>
              <a:t>.</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En el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3" tooltip="Siglo XVIII"/>
              </a:rPr>
              <a:t>siglo XVIII</a:t>
            </a:r>
            <a:r>
              <a:rPr lang="es-ES" sz="1800" dirty="0">
                <a:solidFill>
                  <a:srgbClr val="222222"/>
                </a:solidFill>
                <a:effectLst/>
                <a:ea typeface="Times New Roman" panose="02020603050405020304" pitchFamily="18" charset="0"/>
                <a:cs typeface="Times New Roman" panose="02020603050405020304" pitchFamily="18" charset="0"/>
              </a:rPr>
              <a:t>, el rey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4" tooltip="Carlos III de España"/>
              </a:rPr>
              <a:t>Carlos III</a:t>
            </a:r>
            <a:r>
              <a:rPr lang="es-ES" sz="1800" dirty="0">
                <a:solidFill>
                  <a:srgbClr val="222222"/>
                </a:solidFill>
                <a:effectLst/>
                <a:ea typeface="Times New Roman" panose="02020603050405020304" pitchFamily="18" charset="0"/>
                <a:cs typeface="Times New Roman" panose="02020603050405020304" pitchFamily="18" charset="0"/>
              </a:rPr>
              <a:t> ordenó que estos cuadros, junto a otros desnudos, fuesen quemados por su contenido supuestamente obsceno. Por consejo de miembros de su corte, decidió finalmente que se trasladasen a la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5" tooltip="Academia de San Fernando"/>
              </a:rPr>
              <a:t>Academia de San Fernando</a:t>
            </a:r>
            <a:r>
              <a:rPr lang="es-ES" sz="1800" dirty="0">
                <a:solidFill>
                  <a:srgbClr val="222222"/>
                </a:solidFill>
                <a:effectLst/>
                <a:ea typeface="Times New Roman" panose="02020603050405020304" pitchFamily="18" charset="0"/>
                <a:cs typeface="Times New Roman" panose="02020603050405020304" pitchFamily="18" charset="0"/>
              </a:rPr>
              <a:t> para que sirviesen de ejemplos de enseñanza para los jóvenes artistas. Esta medida se aprobó a condición de que dichos cuadros de desnudo se mantuviesen reunidos en una sala de acceso restringido. En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6" tooltip="1827"/>
              </a:rPr>
              <a:t>1827</a:t>
            </a:r>
            <a:r>
              <a:rPr lang="es-ES" sz="1800" dirty="0">
                <a:solidFill>
                  <a:srgbClr val="222222"/>
                </a:solidFill>
                <a:effectLst/>
                <a:ea typeface="Times New Roman" panose="02020603050405020304" pitchFamily="18" charset="0"/>
                <a:cs typeface="Times New Roman" panose="02020603050405020304" pitchFamily="18" charset="0"/>
              </a:rPr>
              <a:t> las dos obras de Durero pasaron al Museo del Prado, junto con otras más o menos eróticas. Sin embargo, dado que se trataba de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7" tooltip="Desnudo"/>
              </a:rPr>
              <a:t>desnudos</a:t>
            </a:r>
            <a:r>
              <a:rPr lang="es-ES" sz="1800" dirty="0">
                <a:solidFill>
                  <a:srgbClr val="222222"/>
                </a:solidFill>
                <a:effectLst/>
                <a:ea typeface="Times New Roman" panose="02020603050405020304" pitchFamily="18" charset="0"/>
                <a:cs typeface="Times New Roman" panose="02020603050405020304" pitchFamily="18" charset="0"/>
              </a:rPr>
              <a:t>, se confinaron en una sala cerrada que sólo se visitaba con permisos especiales, y no fueron exhibidas públicamente hasta el año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8" tooltip="1833"/>
              </a:rPr>
              <a:t>1833</a:t>
            </a:r>
            <a:r>
              <a:rPr lang="es-ES" sz="1800" dirty="0">
                <a:solidFill>
                  <a:srgbClr val="222222"/>
                </a:solidFill>
                <a:effectLst/>
                <a:ea typeface="Times New Roman" panose="02020603050405020304" pitchFamily="18" charset="0"/>
                <a:cs typeface="Times New Roman" panose="02020603050405020304" pitchFamily="18" charset="0"/>
              </a:rPr>
              <a:t>.</a:t>
            </a:r>
            <a:endParaRPr lang="es-ES" sz="1800" dirty="0">
              <a:effectLs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ES" sz="1800" dirty="0">
                <a:solidFill>
                  <a:srgbClr val="222222"/>
                </a:solidFill>
                <a:effectLst/>
                <a:ea typeface="Times New Roman" panose="02020603050405020304" pitchFamily="18" charset="0"/>
                <a:cs typeface="Times New Roman" panose="02020603050405020304" pitchFamily="18" charset="0"/>
              </a:rPr>
              <a:t>Se conocen diversas copias y derivaciones de esta pareja de obras. Una copia bastante fiel, igualmente realizada en dos tablas, se debe a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9" tooltip="Hans Baldung Grien"/>
              </a:rPr>
              <a:t>Hans </a:t>
            </a:r>
            <a:r>
              <a:rPr lang="es-ES" sz="1800" u="none" strike="noStrike" dirty="0" err="1">
                <a:solidFill>
                  <a:srgbClr val="0645AD"/>
                </a:solidFill>
                <a:effectLst/>
                <a:ea typeface="Times New Roman" panose="02020603050405020304" pitchFamily="18" charset="0"/>
                <a:cs typeface="Times New Roman" panose="02020603050405020304" pitchFamily="18" charset="0"/>
                <a:hlinkClick r:id="rId29" tooltip="Hans Baldung Grien"/>
              </a:rPr>
              <a:t>Baldung</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29" tooltip="Hans Baldung Grien"/>
              </a:rPr>
              <a:t> </a:t>
            </a:r>
            <a:r>
              <a:rPr lang="es-ES" sz="1800" u="none" strike="noStrike" dirty="0" err="1">
                <a:solidFill>
                  <a:srgbClr val="0645AD"/>
                </a:solidFill>
                <a:effectLst/>
                <a:ea typeface="Times New Roman" panose="02020603050405020304" pitchFamily="18" charset="0"/>
                <a:cs typeface="Times New Roman" panose="02020603050405020304" pitchFamily="18" charset="0"/>
                <a:hlinkClick r:id="rId29" tooltip="Hans Baldung Grien"/>
              </a:rPr>
              <a:t>Grien</a:t>
            </a:r>
            <a:r>
              <a:rPr lang="es-ES" sz="1800" dirty="0">
                <a:solidFill>
                  <a:srgbClr val="222222"/>
                </a:solidFill>
                <a:effectLst/>
                <a:ea typeface="Times New Roman" panose="02020603050405020304" pitchFamily="18" charset="0"/>
                <a:cs typeface="Times New Roman" panose="02020603050405020304" pitchFamily="18" charset="0"/>
              </a:rPr>
              <a:t> (</a:t>
            </a:r>
            <a:r>
              <a:rPr lang="es-ES" sz="1800" u="none" strike="noStrike" dirty="0">
                <a:solidFill>
                  <a:srgbClr val="0645AD"/>
                </a:solidFill>
                <a:effectLst/>
                <a:ea typeface="Times New Roman" panose="02020603050405020304" pitchFamily="18" charset="0"/>
                <a:cs typeface="Times New Roman" panose="02020603050405020304" pitchFamily="18" charset="0"/>
                <a:hlinkClick r:id="rId30" tooltip="Galería de los Uffizi"/>
              </a:rPr>
              <a:t>Galería de los Uffizi</a:t>
            </a:r>
            <a:r>
              <a:rPr lang="es-ES" sz="1800" dirty="0">
                <a:solidFill>
                  <a:srgbClr val="222222"/>
                </a:solidFill>
                <a:effectLst/>
                <a:ea typeface="Times New Roman" panose="02020603050405020304" pitchFamily="18" charset="0"/>
                <a:cs typeface="Times New Roman" panose="02020603050405020304" pitchFamily="18" charset="0"/>
              </a:rPr>
              <a:t> de Florencia).</a:t>
            </a:r>
            <a:endParaRPr lang="es-ES" sz="1800" dirty="0">
              <a:effectLst/>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13035569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4D3E3A6-8D10-42FB-B402-34D3E6C346D4}"/>
              </a:ext>
            </a:extLst>
          </p:cNvPr>
          <p:cNvSpPr>
            <a:spLocks noGrp="1"/>
          </p:cNvSpPr>
          <p:nvPr>
            <p:ph idx="1"/>
          </p:nvPr>
        </p:nvSpPr>
        <p:spPr>
          <a:xfrm>
            <a:off x="838200" y="484909"/>
            <a:ext cx="10515600" cy="5692054"/>
          </a:xfrm>
        </p:spPr>
        <p:txBody>
          <a:bodyPr>
            <a:normAutofit lnSpcReduction="10000"/>
          </a:bodyPr>
          <a:lstStyle/>
          <a:p>
            <a:pPr algn="l" fontAlgn="base"/>
            <a:r>
              <a:rPr lang="es-ES" b="0" i="1" u="none" strike="noStrike" dirty="0">
                <a:effectLst/>
                <a:hlinkClick r:id="rId2">
                  <a:extLst>
                    <a:ext uri="{A12FA001-AC4F-418D-AE19-62706E023703}">
                      <ahyp:hlinkClr xmlns:ahyp="http://schemas.microsoft.com/office/drawing/2018/hyperlinkcolor" val="tx"/>
                    </a:ext>
                  </a:extLst>
                </a:hlinkClick>
              </a:rPr>
              <a:t>Adán</a:t>
            </a:r>
            <a:endParaRPr lang="es-ES" b="0" i="1" dirty="0">
              <a:effectLst/>
            </a:endParaRPr>
          </a:p>
          <a:p>
            <a:pPr algn="l" fontAlgn="base"/>
            <a:r>
              <a:rPr lang="es-ES" b="0" i="0" dirty="0">
                <a:effectLst/>
              </a:rPr>
              <a:t>1507. Óleo sobre tabla, 209 x 81 cm. </a:t>
            </a:r>
            <a:r>
              <a:rPr lang="es-ES" b="0" i="0" u="none" strike="noStrike" dirty="0">
                <a:effectLst/>
                <a:hlinkClick r:id="rId3">
                  <a:extLst>
                    <a:ext uri="{A12FA001-AC4F-418D-AE19-62706E023703}">
                      <ahyp:hlinkClr xmlns:ahyp="http://schemas.microsoft.com/office/drawing/2018/hyperlinkcolor" val="tx"/>
                    </a:ext>
                  </a:extLst>
                </a:hlinkClick>
              </a:rPr>
              <a:t>Sala 055B</a:t>
            </a:r>
            <a:endParaRPr lang="es-ES" b="0" i="0" u="none" strike="noStrike" dirty="0">
              <a:effectLst/>
            </a:endParaRPr>
          </a:p>
          <a:p>
            <a:pPr algn="l" fontAlgn="base"/>
            <a:r>
              <a:rPr lang="es-ES" b="0" i="0" u="none" strike="noStrike" dirty="0">
                <a:effectLst/>
                <a:hlinkClick r:id="rId4">
                  <a:extLst>
                    <a:ext uri="{A12FA001-AC4F-418D-AE19-62706E023703}">
                      <ahyp:hlinkClr xmlns:ahyp="http://schemas.microsoft.com/office/drawing/2018/hyperlinkcolor" val="tx"/>
                    </a:ext>
                  </a:extLst>
                </a:hlinkClick>
              </a:rPr>
              <a:t>Durero</a:t>
            </a:r>
            <a:r>
              <a:rPr lang="es-ES" b="0" i="0" dirty="0">
                <a:effectLst/>
              </a:rPr>
              <a:t> realiza esta tabla y su compañera </a:t>
            </a:r>
            <a:r>
              <a:rPr lang="es-ES" b="0" i="1" dirty="0">
                <a:effectLst/>
              </a:rPr>
              <a:t>Eva</a:t>
            </a:r>
            <a:r>
              <a:rPr lang="es-ES" b="0" i="0" dirty="0">
                <a:effectLst/>
              </a:rPr>
              <a:t> (</a:t>
            </a:r>
            <a:r>
              <a:rPr lang="es-ES" b="0" i="0" u="none" strike="noStrike" dirty="0">
                <a:effectLst/>
                <a:hlinkClick r:id="rId5">
                  <a:extLst>
                    <a:ext uri="{A12FA001-AC4F-418D-AE19-62706E023703}">
                      <ahyp:hlinkClr xmlns:ahyp="http://schemas.microsoft.com/office/drawing/2018/hyperlinkcolor" val="tx"/>
                    </a:ext>
                  </a:extLst>
                </a:hlinkClick>
              </a:rPr>
              <a:t>P2178</a:t>
            </a:r>
            <a:r>
              <a:rPr lang="es-ES" b="0" i="0" dirty="0">
                <a:effectLst/>
              </a:rPr>
              <a:t>) al regreso de su segundo viaje a </a:t>
            </a:r>
            <a:r>
              <a:rPr lang="es-ES" b="0" i="0" u="none" strike="noStrike" dirty="0">
                <a:effectLst/>
                <a:hlinkClick r:id="rId6">
                  <a:extLst>
                    <a:ext uri="{A12FA001-AC4F-418D-AE19-62706E023703}">
                      <ahyp:hlinkClr xmlns:ahyp="http://schemas.microsoft.com/office/drawing/2018/hyperlinkcolor" val="tx"/>
                    </a:ext>
                  </a:extLst>
                </a:hlinkClick>
              </a:rPr>
              <a:t>Italia</a:t>
            </a:r>
            <a:r>
              <a:rPr lang="es-ES" b="0" i="0" dirty="0">
                <a:effectLst/>
              </a:rPr>
              <a:t> en 1505 y ambas suponen un intento de sintetizar las enseñanzas recibidas, buscando un equilibrio entre italianismo y germanismo, a fin de alcanzar la perfección ideal del cuerpo humano, para lo que el asunto bíblico es un simple pretexto. Su conocimiento del desnudo clásico raya a una altura prodigiosa al tiempo que la exactitud del dibujo revela un pulso de grabador único, anclado en las tradiciones del Norte. El creciente influjo italiano se percibe en la monumental grandiosidad de sus figuras, mientras que su germanismo se advierte claramente en el cromatismo, la precisión del detalle y el gusto naturalista de corte expresionista, avivado aún más por su genial espíritu de dibujante. Regalo de la reina Cristina de Suecia a </a:t>
            </a:r>
            <a:r>
              <a:rPr lang="es-ES" b="0" i="0" u="none" strike="noStrike" dirty="0">
                <a:effectLst/>
                <a:hlinkClick r:id="rId7">
                  <a:extLst>
                    <a:ext uri="{A12FA001-AC4F-418D-AE19-62706E023703}">
                      <ahyp:hlinkClr xmlns:ahyp="http://schemas.microsoft.com/office/drawing/2018/hyperlinkcolor" val="tx"/>
                    </a:ext>
                  </a:extLst>
                </a:hlinkClick>
              </a:rPr>
              <a:t>Felipe IV</a:t>
            </a:r>
            <a:r>
              <a:rPr lang="es-ES" b="0" i="0" dirty="0">
                <a:effectLst/>
              </a:rPr>
              <a:t>.</a:t>
            </a:r>
          </a:p>
          <a:p>
            <a:endParaRPr lang="es-ES" dirty="0"/>
          </a:p>
        </p:txBody>
      </p:sp>
    </p:spTree>
    <p:extLst>
      <p:ext uri="{BB962C8B-B14F-4D97-AF65-F5344CB8AC3E}">
        <p14:creationId xmlns:p14="http://schemas.microsoft.com/office/powerpoint/2010/main" val="27952907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1EE1AE5-23C8-44E6-AE3D-28B898767D07}"/>
              </a:ext>
            </a:extLst>
          </p:cNvPr>
          <p:cNvSpPr>
            <a:spLocks noGrp="1"/>
          </p:cNvSpPr>
          <p:nvPr>
            <p:ph idx="1"/>
          </p:nvPr>
        </p:nvSpPr>
        <p:spPr>
          <a:xfrm>
            <a:off x="540327" y="554182"/>
            <a:ext cx="11236037" cy="6040582"/>
          </a:xfrm>
        </p:spPr>
        <p:txBody>
          <a:bodyPr>
            <a:normAutofit fontScale="85000" lnSpcReduction="10000"/>
          </a:bodyPr>
          <a:lstStyle/>
          <a:p>
            <a:pPr algn="l" fontAlgn="base"/>
            <a:r>
              <a:rPr lang="es-ES" b="0" i="1" dirty="0">
                <a:effectLst/>
              </a:rPr>
              <a:t>Eva</a:t>
            </a:r>
          </a:p>
          <a:p>
            <a:pPr algn="l" fontAlgn="base"/>
            <a:r>
              <a:rPr lang="es-ES" b="0" i="0" dirty="0">
                <a:effectLst/>
              </a:rPr>
              <a:t>1507. Óleo sobre tabla, 209 x 80 cm. </a:t>
            </a:r>
            <a:r>
              <a:rPr lang="es-ES" b="0" i="0" u="none" strike="noStrike" dirty="0">
                <a:effectLst/>
                <a:hlinkClick r:id="rId2">
                  <a:extLst>
                    <a:ext uri="{A12FA001-AC4F-418D-AE19-62706E023703}">
                      <ahyp:hlinkClr xmlns:ahyp="http://schemas.microsoft.com/office/drawing/2018/hyperlinkcolor" val="tx"/>
                    </a:ext>
                  </a:extLst>
                </a:hlinkClick>
              </a:rPr>
              <a:t>Sala 055B</a:t>
            </a:r>
            <a:endParaRPr lang="es-ES" b="0" i="0" u="none" strike="noStrike" dirty="0">
              <a:effectLst/>
            </a:endParaRPr>
          </a:p>
          <a:p>
            <a:pPr algn="l" fontAlgn="base"/>
            <a:r>
              <a:rPr lang="es-ES" b="0" i="0" dirty="0">
                <a:effectLst/>
              </a:rPr>
              <a:t>Como sucede con </a:t>
            </a:r>
            <a:r>
              <a:rPr lang="es-ES" b="0" i="0" u="none" strike="noStrike" dirty="0">
                <a:effectLst/>
                <a:hlinkClick r:id="rId3">
                  <a:extLst>
                    <a:ext uri="{A12FA001-AC4F-418D-AE19-62706E023703}">
                      <ahyp:hlinkClr xmlns:ahyp="http://schemas.microsoft.com/office/drawing/2018/hyperlinkcolor" val="tx"/>
                    </a:ext>
                  </a:extLst>
                </a:hlinkClick>
              </a:rPr>
              <a:t>Adán</a:t>
            </a:r>
            <a:r>
              <a:rPr lang="es-ES" b="0" i="0" dirty="0">
                <a:effectLst/>
              </a:rPr>
              <a:t> (</a:t>
            </a:r>
            <a:r>
              <a:rPr lang="es-ES" b="0" i="0" u="none" strike="noStrike" dirty="0">
                <a:effectLst/>
                <a:hlinkClick r:id="rId4">
                  <a:extLst>
                    <a:ext uri="{A12FA001-AC4F-418D-AE19-62706E023703}">
                      <ahyp:hlinkClr xmlns:ahyp="http://schemas.microsoft.com/office/drawing/2018/hyperlinkcolor" val="tx"/>
                    </a:ext>
                  </a:extLst>
                </a:hlinkClick>
              </a:rPr>
              <a:t>P02177</a:t>
            </a:r>
            <a:r>
              <a:rPr lang="es-ES" b="0" i="0" dirty="0">
                <a:effectLst/>
              </a:rPr>
              <a:t>), representado en una tabla separada, la postura inestable de Eva, sus movimientos rítmicos y sus gestos afectados se interpretan a veces como un retroceso a los modelos del arte gótico, en lugar de lo que en realidad son, un preludio del manierismo. La solidez de los dos cuerpos, el ligero goticismo curvilíneo de Eva -prototipo de </a:t>
            </a:r>
            <a:r>
              <a:rPr lang="es-ES" b="0" i="0" u="none" strike="noStrike" dirty="0">
                <a:effectLst/>
                <a:hlinkClick r:id="rId5">
                  <a:extLst>
                    <a:ext uri="{A12FA001-AC4F-418D-AE19-62706E023703}">
                      <ahyp:hlinkClr xmlns:ahyp="http://schemas.microsoft.com/office/drawing/2018/hyperlinkcolor" val="tx"/>
                    </a:ext>
                  </a:extLst>
                </a:hlinkClick>
              </a:rPr>
              <a:t>Venus</a:t>
            </a:r>
            <a:r>
              <a:rPr lang="es-ES" b="0" i="0" dirty="0">
                <a:effectLst/>
              </a:rPr>
              <a:t> germánica- y el gesto de fascinación de </a:t>
            </a:r>
            <a:r>
              <a:rPr lang="es-ES" b="0" i="0" u="none" strike="noStrike" dirty="0">
                <a:effectLst/>
                <a:hlinkClick r:id="rId3">
                  <a:extLst>
                    <a:ext uri="{A12FA001-AC4F-418D-AE19-62706E023703}">
                      <ahyp:hlinkClr xmlns:ahyp="http://schemas.microsoft.com/office/drawing/2018/hyperlinkcolor" val="tx"/>
                    </a:ext>
                  </a:extLst>
                </a:hlinkClick>
              </a:rPr>
              <a:t>Adán</a:t>
            </a:r>
            <a:r>
              <a:rPr lang="es-ES" b="0" i="0" dirty="0">
                <a:effectLst/>
              </a:rPr>
              <a:t>, cuya boca entreabierta describe la emoción del deseo, son aspectos destacados en estos dos desnudos grandiosos, los primeros que ofrece en tamaño natural la pintura nórdica. </a:t>
            </a:r>
            <a:r>
              <a:rPr lang="es-ES" b="0" i="0" u="none" strike="noStrike" dirty="0">
                <a:effectLst/>
                <a:hlinkClick r:id="rId6">
                  <a:extLst>
                    <a:ext uri="{A12FA001-AC4F-418D-AE19-62706E023703}">
                      <ahyp:hlinkClr xmlns:ahyp="http://schemas.microsoft.com/office/drawing/2018/hyperlinkcolor" val="tx"/>
                    </a:ext>
                  </a:extLst>
                </a:hlinkClick>
              </a:rPr>
              <a:t>Durero</a:t>
            </a:r>
            <a:r>
              <a:rPr lang="es-ES" b="0" i="0" dirty="0">
                <a:effectLst/>
              </a:rPr>
              <a:t> matiza la diferenciación de los cuerpos, empleando un tono bronceado para el del hombre y otro blanco rosado para la mujer, y los concibe aislados, en lugar de aludir a la caída de Adán y al Pecado Original, sutilmente simbolizados en las actitudes de los personajes y los motivos que les acompañan. La mención en la cartela a que la tabla se hizo después del parto de la Virgen (</a:t>
            </a:r>
            <a:r>
              <a:rPr lang="es-ES" b="0" i="0" u="none" strike="noStrike" dirty="0">
                <a:effectLst/>
                <a:hlinkClick r:id="rId7">
                  <a:extLst>
                    <a:ext uri="{A12FA001-AC4F-418D-AE19-62706E023703}">
                      <ahyp:hlinkClr xmlns:ahyp="http://schemas.microsoft.com/office/drawing/2018/hyperlinkcolor" val="tx"/>
                    </a:ext>
                  </a:extLst>
                </a:hlinkClick>
              </a:rPr>
              <a:t>Navidad</a:t>
            </a:r>
            <a:r>
              <a:rPr lang="es-ES" b="0" i="0" dirty="0">
                <a:effectLst/>
              </a:rPr>
              <a:t>) permite precisar su fecha de ejecución y alude a María como </a:t>
            </a:r>
            <a:r>
              <a:rPr lang="es-ES" b="0" i="1" dirty="0">
                <a:effectLst/>
              </a:rPr>
              <a:t>nueva Eva </a:t>
            </a:r>
            <a:r>
              <a:rPr lang="es-ES" b="0" i="0" dirty="0">
                <a:effectLst/>
              </a:rPr>
              <a:t>que salva a los hombres del pecado que Adán y Eva se disponen a cometer.</a:t>
            </a:r>
          </a:p>
          <a:p>
            <a:pPr algn="l" fontAlgn="base"/>
            <a:r>
              <a:rPr lang="es-ES" b="0" i="0" u="none" strike="noStrike" dirty="0">
                <a:effectLst/>
                <a:hlinkClick r:id="rId6">
                  <a:extLst>
                    <a:ext uri="{A12FA001-AC4F-418D-AE19-62706E023703}">
                      <ahyp:hlinkClr xmlns:ahyp="http://schemas.microsoft.com/office/drawing/2018/hyperlinkcolor" val="tx"/>
                    </a:ext>
                  </a:extLst>
                </a:hlinkClick>
              </a:rPr>
              <a:t>Durero</a:t>
            </a:r>
            <a:r>
              <a:rPr lang="es-ES" b="0" i="0" dirty="0">
                <a:effectLst/>
              </a:rPr>
              <a:t> plasma sus estudios y conclusiones en un tratado sobre las proporciones del cuerpo humano y la perspectiva, escrito de gran vigencia posterior entre los artistas del Norte. Ambas tablas fueron un regalo de la reina Cristina de Suecia a </a:t>
            </a:r>
            <a:r>
              <a:rPr lang="es-ES" b="0" i="0" u="none" strike="noStrike" dirty="0">
                <a:effectLst/>
                <a:hlinkClick r:id="rId8">
                  <a:extLst>
                    <a:ext uri="{A12FA001-AC4F-418D-AE19-62706E023703}">
                      <ahyp:hlinkClr xmlns:ahyp="http://schemas.microsoft.com/office/drawing/2018/hyperlinkcolor" val="tx"/>
                    </a:ext>
                  </a:extLst>
                </a:hlinkClick>
              </a:rPr>
              <a:t>Felipe IV</a:t>
            </a:r>
            <a:r>
              <a:rPr lang="es-ES" b="0" i="0" dirty="0">
                <a:effectLst/>
              </a:rPr>
              <a:t>.</a:t>
            </a:r>
          </a:p>
          <a:p>
            <a:endParaRPr lang="es-ES" dirty="0"/>
          </a:p>
        </p:txBody>
      </p:sp>
    </p:spTree>
    <p:extLst>
      <p:ext uri="{BB962C8B-B14F-4D97-AF65-F5344CB8AC3E}">
        <p14:creationId xmlns:p14="http://schemas.microsoft.com/office/powerpoint/2010/main" val="14885960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344505" cy="5869420"/>
          </a:xfrm>
        </p:spPr>
        <p:txBody>
          <a:bodyPr anchor="t">
            <a:normAutofit/>
          </a:bodyPr>
          <a:lstStyle/>
          <a:p>
            <a:r>
              <a:rPr lang="es-ES" sz="2800" dirty="0"/>
              <a:t>1507. Durero. Retrato de un hombre joven. Kunsthistorisches Museum, Viena.</a:t>
            </a:r>
          </a:p>
        </p:txBody>
      </p:sp>
      <p:pic>
        <p:nvPicPr>
          <p:cNvPr id="4" name="Imagen 3">
            <a:extLst>
              <a:ext uri="{FF2B5EF4-FFF2-40B4-BE49-F238E27FC236}">
                <a16:creationId xmlns:a16="http://schemas.microsoft.com/office/drawing/2014/main" id="{35A056CA-50D4-4A98-B1B7-5A1B845FC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1596" y="0"/>
            <a:ext cx="5570404" cy="6858000"/>
          </a:xfrm>
          <a:prstGeom prst="rect">
            <a:avLst/>
          </a:prstGeom>
        </p:spPr>
      </p:pic>
    </p:spTree>
    <p:extLst>
      <p:ext uri="{BB962C8B-B14F-4D97-AF65-F5344CB8AC3E}">
        <p14:creationId xmlns:p14="http://schemas.microsoft.com/office/powerpoint/2010/main" val="3125577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691" cy="5869420"/>
          </a:xfrm>
        </p:spPr>
        <p:txBody>
          <a:bodyPr anchor="t">
            <a:normAutofit/>
          </a:bodyPr>
          <a:lstStyle/>
          <a:p>
            <a:r>
              <a:rPr lang="es-ES" sz="2800" dirty="0"/>
              <a:t>1507. Durero. Retrato de una mujer joven. Kunsthistorisches Museum, Viena.</a:t>
            </a:r>
          </a:p>
        </p:txBody>
      </p:sp>
      <p:pic>
        <p:nvPicPr>
          <p:cNvPr id="4" name="Imagen 3">
            <a:extLst>
              <a:ext uri="{FF2B5EF4-FFF2-40B4-BE49-F238E27FC236}">
                <a16:creationId xmlns:a16="http://schemas.microsoft.com/office/drawing/2014/main" id="{FFAFC5CD-D012-41D6-9D30-64FDFB3EC3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136" y="0"/>
            <a:ext cx="4557864" cy="6879336"/>
          </a:xfrm>
          <a:prstGeom prst="rect">
            <a:avLst/>
          </a:prstGeom>
        </p:spPr>
      </p:pic>
    </p:spTree>
    <p:extLst>
      <p:ext uri="{BB962C8B-B14F-4D97-AF65-F5344CB8AC3E}">
        <p14:creationId xmlns:p14="http://schemas.microsoft.com/office/powerpoint/2010/main" val="3673083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5758643" cy="5869420"/>
          </a:xfrm>
        </p:spPr>
        <p:txBody>
          <a:bodyPr anchor="t">
            <a:normAutofit/>
          </a:bodyPr>
          <a:lstStyle/>
          <a:p>
            <a:r>
              <a:rPr lang="es-ES" sz="2800" dirty="0"/>
              <a:t>1508. Durero. Martirio de las diez mil vírgenes. Kunsthistorisches Museum, Viena.</a:t>
            </a:r>
          </a:p>
        </p:txBody>
      </p:sp>
      <p:pic>
        <p:nvPicPr>
          <p:cNvPr id="4" name="Imagen 3">
            <a:extLst>
              <a:ext uri="{FF2B5EF4-FFF2-40B4-BE49-F238E27FC236}">
                <a16:creationId xmlns:a16="http://schemas.microsoft.com/office/drawing/2014/main" id="{B5F40F2F-37DF-44EF-9B0F-480AE625B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5540" y="0"/>
            <a:ext cx="5966460" cy="6858000"/>
          </a:xfrm>
          <a:prstGeom prst="rect">
            <a:avLst/>
          </a:prstGeom>
        </p:spPr>
      </p:pic>
    </p:spTree>
    <p:extLst>
      <p:ext uri="{BB962C8B-B14F-4D97-AF65-F5344CB8AC3E}">
        <p14:creationId xmlns:p14="http://schemas.microsoft.com/office/powerpoint/2010/main" val="2656420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de-DE" sz="2800" dirty="0"/>
              <a:t>1509. Durero. Altar Heller. Historisches Museum, Frankfurt.</a:t>
            </a:r>
            <a:endParaRPr lang="es-ES" sz="2800" dirty="0"/>
          </a:p>
        </p:txBody>
      </p:sp>
      <p:pic>
        <p:nvPicPr>
          <p:cNvPr id="4" name="Imagen 3">
            <a:extLst>
              <a:ext uri="{FF2B5EF4-FFF2-40B4-BE49-F238E27FC236}">
                <a16:creationId xmlns:a16="http://schemas.microsoft.com/office/drawing/2014/main" id="{479EAC7D-59D8-422A-85B2-3C55068BE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9778" y="0"/>
            <a:ext cx="9172222" cy="6858000"/>
          </a:xfrm>
          <a:prstGeom prst="rect">
            <a:avLst/>
          </a:prstGeom>
        </p:spPr>
      </p:pic>
    </p:spTree>
    <p:extLst>
      <p:ext uri="{BB962C8B-B14F-4D97-AF65-F5344CB8AC3E}">
        <p14:creationId xmlns:p14="http://schemas.microsoft.com/office/powerpoint/2010/main" val="25053168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5739212" cy="5869420"/>
          </a:xfrm>
        </p:spPr>
        <p:txBody>
          <a:bodyPr anchor="t">
            <a:normAutofit/>
          </a:bodyPr>
          <a:lstStyle/>
          <a:p>
            <a:r>
              <a:rPr lang="es-ES" sz="2800" dirty="0"/>
              <a:t>1511. Durero. Adoración de la Trinidad. Kunsthistorisches Museum, Viena.</a:t>
            </a:r>
          </a:p>
        </p:txBody>
      </p:sp>
      <p:pic>
        <p:nvPicPr>
          <p:cNvPr id="4" name="Imagen 3">
            <a:extLst>
              <a:ext uri="{FF2B5EF4-FFF2-40B4-BE49-F238E27FC236}">
                <a16:creationId xmlns:a16="http://schemas.microsoft.com/office/drawing/2014/main" id="{DECB222F-6115-42B8-8259-65A97E4E7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0048" y="0"/>
            <a:ext cx="6341952" cy="6858000"/>
          </a:xfrm>
          <a:prstGeom prst="rect">
            <a:avLst/>
          </a:prstGeom>
        </p:spPr>
      </p:pic>
    </p:spTree>
    <p:extLst>
      <p:ext uri="{BB962C8B-B14F-4D97-AF65-F5344CB8AC3E}">
        <p14:creationId xmlns:p14="http://schemas.microsoft.com/office/powerpoint/2010/main" val="35375488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4460561" cy="5869420"/>
          </a:xfrm>
        </p:spPr>
        <p:txBody>
          <a:bodyPr anchor="t">
            <a:normAutofit/>
          </a:bodyPr>
          <a:lstStyle/>
          <a:p>
            <a:r>
              <a:rPr lang="es-ES" sz="2800" dirty="0"/>
              <a:t>1512. Durero. Emperadores Carlomagno y Segismundo. </a:t>
            </a:r>
            <a:r>
              <a:rPr lang="es-ES" sz="2800" dirty="0" err="1"/>
              <a:t>Germanisches</a:t>
            </a:r>
            <a:r>
              <a:rPr lang="es-ES" sz="2800" dirty="0"/>
              <a:t> </a:t>
            </a:r>
            <a:r>
              <a:rPr lang="es-ES" sz="2800" dirty="0" err="1"/>
              <a:t>Nationalmuseum</a:t>
            </a:r>
            <a:r>
              <a:rPr lang="es-ES" sz="2800" dirty="0"/>
              <a:t>, Nuremberg.</a:t>
            </a:r>
          </a:p>
        </p:txBody>
      </p:sp>
      <p:pic>
        <p:nvPicPr>
          <p:cNvPr id="4" name="Imagen 3">
            <a:extLst>
              <a:ext uri="{FF2B5EF4-FFF2-40B4-BE49-F238E27FC236}">
                <a16:creationId xmlns:a16="http://schemas.microsoft.com/office/drawing/2014/main" id="{26D3E2FE-8F03-4F4A-BC1D-7C2AEACC9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7652" y="0"/>
            <a:ext cx="7454348" cy="6858000"/>
          </a:xfrm>
          <a:prstGeom prst="rect">
            <a:avLst/>
          </a:prstGeom>
        </p:spPr>
      </p:pic>
    </p:spTree>
    <p:extLst>
      <p:ext uri="{BB962C8B-B14F-4D97-AF65-F5344CB8AC3E}">
        <p14:creationId xmlns:p14="http://schemas.microsoft.com/office/powerpoint/2010/main" val="16181441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6400800" cy="5869420"/>
          </a:xfrm>
        </p:spPr>
        <p:txBody>
          <a:bodyPr anchor="t">
            <a:normAutofit/>
          </a:bodyPr>
          <a:lstStyle/>
          <a:p>
            <a:r>
              <a:rPr lang="es-ES" sz="2800" b="1" dirty="0"/>
              <a:t>1512. Durero. Virgen de la pera. Kunsthistorisches Museum, Viena.</a:t>
            </a:r>
            <a:br>
              <a:rPr lang="es-ES" sz="2800" dirty="0"/>
            </a:br>
            <a:r>
              <a:rPr lang="es-ES" sz="2400" b="0" i="0" dirty="0">
                <a:solidFill>
                  <a:srgbClr val="000000"/>
                </a:solidFill>
                <a:effectLst/>
                <a:latin typeface="+mn-lt"/>
              </a:rPr>
              <a:t>Durero muestra el retrato del busto de la Virgen María sobre un fondo negro, que con la mirada tiernamente bajada presenta al venerado Niño Jesús en un paño. </a:t>
            </a:r>
            <a:br>
              <a:rPr lang="es-ES" sz="2400" b="0" i="0" dirty="0">
                <a:solidFill>
                  <a:srgbClr val="000000"/>
                </a:solidFill>
                <a:effectLst/>
                <a:latin typeface="+mn-lt"/>
              </a:rPr>
            </a:br>
            <a:r>
              <a:rPr lang="es-ES" sz="2400" b="0" i="0" dirty="0">
                <a:solidFill>
                  <a:srgbClr val="000000"/>
                </a:solidFill>
                <a:effectLst/>
                <a:latin typeface="+mn-lt"/>
              </a:rPr>
              <a:t>En su mano izquierda, el niño sostiene una rodaja de pera que simboliza el amor de Jesús, como Durero nos la presenta en la suave familiaridad entre madre e hijo. </a:t>
            </a:r>
            <a:br>
              <a:rPr lang="es-ES" sz="2400" b="0" i="0" dirty="0">
                <a:solidFill>
                  <a:srgbClr val="000000"/>
                </a:solidFill>
                <a:effectLst/>
                <a:latin typeface="+mn-lt"/>
              </a:rPr>
            </a:br>
            <a:r>
              <a:rPr lang="es-ES" sz="2400" b="0" i="0" dirty="0">
                <a:solidFill>
                  <a:srgbClr val="000000"/>
                </a:solidFill>
                <a:effectLst/>
                <a:latin typeface="+mn-lt"/>
              </a:rPr>
              <a:t>El suave tipo Madonna y el niño descansando en posición supina concuerdan con los modelos góticos tardíos, mientras que el color pálido y el modelado suave son más de origen italiano.</a:t>
            </a:r>
            <a:endParaRPr lang="es-ES" sz="2800" dirty="0">
              <a:latin typeface="+mn-lt"/>
            </a:endParaRPr>
          </a:p>
        </p:txBody>
      </p:sp>
      <p:pic>
        <p:nvPicPr>
          <p:cNvPr id="4" name="Imagen 3">
            <a:extLst>
              <a:ext uri="{FF2B5EF4-FFF2-40B4-BE49-F238E27FC236}">
                <a16:creationId xmlns:a16="http://schemas.microsoft.com/office/drawing/2014/main" id="{0A1CA445-DBD2-4F24-B456-A4B6A117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259" y="0"/>
            <a:ext cx="5261741" cy="6858000"/>
          </a:xfrm>
          <a:prstGeom prst="rect">
            <a:avLst/>
          </a:prstGeom>
        </p:spPr>
      </p:pic>
    </p:spTree>
    <p:extLst>
      <p:ext uri="{BB962C8B-B14F-4D97-AF65-F5344CB8AC3E}">
        <p14:creationId xmlns:p14="http://schemas.microsoft.com/office/powerpoint/2010/main" val="3298242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D9AE8AC-7AC8-4230-8C3C-8893B28977E7}"/>
              </a:ext>
            </a:extLst>
          </p:cNvPr>
          <p:cNvSpPr>
            <a:spLocks noGrp="1"/>
          </p:cNvSpPr>
          <p:nvPr>
            <p:ph idx="1"/>
          </p:nvPr>
        </p:nvSpPr>
        <p:spPr>
          <a:xfrm>
            <a:off x="498764" y="304800"/>
            <a:ext cx="11499272" cy="6317673"/>
          </a:xfrm>
        </p:spPr>
        <p:txBody>
          <a:bodyPr>
            <a:normAutofit lnSpcReduction="10000"/>
          </a:bodyPr>
          <a:lstStyle/>
          <a:p>
            <a:r>
              <a:rPr lang="es-ES" sz="2400" dirty="0"/>
              <a:t>Artehistoria.</a:t>
            </a:r>
          </a:p>
          <a:p>
            <a:r>
              <a:rPr lang="es-ES" sz="2400" b="0" i="0" dirty="0">
                <a:effectLst/>
              </a:rPr>
              <a:t>Tenemos ante la vista una preciosa </a:t>
            </a:r>
            <a:r>
              <a:rPr lang="es-ES" sz="2400" b="0" i="0" u="none" strike="noStrike" dirty="0">
                <a:effectLst/>
              </a:rPr>
              <a:t>tablita</a:t>
            </a:r>
            <a:r>
              <a:rPr lang="es-ES" sz="2400" b="0" i="0" dirty="0">
                <a:effectLst/>
              </a:rPr>
              <a:t> pintada al óleo, con los típicos rasgos de un cuadro devocional para un cliente particular. </a:t>
            </a:r>
          </a:p>
          <a:p>
            <a:r>
              <a:rPr lang="es-ES" sz="2400" b="0" i="0" dirty="0">
                <a:effectLst/>
              </a:rPr>
              <a:t>En primer lugar, su tamaño indica que no estaba pensado para colgar de los enormes muros de una iglesia, sino para ser vista de cerca. </a:t>
            </a:r>
          </a:p>
          <a:p>
            <a:r>
              <a:rPr lang="es-ES" sz="2400" b="0" i="0" dirty="0">
                <a:effectLst/>
              </a:rPr>
              <a:t>En segundo lugar, no representa una historia concreta de contenido aleccionador o narrativo, sino un momento ideal de intimidad entre María y el Niño.</a:t>
            </a:r>
          </a:p>
          <a:p>
            <a:r>
              <a:rPr lang="es-ES" sz="2400" b="0" i="0" dirty="0">
                <a:effectLst/>
              </a:rPr>
              <a:t>La dulzura de la escena está concebida para ser objeto de reflexión y oración en privado. Existen algunos puntos con los que el pintor da pautas al espectador para su meditación: por ejemplo el pequeño arañazo en la barriguita del niño, justo encima del lugar donde apoya su mano la madre. </a:t>
            </a:r>
          </a:p>
          <a:p>
            <a:r>
              <a:rPr lang="es-ES" sz="2400" b="0" i="0" dirty="0">
                <a:effectLst/>
              </a:rPr>
              <a:t>No es sino una alusión a la futura herida en el costado que sufrirá Cristo en su pasión. </a:t>
            </a:r>
          </a:p>
          <a:p>
            <a:r>
              <a:rPr lang="es-ES" sz="2400" b="0" i="0" dirty="0">
                <a:effectLst/>
              </a:rPr>
              <a:t>A veces se considera también que el paño blanco en que la madre envuelve al pequeño es una prefiguración del sudario.</a:t>
            </a:r>
          </a:p>
          <a:p>
            <a:r>
              <a:rPr lang="es-ES" sz="2400" b="0" i="0" dirty="0">
                <a:effectLst/>
              </a:rPr>
              <a:t>Es una de las más bellas visiones que de este tema nos ha ofrecido su autor, Alberto Durero, que destaca limpiamente la silueta idealizada de la pareja contra un fondo completamente negro que los aísla e impide distracciones en la contemplación.</a:t>
            </a:r>
            <a:endParaRPr lang="es-ES" sz="2400" dirty="0"/>
          </a:p>
        </p:txBody>
      </p:sp>
    </p:spTree>
    <p:extLst>
      <p:ext uri="{BB962C8B-B14F-4D97-AF65-F5344CB8AC3E}">
        <p14:creationId xmlns:p14="http://schemas.microsoft.com/office/powerpoint/2010/main" val="24882938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462A2B-B47B-4C99-BDB0-F728001C67B1}"/>
              </a:ext>
            </a:extLst>
          </p:cNvPr>
          <p:cNvSpPr>
            <a:spLocks noGrp="1"/>
          </p:cNvSpPr>
          <p:nvPr>
            <p:ph type="title"/>
          </p:nvPr>
        </p:nvSpPr>
        <p:spPr>
          <a:xfrm>
            <a:off x="318655" y="365125"/>
            <a:ext cx="6553200" cy="5093566"/>
          </a:xfrm>
        </p:spPr>
        <p:txBody>
          <a:bodyPr anchor="t">
            <a:normAutofit/>
          </a:bodyPr>
          <a:lstStyle/>
          <a:p>
            <a:r>
              <a:rPr lang="es-ES" sz="2800" b="1" dirty="0"/>
              <a:t>1513. Durero. El Caballero, la Muerte y el Diablo. Museo </a:t>
            </a:r>
            <a:r>
              <a:rPr lang="es-ES" sz="2800" b="1" dirty="0" err="1"/>
              <a:t>Boymans</a:t>
            </a:r>
            <a:r>
              <a:rPr lang="es-ES" sz="2800" b="1" dirty="0"/>
              <a:t> Van </a:t>
            </a:r>
            <a:r>
              <a:rPr lang="es-ES" sz="2800" b="1" dirty="0" err="1"/>
              <a:t>Beuningen</a:t>
            </a:r>
            <a:endParaRPr lang="es-ES" sz="2800" b="1" dirty="0"/>
          </a:p>
        </p:txBody>
      </p:sp>
      <p:pic>
        <p:nvPicPr>
          <p:cNvPr id="4" name="Imagen 3">
            <a:extLst>
              <a:ext uri="{FF2B5EF4-FFF2-40B4-BE49-F238E27FC236}">
                <a16:creationId xmlns:a16="http://schemas.microsoft.com/office/drawing/2014/main" id="{3E417182-9C58-4F98-AF79-2E0A1F0693B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162800" y="0"/>
            <a:ext cx="5029200" cy="6858000"/>
          </a:xfrm>
          <a:prstGeom prst="rect">
            <a:avLst/>
          </a:prstGeom>
          <a:noFill/>
          <a:ln>
            <a:noFill/>
          </a:ln>
        </p:spPr>
      </p:pic>
    </p:spTree>
    <p:extLst>
      <p:ext uri="{BB962C8B-B14F-4D97-AF65-F5344CB8AC3E}">
        <p14:creationId xmlns:p14="http://schemas.microsoft.com/office/powerpoint/2010/main" val="34469429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es-ES" sz="2800" dirty="0"/>
              <a:t>1514. Durero. Grabado. Melancolía 1.</a:t>
            </a:r>
          </a:p>
        </p:txBody>
      </p:sp>
      <p:pic>
        <p:nvPicPr>
          <p:cNvPr id="4" name="Imagen 3">
            <a:extLst>
              <a:ext uri="{FF2B5EF4-FFF2-40B4-BE49-F238E27FC236}">
                <a16:creationId xmlns:a16="http://schemas.microsoft.com/office/drawing/2014/main" id="{19186F80-E004-4201-8215-6CFE81820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11" y="0"/>
            <a:ext cx="5394690" cy="6858000"/>
          </a:xfrm>
          <a:prstGeom prst="rect">
            <a:avLst/>
          </a:prstGeom>
        </p:spPr>
      </p:pic>
    </p:spTree>
    <p:extLst>
      <p:ext uri="{BB962C8B-B14F-4D97-AF65-F5344CB8AC3E}">
        <p14:creationId xmlns:p14="http://schemas.microsoft.com/office/powerpoint/2010/main" val="4116559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39055" cy="623455"/>
          </a:xfrm>
        </p:spPr>
        <p:txBody>
          <a:bodyPr anchor="ctr">
            <a:normAutofit fontScale="90000"/>
          </a:bodyPr>
          <a:lstStyle/>
          <a:p>
            <a:pPr algn="ctr"/>
            <a:r>
              <a:rPr lang="es-ES" sz="2800" dirty="0"/>
              <a:t>1516. Durero. Apóstoles Felipe y Santiago el mayor. </a:t>
            </a:r>
            <a:r>
              <a:rPr lang="es-ES" sz="2800" dirty="0" err="1"/>
              <a:t>Galleria</a:t>
            </a:r>
            <a:r>
              <a:rPr lang="es-ES" sz="2800" dirty="0"/>
              <a:t> </a:t>
            </a:r>
            <a:r>
              <a:rPr lang="es-ES" sz="2800" dirty="0" err="1"/>
              <a:t>degli</a:t>
            </a:r>
            <a:r>
              <a:rPr lang="es-ES" sz="2800" dirty="0"/>
              <a:t> Uffizi, Florence.</a:t>
            </a:r>
          </a:p>
        </p:txBody>
      </p:sp>
      <p:pic>
        <p:nvPicPr>
          <p:cNvPr id="4" name="Imagen 3">
            <a:extLst>
              <a:ext uri="{FF2B5EF4-FFF2-40B4-BE49-F238E27FC236}">
                <a16:creationId xmlns:a16="http://schemas.microsoft.com/office/drawing/2014/main" id="{8E84A791-F224-4956-947C-F7C48BBAE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453" y="623455"/>
            <a:ext cx="10459094" cy="6234545"/>
          </a:xfrm>
          <a:prstGeom prst="rect">
            <a:avLst/>
          </a:prstGeom>
        </p:spPr>
      </p:pic>
    </p:spTree>
    <p:extLst>
      <p:ext uri="{BB962C8B-B14F-4D97-AF65-F5344CB8AC3E}">
        <p14:creationId xmlns:p14="http://schemas.microsoft.com/office/powerpoint/2010/main" val="36716430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46073" cy="5869420"/>
          </a:xfrm>
        </p:spPr>
        <p:txBody>
          <a:bodyPr anchor="t">
            <a:normAutofit/>
          </a:bodyPr>
          <a:lstStyle/>
          <a:p>
            <a:r>
              <a:rPr lang="es-ES" sz="2800" dirty="0"/>
              <a:t>1516. Durero. Retrato de Michael </a:t>
            </a:r>
            <a:r>
              <a:rPr lang="es-ES" sz="2800" dirty="0" err="1"/>
              <a:t>Wolgemut</a:t>
            </a:r>
            <a:r>
              <a:rPr lang="es-ES" sz="2800" dirty="0"/>
              <a:t>. </a:t>
            </a:r>
            <a:r>
              <a:rPr lang="es-ES" sz="2800" dirty="0" err="1"/>
              <a:t>Germanisches</a:t>
            </a:r>
            <a:r>
              <a:rPr lang="es-ES" sz="2800" dirty="0"/>
              <a:t> </a:t>
            </a:r>
            <a:r>
              <a:rPr lang="es-ES" sz="2800" dirty="0" err="1"/>
              <a:t>Nationalmuseum</a:t>
            </a:r>
            <a:r>
              <a:rPr lang="es-ES" sz="2800" dirty="0"/>
              <a:t>, Nuremberg.</a:t>
            </a:r>
          </a:p>
        </p:txBody>
      </p:sp>
      <p:pic>
        <p:nvPicPr>
          <p:cNvPr id="4" name="Imagen 3">
            <a:extLst>
              <a:ext uri="{FF2B5EF4-FFF2-40B4-BE49-F238E27FC236}">
                <a16:creationId xmlns:a16="http://schemas.microsoft.com/office/drawing/2014/main" id="{56C6B6C9-7630-4D50-8BBC-3D5E0DD54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8588" y="0"/>
            <a:ext cx="6583412" cy="6858000"/>
          </a:xfrm>
          <a:prstGeom prst="rect">
            <a:avLst/>
          </a:prstGeom>
        </p:spPr>
      </p:pic>
    </p:spTree>
    <p:extLst>
      <p:ext uri="{BB962C8B-B14F-4D97-AF65-F5344CB8AC3E}">
        <p14:creationId xmlns:p14="http://schemas.microsoft.com/office/powerpoint/2010/main" val="28713636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r>
              <a:rPr lang="en-US" sz="2800" dirty="0"/>
              <a:t>1516. </a:t>
            </a:r>
            <a:r>
              <a:rPr lang="en-US" sz="2800" dirty="0" err="1"/>
              <a:t>Durero</a:t>
            </a:r>
            <a:r>
              <a:rPr lang="en-US" sz="2800" dirty="0"/>
              <a:t>. </a:t>
            </a:r>
            <a:r>
              <a:rPr lang="en-US" sz="2800" dirty="0" err="1"/>
              <a:t>Retrato</a:t>
            </a:r>
            <a:r>
              <a:rPr lang="en-US" sz="2800" dirty="0"/>
              <a:t> de un </a:t>
            </a:r>
            <a:r>
              <a:rPr lang="en-US" sz="2800" dirty="0" err="1"/>
              <a:t>clerigo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F96444CA-FD22-427B-A5DA-C1892B2A9A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0159" y="0"/>
            <a:ext cx="5271841" cy="6858000"/>
          </a:xfrm>
          <a:prstGeom prst="rect">
            <a:avLst/>
          </a:prstGeom>
        </p:spPr>
      </p:pic>
    </p:spTree>
    <p:extLst>
      <p:ext uri="{BB962C8B-B14F-4D97-AF65-F5344CB8AC3E}">
        <p14:creationId xmlns:p14="http://schemas.microsoft.com/office/powerpoint/2010/main" val="383174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8E6CF49-CF9E-47B8-873D-8BFECF3312B5}"/>
              </a:ext>
            </a:extLst>
          </p:cNvPr>
          <p:cNvSpPr>
            <a:spLocks noGrp="1"/>
          </p:cNvSpPr>
          <p:nvPr>
            <p:ph idx="1"/>
          </p:nvPr>
        </p:nvSpPr>
        <p:spPr>
          <a:xfrm>
            <a:off x="838200" y="277091"/>
            <a:ext cx="10515600" cy="5899872"/>
          </a:xfrm>
        </p:spPr>
        <p:txBody>
          <a:bodyPr>
            <a:normAutofit fontScale="85000" lnSpcReduction="20000"/>
          </a:bodyPr>
          <a:lstStyle/>
          <a:p>
            <a:pPr algn="l" fontAlgn="base"/>
            <a:r>
              <a:rPr lang="es-ES" b="0" i="0" dirty="0">
                <a:effectLst/>
              </a:rPr>
              <a:t>Aunque la identidad del cuidador no está verificada, posiblemente sea Johann </a:t>
            </a:r>
            <a:r>
              <a:rPr lang="es-ES" b="0" i="0" dirty="0" err="1">
                <a:effectLst/>
              </a:rPr>
              <a:t>Dorsch</a:t>
            </a:r>
            <a:r>
              <a:rPr lang="es-ES" b="0" i="0" dirty="0">
                <a:effectLst/>
              </a:rPr>
              <a:t>, un clérigo en Nuremberg. El ardor, el celo espiritual y la intensa determinación del clérigo se comunican a través del giro de la cabeza, los ojos fijos y fijos y los labios apretados y comprimidos.</a:t>
            </a:r>
          </a:p>
          <a:p>
            <a:pPr algn="l" fontAlgn="base"/>
            <a:r>
              <a:rPr lang="es-ES" b="0" i="0" dirty="0">
                <a:effectLst/>
              </a:rPr>
              <a:t>Con gran respeto por la realidad, Durero ha registrado cada detalle de la apariencia del hombre, independientemente de lo pequeño o sin importancia que pueda ser: las arrugas y líneas de la cara, los mechones individuales de cabello fino, la textura gruesa de la piel e incluso el reflejo de los cristales de las ventanas en el iris de los ojos. Esta incisiva claridad y precisión derivan en gran parte de la experiencia de Durero en las artes gráficas.</a:t>
            </a:r>
          </a:p>
          <a:p>
            <a:pPr algn="l" fontAlgn="base"/>
            <a:r>
              <a:rPr lang="es-ES" b="0" i="0" dirty="0">
                <a:effectLst/>
              </a:rPr>
              <a:t>El retrato es de mayor interés por haber sido pintado en pergamino en lugar de en madera, que seguía siendo el soporte más común. Experimentando con técnicas y materiales, Durero también usó seda y lino a veces. La piel animal le da a la superficie de pintura una calidad fina y suave y le da una riqueza asombrosa a los colores al óleo.</a:t>
            </a:r>
          </a:p>
          <a:p>
            <a:pPr algn="l" fontAlgn="base"/>
            <a:r>
              <a:rPr lang="es-ES" b="0" i="0" dirty="0">
                <a:effectLst/>
              </a:rPr>
              <a:t>Más información sobre esta pintura se puede encontrar en la publicación de la Galería </a:t>
            </a:r>
            <a:r>
              <a:rPr lang="es-ES" b="0" i="1" dirty="0">
                <a:effectLst/>
              </a:rPr>
              <a:t>Pinturas Alemanas de los Siglos XV al XVII, </a:t>
            </a:r>
            <a:r>
              <a:rPr lang="es-ES" b="0" i="0" dirty="0">
                <a:effectLst/>
              </a:rPr>
              <a:t>que está disponible en formato PDF gratuito:</a:t>
            </a:r>
          </a:p>
          <a:p>
            <a:pPr algn="l" fontAlgn="base"/>
            <a:r>
              <a:rPr lang="es-ES" b="0" i="0" u="sng" dirty="0">
                <a:solidFill>
                  <a:srgbClr val="767676"/>
                </a:solidFill>
                <a:effectLst/>
                <a:latin typeface="MalloryCompact"/>
                <a:hlinkClick r:id="rId2"/>
              </a:rPr>
              <a:t>https://www.nga.gov/content/dam/ngaweb/research/publications/pdfs/german-painting-fifteenth-through-seventeenth-centuries.pdf</a:t>
            </a:r>
            <a:endParaRPr lang="es-ES" b="0" i="0" u="sng" dirty="0">
              <a:solidFill>
                <a:srgbClr val="767676"/>
              </a:solidFill>
              <a:effectLst/>
              <a:latin typeface="MalloryCompact"/>
            </a:endParaRPr>
          </a:p>
          <a:p>
            <a:pPr algn="l" fontAlgn="base"/>
            <a:endParaRPr lang="es-ES" b="0" i="0" dirty="0">
              <a:solidFill>
                <a:srgbClr val="767676"/>
              </a:solidFill>
              <a:effectLst/>
              <a:latin typeface="MalloryCompact"/>
            </a:endParaRPr>
          </a:p>
          <a:p>
            <a:endParaRPr lang="es-ES" dirty="0"/>
          </a:p>
        </p:txBody>
      </p:sp>
    </p:spTree>
    <p:extLst>
      <p:ext uri="{BB962C8B-B14F-4D97-AF65-F5344CB8AC3E}">
        <p14:creationId xmlns:p14="http://schemas.microsoft.com/office/powerpoint/2010/main" val="3541259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dirty="0"/>
              <a:t>1516. Durero. Virgen del clavel. Alte Pinakothek, </a:t>
            </a:r>
            <a:r>
              <a:rPr lang="es-ES" sz="2800" dirty="0" err="1"/>
              <a:t>Munich</a:t>
            </a:r>
            <a:endParaRPr lang="es-ES" sz="2800" dirty="0"/>
          </a:p>
        </p:txBody>
      </p:sp>
      <p:pic>
        <p:nvPicPr>
          <p:cNvPr id="4" name="Imagen 3">
            <a:extLst>
              <a:ext uri="{FF2B5EF4-FFF2-40B4-BE49-F238E27FC236}">
                <a16:creationId xmlns:a16="http://schemas.microsoft.com/office/drawing/2014/main" id="{6B75BA4D-20CF-4F35-A1DE-BD3D8476D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516" y="0"/>
            <a:ext cx="5184484" cy="6858000"/>
          </a:xfrm>
          <a:prstGeom prst="rect">
            <a:avLst/>
          </a:prstGeom>
        </p:spPr>
      </p:pic>
    </p:spTree>
    <p:extLst>
      <p:ext uri="{BB962C8B-B14F-4D97-AF65-F5344CB8AC3E}">
        <p14:creationId xmlns:p14="http://schemas.microsoft.com/office/powerpoint/2010/main" val="32386956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57455" cy="5869420"/>
          </a:xfrm>
        </p:spPr>
        <p:txBody>
          <a:bodyPr anchor="t">
            <a:normAutofit/>
          </a:bodyPr>
          <a:lstStyle/>
          <a:p>
            <a:r>
              <a:rPr lang="en-US" sz="2800" dirty="0"/>
              <a:t>1516. </a:t>
            </a:r>
            <a:r>
              <a:rPr lang="en-US" sz="2800" dirty="0" err="1"/>
              <a:t>Durero</a:t>
            </a:r>
            <a:r>
              <a:rPr lang="en-US" sz="2800" dirty="0"/>
              <a:t>. Virgen. Metropolitan Museum of Art, New York.</a:t>
            </a:r>
            <a:endParaRPr lang="es-ES" sz="2800" dirty="0"/>
          </a:p>
        </p:txBody>
      </p:sp>
      <p:pic>
        <p:nvPicPr>
          <p:cNvPr id="4" name="Imagen 3">
            <a:extLst>
              <a:ext uri="{FF2B5EF4-FFF2-40B4-BE49-F238E27FC236}">
                <a16:creationId xmlns:a16="http://schemas.microsoft.com/office/drawing/2014/main" id="{E6E418B9-10F1-4EF8-89D8-27EAD1C87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3309" y="-8278"/>
            <a:ext cx="5458691" cy="6866278"/>
          </a:xfrm>
          <a:prstGeom prst="rect">
            <a:avLst/>
          </a:prstGeom>
        </p:spPr>
      </p:pic>
    </p:spTree>
    <p:extLst>
      <p:ext uri="{BB962C8B-B14F-4D97-AF65-F5344CB8AC3E}">
        <p14:creationId xmlns:p14="http://schemas.microsoft.com/office/powerpoint/2010/main" val="720648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589818" cy="5869420"/>
          </a:xfrm>
        </p:spPr>
        <p:txBody>
          <a:bodyPr anchor="t">
            <a:normAutofit/>
          </a:bodyPr>
          <a:lstStyle/>
          <a:p>
            <a:r>
              <a:rPr lang="es-ES" sz="2800" dirty="0"/>
              <a:t>1518. Durero. El suicidio de Lucrecia.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EF614B1F-DA74-41E4-895A-60A54F39E9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2773" y="0"/>
            <a:ext cx="2959227" cy="6858000"/>
          </a:xfrm>
          <a:prstGeom prst="rect">
            <a:avLst/>
          </a:prstGeom>
        </p:spPr>
      </p:pic>
    </p:spTree>
    <p:extLst>
      <p:ext uri="{BB962C8B-B14F-4D97-AF65-F5344CB8AC3E}">
        <p14:creationId xmlns:p14="http://schemas.microsoft.com/office/powerpoint/2010/main" val="860562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94218" cy="5869420"/>
          </a:xfrm>
        </p:spPr>
        <p:txBody>
          <a:bodyPr anchor="t">
            <a:normAutofit/>
          </a:bodyPr>
          <a:lstStyle/>
          <a:p>
            <a:r>
              <a:rPr lang="de-DE" sz="2800" dirty="0"/>
              <a:t>1518. Durero. Virgen orando. Staatliche Museen, Berlin.</a:t>
            </a:r>
            <a:endParaRPr lang="es-ES" sz="2800" dirty="0"/>
          </a:p>
        </p:txBody>
      </p:sp>
      <p:pic>
        <p:nvPicPr>
          <p:cNvPr id="4" name="Imagen 3">
            <a:extLst>
              <a:ext uri="{FF2B5EF4-FFF2-40B4-BE49-F238E27FC236}">
                <a16:creationId xmlns:a16="http://schemas.microsoft.com/office/drawing/2014/main" id="{228A2DD7-8462-4B6F-9CA0-986FE25F6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782" y="-20615"/>
            <a:ext cx="5694218" cy="6878615"/>
          </a:xfrm>
          <a:prstGeom prst="rect">
            <a:avLst/>
          </a:prstGeom>
        </p:spPr>
      </p:pic>
    </p:spTree>
    <p:extLst>
      <p:ext uri="{BB962C8B-B14F-4D97-AF65-F5344CB8AC3E}">
        <p14:creationId xmlns:p14="http://schemas.microsoft.com/office/powerpoint/2010/main" val="30981022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837" cy="5869420"/>
          </a:xfrm>
        </p:spPr>
        <p:txBody>
          <a:bodyPr anchor="t">
            <a:normAutofit/>
          </a:bodyPr>
          <a:lstStyle/>
          <a:p>
            <a:r>
              <a:rPr lang="es-ES" sz="2800" dirty="0"/>
              <a:t>1519. Durero. Retrato del emperador Maximiliano I. </a:t>
            </a:r>
            <a:r>
              <a:rPr lang="es-ES" sz="2800" dirty="0" err="1"/>
              <a:t>Germanisches</a:t>
            </a:r>
            <a:r>
              <a:rPr lang="es-ES" sz="2800" dirty="0"/>
              <a:t> </a:t>
            </a:r>
            <a:r>
              <a:rPr lang="es-ES" sz="2800" dirty="0" err="1"/>
              <a:t>Nationalmuseum</a:t>
            </a:r>
            <a:r>
              <a:rPr lang="es-ES" sz="2800" dirty="0"/>
              <a:t>, Nuremberg.</a:t>
            </a:r>
          </a:p>
        </p:txBody>
      </p:sp>
      <p:pic>
        <p:nvPicPr>
          <p:cNvPr id="4" name="Imagen 3">
            <a:extLst>
              <a:ext uri="{FF2B5EF4-FFF2-40B4-BE49-F238E27FC236}">
                <a16:creationId xmlns:a16="http://schemas.microsoft.com/office/drawing/2014/main" id="{48EA36C7-6C41-4303-B66F-23C4C13E59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1496" y="0"/>
            <a:ext cx="5360504" cy="6858000"/>
          </a:xfrm>
          <a:prstGeom prst="rect">
            <a:avLst/>
          </a:prstGeom>
        </p:spPr>
      </p:pic>
    </p:spTree>
    <p:extLst>
      <p:ext uri="{BB962C8B-B14F-4D97-AF65-F5344CB8AC3E}">
        <p14:creationId xmlns:p14="http://schemas.microsoft.com/office/powerpoint/2010/main" val="30008287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0582" cy="5869420"/>
          </a:xfrm>
        </p:spPr>
        <p:txBody>
          <a:bodyPr anchor="t">
            <a:normAutofit/>
          </a:bodyPr>
          <a:lstStyle/>
          <a:p>
            <a:r>
              <a:rPr lang="es-ES" sz="2800" dirty="0"/>
              <a:t>1519. Durero. Retrato del emperador Maximiliano I. Kunsthistorisches Museum, Viena.</a:t>
            </a:r>
          </a:p>
        </p:txBody>
      </p:sp>
      <p:pic>
        <p:nvPicPr>
          <p:cNvPr id="4" name="Imagen 3">
            <a:extLst>
              <a:ext uri="{FF2B5EF4-FFF2-40B4-BE49-F238E27FC236}">
                <a16:creationId xmlns:a16="http://schemas.microsoft.com/office/drawing/2014/main" id="{3FC7790F-DC59-4270-BF1B-90310D0E1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164" y="589"/>
            <a:ext cx="5444836" cy="6857411"/>
          </a:xfrm>
          <a:prstGeom prst="rect">
            <a:avLst/>
          </a:prstGeom>
        </p:spPr>
      </p:pic>
    </p:spTree>
    <p:extLst>
      <p:ext uri="{BB962C8B-B14F-4D97-AF65-F5344CB8AC3E}">
        <p14:creationId xmlns:p14="http://schemas.microsoft.com/office/powerpoint/2010/main" val="1005945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21927" cy="5869420"/>
          </a:xfrm>
        </p:spPr>
        <p:txBody>
          <a:bodyPr anchor="t">
            <a:normAutofit/>
          </a:bodyPr>
          <a:lstStyle/>
          <a:p>
            <a:r>
              <a:rPr lang="es-ES" sz="2800" dirty="0"/>
              <a:t>1519. Durero. Santa Ana y la Virgen. Metropolitan Museum of Art, New York.</a:t>
            </a:r>
          </a:p>
        </p:txBody>
      </p:sp>
      <p:pic>
        <p:nvPicPr>
          <p:cNvPr id="4" name="Imagen 3">
            <a:extLst>
              <a:ext uri="{FF2B5EF4-FFF2-40B4-BE49-F238E27FC236}">
                <a16:creationId xmlns:a16="http://schemas.microsoft.com/office/drawing/2014/main" id="{BCE61411-C87C-4279-B904-496D94FA8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073" y="-18716"/>
            <a:ext cx="5721927" cy="6876716"/>
          </a:xfrm>
          <a:prstGeom prst="rect">
            <a:avLst/>
          </a:prstGeom>
        </p:spPr>
      </p:pic>
    </p:spTree>
    <p:extLst>
      <p:ext uri="{BB962C8B-B14F-4D97-AF65-F5344CB8AC3E}">
        <p14:creationId xmlns:p14="http://schemas.microsoft.com/office/powerpoint/2010/main" val="16061251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1520. Durero. Cabeza de mujer. </a:t>
            </a:r>
            <a:r>
              <a:rPr lang="es-ES" sz="2800" dirty="0" err="1"/>
              <a:t>Bibliothèque</a:t>
            </a:r>
            <a:r>
              <a:rPr lang="es-ES" sz="2800" dirty="0"/>
              <a:t> </a:t>
            </a:r>
            <a:r>
              <a:rPr lang="es-ES" sz="2800" dirty="0" err="1"/>
              <a:t>Nationale</a:t>
            </a:r>
            <a:r>
              <a:rPr lang="es-ES" sz="2800" dirty="0"/>
              <a:t>, Paris.</a:t>
            </a:r>
          </a:p>
        </p:txBody>
      </p:sp>
      <p:pic>
        <p:nvPicPr>
          <p:cNvPr id="4" name="Imagen 3">
            <a:extLst>
              <a:ext uri="{FF2B5EF4-FFF2-40B4-BE49-F238E27FC236}">
                <a16:creationId xmlns:a16="http://schemas.microsoft.com/office/drawing/2014/main" id="{D0D7EBE9-ABE3-4CD6-8A5F-932C53426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035" y="0"/>
            <a:ext cx="5754965" cy="6858000"/>
          </a:xfrm>
          <a:prstGeom prst="rect">
            <a:avLst/>
          </a:prstGeom>
        </p:spPr>
      </p:pic>
    </p:spTree>
    <p:extLst>
      <p:ext uri="{BB962C8B-B14F-4D97-AF65-F5344CB8AC3E}">
        <p14:creationId xmlns:p14="http://schemas.microsoft.com/office/powerpoint/2010/main" val="7412004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a:bodyPr>
          <a:lstStyle/>
          <a:p>
            <a:r>
              <a:rPr lang="es-ES" sz="2800" dirty="0"/>
              <a:t>1520. Durero. Retrato de Jakob Fugger. </a:t>
            </a:r>
            <a:r>
              <a:rPr lang="es-ES" sz="2800" dirty="0" err="1"/>
              <a:t>Staatsgalerie</a:t>
            </a:r>
            <a:r>
              <a:rPr lang="es-ES" sz="2800" dirty="0"/>
              <a:t>, </a:t>
            </a:r>
            <a:r>
              <a:rPr lang="es-ES" sz="2800" dirty="0" err="1"/>
              <a:t>Augsburg</a:t>
            </a:r>
            <a:r>
              <a:rPr lang="es-ES" sz="2800" dirty="0"/>
              <a:t>.</a:t>
            </a:r>
          </a:p>
        </p:txBody>
      </p:sp>
      <p:pic>
        <p:nvPicPr>
          <p:cNvPr id="4" name="Imagen 3">
            <a:extLst>
              <a:ext uri="{FF2B5EF4-FFF2-40B4-BE49-F238E27FC236}">
                <a16:creationId xmlns:a16="http://schemas.microsoft.com/office/drawing/2014/main" id="{A2BD79AB-CFC8-491E-88B0-644FCCD48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0113" y="0"/>
            <a:ext cx="4791887" cy="6858000"/>
          </a:xfrm>
          <a:prstGeom prst="rect">
            <a:avLst/>
          </a:prstGeom>
        </p:spPr>
      </p:pic>
    </p:spTree>
    <p:extLst>
      <p:ext uri="{BB962C8B-B14F-4D97-AF65-F5344CB8AC3E}">
        <p14:creationId xmlns:p14="http://schemas.microsoft.com/office/powerpoint/2010/main" val="28085945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5818" cy="5869420"/>
          </a:xfrm>
        </p:spPr>
        <p:txBody>
          <a:bodyPr anchor="t">
            <a:normAutofit/>
          </a:bodyPr>
          <a:lstStyle/>
          <a:p>
            <a:r>
              <a:rPr lang="es-ES" sz="2800" dirty="0"/>
              <a:t>1521. Durero. Grabado. San Cristóbal.</a:t>
            </a:r>
          </a:p>
        </p:txBody>
      </p:sp>
      <p:pic>
        <p:nvPicPr>
          <p:cNvPr id="4" name="Imagen 3">
            <a:extLst>
              <a:ext uri="{FF2B5EF4-FFF2-40B4-BE49-F238E27FC236}">
                <a16:creationId xmlns:a16="http://schemas.microsoft.com/office/drawing/2014/main" id="{4C4DE2DC-860C-4F88-8728-7DF418484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109" y="8910"/>
            <a:ext cx="4391891" cy="6849090"/>
          </a:xfrm>
          <a:prstGeom prst="rect">
            <a:avLst/>
          </a:prstGeom>
        </p:spPr>
      </p:pic>
    </p:spTree>
    <p:extLst>
      <p:ext uri="{BB962C8B-B14F-4D97-AF65-F5344CB8AC3E}">
        <p14:creationId xmlns:p14="http://schemas.microsoft.com/office/powerpoint/2010/main" val="27831719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9455" cy="5869420"/>
          </a:xfrm>
        </p:spPr>
        <p:txBody>
          <a:bodyPr anchor="t">
            <a:normAutofit/>
          </a:bodyPr>
          <a:lstStyle/>
          <a:p>
            <a:r>
              <a:rPr lang="es-ES" sz="2800" dirty="0"/>
              <a:t>1521. Durero. Retrato de Bernhard von </a:t>
            </a:r>
            <a:r>
              <a:rPr lang="es-ES" sz="2800" dirty="0" err="1"/>
              <a:t>Reesen</a:t>
            </a:r>
            <a:r>
              <a:rPr lang="es-ES" sz="2800" dirty="0"/>
              <a:t>. Gemäldegalerie, </a:t>
            </a:r>
            <a:r>
              <a:rPr lang="es-ES" sz="2800" dirty="0" err="1"/>
              <a:t>Dresden</a:t>
            </a:r>
            <a:r>
              <a:rPr lang="es-ES" sz="2800" dirty="0"/>
              <a:t>.</a:t>
            </a:r>
          </a:p>
        </p:txBody>
      </p:sp>
      <p:pic>
        <p:nvPicPr>
          <p:cNvPr id="4" name="Imagen 3">
            <a:extLst>
              <a:ext uri="{FF2B5EF4-FFF2-40B4-BE49-F238E27FC236}">
                <a16:creationId xmlns:a16="http://schemas.microsoft.com/office/drawing/2014/main" id="{18FFF049-1776-4145-955C-A52F90AD6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051" y="0"/>
            <a:ext cx="4725949" cy="6826371"/>
          </a:xfrm>
          <a:prstGeom prst="rect">
            <a:avLst/>
          </a:prstGeom>
        </p:spPr>
      </p:pic>
    </p:spTree>
    <p:extLst>
      <p:ext uri="{BB962C8B-B14F-4D97-AF65-F5344CB8AC3E}">
        <p14:creationId xmlns:p14="http://schemas.microsoft.com/office/powerpoint/2010/main" val="42101150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fr-FR" sz="2800" dirty="0"/>
              <a:t>1521. </a:t>
            </a:r>
            <a:r>
              <a:rPr lang="fr-FR" sz="2800" dirty="0" err="1"/>
              <a:t>Durero</a:t>
            </a:r>
            <a:r>
              <a:rPr lang="fr-FR" sz="2800" dirty="0"/>
              <a:t>. </a:t>
            </a:r>
            <a:r>
              <a:rPr lang="fr-FR" sz="2800" dirty="0" err="1"/>
              <a:t>Retrato</a:t>
            </a:r>
            <a:r>
              <a:rPr lang="fr-FR" sz="2800" dirty="0"/>
              <a:t> de hombre. Musée du Louvre, Paris</a:t>
            </a:r>
            <a:endParaRPr lang="es-ES" sz="2800" dirty="0"/>
          </a:p>
        </p:txBody>
      </p:sp>
      <p:pic>
        <p:nvPicPr>
          <p:cNvPr id="4" name="Imagen 3">
            <a:extLst>
              <a:ext uri="{FF2B5EF4-FFF2-40B4-BE49-F238E27FC236}">
                <a16:creationId xmlns:a16="http://schemas.microsoft.com/office/drawing/2014/main" id="{D0581014-D5D2-40A4-B1AD-F114635A2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031" y="0"/>
            <a:ext cx="5155969" cy="6858000"/>
          </a:xfrm>
          <a:prstGeom prst="rect">
            <a:avLst/>
          </a:prstGeom>
        </p:spPr>
      </p:pic>
    </p:spTree>
    <p:extLst>
      <p:ext uri="{BB962C8B-B14F-4D97-AF65-F5344CB8AC3E}">
        <p14:creationId xmlns:p14="http://schemas.microsoft.com/office/powerpoint/2010/main" val="1072636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r>
              <a:rPr lang="es-ES" sz="2800" dirty="0"/>
              <a:t>1521. Durero. Retrato de hombre. Museo del Prado.</a:t>
            </a:r>
          </a:p>
        </p:txBody>
      </p:sp>
      <p:pic>
        <p:nvPicPr>
          <p:cNvPr id="4" name="Imagen 3">
            <a:extLst>
              <a:ext uri="{FF2B5EF4-FFF2-40B4-BE49-F238E27FC236}">
                <a16:creationId xmlns:a16="http://schemas.microsoft.com/office/drawing/2014/main" id="{64AC01AF-CCFA-4190-B4D9-833E6E4FC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381" y="0"/>
            <a:ext cx="4950619" cy="6858000"/>
          </a:xfrm>
          <a:prstGeom prst="rect">
            <a:avLst/>
          </a:prstGeom>
        </p:spPr>
      </p:pic>
    </p:spTree>
    <p:extLst>
      <p:ext uri="{BB962C8B-B14F-4D97-AF65-F5344CB8AC3E}">
        <p14:creationId xmlns:p14="http://schemas.microsoft.com/office/powerpoint/2010/main" val="28910754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47907D-7626-4835-AFA0-B12E76508C33}"/>
              </a:ext>
            </a:extLst>
          </p:cNvPr>
          <p:cNvSpPr>
            <a:spLocks noGrp="1"/>
          </p:cNvSpPr>
          <p:nvPr>
            <p:ph idx="1"/>
          </p:nvPr>
        </p:nvSpPr>
        <p:spPr>
          <a:xfrm>
            <a:off x="568036" y="166254"/>
            <a:ext cx="11222182" cy="6594763"/>
          </a:xfrm>
        </p:spPr>
        <p:txBody>
          <a:bodyPr>
            <a:normAutofit fontScale="55000" lnSpcReduction="20000"/>
          </a:bodyPr>
          <a:lstStyle/>
          <a:p>
            <a:pPr algn="l" fontAlgn="base"/>
            <a:r>
              <a:rPr lang="es-ES" sz="2900" b="0" i="1" dirty="0">
                <a:effectLst/>
              </a:rPr>
              <a:t>Retrato de hombre</a:t>
            </a:r>
          </a:p>
          <a:p>
            <a:pPr algn="l" fontAlgn="base"/>
            <a:r>
              <a:rPr lang="es-ES" sz="2900" b="0" i="0" dirty="0">
                <a:effectLst/>
              </a:rPr>
              <a:t>1521. Óleo sobre tabla, 50 x 36 cm. </a:t>
            </a:r>
            <a:r>
              <a:rPr lang="es-ES" sz="2900" b="0" i="0" u="none" strike="noStrike" dirty="0">
                <a:effectLst/>
                <a:hlinkClick r:id="rId2">
                  <a:extLst>
                    <a:ext uri="{A12FA001-AC4F-418D-AE19-62706E023703}">
                      <ahyp:hlinkClr xmlns:ahyp="http://schemas.microsoft.com/office/drawing/2018/hyperlinkcolor" val="tx"/>
                    </a:ext>
                  </a:extLst>
                </a:hlinkClick>
              </a:rPr>
              <a:t>Sala 055B</a:t>
            </a:r>
            <a:r>
              <a:rPr lang="es-ES" sz="2900" b="0" i="0" dirty="0">
                <a:effectLst/>
              </a:rPr>
              <a:t>Este retrato, una de las grandes creaciones de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muestra a un personaje desconocido de tres cuartos y ocupando gran parte del lienzo.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lo sitúa ante un fondo oscuro en el que se aprecian algunos tonos azules. La luz, que entra por la izquierda, hace destacar los rasgos del rostro y de las manos, y proyecta la sombra del retratado en el fondo, a la derecha, donde se encuentran la fecha y el monograma del pintor. El sombrero, de grandes proporciones, resalta el rostro del modelo, de intensa mirada y carácter enérgico. Un segundo foco de atención lo constituyen las manos, y sobre todo el papel que sostiene enrollado en la izquierda, sin duda explicativo de su circunstancia social.</a:t>
            </a:r>
          </a:p>
          <a:p>
            <a:pPr algn="l" fontAlgn="base"/>
            <a:r>
              <a:rPr lang="es-ES" sz="2900" b="0" i="0" dirty="0">
                <a:effectLst/>
              </a:rPr>
              <a:t>La fecha inscrita en la zona inferior derecha, con la última cifra de difícil lectura, corresponde en cualquier caso a la última etapa del pintor. Aunque muchos autores prefieren leer 1524, la tipología del lienzo y la forma en que está trabajada su superficie apuntan a los retratos que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hizo en los </a:t>
            </a:r>
            <a:r>
              <a:rPr lang="es-ES" sz="2900" b="0" i="0" u="none" strike="noStrike" dirty="0">
                <a:effectLst/>
                <a:hlinkClick r:id="rId4">
                  <a:extLst>
                    <a:ext uri="{A12FA001-AC4F-418D-AE19-62706E023703}">
                      <ahyp:hlinkClr xmlns:ahyp="http://schemas.microsoft.com/office/drawing/2018/hyperlinkcolor" val="tx"/>
                    </a:ext>
                  </a:extLst>
                </a:hlinkClick>
              </a:rPr>
              <a:t>Países Bajos</a:t>
            </a:r>
            <a:r>
              <a:rPr lang="es-ES" sz="2900" b="0" i="0" dirty="0">
                <a:effectLst/>
              </a:rPr>
              <a:t> hasta mayo de 1521 o a los que ejecutó ese mismo año al volver a </a:t>
            </a:r>
            <a:r>
              <a:rPr lang="es-ES" sz="2900" b="0" i="0" u="none" strike="noStrike" dirty="0">
                <a:effectLst/>
                <a:hlinkClick r:id="rId5">
                  <a:extLst>
                    <a:ext uri="{A12FA001-AC4F-418D-AE19-62706E023703}">
                      <ahyp:hlinkClr xmlns:ahyp="http://schemas.microsoft.com/office/drawing/2018/hyperlinkcolor" val="tx"/>
                    </a:ext>
                  </a:extLst>
                </a:hlinkClick>
              </a:rPr>
              <a:t>Núremberg</a:t>
            </a:r>
            <a:r>
              <a:rPr lang="es-ES" sz="2900" b="0" i="0" dirty="0">
                <a:effectLst/>
              </a:rPr>
              <a:t>. Esta tipología, de medio cuerpo y con la cara y las manos como principal foco de atención, fue la empleada por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en sus primeros retratos y la abandonó a partir de 1500. Después, sólo la retomó en casos excepcionales, como en el </a:t>
            </a:r>
            <a:r>
              <a:rPr lang="es-ES" sz="2900" b="0" i="1" dirty="0">
                <a:effectLst/>
              </a:rPr>
              <a:t>Retrato del emperador Maximiliano</a:t>
            </a:r>
            <a:r>
              <a:rPr lang="es-ES" sz="2900" b="0" i="0" dirty="0">
                <a:effectLst/>
              </a:rPr>
              <a:t> de 1519 (</a:t>
            </a:r>
            <a:r>
              <a:rPr lang="es-ES" sz="2900" b="0" i="0" u="none" strike="noStrike" dirty="0">
                <a:effectLst/>
                <a:hlinkClick r:id="rId6">
                  <a:extLst>
                    <a:ext uri="{A12FA001-AC4F-418D-AE19-62706E023703}">
                      <ahyp:hlinkClr xmlns:ahyp="http://schemas.microsoft.com/office/drawing/2018/hyperlinkcolor" val="tx"/>
                    </a:ext>
                  </a:extLst>
                </a:hlinkClick>
              </a:rPr>
              <a:t>Viena</a:t>
            </a:r>
            <a:r>
              <a:rPr lang="es-ES" sz="2900" b="0" i="0" dirty="0">
                <a:effectLst/>
              </a:rPr>
              <a:t>, </a:t>
            </a:r>
            <a:r>
              <a:rPr lang="es-ES" sz="2900" b="0" i="0" u="none" strike="noStrike" dirty="0">
                <a:effectLst/>
                <a:hlinkClick r:id="rId7">
                  <a:extLst>
                    <a:ext uri="{A12FA001-AC4F-418D-AE19-62706E023703}">
                      <ahyp:hlinkClr xmlns:ahyp="http://schemas.microsoft.com/office/drawing/2018/hyperlinkcolor" val="tx"/>
                    </a:ext>
                  </a:extLst>
                </a:hlinkClick>
              </a:rPr>
              <a:t>Kunsthistorisches</a:t>
            </a:r>
            <a:r>
              <a:rPr lang="es-ES" sz="2900" b="0" i="0" dirty="0">
                <a:effectLst/>
              </a:rPr>
              <a:t>) y en los que realizó durante su viaje a </a:t>
            </a:r>
            <a:r>
              <a:rPr lang="es-ES" sz="2900" b="0" i="0" u="none" strike="noStrike" dirty="0">
                <a:effectLst/>
                <a:hlinkClick r:id="rId8">
                  <a:extLst>
                    <a:ext uri="{A12FA001-AC4F-418D-AE19-62706E023703}">
                      <ahyp:hlinkClr xmlns:ahyp="http://schemas.microsoft.com/office/drawing/2018/hyperlinkcolor" val="tx"/>
                    </a:ext>
                  </a:extLst>
                </a:hlinkClick>
              </a:rPr>
              <a:t>Flandes</a:t>
            </a:r>
            <a:r>
              <a:rPr lang="es-ES" sz="2900" b="0" i="0" dirty="0">
                <a:effectLst/>
              </a:rPr>
              <a:t> en 1520-21, por ser muy común entre los pintores flamencos. A partir de 1522 sólo realizó retratos de busto, por lo que, de haber pintado este retrato en 1524 se trataría de una excepción. Asimismo lo sería el modo en que trabajó la superficie, muy cuidada y con un gran interés por traducir las calidades de las cosas, al modo de los pintores flamencos y en competencia con ellos -especialmente con </a:t>
            </a:r>
            <a:r>
              <a:rPr lang="es-ES" sz="2900" b="0" i="0" dirty="0" err="1">
                <a:effectLst/>
              </a:rPr>
              <a:t>Quintin</a:t>
            </a:r>
            <a:r>
              <a:rPr lang="es-ES" sz="2900" b="0" i="0" dirty="0">
                <a:effectLst/>
              </a:rPr>
              <a:t> </a:t>
            </a:r>
            <a:r>
              <a:rPr lang="es-ES" sz="2900" b="0" i="0" dirty="0" err="1">
                <a:effectLst/>
              </a:rPr>
              <a:t>Massys</a:t>
            </a:r>
            <a:r>
              <a:rPr lang="es-ES" sz="2900" b="0" i="0" dirty="0">
                <a:effectLst/>
              </a:rPr>
              <a:t>-, tal y como hizo durante su estancia en los </a:t>
            </a:r>
            <a:r>
              <a:rPr lang="es-ES" sz="2900" b="0" i="0" u="none" strike="noStrike" dirty="0">
                <a:effectLst/>
                <a:hlinkClick r:id="rId4">
                  <a:extLst>
                    <a:ext uri="{A12FA001-AC4F-418D-AE19-62706E023703}">
                      <ahyp:hlinkClr xmlns:ahyp="http://schemas.microsoft.com/office/drawing/2018/hyperlinkcolor" val="tx"/>
                    </a:ext>
                  </a:extLst>
                </a:hlinkClick>
              </a:rPr>
              <a:t>Países Bajos</a:t>
            </a:r>
            <a:r>
              <a:rPr lang="es-ES" sz="2900" b="0" i="0" dirty="0">
                <a:effectLst/>
              </a:rPr>
              <a:t>. Resulta lógico suponer que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ejecutó este cuadro en 1521, en </a:t>
            </a:r>
            <a:r>
              <a:rPr lang="es-ES" sz="2900" b="0" i="0" u="none" strike="noStrike" dirty="0">
                <a:effectLst/>
                <a:hlinkClick r:id="rId8">
                  <a:extLst>
                    <a:ext uri="{A12FA001-AC4F-418D-AE19-62706E023703}">
                      <ahyp:hlinkClr xmlns:ahyp="http://schemas.microsoft.com/office/drawing/2018/hyperlinkcolor" val="tx"/>
                    </a:ext>
                  </a:extLst>
                </a:hlinkClick>
              </a:rPr>
              <a:t>Flandes</a:t>
            </a:r>
            <a:r>
              <a:rPr lang="es-ES" sz="2900" b="0" i="0" dirty="0">
                <a:effectLst/>
              </a:rPr>
              <a:t> o ya en </a:t>
            </a:r>
            <a:r>
              <a:rPr lang="es-ES" sz="2900" b="0" i="0" u="none" strike="noStrike" dirty="0">
                <a:effectLst/>
                <a:hlinkClick r:id="rId5">
                  <a:extLst>
                    <a:ext uri="{A12FA001-AC4F-418D-AE19-62706E023703}">
                      <ahyp:hlinkClr xmlns:ahyp="http://schemas.microsoft.com/office/drawing/2018/hyperlinkcolor" val="tx"/>
                    </a:ext>
                  </a:extLst>
                </a:hlinkClick>
              </a:rPr>
              <a:t>Núremberg</a:t>
            </a:r>
            <a:r>
              <a:rPr lang="es-ES" sz="2900" b="0" i="0" dirty="0">
                <a:effectLst/>
              </a:rPr>
              <a:t>, como podría sugerir la rica indumentaria del efigiado, más propia de </a:t>
            </a:r>
            <a:r>
              <a:rPr lang="es-ES" sz="2900" b="0" i="0" u="none" strike="noStrike" dirty="0">
                <a:effectLst/>
                <a:hlinkClick r:id="rId9">
                  <a:extLst>
                    <a:ext uri="{A12FA001-AC4F-418D-AE19-62706E023703}">
                      <ahyp:hlinkClr xmlns:ahyp="http://schemas.microsoft.com/office/drawing/2018/hyperlinkcolor" val="tx"/>
                    </a:ext>
                  </a:extLst>
                </a:hlinkClick>
              </a:rPr>
              <a:t>Alemania</a:t>
            </a:r>
            <a:r>
              <a:rPr lang="es-ES" sz="2900" b="0" i="0" dirty="0">
                <a:effectLst/>
              </a:rPr>
              <a:t>. Algunos autores han identificado al personaje con el concejal de Núremberg Hans Imhoff el Viejo -muerto en 1522-, con el tesorero </a:t>
            </a:r>
            <a:r>
              <a:rPr lang="es-ES" sz="2900" b="0" i="0" dirty="0" err="1">
                <a:effectLst/>
              </a:rPr>
              <a:t>Lorez</a:t>
            </a:r>
            <a:r>
              <a:rPr lang="es-ES" sz="2900" b="0" i="0" dirty="0">
                <a:effectLst/>
              </a:rPr>
              <a:t> </a:t>
            </a:r>
            <a:r>
              <a:rPr lang="es-ES" sz="2900" b="0" i="0" dirty="0" err="1">
                <a:effectLst/>
              </a:rPr>
              <a:t>Sterk</a:t>
            </a:r>
            <a:r>
              <a:rPr lang="es-ES" sz="2900" b="0" i="0" dirty="0">
                <a:effectLst/>
              </a:rPr>
              <a:t> -de quien hay un retrato en el </a:t>
            </a:r>
            <a:r>
              <a:rPr lang="es-ES" sz="2900" b="0" i="0" u="none" strike="noStrike" dirty="0">
                <a:effectLst/>
                <a:hlinkClick r:id="rId10">
                  <a:extLst>
                    <a:ext uri="{A12FA001-AC4F-418D-AE19-62706E023703}">
                      <ahyp:hlinkClr xmlns:ahyp="http://schemas.microsoft.com/office/drawing/2018/hyperlinkcolor" val="tx"/>
                    </a:ext>
                  </a:extLst>
                </a:hlinkClick>
              </a:rPr>
              <a:t>Isabella Stewart Gardner Museum</a:t>
            </a:r>
            <a:r>
              <a:rPr lang="es-ES" sz="2900" b="0" i="0" dirty="0">
                <a:effectLst/>
              </a:rPr>
              <a:t> de </a:t>
            </a:r>
            <a:r>
              <a:rPr lang="es-ES" sz="2900" b="0" i="0" u="none" strike="noStrike" dirty="0">
                <a:effectLst/>
                <a:hlinkClick r:id="rId11">
                  <a:extLst>
                    <a:ext uri="{A12FA001-AC4F-418D-AE19-62706E023703}">
                      <ahyp:hlinkClr xmlns:ahyp="http://schemas.microsoft.com/office/drawing/2018/hyperlinkcolor" val="tx"/>
                    </a:ext>
                  </a:extLst>
                </a:hlinkClick>
              </a:rPr>
              <a:t>Boston</a:t>
            </a:r>
            <a:r>
              <a:rPr lang="es-ES" sz="2900" b="0" i="0" dirty="0">
                <a:effectLst/>
              </a:rPr>
              <a:t>- o con </a:t>
            </a:r>
            <a:r>
              <a:rPr lang="es-ES" sz="2900" b="0" i="0" dirty="0" err="1">
                <a:effectLst/>
              </a:rPr>
              <a:t>Jobst</a:t>
            </a:r>
            <a:r>
              <a:rPr lang="es-ES" sz="2900" b="0" i="0" dirty="0">
                <a:effectLst/>
              </a:rPr>
              <a:t> </a:t>
            </a:r>
            <a:r>
              <a:rPr lang="es-ES" sz="2900" b="0" i="0" dirty="0" err="1">
                <a:effectLst/>
              </a:rPr>
              <a:t>Plankfelt</a:t>
            </a:r>
            <a:r>
              <a:rPr lang="es-ES" sz="2900" b="0" i="0" dirty="0">
                <a:effectLst/>
              </a:rPr>
              <a:t>, su casero en </a:t>
            </a:r>
            <a:r>
              <a:rPr lang="es-ES" sz="2900" b="0" i="0" u="none" strike="noStrike" dirty="0">
                <a:effectLst/>
                <a:hlinkClick r:id="rId12">
                  <a:extLst>
                    <a:ext uri="{A12FA001-AC4F-418D-AE19-62706E023703}">
                      <ahyp:hlinkClr xmlns:ahyp="http://schemas.microsoft.com/office/drawing/2018/hyperlinkcolor" val="tx"/>
                    </a:ext>
                  </a:extLst>
                </a:hlinkClick>
              </a:rPr>
              <a:t>Amberes</a:t>
            </a:r>
            <a:r>
              <a:rPr lang="es-ES" sz="2900" b="0" i="0" dirty="0">
                <a:effectLst/>
              </a:rPr>
              <a:t>. Pero no hay fundamento para estas identificaciones, aunque haya constancia de que a todos los retrató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a:t>
            </a:r>
          </a:p>
          <a:p>
            <a:pPr algn="l" fontAlgn="base"/>
            <a:r>
              <a:rPr lang="es-ES" sz="2900" b="0" i="0" dirty="0">
                <a:effectLst/>
              </a:rPr>
              <a:t>La obra se asocia habitualmente con un retrato de </a:t>
            </a:r>
            <a:r>
              <a:rPr lang="es-ES" sz="2900" b="0" i="0" u="none" strike="noStrike" dirty="0">
                <a:effectLst/>
                <a:hlinkClick r:id="rId3">
                  <a:extLst>
                    <a:ext uri="{A12FA001-AC4F-418D-AE19-62706E023703}">
                      <ahyp:hlinkClr xmlns:ahyp="http://schemas.microsoft.com/office/drawing/2018/hyperlinkcolor" val="tx"/>
                    </a:ext>
                  </a:extLst>
                </a:hlinkClick>
              </a:rPr>
              <a:t>Durero</a:t>
            </a:r>
            <a:r>
              <a:rPr lang="es-ES" sz="2900" b="0" i="0" dirty="0">
                <a:effectLst/>
              </a:rPr>
              <a:t> que estaba en la colección de </a:t>
            </a:r>
            <a:r>
              <a:rPr lang="es-ES" sz="2900" b="0" i="0" u="none" strike="noStrike" dirty="0">
                <a:effectLst/>
                <a:hlinkClick r:id="rId13">
                  <a:extLst>
                    <a:ext uri="{A12FA001-AC4F-418D-AE19-62706E023703}">
                      <ahyp:hlinkClr xmlns:ahyp="http://schemas.microsoft.com/office/drawing/2018/hyperlinkcolor" val="tx"/>
                    </a:ext>
                  </a:extLst>
                </a:hlinkClick>
              </a:rPr>
              <a:t>Carlos I de Inglaterra</a:t>
            </a:r>
            <a:r>
              <a:rPr lang="es-ES" sz="2900" b="0" i="0" dirty="0">
                <a:effectLst/>
              </a:rPr>
              <a:t> junto al autorretrato del pintor de 1498 (</a:t>
            </a:r>
            <a:r>
              <a:rPr lang="es-ES" sz="2900" b="0" i="0" u="none" strike="noStrike" dirty="0">
                <a:effectLst/>
                <a:hlinkClick r:id="rId14">
                  <a:extLst>
                    <a:ext uri="{A12FA001-AC4F-418D-AE19-62706E023703}">
                      <ahyp:hlinkClr xmlns:ahyp="http://schemas.microsoft.com/office/drawing/2018/hyperlinkcolor" val="tx"/>
                    </a:ext>
                  </a:extLst>
                </a:hlinkClick>
              </a:rPr>
              <a:t>Museo del Prado</a:t>
            </a:r>
            <a:r>
              <a:rPr lang="es-ES" sz="2900" b="0" i="0" dirty="0">
                <a:effectLst/>
              </a:rPr>
              <a:t>, </a:t>
            </a:r>
            <a:r>
              <a:rPr lang="es-ES" sz="2900" b="0" i="0" u="none" strike="noStrike" dirty="0">
                <a:effectLst/>
                <a:hlinkClick r:id="rId15">
                  <a:extLst>
                    <a:ext uri="{A12FA001-AC4F-418D-AE19-62706E023703}">
                      <ahyp:hlinkClr xmlns:ahyp="http://schemas.microsoft.com/office/drawing/2018/hyperlinkcolor" val="tx"/>
                    </a:ext>
                  </a:extLst>
                </a:hlinkClick>
              </a:rPr>
              <a:t>P2179</a:t>
            </a:r>
            <a:r>
              <a:rPr lang="es-ES" sz="2900" b="0" i="0" dirty="0">
                <a:effectLst/>
              </a:rPr>
              <a:t>), regalos ambos de la ciudad de </a:t>
            </a:r>
            <a:r>
              <a:rPr lang="es-ES" sz="2900" b="0" i="0" u="none" strike="noStrike" dirty="0">
                <a:effectLst/>
                <a:hlinkClick r:id="rId5">
                  <a:extLst>
                    <a:ext uri="{A12FA001-AC4F-418D-AE19-62706E023703}">
                      <ahyp:hlinkClr xmlns:ahyp="http://schemas.microsoft.com/office/drawing/2018/hyperlinkcolor" val="tx"/>
                    </a:ext>
                  </a:extLst>
                </a:hlinkClick>
              </a:rPr>
              <a:t>Núremberg</a:t>
            </a:r>
            <a:r>
              <a:rPr lang="es-ES" sz="2900" b="0" i="0" dirty="0">
                <a:effectLst/>
              </a:rPr>
              <a:t> al monarca inglés en 1636. No obstante, las noticias que se tienen de esas obras hasta su llegada a España se refieren al autorretrato y a un retrato del padre del pintor, supuestamente el de 1497, del que existe una réplica en la </a:t>
            </a:r>
            <a:r>
              <a:rPr lang="es-ES" sz="2900" b="0" i="0" u="none" strike="noStrike" dirty="0">
                <a:effectLst/>
                <a:hlinkClick r:id="rId16">
                  <a:extLst>
                    <a:ext uri="{A12FA001-AC4F-418D-AE19-62706E023703}">
                      <ahyp:hlinkClr xmlns:ahyp="http://schemas.microsoft.com/office/drawing/2018/hyperlinkcolor" val="tx"/>
                    </a:ext>
                  </a:extLst>
                </a:hlinkClick>
              </a:rPr>
              <a:t>National Gallery de Londres</a:t>
            </a:r>
            <a:r>
              <a:rPr lang="es-ES" sz="2900" b="0" i="0" dirty="0">
                <a:effectLst/>
              </a:rPr>
              <a:t>. Así se registra en la documentación que recoge su compra en la almoneda de </a:t>
            </a:r>
            <a:r>
              <a:rPr lang="es-ES" sz="2900" b="0" i="0" u="none" strike="noStrike" dirty="0">
                <a:effectLst/>
                <a:hlinkClick r:id="rId13">
                  <a:extLst>
                    <a:ext uri="{A12FA001-AC4F-418D-AE19-62706E023703}">
                      <ahyp:hlinkClr xmlns:ahyp="http://schemas.microsoft.com/office/drawing/2018/hyperlinkcolor" val="tx"/>
                    </a:ext>
                  </a:extLst>
                </a:hlinkClick>
              </a:rPr>
              <a:t>Carlos I</a:t>
            </a:r>
            <a:r>
              <a:rPr lang="es-ES" sz="2900" b="0" i="0" dirty="0">
                <a:effectLst/>
              </a:rPr>
              <a:t> por el político </a:t>
            </a:r>
            <a:r>
              <a:rPr lang="es-ES" sz="2900" b="0" i="0" u="none" strike="noStrike" dirty="0">
                <a:effectLst/>
                <a:hlinkClick r:id="rId17">
                  <a:extLst>
                    <a:ext uri="{A12FA001-AC4F-418D-AE19-62706E023703}">
                      <ahyp:hlinkClr xmlns:ahyp="http://schemas.microsoft.com/office/drawing/2018/hyperlinkcolor" val="tx"/>
                    </a:ext>
                  </a:extLst>
                </a:hlinkClick>
              </a:rPr>
              <a:t>Luis de Haro</a:t>
            </a:r>
            <a:r>
              <a:rPr lang="es-ES" sz="2900" b="0" i="0" dirty="0">
                <a:effectLst/>
              </a:rPr>
              <a:t>, quien los regaló a </a:t>
            </a:r>
            <a:r>
              <a:rPr lang="es-ES" sz="2900" b="0" i="0" u="none" strike="noStrike" dirty="0">
                <a:effectLst/>
                <a:hlinkClick r:id="rId18">
                  <a:extLst>
                    <a:ext uri="{A12FA001-AC4F-418D-AE19-62706E023703}">
                      <ahyp:hlinkClr xmlns:ahyp="http://schemas.microsoft.com/office/drawing/2018/hyperlinkcolor" val="tx"/>
                    </a:ext>
                  </a:extLst>
                </a:hlinkClick>
              </a:rPr>
              <a:t>Felipe IV</a:t>
            </a:r>
            <a:r>
              <a:rPr lang="es-ES" sz="2900" b="0" i="0" dirty="0">
                <a:effectLst/>
              </a:rPr>
              <a:t> en 1654. Tras ingresar en la Colección Real española, las primeras referencias claras a este retrato se encuentran en el inventario de </a:t>
            </a:r>
            <a:r>
              <a:rPr lang="es-ES" sz="2900" b="0" i="0" u="none" strike="noStrike" dirty="0">
                <a:effectLst/>
                <a:hlinkClick r:id="rId19">
                  <a:extLst>
                    <a:ext uri="{A12FA001-AC4F-418D-AE19-62706E023703}">
                      <ahyp:hlinkClr xmlns:ahyp="http://schemas.microsoft.com/office/drawing/2018/hyperlinkcolor" val="tx"/>
                    </a:ext>
                  </a:extLst>
                </a:hlinkClick>
              </a:rPr>
              <a:t>Carlos III</a:t>
            </a:r>
            <a:r>
              <a:rPr lang="es-ES" sz="2900" b="0" i="0" dirty="0">
                <a:effectLst/>
              </a:rPr>
              <a:t> (1789-90), donde se registra entre las obras colgadas en el </a:t>
            </a:r>
            <a:r>
              <a:rPr lang="es-ES" sz="2900" b="0" i="0" u="none" strike="noStrike" dirty="0">
                <a:effectLst/>
                <a:hlinkClick r:id="rId20">
                  <a:extLst>
                    <a:ext uri="{A12FA001-AC4F-418D-AE19-62706E023703}">
                      <ahyp:hlinkClr xmlns:ahyp="http://schemas.microsoft.com/office/drawing/2018/hyperlinkcolor" val="tx"/>
                    </a:ext>
                  </a:extLst>
                </a:hlinkClick>
              </a:rPr>
              <a:t>Palacio Real de Madrid</a:t>
            </a:r>
            <a:r>
              <a:rPr lang="es-ES" sz="2900" b="0" i="0" dirty="0">
                <a:effectLst/>
              </a:rPr>
              <a:t>, desde donde ingresó en el </a:t>
            </a:r>
            <a:r>
              <a:rPr lang="es-ES" sz="2900" b="0" i="0" u="none" strike="noStrike" dirty="0">
                <a:effectLst/>
                <a:hlinkClick r:id="rId14">
                  <a:extLst>
                    <a:ext uri="{A12FA001-AC4F-418D-AE19-62706E023703}">
                      <ahyp:hlinkClr xmlns:ahyp="http://schemas.microsoft.com/office/drawing/2018/hyperlinkcolor" val="tx"/>
                    </a:ext>
                  </a:extLst>
                </a:hlinkClick>
              </a:rPr>
              <a:t>Museo del Prado</a:t>
            </a:r>
            <a:r>
              <a:rPr lang="es-ES" sz="2900" b="0" i="0" dirty="0">
                <a:effectLst/>
              </a:rPr>
              <a:t> en 1827 (Texto extractado de Silva, P. en: </a:t>
            </a:r>
            <a:r>
              <a:rPr lang="es-ES" sz="2900" b="0" i="1" u="none" strike="noStrike" dirty="0">
                <a:effectLst/>
                <a:hlinkClick r:id="rId14">
                  <a:extLst>
                    <a:ext uri="{A12FA001-AC4F-418D-AE19-62706E023703}">
                      <ahyp:hlinkClr xmlns:ahyp="http://schemas.microsoft.com/office/drawing/2018/hyperlinkcolor" val="tx"/>
                    </a:ext>
                  </a:extLst>
                </a:hlinkClick>
              </a:rPr>
              <a:t>El Prado</a:t>
            </a:r>
            <a:r>
              <a:rPr lang="es-ES" sz="2900" b="0" i="1" dirty="0">
                <a:effectLst/>
              </a:rPr>
              <a:t> en el </a:t>
            </a:r>
            <a:r>
              <a:rPr lang="es-ES" sz="2900" b="0" i="1" u="none" strike="noStrike" dirty="0" err="1">
                <a:effectLst/>
                <a:hlinkClick r:id="rId21">
                  <a:extLst>
                    <a:ext uri="{A12FA001-AC4F-418D-AE19-62706E023703}">
                      <ahyp:hlinkClr xmlns:ahyp="http://schemas.microsoft.com/office/drawing/2018/hyperlinkcolor" val="tx"/>
                    </a:ext>
                  </a:extLst>
                </a:hlinkClick>
              </a:rPr>
              <a:t>Ermitage</a:t>
            </a:r>
            <a:r>
              <a:rPr lang="es-ES" sz="2900" b="0" i="1" dirty="0">
                <a:effectLst/>
              </a:rPr>
              <a:t>,</a:t>
            </a:r>
            <a:r>
              <a:rPr lang="es-ES" sz="2900" b="0" i="0" dirty="0">
                <a:effectLst/>
              </a:rPr>
              <a:t> </a:t>
            </a:r>
            <a:r>
              <a:rPr lang="es-ES" sz="2900" b="0" i="0" u="none" strike="noStrike" dirty="0">
                <a:effectLst/>
                <a:hlinkClick r:id="rId14">
                  <a:extLst>
                    <a:ext uri="{A12FA001-AC4F-418D-AE19-62706E023703}">
                      <ahyp:hlinkClr xmlns:ahyp="http://schemas.microsoft.com/office/drawing/2018/hyperlinkcolor" val="tx"/>
                    </a:ext>
                  </a:extLst>
                </a:hlinkClick>
              </a:rPr>
              <a:t>Museo Nacional del Prado</a:t>
            </a:r>
            <a:r>
              <a:rPr lang="es-ES" sz="2900" b="0" i="0" dirty="0">
                <a:effectLst/>
              </a:rPr>
              <a:t>, 2011, pp. 72-73).</a:t>
            </a:r>
          </a:p>
          <a:p>
            <a:endParaRPr lang="es-ES" dirty="0"/>
          </a:p>
        </p:txBody>
      </p:sp>
    </p:spTree>
    <p:extLst>
      <p:ext uri="{BB962C8B-B14F-4D97-AF65-F5344CB8AC3E}">
        <p14:creationId xmlns:p14="http://schemas.microsoft.com/office/powerpoint/2010/main" val="15632898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es-ES" sz="2800" dirty="0"/>
              <a:t>1521. Durero. San Jerónimo. </a:t>
            </a:r>
            <a:r>
              <a:rPr lang="es-ES" sz="2800" dirty="0" err="1"/>
              <a:t>Museu</a:t>
            </a:r>
            <a:r>
              <a:rPr lang="es-ES" sz="2800" dirty="0"/>
              <a:t> Nacional de Arte </a:t>
            </a:r>
            <a:r>
              <a:rPr lang="es-ES" sz="2800" dirty="0" err="1"/>
              <a:t>Antiga</a:t>
            </a:r>
            <a:r>
              <a:rPr lang="es-ES" sz="2800" dirty="0"/>
              <a:t>, </a:t>
            </a:r>
            <a:r>
              <a:rPr lang="es-ES" sz="2800" dirty="0" err="1"/>
              <a:t>Lisbon</a:t>
            </a:r>
            <a:r>
              <a:rPr lang="es-ES" sz="2800" dirty="0"/>
              <a:t>.</a:t>
            </a:r>
          </a:p>
        </p:txBody>
      </p:sp>
      <p:pic>
        <p:nvPicPr>
          <p:cNvPr id="4" name="Imagen 3">
            <a:extLst>
              <a:ext uri="{FF2B5EF4-FFF2-40B4-BE49-F238E27FC236}">
                <a16:creationId xmlns:a16="http://schemas.microsoft.com/office/drawing/2014/main" id="{9C17D5FF-89D9-4B37-942B-756C794F8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4750" y="0"/>
            <a:ext cx="5447250" cy="6858000"/>
          </a:xfrm>
          <a:prstGeom prst="rect">
            <a:avLst/>
          </a:prstGeom>
        </p:spPr>
      </p:pic>
    </p:spTree>
    <p:extLst>
      <p:ext uri="{BB962C8B-B14F-4D97-AF65-F5344CB8AC3E}">
        <p14:creationId xmlns:p14="http://schemas.microsoft.com/office/powerpoint/2010/main" val="31805249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86257" cy="5869420"/>
          </a:xfrm>
        </p:spPr>
        <p:txBody>
          <a:bodyPr anchor="t">
            <a:normAutofit/>
          </a:bodyPr>
          <a:lstStyle/>
          <a:p>
            <a:r>
              <a:rPr lang="es-ES" sz="2800" dirty="0"/>
              <a:t>1526. Durero. Los cuatro evangelistas. Alte Pinakothek, Múnich.</a:t>
            </a:r>
          </a:p>
        </p:txBody>
      </p:sp>
      <p:pic>
        <p:nvPicPr>
          <p:cNvPr id="4" name="Imagen 3">
            <a:extLst>
              <a:ext uri="{FF2B5EF4-FFF2-40B4-BE49-F238E27FC236}">
                <a16:creationId xmlns:a16="http://schemas.microsoft.com/office/drawing/2014/main" id="{FFF6048A-F4FE-407D-9323-3D7FE6994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3126" y="0"/>
            <a:ext cx="5998874" cy="6823364"/>
          </a:xfrm>
          <a:prstGeom prst="rect">
            <a:avLst/>
          </a:prstGeom>
        </p:spPr>
      </p:pic>
    </p:spTree>
    <p:extLst>
      <p:ext uri="{BB962C8B-B14F-4D97-AF65-F5344CB8AC3E}">
        <p14:creationId xmlns:p14="http://schemas.microsoft.com/office/powerpoint/2010/main" val="12586917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3309" cy="5869420"/>
          </a:xfrm>
        </p:spPr>
        <p:txBody>
          <a:bodyPr anchor="t">
            <a:normAutofit/>
          </a:bodyPr>
          <a:lstStyle/>
          <a:p>
            <a:r>
              <a:rPr lang="de-DE" sz="2800" dirty="0"/>
              <a:t>1526. Durero. Retrato de Hieronymus Holzschuher. Staatliche Museen, Berlin.</a:t>
            </a:r>
            <a:endParaRPr lang="es-ES" sz="2800" dirty="0"/>
          </a:p>
        </p:txBody>
      </p:sp>
      <p:pic>
        <p:nvPicPr>
          <p:cNvPr id="4" name="Imagen 3">
            <a:extLst>
              <a:ext uri="{FF2B5EF4-FFF2-40B4-BE49-F238E27FC236}">
                <a16:creationId xmlns:a16="http://schemas.microsoft.com/office/drawing/2014/main" id="{829A76FA-EE50-442A-9EFE-F9F719DCD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9839" y="0"/>
            <a:ext cx="4832161" cy="6695307"/>
          </a:xfrm>
          <a:prstGeom prst="rect">
            <a:avLst/>
          </a:prstGeom>
        </p:spPr>
      </p:pic>
    </p:spTree>
    <p:extLst>
      <p:ext uri="{BB962C8B-B14F-4D97-AF65-F5344CB8AC3E}">
        <p14:creationId xmlns:p14="http://schemas.microsoft.com/office/powerpoint/2010/main" val="26562328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s-ES" sz="2800" dirty="0"/>
              <a:t>1526. Durero. Retrato de Jakob </a:t>
            </a:r>
            <a:r>
              <a:rPr lang="es-ES" sz="2800" dirty="0" err="1"/>
              <a:t>Muffel</a:t>
            </a:r>
            <a:r>
              <a:rPr lang="es-ES" sz="2800" dirty="0"/>
              <a:t>.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1F0B38BC-012C-4F94-B7BE-634A95967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4011" y="0"/>
            <a:ext cx="5087989" cy="6858000"/>
          </a:xfrm>
          <a:prstGeom prst="rect">
            <a:avLst/>
          </a:prstGeom>
        </p:spPr>
      </p:pic>
    </p:spTree>
    <p:extLst>
      <p:ext uri="{BB962C8B-B14F-4D97-AF65-F5344CB8AC3E}">
        <p14:creationId xmlns:p14="http://schemas.microsoft.com/office/powerpoint/2010/main" val="21341175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76800" cy="5869420"/>
          </a:xfrm>
        </p:spPr>
        <p:txBody>
          <a:bodyPr anchor="t">
            <a:normAutofit/>
          </a:bodyPr>
          <a:lstStyle/>
          <a:p>
            <a:r>
              <a:rPr lang="es-ES" sz="2800" dirty="0"/>
              <a:t>1526. Durero. Retrato de Johannes </a:t>
            </a:r>
            <a:r>
              <a:rPr lang="es-ES" sz="2800" dirty="0" err="1"/>
              <a:t>Kleberger</a:t>
            </a:r>
            <a:r>
              <a:rPr lang="es-ES" sz="2800" dirty="0"/>
              <a:t>. Kunsthistorisches Museum, Viena.</a:t>
            </a:r>
          </a:p>
        </p:txBody>
      </p:sp>
      <p:pic>
        <p:nvPicPr>
          <p:cNvPr id="4" name="Imagen 3">
            <a:extLst>
              <a:ext uri="{FF2B5EF4-FFF2-40B4-BE49-F238E27FC236}">
                <a16:creationId xmlns:a16="http://schemas.microsoft.com/office/drawing/2014/main" id="{4F80BD15-031A-4348-A3C7-F646F70FF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3621" y="0"/>
            <a:ext cx="6558379" cy="6858000"/>
          </a:xfrm>
          <a:prstGeom prst="rect">
            <a:avLst/>
          </a:prstGeom>
        </p:spPr>
      </p:pic>
    </p:spTree>
    <p:extLst>
      <p:ext uri="{BB962C8B-B14F-4D97-AF65-F5344CB8AC3E}">
        <p14:creationId xmlns:p14="http://schemas.microsoft.com/office/powerpoint/2010/main" val="30897170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C0421CD-32A3-4A4F-B649-7349786BAF84}"/>
              </a:ext>
            </a:extLst>
          </p:cNvPr>
          <p:cNvSpPr>
            <a:spLocks noGrp="1"/>
          </p:cNvSpPr>
          <p:nvPr>
            <p:ph idx="1"/>
          </p:nvPr>
        </p:nvSpPr>
        <p:spPr>
          <a:xfrm>
            <a:off x="838199" y="207818"/>
            <a:ext cx="11076709" cy="6553200"/>
          </a:xfrm>
        </p:spPr>
        <p:txBody>
          <a:bodyPr>
            <a:normAutofit fontScale="55000" lnSpcReduction="20000"/>
          </a:bodyPr>
          <a:lstStyle/>
          <a:p>
            <a:r>
              <a:rPr lang="es-ES" b="0" i="0" dirty="0">
                <a:solidFill>
                  <a:srgbClr val="000000"/>
                </a:solidFill>
                <a:effectLst/>
                <a:latin typeface="Georgia" panose="02040502050405020303" pitchFamily="18" charset="0"/>
              </a:rPr>
              <a:t>Dos años antes de su muerte, Durero creó una de sus pinturas más inusuales, el Retrato de Johannes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(1486 - 1546), fechado en 1526, que no tiene comparación en el retrato contemporáneo. Lo que al principio parece el bajorrelieve de una medalla sobre un fondo gris claro solo resulta ser un busto redondo completo en una inspección más cercana, que se encuentra en una pared circular recortada sobre un fondo de piedra de colores. Tan </a:t>
            </a:r>
            <a:r>
              <a:rPr lang="es-ES" b="0" i="0" dirty="0" err="1">
                <a:solidFill>
                  <a:srgbClr val="000000"/>
                </a:solidFill>
                <a:effectLst/>
                <a:latin typeface="Georgia" panose="02040502050405020303" pitchFamily="18" charset="0"/>
              </a:rPr>
              <a:t>vexierbildhaft</a:t>
            </a:r>
            <a:r>
              <a:rPr lang="es-ES" b="0" i="0" dirty="0">
                <a:solidFill>
                  <a:srgbClr val="000000"/>
                </a:solidFill>
                <a:effectLst/>
                <a:latin typeface="Georgia" panose="02040502050405020303" pitchFamily="18" charset="0"/>
              </a:rPr>
              <a:t> como la pintura aquí oscila entre el bajorrelieve y la escultura completa, también parece paradójico que la escultura pintada parezca vivir. Al hacerlo, Durero creó una contribución muy original al tema de Paragone, el concurso de las artes, que ya se encontraba en la antigüedad, en el que aparentemente da preferencia a la pintura sobre la escultura. Durero habrá desarrollado su audaz idea pictórica junto con el representado, que puede describirse como excéntrico, que también encargó dos medallas de retrato en el mismo año en que Durero lo pintó en Nuremberg. En estas medallas, posiblemente también diseñadas por Durero,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aparece de nuevo como un busto desnudo con el pelo corto, pero convertido en medio perfil. El retratado, que provenía de un humilde origen de Nuremberg, había regresado a su ciudad natal poco tiempo antes después de años de negocios altamente lucrativos en Berna y Lyon. Allí, sin embargo,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fue señalado sospechosamente como un advenedizo, especialmente debido a sus persistentes esfuerzos para tomar a Felicitas </a:t>
            </a:r>
            <a:r>
              <a:rPr lang="es-ES" b="0" i="0" dirty="0" err="1">
                <a:solidFill>
                  <a:srgbClr val="000000"/>
                </a:solidFill>
                <a:effectLst/>
                <a:latin typeface="Georgia" panose="02040502050405020303" pitchFamily="18" charset="0"/>
              </a:rPr>
              <a:t>Pirckheimer</a:t>
            </a:r>
            <a:r>
              <a:rPr lang="es-ES" b="0" i="0" dirty="0">
                <a:solidFill>
                  <a:srgbClr val="000000"/>
                </a:solidFill>
                <a:effectLst/>
                <a:latin typeface="Georgia" panose="02040502050405020303" pitchFamily="18" charset="0"/>
              </a:rPr>
              <a:t>, la viuda de su difunto empleador Hans </a:t>
            </a:r>
            <a:r>
              <a:rPr lang="es-ES" b="0" i="0" dirty="0" err="1">
                <a:solidFill>
                  <a:srgbClr val="000000"/>
                </a:solidFill>
                <a:effectLst/>
                <a:latin typeface="Georgia" panose="02040502050405020303" pitchFamily="18" charset="0"/>
              </a:rPr>
              <a:t>Imhof</a:t>
            </a:r>
            <a:r>
              <a:rPr lang="es-ES" b="0" i="0" dirty="0">
                <a:solidFill>
                  <a:srgbClr val="000000"/>
                </a:solidFill>
                <a:effectLst/>
                <a:latin typeface="Georgia" panose="02040502050405020303" pitchFamily="18" charset="0"/>
              </a:rPr>
              <a:t>, como su esposa. No fue hasta 1528 que su padre Willibald </a:t>
            </a:r>
            <a:r>
              <a:rPr lang="es-ES" b="0" i="0" dirty="0" err="1">
                <a:solidFill>
                  <a:srgbClr val="000000"/>
                </a:solidFill>
                <a:effectLst/>
                <a:latin typeface="Georgia" panose="02040502050405020303" pitchFamily="18" charset="0"/>
              </a:rPr>
              <a:t>Pirckheimer</a:t>
            </a:r>
            <a:r>
              <a:rPr lang="es-ES" b="0" i="0" dirty="0">
                <a:solidFill>
                  <a:srgbClr val="000000"/>
                </a:solidFill>
                <a:effectLst/>
                <a:latin typeface="Georgia" panose="02040502050405020303" pitchFamily="18" charset="0"/>
              </a:rPr>
              <a:t>, un patricio y amigo cercano de Durero, debía renunciar a su resistencia a este matrimonio, que en su opinión no estaba en consonancia con su estatus. En este contexto, no solo la elección de Durero parece estar bien calculada, sino que también los retratos pintados y fundidos dan testimonio de la voluntad decidida de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de disipar las dudas sobre su carácter y habilidades que existen en Nuremberg. Esta primera se refiere a la elección del busto desnudo que se asigna a las antiguas monedas imperiales, que gozaron de gran popularidad como forma de representación en los círculos humanísticos. El hecho de que la simple desnudez también tenga la intención de ilustrar programáticamente la virtud y la pureza de lo representado se revela por los reversos de las dos medallas de pictorialismo: los arreglos de armas que se muestran allí están acompañados de dichos según los cuales la sabiduría dada por Dios es superior a cualquier arte de la guerra. En ambas medallas, se indica el signo astronómico que se puede encontrar en la pintura al final de la inscripción circundante inmediatamente después de la edad. Según </a:t>
            </a:r>
            <a:r>
              <a:rPr lang="es-ES" b="0" i="0" dirty="0" err="1">
                <a:solidFill>
                  <a:srgbClr val="000000"/>
                </a:solidFill>
                <a:effectLst/>
                <a:latin typeface="Georgia" panose="02040502050405020303" pitchFamily="18" charset="0"/>
              </a:rPr>
              <a:t>Agrippa</a:t>
            </a:r>
            <a:r>
              <a:rPr lang="es-ES" b="0" i="0" dirty="0">
                <a:solidFill>
                  <a:srgbClr val="000000"/>
                </a:solidFill>
                <a:effectLst/>
                <a:latin typeface="Georgia" panose="02040502050405020303" pitchFamily="18" charset="0"/>
              </a:rPr>
              <a:t> von </a:t>
            </a:r>
            <a:r>
              <a:rPr lang="es-ES" b="0" i="0" dirty="0" err="1">
                <a:solidFill>
                  <a:srgbClr val="000000"/>
                </a:solidFill>
                <a:effectLst/>
                <a:latin typeface="Georgia" panose="02040502050405020303" pitchFamily="18" charset="0"/>
              </a:rPr>
              <a:t>Nettesheim</a:t>
            </a:r>
            <a:r>
              <a:rPr lang="es-ES" b="0" i="0" dirty="0">
                <a:solidFill>
                  <a:srgbClr val="000000"/>
                </a:solidFill>
                <a:effectLst/>
                <a:latin typeface="Georgia" panose="02040502050405020303" pitchFamily="18" charset="0"/>
              </a:rPr>
              <a:t>, representa la conjunción del sol con Regulus, la estrella más brillante de la constelación de Leo ("sol in </a:t>
            </a:r>
            <a:r>
              <a:rPr lang="es-ES" b="0" i="0" dirty="0" err="1">
                <a:solidFill>
                  <a:srgbClr val="000000"/>
                </a:solidFill>
                <a:effectLst/>
                <a:latin typeface="Georgia" panose="02040502050405020303" pitchFamily="18" charset="0"/>
              </a:rPr>
              <a:t>corde</a:t>
            </a:r>
            <a:r>
              <a:rPr lang="es-ES" b="0" i="0" dirty="0">
                <a:solidFill>
                  <a:srgbClr val="000000"/>
                </a:solidFill>
                <a:effectLst/>
                <a:latin typeface="Georgia" panose="02040502050405020303" pitchFamily="18" charset="0"/>
              </a:rPr>
              <a:t> </a:t>
            </a:r>
            <a:r>
              <a:rPr lang="es-ES" b="0" i="0" dirty="0" err="1">
                <a:solidFill>
                  <a:srgbClr val="000000"/>
                </a:solidFill>
                <a:effectLst/>
                <a:latin typeface="Georgia" panose="02040502050405020303" pitchFamily="18" charset="0"/>
              </a:rPr>
              <a:t>leonis</a:t>
            </a:r>
            <a:r>
              <a:rPr lang="es-ES" b="0" i="0" dirty="0">
                <a:solidFill>
                  <a:srgbClr val="000000"/>
                </a:solidFill>
                <a:effectLst/>
                <a:latin typeface="Georgia" panose="02040502050405020303" pitchFamily="18" charset="0"/>
              </a:rPr>
              <a:t>"), cuyo signo zodiacal también aparece en la esquina superior izquierda de la imagen, donde está rodeada por seis estrellas. En opinión de los astrólogos, los nacidos bajo esta conjunción, a quienes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obviamente podía o quería contarse, estaban destinados a cosas superiores. En los rasgos energéticos y la frente abultada, Durero en última instancia también quiere expresar físicamente el carácter "parecido a un león" de los representados. No se puede juzgar si esta campaña de retratos ayudó a cambiar la mente de </a:t>
            </a:r>
            <a:r>
              <a:rPr lang="es-ES" b="0" i="0" dirty="0" err="1">
                <a:solidFill>
                  <a:srgbClr val="000000"/>
                </a:solidFill>
                <a:effectLst/>
                <a:latin typeface="Georgia" panose="02040502050405020303" pitchFamily="18" charset="0"/>
              </a:rPr>
              <a:t>Pirckheimer</a:t>
            </a:r>
            <a:r>
              <a:rPr lang="es-ES" b="0" i="0" dirty="0">
                <a:solidFill>
                  <a:srgbClr val="000000"/>
                </a:solidFill>
                <a:effectLst/>
                <a:latin typeface="Georgia" panose="02040502050405020303" pitchFamily="18" charset="0"/>
              </a:rPr>
              <a:t> y dar su bendición al matrimonio en 1528. Para su horror, sin embargo, </a:t>
            </a:r>
            <a:r>
              <a:rPr lang="es-ES" b="0" i="0" dirty="0" err="1">
                <a:solidFill>
                  <a:srgbClr val="000000"/>
                </a:solidFill>
                <a:effectLst/>
                <a:latin typeface="Georgia" panose="02040502050405020303" pitchFamily="18" charset="0"/>
              </a:rPr>
              <a:t>Kleberger</a:t>
            </a:r>
            <a:r>
              <a:rPr lang="es-ES" b="0" i="0" dirty="0">
                <a:solidFill>
                  <a:srgbClr val="000000"/>
                </a:solidFill>
                <a:effectLst/>
                <a:latin typeface="Georgia" panose="02040502050405020303" pitchFamily="18" charset="0"/>
              </a:rPr>
              <a:t> dejó a su esposa al año siguiente y a partir de entonces vivió principalmente en Lyon de nuevo. Allí incluso ascendió a chambelán del rey francés y, cuando murió en 1546, era uno de los ciudadanos más ricos de la ciudad del Ródano. Guido </a:t>
            </a:r>
            <a:r>
              <a:rPr lang="es-ES" b="0" i="0" dirty="0" err="1">
                <a:solidFill>
                  <a:srgbClr val="000000"/>
                </a:solidFill>
                <a:effectLst/>
                <a:latin typeface="Georgia" panose="02040502050405020303" pitchFamily="18" charset="0"/>
              </a:rPr>
              <a:t>Messling</a:t>
            </a:r>
            <a:r>
              <a:rPr lang="es-ES" b="0" i="0" dirty="0">
                <a:solidFill>
                  <a:srgbClr val="000000"/>
                </a:solidFill>
                <a:effectLst/>
                <a:latin typeface="Georgia" panose="02040502050405020303" pitchFamily="18" charset="0"/>
              </a:rPr>
              <a:t> [7.1.2018]</a:t>
            </a:r>
            <a:endParaRPr lang="es-ES" dirty="0"/>
          </a:p>
        </p:txBody>
      </p:sp>
    </p:spTree>
    <p:extLst>
      <p:ext uri="{BB962C8B-B14F-4D97-AF65-F5344CB8AC3E}">
        <p14:creationId xmlns:p14="http://schemas.microsoft.com/office/powerpoint/2010/main" val="27505739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it-IT" sz="2800" dirty="0"/>
              <a:t>1526. Durero. Virgen de la pera. Galleria degli Uffizi, Florence.</a:t>
            </a:r>
            <a:endParaRPr lang="es-ES" sz="2800" dirty="0"/>
          </a:p>
        </p:txBody>
      </p:sp>
      <p:pic>
        <p:nvPicPr>
          <p:cNvPr id="4" name="Imagen 3">
            <a:extLst>
              <a:ext uri="{FF2B5EF4-FFF2-40B4-BE49-F238E27FC236}">
                <a16:creationId xmlns:a16="http://schemas.microsoft.com/office/drawing/2014/main" id="{AC46FA4F-43AA-432C-8744-AC35318CD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509" y="2024"/>
            <a:ext cx="5001491" cy="6855976"/>
          </a:xfrm>
          <a:prstGeom prst="rect">
            <a:avLst/>
          </a:prstGeom>
        </p:spPr>
      </p:pic>
    </p:spTree>
    <p:extLst>
      <p:ext uri="{BB962C8B-B14F-4D97-AF65-F5344CB8AC3E}">
        <p14:creationId xmlns:p14="http://schemas.microsoft.com/office/powerpoint/2010/main" val="5531888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034600" cy="5869420"/>
          </a:xfrm>
        </p:spPr>
        <p:txBody>
          <a:bodyPr anchor="t">
            <a:normAutofit/>
          </a:bodyPr>
          <a:lstStyle/>
          <a:p>
            <a:r>
              <a:rPr lang="it-IT" sz="2800" dirty="0"/>
              <a:t>1527. Durero. Camino del Calvario. Accademia Carrara, Bergamo.</a:t>
            </a:r>
            <a:endParaRPr lang="es-ES" sz="2800" dirty="0"/>
          </a:p>
        </p:txBody>
      </p:sp>
      <p:pic>
        <p:nvPicPr>
          <p:cNvPr id="4" name="Imagen 3">
            <a:extLst>
              <a:ext uri="{FF2B5EF4-FFF2-40B4-BE49-F238E27FC236}">
                <a16:creationId xmlns:a16="http://schemas.microsoft.com/office/drawing/2014/main" id="{4BEBC374-66FA-4EFC-9B4D-27641804B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0854" y="0"/>
            <a:ext cx="9991146" cy="6858000"/>
          </a:xfrm>
          <a:prstGeom prst="rect">
            <a:avLst/>
          </a:prstGeom>
        </p:spPr>
      </p:pic>
    </p:spTree>
    <p:extLst>
      <p:ext uri="{BB962C8B-B14F-4D97-AF65-F5344CB8AC3E}">
        <p14:creationId xmlns:p14="http://schemas.microsoft.com/office/powerpoint/2010/main" val="17918529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0048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806427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7135</Words>
  <Application>Microsoft Office PowerPoint</Application>
  <PresentationFormat>Panorámica</PresentationFormat>
  <Paragraphs>150</Paragraphs>
  <Slides>97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97</vt:i4>
      </vt:variant>
    </vt:vector>
  </HeadingPairs>
  <TitlesOfParts>
    <vt:vector size="103" baseType="lpstr">
      <vt:lpstr>Arial</vt:lpstr>
      <vt:lpstr>Calibri</vt:lpstr>
      <vt:lpstr>Calibri Light</vt:lpstr>
      <vt:lpstr>Georgia</vt:lpstr>
      <vt:lpstr>MalloryCompact</vt:lpstr>
      <vt:lpstr>Tema de Office</vt:lpstr>
      <vt:lpstr>Durero</vt:lpstr>
      <vt:lpstr>Presentación de PowerPoint</vt:lpstr>
      <vt:lpstr>Presentación de PowerPoint</vt:lpstr>
      <vt:lpstr>1484. Durero. Autorretrato a los 13 años. Museo Albertina, Viena.</vt:lpstr>
      <vt:lpstr>1490. Durero. Alberto Durero, el viejo. Galería Uffizi, Florencia.</vt:lpstr>
      <vt:lpstr>1490. Durero. Retrato de Barbara Durero. Germanisches Nationalmuseum, Nuremberg.</vt:lpstr>
      <vt:lpstr>1493. Durero. Autorretrato. Louvre.</vt:lpstr>
      <vt:lpstr>1493. Durero. Cristo varón de dolores. Staatliche Kunsthalle, Karlsruhe.</vt:lpstr>
      <vt:lpstr>1494. Durero. Patio del castillo de Innsbruck.</vt:lpstr>
      <vt:lpstr>1495. Durero. Vista de Innsbruck. Acuarela. Colección Albertina.</vt:lpstr>
      <vt:lpstr>1495. Durero. San Jerónimo. National Gallery, Londres.  Esta pequeña pintura de doble cara probablemente fue hecha para el culto privado.  El frente muestra a San Jerónimo arrodillado frente a un crucifijo encajado en el tocón de un árbol.  Se golpea el pecho con una roca en empatía con la Pasión de Cristo (su tortura y muerte en la Crucifixión).  El león que descansaba a su lado fue su compañero desde el momento en que le quitó una espina del pie. La versión de Durero del desierto, o desierto, en el que el santo vivió durante años es particularmente del norte de Europa.  Las hierbas y flores alrededor de sus rodillas, por ejemplo, se observan de cerca e incluyen una serie de variedades diferentes.  Dos pequeños jilgueros se posan al borde de un arroyo, uno bebiendo de él (el pájaro era tradicionalmente un símbolo de la Pasión de Cristo). </vt:lpstr>
      <vt:lpstr>1495. Durero. San Jerónimo. National Gallery, Londres.  El reverso representa un cielo oscuro y lo que podrían ser planetas, un cometa o meteorito o un eclipse, posiblemente una referencia a las descripciones de San Juan Evangelista del fin del mundo como se registra en el Libro de Apocalipsis. </vt:lpstr>
      <vt:lpstr>Presentación de PowerPoint</vt:lpstr>
      <vt:lpstr>Presentación de PowerPoint</vt:lpstr>
      <vt:lpstr>Presentación de PowerPoint</vt:lpstr>
      <vt:lpstr>1495. Durero. Virgen. Fondazione Magnani Rocca, Mamiano di Traversetolo.</vt:lpstr>
      <vt:lpstr>1496. Durero. Altar de Dresde. Gemäldegalerie, Dresden.</vt:lpstr>
      <vt:lpstr>1496. Durero. Los sietes dolores de la Virgen. Alte Pinakothek, Munchen and Gemäldegalerie, Dresden</vt:lpstr>
      <vt:lpstr>1496. Durero. Retrato del elector de Sajonia. Staatliche Museen, Berlin.</vt:lpstr>
      <vt:lpstr>1496. Durero. Retrato una mujer joven. Staatliche Museen, Berlin.</vt:lpstr>
      <vt:lpstr>1497. Durero. Retrato del padre de Durero. National Gallery, London. Este retrato del padre de Durero, que es identificable por la inscripción, fue entregado como regalo al rey Carlos I de Inglaterra en 1636. Cuando Charles fue ejecutado en 1649, fue vendido. Finalmente entró en la colección de la National Gallery a principios del siglo XX. Hay cuatro versiones de la imagen, pero la de la National Gallery es la única que coincide con una descripción de inventario de 1639, donde se describe que el cuidador tiene una gorra negra y "un vestido amarillo oscuro en el que sus manos están ocultas en las mangas anchas pintadas sobre un suelo rojizo". La imagen es probablemente una copia posterior del siglo XVI de un original perdido de Durero. El color del fondo y la técnica inusual utilizada para aplicarlo, en una gruesa capa de pintura, en lugar de en múltiples, no son típicos del artista. Este método de aplicación de pintura también creó las grietas (ahora cubiertas por la restauración). </vt:lpstr>
      <vt:lpstr>Presentación de PowerPoint</vt:lpstr>
      <vt:lpstr>1497. Durero. Virgen. Städelsches Kunstinstitut, Frankfurt.</vt:lpstr>
      <vt:lpstr>1498. Durero. Autorretrato. Museo del Prado.</vt:lpstr>
      <vt:lpstr>Presentación de PowerPoint</vt:lpstr>
      <vt:lpstr>1498. Durero. Grabado. Los cuatro jinetes del Apocalipsis.</vt:lpstr>
      <vt:lpstr>1498. Durero. Lamentación por Cristo. Museo Nacional Germano, Núremberg.</vt:lpstr>
      <vt:lpstr>1498. Durero. Virgen con niño. National Gallery of Art, Washington.</vt:lpstr>
      <vt:lpstr>Presentación de PowerPoint</vt:lpstr>
      <vt:lpstr>1498. Durero. Lot huye de Sodoma. National Gallery of Art, Washington. Esta escena está pintada en el reverso de la Virgen con el Niño de Durero. La historia de Lot y sus hijas proviene del capítulo diecinueve del Libro del Génesis. En primer plano, Lot y sus dos hijos son retratados huyendo de la destrucción de Sodoma y Gomorra, que estallan en cegadoras explosiones de fuego en el fondo. La esposa de Lot es visible en el camino en la parte superior izquierda en la distancia media. Ella ha sido convertida en una columna de sal por desobedecer el mandato divino al mirar hacia atrás en la escena de la retribución. Esta escena fue importante para la lección moral que enseñó. Al igual que la historia de Noé y el diluvio, la de Lot y la desolación de Sodoma y Gomorra era una alegoría que demostraba el poder de Dios para salvar a los justos. Dado que la combinación de la historia de Lot con la representación de la Virgen y el Niño es extremadamente inusual, la relación exacta de las dos imágenes sigue sin estar clara. Sin embargo, podrían entenderse como dos ejemplos del valor de una vida justa y de la gracia omnipresente de Dios, especialmente si la Virgen con el Niño en el anverso fue pensada como una imagen devocional privada. </vt:lpstr>
      <vt:lpstr>1498. Durero. Retrato de un hombre. Heinz Kisters Collection, Kreuzlingen.</vt:lpstr>
      <vt:lpstr>1499. Durero. Elizabeth Tucher. Staatliche Kunstsammlungen, Kassel.</vt:lpstr>
      <vt:lpstr>1499. Durero. Felicitas Tucher. Schlossmuseum, Weimar.</vt:lpstr>
      <vt:lpstr>1499. Durero. Hans Tucher. Schlossmuseum, Weimar.</vt:lpstr>
      <vt:lpstr>1499. Durero. Retrato de Oswolt Krel. Alte Pinakothek, Munich.</vt:lpstr>
      <vt:lpstr>1499. Durero. Retrato de Sebastián con un arco. Accademia Carrara, Bergamo.</vt:lpstr>
      <vt:lpstr>1500. Durero. Autotorretrato. Alte Pinakothek, Munich.</vt:lpstr>
      <vt:lpstr>1500. Durero. Lamentación por Cristo. Alte Pinakothek, Munich.</vt:lpstr>
      <vt:lpstr>1502. Durero. Liebre. Museo Albertina, Viena.</vt:lpstr>
      <vt:lpstr>1503. Durero. Altar Paumgartner. Alte Pinakothek, Munich.</vt:lpstr>
      <vt:lpstr>1503. Durero. Virgen. Kunsthistorisches Museum, Viena.</vt:lpstr>
      <vt:lpstr>1504. Durero. Adoración de los magos. Galleria degli Uffizi, Florence.</vt:lpstr>
      <vt:lpstr>Presentación de PowerPoint</vt:lpstr>
      <vt:lpstr>1504. Durero. Altar de Job. Städelsches Kunstinstitut, Frankfurt and Wallraf-Richartz-Museum, Cologne.</vt:lpstr>
      <vt:lpstr>1504. Durero. Retrato de un hombre. Szépmûvészeti Múzeum, Budapest.</vt:lpstr>
      <vt:lpstr>1504. Durero. San Onofre y San Juan Bautista. Kunsthalle, Bremen.</vt:lpstr>
      <vt:lpstr>1505. Durero. Cristo salvador del mundo. Metropolitan Museum of Art, New York.</vt:lpstr>
      <vt:lpstr>1505. Durero. Retrato de una joven veneciana. Kunsthistorisches Museum, Viena.</vt:lpstr>
      <vt:lpstr>1505. Durero. Retrato de una mujer veneciana. Staatliche Museen, Berlin.</vt:lpstr>
      <vt:lpstr>1506. Durero. Cristo entre los doctores. Museo Thyssen-Bornemisza, Madrid.</vt:lpstr>
      <vt:lpstr>Presentación de PowerPoint</vt:lpstr>
      <vt:lpstr>1506. Durero. Retrato de Burkard von Speyer. Royal Collection, Windsor.</vt:lpstr>
      <vt:lpstr>1506. Durero. Retrato de un hombre joven. Palazzo Rosso, Genoa.</vt:lpstr>
      <vt:lpstr>1506. Durero. Virgen de las rosas. Národní Galerie, Prague.</vt:lpstr>
      <vt:lpstr>1506. Durero. Virgen. Staatliche Museen, Berlin.</vt:lpstr>
      <vt:lpstr>1507. Durero. Adán y Eva. Museo del Prado.</vt:lpstr>
      <vt:lpstr>Presentación de PowerPoint</vt:lpstr>
      <vt:lpstr>Presentación de PowerPoint</vt:lpstr>
      <vt:lpstr>Presentación de PowerPoint</vt:lpstr>
      <vt:lpstr>1507. Durero. Retrato de un hombre joven. Kunsthistorisches Museum, Viena.</vt:lpstr>
      <vt:lpstr>1507. Durero. Retrato de una mujer joven. Kunsthistorisches Museum, Viena.</vt:lpstr>
      <vt:lpstr>1508. Durero. Martirio de las diez mil vírgenes. Kunsthistorisches Museum, Viena.</vt:lpstr>
      <vt:lpstr>1509. Durero. Altar Heller. Historisches Museum, Frankfurt.</vt:lpstr>
      <vt:lpstr>1511. Durero. Adoración de la Trinidad. Kunsthistorisches Museum, Viena.</vt:lpstr>
      <vt:lpstr>1512. Durero. Emperadores Carlomagno y Segismundo. Germanisches Nationalmuseum, Nuremberg.</vt:lpstr>
      <vt:lpstr>1512. Durero. Virgen de la pera. Kunsthistorisches Museum, Viena. Durero muestra el retrato del busto de la Virgen María sobre un fondo negro, que con la mirada tiernamente bajada presenta al venerado Niño Jesús en un paño.  En su mano izquierda, el niño sostiene una rodaja de pera que simboliza el amor de Jesús, como Durero nos la presenta en la suave familiaridad entre madre e hijo.  El suave tipo Madonna y el niño descansando en posición supina concuerdan con los modelos góticos tardíos, mientras que el color pálido y el modelado suave son más de origen italiano.</vt:lpstr>
      <vt:lpstr>Presentación de PowerPoint</vt:lpstr>
      <vt:lpstr>1513. Durero. El Caballero, la Muerte y el Diablo. Museo Boymans Van Beuningen</vt:lpstr>
      <vt:lpstr>1514. Durero. Grabado. Melancolía 1.</vt:lpstr>
      <vt:lpstr>1516. Durero. Apóstoles Felipe y Santiago el mayor. Galleria degli Uffizi, Florence.</vt:lpstr>
      <vt:lpstr>1516. Durero. Retrato de Michael Wolgemut. Germanisches Nationalmuseum, Nuremberg.</vt:lpstr>
      <vt:lpstr>1516. Durero. Retrato de un clerigo. National Gallery of Art, Washington.</vt:lpstr>
      <vt:lpstr>Presentación de PowerPoint</vt:lpstr>
      <vt:lpstr>1516. Durero. Virgen del clavel. Alte Pinakothek, Munich</vt:lpstr>
      <vt:lpstr>1516. Durero. Virgen. Metropolitan Museum of Art, New York.</vt:lpstr>
      <vt:lpstr>1518. Durero. El suicidio de Lucrecia. Alte Pinakothek, Munich.</vt:lpstr>
      <vt:lpstr>1518. Durero. Virgen orando. Staatliche Museen, Berlin.</vt:lpstr>
      <vt:lpstr>1519. Durero. Retrato del emperador Maximiliano I. Germanisches Nationalmuseum, Nuremberg.</vt:lpstr>
      <vt:lpstr>1519. Durero. Retrato del emperador Maximiliano I. Kunsthistorisches Museum, Viena.</vt:lpstr>
      <vt:lpstr>1519. Durero. Santa Ana y la Virgen. Metropolitan Museum of Art, New York.</vt:lpstr>
      <vt:lpstr>1520. Durero. Cabeza de mujer. Bibliothèque Nationale, Paris.</vt:lpstr>
      <vt:lpstr>1520. Durero. Retrato de Jakob Fugger. Staatsgalerie, Augsburg.</vt:lpstr>
      <vt:lpstr>1521. Durero. Grabado. San Cristóbal.</vt:lpstr>
      <vt:lpstr>1521. Durero. Retrato de Bernhard von Reesen. Gemäldegalerie, Dresden.</vt:lpstr>
      <vt:lpstr>1521. Durero. Retrato de hombre. Musée du Louvre, Paris</vt:lpstr>
      <vt:lpstr>1521. Durero. Retrato de hombre. Museo del Prado.</vt:lpstr>
      <vt:lpstr>Presentación de PowerPoint</vt:lpstr>
      <vt:lpstr>1521. Durero. San Jerónimo. Museu Nacional de Arte Antiga, Lisbon.</vt:lpstr>
      <vt:lpstr>1526. Durero. Los cuatro evangelistas. Alte Pinakothek, Múnich.</vt:lpstr>
      <vt:lpstr>1526. Durero. Retrato de Hieronymus Holzschuher. Staatliche Museen, Berlin.</vt:lpstr>
      <vt:lpstr>1526. Durero. Retrato de Jakob Muffel. Staatliche Museen, Berlin.</vt:lpstr>
      <vt:lpstr>1526. Durero. Retrato de Johannes Kleberger. Kunsthistorisches Museum, Viena.</vt:lpstr>
      <vt:lpstr>Presentación de PowerPoint</vt:lpstr>
      <vt:lpstr>1526. Durero. Virgen de la pera. Galleria degli Uffizi, Florence.</vt:lpstr>
      <vt:lpstr>1527. Durero. Camino del Calvario. Accademia Carrara, Bergamo.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2021-09-23T16:23:32Z</dcterms:modified>
</cp:coreProperties>
</file>