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7" r:id="rId5"/>
    <p:sldId id="310" r:id="rId6"/>
    <p:sldId id="317" r:id="rId7"/>
    <p:sldId id="268" r:id="rId8"/>
    <p:sldId id="269" r:id="rId9"/>
    <p:sldId id="270" r:id="rId10"/>
    <p:sldId id="266" r:id="rId11"/>
    <p:sldId id="258" r:id="rId12"/>
    <p:sldId id="312" r:id="rId13"/>
    <p:sldId id="313" r:id="rId14"/>
    <p:sldId id="314" r:id="rId15"/>
    <p:sldId id="315" r:id="rId16"/>
    <p:sldId id="316" r:id="rId17"/>
    <p:sldId id="260" r:id="rId18"/>
    <p:sldId id="311" r:id="rId19"/>
    <p:sldId id="302" r:id="rId20"/>
    <p:sldId id="261" r:id="rId21"/>
    <p:sldId id="298" r:id="rId22"/>
    <p:sldId id="300" r:id="rId23"/>
    <p:sldId id="262" r:id="rId24"/>
    <p:sldId id="263" r:id="rId25"/>
    <p:sldId id="264" r:id="rId26"/>
    <p:sldId id="265" r:id="rId27"/>
    <p:sldId id="318" r:id="rId28"/>
    <p:sldId id="319" r:id="rId29"/>
    <p:sldId id="271" r:id="rId30"/>
    <p:sldId id="272" r:id="rId31"/>
    <p:sldId id="273" r:id="rId32"/>
    <p:sldId id="274" r:id="rId33"/>
    <p:sldId id="275" r:id="rId34"/>
    <p:sldId id="306" r:id="rId35"/>
    <p:sldId id="304" r:id="rId36"/>
    <p:sldId id="307" r:id="rId37"/>
    <p:sldId id="308" r:id="rId38"/>
    <p:sldId id="301" r:id="rId39"/>
    <p:sldId id="276" r:id="rId40"/>
    <p:sldId id="305" r:id="rId41"/>
    <p:sldId id="278" r:id="rId42"/>
    <p:sldId id="279" r:id="rId43"/>
    <p:sldId id="294" r:id="rId44"/>
    <p:sldId id="295" r:id="rId45"/>
    <p:sldId id="296" r:id="rId46"/>
    <p:sldId id="299" r:id="rId47"/>
    <p:sldId id="303" r:id="rId48"/>
    <p:sldId id="280" r:id="rId49"/>
    <p:sldId id="297" r:id="rId50"/>
    <p:sldId id="281" r:id="rId51"/>
    <p:sldId id="282" r:id="rId52"/>
    <p:sldId id="283" r:id="rId53"/>
    <p:sldId id="284" r:id="rId54"/>
    <p:sldId id="309" r:id="rId55"/>
    <p:sldId id="285" r:id="rId56"/>
    <p:sldId id="320" r:id="rId57"/>
    <p:sldId id="286" r:id="rId58"/>
    <p:sldId id="287" r:id="rId59"/>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90" y="-5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B8128EA-FB68-49ED-A115-B6E0AE6CE9B5}" type="datetimeFigureOut">
              <a:rPr lang="es-ES" smtClean="0"/>
              <a:pPr/>
              <a:t>22/04/2021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7AE373D-9C1E-4223-AB35-44D78EB32FF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5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sz="6600" dirty="0" smtClean="0"/>
              <a:t>VAN EYCK</a:t>
            </a:r>
            <a:endParaRPr lang="es-ES" sz="7200" dirty="0"/>
          </a:p>
        </p:txBody>
      </p:sp>
      <p:sp>
        <p:nvSpPr>
          <p:cNvPr id="3" name="2 Subtítulo"/>
          <p:cNvSpPr>
            <a:spLocks noGrp="1"/>
          </p:cNvSpPr>
          <p:nvPr>
            <p:ph type="subTitle" idx="1"/>
          </p:nvPr>
        </p:nvSpPr>
        <p:spPr/>
        <p:txBody>
          <a:bodyPr/>
          <a:lstStyle/>
          <a:p>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536504" cy="4598019"/>
          </a:xfrm>
        </p:spPr>
        <p:txBody>
          <a:bodyPr anchor="t">
            <a:normAutofit/>
          </a:bodyPr>
          <a:lstStyle/>
          <a:p>
            <a:pPr algn="l"/>
            <a:r>
              <a:rPr lang="nl-NL" sz="2400" dirty="0" smtClean="0"/>
              <a:t>1420 - 1425. Van Eyck. Díptico. MET.</a:t>
            </a:r>
            <a:endParaRPr lang="es-ES" sz="2400" dirty="0"/>
          </a:p>
        </p:txBody>
      </p:sp>
      <p:pic>
        <p:nvPicPr>
          <p:cNvPr id="3" name="2 Imagen" descr="1420 - 1425. Van Eyck. Díptico. MET..jpg"/>
          <p:cNvPicPr>
            <a:picLocks noChangeAspect="1"/>
          </p:cNvPicPr>
          <p:nvPr/>
        </p:nvPicPr>
        <p:blipFill>
          <a:blip r:embed="rId2" cstate="print"/>
          <a:stretch>
            <a:fillRect/>
          </a:stretch>
        </p:blipFill>
        <p:spPr>
          <a:xfrm>
            <a:off x="4860032" y="-11541"/>
            <a:ext cx="4283968" cy="515504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6408712" cy="4598019"/>
          </a:xfrm>
        </p:spPr>
        <p:txBody>
          <a:bodyPr anchor="t">
            <a:normAutofit/>
          </a:bodyPr>
          <a:lstStyle/>
          <a:p>
            <a:pPr algn="l"/>
            <a:r>
              <a:rPr lang="de-DE" sz="2400" dirty="0" smtClean="0"/>
              <a:t>1425. Van Eyck. Virgen. Staatliche Museen, Berlín.</a:t>
            </a:r>
            <a:endParaRPr lang="es-ES" sz="2400" dirty="0"/>
          </a:p>
        </p:txBody>
      </p:sp>
      <p:pic>
        <p:nvPicPr>
          <p:cNvPr id="3" name="2 Imagen" descr="1425. Van Eyck. Virgen. Staatliche Museen, Berlín..jpg"/>
          <p:cNvPicPr>
            <a:picLocks noChangeAspect="1"/>
          </p:cNvPicPr>
          <p:nvPr/>
        </p:nvPicPr>
        <p:blipFill>
          <a:blip r:embed="rId2" cstate="print"/>
          <a:stretch>
            <a:fillRect/>
          </a:stretch>
        </p:blipFill>
        <p:spPr>
          <a:xfrm>
            <a:off x="6876256" y="66461"/>
            <a:ext cx="2267744" cy="50770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E829EE09-D3A7-4B50-A455-FD4A1E42F9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0"/>
            <a:ext cx="1331640" cy="3506651"/>
          </a:xfrm>
          <a:prstGeom prst="rect">
            <a:avLst/>
          </a:prstGeom>
        </p:spPr>
      </p:pic>
      <p:sp>
        <p:nvSpPr>
          <p:cNvPr id="4" name="CuadroTexto 3">
            <a:extLst>
              <a:ext uri="{FF2B5EF4-FFF2-40B4-BE49-F238E27FC236}">
                <a16:creationId xmlns:a16="http://schemas.microsoft.com/office/drawing/2014/main" xmlns="" id="{7ED31465-2FBD-4428-BE0C-D664296F0328}"/>
              </a:ext>
            </a:extLst>
          </p:cNvPr>
          <p:cNvSpPr txBox="1"/>
          <p:nvPr/>
        </p:nvSpPr>
        <p:spPr>
          <a:xfrm>
            <a:off x="467544" y="3650567"/>
            <a:ext cx="1368152" cy="346249"/>
          </a:xfrm>
          <a:prstGeom prst="rect">
            <a:avLst/>
          </a:prstGeom>
          <a:noFill/>
        </p:spPr>
        <p:txBody>
          <a:bodyPr wrap="square" lIns="68580" tIns="34290" rIns="68580" bIns="34290" rtlCol="0">
            <a:spAutoFit/>
          </a:bodyPr>
          <a:lstStyle/>
          <a:p>
            <a:pPr algn="ctr"/>
            <a:r>
              <a:rPr lang="es-ES" dirty="0"/>
              <a:t>Anunciación</a:t>
            </a:r>
          </a:p>
        </p:txBody>
      </p:sp>
      <p:pic>
        <p:nvPicPr>
          <p:cNvPr id="5" name="Imagen 4">
            <a:extLst>
              <a:ext uri="{FF2B5EF4-FFF2-40B4-BE49-F238E27FC236}">
                <a16:creationId xmlns:a16="http://schemas.microsoft.com/office/drawing/2014/main" xmlns="" id="{50FB0211-3695-4EA0-A06D-31334FCD3D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195486"/>
            <a:ext cx="1518461" cy="3154680"/>
          </a:xfrm>
          <a:prstGeom prst="rect">
            <a:avLst/>
          </a:prstGeom>
        </p:spPr>
      </p:pic>
      <p:sp>
        <p:nvSpPr>
          <p:cNvPr id="6" name="CuadroTexto 5">
            <a:extLst>
              <a:ext uri="{FF2B5EF4-FFF2-40B4-BE49-F238E27FC236}">
                <a16:creationId xmlns:a16="http://schemas.microsoft.com/office/drawing/2014/main" xmlns="" id="{DF6BE04F-9886-4948-ADDC-EF364948C6EC}"/>
              </a:ext>
            </a:extLst>
          </p:cNvPr>
          <p:cNvSpPr txBox="1"/>
          <p:nvPr/>
        </p:nvSpPr>
        <p:spPr>
          <a:xfrm>
            <a:off x="5820250" y="3723082"/>
            <a:ext cx="2901461" cy="346249"/>
          </a:xfrm>
          <a:prstGeom prst="rect">
            <a:avLst/>
          </a:prstGeom>
          <a:noFill/>
        </p:spPr>
        <p:txBody>
          <a:bodyPr wrap="square" lIns="68580" tIns="34290" rIns="68580" bIns="34290" rtlCol="0">
            <a:spAutoFit/>
          </a:bodyPr>
          <a:lstStyle/>
          <a:p>
            <a:pPr algn="ctr"/>
            <a:r>
              <a:rPr lang="es-ES" dirty="0"/>
              <a:t>Madonna en una iglesia</a:t>
            </a:r>
          </a:p>
        </p:txBody>
      </p:sp>
      <p:sp>
        <p:nvSpPr>
          <p:cNvPr id="9" name="CuadroTexto 8">
            <a:extLst>
              <a:ext uri="{FF2B5EF4-FFF2-40B4-BE49-F238E27FC236}">
                <a16:creationId xmlns:a16="http://schemas.microsoft.com/office/drawing/2014/main" xmlns="" id="{6C9CDEA9-BB67-4D57-9CAD-59C95DA41FCD}"/>
              </a:ext>
            </a:extLst>
          </p:cNvPr>
          <p:cNvSpPr txBox="1"/>
          <p:nvPr/>
        </p:nvSpPr>
        <p:spPr>
          <a:xfrm>
            <a:off x="3203848" y="3651870"/>
            <a:ext cx="2030341" cy="623248"/>
          </a:xfrm>
          <a:prstGeom prst="rect">
            <a:avLst/>
          </a:prstGeom>
          <a:noFill/>
        </p:spPr>
        <p:txBody>
          <a:bodyPr wrap="square" lIns="68580" tIns="34290" rIns="68580" bIns="34290" rtlCol="0">
            <a:spAutoFit/>
          </a:bodyPr>
          <a:lstStyle/>
          <a:p>
            <a:pPr algn="ctr"/>
            <a:r>
              <a:rPr lang="es-ES" dirty="0"/>
              <a:t>Anunciación de </a:t>
            </a:r>
            <a:r>
              <a:rPr lang="es-ES" dirty="0" err="1"/>
              <a:t>Boucicaut</a:t>
            </a:r>
            <a:endParaRPr lang="es-ES" dirty="0"/>
          </a:p>
        </p:txBody>
      </p:sp>
      <p:pic>
        <p:nvPicPr>
          <p:cNvPr id="10" name="Imagen 9">
            <a:extLst>
              <a:ext uri="{FF2B5EF4-FFF2-40B4-BE49-F238E27FC236}">
                <a16:creationId xmlns:a16="http://schemas.microsoft.com/office/drawing/2014/main" xmlns="" id="{B9F810D9-C670-4602-BD6A-A76561C75C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5816" y="0"/>
            <a:ext cx="2524679" cy="3297862"/>
          </a:xfrm>
          <a:prstGeom prst="rect">
            <a:avLst/>
          </a:prstGeom>
        </p:spPr>
      </p:pic>
      <p:sp>
        <p:nvSpPr>
          <p:cNvPr id="11" name="CuadroTexto 10">
            <a:extLst>
              <a:ext uri="{FF2B5EF4-FFF2-40B4-BE49-F238E27FC236}">
                <a16:creationId xmlns:a16="http://schemas.microsoft.com/office/drawing/2014/main" xmlns="" id="{480B2B9D-0A29-4DAD-985E-80316DC6D93B}"/>
              </a:ext>
            </a:extLst>
          </p:cNvPr>
          <p:cNvSpPr txBox="1"/>
          <p:nvPr/>
        </p:nvSpPr>
        <p:spPr>
          <a:xfrm>
            <a:off x="899592" y="4371950"/>
            <a:ext cx="7301132" cy="346249"/>
          </a:xfrm>
          <a:prstGeom prst="rect">
            <a:avLst/>
          </a:prstGeom>
          <a:noFill/>
        </p:spPr>
        <p:txBody>
          <a:bodyPr wrap="square" lIns="68580" tIns="34290" rIns="68580" bIns="34290" rtlCol="0">
            <a:spAutoFit/>
          </a:bodyPr>
          <a:lstStyle/>
          <a:p>
            <a:pPr algn="ctr"/>
            <a:r>
              <a:rPr lang="es-ES" dirty="0"/>
              <a:t>Ladear la cabeza, los mantos azules y la posición de la manos.</a:t>
            </a:r>
          </a:p>
        </p:txBody>
      </p:sp>
    </p:spTree>
    <p:extLst>
      <p:ext uri="{BB962C8B-B14F-4D97-AF65-F5344CB8AC3E}">
        <p14:creationId xmlns:p14="http://schemas.microsoft.com/office/powerpoint/2010/main" val="677702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448272" cy="4598019"/>
          </a:xfrm>
        </p:spPr>
        <p:txBody>
          <a:bodyPr anchor="t">
            <a:normAutofit/>
          </a:bodyPr>
          <a:lstStyle/>
          <a:p>
            <a:pPr algn="l"/>
            <a:r>
              <a:rPr lang="nl-NL" sz="2400" dirty="0" smtClean="0"/>
              <a:t>1425 - 1435. Hubert Van Eyck. Las tres Marías ante la tumba.Museum Boijmans Van Beuningen, Rotterdam</a:t>
            </a:r>
            <a:endParaRPr lang="es-ES" sz="2400" dirty="0"/>
          </a:p>
        </p:txBody>
      </p:sp>
      <p:pic>
        <p:nvPicPr>
          <p:cNvPr id="4" name="3 Imagen" descr="1425 - 1435. Hubert Van Eyck. Las tres Marías ante la tumba.Museum Boijmans Van Beuningen, Rotterdam.jpg"/>
          <p:cNvPicPr>
            <a:picLocks noChangeAspect="1"/>
          </p:cNvPicPr>
          <p:nvPr/>
        </p:nvPicPr>
        <p:blipFill>
          <a:blip r:embed="rId2" cstate="print"/>
          <a:stretch>
            <a:fillRect/>
          </a:stretch>
        </p:blipFill>
        <p:spPr>
          <a:xfrm>
            <a:off x="2793756" y="0"/>
            <a:ext cx="6350244"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808312" cy="4598019"/>
          </a:xfrm>
        </p:spPr>
        <p:txBody>
          <a:bodyPr anchor="t">
            <a:normAutofit/>
          </a:bodyPr>
          <a:lstStyle/>
          <a:p>
            <a:pPr algn="l"/>
            <a:r>
              <a:rPr lang="en-US" sz="2400" b="1" dirty="0" smtClean="0"/>
              <a:t>1428 - 1429. Van Eyck. </a:t>
            </a:r>
            <a:r>
              <a:rPr lang="en-US" sz="2400" b="1" dirty="0" err="1" smtClean="0"/>
              <a:t>Estigmatización</a:t>
            </a:r>
            <a:r>
              <a:rPr lang="en-US" sz="2400" b="1" dirty="0" smtClean="0"/>
              <a:t> de San Francisco. Museum of Art, Philadelphia.</a:t>
            </a:r>
            <a:r>
              <a:rPr lang="en-US" sz="2400" dirty="0" smtClean="0"/>
              <a:t/>
            </a:r>
            <a:br>
              <a:rPr lang="en-US" sz="2400" dirty="0" smtClean="0"/>
            </a:br>
            <a:r>
              <a:rPr lang="en-US" sz="2400" dirty="0" smtClean="0"/>
              <a:t/>
            </a:r>
            <a:br>
              <a:rPr lang="en-US" sz="2400" dirty="0" smtClean="0"/>
            </a:br>
            <a:r>
              <a:rPr lang="es-ES" sz="2400" dirty="0" err="1" smtClean="0">
                <a:latin typeface="+mn-lt"/>
              </a:rPr>
              <a:t>Panofsky</a:t>
            </a:r>
            <a:r>
              <a:rPr lang="es-ES" sz="2400" dirty="0" smtClean="0">
                <a:latin typeface="+mn-lt"/>
              </a:rPr>
              <a:t> duda de su autoría por </a:t>
            </a:r>
            <a:r>
              <a:rPr lang="es-ES" sz="2400" dirty="0" err="1" smtClean="0">
                <a:latin typeface="+mn-lt"/>
              </a:rPr>
              <a:t>Jan</a:t>
            </a:r>
            <a:r>
              <a:rPr lang="es-ES" sz="2400" dirty="0" smtClean="0">
                <a:latin typeface="+mn-lt"/>
              </a:rPr>
              <a:t> Van </a:t>
            </a:r>
            <a:r>
              <a:rPr lang="es-ES" sz="2400" dirty="0" err="1" smtClean="0">
                <a:latin typeface="+mn-lt"/>
              </a:rPr>
              <a:t>Eyck</a:t>
            </a:r>
            <a:r>
              <a:rPr lang="es-ES" sz="2400" dirty="0" smtClean="0">
                <a:latin typeface="+mn-lt"/>
              </a:rPr>
              <a:t>. </a:t>
            </a:r>
            <a:endParaRPr lang="es-ES" sz="2400" dirty="0">
              <a:latin typeface="+mn-lt"/>
            </a:endParaRPr>
          </a:p>
        </p:txBody>
      </p:sp>
      <p:pic>
        <p:nvPicPr>
          <p:cNvPr id="3" name="2 Imagen" descr="1428 - 1429. Van Eyck. Estigmatización de San Francisco. Museum of Art, Philadelphia..jpg"/>
          <p:cNvPicPr>
            <a:picLocks noChangeAspect="1"/>
          </p:cNvPicPr>
          <p:nvPr/>
        </p:nvPicPr>
        <p:blipFill>
          <a:blip r:embed="rId2" cstate="print"/>
          <a:stretch>
            <a:fillRect/>
          </a:stretch>
        </p:blipFill>
        <p:spPr>
          <a:xfrm>
            <a:off x="3083767" y="51470"/>
            <a:ext cx="6060233" cy="50920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328592" cy="4598019"/>
          </a:xfrm>
        </p:spPr>
        <p:txBody>
          <a:bodyPr anchor="t">
            <a:normAutofit/>
          </a:bodyPr>
          <a:lstStyle/>
          <a:p>
            <a:pPr algn="l"/>
            <a:r>
              <a:rPr lang="es-ES" sz="2400" dirty="0" smtClean="0"/>
              <a:t>1430. Van </a:t>
            </a:r>
            <a:r>
              <a:rPr lang="es-ES" sz="2400" dirty="0" err="1" smtClean="0"/>
              <a:t>Eyck</a:t>
            </a:r>
            <a:r>
              <a:rPr lang="es-ES" sz="2400" dirty="0" smtClean="0"/>
              <a:t>. Retrato hombre con anillo. </a:t>
            </a:r>
            <a:r>
              <a:rPr lang="es-ES" sz="2400" dirty="0" err="1" smtClean="0"/>
              <a:t>Muzeul</a:t>
            </a:r>
            <a:r>
              <a:rPr lang="es-ES" sz="2400" dirty="0" smtClean="0"/>
              <a:t> </a:t>
            </a:r>
            <a:r>
              <a:rPr lang="es-ES" sz="2400" dirty="0" err="1" smtClean="0"/>
              <a:t>National</a:t>
            </a:r>
            <a:r>
              <a:rPr lang="es-ES" sz="2400" dirty="0" smtClean="0"/>
              <a:t> de </a:t>
            </a:r>
            <a:r>
              <a:rPr lang="es-ES" sz="2400" dirty="0" err="1" smtClean="0"/>
              <a:t>Arta</a:t>
            </a:r>
            <a:r>
              <a:rPr lang="es-ES" sz="2400" dirty="0" smtClean="0"/>
              <a:t>, Bucarest.</a:t>
            </a:r>
            <a:endParaRPr lang="es-ES" sz="2400" dirty="0"/>
          </a:p>
        </p:txBody>
      </p:sp>
      <p:pic>
        <p:nvPicPr>
          <p:cNvPr id="3" name="2 Imagen" descr="1430. Van Eyck. Retrato hombre con anillo. Muzeul National de Arta, Bucarest..jpg"/>
          <p:cNvPicPr>
            <a:picLocks noChangeAspect="1"/>
          </p:cNvPicPr>
          <p:nvPr/>
        </p:nvPicPr>
        <p:blipFill>
          <a:blip r:embed="rId2" cstate="print"/>
          <a:stretch>
            <a:fillRect/>
          </a:stretch>
        </p:blipFill>
        <p:spPr>
          <a:xfrm>
            <a:off x="5815552" y="0"/>
            <a:ext cx="3328448"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es-ES" sz="2400" dirty="0" smtClean="0"/>
              <a:t>1431 - 1432. Van </a:t>
            </a:r>
            <a:r>
              <a:rPr lang="es-ES" sz="2400" dirty="0" err="1" smtClean="0"/>
              <a:t>Eyck</a:t>
            </a:r>
            <a:r>
              <a:rPr lang="es-ES" sz="2400" dirty="0" smtClean="0"/>
              <a:t>. Retrato del Cardenal </a:t>
            </a:r>
            <a:r>
              <a:rPr lang="es-ES" sz="2400" dirty="0" err="1" smtClean="0"/>
              <a:t>Niccolò</a:t>
            </a:r>
            <a:r>
              <a:rPr lang="es-ES" sz="2400" dirty="0" smtClean="0"/>
              <a:t> </a:t>
            </a:r>
            <a:r>
              <a:rPr lang="es-ES" sz="2400" dirty="0" err="1" smtClean="0"/>
              <a:t>Albergati</a:t>
            </a:r>
            <a:r>
              <a:rPr lang="es-ES" sz="2400" dirty="0" smtClean="0"/>
              <a:t>. </a:t>
            </a:r>
            <a:r>
              <a:rPr lang="es-ES" sz="2400" dirty="0" err="1" smtClean="0"/>
              <a:t>Kunsthistorisches</a:t>
            </a:r>
            <a:r>
              <a:rPr lang="es-ES" sz="2400" dirty="0" smtClean="0"/>
              <a:t> </a:t>
            </a:r>
            <a:r>
              <a:rPr lang="es-ES" sz="2400" dirty="0" err="1" smtClean="0"/>
              <a:t>Museum</a:t>
            </a:r>
            <a:r>
              <a:rPr lang="es-ES" sz="2400" dirty="0" smtClean="0"/>
              <a:t>, </a:t>
            </a:r>
            <a:r>
              <a:rPr lang="es-ES" sz="2400" dirty="0" err="1" smtClean="0"/>
              <a:t>Vienna</a:t>
            </a:r>
            <a:endParaRPr lang="es-ES" sz="2400" dirty="0"/>
          </a:p>
        </p:txBody>
      </p:sp>
      <p:pic>
        <p:nvPicPr>
          <p:cNvPr id="3" name="2 Imagen" descr="1431 - 1432. Van Eyck. Retrato del Cardenal Niccolò Albergati. Kunsthistorisches Museum, Vienna.jpg"/>
          <p:cNvPicPr>
            <a:picLocks noChangeAspect="1"/>
          </p:cNvPicPr>
          <p:nvPr/>
        </p:nvPicPr>
        <p:blipFill>
          <a:blip r:embed="rId2" cstate="print"/>
          <a:stretch>
            <a:fillRect/>
          </a:stretch>
        </p:blipFill>
        <p:spPr>
          <a:xfrm>
            <a:off x="5265381" y="0"/>
            <a:ext cx="3878619"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200" b="1" dirty="0" smtClean="0"/>
              <a:t>1432. </a:t>
            </a:r>
            <a:r>
              <a:rPr lang="es-ES" sz="3200" b="1" dirty="0" err="1" smtClean="0"/>
              <a:t>Hubert</a:t>
            </a:r>
            <a:r>
              <a:rPr lang="es-ES" sz="3200" b="1" dirty="0" smtClean="0"/>
              <a:t> y </a:t>
            </a:r>
            <a:r>
              <a:rPr lang="es-ES" sz="3200" b="1" dirty="0" err="1" smtClean="0"/>
              <a:t>Jan</a:t>
            </a:r>
            <a:r>
              <a:rPr lang="es-ES" sz="3200" b="1" dirty="0" smtClean="0"/>
              <a:t> van EYCK.</a:t>
            </a:r>
            <a:br>
              <a:rPr lang="es-ES" sz="3200" b="1" dirty="0" smtClean="0"/>
            </a:br>
            <a:r>
              <a:rPr lang="es-ES" sz="3200" b="1" dirty="0" smtClean="0"/>
              <a:t> El retablo de Gante</a:t>
            </a:r>
            <a:endParaRPr lang="es-ES" sz="3200" b="1" dirty="0"/>
          </a:p>
        </p:txBody>
      </p:sp>
      <p:sp>
        <p:nvSpPr>
          <p:cNvPr id="3" name="2 Marcador de contenido"/>
          <p:cNvSpPr>
            <a:spLocks noGrp="1"/>
          </p:cNvSpPr>
          <p:nvPr>
            <p:ph idx="1"/>
          </p:nvPr>
        </p:nvSpPr>
        <p:spPr/>
        <p:txBody>
          <a:bodyPr>
            <a:normAutofit fontScale="47500" lnSpcReduction="20000"/>
          </a:bodyPr>
          <a:lstStyle/>
          <a:p>
            <a:r>
              <a:rPr lang="es-ES" dirty="0" smtClean="0"/>
              <a:t>La obra más famosa de </a:t>
            </a:r>
            <a:r>
              <a:rPr lang="es-ES" dirty="0" err="1" smtClean="0"/>
              <a:t>Jan</a:t>
            </a:r>
            <a:r>
              <a:rPr lang="es-ES" dirty="0" smtClean="0"/>
              <a:t> van </a:t>
            </a:r>
            <a:r>
              <a:rPr lang="es-ES" dirty="0" err="1" smtClean="0"/>
              <a:t>Eyck</a:t>
            </a:r>
            <a:r>
              <a:rPr lang="es-ES" dirty="0" smtClean="0"/>
              <a:t> es un enorme retablo de Gante con muchas escenas en la ciudad de Gante. </a:t>
            </a:r>
          </a:p>
          <a:p>
            <a:r>
              <a:rPr lang="es-ES" dirty="0" smtClean="0"/>
              <a:t>Se dice que fue iniciado por el hermano mayor de </a:t>
            </a:r>
            <a:r>
              <a:rPr lang="es-ES" dirty="0" err="1" smtClean="0"/>
              <a:t>Jan</a:t>
            </a:r>
            <a:r>
              <a:rPr lang="es-ES" dirty="0" smtClean="0"/>
              <a:t>, </a:t>
            </a:r>
            <a:r>
              <a:rPr lang="es-ES" dirty="0" err="1" smtClean="0"/>
              <a:t>Hubert</a:t>
            </a:r>
            <a:r>
              <a:rPr lang="es-ES" dirty="0" smtClean="0"/>
              <a:t>, de quien se sabe poco, y que fue completado por </a:t>
            </a:r>
            <a:r>
              <a:rPr lang="es-ES" dirty="0" err="1" smtClean="0"/>
              <a:t>Jan</a:t>
            </a:r>
            <a:r>
              <a:rPr lang="es-ES" dirty="0" smtClean="0"/>
              <a:t> en 1432. </a:t>
            </a:r>
          </a:p>
          <a:p>
            <a:r>
              <a:rPr lang="es-ES" dirty="0" smtClean="0"/>
              <a:t>En el marco hay inscrita una cuarteta que indica que el políptico fue iniciado por </a:t>
            </a:r>
            <a:r>
              <a:rPr lang="es-ES" dirty="0" err="1" smtClean="0"/>
              <a:t>Pictor</a:t>
            </a:r>
            <a:r>
              <a:rPr lang="es-ES" dirty="0" smtClean="0"/>
              <a:t> </a:t>
            </a:r>
            <a:r>
              <a:rPr lang="es-ES" dirty="0" err="1" smtClean="0"/>
              <a:t>Hubertus</a:t>
            </a:r>
            <a:r>
              <a:rPr lang="es-ES" dirty="0" smtClean="0"/>
              <a:t> </a:t>
            </a:r>
            <a:r>
              <a:rPr lang="es-ES" dirty="0" err="1" smtClean="0"/>
              <a:t>Eyck</a:t>
            </a:r>
            <a:r>
              <a:rPr lang="es-ES" dirty="0" smtClean="0"/>
              <a:t> y terminado por su el hermano </a:t>
            </a:r>
            <a:r>
              <a:rPr lang="es-ES" dirty="0" err="1" smtClean="0"/>
              <a:t>Jan</a:t>
            </a:r>
            <a:r>
              <a:rPr lang="es-ES" dirty="0" smtClean="0"/>
              <a:t>, a petición de </a:t>
            </a:r>
            <a:r>
              <a:rPr lang="es-ES" dirty="0" err="1" smtClean="0"/>
              <a:t>Jodocus</a:t>
            </a:r>
            <a:r>
              <a:rPr lang="es-ES" dirty="0" smtClean="0"/>
              <a:t> </a:t>
            </a:r>
            <a:r>
              <a:rPr lang="es-ES" dirty="0" err="1" smtClean="0"/>
              <a:t>Vijd</a:t>
            </a:r>
            <a:r>
              <a:rPr lang="es-ES" dirty="0" smtClean="0"/>
              <a:t>, diputado burgomaestre de Gante, alcaide de la iglesia de San Juan, y de su esposa, Elisabeth </a:t>
            </a:r>
            <a:r>
              <a:rPr lang="es-ES" dirty="0" err="1" smtClean="0"/>
              <a:t>Borluut</a:t>
            </a:r>
            <a:r>
              <a:rPr lang="es-ES" dirty="0" smtClean="0"/>
              <a:t>, quien lo encargó. </a:t>
            </a:r>
          </a:p>
          <a:p>
            <a:r>
              <a:rPr lang="es-ES" dirty="0" smtClean="0"/>
              <a:t>El verso se colocó allí cuando se instaló el retablo el 6 de mayo de 1432. </a:t>
            </a:r>
          </a:p>
          <a:p>
            <a:r>
              <a:rPr lang="es-ES" dirty="0" smtClean="0"/>
              <a:t>El análisis estilístico revela que en la pintura se percibe claramente el trabajo de dos manos distintas. La concepción global del retablo es obra de </a:t>
            </a:r>
            <a:r>
              <a:rPr lang="es-ES" dirty="0" err="1" smtClean="0"/>
              <a:t>Hubert</a:t>
            </a:r>
            <a:r>
              <a:rPr lang="es-ES" dirty="0" smtClean="0"/>
              <a:t>, junto con la ejecución de determinadas partes, como los paneles del nivel inferior. </a:t>
            </a:r>
          </a:p>
          <a:p>
            <a:r>
              <a:rPr lang="es-ES" dirty="0" smtClean="0"/>
              <a:t>Aquí, la forma es arcaica y refleja el dominio continuo del estilo internacional que fue practicado por </a:t>
            </a:r>
            <a:r>
              <a:rPr lang="es-ES" dirty="0" err="1" smtClean="0"/>
              <a:t>Broederlam</a:t>
            </a:r>
            <a:r>
              <a:rPr lang="es-ES" dirty="0" smtClean="0"/>
              <a:t>. </a:t>
            </a:r>
          </a:p>
          <a:p>
            <a:r>
              <a:rPr lang="es-ES" dirty="0" smtClean="0"/>
              <a:t>La composición es típicamente poco original: el paisaje todavía se concibe como un fondo lejano, con el que las figuras del frente no tienen relación orgánica, efecto que se ve reforzado por el punto de vista de pájaro. </a:t>
            </a:r>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05978"/>
            <a:ext cx="2016224" cy="4598019"/>
          </a:xfrm>
        </p:spPr>
        <p:txBody>
          <a:bodyPr anchor="t">
            <a:normAutofit/>
          </a:bodyPr>
          <a:lstStyle/>
          <a:p>
            <a:pPr algn="l"/>
            <a:r>
              <a:rPr lang="es-ES" sz="2400" dirty="0" smtClean="0"/>
              <a:t>1432. Van </a:t>
            </a:r>
            <a:r>
              <a:rPr lang="es-ES" sz="2400" dirty="0" err="1" smtClean="0"/>
              <a:t>Eyck</a:t>
            </a:r>
            <a:r>
              <a:rPr lang="es-ES" sz="2400" dirty="0" smtClean="0"/>
              <a:t>. Políptico de Gante (abierto). Catedral de San </a:t>
            </a:r>
            <a:r>
              <a:rPr lang="es-ES" sz="2400" smtClean="0"/>
              <a:t>Bavon, </a:t>
            </a:r>
            <a:r>
              <a:rPr lang="es-ES" sz="2400" dirty="0" smtClean="0"/>
              <a:t>Gante.</a:t>
            </a:r>
            <a:endParaRPr lang="es-ES" sz="2400" dirty="0"/>
          </a:p>
        </p:txBody>
      </p:sp>
      <p:pic>
        <p:nvPicPr>
          <p:cNvPr id="3" name="2 Imagen" descr="1432. Van Eyck. Políptico de Gante (abierto). Catedral de San Bavo, Gante..jpg"/>
          <p:cNvPicPr>
            <a:picLocks noChangeAspect="1"/>
          </p:cNvPicPr>
          <p:nvPr/>
        </p:nvPicPr>
        <p:blipFill>
          <a:blip r:embed="rId2" cstate="print"/>
          <a:stretch>
            <a:fillRect/>
          </a:stretch>
        </p:blipFill>
        <p:spPr>
          <a:xfrm>
            <a:off x="2210562" y="0"/>
            <a:ext cx="6933438" cy="5143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17AE20C5-97AA-4202-A9F4-8D1C89AD31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574" y="178904"/>
            <a:ext cx="6738613" cy="4771698"/>
          </a:xfrm>
          <a:prstGeom prst="rect">
            <a:avLst/>
          </a:prstGeom>
        </p:spPr>
      </p:pic>
    </p:spTree>
    <p:extLst>
      <p:ext uri="{BB962C8B-B14F-4D97-AF65-F5344CB8AC3E}">
        <p14:creationId xmlns:p14="http://schemas.microsoft.com/office/powerpoint/2010/main" val="1556456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59E90F65-9EF8-442F-8E40-5E458AD849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8605"/>
            <a:ext cx="9144000" cy="4606290"/>
          </a:xfrm>
          <a:prstGeom prst="rect">
            <a:avLst/>
          </a:prstGeom>
        </p:spPr>
      </p:pic>
    </p:spTree>
    <p:extLst>
      <p:ext uri="{BB962C8B-B14F-4D97-AF65-F5344CB8AC3E}">
        <p14:creationId xmlns:p14="http://schemas.microsoft.com/office/powerpoint/2010/main" val="631404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250882B6-9F9A-4EA3-8483-FD3D423640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1111168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DAFED528-9441-4598-BC32-0AE401327E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5209" y="695739"/>
            <a:ext cx="4572000" cy="1543050"/>
          </a:xfrm>
          <a:prstGeom prst="rect">
            <a:avLst/>
          </a:prstGeom>
        </p:spPr>
      </p:pic>
      <p:pic>
        <p:nvPicPr>
          <p:cNvPr id="4" name="Imagen 3">
            <a:extLst>
              <a:ext uri="{FF2B5EF4-FFF2-40B4-BE49-F238E27FC236}">
                <a16:creationId xmlns:a16="http://schemas.microsoft.com/office/drawing/2014/main" xmlns="" id="{C6753499-82E7-4B1A-8E6A-72C5CBD5AC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8209" y="2571750"/>
            <a:ext cx="2286000" cy="1635919"/>
          </a:xfrm>
          <a:prstGeom prst="rect">
            <a:avLst/>
          </a:prstGeom>
        </p:spPr>
      </p:pic>
    </p:spTree>
    <p:extLst>
      <p:ext uri="{BB962C8B-B14F-4D97-AF65-F5344CB8AC3E}">
        <p14:creationId xmlns:p14="http://schemas.microsoft.com/office/powerpoint/2010/main" val="579228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CF98DA3D-2ADD-4DDA-A8E1-800FAA96A0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523" y="355325"/>
            <a:ext cx="3814763" cy="4572000"/>
          </a:xfrm>
          <a:prstGeom prst="rect">
            <a:avLst/>
          </a:prstGeom>
        </p:spPr>
      </p:pic>
      <p:pic>
        <p:nvPicPr>
          <p:cNvPr id="5" name="Imagen 4">
            <a:extLst>
              <a:ext uri="{FF2B5EF4-FFF2-40B4-BE49-F238E27FC236}">
                <a16:creationId xmlns:a16="http://schemas.microsoft.com/office/drawing/2014/main" xmlns="" id="{56E8DE96-F53E-47FD-A7A4-6E4BD21246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262269"/>
            <a:ext cx="3686797" cy="2949437"/>
          </a:xfrm>
          <a:prstGeom prst="rect">
            <a:avLst/>
          </a:prstGeom>
        </p:spPr>
      </p:pic>
    </p:spTree>
    <p:extLst>
      <p:ext uri="{BB962C8B-B14F-4D97-AF65-F5344CB8AC3E}">
        <p14:creationId xmlns:p14="http://schemas.microsoft.com/office/powerpoint/2010/main" val="3920536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smtClean="0"/>
              <a:t>1432. Van </a:t>
            </a:r>
            <a:r>
              <a:rPr lang="es-ES" sz="2400" dirty="0" err="1" smtClean="0"/>
              <a:t>Eyck</a:t>
            </a:r>
            <a:r>
              <a:rPr lang="es-ES" sz="2400" dirty="0" smtClean="0"/>
              <a:t>. Políptico de Gante (cerrado). Catedral de San </a:t>
            </a:r>
            <a:r>
              <a:rPr lang="es-ES" sz="2400" dirty="0" err="1" smtClean="0"/>
              <a:t>Bavo</a:t>
            </a:r>
            <a:r>
              <a:rPr lang="es-ES" sz="2400" dirty="0" smtClean="0"/>
              <a:t>, Gante.</a:t>
            </a:r>
            <a:endParaRPr lang="es-ES" sz="2400" dirty="0"/>
          </a:p>
        </p:txBody>
      </p:sp>
      <p:pic>
        <p:nvPicPr>
          <p:cNvPr id="3" name="2 Imagen" descr="1432. Van Eyck. Políptico de Gante (cerrado). Catedral de San Bavo, Gante..jpg"/>
          <p:cNvPicPr>
            <a:picLocks noChangeAspect="1"/>
          </p:cNvPicPr>
          <p:nvPr/>
        </p:nvPicPr>
        <p:blipFill>
          <a:blip r:embed="rId2" cstate="print"/>
          <a:stretch>
            <a:fillRect/>
          </a:stretch>
        </p:blipFill>
        <p:spPr>
          <a:xfrm>
            <a:off x="5436096" y="-6779"/>
            <a:ext cx="3707904" cy="515027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994CDD27-62B0-4BE0-9FDB-C0E98D8EBC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65" y="0"/>
            <a:ext cx="3716983" cy="5143500"/>
          </a:xfrm>
          <a:prstGeom prst="rect">
            <a:avLst/>
          </a:prstGeom>
        </p:spPr>
      </p:pic>
      <p:pic>
        <p:nvPicPr>
          <p:cNvPr id="5" name="Imagen 4">
            <a:extLst>
              <a:ext uri="{FF2B5EF4-FFF2-40B4-BE49-F238E27FC236}">
                <a16:creationId xmlns:a16="http://schemas.microsoft.com/office/drawing/2014/main" xmlns="" id="{4D4DD60E-4E79-4C95-8308-5269E800AA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515"/>
          <a:stretch/>
        </p:blipFill>
        <p:spPr>
          <a:xfrm>
            <a:off x="5068957" y="2042"/>
            <a:ext cx="3607778" cy="5155493"/>
          </a:xfrm>
          <a:prstGeom prst="rect">
            <a:avLst/>
          </a:prstGeom>
        </p:spPr>
      </p:pic>
    </p:spTree>
    <p:extLst>
      <p:ext uri="{BB962C8B-B14F-4D97-AF65-F5344CB8AC3E}">
        <p14:creationId xmlns:p14="http://schemas.microsoft.com/office/powerpoint/2010/main" val="2605724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E02796EE-6067-491B-B486-5F7239E9893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9915" t="54686" r="15324"/>
          <a:stretch/>
        </p:blipFill>
        <p:spPr>
          <a:xfrm>
            <a:off x="646044" y="337930"/>
            <a:ext cx="3925956" cy="2330726"/>
          </a:xfrm>
          <a:prstGeom prst="rect">
            <a:avLst/>
          </a:prstGeom>
        </p:spPr>
      </p:pic>
      <p:pic>
        <p:nvPicPr>
          <p:cNvPr id="5" name="Imagen 4">
            <a:extLst>
              <a:ext uri="{FF2B5EF4-FFF2-40B4-BE49-F238E27FC236}">
                <a16:creationId xmlns:a16="http://schemas.microsoft.com/office/drawing/2014/main" xmlns="" id="{C4BAF5B2-DADB-49E6-B5E0-B7C5DB16AC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3479" y="905173"/>
            <a:ext cx="1828800" cy="1554480"/>
          </a:xfrm>
          <a:prstGeom prst="rect">
            <a:avLst/>
          </a:prstGeom>
        </p:spPr>
      </p:pic>
      <p:sp>
        <p:nvSpPr>
          <p:cNvPr id="6" name="CuadroTexto 5">
            <a:extLst>
              <a:ext uri="{FF2B5EF4-FFF2-40B4-BE49-F238E27FC236}">
                <a16:creationId xmlns:a16="http://schemas.microsoft.com/office/drawing/2014/main" xmlns="" id="{06DE77FF-DDAF-4A1F-B342-6E2F07C25C91}"/>
              </a:ext>
            </a:extLst>
          </p:cNvPr>
          <p:cNvSpPr txBox="1"/>
          <p:nvPr/>
        </p:nvSpPr>
        <p:spPr>
          <a:xfrm>
            <a:off x="964096" y="3541961"/>
            <a:ext cx="7295322" cy="623248"/>
          </a:xfrm>
          <a:prstGeom prst="rect">
            <a:avLst/>
          </a:prstGeom>
          <a:noFill/>
        </p:spPr>
        <p:txBody>
          <a:bodyPr wrap="square" lIns="68580" tIns="34290" rIns="68580" bIns="34290" rtlCol="0">
            <a:spAutoFit/>
          </a:bodyPr>
          <a:lstStyle/>
          <a:p>
            <a:r>
              <a:rPr lang="es-ES" dirty="0"/>
              <a:t>En estos dos detalles nos demuestran que aunque Eyck podía calificarse de “artista impasible” podía ser dramático cuando era necesario.</a:t>
            </a:r>
          </a:p>
        </p:txBody>
      </p:sp>
      <p:sp>
        <p:nvSpPr>
          <p:cNvPr id="7" name="CuadroTexto 6">
            <a:extLst>
              <a:ext uri="{FF2B5EF4-FFF2-40B4-BE49-F238E27FC236}">
                <a16:creationId xmlns:a16="http://schemas.microsoft.com/office/drawing/2014/main" xmlns="" id="{396DDE40-9F2E-46D1-8D96-78F3D7317B1C}"/>
              </a:ext>
            </a:extLst>
          </p:cNvPr>
          <p:cNvSpPr txBox="1"/>
          <p:nvPr/>
        </p:nvSpPr>
        <p:spPr>
          <a:xfrm>
            <a:off x="755374" y="2822713"/>
            <a:ext cx="3627783" cy="623248"/>
          </a:xfrm>
          <a:prstGeom prst="rect">
            <a:avLst/>
          </a:prstGeom>
          <a:noFill/>
        </p:spPr>
        <p:txBody>
          <a:bodyPr wrap="square" lIns="68580" tIns="34290" rIns="68580" bIns="34290" rtlCol="0">
            <a:spAutoFit/>
          </a:bodyPr>
          <a:lstStyle/>
          <a:p>
            <a:r>
              <a:rPr lang="es-ES" dirty="0"/>
              <a:t>Detalle de “La Virgen del canciller </a:t>
            </a:r>
            <a:r>
              <a:rPr lang="es-ES" dirty="0" err="1"/>
              <a:t>Rolin</a:t>
            </a:r>
            <a:r>
              <a:rPr lang="es-ES" dirty="0"/>
              <a:t>”, escenas del Génesis.</a:t>
            </a:r>
          </a:p>
        </p:txBody>
      </p:sp>
      <p:sp>
        <p:nvSpPr>
          <p:cNvPr id="8" name="CuadroTexto 7">
            <a:extLst>
              <a:ext uri="{FF2B5EF4-FFF2-40B4-BE49-F238E27FC236}">
                <a16:creationId xmlns:a16="http://schemas.microsoft.com/office/drawing/2014/main" xmlns="" id="{EE461249-6852-4C87-8E65-E998B88F09A0}"/>
              </a:ext>
            </a:extLst>
          </p:cNvPr>
          <p:cNvSpPr txBox="1"/>
          <p:nvPr/>
        </p:nvSpPr>
        <p:spPr>
          <a:xfrm>
            <a:off x="5063987" y="2827682"/>
            <a:ext cx="3627783" cy="623248"/>
          </a:xfrm>
          <a:prstGeom prst="rect">
            <a:avLst/>
          </a:prstGeom>
          <a:noFill/>
        </p:spPr>
        <p:txBody>
          <a:bodyPr wrap="square" lIns="68580" tIns="34290" rIns="68580" bIns="34290" rtlCol="0">
            <a:spAutoFit/>
          </a:bodyPr>
          <a:lstStyle/>
          <a:p>
            <a:pPr algn="ctr"/>
            <a:r>
              <a:rPr lang="es-ES" dirty="0"/>
              <a:t>Detalle de “El políptico de Gante”, Abel y Caín</a:t>
            </a:r>
          </a:p>
        </p:txBody>
      </p:sp>
    </p:spTree>
    <p:extLst>
      <p:ext uri="{BB962C8B-B14F-4D97-AF65-F5344CB8AC3E}">
        <p14:creationId xmlns:p14="http://schemas.microsoft.com/office/powerpoint/2010/main" val="1950202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smtClean="0"/>
              <a:t>1432. Van </a:t>
            </a:r>
            <a:r>
              <a:rPr lang="es-ES" sz="2400" dirty="0" err="1" smtClean="0"/>
              <a:t>Eyck</a:t>
            </a:r>
            <a:r>
              <a:rPr lang="es-ES" sz="2400" dirty="0" smtClean="0"/>
              <a:t>. Retrato de un hombre con turbante. </a:t>
            </a:r>
            <a:r>
              <a:rPr lang="es-ES" sz="2400" dirty="0" err="1" smtClean="0"/>
              <a:t>National</a:t>
            </a:r>
            <a:r>
              <a:rPr lang="es-ES" sz="2400" dirty="0" smtClean="0"/>
              <a:t> </a:t>
            </a:r>
            <a:r>
              <a:rPr lang="es-ES" sz="2400" dirty="0" err="1" smtClean="0"/>
              <a:t>Gallery</a:t>
            </a:r>
            <a:r>
              <a:rPr lang="es-ES" sz="2400" dirty="0" smtClean="0"/>
              <a:t>, Londres.</a:t>
            </a:r>
            <a:endParaRPr lang="es-ES" sz="2400" dirty="0"/>
          </a:p>
        </p:txBody>
      </p:sp>
      <p:pic>
        <p:nvPicPr>
          <p:cNvPr id="3" name="2 Imagen" descr="1432. Van Eyck. Retrato de un hombre con turbante. National Gallery, Londres..jpg"/>
          <p:cNvPicPr>
            <a:picLocks noChangeAspect="1"/>
          </p:cNvPicPr>
          <p:nvPr/>
        </p:nvPicPr>
        <p:blipFill>
          <a:blip r:embed="rId2" cstate="print"/>
          <a:stretch>
            <a:fillRect/>
          </a:stretch>
        </p:blipFill>
        <p:spPr>
          <a:xfrm>
            <a:off x="5042325" y="0"/>
            <a:ext cx="4101675" cy="51435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F9632C04-3725-49C2-9582-74C340FFDE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3415" y="834110"/>
            <a:ext cx="6182769" cy="1282925"/>
          </a:xfrm>
          <a:prstGeom prst="rect">
            <a:avLst/>
          </a:prstGeom>
        </p:spPr>
      </p:pic>
      <p:sp>
        <p:nvSpPr>
          <p:cNvPr id="7" name="CuadroTexto 6">
            <a:extLst>
              <a:ext uri="{FF2B5EF4-FFF2-40B4-BE49-F238E27FC236}">
                <a16:creationId xmlns:a16="http://schemas.microsoft.com/office/drawing/2014/main" xmlns="" id="{E1FEF00A-E272-4CA7-A492-ED03D9FF0B2D}"/>
              </a:ext>
            </a:extLst>
          </p:cNvPr>
          <p:cNvSpPr txBox="1"/>
          <p:nvPr/>
        </p:nvSpPr>
        <p:spPr>
          <a:xfrm>
            <a:off x="1483415" y="2571750"/>
            <a:ext cx="6110081" cy="900246"/>
          </a:xfrm>
          <a:prstGeom prst="rect">
            <a:avLst/>
          </a:prstGeom>
          <a:noFill/>
        </p:spPr>
        <p:txBody>
          <a:bodyPr wrap="square" lIns="68580" tIns="34290" rIns="68580" bIns="34290" rtlCol="0">
            <a:spAutoFit/>
          </a:bodyPr>
          <a:lstStyle/>
          <a:p>
            <a:pPr algn="ctr"/>
            <a:r>
              <a:rPr lang="es-ES" dirty="0"/>
              <a:t>Jan van Eyck fue el primer maestro flamenco que firmó sus obras y el único en adoptar una divisa personal al estilo de los nobles: “</a:t>
            </a:r>
            <a:r>
              <a:rPr lang="es-ES" dirty="0" err="1"/>
              <a:t>Als</a:t>
            </a:r>
            <a:r>
              <a:rPr lang="es-ES" dirty="0"/>
              <a:t> </a:t>
            </a:r>
            <a:r>
              <a:rPr lang="es-ES" dirty="0" err="1"/>
              <a:t>ich</a:t>
            </a:r>
            <a:r>
              <a:rPr lang="es-ES" dirty="0"/>
              <a:t> chan”, “Lo mejor que puedo”.</a:t>
            </a:r>
          </a:p>
        </p:txBody>
      </p:sp>
    </p:spTree>
    <p:extLst>
      <p:ext uri="{BB962C8B-B14F-4D97-AF65-F5344CB8AC3E}">
        <p14:creationId xmlns:p14="http://schemas.microsoft.com/office/powerpoint/2010/main" val="2409940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xmlns="" id="{4F659A6F-19CE-45A9-9B3B-E20678D6DB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627" r="-15132"/>
          <a:stretch/>
        </p:blipFill>
        <p:spPr>
          <a:xfrm>
            <a:off x="0" y="57150"/>
            <a:ext cx="6947453" cy="5143500"/>
          </a:xfrm>
          <a:prstGeom prst="rect">
            <a:avLst/>
          </a:prstGeom>
        </p:spPr>
      </p:pic>
      <p:sp>
        <p:nvSpPr>
          <p:cNvPr id="7" name="CuadroTexto 6">
            <a:extLst>
              <a:ext uri="{FF2B5EF4-FFF2-40B4-BE49-F238E27FC236}">
                <a16:creationId xmlns:a16="http://schemas.microsoft.com/office/drawing/2014/main" xmlns="" id="{BE853BB2-65AE-4239-B140-DE833C4EAB26}"/>
              </a:ext>
            </a:extLst>
          </p:cNvPr>
          <p:cNvSpPr txBox="1"/>
          <p:nvPr/>
        </p:nvSpPr>
        <p:spPr>
          <a:xfrm>
            <a:off x="6152323" y="864705"/>
            <a:ext cx="2454965" cy="623248"/>
          </a:xfrm>
          <a:prstGeom prst="rect">
            <a:avLst/>
          </a:prstGeom>
          <a:noFill/>
        </p:spPr>
        <p:txBody>
          <a:bodyPr wrap="square" lIns="68580" tIns="34290" rIns="68580" bIns="34290" rtlCol="0">
            <a:spAutoFit/>
          </a:bodyPr>
          <a:lstStyle/>
          <a:p>
            <a:r>
              <a:rPr lang="es-ES" dirty="0"/>
              <a:t>Detalle de los pelos de un hombre mal afeitado.</a:t>
            </a:r>
          </a:p>
        </p:txBody>
      </p:sp>
    </p:spTree>
    <p:extLst>
      <p:ext uri="{BB962C8B-B14F-4D97-AF65-F5344CB8AC3E}">
        <p14:creationId xmlns:p14="http://schemas.microsoft.com/office/powerpoint/2010/main" val="2025771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976664" cy="4598019"/>
          </a:xfrm>
        </p:spPr>
        <p:txBody>
          <a:bodyPr anchor="t">
            <a:normAutofit/>
          </a:bodyPr>
          <a:lstStyle/>
          <a:p>
            <a:pPr algn="l"/>
            <a:r>
              <a:rPr lang="es-ES" sz="2400" dirty="0" smtClean="0"/>
              <a:t>1432. Van </a:t>
            </a:r>
            <a:r>
              <a:rPr lang="es-ES" sz="2400" dirty="0" err="1" smtClean="0"/>
              <a:t>Eyck</a:t>
            </a:r>
            <a:r>
              <a:rPr lang="es-ES" sz="2400" dirty="0" smtClean="0"/>
              <a:t>. Retrato de un hombre joven. </a:t>
            </a:r>
            <a:r>
              <a:rPr lang="es-ES" sz="2400" dirty="0" err="1" smtClean="0"/>
              <a:t>National</a:t>
            </a:r>
            <a:r>
              <a:rPr lang="es-ES" sz="2400" dirty="0" smtClean="0"/>
              <a:t> </a:t>
            </a:r>
            <a:r>
              <a:rPr lang="es-ES" sz="2400" dirty="0" err="1" smtClean="0"/>
              <a:t>Gallery</a:t>
            </a:r>
            <a:r>
              <a:rPr lang="es-ES" sz="2400" dirty="0" smtClean="0"/>
              <a:t>, Londres.</a:t>
            </a:r>
            <a:endParaRPr lang="es-ES" sz="2400" dirty="0"/>
          </a:p>
        </p:txBody>
      </p:sp>
      <p:pic>
        <p:nvPicPr>
          <p:cNvPr id="3" name="2 Imagen" descr="1432. Van Eyck. Retrato de un hombre joven. National Gallery, Londres..jpg"/>
          <p:cNvPicPr>
            <a:picLocks noChangeAspect="1"/>
          </p:cNvPicPr>
          <p:nvPr/>
        </p:nvPicPr>
        <p:blipFill>
          <a:blip r:embed="rId2" cstate="print"/>
          <a:stretch>
            <a:fillRect/>
          </a:stretch>
        </p:blipFill>
        <p:spPr>
          <a:xfrm>
            <a:off x="6333731" y="0"/>
            <a:ext cx="2810269" cy="51435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896544" cy="4598019"/>
          </a:xfrm>
        </p:spPr>
        <p:txBody>
          <a:bodyPr anchor="t">
            <a:normAutofit/>
          </a:bodyPr>
          <a:lstStyle/>
          <a:p>
            <a:pPr algn="l"/>
            <a:r>
              <a:rPr lang="es-ES" sz="2400" dirty="0" smtClean="0"/>
              <a:t>1433. Van </a:t>
            </a:r>
            <a:r>
              <a:rPr lang="es-ES" sz="2400" dirty="0" err="1" smtClean="0"/>
              <a:t>Eyck</a:t>
            </a:r>
            <a:r>
              <a:rPr lang="es-ES" sz="2400" dirty="0" smtClean="0"/>
              <a:t>. Virgen con niño leyendo. </a:t>
            </a:r>
            <a:r>
              <a:rPr lang="es-ES" sz="2400" dirty="0" err="1" smtClean="0"/>
              <a:t>National</a:t>
            </a:r>
            <a:r>
              <a:rPr lang="es-ES" sz="2400" dirty="0" smtClean="0"/>
              <a:t> </a:t>
            </a:r>
            <a:r>
              <a:rPr lang="es-ES" sz="2400" dirty="0" err="1" smtClean="0"/>
              <a:t>Gallery</a:t>
            </a:r>
            <a:r>
              <a:rPr lang="es-ES" sz="2400" dirty="0" smtClean="0"/>
              <a:t> of Victoria, Melbourne.</a:t>
            </a:r>
            <a:endParaRPr lang="es-ES" sz="2400" dirty="0"/>
          </a:p>
        </p:txBody>
      </p:sp>
      <p:pic>
        <p:nvPicPr>
          <p:cNvPr id="3" name="2 Imagen" descr="1433. Van Eyck. Virgen con niño leyendo. National Gallery of Victoria, Melbourne..jpg"/>
          <p:cNvPicPr>
            <a:picLocks noChangeAspect="1"/>
          </p:cNvPicPr>
          <p:nvPr/>
        </p:nvPicPr>
        <p:blipFill>
          <a:blip r:embed="rId2" cstate="print"/>
          <a:stretch>
            <a:fillRect/>
          </a:stretch>
        </p:blipFill>
        <p:spPr>
          <a:xfrm>
            <a:off x="5352974" y="0"/>
            <a:ext cx="3791026" cy="5143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896544" cy="4598019"/>
          </a:xfrm>
        </p:spPr>
        <p:txBody>
          <a:bodyPr anchor="t">
            <a:normAutofit/>
          </a:bodyPr>
          <a:lstStyle/>
          <a:p>
            <a:pPr algn="l"/>
            <a:r>
              <a:rPr lang="es-ES" sz="2400" dirty="0" smtClean="0"/>
              <a:t>1434. Van </a:t>
            </a:r>
            <a:r>
              <a:rPr lang="es-ES" sz="2400" dirty="0" err="1" smtClean="0"/>
              <a:t>Eyck</a:t>
            </a:r>
            <a:r>
              <a:rPr lang="es-ES" sz="2400" dirty="0" smtClean="0"/>
              <a:t>. Retrato de Giovanni </a:t>
            </a:r>
            <a:r>
              <a:rPr lang="es-ES" sz="2400" dirty="0" err="1" smtClean="0"/>
              <a:t>Arnolfini</a:t>
            </a:r>
            <a:r>
              <a:rPr lang="es-ES" sz="2400" dirty="0" smtClean="0"/>
              <a:t> y su esposa. </a:t>
            </a:r>
            <a:r>
              <a:rPr lang="es-ES" sz="2400" dirty="0" err="1" smtClean="0"/>
              <a:t>National</a:t>
            </a:r>
            <a:r>
              <a:rPr lang="es-ES" sz="2400" dirty="0" smtClean="0"/>
              <a:t> </a:t>
            </a:r>
            <a:r>
              <a:rPr lang="es-ES" sz="2400" dirty="0" err="1" smtClean="0"/>
              <a:t>Gallery</a:t>
            </a:r>
            <a:r>
              <a:rPr lang="es-ES" sz="2400" dirty="0" smtClean="0"/>
              <a:t>, Londres.</a:t>
            </a:r>
            <a:endParaRPr lang="es-ES" sz="2400" dirty="0"/>
          </a:p>
        </p:txBody>
      </p:sp>
      <p:pic>
        <p:nvPicPr>
          <p:cNvPr id="3" name="2 Imagen" descr="1434. Van Eyck. Retrato de Giovanni Arnolfini y su esposa. National Gallery, Londres..jpg"/>
          <p:cNvPicPr>
            <a:picLocks noChangeAspect="1"/>
          </p:cNvPicPr>
          <p:nvPr/>
        </p:nvPicPr>
        <p:blipFill>
          <a:blip r:embed="rId2" cstate="print"/>
          <a:stretch>
            <a:fillRect/>
          </a:stretch>
        </p:blipFill>
        <p:spPr>
          <a:xfrm>
            <a:off x="5341484" y="0"/>
            <a:ext cx="3802516" cy="51435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6984776" cy="4598019"/>
          </a:xfrm>
        </p:spPr>
        <p:txBody>
          <a:bodyPr anchor="t">
            <a:normAutofit/>
          </a:bodyPr>
          <a:lstStyle/>
          <a:p>
            <a:pPr algn="l"/>
            <a:r>
              <a:rPr lang="en-US" sz="2700" b="1" dirty="0" smtClean="0"/>
              <a:t>1435. Van Eyck. </a:t>
            </a:r>
            <a:r>
              <a:rPr lang="en-US" sz="2700" b="1" dirty="0" err="1" smtClean="0"/>
              <a:t>Anunciación</a:t>
            </a:r>
            <a:r>
              <a:rPr lang="en-US" sz="2700" b="1" dirty="0" smtClean="0"/>
              <a:t>. National Gallery of Art, Washington.</a:t>
            </a:r>
            <a:r>
              <a:rPr lang="en-US" sz="2400" dirty="0" smtClean="0"/>
              <a:t/>
            </a:r>
            <a:br>
              <a:rPr lang="en-US" sz="2400" dirty="0" smtClean="0"/>
            </a:br>
            <a:r>
              <a:rPr lang="es-ES" sz="2200" dirty="0" smtClean="0"/>
              <a:t>Este maestro flamenco revolucionó el arte europeo perfeccionando la técnica de la pintura al óleo. Su meticuloso detalle, su color transparente como una joya y sus sutiles gradaciones tonales nunca han sido superados. </a:t>
            </a:r>
            <a:br>
              <a:rPr lang="es-ES" sz="2200" dirty="0" smtClean="0"/>
            </a:br>
            <a:endParaRPr lang="es-ES" sz="2400" dirty="0"/>
          </a:p>
        </p:txBody>
      </p:sp>
      <p:pic>
        <p:nvPicPr>
          <p:cNvPr id="3" name="2 Imagen" descr="1435. Van Eyck. Anunciación. National Gallery of Art, Washington..jpg"/>
          <p:cNvPicPr>
            <a:picLocks noChangeAspect="1"/>
          </p:cNvPicPr>
          <p:nvPr/>
        </p:nvPicPr>
        <p:blipFill>
          <a:blip r:embed="rId2" cstate="print"/>
          <a:stretch>
            <a:fillRect/>
          </a:stretch>
        </p:blipFill>
        <p:spPr>
          <a:xfrm>
            <a:off x="7318057" y="1"/>
            <a:ext cx="1825943" cy="51435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fontScale="90000"/>
          </a:bodyPr>
          <a:lstStyle/>
          <a:p>
            <a:pPr algn="l"/>
            <a:r>
              <a:rPr lang="en-US" sz="2700" b="1" dirty="0" smtClean="0"/>
              <a:t>1435. Van Eyck. </a:t>
            </a:r>
            <a:r>
              <a:rPr lang="en-US" sz="2700" b="1" dirty="0" err="1" smtClean="0"/>
              <a:t>Anunciación</a:t>
            </a:r>
            <a:r>
              <a:rPr lang="en-US" sz="2700" b="1" dirty="0" smtClean="0"/>
              <a:t> (</a:t>
            </a:r>
            <a:r>
              <a:rPr lang="en-US" sz="2700" b="1" dirty="0" err="1" smtClean="0"/>
              <a:t>detalle</a:t>
            </a:r>
            <a:r>
              <a:rPr lang="en-US" sz="2700" b="1" dirty="0" smtClean="0"/>
              <a:t>). National Gallery of Art, Washington.</a:t>
            </a:r>
            <a:r>
              <a:rPr lang="en-US" sz="2400" dirty="0" smtClean="0"/>
              <a:t/>
            </a:r>
            <a:br>
              <a:rPr lang="en-US" sz="2400" dirty="0" smtClean="0"/>
            </a:br>
            <a:r>
              <a:rPr lang="es-ES" sz="2200" dirty="0" smtClean="0"/>
              <a:t>Llenos de simbolismo, los elementos del interior de esta iglesia del gótico tardío simbolizan la virginidad de María, en los lirios blancos; la transmisión del Espíritu Santo, en la paloma blanca; y la relación entre el Antiguo y el Nuevo Testamento, en el uso de adoquines con escenas del Antiguo Testamento que prefiguran la venida de Cristo, como David matando a Goliat y Sansón destruyendo el templo filisteo. </a:t>
            </a:r>
            <a:endParaRPr lang="es-ES" sz="2400" dirty="0"/>
          </a:p>
        </p:txBody>
      </p:sp>
      <p:pic>
        <p:nvPicPr>
          <p:cNvPr id="4" name="3 Imagen" descr="1435. Van Eyck. Anunciación (detalle). National Gallery of Art, Washington..jpg"/>
          <p:cNvPicPr>
            <a:picLocks noChangeAspect="1"/>
          </p:cNvPicPr>
          <p:nvPr/>
        </p:nvPicPr>
        <p:blipFill>
          <a:blip r:embed="rId2" cstate="print"/>
          <a:stretch>
            <a:fillRect/>
          </a:stretch>
        </p:blipFill>
        <p:spPr>
          <a:xfrm>
            <a:off x="4979223" y="0"/>
            <a:ext cx="4164777" cy="51435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n-US" sz="2700" b="1" dirty="0" smtClean="0"/>
              <a:t>1435. Van Eyck. </a:t>
            </a:r>
            <a:r>
              <a:rPr lang="en-US" sz="2700" b="1" dirty="0" err="1" smtClean="0"/>
              <a:t>Anunciación</a:t>
            </a:r>
            <a:r>
              <a:rPr lang="en-US" sz="2700" b="1" dirty="0" smtClean="0"/>
              <a:t> (</a:t>
            </a:r>
            <a:r>
              <a:rPr lang="en-US" sz="2700" b="1" dirty="0" err="1" smtClean="0"/>
              <a:t>detalle</a:t>
            </a:r>
            <a:r>
              <a:rPr lang="en-US" sz="2700" b="1" dirty="0" smtClean="0"/>
              <a:t>). National Gallery of Art, Washington.</a:t>
            </a:r>
            <a:r>
              <a:rPr lang="en-US" sz="2400" dirty="0" smtClean="0"/>
              <a:t/>
            </a:r>
            <a:br>
              <a:rPr lang="en-US" sz="2400" dirty="0" smtClean="0"/>
            </a:br>
            <a:r>
              <a:rPr lang="es-ES" sz="2400" dirty="0" smtClean="0"/>
              <a:t>La pared del fondo: Moisés y Jehovah, con querubines encima</a:t>
            </a:r>
            <a:endParaRPr lang="es-ES" sz="2400" dirty="0"/>
          </a:p>
        </p:txBody>
      </p:sp>
      <p:pic>
        <p:nvPicPr>
          <p:cNvPr id="5" name="4 Imagen" descr="1435. Van Eyck. Anunciación (detalle 2). National Gallery of Art, Washington..jpg"/>
          <p:cNvPicPr>
            <a:picLocks noChangeAspect="1"/>
          </p:cNvPicPr>
          <p:nvPr/>
        </p:nvPicPr>
        <p:blipFill>
          <a:blip r:embed="rId2" cstate="print"/>
          <a:stretch>
            <a:fillRect/>
          </a:stretch>
        </p:blipFill>
        <p:spPr>
          <a:xfrm>
            <a:off x="4949505" y="0"/>
            <a:ext cx="4194495" cy="51435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040560" cy="4598019"/>
          </a:xfrm>
        </p:spPr>
        <p:txBody>
          <a:bodyPr anchor="t">
            <a:normAutofit/>
          </a:bodyPr>
          <a:lstStyle/>
          <a:p>
            <a:pPr algn="l"/>
            <a:r>
              <a:rPr lang="es-ES" sz="2400" dirty="0" smtClean="0"/>
              <a:t>1435. Van </a:t>
            </a:r>
            <a:r>
              <a:rPr lang="es-ES" sz="2400" dirty="0" err="1" smtClean="0"/>
              <a:t>Eyck</a:t>
            </a:r>
            <a:r>
              <a:rPr lang="es-ES" sz="2400" dirty="0" smtClean="0"/>
              <a:t>. Retrato de </a:t>
            </a:r>
            <a:r>
              <a:rPr lang="es-ES" sz="2400" dirty="0" err="1" smtClean="0"/>
              <a:t>Baudouin</a:t>
            </a:r>
            <a:r>
              <a:rPr lang="es-ES" sz="2400" dirty="0" smtClean="0"/>
              <a:t> de </a:t>
            </a:r>
            <a:r>
              <a:rPr lang="es-ES" sz="2400" dirty="0" err="1" smtClean="0"/>
              <a:t>Lannoy</a:t>
            </a:r>
            <a:r>
              <a:rPr lang="es-ES" sz="2400" dirty="0" smtClean="0"/>
              <a:t>. </a:t>
            </a:r>
            <a:r>
              <a:rPr lang="es-ES" sz="2400" dirty="0" err="1" smtClean="0"/>
              <a:t>Staatliche</a:t>
            </a:r>
            <a:r>
              <a:rPr lang="es-ES" sz="2400" dirty="0" smtClean="0"/>
              <a:t> </a:t>
            </a:r>
            <a:r>
              <a:rPr lang="es-ES" sz="2400" dirty="0" err="1" smtClean="0"/>
              <a:t>Museen</a:t>
            </a:r>
            <a:r>
              <a:rPr lang="es-ES" sz="2400" dirty="0" smtClean="0"/>
              <a:t>, Berlín.</a:t>
            </a:r>
            <a:endParaRPr lang="es-ES" sz="2400" dirty="0"/>
          </a:p>
        </p:txBody>
      </p:sp>
      <p:pic>
        <p:nvPicPr>
          <p:cNvPr id="4" name="3 Imagen" descr="1435. Van Eyck. Retrato de Baudouin de Lannoy. Staatliche Museen, Berlín..jpg"/>
          <p:cNvPicPr>
            <a:picLocks noChangeAspect="1"/>
          </p:cNvPicPr>
          <p:nvPr/>
        </p:nvPicPr>
        <p:blipFill>
          <a:blip r:embed="rId2" cstate="print"/>
          <a:stretch>
            <a:fillRect/>
          </a:stretch>
        </p:blipFill>
        <p:spPr>
          <a:xfrm>
            <a:off x="5436096" y="26592"/>
            <a:ext cx="3707904" cy="511690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smtClean="0"/>
              <a:t>1435. Van </a:t>
            </a:r>
            <a:r>
              <a:rPr lang="es-ES" sz="2400" dirty="0" err="1" smtClean="0"/>
              <a:t>Eyck</a:t>
            </a:r>
            <a:r>
              <a:rPr lang="es-ES" sz="2400" dirty="0" smtClean="0"/>
              <a:t>. Retrato de Giovanni </a:t>
            </a:r>
            <a:r>
              <a:rPr lang="es-ES" sz="2400" dirty="0" err="1" smtClean="0"/>
              <a:t>Arnolfini</a:t>
            </a:r>
            <a:r>
              <a:rPr lang="es-ES" sz="2400" dirty="0" smtClean="0"/>
              <a:t>. </a:t>
            </a:r>
            <a:r>
              <a:rPr lang="es-ES" sz="2400" dirty="0" err="1" smtClean="0"/>
              <a:t>Staatliche</a:t>
            </a:r>
            <a:r>
              <a:rPr lang="es-ES" sz="2400" dirty="0" smtClean="0"/>
              <a:t> </a:t>
            </a:r>
            <a:r>
              <a:rPr lang="es-ES" sz="2400" dirty="0" err="1" smtClean="0"/>
              <a:t>Museen</a:t>
            </a:r>
            <a:r>
              <a:rPr lang="es-ES" sz="2400" dirty="0" smtClean="0"/>
              <a:t>, Berlín.</a:t>
            </a:r>
            <a:endParaRPr lang="es-ES" sz="2400" dirty="0"/>
          </a:p>
        </p:txBody>
      </p:sp>
      <p:pic>
        <p:nvPicPr>
          <p:cNvPr id="3" name="2 Imagen" descr="1435. Van Eyck. Retrato de Giovanni Arnolfini. Staatliche Museen, Berlín..jpg"/>
          <p:cNvPicPr>
            <a:picLocks noChangeAspect="1"/>
          </p:cNvPicPr>
          <p:nvPr/>
        </p:nvPicPr>
        <p:blipFill>
          <a:blip r:embed="rId2" cstate="print"/>
          <a:stretch>
            <a:fillRect/>
          </a:stretch>
        </p:blipFill>
        <p:spPr>
          <a:xfrm>
            <a:off x="5480538" y="0"/>
            <a:ext cx="3663462" cy="51435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smtClean="0"/>
              <a:t>1435. Van </a:t>
            </a:r>
            <a:r>
              <a:rPr lang="es-ES" sz="2400" dirty="0" err="1" smtClean="0"/>
              <a:t>Eyck</a:t>
            </a:r>
            <a:r>
              <a:rPr lang="es-ES" sz="2400" dirty="0" smtClean="0"/>
              <a:t>. Retrato de hombre con clavel. </a:t>
            </a:r>
            <a:r>
              <a:rPr lang="es-ES" sz="2400" dirty="0" err="1" smtClean="0"/>
              <a:t>Staatliche</a:t>
            </a:r>
            <a:r>
              <a:rPr lang="es-ES" sz="2400" dirty="0" smtClean="0"/>
              <a:t> </a:t>
            </a:r>
            <a:r>
              <a:rPr lang="es-ES" sz="2400" dirty="0" err="1" smtClean="0"/>
              <a:t>Museen</a:t>
            </a:r>
            <a:r>
              <a:rPr lang="es-ES" sz="2400" dirty="0" smtClean="0"/>
              <a:t>, Berlín.</a:t>
            </a:r>
            <a:endParaRPr lang="es-ES" sz="2400" dirty="0"/>
          </a:p>
        </p:txBody>
      </p:sp>
      <p:pic>
        <p:nvPicPr>
          <p:cNvPr id="3" name="2 Imagen" descr="1435. Van Eyck. Retrato de hombre con clavel. Staatliche Museen, Berlín..jpg"/>
          <p:cNvPicPr>
            <a:picLocks noChangeAspect="1"/>
          </p:cNvPicPr>
          <p:nvPr/>
        </p:nvPicPr>
        <p:blipFill>
          <a:blip r:embed="rId2" cstate="print"/>
          <a:stretch>
            <a:fillRect/>
          </a:stretch>
        </p:blipFill>
        <p:spPr>
          <a:xfrm>
            <a:off x="5508594" y="0"/>
            <a:ext cx="3635406" cy="51435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464496" cy="4598019"/>
          </a:xfrm>
        </p:spPr>
        <p:txBody>
          <a:bodyPr anchor="t">
            <a:normAutofit/>
          </a:bodyPr>
          <a:lstStyle/>
          <a:p>
            <a:pPr algn="l"/>
            <a:r>
              <a:rPr lang="es-ES" sz="2400" dirty="0" smtClean="0"/>
              <a:t>1435. Van </a:t>
            </a:r>
            <a:r>
              <a:rPr lang="es-ES" sz="2400" dirty="0" err="1" smtClean="0"/>
              <a:t>Eyck</a:t>
            </a:r>
            <a:r>
              <a:rPr lang="es-ES" sz="2400" dirty="0" smtClean="0"/>
              <a:t>. Retrato del Cardenal </a:t>
            </a:r>
            <a:r>
              <a:rPr lang="es-ES" sz="2400" dirty="0" err="1" smtClean="0"/>
              <a:t>Albergati</a:t>
            </a:r>
            <a:r>
              <a:rPr lang="es-ES" sz="2400" dirty="0" smtClean="0"/>
              <a:t>. </a:t>
            </a:r>
            <a:r>
              <a:rPr lang="es-ES" sz="2400" dirty="0" err="1" smtClean="0"/>
              <a:t>Kupferstichkabinett</a:t>
            </a:r>
            <a:r>
              <a:rPr lang="es-ES" sz="2400" dirty="0" smtClean="0"/>
              <a:t>, </a:t>
            </a:r>
            <a:r>
              <a:rPr lang="es-ES" sz="2400" dirty="0" err="1" smtClean="0"/>
              <a:t>Dresden</a:t>
            </a:r>
            <a:r>
              <a:rPr lang="es-ES" sz="2400" dirty="0" smtClean="0"/>
              <a:t>.</a:t>
            </a:r>
            <a:endParaRPr lang="es-ES" sz="2400" dirty="0"/>
          </a:p>
        </p:txBody>
      </p:sp>
      <p:pic>
        <p:nvPicPr>
          <p:cNvPr id="3" name="2 Imagen" descr="1435. Van Eyck. Retrato del Cardenal Albergati. Kupferstichkabinett, Dresden..jpg"/>
          <p:cNvPicPr>
            <a:picLocks noChangeAspect="1"/>
          </p:cNvPicPr>
          <p:nvPr/>
        </p:nvPicPr>
        <p:blipFill>
          <a:blip r:embed="rId2" cstate="print"/>
          <a:stretch>
            <a:fillRect/>
          </a:stretch>
        </p:blipFill>
        <p:spPr>
          <a:xfrm>
            <a:off x="4753655" y="0"/>
            <a:ext cx="4390345" cy="51435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104456" cy="4598019"/>
          </a:xfrm>
        </p:spPr>
        <p:txBody>
          <a:bodyPr anchor="t">
            <a:normAutofit/>
          </a:bodyPr>
          <a:lstStyle/>
          <a:p>
            <a:pPr algn="l"/>
            <a:r>
              <a:rPr lang="es-ES" sz="2400" dirty="0" smtClean="0"/>
              <a:t>1435. Van </a:t>
            </a:r>
            <a:r>
              <a:rPr lang="es-ES" sz="2400" dirty="0" err="1" smtClean="0"/>
              <a:t>Eyck</a:t>
            </a:r>
            <a:r>
              <a:rPr lang="es-ES" sz="2400" dirty="0" smtClean="0"/>
              <a:t>. Virgen del canciller </a:t>
            </a:r>
            <a:r>
              <a:rPr lang="es-ES" sz="2400" dirty="0" err="1" smtClean="0"/>
              <a:t>Rolin</a:t>
            </a:r>
            <a:r>
              <a:rPr lang="es-ES" sz="2400" dirty="0" smtClean="0"/>
              <a:t>. Museo del Louvre.</a:t>
            </a:r>
            <a:endParaRPr lang="es-ES" sz="2400" dirty="0"/>
          </a:p>
        </p:txBody>
      </p:sp>
      <p:pic>
        <p:nvPicPr>
          <p:cNvPr id="3" name="2 Imagen" descr="1435. Van Eyck. Virgen del canciller Rolin. Museo del Louvre..jpg"/>
          <p:cNvPicPr>
            <a:picLocks noChangeAspect="1"/>
          </p:cNvPicPr>
          <p:nvPr/>
        </p:nvPicPr>
        <p:blipFill>
          <a:blip r:embed="rId2" cstate="print"/>
          <a:stretch>
            <a:fillRect/>
          </a:stretch>
        </p:blipFill>
        <p:spPr>
          <a:xfrm>
            <a:off x="4480560" y="0"/>
            <a:ext cx="4663440" cy="51435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52034F73-6E6A-4884-B5CF-20158D2BB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0"/>
            <a:ext cx="2987824" cy="4320854"/>
          </a:xfrm>
          <a:prstGeom prst="rect">
            <a:avLst/>
          </a:prstGeom>
        </p:spPr>
      </p:pic>
      <p:sp>
        <p:nvSpPr>
          <p:cNvPr id="6" name="CuadroTexto 5">
            <a:extLst>
              <a:ext uri="{FF2B5EF4-FFF2-40B4-BE49-F238E27FC236}">
                <a16:creationId xmlns:a16="http://schemas.microsoft.com/office/drawing/2014/main" xmlns="" id="{6F302478-5DA7-4204-B4DE-E51F0F0149DD}"/>
              </a:ext>
            </a:extLst>
          </p:cNvPr>
          <p:cNvSpPr txBox="1"/>
          <p:nvPr/>
        </p:nvSpPr>
        <p:spPr>
          <a:xfrm>
            <a:off x="915167" y="4371949"/>
            <a:ext cx="6737964" cy="623248"/>
          </a:xfrm>
          <a:prstGeom prst="rect">
            <a:avLst/>
          </a:prstGeom>
          <a:noFill/>
        </p:spPr>
        <p:txBody>
          <a:bodyPr wrap="square" lIns="68580" tIns="34290" rIns="68580" bIns="34290" rtlCol="0">
            <a:spAutoFit/>
          </a:bodyPr>
          <a:lstStyle/>
          <a:p>
            <a:pPr algn="ctr"/>
            <a:r>
              <a:rPr lang="es-ES" dirty="0"/>
              <a:t>Comparativa entre la imagen del Libro de Horas de </a:t>
            </a:r>
            <a:r>
              <a:rPr lang="es-ES" dirty="0" err="1"/>
              <a:t>Boucicaut</a:t>
            </a:r>
            <a:r>
              <a:rPr lang="es-ES" dirty="0"/>
              <a:t> y la Madonna del Canciller </a:t>
            </a:r>
            <a:r>
              <a:rPr lang="es-ES" dirty="0" err="1"/>
              <a:t>Rolin</a:t>
            </a:r>
            <a:endParaRPr lang="es-ES" dirty="0"/>
          </a:p>
        </p:txBody>
      </p:sp>
      <p:pic>
        <p:nvPicPr>
          <p:cNvPr id="7" name="6 Imagen" descr="1435. Van Eyck. Virgen del canciller Rolin. Museo del Louvre..jpg"/>
          <p:cNvPicPr>
            <a:picLocks noChangeAspect="1"/>
          </p:cNvPicPr>
          <p:nvPr/>
        </p:nvPicPr>
        <p:blipFill>
          <a:blip r:embed="rId3" cstate="print"/>
          <a:stretch>
            <a:fillRect/>
          </a:stretch>
        </p:blipFill>
        <p:spPr>
          <a:xfrm>
            <a:off x="4499992" y="0"/>
            <a:ext cx="3923928" cy="4327862"/>
          </a:xfrm>
          <a:prstGeom prst="rect">
            <a:avLst/>
          </a:prstGeom>
        </p:spPr>
      </p:pic>
    </p:spTree>
    <p:extLst>
      <p:ext uri="{BB962C8B-B14F-4D97-AF65-F5344CB8AC3E}">
        <p14:creationId xmlns:p14="http://schemas.microsoft.com/office/powerpoint/2010/main" val="5441983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2255CC43-449F-4D0F-8BF8-83C69C253A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853" y="596348"/>
            <a:ext cx="3799178" cy="2902226"/>
          </a:xfrm>
          <a:prstGeom prst="rect">
            <a:avLst/>
          </a:prstGeom>
        </p:spPr>
      </p:pic>
      <p:sp>
        <p:nvSpPr>
          <p:cNvPr id="6" name="CuadroTexto 5">
            <a:extLst>
              <a:ext uri="{FF2B5EF4-FFF2-40B4-BE49-F238E27FC236}">
                <a16:creationId xmlns:a16="http://schemas.microsoft.com/office/drawing/2014/main" xmlns="" id="{EA401F12-D598-46E7-B38A-04BAD5C36FAD}"/>
              </a:ext>
            </a:extLst>
          </p:cNvPr>
          <p:cNvSpPr txBox="1"/>
          <p:nvPr/>
        </p:nvSpPr>
        <p:spPr>
          <a:xfrm>
            <a:off x="407504" y="3677479"/>
            <a:ext cx="3886846" cy="623248"/>
          </a:xfrm>
          <a:prstGeom prst="rect">
            <a:avLst/>
          </a:prstGeom>
          <a:noFill/>
        </p:spPr>
        <p:txBody>
          <a:bodyPr wrap="square" lIns="68580" tIns="34290" rIns="68580" bIns="34290" rtlCol="0">
            <a:spAutoFit/>
          </a:bodyPr>
          <a:lstStyle/>
          <a:p>
            <a:pPr algn="ctr"/>
            <a:r>
              <a:rPr lang="es-ES" dirty="0"/>
              <a:t>Madonna con Santa Barbara, Santa Isabel de Hungría y un donante cartujo.</a:t>
            </a:r>
          </a:p>
        </p:txBody>
      </p:sp>
      <p:pic>
        <p:nvPicPr>
          <p:cNvPr id="3" name="Imagen 2">
            <a:extLst>
              <a:ext uri="{FF2B5EF4-FFF2-40B4-BE49-F238E27FC236}">
                <a16:creationId xmlns:a16="http://schemas.microsoft.com/office/drawing/2014/main" xmlns="" id="{D178CA6A-B3A3-4ADA-B949-54AA37DAFD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7971" y="572797"/>
            <a:ext cx="2715890" cy="2906003"/>
          </a:xfrm>
          <a:prstGeom prst="rect">
            <a:avLst/>
          </a:prstGeom>
        </p:spPr>
      </p:pic>
      <p:sp>
        <p:nvSpPr>
          <p:cNvPr id="7" name="CuadroTexto 6">
            <a:extLst>
              <a:ext uri="{FF2B5EF4-FFF2-40B4-BE49-F238E27FC236}">
                <a16:creationId xmlns:a16="http://schemas.microsoft.com/office/drawing/2014/main" xmlns="" id="{95572191-13DD-451F-85AA-F40D08F10F3B}"/>
              </a:ext>
            </a:extLst>
          </p:cNvPr>
          <p:cNvSpPr txBox="1"/>
          <p:nvPr/>
        </p:nvSpPr>
        <p:spPr>
          <a:xfrm>
            <a:off x="4817971" y="3583056"/>
            <a:ext cx="2715890" cy="623248"/>
          </a:xfrm>
          <a:prstGeom prst="rect">
            <a:avLst/>
          </a:prstGeom>
          <a:noFill/>
        </p:spPr>
        <p:txBody>
          <a:bodyPr wrap="square" lIns="68580" tIns="34290" rIns="68580" bIns="34290" rtlCol="0">
            <a:spAutoFit/>
          </a:bodyPr>
          <a:lstStyle/>
          <a:p>
            <a:pPr algn="ctr"/>
            <a:r>
              <a:rPr lang="es-ES" dirty="0"/>
              <a:t>Madonna del Canciller </a:t>
            </a:r>
            <a:r>
              <a:rPr lang="es-ES" dirty="0" err="1"/>
              <a:t>Rolin</a:t>
            </a:r>
            <a:r>
              <a:rPr lang="es-ES" dirty="0"/>
              <a:t>.</a:t>
            </a:r>
          </a:p>
        </p:txBody>
      </p:sp>
      <p:sp>
        <p:nvSpPr>
          <p:cNvPr id="4" name="Elipse 3">
            <a:extLst>
              <a:ext uri="{FF2B5EF4-FFF2-40B4-BE49-F238E27FC236}">
                <a16:creationId xmlns:a16="http://schemas.microsoft.com/office/drawing/2014/main" xmlns="" id="{50236244-E9DE-48AE-8C2F-931FFF268932}"/>
              </a:ext>
            </a:extLst>
          </p:cNvPr>
          <p:cNvSpPr/>
          <p:nvPr/>
        </p:nvSpPr>
        <p:spPr>
          <a:xfrm>
            <a:off x="2785404" y="1260001"/>
            <a:ext cx="554144" cy="558860"/>
          </a:xfrm>
          <a:prstGeom prst="ellipse">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8" name="Elipse 7">
            <a:extLst>
              <a:ext uri="{FF2B5EF4-FFF2-40B4-BE49-F238E27FC236}">
                <a16:creationId xmlns:a16="http://schemas.microsoft.com/office/drawing/2014/main" xmlns="" id="{10395AE8-0B5A-4D5E-B4A0-B5E029A10672}"/>
              </a:ext>
            </a:extLst>
          </p:cNvPr>
          <p:cNvSpPr/>
          <p:nvPr/>
        </p:nvSpPr>
        <p:spPr>
          <a:xfrm>
            <a:off x="5898843" y="1539431"/>
            <a:ext cx="554144" cy="558860"/>
          </a:xfrm>
          <a:prstGeom prst="ellipse">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9" name="Elipse 8">
            <a:extLst>
              <a:ext uri="{FF2B5EF4-FFF2-40B4-BE49-F238E27FC236}">
                <a16:creationId xmlns:a16="http://schemas.microsoft.com/office/drawing/2014/main" xmlns="" id="{B5475285-BD01-46C6-AA14-D76D5C9A747E}"/>
              </a:ext>
            </a:extLst>
          </p:cNvPr>
          <p:cNvSpPr/>
          <p:nvPr/>
        </p:nvSpPr>
        <p:spPr>
          <a:xfrm>
            <a:off x="5657718" y="1030699"/>
            <a:ext cx="554144" cy="558860"/>
          </a:xfrm>
          <a:prstGeom prst="ellipse">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10" name="Elipse 9">
            <a:extLst>
              <a:ext uri="{FF2B5EF4-FFF2-40B4-BE49-F238E27FC236}">
                <a16:creationId xmlns:a16="http://schemas.microsoft.com/office/drawing/2014/main" xmlns="" id="{22C7A23A-26B9-41B0-8986-F5071FADD0FA}"/>
              </a:ext>
            </a:extLst>
          </p:cNvPr>
          <p:cNvSpPr/>
          <p:nvPr/>
        </p:nvSpPr>
        <p:spPr>
          <a:xfrm>
            <a:off x="5657719" y="2047462"/>
            <a:ext cx="554144" cy="558860"/>
          </a:xfrm>
          <a:prstGeom prst="ellipse">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11" name="Elipse 10">
            <a:extLst>
              <a:ext uri="{FF2B5EF4-FFF2-40B4-BE49-F238E27FC236}">
                <a16:creationId xmlns:a16="http://schemas.microsoft.com/office/drawing/2014/main" xmlns="" id="{2986A345-5118-4EA3-A397-C1AA352432E0}"/>
              </a:ext>
            </a:extLst>
          </p:cNvPr>
          <p:cNvSpPr/>
          <p:nvPr/>
        </p:nvSpPr>
        <p:spPr>
          <a:xfrm>
            <a:off x="3687817" y="1667774"/>
            <a:ext cx="554144" cy="558860"/>
          </a:xfrm>
          <a:prstGeom prst="ellipse">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12" name="Elipse 11">
            <a:extLst>
              <a:ext uri="{FF2B5EF4-FFF2-40B4-BE49-F238E27FC236}">
                <a16:creationId xmlns:a16="http://schemas.microsoft.com/office/drawing/2014/main" xmlns="" id="{343B0466-787B-46F4-9997-51A576CEFBEE}"/>
              </a:ext>
            </a:extLst>
          </p:cNvPr>
          <p:cNvSpPr/>
          <p:nvPr/>
        </p:nvSpPr>
        <p:spPr>
          <a:xfrm>
            <a:off x="3728554" y="980571"/>
            <a:ext cx="554144" cy="558860"/>
          </a:xfrm>
          <a:prstGeom prst="ellipse">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Tree>
    <p:extLst>
      <p:ext uri="{BB962C8B-B14F-4D97-AF65-F5344CB8AC3E}">
        <p14:creationId xmlns:p14="http://schemas.microsoft.com/office/powerpoint/2010/main" val="333801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7200DFF8-DDBD-48E2-9DC1-C2D54461BD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5359" y="1425178"/>
            <a:ext cx="1669765" cy="2293144"/>
          </a:xfrm>
          <a:prstGeom prst="rect">
            <a:avLst/>
          </a:prstGeom>
        </p:spPr>
      </p:pic>
      <p:pic>
        <p:nvPicPr>
          <p:cNvPr id="5" name="Imagen 4">
            <a:extLst>
              <a:ext uri="{FF2B5EF4-FFF2-40B4-BE49-F238E27FC236}">
                <a16:creationId xmlns:a16="http://schemas.microsoft.com/office/drawing/2014/main" xmlns="" id="{0AF9BFA5-8208-4829-A1BC-B31168C969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2390" y="1425178"/>
            <a:ext cx="2944647" cy="2293144"/>
          </a:xfrm>
          <a:prstGeom prst="rect">
            <a:avLst/>
          </a:prstGeom>
        </p:spPr>
      </p:pic>
      <p:pic>
        <p:nvPicPr>
          <p:cNvPr id="7" name="Imagen 6">
            <a:extLst>
              <a:ext uri="{FF2B5EF4-FFF2-40B4-BE49-F238E27FC236}">
                <a16:creationId xmlns:a16="http://schemas.microsoft.com/office/drawing/2014/main" xmlns="" id="{4C746317-377D-4BA4-B26D-7A538E0D5E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1716" y="1425178"/>
            <a:ext cx="2143125" cy="2293144"/>
          </a:xfrm>
          <a:prstGeom prst="rect">
            <a:avLst/>
          </a:prstGeom>
        </p:spPr>
      </p:pic>
      <p:sp>
        <p:nvSpPr>
          <p:cNvPr id="8" name="CuadroTexto 7">
            <a:extLst>
              <a:ext uri="{FF2B5EF4-FFF2-40B4-BE49-F238E27FC236}">
                <a16:creationId xmlns:a16="http://schemas.microsoft.com/office/drawing/2014/main" xmlns="" id="{DE23B961-CCD8-4CF6-A35F-AF1634735726}"/>
              </a:ext>
            </a:extLst>
          </p:cNvPr>
          <p:cNvSpPr txBox="1"/>
          <p:nvPr/>
        </p:nvSpPr>
        <p:spPr>
          <a:xfrm>
            <a:off x="885358" y="3916018"/>
            <a:ext cx="7981679" cy="900246"/>
          </a:xfrm>
          <a:prstGeom prst="rect">
            <a:avLst/>
          </a:prstGeom>
          <a:noFill/>
        </p:spPr>
        <p:txBody>
          <a:bodyPr wrap="square" lIns="68580" tIns="34290" rIns="68580" bIns="34290" rtlCol="0">
            <a:spAutoFit/>
          </a:bodyPr>
          <a:lstStyle/>
          <a:p>
            <a:pPr algn="ctr"/>
            <a:r>
              <a:rPr lang="es-ES" dirty="0"/>
              <a:t>“Los </a:t>
            </a:r>
            <a:r>
              <a:rPr lang="es-ES" dirty="0" err="1"/>
              <a:t>plieges</a:t>
            </a:r>
            <a:r>
              <a:rPr lang="es-ES" dirty="0"/>
              <a:t> de la túnica (del cuadro Madonna del Canciller </a:t>
            </a:r>
            <a:r>
              <a:rPr lang="es-ES" dirty="0" err="1"/>
              <a:t>Rolin</a:t>
            </a:r>
            <a:r>
              <a:rPr lang="es-ES" dirty="0"/>
              <a:t>) están a medio camino entre la libertad fluida de Ince Hall y la sistematización angular de Van </a:t>
            </a:r>
            <a:r>
              <a:rPr lang="es-ES" dirty="0" err="1"/>
              <a:t>der</a:t>
            </a:r>
            <a:r>
              <a:rPr lang="es-ES" dirty="0"/>
              <a:t> </a:t>
            </a:r>
            <a:r>
              <a:rPr lang="es-ES" dirty="0" err="1"/>
              <a:t>Paele</a:t>
            </a:r>
            <a:r>
              <a:rPr lang="es-ES" dirty="0"/>
              <a:t>.</a:t>
            </a:r>
          </a:p>
        </p:txBody>
      </p:sp>
    </p:spTree>
    <p:extLst>
      <p:ext uri="{BB962C8B-B14F-4D97-AF65-F5344CB8AC3E}">
        <p14:creationId xmlns:p14="http://schemas.microsoft.com/office/powerpoint/2010/main" val="147624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AC9E35B6-5659-43C7-9396-E6DE080FFF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042" y="1294225"/>
            <a:ext cx="1708661" cy="2293144"/>
          </a:xfrm>
          <a:prstGeom prst="rect">
            <a:avLst/>
          </a:prstGeom>
        </p:spPr>
      </p:pic>
      <p:pic>
        <p:nvPicPr>
          <p:cNvPr id="5" name="Imagen 4">
            <a:extLst>
              <a:ext uri="{FF2B5EF4-FFF2-40B4-BE49-F238E27FC236}">
                <a16:creationId xmlns:a16="http://schemas.microsoft.com/office/drawing/2014/main" xmlns="" id="{5285FFD7-A2C0-4109-B029-4DE2460FE5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6542" y="1294225"/>
            <a:ext cx="2143125" cy="2293144"/>
          </a:xfrm>
          <a:prstGeom prst="rect">
            <a:avLst/>
          </a:prstGeom>
        </p:spPr>
      </p:pic>
      <p:sp>
        <p:nvSpPr>
          <p:cNvPr id="6" name="Elipse 5">
            <a:extLst>
              <a:ext uri="{FF2B5EF4-FFF2-40B4-BE49-F238E27FC236}">
                <a16:creationId xmlns:a16="http://schemas.microsoft.com/office/drawing/2014/main" xmlns="" id="{97B85C6A-A91E-4EAD-873E-2F4F00DE1348}"/>
              </a:ext>
            </a:extLst>
          </p:cNvPr>
          <p:cNvSpPr/>
          <p:nvPr/>
        </p:nvSpPr>
        <p:spPr>
          <a:xfrm>
            <a:off x="2017644" y="1500809"/>
            <a:ext cx="516835" cy="1331844"/>
          </a:xfrm>
          <a:prstGeom prst="ellipse">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7" name="Elipse 6">
            <a:extLst>
              <a:ext uri="{FF2B5EF4-FFF2-40B4-BE49-F238E27FC236}">
                <a16:creationId xmlns:a16="http://schemas.microsoft.com/office/drawing/2014/main" xmlns="" id="{3652B2C5-DDDF-4000-B0B1-1BDE3DAA22FD}"/>
              </a:ext>
            </a:extLst>
          </p:cNvPr>
          <p:cNvSpPr/>
          <p:nvPr/>
        </p:nvSpPr>
        <p:spPr>
          <a:xfrm>
            <a:off x="3967597" y="1414643"/>
            <a:ext cx="516835" cy="1331844"/>
          </a:xfrm>
          <a:prstGeom prst="ellipse">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Tree>
    <p:extLst>
      <p:ext uri="{BB962C8B-B14F-4D97-AF65-F5344CB8AC3E}">
        <p14:creationId xmlns:p14="http://schemas.microsoft.com/office/powerpoint/2010/main" val="1073710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E02796EE-6067-491B-B486-5F7239E9893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9915" t="54686" r="15324"/>
          <a:stretch/>
        </p:blipFill>
        <p:spPr>
          <a:xfrm>
            <a:off x="646044" y="337930"/>
            <a:ext cx="3925956" cy="2330726"/>
          </a:xfrm>
          <a:prstGeom prst="rect">
            <a:avLst/>
          </a:prstGeom>
        </p:spPr>
      </p:pic>
      <p:pic>
        <p:nvPicPr>
          <p:cNvPr id="5" name="Imagen 4">
            <a:extLst>
              <a:ext uri="{FF2B5EF4-FFF2-40B4-BE49-F238E27FC236}">
                <a16:creationId xmlns:a16="http://schemas.microsoft.com/office/drawing/2014/main" xmlns="" id="{C4BAF5B2-DADB-49E6-B5E0-B7C5DB16AC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3479" y="905173"/>
            <a:ext cx="1828800" cy="1554480"/>
          </a:xfrm>
          <a:prstGeom prst="rect">
            <a:avLst/>
          </a:prstGeom>
        </p:spPr>
      </p:pic>
      <p:sp>
        <p:nvSpPr>
          <p:cNvPr id="6" name="CuadroTexto 5">
            <a:extLst>
              <a:ext uri="{FF2B5EF4-FFF2-40B4-BE49-F238E27FC236}">
                <a16:creationId xmlns:a16="http://schemas.microsoft.com/office/drawing/2014/main" xmlns="" id="{06DE77FF-DDAF-4A1F-B342-6E2F07C25C91}"/>
              </a:ext>
            </a:extLst>
          </p:cNvPr>
          <p:cNvSpPr txBox="1"/>
          <p:nvPr/>
        </p:nvSpPr>
        <p:spPr>
          <a:xfrm>
            <a:off x="964096" y="3541961"/>
            <a:ext cx="7295322" cy="623248"/>
          </a:xfrm>
          <a:prstGeom prst="rect">
            <a:avLst/>
          </a:prstGeom>
          <a:noFill/>
        </p:spPr>
        <p:txBody>
          <a:bodyPr wrap="square" lIns="68580" tIns="34290" rIns="68580" bIns="34290" rtlCol="0">
            <a:spAutoFit/>
          </a:bodyPr>
          <a:lstStyle/>
          <a:p>
            <a:r>
              <a:rPr lang="es-ES" dirty="0"/>
              <a:t>En estos dos detalles nos demuestran que aunque Eyck podía calificarse de “artista impasible” podía ser dramático cuando era necesario.</a:t>
            </a:r>
          </a:p>
        </p:txBody>
      </p:sp>
      <p:sp>
        <p:nvSpPr>
          <p:cNvPr id="7" name="CuadroTexto 6">
            <a:extLst>
              <a:ext uri="{FF2B5EF4-FFF2-40B4-BE49-F238E27FC236}">
                <a16:creationId xmlns:a16="http://schemas.microsoft.com/office/drawing/2014/main" xmlns="" id="{396DDE40-9F2E-46D1-8D96-78F3D7317B1C}"/>
              </a:ext>
            </a:extLst>
          </p:cNvPr>
          <p:cNvSpPr txBox="1"/>
          <p:nvPr/>
        </p:nvSpPr>
        <p:spPr>
          <a:xfrm>
            <a:off x="755374" y="2822713"/>
            <a:ext cx="3627783" cy="623248"/>
          </a:xfrm>
          <a:prstGeom prst="rect">
            <a:avLst/>
          </a:prstGeom>
          <a:noFill/>
        </p:spPr>
        <p:txBody>
          <a:bodyPr wrap="square" lIns="68580" tIns="34290" rIns="68580" bIns="34290" rtlCol="0">
            <a:spAutoFit/>
          </a:bodyPr>
          <a:lstStyle/>
          <a:p>
            <a:r>
              <a:rPr lang="es-ES" dirty="0"/>
              <a:t>Detalle de “La Virgen del canciller </a:t>
            </a:r>
            <a:r>
              <a:rPr lang="es-ES" dirty="0" err="1"/>
              <a:t>Rolin</a:t>
            </a:r>
            <a:r>
              <a:rPr lang="es-ES" dirty="0"/>
              <a:t>”, escenas del Génesis.</a:t>
            </a:r>
          </a:p>
        </p:txBody>
      </p:sp>
      <p:sp>
        <p:nvSpPr>
          <p:cNvPr id="8" name="CuadroTexto 7">
            <a:extLst>
              <a:ext uri="{FF2B5EF4-FFF2-40B4-BE49-F238E27FC236}">
                <a16:creationId xmlns:a16="http://schemas.microsoft.com/office/drawing/2014/main" xmlns="" id="{EE461249-6852-4C87-8E65-E998B88F09A0}"/>
              </a:ext>
            </a:extLst>
          </p:cNvPr>
          <p:cNvSpPr txBox="1"/>
          <p:nvPr/>
        </p:nvSpPr>
        <p:spPr>
          <a:xfrm>
            <a:off x="5063987" y="2827682"/>
            <a:ext cx="3627783" cy="623248"/>
          </a:xfrm>
          <a:prstGeom prst="rect">
            <a:avLst/>
          </a:prstGeom>
          <a:noFill/>
        </p:spPr>
        <p:txBody>
          <a:bodyPr wrap="square" lIns="68580" tIns="34290" rIns="68580" bIns="34290" rtlCol="0">
            <a:spAutoFit/>
          </a:bodyPr>
          <a:lstStyle/>
          <a:p>
            <a:pPr algn="ctr"/>
            <a:r>
              <a:rPr lang="es-ES" dirty="0"/>
              <a:t>Detalle de “El políptico de Gante”, Abel y Caín</a:t>
            </a:r>
          </a:p>
        </p:txBody>
      </p:sp>
    </p:spTree>
    <p:extLst>
      <p:ext uri="{BB962C8B-B14F-4D97-AF65-F5344CB8AC3E}">
        <p14:creationId xmlns:p14="http://schemas.microsoft.com/office/powerpoint/2010/main" val="1950202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87824" y="195486"/>
            <a:ext cx="3384376" cy="4598019"/>
          </a:xfrm>
        </p:spPr>
        <p:txBody>
          <a:bodyPr anchor="t">
            <a:normAutofit/>
          </a:bodyPr>
          <a:lstStyle/>
          <a:p>
            <a:pPr algn="l"/>
            <a:r>
              <a:rPr lang="es-ES" sz="2400" dirty="0" smtClean="0"/>
              <a:t>1436. Van </a:t>
            </a:r>
            <a:r>
              <a:rPr lang="es-ES" sz="2400" dirty="0" err="1" smtClean="0"/>
              <a:t>Eyck</a:t>
            </a:r>
            <a:r>
              <a:rPr lang="es-ES" sz="2400" dirty="0" smtClean="0"/>
              <a:t>. Anunciación (Gabriel y Virgen). Museo Thyssen-Bornemisza, Madrid.</a:t>
            </a:r>
            <a:endParaRPr lang="es-ES" sz="2400" dirty="0"/>
          </a:p>
        </p:txBody>
      </p:sp>
      <p:pic>
        <p:nvPicPr>
          <p:cNvPr id="3" name="2 Imagen" descr="1436. Van Eyck. Anunciación (Gabriel). Museo Thyssen-Bornemisza, Madrid..jpg"/>
          <p:cNvPicPr>
            <a:picLocks noChangeAspect="1"/>
          </p:cNvPicPr>
          <p:nvPr/>
        </p:nvPicPr>
        <p:blipFill>
          <a:blip r:embed="rId2" cstate="print"/>
          <a:stretch>
            <a:fillRect/>
          </a:stretch>
        </p:blipFill>
        <p:spPr>
          <a:xfrm>
            <a:off x="0" y="24910"/>
            <a:ext cx="2771800" cy="5118590"/>
          </a:xfrm>
          <a:prstGeom prst="rect">
            <a:avLst/>
          </a:prstGeom>
        </p:spPr>
      </p:pic>
      <p:pic>
        <p:nvPicPr>
          <p:cNvPr id="4" name="3 Imagen" descr="1436. Van Eyck. Anunciación (Virgen). Museo Thyssen-Bornemisza, Madrid..jpg"/>
          <p:cNvPicPr>
            <a:picLocks noChangeAspect="1"/>
          </p:cNvPicPr>
          <p:nvPr/>
        </p:nvPicPr>
        <p:blipFill>
          <a:blip r:embed="rId3" cstate="print"/>
          <a:stretch>
            <a:fillRect/>
          </a:stretch>
        </p:blipFill>
        <p:spPr>
          <a:xfrm>
            <a:off x="6444208" y="-5157"/>
            <a:ext cx="2699792" cy="514865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CB39E024-A625-4592-8CA0-68C21AA8BA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6665" y="696982"/>
            <a:ext cx="2983913" cy="2983913"/>
          </a:xfrm>
          <a:prstGeom prst="rect">
            <a:avLst/>
          </a:prstGeom>
        </p:spPr>
      </p:pic>
      <p:sp>
        <p:nvSpPr>
          <p:cNvPr id="6" name="CuadroTexto 5">
            <a:extLst>
              <a:ext uri="{FF2B5EF4-FFF2-40B4-BE49-F238E27FC236}">
                <a16:creationId xmlns:a16="http://schemas.microsoft.com/office/drawing/2014/main" xmlns="" id="{102649C8-F4D4-4885-8684-8B0728145FD2}"/>
              </a:ext>
            </a:extLst>
          </p:cNvPr>
          <p:cNvSpPr txBox="1"/>
          <p:nvPr/>
        </p:nvSpPr>
        <p:spPr>
          <a:xfrm>
            <a:off x="4383157" y="3846443"/>
            <a:ext cx="4253948" cy="623248"/>
          </a:xfrm>
          <a:prstGeom prst="rect">
            <a:avLst/>
          </a:prstGeom>
          <a:noFill/>
        </p:spPr>
        <p:txBody>
          <a:bodyPr wrap="square" lIns="68580" tIns="34290" rIns="68580" bIns="34290" rtlCol="0">
            <a:spAutoFit/>
          </a:bodyPr>
          <a:lstStyle/>
          <a:p>
            <a:pPr algn="ctr"/>
            <a:r>
              <a:rPr lang="es-ES" dirty="0"/>
              <a:t>Díptico de la Anunciación. Colección Thyssen</a:t>
            </a:r>
          </a:p>
        </p:txBody>
      </p:sp>
      <p:pic>
        <p:nvPicPr>
          <p:cNvPr id="8" name="Imagen 7">
            <a:extLst>
              <a:ext uri="{FF2B5EF4-FFF2-40B4-BE49-F238E27FC236}">
                <a16:creationId xmlns:a16="http://schemas.microsoft.com/office/drawing/2014/main" xmlns="" id="{70A1E2E0-809D-4BE7-81BA-8984F2F05E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881" y="687353"/>
            <a:ext cx="1714500" cy="2986088"/>
          </a:xfrm>
          <a:prstGeom prst="rect">
            <a:avLst/>
          </a:prstGeom>
        </p:spPr>
      </p:pic>
      <p:sp>
        <p:nvSpPr>
          <p:cNvPr id="9" name="CuadroTexto 8">
            <a:extLst>
              <a:ext uri="{FF2B5EF4-FFF2-40B4-BE49-F238E27FC236}">
                <a16:creationId xmlns:a16="http://schemas.microsoft.com/office/drawing/2014/main" xmlns="" id="{5F95F0AD-D46E-47E7-8790-C99BC5D1FCBA}"/>
              </a:ext>
            </a:extLst>
          </p:cNvPr>
          <p:cNvSpPr txBox="1"/>
          <p:nvPr/>
        </p:nvSpPr>
        <p:spPr>
          <a:xfrm>
            <a:off x="-188844" y="3846443"/>
            <a:ext cx="4253948" cy="346249"/>
          </a:xfrm>
          <a:prstGeom prst="rect">
            <a:avLst/>
          </a:prstGeom>
          <a:noFill/>
        </p:spPr>
        <p:txBody>
          <a:bodyPr wrap="square" lIns="68580" tIns="34290" rIns="68580" bIns="34290" rtlCol="0">
            <a:spAutoFit/>
          </a:bodyPr>
          <a:lstStyle/>
          <a:p>
            <a:pPr algn="ctr"/>
            <a:r>
              <a:rPr lang="es-ES" dirty="0"/>
              <a:t>Díptico de la Anunciación de Dresde.</a:t>
            </a:r>
          </a:p>
        </p:txBody>
      </p:sp>
    </p:spTree>
    <p:extLst>
      <p:ext uri="{BB962C8B-B14F-4D97-AF65-F5344CB8AC3E}">
        <p14:creationId xmlns:p14="http://schemas.microsoft.com/office/powerpoint/2010/main" val="1856568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752528" cy="4598019"/>
          </a:xfrm>
        </p:spPr>
        <p:txBody>
          <a:bodyPr anchor="t">
            <a:normAutofit/>
          </a:bodyPr>
          <a:lstStyle/>
          <a:p>
            <a:pPr algn="l"/>
            <a:r>
              <a:rPr lang="nl-NL" sz="2400" dirty="0" smtClean="0"/>
              <a:t>1436. Van Eyck. Retrato de Jan de Leeuw. Kunsthistorisches Museum, Vienna</a:t>
            </a:r>
            <a:endParaRPr lang="es-ES" sz="2400" dirty="0"/>
          </a:p>
        </p:txBody>
      </p:sp>
      <p:pic>
        <p:nvPicPr>
          <p:cNvPr id="3" name="2 Imagen" descr="1436. Van Eyck. Retrato de Jan de Leeuw. Kunsthistorisches Museum, Vienna.jpg"/>
          <p:cNvPicPr>
            <a:picLocks noChangeAspect="1"/>
          </p:cNvPicPr>
          <p:nvPr/>
        </p:nvPicPr>
        <p:blipFill>
          <a:blip r:embed="rId2" cstate="print"/>
          <a:stretch>
            <a:fillRect/>
          </a:stretch>
        </p:blipFill>
        <p:spPr>
          <a:xfrm>
            <a:off x="5153727" y="0"/>
            <a:ext cx="3990273" cy="51435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r>
              <a:rPr lang="es-ES" sz="2400" dirty="0" smtClean="0"/>
              <a:t>1436. Van </a:t>
            </a:r>
            <a:r>
              <a:rPr lang="es-ES" sz="2400" dirty="0" err="1" smtClean="0"/>
              <a:t>Eyck</a:t>
            </a:r>
            <a:r>
              <a:rPr lang="es-ES" sz="2400" dirty="0" smtClean="0"/>
              <a:t>. Virgen del canónigo van der </a:t>
            </a:r>
            <a:r>
              <a:rPr lang="es-ES" sz="2400" dirty="0" err="1" smtClean="0"/>
              <a:t>Paele</a:t>
            </a:r>
            <a:r>
              <a:rPr lang="es-ES" sz="2400" dirty="0" smtClean="0"/>
              <a:t>. </a:t>
            </a:r>
            <a:r>
              <a:rPr lang="es-ES" sz="2400" dirty="0" err="1" smtClean="0"/>
              <a:t>Groeninge</a:t>
            </a:r>
            <a:r>
              <a:rPr lang="es-ES" sz="2400" dirty="0" smtClean="0"/>
              <a:t> </a:t>
            </a:r>
            <a:r>
              <a:rPr lang="es-ES" sz="2400" dirty="0" err="1" smtClean="0"/>
              <a:t>Museum</a:t>
            </a:r>
            <a:r>
              <a:rPr lang="es-ES" sz="2400" dirty="0" smtClean="0"/>
              <a:t>, Brujas.</a:t>
            </a:r>
            <a:endParaRPr lang="es-ES" sz="2400" dirty="0"/>
          </a:p>
        </p:txBody>
      </p:sp>
      <p:pic>
        <p:nvPicPr>
          <p:cNvPr id="3" name="2 Imagen" descr="1436. Van Eyck. Virgen del canónigo van der Paele. Groeninge Museum, Brujas..jpg"/>
          <p:cNvPicPr>
            <a:picLocks noChangeAspect="1"/>
          </p:cNvPicPr>
          <p:nvPr/>
        </p:nvPicPr>
        <p:blipFill>
          <a:blip r:embed="rId2" cstate="print"/>
          <a:stretch>
            <a:fillRect/>
          </a:stretch>
        </p:blipFill>
        <p:spPr>
          <a:xfrm>
            <a:off x="2368815" y="0"/>
            <a:ext cx="6775185" cy="51435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84576" cy="4598019"/>
          </a:xfrm>
        </p:spPr>
        <p:txBody>
          <a:bodyPr anchor="t">
            <a:noAutofit/>
          </a:bodyPr>
          <a:lstStyle/>
          <a:p>
            <a:pPr algn="l"/>
            <a:r>
              <a:rPr lang="es-ES" sz="1800" dirty="0" smtClean="0">
                <a:latin typeface="+mn-lt"/>
              </a:rPr>
              <a:t>Aquí los elementos visuales y temáticos son similares a los del canciller </a:t>
            </a:r>
            <a:r>
              <a:rPr lang="es-ES" sz="1800" dirty="0" err="1" smtClean="0">
                <a:latin typeface="+mn-lt"/>
              </a:rPr>
              <a:t>Rolin</a:t>
            </a:r>
            <a:r>
              <a:rPr lang="es-ES" sz="1800" dirty="0" smtClean="0">
                <a:latin typeface="+mn-lt"/>
              </a:rPr>
              <a:t> Madonna. A Van </a:t>
            </a:r>
            <a:r>
              <a:rPr lang="es-ES" sz="1800" dirty="0" err="1" smtClean="0">
                <a:latin typeface="+mn-lt"/>
              </a:rPr>
              <a:t>Eyck</a:t>
            </a:r>
            <a:r>
              <a:rPr lang="es-ES" sz="1800" dirty="0" smtClean="0">
                <a:latin typeface="+mn-lt"/>
              </a:rPr>
              <a:t> le preocupa mostrar la presencia de una visión y, por tanto, ilustrar la realidad de Dios en nuestro mundo. Así como </a:t>
            </a:r>
            <a:r>
              <a:rPr lang="es-ES" sz="1800" dirty="0" err="1" smtClean="0">
                <a:latin typeface="+mn-lt"/>
              </a:rPr>
              <a:t>Nicolas</a:t>
            </a:r>
            <a:r>
              <a:rPr lang="es-ES" sz="1800" dirty="0" smtClean="0">
                <a:latin typeface="+mn-lt"/>
              </a:rPr>
              <a:t> </a:t>
            </a:r>
            <a:r>
              <a:rPr lang="es-ES" sz="1800" dirty="0" err="1" smtClean="0">
                <a:latin typeface="+mn-lt"/>
              </a:rPr>
              <a:t>Rolin</a:t>
            </a:r>
            <a:r>
              <a:rPr lang="es-ES" sz="1800" dirty="0" smtClean="0">
                <a:latin typeface="+mn-lt"/>
              </a:rPr>
              <a:t> se muestra en su palacio, en medio de un ambiente identificable que parece hacer aún más real su visión de la Virgen, así Canon van der </a:t>
            </a:r>
            <a:r>
              <a:rPr lang="es-ES" sz="1800" dirty="0" err="1" smtClean="0">
                <a:latin typeface="+mn-lt"/>
              </a:rPr>
              <a:t>Paele</a:t>
            </a:r>
            <a:r>
              <a:rPr lang="es-ES" sz="1800" dirty="0" smtClean="0">
                <a:latin typeface="+mn-lt"/>
              </a:rPr>
              <a:t> se muestra en el coro de la colegiata de San </a:t>
            </a:r>
            <a:r>
              <a:rPr lang="es-ES" sz="1800" dirty="0" err="1" smtClean="0">
                <a:latin typeface="+mn-lt"/>
              </a:rPr>
              <a:t>Donatiano</a:t>
            </a:r>
            <a:r>
              <a:rPr lang="es-ES" sz="1800" dirty="0" smtClean="0">
                <a:latin typeface="+mn-lt"/>
              </a:rPr>
              <a:t> en Brujas, donde San Jorge y San </a:t>
            </a:r>
            <a:r>
              <a:rPr lang="es-ES" sz="1800" dirty="0" err="1" smtClean="0">
                <a:latin typeface="+mn-lt"/>
              </a:rPr>
              <a:t>Donatiano</a:t>
            </a:r>
            <a:r>
              <a:rPr lang="es-ES" sz="1800" dirty="0" smtClean="0">
                <a:latin typeface="+mn-lt"/>
              </a:rPr>
              <a:t> lo presentan a la Virgen. Hans </a:t>
            </a:r>
            <a:r>
              <a:rPr lang="es-ES" sz="1800" dirty="0" err="1" smtClean="0">
                <a:latin typeface="+mn-lt"/>
              </a:rPr>
              <a:t>Belting</a:t>
            </a:r>
            <a:r>
              <a:rPr lang="es-ES" sz="1800" dirty="0" smtClean="0">
                <a:latin typeface="+mn-lt"/>
              </a:rPr>
              <a:t> opina que esta imagen una vez colgó en el coro de la iglesia ahora destruida. Esto significaría que la ubicación representada refleja la ubicación real. Por lo tanto, Van der </a:t>
            </a:r>
            <a:r>
              <a:rPr lang="es-ES" sz="1800" dirty="0" err="1" smtClean="0">
                <a:latin typeface="+mn-lt"/>
              </a:rPr>
              <a:t>Paele</a:t>
            </a:r>
            <a:r>
              <a:rPr lang="es-ES" sz="1800" dirty="0" smtClean="0">
                <a:latin typeface="+mn-lt"/>
              </a:rPr>
              <a:t> habría podido verse a sí mismo en el mismo lugar de su visión representada y así "probar" al mundo en general la realidad de su experiencia divina. </a:t>
            </a:r>
            <a:r>
              <a:rPr lang="es-ES" sz="1100" dirty="0" smtClean="0">
                <a:latin typeface="+mn-lt"/>
              </a:rPr>
              <a:t/>
            </a:r>
            <a:br>
              <a:rPr lang="es-ES" sz="1100" dirty="0" smtClean="0">
                <a:latin typeface="+mn-lt"/>
              </a:rPr>
            </a:br>
            <a:endParaRPr lang="es-ES" sz="1100" dirty="0">
              <a:latin typeface="+mn-lt"/>
            </a:endParaRPr>
          </a:p>
        </p:txBody>
      </p:sp>
      <p:pic>
        <p:nvPicPr>
          <p:cNvPr id="3" name="2 Imagen" descr="1436. Van Eyck. Virgen del canónigo van der Paele. Groeninge Museum, Brujas..jpg"/>
          <p:cNvPicPr>
            <a:picLocks noChangeAspect="1"/>
          </p:cNvPicPr>
          <p:nvPr/>
        </p:nvPicPr>
        <p:blipFill>
          <a:blip r:embed="rId2" cstate="print"/>
          <a:stretch>
            <a:fillRect/>
          </a:stretch>
        </p:blipFill>
        <p:spPr>
          <a:xfrm>
            <a:off x="5566705" y="1347614"/>
            <a:ext cx="3577295" cy="271576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256584" cy="4598019"/>
          </a:xfrm>
        </p:spPr>
        <p:txBody>
          <a:bodyPr anchor="t">
            <a:noAutofit/>
          </a:bodyPr>
          <a:lstStyle/>
          <a:p>
            <a:pPr algn="l"/>
            <a:r>
              <a:rPr lang="es-ES" sz="1600" dirty="0" smtClean="0">
                <a:latin typeface="+mn-lt"/>
              </a:rPr>
              <a:t>Los exquisitos brocados, pieles y sedas se muestran de una manera extraordinariamente viva y brillante, una forma que confirma su realidad, su </a:t>
            </a:r>
            <a:r>
              <a:rPr lang="es-ES" sz="1600" dirty="0" err="1" smtClean="0">
                <a:latin typeface="+mn-lt"/>
              </a:rPr>
              <a:t>tangibilidad</a:t>
            </a:r>
            <a:r>
              <a:rPr lang="es-ES" sz="1600" dirty="0" smtClean="0">
                <a:latin typeface="+mn-lt"/>
              </a:rPr>
              <a:t>. </a:t>
            </a:r>
            <a:br>
              <a:rPr lang="es-ES" sz="1600" dirty="0" smtClean="0">
                <a:latin typeface="+mn-lt"/>
              </a:rPr>
            </a:br>
            <a:r>
              <a:rPr lang="es-ES" sz="1600" dirty="0" smtClean="0">
                <a:latin typeface="+mn-lt"/>
              </a:rPr>
              <a:t>Por otro lado, los relieves y esculturas de los capiteles del fondo y del trono de la Virgen aluden a la salvación de la humanidad por Cristo. </a:t>
            </a:r>
            <a:br>
              <a:rPr lang="es-ES" sz="1600" dirty="0" smtClean="0">
                <a:latin typeface="+mn-lt"/>
              </a:rPr>
            </a:br>
            <a:r>
              <a:rPr lang="es-ES" sz="1600" dirty="0" smtClean="0">
                <a:latin typeface="+mn-lt"/>
              </a:rPr>
              <a:t>Las representaciones en el trono de Adán y Eva, Caín matando a Abel y Sansón luchando contra el león, junto con la representación en las capitales de Abraham sacrificando a Isaac, crean un marco del Antiguo Testamento que permite al observador reflexionar sobre la misericordia de Dios, quien envió a su hijo, el Cristo Redentor, al mundo. La redención del pecado (Caín matando a su hermano) es posible solo a través del poder de la fe (Sansón dominando al león). </a:t>
            </a:r>
            <a:br>
              <a:rPr lang="es-ES" sz="1600" dirty="0" smtClean="0">
                <a:latin typeface="+mn-lt"/>
              </a:rPr>
            </a:br>
            <a:r>
              <a:rPr lang="es-ES" sz="1600" dirty="0" smtClean="0">
                <a:latin typeface="+mn-lt"/>
              </a:rPr>
              <a:t>La bondad y la gracia de Dios "en el momento de la verdad" (Abraham sacrificando a Isaac) sirve como prueba del poder redentor y la presencia de los siervos de Dios tanto celestiales (San Jorge) como mortales (Canon van der </a:t>
            </a:r>
            <a:r>
              <a:rPr lang="es-ES" sz="1600" dirty="0" err="1" smtClean="0">
                <a:latin typeface="+mn-lt"/>
              </a:rPr>
              <a:t>Paele</a:t>
            </a:r>
            <a:r>
              <a:rPr lang="es-ES" sz="1600" dirty="0" smtClean="0">
                <a:latin typeface="+mn-lt"/>
              </a:rPr>
              <a:t>). </a:t>
            </a:r>
            <a:br>
              <a:rPr lang="es-ES" sz="1600" dirty="0" smtClean="0">
                <a:latin typeface="+mn-lt"/>
              </a:rPr>
            </a:br>
            <a:endParaRPr lang="es-ES" sz="1600" dirty="0">
              <a:latin typeface="+mn-lt"/>
            </a:endParaRPr>
          </a:p>
        </p:txBody>
      </p:sp>
      <p:pic>
        <p:nvPicPr>
          <p:cNvPr id="3" name="2 Imagen" descr="1436. Van Eyck. Virgen del canónigo van der Paele. Groeninge Museum, Brujas..jpg"/>
          <p:cNvPicPr>
            <a:picLocks noChangeAspect="1"/>
          </p:cNvPicPr>
          <p:nvPr/>
        </p:nvPicPr>
        <p:blipFill>
          <a:blip r:embed="rId2" cstate="print"/>
          <a:stretch>
            <a:fillRect/>
          </a:stretch>
        </p:blipFill>
        <p:spPr>
          <a:xfrm>
            <a:off x="5566705" y="1347614"/>
            <a:ext cx="3577295" cy="271576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84576" cy="4598019"/>
          </a:xfrm>
        </p:spPr>
        <p:txBody>
          <a:bodyPr anchor="t">
            <a:noAutofit/>
          </a:bodyPr>
          <a:lstStyle/>
          <a:p>
            <a:pPr algn="l"/>
            <a:r>
              <a:rPr lang="es-ES" sz="2000" dirty="0" smtClean="0">
                <a:latin typeface="+mn-lt"/>
              </a:rPr>
              <a:t>Así es como van der </a:t>
            </a:r>
            <a:r>
              <a:rPr lang="es-ES" sz="2000" dirty="0" err="1" smtClean="0">
                <a:latin typeface="+mn-lt"/>
              </a:rPr>
              <a:t>Paele</a:t>
            </a:r>
            <a:r>
              <a:rPr lang="es-ES" sz="2000" dirty="0" smtClean="0">
                <a:latin typeface="+mn-lt"/>
              </a:rPr>
              <a:t> podría haber expresado el mensaje de la pintura, que el paraíso estaba cerca, un mensaje confirmado por su ubicación en un contexto muy real pero también sagrado. </a:t>
            </a:r>
            <a:br>
              <a:rPr lang="es-ES" sz="2000" dirty="0" smtClean="0">
                <a:latin typeface="+mn-lt"/>
              </a:rPr>
            </a:br>
            <a:r>
              <a:rPr lang="es-ES" sz="2000" dirty="0" smtClean="0">
                <a:latin typeface="+mn-lt"/>
              </a:rPr>
              <a:t>La Virgen son imágenes sosteniendo un ramillete y su hijo un loro -ecos inconfundibles del Jardín del Edén- y ambas figuras se han vuelto hacia el canon meditando. </a:t>
            </a:r>
            <a:endParaRPr lang="es-ES" sz="2000" dirty="0">
              <a:latin typeface="+mn-lt"/>
            </a:endParaRPr>
          </a:p>
        </p:txBody>
      </p:sp>
      <p:pic>
        <p:nvPicPr>
          <p:cNvPr id="3" name="2 Imagen" descr="1436. Van Eyck. Virgen del canónigo van der Paele. Groeninge Museum, Brujas..jpg"/>
          <p:cNvPicPr>
            <a:picLocks noChangeAspect="1"/>
          </p:cNvPicPr>
          <p:nvPr/>
        </p:nvPicPr>
        <p:blipFill>
          <a:blip r:embed="rId2" cstate="print"/>
          <a:stretch>
            <a:fillRect/>
          </a:stretch>
        </p:blipFill>
        <p:spPr>
          <a:xfrm>
            <a:off x="5566705" y="1347614"/>
            <a:ext cx="3577295" cy="271576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5B065E95-F370-4D35-8031-A3F808F34E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343" y="168966"/>
            <a:ext cx="2802835" cy="3737113"/>
          </a:xfrm>
          <a:prstGeom prst="rect">
            <a:avLst/>
          </a:prstGeom>
        </p:spPr>
      </p:pic>
      <p:sp>
        <p:nvSpPr>
          <p:cNvPr id="6" name="CuadroTexto 5">
            <a:extLst>
              <a:ext uri="{FF2B5EF4-FFF2-40B4-BE49-F238E27FC236}">
                <a16:creationId xmlns:a16="http://schemas.microsoft.com/office/drawing/2014/main" xmlns="" id="{8A42118B-B218-4886-93ED-260D088C78E1}"/>
              </a:ext>
            </a:extLst>
          </p:cNvPr>
          <p:cNvSpPr txBox="1"/>
          <p:nvPr/>
        </p:nvSpPr>
        <p:spPr>
          <a:xfrm>
            <a:off x="209344" y="3906079"/>
            <a:ext cx="2722700" cy="900246"/>
          </a:xfrm>
          <a:prstGeom prst="rect">
            <a:avLst/>
          </a:prstGeom>
          <a:noFill/>
        </p:spPr>
        <p:txBody>
          <a:bodyPr wrap="square" lIns="68580" tIns="34290" rIns="68580" bIns="34290" rtlCol="0">
            <a:spAutoFit/>
          </a:bodyPr>
          <a:lstStyle/>
          <a:p>
            <a:r>
              <a:rPr lang="es-ES" dirty="0"/>
              <a:t>Detalle de la mano de San Jorge en la Madonna de Van </a:t>
            </a:r>
            <a:r>
              <a:rPr lang="es-ES" dirty="0" err="1"/>
              <a:t>der</a:t>
            </a:r>
            <a:r>
              <a:rPr lang="es-ES" dirty="0"/>
              <a:t> </a:t>
            </a:r>
            <a:r>
              <a:rPr lang="es-ES" dirty="0" err="1"/>
              <a:t>Paele</a:t>
            </a:r>
            <a:r>
              <a:rPr lang="es-ES" dirty="0"/>
              <a:t>.</a:t>
            </a:r>
          </a:p>
        </p:txBody>
      </p:sp>
      <p:pic>
        <p:nvPicPr>
          <p:cNvPr id="7" name="Imagen 6">
            <a:extLst>
              <a:ext uri="{FF2B5EF4-FFF2-40B4-BE49-F238E27FC236}">
                <a16:creationId xmlns:a16="http://schemas.microsoft.com/office/drawing/2014/main" xmlns="" id="{D95F8CD5-1170-41E5-A55E-EBC7A43AE6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904" t="-216" r="286" b="11109"/>
          <a:stretch/>
        </p:blipFill>
        <p:spPr>
          <a:xfrm>
            <a:off x="3210340" y="168966"/>
            <a:ext cx="2423947" cy="3747053"/>
          </a:xfrm>
          <a:prstGeom prst="rect">
            <a:avLst/>
          </a:prstGeom>
        </p:spPr>
      </p:pic>
      <p:sp>
        <p:nvSpPr>
          <p:cNvPr id="8" name="CuadroTexto 7">
            <a:extLst>
              <a:ext uri="{FF2B5EF4-FFF2-40B4-BE49-F238E27FC236}">
                <a16:creationId xmlns:a16="http://schemas.microsoft.com/office/drawing/2014/main" xmlns="" id="{359DCAC2-D5B2-45C6-82D1-DE39A9AEE97B}"/>
              </a:ext>
            </a:extLst>
          </p:cNvPr>
          <p:cNvSpPr txBox="1"/>
          <p:nvPr/>
        </p:nvSpPr>
        <p:spPr>
          <a:xfrm>
            <a:off x="3210340" y="3924985"/>
            <a:ext cx="2423947" cy="623248"/>
          </a:xfrm>
          <a:prstGeom prst="rect">
            <a:avLst/>
          </a:prstGeom>
          <a:noFill/>
        </p:spPr>
        <p:txBody>
          <a:bodyPr wrap="square" lIns="68580" tIns="34290" rIns="68580" bIns="34290" rtlCol="0">
            <a:spAutoFit/>
          </a:bodyPr>
          <a:lstStyle/>
          <a:p>
            <a:r>
              <a:rPr lang="es-ES" dirty="0"/>
              <a:t>Detalle del retrato de </a:t>
            </a:r>
            <a:r>
              <a:rPr lang="es-ES" dirty="0" err="1"/>
              <a:t>Arnolfini</a:t>
            </a:r>
            <a:r>
              <a:rPr lang="es-ES" dirty="0"/>
              <a:t> y su esposa. </a:t>
            </a:r>
          </a:p>
        </p:txBody>
      </p:sp>
      <p:sp>
        <p:nvSpPr>
          <p:cNvPr id="9" name="CuadroTexto 8">
            <a:extLst>
              <a:ext uri="{FF2B5EF4-FFF2-40B4-BE49-F238E27FC236}">
                <a16:creationId xmlns:a16="http://schemas.microsoft.com/office/drawing/2014/main" xmlns="" id="{B90D38C7-5ECC-4F6E-BF9C-9397CB613D6A}"/>
              </a:ext>
            </a:extLst>
          </p:cNvPr>
          <p:cNvSpPr txBox="1"/>
          <p:nvPr/>
        </p:nvSpPr>
        <p:spPr>
          <a:xfrm>
            <a:off x="5992094" y="1262270"/>
            <a:ext cx="2643809" cy="2008242"/>
          </a:xfrm>
          <a:prstGeom prst="rect">
            <a:avLst/>
          </a:prstGeom>
          <a:noFill/>
        </p:spPr>
        <p:txBody>
          <a:bodyPr wrap="square" lIns="68580" tIns="34290" rIns="68580" bIns="34290" rtlCol="0">
            <a:spAutoFit/>
          </a:bodyPr>
          <a:lstStyle/>
          <a:p>
            <a:r>
              <a:rPr lang="es-ES" dirty="0"/>
              <a:t>Panofsky destaca la armonía entre lo detallado de algunas partes con la “uniformidad” o “simplicidad” de otras partes de estos dos cuadros.</a:t>
            </a:r>
          </a:p>
        </p:txBody>
      </p:sp>
    </p:spTree>
    <p:extLst>
      <p:ext uri="{BB962C8B-B14F-4D97-AF65-F5344CB8AC3E}">
        <p14:creationId xmlns:p14="http://schemas.microsoft.com/office/powerpoint/2010/main" val="31928882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2BEF20F1-98AF-4C28-A7BC-D248878573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232" t="50000"/>
          <a:stretch/>
        </p:blipFill>
        <p:spPr>
          <a:xfrm>
            <a:off x="1157510" y="116909"/>
            <a:ext cx="2217221" cy="2681834"/>
          </a:xfrm>
          <a:prstGeom prst="rect">
            <a:avLst/>
          </a:prstGeom>
        </p:spPr>
      </p:pic>
      <p:sp>
        <p:nvSpPr>
          <p:cNvPr id="4" name="CuadroTexto 3">
            <a:extLst>
              <a:ext uri="{FF2B5EF4-FFF2-40B4-BE49-F238E27FC236}">
                <a16:creationId xmlns:a16="http://schemas.microsoft.com/office/drawing/2014/main" xmlns="" id="{45B8A772-ADE8-4171-A099-046A227A62B8}"/>
              </a:ext>
            </a:extLst>
          </p:cNvPr>
          <p:cNvSpPr txBox="1"/>
          <p:nvPr/>
        </p:nvSpPr>
        <p:spPr>
          <a:xfrm>
            <a:off x="496954" y="3071193"/>
            <a:ext cx="3538331" cy="900246"/>
          </a:xfrm>
          <a:prstGeom prst="rect">
            <a:avLst/>
          </a:prstGeom>
          <a:noFill/>
        </p:spPr>
        <p:txBody>
          <a:bodyPr wrap="square" lIns="68580" tIns="34290" rIns="68580" bIns="34290" rtlCol="0">
            <a:spAutoFit/>
          </a:bodyPr>
          <a:lstStyle/>
          <a:p>
            <a:pPr algn="ctr"/>
            <a:r>
              <a:rPr lang="es-ES" dirty="0"/>
              <a:t>Madonna del canónigo Van </a:t>
            </a:r>
            <a:r>
              <a:rPr lang="es-ES" dirty="0" err="1"/>
              <a:t>der</a:t>
            </a:r>
            <a:r>
              <a:rPr lang="es-ES" dirty="0"/>
              <a:t> </a:t>
            </a:r>
            <a:r>
              <a:rPr lang="es-ES" dirty="0" err="1"/>
              <a:t>Paele</a:t>
            </a:r>
            <a:r>
              <a:rPr lang="es-ES" dirty="0"/>
              <a:t>. 1436.</a:t>
            </a:r>
          </a:p>
          <a:p>
            <a:pPr algn="ctr"/>
            <a:r>
              <a:rPr lang="es-ES" dirty="0"/>
              <a:t>Detalle Abel y Caín.</a:t>
            </a:r>
          </a:p>
        </p:txBody>
      </p:sp>
      <p:pic>
        <p:nvPicPr>
          <p:cNvPr id="5" name="Imagen 4">
            <a:extLst>
              <a:ext uri="{FF2B5EF4-FFF2-40B4-BE49-F238E27FC236}">
                <a16:creationId xmlns:a16="http://schemas.microsoft.com/office/drawing/2014/main" xmlns="" id="{4BE500B2-F46D-4341-9CFF-64CCDB0920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8753" y="376833"/>
            <a:ext cx="1828800" cy="1554480"/>
          </a:xfrm>
          <a:prstGeom prst="rect">
            <a:avLst/>
          </a:prstGeom>
        </p:spPr>
      </p:pic>
      <p:sp>
        <p:nvSpPr>
          <p:cNvPr id="6" name="CuadroTexto 5">
            <a:extLst>
              <a:ext uri="{FF2B5EF4-FFF2-40B4-BE49-F238E27FC236}">
                <a16:creationId xmlns:a16="http://schemas.microsoft.com/office/drawing/2014/main" xmlns="" id="{97C9B87C-9D02-470E-B323-542719FB9D0B}"/>
              </a:ext>
            </a:extLst>
          </p:cNvPr>
          <p:cNvSpPr txBox="1"/>
          <p:nvPr/>
        </p:nvSpPr>
        <p:spPr>
          <a:xfrm>
            <a:off x="5019263" y="3175067"/>
            <a:ext cx="3627783" cy="623248"/>
          </a:xfrm>
          <a:prstGeom prst="rect">
            <a:avLst/>
          </a:prstGeom>
          <a:noFill/>
        </p:spPr>
        <p:txBody>
          <a:bodyPr wrap="square" lIns="68580" tIns="34290" rIns="68580" bIns="34290" rtlCol="0">
            <a:spAutoFit/>
          </a:bodyPr>
          <a:lstStyle/>
          <a:p>
            <a:pPr algn="ctr"/>
            <a:r>
              <a:rPr lang="es-ES" dirty="0"/>
              <a:t>Detalle de “El políptico de Gante”, Abel y Caín</a:t>
            </a:r>
          </a:p>
        </p:txBody>
      </p:sp>
      <p:sp>
        <p:nvSpPr>
          <p:cNvPr id="7" name="CuadroTexto 6">
            <a:extLst>
              <a:ext uri="{FF2B5EF4-FFF2-40B4-BE49-F238E27FC236}">
                <a16:creationId xmlns:a16="http://schemas.microsoft.com/office/drawing/2014/main" xmlns="" id="{D8C26E37-67F7-425B-B15C-33723576295B}"/>
              </a:ext>
            </a:extLst>
          </p:cNvPr>
          <p:cNvSpPr txBox="1"/>
          <p:nvPr/>
        </p:nvSpPr>
        <p:spPr>
          <a:xfrm>
            <a:off x="755576" y="4227934"/>
            <a:ext cx="7553739" cy="623248"/>
          </a:xfrm>
          <a:prstGeom prst="rect">
            <a:avLst/>
          </a:prstGeom>
          <a:noFill/>
        </p:spPr>
        <p:txBody>
          <a:bodyPr wrap="square" lIns="68580" tIns="34290" rIns="68580" bIns="34290" rtlCol="0">
            <a:spAutoFit/>
          </a:bodyPr>
          <a:lstStyle/>
          <a:p>
            <a:pPr algn="ctr"/>
            <a:r>
              <a:rPr lang="es-ES" dirty="0"/>
              <a:t>Para </a:t>
            </a:r>
            <a:r>
              <a:rPr lang="es-ES" dirty="0" err="1"/>
              <a:t>Panosfky</a:t>
            </a:r>
            <a:r>
              <a:rPr lang="es-ES" dirty="0"/>
              <a:t> en la Madonna de Van </a:t>
            </a:r>
            <a:r>
              <a:rPr lang="es-ES" dirty="0" err="1"/>
              <a:t>der</a:t>
            </a:r>
            <a:r>
              <a:rPr lang="es-ES" dirty="0"/>
              <a:t> </a:t>
            </a:r>
            <a:r>
              <a:rPr lang="es-ES" dirty="0" err="1"/>
              <a:t>Paele</a:t>
            </a:r>
            <a:r>
              <a:rPr lang="es-ES" dirty="0"/>
              <a:t> las figuras presentan una “contención” mucho mayor que en la misma del Políptico de Gante.</a:t>
            </a:r>
          </a:p>
        </p:txBody>
      </p:sp>
    </p:spTree>
    <p:extLst>
      <p:ext uri="{BB962C8B-B14F-4D97-AF65-F5344CB8AC3E}">
        <p14:creationId xmlns:p14="http://schemas.microsoft.com/office/powerpoint/2010/main" val="2338103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896544" cy="4598019"/>
          </a:xfrm>
        </p:spPr>
        <p:txBody>
          <a:bodyPr anchor="t">
            <a:normAutofit/>
          </a:bodyPr>
          <a:lstStyle/>
          <a:p>
            <a:pPr algn="l"/>
            <a:r>
              <a:rPr lang="es-ES" sz="2400" dirty="0" smtClean="0"/>
              <a:t>1436. Van </a:t>
            </a:r>
            <a:r>
              <a:rPr lang="es-ES" sz="2400" dirty="0" err="1" smtClean="0"/>
              <a:t>Eyck</a:t>
            </a:r>
            <a:r>
              <a:rPr lang="es-ES" sz="2400" dirty="0" smtClean="0"/>
              <a:t>. Virgen entronada con niño. </a:t>
            </a:r>
            <a:r>
              <a:rPr lang="es-ES" sz="2400" dirty="0" err="1" smtClean="0"/>
              <a:t>Städelsches</a:t>
            </a:r>
            <a:r>
              <a:rPr lang="es-ES" sz="2400" dirty="0" smtClean="0"/>
              <a:t> </a:t>
            </a:r>
            <a:r>
              <a:rPr lang="es-ES" sz="2400" dirty="0" err="1" smtClean="0"/>
              <a:t>Kunstinstitut</a:t>
            </a:r>
            <a:r>
              <a:rPr lang="es-ES" sz="2400" dirty="0" smtClean="0"/>
              <a:t>, Frankfurt.</a:t>
            </a:r>
            <a:endParaRPr lang="es-ES" sz="2400" dirty="0"/>
          </a:p>
        </p:txBody>
      </p:sp>
      <p:pic>
        <p:nvPicPr>
          <p:cNvPr id="3" name="2 Imagen" descr="1436. Van Eyck. Virgen entronada con niño. Städelsches Kunstinstitut, Frankfurt..jpg"/>
          <p:cNvPicPr>
            <a:picLocks noChangeAspect="1"/>
          </p:cNvPicPr>
          <p:nvPr/>
        </p:nvPicPr>
        <p:blipFill>
          <a:blip r:embed="rId2" cstate="print"/>
          <a:stretch>
            <a:fillRect/>
          </a:stretch>
        </p:blipFill>
        <p:spPr>
          <a:xfrm>
            <a:off x="5279612" y="0"/>
            <a:ext cx="3864388" cy="51435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EF7D18D2-16BF-4A1C-9541-B5BF0D8793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17" y="208722"/>
            <a:ext cx="2832653" cy="4106012"/>
          </a:xfrm>
          <a:prstGeom prst="rect">
            <a:avLst/>
          </a:prstGeom>
        </p:spPr>
      </p:pic>
      <p:pic>
        <p:nvPicPr>
          <p:cNvPr id="7" name="Imagen 6">
            <a:extLst>
              <a:ext uri="{FF2B5EF4-FFF2-40B4-BE49-F238E27FC236}">
                <a16:creationId xmlns:a16="http://schemas.microsoft.com/office/drawing/2014/main" xmlns="" id="{53BE2146-E1AE-461F-A4C3-3B6927D1D8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9446" y="208722"/>
            <a:ext cx="3028185" cy="4106012"/>
          </a:xfrm>
          <a:prstGeom prst="rect">
            <a:avLst/>
          </a:prstGeom>
        </p:spPr>
      </p:pic>
      <p:pic>
        <p:nvPicPr>
          <p:cNvPr id="11" name="Imagen 10">
            <a:extLst>
              <a:ext uri="{FF2B5EF4-FFF2-40B4-BE49-F238E27FC236}">
                <a16:creationId xmlns:a16="http://schemas.microsoft.com/office/drawing/2014/main" xmlns="" id="{867D8932-7E4B-4618-A4BF-4E10451497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1708" y="208722"/>
            <a:ext cx="3064914" cy="4106012"/>
          </a:xfrm>
          <a:prstGeom prst="rect">
            <a:avLst/>
          </a:prstGeom>
        </p:spPr>
      </p:pic>
      <p:sp>
        <p:nvSpPr>
          <p:cNvPr id="12" name="CuadroTexto 11">
            <a:extLst>
              <a:ext uri="{FF2B5EF4-FFF2-40B4-BE49-F238E27FC236}">
                <a16:creationId xmlns:a16="http://schemas.microsoft.com/office/drawing/2014/main" xmlns="" id="{EEDA53B4-1753-4F3F-AA57-1C27B23708A2}"/>
              </a:ext>
            </a:extLst>
          </p:cNvPr>
          <p:cNvSpPr txBox="1"/>
          <p:nvPr/>
        </p:nvSpPr>
        <p:spPr>
          <a:xfrm>
            <a:off x="238539" y="4422913"/>
            <a:ext cx="2616831" cy="623248"/>
          </a:xfrm>
          <a:prstGeom prst="rect">
            <a:avLst/>
          </a:prstGeom>
          <a:noFill/>
        </p:spPr>
        <p:txBody>
          <a:bodyPr wrap="square" lIns="68580" tIns="34290" rIns="68580" bIns="34290" rtlCol="0">
            <a:spAutoFit/>
          </a:bodyPr>
          <a:lstStyle/>
          <a:p>
            <a:pPr algn="ctr"/>
            <a:r>
              <a:rPr lang="fr-FR" dirty="0"/>
              <a:t>Heures de Maréchal de Boucicaut, Adoration</a:t>
            </a:r>
            <a:endParaRPr lang="es-ES" dirty="0"/>
          </a:p>
        </p:txBody>
      </p:sp>
      <p:sp>
        <p:nvSpPr>
          <p:cNvPr id="13" name="CuadroTexto 12">
            <a:extLst>
              <a:ext uri="{FF2B5EF4-FFF2-40B4-BE49-F238E27FC236}">
                <a16:creationId xmlns:a16="http://schemas.microsoft.com/office/drawing/2014/main" xmlns="" id="{775DCA32-A576-4E67-A97D-0FF92AD5D5F9}"/>
              </a:ext>
            </a:extLst>
          </p:cNvPr>
          <p:cNvSpPr txBox="1"/>
          <p:nvPr/>
        </p:nvSpPr>
        <p:spPr>
          <a:xfrm>
            <a:off x="3031435" y="4422913"/>
            <a:ext cx="2663687" cy="623248"/>
          </a:xfrm>
          <a:prstGeom prst="rect">
            <a:avLst/>
          </a:prstGeom>
          <a:noFill/>
        </p:spPr>
        <p:txBody>
          <a:bodyPr wrap="square" lIns="68580" tIns="34290" rIns="68580" bIns="34290" rtlCol="0">
            <a:spAutoFit/>
          </a:bodyPr>
          <a:lstStyle/>
          <a:p>
            <a:r>
              <a:rPr lang="es-ES" dirty="0"/>
              <a:t>Jan Van Eyck Madona de Frankfurt</a:t>
            </a:r>
          </a:p>
        </p:txBody>
      </p:sp>
      <p:sp>
        <p:nvSpPr>
          <p:cNvPr id="14" name="CuadroTexto 13">
            <a:extLst>
              <a:ext uri="{FF2B5EF4-FFF2-40B4-BE49-F238E27FC236}">
                <a16:creationId xmlns:a16="http://schemas.microsoft.com/office/drawing/2014/main" xmlns="" id="{FAC10166-5BC3-47C1-B657-6F92B6AB861D}"/>
              </a:ext>
            </a:extLst>
          </p:cNvPr>
          <p:cNvSpPr txBox="1"/>
          <p:nvPr/>
        </p:nvSpPr>
        <p:spPr>
          <a:xfrm>
            <a:off x="6107596" y="4437821"/>
            <a:ext cx="2797865" cy="623248"/>
          </a:xfrm>
          <a:prstGeom prst="rect">
            <a:avLst/>
          </a:prstGeom>
          <a:noFill/>
        </p:spPr>
        <p:txBody>
          <a:bodyPr wrap="square" lIns="68580" tIns="34290" rIns="68580" bIns="34290" rtlCol="0">
            <a:spAutoFit/>
          </a:bodyPr>
          <a:lstStyle/>
          <a:p>
            <a:r>
              <a:rPr lang="es-ES"/>
              <a:t>Jan Van Eyck </a:t>
            </a:r>
            <a:r>
              <a:rPr lang="es-ES" dirty="0"/>
              <a:t>Madona de Melbourne</a:t>
            </a:r>
          </a:p>
        </p:txBody>
      </p:sp>
    </p:spTree>
    <p:extLst>
      <p:ext uri="{BB962C8B-B14F-4D97-AF65-F5344CB8AC3E}">
        <p14:creationId xmlns:p14="http://schemas.microsoft.com/office/powerpoint/2010/main" val="33974144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760640" cy="4598019"/>
          </a:xfrm>
        </p:spPr>
        <p:txBody>
          <a:bodyPr anchor="t">
            <a:normAutofit/>
          </a:bodyPr>
          <a:lstStyle/>
          <a:p>
            <a:pPr algn="l"/>
            <a:r>
              <a:rPr lang="es-ES" sz="2400" dirty="0" smtClean="0"/>
              <a:t>1437. Van </a:t>
            </a:r>
            <a:r>
              <a:rPr lang="es-ES" sz="2400" dirty="0" err="1" smtClean="0"/>
              <a:t>Eyck</a:t>
            </a:r>
            <a:r>
              <a:rPr lang="es-ES" sz="2400" dirty="0" smtClean="0"/>
              <a:t>. Santa Bárbara. </a:t>
            </a:r>
            <a:r>
              <a:rPr lang="es-ES" sz="2400" dirty="0" err="1" smtClean="0"/>
              <a:t>Koninklijk</a:t>
            </a:r>
            <a:r>
              <a:rPr lang="es-ES" sz="2400" dirty="0" smtClean="0"/>
              <a:t> </a:t>
            </a:r>
            <a:r>
              <a:rPr lang="es-ES" sz="2400" dirty="0" err="1" smtClean="0"/>
              <a:t>Museum</a:t>
            </a:r>
            <a:r>
              <a:rPr lang="es-ES" sz="2400" dirty="0" smtClean="0"/>
              <a:t> </a:t>
            </a:r>
            <a:r>
              <a:rPr lang="es-ES" sz="2400" dirty="0" err="1" smtClean="0"/>
              <a:t>voor</a:t>
            </a:r>
            <a:r>
              <a:rPr lang="es-ES" sz="2400" dirty="0" smtClean="0"/>
              <a:t> </a:t>
            </a:r>
            <a:r>
              <a:rPr lang="es-ES" sz="2400" dirty="0" err="1" smtClean="0"/>
              <a:t>Schone</a:t>
            </a:r>
            <a:r>
              <a:rPr lang="es-ES" sz="2400" dirty="0" smtClean="0"/>
              <a:t> </a:t>
            </a:r>
            <a:r>
              <a:rPr lang="es-ES" sz="2400" dirty="0" err="1" smtClean="0"/>
              <a:t>Kunsten</a:t>
            </a:r>
            <a:r>
              <a:rPr lang="es-ES" sz="2400" dirty="0" smtClean="0"/>
              <a:t>, Amberes.</a:t>
            </a:r>
            <a:endParaRPr lang="es-ES" sz="2400" dirty="0"/>
          </a:p>
        </p:txBody>
      </p:sp>
      <p:pic>
        <p:nvPicPr>
          <p:cNvPr id="3" name="2 Imagen" descr="1437. Van Eyck. Santa Bárbara. Koninklijk Museum voor Schone Kunsten, Amberes..jpg"/>
          <p:cNvPicPr>
            <a:picLocks noChangeAspect="1"/>
          </p:cNvPicPr>
          <p:nvPr/>
        </p:nvPicPr>
        <p:blipFill>
          <a:blip r:embed="rId2" cstate="print"/>
          <a:stretch>
            <a:fillRect/>
          </a:stretch>
        </p:blipFill>
        <p:spPr>
          <a:xfrm>
            <a:off x="6156176" y="-12631"/>
            <a:ext cx="2987824" cy="5156131"/>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568952" cy="493564"/>
          </a:xfrm>
        </p:spPr>
        <p:txBody>
          <a:bodyPr anchor="t">
            <a:normAutofit/>
          </a:bodyPr>
          <a:lstStyle/>
          <a:p>
            <a:r>
              <a:rPr lang="es-ES" sz="2400" dirty="0" smtClean="0"/>
              <a:t>1437. Van </a:t>
            </a:r>
            <a:r>
              <a:rPr lang="es-ES" sz="2400" dirty="0" err="1" smtClean="0"/>
              <a:t>Eyck</a:t>
            </a:r>
            <a:r>
              <a:rPr lang="es-ES" sz="2400" dirty="0" smtClean="0"/>
              <a:t>. Tríptico. </a:t>
            </a:r>
            <a:r>
              <a:rPr lang="es-ES" sz="2400" dirty="0" err="1" smtClean="0"/>
              <a:t>Gemäldegalerie</a:t>
            </a:r>
            <a:r>
              <a:rPr lang="es-ES" sz="2400" dirty="0" smtClean="0"/>
              <a:t>, Dresde.</a:t>
            </a:r>
            <a:endParaRPr lang="es-ES" sz="2400" dirty="0"/>
          </a:p>
        </p:txBody>
      </p:sp>
      <p:pic>
        <p:nvPicPr>
          <p:cNvPr id="3" name="2 Imagen" descr="1437. Van Eyck. Tríptico. Gemäldegalerie, Dresde..jpg"/>
          <p:cNvPicPr>
            <a:picLocks noChangeAspect="1"/>
          </p:cNvPicPr>
          <p:nvPr/>
        </p:nvPicPr>
        <p:blipFill>
          <a:blip r:embed="rId2" cstate="print"/>
          <a:stretch>
            <a:fillRect/>
          </a:stretch>
        </p:blipFill>
        <p:spPr>
          <a:xfrm>
            <a:off x="1187624" y="699542"/>
            <a:ext cx="7424829" cy="4443958"/>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464496" cy="4598019"/>
          </a:xfrm>
        </p:spPr>
        <p:txBody>
          <a:bodyPr anchor="t">
            <a:normAutofit/>
          </a:bodyPr>
          <a:lstStyle/>
          <a:p>
            <a:pPr algn="l"/>
            <a:r>
              <a:rPr lang="es-ES" sz="2400" dirty="0" smtClean="0"/>
              <a:t>1439. Van </a:t>
            </a:r>
            <a:r>
              <a:rPr lang="es-ES" sz="2400" dirty="0" err="1" smtClean="0"/>
              <a:t>Eyck</a:t>
            </a:r>
            <a:r>
              <a:rPr lang="es-ES" sz="2400" dirty="0" smtClean="0"/>
              <a:t>. Retrato de Margaret van </a:t>
            </a:r>
            <a:r>
              <a:rPr lang="es-ES" sz="2400" dirty="0" err="1" smtClean="0"/>
              <a:t>Eyck</a:t>
            </a:r>
            <a:r>
              <a:rPr lang="es-ES" sz="2400" dirty="0" smtClean="0"/>
              <a:t>. </a:t>
            </a:r>
            <a:r>
              <a:rPr lang="es-ES" sz="2400" dirty="0" err="1" smtClean="0"/>
              <a:t>Groeninge</a:t>
            </a:r>
            <a:r>
              <a:rPr lang="es-ES" sz="2400" dirty="0" smtClean="0"/>
              <a:t> </a:t>
            </a:r>
            <a:r>
              <a:rPr lang="es-ES" sz="2400" dirty="0" err="1" smtClean="0"/>
              <a:t>Museum</a:t>
            </a:r>
            <a:r>
              <a:rPr lang="es-ES" sz="2400" dirty="0" smtClean="0"/>
              <a:t>, Brujas.</a:t>
            </a:r>
            <a:endParaRPr lang="es-ES" sz="2400" dirty="0"/>
          </a:p>
        </p:txBody>
      </p:sp>
      <p:pic>
        <p:nvPicPr>
          <p:cNvPr id="3" name="2 Imagen" descr="1439. Van Eyck. Retrato de Margaret van Eyck. Groeninge Museum, Brujas..jpg"/>
          <p:cNvPicPr>
            <a:picLocks noChangeAspect="1"/>
          </p:cNvPicPr>
          <p:nvPr/>
        </p:nvPicPr>
        <p:blipFill>
          <a:blip r:embed="rId2" cstate="print"/>
          <a:stretch>
            <a:fillRect/>
          </a:stretch>
        </p:blipFill>
        <p:spPr>
          <a:xfrm>
            <a:off x="4820905" y="0"/>
            <a:ext cx="4323095" cy="51435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nl-NL" sz="2400" dirty="0" smtClean="0"/>
              <a:t>1439. Van Eyck. Virgen de la fuente. Koninklijk Museum voor Schone Kunsten, Amberes.</a:t>
            </a:r>
            <a:endParaRPr lang="es-ES" sz="2400" dirty="0"/>
          </a:p>
        </p:txBody>
      </p:sp>
      <p:pic>
        <p:nvPicPr>
          <p:cNvPr id="3" name="2 Imagen" descr="1439. Van Eyck. Virgen de la fuente. Koninklijk Museum voor Schone Kunsten, Amberes..jpg"/>
          <p:cNvPicPr>
            <a:picLocks noChangeAspect="1"/>
          </p:cNvPicPr>
          <p:nvPr/>
        </p:nvPicPr>
        <p:blipFill>
          <a:blip r:embed="rId2" cstate="print"/>
          <a:stretch>
            <a:fillRect/>
          </a:stretch>
        </p:blipFill>
        <p:spPr>
          <a:xfrm>
            <a:off x="5364088" y="-17340"/>
            <a:ext cx="3779912" cy="516084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E829EE09-D3A7-4B50-A455-FD4A1E42F9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788" y="495887"/>
            <a:ext cx="1197980" cy="3154680"/>
          </a:xfrm>
          <a:prstGeom prst="rect">
            <a:avLst/>
          </a:prstGeom>
        </p:spPr>
      </p:pic>
      <p:sp>
        <p:nvSpPr>
          <p:cNvPr id="4" name="CuadroTexto 3">
            <a:extLst>
              <a:ext uri="{FF2B5EF4-FFF2-40B4-BE49-F238E27FC236}">
                <a16:creationId xmlns:a16="http://schemas.microsoft.com/office/drawing/2014/main" xmlns="" id="{7ED31465-2FBD-4428-BE0C-D664296F0328}"/>
              </a:ext>
            </a:extLst>
          </p:cNvPr>
          <p:cNvSpPr txBox="1"/>
          <p:nvPr/>
        </p:nvSpPr>
        <p:spPr>
          <a:xfrm>
            <a:off x="-86128" y="3650567"/>
            <a:ext cx="3597812" cy="346249"/>
          </a:xfrm>
          <a:prstGeom prst="rect">
            <a:avLst/>
          </a:prstGeom>
          <a:noFill/>
        </p:spPr>
        <p:txBody>
          <a:bodyPr wrap="square" lIns="68580" tIns="34290" rIns="68580" bIns="34290" rtlCol="0">
            <a:spAutoFit/>
          </a:bodyPr>
          <a:lstStyle/>
          <a:p>
            <a:pPr algn="ctr"/>
            <a:r>
              <a:rPr lang="es-ES" dirty="0"/>
              <a:t>Anunciación</a:t>
            </a:r>
          </a:p>
        </p:txBody>
      </p:sp>
      <p:pic>
        <p:nvPicPr>
          <p:cNvPr id="5" name="Imagen 4">
            <a:extLst>
              <a:ext uri="{FF2B5EF4-FFF2-40B4-BE49-F238E27FC236}">
                <a16:creationId xmlns:a16="http://schemas.microsoft.com/office/drawing/2014/main" xmlns="" id="{50FB0211-3695-4EA0-A06D-31334FCD3D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4746" y="495887"/>
            <a:ext cx="1518461" cy="3154680"/>
          </a:xfrm>
          <a:prstGeom prst="rect">
            <a:avLst/>
          </a:prstGeom>
        </p:spPr>
      </p:pic>
      <p:sp>
        <p:nvSpPr>
          <p:cNvPr id="6" name="CuadroTexto 5">
            <a:extLst>
              <a:ext uri="{FF2B5EF4-FFF2-40B4-BE49-F238E27FC236}">
                <a16:creationId xmlns:a16="http://schemas.microsoft.com/office/drawing/2014/main" xmlns="" id="{DF6BE04F-9886-4948-ADDC-EF364948C6EC}"/>
              </a:ext>
            </a:extLst>
          </p:cNvPr>
          <p:cNvSpPr txBox="1"/>
          <p:nvPr/>
        </p:nvSpPr>
        <p:spPr>
          <a:xfrm>
            <a:off x="2806715" y="3650567"/>
            <a:ext cx="2901461" cy="346249"/>
          </a:xfrm>
          <a:prstGeom prst="rect">
            <a:avLst/>
          </a:prstGeom>
          <a:noFill/>
        </p:spPr>
        <p:txBody>
          <a:bodyPr wrap="square" lIns="68580" tIns="34290" rIns="68580" bIns="34290" rtlCol="0">
            <a:spAutoFit/>
          </a:bodyPr>
          <a:lstStyle/>
          <a:p>
            <a:pPr algn="ctr"/>
            <a:r>
              <a:rPr lang="es-ES" dirty="0"/>
              <a:t>Madonna en una iglesia</a:t>
            </a:r>
          </a:p>
        </p:txBody>
      </p:sp>
      <p:pic>
        <p:nvPicPr>
          <p:cNvPr id="7" name="Imagen 6">
            <a:extLst>
              <a:ext uri="{FF2B5EF4-FFF2-40B4-BE49-F238E27FC236}">
                <a16:creationId xmlns:a16="http://schemas.microsoft.com/office/drawing/2014/main" xmlns="" id="{3116DEBD-EF47-45D8-90BC-BBFE223333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3033" y="492139"/>
            <a:ext cx="1971059" cy="3154680"/>
          </a:xfrm>
          <a:prstGeom prst="rect">
            <a:avLst/>
          </a:prstGeom>
        </p:spPr>
      </p:pic>
      <p:sp>
        <p:nvSpPr>
          <p:cNvPr id="8" name="CuadroTexto 7">
            <a:extLst>
              <a:ext uri="{FF2B5EF4-FFF2-40B4-BE49-F238E27FC236}">
                <a16:creationId xmlns:a16="http://schemas.microsoft.com/office/drawing/2014/main" xmlns="" id="{2E39F8E4-5C9B-4400-9BE6-5F60686906C6}"/>
              </a:ext>
            </a:extLst>
          </p:cNvPr>
          <p:cNvSpPr txBox="1"/>
          <p:nvPr/>
        </p:nvSpPr>
        <p:spPr>
          <a:xfrm>
            <a:off x="5632318" y="3669910"/>
            <a:ext cx="2901461" cy="346249"/>
          </a:xfrm>
          <a:prstGeom prst="rect">
            <a:avLst/>
          </a:prstGeom>
          <a:noFill/>
        </p:spPr>
        <p:txBody>
          <a:bodyPr wrap="square" lIns="68580" tIns="34290" rIns="68580" bIns="34290" rtlCol="0">
            <a:spAutoFit/>
          </a:bodyPr>
          <a:lstStyle/>
          <a:p>
            <a:pPr algn="ctr"/>
            <a:r>
              <a:rPr lang="es-ES" dirty="0"/>
              <a:t>Madonna de La fuente</a:t>
            </a:r>
          </a:p>
        </p:txBody>
      </p:sp>
      <p:sp>
        <p:nvSpPr>
          <p:cNvPr id="9" name="CuadroTexto 8">
            <a:extLst>
              <a:ext uri="{FF2B5EF4-FFF2-40B4-BE49-F238E27FC236}">
                <a16:creationId xmlns:a16="http://schemas.microsoft.com/office/drawing/2014/main" xmlns="" id="{6C9CDEA9-BB67-4D57-9CAD-59C95DA41FCD}"/>
              </a:ext>
            </a:extLst>
          </p:cNvPr>
          <p:cNvSpPr txBox="1"/>
          <p:nvPr/>
        </p:nvSpPr>
        <p:spPr>
          <a:xfrm>
            <a:off x="1113789" y="4072597"/>
            <a:ext cx="7010303" cy="346249"/>
          </a:xfrm>
          <a:prstGeom prst="rect">
            <a:avLst/>
          </a:prstGeom>
          <a:noFill/>
        </p:spPr>
        <p:txBody>
          <a:bodyPr wrap="square" lIns="68580" tIns="34290" rIns="68580" bIns="34290" rtlCol="0">
            <a:spAutoFit/>
          </a:bodyPr>
          <a:lstStyle/>
          <a:p>
            <a:pPr algn="ctr"/>
            <a:r>
              <a:rPr lang="es-ES" dirty="0"/>
              <a:t>Las tres con mantos azules</a:t>
            </a:r>
          </a:p>
        </p:txBody>
      </p:sp>
    </p:spTree>
    <p:extLst>
      <p:ext uri="{BB962C8B-B14F-4D97-AF65-F5344CB8AC3E}">
        <p14:creationId xmlns:p14="http://schemas.microsoft.com/office/powerpoint/2010/main" val="25953769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smtClean="0"/>
              <a:t>1440. Van </a:t>
            </a:r>
            <a:r>
              <a:rPr lang="es-ES" sz="2400" dirty="0" err="1" smtClean="0"/>
              <a:t>Eyck</a:t>
            </a:r>
            <a:r>
              <a:rPr lang="es-ES" sz="2400" dirty="0" smtClean="0"/>
              <a:t>. Retrato de Cristo. </a:t>
            </a:r>
            <a:r>
              <a:rPr lang="es-ES" sz="2400" dirty="0" err="1" smtClean="0"/>
              <a:t>Groeninge</a:t>
            </a:r>
            <a:r>
              <a:rPr lang="es-ES" sz="2400" dirty="0" smtClean="0"/>
              <a:t> </a:t>
            </a:r>
            <a:r>
              <a:rPr lang="es-ES" sz="2400" dirty="0" err="1" smtClean="0"/>
              <a:t>Museum</a:t>
            </a:r>
            <a:r>
              <a:rPr lang="es-ES" sz="2400" dirty="0" smtClean="0"/>
              <a:t>, Brujas.</a:t>
            </a:r>
            <a:endParaRPr lang="es-ES" sz="2400" dirty="0"/>
          </a:p>
        </p:txBody>
      </p:sp>
      <p:pic>
        <p:nvPicPr>
          <p:cNvPr id="3" name="2 Imagen" descr="1440. Van Eyck. Retrato de Cristo. Groeninge Museum, Brujas..jpg"/>
          <p:cNvPicPr>
            <a:picLocks noChangeAspect="1"/>
          </p:cNvPicPr>
          <p:nvPr/>
        </p:nvPicPr>
        <p:blipFill>
          <a:blip r:embed="rId2" cstate="print"/>
          <a:stretch>
            <a:fillRect/>
          </a:stretch>
        </p:blipFill>
        <p:spPr>
          <a:xfrm>
            <a:off x="5099206" y="0"/>
            <a:ext cx="4044794" cy="51435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2255CC43-449F-4D0F-8BF8-83C69C253A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5633" y="0"/>
            <a:ext cx="6713617" cy="5128592"/>
          </a:xfrm>
          <a:prstGeom prst="rect">
            <a:avLst/>
          </a:prstGeom>
        </p:spPr>
      </p:pic>
      <p:sp>
        <p:nvSpPr>
          <p:cNvPr id="6" name="CuadroTexto 5">
            <a:extLst>
              <a:ext uri="{FF2B5EF4-FFF2-40B4-BE49-F238E27FC236}">
                <a16:creationId xmlns="" xmlns:a16="http://schemas.microsoft.com/office/drawing/2014/main" id="{EA401F12-D598-46E7-B38A-04BAD5C36FAD}"/>
              </a:ext>
            </a:extLst>
          </p:cNvPr>
          <p:cNvSpPr txBox="1"/>
          <p:nvPr/>
        </p:nvSpPr>
        <p:spPr>
          <a:xfrm>
            <a:off x="107504" y="267494"/>
            <a:ext cx="2016224" cy="2839239"/>
          </a:xfrm>
          <a:prstGeom prst="rect">
            <a:avLst/>
          </a:prstGeom>
          <a:noFill/>
        </p:spPr>
        <p:txBody>
          <a:bodyPr wrap="square" lIns="68580" tIns="34290" rIns="68580" bIns="34290" rtlCol="0">
            <a:spAutoFit/>
          </a:bodyPr>
          <a:lstStyle/>
          <a:p>
            <a:r>
              <a:rPr lang="es-ES" dirty="0" smtClean="0"/>
              <a:t>1441. </a:t>
            </a:r>
            <a:r>
              <a:rPr lang="es-ES" dirty="0" err="1" smtClean="0"/>
              <a:t>Jan</a:t>
            </a:r>
            <a:r>
              <a:rPr lang="es-ES" dirty="0" smtClean="0"/>
              <a:t> van </a:t>
            </a:r>
            <a:r>
              <a:rPr lang="es-ES" dirty="0" err="1" smtClean="0"/>
              <a:t>Eyck</a:t>
            </a:r>
            <a:r>
              <a:rPr lang="es-ES" dirty="0" smtClean="0"/>
              <a:t>. </a:t>
            </a:r>
            <a:r>
              <a:rPr lang="es-ES" dirty="0"/>
              <a:t>Virgen de </a:t>
            </a:r>
            <a:r>
              <a:rPr lang="es-ES" dirty="0" err="1"/>
              <a:t>Jan</a:t>
            </a:r>
            <a:r>
              <a:rPr lang="es-ES" dirty="0"/>
              <a:t> </a:t>
            </a:r>
            <a:r>
              <a:rPr lang="es-ES" dirty="0" smtClean="0"/>
              <a:t>Vos.</a:t>
            </a:r>
          </a:p>
          <a:p>
            <a:r>
              <a:rPr lang="es-ES" dirty="0"/>
              <a:t>Colección Frick, Nueva York</a:t>
            </a:r>
            <a:r>
              <a:rPr lang="es-ES" dirty="0" smtClean="0"/>
              <a:t>.</a:t>
            </a:r>
          </a:p>
          <a:p>
            <a:r>
              <a:rPr lang="es-ES" dirty="0" smtClean="0"/>
              <a:t>Terminado por </a:t>
            </a:r>
            <a:r>
              <a:rPr lang="es-ES" smtClean="0"/>
              <a:t>su taller. </a:t>
            </a:r>
            <a:endParaRPr lang="es-ES" dirty="0"/>
          </a:p>
          <a:p>
            <a:r>
              <a:rPr lang="es-ES" dirty="0" smtClean="0"/>
              <a:t>Santa </a:t>
            </a:r>
            <a:r>
              <a:rPr lang="es-ES" dirty="0"/>
              <a:t>Barbara, Santa Isabel de Hungría y un donante cartujo.</a:t>
            </a:r>
          </a:p>
        </p:txBody>
      </p:sp>
    </p:spTree>
    <p:extLst>
      <p:ext uri="{BB962C8B-B14F-4D97-AF65-F5344CB8AC3E}">
        <p14:creationId xmlns:p14="http://schemas.microsoft.com/office/powerpoint/2010/main" val="2483627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328592" cy="4598019"/>
          </a:xfrm>
        </p:spPr>
        <p:txBody>
          <a:bodyPr anchor="t">
            <a:normAutofit/>
          </a:bodyPr>
          <a:lstStyle/>
          <a:p>
            <a:pPr algn="l"/>
            <a:r>
              <a:rPr lang="en-US" sz="2400" dirty="0" smtClean="0"/>
              <a:t>1442. Van Eyck. San </a:t>
            </a:r>
            <a:r>
              <a:rPr lang="en-US" sz="2400" dirty="0" err="1" smtClean="0"/>
              <a:t>Jerónimo</a:t>
            </a:r>
            <a:r>
              <a:rPr lang="en-US" sz="2400" dirty="0" smtClean="0"/>
              <a:t>. Institute of Arts, Detroit.</a:t>
            </a:r>
            <a:endParaRPr lang="es-ES" sz="2400" dirty="0"/>
          </a:p>
        </p:txBody>
      </p:sp>
      <p:pic>
        <p:nvPicPr>
          <p:cNvPr id="3" name="2 Imagen" descr="1442. Van Eyck. San Jerónimo. Institute of Arts, Detroit..jpg"/>
          <p:cNvPicPr>
            <a:picLocks noChangeAspect="1"/>
          </p:cNvPicPr>
          <p:nvPr/>
        </p:nvPicPr>
        <p:blipFill>
          <a:blip r:embed="rId2" cstate="print"/>
          <a:stretch>
            <a:fillRect/>
          </a:stretch>
        </p:blipFill>
        <p:spPr>
          <a:xfrm>
            <a:off x="5715000" y="0"/>
            <a:ext cx="3429000" cy="51435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1356</Words>
  <Application>Microsoft Office PowerPoint</Application>
  <PresentationFormat>Presentación en pantalla (16:9)</PresentationFormat>
  <Paragraphs>78</Paragraphs>
  <Slides>58</Slides>
  <Notes>0</Notes>
  <HiddenSlides>0</HiddenSlides>
  <MMClips>0</MMClips>
  <ScaleCrop>false</ScaleCrop>
  <HeadingPairs>
    <vt:vector size="4" baseType="variant">
      <vt:variant>
        <vt:lpstr>Tema</vt:lpstr>
      </vt:variant>
      <vt:variant>
        <vt:i4>1</vt:i4>
      </vt:variant>
      <vt:variant>
        <vt:lpstr>Títulos de diapositiva</vt:lpstr>
      </vt:variant>
      <vt:variant>
        <vt:i4>58</vt:i4>
      </vt:variant>
    </vt:vector>
  </HeadingPairs>
  <TitlesOfParts>
    <vt:vector size="59" baseType="lpstr">
      <vt:lpstr>Tema de Office</vt:lpstr>
      <vt:lpstr>VAN EYCK</vt:lpstr>
      <vt:lpstr>Presentación de PowerPoint</vt:lpstr>
      <vt:lpstr>1420 - 1425. Van Eyck. Díptico. MET.</vt:lpstr>
      <vt:lpstr>1425. Van Eyck. Virgen. Staatliche Museen, Berlín.</vt:lpstr>
      <vt:lpstr>Presentación de PowerPoint</vt:lpstr>
      <vt:lpstr>1425 - 1435. Hubert Van Eyck. Las tres Marías ante la tumba.Museum Boijmans Van Beuningen, Rotterdam</vt:lpstr>
      <vt:lpstr>1428 - 1429. Van Eyck. Estigmatización de San Francisco. Museum of Art, Philadelphia.  Panofsky duda de su autoría por Jan Van Eyck. </vt:lpstr>
      <vt:lpstr>1430. Van Eyck. Retrato hombre con anillo. Muzeul National de Arta, Bucarest.</vt:lpstr>
      <vt:lpstr>1431 - 1432. Van Eyck. Retrato del Cardenal Niccolò Albergati. Kunsthistorisches Museum, Vienna</vt:lpstr>
      <vt:lpstr>1432. Hubert y Jan van EYCK.  El retablo de Gante</vt:lpstr>
      <vt:lpstr>1432. Van Eyck. Políptico de Gante (abierto). Catedral de San Bavon, Gante.</vt:lpstr>
      <vt:lpstr>Presentación de PowerPoint</vt:lpstr>
      <vt:lpstr>Presentación de PowerPoint</vt:lpstr>
      <vt:lpstr>Presentación de PowerPoint</vt:lpstr>
      <vt:lpstr>Presentación de PowerPoint</vt:lpstr>
      <vt:lpstr>Presentación de PowerPoint</vt:lpstr>
      <vt:lpstr>1432. Van Eyck. Políptico de Gante (cerrado). Catedral de San Bavo, Gante.</vt:lpstr>
      <vt:lpstr>Presentación de PowerPoint</vt:lpstr>
      <vt:lpstr>Presentación de PowerPoint</vt:lpstr>
      <vt:lpstr>1432. Van Eyck. Retrato de un hombre con turbante. National Gallery, Londres.</vt:lpstr>
      <vt:lpstr>Presentación de PowerPoint</vt:lpstr>
      <vt:lpstr>Presentación de PowerPoint</vt:lpstr>
      <vt:lpstr>1432. Van Eyck. Retrato de un hombre joven. National Gallery, Londres.</vt:lpstr>
      <vt:lpstr>1433. Van Eyck. Virgen con niño leyendo. National Gallery of Victoria, Melbourne.</vt:lpstr>
      <vt:lpstr>1434. Van Eyck. Retrato de Giovanni Arnolfini y su esposa. National Gallery, Londres.</vt:lpstr>
      <vt:lpstr>1435. Van Eyck. Anunciación. National Gallery of Art, Washington. Este maestro flamenco revolucionó el arte europeo perfeccionando la técnica de la pintura al óleo. Su meticuloso detalle, su color transparente como una joya y sus sutiles gradaciones tonales nunca han sido superados.  </vt:lpstr>
      <vt:lpstr>1435. Van Eyck. Anunciación (detalle). National Gallery of Art, Washington. Llenos de simbolismo, los elementos del interior de esta iglesia del gótico tardío simbolizan la virginidad de María, en los lirios blancos; la transmisión del Espíritu Santo, en la paloma blanca; y la relación entre el Antiguo y el Nuevo Testamento, en el uso de adoquines con escenas del Antiguo Testamento que prefiguran la venida de Cristo, como David matando a Goliat y Sansón destruyendo el templo filisteo. </vt:lpstr>
      <vt:lpstr>1435. Van Eyck. Anunciación (detalle). National Gallery of Art, Washington. La pared del fondo: Moisés y Jehovah, con querubines encima</vt:lpstr>
      <vt:lpstr>1435. Van Eyck. Retrato de Baudouin de Lannoy. Staatliche Museen, Berlín.</vt:lpstr>
      <vt:lpstr>1435. Van Eyck. Retrato de Giovanni Arnolfini. Staatliche Museen, Berlín.</vt:lpstr>
      <vt:lpstr>1435. Van Eyck. Retrato de hombre con clavel. Staatliche Museen, Berlín.</vt:lpstr>
      <vt:lpstr>1435. Van Eyck. Retrato del Cardenal Albergati. Kupferstichkabinett, Dresden.</vt:lpstr>
      <vt:lpstr>1435. Van Eyck. Virgen del canciller Rolin. Museo del Louvre.</vt:lpstr>
      <vt:lpstr>Presentación de PowerPoint</vt:lpstr>
      <vt:lpstr>Presentación de PowerPoint</vt:lpstr>
      <vt:lpstr>Presentación de PowerPoint</vt:lpstr>
      <vt:lpstr>Presentación de PowerPoint</vt:lpstr>
      <vt:lpstr>Presentación de PowerPoint</vt:lpstr>
      <vt:lpstr>1436. Van Eyck. Anunciación (Gabriel y Virgen). Museo Thyssen-Bornemisza, Madrid.</vt:lpstr>
      <vt:lpstr>Presentación de PowerPoint</vt:lpstr>
      <vt:lpstr>1436. Van Eyck. Retrato de Jan de Leeuw. Kunsthistorisches Museum, Vienna</vt:lpstr>
      <vt:lpstr>1436. Van Eyck. Virgen del canónigo van der Paele. Groeninge Museum, Brujas.</vt:lpstr>
      <vt:lpstr>Aquí los elementos visuales y temáticos son similares a los del canciller Rolin Madonna. A Van Eyck le preocupa mostrar la presencia de una visión y, por tanto, ilustrar la realidad de Dios en nuestro mundo. Así como Nicolas Rolin se muestra en su palacio, en medio de un ambiente identificable que parece hacer aún más real su visión de la Virgen, así Canon van der Paele se muestra en el coro de la colegiata de San Donatiano en Brujas, donde San Jorge y San Donatiano lo presentan a la Virgen. Hans Belting opina que esta imagen una vez colgó en el coro de la iglesia ahora destruida. Esto significaría que la ubicación representada refleja la ubicación real. Por lo tanto, Van der Paele habría podido verse a sí mismo en el mismo lugar de su visión representada y así "probar" al mundo en general la realidad de su experiencia divina.  </vt:lpstr>
      <vt:lpstr>Los exquisitos brocados, pieles y sedas se muestran de una manera extraordinariamente viva y brillante, una forma que confirma su realidad, su tangibilidad.  Por otro lado, los relieves y esculturas de los capiteles del fondo y del trono de la Virgen aluden a la salvación de la humanidad por Cristo.  Las representaciones en el trono de Adán y Eva, Caín matando a Abel y Sansón luchando contra el león, junto con la representación en las capitales de Abraham sacrificando a Isaac, crean un marco del Antiguo Testamento que permite al observador reflexionar sobre la misericordia de Dios, quien envió a su hijo, el Cristo Redentor, al mundo. La redención del pecado (Caín matando a su hermano) es posible solo a través del poder de la fe (Sansón dominando al león).  La bondad y la gracia de Dios "en el momento de la verdad" (Abraham sacrificando a Isaac) sirve como prueba del poder redentor y la presencia de los siervos de Dios tanto celestiales (San Jorge) como mortales (Canon van der Paele).  </vt:lpstr>
      <vt:lpstr>Así es como van der Paele podría haber expresado el mensaje de la pintura, que el paraíso estaba cerca, un mensaje confirmado por su ubicación en un contexto muy real pero también sagrado.  La Virgen son imágenes sosteniendo un ramillete y su hijo un loro -ecos inconfundibles del Jardín del Edén- y ambas figuras se han vuelto hacia el canon meditando. </vt:lpstr>
      <vt:lpstr>Presentación de PowerPoint</vt:lpstr>
      <vt:lpstr>Presentación de PowerPoint</vt:lpstr>
      <vt:lpstr>1436. Van Eyck. Virgen entronada con niño. Städelsches Kunstinstitut, Frankfurt.</vt:lpstr>
      <vt:lpstr>Presentación de PowerPoint</vt:lpstr>
      <vt:lpstr>1437. Van Eyck. Santa Bárbara. Koninklijk Museum voor Schone Kunsten, Amberes.</vt:lpstr>
      <vt:lpstr>1437. Van Eyck. Tríptico. Gemäldegalerie, Dresde.</vt:lpstr>
      <vt:lpstr>1439. Van Eyck. Retrato de Margaret van Eyck. Groeninge Museum, Brujas.</vt:lpstr>
      <vt:lpstr>1439. Van Eyck. Virgen de la fuente. Koninklijk Museum voor Schone Kunsten, Amberes.</vt:lpstr>
      <vt:lpstr>Presentación de PowerPoint</vt:lpstr>
      <vt:lpstr>1440. Van Eyck. Retrato de Cristo. Groeninge Museum, Brujas.</vt:lpstr>
      <vt:lpstr>Presentación de PowerPoint</vt:lpstr>
      <vt:lpstr>1442. Van Eyck. San Jerónimo. Institute of Arts, Detroit.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Velayos</dc:creator>
  <cp:lastModifiedBy>tallerf</cp:lastModifiedBy>
  <cp:revision>17</cp:revision>
  <dcterms:created xsi:type="dcterms:W3CDTF">2021-04-08T09:22:17Z</dcterms:created>
  <dcterms:modified xsi:type="dcterms:W3CDTF">2021-04-22T12:39:20Z</dcterms:modified>
</cp:coreProperties>
</file>