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58" r:id="rId4"/>
    <p:sldId id="269" r:id="rId5"/>
    <p:sldId id="270" r:id="rId6"/>
    <p:sldId id="357" r:id="rId7"/>
    <p:sldId id="271" r:id="rId8"/>
    <p:sldId id="266" r:id="rId9"/>
    <p:sldId id="267" r:id="rId10"/>
    <p:sldId id="268" r:id="rId11"/>
    <p:sldId id="258" r:id="rId12"/>
    <p:sldId id="272" r:id="rId13"/>
    <p:sldId id="273" r:id="rId14"/>
    <p:sldId id="274" r:id="rId15"/>
    <p:sldId id="275" r:id="rId16"/>
    <p:sldId id="276" r:id="rId17"/>
    <p:sldId id="277" r:id="rId18"/>
    <p:sldId id="278" r:id="rId19"/>
    <p:sldId id="279" r:id="rId20"/>
    <p:sldId id="355" r:id="rId21"/>
    <p:sldId id="356" r:id="rId22"/>
    <p:sldId id="280" r:id="rId23"/>
    <p:sldId id="281" r:id="rId24"/>
    <p:sldId id="282" r:id="rId25"/>
    <p:sldId id="284" r:id="rId26"/>
    <p:sldId id="285" r:id="rId27"/>
    <p:sldId id="286" r:id="rId28"/>
    <p:sldId id="287" r:id="rId29"/>
    <p:sldId id="289" r:id="rId30"/>
    <p:sldId id="288" r:id="rId31"/>
    <p:sldId id="290" r:id="rId32"/>
    <p:sldId id="259" r:id="rId33"/>
    <p:sldId id="260" r:id="rId34"/>
    <p:sldId id="352" r:id="rId35"/>
    <p:sldId id="353" r:id="rId36"/>
    <p:sldId id="354" r:id="rId37"/>
    <p:sldId id="291" r:id="rId38"/>
    <p:sldId id="292" r:id="rId39"/>
    <p:sldId id="293" r:id="rId40"/>
    <p:sldId id="294" r:id="rId41"/>
    <p:sldId id="295" r:id="rId42"/>
    <p:sldId id="296" r:id="rId43"/>
    <p:sldId id="346" r:id="rId44"/>
    <p:sldId id="347" r:id="rId45"/>
    <p:sldId id="349" r:id="rId46"/>
    <p:sldId id="348" r:id="rId47"/>
    <p:sldId id="350" r:id="rId48"/>
    <p:sldId id="351" r:id="rId49"/>
    <p:sldId id="297" r:id="rId50"/>
    <p:sldId id="299" r:id="rId51"/>
    <p:sldId id="298" r:id="rId52"/>
    <p:sldId id="300" r:id="rId53"/>
    <p:sldId id="301" r:id="rId54"/>
    <p:sldId id="302" r:id="rId55"/>
    <p:sldId id="303" r:id="rId56"/>
    <p:sldId id="304" r:id="rId57"/>
    <p:sldId id="305" r:id="rId58"/>
    <p:sldId id="343" r:id="rId59"/>
    <p:sldId id="342" r:id="rId60"/>
    <p:sldId id="344" r:id="rId61"/>
    <p:sldId id="345" r:id="rId62"/>
    <p:sldId id="306" r:id="rId63"/>
    <p:sldId id="307" r:id="rId64"/>
    <p:sldId id="308" r:id="rId65"/>
    <p:sldId id="309" r:id="rId66"/>
    <p:sldId id="261" r:id="rId67"/>
    <p:sldId id="340" r:id="rId68"/>
    <p:sldId id="341" r:id="rId69"/>
    <p:sldId id="262" r:id="rId70"/>
    <p:sldId id="310" r:id="rId71"/>
    <p:sldId id="311" r:id="rId72"/>
    <p:sldId id="312" r:id="rId73"/>
    <p:sldId id="313" r:id="rId74"/>
    <p:sldId id="314" r:id="rId75"/>
    <p:sldId id="263" r:id="rId76"/>
    <p:sldId id="264" r:id="rId77"/>
    <p:sldId id="339" r:id="rId78"/>
    <p:sldId id="315" r:id="rId79"/>
    <p:sldId id="316" r:id="rId80"/>
    <p:sldId id="317" r:id="rId81"/>
    <p:sldId id="318" r:id="rId82"/>
    <p:sldId id="320" r:id="rId83"/>
    <p:sldId id="321" r:id="rId84"/>
    <p:sldId id="319" r:id="rId85"/>
    <p:sldId id="322" r:id="rId86"/>
    <p:sldId id="323" r:id="rId87"/>
    <p:sldId id="324" r:id="rId88"/>
    <p:sldId id="325" r:id="rId89"/>
    <p:sldId id="328" r:id="rId90"/>
    <p:sldId id="338" r:id="rId91"/>
    <p:sldId id="326" r:id="rId92"/>
    <p:sldId id="329" r:id="rId93"/>
    <p:sldId id="330" r:id="rId94"/>
    <p:sldId id="331" r:id="rId95"/>
    <p:sldId id="332" r:id="rId96"/>
    <p:sldId id="333" r:id="rId97"/>
    <p:sldId id="334" r:id="rId98"/>
    <p:sldId id="327" r:id="rId99"/>
    <p:sldId id="265" r:id="rId100"/>
    <p:sldId id="335" r:id="rId101"/>
    <p:sldId id="336" r:id="rId102"/>
    <p:sldId id="337" r:id="rId10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90" y="-5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7AE373D-9C1E-4223-AB35-44D78EB32FF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sz="6600" dirty="0" smtClean="0"/>
              <a:t>VAN DER WEYDEN</a:t>
            </a:r>
            <a:endParaRPr lang="es-ES" sz="7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327129"/>
          </a:xfrm>
        </p:spPr>
        <p:txBody>
          <a:bodyPr>
            <a:normAutofit fontScale="62500" lnSpcReduction="20000"/>
          </a:bodyPr>
          <a:lstStyle/>
          <a:p>
            <a:r>
              <a:rPr lang="es-ES" dirty="0"/>
              <a:t>Pintor flamenco (francés Rogier de le Pasture) que, con la posible excepción de </a:t>
            </a:r>
            <a:r>
              <a:rPr lang="es-ES" dirty="0" err="1"/>
              <a:t>Jan</a:t>
            </a:r>
            <a:r>
              <a:rPr lang="es-ES" dirty="0"/>
              <a:t> van </a:t>
            </a:r>
            <a:r>
              <a:rPr lang="es-ES" dirty="0" err="1"/>
              <a:t>Eyck</a:t>
            </a:r>
            <a:r>
              <a:rPr lang="es-ES" dirty="0"/>
              <a:t>, fue el artista del norte de Europa más influyente de su tiempo. Aunque la mayor parte de su trabajo era religioso, produjo pinturas seculares (ahora perdidas) y algunos retratos sensibles</a:t>
            </a:r>
            <a:r>
              <a:rPr lang="es-ES" dirty="0" smtClean="0"/>
              <a:t>.</a:t>
            </a:r>
          </a:p>
          <a:p>
            <a:r>
              <a:rPr lang="es-ES" dirty="0" smtClean="0"/>
              <a:t>Rogier </a:t>
            </a:r>
            <a:r>
              <a:rPr lang="es-ES" dirty="0"/>
              <a:t>era hijo de un maestro cuchillero, y su infancia debió transcurrir en el cómodo entorno de la clase emergente de comerciantes y artesanos. Incluso pudo haber adquirido una educación universitaria, ya que en 1426 fue honrado por la ciudad como "</a:t>
            </a:r>
            <a:r>
              <a:rPr lang="es-ES" dirty="0" err="1"/>
              <a:t>Maistre</a:t>
            </a:r>
            <a:r>
              <a:rPr lang="es-ES" dirty="0"/>
              <a:t> (Maestro) Rogier de le Pasture" y comenzó su carrera de pintura solo al año siguiente a la edad bastante avanzada de 27 años. el 5 de marzo de 1427, que Rogier se matriculó como aprendiz en el taller de Robert Campin, el pintor más destacado de </a:t>
            </a:r>
            <a:r>
              <a:rPr lang="es-ES" dirty="0" err="1"/>
              <a:t>Tournai</a:t>
            </a:r>
            <a:r>
              <a:rPr lang="es-ES" dirty="0"/>
              <a:t> y decano del gremio de pintores. </a:t>
            </a:r>
            <a:endParaRPr lang="es-ES" dirty="0" smtClean="0"/>
          </a:p>
          <a:p>
            <a:r>
              <a:rPr lang="es-ES" dirty="0" smtClean="0"/>
              <a:t>Rogier </a:t>
            </a:r>
            <a:r>
              <a:rPr lang="es-ES" dirty="0"/>
              <a:t>permaneció en el taller de Campin durante cinco años, convirtiéndose en un maestro independiente del gremio el 1 de agosto de 1432. </a:t>
            </a:r>
            <a:endParaRPr lang="es-E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327129"/>
          </a:xfrm>
        </p:spPr>
        <p:txBody>
          <a:bodyPr>
            <a:normAutofit fontScale="77500" lnSpcReduction="20000"/>
          </a:bodyPr>
          <a:lstStyle/>
          <a:p>
            <a:r>
              <a:rPr lang="es-ES" dirty="0" smtClean="0"/>
              <a:t>De </a:t>
            </a:r>
            <a:r>
              <a:rPr lang="es-ES" dirty="0"/>
              <a:t>Campin, Rogier aprendió el realismo pesado y detallado que caracteriza sus primeras pinturas, y tan similares, de hecho, son los estilos de estos dos maestros que conocedores todavía no se ponen de acuerdo sobre la atribución de determinadas obras. </a:t>
            </a:r>
            <a:endParaRPr lang="es-ES" dirty="0" smtClean="0"/>
          </a:p>
          <a:p>
            <a:r>
              <a:rPr lang="es-ES" dirty="0" smtClean="0"/>
              <a:t>Pero </a:t>
            </a:r>
            <a:r>
              <a:rPr lang="es-ES" dirty="0"/>
              <a:t>la teoría de que toda la secuencia de pinturas atribuidas a Campin (quien, como Rogier, no firmó sus paneles) son en realidad del pincel del joven Rogier no puede sostenerse. </a:t>
            </a:r>
            <a:endParaRPr lang="es-ES" dirty="0" smtClean="0"/>
          </a:p>
          <a:p>
            <a:r>
              <a:rPr lang="es-ES" dirty="0" smtClean="0"/>
              <a:t>El </a:t>
            </a:r>
            <a:r>
              <a:rPr lang="es-ES" dirty="0"/>
              <a:t>estudio cuidadoso de las obras seguras de Rogier y de su colega en el taller de Campin, Jacques </a:t>
            </a:r>
            <a:r>
              <a:rPr lang="es-ES" dirty="0" err="1"/>
              <a:t>Daret</a:t>
            </a:r>
            <a:r>
              <a:rPr lang="es-ES" dirty="0"/>
              <a:t>, permite a los académicos restablecer una serie básica de obras del maestro mayor y distinguir el estilo de estas del de Rogier</a:t>
            </a:r>
            <a:r>
              <a:rPr lang="es-ES" dirty="0" smtClean="0"/>
              <a:t>.</a:t>
            </a:r>
          </a:p>
        </p:txBody>
      </p:sp>
    </p:spTree>
    <p:extLst>
      <p:ext uri="{BB962C8B-B14F-4D97-AF65-F5344CB8AC3E}">
        <p14:creationId xmlns:p14="http://schemas.microsoft.com/office/powerpoint/2010/main" val="3931632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70000" lnSpcReduction="20000"/>
          </a:bodyPr>
          <a:lstStyle/>
          <a:p>
            <a:r>
              <a:rPr lang="es-ES" dirty="0" smtClean="0"/>
              <a:t>Campin </a:t>
            </a:r>
            <a:r>
              <a:rPr lang="es-ES" dirty="0"/>
              <a:t>no fue la única fuente de inspiración en el arte de Rogier. </a:t>
            </a:r>
            <a:r>
              <a:rPr lang="es-ES" dirty="0" err="1"/>
              <a:t>Jan</a:t>
            </a:r>
            <a:r>
              <a:rPr lang="es-ES" dirty="0"/>
              <a:t> van </a:t>
            </a:r>
            <a:r>
              <a:rPr lang="es-ES" dirty="0" err="1"/>
              <a:t>Eyck</a:t>
            </a:r>
            <a:r>
              <a:rPr lang="es-ES" dirty="0"/>
              <a:t>, el gran pintor de Brujas, también afectó profundamente al artista en desarrollo, introduciendo elegancia y sutiles refinamientos visuales en los componentes más atrevidos y </a:t>
            </a:r>
            <a:r>
              <a:rPr lang="es-ES" dirty="0" err="1"/>
              <a:t>campinescos</a:t>
            </a:r>
            <a:r>
              <a:rPr lang="es-ES" dirty="0"/>
              <a:t> de pinturas tempranas de Rogier como San Lucas pintando a la Virgen. Aunque como aprendiz Rogier seguramente conoció a </a:t>
            </a:r>
            <a:r>
              <a:rPr lang="es-ES" dirty="0" err="1"/>
              <a:t>Jan</a:t>
            </a:r>
            <a:r>
              <a:rPr lang="es-ES" dirty="0"/>
              <a:t> van </a:t>
            </a:r>
            <a:r>
              <a:rPr lang="es-ES" dirty="0" err="1"/>
              <a:t>Eyck</a:t>
            </a:r>
            <a:r>
              <a:rPr lang="es-ES" dirty="0"/>
              <a:t> cuando este último visitó </a:t>
            </a:r>
            <a:r>
              <a:rPr lang="es-ES" dirty="0" err="1"/>
              <a:t>Tournai</a:t>
            </a:r>
            <a:r>
              <a:rPr lang="es-ES" dirty="0"/>
              <a:t> en 1427, fue más probable que en Brujas, donde Rogier residió entre 1432 y 1435, se familiarizó a fondo con el estilo de van </a:t>
            </a:r>
            <a:r>
              <a:rPr lang="es-ES" dirty="0" err="1"/>
              <a:t>Eyck</a:t>
            </a:r>
            <a:r>
              <a:rPr lang="es-ES" dirty="0" smtClean="0"/>
              <a:t>.</a:t>
            </a:r>
          </a:p>
        </p:txBody>
      </p:sp>
    </p:spTree>
    <p:extLst>
      <p:ext uri="{BB962C8B-B14F-4D97-AF65-F5344CB8AC3E}">
        <p14:creationId xmlns:p14="http://schemas.microsoft.com/office/powerpoint/2010/main" val="4196256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5486"/>
            <a:ext cx="8229600" cy="4608512"/>
          </a:xfrm>
        </p:spPr>
        <p:txBody>
          <a:bodyPr>
            <a:normAutofit fontScale="62500" lnSpcReduction="20000"/>
          </a:bodyPr>
          <a:lstStyle/>
          <a:p>
            <a:r>
              <a:rPr lang="es-ES" dirty="0" smtClean="0"/>
              <a:t>En </a:t>
            </a:r>
            <a:r>
              <a:rPr lang="es-ES" dirty="0"/>
              <a:t>1435, Rogier, ahora un maestro maduro, se instaló en Bruselas, la ciudad natal de su esposa, Elizabeth </a:t>
            </a:r>
            <a:r>
              <a:rPr lang="es-ES" dirty="0" err="1"/>
              <a:t>Goffaert</a:t>
            </a:r>
            <a:r>
              <a:rPr lang="es-ES" dirty="0"/>
              <a:t>, con quien se había casado en 1426. </a:t>
            </a:r>
            <a:endParaRPr lang="es-ES" dirty="0" smtClean="0"/>
          </a:p>
          <a:p>
            <a:r>
              <a:rPr lang="es-ES" dirty="0" smtClean="0"/>
              <a:t>Al </a:t>
            </a:r>
            <a:r>
              <a:rPr lang="es-ES" dirty="0"/>
              <a:t>año siguiente fue nombrado pintor de ciudad; y fue a partir de esta época que empezó a utilizar la traducción flamenca de su nombre (van der Weyden). </a:t>
            </a:r>
            <a:endParaRPr lang="es-ES" dirty="0" smtClean="0"/>
          </a:p>
          <a:p>
            <a:r>
              <a:rPr lang="es-ES" dirty="0" smtClean="0"/>
              <a:t>Rogier </a:t>
            </a:r>
            <a:r>
              <a:rPr lang="es-ES" dirty="0"/>
              <a:t>permaneció en Bruselas el resto de su vida, aunque nunca rompió por completo sus vínculos con </a:t>
            </a:r>
            <a:r>
              <a:rPr lang="es-ES" dirty="0" err="1"/>
              <a:t>Tournai</a:t>
            </a:r>
            <a:r>
              <a:rPr lang="es-ES" dirty="0"/>
              <a:t>. Recibió el encargo de pintar un mural (ahora destruido) para el ayuntamiento de Bruselas que muestra ejemplos históricos famosos de la administración de justicia. </a:t>
            </a:r>
            <a:endParaRPr lang="es-ES" dirty="0" smtClean="0"/>
          </a:p>
          <a:p>
            <a:r>
              <a:rPr lang="es-ES" dirty="0" smtClean="0"/>
              <a:t>Durante </a:t>
            </a:r>
            <a:r>
              <a:rPr lang="es-ES" dirty="0"/>
              <a:t>este mismo período, alrededor de 1435-40, completó el célebre panel del Descenso de la Cruz para la capilla del Gremio de Arqueros de Lovaina. </a:t>
            </a:r>
            <a:endParaRPr lang="es-ES" dirty="0" smtClean="0"/>
          </a:p>
          <a:p>
            <a:r>
              <a:rPr lang="es-ES" dirty="0" smtClean="0"/>
              <a:t>En </a:t>
            </a:r>
            <a:r>
              <a:rPr lang="es-ES" dirty="0"/>
              <a:t>esta deposición hay una tendencia evidente a reducir el escenario de una escena a un recinto poco profundo, parecido a un </a:t>
            </a:r>
            <a:r>
              <a:rPr lang="es-ES" dirty="0" err="1"/>
              <a:t>shrin</a:t>
            </a:r>
            <a:r>
              <a:rPr lang="es-ES" dirty="0"/>
              <a:t> y a orquestar una rica diversidad de emociones. </a:t>
            </a:r>
            <a:endParaRPr lang="es-ES" dirty="0" smtClean="0"/>
          </a:p>
        </p:txBody>
      </p:sp>
    </p:spTree>
    <p:extLst>
      <p:ext uri="{BB962C8B-B14F-4D97-AF65-F5344CB8AC3E}">
        <p14:creationId xmlns:p14="http://schemas.microsoft.com/office/powerpoint/2010/main" val="377221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5486"/>
            <a:ext cx="8229600" cy="4608512"/>
          </a:xfrm>
        </p:spPr>
        <p:txBody>
          <a:bodyPr>
            <a:normAutofit fontScale="62500" lnSpcReduction="20000"/>
          </a:bodyPr>
          <a:lstStyle/>
          <a:p>
            <a:r>
              <a:rPr lang="es-ES" dirty="0" smtClean="0"/>
              <a:t>Estas </a:t>
            </a:r>
            <a:r>
              <a:rPr lang="es-ES" dirty="0"/>
              <a:t>cualidades devocionales son aún más sorprendentes en las obras de Rogier de la década de 1440, como los retablos gemelos Granada-Miraflores y el Políptico del Juicio Final en </a:t>
            </a:r>
            <a:r>
              <a:rPr lang="es-ES" dirty="0" err="1"/>
              <a:t>Beaune</a:t>
            </a:r>
            <a:r>
              <a:rPr lang="es-ES" dirty="0"/>
              <a:t>, el p. (</a:t>
            </a:r>
            <a:r>
              <a:rPr lang="es-ES" dirty="0" err="1"/>
              <a:t>Hôtel-Dieu</a:t>
            </a:r>
            <a:r>
              <a:rPr lang="es-ES" dirty="0"/>
              <a:t>). </a:t>
            </a:r>
            <a:endParaRPr lang="es-ES" dirty="0" smtClean="0"/>
          </a:p>
          <a:p>
            <a:r>
              <a:rPr lang="es-ES" dirty="0" smtClean="0"/>
              <a:t>En </a:t>
            </a:r>
            <a:r>
              <a:rPr lang="es-ES" dirty="0"/>
              <a:t>estos, los escenarios son crudos, las figuras son delicados tipos góticos y la acción, aunque tranquila, es exquisitamente expresiva. </a:t>
            </a:r>
            <a:endParaRPr lang="es-ES" dirty="0" smtClean="0"/>
          </a:p>
          <a:p>
            <a:r>
              <a:rPr lang="es-ES" dirty="0" smtClean="0"/>
              <a:t>Es </a:t>
            </a:r>
            <a:r>
              <a:rPr lang="es-ES" dirty="0"/>
              <a:t>sorprendente que el arte de Rogier no se preocupe por las apariencias externas y su regreso a las convenciones medievales; porque fue durante esta década cuando se aseguró la reputación internacional de Rogier y aumentaron las comisiones de nobles como Felipe el Bueno, duque de Borgoña, y su poderoso canciller, </a:t>
            </a:r>
            <a:r>
              <a:rPr lang="es-ES" dirty="0" err="1"/>
              <a:t>Nicolas</a:t>
            </a:r>
            <a:r>
              <a:rPr lang="es-ES" dirty="0"/>
              <a:t> </a:t>
            </a:r>
            <a:r>
              <a:rPr lang="es-ES" dirty="0" err="1"/>
              <a:t>Rolin</a:t>
            </a:r>
            <a:r>
              <a:rPr lang="es-ES" dirty="0"/>
              <a:t>. </a:t>
            </a:r>
            <a:endParaRPr lang="es-ES" dirty="0" smtClean="0"/>
          </a:p>
          <a:p>
            <a:r>
              <a:rPr lang="es-ES" dirty="0" smtClean="0"/>
              <a:t>Rogier </a:t>
            </a:r>
            <a:r>
              <a:rPr lang="es-ES" dirty="0"/>
              <a:t>también pudo haber sido influenciado por los escritos de Thomas à Kempis, el teólogo más popular de la época, cuyo "misticismo práctico", como la pintura de Rogier, enfatizó la respuesta empática a episodios de las vidas de María, Cristo y los santos</a:t>
            </a:r>
            <a:r>
              <a:rPr lang="es-ES" dirty="0" smtClean="0"/>
              <a:t>.</a:t>
            </a:r>
          </a:p>
        </p:txBody>
      </p:sp>
    </p:spTree>
    <p:extLst>
      <p:ext uri="{BB962C8B-B14F-4D97-AF65-F5344CB8AC3E}">
        <p14:creationId xmlns:p14="http://schemas.microsoft.com/office/powerpoint/2010/main" val="66876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680520"/>
          </a:xfrm>
        </p:spPr>
        <p:txBody>
          <a:bodyPr>
            <a:normAutofit fontScale="77500" lnSpcReduction="20000"/>
          </a:bodyPr>
          <a:lstStyle/>
          <a:p>
            <a:r>
              <a:rPr lang="es-ES" dirty="0" smtClean="0"/>
              <a:t>Quizás </a:t>
            </a:r>
            <a:r>
              <a:rPr lang="es-ES" dirty="0"/>
              <a:t>como una extensión de un viaje para instalar el Retablo del Juicio Final en la capilla de </a:t>
            </a:r>
            <a:r>
              <a:rPr lang="es-ES" dirty="0" err="1"/>
              <a:t>Rolin</a:t>
            </a:r>
            <a:r>
              <a:rPr lang="es-ES" dirty="0"/>
              <a:t> en </a:t>
            </a:r>
            <a:r>
              <a:rPr lang="es-ES" dirty="0" err="1"/>
              <a:t>Beaune</a:t>
            </a:r>
            <a:r>
              <a:rPr lang="es-ES" dirty="0"/>
              <a:t> o posiblemente para obtener una indulgencia plenaria para su hija Margaret, uno de los cuatro hijos de Rogier, que había muerto ese año, el renombrado pintor visitó Roma durante el Jubileo. de 1450. </a:t>
            </a:r>
            <a:endParaRPr lang="es-ES" dirty="0" smtClean="0"/>
          </a:p>
          <a:p>
            <a:r>
              <a:rPr lang="es-ES" dirty="0" smtClean="0"/>
              <a:t>Fue </a:t>
            </a:r>
            <a:r>
              <a:rPr lang="es-ES" dirty="0"/>
              <a:t>recibido calurosamente en Italia. Se registra el elogio del humanista </a:t>
            </a:r>
            <a:r>
              <a:rPr lang="es-ES" dirty="0" err="1"/>
              <a:t>Bartolomeo</a:t>
            </a:r>
            <a:r>
              <a:rPr lang="es-ES" dirty="0"/>
              <a:t> </a:t>
            </a:r>
            <a:r>
              <a:rPr lang="es-ES" dirty="0" err="1"/>
              <a:t>Fazio</a:t>
            </a:r>
            <a:r>
              <a:rPr lang="es-ES" dirty="0"/>
              <a:t> y del eminente teólogo Nicolás de Cusa; Rogier también recibió encargos de la poderosa familia Este de Ferrara y los Medici de Florencia. </a:t>
            </a:r>
            <a:endParaRPr lang="es-ES" dirty="0" smtClean="0"/>
          </a:p>
          <a:p>
            <a:r>
              <a:rPr lang="es-ES" dirty="0" smtClean="0"/>
              <a:t>Pintó </a:t>
            </a:r>
            <a:r>
              <a:rPr lang="es-ES" dirty="0"/>
              <a:t>un retrato de Francesco </a:t>
            </a:r>
            <a:r>
              <a:rPr lang="es-ES" dirty="0" err="1"/>
              <a:t>d'Este</a:t>
            </a:r>
            <a:r>
              <a:rPr lang="es-ES" dirty="0"/>
              <a:t> (originalmente se pensó que era </a:t>
            </a:r>
            <a:r>
              <a:rPr lang="es-ES" dirty="0" err="1"/>
              <a:t>Leonello</a:t>
            </a:r>
            <a:r>
              <a:rPr lang="es-ES" dirty="0"/>
              <a:t> </a:t>
            </a:r>
            <a:r>
              <a:rPr lang="es-ES" dirty="0" err="1"/>
              <a:t>d'Este</a:t>
            </a:r>
            <a:r>
              <a:rPr lang="es-ES" dirty="0"/>
              <a:t>), y su pintura de la Virgen y el Niño que aún permanece en Florencia (</a:t>
            </a:r>
            <a:r>
              <a:rPr lang="es-ES" dirty="0" err="1"/>
              <a:t>Uffizi</a:t>
            </a:r>
            <a:r>
              <a:rPr lang="es-ES" dirty="0"/>
              <a:t>) lleva las armas y los santos patronos de los Medici.</a:t>
            </a:r>
            <a:endParaRPr lang="es-ES" dirty="0"/>
          </a:p>
        </p:txBody>
      </p:sp>
    </p:spTree>
    <p:extLst>
      <p:ext uri="{BB962C8B-B14F-4D97-AF65-F5344CB8AC3E}">
        <p14:creationId xmlns:p14="http://schemas.microsoft.com/office/powerpoint/2010/main" val="3461850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5486"/>
            <a:ext cx="8229600" cy="4399137"/>
          </a:xfrm>
        </p:spPr>
        <p:txBody>
          <a:bodyPr>
            <a:normAutofit fontScale="62500" lnSpcReduction="20000"/>
          </a:bodyPr>
          <a:lstStyle/>
          <a:p>
            <a:r>
              <a:rPr lang="es-ES" dirty="0"/>
              <a:t>Durante su peregrinaje, Rogier aparentemente enseñó a maestros italianos en pintura al óleo, una técnica en la que los pintores flamencos de la época eran particularmente hábiles. </a:t>
            </a:r>
            <a:endParaRPr lang="es-ES" dirty="0" smtClean="0"/>
          </a:p>
          <a:p>
            <a:r>
              <a:rPr lang="es-ES" dirty="0" smtClean="0"/>
              <a:t>También </a:t>
            </a:r>
            <a:r>
              <a:rPr lang="es-ES" dirty="0"/>
              <a:t>parece haber aprendido mucho de lo que vio. </a:t>
            </a:r>
            <a:endParaRPr lang="es-ES" dirty="0" smtClean="0"/>
          </a:p>
          <a:p>
            <a:r>
              <a:rPr lang="es-ES" dirty="0" smtClean="0"/>
              <a:t>Aunque </a:t>
            </a:r>
            <a:r>
              <a:rPr lang="es-ES" dirty="0"/>
              <a:t>se sintió atraído principalmente por los pintores conservadores </a:t>
            </a:r>
            <a:r>
              <a:rPr lang="es-ES" dirty="0" err="1"/>
              <a:t>Gentile</a:t>
            </a:r>
            <a:r>
              <a:rPr lang="es-ES" dirty="0"/>
              <a:t> da </a:t>
            </a:r>
            <a:r>
              <a:rPr lang="es-ES" dirty="0" err="1"/>
              <a:t>Fabriano</a:t>
            </a:r>
            <a:r>
              <a:rPr lang="es-ES" dirty="0"/>
              <a:t> y </a:t>
            </a:r>
            <a:r>
              <a:rPr lang="es-ES" dirty="0" err="1"/>
              <a:t>Fra</a:t>
            </a:r>
            <a:r>
              <a:rPr lang="es-ES" dirty="0"/>
              <a:t> </a:t>
            </a:r>
            <a:r>
              <a:rPr lang="es-ES" dirty="0" err="1"/>
              <a:t>Angelico</a:t>
            </a:r>
            <a:r>
              <a:rPr lang="es-ES" dirty="0"/>
              <a:t>, cuyos estilos </a:t>
            </a:r>
            <a:r>
              <a:rPr lang="es-ES" dirty="0" err="1"/>
              <a:t>medievalizantes</a:t>
            </a:r>
            <a:r>
              <a:rPr lang="es-ES" dirty="0"/>
              <a:t> eran paralelos al suyo, Rogier también estaba familiarizado con las tendencias más progresistas. </a:t>
            </a:r>
            <a:endParaRPr lang="es-ES" dirty="0" smtClean="0"/>
          </a:p>
          <a:p>
            <a:r>
              <a:rPr lang="es-ES" dirty="0" smtClean="0"/>
              <a:t>En </a:t>
            </a:r>
            <a:r>
              <a:rPr lang="es-ES" dirty="0"/>
              <a:t>el Retablo de San Juan y el Tríptico de los Siete Sacramentos, ejecutado entre 1451 y 1455, poco después del regreso de Rogier al norte, su característica austeridad se ve atenuada por su recuerdo de los estilos italianos más robustos; y, en ambos, los paneles están unificados desde un único punto de vista. </a:t>
            </a:r>
            <a:endParaRPr lang="es-ES" dirty="0" smtClean="0"/>
          </a:p>
          <a:p>
            <a:r>
              <a:rPr lang="es-ES" dirty="0" smtClean="0"/>
              <a:t>Sin </a:t>
            </a:r>
            <a:r>
              <a:rPr lang="es-ES" dirty="0"/>
              <a:t>embargo, a pesar de este enriquecimiento, las concepciones de Rogier siguieron siendo esencialmente icónicas: empujó las figuras al primer plano y las aisló de su entorno como sujetos de devoción</a:t>
            </a:r>
            <a:r>
              <a:rPr lang="es-ES" dirty="0" smtClean="0"/>
              <a:t>.</a:t>
            </a:r>
          </a:p>
        </p:txBody>
      </p:sp>
    </p:spTree>
    <p:extLst>
      <p:ext uri="{BB962C8B-B14F-4D97-AF65-F5344CB8AC3E}">
        <p14:creationId xmlns:p14="http://schemas.microsoft.com/office/powerpoint/2010/main" val="2273722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3478"/>
            <a:ext cx="8229600" cy="4680520"/>
          </a:xfrm>
        </p:spPr>
        <p:txBody>
          <a:bodyPr>
            <a:normAutofit fontScale="62500" lnSpcReduction="20000"/>
          </a:bodyPr>
          <a:lstStyle/>
          <a:p>
            <a:r>
              <a:rPr lang="es-ES" dirty="0" smtClean="0"/>
              <a:t>Los </a:t>
            </a:r>
            <a:r>
              <a:rPr lang="es-ES" dirty="0"/>
              <a:t>últimos 15 años de su vida le dieron a Rogier las recompensas debidas a un pintor de fama internacional y ciudadano ejemplar. </a:t>
            </a:r>
            <a:endParaRPr lang="es-ES" dirty="0" smtClean="0"/>
          </a:p>
          <a:p>
            <a:r>
              <a:rPr lang="es-ES" dirty="0" smtClean="0"/>
              <a:t>Recibió </a:t>
            </a:r>
            <a:r>
              <a:rPr lang="es-ES" dirty="0"/>
              <a:t>numerosos encargos, que realizó con la asistencia de un gran taller que incluía a su propio hijo Peter y su sucesor como pintor de ciudad, </a:t>
            </a:r>
            <a:r>
              <a:rPr lang="es-ES" dirty="0" err="1"/>
              <a:t>Vranck</a:t>
            </a:r>
            <a:r>
              <a:rPr lang="es-ES" dirty="0"/>
              <a:t> van der </a:t>
            </a:r>
            <a:r>
              <a:rPr lang="es-ES" dirty="0" err="1"/>
              <a:t>Stockt</a:t>
            </a:r>
            <a:r>
              <a:rPr lang="es-ES" dirty="0"/>
              <a:t>, un imitador mediocre. </a:t>
            </a:r>
            <a:endParaRPr lang="es-ES" dirty="0" smtClean="0"/>
          </a:p>
          <a:p>
            <a:r>
              <a:rPr lang="es-ES" dirty="0" smtClean="0"/>
              <a:t>Sin </a:t>
            </a:r>
            <a:r>
              <a:rPr lang="es-ES" dirty="0"/>
              <a:t>embargo, incluso antes de su muerte, el impacto de Rogier se extendió mucho más allá de sus asociados inmediatos. </a:t>
            </a:r>
            <a:endParaRPr lang="es-ES" dirty="0" smtClean="0"/>
          </a:p>
          <a:p>
            <a:r>
              <a:rPr lang="es-ES" dirty="0" smtClean="0"/>
              <a:t>La </a:t>
            </a:r>
            <a:r>
              <a:rPr lang="es-ES" dirty="0"/>
              <a:t>influencia de su estilo expresivo pero técnicamente menos intrincado eclipsó la de Campin y van </a:t>
            </a:r>
            <a:r>
              <a:rPr lang="es-ES" dirty="0" err="1"/>
              <a:t>Eyck</a:t>
            </a:r>
            <a:r>
              <a:rPr lang="es-ES" dirty="0"/>
              <a:t>. Todos los pintores flamencos de la siguiente generación —Petrus </a:t>
            </a:r>
            <a:r>
              <a:rPr lang="es-ES" dirty="0" err="1"/>
              <a:t>Christus</a:t>
            </a:r>
            <a:r>
              <a:rPr lang="es-ES" dirty="0"/>
              <a:t>, </a:t>
            </a:r>
            <a:r>
              <a:rPr lang="es-ES" dirty="0" err="1"/>
              <a:t>Dierik</a:t>
            </a:r>
            <a:r>
              <a:rPr lang="es-ES" dirty="0"/>
              <a:t> </a:t>
            </a:r>
            <a:r>
              <a:rPr lang="es-ES" dirty="0" err="1"/>
              <a:t>Bouts</a:t>
            </a:r>
            <a:r>
              <a:rPr lang="es-ES" dirty="0"/>
              <a:t>, Hugo van der </a:t>
            </a:r>
            <a:r>
              <a:rPr lang="es-ES" dirty="0" err="1"/>
              <a:t>Goes</a:t>
            </a:r>
            <a:r>
              <a:rPr lang="es-ES" dirty="0"/>
              <a:t> y Hans </a:t>
            </a:r>
            <a:r>
              <a:rPr lang="es-ES" dirty="0" err="1"/>
              <a:t>Memling</a:t>
            </a:r>
            <a:r>
              <a:rPr lang="es-ES" dirty="0"/>
              <a:t> (que puede haber estudiado en el taller de Rogier) - dependían de sus formulaciones; y, durante el siglo XVI, las ideas </a:t>
            </a:r>
            <a:r>
              <a:rPr lang="es-ES" dirty="0" err="1"/>
              <a:t>rogierianas</a:t>
            </a:r>
            <a:r>
              <a:rPr lang="es-ES" dirty="0"/>
              <a:t> fueron transformadas y revitalizadas por </a:t>
            </a:r>
            <a:r>
              <a:rPr lang="es-ES" dirty="0" err="1"/>
              <a:t>Quentin</a:t>
            </a:r>
            <a:r>
              <a:rPr lang="es-ES" dirty="0"/>
              <a:t> </a:t>
            </a:r>
            <a:r>
              <a:rPr lang="es-ES" dirty="0" err="1"/>
              <a:t>Massys</a:t>
            </a:r>
            <a:r>
              <a:rPr lang="es-ES" dirty="0"/>
              <a:t> y Bernard van </a:t>
            </a:r>
            <a:r>
              <a:rPr lang="es-ES" dirty="0" err="1"/>
              <a:t>Orley</a:t>
            </a:r>
            <a:r>
              <a:rPr lang="es-ES" dirty="0"/>
              <a:t>. </a:t>
            </a:r>
            <a:endParaRPr lang="es-ES" dirty="0" smtClean="0"/>
          </a:p>
          <a:p>
            <a:r>
              <a:rPr lang="es-ES" dirty="0" smtClean="0"/>
              <a:t>El </a:t>
            </a:r>
            <a:r>
              <a:rPr lang="es-ES" dirty="0"/>
              <a:t>arte de Rogier fue también un vehículo para transportar el estilo flamenco por toda Europa, y durante la segunda mitad del siglo XV su influencia dominó la pintura en Francia, Alemania y España</a:t>
            </a:r>
            <a:r>
              <a:rPr lang="es-ES" dirty="0" smtClean="0"/>
              <a:t>.</a:t>
            </a:r>
          </a:p>
        </p:txBody>
      </p:sp>
    </p:spTree>
    <p:extLst>
      <p:ext uri="{BB962C8B-B14F-4D97-AF65-F5344CB8AC3E}">
        <p14:creationId xmlns:p14="http://schemas.microsoft.com/office/powerpoint/2010/main" val="85043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77500" lnSpcReduction="20000"/>
          </a:bodyPr>
          <a:lstStyle/>
          <a:p>
            <a:r>
              <a:rPr lang="es-ES" dirty="0" smtClean="0"/>
              <a:t>Sin </a:t>
            </a:r>
            <a:r>
              <a:rPr lang="es-ES" dirty="0"/>
              <a:t>embargo, la fama de Rogier van der Weyden decayó rápidamente y ninguna pintura de él había sido firmada ni fechada. A finales del siglo XVI, el biógrafo Carel van </a:t>
            </a:r>
            <a:r>
              <a:rPr lang="es-ES" dirty="0" err="1"/>
              <a:t>Mander</a:t>
            </a:r>
            <a:r>
              <a:rPr lang="es-ES" dirty="0"/>
              <a:t> se había referido erróneamente a dos </a:t>
            </a:r>
            <a:r>
              <a:rPr lang="es-ES" dirty="0" err="1"/>
              <a:t>Rogiers</a:t>
            </a:r>
            <a:r>
              <a:rPr lang="es-ES" dirty="0"/>
              <a:t> en </a:t>
            </a:r>
            <a:r>
              <a:rPr lang="es-ES" dirty="0" err="1"/>
              <a:t>Het</a:t>
            </a:r>
            <a:r>
              <a:rPr lang="es-ES" dirty="0"/>
              <a:t> </a:t>
            </a:r>
            <a:r>
              <a:rPr lang="es-ES" dirty="0" err="1"/>
              <a:t>Schilderboek</a:t>
            </a:r>
            <a:r>
              <a:rPr lang="es-ES" dirty="0"/>
              <a:t> (1603; "Libro de los pintores") y, a mediados del siglo XIX, su fama y su arte casi habían sido olvidados. Solo a través de una evaluación meticulosa de los documentos, los académicos del siglo pasado pudieron reconstruir el trabajo de Rogier y restaurar la reputación de uno de los principales maestros de Flandes del siglo XV.</a:t>
            </a:r>
          </a:p>
        </p:txBody>
      </p:sp>
    </p:spTree>
    <p:extLst>
      <p:ext uri="{BB962C8B-B14F-4D97-AF65-F5344CB8AC3E}">
        <p14:creationId xmlns:p14="http://schemas.microsoft.com/office/powerpoint/2010/main" val="85043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08512" cy="4598019"/>
          </a:xfrm>
        </p:spPr>
        <p:txBody>
          <a:bodyPr anchor="t">
            <a:normAutofit/>
          </a:bodyPr>
          <a:lstStyle/>
          <a:p>
            <a:pPr algn="l"/>
            <a:r>
              <a:rPr lang="de-DE" sz="2400" dirty="0"/>
              <a:t>1430s. Rogier van der Weyden. Hombre joven.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63121"/>
            <a:ext cx="4139952" cy="503809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rmAutofit/>
          </a:bodyPr>
          <a:lstStyle/>
          <a:p>
            <a:pPr algn="l"/>
            <a:r>
              <a:rPr lang="es-ES" sz="2400" dirty="0"/>
              <a:t>1433. Rogier van der Weyden. Virgen. Museo Thyssen-Bornemisza, Madrid.</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2500"/>
            <a:ext cx="3487312" cy="5141000"/>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304256" cy="4598019"/>
          </a:xfrm>
        </p:spPr>
        <p:txBody>
          <a:bodyPr anchor="t">
            <a:normAutofit/>
          </a:bodyPr>
          <a:lstStyle/>
          <a:p>
            <a:pPr algn="l"/>
            <a:r>
              <a:rPr lang="es-ES" sz="2400" dirty="0"/>
              <a:t>1435. Rogier van der Weyden. Deposición. Museo del Prado.</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4796" y="123478"/>
            <a:ext cx="6456620" cy="5020022"/>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1435. Rogier van der Weyden. Virgen con San Lucas. Museum of Fine </a:t>
            </a:r>
            <a:r>
              <a:rPr lang="es-ES" sz="2400" dirty="0" err="1"/>
              <a:t>Arts</a:t>
            </a:r>
            <a:r>
              <a:rPr lang="es-ES" sz="2400" dirty="0"/>
              <a:t>, Boston.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31732"/>
            <a:ext cx="3983368" cy="5076334"/>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032448" cy="4598019"/>
          </a:xfrm>
        </p:spPr>
        <p:txBody>
          <a:bodyPr anchor="t">
            <a:normAutofit/>
          </a:bodyPr>
          <a:lstStyle/>
          <a:p>
            <a:pPr algn="l"/>
            <a:r>
              <a:rPr lang="es-ES" sz="2400" dirty="0"/>
              <a:t>1437 -1440. Rogier van der Weyden. Exhumación de San Humberto. </a:t>
            </a:r>
            <a:r>
              <a:rPr lang="es-ES" sz="2400" dirty="0" err="1"/>
              <a:t>National</a:t>
            </a:r>
            <a:r>
              <a:rPr lang="es-ES" sz="2400" dirty="0"/>
              <a:t> </a:t>
            </a:r>
            <a:r>
              <a:rPr lang="es-ES" sz="2400" dirty="0" err="1"/>
              <a:t>Gallery</a:t>
            </a:r>
            <a:r>
              <a:rPr lang="es-ES" sz="2400" dirty="0"/>
              <a:t>,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8890" y="0"/>
            <a:ext cx="4755110" cy="5177786"/>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960440" cy="4598019"/>
          </a:xfrm>
        </p:spPr>
        <p:txBody>
          <a:bodyPr anchor="t">
            <a:normAutofit/>
          </a:bodyPr>
          <a:lstStyle/>
          <a:p>
            <a:pPr algn="l"/>
            <a:r>
              <a:rPr lang="es-ES" sz="2400" dirty="0"/>
              <a:t>1437 -1440. Rogier van der Weyden. Sueño del Papa Sergio. J. Paul </a:t>
            </a:r>
            <a:r>
              <a:rPr lang="es-ES" sz="2400" dirty="0" err="1"/>
              <a:t>Getty</a:t>
            </a:r>
            <a:r>
              <a:rPr lang="es-ES" sz="2400" dirty="0"/>
              <a:t> Museum, Los </a:t>
            </a:r>
            <a:r>
              <a:rPr lang="es-ES" sz="2400" dirty="0" err="1"/>
              <a:t>Angeles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8301" y="0"/>
            <a:ext cx="4730227" cy="5143500"/>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640960" cy="925612"/>
          </a:xfrm>
        </p:spPr>
        <p:txBody>
          <a:bodyPr anchor="t">
            <a:normAutofit/>
          </a:bodyPr>
          <a:lstStyle/>
          <a:p>
            <a:pPr algn="l"/>
            <a:r>
              <a:rPr lang="de-DE" sz="2400" dirty="0"/>
              <a:t>1440. Rogier van der Weyden. Altar de Miraflores.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1148428"/>
            <a:ext cx="7560840" cy="4006501"/>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8568952" cy="459699"/>
          </a:xfrm>
        </p:spPr>
        <p:txBody>
          <a:bodyPr anchor="t">
            <a:normAutofit/>
          </a:bodyPr>
          <a:lstStyle/>
          <a:p>
            <a:r>
              <a:rPr lang="es-ES" sz="2400" dirty="0"/>
              <a:t>1440. Rogier van der Weyden. Anunciación. Museo del Louvre.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5677"/>
            <a:ext cx="8748464" cy="4477823"/>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3" y="205978"/>
            <a:ext cx="2334209" cy="4598019"/>
          </a:xfrm>
        </p:spPr>
        <p:txBody>
          <a:bodyPr anchor="t">
            <a:noAutofit/>
          </a:bodyPr>
          <a:lstStyle/>
          <a:p>
            <a:pPr algn="l"/>
            <a:r>
              <a:rPr lang="es-ES" sz="2000" b="1" dirty="0"/>
              <a:t>1440. Rogier van der Weyden. Díptico. </a:t>
            </a:r>
            <a:r>
              <a:rPr lang="es-ES" sz="2000" b="1" dirty="0" err="1"/>
              <a:t>Kunsthistorisches</a:t>
            </a:r>
            <a:r>
              <a:rPr lang="es-ES" sz="2000" b="1" dirty="0"/>
              <a:t> Museum, Viena</a:t>
            </a:r>
            <a:r>
              <a:rPr lang="es-ES" sz="2000" b="1" dirty="0" smtClean="0"/>
              <a:t>.</a:t>
            </a:r>
            <a:r>
              <a:rPr lang="es-ES" sz="2000" dirty="0" smtClean="0"/>
              <a:t/>
            </a:r>
            <a:br>
              <a:rPr lang="es-ES" sz="2000" dirty="0" smtClean="0"/>
            </a:br>
            <a:r>
              <a:rPr lang="es-ES" sz="2000" dirty="0"/>
              <a:t/>
            </a:r>
            <a:br>
              <a:rPr lang="es-ES" sz="2000" dirty="0"/>
            </a:br>
            <a:endParaRPr lang="es-ES" sz="2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1713" y="0"/>
            <a:ext cx="6680567" cy="5143498"/>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3" y="205978"/>
            <a:ext cx="5040561" cy="4598019"/>
          </a:xfrm>
        </p:spPr>
        <p:txBody>
          <a:bodyPr anchor="t">
            <a:noAutofit/>
          </a:bodyPr>
          <a:lstStyle/>
          <a:p>
            <a:pPr algn="l"/>
            <a:r>
              <a:rPr lang="es-ES" sz="2000" dirty="0" smtClean="0"/>
              <a:t>Los </a:t>
            </a:r>
            <a:r>
              <a:rPr lang="es-ES" sz="2000" dirty="0"/>
              <a:t>dos pequeños paneles, que representan a la Virgen y Santa Catalina de Alejandría, respectivamente, probablemente formaron un díptico. </a:t>
            </a:r>
            <a:r>
              <a:rPr lang="es-ES" sz="2000" dirty="0" smtClean="0"/>
              <a:t/>
            </a:r>
            <a:br>
              <a:rPr lang="es-ES" sz="2000" dirty="0" smtClean="0"/>
            </a:br>
            <a:r>
              <a:rPr lang="es-ES" sz="2000" dirty="0" smtClean="0"/>
              <a:t>Los </a:t>
            </a:r>
            <a:r>
              <a:rPr lang="es-ES" sz="2000" dirty="0"/>
              <a:t>bustos de los profetas en el exterior del Retablo de Gante de </a:t>
            </a:r>
            <a:r>
              <a:rPr lang="es-ES" sz="2000" dirty="0" err="1"/>
              <a:t>Jan</a:t>
            </a:r>
            <a:r>
              <a:rPr lang="es-ES" sz="2000" dirty="0"/>
              <a:t> van </a:t>
            </a:r>
            <a:r>
              <a:rPr lang="es-ES" sz="2000" dirty="0" err="1"/>
              <a:t>Eyck</a:t>
            </a:r>
            <a:r>
              <a:rPr lang="es-ES" sz="2000" dirty="0"/>
              <a:t> fueron el modelo del busto de Dios Padre en la parte superior del panel izquierdo. </a:t>
            </a:r>
            <a:r>
              <a:rPr lang="es-ES" sz="2000" dirty="0" smtClean="0"/>
              <a:t/>
            </a:r>
            <a:br>
              <a:rPr lang="es-ES" sz="2000" dirty="0" smtClean="0"/>
            </a:br>
            <a:r>
              <a:rPr lang="es-ES" sz="2000" dirty="0" smtClean="0"/>
              <a:t>Las </a:t>
            </a:r>
            <a:r>
              <a:rPr lang="es-ES" sz="2000" dirty="0"/>
              <a:t>figuras de Adán y Eva eran de la misma fuente. </a:t>
            </a:r>
            <a:r>
              <a:rPr lang="es-ES" sz="2000" dirty="0" smtClean="0"/>
              <a:t/>
            </a:r>
            <a:br>
              <a:rPr lang="es-ES" sz="2000" dirty="0" smtClean="0"/>
            </a:br>
            <a:r>
              <a:rPr lang="es-ES" sz="2000" dirty="0" smtClean="0"/>
              <a:t>El </a:t>
            </a:r>
            <a:r>
              <a:rPr lang="es-ES" sz="2000" dirty="0"/>
              <a:t>cuadro suele considerarse como una obra temprana del propio Rogier de los años 1432-35, pero la figura de la Virgen es probablemente posterior a la Virgen de la fuente de </a:t>
            </a:r>
            <a:r>
              <a:rPr lang="es-ES" sz="2000" dirty="0" err="1"/>
              <a:t>Jan</a:t>
            </a:r>
            <a:r>
              <a:rPr lang="es-ES" sz="2000" dirty="0"/>
              <a:t> van </a:t>
            </a:r>
            <a:r>
              <a:rPr lang="es-ES" sz="2000" dirty="0" err="1"/>
              <a:t>Eyck</a:t>
            </a:r>
            <a:r>
              <a:rPr lang="es-ES" sz="2000" dirty="0"/>
              <a:t>, fechada en 1439, en Amberes. </a:t>
            </a:r>
            <a:endParaRPr lang="es-ES" sz="2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4364" y="2211710"/>
            <a:ext cx="3807916" cy="2931788"/>
          </a:xfrm>
          <a:prstGeom prst="rect">
            <a:avLst/>
          </a:prstGeom>
        </p:spPr>
      </p:pic>
      <p:sp>
        <p:nvSpPr>
          <p:cNvPr id="4" name="1 Título"/>
          <p:cNvSpPr txBox="1">
            <a:spLocks/>
          </p:cNvSpPr>
          <p:nvPr/>
        </p:nvSpPr>
        <p:spPr>
          <a:xfrm>
            <a:off x="5314364" y="358377"/>
            <a:ext cx="3650124" cy="4598019"/>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2000" dirty="0" smtClean="0"/>
              <a:t>1440. Rogier van der Weyden. Díptico. </a:t>
            </a:r>
            <a:r>
              <a:rPr lang="es-ES" sz="2000" dirty="0" err="1" smtClean="0"/>
              <a:t>Kunsthistorisches</a:t>
            </a:r>
            <a:r>
              <a:rPr lang="es-ES" sz="2000" dirty="0" smtClean="0"/>
              <a:t> Museum, Viena.</a:t>
            </a:r>
            <a:br>
              <a:rPr lang="es-ES" sz="2000" dirty="0" smtClean="0"/>
            </a:br>
            <a:r>
              <a:rPr lang="es-ES" sz="2000" dirty="0" smtClean="0"/>
              <a:t/>
            </a:r>
            <a:br>
              <a:rPr lang="es-ES" sz="2000" dirty="0" smtClean="0"/>
            </a:br>
            <a:endParaRPr lang="es-ES" sz="2000" dirty="0"/>
          </a:p>
        </p:txBody>
      </p:sp>
    </p:spTree>
    <p:extLst>
      <p:ext uri="{BB962C8B-B14F-4D97-AF65-F5344CB8AC3E}">
        <p14:creationId xmlns:p14="http://schemas.microsoft.com/office/powerpoint/2010/main" val="1953399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3" y="205978"/>
            <a:ext cx="5040561" cy="4598019"/>
          </a:xfrm>
        </p:spPr>
        <p:txBody>
          <a:bodyPr anchor="t">
            <a:noAutofit/>
          </a:bodyPr>
          <a:lstStyle/>
          <a:p>
            <a:pPr algn="l"/>
            <a:r>
              <a:rPr lang="es-ES" sz="2000" dirty="0" smtClean="0"/>
              <a:t>El </a:t>
            </a:r>
            <a:r>
              <a:rPr lang="es-ES" sz="2000" dirty="0"/>
              <a:t>panel de la derecha es bastante más débil y no es del mismo pintor que la Virgen. </a:t>
            </a:r>
            <a:r>
              <a:rPr lang="es-ES" sz="2000" dirty="0" smtClean="0"/>
              <a:t/>
            </a:r>
            <a:br>
              <a:rPr lang="es-ES" sz="2000" dirty="0" smtClean="0"/>
            </a:br>
            <a:r>
              <a:rPr lang="es-ES" sz="2000" dirty="0" smtClean="0"/>
              <a:t>Como </a:t>
            </a:r>
            <a:r>
              <a:rPr lang="es-ES" sz="2000" dirty="0"/>
              <a:t>hija de un rey, Catalina tiene una corona, pero se la ha quitado, quizás en señal de humildad y reverencia ante la Virgen, y la ha dejado en el suelo para que permanezca allí ignorada. </a:t>
            </a:r>
            <a:r>
              <a:rPr lang="es-ES" sz="2000" dirty="0" smtClean="0"/>
              <a:t/>
            </a:r>
            <a:br>
              <a:rPr lang="es-ES" sz="2000" dirty="0" smtClean="0"/>
            </a:br>
            <a:r>
              <a:rPr lang="es-ES" sz="2000" dirty="0" smtClean="0"/>
              <a:t>La </a:t>
            </a:r>
            <a:r>
              <a:rPr lang="es-ES" sz="2000" dirty="0"/>
              <a:t>rueda, su atributo, se refiere al fracaso del intento de romperla con la rueda; el mártir fue finalmente decapitado con una espada. </a:t>
            </a:r>
            <a:endParaRPr lang="es-ES" sz="2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4364" y="2211710"/>
            <a:ext cx="3807916" cy="2931788"/>
          </a:xfrm>
          <a:prstGeom prst="rect">
            <a:avLst/>
          </a:prstGeom>
        </p:spPr>
      </p:pic>
      <p:sp>
        <p:nvSpPr>
          <p:cNvPr id="4" name="1 Título"/>
          <p:cNvSpPr txBox="1">
            <a:spLocks/>
          </p:cNvSpPr>
          <p:nvPr/>
        </p:nvSpPr>
        <p:spPr>
          <a:xfrm>
            <a:off x="5314364" y="358377"/>
            <a:ext cx="3650124" cy="4598019"/>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2000" dirty="0" smtClean="0"/>
              <a:t>1440. Rogier van der Weyden. Díptico. </a:t>
            </a:r>
            <a:r>
              <a:rPr lang="es-ES" sz="2000" dirty="0" err="1" smtClean="0"/>
              <a:t>Kunsthistorisches</a:t>
            </a:r>
            <a:r>
              <a:rPr lang="es-ES" sz="2000" dirty="0" smtClean="0"/>
              <a:t> Museum, Viena.</a:t>
            </a:r>
            <a:br>
              <a:rPr lang="es-ES" sz="2000" dirty="0" smtClean="0"/>
            </a:br>
            <a:r>
              <a:rPr lang="es-ES" sz="2000" dirty="0" smtClean="0"/>
              <a:t/>
            </a:r>
            <a:br>
              <a:rPr lang="es-ES" sz="2000" dirty="0" smtClean="0"/>
            </a:br>
            <a:endParaRPr lang="es-ES" sz="2000" dirty="0"/>
          </a:p>
        </p:txBody>
      </p:sp>
    </p:spTree>
    <p:extLst>
      <p:ext uri="{BB962C8B-B14F-4D97-AF65-F5344CB8AC3E}">
        <p14:creationId xmlns:p14="http://schemas.microsoft.com/office/powerpoint/2010/main" val="2762251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rmAutofit/>
          </a:bodyPr>
          <a:lstStyle/>
          <a:p>
            <a:pPr algn="l"/>
            <a:r>
              <a:rPr lang="es-ES" sz="2400" dirty="0"/>
              <a:t>1440. Rogier van der Weyden. Joven mujer. British Museum,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3186" y="0"/>
            <a:ext cx="3513950" cy="5153794"/>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6192688" cy="4598019"/>
          </a:xfrm>
        </p:spPr>
        <p:txBody>
          <a:bodyPr anchor="t">
            <a:normAutofit/>
          </a:bodyPr>
          <a:lstStyle/>
          <a:p>
            <a:pPr algn="l"/>
            <a:r>
              <a:rPr lang="es-ES" sz="2400" dirty="0"/>
              <a:t>1440. Rogier van der Weyden. Virgen con niño (Madonna Durán). Museo del Prado.</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0659" y="0"/>
            <a:ext cx="2523341" cy="5143500"/>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616624" cy="4598019"/>
          </a:xfrm>
        </p:spPr>
        <p:txBody>
          <a:bodyPr anchor="t">
            <a:normAutofit/>
          </a:bodyPr>
          <a:lstStyle/>
          <a:p>
            <a:pPr algn="l"/>
            <a:r>
              <a:rPr lang="de-DE" sz="2400" dirty="0"/>
              <a:t>1440s. Rogier van der Weyden. Crucifixión.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7679"/>
            <a:ext cx="3043824" cy="5142033"/>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31056" y="442372"/>
            <a:ext cx="1786928" cy="4361625"/>
          </a:xfrm>
        </p:spPr>
        <p:txBody>
          <a:bodyPr anchor="t">
            <a:normAutofit/>
          </a:bodyPr>
          <a:lstStyle/>
          <a:p>
            <a:pPr algn="l"/>
            <a:r>
              <a:rPr lang="es-ES" sz="2400" dirty="0"/>
              <a:t>1440s. Rogier van der Weyden. Retrato de un hombre. </a:t>
            </a:r>
            <a:r>
              <a:rPr lang="es-ES" sz="2400" dirty="0" err="1"/>
              <a:t>Courtauld</a:t>
            </a:r>
            <a:r>
              <a:rPr lang="es-ES" sz="2400" dirty="0"/>
              <a:t> </a:t>
            </a:r>
            <a:r>
              <a:rPr lang="es-ES" sz="2400" dirty="0" err="1"/>
              <a:t>Gallery</a:t>
            </a:r>
            <a:r>
              <a:rPr lang="es-ES" sz="2400" dirty="0"/>
              <a:t>,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3" y="442372"/>
            <a:ext cx="3744769" cy="4768339"/>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7984" y="442372"/>
            <a:ext cx="3629464" cy="4690621"/>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1441. Rogier van der Weyden. Lamentación sobre Cristo. </a:t>
            </a:r>
            <a:r>
              <a:rPr lang="es-ES" sz="2400" dirty="0" err="1"/>
              <a:t>Musées</a:t>
            </a:r>
            <a:r>
              <a:rPr lang="es-ES" sz="2400" dirty="0"/>
              <a:t> </a:t>
            </a:r>
            <a:r>
              <a:rPr lang="es-ES" sz="2400" dirty="0" err="1"/>
              <a:t>Royaux</a:t>
            </a:r>
            <a:r>
              <a:rPr lang="es-ES" sz="2400" dirty="0"/>
              <a:t> des </a:t>
            </a:r>
            <a:r>
              <a:rPr lang="es-ES" sz="2400" dirty="0" err="1"/>
              <a:t>Beaux-Arts</a:t>
            </a:r>
            <a:r>
              <a:rPr lang="es-ES" sz="2400" dirty="0"/>
              <a:t>, </a:t>
            </a:r>
            <a:r>
              <a:rPr lang="es-ES" sz="2400" dirty="0" err="1"/>
              <a:t>Bryselas</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9759" y="339502"/>
            <a:ext cx="7128513" cy="4803998"/>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592288" cy="4598019"/>
          </a:xfrm>
        </p:spPr>
        <p:txBody>
          <a:bodyPr anchor="t">
            <a:normAutofit/>
          </a:bodyPr>
          <a:lstStyle/>
          <a:p>
            <a:pPr algn="l"/>
            <a:r>
              <a:rPr lang="es-ES" sz="2400" dirty="0"/>
              <a:t>1445 - 1450. Rogier van der Weyden. Retablo de los siete sacramentos. </a:t>
            </a:r>
            <a:r>
              <a:rPr lang="es-ES" sz="2400" dirty="0" err="1"/>
              <a:t>Koninklijk</a:t>
            </a:r>
            <a:r>
              <a:rPr lang="es-ES" sz="2400" dirty="0"/>
              <a:t> Museum </a:t>
            </a:r>
            <a:r>
              <a:rPr lang="es-ES" sz="2400" dirty="0" err="1"/>
              <a:t>voor</a:t>
            </a:r>
            <a:r>
              <a:rPr lang="es-ES" sz="2400" dirty="0"/>
              <a:t> </a:t>
            </a:r>
            <a:r>
              <a:rPr lang="es-ES" sz="2400" dirty="0" err="1"/>
              <a:t>Schone</a:t>
            </a:r>
            <a:r>
              <a:rPr lang="es-ES" sz="2400" dirty="0"/>
              <a:t> </a:t>
            </a:r>
            <a:r>
              <a:rPr lang="es-ES" sz="2400" dirty="0" err="1"/>
              <a:t>Kunsten</a:t>
            </a:r>
            <a:r>
              <a:rPr lang="es-ES" sz="2400" dirty="0"/>
              <a:t>, Amberes.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6552" y="0"/>
            <a:ext cx="6177448" cy="5143500"/>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976664" cy="4598019"/>
          </a:xfrm>
        </p:spPr>
        <p:txBody>
          <a:bodyPr anchor="t">
            <a:normAutofit/>
          </a:bodyPr>
          <a:lstStyle/>
          <a:p>
            <a:pPr algn="l"/>
            <a:r>
              <a:rPr lang="es-ES" sz="2400" dirty="0"/>
              <a:t>1445 -1450. Rogier van der Weyden. Santa Margarita y Santa Apolonia.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208" y="-43382"/>
            <a:ext cx="2712368" cy="5186882"/>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8496944" cy="4598019"/>
          </a:xfrm>
        </p:spPr>
        <p:txBody>
          <a:bodyPr anchor="t">
            <a:normAutofit/>
          </a:bodyPr>
          <a:lstStyle/>
          <a:p>
            <a:pPr algn="l"/>
            <a:r>
              <a:rPr lang="de-DE" sz="2400" dirty="0"/>
              <a:t>1445 -1450. Rogier van der Weyden. Tríptico Bladelin.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005182"/>
            <a:ext cx="7992888" cy="4154308"/>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95486"/>
            <a:ext cx="4032448" cy="4598019"/>
          </a:xfrm>
        </p:spPr>
        <p:txBody>
          <a:bodyPr anchor="t">
            <a:normAutofit/>
          </a:bodyPr>
          <a:lstStyle/>
          <a:p>
            <a:pPr algn="l"/>
            <a:r>
              <a:rPr lang="es-ES" sz="2400" dirty="0"/>
              <a:t>1445 -1450. Rogier van der Weyden. Tríptico Bladelin (</a:t>
            </a:r>
            <a:r>
              <a:rPr lang="es-ES" sz="2400" dirty="0" smtClean="0"/>
              <a:t>exterior, Anunciación). </a:t>
            </a:r>
            <a:r>
              <a:rPr lang="es-ES" sz="2400" dirty="0"/>
              <a:t>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3851" y="0"/>
            <a:ext cx="4660149" cy="5145786"/>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616624" cy="4598019"/>
          </a:xfrm>
        </p:spPr>
        <p:txBody>
          <a:bodyPr anchor="t">
            <a:normAutofit/>
          </a:bodyPr>
          <a:lstStyle/>
          <a:p>
            <a:pPr algn="l"/>
            <a:r>
              <a:rPr lang="nl-NL" sz="2400" dirty="0"/>
              <a:t>1445 -1450. Rogier van der Weyden. Virgen con niño. Museum Boijmans Van Beuningen, Rotterdam.</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69632"/>
            <a:ext cx="3183280" cy="5213132"/>
          </a:xfrm>
          <a:prstGeom prst="rect">
            <a:avLst/>
          </a:prstGeom>
        </p:spPr>
      </p:pic>
    </p:spTree>
    <p:extLst>
      <p:ext uri="{BB962C8B-B14F-4D97-AF65-F5344CB8AC3E}">
        <p14:creationId xmlns:p14="http://schemas.microsoft.com/office/powerpoint/2010/main" val="913216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248472" cy="4598019"/>
          </a:xfrm>
        </p:spPr>
        <p:txBody>
          <a:bodyPr anchor="t">
            <a:normAutofit/>
          </a:bodyPr>
          <a:lstStyle/>
          <a:p>
            <a:pPr algn="l"/>
            <a:r>
              <a:rPr lang="es-ES" sz="2400" dirty="0"/>
              <a:t>1445. Rogier van der Weyden. Magdalena leyendo. </a:t>
            </a:r>
            <a:r>
              <a:rPr lang="es-ES" sz="2400" dirty="0" err="1"/>
              <a:t>National</a:t>
            </a:r>
            <a:r>
              <a:rPr lang="es-ES" sz="2400" dirty="0"/>
              <a:t> </a:t>
            </a:r>
            <a:r>
              <a:rPr lang="es-ES" sz="2400" dirty="0" err="1"/>
              <a:t>Gallery</a:t>
            </a:r>
            <a:r>
              <a:rPr lang="es-ES" sz="2400" dirty="0"/>
              <a:t>,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8" y="85542"/>
            <a:ext cx="4476000" cy="506023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2376264" cy="4598019"/>
          </a:xfrm>
        </p:spPr>
        <p:txBody>
          <a:bodyPr anchor="t">
            <a:normAutofit/>
          </a:bodyPr>
          <a:lstStyle/>
          <a:p>
            <a:pPr algn="l"/>
            <a:r>
              <a:rPr lang="es-ES" sz="2400" dirty="0"/>
              <a:t>1445. Rogier van der Weyden. Retablo de la Crucifixión. </a:t>
            </a:r>
            <a:r>
              <a:rPr lang="es-ES" sz="2400" dirty="0" err="1"/>
              <a:t>Kunsthistorisches</a:t>
            </a:r>
            <a:r>
              <a:rPr lang="es-ES" sz="2400" dirty="0"/>
              <a:t> Museum, Viena.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4622" y="339502"/>
            <a:ext cx="6523673" cy="435594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99990" y="205978"/>
            <a:ext cx="4392489" cy="4598019"/>
          </a:xfrm>
        </p:spPr>
        <p:txBody>
          <a:bodyPr anchor="t">
            <a:normAutofit/>
          </a:bodyPr>
          <a:lstStyle/>
          <a:p>
            <a:pPr algn="l"/>
            <a:r>
              <a:rPr lang="es-ES" sz="2400" dirty="0"/>
              <a:t>1445. Rogier van der Weyden. Retablo de la Crucifixión. </a:t>
            </a:r>
            <a:r>
              <a:rPr lang="es-ES" sz="2400" dirty="0" err="1"/>
              <a:t>Kunsthistorisches</a:t>
            </a:r>
            <a:r>
              <a:rPr lang="es-ES" sz="2400" dirty="0"/>
              <a:t> Museum, Viena.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1" y="2061294"/>
            <a:ext cx="4638303" cy="3097060"/>
          </a:xfrm>
          <a:prstGeom prst="rect">
            <a:avLst/>
          </a:prstGeom>
        </p:spPr>
      </p:pic>
      <p:sp>
        <p:nvSpPr>
          <p:cNvPr id="4" name="3 CuadroTexto"/>
          <p:cNvSpPr txBox="1"/>
          <p:nvPr/>
        </p:nvSpPr>
        <p:spPr>
          <a:xfrm>
            <a:off x="107504" y="51470"/>
            <a:ext cx="4176464" cy="5016758"/>
          </a:xfrm>
          <a:prstGeom prst="rect">
            <a:avLst/>
          </a:prstGeom>
          <a:noFill/>
        </p:spPr>
        <p:txBody>
          <a:bodyPr wrap="square" rtlCol="0">
            <a:spAutoFit/>
          </a:bodyPr>
          <a:lstStyle/>
          <a:p>
            <a:r>
              <a:rPr lang="es-ES" sz="2000" dirty="0"/>
              <a:t>El Tríptico de la Crucifixión, como el Retablo de los Siete Sacramentos, es impresionante en su composición. Los dos están vinculados no solo por el uso de una estructura de marco dorado pintado en la imagen (que no se encuentra, o aún no se encuentra, en ninguna otra obra sobreviviente de Rogier), sino también en el estilo del dibujo subyacente. </a:t>
            </a:r>
            <a:endParaRPr lang="es-ES" sz="2000" dirty="0" smtClean="0"/>
          </a:p>
          <a:p>
            <a:r>
              <a:rPr lang="es-ES" sz="2000" dirty="0" smtClean="0"/>
              <a:t>Ambas </a:t>
            </a:r>
            <a:r>
              <a:rPr lang="es-ES" sz="2000" dirty="0"/>
              <a:t>obras pueden haber sido creadas aproximadamente al mismo tiempo, y la datación del tríptico alrededor de 1445, según la evidencia dendrocronológica, apoyaría esa teoría</a:t>
            </a:r>
            <a:r>
              <a:rPr lang="es-ES" sz="2000" dirty="0" smtClean="0"/>
              <a:t>.</a:t>
            </a:r>
            <a:endParaRPr lang="es-ES" sz="2000" dirty="0"/>
          </a:p>
        </p:txBody>
      </p:sp>
    </p:spTree>
    <p:extLst>
      <p:ext uri="{BB962C8B-B14F-4D97-AF65-F5344CB8AC3E}">
        <p14:creationId xmlns:p14="http://schemas.microsoft.com/office/powerpoint/2010/main" val="2059065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99990" y="205978"/>
            <a:ext cx="4392489" cy="4598019"/>
          </a:xfrm>
        </p:spPr>
        <p:txBody>
          <a:bodyPr anchor="t">
            <a:normAutofit/>
          </a:bodyPr>
          <a:lstStyle/>
          <a:p>
            <a:pPr algn="l"/>
            <a:r>
              <a:rPr lang="es-ES" sz="2400" dirty="0"/>
              <a:t>1445. Rogier van der Weyden. Retablo de la Crucifixión. </a:t>
            </a:r>
            <a:r>
              <a:rPr lang="es-ES" sz="2400" dirty="0" err="1"/>
              <a:t>Kunsthistorisches</a:t>
            </a:r>
            <a:r>
              <a:rPr lang="es-ES" sz="2400" dirty="0"/>
              <a:t> Museum, Viena.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1" y="2061294"/>
            <a:ext cx="4638303" cy="3097060"/>
          </a:xfrm>
          <a:prstGeom prst="rect">
            <a:avLst/>
          </a:prstGeom>
        </p:spPr>
      </p:pic>
      <p:sp>
        <p:nvSpPr>
          <p:cNvPr id="4" name="3 CuadroTexto"/>
          <p:cNvSpPr txBox="1"/>
          <p:nvPr/>
        </p:nvSpPr>
        <p:spPr>
          <a:xfrm>
            <a:off x="107504" y="51470"/>
            <a:ext cx="4176464" cy="4401205"/>
          </a:xfrm>
          <a:prstGeom prst="rect">
            <a:avLst/>
          </a:prstGeom>
          <a:noFill/>
        </p:spPr>
        <p:txBody>
          <a:bodyPr wrap="square" rtlCol="0">
            <a:spAutoFit/>
          </a:bodyPr>
          <a:lstStyle/>
          <a:p>
            <a:r>
              <a:rPr lang="es-ES" sz="2000" dirty="0" smtClean="0"/>
              <a:t>Ciertamente</a:t>
            </a:r>
            <a:r>
              <a:rPr lang="es-ES" sz="2000" dirty="0"/>
              <a:t>, los diseños de ambas imágenes se derivan del propio Rogier, pero sus asistentes parecen haber estado involucrados en la ejecución, y quizás también hicieron algunos de los dibujos preparatorios. </a:t>
            </a:r>
            <a:endParaRPr lang="es-ES" sz="2000" dirty="0" smtClean="0"/>
          </a:p>
          <a:p>
            <a:r>
              <a:rPr lang="es-ES" sz="2000" dirty="0" smtClean="0"/>
              <a:t>Las </a:t>
            </a:r>
            <a:r>
              <a:rPr lang="es-ES" sz="2000" dirty="0"/>
              <a:t>figuras del tríptico se ejecutan con un nivel muy alto. </a:t>
            </a:r>
            <a:endParaRPr lang="es-ES" sz="2000" dirty="0" smtClean="0"/>
          </a:p>
          <a:p>
            <a:r>
              <a:rPr lang="es-ES" sz="2000" dirty="0" smtClean="0"/>
              <a:t>Sin </a:t>
            </a:r>
            <a:r>
              <a:rPr lang="es-ES" sz="2000" dirty="0"/>
              <a:t>embargo, parecen más abstractos y gráficos y menos tridimensionales que los de la Gran Deposición (Prado, Madrid), la Virgen de Rojo (Prado, Madrid) y el Retablo de Miraflores (Staatliche Museen, Berlín). </a:t>
            </a:r>
          </a:p>
        </p:txBody>
      </p:sp>
    </p:spTree>
    <p:extLst>
      <p:ext uri="{BB962C8B-B14F-4D97-AF65-F5344CB8AC3E}">
        <p14:creationId xmlns:p14="http://schemas.microsoft.com/office/powerpoint/2010/main" val="3123579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99990" y="205978"/>
            <a:ext cx="4392489" cy="4598019"/>
          </a:xfrm>
        </p:spPr>
        <p:txBody>
          <a:bodyPr anchor="t">
            <a:normAutofit/>
          </a:bodyPr>
          <a:lstStyle/>
          <a:p>
            <a:pPr algn="l"/>
            <a:r>
              <a:rPr lang="es-ES" sz="2400" dirty="0"/>
              <a:t>1445. Rogier van der Weyden. Retablo de la Crucifixión. </a:t>
            </a:r>
            <a:r>
              <a:rPr lang="es-ES" sz="2400" dirty="0" err="1"/>
              <a:t>Kunsthistorisches</a:t>
            </a:r>
            <a:r>
              <a:rPr lang="es-ES" sz="2400" dirty="0"/>
              <a:t> Museum, Viena.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1" y="2061294"/>
            <a:ext cx="4638303" cy="3097060"/>
          </a:xfrm>
          <a:prstGeom prst="rect">
            <a:avLst/>
          </a:prstGeom>
        </p:spPr>
      </p:pic>
      <p:sp>
        <p:nvSpPr>
          <p:cNvPr id="4" name="3 CuadroTexto"/>
          <p:cNvSpPr txBox="1"/>
          <p:nvPr/>
        </p:nvSpPr>
        <p:spPr>
          <a:xfrm>
            <a:off x="107504" y="51470"/>
            <a:ext cx="4176464" cy="3170099"/>
          </a:xfrm>
          <a:prstGeom prst="rect">
            <a:avLst/>
          </a:prstGeom>
          <a:noFill/>
        </p:spPr>
        <p:txBody>
          <a:bodyPr wrap="square" rtlCol="0">
            <a:spAutoFit/>
          </a:bodyPr>
          <a:lstStyle/>
          <a:p>
            <a:r>
              <a:rPr lang="es-ES" sz="2000" dirty="0" smtClean="0"/>
              <a:t>Hay </a:t>
            </a:r>
            <a:r>
              <a:rPr lang="es-ES" sz="2000" dirty="0"/>
              <a:t>menos juegos de luces y sombras, y aunque el paisaje está atravesado por muchas grietas y caminos rocosos, parece bastante vacío. </a:t>
            </a:r>
            <a:endParaRPr lang="es-ES" sz="2000" dirty="0" smtClean="0"/>
          </a:p>
          <a:p>
            <a:r>
              <a:rPr lang="es-ES" sz="2000" dirty="0" smtClean="0"/>
              <a:t>Ni </a:t>
            </a:r>
            <a:r>
              <a:rPr lang="es-ES" sz="2000" dirty="0"/>
              <a:t>una sola brizna de hierba anima el primer plano, y la vista a lo lejos, con el pueblo, también parece seca y carente de atmósfera, en marcado contraste con los otros paisajes del artista.</a:t>
            </a:r>
          </a:p>
        </p:txBody>
      </p:sp>
    </p:spTree>
    <p:extLst>
      <p:ext uri="{BB962C8B-B14F-4D97-AF65-F5344CB8AC3E}">
        <p14:creationId xmlns:p14="http://schemas.microsoft.com/office/powerpoint/2010/main" val="2938781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328592" cy="4598019"/>
          </a:xfrm>
        </p:spPr>
        <p:txBody>
          <a:bodyPr anchor="t">
            <a:normAutofit/>
          </a:bodyPr>
          <a:lstStyle/>
          <a:p>
            <a:pPr algn="l"/>
            <a:r>
              <a:rPr lang="de-DE" sz="2400" dirty="0"/>
              <a:t>1445. Rogier van der Weyden. Retrato de mujer.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6794"/>
            <a:ext cx="3416432" cy="5136706"/>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95486"/>
            <a:ext cx="4464496" cy="4598019"/>
          </a:xfrm>
        </p:spPr>
        <p:txBody>
          <a:bodyPr anchor="t">
            <a:normAutofit/>
          </a:bodyPr>
          <a:lstStyle/>
          <a:p>
            <a:pPr algn="l"/>
            <a:r>
              <a:rPr lang="nl-NL" sz="2400" dirty="0"/>
              <a:t>1445. Rogier van der Weyden. San José. Museu Calouste Gulbenkian, Lisbon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9938" y="123478"/>
            <a:ext cx="4424062" cy="5020022"/>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248472" cy="4598019"/>
          </a:xfrm>
        </p:spPr>
        <p:txBody>
          <a:bodyPr anchor="t">
            <a:normAutofit/>
          </a:bodyPr>
          <a:lstStyle/>
          <a:p>
            <a:pPr algn="l"/>
            <a:r>
              <a:rPr lang="es-ES" sz="2400" dirty="0"/>
              <a:t>1445. Rogier van der Weyden. Santa Catalina. </a:t>
            </a:r>
            <a:r>
              <a:rPr lang="es-ES" sz="2400" dirty="0" err="1"/>
              <a:t>Museu</a:t>
            </a:r>
            <a:r>
              <a:rPr lang="es-ES" sz="2400" dirty="0"/>
              <a:t> </a:t>
            </a:r>
            <a:r>
              <a:rPr lang="es-ES" sz="2400" dirty="0" err="1"/>
              <a:t>Calouste</a:t>
            </a:r>
            <a:r>
              <a:rPr lang="es-ES" sz="2400" dirty="0"/>
              <a:t> </a:t>
            </a:r>
            <a:r>
              <a:rPr lang="es-ES" sz="2400" dirty="0" err="1"/>
              <a:t>Gulbenkian</a:t>
            </a:r>
            <a:r>
              <a:rPr lang="es-ES" sz="2400" dirty="0"/>
              <a:t>, </a:t>
            </a:r>
            <a:r>
              <a:rPr lang="es-ES" sz="2400" dirty="0" err="1"/>
              <a:t>Lisbon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0583" y="51470"/>
            <a:ext cx="4503249" cy="5090868"/>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1445. Rogier van der Weyden. Tríptico </a:t>
            </a:r>
            <a:r>
              <a:rPr lang="es-ES" sz="2400" dirty="0" err="1"/>
              <a:t>Abegg</a:t>
            </a:r>
            <a:r>
              <a:rPr lang="es-ES" sz="2400" dirty="0"/>
              <a:t>. </a:t>
            </a:r>
            <a:r>
              <a:rPr lang="es-ES" sz="2400" dirty="0" err="1"/>
              <a:t>Abegg-Stiftung</a:t>
            </a:r>
            <a:r>
              <a:rPr lang="es-ES" sz="2400" dirty="0"/>
              <a:t>, </a:t>
            </a:r>
            <a:r>
              <a:rPr lang="es-ES" sz="2400" dirty="0" err="1"/>
              <a:t>Riggisberg</a:t>
            </a:r>
            <a:r>
              <a:rPr lang="es-ES" sz="2400" dirty="0"/>
              <a:t> </a:t>
            </a:r>
            <a:r>
              <a:rPr lang="es-ES" sz="2400" dirty="0" err="1"/>
              <a:t>near</a:t>
            </a:r>
            <a:r>
              <a:rPr lang="es-ES" sz="2400" dirty="0"/>
              <a:t> </a:t>
            </a:r>
            <a:r>
              <a:rPr lang="es-ES" sz="2400" dirty="0" err="1"/>
              <a:t>Berne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2100" y="123478"/>
            <a:ext cx="6821324" cy="5020022"/>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760640" cy="4598019"/>
          </a:xfrm>
        </p:spPr>
        <p:txBody>
          <a:bodyPr anchor="t">
            <a:normAutofit/>
          </a:bodyPr>
          <a:lstStyle/>
          <a:p>
            <a:pPr algn="l"/>
            <a:r>
              <a:rPr lang="de-DE" sz="2400" dirty="0"/>
              <a:t>1445. Rogier van der Weyden. Visitación. Museum der Bildenden Künste, Leipzig</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48302"/>
            <a:ext cx="2987824" cy="5095198"/>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640960" cy="1192498"/>
          </a:xfrm>
        </p:spPr>
        <p:txBody>
          <a:bodyPr anchor="t">
            <a:normAutofit/>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84" y="1398476"/>
            <a:ext cx="9156584" cy="3745024"/>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4616648"/>
          </a:xfrm>
          <a:prstGeom prst="rect">
            <a:avLst/>
          </a:prstGeom>
          <a:noFill/>
        </p:spPr>
        <p:txBody>
          <a:bodyPr wrap="square" rtlCol="0">
            <a:spAutoFit/>
          </a:bodyPr>
          <a:lstStyle/>
          <a:p>
            <a:r>
              <a:rPr lang="es-ES" sz="1400" dirty="0"/>
              <a:t>El canciller de Borgoña </a:t>
            </a:r>
            <a:r>
              <a:rPr lang="es-ES" sz="1400" dirty="0" err="1"/>
              <a:t>Nicolas</a:t>
            </a:r>
            <a:r>
              <a:rPr lang="es-ES" sz="1400" dirty="0"/>
              <a:t> </a:t>
            </a:r>
            <a:r>
              <a:rPr lang="es-ES" sz="1400" dirty="0" err="1"/>
              <a:t>Rolin</a:t>
            </a:r>
            <a:r>
              <a:rPr lang="es-ES" sz="1400" dirty="0"/>
              <a:t> (</a:t>
            </a:r>
            <a:r>
              <a:rPr lang="es-ES" sz="1400" dirty="0" err="1"/>
              <a:t>ca</a:t>
            </a:r>
            <a:r>
              <a:rPr lang="es-ES" sz="1400" dirty="0"/>
              <a:t>. 1376-1462), uno de los hombres más ricos y poderosos de la época, encargó el Retablo de </a:t>
            </a:r>
            <a:r>
              <a:rPr lang="es-ES" sz="1400" dirty="0" err="1"/>
              <a:t>Beaune</a:t>
            </a:r>
            <a:r>
              <a:rPr lang="es-ES" sz="1400" dirty="0"/>
              <a:t> para el hospital que había fundado para cuidar tanto a los pobres como a los enfermos en 1443 en </a:t>
            </a:r>
            <a:r>
              <a:rPr lang="es-ES" sz="1400" dirty="0" err="1"/>
              <a:t>Beaune</a:t>
            </a:r>
            <a:r>
              <a:rPr lang="es-ES" sz="1400" dirty="0"/>
              <a:t> en el antiguo ducado de Borgoña, donde todavía se puede ver la obra. El retablo estaba destinado a la capilla que se encontraba al final de la sala del hospital de 72 metros de largo. Los pacientes debían poder verlo a través de una partición, y sus considerables dimensiones y composición, claramente distribuidas por toda la superficie de la imagen y fácilmente inspeccionadas incluso desde alguna distancia, ayudaron a cumplir con ese requisito. Abierto, el retablo muestra el Juicio Final, una clara advertencia a los enfermos para que recuerden su propia mortalidad y vuelvan sus mentes a Dios. Esto es fácilmente comprensible, ya que el cuidado espiritual de los enfermos era tan importante como su cuidado corporal, y en el pensamiento de la época solo aquellos en un estado de gracia espiritual podían recuperar la salud.</a:t>
            </a:r>
          </a:p>
        </p:txBody>
      </p:sp>
    </p:spTree>
    <p:extLst>
      <p:ext uri="{BB962C8B-B14F-4D97-AF65-F5344CB8AC3E}">
        <p14:creationId xmlns:p14="http://schemas.microsoft.com/office/powerpoint/2010/main" val="1893154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4524315"/>
          </a:xfrm>
          <a:prstGeom prst="rect">
            <a:avLst/>
          </a:prstGeom>
          <a:noFill/>
        </p:spPr>
        <p:txBody>
          <a:bodyPr wrap="square" rtlCol="0">
            <a:spAutoFit/>
          </a:bodyPr>
          <a:lstStyle/>
          <a:p>
            <a:r>
              <a:rPr lang="es-ES" sz="1600" dirty="0"/>
              <a:t>El políptico del Juicio Final es la obra más importante de Rogier van der Weyden. Junto con la Adoración del Cordero de los hermanos Van </a:t>
            </a:r>
            <a:r>
              <a:rPr lang="es-ES" sz="1600" dirty="0" err="1"/>
              <a:t>Eyck</a:t>
            </a:r>
            <a:r>
              <a:rPr lang="es-ES" sz="1600" dirty="0"/>
              <a:t>, esta es una de las obras maestras absolutas de la época dorada de la pintura </a:t>
            </a:r>
            <a:r>
              <a:rPr lang="es-ES" sz="1600" dirty="0" err="1"/>
              <a:t>flamenca.El</a:t>
            </a:r>
            <a:r>
              <a:rPr lang="es-ES" sz="1600" dirty="0"/>
              <a:t> enorme políptico está formado por quince paneles de diferentes tamaños. Fue pintado por Rogier Van der Weyden y su estudio para el "gran salón de los pobres" en el </a:t>
            </a:r>
            <a:r>
              <a:rPr lang="es-ES" sz="1600" dirty="0" err="1"/>
              <a:t>Hôtel-Dieu</a:t>
            </a:r>
            <a:r>
              <a:rPr lang="es-ES" sz="1600" dirty="0"/>
              <a:t> en </a:t>
            </a:r>
            <a:r>
              <a:rPr lang="es-ES" sz="1600" dirty="0" err="1"/>
              <a:t>Beaune</a:t>
            </a:r>
            <a:r>
              <a:rPr lang="es-ES" sz="1600" dirty="0"/>
              <a:t>. Este hospital fue fundado por el fabulosamente rico Canciller </a:t>
            </a:r>
            <a:r>
              <a:rPr lang="es-ES" sz="1600" dirty="0" err="1"/>
              <a:t>Rolin</a:t>
            </a:r>
            <a:r>
              <a:rPr lang="es-ES" sz="1600" dirty="0"/>
              <a:t> y su devota tercera esposa, </a:t>
            </a:r>
            <a:r>
              <a:rPr lang="es-ES" sz="1600" dirty="0" err="1"/>
              <a:t>Guigonne</a:t>
            </a:r>
            <a:r>
              <a:rPr lang="es-ES" sz="1600" dirty="0"/>
              <a:t> de </a:t>
            </a:r>
            <a:r>
              <a:rPr lang="es-ES" sz="1600" dirty="0" err="1"/>
              <a:t>Salins</a:t>
            </a:r>
            <a:r>
              <a:rPr lang="es-ES" sz="1600" dirty="0"/>
              <a:t>, para la salvación de sus almas y con la esperanza de acumular tesoros en el cielo. El trabajo comenzó en 1443. La habitación era una gran nave abierta, con una bóveda de cañón </a:t>
            </a:r>
            <a:r>
              <a:rPr lang="es-ES" sz="1600" dirty="0" err="1"/>
              <a:t>panelada</a:t>
            </a:r>
            <a:r>
              <a:rPr lang="es-ES" sz="1600" dirty="0"/>
              <a:t> como techo, y podía contener treinta camas con dosel a lo largo de sus dos largos muros. </a:t>
            </a:r>
          </a:p>
        </p:txBody>
      </p:sp>
    </p:spTree>
    <p:extLst>
      <p:ext uri="{BB962C8B-B14F-4D97-AF65-F5344CB8AC3E}">
        <p14:creationId xmlns:p14="http://schemas.microsoft.com/office/powerpoint/2010/main" val="3158913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4770537"/>
          </a:xfrm>
          <a:prstGeom prst="rect">
            <a:avLst/>
          </a:prstGeom>
          <a:noFill/>
        </p:spPr>
        <p:txBody>
          <a:bodyPr wrap="square" rtlCol="0">
            <a:spAutoFit/>
          </a:bodyPr>
          <a:lstStyle/>
          <a:p>
            <a:r>
              <a:rPr lang="es-ES" sz="1600" dirty="0" smtClean="0"/>
              <a:t>El </a:t>
            </a:r>
            <a:r>
              <a:rPr lang="es-ES" sz="1600" dirty="0"/>
              <a:t>políptico se colocó en un extremo de este espacio, detrás del altar, en una capilla separada de la nave por un "tabique de madera calado", a través del cual los pacientes podían seguir el servicio divino desde sus lechos de enfermos</a:t>
            </a:r>
            <a:r>
              <a:rPr lang="es-ES" sz="1600" dirty="0" smtClean="0"/>
              <a:t>.</a:t>
            </a:r>
          </a:p>
          <a:p>
            <a:r>
              <a:rPr lang="es-ES" sz="1600" dirty="0" smtClean="0"/>
              <a:t>Mientras </a:t>
            </a:r>
            <a:r>
              <a:rPr lang="es-ES" sz="1600" dirty="0"/>
              <a:t>el políptico colgaba en la capilla, era tradicional abrir las alas los domingos y días festivos solemnes. Pero desde que ha sido restaurado, ahora se guarda en una habitación vecina que tiene aire acondicionado para evitar un mayor deterioro por el calor que generan los trescientos mil visitantes que vienen a verlo cada año. Los paneles se cortaron por la mitad a lo largo del grosor de la madera hace unos años, y ahora tanto el frente como el reverso se exhiben simultáneamente, uno al lado del otro</a:t>
            </a:r>
            <a:r>
              <a:rPr lang="es-ES" sz="1600" dirty="0" smtClean="0"/>
              <a:t>.</a:t>
            </a:r>
          </a:p>
          <a:p>
            <a:r>
              <a:rPr lang="es-ES" sz="1600" dirty="0" smtClean="0"/>
              <a:t>A </a:t>
            </a:r>
            <a:r>
              <a:rPr lang="es-ES" sz="1600" dirty="0"/>
              <a:t>ambos lados de las figuras centrales de Cristo y el arcángel Miguel, la composición se estructura en dos niveles. </a:t>
            </a:r>
          </a:p>
        </p:txBody>
      </p:sp>
    </p:spTree>
    <p:extLst>
      <p:ext uri="{BB962C8B-B14F-4D97-AF65-F5344CB8AC3E}">
        <p14:creationId xmlns:p14="http://schemas.microsoft.com/office/powerpoint/2010/main" val="4128446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5016758"/>
          </a:xfrm>
          <a:prstGeom prst="rect">
            <a:avLst/>
          </a:prstGeom>
          <a:noFill/>
        </p:spPr>
        <p:txBody>
          <a:bodyPr wrap="square" rtlCol="0">
            <a:spAutoFit/>
          </a:bodyPr>
          <a:lstStyle/>
          <a:p>
            <a:r>
              <a:rPr lang="es-ES" sz="1600" dirty="0" smtClean="0"/>
              <a:t>Arriba </a:t>
            </a:r>
            <a:r>
              <a:rPr lang="es-ES" sz="1600" dirty="0"/>
              <a:t>hay una nube de oro, sobre la que están sentados los apóstoles, los jueces del tribunal celestial, así como un papa, un obispo, un rey, un monje y tres mujeres. Debajo de ellos está la tierra, de la cual emergen las almas resucitadas, para ir a la condenación o la bienaventuranza eterna. El panel central está dominado por el hijo de Dios, sentado sobre un arco iris semicircular, con la Virgen María en un extremo del arco y San Juan Bautista en el otro. Los pies de Cristo descansan sobre una esfera, símbolo del universo. Con la mano derecha bendice a los que se salvan y con la izquierda maldice a los condenados. Estos dos gestos están enfatizados por emblemas apropiados, respectivamente, un lirio y una espada ardiente. Debajo de Cristo está San Miguel, príncipe de las huestes celestiales. Se le representa como joven, porque es inmortal y guapo, porque es la encarnación de la justicia divina. </a:t>
            </a:r>
          </a:p>
        </p:txBody>
      </p:sp>
    </p:spTree>
    <p:extLst>
      <p:ext uri="{BB962C8B-B14F-4D97-AF65-F5344CB8AC3E}">
        <p14:creationId xmlns:p14="http://schemas.microsoft.com/office/powerpoint/2010/main" val="3808038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5016758"/>
          </a:xfrm>
          <a:prstGeom prst="rect">
            <a:avLst/>
          </a:prstGeom>
          <a:noFill/>
        </p:spPr>
        <p:txBody>
          <a:bodyPr wrap="square" rtlCol="0">
            <a:spAutoFit/>
          </a:bodyPr>
          <a:lstStyle/>
          <a:p>
            <a:r>
              <a:rPr lang="es-ES" sz="1600" dirty="0" smtClean="0"/>
              <a:t>Tiene </a:t>
            </a:r>
            <a:r>
              <a:rPr lang="es-ES" sz="1600" dirty="0"/>
              <a:t>en sus manos una balanza en la que pesa las almas. Las almas están representadas por dos figuritas desnudas, cuyos nombres son "Virtudes" y "Peccata". El primero se arrodilla, abrumado por el deleite, mientras que el segundo parece horrorizado y grita de terror</a:t>
            </a:r>
            <a:r>
              <a:rPr lang="es-ES" sz="1600" dirty="0" smtClean="0"/>
              <a:t>.</a:t>
            </a:r>
          </a:p>
          <a:p>
            <a:r>
              <a:rPr lang="es-ES" sz="1600" dirty="0" smtClean="0"/>
              <a:t>El </a:t>
            </a:r>
            <a:r>
              <a:rPr lang="es-ES" sz="1600" dirty="0"/>
              <a:t>nivel inferior representa a los elegidos y condenados. Están representados por dos pequeños grupos de figuras. Ellos también están desnudos y son retratados en una escala más pequeña, más humana, que los santos por encima de ellos. Los vemos impulsados ​​inexorablemente hacia su destino. Los condenados son aplastados bajo el peso de sus pecados. Se han levantado dolorosamente de la tierra seca y agrietada, rodeados de chispas de fuego y volutas de humo. En cambio, en el lado opuesto del políptico, a medida que uno se acerca al paraíso, las flores crecen cada vez más abundantemente. </a:t>
            </a:r>
          </a:p>
        </p:txBody>
      </p:sp>
    </p:spTree>
    <p:extLst>
      <p:ext uri="{BB962C8B-B14F-4D97-AF65-F5344CB8AC3E}">
        <p14:creationId xmlns:p14="http://schemas.microsoft.com/office/powerpoint/2010/main" val="1641814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8292" y="205979"/>
            <a:ext cx="4314188" cy="1192498"/>
          </a:xfrm>
        </p:spPr>
        <p:txBody>
          <a:bodyPr anchor="t">
            <a:normAutofit fontScale="90000"/>
          </a:bodyPr>
          <a:lstStyle/>
          <a:p>
            <a:pPr algn="l"/>
            <a:r>
              <a:rPr lang="es-ES" sz="2400" dirty="0"/>
              <a:t>1446 -1452. Rogier van der Weyden. Políptico del Juicio Final. </a:t>
            </a:r>
            <a:r>
              <a:rPr lang="es-ES" sz="2400" dirty="0" err="1"/>
              <a:t>Musée</a:t>
            </a:r>
            <a:r>
              <a:rPr lang="es-ES" sz="2400" dirty="0"/>
              <a:t> de </a:t>
            </a:r>
            <a:r>
              <a:rPr lang="es-ES" sz="2400" dirty="0" err="1"/>
              <a:t>l'Hôtel-Dieu</a:t>
            </a:r>
            <a:r>
              <a:rPr lang="es-ES" sz="2400" dirty="0"/>
              <a:t>, </a:t>
            </a:r>
            <a:r>
              <a:rPr lang="es-ES" sz="2400" dirty="0" err="1"/>
              <a:t>Beaune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5708" y="1491630"/>
            <a:ext cx="4578292" cy="1872512"/>
          </a:xfrm>
          <a:prstGeom prst="rect">
            <a:avLst/>
          </a:prstGeom>
        </p:spPr>
      </p:pic>
      <p:sp>
        <p:nvSpPr>
          <p:cNvPr id="4" name="3 CuadroTexto"/>
          <p:cNvSpPr txBox="1"/>
          <p:nvPr/>
        </p:nvSpPr>
        <p:spPr>
          <a:xfrm>
            <a:off x="107504" y="123478"/>
            <a:ext cx="4248472" cy="5016758"/>
          </a:xfrm>
          <a:prstGeom prst="rect">
            <a:avLst/>
          </a:prstGeom>
          <a:noFill/>
        </p:spPr>
        <p:txBody>
          <a:bodyPr wrap="square" rtlCol="0">
            <a:spAutoFit/>
          </a:bodyPr>
          <a:lstStyle/>
          <a:p>
            <a:r>
              <a:rPr lang="es-ES" sz="1600" dirty="0" smtClean="0"/>
              <a:t>En </a:t>
            </a:r>
            <a:r>
              <a:rPr lang="es-ES" sz="1600" dirty="0"/>
              <a:t>la época de Van der Weyden, la mujer era considerada una tentadora y, por lo tanto, era más difícil para ella salvarse que para un hombre; por lo tanto, solo hay dos mujeres en el grupo que, guiadas por un ángel, están a punto de ascender al cielo</a:t>
            </a:r>
            <a:r>
              <a:rPr lang="es-ES" sz="1600" dirty="0" smtClean="0"/>
              <a:t>. </a:t>
            </a:r>
            <a:r>
              <a:rPr lang="es-ES" sz="1600" dirty="0"/>
              <a:t>También se creía que los locos estaban poseídos por demonios. Aquí, las figuras de los condenados son torturadas y deformadas por el odio y sus rostros deformados por la locura. Agarrados por una histeria colectiva, no pueden llorar, sino que gritan y luchan, mientras su locura los lleva hacia el castigo eterno. En el extremo izquierdo del políptico, el paraíso está representado como un pórtico gótico resplandeciente de luz, la puerta que conduce a la morada divina. Por otro lado, el infierno extrañamente carece de demonios. En cambio, está simplemente representado por una pila de rocas oscuras que arrojan llamas y vapores volcánicos.</a:t>
            </a:r>
          </a:p>
        </p:txBody>
      </p:sp>
    </p:spTree>
    <p:extLst>
      <p:ext uri="{BB962C8B-B14F-4D97-AF65-F5344CB8AC3E}">
        <p14:creationId xmlns:p14="http://schemas.microsoft.com/office/powerpoint/2010/main" val="2637907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nl-NL" sz="2400" dirty="0"/>
              <a:t>1447 -1450. Rogier van der Weyden. María Magdalena. MET.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13336"/>
            <a:ext cx="3707904" cy="5156458"/>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23478"/>
            <a:ext cx="4824536" cy="1213644"/>
          </a:xfrm>
        </p:spPr>
        <p:txBody>
          <a:bodyPr anchor="t">
            <a:normAutofit/>
          </a:bodyPr>
          <a:lstStyle/>
          <a:p>
            <a:pPr algn="l"/>
            <a:r>
              <a:rPr lang="fr-FR" sz="2400" dirty="0"/>
              <a:t>1448. Rogier van der </a:t>
            </a:r>
            <a:r>
              <a:rPr lang="fr-FR" sz="2400" dirty="0" err="1"/>
              <a:t>Weyden</a:t>
            </a:r>
            <a:r>
              <a:rPr lang="fr-FR" sz="2400" dirty="0"/>
              <a:t>. </a:t>
            </a:r>
            <a:r>
              <a:rPr lang="fr-FR" sz="2400" dirty="0" err="1"/>
              <a:t>Crónicas</a:t>
            </a:r>
            <a:r>
              <a:rPr lang="fr-FR" sz="2400" dirty="0"/>
              <a:t> de Hainaut. Bibliothèque Royale de Belgique, Brussels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2621" y="0"/>
            <a:ext cx="3941379" cy="5143500"/>
          </a:xfrm>
          <a:prstGeom prst="rect">
            <a:avLst/>
          </a:prstGeom>
        </p:spPr>
      </p:pic>
      <p:sp>
        <p:nvSpPr>
          <p:cNvPr id="4" name="3 CuadroTexto"/>
          <p:cNvSpPr txBox="1"/>
          <p:nvPr/>
        </p:nvSpPr>
        <p:spPr>
          <a:xfrm>
            <a:off x="107504" y="1419622"/>
            <a:ext cx="4968552" cy="3970318"/>
          </a:xfrm>
          <a:prstGeom prst="rect">
            <a:avLst/>
          </a:prstGeom>
          <a:noFill/>
        </p:spPr>
        <p:txBody>
          <a:bodyPr wrap="square" rtlCol="0">
            <a:spAutoFit/>
          </a:bodyPr>
          <a:lstStyle/>
          <a:p>
            <a:r>
              <a:rPr lang="es-ES" sz="1400" dirty="0"/>
              <a:t>Este manuscrito contiene la historia del ducado de Hainaut (en alemán </a:t>
            </a:r>
            <a:r>
              <a:rPr lang="es-ES" sz="1400" dirty="0" err="1"/>
              <a:t>Hennegau</a:t>
            </a:r>
            <a:r>
              <a:rPr lang="es-ES" sz="1400" dirty="0"/>
              <a:t>). Hainaut es una provincia de Valonia, una de las tres regiones de la actual Bélgica. Sus numerosas miniaturas, cenefas e iniciales decoradas fueron producidas en el taller de Rogier van der Weyden</a:t>
            </a:r>
            <a:r>
              <a:rPr lang="es-ES" sz="1400" dirty="0" smtClean="0"/>
              <a:t>.</a:t>
            </a:r>
          </a:p>
          <a:p>
            <a:r>
              <a:rPr lang="es-ES" sz="1400" dirty="0" smtClean="0"/>
              <a:t>El </a:t>
            </a:r>
            <a:r>
              <a:rPr lang="es-ES" sz="1400" dirty="0"/>
              <a:t>gran período de la iluminación flamenca comenzó alrededor de 1445, bajo el patrocinio del duque Felipe el Bueno. Hasta ese momento, Felipe había mostrado poco interés en encargar manuscritos. Había heredado unos 250 libros de sus antepasados ​​y adquirió solo unos pocos más durante los primeros 25 años de su reinado. Sin embargo, ahora comenzó a ordenar manuscritos a gran escala. Textos históricos y políticos, leyendas de santos, tratados religiosos, tratados eruditos y otras obras fueron los textos de estos libros a menudo magníficamente encuadernados e iluminados. A la muerte de Philip, su biblioteca ascendía a unos 1.000 volúmenes, la mitad de ellos ilustrados, un número que la convirtió en la más grande de Europa</a:t>
            </a:r>
            <a:r>
              <a:rPr lang="es-ES" sz="1400" dirty="0" smtClean="0"/>
              <a:t>.</a:t>
            </a:r>
          </a:p>
          <a:p>
            <a:endParaRPr lang="es-ES" sz="1400" dirty="0" smtClean="0"/>
          </a:p>
        </p:txBody>
      </p:sp>
    </p:spTree>
    <p:extLst>
      <p:ext uri="{BB962C8B-B14F-4D97-AF65-F5344CB8AC3E}">
        <p14:creationId xmlns:p14="http://schemas.microsoft.com/office/powerpoint/2010/main" val="16475430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5328592" cy="1285652"/>
          </a:xfrm>
        </p:spPr>
        <p:txBody>
          <a:bodyPr anchor="t">
            <a:noAutofit/>
          </a:bodyPr>
          <a:lstStyle/>
          <a:p>
            <a:pPr algn="l"/>
            <a:r>
              <a:rPr lang="fr-FR" sz="2400" dirty="0"/>
              <a:t>1448. Rogier van der </a:t>
            </a:r>
            <a:r>
              <a:rPr lang="fr-FR" sz="2400" dirty="0" err="1"/>
              <a:t>Weyden</a:t>
            </a:r>
            <a:r>
              <a:rPr lang="fr-FR" sz="2400" dirty="0"/>
              <a:t>. </a:t>
            </a:r>
            <a:r>
              <a:rPr lang="fr-FR" sz="2400" dirty="0" err="1"/>
              <a:t>Crónicas</a:t>
            </a:r>
            <a:r>
              <a:rPr lang="fr-FR" sz="2400" dirty="0"/>
              <a:t> de Hainaut 2. Bibliothèque Royale de Belgique, </a:t>
            </a:r>
            <a:r>
              <a:rPr lang="fr-FR" sz="2400" dirty="0" smtClean="0"/>
              <a:t>Brussels.</a:t>
            </a:r>
            <a:br>
              <a:rPr lang="fr-FR" sz="2400" dirty="0" smtClean="0"/>
            </a:b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1978" y="0"/>
            <a:ext cx="3332022" cy="5144642"/>
          </a:xfrm>
          <a:prstGeom prst="rect">
            <a:avLst/>
          </a:prstGeom>
        </p:spPr>
      </p:pic>
      <p:sp>
        <p:nvSpPr>
          <p:cNvPr id="4" name="3 CuadroTexto"/>
          <p:cNvSpPr txBox="1"/>
          <p:nvPr/>
        </p:nvSpPr>
        <p:spPr>
          <a:xfrm>
            <a:off x="251520" y="1419622"/>
            <a:ext cx="5472608" cy="3785652"/>
          </a:xfrm>
          <a:prstGeom prst="rect">
            <a:avLst/>
          </a:prstGeom>
          <a:noFill/>
        </p:spPr>
        <p:txBody>
          <a:bodyPr wrap="square" rtlCol="0">
            <a:spAutoFit/>
          </a:bodyPr>
          <a:lstStyle/>
          <a:p>
            <a:r>
              <a:rPr lang="es-ES" sz="1600" dirty="0" smtClean="0"/>
              <a:t>Los </a:t>
            </a:r>
            <a:r>
              <a:rPr lang="es-ES" sz="1600" dirty="0"/>
              <a:t>más importantes de estos manuscritos se relacionaron desde el principio con ideas y afirmaciones políticas específicas. La Crónica de </a:t>
            </a:r>
            <a:r>
              <a:rPr lang="es-ES" sz="1600" dirty="0" err="1"/>
              <a:t>Hainault</a:t>
            </a:r>
            <a:r>
              <a:rPr lang="es-ES" sz="1600" dirty="0"/>
              <a:t> en tres volúmenes, encargada por el duque a principios de este período, da cuenta de la historia de </a:t>
            </a:r>
            <a:r>
              <a:rPr lang="es-ES" sz="1600" dirty="0" err="1"/>
              <a:t>Hainault</a:t>
            </a:r>
            <a:r>
              <a:rPr lang="es-ES" sz="1600" dirty="0"/>
              <a:t>, una región que acababa de adquirir. </a:t>
            </a:r>
            <a:endParaRPr lang="es-ES" sz="1600" dirty="0" smtClean="0"/>
          </a:p>
          <a:p>
            <a:r>
              <a:rPr lang="es-ES" sz="1600" dirty="0" smtClean="0"/>
              <a:t>Traza </a:t>
            </a:r>
            <a:r>
              <a:rPr lang="es-ES" sz="1600" dirty="0"/>
              <a:t>el árbol genealógico del gobernante legítimo desde los troyanos hasta los antepasados ​​inmediatos de Felipe</a:t>
            </a:r>
            <a:r>
              <a:rPr lang="es-ES" sz="1600" dirty="0" smtClean="0"/>
              <a:t>.</a:t>
            </a:r>
          </a:p>
          <a:p>
            <a:r>
              <a:rPr lang="es-ES" sz="1600" dirty="0" smtClean="0"/>
              <a:t>En </a:t>
            </a:r>
            <a:r>
              <a:rPr lang="es-ES" sz="1600" dirty="0"/>
              <a:t>la página de la diosa Diana, que se muestra aquí, el culto en la antigüedad clásica de la diosa de la caza, Diana, identificable por su arco y el ciervo, está representado en un estilo holandés muy contemporáneo. </a:t>
            </a:r>
            <a:endParaRPr lang="es-ES" sz="1600" dirty="0" smtClean="0"/>
          </a:p>
          <a:p>
            <a:r>
              <a:rPr lang="es-ES" sz="1600" dirty="0" smtClean="0"/>
              <a:t>El </a:t>
            </a:r>
            <a:r>
              <a:rPr lang="es-ES" sz="1600" dirty="0"/>
              <a:t>hecho de que la escena se desarrolle mucho antes lo indican solo algunos detalles exóticos como la diadema del sacerdote arrodillado y el templo mismo, una curiosa mezcla de formas románicas y góticas.</a:t>
            </a:r>
          </a:p>
        </p:txBody>
      </p:sp>
    </p:spTree>
    <p:extLst>
      <p:ext uri="{BB962C8B-B14F-4D97-AF65-F5344CB8AC3E}">
        <p14:creationId xmlns:p14="http://schemas.microsoft.com/office/powerpoint/2010/main" val="1647543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392488" cy="4598019"/>
          </a:xfrm>
        </p:spPr>
        <p:txBody>
          <a:bodyPr anchor="t">
            <a:normAutofit/>
          </a:bodyPr>
          <a:lstStyle/>
          <a:p>
            <a:pPr algn="l"/>
            <a:r>
              <a:rPr lang="es-ES" sz="2400" dirty="0"/>
              <a:t>1450. Rogier van der Weyden. Entierro de Cristo. </a:t>
            </a:r>
            <a:r>
              <a:rPr lang="es-ES" sz="2400" dirty="0" err="1"/>
              <a:t>Galleria</a:t>
            </a:r>
            <a:r>
              <a:rPr lang="es-ES" sz="2400" dirty="0"/>
              <a:t> </a:t>
            </a:r>
            <a:r>
              <a:rPr lang="es-ES" sz="2400" dirty="0" err="1"/>
              <a:t>degli</a:t>
            </a:r>
            <a:r>
              <a:rPr lang="es-ES" sz="2400" dirty="0"/>
              <a:t> </a:t>
            </a:r>
            <a:r>
              <a:rPr lang="es-ES" sz="2400" dirty="0" err="1"/>
              <a:t>Uffizi</a:t>
            </a:r>
            <a:r>
              <a:rPr lang="es-ES" sz="2400" dirty="0"/>
              <a:t>, Florencia.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9781" y="0"/>
            <a:ext cx="4385075" cy="5143500"/>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328592" cy="4598019"/>
          </a:xfrm>
        </p:spPr>
        <p:txBody>
          <a:bodyPr anchor="t">
            <a:normAutofit/>
          </a:bodyPr>
          <a:lstStyle/>
          <a:p>
            <a:pPr algn="l"/>
            <a:r>
              <a:rPr lang="it-IT" sz="2400" dirty="0"/>
              <a:t>1450. Rogier van der Weyden. Pietà. Museo del Prado.</a:t>
            </a:r>
            <a:endParaRPr lang="es-ES" sz="24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7960" y="265554"/>
            <a:ext cx="3486912" cy="4876800"/>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nl-NL" sz="2400" dirty="0"/>
              <a:t>1450. Rogier van der Weyden. Retrato de un hombre. Koninklijk Museum voor Schone Kunsten, Amberes.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68464"/>
            <a:ext cx="3342152" cy="5072746"/>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96544" cy="4598019"/>
          </a:xfrm>
        </p:spPr>
        <p:txBody>
          <a:bodyPr anchor="t">
            <a:normAutofit/>
          </a:bodyPr>
          <a:lstStyle/>
          <a:p>
            <a:pPr algn="l"/>
            <a:r>
              <a:rPr lang="es-ES" sz="2400" dirty="0"/>
              <a:t>1450. Rogier van der Weyden. San Ivo. </a:t>
            </a:r>
            <a:r>
              <a:rPr lang="es-ES" sz="2400" dirty="0" err="1"/>
              <a:t>National</a:t>
            </a:r>
            <a:r>
              <a:rPr lang="es-ES" sz="2400" dirty="0"/>
              <a:t> </a:t>
            </a:r>
            <a:r>
              <a:rPr lang="es-ES" sz="2400" dirty="0" err="1"/>
              <a:t>Gallery</a:t>
            </a:r>
            <a:r>
              <a:rPr lang="es-ES" sz="2400" dirty="0"/>
              <a:t>,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46904"/>
            <a:ext cx="3923928" cy="5096596"/>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nl-NL" sz="2400" dirty="0"/>
              <a:t>1450. Rogier van der Weyden. San Jerónimo. Institute of Arts, Dretroit.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2896" y="0"/>
            <a:ext cx="4271104" cy="5143500"/>
          </a:xfrm>
          <a:prstGeom prst="rect">
            <a:avLst/>
          </a:prstGeom>
        </p:spPr>
      </p:pic>
    </p:spTree>
    <p:extLst>
      <p:ext uri="{BB962C8B-B14F-4D97-AF65-F5344CB8AC3E}">
        <p14:creationId xmlns:p14="http://schemas.microsoft.com/office/powerpoint/2010/main" val="16475430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568952" cy="2293764"/>
          </a:xfrm>
        </p:spPr>
        <p:txBody>
          <a:bodyPr anchor="t">
            <a:normAutofit/>
          </a:bodyPr>
          <a:lstStyle/>
          <a:p>
            <a:pPr algn="l"/>
            <a:r>
              <a:rPr lang="es-ES" sz="2400" dirty="0"/>
              <a:t>1450. Rogier van der Weyden. </a:t>
            </a:r>
            <a:r>
              <a:rPr lang="es-ES" sz="2400" dirty="0" err="1"/>
              <a:t>Triptico</a:t>
            </a:r>
            <a:r>
              <a:rPr lang="es-ES" sz="2400" dirty="0"/>
              <a:t> </a:t>
            </a:r>
            <a:r>
              <a:rPr lang="es-ES" sz="2400" dirty="0" err="1"/>
              <a:t>Braque</a:t>
            </a:r>
            <a:r>
              <a:rPr lang="es-ES" sz="2400" dirty="0"/>
              <a:t>. Museo del Louvre.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18" y="2499742"/>
            <a:ext cx="9101382" cy="2643758"/>
          </a:xfrm>
          <a:prstGeom prst="rect">
            <a:avLst/>
          </a:prstGeom>
        </p:spPr>
      </p:pic>
    </p:spTree>
    <p:extLst>
      <p:ext uri="{BB962C8B-B14F-4D97-AF65-F5344CB8AC3E}">
        <p14:creationId xmlns:p14="http://schemas.microsoft.com/office/powerpoint/2010/main" val="19072985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05978"/>
            <a:ext cx="1502526" cy="4598019"/>
          </a:xfrm>
        </p:spPr>
        <p:txBody>
          <a:bodyPr anchor="t">
            <a:normAutofit/>
          </a:bodyPr>
          <a:lstStyle/>
          <a:p>
            <a:pPr algn="l"/>
            <a:r>
              <a:rPr lang="es-ES" sz="2400" dirty="0"/>
              <a:t>1450. Rogier van der Weyden. </a:t>
            </a:r>
            <a:r>
              <a:rPr lang="es-ES" sz="2400" dirty="0" err="1"/>
              <a:t>Triptico</a:t>
            </a:r>
            <a:r>
              <a:rPr lang="es-ES" sz="2400" dirty="0"/>
              <a:t> </a:t>
            </a:r>
            <a:r>
              <a:rPr lang="es-ES" sz="2400" dirty="0" err="1"/>
              <a:t>Braque</a:t>
            </a:r>
            <a:r>
              <a:rPr lang="es-ES" sz="2400" dirty="0"/>
              <a:t> (cerrado). Museo del Louvre.</a:t>
            </a:r>
            <a:endParaRPr lang="es-ES" sz="2400"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526" y="0"/>
            <a:ext cx="7630050" cy="5122930"/>
          </a:xfrm>
          <a:prstGeom prst="rect">
            <a:avLst/>
          </a:prstGeom>
        </p:spPr>
      </p:pic>
    </p:spTree>
    <p:extLst>
      <p:ext uri="{BB962C8B-B14F-4D97-AF65-F5344CB8AC3E}">
        <p14:creationId xmlns:p14="http://schemas.microsoft.com/office/powerpoint/2010/main" val="301921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5486"/>
            <a:ext cx="8229600" cy="4752528"/>
          </a:xfrm>
        </p:spPr>
        <p:txBody>
          <a:bodyPr>
            <a:normAutofit fontScale="62500" lnSpcReduction="20000"/>
          </a:bodyPr>
          <a:lstStyle/>
          <a:p>
            <a:r>
              <a:rPr lang="es-ES" dirty="0"/>
              <a:t>Los escudos de armas en la parte posterior indican que este tríptico portátil era propiedad de </a:t>
            </a:r>
            <a:r>
              <a:rPr lang="es-ES" dirty="0" err="1"/>
              <a:t>Jehan</a:t>
            </a:r>
            <a:r>
              <a:rPr lang="es-ES" dirty="0"/>
              <a:t> </a:t>
            </a:r>
            <a:r>
              <a:rPr lang="es-ES" dirty="0" err="1"/>
              <a:t>Braque</a:t>
            </a:r>
            <a:r>
              <a:rPr lang="es-ES" dirty="0"/>
              <a:t> y su esposa Catherine de </a:t>
            </a:r>
            <a:r>
              <a:rPr lang="es-ES" dirty="0" err="1"/>
              <a:t>Brabant</a:t>
            </a:r>
            <a:r>
              <a:rPr lang="es-ES" dirty="0"/>
              <a:t>, de </a:t>
            </a:r>
            <a:r>
              <a:rPr lang="es-ES" dirty="0" err="1"/>
              <a:t>Tournai</a:t>
            </a:r>
            <a:r>
              <a:rPr lang="es-ES" dirty="0"/>
              <a:t>, quienes se casaron alrededor de 1450-51. </a:t>
            </a:r>
            <a:r>
              <a:rPr lang="es-ES" dirty="0" err="1"/>
              <a:t>Jehan</a:t>
            </a:r>
            <a:r>
              <a:rPr lang="es-ES" dirty="0"/>
              <a:t> </a:t>
            </a:r>
            <a:r>
              <a:rPr lang="es-ES" dirty="0" err="1"/>
              <a:t>Braque</a:t>
            </a:r>
            <a:r>
              <a:rPr lang="es-ES" dirty="0"/>
              <a:t> murió poco después, en 1452; su joven viuda, que no volvió a casarse hasta 1461, debió encargarle este tríptico en su memoria</a:t>
            </a:r>
            <a:r>
              <a:rPr lang="es-ES" dirty="0" smtClean="0"/>
              <a:t>.</a:t>
            </a:r>
          </a:p>
          <a:p>
            <a:r>
              <a:rPr lang="es-ES" dirty="0" smtClean="0"/>
              <a:t>El </a:t>
            </a:r>
            <a:r>
              <a:rPr lang="es-ES" dirty="0"/>
              <a:t>Tríptico de </a:t>
            </a:r>
            <a:r>
              <a:rPr lang="es-ES" dirty="0" err="1"/>
              <a:t>Braque</a:t>
            </a:r>
            <a:r>
              <a:rPr lang="es-ES" dirty="0"/>
              <a:t> se encuentra entre las obras más célebres de Rogier van der Weyden. </a:t>
            </a:r>
            <a:endParaRPr lang="es-ES" dirty="0" smtClean="0"/>
          </a:p>
          <a:p>
            <a:r>
              <a:rPr lang="es-ES" dirty="0" smtClean="0"/>
              <a:t>Es </a:t>
            </a:r>
            <a:r>
              <a:rPr lang="es-ES" dirty="0"/>
              <a:t>una obra a pequeña escala del tipo que se colocó sobre altares portátiles en los oratorios de personas adineradas. Cuando está cerrado, muestra el tema clásico de la vanidad, una calavera y una cruz. </a:t>
            </a:r>
            <a:endParaRPr lang="es-ES" dirty="0" smtClean="0"/>
          </a:p>
          <a:p>
            <a:r>
              <a:rPr lang="es-ES" dirty="0" smtClean="0"/>
              <a:t>Abierto</a:t>
            </a:r>
            <a:r>
              <a:rPr lang="es-ES" dirty="0"/>
              <a:t>, muestra imágenes de Cristo en el centro y a ambos lados: la Virgen, San Juan Evangelista, San Juan Bautista y María Magdalena. </a:t>
            </a:r>
            <a:endParaRPr lang="es-ES" dirty="0" smtClean="0"/>
          </a:p>
          <a:p>
            <a:r>
              <a:rPr lang="es-ES" dirty="0" smtClean="0"/>
              <a:t>Están </a:t>
            </a:r>
            <a:r>
              <a:rPr lang="es-ES" dirty="0"/>
              <a:t>representados contra un paisaje que está representado hasta el más mínimo detalle, con sus ríos y montañas, la hierba y las hojas dibujadas con tanta precisión que casi podrían contarse y diminutas figuras visibles a lo lejos en las calles de pueblos imaginarios, un motivo favorito de los maestros flamencos</a:t>
            </a:r>
            <a:r>
              <a:rPr lang="es-ES" dirty="0" smtClean="0"/>
              <a:t>.</a:t>
            </a:r>
          </a:p>
        </p:txBody>
      </p:sp>
    </p:spTree>
    <p:extLst>
      <p:ext uri="{BB962C8B-B14F-4D97-AF65-F5344CB8AC3E}">
        <p14:creationId xmlns:p14="http://schemas.microsoft.com/office/powerpoint/2010/main" val="25224108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95486"/>
            <a:ext cx="8435280" cy="4752528"/>
          </a:xfrm>
        </p:spPr>
        <p:txBody>
          <a:bodyPr>
            <a:normAutofit fontScale="70000" lnSpcReduction="20000"/>
          </a:bodyPr>
          <a:lstStyle/>
          <a:p>
            <a:r>
              <a:rPr lang="es-ES" dirty="0" smtClean="0"/>
              <a:t>Las </a:t>
            </a:r>
            <a:r>
              <a:rPr lang="es-ES" dirty="0"/>
              <a:t>imágenes que muestran los bustos de Cristo y la Virgen habían existido anteriormente al norte de los Alpes, pero una secuencia de varios santos mostrados de media longitud parece derivar de un tipo de retablo encontrado en Italia desde el siglo XIII en adelante. </a:t>
            </a:r>
            <a:endParaRPr lang="es-ES" dirty="0" smtClean="0"/>
          </a:p>
          <a:p>
            <a:r>
              <a:rPr lang="es-ES" dirty="0" smtClean="0"/>
              <a:t>La </a:t>
            </a:r>
            <a:r>
              <a:rPr lang="es-ES" dirty="0"/>
              <a:t>innovación es colocarlos frente a un paisaje amplio y coherente relacionado con las figuras en sí mismas, no de manera realista, sino en contexto. Representa el mundo entero gobernado por Cristo y al que descendió encarnado como hombre, como se describe al comienzo del Evangelio de San Juan: "Y el Verbo se hizo carne y habitó entre nosotros". </a:t>
            </a:r>
            <a:endParaRPr lang="es-ES" dirty="0" smtClean="0"/>
          </a:p>
          <a:p>
            <a:r>
              <a:rPr lang="es-ES" dirty="0" smtClean="0"/>
              <a:t>Si </a:t>
            </a:r>
            <a:r>
              <a:rPr lang="es-ES" dirty="0"/>
              <a:t>el exterior oscuro era un recordatorio de la inevitabilidad de la muerte, el interior amplio y radiante con sus figuras santas permitía al espectador devoto esperar la salvación</a:t>
            </a:r>
            <a:r>
              <a:rPr lang="es-ES" dirty="0" smtClean="0"/>
              <a:t>.</a:t>
            </a:r>
          </a:p>
        </p:txBody>
      </p:sp>
    </p:spTree>
    <p:extLst>
      <p:ext uri="{BB962C8B-B14F-4D97-AF65-F5344CB8AC3E}">
        <p14:creationId xmlns:p14="http://schemas.microsoft.com/office/powerpoint/2010/main" val="3760983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95486"/>
            <a:ext cx="8435280" cy="4752528"/>
          </a:xfrm>
        </p:spPr>
        <p:txBody>
          <a:bodyPr>
            <a:normAutofit fontScale="70000" lnSpcReduction="20000"/>
          </a:bodyPr>
          <a:lstStyle/>
          <a:p>
            <a:r>
              <a:rPr lang="es-ES" dirty="0" smtClean="0"/>
              <a:t>Artísticamente</a:t>
            </a:r>
            <a:r>
              <a:rPr lang="es-ES" dirty="0"/>
              <a:t>, el tríptico está muy cerca del Retablo de </a:t>
            </a:r>
            <a:r>
              <a:rPr lang="es-ES" dirty="0" err="1"/>
              <a:t>Beaune</a:t>
            </a:r>
            <a:r>
              <a:rPr lang="es-ES" dirty="0"/>
              <a:t>. La cabeza de la Virgen María, y en particular la cabeza de Cristo, son tan parecidas a sus contrapartes en la imagen del Juicio Final que deben haber sido ejecutadas a partir de la misma caricatura (diseño de tamaño completo para una pintura). </a:t>
            </a:r>
            <a:endParaRPr lang="es-ES" dirty="0" smtClean="0"/>
          </a:p>
          <a:p>
            <a:r>
              <a:rPr lang="es-ES" dirty="0" smtClean="0"/>
              <a:t>No </a:t>
            </a:r>
            <a:r>
              <a:rPr lang="es-ES" dirty="0"/>
              <a:t>es seguro que la obra sea enteramente de la mano de Rogier; el dibujo inferior revela líneas finas que no son en absoluto típicas de él, y tal vez hechas con un bolígrafo en lugar del pincel habitual de Rogier. </a:t>
            </a:r>
            <a:endParaRPr lang="es-ES" dirty="0" smtClean="0"/>
          </a:p>
          <a:p>
            <a:r>
              <a:rPr lang="es-ES" dirty="0" smtClean="0"/>
              <a:t>También </a:t>
            </a:r>
            <a:r>
              <a:rPr lang="es-ES" dirty="0"/>
              <a:t>hay algunas diferencias en la ejecución artística: el rostro de la Virgen, por ejemplo, parece céreo e inflexible alrededor de los ojos en comparación con la maravillosa, tiernamente pintada y realista María Magdalena, que se encuentra entre las mejores obras de Rogier.</a:t>
            </a:r>
          </a:p>
        </p:txBody>
      </p:sp>
    </p:spTree>
    <p:extLst>
      <p:ext uri="{BB962C8B-B14F-4D97-AF65-F5344CB8AC3E}">
        <p14:creationId xmlns:p14="http://schemas.microsoft.com/office/powerpoint/2010/main" val="4082001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1450. Rogier van der Weyden. Virgen con San Lucas. </a:t>
            </a:r>
            <a:r>
              <a:rPr lang="es-ES" sz="2400" dirty="0" err="1"/>
              <a:t>Alte</a:t>
            </a:r>
            <a:r>
              <a:rPr lang="es-ES" sz="2400" dirty="0"/>
              <a:t> </a:t>
            </a:r>
            <a:r>
              <a:rPr lang="es-ES" sz="2400" dirty="0" err="1"/>
              <a:t>Pinakothek</a:t>
            </a:r>
            <a:r>
              <a:rPr lang="es-ES" sz="2400" dirty="0"/>
              <a:t>, </a:t>
            </a:r>
            <a:r>
              <a:rPr lang="es-ES" sz="2400" dirty="0" err="1"/>
              <a:t>Munich</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576" y="0"/>
            <a:ext cx="4084704" cy="5116058"/>
          </a:xfrm>
          <a:prstGeom prst="rect">
            <a:avLst/>
          </a:prstGeom>
        </p:spPr>
      </p:pic>
    </p:spTree>
    <p:extLst>
      <p:ext uri="{BB962C8B-B14F-4D97-AF65-F5344CB8AC3E}">
        <p14:creationId xmlns:p14="http://schemas.microsoft.com/office/powerpoint/2010/main" val="19072985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040560" cy="4598019"/>
          </a:xfrm>
        </p:spPr>
        <p:txBody>
          <a:bodyPr anchor="t">
            <a:normAutofit/>
          </a:bodyPr>
          <a:lstStyle/>
          <a:p>
            <a:pPr algn="l"/>
            <a:r>
              <a:rPr lang="fr-FR" sz="2400" dirty="0"/>
              <a:t>1450s. Rogier van der </a:t>
            </a:r>
            <a:r>
              <a:rPr lang="fr-FR" sz="2400" dirty="0" err="1"/>
              <a:t>Weyden</a:t>
            </a:r>
            <a:r>
              <a:rPr lang="fr-FR" sz="2400" dirty="0"/>
              <a:t>. </a:t>
            </a:r>
            <a:r>
              <a:rPr lang="fr-FR" sz="2400" dirty="0" err="1"/>
              <a:t>Díptico</a:t>
            </a:r>
            <a:r>
              <a:rPr lang="fr-FR" sz="2400" dirty="0"/>
              <a:t> de Jean de Gros, </a:t>
            </a:r>
            <a:r>
              <a:rPr lang="fr-FR" sz="2400" dirty="0" err="1"/>
              <a:t>Virgen</a:t>
            </a:r>
            <a:r>
              <a:rPr lang="fr-FR" sz="2400" dirty="0"/>
              <a:t>. Musée des Beaux-Arts, Tournai</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56256"/>
            <a:ext cx="3707904" cy="5087244"/>
          </a:xfrm>
          <a:prstGeom prst="rect">
            <a:avLst/>
          </a:prstGeom>
        </p:spPr>
      </p:pic>
    </p:spTree>
    <p:extLst>
      <p:ext uri="{BB962C8B-B14F-4D97-AF65-F5344CB8AC3E}">
        <p14:creationId xmlns:p14="http://schemas.microsoft.com/office/powerpoint/2010/main" val="1907298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a:t>1450s. Rogier van der Weyden. Díptico de Jean de Gros. Art </a:t>
            </a:r>
            <a:r>
              <a:rPr lang="es-ES" sz="2400" dirty="0" err="1"/>
              <a:t>Institute</a:t>
            </a:r>
            <a:r>
              <a:rPr lang="es-ES" sz="2400" dirty="0"/>
              <a:t>, Chicago</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12106"/>
            <a:ext cx="3765048" cy="5155606"/>
          </a:xfrm>
          <a:prstGeom prst="rect">
            <a:avLst/>
          </a:prstGeom>
        </p:spPr>
      </p:pic>
    </p:spTree>
    <p:extLst>
      <p:ext uri="{BB962C8B-B14F-4D97-AF65-F5344CB8AC3E}">
        <p14:creationId xmlns:p14="http://schemas.microsoft.com/office/powerpoint/2010/main" val="19072985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1450s. Rogier van der Weyden. Retrato de Felipe el Bueno. </a:t>
            </a:r>
            <a:r>
              <a:rPr lang="es-ES" sz="2400" dirty="0" err="1"/>
              <a:t>Musée</a:t>
            </a:r>
            <a:r>
              <a:rPr lang="es-ES" sz="2400" dirty="0"/>
              <a:t> des </a:t>
            </a:r>
            <a:r>
              <a:rPr lang="es-ES" sz="2400" dirty="0" err="1"/>
              <a:t>Beaux-Arts</a:t>
            </a:r>
            <a:r>
              <a:rPr lang="es-ES" sz="2400" dirty="0"/>
              <a:t>, Dijon.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112" y="29490"/>
            <a:ext cx="3563888" cy="5093432"/>
          </a:xfrm>
          <a:prstGeom prst="rect">
            <a:avLst/>
          </a:prstGeom>
        </p:spPr>
      </p:pic>
    </p:spTree>
    <p:extLst>
      <p:ext uri="{BB962C8B-B14F-4D97-AF65-F5344CB8AC3E}">
        <p14:creationId xmlns:p14="http://schemas.microsoft.com/office/powerpoint/2010/main" val="19072985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a:t>1451 -1452. Rogier van der Weyden. Virgen y Cuatro santos. </a:t>
            </a:r>
            <a:r>
              <a:rPr lang="es-ES" sz="2400" dirty="0" err="1"/>
              <a:t>Städelsches</a:t>
            </a:r>
            <a:r>
              <a:rPr lang="es-ES" sz="2400" dirty="0"/>
              <a:t> </a:t>
            </a:r>
            <a:r>
              <a:rPr lang="es-ES" sz="2400" dirty="0" err="1"/>
              <a:t>Kunstinstitut</a:t>
            </a:r>
            <a:r>
              <a:rPr lang="es-ES" sz="2400" dirty="0"/>
              <a:t>, </a:t>
            </a:r>
            <a:r>
              <a:rPr lang="es-ES" sz="2400" dirty="0" smtClean="0"/>
              <a:t>Frankfurt.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0015" y="0"/>
            <a:ext cx="3813985" cy="5191506"/>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584558" y="123479"/>
            <a:ext cx="2484276" cy="1584176"/>
          </a:xfrm>
        </p:spPr>
        <p:txBody>
          <a:bodyPr anchor="t">
            <a:noAutofit/>
          </a:bodyPr>
          <a:lstStyle/>
          <a:p>
            <a:pPr algn="l"/>
            <a:r>
              <a:rPr lang="es-ES" sz="1800" dirty="0"/>
              <a:t>1451 -1452. Rogier van der Weyden. Virgen y Cuatro santos. </a:t>
            </a:r>
            <a:r>
              <a:rPr lang="es-ES" sz="1800" dirty="0" err="1"/>
              <a:t>Städelsches</a:t>
            </a:r>
            <a:r>
              <a:rPr lang="es-ES" sz="1800" dirty="0"/>
              <a:t> </a:t>
            </a:r>
            <a:r>
              <a:rPr lang="es-ES" sz="1800" dirty="0" err="1"/>
              <a:t>Kunstinstitut</a:t>
            </a:r>
            <a:r>
              <a:rPr lang="es-ES" sz="1800" dirty="0"/>
              <a:t>, </a:t>
            </a:r>
            <a:r>
              <a:rPr lang="es-ES" sz="1800" dirty="0" smtClean="0"/>
              <a:t>Frankfurt.</a:t>
            </a:r>
            <a:endParaRPr lang="es-ES" sz="1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4558" y="1707654"/>
            <a:ext cx="2559442" cy="3483852"/>
          </a:xfrm>
          <a:prstGeom prst="rect">
            <a:avLst/>
          </a:prstGeom>
        </p:spPr>
      </p:pic>
      <p:sp>
        <p:nvSpPr>
          <p:cNvPr id="4" name="3 CuadroTexto"/>
          <p:cNvSpPr txBox="1"/>
          <p:nvPr/>
        </p:nvSpPr>
        <p:spPr>
          <a:xfrm>
            <a:off x="179512" y="195486"/>
            <a:ext cx="6264696" cy="3693319"/>
          </a:xfrm>
          <a:prstGeom prst="rect">
            <a:avLst/>
          </a:prstGeom>
          <a:noFill/>
        </p:spPr>
        <p:txBody>
          <a:bodyPr wrap="square" rtlCol="0">
            <a:spAutoFit/>
          </a:bodyPr>
          <a:lstStyle/>
          <a:p>
            <a:r>
              <a:rPr lang="es-ES" dirty="0"/>
              <a:t>Esta Sacra </a:t>
            </a:r>
            <a:r>
              <a:rPr lang="es-ES" dirty="0" err="1"/>
              <a:t>Conversazione</a:t>
            </a:r>
            <a:r>
              <a:rPr lang="es-ES" dirty="0"/>
              <a:t> puede haber sido pintada en 1450, año en que Rogier visitó Roma. Los detalles iconográficos indican que probablemente fue un encargo de la familia Medici (los santos Cosme y Damián de la izquierda eran los santos patrones de los Medici, y en el escudo de armas aparece un lirio florentino modificado). La pintura se conoce como la Madonna de los </a:t>
            </a:r>
            <a:r>
              <a:rPr lang="es-ES" dirty="0" err="1"/>
              <a:t>Medici.La</a:t>
            </a:r>
            <a:r>
              <a:rPr lang="es-ES" dirty="0"/>
              <a:t> composición, en la que las figuras se agrupan en una disposición semicircular escalonada cuya suave curva se reafirma en el arco superior del marco, puede haberse inspirado en el retablo de Santa Lucía de </a:t>
            </a:r>
            <a:r>
              <a:rPr lang="es-ES" dirty="0" err="1"/>
              <a:t>Domenico</a:t>
            </a:r>
            <a:r>
              <a:rPr lang="es-ES" dirty="0"/>
              <a:t> </a:t>
            </a:r>
            <a:r>
              <a:rPr lang="es-ES" dirty="0" err="1"/>
              <a:t>Veneziano</a:t>
            </a:r>
            <a:r>
              <a:rPr lang="es-ES" dirty="0"/>
              <a:t>. Sin embargo, una comparación de las dos obras también revela las diferencias fundamentales entre la pintura flamenca y florentina a mediados del siglo XV. </a:t>
            </a:r>
          </a:p>
        </p:txBody>
      </p:sp>
    </p:spTree>
    <p:extLst>
      <p:ext uri="{BB962C8B-B14F-4D97-AF65-F5344CB8AC3E}">
        <p14:creationId xmlns:p14="http://schemas.microsoft.com/office/powerpoint/2010/main" val="42025868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584558" y="123479"/>
            <a:ext cx="2484276" cy="1584176"/>
          </a:xfrm>
        </p:spPr>
        <p:txBody>
          <a:bodyPr anchor="t">
            <a:noAutofit/>
          </a:bodyPr>
          <a:lstStyle/>
          <a:p>
            <a:pPr algn="l"/>
            <a:r>
              <a:rPr lang="es-ES" sz="1800" dirty="0"/>
              <a:t>1451 -1452. Rogier van der Weyden. Virgen y Cuatro santos. </a:t>
            </a:r>
            <a:r>
              <a:rPr lang="es-ES" sz="1800" dirty="0" err="1"/>
              <a:t>Städelsches</a:t>
            </a:r>
            <a:r>
              <a:rPr lang="es-ES" sz="1800" dirty="0"/>
              <a:t> </a:t>
            </a:r>
            <a:r>
              <a:rPr lang="es-ES" sz="1800" dirty="0" err="1"/>
              <a:t>Kunstinstitut</a:t>
            </a:r>
            <a:r>
              <a:rPr lang="es-ES" sz="1800" dirty="0"/>
              <a:t>, </a:t>
            </a:r>
            <a:r>
              <a:rPr lang="es-ES" sz="1800" dirty="0" smtClean="0"/>
              <a:t>Frankfurt.</a:t>
            </a:r>
            <a:endParaRPr lang="es-ES" sz="1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4558" y="1707654"/>
            <a:ext cx="2559442" cy="3483852"/>
          </a:xfrm>
          <a:prstGeom prst="rect">
            <a:avLst/>
          </a:prstGeom>
        </p:spPr>
      </p:pic>
      <p:sp>
        <p:nvSpPr>
          <p:cNvPr id="4" name="3 CuadroTexto"/>
          <p:cNvSpPr txBox="1"/>
          <p:nvPr/>
        </p:nvSpPr>
        <p:spPr>
          <a:xfrm>
            <a:off x="179512" y="195486"/>
            <a:ext cx="6336704" cy="4801314"/>
          </a:xfrm>
          <a:prstGeom prst="rect">
            <a:avLst/>
          </a:prstGeom>
          <a:noFill/>
        </p:spPr>
        <p:txBody>
          <a:bodyPr wrap="square" rtlCol="0">
            <a:spAutoFit/>
          </a:bodyPr>
          <a:lstStyle/>
          <a:p>
            <a:r>
              <a:rPr lang="es-ES" dirty="0" smtClean="0"/>
              <a:t>Las </a:t>
            </a:r>
            <a:r>
              <a:rPr lang="es-ES" dirty="0"/>
              <a:t>figuras de Rogier están muy juntas; en comparación con las figuras claramente separadas de </a:t>
            </a:r>
            <a:r>
              <a:rPr lang="es-ES" dirty="0" err="1"/>
              <a:t>Domenico</a:t>
            </a:r>
            <a:r>
              <a:rPr lang="es-ES" dirty="0"/>
              <a:t>, aquí Pedro y Juan parecen estar directamente conectados. Sus proporciones son alargadas (compárese, por ejemplo, los dos Johns) y se les da solidez más por los contornos de sus túnicas que por la estructura orgánica de sus </a:t>
            </a:r>
            <a:r>
              <a:rPr lang="es-ES" dirty="0" err="1"/>
              <a:t>cuerpos.En</a:t>
            </a:r>
            <a:r>
              <a:rPr lang="es-ES" dirty="0"/>
              <a:t> la precisión y textura de sus detalles, por otro lado, como se ve en las plantas y el jarrón en primer plano, la botella de vidrio en la mano de San Cosme y el suntuoso damasco dentro del baldaquino en forma de tienda, Rogier presentó a sus contemporáneos florentinos. a lo que debe haber sido una experiencia de pintura completamente nueva</a:t>
            </a:r>
            <a:r>
              <a:rPr lang="es-ES" dirty="0" smtClean="0"/>
              <a:t>.</a:t>
            </a:r>
          </a:p>
          <a:p>
            <a:r>
              <a:rPr lang="es-ES" dirty="0" smtClean="0"/>
              <a:t>Los </a:t>
            </a:r>
            <a:r>
              <a:rPr lang="es-ES" dirty="0"/>
              <a:t>clientes italianos valoraban la pintura del artista holandés, tan diferente de los ideales del arte renacentista, por su delicadeza y por la capacidad del artista para capturar la naturaleza material de los objetos de manera realista en óleos (particularmente al pintar reflejos y luces brillantes). También admiraron su convincente descripción de los estados de ánimo y las emociones humanas.</a:t>
            </a:r>
          </a:p>
        </p:txBody>
      </p:sp>
    </p:spTree>
    <p:extLst>
      <p:ext uri="{BB962C8B-B14F-4D97-AF65-F5344CB8AC3E}">
        <p14:creationId xmlns:p14="http://schemas.microsoft.com/office/powerpoint/2010/main" val="277527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1452 - 1470. Rogier van der Weyden. Díptico Jeanne de Francia. </a:t>
            </a:r>
            <a:r>
              <a:rPr lang="es-ES" sz="2400" dirty="0" err="1"/>
              <a:t>Musée</a:t>
            </a:r>
            <a:r>
              <a:rPr lang="es-ES" sz="2400" dirty="0"/>
              <a:t> </a:t>
            </a:r>
            <a:r>
              <a:rPr lang="es-ES" sz="2400" dirty="0" err="1"/>
              <a:t>Condé</a:t>
            </a:r>
            <a:r>
              <a:rPr lang="es-ES" sz="2400" dirty="0"/>
              <a:t>, Chantilly.</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129" y="0"/>
            <a:ext cx="6975872" cy="51435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040560" cy="4598019"/>
          </a:xfrm>
        </p:spPr>
        <p:txBody>
          <a:bodyPr anchor="t">
            <a:normAutofit/>
          </a:bodyPr>
          <a:lstStyle/>
          <a:p>
            <a:pPr algn="l"/>
            <a:r>
              <a:rPr lang="es-ES" sz="2400" dirty="0"/>
              <a:t>1454. Rogier van der Weyden. Virgen. Museum of Fine </a:t>
            </a:r>
            <a:r>
              <a:rPr lang="es-ES" sz="2400" dirty="0" err="1"/>
              <a:t>Arts</a:t>
            </a:r>
            <a:r>
              <a:rPr lang="es-ES" sz="2400" dirty="0"/>
              <a:t>, Houston.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26070"/>
            <a:ext cx="3635896" cy="5183288"/>
          </a:xfrm>
          <a:prstGeom prst="rect">
            <a:avLst/>
          </a:prstGeom>
        </p:spPr>
      </p:pic>
    </p:spTree>
    <p:extLst>
      <p:ext uri="{BB962C8B-B14F-4D97-AF65-F5344CB8AC3E}">
        <p14:creationId xmlns:p14="http://schemas.microsoft.com/office/powerpoint/2010/main" val="33200445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8568952" cy="4598019"/>
          </a:xfrm>
        </p:spPr>
        <p:txBody>
          <a:bodyPr anchor="t">
            <a:normAutofit/>
          </a:bodyPr>
          <a:lstStyle/>
          <a:p>
            <a:pPr algn="l"/>
            <a:r>
              <a:rPr lang="es-ES" sz="2400" dirty="0"/>
              <a:t>1455 - 1460. Rogier van der Weyden. Retablo de San Juan.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041633"/>
            <a:ext cx="7992888" cy="4101866"/>
          </a:xfrm>
          <a:prstGeom prst="rect">
            <a:avLst/>
          </a:prstGeom>
        </p:spPr>
      </p:pic>
    </p:spTree>
    <p:extLst>
      <p:ext uri="{BB962C8B-B14F-4D97-AF65-F5344CB8AC3E}">
        <p14:creationId xmlns:p14="http://schemas.microsoft.com/office/powerpoint/2010/main" val="3320044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rmAutofit/>
          </a:bodyPr>
          <a:lstStyle/>
          <a:p>
            <a:pPr algn="l"/>
            <a:r>
              <a:rPr lang="es-ES" sz="2400" dirty="0"/>
              <a:t>1455 - 1460. Rogier van der Weyden. Retrato de un hombre. Museo Thyssen-Bornemisza, Madrid.</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112" y="76564"/>
            <a:ext cx="3543312" cy="5066936"/>
          </a:xfrm>
          <a:prstGeom prst="rect">
            <a:avLst/>
          </a:prstGeom>
        </p:spPr>
      </p:pic>
    </p:spTree>
    <p:extLst>
      <p:ext uri="{BB962C8B-B14F-4D97-AF65-F5344CB8AC3E}">
        <p14:creationId xmlns:p14="http://schemas.microsoft.com/office/powerpoint/2010/main" val="33200445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8784976" cy="4598019"/>
          </a:xfrm>
        </p:spPr>
        <p:txBody>
          <a:bodyPr anchor="t">
            <a:normAutofit/>
          </a:bodyPr>
          <a:lstStyle/>
          <a:p>
            <a:r>
              <a:rPr lang="es-ES" sz="2000" dirty="0"/>
              <a:t>1455. Rogier van der Weyden. Retablo Santa Columba. </a:t>
            </a:r>
            <a:r>
              <a:rPr lang="es-ES" sz="2000" dirty="0" err="1"/>
              <a:t>Alte</a:t>
            </a:r>
            <a:r>
              <a:rPr lang="es-ES" sz="2000" dirty="0"/>
              <a:t> </a:t>
            </a:r>
            <a:r>
              <a:rPr lang="es-ES" sz="2000" dirty="0" err="1"/>
              <a:t>Pinakothek</a:t>
            </a:r>
            <a:r>
              <a:rPr lang="es-ES" sz="2000" dirty="0"/>
              <a:t>, </a:t>
            </a:r>
            <a:r>
              <a:rPr lang="es-ES" sz="2000" dirty="0" err="1"/>
              <a:t>Munich</a:t>
            </a:r>
            <a:r>
              <a:rPr lang="es-ES" sz="2000" dirty="0" smtClean="0"/>
              <a:t>. Anunciación, Adoración de los Magos. Presentación en el Templo.</a:t>
            </a:r>
            <a:endParaRPr lang="es-ES" sz="2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549" y="1131590"/>
            <a:ext cx="8939451" cy="4007340"/>
          </a:xfrm>
          <a:prstGeom prst="rect">
            <a:avLst/>
          </a:prstGeom>
        </p:spPr>
      </p:pic>
    </p:spTree>
    <p:extLst>
      <p:ext uri="{BB962C8B-B14F-4D97-AF65-F5344CB8AC3E}">
        <p14:creationId xmlns:p14="http://schemas.microsoft.com/office/powerpoint/2010/main" val="33200445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1455. Rogier van der Weyden. Retrato de una mujer. </a:t>
            </a:r>
            <a:r>
              <a:rPr lang="es-ES" sz="2400" dirty="0" err="1"/>
              <a:t>National</a:t>
            </a:r>
            <a:r>
              <a:rPr lang="es-ES" sz="2400" dirty="0"/>
              <a:t> </a:t>
            </a:r>
            <a:r>
              <a:rPr lang="es-ES" sz="2400" dirty="0" err="1"/>
              <a:t>Galleryof</a:t>
            </a:r>
            <a:r>
              <a:rPr lang="es-ES" sz="2400" dirty="0"/>
              <a:t> Art, Washington.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54689"/>
            <a:ext cx="3665584" cy="5093377"/>
          </a:xfrm>
          <a:prstGeom prst="rect">
            <a:avLst/>
          </a:prstGeom>
        </p:spPr>
      </p:pic>
    </p:spTree>
    <p:extLst>
      <p:ext uri="{BB962C8B-B14F-4D97-AF65-F5344CB8AC3E}">
        <p14:creationId xmlns:p14="http://schemas.microsoft.com/office/powerpoint/2010/main" val="33200445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1460 - 1464. Rogier van der Weyden. Deposición. </a:t>
            </a:r>
            <a:r>
              <a:rPr lang="es-ES" sz="2400" dirty="0" err="1"/>
              <a:t>Mauritshuis</a:t>
            </a:r>
            <a:r>
              <a:rPr lang="es-ES" sz="2400" dirty="0"/>
              <a:t>, La Haya.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171194"/>
            <a:ext cx="4572000" cy="2801112"/>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232248" cy="4598019"/>
          </a:xfrm>
        </p:spPr>
        <p:txBody>
          <a:bodyPr anchor="t">
            <a:normAutofit/>
          </a:bodyPr>
          <a:lstStyle/>
          <a:p>
            <a:pPr algn="l"/>
            <a:r>
              <a:rPr lang="de-DE" sz="2400" dirty="0"/>
              <a:t>1460 - 1466. Rogier van der Weyden. Retablo. Church, Ambierle.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5872" y="0"/>
            <a:ext cx="6393264" cy="514350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74486" y="205979"/>
            <a:ext cx="3390002" cy="1429668"/>
          </a:xfrm>
        </p:spPr>
        <p:txBody>
          <a:bodyPr anchor="t">
            <a:normAutofit/>
          </a:bodyPr>
          <a:lstStyle/>
          <a:p>
            <a:pPr algn="l"/>
            <a:r>
              <a:rPr lang="de-DE" sz="2400" dirty="0"/>
              <a:t>1460 - 1466. Rogier van der Weyden. Retablo. Church, Ambierle.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4486" y="2283718"/>
            <a:ext cx="3554650" cy="2859782"/>
          </a:xfrm>
          <a:prstGeom prst="rect">
            <a:avLst/>
          </a:prstGeom>
        </p:spPr>
      </p:pic>
      <p:sp>
        <p:nvSpPr>
          <p:cNvPr id="4" name="3 CuadroTexto"/>
          <p:cNvSpPr txBox="1"/>
          <p:nvPr/>
        </p:nvSpPr>
        <p:spPr>
          <a:xfrm>
            <a:off x="179512" y="83115"/>
            <a:ext cx="5256584" cy="5047536"/>
          </a:xfrm>
          <a:prstGeom prst="rect">
            <a:avLst/>
          </a:prstGeom>
          <a:noFill/>
        </p:spPr>
        <p:txBody>
          <a:bodyPr wrap="square" rtlCol="0">
            <a:spAutoFit/>
          </a:bodyPr>
          <a:lstStyle/>
          <a:p>
            <a:r>
              <a:rPr lang="es-ES" sz="1400" dirty="0"/>
              <a:t>Cuando Rogier murió en Bruselas el 18 de junio de 1464, era el pintor más conocido y buscado de los Países Bajos, un ejemplo para la mayoría de los artistas del norte de los Alpes. </a:t>
            </a:r>
            <a:endParaRPr lang="es-ES" sz="1400" dirty="0" smtClean="0"/>
          </a:p>
          <a:p>
            <a:r>
              <a:rPr lang="es-ES" sz="1400" dirty="0" smtClean="0"/>
              <a:t>Dejó </a:t>
            </a:r>
            <a:r>
              <a:rPr lang="es-ES" sz="1400" dirty="0"/>
              <a:t>detrás de él no solo un taller obviamente grande con asistentes extremadamente bien capacitados, sino también una demanda continua de su trabajo. </a:t>
            </a:r>
            <a:endParaRPr lang="es-ES" sz="1400" dirty="0" smtClean="0"/>
          </a:p>
          <a:p>
            <a:r>
              <a:rPr lang="es-ES" sz="1400" dirty="0" smtClean="0"/>
              <a:t>Es </a:t>
            </a:r>
            <a:r>
              <a:rPr lang="es-ES" sz="1400" dirty="0"/>
              <a:t>muy probable que su hijo </a:t>
            </a:r>
            <a:r>
              <a:rPr lang="es-ES" sz="1400" dirty="0" err="1"/>
              <a:t>Pieter</a:t>
            </a:r>
            <a:r>
              <a:rPr lang="es-ES" sz="1400" dirty="0"/>
              <a:t> se hiciera cargo del estudio; habrá cumplido las comisiones en las que se había embarcado, aceptando también nuevos pedidos. </a:t>
            </a:r>
            <a:endParaRPr lang="es-ES" sz="1400" dirty="0" smtClean="0"/>
          </a:p>
          <a:p>
            <a:r>
              <a:rPr lang="es-ES" sz="1400" dirty="0" smtClean="0"/>
              <a:t>Una </a:t>
            </a:r>
            <a:r>
              <a:rPr lang="es-ES" sz="1400" dirty="0"/>
              <a:t>de estas obras, posiblemente encargada en vida de Rogier, consistió en las pinturas de alas para un altar en </a:t>
            </a:r>
            <a:r>
              <a:rPr lang="es-ES" sz="1400" dirty="0" err="1"/>
              <a:t>Ambierle</a:t>
            </a:r>
            <a:r>
              <a:rPr lang="es-ES" sz="1400" dirty="0"/>
              <a:t> en Francia, terminadas en 1466. Se ha demostrado que el santuario central tallado de este altar proviene de Bruselas. Los distinguidos mecenas de Bruselas que lo encargaron obviamente se dirigieron al famoso taller del pintor de la ciudad, donde se produjeron grandes e impresionantes pinturas similares en tipología a las de Rogier, aunque ciertamente ya no por el propio maestro</a:t>
            </a:r>
            <a:r>
              <a:rPr lang="es-ES" sz="1400" dirty="0" smtClean="0"/>
              <a:t>.</a:t>
            </a:r>
          </a:p>
          <a:p>
            <a:r>
              <a:rPr lang="es-ES" sz="1400" dirty="0" smtClean="0"/>
              <a:t>El </a:t>
            </a:r>
            <a:r>
              <a:rPr lang="es-ES" sz="1400" dirty="0"/>
              <a:t>altar fue donado por Michel de </a:t>
            </a:r>
            <a:r>
              <a:rPr lang="es-ES" sz="1400" dirty="0" err="1"/>
              <a:t>Chaugy</a:t>
            </a:r>
            <a:r>
              <a:rPr lang="es-ES" sz="1400" dirty="0"/>
              <a:t>, consejero de Felipe el Bueno. El santuario del retablo muestra escenas talladas de la Pasión; la familia del donante, con sus santos patronos, ocupa las alas. Las figuras de piedra de los santos están representadas en nichos en el exterior. En su construcción, esta obra refleja el exterior del retablo de </a:t>
            </a:r>
            <a:r>
              <a:rPr lang="es-ES" sz="1400" dirty="0" err="1"/>
              <a:t>Beaune</a:t>
            </a:r>
            <a:r>
              <a:rPr lang="es-ES" sz="1400" dirty="0"/>
              <a:t>.</a:t>
            </a:r>
          </a:p>
        </p:txBody>
      </p:sp>
    </p:spTree>
    <p:extLst>
      <p:ext uri="{BB962C8B-B14F-4D97-AF65-F5344CB8AC3E}">
        <p14:creationId xmlns:p14="http://schemas.microsoft.com/office/powerpoint/2010/main" val="4498263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640960" cy="781596"/>
          </a:xfrm>
        </p:spPr>
        <p:txBody>
          <a:bodyPr anchor="t">
            <a:normAutofit fontScale="90000"/>
          </a:bodyPr>
          <a:lstStyle/>
          <a:p>
            <a:pPr algn="l"/>
            <a:r>
              <a:rPr lang="es-ES" sz="2400" dirty="0"/>
              <a:t>1460 - 1480. Rogier van der Weyden. Lamentación sobre Cristo. </a:t>
            </a:r>
            <a:r>
              <a:rPr lang="es-ES" sz="2400" dirty="0" err="1"/>
              <a:t>Koninklijk</a:t>
            </a:r>
            <a:r>
              <a:rPr lang="es-ES" sz="2400" dirty="0"/>
              <a:t> </a:t>
            </a:r>
            <a:r>
              <a:rPr lang="es-ES" sz="2400" dirty="0" err="1"/>
              <a:t>Kabinet</a:t>
            </a:r>
            <a:r>
              <a:rPr lang="es-ES" sz="2400" dirty="0"/>
              <a:t> van </a:t>
            </a:r>
            <a:r>
              <a:rPr lang="es-ES" sz="2400" dirty="0" err="1"/>
              <a:t>Schilderijen</a:t>
            </a:r>
            <a:r>
              <a:rPr lang="es-ES" sz="2400" dirty="0"/>
              <a:t>, La Haya.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1011580"/>
            <a:ext cx="6808063" cy="4155926"/>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es-ES" sz="2400" dirty="0"/>
              <a:t>1460. Rogier van der Weyden. Cabeza de una Virgen. Museo del Louvre.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1921" y="0"/>
            <a:ext cx="4285231" cy="5160642"/>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760640" cy="4598019"/>
          </a:xfrm>
        </p:spPr>
        <p:txBody>
          <a:bodyPr anchor="t">
            <a:normAutofit/>
          </a:bodyPr>
          <a:lstStyle/>
          <a:p>
            <a:pPr algn="l"/>
            <a:r>
              <a:rPr lang="es-ES" sz="2400" dirty="0"/>
              <a:t>1460. Rogier van der Weyden. Cristo en la Cruz. Monasterio de El Escorial.</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30062"/>
            <a:ext cx="3059832" cy="5173562"/>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1460. Rogier van der Weyden. Descendimiento. Museo del Louvre.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2770" y="339502"/>
            <a:ext cx="6879526" cy="4515966"/>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616624" cy="4598019"/>
          </a:xfrm>
        </p:spPr>
        <p:txBody>
          <a:bodyPr anchor="t">
            <a:normAutofit/>
          </a:bodyPr>
          <a:lstStyle/>
          <a:p>
            <a:pPr algn="l"/>
            <a:r>
              <a:rPr lang="es-ES" sz="2400" dirty="0"/>
              <a:t>1460. Rogier van der Weyden. Díptico </a:t>
            </a:r>
            <a:r>
              <a:rPr lang="es-ES" sz="2400" dirty="0" err="1"/>
              <a:t>Philippe</a:t>
            </a:r>
            <a:r>
              <a:rPr lang="es-ES" sz="2400" dirty="0"/>
              <a:t> de </a:t>
            </a:r>
            <a:r>
              <a:rPr lang="es-ES" sz="2400" dirty="0" err="1"/>
              <a:t>Croy</a:t>
            </a:r>
            <a:r>
              <a:rPr lang="es-ES" sz="2400" dirty="0"/>
              <a:t>, Virgen. Henry E. Huntington Library, San Marino</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48727"/>
            <a:ext cx="3203848" cy="5102771"/>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544616" cy="4598019"/>
          </a:xfrm>
        </p:spPr>
        <p:txBody>
          <a:bodyPr anchor="t">
            <a:normAutofit/>
          </a:bodyPr>
          <a:lstStyle/>
          <a:p>
            <a:pPr algn="l"/>
            <a:r>
              <a:rPr lang="es-ES" sz="2400" dirty="0"/>
              <a:t>1460. Rogier van der Weyden. Díptico </a:t>
            </a:r>
            <a:r>
              <a:rPr lang="es-ES" sz="2400" dirty="0" err="1"/>
              <a:t>Philippe</a:t>
            </a:r>
            <a:r>
              <a:rPr lang="es-ES" sz="2400" dirty="0"/>
              <a:t> de </a:t>
            </a:r>
            <a:r>
              <a:rPr lang="es-ES" sz="2400" dirty="0" err="1"/>
              <a:t>Croy</a:t>
            </a:r>
            <a:r>
              <a:rPr lang="es-ES" sz="2400" dirty="0"/>
              <a:t>. </a:t>
            </a:r>
            <a:r>
              <a:rPr lang="es-ES" sz="2400" dirty="0" err="1"/>
              <a:t>Koninklijk</a:t>
            </a:r>
            <a:r>
              <a:rPr lang="es-ES" sz="2400" dirty="0"/>
              <a:t> Museum </a:t>
            </a:r>
            <a:r>
              <a:rPr lang="es-ES" sz="2400" dirty="0" err="1"/>
              <a:t>voor</a:t>
            </a:r>
            <a:r>
              <a:rPr lang="es-ES" sz="2400" dirty="0"/>
              <a:t> </a:t>
            </a:r>
            <a:r>
              <a:rPr lang="es-ES" sz="2400" dirty="0" err="1"/>
              <a:t>Schone</a:t>
            </a:r>
            <a:r>
              <a:rPr lang="es-ES" sz="2400" dirty="0"/>
              <a:t> </a:t>
            </a:r>
            <a:r>
              <a:rPr lang="es-ES" sz="2400" dirty="0" err="1"/>
              <a:t>Kunsten</a:t>
            </a:r>
            <a:r>
              <a:rPr lang="es-ES" sz="2400" dirty="0"/>
              <a:t>, Amberes.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68107"/>
            <a:ext cx="3275856" cy="5075393"/>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es-ES" sz="2400" dirty="0"/>
              <a:t>1460. Rogier van der Weyden. Díptico </a:t>
            </a:r>
            <a:r>
              <a:rPr lang="es-ES" sz="2400" dirty="0" err="1"/>
              <a:t>Philippe</a:t>
            </a:r>
            <a:r>
              <a:rPr lang="es-ES" sz="2400" dirty="0"/>
              <a:t> de </a:t>
            </a:r>
            <a:r>
              <a:rPr lang="es-ES" sz="2400" dirty="0" err="1"/>
              <a:t>Croy</a:t>
            </a:r>
            <a:r>
              <a:rPr lang="es-ES" sz="2400" dirty="0"/>
              <a:t> (reverso). </a:t>
            </a:r>
            <a:r>
              <a:rPr lang="es-ES" sz="2400" dirty="0" err="1"/>
              <a:t>Koninklijk</a:t>
            </a:r>
            <a:r>
              <a:rPr lang="es-ES" sz="2400" dirty="0"/>
              <a:t> Museum </a:t>
            </a:r>
            <a:r>
              <a:rPr lang="es-ES" sz="2400" dirty="0" err="1"/>
              <a:t>voor</a:t>
            </a:r>
            <a:r>
              <a:rPr lang="es-ES" sz="2400" dirty="0"/>
              <a:t> </a:t>
            </a:r>
            <a:r>
              <a:rPr lang="es-ES" sz="2400" dirty="0" err="1"/>
              <a:t>Schone</a:t>
            </a:r>
            <a:r>
              <a:rPr lang="es-ES" sz="2400" dirty="0"/>
              <a:t> </a:t>
            </a:r>
            <a:r>
              <a:rPr lang="es-ES" sz="2400" dirty="0" err="1"/>
              <a:t>Kunsten</a:t>
            </a:r>
            <a:r>
              <a:rPr lang="es-ES" sz="2400" dirty="0"/>
              <a:t>, Amberes.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21776"/>
            <a:ext cx="3347864" cy="5165276"/>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240360" cy="4598019"/>
          </a:xfrm>
        </p:spPr>
        <p:txBody>
          <a:bodyPr anchor="t">
            <a:normAutofit/>
          </a:bodyPr>
          <a:lstStyle/>
          <a:p>
            <a:pPr algn="l"/>
            <a:r>
              <a:rPr lang="en-US" sz="2400" dirty="0"/>
              <a:t>1460. </a:t>
            </a:r>
            <a:r>
              <a:rPr lang="en-US" sz="2400" dirty="0" err="1"/>
              <a:t>Rogier</a:t>
            </a:r>
            <a:r>
              <a:rPr lang="en-US" sz="2400" dirty="0"/>
              <a:t> van der Weyden. </a:t>
            </a:r>
            <a:r>
              <a:rPr lang="en-US" sz="2400" dirty="0" err="1"/>
              <a:t>Díptico</a:t>
            </a:r>
            <a:r>
              <a:rPr lang="en-US" sz="2400" dirty="0"/>
              <a:t>. Museum of Art, Philadelphia.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46385"/>
            <a:ext cx="5508104" cy="5097115"/>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rmAutofit/>
          </a:bodyPr>
          <a:lstStyle/>
          <a:p>
            <a:pPr algn="l"/>
            <a:r>
              <a:rPr lang="es-ES" sz="2400" dirty="0"/>
              <a:t>1460. Rogier van der Weyden. Francesco </a:t>
            </a:r>
            <a:r>
              <a:rPr lang="es-ES" sz="2400" dirty="0" err="1"/>
              <a:t>d'Este</a:t>
            </a:r>
            <a:r>
              <a:rPr lang="es-ES" sz="2400" dirty="0"/>
              <a:t>. MET.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36947"/>
            <a:ext cx="3472456" cy="5106553"/>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fr-FR" sz="2400" dirty="0"/>
              <a:t>1460. Rogier van der </a:t>
            </a:r>
            <a:r>
              <a:rPr lang="fr-FR" sz="2400" dirty="0" err="1"/>
              <a:t>Weyden</a:t>
            </a:r>
            <a:r>
              <a:rPr lang="fr-FR" sz="2400" dirty="0"/>
              <a:t>. </a:t>
            </a:r>
            <a:r>
              <a:rPr lang="fr-FR" sz="2400" dirty="0" err="1"/>
              <a:t>Grupo</a:t>
            </a:r>
            <a:r>
              <a:rPr lang="fr-FR" sz="2400" dirty="0"/>
              <a:t> de hombres. Musées Royaux des Beaux-Arts, </a:t>
            </a:r>
            <a:r>
              <a:rPr lang="fr-FR" sz="2400" dirty="0" err="1"/>
              <a:t>Bryselas</a:t>
            </a:r>
            <a:r>
              <a:rPr lang="fr-FR"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481"/>
            <a:ext cx="3328432" cy="5138267"/>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72608" cy="4598019"/>
          </a:xfrm>
        </p:spPr>
        <p:txBody>
          <a:bodyPr anchor="t">
            <a:normAutofit/>
          </a:bodyPr>
          <a:lstStyle/>
          <a:p>
            <a:pPr algn="l"/>
            <a:r>
              <a:rPr lang="es-ES" sz="2400" dirty="0"/>
              <a:t>1460. Rogier van der Weyden. Retrato de Carlos el audaz.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0424" y="-16453"/>
            <a:ext cx="3313576" cy="5147391"/>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712968" cy="853604"/>
          </a:xfrm>
        </p:spPr>
        <p:txBody>
          <a:bodyPr anchor="t">
            <a:normAutofit/>
          </a:bodyPr>
          <a:lstStyle/>
          <a:p>
            <a:pPr algn="l"/>
            <a:r>
              <a:rPr lang="es-ES" sz="2400" dirty="0"/>
              <a:t>1460. Rogier van der Weyden. Tríptico </a:t>
            </a:r>
            <a:r>
              <a:rPr lang="es-ES" sz="2400" dirty="0" err="1"/>
              <a:t>Sforza</a:t>
            </a:r>
            <a:r>
              <a:rPr lang="es-ES" sz="2400" dirty="0"/>
              <a:t>. </a:t>
            </a:r>
            <a:r>
              <a:rPr lang="es-ES" sz="2400" dirty="0" err="1"/>
              <a:t>Musées</a:t>
            </a:r>
            <a:r>
              <a:rPr lang="es-ES" sz="2400" dirty="0"/>
              <a:t> </a:t>
            </a:r>
            <a:r>
              <a:rPr lang="es-ES" sz="2400" dirty="0" err="1"/>
              <a:t>Royaux</a:t>
            </a:r>
            <a:r>
              <a:rPr lang="es-ES" sz="2400" dirty="0"/>
              <a:t> des </a:t>
            </a:r>
            <a:r>
              <a:rPr lang="es-ES" sz="2400" dirty="0" err="1"/>
              <a:t>Beaux-Arts</a:t>
            </a:r>
            <a:r>
              <a:rPr lang="es-ES" sz="2400" dirty="0"/>
              <a:t>, </a:t>
            </a:r>
            <a:r>
              <a:rPr lang="es-ES" sz="2400" dirty="0" smtClean="0"/>
              <a:t>Bruselas</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059582"/>
            <a:ext cx="6995168" cy="4083918"/>
          </a:xfrm>
          <a:prstGeom prst="rect">
            <a:avLst/>
          </a:prstGeom>
        </p:spPr>
      </p:pic>
    </p:spTree>
    <p:extLst>
      <p:ext uri="{BB962C8B-B14F-4D97-AF65-F5344CB8AC3E}">
        <p14:creationId xmlns:p14="http://schemas.microsoft.com/office/powerpoint/2010/main" val="19626414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11928" y="205978"/>
            <a:ext cx="4652560" cy="1933723"/>
          </a:xfrm>
        </p:spPr>
        <p:txBody>
          <a:bodyPr anchor="t">
            <a:normAutofit/>
          </a:bodyPr>
          <a:lstStyle/>
          <a:p>
            <a:pPr algn="l"/>
            <a:r>
              <a:rPr lang="es-ES" sz="2400" dirty="0"/>
              <a:t>1460. Rogier van der Weyden. Tríptico </a:t>
            </a:r>
            <a:r>
              <a:rPr lang="es-ES" sz="2400" dirty="0" err="1"/>
              <a:t>Sforza</a:t>
            </a:r>
            <a:r>
              <a:rPr lang="es-ES" sz="2400" dirty="0"/>
              <a:t>. </a:t>
            </a:r>
            <a:r>
              <a:rPr lang="es-ES" sz="2400" dirty="0" err="1"/>
              <a:t>Musées</a:t>
            </a:r>
            <a:r>
              <a:rPr lang="es-ES" sz="2400" dirty="0"/>
              <a:t> </a:t>
            </a:r>
            <a:r>
              <a:rPr lang="es-ES" sz="2400" dirty="0" err="1"/>
              <a:t>Royaux</a:t>
            </a:r>
            <a:r>
              <a:rPr lang="es-ES" sz="2400" dirty="0"/>
              <a:t> des </a:t>
            </a:r>
            <a:r>
              <a:rPr lang="es-ES" sz="2400" dirty="0" err="1"/>
              <a:t>Beaux-Arts</a:t>
            </a:r>
            <a:r>
              <a:rPr lang="es-ES" sz="2400" dirty="0"/>
              <a:t>, </a:t>
            </a:r>
            <a:r>
              <a:rPr lang="es-ES" sz="2400" dirty="0" smtClean="0"/>
              <a:t>Bruselas</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1928" y="2298238"/>
            <a:ext cx="4820671" cy="2814403"/>
          </a:xfrm>
          <a:prstGeom prst="rect">
            <a:avLst/>
          </a:prstGeom>
        </p:spPr>
      </p:pic>
      <p:sp>
        <p:nvSpPr>
          <p:cNvPr id="4" name="3 CuadroTexto"/>
          <p:cNvSpPr txBox="1"/>
          <p:nvPr/>
        </p:nvSpPr>
        <p:spPr>
          <a:xfrm>
            <a:off x="179512" y="51470"/>
            <a:ext cx="4032448" cy="4616648"/>
          </a:xfrm>
          <a:prstGeom prst="rect">
            <a:avLst/>
          </a:prstGeom>
          <a:noFill/>
        </p:spPr>
        <p:txBody>
          <a:bodyPr wrap="square" rtlCol="0">
            <a:spAutoFit/>
          </a:bodyPr>
          <a:lstStyle/>
          <a:p>
            <a:r>
              <a:rPr lang="es-ES" sz="1400" dirty="0"/>
              <a:t>Alrededor de 1460 se pintó un retablo de composición notablemente irregular, conocido como el Tríptico </a:t>
            </a:r>
            <a:r>
              <a:rPr lang="es-ES" sz="1400" dirty="0" err="1"/>
              <a:t>Sforza</a:t>
            </a:r>
            <a:r>
              <a:rPr lang="es-ES" sz="1400" dirty="0"/>
              <a:t>, para </a:t>
            </a:r>
            <a:r>
              <a:rPr lang="es-ES" sz="1400" dirty="0" err="1"/>
              <a:t>Alessandro</a:t>
            </a:r>
            <a:r>
              <a:rPr lang="es-ES" sz="1400" dirty="0"/>
              <a:t> </a:t>
            </a:r>
            <a:r>
              <a:rPr lang="es-ES" sz="1400" dirty="0" err="1"/>
              <a:t>Sforza</a:t>
            </a:r>
            <a:r>
              <a:rPr lang="es-ES" sz="1400" dirty="0"/>
              <a:t> (1409-1479), miembro de la rama Pesaro de la famosa familia </a:t>
            </a:r>
            <a:r>
              <a:rPr lang="es-ES" sz="1400" dirty="0" err="1"/>
              <a:t>Sforza</a:t>
            </a:r>
            <a:r>
              <a:rPr lang="es-ES" sz="1400" dirty="0"/>
              <a:t> de Milán. </a:t>
            </a:r>
            <a:endParaRPr lang="es-ES" sz="1400" dirty="0" smtClean="0"/>
          </a:p>
          <a:p>
            <a:r>
              <a:rPr lang="es-ES" sz="1400" dirty="0" smtClean="0"/>
              <a:t>Este </a:t>
            </a:r>
            <a:r>
              <a:rPr lang="es-ES" sz="1400" dirty="0"/>
              <a:t>retablo fue producto del taller de Rogier o de otro estudio de Bruselas fuertemente influenciado por su estilo</a:t>
            </a:r>
            <a:r>
              <a:rPr lang="es-ES" sz="1400" dirty="0" smtClean="0"/>
              <a:t>.</a:t>
            </a:r>
          </a:p>
          <a:p>
            <a:r>
              <a:rPr lang="es-ES" sz="1400" dirty="0" err="1" smtClean="0"/>
              <a:t>Alessandro</a:t>
            </a:r>
            <a:r>
              <a:rPr lang="es-ES" sz="1400" dirty="0" smtClean="0"/>
              <a:t> </a:t>
            </a:r>
            <a:r>
              <a:rPr lang="es-ES" sz="1400" dirty="0" err="1"/>
              <a:t>Sforza</a:t>
            </a:r>
            <a:r>
              <a:rPr lang="es-ES" sz="1400" dirty="0"/>
              <a:t> está arrodillado ante la crucifixión en el centro (su cabeza fue pintada en un trozo de papel de aluminio y luego pegada en la imagen) con dos miembros de su familia que no pueden ser identificados con certeza. </a:t>
            </a:r>
            <a:endParaRPr lang="es-ES" sz="1400" dirty="0" smtClean="0"/>
          </a:p>
          <a:p>
            <a:r>
              <a:rPr lang="es-ES" sz="1400" dirty="0" smtClean="0"/>
              <a:t>En </a:t>
            </a:r>
            <a:r>
              <a:rPr lang="es-ES" sz="1400" dirty="0"/>
              <a:t>el mismo nivel, las alas del tríptico muestran San </a:t>
            </a:r>
            <a:r>
              <a:rPr lang="es-ES" sz="1400" dirty="0" err="1"/>
              <a:t>Bavón</a:t>
            </a:r>
            <a:r>
              <a:rPr lang="es-ES" sz="1400" dirty="0"/>
              <a:t> y San Francisco a la izquierda, y Santa Catalina y Santa Bárbara a la derecha. </a:t>
            </a:r>
            <a:endParaRPr lang="es-ES" sz="1400" dirty="0" smtClean="0"/>
          </a:p>
          <a:p>
            <a:r>
              <a:rPr lang="es-ES" sz="1400" dirty="0" smtClean="0"/>
              <a:t>La </a:t>
            </a:r>
            <a:r>
              <a:rPr lang="es-ES" sz="1400" dirty="0"/>
              <a:t>división del retablo en dos zonas es muy inusual: hace que la Natividad de Cristo y Juan Bautista en la zona superior de las alas parezcan estar por encima y no por detrás de las figuras del primer plano de la zona inferior.</a:t>
            </a:r>
          </a:p>
        </p:txBody>
      </p:sp>
    </p:spTree>
    <p:extLst>
      <p:ext uri="{BB962C8B-B14F-4D97-AF65-F5344CB8AC3E}">
        <p14:creationId xmlns:p14="http://schemas.microsoft.com/office/powerpoint/2010/main" val="25311927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392488" cy="4598019"/>
          </a:xfrm>
        </p:spPr>
        <p:txBody>
          <a:bodyPr anchor="t">
            <a:normAutofit/>
          </a:bodyPr>
          <a:lstStyle/>
          <a:p>
            <a:pPr algn="l"/>
            <a:r>
              <a:rPr lang="es-ES" sz="2400" dirty="0"/>
              <a:t>1460. Rogier van der Weyden. Tríptico </a:t>
            </a:r>
            <a:r>
              <a:rPr lang="es-ES" sz="2400" dirty="0" err="1"/>
              <a:t>Sforza</a:t>
            </a:r>
            <a:r>
              <a:rPr lang="es-ES" sz="2400" dirty="0"/>
              <a:t> (cerrado). </a:t>
            </a:r>
            <a:r>
              <a:rPr lang="es-ES" sz="2400" dirty="0" err="1"/>
              <a:t>Musées</a:t>
            </a:r>
            <a:r>
              <a:rPr lang="es-ES" sz="2400" dirty="0"/>
              <a:t> </a:t>
            </a:r>
            <a:r>
              <a:rPr lang="es-ES" sz="2400" dirty="0" err="1"/>
              <a:t>Royaux</a:t>
            </a:r>
            <a:r>
              <a:rPr lang="es-ES" sz="2400" dirty="0"/>
              <a:t> des </a:t>
            </a:r>
            <a:r>
              <a:rPr lang="es-ES" sz="2400" dirty="0" err="1"/>
              <a:t>Beaux-Arts</a:t>
            </a:r>
            <a:r>
              <a:rPr lang="es-ES" sz="2400" dirty="0"/>
              <a:t>, </a:t>
            </a:r>
            <a:r>
              <a:rPr lang="es-ES" sz="2400" dirty="0" err="1"/>
              <a:t>Bryselas</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1940" y="0"/>
            <a:ext cx="4382060" cy="5143500"/>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72608" cy="4598019"/>
          </a:xfrm>
        </p:spPr>
        <p:txBody>
          <a:bodyPr anchor="t">
            <a:normAutofit/>
          </a:bodyPr>
          <a:lstStyle/>
          <a:p>
            <a:pPr algn="l"/>
            <a:r>
              <a:rPr lang="es-ES" sz="2400" dirty="0"/>
              <a:t>1460s. Rogier van der Weyden. Díptico Laurent </a:t>
            </a:r>
            <a:r>
              <a:rPr lang="es-ES" sz="2400" dirty="0" err="1"/>
              <a:t>Froimont</a:t>
            </a:r>
            <a:r>
              <a:rPr lang="es-ES" sz="2400" dirty="0"/>
              <a:t> (</a:t>
            </a:r>
            <a:r>
              <a:rPr lang="es-ES" sz="2400" dirty="0" smtClean="0"/>
              <a:t>reverso, San Lorenzo). </a:t>
            </a:r>
            <a:r>
              <a:rPr lang="es-ES" sz="2400" dirty="0" err="1"/>
              <a:t>Musée</a:t>
            </a:r>
            <a:r>
              <a:rPr lang="es-ES" sz="2400" dirty="0"/>
              <a:t> </a:t>
            </a:r>
            <a:r>
              <a:rPr lang="es-ES" sz="2400" dirty="0" err="1"/>
              <a:t>Royaux</a:t>
            </a:r>
            <a:r>
              <a:rPr lang="es-ES" sz="2400" dirty="0"/>
              <a:t> des </a:t>
            </a:r>
            <a:r>
              <a:rPr lang="es-ES" sz="2400" dirty="0" err="1"/>
              <a:t>Beaux-Arts</a:t>
            </a:r>
            <a:r>
              <a:rPr lang="es-ES" sz="2400" dirty="0"/>
              <a:t>, Bruselas.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20284"/>
            <a:ext cx="3275856" cy="5163784"/>
          </a:xfrm>
          <a:prstGeom prst="rect">
            <a:avLst/>
          </a:prstGeom>
        </p:spPr>
      </p:pic>
    </p:spTree>
    <p:extLst>
      <p:ext uri="{BB962C8B-B14F-4D97-AF65-F5344CB8AC3E}">
        <p14:creationId xmlns:p14="http://schemas.microsoft.com/office/powerpoint/2010/main" val="1962641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fr-FR" sz="2400" dirty="0"/>
              <a:t>1460s. Rogier van der </a:t>
            </a:r>
            <a:r>
              <a:rPr lang="fr-FR" sz="2400" dirty="0" err="1"/>
              <a:t>Weyden</a:t>
            </a:r>
            <a:r>
              <a:rPr lang="fr-FR" sz="2400" dirty="0"/>
              <a:t>. </a:t>
            </a:r>
            <a:r>
              <a:rPr lang="fr-FR" sz="2400" dirty="0" err="1"/>
              <a:t>Díptico</a:t>
            </a:r>
            <a:r>
              <a:rPr lang="fr-FR" sz="2400" dirty="0"/>
              <a:t> Laurent </a:t>
            </a:r>
            <a:r>
              <a:rPr lang="fr-FR" sz="2400" dirty="0" err="1"/>
              <a:t>Froimont</a:t>
            </a:r>
            <a:r>
              <a:rPr lang="fr-FR" sz="2400" dirty="0"/>
              <a:t>. Musée des Beaux-Arts, Caen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23664"/>
            <a:ext cx="3347864" cy="5167164"/>
          </a:xfrm>
          <a:prstGeom prst="rect">
            <a:avLst/>
          </a:prstGeom>
        </p:spPr>
      </p:pic>
    </p:spTree>
    <p:extLst>
      <p:ext uri="{BB962C8B-B14F-4D97-AF65-F5344CB8AC3E}">
        <p14:creationId xmlns:p14="http://schemas.microsoft.com/office/powerpoint/2010/main" val="1962641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72608" cy="4598019"/>
          </a:xfrm>
        </p:spPr>
        <p:txBody>
          <a:bodyPr anchor="t">
            <a:normAutofit/>
          </a:bodyPr>
          <a:lstStyle/>
          <a:p>
            <a:pPr algn="l"/>
            <a:r>
              <a:rPr lang="es-ES" sz="2400" dirty="0"/>
              <a:t>1460s. Rogier van der Weyden. Díptico Laurent </a:t>
            </a:r>
            <a:r>
              <a:rPr lang="es-ES" sz="2400" dirty="0" err="1"/>
              <a:t>Froimont</a:t>
            </a:r>
            <a:r>
              <a:rPr lang="es-ES" sz="2400" dirty="0"/>
              <a:t>. </a:t>
            </a:r>
            <a:r>
              <a:rPr lang="es-ES" sz="2400" dirty="0" err="1"/>
              <a:t>Musée</a:t>
            </a:r>
            <a:r>
              <a:rPr lang="es-ES" sz="2400" dirty="0"/>
              <a:t> </a:t>
            </a:r>
            <a:r>
              <a:rPr lang="es-ES" sz="2400" dirty="0" err="1"/>
              <a:t>Royaux</a:t>
            </a:r>
            <a:r>
              <a:rPr lang="es-ES" sz="2400" dirty="0"/>
              <a:t> des </a:t>
            </a:r>
            <a:r>
              <a:rPr lang="es-ES" sz="2400" dirty="0" err="1"/>
              <a:t>Beaux-Arts</a:t>
            </a:r>
            <a:r>
              <a:rPr lang="es-ES" sz="2400" dirty="0"/>
              <a:t>, Bruselas.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230" y="0"/>
            <a:ext cx="3380770" cy="5195710"/>
          </a:xfrm>
          <a:prstGeom prst="rect">
            <a:avLst/>
          </a:prstGeom>
        </p:spPr>
      </p:pic>
    </p:spTree>
    <p:extLst>
      <p:ext uri="{BB962C8B-B14F-4D97-AF65-F5344CB8AC3E}">
        <p14:creationId xmlns:p14="http://schemas.microsoft.com/office/powerpoint/2010/main" val="2985061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1461. Rogier van der Weyden. Retrato de Antonio de </a:t>
            </a:r>
            <a:r>
              <a:rPr lang="es-ES" sz="2400" dirty="0" err="1"/>
              <a:t>Burgundy</a:t>
            </a:r>
            <a:r>
              <a:rPr lang="es-ES" sz="2400" dirty="0"/>
              <a:t>. </a:t>
            </a:r>
            <a:r>
              <a:rPr lang="es-ES" sz="2400" dirty="0" err="1"/>
              <a:t>Musées</a:t>
            </a:r>
            <a:r>
              <a:rPr lang="es-ES" sz="2400" dirty="0"/>
              <a:t> </a:t>
            </a:r>
            <a:r>
              <a:rPr lang="es-ES" sz="2400" dirty="0" err="1"/>
              <a:t>Royaux</a:t>
            </a:r>
            <a:r>
              <a:rPr lang="es-ES" sz="2400" dirty="0"/>
              <a:t> des </a:t>
            </a:r>
            <a:r>
              <a:rPr lang="es-ES" sz="2400" dirty="0" err="1"/>
              <a:t>Beaux-Arts</a:t>
            </a:r>
            <a:r>
              <a:rPr lang="es-ES" sz="2400" dirty="0"/>
              <a:t>, </a:t>
            </a:r>
            <a:r>
              <a:rPr lang="es-ES" sz="2400" dirty="0" err="1"/>
              <a:t>Bryselas</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5580"/>
            <a:ext cx="3779912" cy="5149080"/>
          </a:xfrm>
          <a:prstGeom prst="rect">
            <a:avLst/>
          </a:prstGeom>
        </p:spPr>
      </p:pic>
    </p:spTree>
    <p:extLst>
      <p:ext uri="{BB962C8B-B14F-4D97-AF65-F5344CB8AC3E}">
        <p14:creationId xmlns:p14="http://schemas.microsoft.com/office/powerpoint/2010/main" val="29850619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1464. Rogier van der Weyden. Retrato de una mujer. </a:t>
            </a:r>
            <a:r>
              <a:rPr lang="es-ES" sz="2400" dirty="0" err="1"/>
              <a:t>National</a:t>
            </a:r>
            <a:r>
              <a:rPr lang="es-ES" sz="2400" dirty="0"/>
              <a:t> </a:t>
            </a:r>
            <a:r>
              <a:rPr lang="es-ES" sz="2400" dirty="0" err="1"/>
              <a:t>Gallery</a:t>
            </a:r>
            <a:r>
              <a:rPr lang="es-ES" sz="2400" dirty="0"/>
              <a:t>, Londres.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54856"/>
            <a:ext cx="3709056" cy="5088644"/>
          </a:xfrm>
          <a:prstGeom prst="rect">
            <a:avLst/>
          </a:prstGeom>
        </p:spPr>
      </p:pic>
    </p:spTree>
    <p:extLst>
      <p:ext uri="{BB962C8B-B14F-4D97-AF65-F5344CB8AC3E}">
        <p14:creationId xmlns:p14="http://schemas.microsoft.com/office/powerpoint/2010/main" val="29850619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95486"/>
            <a:ext cx="4752528" cy="4598019"/>
          </a:xfrm>
        </p:spPr>
        <p:txBody>
          <a:bodyPr anchor="t">
            <a:normAutofit/>
          </a:bodyPr>
          <a:lstStyle/>
          <a:p>
            <a:pPr algn="l"/>
            <a:r>
              <a:rPr lang="es-ES" sz="2400" dirty="0"/>
              <a:t>1500. Rogier van der Weyden. Isabel de Portugal. J. Paul </a:t>
            </a:r>
            <a:r>
              <a:rPr lang="es-ES" sz="2400" dirty="0" err="1"/>
              <a:t>Getty</a:t>
            </a:r>
            <a:r>
              <a:rPr lang="es-ES" sz="2400" dirty="0"/>
              <a:t> Museum, Los </a:t>
            </a:r>
            <a:r>
              <a:rPr lang="es-ES" sz="2400" dirty="0" err="1"/>
              <a:t>Angeles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11366"/>
            <a:ext cx="4067944" cy="5146988"/>
          </a:xfrm>
          <a:prstGeom prst="rect">
            <a:avLst/>
          </a:prstGeom>
        </p:spPr>
      </p:pic>
    </p:spTree>
    <p:extLst>
      <p:ext uri="{BB962C8B-B14F-4D97-AF65-F5344CB8AC3E}">
        <p14:creationId xmlns:p14="http://schemas.microsoft.com/office/powerpoint/2010/main" val="29850619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84576" cy="4598019"/>
          </a:xfrm>
        </p:spPr>
        <p:txBody>
          <a:bodyPr anchor="t">
            <a:normAutofit/>
          </a:bodyPr>
          <a:lstStyle/>
          <a:p>
            <a:pPr algn="l"/>
            <a:r>
              <a:rPr lang="es-ES" sz="2400" dirty="0"/>
              <a:t>1520. Rogier van der Weyden. Retrato de Felipe el bueno. Staatliche Museen, Berlín.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14463"/>
            <a:ext cx="3635896" cy="5129037"/>
          </a:xfrm>
          <a:prstGeom prst="rect">
            <a:avLst/>
          </a:prstGeom>
        </p:spPr>
      </p:pic>
    </p:spTree>
    <p:extLst>
      <p:ext uri="{BB962C8B-B14F-4D97-AF65-F5344CB8AC3E}">
        <p14:creationId xmlns:p14="http://schemas.microsoft.com/office/powerpoint/2010/main" val="200848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24536" cy="4598019"/>
          </a:xfrm>
        </p:spPr>
        <p:txBody>
          <a:bodyPr anchor="t">
            <a:normAutofit/>
          </a:bodyPr>
          <a:lstStyle/>
          <a:p>
            <a:pPr algn="l"/>
            <a:r>
              <a:rPr lang="es-ES" sz="2400" dirty="0"/>
              <a:t>Rogier van der Weyden. Virgen con San Lucas. </a:t>
            </a:r>
            <a:r>
              <a:rPr lang="es-ES" sz="2400" dirty="0" err="1"/>
              <a:t>Groeninge</a:t>
            </a:r>
            <a:r>
              <a:rPr lang="es-ES" sz="2400" dirty="0"/>
              <a:t>, Brujas.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2773" y="51470"/>
            <a:ext cx="3904931" cy="509203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312368" cy="4598019"/>
          </a:xfrm>
        </p:spPr>
        <p:txBody>
          <a:bodyPr anchor="t">
            <a:normAutofit/>
          </a:bodyPr>
          <a:lstStyle/>
          <a:p>
            <a:pPr algn="l"/>
            <a:r>
              <a:rPr lang="es-ES" sz="2400" dirty="0"/>
              <a:t>Rogier van der Weyden. Virgen con San Lucas. </a:t>
            </a:r>
            <a:r>
              <a:rPr lang="es-ES" sz="2400" dirty="0" err="1"/>
              <a:t>Hermitage</a:t>
            </a:r>
            <a:r>
              <a:rPr lang="es-E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904" y="30064"/>
            <a:ext cx="5429240" cy="5113436"/>
          </a:xfrm>
          <a:prstGeom prst="rect">
            <a:avLst/>
          </a:prstGeom>
        </p:spPr>
      </p:pic>
    </p:spTree>
    <p:extLst>
      <p:ext uri="{BB962C8B-B14F-4D97-AF65-F5344CB8AC3E}">
        <p14:creationId xmlns:p14="http://schemas.microsoft.com/office/powerpoint/2010/main" val="21077147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21077147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21077147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5808</Words>
  <Application>Microsoft Office PowerPoint</Application>
  <PresentationFormat>Presentación en pantalla (16:9)</PresentationFormat>
  <Paragraphs>166</Paragraphs>
  <Slides>102</Slides>
  <Notes>0</Notes>
  <HiddenSlides>0</HiddenSlides>
  <MMClips>0</MMClips>
  <ScaleCrop>false</ScaleCrop>
  <HeadingPairs>
    <vt:vector size="4" baseType="variant">
      <vt:variant>
        <vt:lpstr>Tema</vt:lpstr>
      </vt:variant>
      <vt:variant>
        <vt:i4>1</vt:i4>
      </vt:variant>
      <vt:variant>
        <vt:lpstr>Títulos de diapositiva</vt:lpstr>
      </vt:variant>
      <vt:variant>
        <vt:i4>102</vt:i4>
      </vt:variant>
    </vt:vector>
  </HeadingPairs>
  <TitlesOfParts>
    <vt:vector size="103" baseType="lpstr">
      <vt:lpstr>Tema de Office</vt:lpstr>
      <vt:lpstr>VAN DER WEYDEN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1430s. Rogier van der Weyden. Hombre joven. Staatliche Museen, Berlín.</vt:lpstr>
      <vt:lpstr>1433. Rogier van der Weyden. Virgen. Museo Thyssen-Bornemisza, Madrid.</vt:lpstr>
      <vt:lpstr>1435. Rogier van der Weyden. Deposición. Museo del Prado.</vt:lpstr>
      <vt:lpstr>1435. Rogier van der Weyden. Virgen con San Lucas. Museum of Fine Arts, Boston.</vt:lpstr>
      <vt:lpstr>1437 -1440. Rogier van der Weyden. Exhumación de San Humberto. National Gallery, Londres.</vt:lpstr>
      <vt:lpstr>1437 -1440. Rogier van der Weyden. Sueño del Papa Sergio. J. Paul Getty Museum, Los Angeles</vt:lpstr>
      <vt:lpstr>1440. Rogier van der Weyden. Altar de Miraflores. Staatliche Museen, Berlín.</vt:lpstr>
      <vt:lpstr>1440. Rogier van der Weyden. Anunciación. Museo del Louvre.</vt:lpstr>
      <vt:lpstr>1440. Rogier van der Weyden. Díptico. Kunsthistorisches Museum, Viena.  </vt:lpstr>
      <vt:lpstr>Los dos pequeños paneles, que representan a la Virgen y Santa Catalina de Alejandría, respectivamente, probablemente formaron un díptico.  Los bustos de los profetas en el exterior del Retablo de Gante de Jan van Eyck fueron el modelo del busto de Dios Padre en la parte superior del panel izquierdo.  Las figuras de Adán y Eva eran de la misma fuente.  El cuadro suele considerarse como una obra temprana del propio Rogier de los años 1432-35, pero la figura de la Virgen es probablemente posterior a la Virgen de la fuente de Jan van Eyck, fechada en 1439, en Amberes. </vt:lpstr>
      <vt:lpstr>El panel de la derecha es bastante más débil y no es del mismo pintor que la Virgen.  Como hija de un rey, Catalina tiene una corona, pero se la ha quitado, quizás en señal de humildad y reverencia ante la Virgen, y la ha dejado en el suelo para que permanezca allí ignorada.  La rueda, su atributo, se refiere al fracaso del intento de romperla con la rueda; el mártir fue finalmente decapitado con una espada. </vt:lpstr>
      <vt:lpstr>1440. Rogier van der Weyden. Joven mujer. British Museum, Londres.</vt:lpstr>
      <vt:lpstr>1440. Rogier van der Weyden. Virgen con niño (Madonna Durán). Museo del Prado.</vt:lpstr>
      <vt:lpstr>1440s. Rogier van der Weyden. Crucifixión. Staatliche Museen, Berlín.</vt:lpstr>
      <vt:lpstr>1440s. Rogier van der Weyden. Retrato de un hombre. Courtauld Gallery, Londres.</vt:lpstr>
      <vt:lpstr>1441. Rogier van der Weyden. Lamentación sobre Cristo. Musées Royaux des Beaux-Arts, Bryselas.</vt:lpstr>
      <vt:lpstr>1445 - 1450. Rogier van der Weyden. Retablo de los siete sacramentos. Koninklijk Museum voor Schone Kunsten, Amberes.</vt:lpstr>
      <vt:lpstr>1445 -1450. Rogier van der Weyden. Santa Margarita y Santa Apolonia. Staatliche Museen, Berlín.</vt:lpstr>
      <vt:lpstr>1445 -1450. Rogier van der Weyden. Tríptico Bladelin. Staatliche Museen, Berlín.</vt:lpstr>
      <vt:lpstr>1445 -1450. Rogier van der Weyden. Tríptico Bladelin (exterior, Anunciación). Staatliche Museen, Berlín.</vt:lpstr>
      <vt:lpstr>1445 -1450. Rogier van der Weyden. Virgen con niño. Museum Boijmans Van Beuningen, Rotterdam.</vt:lpstr>
      <vt:lpstr>1445. Rogier van der Weyden. Magdalena leyendo. National Gallery, Londres.</vt:lpstr>
      <vt:lpstr>1445. Rogier van der Weyden. Retablo de la Crucifixión. Kunsthistorisches Museum, Viena.</vt:lpstr>
      <vt:lpstr>1445. Rogier van der Weyden. Retablo de la Crucifixión. Kunsthistorisches Museum, Viena.</vt:lpstr>
      <vt:lpstr>1445. Rogier van der Weyden. Retablo de la Crucifixión. Kunsthistorisches Museum, Viena.</vt:lpstr>
      <vt:lpstr>1445. Rogier van der Weyden. Retablo de la Crucifixión. Kunsthistorisches Museum, Viena.</vt:lpstr>
      <vt:lpstr>1445. Rogier van der Weyden. Retrato de mujer. Staatliche Museen, Berlín.</vt:lpstr>
      <vt:lpstr>1445. Rogier van der Weyden. San José. Museu Calouste Gulbenkian, Lisbon</vt:lpstr>
      <vt:lpstr>1445. Rogier van der Weyden. Santa Catalina. Museu Calouste Gulbenkian, Lisbon</vt:lpstr>
      <vt:lpstr>1445. Rogier van der Weyden. Tríptico Abegg. Abegg-Stiftung, Riggisberg near Berne</vt:lpstr>
      <vt:lpstr>1445. Rogier van der Weyden. Visitación. Museum der Bildenden Künste, Leipzig</vt:lpstr>
      <vt:lpstr>1446 -1452. Rogier van der Weyden. Políptico del Juicio Final. Musée de l'Hôtel-Dieu, Beaune.</vt:lpstr>
      <vt:lpstr>1446 -1452. Rogier van der Weyden. Políptico del Juicio Final. Musée de l'Hôtel-Dieu, Beaune.</vt:lpstr>
      <vt:lpstr>1446 -1452. Rogier van der Weyden. Políptico del Juicio Final. Musée de l'Hôtel-Dieu, Beaune.</vt:lpstr>
      <vt:lpstr>1446 -1452. Rogier van der Weyden. Políptico del Juicio Final. Musée de l'Hôtel-Dieu, Beaune.</vt:lpstr>
      <vt:lpstr>1446 -1452. Rogier van der Weyden. Políptico del Juicio Final. Musée de l'Hôtel-Dieu, Beaune.</vt:lpstr>
      <vt:lpstr>1446 -1452. Rogier van der Weyden. Políptico del Juicio Final. Musée de l'Hôtel-Dieu, Beaune.</vt:lpstr>
      <vt:lpstr>1446 -1452. Rogier van der Weyden. Políptico del Juicio Final. Musée de l'Hôtel-Dieu, Beaune.</vt:lpstr>
      <vt:lpstr>1447 -1450. Rogier van der Weyden. María Magdalena. MET.</vt:lpstr>
      <vt:lpstr>1448. Rogier van der Weyden. Crónicas de Hainaut. Bibliothèque Royale de Belgique, Brussels</vt:lpstr>
      <vt:lpstr>1448. Rogier van der Weyden. Crónicas de Hainaut 2. Bibliothèque Royale de Belgique, Brussels. </vt:lpstr>
      <vt:lpstr>1450. Rogier van der Weyden. Entierro de Cristo. Galleria degli Uffizi, Florencia.</vt:lpstr>
      <vt:lpstr>1450. Rogier van der Weyden. Pietà. Museo del Prado.</vt:lpstr>
      <vt:lpstr>1450. Rogier van der Weyden. Retrato de un hombre. Koninklijk Museum voor Schone Kunsten, Amberes.</vt:lpstr>
      <vt:lpstr>1450. Rogier van der Weyden. San Ivo. National Gallery, Londres.</vt:lpstr>
      <vt:lpstr>1450. Rogier van der Weyden. San Jerónimo. Institute of Arts, Dretroit.</vt:lpstr>
      <vt:lpstr>1450. Rogier van der Weyden. Triptico Braque. Museo del Louvre.</vt:lpstr>
      <vt:lpstr>1450. Rogier van der Weyden. Triptico Braque (cerrado). Museo del Louvre.</vt:lpstr>
      <vt:lpstr>Presentación de PowerPoint</vt:lpstr>
      <vt:lpstr>Presentación de PowerPoint</vt:lpstr>
      <vt:lpstr>Presentación de PowerPoint</vt:lpstr>
      <vt:lpstr>1450. Rogier van der Weyden. Virgen con San Lucas. Alte Pinakothek, Munich.</vt:lpstr>
      <vt:lpstr>1450s. Rogier van der Weyden. Díptico de Jean de Gros, Virgen. Musée des Beaux-Arts, Tournai</vt:lpstr>
      <vt:lpstr>1450s. Rogier van der Weyden. Díptico de Jean de Gros. Art Institute, Chicago</vt:lpstr>
      <vt:lpstr>1450s. Rogier van der Weyden. Retrato de Felipe el Bueno. Musée des Beaux-Arts, Dijon.</vt:lpstr>
      <vt:lpstr>1451 -1452. Rogier van der Weyden. Virgen y Cuatro santos. Städelsches Kunstinstitut, Frankfurt.</vt:lpstr>
      <vt:lpstr>1451 -1452. Rogier van der Weyden. Virgen y Cuatro santos. Städelsches Kunstinstitut, Frankfurt.</vt:lpstr>
      <vt:lpstr>1451 -1452. Rogier van der Weyden. Virgen y Cuatro santos. Städelsches Kunstinstitut, Frankfurt.</vt:lpstr>
      <vt:lpstr>1452 - 1470. Rogier van der Weyden. Díptico Jeanne de Francia. Musée Condé, Chantilly.</vt:lpstr>
      <vt:lpstr>1454. Rogier van der Weyden. Virgen. Museum of Fine Arts, Houston.</vt:lpstr>
      <vt:lpstr>1455 - 1460. Rogier van der Weyden. Retablo de San Juan. Staatliche Museen, Berlín.</vt:lpstr>
      <vt:lpstr>1455 - 1460. Rogier van der Weyden. Retrato de un hombre. Museo Thyssen-Bornemisza, Madrid.</vt:lpstr>
      <vt:lpstr>1455. Rogier van der Weyden. Retablo Santa Columba. Alte Pinakothek, Munich. Anunciación, Adoración de los Magos. Presentación en el Templo.</vt:lpstr>
      <vt:lpstr>1455. Rogier van der Weyden. Retrato de una mujer. National Galleryof Art, Washington.</vt:lpstr>
      <vt:lpstr>1460 - 1464. Rogier van der Weyden. Deposición. Mauritshuis, La Haya.</vt:lpstr>
      <vt:lpstr>1460 - 1466. Rogier van der Weyden. Retablo. Church, Ambierle.</vt:lpstr>
      <vt:lpstr>1460 - 1466. Rogier van der Weyden. Retablo. Church, Ambierle.</vt:lpstr>
      <vt:lpstr>1460 - 1480. Rogier van der Weyden. Lamentación sobre Cristo. Koninklijk Kabinet van Schilderijen, La Haya.</vt:lpstr>
      <vt:lpstr>1460. Rogier van der Weyden. Cabeza de una Virgen. Museo del Louvre.</vt:lpstr>
      <vt:lpstr>1460. Rogier van der Weyden. Cristo en la Cruz. Monasterio de El Escorial.</vt:lpstr>
      <vt:lpstr>1460. Rogier van der Weyden. Descendimiento. Museo del Louvre.</vt:lpstr>
      <vt:lpstr>1460. Rogier van der Weyden. Díptico Philippe de Croy, Virgen. Henry E. Huntington Library, San Marino</vt:lpstr>
      <vt:lpstr>1460. Rogier van der Weyden. Díptico Philippe de Croy. Koninklijk Museum voor Schone Kunsten, Amberes.</vt:lpstr>
      <vt:lpstr>1460. Rogier van der Weyden. Díptico Philippe de Croy (reverso). Koninklijk Museum voor Schone Kunsten, Amberes.</vt:lpstr>
      <vt:lpstr>1460. Rogier van der Weyden. Díptico. Museum of Art, Philadelphia.</vt:lpstr>
      <vt:lpstr>1460. Rogier van der Weyden. Francesco d'Este. MET.</vt:lpstr>
      <vt:lpstr>1460. Rogier van der Weyden. Grupo de hombres. Musées Royaux des Beaux-Arts, Bryselas.</vt:lpstr>
      <vt:lpstr>1460. Rogier van der Weyden. Retrato de Carlos el audaz. Staatliche Museen, Berlín.</vt:lpstr>
      <vt:lpstr>1460. Rogier van der Weyden. Tríptico Sforza. Musées Royaux des Beaux-Arts, Bruselas.</vt:lpstr>
      <vt:lpstr>1460. Rogier van der Weyden. Tríptico Sforza. Musées Royaux des Beaux-Arts, Bruselas.</vt:lpstr>
      <vt:lpstr>1460. Rogier van der Weyden. Tríptico Sforza (cerrado). Musées Royaux des Beaux-Arts, Bryselas.</vt:lpstr>
      <vt:lpstr>1460s. Rogier van der Weyden. Díptico Laurent Froimont (reverso, San Lorenzo). Musée Royaux des Beaux-Arts, Bruselas.</vt:lpstr>
      <vt:lpstr>1460s. Rogier van der Weyden. Díptico Laurent Froimont. Musée des Beaux-Arts, Caen</vt:lpstr>
      <vt:lpstr>1460s. Rogier van der Weyden. Díptico Laurent Froimont. Musée Royaux des Beaux-Arts, Bruselas.</vt:lpstr>
      <vt:lpstr>1461. Rogier van der Weyden. Retrato de Antonio de Burgundy. Musées Royaux des Beaux-Arts, Bryselas.</vt:lpstr>
      <vt:lpstr>1464. Rogier van der Weyden. Retrato de una mujer. National Gallery, Londres.</vt:lpstr>
      <vt:lpstr>1500. Rogier van der Weyden. Isabel de Portugal. J. Paul Getty Museum, Los Angeles</vt:lpstr>
      <vt:lpstr>1520. Rogier van der Weyden. Retrato de Felipe el bueno. Staatliche Museen, Berlín.</vt:lpstr>
      <vt:lpstr>Rogier van der Weyden. Virgen con San Lucas. Groeninge, Brujas.</vt:lpstr>
      <vt:lpstr>Rogier van der Weyden. Virgen con San Lucas. Hermitage.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Velayos</dc:creator>
  <cp:lastModifiedBy>tallerf</cp:lastModifiedBy>
  <cp:revision>11</cp:revision>
  <dcterms:created xsi:type="dcterms:W3CDTF">2021-04-08T09:22:17Z</dcterms:created>
  <dcterms:modified xsi:type="dcterms:W3CDTF">2021-04-22T12:31:17Z</dcterms:modified>
</cp:coreProperties>
</file>