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5"/>
  </p:notesMasterIdLst>
  <p:sldIdLst>
    <p:sldId id="256" r:id="rId2"/>
    <p:sldId id="258" r:id="rId3"/>
    <p:sldId id="482" r:id="rId4"/>
    <p:sldId id="304" r:id="rId5"/>
    <p:sldId id="259" r:id="rId6"/>
    <p:sldId id="308" r:id="rId7"/>
    <p:sldId id="309" r:id="rId8"/>
    <p:sldId id="487" r:id="rId9"/>
    <p:sldId id="488" r:id="rId10"/>
    <p:sldId id="489" r:id="rId11"/>
    <p:sldId id="490" r:id="rId12"/>
    <p:sldId id="491" r:id="rId13"/>
    <p:sldId id="492" r:id="rId14"/>
    <p:sldId id="493" r:id="rId15"/>
    <p:sldId id="483" r:id="rId16"/>
    <p:sldId id="313" r:id="rId17"/>
    <p:sldId id="310" r:id="rId18"/>
    <p:sldId id="507" r:id="rId19"/>
    <p:sldId id="506" r:id="rId20"/>
    <p:sldId id="311" r:id="rId21"/>
    <p:sldId id="312" r:id="rId22"/>
    <p:sldId id="505" r:id="rId23"/>
    <p:sldId id="315" r:id="rId24"/>
    <p:sldId id="316" r:id="rId25"/>
    <p:sldId id="314" r:id="rId26"/>
    <p:sldId id="508" r:id="rId27"/>
    <p:sldId id="276" r:id="rId28"/>
    <p:sldId id="277" r:id="rId29"/>
    <p:sldId id="260" r:id="rId30"/>
    <p:sldId id="301" r:id="rId31"/>
    <p:sldId id="302" r:id="rId32"/>
    <p:sldId id="494" r:id="rId33"/>
    <p:sldId id="496" r:id="rId34"/>
    <p:sldId id="495" r:id="rId35"/>
    <p:sldId id="320" r:id="rId36"/>
    <p:sldId id="485" r:id="rId37"/>
    <p:sldId id="321" r:id="rId38"/>
    <p:sldId id="322" r:id="rId39"/>
    <p:sldId id="323" r:id="rId40"/>
    <p:sldId id="324" r:id="rId41"/>
    <p:sldId id="327" r:id="rId42"/>
    <p:sldId id="328" r:id="rId43"/>
    <p:sldId id="325" r:id="rId44"/>
    <p:sldId id="329" r:id="rId45"/>
    <p:sldId id="330" r:id="rId46"/>
    <p:sldId id="331" r:id="rId47"/>
    <p:sldId id="332" r:id="rId48"/>
    <p:sldId id="333" r:id="rId49"/>
    <p:sldId id="334" r:id="rId50"/>
    <p:sldId id="326" r:id="rId51"/>
    <p:sldId id="335" r:id="rId52"/>
    <p:sldId id="509" r:id="rId53"/>
    <p:sldId id="510" r:id="rId54"/>
    <p:sldId id="511" r:id="rId55"/>
    <p:sldId id="336" r:id="rId56"/>
    <p:sldId id="337" r:id="rId57"/>
    <p:sldId id="303" r:id="rId58"/>
    <p:sldId id="339" r:id="rId59"/>
    <p:sldId id="340" r:id="rId60"/>
    <p:sldId id="338" r:id="rId61"/>
    <p:sldId id="261" r:id="rId62"/>
    <p:sldId id="262" r:id="rId63"/>
    <p:sldId id="263" r:id="rId64"/>
    <p:sldId id="264" r:id="rId65"/>
    <p:sldId id="341" r:id="rId66"/>
    <p:sldId id="299" r:id="rId67"/>
    <p:sldId id="265" r:id="rId68"/>
    <p:sldId id="342" r:id="rId69"/>
    <p:sldId id="343" r:id="rId70"/>
    <p:sldId id="344" r:id="rId71"/>
    <p:sldId id="345" r:id="rId72"/>
    <p:sldId id="346" r:id="rId73"/>
    <p:sldId id="347" r:id="rId74"/>
    <p:sldId id="348" r:id="rId75"/>
    <p:sldId id="497" r:id="rId76"/>
    <p:sldId id="512" r:id="rId77"/>
    <p:sldId id="513" r:id="rId78"/>
    <p:sldId id="349" r:id="rId79"/>
    <p:sldId id="350" r:id="rId80"/>
    <p:sldId id="351" r:id="rId81"/>
    <p:sldId id="352" r:id="rId82"/>
    <p:sldId id="300" r:id="rId83"/>
    <p:sldId id="296" r:id="rId84"/>
    <p:sldId id="297" r:id="rId85"/>
    <p:sldId id="353" r:id="rId86"/>
    <p:sldId id="354" r:id="rId87"/>
    <p:sldId id="355" r:id="rId88"/>
    <p:sldId id="356" r:id="rId89"/>
    <p:sldId id="358" r:id="rId90"/>
    <p:sldId id="359" r:id="rId91"/>
    <p:sldId id="498" r:id="rId92"/>
    <p:sldId id="499" r:id="rId93"/>
    <p:sldId id="360" r:id="rId94"/>
    <p:sldId id="361" r:id="rId95"/>
    <p:sldId id="362" r:id="rId96"/>
    <p:sldId id="363" r:id="rId97"/>
    <p:sldId id="364" r:id="rId98"/>
    <p:sldId id="357" r:id="rId99"/>
    <p:sldId id="298" r:id="rId100"/>
    <p:sldId id="365" r:id="rId101"/>
    <p:sldId id="366" r:id="rId102"/>
    <p:sldId id="367" r:id="rId103"/>
    <p:sldId id="368" r:id="rId104"/>
    <p:sldId id="369" r:id="rId105"/>
    <p:sldId id="500" r:id="rId106"/>
    <p:sldId id="370" r:id="rId107"/>
    <p:sldId id="266" r:id="rId108"/>
    <p:sldId id="371" r:id="rId109"/>
    <p:sldId id="372" r:id="rId110"/>
    <p:sldId id="373" r:id="rId111"/>
    <p:sldId id="374" r:id="rId112"/>
    <p:sldId id="375" r:id="rId113"/>
    <p:sldId id="486" r:id="rId114"/>
    <p:sldId id="267" r:id="rId115"/>
    <p:sldId id="376" r:id="rId116"/>
    <p:sldId id="268" r:id="rId117"/>
    <p:sldId id="269" r:id="rId118"/>
    <p:sldId id="270" r:id="rId119"/>
    <p:sldId id="271" r:id="rId120"/>
    <p:sldId id="272" r:id="rId121"/>
    <p:sldId id="514" r:id="rId122"/>
    <p:sldId id="515" r:id="rId123"/>
    <p:sldId id="273" r:id="rId124"/>
    <p:sldId id="274" r:id="rId125"/>
    <p:sldId id="275" r:id="rId126"/>
    <p:sldId id="278" r:id="rId127"/>
    <p:sldId id="279" r:id="rId128"/>
    <p:sldId id="280" r:id="rId129"/>
    <p:sldId id="516" r:id="rId130"/>
    <p:sldId id="517" r:id="rId131"/>
    <p:sldId id="281" r:id="rId132"/>
    <p:sldId id="282" r:id="rId133"/>
    <p:sldId id="283" r:id="rId134"/>
    <p:sldId id="284" r:id="rId135"/>
    <p:sldId id="377" r:id="rId136"/>
    <p:sldId id="518" r:id="rId137"/>
    <p:sldId id="484" r:id="rId138"/>
    <p:sldId id="519" r:id="rId139"/>
    <p:sldId id="378" r:id="rId140"/>
    <p:sldId id="379" r:id="rId141"/>
    <p:sldId id="380" r:id="rId142"/>
    <p:sldId id="501" r:id="rId143"/>
    <p:sldId id="381" r:id="rId144"/>
    <p:sldId id="382" r:id="rId145"/>
    <p:sldId id="383" r:id="rId146"/>
    <p:sldId id="520" r:id="rId147"/>
    <p:sldId id="521" r:id="rId148"/>
    <p:sldId id="384" r:id="rId149"/>
    <p:sldId id="285" r:id="rId150"/>
    <p:sldId id="386" r:id="rId151"/>
    <p:sldId id="387" r:id="rId152"/>
    <p:sldId id="388" r:id="rId153"/>
    <p:sldId id="390" r:id="rId154"/>
    <p:sldId id="389" r:id="rId155"/>
    <p:sldId id="504" r:id="rId156"/>
    <p:sldId id="391" r:id="rId157"/>
    <p:sldId id="502" r:id="rId158"/>
    <p:sldId id="503" r:id="rId159"/>
    <p:sldId id="392" r:id="rId160"/>
    <p:sldId id="393" r:id="rId161"/>
    <p:sldId id="394" r:id="rId162"/>
    <p:sldId id="395" r:id="rId163"/>
    <p:sldId id="306" r:id="rId164"/>
    <p:sldId id="398" r:id="rId165"/>
    <p:sldId id="399" r:id="rId166"/>
    <p:sldId id="400" r:id="rId167"/>
    <p:sldId id="401" r:id="rId168"/>
    <p:sldId id="402" r:id="rId169"/>
    <p:sldId id="403" r:id="rId170"/>
    <p:sldId id="404" r:id="rId171"/>
    <p:sldId id="405" r:id="rId172"/>
    <p:sldId id="406" r:id="rId173"/>
    <p:sldId id="407" r:id="rId174"/>
    <p:sldId id="408" r:id="rId175"/>
    <p:sldId id="409" r:id="rId176"/>
    <p:sldId id="410" r:id="rId177"/>
    <p:sldId id="396" r:id="rId178"/>
    <p:sldId id="397" r:id="rId179"/>
    <p:sldId id="411" r:id="rId180"/>
    <p:sldId id="412" r:id="rId181"/>
    <p:sldId id="413" r:id="rId182"/>
    <p:sldId id="414" r:id="rId183"/>
    <p:sldId id="415" r:id="rId184"/>
    <p:sldId id="416" r:id="rId185"/>
    <p:sldId id="417" r:id="rId186"/>
    <p:sldId id="418" r:id="rId187"/>
    <p:sldId id="419" r:id="rId188"/>
    <p:sldId id="420" r:id="rId189"/>
    <p:sldId id="423" r:id="rId190"/>
    <p:sldId id="424" r:id="rId191"/>
    <p:sldId id="425" r:id="rId192"/>
    <p:sldId id="426" r:id="rId193"/>
    <p:sldId id="427" r:id="rId194"/>
    <p:sldId id="429" r:id="rId195"/>
    <p:sldId id="430" r:id="rId196"/>
    <p:sldId id="431" r:id="rId197"/>
    <p:sldId id="433" r:id="rId198"/>
    <p:sldId id="432" r:id="rId199"/>
    <p:sldId id="434" r:id="rId200"/>
    <p:sldId id="435" r:id="rId201"/>
    <p:sldId id="436" r:id="rId202"/>
    <p:sldId id="288" r:id="rId203"/>
    <p:sldId id="438" r:id="rId204"/>
    <p:sldId id="439" r:id="rId205"/>
    <p:sldId id="440" r:id="rId206"/>
    <p:sldId id="441" r:id="rId207"/>
    <p:sldId id="442" r:id="rId208"/>
    <p:sldId id="443" r:id="rId209"/>
    <p:sldId id="421" r:id="rId210"/>
    <p:sldId id="444" r:id="rId211"/>
    <p:sldId id="422" r:id="rId212"/>
    <p:sldId id="445" r:id="rId213"/>
    <p:sldId id="449" r:id="rId214"/>
    <p:sldId id="451" r:id="rId215"/>
    <p:sldId id="454" r:id="rId216"/>
    <p:sldId id="446" r:id="rId217"/>
    <p:sldId id="452" r:id="rId218"/>
    <p:sldId id="453" r:id="rId219"/>
    <p:sldId id="455" r:id="rId220"/>
    <p:sldId id="447" r:id="rId221"/>
    <p:sldId id="448" r:id="rId222"/>
    <p:sldId id="450" r:id="rId223"/>
    <p:sldId id="289" r:id="rId224"/>
    <p:sldId id="290" r:id="rId225"/>
    <p:sldId id="291" r:id="rId226"/>
    <p:sldId id="293" r:id="rId227"/>
    <p:sldId id="294" r:id="rId228"/>
    <p:sldId id="295" r:id="rId229"/>
    <p:sldId id="456" r:id="rId230"/>
    <p:sldId id="457" r:id="rId231"/>
    <p:sldId id="458" r:id="rId232"/>
    <p:sldId id="459" r:id="rId233"/>
    <p:sldId id="460" r:id="rId234"/>
    <p:sldId id="461" r:id="rId235"/>
    <p:sldId id="462" r:id="rId236"/>
    <p:sldId id="463" r:id="rId237"/>
    <p:sldId id="464" r:id="rId238"/>
    <p:sldId id="471" r:id="rId239"/>
    <p:sldId id="472" r:id="rId240"/>
    <p:sldId id="473" r:id="rId241"/>
    <p:sldId id="478" r:id="rId242"/>
    <p:sldId id="465" r:id="rId243"/>
    <p:sldId id="466" r:id="rId244"/>
    <p:sldId id="467" r:id="rId245"/>
    <p:sldId id="468" r:id="rId246"/>
    <p:sldId id="469" r:id="rId247"/>
    <p:sldId id="470" r:id="rId248"/>
    <p:sldId id="474" r:id="rId249"/>
    <p:sldId id="475" r:id="rId250"/>
    <p:sldId id="476" r:id="rId251"/>
    <p:sldId id="477" r:id="rId252"/>
    <p:sldId id="480" r:id="rId253"/>
    <p:sldId id="479" r:id="rId25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97" autoAdjust="0"/>
    <p:restoredTop sz="94660"/>
  </p:normalViewPr>
  <p:slideViewPr>
    <p:cSldViewPr snapToGrid="0">
      <p:cViewPr varScale="1">
        <p:scale>
          <a:sx n="69" d="100"/>
          <a:sy n="69" d="100"/>
        </p:scale>
        <p:origin x="43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slide" Target="slides/slide253.xml"/><Relationship Id="rId259" Type="http://schemas.openxmlformats.org/officeDocument/2006/relationships/tableStyles" Target="tableStyle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notesMaster" Target="notesMasters/notesMaster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viewProps" Target="viewProp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CBBD0-79B3-4890-BE61-A26AE57BA022}" type="datetimeFigureOut">
              <a:rPr lang="es-ES" smtClean="0"/>
              <a:t>15/08/2021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59674B-2231-4A6B-9A41-E68DBB75254E}" type="slidenum">
              <a:rPr lang="es-ES" smtClean="0"/>
              <a:t>‹Nº›</a:t>
            </a:fld>
            <a:endParaRPr lang="es-ES"/>
          </a:p>
        </p:txBody>
      </p:sp>
    </p:spTree>
    <p:extLst>
      <p:ext uri="{BB962C8B-B14F-4D97-AF65-F5344CB8AC3E}">
        <p14:creationId xmlns:p14="http://schemas.microsoft.com/office/powerpoint/2010/main" val="3320668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6">
            <a:extLst>
              <a:ext uri="{FF2B5EF4-FFF2-40B4-BE49-F238E27FC236}">
                <a16:creationId xmlns:a16="http://schemas.microsoft.com/office/drawing/2014/main" id="{1E28FB68-2AE7-405C-99F4-4C21CA52769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C93E6E8D-B4BB-4D41-A07F-DE88BE0E3009}" type="slidenum">
              <a:rPr lang="es-ES" altLang="es-ES">
                <a:solidFill>
                  <a:srgbClr val="000000"/>
                </a:solidFill>
                <a:latin typeface="Times New Roman" panose="02020603050405020304" pitchFamily="18" charset="0"/>
              </a:rPr>
              <a:pPr>
                <a:lnSpc>
                  <a:spcPct val="95000"/>
                </a:lnSpc>
              </a:pPr>
              <a:t>27</a:t>
            </a:fld>
            <a:endParaRPr lang="es-ES" altLang="es-ES">
              <a:solidFill>
                <a:srgbClr val="000000"/>
              </a:solidFill>
              <a:latin typeface="Times New Roman" panose="02020603050405020304" pitchFamily="18" charset="0"/>
            </a:endParaRPr>
          </a:p>
        </p:txBody>
      </p:sp>
      <p:sp>
        <p:nvSpPr>
          <p:cNvPr id="14339" name="Rectangle 1">
            <a:extLst>
              <a:ext uri="{FF2B5EF4-FFF2-40B4-BE49-F238E27FC236}">
                <a16:creationId xmlns:a16="http://schemas.microsoft.com/office/drawing/2014/main" id="{F2595C9B-6DAD-4AE8-8CDC-7A866D6050C2}"/>
              </a:ext>
            </a:extLst>
          </p:cNvPr>
          <p:cNvSpPr txBox="1">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a:extLst>
              <a:ext uri="{FF2B5EF4-FFF2-40B4-BE49-F238E27FC236}">
                <a16:creationId xmlns:a16="http://schemas.microsoft.com/office/drawing/2014/main" id="{83981E1B-0D29-4B3F-92E7-01F86C990A77}"/>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EDFF001F-F625-48FF-92C8-61CBAB211F9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E11FDFED-6E33-439C-8C53-37A8636F3649}" type="slidenum">
              <a:rPr lang="es-ES" altLang="es-ES">
                <a:solidFill>
                  <a:srgbClr val="000000"/>
                </a:solidFill>
                <a:latin typeface="Times New Roman" panose="02020603050405020304" pitchFamily="18" charset="0"/>
              </a:rPr>
              <a:pPr>
                <a:lnSpc>
                  <a:spcPct val="95000"/>
                </a:lnSpc>
              </a:pPr>
              <a:t>28</a:t>
            </a:fld>
            <a:endParaRPr lang="es-ES" altLang="es-ES">
              <a:solidFill>
                <a:srgbClr val="000000"/>
              </a:solidFill>
              <a:latin typeface="Times New Roman" panose="02020603050405020304" pitchFamily="18" charset="0"/>
            </a:endParaRPr>
          </a:p>
        </p:txBody>
      </p:sp>
      <p:sp>
        <p:nvSpPr>
          <p:cNvPr id="16387" name="Rectangle 1">
            <a:extLst>
              <a:ext uri="{FF2B5EF4-FFF2-40B4-BE49-F238E27FC236}">
                <a16:creationId xmlns:a16="http://schemas.microsoft.com/office/drawing/2014/main" id="{86C500D0-2945-4F86-8E6E-8CD7EA644E06}"/>
              </a:ext>
            </a:extLst>
          </p:cNvPr>
          <p:cNvSpPr txBox="1">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a:extLst>
              <a:ext uri="{FF2B5EF4-FFF2-40B4-BE49-F238E27FC236}">
                <a16:creationId xmlns:a16="http://schemas.microsoft.com/office/drawing/2014/main" id="{1542CB12-843D-4937-9FE6-54E8A551D099}"/>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a:extLst>
              <a:ext uri="{FF2B5EF4-FFF2-40B4-BE49-F238E27FC236}">
                <a16:creationId xmlns:a16="http://schemas.microsoft.com/office/drawing/2014/main" id="{300CC1FB-4852-4B13-862D-7F483CA882D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0DB34C66-8E28-4757-AE58-7E13B9122045}" type="slidenum">
              <a:rPr lang="es-ES" altLang="es-ES">
                <a:solidFill>
                  <a:srgbClr val="000000"/>
                </a:solidFill>
                <a:latin typeface="Times New Roman" panose="02020603050405020304" pitchFamily="18" charset="0"/>
              </a:rPr>
              <a:pPr>
                <a:lnSpc>
                  <a:spcPct val="95000"/>
                </a:lnSpc>
              </a:pPr>
              <a:t>33</a:t>
            </a:fld>
            <a:endParaRPr lang="es-ES" altLang="es-ES">
              <a:solidFill>
                <a:srgbClr val="000000"/>
              </a:solidFill>
              <a:latin typeface="Times New Roman" panose="02020603050405020304" pitchFamily="18" charset="0"/>
            </a:endParaRPr>
          </a:p>
        </p:txBody>
      </p:sp>
      <p:sp>
        <p:nvSpPr>
          <p:cNvPr id="36867" name="Rectangle 1">
            <a:extLst>
              <a:ext uri="{FF2B5EF4-FFF2-40B4-BE49-F238E27FC236}">
                <a16:creationId xmlns:a16="http://schemas.microsoft.com/office/drawing/2014/main" id="{BB2AB548-128E-49B7-BE15-C4793730C826}"/>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7D9E4FD3-896E-4D78-BD12-336CB0E02280}"/>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6">
            <a:extLst>
              <a:ext uri="{FF2B5EF4-FFF2-40B4-BE49-F238E27FC236}">
                <a16:creationId xmlns:a16="http://schemas.microsoft.com/office/drawing/2014/main" id="{65841E1C-8A1B-4672-9412-FD4535D6A99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E126D035-5F9E-4CBD-8F3C-0A6AE2BE7D40}" type="slidenum">
              <a:rPr lang="es-ES" altLang="es-ES">
                <a:solidFill>
                  <a:srgbClr val="000000"/>
                </a:solidFill>
                <a:latin typeface="Times New Roman" panose="02020603050405020304" pitchFamily="18" charset="0"/>
              </a:rPr>
              <a:pPr>
                <a:lnSpc>
                  <a:spcPct val="95000"/>
                </a:lnSpc>
              </a:pPr>
              <a:t>91</a:t>
            </a:fld>
            <a:endParaRPr lang="es-ES" altLang="es-ES">
              <a:solidFill>
                <a:srgbClr val="000000"/>
              </a:solidFill>
              <a:latin typeface="Times New Roman" panose="02020603050405020304" pitchFamily="18" charset="0"/>
            </a:endParaRPr>
          </a:p>
        </p:txBody>
      </p:sp>
      <p:sp>
        <p:nvSpPr>
          <p:cNvPr id="79875" name="Rectangle 1">
            <a:extLst>
              <a:ext uri="{FF2B5EF4-FFF2-40B4-BE49-F238E27FC236}">
                <a16:creationId xmlns:a16="http://schemas.microsoft.com/office/drawing/2014/main" id="{CBA2D5FE-2712-4891-AB57-66A70AB58658}"/>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6" name="Rectangle 2">
            <a:extLst>
              <a:ext uri="{FF2B5EF4-FFF2-40B4-BE49-F238E27FC236}">
                <a16:creationId xmlns:a16="http://schemas.microsoft.com/office/drawing/2014/main" id="{9882B317-5259-409E-A7B3-866EABBFAD30}"/>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6">
            <a:extLst>
              <a:ext uri="{FF2B5EF4-FFF2-40B4-BE49-F238E27FC236}">
                <a16:creationId xmlns:a16="http://schemas.microsoft.com/office/drawing/2014/main" id="{01B4A905-A172-4A2F-8ADB-57CA40349FA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822EB970-8333-4FE2-9E91-D174F513D99B}" type="slidenum">
              <a:rPr lang="es-ES" altLang="es-ES">
                <a:solidFill>
                  <a:srgbClr val="000000"/>
                </a:solidFill>
                <a:latin typeface="Times New Roman" panose="02020603050405020304" pitchFamily="18" charset="0"/>
              </a:rPr>
              <a:pPr>
                <a:lnSpc>
                  <a:spcPct val="95000"/>
                </a:lnSpc>
              </a:pPr>
              <a:t>92</a:t>
            </a:fld>
            <a:endParaRPr lang="es-ES" altLang="es-ES">
              <a:solidFill>
                <a:srgbClr val="000000"/>
              </a:solidFill>
              <a:latin typeface="Times New Roman" panose="02020603050405020304" pitchFamily="18" charset="0"/>
            </a:endParaRPr>
          </a:p>
        </p:txBody>
      </p:sp>
      <p:sp>
        <p:nvSpPr>
          <p:cNvPr id="81923" name="Rectangle 1">
            <a:extLst>
              <a:ext uri="{FF2B5EF4-FFF2-40B4-BE49-F238E27FC236}">
                <a16:creationId xmlns:a16="http://schemas.microsoft.com/office/drawing/2014/main" id="{3557EA6C-E7E6-41A7-BE30-AB56730FA132}"/>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4" name="Rectangle 2">
            <a:extLst>
              <a:ext uri="{FF2B5EF4-FFF2-40B4-BE49-F238E27FC236}">
                <a16:creationId xmlns:a16="http://schemas.microsoft.com/office/drawing/2014/main" id="{4A20F8E8-EA63-484D-82D1-6B9F89C2E926}"/>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6">
            <a:extLst>
              <a:ext uri="{FF2B5EF4-FFF2-40B4-BE49-F238E27FC236}">
                <a16:creationId xmlns:a16="http://schemas.microsoft.com/office/drawing/2014/main" id="{F7C43528-D774-44EB-A50E-1D07256F0C0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A089C3B3-82C4-48F3-BCA2-D2728DA6CAB0}" type="slidenum">
              <a:rPr lang="es-ES" altLang="es-ES">
                <a:solidFill>
                  <a:srgbClr val="000000"/>
                </a:solidFill>
                <a:latin typeface="Times New Roman" panose="02020603050405020304" pitchFamily="18" charset="0"/>
              </a:rPr>
              <a:pPr>
                <a:lnSpc>
                  <a:spcPct val="95000"/>
                </a:lnSpc>
              </a:pPr>
              <a:t>105</a:t>
            </a:fld>
            <a:endParaRPr lang="es-ES" altLang="es-ES">
              <a:solidFill>
                <a:srgbClr val="000000"/>
              </a:solidFill>
              <a:latin typeface="Times New Roman" panose="02020603050405020304" pitchFamily="18" charset="0"/>
            </a:endParaRPr>
          </a:p>
        </p:txBody>
      </p:sp>
      <p:sp>
        <p:nvSpPr>
          <p:cNvPr id="88067" name="Rectangle 1">
            <a:extLst>
              <a:ext uri="{FF2B5EF4-FFF2-40B4-BE49-F238E27FC236}">
                <a16:creationId xmlns:a16="http://schemas.microsoft.com/office/drawing/2014/main" id="{3F23309C-3849-4516-AB30-DD92898F3F24}"/>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8" name="Rectangle 2">
            <a:extLst>
              <a:ext uri="{FF2B5EF4-FFF2-40B4-BE49-F238E27FC236}">
                <a16:creationId xmlns:a16="http://schemas.microsoft.com/office/drawing/2014/main" id="{014B8DC5-CEF5-4EBD-9584-1BB8DFD2FF52}"/>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6">
            <a:extLst>
              <a:ext uri="{FF2B5EF4-FFF2-40B4-BE49-F238E27FC236}">
                <a16:creationId xmlns:a16="http://schemas.microsoft.com/office/drawing/2014/main" id="{B1FD9C6C-B312-4EAF-8356-7F85D5C34B8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87036C9E-D098-4C0D-8A9A-F72D9F5AD89A}" type="slidenum">
              <a:rPr lang="es-ES" altLang="es-ES">
                <a:solidFill>
                  <a:srgbClr val="000000"/>
                </a:solidFill>
                <a:latin typeface="Times New Roman" panose="02020603050405020304" pitchFamily="18" charset="0"/>
              </a:rPr>
              <a:pPr>
                <a:lnSpc>
                  <a:spcPct val="95000"/>
                </a:lnSpc>
              </a:pPr>
              <a:t>142</a:t>
            </a:fld>
            <a:endParaRPr lang="es-ES" altLang="es-ES">
              <a:solidFill>
                <a:srgbClr val="000000"/>
              </a:solidFill>
              <a:latin typeface="Times New Roman" panose="02020603050405020304" pitchFamily="18" charset="0"/>
            </a:endParaRPr>
          </a:p>
        </p:txBody>
      </p:sp>
      <p:sp>
        <p:nvSpPr>
          <p:cNvPr id="98307" name="Rectangle 1">
            <a:extLst>
              <a:ext uri="{FF2B5EF4-FFF2-40B4-BE49-F238E27FC236}">
                <a16:creationId xmlns:a16="http://schemas.microsoft.com/office/drawing/2014/main" id="{E81F7F41-30C9-4ED3-870F-841322D03097}"/>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8308" name="Rectangle 2">
            <a:extLst>
              <a:ext uri="{FF2B5EF4-FFF2-40B4-BE49-F238E27FC236}">
                <a16:creationId xmlns:a16="http://schemas.microsoft.com/office/drawing/2014/main" id="{71BCBBF2-DC4C-42C9-AD1D-27F666C6D83A}"/>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6">
            <a:extLst>
              <a:ext uri="{FF2B5EF4-FFF2-40B4-BE49-F238E27FC236}">
                <a16:creationId xmlns:a16="http://schemas.microsoft.com/office/drawing/2014/main" id="{CDE48D91-A33B-46EB-A8CF-C5E25E83405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9751EFE9-69D6-4BA2-822F-48DEF02974D0}" type="slidenum">
              <a:rPr lang="es-ES" altLang="es-ES">
                <a:solidFill>
                  <a:srgbClr val="000000"/>
                </a:solidFill>
                <a:latin typeface="Times New Roman" panose="02020603050405020304" pitchFamily="18" charset="0"/>
              </a:rPr>
              <a:pPr>
                <a:lnSpc>
                  <a:spcPct val="95000"/>
                </a:lnSpc>
              </a:pPr>
              <a:t>155</a:t>
            </a:fld>
            <a:endParaRPr lang="es-ES" altLang="es-ES">
              <a:solidFill>
                <a:srgbClr val="000000"/>
              </a:solidFill>
              <a:latin typeface="Times New Roman" panose="02020603050405020304" pitchFamily="18" charset="0"/>
            </a:endParaRPr>
          </a:p>
        </p:txBody>
      </p:sp>
      <p:sp>
        <p:nvSpPr>
          <p:cNvPr id="116739" name="Rectangle 1">
            <a:extLst>
              <a:ext uri="{FF2B5EF4-FFF2-40B4-BE49-F238E27FC236}">
                <a16:creationId xmlns:a16="http://schemas.microsoft.com/office/drawing/2014/main" id="{3B320D3B-C85F-4359-BA37-872A8819B21F}"/>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6740" name="Rectangle 2">
            <a:extLst>
              <a:ext uri="{FF2B5EF4-FFF2-40B4-BE49-F238E27FC236}">
                <a16:creationId xmlns:a16="http://schemas.microsoft.com/office/drawing/2014/main" id="{BEA92B23-2396-48AF-BA1C-760A5739D8C6}"/>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6">
            <a:extLst>
              <a:ext uri="{FF2B5EF4-FFF2-40B4-BE49-F238E27FC236}">
                <a16:creationId xmlns:a16="http://schemas.microsoft.com/office/drawing/2014/main" id="{6C5C48C1-85D2-48D1-AD88-EBF798F01C4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678BAFB7-3366-493C-AC6C-69A3D982A50D}" type="slidenum">
              <a:rPr lang="es-ES" altLang="es-ES">
                <a:solidFill>
                  <a:srgbClr val="000000"/>
                </a:solidFill>
                <a:latin typeface="Times New Roman" panose="02020603050405020304" pitchFamily="18" charset="0"/>
              </a:rPr>
              <a:pPr>
                <a:lnSpc>
                  <a:spcPct val="95000"/>
                </a:lnSpc>
              </a:pPr>
              <a:t>157</a:t>
            </a:fld>
            <a:endParaRPr lang="es-ES" altLang="es-ES">
              <a:solidFill>
                <a:srgbClr val="000000"/>
              </a:solidFill>
              <a:latin typeface="Times New Roman" panose="02020603050405020304" pitchFamily="18" charset="0"/>
            </a:endParaRPr>
          </a:p>
        </p:txBody>
      </p:sp>
      <p:sp>
        <p:nvSpPr>
          <p:cNvPr id="110595" name="Rectangle 1">
            <a:extLst>
              <a:ext uri="{FF2B5EF4-FFF2-40B4-BE49-F238E27FC236}">
                <a16:creationId xmlns:a16="http://schemas.microsoft.com/office/drawing/2014/main" id="{185739E8-487C-4D25-A692-139DB7AB550F}"/>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0596" name="Rectangle 2">
            <a:extLst>
              <a:ext uri="{FF2B5EF4-FFF2-40B4-BE49-F238E27FC236}">
                <a16:creationId xmlns:a16="http://schemas.microsoft.com/office/drawing/2014/main" id="{26342A11-F586-4176-8F06-7AC1E64E83DE}"/>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6">
            <a:extLst>
              <a:ext uri="{FF2B5EF4-FFF2-40B4-BE49-F238E27FC236}">
                <a16:creationId xmlns:a16="http://schemas.microsoft.com/office/drawing/2014/main" id="{710EE121-7210-42CA-9F82-36BC6BF69D6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78B779F0-6796-4EC0-98EE-5B0DFC5725F3}" type="slidenum">
              <a:rPr lang="es-ES" altLang="es-ES">
                <a:solidFill>
                  <a:srgbClr val="000000"/>
                </a:solidFill>
                <a:latin typeface="Times New Roman" panose="02020603050405020304" pitchFamily="18" charset="0"/>
              </a:rPr>
              <a:pPr>
                <a:lnSpc>
                  <a:spcPct val="95000"/>
                </a:lnSpc>
              </a:pPr>
              <a:t>158</a:t>
            </a:fld>
            <a:endParaRPr lang="es-ES" altLang="es-ES">
              <a:solidFill>
                <a:srgbClr val="000000"/>
              </a:solidFill>
              <a:latin typeface="Times New Roman" panose="02020603050405020304" pitchFamily="18" charset="0"/>
            </a:endParaRPr>
          </a:p>
        </p:txBody>
      </p:sp>
      <p:sp>
        <p:nvSpPr>
          <p:cNvPr id="112643" name="Rectangle 1">
            <a:extLst>
              <a:ext uri="{FF2B5EF4-FFF2-40B4-BE49-F238E27FC236}">
                <a16:creationId xmlns:a16="http://schemas.microsoft.com/office/drawing/2014/main" id="{D814E6A1-FFE3-4601-9A12-4B5A0D6565EF}"/>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44" name="Rectangle 2">
            <a:extLst>
              <a:ext uri="{FF2B5EF4-FFF2-40B4-BE49-F238E27FC236}">
                <a16:creationId xmlns:a16="http://schemas.microsoft.com/office/drawing/2014/main" id="{BC611AAD-71E1-4F09-8290-83C1B250E4E7}"/>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6">
            <a:extLst>
              <a:ext uri="{FF2B5EF4-FFF2-40B4-BE49-F238E27FC236}">
                <a16:creationId xmlns:a16="http://schemas.microsoft.com/office/drawing/2014/main" id="{3CD8F66E-D548-4939-8A71-9AAE144E999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S Gothic" panose="020B0609070205080204" pitchFamily="49" charset="-128"/>
              </a:defRPr>
            </a:lvl9pPr>
          </a:lstStyle>
          <a:p>
            <a:pPr>
              <a:lnSpc>
                <a:spcPct val="95000"/>
              </a:lnSpc>
            </a:pPr>
            <a:fld id="{E0692EA7-407C-404D-95FF-E5B153CD7788}" type="slidenum">
              <a:rPr lang="es-ES" altLang="es-ES">
                <a:solidFill>
                  <a:srgbClr val="000000"/>
                </a:solidFill>
                <a:latin typeface="Times New Roman" panose="02020603050405020304" pitchFamily="18" charset="0"/>
              </a:rPr>
              <a:pPr>
                <a:lnSpc>
                  <a:spcPct val="95000"/>
                </a:lnSpc>
              </a:pPr>
              <a:t>163</a:t>
            </a:fld>
            <a:endParaRPr lang="es-ES" altLang="es-ES">
              <a:solidFill>
                <a:srgbClr val="000000"/>
              </a:solidFill>
              <a:latin typeface="Times New Roman" panose="02020603050405020304" pitchFamily="18" charset="0"/>
            </a:endParaRPr>
          </a:p>
        </p:txBody>
      </p:sp>
      <p:sp>
        <p:nvSpPr>
          <p:cNvPr id="106499" name="Rectangle 1">
            <a:extLst>
              <a:ext uri="{FF2B5EF4-FFF2-40B4-BE49-F238E27FC236}">
                <a16:creationId xmlns:a16="http://schemas.microsoft.com/office/drawing/2014/main" id="{08ADCCD1-73CA-45E1-A4EF-78B84ADF9E3D}"/>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500" name="Rectangle 2">
            <a:extLst>
              <a:ext uri="{FF2B5EF4-FFF2-40B4-BE49-F238E27FC236}">
                <a16:creationId xmlns:a16="http://schemas.microsoft.com/office/drawing/2014/main" id="{1E8F034F-43D1-47C5-A911-E36CA2748F9B}"/>
              </a:ext>
            </a:extLst>
          </p:cNvPr>
          <p:cNvSpPr txBox="1">
            <a:spLocks noGrp="1" noChangeArrowheads="1"/>
          </p:cNvSpPr>
          <p:nvPr>
            <p:ph type="body" idx="1"/>
          </p:nvPr>
        </p:nvSpPr>
        <p:spPr>
          <a:xfrm>
            <a:off x="755650" y="5078413"/>
            <a:ext cx="6048375" cy="4721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Título 1"/>
          <p:cNvSpPr>
            <a:spLocks noGrp="1"/>
          </p:cNvSpPr>
          <p:nvPr>
            <p:ph type="title"/>
          </p:nvPr>
        </p:nvSpPr>
        <p:spPr>
          <a:xfrm>
            <a:off x="608641" y="273629"/>
            <a:ext cx="10968959" cy="1143480"/>
          </a:xfrm>
        </p:spPr>
        <p:txBody>
          <a:bodyPr/>
          <a:lstStyle/>
          <a:p>
            <a:r>
              <a:rPr lang="es-ES"/>
              <a:t>Haga clic para modificar el estilo de título del patrón</a:t>
            </a:r>
          </a:p>
        </p:txBody>
      </p:sp>
      <p:sp>
        <p:nvSpPr>
          <p:cNvPr id="3" name="Marcador de imágenes en línea 2"/>
          <p:cNvSpPr>
            <a:spLocks noGrp="1"/>
          </p:cNvSpPr>
          <p:nvPr>
            <p:ph type="clipArt" sz="half" idx="1"/>
          </p:nvPr>
        </p:nvSpPr>
        <p:spPr>
          <a:xfrm>
            <a:off x="608641" y="1604329"/>
            <a:ext cx="5391360" cy="4524955"/>
          </a:xfrm>
        </p:spPr>
        <p:txBody>
          <a:bodyPr/>
          <a:lstStyle/>
          <a:p>
            <a:pPr lvl="0"/>
            <a:endParaRPr lang="es-ES" noProof="0"/>
          </a:p>
        </p:txBody>
      </p:sp>
      <p:sp>
        <p:nvSpPr>
          <p:cNvPr id="4" name="Marcador de texto 3"/>
          <p:cNvSpPr>
            <a:spLocks noGrp="1"/>
          </p:cNvSpPr>
          <p:nvPr>
            <p:ph type="body" sz="half" idx="2"/>
          </p:nvPr>
        </p:nvSpPr>
        <p:spPr>
          <a:xfrm>
            <a:off x="6184321" y="1604329"/>
            <a:ext cx="5393279" cy="452495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3">
            <a:extLst>
              <a:ext uri="{FF2B5EF4-FFF2-40B4-BE49-F238E27FC236}">
                <a16:creationId xmlns:a16="http://schemas.microsoft.com/office/drawing/2014/main" id="{82A10956-58E3-4937-97A5-C48D63CC5362}"/>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6" name="Rectangle 4">
            <a:extLst>
              <a:ext uri="{FF2B5EF4-FFF2-40B4-BE49-F238E27FC236}">
                <a16:creationId xmlns:a16="http://schemas.microsoft.com/office/drawing/2014/main" id="{14D1E86A-F089-4FFC-9A0E-DB7356070EC8}"/>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7" name="Rectangle 5">
            <a:extLst>
              <a:ext uri="{FF2B5EF4-FFF2-40B4-BE49-F238E27FC236}">
                <a16:creationId xmlns:a16="http://schemas.microsoft.com/office/drawing/2014/main" id="{6E918BAE-DF95-4A90-B25F-E5EE84215640}"/>
              </a:ext>
            </a:extLst>
          </p:cNvPr>
          <p:cNvSpPr>
            <a:spLocks noGrp="1" noChangeArrowheads="1"/>
          </p:cNvSpPr>
          <p:nvPr>
            <p:ph type="sldNum" idx="12"/>
          </p:nvPr>
        </p:nvSpPr>
        <p:spPr>
          <a:ln/>
        </p:spPr>
        <p:txBody>
          <a:bodyPr/>
          <a:lstStyle>
            <a:lvl1pPr>
              <a:defRPr/>
            </a:lvl1pPr>
          </a:lstStyle>
          <a:p>
            <a:pPr>
              <a:defRPr/>
            </a:pPr>
            <a:fld id="{4FB376B5-FBB4-4851-A69A-EB979D909886}" type="slidenum">
              <a:rPr lang="es-ES" altLang="es-ES"/>
              <a:pPr>
                <a:defRPr/>
              </a:pPr>
              <a:t>‹Nº›</a:t>
            </a:fld>
            <a:endParaRPr lang="es-ES" altLang="es-ES"/>
          </a:p>
        </p:txBody>
      </p:sp>
    </p:spTree>
    <p:extLst>
      <p:ext uri="{BB962C8B-B14F-4D97-AF65-F5344CB8AC3E}">
        <p14:creationId xmlns:p14="http://schemas.microsoft.com/office/powerpoint/2010/main" val="3336303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608641" y="273629"/>
            <a:ext cx="10968959" cy="1143480"/>
          </a:xfrm>
        </p:spPr>
        <p:txBody>
          <a:bodyPr/>
          <a:lstStyle/>
          <a:p>
            <a:r>
              <a:rPr lang="es-ES"/>
              <a:t>Haga clic para modificar el estilo de título del patrón</a:t>
            </a:r>
          </a:p>
        </p:txBody>
      </p:sp>
      <p:sp>
        <p:nvSpPr>
          <p:cNvPr id="3" name="Rectangle 3">
            <a:extLst>
              <a:ext uri="{FF2B5EF4-FFF2-40B4-BE49-F238E27FC236}">
                <a16:creationId xmlns:a16="http://schemas.microsoft.com/office/drawing/2014/main" id="{6C197C23-74B2-4D51-9AA5-4841C171AA57}"/>
              </a:ext>
            </a:extLst>
          </p:cNvPr>
          <p:cNvSpPr>
            <a:spLocks noGrp="1" noChangeArrowheads="1"/>
          </p:cNvSpPr>
          <p:nvPr>
            <p:ph type="dt" idx="10"/>
          </p:nvPr>
        </p:nvSpPr>
        <p:spPr>
          <a:ln/>
        </p:spPr>
        <p:txBody>
          <a:bodyPr/>
          <a:lstStyle>
            <a:lvl1pPr>
              <a:defRPr/>
            </a:lvl1pPr>
          </a:lstStyle>
          <a:p>
            <a:pPr>
              <a:defRPr/>
            </a:pPr>
            <a:endParaRPr lang="es-ES" altLang="es-ES"/>
          </a:p>
        </p:txBody>
      </p:sp>
      <p:sp>
        <p:nvSpPr>
          <p:cNvPr id="4" name="Rectangle 4">
            <a:extLst>
              <a:ext uri="{FF2B5EF4-FFF2-40B4-BE49-F238E27FC236}">
                <a16:creationId xmlns:a16="http://schemas.microsoft.com/office/drawing/2014/main" id="{45EA71E2-D7F3-4855-889F-013A7514620F}"/>
              </a:ext>
            </a:extLst>
          </p:cNvPr>
          <p:cNvSpPr>
            <a:spLocks noGrp="1" noChangeArrowheads="1"/>
          </p:cNvSpPr>
          <p:nvPr>
            <p:ph type="ftr" idx="11"/>
          </p:nvPr>
        </p:nvSpPr>
        <p:spPr>
          <a:ln/>
        </p:spPr>
        <p:txBody>
          <a:bodyPr/>
          <a:lstStyle>
            <a:lvl1pPr>
              <a:defRPr/>
            </a:lvl1pPr>
          </a:lstStyle>
          <a:p>
            <a:pPr>
              <a:defRPr/>
            </a:pPr>
            <a:endParaRPr lang="es-ES" altLang="es-ES"/>
          </a:p>
        </p:txBody>
      </p:sp>
      <p:sp>
        <p:nvSpPr>
          <p:cNvPr id="5" name="Rectangle 5">
            <a:extLst>
              <a:ext uri="{FF2B5EF4-FFF2-40B4-BE49-F238E27FC236}">
                <a16:creationId xmlns:a16="http://schemas.microsoft.com/office/drawing/2014/main" id="{36B0E4A7-D583-40E3-99D1-CBFF77FDA324}"/>
              </a:ext>
            </a:extLst>
          </p:cNvPr>
          <p:cNvSpPr>
            <a:spLocks noGrp="1" noChangeArrowheads="1"/>
          </p:cNvSpPr>
          <p:nvPr>
            <p:ph type="sldNum" idx="12"/>
          </p:nvPr>
        </p:nvSpPr>
        <p:spPr>
          <a:ln/>
        </p:spPr>
        <p:txBody>
          <a:bodyPr/>
          <a:lstStyle>
            <a:lvl1pPr>
              <a:defRPr/>
            </a:lvl1pPr>
          </a:lstStyle>
          <a:p>
            <a:pPr>
              <a:defRPr/>
            </a:pPr>
            <a:fld id="{F2B8B54D-3EAA-4B8E-9070-865D53BB9311}" type="slidenum">
              <a:rPr lang="es-ES" altLang="es-ES"/>
              <a:pPr>
                <a:defRPr/>
              </a:pPr>
              <a:t>‹Nº›</a:t>
            </a:fld>
            <a:endParaRPr lang="es-ES" altLang="es-ES"/>
          </a:p>
        </p:txBody>
      </p:sp>
    </p:spTree>
    <p:extLst>
      <p:ext uri="{BB962C8B-B14F-4D97-AF65-F5344CB8AC3E}">
        <p14:creationId xmlns:p14="http://schemas.microsoft.com/office/powerpoint/2010/main" val="2037756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15/08/2021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es.wikipedia.org/wiki/Anexo:Cuadros_de_Tintorett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es.wikipedia.org/wiki/San_Marcos_liberando_al_esclavo"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hyperlink" Target="http://www.arte.it/opera/ultima-cena-1054"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dipoco.altervista.org/ultima-cena-tintoreto/"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www.beniculturali.it/mibac/export/MiBAC/sito-MiBAC/Contenuti/MibacUnif/Eventi/visualizza_asset.html_1098233212.html"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artehistoria.com/v2/obras/26568.ht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hyperlink" Target="http://www.wga.hu/frames-e.html?/html/t/tintoret/3b/1albergo/2/1carry.html" TargetMode="External"/></Relationships>
</file>

<file path=ppt/slides/_rels/slide156.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hyperlink" Target="http://www.artehistoria.com/v2/obras/26569.ht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www.wga.hu/frames-e.html?/html/t/tintoret/3b/1albergo/2/4cruci.html" TargetMode="External"/></Relationships>
</file>

<file path=ppt/slides/_rels/slide158.xml.rels><?xml version="1.0" encoding="UTF-8" standalone="yes"?>
<Relationships xmlns="http://schemas.openxmlformats.org/package/2006/relationships"><Relationship Id="rId3" Type="http://schemas.openxmlformats.org/officeDocument/2006/relationships/hyperlink" Target="http://es.wikipedia.org/wiki/Crucifixi&#243;n_(Tintoretto,_1565"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hyperlink" Target="http://www.artehistoria.com/v2/obras/26566.ht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73.jp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76.jp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77.jp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2" Type="http://schemas.openxmlformats.org/officeDocument/2006/relationships/image" Target="../media/image180.jp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81.jp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82.jp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image" Target="../media/image189.jp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91.jp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92.jp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2" Type="http://schemas.openxmlformats.org/officeDocument/2006/relationships/image" Target="../media/image193.jp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94.jp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95.jp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96.jp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197.jp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2" Type="http://schemas.openxmlformats.org/officeDocument/2006/relationships/image" Target="../media/image198.jp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199.jp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200.jp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201.jp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202.jp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203.jp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205.jp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207.jp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209.jp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210.jp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211.jp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2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828945"/>
            <a:ext cx="9144000" cy="2387600"/>
          </a:xfrm>
        </p:spPr>
        <p:txBody>
          <a:bodyPr>
            <a:normAutofit/>
          </a:bodyPr>
          <a:lstStyle/>
          <a:p>
            <a:r>
              <a:rPr lang="es-ES" sz="16600" b="1" dirty="0"/>
              <a:t>Tintoretto</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r>
              <a:rPr lang="es-ES" dirty="0" err="1">
                <a:hlinkClick r:id="rId2"/>
              </a:rPr>
              <a:t>Anexo:Cuadros</a:t>
            </a:r>
            <a:r>
              <a:rPr lang="es-ES" dirty="0">
                <a:hlinkClick r:id="rId2"/>
              </a:rPr>
              <a:t> de Tintoretto - Wikipedia, la enciclopedia libre</a:t>
            </a:r>
            <a:endParaRPr lang="es-ES" dirty="0"/>
          </a:p>
        </p:txBody>
      </p:sp>
    </p:spTree>
    <p:extLst>
      <p:ext uri="{BB962C8B-B14F-4D97-AF65-F5344CB8AC3E}">
        <p14:creationId xmlns:p14="http://schemas.microsoft.com/office/powerpoint/2010/main" val="354488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697194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1"/>
            <a:ext cx="11416146" cy="872836"/>
          </a:xfrm>
        </p:spPr>
        <p:txBody>
          <a:bodyPr anchor="ctr">
            <a:normAutofit/>
          </a:bodyPr>
          <a:lstStyle/>
          <a:p>
            <a:pPr algn="ctr"/>
            <a:r>
              <a:rPr lang="es-ES" sz="2800" dirty="0"/>
              <a:t>1538. Tintoretto. El martirio de los diez mil. </a:t>
            </a:r>
            <a:r>
              <a:rPr lang="es-ES" sz="2800" dirty="0" err="1"/>
              <a:t>Gallerie</a:t>
            </a:r>
            <a:r>
              <a:rPr lang="es-ES" sz="2800" dirty="0"/>
              <a:t> </a:t>
            </a:r>
            <a:r>
              <a:rPr lang="es-ES" sz="2800" dirty="0" err="1"/>
              <a:t>dell'Accademia</a:t>
            </a:r>
            <a:r>
              <a:rPr lang="es-ES" sz="2800" dirty="0"/>
              <a:t>, Venecia.</a:t>
            </a:r>
          </a:p>
        </p:txBody>
      </p:sp>
      <p:pic>
        <p:nvPicPr>
          <p:cNvPr id="4" name="Imagen 3">
            <a:extLst>
              <a:ext uri="{FF2B5EF4-FFF2-40B4-BE49-F238E27FC236}">
                <a16:creationId xmlns:a16="http://schemas.microsoft.com/office/drawing/2014/main" id="{BC519A6A-BB90-4515-90F8-E5C699024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8581" y="872836"/>
            <a:ext cx="9824219" cy="5985164"/>
          </a:xfrm>
          <a:prstGeom prst="rect">
            <a:avLst/>
          </a:prstGeom>
        </p:spPr>
      </p:pic>
    </p:spTree>
    <p:extLst>
      <p:ext uri="{BB962C8B-B14F-4D97-AF65-F5344CB8AC3E}">
        <p14:creationId xmlns:p14="http://schemas.microsoft.com/office/powerpoint/2010/main" val="3417759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494290"/>
            <a:ext cx="2272145" cy="5869420"/>
          </a:xfrm>
        </p:spPr>
        <p:txBody>
          <a:bodyPr anchor="t">
            <a:normAutofit/>
          </a:bodyPr>
          <a:lstStyle/>
          <a:p>
            <a:r>
              <a:rPr lang="es-ES" sz="2800" dirty="0"/>
              <a:t>1542. Tintoretto. La cena de Emaús. Museo de Bellas Artes de Budapest</a:t>
            </a:r>
          </a:p>
        </p:txBody>
      </p:sp>
      <p:pic>
        <p:nvPicPr>
          <p:cNvPr id="4" name="Imagen 3">
            <a:extLst>
              <a:ext uri="{FF2B5EF4-FFF2-40B4-BE49-F238E27FC236}">
                <a16:creationId xmlns:a16="http://schemas.microsoft.com/office/drawing/2014/main" id="{9AFB1E49-1034-4CA0-9A85-0EB7B6E002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542" y="1"/>
            <a:ext cx="9362458"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60571" cy="5869420"/>
          </a:xfrm>
        </p:spPr>
        <p:txBody>
          <a:bodyPr anchor="t">
            <a:normAutofit/>
          </a:bodyPr>
          <a:lstStyle/>
          <a:p>
            <a:r>
              <a:rPr lang="es-ES" sz="2800" dirty="0"/>
              <a:t>1542. Tintoretto. Deucalión y Pirra ante la estatua de Temis. </a:t>
            </a:r>
            <a:r>
              <a:rPr lang="es-ES" sz="2800" dirty="0" err="1"/>
              <a:t>Galleria</a:t>
            </a:r>
            <a:r>
              <a:rPr lang="es-ES" sz="2800" dirty="0"/>
              <a:t> Estense, </a:t>
            </a:r>
            <a:r>
              <a:rPr lang="es-ES" sz="2800" dirty="0" err="1"/>
              <a:t>Modena</a:t>
            </a:r>
            <a:r>
              <a:rPr lang="es-ES" sz="2800" dirty="0"/>
              <a:t>.</a:t>
            </a:r>
          </a:p>
        </p:txBody>
      </p:sp>
      <p:pic>
        <p:nvPicPr>
          <p:cNvPr id="4" name="Imagen 3">
            <a:extLst>
              <a:ext uri="{FF2B5EF4-FFF2-40B4-BE49-F238E27FC236}">
                <a16:creationId xmlns:a16="http://schemas.microsoft.com/office/drawing/2014/main" id="{DA2F4F01-2C33-4EAC-8359-64E82ED05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3189" y="0"/>
            <a:ext cx="6818811" cy="6858000"/>
          </a:xfrm>
          <a:prstGeom prst="rect">
            <a:avLst/>
          </a:prstGeom>
        </p:spPr>
      </p:pic>
    </p:spTree>
    <p:extLst>
      <p:ext uri="{BB962C8B-B14F-4D97-AF65-F5344CB8AC3E}">
        <p14:creationId xmlns:p14="http://schemas.microsoft.com/office/powerpoint/2010/main" val="2789164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it-IT" sz="2800" dirty="0"/>
              <a:t>1543 - 1544. Tintoretto. San Jorge. Hermitage.</a:t>
            </a:r>
            <a:endParaRPr lang="es-ES" sz="2800" dirty="0"/>
          </a:p>
        </p:txBody>
      </p:sp>
      <p:pic>
        <p:nvPicPr>
          <p:cNvPr id="4" name="Imagen 3">
            <a:extLst>
              <a:ext uri="{FF2B5EF4-FFF2-40B4-BE49-F238E27FC236}">
                <a16:creationId xmlns:a16="http://schemas.microsoft.com/office/drawing/2014/main" id="{BF241505-5011-4645-84FD-E90BD6B02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6370" y="0"/>
            <a:ext cx="5065630" cy="6858000"/>
          </a:xfrm>
          <a:prstGeom prst="rect">
            <a:avLst/>
          </a:prstGeom>
        </p:spPr>
      </p:pic>
    </p:spTree>
    <p:extLst>
      <p:ext uri="{BB962C8B-B14F-4D97-AF65-F5344CB8AC3E}">
        <p14:creationId xmlns:p14="http://schemas.microsoft.com/office/powerpoint/2010/main" val="3820476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65397"/>
          </a:xfrm>
        </p:spPr>
        <p:txBody>
          <a:bodyPr anchor="t">
            <a:normAutofit/>
          </a:bodyPr>
          <a:lstStyle/>
          <a:p>
            <a:r>
              <a:rPr lang="es-ES" sz="2800" dirty="0"/>
              <a:t>1544. Tintoretto. Adoración del becerro de oro. </a:t>
            </a:r>
            <a:br>
              <a:rPr lang="es-ES" sz="2800" dirty="0"/>
            </a:br>
            <a:r>
              <a:rPr lang="es-ES" sz="2800" dirty="0"/>
              <a:t>Kunsthistorisches Museum, Viena.</a:t>
            </a:r>
          </a:p>
        </p:txBody>
      </p:sp>
      <p:pic>
        <p:nvPicPr>
          <p:cNvPr id="4" name="Imagen 3">
            <a:extLst>
              <a:ext uri="{FF2B5EF4-FFF2-40B4-BE49-F238E27FC236}">
                <a16:creationId xmlns:a16="http://schemas.microsoft.com/office/drawing/2014/main" id="{232A271B-47C8-4AE3-B677-77890CFA2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0522"/>
            <a:ext cx="12192000" cy="4627478"/>
          </a:xfrm>
          <a:prstGeom prst="rect">
            <a:avLst/>
          </a:prstGeom>
        </p:spPr>
      </p:pic>
    </p:spTree>
    <p:extLst>
      <p:ext uri="{BB962C8B-B14F-4D97-AF65-F5344CB8AC3E}">
        <p14:creationId xmlns:p14="http://schemas.microsoft.com/office/powerpoint/2010/main" val="1130707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65397"/>
          </a:xfrm>
        </p:spPr>
        <p:txBody>
          <a:bodyPr anchor="t">
            <a:normAutofit/>
          </a:bodyPr>
          <a:lstStyle/>
          <a:p>
            <a:r>
              <a:rPr lang="es-ES" sz="2800" dirty="0"/>
              <a:t>1544. Tintoretto. Banquete del rey </a:t>
            </a:r>
            <a:r>
              <a:rPr lang="es-ES" sz="2800" dirty="0" err="1"/>
              <a:t>Belsazar</a:t>
            </a:r>
            <a:r>
              <a:rPr lang="es-ES" sz="2800" dirty="0"/>
              <a:t>. </a:t>
            </a:r>
            <a:br>
              <a:rPr lang="es-ES" sz="2800" dirty="0"/>
            </a:br>
            <a:r>
              <a:rPr lang="es-ES" sz="2800" dirty="0"/>
              <a:t>Kunsthistorisches Museum, Viena.</a:t>
            </a:r>
          </a:p>
        </p:txBody>
      </p:sp>
      <p:pic>
        <p:nvPicPr>
          <p:cNvPr id="5" name="Imagen 4">
            <a:extLst>
              <a:ext uri="{FF2B5EF4-FFF2-40B4-BE49-F238E27FC236}">
                <a16:creationId xmlns:a16="http://schemas.microsoft.com/office/drawing/2014/main" id="{3B246B47-1D14-4A7A-874C-1163625BB7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15780"/>
            <a:ext cx="12192000" cy="2226439"/>
          </a:xfrm>
          <a:prstGeom prst="rect">
            <a:avLst/>
          </a:prstGeom>
        </p:spPr>
      </p:pic>
    </p:spTree>
    <p:extLst>
      <p:ext uri="{BB962C8B-B14F-4D97-AF65-F5344CB8AC3E}">
        <p14:creationId xmlns:p14="http://schemas.microsoft.com/office/powerpoint/2010/main" val="2138803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65397"/>
          </a:xfrm>
        </p:spPr>
        <p:txBody>
          <a:bodyPr anchor="t">
            <a:normAutofit/>
          </a:bodyPr>
          <a:lstStyle/>
          <a:p>
            <a:r>
              <a:rPr lang="es-ES" sz="2800" dirty="0"/>
              <a:t>1544. Tintoretto. Betsabé y David. </a:t>
            </a:r>
            <a:br>
              <a:rPr lang="es-ES" sz="2800" dirty="0"/>
            </a:br>
            <a:r>
              <a:rPr lang="es-ES" sz="2800" dirty="0"/>
              <a:t>Kunsthistorisches Museum, Viena.</a:t>
            </a:r>
          </a:p>
        </p:txBody>
      </p:sp>
      <p:pic>
        <p:nvPicPr>
          <p:cNvPr id="4" name="Imagen 3">
            <a:extLst>
              <a:ext uri="{FF2B5EF4-FFF2-40B4-BE49-F238E27FC236}">
                <a16:creationId xmlns:a16="http://schemas.microsoft.com/office/drawing/2014/main" id="{338288D7-F403-4252-8A07-B4E8CA120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3677"/>
            <a:ext cx="12192000" cy="2290645"/>
          </a:xfrm>
          <a:prstGeom prst="rect">
            <a:avLst/>
          </a:prstGeom>
        </p:spPr>
      </p:pic>
    </p:spTree>
    <p:extLst>
      <p:ext uri="{BB962C8B-B14F-4D97-AF65-F5344CB8AC3E}">
        <p14:creationId xmlns:p14="http://schemas.microsoft.com/office/powerpoint/2010/main" val="684448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65397"/>
          </a:xfrm>
        </p:spPr>
        <p:txBody>
          <a:bodyPr anchor="t">
            <a:normAutofit/>
          </a:bodyPr>
          <a:lstStyle/>
          <a:p>
            <a:r>
              <a:rPr lang="es-ES" sz="2800" dirty="0"/>
              <a:t>1544. Tintoretto. La reina de Saba ante Sansón. </a:t>
            </a:r>
            <a:br>
              <a:rPr lang="es-ES" sz="2800" dirty="0"/>
            </a:br>
            <a:r>
              <a:rPr lang="es-ES" sz="2800" dirty="0"/>
              <a:t>Kunsthistorisches Museum, Viena.</a:t>
            </a:r>
          </a:p>
        </p:txBody>
      </p:sp>
      <p:pic>
        <p:nvPicPr>
          <p:cNvPr id="4" name="Imagen 3">
            <a:extLst>
              <a:ext uri="{FF2B5EF4-FFF2-40B4-BE49-F238E27FC236}">
                <a16:creationId xmlns:a16="http://schemas.microsoft.com/office/drawing/2014/main" id="{4027A425-625F-4B5C-984E-C2A77B0C2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34627"/>
            <a:ext cx="12192000" cy="2188746"/>
          </a:xfrm>
          <a:prstGeom prst="rect">
            <a:avLst/>
          </a:prstGeom>
        </p:spPr>
      </p:pic>
    </p:spTree>
    <p:extLst>
      <p:ext uri="{BB962C8B-B14F-4D97-AF65-F5344CB8AC3E}">
        <p14:creationId xmlns:p14="http://schemas.microsoft.com/office/powerpoint/2010/main" val="1657762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65397"/>
          </a:xfrm>
        </p:spPr>
        <p:txBody>
          <a:bodyPr anchor="t">
            <a:normAutofit/>
          </a:bodyPr>
          <a:lstStyle/>
          <a:p>
            <a:r>
              <a:rPr lang="es-ES" sz="2800" dirty="0"/>
              <a:t>1544. Tintoretto. la venganza de Sansón contra los filisteos. </a:t>
            </a:r>
            <a:br>
              <a:rPr lang="es-ES" sz="2800" dirty="0"/>
            </a:br>
            <a:r>
              <a:rPr lang="es-ES" sz="2800" dirty="0"/>
              <a:t>Kunsthistorisches Museum, Viena.</a:t>
            </a:r>
          </a:p>
        </p:txBody>
      </p:sp>
      <p:pic>
        <p:nvPicPr>
          <p:cNvPr id="4" name="Imagen 3">
            <a:extLst>
              <a:ext uri="{FF2B5EF4-FFF2-40B4-BE49-F238E27FC236}">
                <a16:creationId xmlns:a16="http://schemas.microsoft.com/office/drawing/2014/main" id="{28F69FA9-24AC-4323-BC8A-6C7EB4C55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752"/>
            <a:ext cx="12192000" cy="2210496"/>
          </a:xfrm>
          <a:prstGeom prst="rect">
            <a:avLst/>
          </a:prstGeom>
        </p:spPr>
      </p:pic>
    </p:spTree>
    <p:extLst>
      <p:ext uri="{BB962C8B-B14F-4D97-AF65-F5344CB8AC3E}">
        <p14:creationId xmlns:p14="http://schemas.microsoft.com/office/powerpoint/2010/main" val="132174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65397"/>
          </a:xfrm>
        </p:spPr>
        <p:txBody>
          <a:bodyPr anchor="t">
            <a:normAutofit/>
          </a:bodyPr>
          <a:lstStyle/>
          <a:p>
            <a:r>
              <a:rPr lang="es-ES" sz="2800" dirty="0"/>
              <a:t>1544. Tintoretto. Promesa a David de la duración eterna de su linaje. </a:t>
            </a:r>
            <a:br>
              <a:rPr lang="es-ES" sz="2800" dirty="0"/>
            </a:br>
            <a:r>
              <a:rPr lang="es-ES" sz="2800" dirty="0"/>
              <a:t>Kunsthistorisches Museum, Viena.</a:t>
            </a:r>
          </a:p>
        </p:txBody>
      </p:sp>
      <p:pic>
        <p:nvPicPr>
          <p:cNvPr id="4" name="Imagen 3">
            <a:extLst>
              <a:ext uri="{FF2B5EF4-FFF2-40B4-BE49-F238E27FC236}">
                <a16:creationId xmlns:a16="http://schemas.microsoft.com/office/drawing/2014/main" id="{9341CEBB-1DFA-40CD-807B-B153633083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9727"/>
            <a:ext cx="12192000" cy="2238545"/>
          </a:xfrm>
          <a:prstGeom prst="rect">
            <a:avLst/>
          </a:prstGeom>
        </p:spPr>
      </p:pic>
    </p:spTree>
    <p:extLst>
      <p:ext uri="{BB962C8B-B14F-4D97-AF65-F5344CB8AC3E}">
        <p14:creationId xmlns:p14="http://schemas.microsoft.com/office/powerpoint/2010/main" val="3663073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65397"/>
          </a:xfrm>
        </p:spPr>
        <p:txBody>
          <a:bodyPr anchor="t">
            <a:normAutofit/>
          </a:bodyPr>
          <a:lstStyle/>
          <a:p>
            <a:r>
              <a:rPr lang="es-ES" sz="2800" dirty="0"/>
              <a:t>1544. Tintoretto. Traslado del arca de David. </a:t>
            </a:r>
            <a:br>
              <a:rPr lang="es-ES" sz="2800" dirty="0"/>
            </a:br>
            <a:r>
              <a:rPr lang="es-ES" sz="2800" dirty="0"/>
              <a:t>Kunsthistorisches Museum, Viena.</a:t>
            </a:r>
          </a:p>
        </p:txBody>
      </p:sp>
      <p:pic>
        <p:nvPicPr>
          <p:cNvPr id="4" name="Imagen 3">
            <a:extLst>
              <a:ext uri="{FF2B5EF4-FFF2-40B4-BE49-F238E27FC236}">
                <a16:creationId xmlns:a16="http://schemas.microsoft.com/office/drawing/2014/main" id="{F1804DD8-725D-4AFF-A556-8B4F6C585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9018"/>
            <a:ext cx="12192000" cy="2199963"/>
          </a:xfrm>
          <a:prstGeom prst="rect">
            <a:avLst/>
          </a:prstGeom>
        </p:spPr>
      </p:pic>
    </p:spTree>
    <p:extLst>
      <p:ext uri="{BB962C8B-B14F-4D97-AF65-F5344CB8AC3E}">
        <p14:creationId xmlns:p14="http://schemas.microsoft.com/office/powerpoint/2010/main" val="323184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0"/>
            <a:ext cx="11831782" cy="2996977"/>
          </a:xfrm>
        </p:spPr>
        <p:txBody>
          <a:bodyPr anchor="t">
            <a:normAutofit fontScale="90000"/>
          </a:bodyPr>
          <a:lstStyle/>
          <a:p>
            <a:pPr algn="l"/>
            <a:r>
              <a:rPr lang="it-IT" sz="2400" b="1" dirty="0"/>
              <a:t>1545. Tintoretto. Mucio Escévola frente a Porsena. Kunsthistorisches Museum, Viena.</a:t>
            </a:r>
            <a:br>
              <a:rPr lang="it-IT" sz="2400" b="1" dirty="0"/>
            </a:br>
            <a:r>
              <a:rPr lang="es-ES" sz="1800" b="0" i="0" dirty="0">
                <a:effectLst/>
                <a:latin typeface="+mn-lt"/>
              </a:rPr>
              <a:t>Apenas instaurada la República, </a:t>
            </a:r>
            <a:r>
              <a:rPr lang="es-ES" sz="1800" b="0" i="0" u="none" strike="noStrike" dirty="0">
                <a:effectLst/>
                <a:latin typeface="+mn-lt"/>
              </a:rPr>
              <a:t>Porsena</a:t>
            </a:r>
            <a:r>
              <a:rPr lang="es-ES" sz="1800" b="0" i="0" dirty="0">
                <a:effectLst/>
                <a:latin typeface="+mn-lt"/>
              </a:rPr>
              <a:t>, el rey de </a:t>
            </a:r>
            <a:r>
              <a:rPr lang="es-ES" sz="1800" b="0" i="0" u="none" strike="noStrike" dirty="0">
                <a:effectLst/>
                <a:latin typeface="+mn-lt"/>
              </a:rPr>
              <a:t>Clusium</a:t>
            </a:r>
            <a:r>
              <a:rPr lang="es-ES" sz="1800" b="0" i="0" dirty="0">
                <a:effectLst/>
                <a:latin typeface="+mn-lt"/>
              </a:rPr>
              <a:t>, marchó sobre la ciudad de Roma para restablecer en el trono a los </a:t>
            </a:r>
            <a:r>
              <a:rPr lang="es-ES" sz="1800" b="0" i="0" u="none" strike="noStrike" dirty="0">
                <a:effectLst/>
                <a:latin typeface="+mn-lt"/>
              </a:rPr>
              <a:t>Tarquinios</a:t>
            </a:r>
            <a:r>
              <a:rPr lang="es-ES" sz="1800" b="0" i="0" dirty="0">
                <a:effectLst/>
                <a:latin typeface="+mn-lt"/>
              </a:rPr>
              <a:t> expulsados recientemente. Después de que las tropas romanas rechazaran un primer ataque, Porsena sitió la ciudad e instaló su campamento en una llanura a orillas del </a:t>
            </a:r>
            <a:r>
              <a:rPr lang="es-ES" sz="1800" b="0" i="0" u="none" strike="noStrike" dirty="0">
                <a:effectLst/>
                <a:latin typeface="+mn-lt"/>
              </a:rPr>
              <a:t>Tíber</a:t>
            </a:r>
            <a:r>
              <a:rPr lang="es-ES" sz="1800" b="0" i="0" dirty="0">
                <a:effectLst/>
                <a:latin typeface="+mn-lt"/>
              </a:rPr>
              <a:t>.</a:t>
            </a:r>
            <a:br>
              <a:rPr lang="es-ES" sz="1800" b="0" i="0" dirty="0">
                <a:effectLst/>
                <a:latin typeface="+mn-lt"/>
              </a:rPr>
            </a:br>
            <a:r>
              <a:rPr lang="es-ES" sz="1800" b="0" i="0" dirty="0">
                <a:effectLst/>
                <a:latin typeface="+mn-lt"/>
              </a:rPr>
              <a:t>Mucio, un joven de linaje patricio, en vista de que el asedio se prolongaba y el hambre comenzaba a atormentar a la población, decidió introducirse en el campo enemigo para matar al rey etrusco. Para evitar ser tenido por desertor, presentó su resolución al </a:t>
            </a:r>
            <a:r>
              <a:rPr lang="es-ES" sz="1800" b="0" i="0" u="none" strike="noStrike" dirty="0">
                <a:effectLst/>
                <a:latin typeface="+mn-lt"/>
              </a:rPr>
              <a:t>Senado</a:t>
            </a:r>
            <a:r>
              <a:rPr lang="es-ES" sz="1800" b="0" i="0" dirty="0">
                <a:effectLst/>
                <a:latin typeface="+mn-lt"/>
              </a:rPr>
              <a:t> que dio su aprobación. Disfrazado, penetró en campo enemigo, pero, al no conocer en persona a Porsena y temer que si no se daba prisa podía ser descubierto, se equivocó y mató a un hombre distinto. Arrestado y conducido ante el rey, y lejos de intimidarse, Mucio se presentó como ciudadano romano dispuesto a matarlo y, para castigarse por el error en la ejecución de la víctima, puso la mano derecha en el brasero de sacrificios mientras anunciaba a Porsena que más jóvenes habían jurado acabar con su vida. Impresionado, el rey ordenó deponer las armas y envió embajadores al Senado.</a:t>
            </a:r>
            <a:br>
              <a:rPr lang="es-ES" sz="1800" b="0" i="0" dirty="0">
                <a:effectLst/>
                <a:latin typeface="+mn-lt"/>
              </a:rPr>
            </a:br>
            <a:r>
              <a:rPr lang="es-ES" sz="1800" b="0" i="0" dirty="0">
                <a:effectLst/>
                <a:latin typeface="+mn-lt"/>
              </a:rPr>
              <a:t>Mucio recibió el sobrenombre «Escévola» (en español, «zurdo») por este acto y el Senado le donó unos terrenos al otro lado del Tíber, más adelante llamados prados </a:t>
            </a:r>
            <a:r>
              <a:rPr lang="es-ES" sz="1800" b="0" i="0" dirty="0" err="1">
                <a:effectLst/>
                <a:latin typeface="+mn-lt"/>
              </a:rPr>
              <a:t>mucios</a:t>
            </a:r>
            <a:br>
              <a:rPr lang="es-ES" sz="1050" b="0" i="0" dirty="0">
                <a:solidFill>
                  <a:srgbClr val="202122"/>
                </a:solidFill>
                <a:effectLst/>
                <a:latin typeface="Arial" panose="020B0604020202020204" pitchFamily="34" charset="0"/>
              </a:rPr>
            </a:br>
            <a:endParaRPr lang="es-ES" sz="2400" b="1" dirty="0"/>
          </a:p>
        </p:txBody>
      </p:sp>
      <p:pic>
        <p:nvPicPr>
          <p:cNvPr id="4" name="Imagen 3">
            <a:extLst>
              <a:ext uri="{FF2B5EF4-FFF2-40B4-BE49-F238E27FC236}">
                <a16:creationId xmlns:a16="http://schemas.microsoft.com/office/drawing/2014/main" id="{7B1966D2-FB9C-4A06-B0FF-783D805CB3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96977"/>
            <a:ext cx="12192000" cy="3861023"/>
          </a:xfrm>
          <a:prstGeom prst="rect">
            <a:avLst/>
          </a:prstGeom>
        </p:spPr>
      </p:pic>
    </p:spTree>
    <p:extLst>
      <p:ext uri="{BB962C8B-B14F-4D97-AF65-F5344CB8AC3E}">
        <p14:creationId xmlns:p14="http://schemas.microsoft.com/office/powerpoint/2010/main" val="962373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1"/>
            <a:ext cx="11776364" cy="817418"/>
          </a:xfrm>
        </p:spPr>
        <p:txBody>
          <a:bodyPr anchor="ctr">
            <a:normAutofit/>
          </a:bodyPr>
          <a:lstStyle/>
          <a:p>
            <a:pPr algn="ctr"/>
            <a:r>
              <a:rPr lang="es-ES" sz="2800" dirty="0"/>
              <a:t>1545. Tintoretto. Salomón y la Reina de Saba. </a:t>
            </a:r>
            <a:r>
              <a:rPr lang="es-ES" sz="2800" dirty="0" err="1"/>
              <a:t>Gallerie</a:t>
            </a:r>
            <a:r>
              <a:rPr lang="es-ES" sz="2800" dirty="0"/>
              <a:t> </a:t>
            </a:r>
            <a:r>
              <a:rPr lang="es-ES" sz="2800" dirty="0" err="1"/>
              <a:t>dell'Accademia</a:t>
            </a:r>
            <a:r>
              <a:rPr lang="es-ES" sz="2800" dirty="0"/>
              <a:t>, Venecia.</a:t>
            </a:r>
          </a:p>
        </p:txBody>
      </p:sp>
      <p:pic>
        <p:nvPicPr>
          <p:cNvPr id="4" name="Imagen 3">
            <a:extLst>
              <a:ext uri="{FF2B5EF4-FFF2-40B4-BE49-F238E27FC236}">
                <a16:creationId xmlns:a16="http://schemas.microsoft.com/office/drawing/2014/main" id="{5E9ABAEE-BA11-4355-8EB4-9F7DF0187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933" y="817418"/>
            <a:ext cx="10378134" cy="6040582"/>
          </a:xfrm>
          <a:prstGeom prst="rect">
            <a:avLst/>
          </a:prstGeom>
        </p:spPr>
      </p:pic>
    </p:spTree>
    <p:extLst>
      <p:ext uri="{BB962C8B-B14F-4D97-AF65-F5344CB8AC3E}">
        <p14:creationId xmlns:p14="http://schemas.microsoft.com/office/powerpoint/2010/main" val="756421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1"/>
            <a:ext cx="11637818" cy="738634"/>
          </a:xfrm>
        </p:spPr>
        <p:txBody>
          <a:bodyPr anchor="ctr">
            <a:normAutofit/>
          </a:bodyPr>
          <a:lstStyle/>
          <a:p>
            <a:pPr algn="ctr"/>
            <a:r>
              <a:rPr lang="es-ES" sz="2800" dirty="0"/>
              <a:t>1545. Tintoretto. Conversión de San Pablo. National Gallery of Art, Washington.</a:t>
            </a:r>
          </a:p>
        </p:txBody>
      </p:sp>
      <p:pic>
        <p:nvPicPr>
          <p:cNvPr id="4" name="Imagen 3">
            <a:extLst>
              <a:ext uri="{FF2B5EF4-FFF2-40B4-BE49-F238E27FC236}">
                <a16:creationId xmlns:a16="http://schemas.microsoft.com/office/drawing/2014/main" id="{FAE2630F-9EF5-4F8F-B7DD-00EB36A99B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473" y="738634"/>
            <a:ext cx="9615054" cy="6119366"/>
          </a:xfrm>
          <a:prstGeom prst="rect">
            <a:avLst/>
          </a:prstGeom>
        </p:spPr>
      </p:pic>
    </p:spTree>
    <p:extLst>
      <p:ext uri="{BB962C8B-B14F-4D97-AF65-F5344CB8AC3E}">
        <p14:creationId xmlns:p14="http://schemas.microsoft.com/office/powerpoint/2010/main" val="4190743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1317625"/>
          </a:xfrm>
        </p:spPr>
        <p:txBody>
          <a:bodyPr anchor="t">
            <a:normAutofit/>
          </a:bodyPr>
          <a:lstStyle/>
          <a:p>
            <a:r>
              <a:rPr lang="es-ES" sz="2800" dirty="0"/>
              <a:t>1545. Tintoretto. Asedio de Asola. Museo Nacional de Poznan</a:t>
            </a:r>
          </a:p>
        </p:txBody>
      </p:sp>
      <p:pic>
        <p:nvPicPr>
          <p:cNvPr id="4" name="Imagen 3">
            <a:extLst>
              <a:ext uri="{FF2B5EF4-FFF2-40B4-BE49-F238E27FC236}">
                <a16:creationId xmlns:a16="http://schemas.microsoft.com/office/drawing/2014/main" id="{3D6B5605-9280-4058-908B-04C5BB195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82750"/>
            <a:ext cx="12192000" cy="5175250"/>
          </a:xfrm>
          <a:prstGeom prst="rect">
            <a:avLst/>
          </a:prstGeom>
        </p:spPr>
      </p:pic>
    </p:spTree>
    <p:extLst>
      <p:ext uri="{BB962C8B-B14F-4D97-AF65-F5344CB8AC3E}">
        <p14:creationId xmlns:p14="http://schemas.microsoft.com/office/powerpoint/2010/main" val="760298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10212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88727" cy="5869420"/>
          </a:xfrm>
        </p:spPr>
        <p:txBody>
          <a:bodyPr anchor="t">
            <a:normAutofit/>
          </a:bodyPr>
          <a:lstStyle/>
          <a:p>
            <a:r>
              <a:rPr lang="it-IT" sz="2800" dirty="0"/>
              <a:t>1545. Tintoretto. Retrato de hombre con barba. Kunsthistorisches Museum, Viena.</a:t>
            </a:r>
            <a:endParaRPr lang="es-ES" sz="2800" dirty="0"/>
          </a:p>
        </p:txBody>
      </p:sp>
      <p:pic>
        <p:nvPicPr>
          <p:cNvPr id="4" name="Imagen 3">
            <a:extLst>
              <a:ext uri="{FF2B5EF4-FFF2-40B4-BE49-F238E27FC236}">
                <a16:creationId xmlns:a16="http://schemas.microsoft.com/office/drawing/2014/main" id="{81A674A0-7D6C-4624-B38A-6880DBCA41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3402" y="0"/>
            <a:ext cx="4428598" cy="6858000"/>
          </a:xfrm>
          <a:prstGeom prst="rect">
            <a:avLst/>
          </a:prstGeom>
        </p:spPr>
      </p:pic>
    </p:spTree>
    <p:extLst>
      <p:ext uri="{BB962C8B-B14F-4D97-AF65-F5344CB8AC3E}">
        <p14:creationId xmlns:p14="http://schemas.microsoft.com/office/powerpoint/2010/main" val="1305666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5869420"/>
          </a:xfrm>
        </p:spPr>
        <p:txBody>
          <a:bodyPr anchor="t">
            <a:normAutofit/>
          </a:bodyPr>
          <a:lstStyle/>
          <a:p>
            <a:r>
              <a:rPr lang="it-IT" sz="2800" dirty="0"/>
              <a:t>1545. Tintoretto. Retrato del procurador Nicolò Priuli. Galleria Franchetti, Ca' d'Oro, Venecia.</a:t>
            </a:r>
            <a:endParaRPr lang="es-ES" sz="2800" dirty="0"/>
          </a:p>
        </p:txBody>
      </p:sp>
      <p:pic>
        <p:nvPicPr>
          <p:cNvPr id="4" name="Imagen 3">
            <a:extLst>
              <a:ext uri="{FF2B5EF4-FFF2-40B4-BE49-F238E27FC236}">
                <a16:creationId xmlns:a16="http://schemas.microsoft.com/office/drawing/2014/main" id="{2B3F880E-5440-40CC-B815-0C68F16235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7050" y="0"/>
            <a:ext cx="5314950" cy="6858000"/>
          </a:xfrm>
          <a:prstGeom prst="rect">
            <a:avLst/>
          </a:prstGeom>
        </p:spPr>
      </p:pic>
    </p:spTree>
    <p:extLst>
      <p:ext uri="{BB962C8B-B14F-4D97-AF65-F5344CB8AC3E}">
        <p14:creationId xmlns:p14="http://schemas.microsoft.com/office/powerpoint/2010/main" val="376573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45528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57455" cy="5869420"/>
          </a:xfrm>
        </p:spPr>
        <p:txBody>
          <a:bodyPr anchor="t">
            <a:normAutofit/>
          </a:bodyPr>
          <a:lstStyle/>
          <a:p>
            <a:r>
              <a:rPr lang="it-IT" sz="2800" dirty="0"/>
              <a:t>1546. Tintoretto. Retrato de Jacopo Sansovino. Galleria degli Uffizi, Florencia.</a:t>
            </a:r>
            <a:endParaRPr lang="es-ES" sz="2800" dirty="0"/>
          </a:p>
        </p:txBody>
      </p:sp>
      <p:pic>
        <p:nvPicPr>
          <p:cNvPr id="4" name="Imagen 3">
            <a:extLst>
              <a:ext uri="{FF2B5EF4-FFF2-40B4-BE49-F238E27FC236}">
                <a16:creationId xmlns:a16="http://schemas.microsoft.com/office/drawing/2014/main" id="{2006FC17-6C10-46B9-91E6-6FADF17C6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3361" y="0"/>
            <a:ext cx="5538639" cy="6858000"/>
          </a:xfrm>
          <a:prstGeom prst="rect">
            <a:avLst/>
          </a:prstGeom>
        </p:spPr>
      </p:pic>
    </p:spTree>
    <p:extLst>
      <p:ext uri="{BB962C8B-B14F-4D97-AF65-F5344CB8AC3E}">
        <p14:creationId xmlns:p14="http://schemas.microsoft.com/office/powerpoint/2010/main" val="2035624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03816" cy="5869420"/>
          </a:xfrm>
        </p:spPr>
        <p:txBody>
          <a:bodyPr anchor="t">
            <a:normAutofit/>
          </a:bodyPr>
          <a:lstStyle/>
          <a:p>
            <a:r>
              <a:rPr lang="en-US" sz="2800" dirty="0"/>
              <a:t>1547. Tintoretto. </a:t>
            </a:r>
            <a:r>
              <a:rPr lang="en-US" sz="2800" dirty="0" err="1"/>
              <a:t>Autorretrato</a:t>
            </a:r>
            <a:r>
              <a:rPr lang="en-US" sz="2800" dirty="0"/>
              <a:t>. Museum of Art, Philadelphia.</a:t>
            </a:r>
            <a:endParaRPr lang="es-ES" sz="2800" dirty="0"/>
          </a:p>
        </p:txBody>
      </p:sp>
      <p:pic>
        <p:nvPicPr>
          <p:cNvPr id="4" name="Imagen 3">
            <a:extLst>
              <a:ext uri="{FF2B5EF4-FFF2-40B4-BE49-F238E27FC236}">
                <a16:creationId xmlns:a16="http://schemas.microsoft.com/office/drawing/2014/main" id="{52D372E9-6C95-44D7-89F1-BDBADFFA4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8184" y="0"/>
            <a:ext cx="5703816" cy="6858000"/>
          </a:xfrm>
          <a:prstGeom prst="rect">
            <a:avLst/>
          </a:prstGeom>
        </p:spPr>
      </p:pic>
    </p:spTree>
    <p:extLst>
      <p:ext uri="{BB962C8B-B14F-4D97-AF65-F5344CB8AC3E}">
        <p14:creationId xmlns:p14="http://schemas.microsoft.com/office/powerpoint/2010/main" val="2082694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471564" cy="905633"/>
          </a:xfrm>
        </p:spPr>
        <p:txBody>
          <a:bodyPr anchor="ctr">
            <a:normAutofit/>
          </a:bodyPr>
          <a:lstStyle/>
          <a:p>
            <a:pPr algn="ctr"/>
            <a:r>
              <a:rPr lang="es-ES" sz="2800" dirty="0"/>
              <a:t>1547. Tintoretto. Cristo y la mujer adúltera. </a:t>
            </a:r>
            <a:br>
              <a:rPr lang="es-ES" sz="2800" dirty="0"/>
            </a:br>
            <a:r>
              <a:rPr lang="es-ES" sz="2800" dirty="0"/>
              <a:t>Gemäldegalerie Alte </a:t>
            </a:r>
            <a:r>
              <a:rPr lang="es-ES" sz="2800" dirty="0" err="1"/>
              <a:t>Meister</a:t>
            </a:r>
            <a:r>
              <a:rPr lang="es-ES" sz="2800" dirty="0"/>
              <a:t>, Dresde.</a:t>
            </a:r>
          </a:p>
        </p:txBody>
      </p:sp>
      <p:pic>
        <p:nvPicPr>
          <p:cNvPr id="4" name="Imagen 3">
            <a:extLst>
              <a:ext uri="{FF2B5EF4-FFF2-40B4-BE49-F238E27FC236}">
                <a16:creationId xmlns:a16="http://schemas.microsoft.com/office/drawing/2014/main" id="{F727F3A0-E705-404B-8783-11A81E4BF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3" y="905633"/>
            <a:ext cx="11042073" cy="5952367"/>
          </a:xfrm>
          <a:prstGeom prst="rect">
            <a:avLst/>
          </a:prstGeom>
        </p:spPr>
      </p:pic>
    </p:spTree>
    <p:extLst>
      <p:ext uri="{BB962C8B-B14F-4D97-AF65-F5344CB8AC3E}">
        <p14:creationId xmlns:p14="http://schemas.microsoft.com/office/powerpoint/2010/main" val="4071761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54598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a:extLst>
              <a:ext uri="{FF2B5EF4-FFF2-40B4-BE49-F238E27FC236}">
                <a16:creationId xmlns:a16="http://schemas.microsoft.com/office/drawing/2014/main" id="{8DB5EE02-0055-490B-8AC2-C6B5304071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1733" y="0"/>
            <a:ext cx="8830267" cy="67037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ítulo 1">
            <a:extLst>
              <a:ext uri="{FF2B5EF4-FFF2-40B4-BE49-F238E27FC236}">
                <a16:creationId xmlns:a16="http://schemas.microsoft.com/office/drawing/2014/main" id="{8295F086-4E87-484E-98CB-797930321F38}"/>
              </a:ext>
            </a:extLst>
          </p:cNvPr>
          <p:cNvSpPr>
            <a:spLocks noGrp="1"/>
          </p:cNvSpPr>
          <p:nvPr>
            <p:ph type="title"/>
          </p:nvPr>
        </p:nvSpPr>
        <p:spPr>
          <a:xfrm>
            <a:off x="457200" y="365125"/>
            <a:ext cx="2743200" cy="6077239"/>
          </a:xfrm>
        </p:spPr>
        <p:txBody>
          <a:bodyPr anchor="t">
            <a:normAutofit/>
          </a:bodyPr>
          <a:lstStyle/>
          <a:p>
            <a:r>
              <a:rPr lang="es-ES" altLang="es-ES" sz="3200" b="1" dirty="0"/>
              <a:t>1547-48. Jacopo Tintoretto. </a:t>
            </a:r>
            <a:r>
              <a:rPr lang="es-ES" altLang="es-ES" sz="3200" b="1" i="1" dirty="0"/>
              <a:t>Milagro del esclavo</a:t>
            </a:r>
            <a:r>
              <a:rPr lang="es-ES" altLang="es-ES" sz="3200" b="1" dirty="0"/>
              <a:t>. </a:t>
            </a:r>
            <a:r>
              <a:rPr lang="es-ES" altLang="es-ES" sz="3200" b="1" dirty="0" err="1"/>
              <a:t>Gallerie</a:t>
            </a:r>
            <a:r>
              <a:rPr lang="es-ES" altLang="es-ES" sz="3200" b="1" dirty="0"/>
              <a:t> </a:t>
            </a:r>
            <a:r>
              <a:rPr lang="es-ES" altLang="es-ES" sz="3200" b="1" dirty="0" err="1"/>
              <a:t>dell'Accademia</a:t>
            </a:r>
            <a:r>
              <a:rPr lang="es-ES" altLang="es-ES" sz="3200" b="1" dirty="0"/>
              <a:t>, Venecia.</a:t>
            </a:r>
            <a:br>
              <a:rPr lang="es-ES" altLang="es-ES" sz="4400" dirty="0"/>
            </a:br>
            <a:endParaRPr lang="es-E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D125D048-B55A-449E-9CA8-8A7A8ACC5BCE}"/>
              </a:ext>
            </a:extLst>
          </p:cNvPr>
          <p:cNvSpPr>
            <a:spLocks noGrp="1" noChangeArrowheads="1"/>
          </p:cNvSpPr>
          <p:nvPr>
            <p:ph type="subTitle"/>
          </p:nvPr>
        </p:nvSpPr>
        <p:spPr>
          <a:xfrm>
            <a:off x="581891" y="375880"/>
            <a:ext cx="11194473" cy="6156646"/>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633" dirty="0"/>
              <a:t>3.1.- </a:t>
            </a:r>
            <a:r>
              <a:rPr lang="es-ES" altLang="es-ES" sz="1633" b="1" dirty="0"/>
              <a:t>Jacopo Tintoretto</a:t>
            </a:r>
            <a:r>
              <a:rPr lang="es-ES" altLang="es-ES" sz="1633" dirty="0"/>
              <a:t>. </a:t>
            </a:r>
            <a:r>
              <a:rPr lang="es-ES" altLang="es-ES" sz="1633" b="1" i="1" dirty="0"/>
              <a:t>Milagro del esclavo</a:t>
            </a:r>
            <a:r>
              <a:rPr lang="es-ES" altLang="es-ES" sz="1633" dirty="0"/>
              <a:t>. 1547-48. Venecia. </a:t>
            </a:r>
            <a:r>
              <a:rPr lang="es-ES" altLang="es-ES" sz="1633" dirty="0" err="1"/>
              <a:t>Gallerie</a:t>
            </a:r>
            <a:r>
              <a:rPr lang="es-ES" altLang="es-ES" sz="1633" dirty="0"/>
              <a:t> </a:t>
            </a:r>
            <a:r>
              <a:rPr lang="es-ES" altLang="es-ES" sz="1633" dirty="0" err="1"/>
              <a:t>dell'Accademia</a:t>
            </a:r>
            <a:r>
              <a:rPr lang="es-ES" altLang="es-ES" sz="1633" dirty="0"/>
              <a:t>.</a:t>
            </a:r>
          </a:p>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1452" dirty="0"/>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452" dirty="0"/>
              <a:t>San Marcos liberando al esclavo, conocido en italiano como </a:t>
            </a:r>
            <a:r>
              <a:rPr lang="es-ES" altLang="es-ES" sz="1452" dirty="0" err="1"/>
              <a:t>Il</a:t>
            </a:r>
            <a:r>
              <a:rPr lang="es-ES" altLang="es-ES" sz="1452" dirty="0"/>
              <a:t> </a:t>
            </a:r>
            <a:r>
              <a:rPr lang="es-ES" altLang="es-ES" sz="1452" dirty="0" err="1"/>
              <a:t>miracolo</a:t>
            </a:r>
            <a:r>
              <a:rPr lang="es-ES" altLang="es-ES" sz="1452" dirty="0"/>
              <a:t> di San Marco o </a:t>
            </a:r>
            <a:r>
              <a:rPr lang="es-ES" altLang="es-ES" sz="1452" dirty="0" err="1"/>
              <a:t>Il</a:t>
            </a:r>
            <a:r>
              <a:rPr lang="es-ES" altLang="es-ES" sz="1452" dirty="0"/>
              <a:t> </a:t>
            </a:r>
            <a:r>
              <a:rPr lang="es-ES" altLang="es-ES" sz="1452" dirty="0" err="1"/>
              <a:t>miracolo</a:t>
            </a:r>
            <a:r>
              <a:rPr lang="es-ES" altLang="es-ES" sz="1452" dirty="0"/>
              <a:t> </a:t>
            </a:r>
            <a:r>
              <a:rPr lang="es-ES" altLang="es-ES" sz="1452" dirty="0" err="1"/>
              <a:t>dello</a:t>
            </a:r>
            <a:r>
              <a:rPr lang="es-ES" altLang="es-ES" sz="1452" dirty="0"/>
              <a:t> </a:t>
            </a:r>
            <a:r>
              <a:rPr lang="es-ES" altLang="es-ES" sz="1452" dirty="0" err="1"/>
              <a:t>schiavo</a:t>
            </a:r>
            <a:r>
              <a:rPr lang="es-ES" altLang="es-ES" sz="1452" dirty="0"/>
              <a:t>, es uno de los cuadros más conocidos del pintor Italiano Tintoretto. Está realizado en óleo sobre lienzo. Mide 416 cm de alto y 544 cm de ancho. Fue pintado en 1548, encontrándose actualmente en la Galería de la Academia de Venecia, Italia.</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452" dirty="0"/>
              <a:t>Es uno de los primeros cuadros realizados por Tintoretto sobre el patrono de Venecia, Marcos el Evangelista, que según la tradición, predicó en Alejandría (Egipto). Entre 1548 y 1563, Tintoretto ejecutó diversos lienzos sobre la vida de san Marcos. Son representaciones caracterizadas por una acción vehemente, desconocida hasta entonces en la pintura veneciana, con violentos escorzos. Fue pintado para la </a:t>
            </a:r>
            <a:r>
              <a:rPr lang="es-ES" altLang="es-ES" sz="1452" dirty="0" err="1"/>
              <a:t>Scuola</a:t>
            </a:r>
            <a:r>
              <a:rPr lang="es-ES" altLang="es-ES" sz="1452" dirty="0"/>
              <a:t> Grande di San Marco en Venecia, guardada en ese momento por Marco </a:t>
            </a:r>
            <a:r>
              <a:rPr lang="es-ES" altLang="es-ES" sz="1452" dirty="0" err="1"/>
              <a:t>Episcopi</a:t>
            </a:r>
            <a:r>
              <a:rPr lang="es-ES" altLang="es-ES" sz="1452" dirty="0"/>
              <a:t>, futuro padrastro del artista.</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452" dirty="0"/>
              <a:t>San Marcos liberando al esclavo es una obra maestra innovadora que asienta su estilo y consagró al maestro. Fue muy celebrada, representando en la actualidad una de las obras más destacadas de la Galería de la Academia de Venecia, que la presenta en la misma sala que Cena en casa de Leví (1573) de Veronés.</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452" dirty="0"/>
              <a:t>Representa un episodio tomado de la Leyenda dorada de Jacobo de la Vorágine: el servidor de un caballero provenzal va a ser castigado por haber venerado las reliquias del santo.1 Se le sometería a tortura con una máquina que le rompería los huesos y, además, iba a quedar ciego. La figura sentada en la parte del lado derecho, vestida de rojo intenso, es el caballero de </a:t>
            </a:r>
            <a:r>
              <a:rPr lang="es-ES" altLang="es-ES" sz="1452" dirty="0" err="1"/>
              <a:t>provenza</a:t>
            </a:r>
            <a:r>
              <a:rPr lang="es-ES" altLang="es-ES" sz="1452" dirty="0"/>
              <a:t>, señor de quien va a ser castigado. Sin embargo, es salvado por la milagrosa intervención del santo. El santo está pintado en un sorprendente escorzo, en lo alto, en paralelo al escorzo de la figura del esclavo que yace en el suelo.</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452" dirty="0"/>
              <a:t>Las figuras se enmarcan en un escenario arquitectónico. Pueden observarse aquí las diversas influencias de Tintoretto: por un lado, las anatomías y los escorzos típicamente miguelangelescos, por otro, los intensos y vivos colores propios de la escuela veneciana. [</a:t>
            </a:r>
            <a:r>
              <a:rPr lang="es-ES" altLang="es-ES" sz="1452" dirty="0">
                <a:hlinkClick r:id="rId3"/>
              </a:rPr>
              <a:t>http://es.wikipedia.org/wiki/San_Marcos_liberando_al_esclavo</a:t>
            </a:r>
            <a:r>
              <a:rPr lang="es-ES" altLang="es-ES" sz="1452" dirty="0"/>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08327" cy="1754620"/>
          </a:xfrm>
        </p:spPr>
        <p:txBody>
          <a:bodyPr anchor="ctr">
            <a:normAutofit/>
          </a:bodyPr>
          <a:lstStyle/>
          <a:p>
            <a:pPr algn="ctr"/>
            <a:r>
              <a:rPr lang="it-IT" sz="2800" dirty="0"/>
              <a:t>1548. Tintoretto. El Lavatorio. Museo del Prado</a:t>
            </a:r>
            <a:endParaRPr lang="es-ES" sz="2800" dirty="0"/>
          </a:p>
        </p:txBody>
      </p:sp>
      <p:pic>
        <p:nvPicPr>
          <p:cNvPr id="4" name="Imagen 3">
            <a:extLst>
              <a:ext uri="{FF2B5EF4-FFF2-40B4-BE49-F238E27FC236}">
                <a16:creationId xmlns:a16="http://schemas.microsoft.com/office/drawing/2014/main" id="{571ED19B-2DE3-4CA6-838A-ED52BE8D40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5" y="2119745"/>
            <a:ext cx="12200106" cy="4738255"/>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n-US" sz="2800" dirty="0"/>
              <a:t>1548. Tintoretto. Esther ante </a:t>
            </a:r>
            <a:r>
              <a:rPr lang="en-US" sz="2800" dirty="0" err="1"/>
              <a:t>Ansuero</a:t>
            </a:r>
            <a:r>
              <a:rPr lang="en-US" sz="2800" dirty="0"/>
              <a:t>. Royal Collection, Windsor.</a:t>
            </a:r>
            <a:endParaRPr lang="es-ES" sz="2800" dirty="0"/>
          </a:p>
        </p:txBody>
      </p:sp>
      <p:pic>
        <p:nvPicPr>
          <p:cNvPr id="4" name="Imagen 3">
            <a:extLst>
              <a:ext uri="{FF2B5EF4-FFF2-40B4-BE49-F238E27FC236}">
                <a16:creationId xmlns:a16="http://schemas.microsoft.com/office/drawing/2014/main" id="{93FBCA8F-9C3B-440F-8F9E-A56D56EE7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5790" y="0"/>
            <a:ext cx="9126210" cy="6858000"/>
          </a:xfrm>
          <a:prstGeom prst="rect">
            <a:avLst/>
          </a:prstGeom>
        </p:spPr>
      </p:pic>
    </p:spTree>
    <p:extLst>
      <p:ext uri="{BB962C8B-B14F-4D97-AF65-F5344CB8AC3E}">
        <p14:creationId xmlns:p14="http://schemas.microsoft.com/office/powerpoint/2010/main" val="1359754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09268" cy="5869420"/>
          </a:xfrm>
        </p:spPr>
        <p:txBody>
          <a:bodyPr anchor="t">
            <a:normAutofit/>
          </a:bodyPr>
          <a:lstStyle/>
          <a:p>
            <a:r>
              <a:rPr lang="es-ES" sz="2800" dirty="0"/>
              <a:t>1548. Tintoretto. Retrato de un hombre.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F56C8124-737C-42E7-9C68-89040FF56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732" y="0"/>
            <a:ext cx="5709268" cy="6858000"/>
          </a:xfrm>
          <a:prstGeom prst="rect">
            <a:avLst/>
          </a:prstGeom>
        </p:spPr>
      </p:pic>
    </p:spTree>
    <p:extLst>
      <p:ext uri="{BB962C8B-B14F-4D97-AF65-F5344CB8AC3E}">
        <p14:creationId xmlns:p14="http://schemas.microsoft.com/office/powerpoint/2010/main" val="984543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49891" cy="1131166"/>
          </a:xfrm>
        </p:spPr>
        <p:txBody>
          <a:bodyPr anchor="t">
            <a:normAutofit/>
          </a:bodyPr>
          <a:lstStyle/>
          <a:p>
            <a:r>
              <a:rPr lang="es-ES" sz="2800" dirty="0"/>
              <a:t>1549. Tintoretto. San Roque en el hospital. Iglesia de San Roque.</a:t>
            </a:r>
          </a:p>
        </p:txBody>
      </p:sp>
      <p:pic>
        <p:nvPicPr>
          <p:cNvPr id="4" name="Imagen 3">
            <a:extLst>
              <a:ext uri="{FF2B5EF4-FFF2-40B4-BE49-F238E27FC236}">
                <a16:creationId xmlns:a16="http://schemas.microsoft.com/office/drawing/2014/main" id="{4A33BD74-4DCE-4696-A0C3-17828C8A9F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 y="1496291"/>
            <a:ext cx="12194058" cy="5361709"/>
          </a:xfrm>
          <a:prstGeom prst="rect">
            <a:avLst/>
          </a:prstGeom>
        </p:spPr>
      </p:pic>
    </p:spTree>
    <p:extLst>
      <p:ext uri="{BB962C8B-B14F-4D97-AF65-F5344CB8AC3E}">
        <p14:creationId xmlns:p14="http://schemas.microsoft.com/office/powerpoint/2010/main" val="1922792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AFE03343-E7A2-44C5-AE01-6CF6A6BB075F}"/>
              </a:ext>
            </a:extLst>
          </p:cNvPr>
          <p:cNvSpPr>
            <a:spLocks noGrp="1" noChangeArrowheads="1"/>
          </p:cNvSpPr>
          <p:nvPr>
            <p:ph type="subTitle"/>
          </p:nvPr>
        </p:nvSpPr>
        <p:spPr>
          <a:xfrm>
            <a:off x="512619" y="193965"/>
            <a:ext cx="11083636" cy="6174386"/>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b="1" dirty="0">
                <a:latin typeface="+mn-lt"/>
              </a:rPr>
              <a:t>Jacopo Tintoretto</a:t>
            </a:r>
            <a:r>
              <a:rPr lang="es-ES" altLang="es-ES" sz="2000" dirty="0">
                <a:latin typeface="+mn-lt"/>
              </a:rPr>
              <a:t>. </a:t>
            </a:r>
            <a:r>
              <a:rPr lang="es-ES" altLang="es-ES" sz="2000" b="1" i="1" dirty="0">
                <a:latin typeface="+mn-lt"/>
              </a:rPr>
              <a:t>San Roque en el hospital</a:t>
            </a:r>
            <a:r>
              <a:rPr lang="es-ES" altLang="es-ES" sz="2000" dirty="0">
                <a:latin typeface="+mn-lt"/>
              </a:rPr>
              <a:t>. 1549. Venecia. San Rocco.</a:t>
            </a:r>
          </a:p>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2000" dirty="0">
              <a:latin typeface="+mn-lt"/>
            </a:endParaRP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latin typeface="+mn-lt"/>
              </a:rPr>
              <a:t>Tintoretto no sólo se limitó a realizar los encargos de acuerdo con las normas y criterios de la época, sino que fue un paso más allá, e insertó en sus composiciones detalles e imágenes de la vida real, convirtiéndose en el más importante cronista de la ciudad de Venecia del siglo XVI. Así, cuando recibió el encargo de realizar unas pinturas que versaran sobre la vida de san Roque, Tintoretto incluyó, en el lazareto donde el santo está realizando la labor asistencial, a una serie de enfermos con una clara e inequívoca sintomatología de peste bubónica.</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latin typeface="+mn-lt"/>
              </a:rPr>
              <a:t>San Roque se distinguió por el auxilio a los enfermos de peste cuando en Italia estalló la primera gran epidemia en 1348. Desde este mismo momento, fue un santo muy venerado en toda Europa, y se le invocaba para conseguir su protección frente a las plagas. Por esta razón, las representaciones sobre su figura y sus hechos fueran muy abundantes. Sus imágenes también sirvieron para ejemplarizar el altruismo y el sacrificio que hizo por enfermos a los que con tanto amor cuidó. No obstante, con el tiempo, la leyenda de san Roque se distorsionó, llegándose a decir que restablecía a los enfermos de peste mediante la señal de la santa cruz. En base a esta creencia, Tintoretto presenta al santo, ataviado con su traje de peregrino, en el momento de realizar una de sus curaciones milagrosas a un enfermo tumbado. En las partes laterales de la habitación se distribuyen los apestados componiendo un par de marcadas diagonales, que se unen en el centro de la escena. De esta forma, se consigue focalizar la atención en el centro de la composición, justo donde está el santo, al mismo tiempo que se genera un efecto de profundidad sorprendente.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63746" cy="1075748"/>
          </a:xfrm>
        </p:spPr>
        <p:txBody>
          <a:bodyPr anchor="t">
            <a:normAutofit/>
          </a:bodyPr>
          <a:lstStyle/>
          <a:p>
            <a:r>
              <a:rPr lang="es-ES" sz="2800" dirty="0"/>
              <a:t>1549. Tintoretto. San Roque en prisión visitado por un Ángel. Iglesia de San Roque.</a:t>
            </a:r>
          </a:p>
        </p:txBody>
      </p:sp>
      <p:pic>
        <p:nvPicPr>
          <p:cNvPr id="4" name="Imagen 3">
            <a:extLst>
              <a:ext uri="{FF2B5EF4-FFF2-40B4-BE49-F238E27FC236}">
                <a16:creationId xmlns:a16="http://schemas.microsoft.com/office/drawing/2014/main" id="{3695309B-E12A-4A5B-B428-902F16F623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91" y="1440873"/>
            <a:ext cx="12219491" cy="5417127"/>
          </a:xfrm>
          <a:prstGeom prst="rect">
            <a:avLst/>
          </a:prstGeom>
        </p:spPr>
      </p:pic>
    </p:spTree>
    <p:extLst>
      <p:ext uri="{BB962C8B-B14F-4D97-AF65-F5344CB8AC3E}">
        <p14:creationId xmlns:p14="http://schemas.microsoft.com/office/powerpoint/2010/main" val="2988006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it-IT" sz="2800" dirty="0"/>
              <a:t>1549. Tintoretto. Milagro de San Agustín. Museo Civico, Vicenza.</a:t>
            </a:r>
            <a:endParaRPr lang="es-ES" sz="2800" dirty="0"/>
          </a:p>
        </p:txBody>
      </p:sp>
      <p:pic>
        <p:nvPicPr>
          <p:cNvPr id="4" name="Imagen 3">
            <a:extLst>
              <a:ext uri="{FF2B5EF4-FFF2-40B4-BE49-F238E27FC236}">
                <a16:creationId xmlns:a16="http://schemas.microsoft.com/office/drawing/2014/main" id="{14CB08A6-D232-4583-B632-376162F7C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8216" y="0"/>
            <a:ext cx="4633784" cy="6858000"/>
          </a:xfrm>
          <a:prstGeom prst="rect">
            <a:avLst/>
          </a:prstGeom>
        </p:spPr>
      </p:pic>
    </p:spTree>
    <p:extLst>
      <p:ext uri="{BB962C8B-B14F-4D97-AF65-F5344CB8AC3E}">
        <p14:creationId xmlns:p14="http://schemas.microsoft.com/office/powerpoint/2010/main" val="4016364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2729345" cy="5869420"/>
          </a:xfrm>
        </p:spPr>
        <p:txBody>
          <a:bodyPr anchor="t">
            <a:normAutofit/>
          </a:bodyPr>
          <a:lstStyle/>
          <a:p>
            <a:r>
              <a:rPr lang="es-ES" sz="2800" dirty="0"/>
              <a:t>1549. Tintoretto. Descendimiento. Kunsthistorisches Museum, Viena.</a:t>
            </a:r>
          </a:p>
        </p:txBody>
      </p:sp>
      <p:pic>
        <p:nvPicPr>
          <p:cNvPr id="4" name="Imagen 3">
            <a:extLst>
              <a:ext uri="{FF2B5EF4-FFF2-40B4-BE49-F238E27FC236}">
                <a16:creationId xmlns:a16="http://schemas.microsoft.com/office/drawing/2014/main" id="{47A2563C-C406-4F82-A431-1A7AA8C5E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2203" y="110836"/>
            <a:ext cx="9219797" cy="6636327"/>
          </a:xfrm>
          <a:prstGeom prst="rect">
            <a:avLst/>
          </a:prstGeom>
        </p:spPr>
      </p:pic>
    </p:spTree>
    <p:extLst>
      <p:ext uri="{BB962C8B-B14F-4D97-AF65-F5344CB8AC3E}">
        <p14:creationId xmlns:p14="http://schemas.microsoft.com/office/powerpoint/2010/main" val="3997499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23018" cy="5869420"/>
          </a:xfrm>
        </p:spPr>
        <p:txBody>
          <a:bodyPr anchor="t">
            <a:normAutofit/>
          </a:bodyPr>
          <a:lstStyle/>
          <a:p>
            <a:r>
              <a:rPr lang="it-IT" sz="2800" dirty="0"/>
              <a:t>1550. Tintoretto. Asunción. Gallerie dell'Accademia, Venecia.</a:t>
            </a:r>
            <a:endParaRPr lang="es-ES" sz="2800" dirty="0"/>
          </a:p>
        </p:txBody>
      </p:sp>
      <p:pic>
        <p:nvPicPr>
          <p:cNvPr id="4" name="Imagen 3">
            <a:extLst>
              <a:ext uri="{FF2B5EF4-FFF2-40B4-BE49-F238E27FC236}">
                <a16:creationId xmlns:a16="http://schemas.microsoft.com/office/drawing/2014/main" id="{573EB909-3D97-40B6-9242-22D8E9BFEC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3455" y="-12468"/>
            <a:ext cx="3948545" cy="6870468"/>
          </a:xfrm>
          <a:prstGeom prst="rect">
            <a:avLst/>
          </a:prstGeom>
        </p:spPr>
      </p:pic>
    </p:spTree>
    <p:extLst>
      <p:ext uri="{BB962C8B-B14F-4D97-AF65-F5344CB8AC3E}">
        <p14:creationId xmlns:p14="http://schemas.microsoft.com/office/powerpoint/2010/main" val="488333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025599" cy="5869420"/>
          </a:xfrm>
        </p:spPr>
        <p:txBody>
          <a:bodyPr anchor="t">
            <a:normAutofit/>
          </a:bodyPr>
          <a:lstStyle/>
          <a:p>
            <a:r>
              <a:rPr lang="it-IT" sz="2800" dirty="0"/>
              <a:t>1550. Tintoretto. Cristo y la adúltera. Galleria Nazionale d'Arte Antica, Roma.</a:t>
            </a:r>
            <a:endParaRPr lang="es-ES" sz="2800" dirty="0"/>
          </a:p>
        </p:txBody>
      </p:sp>
      <p:pic>
        <p:nvPicPr>
          <p:cNvPr id="4" name="Imagen 3">
            <a:extLst>
              <a:ext uri="{FF2B5EF4-FFF2-40B4-BE49-F238E27FC236}">
                <a16:creationId xmlns:a16="http://schemas.microsoft.com/office/drawing/2014/main" id="{CED5321A-C779-4ED1-8F3F-075BCF9FB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981" y="0"/>
            <a:ext cx="9917019" cy="6858000"/>
          </a:xfrm>
          <a:prstGeom prst="rect">
            <a:avLst/>
          </a:prstGeom>
        </p:spPr>
      </p:pic>
    </p:spTree>
    <p:extLst>
      <p:ext uri="{BB962C8B-B14F-4D97-AF65-F5344CB8AC3E}">
        <p14:creationId xmlns:p14="http://schemas.microsoft.com/office/powerpoint/2010/main" val="1602577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1550. Tintoretto. Retrato de hombre con armadura. Kunsthistorisches Museum, Viena.</a:t>
            </a:r>
          </a:p>
        </p:txBody>
      </p:sp>
      <p:pic>
        <p:nvPicPr>
          <p:cNvPr id="4" name="Imagen 3">
            <a:extLst>
              <a:ext uri="{FF2B5EF4-FFF2-40B4-BE49-F238E27FC236}">
                <a16:creationId xmlns:a16="http://schemas.microsoft.com/office/drawing/2014/main" id="{230227C4-21FE-435F-8151-24F402775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7134" y="0"/>
            <a:ext cx="5784866" cy="6858000"/>
          </a:xfrm>
          <a:prstGeom prst="rect">
            <a:avLst/>
          </a:prstGeom>
        </p:spPr>
      </p:pic>
    </p:spTree>
    <p:extLst>
      <p:ext uri="{BB962C8B-B14F-4D97-AF65-F5344CB8AC3E}">
        <p14:creationId xmlns:p14="http://schemas.microsoft.com/office/powerpoint/2010/main" val="21446611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88182" cy="5869420"/>
          </a:xfrm>
        </p:spPr>
        <p:txBody>
          <a:bodyPr anchor="t">
            <a:normAutofit/>
          </a:bodyPr>
          <a:lstStyle/>
          <a:p>
            <a:r>
              <a:rPr lang="it-IT" sz="2800" dirty="0"/>
              <a:t>1550. Tintoretto. Retrato de un hombre noble. Galleria degli Uffizi, Florencia.</a:t>
            </a:r>
            <a:endParaRPr lang="es-ES" sz="2800" dirty="0"/>
          </a:p>
        </p:txBody>
      </p:sp>
      <p:pic>
        <p:nvPicPr>
          <p:cNvPr id="4" name="Imagen 3">
            <a:extLst>
              <a:ext uri="{FF2B5EF4-FFF2-40B4-BE49-F238E27FC236}">
                <a16:creationId xmlns:a16="http://schemas.microsoft.com/office/drawing/2014/main" id="{1B3693F7-D6CC-41A1-9DF2-CB26F2E1F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467" y="0"/>
            <a:ext cx="5504533" cy="6858000"/>
          </a:xfrm>
          <a:prstGeom prst="rect">
            <a:avLst/>
          </a:prstGeom>
        </p:spPr>
      </p:pic>
    </p:spTree>
    <p:extLst>
      <p:ext uri="{BB962C8B-B14F-4D97-AF65-F5344CB8AC3E}">
        <p14:creationId xmlns:p14="http://schemas.microsoft.com/office/powerpoint/2010/main" val="2736548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es-ES" sz="2800" dirty="0"/>
              <a:t>1550. Tintoretto. Retrato de un hombre. Museo del Prado, Madrid.</a:t>
            </a:r>
          </a:p>
        </p:txBody>
      </p:sp>
      <p:pic>
        <p:nvPicPr>
          <p:cNvPr id="4" name="Imagen 3">
            <a:extLst>
              <a:ext uri="{FF2B5EF4-FFF2-40B4-BE49-F238E27FC236}">
                <a16:creationId xmlns:a16="http://schemas.microsoft.com/office/drawing/2014/main" id="{2837CE51-A852-4261-A5E5-BAEF87E32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0440" y="0"/>
            <a:ext cx="4861560" cy="6858000"/>
          </a:xfrm>
          <a:prstGeom prst="rect">
            <a:avLst/>
          </a:prstGeom>
        </p:spPr>
      </p:pic>
    </p:spTree>
    <p:extLst>
      <p:ext uri="{BB962C8B-B14F-4D97-AF65-F5344CB8AC3E}">
        <p14:creationId xmlns:p14="http://schemas.microsoft.com/office/powerpoint/2010/main" val="34870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it-IT" sz="2800" dirty="0"/>
              <a:t>1551. Tintoretto. Retrato del procurador Antonio Capello. Gallerie dell'Accademia, Venice</a:t>
            </a:r>
            <a:endParaRPr lang="es-ES" sz="2800" dirty="0"/>
          </a:p>
        </p:txBody>
      </p:sp>
      <p:pic>
        <p:nvPicPr>
          <p:cNvPr id="4" name="Imagen 3">
            <a:extLst>
              <a:ext uri="{FF2B5EF4-FFF2-40B4-BE49-F238E27FC236}">
                <a16:creationId xmlns:a16="http://schemas.microsoft.com/office/drawing/2014/main" id="{42A94A59-D549-4FB9-AB9A-AB6C4FAB38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18288"/>
            <a:ext cx="4876800" cy="6876288"/>
          </a:xfrm>
          <a:prstGeom prst="rect">
            <a:avLst/>
          </a:prstGeom>
        </p:spPr>
      </p:pic>
    </p:spTree>
    <p:extLst>
      <p:ext uri="{BB962C8B-B14F-4D97-AF65-F5344CB8AC3E}">
        <p14:creationId xmlns:p14="http://schemas.microsoft.com/office/powerpoint/2010/main" val="3347345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2764" cy="5869420"/>
          </a:xfrm>
        </p:spPr>
        <p:txBody>
          <a:bodyPr anchor="t">
            <a:normAutofit/>
          </a:bodyPr>
          <a:lstStyle/>
          <a:p>
            <a:r>
              <a:rPr lang="it-IT" sz="2800" dirty="0"/>
              <a:t>1551. Tintoretto. Retrato del procurador Jacopo Soranzo. Castello Sforzesco, Milán.</a:t>
            </a:r>
            <a:endParaRPr lang="es-ES" sz="2800" dirty="0"/>
          </a:p>
        </p:txBody>
      </p:sp>
      <p:pic>
        <p:nvPicPr>
          <p:cNvPr id="4" name="Imagen 3">
            <a:extLst>
              <a:ext uri="{FF2B5EF4-FFF2-40B4-BE49-F238E27FC236}">
                <a16:creationId xmlns:a16="http://schemas.microsoft.com/office/drawing/2014/main" id="{D50E01AC-4DDA-4746-ACC0-AD900D1A0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5242" y="0"/>
            <a:ext cx="5456758" cy="6858000"/>
          </a:xfrm>
          <a:prstGeom prst="rect">
            <a:avLst/>
          </a:prstGeom>
        </p:spPr>
      </p:pic>
    </p:spTree>
    <p:extLst>
      <p:ext uri="{BB962C8B-B14F-4D97-AF65-F5344CB8AC3E}">
        <p14:creationId xmlns:p14="http://schemas.microsoft.com/office/powerpoint/2010/main" val="2853733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it-IT" sz="2800" dirty="0"/>
              <a:t>1551. Tintoretto. Retrato del procurador Jacopo Soranzo. Gallerie dell'Accademia, Venecia.</a:t>
            </a:r>
            <a:endParaRPr lang="es-ES" sz="2800" dirty="0"/>
          </a:p>
        </p:txBody>
      </p:sp>
      <p:pic>
        <p:nvPicPr>
          <p:cNvPr id="4" name="Imagen 3">
            <a:extLst>
              <a:ext uri="{FF2B5EF4-FFF2-40B4-BE49-F238E27FC236}">
                <a16:creationId xmlns:a16="http://schemas.microsoft.com/office/drawing/2014/main" id="{13661DE7-0488-4039-BAA3-786B35B680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8547" y="0"/>
            <a:ext cx="5793453" cy="6858000"/>
          </a:xfrm>
          <a:prstGeom prst="rect">
            <a:avLst/>
          </a:prstGeom>
        </p:spPr>
      </p:pic>
    </p:spTree>
    <p:extLst>
      <p:ext uri="{BB962C8B-B14F-4D97-AF65-F5344CB8AC3E}">
        <p14:creationId xmlns:p14="http://schemas.microsoft.com/office/powerpoint/2010/main" val="1860751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1853984" cy="5869420"/>
          </a:xfrm>
        </p:spPr>
        <p:txBody>
          <a:bodyPr anchor="t">
            <a:normAutofit/>
          </a:bodyPr>
          <a:lstStyle/>
          <a:p>
            <a:r>
              <a:rPr lang="it-IT" sz="2800" dirty="0"/>
              <a:t>1551. Tintoretto. Venus, Marte y Vulcano. Alte Pinakothek, Munich.</a:t>
            </a:r>
            <a:endParaRPr lang="es-ES" sz="2800" dirty="0"/>
          </a:p>
        </p:txBody>
      </p:sp>
      <p:pic>
        <p:nvPicPr>
          <p:cNvPr id="4" name="Imagen 3">
            <a:extLst>
              <a:ext uri="{FF2B5EF4-FFF2-40B4-BE49-F238E27FC236}">
                <a16:creationId xmlns:a16="http://schemas.microsoft.com/office/drawing/2014/main" id="{37E7D108-FC90-4F01-912D-9F7FCFE878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4092" y="0"/>
            <a:ext cx="10157908" cy="6858000"/>
          </a:xfrm>
          <a:prstGeom prst="rect">
            <a:avLst/>
          </a:prstGeom>
        </p:spPr>
      </p:pic>
    </p:spTree>
    <p:extLst>
      <p:ext uri="{BB962C8B-B14F-4D97-AF65-F5344CB8AC3E}">
        <p14:creationId xmlns:p14="http://schemas.microsoft.com/office/powerpoint/2010/main" val="2953261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698703" cy="5869420"/>
          </a:xfrm>
        </p:spPr>
        <p:txBody>
          <a:bodyPr anchor="t">
            <a:normAutofit/>
          </a:bodyPr>
          <a:lstStyle/>
          <a:p>
            <a:r>
              <a:rPr lang="it-IT" sz="2800" dirty="0"/>
              <a:t>1552. Tintoretto. Asesinato de Abel. Gallerie dell'Accademia, Venecia.</a:t>
            </a:r>
            <a:endParaRPr lang="es-ES" sz="2800" dirty="0"/>
          </a:p>
        </p:txBody>
      </p:sp>
      <p:pic>
        <p:nvPicPr>
          <p:cNvPr id="4" name="Imagen 3">
            <a:extLst>
              <a:ext uri="{FF2B5EF4-FFF2-40B4-BE49-F238E27FC236}">
                <a16:creationId xmlns:a16="http://schemas.microsoft.com/office/drawing/2014/main" id="{0AC00790-6059-4B4B-BDEC-FCB468761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1939" y="0"/>
            <a:ext cx="9230061" cy="6858000"/>
          </a:xfrm>
          <a:prstGeom prst="rect">
            <a:avLst/>
          </a:prstGeom>
        </p:spPr>
      </p:pic>
    </p:spTree>
    <p:extLst>
      <p:ext uri="{BB962C8B-B14F-4D97-AF65-F5344CB8AC3E}">
        <p14:creationId xmlns:p14="http://schemas.microsoft.com/office/powerpoint/2010/main" val="34681120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346873" cy="803564"/>
          </a:xfrm>
        </p:spPr>
        <p:txBody>
          <a:bodyPr anchor="ctr">
            <a:normAutofit/>
          </a:bodyPr>
          <a:lstStyle/>
          <a:p>
            <a:pPr algn="ctr"/>
            <a:r>
              <a:rPr lang="es-ES" sz="2800" dirty="0"/>
              <a:t>1552. Tintoretto. Creación de los animales. </a:t>
            </a:r>
            <a:r>
              <a:rPr lang="es-ES" sz="2800" dirty="0" err="1"/>
              <a:t>Gallerie</a:t>
            </a:r>
            <a:r>
              <a:rPr lang="es-ES" sz="2800" dirty="0"/>
              <a:t> </a:t>
            </a:r>
            <a:r>
              <a:rPr lang="es-ES" sz="2800" dirty="0" err="1"/>
              <a:t>dell'Accademia</a:t>
            </a:r>
            <a:r>
              <a:rPr lang="es-ES" sz="2800" dirty="0"/>
              <a:t>, Venecia.</a:t>
            </a:r>
          </a:p>
        </p:txBody>
      </p:sp>
      <p:pic>
        <p:nvPicPr>
          <p:cNvPr id="4" name="Imagen 3">
            <a:extLst>
              <a:ext uri="{FF2B5EF4-FFF2-40B4-BE49-F238E27FC236}">
                <a16:creationId xmlns:a16="http://schemas.microsoft.com/office/drawing/2014/main" id="{E9AC374C-BEDF-446C-B447-E81803FB89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584" y="803564"/>
            <a:ext cx="10602831" cy="6054436"/>
          </a:xfrm>
          <a:prstGeom prst="rect">
            <a:avLst/>
          </a:prstGeom>
        </p:spPr>
      </p:pic>
    </p:spTree>
    <p:extLst>
      <p:ext uri="{BB962C8B-B14F-4D97-AF65-F5344CB8AC3E}">
        <p14:creationId xmlns:p14="http://schemas.microsoft.com/office/powerpoint/2010/main" val="21655991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1731820" cy="5869420"/>
          </a:xfrm>
        </p:spPr>
        <p:txBody>
          <a:bodyPr anchor="t">
            <a:normAutofit/>
          </a:bodyPr>
          <a:lstStyle/>
          <a:p>
            <a:r>
              <a:rPr lang="it-IT" sz="2800" dirty="0"/>
              <a:t>1552. Tintoretto. La tentación de Adán. Gallerie dell'Accademia, Venecia.</a:t>
            </a:r>
            <a:endParaRPr lang="es-ES" sz="2800" dirty="0"/>
          </a:p>
        </p:txBody>
      </p:sp>
      <p:pic>
        <p:nvPicPr>
          <p:cNvPr id="4" name="Imagen 3">
            <a:extLst>
              <a:ext uri="{FF2B5EF4-FFF2-40B4-BE49-F238E27FC236}">
                <a16:creationId xmlns:a16="http://schemas.microsoft.com/office/drawing/2014/main" id="{B6619964-CD23-4C75-A2F5-F031BDA51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0725" y="0"/>
            <a:ext cx="10201275" cy="6858000"/>
          </a:xfrm>
          <a:prstGeom prst="rect">
            <a:avLst/>
          </a:prstGeom>
        </p:spPr>
      </p:pic>
    </p:spTree>
    <p:extLst>
      <p:ext uri="{BB962C8B-B14F-4D97-AF65-F5344CB8AC3E}">
        <p14:creationId xmlns:p14="http://schemas.microsoft.com/office/powerpoint/2010/main" val="7675201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85709" cy="5869420"/>
          </a:xfrm>
        </p:spPr>
        <p:txBody>
          <a:bodyPr anchor="t">
            <a:normAutofit/>
          </a:bodyPr>
          <a:lstStyle/>
          <a:p>
            <a:r>
              <a:rPr lang="it-IT" sz="2800" dirty="0"/>
              <a:t>1552. Tintoretto. San Jerónimo y San Andrés. Gallerie dell'Accademia, Venecia.</a:t>
            </a:r>
            <a:endParaRPr lang="es-ES" sz="2800" dirty="0"/>
          </a:p>
        </p:txBody>
      </p:sp>
      <p:pic>
        <p:nvPicPr>
          <p:cNvPr id="4" name="Imagen 3">
            <a:extLst>
              <a:ext uri="{FF2B5EF4-FFF2-40B4-BE49-F238E27FC236}">
                <a16:creationId xmlns:a16="http://schemas.microsoft.com/office/drawing/2014/main" id="{CD2345C5-1F0B-4334-BD33-B45FA7109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0141" y="0"/>
            <a:ext cx="4551859" cy="6888480"/>
          </a:xfrm>
          <a:prstGeom prst="rect">
            <a:avLst/>
          </a:prstGeom>
        </p:spPr>
      </p:pic>
    </p:spTree>
    <p:extLst>
      <p:ext uri="{BB962C8B-B14F-4D97-AF65-F5344CB8AC3E}">
        <p14:creationId xmlns:p14="http://schemas.microsoft.com/office/powerpoint/2010/main" val="12249495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96546" cy="5869420"/>
          </a:xfrm>
        </p:spPr>
        <p:txBody>
          <a:bodyPr anchor="t">
            <a:normAutofit/>
          </a:bodyPr>
          <a:lstStyle/>
          <a:p>
            <a:r>
              <a:rPr lang="it-IT" sz="2800" dirty="0"/>
              <a:t>1553. Tintoretto. San Luis, San Jorge y la princesa. Gallerie dell'Accademia, Venecia.</a:t>
            </a:r>
            <a:endParaRPr lang="es-ES" sz="2800" dirty="0"/>
          </a:p>
        </p:txBody>
      </p:sp>
      <p:pic>
        <p:nvPicPr>
          <p:cNvPr id="4" name="Imagen 3">
            <a:extLst>
              <a:ext uri="{FF2B5EF4-FFF2-40B4-BE49-F238E27FC236}">
                <a16:creationId xmlns:a16="http://schemas.microsoft.com/office/drawing/2014/main" id="{6457BB16-A894-46A3-988E-4AD18D45CE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8253" y="0"/>
            <a:ext cx="4523747" cy="6858000"/>
          </a:xfrm>
          <a:prstGeom prst="rect">
            <a:avLst/>
          </a:prstGeom>
        </p:spPr>
      </p:pic>
    </p:spTree>
    <p:extLst>
      <p:ext uri="{BB962C8B-B14F-4D97-AF65-F5344CB8AC3E}">
        <p14:creationId xmlns:p14="http://schemas.microsoft.com/office/powerpoint/2010/main" val="2413155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2063795" cy="5869420"/>
          </a:xfrm>
        </p:spPr>
        <p:txBody>
          <a:bodyPr anchor="t">
            <a:normAutofit/>
          </a:bodyPr>
          <a:lstStyle/>
          <a:p>
            <a:r>
              <a:rPr lang="es-ES" sz="2800" dirty="0"/>
              <a:t>1554. Tintoretto. Nacimiento de San Juan Bautista. Hermitage.</a:t>
            </a:r>
          </a:p>
        </p:txBody>
      </p:sp>
      <p:pic>
        <p:nvPicPr>
          <p:cNvPr id="4" name="Imagen 3">
            <a:extLst>
              <a:ext uri="{FF2B5EF4-FFF2-40B4-BE49-F238E27FC236}">
                <a16:creationId xmlns:a16="http://schemas.microsoft.com/office/drawing/2014/main" id="{69CF662A-EBDD-4BA0-A82F-44EF8B580C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0776" y="0"/>
            <a:ext cx="10031224" cy="6858000"/>
          </a:xfrm>
          <a:prstGeom prst="rect">
            <a:avLst/>
          </a:prstGeom>
        </p:spPr>
      </p:pic>
    </p:spTree>
    <p:extLst>
      <p:ext uri="{BB962C8B-B14F-4D97-AF65-F5344CB8AC3E}">
        <p14:creationId xmlns:p14="http://schemas.microsoft.com/office/powerpoint/2010/main" val="3982379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49637" cy="5869420"/>
          </a:xfrm>
        </p:spPr>
        <p:txBody>
          <a:bodyPr anchor="t">
            <a:normAutofit/>
          </a:bodyPr>
          <a:lstStyle/>
          <a:p>
            <a:r>
              <a:rPr lang="es-ES" sz="2800" dirty="0"/>
              <a:t>1554. Tintoretto. Retrato de un caballero. Museo Nacional de Arte de Cataluña.</a:t>
            </a:r>
          </a:p>
        </p:txBody>
      </p:sp>
      <p:pic>
        <p:nvPicPr>
          <p:cNvPr id="4" name="Imagen 3">
            <a:extLst>
              <a:ext uri="{FF2B5EF4-FFF2-40B4-BE49-F238E27FC236}">
                <a16:creationId xmlns:a16="http://schemas.microsoft.com/office/drawing/2014/main" id="{BDEA3661-6928-40A2-AA25-A3CE6A0AFE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7700" y="0"/>
            <a:ext cx="5564300" cy="6858000"/>
          </a:xfrm>
          <a:prstGeom prst="rect">
            <a:avLst/>
          </a:prstGeom>
        </p:spPr>
      </p:pic>
    </p:spTree>
    <p:extLst>
      <p:ext uri="{BB962C8B-B14F-4D97-AF65-F5344CB8AC3E}">
        <p14:creationId xmlns:p14="http://schemas.microsoft.com/office/powerpoint/2010/main" val="36753896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467007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1555. Tintoretto. Retrato de Agostino Doria. Museo Cerralbo, Madrid.</a:t>
            </a:r>
          </a:p>
        </p:txBody>
      </p:sp>
      <p:pic>
        <p:nvPicPr>
          <p:cNvPr id="4" name="Imagen 3">
            <a:extLst>
              <a:ext uri="{FF2B5EF4-FFF2-40B4-BE49-F238E27FC236}">
                <a16:creationId xmlns:a16="http://schemas.microsoft.com/office/drawing/2014/main" id="{9BF3BEB3-1662-4A61-A8B0-60AD6EB4E5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4280" y="0"/>
            <a:ext cx="4617720" cy="6858000"/>
          </a:xfrm>
          <a:prstGeom prst="rect">
            <a:avLst/>
          </a:prstGeom>
        </p:spPr>
      </p:pic>
    </p:spTree>
    <p:extLst>
      <p:ext uri="{BB962C8B-B14F-4D97-AF65-F5344CB8AC3E}">
        <p14:creationId xmlns:p14="http://schemas.microsoft.com/office/powerpoint/2010/main" val="19845664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45927" cy="5869420"/>
          </a:xfrm>
        </p:spPr>
        <p:txBody>
          <a:bodyPr anchor="t">
            <a:normAutofit/>
          </a:bodyPr>
          <a:lstStyle/>
          <a:p>
            <a:r>
              <a:rPr lang="it-IT" sz="2800" dirty="0"/>
              <a:t>1555. Tintoretto. Asunción. Gesuiti, Venecia.</a:t>
            </a:r>
            <a:endParaRPr lang="es-ES" sz="2800" dirty="0"/>
          </a:p>
        </p:txBody>
      </p:sp>
      <p:pic>
        <p:nvPicPr>
          <p:cNvPr id="4" name="Imagen 3">
            <a:extLst>
              <a:ext uri="{FF2B5EF4-FFF2-40B4-BE49-F238E27FC236}">
                <a16:creationId xmlns:a16="http://schemas.microsoft.com/office/drawing/2014/main" id="{83FAAB78-0105-4811-AE8C-CD5DFF79E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7927" y="1350"/>
            <a:ext cx="4184073" cy="6856650"/>
          </a:xfrm>
          <a:prstGeom prst="rect">
            <a:avLst/>
          </a:prstGeom>
        </p:spPr>
      </p:pic>
    </p:spTree>
    <p:extLst>
      <p:ext uri="{BB962C8B-B14F-4D97-AF65-F5344CB8AC3E}">
        <p14:creationId xmlns:p14="http://schemas.microsoft.com/office/powerpoint/2010/main" val="32597720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2427836" cy="5869420"/>
          </a:xfrm>
        </p:spPr>
        <p:txBody>
          <a:bodyPr anchor="t">
            <a:normAutofit/>
          </a:bodyPr>
          <a:lstStyle/>
          <a:p>
            <a:r>
              <a:rPr lang="es-ES" sz="2800" dirty="0"/>
              <a:t>1555. Tintoretto. Cristo y las adúlteras. Rijksmuseum, </a:t>
            </a:r>
            <a:r>
              <a:rPr lang="es-ES" sz="2800" dirty="0" err="1"/>
              <a:t>Amsterdam</a:t>
            </a:r>
            <a:endParaRPr lang="es-ES" sz="2800" dirty="0"/>
          </a:p>
        </p:txBody>
      </p:sp>
      <p:pic>
        <p:nvPicPr>
          <p:cNvPr id="6" name="Imagen 5">
            <a:extLst>
              <a:ext uri="{FF2B5EF4-FFF2-40B4-BE49-F238E27FC236}">
                <a16:creationId xmlns:a16="http://schemas.microsoft.com/office/drawing/2014/main" id="{B7FF5019-0C89-491D-9DDA-7C2F4441B4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7945" y="0"/>
            <a:ext cx="9584055" cy="6858000"/>
          </a:xfrm>
          <a:prstGeom prst="rect">
            <a:avLst/>
          </a:prstGeom>
        </p:spPr>
      </p:pic>
    </p:spTree>
    <p:extLst>
      <p:ext uri="{BB962C8B-B14F-4D97-AF65-F5344CB8AC3E}">
        <p14:creationId xmlns:p14="http://schemas.microsoft.com/office/powerpoint/2010/main" val="3256705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es-ES" sz="2800" dirty="0"/>
              <a:t>1555. Tintoretto. Presentación en el templo. </a:t>
            </a:r>
            <a:r>
              <a:rPr lang="es-ES" sz="2800" dirty="0" err="1"/>
              <a:t>Gallerie</a:t>
            </a:r>
            <a:r>
              <a:rPr lang="es-ES" sz="2800" dirty="0"/>
              <a:t> </a:t>
            </a:r>
            <a:r>
              <a:rPr lang="es-ES" sz="2800" dirty="0" err="1"/>
              <a:t>dell'Accademia</a:t>
            </a:r>
            <a:r>
              <a:rPr lang="es-ES" sz="2800" dirty="0"/>
              <a:t>, Venecia.</a:t>
            </a:r>
          </a:p>
        </p:txBody>
      </p:sp>
      <p:pic>
        <p:nvPicPr>
          <p:cNvPr id="4" name="Imagen 3">
            <a:extLst>
              <a:ext uri="{FF2B5EF4-FFF2-40B4-BE49-F238E27FC236}">
                <a16:creationId xmlns:a16="http://schemas.microsoft.com/office/drawing/2014/main" id="{D511C099-C550-4781-8A56-746E49001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1227" y="0"/>
            <a:ext cx="5420773" cy="6858000"/>
          </a:xfrm>
          <a:prstGeom prst="rect">
            <a:avLst/>
          </a:prstGeom>
        </p:spPr>
      </p:pic>
    </p:spTree>
    <p:extLst>
      <p:ext uri="{BB962C8B-B14F-4D97-AF65-F5344CB8AC3E}">
        <p14:creationId xmlns:p14="http://schemas.microsoft.com/office/powerpoint/2010/main" val="3607443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1555. Tintoretto. </a:t>
            </a:r>
            <a:r>
              <a:rPr lang="es-ES" sz="2800" dirty="0" err="1"/>
              <a:t>Retraro</a:t>
            </a:r>
            <a:r>
              <a:rPr lang="es-ES" sz="2800" dirty="0"/>
              <a:t> de una joven noble. </a:t>
            </a:r>
            <a:r>
              <a:rPr lang="es-ES" sz="2800" dirty="0" err="1"/>
              <a:t>Galleria</a:t>
            </a:r>
            <a:r>
              <a:rPr lang="es-ES" sz="2800" dirty="0"/>
              <a:t> Doria </a:t>
            </a:r>
            <a:r>
              <a:rPr lang="es-ES" sz="2800" dirty="0" err="1"/>
              <a:t>Pamphilj</a:t>
            </a:r>
            <a:r>
              <a:rPr lang="es-ES" sz="2800" dirty="0"/>
              <a:t>, Roma.</a:t>
            </a:r>
          </a:p>
        </p:txBody>
      </p:sp>
      <p:pic>
        <p:nvPicPr>
          <p:cNvPr id="4" name="Imagen 3">
            <a:extLst>
              <a:ext uri="{FF2B5EF4-FFF2-40B4-BE49-F238E27FC236}">
                <a16:creationId xmlns:a16="http://schemas.microsoft.com/office/drawing/2014/main" id="{E005789E-802A-48DF-AAAC-A4238A417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272" y="0"/>
            <a:ext cx="5975728" cy="6858000"/>
          </a:xfrm>
          <a:prstGeom prst="rect">
            <a:avLst/>
          </a:prstGeom>
        </p:spPr>
      </p:pic>
    </p:spTree>
    <p:extLst>
      <p:ext uri="{BB962C8B-B14F-4D97-AF65-F5344CB8AC3E}">
        <p14:creationId xmlns:p14="http://schemas.microsoft.com/office/powerpoint/2010/main" val="2232533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1555. Tintoretto. San Nicolás. Kunsthistorisches Museum, Viena.</a:t>
            </a:r>
          </a:p>
        </p:txBody>
      </p:sp>
      <p:pic>
        <p:nvPicPr>
          <p:cNvPr id="4" name="Imagen 3">
            <a:extLst>
              <a:ext uri="{FF2B5EF4-FFF2-40B4-BE49-F238E27FC236}">
                <a16:creationId xmlns:a16="http://schemas.microsoft.com/office/drawing/2014/main" id="{B2364D22-F0ED-40F8-8A01-43BD009F87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8179" y="0"/>
            <a:ext cx="3373821" cy="6858000"/>
          </a:xfrm>
          <a:prstGeom prst="rect">
            <a:avLst/>
          </a:prstGeom>
        </p:spPr>
      </p:pic>
    </p:spTree>
    <p:extLst>
      <p:ext uri="{BB962C8B-B14F-4D97-AF65-F5344CB8AC3E}">
        <p14:creationId xmlns:p14="http://schemas.microsoft.com/office/powerpoint/2010/main" val="40918548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58982" y="1"/>
            <a:ext cx="10487891" cy="1203234"/>
          </a:xfrm>
        </p:spPr>
        <p:txBody>
          <a:bodyPr anchor="ctr">
            <a:normAutofit/>
          </a:bodyPr>
          <a:lstStyle/>
          <a:p>
            <a:pPr algn="ctr"/>
            <a:r>
              <a:rPr lang="es-ES" sz="2800" dirty="0"/>
              <a:t>1555. Tintoretto. José y la mujer de </a:t>
            </a:r>
            <a:r>
              <a:rPr lang="es-ES" sz="2800" dirty="0" err="1"/>
              <a:t>Putifar</a:t>
            </a:r>
            <a:r>
              <a:rPr lang="es-ES" sz="2800" dirty="0"/>
              <a:t>. Museo del Prado, Madrid.</a:t>
            </a:r>
          </a:p>
        </p:txBody>
      </p:sp>
      <p:pic>
        <p:nvPicPr>
          <p:cNvPr id="4" name="Imagen 3">
            <a:extLst>
              <a:ext uri="{FF2B5EF4-FFF2-40B4-BE49-F238E27FC236}">
                <a16:creationId xmlns:a16="http://schemas.microsoft.com/office/drawing/2014/main" id="{E99D954A-EDD0-4A0F-B4F9-A6D743A42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03234"/>
            <a:ext cx="12192000" cy="5654766"/>
          </a:xfrm>
          <a:prstGeom prst="rect">
            <a:avLst/>
          </a:prstGeom>
        </p:spPr>
      </p:pic>
    </p:spTree>
    <p:extLst>
      <p:ext uri="{BB962C8B-B14F-4D97-AF65-F5344CB8AC3E}">
        <p14:creationId xmlns:p14="http://schemas.microsoft.com/office/powerpoint/2010/main" val="34353472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43855" cy="4096039"/>
          </a:xfrm>
        </p:spPr>
        <p:txBody>
          <a:bodyPr anchor="t">
            <a:normAutofit/>
          </a:bodyPr>
          <a:lstStyle/>
          <a:p>
            <a:r>
              <a:rPr lang="es-ES" sz="2800" dirty="0"/>
              <a:t>1555. Tintoretto. Esther y Asuero. Museo del Prado.</a:t>
            </a:r>
          </a:p>
        </p:txBody>
      </p:sp>
      <p:pic>
        <p:nvPicPr>
          <p:cNvPr id="4" name="Imagen 3">
            <a:extLst>
              <a:ext uri="{FF2B5EF4-FFF2-40B4-BE49-F238E27FC236}">
                <a16:creationId xmlns:a16="http://schemas.microsoft.com/office/drawing/2014/main" id="{282BF1DF-A5C7-4EEB-B599-B057011CA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36473"/>
            <a:ext cx="12192000" cy="357505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0945091" cy="825500"/>
          </a:xfrm>
        </p:spPr>
        <p:txBody>
          <a:bodyPr anchor="ctr">
            <a:normAutofit/>
          </a:bodyPr>
          <a:lstStyle/>
          <a:p>
            <a:pPr algn="ctr"/>
            <a:r>
              <a:rPr lang="es-ES" sz="2800" dirty="0"/>
              <a:t>1555. Tintoretto. Judith. Museo del Prado.</a:t>
            </a:r>
          </a:p>
        </p:txBody>
      </p:sp>
      <p:pic>
        <p:nvPicPr>
          <p:cNvPr id="4" name="Imagen 3">
            <a:extLst>
              <a:ext uri="{FF2B5EF4-FFF2-40B4-BE49-F238E27FC236}">
                <a16:creationId xmlns:a16="http://schemas.microsoft.com/office/drawing/2014/main" id="{249DB64D-DDA7-4C73-80AD-B3D34CEEE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5500"/>
            <a:ext cx="12192000" cy="60325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1555. Tintoretto. La reina de Saba y Salomón. Museo del Prado.</a:t>
            </a:r>
          </a:p>
        </p:txBody>
      </p:sp>
      <p:pic>
        <p:nvPicPr>
          <p:cNvPr id="4" name="Imagen 3">
            <a:extLst>
              <a:ext uri="{FF2B5EF4-FFF2-40B4-BE49-F238E27FC236}">
                <a16:creationId xmlns:a16="http://schemas.microsoft.com/office/drawing/2014/main" id="{8AF54877-5C98-4361-8802-1FEA13546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71850"/>
            <a:ext cx="12192000" cy="348615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222182" cy="914400"/>
          </a:xfrm>
        </p:spPr>
        <p:txBody>
          <a:bodyPr anchor="ctr">
            <a:normAutofit/>
          </a:bodyPr>
          <a:lstStyle/>
          <a:p>
            <a:pPr algn="ctr"/>
            <a:r>
              <a:rPr lang="es-ES" sz="2800" dirty="0"/>
              <a:t>1555. Tintoretto. Moisés salvado de las aguas. Museo del Prado.</a:t>
            </a:r>
          </a:p>
        </p:txBody>
      </p:sp>
      <p:pic>
        <p:nvPicPr>
          <p:cNvPr id="4" name="Imagen 3">
            <a:extLst>
              <a:ext uri="{FF2B5EF4-FFF2-40B4-BE49-F238E27FC236}">
                <a16:creationId xmlns:a16="http://schemas.microsoft.com/office/drawing/2014/main" id="{12DF77B8-A71A-4F6D-BD23-BEC1DCF49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2800"/>
            <a:ext cx="12192000" cy="60452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50261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069782" cy="810491"/>
          </a:xfrm>
        </p:spPr>
        <p:txBody>
          <a:bodyPr anchor="ctr">
            <a:normAutofit/>
          </a:bodyPr>
          <a:lstStyle/>
          <a:p>
            <a:pPr algn="ctr"/>
            <a:r>
              <a:rPr lang="es-ES" sz="2800" dirty="0"/>
              <a:t>1556. Tintoretto. Liberación de </a:t>
            </a:r>
            <a:r>
              <a:rPr lang="es-ES" sz="2800" dirty="0" err="1"/>
              <a:t>Arsinoe</a:t>
            </a:r>
            <a:r>
              <a:rPr lang="es-ES" sz="2800" dirty="0"/>
              <a:t>. Gemäldegalerie, Dresde.</a:t>
            </a:r>
          </a:p>
        </p:txBody>
      </p:sp>
      <p:pic>
        <p:nvPicPr>
          <p:cNvPr id="4" name="Imagen 3">
            <a:extLst>
              <a:ext uri="{FF2B5EF4-FFF2-40B4-BE49-F238E27FC236}">
                <a16:creationId xmlns:a16="http://schemas.microsoft.com/office/drawing/2014/main" id="{451807E6-50C4-43C6-9D89-0C64F5F14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380" y="810491"/>
            <a:ext cx="10341240" cy="6047509"/>
          </a:xfrm>
          <a:prstGeom prst="rect">
            <a:avLst/>
          </a:prstGeom>
        </p:spPr>
      </p:pic>
    </p:spTree>
    <p:extLst>
      <p:ext uri="{BB962C8B-B14F-4D97-AF65-F5344CB8AC3E}">
        <p14:creationId xmlns:p14="http://schemas.microsoft.com/office/powerpoint/2010/main" val="27376657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2841248" cy="5869420"/>
          </a:xfrm>
        </p:spPr>
        <p:txBody>
          <a:bodyPr anchor="t">
            <a:normAutofit/>
          </a:bodyPr>
          <a:lstStyle/>
          <a:p>
            <a:r>
              <a:rPr lang="es-ES" sz="2800" dirty="0"/>
              <a:t>1556. Tintoretto. Susana y los viejos. Museo de Historia del Arte de Viena</a:t>
            </a:r>
          </a:p>
        </p:txBody>
      </p:sp>
      <p:pic>
        <p:nvPicPr>
          <p:cNvPr id="5" name="Imagen 4">
            <a:extLst>
              <a:ext uri="{FF2B5EF4-FFF2-40B4-BE49-F238E27FC236}">
                <a16:creationId xmlns:a16="http://schemas.microsoft.com/office/drawing/2014/main" id="{CF2DE4F8-C037-4DBF-93FD-06449DDF2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0526" y="0"/>
            <a:ext cx="9051474" cy="6858000"/>
          </a:xfrm>
          <a:prstGeom prst="rect">
            <a:avLst/>
          </a:prstGeom>
        </p:spPr>
      </p:pic>
    </p:spTree>
    <p:extLst>
      <p:ext uri="{BB962C8B-B14F-4D97-AF65-F5344CB8AC3E}">
        <p14:creationId xmlns:p14="http://schemas.microsoft.com/office/powerpoint/2010/main" val="1238506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4" y="365125"/>
            <a:ext cx="2729345" cy="5869420"/>
          </a:xfrm>
        </p:spPr>
        <p:txBody>
          <a:bodyPr anchor="t">
            <a:normAutofit/>
          </a:bodyPr>
          <a:lstStyle/>
          <a:p>
            <a:r>
              <a:rPr lang="es-ES" sz="2800" dirty="0"/>
              <a:t>1556. Tintoretto. Mujeres músicas. Gemäldegalerie, Dresde.</a:t>
            </a:r>
          </a:p>
        </p:txBody>
      </p:sp>
      <p:pic>
        <p:nvPicPr>
          <p:cNvPr id="4" name="Imagen 3">
            <a:extLst>
              <a:ext uri="{FF2B5EF4-FFF2-40B4-BE49-F238E27FC236}">
                <a16:creationId xmlns:a16="http://schemas.microsoft.com/office/drawing/2014/main" id="{8C1C0050-238B-492F-9CB7-6595313C6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5732" y="365125"/>
            <a:ext cx="9146268" cy="6068291"/>
          </a:xfrm>
          <a:prstGeom prst="rect">
            <a:avLst/>
          </a:prstGeom>
        </p:spPr>
      </p:pic>
    </p:spTree>
    <p:extLst>
      <p:ext uri="{BB962C8B-B14F-4D97-AF65-F5344CB8AC3E}">
        <p14:creationId xmlns:p14="http://schemas.microsoft.com/office/powerpoint/2010/main" val="5098015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18218" cy="5869420"/>
          </a:xfrm>
        </p:spPr>
        <p:txBody>
          <a:bodyPr anchor="t">
            <a:normAutofit/>
          </a:bodyPr>
          <a:lstStyle/>
          <a:p>
            <a:r>
              <a:rPr lang="it-IT" sz="2800" dirty="0"/>
              <a:t>1557. Tintoretto. San Lucas y San Mateo. Santa Maria del Giglio, Venecia.</a:t>
            </a:r>
            <a:endParaRPr lang="es-ES" sz="2800" dirty="0"/>
          </a:p>
        </p:txBody>
      </p:sp>
      <p:pic>
        <p:nvPicPr>
          <p:cNvPr id="4" name="Imagen 3">
            <a:extLst>
              <a:ext uri="{FF2B5EF4-FFF2-40B4-BE49-F238E27FC236}">
                <a16:creationId xmlns:a16="http://schemas.microsoft.com/office/drawing/2014/main" id="{D4285910-7517-4EFA-A022-2AD9160581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4182" y="-6754"/>
            <a:ext cx="4017818" cy="6885536"/>
          </a:xfrm>
          <a:prstGeom prst="rect">
            <a:avLst/>
          </a:prstGeom>
        </p:spPr>
      </p:pic>
    </p:spTree>
    <p:extLst>
      <p:ext uri="{BB962C8B-B14F-4D97-AF65-F5344CB8AC3E}">
        <p14:creationId xmlns:p14="http://schemas.microsoft.com/office/powerpoint/2010/main" val="4865690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56764" cy="5869420"/>
          </a:xfrm>
        </p:spPr>
        <p:txBody>
          <a:bodyPr anchor="t">
            <a:normAutofit/>
          </a:bodyPr>
          <a:lstStyle/>
          <a:p>
            <a:r>
              <a:rPr lang="it-IT" sz="2800" dirty="0"/>
              <a:t>1557. Tintoretto. San Marcos y San Juan Evangelista. Santa Maria del Giglio, Venecia.</a:t>
            </a:r>
            <a:endParaRPr lang="es-ES" sz="2800" dirty="0"/>
          </a:p>
        </p:txBody>
      </p:sp>
      <p:pic>
        <p:nvPicPr>
          <p:cNvPr id="4" name="Imagen 3">
            <a:extLst>
              <a:ext uri="{FF2B5EF4-FFF2-40B4-BE49-F238E27FC236}">
                <a16:creationId xmlns:a16="http://schemas.microsoft.com/office/drawing/2014/main" id="{24312DA4-216C-427B-A104-1BCDDC0F8C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3782" y="0"/>
            <a:ext cx="4128217" cy="6858000"/>
          </a:xfrm>
          <a:prstGeom prst="rect">
            <a:avLst/>
          </a:prstGeom>
        </p:spPr>
      </p:pic>
    </p:spTree>
    <p:extLst>
      <p:ext uri="{BB962C8B-B14F-4D97-AF65-F5344CB8AC3E}">
        <p14:creationId xmlns:p14="http://schemas.microsoft.com/office/powerpoint/2010/main" val="8708264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33455" cy="5869420"/>
          </a:xfrm>
        </p:spPr>
        <p:txBody>
          <a:bodyPr anchor="t">
            <a:normAutofit/>
          </a:bodyPr>
          <a:lstStyle/>
          <a:p>
            <a:r>
              <a:rPr lang="es-ES" sz="2800" dirty="0"/>
              <a:t>1558. Tintoretto. </a:t>
            </a:r>
            <a:r>
              <a:rPr lang="es-ES" sz="2800" dirty="0" err="1"/>
              <a:t>Anuncación</a:t>
            </a:r>
            <a:r>
              <a:rPr lang="es-ES" sz="2800" dirty="0"/>
              <a:t> a la mujer de </a:t>
            </a:r>
            <a:r>
              <a:rPr lang="es-ES" sz="2800" dirty="0" err="1"/>
              <a:t>Hanoah</a:t>
            </a:r>
            <a:r>
              <a:rPr lang="es-ES" sz="2800" dirty="0"/>
              <a:t>. Museo Thyssen-Bornemisza, Madrid.</a:t>
            </a:r>
          </a:p>
        </p:txBody>
      </p:sp>
      <p:pic>
        <p:nvPicPr>
          <p:cNvPr id="4" name="Imagen 3">
            <a:extLst>
              <a:ext uri="{FF2B5EF4-FFF2-40B4-BE49-F238E27FC236}">
                <a16:creationId xmlns:a16="http://schemas.microsoft.com/office/drawing/2014/main" id="{028E2E9C-599F-4F1F-BEC4-A7A2D34CF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1402" y="0"/>
            <a:ext cx="7070598" cy="6858000"/>
          </a:xfrm>
          <a:prstGeom prst="rect">
            <a:avLst/>
          </a:prstGeom>
        </p:spPr>
      </p:pic>
    </p:spTree>
    <p:extLst>
      <p:ext uri="{BB962C8B-B14F-4D97-AF65-F5344CB8AC3E}">
        <p14:creationId xmlns:p14="http://schemas.microsoft.com/office/powerpoint/2010/main" val="26689473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75018" cy="5869420"/>
          </a:xfrm>
        </p:spPr>
        <p:txBody>
          <a:bodyPr anchor="t">
            <a:normAutofit/>
          </a:bodyPr>
          <a:lstStyle/>
          <a:p>
            <a:r>
              <a:rPr lang="es-ES" sz="2800" dirty="0"/>
              <a:t>1558. Tintoretto. Encuentro Tamar y </a:t>
            </a:r>
            <a:r>
              <a:rPr lang="es-ES" sz="2800" dirty="0" err="1"/>
              <a:t>Judah</a:t>
            </a:r>
            <a:r>
              <a:rPr lang="es-ES" sz="2800" dirty="0"/>
              <a:t>. Museo Thyssen-Bornemisza, Madrid.</a:t>
            </a:r>
          </a:p>
        </p:txBody>
      </p:sp>
      <p:pic>
        <p:nvPicPr>
          <p:cNvPr id="4" name="Imagen 3">
            <a:extLst>
              <a:ext uri="{FF2B5EF4-FFF2-40B4-BE49-F238E27FC236}">
                <a16:creationId xmlns:a16="http://schemas.microsoft.com/office/drawing/2014/main" id="{30B77B5E-B91F-4BAE-A62A-FC8FD45698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5118" y="0"/>
            <a:ext cx="7056882" cy="6858000"/>
          </a:xfrm>
          <a:prstGeom prst="rect">
            <a:avLst/>
          </a:prstGeom>
        </p:spPr>
      </p:pic>
    </p:spTree>
    <p:extLst>
      <p:ext uri="{BB962C8B-B14F-4D97-AF65-F5344CB8AC3E}">
        <p14:creationId xmlns:p14="http://schemas.microsoft.com/office/powerpoint/2010/main" val="37168008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59782" cy="5869420"/>
          </a:xfrm>
        </p:spPr>
        <p:txBody>
          <a:bodyPr anchor="t">
            <a:normAutofit/>
          </a:bodyPr>
          <a:lstStyle/>
          <a:p>
            <a:r>
              <a:rPr lang="es-ES" sz="2800" dirty="0"/>
              <a:t>1558. Tintoretto. San Jorge y el dragón. National Gallery, Londres.</a:t>
            </a:r>
          </a:p>
        </p:txBody>
      </p:sp>
      <p:pic>
        <p:nvPicPr>
          <p:cNvPr id="4" name="Imagen 3">
            <a:extLst>
              <a:ext uri="{FF2B5EF4-FFF2-40B4-BE49-F238E27FC236}">
                <a16:creationId xmlns:a16="http://schemas.microsoft.com/office/drawing/2014/main" id="{6BF137AD-3CF2-4626-AFF7-7A8985FBB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8764" y="3886"/>
            <a:ext cx="4073236" cy="6854114"/>
          </a:xfrm>
          <a:prstGeom prst="rect">
            <a:avLst/>
          </a:prstGeom>
        </p:spPr>
      </p:pic>
    </p:spTree>
    <p:extLst>
      <p:ext uri="{BB962C8B-B14F-4D97-AF65-F5344CB8AC3E}">
        <p14:creationId xmlns:p14="http://schemas.microsoft.com/office/powerpoint/2010/main" val="1468978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535382" cy="5869420"/>
          </a:xfrm>
        </p:spPr>
        <p:txBody>
          <a:bodyPr anchor="t">
            <a:normAutofit/>
          </a:bodyPr>
          <a:lstStyle/>
          <a:p>
            <a:r>
              <a:rPr lang="es-ES" sz="2800" dirty="0"/>
              <a:t>1559. Tintoretto. Deposición. Colección privada.</a:t>
            </a:r>
          </a:p>
        </p:txBody>
      </p:sp>
      <p:pic>
        <p:nvPicPr>
          <p:cNvPr id="4" name="Imagen 3">
            <a:extLst>
              <a:ext uri="{FF2B5EF4-FFF2-40B4-BE49-F238E27FC236}">
                <a16:creationId xmlns:a16="http://schemas.microsoft.com/office/drawing/2014/main" id="{B0C81745-87A7-4871-BD7D-A2C2A6DE7E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0"/>
            <a:ext cx="8915400" cy="6858000"/>
          </a:xfrm>
          <a:prstGeom prst="rect">
            <a:avLst/>
          </a:prstGeom>
        </p:spPr>
      </p:pic>
    </p:spTree>
    <p:extLst>
      <p:ext uri="{BB962C8B-B14F-4D97-AF65-F5344CB8AC3E}">
        <p14:creationId xmlns:p14="http://schemas.microsoft.com/office/powerpoint/2010/main" val="5254929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63746" cy="1171575"/>
          </a:xfrm>
        </p:spPr>
        <p:txBody>
          <a:bodyPr anchor="ctr">
            <a:normAutofit/>
          </a:bodyPr>
          <a:lstStyle/>
          <a:p>
            <a:pPr algn="ctr"/>
            <a:r>
              <a:rPr lang="es-ES" sz="2800" dirty="0"/>
              <a:t>1559. Tintoretto. Cristo cura a los enfermos. Iglesia de San Roque.</a:t>
            </a:r>
          </a:p>
        </p:txBody>
      </p:sp>
      <p:pic>
        <p:nvPicPr>
          <p:cNvPr id="4" name="Imagen 3">
            <a:extLst>
              <a:ext uri="{FF2B5EF4-FFF2-40B4-BE49-F238E27FC236}">
                <a16:creationId xmlns:a16="http://schemas.microsoft.com/office/drawing/2014/main" id="{A83E7C45-1BC2-4C91-AC53-98B17F8E6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1575"/>
            <a:ext cx="12192000" cy="5686425"/>
          </a:xfrm>
          <a:prstGeom prst="rect">
            <a:avLst/>
          </a:prstGeom>
        </p:spPr>
      </p:pic>
    </p:spTree>
    <p:extLst>
      <p:ext uri="{BB962C8B-B14F-4D97-AF65-F5344CB8AC3E}">
        <p14:creationId xmlns:p14="http://schemas.microsoft.com/office/powerpoint/2010/main" val="7654259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850051" cy="5869420"/>
          </a:xfrm>
        </p:spPr>
        <p:txBody>
          <a:bodyPr anchor="t">
            <a:normAutofit/>
          </a:bodyPr>
          <a:lstStyle/>
          <a:p>
            <a:r>
              <a:rPr lang="es-ES" sz="2800" dirty="0"/>
              <a:t>1559. Tintoretto. Llanto por Cristo muerto. Museo Soumaya.</a:t>
            </a:r>
          </a:p>
        </p:txBody>
      </p:sp>
      <p:pic>
        <p:nvPicPr>
          <p:cNvPr id="4" name="Imagen 3">
            <a:extLst>
              <a:ext uri="{FF2B5EF4-FFF2-40B4-BE49-F238E27FC236}">
                <a16:creationId xmlns:a16="http://schemas.microsoft.com/office/drawing/2014/main" id="{9065BADB-098A-402C-9CB3-2D26676301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4014" y="0"/>
            <a:ext cx="10147986" cy="6858000"/>
          </a:xfrm>
          <a:prstGeom prst="rect">
            <a:avLst/>
          </a:prstGeom>
        </p:spPr>
      </p:pic>
    </p:spTree>
    <p:extLst>
      <p:ext uri="{BB962C8B-B14F-4D97-AF65-F5344CB8AC3E}">
        <p14:creationId xmlns:p14="http://schemas.microsoft.com/office/powerpoint/2010/main" val="8933661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7564" cy="5869420"/>
          </a:xfrm>
        </p:spPr>
        <p:txBody>
          <a:bodyPr anchor="t">
            <a:normAutofit/>
          </a:bodyPr>
          <a:lstStyle/>
          <a:p>
            <a:r>
              <a:rPr lang="es-ES" sz="2800" dirty="0"/>
              <a:t>1559. Tintoretto. Retrato de un joven como David. National Museum of Western Art, Tokio.</a:t>
            </a:r>
          </a:p>
        </p:txBody>
      </p:sp>
      <p:pic>
        <p:nvPicPr>
          <p:cNvPr id="4" name="Imagen 3">
            <a:extLst>
              <a:ext uri="{FF2B5EF4-FFF2-40B4-BE49-F238E27FC236}">
                <a16:creationId xmlns:a16="http://schemas.microsoft.com/office/drawing/2014/main" id="{9ECB5003-E9D1-4A6F-8432-312726015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247" y="0"/>
            <a:ext cx="5295753" cy="6858000"/>
          </a:xfrm>
          <a:prstGeom prst="rect">
            <a:avLst/>
          </a:prstGeom>
        </p:spPr>
      </p:pic>
    </p:spTree>
    <p:extLst>
      <p:ext uri="{BB962C8B-B14F-4D97-AF65-F5344CB8AC3E}">
        <p14:creationId xmlns:p14="http://schemas.microsoft.com/office/powerpoint/2010/main" val="20583165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9855" cy="5869420"/>
          </a:xfrm>
        </p:spPr>
        <p:txBody>
          <a:bodyPr anchor="t">
            <a:normAutofit/>
          </a:bodyPr>
          <a:lstStyle/>
          <a:p>
            <a:r>
              <a:rPr lang="it-IT" sz="2800" dirty="0"/>
              <a:t>1559. Tintoretto. Retrato del Dogo Girolamo Priuli. Colección privada.</a:t>
            </a:r>
            <a:endParaRPr lang="es-ES" sz="2800" dirty="0"/>
          </a:p>
        </p:txBody>
      </p:sp>
      <p:pic>
        <p:nvPicPr>
          <p:cNvPr id="4" name="Imagen 3">
            <a:extLst>
              <a:ext uri="{FF2B5EF4-FFF2-40B4-BE49-F238E27FC236}">
                <a16:creationId xmlns:a16="http://schemas.microsoft.com/office/drawing/2014/main" id="{F52639ED-02C6-411C-953C-F4F303CA0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3676" y="0"/>
            <a:ext cx="5358324" cy="6864927"/>
          </a:xfrm>
          <a:prstGeom prst="rect">
            <a:avLst/>
          </a:prstGeom>
        </p:spPr>
      </p:pic>
    </p:spTree>
    <p:extLst>
      <p:ext uri="{BB962C8B-B14F-4D97-AF65-F5344CB8AC3E}">
        <p14:creationId xmlns:p14="http://schemas.microsoft.com/office/powerpoint/2010/main" val="4198177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747228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it-IT" sz="2800" dirty="0"/>
              <a:t>1560. Tintoretto. Crucifixión. Santa Maria del Rosario, Gesuati, Venecia.</a:t>
            </a:r>
            <a:endParaRPr lang="es-ES" sz="2800" dirty="0"/>
          </a:p>
        </p:txBody>
      </p:sp>
      <p:pic>
        <p:nvPicPr>
          <p:cNvPr id="4" name="Imagen 3">
            <a:extLst>
              <a:ext uri="{FF2B5EF4-FFF2-40B4-BE49-F238E27FC236}">
                <a16:creationId xmlns:a16="http://schemas.microsoft.com/office/drawing/2014/main" id="{D6F1D8BB-7E91-4D72-B0A5-A0232AF3D7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4419" y="0"/>
            <a:ext cx="4977581" cy="6858000"/>
          </a:xfrm>
          <a:prstGeom prst="rect">
            <a:avLst/>
          </a:prstGeom>
        </p:spPr>
      </p:pic>
    </p:spTree>
    <p:extLst>
      <p:ext uri="{BB962C8B-B14F-4D97-AF65-F5344CB8AC3E}">
        <p14:creationId xmlns:p14="http://schemas.microsoft.com/office/powerpoint/2010/main" val="34784292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78980"/>
            <a:ext cx="5999018" cy="5869420"/>
          </a:xfrm>
        </p:spPr>
        <p:txBody>
          <a:bodyPr anchor="t">
            <a:normAutofit/>
          </a:bodyPr>
          <a:lstStyle/>
          <a:p>
            <a:r>
              <a:rPr lang="es-ES" sz="2800" dirty="0"/>
              <a:t>1560. Tintoretto. Entierro de Cristo. National Gallery of Scotland, </a:t>
            </a:r>
            <a:r>
              <a:rPr lang="es-ES" sz="2800" dirty="0" err="1"/>
              <a:t>Edinburgo</a:t>
            </a:r>
            <a:endParaRPr lang="es-ES" sz="2800" dirty="0"/>
          </a:p>
        </p:txBody>
      </p:sp>
      <p:pic>
        <p:nvPicPr>
          <p:cNvPr id="4" name="Imagen 3">
            <a:extLst>
              <a:ext uri="{FF2B5EF4-FFF2-40B4-BE49-F238E27FC236}">
                <a16:creationId xmlns:a16="http://schemas.microsoft.com/office/drawing/2014/main" id="{B817B291-F673-4FAD-8C64-9323422E2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2858" y="0"/>
            <a:ext cx="5569142" cy="6858000"/>
          </a:xfrm>
          <a:prstGeom prst="rect">
            <a:avLst/>
          </a:prstGeom>
        </p:spPr>
      </p:pic>
    </p:spTree>
    <p:extLst>
      <p:ext uri="{BB962C8B-B14F-4D97-AF65-F5344CB8AC3E}">
        <p14:creationId xmlns:p14="http://schemas.microsoft.com/office/powerpoint/2010/main" val="17778357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626822" cy="5869420"/>
          </a:xfrm>
        </p:spPr>
        <p:txBody>
          <a:bodyPr anchor="t">
            <a:normAutofit/>
          </a:bodyPr>
          <a:lstStyle/>
          <a:p>
            <a:r>
              <a:rPr lang="it-IT" sz="2800" dirty="0"/>
              <a:t>1560. Tintoretto. Lamentación. Gallerie dell'Accademia, Venecia.</a:t>
            </a:r>
            <a:endParaRPr lang="es-ES" sz="2800" dirty="0"/>
          </a:p>
        </p:txBody>
      </p:sp>
      <p:pic>
        <p:nvPicPr>
          <p:cNvPr id="4" name="Imagen 3">
            <a:extLst>
              <a:ext uri="{FF2B5EF4-FFF2-40B4-BE49-F238E27FC236}">
                <a16:creationId xmlns:a16="http://schemas.microsoft.com/office/drawing/2014/main" id="{0939F422-EBD8-4C1A-815D-31AE3912C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9440" y="0"/>
            <a:ext cx="9052560" cy="6858000"/>
          </a:xfrm>
          <a:prstGeom prst="rect">
            <a:avLst/>
          </a:prstGeom>
        </p:spPr>
      </p:pic>
    </p:spTree>
    <p:extLst>
      <p:ext uri="{BB962C8B-B14F-4D97-AF65-F5344CB8AC3E}">
        <p14:creationId xmlns:p14="http://schemas.microsoft.com/office/powerpoint/2010/main" val="9138302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2764" cy="5869420"/>
          </a:xfrm>
        </p:spPr>
        <p:txBody>
          <a:bodyPr anchor="t">
            <a:normAutofit/>
          </a:bodyPr>
          <a:lstStyle/>
          <a:p>
            <a:r>
              <a:rPr lang="es-ES" sz="2800" dirty="0"/>
              <a:t>1560. Tintoretto. Retrato de un hombre.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8382F6A8-2EA6-4ACA-BC2D-5BB704E1F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6472" y="0"/>
            <a:ext cx="5426110" cy="6858000"/>
          </a:xfrm>
          <a:prstGeom prst="rect">
            <a:avLst/>
          </a:prstGeom>
        </p:spPr>
      </p:pic>
    </p:spTree>
    <p:extLst>
      <p:ext uri="{BB962C8B-B14F-4D97-AF65-F5344CB8AC3E}">
        <p14:creationId xmlns:p14="http://schemas.microsoft.com/office/powerpoint/2010/main" val="17642934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978209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2382982" cy="5869420"/>
          </a:xfrm>
        </p:spPr>
        <p:txBody>
          <a:bodyPr anchor="t">
            <a:normAutofit/>
          </a:bodyPr>
          <a:lstStyle/>
          <a:p>
            <a:r>
              <a:rPr lang="es-ES" sz="2800" dirty="0"/>
              <a:t>1561. Tintoretto. Bodas de Caná. Santa Maria </a:t>
            </a:r>
            <a:r>
              <a:rPr lang="es-ES" sz="2800" dirty="0" err="1"/>
              <a:t>della</a:t>
            </a:r>
            <a:r>
              <a:rPr lang="es-ES" sz="2800" dirty="0"/>
              <a:t> Salute, Venecia.</a:t>
            </a:r>
          </a:p>
        </p:txBody>
      </p:sp>
      <p:pic>
        <p:nvPicPr>
          <p:cNvPr id="4" name="Imagen 3">
            <a:extLst>
              <a:ext uri="{FF2B5EF4-FFF2-40B4-BE49-F238E27FC236}">
                <a16:creationId xmlns:a16="http://schemas.microsoft.com/office/drawing/2014/main" id="{5404FD0D-3414-488F-B202-094035EB1A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250" y="0"/>
            <a:ext cx="9429750" cy="6858000"/>
          </a:xfrm>
          <a:prstGeom prst="rect">
            <a:avLst/>
          </a:prstGeom>
        </p:spPr>
      </p:pic>
    </p:spTree>
    <p:extLst>
      <p:ext uri="{BB962C8B-B14F-4D97-AF65-F5344CB8AC3E}">
        <p14:creationId xmlns:p14="http://schemas.microsoft.com/office/powerpoint/2010/main" val="23291565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127" cy="5869420"/>
          </a:xfrm>
        </p:spPr>
        <p:txBody>
          <a:bodyPr anchor="t">
            <a:normAutofit/>
          </a:bodyPr>
          <a:lstStyle/>
          <a:p>
            <a:r>
              <a:rPr lang="it-IT" sz="2800" dirty="0"/>
              <a:t>1561. Tintoretto. Retrato de Alvise Cornaro. Palazzo Pitti, Florencia.</a:t>
            </a:r>
            <a:endParaRPr lang="es-ES" sz="2800" dirty="0"/>
          </a:p>
        </p:txBody>
      </p:sp>
      <p:pic>
        <p:nvPicPr>
          <p:cNvPr id="4" name="Imagen 3">
            <a:extLst>
              <a:ext uri="{FF2B5EF4-FFF2-40B4-BE49-F238E27FC236}">
                <a16:creationId xmlns:a16="http://schemas.microsoft.com/office/drawing/2014/main" id="{53324DB0-A9B9-4899-B8C1-70A7528F1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58" y="0"/>
            <a:ext cx="5161242" cy="6858000"/>
          </a:xfrm>
          <a:prstGeom prst="rect">
            <a:avLst/>
          </a:prstGeom>
        </p:spPr>
      </p:pic>
    </p:spTree>
    <p:extLst>
      <p:ext uri="{BB962C8B-B14F-4D97-AF65-F5344CB8AC3E}">
        <p14:creationId xmlns:p14="http://schemas.microsoft.com/office/powerpoint/2010/main" val="27442374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95749" cy="5869420"/>
          </a:xfrm>
        </p:spPr>
        <p:txBody>
          <a:bodyPr anchor="t">
            <a:normAutofit/>
          </a:bodyPr>
          <a:lstStyle/>
          <a:p>
            <a:r>
              <a:rPr lang="it-IT" sz="2800" dirty="0"/>
              <a:t>1561. Tintoretto. Retrato de Giovanni Paolo Cornaro. Museum voor Schone Kunsten, Ghent</a:t>
            </a:r>
            <a:endParaRPr lang="es-ES" sz="2800" dirty="0"/>
          </a:p>
        </p:txBody>
      </p:sp>
      <p:pic>
        <p:nvPicPr>
          <p:cNvPr id="4" name="Imagen 3">
            <a:extLst>
              <a:ext uri="{FF2B5EF4-FFF2-40B4-BE49-F238E27FC236}">
                <a16:creationId xmlns:a16="http://schemas.microsoft.com/office/drawing/2014/main" id="{A0E1FC71-C738-4B80-86E2-50553A917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6251" y="0"/>
            <a:ext cx="5695749" cy="6858000"/>
          </a:xfrm>
          <a:prstGeom prst="rect">
            <a:avLst/>
          </a:prstGeom>
        </p:spPr>
      </p:pic>
    </p:spTree>
    <p:extLst>
      <p:ext uri="{BB962C8B-B14F-4D97-AF65-F5344CB8AC3E}">
        <p14:creationId xmlns:p14="http://schemas.microsoft.com/office/powerpoint/2010/main" val="13005910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930029" cy="5869420"/>
          </a:xfrm>
        </p:spPr>
        <p:txBody>
          <a:bodyPr anchor="t">
            <a:normAutofit/>
          </a:bodyPr>
          <a:lstStyle/>
          <a:p>
            <a:r>
              <a:rPr lang="es-ES" sz="2800" dirty="0"/>
              <a:t>1563. Tintoretto. Deposición. Pinacoteca di </a:t>
            </a:r>
            <a:r>
              <a:rPr lang="es-ES" sz="2800" dirty="0" err="1"/>
              <a:t>Brera</a:t>
            </a:r>
            <a:r>
              <a:rPr lang="es-ES" sz="2800" dirty="0"/>
              <a:t>, Milán.</a:t>
            </a:r>
          </a:p>
        </p:txBody>
      </p:sp>
      <p:pic>
        <p:nvPicPr>
          <p:cNvPr id="4" name="Imagen 3">
            <a:extLst>
              <a:ext uri="{FF2B5EF4-FFF2-40B4-BE49-F238E27FC236}">
                <a16:creationId xmlns:a16="http://schemas.microsoft.com/office/drawing/2014/main" id="{D5F38607-664D-485B-B923-95AF5783D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0029" y="0"/>
            <a:ext cx="10261971" cy="6858000"/>
          </a:xfrm>
          <a:prstGeom prst="rect">
            <a:avLst/>
          </a:prstGeom>
        </p:spPr>
      </p:pic>
    </p:spTree>
    <p:extLst>
      <p:ext uri="{BB962C8B-B14F-4D97-AF65-F5344CB8AC3E}">
        <p14:creationId xmlns:p14="http://schemas.microsoft.com/office/powerpoint/2010/main" val="25437638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964" cy="5869420"/>
          </a:xfrm>
        </p:spPr>
        <p:txBody>
          <a:bodyPr anchor="t">
            <a:normAutofit/>
          </a:bodyPr>
          <a:lstStyle/>
          <a:p>
            <a:r>
              <a:rPr lang="es-ES" sz="2800" dirty="0"/>
              <a:t>1563. Tintoretto. Nacimiento de San Juan Bautista. San </a:t>
            </a:r>
            <a:r>
              <a:rPr lang="es-ES" sz="2800" dirty="0" err="1"/>
              <a:t>Zaccaria</a:t>
            </a:r>
            <a:r>
              <a:rPr lang="es-ES" sz="2800" dirty="0"/>
              <a:t>, Venecia.</a:t>
            </a:r>
          </a:p>
        </p:txBody>
      </p:sp>
      <p:pic>
        <p:nvPicPr>
          <p:cNvPr id="4" name="Imagen 3">
            <a:extLst>
              <a:ext uri="{FF2B5EF4-FFF2-40B4-BE49-F238E27FC236}">
                <a16:creationId xmlns:a16="http://schemas.microsoft.com/office/drawing/2014/main" id="{D4DFEFF4-AA72-43E2-BB65-3A7452ED45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3429" y="0"/>
            <a:ext cx="5138571" cy="6915912"/>
          </a:xfrm>
          <a:prstGeom prst="rect">
            <a:avLst/>
          </a:prstGeom>
        </p:spPr>
      </p:pic>
    </p:spTree>
    <p:extLst>
      <p:ext uri="{BB962C8B-B14F-4D97-AF65-F5344CB8AC3E}">
        <p14:creationId xmlns:p14="http://schemas.microsoft.com/office/powerpoint/2010/main" val="12666844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7107382" cy="6298911"/>
          </a:xfrm>
        </p:spPr>
        <p:txBody>
          <a:bodyPr anchor="t">
            <a:normAutofit fontScale="90000"/>
          </a:bodyPr>
          <a:lstStyle/>
          <a:p>
            <a:r>
              <a:rPr lang="it-IT" sz="3600" b="1" dirty="0"/>
              <a:t>1565. Tintoretto. Resurrección. San Cassiano, Venecia.</a:t>
            </a:r>
            <a:br>
              <a:rPr lang="it-IT" sz="2800" dirty="0"/>
            </a:br>
            <a:r>
              <a:rPr lang="es-ES" sz="2400" b="0" i="0" dirty="0">
                <a:effectLst/>
                <a:latin typeface="+mn-lt"/>
              </a:rPr>
              <a:t>Como santos patrones de San Cassiano, la antigua iglesia parroquial de Tintoretto, San Casiano (izquierda) y Santa Cecilia (derecha) flanquean al Cristo resucitado. Mientras </a:t>
            </a:r>
            <a:r>
              <a:rPr lang="es-ES" sz="2400" b="0" i="0" dirty="0" err="1">
                <a:effectLst/>
                <a:latin typeface="+mn-lt"/>
              </a:rPr>
              <a:t>Cassian</a:t>
            </a:r>
            <a:r>
              <a:rPr lang="es-ES" sz="2400" b="0" i="0" dirty="0">
                <a:effectLst/>
                <a:latin typeface="+mn-lt"/>
              </a:rPr>
              <a:t> aparece como obispo de </a:t>
            </a:r>
            <a:r>
              <a:rPr lang="es-ES" sz="2400" b="0" i="0" dirty="0" err="1">
                <a:effectLst/>
                <a:latin typeface="+mn-lt"/>
              </a:rPr>
              <a:t>Imola</a:t>
            </a:r>
            <a:r>
              <a:rPr lang="es-ES" sz="2400" b="0" i="0" dirty="0">
                <a:effectLst/>
                <a:latin typeface="+mn-lt"/>
              </a:rPr>
              <a:t>, con mitra y báculo, Cecilia sostiene la palma del martirio. </a:t>
            </a:r>
            <a:br>
              <a:rPr lang="es-ES" sz="2400" b="0" i="0" dirty="0">
                <a:effectLst/>
                <a:latin typeface="+mn-lt"/>
              </a:rPr>
            </a:br>
            <a:r>
              <a:rPr lang="es-ES" sz="2400" b="0" i="0" dirty="0">
                <a:effectLst/>
                <a:latin typeface="+mn-lt"/>
              </a:rPr>
              <a:t>El pequeño órgano portátil que toca el ángel vestido de azul se muestra como atributo de Cecilia como patrona de la música; sus tuberías aparecen sobre el tabernáculo barroco cuando la pintura se exhibe sobre el altar mayor de San Cassiano (un área que no se muestra en esta ilustración). </a:t>
            </a:r>
            <a:br>
              <a:rPr lang="es-ES" sz="2400" b="0" i="0" dirty="0">
                <a:effectLst/>
                <a:latin typeface="+mn-lt"/>
              </a:rPr>
            </a:br>
            <a:r>
              <a:rPr lang="es-ES" sz="2400" b="0" i="0" dirty="0">
                <a:effectLst/>
                <a:latin typeface="+mn-lt"/>
              </a:rPr>
              <a:t>Incluso en la época de Tintoretto, la parte inferior del cuadro a veces estaba oculta, ya que en ciertos días festivos había que arrancar un icono medieval desde una abertura de la mesa del altar. </a:t>
            </a:r>
            <a:br>
              <a:rPr lang="es-ES" sz="2400" b="0" i="0" dirty="0">
                <a:effectLst/>
                <a:latin typeface="+mn-lt"/>
              </a:rPr>
            </a:br>
            <a:r>
              <a:rPr lang="es-ES" sz="2400" b="0" i="0" dirty="0">
                <a:effectLst/>
                <a:latin typeface="+mn-lt"/>
              </a:rPr>
              <a:t>El mecanismo ha hecho mucho daño a la coloración del </a:t>
            </a:r>
            <a:r>
              <a:rPr lang="es-ES" sz="2400" b="0" i="0" dirty="0" err="1">
                <a:effectLst/>
                <a:latin typeface="+mn-lt"/>
              </a:rPr>
              <a:t>putto</a:t>
            </a:r>
            <a:r>
              <a:rPr lang="es-ES" sz="2400" b="0" i="0" dirty="0">
                <a:effectLst/>
                <a:latin typeface="+mn-lt"/>
              </a:rPr>
              <a:t> que se muestra trabajando los fuelles del órgano en esta área de la imagen. </a:t>
            </a:r>
            <a:endParaRPr lang="es-ES" sz="2800" dirty="0">
              <a:latin typeface="+mn-lt"/>
            </a:endParaRPr>
          </a:p>
        </p:txBody>
      </p:sp>
      <p:pic>
        <p:nvPicPr>
          <p:cNvPr id="4" name="Imagen 3">
            <a:extLst>
              <a:ext uri="{FF2B5EF4-FFF2-40B4-BE49-F238E27FC236}">
                <a16:creationId xmlns:a16="http://schemas.microsoft.com/office/drawing/2014/main" id="{549D4BA7-5ACB-4D15-ADF0-20B1FBBCF0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7566" y="0"/>
            <a:ext cx="4344434" cy="6858000"/>
          </a:xfrm>
          <a:prstGeom prst="rect">
            <a:avLst/>
          </a:prstGeom>
        </p:spPr>
      </p:pic>
    </p:spTree>
    <p:extLst>
      <p:ext uri="{BB962C8B-B14F-4D97-AF65-F5344CB8AC3E}">
        <p14:creationId xmlns:p14="http://schemas.microsoft.com/office/powerpoint/2010/main" val="6316691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
            <a:extLst>
              <a:ext uri="{FF2B5EF4-FFF2-40B4-BE49-F238E27FC236}">
                <a16:creationId xmlns:a16="http://schemas.microsoft.com/office/drawing/2014/main" id="{06520896-B5B3-4438-A133-59B8A432DB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208" y="983673"/>
            <a:ext cx="10897584" cy="58743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ítulo 3">
            <a:extLst>
              <a:ext uri="{FF2B5EF4-FFF2-40B4-BE49-F238E27FC236}">
                <a16:creationId xmlns:a16="http://schemas.microsoft.com/office/drawing/2014/main" id="{CD65A7CC-92CF-449F-9475-55DC54B7196B}"/>
              </a:ext>
            </a:extLst>
          </p:cNvPr>
          <p:cNvSpPr>
            <a:spLocks noGrp="1"/>
          </p:cNvSpPr>
          <p:nvPr>
            <p:ph type="title"/>
          </p:nvPr>
        </p:nvSpPr>
        <p:spPr>
          <a:xfrm>
            <a:off x="838200" y="0"/>
            <a:ext cx="10515600" cy="983674"/>
          </a:xfrm>
        </p:spPr>
        <p:txBody>
          <a:bodyPr>
            <a:normAutofit/>
          </a:bodyPr>
          <a:lstStyle/>
          <a:p>
            <a:pPr algn="ctr"/>
            <a:r>
              <a:rPr lang="es-ES" altLang="es-ES" sz="3200" b="1" dirty="0"/>
              <a:t>1565. Tintoretto. Última Cena. San </a:t>
            </a:r>
            <a:r>
              <a:rPr lang="es-ES" altLang="es-ES" sz="3200" b="1" dirty="0" err="1"/>
              <a:t>Trovaso</a:t>
            </a:r>
            <a:r>
              <a:rPr lang="es-ES" altLang="es-ES" sz="3200" b="1" dirty="0"/>
              <a:t>, Venecia.</a:t>
            </a:r>
            <a:endParaRPr lang="es-ES" sz="3200" b="1"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9B94FFBF-C2B4-49BC-BBCC-838915C13B83}"/>
              </a:ext>
            </a:extLst>
          </p:cNvPr>
          <p:cNvSpPr>
            <a:spLocks noGrp="1" noChangeArrowheads="1"/>
          </p:cNvSpPr>
          <p:nvPr>
            <p:ph type="subTitle"/>
          </p:nvPr>
        </p:nvSpPr>
        <p:spPr>
          <a:xfrm>
            <a:off x="623455" y="263236"/>
            <a:ext cx="11166763" cy="6373091"/>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b="1" dirty="0"/>
              <a:t>Jacopo Tintoretto</a:t>
            </a:r>
            <a:r>
              <a:rPr lang="es-ES" altLang="es-ES" sz="2000" dirty="0"/>
              <a:t>. </a:t>
            </a:r>
            <a:r>
              <a:rPr lang="es-ES" altLang="es-ES" sz="2000" b="1" i="1" dirty="0"/>
              <a:t>Última Cena</a:t>
            </a:r>
            <a:r>
              <a:rPr lang="es-ES" altLang="es-ES" sz="2000" dirty="0"/>
              <a:t>. 1563-65. Venecia. San </a:t>
            </a:r>
            <a:r>
              <a:rPr lang="es-ES" altLang="es-ES" sz="2000" dirty="0" err="1"/>
              <a:t>Trovaso</a:t>
            </a:r>
            <a:r>
              <a:rPr lang="es-ES" altLang="es-ES" sz="2000" dirty="0"/>
              <a:t>.</a:t>
            </a:r>
          </a:p>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2000" dirty="0"/>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Por encargo de la escuela de Sacramento junto con el lavatorio de los pies (en la actualidad en Londres). La pintura representa el momento del anuncio de la traición. El dinamismo de las reacciones de los apóstoles se ve acentuada por la composición audaz que pone la mesa con el borde hacia el espectador con la caída silla y Judá, reconocible por la falta de un halo, que toma el fiasco. [</a:t>
            </a:r>
            <a:r>
              <a:rPr lang="es-ES" altLang="es-ES" sz="2000" dirty="0">
                <a:hlinkClick r:id="rId3">
                  <a:extLst>
                    <a:ext uri="{A12FA001-AC4F-418D-AE19-62706E023703}">
                      <ahyp:hlinkClr xmlns:ahyp="http://schemas.microsoft.com/office/drawing/2018/hyperlinkcolor" val="tx"/>
                    </a:ext>
                  </a:extLst>
                </a:hlinkClick>
              </a:rPr>
              <a:t>http://www.arte.it/opera/ultima-cena-1054</a:t>
            </a:r>
            <a:r>
              <a:rPr lang="es-ES" altLang="es-ES" sz="2000" dirty="0"/>
              <a:t>]</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2000" dirty="0"/>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A San </a:t>
            </a:r>
            <a:r>
              <a:rPr lang="es-ES" altLang="es-ES" sz="2000" dirty="0" err="1"/>
              <a:t>Trovaso</a:t>
            </a:r>
            <a:r>
              <a:rPr lang="es-ES" altLang="es-ES" sz="2000" dirty="0"/>
              <a:t>, la imagen de la última cena (1556), tiene un gran énfasis y la cena realismo. La parece mantener en una taberna veneciana, con los apóstoles sentados alrededor de una mesa para cuatro personas .</a:t>
            </a:r>
            <a:r>
              <a:rPr lang="es-ES" altLang="es-ES" sz="2000" dirty="0" err="1"/>
              <a:t>Sopra</a:t>
            </a:r>
            <a:r>
              <a:rPr lang="es-ES" altLang="es-ES" sz="2000" dirty="0"/>
              <a:t> la cabeza de Jesús y de un paisaje, visto detrás de la taberna por la impresión de realismo, con arcos y pilares contra la luz del sol. </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La pintura representa el momento del anuncio de la traición. </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Cada uno de los apóstoles parece estar atrapada en movimiento. </a:t>
            </a:r>
            <a:r>
              <a:rPr lang="es-ES" altLang="es-ES" sz="2000" dirty="0" err="1"/>
              <a:t>One</a:t>
            </a:r>
            <a:r>
              <a:rPr lang="es-ES" altLang="es-ES" sz="2000" dirty="0"/>
              <a:t> gira aparentemente sorprendido a Jesús, otro trata de criar a un jarrón que se ocupa de los intereses de un gato °, otro quiere tomar una botella de vino .Es conocido, en la penumbra, una mujer de hilado de lana en la parte superior de la escalera y otros dos, lleno de luz en el segundo piso muy iluminado. [</a:t>
            </a:r>
            <a:r>
              <a:rPr lang="es-ES" altLang="es-ES" sz="2000" dirty="0">
                <a:hlinkClick r:id="rId4">
                  <a:extLst>
                    <a:ext uri="{A12FA001-AC4F-418D-AE19-62706E023703}">
                      <ahyp:hlinkClr xmlns:ahyp="http://schemas.microsoft.com/office/drawing/2018/hyperlinkcolor" val="tx"/>
                    </a:ext>
                  </a:extLst>
                </a:hlinkClick>
              </a:rPr>
              <a:t>http://dipoco.altervista.org/ultima-cena-tintoreto/</a:t>
            </a:r>
            <a:r>
              <a:rPr lang="es-ES" altLang="es-ES" sz="2000" dirty="0"/>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es-ES" sz="2800" dirty="0"/>
              <a:t>1565. Tintoretto. Retrato de Jacopo Sansovino. </a:t>
            </a:r>
            <a:r>
              <a:rPr lang="es-ES" sz="2800" dirty="0" err="1"/>
              <a:t>Kunstsammlungen</a:t>
            </a:r>
            <a:r>
              <a:rPr lang="es-ES" sz="2800" dirty="0"/>
              <a:t>, Weimar.</a:t>
            </a:r>
          </a:p>
        </p:txBody>
      </p:sp>
      <p:pic>
        <p:nvPicPr>
          <p:cNvPr id="4" name="Imagen 3">
            <a:extLst>
              <a:ext uri="{FF2B5EF4-FFF2-40B4-BE49-F238E27FC236}">
                <a16:creationId xmlns:a16="http://schemas.microsoft.com/office/drawing/2014/main" id="{E88B286A-D400-4915-B685-EF6A289C9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768" y="0"/>
            <a:ext cx="4960232" cy="6858000"/>
          </a:xfrm>
          <a:prstGeom prst="rect">
            <a:avLst/>
          </a:prstGeom>
        </p:spPr>
      </p:pic>
    </p:spTree>
    <p:extLst>
      <p:ext uri="{BB962C8B-B14F-4D97-AF65-F5344CB8AC3E}">
        <p14:creationId xmlns:p14="http://schemas.microsoft.com/office/powerpoint/2010/main" val="10803658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77600" cy="1445921"/>
          </a:xfrm>
        </p:spPr>
        <p:txBody>
          <a:bodyPr anchor="t">
            <a:normAutofit/>
          </a:bodyPr>
          <a:lstStyle/>
          <a:p>
            <a:r>
              <a:rPr lang="it-IT" sz="2800" dirty="0"/>
              <a:t>1567. Tintoretto. Madonna dei Tesorieri. Gallerie dell'Accademia, Venecia.</a:t>
            </a:r>
            <a:endParaRPr lang="es-ES" sz="2800" dirty="0"/>
          </a:p>
        </p:txBody>
      </p:sp>
      <p:pic>
        <p:nvPicPr>
          <p:cNvPr id="4" name="Imagen 3">
            <a:extLst>
              <a:ext uri="{FF2B5EF4-FFF2-40B4-BE49-F238E27FC236}">
                <a16:creationId xmlns:a16="http://schemas.microsoft.com/office/drawing/2014/main" id="{C5E32C51-36F5-4346-88CC-3F2205C58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1046"/>
            <a:ext cx="12192000" cy="5046954"/>
          </a:xfrm>
          <a:prstGeom prst="rect">
            <a:avLst/>
          </a:prstGeom>
        </p:spPr>
      </p:pic>
    </p:spTree>
    <p:extLst>
      <p:ext uri="{BB962C8B-B14F-4D97-AF65-F5344CB8AC3E}">
        <p14:creationId xmlns:p14="http://schemas.microsoft.com/office/powerpoint/2010/main" val="31927410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837709" cy="5869420"/>
          </a:xfrm>
        </p:spPr>
        <p:txBody>
          <a:bodyPr anchor="t">
            <a:normAutofit/>
          </a:bodyPr>
          <a:lstStyle/>
          <a:p>
            <a:r>
              <a:rPr lang="it-IT" sz="2800" dirty="0"/>
              <a:t>1568. Tintoretto. Crucifixión. San Cassiano, Venecia.</a:t>
            </a:r>
            <a:endParaRPr lang="es-ES" sz="2800" dirty="0"/>
          </a:p>
        </p:txBody>
      </p:sp>
      <p:pic>
        <p:nvPicPr>
          <p:cNvPr id="4" name="Imagen 3">
            <a:extLst>
              <a:ext uri="{FF2B5EF4-FFF2-40B4-BE49-F238E27FC236}">
                <a16:creationId xmlns:a16="http://schemas.microsoft.com/office/drawing/2014/main" id="{3CD8CD14-7B2E-42FF-8C9F-B8D953FEF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7726" y="0"/>
            <a:ext cx="7724274" cy="6858000"/>
          </a:xfrm>
          <a:prstGeom prst="rect">
            <a:avLst/>
          </a:prstGeom>
        </p:spPr>
      </p:pic>
    </p:spTree>
    <p:extLst>
      <p:ext uri="{BB962C8B-B14F-4D97-AF65-F5344CB8AC3E}">
        <p14:creationId xmlns:p14="http://schemas.microsoft.com/office/powerpoint/2010/main" val="33238235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4128654" cy="5869420"/>
          </a:xfrm>
        </p:spPr>
        <p:txBody>
          <a:bodyPr anchor="t">
            <a:normAutofit/>
          </a:bodyPr>
          <a:lstStyle/>
          <a:p>
            <a:r>
              <a:rPr lang="it-IT" sz="2800" dirty="0"/>
              <a:t>1568. Tintoretto. Descenso al infierno. San Cassiano, Venecia.</a:t>
            </a:r>
            <a:endParaRPr lang="es-ES" sz="2800" dirty="0"/>
          </a:p>
        </p:txBody>
      </p:sp>
      <p:pic>
        <p:nvPicPr>
          <p:cNvPr id="4" name="Imagen 3">
            <a:extLst>
              <a:ext uri="{FF2B5EF4-FFF2-40B4-BE49-F238E27FC236}">
                <a16:creationId xmlns:a16="http://schemas.microsoft.com/office/drawing/2014/main" id="{7F18C425-516C-42B8-8F48-F8DAF62D3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4022" y="0"/>
            <a:ext cx="7677978" cy="6858000"/>
          </a:xfrm>
          <a:prstGeom prst="rect">
            <a:avLst/>
          </a:prstGeom>
        </p:spPr>
      </p:pic>
    </p:spTree>
    <p:extLst>
      <p:ext uri="{BB962C8B-B14F-4D97-AF65-F5344CB8AC3E}">
        <p14:creationId xmlns:p14="http://schemas.microsoft.com/office/powerpoint/2010/main" val="5321647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480020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43455" cy="5869420"/>
          </a:xfrm>
        </p:spPr>
        <p:txBody>
          <a:bodyPr anchor="t">
            <a:normAutofit/>
          </a:bodyPr>
          <a:lstStyle/>
          <a:p>
            <a:r>
              <a:rPr lang="it-IT" sz="2800" dirty="0"/>
              <a:t>1570. Tintoretto. Filósofo. Biblioteca Nazionale Marciana, Venecia.</a:t>
            </a:r>
            <a:endParaRPr lang="es-ES" sz="2800" dirty="0"/>
          </a:p>
        </p:txBody>
      </p:sp>
      <p:pic>
        <p:nvPicPr>
          <p:cNvPr id="4" name="Imagen 3">
            <a:extLst>
              <a:ext uri="{FF2B5EF4-FFF2-40B4-BE49-F238E27FC236}">
                <a16:creationId xmlns:a16="http://schemas.microsoft.com/office/drawing/2014/main" id="{F8429C4F-8E59-46C0-8B00-9397CD46D0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9596" y="0"/>
            <a:ext cx="3232404" cy="6858000"/>
          </a:xfrm>
          <a:prstGeom prst="rect">
            <a:avLst/>
          </a:prstGeom>
        </p:spPr>
      </p:pic>
    </p:spTree>
    <p:extLst>
      <p:ext uri="{BB962C8B-B14F-4D97-AF65-F5344CB8AC3E}">
        <p14:creationId xmlns:p14="http://schemas.microsoft.com/office/powerpoint/2010/main" val="6268006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09042" cy="5869420"/>
          </a:xfrm>
        </p:spPr>
        <p:txBody>
          <a:bodyPr anchor="t">
            <a:normAutofit/>
          </a:bodyPr>
          <a:lstStyle/>
          <a:p>
            <a:r>
              <a:rPr lang="es-ES" sz="2800" dirty="0"/>
              <a:t>1570. Tintoretto. Retrato de mujer. Museo del Prado, Madrid.</a:t>
            </a:r>
          </a:p>
        </p:txBody>
      </p:sp>
      <p:pic>
        <p:nvPicPr>
          <p:cNvPr id="6" name="Imagen 5">
            <a:extLst>
              <a:ext uri="{FF2B5EF4-FFF2-40B4-BE49-F238E27FC236}">
                <a16:creationId xmlns:a16="http://schemas.microsoft.com/office/drawing/2014/main" id="{5339B0AA-60A8-469B-9FE6-873D18E2A6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0341" y="0"/>
            <a:ext cx="6021659" cy="6858000"/>
          </a:xfrm>
          <a:prstGeom prst="rect">
            <a:avLst/>
          </a:prstGeom>
        </p:spPr>
      </p:pic>
    </p:spTree>
    <p:extLst>
      <p:ext uri="{BB962C8B-B14F-4D97-AF65-F5344CB8AC3E}">
        <p14:creationId xmlns:p14="http://schemas.microsoft.com/office/powerpoint/2010/main" val="32462803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42364" cy="5869420"/>
          </a:xfrm>
        </p:spPr>
        <p:txBody>
          <a:bodyPr anchor="t">
            <a:normAutofit/>
          </a:bodyPr>
          <a:lstStyle/>
          <a:p>
            <a:r>
              <a:rPr lang="es-ES" sz="2800" dirty="0"/>
              <a:t>1570. Tintoretto. Retrato de un procurador de San Marcos. National Gallery of Art, Washington.</a:t>
            </a:r>
          </a:p>
        </p:txBody>
      </p:sp>
      <p:pic>
        <p:nvPicPr>
          <p:cNvPr id="4" name="Imagen 3">
            <a:extLst>
              <a:ext uri="{FF2B5EF4-FFF2-40B4-BE49-F238E27FC236}">
                <a16:creationId xmlns:a16="http://schemas.microsoft.com/office/drawing/2014/main" id="{9D358E1F-1D94-4FB9-82A3-11C3F28FAF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4" y="0"/>
            <a:ext cx="4987636" cy="6858000"/>
          </a:xfrm>
          <a:prstGeom prst="rect">
            <a:avLst/>
          </a:prstGeom>
        </p:spPr>
      </p:pic>
    </p:spTree>
    <p:extLst>
      <p:ext uri="{BB962C8B-B14F-4D97-AF65-F5344CB8AC3E}">
        <p14:creationId xmlns:p14="http://schemas.microsoft.com/office/powerpoint/2010/main" val="22924091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127" cy="5869420"/>
          </a:xfrm>
        </p:spPr>
        <p:txBody>
          <a:bodyPr anchor="t">
            <a:normAutofit/>
          </a:bodyPr>
          <a:lstStyle/>
          <a:p>
            <a:r>
              <a:rPr lang="es-ES" sz="2800" dirty="0"/>
              <a:t>1570. Tintoretto. Retrato de un senador. Museo Thyssen-Bornemisza, Madrid.</a:t>
            </a:r>
          </a:p>
        </p:txBody>
      </p:sp>
      <p:pic>
        <p:nvPicPr>
          <p:cNvPr id="4" name="Imagen 3">
            <a:extLst>
              <a:ext uri="{FF2B5EF4-FFF2-40B4-BE49-F238E27FC236}">
                <a16:creationId xmlns:a16="http://schemas.microsoft.com/office/drawing/2014/main" id="{1DF65638-75B7-4F34-97A5-59D1E48BBE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957" y="0"/>
            <a:ext cx="5214043" cy="6858000"/>
          </a:xfrm>
          <a:prstGeom prst="rect">
            <a:avLst/>
          </a:prstGeom>
        </p:spPr>
      </p:pic>
    </p:spTree>
    <p:extLst>
      <p:ext uri="{BB962C8B-B14F-4D97-AF65-F5344CB8AC3E}">
        <p14:creationId xmlns:p14="http://schemas.microsoft.com/office/powerpoint/2010/main" val="28658171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05055" cy="5869420"/>
          </a:xfrm>
        </p:spPr>
        <p:txBody>
          <a:bodyPr anchor="t">
            <a:normAutofit/>
          </a:bodyPr>
          <a:lstStyle/>
          <a:p>
            <a:r>
              <a:rPr lang="it-IT" sz="2800" dirty="0"/>
              <a:t>1570. Tintoretto. Retrato del Dogo Alvise Mocenigo. Gallerie dell'Accademia, Venecia.</a:t>
            </a:r>
            <a:endParaRPr lang="es-ES" sz="2800" dirty="0"/>
          </a:p>
        </p:txBody>
      </p:sp>
      <p:pic>
        <p:nvPicPr>
          <p:cNvPr id="4" name="Imagen 3">
            <a:extLst>
              <a:ext uri="{FF2B5EF4-FFF2-40B4-BE49-F238E27FC236}">
                <a16:creationId xmlns:a16="http://schemas.microsoft.com/office/drawing/2014/main" id="{79F28A86-0798-4914-8F1A-F26E7A465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5987" y="0"/>
            <a:ext cx="5696013" cy="6858000"/>
          </a:xfrm>
          <a:prstGeom prst="rect">
            <a:avLst/>
          </a:prstGeom>
        </p:spPr>
      </p:pic>
    </p:spTree>
    <p:extLst>
      <p:ext uri="{BB962C8B-B14F-4D97-AF65-F5344CB8AC3E}">
        <p14:creationId xmlns:p14="http://schemas.microsoft.com/office/powerpoint/2010/main" val="6677079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5869420"/>
          </a:xfrm>
        </p:spPr>
        <p:txBody>
          <a:bodyPr anchor="t">
            <a:normAutofit/>
          </a:bodyPr>
          <a:lstStyle/>
          <a:p>
            <a:r>
              <a:rPr lang="it-IT" sz="2800" dirty="0"/>
              <a:t>1570. Tintoretto. Retrato del Dogo Pietro Loredano. Szépmûvészeti Múzeum, Budapest.</a:t>
            </a:r>
            <a:endParaRPr lang="es-ES" sz="2800" dirty="0"/>
          </a:p>
        </p:txBody>
      </p:sp>
      <p:pic>
        <p:nvPicPr>
          <p:cNvPr id="4" name="Imagen 3">
            <a:extLst>
              <a:ext uri="{FF2B5EF4-FFF2-40B4-BE49-F238E27FC236}">
                <a16:creationId xmlns:a16="http://schemas.microsoft.com/office/drawing/2014/main" id="{54EB5663-8974-433B-B30C-E123D647F1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2188" y="0"/>
            <a:ext cx="5439812" cy="6858000"/>
          </a:xfrm>
          <a:prstGeom prst="rect">
            <a:avLst/>
          </a:prstGeom>
        </p:spPr>
      </p:pic>
    </p:spTree>
    <p:extLst>
      <p:ext uri="{BB962C8B-B14F-4D97-AF65-F5344CB8AC3E}">
        <p14:creationId xmlns:p14="http://schemas.microsoft.com/office/powerpoint/2010/main" val="13515770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66764" cy="1288973"/>
          </a:xfrm>
        </p:spPr>
        <p:txBody>
          <a:bodyPr anchor="ctr">
            <a:normAutofit/>
          </a:bodyPr>
          <a:lstStyle/>
          <a:p>
            <a:pPr algn="ctr"/>
            <a:r>
              <a:rPr lang="it-IT" sz="2800" dirty="0"/>
              <a:t>1570. Tintoretto. Última cena. San Polo, Venecia.</a:t>
            </a:r>
            <a:endParaRPr lang="es-ES" sz="2800" dirty="0"/>
          </a:p>
        </p:txBody>
      </p:sp>
      <p:pic>
        <p:nvPicPr>
          <p:cNvPr id="4" name="Imagen 3">
            <a:extLst>
              <a:ext uri="{FF2B5EF4-FFF2-40B4-BE49-F238E27FC236}">
                <a16:creationId xmlns:a16="http://schemas.microsoft.com/office/drawing/2014/main" id="{1F9F3B10-2CD5-4288-BD70-F67E82F53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4098"/>
            <a:ext cx="12192000" cy="5203902"/>
          </a:xfrm>
          <a:prstGeom prst="rect">
            <a:avLst/>
          </a:prstGeom>
        </p:spPr>
      </p:pic>
    </p:spTree>
    <p:extLst>
      <p:ext uri="{BB962C8B-B14F-4D97-AF65-F5344CB8AC3E}">
        <p14:creationId xmlns:p14="http://schemas.microsoft.com/office/powerpoint/2010/main" val="2421933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0FE038FE-6643-4A04-8867-521BE784D3CF}"/>
              </a:ext>
            </a:extLst>
          </p:cNvPr>
          <p:cNvSpPr>
            <a:spLocks noGrp="1" noChangeArrowheads="1"/>
          </p:cNvSpPr>
          <p:nvPr>
            <p:ph type="subTitle"/>
          </p:nvPr>
        </p:nvSpPr>
        <p:spPr>
          <a:xfrm>
            <a:off x="471055" y="214583"/>
            <a:ext cx="11485418" cy="6317943"/>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 pos="8537387" algn="l"/>
              </a:tabLst>
              <a:defRPr/>
            </a:pPr>
            <a:r>
              <a:rPr lang="es-ES" altLang="es-ES" sz="1400" b="1" dirty="0"/>
              <a:t>Jacopo Tintoretto</a:t>
            </a:r>
            <a:r>
              <a:rPr lang="es-ES" altLang="es-ES" sz="1400" dirty="0"/>
              <a:t>. </a:t>
            </a:r>
            <a:r>
              <a:rPr lang="es-ES" altLang="es-ES" sz="1400" b="1" i="1" dirty="0"/>
              <a:t>Última Cena</a:t>
            </a:r>
            <a:r>
              <a:rPr lang="es-ES" altLang="es-ES" sz="1400" dirty="0"/>
              <a:t>. 1570-75. Venecia. San Polo.</a:t>
            </a:r>
          </a:p>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 pos="8537387" algn="l"/>
              </a:tabLst>
              <a:defRPr/>
            </a:pPr>
            <a:endParaRPr lang="es-ES" altLang="es-ES" sz="1400" dirty="0"/>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 pos="8537387" algn="l"/>
              </a:tabLst>
              <a:defRPr/>
            </a:pPr>
            <a:r>
              <a:rPr lang="es-ES" altLang="es-ES" sz="1400" dirty="0"/>
              <a:t>La obra maestra del maestro veneciano, recientemente objeto de una cuidada restauración financiado por </a:t>
            </a:r>
            <a:r>
              <a:rPr lang="es-ES" altLang="es-ES" sz="1400" dirty="0" err="1"/>
              <a:t>Cariparma</a:t>
            </a:r>
            <a:r>
              <a:rPr lang="es-ES" altLang="es-ES" sz="1400" dirty="0"/>
              <a:t> </a:t>
            </a:r>
            <a:r>
              <a:rPr lang="es-ES" altLang="es-ES" sz="1400" dirty="0" err="1"/>
              <a:t>Crédit</a:t>
            </a:r>
            <a:r>
              <a:rPr lang="es-ES" altLang="es-ES" sz="1400" dirty="0"/>
              <a:t> </a:t>
            </a:r>
            <a:r>
              <a:rPr lang="es-ES" altLang="es-ES" sz="1400" dirty="0" err="1"/>
              <a:t>Agricole</a:t>
            </a:r>
            <a:r>
              <a:rPr lang="es-ES" altLang="es-ES" sz="1400" dirty="0"/>
              <a:t>, estará abierta de forma gratuita durante una semana, en exclusiva para la capital Milán. Una obra maestra de Jacopo </a:t>
            </a:r>
            <a:r>
              <a:rPr lang="es-ES" altLang="es-ES" sz="1400" dirty="0" err="1"/>
              <a:t>Robusti</a:t>
            </a:r>
            <a:r>
              <a:rPr lang="es-ES" altLang="es-ES" sz="1400" dirty="0"/>
              <a:t>, llamado Tintoretto (1519-1594), gracias a </a:t>
            </a:r>
            <a:r>
              <a:rPr lang="es-ES" altLang="es-ES" sz="1400" dirty="0" err="1"/>
              <a:t>Cariparma</a:t>
            </a:r>
            <a:r>
              <a:rPr lang="es-ES" altLang="es-ES" sz="1400" dirty="0"/>
              <a:t> </a:t>
            </a:r>
            <a:r>
              <a:rPr lang="es-ES" altLang="es-ES" sz="1400" dirty="0" err="1"/>
              <a:t>Crédit</a:t>
            </a:r>
            <a:r>
              <a:rPr lang="es-ES" altLang="es-ES" sz="1400" dirty="0"/>
              <a:t> Agricultura será excepcionalmente expuesta, 14 hasta 19 junio, 2012, en el Museo Diocesano de Milán. Los ciudadanos podrán admirar de forma gratuita en la sala del arco. Se trata de la última cena, creado por el maestro veneciano entre 1574 y 1575, recientemente se sometió a una profunda restauración financiado por el banco que ha permitido llevar a cabo el lienzo de Venecia por primera vez desde que fue pintado. El trabajo siempre ha estado en la iglesia de San Polo, salió de la ciudad de la laguna de ser parte de la exposición dedicada al artista, que se prolongará hasta el 10 de junio a las Caballerizas del Quirinal de Roma. Por ello, el museo de Milán será la última etapa de un viaje que la llevará de vuelta al lugar donde se mantuvo en el siglo XVI hasta la actualidad. "El trabajo en la pintura - explicó Franco Duc, Director de Comunicaciones Grupo </a:t>
            </a:r>
            <a:r>
              <a:rPr lang="es-ES" altLang="es-ES" sz="1400" dirty="0" err="1"/>
              <a:t>Cariparma</a:t>
            </a:r>
            <a:r>
              <a:rPr lang="es-ES" altLang="es-ES" sz="1400" dirty="0"/>
              <a:t> </a:t>
            </a:r>
            <a:r>
              <a:rPr lang="es-ES" altLang="es-ES" sz="1400" dirty="0" err="1"/>
              <a:t>Crédit</a:t>
            </a:r>
            <a:r>
              <a:rPr lang="es-ES" altLang="es-ES" sz="1400" dirty="0"/>
              <a:t> </a:t>
            </a:r>
            <a:r>
              <a:rPr lang="es-ES" altLang="es-ES" sz="1400" dirty="0" err="1"/>
              <a:t>Agricole</a:t>
            </a:r>
            <a:r>
              <a:rPr lang="es-ES" altLang="es-ES" sz="1400" dirty="0"/>
              <a:t> - eran llevado a cabo en un tiempo récord, con lo que el lienzo de la vida en tan sólo tres meses. Esto es gracias al extraordinario equipo dirigido por Giulio </a:t>
            </a:r>
            <a:r>
              <a:rPr lang="es-ES" altLang="es-ES" sz="1400" dirty="0" err="1"/>
              <a:t>Manieri</a:t>
            </a:r>
            <a:r>
              <a:rPr lang="es-ES" altLang="es-ES" sz="1400" dirty="0"/>
              <a:t> Elia, Director del Museo de Palazzo </a:t>
            </a:r>
            <a:r>
              <a:rPr lang="es-ES" altLang="es-ES" sz="1400" dirty="0" err="1"/>
              <a:t>Grimani</a:t>
            </a:r>
            <a:r>
              <a:rPr lang="es-ES" altLang="es-ES" sz="1400" dirty="0"/>
              <a:t> y Subdirector de la Academia. Con esta visita al Museo Diocesano de Milán - añadió Duc - la intención de hacer un homenaje a la zona y la ciudad en la que ahora estamos presentes con más de 50 sucursales y donde tenemos que apoyar las iniciativas clave en las artes, la exposición titulada de </a:t>
            </a:r>
            <a:r>
              <a:rPr lang="es-ES" altLang="es-ES" sz="1400" dirty="0" err="1"/>
              <a:t>Arcimboldo</a:t>
            </a:r>
            <a:r>
              <a:rPr lang="es-ES" altLang="es-ES" sz="1400" dirty="0"/>
              <a:t> en uno dedicado a Artemisa. Hoy, gracias a la asociación con el Museo Diocesano, tenemos la intención de honrar el cardenal </a:t>
            </a:r>
            <a:r>
              <a:rPr lang="es-ES" altLang="es-ES" sz="1400" dirty="0" err="1"/>
              <a:t>Angelo</a:t>
            </a:r>
            <a:r>
              <a:rPr lang="es-ES" altLang="es-ES" sz="1400" dirty="0"/>
              <a:t> </a:t>
            </a:r>
            <a:r>
              <a:rPr lang="es-ES" altLang="es-ES" sz="1400" dirty="0" err="1"/>
              <a:t>Scola</a:t>
            </a:r>
            <a:r>
              <a:rPr lang="es-ES" altLang="es-ES" sz="1400" dirty="0"/>
              <a:t> "devolver", aunque por un período limitado, una de las obras propiedad de la diócesis de Venecia, una ciudad que lo ha visto Patriarca de 2002 a 2011. " encargado por Escuela del sacramento de la iglesia, la Última Cena representa el famoso episodio del Evangelio en un escenario que sugiere la intimidad de un interior doméstico y, por primera vez, en comparación con pinturas anteriores del mismo tema, es el tiempo y la Eucaristía no el anuncio de la traición. ¿Cómo pudo escribir Carlo </a:t>
            </a:r>
            <a:r>
              <a:rPr lang="es-ES" altLang="es-ES" sz="1400" dirty="0" err="1"/>
              <a:t>Ridolfi</a:t>
            </a:r>
            <a:r>
              <a:rPr lang="es-ES" altLang="es-ES" sz="1400" dirty="0"/>
              <a:t> en 1648, "en S. Polo </a:t>
            </a:r>
            <a:r>
              <a:rPr lang="es-ES" altLang="es-ES" sz="1400" dirty="0" err="1"/>
              <a:t>ammirasi</a:t>
            </a:r>
            <a:r>
              <a:rPr lang="es-ES" altLang="es-ES" sz="1400" dirty="0"/>
              <a:t> otra Cena, cuando Nuestro Señor se comunica a los Apóstoles, en la que el </a:t>
            </a:r>
            <a:r>
              <a:rPr lang="es-ES" altLang="es-ES" sz="1400" dirty="0" err="1"/>
              <a:t>inventioni</a:t>
            </a:r>
            <a:r>
              <a:rPr lang="es-ES" altLang="es-ES" sz="1400" dirty="0"/>
              <a:t> </a:t>
            </a:r>
            <a:r>
              <a:rPr lang="es-ES" altLang="es-ES" sz="1400" dirty="0" err="1"/>
              <a:t>diversandosi</a:t>
            </a:r>
            <a:r>
              <a:rPr lang="es-ES" altLang="es-ES" sz="1400" dirty="0"/>
              <a:t> realizados a este respecto, no incurriendo en omisiones en la materia Tintoretto nuevos conceptos, como era su genio </a:t>
            </a:r>
            <a:r>
              <a:rPr lang="es-ES" altLang="es-ES" sz="1400" dirty="0" err="1"/>
              <a:t>un'Erario</a:t>
            </a:r>
            <a:r>
              <a:rPr lang="es-ES" altLang="es-ES" sz="1400" dirty="0"/>
              <a:t> cada curiosidad más raro ". El autor de La vida de los ilustres pintores venecianos y el estado registró la innovación iconográfica introducida por el pintor en la elección para representar no más que el anuncio de la traición de Judas, pero la institución de la especie </a:t>
            </a:r>
            <a:r>
              <a:rPr lang="es-ES" altLang="es-ES" sz="1400" dirty="0" err="1"/>
              <a:t>panis</a:t>
            </a:r>
            <a:r>
              <a:rPr lang="es-ES" altLang="es-ES" sz="1400" dirty="0"/>
              <a:t> sub Eucaristía. De esta forma, Tintoretto traduce en imágenes la disposición del Concilio de Trento que declaró que bajo las especies del pan solamente está totalmente contenía el cuerpo de Cristo y </a:t>
            </a:r>
            <a:r>
              <a:rPr lang="es-ES" altLang="es-ES" sz="1400" dirty="0" err="1"/>
              <a:t>corredava</a:t>
            </a:r>
            <a:r>
              <a:rPr lang="es-ES" altLang="es-ES" sz="1400" dirty="0"/>
              <a:t> de una serie de episodios, dedicada a explicar los objetivos de la escuela con un lenguaje de gran eficacia comunicativa. Los miembros de la Hermandad fueron de hecho obligados a asistir a los enfermos, alimentar a los pobres, y para llevar a la hostia consagrada para la comunión a los feligreses que no pueden llegar a la iglesia. "Los protagonistas del evento - dice Margaret </a:t>
            </a:r>
            <a:r>
              <a:rPr lang="es-ES" altLang="es-ES" sz="1400" dirty="0" err="1"/>
              <a:t>Binotto</a:t>
            </a:r>
            <a:r>
              <a:rPr lang="es-ES" altLang="es-ES" sz="1400" dirty="0"/>
              <a:t>, trabajo pestaña - desempeñar el papel que les asigna el texto del Evangelio, pero al mismo tiempo usted está teniendo otros significados más subyacentes y simbólicos. Cristo se levanta de repente y abre los brazos para distribuir pan a los dos discípulos con un gesto que prefigura el sacrificio inminente en la cruz: el movimiento de los dos que rebajarse a recibir el pan consagrado contrasta acto dinámica de caridad de los apóstoles que se alejan de la mesa para alimentar el mendigo enfermo pascual en el primer plano y en el derecho, la niña, dando imagen concreta a la bendición de la cena monástica. Entre los participantes en el ritual es el más reconocible Judá, conduce a la bolsa de la correa y le pone la mano en la mesa traidor ". [</a:t>
            </a:r>
            <a:r>
              <a:rPr lang="es-ES" altLang="es-ES" sz="1400" dirty="0">
                <a:hlinkClick r:id="rId3"/>
              </a:rPr>
              <a:t>http://www.beniculturali.it/mibac/export/MiBAC/sito-MiBAC/Contenuti/MibacUnif/Eventi/visualizza_asset.html_1098233212.html</a:t>
            </a:r>
            <a:r>
              <a:rPr lang="es-ES" altLang="es-ES" sz="1400" dirty="0"/>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1856509" cy="5869420"/>
          </a:xfrm>
        </p:spPr>
        <p:txBody>
          <a:bodyPr anchor="t">
            <a:normAutofit/>
          </a:bodyPr>
          <a:lstStyle/>
          <a:p>
            <a:r>
              <a:rPr lang="es-ES" sz="2800" dirty="0"/>
              <a:t>1570. Tintoretto. Última cena. Santo Stefano, Venecia.</a:t>
            </a:r>
          </a:p>
        </p:txBody>
      </p:sp>
      <p:pic>
        <p:nvPicPr>
          <p:cNvPr id="4" name="Imagen 3">
            <a:extLst>
              <a:ext uri="{FF2B5EF4-FFF2-40B4-BE49-F238E27FC236}">
                <a16:creationId xmlns:a16="http://schemas.microsoft.com/office/drawing/2014/main" id="{9D3FB525-F8B9-4CD4-A6C1-2BCE53CE2A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6727" y="175183"/>
            <a:ext cx="9975273" cy="6507634"/>
          </a:xfrm>
          <a:prstGeom prst="rect">
            <a:avLst/>
          </a:prstGeom>
        </p:spPr>
      </p:pic>
    </p:spTree>
    <p:extLst>
      <p:ext uri="{BB962C8B-B14F-4D97-AF65-F5344CB8AC3E}">
        <p14:creationId xmlns:p14="http://schemas.microsoft.com/office/powerpoint/2010/main" val="335974679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1570. Tintoretto. </a:t>
            </a:r>
            <a:r>
              <a:rPr lang="es-ES" sz="2800" dirty="0" err="1"/>
              <a:t>Danae</a:t>
            </a:r>
            <a:r>
              <a:rPr lang="es-ES" sz="2800" dirty="0"/>
              <a:t>. Museo de bellas artes, Lyon.</a:t>
            </a:r>
          </a:p>
        </p:txBody>
      </p:sp>
      <p:pic>
        <p:nvPicPr>
          <p:cNvPr id="4" name="Imagen 3">
            <a:extLst>
              <a:ext uri="{FF2B5EF4-FFF2-40B4-BE49-F238E27FC236}">
                <a16:creationId xmlns:a16="http://schemas.microsoft.com/office/drawing/2014/main" id="{48568855-7A00-4A1D-BCEC-49D0A9302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217" y="0"/>
            <a:ext cx="8834783"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176901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it-IT" sz="2800" dirty="0"/>
              <a:t>1571. Tintoretto. Retrato de Jacopo Sansovino. Galleria degli Uffizi, Florencia.</a:t>
            </a:r>
            <a:endParaRPr lang="es-ES" sz="2800" dirty="0"/>
          </a:p>
        </p:txBody>
      </p:sp>
      <p:pic>
        <p:nvPicPr>
          <p:cNvPr id="4" name="Imagen 3">
            <a:extLst>
              <a:ext uri="{FF2B5EF4-FFF2-40B4-BE49-F238E27FC236}">
                <a16:creationId xmlns:a16="http://schemas.microsoft.com/office/drawing/2014/main" id="{9173BA2D-5F6C-4D40-84F6-CCC1B6665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0216" y="0"/>
            <a:ext cx="5491784" cy="6858000"/>
          </a:xfrm>
          <a:prstGeom prst="rect">
            <a:avLst/>
          </a:prstGeom>
        </p:spPr>
      </p:pic>
    </p:spTree>
    <p:extLst>
      <p:ext uri="{BB962C8B-B14F-4D97-AF65-F5344CB8AC3E}">
        <p14:creationId xmlns:p14="http://schemas.microsoft.com/office/powerpoint/2010/main" val="420809214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46618" cy="5869420"/>
          </a:xfrm>
        </p:spPr>
        <p:txBody>
          <a:bodyPr anchor="t">
            <a:normAutofit/>
          </a:bodyPr>
          <a:lstStyle/>
          <a:p>
            <a:r>
              <a:rPr lang="it-IT" sz="2800" dirty="0"/>
              <a:t>1573. Tintoretto. Retrato de un hombre. Scuola Grande di San Rocco, Venecia.</a:t>
            </a:r>
            <a:endParaRPr lang="es-ES" sz="2800" dirty="0"/>
          </a:p>
        </p:txBody>
      </p:sp>
      <p:pic>
        <p:nvPicPr>
          <p:cNvPr id="4" name="Imagen 3">
            <a:extLst>
              <a:ext uri="{FF2B5EF4-FFF2-40B4-BE49-F238E27FC236}">
                <a16:creationId xmlns:a16="http://schemas.microsoft.com/office/drawing/2014/main" id="{BDE7D036-8A73-4203-9524-32144B2ECE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9250" y="0"/>
            <a:ext cx="5512750" cy="6858000"/>
          </a:xfrm>
          <a:prstGeom prst="rect">
            <a:avLst/>
          </a:prstGeom>
        </p:spPr>
      </p:pic>
    </p:spTree>
    <p:extLst>
      <p:ext uri="{BB962C8B-B14F-4D97-AF65-F5344CB8AC3E}">
        <p14:creationId xmlns:p14="http://schemas.microsoft.com/office/powerpoint/2010/main" val="41246757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74873" cy="5869420"/>
          </a:xfrm>
        </p:spPr>
        <p:txBody>
          <a:bodyPr anchor="t">
            <a:normAutofit/>
          </a:bodyPr>
          <a:lstStyle/>
          <a:p>
            <a:r>
              <a:rPr lang="es-ES" sz="2800" dirty="0"/>
              <a:t>1575. Tintoretto. Cristo en casa de Marta y María.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2CD690D8-E483-4CA4-A0BF-1853F95D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3874" y="0"/>
            <a:ext cx="4598126" cy="6858000"/>
          </a:xfrm>
          <a:prstGeom prst="rect">
            <a:avLst/>
          </a:prstGeom>
        </p:spPr>
      </p:pic>
    </p:spTree>
    <p:extLst>
      <p:ext uri="{BB962C8B-B14F-4D97-AF65-F5344CB8AC3E}">
        <p14:creationId xmlns:p14="http://schemas.microsoft.com/office/powerpoint/2010/main" val="37662209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es-ES" sz="2800" dirty="0"/>
              <a:t>1575. Tintoretto. San Jerónimo. Kunsthistorisches Museum, Viena.</a:t>
            </a:r>
          </a:p>
        </p:txBody>
      </p:sp>
      <p:pic>
        <p:nvPicPr>
          <p:cNvPr id="4" name="Imagen 3">
            <a:extLst>
              <a:ext uri="{FF2B5EF4-FFF2-40B4-BE49-F238E27FC236}">
                <a16:creationId xmlns:a16="http://schemas.microsoft.com/office/drawing/2014/main" id="{5C946467-5164-4C0A-B75C-FD37A5AEE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1842" y="0"/>
            <a:ext cx="4880158" cy="6858000"/>
          </a:xfrm>
          <a:prstGeom prst="rect">
            <a:avLst/>
          </a:prstGeom>
        </p:spPr>
      </p:pic>
    </p:spTree>
    <p:extLst>
      <p:ext uri="{BB962C8B-B14F-4D97-AF65-F5344CB8AC3E}">
        <p14:creationId xmlns:p14="http://schemas.microsoft.com/office/powerpoint/2010/main" val="33960779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22331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1575. Tintoretto. El origen de la vía </a:t>
            </a:r>
            <a:r>
              <a:rPr lang="es-ES" sz="2800" dirty="0" err="1"/>
              <a:t>lactea</a:t>
            </a:r>
            <a:r>
              <a:rPr lang="es-ES" sz="2800" dirty="0"/>
              <a:t>. National Gallery, Londres</a:t>
            </a:r>
          </a:p>
        </p:txBody>
      </p:sp>
      <p:pic>
        <p:nvPicPr>
          <p:cNvPr id="4" name="Imagen 3">
            <a:extLst>
              <a:ext uri="{FF2B5EF4-FFF2-40B4-BE49-F238E27FC236}">
                <a16:creationId xmlns:a16="http://schemas.microsoft.com/office/drawing/2014/main" id="{EEE315BF-FEA8-4C9A-AEB9-740D6B352C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6575" y="0"/>
            <a:ext cx="7665425"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84473" cy="5869420"/>
          </a:xfrm>
        </p:spPr>
        <p:txBody>
          <a:bodyPr anchor="t">
            <a:normAutofit/>
          </a:bodyPr>
          <a:lstStyle/>
          <a:p>
            <a:r>
              <a:rPr lang="es-ES" sz="2800" dirty="0"/>
              <a:t>1577. Tintoretto. Tentación de San Antonio. San </a:t>
            </a:r>
            <a:r>
              <a:rPr lang="es-ES" sz="2800" dirty="0" err="1"/>
              <a:t>Trovaso</a:t>
            </a:r>
            <a:r>
              <a:rPr lang="es-ES" sz="2800" dirty="0"/>
              <a:t>, Venecia.</a:t>
            </a:r>
          </a:p>
        </p:txBody>
      </p:sp>
      <p:pic>
        <p:nvPicPr>
          <p:cNvPr id="4" name="Imagen 3">
            <a:extLst>
              <a:ext uri="{FF2B5EF4-FFF2-40B4-BE49-F238E27FC236}">
                <a16:creationId xmlns:a16="http://schemas.microsoft.com/office/drawing/2014/main" id="{289AFF26-1558-425D-827D-6BB669801C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8036" y="-55511"/>
            <a:ext cx="4003964" cy="6913511"/>
          </a:xfrm>
          <a:prstGeom prst="rect">
            <a:avLst/>
          </a:prstGeom>
        </p:spPr>
      </p:pic>
    </p:spTree>
    <p:extLst>
      <p:ext uri="{BB962C8B-B14F-4D97-AF65-F5344CB8AC3E}">
        <p14:creationId xmlns:p14="http://schemas.microsoft.com/office/powerpoint/2010/main" val="15487894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1577. Tintoretto. La fragua de Vulcano. Palacio Ducal, Venecia.</a:t>
            </a:r>
          </a:p>
        </p:txBody>
      </p:sp>
      <p:pic>
        <p:nvPicPr>
          <p:cNvPr id="4" name="Imagen 3">
            <a:extLst>
              <a:ext uri="{FF2B5EF4-FFF2-40B4-BE49-F238E27FC236}">
                <a16:creationId xmlns:a16="http://schemas.microsoft.com/office/drawing/2014/main" id="{86ABF122-A7B8-4461-BE17-C4450E8263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7087" y="0"/>
            <a:ext cx="7294913" cy="6842125"/>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1577. Tintoretto. Mercurio y las 3 Gracias. Palacio Ducal, Venecia.</a:t>
            </a:r>
          </a:p>
        </p:txBody>
      </p:sp>
      <p:pic>
        <p:nvPicPr>
          <p:cNvPr id="4" name="Imagen 3">
            <a:extLst>
              <a:ext uri="{FF2B5EF4-FFF2-40B4-BE49-F238E27FC236}">
                <a16:creationId xmlns:a16="http://schemas.microsoft.com/office/drawing/2014/main" id="{3CA2A9AC-D014-45B0-971C-93CE968E5D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3303" y="1"/>
            <a:ext cx="7348697" cy="685266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588327" cy="5869420"/>
          </a:xfrm>
        </p:spPr>
        <p:txBody>
          <a:bodyPr anchor="t">
            <a:normAutofit/>
          </a:bodyPr>
          <a:lstStyle/>
          <a:p>
            <a:r>
              <a:rPr lang="es-ES" sz="2800" dirty="0"/>
              <a:t>1577. Tintoretto. Minerva aleja a Marte. Palacio ducal, Venecia</a:t>
            </a:r>
          </a:p>
        </p:txBody>
      </p:sp>
      <p:pic>
        <p:nvPicPr>
          <p:cNvPr id="4" name="Imagen 3">
            <a:extLst>
              <a:ext uri="{FF2B5EF4-FFF2-40B4-BE49-F238E27FC236}">
                <a16:creationId xmlns:a16="http://schemas.microsoft.com/office/drawing/2014/main" id="{E8465ECB-9833-44B4-841E-773BBB448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0"/>
            <a:ext cx="7772400"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67600" cy="5869420"/>
          </a:xfrm>
        </p:spPr>
        <p:txBody>
          <a:bodyPr anchor="t">
            <a:normAutofit/>
          </a:bodyPr>
          <a:lstStyle/>
          <a:p>
            <a:r>
              <a:rPr lang="es-ES" sz="2800" b="1" dirty="0"/>
              <a:t>1577. Tintoretto. Milagro de Santa Inés. Madonna </a:t>
            </a:r>
            <a:r>
              <a:rPr lang="es-ES" sz="2800" b="1" dirty="0" err="1"/>
              <a:t>dell'Orto</a:t>
            </a:r>
            <a:r>
              <a:rPr lang="es-ES" sz="2800" b="1" dirty="0"/>
              <a:t>, Venecia.</a:t>
            </a:r>
            <a:br>
              <a:rPr lang="es-ES" sz="2800" b="1" dirty="0"/>
            </a:br>
            <a:br>
              <a:rPr lang="es-ES" sz="2800" dirty="0"/>
            </a:br>
            <a:r>
              <a:rPr lang="es-ES" sz="2400" b="0" i="0" dirty="0">
                <a:solidFill>
                  <a:srgbClr val="000000"/>
                </a:solidFill>
                <a:effectLst/>
                <a:latin typeface="+mn-lt"/>
              </a:rPr>
              <a:t>Agnes, de quince años, rechazó las insinuaciones de Licinio, hijo del prefecto romano, alegando que era la esposa de Cristo, por lo que fue llevada a un burdel. </a:t>
            </a:r>
            <a:br>
              <a:rPr lang="es-ES" sz="2400" b="0" i="0" dirty="0">
                <a:solidFill>
                  <a:srgbClr val="000000"/>
                </a:solidFill>
                <a:effectLst/>
                <a:latin typeface="+mn-lt"/>
              </a:rPr>
            </a:br>
            <a:r>
              <a:rPr lang="es-ES" sz="2400" b="0" i="0" dirty="0">
                <a:solidFill>
                  <a:srgbClr val="000000"/>
                </a:solidFill>
                <a:effectLst/>
                <a:latin typeface="+mn-lt"/>
              </a:rPr>
              <a:t>Cuando Licinio vino con sus compañeros para violarla, Dios lo mató. </a:t>
            </a:r>
            <a:br>
              <a:rPr lang="es-ES" sz="2400" b="0" i="0" dirty="0">
                <a:solidFill>
                  <a:srgbClr val="000000"/>
                </a:solidFill>
                <a:effectLst/>
                <a:latin typeface="+mn-lt"/>
              </a:rPr>
            </a:br>
            <a:r>
              <a:rPr lang="es-ES" sz="2400" b="0" i="0" dirty="0">
                <a:solidFill>
                  <a:srgbClr val="000000"/>
                </a:solidFill>
                <a:effectLst/>
                <a:latin typeface="+mn-lt"/>
              </a:rPr>
              <a:t>A las súplicas del prefecto, que se muestra aquí vestida de rojo majestuoso, Agnes lo devolvió a la vida a través de sus oraciones, pero luego fue ejecutada como bruja. </a:t>
            </a:r>
            <a:br>
              <a:rPr lang="es-ES" sz="2400" b="0" i="0" dirty="0">
                <a:solidFill>
                  <a:srgbClr val="000000"/>
                </a:solidFill>
                <a:effectLst/>
                <a:latin typeface="+mn-lt"/>
              </a:rPr>
            </a:br>
            <a:r>
              <a:rPr lang="es-ES" sz="2400" b="0" i="0" dirty="0">
                <a:solidFill>
                  <a:srgbClr val="000000"/>
                </a:solidFill>
                <a:effectLst/>
                <a:latin typeface="+mn-lt"/>
              </a:rPr>
              <a:t>La violación en grupo de una prostituta, por desgracia, no era desconocida en Venecia: conocida como </a:t>
            </a:r>
            <a:r>
              <a:rPr lang="es-ES" sz="2400" b="0" i="0" dirty="0" err="1">
                <a:solidFill>
                  <a:srgbClr val="000000"/>
                </a:solidFill>
                <a:effectLst/>
                <a:latin typeface="+mn-lt"/>
              </a:rPr>
              <a:t>trentuno</a:t>
            </a:r>
            <a:r>
              <a:rPr lang="es-ES" sz="2400" b="0" i="0" dirty="0">
                <a:solidFill>
                  <a:srgbClr val="000000"/>
                </a:solidFill>
                <a:effectLst/>
                <a:latin typeface="+mn-lt"/>
              </a:rPr>
              <a:t> ("treinta y uno") era popular entre los hijos de patricios como una forma de "castigar" a las cortesanas insubordinadas.</a:t>
            </a:r>
            <a:endParaRPr lang="es-ES" sz="2800" dirty="0">
              <a:latin typeface="+mn-lt"/>
            </a:endParaRPr>
          </a:p>
        </p:txBody>
      </p:sp>
      <p:pic>
        <p:nvPicPr>
          <p:cNvPr id="4" name="Imagen 3">
            <a:extLst>
              <a:ext uri="{FF2B5EF4-FFF2-40B4-BE49-F238E27FC236}">
                <a16:creationId xmlns:a16="http://schemas.microsoft.com/office/drawing/2014/main" id="{F2ABA93C-95E3-4480-B05D-DBEBE7DA0E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3564" y="-47659"/>
            <a:ext cx="3768436" cy="6905659"/>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479965" cy="5869420"/>
          </a:xfrm>
        </p:spPr>
        <p:txBody>
          <a:bodyPr anchor="t">
            <a:normAutofit/>
          </a:bodyPr>
          <a:lstStyle/>
          <a:p>
            <a:r>
              <a:rPr lang="es-ES" sz="2800" dirty="0"/>
              <a:t>1579. Tintoretto. Judith y Holofernes. Museo del Prado, Madrid.</a:t>
            </a:r>
          </a:p>
        </p:txBody>
      </p:sp>
      <p:pic>
        <p:nvPicPr>
          <p:cNvPr id="4" name="Imagen 3">
            <a:extLst>
              <a:ext uri="{FF2B5EF4-FFF2-40B4-BE49-F238E27FC236}">
                <a16:creationId xmlns:a16="http://schemas.microsoft.com/office/drawing/2014/main" id="{B33F959F-B1A6-4E61-8180-64476E690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369" y="0"/>
            <a:ext cx="9369631"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7217752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58146" cy="5869420"/>
          </a:xfrm>
        </p:spPr>
        <p:txBody>
          <a:bodyPr anchor="t">
            <a:normAutofit/>
          </a:bodyPr>
          <a:lstStyle/>
          <a:p>
            <a:r>
              <a:rPr lang="es-ES" sz="2800" dirty="0"/>
              <a:t>1580. Tintoretto. Alegoría con un senador veneciano. Palacio de </a:t>
            </a:r>
            <a:r>
              <a:rPr lang="es-ES" sz="2800" dirty="0" err="1"/>
              <a:t>Wilanów</a:t>
            </a:r>
            <a:r>
              <a:rPr lang="es-ES" sz="2800" dirty="0"/>
              <a:t>.</a:t>
            </a:r>
          </a:p>
        </p:txBody>
      </p:sp>
      <p:pic>
        <p:nvPicPr>
          <p:cNvPr id="4" name="Imagen 3">
            <a:extLst>
              <a:ext uri="{FF2B5EF4-FFF2-40B4-BE49-F238E27FC236}">
                <a16:creationId xmlns:a16="http://schemas.microsoft.com/office/drawing/2014/main" id="{9A9CD0D3-3497-4494-AA8B-4D2D8364E8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4266" y="0"/>
            <a:ext cx="6797734" cy="6848717"/>
          </a:xfrm>
          <a:prstGeom prst="rect">
            <a:avLst/>
          </a:prstGeom>
        </p:spPr>
      </p:pic>
    </p:spTree>
    <p:extLst>
      <p:ext uri="{BB962C8B-B14F-4D97-AF65-F5344CB8AC3E}">
        <p14:creationId xmlns:p14="http://schemas.microsoft.com/office/powerpoint/2010/main" val="40411061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618510" cy="5869420"/>
          </a:xfrm>
        </p:spPr>
        <p:txBody>
          <a:bodyPr anchor="t">
            <a:normAutofit/>
          </a:bodyPr>
          <a:lstStyle/>
          <a:p>
            <a:r>
              <a:rPr lang="es-ES" sz="2800" dirty="0"/>
              <a:t>1580. Tintoretto. Captura de Parma por Federico II.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7EDD3624-2AD0-4122-86BE-0EED722B93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0182" y="0"/>
            <a:ext cx="9351818"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4" y="365125"/>
            <a:ext cx="1997073" cy="5869420"/>
          </a:xfrm>
        </p:spPr>
        <p:txBody>
          <a:bodyPr anchor="t">
            <a:normAutofit/>
          </a:bodyPr>
          <a:lstStyle/>
          <a:p>
            <a:r>
              <a:rPr lang="es-ES" sz="2800" dirty="0"/>
              <a:t>1580. Tintoretto. Cristo en el mar de Galilea. National Gallery of Art, Washington.</a:t>
            </a:r>
          </a:p>
        </p:txBody>
      </p:sp>
      <p:pic>
        <p:nvPicPr>
          <p:cNvPr id="4" name="Imagen 3">
            <a:extLst>
              <a:ext uri="{FF2B5EF4-FFF2-40B4-BE49-F238E27FC236}">
                <a16:creationId xmlns:a16="http://schemas.microsoft.com/office/drawing/2014/main" id="{507FF9AF-24AB-426A-8B4D-69E8B7333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618" y="0"/>
            <a:ext cx="10056382" cy="6878782"/>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854037" cy="5869420"/>
          </a:xfrm>
        </p:spPr>
        <p:txBody>
          <a:bodyPr anchor="t">
            <a:normAutofit/>
          </a:bodyPr>
          <a:lstStyle/>
          <a:p>
            <a:r>
              <a:rPr lang="fr-FR" sz="2800" dirty="0"/>
              <a:t>1580. </a:t>
            </a:r>
            <a:r>
              <a:rPr lang="fr-FR" sz="2800" dirty="0" err="1"/>
              <a:t>Tintoretto</a:t>
            </a:r>
            <a:r>
              <a:rPr lang="fr-FR" sz="2800" dirty="0"/>
              <a:t>. </a:t>
            </a:r>
            <a:r>
              <a:rPr lang="fr-FR" sz="2800" dirty="0" err="1"/>
              <a:t>Danae</a:t>
            </a:r>
            <a:r>
              <a:rPr lang="fr-FR" sz="2800" dirty="0"/>
              <a:t>. Musée des Beaux-Arts, Lyon.</a:t>
            </a:r>
            <a:endParaRPr lang="es-ES" sz="2800" dirty="0"/>
          </a:p>
        </p:txBody>
      </p:sp>
      <p:pic>
        <p:nvPicPr>
          <p:cNvPr id="4" name="Imagen 3">
            <a:extLst>
              <a:ext uri="{FF2B5EF4-FFF2-40B4-BE49-F238E27FC236}">
                <a16:creationId xmlns:a16="http://schemas.microsoft.com/office/drawing/2014/main" id="{B3D48F6E-4346-4620-8B30-02CE70FE6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1464" y="0"/>
            <a:ext cx="8860536"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es-ES" sz="2800" dirty="0"/>
              <a:t>1580. Tintoretto. Retrato de Sebastiano </a:t>
            </a:r>
            <a:r>
              <a:rPr lang="es-ES" sz="2800" dirty="0" err="1"/>
              <a:t>Venier</a:t>
            </a:r>
            <a:r>
              <a:rPr lang="es-ES" sz="2800" dirty="0"/>
              <a:t>. Colección privada.</a:t>
            </a:r>
          </a:p>
        </p:txBody>
      </p:sp>
      <p:pic>
        <p:nvPicPr>
          <p:cNvPr id="4" name="Imagen 3">
            <a:extLst>
              <a:ext uri="{FF2B5EF4-FFF2-40B4-BE49-F238E27FC236}">
                <a16:creationId xmlns:a16="http://schemas.microsoft.com/office/drawing/2014/main" id="{158C5F34-AD99-4A2D-AAA4-90E26B74A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0786" y="0"/>
            <a:ext cx="4601214" cy="6858000"/>
          </a:xfrm>
          <a:prstGeom prst="rect">
            <a:avLst/>
          </a:prstGeom>
        </p:spPr>
      </p:pic>
    </p:spTree>
    <p:extLst>
      <p:ext uri="{BB962C8B-B14F-4D97-AF65-F5344CB8AC3E}">
        <p14:creationId xmlns:p14="http://schemas.microsoft.com/office/powerpoint/2010/main" val="317178999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26931" cy="5869420"/>
          </a:xfrm>
        </p:spPr>
        <p:txBody>
          <a:bodyPr anchor="t">
            <a:normAutofit/>
          </a:bodyPr>
          <a:lstStyle/>
          <a:p>
            <a:r>
              <a:rPr lang="es-ES" sz="2800" dirty="0"/>
              <a:t>1580. Tintoretto. Retrato de un senador. Fundación Colección Thyssen-Bornemisza, Pedralbes.</a:t>
            </a:r>
          </a:p>
        </p:txBody>
      </p:sp>
      <p:pic>
        <p:nvPicPr>
          <p:cNvPr id="4" name="Imagen 3">
            <a:extLst>
              <a:ext uri="{FF2B5EF4-FFF2-40B4-BE49-F238E27FC236}">
                <a16:creationId xmlns:a16="http://schemas.microsoft.com/office/drawing/2014/main" id="{809C3066-C069-427B-9CC0-11D5953F9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069" y="0"/>
            <a:ext cx="5726931" cy="6858000"/>
          </a:xfrm>
          <a:prstGeom prst="rect">
            <a:avLst/>
          </a:prstGeom>
        </p:spPr>
      </p:pic>
    </p:spTree>
    <p:extLst>
      <p:ext uri="{BB962C8B-B14F-4D97-AF65-F5344CB8AC3E}">
        <p14:creationId xmlns:p14="http://schemas.microsoft.com/office/powerpoint/2010/main" val="41099664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26037" cy="5869420"/>
          </a:xfrm>
        </p:spPr>
        <p:txBody>
          <a:bodyPr anchor="t">
            <a:normAutofit/>
          </a:bodyPr>
          <a:lstStyle/>
          <a:p>
            <a:r>
              <a:rPr lang="it-IT" sz="2800" dirty="0"/>
              <a:t>1580. Tintoretto. Retrato de Vicenzo Morosini. National Gallery, Londres.</a:t>
            </a:r>
            <a:endParaRPr lang="es-ES" sz="2800" dirty="0"/>
          </a:p>
        </p:txBody>
      </p:sp>
      <p:pic>
        <p:nvPicPr>
          <p:cNvPr id="4" name="Imagen 3">
            <a:extLst>
              <a:ext uri="{FF2B5EF4-FFF2-40B4-BE49-F238E27FC236}">
                <a16:creationId xmlns:a16="http://schemas.microsoft.com/office/drawing/2014/main" id="{5E0B1462-47C0-4EDE-A093-D32F222570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2730" y="0"/>
            <a:ext cx="4069270" cy="6858000"/>
          </a:xfrm>
          <a:prstGeom prst="rect">
            <a:avLst/>
          </a:prstGeom>
        </p:spPr>
      </p:pic>
    </p:spTree>
    <p:extLst>
      <p:ext uri="{BB962C8B-B14F-4D97-AF65-F5344CB8AC3E}">
        <p14:creationId xmlns:p14="http://schemas.microsoft.com/office/powerpoint/2010/main" val="2557618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17673" cy="5869420"/>
          </a:xfrm>
        </p:spPr>
        <p:txBody>
          <a:bodyPr anchor="t">
            <a:normAutofit/>
          </a:bodyPr>
          <a:lstStyle/>
          <a:p>
            <a:r>
              <a:rPr lang="pt-BR" sz="2800" dirty="0"/>
              <a:t>1582. Tintoretto. Retrato de Alessandro Gritti. Museo Nacional de Arte de </a:t>
            </a:r>
            <a:r>
              <a:rPr lang="pt-BR" sz="2800" dirty="0" err="1"/>
              <a:t>Cataluña</a:t>
            </a:r>
            <a:r>
              <a:rPr lang="pt-BR" sz="2800" dirty="0"/>
              <a:t>.</a:t>
            </a:r>
            <a:endParaRPr lang="es-ES" sz="2800" dirty="0"/>
          </a:p>
        </p:txBody>
      </p:sp>
      <p:pic>
        <p:nvPicPr>
          <p:cNvPr id="4" name="Imagen 3">
            <a:extLst>
              <a:ext uri="{FF2B5EF4-FFF2-40B4-BE49-F238E27FC236}">
                <a16:creationId xmlns:a16="http://schemas.microsoft.com/office/drawing/2014/main" id="{6AD1DC00-C474-4F89-8321-742A777B0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3620" y="0"/>
            <a:ext cx="5108380" cy="6858000"/>
          </a:xfrm>
          <a:prstGeom prst="rect">
            <a:avLst/>
          </a:prstGeom>
        </p:spPr>
      </p:pic>
    </p:spTree>
    <p:extLst>
      <p:ext uri="{BB962C8B-B14F-4D97-AF65-F5344CB8AC3E}">
        <p14:creationId xmlns:p14="http://schemas.microsoft.com/office/powerpoint/2010/main" val="14293122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9491567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3600" cy="5869420"/>
          </a:xfrm>
        </p:spPr>
        <p:txBody>
          <a:bodyPr anchor="t">
            <a:normAutofit/>
          </a:bodyPr>
          <a:lstStyle/>
          <a:p>
            <a:r>
              <a:rPr lang="it-IT" sz="2800" dirty="0"/>
              <a:t>1585. Tintoretto. Autorretrato. Galleria degli Uffizi, Florencia.</a:t>
            </a:r>
            <a:endParaRPr lang="es-ES" sz="2800" dirty="0"/>
          </a:p>
        </p:txBody>
      </p:sp>
      <p:pic>
        <p:nvPicPr>
          <p:cNvPr id="4" name="Imagen 3">
            <a:extLst>
              <a:ext uri="{FF2B5EF4-FFF2-40B4-BE49-F238E27FC236}">
                <a16:creationId xmlns:a16="http://schemas.microsoft.com/office/drawing/2014/main" id="{B3151800-97B7-4006-9656-50E91FEF4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3017" y="0"/>
            <a:ext cx="5488983" cy="6858000"/>
          </a:xfrm>
          <a:prstGeom prst="rect">
            <a:avLst/>
          </a:prstGeom>
        </p:spPr>
      </p:pic>
    </p:spTree>
    <p:extLst>
      <p:ext uri="{BB962C8B-B14F-4D97-AF65-F5344CB8AC3E}">
        <p14:creationId xmlns:p14="http://schemas.microsoft.com/office/powerpoint/2010/main" val="29607457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es-ES" sz="2800" dirty="0"/>
              <a:t>1585. Tintoretto. Bautismo de Cristo. Museo del Prado, Madrid.</a:t>
            </a:r>
          </a:p>
        </p:txBody>
      </p:sp>
      <p:pic>
        <p:nvPicPr>
          <p:cNvPr id="4" name="Imagen 3">
            <a:extLst>
              <a:ext uri="{FF2B5EF4-FFF2-40B4-BE49-F238E27FC236}">
                <a16:creationId xmlns:a16="http://schemas.microsoft.com/office/drawing/2014/main" id="{27F637C1-5370-498E-81C5-E376ED409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2906" y="0"/>
            <a:ext cx="5059094" cy="6858000"/>
          </a:xfrm>
          <a:prstGeom prst="rect">
            <a:avLst/>
          </a:prstGeom>
        </p:spPr>
      </p:pic>
    </p:spTree>
    <p:extLst>
      <p:ext uri="{BB962C8B-B14F-4D97-AF65-F5344CB8AC3E}">
        <p14:creationId xmlns:p14="http://schemas.microsoft.com/office/powerpoint/2010/main" val="174945783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1588. Tintoretto. Autorretrato. Louvre.</a:t>
            </a:r>
          </a:p>
        </p:txBody>
      </p:sp>
      <p:pic>
        <p:nvPicPr>
          <p:cNvPr id="4" name="Imagen 3">
            <a:extLst>
              <a:ext uri="{FF2B5EF4-FFF2-40B4-BE49-F238E27FC236}">
                <a16:creationId xmlns:a16="http://schemas.microsoft.com/office/drawing/2014/main" id="{8520C4D5-FCD1-4B8E-A80F-95CD325E7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822" y="0"/>
            <a:ext cx="5760178" cy="6858000"/>
          </a:xfrm>
          <a:prstGeom prst="rect">
            <a:avLst/>
          </a:prstGeom>
        </p:spPr>
      </p:pic>
    </p:spTree>
    <p:extLst>
      <p:ext uri="{BB962C8B-B14F-4D97-AF65-F5344CB8AC3E}">
        <p14:creationId xmlns:p14="http://schemas.microsoft.com/office/powerpoint/2010/main" val="160324142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1842656" cy="5869420"/>
          </a:xfrm>
        </p:spPr>
        <p:txBody>
          <a:bodyPr anchor="t">
            <a:normAutofit/>
          </a:bodyPr>
          <a:lstStyle/>
          <a:p>
            <a:r>
              <a:rPr lang="it-IT" sz="2800" dirty="0"/>
              <a:t>1588. Tintoretto. Visitación. Scuola Grande di San Rocco, Venecia.</a:t>
            </a:r>
            <a:endParaRPr lang="es-ES" sz="2800" dirty="0"/>
          </a:p>
        </p:txBody>
      </p:sp>
      <p:pic>
        <p:nvPicPr>
          <p:cNvPr id="4" name="Imagen 3">
            <a:extLst>
              <a:ext uri="{FF2B5EF4-FFF2-40B4-BE49-F238E27FC236}">
                <a16:creationId xmlns:a16="http://schemas.microsoft.com/office/drawing/2014/main" id="{97443F82-CE9B-4474-BEEB-418BF7D5C9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3697" y="182562"/>
            <a:ext cx="10008303" cy="6492875"/>
          </a:xfrm>
          <a:prstGeom prst="rect">
            <a:avLst/>
          </a:prstGeom>
        </p:spPr>
      </p:pic>
    </p:spTree>
    <p:extLst>
      <p:ext uri="{BB962C8B-B14F-4D97-AF65-F5344CB8AC3E}">
        <p14:creationId xmlns:p14="http://schemas.microsoft.com/office/powerpoint/2010/main" val="391438648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704109" cy="5869420"/>
          </a:xfrm>
        </p:spPr>
        <p:txBody>
          <a:bodyPr anchor="t">
            <a:normAutofit/>
          </a:bodyPr>
          <a:lstStyle/>
          <a:p>
            <a:r>
              <a:rPr lang="es-ES" sz="2800" dirty="0"/>
              <a:t>1589. Tintoretto. Batalla Turcos y Cristianos. Museo del Prado, Madrid.</a:t>
            </a:r>
          </a:p>
        </p:txBody>
      </p:sp>
      <p:pic>
        <p:nvPicPr>
          <p:cNvPr id="4" name="Imagen 3">
            <a:extLst>
              <a:ext uri="{FF2B5EF4-FFF2-40B4-BE49-F238E27FC236}">
                <a16:creationId xmlns:a16="http://schemas.microsoft.com/office/drawing/2014/main" id="{798F0A45-11C9-494C-BB43-85696644A2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3693" y="365125"/>
            <a:ext cx="10188307" cy="6123709"/>
          </a:xfrm>
          <a:prstGeom prst="rect">
            <a:avLst/>
          </a:prstGeom>
        </p:spPr>
      </p:pic>
    </p:spTree>
    <p:extLst>
      <p:ext uri="{BB962C8B-B14F-4D97-AF65-F5344CB8AC3E}">
        <p14:creationId xmlns:p14="http://schemas.microsoft.com/office/powerpoint/2010/main" val="13897427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7401012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75564" cy="5869420"/>
          </a:xfrm>
        </p:spPr>
        <p:txBody>
          <a:bodyPr anchor="t">
            <a:normAutofit/>
          </a:bodyPr>
          <a:lstStyle/>
          <a:p>
            <a:r>
              <a:rPr lang="es-ES" sz="2800" dirty="0"/>
              <a:t>1590. Tintoretto. Martirio de Cristo. Kunsthistorisches Museum, Viena.</a:t>
            </a:r>
          </a:p>
        </p:txBody>
      </p:sp>
      <p:pic>
        <p:nvPicPr>
          <p:cNvPr id="4" name="Imagen 3">
            <a:extLst>
              <a:ext uri="{FF2B5EF4-FFF2-40B4-BE49-F238E27FC236}">
                <a16:creationId xmlns:a16="http://schemas.microsoft.com/office/drawing/2014/main" id="{CF6E20DC-08A9-4483-9193-F6CFF1DFDC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7015" y="0"/>
            <a:ext cx="6104985" cy="6858000"/>
          </a:xfrm>
          <a:prstGeom prst="rect">
            <a:avLst/>
          </a:prstGeom>
        </p:spPr>
      </p:pic>
    </p:spTree>
    <p:extLst>
      <p:ext uri="{BB962C8B-B14F-4D97-AF65-F5344CB8AC3E}">
        <p14:creationId xmlns:p14="http://schemas.microsoft.com/office/powerpoint/2010/main" val="27841458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65818" cy="5869420"/>
          </a:xfrm>
        </p:spPr>
        <p:txBody>
          <a:bodyPr anchor="t">
            <a:normAutofit/>
          </a:bodyPr>
          <a:lstStyle/>
          <a:p>
            <a:r>
              <a:rPr lang="es-ES" sz="2800" dirty="0"/>
              <a:t>1592. Tintoretto. Flagelación. Museos Capitolinos, Roma.</a:t>
            </a:r>
          </a:p>
        </p:txBody>
      </p:sp>
      <p:pic>
        <p:nvPicPr>
          <p:cNvPr id="4" name="Imagen 3">
            <a:extLst>
              <a:ext uri="{FF2B5EF4-FFF2-40B4-BE49-F238E27FC236}">
                <a16:creationId xmlns:a16="http://schemas.microsoft.com/office/drawing/2014/main" id="{21241C0C-7912-4DB1-9D62-5F4154630E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2180" y="0"/>
            <a:ext cx="4309820" cy="6858000"/>
          </a:xfrm>
          <a:prstGeom prst="rect">
            <a:avLst/>
          </a:prstGeom>
        </p:spPr>
      </p:pic>
    </p:spTree>
    <p:extLst>
      <p:ext uri="{BB962C8B-B14F-4D97-AF65-F5344CB8AC3E}">
        <p14:creationId xmlns:p14="http://schemas.microsoft.com/office/powerpoint/2010/main" val="386311565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494290"/>
            <a:ext cx="2051027" cy="5869420"/>
          </a:xfrm>
        </p:spPr>
        <p:txBody>
          <a:bodyPr anchor="t">
            <a:normAutofit/>
          </a:bodyPr>
          <a:lstStyle/>
          <a:p>
            <a:r>
              <a:rPr lang="es-ES" sz="2800" dirty="0"/>
              <a:t>1593. Tintoretto. Los judíos en el desierto, Milagro del Maná. San Giorgio </a:t>
            </a:r>
            <a:r>
              <a:rPr lang="es-ES" sz="2800" dirty="0" err="1"/>
              <a:t>Maggiore</a:t>
            </a:r>
            <a:r>
              <a:rPr lang="es-ES" sz="2800" dirty="0"/>
              <a:t>, Venecia.</a:t>
            </a:r>
          </a:p>
        </p:txBody>
      </p:sp>
      <p:pic>
        <p:nvPicPr>
          <p:cNvPr id="4" name="Imagen 3">
            <a:extLst>
              <a:ext uri="{FF2B5EF4-FFF2-40B4-BE49-F238E27FC236}">
                <a16:creationId xmlns:a16="http://schemas.microsoft.com/office/drawing/2014/main" id="{1BF7082F-129D-4E3E-AE2B-1DAE4DD019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7283" y="141845"/>
            <a:ext cx="9974718" cy="6430116"/>
          </a:xfrm>
          <a:prstGeom prst="rect">
            <a:avLst/>
          </a:prstGeom>
        </p:spPr>
      </p:pic>
    </p:spTree>
    <p:extLst>
      <p:ext uri="{BB962C8B-B14F-4D97-AF65-F5344CB8AC3E}">
        <p14:creationId xmlns:p14="http://schemas.microsoft.com/office/powerpoint/2010/main" val="19137701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95309" cy="5869420"/>
          </a:xfrm>
        </p:spPr>
        <p:txBody>
          <a:bodyPr anchor="t">
            <a:normAutofit/>
          </a:bodyPr>
          <a:lstStyle/>
          <a:p>
            <a:r>
              <a:rPr lang="it-IT" sz="2800" dirty="0"/>
              <a:t>1594. Tintoretto. Santo Entierro. San Giorgio Maggiore, Venecia.</a:t>
            </a:r>
            <a:endParaRPr lang="es-ES" sz="2800" dirty="0"/>
          </a:p>
        </p:txBody>
      </p:sp>
      <p:pic>
        <p:nvPicPr>
          <p:cNvPr id="4" name="Imagen 3">
            <a:extLst>
              <a:ext uri="{FF2B5EF4-FFF2-40B4-BE49-F238E27FC236}">
                <a16:creationId xmlns:a16="http://schemas.microsoft.com/office/drawing/2014/main" id="{CF80F92F-02E9-4DDD-9055-DFF0AE62C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1509" y="0"/>
            <a:ext cx="3930491" cy="6858000"/>
          </a:xfrm>
          <a:prstGeom prst="rect">
            <a:avLst/>
          </a:prstGeom>
        </p:spPr>
      </p:pic>
    </p:spTree>
    <p:extLst>
      <p:ext uri="{BB962C8B-B14F-4D97-AF65-F5344CB8AC3E}">
        <p14:creationId xmlns:p14="http://schemas.microsoft.com/office/powerpoint/2010/main" val="393404672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1798982" cy="5869420"/>
          </a:xfrm>
        </p:spPr>
        <p:txBody>
          <a:bodyPr anchor="t">
            <a:normAutofit/>
          </a:bodyPr>
          <a:lstStyle/>
          <a:p>
            <a:r>
              <a:rPr lang="it-IT" sz="2800" dirty="0"/>
              <a:t>1594. Tintoretto. Última cena. San Giorgio Maggiore, Venecia.</a:t>
            </a:r>
            <a:endParaRPr lang="es-ES" sz="2800" dirty="0"/>
          </a:p>
        </p:txBody>
      </p:sp>
      <p:pic>
        <p:nvPicPr>
          <p:cNvPr id="4" name="Imagen 3">
            <a:extLst>
              <a:ext uri="{FF2B5EF4-FFF2-40B4-BE49-F238E27FC236}">
                <a16:creationId xmlns:a16="http://schemas.microsoft.com/office/drawing/2014/main" id="{1AB0AAD9-9A2C-49D3-BB49-00D9966D5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090" y="182562"/>
            <a:ext cx="10212910" cy="6492875"/>
          </a:xfrm>
          <a:prstGeom prst="rect">
            <a:avLst/>
          </a:prstGeom>
        </p:spPr>
      </p:pic>
    </p:spTree>
    <p:extLst>
      <p:ext uri="{BB962C8B-B14F-4D97-AF65-F5344CB8AC3E}">
        <p14:creationId xmlns:p14="http://schemas.microsoft.com/office/powerpoint/2010/main" val="112004243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46F90279-6CF6-437F-A036-0919EAAF9FE2}"/>
              </a:ext>
            </a:extLst>
          </p:cNvPr>
          <p:cNvSpPr>
            <a:spLocks noGrp="1" noChangeArrowheads="1"/>
          </p:cNvSpPr>
          <p:nvPr>
            <p:ph type="subTitle"/>
          </p:nvPr>
        </p:nvSpPr>
        <p:spPr>
          <a:xfrm>
            <a:off x="387927" y="193964"/>
            <a:ext cx="11623964" cy="6338562"/>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b="1" dirty="0"/>
              <a:t>Jacopo Tintoretto</a:t>
            </a:r>
            <a:r>
              <a:rPr lang="es-ES" altLang="es-ES" sz="2000" dirty="0"/>
              <a:t>. </a:t>
            </a:r>
            <a:r>
              <a:rPr lang="es-ES" altLang="es-ES" sz="2000" b="1" i="1" dirty="0"/>
              <a:t>Última Cena</a:t>
            </a:r>
            <a:r>
              <a:rPr lang="es-ES" altLang="es-ES" sz="2000" dirty="0"/>
              <a:t>. 1591-93. Venecia. San Giorgio </a:t>
            </a:r>
            <a:r>
              <a:rPr lang="es-ES" altLang="es-ES" sz="2000" dirty="0" err="1"/>
              <a:t>Maggiore</a:t>
            </a:r>
            <a:r>
              <a:rPr lang="es-ES" altLang="es-ES" sz="2000" dirty="0"/>
              <a:t>.</a:t>
            </a:r>
          </a:p>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2000" dirty="0"/>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La última cena, es la última gran obra del pintor italiano Tintoretto, con la que culmina su trayectoria como pintor. Está realizada en óleo sobre lienzo. Mide 365 cm de alto y 568 cm de ancho. Fue pintado en los años 1592-1594, encontrándose en la Basílica de San Giorgio </a:t>
            </a:r>
            <a:r>
              <a:rPr lang="es-ES" altLang="es-ES" sz="2000" dirty="0" err="1"/>
              <a:t>Maggiore</a:t>
            </a:r>
            <a:r>
              <a:rPr lang="es-ES" altLang="es-ES" sz="2000" dirty="0"/>
              <a:t> de Venecia, Italia.</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La última cena es un tema que el artista había trabajado en otras ocasiones, y es clásico en la pintura religiosa católica. Este cuadro, como la Recogida del maná (1594) y La deposición (1592-94), fueron realizados para la iglesia y monasterio de San Giorgio </a:t>
            </a:r>
            <a:r>
              <a:rPr lang="es-ES" altLang="es-ES" sz="2000" dirty="0" err="1"/>
              <a:t>Maggiore</a:t>
            </a:r>
            <a:r>
              <a:rPr lang="es-ES" altLang="es-ES" sz="2000" dirty="0"/>
              <a:t>, en una pequeña isla de Venecia. Se encuentra en un muro del presbiterio.</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Comparar esta obra con La Última Cena de Leonardo demuestra de qué forma evolucionó el arte desde el Renacimiento. En la obra de Leonardo, los discípulos se sitúan alrededor de Jesús con una simetría casi matemática. En las manos de Tintoretto, la misma escena aparece dramáticamente distorsionada, utilizando una muy original perspectiva oblicua. Las figuras humanas parecen abrumadas por la aparición de seres fantásticos. La escena tiene lugar en una taberna sombría y popular, donde las aureolas de los santos aportan una luz extraña que subraya detalles incongruentes. Es una obra oscura, en la que destaca precisamente el tratamiento que hace de la luz. Los rostros de los santos se distinguen gracias a la luz de sus propias aureolas. Hay dos puntos de luz intensa: uno en alto, a la izquierda, y otra la intensa aureola de Jesucristo.</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000" dirty="0"/>
              <a:t>El tono es resueltamente barroco.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Tintoretto. Retrato de mujer.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0DAF244E-17E2-4B7C-B026-EA4BFFC5E9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840" y="0"/>
            <a:ext cx="5852160" cy="6858000"/>
          </a:xfrm>
          <a:prstGeom prst="rect">
            <a:avLst/>
          </a:prstGeom>
        </p:spPr>
      </p:pic>
    </p:spTree>
    <p:extLst>
      <p:ext uri="{BB962C8B-B14F-4D97-AF65-F5344CB8AC3E}">
        <p14:creationId xmlns:p14="http://schemas.microsoft.com/office/powerpoint/2010/main" val="131179520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15200" cy="5869420"/>
          </a:xfrm>
        </p:spPr>
        <p:txBody>
          <a:bodyPr anchor="t">
            <a:normAutofit/>
          </a:bodyPr>
          <a:lstStyle/>
          <a:p>
            <a:r>
              <a:rPr lang="es-ES" sz="2800" dirty="0"/>
              <a:t>Tintoretto. Santa Helena y Santa Bárbara. Pinacoteca di </a:t>
            </a:r>
            <a:r>
              <a:rPr lang="es-ES" sz="2800" dirty="0" err="1"/>
              <a:t>Brera</a:t>
            </a:r>
            <a:r>
              <a:rPr lang="es-ES" sz="2800" dirty="0"/>
              <a:t>, Milán.</a:t>
            </a:r>
          </a:p>
        </p:txBody>
      </p:sp>
      <p:pic>
        <p:nvPicPr>
          <p:cNvPr id="4" name="Imagen 3">
            <a:extLst>
              <a:ext uri="{FF2B5EF4-FFF2-40B4-BE49-F238E27FC236}">
                <a16:creationId xmlns:a16="http://schemas.microsoft.com/office/drawing/2014/main" id="{DAD35311-C964-48D3-95C7-6D2F86C40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0823" y="0"/>
            <a:ext cx="4141177" cy="6858000"/>
          </a:xfrm>
          <a:prstGeom prst="rect">
            <a:avLst/>
          </a:prstGeom>
        </p:spPr>
      </p:pic>
    </p:spTree>
    <p:extLst>
      <p:ext uri="{BB962C8B-B14F-4D97-AF65-F5344CB8AC3E}">
        <p14:creationId xmlns:p14="http://schemas.microsoft.com/office/powerpoint/2010/main" val="28839146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2255" cy="5869420"/>
          </a:xfrm>
        </p:spPr>
        <p:txBody>
          <a:bodyPr anchor="t">
            <a:normAutofit/>
          </a:bodyPr>
          <a:lstStyle/>
          <a:p>
            <a:r>
              <a:rPr lang="es-ES" sz="2800" dirty="0"/>
              <a:t>Tintoretto. Alegoría de la Prudencia. Colección privada.</a:t>
            </a:r>
          </a:p>
        </p:txBody>
      </p:sp>
      <p:pic>
        <p:nvPicPr>
          <p:cNvPr id="6" name="Imagen 5">
            <a:extLst>
              <a:ext uri="{FF2B5EF4-FFF2-40B4-BE49-F238E27FC236}">
                <a16:creationId xmlns:a16="http://schemas.microsoft.com/office/drawing/2014/main" id="{4732EF2E-2D9E-4BAE-86F9-CF334B02D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6654" y="18893"/>
            <a:ext cx="5015345" cy="6839107"/>
          </a:xfrm>
          <a:prstGeom prst="rect">
            <a:avLst/>
          </a:prstGeom>
        </p:spPr>
      </p:pic>
    </p:spTree>
    <p:extLst>
      <p:ext uri="{BB962C8B-B14F-4D97-AF65-F5344CB8AC3E}">
        <p14:creationId xmlns:p14="http://schemas.microsoft.com/office/powerpoint/2010/main" val="158223406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3131128" cy="5869420"/>
          </a:xfrm>
        </p:spPr>
        <p:txBody>
          <a:bodyPr anchor="t">
            <a:normAutofit/>
          </a:bodyPr>
          <a:lstStyle/>
          <a:p>
            <a:r>
              <a:rPr lang="es-ES" sz="2800" dirty="0"/>
              <a:t>Tintoretto. Angelica y el eremita.</a:t>
            </a:r>
          </a:p>
        </p:txBody>
      </p:sp>
      <p:pic>
        <p:nvPicPr>
          <p:cNvPr id="4" name="Imagen 3">
            <a:extLst>
              <a:ext uri="{FF2B5EF4-FFF2-40B4-BE49-F238E27FC236}">
                <a16:creationId xmlns:a16="http://schemas.microsoft.com/office/drawing/2014/main" id="{B99D1B81-2B59-4656-A776-ABB35F223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555" y="0"/>
            <a:ext cx="8719445" cy="6854825"/>
          </a:xfrm>
          <a:prstGeom prst="rect">
            <a:avLst/>
          </a:prstGeom>
        </p:spPr>
      </p:pic>
    </p:spTree>
    <p:extLst>
      <p:ext uri="{BB962C8B-B14F-4D97-AF65-F5344CB8AC3E}">
        <p14:creationId xmlns:p14="http://schemas.microsoft.com/office/powerpoint/2010/main" val="130035448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1870364" cy="5869420"/>
          </a:xfrm>
        </p:spPr>
        <p:txBody>
          <a:bodyPr anchor="t">
            <a:normAutofit/>
          </a:bodyPr>
          <a:lstStyle/>
          <a:p>
            <a:r>
              <a:rPr lang="es-ES" sz="2800" dirty="0"/>
              <a:t>Tintoretto. Cristo en casa del fariseo. Monasterio de El Escorial.</a:t>
            </a:r>
          </a:p>
        </p:txBody>
      </p:sp>
      <p:pic>
        <p:nvPicPr>
          <p:cNvPr id="4" name="Imagen 3">
            <a:extLst>
              <a:ext uri="{FF2B5EF4-FFF2-40B4-BE49-F238E27FC236}">
                <a16:creationId xmlns:a16="http://schemas.microsoft.com/office/drawing/2014/main" id="{716B6709-4230-4E12-B77B-5498BEB71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4937" y="0"/>
            <a:ext cx="9877063" cy="6858000"/>
          </a:xfrm>
          <a:prstGeom prst="rect">
            <a:avLst/>
          </a:prstGeom>
        </p:spPr>
      </p:pic>
    </p:spTree>
    <p:extLst>
      <p:ext uri="{BB962C8B-B14F-4D97-AF65-F5344CB8AC3E}">
        <p14:creationId xmlns:p14="http://schemas.microsoft.com/office/powerpoint/2010/main" val="118835906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78193343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A23A691-80B6-473C-9C51-22A6DDC9EB50}"/>
              </a:ext>
            </a:extLst>
          </p:cNvPr>
          <p:cNvSpPr>
            <a:spLocks noGrp="1"/>
          </p:cNvSpPr>
          <p:nvPr>
            <p:ph type="ctrTitle"/>
          </p:nvPr>
        </p:nvSpPr>
        <p:spPr/>
        <p:txBody>
          <a:bodyPr/>
          <a:lstStyle/>
          <a:p>
            <a:r>
              <a:rPr lang="es-ES" dirty="0"/>
              <a:t>Escuela Grande de San Roque, Venecia.</a:t>
            </a:r>
          </a:p>
        </p:txBody>
      </p:sp>
      <p:sp>
        <p:nvSpPr>
          <p:cNvPr id="4" name="Subtítulo 3">
            <a:extLst>
              <a:ext uri="{FF2B5EF4-FFF2-40B4-BE49-F238E27FC236}">
                <a16:creationId xmlns:a16="http://schemas.microsoft.com/office/drawing/2014/main" id="{29CC2DDF-A75B-4D9B-AEBB-4D045FDED8C2}"/>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87552713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450EE82-84DE-4E0D-8238-DDD77F471505}"/>
              </a:ext>
            </a:extLst>
          </p:cNvPr>
          <p:cNvSpPr>
            <a:spLocks noGrp="1"/>
          </p:cNvSpPr>
          <p:nvPr>
            <p:ph type="ctrTitle"/>
          </p:nvPr>
        </p:nvSpPr>
        <p:spPr/>
        <p:txBody>
          <a:bodyPr/>
          <a:lstStyle/>
          <a:p>
            <a:r>
              <a:rPr lang="es-ES" b="1" dirty="0"/>
              <a:t>Escuela Grande de San Roque, Venecia.</a:t>
            </a:r>
          </a:p>
        </p:txBody>
      </p:sp>
      <p:sp>
        <p:nvSpPr>
          <p:cNvPr id="5" name="Subtítulo 4">
            <a:extLst>
              <a:ext uri="{FF2B5EF4-FFF2-40B4-BE49-F238E27FC236}">
                <a16:creationId xmlns:a16="http://schemas.microsoft.com/office/drawing/2014/main" id="{AC36F324-2E7C-43CF-AB76-DEBCD4486A8B}"/>
              </a:ext>
            </a:extLst>
          </p:cNvPr>
          <p:cNvSpPr>
            <a:spLocks noGrp="1"/>
          </p:cNvSpPr>
          <p:nvPr>
            <p:ph type="subTitle" idx="1"/>
          </p:nvPr>
        </p:nvSpPr>
        <p:spPr/>
        <p:txBody>
          <a:bodyPr>
            <a:normAutofit fontScale="92500" lnSpcReduction="10000"/>
          </a:bodyPr>
          <a:lstStyle/>
          <a:p>
            <a:r>
              <a:rPr lang="es-ES" sz="6000" dirty="0"/>
              <a:t>1564 - 1567. </a:t>
            </a:r>
          </a:p>
          <a:p>
            <a:r>
              <a:rPr lang="es-ES" sz="6000" dirty="0"/>
              <a:t>Sala </a:t>
            </a:r>
            <a:r>
              <a:rPr lang="es-ES" sz="6000" dirty="0" err="1"/>
              <a:t>dell'Albergo</a:t>
            </a:r>
            <a:endParaRPr lang="es-ES" sz="6000" dirty="0"/>
          </a:p>
        </p:txBody>
      </p:sp>
    </p:spTree>
    <p:extLst>
      <p:ext uri="{BB962C8B-B14F-4D97-AF65-F5344CB8AC3E}">
        <p14:creationId xmlns:p14="http://schemas.microsoft.com/office/powerpoint/2010/main" val="8732012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2286000" cy="5869420"/>
          </a:xfrm>
        </p:spPr>
        <p:txBody>
          <a:bodyPr anchor="t">
            <a:normAutofit/>
          </a:bodyPr>
          <a:lstStyle/>
          <a:p>
            <a:r>
              <a:rPr lang="it-IT" sz="2800" dirty="0"/>
              <a:t>1564 - 1567. Tintoretto. Sala dell'Albergo</a:t>
            </a:r>
            <a:endParaRPr lang="es-ES" sz="2800" dirty="0"/>
          </a:p>
        </p:txBody>
      </p:sp>
      <p:pic>
        <p:nvPicPr>
          <p:cNvPr id="4" name="Imagen 3">
            <a:extLst>
              <a:ext uri="{FF2B5EF4-FFF2-40B4-BE49-F238E27FC236}">
                <a16:creationId xmlns:a16="http://schemas.microsoft.com/office/drawing/2014/main" id="{298C7D37-62B7-4C3B-B4AC-D81E95B468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280" y="0"/>
            <a:ext cx="9570720" cy="6858000"/>
          </a:xfrm>
          <a:prstGeom prst="rect">
            <a:avLst/>
          </a:prstGeom>
        </p:spPr>
      </p:pic>
    </p:spTree>
    <p:extLst>
      <p:ext uri="{BB962C8B-B14F-4D97-AF65-F5344CB8AC3E}">
        <p14:creationId xmlns:p14="http://schemas.microsoft.com/office/powerpoint/2010/main" val="7481720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1564 - 1567. Tintoretto. Sala dell'Albergo 2</a:t>
            </a:r>
            <a:endParaRPr lang="es-ES" sz="2800" dirty="0"/>
          </a:p>
        </p:txBody>
      </p:sp>
      <p:pic>
        <p:nvPicPr>
          <p:cNvPr id="4" name="Imagen 3">
            <a:extLst>
              <a:ext uri="{FF2B5EF4-FFF2-40B4-BE49-F238E27FC236}">
                <a16:creationId xmlns:a16="http://schemas.microsoft.com/office/drawing/2014/main" id="{37FE2FF6-92D0-4216-A9B3-7DE04A2D3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6541" y="0"/>
            <a:ext cx="8785459" cy="6858000"/>
          </a:xfrm>
          <a:prstGeom prst="rect">
            <a:avLst/>
          </a:prstGeom>
        </p:spPr>
      </p:pic>
    </p:spTree>
    <p:extLst>
      <p:ext uri="{BB962C8B-B14F-4D97-AF65-F5344CB8AC3E}">
        <p14:creationId xmlns:p14="http://schemas.microsoft.com/office/powerpoint/2010/main" val="268832971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2473" cy="5869420"/>
          </a:xfrm>
        </p:spPr>
        <p:txBody>
          <a:bodyPr anchor="t">
            <a:normAutofit/>
          </a:bodyPr>
          <a:lstStyle/>
          <a:p>
            <a:r>
              <a:rPr lang="it-IT" sz="2800" dirty="0"/>
              <a:t>1564 - 1567. Tintoretto. Cristo ante Pilatos. Sala dell'Albergo.</a:t>
            </a:r>
            <a:endParaRPr lang="es-ES" sz="2800" dirty="0"/>
          </a:p>
        </p:txBody>
      </p:sp>
      <p:pic>
        <p:nvPicPr>
          <p:cNvPr id="4" name="Imagen 3">
            <a:extLst>
              <a:ext uri="{FF2B5EF4-FFF2-40B4-BE49-F238E27FC236}">
                <a16:creationId xmlns:a16="http://schemas.microsoft.com/office/drawing/2014/main" id="{3935DAB5-A663-4B4E-85AA-F16DAD452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8327" y="-17208"/>
            <a:ext cx="4738255" cy="6875208"/>
          </a:xfrm>
          <a:prstGeom prst="rect">
            <a:avLst/>
          </a:prstGeom>
        </p:spPr>
      </p:pic>
    </p:spTree>
    <p:extLst>
      <p:ext uri="{BB962C8B-B14F-4D97-AF65-F5344CB8AC3E}">
        <p14:creationId xmlns:p14="http://schemas.microsoft.com/office/powerpoint/2010/main" val="236508262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1564 - 1567. Tintoretto. Ascenso al Calvario. Sala dell'Albergo.</a:t>
            </a:r>
            <a:endParaRPr lang="es-ES" sz="2800" dirty="0"/>
          </a:p>
        </p:txBody>
      </p:sp>
      <p:pic>
        <p:nvPicPr>
          <p:cNvPr id="4" name="Imagen 3">
            <a:extLst>
              <a:ext uri="{FF2B5EF4-FFF2-40B4-BE49-F238E27FC236}">
                <a16:creationId xmlns:a16="http://schemas.microsoft.com/office/drawing/2014/main" id="{17EFBED9-471B-489E-A137-47BF5AC1E6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2502" y="0"/>
            <a:ext cx="4779498" cy="6858000"/>
          </a:xfrm>
          <a:prstGeom prst="rect">
            <a:avLst/>
          </a:prstGeom>
        </p:spPr>
      </p:pic>
    </p:spTree>
    <p:extLst>
      <p:ext uri="{BB962C8B-B14F-4D97-AF65-F5344CB8AC3E}">
        <p14:creationId xmlns:p14="http://schemas.microsoft.com/office/powerpoint/2010/main" val="176715738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a:extLst>
              <a:ext uri="{FF2B5EF4-FFF2-40B4-BE49-F238E27FC236}">
                <a16:creationId xmlns:a16="http://schemas.microsoft.com/office/drawing/2014/main" id="{25D9AC77-25AE-4EEA-BF53-A3B1D6A81674}"/>
              </a:ext>
            </a:extLst>
          </p:cNvPr>
          <p:cNvSpPr>
            <a:spLocks noGrp="1" noChangeArrowheads="1"/>
          </p:cNvSpPr>
          <p:nvPr>
            <p:ph type="subTitle"/>
          </p:nvPr>
        </p:nvSpPr>
        <p:spPr>
          <a:xfrm>
            <a:off x="346363" y="207819"/>
            <a:ext cx="11554691" cy="6124528"/>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800" b="1" dirty="0">
                <a:latin typeface="+mn-lt"/>
              </a:rPr>
              <a:t>Jacopo Tintoretto</a:t>
            </a:r>
            <a:r>
              <a:rPr lang="es-ES" altLang="es-ES" sz="1800" dirty="0">
                <a:latin typeface="+mn-lt"/>
              </a:rPr>
              <a:t>. </a:t>
            </a:r>
            <a:r>
              <a:rPr lang="es-ES" altLang="es-ES" sz="1800" b="1" i="1" dirty="0">
                <a:latin typeface="+mn-lt"/>
              </a:rPr>
              <a:t>Subida al Calvario</a:t>
            </a:r>
            <a:r>
              <a:rPr lang="es-ES" altLang="es-ES" sz="1800" dirty="0">
                <a:latin typeface="+mn-lt"/>
              </a:rPr>
              <a:t>. 1565-67. Venecia. </a:t>
            </a:r>
            <a:r>
              <a:rPr lang="es-ES" altLang="es-ES" sz="1800" dirty="0" err="1">
                <a:latin typeface="+mn-lt"/>
              </a:rPr>
              <a:t>Scuola</a:t>
            </a:r>
            <a:r>
              <a:rPr lang="es-ES" altLang="es-ES" sz="1800" dirty="0">
                <a:latin typeface="+mn-lt"/>
              </a:rPr>
              <a:t> Grande di San Rocco. Sala </a:t>
            </a:r>
            <a:r>
              <a:rPr lang="es-ES" altLang="es-ES" sz="1800" dirty="0" err="1">
                <a:latin typeface="+mn-lt"/>
              </a:rPr>
              <a:t>dell'Albergo</a:t>
            </a:r>
            <a:r>
              <a:rPr lang="es-ES" altLang="es-ES" sz="1800" dirty="0">
                <a:latin typeface="+mn-lt"/>
              </a:rPr>
              <a:t>.</a:t>
            </a:r>
          </a:p>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1800" dirty="0">
              <a:latin typeface="+mn-lt"/>
            </a:endParaRP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800" dirty="0">
                <a:latin typeface="+mn-lt"/>
              </a:rPr>
              <a:t>Esta escena es una de las más impactantes de la decoración de la Sala </a:t>
            </a:r>
            <a:r>
              <a:rPr lang="es-ES" altLang="es-ES" sz="1800" dirty="0" err="1">
                <a:latin typeface="+mn-lt"/>
              </a:rPr>
              <a:t>dell'Albergo</a:t>
            </a:r>
            <a:r>
              <a:rPr lang="es-ES" altLang="es-ES" sz="1800" dirty="0">
                <a:latin typeface="+mn-lt"/>
              </a:rPr>
              <a:t> de la </a:t>
            </a:r>
            <a:r>
              <a:rPr lang="es-ES" altLang="es-ES" sz="1800" dirty="0" err="1">
                <a:latin typeface="+mn-lt"/>
              </a:rPr>
              <a:t>Scuola</a:t>
            </a:r>
            <a:r>
              <a:rPr lang="es-ES" altLang="es-ES" sz="1800" dirty="0">
                <a:latin typeface="+mn-lt"/>
              </a:rPr>
              <a:t> Grande di San Rocco, debido a la original disposición del acontecimiento, desarrollada en ángulo agudo. En primer plano nos encontramos a los dos ladrones y sus acompañantes portando las cruces con las que suben al monte. Esta zona queda en sombra y la luz resbala por las figuras que pronto serán crucificadas. La segunda parte del cortejo está a plena luz, recortado ante un cielo rosáceo. El gigantesco sayón de la izquierda abre el grupo, cerrado por las santas mujeres, acompañadas de un abanderado, mientras que el centro está ocupado por Cristo, hundido bajo el peso de la gigantesca cruz que porta sobre su espalda. Las tonalidades cobran mayor brillantez gracias a la sabia utilización de la luz pero lo más significativo de la escena es la habilidad compositiva exhibida por el maestro. Como ocurre en todo el conjunto, las anatomías recuerdan a Miguel Ángel pero en los estudios lumínicos, atmosféricos y cromáticos, Tintoretto es digno sucesor de Tiziano al frente de la escuela veneciana. [</a:t>
            </a:r>
            <a:r>
              <a:rPr lang="es-ES" altLang="es-ES" sz="1800" dirty="0">
                <a:latin typeface="+mn-lt"/>
                <a:hlinkClick r:id="rId3"/>
              </a:rPr>
              <a:t>http://artehistoria.com/v2/obras/26568.htm</a:t>
            </a:r>
            <a:r>
              <a:rPr lang="es-ES" altLang="es-ES" sz="1800" dirty="0">
                <a:latin typeface="+mn-lt"/>
              </a:rPr>
              <a:t>]</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1800" dirty="0">
              <a:latin typeface="+mn-lt"/>
            </a:endParaRP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sz="1800" b="0" i="0" dirty="0">
                <a:solidFill>
                  <a:srgbClr val="000000"/>
                </a:solidFill>
                <a:effectLst/>
                <a:latin typeface="+mn-lt"/>
              </a:rPr>
              <a:t>Tintoretto decoró las paredes de la Sala </a:t>
            </a:r>
            <a:r>
              <a:rPr lang="es-ES" sz="1800" b="0" i="0" dirty="0" err="1">
                <a:solidFill>
                  <a:srgbClr val="000000"/>
                </a:solidFill>
                <a:effectLst/>
                <a:latin typeface="+mn-lt"/>
              </a:rPr>
              <a:t>dell'Albergo</a:t>
            </a:r>
            <a:r>
              <a:rPr lang="es-ES" sz="1800" b="0" i="0" dirty="0">
                <a:solidFill>
                  <a:srgbClr val="000000"/>
                </a:solidFill>
                <a:effectLst/>
                <a:latin typeface="+mn-lt"/>
              </a:rPr>
              <a:t> con pinturas que muestran momentos importantes de la Pasión de Cristo y las terminó en los primeros meses de 1567. Esta escena agitada se desarrolla a lo largo de una ruta que se eleva en un ángulo agudo; el primer lado, que se lee de izquierda a derecha, está en una profunda sombra sobre la que se destacan vívidamente los tonos cromáticos de blanco, rojo, verde, azul, amarillo-naranja de las túnicas de los dos ladrones y sus escoltas; la segunda parte de la procesión se hace a plena luz contra el cielo de color azufre veteado de rosa. Se abre con el soldado dominante visto contra la luz en primer plano que sostiene la cuerda atada al cuello de Cristo y se cierra con el grupo de mujeres piadosas de colores brillantes precedidas por el soldado que deja que el estandarte rosa pálido ondee en el viento.</a:t>
            </a:r>
            <a:r>
              <a:rPr lang="es-ES" altLang="es-ES" sz="1800" dirty="0">
                <a:latin typeface="+mn-lt"/>
              </a:rPr>
              <a:t>[</a:t>
            </a:r>
            <a:r>
              <a:rPr lang="es-ES" altLang="es-ES" sz="1800" dirty="0">
                <a:latin typeface="+mn-lt"/>
                <a:hlinkClick r:id="rId4"/>
              </a:rPr>
              <a:t>http://www.wga.hu/frames-e.html?/html/t/tintoret/3b/1albergo/2/1carry.html</a:t>
            </a:r>
            <a:r>
              <a:rPr lang="es-ES" altLang="es-ES" sz="1800" dirty="0">
                <a:latin typeface="+mn-lt"/>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91455" cy="1269711"/>
          </a:xfrm>
        </p:spPr>
        <p:txBody>
          <a:bodyPr anchor="t">
            <a:normAutofit/>
          </a:bodyPr>
          <a:lstStyle/>
          <a:p>
            <a:r>
              <a:rPr lang="it-IT" sz="2800" dirty="0"/>
              <a:t>1564 - 1567. Tintoretto. Crucifixión. Sala dell'Albergo.</a:t>
            </a:r>
            <a:endParaRPr lang="es-ES" sz="2800" dirty="0"/>
          </a:p>
        </p:txBody>
      </p:sp>
      <p:pic>
        <p:nvPicPr>
          <p:cNvPr id="4" name="Imagen 3">
            <a:extLst>
              <a:ext uri="{FF2B5EF4-FFF2-40B4-BE49-F238E27FC236}">
                <a16:creationId xmlns:a16="http://schemas.microsoft.com/office/drawing/2014/main" id="{02C22363-0600-4B59-81EB-D58BE0933C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88" y="1634836"/>
            <a:ext cx="12133812" cy="5223164"/>
          </a:xfrm>
          <a:prstGeom prst="rect">
            <a:avLst/>
          </a:prstGeom>
        </p:spPr>
      </p:pic>
    </p:spTree>
    <p:extLst>
      <p:ext uri="{BB962C8B-B14F-4D97-AF65-F5344CB8AC3E}">
        <p14:creationId xmlns:p14="http://schemas.microsoft.com/office/powerpoint/2010/main" val="155087887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BA7B17EA-1238-40A0-A014-45507886FF53}"/>
              </a:ext>
            </a:extLst>
          </p:cNvPr>
          <p:cNvSpPr>
            <a:spLocks noGrp="1" noChangeArrowheads="1"/>
          </p:cNvSpPr>
          <p:nvPr>
            <p:ph type="subTitle"/>
          </p:nvPr>
        </p:nvSpPr>
        <p:spPr>
          <a:xfrm>
            <a:off x="471055" y="326916"/>
            <a:ext cx="11277600" cy="6316503"/>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600" b="1" dirty="0">
                <a:latin typeface="+mn-lt"/>
              </a:rPr>
              <a:t>Jacopo Tintoretto</a:t>
            </a:r>
            <a:r>
              <a:rPr lang="es-ES" altLang="es-ES" sz="1600" dirty="0">
                <a:latin typeface="+mn-lt"/>
              </a:rPr>
              <a:t>. </a:t>
            </a:r>
            <a:r>
              <a:rPr lang="es-ES" altLang="es-ES" sz="1600" b="1" i="1" dirty="0">
                <a:latin typeface="+mn-lt"/>
              </a:rPr>
              <a:t>Crucifixión</a:t>
            </a:r>
            <a:r>
              <a:rPr lang="es-ES" altLang="es-ES" sz="1600" dirty="0">
                <a:latin typeface="+mn-lt"/>
              </a:rPr>
              <a:t>. 1565. Venecia. </a:t>
            </a:r>
            <a:r>
              <a:rPr lang="es-ES" altLang="es-ES" sz="1600" dirty="0" err="1">
                <a:latin typeface="+mn-lt"/>
              </a:rPr>
              <a:t>Scuola</a:t>
            </a:r>
            <a:r>
              <a:rPr lang="es-ES" altLang="es-ES" sz="1600" dirty="0">
                <a:latin typeface="+mn-lt"/>
              </a:rPr>
              <a:t> Grande di San Rocco. Sala </a:t>
            </a:r>
            <a:r>
              <a:rPr lang="es-ES" altLang="es-ES" sz="1600" dirty="0" err="1">
                <a:latin typeface="+mn-lt"/>
              </a:rPr>
              <a:t>dell'Albergo</a:t>
            </a:r>
            <a:r>
              <a:rPr lang="es-ES" altLang="es-ES" sz="1600" dirty="0">
                <a:latin typeface="+mn-lt"/>
              </a:rPr>
              <a:t>.</a:t>
            </a:r>
          </a:p>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1600" dirty="0">
              <a:latin typeface="+mn-lt"/>
            </a:endParaRP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600" dirty="0">
                <a:latin typeface="+mn-lt"/>
              </a:rPr>
              <a:t>La Crucifixión es el punto culminante del ciclo de la Pasión pintado por Tintoretto en la Sala </a:t>
            </a:r>
            <a:r>
              <a:rPr lang="es-ES" altLang="es-ES" sz="1600" dirty="0" err="1">
                <a:latin typeface="+mn-lt"/>
              </a:rPr>
              <a:t>dell'Albergo</a:t>
            </a:r>
            <a:r>
              <a:rPr lang="es-ES" altLang="es-ES" sz="1600" dirty="0">
                <a:latin typeface="+mn-lt"/>
              </a:rPr>
              <a:t> de la </a:t>
            </a:r>
            <a:r>
              <a:rPr lang="es-ES" altLang="es-ES" sz="1600" dirty="0" err="1">
                <a:latin typeface="+mn-lt"/>
              </a:rPr>
              <a:t>Scuola</a:t>
            </a:r>
            <a:r>
              <a:rPr lang="es-ES" altLang="es-ES" sz="1600" dirty="0">
                <a:latin typeface="+mn-lt"/>
              </a:rPr>
              <a:t> Grande di San Rocco. Se trata de un enorme lienzo que ocupa por entero la pared frente a la entrada a la estancia. En la esquina izquierda del lienzo se halla una cartela, junto a la pata del caballo, en la que se lee la firma del autor y la fecha de ejecución. Tintoretto recibió por esta obra 250 ducados y obtuvo una importante fama entre sus contemporáneos, tal y como atestiguan los numerosos grabados existentes. Para su ejecución, Tintoretto realizó un buen número de dibujos preparatorios e incluso bosquejó un amplio boceto en la tela definitiva, como se ha puesto de manifiesto en las recientes restauraciones. El centro de la escena está ocupado por el Cristo crucificado, recortado ante un plomizo cielo que augura tormenta. Bajo el Salvador encontramos un abigarrado grupo de dolientes presidido por las santas mujeres, como si de la base de la cruz se tratara, destacando entre ellos el perfil de san Juan y de la Magdalena. De la figura de Cristo parecen partir líneas radiales a través de las que se organiza la composición, distribuyéndose en ellas las figuras, creando una estructura muy organizada a pesar del aparente desorden. Gracias al claroscuro empleado, los grupos de soldados y de crucificados adquieren mayor volumetría, tomada de Miguel Ángel, y los colores se hacen más brillantes, predominando los rojos. El efecto conseguido por Tintoretto es difícilmente superable, creando una de las mejores escenas con esta temática de la Historia del Arte. [</a:t>
            </a:r>
            <a:r>
              <a:rPr lang="es-ES" altLang="es-ES" sz="1600" dirty="0">
                <a:latin typeface="+mn-lt"/>
                <a:hlinkClick r:id="rId3"/>
              </a:rPr>
              <a:t>http://www.artehistoria.com/v2/obras/26569.htm</a:t>
            </a:r>
            <a:r>
              <a:rPr lang="es-ES" altLang="es-ES" sz="1600" dirty="0">
                <a:latin typeface="+mn-lt"/>
              </a:rPr>
              <a:t>]</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1600" dirty="0">
              <a:latin typeface="+mn-lt"/>
            </a:endParaRP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sz="1600" b="0" i="0" dirty="0">
                <a:solidFill>
                  <a:srgbClr val="000000"/>
                </a:solidFill>
                <a:effectLst/>
                <a:latin typeface="+mn-lt"/>
              </a:rPr>
              <a:t>La crucifixión de Tintoretto en la Sala </a:t>
            </a:r>
            <a:r>
              <a:rPr lang="es-ES" sz="1600" b="0" i="0" dirty="0" err="1">
                <a:solidFill>
                  <a:srgbClr val="000000"/>
                </a:solidFill>
                <a:effectLst/>
                <a:latin typeface="+mn-lt"/>
              </a:rPr>
              <a:t>dell'Albergo</a:t>
            </a:r>
            <a:r>
              <a:rPr lang="es-ES" sz="1600" b="0" i="0" dirty="0">
                <a:solidFill>
                  <a:srgbClr val="000000"/>
                </a:solidFill>
                <a:effectLst/>
                <a:latin typeface="+mn-lt"/>
              </a:rPr>
              <a:t> presenta un panorama del Gólgota poblado por una multitud de soldados, verdugos, jinetes y apóstoles. A la izquierda, la cruz del ladrón penitente está siendo levantada en parte, en parte colocada en su lugar con cuerdas; a la derecha, el ladrón impenitente está a punto de ser atado a su cruz. Un soldado en una escalera detrás de Cristo se agacha para tomar la caña con la esponja empapada en vinagre de otro soldado en el suelo. El tumulto de la multitud, el dolor de los apóstoles y el anhelo del ladrón arrepentido parecen concentrarse en la cabeza de Cristo. Debido a la técnica de luz sobre oscuridad de Tintoretto, sus figuras a veces tienden a parecer un poco fantasmales, pero las figuras en primer plano de la Crucifixión, agrupadas en una enorme pirámide en la base de la cruz, están definidas por contornos vigorosos y están modeladas. para crear un fuerte efecto escultórico. El pequeño grupo, acurrucado como para protegerse de las multitudes hostiles, forma la base de la composición.</a:t>
            </a:r>
            <a:r>
              <a:rPr lang="es-ES" altLang="es-ES" sz="1600" dirty="0">
                <a:latin typeface="+mn-lt"/>
              </a:rPr>
              <a:t>[</a:t>
            </a:r>
            <a:r>
              <a:rPr lang="es-ES" altLang="es-ES" sz="1600" dirty="0">
                <a:latin typeface="+mn-lt"/>
                <a:hlinkClick r:id="rId4"/>
              </a:rPr>
              <a:t>http://www.wga.hu/frames-e.html?/html/t/tintoret/3b/1albergo/2/4cruci.html</a:t>
            </a:r>
            <a:r>
              <a:rPr lang="es-ES" altLang="es-ES" sz="1600" dirty="0">
                <a:latin typeface="+mn-lt"/>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A06A987E-CBF4-426B-A513-BBA8F9DE6AE8}"/>
              </a:ext>
            </a:extLst>
          </p:cNvPr>
          <p:cNvSpPr>
            <a:spLocks noGrp="1" noChangeArrowheads="1"/>
          </p:cNvSpPr>
          <p:nvPr>
            <p:ph type="subTitle"/>
          </p:nvPr>
        </p:nvSpPr>
        <p:spPr>
          <a:xfrm>
            <a:off x="623455" y="235527"/>
            <a:ext cx="11125200" cy="6497782"/>
          </a:xfrm>
        </p:spPr>
        <p:txBody>
          <a:bodyPr vert="horz" lIns="91440" tIns="12802" rIns="91440" bIns="45720" rtlCol="0" anchor="t">
            <a:normAutofit/>
          </a:bodyPr>
          <a:lstStyle/>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800" dirty="0">
                <a:latin typeface="+mn-lt"/>
              </a:rPr>
              <a:t>La Crucifixión (en italiano: La </a:t>
            </a:r>
            <a:r>
              <a:rPr lang="es-ES" altLang="es-ES" sz="1800" dirty="0" err="1">
                <a:latin typeface="+mn-lt"/>
              </a:rPr>
              <a:t>crocifissione</a:t>
            </a:r>
            <a:r>
              <a:rPr lang="es-ES" altLang="es-ES" sz="1800" dirty="0">
                <a:latin typeface="+mn-lt"/>
              </a:rPr>
              <a:t> )? es un cuadro del pintor italiano Tintoretto. Está realizado en óleo sobre lienzo. Se trata de un cuadro de enormes dimensiones, pues mide 5,18 metros de alto y alcanza los 12,24 metros de ancho. Fue pintado en 1565. Se encuentra en el lugar para el cual fue diseñado: la </a:t>
            </a:r>
            <a:r>
              <a:rPr lang="es-ES" altLang="es-ES" sz="1800" dirty="0" err="1">
                <a:latin typeface="+mn-lt"/>
              </a:rPr>
              <a:t>Scuola</a:t>
            </a:r>
            <a:r>
              <a:rPr lang="es-ES" altLang="es-ES" sz="1800" dirty="0">
                <a:latin typeface="+mn-lt"/>
              </a:rPr>
              <a:t> Grande di San Rocco en Venecia.</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800" dirty="0">
                <a:latin typeface="+mn-lt"/>
              </a:rPr>
              <a:t>El filósofo francés Jean-Paul Sartre, que había rebautizado a Tintoretto como «le </a:t>
            </a:r>
            <a:r>
              <a:rPr lang="es-ES" altLang="es-ES" sz="1800" dirty="0" err="1">
                <a:latin typeface="+mn-lt"/>
              </a:rPr>
              <a:t>sequestré</a:t>
            </a:r>
            <a:r>
              <a:rPr lang="es-ES" altLang="es-ES" sz="1800" dirty="0">
                <a:latin typeface="+mn-lt"/>
              </a:rPr>
              <a:t> de </a:t>
            </a:r>
            <a:r>
              <a:rPr lang="es-ES" altLang="es-ES" sz="1800" dirty="0" err="1">
                <a:latin typeface="+mn-lt"/>
              </a:rPr>
              <a:t>Venise</a:t>
            </a:r>
            <a:r>
              <a:rPr lang="es-ES" altLang="es-ES" sz="1800" dirty="0">
                <a:latin typeface="+mn-lt"/>
              </a:rPr>
              <a:t>», escribió, a propósito de esta Crucifixión de la </a:t>
            </a:r>
            <a:r>
              <a:rPr lang="es-ES" altLang="es-ES" sz="1800" dirty="0" err="1">
                <a:latin typeface="+mn-lt"/>
              </a:rPr>
              <a:t>Scuola</a:t>
            </a:r>
            <a:r>
              <a:rPr lang="es-ES" altLang="es-ES" sz="1800" dirty="0">
                <a:latin typeface="+mn-lt"/>
              </a:rPr>
              <a:t> Grande di San Rocco, la frase que posiblemente no ignora la película </a:t>
            </a:r>
            <a:r>
              <a:rPr lang="es-ES" altLang="es-ES" sz="1800" dirty="0" err="1">
                <a:latin typeface="+mn-lt"/>
              </a:rPr>
              <a:t>Portrait</a:t>
            </a:r>
            <a:r>
              <a:rPr lang="es-ES" altLang="es-ES" sz="1800" dirty="0">
                <a:latin typeface="+mn-lt"/>
              </a:rPr>
              <a:t> of </a:t>
            </a:r>
            <a:r>
              <a:rPr lang="es-ES" altLang="es-ES" sz="1800" dirty="0" err="1">
                <a:latin typeface="+mn-lt"/>
              </a:rPr>
              <a:t>an</a:t>
            </a:r>
            <a:r>
              <a:rPr lang="es-ES" altLang="es-ES" sz="1800" dirty="0">
                <a:latin typeface="+mn-lt"/>
              </a:rPr>
              <a:t> </a:t>
            </a:r>
            <a:r>
              <a:rPr lang="es-ES" altLang="es-ES" sz="1800" dirty="0" err="1">
                <a:latin typeface="+mn-lt"/>
              </a:rPr>
              <a:t>artist</a:t>
            </a:r>
            <a:r>
              <a:rPr lang="es-ES" altLang="es-ES" sz="1800" dirty="0">
                <a:latin typeface="+mn-lt"/>
              </a:rPr>
              <a:t> de Didier </a:t>
            </a:r>
            <a:r>
              <a:rPr lang="es-ES" altLang="es-ES" sz="1800" dirty="0" err="1">
                <a:latin typeface="+mn-lt"/>
              </a:rPr>
              <a:t>Baussy</a:t>
            </a:r>
            <a:r>
              <a:rPr lang="es-ES" altLang="es-ES" sz="1800" dirty="0">
                <a:latin typeface="+mn-lt"/>
              </a:rPr>
              <a:t>: «Este desgarramiento amarrillo del cielo encima del Gólgota no ha sido elegido por Tintoretto para expresar la angustia, ni tampoco para provocarla; es al mismo tiempo angustia y cielo amarrillo. No es cielo de angustia ni cielo angustiado; es una angustia hecha cosa, una angustia que se ha convertido en desgarramiento amarillo del cielo y que, por ello está sumergida y empastada por las cualidades propias de las cosas»</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800" dirty="0">
                <a:latin typeface="+mn-lt"/>
              </a:rPr>
              <a:t>Tintoretto recibió por esta obra 250 ducados y obtuvo una importante fama entre sus contemporáneos, tal y como atestiguan los numerosos grabados existentes. Para su ejecución, Tintoretto realizó un buen número de dibujos preparatorios e incluso bosquejó un amplio boceto en la tela definitiva, como se ha puesto de manifiesto en las recientes restauraciones.</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1800" dirty="0">
                <a:latin typeface="+mn-lt"/>
              </a:rPr>
              <a:t>El centro de la escena está ocupado por el Cristo crucificado, recortado ante un plomizo cielo que augura tormenta. Bajo el Salvador encontramos un abigarrado grupo de dolientes presidido por las santas mujeres, como si de la base de la cruz se tratara, destacando entre ellos el perfil de san Juan y de la Magdalena. En un rincón, los soldados se echan a suerte las ropas de Cristo. De la figura de Cristo parecen partir líneas radiales a través de las que se organiza la composición, distribuyéndose en ellas las figuras, creando una estructura muy organizada a pesar del aparente desorden. Gracias al claroscuro empleado, los grupos de soldados y de crucificados adquieren mayor volumetría, tomada de Miguel Ángel, y los colores se hacen más brillantes, predominando los rojos. [</a:t>
            </a:r>
            <a:r>
              <a:rPr lang="es-ES" altLang="es-ES" sz="1800" dirty="0">
                <a:latin typeface="+mn-lt"/>
                <a:hlinkClick r:id="rId3"/>
              </a:rPr>
              <a:t>http://es.wikipedia.org/wiki/Crucifixi%C3%B3n_(Tintoretto,_1565</a:t>
            </a:r>
            <a:r>
              <a:rPr lang="es-ES" altLang="es-ES" sz="1800" dirty="0">
                <a:latin typeface="+mn-lt"/>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133600" cy="5869420"/>
          </a:xfrm>
        </p:spPr>
        <p:txBody>
          <a:bodyPr anchor="t">
            <a:normAutofit/>
          </a:bodyPr>
          <a:lstStyle/>
          <a:p>
            <a:r>
              <a:rPr lang="it-IT" sz="2800" dirty="0"/>
              <a:t>1564 - 1567. Tintoretto. Ecce homo. Sala dell'Albergo.</a:t>
            </a:r>
            <a:endParaRPr lang="es-ES" sz="2800" dirty="0"/>
          </a:p>
        </p:txBody>
      </p:sp>
      <p:pic>
        <p:nvPicPr>
          <p:cNvPr id="4" name="Imagen 3">
            <a:extLst>
              <a:ext uri="{FF2B5EF4-FFF2-40B4-BE49-F238E27FC236}">
                <a16:creationId xmlns:a16="http://schemas.microsoft.com/office/drawing/2014/main" id="{009E5A66-8C28-45C6-853A-8CD56AFE36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5273" y="219772"/>
            <a:ext cx="9670473" cy="6418456"/>
          </a:xfrm>
          <a:prstGeom prst="rect">
            <a:avLst/>
          </a:prstGeom>
        </p:spPr>
      </p:pic>
    </p:spTree>
    <p:extLst>
      <p:ext uri="{BB962C8B-B14F-4D97-AF65-F5344CB8AC3E}">
        <p14:creationId xmlns:p14="http://schemas.microsoft.com/office/powerpoint/2010/main" val="328944404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54291" cy="5869420"/>
          </a:xfrm>
        </p:spPr>
        <p:txBody>
          <a:bodyPr anchor="t">
            <a:normAutofit/>
          </a:bodyPr>
          <a:lstStyle/>
          <a:p>
            <a:r>
              <a:rPr lang="it-IT" sz="2800" dirty="0"/>
              <a:t>1564 - 1567. Tintoretto. Profeta 1. Sala dell'Albergo.</a:t>
            </a:r>
            <a:endParaRPr lang="es-ES" sz="2800" dirty="0"/>
          </a:p>
        </p:txBody>
      </p:sp>
      <p:pic>
        <p:nvPicPr>
          <p:cNvPr id="4" name="Imagen 3">
            <a:extLst>
              <a:ext uri="{FF2B5EF4-FFF2-40B4-BE49-F238E27FC236}">
                <a16:creationId xmlns:a16="http://schemas.microsoft.com/office/drawing/2014/main" id="{D1555C80-4A50-4414-B7E4-97ACFA8933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6683" y="0"/>
            <a:ext cx="2975317" cy="6858000"/>
          </a:xfrm>
          <a:prstGeom prst="rect">
            <a:avLst/>
          </a:prstGeom>
        </p:spPr>
      </p:pic>
    </p:spTree>
    <p:extLst>
      <p:ext uri="{BB962C8B-B14F-4D97-AF65-F5344CB8AC3E}">
        <p14:creationId xmlns:p14="http://schemas.microsoft.com/office/powerpoint/2010/main" val="324742581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83237" cy="5869420"/>
          </a:xfrm>
        </p:spPr>
        <p:txBody>
          <a:bodyPr anchor="t">
            <a:normAutofit/>
          </a:bodyPr>
          <a:lstStyle/>
          <a:p>
            <a:r>
              <a:rPr lang="it-IT" sz="2800" dirty="0"/>
              <a:t>1564 - 1567. Tintoretto. Profeta 2. Sala dell'Albergo.</a:t>
            </a:r>
            <a:endParaRPr lang="es-ES" sz="2800" dirty="0"/>
          </a:p>
        </p:txBody>
      </p:sp>
      <p:pic>
        <p:nvPicPr>
          <p:cNvPr id="4" name="Imagen 3">
            <a:extLst>
              <a:ext uri="{FF2B5EF4-FFF2-40B4-BE49-F238E27FC236}">
                <a16:creationId xmlns:a16="http://schemas.microsoft.com/office/drawing/2014/main" id="{A5B65346-0202-4DBF-BF1D-5094CD5219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929" y="50711"/>
            <a:ext cx="3422071" cy="6807289"/>
          </a:xfrm>
          <a:prstGeom prst="rect">
            <a:avLst/>
          </a:prstGeom>
        </p:spPr>
      </p:pic>
    </p:spTree>
    <p:extLst>
      <p:ext uri="{BB962C8B-B14F-4D97-AF65-F5344CB8AC3E}">
        <p14:creationId xmlns:p14="http://schemas.microsoft.com/office/powerpoint/2010/main" val="18475647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1564. Tintoretto. Apoteosis de San Roque. Techo, Sala dell'Albergo.</a:t>
            </a:r>
            <a:endParaRPr lang="es-ES" sz="2800" dirty="0"/>
          </a:p>
        </p:txBody>
      </p:sp>
      <p:pic>
        <p:nvPicPr>
          <p:cNvPr id="4" name="Imagen 3">
            <a:extLst>
              <a:ext uri="{FF2B5EF4-FFF2-40B4-BE49-F238E27FC236}">
                <a16:creationId xmlns:a16="http://schemas.microsoft.com/office/drawing/2014/main" id="{3D739F02-A145-4D9E-B822-437182C3A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6949" y="0"/>
            <a:ext cx="8355051" cy="6858000"/>
          </a:xfrm>
          <a:prstGeom prst="rect">
            <a:avLst/>
          </a:prstGeom>
        </p:spPr>
      </p:pic>
    </p:spTree>
    <p:extLst>
      <p:ext uri="{BB962C8B-B14F-4D97-AF65-F5344CB8AC3E}">
        <p14:creationId xmlns:p14="http://schemas.microsoft.com/office/powerpoint/2010/main" val="428627755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7446AC05-052C-48D5-AD1E-460E119762ED}"/>
              </a:ext>
            </a:extLst>
          </p:cNvPr>
          <p:cNvSpPr>
            <a:spLocks noGrp="1" noChangeArrowheads="1"/>
          </p:cNvSpPr>
          <p:nvPr>
            <p:ph type="subTitle"/>
          </p:nvPr>
        </p:nvSpPr>
        <p:spPr>
          <a:xfrm>
            <a:off x="429491" y="326916"/>
            <a:ext cx="11402291" cy="6362588"/>
          </a:xfrm>
        </p:spPr>
        <p:txBody>
          <a:bodyPr vert="horz" lIns="91440" tIns="14402" rIns="91440" bIns="45720" rtlCol="0" anchor="t">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400" b="1" dirty="0"/>
              <a:t>Jacopo Tintoretto</a:t>
            </a:r>
            <a:r>
              <a:rPr lang="es-ES" altLang="es-ES" sz="2400" dirty="0"/>
              <a:t>. </a:t>
            </a:r>
            <a:r>
              <a:rPr lang="es-ES" altLang="es-ES" sz="2400" b="1" dirty="0"/>
              <a:t>Gloria de San Roque</a:t>
            </a:r>
            <a:r>
              <a:rPr lang="es-ES" altLang="es-ES" sz="2400" dirty="0"/>
              <a:t>. 1564. Venecia. </a:t>
            </a:r>
            <a:r>
              <a:rPr lang="es-ES" altLang="es-ES" sz="2400" dirty="0" err="1"/>
              <a:t>Scuola</a:t>
            </a:r>
            <a:r>
              <a:rPr lang="es-ES" altLang="es-ES" sz="2400" dirty="0"/>
              <a:t> Grande di San Rocco. Sala </a:t>
            </a:r>
            <a:r>
              <a:rPr lang="es-ES" altLang="es-ES" sz="2400" dirty="0" err="1"/>
              <a:t>dell'Albergo</a:t>
            </a:r>
            <a:r>
              <a:rPr lang="es-ES" altLang="es-ES" sz="2400" dirty="0"/>
              <a:t>.</a:t>
            </a:r>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endParaRPr lang="es-ES" altLang="es-ES" sz="2400" dirty="0"/>
          </a:p>
          <a:p>
            <a:pPr>
              <a:spcBef>
                <a:spcPts val="522"/>
              </a:spcBef>
              <a:spcAft>
                <a:spcPts val="522"/>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s-ES" altLang="es-ES" sz="2400" dirty="0"/>
              <a:t>Este lienzo ocupa el gran óvalo del centro del techo de la </a:t>
            </a:r>
            <a:r>
              <a:rPr lang="es-ES" altLang="es-ES" sz="2400" dirty="0" err="1"/>
              <a:t>Salla</a:t>
            </a:r>
            <a:r>
              <a:rPr lang="es-ES" altLang="es-ES" sz="2400" dirty="0"/>
              <a:t> </a:t>
            </a:r>
            <a:r>
              <a:rPr lang="es-ES" altLang="es-ES" sz="2400" dirty="0" err="1"/>
              <a:t>dell'Albergo</a:t>
            </a:r>
            <a:r>
              <a:rPr lang="es-ES" altLang="es-ES" sz="2400" dirty="0"/>
              <a:t> de la </a:t>
            </a:r>
            <a:r>
              <a:rPr lang="es-ES" altLang="es-ES" sz="2400" dirty="0" err="1"/>
              <a:t>Scuola</a:t>
            </a:r>
            <a:r>
              <a:rPr lang="es-ES" altLang="es-ES" sz="2400" dirty="0"/>
              <a:t> Grande di San Rocco. Fue colocada, según Vasari, el 22 de junio de 1564, sin haber realizado Tintoretto ningún boceto previo, saltándose las condiciones del concurso abierto por el Consejo de la </a:t>
            </a:r>
            <a:r>
              <a:rPr lang="es-ES" altLang="es-ES" sz="2400" dirty="0" err="1"/>
              <a:t>Scuola</a:t>
            </a:r>
            <a:r>
              <a:rPr lang="es-ES" altLang="es-ES" sz="2400" dirty="0"/>
              <a:t>. Ante el revuelo provocado el pintor respondió que "aquel era su modo de dibujar, que no sabía trabajar de otro modo y que los dibujos y bocetos de obras deberían ser siempre así, para que no engañasen a nadie; y en fin, que si no querían pagarle el cuadro y su trabajo, que él lo regalaba". En el lienzo muestra Tintoretto su gran habilidad compositiva, empleando una audaz perspectiva para situar en el centro de la escena a san Roque, acompañado del Padre Eterno -en una escorzada postura- y de un amplio coro de ángeles que refuerzan la disposición ovalada. La figura de Dios Padre recuerda a Miguel Ángel pero en el empleo de la luz y el color se inspira en Tiziano y Veronés, siguiendo las pautas de la escuela veneciana. Así, las sensaciones atmosféricas dominan el conjunto, destacando las tonalidades rojizas de la túnica del santo y del ángel que le acompaña. [</a:t>
            </a:r>
            <a:r>
              <a:rPr lang="es-ES" altLang="es-ES" sz="2400" dirty="0">
                <a:hlinkClick r:id="rId3"/>
              </a:rPr>
              <a:t>http://www.artehistoria.com/v2/obras/26566.htm</a:t>
            </a:r>
            <a:r>
              <a:rPr lang="es-ES" altLang="es-ES" sz="2400" dirty="0"/>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30437" cy="5869420"/>
          </a:xfrm>
        </p:spPr>
        <p:txBody>
          <a:bodyPr anchor="t">
            <a:normAutofit/>
          </a:bodyPr>
          <a:lstStyle/>
          <a:p>
            <a:r>
              <a:rPr lang="it-IT" sz="2800" dirty="0"/>
              <a:t>1564. Tintoretto. Invierno. Sala dell'Albergo</a:t>
            </a:r>
            <a:endParaRPr lang="es-ES" sz="2800" dirty="0"/>
          </a:p>
        </p:txBody>
      </p:sp>
      <p:pic>
        <p:nvPicPr>
          <p:cNvPr id="4" name="Imagen 3">
            <a:extLst>
              <a:ext uri="{FF2B5EF4-FFF2-40B4-BE49-F238E27FC236}">
                <a16:creationId xmlns:a16="http://schemas.microsoft.com/office/drawing/2014/main" id="{C8E7F625-4093-4EBE-92DD-500A23062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4547" y="0"/>
            <a:ext cx="6977453" cy="6858000"/>
          </a:xfrm>
          <a:prstGeom prst="rect">
            <a:avLst/>
          </a:prstGeom>
        </p:spPr>
      </p:pic>
    </p:spTree>
    <p:extLst>
      <p:ext uri="{BB962C8B-B14F-4D97-AF65-F5344CB8AC3E}">
        <p14:creationId xmlns:p14="http://schemas.microsoft.com/office/powerpoint/2010/main" val="399167227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61164" cy="5869420"/>
          </a:xfrm>
        </p:spPr>
        <p:txBody>
          <a:bodyPr anchor="t">
            <a:normAutofit/>
          </a:bodyPr>
          <a:lstStyle/>
          <a:p>
            <a:r>
              <a:rPr lang="it-IT" sz="2800" dirty="0"/>
              <a:t>1564. Tintoretto. Otoño. Sala dell'Albergo</a:t>
            </a:r>
            <a:endParaRPr lang="es-ES" sz="2800" dirty="0"/>
          </a:p>
        </p:txBody>
      </p:sp>
      <p:pic>
        <p:nvPicPr>
          <p:cNvPr id="4" name="Imagen 3">
            <a:extLst>
              <a:ext uri="{FF2B5EF4-FFF2-40B4-BE49-F238E27FC236}">
                <a16:creationId xmlns:a16="http://schemas.microsoft.com/office/drawing/2014/main" id="{774FE214-5DC8-458A-9113-ACC43EA2C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0903" y="0"/>
            <a:ext cx="6991097" cy="6858000"/>
          </a:xfrm>
          <a:prstGeom prst="rect">
            <a:avLst/>
          </a:prstGeom>
        </p:spPr>
      </p:pic>
    </p:spTree>
    <p:extLst>
      <p:ext uri="{BB962C8B-B14F-4D97-AF65-F5344CB8AC3E}">
        <p14:creationId xmlns:p14="http://schemas.microsoft.com/office/powerpoint/2010/main" val="94254279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85855" cy="5869420"/>
          </a:xfrm>
        </p:spPr>
        <p:txBody>
          <a:bodyPr anchor="t">
            <a:normAutofit/>
          </a:bodyPr>
          <a:lstStyle/>
          <a:p>
            <a:r>
              <a:rPr lang="it-IT" sz="2800" dirty="0"/>
              <a:t>1564. Tintoretto. Primavera. Sala dell'Albergo</a:t>
            </a:r>
            <a:endParaRPr lang="es-ES" sz="2800" dirty="0"/>
          </a:p>
        </p:txBody>
      </p:sp>
      <p:pic>
        <p:nvPicPr>
          <p:cNvPr id="4" name="Imagen 3">
            <a:extLst>
              <a:ext uri="{FF2B5EF4-FFF2-40B4-BE49-F238E27FC236}">
                <a16:creationId xmlns:a16="http://schemas.microsoft.com/office/drawing/2014/main" id="{020AA841-6F9E-4D6B-95F0-ADC8665BB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520" y="0"/>
            <a:ext cx="6984480" cy="6858000"/>
          </a:xfrm>
          <a:prstGeom prst="rect">
            <a:avLst/>
          </a:prstGeom>
        </p:spPr>
      </p:pic>
    </p:spTree>
    <p:extLst>
      <p:ext uri="{BB962C8B-B14F-4D97-AF65-F5344CB8AC3E}">
        <p14:creationId xmlns:p14="http://schemas.microsoft.com/office/powerpoint/2010/main" val="227309141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30437" cy="5869420"/>
          </a:xfrm>
        </p:spPr>
        <p:txBody>
          <a:bodyPr anchor="t">
            <a:normAutofit/>
          </a:bodyPr>
          <a:lstStyle/>
          <a:p>
            <a:r>
              <a:rPr lang="it-IT" sz="2800" dirty="0"/>
              <a:t>1564. Tintoretto. Verano. Sala dell'Albergo</a:t>
            </a:r>
            <a:endParaRPr lang="es-ES" sz="2800" dirty="0"/>
          </a:p>
        </p:txBody>
      </p:sp>
      <p:pic>
        <p:nvPicPr>
          <p:cNvPr id="4" name="Imagen 3">
            <a:extLst>
              <a:ext uri="{FF2B5EF4-FFF2-40B4-BE49-F238E27FC236}">
                <a16:creationId xmlns:a16="http://schemas.microsoft.com/office/drawing/2014/main" id="{E7C60C68-9B4B-464D-A3B1-EE9C2C033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5728" y="0"/>
            <a:ext cx="6956272" cy="6858000"/>
          </a:xfrm>
          <a:prstGeom prst="rect">
            <a:avLst/>
          </a:prstGeom>
        </p:spPr>
      </p:pic>
    </p:spTree>
    <p:extLst>
      <p:ext uri="{BB962C8B-B14F-4D97-AF65-F5344CB8AC3E}">
        <p14:creationId xmlns:p14="http://schemas.microsoft.com/office/powerpoint/2010/main" val="126580499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74582" cy="784246"/>
          </a:xfrm>
        </p:spPr>
        <p:txBody>
          <a:bodyPr anchor="t">
            <a:normAutofit/>
          </a:bodyPr>
          <a:lstStyle/>
          <a:p>
            <a:r>
              <a:rPr lang="it-IT" sz="2800" dirty="0"/>
              <a:t>1564. Tintoretto. Caridad. Sala dell'Albergo</a:t>
            </a:r>
            <a:endParaRPr lang="es-ES" sz="2800" dirty="0"/>
          </a:p>
        </p:txBody>
      </p:sp>
      <p:pic>
        <p:nvPicPr>
          <p:cNvPr id="4" name="Imagen 3">
            <a:extLst>
              <a:ext uri="{FF2B5EF4-FFF2-40B4-BE49-F238E27FC236}">
                <a16:creationId xmlns:a16="http://schemas.microsoft.com/office/drawing/2014/main" id="{1C1BA17D-CFA6-469F-8A85-F2638918EC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9371"/>
            <a:ext cx="12192000" cy="5708629"/>
          </a:xfrm>
          <a:prstGeom prst="rect">
            <a:avLst/>
          </a:prstGeom>
        </p:spPr>
      </p:pic>
    </p:spTree>
    <p:extLst>
      <p:ext uri="{BB962C8B-B14F-4D97-AF65-F5344CB8AC3E}">
        <p14:creationId xmlns:p14="http://schemas.microsoft.com/office/powerpoint/2010/main" val="61895059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99273" cy="5869420"/>
          </a:xfrm>
        </p:spPr>
        <p:txBody>
          <a:bodyPr anchor="t">
            <a:normAutofit/>
          </a:bodyPr>
          <a:lstStyle/>
          <a:p>
            <a:r>
              <a:rPr lang="it-IT" sz="2800" dirty="0"/>
              <a:t>1564. Tintoretto. Fe. Sala dell'Albergo</a:t>
            </a:r>
            <a:endParaRPr lang="es-ES" sz="2800" dirty="0"/>
          </a:p>
        </p:txBody>
      </p:sp>
      <p:pic>
        <p:nvPicPr>
          <p:cNvPr id="4" name="Imagen 3">
            <a:extLst>
              <a:ext uri="{FF2B5EF4-FFF2-40B4-BE49-F238E27FC236}">
                <a16:creationId xmlns:a16="http://schemas.microsoft.com/office/drawing/2014/main" id="{4EABB0C1-D67C-41E4-BBC5-B06A89CFD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0617"/>
            <a:ext cx="12192000" cy="5317383"/>
          </a:xfrm>
          <a:prstGeom prst="rect">
            <a:avLst/>
          </a:prstGeom>
        </p:spPr>
      </p:pic>
    </p:spTree>
    <p:extLst>
      <p:ext uri="{BB962C8B-B14F-4D97-AF65-F5344CB8AC3E}">
        <p14:creationId xmlns:p14="http://schemas.microsoft.com/office/powerpoint/2010/main" val="355449263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49891" cy="5869420"/>
          </a:xfrm>
        </p:spPr>
        <p:txBody>
          <a:bodyPr anchor="t">
            <a:normAutofit/>
          </a:bodyPr>
          <a:lstStyle/>
          <a:p>
            <a:r>
              <a:rPr lang="it-IT" sz="2800" dirty="0"/>
              <a:t>1564. Tintoretto. Felicidad. Sala dell'Albergo</a:t>
            </a:r>
            <a:endParaRPr lang="es-ES" sz="2800" dirty="0"/>
          </a:p>
        </p:txBody>
      </p:sp>
      <p:pic>
        <p:nvPicPr>
          <p:cNvPr id="4" name="Imagen 3">
            <a:extLst>
              <a:ext uri="{FF2B5EF4-FFF2-40B4-BE49-F238E27FC236}">
                <a16:creationId xmlns:a16="http://schemas.microsoft.com/office/drawing/2014/main" id="{6482A678-D4EA-4998-AFD9-0F352F184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6462"/>
            <a:ext cx="12192000" cy="5861538"/>
          </a:xfrm>
          <a:prstGeom prst="rect">
            <a:avLst/>
          </a:prstGeom>
        </p:spPr>
      </p:pic>
    </p:spTree>
    <p:extLst>
      <p:ext uri="{BB962C8B-B14F-4D97-AF65-F5344CB8AC3E}">
        <p14:creationId xmlns:p14="http://schemas.microsoft.com/office/powerpoint/2010/main" val="411920299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52909" cy="976263"/>
          </a:xfrm>
        </p:spPr>
        <p:txBody>
          <a:bodyPr anchor="ctr">
            <a:normAutofit/>
          </a:bodyPr>
          <a:lstStyle/>
          <a:p>
            <a:pPr algn="ctr"/>
            <a:r>
              <a:rPr lang="it-IT" sz="2800" dirty="0"/>
              <a:t>1564. Tintoretto. Generosidad. Sala dell'Albergo</a:t>
            </a:r>
            <a:endParaRPr lang="es-ES" sz="2800" dirty="0"/>
          </a:p>
        </p:txBody>
      </p:sp>
      <p:pic>
        <p:nvPicPr>
          <p:cNvPr id="4" name="Imagen 3">
            <a:extLst>
              <a:ext uri="{FF2B5EF4-FFF2-40B4-BE49-F238E27FC236}">
                <a16:creationId xmlns:a16="http://schemas.microsoft.com/office/drawing/2014/main" id="{E2C5C7D2-4B3B-4669-ADF4-8171CBCA5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76263"/>
            <a:ext cx="12192000" cy="5881737"/>
          </a:xfrm>
          <a:prstGeom prst="rect">
            <a:avLst/>
          </a:prstGeom>
        </p:spPr>
      </p:pic>
    </p:spTree>
    <p:extLst>
      <p:ext uri="{BB962C8B-B14F-4D97-AF65-F5344CB8AC3E}">
        <p14:creationId xmlns:p14="http://schemas.microsoft.com/office/powerpoint/2010/main" val="152006847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60727" cy="5869420"/>
          </a:xfrm>
        </p:spPr>
        <p:txBody>
          <a:bodyPr anchor="t">
            <a:normAutofit/>
          </a:bodyPr>
          <a:lstStyle/>
          <a:p>
            <a:r>
              <a:rPr lang="it-IT" sz="2800" dirty="0"/>
              <a:t>1564. Tintoretto. Misericordia. Sala dell'Albergo</a:t>
            </a:r>
            <a:endParaRPr lang="es-ES" sz="2800" dirty="0"/>
          </a:p>
        </p:txBody>
      </p:sp>
      <p:pic>
        <p:nvPicPr>
          <p:cNvPr id="4" name="Imagen 3">
            <a:extLst>
              <a:ext uri="{FF2B5EF4-FFF2-40B4-BE49-F238E27FC236}">
                <a16:creationId xmlns:a16="http://schemas.microsoft.com/office/drawing/2014/main" id="{E9501762-340C-459A-B875-1309D6E30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2359"/>
            <a:ext cx="12192000" cy="5835641"/>
          </a:xfrm>
          <a:prstGeom prst="rect">
            <a:avLst/>
          </a:prstGeom>
        </p:spPr>
      </p:pic>
    </p:spTree>
    <p:extLst>
      <p:ext uri="{BB962C8B-B14F-4D97-AF65-F5344CB8AC3E}">
        <p14:creationId xmlns:p14="http://schemas.microsoft.com/office/powerpoint/2010/main" val="106819323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91455" cy="1667545"/>
          </a:xfrm>
        </p:spPr>
        <p:txBody>
          <a:bodyPr anchor="t">
            <a:normAutofit/>
          </a:bodyPr>
          <a:lstStyle/>
          <a:p>
            <a:r>
              <a:rPr lang="it-IT" sz="2800" dirty="0"/>
              <a:t>1564. Tintoretto. Mujer 2. Sala dell'Albergo</a:t>
            </a:r>
            <a:endParaRPr lang="es-ES" sz="2800" dirty="0"/>
          </a:p>
        </p:txBody>
      </p:sp>
      <p:pic>
        <p:nvPicPr>
          <p:cNvPr id="4" name="Imagen 3">
            <a:extLst>
              <a:ext uri="{FF2B5EF4-FFF2-40B4-BE49-F238E27FC236}">
                <a16:creationId xmlns:a16="http://schemas.microsoft.com/office/drawing/2014/main" id="{20016C27-6EA5-4A68-A1A9-44B46AA83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32670"/>
            <a:ext cx="12192000" cy="4825330"/>
          </a:xfrm>
          <a:prstGeom prst="rect">
            <a:avLst/>
          </a:prstGeom>
        </p:spPr>
      </p:pic>
    </p:spTree>
    <p:extLst>
      <p:ext uri="{BB962C8B-B14F-4D97-AF65-F5344CB8AC3E}">
        <p14:creationId xmlns:p14="http://schemas.microsoft.com/office/powerpoint/2010/main" val="71547068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08327" cy="5869420"/>
          </a:xfrm>
        </p:spPr>
        <p:txBody>
          <a:bodyPr anchor="t">
            <a:normAutofit/>
          </a:bodyPr>
          <a:lstStyle/>
          <a:p>
            <a:r>
              <a:rPr lang="it-IT" sz="2800" dirty="0"/>
              <a:t>1564. Tintoretto. Mujer. Sala dell'Albergo</a:t>
            </a:r>
            <a:endParaRPr lang="es-ES" sz="2800" dirty="0"/>
          </a:p>
        </p:txBody>
      </p:sp>
      <p:pic>
        <p:nvPicPr>
          <p:cNvPr id="4" name="Imagen 3">
            <a:extLst>
              <a:ext uri="{FF2B5EF4-FFF2-40B4-BE49-F238E27FC236}">
                <a16:creationId xmlns:a16="http://schemas.microsoft.com/office/drawing/2014/main" id="{43124D50-F9E6-42B3-8097-CE67F1E9A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11955"/>
            <a:ext cx="12192000" cy="4946045"/>
          </a:xfrm>
          <a:prstGeom prst="rect">
            <a:avLst/>
          </a:prstGeom>
        </p:spPr>
      </p:pic>
    </p:spTree>
    <p:extLst>
      <p:ext uri="{BB962C8B-B14F-4D97-AF65-F5344CB8AC3E}">
        <p14:creationId xmlns:p14="http://schemas.microsoft.com/office/powerpoint/2010/main" val="86843879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25200" cy="1643784"/>
          </a:xfrm>
        </p:spPr>
        <p:txBody>
          <a:bodyPr anchor="t">
            <a:normAutofit/>
          </a:bodyPr>
          <a:lstStyle/>
          <a:p>
            <a:r>
              <a:rPr lang="it-IT" sz="2800" dirty="0"/>
              <a:t>1564. Tintoretto. San Juan evangelista. Sala dell'Albergo</a:t>
            </a:r>
            <a:endParaRPr lang="es-ES" sz="2800" dirty="0"/>
          </a:p>
        </p:txBody>
      </p:sp>
      <p:pic>
        <p:nvPicPr>
          <p:cNvPr id="4" name="Imagen 3">
            <a:extLst>
              <a:ext uri="{FF2B5EF4-FFF2-40B4-BE49-F238E27FC236}">
                <a16:creationId xmlns:a16="http://schemas.microsoft.com/office/drawing/2014/main" id="{9826CEC2-1395-4156-ACEC-7370EFAAE0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8909"/>
            <a:ext cx="12179300" cy="4849091"/>
          </a:xfrm>
          <a:prstGeom prst="rect">
            <a:avLst/>
          </a:prstGeom>
        </p:spPr>
      </p:pic>
    </p:spTree>
    <p:extLst>
      <p:ext uri="{BB962C8B-B14F-4D97-AF65-F5344CB8AC3E}">
        <p14:creationId xmlns:p14="http://schemas.microsoft.com/office/powerpoint/2010/main" val="5635355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08327" cy="1740766"/>
          </a:xfrm>
        </p:spPr>
        <p:txBody>
          <a:bodyPr anchor="t">
            <a:normAutofit/>
          </a:bodyPr>
          <a:lstStyle/>
          <a:p>
            <a:r>
              <a:rPr lang="it-IT" sz="2800" dirty="0"/>
              <a:t>1564. Tintoretto. San Marcos. Sala dell'Albergo</a:t>
            </a:r>
            <a:endParaRPr lang="es-ES" sz="2800" dirty="0"/>
          </a:p>
        </p:txBody>
      </p:sp>
      <p:pic>
        <p:nvPicPr>
          <p:cNvPr id="4" name="Imagen 3">
            <a:extLst>
              <a:ext uri="{FF2B5EF4-FFF2-40B4-BE49-F238E27FC236}">
                <a16:creationId xmlns:a16="http://schemas.microsoft.com/office/drawing/2014/main" id="{1F98CAC1-AA26-401D-9E17-C32449DB6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05891"/>
            <a:ext cx="12189160" cy="4752109"/>
          </a:xfrm>
          <a:prstGeom prst="rect">
            <a:avLst/>
          </a:prstGeom>
        </p:spPr>
      </p:pic>
    </p:spTree>
    <p:extLst>
      <p:ext uri="{BB962C8B-B14F-4D97-AF65-F5344CB8AC3E}">
        <p14:creationId xmlns:p14="http://schemas.microsoft.com/office/powerpoint/2010/main" val="20293485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77600" cy="748909"/>
          </a:xfrm>
        </p:spPr>
        <p:txBody>
          <a:bodyPr anchor="ctr">
            <a:normAutofit/>
          </a:bodyPr>
          <a:lstStyle/>
          <a:p>
            <a:pPr algn="ctr"/>
            <a:r>
              <a:rPr lang="it-IT" sz="2800" dirty="0"/>
              <a:t>1564. Tintoretto. Verdad. Sala dell'Albergo</a:t>
            </a:r>
            <a:endParaRPr lang="es-ES" sz="2800" dirty="0"/>
          </a:p>
        </p:txBody>
      </p:sp>
      <p:pic>
        <p:nvPicPr>
          <p:cNvPr id="4" name="Imagen 3">
            <a:extLst>
              <a:ext uri="{FF2B5EF4-FFF2-40B4-BE49-F238E27FC236}">
                <a16:creationId xmlns:a16="http://schemas.microsoft.com/office/drawing/2014/main" id="{5C72B5D7-2C13-4DB3-B7CB-6B90CF8A0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8909"/>
            <a:ext cx="12192000" cy="6109091"/>
          </a:xfrm>
          <a:prstGeom prst="rect">
            <a:avLst/>
          </a:prstGeom>
        </p:spPr>
      </p:pic>
    </p:spTree>
    <p:extLst>
      <p:ext uri="{BB962C8B-B14F-4D97-AF65-F5344CB8AC3E}">
        <p14:creationId xmlns:p14="http://schemas.microsoft.com/office/powerpoint/2010/main" val="294859538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3427222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450EE82-84DE-4E0D-8238-DDD77F471505}"/>
              </a:ext>
            </a:extLst>
          </p:cNvPr>
          <p:cNvSpPr>
            <a:spLocks noGrp="1"/>
          </p:cNvSpPr>
          <p:nvPr>
            <p:ph type="ctrTitle"/>
          </p:nvPr>
        </p:nvSpPr>
        <p:spPr/>
        <p:txBody>
          <a:bodyPr/>
          <a:lstStyle/>
          <a:p>
            <a:r>
              <a:rPr lang="es-ES" b="1" dirty="0"/>
              <a:t>Escuela Grande de San Roque, Venecia.</a:t>
            </a:r>
          </a:p>
        </p:txBody>
      </p:sp>
      <p:sp>
        <p:nvSpPr>
          <p:cNvPr id="5" name="Subtítulo 4">
            <a:extLst>
              <a:ext uri="{FF2B5EF4-FFF2-40B4-BE49-F238E27FC236}">
                <a16:creationId xmlns:a16="http://schemas.microsoft.com/office/drawing/2014/main" id="{AC36F324-2E7C-43CF-AB76-DEBCD4486A8B}"/>
              </a:ext>
            </a:extLst>
          </p:cNvPr>
          <p:cNvSpPr>
            <a:spLocks noGrp="1"/>
          </p:cNvSpPr>
          <p:nvPr>
            <p:ph type="subTitle" idx="1"/>
          </p:nvPr>
        </p:nvSpPr>
        <p:spPr/>
        <p:txBody>
          <a:bodyPr>
            <a:normAutofit fontScale="92500" lnSpcReduction="10000"/>
          </a:bodyPr>
          <a:lstStyle/>
          <a:p>
            <a:r>
              <a:rPr lang="es-ES" sz="6000" dirty="0"/>
              <a:t>1576 - 1581. </a:t>
            </a:r>
          </a:p>
          <a:p>
            <a:r>
              <a:rPr lang="es-ES" sz="6000" dirty="0"/>
              <a:t>Sala </a:t>
            </a:r>
            <a:r>
              <a:rPr lang="es-ES" sz="6000" dirty="0" err="1"/>
              <a:t>Superiore</a:t>
            </a:r>
            <a:endParaRPr lang="es-ES" sz="6000" dirty="0"/>
          </a:p>
        </p:txBody>
      </p:sp>
    </p:spTree>
    <p:extLst>
      <p:ext uri="{BB962C8B-B14F-4D97-AF65-F5344CB8AC3E}">
        <p14:creationId xmlns:p14="http://schemas.microsoft.com/office/powerpoint/2010/main" val="88353710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1576 - 1581. Tintoretto. Sala Superiore 1.</a:t>
            </a:r>
            <a:endParaRPr lang="es-ES" sz="2800" dirty="0"/>
          </a:p>
        </p:txBody>
      </p:sp>
      <p:pic>
        <p:nvPicPr>
          <p:cNvPr id="4" name="Imagen 3">
            <a:extLst>
              <a:ext uri="{FF2B5EF4-FFF2-40B4-BE49-F238E27FC236}">
                <a16:creationId xmlns:a16="http://schemas.microsoft.com/office/drawing/2014/main" id="{5BF269CF-9366-44A5-B42D-459BE5A067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7265" y="0"/>
            <a:ext cx="9036424" cy="6858000"/>
          </a:xfrm>
          <a:prstGeom prst="rect">
            <a:avLst/>
          </a:prstGeom>
        </p:spPr>
      </p:pic>
    </p:spTree>
    <p:extLst>
      <p:ext uri="{BB962C8B-B14F-4D97-AF65-F5344CB8AC3E}">
        <p14:creationId xmlns:p14="http://schemas.microsoft.com/office/powerpoint/2010/main" val="231639440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1576 - 1581. Tintoretto. Sala Superiore 2.</a:t>
            </a:r>
            <a:endParaRPr lang="es-ES" sz="2800" dirty="0"/>
          </a:p>
        </p:txBody>
      </p:sp>
      <p:pic>
        <p:nvPicPr>
          <p:cNvPr id="4" name="Imagen 3">
            <a:extLst>
              <a:ext uri="{FF2B5EF4-FFF2-40B4-BE49-F238E27FC236}">
                <a16:creationId xmlns:a16="http://schemas.microsoft.com/office/drawing/2014/main" id="{0BE11CFF-80C2-49DB-9831-5DF6A69BFB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360" y="0"/>
            <a:ext cx="8930640" cy="6858000"/>
          </a:xfrm>
          <a:prstGeom prst="rect">
            <a:avLst/>
          </a:prstGeom>
        </p:spPr>
      </p:pic>
    </p:spTree>
    <p:extLst>
      <p:ext uri="{BB962C8B-B14F-4D97-AF65-F5344CB8AC3E}">
        <p14:creationId xmlns:p14="http://schemas.microsoft.com/office/powerpoint/2010/main" val="416012720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1576 - 1581. Tintoretto. Sala Superiore 3.</a:t>
            </a:r>
            <a:endParaRPr lang="es-ES" sz="2800" dirty="0"/>
          </a:p>
        </p:txBody>
      </p:sp>
      <p:pic>
        <p:nvPicPr>
          <p:cNvPr id="4" name="Imagen 3">
            <a:extLst>
              <a:ext uri="{FF2B5EF4-FFF2-40B4-BE49-F238E27FC236}">
                <a16:creationId xmlns:a16="http://schemas.microsoft.com/office/drawing/2014/main" id="{18F6A18C-5738-456A-A0EC-9FC5AB2D9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4304" y="0"/>
            <a:ext cx="8997696" cy="6858000"/>
          </a:xfrm>
          <a:prstGeom prst="rect">
            <a:avLst/>
          </a:prstGeom>
        </p:spPr>
      </p:pic>
    </p:spTree>
    <p:extLst>
      <p:ext uri="{BB962C8B-B14F-4D97-AF65-F5344CB8AC3E}">
        <p14:creationId xmlns:p14="http://schemas.microsoft.com/office/powerpoint/2010/main" val="35446885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063808" cy="5869420"/>
          </a:xfrm>
        </p:spPr>
        <p:txBody>
          <a:bodyPr anchor="t">
            <a:normAutofit/>
          </a:bodyPr>
          <a:lstStyle/>
          <a:p>
            <a:r>
              <a:rPr lang="it-IT" sz="2800" dirty="0"/>
              <a:t>1576 - 1581. Tintoretto. Sala Superiore 4.</a:t>
            </a:r>
            <a:endParaRPr lang="es-ES" sz="2800" dirty="0"/>
          </a:p>
        </p:txBody>
      </p:sp>
      <p:pic>
        <p:nvPicPr>
          <p:cNvPr id="4" name="Imagen 3">
            <a:extLst>
              <a:ext uri="{FF2B5EF4-FFF2-40B4-BE49-F238E27FC236}">
                <a16:creationId xmlns:a16="http://schemas.microsoft.com/office/drawing/2014/main" id="{BD2B98E2-2A86-461F-9969-3D6AE3E9F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5480" y="0"/>
            <a:ext cx="9892665" cy="6858000"/>
          </a:xfrm>
          <a:prstGeom prst="rect">
            <a:avLst/>
          </a:prstGeom>
        </p:spPr>
      </p:pic>
    </p:spTree>
    <p:extLst>
      <p:ext uri="{BB962C8B-B14F-4D97-AF65-F5344CB8AC3E}">
        <p14:creationId xmlns:p14="http://schemas.microsoft.com/office/powerpoint/2010/main" val="41825882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62973" cy="5869420"/>
          </a:xfrm>
        </p:spPr>
        <p:txBody>
          <a:bodyPr anchor="t">
            <a:normAutofit/>
          </a:bodyPr>
          <a:lstStyle/>
          <a:p>
            <a:r>
              <a:rPr lang="es-ES" sz="2800" dirty="0"/>
              <a:t>1576 - 1581. Tintoretto. Adoración de los pastores. Sala </a:t>
            </a:r>
            <a:r>
              <a:rPr lang="es-ES" sz="2800" dirty="0" err="1"/>
              <a:t>Superiore</a:t>
            </a:r>
            <a:r>
              <a:rPr lang="es-ES" sz="2800" dirty="0"/>
              <a:t>.</a:t>
            </a:r>
          </a:p>
        </p:txBody>
      </p:sp>
      <p:pic>
        <p:nvPicPr>
          <p:cNvPr id="4" name="Imagen 3">
            <a:extLst>
              <a:ext uri="{FF2B5EF4-FFF2-40B4-BE49-F238E27FC236}">
                <a16:creationId xmlns:a16="http://schemas.microsoft.com/office/drawing/2014/main" id="{BA125911-8877-46DC-86F7-BA198C946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027" y="0"/>
            <a:ext cx="5762973" cy="6858000"/>
          </a:xfrm>
          <a:prstGeom prst="rect">
            <a:avLst/>
          </a:prstGeom>
        </p:spPr>
      </p:pic>
    </p:spTree>
    <p:extLst>
      <p:ext uri="{BB962C8B-B14F-4D97-AF65-F5344CB8AC3E}">
        <p14:creationId xmlns:p14="http://schemas.microsoft.com/office/powerpoint/2010/main" val="46375269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52509" cy="5869420"/>
          </a:xfrm>
        </p:spPr>
        <p:txBody>
          <a:bodyPr anchor="t">
            <a:normAutofit/>
          </a:bodyPr>
          <a:lstStyle/>
          <a:p>
            <a:r>
              <a:rPr lang="es-ES" sz="2800" dirty="0"/>
              <a:t>1576 - 1581. Tintoretto. Aparición de San Roque. Sala </a:t>
            </a:r>
            <a:r>
              <a:rPr lang="es-ES" sz="2800" dirty="0" err="1"/>
              <a:t>Superiore</a:t>
            </a:r>
            <a:r>
              <a:rPr lang="es-ES" sz="2800" dirty="0"/>
              <a:t>.</a:t>
            </a:r>
          </a:p>
        </p:txBody>
      </p:sp>
      <p:pic>
        <p:nvPicPr>
          <p:cNvPr id="4" name="Imagen 3">
            <a:extLst>
              <a:ext uri="{FF2B5EF4-FFF2-40B4-BE49-F238E27FC236}">
                <a16:creationId xmlns:a16="http://schemas.microsoft.com/office/drawing/2014/main" id="{D59B4E69-F956-472F-8CB7-576215A81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571" y="0"/>
            <a:ext cx="3483429" cy="6858000"/>
          </a:xfrm>
          <a:prstGeom prst="rect">
            <a:avLst/>
          </a:prstGeom>
        </p:spPr>
      </p:pic>
    </p:spTree>
    <p:extLst>
      <p:ext uri="{BB962C8B-B14F-4D97-AF65-F5344CB8AC3E}">
        <p14:creationId xmlns:p14="http://schemas.microsoft.com/office/powerpoint/2010/main" val="139326322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15200" cy="5869420"/>
          </a:xfrm>
        </p:spPr>
        <p:txBody>
          <a:bodyPr anchor="t">
            <a:normAutofit/>
          </a:bodyPr>
          <a:lstStyle/>
          <a:p>
            <a:r>
              <a:rPr lang="it-IT" sz="2800" dirty="0"/>
              <a:t>1576 - 1581. Tintoretto. Ascensión. Sala Superiore.</a:t>
            </a:r>
            <a:endParaRPr lang="es-ES" sz="2800" dirty="0"/>
          </a:p>
        </p:txBody>
      </p:sp>
      <p:pic>
        <p:nvPicPr>
          <p:cNvPr id="4" name="Imagen 3">
            <a:extLst>
              <a:ext uri="{FF2B5EF4-FFF2-40B4-BE49-F238E27FC236}">
                <a16:creationId xmlns:a16="http://schemas.microsoft.com/office/drawing/2014/main" id="{9E5753D0-D84A-4FC0-B5B4-4ABDA90F64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052" y="0"/>
            <a:ext cx="4104948" cy="6858000"/>
          </a:xfrm>
          <a:prstGeom prst="rect">
            <a:avLst/>
          </a:prstGeom>
        </p:spPr>
      </p:pic>
    </p:spTree>
    <p:extLst>
      <p:ext uri="{BB962C8B-B14F-4D97-AF65-F5344CB8AC3E}">
        <p14:creationId xmlns:p14="http://schemas.microsoft.com/office/powerpoint/2010/main" val="5729257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86400" cy="5869420"/>
          </a:xfrm>
        </p:spPr>
        <p:txBody>
          <a:bodyPr anchor="t">
            <a:normAutofit/>
          </a:bodyPr>
          <a:lstStyle/>
          <a:p>
            <a:r>
              <a:rPr lang="it-IT" sz="2800" dirty="0"/>
              <a:t>1576 - 1581. Tintoretto. Bautismo de Cristo. Sala Superiore.</a:t>
            </a:r>
            <a:endParaRPr lang="es-ES" sz="2800" dirty="0"/>
          </a:p>
        </p:txBody>
      </p:sp>
      <p:pic>
        <p:nvPicPr>
          <p:cNvPr id="4" name="Imagen 3">
            <a:extLst>
              <a:ext uri="{FF2B5EF4-FFF2-40B4-BE49-F238E27FC236}">
                <a16:creationId xmlns:a16="http://schemas.microsoft.com/office/drawing/2014/main" id="{72163F27-CEE5-4329-BD70-393632D87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1206" y="0"/>
            <a:ext cx="5880794" cy="6858000"/>
          </a:xfrm>
          <a:prstGeom prst="rect">
            <a:avLst/>
          </a:prstGeom>
        </p:spPr>
      </p:pic>
    </p:spTree>
    <p:extLst>
      <p:ext uri="{BB962C8B-B14F-4D97-AF65-F5344CB8AC3E}">
        <p14:creationId xmlns:p14="http://schemas.microsoft.com/office/powerpoint/2010/main" val="17996552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1576 - 1581. Tintoretto. La Oración en el huerto. Sala </a:t>
            </a:r>
            <a:r>
              <a:rPr lang="es-ES" sz="2800" dirty="0" err="1"/>
              <a:t>Superiore</a:t>
            </a:r>
            <a:r>
              <a:rPr lang="es-ES" sz="2800" dirty="0"/>
              <a:t>.</a:t>
            </a:r>
          </a:p>
        </p:txBody>
      </p:sp>
      <p:pic>
        <p:nvPicPr>
          <p:cNvPr id="4" name="Imagen 3">
            <a:extLst>
              <a:ext uri="{FF2B5EF4-FFF2-40B4-BE49-F238E27FC236}">
                <a16:creationId xmlns:a16="http://schemas.microsoft.com/office/drawing/2014/main" id="{5B7770BB-DB1F-4AEA-A79E-372BBB155F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9615" y="0"/>
            <a:ext cx="5873939" cy="6881235"/>
          </a:xfrm>
          <a:prstGeom prst="rect">
            <a:avLst/>
          </a:prstGeom>
        </p:spPr>
      </p:pic>
    </p:spTree>
    <p:extLst>
      <p:ext uri="{BB962C8B-B14F-4D97-AF65-F5344CB8AC3E}">
        <p14:creationId xmlns:p14="http://schemas.microsoft.com/office/powerpoint/2010/main" val="215528104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92437" cy="5869420"/>
          </a:xfrm>
        </p:spPr>
        <p:txBody>
          <a:bodyPr anchor="t">
            <a:normAutofit/>
          </a:bodyPr>
          <a:lstStyle/>
          <a:p>
            <a:r>
              <a:rPr lang="it-IT" sz="2800" dirty="0"/>
              <a:t>1576 - 1581. Tintoretto. La última cena. Sala Superiore.</a:t>
            </a:r>
            <a:endParaRPr lang="es-ES" sz="2800" dirty="0"/>
          </a:p>
        </p:txBody>
      </p:sp>
      <p:pic>
        <p:nvPicPr>
          <p:cNvPr id="4" name="Imagen 3">
            <a:extLst>
              <a:ext uri="{FF2B5EF4-FFF2-40B4-BE49-F238E27FC236}">
                <a16:creationId xmlns:a16="http://schemas.microsoft.com/office/drawing/2014/main" id="{43630AA6-DFD7-4AD6-97E9-D3CE3D175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2469" y="0"/>
            <a:ext cx="6189531" cy="6858000"/>
          </a:xfrm>
          <a:prstGeom prst="rect">
            <a:avLst/>
          </a:prstGeom>
        </p:spPr>
      </p:pic>
    </p:spTree>
    <p:extLst>
      <p:ext uri="{BB962C8B-B14F-4D97-AF65-F5344CB8AC3E}">
        <p14:creationId xmlns:p14="http://schemas.microsoft.com/office/powerpoint/2010/main" val="258650212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53891" cy="5869420"/>
          </a:xfrm>
        </p:spPr>
        <p:txBody>
          <a:bodyPr anchor="t">
            <a:normAutofit/>
          </a:bodyPr>
          <a:lstStyle/>
          <a:p>
            <a:r>
              <a:rPr lang="es-ES" sz="2800" dirty="0"/>
              <a:t>1576 - 1581. Tintoretto. Milagro de los panes y los peces. Sala </a:t>
            </a:r>
            <a:r>
              <a:rPr lang="es-ES" sz="2800" dirty="0" err="1"/>
              <a:t>Superiore</a:t>
            </a:r>
            <a:r>
              <a:rPr lang="es-ES" sz="2800" dirty="0"/>
              <a:t>.</a:t>
            </a:r>
          </a:p>
        </p:txBody>
      </p:sp>
      <p:pic>
        <p:nvPicPr>
          <p:cNvPr id="4" name="Imagen 3">
            <a:extLst>
              <a:ext uri="{FF2B5EF4-FFF2-40B4-BE49-F238E27FC236}">
                <a16:creationId xmlns:a16="http://schemas.microsoft.com/office/drawing/2014/main" id="{CB2E8B51-5F20-4E16-A812-0FDDA4E55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3315" y="0"/>
            <a:ext cx="6208685" cy="6858000"/>
          </a:xfrm>
          <a:prstGeom prst="rect">
            <a:avLst/>
          </a:prstGeom>
        </p:spPr>
      </p:pic>
    </p:spTree>
    <p:extLst>
      <p:ext uri="{BB962C8B-B14F-4D97-AF65-F5344CB8AC3E}">
        <p14:creationId xmlns:p14="http://schemas.microsoft.com/office/powerpoint/2010/main" val="178662164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10546" cy="5869420"/>
          </a:xfrm>
        </p:spPr>
        <p:txBody>
          <a:bodyPr anchor="t">
            <a:normAutofit/>
          </a:bodyPr>
          <a:lstStyle/>
          <a:p>
            <a:r>
              <a:rPr lang="it-IT" sz="2800" b="1" dirty="0"/>
              <a:t>1576 - 1581. Tintoretto. Piscina Probática. Sala Superiore.</a:t>
            </a:r>
            <a:br>
              <a:rPr lang="it-IT" sz="2800" b="1" dirty="0"/>
            </a:br>
            <a:br>
              <a:rPr lang="it-IT" sz="2800" dirty="0"/>
            </a:br>
            <a:r>
              <a:rPr lang="es-ES" sz="2400" b="0" i="0" dirty="0">
                <a:effectLst/>
                <a:latin typeface="+mn-lt"/>
              </a:rPr>
              <a:t>Las piscinas son mencionadas en el </a:t>
            </a:r>
            <a:r>
              <a:rPr lang="es-ES" sz="2400" b="0" i="0" u="none" strike="noStrike" dirty="0">
                <a:effectLst/>
                <a:latin typeface="+mn-lt"/>
              </a:rPr>
              <a:t>Nuevo Testamento</a:t>
            </a:r>
            <a:r>
              <a:rPr lang="es-ES" sz="2400" b="0" i="0" dirty="0">
                <a:effectLst/>
                <a:latin typeface="+mn-lt"/>
              </a:rPr>
              <a:t>. En el </a:t>
            </a:r>
            <a:r>
              <a:rPr lang="es-ES" sz="2400" b="0" i="0" u="none" strike="noStrike" dirty="0">
                <a:effectLst/>
                <a:latin typeface="+mn-lt"/>
              </a:rPr>
              <a:t>Evangelio de Juan</a:t>
            </a:r>
            <a:r>
              <a:rPr lang="es-ES" sz="2400" b="0" i="0" dirty="0">
                <a:effectLst/>
                <a:latin typeface="+mn-lt"/>
              </a:rPr>
              <a:t>, capítulo 5, se cuenta cómo Jesús obró el </a:t>
            </a:r>
            <a:r>
              <a:rPr lang="es-ES" sz="2400" b="0" i="1" dirty="0">
                <a:effectLst/>
                <a:latin typeface="+mn-lt"/>
              </a:rPr>
              <a:t>milagro del paralítico</a:t>
            </a:r>
            <a:r>
              <a:rPr lang="es-ES" sz="2400" b="0" i="0" dirty="0">
                <a:effectLst/>
                <a:latin typeface="+mn-lt"/>
              </a:rPr>
              <a:t> en esta piscina.</a:t>
            </a:r>
            <a:endParaRPr lang="es-ES" sz="2800" dirty="0">
              <a:latin typeface="+mn-lt"/>
            </a:endParaRPr>
          </a:p>
        </p:txBody>
      </p:sp>
      <p:pic>
        <p:nvPicPr>
          <p:cNvPr id="4" name="Imagen 3">
            <a:extLst>
              <a:ext uri="{FF2B5EF4-FFF2-40B4-BE49-F238E27FC236}">
                <a16:creationId xmlns:a16="http://schemas.microsoft.com/office/drawing/2014/main" id="{341117CF-4425-4D66-A4F9-A7498DB0D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076" y="0"/>
            <a:ext cx="6743924" cy="6858000"/>
          </a:xfrm>
          <a:prstGeom prst="rect">
            <a:avLst/>
          </a:prstGeom>
        </p:spPr>
      </p:pic>
    </p:spTree>
    <p:extLst>
      <p:ext uri="{BB962C8B-B14F-4D97-AF65-F5344CB8AC3E}">
        <p14:creationId xmlns:p14="http://schemas.microsoft.com/office/powerpoint/2010/main" val="86546647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21237" cy="5869420"/>
          </a:xfrm>
        </p:spPr>
        <p:txBody>
          <a:bodyPr anchor="t">
            <a:normAutofit/>
          </a:bodyPr>
          <a:lstStyle/>
          <a:p>
            <a:r>
              <a:rPr lang="es-ES" sz="2800" dirty="0"/>
              <a:t>1576 - 1581. Tintoretto. Resurrección de Lázaro. Sala </a:t>
            </a:r>
            <a:r>
              <a:rPr lang="es-ES" sz="2800" dirty="0" err="1"/>
              <a:t>Superiore</a:t>
            </a:r>
            <a:r>
              <a:rPr lang="es-ES" sz="2800" dirty="0"/>
              <a:t>.</a:t>
            </a:r>
          </a:p>
        </p:txBody>
      </p:sp>
      <p:pic>
        <p:nvPicPr>
          <p:cNvPr id="4" name="Imagen 3">
            <a:extLst>
              <a:ext uri="{FF2B5EF4-FFF2-40B4-BE49-F238E27FC236}">
                <a16:creationId xmlns:a16="http://schemas.microsoft.com/office/drawing/2014/main" id="{02EF0AED-1A6B-43D8-AF90-8C520D13A2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818" y="-15587"/>
            <a:ext cx="4364182" cy="6873587"/>
          </a:xfrm>
          <a:prstGeom prst="rect">
            <a:avLst/>
          </a:prstGeom>
        </p:spPr>
      </p:pic>
    </p:spTree>
    <p:extLst>
      <p:ext uri="{BB962C8B-B14F-4D97-AF65-F5344CB8AC3E}">
        <p14:creationId xmlns:p14="http://schemas.microsoft.com/office/powerpoint/2010/main" val="411959912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81600" cy="5869420"/>
          </a:xfrm>
        </p:spPr>
        <p:txBody>
          <a:bodyPr anchor="t">
            <a:normAutofit/>
          </a:bodyPr>
          <a:lstStyle/>
          <a:p>
            <a:r>
              <a:rPr lang="it-IT" sz="2800" dirty="0"/>
              <a:t>1576 - 1581. Tintoretto. Resurrección. Sala Superiore.</a:t>
            </a:r>
            <a:endParaRPr lang="es-ES" sz="2800" dirty="0"/>
          </a:p>
        </p:txBody>
      </p:sp>
      <p:pic>
        <p:nvPicPr>
          <p:cNvPr id="4" name="Imagen 3">
            <a:extLst>
              <a:ext uri="{FF2B5EF4-FFF2-40B4-BE49-F238E27FC236}">
                <a16:creationId xmlns:a16="http://schemas.microsoft.com/office/drawing/2014/main" id="{8A5E65E9-CE6B-404A-B091-36A3DB15B4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2887" y="0"/>
            <a:ext cx="6369113" cy="6858000"/>
          </a:xfrm>
          <a:prstGeom prst="rect">
            <a:avLst/>
          </a:prstGeom>
        </p:spPr>
      </p:pic>
    </p:spTree>
    <p:extLst>
      <p:ext uri="{BB962C8B-B14F-4D97-AF65-F5344CB8AC3E}">
        <p14:creationId xmlns:p14="http://schemas.microsoft.com/office/powerpoint/2010/main" val="187705039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21782" cy="5869420"/>
          </a:xfrm>
        </p:spPr>
        <p:txBody>
          <a:bodyPr anchor="t">
            <a:normAutofit/>
          </a:bodyPr>
          <a:lstStyle/>
          <a:p>
            <a:r>
              <a:rPr lang="it-IT" sz="2800" dirty="0"/>
              <a:t>1576 - 1581. Tintoretto. San Roque. Sala Superiore.</a:t>
            </a:r>
            <a:endParaRPr lang="es-ES" sz="2800" dirty="0"/>
          </a:p>
        </p:txBody>
      </p:sp>
      <p:pic>
        <p:nvPicPr>
          <p:cNvPr id="4" name="Imagen 3">
            <a:extLst>
              <a:ext uri="{FF2B5EF4-FFF2-40B4-BE49-F238E27FC236}">
                <a16:creationId xmlns:a16="http://schemas.microsoft.com/office/drawing/2014/main" id="{9567FDA8-B87A-483E-B61A-4779161C8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929" y="13858"/>
            <a:ext cx="3422071" cy="6844142"/>
          </a:xfrm>
          <a:prstGeom prst="rect">
            <a:avLst/>
          </a:prstGeom>
        </p:spPr>
      </p:pic>
    </p:spTree>
    <p:extLst>
      <p:ext uri="{BB962C8B-B14F-4D97-AF65-F5344CB8AC3E}">
        <p14:creationId xmlns:p14="http://schemas.microsoft.com/office/powerpoint/2010/main" val="69065278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63346" cy="5869420"/>
          </a:xfrm>
        </p:spPr>
        <p:txBody>
          <a:bodyPr anchor="t">
            <a:normAutofit/>
          </a:bodyPr>
          <a:lstStyle/>
          <a:p>
            <a:r>
              <a:rPr lang="it-IT" sz="2800" dirty="0"/>
              <a:t>1576 - 1581. Tintoretto. San Sebastián. Sala Superiore.</a:t>
            </a:r>
            <a:endParaRPr lang="es-ES" sz="2800" dirty="0"/>
          </a:p>
        </p:txBody>
      </p:sp>
      <p:pic>
        <p:nvPicPr>
          <p:cNvPr id="4" name="Imagen 3">
            <a:extLst>
              <a:ext uri="{FF2B5EF4-FFF2-40B4-BE49-F238E27FC236}">
                <a16:creationId xmlns:a16="http://schemas.microsoft.com/office/drawing/2014/main" id="{BCB72D11-BB3D-48C1-95D0-55891E16F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4619" y="88946"/>
            <a:ext cx="3297382" cy="6769054"/>
          </a:xfrm>
          <a:prstGeom prst="rect">
            <a:avLst/>
          </a:prstGeom>
        </p:spPr>
      </p:pic>
    </p:spTree>
    <p:extLst>
      <p:ext uri="{BB962C8B-B14F-4D97-AF65-F5344CB8AC3E}">
        <p14:creationId xmlns:p14="http://schemas.microsoft.com/office/powerpoint/2010/main" val="8797469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12182" cy="5869420"/>
          </a:xfrm>
        </p:spPr>
        <p:txBody>
          <a:bodyPr anchor="t">
            <a:normAutofit/>
          </a:bodyPr>
          <a:lstStyle/>
          <a:p>
            <a:r>
              <a:rPr lang="es-ES" sz="2800" dirty="0"/>
              <a:t>1576 - 1581. Tintoretto. Tentación de Cristo. Sala </a:t>
            </a:r>
            <a:r>
              <a:rPr lang="es-ES" sz="2800" dirty="0" err="1"/>
              <a:t>Superiore</a:t>
            </a:r>
            <a:r>
              <a:rPr lang="es-ES" sz="2800" dirty="0"/>
              <a:t>.</a:t>
            </a:r>
          </a:p>
        </p:txBody>
      </p:sp>
      <p:pic>
        <p:nvPicPr>
          <p:cNvPr id="4" name="Imagen 3">
            <a:extLst>
              <a:ext uri="{FF2B5EF4-FFF2-40B4-BE49-F238E27FC236}">
                <a16:creationId xmlns:a16="http://schemas.microsoft.com/office/drawing/2014/main" id="{FCCE07C7-5AB6-460F-AE62-DEDE8D32C4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3694" y="0"/>
            <a:ext cx="3888306" cy="6858000"/>
          </a:xfrm>
          <a:prstGeom prst="rect">
            <a:avLst/>
          </a:prstGeom>
        </p:spPr>
      </p:pic>
    </p:spTree>
    <p:extLst>
      <p:ext uri="{BB962C8B-B14F-4D97-AF65-F5344CB8AC3E}">
        <p14:creationId xmlns:p14="http://schemas.microsoft.com/office/powerpoint/2010/main" val="314696712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5374402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3927" cy="5869420"/>
          </a:xfrm>
        </p:spPr>
        <p:txBody>
          <a:bodyPr anchor="t">
            <a:normAutofit/>
          </a:bodyPr>
          <a:lstStyle/>
          <a:p>
            <a:r>
              <a:rPr lang="pt-BR" sz="2800" dirty="0"/>
              <a:t>1576 - 1581. Tintoretto. Dios se aparece a Moisés. Sala </a:t>
            </a:r>
            <a:r>
              <a:rPr lang="pt-BR" sz="2800" dirty="0" err="1"/>
              <a:t>Superiore</a:t>
            </a:r>
            <a:r>
              <a:rPr lang="pt-BR" sz="2800" dirty="0"/>
              <a:t>.</a:t>
            </a:r>
            <a:endParaRPr lang="es-ES" sz="2800" dirty="0"/>
          </a:p>
        </p:txBody>
      </p:sp>
      <p:pic>
        <p:nvPicPr>
          <p:cNvPr id="4" name="Imagen 3">
            <a:extLst>
              <a:ext uri="{FF2B5EF4-FFF2-40B4-BE49-F238E27FC236}">
                <a16:creationId xmlns:a16="http://schemas.microsoft.com/office/drawing/2014/main" id="{864EF2AA-5BF2-4685-9E81-124BA09B6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3387"/>
            <a:ext cx="4876800" cy="6854613"/>
          </a:xfrm>
          <a:prstGeom prst="rect">
            <a:avLst/>
          </a:prstGeom>
        </p:spPr>
      </p:pic>
    </p:spTree>
    <p:extLst>
      <p:ext uri="{BB962C8B-B14F-4D97-AF65-F5344CB8AC3E}">
        <p14:creationId xmlns:p14="http://schemas.microsoft.com/office/powerpoint/2010/main" val="91644819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09313" cy="5869420"/>
          </a:xfrm>
        </p:spPr>
        <p:txBody>
          <a:bodyPr anchor="t">
            <a:normAutofit/>
          </a:bodyPr>
          <a:lstStyle/>
          <a:p>
            <a:r>
              <a:rPr lang="it-IT" sz="2800" dirty="0"/>
              <a:t>1576 - 1581. Tintoretto. El milagro del maná. Sala Superiore.</a:t>
            </a:r>
            <a:endParaRPr lang="es-ES" sz="2800" dirty="0"/>
          </a:p>
        </p:txBody>
      </p:sp>
      <p:pic>
        <p:nvPicPr>
          <p:cNvPr id="4" name="Imagen 3">
            <a:extLst>
              <a:ext uri="{FF2B5EF4-FFF2-40B4-BE49-F238E27FC236}">
                <a16:creationId xmlns:a16="http://schemas.microsoft.com/office/drawing/2014/main" id="{51FE28E5-2C47-4701-8012-303A194E28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1931" y="0"/>
            <a:ext cx="6570069" cy="6858000"/>
          </a:xfrm>
          <a:prstGeom prst="rect">
            <a:avLst/>
          </a:prstGeom>
        </p:spPr>
      </p:pic>
    </p:spTree>
    <p:extLst>
      <p:ext uri="{BB962C8B-B14F-4D97-AF65-F5344CB8AC3E}">
        <p14:creationId xmlns:p14="http://schemas.microsoft.com/office/powerpoint/2010/main" val="156451986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240974" cy="5869420"/>
          </a:xfrm>
        </p:spPr>
        <p:txBody>
          <a:bodyPr anchor="t">
            <a:normAutofit/>
          </a:bodyPr>
          <a:lstStyle/>
          <a:p>
            <a:r>
              <a:rPr lang="it-IT" sz="2800" dirty="0"/>
              <a:t>1576 - 1581. Tintoretto. El sacrificio de Isaac. Sala Superiore.</a:t>
            </a:r>
            <a:endParaRPr lang="es-ES" sz="2800" dirty="0"/>
          </a:p>
        </p:txBody>
      </p:sp>
      <p:pic>
        <p:nvPicPr>
          <p:cNvPr id="4" name="Imagen 3">
            <a:extLst>
              <a:ext uri="{FF2B5EF4-FFF2-40B4-BE49-F238E27FC236}">
                <a16:creationId xmlns:a16="http://schemas.microsoft.com/office/drawing/2014/main" id="{A3DB0ECE-1EA7-48B2-89E3-21A9A5ADE6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500" y="0"/>
            <a:ext cx="9715500" cy="6858000"/>
          </a:xfrm>
          <a:prstGeom prst="rect">
            <a:avLst/>
          </a:prstGeom>
        </p:spPr>
      </p:pic>
    </p:spTree>
    <p:extLst>
      <p:ext uri="{BB962C8B-B14F-4D97-AF65-F5344CB8AC3E}">
        <p14:creationId xmlns:p14="http://schemas.microsoft.com/office/powerpoint/2010/main" val="147059831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es-ES" sz="2800" dirty="0"/>
              <a:t>1576 - 1581. Tintoretto. Elías alimentado por el ángel. Sala </a:t>
            </a:r>
            <a:r>
              <a:rPr lang="es-ES" sz="2800" dirty="0" err="1"/>
              <a:t>Superiore</a:t>
            </a:r>
            <a:r>
              <a:rPr lang="es-ES" sz="2800" dirty="0"/>
              <a:t>.</a:t>
            </a:r>
          </a:p>
        </p:txBody>
      </p:sp>
      <p:pic>
        <p:nvPicPr>
          <p:cNvPr id="4" name="Imagen 3">
            <a:extLst>
              <a:ext uri="{FF2B5EF4-FFF2-40B4-BE49-F238E27FC236}">
                <a16:creationId xmlns:a16="http://schemas.microsoft.com/office/drawing/2014/main" id="{252E9C61-80F1-4905-A17C-038D2432C8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6963" y="0"/>
            <a:ext cx="5055037" cy="6858000"/>
          </a:xfrm>
          <a:prstGeom prst="rect">
            <a:avLst/>
          </a:prstGeom>
        </p:spPr>
      </p:pic>
    </p:spTree>
    <p:extLst>
      <p:ext uri="{BB962C8B-B14F-4D97-AF65-F5344CB8AC3E}">
        <p14:creationId xmlns:p14="http://schemas.microsoft.com/office/powerpoint/2010/main" val="209798207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3927" cy="5869420"/>
          </a:xfrm>
        </p:spPr>
        <p:txBody>
          <a:bodyPr anchor="t">
            <a:normAutofit fontScale="90000"/>
          </a:bodyPr>
          <a:lstStyle/>
          <a:p>
            <a:pPr algn="l"/>
            <a:r>
              <a:rPr lang="it-IT" sz="3100" b="1" dirty="0"/>
              <a:t>1576 - 1581. Tintoretto. Eliseo multiplica el pan. Sala Superiore.</a:t>
            </a:r>
            <a:br>
              <a:rPr lang="it-IT" sz="2800" dirty="0"/>
            </a:br>
            <a:r>
              <a:rPr lang="es-ES" sz="2400" b="0" i="0" dirty="0">
                <a:solidFill>
                  <a:srgbClr val="000000"/>
                </a:solidFill>
                <a:effectLst/>
                <a:latin typeface="+mn-lt"/>
              </a:rPr>
              <a:t>Reyes 4:42-44</a:t>
            </a:r>
            <a:br>
              <a:rPr lang="es-ES" sz="2400" b="0" i="0" dirty="0">
                <a:solidFill>
                  <a:srgbClr val="000000"/>
                </a:solidFill>
                <a:effectLst/>
                <a:latin typeface="+mn-lt"/>
              </a:rPr>
            </a:br>
            <a:r>
              <a:rPr lang="es-ES" sz="2400" b="1" i="0" baseline="30000" dirty="0">
                <a:solidFill>
                  <a:srgbClr val="000000"/>
                </a:solidFill>
                <a:effectLst/>
                <a:latin typeface="+mn-lt"/>
              </a:rPr>
              <a:t>42 </a:t>
            </a:r>
            <a:r>
              <a:rPr lang="es-ES" sz="2400" b="0" i="0" dirty="0">
                <a:solidFill>
                  <a:srgbClr val="000000"/>
                </a:solidFill>
                <a:effectLst/>
                <a:latin typeface="+mn-lt"/>
              </a:rPr>
              <a:t>Entonces vino un hombre de Baal-</a:t>
            </a:r>
            <a:r>
              <a:rPr lang="es-ES" sz="2400" b="0" i="0" dirty="0" err="1">
                <a:solidFill>
                  <a:srgbClr val="000000"/>
                </a:solidFill>
                <a:effectLst/>
                <a:latin typeface="+mn-lt"/>
              </a:rPr>
              <a:t>salisa</a:t>
            </a:r>
            <a:r>
              <a:rPr lang="es-ES" sz="2400" b="0" i="0" dirty="0">
                <a:solidFill>
                  <a:srgbClr val="000000"/>
                </a:solidFill>
                <a:effectLst/>
                <a:latin typeface="+mn-lt"/>
              </a:rPr>
              <a:t>, trayendo en su alforja alimentos de primicias para el hombre de Dios: veinte panes de cebada y espigas de grano nuevo.</a:t>
            </a:r>
            <a:br>
              <a:rPr lang="es-ES" sz="2400" b="0" i="0" dirty="0">
                <a:solidFill>
                  <a:srgbClr val="000000"/>
                </a:solidFill>
                <a:effectLst/>
                <a:latin typeface="+mn-lt"/>
              </a:rPr>
            </a:br>
            <a:r>
              <a:rPr lang="es-ES" sz="2400" b="0" i="0" dirty="0">
                <a:solidFill>
                  <a:srgbClr val="000000"/>
                </a:solidFill>
                <a:effectLst/>
                <a:latin typeface="+mn-lt"/>
              </a:rPr>
              <a:t>Y Eliseo dijo:</a:t>
            </a:r>
            <a:br>
              <a:rPr lang="es-ES" sz="2400" b="0" i="0" dirty="0">
                <a:solidFill>
                  <a:srgbClr val="000000"/>
                </a:solidFill>
                <a:effectLst/>
                <a:latin typeface="+mn-lt"/>
              </a:rPr>
            </a:br>
            <a:r>
              <a:rPr lang="es-ES" sz="2400" b="0" i="0" dirty="0">
                <a:solidFill>
                  <a:srgbClr val="000000"/>
                </a:solidFill>
                <a:effectLst/>
                <a:latin typeface="+mn-lt"/>
              </a:rPr>
              <a:t>—Da a la gente para que coma.</a:t>
            </a:r>
            <a:br>
              <a:rPr lang="es-ES" sz="2400" b="0" i="0" dirty="0">
                <a:solidFill>
                  <a:srgbClr val="000000"/>
                </a:solidFill>
                <a:effectLst/>
                <a:latin typeface="+mn-lt"/>
              </a:rPr>
            </a:br>
            <a:r>
              <a:rPr lang="es-ES" sz="2400" b="1" i="0" baseline="30000" dirty="0">
                <a:solidFill>
                  <a:srgbClr val="000000"/>
                </a:solidFill>
                <a:effectLst/>
                <a:latin typeface="+mn-lt"/>
              </a:rPr>
              <a:t>43 </a:t>
            </a:r>
            <a:r>
              <a:rPr lang="es-ES" sz="2400" b="0" i="0" dirty="0">
                <a:solidFill>
                  <a:srgbClr val="000000"/>
                </a:solidFill>
                <a:effectLst/>
                <a:latin typeface="+mn-lt"/>
              </a:rPr>
              <a:t>Y su criado respondió:</a:t>
            </a:r>
            <a:br>
              <a:rPr lang="es-ES" sz="2400" b="0" i="0" dirty="0">
                <a:solidFill>
                  <a:srgbClr val="000000"/>
                </a:solidFill>
                <a:effectLst/>
                <a:latin typeface="+mn-lt"/>
              </a:rPr>
            </a:br>
            <a:r>
              <a:rPr lang="es-ES" sz="2400" b="0" i="0" dirty="0">
                <a:solidFill>
                  <a:srgbClr val="000000"/>
                </a:solidFill>
                <a:effectLst/>
                <a:latin typeface="+mn-lt"/>
              </a:rPr>
              <a:t>—¿Cómo voy a poner esto delante de cien hombres?</a:t>
            </a:r>
            <a:br>
              <a:rPr lang="es-ES" sz="2400" b="0" i="0" dirty="0">
                <a:solidFill>
                  <a:srgbClr val="000000"/>
                </a:solidFill>
                <a:effectLst/>
                <a:latin typeface="+mn-lt"/>
              </a:rPr>
            </a:br>
            <a:r>
              <a:rPr lang="es-ES" sz="2400" b="0" i="0" dirty="0">
                <a:solidFill>
                  <a:srgbClr val="000000"/>
                </a:solidFill>
                <a:effectLst/>
                <a:latin typeface="+mn-lt"/>
              </a:rPr>
              <a:t>Pero él volvió a decir:</a:t>
            </a:r>
            <a:br>
              <a:rPr lang="es-ES" sz="2400" b="0" i="0" dirty="0">
                <a:solidFill>
                  <a:srgbClr val="000000"/>
                </a:solidFill>
                <a:effectLst/>
                <a:latin typeface="+mn-lt"/>
              </a:rPr>
            </a:br>
            <a:r>
              <a:rPr lang="es-ES" sz="2400" b="0" i="0" dirty="0">
                <a:solidFill>
                  <a:srgbClr val="000000"/>
                </a:solidFill>
                <a:effectLst/>
                <a:latin typeface="+mn-lt"/>
              </a:rPr>
              <a:t>—Da a la gente para que coma, porque así ha dicho el SEÑOR: “Comerán, y sobrará”.</a:t>
            </a:r>
            <a:br>
              <a:rPr lang="es-ES" sz="2400" b="0" i="0" dirty="0">
                <a:solidFill>
                  <a:srgbClr val="000000"/>
                </a:solidFill>
                <a:effectLst/>
                <a:latin typeface="+mn-lt"/>
              </a:rPr>
            </a:br>
            <a:r>
              <a:rPr lang="es-ES" sz="2400" b="1" i="0" baseline="30000" dirty="0">
                <a:solidFill>
                  <a:srgbClr val="000000"/>
                </a:solidFill>
                <a:effectLst/>
                <a:latin typeface="+mn-lt"/>
              </a:rPr>
              <a:t>44 </a:t>
            </a:r>
            <a:r>
              <a:rPr lang="es-ES" sz="2400" b="0" i="0" dirty="0">
                <a:solidFill>
                  <a:srgbClr val="000000"/>
                </a:solidFill>
                <a:effectLst/>
                <a:latin typeface="+mn-lt"/>
              </a:rPr>
              <a:t>Entonces él lo puso delante de ellos. Y comieron, y sobró, conforme a la palabra del SEÑOR.</a:t>
            </a:r>
            <a:br>
              <a:rPr lang="es-ES" sz="2400" b="0" i="0" dirty="0">
                <a:solidFill>
                  <a:srgbClr val="000000"/>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D9EB43D8-FDCD-4668-B3A6-FFA7EF280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1192" y="0"/>
            <a:ext cx="4890808" cy="6858000"/>
          </a:xfrm>
          <a:prstGeom prst="rect">
            <a:avLst/>
          </a:prstGeom>
        </p:spPr>
      </p:pic>
    </p:spTree>
    <p:extLst>
      <p:ext uri="{BB962C8B-B14F-4D97-AF65-F5344CB8AC3E}">
        <p14:creationId xmlns:p14="http://schemas.microsoft.com/office/powerpoint/2010/main" val="250308316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2395452" cy="5869420"/>
          </a:xfrm>
        </p:spPr>
        <p:txBody>
          <a:bodyPr anchor="t">
            <a:normAutofit/>
          </a:bodyPr>
          <a:lstStyle/>
          <a:p>
            <a:r>
              <a:rPr lang="it-IT" sz="2800" dirty="0"/>
              <a:t>1576 - 1581. Tintoretto. Jonás y la ballena. Sala Superiore.</a:t>
            </a:r>
            <a:endParaRPr lang="es-ES" sz="2800" dirty="0"/>
          </a:p>
        </p:txBody>
      </p:sp>
      <p:pic>
        <p:nvPicPr>
          <p:cNvPr id="4" name="Imagen 3">
            <a:extLst>
              <a:ext uri="{FF2B5EF4-FFF2-40B4-BE49-F238E27FC236}">
                <a16:creationId xmlns:a16="http://schemas.microsoft.com/office/drawing/2014/main" id="{FE4D52D2-2838-46C1-9F4E-2F4D2DF6E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5560" y="0"/>
            <a:ext cx="9616440" cy="6858000"/>
          </a:xfrm>
          <a:prstGeom prst="rect">
            <a:avLst/>
          </a:prstGeom>
        </p:spPr>
      </p:pic>
    </p:spTree>
    <p:extLst>
      <p:ext uri="{BB962C8B-B14F-4D97-AF65-F5344CB8AC3E}">
        <p14:creationId xmlns:p14="http://schemas.microsoft.com/office/powerpoint/2010/main" val="419003013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8509" cy="5869420"/>
          </a:xfrm>
        </p:spPr>
        <p:txBody>
          <a:bodyPr anchor="t">
            <a:normAutofit/>
          </a:bodyPr>
          <a:lstStyle/>
          <a:p>
            <a:r>
              <a:rPr lang="es-ES" sz="2800" dirty="0"/>
              <a:t>1576 - 1581. Tintoretto. La columna de fuego. Sala </a:t>
            </a:r>
            <a:r>
              <a:rPr lang="es-ES" sz="2800" dirty="0" err="1"/>
              <a:t>Superiore</a:t>
            </a:r>
            <a:r>
              <a:rPr lang="es-ES" sz="2800" dirty="0"/>
              <a:t>.</a:t>
            </a:r>
          </a:p>
        </p:txBody>
      </p:sp>
      <p:pic>
        <p:nvPicPr>
          <p:cNvPr id="4" name="Imagen 3">
            <a:extLst>
              <a:ext uri="{FF2B5EF4-FFF2-40B4-BE49-F238E27FC236}">
                <a16:creationId xmlns:a16="http://schemas.microsoft.com/office/drawing/2014/main" id="{E4137385-1073-4DD7-9859-E0DF05E0F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3" y="-12470"/>
            <a:ext cx="4987637" cy="6882939"/>
          </a:xfrm>
          <a:prstGeom prst="rect">
            <a:avLst/>
          </a:prstGeom>
        </p:spPr>
      </p:pic>
    </p:spTree>
    <p:extLst>
      <p:ext uri="{BB962C8B-B14F-4D97-AF65-F5344CB8AC3E}">
        <p14:creationId xmlns:p14="http://schemas.microsoft.com/office/powerpoint/2010/main" val="265015995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659091" cy="5869420"/>
          </a:xfrm>
        </p:spPr>
        <p:txBody>
          <a:bodyPr anchor="t">
            <a:normAutofit/>
          </a:bodyPr>
          <a:lstStyle/>
          <a:p>
            <a:r>
              <a:rPr lang="it-IT" sz="2800" dirty="0"/>
              <a:t>1576 - 1581. Tintoretto. La escalera de Jacob. Sala Superiore.</a:t>
            </a:r>
            <a:endParaRPr lang="es-ES" sz="2800" dirty="0"/>
          </a:p>
        </p:txBody>
      </p:sp>
      <p:pic>
        <p:nvPicPr>
          <p:cNvPr id="4" name="Imagen 3">
            <a:extLst>
              <a:ext uri="{FF2B5EF4-FFF2-40B4-BE49-F238E27FC236}">
                <a16:creationId xmlns:a16="http://schemas.microsoft.com/office/drawing/2014/main" id="{13D36ED3-4D55-4121-8F6C-C8E0D2203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2655" y="-16050"/>
            <a:ext cx="2729345" cy="6874050"/>
          </a:xfrm>
          <a:prstGeom prst="rect">
            <a:avLst/>
          </a:prstGeom>
        </p:spPr>
      </p:pic>
    </p:spTree>
    <p:extLst>
      <p:ext uri="{BB962C8B-B14F-4D97-AF65-F5344CB8AC3E}">
        <p14:creationId xmlns:p14="http://schemas.microsoft.com/office/powerpoint/2010/main" val="31646965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2308642" cy="5869420"/>
          </a:xfrm>
        </p:spPr>
        <p:txBody>
          <a:bodyPr anchor="t">
            <a:normAutofit/>
          </a:bodyPr>
          <a:lstStyle/>
          <a:p>
            <a:r>
              <a:rPr lang="it-IT" sz="2800" dirty="0"/>
              <a:t>1576 - 1581. Tintoretto. La Pascua. Sala Superiore.</a:t>
            </a:r>
            <a:endParaRPr lang="es-ES" sz="2800" dirty="0"/>
          </a:p>
        </p:txBody>
      </p:sp>
      <p:pic>
        <p:nvPicPr>
          <p:cNvPr id="4" name="Imagen 3">
            <a:extLst>
              <a:ext uri="{FF2B5EF4-FFF2-40B4-BE49-F238E27FC236}">
                <a16:creationId xmlns:a16="http://schemas.microsoft.com/office/drawing/2014/main" id="{DE2761E2-A56C-4416-B9A6-90F58A64B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4169" y="0"/>
            <a:ext cx="9647831" cy="6858000"/>
          </a:xfrm>
          <a:prstGeom prst="rect">
            <a:avLst/>
          </a:prstGeom>
        </p:spPr>
      </p:pic>
    </p:spTree>
    <p:extLst>
      <p:ext uri="{BB962C8B-B14F-4D97-AF65-F5344CB8AC3E}">
        <p14:creationId xmlns:p14="http://schemas.microsoft.com/office/powerpoint/2010/main" val="143173626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62800" cy="5869420"/>
          </a:xfrm>
        </p:spPr>
        <p:txBody>
          <a:bodyPr anchor="t">
            <a:normAutofit/>
          </a:bodyPr>
          <a:lstStyle/>
          <a:p>
            <a:r>
              <a:rPr lang="it-IT" sz="2800" dirty="0"/>
              <a:t>1576 - 1581. Tintoretto. La serpiente de metal. Sala Superiore.</a:t>
            </a:r>
            <a:endParaRPr lang="es-ES" sz="2800" dirty="0"/>
          </a:p>
        </p:txBody>
      </p:sp>
      <p:pic>
        <p:nvPicPr>
          <p:cNvPr id="4" name="Imagen 3">
            <a:extLst>
              <a:ext uri="{FF2B5EF4-FFF2-40B4-BE49-F238E27FC236}">
                <a16:creationId xmlns:a16="http://schemas.microsoft.com/office/drawing/2014/main" id="{9C9C9540-C3EC-48C9-AD04-17BDABF4B0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7091" y="-26564"/>
            <a:ext cx="4294909" cy="6884564"/>
          </a:xfrm>
          <a:prstGeom prst="rect">
            <a:avLst/>
          </a:prstGeom>
        </p:spPr>
      </p:pic>
    </p:spTree>
    <p:extLst>
      <p:ext uri="{BB962C8B-B14F-4D97-AF65-F5344CB8AC3E}">
        <p14:creationId xmlns:p14="http://schemas.microsoft.com/office/powerpoint/2010/main" val="5128103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728364" cy="5869420"/>
          </a:xfrm>
        </p:spPr>
        <p:txBody>
          <a:bodyPr anchor="t">
            <a:normAutofit/>
          </a:bodyPr>
          <a:lstStyle/>
          <a:p>
            <a:r>
              <a:rPr lang="es-ES" sz="2800" dirty="0"/>
              <a:t>1576 - 1581. Tintoretto. La visión de Ezequiel. Sala </a:t>
            </a:r>
            <a:r>
              <a:rPr lang="es-ES" sz="2800" dirty="0" err="1"/>
              <a:t>Superiore</a:t>
            </a:r>
            <a:r>
              <a:rPr lang="es-ES" sz="2800" dirty="0"/>
              <a:t>.</a:t>
            </a:r>
          </a:p>
        </p:txBody>
      </p:sp>
      <p:pic>
        <p:nvPicPr>
          <p:cNvPr id="4" name="Imagen 3">
            <a:extLst>
              <a:ext uri="{FF2B5EF4-FFF2-40B4-BE49-F238E27FC236}">
                <a16:creationId xmlns:a16="http://schemas.microsoft.com/office/drawing/2014/main" id="{E012378B-9429-48F5-B565-7EEAA0EB7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15675"/>
            <a:ext cx="2743200" cy="6873675"/>
          </a:xfrm>
          <a:prstGeom prst="rect">
            <a:avLst/>
          </a:prstGeom>
        </p:spPr>
      </p:pic>
    </p:spTree>
    <p:extLst>
      <p:ext uri="{BB962C8B-B14F-4D97-AF65-F5344CB8AC3E}">
        <p14:creationId xmlns:p14="http://schemas.microsoft.com/office/powerpoint/2010/main" val="2019000964"/>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43055" cy="5869420"/>
          </a:xfrm>
        </p:spPr>
        <p:txBody>
          <a:bodyPr anchor="t">
            <a:normAutofit/>
          </a:bodyPr>
          <a:lstStyle/>
          <a:p>
            <a:r>
              <a:rPr lang="it-IT" sz="2800" dirty="0"/>
              <a:t>1576 - 1581. Tintoretto. Moisés hace bortar agua. Sala Superiore.</a:t>
            </a:r>
            <a:endParaRPr lang="es-ES" sz="2800" dirty="0"/>
          </a:p>
        </p:txBody>
      </p:sp>
      <p:pic>
        <p:nvPicPr>
          <p:cNvPr id="4" name="Imagen 3">
            <a:extLst>
              <a:ext uri="{FF2B5EF4-FFF2-40B4-BE49-F238E27FC236}">
                <a16:creationId xmlns:a16="http://schemas.microsoft.com/office/drawing/2014/main" id="{9284F6E3-6165-430C-B80C-D12EACB5B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5359" y="0"/>
            <a:ext cx="6506641" cy="6858000"/>
          </a:xfrm>
          <a:prstGeom prst="rect">
            <a:avLst/>
          </a:prstGeom>
        </p:spPr>
      </p:pic>
    </p:spTree>
    <p:extLst>
      <p:ext uri="{BB962C8B-B14F-4D97-AF65-F5344CB8AC3E}">
        <p14:creationId xmlns:p14="http://schemas.microsoft.com/office/powerpoint/2010/main" val="77562961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2258291" cy="5869420"/>
          </a:xfrm>
        </p:spPr>
        <p:txBody>
          <a:bodyPr anchor="t">
            <a:normAutofit/>
          </a:bodyPr>
          <a:lstStyle/>
          <a:p>
            <a:r>
              <a:rPr lang="es-ES" sz="2800" dirty="0"/>
              <a:t>1576 - 1581. Tintoretto. Pecado original. Sala </a:t>
            </a:r>
            <a:r>
              <a:rPr lang="es-ES" sz="2800" dirty="0" err="1"/>
              <a:t>Superiore</a:t>
            </a:r>
            <a:r>
              <a:rPr lang="es-ES" sz="2800" dirty="0"/>
              <a:t>.</a:t>
            </a:r>
          </a:p>
        </p:txBody>
      </p:sp>
      <p:pic>
        <p:nvPicPr>
          <p:cNvPr id="4" name="Imagen 3">
            <a:extLst>
              <a:ext uri="{FF2B5EF4-FFF2-40B4-BE49-F238E27FC236}">
                <a16:creationId xmlns:a16="http://schemas.microsoft.com/office/drawing/2014/main" id="{1CC7F214-E968-4B33-9603-7D240D0B3C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0"/>
            <a:ext cx="9601200" cy="6858000"/>
          </a:xfrm>
          <a:prstGeom prst="rect">
            <a:avLst/>
          </a:prstGeom>
        </p:spPr>
      </p:pic>
    </p:spTree>
    <p:extLst>
      <p:ext uri="{BB962C8B-B14F-4D97-AF65-F5344CB8AC3E}">
        <p14:creationId xmlns:p14="http://schemas.microsoft.com/office/powerpoint/2010/main" val="205404637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4549907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450EE82-84DE-4E0D-8238-DDD77F471505}"/>
              </a:ext>
            </a:extLst>
          </p:cNvPr>
          <p:cNvSpPr>
            <a:spLocks noGrp="1"/>
          </p:cNvSpPr>
          <p:nvPr>
            <p:ph type="ctrTitle"/>
          </p:nvPr>
        </p:nvSpPr>
        <p:spPr/>
        <p:txBody>
          <a:bodyPr/>
          <a:lstStyle/>
          <a:p>
            <a:r>
              <a:rPr lang="es-ES" b="1" dirty="0"/>
              <a:t>Escuela Grande de San Roque, Venecia.</a:t>
            </a:r>
          </a:p>
        </p:txBody>
      </p:sp>
      <p:sp>
        <p:nvSpPr>
          <p:cNvPr id="5" name="Subtítulo 4">
            <a:extLst>
              <a:ext uri="{FF2B5EF4-FFF2-40B4-BE49-F238E27FC236}">
                <a16:creationId xmlns:a16="http://schemas.microsoft.com/office/drawing/2014/main" id="{AC36F324-2E7C-43CF-AB76-DEBCD4486A8B}"/>
              </a:ext>
            </a:extLst>
          </p:cNvPr>
          <p:cNvSpPr>
            <a:spLocks noGrp="1"/>
          </p:cNvSpPr>
          <p:nvPr>
            <p:ph type="subTitle" idx="1"/>
          </p:nvPr>
        </p:nvSpPr>
        <p:spPr/>
        <p:txBody>
          <a:bodyPr>
            <a:normAutofit fontScale="92500" lnSpcReduction="10000"/>
          </a:bodyPr>
          <a:lstStyle/>
          <a:p>
            <a:r>
              <a:rPr lang="es-ES" sz="6000" dirty="0"/>
              <a:t>1583 - 1587. </a:t>
            </a:r>
          </a:p>
          <a:p>
            <a:r>
              <a:rPr lang="es-ES" sz="6000" dirty="0"/>
              <a:t>Sala </a:t>
            </a:r>
            <a:r>
              <a:rPr lang="es-ES" sz="6000" dirty="0" err="1"/>
              <a:t>Inferiore</a:t>
            </a:r>
            <a:endParaRPr lang="es-ES" sz="6000" dirty="0"/>
          </a:p>
        </p:txBody>
      </p:sp>
    </p:spTree>
    <p:extLst>
      <p:ext uri="{BB962C8B-B14F-4D97-AF65-F5344CB8AC3E}">
        <p14:creationId xmlns:p14="http://schemas.microsoft.com/office/powerpoint/2010/main" val="271243436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1583 - 1587. Tintoretto. Sala Inferiore.</a:t>
            </a:r>
            <a:endParaRPr lang="es-ES" sz="2800" dirty="0"/>
          </a:p>
        </p:txBody>
      </p:sp>
      <p:pic>
        <p:nvPicPr>
          <p:cNvPr id="4" name="Imagen 3">
            <a:extLst>
              <a:ext uri="{FF2B5EF4-FFF2-40B4-BE49-F238E27FC236}">
                <a16:creationId xmlns:a16="http://schemas.microsoft.com/office/drawing/2014/main" id="{B5D6B24C-4F26-4BB4-AEF5-276E50E08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2962" y="0"/>
            <a:ext cx="9109038" cy="6858000"/>
          </a:xfrm>
          <a:prstGeom prst="rect">
            <a:avLst/>
          </a:prstGeom>
        </p:spPr>
      </p:pic>
    </p:spTree>
    <p:extLst>
      <p:ext uri="{BB962C8B-B14F-4D97-AF65-F5344CB8AC3E}">
        <p14:creationId xmlns:p14="http://schemas.microsoft.com/office/powerpoint/2010/main" val="18289273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1583 - 1587. Tintoretto. Anunciación. Sala </a:t>
            </a:r>
            <a:r>
              <a:rPr lang="es-ES" sz="2800" dirty="0" err="1"/>
              <a:t>Inferiore</a:t>
            </a:r>
            <a:r>
              <a:rPr lang="es-ES" sz="2800" dirty="0"/>
              <a:t>.</a:t>
            </a:r>
          </a:p>
        </p:txBody>
      </p:sp>
      <p:pic>
        <p:nvPicPr>
          <p:cNvPr id="4" name="Imagen 3">
            <a:extLst>
              <a:ext uri="{FF2B5EF4-FFF2-40B4-BE49-F238E27FC236}">
                <a16:creationId xmlns:a16="http://schemas.microsoft.com/office/drawing/2014/main" id="{1710813A-6D3F-4FD9-9B4B-F85E3FB2FD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733" y="0"/>
            <a:ext cx="8743267" cy="6858000"/>
          </a:xfrm>
          <a:prstGeom prst="rect">
            <a:avLst/>
          </a:prstGeom>
        </p:spPr>
      </p:pic>
    </p:spTree>
    <p:extLst>
      <p:ext uri="{BB962C8B-B14F-4D97-AF65-F5344CB8AC3E}">
        <p14:creationId xmlns:p14="http://schemas.microsoft.com/office/powerpoint/2010/main" val="397658216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2701638" cy="5869420"/>
          </a:xfrm>
        </p:spPr>
        <p:txBody>
          <a:bodyPr anchor="t">
            <a:normAutofit/>
          </a:bodyPr>
          <a:lstStyle/>
          <a:p>
            <a:r>
              <a:rPr lang="es-ES" sz="2800" dirty="0"/>
              <a:t>1583 - 1587. Tintoretto. Huida a Egipto. Sala </a:t>
            </a:r>
            <a:r>
              <a:rPr lang="es-ES" sz="2800" dirty="0" err="1"/>
              <a:t>Inferiore</a:t>
            </a:r>
            <a:r>
              <a:rPr lang="es-ES" sz="2800" dirty="0"/>
              <a:t>.</a:t>
            </a:r>
          </a:p>
        </p:txBody>
      </p:sp>
      <p:pic>
        <p:nvPicPr>
          <p:cNvPr id="4" name="Imagen 3">
            <a:extLst>
              <a:ext uri="{FF2B5EF4-FFF2-40B4-BE49-F238E27FC236}">
                <a16:creationId xmlns:a16="http://schemas.microsoft.com/office/drawing/2014/main" id="{481C8FB2-9476-458E-97F4-42F105016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0"/>
            <a:ext cx="9067800" cy="6858000"/>
          </a:xfrm>
          <a:prstGeom prst="rect">
            <a:avLst/>
          </a:prstGeom>
        </p:spPr>
      </p:pic>
    </p:spTree>
    <p:extLst>
      <p:ext uri="{BB962C8B-B14F-4D97-AF65-F5344CB8AC3E}">
        <p14:creationId xmlns:p14="http://schemas.microsoft.com/office/powerpoint/2010/main" val="427870144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1583 - 1587. Tintoretto. Adoración de los magos. Sala </a:t>
            </a:r>
            <a:r>
              <a:rPr lang="es-ES" sz="2800" dirty="0" err="1"/>
              <a:t>Inferiore</a:t>
            </a:r>
            <a:r>
              <a:rPr lang="es-ES" sz="2800" dirty="0"/>
              <a:t>.</a:t>
            </a:r>
          </a:p>
        </p:txBody>
      </p:sp>
      <p:pic>
        <p:nvPicPr>
          <p:cNvPr id="4" name="Imagen 3">
            <a:extLst>
              <a:ext uri="{FF2B5EF4-FFF2-40B4-BE49-F238E27FC236}">
                <a16:creationId xmlns:a16="http://schemas.microsoft.com/office/drawing/2014/main" id="{C1223A35-0940-4B32-AF9D-74F3A131A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872" y="0"/>
            <a:ext cx="9025128" cy="6837218"/>
          </a:xfrm>
          <a:prstGeom prst="rect">
            <a:avLst/>
          </a:prstGeom>
        </p:spPr>
      </p:pic>
    </p:spTree>
    <p:extLst>
      <p:ext uri="{BB962C8B-B14F-4D97-AF65-F5344CB8AC3E}">
        <p14:creationId xmlns:p14="http://schemas.microsoft.com/office/powerpoint/2010/main" val="186239331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249632" cy="5869420"/>
          </a:xfrm>
        </p:spPr>
        <p:txBody>
          <a:bodyPr anchor="t">
            <a:normAutofit/>
          </a:bodyPr>
          <a:lstStyle/>
          <a:p>
            <a:r>
              <a:rPr lang="it-IT" sz="2800" dirty="0"/>
              <a:t>1583 - 1587. Tintoretto. Asunción. Sala Inferiore.</a:t>
            </a:r>
            <a:endParaRPr lang="es-ES" sz="2800" dirty="0"/>
          </a:p>
        </p:txBody>
      </p:sp>
      <p:pic>
        <p:nvPicPr>
          <p:cNvPr id="4" name="Imagen 3">
            <a:extLst>
              <a:ext uri="{FF2B5EF4-FFF2-40B4-BE49-F238E27FC236}">
                <a16:creationId xmlns:a16="http://schemas.microsoft.com/office/drawing/2014/main" id="{D7859C6B-1083-40F3-9D09-2E4968F756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250" y="0"/>
            <a:ext cx="9429750" cy="6858000"/>
          </a:xfrm>
          <a:prstGeom prst="rect">
            <a:avLst/>
          </a:prstGeom>
        </p:spPr>
      </p:pic>
    </p:spTree>
    <p:extLst>
      <p:ext uri="{BB962C8B-B14F-4D97-AF65-F5344CB8AC3E}">
        <p14:creationId xmlns:p14="http://schemas.microsoft.com/office/powerpoint/2010/main" val="180498769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546764" cy="5869420"/>
          </a:xfrm>
        </p:spPr>
        <p:txBody>
          <a:bodyPr anchor="t">
            <a:normAutofit/>
          </a:bodyPr>
          <a:lstStyle/>
          <a:p>
            <a:r>
              <a:rPr lang="it-IT" sz="2800" dirty="0"/>
              <a:t>1583 - 1587. Tintoretto. Circuncisión. Sala Inferiore.</a:t>
            </a:r>
            <a:endParaRPr lang="es-ES" sz="2800" dirty="0"/>
          </a:p>
        </p:txBody>
      </p:sp>
      <p:pic>
        <p:nvPicPr>
          <p:cNvPr id="4" name="Imagen 3">
            <a:extLst>
              <a:ext uri="{FF2B5EF4-FFF2-40B4-BE49-F238E27FC236}">
                <a16:creationId xmlns:a16="http://schemas.microsoft.com/office/drawing/2014/main" id="{29A3A4AF-7876-42AC-A824-47F73AAE0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7868" y="0"/>
            <a:ext cx="7914132" cy="6858000"/>
          </a:xfrm>
          <a:prstGeom prst="rect">
            <a:avLst/>
          </a:prstGeom>
        </p:spPr>
      </p:pic>
    </p:spTree>
    <p:extLst>
      <p:ext uri="{BB962C8B-B14F-4D97-AF65-F5344CB8AC3E}">
        <p14:creationId xmlns:p14="http://schemas.microsoft.com/office/powerpoint/2010/main" val="15668688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21782" cy="5869420"/>
          </a:xfrm>
        </p:spPr>
        <p:txBody>
          <a:bodyPr anchor="t">
            <a:normAutofit/>
          </a:bodyPr>
          <a:lstStyle/>
          <a:p>
            <a:r>
              <a:rPr lang="it-IT" sz="2800" dirty="0"/>
              <a:t>1583 - 1587. Tintoretto. María Magdalena Egipto. Sala Inferiore.</a:t>
            </a:r>
            <a:endParaRPr lang="es-ES" sz="2800" dirty="0"/>
          </a:p>
        </p:txBody>
      </p:sp>
      <p:pic>
        <p:nvPicPr>
          <p:cNvPr id="4" name="Imagen 3">
            <a:extLst>
              <a:ext uri="{FF2B5EF4-FFF2-40B4-BE49-F238E27FC236}">
                <a16:creationId xmlns:a16="http://schemas.microsoft.com/office/drawing/2014/main" id="{3AC957A1-04F5-4CD8-8CB9-E3DDE2A494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4937" y="0"/>
            <a:ext cx="3357063" cy="6858000"/>
          </a:xfrm>
          <a:prstGeom prst="rect">
            <a:avLst/>
          </a:prstGeom>
        </p:spPr>
      </p:pic>
    </p:spTree>
    <p:extLst>
      <p:ext uri="{BB962C8B-B14F-4D97-AF65-F5344CB8AC3E}">
        <p14:creationId xmlns:p14="http://schemas.microsoft.com/office/powerpoint/2010/main" val="296166603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36346" cy="5869420"/>
          </a:xfrm>
        </p:spPr>
        <p:txBody>
          <a:bodyPr anchor="t">
            <a:normAutofit/>
          </a:bodyPr>
          <a:lstStyle/>
          <a:p>
            <a:r>
              <a:rPr lang="it-IT" sz="2800" dirty="0"/>
              <a:t>1583 - 1587. Tintoretto. María Magdalena. Sala Inferiore.</a:t>
            </a:r>
            <a:endParaRPr lang="es-ES" sz="2800" dirty="0"/>
          </a:p>
        </p:txBody>
      </p:sp>
      <p:pic>
        <p:nvPicPr>
          <p:cNvPr id="4" name="Imagen 3">
            <a:extLst>
              <a:ext uri="{FF2B5EF4-FFF2-40B4-BE49-F238E27FC236}">
                <a16:creationId xmlns:a16="http://schemas.microsoft.com/office/drawing/2014/main" id="{DB0BE82C-7552-418C-8E1C-AA3F74B8C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8964" y="0"/>
            <a:ext cx="3343036" cy="6858000"/>
          </a:xfrm>
          <a:prstGeom prst="rect">
            <a:avLst/>
          </a:prstGeom>
        </p:spPr>
      </p:pic>
    </p:spTree>
    <p:extLst>
      <p:ext uri="{BB962C8B-B14F-4D97-AF65-F5344CB8AC3E}">
        <p14:creationId xmlns:p14="http://schemas.microsoft.com/office/powerpoint/2010/main" val="228058691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1583 - 1587. Tintoretto. Masacre de los inocentes. Sala </a:t>
            </a:r>
            <a:r>
              <a:rPr lang="es-ES" sz="2800" dirty="0" err="1"/>
              <a:t>Inferiore</a:t>
            </a:r>
            <a:r>
              <a:rPr lang="es-ES" sz="2800" dirty="0"/>
              <a:t>.</a:t>
            </a:r>
          </a:p>
        </p:txBody>
      </p:sp>
      <p:pic>
        <p:nvPicPr>
          <p:cNvPr id="4" name="Imagen 3">
            <a:extLst>
              <a:ext uri="{FF2B5EF4-FFF2-40B4-BE49-F238E27FC236}">
                <a16:creationId xmlns:a16="http://schemas.microsoft.com/office/drawing/2014/main" id="{55411D40-6F47-4901-81DE-376568B8F2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783" y="0"/>
            <a:ext cx="8957217" cy="6858000"/>
          </a:xfrm>
          <a:prstGeom prst="rect">
            <a:avLst/>
          </a:prstGeom>
        </p:spPr>
      </p:pic>
    </p:spTree>
    <p:extLst>
      <p:ext uri="{BB962C8B-B14F-4D97-AF65-F5344CB8AC3E}">
        <p14:creationId xmlns:p14="http://schemas.microsoft.com/office/powerpoint/2010/main" val="283300738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2547503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3D9AF9C-60F5-4CE8-A936-B3A9B6F99364}"/>
              </a:ext>
            </a:extLst>
          </p:cNvPr>
          <p:cNvSpPr>
            <a:spLocks noGrp="1"/>
          </p:cNvSpPr>
          <p:nvPr>
            <p:ph type="ctrTitle"/>
          </p:nvPr>
        </p:nvSpPr>
        <p:spPr/>
        <p:txBody>
          <a:bodyPr/>
          <a:lstStyle/>
          <a:p>
            <a:r>
              <a:rPr lang="es-ES" dirty="0"/>
              <a:t>1458, 1562 - 1566. Escuela Grande de San Marcos</a:t>
            </a:r>
          </a:p>
        </p:txBody>
      </p:sp>
      <p:sp>
        <p:nvSpPr>
          <p:cNvPr id="4" name="Subtítulo 3">
            <a:extLst>
              <a:ext uri="{FF2B5EF4-FFF2-40B4-BE49-F238E27FC236}">
                <a16:creationId xmlns:a16="http://schemas.microsoft.com/office/drawing/2014/main" id="{D31E8DA6-A040-4BC0-B80C-F9E49B635092}"/>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47984360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1548. Tintoretto. Milagro de San Marcos y el esclavo. </a:t>
            </a:r>
            <a:r>
              <a:rPr lang="es-ES" sz="2800" dirty="0" err="1"/>
              <a:t>Gallerie</a:t>
            </a:r>
            <a:r>
              <a:rPr lang="es-ES" sz="2800" dirty="0"/>
              <a:t> </a:t>
            </a:r>
            <a:r>
              <a:rPr lang="es-ES" sz="2800" dirty="0" err="1"/>
              <a:t>dell'Accademia</a:t>
            </a:r>
            <a:r>
              <a:rPr lang="es-ES" sz="2800" dirty="0"/>
              <a:t>, Venecia.</a:t>
            </a:r>
          </a:p>
        </p:txBody>
      </p:sp>
      <p:pic>
        <p:nvPicPr>
          <p:cNvPr id="4" name="Imagen 3">
            <a:extLst>
              <a:ext uri="{FF2B5EF4-FFF2-40B4-BE49-F238E27FC236}">
                <a16:creationId xmlns:a16="http://schemas.microsoft.com/office/drawing/2014/main" id="{3028FE3B-1FC3-48B7-BA31-AC434F156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594" y="0"/>
            <a:ext cx="8963406" cy="6858000"/>
          </a:xfrm>
          <a:prstGeom prst="rect">
            <a:avLst/>
          </a:prstGeom>
        </p:spPr>
      </p:pic>
    </p:spTree>
    <p:extLst>
      <p:ext uri="{BB962C8B-B14F-4D97-AF65-F5344CB8AC3E}">
        <p14:creationId xmlns:p14="http://schemas.microsoft.com/office/powerpoint/2010/main" val="376036109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58692" cy="5869420"/>
          </a:xfrm>
        </p:spPr>
        <p:txBody>
          <a:bodyPr anchor="t">
            <a:normAutofit/>
          </a:bodyPr>
          <a:lstStyle/>
          <a:p>
            <a:r>
              <a:rPr lang="it-IT" sz="2800" dirty="0"/>
              <a:t>1562 - 1566. Tintoretto. Milagro San Marcos naufragio de un sarraceno. Gallerie dell'Accademia, Venecia.</a:t>
            </a:r>
            <a:endParaRPr lang="es-ES" sz="2800" dirty="0"/>
          </a:p>
        </p:txBody>
      </p:sp>
      <p:pic>
        <p:nvPicPr>
          <p:cNvPr id="4" name="Imagen 3">
            <a:extLst>
              <a:ext uri="{FF2B5EF4-FFF2-40B4-BE49-F238E27FC236}">
                <a16:creationId xmlns:a16="http://schemas.microsoft.com/office/drawing/2014/main" id="{2527268B-BDAD-4B09-B2BC-2A72F60B1D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691" y="19280"/>
            <a:ext cx="5971309" cy="6838720"/>
          </a:xfrm>
          <a:prstGeom prst="rect">
            <a:avLst/>
          </a:prstGeom>
        </p:spPr>
      </p:pic>
    </p:spTree>
    <p:extLst>
      <p:ext uri="{BB962C8B-B14F-4D97-AF65-F5344CB8AC3E}">
        <p14:creationId xmlns:p14="http://schemas.microsoft.com/office/powerpoint/2010/main" val="249867326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02727" cy="5869420"/>
          </a:xfrm>
        </p:spPr>
        <p:txBody>
          <a:bodyPr anchor="t">
            <a:normAutofit/>
          </a:bodyPr>
          <a:lstStyle/>
          <a:p>
            <a:r>
              <a:rPr lang="es-ES" sz="2800" dirty="0"/>
              <a:t>1562 - 1566. Tintoretto. Milagros de San Marcos. Pinacoteca di </a:t>
            </a:r>
            <a:r>
              <a:rPr lang="es-ES" sz="2800" dirty="0" err="1"/>
              <a:t>Brera</a:t>
            </a:r>
            <a:r>
              <a:rPr lang="es-ES" sz="2800" dirty="0"/>
              <a:t>, Milán.</a:t>
            </a:r>
          </a:p>
        </p:txBody>
      </p:sp>
      <p:pic>
        <p:nvPicPr>
          <p:cNvPr id="4" name="Imagen 3">
            <a:extLst>
              <a:ext uri="{FF2B5EF4-FFF2-40B4-BE49-F238E27FC236}">
                <a16:creationId xmlns:a16="http://schemas.microsoft.com/office/drawing/2014/main" id="{137EAE86-0267-4448-8F0E-6C1FB54E7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6266" y="0"/>
            <a:ext cx="7015734" cy="6858000"/>
          </a:xfrm>
          <a:prstGeom prst="rect">
            <a:avLst/>
          </a:prstGeom>
        </p:spPr>
      </p:pic>
    </p:spTree>
    <p:extLst>
      <p:ext uri="{BB962C8B-B14F-4D97-AF65-F5344CB8AC3E}">
        <p14:creationId xmlns:p14="http://schemas.microsoft.com/office/powerpoint/2010/main" val="380253565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5869420"/>
          </a:xfrm>
        </p:spPr>
        <p:txBody>
          <a:bodyPr anchor="t">
            <a:normAutofit/>
          </a:bodyPr>
          <a:lstStyle/>
          <a:p>
            <a:r>
              <a:rPr lang="it-IT" sz="2800" dirty="0"/>
              <a:t>1562 - 1566. Tintoretto. Robo cadáver de San Marcos. Gallerie dell'Accademia, Venecia.</a:t>
            </a:r>
            <a:endParaRPr lang="es-ES" sz="2800" dirty="0"/>
          </a:p>
        </p:txBody>
      </p:sp>
      <p:pic>
        <p:nvPicPr>
          <p:cNvPr id="4" name="Imagen 3">
            <a:extLst>
              <a:ext uri="{FF2B5EF4-FFF2-40B4-BE49-F238E27FC236}">
                <a16:creationId xmlns:a16="http://schemas.microsoft.com/office/drawing/2014/main" id="{A2575103-AF5A-4A41-8FCA-18101DBBD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3603" y="0"/>
            <a:ext cx="5498397" cy="6858000"/>
          </a:xfrm>
          <a:prstGeom prst="rect">
            <a:avLst/>
          </a:prstGeom>
        </p:spPr>
      </p:pic>
    </p:spTree>
    <p:extLst>
      <p:ext uri="{BB962C8B-B14F-4D97-AF65-F5344CB8AC3E}">
        <p14:creationId xmlns:p14="http://schemas.microsoft.com/office/powerpoint/2010/main" val="11268025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9405761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98F04381-8401-44C2-9496-D09C4789484A}"/>
              </a:ext>
            </a:extLst>
          </p:cNvPr>
          <p:cNvSpPr>
            <a:spLocks noGrp="1"/>
          </p:cNvSpPr>
          <p:nvPr>
            <p:ph type="ctrTitle"/>
          </p:nvPr>
        </p:nvSpPr>
        <p:spPr/>
        <p:txBody>
          <a:bodyPr>
            <a:normAutofit/>
          </a:bodyPr>
          <a:lstStyle/>
          <a:p>
            <a:r>
              <a:rPr lang="it-IT" sz="6600" b="1" dirty="0"/>
              <a:t>1552 - 1562. </a:t>
            </a:r>
            <a:br>
              <a:rPr lang="it-IT" sz="6600" b="1" dirty="0"/>
            </a:br>
            <a:r>
              <a:rPr lang="it-IT" sz="6600" b="1" dirty="0"/>
              <a:t>Iglesia Madonna dell'Orto</a:t>
            </a:r>
            <a:endParaRPr lang="es-ES" sz="6600" b="1" dirty="0"/>
          </a:p>
        </p:txBody>
      </p:sp>
      <p:sp>
        <p:nvSpPr>
          <p:cNvPr id="4" name="Subtítulo 3">
            <a:extLst>
              <a:ext uri="{FF2B5EF4-FFF2-40B4-BE49-F238E27FC236}">
                <a16:creationId xmlns:a16="http://schemas.microsoft.com/office/drawing/2014/main" id="{7871D1C6-1B8E-41EE-A991-9FEE28D545FA}"/>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24629039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09164" cy="5869420"/>
          </a:xfrm>
        </p:spPr>
        <p:txBody>
          <a:bodyPr anchor="t">
            <a:normAutofit/>
          </a:bodyPr>
          <a:lstStyle/>
          <a:p>
            <a:r>
              <a:rPr lang="it-IT" sz="2800" dirty="0"/>
              <a:t>1556. Tintoretto. Martirio de san Pablo. Madonna dell'Orto, Venecia.</a:t>
            </a:r>
            <a:endParaRPr lang="es-ES" sz="2800" dirty="0"/>
          </a:p>
        </p:txBody>
      </p:sp>
      <p:pic>
        <p:nvPicPr>
          <p:cNvPr id="4" name="Imagen 3">
            <a:extLst>
              <a:ext uri="{FF2B5EF4-FFF2-40B4-BE49-F238E27FC236}">
                <a16:creationId xmlns:a16="http://schemas.microsoft.com/office/drawing/2014/main" id="{440A764A-2C60-4B21-87E6-676793618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7418" y="-12453"/>
            <a:ext cx="3754582" cy="6870453"/>
          </a:xfrm>
          <a:prstGeom prst="rect">
            <a:avLst/>
          </a:prstGeom>
        </p:spPr>
      </p:pic>
    </p:spTree>
    <p:extLst>
      <p:ext uri="{BB962C8B-B14F-4D97-AF65-F5344CB8AC3E}">
        <p14:creationId xmlns:p14="http://schemas.microsoft.com/office/powerpoint/2010/main" val="23529558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1556. Tintoretto. Presentación de la Virgen. Madonna </a:t>
            </a:r>
            <a:r>
              <a:rPr lang="es-ES" sz="2800" dirty="0" err="1"/>
              <a:t>dell'Orto</a:t>
            </a:r>
            <a:r>
              <a:rPr lang="es-ES" sz="2800" dirty="0"/>
              <a:t>, Venecia.</a:t>
            </a:r>
          </a:p>
        </p:txBody>
      </p:sp>
      <p:pic>
        <p:nvPicPr>
          <p:cNvPr id="4" name="Imagen 3">
            <a:extLst>
              <a:ext uri="{FF2B5EF4-FFF2-40B4-BE49-F238E27FC236}">
                <a16:creationId xmlns:a16="http://schemas.microsoft.com/office/drawing/2014/main" id="{CC9A6A67-3CF4-460E-A717-7AEC42EEC5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6448" y="0"/>
            <a:ext cx="7845552" cy="6858000"/>
          </a:xfrm>
          <a:prstGeom prst="rect">
            <a:avLst/>
          </a:prstGeom>
        </p:spPr>
      </p:pic>
    </p:spTree>
    <p:extLst>
      <p:ext uri="{BB962C8B-B14F-4D97-AF65-F5344CB8AC3E}">
        <p14:creationId xmlns:p14="http://schemas.microsoft.com/office/powerpoint/2010/main" val="742522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09706"/>
            <a:ext cx="7758545" cy="5869420"/>
          </a:xfrm>
        </p:spPr>
        <p:txBody>
          <a:bodyPr anchor="t">
            <a:normAutofit/>
          </a:bodyPr>
          <a:lstStyle/>
          <a:p>
            <a:r>
              <a:rPr lang="it-IT" sz="2800" dirty="0"/>
              <a:t>1556. Tintoretto. Visión de San Pedro. Madonna dell'Orto, Venecia.</a:t>
            </a:r>
            <a:endParaRPr lang="es-ES" sz="2800" dirty="0"/>
          </a:p>
        </p:txBody>
      </p:sp>
      <p:pic>
        <p:nvPicPr>
          <p:cNvPr id="4" name="Imagen 3">
            <a:extLst>
              <a:ext uri="{FF2B5EF4-FFF2-40B4-BE49-F238E27FC236}">
                <a16:creationId xmlns:a16="http://schemas.microsoft.com/office/drawing/2014/main" id="{E9E61051-D480-44B7-A0A6-EE900866A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9709" y="-25770"/>
            <a:ext cx="3782291" cy="6883770"/>
          </a:xfrm>
          <a:prstGeom prst="rect">
            <a:avLst/>
          </a:prstGeom>
        </p:spPr>
      </p:pic>
    </p:spTree>
    <p:extLst>
      <p:ext uri="{BB962C8B-B14F-4D97-AF65-F5344CB8AC3E}">
        <p14:creationId xmlns:p14="http://schemas.microsoft.com/office/powerpoint/2010/main" val="161533212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12727" cy="5869420"/>
          </a:xfrm>
        </p:spPr>
        <p:txBody>
          <a:bodyPr anchor="t">
            <a:normAutofit/>
          </a:bodyPr>
          <a:lstStyle/>
          <a:p>
            <a:r>
              <a:rPr lang="it-IT" sz="2800" dirty="0"/>
              <a:t>1562. Tintoretto. Juicio final. Madonna dell'Orto, Venecia.</a:t>
            </a:r>
            <a:endParaRPr lang="es-ES" sz="2800" dirty="0"/>
          </a:p>
        </p:txBody>
      </p:sp>
      <p:pic>
        <p:nvPicPr>
          <p:cNvPr id="4" name="Imagen 3">
            <a:extLst>
              <a:ext uri="{FF2B5EF4-FFF2-40B4-BE49-F238E27FC236}">
                <a16:creationId xmlns:a16="http://schemas.microsoft.com/office/drawing/2014/main" id="{F1AE878E-9B8D-40E8-A15B-20865D2DC4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2436" y="-36425"/>
            <a:ext cx="3089564" cy="6894425"/>
          </a:xfrm>
          <a:prstGeom prst="rect">
            <a:avLst/>
          </a:prstGeom>
        </p:spPr>
      </p:pic>
    </p:spTree>
    <p:extLst>
      <p:ext uri="{BB962C8B-B14F-4D97-AF65-F5344CB8AC3E}">
        <p14:creationId xmlns:p14="http://schemas.microsoft.com/office/powerpoint/2010/main" val="152557108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80218" cy="5869420"/>
          </a:xfrm>
        </p:spPr>
        <p:txBody>
          <a:bodyPr anchor="t">
            <a:normAutofit/>
          </a:bodyPr>
          <a:lstStyle/>
          <a:p>
            <a:r>
              <a:rPr lang="es-ES" sz="2800" dirty="0"/>
              <a:t>1562. Tintoretto. Moisés recibe las tablas de la Ley. Madonna </a:t>
            </a:r>
            <a:r>
              <a:rPr lang="es-ES" sz="2800" dirty="0" err="1"/>
              <a:t>dell'Orto</a:t>
            </a:r>
            <a:r>
              <a:rPr lang="es-ES" sz="2800" dirty="0"/>
              <a:t>, Venecia.</a:t>
            </a:r>
          </a:p>
        </p:txBody>
      </p:sp>
      <p:pic>
        <p:nvPicPr>
          <p:cNvPr id="4" name="Imagen 3">
            <a:extLst>
              <a:ext uri="{FF2B5EF4-FFF2-40B4-BE49-F238E27FC236}">
                <a16:creationId xmlns:a16="http://schemas.microsoft.com/office/drawing/2014/main" id="{16B8C0DB-AB7B-4F91-8ACB-828EF6BD5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0036" y="-1070"/>
            <a:ext cx="3241964" cy="6859070"/>
          </a:xfrm>
          <a:prstGeom prst="rect">
            <a:avLst/>
          </a:prstGeom>
        </p:spPr>
      </p:pic>
    </p:spTree>
    <p:extLst>
      <p:ext uri="{BB962C8B-B14F-4D97-AF65-F5344CB8AC3E}">
        <p14:creationId xmlns:p14="http://schemas.microsoft.com/office/powerpoint/2010/main" val="9384438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92291" cy="5869420"/>
          </a:xfrm>
        </p:spPr>
        <p:txBody>
          <a:bodyPr anchor="t">
            <a:normAutofit/>
          </a:bodyPr>
          <a:lstStyle/>
          <a:p>
            <a:r>
              <a:rPr lang="es-ES" sz="2800" dirty="0"/>
              <a:t>1577. Tintoretto. Milagro de Santa Inés. Madonna </a:t>
            </a:r>
            <a:r>
              <a:rPr lang="es-ES" sz="2800" dirty="0" err="1"/>
              <a:t>dell'Orto</a:t>
            </a:r>
            <a:r>
              <a:rPr lang="es-ES" sz="2800" dirty="0"/>
              <a:t>, Venecia.</a:t>
            </a:r>
          </a:p>
        </p:txBody>
      </p:sp>
      <p:pic>
        <p:nvPicPr>
          <p:cNvPr id="4" name="Imagen 3">
            <a:extLst>
              <a:ext uri="{FF2B5EF4-FFF2-40B4-BE49-F238E27FC236}">
                <a16:creationId xmlns:a16="http://schemas.microsoft.com/office/drawing/2014/main" id="{9306D28D-6354-4461-A6A4-61433F8E4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7418" y="-22272"/>
            <a:ext cx="3754582" cy="6880272"/>
          </a:xfrm>
          <a:prstGeom prst="rect">
            <a:avLst/>
          </a:prstGeom>
        </p:spPr>
      </p:pic>
    </p:spTree>
    <p:extLst>
      <p:ext uri="{BB962C8B-B14F-4D97-AF65-F5344CB8AC3E}">
        <p14:creationId xmlns:p14="http://schemas.microsoft.com/office/powerpoint/2010/main" val="30769259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0744716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72648F7-38AC-42BE-9623-2C5929F14999}"/>
              </a:ext>
            </a:extLst>
          </p:cNvPr>
          <p:cNvSpPr>
            <a:spLocks noGrp="1"/>
          </p:cNvSpPr>
          <p:nvPr>
            <p:ph type="ctrTitle"/>
          </p:nvPr>
        </p:nvSpPr>
        <p:spPr/>
        <p:txBody>
          <a:bodyPr>
            <a:normAutofit/>
          </a:bodyPr>
          <a:lstStyle/>
          <a:p>
            <a:r>
              <a:rPr lang="es-ES" sz="11500" b="1" dirty="0"/>
              <a:t>Palazzo </a:t>
            </a:r>
            <a:r>
              <a:rPr lang="es-ES" sz="11500" b="1" dirty="0" err="1"/>
              <a:t>Ducale</a:t>
            </a:r>
            <a:endParaRPr lang="es-ES" sz="11500" b="1" dirty="0"/>
          </a:p>
        </p:txBody>
      </p:sp>
      <p:sp>
        <p:nvSpPr>
          <p:cNvPr id="4" name="Subtítulo 3">
            <a:extLst>
              <a:ext uri="{FF2B5EF4-FFF2-40B4-BE49-F238E27FC236}">
                <a16:creationId xmlns:a16="http://schemas.microsoft.com/office/drawing/2014/main" id="{E33D83BE-69B8-4FBF-9199-683E7251CBAC}"/>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23935725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50873" cy="5869420"/>
          </a:xfrm>
        </p:spPr>
        <p:txBody>
          <a:bodyPr anchor="t">
            <a:normAutofit/>
          </a:bodyPr>
          <a:lstStyle/>
          <a:p>
            <a:r>
              <a:rPr lang="it-IT" sz="2800" dirty="0"/>
              <a:t>1576 - 1577. Tintoretto. Sala del Colegio. Palazzo Ducale, Venecia.</a:t>
            </a:r>
            <a:endParaRPr lang="es-ES" sz="2800" dirty="0"/>
          </a:p>
        </p:txBody>
      </p:sp>
      <p:pic>
        <p:nvPicPr>
          <p:cNvPr id="4" name="Imagen 3">
            <a:extLst>
              <a:ext uri="{FF2B5EF4-FFF2-40B4-BE49-F238E27FC236}">
                <a16:creationId xmlns:a16="http://schemas.microsoft.com/office/drawing/2014/main" id="{18BCADEC-ECB1-4C99-815B-FAA9BA3B1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7455" y="0"/>
            <a:ext cx="6234545" cy="6858000"/>
          </a:xfrm>
          <a:prstGeom prst="rect">
            <a:avLst/>
          </a:prstGeom>
        </p:spPr>
      </p:pic>
    </p:spTree>
    <p:extLst>
      <p:ext uri="{BB962C8B-B14F-4D97-AF65-F5344CB8AC3E}">
        <p14:creationId xmlns:p14="http://schemas.microsoft.com/office/powerpoint/2010/main" val="273756783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336473" cy="5869420"/>
          </a:xfrm>
        </p:spPr>
        <p:txBody>
          <a:bodyPr anchor="t">
            <a:normAutofit/>
          </a:bodyPr>
          <a:lstStyle/>
          <a:p>
            <a:r>
              <a:rPr lang="it-IT" sz="2800" dirty="0"/>
              <a:t>1576 - 1577. Tintoretto. Sala del Gran Consejo. Palazzo Ducale, Venecia.</a:t>
            </a:r>
            <a:endParaRPr lang="es-ES" sz="2800" dirty="0"/>
          </a:p>
        </p:txBody>
      </p:sp>
      <p:pic>
        <p:nvPicPr>
          <p:cNvPr id="4" name="Imagen 3">
            <a:extLst>
              <a:ext uri="{FF2B5EF4-FFF2-40B4-BE49-F238E27FC236}">
                <a16:creationId xmlns:a16="http://schemas.microsoft.com/office/drawing/2014/main" id="{53FDACAB-8E50-471D-A0E2-E513B2EFBC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9927" y="0"/>
            <a:ext cx="7232073" cy="6858000"/>
          </a:xfrm>
          <a:prstGeom prst="rect">
            <a:avLst/>
          </a:prstGeom>
        </p:spPr>
      </p:pic>
    </p:spTree>
    <p:extLst>
      <p:ext uri="{BB962C8B-B14F-4D97-AF65-F5344CB8AC3E}">
        <p14:creationId xmlns:p14="http://schemas.microsoft.com/office/powerpoint/2010/main" val="188355437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851564" cy="5869420"/>
          </a:xfrm>
        </p:spPr>
        <p:txBody>
          <a:bodyPr anchor="t">
            <a:normAutofit/>
          </a:bodyPr>
          <a:lstStyle/>
          <a:p>
            <a:r>
              <a:rPr lang="it-IT" sz="2800" dirty="0"/>
              <a:t>1576 - 1577. Tintoretto. Sala del Senado. Palazzo Ducale, Venecia.</a:t>
            </a:r>
            <a:endParaRPr lang="es-ES" sz="2800" dirty="0"/>
          </a:p>
        </p:txBody>
      </p:sp>
      <p:pic>
        <p:nvPicPr>
          <p:cNvPr id="4" name="Imagen 3">
            <a:extLst>
              <a:ext uri="{FF2B5EF4-FFF2-40B4-BE49-F238E27FC236}">
                <a16:creationId xmlns:a16="http://schemas.microsoft.com/office/drawing/2014/main" id="{79346829-72D9-4C23-9B5A-3E030C932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3703" y="0"/>
            <a:ext cx="7428297" cy="6858000"/>
          </a:xfrm>
          <a:prstGeom prst="rect">
            <a:avLst/>
          </a:prstGeom>
        </p:spPr>
      </p:pic>
    </p:spTree>
    <p:extLst>
      <p:ext uri="{BB962C8B-B14F-4D97-AF65-F5344CB8AC3E}">
        <p14:creationId xmlns:p14="http://schemas.microsoft.com/office/powerpoint/2010/main" val="243202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988580"/>
          </a:xfrm>
        </p:spPr>
        <p:txBody>
          <a:bodyPr anchor="ctr">
            <a:normAutofit/>
          </a:bodyPr>
          <a:lstStyle/>
          <a:p>
            <a:pPr algn="ctr"/>
            <a:r>
              <a:rPr lang="it-IT" sz="2800" dirty="0"/>
              <a:t>1588. Tintoretto. Paraiso. Palazzo Ducale, Venecia.</a:t>
            </a:r>
            <a:endParaRPr lang="es-ES" sz="2800" dirty="0"/>
          </a:p>
        </p:txBody>
      </p:sp>
      <p:pic>
        <p:nvPicPr>
          <p:cNvPr id="4" name="Imagen 3">
            <a:extLst>
              <a:ext uri="{FF2B5EF4-FFF2-40B4-BE49-F238E27FC236}">
                <a16:creationId xmlns:a16="http://schemas.microsoft.com/office/drawing/2014/main" id="{89CD3B48-9327-4FF3-9E08-A14A79DDE590}"/>
              </a:ext>
            </a:extLst>
          </p:cNvPr>
          <p:cNvPicPr>
            <a:picLocks noChangeAspect="1"/>
          </p:cNvPicPr>
          <p:nvPr/>
        </p:nvPicPr>
        <p:blipFill rotWithShape="1">
          <a:blip r:embed="rId2">
            <a:extLst>
              <a:ext uri="{28A0092B-C50C-407E-A947-70E740481C1C}">
                <a14:useLocalDpi xmlns:a14="http://schemas.microsoft.com/office/drawing/2010/main" val="0"/>
              </a:ext>
            </a:extLst>
          </a:blip>
          <a:srcRect t="14616" r="2323"/>
          <a:stretch/>
        </p:blipFill>
        <p:spPr>
          <a:xfrm>
            <a:off x="270163" y="988580"/>
            <a:ext cx="11651673" cy="5869420"/>
          </a:xfrm>
          <a:prstGeom prst="rect">
            <a:avLst/>
          </a:prstGeom>
        </p:spPr>
      </p:pic>
    </p:spTree>
    <p:extLst>
      <p:ext uri="{BB962C8B-B14F-4D97-AF65-F5344CB8AC3E}">
        <p14:creationId xmlns:p14="http://schemas.microsoft.com/office/powerpoint/2010/main" val="298320904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837748"/>
          </a:xfrm>
        </p:spPr>
        <p:txBody>
          <a:bodyPr anchor="ctr">
            <a:normAutofit/>
          </a:bodyPr>
          <a:lstStyle/>
          <a:p>
            <a:pPr algn="ctr"/>
            <a:r>
              <a:rPr lang="es-ES" sz="2800" dirty="0"/>
              <a:t>1565. Tintoretto. </a:t>
            </a:r>
            <a:r>
              <a:rPr lang="es-ES" sz="2800" dirty="0" err="1"/>
              <a:t>Paraiso</a:t>
            </a:r>
            <a:r>
              <a:rPr lang="es-ES" sz="2800" dirty="0"/>
              <a:t>. Louvre.</a:t>
            </a:r>
          </a:p>
        </p:txBody>
      </p:sp>
      <p:pic>
        <p:nvPicPr>
          <p:cNvPr id="4" name="Imagen 3">
            <a:extLst>
              <a:ext uri="{FF2B5EF4-FFF2-40B4-BE49-F238E27FC236}">
                <a16:creationId xmlns:a16="http://schemas.microsoft.com/office/drawing/2014/main" id="{EB6A3E43-0A61-4A58-A5FE-021294275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02873"/>
            <a:ext cx="12183591" cy="4655127"/>
          </a:xfrm>
          <a:prstGeom prst="rect">
            <a:avLst/>
          </a:prstGeom>
        </p:spPr>
      </p:pic>
    </p:spTree>
    <p:extLst>
      <p:ext uri="{BB962C8B-B14F-4D97-AF65-F5344CB8AC3E}">
        <p14:creationId xmlns:p14="http://schemas.microsoft.com/office/powerpoint/2010/main" val="288459879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1576 - 1577. Tintoretto. Baco, Venus y Ariadna. Palazzo Ducale, Venecia.</a:t>
            </a:r>
            <a:endParaRPr lang="es-ES" sz="2800" dirty="0"/>
          </a:p>
        </p:txBody>
      </p:sp>
      <p:pic>
        <p:nvPicPr>
          <p:cNvPr id="4" name="Imagen 3">
            <a:extLst>
              <a:ext uri="{FF2B5EF4-FFF2-40B4-BE49-F238E27FC236}">
                <a16:creationId xmlns:a16="http://schemas.microsoft.com/office/drawing/2014/main" id="{1B29747C-045F-4A02-8E02-50DF5C80D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1005" y="0"/>
            <a:ext cx="7960995" cy="6858000"/>
          </a:xfrm>
          <a:prstGeom prst="rect">
            <a:avLst/>
          </a:prstGeom>
        </p:spPr>
      </p:pic>
    </p:spTree>
    <p:extLst>
      <p:ext uri="{BB962C8B-B14F-4D97-AF65-F5344CB8AC3E}">
        <p14:creationId xmlns:p14="http://schemas.microsoft.com/office/powerpoint/2010/main" val="702237698"/>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87091" cy="5869420"/>
          </a:xfrm>
        </p:spPr>
        <p:txBody>
          <a:bodyPr anchor="t">
            <a:normAutofit/>
          </a:bodyPr>
          <a:lstStyle/>
          <a:p>
            <a:r>
              <a:rPr lang="it-IT" sz="2800" dirty="0"/>
              <a:t>1576 - 1577. Tintoretto. Fragua de Vulcano. Palazzo Ducale, Venecia.</a:t>
            </a:r>
            <a:endParaRPr lang="es-ES" sz="2800" dirty="0"/>
          </a:p>
        </p:txBody>
      </p:sp>
      <p:pic>
        <p:nvPicPr>
          <p:cNvPr id="4" name="Imagen 3">
            <a:extLst>
              <a:ext uri="{FF2B5EF4-FFF2-40B4-BE49-F238E27FC236}">
                <a16:creationId xmlns:a16="http://schemas.microsoft.com/office/drawing/2014/main" id="{1F1C35D3-C680-4E01-B93E-BF3E36951A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9873" y="0"/>
            <a:ext cx="7252127" cy="6809509"/>
          </a:xfrm>
          <a:prstGeom prst="rect">
            <a:avLst/>
          </a:prstGeom>
        </p:spPr>
      </p:pic>
    </p:spTree>
    <p:extLst>
      <p:ext uri="{BB962C8B-B14F-4D97-AF65-F5344CB8AC3E}">
        <p14:creationId xmlns:p14="http://schemas.microsoft.com/office/powerpoint/2010/main" val="411603618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515379" cy="5869420"/>
          </a:xfrm>
        </p:spPr>
        <p:txBody>
          <a:bodyPr anchor="t">
            <a:normAutofit/>
          </a:bodyPr>
          <a:lstStyle/>
          <a:p>
            <a:r>
              <a:rPr lang="it-IT" sz="2800" dirty="0"/>
              <a:t>1576 - 1577. Tintoretto. Matrimonio místico de Santa Catalina. Palazzo Ducale, Venecia.</a:t>
            </a:r>
            <a:endParaRPr lang="es-ES" sz="2800" dirty="0"/>
          </a:p>
        </p:txBody>
      </p:sp>
      <p:pic>
        <p:nvPicPr>
          <p:cNvPr id="4" name="Imagen 3">
            <a:extLst>
              <a:ext uri="{FF2B5EF4-FFF2-40B4-BE49-F238E27FC236}">
                <a16:creationId xmlns:a16="http://schemas.microsoft.com/office/drawing/2014/main" id="{17446F79-67F5-496A-BDA9-5767EA4C9E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997" y="0"/>
            <a:ext cx="9164003" cy="6858000"/>
          </a:xfrm>
          <a:prstGeom prst="rect">
            <a:avLst/>
          </a:prstGeom>
        </p:spPr>
      </p:pic>
    </p:spTree>
    <p:extLst>
      <p:ext uri="{BB962C8B-B14F-4D97-AF65-F5344CB8AC3E}">
        <p14:creationId xmlns:p14="http://schemas.microsoft.com/office/powerpoint/2010/main" val="335001990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934691" cy="5869420"/>
          </a:xfrm>
        </p:spPr>
        <p:txBody>
          <a:bodyPr anchor="t">
            <a:normAutofit/>
          </a:bodyPr>
          <a:lstStyle/>
          <a:p>
            <a:r>
              <a:rPr lang="es-ES" sz="2800" dirty="0"/>
              <a:t>1576 - 1577. Tintoretto. Mercurio y las tres Gracias. Palazzo </a:t>
            </a:r>
            <a:r>
              <a:rPr lang="es-ES" sz="2800" dirty="0" err="1"/>
              <a:t>Ducale</a:t>
            </a:r>
            <a:r>
              <a:rPr lang="es-ES" sz="2800" dirty="0"/>
              <a:t>, Venecia.</a:t>
            </a:r>
          </a:p>
        </p:txBody>
      </p:sp>
      <p:pic>
        <p:nvPicPr>
          <p:cNvPr id="4" name="Imagen 3">
            <a:extLst>
              <a:ext uri="{FF2B5EF4-FFF2-40B4-BE49-F238E27FC236}">
                <a16:creationId xmlns:a16="http://schemas.microsoft.com/office/drawing/2014/main" id="{349AF4B9-1CAF-473C-A5E1-E660CB3E44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8797" y="0"/>
            <a:ext cx="7443203" cy="6881235"/>
          </a:xfrm>
          <a:prstGeom prst="rect">
            <a:avLst/>
          </a:prstGeom>
        </p:spPr>
      </p:pic>
    </p:spTree>
    <p:extLst>
      <p:ext uri="{BB962C8B-B14F-4D97-AF65-F5344CB8AC3E}">
        <p14:creationId xmlns:p14="http://schemas.microsoft.com/office/powerpoint/2010/main" val="1026208472"/>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768437" cy="5869420"/>
          </a:xfrm>
        </p:spPr>
        <p:txBody>
          <a:bodyPr anchor="t">
            <a:normAutofit/>
          </a:bodyPr>
          <a:lstStyle/>
          <a:p>
            <a:r>
              <a:rPr lang="it-IT" sz="2800" dirty="0"/>
              <a:t>1576 - 1577. Tintoretto. Minerva apartando a Marte de la Paz Palazzo Ducale, Venecia.</a:t>
            </a:r>
            <a:endParaRPr lang="es-ES" sz="2800" dirty="0"/>
          </a:p>
        </p:txBody>
      </p:sp>
      <p:pic>
        <p:nvPicPr>
          <p:cNvPr id="4" name="Imagen 3">
            <a:extLst>
              <a:ext uri="{FF2B5EF4-FFF2-40B4-BE49-F238E27FC236}">
                <a16:creationId xmlns:a16="http://schemas.microsoft.com/office/drawing/2014/main" id="{8EF465F7-A13A-425E-8B17-350614C722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0"/>
            <a:ext cx="7772400" cy="6858000"/>
          </a:xfrm>
          <a:prstGeom prst="rect">
            <a:avLst/>
          </a:prstGeom>
        </p:spPr>
      </p:pic>
    </p:spTree>
    <p:extLst>
      <p:ext uri="{BB962C8B-B14F-4D97-AF65-F5344CB8AC3E}">
        <p14:creationId xmlns:p14="http://schemas.microsoft.com/office/powerpoint/2010/main" val="113308788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05309" cy="5869420"/>
          </a:xfrm>
        </p:spPr>
        <p:txBody>
          <a:bodyPr anchor="t">
            <a:normAutofit/>
          </a:bodyPr>
          <a:lstStyle/>
          <a:p>
            <a:r>
              <a:rPr lang="es-ES" sz="2800" dirty="0"/>
              <a:t>1580. Tintoretto. Muerte de Cristo y Dogos. Palazzo </a:t>
            </a:r>
            <a:r>
              <a:rPr lang="es-ES" sz="2800" dirty="0" err="1"/>
              <a:t>Ducale</a:t>
            </a:r>
            <a:r>
              <a:rPr lang="es-ES" sz="2800" dirty="0"/>
              <a:t>, Venecia.</a:t>
            </a:r>
          </a:p>
        </p:txBody>
      </p:sp>
      <p:pic>
        <p:nvPicPr>
          <p:cNvPr id="4" name="Imagen 3">
            <a:extLst>
              <a:ext uri="{FF2B5EF4-FFF2-40B4-BE49-F238E27FC236}">
                <a16:creationId xmlns:a16="http://schemas.microsoft.com/office/drawing/2014/main" id="{12C0DEE1-89C6-431F-9319-CB20326E1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3" y="2147455"/>
            <a:ext cx="12174947" cy="4710545"/>
          </a:xfrm>
          <a:prstGeom prst="rect">
            <a:avLst/>
          </a:prstGeom>
        </p:spPr>
      </p:pic>
    </p:spTree>
    <p:extLst>
      <p:ext uri="{BB962C8B-B14F-4D97-AF65-F5344CB8AC3E}">
        <p14:creationId xmlns:p14="http://schemas.microsoft.com/office/powerpoint/2010/main" val="278517073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02037" cy="5869420"/>
          </a:xfrm>
        </p:spPr>
        <p:txBody>
          <a:bodyPr anchor="t">
            <a:normAutofit/>
          </a:bodyPr>
          <a:lstStyle/>
          <a:p>
            <a:r>
              <a:rPr lang="it-IT" sz="2800" dirty="0"/>
              <a:t>1584. Tintoretto. Conquista de Zara. Palazzo Ducale, Venecia.</a:t>
            </a:r>
            <a:endParaRPr lang="es-ES" sz="2800" dirty="0"/>
          </a:p>
        </p:txBody>
      </p:sp>
      <p:pic>
        <p:nvPicPr>
          <p:cNvPr id="4" name="Imagen 3">
            <a:extLst>
              <a:ext uri="{FF2B5EF4-FFF2-40B4-BE49-F238E27FC236}">
                <a16:creationId xmlns:a16="http://schemas.microsoft.com/office/drawing/2014/main" id="{70D91667-EA07-4982-9745-C495BDC498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164" y="-41475"/>
            <a:ext cx="5444836" cy="6899475"/>
          </a:xfrm>
          <a:prstGeom prst="rect">
            <a:avLst/>
          </a:prstGeom>
        </p:spPr>
      </p:pic>
    </p:spTree>
    <p:extLst>
      <p:ext uri="{BB962C8B-B14F-4D97-AF65-F5344CB8AC3E}">
        <p14:creationId xmlns:p14="http://schemas.microsoft.com/office/powerpoint/2010/main" val="65487124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1584. Tintoretto. Defensa de Brescia. Palazzo Ducale, Venecia.</a:t>
            </a:r>
            <a:endParaRPr lang="es-ES" sz="2800" dirty="0"/>
          </a:p>
        </p:txBody>
      </p:sp>
      <p:pic>
        <p:nvPicPr>
          <p:cNvPr id="4" name="Imagen 3">
            <a:extLst>
              <a:ext uri="{FF2B5EF4-FFF2-40B4-BE49-F238E27FC236}">
                <a16:creationId xmlns:a16="http://schemas.microsoft.com/office/drawing/2014/main" id="{EB856F92-8A7D-4FE2-A856-4FF83D523C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771" y="0"/>
            <a:ext cx="8497229" cy="6858000"/>
          </a:xfrm>
          <a:prstGeom prst="rect">
            <a:avLst/>
          </a:prstGeom>
        </p:spPr>
      </p:pic>
    </p:spTree>
    <p:extLst>
      <p:ext uri="{BB962C8B-B14F-4D97-AF65-F5344CB8AC3E}">
        <p14:creationId xmlns:p14="http://schemas.microsoft.com/office/powerpoint/2010/main" val="244870184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964" cy="5869420"/>
          </a:xfrm>
        </p:spPr>
        <p:txBody>
          <a:bodyPr anchor="t">
            <a:normAutofit/>
          </a:bodyPr>
          <a:lstStyle/>
          <a:p>
            <a:r>
              <a:rPr lang="it-IT" sz="2800" dirty="0"/>
              <a:t>1584. Tintoretto. Dogo Nicolò da Ponte recibe la corona de laurel. Palazzo Ducale, Venecia.</a:t>
            </a:r>
            <a:endParaRPr lang="es-ES" sz="2800" dirty="0"/>
          </a:p>
        </p:txBody>
      </p:sp>
      <p:pic>
        <p:nvPicPr>
          <p:cNvPr id="4" name="Imagen 3">
            <a:extLst>
              <a:ext uri="{FF2B5EF4-FFF2-40B4-BE49-F238E27FC236}">
                <a16:creationId xmlns:a16="http://schemas.microsoft.com/office/drawing/2014/main" id="{D50D4152-0F17-4C5C-B71F-27350C13F4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36" y="-42950"/>
            <a:ext cx="4918364" cy="6885710"/>
          </a:xfrm>
          <a:prstGeom prst="rect">
            <a:avLst/>
          </a:prstGeom>
        </p:spPr>
      </p:pic>
    </p:spTree>
    <p:extLst>
      <p:ext uri="{BB962C8B-B14F-4D97-AF65-F5344CB8AC3E}">
        <p14:creationId xmlns:p14="http://schemas.microsoft.com/office/powerpoint/2010/main" val="355405009"/>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61564" cy="5869420"/>
          </a:xfrm>
        </p:spPr>
        <p:txBody>
          <a:bodyPr anchor="t">
            <a:normAutofit/>
          </a:bodyPr>
          <a:lstStyle/>
          <a:p>
            <a:r>
              <a:rPr lang="it-IT" sz="2800" dirty="0"/>
              <a:t>1584. Tintoretto. Triunfo de Venecia. Palazzo Ducale, Venecia.</a:t>
            </a:r>
            <a:endParaRPr lang="es-ES" sz="2800" dirty="0"/>
          </a:p>
        </p:txBody>
      </p:sp>
      <p:pic>
        <p:nvPicPr>
          <p:cNvPr id="4" name="Imagen 3">
            <a:extLst>
              <a:ext uri="{FF2B5EF4-FFF2-40B4-BE49-F238E27FC236}">
                <a16:creationId xmlns:a16="http://schemas.microsoft.com/office/drawing/2014/main" id="{7C1F967B-6CA8-4DEC-8011-C86580A48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855" y="-7599"/>
            <a:ext cx="3796145" cy="6865599"/>
          </a:xfrm>
          <a:prstGeom prst="rect">
            <a:avLst/>
          </a:prstGeom>
        </p:spPr>
      </p:pic>
    </p:spTree>
    <p:extLst>
      <p:ext uri="{BB962C8B-B14F-4D97-AF65-F5344CB8AC3E}">
        <p14:creationId xmlns:p14="http://schemas.microsoft.com/office/powerpoint/2010/main" val="168350094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161309" cy="5869420"/>
          </a:xfrm>
        </p:spPr>
        <p:txBody>
          <a:bodyPr anchor="t">
            <a:normAutofit/>
          </a:bodyPr>
          <a:lstStyle/>
          <a:p>
            <a:r>
              <a:rPr lang="it-IT" sz="2800" dirty="0"/>
              <a:t>1584. Tintoretto. Dogo Nicolò invoca la protección de la Virgen. Palazzo Ducale, Venecia.</a:t>
            </a:r>
            <a:endParaRPr lang="es-ES" sz="2800" dirty="0"/>
          </a:p>
        </p:txBody>
      </p:sp>
      <p:pic>
        <p:nvPicPr>
          <p:cNvPr id="4" name="Imagen 3">
            <a:extLst>
              <a:ext uri="{FF2B5EF4-FFF2-40B4-BE49-F238E27FC236}">
                <a16:creationId xmlns:a16="http://schemas.microsoft.com/office/drawing/2014/main" id="{A3FB77D8-D553-4A73-A16F-B271D5813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9402" y="0"/>
            <a:ext cx="9352598" cy="6858000"/>
          </a:xfrm>
          <a:prstGeom prst="rect">
            <a:avLst/>
          </a:prstGeom>
        </p:spPr>
      </p:pic>
    </p:spTree>
    <p:extLst>
      <p:ext uri="{BB962C8B-B14F-4D97-AF65-F5344CB8AC3E}">
        <p14:creationId xmlns:p14="http://schemas.microsoft.com/office/powerpoint/2010/main" val="125467006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7547</Words>
  <Application>Microsoft Office PowerPoint</Application>
  <PresentationFormat>Panorámica</PresentationFormat>
  <Paragraphs>284</Paragraphs>
  <Slides>253</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253</vt:i4>
      </vt:variant>
    </vt:vector>
  </HeadingPairs>
  <TitlesOfParts>
    <vt:vector size="258" baseType="lpstr">
      <vt:lpstr>Arial</vt:lpstr>
      <vt:lpstr>Calibri</vt:lpstr>
      <vt:lpstr>Calibri Light</vt:lpstr>
      <vt:lpstr>Times New Roman</vt:lpstr>
      <vt:lpstr>Tema de Office</vt:lpstr>
      <vt:lpstr>Tintoretto</vt:lpstr>
      <vt:lpstr>Presentación de PowerPoint</vt:lpstr>
      <vt:lpstr>Presentación de PowerPoint</vt:lpstr>
      <vt:lpstr>1538. Tintoretto. El martirio de los diez mil. Gallerie dell'Accademia, Venecia.</vt:lpstr>
      <vt:lpstr>1542. Tintoretto. La cena de Emaús. Museo de Bellas Artes de Budapest</vt:lpstr>
      <vt:lpstr>1542. Tintoretto. Deucalión y Pirra ante la estatua de Temis. Galleria Estense, Modena.</vt:lpstr>
      <vt:lpstr>1543 - 1544. Tintoretto. San Jorge. Hermitage.</vt:lpstr>
      <vt:lpstr>1544. Tintoretto. Adoración del becerro de oro.  Kunsthistorisches Museum, Viena.</vt:lpstr>
      <vt:lpstr>1544. Tintoretto. Banquete del rey Belsazar.  Kunsthistorisches Museum, Viena.</vt:lpstr>
      <vt:lpstr>1544. Tintoretto. Betsabé y David.  Kunsthistorisches Museum, Viena.</vt:lpstr>
      <vt:lpstr>1544. Tintoretto. La reina de Saba ante Sansón.  Kunsthistorisches Museum, Viena.</vt:lpstr>
      <vt:lpstr>1544. Tintoretto. la venganza de Sansón contra los filisteos.  Kunsthistorisches Museum, Viena.</vt:lpstr>
      <vt:lpstr>1544. Tintoretto. Promesa a David de la duración eterna de su linaje.  Kunsthistorisches Museum, Viena.</vt:lpstr>
      <vt:lpstr>1544. Tintoretto. Traslado del arca de David.  Kunsthistorisches Museum, Viena.</vt:lpstr>
      <vt:lpstr>1545. Tintoretto. Mucio Escévola frente a Porsena. Kunsthistorisches Museum, Viena. Apenas instaurada la República, Porsena, el rey de Clusium, marchó sobre la ciudad de Roma para restablecer en el trono a los Tarquinios expulsados recientemente. Después de que las tropas romanas rechazaran un primer ataque, Porsena sitió la ciudad e instaló su campamento en una llanura a orillas del Tíber. Mucio, un joven de linaje patricio, en vista de que el asedio se prolongaba y el hambre comenzaba a atormentar a la población, decidió introducirse en el campo enemigo para matar al rey etrusco. Para evitar ser tenido por desertor, presentó su resolución al Senado que dio su aprobación. Disfrazado, penetró en campo enemigo, pero, al no conocer en persona a Porsena y temer que si no se daba prisa podía ser descubierto, se equivocó y mató a un hombre distinto. Arrestado y conducido ante el rey, y lejos de intimidarse, Mucio se presentó como ciudadano romano dispuesto a matarlo y, para castigarse por el error en la ejecución de la víctima, puso la mano derecha en el brasero de sacrificios mientras anunciaba a Porsena que más jóvenes habían jurado acabar con su vida. Impresionado, el rey ordenó deponer las armas y envió embajadores al Senado. Mucio recibió el sobrenombre «Escévola» (en español, «zurdo») por este acto y el Senado le donó unos terrenos al otro lado del Tíber, más adelante llamados prados mucios </vt:lpstr>
      <vt:lpstr>1545. Tintoretto. Salomón y la Reina de Saba. Gallerie dell'Accademia, Venecia.</vt:lpstr>
      <vt:lpstr>1545. Tintoretto. Conversión de San Pablo. National Gallery of Art, Washington.</vt:lpstr>
      <vt:lpstr>1545. Tintoretto. Asedio de Asola. Museo Nacional de Poznan</vt:lpstr>
      <vt:lpstr>Presentación de PowerPoint</vt:lpstr>
      <vt:lpstr>1545. Tintoretto. Retrato de hombre con barba. Kunsthistorisches Museum, Viena.</vt:lpstr>
      <vt:lpstr>1545. Tintoretto. Retrato del procurador Nicolò Priuli. Galleria Franchetti, Ca' d'Oro, Venecia.</vt:lpstr>
      <vt:lpstr>Presentación de PowerPoint</vt:lpstr>
      <vt:lpstr>1546. Tintoretto. Retrato de Jacopo Sansovino. Galleria degli Uffizi, Florencia.</vt:lpstr>
      <vt:lpstr>1547. Tintoretto. Autorretrato. Museum of Art, Philadelphia.</vt:lpstr>
      <vt:lpstr>1547. Tintoretto. Cristo y la mujer adúltera.  Gemäldegalerie Alte Meister, Dresde.</vt:lpstr>
      <vt:lpstr>Presentación de PowerPoint</vt:lpstr>
      <vt:lpstr>1547-48. Jacopo Tintoretto. Milagro del esclavo. Gallerie dell'Accademia, Venecia. </vt:lpstr>
      <vt:lpstr>Presentación de PowerPoint</vt:lpstr>
      <vt:lpstr>1548. Tintoretto. El Lavatorio. Museo del Prado</vt:lpstr>
      <vt:lpstr>1548. Tintoretto. Esther ante Ansuero. Royal Collection, Windsor.</vt:lpstr>
      <vt:lpstr>1548. Tintoretto. Retrato de un hombre. Szépmûvészeti Múzeum, Budapest.</vt:lpstr>
      <vt:lpstr>1549. Tintoretto. San Roque en el hospital. Iglesia de San Roque.</vt:lpstr>
      <vt:lpstr>Presentación de PowerPoint</vt:lpstr>
      <vt:lpstr>1549. Tintoretto. San Roque en prisión visitado por un Ángel. Iglesia de San Roque.</vt:lpstr>
      <vt:lpstr>1549. Tintoretto. Milagro de San Agustín. Museo Civico, Vicenza.</vt:lpstr>
      <vt:lpstr>1549. Tintoretto. Descendimiento. Kunsthistorisches Museum, Viena.</vt:lpstr>
      <vt:lpstr>1550. Tintoretto. Asunción. Gallerie dell'Accademia, Venecia.</vt:lpstr>
      <vt:lpstr>1550. Tintoretto. Cristo y la adúltera. Galleria Nazionale d'Arte Antica, Roma.</vt:lpstr>
      <vt:lpstr>1550. Tintoretto. Retrato de hombre con armadura. Kunsthistorisches Museum, Viena.</vt:lpstr>
      <vt:lpstr>1550. Tintoretto. Retrato de un hombre noble. Galleria degli Uffizi, Florencia.</vt:lpstr>
      <vt:lpstr>1550. Tintoretto. Retrato de un hombre. Museo del Prado, Madrid.</vt:lpstr>
      <vt:lpstr>1551. Tintoretto. Retrato del procurador Antonio Capello. Gallerie dell'Accademia, Venice</vt:lpstr>
      <vt:lpstr>1551. Tintoretto. Retrato del procurador Jacopo Soranzo. Castello Sforzesco, Milán.</vt:lpstr>
      <vt:lpstr>1551. Tintoretto. Retrato del procurador Jacopo Soranzo. Gallerie dell'Accademia, Venecia.</vt:lpstr>
      <vt:lpstr>1551. Tintoretto. Venus, Marte y Vulcano. Alte Pinakothek, Munich.</vt:lpstr>
      <vt:lpstr>1552. Tintoretto. Asesinato de Abel. Gallerie dell'Accademia, Venecia.</vt:lpstr>
      <vt:lpstr>1552. Tintoretto. Creación de los animales. Gallerie dell'Accademia, Venecia.</vt:lpstr>
      <vt:lpstr>1552. Tintoretto. La tentación de Adán. Gallerie dell'Accademia, Venecia.</vt:lpstr>
      <vt:lpstr>1552. Tintoretto. San Jerónimo y San Andrés. Gallerie dell'Accademia, Venecia.</vt:lpstr>
      <vt:lpstr>1553. Tintoretto. San Luis, San Jorge y la princesa. Gallerie dell'Accademia, Venecia.</vt:lpstr>
      <vt:lpstr>1554. Tintoretto. Nacimiento de San Juan Bautista. Hermitage.</vt:lpstr>
      <vt:lpstr>1554. Tintoretto. Retrato de un caballero. Museo Nacional de Arte de Cataluña.</vt:lpstr>
      <vt:lpstr>Presentación de PowerPoint</vt:lpstr>
      <vt:lpstr>1555. Tintoretto. Retrato de Agostino Doria. Museo Cerralbo, Madrid.</vt:lpstr>
      <vt:lpstr>1555. Tintoretto. Asunción. Gesuiti, Venecia.</vt:lpstr>
      <vt:lpstr>1555. Tintoretto. Cristo y las adúlteras. Rijksmuseum, Amsterdam</vt:lpstr>
      <vt:lpstr>1555. Tintoretto. Presentación en el templo. Gallerie dell'Accademia, Venecia.</vt:lpstr>
      <vt:lpstr>1555. Tintoretto. Retraro de una joven noble. Galleria Doria Pamphilj, Roma.</vt:lpstr>
      <vt:lpstr>1555. Tintoretto. San Nicolás. Kunsthistorisches Museum, Viena.</vt:lpstr>
      <vt:lpstr>1555. Tintoretto. José y la mujer de Putifar. Museo del Prado, Madrid.</vt:lpstr>
      <vt:lpstr>1555. Tintoretto. Esther y Asuero. Museo del Prado.</vt:lpstr>
      <vt:lpstr>1555. Tintoretto. Judith. Museo del Prado.</vt:lpstr>
      <vt:lpstr>1555. Tintoretto. La reina de Saba y Salomón. Museo del Prado.</vt:lpstr>
      <vt:lpstr>1555. Tintoretto. Moisés salvado de las aguas. Museo del Prado.</vt:lpstr>
      <vt:lpstr>Presentación de PowerPoint</vt:lpstr>
      <vt:lpstr>1556. Tintoretto. Liberación de Arsinoe. Gemäldegalerie, Dresde.</vt:lpstr>
      <vt:lpstr>1556. Tintoretto. Susana y los viejos. Museo de Historia del Arte de Viena</vt:lpstr>
      <vt:lpstr>1556. Tintoretto. Mujeres músicas. Gemäldegalerie, Dresde.</vt:lpstr>
      <vt:lpstr>1557. Tintoretto. San Lucas y San Mateo. Santa Maria del Giglio, Venecia.</vt:lpstr>
      <vt:lpstr>1557. Tintoretto. San Marcos y San Juan Evangelista. Santa Maria del Giglio, Venecia.</vt:lpstr>
      <vt:lpstr>1558. Tintoretto. Anuncación a la mujer de Hanoah. Museo Thyssen-Bornemisza, Madrid.</vt:lpstr>
      <vt:lpstr>1558. Tintoretto. Encuentro Tamar y Judah. Museo Thyssen-Bornemisza, Madrid.</vt:lpstr>
      <vt:lpstr>1558. Tintoretto. San Jorge y el dragón. National Gallery, Londres.</vt:lpstr>
      <vt:lpstr>1559. Tintoretto. Deposición. Colección privada.</vt:lpstr>
      <vt:lpstr>1559. Tintoretto. Cristo cura a los enfermos. Iglesia de San Roque.</vt:lpstr>
      <vt:lpstr>1559. Tintoretto. Llanto por Cristo muerto. Museo Soumaya.</vt:lpstr>
      <vt:lpstr>1559. Tintoretto. Retrato de un joven como David. National Museum of Western Art, Tokio.</vt:lpstr>
      <vt:lpstr>1559. Tintoretto. Retrato del Dogo Girolamo Priuli. Colección privada.</vt:lpstr>
      <vt:lpstr>Presentación de PowerPoint</vt:lpstr>
      <vt:lpstr>1560. Tintoretto. Crucifixión. Santa Maria del Rosario, Gesuati, Venecia.</vt:lpstr>
      <vt:lpstr>1560. Tintoretto. Entierro de Cristo. National Gallery of Scotland, Edinburgo</vt:lpstr>
      <vt:lpstr>1560. Tintoretto. Lamentación. Gallerie dell'Accademia, Venecia.</vt:lpstr>
      <vt:lpstr>1560. Tintoretto. Retrato de un hombre. Szépmûvészeti Múzeum, Budapest.</vt:lpstr>
      <vt:lpstr>Presentación de PowerPoint</vt:lpstr>
      <vt:lpstr>1561. Tintoretto. Bodas de Caná. Santa Maria della Salute, Venecia.</vt:lpstr>
      <vt:lpstr>1561. Tintoretto. Retrato de Alvise Cornaro. Palazzo Pitti, Florencia.</vt:lpstr>
      <vt:lpstr>1561. Tintoretto. Retrato de Giovanni Paolo Cornaro. Museum voor Schone Kunsten, Ghent</vt:lpstr>
      <vt:lpstr>1563. Tintoretto. Deposición. Pinacoteca di Brera, Milán.</vt:lpstr>
      <vt:lpstr>1563. Tintoretto. Nacimiento de San Juan Bautista. San Zaccaria, Venecia.</vt:lpstr>
      <vt:lpstr>1565. Tintoretto. Resurrección. San Cassiano, Venecia. Como santos patrones de San Cassiano, la antigua iglesia parroquial de Tintoretto, San Casiano (izquierda) y Santa Cecilia (derecha) flanquean al Cristo resucitado. Mientras Cassian aparece como obispo de Imola, con mitra y báculo, Cecilia sostiene la palma del martirio.  El pequeño órgano portátil que toca el ángel vestido de azul se muestra como atributo de Cecilia como patrona de la música; sus tuberías aparecen sobre el tabernáculo barroco cuando la pintura se exhibe sobre el altar mayor de San Cassiano (un área que no se muestra en esta ilustración).  Incluso en la época de Tintoretto, la parte inferior del cuadro a veces estaba oculta, ya que en ciertos días festivos había que arrancar un icono medieval desde una abertura de la mesa del altar.  El mecanismo ha hecho mucho daño a la coloración del putto que se muestra trabajando los fuelles del órgano en esta área de la imagen. </vt:lpstr>
      <vt:lpstr>1565. Tintoretto. Última Cena. San Trovaso, Venecia.</vt:lpstr>
      <vt:lpstr>Presentación de PowerPoint</vt:lpstr>
      <vt:lpstr>1565. Tintoretto. Retrato de Jacopo Sansovino. Kunstsammlungen, Weimar.</vt:lpstr>
      <vt:lpstr>1567. Tintoretto. Madonna dei Tesorieri. Gallerie dell'Accademia, Venecia.</vt:lpstr>
      <vt:lpstr>1568. Tintoretto. Crucifixión. San Cassiano, Venecia.</vt:lpstr>
      <vt:lpstr>1568. Tintoretto. Descenso al infierno. San Cassiano, Venecia.</vt:lpstr>
      <vt:lpstr>Presentación de PowerPoint</vt:lpstr>
      <vt:lpstr>1570. Tintoretto. Filósofo. Biblioteca Nazionale Marciana, Venecia.</vt:lpstr>
      <vt:lpstr>1570. Tintoretto. Retrato de mujer. Museo del Prado, Madrid.</vt:lpstr>
      <vt:lpstr>1570. Tintoretto. Retrato de un procurador de San Marcos. National Gallery of Art, Washington.</vt:lpstr>
      <vt:lpstr>1570. Tintoretto. Retrato de un senador. Museo Thyssen-Bornemisza, Madrid.</vt:lpstr>
      <vt:lpstr>1570. Tintoretto. Retrato del Dogo Alvise Mocenigo. Gallerie dell'Accademia, Venecia.</vt:lpstr>
      <vt:lpstr>1570. Tintoretto. Retrato del Dogo Pietro Loredano. Szépmûvészeti Múzeum, Budapest.</vt:lpstr>
      <vt:lpstr>1570. Tintoretto. Última cena. San Polo, Venecia.</vt:lpstr>
      <vt:lpstr>Presentación de PowerPoint</vt:lpstr>
      <vt:lpstr>1570. Tintoretto. Última cena. Santo Stefano, Venecia.</vt:lpstr>
      <vt:lpstr>1570. Tintoretto. Danae. Museo de bellas artes, Lyon.</vt:lpstr>
      <vt:lpstr>Presentación de PowerPoint</vt:lpstr>
      <vt:lpstr>1571. Tintoretto. Retrato de Jacopo Sansovino. Galleria degli Uffizi, Florencia.</vt:lpstr>
      <vt:lpstr>1573. Tintoretto. Retrato de un hombre. Scuola Grande di San Rocco, Venecia.</vt:lpstr>
      <vt:lpstr>1575. Tintoretto. Cristo en casa de Marta y María. Alte Pinakothek, Munich.</vt:lpstr>
      <vt:lpstr>1575. Tintoretto. San Jerónimo. Kunsthistorisches Museum, Viena.</vt:lpstr>
      <vt:lpstr>Presentación de PowerPoint</vt:lpstr>
      <vt:lpstr>1575. Tintoretto. El origen de la vía lactea. National Gallery, Londres</vt:lpstr>
      <vt:lpstr>1577. Tintoretto. Tentación de San Antonio. San Trovaso, Venecia.</vt:lpstr>
      <vt:lpstr>1577. Tintoretto. La fragua de Vulcano. Palacio Ducal, Venecia.</vt:lpstr>
      <vt:lpstr>1577. Tintoretto. Mercurio y las 3 Gracias. Palacio Ducal, Venecia.</vt:lpstr>
      <vt:lpstr>1577. Tintoretto. Minerva aleja a Marte. Palacio ducal, Venecia</vt:lpstr>
      <vt:lpstr>1577. Tintoretto. Milagro de Santa Inés. Madonna dell'Orto, Venecia.  Agnes, de quince años, rechazó las insinuaciones de Licinio, hijo del prefecto romano, alegando que era la esposa de Cristo, por lo que fue llevada a un burdel.  Cuando Licinio vino con sus compañeros para violarla, Dios lo mató.  A las súplicas del prefecto, que se muestra aquí vestida de rojo majestuoso, Agnes lo devolvió a la vida a través de sus oraciones, pero luego fue ejecutada como bruja.  La violación en grupo de una prostituta, por desgracia, no era desconocida en Venecia: conocida como trentuno ("treinta y uno") era popular entre los hijos de patricios como una forma de "castigar" a las cortesanas insubordinadas.</vt:lpstr>
      <vt:lpstr>1579. Tintoretto. Judith y Holofernes. Museo del Prado, Madrid.</vt:lpstr>
      <vt:lpstr>Presentación de PowerPoint</vt:lpstr>
      <vt:lpstr>1580. Tintoretto. Alegoría con un senador veneciano. Palacio de Wilanów.</vt:lpstr>
      <vt:lpstr>1580. Tintoretto. Captura de Parma por Federico II. Alte Pinakothek, Munich.</vt:lpstr>
      <vt:lpstr>1580. Tintoretto. Cristo en el mar de Galilea. National Gallery of Art, Washington.</vt:lpstr>
      <vt:lpstr>1580. Tintoretto. Danae. Musée des Beaux-Arts, Lyon.</vt:lpstr>
      <vt:lpstr>1580. Tintoretto. Retrato de Sebastiano Venier. Colección privada.</vt:lpstr>
      <vt:lpstr>1580. Tintoretto. Retrato de un senador. Fundación Colección Thyssen-Bornemisza, Pedralbes.</vt:lpstr>
      <vt:lpstr>1580. Tintoretto. Retrato de Vicenzo Morosini. National Gallery, Londres.</vt:lpstr>
      <vt:lpstr>1582. Tintoretto. Retrato de Alessandro Gritti. Museo Nacional de Arte de Cataluña.</vt:lpstr>
      <vt:lpstr>Presentación de PowerPoint</vt:lpstr>
      <vt:lpstr>1585. Tintoretto. Autorretrato. Galleria degli Uffizi, Florencia.</vt:lpstr>
      <vt:lpstr>1585. Tintoretto. Bautismo de Cristo. Museo del Prado, Madrid.</vt:lpstr>
      <vt:lpstr>1588. Tintoretto. Autorretrato. Louvre.</vt:lpstr>
      <vt:lpstr>1588. Tintoretto. Visitación. Scuola Grande di San Rocco, Venecia.</vt:lpstr>
      <vt:lpstr>1589. Tintoretto. Batalla Turcos y Cristianos. Museo del Prado, Madrid.</vt:lpstr>
      <vt:lpstr>Presentación de PowerPoint</vt:lpstr>
      <vt:lpstr>1590. Tintoretto. Martirio de Cristo. Kunsthistorisches Museum, Viena.</vt:lpstr>
      <vt:lpstr>1592. Tintoretto. Flagelación. Museos Capitolinos, Roma.</vt:lpstr>
      <vt:lpstr>1593. Tintoretto. Los judíos en el desierto, Milagro del Maná. San Giorgio Maggiore, Venecia.</vt:lpstr>
      <vt:lpstr>1594. Tintoretto. Santo Entierro. San Giorgio Maggiore, Venecia.</vt:lpstr>
      <vt:lpstr>1594. Tintoretto. Última cena. San Giorgio Maggiore, Venecia.</vt:lpstr>
      <vt:lpstr>Presentación de PowerPoint</vt:lpstr>
      <vt:lpstr>Tintoretto. Retrato de mujer. Szépmûvészeti Múzeum, Budapest.</vt:lpstr>
      <vt:lpstr>Tintoretto. Santa Helena y Santa Bárbara. Pinacoteca di Brera, Milán.</vt:lpstr>
      <vt:lpstr>Tintoretto. Alegoría de la Prudencia. Colección privada.</vt:lpstr>
      <vt:lpstr>Tintoretto. Angelica y el eremita.</vt:lpstr>
      <vt:lpstr>Tintoretto. Cristo en casa del fariseo. Monasterio de El Escorial.</vt:lpstr>
      <vt:lpstr>Presentación de PowerPoint</vt:lpstr>
      <vt:lpstr>Escuela Grande de San Roque, Venecia.</vt:lpstr>
      <vt:lpstr>Escuela Grande de San Roque, Venecia.</vt:lpstr>
      <vt:lpstr>1564 - 1567. Tintoretto. Sala dell'Albergo</vt:lpstr>
      <vt:lpstr>1564 - 1567. Tintoretto. Sala dell'Albergo 2</vt:lpstr>
      <vt:lpstr>1564 - 1567. Tintoretto. Cristo ante Pilatos. Sala dell'Albergo.</vt:lpstr>
      <vt:lpstr>1564 - 1567. Tintoretto. Ascenso al Calvario. Sala dell'Albergo.</vt:lpstr>
      <vt:lpstr>Presentación de PowerPoint</vt:lpstr>
      <vt:lpstr>1564 - 1567. Tintoretto. Crucifixión. Sala dell'Albergo.</vt:lpstr>
      <vt:lpstr>Presentación de PowerPoint</vt:lpstr>
      <vt:lpstr>Presentación de PowerPoint</vt:lpstr>
      <vt:lpstr>1564 - 1567. Tintoretto. Ecce homo. Sala dell'Albergo.</vt:lpstr>
      <vt:lpstr>1564 - 1567. Tintoretto. Profeta 1. Sala dell'Albergo.</vt:lpstr>
      <vt:lpstr>1564 - 1567. Tintoretto. Profeta 2. Sala dell'Albergo.</vt:lpstr>
      <vt:lpstr>1564. Tintoretto. Apoteosis de San Roque. Techo, Sala dell'Albergo.</vt:lpstr>
      <vt:lpstr>Presentación de PowerPoint</vt:lpstr>
      <vt:lpstr>1564. Tintoretto. Invierno. Sala dell'Albergo</vt:lpstr>
      <vt:lpstr>1564. Tintoretto. Otoño. Sala dell'Albergo</vt:lpstr>
      <vt:lpstr>1564. Tintoretto. Primavera. Sala dell'Albergo</vt:lpstr>
      <vt:lpstr>1564. Tintoretto. Verano. Sala dell'Albergo</vt:lpstr>
      <vt:lpstr>1564. Tintoretto. Caridad. Sala dell'Albergo</vt:lpstr>
      <vt:lpstr>1564. Tintoretto. Fe. Sala dell'Albergo</vt:lpstr>
      <vt:lpstr>1564. Tintoretto. Felicidad. Sala dell'Albergo</vt:lpstr>
      <vt:lpstr>1564. Tintoretto. Generosidad. Sala dell'Albergo</vt:lpstr>
      <vt:lpstr>1564. Tintoretto. Misericordia. Sala dell'Albergo</vt:lpstr>
      <vt:lpstr>1564. Tintoretto. Mujer 2. Sala dell'Albergo</vt:lpstr>
      <vt:lpstr>1564. Tintoretto. Mujer. Sala dell'Albergo</vt:lpstr>
      <vt:lpstr>1564. Tintoretto. San Juan evangelista. Sala dell'Albergo</vt:lpstr>
      <vt:lpstr>1564. Tintoretto. San Marcos. Sala dell'Albergo</vt:lpstr>
      <vt:lpstr>1564. Tintoretto. Verdad. Sala dell'Albergo</vt:lpstr>
      <vt:lpstr>Presentación de PowerPoint</vt:lpstr>
      <vt:lpstr>Escuela Grande de San Roque, Venecia.</vt:lpstr>
      <vt:lpstr>1576 - 1581. Tintoretto. Sala Superiore 1.</vt:lpstr>
      <vt:lpstr>1576 - 1581. Tintoretto. Sala Superiore 2.</vt:lpstr>
      <vt:lpstr>1576 - 1581. Tintoretto. Sala Superiore 3.</vt:lpstr>
      <vt:lpstr>1576 - 1581. Tintoretto. Sala Superiore 4.</vt:lpstr>
      <vt:lpstr>1576 - 1581. Tintoretto. Adoración de los pastores. Sala Superiore.</vt:lpstr>
      <vt:lpstr>1576 - 1581. Tintoretto. Aparición de San Roque. Sala Superiore.</vt:lpstr>
      <vt:lpstr>1576 - 1581. Tintoretto. Ascensión. Sala Superiore.</vt:lpstr>
      <vt:lpstr>1576 - 1581. Tintoretto. Bautismo de Cristo. Sala Superiore.</vt:lpstr>
      <vt:lpstr>1576 - 1581. Tintoretto. La Oración en el huerto. Sala Superiore.</vt:lpstr>
      <vt:lpstr>1576 - 1581. Tintoretto. La última cena. Sala Superiore.</vt:lpstr>
      <vt:lpstr>1576 - 1581. Tintoretto. Milagro de los panes y los peces. Sala Superiore.</vt:lpstr>
      <vt:lpstr>1576 - 1581. Tintoretto. Piscina Probática. Sala Superiore.  Las piscinas son mencionadas en el Nuevo Testamento. En el Evangelio de Juan, capítulo 5, se cuenta cómo Jesús obró el milagro del paralítico en esta piscina.</vt:lpstr>
      <vt:lpstr>1576 - 1581. Tintoretto. Resurrección de Lázaro. Sala Superiore.</vt:lpstr>
      <vt:lpstr>1576 - 1581. Tintoretto. Resurrección. Sala Superiore.</vt:lpstr>
      <vt:lpstr>1576 - 1581. Tintoretto. San Roque. Sala Superiore.</vt:lpstr>
      <vt:lpstr>1576 - 1581. Tintoretto. San Sebastián. Sala Superiore.</vt:lpstr>
      <vt:lpstr>1576 - 1581. Tintoretto. Tentación de Cristo. Sala Superiore.</vt:lpstr>
      <vt:lpstr>Presentación de PowerPoint</vt:lpstr>
      <vt:lpstr>1576 - 1581. Tintoretto. Dios se aparece a Moisés. Sala Superiore.</vt:lpstr>
      <vt:lpstr>1576 - 1581. Tintoretto. El milagro del maná. Sala Superiore.</vt:lpstr>
      <vt:lpstr>1576 - 1581. Tintoretto. El sacrificio de Isaac. Sala Superiore.</vt:lpstr>
      <vt:lpstr>1576 - 1581. Tintoretto. Elías alimentado por el ángel. Sala Superiore.</vt:lpstr>
      <vt:lpstr>1576 - 1581. Tintoretto. Eliseo multiplica el pan. Sala Superiore. Reyes 4:42-44 42 Entonces vino un hombre de Baal-salisa, trayendo en su alforja alimentos de primicias para el hombre de Dios: veinte panes de cebada y espigas de grano nuevo. Y Eliseo dijo: —Da a la gente para que coma. 43 Y su criado respondió: —¿Cómo voy a poner esto delante de cien hombres? Pero él volvió a decir: —Da a la gente para que coma, porque así ha dicho el SEÑOR: “Comerán, y sobrará”. 44 Entonces él lo puso delante de ellos. Y comieron, y sobró, conforme a la palabra del SEÑOR. </vt:lpstr>
      <vt:lpstr>1576 - 1581. Tintoretto. Jonás y la ballena. Sala Superiore.</vt:lpstr>
      <vt:lpstr>1576 - 1581. Tintoretto. La columna de fuego. Sala Superiore.</vt:lpstr>
      <vt:lpstr>1576 - 1581. Tintoretto. La escalera de Jacob. Sala Superiore.</vt:lpstr>
      <vt:lpstr>1576 - 1581. Tintoretto. La Pascua. Sala Superiore.</vt:lpstr>
      <vt:lpstr>1576 - 1581. Tintoretto. La serpiente de metal. Sala Superiore.</vt:lpstr>
      <vt:lpstr>1576 - 1581. Tintoretto. La visión de Ezequiel. Sala Superiore.</vt:lpstr>
      <vt:lpstr>1576 - 1581. Tintoretto. Moisés hace bortar agua. Sala Superiore.</vt:lpstr>
      <vt:lpstr>1576 - 1581. Tintoretto. Pecado original. Sala Superiore.</vt:lpstr>
      <vt:lpstr>Presentación de PowerPoint</vt:lpstr>
      <vt:lpstr>Escuela Grande de San Roque, Venecia.</vt:lpstr>
      <vt:lpstr>1583 - 1587. Tintoretto. Sala Inferiore.</vt:lpstr>
      <vt:lpstr>1583 - 1587. Tintoretto. Anunciación. Sala Inferiore.</vt:lpstr>
      <vt:lpstr>1583 - 1587. Tintoretto. Huida a Egipto. Sala Inferiore.</vt:lpstr>
      <vt:lpstr>1583 - 1587. Tintoretto. Adoración de los magos. Sala Inferiore.</vt:lpstr>
      <vt:lpstr>1583 - 1587. Tintoretto. Asunción. Sala Inferiore.</vt:lpstr>
      <vt:lpstr>1583 - 1587. Tintoretto. Circuncisión. Sala Inferiore.</vt:lpstr>
      <vt:lpstr>1583 - 1587. Tintoretto. María Magdalena Egipto. Sala Inferiore.</vt:lpstr>
      <vt:lpstr>1583 - 1587. Tintoretto. María Magdalena. Sala Inferiore.</vt:lpstr>
      <vt:lpstr>1583 - 1587. Tintoretto. Masacre de los inocentes. Sala Inferiore.</vt:lpstr>
      <vt:lpstr>Presentación de PowerPoint</vt:lpstr>
      <vt:lpstr>1458, 1562 - 1566. Escuela Grande de San Marcos</vt:lpstr>
      <vt:lpstr>1548. Tintoretto. Milagro de San Marcos y el esclavo. Gallerie dell'Accademia, Venecia.</vt:lpstr>
      <vt:lpstr>1562 - 1566. Tintoretto. Milagro San Marcos naufragio de un sarraceno. Gallerie dell'Accademia, Venecia.</vt:lpstr>
      <vt:lpstr>1562 - 1566. Tintoretto. Milagros de San Marcos. Pinacoteca di Brera, Milán.</vt:lpstr>
      <vt:lpstr>1562 - 1566. Tintoretto. Robo cadáver de San Marcos. Gallerie dell'Accademia, Venecia.</vt:lpstr>
      <vt:lpstr>Presentación de PowerPoint</vt:lpstr>
      <vt:lpstr>1552 - 1562.  Iglesia Madonna dell'Orto</vt:lpstr>
      <vt:lpstr>1556. Tintoretto. Martirio de san Pablo. Madonna dell'Orto, Venecia.</vt:lpstr>
      <vt:lpstr>1556. Tintoretto. Presentación de la Virgen. Madonna dell'Orto, Venecia.</vt:lpstr>
      <vt:lpstr>1556. Tintoretto. Visión de San Pedro. Madonna dell'Orto, Venecia.</vt:lpstr>
      <vt:lpstr>1562. Tintoretto. Juicio final. Madonna dell'Orto, Venecia.</vt:lpstr>
      <vt:lpstr>1562. Tintoretto. Moisés recibe las tablas de la Ley. Madonna dell'Orto, Venecia.</vt:lpstr>
      <vt:lpstr>1577. Tintoretto. Milagro de Santa Inés. Madonna dell'Orto, Venecia.</vt:lpstr>
      <vt:lpstr>Presentación de PowerPoint</vt:lpstr>
      <vt:lpstr>Palazzo Ducale</vt:lpstr>
      <vt:lpstr>1576 - 1577. Tintoretto. Sala del Colegio. Palazzo Ducale, Venecia.</vt:lpstr>
      <vt:lpstr>1576 - 1577. Tintoretto. Sala del Gran Consejo. Palazzo Ducale, Venecia.</vt:lpstr>
      <vt:lpstr>1576 - 1577. Tintoretto. Sala del Senado. Palazzo Ducale, Venecia.</vt:lpstr>
      <vt:lpstr>1588. Tintoretto. Paraiso. Palazzo Ducale, Venecia.</vt:lpstr>
      <vt:lpstr>1565. Tintoretto. Paraiso. Louvre.</vt:lpstr>
      <vt:lpstr>1576 - 1577. Tintoretto. Baco, Venus y Ariadna. Palazzo Ducale, Venecia.</vt:lpstr>
      <vt:lpstr>1576 - 1577. Tintoretto. Fragua de Vulcano. Palazzo Ducale, Venecia.</vt:lpstr>
      <vt:lpstr>1576 - 1577. Tintoretto. Matrimonio místico de Santa Catalina. Palazzo Ducale, Venecia.</vt:lpstr>
      <vt:lpstr>1576 - 1577. Tintoretto. Mercurio y las tres Gracias. Palazzo Ducale, Venecia.</vt:lpstr>
      <vt:lpstr>1576 - 1577. Tintoretto. Minerva apartando a Marte de la Paz Palazzo Ducale, Venecia.</vt:lpstr>
      <vt:lpstr>1580. Tintoretto. Muerte de Cristo y Dogos. Palazzo Ducale, Venecia.</vt:lpstr>
      <vt:lpstr>1584. Tintoretto. Conquista de Zara. Palazzo Ducale, Venecia.</vt:lpstr>
      <vt:lpstr>1584. Tintoretto. Defensa de Brescia. Palazzo Ducale, Venecia.</vt:lpstr>
      <vt:lpstr>1584. Tintoretto. Dogo Nicolò da Ponte recibe la corona de laurel. Palazzo Ducale, Venecia.</vt:lpstr>
      <vt:lpstr>1584. Tintoretto. Triunfo de Venecia. Palazzo Ducale, Venecia.</vt:lpstr>
      <vt:lpstr>1584. Tintoretto. Dogo Nicolò invoca la protección de la Virgen. Palazzo Ducale, Venecia.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20</cp:revision>
  <dcterms:created xsi:type="dcterms:W3CDTF">2021-04-11T17:29:31Z</dcterms:created>
  <dcterms:modified xsi:type="dcterms:W3CDTF">2021-08-15T19:25:37Z</dcterms:modified>
</cp:coreProperties>
</file>