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71" r:id="rId14"/>
    <p:sldId id="268" r:id="rId15"/>
    <p:sldId id="270" r:id="rId16"/>
    <p:sldId id="269" r:id="rId17"/>
    <p:sldId id="272" r:id="rId18"/>
    <p:sldId id="273" r:id="rId19"/>
    <p:sldId id="274" r:id="rId20"/>
    <p:sldId id="275" r:id="rId21"/>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16/08/2021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16/08/2021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16/08/2021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16/08/2021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16/08/2021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16/08/2021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16/08/2021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16/08/2021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16/08/2021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16/08/2021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16/08/2021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16/08/2021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es.wikipedia.org/wiki/Se%C3%B1or%C3%ADo_de_Vizcaya" TargetMode="External"/><Relationship Id="rId13" Type="http://schemas.openxmlformats.org/officeDocument/2006/relationships/hyperlink" Target="https://es.wikipedia.org/wiki/Museo_Diocesano_de_Barcelona" TargetMode="External"/><Relationship Id="rId18" Type="http://schemas.openxmlformats.org/officeDocument/2006/relationships/hyperlink" Target="https://es.wikipedia.org/wiki/Italia" TargetMode="External"/><Relationship Id="rId3" Type="http://schemas.openxmlformats.org/officeDocument/2006/relationships/hyperlink" Target="https://es.wikipedia.org/wiki/Zaragoza" TargetMode="External"/><Relationship Id="rId21" Type="http://schemas.openxmlformats.org/officeDocument/2006/relationships/hyperlink" Target="https://es.wikipedia.org/wiki/Pedro_I_de_Castilla" TargetMode="External"/><Relationship Id="rId7" Type="http://schemas.openxmlformats.org/officeDocument/2006/relationships/hyperlink" Target="https://es.wikipedia.org/wiki/Juana_Manuel_de_Villena" TargetMode="External"/><Relationship Id="rId12" Type="http://schemas.openxmlformats.org/officeDocument/2006/relationships/hyperlink" Target="https://www.museodelprado.es/coleccion/obra-de-arte/episodios-de-las-vidas-de-la-magdalena-y-de-san/baa1b639-a138-4c41-8b80-f90e54673cbc" TargetMode="External"/><Relationship Id="rId17" Type="http://schemas.openxmlformats.org/officeDocument/2006/relationships/hyperlink" Target="https://es.wikipedia.org/wiki/Arnau_Bassa" TargetMode="External"/><Relationship Id="rId2" Type="http://schemas.openxmlformats.org/officeDocument/2006/relationships/hyperlink" Target="https://es.wikipedia.org/wiki/Tobed" TargetMode="External"/><Relationship Id="rId16" Type="http://schemas.openxmlformats.org/officeDocument/2006/relationships/hyperlink" Target="https://es.wikipedia.org/wiki/Jaume_Ferrer_Bassa" TargetMode="External"/><Relationship Id="rId20" Type="http://schemas.openxmlformats.org/officeDocument/2006/relationships/hyperlink" Target="https://es.wikipedia.org/wiki/Arag%C3%B3n" TargetMode="External"/><Relationship Id="rId1" Type="http://schemas.openxmlformats.org/officeDocument/2006/relationships/slideLayout" Target="../slideLayouts/slideLayout2.xml"/><Relationship Id="rId6" Type="http://schemas.openxmlformats.org/officeDocument/2006/relationships/hyperlink" Target="https://es.wikipedia.org/wiki/Enrique_II_de_Castilla" TargetMode="External"/><Relationship Id="rId11" Type="http://schemas.openxmlformats.org/officeDocument/2006/relationships/hyperlink" Target="https://es.wikipedia.org/wiki/Museo_del_Prado" TargetMode="External"/><Relationship Id="rId5" Type="http://schemas.openxmlformats.org/officeDocument/2006/relationships/hyperlink" Target="https://es.wikipedia.org/wiki/Calatayud" TargetMode="External"/><Relationship Id="rId15" Type="http://schemas.openxmlformats.org/officeDocument/2006/relationships/hyperlink" Target="https://es.wikipedia.org/wiki/Jes%C3%BAs_de_Nazaret" TargetMode="External"/><Relationship Id="rId23" Type="http://schemas.openxmlformats.org/officeDocument/2006/relationships/image" Target="../media/image1.jpg"/><Relationship Id="rId10" Type="http://schemas.openxmlformats.org/officeDocument/2006/relationships/hyperlink" Target="https://es.wikipedia.org/wiki/Sitges" TargetMode="External"/><Relationship Id="rId19" Type="http://schemas.openxmlformats.org/officeDocument/2006/relationships/hyperlink" Target="https://es.wikipedia.org/wiki/Juan_I_de_Castilla" TargetMode="External"/><Relationship Id="rId4" Type="http://schemas.openxmlformats.org/officeDocument/2006/relationships/hyperlink" Target="https://es.wikipedia.org/wiki/Santo_Sepulcro" TargetMode="External"/><Relationship Id="rId9" Type="http://schemas.openxmlformats.org/officeDocument/2006/relationships/hyperlink" Target="https://es.wikipedia.org/wiki/Museo_Maricel" TargetMode="External"/><Relationship Id="rId14" Type="http://schemas.openxmlformats.org/officeDocument/2006/relationships/hyperlink" Target="https://www.museodelprado.es/coleccion/obra-de-arte/episodios-de-las-vidas-de-la-magdalena-y-de-san/98b8d997-5a43-49a7-92aa-e6e8409c5616" TargetMode="External"/><Relationship Id="rId22" Type="http://schemas.openxmlformats.org/officeDocument/2006/relationships/hyperlink" Target="https://es.wikipedia.org/wiki/Pedro_IV_de_Arag%C3%B3n"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es.wikipedia.org/wiki/Pablo_de_Tarso" TargetMode="External"/><Relationship Id="rId13" Type="http://schemas.openxmlformats.org/officeDocument/2006/relationships/hyperlink" Target="https://es.wikipedia.org/wiki/Madrid" TargetMode="External"/><Relationship Id="rId18" Type="http://schemas.openxmlformats.org/officeDocument/2006/relationships/hyperlink" Target="https://es.wikipedia.org/wiki/Mateo_el_Evangelista" TargetMode="External"/><Relationship Id="rId3" Type="http://schemas.openxmlformats.org/officeDocument/2006/relationships/image" Target="../media/image3.jpg"/><Relationship Id="rId21" Type="http://schemas.openxmlformats.org/officeDocument/2006/relationships/hyperlink" Target="https://www.museodelprado.es/coleccion/obra-de-arte/episodios-de-las-vidas-de-la-magdalena-y-de-san/baa1b639-a138-4c41-8b80-f90e54673cbc" TargetMode="External"/><Relationship Id="rId7" Type="http://schemas.openxmlformats.org/officeDocument/2006/relationships/hyperlink" Target="https://es.wikipedia.org/wiki/Marcos_el_Evangelista" TargetMode="External"/><Relationship Id="rId12" Type="http://schemas.openxmlformats.org/officeDocument/2006/relationships/hyperlink" Target="https://es.wikipedia.org/wiki/Enrique_II_de_Castilla" TargetMode="External"/><Relationship Id="rId17" Type="http://schemas.openxmlformats.org/officeDocument/2006/relationships/hyperlink" Target="https://es.wikipedia.org/wiki/Sepulcro_de_Cristo" TargetMode="External"/><Relationship Id="rId2" Type="http://schemas.openxmlformats.org/officeDocument/2006/relationships/image" Target="../media/image2.jpg"/><Relationship Id="rId16" Type="http://schemas.openxmlformats.org/officeDocument/2006/relationships/hyperlink" Target="https://es.wikipedia.org/wiki/Tres_Mar%C3%ADas" TargetMode="External"/><Relationship Id="rId20" Type="http://schemas.openxmlformats.org/officeDocument/2006/relationships/hyperlink" Target="https://es.wikipedia.org/wiki/Sim%C3%B3n_Pedro" TargetMode="External"/><Relationship Id="rId1" Type="http://schemas.openxmlformats.org/officeDocument/2006/relationships/slideLayout" Target="../slideLayouts/slideLayout2.xml"/><Relationship Id="rId6" Type="http://schemas.openxmlformats.org/officeDocument/2006/relationships/hyperlink" Target="https://es.wikipedia.org/wiki/Galilea" TargetMode="External"/><Relationship Id="rId11" Type="http://schemas.openxmlformats.org/officeDocument/2006/relationships/hyperlink" Target="https://es.wikipedia.org/wiki/Zaragoza" TargetMode="External"/><Relationship Id="rId5" Type="http://schemas.openxmlformats.org/officeDocument/2006/relationships/hyperlink" Target="https://es.wikipedia.org/wiki/Herodes_I_el_Grande" TargetMode="External"/><Relationship Id="rId15" Type="http://schemas.openxmlformats.org/officeDocument/2006/relationships/hyperlink" Target="https://es.wikipedia.org/wiki/Lucas_el_Evangelista" TargetMode="External"/><Relationship Id="rId10" Type="http://schemas.openxmlformats.org/officeDocument/2006/relationships/hyperlink" Target="https://es.wikipedia.org/wiki/Tobed" TargetMode="External"/><Relationship Id="rId19" Type="http://schemas.openxmlformats.org/officeDocument/2006/relationships/hyperlink" Target="https://es.wikipedia.org/wiki/Resurrecci%C3%B3n_de_Jes%C3%BAs" TargetMode="External"/><Relationship Id="rId4" Type="http://schemas.openxmlformats.org/officeDocument/2006/relationships/hyperlink" Target="https://es.wikipedia.org/wiki/Salom%C3%A9_(princesa)" TargetMode="External"/><Relationship Id="rId9" Type="http://schemas.openxmlformats.org/officeDocument/2006/relationships/hyperlink" Target="https://www.museodelprado.es/coleccion/obra-de-arte/episodios-de-las-vidas-de-la-magdalena-y-de-san/98b8d997-5a43-49a7-92aa-e6e8409c5616" TargetMode="External"/><Relationship Id="rId14" Type="http://schemas.openxmlformats.org/officeDocument/2006/relationships/hyperlink" Target="https://es.wikipedia.org/wiki/Cristo"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a:bodyPr>
          <a:lstStyle/>
          <a:p>
            <a:r>
              <a:rPr lang="es-ES" sz="8800" b="1" dirty="0"/>
              <a:t>Los Serra.</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2" y="365125"/>
            <a:ext cx="6594764" cy="6368184"/>
          </a:xfrm>
        </p:spPr>
        <p:txBody>
          <a:bodyPr anchor="t">
            <a:normAutofit fontScale="90000"/>
          </a:bodyPr>
          <a:lstStyle/>
          <a:p>
            <a:r>
              <a:rPr lang="es-ES" sz="2800" dirty="0"/>
              <a:t>1359 - 1362. Jaume Serra. Virgen del </a:t>
            </a:r>
            <a:r>
              <a:rPr lang="es-ES" sz="2800" dirty="0" err="1"/>
              <a:t>Tobed</a:t>
            </a:r>
            <a:r>
              <a:rPr lang="es-ES" sz="2800" dirty="0"/>
              <a:t>. Museo del Prado.</a:t>
            </a:r>
            <a:br>
              <a:rPr lang="es-ES" sz="2800" dirty="0"/>
            </a:br>
            <a:r>
              <a:rPr lang="es-ES" sz="1200" b="0" i="0" dirty="0">
                <a:effectLst/>
                <a:latin typeface="+mn-lt"/>
              </a:rPr>
              <a:t>Esta tabla es el panel central del retablo del altar mayor de la iglesia gótico-mudéjar de Santa María de </a:t>
            </a:r>
            <a:r>
              <a:rPr lang="es-ES" sz="1200" b="0" i="0" u="none" strike="noStrike" dirty="0" err="1">
                <a:effectLst/>
                <a:latin typeface="+mn-lt"/>
                <a:hlinkClick r:id="rId2">
                  <a:extLst>
                    <a:ext uri="{A12FA001-AC4F-418D-AE19-62706E023703}">
                      <ahyp:hlinkClr xmlns:ahyp="http://schemas.microsoft.com/office/drawing/2018/hyperlinkcolor" val="tx"/>
                    </a:ext>
                  </a:extLst>
                </a:hlinkClick>
              </a:rPr>
              <a:t>Tobed</a:t>
            </a:r>
            <a:r>
              <a:rPr lang="es-ES" sz="1200" b="0" i="0" dirty="0">
                <a:effectLst/>
                <a:latin typeface="+mn-lt"/>
              </a:rPr>
              <a:t> (</a:t>
            </a:r>
            <a:r>
              <a:rPr lang="es-ES" sz="1200" b="0" i="0" u="none" strike="noStrike" dirty="0">
                <a:effectLst/>
                <a:latin typeface="+mn-lt"/>
                <a:hlinkClick r:id="rId3">
                  <a:extLst>
                    <a:ext uri="{A12FA001-AC4F-418D-AE19-62706E023703}">
                      <ahyp:hlinkClr xmlns:ahyp="http://schemas.microsoft.com/office/drawing/2018/hyperlinkcolor" val="tx"/>
                    </a:ext>
                  </a:extLst>
                </a:hlinkClick>
              </a:rPr>
              <a:t>Zaragoza</a:t>
            </a:r>
            <a:r>
              <a:rPr lang="es-ES" sz="1200" b="0" i="0" dirty="0">
                <a:effectLst/>
                <a:latin typeface="+mn-lt"/>
              </a:rPr>
              <a:t>), que dependía del priorato del </a:t>
            </a:r>
            <a:r>
              <a:rPr lang="es-ES" sz="1200" b="0" i="0" u="none" strike="noStrike" dirty="0">
                <a:effectLst/>
                <a:latin typeface="+mn-lt"/>
                <a:hlinkClick r:id="rId4">
                  <a:extLst>
                    <a:ext uri="{A12FA001-AC4F-418D-AE19-62706E023703}">
                      <ahyp:hlinkClr xmlns:ahyp="http://schemas.microsoft.com/office/drawing/2018/hyperlinkcolor" val="tx"/>
                    </a:ext>
                  </a:extLst>
                </a:hlinkClick>
              </a:rPr>
              <a:t>Santo Sepulcro</a:t>
            </a:r>
            <a:r>
              <a:rPr lang="es-ES" sz="1200" b="0" i="0" dirty="0">
                <a:effectLst/>
                <a:latin typeface="+mn-lt"/>
              </a:rPr>
              <a:t> de </a:t>
            </a:r>
            <a:r>
              <a:rPr lang="es-ES" sz="1200" b="0" i="0" u="none" strike="noStrike" dirty="0">
                <a:effectLst/>
                <a:latin typeface="+mn-lt"/>
                <a:hlinkClick r:id="rId5">
                  <a:extLst>
                    <a:ext uri="{A12FA001-AC4F-418D-AE19-62706E023703}">
                      <ahyp:hlinkClr xmlns:ahyp="http://schemas.microsoft.com/office/drawing/2018/hyperlinkcolor" val="tx"/>
                    </a:ext>
                  </a:extLst>
                </a:hlinkClick>
              </a:rPr>
              <a:t>Calatayud</a:t>
            </a:r>
            <a:r>
              <a:rPr lang="es-ES" sz="1200" b="0" i="0" dirty="0">
                <a:effectLst/>
                <a:latin typeface="+mn-lt"/>
              </a:rPr>
              <a:t>. Su cabecera, de testero plano, acogía tres capillas dotadas con sendos retablos trecentistas de estilo ítalo-gótico, realizados por el taller barcelonés de los Serra. Éstos fueron costeados por el rey </a:t>
            </a:r>
            <a:r>
              <a:rPr lang="es-ES" sz="1200" b="0" i="0" u="none" strike="noStrike" dirty="0">
                <a:effectLst/>
                <a:latin typeface="+mn-lt"/>
                <a:hlinkClick r:id="rId6">
                  <a:extLst>
                    <a:ext uri="{A12FA001-AC4F-418D-AE19-62706E023703}">
                      <ahyp:hlinkClr xmlns:ahyp="http://schemas.microsoft.com/office/drawing/2018/hyperlinkcolor" val="tx"/>
                    </a:ext>
                  </a:extLst>
                </a:hlinkClick>
              </a:rPr>
              <a:t>Enrique II de Castilla</a:t>
            </a:r>
            <a:r>
              <a:rPr lang="es-ES" sz="1200" b="0" i="0" dirty="0">
                <a:effectLst/>
                <a:latin typeface="+mn-lt"/>
              </a:rPr>
              <a:t> (1333-1379) y su mujer, </a:t>
            </a:r>
            <a:r>
              <a:rPr lang="es-ES" sz="1200" b="0" i="0" u="none" strike="noStrike" dirty="0">
                <a:effectLst/>
                <a:latin typeface="+mn-lt"/>
                <a:hlinkClick r:id="rId7">
                  <a:extLst>
                    <a:ext uri="{A12FA001-AC4F-418D-AE19-62706E023703}">
                      <ahyp:hlinkClr xmlns:ahyp="http://schemas.microsoft.com/office/drawing/2018/hyperlinkcolor" val="tx"/>
                    </a:ext>
                  </a:extLst>
                </a:hlinkClick>
              </a:rPr>
              <a:t>Juana Manuel</a:t>
            </a:r>
            <a:r>
              <a:rPr lang="es-ES" sz="1200" b="0" i="0" dirty="0">
                <a:effectLst/>
                <a:latin typeface="+mn-lt"/>
              </a:rPr>
              <a:t> (1339-1381), </a:t>
            </a:r>
            <a:r>
              <a:rPr lang="es-ES" sz="1200" b="0" i="0" u="none" strike="noStrike" dirty="0">
                <a:effectLst/>
                <a:latin typeface="+mn-lt"/>
                <a:hlinkClick r:id="rId8">
                  <a:extLst>
                    <a:ext uri="{A12FA001-AC4F-418D-AE19-62706E023703}">
                      <ahyp:hlinkClr xmlns:ahyp="http://schemas.microsoft.com/office/drawing/2018/hyperlinkcolor" val="tx"/>
                    </a:ext>
                  </a:extLst>
                </a:hlinkClick>
              </a:rPr>
              <a:t>señora de Vizcaya</a:t>
            </a:r>
            <a:r>
              <a:rPr lang="es-ES" sz="1200" b="0" i="0" dirty="0">
                <a:effectLst/>
                <a:latin typeface="+mn-lt"/>
              </a:rPr>
              <a:t> y de Lara, como atestiguan sus respectivos escudos, que aparecen en los tres retablos. Del retablo mayor, dedicado a la Virgen, titular de la iglesia, sólo queda esta tabla central en la que se representa una Virgen de la humildad con los donantes arrodillados a sus pies. Los dos retablos laterales, de dimensiones menores, estaban dedicados a san Juan Bautista y a la Magdalena. Del de san Juan se conserva en el </a:t>
            </a:r>
            <a:r>
              <a:rPr lang="es-ES" sz="1200" b="0" i="0" u="none" strike="noStrike" dirty="0">
                <a:effectLst/>
                <a:latin typeface="+mn-lt"/>
                <a:hlinkClick r:id="rId9">
                  <a:extLst>
                    <a:ext uri="{A12FA001-AC4F-418D-AE19-62706E023703}">
                      <ahyp:hlinkClr xmlns:ahyp="http://schemas.microsoft.com/office/drawing/2018/hyperlinkcolor" val="tx"/>
                    </a:ext>
                  </a:extLst>
                </a:hlinkClick>
              </a:rPr>
              <a:t>Museo Maricel</a:t>
            </a:r>
            <a:r>
              <a:rPr lang="es-ES" sz="1200" b="0" i="0" dirty="0">
                <a:effectLst/>
                <a:latin typeface="+mn-lt"/>
              </a:rPr>
              <a:t> de </a:t>
            </a:r>
            <a:r>
              <a:rPr lang="es-ES" sz="1200" b="0" i="0" u="none" strike="noStrike" dirty="0">
                <a:effectLst/>
                <a:latin typeface="+mn-lt"/>
                <a:hlinkClick r:id="rId10">
                  <a:extLst>
                    <a:ext uri="{A12FA001-AC4F-418D-AE19-62706E023703}">
                      <ahyp:hlinkClr xmlns:ahyp="http://schemas.microsoft.com/office/drawing/2018/hyperlinkcolor" val="tx"/>
                    </a:ext>
                  </a:extLst>
                </a:hlinkClick>
              </a:rPr>
              <a:t>Sitges</a:t>
            </a:r>
            <a:r>
              <a:rPr lang="es-ES" sz="1200" b="0" i="0" dirty="0">
                <a:effectLst/>
                <a:latin typeface="+mn-lt"/>
              </a:rPr>
              <a:t> la calle central, con el Bautista de pie en el desierto, la Crucifixión del ático y el fragmento de la predela correspondiente a esa calle. De las dos calles laterales, compuestas por dos registros superpuestos, un ático con pasajes de la vida del Precursor y su predela, ha llegado hasta nosotros completa la calle derecha con su predela, propiedad del </a:t>
            </a:r>
            <a:r>
              <a:rPr lang="es-ES" sz="1200" b="0" i="0" u="none" strike="noStrike" dirty="0">
                <a:effectLst/>
                <a:latin typeface="+mn-lt"/>
                <a:hlinkClick r:id="rId11">
                  <a:extLst>
                    <a:ext uri="{A12FA001-AC4F-418D-AE19-62706E023703}">
                      <ahyp:hlinkClr xmlns:ahyp="http://schemas.microsoft.com/office/drawing/2018/hyperlinkcolor" val="tx"/>
                    </a:ext>
                  </a:extLst>
                </a:hlinkClick>
              </a:rPr>
              <a:t>Museo del Prado</a:t>
            </a:r>
            <a:r>
              <a:rPr lang="es-ES" sz="1200" b="0" i="0" dirty="0">
                <a:effectLst/>
                <a:latin typeface="+mn-lt"/>
              </a:rPr>
              <a:t> (</a:t>
            </a:r>
            <a:r>
              <a:rPr lang="es-ES" sz="1200" b="0" i="0" u="none" strike="noStrike" dirty="0">
                <a:effectLst/>
                <a:latin typeface="+mn-lt"/>
                <a:hlinkClick r:id="rId12">
                  <a:extLst>
                    <a:ext uri="{A12FA001-AC4F-418D-AE19-62706E023703}">
                      <ahyp:hlinkClr xmlns:ahyp="http://schemas.microsoft.com/office/drawing/2018/hyperlinkcolor" val="tx"/>
                    </a:ext>
                  </a:extLst>
                </a:hlinkClick>
              </a:rPr>
              <a:t>P3107</a:t>
            </a:r>
            <a:r>
              <a:rPr lang="es-ES" sz="1200" b="0" i="0" dirty="0">
                <a:effectLst/>
                <a:latin typeface="+mn-lt"/>
              </a:rPr>
              <a:t>). La izquierda -incompleta, igual que su predela- se guarda en el </a:t>
            </a:r>
            <a:r>
              <a:rPr lang="es-ES" sz="1200" b="0" i="0" u="none" strike="noStrike" dirty="0">
                <a:effectLst/>
                <a:latin typeface="+mn-lt"/>
                <a:hlinkClick r:id="rId13">
                  <a:extLst>
                    <a:ext uri="{A12FA001-AC4F-418D-AE19-62706E023703}">
                      <ahyp:hlinkClr xmlns:ahyp="http://schemas.microsoft.com/office/drawing/2018/hyperlinkcolor" val="tx"/>
                    </a:ext>
                  </a:extLst>
                </a:hlinkClick>
              </a:rPr>
              <a:t>Museo Diocesano de Barcelona</a:t>
            </a:r>
            <a:r>
              <a:rPr lang="es-ES" sz="1200" b="0" i="0" dirty="0">
                <a:effectLst/>
                <a:latin typeface="+mn-lt"/>
              </a:rPr>
              <a:t> y en una colección particular. Del </a:t>
            </a:r>
            <a:r>
              <a:rPr lang="es-ES" sz="1200" b="0" i="1" dirty="0">
                <a:effectLst/>
                <a:latin typeface="+mn-lt"/>
              </a:rPr>
              <a:t>Retablo de la Magdalena</a:t>
            </a:r>
            <a:r>
              <a:rPr lang="es-ES" sz="1200" b="0" i="0" dirty="0">
                <a:effectLst/>
                <a:latin typeface="+mn-lt"/>
              </a:rPr>
              <a:t> -también propiedad del </a:t>
            </a:r>
            <a:r>
              <a:rPr lang="es-ES" sz="1200" b="0" i="0" u="none" strike="noStrike" dirty="0">
                <a:effectLst/>
                <a:latin typeface="+mn-lt"/>
                <a:hlinkClick r:id="rId11">
                  <a:extLst>
                    <a:ext uri="{A12FA001-AC4F-418D-AE19-62706E023703}">
                      <ahyp:hlinkClr xmlns:ahyp="http://schemas.microsoft.com/office/drawing/2018/hyperlinkcolor" val="tx"/>
                    </a:ext>
                  </a:extLst>
                </a:hlinkClick>
              </a:rPr>
              <a:t>Museo del Prado</a:t>
            </a:r>
            <a:r>
              <a:rPr lang="es-ES" sz="1200" b="0" i="0" dirty="0">
                <a:effectLst/>
                <a:latin typeface="+mn-lt"/>
              </a:rPr>
              <a:t> (</a:t>
            </a:r>
            <a:r>
              <a:rPr lang="es-ES" sz="1200" b="0" i="0" u="none" strike="noStrike" dirty="0">
                <a:effectLst/>
                <a:latin typeface="+mn-lt"/>
                <a:hlinkClick r:id="rId14">
                  <a:extLst>
                    <a:ext uri="{A12FA001-AC4F-418D-AE19-62706E023703}">
                      <ahyp:hlinkClr xmlns:ahyp="http://schemas.microsoft.com/office/drawing/2018/hyperlinkcolor" val="tx"/>
                    </a:ext>
                  </a:extLst>
                </a:hlinkClick>
              </a:rPr>
              <a:t>P3106</a:t>
            </a:r>
            <a:r>
              <a:rPr lang="es-ES" sz="1200" b="0" i="0" dirty="0">
                <a:effectLst/>
                <a:latin typeface="+mn-lt"/>
              </a:rPr>
              <a:t>)-, de similar estructura al del Bautista, sólo se conserva la calle izquierda con su predela. En relación con la iconografía del panel central del retablo del altar mayor, se representa a María ante un fondo de oro como Virgen de la leche -Madonna </a:t>
            </a:r>
            <a:r>
              <a:rPr lang="es-ES" sz="1200" b="0" i="0" dirty="0" err="1">
                <a:effectLst/>
                <a:latin typeface="+mn-lt"/>
              </a:rPr>
              <a:t>lactans</a:t>
            </a:r>
            <a:r>
              <a:rPr lang="es-ES" sz="1200" b="0" i="0" dirty="0">
                <a:effectLst/>
                <a:latin typeface="+mn-lt"/>
              </a:rPr>
              <a:t>- amamantando a su Hijo sentado sobre su regazo, al que sostiene con ambas manos. El Niño tiene el seno de la Virgen en su boca y lo sujeta con su mano izquierda. La forma en la que gira su rostro hacia el espectador y su actitud pensativa, igual que la de la Virgen, anticipan ya en los días felices de la infancia el dolor que ha de experimentar </a:t>
            </a:r>
            <a:r>
              <a:rPr lang="es-ES" sz="1200" b="0" i="0" u="none" strike="noStrike" dirty="0">
                <a:effectLst/>
                <a:latin typeface="+mn-lt"/>
                <a:hlinkClick r:id="rId15">
                  <a:extLst>
                    <a:ext uri="{A12FA001-AC4F-418D-AE19-62706E023703}">
                      <ahyp:hlinkClr xmlns:ahyp="http://schemas.microsoft.com/office/drawing/2018/hyperlinkcolor" val="tx"/>
                    </a:ext>
                  </a:extLst>
                </a:hlinkClick>
              </a:rPr>
              <a:t>Jesús</a:t>
            </a:r>
            <a:r>
              <a:rPr lang="es-ES" sz="1200" b="0" i="0" dirty="0">
                <a:effectLst/>
                <a:latin typeface="+mn-lt"/>
              </a:rPr>
              <a:t>. Como Virgen de la humildad, María está sentada en el suelo, sobre un cojín bordado con hojas y con una cinta de borlas rodeando su perímetro. Lleva un manto bordado con pájaros enfrentados -un motivo que se repite en otras obras realizadas en el taller de los Serra- cuyo tono áureo debía contrastar en origen con el color azul ultramar de la tela, ahora ennegrecido por la oxidación de los pigmentos. A derecha e izquierda el pintor representó cuatro ángeles -dos a cada lado- adorando a la Virgen. El modo de traducirlos y de destacar sus volúmenes, e incluso la variedad que les otorga -el que está arriba a la derecha deja ver sólo el perfil de su rostro-, evidencian un acentuado sentido plástico y un carácter monumental que evocan de algún modo el arte italianizante del taller de </a:t>
            </a:r>
            <a:r>
              <a:rPr lang="es-ES" sz="1200" b="0" i="0" u="none" strike="noStrike" dirty="0">
                <a:effectLst/>
                <a:latin typeface="+mn-lt"/>
                <a:hlinkClick r:id="rId16">
                  <a:extLst>
                    <a:ext uri="{A12FA001-AC4F-418D-AE19-62706E023703}">
                      <ahyp:hlinkClr xmlns:ahyp="http://schemas.microsoft.com/office/drawing/2018/hyperlinkcolor" val="tx"/>
                    </a:ext>
                  </a:extLst>
                </a:hlinkClick>
              </a:rPr>
              <a:t>Jaume Ferrer Bassa</a:t>
            </a:r>
            <a:r>
              <a:rPr lang="es-ES" sz="1200" b="0" i="0" dirty="0">
                <a:effectLst/>
                <a:latin typeface="+mn-lt"/>
              </a:rPr>
              <a:t> (</a:t>
            </a:r>
            <a:r>
              <a:rPr lang="es-ES" sz="1200" b="0" i="0" dirty="0" err="1">
                <a:effectLst/>
                <a:latin typeface="+mn-lt"/>
              </a:rPr>
              <a:t>act</a:t>
            </a:r>
            <a:r>
              <a:rPr lang="es-ES" sz="1200" b="0" i="0" dirty="0">
                <a:effectLst/>
                <a:latin typeface="+mn-lt"/>
              </a:rPr>
              <a:t>. 1324-48) y de su hijo </a:t>
            </a:r>
            <a:r>
              <a:rPr lang="es-ES" sz="1200" b="0" i="0" u="none" strike="noStrike" dirty="0">
                <a:effectLst/>
                <a:latin typeface="+mn-lt"/>
                <a:hlinkClick r:id="rId17">
                  <a:extLst>
                    <a:ext uri="{A12FA001-AC4F-418D-AE19-62706E023703}">
                      <ahyp:hlinkClr xmlns:ahyp="http://schemas.microsoft.com/office/drawing/2018/hyperlinkcolor" val="tx"/>
                    </a:ext>
                  </a:extLst>
                </a:hlinkClick>
              </a:rPr>
              <a:t>Arnau Bassa</a:t>
            </a:r>
            <a:r>
              <a:rPr lang="es-ES" sz="1200" b="0" i="0" dirty="0">
                <a:effectLst/>
                <a:latin typeface="+mn-lt"/>
              </a:rPr>
              <a:t> (doc. 1345-48) -fallecidos ambos por la peste negra-, que fueron quienes importaron desde </a:t>
            </a:r>
            <a:r>
              <a:rPr lang="es-ES" sz="1200" b="0" i="0" u="none" strike="noStrike" dirty="0">
                <a:effectLst/>
                <a:latin typeface="+mn-lt"/>
                <a:hlinkClick r:id="rId18">
                  <a:extLst>
                    <a:ext uri="{A12FA001-AC4F-418D-AE19-62706E023703}">
                      <ahyp:hlinkClr xmlns:ahyp="http://schemas.microsoft.com/office/drawing/2018/hyperlinkcolor" val="tx"/>
                    </a:ext>
                  </a:extLst>
                </a:hlinkClick>
              </a:rPr>
              <a:t>Italia</a:t>
            </a:r>
            <a:r>
              <a:rPr lang="es-ES" sz="1200" b="0" i="0" dirty="0">
                <a:effectLst/>
                <a:latin typeface="+mn-lt"/>
              </a:rPr>
              <a:t> este tipo de madona con Niño y ángeles. A los pies de María, a menor escala, de rodillas, con las manos juntas en actitud de oración y coronados aparecen los donantes </a:t>
            </a:r>
            <a:r>
              <a:rPr lang="es-ES" sz="1200" b="0" i="0" u="none" strike="noStrike" dirty="0">
                <a:effectLst/>
                <a:latin typeface="+mn-lt"/>
                <a:hlinkClick r:id="rId6">
                  <a:extLst>
                    <a:ext uri="{A12FA001-AC4F-418D-AE19-62706E023703}">
                      <ahyp:hlinkClr xmlns:ahyp="http://schemas.microsoft.com/office/drawing/2018/hyperlinkcolor" val="tx"/>
                    </a:ext>
                  </a:extLst>
                </a:hlinkClick>
              </a:rPr>
              <a:t>Enrique II de Castilla</a:t>
            </a:r>
            <a:r>
              <a:rPr lang="es-ES" sz="1200" b="0" i="0" dirty="0">
                <a:effectLst/>
                <a:latin typeface="+mn-lt"/>
              </a:rPr>
              <a:t> y </a:t>
            </a:r>
            <a:r>
              <a:rPr lang="es-ES" sz="1200" b="0" i="0" u="none" strike="noStrike" dirty="0">
                <a:effectLst/>
                <a:latin typeface="+mn-lt"/>
                <a:hlinkClick r:id="rId7">
                  <a:extLst>
                    <a:ext uri="{A12FA001-AC4F-418D-AE19-62706E023703}">
                      <ahyp:hlinkClr xmlns:ahyp="http://schemas.microsoft.com/office/drawing/2018/hyperlinkcolor" val="tx"/>
                    </a:ext>
                  </a:extLst>
                </a:hlinkClick>
              </a:rPr>
              <a:t>Juana Manuel</a:t>
            </a:r>
            <a:r>
              <a:rPr lang="es-ES" sz="1200" b="0" i="0" dirty="0">
                <a:effectLst/>
                <a:latin typeface="+mn-lt"/>
              </a:rPr>
              <a:t> con dos de sus hijos: el futuro rey </a:t>
            </a:r>
            <a:r>
              <a:rPr lang="es-ES" sz="1200" b="0" i="0" u="none" strike="noStrike" dirty="0">
                <a:effectLst/>
                <a:latin typeface="+mn-lt"/>
                <a:hlinkClick r:id="rId19">
                  <a:extLst>
                    <a:ext uri="{A12FA001-AC4F-418D-AE19-62706E023703}">
                      <ahyp:hlinkClr xmlns:ahyp="http://schemas.microsoft.com/office/drawing/2018/hyperlinkcolor" val="tx"/>
                    </a:ext>
                  </a:extLst>
                </a:hlinkClick>
              </a:rPr>
              <a:t>Juan I de Castilla</a:t>
            </a:r>
            <a:r>
              <a:rPr lang="es-ES" sz="1200" b="0" i="0" dirty="0">
                <a:effectLst/>
                <a:latin typeface="+mn-lt"/>
              </a:rPr>
              <a:t> (1358-1390) y una de sus dos hijas, </a:t>
            </a:r>
            <a:r>
              <a:rPr lang="es-ES" sz="1200" b="0" i="0" u="none" strike="noStrike" dirty="0">
                <a:effectLst/>
                <a:latin typeface="+mn-lt"/>
                <a:hlinkClick r:id="rId7">
                  <a:extLst>
                    <a:ext uri="{A12FA001-AC4F-418D-AE19-62706E023703}">
                      <ahyp:hlinkClr xmlns:ahyp="http://schemas.microsoft.com/office/drawing/2018/hyperlinkcolor" val="tx"/>
                    </a:ext>
                  </a:extLst>
                </a:hlinkClick>
              </a:rPr>
              <a:t>Juana</a:t>
            </a:r>
            <a:r>
              <a:rPr lang="es-ES" sz="1200" b="0" i="0" dirty="0">
                <a:effectLst/>
                <a:latin typeface="+mn-lt"/>
              </a:rPr>
              <a:t> o Leonor. Esta Virgen de la humildad es, sin duda, la mejor pintura y la de mayor calidad de todas las que se hicieron para los tres retablos de </a:t>
            </a:r>
            <a:r>
              <a:rPr lang="es-ES" sz="1200" b="0" i="0" u="none" strike="noStrike" dirty="0" err="1">
                <a:effectLst/>
                <a:latin typeface="+mn-lt"/>
                <a:hlinkClick r:id="rId2">
                  <a:extLst>
                    <a:ext uri="{A12FA001-AC4F-418D-AE19-62706E023703}">
                      <ahyp:hlinkClr xmlns:ahyp="http://schemas.microsoft.com/office/drawing/2018/hyperlinkcolor" val="tx"/>
                    </a:ext>
                  </a:extLst>
                </a:hlinkClick>
              </a:rPr>
              <a:t>Tobed</a:t>
            </a:r>
            <a:r>
              <a:rPr lang="es-ES" sz="1200" b="0" i="0" dirty="0">
                <a:effectLst/>
                <a:latin typeface="+mn-lt"/>
              </a:rPr>
              <a:t>, pero aún así su importancia no reside sólo en su elevada calidad estética. La incorporación de los donantes la convierten en un documento histórico de un momento clave de la historia de las coronas de </a:t>
            </a:r>
            <a:r>
              <a:rPr lang="es-ES" sz="1200" b="0" i="0" u="none" strike="noStrike" dirty="0">
                <a:effectLst/>
                <a:latin typeface="+mn-lt"/>
                <a:hlinkClick r:id="rId6">
                  <a:extLst>
                    <a:ext uri="{A12FA001-AC4F-418D-AE19-62706E023703}">
                      <ahyp:hlinkClr xmlns:ahyp="http://schemas.microsoft.com/office/drawing/2018/hyperlinkcolor" val="tx"/>
                    </a:ext>
                  </a:extLst>
                </a:hlinkClick>
              </a:rPr>
              <a:t>Castilla</a:t>
            </a:r>
            <a:r>
              <a:rPr lang="es-ES" sz="1200" b="0" i="0" dirty="0">
                <a:effectLst/>
                <a:latin typeface="+mn-lt"/>
              </a:rPr>
              <a:t> y </a:t>
            </a:r>
            <a:r>
              <a:rPr lang="es-ES" sz="1200" b="0" i="0" u="none" strike="noStrike" dirty="0">
                <a:effectLst/>
                <a:latin typeface="+mn-lt"/>
                <a:hlinkClick r:id="rId20">
                  <a:extLst>
                    <a:ext uri="{A12FA001-AC4F-418D-AE19-62706E023703}">
                      <ahyp:hlinkClr xmlns:ahyp="http://schemas.microsoft.com/office/drawing/2018/hyperlinkcolor" val="tx"/>
                    </a:ext>
                  </a:extLst>
                </a:hlinkClick>
              </a:rPr>
              <a:t>Aragón</a:t>
            </a:r>
            <a:r>
              <a:rPr lang="es-ES" sz="1200" b="0" i="0" dirty="0">
                <a:effectLst/>
                <a:latin typeface="+mn-lt"/>
              </a:rPr>
              <a:t>, inmersas primero en la llamada Guerra de los dos Pedros (1356-65), que enfrentó a </a:t>
            </a:r>
            <a:r>
              <a:rPr lang="es-ES" sz="1200" b="0" i="0" u="none" strike="noStrike" dirty="0">
                <a:effectLst/>
                <a:latin typeface="+mn-lt"/>
                <a:hlinkClick r:id="rId21">
                  <a:extLst>
                    <a:ext uri="{A12FA001-AC4F-418D-AE19-62706E023703}">
                      <ahyp:hlinkClr xmlns:ahyp="http://schemas.microsoft.com/office/drawing/2018/hyperlinkcolor" val="tx"/>
                    </a:ext>
                  </a:extLst>
                </a:hlinkClick>
              </a:rPr>
              <a:t>Pedro I el Cruel</a:t>
            </a:r>
            <a:r>
              <a:rPr lang="es-ES" sz="1200" b="0" i="0" dirty="0">
                <a:effectLst/>
                <a:latin typeface="+mn-lt"/>
              </a:rPr>
              <a:t> (1334-1379) y </a:t>
            </a:r>
            <a:r>
              <a:rPr lang="es-ES" sz="1200" b="0" i="0" u="sng" dirty="0">
                <a:effectLst/>
                <a:latin typeface="+mn-lt"/>
                <a:hlinkClick r:id="rId22">
                  <a:extLst>
                    <a:ext uri="{A12FA001-AC4F-418D-AE19-62706E023703}">
                      <ahyp:hlinkClr xmlns:ahyp="http://schemas.microsoft.com/office/drawing/2018/hyperlinkcolor" val="tx"/>
                    </a:ext>
                  </a:extLst>
                </a:hlinkClick>
              </a:rPr>
              <a:t>Pedro IV el Ceremonioso</a:t>
            </a:r>
            <a:r>
              <a:rPr lang="es-ES" sz="1200" b="0" i="0" dirty="0">
                <a:effectLst/>
                <a:latin typeface="+mn-lt"/>
              </a:rPr>
              <a:t> (1319-1387) y después en una guerra civil (1366-69) entre </a:t>
            </a:r>
            <a:r>
              <a:rPr lang="es-ES" sz="1200" b="0" i="0" u="none" strike="noStrike" dirty="0">
                <a:effectLst/>
                <a:latin typeface="+mn-lt"/>
                <a:hlinkClick r:id="rId6">
                  <a:extLst>
                    <a:ext uri="{A12FA001-AC4F-418D-AE19-62706E023703}">
                      <ahyp:hlinkClr xmlns:ahyp="http://schemas.microsoft.com/office/drawing/2018/hyperlinkcolor" val="tx"/>
                    </a:ext>
                  </a:extLst>
                </a:hlinkClick>
              </a:rPr>
              <a:t>Enrique de Trastámara</a:t>
            </a:r>
            <a:r>
              <a:rPr lang="es-ES" sz="1200" b="0" i="0" dirty="0">
                <a:effectLst/>
                <a:latin typeface="+mn-lt"/>
              </a:rPr>
              <a:t> y </a:t>
            </a:r>
            <a:r>
              <a:rPr lang="es-ES" sz="1200" b="0" i="0" u="none" strike="noStrike" dirty="0">
                <a:effectLst/>
                <a:latin typeface="+mn-lt"/>
                <a:hlinkClick r:id="rId21">
                  <a:extLst>
                    <a:ext uri="{A12FA001-AC4F-418D-AE19-62706E023703}">
                      <ahyp:hlinkClr xmlns:ahyp="http://schemas.microsoft.com/office/drawing/2018/hyperlinkcolor" val="tx"/>
                    </a:ext>
                  </a:extLst>
                </a:hlinkClick>
              </a:rPr>
              <a:t>Pedro I el Cruel</a:t>
            </a:r>
            <a:r>
              <a:rPr lang="es-ES" sz="1200" b="0" i="0" dirty="0">
                <a:effectLst/>
                <a:latin typeface="+mn-lt"/>
              </a:rPr>
              <a:t> (Texto extractado de Silva, P.: </a:t>
            </a:r>
            <a:r>
              <a:rPr lang="es-ES" sz="1200" b="0" i="1" dirty="0">
                <a:effectLst/>
                <a:latin typeface="+mn-lt"/>
              </a:rPr>
              <a:t>Donación </a:t>
            </a:r>
            <a:r>
              <a:rPr lang="es-ES" sz="1200" b="0" i="1" dirty="0" err="1">
                <a:effectLst/>
                <a:latin typeface="+mn-lt"/>
              </a:rPr>
              <a:t>Várez</a:t>
            </a:r>
            <a:r>
              <a:rPr lang="es-ES" sz="1200" b="0" i="1" dirty="0">
                <a:effectLst/>
                <a:latin typeface="+mn-lt"/>
              </a:rPr>
              <a:t> </a:t>
            </a:r>
            <a:r>
              <a:rPr lang="es-ES" sz="1200" b="0" i="1" dirty="0" err="1">
                <a:effectLst/>
                <a:latin typeface="+mn-lt"/>
              </a:rPr>
              <a:t>Fisa</a:t>
            </a:r>
            <a:r>
              <a:rPr lang="es-ES" sz="1200" b="0" i="1" dirty="0">
                <a:effectLst/>
                <a:latin typeface="+mn-lt"/>
              </a:rPr>
              <a:t>,</a:t>
            </a:r>
            <a:r>
              <a:rPr lang="es-ES" sz="1200" b="0" i="0" dirty="0">
                <a:effectLst/>
                <a:latin typeface="+mn-lt"/>
              </a:rPr>
              <a:t> </a:t>
            </a:r>
            <a:r>
              <a:rPr lang="es-ES" sz="1200" b="0" i="0" u="none" strike="noStrike" dirty="0">
                <a:effectLst/>
                <a:latin typeface="+mn-lt"/>
                <a:hlinkClick r:id="rId11">
                  <a:extLst>
                    <a:ext uri="{A12FA001-AC4F-418D-AE19-62706E023703}">
                      <ahyp:hlinkClr xmlns:ahyp="http://schemas.microsoft.com/office/drawing/2018/hyperlinkcolor" val="tx"/>
                    </a:ext>
                  </a:extLst>
                </a:hlinkClick>
              </a:rPr>
              <a:t>Museo Nacional del Prado</a:t>
            </a:r>
            <a:r>
              <a:rPr lang="es-ES" sz="1200" b="0" i="0" dirty="0">
                <a:effectLst/>
                <a:latin typeface="+mn-lt"/>
              </a:rPr>
              <a:t>, 2013, p. 16).</a:t>
            </a:r>
            <a:endParaRPr lang="es-ES" sz="2800" dirty="0">
              <a:latin typeface="+mn-lt"/>
            </a:endParaRPr>
          </a:p>
        </p:txBody>
      </p:sp>
      <p:pic>
        <p:nvPicPr>
          <p:cNvPr id="4" name="Imagen 3">
            <a:extLst>
              <a:ext uri="{FF2B5EF4-FFF2-40B4-BE49-F238E27FC236}">
                <a16:creationId xmlns:a16="http://schemas.microsoft.com/office/drawing/2014/main" id="{B3B37F27-C12C-4A45-9538-1C4159AD861B}"/>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7112000" y="0"/>
            <a:ext cx="5080000"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350326" y="235527"/>
            <a:ext cx="3075709" cy="6128183"/>
          </a:xfrm>
        </p:spPr>
        <p:txBody>
          <a:bodyPr anchor="t">
            <a:normAutofit/>
          </a:bodyPr>
          <a:lstStyle/>
          <a:p>
            <a:r>
              <a:rPr lang="es-ES" sz="2800" dirty="0"/>
              <a:t>1356 - 1359. Jaume Serra. Episodios de las vidas de la Magdalena y de san Juan Bautista. Museo del Prado.</a:t>
            </a:r>
          </a:p>
        </p:txBody>
      </p:sp>
      <p:pic>
        <p:nvPicPr>
          <p:cNvPr id="4" name="Imagen 3">
            <a:extLst>
              <a:ext uri="{FF2B5EF4-FFF2-40B4-BE49-F238E27FC236}">
                <a16:creationId xmlns:a16="http://schemas.microsoft.com/office/drawing/2014/main" id="{C2A93247-1F7F-46CE-AB19-30019D18D9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03834" cy="6858000"/>
          </a:xfrm>
          <a:prstGeom prst="rect">
            <a:avLst/>
          </a:prstGeom>
        </p:spPr>
      </p:pic>
      <p:pic>
        <p:nvPicPr>
          <p:cNvPr id="6" name="Imagen 5">
            <a:extLst>
              <a:ext uri="{FF2B5EF4-FFF2-40B4-BE49-F238E27FC236}">
                <a16:creationId xmlns:a16="http://schemas.microsoft.com/office/drawing/2014/main" id="{D6B33C6E-9497-41D4-A449-71A34FA6D5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3156" y="0"/>
            <a:ext cx="2178844" cy="6858000"/>
          </a:xfrm>
          <a:prstGeom prst="rect">
            <a:avLst/>
          </a:prstGeom>
        </p:spPr>
      </p:pic>
      <p:sp>
        <p:nvSpPr>
          <p:cNvPr id="7" name="CuadroTexto 6">
            <a:extLst>
              <a:ext uri="{FF2B5EF4-FFF2-40B4-BE49-F238E27FC236}">
                <a16:creationId xmlns:a16="http://schemas.microsoft.com/office/drawing/2014/main" id="{DA9D7B6E-7303-44F1-8D0D-7F40EB02A003}"/>
              </a:ext>
            </a:extLst>
          </p:cNvPr>
          <p:cNvSpPr txBox="1"/>
          <p:nvPr/>
        </p:nvSpPr>
        <p:spPr>
          <a:xfrm>
            <a:off x="7703127" y="235527"/>
            <a:ext cx="2103834" cy="6186309"/>
          </a:xfrm>
          <a:prstGeom prst="rect">
            <a:avLst/>
          </a:prstGeom>
          <a:noFill/>
        </p:spPr>
        <p:txBody>
          <a:bodyPr wrap="square" rtlCol="0">
            <a:spAutoFit/>
          </a:bodyPr>
          <a:lstStyle/>
          <a:p>
            <a:r>
              <a:rPr lang="es-ES" sz="1200" b="0" i="0" dirty="0">
                <a:effectLst/>
              </a:rPr>
              <a:t>Altar con historias bíblicas de la vida de San Juan Bautista. En la parte superior </a:t>
            </a:r>
            <a:r>
              <a:rPr lang="es-ES" sz="1200" b="0" i="0" u="none" strike="noStrike" dirty="0">
                <a:effectLst/>
                <a:hlinkClick r:id="rId4">
                  <a:extLst>
                    <a:ext uri="{A12FA001-AC4F-418D-AE19-62706E023703}">
                      <ahyp:hlinkClr xmlns:ahyp="http://schemas.microsoft.com/office/drawing/2018/hyperlinkcolor" val="tx"/>
                    </a:ext>
                  </a:extLst>
                </a:hlinkClick>
              </a:rPr>
              <a:t>Salomé</a:t>
            </a:r>
            <a:r>
              <a:rPr lang="es-ES" sz="1200" b="0" i="0" dirty="0">
                <a:effectLst/>
              </a:rPr>
              <a:t> baila ante </a:t>
            </a:r>
            <a:r>
              <a:rPr lang="es-ES" sz="1200" b="0" i="0" u="none" strike="noStrike" dirty="0">
                <a:effectLst/>
                <a:hlinkClick r:id="rId5">
                  <a:extLst>
                    <a:ext uri="{A12FA001-AC4F-418D-AE19-62706E023703}">
                      <ahyp:hlinkClr xmlns:ahyp="http://schemas.microsoft.com/office/drawing/2018/hyperlinkcolor" val="tx"/>
                    </a:ext>
                  </a:extLst>
                </a:hlinkClick>
              </a:rPr>
              <a:t>Herodes</a:t>
            </a:r>
            <a:r>
              <a:rPr lang="es-ES" sz="1200" b="0" i="0" dirty="0">
                <a:effectLst/>
              </a:rPr>
              <a:t>, rey de </a:t>
            </a:r>
            <a:r>
              <a:rPr lang="es-ES" sz="1200" b="0" i="0" u="none" strike="noStrike" dirty="0">
                <a:effectLst/>
                <a:hlinkClick r:id="rId6">
                  <a:extLst>
                    <a:ext uri="{A12FA001-AC4F-418D-AE19-62706E023703}">
                      <ahyp:hlinkClr xmlns:ahyp="http://schemas.microsoft.com/office/drawing/2018/hyperlinkcolor" val="tx"/>
                    </a:ext>
                  </a:extLst>
                </a:hlinkClick>
              </a:rPr>
              <a:t>Galilea</a:t>
            </a:r>
            <a:r>
              <a:rPr lang="es-ES" sz="1200" b="0" i="0" dirty="0">
                <a:effectLst/>
              </a:rPr>
              <a:t>, para pedir después como premio la cabeza del Bautista (</a:t>
            </a:r>
            <a:r>
              <a:rPr lang="es-ES" sz="1200" b="0" i="1" u="none" strike="noStrike" dirty="0">
                <a:effectLst/>
                <a:hlinkClick r:id="rId7">
                  <a:extLst>
                    <a:ext uri="{A12FA001-AC4F-418D-AE19-62706E023703}">
                      <ahyp:hlinkClr xmlns:ahyp="http://schemas.microsoft.com/office/drawing/2018/hyperlinkcolor" val="tx"/>
                    </a:ext>
                  </a:extLst>
                </a:hlinkClick>
              </a:rPr>
              <a:t>Marcos</a:t>
            </a:r>
            <a:r>
              <a:rPr lang="es-ES" sz="1200" b="0" i="0" dirty="0">
                <a:effectLst/>
              </a:rPr>
              <a:t> 6, 21-28), martirio que ocupa la escena inmediatamente inferior. Y, por último, se narra el momento en el que San Juan recibe sepultura gracias a sus discípulos (</a:t>
            </a:r>
            <a:r>
              <a:rPr lang="es-ES" sz="1200" b="0" i="1" u="none" strike="noStrike" dirty="0">
                <a:effectLst/>
                <a:hlinkClick r:id="rId7">
                  <a:extLst>
                    <a:ext uri="{A12FA001-AC4F-418D-AE19-62706E023703}">
                      <ahyp:hlinkClr xmlns:ahyp="http://schemas.microsoft.com/office/drawing/2018/hyperlinkcolor" val="tx"/>
                    </a:ext>
                  </a:extLst>
                </a:hlinkClick>
              </a:rPr>
              <a:t>Marcos</a:t>
            </a:r>
            <a:r>
              <a:rPr lang="es-ES" sz="1200" b="0" i="0" dirty="0">
                <a:effectLst/>
              </a:rPr>
              <a:t> 6, 29) y un milagro póstumo. En el banco -parte inferior de la tabla- aparecen una santa, San Lorenzo, sosteniendo la parrilla de su martirio y la palma de mártir, y </a:t>
            </a:r>
            <a:r>
              <a:rPr lang="es-ES" sz="1200" b="0" i="0" u="none" strike="noStrike" dirty="0">
                <a:effectLst/>
                <a:hlinkClick r:id="rId8">
                  <a:extLst>
                    <a:ext uri="{A12FA001-AC4F-418D-AE19-62706E023703}">
                      <ahyp:hlinkClr xmlns:ahyp="http://schemas.microsoft.com/office/drawing/2018/hyperlinkcolor" val="tx"/>
                    </a:ext>
                  </a:extLst>
                </a:hlinkClick>
              </a:rPr>
              <a:t>San Pablo</a:t>
            </a:r>
            <a:r>
              <a:rPr lang="es-ES" sz="1200" b="0" i="0" dirty="0">
                <a:effectLst/>
              </a:rPr>
              <a:t>, portando la espada de su martirio y un libro en referencia a sus escritos. Esta tabla formó junto a su compañera (</a:t>
            </a:r>
            <a:r>
              <a:rPr lang="es-ES" sz="1200" b="0" i="0" u="none" strike="noStrike" dirty="0">
                <a:effectLst/>
                <a:hlinkClick r:id="rId9">
                  <a:extLst>
                    <a:ext uri="{A12FA001-AC4F-418D-AE19-62706E023703}">
                      <ahyp:hlinkClr xmlns:ahyp="http://schemas.microsoft.com/office/drawing/2018/hyperlinkcolor" val="tx"/>
                    </a:ext>
                  </a:extLst>
                </a:hlinkClick>
              </a:rPr>
              <a:t>P3106</a:t>
            </a:r>
            <a:r>
              <a:rPr lang="es-ES" sz="1200" b="0" i="0" dirty="0">
                <a:effectLst/>
              </a:rPr>
              <a:t>), los laterales del retablo de Nuestra Señora de </a:t>
            </a:r>
            <a:r>
              <a:rPr lang="es-ES" sz="1200" b="0" i="0" u="none" strike="noStrike" dirty="0" err="1">
                <a:effectLst/>
                <a:hlinkClick r:id="rId10">
                  <a:extLst>
                    <a:ext uri="{A12FA001-AC4F-418D-AE19-62706E023703}">
                      <ahyp:hlinkClr xmlns:ahyp="http://schemas.microsoft.com/office/drawing/2018/hyperlinkcolor" val="tx"/>
                    </a:ext>
                  </a:extLst>
                </a:hlinkClick>
              </a:rPr>
              <a:t>Tobed</a:t>
            </a:r>
            <a:r>
              <a:rPr lang="es-ES" sz="1200" b="0" i="0" dirty="0">
                <a:effectLst/>
              </a:rPr>
              <a:t> (</a:t>
            </a:r>
            <a:r>
              <a:rPr lang="es-ES" sz="1200" b="0" i="0" u="none" strike="noStrike" dirty="0">
                <a:effectLst/>
                <a:hlinkClick r:id="rId11">
                  <a:extLst>
                    <a:ext uri="{A12FA001-AC4F-418D-AE19-62706E023703}">
                      <ahyp:hlinkClr xmlns:ahyp="http://schemas.microsoft.com/office/drawing/2018/hyperlinkcolor" val="tx"/>
                    </a:ext>
                  </a:extLst>
                </a:hlinkClick>
              </a:rPr>
              <a:t>Zaragoza</a:t>
            </a:r>
            <a:r>
              <a:rPr lang="es-ES" sz="1200" b="0" i="0" dirty="0">
                <a:effectLst/>
              </a:rPr>
              <a:t>), que se completaba con la Virgen, el Niño y el rey </a:t>
            </a:r>
            <a:r>
              <a:rPr lang="es-ES" sz="1200" b="0" i="0" u="none" strike="noStrike" dirty="0">
                <a:effectLst/>
                <a:hlinkClick r:id="rId12">
                  <a:extLst>
                    <a:ext uri="{A12FA001-AC4F-418D-AE19-62706E023703}">
                      <ahyp:hlinkClr xmlns:ahyp="http://schemas.microsoft.com/office/drawing/2018/hyperlinkcolor" val="tx"/>
                    </a:ext>
                  </a:extLst>
                </a:hlinkClick>
              </a:rPr>
              <a:t>Enrique II de Castilla</a:t>
            </a:r>
            <a:r>
              <a:rPr lang="es-ES" sz="1200" b="0" i="0" dirty="0">
                <a:effectLst/>
              </a:rPr>
              <a:t> (1333-1379) como donante en la tabla central (</a:t>
            </a:r>
            <a:r>
              <a:rPr lang="es-ES" sz="1200" b="0" i="0" u="none" strike="noStrike" dirty="0">
                <a:effectLst/>
                <a:hlinkClick r:id="rId13">
                  <a:extLst>
                    <a:ext uri="{A12FA001-AC4F-418D-AE19-62706E023703}">
                      <ahyp:hlinkClr xmlns:ahyp="http://schemas.microsoft.com/office/drawing/2018/hyperlinkcolor" val="tx"/>
                    </a:ext>
                  </a:extLst>
                </a:hlinkClick>
              </a:rPr>
              <a:t>Madrid</a:t>
            </a:r>
            <a:r>
              <a:rPr lang="es-ES" sz="1200" b="0" i="0" dirty="0">
                <a:effectLst/>
              </a:rPr>
              <a:t>, colección particular).</a:t>
            </a:r>
            <a:endParaRPr lang="es-ES" sz="1200" dirty="0"/>
          </a:p>
        </p:txBody>
      </p:sp>
      <p:sp>
        <p:nvSpPr>
          <p:cNvPr id="8" name="CuadroTexto 7">
            <a:extLst>
              <a:ext uri="{FF2B5EF4-FFF2-40B4-BE49-F238E27FC236}">
                <a16:creationId xmlns:a16="http://schemas.microsoft.com/office/drawing/2014/main" id="{3F351EC8-6582-4083-836C-B4803022BD92}"/>
              </a:ext>
            </a:extLst>
          </p:cNvPr>
          <p:cNvSpPr txBox="1"/>
          <p:nvPr/>
        </p:nvSpPr>
        <p:spPr>
          <a:xfrm>
            <a:off x="2310029" y="138545"/>
            <a:ext cx="1901753" cy="5770811"/>
          </a:xfrm>
          <a:prstGeom prst="rect">
            <a:avLst/>
          </a:prstGeom>
          <a:noFill/>
        </p:spPr>
        <p:txBody>
          <a:bodyPr wrap="square" rtlCol="0">
            <a:spAutoFit/>
          </a:bodyPr>
          <a:lstStyle/>
          <a:p>
            <a:r>
              <a:rPr lang="es-ES" sz="900" b="0" i="0" dirty="0">
                <a:effectLst/>
              </a:rPr>
              <a:t>Altar con historias bíblicas de la vida de María Magdalena. En la parte superior se representa la cena en casa de Simón, momento en el que la Magdalena lava con perfumes los pies de </a:t>
            </a:r>
            <a:r>
              <a:rPr lang="es-ES" sz="900" b="0" i="0" u="none" strike="noStrike" dirty="0">
                <a:effectLst/>
                <a:hlinkClick r:id="rId14">
                  <a:extLst>
                    <a:ext uri="{A12FA001-AC4F-418D-AE19-62706E023703}">
                      <ahyp:hlinkClr xmlns:ahyp="http://schemas.microsoft.com/office/drawing/2018/hyperlinkcolor" val="tx"/>
                    </a:ext>
                  </a:extLst>
                </a:hlinkClick>
              </a:rPr>
              <a:t>Cristo</a:t>
            </a:r>
            <a:r>
              <a:rPr lang="es-ES" sz="900" b="0" i="0" dirty="0">
                <a:effectLst/>
              </a:rPr>
              <a:t> y los enjuga con sus propias lágrimas y cabellos (</a:t>
            </a:r>
            <a:r>
              <a:rPr lang="es-ES" sz="900" b="0" i="1" u="none" strike="noStrike" dirty="0">
                <a:effectLst/>
                <a:hlinkClick r:id="rId15">
                  <a:extLst>
                    <a:ext uri="{A12FA001-AC4F-418D-AE19-62706E023703}">
                      <ahyp:hlinkClr xmlns:ahyp="http://schemas.microsoft.com/office/drawing/2018/hyperlinkcolor" val="tx"/>
                    </a:ext>
                  </a:extLst>
                </a:hlinkClick>
              </a:rPr>
              <a:t>Lucas</a:t>
            </a:r>
            <a:r>
              <a:rPr lang="es-ES" sz="900" b="0" i="0" dirty="0">
                <a:effectLst/>
              </a:rPr>
              <a:t> 7, 36-50). A continuación, la escena de la izquierda representa la visita de las </a:t>
            </a:r>
            <a:r>
              <a:rPr lang="es-ES" sz="900" b="0" i="0" u="none" strike="noStrike" dirty="0">
                <a:effectLst/>
                <a:hlinkClick r:id="rId16">
                  <a:extLst>
                    <a:ext uri="{A12FA001-AC4F-418D-AE19-62706E023703}">
                      <ahyp:hlinkClr xmlns:ahyp="http://schemas.microsoft.com/office/drawing/2018/hyperlinkcolor" val="tx"/>
                    </a:ext>
                  </a:extLst>
                </a:hlinkClick>
              </a:rPr>
              <a:t>Santas Mujeres</a:t>
            </a:r>
            <a:r>
              <a:rPr lang="es-ES" sz="900" b="0" i="0" dirty="0">
                <a:effectLst/>
              </a:rPr>
              <a:t> al </a:t>
            </a:r>
            <a:r>
              <a:rPr lang="es-ES" sz="900" b="0" i="0" u="none" strike="noStrike" dirty="0">
                <a:effectLst/>
                <a:hlinkClick r:id="rId17">
                  <a:extLst>
                    <a:ext uri="{A12FA001-AC4F-418D-AE19-62706E023703}">
                      <ahyp:hlinkClr xmlns:ahyp="http://schemas.microsoft.com/office/drawing/2018/hyperlinkcolor" val="tx"/>
                    </a:ext>
                  </a:extLst>
                </a:hlinkClick>
              </a:rPr>
              <a:t>Sepulcro de Cristo</a:t>
            </a:r>
            <a:r>
              <a:rPr lang="es-ES" sz="900" b="0" i="0" dirty="0">
                <a:effectLst/>
              </a:rPr>
              <a:t>, que encuentran vacío y un ángel les anuncia su Resurrección (</a:t>
            </a:r>
            <a:r>
              <a:rPr lang="es-ES" sz="900" b="0" i="1" u="none" strike="noStrike" dirty="0">
                <a:effectLst/>
                <a:hlinkClick r:id="rId7">
                  <a:extLst>
                    <a:ext uri="{A12FA001-AC4F-418D-AE19-62706E023703}">
                      <ahyp:hlinkClr xmlns:ahyp="http://schemas.microsoft.com/office/drawing/2018/hyperlinkcolor" val="tx"/>
                    </a:ext>
                  </a:extLst>
                </a:hlinkClick>
              </a:rPr>
              <a:t>Marcos</a:t>
            </a:r>
            <a:r>
              <a:rPr lang="es-ES" sz="900" b="0" i="0" dirty="0">
                <a:effectLst/>
              </a:rPr>
              <a:t> 16, 1-8; </a:t>
            </a:r>
            <a:r>
              <a:rPr lang="es-ES" sz="900" b="0" i="1" u="none" strike="noStrike" dirty="0">
                <a:effectLst/>
                <a:hlinkClick r:id="rId18">
                  <a:extLst>
                    <a:ext uri="{A12FA001-AC4F-418D-AE19-62706E023703}">
                      <ahyp:hlinkClr xmlns:ahyp="http://schemas.microsoft.com/office/drawing/2018/hyperlinkcolor" val="tx"/>
                    </a:ext>
                  </a:extLst>
                </a:hlinkClick>
              </a:rPr>
              <a:t>Mateo</a:t>
            </a:r>
            <a:r>
              <a:rPr lang="es-ES" sz="900" b="0" i="0" dirty="0">
                <a:effectLst/>
              </a:rPr>
              <a:t> 28, 1-7; </a:t>
            </a:r>
            <a:r>
              <a:rPr lang="es-ES" sz="900" b="0" i="1" u="none" strike="noStrike" dirty="0">
                <a:effectLst/>
                <a:hlinkClick r:id="rId15">
                  <a:extLst>
                    <a:ext uri="{A12FA001-AC4F-418D-AE19-62706E023703}">
                      <ahyp:hlinkClr xmlns:ahyp="http://schemas.microsoft.com/office/drawing/2018/hyperlinkcolor" val="tx"/>
                    </a:ext>
                  </a:extLst>
                </a:hlinkClick>
              </a:rPr>
              <a:t>Lucas</a:t>
            </a:r>
            <a:r>
              <a:rPr lang="es-ES" sz="900" b="0" i="0" dirty="0">
                <a:effectLst/>
              </a:rPr>
              <a:t> 24, 1-8). A la derecha, representación del </a:t>
            </a:r>
            <a:r>
              <a:rPr lang="es-ES" sz="900" b="0" i="1" dirty="0">
                <a:effectLst/>
              </a:rPr>
              <a:t>Noli me tangere</a:t>
            </a:r>
            <a:r>
              <a:rPr lang="es-ES" sz="900" b="0" i="0" dirty="0">
                <a:effectLst/>
              </a:rPr>
              <a:t>: la Magdalena es testigo de la primera aparición de </a:t>
            </a:r>
            <a:r>
              <a:rPr lang="es-ES" sz="900" b="0" i="0" u="none" strike="noStrike" dirty="0">
                <a:effectLst/>
                <a:hlinkClick r:id="rId19">
                  <a:extLst>
                    <a:ext uri="{A12FA001-AC4F-418D-AE19-62706E023703}">
                      <ahyp:hlinkClr xmlns:ahyp="http://schemas.microsoft.com/office/drawing/2018/hyperlinkcolor" val="tx"/>
                    </a:ext>
                  </a:extLst>
                </a:hlinkClick>
              </a:rPr>
              <a:t>Cristo resucitado</a:t>
            </a:r>
            <a:r>
              <a:rPr lang="es-ES" sz="900" b="0" i="0" dirty="0">
                <a:effectLst/>
              </a:rPr>
              <a:t> (</a:t>
            </a:r>
            <a:r>
              <a:rPr lang="es-ES" sz="900" b="0" i="1" u="none" strike="noStrike" dirty="0">
                <a:effectLst/>
                <a:hlinkClick r:id="rId7">
                  <a:extLst>
                    <a:ext uri="{A12FA001-AC4F-418D-AE19-62706E023703}">
                      <ahyp:hlinkClr xmlns:ahyp="http://schemas.microsoft.com/office/drawing/2018/hyperlinkcolor" val="tx"/>
                    </a:ext>
                  </a:extLst>
                </a:hlinkClick>
              </a:rPr>
              <a:t>Marcos</a:t>
            </a:r>
            <a:r>
              <a:rPr lang="es-ES" sz="900" b="0" i="0" dirty="0">
                <a:effectLst/>
              </a:rPr>
              <a:t> 16, 9-11). Y, por último, la cuarta escena representa el tránsito de la Magdalena, pasaje legendario de la vida de la santa en el que, según la tradición, a su muerte es elevada a los cielos por ángeles. En el banco -parte inferior del retablo- aparecen </a:t>
            </a:r>
            <a:r>
              <a:rPr lang="es-ES" sz="900" b="0" i="0" u="none" strike="noStrike" dirty="0">
                <a:effectLst/>
                <a:hlinkClick r:id="rId20">
                  <a:extLst>
                    <a:ext uri="{A12FA001-AC4F-418D-AE19-62706E023703}">
                      <ahyp:hlinkClr xmlns:ahyp="http://schemas.microsoft.com/office/drawing/2018/hyperlinkcolor" val="tx"/>
                    </a:ext>
                  </a:extLst>
                </a:hlinkClick>
              </a:rPr>
              <a:t>San Pedro</a:t>
            </a:r>
            <a:r>
              <a:rPr lang="es-ES" sz="900" b="0" i="0" dirty="0">
                <a:effectLst/>
              </a:rPr>
              <a:t>, Santo Domingo vestido con los hábitos de monje dominico, y un obispo tocado con la mitra y en cuyas manos pueden observarse unos guantes enjoyados, con piedras preciosas cosidas encima. Esta tabla formó junto a su compañera, </a:t>
            </a:r>
            <a:r>
              <a:rPr lang="es-ES" sz="900" b="0" i="1" dirty="0">
                <a:effectLst/>
              </a:rPr>
              <a:t>Historias de San Juan Bautista</a:t>
            </a:r>
            <a:r>
              <a:rPr lang="es-ES" sz="900" b="0" i="0" dirty="0">
                <a:effectLst/>
              </a:rPr>
              <a:t> (</a:t>
            </a:r>
            <a:r>
              <a:rPr lang="es-ES" sz="900" b="0" i="0" u="none" strike="noStrike" dirty="0">
                <a:effectLst/>
                <a:hlinkClick r:id="rId21">
                  <a:extLst>
                    <a:ext uri="{A12FA001-AC4F-418D-AE19-62706E023703}">
                      <ahyp:hlinkClr xmlns:ahyp="http://schemas.microsoft.com/office/drawing/2018/hyperlinkcolor" val="tx"/>
                    </a:ext>
                  </a:extLst>
                </a:hlinkClick>
              </a:rPr>
              <a:t>P3107</a:t>
            </a:r>
            <a:r>
              <a:rPr lang="es-ES" sz="900" b="0" i="0" dirty="0">
                <a:effectLst/>
              </a:rPr>
              <a:t>), los laterales del retablo de Nuestra Señora de </a:t>
            </a:r>
            <a:r>
              <a:rPr lang="es-ES" sz="900" b="0" i="0" u="none" strike="noStrike" dirty="0" err="1">
                <a:effectLst/>
                <a:hlinkClick r:id="rId10">
                  <a:extLst>
                    <a:ext uri="{A12FA001-AC4F-418D-AE19-62706E023703}">
                      <ahyp:hlinkClr xmlns:ahyp="http://schemas.microsoft.com/office/drawing/2018/hyperlinkcolor" val="tx"/>
                    </a:ext>
                  </a:extLst>
                </a:hlinkClick>
              </a:rPr>
              <a:t>Tobed</a:t>
            </a:r>
            <a:r>
              <a:rPr lang="es-ES" sz="900" b="0" i="0" dirty="0">
                <a:effectLst/>
              </a:rPr>
              <a:t> (</a:t>
            </a:r>
            <a:r>
              <a:rPr lang="es-ES" sz="900" b="0" i="0" u="none" strike="noStrike" dirty="0">
                <a:effectLst/>
                <a:hlinkClick r:id="rId11">
                  <a:extLst>
                    <a:ext uri="{A12FA001-AC4F-418D-AE19-62706E023703}">
                      <ahyp:hlinkClr xmlns:ahyp="http://schemas.microsoft.com/office/drawing/2018/hyperlinkcolor" val="tx"/>
                    </a:ext>
                  </a:extLst>
                </a:hlinkClick>
              </a:rPr>
              <a:t>Zaragoza</a:t>
            </a:r>
            <a:r>
              <a:rPr lang="es-ES" sz="900" b="0" i="0" dirty="0">
                <a:effectLst/>
              </a:rPr>
              <a:t>), que se completaba con la Virgen, el Niño y el rey </a:t>
            </a:r>
            <a:r>
              <a:rPr lang="es-ES" sz="900" b="0" i="0" u="none" strike="noStrike" dirty="0">
                <a:effectLst/>
                <a:hlinkClick r:id="rId12">
                  <a:extLst>
                    <a:ext uri="{A12FA001-AC4F-418D-AE19-62706E023703}">
                      <ahyp:hlinkClr xmlns:ahyp="http://schemas.microsoft.com/office/drawing/2018/hyperlinkcolor" val="tx"/>
                    </a:ext>
                  </a:extLst>
                </a:hlinkClick>
              </a:rPr>
              <a:t>Enrique II de Castilla</a:t>
            </a:r>
            <a:r>
              <a:rPr lang="es-ES" sz="900" b="0" i="0" dirty="0">
                <a:effectLst/>
              </a:rPr>
              <a:t> (1333-1379) como donante en la tabla central (</a:t>
            </a:r>
            <a:r>
              <a:rPr lang="es-ES" sz="900" b="0" i="0" u="none" strike="noStrike" dirty="0">
                <a:effectLst/>
                <a:hlinkClick r:id="rId13">
                  <a:extLst>
                    <a:ext uri="{A12FA001-AC4F-418D-AE19-62706E023703}">
                      <ahyp:hlinkClr xmlns:ahyp="http://schemas.microsoft.com/office/drawing/2018/hyperlinkcolor" val="tx"/>
                    </a:ext>
                  </a:extLst>
                </a:hlinkClick>
              </a:rPr>
              <a:t>Madrid</a:t>
            </a:r>
            <a:r>
              <a:rPr lang="es-ES" sz="900" b="0" i="0" dirty="0">
                <a:effectLst/>
              </a:rPr>
              <a:t>, colección particular).</a:t>
            </a:r>
            <a:endParaRPr lang="es-ES" sz="900" dirty="0"/>
          </a:p>
        </p:txBody>
      </p:sp>
    </p:spTree>
    <p:extLst>
      <p:ext uri="{BB962C8B-B14F-4D97-AF65-F5344CB8AC3E}">
        <p14:creationId xmlns:p14="http://schemas.microsoft.com/office/powerpoint/2010/main" val="2386601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40582" cy="5869420"/>
          </a:xfrm>
        </p:spPr>
        <p:txBody>
          <a:bodyPr anchor="t">
            <a:normAutofit/>
          </a:bodyPr>
          <a:lstStyle/>
          <a:p>
            <a:r>
              <a:rPr lang="es-ES" sz="2800" dirty="0"/>
              <a:t>1361 - 1362. Jaume Serra. Resurrección. Museo de Zaragoza.</a:t>
            </a:r>
          </a:p>
        </p:txBody>
      </p:sp>
      <p:pic>
        <p:nvPicPr>
          <p:cNvPr id="4" name="Imagen 3">
            <a:extLst>
              <a:ext uri="{FF2B5EF4-FFF2-40B4-BE49-F238E27FC236}">
                <a16:creationId xmlns:a16="http://schemas.microsoft.com/office/drawing/2014/main" id="{EE57A37B-3671-42D0-8625-9A165FA701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3703" y="0"/>
            <a:ext cx="5368297" cy="685800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it-IT" sz="2800" dirty="0"/>
              <a:t>1370 - 1400. Jaume Serra. La última cena. Museo Nazionale, Palermo.</a:t>
            </a:r>
            <a:endParaRPr lang="es-ES" sz="2800" dirty="0"/>
          </a:p>
        </p:txBody>
      </p:sp>
      <p:pic>
        <p:nvPicPr>
          <p:cNvPr id="4" name="Imagen 3">
            <a:extLst>
              <a:ext uri="{FF2B5EF4-FFF2-40B4-BE49-F238E27FC236}">
                <a16:creationId xmlns:a16="http://schemas.microsoft.com/office/drawing/2014/main" id="{D1315DCC-D326-4CC7-B7B4-2A40D029C6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4246" y="0"/>
            <a:ext cx="7317754" cy="6858000"/>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723405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1385. Pere Serra. Virgen. </a:t>
            </a:r>
            <a:r>
              <a:rPr lang="es-ES" sz="2800" dirty="0" err="1"/>
              <a:t>Museu</a:t>
            </a:r>
            <a:r>
              <a:rPr lang="es-ES" sz="2800" dirty="0"/>
              <a:t> Nacional </a:t>
            </a:r>
            <a:r>
              <a:rPr lang="es-ES" sz="2800" dirty="0" err="1"/>
              <a:t>d'Art</a:t>
            </a:r>
            <a:r>
              <a:rPr lang="es-ES" sz="2800" dirty="0"/>
              <a:t> de Catalunya, Barcelona.</a:t>
            </a:r>
          </a:p>
        </p:txBody>
      </p:sp>
      <p:pic>
        <p:nvPicPr>
          <p:cNvPr id="4" name="Imagen 3">
            <a:extLst>
              <a:ext uri="{FF2B5EF4-FFF2-40B4-BE49-F238E27FC236}">
                <a16:creationId xmlns:a16="http://schemas.microsoft.com/office/drawing/2014/main" id="{10A51366-459B-4E08-8FB4-8C8B080F63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7774" y="0"/>
            <a:ext cx="4544226" cy="6858000"/>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60854" y="0"/>
            <a:ext cx="10250491" cy="997527"/>
          </a:xfrm>
        </p:spPr>
        <p:txBody>
          <a:bodyPr anchor="ctr">
            <a:normAutofit/>
          </a:bodyPr>
          <a:lstStyle/>
          <a:p>
            <a:pPr algn="ctr"/>
            <a:r>
              <a:rPr lang="es-ES" sz="2800" dirty="0"/>
              <a:t>1390s. Pere Serra. Santos Pedro, Clara, Santiago el mayor y Juan Evangelista. </a:t>
            </a:r>
            <a:r>
              <a:rPr lang="es-ES" sz="2800" dirty="0" err="1"/>
              <a:t>Museu</a:t>
            </a:r>
            <a:r>
              <a:rPr lang="es-ES" sz="2800" dirty="0"/>
              <a:t> Nacional </a:t>
            </a:r>
            <a:r>
              <a:rPr lang="es-ES" sz="2800" dirty="0" err="1"/>
              <a:t>d'Art</a:t>
            </a:r>
            <a:r>
              <a:rPr lang="es-ES" sz="2800" dirty="0"/>
              <a:t> de Catalunya, Barcelona.</a:t>
            </a:r>
          </a:p>
        </p:txBody>
      </p:sp>
      <p:pic>
        <p:nvPicPr>
          <p:cNvPr id="4" name="Imagen 3">
            <a:extLst>
              <a:ext uri="{FF2B5EF4-FFF2-40B4-BE49-F238E27FC236}">
                <a16:creationId xmlns:a16="http://schemas.microsoft.com/office/drawing/2014/main" id="{76E8E3D5-4D2F-4679-9A9F-EFEB9ED5B44D}"/>
              </a:ext>
            </a:extLst>
          </p:cNvPr>
          <p:cNvPicPr>
            <a:picLocks noChangeAspect="1"/>
          </p:cNvPicPr>
          <p:nvPr/>
        </p:nvPicPr>
        <p:blipFill rotWithShape="1">
          <a:blip r:embed="rId2">
            <a:extLst>
              <a:ext uri="{28A0092B-C50C-407E-A947-70E740481C1C}">
                <a14:useLocalDpi xmlns:a14="http://schemas.microsoft.com/office/drawing/2010/main" val="0"/>
              </a:ext>
            </a:extLst>
          </a:blip>
          <a:srcRect t="3425"/>
          <a:stretch/>
        </p:blipFill>
        <p:spPr>
          <a:xfrm>
            <a:off x="970754" y="997527"/>
            <a:ext cx="10250492" cy="5860473"/>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42364" cy="5869420"/>
          </a:xfrm>
        </p:spPr>
        <p:txBody>
          <a:bodyPr anchor="t">
            <a:normAutofit/>
          </a:bodyPr>
          <a:lstStyle/>
          <a:p>
            <a:r>
              <a:rPr lang="es-ES" sz="2800" dirty="0"/>
              <a:t>1390s. Pere Serra. Virgen. </a:t>
            </a:r>
            <a:r>
              <a:rPr lang="es-ES" sz="2800" dirty="0" err="1"/>
              <a:t>Museu</a:t>
            </a:r>
            <a:r>
              <a:rPr lang="es-ES" sz="2800" dirty="0"/>
              <a:t> Nacional </a:t>
            </a:r>
            <a:r>
              <a:rPr lang="es-ES" sz="2800" dirty="0" err="1"/>
              <a:t>d'Art</a:t>
            </a:r>
            <a:r>
              <a:rPr lang="es-ES" sz="2800" dirty="0"/>
              <a:t> de Catalunya, Barcelona.</a:t>
            </a:r>
          </a:p>
        </p:txBody>
      </p:sp>
      <p:pic>
        <p:nvPicPr>
          <p:cNvPr id="4" name="Imagen 3">
            <a:extLst>
              <a:ext uri="{FF2B5EF4-FFF2-40B4-BE49-F238E27FC236}">
                <a16:creationId xmlns:a16="http://schemas.microsoft.com/office/drawing/2014/main" id="{22E62294-0E6E-4C20-9609-78389456E4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8060" y="0"/>
            <a:ext cx="4853940"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77346" cy="1228148"/>
          </a:xfrm>
        </p:spPr>
        <p:txBody>
          <a:bodyPr anchor="t">
            <a:normAutofit/>
          </a:bodyPr>
          <a:lstStyle/>
          <a:p>
            <a:r>
              <a:rPr lang="es-ES" sz="2800" dirty="0"/>
              <a:t>1394. Pere Serra. Retablo del Espíritu Santo. Catedral de Manresa.</a:t>
            </a:r>
          </a:p>
        </p:txBody>
      </p:sp>
      <p:pic>
        <p:nvPicPr>
          <p:cNvPr id="4" name="Imagen 3">
            <a:extLst>
              <a:ext uri="{FF2B5EF4-FFF2-40B4-BE49-F238E27FC236}">
                <a16:creationId xmlns:a16="http://schemas.microsoft.com/office/drawing/2014/main" id="{204CBFC7-7B7B-40B3-8097-EDE2BFEC56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7027" y="0"/>
            <a:ext cx="5494973" cy="6858000"/>
          </a:xfrm>
          <a:prstGeom prst="rect">
            <a:avLst/>
          </a:prstGeom>
        </p:spPr>
      </p:pic>
    </p:spTree>
    <p:extLst>
      <p:ext uri="{BB962C8B-B14F-4D97-AF65-F5344CB8AC3E}">
        <p14:creationId xmlns:p14="http://schemas.microsoft.com/office/powerpoint/2010/main" val="135465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es-ES" sz="2800" dirty="0"/>
              <a:t>1400. Pere Serra. Crucifixión de San Pedro. MNAC.</a:t>
            </a:r>
          </a:p>
        </p:txBody>
      </p:sp>
      <p:pic>
        <p:nvPicPr>
          <p:cNvPr id="4" name="Imagen 3">
            <a:extLst>
              <a:ext uri="{FF2B5EF4-FFF2-40B4-BE49-F238E27FC236}">
                <a16:creationId xmlns:a16="http://schemas.microsoft.com/office/drawing/2014/main" id="{30745908-DDC7-4160-A73C-89985AF6D268}"/>
              </a:ext>
            </a:extLst>
          </p:cNvPr>
          <p:cNvPicPr>
            <a:picLocks noChangeAspect="1"/>
          </p:cNvPicPr>
          <p:nvPr/>
        </p:nvPicPr>
        <p:blipFill rotWithShape="1">
          <a:blip r:embed="rId2">
            <a:extLst>
              <a:ext uri="{28A0092B-C50C-407E-A947-70E740481C1C}">
                <a14:useLocalDpi xmlns:a14="http://schemas.microsoft.com/office/drawing/2010/main" val="0"/>
              </a:ext>
            </a:extLst>
          </a:blip>
          <a:srcRect l="3040" t="1819" r="1873" b="2393"/>
          <a:stretch/>
        </p:blipFill>
        <p:spPr>
          <a:xfrm>
            <a:off x="6317847" y="0"/>
            <a:ext cx="5874153" cy="6858000"/>
          </a:xfrm>
          <a:prstGeom prst="rect">
            <a:avLst/>
          </a:prstGeom>
        </p:spPr>
      </p:pic>
    </p:spTree>
    <p:extLst>
      <p:ext uri="{BB962C8B-B14F-4D97-AF65-F5344CB8AC3E}">
        <p14:creationId xmlns:p14="http://schemas.microsoft.com/office/powerpoint/2010/main" val="533799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329055" cy="5869420"/>
          </a:xfrm>
        </p:spPr>
        <p:txBody>
          <a:bodyPr anchor="t">
            <a:normAutofit/>
          </a:bodyPr>
          <a:lstStyle/>
          <a:p>
            <a:r>
              <a:rPr lang="es-ES" sz="2800" dirty="0"/>
              <a:t>1400 - 1405. Pere Serra. Anunciación. Pinacoteca de </a:t>
            </a:r>
            <a:r>
              <a:rPr lang="es-ES" sz="2800" dirty="0" err="1"/>
              <a:t>Brera</a:t>
            </a:r>
            <a:r>
              <a:rPr lang="es-ES" sz="2800" dirty="0"/>
              <a:t>, Milán.</a:t>
            </a:r>
          </a:p>
        </p:txBody>
      </p:sp>
      <p:pic>
        <p:nvPicPr>
          <p:cNvPr id="4" name="Imagen 3">
            <a:extLst>
              <a:ext uri="{FF2B5EF4-FFF2-40B4-BE49-F238E27FC236}">
                <a16:creationId xmlns:a16="http://schemas.microsoft.com/office/drawing/2014/main" id="{B798AB75-D4C5-4F18-9DD0-83DD35D5FF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7837" y="0"/>
            <a:ext cx="4220308" cy="6858000"/>
          </a:xfrm>
          <a:prstGeom prst="rect">
            <a:avLst/>
          </a:prstGeom>
        </p:spPr>
      </p:pic>
    </p:spTree>
    <p:extLst>
      <p:ext uri="{BB962C8B-B14F-4D97-AF65-F5344CB8AC3E}">
        <p14:creationId xmlns:p14="http://schemas.microsoft.com/office/powerpoint/2010/main" val="34353573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959927" cy="5869420"/>
          </a:xfrm>
        </p:spPr>
        <p:txBody>
          <a:bodyPr anchor="t">
            <a:normAutofit/>
          </a:bodyPr>
          <a:lstStyle/>
          <a:p>
            <a:r>
              <a:rPr lang="es-ES" sz="2800" dirty="0"/>
              <a:t>Pere Serra. Retablo de Todos los Santos. Monasterio de Sant Cugat.</a:t>
            </a:r>
          </a:p>
        </p:txBody>
      </p:sp>
      <p:pic>
        <p:nvPicPr>
          <p:cNvPr id="4" name="Imagen 3">
            <a:extLst>
              <a:ext uri="{FF2B5EF4-FFF2-40B4-BE49-F238E27FC236}">
                <a16:creationId xmlns:a16="http://schemas.microsoft.com/office/drawing/2014/main" id="{74F67329-BBF7-4CC3-A2D5-513B1ADE22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1220" y="0"/>
            <a:ext cx="6240780" cy="6858000"/>
          </a:xfrm>
          <a:prstGeom prst="rect">
            <a:avLst/>
          </a:prstGeom>
        </p:spPr>
      </p:pic>
    </p:spTree>
    <p:extLst>
      <p:ext uri="{BB962C8B-B14F-4D97-AF65-F5344CB8AC3E}">
        <p14:creationId xmlns:p14="http://schemas.microsoft.com/office/powerpoint/2010/main" val="129615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59782" cy="5869420"/>
          </a:xfrm>
        </p:spPr>
        <p:txBody>
          <a:bodyPr anchor="t">
            <a:normAutofit/>
          </a:bodyPr>
          <a:lstStyle/>
          <a:p>
            <a:r>
              <a:rPr lang="es-ES" sz="2800" dirty="0"/>
              <a:t>Pere Serra. Detalle del retablo de Todos los Santos. Monasterio de Sant Cugat.</a:t>
            </a:r>
          </a:p>
        </p:txBody>
      </p:sp>
      <p:pic>
        <p:nvPicPr>
          <p:cNvPr id="4" name="Imagen 3">
            <a:extLst>
              <a:ext uri="{FF2B5EF4-FFF2-40B4-BE49-F238E27FC236}">
                <a16:creationId xmlns:a16="http://schemas.microsoft.com/office/drawing/2014/main" id="{DDF2A9EE-E162-4EEC-BD5D-ABD1CD9186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2428" y="0"/>
            <a:ext cx="4269572" cy="6858000"/>
          </a:xfrm>
          <a:prstGeom prst="rect">
            <a:avLst/>
          </a:prstGeom>
        </p:spPr>
      </p:pic>
    </p:spTree>
    <p:extLst>
      <p:ext uri="{BB962C8B-B14F-4D97-AF65-F5344CB8AC3E}">
        <p14:creationId xmlns:p14="http://schemas.microsoft.com/office/powerpoint/2010/main" val="2131280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906739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071780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5276138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9576406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1449</Words>
  <Application>Microsoft Office PowerPoint</Application>
  <PresentationFormat>Panorámica</PresentationFormat>
  <Paragraphs>15</Paragraphs>
  <Slides>20</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20</vt:i4>
      </vt:variant>
    </vt:vector>
  </HeadingPairs>
  <TitlesOfParts>
    <vt:vector size="24" baseType="lpstr">
      <vt:lpstr>Arial</vt:lpstr>
      <vt:lpstr>Calibri</vt:lpstr>
      <vt:lpstr>Calibri Light</vt:lpstr>
      <vt:lpstr>Tema de Office</vt:lpstr>
      <vt:lpstr>Los Serra.</vt:lpstr>
      <vt:lpstr>Presentación de PowerPoint</vt:lpstr>
      <vt:lpstr>Presentación de PowerPoint</vt:lpstr>
      <vt:lpstr>1359 - 1362. Jaume Serra. Virgen del Tobed. Museo del Prado. Esta tabla es el panel central del retablo del altar mayor de la iglesia gótico-mudéjar de Santa María de Tobed (Zaragoza), que dependía del priorato del Santo Sepulcro de Calatayud. Su cabecera, de testero plano, acogía tres capillas dotadas con sendos retablos trecentistas de estilo ítalo-gótico, realizados por el taller barcelonés de los Serra. Éstos fueron costeados por el rey Enrique II de Castilla (1333-1379) y su mujer, Juana Manuel (1339-1381), señora de Vizcaya y de Lara, como atestiguan sus respectivos escudos, que aparecen en los tres retablos. Del retablo mayor, dedicado a la Virgen, titular de la iglesia, sólo queda esta tabla central en la que se representa una Virgen de la humildad con los donantes arrodillados a sus pies. Los dos retablos laterales, de dimensiones menores, estaban dedicados a san Juan Bautista y a la Magdalena. Del de san Juan se conserva en el Museo Maricel de Sitges la calle central, con el Bautista de pie en el desierto, la Crucifixión del ático y el fragmento de la predela correspondiente a esa calle. De las dos calles laterales, compuestas por dos registros superpuestos, un ático con pasajes de la vida del Precursor y su predela, ha llegado hasta nosotros completa la calle derecha con su predela, propiedad del Museo del Prado (P3107). La izquierda -incompleta, igual que su predela- se guarda en el Museo Diocesano de Barcelona y en una colección particular. Del Retablo de la Magdalena -también propiedad del Museo del Prado (P3106)-, de similar estructura al del Bautista, sólo se conserva la calle izquierda con su predela. En relación con la iconografía del panel central del retablo del altar mayor, se representa a María ante un fondo de oro como Virgen de la leche -Madonna lactans- amamantando a su Hijo sentado sobre su regazo, al que sostiene con ambas manos. El Niño tiene el seno de la Virgen en su boca y lo sujeta con su mano izquierda. La forma en la que gira su rostro hacia el espectador y su actitud pensativa, igual que la de la Virgen, anticipan ya en los días felices de la infancia el dolor que ha de experimentar Jesús. Como Virgen de la humildad, María está sentada en el suelo, sobre un cojín bordado con hojas y con una cinta de borlas rodeando su perímetro. Lleva un manto bordado con pájaros enfrentados -un motivo que se repite en otras obras realizadas en el taller de los Serra- cuyo tono áureo debía contrastar en origen con el color azul ultramar de la tela, ahora ennegrecido por la oxidación de los pigmentos. A derecha e izquierda el pintor representó cuatro ángeles -dos a cada lado- adorando a la Virgen. El modo de traducirlos y de destacar sus volúmenes, e incluso la variedad que les otorga -el que está arriba a la derecha deja ver sólo el perfil de su rostro-, evidencian un acentuado sentido plástico y un carácter monumental que evocan de algún modo el arte italianizante del taller de Jaume Ferrer Bassa (act. 1324-48) y de su hijo Arnau Bassa (doc. 1345-48) -fallecidos ambos por la peste negra-, que fueron quienes importaron desde Italia este tipo de madona con Niño y ángeles. A los pies de María, a menor escala, de rodillas, con las manos juntas en actitud de oración y coronados aparecen los donantes Enrique II de Castilla y Juana Manuel con dos de sus hijos: el futuro rey Juan I de Castilla (1358-1390) y una de sus dos hijas, Juana o Leonor. Esta Virgen de la humildad es, sin duda, la mejor pintura y la de mayor calidad de todas las que se hicieron para los tres retablos de Tobed, pero aún así su importancia no reside sólo en su elevada calidad estética. La incorporación de los donantes la convierten en un documento histórico de un momento clave de la historia de las coronas de Castilla y Aragón, inmersas primero en la llamada Guerra de los dos Pedros (1356-65), que enfrentó a Pedro I el Cruel (1334-1379) y Pedro IV el Ceremonioso (1319-1387) y después en una guerra civil (1366-69) entre Enrique de Trastámara y Pedro I el Cruel (Texto extractado de Silva, P.: Donación Várez Fisa, Museo Nacional del Prado, 2013, p. 16).</vt:lpstr>
      <vt:lpstr>1356 - 1359. Jaume Serra. Episodios de las vidas de la Magdalena y de san Juan Bautista. Museo del Prado.</vt:lpstr>
      <vt:lpstr>1361 - 1362. Jaume Serra. Resurrección. Museo de Zaragoza.</vt:lpstr>
      <vt:lpstr>1370 - 1400. Jaume Serra. La última cena. Museo Nazionale, Palermo.</vt:lpstr>
      <vt:lpstr>Presentación de PowerPoint</vt:lpstr>
      <vt:lpstr>1385. Pere Serra. Virgen. Museu Nacional d'Art de Catalunya, Barcelona.</vt:lpstr>
      <vt:lpstr>1390s. Pere Serra. Santos Pedro, Clara, Santiago el mayor y Juan Evangelista. Museu Nacional d'Art de Catalunya, Barcelona.</vt:lpstr>
      <vt:lpstr>1390s. Pere Serra. Virgen. Museu Nacional d'Art de Catalunya, Barcelona.</vt:lpstr>
      <vt:lpstr>1394. Pere Serra. Retablo del Espíritu Santo. Catedral de Manresa.</vt:lpstr>
      <vt:lpstr>1400. Pere Serra. Crucifixión de San Pedro. MNAC.</vt:lpstr>
      <vt:lpstr>1400 - 1405. Pere Serra. Anunciación. Pinacoteca de Brera, Milán.</vt:lpstr>
      <vt:lpstr>Pere Serra. Retablo de Todos los Santos. Monasterio de Sant Cugat.</vt:lpstr>
      <vt:lpstr>Pere Serra. Detalle del retablo de Todos los Santos. Monasterio de Sant Cugat.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4</cp:revision>
  <dcterms:created xsi:type="dcterms:W3CDTF">2021-04-11T17:29:31Z</dcterms:created>
  <dcterms:modified xsi:type="dcterms:W3CDTF">2021-08-16T11:42:07Z</dcterms:modified>
</cp:coreProperties>
</file>