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11" r:id="rId5"/>
    <p:sldId id="312" r:id="rId6"/>
    <p:sldId id="259" r:id="rId7"/>
    <p:sldId id="260" r:id="rId8"/>
    <p:sldId id="261" r:id="rId9"/>
    <p:sldId id="262" r:id="rId10"/>
    <p:sldId id="263" r:id="rId11"/>
    <p:sldId id="265" r:id="rId12"/>
    <p:sldId id="264" r:id="rId13"/>
    <p:sldId id="266" r:id="rId14"/>
    <p:sldId id="267" r:id="rId15"/>
    <p:sldId id="268" r:id="rId16"/>
    <p:sldId id="269" r:id="rId17"/>
    <p:sldId id="270" r:id="rId18"/>
    <p:sldId id="271" r:id="rId19"/>
    <p:sldId id="272" r:id="rId20"/>
    <p:sldId id="309" r:id="rId21"/>
    <p:sldId id="310" r:id="rId22"/>
    <p:sldId id="273"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308" r:id="rId37"/>
    <p:sldId id="289" r:id="rId38"/>
    <p:sldId id="290" r:id="rId39"/>
    <p:sldId id="291" r:id="rId40"/>
    <p:sldId id="292" r:id="rId41"/>
    <p:sldId id="293" r:id="rId42"/>
    <p:sldId id="294" r:id="rId43"/>
    <p:sldId id="296" r:id="rId44"/>
    <p:sldId id="297" r:id="rId45"/>
    <p:sldId id="298" r:id="rId46"/>
    <p:sldId id="299" r:id="rId47"/>
    <p:sldId id="274" r:id="rId48"/>
    <p:sldId id="275" r:id="rId49"/>
    <p:sldId id="300" r:id="rId50"/>
    <p:sldId id="301" r:id="rId51"/>
    <p:sldId id="302" r:id="rId52"/>
    <p:sldId id="303" r:id="rId53"/>
    <p:sldId id="304" r:id="rId54"/>
    <p:sldId id="305" r:id="rId55"/>
    <p:sldId id="306" r:id="rId56"/>
    <p:sldId id="307" r:id="rId5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13/08/2021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13/08/2021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000" b="1" dirty="0"/>
              <a:t>Pieter Brueghel el Viejo</a:t>
            </a:r>
          </a:p>
        </p:txBody>
      </p:sp>
      <p:sp>
        <p:nvSpPr>
          <p:cNvPr id="3" name="Subtítulo 2">
            <a:extLst>
              <a:ext uri="{FF2B5EF4-FFF2-40B4-BE49-F238E27FC236}">
                <a16:creationId xmlns:a16="http://schemas.microsoft.com/office/drawing/2014/main" id="{35AB95E8-5255-4D0D-A6EC-15A411692B14}"/>
              </a:ext>
            </a:extLst>
          </p:cNvPr>
          <p:cNvSpPr>
            <a:spLocks noGrp="1"/>
          </p:cNvSpPr>
          <p:nvPr>
            <p:ph type="subTitle" idx="1"/>
          </p:nvPr>
        </p:nvSpPr>
        <p:spPr/>
        <p:txBody>
          <a:bodyPr>
            <a:normAutofit/>
          </a:bodyPr>
          <a:lstStyle/>
          <a:p>
            <a:r>
              <a:rPr lang="es-ES" sz="4800" b="1" dirty="0"/>
              <a:t>1525 1569</a:t>
            </a:r>
            <a:endParaRPr lang="es-ES" sz="4800"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055303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1718945" cy="5869420"/>
          </a:xfrm>
        </p:spPr>
        <p:txBody>
          <a:bodyPr anchor="t">
            <a:normAutofit/>
          </a:bodyPr>
          <a:lstStyle/>
          <a:p>
            <a:r>
              <a:rPr lang="es-ES" sz="2000" b="1" dirty="0"/>
              <a:t>1553. Pieter Brueghel. Cristo apareciéndose en el mar a los apóstoles. Colección privada.</a:t>
            </a:r>
          </a:p>
        </p:txBody>
      </p:sp>
      <p:pic>
        <p:nvPicPr>
          <p:cNvPr id="4" name="Imagen 3">
            <a:extLst>
              <a:ext uri="{FF2B5EF4-FFF2-40B4-BE49-F238E27FC236}">
                <a16:creationId xmlns:a16="http://schemas.microsoft.com/office/drawing/2014/main" id="{A5DEF4FB-1003-49B9-8C79-0575D7AAD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9780" y="0"/>
            <a:ext cx="10362220" cy="6858000"/>
          </a:xfrm>
          <a:prstGeom prst="rect">
            <a:avLst/>
          </a:prstGeom>
        </p:spPr>
      </p:pic>
    </p:spTree>
    <p:extLst>
      <p:ext uri="{BB962C8B-B14F-4D97-AF65-F5344CB8AC3E}">
        <p14:creationId xmlns:p14="http://schemas.microsoft.com/office/powerpoint/2010/main" val="851255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000836" y="1"/>
            <a:ext cx="10190325" cy="872836"/>
          </a:xfrm>
        </p:spPr>
        <p:txBody>
          <a:bodyPr anchor="ctr">
            <a:normAutofit/>
          </a:bodyPr>
          <a:lstStyle/>
          <a:p>
            <a:pPr algn="ctr"/>
            <a:r>
              <a:rPr lang="es-ES" sz="2800" dirty="0"/>
              <a:t>1555. Pieter Brueghel. Paisaje con el suicidio de Saul.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31BE1A67-0A5F-403B-A06A-243FED86F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837" y="872836"/>
            <a:ext cx="10190325" cy="5985164"/>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88472" y="0"/>
            <a:ext cx="9615055" cy="900543"/>
          </a:xfrm>
        </p:spPr>
        <p:txBody>
          <a:bodyPr anchor="ctr">
            <a:normAutofit/>
          </a:bodyPr>
          <a:lstStyle/>
          <a:p>
            <a:pPr algn="ctr"/>
            <a:r>
              <a:rPr lang="fr-FR" sz="2800" b="1" dirty="0"/>
              <a:t>1555. Pieter Brueghel. </a:t>
            </a:r>
            <a:r>
              <a:rPr lang="fr-FR" sz="2800" b="1" dirty="0" err="1"/>
              <a:t>Paisaje</a:t>
            </a:r>
            <a:r>
              <a:rPr lang="fr-FR" sz="2800" b="1" dirty="0"/>
              <a:t> con la </a:t>
            </a:r>
            <a:r>
              <a:rPr lang="fr-FR" sz="2800" b="1" dirty="0" err="1"/>
              <a:t>Caída</a:t>
            </a:r>
            <a:r>
              <a:rPr lang="fr-FR" sz="2800" b="1" dirty="0"/>
              <a:t> de </a:t>
            </a:r>
            <a:r>
              <a:rPr lang="fr-FR" sz="2800" b="1" dirty="0" err="1"/>
              <a:t>Icaro</a:t>
            </a:r>
            <a:r>
              <a:rPr lang="fr-FR" sz="2800" b="1" dirty="0"/>
              <a:t>. Musées Royaux des Beaux-Arts, Brussels.</a:t>
            </a:r>
            <a:endParaRPr lang="es-ES" sz="2800" b="1" dirty="0"/>
          </a:p>
        </p:txBody>
      </p:sp>
      <p:pic>
        <p:nvPicPr>
          <p:cNvPr id="4" name="Imagen 3">
            <a:extLst>
              <a:ext uri="{FF2B5EF4-FFF2-40B4-BE49-F238E27FC236}">
                <a16:creationId xmlns:a16="http://schemas.microsoft.com/office/drawing/2014/main" id="{6EE325F4-B361-498D-AB8D-11118038C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6630" y="900543"/>
            <a:ext cx="9278739" cy="5957457"/>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498763"/>
            <a:ext cx="2119746" cy="5306292"/>
          </a:xfrm>
        </p:spPr>
        <p:txBody>
          <a:bodyPr anchor="t">
            <a:normAutofit/>
          </a:bodyPr>
          <a:lstStyle/>
          <a:p>
            <a:r>
              <a:rPr lang="es-ES" sz="2000" b="1" dirty="0"/>
              <a:t>1555. Pieter Brueghel. Paisaje con la conversión de Saul. Kunsthistorisches Museum, </a:t>
            </a:r>
            <a:r>
              <a:rPr lang="es-ES" sz="2000" b="1" dirty="0" err="1"/>
              <a:t>Vienna</a:t>
            </a:r>
            <a:r>
              <a:rPr lang="es-ES" sz="2000" b="1" dirty="0"/>
              <a:t>.</a:t>
            </a:r>
          </a:p>
        </p:txBody>
      </p:sp>
      <p:pic>
        <p:nvPicPr>
          <p:cNvPr id="4" name="Imagen 3">
            <a:extLst>
              <a:ext uri="{FF2B5EF4-FFF2-40B4-BE49-F238E27FC236}">
                <a16:creationId xmlns:a16="http://schemas.microsoft.com/office/drawing/2014/main" id="{4968667A-9A34-4C79-8EA4-6A1F0CE88C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961" y="1"/>
            <a:ext cx="9845040"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235527"/>
            <a:ext cx="1607127" cy="5527964"/>
          </a:xfrm>
        </p:spPr>
        <p:txBody>
          <a:bodyPr anchor="t">
            <a:normAutofit/>
          </a:bodyPr>
          <a:lstStyle/>
          <a:p>
            <a:r>
              <a:rPr lang="fr-FR" sz="2200" dirty="0"/>
              <a:t>1555. Pieter Brueghel. </a:t>
            </a:r>
            <a:r>
              <a:rPr lang="fr-FR" sz="2200" dirty="0" err="1"/>
              <a:t>Paisaje</a:t>
            </a:r>
            <a:r>
              <a:rPr lang="fr-FR" sz="2200" dirty="0"/>
              <a:t> con </a:t>
            </a:r>
            <a:r>
              <a:rPr lang="fr-FR" sz="2200" dirty="0" err="1"/>
              <a:t>patinadores</a:t>
            </a:r>
            <a:r>
              <a:rPr lang="fr-FR" sz="2200" dirty="0"/>
              <a:t>. Musées Royaux des Beaux-Arts, Brussels.</a:t>
            </a:r>
            <a:endParaRPr lang="es-ES" sz="2200" dirty="0"/>
          </a:p>
        </p:txBody>
      </p:sp>
      <p:pic>
        <p:nvPicPr>
          <p:cNvPr id="4" name="Imagen 3">
            <a:extLst>
              <a:ext uri="{FF2B5EF4-FFF2-40B4-BE49-F238E27FC236}">
                <a16:creationId xmlns:a16="http://schemas.microsoft.com/office/drawing/2014/main" id="{35AC9719-46E7-4002-A4FD-DEFA5162A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5407" y="1"/>
            <a:ext cx="10306594"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71056" y="387926"/>
            <a:ext cx="1995054" cy="5361710"/>
          </a:xfrm>
        </p:spPr>
        <p:txBody>
          <a:bodyPr anchor="t">
            <a:normAutofit/>
          </a:bodyPr>
          <a:lstStyle/>
          <a:p>
            <a:r>
              <a:rPr lang="es-ES" sz="2800" dirty="0"/>
              <a:t>1555. Pieter Brueghel. Paisaje con tormenta en la mar.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E2C63445-9790-45A6-A3E9-63AFB842DE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864" y="0"/>
            <a:ext cx="9512136"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549237" cy="5869420"/>
          </a:xfrm>
        </p:spPr>
        <p:txBody>
          <a:bodyPr anchor="t">
            <a:normAutofit/>
          </a:bodyPr>
          <a:lstStyle/>
          <a:p>
            <a:r>
              <a:rPr lang="fr-FR" sz="2800" dirty="0"/>
              <a:t>1555. Pieter Brueghel. </a:t>
            </a:r>
            <a:r>
              <a:rPr lang="fr-FR" sz="2800" dirty="0" err="1"/>
              <a:t>Prudencia</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97BBC83B-F793-4540-987E-FAC3E96DD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8142" y="0"/>
            <a:ext cx="9043858"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2119746" cy="5869420"/>
          </a:xfrm>
        </p:spPr>
        <p:txBody>
          <a:bodyPr anchor="t">
            <a:normAutofit/>
          </a:bodyPr>
          <a:lstStyle/>
          <a:p>
            <a:r>
              <a:rPr lang="en-US" sz="2800" dirty="0"/>
              <a:t>1557. Pieter Brueghel. Gula. British Museum, London.</a:t>
            </a:r>
            <a:endParaRPr lang="es-ES" sz="2800" dirty="0"/>
          </a:p>
        </p:txBody>
      </p:sp>
      <p:pic>
        <p:nvPicPr>
          <p:cNvPr id="4" name="Imagen 3">
            <a:extLst>
              <a:ext uri="{FF2B5EF4-FFF2-40B4-BE49-F238E27FC236}">
                <a16:creationId xmlns:a16="http://schemas.microsoft.com/office/drawing/2014/main" id="{66C0195A-7723-4647-9C35-F203983510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1003" y="0"/>
            <a:ext cx="9610997"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2092036" cy="5869420"/>
          </a:xfrm>
        </p:spPr>
        <p:txBody>
          <a:bodyPr anchor="t">
            <a:normAutofit/>
          </a:bodyPr>
          <a:lstStyle/>
          <a:p>
            <a:r>
              <a:rPr lang="es-ES" sz="2800" dirty="0"/>
              <a:t>1557. Pieter Brueghel. Orgullo. British Museum, London.</a:t>
            </a:r>
          </a:p>
        </p:txBody>
      </p:sp>
      <p:pic>
        <p:nvPicPr>
          <p:cNvPr id="4" name="Imagen 3">
            <a:extLst>
              <a:ext uri="{FF2B5EF4-FFF2-40B4-BE49-F238E27FC236}">
                <a16:creationId xmlns:a16="http://schemas.microsoft.com/office/drawing/2014/main" id="{4C816322-B7E5-4555-8BA5-3D1C2CC293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0"/>
            <a:ext cx="960120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1967346" cy="5869420"/>
          </a:xfrm>
        </p:spPr>
        <p:txBody>
          <a:bodyPr anchor="t">
            <a:normAutofit/>
          </a:bodyPr>
          <a:lstStyle/>
          <a:p>
            <a:r>
              <a:rPr lang="es-ES" sz="2400" dirty="0"/>
              <a:t>1557. Pieter Brueghel. Paisaje con la parábola del sembrador. </a:t>
            </a:r>
            <a:r>
              <a:rPr lang="es-ES" sz="2400" dirty="0" err="1"/>
              <a:t>Timken</a:t>
            </a:r>
            <a:r>
              <a:rPr lang="es-ES" sz="2400" dirty="0"/>
              <a:t> Art Gallery, San Diego.</a:t>
            </a:r>
          </a:p>
        </p:txBody>
      </p:sp>
      <p:pic>
        <p:nvPicPr>
          <p:cNvPr id="4" name="Imagen 3">
            <a:extLst>
              <a:ext uri="{FF2B5EF4-FFF2-40B4-BE49-F238E27FC236}">
                <a16:creationId xmlns:a16="http://schemas.microsoft.com/office/drawing/2014/main" id="{4B3775E7-65ED-4201-BA49-5B6DE97C91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8910" y="0"/>
            <a:ext cx="9743090"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1"/>
            <a:ext cx="1593273" cy="6109854"/>
          </a:xfrm>
        </p:spPr>
        <p:txBody>
          <a:bodyPr anchor="t">
            <a:normAutofit/>
          </a:bodyPr>
          <a:lstStyle/>
          <a:p>
            <a:r>
              <a:rPr lang="es-ES" sz="2800" dirty="0"/>
              <a:t>1557. Pieter Brueghel. Paisaje con la tentación de San Antonio. National Gallery of Art, Washington.</a:t>
            </a:r>
          </a:p>
        </p:txBody>
      </p:sp>
      <p:pic>
        <p:nvPicPr>
          <p:cNvPr id="4" name="Imagen 3">
            <a:extLst>
              <a:ext uri="{FF2B5EF4-FFF2-40B4-BE49-F238E27FC236}">
                <a16:creationId xmlns:a16="http://schemas.microsoft.com/office/drawing/2014/main" id="{A6E9EB04-787C-4590-9E77-FDA117984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4390" y="0"/>
            <a:ext cx="10257611" cy="6858001"/>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8600" y="498764"/>
            <a:ext cx="2389910" cy="5403271"/>
          </a:xfrm>
        </p:spPr>
        <p:txBody>
          <a:bodyPr anchor="t">
            <a:normAutofit/>
          </a:bodyPr>
          <a:lstStyle/>
          <a:p>
            <a:r>
              <a:rPr lang="es-ES" sz="2800" dirty="0"/>
              <a:t>1557. Pieter Brueghel. Paisaje con proverbios holandeses.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FE10EEC6-A261-499F-8B7D-D6BDBC69AC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491" y="0"/>
            <a:ext cx="9476509"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2549236" cy="5869420"/>
          </a:xfrm>
        </p:spPr>
        <p:txBody>
          <a:bodyPr anchor="t">
            <a:normAutofit/>
          </a:bodyPr>
          <a:lstStyle/>
          <a:p>
            <a:r>
              <a:rPr lang="es-ES" sz="2800" dirty="0"/>
              <a:t>1558. Pieter Brueghel. Doce proverbios holandeses. Museum Mayer van den Bergh, </a:t>
            </a:r>
            <a:r>
              <a:rPr lang="es-ES" sz="2800" dirty="0" err="1"/>
              <a:t>Antwerp</a:t>
            </a:r>
            <a:r>
              <a:rPr lang="es-ES" sz="2800" dirty="0"/>
              <a:t>.</a:t>
            </a:r>
          </a:p>
        </p:txBody>
      </p:sp>
      <p:pic>
        <p:nvPicPr>
          <p:cNvPr id="4" name="Imagen 3">
            <a:extLst>
              <a:ext uri="{FF2B5EF4-FFF2-40B4-BE49-F238E27FC236}">
                <a16:creationId xmlns:a16="http://schemas.microsoft.com/office/drawing/2014/main" id="{39947750-78DA-423F-AC10-796262E49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2844" y="0"/>
            <a:ext cx="9129156"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646217" cy="5869420"/>
          </a:xfrm>
        </p:spPr>
        <p:txBody>
          <a:bodyPr anchor="t">
            <a:normAutofit/>
          </a:bodyPr>
          <a:lstStyle/>
          <a:p>
            <a:r>
              <a:rPr lang="es-ES" sz="2400" dirty="0"/>
              <a:t>1559. Pieter Brueghel. Batalla don Carnaval y Doña Cuaresma. Kunsthistorisches Museum, </a:t>
            </a:r>
            <a:r>
              <a:rPr lang="es-ES" sz="2400" dirty="0" err="1"/>
              <a:t>Vienna</a:t>
            </a:r>
            <a:r>
              <a:rPr lang="es-ES" sz="2400" dirty="0"/>
              <a:t>.</a:t>
            </a:r>
          </a:p>
        </p:txBody>
      </p:sp>
      <p:pic>
        <p:nvPicPr>
          <p:cNvPr id="4" name="Imagen 3">
            <a:extLst>
              <a:ext uri="{FF2B5EF4-FFF2-40B4-BE49-F238E27FC236}">
                <a16:creationId xmlns:a16="http://schemas.microsoft.com/office/drawing/2014/main" id="{0D9FCA3E-3812-4B43-977B-B35EFB2E0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0"/>
            <a:ext cx="9220200"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1925782" cy="5869420"/>
          </a:xfrm>
        </p:spPr>
        <p:txBody>
          <a:bodyPr anchor="t">
            <a:normAutofit/>
          </a:bodyPr>
          <a:lstStyle/>
          <a:p>
            <a:r>
              <a:rPr lang="fr-FR" sz="2800" dirty="0"/>
              <a:t>1559. Pieter Brueghel. </a:t>
            </a:r>
            <a:r>
              <a:rPr lang="fr-FR" sz="2800" dirty="0" err="1"/>
              <a:t>Paisaje</a:t>
            </a:r>
            <a:r>
              <a:rPr lang="fr-FR" sz="2800" dirty="0"/>
              <a:t> con el </a:t>
            </a:r>
            <a:r>
              <a:rPr lang="fr-FR" sz="2800" dirty="0" err="1"/>
              <a:t>censo</a:t>
            </a:r>
            <a:r>
              <a:rPr lang="fr-FR" sz="2800" dirty="0"/>
              <a:t> de </a:t>
            </a:r>
            <a:r>
              <a:rPr lang="fr-FR" sz="2800" dirty="0" err="1"/>
              <a:t>Belén</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0D58F3B8-E3FD-45FC-986A-F86272017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8853" y="0"/>
            <a:ext cx="9583147" cy="6851073"/>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24001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84165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189019" cy="5869420"/>
          </a:xfrm>
        </p:spPr>
        <p:txBody>
          <a:bodyPr anchor="t">
            <a:normAutofit/>
          </a:bodyPr>
          <a:lstStyle/>
          <a:p>
            <a:r>
              <a:rPr lang="es-ES" sz="2000" dirty="0"/>
              <a:t>1560. Pieter Brueghel. Paisaje con juegos de niños. Kunsthistorisches Museum, </a:t>
            </a:r>
            <a:r>
              <a:rPr lang="es-ES" sz="2000" dirty="0" err="1"/>
              <a:t>Vienna</a:t>
            </a:r>
            <a:r>
              <a:rPr lang="es-ES" sz="2000" dirty="0"/>
              <a:t>.</a:t>
            </a:r>
          </a:p>
        </p:txBody>
      </p:sp>
      <p:pic>
        <p:nvPicPr>
          <p:cNvPr id="4" name="Imagen 3">
            <a:extLst>
              <a:ext uri="{FF2B5EF4-FFF2-40B4-BE49-F238E27FC236}">
                <a16:creationId xmlns:a16="http://schemas.microsoft.com/office/drawing/2014/main" id="{2F05BAC1-C67E-406A-B591-2FB6F10D2C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346" y="0"/>
            <a:ext cx="9641654"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737263" cy="5869420"/>
          </a:xfrm>
        </p:spPr>
        <p:txBody>
          <a:bodyPr anchor="t">
            <a:normAutofit/>
          </a:bodyPr>
          <a:lstStyle/>
          <a:p>
            <a:r>
              <a:rPr lang="fr-FR" sz="2800" dirty="0"/>
              <a:t>1562. Pieter Brueghel. </a:t>
            </a:r>
            <a:r>
              <a:rPr lang="fr-FR" sz="2800" dirty="0" err="1"/>
              <a:t>Adoración</a:t>
            </a:r>
            <a:r>
              <a:rPr lang="fr-FR" sz="2800" dirty="0"/>
              <a:t> de los </a:t>
            </a:r>
            <a:r>
              <a:rPr lang="fr-FR" sz="2800" dirty="0" err="1"/>
              <a:t>magos</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0A6F5218-3724-4855-B098-6FCF6421B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0499" y="0"/>
            <a:ext cx="9191501" cy="6858000"/>
          </a:xfrm>
          <a:prstGeom prst="rect">
            <a:avLst/>
          </a:prstGeom>
        </p:spPr>
      </p:pic>
    </p:spTree>
    <p:extLst>
      <p:ext uri="{BB962C8B-B14F-4D97-AF65-F5344CB8AC3E}">
        <p14:creationId xmlns:p14="http://schemas.microsoft.com/office/powerpoint/2010/main" val="595384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1164" y="1"/>
            <a:ext cx="10729672" cy="858982"/>
          </a:xfrm>
        </p:spPr>
        <p:txBody>
          <a:bodyPr anchor="ctr">
            <a:normAutofit fontScale="90000"/>
          </a:bodyPr>
          <a:lstStyle/>
          <a:p>
            <a:pPr algn="ctr"/>
            <a:r>
              <a:rPr lang="es-ES" sz="2800" dirty="0"/>
              <a:t>1562. Pieter Brueghel. Batalla </a:t>
            </a:r>
            <a:r>
              <a:rPr lang="es-ES" sz="2800" dirty="0" err="1"/>
              <a:t>navel</a:t>
            </a:r>
            <a:r>
              <a:rPr lang="es-ES" sz="2800" dirty="0"/>
              <a:t> en el golfo de Nápoles. </a:t>
            </a:r>
            <a:br>
              <a:rPr lang="es-ES" sz="2800" dirty="0"/>
            </a:br>
            <a:r>
              <a:rPr lang="es-ES" sz="2800" dirty="0" err="1"/>
              <a:t>Galleria</a:t>
            </a:r>
            <a:r>
              <a:rPr lang="es-ES" sz="2800" dirty="0"/>
              <a:t> Doria </a:t>
            </a:r>
            <a:r>
              <a:rPr lang="es-ES" sz="2800" dirty="0" err="1"/>
              <a:t>Pamphilj</a:t>
            </a:r>
            <a:r>
              <a:rPr lang="es-ES" sz="2800" dirty="0"/>
              <a:t>, Rome.</a:t>
            </a:r>
          </a:p>
        </p:txBody>
      </p:sp>
      <p:pic>
        <p:nvPicPr>
          <p:cNvPr id="4" name="Imagen 3">
            <a:extLst>
              <a:ext uri="{FF2B5EF4-FFF2-40B4-BE49-F238E27FC236}">
                <a16:creationId xmlns:a16="http://schemas.microsoft.com/office/drawing/2014/main" id="{7B503ECA-00C1-4CD1-8745-49D89C8881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164" y="858982"/>
            <a:ext cx="10729672" cy="5999018"/>
          </a:xfrm>
          <a:prstGeom prst="rect">
            <a:avLst/>
          </a:prstGeom>
        </p:spPr>
      </p:pic>
    </p:spTree>
    <p:extLst>
      <p:ext uri="{BB962C8B-B14F-4D97-AF65-F5344CB8AC3E}">
        <p14:creationId xmlns:p14="http://schemas.microsoft.com/office/powerpoint/2010/main" val="3389255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2202874" cy="5869420"/>
          </a:xfrm>
        </p:spPr>
        <p:txBody>
          <a:bodyPr anchor="t">
            <a:normAutofit/>
          </a:bodyPr>
          <a:lstStyle/>
          <a:p>
            <a:r>
              <a:rPr lang="fr-FR" sz="2800" dirty="0"/>
              <a:t>1562. Pieter Brueghel. </a:t>
            </a:r>
            <a:r>
              <a:rPr lang="fr-FR" sz="2800" dirty="0" err="1"/>
              <a:t>Caida</a:t>
            </a:r>
            <a:r>
              <a:rPr lang="fr-FR" sz="2800" dirty="0"/>
              <a:t> de los </a:t>
            </a:r>
            <a:r>
              <a:rPr lang="fr-FR" sz="2800" dirty="0" err="1"/>
              <a:t>ángeles</a:t>
            </a:r>
            <a:r>
              <a:rPr lang="fr-FR" sz="2800" dirty="0"/>
              <a:t> </a:t>
            </a:r>
            <a:r>
              <a:rPr lang="fr-FR" sz="2800" dirty="0" err="1"/>
              <a:t>rebeldes</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70131B42-DF3A-4E39-957F-479A52F1BC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4813" y="0"/>
            <a:ext cx="9205724" cy="6727906"/>
          </a:xfrm>
          <a:prstGeom prst="rect">
            <a:avLst/>
          </a:prstGeom>
        </p:spPr>
      </p:pic>
    </p:spTree>
    <p:extLst>
      <p:ext uri="{BB962C8B-B14F-4D97-AF65-F5344CB8AC3E}">
        <p14:creationId xmlns:p14="http://schemas.microsoft.com/office/powerpoint/2010/main" val="1219176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1562. Pieter Brueghel. Dos monos encadenados.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1E8A5F1F-65C6-46C2-ACA3-F6949D3FE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9984" y="0"/>
            <a:ext cx="8132016" cy="6858000"/>
          </a:xfrm>
          <a:prstGeom prst="rect">
            <a:avLst/>
          </a:prstGeom>
        </p:spPr>
      </p:pic>
    </p:spTree>
    <p:extLst>
      <p:ext uri="{BB962C8B-B14F-4D97-AF65-F5344CB8AC3E}">
        <p14:creationId xmlns:p14="http://schemas.microsoft.com/office/powerpoint/2010/main" val="1355704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2330888" cy="5869420"/>
          </a:xfrm>
        </p:spPr>
        <p:txBody>
          <a:bodyPr anchor="t">
            <a:normAutofit/>
          </a:bodyPr>
          <a:lstStyle/>
          <a:p>
            <a:r>
              <a:rPr lang="es-ES" sz="2800" dirty="0"/>
              <a:t>1562. Pieter Brueghel. Paisaje con el triunfo de la muerte. Museo del Prado, Madrid.</a:t>
            </a:r>
          </a:p>
        </p:txBody>
      </p:sp>
      <p:pic>
        <p:nvPicPr>
          <p:cNvPr id="4" name="Imagen 3">
            <a:extLst>
              <a:ext uri="{FF2B5EF4-FFF2-40B4-BE49-F238E27FC236}">
                <a16:creationId xmlns:a16="http://schemas.microsoft.com/office/drawing/2014/main" id="{27B1F0CA-0A72-4AD6-A957-26B6E04D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0997" y="0"/>
            <a:ext cx="9681003" cy="6909816"/>
          </a:xfrm>
          <a:prstGeom prst="rect">
            <a:avLst/>
          </a:prstGeom>
        </p:spPr>
      </p:pic>
    </p:spTree>
    <p:extLst>
      <p:ext uri="{BB962C8B-B14F-4D97-AF65-F5344CB8AC3E}">
        <p14:creationId xmlns:p14="http://schemas.microsoft.com/office/powerpoint/2010/main" val="135214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5"/>
            <a:ext cx="1884218" cy="5869420"/>
          </a:xfrm>
        </p:spPr>
        <p:txBody>
          <a:bodyPr anchor="t">
            <a:normAutofit/>
          </a:bodyPr>
          <a:lstStyle/>
          <a:p>
            <a:r>
              <a:rPr lang="es-ES" sz="2800" dirty="0"/>
              <a:t>1562. Pieter Brueghel. Paisaje </a:t>
            </a:r>
            <a:r>
              <a:rPr lang="es-ES" sz="2800" dirty="0" err="1"/>
              <a:t>Dulle</a:t>
            </a:r>
            <a:r>
              <a:rPr lang="es-ES" sz="2800" dirty="0"/>
              <a:t> </a:t>
            </a:r>
            <a:r>
              <a:rPr lang="es-ES" sz="2800" dirty="0" err="1"/>
              <a:t>Griet</a:t>
            </a:r>
            <a:r>
              <a:rPr lang="es-ES" sz="2800" dirty="0"/>
              <a:t>, La loca </a:t>
            </a:r>
            <a:r>
              <a:rPr lang="es-ES" sz="2800" dirty="0" err="1"/>
              <a:t>Meg</a:t>
            </a:r>
            <a:r>
              <a:rPr lang="es-ES" sz="2800" dirty="0"/>
              <a:t>. Museum Mayer van den Bergh, </a:t>
            </a:r>
            <a:r>
              <a:rPr lang="es-ES" sz="2800" dirty="0" err="1"/>
              <a:t>Antwerp</a:t>
            </a:r>
            <a:r>
              <a:rPr lang="es-ES" sz="2800" dirty="0"/>
              <a:t>.</a:t>
            </a:r>
          </a:p>
        </p:txBody>
      </p:sp>
      <p:pic>
        <p:nvPicPr>
          <p:cNvPr id="4" name="Imagen 3">
            <a:extLst>
              <a:ext uri="{FF2B5EF4-FFF2-40B4-BE49-F238E27FC236}">
                <a16:creationId xmlns:a16="http://schemas.microsoft.com/office/drawing/2014/main" id="{F1E4F91B-7DAF-4AF2-95F6-8391A4191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529" y="0"/>
            <a:ext cx="9676471" cy="6858000"/>
          </a:xfrm>
          <a:prstGeom prst="rect">
            <a:avLst/>
          </a:prstGeom>
        </p:spPr>
      </p:pic>
    </p:spTree>
    <p:extLst>
      <p:ext uri="{BB962C8B-B14F-4D97-AF65-F5344CB8AC3E}">
        <p14:creationId xmlns:p14="http://schemas.microsoft.com/office/powerpoint/2010/main" val="2328345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396837" cy="5869420"/>
          </a:xfrm>
        </p:spPr>
        <p:txBody>
          <a:bodyPr anchor="t">
            <a:normAutofit/>
          </a:bodyPr>
          <a:lstStyle/>
          <a:p>
            <a:r>
              <a:rPr lang="es-ES" sz="2400" dirty="0"/>
              <a:t>1563. Pieter Brueghel. La torre de Babel. Kunsthistorisches Museum, </a:t>
            </a:r>
            <a:r>
              <a:rPr lang="es-ES" sz="2400" dirty="0" err="1"/>
              <a:t>Vienna</a:t>
            </a:r>
            <a:r>
              <a:rPr lang="es-ES" sz="2400" dirty="0"/>
              <a:t>.</a:t>
            </a:r>
          </a:p>
        </p:txBody>
      </p:sp>
      <p:pic>
        <p:nvPicPr>
          <p:cNvPr id="4" name="Imagen 3">
            <a:extLst>
              <a:ext uri="{FF2B5EF4-FFF2-40B4-BE49-F238E27FC236}">
                <a16:creationId xmlns:a16="http://schemas.microsoft.com/office/drawing/2014/main" id="{7FA5E527-694F-4211-B73A-1630FD8BD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8676" y="0"/>
            <a:ext cx="9343324" cy="6858000"/>
          </a:xfrm>
          <a:prstGeom prst="rect">
            <a:avLst/>
          </a:prstGeom>
        </p:spPr>
      </p:pic>
    </p:spTree>
    <p:extLst>
      <p:ext uri="{BB962C8B-B14F-4D97-AF65-F5344CB8AC3E}">
        <p14:creationId xmlns:p14="http://schemas.microsoft.com/office/powerpoint/2010/main" val="1394163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2" y="365125"/>
            <a:ext cx="1859594" cy="5869420"/>
          </a:xfrm>
        </p:spPr>
        <p:txBody>
          <a:bodyPr anchor="t">
            <a:normAutofit/>
          </a:bodyPr>
          <a:lstStyle/>
          <a:p>
            <a:r>
              <a:rPr lang="es-ES" sz="2800" dirty="0"/>
              <a:t>1563. Pieter Brueghel. Paisaje con la huida a Egipto. </a:t>
            </a:r>
            <a:r>
              <a:rPr lang="es-ES" sz="2800" dirty="0" err="1"/>
              <a:t>Courtauld</a:t>
            </a:r>
            <a:r>
              <a:rPr lang="es-ES" sz="2800" dirty="0"/>
              <a:t> Gallery, London.</a:t>
            </a:r>
          </a:p>
        </p:txBody>
      </p:sp>
      <p:pic>
        <p:nvPicPr>
          <p:cNvPr id="4" name="Imagen 3">
            <a:extLst>
              <a:ext uri="{FF2B5EF4-FFF2-40B4-BE49-F238E27FC236}">
                <a16:creationId xmlns:a16="http://schemas.microsoft.com/office/drawing/2014/main" id="{21C457E3-4386-4B42-882C-90CC361B9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4285" y="1"/>
            <a:ext cx="10207716" cy="6858000"/>
          </a:xfrm>
          <a:prstGeom prst="rect">
            <a:avLst/>
          </a:prstGeom>
        </p:spPr>
      </p:pic>
    </p:spTree>
    <p:extLst>
      <p:ext uri="{BB962C8B-B14F-4D97-AF65-F5344CB8AC3E}">
        <p14:creationId xmlns:p14="http://schemas.microsoft.com/office/powerpoint/2010/main" val="1831471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1527" cy="5869420"/>
          </a:xfrm>
        </p:spPr>
        <p:txBody>
          <a:bodyPr anchor="t">
            <a:normAutofit/>
          </a:bodyPr>
          <a:lstStyle/>
          <a:p>
            <a:r>
              <a:rPr lang="es-ES" sz="2800" dirty="0"/>
              <a:t>1564. Pieter Brueghel. Adoración de los magos. National Gallery, Londres.</a:t>
            </a:r>
          </a:p>
        </p:txBody>
      </p:sp>
      <p:pic>
        <p:nvPicPr>
          <p:cNvPr id="4" name="Imagen 3">
            <a:extLst>
              <a:ext uri="{FF2B5EF4-FFF2-40B4-BE49-F238E27FC236}">
                <a16:creationId xmlns:a16="http://schemas.microsoft.com/office/drawing/2014/main" id="{2728A79A-A022-4BAC-B8DE-43E97AFB1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8062" y="0"/>
            <a:ext cx="5033938" cy="6858000"/>
          </a:xfrm>
          <a:prstGeom prst="rect">
            <a:avLst/>
          </a:prstGeom>
        </p:spPr>
      </p:pic>
    </p:spTree>
    <p:extLst>
      <p:ext uri="{BB962C8B-B14F-4D97-AF65-F5344CB8AC3E}">
        <p14:creationId xmlns:p14="http://schemas.microsoft.com/office/powerpoint/2010/main" val="352553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2521528" cy="5869420"/>
          </a:xfrm>
        </p:spPr>
        <p:txBody>
          <a:bodyPr anchor="t">
            <a:normAutofit/>
          </a:bodyPr>
          <a:lstStyle/>
          <a:p>
            <a:r>
              <a:rPr lang="es-ES" sz="2400" dirty="0"/>
              <a:t>1564. Pieter Brueghel. Cristo arrastrando la cruz. Kunsthistorisches Museum, </a:t>
            </a:r>
            <a:r>
              <a:rPr lang="es-ES" sz="2400" dirty="0" err="1"/>
              <a:t>Vienna</a:t>
            </a:r>
            <a:r>
              <a:rPr lang="es-ES" sz="2400" dirty="0"/>
              <a:t>.</a:t>
            </a:r>
          </a:p>
        </p:txBody>
      </p:sp>
      <p:pic>
        <p:nvPicPr>
          <p:cNvPr id="4" name="Imagen 3">
            <a:extLst>
              <a:ext uri="{FF2B5EF4-FFF2-40B4-BE49-F238E27FC236}">
                <a16:creationId xmlns:a16="http://schemas.microsoft.com/office/drawing/2014/main" id="{A9488B8C-82C9-43B9-91C4-4253094DD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1968" y="0"/>
            <a:ext cx="9400032" cy="6858000"/>
          </a:xfrm>
          <a:prstGeom prst="rect">
            <a:avLst/>
          </a:prstGeom>
        </p:spPr>
      </p:pic>
    </p:spTree>
    <p:extLst>
      <p:ext uri="{BB962C8B-B14F-4D97-AF65-F5344CB8AC3E}">
        <p14:creationId xmlns:p14="http://schemas.microsoft.com/office/powerpoint/2010/main" val="2023720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1564. Pieter Brueghel. La pequeña torre de Babel. Museum </a:t>
            </a:r>
            <a:r>
              <a:rPr lang="es-ES" sz="2800" dirty="0" err="1"/>
              <a:t>Boijmans</a:t>
            </a:r>
            <a:r>
              <a:rPr lang="es-ES" sz="2800" dirty="0"/>
              <a:t> Van </a:t>
            </a:r>
            <a:r>
              <a:rPr lang="es-ES" sz="2800" dirty="0" err="1"/>
              <a:t>Beuningen</a:t>
            </a:r>
            <a:r>
              <a:rPr lang="es-ES" sz="2800" dirty="0"/>
              <a:t>, Rotterdam.</a:t>
            </a:r>
          </a:p>
        </p:txBody>
      </p:sp>
      <p:pic>
        <p:nvPicPr>
          <p:cNvPr id="4" name="Imagen 3">
            <a:extLst>
              <a:ext uri="{FF2B5EF4-FFF2-40B4-BE49-F238E27FC236}">
                <a16:creationId xmlns:a16="http://schemas.microsoft.com/office/drawing/2014/main" id="{8864C8E5-4986-4BB0-9D0A-8657FFE57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6116" y="0"/>
            <a:ext cx="8215884" cy="6858000"/>
          </a:xfrm>
          <a:prstGeom prst="rect">
            <a:avLst/>
          </a:prstGeom>
        </p:spPr>
      </p:pic>
    </p:spTree>
    <p:extLst>
      <p:ext uri="{BB962C8B-B14F-4D97-AF65-F5344CB8AC3E}">
        <p14:creationId xmlns:p14="http://schemas.microsoft.com/office/powerpoint/2010/main" val="1576209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1690253" cy="5869420"/>
          </a:xfrm>
        </p:spPr>
        <p:txBody>
          <a:bodyPr anchor="t">
            <a:normAutofit/>
          </a:bodyPr>
          <a:lstStyle/>
          <a:p>
            <a:r>
              <a:rPr lang="es-ES" sz="2800" dirty="0"/>
              <a:t>1564. Pieter Brueghel. Muerte de la Virgen. Upton House, </a:t>
            </a:r>
            <a:r>
              <a:rPr lang="es-ES" sz="2800" dirty="0" err="1"/>
              <a:t>Banbury</a:t>
            </a:r>
            <a:r>
              <a:rPr lang="es-ES" sz="2800" dirty="0"/>
              <a:t>.</a:t>
            </a:r>
          </a:p>
        </p:txBody>
      </p:sp>
      <p:pic>
        <p:nvPicPr>
          <p:cNvPr id="4" name="Imagen 3">
            <a:extLst>
              <a:ext uri="{FF2B5EF4-FFF2-40B4-BE49-F238E27FC236}">
                <a16:creationId xmlns:a16="http://schemas.microsoft.com/office/drawing/2014/main" id="{D2946803-C3CF-4F0A-ADF3-512335A56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2231" y="0"/>
            <a:ext cx="10169769" cy="6858000"/>
          </a:xfrm>
          <a:prstGeom prst="rect">
            <a:avLst/>
          </a:prstGeom>
        </p:spPr>
      </p:pic>
    </p:spTree>
    <p:extLst>
      <p:ext uri="{BB962C8B-B14F-4D97-AF65-F5344CB8AC3E}">
        <p14:creationId xmlns:p14="http://schemas.microsoft.com/office/powerpoint/2010/main" val="2424934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17673" cy="5869420"/>
          </a:xfrm>
        </p:spPr>
        <p:txBody>
          <a:bodyPr anchor="t">
            <a:normAutofit/>
          </a:bodyPr>
          <a:lstStyle/>
          <a:p>
            <a:r>
              <a:rPr lang="es-ES" sz="2800" dirty="0"/>
              <a:t>1564. Pieter Brueghel. Retrato de mujer.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31E7B6EA-3A24-448F-89B8-F14561CA22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3351" y="0"/>
            <a:ext cx="5148649" cy="6858000"/>
          </a:xfrm>
          <a:prstGeom prst="rect">
            <a:avLst/>
          </a:prstGeom>
        </p:spPr>
      </p:pic>
    </p:spTree>
    <p:extLst>
      <p:ext uri="{BB962C8B-B14F-4D97-AF65-F5344CB8AC3E}">
        <p14:creationId xmlns:p14="http://schemas.microsoft.com/office/powerpoint/2010/main" val="1302768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88397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995055" cy="5869420"/>
          </a:xfrm>
        </p:spPr>
        <p:txBody>
          <a:bodyPr anchor="t">
            <a:normAutofit/>
          </a:bodyPr>
          <a:lstStyle/>
          <a:p>
            <a:r>
              <a:rPr lang="es-ES" sz="2800" dirty="0"/>
              <a:t>1565. Pieter Brueghel. Cristo y la mujer adúltera. </a:t>
            </a:r>
            <a:r>
              <a:rPr lang="es-ES" sz="2800" dirty="0" err="1"/>
              <a:t>Courtauld</a:t>
            </a:r>
            <a:r>
              <a:rPr lang="es-ES" sz="2800" dirty="0"/>
              <a:t> Gallery, London.</a:t>
            </a:r>
          </a:p>
        </p:txBody>
      </p:sp>
      <p:pic>
        <p:nvPicPr>
          <p:cNvPr id="4" name="Imagen 3">
            <a:extLst>
              <a:ext uri="{FF2B5EF4-FFF2-40B4-BE49-F238E27FC236}">
                <a16:creationId xmlns:a16="http://schemas.microsoft.com/office/drawing/2014/main" id="{148A814C-B16D-4E96-81B6-553E061E2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678" y="0"/>
            <a:ext cx="9494322" cy="6858000"/>
          </a:xfrm>
          <a:prstGeom prst="rect">
            <a:avLst/>
          </a:prstGeom>
        </p:spPr>
      </p:pic>
    </p:spTree>
    <p:extLst>
      <p:ext uri="{BB962C8B-B14F-4D97-AF65-F5344CB8AC3E}">
        <p14:creationId xmlns:p14="http://schemas.microsoft.com/office/powerpoint/2010/main" val="2621021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2158120" cy="5869420"/>
          </a:xfrm>
        </p:spPr>
        <p:txBody>
          <a:bodyPr anchor="t">
            <a:normAutofit/>
          </a:bodyPr>
          <a:lstStyle/>
          <a:p>
            <a:r>
              <a:rPr lang="es-ES" sz="2000" dirty="0"/>
              <a:t>1565. Pieter Brueghel. Paisaje diciembre y enero, </a:t>
            </a:r>
            <a:r>
              <a:rPr lang="es-ES" sz="2000" b="0" i="0" dirty="0">
                <a:solidFill>
                  <a:srgbClr val="333333"/>
                </a:solidFill>
                <a:effectLst/>
              </a:rPr>
              <a:t>Los cazadores en la nieve</a:t>
            </a:r>
            <a:r>
              <a:rPr lang="es-ES" sz="2000" dirty="0"/>
              <a:t>. Kunsthistorisches Museum, </a:t>
            </a:r>
            <a:r>
              <a:rPr lang="es-ES" sz="2000" dirty="0" err="1"/>
              <a:t>Vienna</a:t>
            </a:r>
            <a:r>
              <a:rPr lang="es-ES" sz="2000" dirty="0"/>
              <a:t>.</a:t>
            </a:r>
          </a:p>
        </p:txBody>
      </p:sp>
      <p:pic>
        <p:nvPicPr>
          <p:cNvPr id="4" name="Imagen 3">
            <a:extLst>
              <a:ext uri="{FF2B5EF4-FFF2-40B4-BE49-F238E27FC236}">
                <a16:creationId xmlns:a16="http://schemas.microsoft.com/office/drawing/2014/main" id="{0A3B1CFE-09FE-40B4-964D-7687D95503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4374" y="0"/>
            <a:ext cx="9867626" cy="6858000"/>
          </a:xfrm>
          <a:prstGeom prst="rect">
            <a:avLst/>
          </a:prstGeom>
        </p:spPr>
      </p:pic>
    </p:spTree>
    <p:extLst>
      <p:ext uri="{BB962C8B-B14F-4D97-AF65-F5344CB8AC3E}">
        <p14:creationId xmlns:p14="http://schemas.microsoft.com/office/powerpoint/2010/main" val="3345214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2520210" cy="5869420"/>
          </a:xfrm>
        </p:spPr>
        <p:txBody>
          <a:bodyPr anchor="t">
            <a:normAutofit/>
          </a:bodyPr>
          <a:lstStyle/>
          <a:p>
            <a:r>
              <a:rPr lang="es-ES" sz="2400" dirty="0"/>
              <a:t>1565. Pieter Brueghel. Paisaje febrero y marzo, Día nublado. Kunsthistorisches Museum, </a:t>
            </a:r>
            <a:r>
              <a:rPr lang="es-ES" sz="2400" dirty="0" err="1"/>
              <a:t>Vienna</a:t>
            </a:r>
            <a:r>
              <a:rPr lang="es-ES" sz="2400" dirty="0"/>
              <a:t>.</a:t>
            </a:r>
          </a:p>
        </p:txBody>
      </p:sp>
      <p:pic>
        <p:nvPicPr>
          <p:cNvPr id="4" name="Imagen 3">
            <a:extLst>
              <a:ext uri="{FF2B5EF4-FFF2-40B4-BE49-F238E27FC236}">
                <a16:creationId xmlns:a16="http://schemas.microsoft.com/office/drawing/2014/main" id="{388B45F0-51CE-4D28-A353-051C6CE259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4900" y="0"/>
            <a:ext cx="9547100" cy="6858000"/>
          </a:xfrm>
          <a:prstGeom prst="rect">
            <a:avLst/>
          </a:prstGeom>
        </p:spPr>
      </p:pic>
    </p:spTree>
    <p:extLst>
      <p:ext uri="{BB962C8B-B14F-4D97-AF65-F5344CB8AC3E}">
        <p14:creationId xmlns:p14="http://schemas.microsoft.com/office/powerpoint/2010/main" val="508671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2" y="365125"/>
            <a:ext cx="2199856" cy="5869420"/>
          </a:xfrm>
        </p:spPr>
        <p:txBody>
          <a:bodyPr anchor="t">
            <a:normAutofit/>
          </a:bodyPr>
          <a:lstStyle/>
          <a:p>
            <a:r>
              <a:rPr lang="es-ES" sz="2400" dirty="0"/>
              <a:t>1565. Pieter Brueghel. Paisaje junio y julio, Los cosechadores. </a:t>
            </a:r>
            <a:r>
              <a:rPr lang="es-ES" sz="2400" dirty="0" err="1"/>
              <a:t>Lobkowicz</a:t>
            </a:r>
            <a:r>
              <a:rPr lang="es-ES" sz="2400" dirty="0"/>
              <a:t> </a:t>
            </a:r>
            <a:r>
              <a:rPr lang="es-ES" sz="2400" dirty="0" err="1"/>
              <a:t>Collections</a:t>
            </a:r>
            <a:r>
              <a:rPr lang="es-ES" sz="2400" dirty="0"/>
              <a:t>, </a:t>
            </a:r>
            <a:r>
              <a:rPr lang="es-ES" sz="2400" dirty="0" err="1"/>
              <a:t>Lobkowicz</a:t>
            </a:r>
            <a:r>
              <a:rPr lang="es-ES" sz="2400" dirty="0"/>
              <a:t> Palace, </a:t>
            </a:r>
            <a:r>
              <a:rPr lang="es-ES" sz="2400" dirty="0" err="1"/>
              <a:t>Prague</a:t>
            </a:r>
            <a:r>
              <a:rPr lang="es-ES" sz="2400" dirty="0"/>
              <a:t>.</a:t>
            </a:r>
          </a:p>
        </p:txBody>
      </p:sp>
      <p:pic>
        <p:nvPicPr>
          <p:cNvPr id="4" name="Imagen 3">
            <a:extLst>
              <a:ext uri="{FF2B5EF4-FFF2-40B4-BE49-F238E27FC236}">
                <a16:creationId xmlns:a16="http://schemas.microsoft.com/office/drawing/2014/main" id="{B716E6E4-3247-4098-B4B1-5160B5E71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4548" y="0"/>
            <a:ext cx="9867452" cy="6858000"/>
          </a:xfrm>
          <a:prstGeom prst="rect">
            <a:avLst/>
          </a:prstGeom>
        </p:spPr>
      </p:pic>
    </p:spTree>
    <p:extLst>
      <p:ext uri="{BB962C8B-B14F-4D97-AF65-F5344CB8AC3E}">
        <p14:creationId xmlns:p14="http://schemas.microsoft.com/office/powerpoint/2010/main" val="3735430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2105890" cy="5869420"/>
          </a:xfrm>
        </p:spPr>
        <p:txBody>
          <a:bodyPr anchor="t">
            <a:normAutofit/>
          </a:bodyPr>
          <a:lstStyle/>
          <a:p>
            <a:r>
              <a:rPr lang="en-US" sz="2800" dirty="0"/>
              <a:t>1565. Pieter Brueghel. </a:t>
            </a:r>
            <a:r>
              <a:rPr lang="en-US" sz="2800" dirty="0" err="1"/>
              <a:t>Paisaje</a:t>
            </a:r>
            <a:r>
              <a:rPr lang="en-US" sz="2800" dirty="0"/>
              <a:t> Agosto y </a:t>
            </a:r>
            <a:r>
              <a:rPr lang="en-US" sz="2800" dirty="0" err="1"/>
              <a:t>septiembre</a:t>
            </a:r>
            <a:r>
              <a:rPr lang="en-US" sz="2800" dirty="0"/>
              <a:t>, La </a:t>
            </a:r>
            <a:r>
              <a:rPr lang="en-US" sz="2800" dirty="0" err="1"/>
              <a:t>siega</a:t>
            </a:r>
            <a:r>
              <a:rPr lang="en-US" sz="2800" dirty="0"/>
              <a:t> de </a:t>
            </a:r>
            <a:r>
              <a:rPr lang="en-US" sz="2800" dirty="0" err="1"/>
              <a:t>heno</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E2A937BD-90CB-44B0-961B-858509B114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5540" y="0"/>
            <a:ext cx="9776460" cy="6858000"/>
          </a:xfrm>
          <a:prstGeom prst="rect">
            <a:avLst/>
          </a:prstGeom>
        </p:spPr>
      </p:pic>
    </p:spTree>
    <p:extLst>
      <p:ext uri="{BB962C8B-B14F-4D97-AF65-F5344CB8AC3E}">
        <p14:creationId xmlns:p14="http://schemas.microsoft.com/office/powerpoint/2010/main" val="37949433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2551355" cy="5869420"/>
          </a:xfrm>
        </p:spPr>
        <p:txBody>
          <a:bodyPr anchor="t">
            <a:normAutofit/>
          </a:bodyPr>
          <a:lstStyle/>
          <a:p>
            <a:r>
              <a:rPr lang="es-ES" sz="2800" dirty="0"/>
              <a:t>1565. Pieter Brueghel. Paisaje octubre y noviembre, El regreso de la manada.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5120FE36-6803-44E7-97E5-EECCB2E66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755" y="0"/>
            <a:ext cx="9488245" cy="6858000"/>
          </a:xfrm>
          <a:prstGeom prst="rect">
            <a:avLst/>
          </a:prstGeom>
        </p:spPr>
      </p:pic>
    </p:spTree>
    <p:extLst>
      <p:ext uri="{BB962C8B-B14F-4D97-AF65-F5344CB8AC3E}">
        <p14:creationId xmlns:p14="http://schemas.microsoft.com/office/powerpoint/2010/main" val="25341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2535382" cy="5869420"/>
          </a:xfrm>
        </p:spPr>
        <p:txBody>
          <a:bodyPr anchor="t">
            <a:normAutofit/>
          </a:bodyPr>
          <a:lstStyle/>
          <a:p>
            <a:r>
              <a:rPr lang="es-ES" sz="2800" dirty="0"/>
              <a:t>1566. Pieter Brueghel. Baile de campesinos. </a:t>
            </a:r>
            <a:r>
              <a:rPr lang="es-ES" sz="2800" dirty="0" err="1"/>
              <a:t>Institute</a:t>
            </a:r>
            <a:r>
              <a:rPr lang="es-ES" sz="2800" dirty="0"/>
              <a:t> of Arts, Detroit.</a:t>
            </a:r>
          </a:p>
        </p:txBody>
      </p:sp>
      <p:pic>
        <p:nvPicPr>
          <p:cNvPr id="4" name="Imagen 3">
            <a:extLst>
              <a:ext uri="{FF2B5EF4-FFF2-40B4-BE49-F238E27FC236}">
                <a16:creationId xmlns:a16="http://schemas.microsoft.com/office/drawing/2014/main" id="{8B562E88-D0F2-420E-9198-EAC604F4E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0840" y="0"/>
            <a:ext cx="9281160" cy="6858000"/>
          </a:xfrm>
          <a:prstGeom prst="rect">
            <a:avLst/>
          </a:prstGeom>
        </p:spPr>
      </p:pic>
    </p:spTree>
    <p:extLst>
      <p:ext uri="{BB962C8B-B14F-4D97-AF65-F5344CB8AC3E}">
        <p14:creationId xmlns:p14="http://schemas.microsoft.com/office/powerpoint/2010/main" val="288115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83672" y="0"/>
            <a:ext cx="10224655" cy="893033"/>
          </a:xfrm>
        </p:spPr>
        <p:txBody>
          <a:bodyPr anchor="ctr">
            <a:normAutofit/>
          </a:bodyPr>
          <a:lstStyle/>
          <a:p>
            <a:pPr algn="ctr"/>
            <a:r>
              <a:rPr lang="es-ES" sz="2800" dirty="0"/>
              <a:t>1566. Pieter Brueghel. San Juan Bautista predicando. </a:t>
            </a:r>
            <a:br>
              <a:rPr lang="es-ES" sz="2800" dirty="0"/>
            </a:b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B4DA0829-BF3C-4C84-B496-2C9EBD939E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672" y="893033"/>
            <a:ext cx="10224655" cy="5964967"/>
          </a:xfrm>
          <a:prstGeom prst="rect">
            <a:avLst/>
          </a:prstGeom>
        </p:spPr>
      </p:pic>
    </p:spTree>
    <p:extLst>
      <p:ext uri="{BB962C8B-B14F-4D97-AF65-F5344CB8AC3E}">
        <p14:creationId xmlns:p14="http://schemas.microsoft.com/office/powerpoint/2010/main" val="1391178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39982" y="0"/>
            <a:ext cx="9712036" cy="846531"/>
          </a:xfrm>
        </p:spPr>
        <p:txBody>
          <a:bodyPr anchor="ctr">
            <a:normAutofit fontScale="90000"/>
          </a:bodyPr>
          <a:lstStyle/>
          <a:p>
            <a:pPr algn="ctr"/>
            <a:r>
              <a:rPr lang="es-ES" sz="2800" dirty="0"/>
              <a:t>1567. Pieter Brueghel. Adoración de los magos. </a:t>
            </a:r>
            <a:br>
              <a:rPr lang="es-ES" sz="2800" dirty="0"/>
            </a:br>
            <a:r>
              <a:rPr lang="es-ES" sz="2800" dirty="0"/>
              <a:t>Oskar Reinhart </a:t>
            </a:r>
            <a:r>
              <a:rPr lang="es-ES" sz="2800" dirty="0" err="1"/>
              <a:t>Collection</a:t>
            </a:r>
            <a:r>
              <a:rPr lang="es-ES" sz="2800" dirty="0"/>
              <a:t>, Winterthur</a:t>
            </a:r>
          </a:p>
        </p:txBody>
      </p:sp>
      <p:pic>
        <p:nvPicPr>
          <p:cNvPr id="4" name="Imagen 3">
            <a:extLst>
              <a:ext uri="{FF2B5EF4-FFF2-40B4-BE49-F238E27FC236}">
                <a16:creationId xmlns:a16="http://schemas.microsoft.com/office/drawing/2014/main" id="{55BFBFC6-A3DC-4F27-830D-023652774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9982" y="846531"/>
            <a:ext cx="9712036" cy="6011469"/>
          </a:xfrm>
          <a:prstGeom prst="rect">
            <a:avLst/>
          </a:prstGeom>
        </p:spPr>
      </p:pic>
    </p:spTree>
    <p:extLst>
      <p:ext uri="{BB962C8B-B14F-4D97-AF65-F5344CB8AC3E}">
        <p14:creationId xmlns:p14="http://schemas.microsoft.com/office/powerpoint/2010/main" val="28262636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6" y="365125"/>
            <a:ext cx="2020202" cy="5869420"/>
          </a:xfrm>
        </p:spPr>
        <p:txBody>
          <a:bodyPr anchor="t">
            <a:normAutofit/>
          </a:bodyPr>
          <a:lstStyle/>
          <a:p>
            <a:r>
              <a:rPr lang="es-ES" sz="2000" dirty="0"/>
              <a:t>1567. Pieter Brueghel. Baile de campesinos. Kunsthistorisches Museum, </a:t>
            </a:r>
            <a:r>
              <a:rPr lang="es-ES" sz="2000" dirty="0" err="1"/>
              <a:t>Vienna</a:t>
            </a:r>
            <a:r>
              <a:rPr lang="es-ES" sz="2000" dirty="0"/>
              <a:t>.</a:t>
            </a:r>
          </a:p>
        </p:txBody>
      </p:sp>
      <p:pic>
        <p:nvPicPr>
          <p:cNvPr id="4" name="Imagen 3">
            <a:extLst>
              <a:ext uri="{FF2B5EF4-FFF2-40B4-BE49-F238E27FC236}">
                <a16:creationId xmlns:a16="http://schemas.microsoft.com/office/drawing/2014/main" id="{7C06EA67-4DA4-4D1C-8DBE-F9077932D8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746" y="0"/>
            <a:ext cx="10033254" cy="6858000"/>
          </a:xfrm>
          <a:prstGeom prst="rect">
            <a:avLst/>
          </a:prstGeom>
        </p:spPr>
      </p:pic>
    </p:spTree>
    <p:extLst>
      <p:ext uri="{BB962C8B-B14F-4D97-AF65-F5344CB8AC3E}">
        <p14:creationId xmlns:p14="http://schemas.microsoft.com/office/powerpoint/2010/main" val="306764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2" y="365125"/>
            <a:ext cx="2036618" cy="5869420"/>
          </a:xfrm>
        </p:spPr>
        <p:txBody>
          <a:bodyPr anchor="t">
            <a:normAutofit/>
          </a:bodyPr>
          <a:lstStyle/>
          <a:p>
            <a:r>
              <a:rPr lang="es-ES" sz="2000" dirty="0"/>
              <a:t>1567. Pieter Brueghel. Boda de campesinos. Kunsthistorisches Museum, </a:t>
            </a:r>
            <a:r>
              <a:rPr lang="es-ES" sz="2000" dirty="0" err="1"/>
              <a:t>Vienna</a:t>
            </a:r>
            <a:r>
              <a:rPr lang="es-ES" sz="2000" dirty="0"/>
              <a:t>.</a:t>
            </a:r>
          </a:p>
        </p:txBody>
      </p:sp>
      <p:pic>
        <p:nvPicPr>
          <p:cNvPr id="4" name="Imagen 3">
            <a:extLst>
              <a:ext uri="{FF2B5EF4-FFF2-40B4-BE49-F238E27FC236}">
                <a16:creationId xmlns:a16="http://schemas.microsoft.com/office/drawing/2014/main" id="{EE520B05-4EAB-4611-B7BD-C18026FEB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8728" y="0"/>
            <a:ext cx="9933272"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1868793" cy="5869420"/>
          </a:xfrm>
        </p:spPr>
        <p:txBody>
          <a:bodyPr anchor="t">
            <a:normAutofit/>
          </a:bodyPr>
          <a:lstStyle/>
          <a:p>
            <a:r>
              <a:rPr lang="es-ES" sz="2800" dirty="0"/>
              <a:t>1567. Pieter Brueghel. Paisaje de </a:t>
            </a:r>
            <a:r>
              <a:rPr lang="es-ES" sz="2800" dirty="0" err="1"/>
              <a:t>Cockaigne</a:t>
            </a:r>
            <a:r>
              <a:rPr lang="es-ES" sz="2800" dirty="0"/>
              <a:t>.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0F17845F-188F-4ECE-A3DE-643A7085C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629" y="0"/>
            <a:ext cx="10212371"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2701637" cy="5869420"/>
          </a:xfrm>
        </p:spPr>
        <p:txBody>
          <a:bodyPr anchor="t">
            <a:normAutofit/>
          </a:bodyPr>
          <a:lstStyle/>
          <a:p>
            <a:r>
              <a:rPr lang="es-ES" sz="2800" dirty="0"/>
              <a:t>1567. Pieter Brueghel. Paisaje la matanza de los inocentes.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AF6C2886-5EA6-409D-89F9-A03C923D0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00" y="0"/>
            <a:ext cx="9182100" cy="6858000"/>
          </a:xfrm>
          <a:prstGeom prst="rect">
            <a:avLst/>
          </a:prstGeom>
        </p:spPr>
      </p:pic>
    </p:spTree>
    <p:extLst>
      <p:ext uri="{BB962C8B-B14F-4D97-AF65-F5344CB8AC3E}">
        <p14:creationId xmlns:p14="http://schemas.microsoft.com/office/powerpoint/2010/main" val="42391670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138546"/>
            <a:ext cx="3713019" cy="6525490"/>
          </a:xfrm>
        </p:spPr>
        <p:txBody>
          <a:bodyPr anchor="t">
            <a:normAutofit/>
          </a:bodyPr>
          <a:lstStyle/>
          <a:p>
            <a:r>
              <a:rPr lang="es-ES" sz="2400" b="1" dirty="0"/>
              <a:t>1568. Pieter Brueghel. Campesino y ladrón de aves. Kunsthistorisches Museum, </a:t>
            </a:r>
            <a:r>
              <a:rPr lang="es-ES" sz="2400" b="1" dirty="0" err="1"/>
              <a:t>Vienna</a:t>
            </a:r>
            <a:r>
              <a:rPr lang="es-ES" sz="2400" b="1" dirty="0"/>
              <a:t>.</a:t>
            </a:r>
            <a:br>
              <a:rPr lang="es-ES" sz="2800" dirty="0"/>
            </a:br>
            <a:r>
              <a:rPr lang="es-ES" sz="2000" b="0" i="0" dirty="0">
                <a:solidFill>
                  <a:srgbClr val="000000"/>
                </a:solidFill>
                <a:effectLst/>
                <a:latin typeface="+mn-lt"/>
              </a:rPr>
              <a:t>La representación se asocia tradicionalmente con el dicho del nido de pájaro: "Ellos saben dónde está el nido, saben, quienes lo roban lo tienen". Sin embargo, el proverbio no puede explicar satisfactoriamente el sentido real de la imagen. ¿Ambos caerán? ¿El ladrón de nidos del árbol, el granjero en el arroyo frente a él? ¿Puede o debería haber un ganador o un perdedor, mejor o peor? </a:t>
            </a:r>
            <a:br>
              <a:rPr lang="es-ES" sz="2000" b="0" i="0" dirty="0">
                <a:solidFill>
                  <a:srgbClr val="000000"/>
                </a:solidFill>
                <a:effectLst/>
                <a:latin typeface="+mn-lt"/>
              </a:rPr>
            </a:br>
            <a:r>
              <a:rPr lang="es-ES" sz="2000" b="0" i="0" dirty="0" err="1">
                <a:solidFill>
                  <a:srgbClr val="000000"/>
                </a:solidFill>
                <a:effectLst/>
                <a:latin typeface="+mn-lt"/>
              </a:rPr>
              <a:t>Bruegel</a:t>
            </a:r>
            <a:r>
              <a:rPr lang="es-ES" sz="2000" b="0" i="0" dirty="0">
                <a:solidFill>
                  <a:srgbClr val="000000"/>
                </a:solidFill>
                <a:effectLst/>
                <a:latin typeface="+mn-lt"/>
              </a:rPr>
              <a:t> usó algunas figuras grandes y de aspecto monumental en su obra tardía. En éste se sospecha en particular la influencia de Miguel Ángel. </a:t>
            </a:r>
            <a:endParaRPr lang="es-ES" sz="2800" dirty="0">
              <a:latin typeface="+mn-lt"/>
            </a:endParaRPr>
          </a:p>
        </p:txBody>
      </p:sp>
      <p:pic>
        <p:nvPicPr>
          <p:cNvPr id="4" name="Imagen 3">
            <a:extLst>
              <a:ext uri="{FF2B5EF4-FFF2-40B4-BE49-F238E27FC236}">
                <a16:creationId xmlns:a16="http://schemas.microsoft.com/office/drawing/2014/main" id="{6C8ABD02-0BB6-428F-9412-4D43A3B06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014" y="0"/>
            <a:ext cx="8156986" cy="6858000"/>
          </a:xfrm>
          <a:prstGeom prst="rect">
            <a:avLst/>
          </a:prstGeom>
        </p:spPr>
      </p:pic>
    </p:spTree>
    <p:extLst>
      <p:ext uri="{BB962C8B-B14F-4D97-AF65-F5344CB8AC3E}">
        <p14:creationId xmlns:p14="http://schemas.microsoft.com/office/powerpoint/2010/main" val="9166339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fr-FR" sz="2800" dirty="0"/>
              <a:t>1568. Pieter Brueghel. Los </a:t>
            </a:r>
            <a:r>
              <a:rPr lang="fr-FR" sz="2800" dirty="0" err="1"/>
              <a:t>lisiados</a:t>
            </a:r>
            <a:r>
              <a:rPr lang="fr-FR" sz="2800" dirty="0"/>
              <a:t>. Musée du Louvre, Paris.</a:t>
            </a:r>
            <a:endParaRPr lang="es-ES" sz="2800" dirty="0"/>
          </a:p>
        </p:txBody>
      </p:sp>
      <p:pic>
        <p:nvPicPr>
          <p:cNvPr id="4" name="Imagen 3">
            <a:extLst>
              <a:ext uri="{FF2B5EF4-FFF2-40B4-BE49-F238E27FC236}">
                <a16:creationId xmlns:a16="http://schemas.microsoft.com/office/drawing/2014/main" id="{B5304706-A49D-4B09-8EC7-AD8AAB4EC1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0980" y="0"/>
            <a:ext cx="8161020" cy="6858000"/>
          </a:xfrm>
          <a:prstGeom prst="rect">
            <a:avLst/>
          </a:prstGeom>
        </p:spPr>
      </p:pic>
    </p:spTree>
    <p:extLst>
      <p:ext uri="{BB962C8B-B14F-4D97-AF65-F5344CB8AC3E}">
        <p14:creationId xmlns:p14="http://schemas.microsoft.com/office/powerpoint/2010/main" val="328797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75018" cy="5869420"/>
          </a:xfrm>
        </p:spPr>
        <p:txBody>
          <a:bodyPr anchor="t">
            <a:normAutofit/>
          </a:bodyPr>
          <a:lstStyle/>
          <a:p>
            <a:r>
              <a:rPr lang="it-IT" sz="2800" dirty="0"/>
              <a:t>1568. Pieter Brueghel. Misántropo. Museo Nazionale di Capodimonte, Naples.</a:t>
            </a:r>
            <a:endParaRPr lang="es-ES" sz="2800" dirty="0"/>
          </a:p>
        </p:txBody>
      </p:sp>
      <p:pic>
        <p:nvPicPr>
          <p:cNvPr id="4" name="Imagen 3">
            <a:extLst>
              <a:ext uri="{FF2B5EF4-FFF2-40B4-BE49-F238E27FC236}">
                <a16:creationId xmlns:a16="http://schemas.microsoft.com/office/drawing/2014/main" id="{18DFFC7A-FEC4-4924-A3EE-C6DDCFFFB2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198" y="0"/>
            <a:ext cx="7038802" cy="6858000"/>
          </a:xfrm>
          <a:prstGeom prst="rect">
            <a:avLst/>
          </a:prstGeom>
        </p:spPr>
      </p:pic>
    </p:spTree>
    <p:extLst>
      <p:ext uri="{BB962C8B-B14F-4D97-AF65-F5344CB8AC3E}">
        <p14:creationId xmlns:p14="http://schemas.microsoft.com/office/powerpoint/2010/main" val="15300118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4059382" cy="5869420"/>
          </a:xfrm>
        </p:spPr>
        <p:txBody>
          <a:bodyPr anchor="t">
            <a:normAutofit/>
          </a:bodyPr>
          <a:lstStyle/>
          <a:p>
            <a:r>
              <a:rPr lang="es-ES" sz="2800" dirty="0"/>
              <a:t>1568. Pieter Brueghel. Paisaje con horca. </a:t>
            </a:r>
            <a:r>
              <a:rPr lang="es-ES" sz="2800" dirty="0" err="1"/>
              <a:t>Hessisches</a:t>
            </a:r>
            <a:r>
              <a:rPr lang="es-ES" sz="2800" dirty="0"/>
              <a:t> </a:t>
            </a:r>
            <a:r>
              <a:rPr lang="es-ES" sz="2800" dirty="0" err="1"/>
              <a:t>Landesmuseum</a:t>
            </a:r>
            <a:r>
              <a:rPr lang="es-ES" sz="2800" dirty="0"/>
              <a:t>, Darmstadt.</a:t>
            </a:r>
          </a:p>
        </p:txBody>
      </p:sp>
      <p:pic>
        <p:nvPicPr>
          <p:cNvPr id="4" name="Imagen 3">
            <a:extLst>
              <a:ext uri="{FF2B5EF4-FFF2-40B4-BE49-F238E27FC236}">
                <a16:creationId xmlns:a16="http://schemas.microsoft.com/office/drawing/2014/main" id="{824C8BC3-BF63-4444-A57F-3C595C114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2066" y="0"/>
            <a:ext cx="7719934" cy="6858000"/>
          </a:xfrm>
          <a:prstGeom prst="rect">
            <a:avLst/>
          </a:prstGeom>
        </p:spPr>
      </p:pic>
    </p:spTree>
    <p:extLst>
      <p:ext uri="{BB962C8B-B14F-4D97-AF65-F5344CB8AC3E}">
        <p14:creationId xmlns:p14="http://schemas.microsoft.com/office/powerpoint/2010/main" val="554813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0647" y="0"/>
            <a:ext cx="10730704" cy="831273"/>
          </a:xfrm>
        </p:spPr>
        <p:txBody>
          <a:bodyPr anchor="ctr">
            <a:normAutofit fontScale="90000"/>
          </a:bodyPr>
          <a:lstStyle/>
          <a:p>
            <a:pPr algn="ctr"/>
            <a:r>
              <a:rPr lang="it-IT" sz="2800" dirty="0"/>
              <a:t>1568. Pieter Brueghel. Parábola del ciego guiando al ciego. </a:t>
            </a:r>
            <a:br>
              <a:rPr lang="it-IT" sz="2800" dirty="0"/>
            </a:br>
            <a:r>
              <a:rPr lang="it-IT" sz="2800" dirty="0"/>
              <a:t>Museo Nazionale di Capodimonte, Naples.</a:t>
            </a:r>
            <a:endParaRPr lang="es-ES" sz="2800" dirty="0"/>
          </a:p>
        </p:txBody>
      </p:sp>
      <p:pic>
        <p:nvPicPr>
          <p:cNvPr id="4" name="Imagen 3">
            <a:extLst>
              <a:ext uri="{FF2B5EF4-FFF2-40B4-BE49-F238E27FC236}">
                <a16:creationId xmlns:a16="http://schemas.microsoft.com/office/drawing/2014/main" id="{B1B87C4B-AFF5-4A63-AD59-4C02F83A0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647" y="831273"/>
            <a:ext cx="10730705" cy="6026727"/>
          </a:xfrm>
          <a:prstGeom prst="rect">
            <a:avLst/>
          </a:prstGeom>
        </p:spPr>
      </p:pic>
    </p:spTree>
    <p:extLst>
      <p:ext uri="{BB962C8B-B14F-4D97-AF65-F5344CB8AC3E}">
        <p14:creationId xmlns:p14="http://schemas.microsoft.com/office/powerpoint/2010/main" val="24316136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756069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58010175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901</Words>
  <Application>Microsoft Office PowerPoint</Application>
  <PresentationFormat>Panorámica</PresentationFormat>
  <Paragraphs>49</Paragraphs>
  <Slides>56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56</vt:i4>
      </vt:variant>
    </vt:vector>
  </HeadingPairs>
  <TitlesOfParts>
    <vt:vector size="60" baseType="lpstr">
      <vt:lpstr>Arial</vt:lpstr>
      <vt:lpstr>Calibri</vt:lpstr>
      <vt:lpstr>Calibri Light</vt:lpstr>
      <vt:lpstr>Tema de Office</vt:lpstr>
      <vt:lpstr>Pieter Brueghel el Viejo</vt:lpstr>
      <vt:lpstr>Presentación de PowerPoint</vt:lpstr>
      <vt:lpstr>Presentación de PowerPoint</vt:lpstr>
      <vt:lpstr>Presentación de PowerPoint</vt:lpstr>
      <vt:lpstr>1553. Pieter Brueghel. Cristo apareciéndose en el mar a los apóstoles. Colección privada.</vt:lpstr>
      <vt:lpstr>1555. Pieter Brueghel. Paisaje con el suicidio de Saul. Kunsthistorisches Museum, Vienna.</vt:lpstr>
      <vt:lpstr>1555. Pieter Brueghel. Paisaje con la Caída de Icaro. Musées Royaux des Beaux-Arts, Brussels.</vt:lpstr>
      <vt:lpstr>1555. Pieter Brueghel. Paisaje con la conversión de Saul. Kunsthistorisches Museum, Vienna.</vt:lpstr>
      <vt:lpstr>1555. Pieter Brueghel. Paisaje con patinadores. Musées Royaux des Beaux-Arts, Brussels.</vt:lpstr>
      <vt:lpstr>1555. Pieter Brueghel. Paisaje con tormenta en la mar. Kunsthistorisches Museum, Vienna.</vt:lpstr>
      <vt:lpstr>1555. Pieter Brueghel. Prudencia. Musées Royaux des Beaux-Arts, Brussels.</vt:lpstr>
      <vt:lpstr>1557. Pieter Brueghel. Gula. British Museum, London.</vt:lpstr>
      <vt:lpstr>1557. Pieter Brueghel. Orgullo. British Museum, London.</vt:lpstr>
      <vt:lpstr>1557. Pieter Brueghel. Paisaje con la parábola del sembrador. Timken Art Gallery, San Diego.</vt:lpstr>
      <vt:lpstr>1557. Pieter Brueghel. Paisaje con la tentación de San Antonio. National Gallery of Art, Washington.</vt:lpstr>
      <vt:lpstr>1557. Pieter Brueghel. Paisaje con proverbios holandeses. Staatliche Museen, Berlin.</vt:lpstr>
      <vt:lpstr>1558. Pieter Brueghel. Doce proverbios holandeses. Museum Mayer van den Bergh, Antwerp.</vt:lpstr>
      <vt:lpstr>1559. Pieter Brueghel. Batalla don Carnaval y Doña Cuaresma. Kunsthistorisches Museum, Vienna.</vt:lpstr>
      <vt:lpstr>1559. Pieter Brueghel. Paisaje con el censo de Belén. Musées Royaux des Beaux-Arts, Brussels.</vt:lpstr>
      <vt:lpstr>Presentación de PowerPoint</vt:lpstr>
      <vt:lpstr>Presentación de PowerPoint</vt:lpstr>
      <vt:lpstr>1560. Pieter Brueghel. Paisaje con juegos de niños. Kunsthistorisches Museum, Vienna.</vt:lpstr>
      <vt:lpstr>1562. Pieter Brueghel. Adoración de los magos. Musées Royaux des Beaux-Arts, Brussels.</vt:lpstr>
      <vt:lpstr>1562. Pieter Brueghel. Batalla navel en el golfo de Nápoles.  Galleria Doria Pamphilj, Rome.</vt:lpstr>
      <vt:lpstr>1562. Pieter Brueghel. Caida de los ángeles rebeldes. Musées Royaux des Beaux-Arts, Brussels.</vt:lpstr>
      <vt:lpstr>1562. Pieter Brueghel. Dos monos encadenados. Staatliche Museen, Berlin.</vt:lpstr>
      <vt:lpstr>1562. Pieter Brueghel. Paisaje con el triunfo de la muerte. Museo del Prado, Madrid.</vt:lpstr>
      <vt:lpstr>1562. Pieter Brueghel. Paisaje Dulle Griet, La loca Meg. Museum Mayer van den Bergh, Antwerp.</vt:lpstr>
      <vt:lpstr>1563. Pieter Brueghel. La torre de Babel. Kunsthistorisches Museum, Vienna.</vt:lpstr>
      <vt:lpstr>1563. Pieter Brueghel. Paisaje con la huida a Egipto. Courtauld Gallery, London.</vt:lpstr>
      <vt:lpstr>1564. Pieter Brueghel. Adoración de los magos. National Gallery, Londres.</vt:lpstr>
      <vt:lpstr>1564. Pieter Brueghel. Cristo arrastrando la cruz. Kunsthistorisches Museum, Vienna.</vt:lpstr>
      <vt:lpstr>1564. Pieter Brueghel. La pequeña torre de Babel. Museum Boijmans Van Beuningen, Rotterdam.</vt:lpstr>
      <vt:lpstr>1564. Pieter Brueghel. Muerte de la Virgen. Upton House, Banbury.</vt:lpstr>
      <vt:lpstr>1564. Pieter Brueghel. Retrato de mujer. Alte Pinakothek, Munich.</vt:lpstr>
      <vt:lpstr>Presentación de PowerPoint</vt:lpstr>
      <vt:lpstr>1565. Pieter Brueghel. Cristo y la mujer adúltera. Courtauld Gallery, London.</vt:lpstr>
      <vt:lpstr>1565. Pieter Brueghel. Paisaje diciembre y enero, Los cazadores en la nieve. Kunsthistorisches Museum, Vienna.</vt:lpstr>
      <vt:lpstr>1565. Pieter Brueghel. Paisaje febrero y marzo, Día nublado. Kunsthistorisches Museum, Vienna.</vt:lpstr>
      <vt:lpstr>1565. Pieter Brueghel. Paisaje junio y julio, Los cosechadores. Lobkowicz Collections, Lobkowicz Palace, Prague.</vt:lpstr>
      <vt:lpstr>1565. Pieter Brueghel. Paisaje Agosto y septiembre, La siega de heno. Metropolitan Museum of Art, New York.</vt:lpstr>
      <vt:lpstr>1565. Pieter Brueghel. Paisaje octubre y noviembre, El regreso de la manada. Kunsthistorisches Museum, Vienna.</vt:lpstr>
      <vt:lpstr>1566. Pieter Brueghel. Baile de campesinos. Institute of Arts, Detroit.</vt:lpstr>
      <vt:lpstr>1566. Pieter Brueghel. San Juan Bautista predicando.  Szépmûvészeti Múzeum, Budapest.</vt:lpstr>
      <vt:lpstr>1567. Pieter Brueghel. Adoración de los magos.  Oskar Reinhart Collection, Winterthur</vt:lpstr>
      <vt:lpstr>1567. Pieter Brueghel. Baile de campesinos. Kunsthistorisches Museum, Vienna.</vt:lpstr>
      <vt:lpstr>1567. Pieter Brueghel. Boda de campesinos. Kunsthistorisches Museum, Vienna.</vt:lpstr>
      <vt:lpstr>1567. Pieter Brueghel. Paisaje de Cockaigne. Alte Pinakothek, Munich.</vt:lpstr>
      <vt:lpstr>1567. Pieter Brueghel. Paisaje la matanza de los inocentes. Kunsthistorisches Museum, Vienna.</vt:lpstr>
      <vt:lpstr>1568. Pieter Brueghel. Campesino y ladrón de aves. Kunsthistorisches Museum, Vienna. La representación se asocia tradicionalmente con el dicho del nido de pájaro: "Ellos saben dónde está el nido, saben, quienes lo roban lo tienen". Sin embargo, el proverbio no puede explicar satisfactoriamente el sentido real de la imagen. ¿Ambos caerán? ¿El ladrón de nidos del árbol, el granjero en el arroyo frente a él? ¿Puede o debería haber un ganador o un perdedor, mejor o peor?  Bruegel usó algunas figuras grandes y de aspecto monumental en su obra tardía. En éste se sospecha en particular la influencia de Miguel Ángel. </vt:lpstr>
      <vt:lpstr>1568. Pieter Brueghel. Los lisiados. Musée du Louvre, Paris.</vt:lpstr>
      <vt:lpstr>1568. Pieter Brueghel. Misántropo. Museo Nazionale di Capodimonte, Naples.</vt:lpstr>
      <vt:lpstr>1568. Pieter Brueghel. Paisaje con horca. Hessisches Landesmuseum, Darmstadt.</vt:lpstr>
      <vt:lpstr>1568. Pieter Brueghel. Parábola del ciego guiando al ciego.  Museo Nazionale di Capodimonte, Naples.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9</cp:revision>
  <dcterms:created xsi:type="dcterms:W3CDTF">2021-04-11T17:29:31Z</dcterms:created>
  <dcterms:modified xsi:type="dcterms:W3CDTF">2021-08-13T11:56:27Z</dcterms:modified>
</cp:coreProperties>
</file>