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89" r:id="rId3"/>
    <p:sldId id="444" r:id="rId4"/>
    <p:sldId id="391" r:id="rId5"/>
    <p:sldId id="257" r:id="rId6"/>
    <p:sldId id="258" r:id="rId7"/>
    <p:sldId id="259" r:id="rId8"/>
    <p:sldId id="260" r:id="rId9"/>
    <p:sldId id="344" r:id="rId10"/>
    <p:sldId id="390" r:id="rId11"/>
    <p:sldId id="549" r:id="rId12"/>
    <p:sldId id="433" r:id="rId13"/>
    <p:sldId id="434" r:id="rId14"/>
    <p:sldId id="435" r:id="rId15"/>
    <p:sldId id="436" r:id="rId16"/>
    <p:sldId id="437" r:id="rId17"/>
    <p:sldId id="262" r:id="rId18"/>
    <p:sldId id="263" r:id="rId19"/>
    <p:sldId id="264" r:id="rId20"/>
    <p:sldId id="265" r:id="rId21"/>
    <p:sldId id="266" r:id="rId22"/>
    <p:sldId id="267" r:id="rId23"/>
    <p:sldId id="268" r:id="rId24"/>
    <p:sldId id="269" r:id="rId25"/>
    <p:sldId id="277" r:id="rId26"/>
    <p:sldId id="276" r:id="rId27"/>
    <p:sldId id="278" r:id="rId28"/>
    <p:sldId id="279" r:id="rId29"/>
    <p:sldId id="280" r:id="rId30"/>
    <p:sldId id="270" r:id="rId31"/>
    <p:sldId id="271" r:id="rId32"/>
    <p:sldId id="281" r:id="rId33"/>
    <p:sldId id="282" r:id="rId34"/>
    <p:sldId id="272" r:id="rId35"/>
    <p:sldId id="273" r:id="rId36"/>
    <p:sldId id="274" r:id="rId37"/>
    <p:sldId id="275" r:id="rId3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14/08/2021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Pieter </a:t>
            </a:r>
            <a:r>
              <a:rPr lang="es-ES" sz="8800" b="1" dirty="0" err="1"/>
              <a:t>Artsen</a:t>
            </a:r>
            <a:endParaRPr lang="es-ES" sz="88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83475" y="315310"/>
            <a:ext cx="11298621" cy="6106511"/>
          </a:xfrm>
        </p:spPr>
        <p:txBody>
          <a:bodyPr>
            <a:normAutofit fontScale="92500" lnSpcReduction="20000"/>
          </a:bodyPr>
          <a:lstStyle/>
          <a:p>
            <a:r>
              <a:rPr lang="es-ES" dirty="0"/>
              <a:t>Fue en el ámbito flamenco, en la geografía de los Países Bajos, donde, favorecidos por la revolución plástica y la revolución agrícola, aparecen los primeros cuadros dedicados a la venta de productos hortícolas, a escenas de mercado, reflejo no sólo de la nueva riqueza que aporta la transformación de los cultivos, sino la opulencia que se deriva, y por consiguiente el consumo, sobre todo en la población urbana. </a:t>
            </a:r>
          </a:p>
          <a:p>
            <a:r>
              <a:rPr lang="es-ES" dirty="0"/>
              <a:t>Para Chong los bodegones flamencos de los siglos XVI y XVII celebran la abundancia de la naturaleza. </a:t>
            </a:r>
          </a:p>
          <a:p>
            <a:r>
              <a:rPr lang="es-ES" dirty="0"/>
              <a:t>Pieter Aertsen (1508-1575) y su sobrino Joachim Beuckelaer (1533-1574) cultivaron esta modalidad en la que la variada oferta de productos agrícolas invade la composición y sólo permite la incorporación de una figura, el vendedor, como en la </a:t>
            </a:r>
            <a:r>
              <a:rPr lang="es-ES" b="1" dirty="0"/>
              <a:t>“Vendedora de futa y verdura con un pato” </a:t>
            </a:r>
            <a:r>
              <a:rPr lang="es-ES" dirty="0"/>
              <a:t>(Joachim Beuckelaer, </a:t>
            </a:r>
            <a:r>
              <a:rPr lang="es-ES" dirty="0" err="1"/>
              <a:t>Staatliche</a:t>
            </a:r>
            <a:r>
              <a:rPr lang="es-ES" dirty="0"/>
              <a:t> </a:t>
            </a:r>
            <a:r>
              <a:rPr lang="es-ES" dirty="0" err="1"/>
              <a:t>Kunstsammluge</a:t>
            </a:r>
            <a:r>
              <a:rPr lang="es-ES" dirty="0"/>
              <a:t>, </a:t>
            </a:r>
            <a:r>
              <a:rPr lang="es-ES" dirty="0" err="1"/>
              <a:t>Kaseel</a:t>
            </a:r>
            <a:r>
              <a:rPr lang="es-ES" dirty="0"/>
              <a:t>), de 1564, y en algunos casos una pequeña escena en la lejanía, como referencia al trabajo de la tierra, o bien en un segundo plano asumiendo un sentido moral y religioso –“una inversión de las dimensiones valorativas”, en palabras de Schneider-; un doble ámbito que resuelve muchas de las representaciones de </a:t>
            </a:r>
            <a:r>
              <a:rPr lang="es-ES" b="1" dirty="0"/>
              <a:t>Pieter Aertsen</a:t>
            </a:r>
            <a:r>
              <a:rPr lang="es-ES" dirty="0"/>
              <a:t>, tal y como se aprecia en el </a:t>
            </a:r>
            <a:r>
              <a:rPr lang="es-ES" b="1" dirty="0"/>
              <a:t>“Puesto de carne”, </a:t>
            </a:r>
            <a:r>
              <a:rPr lang="es-ES" dirty="0"/>
              <a:t>un ejemplo  muy  considerado  por algunos autores como el primer bodegón.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83475" y="315310"/>
            <a:ext cx="11298621" cy="6106511"/>
          </a:xfrm>
        </p:spPr>
        <p:txBody>
          <a:bodyPr>
            <a:normAutofit fontScale="92500" lnSpcReduction="20000"/>
          </a:bodyPr>
          <a:lstStyle/>
          <a:p>
            <a:r>
              <a:rPr lang="es-ES" dirty="0"/>
              <a:t>Esta obra rebosante de comestibles, de colores y texturas, con dos escenas en la lejanía que complican su lectura, probablemente en relación a la codicia y a la gula (una relación a la “</a:t>
            </a:r>
            <a:r>
              <a:rPr lang="es-ES" dirty="0" err="1"/>
              <a:t>voluptas</a:t>
            </a:r>
            <a:r>
              <a:rPr lang="es-ES" dirty="0"/>
              <a:t> </a:t>
            </a:r>
            <a:r>
              <a:rPr lang="es-ES" dirty="0" err="1"/>
              <a:t>carnis</a:t>
            </a:r>
            <a:r>
              <a:rPr lang="es-ES" dirty="0"/>
              <a:t>”) dirige su aparente mensaje a la concupiscencia de la carne, pero plantea el dilema de determinar si lo que Aertsen pretendía transmitir era una pluralidad de significados que, a lo largo de la siguiente centuria, tendrá una gran fortuna en el desarrollo del bodegón, o simplemente reflejaba una matanza casera; ahora bien, es en el esquema compositivo donde hay que incidir por su </a:t>
            </a:r>
            <a:r>
              <a:rPr lang="es-ES" b="1" dirty="0"/>
              <a:t>propuesta pionera</a:t>
            </a:r>
            <a:r>
              <a:rPr lang="es-ES" dirty="0"/>
              <a:t>.</a:t>
            </a:r>
          </a:p>
          <a:p>
            <a:r>
              <a:rPr lang="es-ES" dirty="0"/>
              <a:t>Los comestibles están colocados con esmero y convincentemente iluminados, el colorido es rico y la factura vigorosa para casar bien con la crudeza y truculencia de las piezas de carne, las aves, pescados…, pero todos en un primer plano, casi amenazante, “alarmantemente próximos, reales y agresivos” a punto de caer o invadir el espacio del espectador; algunas piezas penden de ganchos y pértigas.</a:t>
            </a:r>
          </a:p>
          <a:p>
            <a:r>
              <a:rPr lang="es-ES" dirty="0"/>
              <a:t>Tiene un carácter último de demostración de la riqueza de la producción: ofrecer esos productos como mercancías, se ha hablado de reclamos propagandísticos. </a:t>
            </a:r>
          </a:p>
          <a:p>
            <a:r>
              <a:rPr lang="es-ES" dirty="0"/>
              <a:t>Formal y compositivamente, Aertsen propone una serie de recursos que desarrollarán, a la postre, los pintores de bodegones desde finales del siglo XVI: aplanar el espacio pictórico, acercar lo más posible los objetos al plano superficial, mostrarlos a menudo colgados o en una posición inestable en el borde de una repisa o mesa. (Chong,2009).</a:t>
            </a:r>
          </a:p>
          <a:p>
            <a:endParaRPr lang="es-ES" dirty="0"/>
          </a:p>
        </p:txBody>
      </p:sp>
    </p:spTree>
    <p:extLst>
      <p:ext uri="{BB962C8B-B14F-4D97-AF65-F5344CB8AC3E}">
        <p14:creationId xmlns:p14="http://schemas.microsoft.com/office/powerpoint/2010/main" val="2021062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83475" y="315310"/>
            <a:ext cx="11298621" cy="6106511"/>
          </a:xfrm>
        </p:spPr>
        <p:txBody>
          <a:bodyPr/>
          <a:lstStyle/>
          <a:p>
            <a:r>
              <a:rPr lang="es-ES" dirty="0"/>
              <a:t>La producción de Pieter Aertsen tuvo tal aceptación que sus obras acabaron en colecciones de toda Europa, incluso en Sevilla, divulgándose sus fórmulas a través de grabados (especialmente del buril de Jacob </a:t>
            </a:r>
            <a:r>
              <a:rPr lang="es-ES" dirty="0" err="1"/>
              <a:t>Matham</a:t>
            </a:r>
            <a:r>
              <a:rPr lang="es-ES" dirty="0"/>
              <a:t>) que copiaron aprendices y pintores de generaciones posteriores. </a:t>
            </a:r>
          </a:p>
          <a:p>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6436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836" y="365125"/>
            <a:ext cx="10460182" cy="798657"/>
          </a:xfrm>
        </p:spPr>
        <p:txBody>
          <a:bodyPr anchor="t">
            <a:normAutofit/>
          </a:bodyPr>
          <a:lstStyle/>
          <a:p>
            <a:r>
              <a:rPr lang="es-ES" sz="2800" dirty="0"/>
              <a:t>1550. Pieter Aertsen. Escena de mercado.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81B56EEC-D092-4031-8501-11D60A24B3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09" y="1163782"/>
            <a:ext cx="12171391" cy="5694218"/>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083637" cy="819374"/>
          </a:xfrm>
        </p:spPr>
        <p:txBody>
          <a:bodyPr anchor="ctr">
            <a:normAutofit/>
          </a:bodyPr>
          <a:lstStyle/>
          <a:p>
            <a:r>
              <a:rPr lang="es-ES" sz="2800" dirty="0"/>
              <a:t>1550. Pieter Aertsen. Fiesta campesina.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03C27A08-A060-4A3E-9176-A997F97B5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9374"/>
            <a:ext cx="12192000" cy="6038626"/>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581892"/>
            <a:ext cx="2375961" cy="4447308"/>
          </a:xfrm>
        </p:spPr>
        <p:txBody>
          <a:bodyPr>
            <a:noAutofit/>
          </a:bodyPr>
          <a:lstStyle/>
          <a:p>
            <a:pPr algn="ctr"/>
            <a:r>
              <a:rPr lang="es-ES" sz="3200" dirty="0"/>
              <a:t>1551. Pieter Aertsen. Puesto de carne. Museum </a:t>
            </a:r>
            <a:r>
              <a:rPr lang="es-ES" sz="3200" dirty="0" err="1"/>
              <a:t>Gustavianum</a:t>
            </a:r>
            <a:r>
              <a:rPr lang="es-ES" sz="3200" dirty="0"/>
              <a:t>, Uppsala.</a:t>
            </a:r>
            <a:endParaRPr lang="es-ES" sz="3200" b="1" dirty="0"/>
          </a:p>
        </p:txBody>
      </p:sp>
      <p:pic>
        <p:nvPicPr>
          <p:cNvPr id="7" name="Imagen 6">
            <a:extLst>
              <a:ext uri="{FF2B5EF4-FFF2-40B4-BE49-F238E27FC236}">
                <a16:creationId xmlns:a16="http://schemas.microsoft.com/office/drawing/2014/main" id="{94346F0D-D643-44EE-AA37-EF1FC370A7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5961" y="0"/>
            <a:ext cx="9816039" cy="6858000"/>
          </a:xfrm>
          <a:prstGeom prst="rect">
            <a:avLst/>
          </a:prstGeom>
        </p:spPr>
      </p:pic>
    </p:spTree>
    <p:extLst>
      <p:ext uri="{BB962C8B-B14F-4D97-AF65-F5344CB8AC3E}">
        <p14:creationId xmlns:p14="http://schemas.microsoft.com/office/powerpoint/2010/main" val="284205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83475" y="315310"/>
            <a:ext cx="11417580" cy="6106511"/>
          </a:xfrm>
        </p:spPr>
        <p:txBody>
          <a:bodyPr>
            <a:normAutofit fontScale="77500" lnSpcReduction="20000"/>
          </a:bodyPr>
          <a:lstStyle/>
          <a:p>
            <a:r>
              <a:rPr lang="es-ES" dirty="0"/>
              <a:t>Así, aunque la pintura parece ser a primera vista un bodegón ordinario que se concentra en alimentos, es rica en simbolismo; De hecho, esconde un significado religioso simbólico y encarna una metáfora visual que alienta la vida espiritual.</a:t>
            </a:r>
          </a:p>
          <a:p>
            <a:r>
              <a:rPr lang="es-ES" dirty="0"/>
              <a:t>En el fondo, muestra una escena del tema bíblico de la huida a Egipto, donde se ve a la Virgen María detenida en el camino, dando limosna a los pobres. Las otras personas representadas en el camino caminan en dirección a la iglesia. Tanto esas personas como la Sagrada Familia están vestidas con ropa contemporánea holandesa. En el lado derecho hay una taberna con figuras de género que representan a una alegre compañía comiendo ostras y mejillones que aluden a la lujuria. El pescado exhibido es una referencia a la Cuaresma. </a:t>
            </a:r>
          </a:p>
          <a:p>
            <a:r>
              <a:rPr lang="es-ES" dirty="0"/>
              <a:t>Hay un contraste entre "alimento para el cuerpo" y "alimento para el alma”</a:t>
            </a:r>
          </a:p>
          <a:p>
            <a:r>
              <a:rPr lang="es-ES" dirty="0"/>
              <a:t>Las pinturas de Aertsen a menudo se hicieron en un estilo de "</a:t>
            </a:r>
            <a:r>
              <a:rPr lang="es-ES" b="1" dirty="0"/>
              <a:t>naturaleza muerta invertida</a:t>
            </a:r>
            <a:r>
              <a:rPr lang="es-ES" dirty="0"/>
              <a:t>" en el que los aspectos de naturaleza muerta estaban en primer plano y los aspectos narrativos en el fondo. </a:t>
            </a:r>
          </a:p>
          <a:p>
            <a:r>
              <a:rPr lang="es-ES" dirty="0"/>
              <a:t>El letrero, que hace referencia a una venta no muy “limpia” puede ser una advertencia sobre la sociedad que pierde riqueza espiritual al poner demasiado énfasis en la ganancia material.</a:t>
            </a:r>
          </a:p>
          <a:p>
            <a:r>
              <a:rPr lang="es-ES" dirty="0"/>
              <a:t>La inclusión de carne en su pintura, Aertsen muestra cuán poderosos fueron el Gremio de Carniceros y la industria de la carne de Amberes durante su tiempo, con su abrigo rojo que solo los carniceros de Amberes podían usar.</a:t>
            </a:r>
          </a:p>
          <a:p>
            <a:r>
              <a:rPr lang="es-ES" dirty="0"/>
              <a:t>Hay al menos cuatro versiones de la misma pintura, lo que indica que era una obra famosa en ese momento, a menudo copiada y admirada.</a:t>
            </a:r>
          </a:p>
          <a:p>
            <a:endParaRPr lang="es-ES" dirty="0"/>
          </a:p>
          <a:p>
            <a:endParaRPr lang="es-ES" dirty="0"/>
          </a:p>
          <a:p>
            <a:endParaRPr lang="es-ES" dirty="0"/>
          </a:p>
          <a:p>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83475" y="315310"/>
            <a:ext cx="11417580" cy="6106511"/>
          </a:xfrm>
        </p:spPr>
        <p:txBody>
          <a:bodyPr>
            <a:normAutofit fontScale="85000" lnSpcReduction="20000"/>
          </a:bodyPr>
          <a:lstStyle/>
          <a:p>
            <a:r>
              <a:rPr lang="es-ES" sz="2400" dirty="0">
                <a:solidFill>
                  <a:srgbClr val="FF0000"/>
                </a:solidFill>
              </a:rPr>
              <a:t>https://en.wikipedia.org/wiki/A_Meat_Stall_with_the_Holy_Family_Giving_Alms </a:t>
            </a:r>
          </a:p>
          <a:p>
            <a:r>
              <a:rPr lang="es-ES" dirty="0"/>
              <a:t>Un puesto de carne con la Sagrada Familia dando limosnas es una pintura del artista holandés Pieter Aertsen (1508-1575). Fue terminado en 1551. Una pintura grande, representa una escena del mercado campesino, con abundancia de carnes y otros alimentos. En el fondo, muestra una escena del tema bíblico de la huida a Egipto, donde se ve a la Virgen María detenida en el camino, dando limosna a los pobres. Así, aunque la pintura parece ser a primera vista un bodegón ordinario que se concentra en alimentos, es rica en simbolismo; De hecho, esconde un significado religioso simbólico y encarna una metáfora visual que alienta la vida espiritual. Aertsen se hizo un nombre durante la década de 1550 pintando escenas de la vida cotidiana de una manera naturalista.</a:t>
            </a:r>
          </a:p>
          <a:p>
            <a:r>
              <a:rPr lang="es-ES" b="1" dirty="0"/>
              <a:t>Pintura.</a:t>
            </a:r>
            <a:br>
              <a:rPr lang="es-ES" dirty="0"/>
            </a:br>
            <a:br>
              <a:rPr lang="es-ES" dirty="0"/>
            </a:br>
            <a:r>
              <a:rPr lang="es-ES" dirty="0"/>
              <a:t>Las pinturas de Aertsen a menudo se hicieron en un estilo de "</a:t>
            </a:r>
            <a:r>
              <a:rPr lang="es-ES" b="1" dirty="0"/>
              <a:t>naturaleza muerta invertida</a:t>
            </a:r>
            <a:r>
              <a:rPr lang="es-ES" dirty="0"/>
              <a:t>" en el que los aspectos de naturaleza muerta estaban en primer plano y los aspectos narrativos en el fondo. Los sentidos del espectador se distraen con la rica muestra de varios alimentos: platos en primer plano, carnes, jamón, manteca de cerdo, pescado ahumado, patas y cabeza de cerdo, pan, mantequilla, leche, queso y </a:t>
            </a:r>
            <a:r>
              <a:rPr lang="es-ES" dirty="0" err="1"/>
              <a:t>pretzels</a:t>
            </a:r>
            <a:r>
              <a:rPr lang="es-ES" dirty="0"/>
              <a:t> colgantes (a la izquierda esquina): que se ha extendido frente al espectador, y el tema de la figura está abrumado por la composición de bodegones. Las diversas carnes, incluidas las salchichas, la carne de res, el pescado, las aves y la carne de cerdo, se colocan en mesas de madera, utilizando cestas, ollas y platos. Un barril y algunas sillas de mimbre también sirven como contenedores para los alimentos.</a:t>
            </a:r>
          </a:p>
          <a:p>
            <a:endParaRPr lang="es-ES" dirty="0"/>
          </a:p>
          <a:p>
            <a:endParaRPr lang="es-ES" dirty="0"/>
          </a:p>
        </p:txBody>
      </p:sp>
    </p:spTree>
    <p:extLst>
      <p:ext uri="{BB962C8B-B14F-4D97-AF65-F5344CB8AC3E}">
        <p14:creationId xmlns:p14="http://schemas.microsoft.com/office/powerpoint/2010/main" val="43787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38200" y="304800"/>
            <a:ext cx="10515600" cy="5872163"/>
          </a:xfrm>
        </p:spPr>
        <p:txBody>
          <a:bodyPr>
            <a:normAutofit/>
          </a:bodyPr>
          <a:lstStyle/>
          <a:p>
            <a:r>
              <a:rPr lang="es-ES" dirty="0"/>
              <a:t>Versiones.</a:t>
            </a:r>
            <a:br>
              <a:rPr lang="es-ES" dirty="0"/>
            </a:br>
            <a:br>
              <a:rPr lang="es-ES" dirty="0"/>
            </a:br>
            <a:r>
              <a:rPr lang="es-ES" dirty="0"/>
              <a:t>Hay al menos cuatro versiones de la misma pintura, lo que indica que era una obra famosa en ese momento, a menudo copiada y admirada.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r>
              <a:rPr lang="es-ES" dirty="0"/>
              <a:t>El letrero dice en flamenco: "Detrás de aquí hay 154 barras de tierra a la venta inmediatamente, ya sea por la barra de acuerdo a su conveniencia o todas a la vez</a:t>
            </a:r>
          </a:p>
          <a:p>
            <a:endParaRPr lang="es-E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381109"/>
          </a:xfrm>
        </p:spPr>
        <p:txBody>
          <a:bodyPr>
            <a:noAutofit/>
          </a:bodyPr>
          <a:lstStyle/>
          <a:p>
            <a:pPr algn="ctr"/>
            <a:r>
              <a:rPr lang="es-ES" sz="1600" dirty="0"/>
              <a:t>https://www.fundacionbancosantander.com/coleccion/es/pieter-aertsen-taller/bodegon-con-carne-y-con-la-sagrada-familia/</a:t>
            </a:r>
          </a:p>
        </p:txBody>
      </p:sp>
      <p:sp>
        <p:nvSpPr>
          <p:cNvPr id="3" name="2 Marcador de contenido"/>
          <p:cNvSpPr>
            <a:spLocks noGrp="1"/>
          </p:cNvSpPr>
          <p:nvPr>
            <p:ph idx="1"/>
          </p:nvPr>
        </p:nvSpPr>
        <p:spPr>
          <a:xfrm>
            <a:off x="430923" y="714702"/>
            <a:ext cx="11477297" cy="5812221"/>
          </a:xfrm>
        </p:spPr>
        <p:txBody>
          <a:bodyPr>
            <a:normAutofit fontScale="55000" lnSpcReduction="20000"/>
          </a:bodyPr>
          <a:lstStyle/>
          <a:p>
            <a:r>
              <a:rPr lang="es-ES" dirty="0"/>
              <a:t>Pieter Aertsen nació en Ámsterdam en 1507 o 1508, y allí murió en 1575. Formado en su ciudad natal, desarrolló también una parte importante de su actividad en Amberes a partir de 1535. Además de pintar cantidad de altares, Aertsen realizó un grupo de obras bastante innovadoras, en las que el espacio principal lo ocupa una escena de bodegón, creada de forma muy naturalista. En la mayor parte de estos cuadros existe también una escena de tipo religioso, que queda relegada al fondo. </a:t>
            </a:r>
            <a:br>
              <a:rPr lang="es-ES" dirty="0"/>
            </a:br>
            <a:br>
              <a:rPr lang="es-ES" dirty="0"/>
            </a:br>
            <a:endParaRPr lang="es-ES" dirty="0"/>
          </a:p>
          <a:p>
            <a:r>
              <a:rPr lang="es-ES" dirty="0"/>
              <a:t>Una de estas obras es </a:t>
            </a:r>
            <a:r>
              <a:rPr lang="es-ES" i="1" dirty="0"/>
              <a:t>Bodegón con carne y con la Sagrada Familia</a:t>
            </a:r>
            <a:r>
              <a:rPr lang="es-ES" dirty="0"/>
              <a:t> (también conocida como </a:t>
            </a:r>
            <a:r>
              <a:rPr lang="es-ES" i="1" dirty="0"/>
              <a:t>El puesto de carne</a:t>
            </a:r>
            <a:r>
              <a:rPr lang="es-ES" dirty="0"/>
              <a:t> o </a:t>
            </a:r>
            <a:r>
              <a:rPr lang="es-ES" i="1" dirty="0"/>
              <a:t>El puesto de carnicero</a:t>
            </a:r>
            <a:r>
              <a:rPr lang="es-ES" dirty="0"/>
              <a:t>). Existen varias versiones de este cuadro, lo que demuestra la fama que llegó a adquirir el artista. La que aquí se estudia es una de mucha calidad realizada en el taller de Aertsen. Dos ejemplares que se encuentran en el Museo de la Universidad de Uppsala, en Suecia (fechada en 1551), y en el North Carolina Museum of Art, en Raleigh, Carolina del Norte, parecen ser del propio Aertsen. </a:t>
            </a:r>
            <a:br>
              <a:rPr lang="es-ES" dirty="0"/>
            </a:br>
            <a:br>
              <a:rPr lang="es-ES" dirty="0"/>
            </a:br>
            <a:endParaRPr lang="es-ES" dirty="0"/>
          </a:p>
          <a:p>
            <a:r>
              <a:rPr lang="es-ES" dirty="0"/>
              <a:t>La combinación de asuntos religiosos con una naturaleza muerta conlleva un comentario sobre cuestiones morales y actitudes frente a la vida. En este caso, la escena de la Virgen repartiendo limosna se ve relegada al fondo. Para llegar a ella, nuestra vista ha de atravesar un puesto de venta donde aparecen carne y vísceras de diferentes animales. Nos enfrentamos a una imagen en la que la abundancia desmesurada y el interés (no olvidemos que la carne que observamos está dispuesta para su venta) se comparan con la caridad de la Virgen. </a:t>
            </a:r>
            <a:br>
              <a:rPr lang="es-ES" dirty="0"/>
            </a:br>
            <a:br>
              <a:rPr lang="es-ES" dirty="0"/>
            </a:br>
            <a:endParaRPr lang="es-ES" dirty="0"/>
          </a:p>
          <a:p>
            <a:r>
              <a:rPr lang="es-ES" dirty="0"/>
              <a:t>Para instar al espectador a meditar sobre estas cuestiones, el artista se refiere en esta obra a un episodio contemporáneo. El cartel que se observa en la parte superior derecha de la escena dice lo siguiente: «Aquí detrás hay 154 varas de tierra que se vende inmediatamente, ya sea por vara o en su totalidad». Lo que Aertsen muestra no es solo una venta de comida, sino también de terrenos, un tema hacia el que existía especial sensibilidad en Amberes a mediados del siglo XVI debido al enorme incremento que experimentaba el precio del suelo en zonas urbanas. La venta se detalla en un documento contemporáneo encontrado en los archivos de la ciudad.</a:t>
            </a:r>
            <a:br>
              <a:rPr lang="es-ES" dirty="0"/>
            </a:br>
            <a:br>
              <a:rPr lang="es-ES" dirty="0"/>
            </a:br>
            <a:endParaRPr lang="es-ES" dirty="0"/>
          </a:p>
          <a:p>
            <a:r>
              <a:rPr lang="es-ES" dirty="0"/>
              <a:t>En 1551 (la fecha en que se pintó el original de esta composición) la ciudad confiscó una serie de terrenos y a continuación cedió 154 varas a Gilbert van </a:t>
            </a:r>
            <a:r>
              <a:rPr lang="es-ES" dirty="0" err="1"/>
              <a:t>Schoonbeke</a:t>
            </a:r>
            <a:r>
              <a:rPr lang="es-ES" dirty="0"/>
              <a:t>, un personaje que había sido juzgado en varias ocasiones por problemas de corrupción. El beneficio que Van </a:t>
            </a:r>
            <a:r>
              <a:rPr lang="es-ES" dirty="0" err="1"/>
              <a:t>Schoonbeke</a:t>
            </a:r>
            <a:r>
              <a:rPr lang="es-ES" dirty="0"/>
              <a:t> obtuvo de esta operación fue considerado como un escándalo. Al referirse a este caso, Aertsen buscaba que el contraste entre la caridad de la Virgen y la conducta usurera fuese lo más directo y relevante posible para los espectadores. [Alejandro Vergara]</a:t>
            </a:r>
          </a:p>
          <a:p>
            <a:endParaRPr lang="es-E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254985"/>
          </a:xfrm>
        </p:spPr>
        <p:txBody>
          <a:bodyPr>
            <a:normAutofit fontScale="90000"/>
          </a:bodyPr>
          <a:lstStyle/>
          <a:p>
            <a:pPr algn="ctr"/>
            <a:r>
              <a:rPr lang="es-ES" sz="2400" dirty="0"/>
              <a:t>http://thepracticalapproachncsu.blogspot.com/2015/11/art-analysis.html</a:t>
            </a:r>
          </a:p>
        </p:txBody>
      </p:sp>
      <p:sp>
        <p:nvSpPr>
          <p:cNvPr id="3" name="2 Marcador de contenido"/>
          <p:cNvSpPr>
            <a:spLocks noGrp="1"/>
          </p:cNvSpPr>
          <p:nvPr>
            <p:ph idx="1"/>
          </p:nvPr>
        </p:nvSpPr>
        <p:spPr>
          <a:xfrm>
            <a:off x="387927" y="777766"/>
            <a:ext cx="11416145" cy="5715109"/>
          </a:xfrm>
        </p:spPr>
        <p:txBody>
          <a:bodyPr>
            <a:normAutofit fontScale="92500"/>
          </a:bodyPr>
          <a:lstStyle/>
          <a:p>
            <a:r>
              <a:rPr lang="es-ES" dirty="0"/>
              <a:t>La inclusión de carne en su pintura, Aertsen muestra cuán poderosos fueron el Gremio de Carniceros y la industria de la carne de Amberes durante su tiempo.</a:t>
            </a:r>
          </a:p>
          <a:p>
            <a:r>
              <a:rPr lang="es-ES" dirty="0"/>
              <a:t>El letrero es también uno de los únicos detalles que aparecen en las cuatro versiones de la pintura de Aertsen, por lo que debe ser un tema bastante grande para el artista y uno que desea transmitir a su espectador.</a:t>
            </a:r>
          </a:p>
          <a:p>
            <a:r>
              <a:rPr lang="es-ES" dirty="0"/>
              <a:t>En la esquina superior izquierda. La imagen es una pequeña ilustración de dos manos, el símbolo de Amberes. Junto con las manos hay pequeños dibujos de tiza que generalmente se notó que pertenecen a individuos específicos dentro de los gremios de Amberes. Sin embargo, las personas que representan estas marcas específicas son desconocidas y siguen siendo un misterio. Aunque las imágenes son sutiles, permiten al espectador comprender que Aertsen está tratando de mostrar a la riqueza y el poder que posee dentro de Amberes. Estas imágenes y símbolos del gremio también se utilizan para mostrar el descontento político y la política enredada que asolaba Amberes en el momento en que Pieter Aertsen creó esta imagen.</a:t>
            </a:r>
          </a:p>
          <a:p>
            <a:endParaRPr lang="es-E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5821" y="147145"/>
            <a:ext cx="11634951" cy="6348248"/>
          </a:xfrm>
        </p:spPr>
        <p:txBody>
          <a:bodyPr>
            <a:normAutofit fontScale="92500" lnSpcReduction="20000"/>
          </a:bodyPr>
          <a:lstStyle/>
          <a:p>
            <a:r>
              <a:rPr lang="es-ES" dirty="0"/>
              <a:t>En el lado derecho de la imagen hay una pequeña escena de taberna que muestra a varias personas sentadas alrededor de una fogata. En la sala hay otro cadáver de animales masacrados y un carnicero, que se puede reconocer por su abrigo rojo ya que solo los carniceros de Amberes podían usar este símbolo como miembros del gremio. La escena muestra al miembro del gremio agregando agua al vino que está cortando a sus invitados. Esta parte de la pintura no parece ofrecer tanta información sobre el período de tiempo en que Aertsen creó esta pieza, pero sí muestra que los miembros del gremio a menudo fueron criticados por estar más preocupados por las cosas más finas de la vida en lugar de centrarse en el mejora de la ciudad de Amberes en su conjunto. Esto continúa agregando al hecho general de que Aertsen incluye varias imágenes sutiles que continúan agregando a la crítica de los disturbios políticos causados por los gremios de Amberes.</a:t>
            </a:r>
          </a:p>
          <a:p>
            <a:r>
              <a:rPr lang="es-ES" dirty="0"/>
              <a:t>Justo en el centro de la pintura hay dos peces que parecen estar en la formación de una cruz o una flecha que apunta a la escena de la Huida a Egipto. El pescado, en particular, se asoció con la Cuaresma, un período en el que aquellos que se consideraban fieles se negaron a comer carne de ningún tipo. Esto es interesante dado que el resto de la pintura parece involucrar carne de alguna forma o moda. De manera similar a las otras representaciones de carne, esta muestra la carne como un aspecto negativo que está causando problemas políticos en la ciudad de Amberes.</a:t>
            </a:r>
          </a:p>
          <a:p>
            <a:endParaRPr lang="es-ES" dirty="0"/>
          </a:p>
        </p:txBody>
      </p:sp>
      <p:sp>
        <p:nvSpPr>
          <p:cNvPr id="4" name="CuadroTexto 3">
            <a:extLst>
              <a:ext uri="{FF2B5EF4-FFF2-40B4-BE49-F238E27FC236}">
                <a16:creationId xmlns:a16="http://schemas.microsoft.com/office/drawing/2014/main" id="{67E8CC4E-2337-4070-89BC-F007DCF908AD}"/>
              </a:ext>
            </a:extLst>
          </p:cNvPr>
          <p:cNvSpPr txBox="1"/>
          <p:nvPr/>
        </p:nvSpPr>
        <p:spPr>
          <a:xfrm>
            <a:off x="3048000" y="3098907"/>
            <a:ext cx="6096000" cy="646331"/>
          </a:xfrm>
          <a:prstGeom prst="rect">
            <a:avLst/>
          </a:prstGeom>
          <a:noFill/>
        </p:spPr>
        <p:txBody>
          <a:bodyPr wrap="square">
            <a:spAutoFit/>
          </a:bodyPr>
          <a:lstStyle/>
          <a:p>
            <a:r>
              <a:rPr lang="es-ES" sz="1800" dirty="0"/>
              <a:t>1551. Pieter Aertsen. Puesto de carne. Museum </a:t>
            </a:r>
            <a:r>
              <a:rPr lang="es-ES" sz="1800" dirty="0" err="1"/>
              <a:t>Gustavianum</a:t>
            </a:r>
            <a:r>
              <a:rPr lang="es-ES" sz="1800" dirty="0"/>
              <a:t>, Uppsala.</a:t>
            </a:r>
            <a:endParaRPr lang="es-E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388437" cy="947751"/>
          </a:xfrm>
        </p:spPr>
        <p:txBody>
          <a:bodyPr anchor="ctr">
            <a:normAutofit/>
          </a:bodyPr>
          <a:lstStyle/>
          <a:p>
            <a:pPr algn="ctr"/>
            <a:r>
              <a:rPr lang="es-ES" sz="2800" dirty="0"/>
              <a:t>1552. Pieter Aertsen. La danza del huevo. Rijksmuseum, </a:t>
            </a:r>
            <a:r>
              <a:rPr lang="es-ES" sz="2800" dirty="0" err="1"/>
              <a:t>Amsterdam</a:t>
            </a:r>
            <a:r>
              <a:rPr lang="es-ES" sz="2800" dirty="0"/>
              <a:t>.</a:t>
            </a:r>
          </a:p>
        </p:txBody>
      </p:sp>
      <p:pic>
        <p:nvPicPr>
          <p:cNvPr id="4" name="Imagen 3">
            <a:extLst>
              <a:ext uri="{FF2B5EF4-FFF2-40B4-BE49-F238E27FC236}">
                <a16:creationId xmlns:a16="http://schemas.microsoft.com/office/drawing/2014/main" id="{6C30CFE3-379A-4176-9551-997CBB365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47751"/>
            <a:ext cx="12192000" cy="5910249"/>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68749" y="1"/>
            <a:ext cx="9770304" cy="988580"/>
          </a:xfrm>
        </p:spPr>
        <p:txBody>
          <a:bodyPr anchor="ctr">
            <a:normAutofit/>
          </a:bodyPr>
          <a:lstStyle/>
          <a:p>
            <a:pPr algn="ctr"/>
            <a:r>
              <a:rPr lang="es-ES" sz="2800" dirty="0"/>
              <a:t>1552. Pieter Aertsen. Vanitas.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EE3DAE24-4C45-43B9-8BEB-B8CA92556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750" y="988580"/>
            <a:ext cx="9770304" cy="586942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1719834" cy="5869420"/>
          </a:xfrm>
        </p:spPr>
        <p:txBody>
          <a:bodyPr anchor="t">
            <a:normAutofit/>
          </a:bodyPr>
          <a:lstStyle/>
          <a:p>
            <a:r>
              <a:rPr lang="es-ES" sz="2400" dirty="0"/>
              <a:t>1558. Pieter Aertsen. Cristo y la adúltera. National </a:t>
            </a:r>
            <a:r>
              <a:rPr lang="es-ES" sz="2400" dirty="0" err="1"/>
              <a:t>museum</a:t>
            </a:r>
            <a:r>
              <a:rPr lang="es-ES" sz="2400" dirty="0"/>
              <a:t>, </a:t>
            </a:r>
            <a:r>
              <a:rPr lang="es-ES" sz="2400" dirty="0" err="1"/>
              <a:t>Stockholm</a:t>
            </a:r>
            <a:r>
              <a:rPr lang="es-ES" sz="2400" dirty="0"/>
              <a:t>.</a:t>
            </a:r>
          </a:p>
        </p:txBody>
      </p:sp>
      <p:pic>
        <p:nvPicPr>
          <p:cNvPr id="4" name="Imagen 3">
            <a:extLst>
              <a:ext uri="{FF2B5EF4-FFF2-40B4-BE49-F238E27FC236}">
                <a16:creationId xmlns:a16="http://schemas.microsoft.com/office/drawing/2014/main" id="{B837476C-3F3F-4C02-B7D6-6E26787BBE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9834" y="0"/>
            <a:ext cx="10472166"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10400" cy="5869420"/>
          </a:xfrm>
        </p:spPr>
        <p:txBody>
          <a:bodyPr anchor="t">
            <a:normAutofit/>
          </a:bodyPr>
          <a:lstStyle/>
          <a:p>
            <a:r>
              <a:rPr lang="fr-FR" sz="2800" dirty="0"/>
              <a:t>1559. Pieter Aertsen. </a:t>
            </a:r>
            <a:r>
              <a:rPr lang="fr-FR" sz="2800" dirty="0" err="1"/>
              <a:t>Cocinera</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2C5D3BDD-5C82-45B9-8BAB-3432C6615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7476" y="0"/>
            <a:ext cx="4294524" cy="6847707"/>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91055" cy="5869420"/>
          </a:xfrm>
        </p:spPr>
        <p:txBody>
          <a:bodyPr anchor="t">
            <a:normAutofit/>
          </a:bodyPr>
          <a:lstStyle/>
          <a:p>
            <a:r>
              <a:rPr lang="it-IT" sz="2800" dirty="0"/>
              <a:t>1559. Pieter Aertsen. Cocinera. Musei di Strada Nuova, Genoa.</a:t>
            </a:r>
            <a:endParaRPr lang="es-ES" sz="2800" dirty="0"/>
          </a:p>
        </p:txBody>
      </p:sp>
      <p:pic>
        <p:nvPicPr>
          <p:cNvPr id="4" name="Imagen 3">
            <a:extLst>
              <a:ext uri="{FF2B5EF4-FFF2-40B4-BE49-F238E27FC236}">
                <a16:creationId xmlns:a16="http://schemas.microsoft.com/office/drawing/2014/main" id="{B10D9D22-39D5-4F6F-A8DC-9A5C0CD60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7300" y="0"/>
            <a:ext cx="3314700"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1968110" cy="5869420"/>
          </a:xfrm>
        </p:spPr>
        <p:txBody>
          <a:bodyPr anchor="t">
            <a:normAutofit/>
          </a:bodyPr>
          <a:lstStyle/>
          <a:p>
            <a:r>
              <a:rPr lang="es-ES" sz="2400" dirty="0"/>
              <a:t>1559. Pieter Aertsen. Cristo y la adúltera. Städelsches Kunstinstitut, Frankfurt.</a:t>
            </a:r>
          </a:p>
        </p:txBody>
      </p:sp>
      <p:pic>
        <p:nvPicPr>
          <p:cNvPr id="4" name="Imagen 3">
            <a:extLst>
              <a:ext uri="{FF2B5EF4-FFF2-40B4-BE49-F238E27FC236}">
                <a16:creationId xmlns:a16="http://schemas.microsoft.com/office/drawing/2014/main" id="{15B22C4C-8830-428D-8E21-8EA28E587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2801" y="96982"/>
            <a:ext cx="10099199" cy="6664036"/>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2" y="365125"/>
            <a:ext cx="1981200" cy="5869420"/>
          </a:xfrm>
        </p:spPr>
        <p:txBody>
          <a:bodyPr anchor="t">
            <a:normAutofit/>
          </a:bodyPr>
          <a:lstStyle/>
          <a:p>
            <a:r>
              <a:rPr lang="es-ES" sz="2800" dirty="0"/>
              <a:t>1560. Pieter Aertsen. Campesinas. Museum Mayer van den Bergh, </a:t>
            </a:r>
            <a:r>
              <a:rPr lang="es-ES" sz="2800" dirty="0" err="1"/>
              <a:t>Antwerp</a:t>
            </a:r>
            <a:r>
              <a:rPr lang="es-ES" sz="2800" dirty="0"/>
              <a:t>.</a:t>
            </a:r>
          </a:p>
        </p:txBody>
      </p:sp>
      <p:pic>
        <p:nvPicPr>
          <p:cNvPr id="4" name="Imagen 3">
            <a:extLst>
              <a:ext uri="{FF2B5EF4-FFF2-40B4-BE49-F238E27FC236}">
                <a16:creationId xmlns:a16="http://schemas.microsoft.com/office/drawing/2014/main" id="{F2C3D597-A7A4-4DE3-9F54-A4AF21C863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3306" y="0"/>
            <a:ext cx="9948694"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059382" cy="5869420"/>
          </a:xfrm>
        </p:spPr>
        <p:txBody>
          <a:bodyPr anchor="t">
            <a:normAutofit/>
          </a:bodyPr>
          <a:lstStyle/>
          <a:p>
            <a:r>
              <a:rPr lang="es-ES" sz="2800" dirty="0"/>
              <a:t>1560. Pieter Aertsen. Tríptico Adoración de los magos, panel central. Rijksmuseum, </a:t>
            </a:r>
            <a:r>
              <a:rPr lang="es-ES" sz="2800" dirty="0" err="1"/>
              <a:t>Amsterdam</a:t>
            </a:r>
            <a:r>
              <a:rPr lang="es-ES" sz="2800" dirty="0"/>
              <a:t>.</a:t>
            </a:r>
          </a:p>
        </p:txBody>
      </p:sp>
      <p:pic>
        <p:nvPicPr>
          <p:cNvPr id="4" name="Imagen 3">
            <a:extLst>
              <a:ext uri="{FF2B5EF4-FFF2-40B4-BE49-F238E27FC236}">
                <a16:creationId xmlns:a16="http://schemas.microsoft.com/office/drawing/2014/main" id="{2C956136-2719-4045-9C6D-E2E340A268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7805" y="0"/>
            <a:ext cx="7384195" cy="6837218"/>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991600" cy="5869420"/>
          </a:xfrm>
        </p:spPr>
        <p:txBody>
          <a:bodyPr anchor="t">
            <a:normAutofit/>
          </a:bodyPr>
          <a:lstStyle/>
          <a:p>
            <a:r>
              <a:rPr lang="es-ES" sz="2800" dirty="0"/>
              <a:t>1560. Pieter Aertsen. Tríptico Adoración de los magos, panel izquierdo. Rijksmuseum, </a:t>
            </a:r>
            <a:r>
              <a:rPr lang="es-ES" sz="2800" dirty="0" err="1"/>
              <a:t>Amsterdam</a:t>
            </a:r>
            <a:r>
              <a:rPr lang="es-ES" sz="2800" dirty="0"/>
              <a:t>.</a:t>
            </a:r>
          </a:p>
        </p:txBody>
      </p:sp>
      <p:pic>
        <p:nvPicPr>
          <p:cNvPr id="4" name="Imagen 3">
            <a:extLst>
              <a:ext uri="{FF2B5EF4-FFF2-40B4-BE49-F238E27FC236}">
                <a16:creationId xmlns:a16="http://schemas.microsoft.com/office/drawing/2014/main" id="{16296E49-B78C-4E84-9A88-47B511564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1398" y="0"/>
            <a:ext cx="2530602" cy="6858000"/>
          </a:xfrm>
          <a:prstGeom prst="rect">
            <a:avLst/>
          </a:prstGeom>
        </p:spPr>
      </p:pic>
    </p:spTree>
    <p:extLst>
      <p:ext uri="{BB962C8B-B14F-4D97-AF65-F5344CB8AC3E}">
        <p14:creationId xmlns:p14="http://schemas.microsoft.com/office/powerpoint/2010/main" val="63615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575964" cy="5869420"/>
          </a:xfrm>
        </p:spPr>
        <p:txBody>
          <a:bodyPr anchor="t">
            <a:normAutofit/>
          </a:bodyPr>
          <a:lstStyle/>
          <a:p>
            <a:r>
              <a:rPr lang="es-ES" sz="2800" dirty="0"/>
              <a:t>1560. Pieter Aertsen. Tríptico Adoración de los magos, panel izquierdo, reverso. Rijksmuseum, </a:t>
            </a:r>
            <a:r>
              <a:rPr lang="es-ES" sz="2800" dirty="0" err="1"/>
              <a:t>Amsterdam</a:t>
            </a:r>
            <a:r>
              <a:rPr lang="es-ES" sz="2800" dirty="0"/>
              <a:t>.</a:t>
            </a:r>
          </a:p>
        </p:txBody>
      </p:sp>
      <p:pic>
        <p:nvPicPr>
          <p:cNvPr id="4" name="Imagen 3">
            <a:extLst>
              <a:ext uri="{FF2B5EF4-FFF2-40B4-BE49-F238E27FC236}">
                <a16:creationId xmlns:a16="http://schemas.microsoft.com/office/drawing/2014/main" id="{178D81E3-851A-422E-8AD4-07197E52D4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1200" y="-14149"/>
            <a:ext cx="2590800" cy="6872149"/>
          </a:xfrm>
          <a:prstGeom prst="rect">
            <a:avLst/>
          </a:prstGeom>
        </p:spPr>
      </p:pic>
    </p:spTree>
    <p:extLst>
      <p:ext uri="{BB962C8B-B14F-4D97-AF65-F5344CB8AC3E}">
        <p14:creationId xmlns:p14="http://schemas.microsoft.com/office/powerpoint/2010/main" val="1622615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05600" cy="5869420"/>
          </a:xfrm>
        </p:spPr>
        <p:txBody>
          <a:bodyPr anchor="t">
            <a:normAutofit/>
          </a:bodyPr>
          <a:lstStyle/>
          <a:p>
            <a:r>
              <a:rPr lang="es-ES" sz="2800" dirty="0"/>
              <a:t>1560. Pieter Aertsen. Vendedora de aves. Hermitage.</a:t>
            </a:r>
          </a:p>
        </p:txBody>
      </p:sp>
      <p:pic>
        <p:nvPicPr>
          <p:cNvPr id="4" name="Imagen 3">
            <a:extLst>
              <a:ext uri="{FF2B5EF4-FFF2-40B4-BE49-F238E27FC236}">
                <a16:creationId xmlns:a16="http://schemas.microsoft.com/office/drawing/2014/main" id="{8C9EF120-15FB-4212-9866-373EF7C00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0275" y="0"/>
            <a:ext cx="4781725" cy="6858000"/>
          </a:xfrm>
          <a:prstGeom prst="rect">
            <a:avLst/>
          </a:prstGeom>
        </p:spPr>
      </p:pic>
    </p:spTree>
    <p:extLst>
      <p:ext uri="{BB962C8B-B14F-4D97-AF65-F5344CB8AC3E}">
        <p14:creationId xmlns:p14="http://schemas.microsoft.com/office/powerpoint/2010/main" val="1440330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456122" cy="5869420"/>
          </a:xfrm>
        </p:spPr>
        <p:txBody>
          <a:bodyPr anchor="t">
            <a:normAutofit/>
          </a:bodyPr>
          <a:lstStyle/>
          <a:p>
            <a:r>
              <a:rPr lang="es-ES" sz="2800" dirty="0"/>
              <a:t>1561. Pieter Aertsen. Escena de mercado.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16C0A011-D5D9-4E5C-88C1-4337EB40E2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8740" y="0"/>
            <a:ext cx="3223260" cy="6858000"/>
          </a:xfrm>
          <a:prstGeom prst="rect">
            <a:avLst/>
          </a:prstGeom>
        </p:spPr>
      </p:pic>
    </p:spTree>
    <p:extLst>
      <p:ext uri="{BB962C8B-B14F-4D97-AF65-F5344CB8AC3E}">
        <p14:creationId xmlns:p14="http://schemas.microsoft.com/office/powerpoint/2010/main" val="692936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1565. Pieter Aertsen. Escena de mercado.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70B4F9D4-9AE9-4A1A-8859-776072117D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2346" y="0"/>
            <a:ext cx="8439654" cy="6858000"/>
          </a:xfrm>
          <a:prstGeom prst="rect">
            <a:avLst/>
          </a:prstGeom>
        </p:spPr>
      </p:pic>
    </p:spTree>
    <p:extLst>
      <p:ext uri="{BB962C8B-B14F-4D97-AF65-F5344CB8AC3E}">
        <p14:creationId xmlns:p14="http://schemas.microsoft.com/office/powerpoint/2010/main" val="317727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95400" y="1"/>
            <a:ext cx="9601200" cy="777240"/>
          </a:xfrm>
        </p:spPr>
        <p:txBody>
          <a:bodyPr anchor="ctr">
            <a:normAutofit fontScale="90000"/>
          </a:bodyPr>
          <a:lstStyle/>
          <a:p>
            <a:pPr algn="ctr"/>
            <a:r>
              <a:rPr lang="es-ES" sz="2800" dirty="0"/>
              <a:t>1566. Pieter </a:t>
            </a:r>
            <a:r>
              <a:rPr lang="es-ES" sz="2800" dirty="0" err="1"/>
              <a:t>Aertsen.Comida</a:t>
            </a:r>
            <a:r>
              <a:rPr lang="es-ES" sz="2800" dirty="0"/>
              <a:t> campesina. </a:t>
            </a:r>
            <a:br>
              <a:rPr lang="es-ES" sz="2800" dirty="0"/>
            </a:br>
            <a:r>
              <a:rPr lang="es-ES" sz="2800" dirty="0"/>
              <a:t>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58E87ABA-A589-4952-A3C2-EE71ED1033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777240"/>
            <a:ext cx="9601200" cy="608076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44291" cy="5869420"/>
          </a:xfrm>
        </p:spPr>
        <p:txBody>
          <a:bodyPr anchor="t">
            <a:normAutofit/>
          </a:bodyPr>
          <a:lstStyle/>
          <a:p>
            <a:r>
              <a:rPr lang="de-DE" sz="2800" dirty="0"/>
              <a:t>1567. Pieter Aertsen. Puesto de verduras. Staatliche Museen, Berlin.</a:t>
            </a:r>
            <a:endParaRPr lang="es-ES" sz="2800" dirty="0"/>
          </a:p>
        </p:txBody>
      </p:sp>
      <p:pic>
        <p:nvPicPr>
          <p:cNvPr id="4" name="Imagen 3">
            <a:extLst>
              <a:ext uri="{FF2B5EF4-FFF2-40B4-BE49-F238E27FC236}">
                <a16:creationId xmlns:a16="http://schemas.microsoft.com/office/drawing/2014/main" id="{DD1D5DFC-EED6-4A66-B3A7-095EBD190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9043" y="0"/>
            <a:ext cx="6872957"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042073" cy="591312"/>
          </a:xfrm>
        </p:spPr>
        <p:txBody>
          <a:bodyPr anchor="ctr">
            <a:normAutofit/>
          </a:bodyPr>
          <a:lstStyle/>
          <a:p>
            <a:pPr algn="ctr"/>
            <a:r>
              <a:rPr lang="nn-NO" sz="2800" dirty="0"/>
              <a:t>1575. Pieter Aertsen. La Cocina. Statens Museum for Kunst, Copenhagen.</a:t>
            </a:r>
            <a:endParaRPr lang="es-ES" sz="2800" dirty="0"/>
          </a:p>
        </p:txBody>
      </p:sp>
      <p:pic>
        <p:nvPicPr>
          <p:cNvPr id="4" name="Imagen 3">
            <a:extLst>
              <a:ext uri="{FF2B5EF4-FFF2-40B4-BE49-F238E27FC236}">
                <a16:creationId xmlns:a16="http://schemas.microsoft.com/office/drawing/2014/main" id="{2D6C28DC-F282-4312-AD75-1B7E021A11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1312"/>
            <a:ext cx="12192000" cy="6266688"/>
          </a:xfrm>
          <a:prstGeom prst="rect">
            <a:avLst/>
          </a:prstGeom>
        </p:spPr>
      </p:pic>
    </p:spTree>
    <p:extLst>
      <p:ext uri="{BB962C8B-B14F-4D97-AF65-F5344CB8AC3E}">
        <p14:creationId xmlns:p14="http://schemas.microsoft.com/office/powerpoint/2010/main" val="501963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2396836" cy="5869420"/>
          </a:xfrm>
        </p:spPr>
        <p:txBody>
          <a:bodyPr anchor="t">
            <a:normAutofit/>
          </a:bodyPr>
          <a:lstStyle/>
          <a:p>
            <a:r>
              <a:rPr lang="es-ES" sz="2800" dirty="0"/>
              <a:t>1575. Pieter Aertsen. Los apóstoles Pedro y Juan. Hermitage.</a:t>
            </a:r>
          </a:p>
        </p:txBody>
      </p:sp>
      <p:pic>
        <p:nvPicPr>
          <p:cNvPr id="4" name="Imagen 3">
            <a:extLst>
              <a:ext uri="{FF2B5EF4-FFF2-40B4-BE49-F238E27FC236}">
                <a16:creationId xmlns:a16="http://schemas.microsoft.com/office/drawing/2014/main" id="{35275C38-8C46-4174-BCBF-442BF8445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181" y="0"/>
            <a:ext cx="9462819" cy="6858000"/>
          </a:xfrm>
          <a:prstGeom prst="rect">
            <a:avLst/>
          </a:prstGeom>
        </p:spPr>
      </p:pic>
    </p:spTree>
    <p:extLst>
      <p:ext uri="{BB962C8B-B14F-4D97-AF65-F5344CB8AC3E}">
        <p14:creationId xmlns:p14="http://schemas.microsoft.com/office/powerpoint/2010/main" val="3359349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26126" y="1"/>
            <a:ext cx="9739745" cy="789390"/>
          </a:xfrm>
        </p:spPr>
        <p:txBody>
          <a:bodyPr anchor="ctr">
            <a:normAutofit fontScale="90000"/>
          </a:bodyPr>
          <a:lstStyle/>
          <a:p>
            <a:pPr algn="ctr"/>
            <a:r>
              <a:rPr lang="es-ES" sz="2800" dirty="0"/>
              <a:t>Pieter Aertsen. Cristo en casa de Marta y María. </a:t>
            </a:r>
            <a:br>
              <a:rPr lang="es-ES" sz="2800" dirty="0"/>
            </a:br>
            <a:r>
              <a:rPr lang="es-ES" sz="2800" dirty="0"/>
              <a:t>Museum </a:t>
            </a:r>
            <a:r>
              <a:rPr lang="es-ES" sz="2800" dirty="0" err="1"/>
              <a:t>Boijmans</a:t>
            </a:r>
            <a:r>
              <a:rPr lang="es-ES" sz="2800" dirty="0"/>
              <a:t> Van </a:t>
            </a:r>
            <a:r>
              <a:rPr lang="es-ES" sz="2800" dirty="0" err="1"/>
              <a:t>Beuningen</a:t>
            </a:r>
            <a:r>
              <a:rPr lang="es-ES" sz="2800" dirty="0"/>
              <a:t>, Rotterdam.</a:t>
            </a:r>
          </a:p>
        </p:txBody>
      </p:sp>
      <p:pic>
        <p:nvPicPr>
          <p:cNvPr id="4" name="Imagen 3">
            <a:extLst>
              <a:ext uri="{FF2B5EF4-FFF2-40B4-BE49-F238E27FC236}">
                <a16:creationId xmlns:a16="http://schemas.microsoft.com/office/drawing/2014/main" id="{6C010D54-5EBE-418E-990F-45A5268216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127" y="789390"/>
            <a:ext cx="9739745" cy="606861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3309" cy="5869420"/>
          </a:xfrm>
        </p:spPr>
        <p:txBody>
          <a:bodyPr anchor="t">
            <a:normAutofit/>
          </a:bodyPr>
          <a:lstStyle/>
          <a:p>
            <a:r>
              <a:rPr lang="es-ES" sz="2800" dirty="0"/>
              <a:t>Pieter Aertsen. Escena de mercado. </a:t>
            </a:r>
            <a:r>
              <a:rPr lang="es-ES" sz="2800" dirty="0" err="1"/>
              <a:t>Wallraf</a:t>
            </a:r>
            <a:r>
              <a:rPr lang="es-ES" sz="2800" dirty="0"/>
              <a:t>-</a:t>
            </a:r>
            <a:r>
              <a:rPr lang="es-ES" sz="2800" dirty="0" err="1"/>
              <a:t>Richartz</a:t>
            </a:r>
            <a:r>
              <a:rPr lang="es-ES" sz="2800" dirty="0"/>
              <a:t>-Museum, </a:t>
            </a:r>
            <a:r>
              <a:rPr lang="es-ES" sz="2800" dirty="0" err="1"/>
              <a:t>Cologne</a:t>
            </a:r>
            <a:r>
              <a:rPr lang="es-ES" sz="2800" dirty="0"/>
              <a:t>.</a:t>
            </a:r>
          </a:p>
        </p:txBody>
      </p:sp>
      <p:pic>
        <p:nvPicPr>
          <p:cNvPr id="4" name="Imagen 3">
            <a:extLst>
              <a:ext uri="{FF2B5EF4-FFF2-40B4-BE49-F238E27FC236}">
                <a16:creationId xmlns:a16="http://schemas.microsoft.com/office/drawing/2014/main" id="{E6EE2DFA-0A15-4207-8959-383208FF8B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4540" y="0"/>
            <a:ext cx="4647460"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80618" cy="589280"/>
          </a:xfrm>
        </p:spPr>
        <p:txBody>
          <a:bodyPr anchor="ctr">
            <a:normAutofit/>
          </a:bodyPr>
          <a:lstStyle/>
          <a:p>
            <a:pPr algn="ctr"/>
            <a:r>
              <a:rPr lang="nl-NL" sz="2800" dirty="0"/>
              <a:t>Pieter Aertsen. Panadería. Museum Boijmans Van Beuningen, Rotterdam.</a:t>
            </a:r>
            <a:endParaRPr lang="es-ES" sz="2800" dirty="0"/>
          </a:p>
        </p:txBody>
      </p:sp>
      <p:pic>
        <p:nvPicPr>
          <p:cNvPr id="4" name="Imagen 3">
            <a:extLst>
              <a:ext uri="{FF2B5EF4-FFF2-40B4-BE49-F238E27FC236}">
                <a16:creationId xmlns:a16="http://schemas.microsoft.com/office/drawing/2014/main" id="{908584AB-AE79-49E7-A272-4C07B6E85E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9280"/>
            <a:ext cx="12192000" cy="626872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2654</Words>
  <Application>Microsoft Office PowerPoint</Application>
  <PresentationFormat>Panorámica</PresentationFormat>
  <Paragraphs>59</Paragraphs>
  <Slides>37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37</vt:i4>
      </vt:variant>
    </vt:vector>
  </HeadingPairs>
  <TitlesOfParts>
    <vt:vector size="41" baseType="lpstr">
      <vt:lpstr>Arial</vt:lpstr>
      <vt:lpstr>Calibri</vt:lpstr>
      <vt:lpstr>Calibri Light</vt:lpstr>
      <vt:lpstr>Tema de Office</vt:lpstr>
      <vt:lpstr>Pieter Artsen</vt:lpstr>
      <vt:lpstr>Presentación de PowerPoint</vt:lpstr>
      <vt:lpstr>Presentación de PowerPoint</vt:lpstr>
      <vt:lpstr>Presentación de PowerPoint</vt:lpstr>
      <vt:lpstr>Presentación de PowerPoint</vt:lpstr>
      <vt:lpstr>Presentación de PowerPoint</vt:lpstr>
      <vt:lpstr>1550. Pieter Aertsen. Escena de mercado. Alte Pinakothek, Munich.</vt:lpstr>
      <vt:lpstr>1550. Pieter Aertsen. Fiesta campesina. Kunsthistorisches Museum, Vienna.</vt:lpstr>
      <vt:lpstr>1551. Pieter Aertsen. Puesto de carne. Museum Gustavianum, Uppsala.</vt:lpstr>
      <vt:lpstr>Presentación de PowerPoint</vt:lpstr>
      <vt:lpstr>Presentación de PowerPoint</vt:lpstr>
      <vt:lpstr>Presentación de PowerPoint</vt:lpstr>
      <vt:lpstr>Presentación de PowerPoint</vt:lpstr>
      <vt:lpstr>https://www.fundacionbancosantander.com/coleccion/es/pieter-aertsen-taller/bodegon-con-carne-y-con-la-sagrada-familia/</vt:lpstr>
      <vt:lpstr>http://thepracticalapproachncsu.blogspot.com/2015/11/art-analysis.html</vt:lpstr>
      <vt:lpstr>Presentación de PowerPoint</vt:lpstr>
      <vt:lpstr>1552. Pieter Aertsen. La danza del huevo. Rijksmuseum, Amsterdam.</vt:lpstr>
      <vt:lpstr>1552. Pieter Aertsen. Vanitas. Kunsthistorisches Museum, Vienna.</vt:lpstr>
      <vt:lpstr>1558. Pieter Aertsen. Cristo y la adúltera. National museum, Stockholm.</vt:lpstr>
      <vt:lpstr>1559. Pieter Aertsen. Cocinera. Musées Royaux des Beaux-Arts, Brussels.</vt:lpstr>
      <vt:lpstr>1559. Pieter Aertsen. Cocinera. Musei di Strada Nuova, Genoa.</vt:lpstr>
      <vt:lpstr>1559. Pieter Aertsen. Cristo y la adúltera. Städelsches Kunstinstitut, Frankfurt.</vt:lpstr>
      <vt:lpstr>1560. Pieter Aertsen. Campesinas. Museum Mayer van den Bergh, Antwerp.</vt:lpstr>
      <vt:lpstr>1560. Pieter Aertsen. Tríptico Adoración de los magos, panel central. Rijksmuseum, Amsterdam.</vt:lpstr>
      <vt:lpstr>1560. Pieter Aertsen. Tríptico Adoración de los magos, panel izquierdo. Rijksmuseum, Amsterdam.</vt:lpstr>
      <vt:lpstr>1560. Pieter Aertsen. Tríptico Adoración de los magos, panel izquierdo, reverso. Rijksmuseum, Amsterdam.</vt:lpstr>
      <vt:lpstr>1560. Pieter Aertsen. Vendedora de aves. Hermitage.</vt:lpstr>
      <vt:lpstr>1561. Pieter Aertsen. Escena de mercado. Szépmûvészeti Múzeum, Budapest.</vt:lpstr>
      <vt:lpstr>1565. Pieter Aertsen. Escena de mercado. Kunsthistorisches Museum, Vienna.</vt:lpstr>
      <vt:lpstr>1566. Pieter Aertsen.Comida campesina.  Kunsthistorisches Museum, Vienna.</vt:lpstr>
      <vt:lpstr>1567. Pieter Aertsen. Puesto de verduras. Staatliche Museen, Berlin.</vt:lpstr>
      <vt:lpstr>1575. Pieter Aertsen. La Cocina. Statens Museum for Kunst, Copenhagen.</vt:lpstr>
      <vt:lpstr>1575. Pieter Aertsen. Los apóstoles Pedro y Juan. Hermitage.</vt:lpstr>
      <vt:lpstr>Pieter Aertsen. Cristo en casa de Marta y María.  Museum Boijmans Van Beuningen, Rotterdam.</vt:lpstr>
      <vt:lpstr>Pieter Aertsen. Escena de mercado. Wallraf-Richartz-Museum, Cologne.</vt:lpstr>
      <vt:lpstr>Pieter Aertsen. Panadería. Museum Boijmans Van Beuningen, Rotterdam.</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6</cp:revision>
  <dcterms:created xsi:type="dcterms:W3CDTF">2021-04-11T17:29:31Z</dcterms:created>
  <dcterms:modified xsi:type="dcterms:W3CDTF">2021-08-14T11:10:13Z</dcterms:modified>
</cp:coreProperties>
</file>