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80" r:id="rId14"/>
    <p:sldId id="283" r:id="rId15"/>
    <p:sldId id="284" r:id="rId16"/>
    <p:sldId id="270" r:id="rId17"/>
    <p:sldId id="278" r:id="rId18"/>
    <p:sldId id="285" r:id="rId19"/>
    <p:sldId id="286" r:id="rId20"/>
    <p:sldId id="269" r:id="rId21"/>
    <p:sldId id="279" r:id="rId22"/>
    <p:sldId id="288" r:id="rId23"/>
    <p:sldId id="287" r:id="rId24"/>
    <p:sldId id="289" r:id="rId25"/>
    <p:sldId id="268" r:id="rId26"/>
    <p:sldId id="281" r:id="rId27"/>
    <p:sldId id="291" r:id="rId28"/>
    <p:sldId id="290" r:id="rId29"/>
    <p:sldId id="292" r:id="rId30"/>
    <p:sldId id="293" r:id="rId31"/>
    <p:sldId id="271" r:id="rId32"/>
    <p:sldId id="282" r:id="rId33"/>
    <p:sldId id="295" r:id="rId34"/>
    <p:sldId id="294" r:id="rId35"/>
    <p:sldId id="296" r:id="rId36"/>
    <p:sldId id="272" r:id="rId37"/>
    <p:sldId id="273" r:id="rId38"/>
    <p:sldId id="274" r:id="rId39"/>
    <p:sldId id="276" r:id="rId40"/>
    <p:sldId id="277" r:id="rId41"/>
    <p:sldId id="275" r:id="rId4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i="0" dirty="0">
                <a:solidFill>
                  <a:srgbClr val="000000"/>
                </a:solidFill>
                <a:effectLst/>
              </a:rPr>
              <a:t>Joachim Beuckelaer</a:t>
            </a:r>
            <a:endParaRPr lang="es-ES" sz="496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67055" cy="5869420"/>
          </a:xfrm>
        </p:spPr>
        <p:txBody>
          <a:bodyPr anchor="t">
            <a:normAutofit/>
          </a:bodyPr>
          <a:lstStyle/>
          <a:p>
            <a:r>
              <a:rPr lang="es-ES" sz="2800" dirty="0"/>
              <a:t>1563. Joachim Beuckelaer. Cerdo muerto. </a:t>
            </a:r>
            <a:r>
              <a:rPr lang="es-ES" sz="2800" dirty="0" err="1"/>
              <a:t>Wallraf</a:t>
            </a:r>
            <a:r>
              <a:rPr lang="es-ES" sz="2800" dirty="0"/>
              <a:t>-</a:t>
            </a:r>
            <a:r>
              <a:rPr lang="es-ES" sz="2800" dirty="0" err="1"/>
              <a:t>Richartz</a:t>
            </a:r>
            <a:r>
              <a:rPr lang="es-ES" sz="2800" dirty="0"/>
              <a:t>-Museum, </a:t>
            </a:r>
            <a:r>
              <a:rPr lang="es-ES" sz="2800" dirty="0" err="1"/>
              <a:t>Cologne</a:t>
            </a:r>
            <a:r>
              <a:rPr lang="es-ES" sz="2800" dirty="0"/>
              <a:t>.</a:t>
            </a:r>
          </a:p>
        </p:txBody>
      </p:sp>
      <p:pic>
        <p:nvPicPr>
          <p:cNvPr id="4" name="Imagen 3">
            <a:extLst>
              <a:ext uri="{FF2B5EF4-FFF2-40B4-BE49-F238E27FC236}">
                <a16:creationId xmlns:a16="http://schemas.microsoft.com/office/drawing/2014/main" id="{0AE9CC23-C6CC-4A8A-999B-6BD96298B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3518" y="0"/>
            <a:ext cx="4968482"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1886513" cy="5869420"/>
          </a:xfrm>
        </p:spPr>
        <p:txBody>
          <a:bodyPr anchor="t">
            <a:normAutofit/>
          </a:bodyPr>
          <a:lstStyle/>
          <a:p>
            <a:r>
              <a:rPr lang="es-ES" sz="2000" dirty="0"/>
              <a:t>1563. Joachim Beuckelaer. Escena de mercado. </a:t>
            </a:r>
            <a:r>
              <a:rPr lang="es-ES" sz="2000" dirty="0" err="1"/>
              <a:t>Residenzgalerie</a:t>
            </a:r>
            <a:r>
              <a:rPr lang="es-ES" sz="2000" dirty="0"/>
              <a:t>, </a:t>
            </a:r>
            <a:r>
              <a:rPr lang="es-ES" sz="2000" dirty="0" err="1"/>
              <a:t>Salzburg</a:t>
            </a:r>
            <a:r>
              <a:rPr lang="es-ES" sz="2000" dirty="0"/>
              <a:t>.</a:t>
            </a:r>
          </a:p>
        </p:txBody>
      </p:sp>
      <p:pic>
        <p:nvPicPr>
          <p:cNvPr id="4" name="Imagen 3">
            <a:extLst>
              <a:ext uri="{FF2B5EF4-FFF2-40B4-BE49-F238E27FC236}">
                <a16:creationId xmlns:a16="http://schemas.microsoft.com/office/drawing/2014/main" id="{706564C3-6275-43CE-80D9-7FEF4CEDD3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4331" y="0"/>
            <a:ext cx="10097669"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6" y="365125"/>
            <a:ext cx="1719956" cy="5869420"/>
          </a:xfrm>
        </p:spPr>
        <p:txBody>
          <a:bodyPr anchor="t">
            <a:normAutofit/>
          </a:bodyPr>
          <a:lstStyle/>
          <a:p>
            <a:r>
              <a:rPr lang="es-ES" sz="2400" dirty="0"/>
              <a:t>1564. Joachim Beuckelaer. Escena de mercado. Staatliche Museen, Kassel.</a:t>
            </a:r>
          </a:p>
        </p:txBody>
      </p:sp>
      <p:pic>
        <p:nvPicPr>
          <p:cNvPr id="4" name="Imagen 3">
            <a:extLst>
              <a:ext uri="{FF2B5EF4-FFF2-40B4-BE49-F238E27FC236}">
                <a16:creationId xmlns:a16="http://schemas.microsoft.com/office/drawing/2014/main" id="{E1E823DE-2F3C-4030-B8E9-66FE4F5D7D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6211" y="0"/>
            <a:ext cx="10305789"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6" y="365125"/>
            <a:ext cx="1981200" cy="5869420"/>
          </a:xfrm>
        </p:spPr>
        <p:txBody>
          <a:bodyPr anchor="t">
            <a:normAutofit/>
          </a:bodyPr>
          <a:lstStyle/>
          <a:p>
            <a:r>
              <a:rPr lang="fr-FR" sz="2800" dirty="0"/>
              <a:t>1565. Joachim Beuckelaer. Cristo en casa de Marta y María. Musées Royaux des Beaux-Arts, Brussels.</a:t>
            </a:r>
            <a:endParaRPr lang="es-ES" sz="2800" dirty="0"/>
          </a:p>
        </p:txBody>
      </p:sp>
      <p:pic>
        <p:nvPicPr>
          <p:cNvPr id="4" name="Imagen 3">
            <a:extLst>
              <a:ext uri="{FF2B5EF4-FFF2-40B4-BE49-F238E27FC236}">
                <a16:creationId xmlns:a16="http://schemas.microsoft.com/office/drawing/2014/main" id="{D7B15ADD-6BE5-4BBF-8EB2-979D2B098D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3375" y="0"/>
            <a:ext cx="9838625"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2590800" cy="5869420"/>
          </a:xfrm>
        </p:spPr>
        <p:txBody>
          <a:bodyPr anchor="t">
            <a:normAutofit/>
          </a:bodyPr>
          <a:lstStyle/>
          <a:p>
            <a:r>
              <a:rPr lang="es-ES" sz="2800" dirty="0"/>
              <a:t>1566. Joachim Beuckelaer. Escena de cocina. Louvre.</a:t>
            </a:r>
          </a:p>
        </p:txBody>
      </p:sp>
      <p:pic>
        <p:nvPicPr>
          <p:cNvPr id="4" name="Imagen 3">
            <a:extLst>
              <a:ext uri="{FF2B5EF4-FFF2-40B4-BE49-F238E27FC236}">
                <a16:creationId xmlns:a16="http://schemas.microsoft.com/office/drawing/2014/main" id="{36921200-CA47-4353-B194-600562852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0464" y="0"/>
            <a:ext cx="8931536"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1775461" cy="5869420"/>
          </a:xfrm>
        </p:spPr>
        <p:txBody>
          <a:bodyPr anchor="t">
            <a:normAutofit/>
          </a:bodyPr>
          <a:lstStyle/>
          <a:p>
            <a:r>
              <a:rPr lang="es-ES" sz="2000" dirty="0"/>
              <a:t>1566. Joachim Beuckelaer. Escena de cocina. Rijksmuseum, </a:t>
            </a:r>
            <a:r>
              <a:rPr lang="es-ES" sz="2000" dirty="0" err="1"/>
              <a:t>Amsterdam</a:t>
            </a:r>
            <a:r>
              <a:rPr lang="es-ES" sz="2000" dirty="0"/>
              <a:t>.</a:t>
            </a:r>
          </a:p>
        </p:txBody>
      </p:sp>
      <p:pic>
        <p:nvPicPr>
          <p:cNvPr id="4" name="Imagen 3">
            <a:extLst>
              <a:ext uri="{FF2B5EF4-FFF2-40B4-BE49-F238E27FC236}">
                <a16:creationId xmlns:a16="http://schemas.microsoft.com/office/drawing/2014/main" id="{D2F1A569-EDA0-4B94-BF3B-0ACD07B4C9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7860" y="0"/>
            <a:ext cx="10264140"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99709" cy="5869420"/>
          </a:xfrm>
        </p:spPr>
        <p:txBody>
          <a:bodyPr anchor="t">
            <a:normAutofit/>
          </a:bodyPr>
          <a:lstStyle/>
          <a:p>
            <a:r>
              <a:rPr lang="es-ES" sz="2800" dirty="0"/>
              <a:t>1567. Joachim Beuckelaer. Cristo en la Cruz. Louvre.</a:t>
            </a:r>
          </a:p>
        </p:txBody>
      </p:sp>
      <p:pic>
        <p:nvPicPr>
          <p:cNvPr id="4" name="Imagen 3">
            <a:extLst>
              <a:ext uri="{FF2B5EF4-FFF2-40B4-BE49-F238E27FC236}">
                <a16:creationId xmlns:a16="http://schemas.microsoft.com/office/drawing/2014/main" id="{4DE284FA-AA7F-4C23-804D-E41DFA88B0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6596" y="0"/>
            <a:ext cx="6815404"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2155903" cy="5869420"/>
          </a:xfrm>
        </p:spPr>
        <p:txBody>
          <a:bodyPr anchor="t">
            <a:normAutofit/>
          </a:bodyPr>
          <a:lstStyle/>
          <a:p>
            <a:r>
              <a:rPr lang="en-US" sz="2800" dirty="0"/>
              <a:t>1567. Joachim Beuckelaer. Fiesta. The Hermitage, St. Petersburg.</a:t>
            </a:r>
            <a:endParaRPr lang="es-ES" sz="2800" dirty="0"/>
          </a:p>
        </p:txBody>
      </p:sp>
      <p:pic>
        <p:nvPicPr>
          <p:cNvPr id="4" name="Imagen 3">
            <a:extLst>
              <a:ext uri="{FF2B5EF4-FFF2-40B4-BE49-F238E27FC236}">
                <a16:creationId xmlns:a16="http://schemas.microsoft.com/office/drawing/2014/main" id="{0771E220-4092-4344-B056-8F0467A57A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902" y="0"/>
            <a:ext cx="10036098"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2881746" cy="5869420"/>
          </a:xfrm>
        </p:spPr>
        <p:txBody>
          <a:bodyPr anchor="t">
            <a:normAutofit/>
          </a:bodyPr>
          <a:lstStyle/>
          <a:p>
            <a:r>
              <a:rPr lang="es-ES" sz="2800" dirty="0"/>
              <a:t>1567. Joachim Beuckelaer. Mercado campesino.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33C8C985-2776-4892-8310-B98C865467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5506" y="0"/>
            <a:ext cx="8906494"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59D3FFA-3B88-47C5-BF44-AB90BA5F222A}"/>
              </a:ext>
            </a:extLst>
          </p:cNvPr>
          <p:cNvSpPr>
            <a:spLocks noGrp="1"/>
          </p:cNvSpPr>
          <p:nvPr>
            <p:ph idx="1"/>
          </p:nvPr>
        </p:nvSpPr>
        <p:spPr>
          <a:xfrm>
            <a:off x="318655" y="221673"/>
            <a:ext cx="11346872" cy="6470072"/>
          </a:xfrm>
        </p:spPr>
        <p:txBody>
          <a:bodyPr>
            <a:normAutofit fontScale="77500" lnSpcReduction="20000"/>
          </a:bodyPr>
          <a:lstStyle/>
          <a:p>
            <a:r>
              <a:rPr lang="es-ES" b="0" i="0" dirty="0">
                <a:solidFill>
                  <a:srgbClr val="000000"/>
                </a:solidFill>
                <a:effectLst/>
                <a:latin typeface="Roboto" panose="02000000000000000000" pitchFamily="2" charset="0"/>
              </a:rPr>
              <a:t>Repletas de peces, frutas, verduras, aves y animales, estas cuatro grandes imágenes son como escenarios gigantes, llenos de vida. Los límites entre la pintura y la realidad parecen haberse disuelto: la gente nos mira directamente y nos ofrece una plétora de productos que parecen estar en peligro de caer en el mundo real. </a:t>
            </a:r>
          </a:p>
          <a:p>
            <a:r>
              <a:rPr lang="es-ES" b="0" i="0" dirty="0">
                <a:solidFill>
                  <a:srgbClr val="000000"/>
                </a:solidFill>
                <a:effectLst/>
                <a:latin typeface="Roboto" panose="02000000000000000000" pitchFamily="2" charset="0"/>
              </a:rPr>
              <a:t>Aunque superficialmente escenas de mercado y cocina, los diferentes tipos de alimentos representan los cuatro elementos: verduras para la tierra, pescado para el agua, aves de corral para el aire y caza para el fuego. </a:t>
            </a:r>
          </a:p>
          <a:p>
            <a:r>
              <a:rPr lang="es-ES" b="0" i="0" dirty="0">
                <a:solidFill>
                  <a:srgbClr val="000000"/>
                </a:solidFill>
                <a:effectLst/>
                <a:latin typeface="Roboto" panose="02000000000000000000" pitchFamily="2" charset="0"/>
              </a:rPr>
              <a:t>En los fondos hay escenas bíblicas. Aunque Joachim Beuckelaer ha creado una impresión de gran abundancia y variedad, los alimentos mostrados estuvieron fácilmente disponibles para los holandeses comunes durante la mayor parte del siglo XVI. </a:t>
            </a:r>
          </a:p>
          <a:p>
            <a:r>
              <a:rPr lang="es-ES" b="0" i="0" dirty="0">
                <a:solidFill>
                  <a:srgbClr val="000000"/>
                </a:solidFill>
                <a:effectLst/>
                <a:latin typeface="Roboto" panose="02000000000000000000" pitchFamily="2" charset="0"/>
              </a:rPr>
              <a:t>Sin embargo, estos cuadros fueron pintados en un momento de cruel represión política y religiosa y una severa recesión económica. </a:t>
            </a:r>
          </a:p>
          <a:p>
            <a:r>
              <a:rPr lang="es-ES" b="0" i="0" dirty="0">
                <a:solidFill>
                  <a:srgbClr val="000000"/>
                </a:solidFill>
                <a:effectLst/>
                <a:latin typeface="Roboto" panose="02000000000000000000" pitchFamily="2" charset="0"/>
              </a:rPr>
              <a:t>El clima terrible, las malas cosechas, las guerras y los altos impuestos se combinaron para hacer la vida casi insoportable. </a:t>
            </a:r>
          </a:p>
          <a:p>
            <a:r>
              <a:rPr lang="es-ES" b="0" i="0" dirty="0">
                <a:solidFill>
                  <a:srgbClr val="000000"/>
                </a:solidFill>
                <a:effectLst/>
                <a:latin typeface="Roboto" panose="02000000000000000000" pitchFamily="2" charset="0"/>
              </a:rPr>
              <a:t>Quizás muestren una época dorada recordada, cuando la comida era abundante. Curiosamente, no hace ninguna referencia al pago en ninguna de las imágenes. </a:t>
            </a:r>
          </a:p>
          <a:p>
            <a:r>
              <a:rPr lang="es-ES" b="0" i="0" dirty="0">
                <a:solidFill>
                  <a:srgbClr val="000000"/>
                </a:solidFill>
                <a:effectLst/>
                <a:latin typeface="Roboto" panose="02000000000000000000" pitchFamily="2" charset="0"/>
              </a:rPr>
              <a:t>Las cuatro composiciones están construidas de la misma manera, con dos personas al frente rodeadas de naturalezas muertas amontonadas en cestas, carretillas, mesas, taburetes y estanterías. Al fondo hay otros grupos -clientes, cocineros y transeúntes- y justo al fondo hay escenas religiosas. </a:t>
            </a:r>
          </a:p>
        </p:txBody>
      </p:sp>
    </p:spTree>
    <p:extLst>
      <p:ext uri="{BB962C8B-B14F-4D97-AF65-F5344CB8AC3E}">
        <p14:creationId xmlns:p14="http://schemas.microsoft.com/office/powerpoint/2010/main" val="3465363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59D3FFA-3B88-47C5-BF44-AB90BA5F222A}"/>
              </a:ext>
            </a:extLst>
          </p:cNvPr>
          <p:cNvSpPr>
            <a:spLocks noGrp="1"/>
          </p:cNvSpPr>
          <p:nvPr>
            <p:ph idx="1"/>
          </p:nvPr>
        </p:nvSpPr>
        <p:spPr>
          <a:xfrm>
            <a:off x="318655" y="221673"/>
            <a:ext cx="11582400" cy="6470072"/>
          </a:xfrm>
        </p:spPr>
        <p:txBody>
          <a:bodyPr>
            <a:normAutofit fontScale="92500"/>
          </a:bodyPr>
          <a:lstStyle/>
          <a:p>
            <a:r>
              <a:rPr lang="es-ES" b="0" i="0" dirty="0">
                <a:solidFill>
                  <a:srgbClr val="000000"/>
                </a:solidFill>
                <a:effectLst/>
                <a:latin typeface="Roboto" panose="02000000000000000000" pitchFamily="2" charset="0"/>
              </a:rPr>
              <a:t>El nivel y la precisión de los detalles nos hace sentir que las imágenes son completamente creíbles, aunque las composiciones son artificiales y el espacio no tiene lógica: los paisajes no son continuos, las perspectivas corren en diferentes direcciones y el interior en Los cuatro elementos: el fuego es extrañamente distorsionado. </a:t>
            </a:r>
          </a:p>
          <a:p>
            <a:r>
              <a:rPr lang="es-ES" b="0" i="0" dirty="0">
                <a:solidFill>
                  <a:srgbClr val="000000"/>
                </a:solidFill>
                <a:effectLst/>
                <a:latin typeface="Roboto" panose="02000000000000000000" pitchFamily="2" charset="0"/>
              </a:rPr>
              <a:t>Los colores se desvanecen a medida que retroceden, lo que ayuda a aclarar los complicados arreglos espaciales. </a:t>
            </a:r>
          </a:p>
          <a:p>
            <a:r>
              <a:rPr lang="es-ES" b="0" i="0" dirty="0">
                <a:solidFill>
                  <a:srgbClr val="000000"/>
                </a:solidFill>
                <a:effectLst/>
                <a:latin typeface="Roboto" panose="02000000000000000000" pitchFamily="2" charset="0"/>
              </a:rPr>
              <a:t>Beuckelaer se especializó en elaboradas exhibiciones de comida, y estas pinturas son la culminación de temas que exploró en otras imágenes. </a:t>
            </a:r>
          </a:p>
          <a:p>
            <a:r>
              <a:rPr lang="es-ES" b="0" i="0" dirty="0">
                <a:solidFill>
                  <a:srgbClr val="000000"/>
                </a:solidFill>
                <a:effectLst/>
                <a:latin typeface="Roboto" panose="02000000000000000000" pitchFamily="2" charset="0"/>
              </a:rPr>
              <a:t>Los mismos detalles se repiten en muchas de sus pinturas, aunque rara vez repitió exactamente el mismo escenario o figura, sino que los amplió, redujo e invirtió a su antojo. Claramente mantuvo un archivo de bocetos, pero las investigaciones técnicas han demostrado que el dibujo subyacente se hizo a mano alzada, no se copió mecánicamente. </a:t>
            </a:r>
          </a:p>
          <a:p>
            <a:r>
              <a:rPr lang="es-ES" b="0" i="0" dirty="0">
                <a:solidFill>
                  <a:srgbClr val="000000"/>
                </a:solidFill>
                <a:effectLst/>
                <a:latin typeface="Roboto" panose="02000000000000000000" pitchFamily="2" charset="0"/>
              </a:rPr>
              <a:t>También trabajaba constantemente desde la vida: tenía varios modelos a los que usaba con frecuencia y guardaba un armario de ropa para vestirlos. </a:t>
            </a:r>
          </a:p>
        </p:txBody>
      </p:sp>
    </p:spTree>
    <p:extLst>
      <p:ext uri="{BB962C8B-B14F-4D97-AF65-F5344CB8AC3E}">
        <p14:creationId xmlns:p14="http://schemas.microsoft.com/office/powerpoint/2010/main" val="695369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59D3FFA-3B88-47C5-BF44-AB90BA5F222A}"/>
              </a:ext>
            </a:extLst>
          </p:cNvPr>
          <p:cNvSpPr>
            <a:spLocks noGrp="1"/>
          </p:cNvSpPr>
          <p:nvPr>
            <p:ph idx="1"/>
          </p:nvPr>
        </p:nvSpPr>
        <p:spPr>
          <a:xfrm>
            <a:off x="318655" y="221673"/>
            <a:ext cx="11582400" cy="6470072"/>
          </a:xfrm>
        </p:spPr>
        <p:txBody>
          <a:bodyPr>
            <a:normAutofit fontScale="77500" lnSpcReduction="20000"/>
          </a:bodyPr>
          <a:lstStyle/>
          <a:p>
            <a:r>
              <a:rPr lang="es-ES" b="0" i="0" dirty="0">
                <a:solidFill>
                  <a:srgbClr val="000000"/>
                </a:solidFill>
                <a:effectLst/>
                <a:latin typeface="Roboto" panose="02000000000000000000" pitchFamily="2" charset="0"/>
              </a:rPr>
              <a:t>Parece que para objetos comunes, pájaros y animales, Beuckelaer se refirió tanto a lo real como a bocetos, improvisando y haciendo variaciones sobre temas en sus archivos. </a:t>
            </a:r>
          </a:p>
          <a:p>
            <a:r>
              <a:rPr lang="es-ES" b="0" i="0" dirty="0">
                <a:solidFill>
                  <a:srgbClr val="000000"/>
                </a:solidFill>
                <a:effectLst/>
                <a:latin typeface="Roboto" panose="02000000000000000000" pitchFamily="2" charset="0"/>
              </a:rPr>
              <a:t>Para objetos más inusuales, como las alcachofas en Los cuatro elementos: la Tierra, siguió sus estudios preliminares con mayor fidelidad. </a:t>
            </a:r>
          </a:p>
          <a:p>
            <a:r>
              <a:rPr lang="es-ES" b="0" i="0" dirty="0">
                <a:solidFill>
                  <a:srgbClr val="000000"/>
                </a:solidFill>
                <a:effectLst/>
                <a:latin typeface="Roboto" panose="02000000000000000000" pitchFamily="2" charset="0"/>
              </a:rPr>
              <a:t>Los cuadros están pintados sobre lienzo y tienen distintas fechas de 1569 o 1570. </a:t>
            </a:r>
          </a:p>
          <a:p>
            <a:r>
              <a:rPr lang="es-ES" b="0" i="0" dirty="0">
                <a:solidFill>
                  <a:srgbClr val="000000"/>
                </a:solidFill>
                <a:effectLst/>
                <a:latin typeface="Roboto" panose="02000000000000000000" pitchFamily="2" charset="0"/>
              </a:rPr>
              <a:t>Beuckelaer normalmente pintaba sobre tabla, pero habría utilizado lienzos para cuadros grandes que se iban a exportar. </a:t>
            </a:r>
          </a:p>
          <a:p>
            <a:r>
              <a:rPr lang="es-ES" b="0" i="0" dirty="0">
                <a:solidFill>
                  <a:srgbClr val="000000"/>
                </a:solidFill>
                <a:effectLst/>
                <a:latin typeface="Roboto" panose="02000000000000000000" pitchFamily="2" charset="0"/>
              </a:rPr>
              <a:t>Este grupo bien pudo haber sido encargado en Amberes por un extranjero, probablemente </a:t>
            </a:r>
            <a:r>
              <a:rPr lang="es-ES" b="0" i="0" dirty="0" err="1">
                <a:solidFill>
                  <a:srgbClr val="000000"/>
                </a:solidFill>
                <a:effectLst/>
                <a:latin typeface="Roboto" panose="02000000000000000000" pitchFamily="2" charset="0"/>
              </a:rPr>
              <a:t>Fernão</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Ximenes</a:t>
            </a:r>
            <a:r>
              <a:rPr lang="es-ES" b="0" i="0" dirty="0">
                <a:solidFill>
                  <a:srgbClr val="000000"/>
                </a:solidFill>
                <a:effectLst/>
                <a:latin typeface="Roboto" panose="02000000000000000000" pitchFamily="2" charset="0"/>
              </a:rPr>
              <a:t>, uno de los diputados del cónsul portugués y coleccionista de arte y bibliófilo.</a:t>
            </a:r>
          </a:p>
          <a:p>
            <a:r>
              <a:rPr lang="es-ES" b="0" i="0" dirty="0" err="1">
                <a:solidFill>
                  <a:srgbClr val="000000"/>
                </a:solidFill>
                <a:effectLst/>
                <a:latin typeface="Roboto" panose="02000000000000000000" pitchFamily="2" charset="0"/>
              </a:rPr>
              <a:t>Fernão</a:t>
            </a:r>
            <a:r>
              <a:rPr lang="es-ES" b="0" i="0" dirty="0">
                <a:solidFill>
                  <a:srgbClr val="000000"/>
                </a:solidFill>
                <a:effectLst/>
                <a:latin typeface="Roboto" panose="02000000000000000000" pitchFamily="2" charset="0"/>
              </a:rPr>
              <a:t> debe haber sido muy consciente de que las pinturas sobre lienzo fáciles de transportar eran preferibles a los paneles grandes y pesados: tuvo que salir de Amberes a toda prisa durante los disturbios iconoclastas de 1564. </a:t>
            </a:r>
          </a:p>
          <a:p>
            <a:r>
              <a:rPr lang="es-ES" b="0" i="0" dirty="0">
                <a:solidFill>
                  <a:srgbClr val="000000"/>
                </a:solidFill>
                <a:effectLst/>
                <a:latin typeface="Roboto" panose="02000000000000000000" pitchFamily="2" charset="0"/>
              </a:rPr>
              <a:t>En 1884 las pinturas estaban en Florencia, en el Palazzo </a:t>
            </a:r>
            <a:r>
              <a:rPr lang="es-ES" b="0" i="0" dirty="0" err="1">
                <a:solidFill>
                  <a:srgbClr val="000000"/>
                </a:solidFill>
                <a:effectLst/>
                <a:latin typeface="Roboto" panose="02000000000000000000" pitchFamily="2" charset="0"/>
              </a:rPr>
              <a:t>Panciatichi</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Ximenes</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d'Aragona</a:t>
            </a:r>
            <a:r>
              <a:rPr lang="es-ES" b="0" i="0" dirty="0">
                <a:solidFill>
                  <a:srgbClr val="000000"/>
                </a:solidFill>
                <a:effectLst/>
                <a:latin typeface="Roboto" panose="02000000000000000000" pitchFamily="2" charset="0"/>
              </a:rPr>
              <a:t>. </a:t>
            </a:r>
          </a:p>
          <a:p>
            <a:r>
              <a:rPr lang="es-ES" b="0" i="0" dirty="0">
                <a:solidFill>
                  <a:srgbClr val="000000"/>
                </a:solidFill>
                <a:effectLst/>
                <a:latin typeface="Roboto" panose="02000000000000000000" pitchFamily="2" charset="0"/>
              </a:rPr>
              <a:t>La apariencia de las cuatro imágenes se ha visto seriamente afectada por el deterioro de un pigmento azul inestable llamado esmalte, que Beuckelaer utilizó para los cielos y las prendas. </a:t>
            </a:r>
          </a:p>
          <a:p>
            <a:r>
              <a:rPr lang="es-ES" b="0" i="0" dirty="0">
                <a:solidFill>
                  <a:srgbClr val="000000"/>
                </a:solidFill>
                <a:effectLst/>
                <a:latin typeface="Roboto" panose="02000000000000000000" pitchFamily="2" charset="0"/>
              </a:rPr>
              <a:t>Los cielos ahora son grisáceos-crema, no azules, y la ropa era originalmente una variedad de púrpuras y azules. </a:t>
            </a:r>
            <a:endParaRPr lang="es-ES" dirty="0"/>
          </a:p>
        </p:txBody>
      </p:sp>
    </p:spTree>
    <p:extLst>
      <p:ext uri="{BB962C8B-B14F-4D97-AF65-F5344CB8AC3E}">
        <p14:creationId xmlns:p14="http://schemas.microsoft.com/office/powerpoint/2010/main" val="3161408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382983" cy="5869420"/>
          </a:xfrm>
        </p:spPr>
        <p:txBody>
          <a:bodyPr anchor="t">
            <a:normAutofit/>
          </a:bodyPr>
          <a:lstStyle/>
          <a:p>
            <a:pPr algn="ctr"/>
            <a:r>
              <a:rPr lang="es-ES" sz="2800" b="1" dirty="0"/>
              <a:t>1570. </a:t>
            </a:r>
            <a:br>
              <a:rPr lang="es-ES" sz="2800" b="1" dirty="0"/>
            </a:br>
            <a:r>
              <a:rPr lang="es-ES" sz="2800" b="1" dirty="0"/>
              <a:t>Joachim Beuckelaer. </a:t>
            </a:r>
            <a:br>
              <a:rPr lang="es-ES" sz="2800" b="1" dirty="0"/>
            </a:br>
            <a:r>
              <a:rPr lang="es-ES" sz="2800" b="1" dirty="0"/>
              <a:t>Cuatro elementos, aire. </a:t>
            </a:r>
            <a:br>
              <a:rPr lang="es-ES" sz="2800" b="1" dirty="0"/>
            </a:br>
            <a:r>
              <a:rPr lang="es-ES" sz="2800" b="1" dirty="0"/>
              <a:t>National Gallery, London.</a:t>
            </a:r>
          </a:p>
        </p:txBody>
      </p:sp>
      <p:pic>
        <p:nvPicPr>
          <p:cNvPr id="4" name="Imagen 3">
            <a:extLst>
              <a:ext uri="{FF2B5EF4-FFF2-40B4-BE49-F238E27FC236}">
                <a16:creationId xmlns:a16="http://schemas.microsoft.com/office/drawing/2014/main" id="{593D51A2-8D4F-4337-AEA0-391A9E268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9088" y="0"/>
            <a:ext cx="9342912"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5" y="365125"/>
            <a:ext cx="6730823" cy="5869420"/>
          </a:xfrm>
        </p:spPr>
        <p:txBody>
          <a:bodyPr anchor="t">
            <a:normAutofit fontScale="90000"/>
          </a:bodyPr>
          <a:lstStyle/>
          <a:p>
            <a:r>
              <a:rPr lang="es-ES" sz="2400" b="0" i="0" dirty="0">
                <a:solidFill>
                  <a:srgbClr val="000000"/>
                </a:solidFill>
                <a:effectLst/>
                <a:latin typeface="+mn-lt"/>
              </a:rPr>
              <a:t>A primera vista, esto parece una escena callejera del siglo XVI. </a:t>
            </a:r>
            <a:br>
              <a:rPr lang="es-ES" sz="2400" b="0" i="0" dirty="0">
                <a:solidFill>
                  <a:srgbClr val="000000"/>
                </a:solidFill>
                <a:effectLst/>
                <a:latin typeface="+mn-lt"/>
              </a:rPr>
            </a:br>
            <a:r>
              <a:rPr lang="es-ES" sz="2400" b="0" i="0" dirty="0">
                <a:solidFill>
                  <a:srgbClr val="000000"/>
                </a:solidFill>
                <a:effectLst/>
                <a:latin typeface="+mn-lt"/>
              </a:rPr>
              <a:t>Un joven vende aves de corral y otros productos en la esquina de una plaza del mercado. </a:t>
            </a:r>
            <a:br>
              <a:rPr lang="es-ES" sz="2400" b="0" i="0" dirty="0">
                <a:solidFill>
                  <a:srgbClr val="000000"/>
                </a:solidFill>
                <a:effectLst/>
                <a:latin typeface="+mn-lt"/>
              </a:rPr>
            </a:br>
            <a:r>
              <a:rPr lang="es-ES" sz="2400" b="0" i="0" dirty="0">
                <a:solidFill>
                  <a:srgbClr val="000000"/>
                </a:solidFill>
                <a:effectLst/>
                <a:latin typeface="+mn-lt"/>
              </a:rPr>
              <a:t>En primer plano, cestos y barriles se amontonan con palomas, patos, gallinas y otras aves, tanto vivas como muertas, así como quesos redondos, huevos y lo que parecen ser porciones de mantequilla envueltas en tela blanca. </a:t>
            </a:r>
            <a:br>
              <a:rPr lang="es-ES" sz="2400" b="0" i="0" dirty="0">
                <a:solidFill>
                  <a:srgbClr val="000000"/>
                </a:solidFill>
                <a:effectLst/>
                <a:latin typeface="+mn-lt"/>
              </a:rPr>
            </a:br>
            <a:r>
              <a:rPr lang="es-ES" sz="2400" b="0" i="0" dirty="0">
                <a:solidFill>
                  <a:srgbClr val="000000"/>
                </a:solidFill>
                <a:effectLst/>
                <a:latin typeface="+mn-lt"/>
              </a:rPr>
              <a:t>El dueño del puesto sostiene a dos gallinas por las patas, las plumas de sus alas que baten a la deriva y se posan en el gallinero de abajo. </a:t>
            </a:r>
            <a:br>
              <a:rPr lang="es-ES" sz="2400" b="0" i="0" dirty="0">
                <a:solidFill>
                  <a:srgbClr val="000000"/>
                </a:solidFill>
                <a:effectLst/>
                <a:latin typeface="+mn-lt"/>
              </a:rPr>
            </a:br>
            <a:r>
              <a:rPr lang="es-ES" sz="2400" b="0" i="0" dirty="0">
                <a:solidFill>
                  <a:srgbClr val="000000"/>
                </a:solidFill>
                <a:effectLst/>
                <a:latin typeface="+mn-lt"/>
              </a:rPr>
              <a:t>Su chaqueta rosa es sorprendentemente rica para un vendedor ambulante. </a:t>
            </a:r>
            <a:br>
              <a:rPr lang="es-ES" sz="2400" b="0" i="0" dirty="0">
                <a:solidFill>
                  <a:srgbClr val="000000"/>
                </a:solidFill>
                <a:effectLst/>
                <a:latin typeface="+mn-lt"/>
              </a:rPr>
            </a:br>
            <a:r>
              <a:rPr lang="es-ES" sz="2400" b="0" i="0" dirty="0">
                <a:solidFill>
                  <a:srgbClr val="000000"/>
                </a:solidFill>
                <a:effectLst/>
                <a:latin typeface="+mn-lt"/>
              </a:rPr>
              <a:t>A la izquierda, una joven elegantemente vestida - sus mangas desmontables fueron una vez malva, y su corpiño y delantal de diferentes tonos de púrpura o azul púrpura - agarra un hermoso gallo por sus pies. </a:t>
            </a:r>
            <a:br>
              <a:rPr lang="es-ES" sz="2400" b="0" i="0" dirty="0">
                <a:solidFill>
                  <a:srgbClr val="000000"/>
                </a:solidFill>
                <a:effectLst/>
                <a:latin typeface="+mn-lt"/>
              </a:rPr>
            </a:br>
            <a:r>
              <a:rPr lang="es-ES" sz="2400" b="0" i="0" dirty="0">
                <a:solidFill>
                  <a:srgbClr val="000000"/>
                </a:solidFill>
                <a:effectLst/>
                <a:latin typeface="+mn-lt"/>
              </a:rPr>
              <a:t>Se vuelve y nos mira con confianza, como si estuviéramos junto a ella en el establo, y posa posesivamente su mano sobre una gran jarra de bronce. </a:t>
            </a:r>
            <a:endParaRPr lang="es-ES" sz="5400" dirty="0">
              <a:latin typeface="+mn-lt"/>
            </a:endParaRPr>
          </a:p>
        </p:txBody>
      </p:sp>
      <p:pic>
        <p:nvPicPr>
          <p:cNvPr id="4" name="Imagen 3">
            <a:extLst>
              <a:ext uri="{FF2B5EF4-FFF2-40B4-BE49-F238E27FC236}">
                <a16:creationId xmlns:a16="http://schemas.microsoft.com/office/drawing/2014/main" id="{593D51A2-8D4F-4337-AEA0-391A9E268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9370" y="1953493"/>
            <a:ext cx="5322629" cy="3906982"/>
          </a:xfrm>
          <a:prstGeom prst="rect">
            <a:avLst/>
          </a:prstGeom>
        </p:spPr>
      </p:pic>
      <p:sp>
        <p:nvSpPr>
          <p:cNvPr id="5" name="Título 1">
            <a:extLst>
              <a:ext uri="{FF2B5EF4-FFF2-40B4-BE49-F238E27FC236}">
                <a16:creationId xmlns:a16="http://schemas.microsoft.com/office/drawing/2014/main" id="{83DEF72E-CB71-4785-89BC-1653C2130D03}"/>
              </a:ext>
            </a:extLst>
          </p:cNvPr>
          <p:cNvSpPr txBox="1">
            <a:spLocks/>
          </p:cNvSpPr>
          <p:nvPr/>
        </p:nvSpPr>
        <p:spPr>
          <a:xfrm>
            <a:off x="6869370" y="484908"/>
            <a:ext cx="5322630" cy="146858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1570. Joachim Beuckelaer. Cuatro elementos, aire. National Gallery, London.</a:t>
            </a:r>
            <a:br>
              <a:rPr lang="es-ES" sz="2800" dirty="0"/>
            </a:br>
            <a:endParaRPr lang="es-ES" sz="2800" dirty="0"/>
          </a:p>
        </p:txBody>
      </p:sp>
    </p:spTree>
    <p:extLst>
      <p:ext uri="{BB962C8B-B14F-4D97-AF65-F5344CB8AC3E}">
        <p14:creationId xmlns:p14="http://schemas.microsoft.com/office/powerpoint/2010/main" val="1253476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6456219" cy="5869420"/>
          </a:xfrm>
        </p:spPr>
        <p:txBody>
          <a:bodyPr anchor="t">
            <a:normAutofit/>
          </a:bodyPr>
          <a:lstStyle/>
          <a:p>
            <a:r>
              <a:rPr lang="es-ES" sz="2000" b="0" i="0" dirty="0">
                <a:solidFill>
                  <a:srgbClr val="000000"/>
                </a:solidFill>
                <a:effectLst/>
                <a:latin typeface="+mn-lt"/>
              </a:rPr>
              <a:t>Parece haber sido pintada a partir del mismo modelo que aparece en varias otras pinturas de Joachim Beuckelaer; probablemente sea la mujer de la izquierda en Los cuatro elementos: la Tierra. </a:t>
            </a:r>
            <a:br>
              <a:rPr lang="es-ES" sz="2000" b="0" i="0" dirty="0">
                <a:solidFill>
                  <a:srgbClr val="000000"/>
                </a:solidFill>
                <a:effectLst/>
                <a:latin typeface="+mn-lt"/>
              </a:rPr>
            </a:br>
            <a:r>
              <a:rPr lang="es-ES" sz="2000" b="0" i="0" dirty="0">
                <a:solidFill>
                  <a:srgbClr val="000000"/>
                </a:solidFill>
                <a:effectLst/>
                <a:latin typeface="+mn-lt"/>
              </a:rPr>
              <a:t>Junto a ella, una mujer mayor con chaqueta roja también tiene una canasta lista para comprar; Varias otras damas, cuyo estatus más alto se muestra por sus mantos negros, están detrás. </a:t>
            </a:r>
            <a:br>
              <a:rPr lang="es-ES" sz="2000" b="0" i="0" dirty="0">
                <a:solidFill>
                  <a:srgbClr val="000000"/>
                </a:solidFill>
                <a:effectLst/>
                <a:latin typeface="+mn-lt"/>
              </a:rPr>
            </a:br>
            <a:r>
              <a:rPr lang="es-ES" sz="2000" b="0" i="0" dirty="0">
                <a:solidFill>
                  <a:srgbClr val="000000"/>
                </a:solidFill>
                <a:effectLst/>
                <a:latin typeface="+mn-lt"/>
              </a:rPr>
              <a:t>En el fondo, otros tenderos y sus clientes se mueven frente a los edificios de ladrillo de una típica ciudad holandesa. Una mujer transporta quesos en un trineo, mientras que otras personas descargan mercancías de los barcos tirados en el muelle. </a:t>
            </a:r>
            <a:br>
              <a:rPr lang="es-ES" sz="2000" b="0" i="0" dirty="0">
                <a:solidFill>
                  <a:srgbClr val="000000"/>
                </a:solidFill>
                <a:effectLst/>
                <a:latin typeface="+mn-lt"/>
              </a:rPr>
            </a:br>
            <a:r>
              <a:rPr lang="es-ES" sz="2000" b="0" i="0" dirty="0">
                <a:solidFill>
                  <a:srgbClr val="000000"/>
                </a:solidFill>
                <a:effectLst/>
                <a:latin typeface="+mn-lt"/>
              </a:rPr>
              <a:t>Aquí hay más cosas que la tienda diaria. </a:t>
            </a:r>
            <a:br>
              <a:rPr lang="es-ES" sz="2000" b="0" i="0" dirty="0">
                <a:solidFill>
                  <a:srgbClr val="000000"/>
                </a:solidFill>
                <a:effectLst/>
                <a:latin typeface="+mn-lt"/>
              </a:rPr>
            </a:br>
            <a:r>
              <a:rPr lang="es-ES" sz="2000" b="0" i="0" dirty="0">
                <a:solidFill>
                  <a:srgbClr val="000000"/>
                </a:solidFill>
                <a:effectLst/>
                <a:latin typeface="+mn-lt"/>
              </a:rPr>
              <a:t>Esta es una de las cuatro grandes pinturas en las que los cuatro elementos, tierra, aire, fuego y agua, están representados por la comida, con escenas bíblicas de fondo. </a:t>
            </a:r>
            <a:br>
              <a:rPr lang="es-ES" sz="2000" b="0" i="0" dirty="0">
                <a:solidFill>
                  <a:srgbClr val="000000"/>
                </a:solidFill>
                <a:effectLst/>
                <a:latin typeface="+mn-lt"/>
              </a:rPr>
            </a:br>
            <a:r>
              <a:rPr lang="es-ES" sz="2000" b="0" i="0" dirty="0">
                <a:solidFill>
                  <a:srgbClr val="000000"/>
                </a:solidFill>
                <a:effectLst/>
                <a:latin typeface="+mn-lt"/>
              </a:rPr>
              <a:t>Aquí podemos ver al hijo pródigo, con pantalones rojos, divirtiéndose con las mujeres del mercado; está desperdiciando "su sustancia con una vida desenfrenada ... con rameras" (Lucas 15:13 y 15:30).</a:t>
            </a:r>
            <a:endParaRPr lang="es-ES" sz="4800" dirty="0">
              <a:latin typeface="+mn-lt"/>
            </a:endParaRPr>
          </a:p>
        </p:txBody>
      </p:sp>
      <p:pic>
        <p:nvPicPr>
          <p:cNvPr id="4" name="Imagen 3">
            <a:extLst>
              <a:ext uri="{FF2B5EF4-FFF2-40B4-BE49-F238E27FC236}">
                <a16:creationId xmlns:a16="http://schemas.microsoft.com/office/drawing/2014/main" id="{593D51A2-8D4F-4337-AEA0-391A9E268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9370" y="1953493"/>
            <a:ext cx="5322629" cy="3906982"/>
          </a:xfrm>
          <a:prstGeom prst="rect">
            <a:avLst/>
          </a:prstGeom>
        </p:spPr>
      </p:pic>
      <p:sp>
        <p:nvSpPr>
          <p:cNvPr id="5" name="Título 1">
            <a:extLst>
              <a:ext uri="{FF2B5EF4-FFF2-40B4-BE49-F238E27FC236}">
                <a16:creationId xmlns:a16="http://schemas.microsoft.com/office/drawing/2014/main" id="{83DEF72E-CB71-4785-89BC-1653C2130D03}"/>
              </a:ext>
            </a:extLst>
          </p:cNvPr>
          <p:cNvSpPr txBox="1">
            <a:spLocks/>
          </p:cNvSpPr>
          <p:nvPr/>
        </p:nvSpPr>
        <p:spPr>
          <a:xfrm>
            <a:off x="6869370" y="484908"/>
            <a:ext cx="5322630" cy="146858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1570. Joachim Beuckelaer. Cuatro elementos, aire. National Gallery, London.</a:t>
            </a:r>
            <a:br>
              <a:rPr lang="es-ES" sz="2800" dirty="0"/>
            </a:br>
            <a:endParaRPr lang="es-ES" sz="2800" dirty="0"/>
          </a:p>
        </p:txBody>
      </p:sp>
    </p:spTree>
    <p:extLst>
      <p:ext uri="{BB962C8B-B14F-4D97-AF65-F5344CB8AC3E}">
        <p14:creationId xmlns:p14="http://schemas.microsoft.com/office/powerpoint/2010/main" val="1526821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6456219" cy="6368184"/>
          </a:xfrm>
        </p:spPr>
        <p:txBody>
          <a:bodyPr anchor="t">
            <a:normAutofit/>
          </a:bodyPr>
          <a:lstStyle/>
          <a:p>
            <a:r>
              <a:rPr lang="es-ES" sz="2000" b="0" i="0" dirty="0">
                <a:solidFill>
                  <a:srgbClr val="000000"/>
                </a:solidFill>
                <a:effectLst/>
                <a:latin typeface="+mn-lt"/>
              </a:rPr>
              <a:t>Beuckelaer se especializó en escenas como esta, repletas de productos abundantes y variados. </a:t>
            </a:r>
            <a:br>
              <a:rPr lang="es-ES" sz="2000" b="0" i="0" dirty="0">
                <a:solidFill>
                  <a:srgbClr val="000000"/>
                </a:solidFill>
                <a:effectLst/>
                <a:latin typeface="+mn-lt"/>
              </a:rPr>
            </a:br>
            <a:r>
              <a:rPr lang="es-ES" sz="2000" b="0" i="0" dirty="0">
                <a:solidFill>
                  <a:srgbClr val="000000"/>
                </a:solidFill>
                <a:effectLst/>
                <a:latin typeface="+mn-lt"/>
              </a:rPr>
              <a:t>Esta pintura desarrolla dos temas: el de sus Plazas del mercado, realizado entre 1561 y 1566; y el de sus numerosos cuadros de Avicultores, realizados entre 1563 y 1569. </a:t>
            </a:r>
            <a:br>
              <a:rPr lang="es-ES" sz="2000" b="0" i="0" dirty="0">
                <a:solidFill>
                  <a:srgbClr val="000000"/>
                </a:solidFill>
                <a:effectLst/>
                <a:latin typeface="+mn-lt"/>
              </a:rPr>
            </a:br>
            <a:r>
              <a:rPr lang="es-ES" sz="2000" b="0" i="0" dirty="0">
                <a:solidFill>
                  <a:srgbClr val="000000"/>
                </a:solidFill>
                <a:effectLst/>
                <a:latin typeface="+mn-lt"/>
              </a:rPr>
              <a:t>Su pintura Dos mujeres y un hombre vendiendo aves de corral, fechada en 1564 (Palazzo Bianco, Génova), es particularmente cercana a nuestra pintura. </a:t>
            </a:r>
            <a:br>
              <a:rPr lang="es-ES" sz="2000" b="0" i="0" dirty="0">
                <a:solidFill>
                  <a:srgbClr val="000000"/>
                </a:solidFill>
                <a:effectLst/>
                <a:latin typeface="+mn-lt"/>
              </a:rPr>
            </a:br>
            <a:r>
              <a:rPr lang="es-ES" sz="2000" b="0" i="0" dirty="0">
                <a:solidFill>
                  <a:srgbClr val="000000"/>
                </a:solidFill>
                <a:effectLst/>
                <a:latin typeface="+mn-lt"/>
              </a:rPr>
              <a:t>Beuckelaer a menudo firmaba sus pinturas en lugares medio ocultos: aquí su firma y la fecha, 1570, están en el barril debajo de la jarra de bronce. </a:t>
            </a:r>
            <a:br>
              <a:rPr lang="es-ES" sz="2000" b="0" i="0" dirty="0">
                <a:solidFill>
                  <a:srgbClr val="000000"/>
                </a:solidFill>
                <a:effectLst/>
                <a:latin typeface="+mn-lt"/>
              </a:rPr>
            </a:br>
            <a:r>
              <a:rPr lang="es-ES" sz="2000" b="0" i="0" dirty="0">
                <a:solidFill>
                  <a:srgbClr val="000000"/>
                </a:solidFill>
                <a:effectLst/>
                <a:latin typeface="+mn-lt"/>
              </a:rPr>
              <a:t>Ninguno de los productos que se muestran aquí es especialmente exótico: este es el tipo de comida que estaba disponible en los Países Bajos en el siglo XVI, al menos en tiempos normales. </a:t>
            </a:r>
            <a:br>
              <a:rPr lang="es-ES" sz="2000" b="0" i="0" dirty="0">
                <a:solidFill>
                  <a:srgbClr val="000000"/>
                </a:solidFill>
                <a:effectLst/>
                <a:latin typeface="+mn-lt"/>
              </a:rPr>
            </a:br>
            <a:r>
              <a:rPr lang="es-ES" sz="2000" b="0" i="0" dirty="0">
                <a:solidFill>
                  <a:srgbClr val="000000"/>
                </a:solidFill>
                <a:effectLst/>
                <a:latin typeface="+mn-lt"/>
              </a:rPr>
              <a:t>Aún así, la comida es en gran medida la estrella del espectáculo y fue en gran medida una forma de Beuckelaer para mostrar su asombrosa capacidad para transmitir textura, en el contraste entre el latón reluciente y las ollas de barro, las telas relucientes y las plumas y la piel de la aves y animales.</a:t>
            </a:r>
            <a:endParaRPr lang="es-ES" dirty="0">
              <a:latin typeface="+mn-lt"/>
            </a:endParaRPr>
          </a:p>
        </p:txBody>
      </p:sp>
      <p:pic>
        <p:nvPicPr>
          <p:cNvPr id="4" name="Imagen 3">
            <a:extLst>
              <a:ext uri="{FF2B5EF4-FFF2-40B4-BE49-F238E27FC236}">
                <a16:creationId xmlns:a16="http://schemas.microsoft.com/office/drawing/2014/main" id="{593D51A2-8D4F-4337-AEA0-391A9E268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9370" y="1953493"/>
            <a:ext cx="5322629" cy="3906982"/>
          </a:xfrm>
          <a:prstGeom prst="rect">
            <a:avLst/>
          </a:prstGeom>
        </p:spPr>
      </p:pic>
      <p:sp>
        <p:nvSpPr>
          <p:cNvPr id="5" name="Título 1">
            <a:extLst>
              <a:ext uri="{FF2B5EF4-FFF2-40B4-BE49-F238E27FC236}">
                <a16:creationId xmlns:a16="http://schemas.microsoft.com/office/drawing/2014/main" id="{83DEF72E-CB71-4785-89BC-1653C2130D03}"/>
              </a:ext>
            </a:extLst>
          </p:cNvPr>
          <p:cNvSpPr txBox="1">
            <a:spLocks/>
          </p:cNvSpPr>
          <p:nvPr/>
        </p:nvSpPr>
        <p:spPr>
          <a:xfrm>
            <a:off x="6869370" y="484908"/>
            <a:ext cx="5322630" cy="146858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1570. Joachim Beuckelaer. Cuatro elementos, aire. National Gallery, London.</a:t>
            </a:r>
            <a:br>
              <a:rPr lang="es-ES" sz="2800" dirty="0"/>
            </a:br>
            <a:endParaRPr lang="es-ES" sz="2800" dirty="0"/>
          </a:p>
        </p:txBody>
      </p:sp>
    </p:spTree>
    <p:extLst>
      <p:ext uri="{BB962C8B-B14F-4D97-AF65-F5344CB8AC3E}">
        <p14:creationId xmlns:p14="http://schemas.microsoft.com/office/powerpoint/2010/main" val="691095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2286000" cy="5869420"/>
          </a:xfrm>
        </p:spPr>
        <p:txBody>
          <a:bodyPr anchor="t">
            <a:normAutofit/>
          </a:bodyPr>
          <a:lstStyle/>
          <a:p>
            <a:r>
              <a:rPr lang="es-ES" sz="2800" dirty="0"/>
              <a:t>1569. Joachim Beuckelaer. Cuatro elementos, tierra. National Gallery, London.</a:t>
            </a:r>
            <a:br>
              <a:rPr lang="es-ES" sz="2800" dirty="0"/>
            </a:br>
            <a:endParaRPr lang="es-ES" sz="2800" dirty="0"/>
          </a:p>
        </p:txBody>
      </p:sp>
      <p:pic>
        <p:nvPicPr>
          <p:cNvPr id="4" name="Imagen 3">
            <a:extLst>
              <a:ext uri="{FF2B5EF4-FFF2-40B4-BE49-F238E27FC236}">
                <a16:creationId xmlns:a16="http://schemas.microsoft.com/office/drawing/2014/main" id="{19483424-01E0-488E-8B21-7775F80BE1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8930" y="0"/>
            <a:ext cx="9423070"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124691"/>
            <a:ext cx="6435887" cy="6594764"/>
          </a:xfrm>
        </p:spPr>
        <p:txBody>
          <a:bodyPr anchor="t">
            <a:normAutofit fontScale="90000"/>
          </a:bodyPr>
          <a:lstStyle/>
          <a:p>
            <a:r>
              <a:rPr lang="es-ES" sz="2400" b="0" i="0" dirty="0">
                <a:solidFill>
                  <a:srgbClr val="000000"/>
                </a:solidFill>
                <a:effectLst/>
                <a:latin typeface="+mn-lt"/>
              </a:rPr>
              <a:t>Una avalancha de verduras de gran tamaño cae hacia nosotros a la izquierda de este cuadro, como si nosotras, como las mujeres del primer plano, fuéramos posibles clientes. </a:t>
            </a:r>
            <a:br>
              <a:rPr lang="es-ES" sz="2400" b="0" i="0" dirty="0">
                <a:solidFill>
                  <a:srgbClr val="000000"/>
                </a:solidFill>
                <a:effectLst/>
                <a:latin typeface="+mn-lt"/>
              </a:rPr>
            </a:br>
            <a:r>
              <a:rPr lang="es-ES" sz="2400" b="0" i="0" dirty="0">
                <a:solidFill>
                  <a:srgbClr val="000000"/>
                </a:solidFill>
                <a:effectLst/>
                <a:latin typeface="+mn-lt"/>
              </a:rPr>
              <a:t>A la izquierda hay una torre de cestas que contienen zanahorias rosadas y naranjas, dos calabacines, varios pepinillos o pepinos, dos rábanos blancos y un manojo de chalotas, coles rosadas y blancas, melones y alcachofas. </a:t>
            </a:r>
            <a:br>
              <a:rPr lang="es-ES" sz="2400" b="0" i="0" dirty="0">
                <a:solidFill>
                  <a:srgbClr val="000000"/>
                </a:solidFill>
                <a:effectLst/>
                <a:latin typeface="+mn-lt"/>
              </a:rPr>
            </a:br>
            <a:r>
              <a:rPr lang="es-ES" sz="2400" b="0" i="0" dirty="0">
                <a:solidFill>
                  <a:srgbClr val="000000"/>
                </a:solidFill>
                <a:effectLst/>
                <a:latin typeface="+mn-lt"/>
              </a:rPr>
              <a:t>A la derecha, una mezcla de verduras y frutas relucientes se amontonan en cestas y cuencos equilibrados bastante precariamente en una carretilla: en la parte delantera hay una coliflor despojada de sus hojas exteriores, manzanas y vainas de guisantes; en otras bandejas hay uvas verdes y moradas, melocotones y ciruelas, peras, cerezas y grosellas. </a:t>
            </a:r>
            <a:br>
              <a:rPr lang="es-ES" sz="2400" b="0" i="0" dirty="0">
                <a:solidFill>
                  <a:srgbClr val="000000"/>
                </a:solidFill>
                <a:effectLst/>
                <a:latin typeface="+mn-lt"/>
              </a:rPr>
            </a:br>
            <a:r>
              <a:rPr lang="es-ES" sz="2400" b="0" i="0" dirty="0">
                <a:solidFill>
                  <a:srgbClr val="000000"/>
                </a:solidFill>
                <a:effectLst/>
                <a:latin typeface="+mn-lt"/>
              </a:rPr>
              <a:t>En la parte superior hay dos platos de barro, uno con fresas y el otro con moras. </a:t>
            </a:r>
            <a:br>
              <a:rPr lang="es-ES" sz="2400" b="0" i="0" dirty="0">
                <a:solidFill>
                  <a:srgbClr val="000000"/>
                </a:solidFill>
                <a:effectLst/>
                <a:latin typeface="+mn-lt"/>
              </a:rPr>
            </a:br>
            <a:endParaRPr lang="es-ES" sz="3600" dirty="0">
              <a:latin typeface="+mn-lt"/>
            </a:endParaRPr>
          </a:p>
        </p:txBody>
      </p:sp>
      <p:pic>
        <p:nvPicPr>
          <p:cNvPr id="4" name="Imagen 3">
            <a:extLst>
              <a:ext uri="{FF2B5EF4-FFF2-40B4-BE49-F238E27FC236}">
                <a16:creationId xmlns:a16="http://schemas.microsoft.com/office/drawing/2014/main" id="{19483424-01E0-488E-8B21-7775F80BE1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1414" y="2008910"/>
            <a:ext cx="5520586" cy="4017818"/>
          </a:xfrm>
          <a:prstGeom prst="rect">
            <a:avLst/>
          </a:prstGeom>
        </p:spPr>
      </p:pic>
      <p:sp>
        <p:nvSpPr>
          <p:cNvPr id="5" name="Título 1">
            <a:extLst>
              <a:ext uri="{FF2B5EF4-FFF2-40B4-BE49-F238E27FC236}">
                <a16:creationId xmlns:a16="http://schemas.microsoft.com/office/drawing/2014/main" id="{33871DF6-3E72-445E-A451-A8A51FB0B012}"/>
              </a:ext>
            </a:extLst>
          </p:cNvPr>
          <p:cNvSpPr txBox="1">
            <a:spLocks/>
          </p:cNvSpPr>
          <p:nvPr/>
        </p:nvSpPr>
        <p:spPr>
          <a:xfrm>
            <a:off x="6671414" y="254288"/>
            <a:ext cx="5520586" cy="17546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1569. Joachim Beuckelaer. </a:t>
            </a:r>
          </a:p>
          <a:p>
            <a:pPr algn="ctr"/>
            <a:r>
              <a:rPr lang="es-ES" sz="2800" dirty="0"/>
              <a:t>Cuatro elementos, tierra. </a:t>
            </a:r>
          </a:p>
          <a:p>
            <a:pPr algn="ctr"/>
            <a:r>
              <a:rPr lang="es-ES" sz="2800" dirty="0"/>
              <a:t>National Gallery, London.</a:t>
            </a:r>
          </a:p>
        </p:txBody>
      </p:sp>
    </p:spTree>
    <p:extLst>
      <p:ext uri="{BB962C8B-B14F-4D97-AF65-F5344CB8AC3E}">
        <p14:creationId xmlns:p14="http://schemas.microsoft.com/office/powerpoint/2010/main" val="3483945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124691"/>
            <a:ext cx="6435887" cy="6594764"/>
          </a:xfrm>
        </p:spPr>
        <p:txBody>
          <a:bodyPr anchor="t">
            <a:normAutofit/>
          </a:bodyPr>
          <a:lstStyle/>
          <a:p>
            <a:r>
              <a:rPr lang="es-ES" sz="2400" b="0" i="0" dirty="0">
                <a:solidFill>
                  <a:srgbClr val="000000"/>
                </a:solidFill>
                <a:effectLst/>
                <a:latin typeface="+mn-lt"/>
              </a:rPr>
              <a:t>Las dos mujeres al frente, a menudo llamadas vendedoras, parecen estar comprando más que vendiendo. </a:t>
            </a:r>
            <a:br>
              <a:rPr lang="es-ES" sz="2400" b="0" i="0" dirty="0">
                <a:solidFill>
                  <a:srgbClr val="000000"/>
                </a:solidFill>
                <a:effectLst/>
                <a:latin typeface="+mn-lt"/>
              </a:rPr>
            </a:br>
            <a:r>
              <a:rPr lang="es-ES" sz="2400" b="0" i="0" dirty="0">
                <a:solidFill>
                  <a:srgbClr val="000000"/>
                </a:solidFill>
                <a:effectLst/>
                <a:latin typeface="+mn-lt"/>
              </a:rPr>
              <a:t>Sus mangas arremangadas y delantales demuestran que son sirvientes que hacen trabajos manuales. </a:t>
            </a:r>
            <a:br>
              <a:rPr lang="es-ES" sz="2400" b="0" i="0" dirty="0">
                <a:solidFill>
                  <a:srgbClr val="000000"/>
                </a:solidFill>
                <a:effectLst/>
                <a:latin typeface="+mn-lt"/>
              </a:rPr>
            </a:br>
            <a:r>
              <a:rPr lang="es-ES" sz="2400" b="0" i="0" dirty="0">
                <a:solidFill>
                  <a:srgbClr val="000000"/>
                </a:solidFill>
                <a:effectLst/>
                <a:latin typeface="+mn-lt"/>
              </a:rPr>
              <a:t>La de rojo ha llenado hasta la mitad su cesta de la compra con manzanas, mientras que su compañera levanta un repollo gigante para inspeccionarlo. </a:t>
            </a:r>
            <a:br>
              <a:rPr lang="es-ES" sz="2400" b="0" i="0" dirty="0">
                <a:solidFill>
                  <a:srgbClr val="000000"/>
                </a:solidFill>
                <a:effectLst/>
                <a:latin typeface="+mn-lt"/>
              </a:rPr>
            </a:br>
            <a:r>
              <a:rPr lang="es-ES" sz="2400" b="0" i="0" dirty="0">
                <a:solidFill>
                  <a:srgbClr val="000000"/>
                </a:solidFill>
                <a:effectLst/>
                <a:latin typeface="+mn-lt"/>
              </a:rPr>
              <a:t>Los vendedores son probablemente la pareja de la derecha, que parece haber traído sus productos al pozo en una carretilla y los están preparando para la venta. </a:t>
            </a:r>
            <a:br>
              <a:rPr lang="es-ES" sz="2400" b="0" i="0" dirty="0">
                <a:solidFill>
                  <a:srgbClr val="000000"/>
                </a:solidFill>
                <a:effectLst/>
                <a:latin typeface="+mn-lt"/>
              </a:rPr>
            </a:br>
            <a:r>
              <a:rPr lang="es-ES" sz="2400" b="0" i="0" dirty="0">
                <a:solidFill>
                  <a:srgbClr val="000000"/>
                </a:solidFill>
                <a:effectLst/>
                <a:latin typeface="+mn-lt"/>
              </a:rPr>
              <a:t>Han sacado agua del pozo en el balde que cuelga de un costado y lavan sus verduras en la palangana de piedra al lado del pozo antes de exponerlas. </a:t>
            </a:r>
            <a:br>
              <a:rPr lang="es-ES" sz="1100" b="0" i="0" dirty="0">
                <a:solidFill>
                  <a:srgbClr val="000000"/>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19483424-01E0-488E-8B21-7775F80BE1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1414" y="2008910"/>
            <a:ext cx="5520586" cy="4017818"/>
          </a:xfrm>
          <a:prstGeom prst="rect">
            <a:avLst/>
          </a:prstGeom>
        </p:spPr>
      </p:pic>
      <p:sp>
        <p:nvSpPr>
          <p:cNvPr id="5" name="Título 1">
            <a:extLst>
              <a:ext uri="{FF2B5EF4-FFF2-40B4-BE49-F238E27FC236}">
                <a16:creationId xmlns:a16="http://schemas.microsoft.com/office/drawing/2014/main" id="{33871DF6-3E72-445E-A451-A8A51FB0B012}"/>
              </a:ext>
            </a:extLst>
          </p:cNvPr>
          <p:cNvSpPr txBox="1">
            <a:spLocks/>
          </p:cNvSpPr>
          <p:nvPr/>
        </p:nvSpPr>
        <p:spPr>
          <a:xfrm>
            <a:off x="6671414" y="254288"/>
            <a:ext cx="5520586" cy="17546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1569. Joachim Beuckelaer. </a:t>
            </a:r>
          </a:p>
          <a:p>
            <a:pPr algn="ctr"/>
            <a:r>
              <a:rPr lang="es-ES" sz="2800" dirty="0"/>
              <a:t>Cuatro elementos, tierra. </a:t>
            </a:r>
          </a:p>
          <a:p>
            <a:pPr algn="ctr"/>
            <a:r>
              <a:rPr lang="es-ES" sz="2800" dirty="0"/>
              <a:t>National Gallery, London.</a:t>
            </a:r>
          </a:p>
        </p:txBody>
      </p:sp>
    </p:spTree>
    <p:extLst>
      <p:ext uri="{BB962C8B-B14F-4D97-AF65-F5344CB8AC3E}">
        <p14:creationId xmlns:p14="http://schemas.microsoft.com/office/powerpoint/2010/main" val="4073393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124691"/>
            <a:ext cx="6435887" cy="6594764"/>
          </a:xfrm>
        </p:spPr>
        <p:txBody>
          <a:bodyPr anchor="t">
            <a:normAutofit/>
          </a:bodyPr>
          <a:lstStyle/>
          <a:p>
            <a:r>
              <a:rPr lang="es-ES" sz="2000" b="0" i="0" dirty="0">
                <a:solidFill>
                  <a:srgbClr val="000000"/>
                </a:solidFill>
                <a:effectLst/>
                <a:latin typeface="+mn-lt"/>
              </a:rPr>
              <a:t>Este es uno de un grupo de cuatro pinturas grandes donde se usa comida para simbolizar los cuatro elementos: tierra, aire, agua y fuego. </a:t>
            </a:r>
            <a:br>
              <a:rPr lang="es-ES" sz="2000" b="0" i="0" dirty="0">
                <a:solidFill>
                  <a:srgbClr val="000000"/>
                </a:solidFill>
                <a:effectLst/>
                <a:latin typeface="+mn-lt"/>
              </a:rPr>
            </a:br>
            <a:r>
              <a:rPr lang="es-ES" sz="2000" b="0" i="0" dirty="0">
                <a:solidFill>
                  <a:srgbClr val="000000"/>
                </a:solidFill>
                <a:effectLst/>
                <a:latin typeface="+mn-lt"/>
              </a:rPr>
              <a:t>En el fondo de los cuatro hay escenas bíblicas. </a:t>
            </a:r>
            <a:br>
              <a:rPr lang="es-ES" sz="2000" b="0" i="0" dirty="0">
                <a:solidFill>
                  <a:srgbClr val="000000"/>
                </a:solidFill>
                <a:effectLst/>
                <a:latin typeface="+mn-lt"/>
              </a:rPr>
            </a:br>
            <a:r>
              <a:rPr lang="es-ES" sz="2000" b="0" i="0" dirty="0">
                <a:solidFill>
                  <a:srgbClr val="000000"/>
                </a:solidFill>
                <a:effectLst/>
                <a:latin typeface="+mn-lt"/>
              </a:rPr>
              <a:t>Aquí puede ver la Huida a Egipto, con la sagrada familia cruzando un puente a la izquierda. </a:t>
            </a:r>
            <a:br>
              <a:rPr lang="es-ES" sz="2000" b="0" i="0" dirty="0">
                <a:solidFill>
                  <a:srgbClr val="000000"/>
                </a:solidFill>
                <a:effectLst/>
                <a:latin typeface="+mn-lt"/>
              </a:rPr>
            </a:br>
            <a:r>
              <a:rPr lang="es-ES" sz="2000" b="0" i="0" dirty="0">
                <a:solidFill>
                  <a:srgbClr val="000000"/>
                </a:solidFill>
                <a:effectLst/>
                <a:latin typeface="+mn-lt"/>
              </a:rPr>
              <a:t>Pasan frente a un edificio que parece estar decorado con una estatua clásica en un nicho, tal vez uno de los ídolos de Egipto que cayó de sus pedestales al pasar el niño Cristo. </a:t>
            </a:r>
            <a:br>
              <a:rPr lang="es-ES" sz="2000" b="0" i="0" dirty="0">
                <a:solidFill>
                  <a:srgbClr val="000000"/>
                </a:solidFill>
                <a:effectLst/>
                <a:latin typeface="+mn-lt"/>
              </a:rPr>
            </a:br>
            <a:r>
              <a:rPr lang="es-ES" sz="2000" b="0" i="0" dirty="0">
                <a:solidFill>
                  <a:srgbClr val="000000"/>
                </a:solidFill>
                <a:effectLst/>
                <a:latin typeface="+mn-lt"/>
              </a:rPr>
              <a:t>Joachim Beuckelaer se especializó en escenas de mercado y cocina con elaboradas exhibiciones de comida. </a:t>
            </a:r>
            <a:br>
              <a:rPr lang="es-ES" sz="2000" b="0" i="0" dirty="0">
                <a:solidFill>
                  <a:srgbClr val="000000"/>
                </a:solidFill>
                <a:effectLst/>
                <a:latin typeface="+mn-lt"/>
              </a:rPr>
            </a:br>
            <a:r>
              <a:rPr lang="es-ES" sz="2000" b="0" i="0" dirty="0">
                <a:solidFill>
                  <a:srgbClr val="000000"/>
                </a:solidFill>
                <a:effectLst/>
                <a:latin typeface="+mn-lt"/>
              </a:rPr>
              <a:t>A menudo reutilizaba personas, objetos y elementos en diferentes imágenes, aunque rara vez los repetía exactamente. </a:t>
            </a:r>
            <a:br>
              <a:rPr lang="es-ES" sz="2000" b="0" i="0" dirty="0">
                <a:solidFill>
                  <a:srgbClr val="000000"/>
                </a:solidFill>
                <a:effectLst/>
                <a:latin typeface="+mn-lt"/>
              </a:rPr>
            </a:br>
            <a:r>
              <a:rPr lang="es-ES" sz="2000" b="0" i="0" dirty="0">
                <a:solidFill>
                  <a:srgbClr val="000000"/>
                </a:solidFill>
                <a:effectLst/>
                <a:latin typeface="+mn-lt"/>
              </a:rPr>
              <a:t>La mujer de rojo fue pintada a partir de un modelo que él usaba con frecuencia; también aparece en Los cuatro elementos: agua y Los cuatro elementos: fuego, donde usa la misma chaqueta roja. </a:t>
            </a:r>
            <a:br>
              <a:rPr lang="es-ES" sz="2000" b="0" i="0" dirty="0">
                <a:solidFill>
                  <a:srgbClr val="000000"/>
                </a:solidFill>
                <a:effectLst/>
                <a:latin typeface="+mn-lt"/>
              </a:rPr>
            </a:br>
            <a:r>
              <a:rPr lang="es-ES" sz="2000" b="0" i="0" dirty="0">
                <a:solidFill>
                  <a:srgbClr val="000000"/>
                </a:solidFill>
                <a:effectLst/>
                <a:latin typeface="+mn-lt"/>
              </a:rPr>
              <a:t>Evidentemente, este fue uno de los accesorios de estudio de Beuckelaer: aparece en varias de sus pinturas, incluidos Los cuatro elementos: aire. </a:t>
            </a:r>
            <a:endParaRPr lang="es-ES" sz="4800" dirty="0">
              <a:latin typeface="+mn-lt"/>
            </a:endParaRPr>
          </a:p>
        </p:txBody>
      </p:sp>
      <p:pic>
        <p:nvPicPr>
          <p:cNvPr id="4" name="Imagen 3">
            <a:extLst>
              <a:ext uri="{FF2B5EF4-FFF2-40B4-BE49-F238E27FC236}">
                <a16:creationId xmlns:a16="http://schemas.microsoft.com/office/drawing/2014/main" id="{19483424-01E0-488E-8B21-7775F80BE1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1414" y="2008910"/>
            <a:ext cx="5520586" cy="4017818"/>
          </a:xfrm>
          <a:prstGeom prst="rect">
            <a:avLst/>
          </a:prstGeom>
        </p:spPr>
      </p:pic>
      <p:sp>
        <p:nvSpPr>
          <p:cNvPr id="5" name="Título 1">
            <a:extLst>
              <a:ext uri="{FF2B5EF4-FFF2-40B4-BE49-F238E27FC236}">
                <a16:creationId xmlns:a16="http://schemas.microsoft.com/office/drawing/2014/main" id="{33871DF6-3E72-445E-A451-A8A51FB0B012}"/>
              </a:ext>
            </a:extLst>
          </p:cNvPr>
          <p:cNvSpPr txBox="1">
            <a:spLocks/>
          </p:cNvSpPr>
          <p:nvPr/>
        </p:nvSpPr>
        <p:spPr>
          <a:xfrm>
            <a:off x="6671414" y="254288"/>
            <a:ext cx="5520586" cy="17546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1569. Joachim Beuckelaer. </a:t>
            </a:r>
          </a:p>
          <a:p>
            <a:pPr algn="ctr"/>
            <a:r>
              <a:rPr lang="es-ES" sz="2800" dirty="0"/>
              <a:t>Cuatro elementos, tierra. </a:t>
            </a:r>
          </a:p>
          <a:p>
            <a:pPr algn="ctr"/>
            <a:r>
              <a:rPr lang="es-ES" sz="2800" dirty="0"/>
              <a:t>National Gallery, London.</a:t>
            </a:r>
          </a:p>
        </p:txBody>
      </p:sp>
    </p:spTree>
    <p:extLst>
      <p:ext uri="{BB962C8B-B14F-4D97-AF65-F5344CB8AC3E}">
        <p14:creationId xmlns:p14="http://schemas.microsoft.com/office/powerpoint/2010/main" val="4251982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124691"/>
            <a:ext cx="6435887" cy="6594764"/>
          </a:xfrm>
        </p:spPr>
        <p:txBody>
          <a:bodyPr anchor="t">
            <a:normAutofit/>
          </a:bodyPr>
          <a:lstStyle/>
          <a:p>
            <a:r>
              <a:rPr lang="es-ES" sz="2000" b="0" i="0" dirty="0">
                <a:solidFill>
                  <a:srgbClr val="000000"/>
                </a:solidFill>
                <a:effectLst/>
                <a:latin typeface="+mn-lt"/>
              </a:rPr>
              <a:t>La mujer de amarillo reaparece, igualmente vestida, en Fuego. </a:t>
            </a:r>
            <a:br>
              <a:rPr lang="es-ES" sz="2000" b="0" i="0" dirty="0">
                <a:solidFill>
                  <a:srgbClr val="000000"/>
                </a:solidFill>
                <a:effectLst/>
                <a:latin typeface="+mn-lt"/>
              </a:rPr>
            </a:br>
            <a:r>
              <a:rPr lang="es-ES" sz="2000" b="0" i="0" dirty="0">
                <a:solidFill>
                  <a:srgbClr val="000000"/>
                </a:solidFill>
                <a:effectLst/>
                <a:latin typeface="+mn-lt"/>
              </a:rPr>
              <a:t>Paisajes similares con puentes aparecen en Dos mujeres y un hombre vendiendo aves de corral fechado en 1563 (Salzburgo), otro del mismo tema fechado en 1564 (Moscú) y en otras pinturas. </a:t>
            </a:r>
            <a:br>
              <a:rPr lang="es-ES" sz="2000" b="0" i="0" dirty="0">
                <a:solidFill>
                  <a:srgbClr val="000000"/>
                </a:solidFill>
                <a:effectLst/>
                <a:latin typeface="+mn-lt"/>
              </a:rPr>
            </a:br>
            <a:r>
              <a:rPr lang="es-ES" sz="2000" b="0" i="0" dirty="0">
                <a:solidFill>
                  <a:srgbClr val="000000"/>
                </a:solidFill>
                <a:effectLst/>
                <a:latin typeface="+mn-lt"/>
              </a:rPr>
              <a:t>Aunque claramente es verano, con árboles llenos de hojas, no todas estas frutas y verduras habrían estado en temporada al mismo tiempo. </a:t>
            </a:r>
            <a:br>
              <a:rPr lang="es-ES" sz="2000" b="0" i="0" dirty="0">
                <a:solidFill>
                  <a:srgbClr val="000000"/>
                </a:solidFill>
                <a:effectLst/>
                <a:latin typeface="+mn-lt"/>
              </a:rPr>
            </a:br>
            <a:r>
              <a:rPr lang="es-ES" sz="2000" b="0" i="0" dirty="0">
                <a:solidFill>
                  <a:srgbClr val="000000"/>
                </a:solidFill>
                <a:effectLst/>
                <a:latin typeface="+mn-lt"/>
              </a:rPr>
              <a:t>Sin embargo, ninguno es especialmente exótico: estos son los tipos de alimentos que estaban fácilmente disponibles para los holandeses comunes. </a:t>
            </a:r>
            <a:br>
              <a:rPr lang="es-ES" sz="2000" b="0" i="0" dirty="0">
                <a:solidFill>
                  <a:srgbClr val="000000"/>
                </a:solidFill>
                <a:effectLst/>
                <a:latin typeface="+mn-lt"/>
              </a:rPr>
            </a:br>
            <a:r>
              <a:rPr lang="es-ES" sz="2000" b="0" i="0" dirty="0">
                <a:solidFill>
                  <a:srgbClr val="000000"/>
                </a:solidFill>
                <a:effectLst/>
                <a:latin typeface="+mn-lt"/>
              </a:rPr>
              <a:t>Beuckelaer trabajó tanto en vivo como en bocetos. </a:t>
            </a:r>
            <a:br>
              <a:rPr lang="es-ES" sz="2000" b="0" i="0" dirty="0">
                <a:solidFill>
                  <a:srgbClr val="000000"/>
                </a:solidFill>
                <a:effectLst/>
                <a:latin typeface="+mn-lt"/>
              </a:rPr>
            </a:br>
            <a:r>
              <a:rPr lang="es-ES" sz="2000" b="0" i="0" dirty="0">
                <a:solidFill>
                  <a:srgbClr val="000000"/>
                </a:solidFill>
                <a:effectLst/>
                <a:latin typeface="+mn-lt"/>
              </a:rPr>
              <a:t>La coliflor con hojas recortadas del lado derecho de este cuadro aparece en otros cuadros suyos, al igual que las uvas y las alcachofas que coronan la montaña de verduras de la derecha. </a:t>
            </a:r>
            <a:br>
              <a:rPr lang="es-ES" sz="2000" b="0" i="0" dirty="0">
                <a:solidFill>
                  <a:srgbClr val="000000"/>
                </a:solidFill>
                <a:effectLst/>
                <a:latin typeface="+mn-lt"/>
              </a:rPr>
            </a:br>
            <a:r>
              <a:rPr lang="es-ES" sz="2000" b="0" i="0" dirty="0">
                <a:solidFill>
                  <a:srgbClr val="000000"/>
                </a:solidFill>
                <a:effectLst/>
                <a:latin typeface="+mn-lt"/>
              </a:rPr>
              <a:t>Evidentemente, todos fueron pintados a partir de los mismos bocetos preliminares. </a:t>
            </a:r>
            <a:br>
              <a:rPr lang="es-ES" sz="2000" b="0" i="0" dirty="0">
                <a:solidFill>
                  <a:srgbClr val="000000"/>
                </a:solidFill>
                <a:effectLst/>
                <a:latin typeface="+mn-lt"/>
              </a:rPr>
            </a:br>
            <a:r>
              <a:rPr lang="es-ES" sz="2000" b="0" i="0" dirty="0">
                <a:solidFill>
                  <a:srgbClr val="000000"/>
                </a:solidFill>
                <a:effectLst/>
                <a:latin typeface="+mn-lt"/>
              </a:rPr>
              <a:t>Beuckelaer solía poner su firma en lugares medio ocultos. </a:t>
            </a:r>
            <a:br>
              <a:rPr lang="es-ES" sz="2000" b="0" i="0" dirty="0">
                <a:solidFill>
                  <a:srgbClr val="000000"/>
                </a:solidFill>
                <a:effectLst/>
                <a:latin typeface="+mn-lt"/>
              </a:rPr>
            </a:br>
            <a:r>
              <a:rPr lang="es-ES" sz="2000" b="0" i="0" dirty="0">
                <a:solidFill>
                  <a:srgbClr val="000000"/>
                </a:solidFill>
                <a:effectLst/>
                <a:latin typeface="+mn-lt"/>
              </a:rPr>
              <a:t>Aquí firmó su nombre y pintó su monograma en la carretilla en la esquina delantera derecha, y puso la fecha, 1569, en la cabeza del pozo. </a:t>
            </a:r>
            <a:endParaRPr lang="es-ES" sz="4800" dirty="0">
              <a:latin typeface="+mn-lt"/>
            </a:endParaRPr>
          </a:p>
        </p:txBody>
      </p:sp>
      <p:pic>
        <p:nvPicPr>
          <p:cNvPr id="4" name="Imagen 3">
            <a:extLst>
              <a:ext uri="{FF2B5EF4-FFF2-40B4-BE49-F238E27FC236}">
                <a16:creationId xmlns:a16="http://schemas.microsoft.com/office/drawing/2014/main" id="{19483424-01E0-488E-8B21-7775F80BE1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1414" y="2008910"/>
            <a:ext cx="5520586" cy="4017818"/>
          </a:xfrm>
          <a:prstGeom prst="rect">
            <a:avLst/>
          </a:prstGeom>
        </p:spPr>
      </p:pic>
      <p:sp>
        <p:nvSpPr>
          <p:cNvPr id="5" name="Título 1">
            <a:extLst>
              <a:ext uri="{FF2B5EF4-FFF2-40B4-BE49-F238E27FC236}">
                <a16:creationId xmlns:a16="http://schemas.microsoft.com/office/drawing/2014/main" id="{33871DF6-3E72-445E-A451-A8A51FB0B012}"/>
              </a:ext>
            </a:extLst>
          </p:cNvPr>
          <p:cNvSpPr txBox="1">
            <a:spLocks/>
          </p:cNvSpPr>
          <p:nvPr/>
        </p:nvSpPr>
        <p:spPr>
          <a:xfrm>
            <a:off x="6671414" y="254288"/>
            <a:ext cx="5520586" cy="17546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1569. Joachim Beuckelaer. </a:t>
            </a:r>
          </a:p>
          <a:p>
            <a:pPr algn="ctr"/>
            <a:r>
              <a:rPr lang="es-ES" sz="2800" dirty="0"/>
              <a:t>Cuatro elementos, tierra. </a:t>
            </a:r>
          </a:p>
          <a:p>
            <a:pPr algn="ctr"/>
            <a:r>
              <a:rPr lang="es-ES" sz="2800" dirty="0"/>
              <a:t>National Gallery, London.</a:t>
            </a:r>
          </a:p>
        </p:txBody>
      </p:sp>
    </p:spTree>
    <p:extLst>
      <p:ext uri="{BB962C8B-B14F-4D97-AF65-F5344CB8AC3E}">
        <p14:creationId xmlns:p14="http://schemas.microsoft.com/office/powerpoint/2010/main" val="892583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2189018" cy="5869420"/>
          </a:xfrm>
        </p:spPr>
        <p:txBody>
          <a:bodyPr anchor="t">
            <a:normAutofit/>
          </a:bodyPr>
          <a:lstStyle/>
          <a:p>
            <a:r>
              <a:rPr lang="es-ES" sz="2800" dirty="0"/>
              <a:t>1569. Joachim Beuckelaer. Cuatro elementos, agua. National Gallery, London.</a:t>
            </a:r>
            <a:br>
              <a:rPr lang="es-ES" sz="2800" dirty="0"/>
            </a:br>
            <a:endParaRPr lang="es-ES" sz="2800" dirty="0"/>
          </a:p>
        </p:txBody>
      </p:sp>
      <p:pic>
        <p:nvPicPr>
          <p:cNvPr id="4" name="Imagen 3">
            <a:extLst>
              <a:ext uri="{FF2B5EF4-FFF2-40B4-BE49-F238E27FC236}">
                <a16:creationId xmlns:a16="http://schemas.microsoft.com/office/drawing/2014/main" id="{5D825E88-02C7-4E94-8A7F-E3348317B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2745" y="0"/>
            <a:ext cx="9329255" cy="6802582"/>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6" y="207818"/>
            <a:ext cx="6137563" cy="6594763"/>
          </a:xfrm>
        </p:spPr>
        <p:txBody>
          <a:bodyPr anchor="t">
            <a:normAutofit fontScale="90000"/>
          </a:bodyPr>
          <a:lstStyle/>
          <a:p>
            <a:r>
              <a:rPr lang="es-ES" sz="2400" b="0" i="0" dirty="0">
                <a:solidFill>
                  <a:srgbClr val="000000"/>
                </a:solidFill>
                <a:effectLst/>
                <a:latin typeface="+mn-lt"/>
              </a:rPr>
              <a:t>Se nos presenta una plétora de productos </a:t>
            </a:r>
            <a:r>
              <a:rPr lang="es-ES" sz="2400" b="0" i="0" dirty="0" err="1">
                <a:solidFill>
                  <a:srgbClr val="000000"/>
                </a:solidFill>
                <a:effectLst/>
                <a:latin typeface="+mn-lt"/>
              </a:rPr>
              <a:t>piscine</a:t>
            </a:r>
            <a:r>
              <a:rPr lang="es-ES" sz="2400" b="0" i="0" dirty="0">
                <a:solidFill>
                  <a:srgbClr val="000000"/>
                </a:solidFill>
                <a:effectLst/>
                <a:latin typeface="+mn-lt"/>
              </a:rPr>
              <a:t>: pescados de todo tipo se amontonan en cestas, se caen por los bordes de fuentes o se resbalan del agarre del tendero. </a:t>
            </a:r>
            <a:br>
              <a:rPr lang="es-ES" sz="2400" b="0" i="0" dirty="0">
                <a:solidFill>
                  <a:srgbClr val="000000"/>
                </a:solidFill>
                <a:effectLst/>
                <a:latin typeface="+mn-lt"/>
              </a:rPr>
            </a:br>
            <a:r>
              <a:rPr lang="es-ES" sz="2400" b="0" i="0" dirty="0">
                <a:solidFill>
                  <a:srgbClr val="000000"/>
                </a:solidFill>
                <a:effectLst/>
                <a:latin typeface="+mn-lt"/>
              </a:rPr>
              <a:t>En el extremo izquierdo hay una cazuela de barro con espadines y / o arenques inmaduros; </a:t>
            </a:r>
            <a:br>
              <a:rPr lang="es-ES" sz="2400" b="0" i="0" dirty="0">
                <a:solidFill>
                  <a:srgbClr val="000000"/>
                </a:solidFill>
                <a:effectLst/>
                <a:latin typeface="+mn-lt"/>
              </a:rPr>
            </a:br>
            <a:r>
              <a:rPr lang="es-ES" sz="2400" b="0" i="0" dirty="0">
                <a:solidFill>
                  <a:srgbClr val="000000"/>
                </a:solidFill>
                <a:effectLst/>
                <a:latin typeface="+mn-lt"/>
              </a:rPr>
              <a:t>Frente a la mujer del sombrero rojo hay una gran fuente de madera que contiene tres carpas, dos lucios y dos tencas. </a:t>
            </a:r>
            <a:br>
              <a:rPr lang="es-ES" sz="2400" b="0" i="0" dirty="0">
                <a:solidFill>
                  <a:srgbClr val="000000"/>
                </a:solidFill>
                <a:effectLst/>
                <a:latin typeface="+mn-lt"/>
              </a:rPr>
            </a:br>
            <a:r>
              <a:rPr lang="es-ES" sz="2400" b="0" i="0" dirty="0">
                <a:solidFill>
                  <a:srgbClr val="000000"/>
                </a:solidFill>
                <a:effectLst/>
                <a:latin typeface="+mn-lt"/>
              </a:rPr>
              <a:t>Apoya el brazo en una tina de </a:t>
            </a:r>
            <a:r>
              <a:rPr lang="es-ES" sz="2400" b="0" i="0" dirty="0" err="1">
                <a:solidFill>
                  <a:srgbClr val="000000"/>
                </a:solidFill>
                <a:effectLst/>
                <a:latin typeface="+mn-lt"/>
              </a:rPr>
              <a:t>solla</a:t>
            </a:r>
            <a:r>
              <a:rPr lang="es-ES" sz="2400" b="0" i="0" dirty="0">
                <a:solidFill>
                  <a:srgbClr val="000000"/>
                </a:solidFill>
                <a:effectLst/>
                <a:latin typeface="+mn-lt"/>
              </a:rPr>
              <a:t>. </a:t>
            </a:r>
            <a:br>
              <a:rPr lang="es-ES" sz="2400" b="0" i="0" dirty="0">
                <a:solidFill>
                  <a:srgbClr val="000000"/>
                </a:solidFill>
                <a:effectLst/>
                <a:latin typeface="+mn-lt"/>
              </a:rPr>
            </a:br>
            <a:r>
              <a:rPr lang="es-ES" sz="2400" b="0" i="0" dirty="0">
                <a:solidFill>
                  <a:srgbClr val="000000"/>
                </a:solidFill>
                <a:effectLst/>
                <a:latin typeface="+mn-lt"/>
              </a:rPr>
              <a:t>Delante del hombre hay una canasta de bacalao grande y en la esquina inferior derecha hay una raya eviscerada en una fuente de barro. </a:t>
            </a:r>
            <a:br>
              <a:rPr lang="es-ES" sz="2400" b="0" i="0" dirty="0">
                <a:solidFill>
                  <a:srgbClr val="000000"/>
                </a:solidFill>
                <a:effectLst/>
                <a:latin typeface="+mn-lt"/>
              </a:rPr>
            </a:br>
            <a:r>
              <a:rPr lang="es-ES" sz="2400" b="0" i="0" dirty="0">
                <a:solidFill>
                  <a:srgbClr val="000000"/>
                </a:solidFill>
                <a:effectLst/>
                <a:latin typeface="+mn-lt"/>
              </a:rPr>
              <a:t>Otros platos contienen arenques, besugo, </a:t>
            </a:r>
            <a:r>
              <a:rPr lang="es-ES" sz="2400" b="0" i="0" dirty="0" err="1">
                <a:solidFill>
                  <a:srgbClr val="000000"/>
                </a:solidFill>
                <a:effectLst/>
                <a:latin typeface="+mn-lt"/>
              </a:rPr>
              <a:t>rudd</a:t>
            </a:r>
            <a:r>
              <a:rPr lang="es-ES" sz="2400" b="0" i="0" dirty="0">
                <a:solidFill>
                  <a:srgbClr val="000000"/>
                </a:solidFill>
                <a:effectLst/>
                <a:latin typeface="+mn-lt"/>
              </a:rPr>
              <a:t> y perca. </a:t>
            </a:r>
            <a:br>
              <a:rPr lang="es-ES" sz="2400" b="0" i="0" dirty="0">
                <a:solidFill>
                  <a:srgbClr val="000000"/>
                </a:solidFill>
                <a:effectLst/>
                <a:latin typeface="+mn-lt"/>
              </a:rPr>
            </a:br>
            <a:r>
              <a:rPr lang="es-ES" sz="2400" b="0" i="0" dirty="0">
                <a:solidFill>
                  <a:srgbClr val="000000"/>
                </a:solidFill>
                <a:effectLst/>
                <a:latin typeface="+mn-lt"/>
              </a:rPr>
              <a:t>Incluso hay conchas de mejillón esparcidas por el suelo. </a:t>
            </a:r>
            <a:br>
              <a:rPr lang="es-ES" sz="2400" b="0" i="0" dirty="0">
                <a:solidFill>
                  <a:srgbClr val="000000"/>
                </a:solidFill>
                <a:effectLst/>
                <a:latin typeface="+mn-lt"/>
              </a:rPr>
            </a:br>
            <a:r>
              <a:rPr lang="es-ES" sz="2400" b="0" i="0" dirty="0">
                <a:solidFill>
                  <a:srgbClr val="000000"/>
                </a:solidFill>
                <a:effectLst/>
                <a:latin typeface="+mn-lt"/>
              </a:rPr>
              <a:t>Los dos vendedores, que ignoran a sus clientes y nos miran directamente, parecen vender diferentes tipos de pescado. </a:t>
            </a:r>
            <a:br>
              <a:rPr lang="es-ES" sz="1600" b="0" i="0" dirty="0">
                <a:solidFill>
                  <a:srgbClr val="000000"/>
                </a:solidFill>
                <a:effectLst/>
                <a:latin typeface="+mn-lt"/>
              </a:rPr>
            </a:br>
            <a:endParaRPr lang="es-ES" sz="4000" dirty="0">
              <a:latin typeface="+mn-lt"/>
            </a:endParaRPr>
          </a:p>
        </p:txBody>
      </p:sp>
      <p:pic>
        <p:nvPicPr>
          <p:cNvPr id="4" name="Imagen 3">
            <a:extLst>
              <a:ext uri="{FF2B5EF4-FFF2-40B4-BE49-F238E27FC236}">
                <a16:creationId xmlns:a16="http://schemas.microsoft.com/office/drawing/2014/main" id="{5D825E88-02C7-4E94-8A7F-E3348317B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0845" y="2660072"/>
            <a:ext cx="5681155" cy="4142509"/>
          </a:xfrm>
          <a:prstGeom prst="rect">
            <a:avLst/>
          </a:prstGeom>
        </p:spPr>
      </p:pic>
      <p:sp>
        <p:nvSpPr>
          <p:cNvPr id="5" name="Título 1">
            <a:extLst>
              <a:ext uri="{FF2B5EF4-FFF2-40B4-BE49-F238E27FC236}">
                <a16:creationId xmlns:a16="http://schemas.microsoft.com/office/drawing/2014/main" id="{E95F5DB2-8E67-436B-A0D2-97F6C3FCC36D}"/>
              </a:ext>
            </a:extLst>
          </p:cNvPr>
          <p:cNvSpPr txBox="1">
            <a:spLocks/>
          </p:cNvSpPr>
          <p:nvPr/>
        </p:nvSpPr>
        <p:spPr>
          <a:xfrm>
            <a:off x="6510845" y="665018"/>
            <a:ext cx="5543400" cy="199505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1569. Joachim Beuckelaer. Cuatro elementos, agua. National Gallery, London.</a:t>
            </a:r>
            <a:br>
              <a:rPr lang="es-ES" sz="2800" dirty="0"/>
            </a:br>
            <a:endParaRPr lang="es-ES" sz="2800" dirty="0"/>
          </a:p>
        </p:txBody>
      </p:sp>
    </p:spTree>
    <p:extLst>
      <p:ext uri="{BB962C8B-B14F-4D97-AF65-F5344CB8AC3E}">
        <p14:creationId xmlns:p14="http://schemas.microsoft.com/office/powerpoint/2010/main" val="3947961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6" y="207818"/>
            <a:ext cx="6137563" cy="6594763"/>
          </a:xfrm>
        </p:spPr>
        <p:txBody>
          <a:bodyPr anchor="t">
            <a:normAutofit fontScale="90000"/>
          </a:bodyPr>
          <a:lstStyle/>
          <a:p>
            <a:r>
              <a:rPr lang="es-ES" sz="2400" b="0" i="0" dirty="0">
                <a:solidFill>
                  <a:srgbClr val="000000"/>
                </a:solidFill>
                <a:effectLst/>
                <a:latin typeface="+mn-lt"/>
              </a:rPr>
              <a:t>La mujer se especializa en pescado de agua dulce, el hombre, que obviamente ha estado cortando productos con el gran cuchillo apoyado en el bloque detrás del brazo, en pescado de mar. </a:t>
            </a:r>
            <a:br>
              <a:rPr lang="es-ES" sz="2400" b="0" i="0" dirty="0">
                <a:solidFill>
                  <a:srgbClr val="000000"/>
                </a:solidFill>
                <a:effectLst/>
                <a:latin typeface="+mn-lt"/>
              </a:rPr>
            </a:br>
            <a:r>
              <a:rPr lang="es-ES" sz="2400" b="0" i="0" dirty="0">
                <a:solidFill>
                  <a:srgbClr val="000000"/>
                </a:solidFill>
                <a:effectLst/>
                <a:latin typeface="+mn-lt"/>
              </a:rPr>
              <a:t>Las cinco mujeres detrás son clientes. </a:t>
            </a:r>
            <a:br>
              <a:rPr lang="es-ES" sz="2400" b="0" i="0" dirty="0">
                <a:solidFill>
                  <a:srgbClr val="000000"/>
                </a:solidFill>
                <a:effectLst/>
                <a:latin typeface="+mn-lt"/>
              </a:rPr>
            </a:br>
            <a:r>
              <a:rPr lang="es-ES" sz="2400" b="0" i="0" dirty="0">
                <a:solidFill>
                  <a:srgbClr val="000000"/>
                </a:solidFill>
                <a:effectLst/>
                <a:latin typeface="+mn-lt"/>
              </a:rPr>
              <a:t>Algunos son sirvientes: uno balancea una bandeja de queso envuelto en ropa blanca sobre su cabeza, otro una vasija de latón (?). </a:t>
            </a:r>
            <a:br>
              <a:rPr lang="es-ES" sz="2400" b="0" i="0" dirty="0">
                <a:solidFill>
                  <a:srgbClr val="000000"/>
                </a:solidFill>
                <a:effectLst/>
                <a:latin typeface="+mn-lt"/>
              </a:rPr>
            </a:br>
            <a:r>
              <a:rPr lang="es-ES" sz="2400" b="0" i="0" dirty="0">
                <a:solidFill>
                  <a:srgbClr val="000000"/>
                </a:solidFill>
                <a:effectLst/>
                <a:latin typeface="+mn-lt"/>
              </a:rPr>
              <a:t>Dos, evidentemente de rango superior, visten mantos negros. </a:t>
            </a:r>
            <a:br>
              <a:rPr lang="es-ES" sz="2400" b="0" i="0" dirty="0">
                <a:solidFill>
                  <a:srgbClr val="000000"/>
                </a:solidFill>
                <a:effectLst/>
                <a:latin typeface="+mn-lt"/>
              </a:rPr>
            </a:br>
            <a:r>
              <a:rPr lang="es-ES" sz="2400" b="0" i="0" dirty="0">
                <a:solidFill>
                  <a:srgbClr val="000000"/>
                </a:solidFill>
                <a:effectLst/>
                <a:latin typeface="+mn-lt"/>
              </a:rPr>
              <a:t>Aunque parece una escena contemporánea, la gente está vestida con ropa del siglo XVI y, a la izquierda, camina arriba y abajo por una calle bordeada de edificios renacentistas, incluido el </a:t>
            </a:r>
            <a:r>
              <a:rPr lang="es-ES" sz="2400" b="0" i="0" dirty="0" err="1">
                <a:solidFill>
                  <a:srgbClr val="000000"/>
                </a:solidFill>
                <a:effectLst/>
                <a:latin typeface="+mn-lt"/>
              </a:rPr>
              <a:t>Rode</a:t>
            </a:r>
            <a:r>
              <a:rPr lang="es-ES" sz="2400" b="0" i="0" dirty="0">
                <a:solidFill>
                  <a:srgbClr val="000000"/>
                </a:solidFill>
                <a:effectLst/>
                <a:latin typeface="+mn-lt"/>
              </a:rPr>
              <a:t> </a:t>
            </a:r>
            <a:r>
              <a:rPr lang="es-ES" sz="2400" b="0" i="0" dirty="0" err="1">
                <a:solidFill>
                  <a:srgbClr val="000000"/>
                </a:solidFill>
                <a:effectLst/>
                <a:latin typeface="+mn-lt"/>
              </a:rPr>
              <a:t>Poort</a:t>
            </a:r>
            <a:r>
              <a:rPr lang="es-ES" sz="2400" b="0" i="0" dirty="0">
                <a:solidFill>
                  <a:srgbClr val="000000"/>
                </a:solidFill>
                <a:effectLst/>
                <a:latin typeface="+mn-lt"/>
              </a:rPr>
              <a:t>, o Puerta Roja, de Amberes, algo más está sucediendo. encendido también. </a:t>
            </a:r>
            <a:br>
              <a:rPr lang="es-ES" sz="2400" b="0" i="0" dirty="0">
                <a:solidFill>
                  <a:srgbClr val="000000"/>
                </a:solidFill>
                <a:effectLst/>
                <a:latin typeface="+mn-lt"/>
              </a:rPr>
            </a:br>
            <a:r>
              <a:rPr lang="es-ES" sz="2400" b="0" i="0" dirty="0">
                <a:solidFill>
                  <a:srgbClr val="000000"/>
                </a:solidFill>
                <a:effectLst/>
                <a:latin typeface="+mn-lt"/>
              </a:rPr>
              <a:t>A través del arco en el medio se puede ver un barco con pescadores cargando sus redes. </a:t>
            </a:r>
            <a:br>
              <a:rPr lang="es-ES" sz="2400" b="0" i="0" dirty="0">
                <a:solidFill>
                  <a:srgbClr val="000000"/>
                </a:solidFill>
                <a:effectLst/>
                <a:latin typeface="+mn-lt"/>
              </a:rPr>
            </a:br>
            <a:r>
              <a:rPr lang="es-ES" sz="2400" b="0" i="0" dirty="0">
                <a:solidFill>
                  <a:srgbClr val="000000"/>
                </a:solidFill>
                <a:effectLst/>
                <a:latin typeface="+mn-lt"/>
              </a:rPr>
              <a:t>Un hombre vadea por el agua hacia una figura en la orilla. </a:t>
            </a:r>
            <a:endParaRPr lang="es-ES" sz="5400" dirty="0">
              <a:latin typeface="+mn-lt"/>
            </a:endParaRPr>
          </a:p>
        </p:txBody>
      </p:sp>
      <p:pic>
        <p:nvPicPr>
          <p:cNvPr id="4" name="Imagen 3">
            <a:extLst>
              <a:ext uri="{FF2B5EF4-FFF2-40B4-BE49-F238E27FC236}">
                <a16:creationId xmlns:a16="http://schemas.microsoft.com/office/drawing/2014/main" id="{5D825E88-02C7-4E94-8A7F-E3348317B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0845" y="2660072"/>
            <a:ext cx="5681155" cy="4142509"/>
          </a:xfrm>
          <a:prstGeom prst="rect">
            <a:avLst/>
          </a:prstGeom>
        </p:spPr>
      </p:pic>
      <p:sp>
        <p:nvSpPr>
          <p:cNvPr id="5" name="Título 1">
            <a:extLst>
              <a:ext uri="{FF2B5EF4-FFF2-40B4-BE49-F238E27FC236}">
                <a16:creationId xmlns:a16="http://schemas.microsoft.com/office/drawing/2014/main" id="{E95F5DB2-8E67-436B-A0D2-97F6C3FCC36D}"/>
              </a:ext>
            </a:extLst>
          </p:cNvPr>
          <p:cNvSpPr txBox="1">
            <a:spLocks/>
          </p:cNvSpPr>
          <p:nvPr/>
        </p:nvSpPr>
        <p:spPr>
          <a:xfrm>
            <a:off x="6510845" y="665018"/>
            <a:ext cx="5543400" cy="199505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1569. Joachim Beuckelaer. Cuatro elementos, agua. National Gallery, London.</a:t>
            </a:r>
            <a:br>
              <a:rPr lang="es-ES" sz="2800" dirty="0"/>
            </a:br>
            <a:endParaRPr lang="es-ES" sz="2800" dirty="0"/>
          </a:p>
        </p:txBody>
      </p:sp>
    </p:spTree>
    <p:extLst>
      <p:ext uri="{BB962C8B-B14F-4D97-AF65-F5344CB8AC3E}">
        <p14:creationId xmlns:p14="http://schemas.microsoft.com/office/powerpoint/2010/main" val="1860494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6" y="207818"/>
            <a:ext cx="6137563" cy="6594763"/>
          </a:xfrm>
        </p:spPr>
        <p:txBody>
          <a:bodyPr anchor="t">
            <a:normAutofit/>
          </a:bodyPr>
          <a:lstStyle/>
          <a:p>
            <a:r>
              <a:rPr lang="es-ES" sz="2400" b="0" i="0" dirty="0">
                <a:solidFill>
                  <a:srgbClr val="000000"/>
                </a:solidFill>
                <a:effectLst/>
                <a:latin typeface="+mn-lt"/>
              </a:rPr>
              <a:t>El agua es el Mar de Galilea y este es el milagroso tiro de los peces (Lucas 5: 4-11). </a:t>
            </a:r>
            <a:br>
              <a:rPr lang="es-ES" sz="2400" b="0" i="0" dirty="0">
                <a:solidFill>
                  <a:srgbClr val="000000"/>
                </a:solidFill>
                <a:effectLst/>
                <a:latin typeface="+mn-lt"/>
              </a:rPr>
            </a:br>
            <a:r>
              <a:rPr lang="es-ES" sz="2400" b="0" i="0" dirty="0">
                <a:solidFill>
                  <a:srgbClr val="000000"/>
                </a:solidFill>
                <a:effectLst/>
                <a:latin typeface="+mn-lt"/>
              </a:rPr>
              <a:t>Cristo, resucitado de entre los muertos, se apareció a sus apóstoles, quienes habían tenido una noche de pesca sin éxito. </a:t>
            </a:r>
            <a:br>
              <a:rPr lang="es-ES" sz="2400" b="0" i="0" dirty="0">
                <a:solidFill>
                  <a:srgbClr val="000000"/>
                </a:solidFill>
                <a:effectLst/>
                <a:latin typeface="+mn-lt"/>
              </a:rPr>
            </a:br>
            <a:r>
              <a:rPr lang="es-ES" sz="2400" b="0" i="0" dirty="0">
                <a:solidFill>
                  <a:srgbClr val="000000"/>
                </a:solidFill>
                <a:effectLst/>
                <a:latin typeface="+mn-lt"/>
              </a:rPr>
              <a:t>Les dijo que echaran sus redes al otro lado del bote y sacaron una multitud de peces. </a:t>
            </a:r>
            <a:br>
              <a:rPr lang="es-ES" sz="2400" b="0" i="0" dirty="0">
                <a:solidFill>
                  <a:srgbClr val="000000"/>
                </a:solidFill>
                <a:effectLst/>
                <a:latin typeface="+mn-lt"/>
              </a:rPr>
            </a:br>
            <a:r>
              <a:rPr lang="es-ES" sz="2400" b="0" i="0" dirty="0">
                <a:solidFill>
                  <a:srgbClr val="000000"/>
                </a:solidFill>
                <a:effectLst/>
                <a:latin typeface="+mn-lt"/>
              </a:rPr>
              <a:t>Esta es una de las cuatro imágenes grandes en las que los cuatro elementos (tierra, aire, fuego y agua) están representados como comida, con escenas bíblicas de fondo. </a:t>
            </a:r>
            <a:br>
              <a:rPr lang="es-ES" sz="2400" b="0" i="0" dirty="0">
                <a:solidFill>
                  <a:srgbClr val="000000"/>
                </a:solidFill>
                <a:effectLst/>
                <a:latin typeface="+mn-lt"/>
              </a:rPr>
            </a:br>
            <a:r>
              <a:rPr lang="es-ES" sz="2400" b="0" i="0" dirty="0">
                <a:solidFill>
                  <a:srgbClr val="000000"/>
                </a:solidFill>
                <a:effectLst/>
                <a:latin typeface="+mn-lt"/>
              </a:rPr>
              <a:t>El artista, Joachim Beuckelaer, se especializó en escenas de mercado y cocina con elaboradas exhibiciones de comida. </a:t>
            </a:r>
            <a:br>
              <a:rPr lang="es-ES" sz="2400" b="0" i="0" dirty="0">
                <a:solidFill>
                  <a:srgbClr val="000000"/>
                </a:solidFill>
                <a:effectLst/>
                <a:latin typeface="+mn-lt"/>
              </a:rPr>
            </a:br>
            <a:r>
              <a:rPr lang="es-ES" sz="2400" b="0" i="0" dirty="0">
                <a:solidFill>
                  <a:srgbClr val="000000"/>
                </a:solidFill>
                <a:effectLst/>
                <a:latin typeface="+mn-lt"/>
              </a:rPr>
              <a:t>Ha firmado, monograma y fechado la imagen en el borde de la mesa a la izquierda de la canasta de bacalao: </a:t>
            </a:r>
            <a:r>
              <a:rPr lang="es-ES" sz="2400" b="0" i="0" dirty="0" err="1">
                <a:solidFill>
                  <a:srgbClr val="000000"/>
                </a:solidFill>
                <a:effectLst/>
                <a:latin typeface="+mn-lt"/>
              </a:rPr>
              <a:t>Joahim</a:t>
            </a:r>
            <a:r>
              <a:rPr lang="es-ES" sz="2400" b="0" i="0" dirty="0">
                <a:solidFill>
                  <a:srgbClr val="000000"/>
                </a:solidFill>
                <a:effectLst/>
                <a:latin typeface="+mn-lt"/>
              </a:rPr>
              <a:t> </a:t>
            </a:r>
            <a:r>
              <a:rPr lang="es-ES" sz="2400" b="0" i="0" dirty="0" err="1">
                <a:solidFill>
                  <a:srgbClr val="000000"/>
                </a:solidFill>
                <a:effectLst/>
                <a:latin typeface="+mn-lt"/>
              </a:rPr>
              <a:t>buekeleer</a:t>
            </a:r>
            <a:r>
              <a:rPr lang="es-ES" sz="2400" b="0" i="0" dirty="0">
                <a:solidFill>
                  <a:srgbClr val="000000"/>
                </a:solidFill>
                <a:effectLst/>
                <a:latin typeface="+mn-lt"/>
              </a:rPr>
              <a:t> / 15.IB.69. </a:t>
            </a:r>
            <a:br>
              <a:rPr lang="es-ES" sz="1600" b="0" i="0" dirty="0">
                <a:solidFill>
                  <a:srgbClr val="000000"/>
                </a:solidFill>
                <a:effectLst/>
                <a:latin typeface="+mn-lt"/>
              </a:rPr>
            </a:br>
            <a:endParaRPr lang="es-ES" sz="4000" dirty="0">
              <a:latin typeface="+mn-lt"/>
            </a:endParaRPr>
          </a:p>
        </p:txBody>
      </p:sp>
      <p:pic>
        <p:nvPicPr>
          <p:cNvPr id="4" name="Imagen 3">
            <a:extLst>
              <a:ext uri="{FF2B5EF4-FFF2-40B4-BE49-F238E27FC236}">
                <a16:creationId xmlns:a16="http://schemas.microsoft.com/office/drawing/2014/main" id="{5D825E88-02C7-4E94-8A7F-E3348317B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0845" y="2660072"/>
            <a:ext cx="5681155" cy="4142509"/>
          </a:xfrm>
          <a:prstGeom prst="rect">
            <a:avLst/>
          </a:prstGeom>
        </p:spPr>
      </p:pic>
      <p:sp>
        <p:nvSpPr>
          <p:cNvPr id="5" name="Título 1">
            <a:extLst>
              <a:ext uri="{FF2B5EF4-FFF2-40B4-BE49-F238E27FC236}">
                <a16:creationId xmlns:a16="http://schemas.microsoft.com/office/drawing/2014/main" id="{E95F5DB2-8E67-436B-A0D2-97F6C3FCC36D}"/>
              </a:ext>
            </a:extLst>
          </p:cNvPr>
          <p:cNvSpPr txBox="1">
            <a:spLocks/>
          </p:cNvSpPr>
          <p:nvPr/>
        </p:nvSpPr>
        <p:spPr>
          <a:xfrm>
            <a:off x="6510845" y="665018"/>
            <a:ext cx="5543400" cy="199505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1569. Joachim Beuckelaer. Cuatro elementos, agua. National Gallery, London.</a:t>
            </a:r>
            <a:br>
              <a:rPr lang="es-ES" sz="2800" dirty="0"/>
            </a:br>
            <a:endParaRPr lang="es-ES" sz="2800" dirty="0"/>
          </a:p>
        </p:txBody>
      </p:sp>
    </p:spTree>
    <p:extLst>
      <p:ext uri="{BB962C8B-B14F-4D97-AF65-F5344CB8AC3E}">
        <p14:creationId xmlns:p14="http://schemas.microsoft.com/office/powerpoint/2010/main" val="2300613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6" y="207818"/>
            <a:ext cx="6137563" cy="6594763"/>
          </a:xfrm>
        </p:spPr>
        <p:txBody>
          <a:bodyPr anchor="t">
            <a:normAutofit/>
          </a:bodyPr>
          <a:lstStyle/>
          <a:p>
            <a:r>
              <a:rPr lang="es-ES" sz="2400" b="0" i="0" dirty="0">
                <a:solidFill>
                  <a:srgbClr val="000000"/>
                </a:solidFill>
                <a:effectLst/>
                <a:latin typeface="+mn-lt"/>
              </a:rPr>
              <a:t>Beuckelaer a menudo reutilizaba figuras y escenarios, aunque rara vez los repetía exactamente. La raya se repite en su Lonja con el Draft Milagroso de Peces. </a:t>
            </a:r>
            <a:br>
              <a:rPr lang="es-ES" sz="2400" b="0" i="0" dirty="0">
                <a:solidFill>
                  <a:srgbClr val="000000"/>
                </a:solidFill>
                <a:effectLst/>
                <a:latin typeface="+mn-lt"/>
              </a:rPr>
            </a:br>
            <a:r>
              <a:rPr lang="es-ES" sz="2400" b="0" i="0" dirty="0">
                <a:solidFill>
                  <a:srgbClr val="000000"/>
                </a:solidFill>
                <a:effectLst/>
                <a:latin typeface="+mn-lt"/>
              </a:rPr>
              <a:t>En otras pinturas aparecen ancianas similares a la de la izquierda, por ejemplo en la Plaza del Mercado con la Vocación de Mateo (</a:t>
            </a:r>
            <a:r>
              <a:rPr lang="es-ES" sz="2400" b="0" i="0" dirty="0" err="1">
                <a:solidFill>
                  <a:srgbClr val="000000"/>
                </a:solidFill>
                <a:effectLst/>
                <a:latin typeface="+mn-lt"/>
              </a:rPr>
              <a:t>Nazionale</a:t>
            </a:r>
            <a:r>
              <a:rPr lang="es-ES" sz="2400" b="0" i="0" dirty="0">
                <a:solidFill>
                  <a:srgbClr val="000000"/>
                </a:solidFill>
                <a:effectLst/>
                <a:latin typeface="+mn-lt"/>
              </a:rPr>
              <a:t> di </a:t>
            </a:r>
            <a:r>
              <a:rPr lang="es-ES" sz="2400" b="0" i="0" dirty="0" err="1">
                <a:solidFill>
                  <a:srgbClr val="000000"/>
                </a:solidFill>
                <a:effectLst/>
                <a:latin typeface="+mn-lt"/>
              </a:rPr>
              <a:t>Capodimonte</a:t>
            </a:r>
            <a:r>
              <a:rPr lang="es-ES" sz="2400" b="0" i="0" dirty="0">
                <a:solidFill>
                  <a:srgbClr val="000000"/>
                </a:solidFill>
                <a:effectLst/>
                <a:latin typeface="+mn-lt"/>
              </a:rPr>
              <a:t>, Nápoles), fechada en 1566. </a:t>
            </a:r>
            <a:br>
              <a:rPr lang="es-ES" sz="2400" b="0" i="0" dirty="0">
                <a:solidFill>
                  <a:srgbClr val="000000"/>
                </a:solidFill>
                <a:effectLst/>
                <a:latin typeface="+mn-lt"/>
              </a:rPr>
            </a:br>
            <a:r>
              <a:rPr lang="es-ES" sz="2400" b="0" i="0" dirty="0">
                <a:solidFill>
                  <a:srgbClr val="000000"/>
                </a:solidFill>
                <a:effectLst/>
                <a:latin typeface="+mn-lt"/>
              </a:rPr>
              <a:t>Quizás se usó a sí mismo como modelo para el vendedor de pescado masculino: este El rostro reaparece en varias de sus fotografías. </a:t>
            </a:r>
            <a:br>
              <a:rPr lang="es-ES" sz="2000" b="0" i="0" dirty="0">
                <a:solidFill>
                  <a:srgbClr val="000000"/>
                </a:solidFill>
                <a:effectLst/>
                <a:latin typeface="+mn-lt"/>
              </a:rPr>
            </a:br>
            <a:endParaRPr lang="es-ES" sz="4800" dirty="0">
              <a:latin typeface="+mn-lt"/>
            </a:endParaRPr>
          </a:p>
        </p:txBody>
      </p:sp>
      <p:pic>
        <p:nvPicPr>
          <p:cNvPr id="4" name="Imagen 3">
            <a:extLst>
              <a:ext uri="{FF2B5EF4-FFF2-40B4-BE49-F238E27FC236}">
                <a16:creationId xmlns:a16="http://schemas.microsoft.com/office/drawing/2014/main" id="{5D825E88-02C7-4E94-8A7F-E3348317B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0845" y="2660072"/>
            <a:ext cx="5681155" cy="4142509"/>
          </a:xfrm>
          <a:prstGeom prst="rect">
            <a:avLst/>
          </a:prstGeom>
        </p:spPr>
      </p:pic>
      <p:sp>
        <p:nvSpPr>
          <p:cNvPr id="5" name="Título 1">
            <a:extLst>
              <a:ext uri="{FF2B5EF4-FFF2-40B4-BE49-F238E27FC236}">
                <a16:creationId xmlns:a16="http://schemas.microsoft.com/office/drawing/2014/main" id="{E95F5DB2-8E67-436B-A0D2-97F6C3FCC36D}"/>
              </a:ext>
            </a:extLst>
          </p:cNvPr>
          <p:cNvSpPr txBox="1">
            <a:spLocks/>
          </p:cNvSpPr>
          <p:nvPr/>
        </p:nvSpPr>
        <p:spPr>
          <a:xfrm>
            <a:off x="6510845" y="665018"/>
            <a:ext cx="5543400" cy="199505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1569. Joachim Beuckelaer. Cuatro elementos, agua. National Gallery, London.</a:t>
            </a:r>
            <a:br>
              <a:rPr lang="es-ES" sz="2800" dirty="0"/>
            </a:br>
            <a:endParaRPr lang="es-ES" sz="2800" dirty="0"/>
          </a:p>
        </p:txBody>
      </p:sp>
    </p:spTree>
    <p:extLst>
      <p:ext uri="{BB962C8B-B14F-4D97-AF65-F5344CB8AC3E}">
        <p14:creationId xmlns:p14="http://schemas.microsoft.com/office/powerpoint/2010/main" val="2116548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6" y="207818"/>
            <a:ext cx="6137563" cy="6594763"/>
          </a:xfrm>
        </p:spPr>
        <p:txBody>
          <a:bodyPr anchor="t">
            <a:normAutofit/>
          </a:bodyPr>
          <a:lstStyle/>
          <a:p>
            <a:r>
              <a:rPr lang="es-ES" sz="2400" b="0" i="0" dirty="0">
                <a:solidFill>
                  <a:srgbClr val="000000"/>
                </a:solidFill>
                <a:effectLst/>
                <a:latin typeface="+mn-lt"/>
              </a:rPr>
              <a:t>Una vista similar de la </a:t>
            </a:r>
            <a:r>
              <a:rPr lang="es-ES" sz="2400" b="0" i="0" dirty="0" err="1">
                <a:solidFill>
                  <a:srgbClr val="000000"/>
                </a:solidFill>
                <a:effectLst/>
                <a:latin typeface="+mn-lt"/>
              </a:rPr>
              <a:t>Rodestraat</a:t>
            </a:r>
            <a:r>
              <a:rPr lang="es-ES" sz="2400" b="0" i="0" dirty="0">
                <a:solidFill>
                  <a:srgbClr val="000000"/>
                </a:solidFill>
                <a:effectLst/>
                <a:latin typeface="+mn-lt"/>
              </a:rPr>
              <a:t>, que bien pudo haber sido visible desde su taller, aparece en su Pareja vendiendo aves de corral de 1569 (Museo </a:t>
            </a:r>
            <a:r>
              <a:rPr lang="es-ES" sz="2400" b="0" i="0" dirty="0" err="1">
                <a:solidFill>
                  <a:srgbClr val="000000"/>
                </a:solidFill>
                <a:effectLst/>
                <a:latin typeface="+mn-lt"/>
              </a:rPr>
              <a:t>Nazionale</a:t>
            </a:r>
            <a:r>
              <a:rPr lang="es-ES" sz="2400" b="0" i="0" dirty="0">
                <a:solidFill>
                  <a:srgbClr val="000000"/>
                </a:solidFill>
                <a:effectLst/>
                <a:latin typeface="+mn-lt"/>
              </a:rPr>
              <a:t> di </a:t>
            </a:r>
            <a:r>
              <a:rPr lang="es-ES" sz="2400" b="0" i="0" dirty="0" err="1">
                <a:solidFill>
                  <a:srgbClr val="000000"/>
                </a:solidFill>
                <a:effectLst/>
                <a:latin typeface="+mn-lt"/>
              </a:rPr>
              <a:t>Capodimonte</a:t>
            </a:r>
            <a:r>
              <a:rPr lang="es-ES" sz="2400" b="0" i="0" dirty="0">
                <a:solidFill>
                  <a:srgbClr val="000000"/>
                </a:solidFill>
                <a:effectLst/>
                <a:latin typeface="+mn-lt"/>
              </a:rPr>
              <a:t>, Nápoles). </a:t>
            </a:r>
            <a:br>
              <a:rPr lang="es-ES" sz="2400" b="0" i="0" dirty="0">
                <a:solidFill>
                  <a:srgbClr val="000000"/>
                </a:solidFill>
                <a:effectLst/>
                <a:latin typeface="+mn-lt"/>
              </a:rPr>
            </a:br>
            <a:r>
              <a:rPr lang="es-ES" sz="2400" b="0" i="0" dirty="0">
                <a:solidFill>
                  <a:srgbClr val="000000"/>
                </a:solidFill>
                <a:effectLst/>
                <a:latin typeface="+mn-lt"/>
              </a:rPr>
              <a:t>La habilidad de Beuckelaer como pintor es quizás más evidente en esta imagen. </a:t>
            </a:r>
            <a:br>
              <a:rPr lang="es-ES" sz="2400" b="0" i="0" dirty="0">
                <a:solidFill>
                  <a:srgbClr val="000000"/>
                </a:solidFill>
                <a:effectLst/>
                <a:latin typeface="+mn-lt"/>
              </a:rPr>
            </a:br>
            <a:r>
              <a:rPr lang="es-ES" sz="2400" b="0" i="0" dirty="0">
                <a:solidFill>
                  <a:srgbClr val="000000"/>
                </a:solidFill>
                <a:effectLst/>
                <a:latin typeface="+mn-lt"/>
              </a:rPr>
              <a:t>Ha pintado muy rápido, por lo general fino y con notable economía. </a:t>
            </a:r>
            <a:br>
              <a:rPr lang="es-ES" sz="2400" b="0" i="0" dirty="0">
                <a:solidFill>
                  <a:srgbClr val="000000"/>
                </a:solidFill>
                <a:effectLst/>
                <a:latin typeface="+mn-lt"/>
              </a:rPr>
            </a:br>
            <a:r>
              <a:rPr lang="es-ES" sz="2400" b="0" i="0" dirty="0">
                <a:solidFill>
                  <a:srgbClr val="000000"/>
                </a:solidFill>
                <a:effectLst/>
                <a:latin typeface="+mn-lt"/>
              </a:rPr>
              <a:t>Con sorprendente audacia ha puesto en la pintura con pinceladas amplias y no se mostró nervioso por los contrastes extremos de tono. </a:t>
            </a:r>
            <a:br>
              <a:rPr lang="es-ES" sz="2400" b="0" i="0" dirty="0">
                <a:solidFill>
                  <a:srgbClr val="000000"/>
                </a:solidFill>
                <a:effectLst/>
                <a:latin typeface="+mn-lt"/>
              </a:rPr>
            </a:br>
            <a:r>
              <a:rPr lang="es-ES" sz="2400" b="0" i="0" dirty="0">
                <a:solidFill>
                  <a:srgbClr val="000000"/>
                </a:solidFill>
                <a:effectLst/>
                <a:latin typeface="+mn-lt"/>
              </a:rPr>
              <a:t>Los tres arenques destripados en la esquina superior derecha no se verían fuera de lugar en las pinturas de Manet o Cézanne</a:t>
            </a:r>
            <a:r>
              <a:rPr lang="es-ES" sz="2000" b="0" i="0" dirty="0">
                <a:solidFill>
                  <a:srgbClr val="000000"/>
                </a:solidFill>
                <a:effectLst/>
                <a:latin typeface="+mn-lt"/>
              </a:rPr>
              <a:t>. </a:t>
            </a:r>
            <a:endParaRPr lang="es-ES" sz="4800" dirty="0">
              <a:latin typeface="+mn-lt"/>
            </a:endParaRPr>
          </a:p>
        </p:txBody>
      </p:sp>
      <p:pic>
        <p:nvPicPr>
          <p:cNvPr id="4" name="Imagen 3">
            <a:extLst>
              <a:ext uri="{FF2B5EF4-FFF2-40B4-BE49-F238E27FC236}">
                <a16:creationId xmlns:a16="http://schemas.microsoft.com/office/drawing/2014/main" id="{5D825E88-02C7-4E94-8A7F-E3348317B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0845" y="2660072"/>
            <a:ext cx="5681155" cy="4142509"/>
          </a:xfrm>
          <a:prstGeom prst="rect">
            <a:avLst/>
          </a:prstGeom>
        </p:spPr>
      </p:pic>
      <p:sp>
        <p:nvSpPr>
          <p:cNvPr id="5" name="Título 1">
            <a:extLst>
              <a:ext uri="{FF2B5EF4-FFF2-40B4-BE49-F238E27FC236}">
                <a16:creationId xmlns:a16="http://schemas.microsoft.com/office/drawing/2014/main" id="{E95F5DB2-8E67-436B-A0D2-97F6C3FCC36D}"/>
              </a:ext>
            </a:extLst>
          </p:cNvPr>
          <p:cNvSpPr txBox="1">
            <a:spLocks/>
          </p:cNvSpPr>
          <p:nvPr/>
        </p:nvSpPr>
        <p:spPr>
          <a:xfrm>
            <a:off x="6510845" y="665018"/>
            <a:ext cx="5543400" cy="199505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1569. Joachim Beuckelaer. Cuatro elementos, agua. National Gallery, London.</a:t>
            </a:r>
            <a:br>
              <a:rPr lang="es-ES" sz="2800" dirty="0"/>
            </a:br>
            <a:endParaRPr lang="es-ES" sz="2800" dirty="0"/>
          </a:p>
        </p:txBody>
      </p:sp>
    </p:spTree>
    <p:extLst>
      <p:ext uri="{BB962C8B-B14F-4D97-AF65-F5344CB8AC3E}">
        <p14:creationId xmlns:p14="http://schemas.microsoft.com/office/powerpoint/2010/main" val="1562879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2465120" cy="5869420"/>
          </a:xfrm>
        </p:spPr>
        <p:txBody>
          <a:bodyPr anchor="t">
            <a:normAutofit/>
          </a:bodyPr>
          <a:lstStyle/>
          <a:p>
            <a:r>
              <a:rPr lang="es-ES" sz="2800" dirty="0"/>
              <a:t>1570. Joachim Beuckelaer. Cuatro elementos, fuego. National Gallery, London.</a:t>
            </a:r>
            <a:br>
              <a:rPr lang="es-ES" sz="2800" dirty="0"/>
            </a:br>
            <a:endParaRPr lang="es-ES" sz="2800" dirty="0"/>
          </a:p>
        </p:txBody>
      </p:sp>
      <p:pic>
        <p:nvPicPr>
          <p:cNvPr id="4" name="Imagen 3">
            <a:extLst>
              <a:ext uri="{FF2B5EF4-FFF2-40B4-BE49-F238E27FC236}">
                <a16:creationId xmlns:a16="http://schemas.microsoft.com/office/drawing/2014/main" id="{E6D4F703-9344-4AF8-9AEF-399F30719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210" y="0"/>
            <a:ext cx="9449790"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235528"/>
            <a:ext cx="6594764" cy="6442363"/>
          </a:xfrm>
        </p:spPr>
        <p:txBody>
          <a:bodyPr anchor="t">
            <a:normAutofit/>
          </a:bodyPr>
          <a:lstStyle/>
          <a:p>
            <a:r>
              <a:rPr lang="es-ES" sz="2400" b="0" i="0" dirty="0">
                <a:solidFill>
                  <a:srgbClr val="000000"/>
                </a:solidFill>
                <a:effectLst/>
                <a:latin typeface="+mn-lt"/>
              </a:rPr>
              <a:t>Esta cocina grande y bien equipada es un hervidero de industria. </a:t>
            </a:r>
            <a:br>
              <a:rPr lang="es-ES" sz="2400" b="0" i="0" dirty="0">
                <a:solidFill>
                  <a:srgbClr val="000000"/>
                </a:solidFill>
                <a:effectLst/>
                <a:latin typeface="+mn-lt"/>
              </a:rPr>
            </a:br>
            <a:r>
              <a:rPr lang="es-ES" sz="2400" b="0" i="0" dirty="0">
                <a:solidFill>
                  <a:srgbClr val="000000"/>
                </a:solidFill>
                <a:effectLst/>
                <a:latin typeface="+mn-lt"/>
              </a:rPr>
              <a:t>Cuatro sirvientas preparan y cocinan la comida mientras un joven se posa en un taburete frente al fuego, bebiendo de una jarra de barro. </a:t>
            </a:r>
            <a:br>
              <a:rPr lang="es-ES" sz="2400" b="0" i="0" dirty="0">
                <a:solidFill>
                  <a:srgbClr val="000000"/>
                </a:solidFill>
                <a:effectLst/>
                <a:latin typeface="+mn-lt"/>
              </a:rPr>
            </a:br>
            <a:r>
              <a:rPr lang="es-ES" sz="2400" b="0" i="0" dirty="0">
                <a:solidFill>
                  <a:srgbClr val="000000"/>
                </a:solidFill>
                <a:effectLst/>
                <a:latin typeface="+mn-lt"/>
              </a:rPr>
              <a:t>Ollas y sartenes ensucian el piso de ladrillo y cada superficie disponible parece estar llena de productos. </a:t>
            </a:r>
            <a:br>
              <a:rPr lang="es-ES" sz="2400" b="0" i="0" dirty="0">
                <a:solidFill>
                  <a:srgbClr val="000000"/>
                </a:solidFill>
                <a:effectLst/>
                <a:latin typeface="+mn-lt"/>
              </a:rPr>
            </a:br>
            <a:r>
              <a:rPr lang="es-ES" sz="2400" b="0" i="0" dirty="0">
                <a:solidFill>
                  <a:srgbClr val="000000"/>
                </a:solidFill>
                <a:effectLst/>
                <a:latin typeface="+mn-lt"/>
              </a:rPr>
              <a:t>Este es claramente un hogar rico: la cocina ocupa todo el piso de una casa de campo. </a:t>
            </a:r>
            <a:br>
              <a:rPr lang="es-ES" sz="2400" b="0" i="0" dirty="0">
                <a:solidFill>
                  <a:srgbClr val="000000"/>
                </a:solidFill>
                <a:effectLst/>
                <a:latin typeface="+mn-lt"/>
              </a:rPr>
            </a:br>
            <a:r>
              <a:rPr lang="es-ES" sz="2400" b="0" i="0" dirty="0">
                <a:solidFill>
                  <a:srgbClr val="000000"/>
                </a:solidFill>
                <a:effectLst/>
                <a:latin typeface="+mn-lt"/>
              </a:rPr>
              <a:t>El sol entra a raudales por las contraventanas abiertas de la ventana de la izquierda, cayendo sobre una jarra y una canasta de panecillos y quesos en una mesa estrecha. </a:t>
            </a:r>
            <a:br>
              <a:rPr lang="es-ES" sz="2400" b="0" i="0" dirty="0">
                <a:solidFill>
                  <a:srgbClr val="000000"/>
                </a:solidFill>
                <a:effectLst/>
                <a:latin typeface="+mn-lt"/>
              </a:rPr>
            </a:br>
            <a:r>
              <a:rPr lang="es-ES" sz="2400" b="0" i="0" dirty="0">
                <a:solidFill>
                  <a:srgbClr val="000000"/>
                </a:solidFill>
                <a:effectLst/>
                <a:latin typeface="+mn-lt"/>
              </a:rPr>
              <a:t>A la derecha, una puerta se abre hacia las escaleras exteriores y los árboles detrás. </a:t>
            </a:r>
            <a:br>
              <a:rPr lang="es-ES" sz="1800" b="0" i="0" dirty="0">
                <a:solidFill>
                  <a:srgbClr val="000000"/>
                </a:solidFill>
                <a:effectLst/>
                <a:latin typeface="+mn-lt"/>
              </a:rPr>
            </a:br>
            <a:endParaRPr lang="es-ES" dirty="0">
              <a:latin typeface="+mn-lt"/>
            </a:endParaRPr>
          </a:p>
        </p:txBody>
      </p:sp>
      <p:pic>
        <p:nvPicPr>
          <p:cNvPr id="4" name="Imagen 3">
            <a:extLst>
              <a:ext uri="{FF2B5EF4-FFF2-40B4-BE49-F238E27FC236}">
                <a16:creationId xmlns:a16="http://schemas.microsoft.com/office/drawing/2014/main" id="{E6D4F703-9344-4AF8-9AEF-399F30719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2691" y="1844391"/>
            <a:ext cx="5209309" cy="3780554"/>
          </a:xfrm>
          <a:prstGeom prst="rect">
            <a:avLst/>
          </a:prstGeom>
        </p:spPr>
      </p:pic>
      <p:sp>
        <p:nvSpPr>
          <p:cNvPr id="5" name="Título 1">
            <a:extLst>
              <a:ext uri="{FF2B5EF4-FFF2-40B4-BE49-F238E27FC236}">
                <a16:creationId xmlns:a16="http://schemas.microsoft.com/office/drawing/2014/main" id="{7A2238D2-3F4B-45DE-A7A1-589697DE8542}"/>
              </a:ext>
            </a:extLst>
          </p:cNvPr>
          <p:cNvSpPr txBox="1">
            <a:spLocks/>
          </p:cNvSpPr>
          <p:nvPr/>
        </p:nvSpPr>
        <p:spPr>
          <a:xfrm>
            <a:off x="6982690" y="235528"/>
            <a:ext cx="5209309" cy="160886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1570. Joachim Beuckelaer. </a:t>
            </a:r>
          </a:p>
          <a:p>
            <a:pPr algn="ctr"/>
            <a:r>
              <a:rPr lang="es-ES" sz="2800"/>
              <a:t>Cuatro </a:t>
            </a:r>
            <a:r>
              <a:rPr lang="es-ES" sz="2800" dirty="0"/>
              <a:t>elementos, fuego</a:t>
            </a:r>
            <a:r>
              <a:rPr lang="es-ES" sz="2800"/>
              <a:t>. </a:t>
            </a:r>
          </a:p>
          <a:p>
            <a:pPr algn="ctr"/>
            <a:r>
              <a:rPr lang="es-ES" sz="2800"/>
              <a:t>National </a:t>
            </a:r>
            <a:r>
              <a:rPr lang="es-ES" sz="2800" dirty="0"/>
              <a:t>Gallery, London.</a:t>
            </a:r>
            <a:br>
              <a:rPr lang="es-ES" sz="2800" dirty="0"/>
            </a:br>
            <a:endParaRPr lang="es-ES" sz="2800" dirty="0"/>
          </a:p>
        </p:txBody>
      </p:sp>
    </p:spTree>
    <p:extLst>
      <p:ext uri="{BB962C8B-B14F-4D97-AF65-F5344CB8AC3E}">
        <p14:creationId xmlns:p14="http://schemas.microsoft.com/office/powerpoint/2010/main" val="1565184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235528"/>
            <a:ext cx="6594764" cy="6442363"/>
          </a:xfrm>
        </p:spPr>
        <p:txBody>
          <a:bodyPr anchor="t">
            <a:normAutofit/>
          </a:bodyPr>
          <a:lstStyle/>
          <a:p>
            <a:r>
              <a:rPr lang="es-ES" sz="2400" b="0" i="0" dirty="0">
                <a:solidFill>
                  <a:srgbClr val="000000"/>
                </a:solidFill>
                <a:effectLst/>
                <a:latin typeface="+mn-lt"/>
              </a:rPr>
              <a:t>Hay una gran chimenea de piedra, platos y jarras de peltre, además de una variedad de loza, vasijas de peltre y vasos verdes en el aparador. </a:t>
            </a:r>
            <a:br>
              <a:rPr lang="es-ES" sz="2400" b="0" i="0" dirty="0">
                <a:solidFill>
                  <a:srgbClr val="000000"/>
                </a:solidFill>
                <a:effectLst/>
                <a:latin typeface="+mn-lt"/>
              </a:rPr>
            </a:br>
            <a:r>
              <a:rPr lang="es-ES" sz="2400" b="0" i="0" dirty="0">
                <a:solidFill>
                  <a:srgbClr val="000000"/>
                </a:solidFill>
                <a:effectLst/>
                <a:latin typeface="+mn-lt"/>
              </a:rPr>
              <a:t>Una segunda habitación espaciosa, decorada en un moderno estilo antiguo, es visible a través de la puerta junto al fuego. </a:t>
            </a:r>
            <a:br>
              <a:rPr lang="es-ES" sz="2400" b="0" i="0" dirty="0">
                <a:solidFill>
                  <a:srgbClr val="000000"/>
                </a:solidFill>
                <a:effectLst/>
                <a:latin typeface="+mn-lt"/>
              </a:rPr>
            </a:br>
            <a:r>
              <a:rPr lang="es-ES" sz="2400" b="0" i="0" dirty="0">
                <a:solidFill>
                  <a:srgbClr val="000000"/>
                </a:solidFill>
                <a:effectLst/>
                <a:latin typeface="+mn-lt"/>
              </a:rPr>
              <a:t>También abundan los productos: un jamón cuelga de una viga y una anca de cordero, un pavo y una gallina de colores exóticos del aparador de madera; las conchas de mejillones están esparcidas por el suelo; sobre la mesa se encuentran perdices, </a:t>
            </a:r>
            <a:r>
              <a:rPr lang="es-ES" sz="2400" b="0" i="0" dirty="0" err="1">
                <a:solidFill>
                  <a:srgbClr val="000000"/>
                </a:solidFill>
                <a:effectLst/>
                <a:latin typeface="+mn-lt"/>
              </a:rPr>
              <a:t>dracos</a:t>
            </a:r>
            <a:r>
              <a:rPr lang="es-ES" sz="2400" b="0" i="0" dirty="0">
                <a:solidFill>
                  <a:srgbClr val="000000"/>
                </a:solidFill>
                <a:effectLst/>
                <a:latin typeface="+mn-lt"/>
              </a:rPr>
              <a:t> y becadas. </a:t>
            </a:r>
            <a:br>
              <a:rPr lang="es-ES" sz="2400" b="0" i="0" dirty="0">
                <a:solidFill>
                  <a:srgbClr val="000000"/>
                </a:solidFill>
                <a:effectLst/>
                <a:latin typeface="+mn-lt"/>
              </a:rPr>
            </a:br>
            <a:r>
              <a:rPr lang="es-ES" sz="2400" b="0" i="0" dirty="0">
                <a:solidFill>
                  <a:srgbClr val="000000"/>
                </a:solidFill>
                <a:effectLst/>
                <a:latin typeface="+mn-lt"/>
              </a:rPr>
              <a:t>Otro trozo de cordero descansa sobre una cazuela de barro vidriado en verde en primer plano. </a:t>
            </a:r>
            <a:br>
              <a:rPr lang="es-ES" sz="2400" b="0" i="0" dirty="0">
                <a:solidFill>
                  <a:srgbClr val="000000"/>
                </a:solidFill>
                <a:effectLst/>
                <a:latin typeface="+mn-lt"/>
              </a:rPr>
            </a:br>
            <a:r>
              <a:rPr lang="es-ES" sz="2400" b="0" i="0" dirty="0">
                <a:solidFill>
                  <a:srgbClr val="000000"/>
                </a:solidFill>
                <a:effectLst/>
                <a:latin typeface="+mn-lt"/>
              </a:rPr>
              <a:t>Las dos mujeres del frente despluman y preparan aves para asar en el asador que tiene en la mano. </a:t>
            </a:r>
            <a:br>
              <a:rPr lang="es-ES" sz="2400" b="0" i="0" dirty="0">
                <a:solidFill>
                  <a:srgbClr val="000000"/>
                </a:solidFill>
                <a:effectLst/>
                <a:latin typeface="+mn-lt"/>
              </a:rPr>
            </a:br>
            <a:r>
              <a:rPr lang="es-ES" sz="2400" b="0" i="0" dirty="0">
                <a:solidFill>
                  <a:srgbClr val="000000"/>
                </a:solidFill>
                <a:effectLst/>
                <a:latin typeface="+mn-lt"/>
              </a:rPr>
              <a:t>Los demás atienden el fuego y la olla que cuelga sobre él. </a:t>
            </a:r>
            <a:endParaRPr lang="es-ES" sz="5400" dirty="0">
              <a:latin typeface="+mn-lt"/>
            </a:endParaRPr>
          </a:p>
        </p:txBody>
      </p:sp>
      <p:pic>
        <p:nvPicPr>
          <p:cNvPr id="4" name="Imagen 3">
            <a:extLst>
              <a:ext uri="{FF2B5EF4-FFF2-40B4-BE49-F238E27FC236}">
                <a16:creationId xmlns:a16="http://schemas.microsoft.com/office/drawing/2014/main" id="{E6D4F703-9344-4AF8-9AEF-399F30719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2691" y="1844391"/>
            <a:ext cx="5209309" cy="3780554"/>
          </a:xfrm>
          <a:prstGeom prst="rect">
            <a:avLst/>
          </a:prstGeom>
        </p:spPr>
      </p:pic>
      <p:sp>
        <p:nvSpPr>
          <p:cNvPr id="5" name="Título 1">
            <a:extLst>
              <a:ext uri="{FF2B5EF4-FFF2-40B4-BE49-F238E27FC236}">
                <a16:creationId xmlns:a16="http://schemas.microsoft.com/office/drawing/2014/main" id="{7A2238D2-3F4B-45DE-A7A1-589697DE8542}"/>
              </a:ext>
            </a:extLst>
          </p:cNvPr>
          <p:cNvSpPr txBox="1">
            <a:spLocks/>
          </p:cNvSpPr>
          <p:nvPr/>
        </p:nvSpPr>
        <p:spPr>
          <a:xfrm>
            <a:off x="6982690" y="235528"/>
            <a:ext cx="5209309" cy="160886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1570. Joachim Beuckelaer. </a:t>
            </a:r>
          </a:p>
          <a:p>
            <a:pPr algn="ctr"/>
            <a:r>
              <a:rPr lang="es-ES" sz="2800"/>
              <a:t>Cuatro </a:t>
            </a:r>
            <a:r>
              <a:rPr lang="es-ES" sz="2800" dirty="0"/>
              <a:t>elementos, fuego</a:t>
            </a:r>
            <a:r>
              <a:rPr lang="es-ES" sz="2800"/>
              <a:t>. </a:t>
            </a:r>
          </a:p>
          <a:p>
            <a:pPr algn="ctr"/>
            <a:r>
              <a:rPr lang="es-ES" sz="2800"/>
              <a:t>National </a:t>
            </a:r>
            <a:r>
              <a:rPr lang="es-ES" sz="2800" dirty="0"/>
              <a:t>Gallery, London.</a:t>
            </a:r>
            <a:br>
              <a:rPr lang="es-ES" sz="2800" dirty="0"/>
            </a:br>
            <a:endParaRPr lang="es-ES" sz="2800" dirty="0"/>
          </a:p>
        </p:txBody>
      </p:sp>
    </p:spTree>
    <p:extLst>
      <p:ext uri="{BB962C8B-B14F-4D97-AF65-F5344CB8AC3E}">
        <p14:creationId xmlns:p14="http://schemas.microsoft.com/office/powerpoint/2010/main" val="2902638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235528"/>
            <a:ext cx="6594764" cy="6373090"/>
          </a:xfrm>
        </p:spPr>
        <p:txBody>
          <a:bodyPr anchor="t">
            <a:normAutofit/>
          </a:bodyPr>
          <a:lstStyle/>
          <a:p>
            <a:r>
              <a:rPr lang="es-ES" sz="2000" b="0" i="0" dirty="0">
                <a:solidFill>
                  <a:srgbClr val="000000"/>
                </a:solidFill>
                <a:effectLst/>
                <a:latin typeface="+mn-lt"/>
              </a:rPr>
              <a:t>Esta es una de las cuatro grandes pinturas en las que la comida simboliza los cuatro elementos: tierra, aire, fuego y agua. </a:t>
            </a:r>
            <a:br>
              <a:rPr lang="es-ES" sz="2000" b="0" i="0" dirty="0">
                <a:solidFill>
                  <a:srgbClr val="000000"/>
                </a:solidFill>
                <a:effectLst/>
                <a:latin typeface="+mn-lt"/>
              </a:rPr>
            </a:br>
            <a:r>
              <a:rPr lang="es-ES" sz="2000" b="0" i="0" dirty="0">
                <a:solidFill>
                  <a:srgbClr val="000000"/>
                </a:solidFill>
                <a:effectLst/>
                <a:latin typeface="+mn-lt"/>
              </a:rPr>
              <a:t>Éste muestra fuego. </a:t>
            </a:r>
            <a:br>
              <a:rPr lang="es-ES" sz="2000" b="0" i="0" dirty="0">
                <a:solidFill>
                  <a:srgbClr val="000000"/>
                </a:solidFill>
                <a:effectLst/>
                <a:latin typeface="+mn-lt"/>
              </a:rPr>
            </a:br>
            <a:r>
              <a:rPr lang="es-ES" sz="2000" b="0" i="0" dirty="0">
                <a:solidFill>
                  <a:srgbClr val="000000"/>
                </a:solidFill>
                <a:effectLst/>
                <a:latin typeface="+mn-lt"/>
              </a:rPr>
              <a:t>Cocinar una comida en un caluroso día de verano siempre ha sido un trabajo cálido, y esta imagen parece irradiar calor: las puertas y ventanas se abren para dejar entrar el aire, la mujer junto al fuego levanta la mano para protegerse la cara del fuego resplandeciente y las mejillas de las dos mujeres en el primer plano resplandecen. </a:t>
            </a:r>
            <a:br>
              <a:rPr lang="es-ES" sz="2000" b="0" i="0" dirty="0">
                <a:solidFill>
                  <a:srgbClr val="000000"/>
                </a:solidFill>
                <a:effectLst/>
                <a:latin typeface="+mn-lt"/>
              </a:rPr>
            </a:br>
            <a:r>
              <a:rPr lang="es-ES" sz="2000" b="0" i="0" dirty="0">
                <a:solidFill>
                  <a:srgbClr val="000000"/>
                </a:solidFill>
                <a:effectLst/>
                <a:latin typeface="+mn-lt"/>
              </a:rPr>
              <a:t>Uno se vuelve para mirarnos por encima del hombro, como si nosotros también fuéramos parte de esta escena tan ajetreada. </a:t>
            </a:r>
            <a:br>
              <a:rPr lang="es-ES" sz="2000" b="0" i="0" dirty="0">
                <a:solidFill>
                  <a:srgbClr val="000000"/>
                </a:solidFill>
                <a:effectLst/>
                <a:latin typeface="+mn-lt"/>
              </a:rPr>
            </a:br>
            <a:r>
              <a:rPr lang="es-ES" sz="2000" b="0" i="0" dirty="0">
                <a:solidFill>
                  <a:srgbClr val="000000"/>
                </a:solidFill>
                <a:effectLst/>
                <a:latin typeface="+mn-lt"/>
              </a:rPr>
              <a:t>En una habitación trasera, Cristo, vestido con una túnica azul y con un halo de luz blanquecina alrededor de su cabeza, habla con Marta y María. </a:t>
            </a:r>
            <a:br>
              <a:rPr lang="es-ES" sz="2000" b="0" i="0" dirty="0">
                <a:solidFill>
                  <a:srgbClr val="000000"/>
                </a:solidFill>
                <a:effectLst/>
                <a:latin typeface="+mn-lt"/>
              </a:rPr>
            </a:br>
            <a:r>
              <a:rPr lang="es-ES" sz="2000" b="0" i="0" dirty="0">
                <a:solidFill>
                  <a:srgbClr val="000000"/>
                </a:solidFill>
                <a:effectLst/>
                <a:latin typeface="+mn-lt"/>
              </a:rPr>
              <a:t>Sentada a su izquierda está María, que "se sentó a los pies de Jesús y escuchó su palabra". </a:t>
            </a:r>
            <a:endParaRPr lang="es-ES" sz="4800" dirty="0">
              <a:latin typeface="+mn-lt"/>
            </a:endParaRPr>
          </a:p>
        </p:txBody>
      </p:sp>
      <p:pic>
        <p:nvPicPr>
          <p:cNvPr id="4" name="Imagen 3">
            <a:extLst>
              <a:ext uri="{FF2B5EF4-FFF2-40B4-BE49-F238E27FC236}">
                <a16:creationId xmlns:a16="http://schemas.microsoft.com/office/drawing/2014/main" id="{E6D4F703-9344-4AF8-9AEF-399F30719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2691" y="1844391"/>
            <a:ext cx="5209309" cy="3780554"/>
          </a:xfrm>
          <a:prstGeom prst="rect">
            <a:avLst/>
          </a:prstGeom>
        </p:spPr>
      </p:pic>
      <p:sp>
        <p:nvSpPr>
          <p:cNvPr id="5" name="Título 1">
            <a:extLst>
              <a:ext uri="{FF2B5EF4-FFF2-40B4-BE49-F238E27FC236}">
                <a16:creationId xmlns:a16="http://schemas.microsoft.com/office/drawing/2014/main" id="{7A2238D2-3F4B-45DE-A7A1-589697DE8542}"/>
              </a:ext>
            </a:extLst>
          </p:cNvPr>
          <p:cNvSpPr txBox="1">
            <a:spLocks/>
          </p:cNvSpPr>
          <p:nvPr/>
        </p:nvSpPr>
        <p:spPr>
          <a:xfrm>
            <a:off x="6982690" y="235528"/>
            <a:ext cx="5209309" cy="160886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1570. Joachim Beuckelaer. </a:t>
            </a:r>
          </a:p>
          <a:p>
            <a:pPr algn="ctr"/>
            <a:r>
              <a:rPr lang="es-ES" sz="2800"/>
              <a:t>Cuatro </a:t>
            </a:r>
            <a:r>
              <a:rPr lang="es-ES" sz="2800" dirty="0"/>
              <a:t>elementos, fuego</a:t>
            </a:r>
            <a:r>
              <a:rPr lang="es-ES" sz="2800"/>
              <a:t>. </a:t>
            </a:r>
          </a:p>
          <a:p>
            <a:pPr algn="ctr"/>
            <a:r>
              <a:rPr lang="es-ES" sz="2800"/>
              <a:t>National </a:t>
            </a:r>
            <a:r>
              <a:rPr lang="es-ES" sz="2800" dirty="0"/>
              <a:t>Gallery, London.</a:t>
            </a:r>
            <a:br>
              <a:rPr lang="es-ES" sz="2800" dirty="0"/>
            </a:br>
            <a:endParaRPr lang="es-ES" sz="2800" dirty="0"/>
          </a:p>
        </p:txBody>
      </p:sp>
    </p:spTree>
    <p:extLst>
      <p:ext uri="{BB962C8B-B14F-4D97-AF65-F5344CB8AC3E}">
        <p14:creationId xmlns:p14="http://schemas.microsoft.com/office/powerpoint/2010/main" val="35905912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235528"/>
            <a:ext cx="6594764" cy="6373090"/>
          </a:xfrm>
        </p:spPr>
        <p:txBody>
          <a:bodyPr anchor="t">
            <a:normAutofit fontScale="90000"/>
          </a:bodyPr>
          <a:lstStyle/>
          <a:p>
            <a:r>
              <a:rPr lang="es-ES" sz="2400" b="0" i="0" dirty="0">
                <a:solidFill>
                  <a:srgbClr val="000000"/>
                </a:solidFill>
                <a:effectLst/>
                <a:latin typeface="+mn-lt"/>
              </a:rPr>
              <a:t>La mujer de pie que gesticula indignada es Marta, que se queja de la holgazanería de su hermana: «Señor, ¿no te importa que mi hermana me haya dejado para servir sola? Dile, pues, que me ayude ». </a:t>
            </a:r>
            <a:br>
              <a:rPr lang="es-ES" sz="2400" b="0" i="0" dirty="0">
                <a:solidFill>
                  <a:srgbClr val="000000"/>
                </a:solidFill>
                <a:effectLst/>
                <a:latin typeface="+mn-lt"/>
              </a:rPr>
            </a:br>
            <a:r>
              <a:rPr lang="es-ES" sz="2400" b="0" i="0" dirty="0">
                <a:solidFill>
                  <a:srgbClr val="000000"/>
                </a:solidFill>
                <a:effectLst/>
                <a:latin typeface="+mn-lt"/>
              </a:rPr>
              <a:t>Pero Cristo respondió: "María ha elegido la buena parte que no le será quitada" (Lucas 10: 38-42). </a:t>
            </a:r>
            <a:br>
              <a:rPr lang="es-ES" sz="2400" b="0" i="0" dirty="0">
                <a:solidFill>
                  <a:srgbClr val="000000"/>
                </a:solidFill>
                <a:effectLst/>
                <a:latin typeface="+mn-lt"/>
              </a:rPr>
            </a:br>
            <a:r>
              <a:rPr lang="es-ES" sz="2400" b="0" i="0" dirty="0">
                <a:solidFill>
                  <a:srgbClr val="000000"/>
                </a:solidFill>
                <a:effectLst/>
                <a:latin typeface="+mn-lt"/>
              </a:rPr>
              <a:t>El artista incluyó escenas religiosas en el fondo de muchas de sus pinturas, a menudo relacionadas con el tema de la imagen. </a:t>
            </a:r>
            <a:br>
              <a:rPr lang="es-ES" sz="2400" b="0" i="0" dirty="0">
                <a:solidFill>
                  <a:srgbClr val="000000"/>
                </a:solidFill>
                <a:effectLst/>
                <a:latin typeface="+mn-lt"/>
              </a:rPr>
            </a:br>
            <a:r>
              <a:rPr lang="es-ES" sz="2400" b="0" i="0" dirty="0">
                <a:solidFill>
                  <a:srgbClr val="000000"/>
                </a:solidFill>
                <a:effectLst/>
                <a:latin typeface="+mn-lt"/>
              </a:rPr>
              <a:t>Beuckelaer a menudo reutilizaba temas y detalles, y pintaba varias escenas de cocina con Marta y María al fondo: Cristo en la casa de Marta y María (hay versiones en: Museos Reales de Bellas Artes de Bélgica, Bruselas, de 1565; Estocolmo , 1565; </a:t>
            </a:r>
            <a:r>
              <a:rPr lang="es-ES" sz="2400" b="0" i="0" dirty="0" err="1">
                <a:solidFill>
                  <a:srgbClr val="000000"/>
                </a:solidFill>
                <a:effectLst/>
                <a:latin typeface="+mn-lt"/>
              </a:rPr>
              <a:t>Amsterdam</a:t>
            </a:r>
            <a:r>
              <a:rPr lang="es-ES" sz="2400" b="0" i="0" dirty="0">
                <a:solidFill>
                  <a:srgbClr val="000000"/>
                </a:solidFill>
                <a:effectLst/>
                <a:latin typeface="+mn-lt"/>
              </a:rPr>
              <a:t>, 1566; </a:t>
            </a:r>
            <a:r>
              <a:rPr lang="es-ES" sz="2400" b="0" i="0" dirty="0" err="1">
                <a:solidFill>
                  <a:srgbClr val="000000"/>
                </a:solidFill>
                <a:effectLst/>
                <a:latin typeface="+mn-lt"/>
              </a:rPr>
              <a:t>Lemgo</a:t>
            </a:r>
            <a:r>
              <a:rPr lang="es-ES" sz="2400" b="0" i="0" dirty="0">
                <a:solidFill>
                  <a:srgbClr val="000000"/>
                </a:solidFill>
                <a:effectLst/>
                <a:latin typeface="+mn-lt"/>
              </a:rPr>
              <a:t>, 1569; Viena, 1574). </a:t>
            </a:r>
            <a:br>
              <a:rPr lang="es-ES" sz="2400" b="0" i="0" dirty="0">
                <a:solidFill>
                  <a:srgbClr val="000000"/>
                </a:solidFill>
                <a:effectLst/>
                <a:latin typeface="+mn-lt"/>
              </a:rPr>
            </a:br>
            <a:r>
              <a:rPr lang="es-ES" sz="2400" b="0" i="0" dirty="0">
                <a:solidFill>
                  <a:srgbClr val="000000"/>
                </a:solidFill>
                <a:effectLst/>
                <a:latin typeface="+mn-lt"/>
              </a:rPr>
              <a:t>El modelo de la niña que nos mira también puede haber sido utilizado en Los cuatro elementos: la tierra y Los cuatro elementos: el agua. </a:t>
            </a:r>
            <a:br>
              <a:rPr lang="es-ES" sz="2400" b="0" i="0" dirty="0">
                <a:solidFill>
                  <a:srgbClr val="000000"/>
                </a:solidFill>
                <a:effectLst/>
                <a:latin typeface="+mn-lt"/>
              </a:rPr>
            </a:br>
            <a:r>
              <a:rPr lang="es-ES" sz="2400" b="0" i="0" dirty="0">
                <a:solidFill>
                  <a:srgbClr val="000000"/>
                </a:solidFill>
                <a:effectLst/>
                <a:latin typeface="+mn-lt"/>
              </a:rPr>
              <a:t>A menudo ponía su firma en lugares medio ocultos: aquí está en el borde del aparador. </a:t>
            </a:r>
            <a:br>
              <a:rPr lang="es-ES" sz="2400" b="0" i="0" dirty="0">
                <a:solidFill>
                  <a:srgbClr val="000000"/>
                </a:solidFill>
                <a:effectLst/>
                <a:latin typeface="+mn-lt"/>
              </a:rPr>
            </a:br>
            <a:r>
              <a:rPr lang="es-ES" sz="2400" b="0" i="0" dirty="0">
                <a:solidFill>
                  <a:srgbClr val="000000"/>
                </a:solidFill>
                <a:effectLst/>
                <a:latin typeface="+mn-lt"/>
              </a:rPr>
              <a:t>La fecha, 1570, está en el dintel sobre la entrada. </a:t>
            </a:r>
            <a:endParaRPr lang="es-ES" sz="5400" dirty="0">
              <a:latin typeface="+mn-lt"/>
            </a:endParaRPr>
          </a:p>
        </p:txBody>
      </p:sp>
      <p:pic>
        <p:nvPicPr>
          <p:cNvPr id="4" name="Imagen 3">
            <a:extLst>
              <a:ext uri="{FF2B5EF4-FFF2-40B4-BE49-F238E27FC236}">
                <a16:creationId xmlns:a16="http://schemas.microsoft.com/office/drawing/2014/main" id="{E6D4F703-9344-4AF8-9AEF-399F30719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2691" y="1844391"/>
            <a:ext cx="5209309" cy="3780554"/>
          </a:xfrm>
          <a:prstGeom prst="rect">
            <a:avLst/>
          </a:prstGeom>
        </p:spPr>
      </p:pic>
      <p:sp>
        <p:nvSpPr>
          <p:cNvPr id="5" name="Título 1">
            <a:extLst>
              <a:ext uri="{FF2B5EF4-FFF2-40B4-BE49-F238E27FC236}">
                <a16:creationId xmlns:a16="http://schemas.microsoft.com/office/drawing/2014/main" id="{7A2238D2-3F4B-45DE-A7A1-589697DE8542}"/>
              </a:ext>
            </a:extLst>
          </p:cNvPr>
          <p:cNvSpPr txBox="1">
            <a:spLocks/>
          </p:cNvSpPr>
          <p:nvPr/>
        </p:nvSpPr>
        <p:spPr>
          <a:xfrm>
            <a:off x="6982690" y="235528"/>
            <a:ext cx="5209309" cy="16088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1570. Joachim Beuckelaer. </a:t>
            </a:r>
          </a:p>
          <a:p>
            <a:pPr algn="ctr"/>
            <a:r>
              <a:rPr lang="es-ES" sz="2800" b="1" dirty="0"/>
              <a:t>Cuatro elementos, fuego. </a:t>
            </a:r>
          </a:p>
          <a:p>
            <a:pPr algn="ctr"/>
            <a:r>
              <a:rPr lang="es-ES" sz="2800" b="1" dirty="0"/>
              <a:t>National Gallery, London.</a:t>
            </a:r>
          </a:p>
        </p:txBody>
      </p:sp>
    </p:spTree>
    <p:extLst>
      <p:ext uri="{BB962C8B-B14F-4D97-AF65-F5344CB8AC3E}">
        <p14:creationId xmlns:p14="http://schemas.microsoft.com/office/powerpoint/2010/main" val="21835071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73091" cy="5869420"/>
          </a:xfrm>
        </p:spPr>
        <p:txBody>
          <a:bodyPr anchor="t">
            <a:normAutofit/>
          </a:bodyPr>
          <a:lstStyle/>
          <a:p>
            <a:r>
              <a:rPr lang="es-ES" sz="2800" dirty="0"/>
              <a:t>1574. Joachim Beuckelaer. Cocinera.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7CBF214A-41F1-480C-9641-835BA8E230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5862" y="0"/>
            <a:ext cx="4966138"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41622" cy="5869420"/>
          </a:xfrm>
        </p:spPr>
        <p:txBody>
          <a:bodyPr anchor="t">
            <a:normAutofit/>
          </a:bodyPr>
          <a:lstStyle/>
          <a:p>
            <a:r>
              <a:rPr lang="es-ES" sz="2800" b="1" dirty="0"/>
              <a:t>Joachim Beuckelaer. </a:t>
            </a:r>
            <a:br>
              <a:rPr lang="es-ES" sz="2800" b="1" dirty="0"/>
            </a:br>
            <a:r>
              <a:rPr lang="es-ES" sz="2800" b="1" dirty="0"/>
              <a:t>Escena de mercado. </a:t>
            </a:r>
            <a:br>
              <a:rPr lang="es-ES" sz="2800" b="1" dirty="0"/>
            </a:br>
            <a:r>
              <a:rPr lang="es-ES" sz="2800" b="1" dirty="0" err="1"/>
              <a:t>Szépmûvészeti</a:t>
            </a:r>
            <a:r>
              <a:rPr lang="es-ES" sz="2800" b="1" dirty="0"/>
              <a:t> </a:t>
            </a:r>
            <a:r>
              <a:rPr lang="es-ES" sz="2800" b="1" dirty="0" err="1"/>
              <a:t>Múzeum</a:t>
            </a:r>
            <a:r>
              <a:rPr lang="es-ES" sz="2800" b="1" dirty="0"/>
              <a:t>, Budapest.</a:t>
            </a:r>
          </a:p>
        </p:txBody>
      </p:sp>
      <p:pic>
        <p:nvPicPr>
          <p:cNvPr id="4" name="Imagen 3">
            <a:extLst>
              <a:ext uri="{FF2B5EF4-FFF2-40B4-BE49-F238E27FC236}">
                <a16:creationId xmlns:a16="http://schemas.microsoft.com/office/drawing/2014/main" id="{8816C19D-3950-4D64-8B97-2AF9A531BB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4240" y="0"/>
            <a:ext cx="4937760"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b="1" dirty="0"/>
              <a:t>Joachim Beuckelaer. La huida a Egipto. </a:t>
            </a:r>
            <a:r>
              <a:rPr lang="es-ES" sz="2800" b="1" dirty="0" err="1"/>
              <a:t>Rockox</a:t>
            </a:r>
            <a:r>
              <a:rPr lang="es-ES" sz="2800" b="1" dirty="0"/>
              <a:t> House, </a:t>
            </a:r>
            <a:r>
              <a:rPr lang="es-ES" sz="2800" b="1" dirty="0" err="1"/>
              <a:t>Antwerp</a:t>
            </a:r>
            <a:r>
              <a:rPr lang="es-ES" sz="2800" b="1" dirty="0"/>
              <a:t>.</a:t>
            </a:r>
          </a:p>
        </p:txBody>
      </p:sp>
      <p:pic>
        <p:nvPicPr>
          <p:cNvPr id="4" name="Imagen 3">
            <a:extLst>
              <a:ext uri="{FF2B5EF4-FFF2-40B4-BE49-F238E27FC236}">
                <a16:creationId xmlns:a16="http://schemas.microsoft.com/office/drawing/2014/main" id="{F922BF50-598F-4C3C-95E5-F05BA4F81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3656" y="0"/>
            <a:ext cx="8838344"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91746" cy="5869420"/>
          </a:xfrm>
        </p:spPr>
        <p:txBody>
          <a:bodyPr anchor="t">
            <a:normAutofit/>
          </a:bodyPr>
          <a:lstStyle/>
          <a:p>
            <a:r>
              <a:rPr lang="es-ES" sz="2800" dirty="0"/>
              <a:t>Joachim Beuckelaer. Vendedora de vegetales. Museum Mayer van den Bergh, </a:t>
            </a:r>
            <a:r>
              <a:rPr lang="es-ES" sz="2800" dirty="0" err="1"/>
              <a:t>Antwerp</a:t>
            </a:r>
            <a:r>
              <a:rPr lang="es-ES" sz="2800" dirty="0"/>
              <a:t>.</a:t>
            </a:r>
          </a:p>
        </p:txBody>
      </p:sp>
      <p:pic>
        <p:nvPicPr>
          <p:cNvPr id="4" name="Imagen 3">
            <a:extLst>
              <a:ext uri="{FF2B5EF4-FFF2-40B4-BE49-F238E27FC236}">
                <a16:creationId xmlns:a16="http://schemas.microsoft.com/office/drawing/2014/main" id="{64761BDC-3B51-4407-B72C-53C2E7B2E1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0426" y="0"/>
            <a:ext cx="4631574" cy="6891559"/>
          </a:xfrm>
          <a:prstGeom prst="rect">
            <a:avLst/>
          </a:prstGeom>
        </p:spPr>
      </p:pic>
    </p:spTree>
    <p:extLst>
      <p:ext uri="{BB962C8B-B14F-4D97-AF65-F5344CB8AC3E}">
        <p14:creationId xmlns:p14="http://schemas.microsoft.com/office/powerpoint/2010/main" val="536424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1886365" cy="5869420"/>
          </a:xfrm>
        </p:spPr>
        <p:txBody>
          <a:bodyPr anchor="t">
            <a:normAutofit/>
          </a:bodyPr>
          <a:lstStyle/>
          <a:p>
            <a:r>
              <a:rPr lang="es-ES" sz="2800" b="1" dirty="0"/>
              <a:t>Joachim Beuckelaer. Vendedora de vegetales. </a:t>
            </a:r>
            <a:r>
              <a:rPr lang="es-ES" sz="2800" b="1" dirty="0" err="1"/>
              <a:t>Rockox</a:t>
            </a:r>
            <a:r>
              <a:rPr lang="es-ES" sz="2800" b="1" dirty="0"/>
              <a:t> House, </a:t>
            </a:r>
            <a:r>
              <a:rPr lang="es-ES" sz="2800" b="1" dirty="0" err="1"/>
              <a:t>Antwerp</a:t>
            </a:r>
            <a:r>
              <a:rPr lang="es-ES" sz="2800" b="1" dirty="0"/>
              <a:t>.</a:t>
            </a:r>
          </a:p>
        </p:txBody>
      </p:sp>
      <p:pic>
        <p:nvPicPr>
          <p:cNvPr id="4" name="Imagen 3">
            <a:extLst>
              <a:ext uri="{FF2B5EF4-FFF2-40B4-BE49-F238E27FC236}">
                <a16:creationId xmlns:a16="http://schemas.microsoft.com/office/drawing/2014/main" id="{371BF389-EB3D-40F0-A946-FC42B1814E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6364" y="0"/>
            <a:ext cx="10305636" cy="6858000"/>
          </a:xfrm>
          <a:prstGeom prst="rect">
            <a:avLst/>
          </a:prstGeom>
        </p:spPr>
      </p:pic>
    </p:spTree>
    <p:extLst>
      <p:ext uri="{BB962C8B-B14F-4D97-AF65-F5344CB8AC3E}">
        <p14:creationId xmlns:p14="http://schemas.microsoft.com/office/powerpoint/2010/main" val="15462916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TotalTime>
  <Words>3830</Words>
  <Application>Microsoft Office PowerPoint</Application>
  <PresentationFormat>Panorámica</PresentationFormat>
  <Paragraphs>88</Paragraphs>
  <Slides>41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41</vt:i4>
      </vt:variant>
    </vt:vector>
  </HeadingPairs>
  <TitlesOfParts>
    <vt:vector size="46" baseType="lpstr">
      <vt:lpstr>Arial</vt:lpstr>
      <vt:lpstr>Calibri</vt:lpstr>
      <vt:lpstr>Calibri Light</vt:lpstr>
      <vt:lpstr>Roboto</vt:lpstr>
      <vt:lpstr>Tema de Office</vt:lpstr>
      <vt:lpstr>Joachim Beuckelaer</vt:lpstr>
      <vt:lpstr>Presentación de PowerPoint</vt:lpstr>
      <vt:lpstr>Presentación de PowerPoint</vt:lpstr>
      <vt:lpstr>1563. Joachim Beuckelaer. Cerdo muerto. Wallraf-Richartz-Museum, Cologne.</vt:lpstr>
      <vt:lpstr>1563. Joachim Beuckelaer. Escena de mercado. Residenzgalerie, Salzburg.</vt:lpstr>
      <vt:lpstr>1564. Joachim Beuckelaer. Escena de mercado. Staatliche Museen, Kassel.</vt:lpstr>
      <vt:lpstr>1565. Joachim Beuckelaer. Cristo en casa de Marta y María. Musées Royaux des Beaux-Arts, Brussels.</vt:lpstr>
      <vt:lpstr>1566. Joachim Beuckelaer. Escena de cocina. Louvre.</vt:lpstr>
      <vt:lpstr>1566. Joachim Beuckelaer. Escena de cocina. Rijksmuseum, Amsterdam.</vt:lpstr>
      <vt:lpstr>1567. Joachim Beuckelaer. Cristo en la Cruz. Louvre.</vt:lpstr>
      <vt:lpstr>1567. Joachim Beuckelaer. Fiesta. The Hermitage, St. Petersburg.</vt:lpstr>
      <vt:lpstr>1567. Joachim Beuckelaer. Mercado campesino. Kunsthistorisches Museum, Vienna.</vt:lpstr>
      <vt:lpstr>Presentación de PowerPoint</vt:lpstr>
      <vt:lpstr>Presentación de PowerPoint</vt:lpstr>
      <vt:lpstr>Presentación de PowerPoint</vt:lpstr>
      <vt:lpstr>1570.  Joachim Beuckelaer.  Cuatro elementos, aire.  National Gallery, London.</vt:lpstr>
      <vt:lpstr>A primera vista, esto parece una escena callejera del siglo XVI.  Un joven vende aves de corral y otros productos en la esquina de una plaza del mercado.  En primer plano, cestos y barriles se amontonan con palomas, patos, gallinas y otras aves, tanto vivas como muertas, así como quesos redondos, huevos y lo que parecen ser porciones de mantequilla envueltas en tela blanca.  El dueño del puesto sostiene a dos gallinas por las patas, las plumas de sus alas que baten a la deriva y se posan en el gallinero de abajo.  Su chaqueta rosa es sorprendentemente rica para un vendedor ambulante.  A la izquierda, una joven elegantemente vestida - sus mangas desmontables fueron una vez malva, y su corpiño y delantal de diferentes tonos de púrpura o azul púrpura - agarra un hermoso gallo por sus pies.  Se vuelve y nos mira con confianza, como si estuviéramos junto a ella en el establo, y posa posesivamente su mano sobre una gran jarra de bronce. </vt:lpstr>
      <vt:lpstr>Parece haber sido pintada a partir del mismo modelo que aparece en varias otras pinturas de Joachim Beuckelaer; probablemente sea la mujer de la izquierda en Los cuatro elementos: la Tierra.  Junto a ella, una mujer mayor con chaqueta roja también tiene una canasta lista para comprar; Varias otras damas, cuyo estatus más alto se muestra por sus mantos negros, están detrás.  En el fondo, otros tenderos y sus clientes se mueven frente a los edificios de ladrillo de una típica ciudad holandesa. Una mujer transporta quesos en un trineo, mientras que otras personas descargan mercancías de los barcos tirados en el muelle.  Aquí hay más cosas que la tienda diaria.  Esta es una de las cuatro grandes pinturas en las que los cuatro elementos, tierra, aire, fuego y agua, están representados por la comida, con escenas bíblicas de fondo.  Aquí podemos ver al hijo pródigo, con pantalones rojos, divirtiéndose con las mujeres del mercado; está desperdiciando "su sustancia con una vida desenfrenada ... con rameras" (Lucas 15:13 y 15:30).</vt:lpstr>
      <vt:lpstr>Beuckelaer se especializó en escenas como esta, repletas de productos abundantes y variados.  Esta pintura desarrolla dos temas: el de sus Plazas del mercado, realizado entre 1561 y 1566; y el de sus numerosos cuadros de Avicultores, realizados entre 1563 y 1569.  Su pintura Dos mujeres y un hombre vendiendo aves de corral, fechada en 1564 (Palazzo Bianco, Génova), es particularmente cercana a nuestra pintura.  Beuckelaer a menudo firmaba sus pinturas en lugares medio ocultos: aquí su firma y la fecha, 1570, están en el barril debajo de la jarra de bronce.  Ninguno de los productos que se muestran aquí es especialmente exótico: este es el tipo de comida que estaba disponible en los Países Bajos en el siglo XVI, al menos en tiempos normales.  Aún así, la comida es en gran medida la estrella del espectáculo y fue en gran medida una forma de Beuckelaer para mostrar su asombrosa capacidad para transmitir textura, en el contraste entre el latón reluciente y las ollas de barro, las telas relucientes y las plumas y la piel de la aves y animales.</vt:lpstr>
      <vt:lpstr>1569. Joachim Beuckelaer. Cuatro elementos, tierra. National Gallery, London. </vt:lpstr>
      <vt:lpstr>Una avalancha de verduras de gran tamaño cae hacia nosotros a la izquierda de este cuadro, como si nosotras, como las mujeres del primer plano, fuéramos posibles clientes.  A la izquierda hay una torre de cestas que contienen zanahorias rosadas y naranjas, dos calabacines, varios pepinillos o pepinos, dos rábanos blancos y un manojo de chalotas, coles rosadas y blancas, melones y alcachofas.  A la derecha, una mezcla de verduras y frutas relucientes se amontonan en cestas y cuencos equilibrados bastante precariamente en una carretilla: en la parte delantera hay una coliflor despojada de sus hojas exteriores, manzanas y vainas de guisantes; en otras bandejas hay uvas verdes y moradas, melocotones y ciruelas, peras, cerezas y grosellas.  En la parte superior hay dos platos de barro, uno con fresas y el otro con moras.  </vt:lpstr>
      <vt:lpstr>Las dos mujeres al frente, a menudo llamadas vendedoras, parecen estar comprando más que vendiendo.  Sus mangas arremangadas y delantales demuestran que son sirvientes que hacen trabajos manuales.  La de rojo ha llenado hasta la mitad su cesta de la compra con manzanas, mientras que su compañera levanta un repollo gigante para inspeccionarlo.  Los vendedores son probablemente la pareja de la derecha, que parece haber traído sus productos al pozo en una carretilla y los están preparando para la venta.  Han sacado agua del pozo en el balde que cuelga de un costado y lavan sus verduras en la palangana de piedra al lado del pozo antes de exponerlas.  </vt:lpstr>
      <vt:lpstr>Este es uno de un grupo de cuatro pinturas grandes donde se usa comida para simbolizar los cuatro elementos: tierra, aire, agua y fuego.  En el fondo de los cuatro hay escenas bíblicas.  Aquí puede ver la Huida a Egipto, con la sagrada familia cruzando un puente a la izquierda.  Pasan frente a un edificio que parece estar decorado con una estatua clásica en un nicho, tal vez uno de los ídolos de Egipto que cayó de sus pedestales al pasar el niño Cristo.  Joachim Beuckelaer se especializó en escenas de mercado y cocina con elaboradas exhibiciones de comida.  A menudo reutilizaba personas, objetos y elementos en diferentes imágenes, aunque rara vez los repetía exactamente.  La mujer de rojo fue pintada a partir de un modelo que él usaba con frecuencia; también aparece en Los cuatro elementos: agua y Los cuatro elementos: fuego, donde usa la misma chaqueta roja.  Evidentemente, este fue uno de los accesorios de estudio de Beuckelaer: aparece en varias de sus pinturas, incluidos Los cuatro elementos: aire. </vt:lpstr>
      <vt:lpstr>La mujer de amarillo reaparece, igualmente vestida, en Fuego.  Paisajes similares con puentes aparecen en Dos mujeres y un hombre vendiendo aves de corral fechado en 1563 (Salzburgo), otro del mismo tema fechado en 1564 (Moscú) y en otras pinturas.  Aunque claramente es verano, con árboles llenos de hojas, no todas estas frutas y verduras habrían estado en temporada al mismo tiempo.  Sin embargo, ninguno es especialmente exótico: estos son los tipos de alimentos que estaban fácilmente disponibles para los holandeses comunes.  Beuckelaer trabajó tanto en vivo como en bocetos.  La coliflor con hojas recortadas del lado derecho de este cuadro aparece en otros cuadros suyos, al igual que las uvas y las alcachofas que coronan la montaña de verduras de la derecha.  Evidentemente, todos fueron pintados a partir de los mismos bocetos preliminares.  Beuckelaer solía poner su firma en lugares medio ocultos.  Aquí firmó su nombre y pintó su monograma en la carretilla en la esquina delantera derecha, y puso la fecha, 1569, en la cabeza del pozo. </vt:lpstr>
      <vt:lpstr>1569. Joachim Beuckelaer. Cuatro elementos, agua. National Gallery, London. </vt:lpstr>
      <vt:lpstr>Se nos presenta una plétora de productos piscine: pescados de todo tipo se amontonan en cestas, se caen por los bordes de fuentes o se resbalan del agarre del tendero.  En el extremo izquierdo hay una cazuela de barro con espadines y / o arenques inmaduros;  Frente a la mujer del sombrero rojo hay una gran fuente de madera que contiene tres carpas, dos lucios y dos tencas.  Apoya el brazo en una tina de solla.  Delante del hombre hay una canasta de bacalao grande y en la esquina inferior derecha hay una raya eviscerada en una fuente de barro.  Otros platos contienen arenques, besugo, rudd y perca.  Incluso hay conchas de mejillón esparcidas por el suelo.  Los dos vendedores, que ignoran a sus clientes y nos miran directamente, parecen vender diferentes tipos de pescado.  </vt:lpstr>
      <vt:lpstr>La mujer se especializa en pescado de agua dulce, el hombre, que obviamente ha estado cortando productos con el gran cuchillo apoyado en el bloque detrás del brazo, en pescado de mar.  Las cinco mujeres detrás son clientes.  Algunos son sirvientes: uno balancea una bandeja de queso envuelto en ropa blanca sobre su cabeza, otro una vasija de latón (?).  Dos, evidentemente de rango superior, visten mantos negros.  Aunque parece una escena contemporánea, la gente está vestida con ropa del siglo XVI y, a la izquierda, camina arriba y abajo por una calle bordeada de edificios renacentistas, incluido el Rode Poort, o Puerta Roja, de Amberes, algo más está sucediendo. encendido también.  A través del arco en el medio se puede ver un barco con pescadores cargando sus redes.  Un hombre vadea por el agua hacia una figura en la orilla. </vt:lpstr>
      <vt:lpstr>El agua es el Mar de Galilea y este es el milagroso tiro de los peces (Lucas 5: 4-11).  Cristo, resucitado de entre los muertos, se apareció a sus apóstoles, quienes habían tenido una noche de pesca sin éxito.  Les dijo que echaran sus redes al otro lado del bote y sacaron una multitud de peces.  Esta es una de las cuatro imágenes grandes en las que los cuatro elementos (tierra, aire, fuego y agua) están representados como comida, con escenas bíblicas de fondo.  El artista, Joachim Beuckelaer, se especializó en escenas de mercado y cocina con elaboradas exhibiciones de comida.  Ha firmado, monograma y fechado la imagen en el borde de la mesa a la izquierda de la canasta de bacalao: Joahim buekeleer / 15.IB.69.  </vt:lpstr>
      <vt:lpstr>Beuckelaer a menudo reutilizaba figuras y escenarios, aunque rara vez los repetía exactamente. La raya se repite en su Lonja con el Draft Milagroso de Peces.  En otras pinturas aparecen ancianas similares a la de la izquierda, por ejemplo en la Plaza del Mercado con la Vocación de Mateo (Nazionale di Capodimonte, Nápoles), fechada en 1566.  Quizás se usó a sí mismo como modelo para el vendedor de pescado masculino: este El rostro reaparece en varias de sus fotografías.  </vt:lpstr>
      <vt:lpstr>Una vista similar de la Rodestraat, que bien pudo haber sido visible desde su taller, aparece en su Pareja vendiendo aves de corral de 1569 (Museo Nazionale di Capodimonte, Nápoles).  La habilidad de Beuckelaer como pintor es quizás más evidente en esta imagen.  Ha pintado muy rápido, por lo general fino y con notable economía.  Con sorprendente audacia ha puesto en la pintura con pinceladas amplias y no se mostró nervioso por los contrastes extremos de tono.  Los tres arenques destripados en la esquina superior derecha no se verían fuera de lugar en las pinturas de Manet o Cézanne. </vt:lpstr>
      <vt:lpstr>1570. Joachim Beuckelaer. Cuatro elementos, fuego. National Gallery, London. </vt:lpstr>
      <vt:lpstr>Esta cocina grande y bien equipada es un hervidero de industria.  Cuatro sirvientas preparan y cocinan la comida mientras un joven se posa en un taburete frente al fuego, bebiendo de una jarra de barro.  Ollas y sartenes ensucian el piso de ladrillo y cada superficie disponible parece estar llena de productos.  Este es claramente un hogar rico: la cocina ocupa todo el piso de una casa de campo.  El sol entra a raudales por las contraventanas abiertas de la ventana de la izquierda, cayendo sobre una jarra y una canasta de panecillos y quesos en una mesa estrecha.  A la derecha, una puerta se abre hacia las escaleras exteriores y los árboles detrás.  </vt:lpstr>
      <vt:lpstr>Hay una gran chimenea de piedra, platos y jarras de peltre, además de una variedad de loza, vasijas de peltre y vasos verdes en el aparador.  Una segunda habitación espaciosa, decorada en un moderno estilo antiguo, es visible a través de la puerta junto al fuego.  También abundan los productos: un jamón cuelga de una viga y una anca de cordero, un pavo y una gallina de colores exóticos del aparador de madera; las conchas de mejillones están esparcidas por el suelo; sobre la mesa se encuentran perdices, dracos y becadas.  Otro trozo de cordero descansa sobre una cazuela de barro vidriado en verde en primer plano.  Las dos mujeres del frente despluman y preparan aves para asar en el asador que tiene en la mano.  Los demás atienden el fuego y la olla que cuelga sobre él. </vt:lpstr>
      <vt:lpstr>Esta es una de las cuatro grandes pinturas en las que la comida simboliza los cuatro elementos: tierra, aire, fuego y agua.  Éste muestra fuego.  Cocinar una comida en un caluroso día de verano siempre ha sido un trabajo cálido, y esta imagen parece irradiar calor: las puertas y ventanas se abren para dejar entrar el aire, la mujer junto al fuego levanta la mano para protegerse la cara del fuego resplandeciente y las mejillas de las dos mujeres en el primer plano resplandecen.  Uno se vuelve para mirarnos por encima del hombro, como si nosotros también fuéramos parte de esta escena tan ajetreada.  En una habitación trasera, Cristo, vestido con una túnica azul y con un halo de luz blanquecina alrededor de su cabeza, habla con Marta y María.  Sentada a su izquierda está María, que "se sentó a los pies de Jesús y escuchó su palabra". </vt:lpstr>
      <vt:lpstr>La mujer de pie que gesticula indignada es Marta, que se queja de la holgazanería de su hermana: «Señor, ¿no te importa que mi hermana me haya dejado para servir sola? Dile, pues, que me ayude ».  Pero Cristo respondió: "María ha elegido la buena parte que no le será quitada" (Lucas 10: 38-42).  El artista incluyó escenas religiosas en el fondo de muchas de sus pinturas, a menudo relacionadas con el tema de la imagen.  Beuckelaer a menudo reutilizaba temas y detalles, y pintaba varias escenas de cocina con Marta y María al fondo: Cristo en la casa de Marta y María (hay versiones en: Museos Reales de Bellas Artes de Bélgica, Bruselas, de 1565; Estocolmo , 1565; Amsterdam, 1566; Lemgo, 1569; Viena, 1574).  El modelo de la niña que nos mira también puede haber sido utilizado en Los cuatro elementos: la tierra y Los cuatro elementos: el agua.  A menudo ponía su firma en lugares medio ocultos: aquí está en el borde del aparador.  La fecha, 1570, está en el dintel sobre la entrada. </vt:lpstr>
      <vt:lpstr>1574. Joachim Beuckelaer. Cocinera. Kunsthistorisches Museum, Vienna.</vt:lpstr>
      <vt:lpstr>Joachim Beuckelaer.  Escena de mercado.  Szépmûvészeti Múzeum, Budapest.</vt:lpstr>
      <vt:lpstr>Joachim Beuckelaer. La huida a Egipto. Rockox House, Antwerp.</vt:lpstr>
      <vt:lpstr>Joachim Beuckelaer. Vendedora de vegetales. Museum Mayer van den Bergh, Antwerp.</vt:lpstr>
      <vt:lpstr>Joachim Beuckelaer. Vendedora de vegetales. Rockox House, Antwerp.</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8</cp:revision>
  <dcterms:created xsi:type="dcterms:W3CDTF">2021-04-11T17:29:31Z</dcterms:created>
  <dcterms:modified xsi:type="dcterms:W3CDTF">2021-08-14T17:52:31Z</dcterms:modified>
</cp:coreProperties>
</file>