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6" r:id="rId8"/>
    <p:sldId id="277" r:id="rId9"/>
    <p:sldId id="278" r:id="rId10"/>
    <p:sldId id="279" r:id="rId11"/>
    <p:sldId id="280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331" r:id="rId20"/>
    <p:sldId id="281" r:id="rId21"/>
    <p:sldId id="282" r:id="rId22"/>
    <p:sldId id="284" r:id="rId23"/>
    <p:sldId id="285" r:id="rId24"/>
    <p:sldId id="286" r:id="rId25"/>
    <p:sldId id="287" r:id="rId26"/>
    <p:sldId id="283" r:id="rId27"/>
    <p:sldId id="269" r:id="rId28"/>
    <p:sldId id="270" r:id="rId29"/>
    <p:sldId id="271" r:id="rId30"/>
    <p:sldId id="272" r:id="rId31"/>
    <p:sldId id="288" r:id="rId32"/>
    <p:sldId id="289" r:id="rId33"/>
    <p:sldId id="290" r:id="rId34"/>
    <p:sldId id="273" r:id="rId35"/>
    <p:sldId id="274" r:id="rId36"/>
    <p:sldId id="275" r:id="rId37"/>
    <p:sldId id="291" r:id="rId38"/>
    <p:sldId id="292" r:id="rId39"/>
    <p:sldId id="293" r:id="rId40"/>
    <p:sldId id="295" r:id="rId41"/>
    <p:sldId id="296" r:id="rId42"/>
    <p:sldId id="297" r:id="rId43"/>
    <p:sldId id="298" r:id="rId44"/>
    <p:sldId id="294" r:id="rId45"/>
    <p:sldId id="299" r:id="rId46"/>
    <p:sldId id="300" r:id="rId47"/>
    <p:sldId id="302" r:id="rId48"/>
    <p:sldId id="301" r:id="rId49"/>
    <p:sldId id="303" r:id="rId50"/>
    <p:sldId id="330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20" r:id="rId66"/>
    <p:sldId id="319" r:id="rId67"/>
    <p:sldId id="318" r:id="rId68"/>
    <p:sldId id="321" r:id="rId69"/>
    <p:sldId id="322" r:id="rId70"/>
    <p:sldId id="323" r:id="rId71"/>
    <p:sldId id="325" r:id="rId72"/>
    <p:sldId id="326" r:id="rId73"/>
    <p:sldId id="328" r:id="rId74"/>
    <p:sldId id="329" r:id="rId75"/>
    <p:sldId id="327" r:id="rId76"/>
    <p:sldId id="324" r:id="rId7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397769-508B-48C7-8321-8D70A2E92C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30B17A1-B291-444D-97AD-98B475E8A7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5622FD-08C7-421F-92B2-985AF010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15/08/2021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086CC3-639D-4DC7-9CA7-6850A5296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A136D6-6E84-49A6-9F18-51E4924A2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8932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519341-4E9C-49FA-B3FE-2EDA590E2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F997AE-F42C-41F8-BAA7-0B26202E59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D9B9E8F-BB9A-4E73-89C2-5257FDC0D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15/08/2021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ECD2D8-3F40-4ABC-BF9A-F77CEFE08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B0209C-9389-431D-9EE4-65C6762A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1491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D20992-BABB-4EBE-B69B-A0D6A3EC9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900119-DDCF-49B0-9F1C-6EA9CA83F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E78451-FF07-4CBD-859E-C7B8ABF44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15/08/2021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EED3CC-B166-423A-907F-07265FE32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55367A-8A4C-4312-AD96-0D5C2C6F8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7258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8C31B-735F-4EAF-851A-E98985B04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5D2611-4132-4940-9118-F924C10C92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7B97F61-5CC1-4A7B-B8C4-450811FBCD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1543E55-66D3-4922-BB05-173F7667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15/08/2021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CC5FB48-380D-4FC5-82DE-C013501CD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BAE0092-EB71-41EC-B2E2-61B5E0530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8844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CC5BC0-44F9-4B2E-86DA-E82B104D4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14EFCF0-F816-4B60-92C8-0AF397E380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6F345FA-5ABD-422F-AEFE-C728F27FE8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2964A8C-A6FF-4B6F-B9D3-A8C60B3055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B5B7382-1371-48A7-8E85-F9DF52BDB7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B92DDA1-20CD-4E60-82A7-F77CD5523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15/08/2021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20113EF-5B7F-40B6-8E44-A479AC7B3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3EBB351-F2DD-4E3F-8ADF-87CC8EEAB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2292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7BDC69-A172-4E9D-92D0-321D9AB88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7A6E278-8B8D-44D4-AC54-82E5BE40C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15/08/2021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9D82C62-F2D9-4493-A2E3-DFC6510AC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1EE4423-8BC6-4C1E-9AD2-97AFDF3E0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7803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FE66FB7-B942-4CDE-8C4A-7F745DBA8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15/08/2021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8D41181-2B4A-4DD9-BA1B-1482B77E0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0589FE2-27C0-4C38-A295-C4981B5CE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0609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558C5E-CD62-474E-B657-93184A56B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19386F-089B-4F79-B6BF-AFA774D30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3CBB277-F4AE-4AF2-A630-82A053577E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621513-BF6F-4F54-94FD-B607774C6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15/08/2021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5AABA4-67CD-4396-A76E-772E9D988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8475EEE-AB9D-4F3F-99BB-A80AD2B20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8970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751C74-5B70-46D5-92E5-CAD759E72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E6FA223-A527-4BE3-8C5E-A25B27D1E0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A14B481-1F1A-46A5-B9FC-FE520CDDAF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1E027FC-971C-4703-8369-D626C32E7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15/08/2021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40EEFA9-B74B-4ACA-B2C5-DE6F86D20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453FD8B-884D-4F60-BF0F-E30403AC4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2057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025E5F-67E2-4182-AA68-DF347515D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1699DDB-D842-40C6-A71C-EF39F795A6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35AE41D-7D0C-4CE8-83EC-007769BAA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15/08/2021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D15DF0-CDB3-4EAE-8ACC-0246E1B2F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CC64132-B473-48F8-B84C-2F206653A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8139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A20A634-8BF8-4ABB-B964-9C5CA2D2CC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4D45128-4BF1-438F-927D-3350CE2537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7004EB-F608-42A6-93C5-ECDBE40EC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15/08/2021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1780197-DED6-4F00-B381-415304F56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AEA417-E043-4C68-B520-95F5D05CB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4779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659E6F9-D9EF-432D-BDBB-04F8B7524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709B6D-B67C-46F3-9446-BC87D1F35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DEAAC9-C9F5-4B30-A017-6CB56DB597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71206-8945-4D8E-B994-87DDAD57A7A3}" type="datetimeFigureOut">
              <a:rPr lang="es-ES" smtClean="0"/>
              <a:t>15/08/2021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F8CEFA-BBAE-4BAE-844F-8E8A2EE56A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EDFB7B-4B9A-4CCF-9A4E-2CBFC5313A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6594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5823F1-24B7-4161-9747-AC7FD7C169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sz="8800" b="1" dirty="0"/>
              <a:t>Jan </a:t>
            </a:r>
            <a:r>
              <a:rPr lang="es-ES" sz="8800" b="1" dirty="0" err="1"/>
              <a:t>Gossaert</a:t>
            </a:r>
            <a:r>
              <a:rPr lang="es-ES" sz="8800" b="1" dirty="0"/>
              <a:t>, </a:t>
            </a:r>
            <a:r>
              <a:rPr lang="es-ES" sz="8800" b="1" dirty="0" err="1"/>
              <a:t>Mabuse</a:t>
            </a:r>
            <a:r>
              <a:rPr lang="es-ES" sz="8800" b="1" dirty="0"/>
              <a:t> 1478 1532</a:t>
            </a:r>
          </a:p>
        </p:txBody>
      </p:sp>
    </p:spTree>
    <p:extLst>
      <p:ext uri="{BB962C8B-B14F-4D97-AF65-F5344CB8AC3E}">
        <p14:creationId xmlns:p14="http://schemas.microsoft.com/office/powerpoint/2010/main" val="300688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68B1F40-30D4-48E8-ADF9-4CE5786F5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57200"/>
            <a:ext cx="10515600" cy="5719763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436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68B1F40-30D4-48E8-ADF9-4CE5786F5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57200"/>
            <a:ext cx="10515600" cy="5719763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4885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664037" cy="5869420"/>
          </a:xfrm>
        </p:spPr>
        <p:txBody>
          <a:bodyPr anchor="t">
            <a:normAutofit/>
          </a:bodyPr>
          <a:lstStyle/>
          <a:p>
            <a:r>
              <a:rPr lang="en-US" sz="2800" dirty="0"/>
              <a:t>1508. Jan </a:t>
            </a:r>
            <a:r>
              <a:rPr lang="en-US" sz="2800" dirty="0" err="1"/>
              <a:t>Gossart</a:t>
            </a:r>
            <a:r>
              <a:rPr lang="en-US" sz="2800" dirty="0"/>
              <a:t>. Jean Carondelet. Toledo Museum of Art, Toledo, Ohio.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1D22570-9854-4AAE-BA68-F5F2862184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0"/>
            <a:ext cx="4876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650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345382" cy="5869420"/>
          </a:xfrm>
        </p:spPr>
        <p:txBody>
          <a:bodyPr anchor="t">
            <a:normAutofit/>
          </a:bodyPr>
          <a:lstStyle/>
          <a:p>
            <a:r>
              <a:rPr lang="en-US" sz="2800" dirty="0"/>
              <a:t>1508. Jan </a:t>
            </a:r>
            <a:r>
              <a:rPr lang="en-US" sz="2800" dirty="0" err="1"/>
              <a:t>Gossart</a:t>
            </a:r>
            <a:r>
              <a:rPr lang="en-US" sz="2800" dirty="0"/>
              <a:t>. María Magdalena. National Gallery, London.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ECBB7CC-47CA-4669-98C6-BD39B427B9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263" y="0"/>
            <a:ext cx="51807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601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511637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1510. Jan </a:t>
            </a:r>
            <a:r>
              <a:rPr lang="es-ES" sz="2800" dirty="0" err="1"/>
              <a:t>Gossart</a:t>
            </a:r>
            <a:r>
              <a:rPr lang="es-ES" sz="2800" dirty="0"/>
              <a:t>. Adán y Eva. Museo Thyssen-Bornemisza, Madrid.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05ABA76-6CAF-4E2D-AC7D-34D110DC91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740" y="0"/>
            <a:ext cx="46972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528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535882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1510. Jan </a:t>
            </a:r>
            <a:r>
              <a:rPr lang="es-ES" sz="2800" dirty="0" err="1"/>
              <a:t>Gossart</a:t>
            </a:r>
            <a:r>
              <a:rPr lang="es-ES" sz="2800" dirty="0"/>
              <a:t>. Oración en el huerto. Staatliche Museen, </a:t>
            </a:r>
            <a:r>
              <a:rPr lang="es-ES" sz="2800" dirty="0" err="1"/>
              <a:t>Berlin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89449C6-6B11-4F74-9F82-3AE1F51E3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180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220691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1510. Jan </a:t>
            </a:r>
            <a:r>
              <a:rPr lang="es-ES" sz="2800" dirty="0" err="1"/>
              <a:t>Gossart</a:t>
            </a:r>
            <a:r>
              <a:rPr lang="es-ES" sz="2800" dirty="0"/>
              <a:t>. Sagrada Familia. J. Paul Getty Museum, Los </a:t>
            </a:r>
            <a:r>
              <a:rPr lang="es-ES" sz="2800" dirty="0" err="1"/>
              <a:t>Angeles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E1E98A9-FF81-4CA8-B67E-A8AFE2D38D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951" y="0"/>
            <a:ext cx="50180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15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7273637" cy="5869420"/>
          </a:xfrm>
        </p:spPr>
        <p:txBody>
          <a:bodyPr anchor="t">
            <a:normAutofit/>
          </a:bodyPr>
          <a:lstStyle/>
          <a:p>
            <a:r>
              <a:rPr lang="en-US" sz="2800" dirty="0"/>
              <a:t>1510. Jan </a:t>
            </a:r>
            <a:r>
              <a:rPr lang="en-US" sz="2800" dirty="0" err="1"/>
              <a:t>Gossart</a:t>
            </a:r>
            <a:r>
              <a:rPr lang="en-US" sz="2800" dirty="0"/>
              <a:t>. San </a:t>
            </a:r>
            <a:r>
              <a:rPr lang="en-US" sz="2800" dirty="0" err="1"/>
              <a:t>Jerónimo</a:t>
            </a:r>
            <a:r>
              <a:rPr lang="en-US" sz="2800" dirty="0"/>
              <a:t> </a:t>
            </a:r>
            <a:r>
              <a:rPr lang="en-US" sz="2800" dirty="0" err="1"/>
              <a:t>penitente</a:t>
            </a:r>
            <a:r>
              <a:rPr lang="en-US" sz="2800" dirty="0"/>
              <a:t>. National Gallery of Art, Washington.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F986000-1884-4D71-A656-FCEB741131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374" y="0"/>
            <a:ext cx="40266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261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510" y="365125"/>
            <a:ext cx="6691746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1510. Jan </a:t>
            </a:r>
            <a:r>
              <a:rPr lang="es-ES" sz="2800" dirty="0" err="1"/>
              <a:t>Gossart</a:t>
            </a:r>
            <a:r>
              <a:rPr lang="es-ES" sz="2800" dirty="0"/>
              <a:t>. Virgen. Colección privada.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742A5FD-6C17-4336-9B7F-07B3D038E5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956" y="0"/>
            <a:ext cx="50250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154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656" y="365125"/>
            <a:ext cx="5444836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1515. Jan </a:t>
            </a:r>
            <a:r>
              <a:rPr lang="es-ES" sz="2800" dirty="0" err="1"/>
              <a:t>Gossart</a:t>
            </a:r>
            <a:r>
              <a:rPr lang="es-ES" sz="2800" dirty="0"/>
              <a:t>. Adoración de los magos. National Gallery, London.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B91A876-4711-4BFD-B8C6-60869E3CA9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322" y="0"/>
            <a:ext cx="62196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272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7744691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1515. Jan </a:t>
            </a:r>
            <a:r>
              <a:rPr lang="es-ES" sz="2800" dirty="0" err="1"/>
              <a:t>Gossart</a:t>
            </a:r>
            <a:r>
              <a:rPr lang="es-ES" sz="2800" dirty="0"/>
              <a:t>. Díptico. </a:t>
            </a:r>
            <a:r>
              <a:rPr lang="es-ES" sz="2800" dirty="0" err="1"/>
              <a:t>Galleria</a:t>
            </a:r>
            <a:r>
              <a:rPr lang="es-ES" sz="2800" dirty="0"/>
              <a:t> Doria </a:t>
            </a:r>
            <a:r>
              <a:rPr lang="es-ES" sz="2800" dirty="0" err="1"/>
              <a:t>Pamphilj</a:t>
            </a:r>
            <a:r>
              <a:rPr lang="es-ES" sz="2800" dirty="0"/>
              <a:t>, Rome.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C7FBAE4-80FC-46EF-9730-31F606D56F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5815" y="0"/>
            <a:ext cx="37661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164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36" y="365125"/>
            <a:ext cx="1725585" cy="5869420"/>
          </a:xfrm>
        </p:spPr>
        <p:txBody>
          <a:bodyPr anchor="t">
            <a:normAutofit/>
          </a:bodyPr>
          <a:lstStyle/>
          <a:p>
            <a:r>
              <a:rPr lang="it-IT" sz="2800" dirty="0"/>
              <a:t>1515. Jan Gossart. Galleria Tríptico Malvagna. Regionale della Sicilia, Palermo.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76AEA78-CBC8-4A3B-9C43-D0958DA9B9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420" y="0"/>
            <a:ext cx="103555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566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65125"/>
            <a:ext cx="5896791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1515. Jan </a:t>
            </a:r>
            <a:r>
              <a:rPr lang="es-ES" sz="2800" dirty="0" err="1"/>
              <a:t>Gossart</a:t>
            </a:r>
            <a:r>
              <a:rPr lang="es-ES" sz="2800" dirty="0"/>
              <a:t>. San Lucas pintando a la Virgen. </a:t>
            </a:r>
            <a:r>
              <a:rPr lang="es-ES" sz="2800" dirty="0" err="1"/>
              <a:t>Národní</a:t>
            </a:r>
            <a:r>
              <a:rPr lang="es-ES" sz="2800" dirty="0"/>
              <a:t> </a:t>
            </a:r>
            <a:r>
              <a:rPr lang="es-ES" sz="2800" dirty="0" err="1"/>
              <a:t>Galerie</a:t>
            </a:r>
            <a:r>
              <a:rPr lang="es-ES" sz="2800" dirty="0"/>
              <a:t>, </a:t>
            </a:r>
            <a:r>
              <a:rPr lang="es-ES" sz="2800" dirty="0" err="1"/>
              <a:t>Prague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DE8432E-7EE2-4A57-83C7-58F2EB6381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9191" y="0"/>
            <a:ext cx="61428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4056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899564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1516. Jan </a:t>
            </a:r>
            <a:r>
              <a:rPr lang="es-ES" sz="2800" dirty="0" err="1"/>
              <a:t>Gossart</a:t>
            </a:r>
            <a:r>
              <a:rPr lang="es-ES" sz="2800" dirty="0"/>
              <a:t>. Neptuno y </a:t>
            </a:r>
            <a:r>
              <a:rPr lang="es-ES" sz="2800" dirty="0" err="1"/>
              <a:t>Anfítitre</a:t>
            </a:r>
            <a:r>
              <a:rPr lang="es-ES" sz="2800" dirty="0"/>
              <a:t>. Staatliche Museen, </a:t>
            </a:r>
            <a:r>
              <a:rPr lang="es-ES" sz="2800" dirty="0" err="1"/>
              <a:t>Berlin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CDF8AC1-3254-4971-9F03-15085308DD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419" y="0"/>
            <a:ext cx="46505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6727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655" y="365125"/>
            <a:ext cx="2687782" cy="5869420"/>
          </a:xfrm>
        </p:spPr>
        <p:txBody>
          <a:bodyPr anchor="t">
            <a:normAutofit/>
          </a:bodyPr>
          <a:lstStyle/>
          <a:p>
            <a:r>
              <a:rPr lang="fr-FR" sz="2800" dirty="0"/>
              <a:t>1517. Jan Gossart. </a:t>
            </a:r>
            <a:r>
              <a:rPr lang="fr-FR" sz="2800" dirty="0" err="1"/>
              <a:t>Díptico</a:t>
            </a:r>
            <a:r>
              <a:rPr lang="fr-FR" sz="2800" dirty="0"/>
              <a:t> </a:t>
            </a:r>
            <a:r>
              <a:rPr lang="fr-FR" sz="2800" dirty="0" err="1"/>
              <a:t>Carandelet</a:t>
            </a:r>
            <a:r>
              <a:rPr lang="fr-FR" sz="2800" dirty="0"/>
              <a:t>. Musée du Louvre, Paris.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0EC7F05-FBD4-41B8-9A2C-5BDF2A8F20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378" y="0"/>
            <a:ext cx="90276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1738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470073" cy="5869420"/>
          </a:xfrm>
        </p:spPr>
        <p:txBody>
          <a:bodyPr anchor="t">
            <a:normAutofit/>
          </a:bodyPr>
          <a:lstStyle/>
          <a:p>
            <a:r>
              <a:rPr lang="en-US" sz="2800" dirty="0"/>
              <a:t>1517. Jan </a:t>
            </a:r>
            <a:r>
              <a:rPr lang="en-US" sz="2800" dirty="0" err="1"/>
              <a:t>Gossart</a:t>
            </a:r>
            <a:r>
              <a:rPr lang="en-US" sz="2800" dirty="0"/>
              <a:t>. </a:t>
            </a:r>
            <a:r>
              <a:rPr lang="en-US" sz="2800" dirty="0" err="1"/>
              <a:t>Hércules</a:t>
            </a:r>
            <a:r>
              <a:rPr lang="en-US" sz="2800" dirty="0"/>
              <a:t> y </a:t>
            </a:r>
            <a:r>
              <a:rPr lang="en-US" sz="2800" dirty="0" err="1"/>
              <a:t>Denayara</a:t>
            </a:r>
            <a:r>
              <a:rPr lang="en-US" sz="2800" dirty="0"/>
              <a:t>. Barber Institute of Fine Arts, Birmingham.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AB830E9-75D9-4766-99EB-9849EDDED1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6327" y="0"/>
            <a:ext cx="49456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58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655" y="365125"/>
            <a:ext cx="6594763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1517. Jan </a:t>
            </a:r>
            <a:r>
              <a:rPr lang="es-ES" sz="2800" dirty="0" err="1"/>
              <a:t>Gossart</a:t>
            </a:r>
            <a:r>
              <a:rPr lang="es-ES" sz="2800" dirty="0"/>
              <a:t>. Hermafrodita y </a:t>
            </a:r>
            <a:r>
              <a:rPr lang="es-ES" sz="2800" dirty="0" err="1"/>
              <a:t>Salmacis</a:t>
            </a:r>
            <a:r>
              <a:rPr lang="es-ES" sz="2800" dirty="0"/>
              <a:t>. Museum </a:t>
            </a:r>
            <a:r>
              <a:rPr lang="es-ES" sz="2800" dirty="0" err="1"/>
              <a:t>Boijmans</a:t>
            </a:r>
            <a:r>
              <a:rPr lang="es-ES" sz="2800" dirty="0"/>
              <a:t> Van </a:t>
            </a:r>
            <a:r>
              <a:rPr lang="es-ES" sz="2800" dirty="0" err="1"/>
              <a:t>Beuningen</a:t>
            </a:r>
            <a:r>
              <a:rPr lang="es-ES" sz="2800" dirty="0"/>
              <a:t>, Rotterdam.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2028157-F7AD-46A0-98C6-354EF1742D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152" y="0"/>
            <a:ext cx="51118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3573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0558577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747164" cy="5869420"/>
          </a:xfrm>
        </p:spPr>
        <p:txBody>
          <a:bodyPr anchor="t">
            <a:normAutofit/>
          </a:bodyPr>
          <a:lstStyle/>
          <a:p>
            <a:r>
              <a:rPr lang="en-US" sz="2800" dirty="0"/>
              <a:t>1520. Jan </a:t>
            </a:r>
            <a:r>
              <a:rPr lang="en-US" sz="2800" dirty="0" err="1"/>
              <a:t>Gossart</a:t>
            </a:r>
            <a:r>
              <a:rPr lang="en-US" sz="2800" dirty="0"/>
              <a:t>. </a:t>
            </a:r>
            <a:r>
              <a:rPr lang="en-US" sz="2800" dirty="0" err="1"/>
              <a:t>Adán</a:t>
            </a:r>
            <a:r>
              <a:rPr lang="en-US" sz="2800" dirty="0"/>
              <a:t> y Eva. Royal Collection, Windsor.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B100A71-603C-451C-8FCD-9A13FDAB27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6088" y="0"/>
            <a:ext cx="45659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3015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943600" cy="5869420"/>
          </a:xfrm>
        </p:spPr>
        <p:txBody>
          <a:bodyPr anchor="t">
            <a:normAutofit/>
          </a:bodyPr>
          <a:lstStyle/>
          <a:p>
            <a:r>
              <a:rPr lang="en-US" sz="2800" dirty="0"/>
              <a:t>1520. Jan </a:t>
            </a:r>
            <a:r>
              <a:rPr lang="en-US" sz="2800" dirty="0" err="1"/>
              <a:t>Gossart</a:t>
            </a:r>
            <a:r>
              <a:rPr lang="en-US" sz="2800" dirty="0"/>
              <a:t>. </a:t>
            </a:r>
            <a:r>
              <a:rPr lang="en-US" sz="2800" dirty="0" err="1"/>
              <a:t>Deposición</a:t>
            </a:r>
            <a:r>
              <a:rPr lang="en-US" sz="2800" dirty="0"/>
              <a:t>. The Hermitage, St. Petersburg.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E349AFA-B844-47BC-96D0-CD6CB3DF8C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09" y="0"/>
            <a:ext cx="5302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8791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345382" cy="5869420"/>
          </a:xfrm>
        </p:spPr>
        <p:txBody>
          <a:bodyPr anchor="t">
            <a:normAutofit/>
          </a:bodyPr>
          <a:lstStyle/>
          <a:p>
            <a:r>
              <a:rPr lang="en-US" sz="2800" dirty="0"/>
              <a:t>1520. Jan </a:t>
            </a:r>
            <a:r>
              <a:rPr lang="en-US" sz="2800" dirty="0" err="1"/>
              <a:t>Gossart</a:t>
            </a:r>
            <a:r>
              <a:rPr lang="en-US" sz="2800" dirty="0"/>
              <a:t>. Floris van </a:t>
            </a:r>
            <a:r>
              <a:rPr lang="en-US" sz="2800" dirty="0" err="1"/>
              <a:t>Egmond</a:t>
            </a:r>
            <a:r>
              <a:rPr lang="en-US" sz="2800" dirty="0"/>
              <a:t>. Mauritshuis, The Hague.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756E358-F0E0-494B-97D8-B169D01376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951" y="0"/>
            <a:ext cx="50180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4294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902037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1520. Jan </a:t>
            </a:r>
            <a:r>
              <a:rPr lang="es-ES" sz="2800" dirty="0" err="1"/>
              <a:t>Gossart</a:t>
            </a:r>
            <a:r>
              <a:rPr lang="es-ES" sz="2800" dirty="0"/>
              <a:t>. Retrato de un hombre. Pushkin Museum, </a:t>
            </a:r>
            <a:r>
              <a:rPr lang="es-ES" sz="2800" dirty="0" err="1"/>
              <a:t>Moscow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BC2E7AF-41F4-4DAA-A734-0203ADF3FD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1330" y="0"/>
            <a:ext cx="53606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0169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096000" cy="5869420"/>
          </a:xfrm>
        </p:spPr>
        <p:txBody>
          <a:bodyPr anchor="t">
            <a:normAutofit/>
          </a:bodyPr>
          <a:lstStyle/>
          <a:p>
            <a:r>
              <a:rPr lang="en-US" sz="2800" dirty="0"/>
              <a:t>1520. Jan </a:t>
            </a:r>
            <a:r>
              <a:rPr lang="en-US" sz="2800" dirty="0" err="1"/>
              <a:t>Gossart</a:t>
            </a:r>
            <a:r>
              <a:rPr lang="en-US" sz="2800" dirty="0"/>
              <a:t>. Virgen. Mauritshuis, The Hague.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EE1424C-F0A3-4BAD-9731-D3076037D3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402" y="0"/>
            <a:ext cx="53055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0525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622473" cy="5869420"/>
          </a:xfrm>
        </p:spPr>
        <p:txBody>
          <a:bodyPr anchor="t">
            <a:normAutofit/>
          </a:bodyPr>
          <a:lstStyle/>
          <a:p>
            <a:r>
              <a:rPr lang="en-US" sz="2800" dirty="0"/>
              <a:t>1520. Jan </a:t>
            </a:r>
            <a:r>
              <a:rPr lang="en-US" sz="2800" dirty="0" err="1"/>
              <a:t>Gossart</a:t>
            </a:r>
            <a:r>
              <a:rPr lang="en-US" sz="2800" dirty="0"/>
              <a:t>. Virgen. National Gallery, London.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F327A64-2554-489A-A8AB-C519F4E4D0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309" y="-6835"/>
            <a:ext cx="4696691" cy="68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738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334000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1521. Jan </a:t>
            </a:r>
            <a:r>
              <a:rPr lang="es-ES" sz="2800" dirty="0" err="1"/>
              <a:t>Gossart</a:t>
            </a:r>
            <a:r>
              <a:rPr lang="es-ES" sz="2800" dirty="0"/>
              <a:t>. Dos alas de un tríptico, exterior. Toledo Museum of Art, Toledo, Ohio.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E6AA1AB-8B8B-4024-A6FA-7083CD52F3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670" y="0"/>
            <a:ext cx="60693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7670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375564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1521. Jan </a:t>
            </a:r>
            <a:r>
              <a:rPr lang="es-ES" sz="2800" dirty="0" err="1"/>
              <a:t>Gossart</a:t>
            </a:r>
            <a:r>
              <a:rPr lang="es-ES" sz="2800" dirty="0"/>
              <a:t>. Anunciación. Dos alas de un tríptico, exterior. Toledo Museum of Art, Toledo, Ohio.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3198A78-9C1D-4996-9DDC-E8E0A46C4F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230" y="0"/>
            <a:ext cx="61607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280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832764" cy="5869420"/>
          </a:xfrm>
        </p:spPr>
        <p:txBody>
          <a:bodyPr anchor="t">
            <a:normAutofit/>
          </a:bodyPr>
          <a:lstStyle/>
          <a:p>
            <a:r>
              <a:rPr lang="fr-FR" sz="2800" dirty="0"/>
              <a:t>1521. Jan Gossart. Venus y </a:t>
            </a:r>
            <a:r>
              <a:rPr lang="fr-FR" sz="2800" dirty="0" err="1"/>
              <a:t>Cupido</a:t>
            </a:r>
            <a:r>
              <a:rPr lang="fr-FR" sz="2800" dirty="0"/>
              <a:t>. Musées Royaux des Beaux-Arts, Brussels.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7D8A6A7-188E-4657-A049-46DD7FEC0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151" y="0"/>
            <a:ext cx="54758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156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7786255" cy="5869420"/>
          </a:xfrm>
        </p:spPr>
        <p:txBody>
          <a:bodyPr anchor="t">
            <a:normAutofit/>
          </a:bodyPr>
          <a:lstStyle/>
          <a:p>
            <a:r>
              <a:rPr lang="it-IT" sz="2800" dirty="0"/>
              <a:t>1521. Jan Gossart. Venus. Pinacoteca dell'Accademia dei Concordi, Rovigo.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4315B0B-DA9C-4499-9352-1872EAA564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7527" y="-8960"/>
            <a:ext cx="3574473" cy="686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7991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414655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1522. Jan </a:t>
            </a:r>
            <a:r>
              <a:rPr lang="es-ES" sz="2800" dirty="0" err="1"/>
              <a:t>Gossart</a:t>
            </a:r>
            <a:r>
              <a:rPr lang="es-ES" sz="2800" dirty="0"/>
              <a:t>. San Lucas pintando a la Virgen. Kunsthistorisches Museum, </a:t>
            </a:r>
            <a:r>
              <a:rPr lang="es-ES" sz="2800" dirty="0" err="1"/>
              <a:t>Vienna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2FEEDF8-C50A-438E-A24F-2706EAB6CE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818" y="3506"/>
            <a:ext cx="5126182" cy="6854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7393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971309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1522. Jan </a:t>
            </a:r>
            <a:r>
              <a:rPr lang="es-ES" sz="2800" dirty="0" err="1"/>
              <a:t>Gossart</a:t>
            </a:r>
            <a:r>
              <a:rPr lang="es-ES" sz="2800" dirty="0"/>
              <a:t>. Virgen. </a:t>
            </a:r>
            <a:r>
              <a:rPr lang="es-ES" sz="2800" dirty="0" err="1"/>
              <a:t>Landesmuseum</a:t>
            </a:r>
            <a:r>
              <a:rPr lang="es-ES" sz="2800" dirty="0"/>
              <a:t>, Münster.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D4F32AE-ECB6-490F-A289-4292581B22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727" y="-10567"/>
            <a:ext cx="5403273" cy="686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2045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276109" cy="5869420"/>
          </a:xfrm>
        </p:spPr>
        <p:txBody>
          <a:bodyPr anchor="t">
            <a:normAutofit/>
          </a:bodyPr>
          <a:lstStyle/>
          <a:p>
            <a:r>
              <a:rPr lang="en-US" sz="2800" dirty="0"/>
              <a:t>1524. Jan </a:t>
            </a:r>
            <a:r>
              <a:rPr lang="en-US" sz="2800" dirty="0" err="1"/>
              <a:t>Gossart</a:t>
            </a:r>
            <a:r>
              <a:rPr lang="en-US" sz="2800" dirty="0"/>
              <a:t>. </a:t>
            </a:r>
            <a:r>
              <a:rPr lang="en-US" sz="2800" dirty="0" err="1"/>
              <a:t>Retrato</a:t>
            </a:r>
            <a:r>
              <a:rPr lang="en-US" sz="2800" dirty="0"/>
              <a:t> de un hombre. The Clark Art Institute, Williamstown.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5D03527-DDE4-49FF-BCED-3F8533A627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557" y="0"/>
            <a:ext cx="51114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3840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656" y="494290"/>
            <a:ext cx="6137564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1525. Jan </a:t>
            </a:r>
            <a:r>
              <a:rPr lang="es-ES" sz="2800" dirty="0" err="1"/>
              <a:t>Gossart</a:t>
            </a:r>
            <a:r>
              <a:rPr lang="es-ES" sz="2800" dirty="0"/>
              <a:t>. Cristo arrastrando la Cruz. Colección privada.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9DB3B79-6583-4878-B43E-90F79635E3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019" y="-1"/>
            <a:ext cx="5430982" cy="686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7630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567055" cy="5869420"/>
          </a:xfrm>
        </p:spPr>
        <p:txBody>
          <a:bodyPr anchor="t">
            <a:normAutofit/>
          </a:bodyPr>
          <a:lstStyle/>
          <a:p>
            <a:r>
              <a:rPr lang="en-US" sz="2800" dirty="0"/>
              <a:t>1525. Jan </a:t>
            </a:r>
            <a:r>
              <a:rPr lang="en-US" sz="2800" dirty="0" err="1"/>
              <a:t>Gossart</a:t>
            </a:r>
            <a:r>
              <a:rPr lang="en-US" sz="2800" dirty="0"/>
              <a:t>. </a:t>
            </a:r>
            <a:r>
              <a:rPr lang="en-US" sz="2800" dirty="0" err="1"/>
              <a:t>Retrato</a:t>
            </a:r>
            <a:r>
              <a:rPr lang="en-US" sz="2800" dirty="0"/>
              <a:t> de un hombre. Currier Museum of Art, Manchester, New Hampshire.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B553F48-F283-48D8-8225-89E9F50F66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9782" y="-8744"/>
            <a:ext cx="4932218" cy="6866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7804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096000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1525. Jan </a:t>
            </a:r>
            <a:r>
              <a:rPr lang="es-ES" sz="2800" dirty="0" err="1"/>
              <a:t>Gossart</a:t>
            </a:r>
            <a:r>
              <a:rPr lang="es-ES" sz="2800" dirty="0"/>
              <a:t>. Retrato de un hombre. </a:t>
            </a:r>
            <a:r>
              <a:rPr lang="es-ES" sz="2800" dirty="0" err="1"/>
              <a:t>Kimbell</a:t>
            </a:r>
            <a:r>
              <a:rPr lang="es-ES" sz="2800" dirty="0"/>
              <a:t> Art Museum, Fort Worth.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6386907-16F4-400D-8AE9-347909EBDD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180" y="0"/>
            <a:ext cx="54178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6138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206837" cy="5869420"/>
          </a:xfrm>
        </p:spPr>
        <p:txBody>
          <a:bodyPr anchor="t">
            <a:normAutofit/>
          </a:bodyPr>
          <a:lstStyle/>
          <a:p>
            <a:r>
              <a:rPr lang="nl-NL" sz="2800" dirty="0"/>
              <a:t>1525. Jan Gossart. Retrato de un hombre. Koninklijk Museum voor Schone Kunsten, Antwerp.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F23B38D-D0E2-422D-AB1B-1668D5904D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953" y="0"/>
            <a:ext cx="51389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7640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608618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1525. Jan </a:t>
            </a:r>
            <a:r>
              <a:rPr lang="es-ES" sz="2800" dirty="0" err="1"/>
              <a:t>Gossart</a:t>
            </a:r>
            <a:r>
              <a:rPr lang="es-ES" sz="2800" dirty="0"/>
              <a:t>. Retrato de un hombre. Kunsthistorisches Museum, </a:t>
            </a:r>
            <a:r>
              <a:rPr lang="es-ES" sz="2800" dirty="0" err="1"/>
              <a:t>Vienna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8327633-1C24-4442-A05A-32737DD8AC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455" y="-14148"/>
            <a:ext cx="4710545" cy="6872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2586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373091" cy="5869420"/>
          </a:xfrm>
        </p:spPr>
        <p:txBody>
          <a:bodyPr anchor="t">
            <a:normAutofit/>
          </a:bodyPr>
          <a:lstStyle/>
          <a:p>
            <a:r>
              <a:rPr lang="en-US" sz="2800" dirty="0"/>
              <a:t>1525. Jan </a:t>
            </a:r>
            <a:r>
              <a:rPr lang="en-US" sz="2800" dirty="0" err="1"/>
              <a:t>Gossart</a:t>
            </a:r>
            <a:r>
              <a:rPr lang="en-US" sz="2800" dirty="0"/>
              <a:t>. </a:t>
            </a:r>
            <a:r>
              <a:rPr lang="en-US" sz="2800" dirty="0" err="1"/>
              <a:t>Retrato</a:t>
            </a:r>
            <a:r>
              <a:rPr lang="en-US" sz="2800" dirty="0"/>
              <a:t> de un hombre. Metropolitan Museum of Art, New York.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9399F14-6420-41F2-9B88-EB2F457F92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214" y="0"/>
            <a:ext cx="5044786" cy="675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0593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029200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1525. Jan </a:t>
            </a:r>
            <a:r>
              <a:rPr lang="es-ES" sz="2800" dirty="0" err="1"/>
              <a:t>Gossart</a:t>
            </a:r>
            <a:r>
              <a:rPr lang="es-ES" sz="2800" dirty="0"/>
              <a:t>. Retrato de una mujer. Staatliche Museen, </a:t>
            </a:r>
            <a:r>
              <a:rPr lang="es-ES" sz="2800" dirty="0" err="1"/>
              <a:t>Berlin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BF73DD6-2AA0-4CEE-99FE-DD3B43A38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418" y="0"/>
            <a:ext cx="64215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1449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179127" cy="5869420"/>
          </a:xfrm>
        </p:spPr>
        <p:txBody>
          <a:bodyPr anchor="t">
            <a:normAutofit/>
          </a:bodyPr>
          <a:lstStyle/>
          <a:p>
            <a:r>
              <a:rPr lang="en-US" sz="2800" dirty="0"/>
              <a:t>1525. Jan </a:t>
            </a:r>
            <a:r>
              <a:rPr lang="en-US" sz="2800" dirty="0" err="1"/>
              <a:t>Gossart</a:t>
            </a:r>
            <a:r>
              <a:rPr lang="en-US" sz="2800" dirty="0"/>
              <a:t>. Virgen. Art Institute, Chicago.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F2EE8F6-7F3D-409A-975A-700DE8F47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886" y="0"/>
            <a:ext cx="52391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5157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255" y="365125"/>
            <a:ext cx="2660830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1526. Jan </a:t>
            </a:r>
            <a:r>
              <a:rPr lang="es-ES" sz="2800" dirty="0" err="1"/>
              <a:t>Gossart</a:t>
            </a:r>
            <a:r>
              <a:rPr lang="es-ES" sz="2800" dirty="0"/>
              <a:t>. Retrato de los hijos de Cristián II de Dinamarca. Royal </a:t>
            </a:r>
            <a:r>
              <a:rPr lang="es-ES" sz="2800" dirty="0" err="1"/>
              <a:t>Collection</a:t>
            </a:r>
            <a:r>
              <a:rPr lang="es-ES" sz="2800" dirty="0"/>
              <a:t>, Windsor.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6A4B25F-8AC5-4F91-A945-EAA6227F2F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084" y="0"/>
            <a:ext cx="93649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0152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594764" cy="5869420"/>
          </a:xfrm>
        </p:spPr>
        <p:txBody>
          <a:bodyPr anchor="t">
            <a:normAutofit/>
          </a:bodyPr>
          <a:lstStyle/>
          <a:p>
            <a:r>
              <a:rPr lang="fr-FR" sz="2800" dirty="0"/>
              <a:t>1526. Jan Gossart. </a:t>
            </a:r>
            <a:r>
              <a:rPr lang="fr-FR" sz="2800" dirty="0" err="1"/>
              <a:t>Retrato</a:t>
            </a:r>
            <a:r>
              <a:rPr lang="fr-FR" sz="2800" dirty="0"/>
              <a:t> de un </a:t>
            </a:r>
            <a:r>
              <a:rPr lang="fr-FR" sz="2800" dirty="0" err="1"/>
              <a:t>monje</a:t>
            </a:r>
            <a:r>
              <a:rPr lang="fr-FR" sz="2800" dirty="0"/>
              <a:t>. Musée du Louvre, Paris.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2A297B6-5916-4F93-8ED6-060670E49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891" y="-20053"/>
            <a:ext cx="4752109" cy="687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4117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054437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1527. Jan </a:t>
            </a:r>
            <a:r>
              <a:rPr lang="es-ES" sz="2800" dirty="0" err="1"/>
              <a:t>Gossart</a:t>
            </a:r>
            <a:r>
              <a:rPr lang="es-ES" sz="2800" dirty="0"/>
              <a:t>. Cristo. </a:t>
            </a:r>
            <a:r>
              <a:rPr lang="es-ES" sz="2800" dirty="0" err="1"/>
              <a:t>Szépmûvészeti</a:t>
            </a:r>
            <a:r>
              <a:rPr lang="es-ES" sz="2800" dirty="0"/>
              <a:t> </a:t>
            </a:r>
            <a:r>
              <a:rPr lang="es-ES" sz="2800" dirty="0" err="1"/>
              <a:t>Múzeum</a:t>
            </a:r>
            <a:r>
              <a:rPr lang="es-ES" sz="2800" dirty="0"/>
              <a:t>, Budapest.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3396163-3E29-4665-8EE3-6E5F6A684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841" y="0"/>
            <a:ext cx="54717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3189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805055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1527. Jan </a:t>
            </a:r>
            <a:r>
              <a:rPr lang="es-ES" sz="2800" dirty="0" err="1"/>
              <a:t>Gossart</a:t>
            </a:r>
            <a:r>
              <a:rPr lang="es-ES" sz="2800" dirty="0"/>
              <a:t>. </a:t>
            </a:r>
            <a:r>
              <a:rPr lang="es-ES" sz="2800" dirty="0" err="1"/>
              <a:t>Danae</a:t>
            </a:r>
            <a:r>
              <a:rPr lang="es-ES" sz="2800" dirty="0"/>
              <a:t>. Alte Pinakothek, </a:t>
            </a:r>
            <a:r>
              <a:rPr lang="es-ES" sz="2800" dirty="0" err="1"/>
              <a:t>Munich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02E54C9-FB0C-4401-8A6E-0223A1E4AE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288" y="0"/>
            <a:ext cx="56967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9682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915891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1527. Jan </a:t>
            </a:r>
            <a:r>
              <a:rPr lang="es-ES" sz="2800" dirty="0" err="1"/>
              <a:t>Gossart</a:t>
            </a:r>
            <a:r>
              <a:rPr lang="es-ES" sz="2800" dirty="0"/>
              <a:t>. Virgen. Alte Pinakothek, </a:t>
            </a:r>
            <a:r>
              <a:rPr lang="es-ES" sz="2800" dirty="0" err="1"/>
              <a:t>Munich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75D28AC-D347-4FAF-AD4D-F7BB95CA6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2109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568696" cy="5869420"/>
          </a:xfrm>
        </p:spPr>
        <p:txBody>
          <a:bodyPr anchor="t">
            <a:normAutofit/>
          </a:bodyPr>
          <a:lstStyle/>
          <a:p>
            <a:r>
              <a:rPr lang="nn-NO" sz="2800" dirty="0"/>
              <a:t>1527. Jan Gossart. Virgen. Kunsthistorisches Museum, Vienna.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656C9A7-DA52-414F-9173-B84DE05186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304" y="0"/>
            <a:ext cx="55686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7267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860473" cy="5869420"/>
          </a:xfrm>
        </p:spPr>
        <p:txBody>
          <a:bodyPr anchor="t">
            <a:normAutofit/>
          </a:bodyPr>
          <a:lstStyle/>
          <a:p>
            <a:r>
              <a:rPr lang="en-US" sz="2800" dirty="0"/>
              <a:t>1527. Jan </a:t>
            </a:r>
            <a:r>
              <a:rPr lang="en-US" sz="2800" dirty="0" err="1"/>
              <a:t>Gossart</a:t>
            </a:r>
            <a:r>
              <a:rPr lang="en-US" sz="2800" dirty="0"/>
              <a:t>. Virgen. National Gallery, London.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7926A20-CD11-46AD-ABBC-42BC72FE9D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168" y="0"/>
            <a:ext cx="55138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0795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137564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1527. Jan </a:t>
            </a:r>
            <a:r>
              <a:rPr lang="es-ES" sz="2800" dirty="0" err="1"/>
              <a:t>Gossart</a:t>
            </a:r>
            <a:r>
              <a:rPr lang="es-ES" sz="2800" dirty="0"/>
              <a:t>. Virgen. Museo del Prado, Madrid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41E9BA3-265D-4A08-9BB1-E46117121A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036" y="0"/>
            <a:ext cx="52659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0677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386946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1528. Jan </a:t>
            </a:r>
            <a:r>
              <a:rPr lang="es-ES" sz="2800" dirty="0" err="1"/>
              <a:t>Gossart</a:t>
            </a:r>
            <a:r>
              <a:rPr lang="es-ES" sz="2800" dirty="0"/>
              <a:t>. Retrato de un hombre. National Gallery, London.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79D7399-2E9D-4E30-A6AD-85620A7B16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524" y="0"/>
            <a:ext cx="49514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9267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8205131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954982" cy="5869420"/>
          </a:xfrm>
        </p:spPr>
        <p:txBody>
          <a:bodyPr anchor="t">
            <a:normAutofit/>
          </a:bodyPr>
          <a:lstStyle/>
          <a:p>
            <a:r>
              <a:rPr lang="de-DE" sz="2800" dirty="0"/>
              <a:t>1530. Jan Gossart. Adán y Eva. Staatliche Museen, Berlin.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4B635C0-5626-418C-9159-2350394BE4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045" y="0"/>
            <a:ext cx="45029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05426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483927" cy="5869420"/>
          </a:xfrm>
        </p:spPr>
        <p:txBody>
          <a:bodyPr anchor="t">
            <a:normAutofit/>
          </a:bodyPr>
          <a:lstStyle/>
          <a:p>
            <a:r>
              <a:rPr lang="en-US" sz="2800" dirty="0"/>
              <a:t>1530. Jan </a:t>
            </a:r>
            <a:r>
              <a:rPr lang="en-US" sz="2800" dirty="0" err="1"/>
              <a:t>Gossart</a:t>
            </a:r>
            <a:r>
              <a:rPr lang="en-US" sz="2800" dirty="0"/>
              <a:t>. Anna van Bergen. The Clark Art Institute, Williamstown.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DAC818F-E217-4061-802D-B23352B79A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545" y="0"/>
            <a:ext cx="51954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42072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082146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1530. Jan </a:t>
            </a:r>
            <a:r>
              <a:rPr lang="es-ES" sz="2800" dirty="0" err="1"/>
              <a:t>Gossart</a:t>
            </a:r>
            <a:r>
              <a:rPr lang="es-ES" sz="2800" dirty="0"/>
              <a:t>. Cristo. Real Colegio del Corpus Christi, Valencia.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74CD44C-E290-42FC-8ACE-DF7195B97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127" y="-12301"/>
            <a:ext cx="5250873" cy="687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8099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303818" cy="5869420"/>
          </a:xfrm>
        </p:spPr>
        <p:txBody>
          <a:bodyPr anchor="t">
            <a:normAutofit/>
          </a:bodyPr>
          <a:lstStyle/>
          <a:p>
            <a:r>
              <a:rPr lang="nn-NO" sz="2800" dirty="0"/>
              <a:t>1530. Jan Gossart. Maria Magdalena. Museum Mayer van den Bergh, Antwerp.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978B530-33FD-42D8-A9D9-93EB23A6D0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855" y="0"/>
            <a:ext cx="51231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46289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040582" cy="5869420"/>
          </a:xfrm>
        </p:spPr>
        <p:txBody>
          <a:bodyPr anchor="t">
            <a:normAutofit/>
          </a:bodyPr>
          <a:lstStyle/>
          <a:p>
            <a:r>
              <a:rPr lang="en-US" sz="2800" dirty="0"/>
              <a:t>1530. Jan </a:t>
            </a:r>
            <a:r>
              <a:rPr lang="en-US" sz="2800" dirty="0" err="1"/>
              <a:t>Gossart</a:t>
            </a:r>
            <a:r>
              <a:rPr lang="en-US" sz="2800" dirty="0"/>
              <a:t>. Maria Magdalena. Museum of Fine Arts, Boston.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C0E403A-2A3D-4C6C-8DC3-5BA6F6F8B4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146" y="0"/>
            <a:ext cx="53388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32742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414655" cy="5869420"/>
          </a:xfrm>
        </p:spPr>
        <p:txBody>
          <a:bodyPr anchor="t">
            <a:normAutofit/>
          </a:bodyPr>
          <a:lstStyle/>
          <a:p>
            <a:r>
              <a:rPr lang="fr-FR" sz="2800" dirty="0"/>
              <a:t>1530. Jan Gossart. </a:t>
            </a:r>
            <a:r>
              <a:rPr lang="fr-FR" sz="2800" dirty="0" err="1"/>
              <a:t>Retrato</a:t>
            </a:r>
            <a:r>
              <a:rPr lang="fr-FR" sz="2800" dirty="0"/>
              <a:t> de un hombre. Musées Royaux des Beaux-Arts, Brussels.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4BF1F77-C787-4014-9B05-C6A5BA3A0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636" y="-15414"/>
            <a:ext cx="4918364" cy="687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41761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331527" cy="5869420"/>
          </a:xfrm>
        </p:spPr>
        <p:txBody>
          <a:bodyPr anchor="t">
            <a:normAutofit/>
          </a:bodyPr>
          <a:lstStyle/>
          <a:p>
            <a:r>
              <a:rPr lang="en-US" sz="2800" dirty="0"/>
              <a:t>1530. Jan </a:t>
            </a:r>
            <a:r>
              <a:rPr lang="en-US" sz="2800" dirty="0" err="1"/>
              <a:t>Gossart</a:t>
            </a:r>
            <a:r>
              <a:rPr lang="en-US" sz="2800" dirty="0"/>
              <a:t>. </a:t>
            </a:r>
            <a:r>
              <a:rPr lang="en-US" sz="2800" dirty="0" err="1"/>
              <a:t>Retrato</a:t>
            </a:r>
            <a:r>
              <a:rPr lang="en-US" sz="2800" dirty="0"/>
              <a:t> de un hombre. National Gallery of Art, Washington.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BEB8B7E-FE49-4991-8962-9B77A66B1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55" y="-14842"/>
            <a:ext cx="5167745" cy="6865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000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677891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1530. Jan </a:t>
            </a:r>
            <a:r>
              <a:rPr lang="es-ES" sz="2800" dirty="0" err="1"/>
              <a:t>Gossart</a:t>
            </a:r>
            <a:r>
              <a:rPr lang="es-ES" sz="2800" dirty="0"/>
              <a:t>. Retrato de un hombre. National Gallery, London.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85C0C11-A56F-49E9-A2AB-2FF5EA9423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60" y="0"/>
            <a:ext cx="47396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91902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1530. Jan </a:t>
            </a:r>
            <a:r>
              <a:rPr lang="es-ES" sz="2800" dirty="0" err="1"/>
              <a:t>Gossart</a:t>
            </a:r>
            <a:r>
              <a:rPr lang="es-ES" sz="2800" dirty="0"/>
              <a:t>. Retrato de un hombre. Staatliche Museen, </a:t>
            </a:r>
            <a:r>
              <a:rPr lang="es-ES" sz="2800" dirty="0" err="1"/>
              <a:t>Berlin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B304720-0304-4D2E-9363-D613872FC6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7891" y="0"/>
            <a:ext cx="51141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0129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040582" cy="5869420"/>
          </a:xfrm>
        </p:spPr>
        <p:txBody>
          <a:bodyPr anchor="t">
            <a:normAutofit/>
          </a:bodyPr>
          <a:lstStyle/>
          <a:p>
            <a:r>
              <a:rPr lang="de-DE" sz="2800" dirty="0"/>
              <a:t>1530. Jan Gossart. Retrato de un hombre. Staatliche Museen, Kassel.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0E15BE5-EF30-41E4-8646-54EFB45548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727" y="-42732"/>
            <a:ext cx="5403273" cy="690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53079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137564" cy="5869420"/>
          </a:xfrm>
        </p:spPr>
        <p:txBody>
          <a:bodyPr anchor="t">
            <a:normAutofit/>
          </a:bodyPr>
          <a:lstStyle/>
          <a:p>
            <a:r>
              <a:rPr lang="en-US" sz="2800" dirty="0"/>
              <a:t>1530. Jan </a:t>
            </a:r>
            <a:r>
              <a:rPr lang="en-US" sz="2800" dirty="0" err="1"/>
              <a:t>Gossart</a:t>
            </a:r>
            <a:r>
              <a:rPr lang="en-US" sz="2800" dirty="0"/>
              <a:t>. </a:t>
            </a:r>
            <a:r>
              <a:rPr lang="en-US" sz="2800" dirty="0" err="1"/>
              <a:t>Retrato</a:t>
            </a:r>
            <a:r>
              <a:rPr lang="en-US" sz="2800" dirty="0"/>
              <a:t> de un hombre. The Clark Art Institute, Williamstown.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08E9850-2371-44C9-B9CC-73B4D76767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119" y="0"/>
            <a:ext cx="54288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95601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248400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1530. Jan </a:t>
            </a:r>
            <a:r>
              <a:rPr lang="es-ES" sz="2800" dirty="0" err="1"/>
              <a:t>Gossart</a:t>
            </a:r>
            <a:r>
              <a:rPr lang="es-ES" sz="2800" dirty="0"/>
              <a:t>. Retrato de una mujer. National Gallery, London.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3E3BBA1-D951-444D-A644-2846BE29F4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513" y="0"/>
            <a:ext cx="5249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35145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45" y="365125"/>
            <a:ext cx="2114326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1530. Jan </a:t>
            </a:r>
            <a:r>
              <a:rPr lang="es-ES" sz="2800" dirty="0" err="1"/>
              <a:t>Gossart</a:t>
            </a:r>
            <a:r>
              <a:rPr lang="es-ES" sz="2800" dirty="0"/>
              <a:t>. Retrato de una pareja. National Gallery, London.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C295103-E246-45B9-934C-17CD9604D7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870" y="0"/>
            <a:ext cx="99391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37655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470073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1530. Jan </a:t>
            </a:r>
            <a:r>
              <a:rPr lang="es-ES" sz="2800" dirty="0" err="1"/>
              <a:t>Gossart</a:t>
            </a:r>
            <a:r>
              <a:rPr lang="es-ES" sz="2800" dirty="0"/>
              <a:t>. Sagrada Familia. Museo de Bellas Artes, Bilbao.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0DA64C3-9030-4BE2-971C-A414049C9A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673" y="-31929"/>
            <a:ext cx="5112327" cy="6889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87125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109855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1530. Jan </a:t>
            </a:r>
            <a:r>
              <a:rPr lang="es-ES" sz="2800" dirty="0" err="1"/>
              <a:t>Gossart</a:t>
            </a:r>
            <a:r>
              <a:rPr lang="es-ES" sz="2800" dirty="0"/>
              <a:t>. Tríptico Norfolk, panel central. Chrysler Museum of Art, Norfolk, Virginia.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ACFE6E0-46BF-48F0-B3BE-C2F1B2004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770" y="0"/>
            <a:ext cx="52692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8660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968837" cy="5869420"/>
          </a:xfrm>
        </p:spPr>
        <p:txBody>
          <a:bodyPr anchor="t">
            <a:normAutofit/>
          </a:bodyPr>
          <a:lstStyle/>
          <a:p>
            <a:r>
              <a:rPr lang="fr-FR" sz="2800" dirty="0"/>
              <a:t>1530. Jan Gossart. </a:t>
            </a:r>
            <a:r>
              <a:rPr lang="fr-FR" sz="2800" dirty="0" err="1"/>
              <a:t>Tríptico</a:t>
            </a:r>
            <a:r>
              <a:rPr lang="fr-FR" sz="2800" dirty="0"/>
              <a:t> Norfolk, </a:t>
            </a:r>
            <a:r>
              <a:rPr lang="fr-FR" sz="2800" dirty="0" err="1"/>
              <a:t>alas</a:t>
            </a:r>
            <a:r>
              <a:rPr lang="fr-FR" sz="2800" dirty="0"/>
              <a:t>. Musées Royaux des Beaux-Arts, Brussels.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696F6D3-EF69-419F-930A-C3EF11A1A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964" y="-25245"/>
            <a:ext cx="4378036" cy="6883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77427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941127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1530. Jan </a:t>
            </a:r>
            <a:r>
              <a:rPr lang="es-ES" sz="2800" dirty="0" err="1"/>
              <a:t>Gossart</a:t>
            </a:r>
            <a:r>
              <a:rPr lang="es-ES" sz="2800" dirty="0"/>
              <a:t>. Tríptico Norfolk, alas, exterior. </a:t>
            </a:r>
            <a:r>
              <a:rPr lang="es-ES" sz="2800" dirty="0" err="1"/>
              <a:t>Musées</a:t>
            </a:r>
            <a:r>
              <a:rPr lang="es-ES" sz="2800" dirty="0"/>
              <a:t> </a:t>
            </a:r>
            <a:r>
              <a:rPr lang="es-ES" sz="2800" dirty="0" err="1"/>
              <a:t>Royaux</a:t>
            </a:r>
            <a:r>
              <a:rPr lang="es-ES" sz="2800" dirty="0"/>
              <a:t> des </a:t>
            </a:r>
            <a:r>
              <a:rPr lang="es-ES" sz="2800" dirty="0" err="1"/>
              <a:t>Beaux</a:t>
            </a:r>
            <a:r>
              <a:rPr lang="es-ES" sz="2800" dirty="0"/>
              <a:t>-Arts, </a:t>
            </a:r>
            <a:r>
              <a:rPr lang="es-ES" sz="2800" dirty="0" err="1"/>
              <a:t>Brussels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C2F2BBA-0E2E-4A15-A6FF-385CB78B81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064" y="0"/>
            <a:ext cx="4527936" cy="685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42653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4031673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1530. Jan </a:t>
            </a:r>
            <a:r>
              <a:rPr lang="es-ES" sz="2800" dirty="0" err="1"/>
              <a:t>Gossart</a:t>
            </a:r>
            <a:r>
              <a:rPr lang="es-ES" sz="2800" dirty="0"/>
              <a:t>. Virgen, Cristo y San Juan. Museo del Prado, Madrid.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912D43F-ECCB-4A13-92D4-009590138D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462" y="0"/>
            <a:ext cx="73855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23172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317673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1530. Jan </a:t>
            </a:r>
            <a:r>
              <a:rPr lang="es-ES" sz="2800" dirty="0" err="1"/>
              <a:t>Gossart</a:t>
            </a:r>
            <a:r>
              <a:rPr lang="es-ES" sz="2800" dirty="0"/>
              <a:t>. Virgen. Colección privada.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FD68AD4-B289-4501-A1E6-FF95D7616A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785" y="0"/>
            <a:ext cx="5149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42022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957455" cy="5869420"/>
          </a:xfrm>
        </p:spPr>
        <p:txBody>
          <a:bodyPr anchor="t">
            <a:normAutofit/>
          </a:bodyPr>
          <a:lstStyle/>
          <a:p>
            <a:r>
              <a:rPr lang="de-DE" sz="2800" dirty="0"/>
              <a:t>1530. Jan Gossart. Virgen. Staatliche Museen, Berlin.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F4B1219-495F-4083-83C6-AD28AA121A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060" y="0"/>
            <a:ext cx="5463940" cy="6823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1818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583382" cy="5869420"/>
          </a:xfrm>
        </p:spPr>
        <p:txBody>
          <a:bodyPr anchor="t">
            <a:normAutofit/>
          </a:bodyPr>
          <a:lstStyle/>
          <a:p>
            <a:r>
              <a:rPr lang="en-US" sz="2800" dirty="0"/>
              <a:t>1531. Jan </a:t>
            </a:r>
            <a:r>
              <a:rPr lang="en-US" sz="2800" dirty="0" err="1"/>
              <a:t>Gossart</a:t>
            </a:r>
            <a:r>
              <a:rPr lang="en-US" sz="2800" dirty="0"/>
              <a:t>. Virgen. Museum of Art, Cleveland.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C1B0C64-5509-4D8D-9F79-A31A1C2E7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251" y="0"/>
            <a:ext cx="58187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67256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303818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1532. Jan </a:t>
            </a:r>
            <a:r>
              <a:rPr lang="es-ES" sz="2800" dirty="0" err="1"/>
              <a:t>Gossart</a:t>
            </a:r>
            <a:r>
              <a:rPr lang="es-ES" sz="2800" dirty="0"/>
              <a:t>. Francisco de los Cobos. J. Paul Getty Museum, Los </a:t>
            </a:r>
            <a:r>
              <a:rPr lang="es-ES" sz="2800" dirty="0" err="1"/>
              <a:t>Angeles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27B0F1A-F9F8-4878-858D-228E0CD832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858" y="0"/>
            <a:ext cx="51871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40191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303818" cy="5869420"/>
          </a:xfrm>
        </p:spPr>
        <p:txBody>
          <a:bodyPr anchor="t">
            <a:normAutofit/>
          </a:bodyPr>
          <a:lstStyle/>
          <a:p>
            <a:r>
              <a:rPr lang="en-US" sz="2800" dirty="0"/>
              <a:t>1532. Jan </a:t>
            </a:r>
            <a:r>
              <a:rPr lang="en-US" sz="2800" dirty="0" err="1"/>
              <a:t>Gossart</a:t>
            </a:r>
            <a:r>
              <a:rPr lang="en-US" sz="2800" dirty="0"/>
              <a:t>. Virgen. National Gallery of Art, Washington.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239F56E-7856-41F4-8F1F-8CCB17F0FD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469" y="0"/>
            <a:ext cx="50385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77079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51261847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359237" cy="5869420"/>
          </a:xfrm>
        </p:spPr>
        <p:txBody>
          <a:bodyPr anchor="t">
            <a:normAutofit/>
          </a:bodyPr>
          <a:lstStyle/>
          <a:p>
            <a:r>
              <a:rPr lang="nn-NO" sz="2800" dirty="0"/>
              <a:t>Jan Gossart. Retrato de un hombre. Statens Museum for Kunst, Copenhagen.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43EAFBC-59F9-46A8-B1C7-DA1BD278E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948" y="0"/>
            <a:ext cx="49880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93700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7306708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1056</Words>
  <Application>Microsoft Office PowerPoint</Application>
  <PresentationFormat>Panorámica</PresentationFormat>
  <Paragraphs>70</Paragraphs>
  <Slides>76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76</vt:i4>
      </vt:variant>
    </vt:vector>
  </HeadingPairs>
  <TitlesOfParts>
    <vt:vector size="80" baseType="lpstr">
      <vt:lpstr>Arial</vt:lpstr>
      <vt:lpstr>Calibri</vt:lpstr>
      <vt:lpstr>Calibri Light</vt:lpstr>
      <vt:lpstr>Tema de Office</vt:lpstr>
      <vt:lpstr>Jan Gossaert, Mabuse 1478 1532</vt:lpstr>
      <vt:lpstr>Presentación de PowerPoint</vt:lpstr>
      <vt:lpstr>Presentación de PowerPoint</vt:lpstr>
      <vt:lpstr>1508. Jan Gossart. Jean Carondelet. Toledo Museum of Art, Toledo, Ohio.</vt:lpstr>
      <vt:lpstr>1508. Jan Gossart. María Magdalena. National Gallery, London.</vt:lpstr>
      <vt:lpstr>1510. Jan Gossart. Adán y Eva. Museo Thyssen-Bornemisza, Madrid.</vt:lpstr>
      <vt:lpstr>1510. Jan Gossart. Oración en el huerto. Staatliche Museen, Berlin.</vt:lpstr>
      <vt:lpstr>1510. Jan Gossart. Sagrada Familia. J. Paul Getty Museum, Los Angeles.</vt:lpstr>
      <vt:lpstr>1510. Jan Gossart. San Jerónimo penitente. National Gallery of Art, Washington.</vt:lpstr>
      <vt:lpstr>1510. Jan Gossart. Virgen. Colección privada.</vt:lpstr>
      <vt:lpstr>1515. Jan Gossart. Adoración de los magos. National Gallery, London.</vt:lpstr>
      <vt:lpstr>1515. Jan Gossart. Díptico. Galleria Doria Pamphilj, Rome.</vt:lpstr>
      <vt:lpstr>1515. Jan Gossart. Galleria Tríptico Malvagna. Regionale della Sicilia, Palermo.</vt:lpstr>
      <vt:lpstr>1515. Jan Gossart. San Lucas pintando a la Virgen. Národní Galerie, Prague.</vt:lpstr>
      <vt:lpstr>1516. Jan Gossart. Neptuno y Anfítitre. Staatliche Museen, Berlin.</vt:lpstr>
      <vt:lpstr>1517. Jan Gossart. Díptico Carandelet. Musée du Louvre, Paris.</vt:lpstr>
      <vt:lpstr>1517. Jan Gossart. Hércules y Denayara. Barber Institute of Fine Arts, Birmingham.</vt:lpstr>
      <vt:lpstr>1517. Jan Gossart. Hermafrodita y Salmacis. Museum Boijmans Van Beuningen, Rotterdam.</vt:lpstr>
      <vt:lpstr>Presentación de PowerPoint</vt:lpstr>
      <vt:lpstr>1520. Jan Gossart. Adán y Eva. Royal Collection, Windsor.</vt:lpstr>
      <vt:lpstr>1520. Jan Gossart. Deposición. The Hermitage, St. Petersburg.</vt:lpstr>
      <vt:lpstr>1520. Jan Gossart. Floris van Egmond. Mauritshuis, The Hague.</vt:lpstr>
      <vt:lpstr>1520. Jan Gossart. Retrato de un hombre. Pushkin Museum, Moscow.</vt:lpstr>
      <vt:lpstr>1520. Jan Gossart. Virgen. Mauritshuis, The Hague.</vt:lpstr>
      <vt:lpstr>1520. Jan Gossart. Virgen. National Gallery, London.</vt:lpstr>
      <vt:lpstr>1521. Jan Gossart. Dos alas de un tríptico, exterior. Toledo Museum of Art, Toledo, Ohio.</vt:lpstr>
      <vt:lpstr>1521. Jan Gossart. Anunciación. Dos alas de un tríptico, exterior. Toledo Museum of Art, Toledo, Ohio.</vt:lpstr>
      <vt:lpstr>1521. Jan Gossart. Venus y Cupido. Musées Royaux des Beaux-Arts, Brussels.</vt:lpstr>
      <vt:lpstr>1521. Jan Gossart. Venus. Pinacoteca dell'Accademia dei Concordi, Rovigo.</vt:lpstr>
      <vt:lpstr>1522. Jan Gossart. San Lucas pintando a la Virgen. Kunsthistorisches Museum, Vienna.</vt:lpstr>
      <vt:lpstr>1522. Jan Gossart. Virgen. Landesmuseum, Münster.</vt:lpstr>
      <vt:lpstr>1524. Jan Gossart. Retrato de un hombre. The Clark Art Institute, Williamstown.</vt:lpstr>
      <vt:lpstr>1525. Jan Gossart. Cristo arrastrando la Cruz. Colección privada.</vt:lpstr>
      <vt:lpstr>1525. Jan Gossart. Retrato de un hombre. Currier Museum of Art, Manchester, New Hampshire.</vt:lpstr>
      <vt:lpstr>1525. Jan Gossart. Retrato de un hombre. Kimbell Art Museum, Fort Worth.</vt:lpstr>
      <vt:lpstr>1525. Jan Gossart. Retrato de un hombre. Koninklijk Museum voor Schone Kunsten, Antwerp.</vt:lpstr>
      <vt:lpstr>1525. Jan Gossart. Retrato de un hombre. Kunsthistorisches Museum, Vienna.</vt:lpstr>
      <vt:lpstr>1525. Jan Gossart. Retrato de un hombre. Metropolitan Museum of Art, New York.</vt:lpstr>
      <vt:lpstr>1525. Jan Gossart. Retrato de una mujer. Staatliche Museen, Berlin.</vt:lpstr>
      <vt:lpstr>1525. Jan Gossart. Virgen. Art Institute, Chicago.</vt:lpstr>
      <vt:lpstr>1526. Jan Gossart. Retrato de los hijos de Cristián II de Dinamarca. Royal Collection, Windsor.</vt:lpstr>
      <vt:lpstr>1526. Jan Gossart. Retrato de un monje. Musée du Louvre, Paris.</vt:lpstr>
      <vt:lpstr>1527. Jan Gossart. Cristo. Szépmûvészeti Múzeum, Budapest.</vt:lpstr>
      <vt:lpstr>1527. Jan Gossart. Danae. Alte Pinakothek, Munich.</vt:lpstr>
      <vt:lpstr>1527. Jan Gossart. Virgen. Alte Pinakothek, Munich.</vt:lpstr>
      <vt:lpstr>1527. Jan Gossart. Virgen. Kunsthistorisches Museum, Vienna.</vt:lpstr>
      <vt:lpstr>1527. Jan Gossart. Virgen. National Gallery, London.</vt:lpstr>
      <vt:lpstr>1527. Jan Gossart. Virgen. Museo del Prado, Madrid</vt:lpstr>
      <vt:lpstr>1528. Jan Gossart. Retrato de un hombre. National Gallery, London.</vt:lpstr>
      <vt:lpstr>Presentación de PowerPoint</vt:lpstr>
      <vt:lpstr>1530. Jan Gossart. Adán y Eva. Staatliche Museen, Berlin.</vt:lpstr>
      <vt:lpstr>1530. Jan Gossart. Anna van Bergen. The Clark Art Institute, Williamstown.</vt:lpstr>
      <vt:lpstr>1530. Jan Gossart. Cristo. Real Colegio del Corpus Christi, Valencia.</vt:lpstr>
      <vt:lpstr>1530. Jan Gossart. Maria Magdalena. Museum Mayer van den Bergh, Antwerp.</vt:lpstr>
      <vt:lpstr>1530. Jan Gossart. Maria Magdalena. Museum of Fine Arts, Boston.</vt:lpstr>
      <vt:lpstr>1530. Jan Gossart. Retrato de un hombre. Musées Royaux des Beaux-Arts, Brussels.</vt:lpstr>
      <vt:lpstr>1530. Jan Gossart. Retrato de un hombre. National Gallery of Art, Washington.</vt:lpstr>
      <vt:lpstr>1530. Jan Gossart. Retrato de un hombre. National Gallery, London.</vt:lpstr>
      <vt:lpstr>1530. Jan Gossart. Retrato de un hombre. Staatliche Museen, Berlin.</vt:lpstr>
      <vt:lpstr>1530. Jan Gossart. Retrato de un hombre. Staatliche Museen, Kassel.</vt:lpstr>
      <vt:lpstr>1530. Jan Gossart. Retrato de un hombre. The Clark Art Institute, Williamstown.</vt:lpstr>
      <vt:lpstr>1530. Jan Gossart. Retrato de una mujer. National Gallery, London.</vt:lpstr>
      <vt:lpstr>1530. Jan Gossart. Retrato de una pareja. National Gallery, London.</vt:lpstr>
      <vt:lpstr>1530. Jan Gossart. Sagrada Familia. Museo de Bellas Artes, Bilbao.</vt:lpstr>
      <vt:lpstr>1530. Jan Gossart. Tríptico Norfolk, panel central. Chrysler Museum of Art, Norfolk, Virginia.</vt:lpstr>
      <vt:lpstr>1530. Jan Gossart. Tríptico Norfolk, alas. Musées Royaux des Beaux-Arts, Brussels.</vt:lpstr>
      <vt:lpstr>1530. Jan Gossart. Tríptico Norfolk, alas, exterior. Musées Royaux des Beaux-Arts, Brussels.</vt:lpstr>
      <vt:lpstr>1530. Jan Gossart. Virgen, Cristo y San Juan. Museo del Prado, Madrid.</vt:lpstr>
      <vt:lpstr>1530. Jan Gossart. Virgen. Colección privada.</vt:lpstr>
      <vt:lpstr>1530. Jan Gossart. Virgen. Staatliche Museen, Berlin.</vt:lpstr>
      <vt:lpstr>1531. Jan Gossart. Virgen. Museum of Art, Cleveland.</vt:lpstr>
      <vt:lpstr>1532. Jan Gossart. Francisco de los Cobos. J. Paul Getty Museum, Los Angeles.</vt:lpstr>
      <vt:lpstr>1532. Jan Gossart. Virgen. National Gallery of Art, Washington.</vt:lpstr>
      <vt:lpstr>Presentación de PowerPoint</vt:lpstr>
      <vt:lpstr>Jan Gossart. Retrato de un hombre. Statens Museum for Kunst, Copenhagen.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Francesco Squarcione</dc:title>
  <dc:creator>Miguel Velayos García</dc:creator>
  <cp:lastModifiedBy>Miguel Velayos García</cp:lastModifiedBy>
  <cp:revision>7</cp:revision>
  <dcterms:created xsi:type="dcterms:W3CDTF">2021-04-11T17:29:31Z</dcterms:created>
  <dcterms:modified xsi:type="dcterms:W3CDTF">2021-08-15T10:56:42Z</dcterms:modified>
</cp:coreProperties>
</file>