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0" r:id="rId4"/>
    <p:sldId id="291" r:id="rId5"/>
    <p:sldId id="292" r:id="rId6"/>
    <p:sldId id="293" r:id="rId7"/>
    <p:sldId id="294" r:id="rId8"/>
    <p:sldId id="295" r:id="rId9"/>
    <p:sldId id="296" r:id="rId10"/>
    <p:sldId id="297" r:id="rId11"/>
    <p:sldId id="301" r:id="rId12"/>
    <p:sldId id="286" r:id="rId13"/>
    <p:sldId id="257" r:id="rId14"/>
    <p:sldId id="279" r:id="rId15"/>
    <p:sldId id="280" r:id="rId16"/>
    <p:sldId id="270" r:id="rId17"/>
    <p:sldId id="271" r:id="rId18"/>
    <p:sldId id="272" r:id="rId19"/>
    <p:sldId id="277" r:id="rId20"/>
    <p:sldId id="285" r:id="rId21"/>
    <p:sldId id="278" r:id="rId22"/>
    <p:sldId id="276" r:id="rId23"/>
    <p:sldId id="273" r:id="rId24"/>
    <p:sldId id="282" r:id="rId25"/>
    <p:sldId id="281" r:id="rId26"/>
    <p:sldId id="284" r:id="rId27"/>
    <p:sldId id="258" r:id="rId28"/>
    <p:sldId id="260" r:id="rId29"/>
    <p:sldId id="261" r:id="rId30"/>
    <p:sldId id="262" r:id="rId31"/>
    <p:sldId id="264" r:id="rId32"/>
    <p:sldId id="266" r:id="rId33"/>
    <p:sldId id="267" r:id="rId34"/>
    <p:sldId id="268" r:id="rId35"/>
    <p:sldId id="274" r:id="rId36"/>
    <p:sldId id="287" r:id="rId37"/>
    <p:sldId id="288" r:id="rId38"/>
    <p:sldId id="283" r:id="rId39"/>
    <p:sldId id="275" r:id="rId40"/>
    <p:sldId id="265" r:id="rId41"/>
    <p:sldId id="303" r:id="rId42"/>
    <p:sldId id="302" r:id="rId43"/>
    <p:sldId id="304" r:id="rId44"/>
    <p:sldId id="310" r:id="rId45"/>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882" y="9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B8128EA-FB68-49ED-A115-B6E0AE6CE9B5}" type="datetimeFigureOut">
              <a:rPr lang="es-ES" smtClean="0"/>
              <a:pPr/>
              <a:t>15/08/2021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7AE373D-9C1E-4223-AB35-44D78EB32FF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B8128EA-FB68-49ED-A115-B6E0AE6CE9B5}" type="datetimeFigureOut">
              <a:rPr lang="es-ES" smtClean="0"/>
              <a:pPr/>
              <a:t>15/08/2021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7AE373D-9C1E-4223-AB35-44D78EB32FF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domuspucelae.blogspot.com/2014/06/visita-virtual-triptico-portinari-un.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ES" sz="7200" dirty="0"/>
              <a:t>Hugo van der </a:t>
            </a:r>
            <a:r>
              <a:rPr lang="es-ES" sz="7200" dirty="0" err="1"/>
              <a:t>Goes</a:t>
            </a:r>
            <a:endParaRPr lang="es-ES" sz="7200" dirty="0"/>
          </a:p>
        </p:txBody>
      </p:sp>
      <p:sp>
        <p:nvSpPr>
          <p:cNvPr id="3" name="2 Subtítulo"/>
          <p:cNvSpPr>
            <a:spLocks noGrp="1"/>
          </p:cNvSpPr>
          <p:nvPr>
            <p:ph type="subTitle" idx="1"/>
          </p:nvPr>
        </p:nvSpPr>
        <p:spPr/>
        <p:txBody>
          <a:bodyPr/>
          <a:lstStyle/>
          <a:p>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1"/>
            <a:ext cx="7168516" cy="695890"/>
          </a:xfrm>
        </p:spPr>
        <p:txBody>
          <a:bodyPr anchor="ctr">
            <a:normAutofit fontScale="90000"/>
          </a:bodyPr>
          <a:lstStyle/>
          <a:p>
            <a:r>
              <a:rPr lang="es-ES" sz="2400" dirty="0"/>
              <a:t>1465 - 1468. Hugo van der </a:t>
            </a:r>
            <a:r>
              <a:rPr lang="es-ES" sz="2400" dirty="0" err="1"/>
              <a:t>Goes</a:t>
            </a:r>
            <a:r>
              <a:rPr lang="es-ES" sz="2400" dirty="0"/>
              <a:t>. Tríptico del Calvario. Catedral de san </a:t>
            </a:r>
            <a:r>
              <a:rPr lang="es-ES" sz="2400" dirty="0" err="1"/>
              <a:t>Bavo</a:t>
            </a:r>
            <a:r>
              <a:rPr lang="es-ES" sz="2400" dirty="0"/>
              <a:t>, Gante.</a:t>
            </a:r>
          </a:p>
        </p:txBody>
      </p:sp>
      <p:pic>
        <p:nvPicPr>
          <p:cNvPr id="4" name="Imagen 3">
            <a:extLst>
              <a:ext uri="{FF2B5EF4-FFF2-40B4-BE49-F238E27FC236}">
                <a16:creationId xmlns:a16="http://schemas.microsoft.com/office/drawing/2014/main" id="{225452D0-7394-4000-817B-DFA8EF738C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875" y="695890"/>
            <a:ext cx="7280249" cy="4443958"/>
          </a:xfrm>
          <a:prstGeom prst="rect">
            <a:avLst/>
          </a:prstGeom>
        </p:spPr>
      </p:pic>
    </p:spTree>
    <p:extLst>
      <p:ext uri="{BB962C8B-B14F-4D97-AF65-F5344CB8AC3E}">
        <p14:creationId xmlns:p14="http://schemas.microsoft.com/office/powerpoint/2010/main" val="161357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400600" cy="4598019"/>
          </a:xfrm>
        </p:spPr>
        <p:txBody>
          <a:bodyPr anchor="t">
            <a:normAutofit/>
          </a:bodyPr>
          <a:lstStyle/>
          <a:p>
            <a:pPr algn="l"/>
            <a:r>
              <a:rPr lang="es-ES" sz="2400" dirty="0"/>
              <a:t>1467. Hugo van der </a:t>
            </a:r>
            <a:r>
              <a:rPr lang="es-ES" sz="2400" dirty="0" err="1"/>
              <a:t>Goes</a:t>
            </a:r>
            <a:r>
              <a:rPr lang="es-ES" sz="2400" dirty="0"/>
              <a:t>. La </a:t>
            </a:r>
            <a:r>
              <a:rPr lang="es-ES" sz="2400" dirty="0" err="1"/>
              <a:t>caida</a:t>
            </a:r>
            <a:r>
              <a:rPr lang="es-ES" sz="2400" dirty="0"/>
              <a:t>. Kunsthistorisches Museum, </a:t>
            </a:r>
            <a:r>
              <a:rPr lang="es-ES" sz="2400" dirty="0" err="1"/>
              <a:t>Vienna</a:t>
            </a:r>
            <a:endParaRPr lang="es-ES" sz="2400" dirty="0"/>
          </a:p>
        </p:txBody>
      </p:sp>
      <p:pic>
        <p:nvPicPr>
          <p:cNvPr id="4" name="Imagen 3">
            <a:extLst>
              <a:ext uri="{FF2B5EF4-FFF2-40B4-BE49-F238E27FC236}">
                <a16:creationId xmlns:a16="http://schemas.microsoft.com/office/drawing/2014/main" id="{C634E1B1-B78D-478E-BE96-8B35DB225E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4672" y="1"/>
            <a:ext cx="3379328" cy="5143500"/>
          </a:xfrm>
          <a:prstGeom prst="rect">
            <a:avLst/>
          </a:prstGeom>
        </p:spPr>
      </p:pic>
    </p:spTree>
    <p:extLst>
      <p:ext uri="{BB962C8B-B14F-4D97-AF65-F5344CB8AC3E}">
        <p14:creationId xmlns:p14="http://schemas.microsoft.com/office/powerpoint/2010/main" val="2162486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256584" cy="4598019"/>
          </a:xfrm>
        </p:spPr>
        <p:txBody>
          <a:bodyPr anchor="t">
            <a:normAutofit/>
          </a:bodyPr>
          <a:lstStyle/>
          <a:p>
            <a:pPr algn="l"/>
            <a:r>
              <a:rPr lang="es-ES" sz="2400" dirty="0"/>
              <a:t>1467. Hugo van der </a:t>
            </a:r>
            <a:r>
              <a:rPr lang="es-ES" sz="2400" dirty="0" err="1"/>
              <a:t>Goes</a:t>
            </a:r>
            <a:r>
              <a:rPr lang="es-ES" sz="2400" dirty="0"/>
              <a:t>. Lamentación sobre Cristo. Kunsthistorisches Museum, </a:t>
            </a:r>
            <a:r>
              <a:rPr lang="es-ES" sz="2400" dirty="0" err="1"/>
              <a:t>Vienna</a:t>
            </a:r>
            <a:endParaRPr lang="es-ES" sz="2400" dirty="0"/>
          </a:p>
        </p:txBody>
      </p:sp>
      <p:pic>
        <p:nvPicPr>
          <p:cNvPr id="4" name="Imagen 3">
            <a:extLst>
              <a:ext uri="{FF2B5EF4-FFF2-40B4-BE49-F238E27FC236}">
                <a16:creationId xmlns:a16="http://schemas.microsoft.com/office/drawing/2014/main" id="{453AA614-58E5-4E5A-8E0E-33918EAD83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9247" y="0"/>
            <a:ext cx="3486204" cy="5143500"/>
          </a:xfrm>
          <a:prstGeom prst="rect">
            <a:avLst/>
          </a:prstGeom>
        </p:spPr>
      </p:pic>
    </p:spTree>
    <p:extLst>
      <p:ext uri="{BB962C8B-B14F-4D97-AF65-F5344CB8AC3E}">
        <p14:creationId xmlns:p14="http://schemas.microsoft.com/office/powerpoint/2010/main" val="1150389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328592" cy="4598019"/>
          </a:xfrm>
        </p:spPr>
        <p:txBody>
          <a:bodyPr anchor="t">
            <a:normAutofit/>
          </a:bodyPr>
          <a:lstStyle/>
          <a:p>
            <a:pPr algn="l"/>
            <a:r>
              <a:rPr lang="es-ES" sz="2400" dirty="0"/>
              <a:t>1467. Hugo van der </a:t>
            </a:r>
            <a:r>
              <a:rPr lang="es-ES" sz="2400" dirty="0" err="1"/>
              <a:t>Goes</a:t>
            </a:r>
            <a:r>
              <a:rPr lang="es-ES" sz="2400" dirty="0"/>
              <a:t>. Lamentación sobre Cristo. The Hermitage, St. Petersburg</a:t>
            </a:r>
          </a:p>
        </p:txBody>
      </p:sp>
      <p:pic>
        <p:nvPicPr>
          <p:cNvPr id="4" name="Imagen 3">
            <a:extLst>
              <a:ext uri="{FF2B5EF4-FFF2-40B4-BE49-F238E27FC236}">
                <a16:creationId xmlns:a16="http://schemas.microsoft.com/office/drawing/2014/main" id="{EC5FCEDE-B68C-4FA9-A283-67A6E1C7E2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1165" y="0"/>
            <a:ext cx="3392835" cy="5161222"/>
          </a:xfrm>
          <a:prstGeom prst="rect">
            <a:avLst/>
          </a:prstGeom>
        </p:spPr>
      </p:pic>
    </p:spTree>
    <p:extLst>
      <p:ext uri="{BB962C8B-B14F-4D97-AF65-F5344CB8AC3E}">
        <p14:creationId xmlns:p14="http://schemas.microsoft.com/office/powerpoint/2010/main" val="427940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2597133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62000" y="0"/>
            <a:ext cx="7620000" cy="724335"/>
          </a:xfrm>
        </p:spPr>
        <p:txBody>
          <a:bodyPr anchor="ctr">
            <a:normAutofit fontScale="90000"/>
          </a:bodyPr>
          <a:lstStyle/>
          <a:p>
            <a:r>
              <a:rPr lang="en-US" sz="2400" dirty="0"/>
              <a:t>1470 - 1475. Hugo van der Goes. </a:t>
            </a:r>
            <a:r>
              <a:rPr lang="en-US" sz="2400" dirty="0" err="1"/>
              <a:t>Jacop</a:t>
            </a:r>
            <a:r>
              <a:rPr lang="en-US" sz="2400" dirty="0"/>
              <a:t> y Raquel. </a:t>
            </a:r>
            <a:br>
              <a:rPr lang="en-US" sz="2400" dirty="0"/>
            </a:br>
            <a:r>
              <a:rPr lang="en-US" sz="2400" dirty="0"/>
              <a:t>Christ Church Picture Gallery, Oxford</a:t>
            </a:r>
            <a:endParaRPr lang="es-ES" sz="2400" dirty="0"/>
          </a:p>
        </p:txBody>
      </p:sp>
      <p:pic>
        <p:nvPicPr>
          <p:cNvPr id="4" name="Imagen 3">
            <a:extLst>
              <a:ext uri="{FF2B5EF4-FFF2-40B4-BE49-F238E27FC236}">
                <a16:creationId xmlns:a16="http://schemas.microsoft.com/office/drawing/2014/main" id="{C81258BA-8867-4AC8-BAF0-31CB598B7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724335"/>
            <a:ext cx="7620000" cy="4448175"/>
          </a:xfrm>
          <a:prstGeom prst="rect">
            <a:avLst/>
          </a:prstGeom>
        </p:spPr>
      </p:pic>
    </p:spTree>
    <p:extLst>
      <p:ext uri="{BB962C8B-B14F-4D97-AF65-F5344CB8AC3E}">
        <p14:creationId xmlns:p14="http://schemas.microsoft.com/office/powerpoint/2010/main" val="3623627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688632" cy="4598019"/>
          </a:xfrm>
        </p:spPr>
        <p:txBody>
          <a:bodyPr anchor="t">
            <a:normAutofit/>
          </a:bodyPr>
          <a:lstStyle/>
          <a:p>
            <a:pPr algn="l"/>
            <a:r>
              <a:rPr lang="es-ES" sz="2400" dirty="0"/>
              <a:t>1470. Hugo van der </a:t>
            </a:r>
            <a:r>
              <a:rPr lang="es-ES" sz="2400" dirty="0" err="1"/>
              <a:t>Goes</a:t>
            </a:r>
            <a:r>
              <a:rPr lang="es-ES" sz="2400" dirty="0"/>
              <a:t>. Crucifixión. Museo Correr, </a:t>
            </a:r>
            <a:r>
              <a:rPr lang="es-ES" sz="2400" dirty="0" err="1"/>
              <a:t>Venice</a:t>
            </a:r>
            <a:endParaRPr lang="es-ES" sz="2400" dirty="0"/>
          </a:p>
        </p:txBody>
      </p:sp>
      <p:pic>
        <p:nvPicPr>
          <p:cNvPr id="4" name="Imagen 3">
            <a:extLst>
              <a:ext uri="{FF2B5EF4-FFF2-40B4-BE49-F238E27FC236}">
                <a16:creationId xmlns:a16="http://schemas.microsoft.com/office/drawing/2014/main" id="{11693D4C-359C-4F5E-B30A-A9DFE5D3DC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8412" y="1"/>
            <a:ext cx="3025588" cy="5143500"/>
          </a:xfrm>
          <a:prstGeom prst="rect">
            <a:avLst/>
          </a:prstGeom>
        </p:spPr>
      </p:pic>
    </p:spTree>
    <p:extLst>
      <p:ext uri="{BB962C8B-B14F-4D97-AF65-F5344CB8AC3E}">
        <p14:creationId xmlns:p14="http://schemas.microsoft.com/office/powerpoint/2010/main" val="1734997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80920" cy="747643"/>
          </a:xfrm>
        </p:spPr>
        <p:txBody>
          <a:bodyPr anchor="ctr">
            <a:normAutofit fontScale="90000"/>
          </a:bodyPr>
          <a:lstStyle/>
          <a:p>
            <a:r>
              <a:rPr lang="es-ES" sz="2400" dirty="0"/>
              <a:t>1470. Hugo van der </a:t>
            </a:r>
            <a:r>
              <a:rPr lang="es-ES" sz="2400" dirty="0" err="1"/>
              <a:t>Goes</a:t>
            </a:r>
            <a:r>
              <a:rPr lang="es-ES" sz="2400" dirty="0"/>
              <a:t>. Retablo Monforte, Adoración Magos. Staatliche Museen, </a:t>
            </a:r>
            <a:r>
              <a:rPr lang="es-ES" sz="2400" dirty="0" err="1"/>
              <a:t>Berlin</a:t>
            </a:r>
            <a:endParaRPr lang="es-ES" sz="2400" dirty="0"/>
          </a:p>
        </p:txBody>
      </p:sp>
      <p:pic>
        <p:nvPicPr>
          <p:cNvPr id="4" name="Imagen 3">
            <a:extLst>
              <a:ext uri="{FF2B5EF4-FFF2-40B4-BE49-F238E27FC236}">
                <a16:creationId xmlns:a16="http://schemas.microsoft.com/office/drawing/2014/main" id="{8695BB8D-7809-43AD-AC48-87A50163B3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7129" y="747643"/>
            <a:ext cx="6491215" cy="4395857"/>
          </a:xfrm>
          <a:prstGeom prst="rect">
            <a:avLst/>
          </a:prstGeom>
        </p:spPr>
      </p:pic>
    </p:spTree>
    <p:extLst>
      <p:ext uri="{BB962C8B-B14F-4D97-AF65-F5344CB8AC3E}">
        <p14:creationId xmlns:p14="http://schemas.microsoft.com/office/powerpoint/2010/main" val="3054166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320480" cy="4598019"/>
          </a:xfrm>
        </p:spPr>
        <p:txBody>
          <a:bodyPr anchor="t">
            <a:normAutofit/>
          </a:bodyPr>
          <a:lstStyle/>
          <a:p>
            <a:pPr algn="l"/>
            <a:r>
              <a:rPr lang="es-ES" sz="2400" dirty="0"/>
              <a:t>1475. Hugo van der </a:t>
            </a:r>
            <a:r>
              <a:rPr lang="es-ES" sz="2400" dirty="0" err="1"/>
              <a:t>Goes</a:t>
            </a:r>
            <a:r>
              <a:rPr lang="es-ES" sz="2400" dirty="0"/>
              <a:t>. Retrato de un hombre. Metropolitan Museum of Art, New York</a:t>
            </a:r>
          </a:p>
        </p:txBody>
      </p:sp>
      <p:pic>
        <p:nvPicPr>
          <p:cNvPr id="4" name="Imagen 3">
            <a:extLst>
              <a:ext uri="{FF2B5EF4-FFF2-40B4-BE49-F238E27FC236}">
                <a16:creationId xmlns:a16="http://schemas.microsoft.com/office/drawing/2014/main" id="{DD94B323-B413-4269-9766-D332E0BDA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0097" y="0"/>
            <a:ext cx="4313903" cy="5143500"/>
          </a:xfrm>
          <a:prstGeom prst="rect">
            <a:avLst/>
          </a:prstGeom>
        </p:spPr>
      </p:pic>
    </p:spTree>
    <p:extLst>
      <p:ext uri="{BB962C8B-B14F-4D97-AF65-F5344CB8AC3E}">
        <p14:creationId xmlns:p14="http://schemas.microsoft.com/office/powerpoint/2010/main" val="8416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4245809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05979"/>
            <a:ext cx="8280920" cy="997619"/>
          </a:xfrm>
        </p:spPr>
        <p:txBody>
          <a:bodyPr anchor="t">
            <a:normAutofit/>
          </a:bodyPr>
          <a:lstStyle/>
          <a:p>
            <a:r>
              <a:rPr lang="es-ES" sz="2400" b="1" dirty="0"/>
              <a:t>1476. Hugo van der </a:t>
            </a:r>
            <a:r>
              <a:rPr lang="es-ES" sz="2400" b="1" dirty="0" err="1"/>
              <a:t>Goes</a:t>
            </a:r>
            <a:r>
              <a:rPr lang="es-ES" sz="2400" b="1" dirty="0"/>
              <a:t>. Tríptico </a:t>
            </a:r>
            <a:r>
              <a:rPr lang="es-ES" sz="2400" b="1" dirty="0" err="1"/>
              <a:t>Portonari</a:t>
            </a:r>
            <a:r>
              <a:rPr lang="es-ES" sz="2400" b="1" dirty="0"/>
              <a:t>. Adoración Magos. Galería </a:t>
            </a:r>
            <a:r>
              <a:rPr lang="es-ES" sz="2400" b="1" dirty="0" err="1"/>
              <a:t>Uffizi</a:t>
            </a:r>
            <a:r>
              <a:rPr lang="es-ES" sz="2400" b="1" dirty="0"/>
              <a:t>,. Florencia.</a:t>
            </a:r>
          </a:p>
        </p:txBody>
      </p:sp>
      <p:pic>
        <p:nvPicPr>
          <p:cNvPr id="3" name="2 Imagen" descr="1476. Hugo van der Goes. Tríptico Portonari. Adoración Magos. Uffizi.jpg"/>
          <p:cNvPicPr>
            <a:picLocks noChangeAspect="1"/>
          </p:cNvPicPr>
          <p:nvPr/>
        </p:nvPicPr>
        <p:blipFill>
          <a:blip r:embed="rId2" cstate="print"/>
          <a:stretch>
            <a:fillRect/>
          </a:stretch>
        </p:blipFill>
        <p:spPr>
          <a:xfrm>
            <a:off x="0" y="1245745"/>
            <a:ext cx="9144000" cy="3897755"/>
          </a:xfrm>
          <a:prstGeom prst="rect">
            <a:avLst/>
          </a:prstGeom>
        </p:spPr>
      </p:pic>
    </p:spTree>
    <p:extLst>
      <p:ext uri="{BB962C8B-B14F-4D97-AF65-F5344CB8AC3E}">
        <p14:creationId xmlns:p14="http://schemas.microsoft.com/office/powerpoint/2010/main" val="2674500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r>
              <a:rPr lang="es-ES" dirty="0">
                <a:hlinkClick r:id="rId2"/>
              </a:rPr>
              <a:t>http://domuspucelae.blogspot.com/2014/06/visita-virtual-triptico-portinari-un.html</a:t>
            </a:r>
            <a:endParaRPr lang="es-ES" dirty="0"/>
          </a:p>
          <a:p>
            <a:endParaRPr lang="es-E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95486"/>
            <a:ext cx="8435280" cy="4824536"/>
          </a:xfrm>
        </p:spPr>
        <p:txBody>
          <a:bodyPr>
            <a:normAutofit fontScale="55000" lnSpcReduction="20000"/>
          </a:bodyPr>
          <a:lstStyle/>
          <a:p>
            <a:pPr marL="0" indent="0">
              <a:buNone/>
            </a:pPr>
            <a:r>
              <a:rPr lang="es-ES" dirty="0"/>
              <a:t>El modo de recepción fomentado tanto por la </a:t>
            </a:r>
            <a:r>
              <a:rPr lang="es-ES" i="1" dirty="0"/>
              <a:t>Adoración</a:t>
            </a:r>
            <a:r>
              <a:rPr lang="es-ES" dirty="0"/>
              <a:t> como por el </a:t>
            </a:r>
            <a:r>
              <a:rPr lang="es-ES" i="1" dirty="0"/>
              <a:t>Lof</a:t>
            </a:r>
            <a:r>
              <a:rPr lang="es-ES" dirty="0"/>
              <a:t> es sofisticado y consciente de sí mismo, y la existencia de estas composiciones habla a una selecta comunidad de personas capaces de entenderlas. </a:t>
            </a:r>
          </a:p>
          <a:p>
            <a:pPr marL="0" indent="0">
              <a:buNone/>
            </a:pPr>
            <a:r>
              <a:rPr lang="es-ES" dirty="0"/>
              <a:t>Mientras que tanto el poema como la pintura pueden haber sido exhibidos en el espacio relativamente público de una capilla dotada por un individuo, gremio o cofradía, tal vez incluso una cámara retórica, potencialmente disponible para toda una gama de espectadores y lectores, sugiero que ambos fueron claramente diseñados para atraer a un público con un cierto nivel de lo que Rothstein llama "habilidad visual", un poder de discernimiento que se basaba en el conocimiento de otras pinturas sofisticadas y otros poemas </a:t>
            </a:r>
            <a:r>
              <a:rPr lang="es-ES" dirty="0" err="1"/>
              <a:t>acróticos</a:t>
            </a:r>
            <a:r>
              <a:rPr lang="es-ES" dirty="0"/>
              <a:t>. </a:t>
            </a:r>
          </a:p>
          <a:p>
            <a:pPr marL="0" indent="0">
              <a:buNone/>
            </a:pPr>
            <a:r>
              <a:rPr lang="es-ES" dirty="0"/>
              <a:t>Hay una manera importante en la que la recepción de la pintura y el poema divergió, sin embargo, y eso está en el nivel de valor monetario. </a:t>
            </a:r>
          </a:p>
          <a:p>
            <a:pPr marL="0" indent="0">
              <a:buNone/>
            </a:pPr>
            <a:r>
              <a:rPr lang="es-ES" dirty="0"/>
              <a:t>Es importante destacar que la persona que encargó la </a:t>
            </a:r>
            <a:r>
              <a:rPr lang="es-ES" i="1" dirty="0"/>
              <a:t>Adoración</a:t>
            </a:r>
            <a:r>
              <a:rPr lang="es-ES" dirty="0"/>
              <a:t> pagó por el placer de la estructura inteligente de la pintura y su aspecto brillantemente colorido. L</a:t>
            </a:r>
          </a:p>
          <a:p>
            <a:pPr marL="0" indent="0">
              <a:buNone/>
            </a:pPr>
            <a:r>
              <a:rPr lang="es-ES" dirty="0"/>
              <a:t>a compra de las pinturas tenía varias razones que incluían su función religiosa como retablos, pero que se extendían más allá de eso para abarcar objetivos mundanos como la elevación de su estatus social y el placer estético de resolver problemas.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3478"/>
            <a:ext cx="8229600" cy="4968552"/>
          </a:xfrm>
        </p:spPr>
        <p:txBody>
          <a:bodyPr>
            <a:normAutofit fontScale="55000" lnSpcReduction="20000"/>
          </a:bodyPr>
          <a:lstStyle/>
          <a:p>
            <a:pPr marL="0" indent="0">
              <a:buNone/>
            </a:pPr>
            <a:r>
              <a:rPr lang="es-ES" dirty="0"/>
              <a:t>Tommaso </a:t>
            </a:r>
            <a:r>
              <a:rPr lang="es-ES" dirty="0" err="1"/>
              <a:t>Portinari</a:t>
            </a:r>
            <a:r>
              <a:rPr lang="es-ES" dirty="0"/>
              <a:t>, donante del Retablo </a:t>
            </a:r>
            <a:r>
              <a:rPr lang="es-ES" dirty="0" err="1"/>
              <a:t>Portinari</a:t>
            </a:r>
            <a:r>
              <a:rPr lang="es-ES" dirty="0"/>
              <a:t>, es el más conocido y mejor documentado de estos hombres. </a:t>
            </a:r>
          </a:p>
          <a:p>
            <a:pPr marL="0" indent="0">
              <a:buNone/>
            </a:pPr>
            <a:r>
              <a:rPr lang="es-ES" dirty="0" err="1"/>
              <a:t>Portinari</a:t>
            </a:r>
            <a:r>
              <a:rPr lang="es-ES" dirty="0"/>
              <a:t> era el jefe del Banco Medici en Brujas, y en el momento en que encargó su retablo a mediados de la década de 1470, había estado viviendo en la ciudad durante tres décadas y media. </a:t>
            </a:r>
          </a:p>
          <a:p>
            <a:pPr marL="0" indent="0">
              <a:buNone/>
            </a:pPr>
            <a:r>
              <a:rPr lang="es-ES" dirty="0"/>
              <a:t>Se integró en la comunidad brujas al tomar un papel destacado en organizaciones de élite como Nuestra Señora del Árbol Seco, una cofradía cerrada que reunió a extranjeros ricos y sus prominentes contrapartes flamencas. (Anselm Adornes, Giovanni Arnolfini y el pintor Petrus </a:t>
            </a:r>
            <a:r>
              <a:rPr lang="es-ES" dirty="0" err="1"/>
              <a:t>Christus</a:t>
            </a:r>
            <a:r>
              <a:rPr lang="es-ES" dirty="0"/>
              <a:t> también estuvieron activos en el liderazgo de la cofradía, y el duque Felipe el Bueno fue un miembro nominal). </a:t>
            </a:r>
          </a:p>
          <a:p>
            <a:pPr marL="0" indent="0">
              <a:buNone/>
            </a:pPr>
            <a:r>
              <a:rPr lang="es-ES" dirty="0"/>
              <a:t>Partidario desde hace mucho tiempo de los observadores franciscanos, </a:t>
            </a:r>
            <a:r>
              <a:rPr lang="es-ES" dirty="0" err="1"/>
              <a:t>Portinari</a:t>
            </a:r>
            <a:r>
              <a:rPr lang="es-ES" dirty="0"/>
              <a:t> se </a:t>
            </a:r>
            <a:r>
              <a:rPr lang="es-ES" dirty="0" err="1"/>
              <a:t>ingrató</a:t>
            </a:r>
            <a:r>
              <a:rPr lang="es-ES" dirty="0"/>
              <a:t> con la actual duquesa borgoña, donando un pedazo de tierra a su proyecto para construir un monasterio observador fuera de las murallas de la ciudad. </a:t>
            </a:r>
          </a:p>
          <a:p>
            <a:pPr marL="0" indent="0">
              <a:buNone/>
            </a:pPr>
            <a:r>
              <a:rPr lang="es-ES" dirty="0" err="1"/>
              <a:t>Portinari</a:t>
            </a:r>
            <a:r>
              <a:rPr lang="es-ES" dirty="0"/>
              <a:t> fundó una capilla familiar en la iglesia de Santiago de Brujas, para la cual obtuvo los derechos de entierro de su esposa y de sí mismo. </a:t>
            </a:r>
          </a:p>
          <a:p>
            <a:pPr marL="0" indent="0">
              <a:buNone/>
            </a:pPr>
            <a:r>
              <a:rPr lang="es-ES" dirty="0"/>
              <a:t>Aunque el retablo terminó en Florencia en el altar mayor de la iglesia del hospital de Santa María </a:t>
            </a:r>
            <a:r>
              <a:rPr lang="es-ES" dirty="0" err="1"/>
              <a:t>Nuova</a:t>
            </a:r>
            <a:r>
              <a:rPr lang="es-ES" dirty="0"/>
              <a:t>, hay evidencia de que tenía la intención de mostrar su gran tríptico de Hugo en Santiago, donde habría servido como un monumento para él y su familia, así como una declaración muy visible de su protagonismo en su ciudad adoptiva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05979"/>
            <a:ext cx="8280920" cy="997619"/>
          </a:xfrm>
        </p:spPr>
        <p:txBody>
          <a:bodyPr anchor="t">
            <a:normAutofit/>
          </a:bodyPr>
          <a:lstStyle/>
          <a:p>
            <a:r>
              <a:rPr lang="es-ES" sz="2400" b="1" dirty="0"/>
              <a:t>1476. Hugo van der </a:t>
            </a:r>
            <a:r>
              <a:rPr lang="es-ES" sz="2400" b="1" dirty="0" err="1"/>
              <a:t>Goes</a:t>
            </a:r>
            <a:r>
              <a:rPr lang="es-ES" sz="2400" b="1" dirty="0"/>
              <a:t>. Tríptico </a:t>
            </a:r>
            <a:r>
              <a:rPr lang="es-ES" sz="2400" b="1" dirty="0" err="1"/>
              <a:t>Portonari</a:t>
            </a:r>
            <a:r>
              <a:rPr lang="es-ES" sz="2400" b="1" dirty="0"/>
              <a:t>. Adoración Magos. Galería </a:t>
            </a:r>
            <a:r>
              <a:rPr lang="es-ES" sz="2400" b="1" dirty="0" err="1"/>
              <a:t>Uffizi</a:t>
            </a:r>
            <a:r>
              <a:rPr lang="es-ES" sz="2400" b="1" dirty="0"/>
              <a:t>,. Florencia.</a:t>
            </a:r>
          </a:p>
        </p:txBody>
      </p:sp>
      <p:pic>
        <p:nvPicPr>
          <p:cNvPr id="3" name="2 Imagen" descr="1476. Hugo van der Goes. Tríptico Portonari. Adoración Magos. Uffizi.jpg"/>
          <p:cNvPicPr>
            <a:picLocks noChangeAspect="1"/>
          </p:cNvPicPr>
          <p:nvPr/>
        </p:nvPicPr>
        <p:blipFill>
          <a:blip r:embed="rId2" cstate="print"/>
          <a:stretch>
            <a:fillRect/>
          </a:stretch>
        </p:blipFill>
        <p:spPr>
          <a:xfrm>
            <a:off x="0" y="1245745"/>
            <a:ext cx="9144000" cy="38977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05978"/>
            <a:ext cx="2808312" cy="4598019"/>
          </a:xfrm>
        </p:spPr>
        <p:txBody>
          <a:bodyPr anchor="t">
            <a:normAutofit/>
          </a:bodyPr>
          <a:lstStyle/>
          <a:p>
            <a:pPr algn="l"/>
            <a:r>
              <a:rPr lang="es-ES" sz="2000" dirty="0">
                <a:latin typeface="+mn-lt"/>
              </a:rPr>
              <a:t>La escena se refleja según el relato de las </a:t>
            </a:r>
            <a:r>
              <a:rPr lang="es-ES" sz="2000" i="1" dirty="0">
                <a:latin typeface="+mn-lt"/>
              </a:rPr>
              <a:t>Revelaciones</a:t>
            </a:r>
            <a:r>
              <a:rPr lang="es-ES" sz="2000" dirty="0">
                <a:latin typeface="+mn-lt"/>
              </a:rPr>
              <a:t> de Santa Brígida de Suecia, con las adoraciones simultáneas de la Virgen, los pastores y los magos.</a:t>
            </a:r>
          </a:p>
        </p:txBody>
      </p:sp>
      <p:pic>
        <p:nvPicPr>
          <p:cNvPr id="3" name="2 Imagen" descr="Hugo van der Goes. Tríptico Portonari. Adoración Magos..jpg"/>
          <p:cNvPicPr>
            <a:picLocks noChangeAspect="1"/>
          </p:cNvPicPr>
          <p:nvPr/>
        </p:nvPicPr>
        <p:blipFill>
          <a:blip r:embed="rId2" cstate="print"/>
          <a:stretch>
            <a:fillRect/>
          </a:stretch>
        </p:blipFill>
        <p:spPr>
          <a:xfrm>
            <a:off x="3002507" y="0"/>
            <a:ext cx="6141493" cy="51435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05978"/>
            <a:ext cx="2808312" cy="4886052"/>
          </a:xfrm>
        </p:spPr>
        <p:txBody>
          <a:bodyPr anchor="t">
            <a:noAutofit/>
          </a:bodyPr>
          <a:lstStyle/>
          <a:p>
            <a:pPr algn="l"/>
            <a:r>
              <a:rPr lang="es-ES" sz="2400" dirty="0">
                <a:latin typeface="+mn-lt"/>
              </a:rPr>
              <a:t>José y María aparecen serenos, conscientes de haber cumplido lo anunciado. </a:t>
            </a:r>
            <a:br>
              <a:rPr lang="es-ES" sz="1050" dirty="0"/>
            </a:br>
            <a:endParaRPr lang="es-ES" sz="1050" dirty="0"/>
          </a:p>
        </p:txBody>
      </p:sp>
      <p:pic>
        <p:nvPicPr>
          <p:cNvPr id="3" name="2 Imagen" descr="Hugo van der Goes. Tríptico Portonari. Adoración Magos..jpg"/>
          <p:cNvPicPr>
            <a:picLocks noChangeAspect="1"/>
          </p:cNvPicPr>
          <p:nvPr/>
        </p:nvPicPr>
        <p:blipFill>
          <a:blip r:embed="rId2" cstate="print"/>
          <a:stretch>
            <a:fillRect/>
          </a:stretch>
        </p:blipFill>
        <p:spPr>
          <a:xfrm>
            <a:off x="3002507" y="0"/>
            <a:ext cx="6141493" cy="51435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23478"/>
            <a:ext cx="2808312" cy="4968552"/>
          </a:xfrm>
        </p:spPr>
        <p:txBody>
          <a:bodyPr anchor="t">
            <a:noAutofit/>
          </a:bodyPr>
          <a:lstStyle/>
          <a:p>
            <a:pPr algn="l"/>
            <a:r>
              <a:rPr lang="es-ES" sz="1600" dirty="0">
                <a:latin typeface="+mn-lt"/>
              </a:rPr>
              <a:t>La presencia protocolaria de los ángeles aporta solemnidad al momento, vestidos con prendas litúrgicas y a menor escala que las demás figuras. </a:t>
            </a:r>
            <a:br>
              <a:rPr lang="es-ES" sz="1600" dirty="0">
                <a:latin typeface="+mn-lt"/>
              </a:rPr>
            </a:br>
            <a:r>
              <a:rPr lang="es-ES" sz="1600" dirty="0">
                <a:latin typeface="+mn-lt"/>
              </a:rPr>
              <a:t>Están relacionados con los quince gozos de la Virgen, que con carácter protocolario aparecen revestidos de ricas indumentarias litúrgicas y en actitud de reverencia, unos postrados en torno al Niño y otros revoloteando con aire festivo, todos ellos con una escala inferior siguiendo la jerarquización de tamaños generalizada en el arte medieval. </a:t>
            </a:r>
            <a:br>
              <a:rPr lang="es-ES" sz="1600" dirty="0">
                <a:latin typeface="+mn-lt"/>
              </a:rPr>
            </a:br>
            <a:endParaRPr lang="es-ES" sz="1600" dirty="0">
              <a:latin typeface="+mn-lt"/>
            </a:endParaRPr>
          </a:p>
        </p:txBody>
      </p:sp>
      <p:pic>
        <p:nvPicPr>
          <p:cNvPr id="3" name="2 Imagen" descr="Hugo van der Goes. Tríptico Portonari. Adoración Magos..jpg"/>
          <p:cNvPicPr>
            <a:picLocks noChangeAspect="1"/>
          </p:cNvPicPr>
          <p:nvPr/>
        </p:nvPicPr>
        <p:blipFill>
          <a:blip r:embed="rId2" cstate="print"/>
          <a:stretch>
            <a:fillRect/>
          </a:stretch>
        </p:blipFill>
        <p:spPr>
          <a:xfrm>
            <a:off x="3002507" y="0"/>
            <a:ext cx="6141493" cy="51435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123478"/>
            <a:ext cx="2987824" cy="4968552"/>
          </a:xfrm>
        </p:spPr>
        <p:txBody>
          <a:bodyPr anchor="t">
            <a:noAutofit/>
          </a:bodyPr>
          <a:lstStyle/>
          <a:p>
            <a:pPr algn="l"/>
            <a:r>
              <a:rPr lang="es-ES" sz="1400" dirty="0"/>
              <a:t>Los ángeles que se arrodillan a ambos lados del trigo son atraídos a la misma escala que los patrones; es decir, pertenecen a la región terrestre, a nuestro espacio. </a:t>
            </a:r>
            <a:br>
              <a:rPr lang="es-ES" sz="1400" dirty="0"/>
            </a:br>
            <a:r>
              <a:rPr lang="es-ES" sz="1400" dirty="0"/>
              <a:t>Nos hacen pasar del tiempo real y el espacio real al lugar sagrado en el centro. </a:t>
            </a:r>
            <a:br>
              <a:rPr lang="es-ES" sz="1400" dirty="0"/>
            </a:br>
            <a:r>
              <a:rPr lang="es-ES" sz="1400" dirty="0"/>
              <a:t>Además, están investidos como sacerdotes, diáconos y acólitos, como si quisieran participar en la Misa en tiempo real que tiene lugar en el altar. </a:t>
            </a:r>
            <a:br>
              <a:rPr lang="es-ES" sz="1400" dirty="0"/>
            </a:br>
            <a:r>
              <a:rPr lang="es-ES" sz="1400" dirty="0"/>
              <a:t>Es en la Misa, entonces, dice el pintor, donde incidimos en el orden eterno, celebramos la Encarnación, recreamos la Pasión, participamos del pan de los ángeles y abrimos una ventana a lo divino</a:t>
            </a:r>
            <a:r>
              <a:rPr lang="es-ES" sz="1400"/>
              <a:t>. </a:t>
            </a:r>
            <a:endParaRPr lang="es-ES" sz="1400" dirty="0">
              <a:latin typeface="+mn-lt"/>
            </a:endParaRPr>
          </a:p>
        </p:txBody>
      </p:sp>
      <p:pic>
        <p:nvPicPr>
          <p:cNvPr id="3" name="2 Imagen" descr="Hugo van der Goes. Tríptico Portonari. Adoración Magos..jpg"/>
          <p:cNvPicPr>
            <a:picLocks noChangeAspect="1"/>
          </p:cNvPicPr>
          <p:nvPr/>
        </p:nvPicPr>
        <p:blipFill>
          <a:blip r:embed="rId2" cstate="print"/>
          <a:stretch>
            <a:fillRect/>
          </a:stretch>
        </p:blipFill>
        <p:spPr>
          <a:xfrm>
            <a:off x="3002507" y="0"/>
            <a:ext cx="6141493" cy="51435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05978"/>
            <a:ext cx="2808312" cy="4886052"/>
          </a:xfrm>
        </p:spPr>
        <p:txBody>
          <a:bodyPr anchor="t">
            <a:noAutofit/>
          </a:bodyPr>
          <a:lstStyle/>
          <a:p>
            <a:pPr algn="l"/>
            <a:r>
              <a:rPr lang="es-ES" sz="2400" dirty="0">
                <a:latin typeface="+mn-lt"/>
              </a:rPr>
              <a:t>La gran columna central prefigura la Flagelación. Junto a José, una sandalia indica la sacralidad del recinto. </a:t>
            </a:r>
            <a:br>
              <a:rPr lang="es-ES" sz="1050" dirty="0"/>
            </a:br>
            <a:br>
              <a:rPr lang="es-ES" sz="1050" dirty="0"/>
            </a:br>
            <a:br>
              <a:rPr lang="es-ES" sz="1050" dirty="0"/>
            </a:br>
            <a:endParaRPr lang="es-ES" sz="1050" dirty="0"/>
          </a:p>
        </p:txBody>
      </p:sp>
      <p:pic>
        <p:nvPicPr>
          <p:cNvPr id="3" name="2 Imagen" descr="Hugo van der Goes. Tríptico Portonari. Adoración Magos..jpg"/>
          <p:cNvPicPr>
            <a:picLocks noChangeAspect="1"/>
          </p:cNvPicPr>
          <p:nvPr/>
        </p:nvPicPr>
        <p:blipFill>
          <a:blip r:embed="rId2" cstate="print"/>
          <a:stretch>
            <a:fillRect/>
          </a:stretch>
        </p:blipFill>
        <p:spPr>
          <a:xfrm>
            <a:off x="3002507" y="0"/>
            <a:ext cx="6141493" cy="51435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3600400" cy="4598019"/>
          </a:xfrm>
        </p:spPr>
        <p:txBody>
          <a:bodyPr anchor="t">
            <a:normAutofit/>
          </a:bodyPr>
          <a:lstStyle/>
          <a:p>
            <a:pPr algn="l"/>
            <a:r>
              <a:rPr lang="es-ES" sz="2400" dirty="0"/>
              <a:t>Al fondo a la derecha, llegan los pastores representados como campesinos de manera realista, con rostros curtidos, ademanes naturales de gozo y sorpresa y ropas y útiles rústicos.</a:t>
            </a:r>
          </a:p>
        </p:txBody>
      </p:sp>
      <p:pic>
        <p:nvPicPr>
          <p:cNvPr id="3" name="2 Imagen" descr="1017px-Hugo_van_der_Goes_-_Triptyque_Portinari_détail_3.jpg"/>
          <p:cNvPicPr>
            <a:picLocks noChangeAspect="1"/>
          </p:cNvPicPr>
          <p:nvPr/>
        </p:nvPicPr>
        <p:blipFill>
          <a:blip r:embed="rId2" cstate="print"/>
          <a:stretch>
            <a:fillRect/>
          </a:stretch>
        </p:blipFill>
        <p:spPr>
          <a:xfrm>
            <a:off x="4035661" y="0"/>
            <a:ext cx="5108339" cy="51435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05978"/>
            <a:ext cx="3672408" cy="4598019"/>
          </a:xfrm>
        </p:spPr>
        <p:txBody>
          <a:bodyPr anchor="t">
            <a:noAutofit/>
          </a:bodyPr>
          <a:lstStyle/>
          <a:p>
            <a:pPr algn="l"/>
            <a:r>
              <a:rPr lang="es-ES" sz="2000" dirty="0"/>
              <a:t>En primer plano, un bodegón de fuerte simbolismo: un jarro de cerámica azul y blanca de reflejo metálico, sin duda de Manises, contiene lirios blancos, azules y rojos, en alusión respectivamente a la pureza de la Virgen, su dolor y la Pasión de su hijo mientras otro de cristal, porta campánulas y aguileñas, símbolos de la naturaleza humana de Jesús. </a:t>
            </a:r>
            <a:br>
              <a:rPr lang="es-ES" sz="2000" dirty="0"/>
            </a:br>
            <a:endParaRPr lang="es-ES" sz="2000" dirty="0"/>
          </a:p>
        </p:txBody>
      </p:sp>
      <p:pic>
        <p:nvPicPr>
          <p:cNvPr id="3" name="2 Imagen" descr="Hugo_van_der_Goes_-_Triptyque_Portinari_-_détail_1.jpg"/>
          <p:cNvPicPr>
            <a:picLocks noChangeAspect="1"/>
          </p:cNvPicPr>
          <p:nvPr/>
        </p:nvPicPr>
        <p:blipFill>
          <a:blip r:embed="rId2" cstate="print"/>
          <a:stretch>
            <a:fillRect/>
          </a:stretch>
        </p:blipFill>
        <p:spPr>
          <a:xfrm>
            <a:off x="3972670" y="0"/>
            <a:ext cx="5171330" cy="51435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05978"/>
            <a:ext cx="3672408" cy="4598019"/>
          </a:xfrm>
        </p:spPr>
        <p:txBody>
          <a:bodyPr anchor="t">
            <a:noAutofit/>
          </a:bodyPr>
          <a:lstStyle/>
          <a:p>
            <a:pPr algn="l"/>
            <a:r>
              <a:rPr lang="es-ES" sz="1400" dirty="0"/>
              <a:t>Una audiencia conocedora habría podido leer su simbolismo.-</a:t>
            </a:r>
            <a:br>
              <a:rPr lang="es-ES" sz="1400" dirty="0"/>
            </a:br>
            <a:r>
              <a:rPr lang="es-ES" sz="1400" dirty="0"/>
              <a:t>La aguileña representa el dolor; siete flores de aguileña representarían los siete dolores de María. </a:t>
            </a:r>
            <a:br>
              <a:rPr lang="es-ES" sz="1400" dirty="0"/>
            </a:br>
            <a:r>
              <a:rPr lang="es-ES" sz="1400" dirty="0"/>
              <a:t>El lirio es el lirio espada, y representa la espada del dolor que traspasó su corazón en la Crucifixión.</a:t>
            </a:r>
            <a:br>
              <a:rPr lang="es-ES" sz="1400" dirty="0"/>
            </a:br>
            <a:r>
              <a:rPr lang="es-ES" sz="1400" dirty="0"/>
              <a:t>El lirio escarlata representa la sangre de la Pasión y los claveles para la Crucifixión misma. La derivación del simbolismo de las flores es a veces oblicua. Los claveles huelen a clavo; los clavos parecen clavos; las uñas nos recuerdan la crucifixión.</a:t>
            </a:r>
            <a:br>
              <a:rPr lang="es-ES" sz="1400" dirty="0"/>
            </a:br>
            <a:r>
              <a:rPr lang="es-ES" sz="1400" dirty="0"/>
              <a:t>Las violetas, esparcidas por el borde, son de crecimiento lento y dulces, y representan la humildad, tanto de María como sus hijos. </a:t>
            </a:r>
          </a:p>
        </p:txBody>
      </p:sp>
      <p:pic>
        <p:nvPicPr>
          <p:cNvPr id="3" name="2 Imagen" descr="Hugo_van_der_Goes_-_Triptyque_Portinari_-_détail_1.jpg"/>
          <p:cNvPicPr>
            <a:picLocks noChangeAspect="1"/>
          </p:cNvPicPr>
          <p:nvPr/>
        </p:nvPicPr>
        <p:blipFill>
          <a:blip r:embed="rId2" cstate="print"/>
          <a:stretch>
            <a:fillRect/>
          </a:stretch>
        </p:blipFill>
        <p:spPr>
          <a:xfrm>
            <a:off x="3972670" y="0"/>
            <a:ext cx="5171330" cy="5143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05978"/>
            <a:ext cx="3672408" cy="4598019"/>
          </a:xfrm>
        </p:spPr>
        <p:txBody>
          <a:bodyPr anchor="t">
            <a:noAutofit/>
          </a:bodyPr>
          <a:lstStyle/>
          <a:p>
            <a:pPr algn="l"/>
            <a:r>
              <a:rPr lang="es-ES" sz="2000" dirty="0"/>
              <a:t>Detrás de los recipientes, el haz de trigo alude al propio lugar, pues Belén significa "Casa del Pan".</a:t>
            </a:r>
            <a:br>
              <a:rPr lang="es-ES" sz="2000" dirty="0"/>
            </a:br>
            <a:r>
              <a:rPr lang="es-ES" sz="2000" dirty="0"/>
              <a:t>Detrás de las flores hay una gavilla de trigo, una referencia a Belén, la "casa del pan", donde Rut, rebuscando, conoció a su futuro esposo y se convirtió así en un antepasado de Cristo. </a:t>
            </a:r>
            <a:br>
              <a:rPr lang="es-ES" sz="2000" dirty="0"/>
            </a:br>
            <a:r>
              <a:rPr lang="es-ES" sz="2000" dirty="0"/>
              <a:t> La gavilla de trigo tiene un peso adicional de simbolismo y habría sido reconocida tanto como una referencia a Cristo como primicia de la redención como a la Eucaristía. </a:t>
            </a:r>
          </a:p>
        </p:txBody>
      </p:sp>
      <p:pic>
        <p:nvPicPr>
          <p:cNvPr id="3" name="2 Imagen" descr="Hugo_van_der_Goes_-_Triptyque_Portinari_-_détail_1.jpg"/>
          <p:cNvPicPr>
            <a:picLocks noChangeAspect="1"/>
          </p:cNvPicPr>
          <p:nvPr/>
        </p:nvPicPr>
        <p:blipFill>
          <a:blip r:embed="rId2" cstate="print"/>
          <a:stretch>
            <a:fillRect/>
          </a:stretch>
        </p:blipFill>
        <p:spPr>
          <a:xfrm>
            <a:off x="3972670" y="0"/>
            <a:ext cx="5171330" cy="51435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3528392" cy="4598019"/>
          </a:xfrm>
        </p:spPr>
        <p:txBody>
          <a:bodyPr anchor="t">
            <a:normAutofit/>
          </a:bodyPr>
          <a:lstStyle/>
          <a:p>
            <a:pPr algn="l"/>
            <a:r>
              <a:rPr lang="es-ES" sz="2400" dirty="0"/>
              <a:t>Un arpa diminuta en el arco sobre la cabeza de María se refiere a David: este es el palacio en ruinas de la Casa de David, lo que da legitimidad a la afirmación de Cristo de ser el Mesías. </a:t>
            </a:r>
            <a:br>
              <a:rPr lang="es-ES" sz="2400" dirty="0"/>
            </a:br>
            <a:br>
              <a:rPr lang="es-ES" sz="2400" dirty="0"/>
            </a:br>
            <a:endParaRPr lang="es-ES" sz="2400" dirty="0"/>
          </a:p>
        </p:txBody>
      </p:sp>
      <p:pic>
        <p:nvPicPr>
          <p:cNvPr id="3" name="2 Imagen" descr="tpa-detail6.jpg"/>
          <p:cNvPicPr>
            <a:picLocks noChangeAspect="1"/>
          </p:cNvPicPr>
          <p:nvPr/>
        </p:nvPicPr>
        <p:blipFill>
          <a:blip r:embed="rId2" cstate="print"/>
          <a:stretch>
            <a:fillRect/>
          </a:stretch>
        </p:blipFill>
        <p:spPr>
          <a:xfrm>
            <a:off x="3934769" y="1"/>
            <a:ext cx="5209232" cy="51435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616624" cy="4598019"/>
          </a:xfrm>
        </p:spPr>
        <p:txBody>
          <a:bodyPr anchor="t">
            <a:normAutofit/>
          </a:bodyPr>
          <a:lstStyle/>
          <a:p>
            <a:pPr algn="l"/>
            <a:r>
              <a:rPr lang="es-ES" sz="2400" dirty="0"/>
              <a:t>Se presenta un paisaje típicamente invernal con pequeñas escenas complementarias: el Anuncio a los pastores y las parteras </a:t>
            </a:r>
            <a:r>
              <a:rPr lang="es-ES" sz="2400" dirty="0" err="1"/>
              <a:t>Zelomi</a:t>
            </a:r>
            <a:r>
              <a:rPr lang="es-ES" sz="2400" dirty="0"/>
              <a:t> y Salomé caminando junto a la casa del rey David, aludiendo a la genealogía de Jesús.</a:t>
            </a:r>
          </a:p>
        </p:txBody>
      </p:sp>
      <p:pic>
        <p:nvPicPr>
          <p:cNvPr id="3" name="2 Imagen" descr="centre05.jpg"/>
          <p:cNvPicPr>
            <a:picLocks noChangeAspect="1"/>
          </p:cNvPicPr>
          <p:nvPr/>
        </p:nvPicPr>
        <p:blipFill>
          <a:blip r:embed="rId2" cstate="print"/>
          <a:stretch>
            <a:fillRect/>
          </a:stretch>
        </p:blipFill>
        <p:spPr>
          <a:xfrm>
            <a:off x="6588224" y="9119"/>
            <a:ext cx="2479912" cy="513438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680520" cy="4598019"/>
          </a:xfrm>
        </p:spPr>
        <p:txBody>
          <a:bodyPr anchor="t">
            <a:normAutofit/>
          </a:bodyPr>
          <a:lstStyle/>
          <a:p>
            <a:pPr algn="l"/>
            <a:r>
              <a:rPr lang="es-ES" sz="2400" dirty="0"/>
              <a:t>Se presenta un paisaje típicamente invernal con pequeñas escenas complementarias: el Anuncio a los pastores y las parteras </a:t>
            </a:r>
            <a:r>
              <a:rPr lang="es-ES" sz="2400" dirty="0" err="1"/>
              <a:t>Zelomi</a:t>
            </a:r>
            <a:r>
              <a:rPr lang="es-ES" sz="2400" dirty="0"/>
              <a:t> y Salomé caminando junto a la casa del rey David, aludiendo a la genealogía de Jesús.</a:t>
            </a:r>
          </a:p>
        </p:txBody>
      </p:sp>
      <p:pic>
        <p:nvPicPr>
          <p:cNvPr id="3" name="2 Imagen" descr="centre13.jpg"/>
          <p:cNvPicPr>
            <a:picLocks noChangeAspect="1"/>
          </p:cNvPicPr>
          <p:nvPr/>
        </p:nvPicPr>
        <p:blipFill>
          <a:blip r:embed="rId2" cstate="print"/>
          <a:stretch>
            <a:fillRect/>
          </a:stretch>
        </p:blipFill>
        <p:spPr>
          <a:xfrm>
            <a:off x="5141276" y="0"/>
            <a:ext cx="4002724" cy="51435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904656" cy="4598019"/>
          </a:xfrm>
        </p:spPr>
        <p:txBody>
          <a:bodyPr anchor="t">
            <a:noAutofit/>
          </a:bodyPr>
          <a:lstStyle/>
          <a:p>
            <a:pPr algn="l"/>
            <a:r>
              <a:rPr lang="es-ES" sz="1600" dirty="0">
                <a:latin typeface="+mn-lt"/>
              </a:rPr>
              <a:t>En cuanto a las alas laterales, se representa a los comitentes de la obra acompañados de sus santos patronos, a menor escala que las figuras santas siguiendo la jerarquía medieval. </a:t>
            </a:r>
            <a:br>
              <a:rPr lang="es-ES" sz="1600" dirty="0">
                <a:latin typeface="+mn-lt"/>
              </a:rPr>
            </a:br>
            <a:r>
              <a:rPr lang="es-ES" sz="1600" dirty="0"/>
              <a:t>En el ala izquierda del retablo están representados arrodillados en oración </a:t>
            </a:r>
            <a:r>
              <a:rPr lang="es-ES" sz="1600" dirty="0" err="1"/>
              <a:t>Portinari</a:t>
            </a:r>
            <a:r>
              <a:rPr lang="es-ES" sz="1600" dirty="0"/>
              <a:t> y sus hijos Antonio y </a:t>
            </a:r>
            <a:r>
              <a:rPr lang="es-ES" sz="1600" dirty="0" err="1"/>
              <a:t>Pigello</a:t>
            </a:r>
            <a:r>
              <a:rPr lang="es-ES" sz="1600" dirty="0"/>
              <a:t>.</a:t>
            </a:r>
            <a:br>
              <a:rPr lang="es-ES" sz="1600" dirty="0"/>
            </a:br>
            <a:r>
              <a:rPr lang="es-ES" sz="1600" dirty="0"/>
              <a:t>Los santos Antonio, patrono del hospital al que estaba destinado el retablo, con su bastón en tau y campanilla y Tomás, patrón del comitente, también con su atributo: la lanza, aludiendo al conocido episodio de su incredulidad.</a:t>
            </a:r>
            <a:br>
              <a:rPr lang="es-ES" sz="1600" dirty="0">
                <a:latin typeface="+mn-lt"/>
              </a:rPr>
            </a:br>
            <a:endParaRPr lang="es-ES" sz="1600" dirty="0">
              <a:latin typeface="+mn-lt"/>
            </a:endParaRPr>
          </a:p>
        </p:txBody>
      </p:sp>
      <p:pic>
        <p:nvPicPr>
          <p:cNvPr id="3" name="2 Imagen" descr="left.jpg"/>
          <p:cNvPicPr>
            <a:picLocks noChangeAspect="1"/>
          </p:cNvPicPr>
          <p:nvPr/>
        </p:nvPicPr>
        <p:blipFill>
          <a:blip r:embed="rId2" cstate="print"/>
          <a:stretch>
            <a:fillRect/>
          </a:stretch>
        </p:blipFill>
        <p:spPr>
          <a:xfrm>
            <a:off x="6428232" y="0"/>
            <a:ext cx="2715768" cy="5143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pic>
        <p:nvPicPr>
          <p:cNvPr id="3" name="2 Imagen" descr="left1.jpg"/>
          <p:cNvPicPr>
            <a:picLocks noChangeAspect="1"/>
          </p:cNvPicPr>
          <p:nvPr/>
        </p:nvPicPr>
        <p:blipFill>
          <a:blip r:embed="rId2" cstate="print"/>
          <a:stretch>
            <a:fillRect/>
          </a:stretch>
        </p:blipFill>
        <p:spPr>
          <a:xfrm>
            <a:off x="2947969" y="0"/>
            <a:ext cx="6196031" cy="51435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976664" cy="4598019"/>
          </a:xfrm>
        </p:spPr>
        <p:txBody>
          <a:bodyPr anchor="t">
            <a:normAutofit/>
          </a:bodyPr>
          <a:lstStyle/>
          <a:p>
            <a:pPr algn="l"/>
            <a:r>
              <a:rPr lang="es-ES" sz="2400" dirty="0"/>
              <a:t>El ala de la derecha muestra igualmente arrodilladas a la esposa, María </a:t>
            </a:r>
            <a:r>
              <a:rPr lang="es-ES" sz="2400" dirty="0" err="1"/>
              <a:t>Portinari</a:t>
            </a:r>
            <a:r>
              <a:rPr lang="es-ES" sz="2400" dirty="0"/>
              <a:t>, con la primogénita Margarita, mostrando la misma inocencia infantil que sus hermanitos, y las santas elegantemente ataviadas Margarita, con libro, crucifijo y el dragón a sus pies, y María Magdalena también sosteniendo su atributo tradicional, el tarro de ungüentos.</a:t>
            </a:r>
            <a:br>
              <a:rPr lang="es-ES" sz="2400" dirty="0"/>
            </a:br>
            <a:endParaRPr lang="es-ES" sz="2400" dirty="0"/>
          </a:p>
        </p:txBody>
      </p:sp>
      <p:pic>
        <p:nvPicPr>
          <p:cNvPr id="3" name="2 Imagen" descr="right.jpg"/>
          <p:cNvPicPr>
            <a:picLocks noChangeAspect="1"/>
          </p:cNvPicPr>
          <p:nvPr/>
        </p:nvPicPr>
        <p:blipFill>
          <a:blip r:embed="rId2" cstate="print"/>
          <a:stretch>
            <a:fillRect/>
          </a:stretch>
        </p:blipFill>
        <p:spPr>
          <a:xfrm>
            <a:off x="6444208" y="-2228"/>
            <a:ext cx="2699792" cy="514572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760640" cy="4598019"/>
          </a:xfrm>
        </p:spPr>
        <p:txBody>
          <a:bodyPr anchor="t">
            <a:normAutofit/>
          </a:bodyPr>
          <a:lstStyle/>
          <a:p>
            <a:pPr algn="l"/>
            <a:r>
              <a:rPr lang="es-ES" sz="2400" dirty="0"/>
              <a:t>En el paisaje del fondo se distinguen las figuras de los Reyes Magos aproximándose al portal ante la sorpresa de los campesinos.</a:t>
            </a:r>
          </a:p>
        </p:txBody>
      </p:sp>
      <p:pic>
        <p:nvPicPr>
          <p:cNvPr id="3" name="2 Imagen" descr="right1.jpg"/>
          <p:cNvPicPr>
            <a:picLocks noChangeAspect="1"/>
          </p:cNvPicPr>
          <p:nvPr/>
        </p:nvPicPr>
        <p:blipFill>
          <a:blip r:embed="rId2" cstate="print"/>
          <a:stretch>
            <a:fillRect/>
          </a:stretch>
        </p:blipFill>
        <p:spPr>
          <a:xfrm>
            <a:off x="6228184" y="24128"/>
            <a:ext cx="2915816" cy="511937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752528" cy="4598019"/>
          </a:xfrm>
        </p:spPr>
        <p:txBody>
          <a:bodyPr anchor="t">
            <a:normAutofit/>
          </a:bodyPr>
          <a:lstStyle/>
          <a:p>
            <a:pPr algn="l"/>
            <a:r>
              <a:rPr lang="es-ES" sz="2400" dirty="0"/>
              <a:t>La escena se refleja según el relato de las </a:t>
            </a:r>
            <a:r>
              <a:rPr lang="es-ES" sz="2400" i="1" dirty="0"/>
              <a:t>Revelaciones</a:t>
            </a:r>
            <a:r>
              <a:rPr lang="es-ES" sz="2400" dirty="0"/>
              <a:t> de Santa Brígida de Suecia, con las adoraciones simultáneas de la Virgen, los pastores y los magos.</a:t>
            </a:r>
          </a:p>
        </p:txBody>
      </p:sp>
      <p:pic>
        <p:nvPicPr>
          <p:cNvPr id="3" name="2 Imagen" descr="right2.jpg"/>
          <p:cNvPicPr>
            <a:picLocks noChangeAspect="1"/>
          </p:cNvPicPr>
          <p:nvPr/>
        </p:nvPicPr>
        <p:blipFill>
          <a:blip r:embed="rId2" cstate="print"/>
          <a:stretch>
            <a:fillRect/>
          </a:stretch>
        </p:blipFill>
        <p:spPr>
          <a:xfrm>
            <a:off x="5180737" y="0"/>
            <a:ext cx="3963263" cy="51435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592288" cy="4598019"/>
          </a:xfrm>
        </p:spPr>
        <p:txBody>
          <a:bodyPr anchor="t">
            <a:normAutofit/>
          </a:bodyPr>
          <a:lstStyle/>
          <a:p>
            <a:pPr algn="l"/>
            <a:r>
              <a:rPr lang="es-ES" sz="2400" dirty="0"/>
              <a:t>1476. Hugo van der </a:t>
            </a:r>
            <a:r>
              <a:rPr lang="es-ES" sz="2400" dirty="0" err="1"/>
              <a:t>Goes</a:t>
            </a:r>
            <a:r>
              <a:rPr lang="es-ES" sz="2400" dirty="0"/>
              <a:t>. Tríptico </a:t>
            </a:r>
            <a:r>
              <a:rPr lang="es-ES" sz="2400" dirty="0" err="1"/>
              <a:t>Portonari</a:t>
            </a:r>
            <a:r>
              <a:rPr lang="es-ES" sz="2400" dirty="0"/>
              <a:t>. Cerrado. Anunciación. </a:t>
            </a:r>
            <a:r>
              <a:rPr lang="es-ES" sz="2400" dirty="0" err="1"/>
              <a:t>Uffizi</a:t>
            </a:r>
            <a:r>
              <a:rPr lang="es-ES" sz="2400" dirty="0"/>
              <a:t>.</a:t>
            </a:r>
          </a:p>
        </p:txBody>
      </p:sp>
      <p:pic>
        <p:nvPicPr>
          <p:cNvPr id="3" name="2 Imagen" descr="1476. Hugo van der Goes. Tríptico Portonari. Cerrado. Anunciación. Uffizi..jpg"/>
          <p:cNvPicPr>
            <a:picLocks noChangeAspect="1"/>
          </p:cNvPicPr>
          <p:nvPr/>
        </p:nvPicPr>
        <p:blipFill>
          <a:blip r:embed="rId2" cstate="print"/>
          <a:stretch>
            <a:fillRect/>
          </a:stretch>
        </p:blipFill>
        <p:spPr>
          <a:xfrm>
            <a:off x="3004378" y="0"/>
            <a:ext cx="6139622" cy="51435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es-ES" sz="2400" dirty="0"/>
              <a:t>1478 - 1480. Hugo van der </a:t>
            </a:r>
            <a:r>
              <a:rPr lang="es-ES" sz="2400" dirty="0" err="1"/>
              <a:t>Goes</a:t>
            </a:r>
            <a:r>
              <a:rPr lang="es-ES" sz="2400" dirty="0"/>
              <a:t>. Donante y San Juan Bautista. Walters Art Museum, Baltimore</a:t>
            </a:r>
          </a:p>
        </p:txBody>
      </p:sp>
      <p:pic>
        <p:nvPicPr>
          <p:cNvPr id="4" name="Imagen 3">
            <a:extLst>
              <a:ext uri="{FF2B5EF4-FFF2-40B4-BE49-F238E27FC236}">
                <a16:creationId xmlns:a16="http://schemas.microsoft.com/office/drawing/2014/main" id="{A85E3FF2-66C5-407F-B4A4-2016AA425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3224" y="0"/>
            <a:ext cx="3570776" cy="5143500"/>
          </a:xfrm>
          <a:prstGeom prst="rect">
            <a:avLst/>
          </a:prstGeom>
        </p:spPr>
      </p:pic>
    </p:spTree>
    <p:extLst>
      <p:ext uri="{BB962C8B-B14F-4D97-AF65-F5344CB8AC3E}">
        <p14:creationId xmlns:p14="http://schemas.microsoft.com/office/powerpoint/2010/main" val="2396601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896544" cy="4598019"/>
          </a:xfrm>
        </p:spPr>
        <p:txBody>
          <a:bodyPr anchor="t">
            <a:normAutofit/>
          </a:bodyPr>
          <a:lstStyle/>
          <a:p>
            <a:pPr algn="l"/>
            <a:r>
              <a:rPr lang="de-DE" sz="2400" dirty="0"/>
              <a:t>1478. Hugo van der Goes. Virgen. Städelsches Kunstinstitut, Frankfurt</a:t>
            </a:r>
            <a:endParaRPr lang="es-ES" sz="2400" dirty="0"/>
          </a:p>
        </p:txBody>
      </p:sp>
      <p:pic>
        <p:nvPicPr>
          <p:cNvPr id="4" name="Imagen 3">
            <a:extLst>
              <a:ext uri="{FF2B5EF4-FFF2-40B4-BE49-F238E27FC236}">
                <a16:creationId xmlns:a16="http://schemas.microsoft.com/office/drawing/2014/main" id="{27938805-986D-4756-91D5-3FFD6AE6C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2513" y="0"/>
            <a:ext cx="3881487" cy="5143500"/>
          </a:xfrm>
          <a:prstGeom prst="rect">
            <a:avLst/>
          </a:prstGeom>
        </p:spPr>
      </p:pic>
    </p:spTree>
    <p:extLst>
      <p:ext uri="{BB962C8B-B14F-4D97-AF65-F5344CB8AC3E}">
        <p14:creationId xmlns:p14="http://schemas.microsoft.com/office/powerpoint/2010/main" val="365975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9"/>
            <a:ext cx="8496944" cy="1338704"/>
          </a:xfrm>
        </p:spPr>
        <p:txBody>
          <a:bodyPr anchor="ctr">
            <a:normAutofit/>
          </a:bodyPr>
          <a:lstStyle/>
          <a:p>
            <a:r>
              <a:rPr lang="es-ES" sz="2400" dirty="0"/>
              <a:t>1480. Hugo van der </a:t>
            </a:r>
            <a:r>
              <a:rPr lang="es-ES" sz="2400" dirty="0" err="1"/>
              <a:t>Goes</a:t>
            </a:r>
            <a:r>
              <a:rPr lang="es-ES" sz="2400" dirty="0"/>
              <a:t>. Adoración pastores. </a:t>
            </a:r>
            <a:br>
              <a:rPr lang="es-ES" sz="2400" dirty="0"/>
            </a:br>
            <a:r>
              <a:rPr lang="es-ES" sz="2400" dirty="0"/>
              <a:t>Staatliche Museen, </a:t>
            </a:r>
            <a:r>
              <a:rPr lang="es-ES" sz="2400" dirty="0" err="1"/>
              <a:t>Berlin</a:t>
            </a:r>
            <a:endParaRPr lang="es-ES" sz="2400" dirty="0"/>
          </a:p>
        </p:txBody>
      </p:sp>
      <p:pic>
        <p:nvPicPr>
          <p:cNvPr id="4" name="Imagen 3">
            <a:extLst>
              <a:ext uri="{FF2B5EF4-FFF2-40B4-BE49-F238E27FC236}">
                <a16:creationId xmlns:a16="http://schemas.microsoft.com/office/drawing/2014/main" id="{C780EC0A-2961-4F2A-897A-4B0B8B972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4682"/>
            <a:ext cx="9144000" cy="359881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5112568" cy="4598019"/>
          </a:xfrm>
        </p:spPr>
        <p:txBody>
          <a:bodyPr anchor="t">
            <a:normAutofit/>
          </a:bodyPr>
          <a:lstStyle/>
          <a:p>
            <a:pPr algn="l"/>
            <a:r>
              <a:rPr lang="es-ES" sz="2400" dirty="0"/>
              <a:t>1480. Hugo van der </a:t>
            </a:r>
            <a:r>
              <a:rPr lang="es-ES" sz="2400" dirty="0" err="1"/>
              <a:t>Goes</a:t>
            </a:r>
            <a:r>
              <a:rPr lang="es-ES" sz="2400" dirty="0"/>
              <a:t>. </a:t>
            </a:r>
            <a:r>
              <a:rPr lang="es-ES" sz="2400" dirty="0" err="1"/>
              <a:t>Diptico</a:t>
            </a:r>
            <a:r>
              <a:rPr lang="es-ES" sz="2400" dirty="0"/>
              <a:t>, Deposición. Colección privada.</a:t>
            </a:r>
          </a:p>
        </p:txBody>
      </p:sp>
      <p:pic>
        <p:nvPicPr>
          <p:cNvPr id="4" name="Imagen 3">
            <a:extLst>
              <a:ext uri="{FF2B5EF4-FFF2-40B4-BE49-F238E27FC236}">
                <a16:creationId xmlns:a16="http://schemas.microsoft.com/office/drawing/2014/main" id="{0740291C-B632-490F-8D3B-5CD24A3360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8607" y="0"/>
            <a:ext cx="3645393" cy="51435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968552" cy="4598019"/>
          </a:xfrm>
        </p:spPr>
        <p:txBody>
          <a:bodyPr anchor="t">
            <a:normAutofit/>
          </a:bodyPr>
          <a:lstStyle/>
          <a:p>
            <a:pPr algn="l"/>
            <a:r>
              <a:rPr lang="es-ES" sz="2400" dirty="0"/>
              <a:t>1480. Hugo van der </a:t>
            </a:r>
            <a:r>
              <a:rPr lang="es-ES" sz="2400" dirty="0" err="1"/>
              <a:t>Goes</a:t>
            </a:r>
            <a:r>
              <a:rPr lang="es-ES" sz="2400" dirty="0"/>
              <a:t>. </a:t>
            </a:r>
            <a:r>
              <a:rPr lang="es-ES" sz="2400" dirty="0" err="1"/>
              <a:t>Diptico</a:t>
            </a:r>
            <a:r>
              <a:rPr lang="es-ES" sz="2400" dirty="0"/>
              <a:t>, Deposición. Staatliche Museen, </a:t>
            </a:r>
            <a:r>
              <a:rPr lang="es-ES" sz="2400" dirty="0" err="1"/>
              <a:t>Berlin</a:t>
            </a:r>
            <a:endParaRPr lang="es-ES" sz="2400" dirty="0"/>
          </a:p>
        </p:txBody>
      </p:sp>
      <p:pic>
        <p:nvPicPr>
          <p:cNvPr id="4" name="Imagen 3">
            <a:extLst>
              <a:ext uri="{FF2B5EF4-FFF2-40B4-BE49-F238E27FC236}">
                <a16:creationId xmlns:a16="http://schemas.microsoft.com/office/drawing/2014/main" id="{4DCB9FEE-C3BD-49BF-A960-8DF21F8720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9154" y="0"/>
            <a:ext cx="3624846" cy="512855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30480575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4320480" cy="4598019"/>
          </a:xfrm>
        </p:spPr>
        <p:txBody>
          <a:bodyPr anchor="t">
            <a:normAutofit/>
          </a:bodyPr>
          <a:lstStyle/>
          <a:p>
            <a:pPr algn="l"/>
            <a:r>
              <a:rPr lang="es-ES" sz="2400" dirty="0"/>
              <a:t>1480. Hugo van der </a:t>
            </a:r>
            <a:r>
              <a:rPr lang="es-ES" sz="2400" dirty="0" err="1"/>
              <a:t>Goes</a:t>
            </a:r>
            <a:r>
              <a:rPr lang="es-ES" sz="2400" dirty="0"/>
              <a:t>. La muerte de la Virgen. </a:t>
            </a:r>
            <a:r>
              <a:rPr lang="es-ES" sz="2400" dirty="0" err="1"/>
              <a:t>Groeninge</a:t>
            </a:r>
            <a:r>
              <a:rPr lang="es-ES" sz="2400" dirty="0"/>
              <a:t> Museum, </a:t>
            </a:r>
            <a:r>
              <a:rPr lang="es-ES" sz="2400" dirty="0" err="1"/>
              <a:t>Bruges</a:t>
            </a:r>
            <a:endParaRPr lang="es-ES" sz="2400" dirty="0"/>
          </a:p>
        </p:txBody>
      </p:sp>
      <p:pic>
        <p:nvPicPr>
          <p:cNvPr id="5" name="Imagen 4">
            <a:extLst>
              <a:ext uri="{FF2B5EF4-FFF2-40B4-BE49-F238E27FC236}">
                <a16:creationId xmlns:a16="http://schemas.microsoft.com/office/drawing/2014/main" id="{804BCE6B-B47F-48F7-A032-75F8CEE01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288" y="0"/>
            <a:ext cx="4309712" cy="5143500"/>
          </a:xfrm>
          <a:prstGeom prst="rect">
            <a:avLst/>
          </a:prstGeom>
        </p:spPr>
      </p:pic>
    </p:spTree>
    <p:extLst>
      <p:ext uri="{BB962C8B-B14F-4D97-AF65-F5344CB8AC3E}">
        <p14:creationId xmlns:p14="http://schemas.microsoft.com/office/powerpoint/2010/main" val="2794950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4148627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05978"/>
            <a:ext cx="2016224" cy="4598019"/>
          </a:xfrm>
        </p:spPr>
        <p:txBody>
          <a:bodyPr anchor="t">
            <a:normAutofit/>
          </a:bodyPr>
          <a:lstStyle/>
          <a:p>
            <a:pPr algn="l"/>
            <a:endParaRPr lang="es-ES" sz="2400" dirty="0"/>
          </a:p>
        </p:txBody>
      </p:sp>
    </p:spTree>
    <p:extLst>
      <p:ext uri="{BB962C8B-B14F-4D97-AF65-F5344CB8AC3E}">
        <p14:creationId xmlns:p14="http://schemas.microsoft.com/office/powerpoint/2010/main" val="25263442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1712</Words>
  <Application>Microsoft Office PowerPoint</Application>
  <PresentationFormat>Presentación en pantalla (16:9)</PresentationFormat>
  <Paragraphs>46</Paragraphs>
  <Slides>44</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44</vt:i4>
      </vt:variant>
    </vt:vector>
  </HeadingPairs>
  <TitlesOfParts>
    <vt:vector size="47" baseType="lpstr">
      <vt:lpstr>Arial</vt:lpstr>
      <vt:lpstr>Calibri</vt:lpstr>
      <vt:lpstr>Tema de Office</vt:lpstr>
      <vt:lpstr>Hugo van der Goes</vt:lpstr>
      <vt:lpstr>1465 - 1468. Hugo van der Goes. Tríptico del Calvario. Catedral de san Bavo, Gante.</vt:lpstr>
      <vt:lpstr>1467. Hugo van der Goes. La caida. Kunsthistorisches Museum, Vienna</vt:lpstr>
      <vt:lpstr>1467. Hugo van der Goes. Lamentación sobre Cristo. Kunsthistorisches Museum, Vienna</vt:lpstr>
      <vt:lpstr>1467. Hugo van der Goes. Lamentación sobre Cristo. The Hermitage, St. Petersburg</vt:lpstr>
      <vt:lpstr>Presentación de PowerPoint</vt:lpstr>
      <vt:lpstr>1470 - 1475. Hugo van der Goes. Jacop y Raquel.  Christ Church Picture Gallery, Oxford</vt:lpstr>
      <vt:lpstr>1470. Hugo van der Goes. Crucifixión. Museo Correr, Venice</vt:lpstr>
      <vt:lpstr>1470. Hugo van der Goes. Retablo Monforte, Adoración Magos. Staatliche Museen, Berlin</vt:lpstr>
      <vt:lpstr>1475. Hugo van der Goes. Retrato de un hombre. Metropolitan Museum of Art, New York</vt:lpstr>
      <vt:lpstr>Presentación de PowerPoint</vt:lpstr>
      <vt:lpstr>1476. Hugo van der Goes. Tríptico Portonari. Adoración Magos. Galería Uffizi,. Florencia.</vt:lpstr>
      <vt:lpstr>Presentación de PowerPoint</vt:lpstr>
      <vt:lpstr>Presentación de PowerPoint</vt:lpstr>
      <vt:lpstr>Presentación de PowerPoint</vt:lpstr>
      <vt:lpstr>1476. Hugo van der Goes. Tríptico Portonari. Adoración Magos. Galería Uffizi,. Florencia.</vt:lpstr>
      <vt:lpstr>La escena se refleja según el relato de las Revelaciones de Santa Brígida de Suecia, con las adoraciones simultáneas de la Virgen, los pastores y los magos.</vt:lpstr>
      <vt:lpstr>José y María aparecen serenos, conscientes de haber cumplido lo anunciado.  </vt:lpstr>
      <vt:lpstr>La presencia protocolaria de los ángeles aporta solemnidad al momento, vestidos con prendas litúrgicas y a menor escala que las demás figuras.  Están relacionados con los quince gozos de la Virgen, que con carácter protocolario aparecen revestidos de ricas indumentarias litúrgicas y en actitud de reverencia, unos postrados en torno al Niño y otros revoloteando con aire festivo, todos ellos con una escala inferior siguiendo la jerarquización de tamaños generalizada en el arte medieval.  </vt:lpstr>
      <vt:lpstr>Los ángeles que se arrodillan a ambos lados del trigo son atraídos a la misma escala que los patrones; es decir, pertenecen a la región terrestre, a nuestro espacio.  Nos hacen pasar del tiempo real y el espacio real al lugar sagrado en el centro.  Además, están investidos como sacerdotes, diáconos y acólitos, como si quisieran participar en la Misa en tiempo real que tiene lugar en el altar.  Es en la Misa, entonces, dice el pintor, donde incidimos en el orden eterno, celebramos la Encarnación, recreamos la Pasión, participamos del pan de los ángeles y abrimos una ventana a lo divino. </vt:lpstr>
      <vt:lpstr>La gran columna central prefigura la Flagelación. Junto a José, una sandalia indica la sacralidad del recinto.    </vt:lpstr>
      <vt:lpstr>Al fondo a la derecha, llegan los pastores representados como campesinos de manera realista, con rostros curtidos, ademanes naturales de gozo y sorpresa y ropas y útiles rústicos.</vt:lpstr>
      <vt:lpstr>En primer plano, un bodegón de fuerte simbolismo: un jarro de cerámica azul y blanca de reflejo metálico, sin duda de Manises, contiene lirios blancos, azules y rojos, en alusión respectivamente a la pureza de la Virgen, su dolor y la Pasión de su hijo mientras otro de cristal, porta campánulas y aguileñas, símbolos de la naturaleza humana de Jesús.  </vt:lpstr>
      <vt:lpstr>Una audiencia conocedora habría podido leer su simbolismo.- La aguileña representa el dolor; siete flores de aguileña representarían los siete dolores de María.  El lirio es el lirio espada, y representa la espada del dolor que traspasó su corazón en la Crucifixión. El lirio escarlata representa la sangre de la Pasión y los claveles para la Crucifixión misma. La derivación del simbolismo de las flores es a veces oblicua. Los claveles huelen a clavo; los clavos parecen clavos; las uñas nos recuerdan la crucifixión. Las violetas, esparcidas por el borde, son de crecimiento lento y dulces, y representan la humildad, tanto de María como sus hijos. </vt:lpstr>
      <vt:lpstr>Detrás de los recipientes, el haz de trigo alude al propio lugar, pues Belén significa "Casa del Pan". Detrás de las flores hay una gavilla de trigo, una referencia a Belén, la "casa del pan", donde Rut, rebuscando, conoció a su futuro esposo y se convirtió así en un antepasado de Cristo.   La gavilla de trigo tiene un peso adicional de simbolismo y habría sido reconocida tanto como una referencia a Cristo como primicia de la redención como a la Eucaristía. </vt:lpstr>
      <vt:lpstr>Un arpa diminuta en el arco sobre la cabeza de María se refiere a David: este es el palacio en ruinas de la Casa de David, lo que da legitimidad a la afirmación de Cristo de ser el Mesías.   </vt:lpstr>
      <vt:lpstr>Se presenta un paisaje típicamente invernal con pequeñas escenas complementarias: el Anuncio a los pastores y las parteras Zelomi y Salomé caminando junto a la casa del rey David, aludiendo a la genealogía de Jesús.</vt:lpstr>
      <vt:lpstr>Se presenta un paisaje típicamente invernal con pequeñas escenas complementarias: el Anuncio a los pastores y las parteras Zelomi y Salomé caminando junto a la casa del rey David, aludiendo a la genealogía de Jesús.</vt:lpstr>
      <vt:lpstr>En cuanto a las alas laterales, se representa a los comitentes de la obra acompañados de sus santos patronos, a menor escala que las figuras santas siguiendo la jerarquía medieval.  En el ala izquierda del retablo están representados arrodillados en oración Portinari y sus hijos Antonio y Pigello. Los santos Antonio, patrono del hospital al que estaba destinado el retablo, con su bastón en tau y campanilla y Tomás, patrón del comitente, también con su atributo: la lanza, aludiendo al conocido episodio de su incredulidad. </vt:lpstr>
      <vt:lpstr>Presentación de PowerPoint</vt:lpstr>
      <vt:lpstr>El ala de la derecha muestra igualmente arrodilladas a la esposa, María Portinari, con la primogénita Margarita, mostrando la misma inocencia infantil que sus hermanitos, y las santas elegantemente ataviadas Margarita, con libro, crucifijo y el dragón a sus pies, y María Magdalena también sosteniendo su atributo tradicional, el tarro de ungüentos. </vt:lpstr>
      <vt:lpstr>En el paisaje del fondo se distinguen las figuras de los Reyes Magos aproximándose al portal ante la sorpresa de los campesinos.</vt:lpstr>
      <vt:lpstr>La escena se refleja según el relato de las Revelaciones de Santa Brígida de Suecia, con las adoraciones simultáneas de la Virgen, los pastores y los magos.</vt:lpstr>
      <vt:lpstr>1476. Hugo van der Goes. Tríptico Portonari. Cerrado. Anunciación. Uffizi.</vt:lpstr>
      <vt:lpstr>Presentación de PowerPoint</vt:lpstr>
      <vt:lpstr>1478 - 1480. Hugo van der Goes. Donante y San Juan Bautista. Walters Art Museum, Baltimore</vt:lpstr>
      <vt:lpstr>1478. Hugo van der Goes. Virgen. Städelsches Kunstinstitut, Frankfurt</vt:lpstr>
      <vt:lpstr>1480. Hugo van der Goes. Adoración pastores.  Staatliche Museen, Berlin</vt:lpstr>
      <vt:lpstr>1480. Hugo van der Goes. Diptico, Deposición. Colección privada.</vt:lpstr>
      <vt:lpstr>1480. Hugo van der Goes. Diptico, Deposición. Staatliche Museen, Berlin</vt:lpstr>
      <vt:lpstr>Presentación de PowerPoint</vt:lpstr>
      <vt:lpstr>1480. Hugo van der Goes. La muerte de la Virgen. Groeninge Museum, Bruges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Velayos</dc:creator>
  <cp:lastModifiedBy>Miguel Velayos García</cp:lastModifiedBy>
  <cp:revision>13</cp:revision>
  <dcterms:created xsi:type="dcterms:W3CDTF">2021-04-08T09:22:17Z</dcterms:created>
  <dcterms:modified xsi:type="dcterms:W3CDTF">2021-08-15T10:30:26Z</dcterms:modified>
</cp:coreProperties>
</file>