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2" r:id="rId1"/>
  </p:sldMasterIdLst>
  <p:notesMasterIdLst>
    <p:notesMasterId r:id="rId50"/>
  </p:notesMasterIdLst>
  <p:sldIdLst>
    <p:sldId id="363" r:id="rId2"/>
    <p:sldId id="311" r:id="rId3"/>
    <p:sldId id="337" r:id="rId4"/>
    <p:sldId id="266" r:id="rId5"/>
    <p:sldId id="364" r:id="rId6"/>
    <p:sldId id="283" r:id="rId7"/>
    <p:sldId id="372" r:id="rId8"/>
    <p:sldId id="270" r:id="rId9"/>
    <p:sldId id="273" r:id="rId10"/>
    <p:sldId id="360" r:id="rId11"/>
    <p:sldId id="373" r:id="rId12"/>
    <p:sldId id="374" r:id="rId13"/>
    <p:sldId id="318" r:id="rId14"/>
    <p:sldId id="375" r:id="rId15"/>
    <p:sldId id="348" r:id="rId16"/>
    <p:sldId id="278" r:id="rId17"/>
    <p:sldId id="376" r:id="rId18"/>
    <p:sldId id="329" r:id="rId19"/>
    <p:sldId id="296" r:id="rId20"/>
    <p:sldId id="361" r:id="rId21"/>
    <p:sldId id="377" r:id="rId22"/>
    <p:sldId id="341" r:id="rId23"/>
    <p:sldId id="290" r:id="rId24"/>
    <p:sldId id="263" r:id="rId25"/>
    <p:sldId id="378" r:id="rId26"/>
    <p:sldId id="366" r:id="rId27"/>
    <p:sldId id="306" r:id="rId28"/>
    <p:sldId id="261" r:id="rId29"/>
    <p:sldId id="368" r:id="rId30"/>
    <p:sldId id="367" r:id="rId31"/>
    <p:sldId id="344" r:id="rId32"/>
    <p:sldId id="359" r:id="rId33"/>
    <p:sldId id="279" r:id="rId34"/>
    <p:sldId id="362" r:id="rId35"/>
    <p:sldId id="381" r:id="rId36"/>
    <p:sldId id="383" r:id="rId37"/>
    <p:sldId id="379" r:id="rId38"/>
    <p:sldId id="384" r:id="rId39"/>
    <p:sldId id="385" r:id="rId40"/>
    <p:sldId id="387" r:id="rId41"/>
    <p:sldId id="388" r:id="rId42"/>
    <p:sldId id="386" r:id="rId43"/>
    <p:sldId id="382" r:id="rId44"/>
    <p:sldId id="369" r:id="rId45"/>
    <p:sldId id="365" r:id="rId46"/>
    <p:sldId id="370" r:id="rId47"/>
    <p:sldId id="371" r:id="rId48"/>
    <p:sldId id="380" r:id="rId49"/>
  </p:sldIdLst>
  <p:sldSz cx="13439775" cy="7559675"/>
  <p:notesSz cx="7559675" cy="10691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29" autoAdjust="0"/>
    <p:restoredTop sz="94660"/>
  </p:normalViewPr>
  <p:slideViewPr>
    <p:cSldViewPr>
      <p:cViewPr varScale="1">
        <p:scale>
          <a:sx n="59" d="100"/>
          <a:sy n="59" d="100"/>
        </p:scale>
        <p:origin x="726" y="66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>
            <a:extLst>
              <a:ext uri="{FF2B5EF4-FFF2-40B4-BE49-F238E27FC236}">
                <a16:creationId xmlns:a16="http://schemas.microsoft.com/office/drawing/2014/main" id="{9BE03B62-7D60-4560-B2C8-01FFD0E800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2051" name="AutoShape 2">
            <a:extLst>
              <a:ext uri="{FF2B5EF4-FFF2-40B4-BE49-F238E27FC236}">
                <a16:creationId xmlns:a16="http://schemas.microsoft.com/office/drawing/2014/main" id="{89FF376B-E275-470F-A5BA-4A344FC6B2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2052" name="AutoShape 3">
            <a:extLst>
              <a:ext uri="{FF2B5EF4-FFF2-40B4-BE49-F238E27FC236}">
                <a16:creationId xmlns:a16="http://schemas.microsoft.com/office/drawing/2014/main" id="{106B1FCB-5B07-4AEC-BE25-15E1027A0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2053" name="AutoShape 4">
            <a:extLst>
              <a:ext uri="{FF2B5EF4-FFF2-40B4-BE49-F238E27FC236}">
                <a16:creationId xmlns:a16="http://schemas.microsoft.com/office/drawing/2014/main" id="{A62830B5-71A8-4829-9365-798892894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2054" name="Rectangle 5">
            <a:extLst>
              <a:ext uri="{FF2B5EF4-FFF2-40B4-BE49-F238E27FC236}">
                <a16:creationId xmlns:a16="http://schemas.microsoft.com/office/drawing/2014/main" id="{753BE374-D9DA-4E59-A137-D4152AAFE74A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19075" y="812800"/>
            <a:ext cx="711200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F2EB65A0-ECDA-4B31-B5A0-C86BFB7FB442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0438" cy="48037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ES" altLang="es-ES" noProof="0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4D88CAD6-9099-4E95-A4E9-1B38E8564116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3425" cy="5270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2056" name="Rectangle 8">
            <a:extLst>
              <a:ext uri="{FF2B5EF4-FFF2-40B4-BE49-F238E27FC236}">
                <a16:creationId xmlns:a16="http://schemas.microsoft.com/office/drawing/2014/main" id="{DAD91312-7978-4095-A064-0C38E52773E6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3425" cy="5270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2057" name="Rectangle 9">
            <a:extLst>
              <a:ext uri="{FF2B5EF4-FFF2-40B4-BE49-F238E27FC236}">
                <a16:creationId xmlns:a16="http://schemas.microsoft.com/office/drawing/2014/main" id="{09AB620D-C680-4D0C-A168-98ECB84F0086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10155238"/>
            <a:ext cx="3273425" cy="5270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2058" name="Rectangle 10">
            <a:extLst>
              <a:ext uri="{FF2B5EF4-FFF2-40B4-BE49-F238E27FC236}">
                <a16:creationId xmlns:a16="http://schemas.microsoft.com/office/drawing/2014/main" id="{BBA9AE00-5F4A-4886-BFD4-01AAD2A69D4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5238"/>
            <a:ext cx="3273425" cy="5270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5C3349F-C583-41C3-A921-2DB7EDC39E43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9DD0EAD5-0CD5-49C0-A3CC-9E568320851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167271B6-C5A7-4A0E-BE4F-060CCCE1E2E8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A99599F0-E0B6-4411-8716-95AB48A49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FE17FDD7-C9A1-4A6B-8A9E-F918BD36AF3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">
            <a:extLst>
              <a:ext uri="{FF2B5EF4-FFF2-40B4-BE49-F238E27FC236}">
                <a16:creationId xmlns:a16="http://schemas.microsoft.com/office/drawing/2014/main" id="{C4BFCDA9-10F6-43CE-8AD4-6903570EB39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82EA1238-BA86-42C5-992F-367B81BFFA93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19" name="Text Box 1">
            <a:extLst>
              <a:ext uri="{FF2B5EF4-FFF2-40B4-BE49-F238E27FC236}">
                <a16:creationId xmlns:a16="http://schemas.microsoft.com/office/drawing/2014/main" id="{04E22F28-1E80-4635-88B3-2A5A4ABB50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3525" cy="40068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C8CE0A37-9ED4-48B4-9B0B-28DC1B9932ED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961874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">
            <a:extLst>
              <a:ext uri="{FF2B5EF4-FFF2-40B4-BE49-F238E27FC236}">
                <a16:creationId xmlns:a16="http://schemas.microsoft.com/office/drawing/2014/main" id="{53CEBB3B-553D-424A-8074-BBC9568C928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B6D5D977-F690-4EE8-88EB-2F2FDC4AECDC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267" name="Text Box 1">
            <a:extLst>
              <a:ext uri="{FF2B5EF4-FFF2-40B4-BE49-F238E27FC236}">
                <a16:creationId xmlns:a16="http://schemas.microsoft.com/office/drawing/2014/main" id="{25DB165D-F6E7-4E28-B990-2C145DEDFC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1937" cy="400526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11268" name="Rectangle 2">
            <a:extLst>
              <a:ext uri="{FF2B5EF4-FFF2-40B4-BE49-F238E27FC236}">
                <a16:creationId xmlns:a16="http://schemas.microsoft.com/office/drawing/2014/main" id="{42F79230-D749-4213-A83C-442100AA93D3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311091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9DD0EAD5-0CD5-49C0-A3CC-9E568320851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167271B6-C5A7-4A0E-BE4F-060CCCE1E2E8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A99599F0-E0B6-4411-8716-95AB48A49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FE17FDD7-C9A1-4A6B-8A9E-F918BD36AF3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98497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">
            <a:extLst>
              <a:ext uri="{FF2B5EF4-FFF2-40B4-BE49-F238E27FC236}">
                <a16:creationId xmlns:a16="http://schemas.microsoft.com/office/drawing/2014/main" id="{76E4E275-C4D4-4F8C-B093-C504DFC3D74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DA54BF27-0F0C-43B4-83BC-348E0C3E7550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15" name="Text Box 1">
            <a:extLst>
              <a:ext uri="{FF2B5EF4-FFF2-40B4-BE49-F238E27FC236}">
                <a16:creationId xmlns:a16="http://schemas.microsoft.com/office/drawing/2014/main" id="{D4A229B2-ED7F-485B-A76C-8269E52B5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13316" name="Rectangle 2">
            <a:extLst>
              <a:ext uri="{FF2B5EF4-FFF2-40B4-BE49-F238E27FC236}">
                <a16:creationId xmlns:a16="http://schemas.microsoft.com/office/drawing/2014/main" id="{B6DCF4C0-0E37-4C51-AC77-C3AE50263253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81805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9DD0EAD5-0CD5-49C0-A3CC-9E568320851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167271B6-C5A7-4A0E-BE4F-060CCCE1E2E8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7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A99599F0-E0B6-4411-8716-95AB48A49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FE17FDD7-C9A1-4A6B-8A9E-F918BD36AF3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538690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">
            <a:extLst>
              <a:ext uri="{FF2B5EF4-FFF2-40B4-BE49-F238E27FC236}">
                <a16:creationId xmlns:a16="http://schemas.microsoft.com/office/drawing/2014/main" id="{50902754-7259-44F8-8EAF-F9AEC205254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B4320101-7930-4553-8EE3-E73186A3C676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8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3" name="Text Box 1">
            <a:extLst>
              <a:ext uri="{FF2B5EF4-FFF2-40B4-BE49-F238E27FC236}">
                <a16:creationId xmlns:a16="http://schemas.microsoft.com/office/drawing/2014/main" id="{B893B52B-9473-4ADF-BC2A-AB2ACDFE8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15364" name="Rectangle 2">
            <a:extLst>
              <a:ext uri="{FF2B5EF4-FFF2-40B4-BE49-F238E27FC236}">
                <a16:creationId xmlns:a16="http://schemas.microsoft.com/office/drawing/2014/main" id="{3D96987F-5DEA-44B1-95FF-ED5AB32279E0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9778977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">
            <a:extLst>
              <a:ext uri="{FF2B5EF4-FFF2-40B4-BE49-F238E27FC236}">
                <a16:creationId xmlns:a16="http://schemas.microsoft.com/office/drawing/2014/main" id="{0CAD9E95-00B9-455B-9BFD-E8E3F92C158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3877DB21-FBC9-443B-8409-C67999B32D06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9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11" name="Rectangle 1">
            <a:extLst>
              <a:ext uri="{FF2B5EF4-FFF2-40B4-BE49-F238E27FC236}">
                <a16:creationId xmlns:a16="http://schemas.microsoft.com/office/drawing/2014/main" id="{3689B983-037C-4D1F-B15D-9980262A5F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9075" y="812800"/>
            <a:ext cx="7113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2" name="Rectangle 2">
            <a:extLst>
              <a:ext uri="{FF2B5EF4-FFF2-40B4-BE49-F238E27FC236}">
                <a16:creationId xmlns:a16="http://schemas.microsoft.com/office/drawing/2014/main" id="{25088070-F775-41CC-8710-F7B88797C9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714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2626582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9DD0EAD5-0CD5-49C0-A3CC-9E568320851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167271B6-C5A7-4A0E-BE4F-060CCCE1E2E8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11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A99599F0-E0B6-4411-8716-95AB48A49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FE17FDD7-C9A1-4A6B-8A9E-F918BD36AF3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9964743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9DD0EAD5-0CD5-49C0-A3CC-9E568320851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167271B6-C5A7-4A0E-BE4F-060CCCE1E2E8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12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A99599F0-E0B6-4411-8716-95AB48A49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FE17FDD7-C9A1-4A6B-8A9E-F918BD36AF3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3994781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">
            <a:extLst>
              <a:ext uri="{FF2B5EF4-FFF2-40B4-BE49-F238E27FC236}">
                <a16:creationId xmlns:a16="http://schemas.microsoft.com/office/drawing/2014/main" id="{390CB6C3-2B28-4CE6-92A6-FB61C4DC0E3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8F0245FF-D08D-4277-9BE2-E05D9ED06860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13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Text Box 1">
            <a:extLst>
              <a:ext uri="{FF2B5EF4-FFF2-40B4-BE49-F238E27FC236}">
                <a16:creationId xmlns:a16="http://schemas.microsoft.com/office/drawing/2014/main" id="{DDD71801-D69D-4AB4-8BFD-57E2E0D3C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3525" cy="40068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502DABC3-06A1-4966-AA6F-2269D68AB683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047033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9DD0EAD5-0CD5-49C0-A3CC-9E568320851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167271B6-C5A7-4A0E-BE4F-060CCCE1E2E8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14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A99599F0-E0B6-4411-8716-95AB48A49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FE17FDD7-C9A1-4A6B-8A9E-F918BD36AF3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1803674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">
            <a:extLst>
              <a:ext uri="{FF2B5EF4-FFF2-40B4-BE49-F238E27FC236}">
                <a16:creationId xmlns:a16="http://schemas.microsoft.com/office/drawing/2014/main" id="{58BD1123-9C2C-45EE-82D5-B8BCA3CDA4E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E434FCB4-ED1E-4B9F-9DB0-170F1CCCA087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15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Text Box 1">
            <a:extLst>
              <a:ext uri="{FF2B5EF4-FFF2-40B4-BE49-F238E27FC236}">
                <a16:creationId xmlns:a16="http://schemas.microsoft.com/office/drawing/2014/main" id="{1F55616D-92DC-4204-BCBE-6AC4DEB73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22532" name="Rectangle 2">
            <a:extLst>
              <a:ext uri="{FF2B5EF4-FFF2-40B4-BE49-F238E27FC236}">
                <a16:creationId xmlns:a16="http://schemas.microsoft.com/office/drawing/2014/main" id="{0C1731C7-6A20-49D8-9B46-7A38A4DE4DB1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778629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0">
            <a:extLst>
              <a:ext uri="{FF2B5EF4-FFF2-40B4-BE49-F238E27FC236}">
                <a16:creationId xmlns:a16="http://schemas.microsoft.com/office/drawing/2014/main" id="{541D4DD9-A0FA-4E96-8A7B-45535CC1471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EF31BF81-DEBF-47B2-9DF3-9B44125C66E2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16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579" name="Text Box 1">
            <a:extLst>
              <a:ext uri="{FF2B5EF4-FFF2-40B4-BE49-F238E27FC236}">
                <a16:creationId xmlns:a16="http://schemas.microsoft.com/office/drawing/2014/main" id="{C24FC544-79B0-4B20-A5C9-60982BA3E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24580" name="Rectangle 2">
            <a:extLst>
              <a:ext uri="{FF2B5EF4-FFF2-40B4-BE49-F238E27FC236}">
                <a16:creationId xmlns:a16="http://schemas.microsoft.com/office/drawing/2014/main" id="{8C815528-4E63-4F13-8A69-9C90439A3750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1364460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9DD0EAD5-0CD5-49C0-A3CC-9E568320851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167271B6-C5A7-4A0E-BE4F-060CCCE1E2E8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17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A99599F0-E0B6-4411-8716-95AB48A49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FE17FDD7-C9A1-4A6B-8A9E-F918BD36AF3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38330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">
            <a:extLst>
              <a:ext uri="{FF2B5EF4-FFF2-40B4-BE49-F238E27FC236}">
                <a16:creationId xmlns:a16="http://schemas.microsoft.com/office/drawing/2014/main" id="{6D41744E-C268-4FCF-87E0-0ECDBD9FCC4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91247590-3644-42C6-BC1F-AAF0D93F3FF0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18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27" name="Text Box 1">
            <a:extLst>
              <a:ext uri="{FF2B5EF4-FFF2-40B4-BE49-F238E27FC236}">
                <a16:creationId xmlns:a16="http://schemas.microsoft.com/office/drawing/2014/main" id="{22CBC276-7CA7-4404-B032-2DAAF185C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3525" cy="40068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26628" name="Rectangle 2">
            <a:extLst>
              <a:ext uri="{FF2B5EF4-FFF2-40B4-BE49-F238E27FC236}">
                <a16:creationId xmlns:a16="http://schemas.microsoft.com/office/drawing/2014/main" id="{9CC57BA8-F3BD-4C15-B0DB-1A676267F3BA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4452800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">
            <a:extLst>
              <a:ext uri="{FF2B5EF4-FFF2-40B4-BE49-F238E27FC236}">
                <a16:creationId xmlns:a16="http://schemas.microsoft.com/office/drawing/2014/main" id="{1872165C-6091-445A-911A-82B044712DB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7947E301-B4B8-48CB-B542-250F855A7589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19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675" name="Text Box 1">
            <a:extLst>
              <a:ext uri="{FF2B5EF4-FFF2-40B4-BE49-F238E27FC236}">
                <a16:creationId xmlns:a16="http://schemas.microsoft.com/office/drawing/2014/main" id="{486A0075-0B1D-4428-914D-2B3FFE5306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28676" name="Rectangle 2">
            <a:extLst>
              <a:ext uri="{FF2B5EF4-FFF2-40B4-BE49-F238E27FC236}">
                <a16:creationId xmlns:a16="http://schemas.microsoft.com/office/drawing/2014/main" id="{E0546EE6-10D0-4254-904B-041D4206BB7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2844086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9DD0EAD5-0CD5-49C0-A3CC-9E568320851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167271B6-C5A7-4A0E-BE4F-060CCCE1E2E8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21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A99599F0-E0B6-4411-8716-95AB48A49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FE17FDD7-C9A1-4A6B-8A9E-F918BD36AF3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2890244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">
            <a:extLst>
              <a:ext uri="{FF2B5EF4-FFF2-40B4-BE49-F238E27FC236}">
                <a16:creationId xmlns:a16="http://schemas.microsoft.com/office/drawing/2014/main" id="{4ECCF289-4A2B-4065-834E-0609EF28526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576210E9-DF35-419D-8800-FF7EB9C03058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22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3795" name="Text Box 1">
            <a:extLst>
              <a:ext uri="{FF2B5EF4-FFF2-40B4-BE49-F238E27FC236}">
                <a16:creationId xmlns:a16="http://schemas.microsoft.com/office/drawing/2014/main" id="{3D61FCFA-E452-43D1-BC0C-EF124FA547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3525" cy="40068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33796" name="Rectangle 2">
            <a:extLst>
              <a:ext uri="{FF2B5EF4-FFF2-40B4-BE49-F238E27FC236}">
                <a16:creationId xmlns:a16="http://schemas.microsoft.com/office/drawing/2014/main" id="{35C421B1-E62F-4FB7-B682-C6B373ADE643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578249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">
            <a:extLst>
              <a:ext uri="{FF2B5EF4-FFF2-40B4-BE49-F238E27FC236}">
                <a16:creationId xmlns:a16="http://schemas.microsoft.com/office/drawing/2014/main" id="{9128C15E-C66F-4C82-9D3A-27C9E675A15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A258C6F3-92E2-4CAB-B79C-15E2C8B3EA7C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23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47" name="Text Box 1">
            <a:extLst>
              <a:ext uri="{FF2B5EF4-FFF2-40B4-BE49-F238E27FC236}">
                <a16:creationId xmlns:a16="http://schemas.microsoft.com/office/drawing/2014/main" id="{06767565-2D21-4932-A47B-AE7B30FAD6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31748" name="Rectangle 2">
            <a:extLst>
              <a:ext uri="{FF2B5EF4-FFF2-40B4-BE49-F238E27FC236}">
                <a16:creationId xmlns:a16="http://schemas.microsoft.com/office/drawing/2014/main" id="{890D8744-E07C-408A-BBB3-A0FC00E8AC38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5354787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0">
            <a:extLst>
              <a:ext uri="{FF2B5EF4-FFF2-40B4-BE49-F238E27FC236}">
                <a16:creationId xmlns:a16="http://schemas.microsoft.com/office/drawing/2014/main" id="{CCDE43E0-414B-4149-AF40-627A3803E70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6DD58D86-5423-4BEF-8C1D-A4E959A7FE0E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24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843" name="Text Box 1">
            <a:extLst>
              <a:ext uri="{FF2B5EF4-FFF2-40B4-BE49-F238E27FC236}">
                <a16:creationId xmlns:a16="http://schemas.microsoft.com/office/drawing/2014/main" id="{0A0D618D-7878-4E67-AF58-EF3F702F6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35844" name="Rectangle 2">
            <a:extLst>
              <a:ext uri="{FF2B5EF4-FFF2-40B4-BE49-F238E27FC236}">
                <a16:creationId xmlns:a16="http://schemas.microsoft.com/office/drawing/2014/main" id="{F2BD5800-DB0E-4D3C-A7D9-3DE14FA40416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7694648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9DD0EAD5-0CD5-49C0-A3CC-9E568320851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167271B6-C5A7-4A0E-BE4F-060CCCE1E2E8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25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A99599F0-E0B6-4411-8716-95AB48A49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FE17FDD7-C9A1-4A6B-8A9E-F918BD36AF3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409971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9DD0EAD5-0CD5-49C0-A3CC-9E568320851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167271B6-C5A7-4A0E-BE4F-060CCCE1E2E8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26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A99599F0-E0B6-4411-8716-95AB48A49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FE17FDD7-C9A1-4A6B-8A9E-F918BD36AF3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1509076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">
            <a:extLst>
              <a:ext uri="{FF2B5EF4-FFF2-40B4-BE49-F238E27FC236}">
                <a16:creationId xmlns:a16="http://schemas.microsoft.com/office/drawing/2014/main" id="{A1F0A2BD-0735-4F32-B5DF-942F4AFF4C8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718E2DB5-C0CB-4BB1-9F02-655634E21E89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27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5059" name="Text Box 1">
            <a:extLst>
              <a:ext uri="{FF2B5EF4-FFF2-40B4-BE49-F238E27FC236}">
                <a16:creationId xmlns:a16="http://schemas.microsoft.com/office/drawing/2014/main" id="{34D4DFCE-F2D7-4770-B956-3544F86D8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45060" name="Rectangle 2">
            <a:extLst>
              <a:ext uri="{FF2B5EF4-FFF2-40B4-BE49-F238E27FC236}">
                <a16:creationId xmlns:a16="http://schemas.microsoft.com/office/drawing/2014/main" id="{FFAE4A2C-4646-4601-BFD2-2D08DA6BA43A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0">
            <a:extLst>
              <a:ext uri="{FF2B5EF4-FFF2-40B4-BE49-F238E27FC236}">
                <a16:creationId xmlns:a16="http://schemas.microsoft.com/office/drawing/2014/main" id="{19D5DBD3-39DB-47F7-A3B7-77752268399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481310D0-AC12-43E2-868D-57C4408C0F9D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28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7107" name="Text Box 1">
            <a:extLst>
              <a:ext uri="{FF2B5EF4-FFF2-40B4-BE49-F238E27FC236}">
                <a16:creationId xmlns:a16="http://schemas.microsoft.com/office/drawing/2014/main" id="{A2049969-19F0-435A-99B3-3E68BC63C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47108" name="Rectangle 2">
            <a:extLst>
              <a:ext uri="{FF2B5EF4-FFF2-40B4-BE49-F238E27FC236}">
                <a16:creationId xmlns:a16="http://schemas.microsoft.com/office/drawing/2014/main" id="{4591B8C5-8B31-4F74-A228-8C1E97E4852E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9DD0EAD5-0CD5-49C0-A3CC-9E568320851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167271B6-C5A7-4A0E-BE4F-060CCCE1E2E8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29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A99599F0-E0B6-4411-8716-95AB48A49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FE17FDD7-C9A1-4A6B-8A9E-F918BD36AF3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2611354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9DD0EAD5-0CD5-49C0-A3CC-9E568320851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167271B6-C5A7-4A0E-BE4F-060CCCE1E2E8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30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A99599F0-E0B6-4411-8716-95AB48A49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FE17FDD7-C9A1-4A6B-8A9E-F918BD36AF3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374014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0">
            <a:extLst>
              <a:ext uri="{FF2B5EF4-FFF2-40B4-BE49-F238E27FC236}">
                <a16:creationId xmlns:a16="http://schemas.microsoft.com/office/drawing/2014/main" id="{6DA3F2B1-652A-4C95-A274-C0D4DCDA775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B47604D5-1F0B-4625-9279-7CBF21C75739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31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1" name="Text Box 1">
            <a:extLst>
              <a:ext uri="{FF2B5EF4-FFF2-40B4-BE49-F238E27FC236}">
                <a16:creationId xmlns:a16="http://schemas.microsoft.com/office/drawing/2014/main" id="{4669F727-03AF-441C-88F8-4AE57267E1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37892" name="Rectangle 2">
            <a:extLst>
              <a:ext uri="{FF2B5EF4-FFF2-40B4-BE49-F238E27FC236}">
                <a16:creationId xmlns:a16="http://schemas.microsoft.com/office/drawing/2014/main" id="{6399EECD-9AA4-4C7B-B7D1-E025AAD677CE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158560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">
            <a:extLst>
              <a:ext uri="{FF2B5EF4-FFF2-40B4-BE49-F238E27FC236}">
                <a16:creationId xmlns:a16="http://schemas.microsoft.com/office/drawing/2014/main" id="{DB18DCE1-0349-4957-A945-BC6A034B6EE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514D70D3-9FB3-4B28-B20B-2803E4ADCB08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32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939" name="Text Box 1">
            <a:extLst>
              <a:ext uri="{FF2B5EF4-FFF2-40B4-BE49-F238E27FC236}">
                <a16:creationId xmlns:a16="http://schemas.microsoft.com/office/drawing/2014/main" id="{C16ECD45-5995-43D0-9DBE-FBAFA7350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3525" cy="40068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39940" name="Rectangle 2">
            <a:extLst>
              <a:ext uri="{FF2B5EF4-FFF2-40B4-BE49-F238E27FC236}">
                <a16:creationId xmlns:a16="http://schemas.microsoft.com/office/drawing/2014/main" id="{C8197C9C-4DB4-480C-AB34-4B2408FA97B3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479021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">
            <a:extLst>
              <a:ext uri="{FF2B5EF4-FFF2-40B4-BE49-F238E27FC236}">
                <a16:creationId xmlns:a16="http://schemas.microsoft.com/office/drawing/2014/main" id="{AB06D91A-2138-4911-8416-A4028D55AD1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6DFD9281-B644-4A5B-A530-1251A861D345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33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987" name="Text Box 1">
            <a:extLst>
              <a:ext uri="{FF2B5EF4-FFF2-40B4-BE49-F238E27FC236}">
                <a16:creationId xmlns:a16="http://schemas.microsoft.com/office/drawing/2014/main" id="{11DB2981-3612-48F7-8B9E-E89CF9021C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41988" name="Rectangle 2">
            <a:extLst>
              <a:ext uri="{FF2B5EF4-FFF2-40B4-BE49-F238E27FC236}">
                <a16:creationId xmlns:a16="http://schemas.microsoft.com/office/drawing/2014/main" id="{4EB462FD-1BB0-4D0B-8BF1-09D5BF9975D8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316194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9DD0EAD5-0CD5-49C0-A3CC-9E568320851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167271B6-C5A7-4A0E-BE4F-060CCCE1E2E8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35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A99599F0-E0B6-4411-8716-95AB48A49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FE17FDD7-C9A1-4A6B-8A9E-F918BD36AF3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1859541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9DD0EAD5-0CD5-49C0-A3CC-9E568320851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167271B6-C5A7-4A0E-BE4F-060CCCE1E2E8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36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A99599F0-E0B6-4411-8716-95AB48A49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FE17FDD7-C9A1-4A6B-8A9E-F918BD36AF3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0042709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9DD0EAD5-0CD5-49C0-A3CC-9E568320851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167271B6-C5A7-4A0E-BE4F-060CCCE1E2E8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37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A99599F0-E0B6-4411-8716-95AB48A49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FE17FDD7-C9A1-4A6B-8A9E-F918BD36AF3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504430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9DD0EAD5-0CD5-49C0-A3CC-9E568320851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167271B6-C5A7-4A0E-BE4F-060CCCE1E2E8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38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A99599F0-E0B6-4411-8716-95AB48A49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FE17FDD7-C9A1-4A6B-8A9E-F918BD36AF3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1020237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9DD0EAD5-0CD5-49C0-A3CC-9E568320851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167271B6-C5A7-4A0E-BE4F-060CCCE1E2E8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39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A99599F0-E0B6-4411-8716-95AB48A49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FE17FDD7-C9A1-4A6B-8A9E-F918BD36AF3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019923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9DD0EAD5-0CD5-49C0-A3CC-9E568320851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167271B6-C5A7-4A0E-BE4F-060CCCE1E2E8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40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A99599F0-E0B6-4411-8716-95AB48A49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FE17FDD7-C9A1-4A6B-8A9E-F918BD36AF3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3070587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9DD0EAD5-0CD5-49C0-A3CC-9E568320851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167271B6-C5A7-4A0E-BE4F-060CCCE1E2E8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41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A99599F0-E0B6-4411-8716-95AB48A49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FE17FDD7-C9A1-4A6B-8A9E-F918BD36AF3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3412797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9DD0EAD5-0CD5-49C0-A3CC-9E568320851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167271B6-C5A7-4A0E-BE4F-060CCCE1E2E8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42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A99599F0-E0B6-4411-8716-95AB48A49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FE17FDD7-C9A1-4A6B-8A9E-F918BD36AF3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6694050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9DD0EAD5-0CD5-49C0-A3CC-9E568320851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167271B6-C5A7-4A0E-BE4F-060CCCE1E2E8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43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A99599F0-E0B6-4411-8716-95AB48A49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FE17FDD7-C9A1-4A6B-8A9E-F918BD36AF3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2412695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9DD0EAD5-0CD5-49C0-A3CC-9E568320851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167271B6-C5A7-4A0E-BE4F-060CCCE1E2E8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44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A99599F0-E0B6-4411-8716-95AB48A49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FE17FDD7-C9A1-4A6B-8A9E-F918BD36AF3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72613963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9DD0EAD5-0CD5-49C0-A3CC-9E568320851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167271B6-C5A7-4A0E-BE4F-060CCCE1E2E8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45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A99599F0-E0B6-4411-8716-95AB48A49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FE17FDD7-C9A1-4A6B-8A9E-F918BD36AF3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18052146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9DD0EAD5-0CD5-49C0-A3CC-9E568320851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167271B6-C5A7-4A0E-BE4F-060CCCE1E2E8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46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A99599F0-E0B6-4411-8716-95AB48A49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FE17FDD7-C9A1-4A6B-8A9E-F918BD36AF3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1797386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9DD0EAD5-0CD5-49C0-A3CC-9E568320851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167271B6-C5A7-4A0E-BE4F-060CCCE1E2E8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47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A99599F0-E0B6-4411-8716-95AB48A49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FE17FDD7-C9A1-4A6B-8A9E-F918BD36AF3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09695243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9DD0EAD5-0CD5-49C0-A3CC-9E568320851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fld id="{167271B6-C5A7-4A0E-BE4F-060CCCE1E2E8}" type="slidenum">
              <a:rPr lang="es-ES" altLang="es-E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48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A99599F0-E0B6-4411-8716-95AB48A49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ES"/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FE17FDD7-C9A1-4A6B-8A9E-F918BD36AF3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94710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9972" y="1237197"/>
            <a:ext cx="1007983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9972" y="3970580"/>
            <a:ext cx="10079831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46C09B-656C-4E9D-9357-D6B28346640F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991445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900AC0-5823-4D7E-8C99-BA3905BFE134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195717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985" y="1884670"/>
            <a:ext cx="11591806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6985" y="5059034"/>
            <a:ext cx="11591806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39537D-3307-4775-B31B-66A4770608F0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069899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3985" y="2012414"/>
            <a:ext cx="5711904" cy="479654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886" y="2012414"/>
            <a:ext cx="5711904" cy="479654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DFD7CD-C18B-40D5-A22A-8D3AC3A3B932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5901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735" y="402483"/>
            <a:ext cx="11591806" cy="146118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5736" y="1853171"/>
            <a:ext cx="5685654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736" y="2761381"/>
            <a:ext cx="5685654" cy="40615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03886" y="1853171"/>
            <a:ext cx="5713655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03886" y="2761381"/>
            <a:ext cx="5713655" cy="40615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1EB03B-F1E4-4538-82B7-63B04E75E913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70625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D21DA1-C012-42C3-9EE5-02BE179ABDDC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6663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2E8746-5216-478E-87A5-3CEEE2B4BF34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14128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736" y="503978"/>
            <a:ext cx="4334677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655" y="1088454"/>
            <a:ext cx="6803886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5736" y="2267902"/>
            <a:ext cx="4334677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F1DB00-46D2-4444-931E-A1D4C1130AB6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95309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736" y="503978"/>
            <a:ext cx="4334677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13655" y="1088454"/>
            <a:ext cx="6803886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5736" y="2267902"/>
            <a:ext cx="4334677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E3BFD3-2EDE-4905-85A6-F23A3589EB7D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79776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4051E1-9FAC-43D4-87F5-D27389B04588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720939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17839" y="402483"/>
            <a:ext cx="2897951" cy="64064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3985" y="402483"/>
            <a:ext cx="8525857" cy="64064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BF610D-DE4E-4E86-B61A-E1D091B52377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9971018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ítulo, imágenes prediseñada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0932" y="301626"/>
            <a:ext cx="12083098" cy="12541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imágenes en línea 2"/>
          <p:cNvSpPr>
            <a:spLocks noGrp="1"/>
          </p:cNvSpPr>
          <p:nvPr>
            <p:ph type="clipArt" sz="half" idx="1"/>
          </p:nvPr>
        </p:nvSpPr>
        <p:spPr>
          <a:xfrm>
            <a:off x="670932" y="1768476"/>
            <a:ext cx="5938899" cy="4981575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813014" y="1768476"/>
            <a:ext cx="5941015" cy="49815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4AE2514-5375-4590-BB20-44086DA8F7C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29D9A0B4-275F-4145-8E08-77A5D45E752D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C2301D19-96F1-4C0C-8097-83081F194B36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BE8D6F-5399-4921-A313-2EBA87582040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08752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23985" y="402483"/>
            <a:ext cx="11591806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3985" y="2012414"/>
            <a:ext cx="11591806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A01A1A7-DDCF-4395-BD21-E87FC596AB37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93213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es.wikipedia.org/wiki/Los_tres_fil%C3%B3sofos#cite_note-6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2">
            <a:extLst>
              <a:ext uri="{FF2B5EF4-FFF2-40B4-BE49-F238E27FC236}">
                <a16:creationId xmlns:a16="http://schemas.microsoft.com/office/drawing/2014/main" id="{D7A297C5-DD4E-45EC-A2D3-B85A87E1D0F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79971" y="1907629"/>
            <a:ext cx="10079831" cy="2631887"/>
          </a:xfrm>
        </p:spPr>
        <p:txBody>
          <a:bodyPr>
            <a:normAutofit fontScale="90000"/>
          </a:bodyPr>
          <a:lstStyle/>
          <a:p>
            <a:r>
              <a:rPr lang="es-ES" altLang="es-ES" sz="19900" b="1" dirty="0"/>
              <a:t>Giorgione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>
            <a:extLst>
              <a:ext uri="{FF2B5EF4-FFF2-40B4-BE49-F238E27FC236}">
                <a16:creationId xmlns:a16="http://schemas.microsoft.com/office/drawing/2014/main" id="{154CD48E-4908-4FC9-A49A-CB40F5FB3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288" y="-30602"/>
            <a:ext cx="9414487" cy="7590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099" name="Título 1">
            <a:extLst>
              <a:ext uri="{FF2B5EF4-FFF2-40B4-BE49-F238E27FC236}">
                <a16:creationId xmlns:a16="http://schemas.microsoft.com/office/drawing/2014/main" id="{FE87C483-E70E-412A-B178-5AA7578F6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01" y="179437"/>
            <a:ext cx="4019487" cy="7056784"/>
          </a:xfrm>
        </p:spPr>
        <p:txBody>
          <a:bodyPr anchor="t">
            <a:normAutofit/>
          </a:bodyPr>
          <a:lstStyle/>
          <a:p>
            <a:pPr eaLnBrk="1"/>
            <a:r>
              <a:rPr lang="en-US" altLang="es-ES" sz="3200" b="1" dirty="0"/>
              <a:t>1500. Giorgione. Sagrada Familia. National Gallery of Art, Washington.</a:t>
            </a:r>
            <a:endParaRPr lang="es-ES" altLang="es-ES" sz="32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>
            <a:extLst>
              <a:ext uri="{FF2B5EF4-FFF2-40B4-BE49-F238E27FC236}">
                <a16:creationId xmlns:a16="http://schemas.microsoft.com/office/drawing/2014/main" id="{F6E90BC6-DBFF-417A-BC3F-30CFECD6C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670" y="0"/>
            <a:ext cx="1008291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8195" name="Título 1">
            <a:extLst>
              <a:ext uri="{FF2B5EF4-FFF2-40B4-BE49-F238E27FC236}">
                <a16:creationId xmlns:a16="http://schemas.microsoft.com/office/drawing/2014/main" id="{AA52D4DD-CACC-4F29-9682-FE42309E1F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192" y="301626"/>
            <a:ext cx="3326478" cy="6574555"/>
          </a:xfrm>
        </p:spPr>
        <p:txBody>
          <a:bodyPr anchor="t">
            <a:normAutofit/>
          </a:bodyPr>
          <a:lstStyle/>
          <a:p>
            <a:pPr eaLnBrk="1"/>
            <a:r>
              <a:rPr lang="es-ES" altLang="es-ES" sz="3200" b="1" dirty="0"/>
              <a:t>1500. Giorgione. Las tres edades del hombre. Palazzo Pitti, Florencia.</a:t>
            </a:r>
          </a:p>
        </p:txBody>
      </p:sp>
    </p:spTree>
    <p:extLst>
      <p:ext uri="{BB962C8B-B14F-4D97-AF65-F5344CB8AC3E}">
        <p14:creationId xmlns:p14="http://schemas.microsoft.com/office/powerpoint/2010/main" val="1502112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>
            <a:extLst>
              <a:ext uri="{FF2B5EF4-FFF2-40B4-BE49-F238E27FC236}">
                <a16:creationId xmlns:a16="http://schemas.microsoft.com/office/drawing/2014/main" id="{092BE39D-A32F-4190-A724-00762B5E2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4"/>
          <a:stretch>
            <a:fillRect/>
          </a:stretch>
        </p:blipFill>
        <p:spPr bwMode="auto">
          <a:xfrm>
            <a:off x="204366" y="1686106"/>
            <a:ext cx="12967796" cy="5905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76E593D7-21D7-4C4B-B497-8F6C9C154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20"/>
          <a:stretch>
            <a:fillRect/>
          </a:stretch>
        </p:blipFill>
        <p:spPr bwMode="auto">
          <a:xfrm>
            <a:off x="235989" y="0"/>
            <a:ext cx="12967796" cy="1261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97583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ítulo 1">
            <a:extLst>
              <a:ext uri="{FF2B5EF4-FFF2-40B4-BE49-F238E27FC236}">
                <a16:creationId xmlns:a16="http://schemas.microsoft.com/office/drawing/2014/main" id="{FE87C483-E70E-412A-B178-5AA7578F6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9167" y="179437"/>
            <a:ext cx="6768752" cy="7056784"/>
          </a:xfrm>
        </p:spPr>
        <p:txBody>
          <a:bodyPr anchor="t">
            <a:normAutofit/>
          </a:bodyPr>
          <a:lstStyle/>
          <a:p>
            <a:pPr eaLnBrk="1"/>
            <a:r>
              <a:rPr lang="it-IT" altLang="es-ES" sz="3200" b="1" dirty="0"/>
              <a:t>1501 - 1502. Giorgione. Retrato de un hombre. Galleria degli Uffizi, Florencia.</a:t>
            </a:r>
            <a:endParaRPr lang="es-ES" altLang="es-ES" sz="32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03C5ADD-8E87-4687-AFB5-D4D3E83DA9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07" y="0"/>
            <a:ext cx="6045200" cy="758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1158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">
            <a:extLst>
              <a:ext uri="{FF2B5EF4-FFF2-40B4-BE49-F238E27FC236}">
                <a16:creationId xmlns:a16="http://schemas.microsoft.com/office/drawing/2014/main" id="{650CBE30-2468-48C1-8408-B59BD6E27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013" y="-1"/>
            <a:ext cx="6608762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DC599DCF-C32F-468D-844F-FAF8A90D1F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51445"/>
            <a:ext cx="6719887" cy="6599435"/>
          </a:xfrm>
        </p:spPr>
        <p:txBody>
          <a:bodyPr anchor="t">
            <a:normAutofit/>
          </a:bodyPr>
          <a:lstStyle/>
          <a:p>
            <a:r>
              <a:rPr lang="es-ES" altLang="es-ES" sz="3200" b="1" dirty="0"/>
              <a:t>Hacia 1502. Atribuido a Giorgione. Francesco María </a:t>
            </a:r>
            <a:r>
              <a:rPr lang="es-ES" altLang="es-ES" sz="3200" b="1" dirty="0" err="1"/>
              <a:t>della</a:t>
            </a:r>
            <a:r>
              <a:rPr lang="es-ES" altLang="es-ES" sz="3200" b="1" dirty="0"/>
              <a:t> </a:t>
            </a:r>
            <a:r>
              <a:rPr lang="es-ES" altLang="es-ES" sz="3200" b="1" dirty="0" err="1"/>
              <a:t>Rovere</a:t>
            </a:r>
            <a:r>
              <a:rPr lang="es-ES" altLang="es-ES" sz="3200" b="1" dirty="0"/>
              <a:t>. </a:t>
            </a:r>
            <a:r>
              <a:rPr lang="es-ES" sz="3200" b="1" dirty="0"/>
              <a:t>Kunsthistorisches Museum. Viena.</a:t>
            </a:r>
            <a:endParaRPr lang="es-ES" altLang="es-ES" sz="3200" b="1" dirty="0"/>
          </a:p>
        </p:txBody>
      </p:sp>
    </p:spTree>
    <p:extLst>
      <p:ext uri="{BB962C8B-B14F-4D97-AF65-F5344CB8AC3E}">
        <p14:creationId xmlns:p14="http://schemas.microsoft.com/office/powerpoint/2010/main" val="35982047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ítulo 1">
            <a:extLst>
              <a:ext uri="{FF2B5EF4-FFF2-40B4-BE49-F238E27FC236}">
                <a16:creationId xmlns:a16="http://schemas.microsoft.com/office/drawing/2014/main" id="{FE87C483-E70E-412A-B178-5AA7578F6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1175" y="251445"/>
            <a:ext cx="6666441" cy="7056784"/>
          </a:xfrm>
        </p:spPr>
        <p:txBody>
          <a:bodyPr anchor="t">
            <a:normAutofit/>
          </a:bodyPr>
          <a:lstStyle/>
          <a:p>
            <a:pPr eaLnBrk="1"/>
            <a:r>
              <a:rPr lang="es-ES" altLang="es-ES" sz="3200" b="1" dirty="0"/>
              <a:t>1503. Giorgione. Virgen en paisaje. Hermitage, San Petersburgo.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8BCD287-27A3-4A13-8DB2-2A9C77A254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206" y="0"/>
            <a:ext cx="6188569" cy="758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231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>
            <a:extLst>
              <a:ext uri="{FF2B5EF4-FFF2-40B4-BE49-F238E27FC236}">
                <a16:creationId xmlns:a16="http://schemas.microsoft.com/office/drawing/2014/main" id="{EB95CDBE-7768-4956-B43B-C3DEFA9C6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4023" y="2932"/>
            <a:ext cx="5495751" cy="757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4339" name="Título 1">
            <a:extLst>
              <a:ext uri="{FF2B5EF4-FFF2-40B4-BE49-F238E27FC236}">
                <a16:creationId xmlns:a16="http://schemas.microsoft.com/office/drawing/2014/main" id="{3E67CCAE-08D4-4517-AE1D-0912BA4961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159" y="804040"/>
            <a:ext cx="7416824" cy="5712101"/>
          </a:xfrm>
        </p:spPr>
        <p:txBody>
          <a:bodyPr anchor="t">
            <a:normAutofit/>
          </a:bodyPr>
          <a:lstStyle/>
          <a:p>
            <a:pPr eaLnBrk="1"/>
            <a:r>
              <a:rPr lang="es-ES" altLang="es-ES" sz="3200" b="1" dirty="0"/>
              <a:t>Hacia 1503. Giorgione. Virgen con niño y santos. </a:t>
            </a:r>
            <a:br>
              <a:rPr lang="es-ES" altLang="es-ES" sz="5333" dirty="0"/>
            </a:br>
            <a:endParaRPr lang="es-ES" altLang="es-ES" sz="5333" dirty="0"/>
          </a:p>
        </p:txBody>
      </p:sp>
    </p:spTree>
    <p:extLst>
      <p:ext uri="{BB962C8B-B14F-4D97-AF65-F5344CB8AC3E}">
        <p14:creationId xmlns:p14="http://schemas.microsoft.com/office/powerpoint/2010/main" val="41486602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>
            <a:extLst>
              <a:ext uri="{FF2B5EF4-FFF2-40B4-BE49-F238E27FC236}">
                <a16:creationId xmlns:a16="http://schemas.microsoft.com/office/drawing/2014/main" id="{F12F9782-AAD8-4350-9809-782804695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997"/>
          <a:stretch>
            <a:fillRect/>
          </a:stretch>
        </p:blipFill>
        <p:spPr bwMode="auto">
          <a:xfrm>
            <a:off x="389435" y="251445"/>
            <a:ext cx="12811175" cy="1056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6387" name="Picture 1">
            <a:extLst>
              <a:ext uri="{FF2B5EF4-FFF2-40B4-BE49-F238E27FC236}">
                <a16:creationId xmlns:a16="http://schemas.microsoft.com/office/drawing/2014/main" id="{8BCCEA62-6312-4781-84C4-CD89A710C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87" b="18098"/>
          <a:stretch>
            <a:fillRect/>
          </a:stretch>
        </p:blipFill>
        <p:spPr bwMode="auto">
          <a:xfrm>
            <a:off x="1504526" y="2007844"/>
            <a:ext cx="10580994" cy="5551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66838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4 Título">
            <a:extLst>
              <a:ext uri="{FF2B5EF4-FFF2-40B4-BE49-F238E27FC236}">
                <a16:creationId xmlns:a16="http://schemas.microsoft.com/office/drawing/2014/main" id="{F924F7D9-C14A-48A7-9B18-35371DB463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0932" y="-857413"/>
            <a:ext cx="12083098" cy="605319"/>
          </a:xfrm>
        </p:spPr>
        <p:txBody>
          <a:bodyPr>
            <a:normAutofit fontScale="90000"/>
          </a:bodyPr>
          <a:lstStyle/>
          <a:p>
            <a:r>
              <a:rPr lang="es-ES" altLang="es-ES" b="1"/>
              <a:t>Pala de Castelfranco</a:t>
            </a:r>
            <a:endParaRPr lang="es-ES" altLang="es-ES"/>
          </a:p>
        </p:txBody>
      </p:sp>
      <p:sp>
        <p:nvSpPr>
          <p:cNvPr id="18435" name="5 Marcador de contenido">
            <a:extLst>
              <a:ext uri="{FF2B5EF4-FFF2-40B4-BE49-F238E27FC236}">
                <a16:creationId xmlns:a16="http://schemas.microsoft.com/office/drawing/2014/main" id="{F30DF281-9853-4FB0-81C8-FD42352328F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3087" y="605319"/>
            <a:ext cx="12673602" cy="6630902"/>
          </a:xfrm>
        </p:spPr>
        <p:txBody>
          <a:bodyPr/>
          <a:lstStyle/>
          <a:p>
            <a:r>
              <a:rPr lang="es-ES" altLang="es-ES" sz="2666" dirty="0">
                <a:solidFill>
                  <a:schemeClr val="tx1"/>
                </a:solidFill>
              </a:rPr>
              <a:t>La </a:t>
            </a:r>
            <a:r>
              <a:rPr lang="es-ES" altLang="es-ES" sz="2666" b="1" i="1" dirty="0">
                <a:solidFill>
                  <a:schemeClr val="tx1"/>
                </a:solidFill>
              </a:rPr>
              <a:t>Pala de </a:t>
            </a:r>
            <a:r>
              <a:rPr lang="es-ES" altLang="es-ES" sz="2666" b="1" i="1" dirty="0" err="1">
                <a:solidFill>
                  <a:schemeClr val="tx1"/>
                </a:solidFill>
              </a:rPr>
              <a:t>Castelfranco</a:t>
            </a:r>
            <a:r>
              <a:rPr lang="es-ES" altLang="es-ES" sz="2666" dirty="0">
                <a:solidFill>
                  <a:schemeClr val="tx1"/>
                </a:solidFill>
              </a:rPr>
              <a:t> es una obra del pintor veneciano Giorgione, realizada en torno a 1503-1504, de las pocas de este autor que se conservan en su emplazamiento original, la iglesia de San Liberal de su ciudad natal, </a:t>
            </a:r>
            <a:r>
              <a:rPr lang="es-ES" altLang="es-ES" sz="2666" dirty="0" err="1">
                <a:solidFill>
                  <a:schemeClr val="tx1"/>
                </a:solidFill>
              </a:rPr>
              <a:t>Castelfranco</a:t>
            </a:r>
            <a:r>
              <a:rPr lang="es-ES" altLang="es-ES" sz="2666" dirty="0">
                <a:solidFill>
                  <a:schemeClr val="tx1"/>
                </a:solidFill>
              </a:rPr>
              <a:t> Véneto. </a:t>
            </a:r>
          </a:p>
          <a:p>
            <a:r>
              <a:rPr lang="es-ES" altLang="es-ES" sz="2666" dirty="0">
                <a:solidFill>
                  <a:schemeClr val="tx1"/>
                </a:solidFill>
              </a:rPr>
              <a:t>Datada en la fase inicial de su obra,</a:t>
            </a:r>
            <a:r>
              <a:rPr lang="es-ES" altLang="es-ES" sz="2666" baseline="30000" dirty="0">
                <a:solidFill>
                  <a:schemeClr val="tx1"/>
                </a:solidFill>
              </a:rPr>
              <a:t> </a:t>
            </a:r>
            <a:r>
              <a:rPr lang="es-ES" altLang="es-ES" sz="2666" dirty="0">
                <a:solidFill>
                  <a:schemeClr val="tx1"/>
                </a:solidFill>
              </a:rPr>
              <a:t>​fue un encargo en homenaje al hijo del condotiero local, como retablo del altar donde sería enterrado. </a:t>
            </a:r>
          </a:p>
          <a:p>
            <a:r>
              <a:rPr lang="es-ES" altLang="es-ES" sz="2666" dirty="0">
                <a:solidFill>
                  <a:schemeClr val="tx1"/>
                </a:solidFill>
              </a:rPr>
              <a:t>Se trata de una composición triangular en el que se ve a la Virgen entronizada con el Niño, custodiada por los santos Liberal, patrón de </a:t>
            </a:r>
            <a:r>
              <a:rPr lang="es-ES" altLang="es-ES" sz="2666" dirty="0" err="1">
                <a:solidFill>
                  <a:schemeClr val="tx1"/>
                </a:solidFill>
              </a:rPr>
              <a:t>Castelfranco</a:t>
            </a:r>
            <a:r>
              <a:rPr lang="es-ES" altLang="es-ES" sz="2666" dirty="0">
                <a:solidFill>
                  <a:schemeClr val="tx1"/>
                </a:solidFill>
              </a:rPr>
              <a:t> Véneto y Francisco de Asís, a quien se representa con su atributo clásico: el hábito de la orden franciscana, fundada por él</a:t>
            </a:r>
            <a:r>
              <a:rPr lang="es-ES" altLang="es-ES" sz="2666" baseline="30000" dirty="0">
                <a:solidFill>
                  <a:schemeClr val="tx1"/>
                </a:solidFill>
              </a:rPr>
              <a:t> </a:t>
            </a:r>
            <a:r>
              <a:rPr lang="es-ES" altLang="es-ES" sz="2666" dirty="0">
                <a:solidFill>
                  <a:schemeClr val="tx1"/>
                </a:solidFill>
              </a:rPr>
              <a:t>y descalzo. </a:t>
            </a:r>
          </a:p>
          <a:p>
            <a:r>
              <a:rPr lang="es-ES" altLang="es-ES" sz="2666" dirty="0">
                <a:solidFill>
                  <a:schemeClr val="tx1"/>
                </a:solidFill>
              </a:rPr>
              <a:t>Los expertos consideran la sugestión conseguida del </a:t>
            </a:r>
            <a:r>
              <a:rPr lang="es-ES" altLang="es-ES" sz="2666" i="1" dirty="0" err="1">
                <a:solidFill>
                  <a:schemeClr val="tx1"/>
                </a:solidFill>
              </a:rPr>
              <a:t>sfumato</a:t>
            </a:r>
            <a:r>
              <a:rPr lang="es-ES" altLang="es-ES" sz="2666" dirty="0">
                <a:solidFill>
                  <a:schemeClr val="tx1"/>
                </a:solidFill>
              </a:rPr>
              <a:t> en las cabezas de las vírgenes de dos obras comparables, la de la Pala de Giorgione y la </a:t>
            </a:r>
            <a:r>
              <a:rPr lang="es-ES" altLang="es-ES" sz="2666" i="1" dirty="0">
                <a:solidFill>
                  <a:schemeClr val="tx1"/>
                </a:solidFill>
              </a:rPr>
              <a:t>Virgen con niño y santos</a:t>
            </a:r>
            <a:r>
              <a:rPr lang="es-ES" altLang="es-ES" sz="2666" dirty="0">
                <a:solidFill>
                  <a:schemeClr val="tx1"/>
                </a:solidFill>
              </a:rPr>
              <a:t> de su maestro Giovanni Bellini.​ </a:t>
            </a:r>
          </a:p>
          <a:p>
            <a:r>
              <a:rPr lang="es-ES" altLang="es-ES" sz="2666" dirty="0">
                <a:solidFill>
                  <a:schemeClr val="tx1"/>
                </a:solidFill>
              </a:rPr>
              <a:t>Por su afinidad temática y compositiva es comparada a la </a:t>
            </a:r>
            <a:r>
              <a:rPr lang="es-ES" altLang="es-ES" sz="2666" i="1" dirty="0">
                <a:solidFill>
                  <a:schemeClr val="tx1"/>
                </a:solidFill>
              </a:rPr>
              <a:t>Pala Pesaro</a:t>
            </a:r>
            <a:r>
              <a:rPr lang="es-ES" altLang="es-ES" sz="2666" dirty="0">
                <a:solidFill>
                  <a:schemeClr val="tx1"/>
                </a:solidFill>
              </a:rPr>
              <a:t> de Tiziano.</a:t>
            </a:r>
          </a:p>
          <a:p>
            <a:endParaRPr lang="es-ES" altLang="es-ES" sz="3200" dirty="0"/>
          </a:p>
        </p:txBody>
      </p:sp>
    </p:spTree>
    <p:extLst>
      <p:ext uri="{BB962C8B-B14F-4D97-AF65-F5344CB8AC3E}">
        <p14:creationId xmlns:p14="http://schemas.microsoft.com/office/powerpoint/2010/main" val="1515359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ítulo 1">
            <a:extLst>
              <a:ext uri="{FF2B5EF4-FFF2-40B4-BE49-F238E27FC236}">
                <a16:creationId xmlns:a16="http://schemas.microsoft.com/office/drawing/2014/main" id="{FE87C483-E70E-412A-B178-5AA7578F6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9167" y="179437"/>
            <a:ext cx="9361040" cy="7056784"/>
          </a:xfrm>
        </p:spPr>
        <p:txBody>
          <a:bodyPr anchor="t">
            <a:normAutofit/>
          </a:bodyPr>
          <a:lstStyle/>
          <a:p>
            <a:pPr eaLnBrk="1"/>
            <a:r>
              <a:rPr lang="es-ES" altLang="es-ES" sz="3200" b="1" dirty="0"/>
              <a:t>1504. Giorgione. Judith. Hermitage, San Petersburgo.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A2A3EA6-E248-4BAB-B499-7BE89ECC0A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0247" y="-2049"/>
            <a:ext cx="3475796" cy="758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1985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ítulo 1">
            <a:extLst>
              <a:ext uri="{FF2B5EF4-FFF2-40B4-BE49-F238E27FC236}">
                <a16:creationId xmlns:a16="http://schemas.microsoft.com/office/drawing/2014/main" id="{FE87C483-E70E-412A-B178-5AA7578F6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9167" y="179437"/>
            <a:ext cx="6840760" cy="7056784"/>
          </a:xfrm>
        </p:spPr>
        <p:txBody>
          <a:bodyPr anchor="t">
            <a:normAutofit/>
          </a:bodyPr>
          <a:lstStyle/>
          <a:p>
            <a:pPr eaLnBrk="1"/>
            <a:r>
              <a:rPr lang="it-IT" altLang="es-ES" sz="3200" b="1" dirty="0"/>
              <a:t>1504. Giorgione. Retrato de un hombre joven. Staatliche Museen, Berlín.</a:t>
            </a:r>
            <a:endParaRPr lang="es-ES" altLang="es-ES" sz="3200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8FBDD20-C80C-4F2C-910A-A0CFD94CE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075" y="0"/>
            <a:ext cx="6005700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7460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>
            <a:extLst>
              <a:ext uri="{FF2B5EF4-FFF2-40B4-BE49-F238E27FC236}">
                <a16:creationId xmlns:a16="http://schemas.microsoft.com/office/drawing/2014/main" id="{FEC58E4E-169C-4F1E-A735-E2CC1116E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804" y="-1259548"/>
            <a:ext cx="8192971" cy="1007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147" name="Título 1">
            <a:extLst>
              <a:ext uri="{FF2B5EF4-FFF2-40B4-BE49-F238E27FC236}">
                <a16:creationId xmlns:a16="http://schemas.microsoft.com/office/drawing/2014/main" id="{7C02D075-FA69-4235-AA5A-060F4D0C2B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" y="251446"/>
            <a:ext cx="5280668" cy="6552728"/>
          </a:xfrm>
        </p:spPr>
        <p:txBody>
          <a:bodyPr anchor="t">
            <a:normAutofit/>
          </a:bodyPr>
          <a:lstStyle/>
          <a:p>
            <a:pPr eaLnBrk="1"/>
            <a:r>
              <a:rPr lang="es-ES" altLang="es-ES" sz="3200" b="1" dirty="0"/>
              <a:t>1505. Giorgione. Moisés en la prueba del oro y el fuego. Galería Uffizi, Florencia.</a:t>
            </a:r>
          </a:p>
        </p:txBody>
      </p:sp>
    </p:spTree>
    <p:extLst>
      <p:ext uri="{BB962C8B-B14F-4D97-AF65-F5344CB8AC3E}">
        <p14:creationId xmlns:p14="http://schemas.microsoft.com/office/powerpoint/2010/main" val="6704333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ítulo 1">
            <a:extLst>
              <a:ext uri="{FF2B5EF4-FFF2-40B4-BE49-F238E27FC236}">
                <a16:creationId xmlns:a16="http://schemas.microsoft.com/office/drawing/2014/main" id="{FE87C483-E70E-412A-B178-5AA7578F6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9167" y="179437"/>
            <a:ext cx="6840760" cy="7056784"/>
          </a:xfrm>
        </p:spPr>
        <p:txBody>
          <a:bodyPr anchor="t">
            <a:normAutofit/>
          </a:bodyPr>
          <a:lstStyle/>
          <a:p>
            <a:pPr eaLnBrk="1"/>
            <a:r>
              <a:rPr lang="es-ES" altLang="es-ES" sz="3200" b="1" dirty="0"/>
              <a:t>1505. Giorgione. El juicio de Salomón. Galería Uffizi, Florencia.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AB24F96-26C2-41C8-A527-B78F045C3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943" y="13655"/>
            <a:ext cx="6215832" cy="754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8024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">
            <a:extLst>
              <a:ext uri="{FF2B5EF4-FFF2-40B4-BE49-F238E27FC236}">
                <a16:creationId xmlns:a16="http://schemas.microsoft.com/office/drawing/2014/main" id="{FDA0FE9D-8019-47E8-9FA6-65C8CF880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330" y="0"/>
            <a:ext cx="6728446" cy="758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1507" name="Título 1">
            <a:extLst>
              <a:ext uri="{FF2B5EF4-FFF2-40B4-BE49-F238E27FC236}">
                <a16:creationId xmlns:a16="http://schemas.microsoft.com/office/drawing/2014/main" id="{94EF1181-1459-487E-A222-79D6B0BC9F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51446"/>
            <a:ext cx="6711330" cy="6912768"/>
          </a:xfrm>
        </p:spPr>
        <p:txBody>
          <a:bodyPr anchor="t">
            <a:normAutofit/>
          </a:bodyPr>
          <a:lstStyle/>
          <a:p>
            <a:pPr eaLnBrk="1"/>
            <a:r>
              <a:rPr lang="it-IT" altLang="es-ES" sz="3200" b="1" dirty="0"/>
              <a:t>1505. Giorgione. La tempestad. Gallerie dell'Accademia, Venecia.</a:t>
            </a:r>
            <a:endParaRPr lang="es-ES" altLang="es-ES" sz="3200" b="1" dirty="0"/>
          </a:p>
        </p:txBody>
      </p:sp>
    </p:spTree>
    <p:extLst>
      <p:ext uri="{BB962C8B-B14F-4D97-AF65-F5344CB8AC3E}">
        <p14:creationId xmlns:p14="http://schemas.microsoft.com/office/powerpoint/2010/main" val="38966800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">
            <a:extLst>
              <a:ext uri="{FF2B5EF4-FFF2-40B4-BE49-F238E27FC236}">
                <a16:creationId xmlns:a16="http://schemas.microsoft.com/office/drawing/2014/main" id="{BC539FFB-2E52-4572-9E62-368C4AF5E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4381" y="0"/>
            <a:ext cx="717819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5602" name="Text Box 2">
            <a:extLst>
              <a:ext uri="{FF2B5EF4-FFF2-40B4-BE49-F238E27FC236}">
                <a16:creationId xmlns:a16="http://schemas.microsoft.com/office/drawing/2014/main" id="{83211E94-FB26-4459-B3AE-F7551C956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207" y="300311"/>
            <a:ext cx="5472608" cy="6959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19991" tIns="81114" rIns="119991" bIns="59995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s-ES" altLang="es-ES" sz="3200" b="1" dirty="0">
                <a:solidFill>
                  <a:srgbClr val="000000"/>
                </a:solidFill>
                <a:latin typeface="+mj-lt"/>
              </a:rPr>
              <a:t>H.1505. Giorgione. La tempestad (imagen de rayos X). </a:t>
            </a:r>
            <a:r>
              <a:rPr lang="es-ES" altLang="es-ES" sz="3200" b="1" dirty="0" err="1">
                <a:solidFill>
                  <a:srgbClr val="000000"/>
                </a:solidFill>
                <a:latin typeface="+mj-lt"/>
              </a:rPr>
              <a:t>Gallerie</a:t>
            </a:r>
            <a:r>
              <a:rPr lang="es-ES" altLang="es-ES" sz="32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s-ES" altLang="es-ES" sz="3200" b="1" dirty="0" err="1">
                <a:solidFill>
                  <a:srgbClr val="000000"/>
                </a:solidFill>
                <a:latin typeface="+mj-lt"/>
              </a:rPr>
              <a:t>dell'Accademia</a:t>
            </a:r>
            <a:r>
              <a:rPr lang="es-ES" altLang="es-ES" sz="3200" b="1" dirty="0">
                <a:solidFill>
                  <a:srgbClr val="000000"/>
                </a:solidFill>
                <a:latin typeface="+mj-lt"/>
              </a:rPr>
              <a:t>, Venecia.</a:t>
            </a:r>
          </a:p>
          <a:p>
            <a:pPr eaLnBrk="1">
              <a:lnSpc>
                <a:spcPct val="93000"/>
              </a:lnSpc>
              <a:spcBef>
                <a:spcPts val="767"/>
              </a:spcBef>
              <a:spcAft>
                <a:spcPts val="767"/>
              </a:spcAft>
              <a:buClr>
                <a:srgbClr val="000000"/>
              </a:buClr>
              <a:buSzPct val="100000"/>
            </a:pPr>
            <a:endParaRPr lang="es-ES" altLang="es-ES" sz="2133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7082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ítulo 1">
            <a:extLst>
              <a:ext uri="{FF2B5EF4-FFF2-40B4-BE49-F238E27FC236}">
                <a16:creationId xmlns:a16="http://schemas.microsoft.com/office/drawing/2014/main" id="{FE87C483-E70E-412A-B178-5AA7578F6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9167" y="179437"/>
            <a:ext cx="3786121" cy="7056784"/>
          </a:xfrm>
        </p:spPr>
        <p:txBody>
          <a:bodyPr anchor="t">
            <a:normAutofit/>
          </a:bodyPr>
          <a:lstStyle/>
          <a:p>
            <a:pPr eaLnBrk="1"/>
            <a:r>
              <a:rPr lang="es-ES" altLang="es-ES" sz="3200" b="1" dirty="0"/>
              <a:t>1505 - 1510. Giorgione. Adoración de los pastores. National Gallery of Art, Washington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F9FC77A-AC71-46F0-86A6-FA1A9B7924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267" y="0"/>
            <a:ext cx="9480508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5451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">
            <a:extLst>
              <a:ext uri="{FF2B5EF4-FFF2-40B4-BE49-F238E27FC236}">
                <a16:creationId xmlns:a16="http://schemas.microsoft.com/office/drawing/2014/main" id="{A2E01975-C337-488E-B253-0F143EC11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037" y="-35620"/>
            <a:ext cx="6628737" cy="7595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5603" name="Título 1">
            <a:extLst>
              <a:ext uri="{FF2B5EF4-FFF2-40B4-BE49-F238E27FC236}">
                <a16:creationId xmlns:a16="http://schemas.microsoft.com/office/drawing/2014/main" id="{729A48E4-5428-4EB2-8DBB-667515A363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5191" y="539476"/>
            <a:ext cx="6048672" cy="3623447"/>
          </a:xfrm>
        </p:spPr>
        <p:txBody>
          <a:bodyPr anchor="t">
            <a:normAutofit/>
          </a:bodyPr>
          <a:lstStyle/>
          <a:p>
            <a:pPr eaLnBrk="1"/>
            <a:r>
              <a:rPr lang="es-ES" altLang="es-ES" sz="3200" b="1" dirty="0"/>
              <a:t>Hacia 1506. Giorgione.</a:t>
            </a:r>
            <a:br>
              <a:rPr lang="es-ES" altLang="es-ES" sz="3200" b="1" dirty="0"/>
            </a:br>
            <a:r>
              <a:rPr lang="es-ES" altLang="es-ES" sz="3200" b="1" dirty="0"/>
              <a:t>Retrato de una anciana. Galería de la Academia, Venecia.</a:t>
            </a:r>
            <a:br>
              <a:rPr lang="es-ES" altLang="es-ES" sz="5333" dirty="0"/>
            </a:br>
            <a:endParaRPr lang="es-ES" altLang="es-ES" sz="5333" dirty="0"/>
          </a:p>
        </p:txBody>
      </p:sp>
    </p:spTree>
    <p:extLst>
      <p:ext uri="{BB962C8B-B14F-4D97-AF65-F5344CB8AC3E}">
        <p14:creationId xmlns:p14="http://schemas.microsoft.com/office/powerpoint/2010/main" val="40530937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">
            <a:extLst>
              <a:ext uri="{FF2B5EF4-FFF2-40B4-BE49-F238E27FC236}">
                <a16:creationId xmlns:a16="http://schemas.microsoft.com/office/drawing/2014/main" id="{7BC13DB9-62FE-41C7-B00B-33D916644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523" y="59250"/>
            <a:ext cx="6185252" cy="75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7651" name="Título 1">
            <a:extLst>
              <a:ext uri="{FF2B5EF4-FFF2-40B4-BE49-F238E27FC236}">
                <a16:creationId xmlns:a16="http://schemas.microsoft.com/office/drawing/2014/main" id="{ADC09E13-2C44-4007-8760-F6D31F6F41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1175" y="683494"/>
            <a:ext cx="6552727" cy="1792582"/>
          </a:xfrm>
        </p:spPr>
        <p:txBody>
          <a:bodyPr anchor="t">
            <a:normAutofit/>
          </a:bodyPr>
          <a:lstStyle/>
          <a:p>
            <a:pPr eaLnBrk="1"/>
            <a:r>
              <a:rPr lang="es-ES" altLang="es-ES" sz="3600" b="1" dirty="0"/>
              <a:t>1506. Giorgione. Laura. </a:t>
            </a:r>
            <a:r>
              <a:rPr lang="es-ES" sz="3600" b="1" dirty="0">
                <a:solidFill>
                  <a:srgbClr val="202122"/>
                </a:solidFill>
                <a:effectLst/>
              </a:rPr>
              <a:t>Kunsthistorisches Museum, Viena.</a:t>
            </a:r>
            <a:br>
              <a:rPr lang="es-ES" altLang="es-ES" sz="3200" b="1" dirty="0"/>
            </a:br>
            <a:endParaRPr lang="es-ES" altLang="es-ES" sz="3200" b="1" dirty="0"/>
          </a:p>
        </p:txBody>
      </p:sp>
    </p:spTree>
    <p:extLst>
      <p:ext uri="{BB962C8B-B14F-4D97-AF65-F5344CB8AC3E}">
        <p14:creationId xmlns:p14="http://schemas.microsoft.com/office/powerpoint/2010/main" val="19542949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5 Marcador de contenido">
            <a:extLst>
              <a:ext uri="{FF2B5EF4-FFF2-40B4-BE49-F238E27FC236}">
                <a16:creationId xmlns:a16="http://schemas.microsoft.com/office/drawing/2014/main" id="{E20EED4A-934F-476F-B8E3-1C869452347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7846" y="323453"/>
            <a:ext cx="12912762" cy="6840760"/>
          </a:xfrm>
        </p:spPr>
        <p:txBody>
          <a:bodyPr>
            <a:normAutofit fontScale="92500" lnSpcReduction="20000"/>
          </a:bodyPr>
          <a:lstStyle/>
          <a:p>
            <a:r>
              <a:rPr lang="es-ES" altLang="es-ES" sz="2666" dirty="0"/>
              <a:t>	Una de las pocas referencias cronológicas existentes en la vida de Giorgione está relacionada con este retrato. </a:t>
            </a:r>
          </a:p>
          <a:p>
            <a:r>
              <a:rPr lang="es-ES" altLang="es-ES" sz="2666" dirty="0"/>
              <a:t>	En su reverso aparece una fecha: 1 de junio de 1506, suponiendo un punto de inflexión en la obra del maestro de </a:t>
            </a:r>
            <a:r>
              <a:rPr lang="es-ES" altLang="es-ES" sz="2666" dirty="0" err="1"/>
              <a:t>Castelfranco</a:t>
            </a:r>
            <a:r>
              <a:rPr lang="es-ES" altLang="es-ES" sz="2666" dirty="0"/>
              <a:t>. </a:t>
            </a:r>
          </a:p>
          <a:p>
            <a:r>
              <a:rPr lang="es-ES" altLang="es-ES" sz="2666" dirty="0"/>
              <a:t>	Entre las grandes novedades aportadas por este genio del Renacimiento en Venecia encontramos el nuevo tratamiento del retrato, profundamente idealizado y emblemático, vinculado al neoplatonismo. </a:t>
            </a:r>
          </a:p>
          <a:p>
            <a:r>
              <a:rPr lang="es-ES" altLang="es-ES" sz="2666" dirty="0"/>
              <a:t>	Este tipo de retrato será interpretado posteriormente por Tiziano aportando la captación psicológica del modelo. </a:t>
            </a:r>
          </a:p>
          <a:p>
            <a:r>
              <a:rPr lang="es-ES" altLang="es-ES" sz="2666" dirty="0"/>
              <a:t>	El nombre de Laura vendría determinado por las hojas del laurel que decoran el fondo de la composición, considerándose la misma modelo que protagoniza La Tempestad. </a:t>
            </a:r>
          </a:p>
          <a:p>
            <a:r>
              <a:rPr lang="es-ES" altLang="es-ES" sz="2666" dirty="0"/>
              <a:t>	Un potente foco de luz procedente de la izquierda resalta la belleza sensual de la muchacha, ataviada con un tabardo con el cuello y los puños en piel pero que deja al descubierto el escote y un pecho de la protagonista. </a:t>
            </a:r>
          </a:p>
          <a:p>
            <a:r>
              <a:rPr lang="es-ES" altLang="es-ES" sz="2666" dirty="0"/>
              <a:t>	La cabeza en tres cuartos y la mirada perdida, dirigida hacia fuera de la composición, serán importantes novedades, reforzando de esta manera la personalidad de la modelo. </a:t>
            </a:r>
          </a:p>
          <a:p>
            <a:r>
              <a:rPr lang="es-ES" altLang="es-ES" sz="2666" dirty="0"/>
              <a:t>	La mayoría de los nuevos recursos están tomados de la pintura religiosa, secularizando estos motivos para realizar un cambio radical en el retrato veneciano que se venía haciendo desde el Quattrocento.</a:t>
            </a:r>
          </a:p>
        </p:txBody>
      </p:sp>
    </p:spTree>
    <p:extLst>
      <p:ext uri="{BB962C8B-B14F-4D97-AF65-F5344CB8AC3E}">
        <p14:creationId xmlns:p14="http://schemas.microsoft.com/office/powerpoint/2010/main" val="18647849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ítulo 1">
            <a:extLst>
              <a:ext uri="{FF2B5EF4-FFF2-40B4-BE49-F238E27FC236}">
                <a16:creationId xmlns:a16="http://schemas.microsoft.com/office/drawing/2014/main" id="{FE87C483-E70E-412A-B178-5AA7578F6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9167" y="0"/>
            <a:ext cx="12889432" cy="1359411"/>
          </a:xfrm>
        </p:spPr>
        <p:txBody>
          <a:bodyPr anchor="ctr">
            <a:normAutofit/>
          </a:bodyPr>
          <a:lstStyle/>
          <a:p>
            <a:pPr algn="ctr" eaLnBrk="1"/>
            <a:r>
              <a:rPr lang="es-ES" altLang="es-ES" sz="3200" b="1" dirty="0"/>
              <a:t>1506 - 1507. Giorgione. Adoración de los magos. National Gallery, Londres.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5580ABB-254C-4CF6-95B1-9B88F04D5E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9" y="1359411"/>
            <a:ext cx="13420485" cy="620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8833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">
            <a:extLst>
              <a:ext uri="{FF2B5EF4-FFF2-40B4-BE49-F238E27FC236}">
                <a16:creationId xmlns:a16="http://schemas.microsoft.com/office/drawing/2014/main" id="{35BAA4D9-69C1-4892-9602-4FD7897A9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403" y="442"/>
            <a:ext cx="6815416" cy="7559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90114" name="Text Box 2">
            <a:extLst>
              <a:ext uri="{FF2B5EF4-FFF2-40B4-BE49-F238E27FC236}">
                <a16:creationId xmlns:a16="http://schemas.microsoft.com/office/drawing/2014/main" id="{EA25E677-4440-4BDF-8231-390742642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191" y="517252"/>
            <a:ext cx="5544615" cy="6525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19991" tIns="59995" rIns="119991" bIns="59995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s-ES" altLang="es-ES" sz="3200" b="1" dirty="0">
                <a:solidFill>
                  <a:srgbClr val="000000"/>
                </a:solidFill>
                <a:latin typeface="+mj-lt"/>
              </a:rPr>
              <a:t>H.1506-08. Giorgione (atribuido). 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s-ES" altLang="es-ES" sz="3200" b="1" dirty="0">
                <a:solidFill>
                  <a:srgbClr val="000000"/>
                </a:solidFill>
                <a:latin typeface="+mj-lt"/>
              </a:rPr>
              <a:t>Joven con una flecha. 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s-ES" altLang="es-ES" sz="3200" b="1" dirty="0">
                <a:solidFill>
                  <a:srgbClr val="000000"/>
                </a:solidFill>
                <a:latin typeface="+mj-lt"/>
              </a:rPr>
              <a:t>Kunsthistorisches Museum, Viena</a:t>
            </a:r>
            <a:r>
              <a:rPr lang="es-ES" altLang="es-ES" dirty="0">
                <a:solidFill>
                  <a:srgbClr val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76760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">
            <a:extLst>
              <a:ext uri="{FF2B5EF4-FFF2-40B4-BE49-F238E27FC236}">
                <a16:creationId xmlns:a16="http://schemas.microsoft.com/office/drawing/2014/main" id="{E0274129-FDDF-4EB3-A89F-55E4546D3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524" y="0"/>
            <a:ext cx="9446252" cy="7599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0723" name="Título 1">
            <a:extLst>
              <a:ext uri="{FF2B5EF4-FFF2-40B4-BE49-F238E27FC236}">
                <a16:creationId xmlns:a16="http://schemas.microsoft.com/office/drawing/2014/main" id="{05634E1B-C9BD-46E5-B38E-5A33A7320D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159" y="301626"/>
            <a:ext cx="3826365" cy="7258049"/>
          </a:xfrm>
        </p:spPr>
        <p:txBody>
          <a:bodyPr anchor="t">
            <a:noAutofit/>
          </a:bodyPr>
          <a:lstStyle/>
          <a:p>
            <a:pPr eaLnBrk="1"/>
            <a:r>
              <a:rPr lang="es-ES" altLang="es-ES" sz="3200" b="1" dirty="0"/>
              <a:t>1506 - 1510. Giorgione. Paisaje al atardecer con San Roque, San Jorge y San Antonio (</a:t>
            </a:r>
            <a:r>
              <a:rPr lang="es-ES" altLang="es-ES" sz="3200" b="1" dirty="0" err="1"/>
              <a:t>Il</a:t>
            </a:r>
            <a:r>
              <a:rPr lang="es-ES" altLang="es-ES" sz="3200" b="1" dirty="0"/>
              <a:t> Tramonto). National Gallery, Londres.</a:t>
            </a:r>
          </a:p>
        </p:txBody>
      </p:sp>
    </p:spTree>
    <p:extLst>
      <p:ext uri="{BB962C8B-B14F-4D97-AF65-F5344CB8AC3E}">
        <p14:creationId xmlns:p14="http://schemas.microsoft.com/office/powerpoint/2010/main" val="15343858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">
            <a:extLst>
              <a:ext uri="{FF2B5EF4-FFF2-40B4-BE49-F238E27FC236}">
                <a16:creationId xmlns:a16="http://schemas.microsoft.com/office/drawing/2014/main" id="{E4865EE0-1FE8-4199-8E64-0A9C375B2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891" y="0"/>
            <a:ext cx="11142664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0242" name="Text Box 2">
            <a:extLst>
              <a:ext uri="{FF2B5EF4-FFF2-40B4-BE49-F238E27FC236}">
                <a16:creationId xmlns:a16="http://schemas.microsoft.com/office/drawing/2014/main" id="{151BCA94-6DD3-4001-9BE8-95D751462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167" y="179437"/>
            <a:ext cx="1944216" cy="7128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21118" rIns="0" bIns="0" anchor="t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s-ES" altLang="es-ES" sz="2400" b="1" dirty="0">
                <a:solidFill>
                  <a:srgbClr val="000000"/>
                </a:solidFill>
                <a:latin typeface="+mj-lt"/>
              </a:rPr>
              <a:t>H.1507-10. Giorgione (atribuido). </a:t>
            </a:r>
            <a:r>
              <a:rPr lang="es-ES" altLang="es-ES" sz="2400" b="1" i="1" dirty="0">
                <a:solidFill>
                  <a:srgbClr val="000000"/>
                </a:solidFill>
                <a:latin typeface="+mj-lt"/>
              </a:rPr>
              <a:t>Pastor en un paisaje</a:t>
            </a:r>
            <a:r>
              <a:rPr lang="es-ES" altLang="es-ES" sz="2400" b="1" dirty="0">
                <a:solidFill>
                  <a:srgbClr val="000000"/>
                </a:solidFill>
                <a:latin typeface="+mj-lt"/>
              </a:rPr>
              <a:t>. Rotterdam. </a:t>
            </a:r>
            <a:r>
              <a:rPr lang="es-ES" altLang="es-ES" sz="2400" b="1" dirty="0" err="1">
                <a:solidFill>
                  <a:srgbClr val="000000"/>
                </a:solidFill>
                <a:latin typeface="+mj-lt"/>
              </a:rPr>
              <a:t>Boymans</a:t>
            </a:r>
            <a:r>
              <a:rPr lang="es-ES" altLang="es-ES" sz="2400" b="1" dirty="0">
                <a:solidFill>
                  <a:srgbClr val="000000"/>
                </a:solidFill>
                <a:latin typeface="+mj-lt"/>
              </a:rPr>
              <a:t>-van </a:t>
            </a:r>
            <a:r>
              <a:rPr lang="es-ES" altLang="es-ES" sz="2400" b="1" dirty="0" err="1">
                <a:solidFill>
                  <a:srgbClr val="000000"/>
                </a:solidFill>
                <a:latin typeface="+mj-lt"/>
              </a:rPr>
              <a:t>Beuningen</a:t>
            </a:r>
            <a:r>
              <a:rPr lang="es-ES" altLang="es-ES" sz="2400" b="1" dirty="0">
                <a:solidFill>
                  <a:srgbClr val="000000"/>
                </a:solidFill>
                <a:latin typeface="+mj-lt"/>
              </a:rPr>
              <a:t> Museum</a:t>
            </a:r>
          </a:p>
        </p:txBody>
      </p:sp>
    </p:spTree>
    <p:extLst>
      <p:ext uri="{BB962C8B-B14F-4D97-AF65-F5344CB8AC3E}">
        <p14:creationId xmlns:p14="http://schemas.microsoft.com/office/powerpoint/2010/main" val="34623649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ítulo 1">
            <a:extLst>
              <a:ext uri="{FF2B5EF4-FFF2-40B4-BE49-F238E27FC236}">
                <a16:creationId xmlns:a16="http://schemas.microsoft.com/office/drawing/2014/main" id="{FE87C483-E70E-412A-B178-5AA7578F6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9167" y="179437"/>
            <a:ext cx="2293553" cy="7056784"/>
          </a:xfrm>
        </p:spPr>
        <p:txBody>
          <a:bodyPr anchor="t">
            <a:normAutofit/>
          </a:bodyPr>
          <a:lstStyle/>
          <a:p>
            <a:pPr eaLnBrk="1"/>
            <a:r>
              <a:rPr lang="es-ES" altLang="es-ES" sz="3200" b="1" dirty="0"/>
              <a:t>1508. Giorgione o Tiziano. Virgen, San Antonio de Padua y San Roque. Museo del Prado.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6AFF29A-59FD-4470-9A13-8D2620454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720" y="0"/>
            <a:ext cx="10907056" cy="748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2001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ítulo 1">
            <a:extLst>
              <a:ext uri="{FF2B5EF4-FFF2-40B4-BE49-F238E27FC236}">
                <a16:creationId xmlns:a16="http://schemas.microsoft.com/office/drawing/2014/main" id="{FE87C483-E70E-412A-B178-5AA7578F6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9167" y="179437"/>
            <a:ext cx="6324578" cy="7056784"/>
          </a:xfrm>
        </p:spPr>
        <p:txBody>
          <a:bodyPr anchor="t">
            <a:normAutofit/>
          </a:bodyPr>
          <a:lstStyle/>
          <a:p>
            <a:pPr eaLnBrk="1"/>
            <a:r>
              <a:rPr lang="it-IT" altLang="es-ES" sz="3200" b="1" dirty="0"/>
              <a:t>1508. Giorgione. Retrato de un hombre. Fine Arts Gallery, San Diego.</a:t>
            </a:r>
            <a:endParaRPr lang="es-ES" altLang="es-ES" sz="3200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D40FE80-60DB-4B72-905B-998160C379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030" y="0"/>
            <a:ext cx="6563745" cy="7567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9870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">
            <a:extLst>
              <a:ext uri="{FF2B5EF4-FFF2-40B4-BE49-F238E27FC236}">
                <a16:creationId xmlns:a16="http://schemas.microsoft.com/office/drawing/2014/main" id="{24F14AA9-F0AD-4877-BCB3-C4E13A3E1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951" y="0"/>
            <a:ext cx="6219825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4035" name="Título 1">
            <a:extLst>
              <a:ext uri="{FF2B5EF4-FFF2-40B4-BE49-F238E27FC236}">
                <a16:creationId xmlns:a16="http://schemas.microsoft.com/office/drawing/2014/main" id="{4B19E476-86BB-4C9D-B1DE-E8971249D7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1175" y="706681"/>
            <a:ext cx="6696744" cy="5449420"/>
          </a:xfrm>
        </p:spPr>
        <p:txBody>
          <a:bodyPr anchor="t">
            <a:normAutofit/>
          </a:bodyPr>
          <a:lstStyle/>
          <a:p>
            <a:pPr eaLnBrk="1"/>
            <a:r>
              <a:rPr lang="es-ES" altLang="es-ES" sz="3200" b="1" dirty="0"/>
              <a:t>Hacia 1508. Giorgione. Nuda. </a:t>
            </a:r>
            <a:r>
              <a:rPr lang="es-ES" sz="3200" b="1" i="0" dirty="0" err="1">
                <a:effectLst/>
              </a:rPr>
              <a:t>Gallerie</a:t>
            </a:r>
            <a:r>
              <a:rPr lang="es-ES" sz="3200" b="1" i="0" dirty="0">
                <a:effectLst/>
              </a:rPr>
              <a:t> </a:t>
            </a:r>
            <a:r>
              <a:rPr lang="es-ES" sz="3200" b="1" i="0" dirty="0" err="1">
                <a:effectLst/>
              </a:rPr>
              <a:t>dell'Accademia</a:t>
            </a:r>
            <a:r>
              <a:rPr lang="es-ES" sz="3200" b="1" i="0" dirty="0">
                <a:effectLst/>
              </a:rPr>
              <a:t>, Venecia.</a:t>
            </a:r>
            <a:br>
              <a:rPr lang="es-ES" altLang="es-ES" dirty="0"/>
            </a:br>
            <a:endParaRPr lang="es-ES" altLang="es-E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">
            <a:extLst>
              <a:ext uri="{FF2B5EF4-FFF2-40B4-BE49-F238E27FC236}">
                <a16:creationId xmlns:a16="http://schemas.microsoft.com/office/drawing/2014/main" id="{0AFB0FE4-DE0C-4051-85C3-2F85469D4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931" y="-1259548"/>
            <a:ext cx="8317845" cy="1007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048ECA6-F64E-4465-93FA-0E4ADD194F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23594"/>
            <a:ext cx="5088066" cy="1672035"/>
          </a:xfrm>
        </p:spPr>
        <p:txBody>
          <a:bodyPr>
            <a:normAutofit fontScale="90000"/>
          </a:bodyPr>
          <a:lstStyle/>
          <a:p>
            <a:pPr eaLnBrk="1"/>
            <a:r>
              <a:rPr lang="es-ES" altLang="es-ES"/>
              <a:t>Giorgione. </a:t>
            </a:r>
            <a:br>
              <a:rPr lang="es-ES" altLang="es-ES"/>
            </a:br>
            <a:r>
              <a:rPr lang="es-ES" altLang="es-ES"/>
              <a:t>Autorretrato. </a:t>
            </a:r>
            <a:br>
              <a:rPr lang="es-ES" altLang="es-ES"/>
            </a:br>
            <a:r>
              <a:rPr lang="es-ES" altLang="es-ES"/>
              <a:t>Hacia 1508.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ítulo 1">
            <a:extLst>
              <a:ext uri="{FF2B5EF4-FFF2-40B4-BE49-F238E27FC236}">
                <a16:creationId xmlns:a16="http://schemas.microsoft.com/office/drawing/2014/main" id="{FE87C483-E70E-412A-B178-5AA7578F6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9167" y="179437"/>
            <a:ext cx="5976664" cy="7056784"/>
          </a:xfrm>
        </p:spPr>
        <p:txBody>
          <a:bodyPr anchor="t">
            <a:normAutofit/>
          </a:bodyPr>
          <a:lstStyle/>
          <a:p>
            <a:pPr eaLnBrk="1"/>
            <a:r>
              <a:rPr lang="es-ES" altLang="es-ES" sz="3200" b="1" dirty="0"/>
              <a:t>Giorgione. Autorretrato. </a:t>
            </a:r>
            <a:r>
              <a:rPr lang="es-ES" altLang="es-ES" sz="3200" b="1" dirty="0" err="1"/>
              <a:t>Szépmûvészeti</a:t>
            </a:r>
            <a:r>
              <a:rPr lang="es-ES" altLang="es-ES" sz="3200" b="1" dirty="0"/>
              <a:t> </a:t>
            </a:r>
            <a:r>
              <a:rPr lang="es-ES" altLang="es-ES" sz="3200" b="1" dirty="0" err="1"/>
              <a:t>Múzeum</a:t>
            </a:r>
            <a:r>
              <a:rPr lang="es-ES" altLang="es-ES" sz="3200" b="1" dirty="0"/>
              <a:t>, Budapest.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DE6D1A7-026A-447C-9A77-595EF5E808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035" y="0"/>
            <a:ext cx="6764740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4895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ítulo 1">
            <a:extLst>
              <a:ext uri="{FF2B5EF4-FFF2-40B4-BE49-F238E27FC236}">
                <a16:creationId xmlns:a16="http://schemas.microsoft.com/office/drawing/2014/main" id="{FE87C483-E70E-412A-B178-5AA7578F6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9167" y="179437"/>
            <a:ext cx="3786121" cy="7056784"/>
          </a:xfrm>
        </p:spPr>
        <p:txBody>
          <a:bodyPr anchor="t">
            <a:normAutofit/>
          </a:bodyPr>
          <a:lstStyle/>
          <a:p>
            <a:pPr eaLnBrk="1"/>
            <a:r>
              <a:rPr lang="fr-FR" altLang="es-ES" sz="3200" b="1" dirty="0"/>
              <a:t>1508 - 1509. Giorgione. </a:t>
            </a:r>
            <a:r>
              <a:rPr lang="fr-FR" altLang="es-ES" sz="3200" b="1" dirty="0" err="1"/>
              <a:t>Concierto</a:t>
            </a:r>
            <a:r>
              <a:rPr lang="fr-FR" altLang="es-ES" sz="3200" b="1" dirty="0"/>
              <a:t> pastoral. Musée du Louvre, Paris.</a:t>
            </a:r>
            <a:endParaRPr lang="es-ES" altLang="es-ES" sz="3200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D3D1CDC-CABC-4A9F-A5F3-82E2443A0A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431" y="0"/>
            <a:ext cx="9372344" cy="754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707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">
            <a:extLst>
              <a:ext uri="{FF2B5EF4-FFF2-40B4-BE49-F238E27FC236}">
                <a16:creationId xmlns:a16="http://schemas.microsoft.com/office/drawing/2014/main" id="{3A429287-3DEE-404A-BC3A-CF5C73BAB9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261" y="0"/>
            <a:ext cx="8904514" cy="7578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6867" name="Título 1">
            <a:extLst>
              <a:ext uri="{FF2B5EF4-FFF2-40B4-BE49-F238E27FC236}">
                <a16:creationId xmlns:a16="http://schemas.microsoft.com/office/drawing/2014/main" id="{D1FA20BA-859B-4FCA-83A2-2E3DF0EFC4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" y="323453"/>
            <a:ext cx="4415019" cy="6912767"/>
          </a:xfrm>
        </p:spPr>
        <p:txBody>
          <a:bodyPr anchor="t">
            <a:normAutofit/>
          </a:bodyPr>
          <a:lstStyle/>
          <a:p>
            <a:pPr eaLnBrk="1"/>
            <a:r>
              <a:rPr lang="es-ES" altLang="es-ES" sz="3200" b="1" dirty="0"/>
              <a:t>Giorgione.</a:t>
            </a:r>
            <a:br>
              <a:rPr lang="es-ES" altLang="es-ES" sz="3200" b="1" dirty="0"/>
            </a:br>
            <a:r>
              <a:rPr lang="es-ES" altLang="es-ES" sz="3200" b="1" dirty="0"/>
              <a:t>Los tres filósofos. Hacia 1508-1509.</a:t>
            </a:r>
          </a:p>
        </p:txBody>
      </p:sp>
    </p:spTree>
    <p:extLst>
      <p:ext uri="{BB962C8B-B14F-4D97-AF65-F5344CB8AC3E}">
        <p14:creationId xmlns:p14="http://schemas.microsoft.com/office/powerpoint/2010/main" val="3941254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1">
            <a:extLst>
              <a:ext uri="{FF2B5EF4-FFF2-40B4-BE49-F238E27FC236}">
                <a16:creationId xmlns:a16="http://schemas.microsoft.com/office/drawing/2014/main" id="{FF8BBDE8-1C2B-4A57-B753-3CA04B857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055" y="-9860"/>
            <a:ext cx="5207720" cy="7531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08546" name="Text Box 2">
            <a:extLst>
              <a:ext uri="{FF2B5EF4-FFF2-40B4-BE49-F238E27FC236}">
                <a16:creationId xmlns:a16="http://schemas.microsoft.com/office/drawing/2014/main" id="{4AC90861-7A72-4B19-8815-51F694C0E9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183" y="539477"/>
            <a:ext cx="7056784" cy="662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19991" tIns="59995" rIns="119991" bIns="59995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s-ES" altLang="es-ES" sz="3200" b="1" dirty="0">
                <a:solidFill>
                  <a:srgbClr val="000000"/>
                </a:solidFill>
                <a:latin typeface="+mj-lt"/>
              </a:rPr>
              <a:t>H.1508-09. 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s-ES" altLang="es-ES" sz="3200" b="1" dirty="0">
                <a:solidFill>
                  <a:srgbClr val="000000"/>
                </a:solidFill>
                <a:latin typeface="+mj-lt"/>
              </a:rPr>
              <a:t>Giorgione. 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s-ES" altLang="es-ES" sz="3200" b="1" dirty="0">
                <a:solidFill>
                  <a:srgbClr val="000000"/>
                </a:solidFill>
                <a:latin typeface="+mj-lt"/>
              </a:rPr>
              <a:t>Los tres filósofos (detalle). 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s-ES" altLang="es-ES" sz="3200" b="1" dirty="0">
                <a:solidFill>
                  <a:srgbClr val="000000"/>
                </a:solidFill>
                <a:latin typeface="+mj-lt"/>
              </a:rPr>
              <a:t>H.1508-09. 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s-ES" altLang="es-ES" sz="3200" b="1" dirty="0">
                <a:solidFill>
                  <a:srgbClr val="000000"/>
                </a:solidFill>
                <a:latin typeface="+mj-lt"/>
              </a:rPr>
              <a:t>Kunsthistorisches Museum, Viena.</a:t>
            </a:r>
          </a:p>
        </p:txBody>
      </p:sp>
    </p:spTree>
    <p:extLst>
      <p:ext uri="{BB962C8B-B14F-4D97-AF65-F5344CB8AC3E}">
        <p14:creationId xmlns:p14="http://schemas.microsoft.com/office/powerpoint/2010/main" val="1989259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">
            <a:extLst>
              <a:ext uri="{FF2B5EF4-FFF2-40B4-BE49-F238E27FC236}">
                <a16:creationId xmlns:a16="http://schemas.microsoft.com/office/drawing/2014/main" id="{25B0E0B7-79B7-4D6A-B5B5-3593782E7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895" y="0"/>
            <a:ext cx="584509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6626" name="Text Box 2">
            <a:extLst>
              <a:ext uri="{FF2B5EF4-FFF2-40B4-BE49-F238E27FC236}">
                <a16:creationId xmlns:a16="http://schemas.microsoft.com/office/drawing/2014/main" id="{865940F1-C962-4501-B11A-D3E4E3E388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167" y="179437"/>
            <a:ext cx="7056784" cy="7056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19991" tIns="81114" rIns="119991" bIns="59995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s-ES" altLang="es-ES" sz="3200" b="1" dirty="0">
                <a:solidFill>
                  <a:srgbClr val="000000"/>
                </a:solidFill>
                <a:latin typeface="+mj-lt"/>
              </a:rPr>
              <a:t>1508 - 1509. Giorgione. Los tres filósofos(detalle). </a:t>
            </a:r>
            <a:r>
              <a:rPr lang="es-ES" altLang="es-ES" sz="3200" b="1" dirty="0" err="1">
                <a:solidFill>
                  <a:srgbClr val="000000"/>
                </a:solidFill>
                <a:latin typeface="+mj-lt"/>
              </a:rPr>
              <a:t>Gallerie</a:t>
            </a:r>
            <a:r>
              <a:rPr lang="es-ES" altLang="es-ES" sz="32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s-ES" altLang="es-ES" sz="3200" b="1" dirty="0" err="1">
                <a:solidFill>
                  <a:srgbClr val="000000"/>
                </a:solidFill>
                <a:latin typeface="+mj-lt"/>
              </a:rPr>
              <a:t>dell'Accademia</a:t>
            </a:r>
            <a:r>
              <a:rPr lang="es-ES" altLang="es-ES" sz="3200" b="1" dirty="0">
                <a:solidFill>
                  <a:srgbClr val="000000"/>
                </a:solidFill>
                <a:latin typeface="+mj-lt"/>
              </a:rPr>
              <a:t>, Venecia.</a:t>
            </a:r>
          </a:p>
        </p:txBody>
      </p:sp>
    </p:spTree>
    <p:extLst>
      <p:ext uri="{BB962C8B-B14F-4D97-AF65-F5344CB8AC3E}">
        <p14:creationId xmlns:p14="http://schemas.microsoft.com/office/powerpoint/2010/main" val="15914089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5 Marcador de contenido">
            <a:extLst>
              <a:ext uri="{FF2B5EF4-FFF2-40B4-BE49-F238E27FC236}">
                <a16:creationId xmlns:a16="http://schemas.microsoft.com/office/drawing/2014/main" id="{168A5B5F-5F0F-4A8E-BD12-B0605A2EB0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7844" y="323453"/>
            <a:ext cx="12768845" cy="7056784"/>
          </a:xfrm>
        </p:spPr>
        <p:txBody>
          <a:bodyPr>
            <a:normAutofit lnSpcReduction="10000"/>
          </a:bodyPr>
          <a:lstStyle/>
          <a:p>
            <a:pPr algn="ctr"/>
            <a:r>
              <a:rPr lang="es-ES" altLang="es-ES" sz="1866" b="1" i="1" dirty="0"/>
              <a:t>Los tres filósofos</a:t>
            </a:r>
            <a:r>
              <a:rPr lang="es-ES" altLang="es-ES" sz="1866" dirty="0"/>
              <a:t>. </a:t>
            </a:r>
          </a:p>
          <a:p>
            <a:r>
              <a:rPr lang="es-ES" altLang="es-ES" sz="1866" dirty="0"/>
              <a:t>	La obra fue encargada por un noble veneciano conocido como Taddeo Contarini que se desempeñaba como mercader y tenía interés por la alquimia y el ocultismo. </a:t>
            </a:r>
          </a:p>
          <a:p>
            <a:r>
              <a:rPr lang="es-ES" altLang="es-ES" sz="1866" dirty="0"/>
              <a:t>	Fue una de sus últimas obras. </a:t>
            </a:r>
          </a:p>
          <a:p>
            <a:r>
              <a:rPr lang="es-ES" altLang="es-ES" sz="1866" dirty="0"/>
              <a:t>	Algunos historiadores identifican como tema central de la pintura la alegoría de las tres edades del hombre. </a:t>
            </a:r>
          </a:p>
          <a:p>
            <a:r>
              <a:rPr lang="es-ES" altLang="es-ES" sz="1866" dirty="0"/>
              <a:t>	La obra se cree que fue concluida por Sebastiano del </a:t>
            </a:r>
            <a:r>
              <a:rPr lang="es-ES" altLang="es-ES" sz="1866" dirty="0" err="1"/>
              <a:t>Piombo</a:t>
            </a:r>
            <a:r>
              <a:rPr lang="es-ES" altLang="es-ES" sz="1866" dirty="0"/>
              <a:t> según la afirmación de </a:t>
            </a:r>
            <a:r>
              <a:rPr lang="es-ES" altLang="es-ES" sz="1866" dirty="0" err="1"/>
              <a:t>Marcantonio</a:t>
            </a:r>
            <a:r>
              <a:rPr lang="es-ES" altLang="es-ES" sz="1866" dirty="0"/>
              <a:t> </a:t>
            </a:r>
            <a:r>
              <a:rPr lang="es-ES" altLang="es-ES" sz="1866" dirty="0" err="1"/>
              <a:t>Michiel</a:t>
            </a:r>
            <a:r>
              <a:rPr lang="es-ES" altLang="es-ES" sz="1866" dirty="0"/>
              <a:t>.</a:t>
            </a:r>
          </a:p>
          <a:p>
            <a:r>
              <a:rPr lang="es-ES" altLang="es-ES" sz="1866" b="1" dirty="0"/>
              <a:t>Descripción</a:t>
            </a:r>
          </a:p>
          <a:p>
            <a:r>
              <a:rPr lang="es-ES" altLang="es-ES" sz="1866" dirty="0"/>
              <a:t>	En la pintura se vislumbra al hombre más joven con actitud contemplativa y con la mirada hacia la gruta, y sujetando con sus manos una escuadra y un compás. Los otros dos hombres parece que van a iniciar una conversación, el de edad mediana tiene un turbante y el anciano lleva consigo un compás y anotaciones astronómicas.</a:t>
            </a:r>
          </a:p>
          <a:p>
            <a:r>
              <a:rPr lang="es-ES" altLang="es-ES" sz="1866" b="1" dirty="0"/>
              <a:t>Interpretaciones</a:t>
            </a:r>
          </a:p>
          <a:p>
            <a:r>
              <a:rPr lang="es-ES" altLang="es-ES" sz="1866" dirty="0"/>
              <a:t>	A través del tiempo algunos historiadores han realizado interpretaciones de la obra en las que se identifica a los tres personajes representados con astrónomos, geómetras, matemáticos e incluso los Reyes Magos. Existen alrededor de quince interpretaciones;</a:t>
            </a:r>
            <a:r>
              <a:rPr lang="es-ES" altLang="es-ES" sz="1866" baseline="30000" dirty="0"/>
              <a:t> </a:t>
            </a:r>
            <a:r>
              <a:rPr lang="es-ES" altLang="es-ES" sz="1866" dirty="0"/>
              <a:t>sin embargo, no se ha podido determinar cuál de estas hipótesis es la correcta. La primera descripción del cuadro fue realizada en 1525 por </a:t>
            </a:r>
            <a:r>
              <a:rPr lang="es-ES" altLang="es-ES" sz="1866" dirty="0" err="1"/>
              <a:t>Marcantonio</a:t>
            </a:r>
            <a:r>
              <a:rPr lang="es-ES" altLang="es-ES" sz="1866" dirty="0"/>
              <a:t> </a:t>
            </a:r>
            <a:r>
              <a:rPr lang="es-ES" altLang="es-ES" sz="1866" dirty="0" err="1"/>
              <a:t>Michiel</a:t>
            </a:r>
            <a:r>
              <a:rPr lang="es-ES" altLang="es-ES" sz="1866" dirty="0"/>
              <a:t>, un noble veneciano interesado en la historia del arte, y el cual en una visita a la residencia de Taddeo Contarini escribió lo siguiente: </a:t>
            </a:r>
          </a:p>
          <a:p>
            <a:r>
              <a:rPr lang="es-ES" altLang="es-ES" sz="1866" dirty="0"/>
              <a:t>	«...la tela al óleo de los tres filósofos en el campo, dos erguidos y uno sentado que contempla los rayos solares, con esa roca tan admirablemente realizada, fue comenzada por </a:t>
            </a:r>
            <a:r>
              <a:rPr lang="es-ES" altLang="es-ES" sz="1866" dirty="0" err="1"/>
              <a:t>Zorzo</a:t>
            </a:r>
            <a:r>
              <a:rPr lang="es-ES" altLang="es-ES" sz="1866" dirty="0"/>
              <a:t> de </a:t>
            </a:r>
            <a:r>
              <a:rPr lang="es-ES" altLang="es-ES" sz="1866" dirty="0" err="1"/>
              <a:t>Castelfranco</a:t>
            </a:r>
            <a:r>
              <a:rPr lang="es-ES" altLang="es-ES" sz="1866" dirty="0"/>
              <a:t> (Giorgione) y terminada por Sebastiano </a:t>
            </a:r>
            <a:r>
              <a:rPr lang="es-ES" altLang="es-ES" sz="1866" dirty="0" err="1"/>
              <a:t>Venitiano</a:t>
            </a:r>
            <a:r>
              <a:rPr lang="es-ES" altLang="es-ES" sz="1866" dirty="0"/>
              <a:t> (Sebastiano del </a:t>
            </a:r>
            <a:r>
              <a:rPr lang="es-ES" altLang="es-ES" sz="1866" dirty="0" err="1"/>
              <a:t>Piombo</a:t>
            </a:r>
            <a:r>
              <a:rPr lang="es-ES" altLang="es-ES" sz="1866" dirty="0"/>
              <a:t>)».</a:t>
            </a:r>
            <a:r>
              <a:rPr lang="es-ES" altLang="es-ES" sz="1866" baseline="30000" dirty="0">
                <a:hlinkClick r:id="rId2"/>
              </a:rPr>
              <a:t>[6]</a:t>
            </a:r>
            <a:r>
              <a:rPr lang="es-ES" altLang="es-ES" sz="1866" dirty="0"/>
              <a:t>​</a:t>
            </a:r>
          </a:p>
          <a:p>
            <a:r>
              <a:rPr lang="es-ES" altLang="es-ES" sz="1866" dirty="0"/>
              <a:t>	Otra de las propuestas del significado de la obra es la de Hubert </a:t>
            </a:r>
            <a:r>
              <a:rPr lang="es-ES" altLang="es-ES" sz="1866" dirty="0" err="1"/>
              <a:t>Janitschek</a:t>
            </a:r>
            <a:r>
              <a:rPr lang="es-ES" altLang="es-ES" sz="1866" dirty="0"/>
              <a:t>, quien identifica a los personajes con las distintas edades del pensamiento, más claro al anciano lo asocia con la filosofía antigua, el hombre en edad madura con la filosofía medieval y al joven con la filosofía renacentista</a:t>
            </a:r>
          </a:p>
          <a:p>
            <a:endParaRPr lang="es-ES" altLang="es-ES" sz="1866" dirty="0"/>
          </a:p>
        </p:txBody>
      </p:sp>
    </p:spTree>
    <p:extLst>
      <p:ext uri="{BB962C8B-B14F-4D97-AF65-F5344CB8AC3E}">
        <p14:creationId xmlns:p14="http://schemas.microsoft.com/office/powerpoint/2010/main" val="24882569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ítulo 1">
            <a:extLst>
              <a:ext uri="{FF2B5EF4-FFF2-40B4-BE49-F238E27FC236}">
                <a16:creationId xmlns:a16="http://schemas.microsoft.com/office/drawing/2014/main" id="{FE87C483-E70E-412A-B178-5AA7578F6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9167" y="179437"/>
            <a:ext cx="7128792" cy="7056784"/>
          </a:xfrm>
        </p:spPr>
        <p:txBody>
          <a:bodyPr anchor="t">
            <a:normAutofit/>
          </a:bodyPr>
          <a:lstStyle/>
          <a:p>
            <a:pPr eaLnBrk="1"/>
            <a:r>
              <a:rPr lang="es-ES" altLang="es-ES" sz="3200" b="1" dirty="0"/>
              <a:t>1508 - 1510. Giorgione. Retrato de un joven. </a:t>
            </a:r>
            <a:r>
              <a:rPr lang="es-ES" altLang="es-ES" sz="3200" b="1" dirty="0" err="1"/>
              <a:t>Szépmûvészeti</a:t>
            </a:r>
            <a:r>
              <a:rPr lang="es-ES" altLang="es-ES" sz="3200" b="1" dirty="0"/>
              <a:t> </a:t>
            </a:r>
            <a:r>
              <a:rPr lang="es-ES" altLang="es-ES" sz="3200" b="1" dirty="0" err="1"/>
              <a:t>Múzeum</a:t>
            </a:r>
            <a:r>
              <a:rPr lang="es-ES" altLang="es-ES" sz="3200" b="1" dirty="0"/>
              <a:t>, Budapest.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09776D-44FC-4A5C-8B31-E34D70D245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999" y="-2716"/>
            <a:ext cx="5711776" cy="756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7012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ítulo 1">
            <a:extLst>
              <a:ext uri="{FF2B5EF4-FFF2-40B4-BE49-F238E27FC236}">
                <a16:creationId xmlns:a16="http://schemas.microsoft.com/office/drawing/2014/main" id="{FE87C483-E70E-412A-B178-5AA7578F6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159" y="179437"/>
            <a:ext cx="1939525" cy="7056784"/>
          </a:xfrm>
        </p:spPr>
        <p:txBody>
          <a:bodyPr anchor="t">
            <a:normAutofit/>
          </a:bodyPr>
          <a:lstStyle/>
          <a:p>
            <a:pPr eaLnBrk="1"/>
            <a:r>
              <a:rPr lang="it-IT" altLang="es-ES" sz="2800" b="1" dirty="0"/>
              <a:t>1510. Giorgione. Casa Marta, Castelfranco Veneto.</a:t>
            </a:r>
            <a:endParaRPr lang="es-ES" altLang="es-ES" sz="2800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71FBB56-40FF-4CE2-854E-B1F2F37ECF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683" y="0"/>
            <a:ext cx="11297514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5864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ítulo 1">
            <a:extLst>
              <a:ext uri="{FF2B5EF4-FFF2-40B4-BE49-F238E27FC236}">
                <a16:creationId xmlns:a16="http://schemas.microsoft.com/office/drawing/2014/main" id="{FE87C483-E70E-412A-B178-5AA7578F6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9168" y="179437"/>
            <a:ext cx="3528392" cy="7056784"/>
          </a:xfrm>
        </p:spPr>
        <p:txBody>
          <a:bodyPr anchor="t">
            <a:normAutofit/>
          </a:bodyPr>
          <a:lstStyle/>
          <a:p>
            <a:pPr eaLnBrk="1"/>
            <a:r>
              <a:rPr lang="it-IT" altLang="es-ES" sz="3200" b="1" dirty="0"/>
              <a:t>1510. Giorgione. Casa Marta, Castelfranco Veneto. Detalle 1.</a:t>
            </a:r>
            <a:endParaRPr lang="es-ES" altLang="es-ES" sz="3200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47CD268-E091-46B9-AE3E-D5539219CD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431" y="0"/>
            <a:ext cx="9419708" cy="753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9178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ítulo 1">
            <a:extLst>
              <a:ext uri="{FF2B5EF4-FFF2-40B4-BE49-F238E27FC236}">
                <a16:creationId xmlns:a16="http://schemas.microsoft.com/office/drawing/2014/main" id="{FE87C483-E70E-412A-B178-5AA7578F6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9167" y="179437"/>
            <a:ext cx="6696744" cy="7056784"/>
          </a:xfrm>
        </p:spPr>
        <p:txBody>
          <a:bodyPr anchor="t">
            <a:normAutofit/>
          </a:bodyPr>
          <a:lstStyle/>
          <a:p>
            <a:pPr eaLnBrk="1"/>
            <a:r>
              <a:rPr lang="it-IT" altLang="es-ES" sz="3200" b="1" dirty="0"/>
              <a:t>1510. Giorgione. Casa Marta, Castelfranco Veneto. Detalle 2.</a:t>
            </a:r>
            <a:endParaRPr lang="es-ES" altLang="es-ES" sz="3200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396D7AA-3E00-466A-A6C3-9814F1A388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580" y="0"/>
            <a:ext cx="6258195" cy="7530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5824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ítulo 1">
            <a:extLst>
              <a:ext uri="{FF2B5EF4-FFF2-40B4-BE49-F238E27FC236}">
                <a16:creationId xmlns:a16="http://schemas.microsoft.com/office/drawing/2014/main" id="{FE87C483-E70E-412A-B178-5AA7578F6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27299" y="179437"/>
            <a:ext cx="10585176" cy="963993"/>
          </a:xfrm>
        </p:spPr>
        <p:txBody>
          <a:bodyPr anchor="ctr">
            <a:normAutofit/>
          </a:bodyPr>
          <a:lstStyle/>
          <a:p>
            <a:pPr algn="ctr" eaLnBrk="1"/>
            <a:r>
              <a:rPr lang="it-IT" altLang="es-ES" sz="3200" b="1" dirty="0"/>
              <a:t>1510. Giorgione. Casa Marta, Castelfranco Veneto. Detalle 3.</a:t>
            </a:r>
            <a:endParaRPr lang="es-ES" altLang="es-ES" sz="3200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A3286BD-9A53-48B4-82C3-A39BE6404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299" y="1143430"/>
            <a:ext cx="10585176" cy="641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5171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ítulo 1">
            <a:extLst>
              <a:ext uri="{FF2B5EF4-FFF2-40B4-BE49-F238E27FC236}">
                <a16:creationId xmlns:a16="http://schemas.microsoft.com/office/drawing/2014/main" id="{FE87C483-E70E-412A-B178-5AA7578F6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63303" y="179437"/>
            <a:ext cx="10513168" cy="975293"/>
          </a:xfrm>
        </p:spPr>
        <p:txBody>
          <a:bodyPr anchor="ctr">
            <a:normAutofit/>
          </a:bodyPr>
          <a:lstStyle/>
          <a:p>
            <a:pPr algn="ctr" eaLnBrk="1"/>
            <a:r>
              <a:rPr lang="it-IT" altLang="es-ES" sz="3200" b="1" dirty="0"/>
              <a:t>1510. Giorgione. Casa Marta, Castelfranco Veneto. Detalle 4.</a:t>
            </a:r>
            <a:endParaRPr lang="es-ES" altLang="es-ES" sz="3200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E17624C-BBD9-4CC9-9D64-E6A58BB4C6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303" y="1154730"/>
            <a:ext cx="10513168" cy="640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5236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ítulo 1">
            <a:extLst>
              <a:ext uri="{FF2B5EF4-FFF2-40B4-BE49-F238E27FC236}">
                <a16:creationId xmlns:a16="http://schemas.microsoft.com/office/drawing/2014/main" id="{FE87C483-E70E-412A-B178-5AA7578F6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46299" y="179437"/>
            <a:ext cx="10947176" cy="1126470"/>
          </a:xfrm>
        </p:spPr>
        <p:txBody>
          <a:bodyPr anchor="ctr">
            <a:normAutofit/>
          </a:bodyPr>
          <a:lstStyle/>
          <a:p>
            <a:pPr algn="ctr" eaLnBrk="1"/>
            <a:r>
              <a:rPr lang="it-IT" altLang="es-ES" sz="3200" b="1" dirty="0"/>
              <a:t>1510. Giorgione. Casa Marta, Castelfranco Veneto. Detalle 5.</a:t>
            </a:r>
            <a:endParaRPr lang="es-ES" altLang="es-ES" sz="3200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2BDA2CF-295F-4945-AD7E-8C1D784460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299" y="1305907"/>
            <a:ext cx="10947176" cy="626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9879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ítulo 1">
            <a:extLst>
              <a:ext uri="{FF2B5EF4-FFF2-40B4-BE49-F238E27FC236}">
                <a16:creationId xmlns:a16="http://schemas.microsoft.com/office/drawing/2014/main" id="{FE87C483-E70E-412A-B178-5AA7578F6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7199" y="179437"/>
            <a:ext cx="12313368" cy="540643"/>
          </a:xfrm>
        </p:spPr>
        <p:txBody>
          <a:bodyPr anchor="t">
            <a:normAutofit/>
          </a:bodyPr>
          <a:lstStyle/>
          <a:p>
            <a:pPr algn="ctr" eaLnBrk="1"/>
            <a:r>
              <a:rPr lang="it-IT" altLang="es-ES" sz="3200" b="1" dirty="0"/>
              <a:t>1510. Giorgione. Casa Marta, Castelfranco Veneto. Detalle 6.</a:t>
            </a:r>
            <a:endParaRPr lang="es-ES" altLang="es-ES" sz="3200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998CD25-0DBE-43FF-83F2-31D3E06464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685" y="720080"/>
            <a:ext cx="11288403" cy="6660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3359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ítulo 1">
            <a:extLst>
              <a:ext uri="{FF2B5EF4-FFF2-40B4-BE49-F238E27FC236}">
                <a16:creationId xmlns:a16="http://schemas.microsoft.com/office/drawing/2014/main" id="{FE87C483-E70E-412A-B178-5AA7578F6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9167" y="179437"/>
            <a:ext cx="7272808" cy="7056784"/>
          </a:xfrm>
        </p:spPr>
        <p:txBody>
          <a:bodyPr anchor="t">
            <a:normAutofit/>
          </a:bodyPr>
          <a:lstStyle/>
          <a:p>
            <a:pPr eaLnBrk="1"/>
            <a:r>
              <a:rPr lang="it-IT" altLang="es-ES" sz="3200" b="1" dirty="0"/>
              <a:t>1510. Giorgione. Cantor. Galleria Borghese, Roma.</a:t>
            </a:r>
            <a:endParaRPr lang="es-ES" altLang="es-ES" sz="3200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770E8C1-3A8B-4FD8-92E2-877F793E64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350" y="0"/>
            <a:ext cx="5562425" cy="755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4880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ítulo 1">
            <a:extLst>
              <a:ext uri="{FF2B5EF4-FFF2-40B4-BE49-F238E27FC236}">
                <a16:creationId xmlns:a16="http://schemas.microsoft.com/office/drawing/2014/main" id="{FE87C483-E70E-412A-B178-5AA7578F6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5191" y="0"/>
            <a:ext cx="12457384" cy="1115541"/>
          </a:xfrm>
        </p:spPr>
        <p:txBody>
          <a:bodyPr anchor="ctr">
            <a:normAutofit/>
          </a:bodyPr>
          <a:lstStyle/>
          <a:p>
            <a:pPr algn="ctr" eaLnBrk="1"/>
            <a:r>
              <a:rPr lang="es-ES" altLang="es-ES" sz="3200" b="1" dirty="0"/>
              <a:t>1510. Giorgione. Venus dormida. Gemäldegalerie Alte </a:t>
            </a:r>
            <a:r>
              <a:rPr lang="es-ES" altLang="es-ES" sz="3200" b="1" dirty="0" err="1"/>
              <a:t>Meister</a:t>
            </a:r>
            <a:r>
              <a:rPr lang="es-ES" altLang="es-ES" sz="3200" b="1" dirty="0"/>
              <a:t>, Dresde.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E0E0A3B-D206-47E0-BA3E-74B6FDC44D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518" y="1107656"/>
            <a:ext cx="10416737" cy="641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5950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ítulo 1">
            <a:extLst>
              <a:ext uri="{FF2B5EF4-FFF2-40B4-BE49-F238E27FC236}">
                <a16:creationId xmlns:a16="http://schemas.microsoft.com/office/drawing/2014/main" id="{FE87C483-E70E-412A-B178-5AA7578F6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9167" y="179437"/>
            <a:ext cx="7200800" cy="7056784"/>
          </a:xfrm>
        </p:spPr>
        <p:txBody>
          <a:bodyPr anchor="t">
            <a:normAutofit/>
          </a:bodyPr>
          <a:lstStyle/>
          <a:p>
            <a:pPr eaLnBrk="1"/>
            <a:r>
              <a:rPr lang="it-IT" altLang="es-ES" sz="3200" b="1" dirty="0"/>
              <a:t>1500 - 1510. Giorgione. Ceres. Gemäldegalerie, Berlín.</a:t>
            </a:r>
            <a:endParaRPr lang="es-ES" altLang="es-ES" sz="3200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7F72CB8-1FDE-4F1D-9FE9-D017B54935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107" y="0"/>
            <a:ext cx="5636291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947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ítulo 1">
            <a:extLst>
              <a:ext uri="{FF2B5EF4-FFF2-40B4-BE49-F238E27FC236}">
                <a16:creationId xmlns:a16="http://schemas.microsoft.com/office/drawing/2014/main" id="{FE87C483-E70E-412A-B178-5AA7578F6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9167" y="179437"/>
            <a:ext cx="6912768" cy="7056784"/>
          </a:xfrm>
        </p:spPr>
        <p:txBody>
          <a:bodyPr anchor="t">
            <a:normAutofit/>
          </a:bodyPr>
          <a:lstStyle/>
          <a:p>
            <a:pPr eaLnBrk="1"/>
            <a:r>
              <a:rPr lang="it-IT" altLang="es-ES" sz="3200" b="1" dirty="0"/>
              <a:t>1500 – 1510. Giorgione. Retrato de un hombre joven. Alte Pinakothek, Munich</a:t>
            </a:r>
            <a:endParaRPr lang="es-ES" altLang="es-ES" sz="3200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689D254-7B9B-4141-80BB-EFE59C9DB5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2690" y="-1"/>
            <a:ext cx="5551142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445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ítulo 1">
            <a:extLst>
              <a:ext uri="{FF2B5EF4-FFF2-40B4-BE49-F238E27FC236}">
                <a16:creationId xmlns:a16="http://schemas.microsoft.com/office/drawing/2014/main" id="{FE87C483-E70E-412A-B178-5AA7578F6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9167" y="179437"/>
            <a:ext cx="6912768" cy="7056784"/>
          </a:xfrm>
        </p:spPr>
        <p:txBody>
          <a:bodyPr anchor="t">
            <a:normAutofit/>
          </a:bodyPr>
          <a:lstStyle/>
          <a:p>
            <a:pPr eaLnBrk="1"/>
            <a:r>
              <a:rPr lang="es-ES" altLang="es-ES" sz="3200" b="1" dirty="0"/>
              <a:t>1500 – 1510. Giorgione. Virgen leyendo. </a:t>
            </a:r>
            <a:r>
              <a:rPr lang="es-ES" altLang="es-ES" sz="3200" b="1" dirty="0" err="1"/>
              <a:t>Ashmolean</a:t>
            </a:r>
            <a:r>
              <a:rPr lang="es-ES" altLang="es-ES" sz="3200" b="1" dirty="0"/>
              <a:t> Museum, Oxford.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9F53AEA-8486-4807-A97D-C40768D1F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527" y="0"/>
            <a:ext cx="5952188" cy="753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3427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ítulo 1">
            <a:extLst>
              <a:ext uri="{FF2B5EF4-FFF2-40B4-BE49-F238E27FC236}">
                <a16:creationId xmlns:a16="http://schemas.microsoft.com/office/drawing/2014/main" id="{FE87C483-E70E-412A-B178-5AA7578F6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9167" y="179437"/>
            <a:ext cx="3786121" cy="7056784"/>
          </a:xfrm>
        </p:spPr>
        <p:txBody>
          <a:bodyPr anchor="t">
            <a:normAutofit/>
          </a:bodyPr>
          <a:lstStyle/>
          <a:p>
            <a:pPr eaLnBrk="1"/>
            <a:endParaRPr lang="es-ES" altLang="es-ES" sz="3200" b="1" dirty="0"/>
          </a:p>
        </p:txBody>
      </p:sp>
    </p:spTree>
    <p:extLst>
      <p:ext uri="{BB962C8B-B14F-4D97-AF65-F5344CB8AC3E}">
        <p14:creationId xmlns:p14="http://schemas.microsoft.com/office/powerpoint/2010/main" val="4664905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34563</TotalTime>
  <Words>1415</Words>
  <Application>Microsoft Office PowerPoint</Application>
  <PresentationFormat>Personalizado</PresentationFormat>
  <Paragraphs>117</Paragraphs>
  <Slides>48</Slides>
  <Notes>44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48</vt:i4>
      </vt:variant>
    </vt:vector>
  </HeadingPairs>
  <TitlesOfParts>
    <vt:vector size="53" baseType="lpstr">
      <vt:lpstr>Arial</vt:lpstr>
      <vt:lpstr>Calibri</vt:lpstr>
      <vt:lpstr>Calibri Light</vt:lpstr>
      <vt:lpstr>Times New Roman</vt:lpstr>
      <vt:lpstr>Tema de Office</vt:lpstr>
      <vt:lpstr>Giorgione</vt:lpstr>
      <vt:lpstr>1500. Giorgione. Sagrada Familia. National Gallery of Art, Washington.</vt:lpstr>
      <vt:lpstr>1500. Giorgione. Las tres edades del hombre. Palazzo Pitti, Florencia.</vt:lpstr>
      <vt:lpstr>Presentación de PowerPoint</vt:lpstr>
      <vt:lpstr>1501 - 1502. Giorgione. Retrato de un hombre. Galleria degli Uffizi, Florencia.</vt:lpstr>
      <vt:lpstr>Hacia 1502. Atribuido a Giorgione. Francesco María della Rovere. Kunsthistorisches Museum. Viena.</vt:lpstr>
      <vt:lpstr>1503. Giorgione. Virgen en paisaje. Hermitage, San Petersburgo.</vt:lpstr>
      <vt:lpstr>Hacia 1503. Giorgione. Virgen con niño y santos.  </vt:lpstr>
      <vt:lpstr>Presentación de PowerPoint</vt:lpstr>
      <vt:lpstr>Pala de Castelfranco</vt:lpstr>
      <vt:lpstr>1504. Giorgione. Judith. Hermitage, San Petersburgo.</vt:lpstr>
      <vt:lpstr>1504. Giorgione. Retrato de un hombre joven. Staatliche Museen, Berlín.</vt:lpstr>
      <vt:lpstr>1505. Giorgione. Moisés en la prueba del oro y el fuego. Galería Uffizi, Florencia.</vt:lpstr>
      <vt:lpstr>1505. Giorgione. El juicio de Salomón. Galería Uffizi, Florencia.</vt:lpstr>
      <vt:lpstr>1505. Giorgione. La tempestad. Gallerie dell'Accademia, Venecia.</vt:lpstr>
      <vt:lpstr>Presentación de PowerPoint</vt:lpstr>
      <vt:lpstr>1505 - 1510. Giorgione. Adoración de los pastores. National Gallery of Art, Washington</vt:lpstr>
      <vt:lpstr>Hacia 1506. Giorgione. Retrato de una anciana. Galería de la Academia, Venecia. </vt:lpstr>
      <vt:lpstr>1506. Giorgione. Laura. Kunsthistorisches Museum, Viena. </vt:lpstr>
      <vt:lpstr>Presentación de PowerPoint</vt:lpstr>
      <vt:lpstr>1506 - 1507. Giorgione. Adoración de los magos. National Gallery, Londres.</vt:lpstr>
      <vt:lpstr>Presentación de PowerPoint</vt:lpstr>
      <vt:lpstr>1506 - 1510. Giorgione. Paisaje al atardecer con San Roque, San Jorge y San Antonio (Il Tramonto). National Gallery, Londres.</vt:lpstr>
      <vt:lpstr>Presentación de PowerPoint</vt:lpstr>
      <vt:lpstr>1508. Giorgione o Tiziano. Virgen, San Antonio de Padua y San Roque. Museo del Prado.</vt:lpstr>
      <vt:lpstr>1508. Giorgione. Retrato de un hombre. Fine Arts Gallery, San Diego.</vt:lpstr>
      <vt:lpstr>Hacia 1508. Giorgione. Nuda. Gallerie dell'Accademia, Venecia. </vt:lpstr>
      <vt:lpstr>Giorgione.  Autorretrato.  Hacia 1508.</vt:lpstr>
      <vt:lpstr>Giorgione. Autorretrato. Szépmûvészeti Múzeum, Budapest.</vt:lpstr>
      <vt:lpstr>1508 - 1509. Giorgione. Concierto pastoral. Musée du Louvre, Paris.</vt:lpstr>
      <vt:lpstr>Giorgione. Los tres filósofos. Hacia 1508-1509.</vt:lpstr>
      <vt:lpstr>Presentación de PowerPoint</vt:lpstr>
      <vt:lpstr>Presentación de PowerPoint</vt:lpstr>
      <vt:lpstr>Presentación de PowerPoint</vt:lpstr>
      <vt:lpstr>1508 - 1510. Giorgione. Retrato de un joven. Szépmûvészeti Múzeum, Budapest.</vt:lpstr>
      <vt:lpstr>1510. Giorgione. Casa Marta, Castelfranco Veneto.</vt:lpstr>
      <vt:lpstr>1510. Giorgione. Casa Marta, Castelfranco Veneto. Detalle 1.</vt:lpstr>
      <vt:lpstr>1510. Giorgione. Casa Marta, Castelfranco Veneto. Detalle 2.</vt:lpstr>
      <vt:lpstr>1510. Giorgione. Casa Marta, Castelfranco Veneto. Detalle 3.</vt:lpstr>
      <vt:lpstr>1510. Giorgione. Casa Marta, Castelfranco Veneto. Detalle 4.</vt:lpstr>
      <vt:lpstr>1510. Giorgione. Casa Marta, Castelfranco Veneto. Detalle 5.</vt:lpstr>
      <vt:lpstr>1510. Giorgione. Casa Marta, Castelfranco Veneto. Detalle 6.</vt:lpstr>
      <vt:lpstr>1510. Giorgione. Cantor. Galleria Borghese, Roma.</vt:lpstr>
      <vt:lpstr>1510. Giorgione. Venus dormida. Gemäldegalerie Alte Meister, Dresde.</vt:lpstr>
      <vt:lpstr>1500 - 1510. Giorgione. Ceres. Gemäldegalerie, Berlín.</vt:lpstr>
      <vt:lpstr>1500 – 1510. Giorgione. Retrato de un hombre joven. Alte Pinakothek, Munich</vt:lpstr>
      <vt:lpstr>1500 – 1510. Giorgione. Virgen leyendo. Ashmolean Museum, Oxford.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Mercedes Salvador Almenar</dc:creator>
  <cp:lastModifiedBy>Miguel Velayos García</cp:lastModifiedBy>
  <cp:revision>11</cp:revision>
  <cp:lastPrinted>1601-01-01T00:00:00Z</cp:lastPrinted>
  <dcterms:created xsi:type="dcterms:W3CDTF">2015-03-17T17:04:33Z</dcterms:created>
  <dcterms:modified xsi:type="dcterms:W3CDTF">2021-08-06T11:01:15Z</dcterms:modified>
</cp:coreProperties>
</file>