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307" r:id="rId8"/>
    <p:sldId id="264" r:id="rId9"/>
    <p:sldId id="308" r:id="rId10"/>
    <p:sldId id="309" r:id="rId11"/>
    <p:sldId id="262" r:id="rId12"/>
    <p:sldId id="263" r:id="rId13"/>
    <p:sldId id="302" r:id="rId14"/>
    <p:sldId id="305" r:id="rId15"/>
    <p:sldId id="265" r:id="rId16"/>
    <p:sldId id="266" r:id="rId17"/>
    <p:sldId id="267" r:id="rId18"/>
    <p:sldId id="268" r:id="rId19"/>
    <p:sldId id="269" r:id="rId20"/>
    <p:sldId id="306" r:id="rId21"/>
    <p:sldId id="270" r:id="rId22"/>
    <p:sldId id="271" r:id="rId23"/>
    <p:sldId id="272" r:id="rId24"/>
    <p:sldId id="273" r:id="rId25"/>
    <p:sldId id="310" r:id="rId26"/>
    <p:sldId id="274" r:id="rId27"/>
    <p:sldId id="311" r:id="rId28"/>
    <p:sldId id="275" r:id="rId29"/>
    <p:sldId id="276" r:id="rId30"/>
    <p:sldId id="277" r:id="rId31"/>
    <p:sldId id="278" r:id="rId32"/>
    <p:sldId id="279" r:id="rId33"/>
    <p:sldId id="280" r:id="rId34"/>
    <p:sldId id="281" r:id="rId35"/>
    <p:sldId id="312" r:id="rId36"/>
    <p:sldId id="313" r:id="rId37"/>
    <p:sldId id="314" r:id="rId38"/>
    <p:sldId id="282" r:id="rId39"/>
    <p:sldId id="283" r:id="rId40"/>
    <p:sldId id="284" r:id="rId41"/>
    <p:sldId id="285"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3" r:id="rId58"/>
    <p:sldId id="304" r:id="rId5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a:t>Gerard David</a:t>
            </a:r>
            <a:endParaRPr lang="es-ES" sz="88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20691" cy="5869420"/>
          </a:xfrm>
        </p:spPr>
        <p:txBody>
          <a:bodyPr anchor="t">
            <a:normAutofit/>
          </a:bodyPr>
          <a:lstStyle/>
          <a:p>
            <a:r>
              <a:rPr lang="en-US" sz="2800" dirty="0"/>
              <a:t>1480 - 1482. Gerard David. Natividad. Metropolitan Museum of Art, New York.</a:t>
            </a:r>
            <a:endParaRPr lang="es-ES" sz="2800" dirty="0"/>
          </a:p>
        </p:txBody>
      </p:sp>
      <p:pic>
        <p:nvPicPr>
          <p:cNvPr id="4" name="Imagen 3">
            <a:extLst>
              <a:ext uri="{FF2B5EF4-FFF2-40B4-BE49-F238E27FC236}">
                <a16:creationId xmlns:a16="http://schemas.microsoft.com/office/drawing/2014/main" id="{B1BBEE44-D7BA-48E2-995C-7A9A0690D2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0078" y="0"/>
            <a:ext cx="5201922" cy="6851073"/>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54181" y="-18761"/>
            <a:ext cx="11083637" cy="1070137"/>
          </a:xfrm>
        </p:spPr>
        <p:txBody>
          <a:bodyPr anchor="ctr">
            <a:normAutofit/>
          </a:bodyPr>
          <a:lstStyle/>
          <a:p>
            <a:pPr algn="ctr"/>
            <a:r>
              <a:rPr lang="es-ES" sz="2800" dirty="0"/>
              <a:t>1480 - 1485. Gerard David. Pilatos. San Juan Bautista. </a:t>
            </a:r>
            <a:r>
              <a:rPr lang="es-ES" sz="2800" dirty="0" err="1"/>
              <a:t>Koninklijk</a:t>
            </a:r>
            <a:r>
              <a:rPr lang="es-ES" sz="2800" dirty="0"/>
              <a:t> Museum </a:t>
            </a:r>
            <a:r>
              <a:rPr lang="es-ES" sz="2800" dirty="0" err="1"/>
              <a:t>voor</a:t>
            </a:r>
            <a:r>
              <a:rPr lang="es-ES" sz="2800" dirty="0"/>
              <a:t> </a:t>
            </a:r>
            <a:r>
              <a:rPr lang="es-ES" sz="2800" dirty="0" err="1"/>
              <a:t>Schone</a:t>
            </a:r>
            <a:r>
              <a:rPr lang="es-ES" sz="2800" dirty="0"/>
              <a:t> </a:t>
            </a:r>
            <a:r>
              <a:rPr lang="es-ES" sz="2800" dirty="0" err="1"/>
              <a:t>Kunsten</a:t>
            </a:r>
            <a:r>
              <a:rPr lang="es-ES" sz="2800" dirty="0"/>
              <a:t>, </a:t>
            </a:r>
            <a:r>
              <a:rPr lang="es-ES" sz="2800" dirty="0" err="1"/>
              <a:t>Antwerp</a:t>
            </a:r>
            <a:endParaRPr lang="es-ES" sz="2800" dirty="0"/>
          </a:p>
        </p:txBody>
      </p:sp>
      <p:pic>
        <p:nvPicPr>
          <p:cNvPr id="4" name="Imagen 3">
            <a:extLst>
              <a:ext uri="{FF2B5EF4-FFF2-40B4-BE49-F238E27FC236}">
                <a16:creationId xmlns:a16="http://schemas.microsoft.com/office/drawing/2014/main" id="{5CB869DB-8EA3-4C3E-A2E1-C001BC6BBA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370" y="1051376"/>
            <a:ext cx="10967258" cy="5825385"/>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66764" cy="988580"/>
          </a:xfrm>
        </p:spPr>
        <p:txBody>
          <a:bodyPr anchor="ctr">
            <a:normAutofit/>
          </a:bodyPr>
          <a:lstStyle/>
          <a:p>
            <a:pPr algn="ctr"/>
            <a:r>
              <a:rPr lang="es-ES" sz="2800" dirty="0"/>
              <a:t>1480. Gerard David. Cristo en la cruz. National Gallery, Londres</a:t>
            </a:r>
          </a:p>
        </p:txBody>
      </p:sp>
      <p:pic>
        <p:nvPicPr>
          <p:cNvPr id="4" name="Imagen 3">
            <a:extLst>
              <a:ext uri="{FF2B5EF4-FFF2-40B4-BE49-F238E27FC236}">
                <a16:creationId xmlns:a16="http://schemas.microsoft.com/office/drawing/2014/main" id="{4FA9DA1C-4824-4A45-A978-36C137D82D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18" y="988580"/>
            <a:ext cx="11168432" cy="586942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667238" y="0"/>
            <a:ext cx="6524762" cy="3428997"/>
          </a:xfrm>
        </p:spPr>
        <p:txBody>
          <a:bodyPr anchor="ctr">
            <a:normAutofit/>
          </a:bodyPr>
          <a:lstStyle/>
          <a:p>
            <a:pPr algn="ctr"/>
            <a:r>
              <a:rPr lang="es-ES" sz="2800" dirty="0"/>
              <a:t>1480. Gerard David. Cristo en la cruz. National Gallery, Londres</a:t>
            </a:r>
          </a:p>
        </p:txBody>
      </p:sp>
      <p:pic>
        <p:nvPicPr>
          <p:cNvPr id="4" name="Imagen 3">
            <a:extLst>
              <a:ext uri="{FF2B5EF4-FFF2-40B4-BE49-F238E27FC236}">
                <a16:creationId xmlns:a16="http://schemas.microsoft.com/office/drawing/2014/main" id="{4FA9DA1C-4824-4A45-A978-36C137D82D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7239" y="3428998"/>
            <a:ext cx="6524761" cy="3429001"/>
          </a:xfrm>
          <a:prstGeom prst="rect">
            <a:avLst/>
          </a:prstGeom>
        </p:spPr>
      </p:pic>
      <p:sp>
        <p:nvSpPr>
          <p:cNvPr id="3" name="CuadroTexto 2">
            <a:extLst>
              <a:ext uri="{FF2B5EF4-FFF2-40B4-BE49-F238E27FC236}">
                <a16:creationId xmlns:a16="http://schemas.microsoft.com/office/drawing/2014/main" id="{56402417-BBD1-490A-AD93-C3E59D6ECD7D}"/>
              </a:ext>
            </a:extLst>
          </p:cNvPr>
          <p:cNvSpPr txBox="1"/>
          <p:nvPr/>
        </p:nvSpPr>
        <p:spPr>
          <a:xfrm>
            <a:off x="235527" y="138545"/>
            <a:ext cx="5112328" cy="5940088"/>
          </a:xfrm>
          <a:prstGeom prst="rect">
            <a:avLst/>
          </a:prstGeom>
          <a:noFill/>
        </p:spPr>
        <p:txBody>
          <a:bodyPr wrap="square" rtlCol="0">
            <a:spAutoFit/>
          </a:bodyPr>
          <a:lstStyle/>
          <a:p>
            <a:r>
              <a:rPr lang="es-ES" sz="2000" b="0" i="0" dirty="0">
                <a:solidFill>
                  <a:srgbClr val="000000"/>
                </a:solidFill>
                <a:effectLst/>
              </a:rPr>
              <a:t>Cristo está tendido en la cruz en la que será crucificado; nos mira directamente para invitarnos a sentir simpatía. </a:t>
            </a:r>
          </a:p>
          <a:p>
            <a:r>
              <a:rPr lang="es-ES" sz="2000" b="0" i="0" dirty="0">
                <a:solidFill>
                  <a:srgbClr val="000000"/>
                </a:solidFill>
                <a:effectLst/>
              </a:rPr>
              <a:t>A sus pies, dos soldados tiran de cuerdas para estirarle las piernas mientras otro le clava un clavo de hierro en los pies. </a:t>
            </a:r>
          </a:p>
          <a:p>
            <a:r>
              <a:rPr lang="es-ES" sz="2000" b="0" i="0" dirty="0">
                <a:solidFill>
                  <a:srgbClr val="000000"/>
                </a:solidFill>
                <a:effectLst/>
              </a:rPr>
              <a:t>Un cuarto le clava un clavo en la mano derecha. Su piel pálida y su desnudez enfatizan la vulnerabilidad de Cristo, y David ha pintado su cuerpo con mucho cuidado: la delgada capa de carne en su pecho deformado, las venas azules y los tendones tensos en sus brazos y los dedos contorsionados de su mano izquierda, todos transmiten su terrible dolor. </a:t>
            </a:r>
          </a:p>
          <a:p>
            <a:r>
              <a:rPr lang="es-ES" sz="2000" b="0" i="0" dirty="0">
                <a:solidFill>
                  <a:srgbClr val="000000"/>
                </a:solidFill>
                <a:effectLst/>
              </a:rPr>
              <a:t>Su cara está roja y parece estar apretando los dientes. </a:t>
            </a:r>
          </a:p>
          <a:p>
            <a:r>
              <a:rPr lang="es-ES" sz="2000" dirty="0">
                <a:solidFill>
                  <a:srgbClr val="000000"/>
                </a:solidFill>
              </a:rPr>
              <a:t>F</a:t>
            </a:r>
            <a:r>
              <a:rPr lang="es-ES" sz="2000" b="0" i="0" dirty="0">
                <a:solidFill>
                  <a:srgbClr val="000000"/>
                </a:solidFill>
                <a:effectLst/>
              </a:rPr>
              <a:t>ue una vez el panel central de un tríptico. Las alas exteriores son propiedad del Museo Real de Bellas Artes de Amberes. </a:t>
            </a:r>
            <a:endParaRPr lang="es-ES" sz="2000" dirty="0"/>
          </a:p>
        </p:txBody>
      </p:sp>
    </p:spTree>
    <p:extLst>
      <p:ext uri="{BB962C8B-B14F-4D97-AF65-F5344CB8AC3E}">
        <p14:creationId xmlns:p14="http://schemas.microsoft.com/office/powerpoint/2010/main" val="935802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724400" cy="5869420"/>
          </a:xfrm>
        </p:spPr>
        <p:txBody>
          <a:bodyPr anchor="t">
            <a:normAutofit/>
          </a:bodyPr>
          <a:lstStyle/>
          <a:p>
            <a:r>
              <a:rPr lang="es-ES" sz="2800" dirty="0"/>
              <a:t>1480 - 1485. Gerard David. La Virgen, San Juan Evangelista y las Tres Marías. National Gallery, Londres.</a:t>
            </a:r>
          </a:p>
        </p:txBody>
      </p:sp>
      <p:pic>
        <p:nvPicPr>
          <p:cNvPr id="6" name="Imagen 5">
            <a:extLst>
              <a:ext uri="{FF2B5EF4-FFF2-40B4-BE49-F238E27FC236}">
                <a16:creationId xmlns:a16="http://schemas.microsoft.com/office/drawing/2014/main" id="{695E20F7-DDDD-4BAE-901C-E75A4D97E7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4876800" cy="5869420"/>
          </a:xfrm>
        </p:spPr>
        <p:txBody>
          <a:bodyPr anchor="t">
            <a:normAutofit/>
          </a:bodyPr>
          <a:lstStyle/>
          <a:p>
            <a:r>
              <a:rPr lang="es-ES" sz="2800" dirty="0"/>
              <a:t>1480 - 1485. Gerard David. Pilatos y los sumos sacerdotes. National Gallery, Londres.</a:t>
            </a:r>
          </a:p>
        </p:txBody>
      </p:sp>
      <p:pic>
        <p:nvPicPr>
          <p:cNvPr id="5" name="Imagen 4">
            <a:extLst>
              <a:ext uri="{FF2B5EF4-FFF2-40B4-BE49-F238E27FC236}">
                <a16:creationId xmlns:a16="http://schemas.microsoft.com/office/drawing/2014/main" id="{9C28143E-77E1-4371-B803-7E36ED7B1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1179048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es-ES" sz="2800" dirty="0"/>
              <a:t>1490. Gerard David. Natividad.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72D2D897-49DA-4032-B264-BF9E77671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0"/>
            <a:ext cx="5029200" cy="6858000"/>
          </a:xfrm>
          <a:prstGeom prst="rect">
            <a:avLst/>
          </a:prstGeom>
        </p:spPr>
      </p:pic>
    </p:spTree>
    <p:extLst>
      <p:ext uri="{BB962C8B-B14F-4D97-AF65-F5344CB8AC3E}">
        <p14:creationId xmlns:p14="http://schemas.microsoft.com/office/powerpoint/2010/main" val="3887510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365125"/>
            <a:ext cx="2618510" cy="5869420"/>
          </a:xfrm>
        </p:spPr>
        <p:txBody>
          <a:bodyPr anchor="t">
            <a:normAutofit/>
          </a:bodyPr>
          <a:lstStyle/>
          <a:p>
            <a:r>
              <a:rPr lang="fr-FR" sz="2800" dirty="0"/>
              <a:t>1490 - 1495. Gerard David. </a:t>
            </a:r>
            <a:r>
              <a:rPr lang="fr-FR" sz="2800" dirty="0" err="1"/>
              <a:t>Tríptico</a:t>
            </a:r>
            <a:r>
              <a:rPr lang="fr-FR" sz="2800" dirty="0"/>
              <a:t> </a:t>
            </a:r>
            <a:r>
              <a:rPr lang="fr-FR" sz="2800" dirty="0" err="1"/>
              <a:t>Sedano</a:t>
            </a:r>
            <a:r>
              <a:rPr lang="fr-FR" sz="2800" dirty="0"/>
              <a:t>. Musée du Louvre, Paris.</a:t>
            </a:r>
            <a:endParaRPr lang="es-ES" sz="2800" dirty="0"/>
          </a:p>
        </p:txBody>
      </p:sp>
      <p:pic>
        <p:nvPicPr>
          <p:cNvPr id="4" name="Imagen 3">
            <a:extLst>
              <a:ext uri="{FF2B5EF4-FFF2-40B4-BE49-F238E27FC236}">
                <a16:creationId xmlns:a16="http://schemas.microsoft.com/office/drawing/2014/main" id="{F9315529-A1D7-4282-BC6D-756636506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144" y="0"/>
            <a:ext cx="9134856"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54982" cy="5869420"/>
          </a:xfrm>
        </p:spPr>
        <p:txBody>
          <a:bodyPr anchor="t">
            <a:normAutofit/>
          </a:bodyPr>
          <a:lstStyle/>
          <a:p>
            <a:r>
              <a:rPr lang="en-US" sz="2800" dirty="0"/>
              <a:t>1490 - 1495. Gerard David. Virgen. Museum of Art, Philadelphia</a:t>
            </a:r>
            <a:endParaRPr lang="es-ES" sz="2800" dirty="0"/>
          </a:p>
        </p:txBody>
      </p:sp>
      <p:pic>
        <p:nvPicPr>
          <p:cNvPr id="4" name="Imagen 3">
            <a:extLst>
              <a:ext uri="{FF2B5EF4-FFF2-40B4-BE49-F238E27FC236}">
                <a16:creationId xmlns:a16="http://schemas.microsoft.com/office/drawing/2014/main" id="{A4895188-6014-40C0-BC5D-6E7EDF3C96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9273" y="1055"/>
            <a:ext cx="4502727" cy="6856945"/>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1309" cy="1449820"/>
          </a:xfrm>
        </p:spPr>
        <p:txBody>
          <a:bodyPr anchor="t">
            <a:normAutofit/>
          </a:bodyPr>
          <a:lstStyle/>
          <a:p>
            <a:r>
              <a:rPr lang="de-DE" sz="2800" dirty="0"/>
              <a:t>1490 – 1495. Gerard David. Virgen. Öffentliche Kunstsammlung, Basel.</a:t>
            </a:r>
            <a:endParaRPr lang="es-ES" sz="2800" dirty="0"/>
          </a:p>
        </p:txBody>
      </p:sp>
      <p:pic>
        <p:nvPicPr>
          <p:cNvPr id="4" name="Imagen 3">
            <a:extLst>
              <a:ext uri="{FF2B5EF4-FFF2-40B4-BE49-F238E27FC236}">
                <a16:creationId xmlns:a16="http://schemas.microsoft.com/office/drawing/2014/main" id="{AD02726F-BCF0-4A82-AD04-F71B8F816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8462" y="0"/>
            <a:ext cx="5353538" cy="6858000"/>
          </a:xfrm>
          <a:prstGeom prst="rect">
            <a:avLst/>
          </a:prstGeom>
        </p:spPr>
      </p:pic>
      <p:pic>
        <p:nvPicPr>
          <p:cNvPr id="6" name="Imagen 5">
            <a:extLst>
              <a:ext uri="{FF2B5EF4-FFF2-40B4-BE49-F238E27FC236}">
                <a16:creationId xmlns:a16="http://schemas.microsoft.com/office/drawing/2014/main" id="{B086743D-F222-4F64-97C7-27AC54A26A0B}"/>
              </a:ext>
            </a:extLst>
          </p:cNvPr>
          <p:cNvPicPr>
            <a:picLocks noChangeAspect="1"/>
          </p:cNvPicPr>
          <p:nvPr/>
        </p:nvPicPr>
        <p:blipFill rotWithShape="1">
          <a:blip r:embed="rId3">
            <a:extLst>
              <a:ext uri="{28A0092B-C50C-407E-A947-70E740481C1C}">
                <a14:useLocalDpi xmlns:a14="http://schemas.microsoft.com/office/drawing/2010/main" val="0"/>
              </a:ext>
            </a:extLst>
          </a:blip>
          <a:srcRect r="21937"/>
          <a:stretch/>
        </p:blipFill>
        <p:spPr>
          <a:xfrm>
            <a:off x="1378529" y="1911929"/>
            <a:ext cx="3861036" cy="4946071"/>
          </a:xfrm>
          <a:prstGeom prst="rect">
            <a:avLst/>
          </a:prstGeom>
        </p:spPr>
      </p:pic>
    </p:spTree>
    <p:extLst>
      <p:ext uri="{BB962C8B-B14F-4D97-AF65-F5344CB8AC3E}">
        <p14:creationId xmlns:p14="http://schemas.microsoft.com/office/powerpoint/2010/main" val="3863758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1309" cy="1449820"/>
          </a:xfrm>
        </p:spPr>
        <p:txBody>
          <a:bodyPr anchor="t">
            <a:normAutofit/>
          </a:bodyPr>
          <a:lstStyle/>
          <a:p>
            <a:r>
              <a:rPr lang="de-DE" sz="2800" dirty="0"/>
              <a:t>1490 – 1495. Gerard David. Virgen. Öffentliche Kunstsammlung, Basel.</a:t>
            </a:r>
            <a:endParaRPr lang="es-ES" sz="2800" dirty="0"/>
          </a:p>
        </p:txBody>
      </p:sp>
      <p:pic>
        <p:nvPicPr>
          <p:cNvPr id="5" name="Imagen 4">
            <a:extLst>
              <a:ext uri="{FF2B5EF4-FFF2-40B4-BE49-F238E27FC236}">
                <a16:creationId xmlns:a16="http://schemas.microsoft.com/office/drawing/2014/main" id="{38922F78-CA52-499B-AE00-893953B65294}"/>
              </a:ext>
            </a:extLst>
          </p:cNvPr>
          <p:cNvPicPr>
            <a:picLocks noChangeAspect="1"/>
          </p:cNvPicPr>
          <p:nvPr/>
        </p:nvPicPr>
        <p:blipFill rotWithShape="1">
          <a:blip r:embed="rId2">
            <a:extLst>
              <a:ext uri="{28A0092B-C50C-407E-A947-70E740481C1C}">
                <a14:useLocalDpi xmlns:a14="http://schemas.microsoft.com/office/drawing/2010/main" val="0"/>
              </a:ext>
            </a:extLst>
          </a:blip>
          <a:srcRect r="21212"/>
          <a:stretch/>
        </p:blipFill>
        <p:spPr>
          <a:xfrm>
            <a:off x="6788727" y="0"/>
            <a:ext cx="5403273" cy="6858000"/>
          </a:xfrm>
          <a:prstGeom prst="rect">
            <a:avLst/>
          </a:prstGeom>
        </p:spPr>
      </p:pic>
    </p:spTree>
    <p:extLst>
      <p:ext uri="{BB962C8B-B14F-4D97-AF65-F5344CB8AC3E}">
        <p14:creationId xmlns:p14="http://schemas.microsoft.com/office/powerpoint/2010/main" val="1115634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33309" cy="5869420"/>
          </a:xfrm>
        </p:spPr>
        <p:txBody>
          <a:bodyPr anchor="t">
            <a:normAutofit/>
          </a:bodyPr>
          <a:lstStyle/>
          <a:p>
            <a:r>
              <a:rPr lang="es-ES" sz="2800" dirty="0"/>
              <a:t>1490s. Gerard David. Breviario de Isabel de Castilla. British Library, London</a:t>
            </a:r>
          </a:p>
        </p:txBody>
      </p:sp>
      <p:pic>
        <p:nvPicPr>
          <p:cNvPr id="4" name="Imagen 3">
            <a:extLst>
              <a:ext uri="{FF2B5EF4-FFF2-40B4-BE49-F238E27FC236}">
                <a16:creationId xmlns:a16="http://schemas.microsoft.com/office/drawing/2014/main" id="{FBB7DC6D-B1DC-4DB1-B721-9F938D17B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8545" y="0"/>
            <a:ext cx="4783455"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18218" cy="5869420"/>
          </a:xfrm>
        </p:spPr>
        <p:txBody>
          <a:bodyPr anchor="t">
            <a:normAutofit/>
          </a:bodyPr>
          <a:lstStyle/>
          <a:p>
            <a:r>
              <a:rPr lang="es-ES" sz="2800" dirty="0"/>
              <a:t>1490s. Gerard David. Crucifixión. Museo Thyssen-Bornemisza, Madrid.</a:t>
            </a:r>
          </a:p>
        </p:txBody>
      </p:sp>
      <p:pic>
        <p:nvPicPr>
          <p:cNvPr id="4" name="Imagen 3">
            <a:extLst>
              <a:ext uri="{FF2B5EF4-FFF2-40B4-BE49-F238E27FC236}">
                <a16:creationId xmlns:a16="http://schemas.microsoft.com/office/drawing/2014/main" id="{04184C4C-79F5-407C-BBFE-78754F1D36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8667" y="0"/>
            <a:ext cx="4233333"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2576947" cy="5869420"/>
          </a:xfrm>
        </p:spPr>
        <p:txBody>
          <a:bodyPr anchor="t">
            <a:normAutofit/>
          </a:bodyPr>
          <a:lstStyle/>
          <a:p>
            <a:r>
              <a:rPr lang="es-ES" sz="2800" dirty="0"/>
              <a:t>1495 - 1505. Gerard David. Adoración de los Magos. Alte Pinakothek, </a:t>
            </a:r>
            <a:r>
              <a:rPr lang="es-ES" sz="2800" dirty="0" err="1"/>
              <a:t>Munich</a:t>
            </a:r>
            <a:r>
              <a:rPr lang="es-ES" sz="2800" dirty="0"/>
              <a:t>.</a:t>
            </a:r>
          </a:p>
        </p:txBody>
      </p:sp>
      <p:pic>
        <p:nvPicPr>
          <p:cNvPr id="4" name="Imagen 3">
            <a:extLst>
              <a:ext uri="{FF2B5EF4-FFF2-40B4-BE49-F238E27FC236}">
                <a16:creationId xmlns:a16="http://schemas.microsoft.com/office/drawing/2014/main" id="{DE46B701-68AA-415E-8EBE-36239A617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9136" y="0"/>
            <a:ext cx="9242864" cy="6864927"/>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4546" cy="5869420"/>
          </a:xfrm>
        </p:spPr>
        <p:txBody>
          <a:bodyPr anchor="t">
            <a:normAutofit/>
          </a:bodyPr>
          <a:lstStyle/>
          <a:p>
            <a:r>
              <a:rPr lang="en-US" sz="2800" dirty="0"/>
              <a:t>1495. Gerard David. </a:t>
            </a:r>
            <a:r>
              <a:rPr lang="en-US" sz="2800" dirty="0" err="1"/>
              <a:t>Crucifixión</a:t>
            </a:r>
            <a:r>
              <a:rPr lang="en-US" sz="2800" dirty="0"/>
              <a:t>. Metropolitan Museum of Art, New York</a:t>
            </a:r>
            <a:endParaRPr lang="es-ES" sz="2800" dirty="0"/>
          </a:p>
        </p:txBody>
      </p:sp>
      <p:pic>
        <p:nvPicPr>
          <p:cNvPr id="4" name="Imagen 3">
            <a:extLst>
              <a:ext uri="{FF2B5EF4-FFF2-40B4-BE49-F238E27FC236}">
                <a16:creationId xmlns:a16="http://schemas.microsoft.com/office/drawing/2014/main" id="{5D4919E4-C072-4C92-A3B2-9C11001F5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7352" y="0"/>
            <a:ext cx="5184648"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66764" cy="757470"/>
          </a:xfrm>
        </p:spPr>
        <p:txBody>
          <a:bodyPr anchor="ctr">
            <a:normAutofit/>
          </a:bodyPr>
          <a:lstStyle/>
          <a:p>
            <a:pPr algn="ctr"/>
            <a:r>
              <a:rPr lang="es-ES" sz="2800" dirty="0"/>
              <a:t>1498. Gerard David. El juicio de Cambises. </a:t>
            </a:r>
            <a:r>
              <a:rPr lang="es-ES" sz="2800" dirty="0" err="1"/>
              <a:t>Groeninge</a:t>
            </a:r>
            <a:r>
              <a:rPr lang="es-ES" sz="2800" dirty="0"/>
              <a:t> Museum, </a:t>
            </a:r>
            <a:r>
              <a:rPr lang="es-ES" sz="2800" dirty="0" err="1"/>
              <a:t>Bruges</a:t>
            </a:r>
            <a:endParaRPr lang="es-ES" sz="2800" dirty="0"/>
          </a:p>
        </p:txBody>
      </p:sp>
      <p:pic>
        <p:nvPicPr>
          <p:cNvPr id="4" name="Imagen 3">
            <a:extLst>
              <a:ext uri="{FF2B5EF4-FFF2-40B4-BE49-F238E27FC236}">
                <a16:creationId xmlns:a16="http://schemas.microsoft.com/office/drawing/2014/main" id="{24AEC66A-106B-40D6-8940-DBBC4679A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909" y="757470"/>
            <a:ext cx="11194473" cy="610053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899786" y="0"/>
            <a:ext cx="6292213" cy="1714499"/>
          </a:xfrm>
        </p:spPr>
        <p:txBody>
          <a:bodyPr anchor="ctr">
            <a:normAutofit/>
          </a:bodyPr>
          <a:lstStyle/>
          <a:p>
            <a:pPr algn="ctr"/>
            <a:r>
              <a:rPr lang="es-ES" sz="2800" dirty="0"/>
              <a:t>1498. Gerard David. El juicio de Cambises. </a:t>
            </a:r>
            <a:r>
              <a:rPr lang="es-ES" sz="2800" dirty="0" err="1"/>
              <a:t>Groeninge</a:t>
            </a:r>
            <a:r>
              <a:rPr lang="es-ES" sz="2800" dirty="0"/>
              <a:t> Museum, </a:t>
            </a:r>
            <a:r>
              <a:rPr lang="es-ES" sz="2800" dirty="0" err="1"/>
              <a:t>Bruges</a:t>
            </a:r>
            <a:endParaRPr lang="es-ES" sz="2800" dirty="0"/>
          </a:p>
        </p:txBody>
      </p:sp>
      <p:pic>
        <p:nvPicPr>
          <p:cNvPr id="4" name="Imagen 3">
            <a:extLst>
              <a:ext uri="{FF2B5EF4-FFF2-40B4-BE49-F238E27FC236}">
                <a16:creationId xmlns:a16="http://schemas.microsoft.com/office/drawing/2014/main" id="{24AEC66A-106B-40D6-8940-DBBC4679A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9785" y="1852686"/>
            <a:ext cx="6292213" cy="3428999"/>
          </a:xfrm>
          <a:prstGeom prst="rect">
            <a:avLst/>
          </a:prstGeom>
        </p:spPr>
      </p:pic>
      <p:sp>
        <p:nvSpPr>
          <p:cNvPr id="3" name="CuadroTexto 2">
            <a:extLst>
              <a:ext uri="{FF2B5EF4-FFF2-40B4-BE49-F238E27FC236}">
                <a16:creationId xmlns:a16="http://schemas.microsoft.com/office/drawing/2014/main" id="{3C40D0F6-85E0-467F-9BF4-7140E59C39C8}"/>
              </a:ext>
            </a:extLst>
          </p:cNvPr>
          <p:cNvSpPr txBox="1"/>
          <p:nvPr/>
        </p:nvSpPr>
        <p:spPr>
          <a:xfrm>
            <a:off x="235527" y="166255"/>
            <a:ext cx="5334000" cy="6801862"/>
          </a:xfrm>
          <a:prstGeom prst="rect">
            <a:avLst/>
          </a:prstGeom>
          <a:noFill/>
        </p:spPr>
        <p:txBody>
          <a:bodyPr wrap="square" rtlCol="0">
            <a:spAutoFit/>
          </a:bodyPr>
          <a:lstStyle/>
          <a:p>
            <a:pPr algn="l"/>
            <a:r>
              <a:rPr lang="es-ES" sz="2200" b="0" i="0" dirty="0">
                <a:effectLst/>
              </a:rPr>
              <a:t>Según </a:t>
            </a:r>
            <a:r>
              <a:rPr lang="es-ES" sz="2200" b="0" i="0" u="none" strike="noStrike" dirty="0">
                <a:effectLst/>
              </a:rPr>
              <a:t>Heródoto</a:t>
            </a:r>
            <a:r>
              <a:rPr lang="es-ES" sz="2200" b="0" i="0" dirty="0">
                <a:effectLst/>
              </a:rPr>
              <a:t>, </a:t>
            </a:r>
            <a:r>
              <a:rPr lang="es-ES" sz="2200" b="1" i="0" dirty="0" err="1">
                <a:effectLst/>
              </a:rPr>
              <a:t>Sisamnes</a:t>
            </a:r>
            <a:r>
              <a:rPr lang="es-ES" sz="2200" b="0" i="0" dirty="0">
                <a:effectLst/>
              </a:rPr>
              <a:t> fue un juez real, corrupto, de la época del reinado de </a:t>
            </a:r>
            <a:r>
              <a:rPr lang="es-ES" sz="2200" b="0" i="0" u="none" strike="noStrike" dirty="0">
                <a:effectLst/>
              </a:rPr>
              <a:t>Cambises II</a:t>
            </a:r>
            <a:r>
              <a:rPr lang="es-ES" sz="2200" b="0" i="0" dirty="0">
                <a:effectLst/>
              </a:rPr>
              <a:t> de Persia. Aceptó un soborno en un juicio y dictó una sentencia injusta. Como consecuencia el rey le mandó detener por prevaricador y ordenó que se le </a:t>
            </a:r>
            <a:r>
              <a:rPr lang="es-ES" sz="2200" b="0" i="0" u="none" strike="noStrike" dirty="0">
                <a:effectLst/>
              </a:rPr>
              <a:t>despellejara</a:t>
            </a:r>
            <a:r>
              <a:rPr lang="es-ES" sz="2200" b="0" i="0" dirty="0">
                <a:effectLst/>
              </a:rPr>
              <a:t> vivo. Su piel se usó para tapizar el asiento en el que había presidido los juicios, y en el que debía sentarse su hijo, </a:t>
            </a:r>
            <a:r>
              <a:rPr lang="es-ES" sz="2200" b="0" i="0" u="none" strike="noStrike" dirty="0">
                <a:effectLst/>
              </a:rPr>
              <a:t>Ótanes</a:t>
            </a:r>
            <a:r>
              <a:rPr lang="es-ES" sz="2200" b="0" i="0" dirty="0">
                <a:effectLst/>
              </a:rPr>
              <a:t>, al que </a:t>
            </a:r>
            <a:r>
              <a:rPr lang="es-ES" sz="2200" b="0" i="0" dirty="0" err="1">
                <a:effectLst/>
              </a:rPr>
              <a:t>Sisamnes</a:t>
            </a:r>
            <a:r>
              <a:rPr lang="es-ES" sz="2200" b="0" i="0" dirty="0">
                <a:effectLst/>
              </a:rPr>
              <a:t> eligió para reemplazarle. Debía recordar a Ótanes el origen del cuero para que lo tuviera en cuenta en sus audiencias, deliberaciones y sentencias.</a:t>
            </a:r>
          </a:p>
          <a:p>
            <a:pPr algn="l"/>
            <a:r>
              <a:rPr lang="es-ES" sz="2200" b="0" i="0" dirty="0" err="1">
                <a:effectLst/>
              </a:rPr>
              <a:t>Sisamnes</a:t>
            </a:r>
            <a:r>
              <a:rPr lang="es-ES" sz="2200" b="0" i="0" dirty="0">
                <a:effectLst/>
              </a:rPr>
              <a:t> fue el tema de dos pinturas de </a:t>
            </a:r>
            <a:r>
              <a:rPr lang="es-ES" sz="2200" b="0" i="0" u="none" strike="noStrike" dirty="0">
                <a:effectLst/>
              </a:rPr>
              <a:t>Gérard David</a:t>
            </a:r>
            <a:r>
              <a:rPr lang="es-ES" sz="2200" b="0" i="0" dirty="0">
                <a:effectLst/>
              </a:rPr>
              <a:t>, </a:t>
            </a:r>
            <a:r>
              <a:rPr lang="es-ES" sz="2200" b="0" i="1" dirty="0">
                <a:effectLst/>
              </a:rPr>
              <a:t>El Juicio de Cambises</a:t>
            </a:r>
            <a:r>
              <a:rPr lang="es-ES" sz="2200" b="0" i="0" dirty="0">
                <a:effectLst/>
              </a:rPr>
              <a:t> y </a:t>
            </a:r>
            <a:r>
              <a:rPr lang="es-ES" sz="2200" b="0" i="1" dirty="0">
                <a:effectLst/>
              </a:rPr>
              <a:t>El despellejamiento de </a:t>
            </a:r>
            <a:r>
              <a:rPr lang="es-ES" sz="2200" b="0" i="1" dirty="0" err="1">
                <a:effectLst/>
              </a:rPr>
              <a:t>Sisamnes</a:t>
            </a:r>
            <a:r>
              <a:rPr lang="es-ES" sz="2200" b="0" i="0" dirty="0">
                <a:effectLst/>
              </a:rPr>
              <a:t>, ambas de 1498. En conjunto forman el díptico de Cambises.</a:t>
            </a:r>
          </a:p>
          <a:p>
            <a:endParaRPr lang="es-ES" dirty="0"/>
          </a:p>
        </p:txBody>
      </p:sp>
    </p:spTree>
    <p:extLst>
      <p:ext uri="{BB962C8B-B14F-4D97-AF65-F5344CB8AC3E}">
        <p14:creationId xmlns:p14="http://schemas.microsoft.com/office/powerpoint/2010/main" val="4129748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fr-FR" sz="2800" dirty="0"/>
              <a:t>1500. Gerard David. </a:t>
            </a:r>
            <a:r>
              <a:rPr lang="fr-FR" sz="2800" dirty="0" err="1"/>
              <a:t>Adoración</a:t>
            </a:r>
            <a:r>
              <a:rPr lang="fr-FR" sz="2800" dirty="0"/>
              <a:t> de los </a:t>
            </a:r>
            <a:r>
              <a:rPr lang="fr-FR" sz="2800" dirty="0" err="1"/>
              <a:t>Magos</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9457D353-BC9D-421D-A0FB-9C5EF42F4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9238" y="0"/>
            <a:ext cx="5422762"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01782" y="365125"/>
            <a:ext cx="2396837" cy="5869420"/>
          </a:xfrm>
        </p:spPr>
        <p:txBody>
          <a:bodyPr anchor="t">
            <a:normAutofit/>
          </a:bodyPr>
          <a:lstStyle/>
          <a:p>
            <a:r>
              <a:rPr lang="fr-FR" sz="2800" dirty="0"/>
              <a:t>1500. Gerard David. </a:t>
            </a:r>
            <a:r>
              <a:rPr lang="fr-FR" sz="2800" dirty="0" err="1"/>
              <a:t>Bodas</a:t>
            </a:r>
            <a:r>
              <a:rPr lang="fr-FR" sz="2800" dirty="0"/>
              <a:t> de </a:t>
            </a:r>
            <a:r>
              <a:rPr lang="fr-FR" sz="2800" dirty="0" err="1"/>
              <a:t>Caná</a:t>
            </a:r>
            <a:r>
              <a:rPr lang="fr-FR" sz="2800" dirty="0"/>
              <a:t>. Musée du Louvre, Paris</a:t>
            </a:r>
            <a:endParaRPr lang="es-ES" sz="2800" dirty="0"/>
          </a:p>
        </p:txBody>
      </p:sp>
      <p:pic>
        <p:nvPicPr>
          <p:cNvPr id="4" name="Imagen 3">
            <a:extLst>
              <a:ext uri="{FF2B5EF4-FFF2-40B4-BE49-F238E27FC236}">
                <a16:creationId xmlns:a16="http://schemas.microsoft.com/office/drawing/2014/main" id="{D92C89CF-65C4-417A-B7D6-BF2DC1AEF3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6805" y="0"/>
            <a:ext cx="9165195"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42364" cy="5869420"/>
          </a:xfrm>
        </p:spPr>
        <p:txBody>
          <a:bodyPr anchor="t">
            <a:normAutofit/>
          </a:bodyPr>
          <a:lstStyle/>
          <a:p>
            <a:r>
              <a:rPr lang="en-US" sz="2800" dirty="0"/>
              <a:t>1500. Gerard David. Cristo. Museum of Art, Philadelphia</a:t>
            </a:r>
            <a:endParaRPr lang="es-ES" sz="2800" dirty="0"/>
          </a:p>
        </p:txBody>
      </p:sp>
      <p:pic>
        <p:nvPicPr>
          <p:cNvPr id="4" name="Imagen 3">
            <a:extLst>
              <a:ext uri="{FF2B5EF4-FFF2-40B4-BE49-F238E27FC236}">
                <a16:creationId xmlns:a16="http://schemas.microsoft.com/office/drawing/2014/main" id="{0FEB2D5B-EBBA-4604-B622-8E8BB77276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8129" y="0"/>
            <a:ext cx="4993871"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75762" cy="5869420"/>
          </a:xfrm>
        </p:spPr>
        <p:txBody>
          <a:bodyPr anchor="t">
            <a:normAutofit/>
          </a:bodyPr>
          <a:lstStyle/>
          <a:p>
            <a:r>
              <a:rPr lang="es-ES" sz="2800" dirty="0"/>
              <a:t>1500. Gerard David. Dibujo estudio cuatro cabezas. National Gallery of Canadá, Ottawa</a:t>
            </a:r>
          </a:p>
        </p:txBody>
      </p:sp>
      <p:pic>
        <p:nvPicPr>
          <p:cNvPr id="4" name="Imagen 3">
            <a:extLst>
              <a:ext uri="{FF2B5EF4-FFF2-40B4-BE49-F238E27FC236}">
                <a16:creationId xmlns:a16="http://schemas.microsoft.com/office/drawing/2014/main" id="{AEF4901F-CD49-40C1-8BCC-D3E54D2C4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8380" y="0"/>
            <a:ext cx="6103620"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6701" y="1"/>
            <a:ext cx="10258597" cy="1143178"/>
          </a:xfrm>
        </p:spPr>
        <p:txBody>
          <a:bodyPr anchor="ctr">
            <a:normAutofit/>
          </a:bodyPr>
          <a:lstStyle/>
          <a:p>
            <a:pPr algn="ctr"/>
            <a:r>
              <a:rPr lang="es-ES" sz="2800" b="1" dirty="0"/>
              <a:t>1500 - 1520. Gerard David. Tres leyendas de San Nicolás.</a:t>
            </a:r>
            <a:br>
              <a:rPr lang="es-ES" sz="2800" b="1" dirty="0"/>
            </a:br>
            <a:r>
              <a:rPr lang="es-ES" sz="2800" b="1" dirty="0"/>
              <a:t>National Gallery of Scotland.</a:t>
            </a:r>
          </a:p>
        </p:txBody>
      </p:sp>
      <p:pic>
        <p:nvPicPr>
          <p:cNvPr id="5" name="Imagen 4">
            <a:extLst>
              <a:ext uri="{FF2B5EF4-FFF2-40B4-BE49-F238E27FC236}">
                <a16:creationId xmlns:a16="http://schemas.microsoft.com/office/drawing/2014/main" id="{6A7BC7A1-6C64-4994-88E6-F9A13E5F7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461" y="1143178"/>
            <a:ext cx="10273838" cy="5714822"/>
          </a:xfrm>
          <a:prstGeom prst="rect">
            <a:avLst/>
          </a:prstGeom>
        </p:spPr>
      </p:pic>
    </p:spTree>
    <p:extLst>
      <p:ext uri="{BB962C8B-B14F-4D97-AF65-F5344CB8AC3E}">
        <p14:creationId xmlns:p14="http://schemas.microsoft.com/office/powerpoint/2010/main" val="3554439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26473" y="365125"/>
            <a:ext cx="6705600" cy="5869420"/>
          </a:xfrm>
        </p:spPr>
        <p:txBody>
          <a:bodyPr anchor="t">
            <a:normAutofit/>
          </a:bodyPr>
          <a:lstStyle/>
          <a:p>
            <a:r>
              <a:rPr lang="es-ES" sz="2800" dirty="0">
                <a:latin typeface="+mn-lt"/>
              </a:rPr>
              <a:t>1501. Gerard David, Taller. San Jerónimo. National Gallery, Londres.</a:t>
            </a:r>
          </a:p>
        </p:txBody>
      </p:sp>
      <p:pic>
        <p:nvPicPr>
          <p:cNvPr id="6" name="Imagen 5">
            <a:extLst>
              <a:ext uri="{FF2B5EF4-FFF2-40B4-BE49-F238E27FC236}">
                <a16:creationId xmlns:a16="http://schemas.microsoft.com/office/drawing/2014/main" id="{A8EED96D-083E-4E30-A093-B59001BAC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727" y="7413"/>
            <a:ext cx="4641273" cy="6850587"/>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5" y="365125"/>
            <a:ext cx="5652655" cy="5869420"/>
          </a:xfrm>
        </p:spPr>
        <p:txBody>
          <a:bodyPr anchor="t">
            <a:normAutofit/>
          </a:bodyPr>
          <a:lstStyle/>
          <a:p>
            <a:r>
              <a:rPr lang="es-ES" sz="2400" b="1" dirty="0"/>
              <a:t>1501 - 1506. Gerard David. Bernardino con tres Santos. National Gallery, Londres.</a:t>
            </a:r>
            <a:br>
              <a:rPr lang="es-ES" sz="2800" dirty="0"/>
            </a:br>
            <a:r>
              <a:rPr lang="es-ES" sz="1800" b="0" i="0" dirty="0">
                <a:solidFill>
                  <a:srgbClr val="000000"/>
                </a:solidFill>
                <a:effectLst/>
                <a:latin typeface="+mn-lt"/>
              </a:rPr>
              <a:t>Un hombre de rostro delgado se arrodilla en oración, rodeado de tres santos. Se trata de </a:t>
            </a:r>
            <a:r>
              <a:rPr lang="es-ES" sz="1800" b="0" i="0" dirty="0" err="1">
                <a:solidFill>
                  <a:srgbClr val="000000"/>
                </a:solidFill>
                <a:effectLst/>
                <a:latin typeface="+mn-lt"/>
              </a:rPr>
              <a:t>Bernardijn</a:t>
            </a:r>
            <a:r>
              <a:rPr lang="es-ES" sz="1800" b="0" i="0" dirty="0">
                <a:solidFill>
                  <a:srgbClr val="000000"/>
                </a:solidFill>
                <a:effectLst/>
                <a:latin typeface="+mn-lt"/>
              </a:rPr>
              <a:t> Salviati, hijo ilegítimo de un comerciante florentino y canónigo de la Colegiata de San </a:t>
            </a:r>
            <a:r>
              <a:rPr lang="es-ES" sz="1800" b="0" i="0" dirty="0" err="1">
                <a:solidFill>
                  <a:srgbClr val="000000"/>
                </a:solidFill>
                <a:effectLst/>
                <a:latin typeface="+mn-lt"/>
              </a:rPr>
              <a:t>Donatiano</a:t>
            </a:r>
            <a:r>
              <a:rPr lang="es-ES" sz="1800" b="0" i="0" dirty="0">
                <a:solidFill>
                  <a:srgbClr val="000000"/>
                </a:solidFill>
                <a:effectLst/>
                <a:latin typeface="+mn-lt"/>
              </a:rPr>
              <a:t> de Brujas. </a:t>
            </a:r>
            <a:br>
              <a:rPr lang="es-ES" sz="1800" b="0" i="0" dirty="0">
                <a:solidFill>
                  <a:srgbClr val="000000"/>
                </a:solidFill>
                <a:effectLst/>
                <a:latin typeface="+mn-lt"/>
              </a:rPr>
            </a:br>
            <a:r>
              <a:rPr lang="es-ES" sz="1800" b="0" i="0" dirty="0">
                <a:solidFill>
                  <a:srgbClr val="000000"/>
                </a:solidFill>
                <a:effectLst/>
                <a:latin typeface="+mn-lt"/>
              </a:rPr>
              <a:t>Los santos son, de izquierda a derecha: Martín de Tours, con el mendigo al que le dio su manto en el camino detrás de él; El santo nombre de </a:t>
            </a:r>
            <a:r>
              <a:rPr lang="es-ES" sz="1800" b="0" i="0" dirty="0" err="1">
                <a:solidFill>
                  <a:srgbClr val="000000"/>
                </a:solidFill>
                <a:effectLst/>
                <a:latin typeface="+mn-lt"/>
              </a:rPr>
              <a:t>Bernardijn</a:t>
            </a:r>
            <a:r>
              <a:rPr lang="es-ES" sz="1800" b="0" i="0" dirty="0">
                <a:solidFill>
                  <a:srgbClr val="000000"/>
                </a:solidFill>
                <a:effectLst/>
                <a:latin typeface="+mn-lt"/>
              </a:rPr>
              <a:t>, el franciscano Bernardino de Siena, con hábito gris; y </a:t>
            </a:r>
            <a:r>
              <a:rPr lang="es-ES" sz="1800" b="0" i="0" dirty="0" err="1">
                <a:solidFill>
                  <a:srgbClr val="000000"/>
                </a:solidFill>
                <a:effectLst/>
                <a:latin typeface="+mn-lt"/>
              </a:rPr>
              <a:t>Donatian</a:t>
            </a:r>
            <a:r>
              <a:rPr lang="es-ES" sz="1800" b="0" i="0" dirty="0">
                <a:solidFill>
                  <a:srgbClr val="000000"/>
                </a:solidFill>
                <a:effectLst/>
                <a:latin typeface="+mn-lt"/>
              </a:rPr>
              <a:t>, patrón de la iglesia de </a:t>
            </a:r>
            <a:r>
              <a:rPr lang="es-ES" sz="1800" b="0" i="0" dirty="0" err="1">
                <a:solidFill>
                  <a:srgbClr val="000000"/>
                </a:solidFill>
                <a:effectLst/>
                <a:latin typeface="+mn-lt"/>
              </a:rPr>
              <a:t>Bernardijn</a:t>
            </a:r>
            <a:r>
              <a:rPr lang="es-ES" sz="1800" b="0" i="0" dirty="0">
                <a:solidFill>
                  <a:srgbClr val="000000"/>
                </a:solidFill>
                <a:effectLst/>
                <a:latin typeface="+mn-lt"/>
              </a:rPr>
              <a:t>. </a:t>
            </a:r>
            <a:br>
              <a:rPr lang="es-ES" sz="1800" b="0" i="0" dirty="0">
                <a:solidFill>
                  <a:srgbClr val="000000"/>
                </a:solidFill>
                <a:effectLst/>
                <a:latin typeface="+mn-lt"/>
              </a:rPr>
            </a:br>
            <a:r>
              <a:rPr lang="es-ES" sz="1800" b="0" i="0" dirty="0">
                <a:solidFill>
                  <a:srgbClr val="000000"/>
                </a:solidFill>
                <a:effectLst/>
                <a:latin typeface="+mn-lt"/>
              </a:rPr>
              <a:t>El panel, que originalmente tenía una parte superior arqueada, era casi seguro que formaba parte de un díptico (una pintura en dos partes) encargado para la capilla de San Juan Bautista y María Magdalena en San </a:t>
            </a:r>
            <a:r>
              <a:rPr lang="es-ES" sz="1800" b="0" i="0" dirty="0" err="1">
                <a:solidFill>
                  <a:srgbClr val="000000"/>
                </a:solidFill>
                <a:effectLst/>
                <a:latin typeface="+mn-lt"/>
              </a:rPr>
              <a:t>Donatiano</a:t>
            </a:r>
            <a:r>
              <a:rPr lang="es-ES" sz="1800" b="0" i="0" dirty="0">
                <a:solidFill>
                  <a:srgbClr val="000000"/>
                </a:solidFill>
                <a:effectLst/>
                <a:latin typeface="+mn-lt"/>
              </a:rPr>
              <a:t>, que </a:t>
            </a:r>
            <a:r>
              <a:rPr lang="es-ES" sz="1800" b="0" i="0" dirty="0" err="1">
                <a:solidFill>
                  <a:srgbClr val="000000"/>
                </a:solidFill>
                <a:effectLst/>
                <a:latin typeface="+mn-lt"/>
              </a:rPr>
              <a:t>Bernardijn</a:t>
            </a:r>
            <a:r>
              <a:rPr lang="es-ES" sz="1800" b="0" i="0" dirty="0">
                <a:solidFill>
                  <a:srgbClr val="000000"/>
                </a:solidFill>
                <a:effectLst/>
                <a:latin typeface="+mn-lt"/>
              </a:rPr>
              <a:t> recibió permiso para restaurar en enero de 1501. </a:t>
            </a:r>
            <a:br>
              <a:rPr lang="es-ES" sz="1800" b="0" i="0" dirty="0">
                <a:solidFill>
                  <a:srgbClr val="000000"/>
                </a:solidFill>
                <a:effectLst/>
                <a:latin typeface="+mn-lt"/>
              </a:rPr>
            </a:br>
            <a:r>
              <a:rPr lang="es-ES" sz="1800" b="0" i="0" dirty="0">
                <a:solidFill>
                  <a:srgbClr val="000000"/>
                </a:solidFill>
                <a:effectLst/>
                <a:latin typeface="+mn-lt"/>
              </a:rPr>
              <a:t>El otro panel probablemente mostraba la Crucifixión (Staatliche Museen, Berlín). En la parte posterior de nuestro panel hay una imagen en ruinas que aparentemente muestra al Cristo resucitado en una ventana abierta.</a:t>
            </a:r>
            <a:endParaRPr lang="es-ES" sz="2800" dirty="0">
              <a:latin typeface="+mn-lt"/>
            </a:endParaRPr>
          </a:p>
        </p:txBody>
      </p:sp>
      <p:pic>
        <p:nvPicPr>
          <p:cNvPr id="4" name="Imagen 3">
            <a:extLst>
              <a:ext uri="{FF2B5EF4-FFF2-40B4-BE49-F238E27FC236}">
                <a16:creationId xmlns:a16="http://schemas.microsoft.com/office/drawing/2014/main" id="{61906F5D-9073-4A08-8B20-90569F1B7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829" y="0"/>
            <a:ext cx="6270171" cy="6858000"/>
          </a:xfrm>
          <a:prstGeom prst="rect">
            <a:avLst/>
          </a:prstGeom>
        </p:spPr>
      </p:pic>
    </p:spTree>
    <p:extLst>
      <p:ext uri="{BB962C8B-B14F-4D97-AF65-F5344CB8AC3E}">
        <p14:creationId xmlns:p14="http://schemas.microsoft.com/office/powerpoint/2010/main" val="494058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2092038" cy="5869420"/>
          </a:xfrm>
        </p:spPr>
        <p:txBody>
          <a:bodyPr anchor="t">
            <a:normAutofit/>
          </a:bodyPr>
          <a:lstStyle/>
          <a:p>
            <a:r>
              <a:rPr lang="es-ES" sz="2800" dirty="0"/>
              <a:t>1505 - 1510. Gerard David. Matrimonio místico de Santa Catalina. National Gallery, Londres</a:t>
            </a:r>
          </a:p>
        </p:txBody>
      </p:sp>
      <p:pic>
        <p:nvPicPr>
          <p:cNvPr id="4" name="Imagen 3">
            <a:extLst>
              <a:ext uri="{FF2B5EF4-FFF2-40B4-BE49-F238E27FC236}">
                <a16:creationId xmlns:a16="http://schemas.microsoft.com/office/drawing/2014/main" id="{6216DAA1-CFF7-4BBE-B712-C0E1CF63F6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6855" y="0"/>
            <a:ext cx="9695145"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76109" cy="5869420"/>
          </a:xfrm>
        </p:spPr>
        <p:txBody>
          <a:bodyPr anchor="t">
            <a:normAutofit/>
          </a:bodyPr>
          <a:lstStyle/>
          <a:p>
            <a:r>
              <a:rPr lang="es-ES" sz="2800" dirty="0"/>
              <a:t>1505 - 1515. Gerard David. Escenas de bosque. Rijksmuseum, </a:t>
            </a:r>
            <a:r>
              <a:rPr lang="es-ES" sz="2800" dirty="0" err="1"/>
              <a:t>Amsterdam</a:t>
            </a:r>
            <a:endParaRPr lang="es-ES" sz="2800" dirty="0"/>
          </a:p>
        </p:txBody>
      </p:sp>
      <p:pic>
        <p:nvPicPr>
          <p:cNvPr id="5" name="Imagen 4">
            <a:extLst>
              <a:ext uri="{FF2B5EF4-FFF2-40B4-BE49-F238E27FC236}">
                <a16:creationId xmlns:a16="http://schemas.microsoft.com/office/drawing/2014/main" id="{8615ECB8-D28F-4DBD-B7EF-D4E1BEDC1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225" y="0"/>
            <a:ext cx="5057775" cy="6858000"/>
          </a:xfrm>
          <a:prstGeom prst="rect">
            <a:avLst/>
          </a:prstGeom>
        </p:spPr>
      </p:pic>
    </p:spTree>
    <p:extLst>
      <p:ext uri="{BB962C8B-B14F-4D97-AF65-F5344CB8AC3E}">
        <p14:creationId xmlns:p14="http://schemas.microsoft.com/office/powerpoint/2010/main" val="2589872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r>
              <a:rPr lang="es-ES" sz="2800" dirty="0"/>
              <a:t>1505. Gerard David. Tríptico de Jean des Trompes, cerrado. </a:t>
            </a:r>
            <a:r>
              <a:rPr lang="es-ES" sz="2800" dirty="0" err="1"/>
              <a:t>Groeninge</a:t>
            </a:r>
            <a:r>
              <a:rPr lang="es-ES" sz="2800" dirty="0"/>
              <a:t> Museum, </a:t>
            </a:r>
            <a:r>
              <a:rPr lang="es-ES" sz="2800" dirty="0" err="1"/>
              <a:t>Bruges</a:t>
            </a:r>
            <a:r>
              <a:rPr lang="es-ES" sz="2800" dirty="0"/>
              <a:t> </a:t>
            </a:r>
          </a:p>
        </p:txBody>
      </p:sp>
      <p:pic>
        <p:nvPicPr>
          <p:cNvPr id="4" name="Imagen 3">
            <a:extLst>
              <a:ext uri="{FF2B5EF4-FFF2-40B4-BE49-F238E27FC236}">
                <a16:creationId xmlns:a16="http://schemas.microsoft.com/office/drawing/2014/main" id="{C5EA79B2-5B66-4E05-9210-8F18422421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0538" y="0"/>
            <a:ext cx="5461462" cy="6858000"/>
          </a:xfrm>
          <a:prstGeom prst="rect">
            <a:avLst/>
          </a:prstGeom>
        </p:spPr>
      </p:pic>
    </p:spTree>
    <p:extLst>
      <p:ext uri="{BB962C8B-B14F-4D97-AF65-F5344CB8AC3E}">
        <p14:creationId xmlns:p14="http://schemas.microsoft.com/office/powerpoint/2010/main" val="2117669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38038" y="0"/>
            <a:ext cx="9515921" cy="988581"/>
          </a:xfrm>
        </p:spPr>
        <p:txBody>
          <a:bodyPr anchor="ctr">
            <a:normAutofit/>
          </a:bodyPr>
          <a:lstStyle/>
          <a:p>
            <a:pPr algn="ctr"/>
            <a:r>
              <a:rPr lang="es-ES" sz="2800" dirty="0"/>
              <a:t>1505. Gerard David. Tríptico de Jean des Trompes. </a:t>
            </a:r>
            <a:r>
              <a:rPr lang="es-ES" sz="2800" dirty="0" err="1"/>
              <a:t>Groeninge</a:t>
            </a:r>
            <a:r>
              <a:rPr lang="es-ES" sz="2800" dirty="0"/>
              <a:t> Museum, </a:t>
            </a:r>
            <a:r>
              <a:rPr lang="es-ES" sz="2800" dirty="0" err="1"/>
              <a:t>Bruges</a:t>
            </a:r>
            <a:r>
              <a:rPr lang="es-ES" sz="2800" dirty="0"/>
              <a:t> </a:t>
            </a:r>
          </a:p>
        </p:txBody>
      </p:sp>
      <p:pic>
        <p:nvPicPr>
          <p:cNvPr id="4" name="Imagen 3">
            <a:extLst>
              <a:ext uri="{FF2B5EF4-FFF2-40B4-BE49-F238E27FC236}">
                <a16:creationId xmlns:a16="http://schemas.microsoft.com/office/drawing/2014/main" id="{520D0CB3-ED87-4BE7-910C-91F2AC1DA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039" y="988581"/>
            <a:ext cx="9515921" cy="5869420"/>
          </a:xfrm>
          <a:prstGeom prst="rect">
            <a:avLst/>
          </a:prstGeom>
        </p:spPr>
      </p:pic>
    </p:spTree>
    <p:extLst>
      <p:ext uri="{BB962C8B-B14F-4D97-AF65-F5344CB8AC3E}">
        <p14:creationId xmlns:p14="http://schemas.microsoft.com/office/powerpoint/2010/main" val="1764296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70618" cy="5869420"/>
          </a:xfrm>
        </p:spPr>
        <p:txBody>
          <a:bodyPr anchor="t">
            <a:normAutofit/>
          </a:bodyPr>
          <a:lstStyle/>
          <a:p>
            <a:r>
              <a:rPr lang="en-US" sz="2800" dirty="0"/>
              <a:t>1505. Gerard David. Virgen. Metropolitan Museum of Art, New York</a:t>
            </a:r>
            <a:endParaRPr lang="es-ES" sz="2800" dirty="0"/>
          </a:p>
        </p:txBody>
      </p:sp>
      <p:pic>
        <p:nvPicPr>
          <p:cNvPr id="4" name="Imagen 3">
            <a:extLst>
              <a:ext uri="{FF2B5EF4-FFF2-40B4-BE49-F238E27FC236}">
                <a16:creationId xmlns:a16="http://schemas.microsoft.com/office/drawing/2014/main" id="{6330B18D-3B73-4815-8DC7-33430FF438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1321" y="0"/>
            <a:ext cx="4140679" cy="6858000"/>
          </a:xfrm>
          <a:prstGeom prst="rect">
            <a:avLst/>
          </a:prstGeom>
        </p:spPr>
      </p:pic>
    </p:spTree>
    <p:extLst>
      <p:ext uri="{BB962C8B-B14F-4D97-AF65-F5344CB8AC3E}">
        <p14:creationId xmlns:p14="http://schemas.microsoft.com/office/powerpoint/2010/main" val="2109927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641272" y="494290"/>
            <a:ext cx="2909455" cy="5869420"/>
          </a:xfrm>
        </p:spPr>
        <p:txBody>
          <a:bodyPr anchor="t">
            <a:normAutofit/>
          </a:bodyPr>
          <a:lstStyle/>
          <a:p>
            <a:pPr algn="ctr"/>
            <a:r>
              <a:rPr lang="en-US" sz="2800" dirty="0"/>
              <a:t>1506. Gerard David. </a:t>
            </a:r>
            <a:r>
              <a:rPr lang="en-US" sz="2800" dirty="0" err="1"/>
              <a:t>Anunciación</a:t>
            </a:r>
            <a:r>
              <a:rPr lang="en-US" sz="2800" dirty="0"/>
              <a:t>, Gabriel. Metropolitan Museum of Art, New York</a:t>
            </a:r>
            <a:endParaRPr lang="es-ES" sz="2800" dirty="0"/>
          </a:p>
        </p:txBody>
      </p:sp>
      <p:pic>
        <p:nvPicPr>
          <p:cNvPr id="4" name="Imagen 3">
            <a:extLst>
              <a:ext uri="{FF2B5EF4-FFF2-40B4-BE49-F238E27FC236}">
                <a16:creationId xmlns:a16="http://schemas.microsoft.com/office/drawing/2014/main" id="{260A2F81-222F-4D66-9F34-75977BEFC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7" y="1274618"/>
            <a:ext cx="4498611" cy="5583382"/>
          </a:xfrm>
          <a:prstGeom prst="rect">
            <a:avLst/>
          </a:prstGeom>
        </p:spPr>
      </p:pic>
      <p:pic>
        <p:nvPicPr>
          <p:cNvPr id="6" name="Imagen 5">
            <a:extLst>
              <a:ext uri="{FF2B5EF4-FFF2-40B4-BE49-F238E27FC236}">
                <a16:creationId xmlns:a16="http://schemas.microsoft.com/office/drawing/2014/main" id="{385A8334-7388-4B5A-B4CE-AE86EC1FE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8092" y="1274618"/>
            <a:ext cx="4478670" cy="5583382"/>
          </a:xfrm>
          <a:prstGeom prst="rect">
            <a:avLst/>
          </a:prstGeom>
        </p:spPr>
      </p:pic>
    </p:spTree>
    <p:extLst>
      <p:ext uri="{BB962C8B-B14F-4D97-AF65-F5344CB8AC3E}">
        <p14:creationId xmlns:p14="http://schemas.microsoft.com/office/powerpoint/2010/main" val="84448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30194" y="0"/>
            <a:ext cx="10331612" cy="1149927"/>
          </a:xfrm>
        </p:spPr>
        <p:txBody>
          <a:bodyPr anchor="ctr">
            <a:normAutofit/>
          </a:bodyPr>
          <a:lstStyle/>
          <a:p>
            <a:pPr algn="ctr"/>
            <a:r>
              <a:rPr lang="fr-FR" sz="2800" b="1" dirty="0"/>
              <a:t>1509. Gerard David. </a:t>
            </a:r>
            <a:r>
              <a:rPr lang="fr-FR" sz="2800" b="1" dirty="0" err="1"/>
              <a:t>Virgen</a:t>
            </a:r>
            <a:r>
              <a:rPr lang="fr-FR" sz="2800" b="1" dirty="0"/>
              <a:t>. Musée des Beaux-Arts, Rouen</a:t>
            </a:r>
            <a:endParaRPr lang="es-ES" sz="2800" b="1" dirty="0"/>
          </a:p>
        </p:txBody>
      </p:sp>
      <p:pic>
        <p:nvPicPr>
          <p:cNvPr id="4" name="Imagen 3">
            <a:extLst>
              <a:ext uri="{FF2B5EF4-FFF2-40B4-BE49-F238E27FC236}">
                <a16:creationId xmlns:a16="http://schemas.microsoft.com/office/drawing/2014/main" id="{3623C03A-6DFF-4CBC-B24D-8FDE45944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194" y="1149927"/>
            <a:ext cx="10331612" cy="5708073"/>
          </a:xfrm>
          <a:prstGeom prst="rect">
            <a:avLst/>
          </a:prstGeom>
        </p:spPr>
      </p:pic>
    </p:spTree>
    <p:extLst>
      <p:ext uri="{BB962C8B-B14F-4D97-AF65-F5344CB8AC3E}">
        <p14:creationId xmlns:p14="http://schemas.microsoft.com/office/powerpoint/2010/main" val="1370894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096000" y="1"/>
            <a:ext cx="6096000" cy="815256"/>
          </a:xfrm>
        </p:spPr>
        <p:txBody>
          <a:bodyPr anchor="ctr">
            <a:normAutofit fontScale="90000"/>
          </a:bodyPr>
          <a:lstStyle/>
          <a:p>
            <a:pPr algn="ctr"/>
            <a:r>
              <a:rPr lang="fr-FR" sz="2800" b="1" dirty="0"/>
              <a:t>1509. Gerard David. </a:t>
            </a:r>
            <a:r>
              <a:rPr lang="fr-FR" sz="2800" b="1" dirty="0" err="1"/>
              <a:t>Virgen</a:t>
            </a:r>
            <a:r>
              <a:rPr lang="fr-FR" sz="2800" b="1" dirty="0"/>
              <a:t> entre </a:t>
            </a:r>
            <a:r>
              <a:rPr lang="fr-FR" sz="2800" b="1" dirty="0" err="1"/>
              <a:t>virgenes</a:t>
            </a:r>
            <a:r>
              <a:rPr lang="fr-FR" sz="2800" b="1" dirty="0"/>
              <a:t>. </a:t>
            </a:r>
            <a:br>
              <a:rPr lang="fr-FR" sz="2800" b="1" dirty="0"/>
            </a:br>
            <a:r>
              <a:rPr lang="fr-FR" sz="2800" b="1" dirty="0"/>
              <a:t>Musée des Beaux-Arts, Rouen.</a:t>
            </a:r>
            <a:endParaRPr lang="es-ES" sz="2800" b="1" dirty="0"/>
          </a:p>
        </p:txBody>
      </p:sp>
      <p:pic>
        <p:nvPicPr>
          <p:cNvPr id="4" name="Imagen 3">
            <a:extLst>
              <a:ext uri="{FF2B5EF4-FFF2-40B4-BE49-F238E27FC236}">
                <a16:creationId xmlns:a16="http://schemas.microsoft.com/office/drawing/2014/main" id="{3623C03A-6DFF-4CBC-B24D-8FDE45944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490044"/>
            <a:ext cx="6096000" cy="3367956"/>
          </a:xfrm>
          <a:prstGeom prst="rect">
            <a:avLst/>
          </a:prstGeom>
        </p:spPr>
      </p:pic>
      <p:pic>
        <p:nvPicPr>
          <p:cNvPr id="5" name="Imagen 4">
            <a:extLst>
              <a:ext uri="{FF2B5EF4-FFF2-40B4-BE49-F238E27FC236}">
                <a16:creationId xmlns:a16="http://schemas.microsoft.com/office/drawing/2014/main" id="{23513661-FFD6-4E21-83CB-13DEFE33AE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8455" y="815256"/>
            <a:ext cx="3943350" cy="2552700"/>
          </a:xfrm>
          <a:prstGeom prst="rect">
            <a:avLst/>
          </a:prstGeom>
        </p:spPr>
      </p:pic>
      <p:sp>
        <p:nvSpPr>
          <p:cNvPr id="6" name="CuadroTexto 5">
            <a:extLst>
              <a:ext uri="{FF2B5EF4-FFF2-40B4-BE49-F238E27FC236}">
                <a16:creationId xmlns:a16="http://schemas.microsoft.com/office/drawing/2014/main" id="{FCFD49DA-C6F7-44DA-890A-147D1D20E5DF}"/>
              </a:ext>
            </a:extLst>
          </p:cNvPr>
          <p:cNvSpPr txBox="1"/>
          <p:nvPr/>
        </p:nvSpPr>
        <p:spPr>
          <a:xfrm>
            <a:off x="152400" y="1274619"/>
            <a:ext cx="5846618" cy="2862322"/>
          </a:xfrm>
          <a:prstGeom prst="rect">
            <a:avLst/>
          </a:prstGeom>
          <a:noFill/>
        </p:spPr>
        <p:txBody>
          <a:bodyPr wrap="square" rtlCol="0">
            <a:spAutoFit/>
          </a:bodyPr>
          <a:lstStyle/>
          <a:p>
            <a:r>
              <a:rPr lang="es-ES" b="0" i="0" dirty="0">
                <a:solidFill>
                  <a:srgbClr val="000000"/>
                </a:solidFill>
                <a:effectLst/>
                <a:latin typeface="Roboto" panose="02000000000000000000" pitchFamily="2" charset="0"/>
              </a:rPr>
              <a:t>Formado en Haarlem, donde trabajaba Gérard de Saint-Jean, antes de ser recibido en Brujas, Gérard David se convirtió en uno de los mejores pintores de la ciudad, perpetuando la tradición de Hans </a:t>
            </a:r>
            <a:r>
              <a:rPr lang="es-ES" b="0" i="0" dirty="0" err="1">
                <a:solidFill>
                  <a:srgbClr val="000000"/>
                </a:solidFill>
                <a:effectLst/>
                <a:latin typeface="Roboto" panose="02000000000000000000" pitchFamily="2" charset="0"/>
              </a:rPr>
              <a:t>Memling</a:t>
            </a:r>
            <a:r>
              <a:rPr lang="es-ES" b="0" i="0" dirty="0">
                <a:solidFill>
                  <a:srgbClr val="000000"/>
                </a:solidFill>
                <a:effectLst/>
                <a:latin typeface="Roboto" panose="02000000000000000000" pitchFamily="2" charset="0"/>
              </a:rPr>
              <a:t>, fallecido en 1494. Después de convertirse en Maestro Libre del Gremio de Pintores en 1484 contrae matrimonio con Cornelia </a:t>
            </a:r>
            <a:r>
              <a:rPr lang="es-ES" b="0" i="0" dirty="0" err="1">
                <a:solidFill>
                  <a:srgbClr val="000000"/>
                </a:solidFill>
                <a:effectLst/>
                <a:latin typeface="Roboto" panose="02000000000000000000" pitchFamily="2" charset="0"/>
              </a:rPr>
              <a:t>Cnoop</a:t>
            </a:r>
            <a:r>
              <a:rPr lang="es-ES" b="0" i="0" dirty="0">
                <a:solidFill>
                  <a:srgbClr val="000000"/>
                </a:solidFill>
                <a:effectLst/>
                <a:latin typeface="Roboto" panose="02000000000000000000" pitchFamily="2" charset="0"/>
              </a:rPr>
              <a:t>, hija del mayor miembro del gremio de orfebres en 1496. El retablo de Virgo inter </a:t>
            </a:r>
            <a:r>
              <a:rPr lang="es-ES" b="0" i="0" dirty="0" err="1">
                <a:solidFill>
                  <a:srgbClr val="000000"/>
                </a:solidFill>
                <a:effectLst/>
                <a:latin typeface="Roboto" panose="02000000000000000000" pitchFamily="2" charset="0"/>
              </a:rPr>
              <a:t>Virgines</a:t>
            </a:r>
            <a:r>
              <a:rPr lang="es-ES" b="0" i="0" dirty="0">
                <a:solidFill>
                  <a:srgbClr val="000000"/>
                </a:solidFill>
                <a:effectLst/>
                <a:latin typeface="Roboto" panose="02000000000000000000" pitchFamily="2" charset="0"/>
              </a:rPr>
              <a:t> fue donado en 1509 al convento de las Carmelitas de Sion en Brujas. </a:t>
            </a:r>
            <a:endParaRPr lang="es-ES" dirty="0"/>
          </a:p>
        </p:txBody>
      </p:sp>
    </p:spTree>
    <p:extLst>
      <p:ext uri="{BB962C8B-B14F-4D97-AF65-F5344CB8AC3E}">
        <p14:creationId xmlns:p14="http://schemas.microsoft.com/office/powerpoint/2010/main" val="912494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096000" y="1"/>
            <a:ext cx="6096000" cy="815256"/>
          </a:xfrm>
        </p:spPr>
        <p:txBody>
          <a:bodyPr anchor="ctr">
            <a:normAutofit fontScale="90000"/>
          </a:bodyPr>
          <a:lstStyle/>
          <a:p>
            <a:pPr algn="ctr"/>
            <a:r>
              <a:rPr lang="fr-FR" sz="2800" b="1" dirty="0"/>
              <a:t>1509. Gerard David. </a:t>
            </a:r>
            <a:r>
              <a:rPr lang="fr-FR" sz="2800" b="1" dirty="0" err="1"/>
              <a:t>Virgen</a:t>
            </a:r>
            <a:r>
              <a:rPr lang="fr-FR" sz="2800" b="1" dirty="0"/>
              <a:t> entre </a:t>
            </a:r>
            <a:r>
              <a:rPr lang="fr-FR" sz="2800" b="1" dirty="0" err="1"/>
              <a:t>virgenes</a:t>
            </a:r>
            <a:r>
              <a:rPr lang="fr-FR" sz="2800" b="1" dirty="0"/>
              <a:t>. </a:t>
            </a:r>
            <a:br>
              <a:rPr lang="fr-FR" sz="2800" b="1" dirty="0"/>
            </a:br>
            <a:r>
              <a:rPr lang="fr-FR" sz="2800" b="1" dirty="0"/>
              <a:t>Musée des Beaux-Arts, Rouen.</a:t>
            </a:r>
            <a:endParaRPr lang="es-ES" sz="2800" b="1" dirty="0"/>
          </a:p>
        </p:txBody>
      </p:sp>
      <p:pic>
        <p:nvPicPr>
          <p:cNvPr id="4" name="Imagen 3">
            <a:extLst>
              <a:ext uri="{FF2B5EF4-FFF2-40B4-BE49-F238E27FC236}">
                <a16:creationId xmlns:a16="http://schemas.microsoft.com/office/drawing/2014/main" id="{3623C03A-6DFF-4CBC-B24D-8FDE45944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490044"/>
            <a:ext cx="6096000" cy="3367956"/>
          </a:xfrm>
          <a:prstGeom prst="rect">
            <a:avLst/>
          </a:prstGeom>
        </p:spPr>
      </p:pic>
      <p:pic>
        <p:nvPicPr>
          <p:cNvPr id="5" name="Imagen 4">
            <a:extLst>
              <a:ext uri="{FF2B5EF4-FFF2-40B4-BE49-F238E27FC236}">
                <a16:creationId xmlns:a16="http://schemas.microsoft.com/office/drawing/2014/main" id="{23513661-FFD6-4E21-83CB-13DEFE33AE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8455" y="815256"/>
            <a:ext cx="3943350" cy="2552700"/>
          </a:xfrm>
          <a:prstGeom prst="rect">
            <a:avLst/>
          </a:prstGeom>
        </p:spPr>
      </p:pic>
      <p:sp>
        <p:nvSpPr>
          <p:cNvPr id="6" name="CuadroTexto 5">
            <a:extLst>
              <a:ext uri="{FF2B5EF4-FFF2-40B4-BE49-F238E27FC236}">
                <a16:creationId xmlns:a16="http://schemas.microsoft.com/office/drawing/2014/main" id="{FCFD49DA-C6F7-44DA-890A-147D1D20E5DF}"/>
              </a:ext>
            </a:extLst>
          </p:cNvPr>
          <p:cNvSpPr txBox="1"/>
          <p:nvPr/>
        </p:nvSpPr>
        <p:spPr>
          <a:xfrm>
            <a:off x="249382" y="0"/>
            <a:ext cx="5846618" cy="6740307"/>
          </a:xfrm>
          <a:prstGeom prst="rect">
            <a:avLst/>
          </a:prstGeom>
          <a:noFill/>
        </p:spPr>
        <p:txBody>
          <a:bodyPr wrap="square" rtlCol="0">
            <a:spAutoFit/>
          </a:bodyPr>
          <a:lstStyle/>
          <a:p>
            <a:r>
              <a:rPr lang="es-ES" b="0" i="0" dirty="0">
                <a:solidFill>
                  <a:srgbClr val="000000"/>
                </a:solidFill>
                <a:effectLst/>
                <a:latin typeface="Roboto" panose="02000000000000000000" pitchFamily="2" charset="0"/>
              </a:rPr>
              <a:t>María, entronizada entre dos ángeles musicales, sostiene al Niño Jesús, que está recogiendo uvas de un racimo, símbolo de la Eucaristía. Recibe el homenaje de una reunión de mártires con un encanto infantil, reconocible por sus atributos, cada uno representado a la manera de preciosos ornamentos. De izquierda a derecha: Dorotea con su canasta de rosas (el abogado Teófilo le había prometido convertirse al cristianismo si le enviaba rosas y manzanas del Huerto de Cristo), Catalina de Alejandría con una corona adornada con la Rueda de Catalina (que milagrosamente se rompió en lugar de matarla), Inés, con un cordero a sus pies (la santa fue asesinada a los 14 años porque se negó a casarse con un pagano), detrás de ella, una mujer anónima, luego Fausta con una sierra (el instrumento de su martirio), Apolonia con unas tenazas (que le sacaban los dientes), </a:t>
            </a:r>
            <a:r>
              <a:rPr lang="es-ES" b="0" i="0" dirty="0" err="1">
                <a:solidFill>
                  <a:srgbClr val="000000"/>
                </a:solidFill>
                <a:effectLst/>
                <a:latin typeface="Roboto" panose="02000000000000000000" pitchFamily="2" charset="0"/>
              </a:rPr>
              <a:t>Godelina</a:t>
            </a:r>
            <a:r>
              <a:rPr lang="es-ES" b="0" i="0" dirty="0">
                <a:solidFill>
                  <a:srgbClr val="000000"/>
                </a:solidFill>
                <a:effectLst/>
                <a:latin typeface="Roboto" panose="02000000000000000000" pitchFamily="2" charset="0"/>
              </a:rPr>
              <a:t> con un pañuelo (que su marido solía hacer estrangular), Cecilia junto a un órgano (cantaba alabanzas al Señor hasta su último aliento), Bárbara , cuyo tocado está adornado con una torre (su padre la tenía encerrada allí) y Lucía sosteniéndole los ojos (que algunos sostienen que fueron arrancados mientras que otros afirman que ella misma se los arrancó). </a:t>
            </a:r>
            <a:endParaRPr lang="es-ES" dirty="0"/>
          </a:p>
        </p:txBody>
      </p:sp>
    </p:spTree>
    <p:extLst>
      <p:ext uri="{BB962C8B-B14F-4D97-AF65-F5344CB8AC3E}">
        <p14:creationId xmlns:p14="http://schemas.microsoft.com/office/powerpoint/2010/main" val="1114115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6096000" y="1"/>
            <a:ext cx="6096000" cy="815256"/>
          </a:xfrm>
        </p:spPr>
        <p:txBody>
          <a:bodyPr anchor="ctr">
            <a:normAutofit fontScale="90000"/>
          </a:bodyPr>
          <a:lstStyle/>
          <a:p>
            <a:pPr algn="ctr"/>
            <a:r>
              <a:rPr lang="fr-FR" sz="2800" b="1" dirty="0"/>
              <a:t>1509. Gerard David. </a:t>
            </a:r>
            <a:r>
              <a:rPr lang="fr-FR" sz="2800" b="1" dirty="0" err="1"/>
              <a:t>Virgen</a:t>
            </a:r>
            <a:r>
              <a:rPr lang="fr-FR" sz="2800" b="1" dirty="0"/>
              <a:t> entre </a:t>
            </a:r>
            <a:r>
              <a:rPr lang="fr-FR" sz="2800" b="1" dirty="0" err="1"/>
              <a:t>virgenes</a:t>
            </a:r>
            <a:r>
              <a:rPr lang="fr-FR" sz="2800" b="1" dirty="0"/>
              <a:t>. </a:t>
            </a:r>
            <a:br>
              <a:rPr lang="fr-FR" sz="2800" b="1" dirty="0"/>
            </a:br>
            <a:r>
              <a:rPr lang="fr-FR" sz="2800" b="1" dirty="0"/>
              <a:t>Musée des Beaux-Arts, Rouen.</a:t>
            </a:r>
            <a:endParaRPr lang="es-ES" sz="2800" b="1" dirty="0"/>
          </a:p>
        </p:txBody>
      </p:sp>
      <p:pic>
        <p:nvPicPr>
          <p:cNvPr id="4" name="Imagen 3">
            <a:extLst>
              <a:ext uri="{FF2B5EF4-FFF2-40B4-BE49-F238E27FC236}">
                <a16:creationId xmlns:a16="http://schemas.microsoft.com/office/drawing/2014/main" id="{3623C03A-6DFF-4CBC-B24D-8FDE45944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490044"/>
            <a:ext cx="6096000" cy="3367956"/>
          </a:xfrm>
          <a:prstGeom prst="rect">
            <a:avLst/>
          </a:prstGeom>
        </p:spPr>
      </p:pic>
      <p:pic>
        <p:nvPicPr>
          <p:cNvPr id="5" name="Imagen 4">
            <a:extLst>
              <a:ext uri="{FF2B5EF4-FFF2-40B4-BE49-F238E27FC236}">
                <a16:creationId xmlns:a16="http://schemas.microsoft.com/office/drawing/2014/main" id="{23513661-FFD6-4E21-83CB-13DEFE33AE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8455" y="815256"/>
            <a:ext cx="3943350" cy="2552700"/>
          </a:xfrm>
          <a:prstGeom prst="rect">
            <a:avLst/>
          </a:prstGeom>
        </p:spPr>
      </p:pic>
      <p:sp>
        <p:nvSpPr>
          <p:cNvPr id="6" name="CuadroTexto 5">
            <a:extLst>
              <a:ext uri="{FF2B5EF4-FFF2-40B4-BE49-F238E27FC236}">
                <a16:creationId xmlns:a16="http://schemas.microsoft.com/office/drawing/2014/main" id="{FCFD49DA-C6F7-44DA-890A-147D1D20E5DF}"/>
              </a:ext>
            </a:extLst>
          </p:cNvPr>
          <p:cNvSpPr txBox="1"/>
          <p:nvPr/>
        </p:nvSpPr>
        <p:spPr>
          <a:xfrm>
            <a:off x="124691" y="244946"/>
            <a:ext cx="5846618" cy="3693319"/>
          </a:xfrm>
          <a:prstGeom prst="rect">
            <a:avLst/>
          </a:prstGeom>
          <a:noFill/>
        </p:spPr>
        <p:txBody>
          <a:bodyPr wrap="square" rtlCol="0">
            <a:spAutoFit/>
          </a:bodyPr>
          <a:lstStyle/>
          <a:p>
            <a:r>
              <a:rPr lang="es-ES" b="0" i="0" dirty="0">
                <a:solidFill>
                  <a:srgbClr val="000000"/>
                </a:solidFill>
                <a:effectLst/>
                <a:latin typeface="Roboto" panose="02000000000000000000" pitchFamily="2" charset="0"/>
              </a:rPr>
              <a:t>El hombre, en la esquina superior izquierda es el propio pintor Gérard David, y la mujer de la derecha en la corneta blanca es probablemente su esposa, Cornelia. </a:t>
            </a:r>
          </a:p>
          <a:p>
            <a:endParaRPr lang="es-ES" dirty="0">
              <a:solidFill>
                <a:srgbClr val="000000"/>
              </a:solidFill>
              <a:latin typeface="Roboto" panose="02000000000000000000" pitchFamily="2" charset="0"/>
            </a:endParaRPr>
          </a:p>
          <a:p>
            <a:r>
              <a:rPr lang="es-ES" b="0" i="0" dirty="0">
                <a:solidFill>
                  <a:srgbClr val="000000"/>
                </a:solidFill>
                <a:effectLst/>
                <a:latin typeface="Roboto" panose="02000000000000000000" pitchFamily="2" charset="0"/>
              </a:rPr>
              <a:t>Las santas destacan sobre un fondo neutro con una fuerza visual que recuerda a un bajorrelieve, pero que está animado por los rostros y la belleza de los materiales. </a:t>
            </a:r>
          </a:p>
          <a:p>
            <a:endParaRPr lang="es-ES" dirty="0">
              <a:solidFill>
                <a:srgbClr val="000000"/>
              </a:solidFill>
              <a:latin typeface="Roboto" panose="02000000000000000000" pitchFamily="2" charset="0"/>
            </a:endParaRPr>
          </a:p>
          <a:p>
            <a:r>
              <a:rPr lang="es-ES" b="0" i="0" dirty="0">
                <a:solidFill>
                  <a:srgbClr val="000000"/>
                </a:solidFill>
                <a:effectLst/>
                <a:latin typeface="Roboto" panose="02000000000000000000" pitchFamily="2" charset="0"/>
              </a:rPr>
              <a:t>En este conjunto denso, la postura erguida inusualmente acentuada de la Virgen, en su solidez casi escultural, parece hacerse eco de la Virgen de Brujas de Miguel Ángel, que llegó a la ciudad en 1506. </a:t>
            </a:r>
            <a:endParaRPr lang="es-ES" dirty="0"/>
          </a:p>
        </p:txBody>
      </p:sp>
      <p:pic>
        <p:nvPicPr>
          <p:cNvPr id="7" name="Imagen 6">
            <a:extLst>
              <a:ext uri="{FF2B5EF4-FFF2-40B4-BE49-F238E27FC236}">
                <a16:creationId xmlns:a16="http://schemas.microsoft.com/office/drawing/2014/main" id="{91CD863B-A4C8-46E0-AF63-0F6BD11AF9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3630" y="3938264"/>
            <a:ext cx="1763125" cy="2919735"/>
          </a:xfrm>
          <a:prstGeom prst="rect">
            <a:avLst/>
          </a:prstGeom>
        </p:spPr>
      </p:pic>
    </p:spTree>
    <p:extLst>
      <p:ext uri="{BB962C8B-B14F-4D97-AF65-F5344CB8AC3E}">
        <p14:creationId xmlns:p14="http://schemas.microsoft.com/office/powerpoint/2010/main" val="469960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36873" cy="5869420"/>
          </a:xfrm>
        </p:spPr>
        <p:txBody>
          <a:bodyPr anchor="t">
            <a:normAutofit/>
          </a:bodyPr>
          <a:lstStyle/>
          <a:p>
            <a:r>
              <a:rPr lang="es-ES" sz="2800" dirty="0"/>
              <a:t>1510 - 1515. Gerard David. Díptico Doria-</a:t>
            </a:r>
            <a:r>
              <a:rPr lang="es-ES" sz="2800" dirty="0" err="1"/>
              <a:t>Pamphili</a:t>
            </a:r>
            <a:r>
              <a:rPr lang="es-ES" sz="2800" dirty="0"/>
              <a:t>. </a:t>
            </a:r>
            <a:r>
              <a:rPr lang="es-ES" sz="2800" dirty="0" err="1"/>
              <a:t>Galleria</a:t>
            </a:r>
            <a:r>
              <a:rPr lang="es-ES" sz="2800" dirty="0"/>
              <a:t> Doria </a:t>
            </a:r>
            <a:r>
              <a:rPr lang="es-ES" sz="2800" dirty="0" err="1"/>
              <a:t>Pamphilj</a:t>
            </a:r>
            <a:r>
              <a:rPr lang="es-ES" sz="2800" dirty="0"/>
              <a:t>, Rome</a:t>
            </a:r>
          </a:p>
        </p:txBody>
      </p:sp>
      <p:pic>
        <p:nvPicPr>
          <p:cNvPr id="4" name="Imagen 3">
            <a:extLst>
              <a:ext uri="{FF2B5EF4-FFF2-40B4-BE49-F238E27FC236}">
                <a16:creationId xmlns:a16="http://schemas.microsoft.com/office/drawing/2014/main" id="{18FF033E-CE9C-42A6-A8CD-86ECB5ED6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8665" y="0"/>
            <a:ext cx="3823335" cy="6858000"/>
          </a:xfrm>
          <a:prstGeom prst="rect">
            <a:avLst/>
          </a:prstGeom>
        </p:spPr>
      </p:pic>
    </p:spTree>
    <p:extLst>
      <p:ext uri="{BB962C8B-B14F-4D97-AF65-F5344CB8AC3E}">
        <p14:creationId xmlns:p14="http://schemas.microsoft.com/office/powerpoint/2010/main" val="1546712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19200" y="0"/>
            <a:ext cx="9753600" cy="901337"/>
          </a:xfrm>
        </p:spPr>
        <p:txBody>
          <a:bodyPr anchor="ctr">
            <a:normAutofit/>
          </a:bodyPr>
          <a:lstStyle/>
          <a:p>
            <a:pPr algn="ctr"/>
            <a:r>
              <a:rPr lang="es-ES" sz="2800" dirty="0"/>
              <a:t>1510 - 1515. Gerard David. Natividad, San Jerónimo y San Leonardo. Metropolitan Museum of Art, New York</a:t>
            </a:r>
          </a:p>
        </p:txBody>
      </p:sp>
      <p:pic>
        <p:nvPicPr>
          <p:cNvPr id="4" name="Imagen 3">
            <a:extLst>
              <a:ext uri="{FF2B5EF4-FFF2-40B4-BE49-F238E27FC236}">
                <a16:creationId xmlns:a16="http://schemas.microsoft.com/office/drawing/2014/main" id="{8B442634-4010-465E-989F-14F7E7C738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901337"/>
            <a:ext cx="9753600" cy="5956663"/>
          </a:xfrm>
          <a:prstGeom prst="rect">
            <a:avLst/>
          </a:prstGeom>
        </p:spPr>
      </p:pic>
    </p:spTree>
    <p:extLst>
      <p:ext uri="{BB962C8B-B14F-4D97-AF65-F5344CB8AC3E}">
        <p14:creationId xmlns:p14="http://schemas.microsoft.com/office/powerpoint/2010/main" val="378301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74873" cy="5869420"/>
          </a:xfrm>
        </p:spPr>
        <p:txBody>
          <a:bodyPr anchor="t">
            <a:normAutofit/>
          </a:bodyPr>
          <a:lstStyle/>
          <a:p>
            <a:r>
              <a:rPr lang="es-ES" sz="2800" dirty="0"/>
              <a:t>1510. Gerard David. Alas móviles de un Retablo, Anunciación. Metropolitan Museum of Art, New York</a:t>
            </a:r>
          </a:p>
        </p:txBody>
      </p:sp>
      <p:pic>
        <p:nvPicPr>
          <p:cNvPr id="4" name="Imagen 3">
            <a:extLst>
              <a:ext uri="{FF2B5EF4-FFF2-40B4-BE49-F238E27FC236}">
                <a16:creationId xmlns:a16="http://schemas.microsoft.com/office/drawing/2014/main" id="{67DED529-9426-4E03-86A7-FC8D28749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4844" y="0"/>
            <a:ext cx="4677156" cy="6858000"/>
          </a:xfrm>
          <a:prstGeom prst="rect">
            <a:avLst/>
          </a:prstGeom>
        </p:spPr>
      </p:pic>
    </p:spTree>
    <p:extLst>
      <p:ext uri="{BB962C8B-B14F-4D97-AF65-F5344CB8AC3E}">
        <p14:creationId xmlns:p14="http://schemas.microsoft.com/office/powerpoint/2010/main" val="3402232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61018" cy="5869420"/>
          </a:xfrm>
        </p:spPr>
        <p:txBody>
          <a:bodyPr anchor="t">
            <a:normAutofit/>
          </a:bodyPr>
          <a:lstStyle/>
          <a:p>
            <a:r>
              <a:rPr lang="es-ES" sz="2800" dirty="0"/>
              <a:t>1510. Gerard David. Alas móviles de un Retablo. Metropolitan Museum of Art, New York</a:t>
            </a:r>
          </a:p>
        </p:txBody>
      </p:sp>
      <p:pic>
        <p:nvPicPr>
          <p:cNvPr id="4" name="Imagen 3">
            <a:extLst>
              <a:ext uri="{FF2B5EF4-FFF2-40B4-BE49-F238E27FC236}">
                <a16:creationId xmlns:a16="http://schemas.microsoft.com/office/drawing/2014/main" id="{ADE33236-33BF-4EBA-93FA-F40D0E05B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9164" y="-15047"/>
            <a:ext cx="4682836" cy="6873047"/>
          </a:xfrm>
          <a:prstGeom prst="rect">
            <a:avLst/>
          </a:prstGeom>
        </p:spPr>
      </p:pic>
    </p:spTree>
    <p:extLst>
      <p:ext uri="{BB962C8B-B14F-4D97-AF65-F5344CB8AC3E}">
        <p14:creationId xmlns:p14="http://schemas.microsoft.com/office/powerpoint/2010/main" val="3395483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4973782" cy="5869420"/>
          </a:xfrm>
        </p:spPr>
        <p:txBody>
          <a:bodyPr anchor="t">
            <a:normAutofit/>
          </a:bodyPr>
          <a:lstStyle/>
          <a:p>
            <a:r>
              <a:rPr lang="en-US" sz="2800" dirty="0"/>
              <a:t>1510. Gerard David. </a:t>
            </a:r>
            <a:r>
              <a:rPr lang="en-US" sz="2800" dirty="0" err="1"/>
              <a:t>Huída</a:t>
            </a:r>
            <a:r>
              <a:rPr lang="en-US" sz="2800" dirty="0"/>
              <a:t> a </a:t>
            </a:r>
            <a:r>
              <a:rPr lang="en-US" sz="2800" dirty="0" err="1"/>
              <a:t>Egipto</a:t>
            </a:r>
            <a:r>
              <a:rPr lang="en-US" sz="2800" dirty="0"/>
              <a:t>. National Gallery of Art, Washington.</a:t>
            </a:r>
            <a:endParaRPr lang="es-ES" sz="2800" dirty="0"/>
          </a:p>
        </p:txBody>
      </p:sp>
      <p:pic>
        <p:nvPicPr>
          <p:cNvPr id="4" name="Imagen 3">
            <a:extLst>
              <a:ext uri="{FF2B5EF4-FFF2-40B4-BE49-F238E27FC236}">
                <a16:creationId xmlns:a16="http://schemas.microsoft.com/office/drawing/2014/main" id="{F81E83B1-74F9-4088-8254-B6CB77B52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1160" y="0"/>
            <a:ext cx="6720840" cy="6858000"/>
          </a:xfrm>
          <a:prstGeom prst="rect">
            <a:avLst/>
          </a:prstGeom>
        </p:spPr>
      </p:pic>
    </p:spTree>
    <p:extLst>
      <p:ext uri="{BB962C8B-B14F-4D97-AF65-F5344CB8AC3E}">
        <p14:creationId xmlns:p14="http://schemas.microsoft.com/office/powerpoint/2010/main" val="2307413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1510. Gerard David. Lamentación. Colección privada</a:t>
            </a:r>
          </a:p>
        </p:txBody>
      </p:sp>
      <p:pic>
        <p:nvPicPr>
          <p:cNvPr id="4" name="Imagen 3">
            <a:extLst>
              <a:ext uri="{FF2B5EF4-FFF2-40B4-BE49-F238E27FC236}">
                <a16:creationId xmlns:a16="http://schemas.microsoft.com/office/drawing/2014/main" id="{15B7500D-7060-4F2D-B4A9-EC017B2F5D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3818" y="-4119"/>
            <a:ext cx="5888182" cy="6862119"/>
          </a:xfrm>
          <a:prstGeom prst="rect">
            <a:avLst/>
          </a:prstGeom>
        </p:spPr>
      </p:pic>
    </p:spTree>
    <p:extLst>
      <p:ext uri="{BB962C8B-B14F-4D97-AF65-F5344CB8AC3E}">
        <p14:creationId xmlns:p14="http://schemas.microsoft.com/office/powerpoint/2010/main" val="31521237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42726" y="1"/>
            <a:ext cx="9906547" cy="988580"/>
          </a:xfrm>
        </p:spPr>
        <p:txBody>
          <a:bodyPr anchor="ctr">
            <a:normAutofit/>
          </a:bodyPr>
          <a:lstStyle/>
          <a:p>
            <a:pPr algn="ctr"/>
            <a:r>
              <a:rPr lang="es-ES" sz="2800" dirty="0"/>
              <a:t>1510. Gerard David. Retablo de San Miguel. Kunsthistorisches Museum, Viena</a:t>
            </a:r>
          </a:p>
        </p:txBody>
      </p:sp>
      <p:pic>
        <p:nvPicPr>
          <p:cNvPr id="4" name="Imagen 3">
            <a:extLst>
              <a:ext uri="{FF2B5EF4-FFF2-40B4-BE49-F238E27FC236}">
                <a16:creationId xmlns:a16="http://schemas.microsoft.com/office/drawing/2014/main" id="{DB9D78A3-F268-4469-A5A6-4A76CB867B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726" y="988580"/>
            <a:ext cx="9906547" cy="5869420"/>
          </a:xfrm>
          <a:prstGeom prst="rect">
            <a:avLst/>
          </a:prstGeom>
        </p:spPr>
      </p:pic>
    </p:spTree>
    <p:extLst>
      <p:ext uri="{BB962C8B-B14F-4D97-AF65-F5344CB8AC3E}">
        <p14:creationId xmlns:p14="http://schemas.microsoft.com/office/powerpoint/2010/main" val="2065986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6608618" cy="5869420"/>
          </a:xfrm>
        </p:spPr>
        <p:txBody>
          <a:bodyPr anchor="t">
            <a:normAutofit/>
          </a:bodyPr>
          <a:lstStyle/>
          <a:p>
            <a:r>
              <a:rPr lang="it-IT" sz="2800" dirty="0"/>
              <a:t>1510s. Gerard David. Breviario Grimani, María Magdalena. Biblioteca Nazionale Marciana, Venecia.</a:t>
            </a:r>
            <a:endParaRPr lang="es-ES" sz="2800" dirty="0"/>
          </a:p>
        </p:txBody>
      </p:sp>
      <p:pic>
        <p:nvPicPr>
          <p:cNvPr id="4" name="Imagen 3">
            <a:extLst>
              <a:ext uri="{FF2B5EF4-FFF2-40B4-BE49-F238E27FC236}">
                <a16:creationId xmlns:a16="http://schemas.microsoft.com/office/drawing/2014/main" id="{0F91EFEC-C5A6-4819-B08B-115F68924D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2073" y="-20173"/>
            <a:ext cx="4959927" cy="6878173"/>
          </a:xfrm>
          <a:prstGeom prst="rect">
            <a:avLst/>
          </a:prstGeom>
        </p:spPr>
      </p:pic>
    </p:spTree>
    <p:extLst>
      <p:ext uri="{BB962C8B-B14F-4D97-AF65-F5344CB8AC3E}">
        <p14:creationId xmlns:p14="http://schemas.microsoft.com/office/powerpoint/2010/main" val="2778806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31527" cy="5869420"/>
          </a:xfrm>
        </p:spPr>
        <p:txBody>
          <a:bodyPr anchor="t">
            <a:normAutofit/>
          </a:bodyPr>
          <a:lstStyle/>
          <a:p>
            <a:r>
              <a:rPr lang="en-US" sz="2800" dirty="0"/>
              <a:t>1512 - 1515. Gerard David. </a:t>
            </a:r>
            <a:r>
              <a:rPr lang="en-US" sz="2800" dirty="0" err="1"/>
              <a:t>Huída</a:t>
            </a:r>
            <a:r>
              <a:rPr lang="en-US" sz="2800" dirty="0"/>
              <a:t> a </a:t>
            </a:r>
            <a:r>
              <a:rPr lang="en-US" sz="2800" dirty="0" err="1"/>
              <a:t>Egipto</a:t>
            </a:r>
            <a:r>
              <a:rPr lang="en-US" sz="2800" dirty="0"/>
              <a:t>. Metropolitan Museum of Art, New York</a:t>
            </a:r>
            <a:endParaRPr lang="es-ES" sz="2800" dirty="0"/>
          </a:p>
        </p:txBody>
      </p:sp>
      <p:pic>
        <p:nvPicPr>
          <p:cNvPr id="4" name="Imagen 3">
            <a:extLst>
              <a:ext uri="{FF2B5EF4-FFF2-40B4-BE49-F238E27FC236}">
                <a16:creationId xmlns:a16="http://schemas.microsoft.com/office/drawing/2014/main" id="{11C771D2-8639-46CE-B4CB-463CDB495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673" y="1568"/>
            <a:ext cx="5112327" cy="6856432"/>
          </a:xfrm>
          <a:prstGeom prst="rect">
            <a:avLst/>
          </a:prstGeom>
        </p:spPr>
      </p:pic>
    </p:spTree>
    <p:extLst>
      <p:ext uri="{BB962C8B-B14F-4D97-AF65-F5344CB8AC3E}">
        <p14:creationId xmlns:p14="http://schemas.microsoft.com/office/powerpoint/2010/main" val="1394083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86946" cy="5869420"/>
          </a:xfrm>
        </p:spPr>
        <p:txBody>
          <a:bodyPr anchor="t">
            <a:normAutofit/>
          </a:bodyPr>
          <a:lstStyle/>
          <a:p>
            <a:r>
              <a:rPr lang="en-US" sz="2800" dirty="0"/>
              <a:t>1515 - 1520. Gerard David. </a:t>
            </a:r>
            <a:r>
              <a:rPr lang="en-US" sz="2800" dirty="0" err="1"/>
              <a:t>Lamentación</a:t>
            </a:r>
            <a:r>
              <a:rPr lang="en-US" sz="2800" dirty="0"/>
              <a:t>. Museum of Art, Philadelphia.</a:t>
            </a:r>
            <a:endParaRPr lang="es-ES" sz="2800" dirty="0"/>
          </a:p>
        </p:txBody>
      </p:sp>
      <p:pic>
        <p:nvPicPr>
          <p:cNvPr id="4" name="Imagen 3">
            <a:extLst>
              <a:ext uri="{FF2B5EF4-FFF2-40B4-BE49-F238E27FC236}">
                <a16:creationId xmlns:a16="http://schemas.microsoft.com/office/drawing/2014/main" id="{0572C7EC-6FBA-4C40-A6F4-404227025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673" y="-4184"/>
            <a:ext cx="5112327" cy="6862184"/>
          </a:xfrm>
          <a:prstGeom prst="rect">
            <a:avLst/>
          </a:prstGeom>
        </p:spPr>
      </p:pic>
    </p:spTree>
    <p:extLst>
      <p:ext uri="{BB962C8B-B14F-4D97-AF65-F5344CB8AC3E}">
        <p14:creationId xmlns:p14="http://schemas.microsoft.com/office/powerpoint/2010/main" val="29694023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166255"/>
            <a:ext cx="5098472" cy="6068290"/>
          </a:xfrm>
        </p:spPr>
        <p:txBody>
          <a:bodyPr anchor="t">
            <a:normAutofit fontScale="90000"/>
          </a:bodyPr>
          <a:lstStyle/>
          <a:p>
            <a:r>
              <a:rPr lang="es-ES" sz="2400" b="1" dirty="0"/>
              <a:t>1515. Gerard David. Adoración de los Magos. National Gallery, Londres.</a:t>
            </a:r>
            <a:br>
              <a:rPr lang="es-ES" sz="2800" dirty="0"/>
            </a:br>
            <a:r>
              <a:rPr lang="es-ES" sz="2400" b="0" i="0" dirty="0">
                <a:solidFill>
                  <a:srgbClr val="000000"/>
                </a:solidFill>
                <a:effectLst/>
                <a:latin typeface="+mn-lt"/>
              </a:rPr>
              <a:t>Los Reyes Magos - Gaspar, Melchor y Baltasar - presentan obsequios al Niño Jesús en las ruinas de un gran edificio. La Virgen María se sienta en el borde del pesebre mientras San José, su esposo, baja por una escalera apenas visible a la izquierda. Una multitud de curiosos, algunos con turbantes, se asoman por el arco de la derecha. En el campo detrás de la cabeza de Caspar podemos ver un buey y un burro, mientras la vida cotidiana continúa en la calle del pueblo de atrás. Esta pintura fue quizás una vez parte de un políptico (un retablo de múltiples paneles) que muestra la vida de Cristo pintado por Gerard David en Amberes después de 1515. Es probable que un panel de tamaño similar, la Lamentación, provenga del mismo complejo.</a:t>
            </a:r>
            <a:endParaRPr lang="es-ES" sz="2800" dirty="0">
              <a:latin typeface="+mn-lt"/>
            </a:endParaRPr>
          </a:p>
        </p:txBody>
      </p:sp>
      <p:pic>
        <p:nvPicPr>
          <p:cNvPr id="4" name="Imagen 3">
            <a:extLst>
              <a:ext uri="{FF2B5EF4-FFF2-40B4-BE49-F238E27FC236}">
                <a16:creationId xmlns:a16="http://schemas.microsoft.com/office/drawing/2014/main" id="{44DD8A1D-0C4F-4638-9638-44C9486B5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2580" y="0"/>
            <a:ext cx="6789420" cy="6858000"/>
          </a:xfrm>
          <a:prstGeom prst="rect">
            <a:avLst/>
          </a:prstGeom>
        </p:spPr>
      </p:pic>
    </p:spTree>
    <p:extLst>
      <p:ext uri="{BB962C8B-B14F-4D97-AF65-F5344CB8AC3E}">
        <p14:creationId xmlns:p14="http://schemas.microsoft.com/office/powerpoint/2010/main" val="9314867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9346" cy="5869420"/>
          </a:xfrm>
        </p:spPr>
        <p:txBody>
          <a:bodyPr anchor="t">
            <a:normAutofit/>
          </a:bodyPr>
          <a:lstStyle/>
          <a:p>
            <a:r>
              <a:rPr lang="de-DE" sz="2800" dirty="0"/>
              <a:t>1515. Gerard David. Crucifixión. Staatliche Museen, Berlin</a:t>
            </a:r>
            <a:endParaRPr lang="es-ES" sz="2800" dirty="0"/>
          </a:p>
        </p:txBody>
      </p:sp>
      <p:pic>
        <p:nvPicPr>
          <p:cNvPr id="4" name="Imagen 3">
            <a:extLst>
              <a:ext uri="{FF2B5EF4-FFF2-40B4-BE49-F238E27FC236}">
                <a16:creationId xmlns:a16="http://schemas.microsoft.com/office/drawing/2014/main" id="{131947D1-BB55-4F7D-8294-CCC36E8B2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3636" y="-17873"/>
            <a:ext cx="4918364" cy="6875873"/>
          </a:xfrm>
          <a:prstGeom prst="rect">
            <a:avLst/>
          </a:prstGeom>
        </p:spPr>
      </p:pic>
    </p:spTree>
    <p:extLst>
      <p:ext uri="{BB962C8B-B14F-4D97-AF65-F5344CB8AC3E}">
        <p14:creationId xmlns:p14="http://schemas.microsoft.com/office/powerpoint/2010/main" val="22560726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02582" cy="5869420"/>
          </a:xfrm>
        </p:spPr>
        <p:txBody>
          <a:bodyPr anchor="t">
            <a:normAutofit/>
          </a:bodyPr>
          <a:lstStyle/>
          <a:p>
            <a:r>
              <a:rPr lang="es-ES" sz="2800" dirty="0"/>
              <a:t>1515. Gerard David. Huida a Egipto. Museo del Prado, Madrid</a:t>
            </a:r>
          </a:p>
        </p:txBody>
      </p:sp>
      <p:pic>
        <p:nvPicPr>
          <p:cNvPr id="4" name="Imagen 3">
            <a:extLst>
              <a:ext uri="{FF2B5EF4-FFF2-40B4-BE49-F238E27FC236}">
                <a16:creationId xmlns:a16="http://schemas.microsoft.com/office/drawing/2014/main" id="{ADB7B3DF-F6F4-4C8D-B1E9-9F175C4D7D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8308" y="0"/>
            <a:ext cx="4393692" cy="6858000"/>
          </a:xfrm>
          <a:prstGeom prst="rect">
            <a:avLst/>
          </a:prstGeom>
        </p:spPr>
      </p:pic>
    </p:spTree>
    <p:extLst>
      <p:ext uri="{BB962C8B-B14F-4D97-AF65-F5344CB8AC3E}">
        <p14:creationId xmlns:p14="http://schemas.microsoft.com/office/powerpoint/2010/main" val="26872374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4"/>
            <a:ext cx="5195455" cy="6243493"/>
          </a:xfrm>
        </p:spPr>
        <p:txBody>
          <a:bodyPr anchor="t">
            <a:normAutofit/>
          </a:bodyPr>
          <a:lstStyle/>
          <a:p>
            <a:r>
              <a:rPr lang="en-US" sz="2400" b="1" dirty="0"/>
              <a:t>1515. Gerard David. </a:t>
            </a:r>
            <a:r>
              <a:rPr lang="en-US" sz="2400" b="1" dirty="0" err="1"/>
              <a:t>Lamentación</a:t>
            </a:r>
            <a:r>
              <a:rPr lang="en-US" sz="2400" b="1" dirty="0"/>
              <a:t>. National Gallery, </a:t>
            </a:r>
            <a:r>
              <a:rPr lang="en-US" sz="2400" b="1" dirty="0" err="1"/>
              <a:t>Londres</a:t>
            </a:r>
            <a:r>
              <a:rPr lang="en-US" sz="2400" b="1" dirty="0"/>
              <a:t>.</a:t>
            </a:r>
            <a:br>
              <a:rPr lang="en-US" sz="2800" dirty="0"/>
            </a:br>
            <a:r>
              <a:rPr lang="es-ES" sz="1800" b="0" i="0" dirty="0">
                <a:solidFill>
                  <a:srgbClr val="000000"/>
                </a:solidFill>
                <a:effectLst/>
                <a:latin typeface="+mn-lt"/>
              </a:rPr>
              <a:t>El cuerpo de Cristo acaba de ser bajado de la cruz y se está preparando para el entierro: la puerta cuadrada de su tumba es visible en la pared de roca a la derecha. </a:t>
            </a:r>
            <a:br>
              <a:rPr lang="es-ES" sz="1800" b="0" i="0" dirty="0">
                <a:solidFill>
                  <a:srgbClr val="000000"/>
                </a:solidFill>
                <a:effectLst/>
                <a:latin typeface="+mn-lt"/>
              </a:rPr>
            </a:br>
            <a:r>
              <a:rPr lang="es-ES" sz="1800" b="0" i="0" dirty="0">
                <a:solidFill>
                  <a:srgbClr val="000000"/>
                </a:solidFill>
                <a:effectLst/>
                <a:latin typeface="+mn-lt"/>
              </a:rPr>
              <a:t>Su madre lo abraza con ternura, mientras María Magdalena le unge los pies. </a:t>
            </a:r>
            <a:br>
              <a:rPr lang="es-ES" sz="1800" b="0" i="0" dirty="0">
                <a:solidFill>
                  <a:srgbClr val="000000"/>
                </a:solidFill>
                <a:effectLst/>
                <a:latin typeface="+mn-lt"/>
              </a:rPr>
            </a:br>
            <a:r>
              <a:rPr lang="es-ES" sz="1800" b="0" i="0" dirty="0">
                <a:solidFill>
                  <a:srgbClr val="000000"/>
                </a:solidFill>
                <a:effectLst/>
                <a:latin typeface="+mn-lt"/>
              </a:rPr>
              <a:t>Otra mujer le lava las heridas con agua de una palangana de latón mientras San Juan Evangelista, de rojo, sostiene el cuerpo sobre su sudario. </a:t>
            </a:r>
            <a:br>
              <a:rPr lang="es-ES" sz="1800" b="0" i="0" dirty="0">
                <a:solidFill>
                  <a:srgbClr val="000000"/>
                </a:solidFill>
                <a:effectLst/>
                <a:latin typeface="+mn-lt"/>
              </a:rPr>
            </a:br>
            <a:r>
              <a:rPr lang="es-ES" sz="1800" b="0" i="0" dirty="0">
                <a:solidFill>
                  <a:srgbClr val="000000"/>
                </a:solidFill>
                <a:effectLst/>
                <a:latin typeface="+mn-lt"/>
              </a:rPr>
              <a:t>Los hombres que entran por una puerta a la derecha son los dos conversos secretos al cristianismo: Nicodemo, que trajo especias para embalsamar el cuerpo de Cristo, y José de Arimatea, que obtuvo permiso para enterrarlo después de la crucifixión. </a:t>
            </a:r>
            <a:br>
              <a:rPr lang="es-ES" sz="1800" b="0" i="0" dirty="0">
                <a:solidFill>
                  <a:srgbClr val="000000"/>
                </a:solidFill>
                <a:effectLst/>
                <a:latin typeface="+mn-lt"/>
              </a:rPr>
            </a:br>
            <a:r>
              <a:rPr lang="es-ES" sz="1800" b="0" i="0" dirty="0">
                <a:solidFill>
                  <a:srgbClr val="000000"/>
                </a:solidFill>
                <a:effectLst/>
                <a:latin typeface="+mn-lt"/>
              </a:rPr>
              <a:t>Es probable que este cuadro formara parte de una serie de la vida de Cristo pintada por David como parte de un políptico. </a:t>
            </a:r>
            <a:br>
              <a:rPr lang="es-ES" sz="1800" b="0" i="0" dirty="0">
                <a:solidFill>
                  <a:srgbClr val="000000"/>
                </a:solidFill>
                <a:effectLst/>
                <a:latin typeface="+mn-lt"/>
              </a:rPr>
            </a:br>
            <a:r>
              <a:rPr lang="es-ES" sz="1800" b="0" i="0" dirty="0">
                <a:solidFill>
                  <a:srgbClr val="000000"/>
                </a:solidFill>
                <a:effectLst/>
                <a:latin typeface="+mn-lt"/>
              </a:rPr>
              <a:t>Su Adoración de los Reyes, también de la colección de la National Gallery, probablemente provenga del mismo retablo.</a:t>
            </a:r>
            <a:endParaRPr lang="es-ES" sz="2800" dirty="0">
              <a:latin typeface="+mn-lt"/>
            </a:endParaRPr>
          </a:p>
        </p:txBody>
      </p:sp>
      <p:pic>
        <p:nvPicPr>
          <p:cNvPr id="4" name="Imagen 3">
            <a:extLst>
              <a:ext uri="{FF2B5EF4-FFF2-40B4-BE49-F238E27FC236}">
                <a16:creationId xmlns:a16="http://schemas.microsoft.com/office/drawing/2014/main" id="{F98FE98A-2477-44A6-9B33-C3B1ACF3C2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285" y="0"/>
            <a:ext cx="6603715" cy="6858000"/>
          </a:xfrm>
          <a:prstGeom prst="rect">
            <a:avLst/>
          </a:prstGeom>
        </p:spPr>
      </p:pic>
    </p:spTree>
    <p:extLst>
      <p:ext uri="{BB962C8B-B14F-4D97-AF65-F5344CB8AC3E}">
        <p14:creationId xmlns:p14="http://schemas.microsoft.com/office/powerpoint/2010/main" val="29011127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38824" y="0"/>
            <a:ext cx="8353175" cy="1233055"/>
          </a:xfrm>
        </p:spPr>
        <p:txBody>
          <a:bodyPr anchor="ctr">
            <a:normAutofit/>
          </a:bodyPr>
          <a:lstStyle/>
          <a:p>
            <a:pPr algn="ctr"/>
            <a:r>
              <a:rPr lang="es-ES" sz="2800" dirty="0"/>
              <a:t>1520. Gerard David. Transfiguración. O.L. </a:t>
            </a:r>
            <a:r>
              <a:rPr lang="es-ES" sz="2800" dirty="0" err="1"/>
              <a:t>Vrouwekerk</a:t>
            </a:r>
            <a:r>
              <a:rPr lang="es-ES" sz="2800" dirty="0"/>
              <a:t>, </a:t>
            </a:r>
            <a:r>
              <a:rPr lang="es-ES" sz="2800" dirty="0" err="1"/>
              <a:t>Bruges</a:t>
            </a:r>
            <a:endParaRPr lang="es-ES" sz="2800" dirty="0"/>
          </a:p>
        </p:txBody>
      </p:sp>
      <p:pic>
        <p:nvPicPr>
          <p:cNvPr id="4" name="Imagen 3">
            <a:extLst>
              <a:ext uri="{FF2B5EF4-FFF2-40B4-BE49-F238E27FC236}">
                <a16:creationId xmlns:a16="http://schemas.microsoft.com/office/drawing/2014/main" id="{F2A7FB2B-C461-4B44-87CA-D93C5438E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8825" y="1413164"/>
            <a:ext cx="8353175" cy="5444836"/>
          </a:xfrm>
          <a:prstGeom prst="rect">
            <a:avLst/>
          </a:prstGeom>
        </p:spPr>
      </p:pic>
      <p:sp>
        <p:nvSpPr>
          <p:cNvPr id="5" name="CuadroTexto 4">
            <a:extLst>
              <a:ext uri="{FF2B5EF4-FFF2-40B4-BE49-F238E27FC236}">
                <a16:creationId xmlns:a16="http://schemas.microsoft.com/office/drawing/2014/main" id="{DDB9E144-3194-4E0C-887C-58118ED28D01}"/>
              </a:ext>
            </a:extLst>
          </p:cNvPr>
          <p:cNvSpPr txBox="1"/>
          <p:nvPr/>
        </p:nvSpPr>
        <p:spPr>
          <a:xfrm>
            <a:off x="138544" y="124691"/>
            <a:ext cx="3700279" cy="6463308"/>
          </a:xfrm>
          <a:prstGeom prst="rect">
            <a:avLst/>
          </a:prstGeom>
          <a:noFill/>
        </p:spPr>
        <p:txBody>
          <a:bodyPr wrap="square" rtlCol="0">
            <a:spAutoFit/>
          </a:bodyPr>
          <a:lstStyle/>
          <a:p>
            <a:pPr algn="l"/>
            <a:r>
              <a:rPr lang="es-ES" b="0" i="0" dirty="0">
                <a:effectLst/>
                <a:latin typeface="Arial" panose="020B0604020202020204" pitchFamily="34" charset="0"/>
              </a:rPr>
              <a:t>La </a:t>
            </a:r>
            <a:r>
              <a:rPr lang="es-ES" b="1" i="0" dirty="0">
                <a:effectLst/>
                <a:latin typeface="Arial" panose="020B0604020202020204" pitchFamily="34" charset="0"/>
              </a:rPr>
              <a:t>transfiguración de Jesús</a:t>
            </a:r>
            <a:r>
              <a:rPr lang="es-ES" b="0" i="0" dirty="0">
                <a:effectLst/>
                <a:latin typeface="Arial" panose="020B0604020202020204" pitchFamily="34" charset="0"/>
              </a:rPr>
              <a:t> es un evento narrado en los </a:t>
            </a:r>
            <a:r>
              <a:rPr lang="es-ES" b="0" i="0" u="none" strike="noStrike" dirty="0">
                <a:effectLst/>
                <a:latin typeface="Arial" panose="020B0604020202020204" pitchFamily="34" charset="0"/>
              </a:rPr>
              <a:t>evangelios sinópticos</a:t>
            </a:r>
            <a:r>
              <a:rPr lang="es-ES" u="none" strike="noStrike" dirty="0">
                <a:latin typeface="Arial" panose="020B0604020202020204" pitchFamily="34" charset="0"/>
              </a:rPr>
              <a:t> </a:t>
            </a:r>
            <a:r>
              <a:rPr lang="es-ES" b="0" i="0" dirty="0">
                <a:effectLst/>
                <a:latin typeface="Arial" panose="020B0604020202020204" pitchFamily="34" charset="0"/>
              </a:rPr>
              <a:t>según </a:t>
            </a:r>
            <a:r>
              <a:rPr lang="es-ES" b="0" i="0" u="none" strike="noStrike" dirty="0">
                <a:effectLst/>
                <a:latin typeface="Arial" panose="020B0604020202020204" pitchFamily="34" charset="0"/>
              </a:rPr>
              <a:t>san Mateo</a:t>
            </a:r>
            <a:r>
              <a:rPr lang="es-ES" b="0" i="0" dirty="0">
                <a:effectLst/>
                <a:latin typeface="Arial" panose="020B0604020202020204" pitchFamily="34" charset="0"/>
              </a:rPr>
              <a:t>,</a:t>
            </a:r>
            <a:r>
              <a:rPr lang="es-ES" b="0" i="0" u="none" strike="noStrike" baseline="30000" dirty="0">
                <a:effectLst/>
                <a:latin typeface="Arial" panose="020B0604020202020204" pitchFamily="34" charset="0"/>
              </a:rPr>
              <a:t>  </a:t>
            </a:r>
            <a:r>
              <a:rPr lang="es-ES" b="0" i="0" u="none" strike="noStrike" dirty="0">
                <a:effectLst/>
                <a:latin typeface="Arial" panose="020B0604020202020204" pitchFamily="34" charset="0"/>
              </a:rPr>
              <a:t>san Marcos</a:t>
            </a:r>
            <a:r>
              <a:rPr lang="es-ES" b="0" i="0" u="none" strike="noStrike" baseline="30000" dirty="0">
                <a:effectLst/>
                <a:latin typeface="Arial" panose="020B0604020202020204" pitchFamily="34" charset="0"/>
              </a:rPr>
              <a:t> </a:t>
            </a:r>
            <a:r>
              <a:rPr lang="es-ES" b="0" i="0" dirty="0">
                <a:effectLst/>
                <a:latin typeface="Arial" panose="020B0604020202020204" pitchFamily="34" charset="0"/>
              </a:rPr>
              <a:t>y </a:t>
            </a:r>
            <a:r>
              <a:rPr lang="es-ES" b="0" i="0" u="none" strike="noStrike" dirty="0">
                <a:effectLst/>
                <a:latin typeface="Arial" panose="020B0604020202020204" pitchFamily="34" charset="0"/>
              </a:rPr>
              <a:t>san Lucas</a:t>
            </a:r>
            <a:r>
              <a:rPr lang="es-ES" b="0" i="0" dirty="0">
                <a:effectLst/>
                <a:latin typeface="Arial" panose="020B0604020202020204" pitchFamily="34" charset="0"/>
              </a:rPr>
              <a:t>,​ en el que </a:t>
            </a:r>
            <a:r>
              <a:rPr lang="es-ES" b="0" i="0" u="none" strike="noStrike" dirty="0">
                <a:effectLst/>
                <a:latin typeface="Arial" panose="020B0604020202020204" pitchFamily="34" charset="0"/>
              </a:rPr>
              <a:t>Jesús</a:t>
            </a:r>
            <a:r>
              <a:rPr lang="es-ES" b="0" i="0" dirty="0">
                <a:effectLst/>
                <a:latin typeface="Arial" panose="020B0604020202020204" pitchFamily="34" charset="0"/>
              </a:rPr>
              <a:t> se transfigura y se vuelve radiante en </a:t>
            </a:r>
            <a:r>
              <a:rPr lang="es-ES" b="0" i="0" u="none" strike="noStrike" dirty="0">
                <a:effectLst/>
                <a:latin typeface="Arial" panose="020B0604020202020204" pitchFamily="34" charset="0"/>
              </a:rPr>
              <a:t>gloria divina</a:t>
            </a:r>
            <a:r>
              <a:rPr lang="es-ES" b="0" i="0" dirty="0">
                <a:effectLst/>
                <a:latin typeface="Arial" panose="020B0604020202020204" pitchFamily="34" charset="0"/>
              </a:rPr>
              <a:t> sobre una montaña.</a:t>
            </a:r>
          </a:p>
          <a:p>
            <a:pPr algn="l"/>
            <a:r>
              <a:rPr lang="es-ES" b="0" i="0" dirty="0">
                <a:effectLst/>
                <a:latin typeface="Arial" panose="020B0604020202020204" pitchFamily="34" charset="0"/>
              </a:rPr>
              <a:t>En estos pasajes, Jesús y tres de sus apóstoles, </a:t>
            </a:r>
            <a:r>
              <a:rPr lang="es-ES" b="0" i="0" u="none" strike="noStrike" dirty="0">
                <a:effectLst/>
                <a:latin typeface="Arial" panose="020B0604020202020204" pitchFamily="34" charset="0"/>
              </a:rPr>
              <a:t>Pedro</a:t>
            </a:r>
            <a:r>
              <a:rPr lang="es-ES" b="0" i="0" dirty="0">
                <a:effectLst/>
                <a:latin typeface="Arial" panose="020B0604020202020204" pitchFamily="34" charset="0"/>
              </a:rPr>
              <a:t>, </a:t>
            </a:r>
            <a:r>
              <a:rPr lang="es-ES" b="0" i="0" u="none" strike="noStrike" dirty="0">
                <a:effectLst/>
                <a:latin typeface="Arial" panose="020B0604020202020204" pitchFamily="34" charset="0"/>
              </a:rPr>
              <a:t>Santiago</a:t>
            </a:r>
            <a:r>
              <a:rPr lang="es-ES" u="none" strike="noStrike" dirty="0">
                <a:latin typeface="Arial" panose="020B0604020202020204" pitchFamily="34" charset="0"/>
              </a:rPr>
              <a:t> </a:t>
            </a:r>
            <a:r>
              <a:rPr lang="es-ES" b="0" i="0" dirty="0">
                <a:effectLst/>
                <a:latin typeface="Arial" panose="020B0604020202020204" pitchFamily="34" charset="0"/>
              </a:rPr>
              <a:t>y </a:t>
            </a:r>
            <a:r>
              <a:rPr lang="es-ES" b="0" i="0" u="none" strike="noStrike" dirty="0">
                <a:effectLst/>
                <a:latin typeface="Arial" panose="020B0604020202020204" pitchFamily="34" charset="0"/>
              </a:rPr>
              <a:t>Juan</a:t>
            </a:r>
            <a:r>
              <a:rPr lang="es-ES" b="0" i="0" dirty="0">
                <a:effectLst/>
                <a:latin typeface="Arial" panose="020B0604020202020204" pitchFamily="34" charset="0"/>
              </a:rPr>
              <a:t> se dirigen a una montaña (</a:t>
            </a:r>
            <a:r>
              <a:rPr lang="es-ES" b="0" i="0" u="none" strike="noStrike" dirty="0">
                <a:effectLst/>
                <a:latin typeface="Arial" panose="020B0604020202020204" pitchFamily="34" charset="0"/>
              </a:rPr>
              <a:t>Monte Tabor</a:t>
            </a:r>
            <a:r>
              <a:rPr lang="es-ES" b="0" i="0" dirty="0">
                <a:effectLst/>
                <a:latin typeface="Arial" panose="020B0604020202020204" pitchFamily="34" charset="0"/>
              </a:rPr>
              <a:t> o Monte de la Transfiguración) a orar. En la montaña, Jesús empieza a brillar con rayos brillantes de luz, generalmente llamada «</a:t>
            </a:r>
            <a:r>
              <a:rPr lang="es-ES" b="0" i="0" u="none" strike="noStrike" dirty="0">
                <a:effectLst/>
                <a:latin typeface="Arial" panose="020B0604020202020204" pitchFamily="34" charset="0"/>
              </a:rPr>
              <a:t>luz tabórica»</a:t>
            </a:r>
            <a:r>
              <a:rPr lang="es-ES" b="0" i="0" dirty="0">
                <a:effectLst/>
                <a:latin typeface="Arial" panose="020B0604020202020204" pitchFamily="34" charset="0"/>
              </a:rPr>
              <a:t>. Entonces los profetas </a:t>
            </a:r>
            <a:r>
              <a:rPr lang="es-ES" b="0" i="0" u="none" strike="noStrike" dirty="0">
                <a:effectLst/>
                <a:latin typeface="Arial" panose="020B0604020202020204" pitchFamily="34" charset="0"/>
              </a:rPr>
              <a:t>Moisés</a:t>
            </a:r>
            <a:r>
              <a:rPr lang="es-ES" b="0" i="0" dirty="0">
                <a:effectLst/>
                <a:latin typeface="Arial" panose="020B0604020202020204" pitchFamily="34" charset="0"/>
              </a:rPr>
              <a:t> y </a:t>
            </a:r>
            <a:r>
              <a:rPr lang="es-ES" b="0" i="0" u="none" strike="noStrike" dirty="0">
                <a:effectLst/>
                <a:latin typeface="Arial" panose="020B0604020202020204" pitchFamily="34" charset="0"/>
              </a:rPr>
              <a:t>Elías</a:t>
            </a:r>
            <a:r>
              <a:rPr lang="es-ES" b="0" i="0" dirty="0">
                <a:effectLst/>
                <a:latin typeface="Arial" panose="020B0604020202020204" pitchFamily="34" charset="0"/>
              </a:rPr>
              <a:t> aparecen al lado de él y habla con ellos. Entonces Jesús es llamado </a:t>
            </a:r>
            <a:r>
              <a:rPr lang="es-ES" b="0" i="0" u="none" strike="noStrike" dirty="0">
                <a:effectLst/>
                <a:latin typeface="Arial" panose="020B0604020202020204" pitchFamily="34" charset="0"/>
              </a:rPr>
              <a:t>"Hijo"</a:t>
            </a:r>
            <a:r>
              <a:rPr lang="es-ES" b="0" i="0" dirty="0">
                <a:effectLst/>
                <a:latin typeface="Arial" panose="020B0604020202020204" pitchFamily="34" charset="0"/>
              </a:rPr>
              <a:t> por una voz en el cielo, que es </a:t>
            </a:r>
            <a:r>
              <a:rPr lang="es-ES" b="0" i="0" u="none" strike="noStrike" dirty="0">
                <a:effectLst/>
                <a:latin typeface="Arial" panose="020B0604020202020204" pitchFamily="34" charset="0"/>
              </a:rPr>
              <a:t>Dios Padre</a:t>
            </a:r>
            <a:r>
              <a:rPr lang="es-ES" b="0" i="0" dirty="0">
                <a:effectLst/>
                <a:latin typeface="Arial" panose="020B0604020202020204" pitchFamily="34" charset="0"/>
              </a:rPr>
              <a:t>, como en el </a:t>
            </a:r>
            <a:r>
              <a:rPr lang="es-ES" b="0" i="0" u="none" strike="noStrike" dirty="0">
                <a:effectLst/>
                <a:latin typeface="Arial" panose="020B0604020202020204" pitchFamily="34" charset="0"/>
              </a:rPr>
              <a:t>Bautismo de Jesús</a:t>
            </a:r>
            <a:r>
              <a:rPr lang="es-ES" b="0" i="0" dirty="0">
                <a:effectLst/>
                <a:latin typeface="Arial" panose="020B0604020202020204" pitchFamily="34" charset="0"/>
              </a:rPr>
              <a:t>.</a:t>
            </a:r>
          </a:p>
        </p:txBody>
      </p:sp>
    </p:spTree>
    <p:extLst>
      <p:ext uri="{BB962C8B-B14F-4D97-AF65-F5344CB8AC3E}">
        <p14:creationId xmlns:p14="http://schemas.microsoft.com/office/powerpoint/2010/main" val="23348805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48542" cy="5869420"/>
          </a:xfrm>
        </p:spPr>
        <p:txBody>
          <a:bodyPr anchor="t">
            <a:normAutofit/>
          </a:bodyPr>
          <a:lstStyle/>
          <a:p>
            <a:r>
              <a:rPr lang="en-US" sz="2800" dirty="0"/>
              <a:t>1520. Gerard David. Virgen. Aurora Trust, New York</a:t>
            </a:r>
            <a:endParaRPr lang="es-ES" sz="2800" dirty="0"/>
          </a:p>
        </p:txBody>
      </p:sp>
      <p:pic>
        <p:nvPicPr>
          <p:cNvPr id="4" name="Imagen 3">
            <a:extLst>
              <a:ext uri="{FF2B5EF4-FFF2-40B4-BE49-F238E27FC236}">
                <a16:creationId xmlns:a16="http://schemas.microsoft.com/office/drawing/2014/main" id="{F31505DE-3EC0-41DB-835C-3FFE0F3F6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0841" y="0"/>
            <a:ext cx="5861159" cy="6875139"/>
          </a:xfrm>
          <a:prstGeom prst="rect">
            <a:avLst/>
          </a:prstGeom>
        </p:spPr>
      </p:pic>
    </p:spTree>
    <p:extLst>
      <p:ext uri="{BB962C8B-B14F-4D97-AF65-F5344CB8AC3E}">
        <p14:creationId xmlns:p14="http://schemas.microsoft.com/office/powerpoint/2010/main" val="17570616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48737" cy="5869420"/>
          </a:xfrm>
        </p:spPr>
        <p:txBody>
          <a:bodyPr anchor="t">
            <a:normAutofit/>
          </a:bodyPr>
          <a:lstStyle/>
          <a:p>
            <a:r>
              <a:rPr lang="fr-FR" sz="2800" dirty="0"/>
              <a:t>1520. Gerard David. </a:t>
            </a:r>
            <a:r>
              <a:rPr lang="fr-FR" sz="2800" dirty="0" err="1"/>
              <a:t>Virgen</a:t>
            </a:r>
            <a:r>
              <a:rPr lang="fr-FR" sz="2800" dirty="0"/>
              <a:t>. Musées Royaux des Beaux-Arts, Brussels</a:t>
            </a:r>
            <a:endParaRPr lang="es-ES" sz="2800" dirty="0"/>
          </a:p>
        </p:txBody>
      </p:sp>
      <p:pic>
        <p:nvPicPr>
          <p:cNvPr id="4" name="Imagen 3">
            <a:extLst>
              <a:ext uri="{FF2B5EF4-FFF2-40B4-BE49-F238E27FC236}">
                <a16:creationId xmlns:a16="http://schemas.microsoft.com/office/drawing/2014/main" id="{25363A28-7909-4731-A3B2-9FC4F2ECC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1355" y="0"/>
            <a:ext cx="5530645" cy="6858000"/>
          </a:xfrm>
          <a:prstGeom prst="rect">
            <a:avLst/>
          </a:prstGeom>
        </p:spPr>
      </p:pic>
    </p:spTree>
    <p:extLst>
      <p:ext uri="{BB962C8B-B14F-4D97-AF65-F5344CB8AC3E}">
        <p14:creationId xmlns:p14="http://schemas.microsoft.com/office/powerpoint/2010/main" val="4308536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96982"/>
            <a:ext cx="6594764" cy="6594763"/>
          </a:xfrm>
        </p:spPr>
        <p:txBody>
          <a:bodyPr anchor="t">
            <a:normAutofit/>
          </a:bodyPr>
          <a:lstStyle/>
          <a:p>
            <a:r>
              <a:rPr lang="en-US" sz="2400" b="1" dirty="0"/>
              <a:t>Gerard David. </a:t>
            </a:r>
            <a:r>
              <a:rPr lang="en-US" sz="2400" b="1" dirty="0" err="1"/>
              <a:t>Lamentación</a:t>
            </a:r>
            <a:r>
              <a:rPr lang="en-US" sz="2400" b="1" dirty="0"/>
              <a:t>. University Art Museum, University of California, Santa Barbara.</a:t>
            </a:r>
            <a:br>
              <a:rPr lang="en-US" sz="2800" dirty="0"/>
            </a:br>
            <a:r>
              <a:rPr lang="es-ES" sz="1600" b="0" i="0" dirty="0">
                <a:solidFill>
                  <a:srgbClr val="000000"/>
                </a:solidFill>
                <a:effectLst/>
                <a:latin typeface="+mn-lt"/>
              </a:rPr>
              <a:t>Este tipo de Piedad, acompañada o no de otras santas, aparece más de una vez en la obra de Gerard David y fue adoptada en varias ocasiones por pintores de su círculo como </a:t>
            </a:r>
            <a:r>
              <a:rPr lang="es-ES" sz="1600" b="0" i="0" dirty="0" err="1">
                <a:solidFill>
                  <a:srgbClr val="000000"/>
                </a:solidFill>
                <a:effectLst/>
                <a:latin typeface="+mn-lt"/>
              </a:rPr>
              <a:t>Adriaan</a:t>
            </a:r>
            <a:r>
              <a:rPr lang="es-ES" sz="1600" b="0" i="0" dirty="0">
                <a:solidFill>
                  <a:srgbClr val="000000"/>
                </a:solidFill>
                <a:effectLst/>
                <a:latin typeface="+mn-lt"/>
              </a:rPr>
              <a:t> </a:t>
            </a:r>
            <a:r>
              <a:rPr lang="es-ES" sz="1600" b="0" i="0" dirty="0" err="1">
                <a:solidFill>
                  <a:srgbClr val="000000"/>
                </a:solidFill>
                <a:effectLst/>
                <a:latin typeface="+mn-lt"/>
              </a:rPr>
              <a:t>Isenbrant</a:t>
            </a:r>
            <a:r>
              <a:rPr lang="es-ES" sz="1600" b="0" i="0" dirty="0">
                <a:solidFill>
                  <a:srgbClr val="000000"/>
                </a:solidFill>
                <a:effectLst/>
                <a:latin typeface="+mn-lt"/>
              </a:rPr>
              <a:t> o Ambrosius Benson. Puede haber existido un dibujo modelo en el estudio de David o tal vez había otro prototipo de su mano que ahora está perdido. Si lo examinamos más de cerca, David parece haberse basado tanto en Hugo van der </a:t>
            </a:r>
            <a:r>
              <a:rPr lang="es-ES" sz="1600" b="0" i="0" dirty="0" err="1">
                <a:solidFill>
                  <a:srgbClr val="000000"/>
                </a:solidFill>
                <a:effectLst/>
                <a:latin typeface="+mn-lt"/>
              </a:rPr>
              <a:t>Goes</a:t>
            </a:r>
            <a:r>
              <a:rPr lang="es-ES" sz="1600" b="0" i="0" dirty="0">
                <a:solidFill>
                  <a:srgbClr val="000000"/>
                </a:solidFill>
                <a:effectLst/>
                <a:latin typeface="+mn-lt"/>
              </a:rPr>
              <a:t> como en Hans </a:t>
            </a:r>
            <a:r>
              <a:rPr lang="es-ES" sz="1600" b="0" i="0" dirty="0" err="1">
                <a:solidFill>
                  <a:srgbClr val="000000"/>
                </a:solidFill>
                <a:effectLst/>
                <a:latin typeface="+mn-lt"/>
              </a:rPr>
              <a:t>Memling</a:t>
            </a:r>
            <a:r>
              <a:rPr lang="es-ES" sz="1600" b="0" i="0" dirty="0">
                <a:solidFill>
                  <a:srgbClr val="000000"/>
                </a:solidFill>
                <a:effectLst/>
                <a:latin typeface="+mn-lt"/>
              </a:rPr>
              <a:t>. La composición de la escena es una especie de repetición del tríptico </a:t>
            </a:r>
            <a:r>
              <a:rPr lang="es-ES" sz="1600" b="0" i="0" dirty="0" err="1">
                <a:solidFill>
                  <a:srgbClr val="000000"/>
                </a:solidFill>
                <a:effectLst/>
                <a:latin typeface="+mn-lt"/>
              </a:rPr>
              <a:t>Reins</a:t>
            </a:r>
            <a:r>
              <a:rPr lang="es-ES" sz="1600" b="0" i="0" dirty="0">
                <a:solidFill>
                  <a:srgbClr val="000000"/>
                </a:solidFill>
                <a:effectLst/>
                <a:latin typeface="+mn-lt"/>
              </a:rPr>
              <a:t> de </a:t>
            </a:r>
            <a:r>
              <a:rPr lang="es-ES" sz="1600" b="0" i="0" dirty="0" err="1">
                <a:solidFill>
                  <a:srgbClr val="000000"/>
                </a:solidFill>
                <a:effectLst/>
                <a:latin typeface="+mn-lt"/>
              </a:rPr>
              <a:t>Memling</a:t>
            </a:r>
            <a:r>
              <a:rPr lang="es-ES" sz="1600" b="0" i="0" dirty="0">
                <a:solidFill>
                  <a:srgbClr val="000000"/>
                </a:solidFill>
                <a:effectLst/>
                <a:latin typeface="+mn-lt"/>
              </a:rPr>
              <a:t> (</a:t>
            </a:r>
            <a:r>
              <a:rPr lang="es-ES" sz="1600" b="0" i="0" dirty="0" err="1">
                <a:solidFill>
                  <a:srgbClr val="000000"/>
                </a:solidFill>
                <a:effectLst/>
                <a:latin typeface="+mn-lt"/>
              </a:rPr>
              <a:t>Memlingmuseum</a:t>
            </a:r>
            <a:r>
              <a:rPr lang="es-ES" sz="1600" b="0" i="0" dirty="0">
                <a:solidFill>
                  <a:srgbClr val="000000"/>
                </a:solidFill>
                <a:effectLst/>
                <a:latin typeface="+mn-lt"/>
              </a:rPr>
              <a:t>, Brujas). Aquí también, la escena se sitúa frente a un paisaje con a la izquierda edificios destinados a representar a Jerusalén y a la derecha un grupo de rocas que sirve como repositorio. La tumba de José de Arimatea, que puso a disposición de Cristo, ha sido excavada en las rocas aquí. Con turbante y ropa exótica, se para de perfil ante la lápida, mientras Nicodemo entra en la tumba.</a:t>
            </a:r>
            <a:br>
              <a:rPr lang="es-ES" sz="1600" b="0" i="0" dirty="0">
                <a:solidFill>
                  <a:srgbClr val="000000"/>
                </a:solidFill>
                <a:effectLst/>
                <a:latin typeface="+mn-lt"/>
              </a:rPr>
            </a:br>
            <a:r>
              <a:rPr lang="es-ES" sz="1600" b="0" i="0" dirty="0">
                <a:solidFill>
                  <a:srgbClr val="000000"/>
                </a:solidFill>
                <a:effectLst/>
                <a:latin typeface="+mn-lt"/>
              </a:rPr>
              <a:t> Con </a:t>
            </a:r>
            <a:r>
              <a:rPr lang="es-ES" sz="1600" b="0" i="0" dirty="0" err="1">
                <a:solidFill>
                  <a:srgbClr val="000000"/>
                </a:solidFill>
                <a:effectLst/>
                <a:latin typeface="+mn-lt"/>
              </a:rPr>
              <a:t>Memling</a:t>
            </a:r>
            <a:r>
              <a:rPr lang="es-ES" sz="1600" b="0" i="0" dirty="0">
                <a:solidFill>
                  <a:srgbClr val="000000"/>
                </a:solidFill>
                <a:effectLst/>
                <a:latin typeface="+mn-lt"/>
              </a:rPr>
              <a:t> es un sarcófago romano que se encuentra frente a la roca y que está siendo abierto por José y Nicodemo. La composición en sí, con el cuerpo casi erguido bajo las axilas y la cabeza inclinada hacia un lado, se deriva del ala derecha del díptico Lamentación de Hugo van der </a:t>
            </a:r>
            <a:r>
              <a:rPr lang="es-ES" sz="1600" b="0" i="0" dirty="0" err="1">
                <a:solidFill>
                  <a:srgbClr val="000000"/>
                </a:solidFill>
                <a:effectLst/>
                <a:latin typeface="+mn-lt"/>
              </a:rPr>
              <a:t>Goes</a:t>
            </a:r>
            <a:r>
              <a:rPr lang="es-ES" sz="1600" b="0" i="0" dirty="0">
                <a:solidFill>
                  <a:srgbClr val="000000"/>
                </a:solidFill>
                <a:effectLst/>
                <a:latin typeface="+mn-lt"/>
              </a:rPr>
              <a:t> (Kunsthistorisches Museum, Viena). La figura de la Virgen colocada en paralelo a lo largo del cuerpo de Cristo con su brazo cruzado en diagonal es una adaptación a la inversa de la postura de la Virgen en Van der </a:t>
            </a:r>
            <a:r>
              <a:rPr lang="es-ES" sz="1600" b="0" i="0" dirty="0" err="1">
                <a:solidFill>
                  <a:srgbClr val="000000"/>
                </a:solidFill>
                <a:effectLst/>
                <a:latin typeface="+mn-lt"/>
              </a:rPr>
              <a:t>Goes</a:t>
            </a:r>
            <a:r>
              <a:rPr lang="es-ES" sz="1600" b="0" i="0" dirty="0">
                <a:solidFill>
                  <a:srgbClr val="000000"/>
                </a:solidFill>
                <a:effectLst/>
                <a:latin typeface="+mn-lt"/>
              </a:rPr>
              <a:t>. Probablemente lo mismo ocurra también con la posición de María Magdalena en cuclillas. </a:t>
            </a:r>
            <a:br>
              <a:rPr lang="es-ES" sz="1600" b="0" i="0" dirty="0">
                <a:solidFill>
                  <a:srgbClr val="000000"/>
                </a:solidFill>
                <a:effectLst/>
                <a:latin typeface="+mn-lt"/>
              </a:rPr>
            </a:br>
            <a:r>
              <a:rPr lang="es-ES" sz="1600" b="0" i="0" dirty="0">
                <a:solidFill>
                  <a:srgbClr val="000000"/>
                </a:solidFill>
                <a:effectLst/>
                <a:latin typeface="+mn-lt"/>
              </a:rPr>
              <a:t>San Juan, con la rodilla y el pie derechos en vista frontal, también está tomado del tríptico </a:t>
            </a:r>
            <a:r>
              <a:rPr lang="es-ES" sz="1600" b="0" i="0" dirty="0" err="1">
                <a:solidFill>
                  <a:srgbClr val="000000"/>
                </a:solidFill>
                <a:effectLst/>
                <a:latin typeface="+mn-lt"/>
              </a:rPr>
              <a:t>Reins</a:t>
            </a:r>
            <a:r>
              <a:rPr lang="es-ES" sz="1600" b="0" i="0" dirty="0">
                <a:solidFill>
                  <a:srgbClr val="000000"/>
                </a:solidFill>
                <a:effectLst/>
                <a:latin typeface="+mn-lt"/>
              </a:rPr>
              <a:t> de </a:t>
            </a:r>
            <a:r>
              <a:rPr lang="es-ES" sz="1600" b="0" i="0" dirty="0" err="1">
                <a:solidFill>
                  <a:srgbClr val="000000"/>
                </a:solidFill>
                <a:effectLst/>
                <a:latin typeface="+mn-lt"/>
              </a:rPr>
              <a:t>Memling</a:t>
            </a:r>
            <a:r>
              <a:rPr lang="es-ES" sz="1600" b="0" i="0" dirty="0">
                <a:solidFill>
                  <a:srgbClr val="000000"/>
                </a:solidFill>
                <a:effectLst/>
                <a:latin typeface="+mn-lt"/>
              </a:rPr>
              <a:t>. </a:t>
            </a:r>
            <a:br>
              <a:rPr lang="es-ES" sz="1600" b="0" i="0" dirty="0">
                <a:solidFill>
                  <a:srgbClr val="000000"/>
                </a:solidFill>
                <a:effectLst/>
                <a:latin typeface="+mn-lt"/>
              </a:rPr>
            </a:br>
            <a:r>
              <a:rPr lang="es-ES" sz="1600" b="0" i="0" dirty="0">
                <a:solidFill>
                  <a:srgbClr val="000000"/>
                </a:solidFill>
                <a:effectLst/>
                <a:latin typeface="+mn-lt"/>
              </a:rPr>
              <a:t>La aguja en el paisaje probablemente tiene la intención de sugerir la Iglesia de Nuestra Señora de Brujas. </a:t>
            </a:r>
            <a:endParaRPr lang="es-ES" sz="2800" dirty="0">
              <a:latin typeface="+mn-lt"/>
            </a:endParaRPr>
          </a:p>
        </p:txBody>
      </p:sp>
      <p:pic>
        <p:nvPicPr>
          <p:cNvPr id="4" name="Imagen 3">
            <a:extLst>
              <a:ext uri="{FF2B5EF4-FFF2-40B4-BE49-F238E27FC236}">
                <a16:creationId xmlns:a16="http://schemas.microsoft.com/office/drawing/2014/main" id="{54D7DD9B-CC59-4255-AFD8-7A8963AF72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6683" y="0"/>
            <a:ext cx="5185317" cy="6858000"/>
          </a:xfrm>
          <a:prstGeom prst="rect">
            <a:avLst/>
          </a:prstGeom>
        </p:spPr>
      </p:pic>
    </p:spTree>
    <p:extLst>
      <p:ext uri="{BB962C8B-B14F-4D97-AF65-F5344CB8AC3E}">
        <p14:creationId xmlns:p14="http://schemas.microsoft.com/office/powerpoint/2010/main" val="418009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1746" cy="5869420"/>
          </a:xfrm>
        </p:spPr>
        <p:txBody>
          <a:bodyPr anchor="t">
            <a:normAutofit/>
          </a:bodyPr>
          <a:lstStyle/>
          <a:p>
            <a:r>
              <a:rPr lang="en-US" sz="2800" dirty="0"/>
              <a:t>Gerard David. Pietà. Oskar Reinhart Collection, Winterthur.</a:t>
            </a:r>
            <a:endParaRPr lang="es-ES" sz="2800" dirty="0"/>
          </a:p>
        </p:txBody>
      </p:sp>
      <p:pic>
        <p:nvPicPr>
          <p:cNvPr id="4" name="Imagen 3">
            <a:extLst>
              <a:ext uri="{FF2B5EF4-FFF2-40B4-BE49-F238E27FC236}">
                <a16:creationId xmlns:a16="http://schemas.microsoft.com/office/drawing/2014/main" id="{D74C7210-1B18-4669-B442-17F226F1F3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7402" y="0"/>
            <a:ext cx="4274598" cy="6858000"/>
          </a:xfrm>
          <a:prstGeom prst="rect">
            <a:avLst/>
          </a:prstGeom>
        </p:spPr>
      </p:pic>
    </p:spTree>
    <p:extLst>
      <p:ext uri="{BB962C8B-B14F-4D97-AF65-F5344CB8AC3E}">
        <p14:creationId xmlns:p14="http://schemas.microsoft.com/office/powerpoint/2010/main" val="41402638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343084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9247024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2514</Words>
  <Application>Microsoft Office PowerPoint</Application>
  <PresentationFormat>Panorámica</PresentationFormat>
  <Paragraphs>70</Paragraphs>
  <Slides>58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58</vt:i4>
      </vt:variant>
    </vt:vector>
  </HeadingPairs>
  <TitlesOfParts>
    <vt:vector size="63" baseType="lpstr">
      <vt:lpstr>Arial</vt:lpstr>
      <vt:lpstr>Calibri</vt:lpstr>
      <vt:lpstr>Calibri Light</vt:lpstr>
      <vt:lpstr>Roboto</vt:lpstr>
      <vt:lpstr>Tema de Office</vt:lpstr>
      <vt:lpstr>Gerard David</vt:lpstr>
      <vt:lpstr>Presentación de PowerPoint</vt:lpstr>
      <vt:lpstr>Presentación de PowerPoint</vt:lpstr>
      <vt:lpstr>1480 - 1482. Gerard David. Natividad. Metropolitan Museum of Art, New York.</vt:lpstr>
      <vt:lpstr>1480 - 1485. Gerard David. Pilatos. San Juan Bautista. Koninklijk Museum voor Schone Kunsten, Antwerp</vt:lpstr>
      <vt:lpstr>1480. Gerard David. Cristo en la cruz. National Gallery, Londres</vt:lpstr>
      <vt:lpstr>1480. Gerard David. Cristo en la cruz. National Gallery, Londres</vt:lpstr>
      <vt:lpstr>1480 - 1485. Gerard David. La Virgen, San Juan Evangelista y las Tres Marías. National Gallery, Londres.</vt:lpstr>
      <vt:lpstr>1480 - 1485. Gerard David. Pilatos y los sumos sacerdotes. National Gallery, Londres.</vt:lpstr>
      <vt:lpstr>1490. Gerard David. Natividad. Szépmûvészeti Múzeum, Budapest</vt:lpstr>
      <vt:lpstr>1490 - 1495. Gerard David. Tríptico Sedano. Musée du Louvre, Paris.</vt:lpstr>
      <vt:lpstr>1490 - 1495. Gerard David. Virgen. Museum of Art, Philadelphia</vt:lpstr>
      <vt:lpstr>1490 – 1495. Gerard David. Virgen. Öffentliche Kunstsammlung, Basel.</vt:lpstr>
      <vt:lpstr>1490 – 1495. Gerard David. Virgen. Öffentliche Kunstsammlung, Basel.</vt:lpstr>
      <vt:lpstr>1490s. Gerard David. Breviario de Isabel de Castilla. British Library, London</vt:lpstr>
      <vt:lpstr>1490s. Gerard David. Crucifixión. Museo Thyssen-Bornemisza, Madrid.</vt:lpstr>
      <vt:lpstr>1495 - 1505. Gerard David. Adoración de los Magos. Alte Pinakothek, Munich.</vt:lpstr>
      <vt:lpstr>1495. Gerard David. Crucifixión. Metropolitan Museum of Art, New York</vt:lpstr>
      <vt:lpstr>1498. Gerard David. El juicio de Cambises. Groeninge Museum, Bruges</vt:lpstr>
      <vt:lpstr>1498. Gerard David. El juicio de Cambises. Groeninge Museum, Bruges</vt:lpstr>
      <vt:lpstr>1500. Gerard David. Adoración de los Magos. Musées Royaux des Beaux-Arts, Brussels</vt:lpstr>
      <vt:lpstr>1500. Gerard David. Bodas de Caná. Musée du Louvre, Paris</vt:lpstr>
      <vt:lpstr>1500. Gerard David. Cristo. Museum of Art, Philadelphia</vt:lpstr>
      <vt:lpstr>1500. Gerard David. Dibujo estudio cuatro cabezas. National Gallery of Canadá, Ottawa</vt:lpstr>
      <vt:lpstr>1500 - 1520. Gerard David. Tres leyendas de San Nicolás. National Gallery of Scotland.</vt:lpstr>
      <vt:lpstr>1501. Gerard David, Taller. San Jerónimo. National Gallery, Londres.</vt:lpstr>
      <vt:lpstr>1501 - 1506. Gerard David. Bernardino con tres Santos. National Gallery, Londres. Un hombre de rostro delgado se arrodilla en oración, rodeado de tres santos. Se trata de Bernardijn Salviati, hijo ilegítimo de un comerciante florentino y canónigo de la Colegiata de San Donatiano de Brujas.  Los santos son, de izquierda a derecha: Martín de Tours, con el mendigo al que le dio su manto en el camino detrás de él; El santo nombre de Bernardijn, el franciscano Bernardino de Siena, con hábito gris; y Donatian, patrón de la iglesia de Bernardijn.  El panel, que originalmente tenía una parte superior arqueada, era casi seguro que formaba parte de un díptico (una pintura en dos partes) encargado para la capilla de San Juan Bautista y María Magdalena en San Donatiano, que Bernardijn recibió permiso para restaurar en enero de 1501.  El otro panel probablemente mostraba la Crucifixión (Staatliche Museen, Berlín). En la parte posterior de nuestro panel hay una imagen en ruinas que aparentemente muestra al Cristo resucitado en una ventana abierta.</vt:lpstr>
      <vt:lpstr>1505 - 1510. Gerard David. Matrimonio místico de Santa Catalina. National Gallery, Londres</vt:lpstr>
      <vt:lpstr>1505 - 1515. Gerard David. Escenas de bosque. Rijksmuseum, Amsterdam</vt:lpstr>
      <vt:lpstr>1505. Gerard David. Tríptico de Jean des Trompes, cerrado. Groeninge Museum, Bruges </vt:lpstr>
      <vt:lpstr>1505. Gerard David. Tríptico de Jean des Trompes. Groeninge Museum, Bruges </vt:lpstr>
      <vt:lpstr>1505. Gerard David. Virgen. Metropolitan Museum of Art, New York</vt:lpstr>
      <vt:lpstr>1506. Gerard David. Anunciación, Gabriel. Metropolitan Museum of Art, New York</vt:lpstr>
      <vt:lpstr>1509. Gerard David. Virgen. Musée des Beaux-Arts, Rouen</vt:lpstr>
      <vt:lpstr>1509. Gerard David. Virgen entre virgenes.  Musée des Beaux-Arts, Rouen.</vt:lpstr>
      <vt:lpstr>1509. Gerard David. Virgen entre virgenes.  Musée des Beaux-Arts, Rouen.</vt:lpstr>
      <vt:lpstr>1509. Gerard David. Virgen entre virgenes.  Musée des Beaux-Arts, Rouen.</vt:lpstr>
      <vt:lpstr>1510 - 1515. Gerard David. Díptico Doria-Pamphili. Galleria Doria Pamphilj, Rome</vt:lpstr>
      <vt:lpstr>1510 - 1515. Gerard David. Natividad, San Jerónimo y San Leonardo. Metropolitan Museum of Art, New York</vt:lpstr>
      <vt:lpstr>1510. Gerard David. Alas móviles de un Retablo, Anunciación. Metropolitan Museum of Art, New York</vt:lpstr>
      <vt:lpstr>1510. Gerard David. Alas móviles de un Retablo. Metropolitan Museum of Art, New York</vt:lpstr>
      <vt:lpstr>1510. Gerard David. Huída a Egipto. National Gallery of Art, Washington.</vt:lpstr>
      <vt:lpstr>1510. Gerard David. Lamentación. Colección privada</vt:lpstr>
      <vt:lpstr>1510. Gerard David. Retablo de San Miguel. Kunsthistorisches Museum, Viena</vt:lpstr>
      <vt:lpstr>1510s. Gerard David. Breviario Grimani, María Magdalena. Biblioteca Nazionale Marciana, Venecia.</vt:lpstr>
      <vt:lpstr>1512 - 1515. Gerard David. Huída a Egipto. Metropolitan Museum of Art, New York</vt:lpstr>
      <vt:lpstr>1515 - 1520. Gerard David. Lamentación. Museum of Art, Philadelphia.</vt:lpstr>
      <vt:lpstr>1515. Gerard David. Adoración de los Magos. National Gallery, Londres. Los Reyes Magos - Gaspar, Melchor y Baltasar - presentan obsequios al Niño Jesús en las ruinas de un gran edificio. La Virgen María se sienta en el borde del pesebre mientras San José, su esposo, baja por una escalera apenas visible a la izquierda. Una multitud de curiosos, algunos con turbantes, se asoman por el arco de la derecha. En el campo detrás de la cabeza de Caspar podemos ver un buey y un burro, mientras la vida cotidiana continúa en la calle del pueblo de atrás. Esta pintura fue quizás una vez parte de un políptico (un retablo de múltiples paneles) que muestra la vida de Cristo pintado por Gerard David en Amberes después de 1515. Es probable que un panel de tamaño similar, la Lamentación, provenga del mismo complejo.</vt:lpstr>
      <vt:lpstr>1515. Gerard David. Crucifixión. Staatliche Museen, Berlin</vt:lpstr>
      <vt:lpstr>1515. Gerard David. Huida a Egipto. Museo del Prado, Madrid</vt:lpstr>
      <vt:lpstr>1515. Gerard David. Lamentación. National Gallery, Londres. El cuerpo de Cristo acaba de ser bajado de la cruz y se está preparando para el entierro: la puerta cuadrada de su tumba es visible en la pared de roca a la derecha.  Su madre lo abraza con ternura, mientras María Magdalena le unge los pies.  Otra mujer le lava las heridas con agua de una palangana de latón mientras San Juan Evangelista, de rojo, sostiene el cuerpo sobre su sudario.  Los hombres que entran por una puerta a la derecha son los dos conversos secretos al cristianismo: Nicodemo, que trajo especias para embalsamar el cuerpo de Cristo, y José de Arimatea, que obtuvo permiso para enterrarlo después de la crucifixión.  Es probable que este cuadro formara parte de una serie de la vida de Cristo pintada por David como parte de un políptico.  Su Adoración de los Reyes, también de la colección de la National Gallery, probablemente provenga del mismo retablo.</vt:lpstr>
      <vt:lpstr>1520. Gerard David. Transfiguración. O.L. Vrouwekerk, Bruges</vt:lpstr>
      <vt:lpstr>1520. Gerard David. Virgen. Aurora Trust, New York</vt:lpstr>
      <vt:lpstr>1520. Gerard David. Virgen. Musées Royaux des Beaux-Arts, Brussels</vt:lpstr>
      <vt:lpstr>Gerard David. Lamentación. University Art Museum, University of California, Santa Barbara. Este tipo de Piedad, acompañada o no de otras santas, aparece más de una vez en la obra de Gerard David y fue adoptada en varias ocasiones por pintores de su círculo como Adriaan Isenbrant o Ambrosius Benson. Puede haber existido un dibujo modelo en el estudio de David o tal vez había otro prototipo de su mano que ahora está perdido. Si lo examinamos más de cerca, David parece haberse basado tanto en Hugo van der Goes como en Hans Memling. La composición de la escena es una especie de repetición del tríptico Reins de Memling (Memlingmuseum, Brujas). Aquí también, la escena se sitúa frente a un paisaje con a la izquierda edificios destinados a representar a Jerusalén y a la derecha un grupo de rocas que sirve como repositorio. La tumba de José de Arimatea, que puso a disposición de Cristo, ha sido excavada en las rocas aquí. Con turbante y ropa exótica, se para de perfil ante la lápida, mientras Nicodemo entra en la tumba.  Con Memling es un sarcófago romano que se encuentra frente a la roca y que está siendo abierto por José y Nicodemo. La composición en sí, con el cuerpo casi erguido bajo las axilas y la cabeza inclinada hacia un lado, se deriva del ala derecha del díptico Lamentación de Hugo van der Goes (Kunsthistorisches Museum, Viena). La figura de la Virgen colocada en paralelo a lo largo del cuerpo de Cristo con su brazo cruzado en diagonal es una adaptación a la inversa de la postura de la Virgen en Van der Goes. Probablemente lo mismo ocurra también con la posición de María Magdalena en cuclillas.  San Juan, con la rodilla y el pie derechos en vista frontal, también está tomado del tríptico Reins de Memling.  La aguja en el paisaje probablemente tiene la intención de sugerir la Iglesia de Nuestra Señora de Brujas. </vt:lpstr>
      <vt:lpstr>Gerard David. Pietà. Oskar Reinhart Collection, Winterthur.</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5</cp:revision>
  <dcterms:created xsi:type="dcterms:W3CDTF">2021-04-11T17:29:31Z</dcterms:created>
  <dcterms:modified xsi:type="dcterms:W3CDTF">2021-08-09T16:45:56Z</dcterms:modified>
</cp:coreProperties>
</file>