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76" r:id="rId6"/>
    <p:sldId id="277" r:id="rId7"/>
    <p:sldId id="278" r:id="rId8"/>
    <p:sldId id="260" r:id="rId9"/>
    <p:sldId id="261" r:id="rId10"/>
    <p:sldId id="262" r:id="rId11"/>
    <p:sldId id="263" r:id="rId12"/>
    <p:sldId id="264" r:id="rId13"/>
    <p:sldId id="265" r:id="rId14"/>
    <p:sldId id="266" r:id="rId15"/>
    <p:sldId id="306" r:id="rId16"/>
    <p:sldId id="267" r:id="rId17"/>
    <p:sldId id="268" r:id="rId18"/>
    <p:sldId id="307" r:id="rId19"/>
    <p:sldId id="269" r:id="rId20"/>
    <p:sldId id="305" r:id="rId21"/>
    <p:sldId id="271" r:id="rId22"/>
    <p:sldId id="270" r:id="rId23"/>
    <p:sldId id="272" r:id="rId24"/>
    <p:sldId id="273" r:id="rId25"/>
    <p:sldId id="274" r:id="rId26"/>
    <p:sldId id="275" r:id="rId27"/>
    <p:sldId id="279" r:id="rId28"/>
    <p:sldId id="280" r:id="rId29"/>
    <p:sldId id="281" r:id="rId30"/>
    <p:sldId id="282" r:id="rId31"/>
    <p:sldId id="283" r:id="rId32"/>
    <p:sldId id="284" r:id="rId33"/>
    <p:sldId id="285" r:id="rId34"/>
    <p:sldId id="286" r:id="rId35"/>
    <p:sldId id="299" r:id="rId36"/>
    <p:sldId id="291" r:id="rId37"/>
    <p:sldId id="287" r:id="rId38"/>
    <p:sldId id="288" r:id="rId39"/>
    <p:sldId id="289" r:id="rId40"/>
    <p:sldId id="293" r:id="rId41"/>
    <p:sldId id="304" r:id="rId42"/>
    <p:sldId id="308" r:id="rId43"/>
    <p:sldId id="294" r:id="rId44"/>
    <p:sldId id="290" r:id="rId45"/>
    <p:sldId id="295" r:id="rId46"/>
    <p:sldId id="296" r:id="rId47"/>
    <p:sldId id="297" r:id="rId48"/>
    <p:sldId id="298" r:id="rId4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15/08/2021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15/08/2021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15/08/2021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15/08/2021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15/08/2021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15/08/2021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15/08/2021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15/08/2021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15/08/2021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15/08/2021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15/08/2021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15/08/2021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aparences.net/es/periodos/correggio-biografia-y-obra/"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a:bodyPr>
          <a:lstStyle/>
          <a:p>
            <a:r>
              <a:rPr lang="es-ES" sz="8800" b="1" dirty="0"/>
              <a:t>Correggio</a:t>
            </a:r>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r>
              <a:rPr lang="es-ES" dirty="0">
                <a:hlinkClick r:id="rId2"/>
              </a:rPr>
              <a:t>Correggio: biografía y obra (aparences.net)</a:t>
            </a:r>
            <a:endParaRPr lang="es-ES"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70073" cy="5869420"/>
          </a:xfrm>
        </p:spPr>
        <p:txBody>
          <a:bodyPr anchor="t">
            <a:normAutofit/>
          </a:bodyPr>
          <a:lstStyle/>
          <a:p>
            <a:r>
              <a:rPr lang="es-ES" sz="2800" dirty="0"/>
              <a:t>1510 - 1514. Correggio. Judith con la cabeza de Holofernes. Museo de Bellas Artes, Estrasburgo.</a:t>
            </a:r>
          </a:p>
        </p:txBody>
      </p:sp>
      <p:pic>
        <p:nvPicPr>
          <p:cNvPr id="4" name="Imagen 3">
            <a:extLst>
              <a:ext uri="{FF2B5EF4-FFF2-40B4-BE49-F238E27FC236}">
                <a16:creationId xmlns:a16="http://schemas.microsoft.com/office/drawing/2014/main" id="{02F712FD-86E6-4F96-9606-93D7EE25DC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3983" y="0"/>
            <a:ext cx="5038017" cy="6858000"/>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22473" cy="5869420"/>
          </a:xfrm>
        </p:spPr>
        <p:txBody>
          <a:bodyPr anchor="t">
            <a:normAutofit/>
          </a:bodyPr>
          <a:lstStyle/>
          <a:p>
            <a:r>
              <a:rPr lang="it-IT" sz="2800" dirty="0"/>
              <a:t>1510 - 1515. Correggio. Matrimonio místico Santa Catalina. National Gallery of Art, Washington</a:t>
            </a:r>
            <a:endParaRPr lang="es-ES" sz="2800" dirty="0"/>
          </a:p>
        </p:txBody>
      </p:sp>
      <p:pic>
        <p:nvPicPr>
          <p:cNvPr id="4" name="Imagen 3">
            <a:extLst>
              <a:ext uri="{FF2B5EF4-FFF2-40B4-BE49-F238E27FC236}">
                <a16:creationId xmlns:a16="http://schemas.microsoft.com/office/drawing/2014/main" id="{73464E25-90FB-4A3D-9E4D-28548583CD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8450" y="0"/>
            <a:ext cx="4773550" cy="6858000"/>
          </a:xfrm>
          <a:prstGeom prst="rect">
            <a:avLst/>
          </a:prstGeom>
        </p:spPr>
      </p:pic>
    </p:spTree>
    <p:extLst>
      <p:ext uri="{BB962C8B-B14F-4D97-AF65-F5344CB8AC3E}">
        <p14:creationId xmlns:p14="http://schemas.microsoft.com/office/powerpoint/2010/main" val="3317687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5" y="365125"/>
            <a:ext cx="2410692" cy="5869420"/>
          </a:xfrm>
        </p:spPr>
        <p:txBody>
          <a:bodyPr anchor="t">
            <a:normAutofit/>
          </a:bodyPr>
          <a:lstStyle/>
          <a:p>
            <a:r>
              <a:rPr lang="it-IT" sz="2800" dirty="0"/>
              <a:t>1510. Correggio. Natividad. Pinacoteca di Brera, Milan</a:t>
            </a:r>
            <a:endParaRPr lang="es-ES" sz="2800" dirty="0"/>
          </a:p>
        </p:txBody>
      </p:sp>
      <p:pic>
        <p:nvPicPr>
          <p:cNvPr id="4" name="Imagen 3">
            <a:extLst>
              <a:ext uri="{FF2B5EF4-FFF2-40B4-BE49-F238E27FC236}">
                <a16:creationId xmlns:a16="http://schemas.microsoft.com/office/drawing/2014/main" id="{83E1CB81-2D7D-4516-AFA6-DD8B48A059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0845" y="0"/>
            <a:ext cx="9241155" cy="6858000"/>
          </a:xfrm>
          <a:prstGeom prst="rect">
            <a:avLst/>
          </a:prstGeom>
        </p:spPr>
      </p:pic>
    </p:spTree>
    <p:extLst>
      <p:ext uri="{BB962C8B-B14F-4D97-AF65-F5344CB8AC3E}">
        <p14:creationId xmlns:p14="http://schemas.microsoft.com/office/powerpoint/2010/main" val="3486240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06397" cy="5869420"/>
          </a:xfrm>
        </p:spPr>
        <p:txBody>
          <a:bodyPr anchor="t">
            <a:normAutofit/>
          </a:bodyPr>
          <a:lstStyle/>
          <a:p>
            <a:r>
              <a:rPr lang="it-IT" sz="2800" dirty="0"/>
              <a:t>1510. Correggio. Virgen en la Gloria. Galleria degli Uffizi, Florencia</a:t>
            </a:r>
            <a:endParaRPr lang="es-ES" sz="2800" dirty="0"/>
          </a:p>
        </p:txBody>
      </p:sp>
      <p:pic>
        <p:nvPicPr>
          <p:cNvPr id="4" name="Imagen 3">
            <a:extLst>
              <a:ext uri="{FF2B5EF4-FFF2-40B4-BE49-F238E27FC236}">
                <a16:creationId xmlns:a16="http://schemas.microsoft.com/office/drawing/2014/main" id="{93FDD208-B424-4351-A704-61C0D06304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5603" y="0"/>
            <a:ext cx="5806397" cy="6858000"/>
          </a:xfrm>
          <a:prstGeom prst="rect">
            <a:avLst/>
          </a:prstGeom>
        </p:spPr>
      </p:pic>
    </p:spTree>
    <p:extLst>
      <p:ext uri="{BB962C8B-B14F-4D97-AF65-F5344CB8AC3E}">
        <p14:creationId xmlns:p14="http://schemas.microsoft.com/office/powerpoint/2010/main" val="146797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69638" y="365125"/>
            <a:ext cx="5920326" cy="6201930"/>
          </a:xfrm>
        </p:spPr>
        <p:txBody>
          <a:bodyPr anchor="t">
            <a:normAutofit fontScale="90000"/>
          </a:bodyPr>
          <a:lstStyle/>
          <a:p>
            <a:r>
              <a:rPr lang="it-IT" sz="2800" b="1" dirty="0"/>
              <a:t>1512 - 1514. Correggio. Virgen. Castello Sforzesco, Milán.</a:t>
            </a:r>
            <a:br>
              <a:rPr lang="it-IT" sz="2800" b="1" dirty="0"/>
            </a:br>
            <a:br>
              <a:rPr lang="it-IT" sz="2800" b="1" dirty="0"/>
            </a:br>
            <a:r>
              <a:rPr lang="es-ES" sz="2700" b="0" dirty="0">
                <a:effectLst/>
                <a:latin typeface="+mn-lt"/>
              </a:rPr>
              <a:t>Esta pintura forma parte de la serie de </a:t>
            </a:r>
            <a:r>
              <a:rPr lang="es-ES" sz="2700" b="0" dirty="0" err="1">
                <a:effectLst/>
                <a:latin typeface="+mn-lt"/>
              </a:rPr>
              <a:t>Madonnas</a:t>
            </a:r>
            <a:r>
              <a:rPr lang="es-ES" sz="2700" b="0" dirty="0">
                <a:effectLst/>
                <a:latin typeface="+mn-lt"/>
              </a:rPr>
              <a:t> con el Niño que marca la actividad juvenil de Correggio. La influencia de Leonardo se manifiesta tanto en el </a:t>
            </a:r>
            <a:r>
              <a:rPr lang="es-ES" sz="2700" b="0" dirty="0" err="1">
                <a:effectLst/>
                <a:latin typeface="+mn-lt"/>
              </a:rPr>
              <a:t>sfumato</a:t>
            </a:r>
            <a:r>
              <a:rPr lang="es-ES" sz="2700" b="0" dirty="0">
                <a:effectLst/>
                <a:latin typeface="+mn-lt"/>
              </a:rPr>
              <a:t>, como en las poses complejas de los personajes. La arquitectura de la izquierda cierra la escena en contraste con el paisaje, contribuyendo al complejo juego de luces que continúa en la figura de la Virgen, con el manto que le cubre el rostro. Los personajes parecen fundirse en el paisaje gracias a las notables referencias cromáticas, entre el reborde amarillo del manto y los toques de luz en el velo y el follaje del árbol detrás de la Virgen.</a:t>
            </a:r>
            <a:endParaRPr lang="es-ES" sz="2800" b="1" dirty="0">
              <a:latin typeface="+mn-lt"/>
            </a:endParaRPr>
          </a:p>
        </p:txBody>
      </p:sp>
      <p:pic>
        <p:nvPicPr>
          <p:cNvPr id="4" name="Imagen 3">
            <a:extLst>
              <a:ext uri="{FF2B5EF4-FFF2-40B4-BE49-F238E27FC236}">
                <a16:creationId xmlns:a16="http://schemas.microsoft.com/office/drawing/2014/main" id="{CAEDC7AB-8038-473C-9C9F-FBE13AF8D1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5638" y="0"/>
            <a:ext cx="5726362" cy="6858000"/>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1514 - 1515. Correggio. Virgen, San Francisco y Santos. Gemäldegalerie, Dresde</a:t>
            </a:r>
          </a:p>
        </p:txBody>
      </p:sp>
      <p:pic>
        <p:nvPicPr>
          <p:cNvPr id="4" name="Imagen 3">
            <a:extLst>
              <a:ext uri="{FF2B5EF4-FFF2-40B4-BE49-F238E27FC236}">
                <a16:creationId xmlns:a16="http://schemas.microsoft.com/office/drawing/2014/main" id="{5119341B-9CB1-4790-896B-64F27D10F2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3478" y="0"/>
            <a:ext cx="5578522" cy="6858000"/>
          </a:xfrm>
          <a:prstGeom prst="rect">
            <a:avLst/>
          </a:prstGeom>
        </p:spPr>
      </p:pic>
    </p:spTree>
    <p:extLst>
      <p:ext uri="{BB962C8B-B14F-4D97-AF65-F5344CB8AC3E}">
        <p14:creationId xmlns:p14="http://schemas.microsoft.com/office/powerpoint/2010/main" val="1482528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96982" y="96982"/>
            <a:ext cx="3090465" cy="6525491"/>
          </a:xfrm>
        </p:spPr>
        <p:txBody>
          <a:bodyPr anchor="t">
            <a:normAutofit fontScale="90000"/>
          </a:bodyPr>
          <a:lstStyle/>
          <a:p>
            <a:r>
              <a:rPr lang="es-ES" sz="2800" b="1" dirty="0"/>
              <a:t>1516 - 1518. Correggio. Adoración de los magos. Pinacoteca di </a:t>
            </a:r>
            <a:r>
              <a:rPr lang="es-ES" sz="2800" b="1" dirty="0" err="1"/>
              <a:t>Brera</a:t>
            </a:r>
            <a:r>
              <a:rPr lang="es-ES" sz="2800" b="1" dirty="0"/>
              <a:t>, Milán.</a:t>
            </a:r>
            <a:br>
              <a:rPr lang="es-ES" sz="2800" dirty="0"/>
            </a:br>
            <a:r>
              <a:rPr lang="es-ES" sz="2000" b="0" dirty="0">
                <a:effectLst/>
                <a:latin typeface="+mn-lt"/>
              </a:rPr>
              <a:t>Esta obra, que fue primero atribuida a </a:t>
            </a:r>
            <a:r>
              <a:rPr lang="es-ES" sz="2000" b="0" dirty="0" err="1">
                <a:effectLst/>
                <a:latin typeface="+mn-lt"/>
              </a:rPr>
              <a:t>Scarcellino</a:t>
            </a:r>
            <a:r>
              <a:rPr lang="es-ES" sz="2000" b="0" dirty="0">
                <a:effectLst/>
                <a:latin typeface="+mn-lt"/>
              </a:rPr>
              <a:t>, un pintor de la Escuela de Ferrara proviene de la colección que el Cardenal Cesare Monti dejó al Arzobispado de Milán en 1650. Atribuida a Correggio por Bernard Berenson, generalmente es considerada como una de las primeras obras del artista, ejecutada entre 1515 y 1518: la complejidad de la composición y la artificialidad de las poses atestiguan del interés de Correggio por los antecesores del manierismo </a:t>
            </a:r>
            <a:r>
              <a:rPr lang="es-ES" sz="2000" b="0" dirty="0" err="1">
                <a:effectLst/>
                <a:latin typeface="+mn-lt"/>
              </a:rPr>
              <a:t>emiliano</a:t>
            </a:r>
            <a:r>
              <a:rPr lang="es-ES" sz="2000" b="0" dirty="0">
                <a:effectLst/>
                <a:latin typeface="+mn-lt"/>
              </a:rPr>
              <a:t>.</a:t>
            </a:r>
            <a:endParaRPr lang="es-ES" sz="2800" dirty="0">
              <a:latin typeface="+mn-lt"/>
            </a:endParaRPr>
          </a:p>
        </p:txBody>
      </p:sp>
      <p:pic>
        <p:nvPicPr>
          <p:cNvPr id="4" name="Imagen 3">
            <a:extLst>
              <a:ext uri="{FF2B5EF4-FFF2-40B4-BE49-F238E27FC236}">
                <a16:creationId xmlns:a16="http://schemas.microsoft.com/office/drawing/2014/main" id="{E66F0F98-D93A-4577-AED3-78411BDC50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7446" y="0"/>
            <a:ext cx="9004554" cy="6858000"/>
          </a:xfrm>
          <a:prstGeom prst="rect">
            <a:avLst/>
          </a:prstGeom>
        </p:spPr>
      </p:pic>
    </p:spTree>
    <p:extLst>
      <p:ext uri="{BB962C8B-B14F-4D97-AF65-F5344CB8AC3E}">
        <p14:creationId xmlns:p14="http://schemas.microsoft.com/office/powerpoint/2010/main" val="1476164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48400" cy="5869420"/>
          </a:xfrm>
        </p:spPr>
        <p:txBody>
          <a:bodyPr anchor="t">
            <a:normAutofit/>
          </a:bodyPr>
          <a:lstStyle/>
          <a:p>
            <a:r>
              <a:rPr lang="es-ES" sz="2800" dirty="0"/>
              <a:t>1516. Correggio. Virgen, Niño y San Juan. Museo del Prado, Madrid</a:t>
            </a:r>
          </a:p>
        </p:txBody>
      </p:sp>
      <p:pic>
        <p:nvPicPr>
          <p:cNvPr id="4" name="Imagen 3">
            <a:extLst>
              <a:ext uri="{FF2B5EF4-FFF2-40B4-BE49-F238E27FC236}">
                <a16:creationId xmlns:a16="http://schemas.microsoft.com/office/drawing/2014/main" id="{DC6F7B28-0B19-4A5A-9C90-452A7EB6A5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5709" y="4857"/>
            <a:ext cx="5306291" cy="6853143"/>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126182" cy="5869420"/>
          </a:xfrm>
        </p:spPr>
        <p:txBody>
          <a:bodyPr anchor="t">
            <a:normAutofit/>
          </a:bodyPr>
          <a:lstStyle/>
          <a:p>
            <a:r>
              <a:rPr lang="es-ES" sz="2800" dirty="0"/>
              <a:t>1517 - 1519. Correggio. Retrato de mujer. Hermitage.</a:t>
            </a:r>
          </a:p>
        </p:txBody>
      </p:sp>
      <p:pic>
        <p:nvPicPr>
          <p:cNvPr id="4" name="Imagen 3">
            <a:extLst>
              <a:ext uri="{FF2B5EF4-FFF2-40B4-BE49-F238E27FC236}">
                <a16:creationId xmlns:a16="http://schemas.microsoft.com/office/drawing/2014/main" id="{22162CE1-23C8-4D2F-A278-82B5C6E9C9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4699" y="0"/>
            <a:ext cx="6167301" cy="6858000"/>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26727" cy="5869420"/>
          </a:xfrm>
        </p:spPr>
        <p:txBody>
          <a:bodyPr anchor="t">
            <a:normAutofit/>
          </a:bodyPr>
          <a:lstStyle/>
          <a:p>
            <a:r>
              <a:rPr lang="es-ES" sz="2800" dirty="0"/>
              <a:t>1518 - 1519. Correggio. Camera de San Pablo, Parma.</a:t>
            </a:r>
          </a:p>
        </p:txBody>
      </p:sp>
      <p:pic>
        <p:nvPicPr>
          <p:cNvPr id="4" name="Imagen 3">
            <a:extLst>
              <a:ext uri="{FF2B5EF4-FFF2-40B4-BE49-F238E27FC236}">
                <a16:creationId xmlns:a16="http://schemas.microsoft.com/office/drawing/2014/main" id="{2F8F4E65-C9A4-40C8-8DD8-C84E16EF91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0538" y="0"/>
            <a:ext cx="5461462" cy="6858000"/>
          </a:xfrm>
          <a:prstGeom prst="rect">
            <a:avLst/>
          </a:prstGeom>
        </p:spPr>
      </p:pic>
    </p:spTree>
    <p:extLst>
      <p:ext uri="{BB962C8B-B14F-4D97-AF65-F5344CB8AC3E}">
        <p14:creationId xmlns:p14="http://schemas.microsoft.com/office/powerpoint/2010/main" val="3286672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110766" cy="5869420"/>
          </a:xfrm>
        </p:spPr>
        <p:txBody>
          <a:bodyPr anchor="t">
            <a:normAutofit/>
          </a:bodyPr>
          <a:lstStyle/>
          <a:p>
            <a:r>
              <a:rPr lang="es-ES" sz="2800" dirty="0"/>
              <a:t>1518 - 1519. Correggio. Detalle 1, Camera de San Pablo, Parma.</a:t>
            </a:r>
          </a:p>
        </p:txBody>
      </p:sp>
      <p:pic>
        <p:nvPicPr>
          <p:cNvPr id="4" name="Imagen 3">
            <a:extLst>
              <a:ext uri="{FF2B5EF4-FFF2-40B4-BE49-F238E27FC236}">
                <a16:creationId xmlns:a16="http://schemas.microsoft.com/office/drawing/2014/main" id="{19D10EE3-ABC1-46F7-99F6-3A6651ED2E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3384" y="0"/>
            <a:ext cx="4568616" cy="6858000"/>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125200" cy="739104"/>
          </a:xfrm>
        </p:spPr>
        <p:txBody>
          <a:bodyPr anchor="ctr">
            <a:normAutofit/>
          </a:bodyPr>
          <a:lstStyle/>
          <a:p>
            <a:pPr algn="ctr"/>
            <a:r>
              <a:rPr lang="es-ES" sz="2800" dirty="0"/>
              <a:t>1518 - 1519. Correggio. Detalle 2, Diana. Camera de San Pablo, Parma.</a:t>
            </a:r>
          </a:p>
        </p:txBody>
      </p:sp>
      <p:pic>
        <p:nvPicPr>
          <p:cNvPr id="7" name="Imagen 6">
            <a:extLst>
              <a:ext uri="{FF2B5EF4-FFF2-40B4-BE49-F238E27FC236}">
                <a16:creationId xmlns:a16="http://schemas.microsoft.com/office/drawing/2014/main" id="{F4CBB4B2-F004-42C7-B3E0-A743071725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291" y="739105"/>
            <a:ext cx="9961418" cy="6118896"/>
          </a:xfrm>
          <a:prstGeom prst="rect">
            <a:avLst/>
          </a:prstGeom>
        </p:spPr>
      </p:pic>
    </p:spTree>
    <p:extLst>
      <p:ext uri="{BB962C8B-B14F-4D97-AF65-F5344CB8AC3E}">
        <p14:creationId xmlns:p14="http://schemas.microsoft.com/office/powerpoint/2010/main" val="2510573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014364" cy="872836"/>
          </a:xfrm>
        </p:spPr>
        <p:txBody>
          <a:bodyPr anchor="ctr">
            <a:normAutofit/>
          </a:bodyPr>
          <a:lstStyle/>
          <a:p>
            <a:pPr algn="ctr"/>
            <a:r>
              <a:rPr lang="es-ES" sz="2800" dirty="0"/>
              <a:t>1518 - 1519. Correggio. Detalle 3, Camera de San Pablo, Parma.</a:t>
            </a:r>
          </a:p>
        </p:txBody>
      </p:sp>
      <p:pic>
        <p:nvPicPr>
          <p:cNvPr id="6" name="Imagen 5">
            <a:extLst>
              <a:ext uri="{FF2B5EF4-FFF2-40B4-BE49-F238E27FC236}">
                <a16:creationId xmlns:a16="http://schemas.microsoft.com/office/drawing/2014/main" id="{DA1D92E6-9601-4EF7-9693-9EB4890D4F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3366" y="872836"/>
            <a:ext cx="9765268" cy="5985164"/>
          </a:xfrm>
          <a:prstGeom prst="rect">
            <a:avLst/>
          </a:prstGeom>
        </p:spPr>
      </p:pic>
    </p:spTree>
    <p:extLst>
      <p:ext uri="{BB962C8B-B14F-4D97-AF65-F5344CB8AC3E}">
        <p14:creationId xmlns:p14="http://schemas.microsoft.com/office/powerpoint/2010/main" val="135465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09" y="365125"/>
            <a:ext cx="1793472" cy="5869420"/>
          </a:xfrm>
        </p:spPr>
        <p:txBody>
          <a:bodyPr anchor="t">
            <a:normAutofit/>
          </a:bodyPr>
          <a:lstStyle/>
          <a:p>
            <a:r>
              <a:rPr lang="es-ES" sz="2800" dirty="0"/>
              <a:t>1518 - 1519. Correggio. Detalle 4, Camera de San Pablo, Parma.</a:t>
            </a:r>
          </a:p>
        </p:txBody>
      </p:sp>
      <p:pic>
        <p:nvPicPr>
          <p:cNvPr id="4" name="Imagen 3">
            <a:extLst>
              <a:ext uri="{FF2B5EF4-FFF2-40B4-BE49-F238E27FC236}">
                <a16:creationId xmlns:a16="http://schemas.microsoft.com/office/drawing/2014/main" id="{749275C1-4ADA-4534-B8BF-6614F5FDBE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3580" y="0"/>
            <a:ext cx="10218420" cy="6858000"/>
          </a:xfrm>
          <a:prstGeom prst="rect">
            <a:avLst/>
          </a:prstGeom>
        </p:spPr>
      </p:pic>
    </p:spTree>
    <p:extLst>
      <p:ext uri="{BB962C8B-B14F-4D97-AF65-F5344CB8AC3E}">
        <p14:creationId xmlns:p14="http://schemas.microsoft.com/office/powerpoint/2010/main" val="34353573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46796" y="0"/>
            <a:ext cx="9945203" cy="1094509"/>
          </a:xfrm>
        </p:spPr>
        <p:txBody>
          <a:bodyPr anchor="ctr">
            <a:normAutofit/>
          </a:bodyPr>
          <a:lstStyle/>
          <a:p>
            <a:pPr algn="ctr"/>
            <a:r>
              <a:rPr lang="es-ES" sz="2800" dirty="0"/>
              <a:t>1518 - 1519. Correggio. Detalle 5, Pan. Camera de San Pablo, Parma.</a:t>
            </a:r>
          </a:p>
        </p:txBody>
      </p:sp>
      <p:pic>
        <p:nvPicPr>
          <p:cNvPr id="5" name="Imagen 4">
            <a:extLst>
              <a:ext uri="{FF2B5EF4-FFF2-40B4-BE49-F238E27FC236}">
                <a16:creationId xmlns:a16="http://schemas.microsoft.com/office/drawing/2014/main" id="{AD9A8A00-DC40-4C1D-87E7-6888821341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6797" y="1094509"/>
            <a:ext cx="9945204" cy="5763491"/>
          </a:xfrm>
          <a:prstGeom prst="rect">
            <a:avLst/>
          </a:prstGeom>
        </p:spPr>
      </p:pic>
      <p:sp>
        <p:nvSpPr>
          <p:cNvPr id="6" name="CuadroTexto 5">
            <a:extLst>
              <a:ext uri="{FF2B5EF4-FFF2-40B4-BE49-F238E27FC236}">
                <a16:creationId xmlns:a16="http://schemas.microsoft.com/office/drawing/2014/main" id="{6A02CB02-B5F1-4545-8325-7B6570B6B966}"/>
              </a:ext>
            </a:extLst>
          </p:cNvPr>
          <p:cNvSpPr txBox="1"/>
          <p:nvPr/>
        </p:nvSpPr>
        <p:spPr>
          <a:xfrm>
            <a:off x="110839" y="1018748"/>
            <a:ext cx="2135958" cy="5632311"/>
          </a:xfrm>
          <a:prstGeom prst="rect">
            <a:avLst/>
          </a:prstGeom>
          <a:noFill/>
        </p:spPr>
        <p:txBody>
          <a:bodyPr wrap="square" rtlCol="0">
            <a:spAutoFit/>
          </a:bodyPr>
          <a:lstStyle/>
          <a:p>
            <a:r>
              <a:rPr lang="es-ES" sz="2000" b="0" dirty="0">
                <a:effectLst/>
              </a:rPr>
              <a:t>Para esta figura de Pan, es posible que Correggio se haya inspirado en el sátiro del grabado de Durero que el pintor conocía bien, ya que anticipa trece o catorce años la Cámara de San Paolo, cuando los grabados de </a:t>
            </a:r>
            <a:r>
              <a:rPr lang="es-ES" sz="2000" b="0" u="sng" dirty="0">
                <a:effectLst/>
              </a:rPr>
              <a:t>Durero</a:t>
            </a:r>
            <a:r>
              <a:rPr lang="es-ES" sz="2000" b="0" dirty="0">
                <a:effectLst/>
              </a:rPr>
              <a:t> gozaban de una gran popularidad en la Italia del Cinquecento.</a:t>
            </a:r>
            <a:endParaRPr lang="es-ES" sz="2000" dirty="0"/>
          </a:p>
        </p:txBody>
      </p:sp>
    </p:spTree>
    <p:extLst>
      <p:ext uri="{BB962C8B-B14F-4D97-AF65-F5344CB8AC3E}">
        <p14:creationId xmlns:p14="http://schemas.microsoft.com/office/powerpoint/2010/main" val="10682229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46618" cy="5869420"/>
          </a:xfrm>
        </p:spPr>
        <p:txBody>
          <a:bodyPr anchor="t">
            <a:normAutofit/>
          </a:bodyPr>
          <a:lstStyle/>
          <a:p>
            <a:r>
              <a:rPr lang="es-ES" sz="2800" dirty="0"/>
              <a:t>1518 - 1520. Correggio. Adoración del Niño. </a:t>
            </a:r>
            <a:r>
              <a:rPr lang="es-ES" sz="2800" dirty="0" err="1"/>
              <a:t>Galleria</a:t>
            </a:r>
            <a:r>
              <a:rPr lang="es-ES" sz="2800" dirty="0"/>
              <a:t> </a:t>
            </a:r>
            <a:r>
              <a:rPr lang="es-ES" sz="2800" dirty="0" err="1"/>
              <a:t>degli</a:t>
            </a:r>
            <a:r>
              <a:rPr lang="es-ES" sz="2800" dirty="0"/>
              <a:t> Uffizi, Florencia.</a:t>
            </a:r>
          </a:p>
        </p:txBody>
      </p:sp>
      <p:pic>
        <p:nvPicPr>
          <p:cNvPr id="4" name="Imagen 3">
            <a:extLst>
              <a:ext uri="{FF2B5EF4-FFF2-40B4-BE49-F238E27FC236}">
                <a16:creationId xmlns:a16="http://schemas.microsoft.com/office/drawing/2014/main" id="{1F6EBD9C-C24F-4B88-81B6-32FCCE01FC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1636" y="19035"/>
            <a:ext cx="5680364" cy="6838965"/>
          </a:xfrm>
          <a:prstGeom prst="rect">
            <a:avLst/>
          </a:prstGeom>
        </p:spPr>
      </p:pic>
    </p:spTree>
    <p:extLst>
      <p:ext uri="{BB962C8B-B14F-4D97-AF65-F5344CB8AC3E}">
        <p14:creationId xmlns:p14="http://schemas.microsoft.com/office/powerpoint/2010/main" val="2131280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3582667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12873" cy="1075748"/>
          </a:xfrm>
        </p:spPr>
        <p:txBody>
          <a:bodyPr anchor="t">
            <a:normAutofit/>
          </a:bodyPr>
          <a:lstStyle/>
          <a:p>
            <a:r>
              <a:rPr lang="es-ES" sz="2800" dirty="0"/>
              <a:t>1520 - 1524. Correggio. Muerte de San Juan. San Juan Evangelista, Parma.</a:t>
            </a:r>
          </a:p>
        </p:txBody>
      </p:sp>
      <p:pic>
        <p:nvPicPr>
          <p:cNvPr id="4" name="Imagen 3">
            <a:extLst>
              <a:ext uri="{FF2B5EF4-FFF2-40B4-BE49-F238E27FC236}">
                <a16:creationId xmlns:a16="http://schemas.microsoft.com/office/drawing/2014/main" id="{5F0F57EA-16EF-4158-AE72-955E22490A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4500" y="0"/>
            <a:ext cx="5397500" cy="6858000"/>
          </a:xfrm>
          <a:prstGeom prst="rect">
            <a:avLst/>
          </a:prstGeom>
        </p:spPr>
      </p:pic>
    </p:spTree>
    <p:extLst>
      <p:ext uri="{BB962C8B-B14F-4D97-AF65-F5344CB8AC3E}">
        <p14:creationId xmlns:p14="http://schemas.microsoft.com/office/powerpoint/2010/main" val="5337991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00800" cy="5869420"/>
          </a:xfrm>
        </p:spPr>
        <p:txBody>
          <a:bodyPr anchor="t">
            <a:normAutofit/>
          </a:bodyPr>
          <a:lstStyle/>
          <a:p>
            <a:r>
              <a:rPr lang="es-ES" sz="2800" dirty="0"/>
              <a:t>1520 - 1524. Correggio. Muerte de San Juan, detalle. San Juan Evangelista, Parma.</a:t>
            </a:r>
          </a:p>
        </p:txBody>
      </p:sp>
      <p:pic>
        <p:nvPicPr>
          <p:cNvPr id="4" name="Imagen 3">
            <a:extLst>
              <a:ext uri="{FF2B5EF4-FFF2-40B4-BE49-F238E27FC236}">
                <a16:creationId xmlns:a16="http://schemas.microsoft.com/office/drawing/2014/main" id="{DE7DF11F-B1F1-4006-A73E-86996025F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7491" y="-13466"/>
            <a:ext cx="4904509" cy="6871466"/>
          </a:xfrm>
          <a:prstGeom prst="rect">
            <a:avLst/>
          </a:prstGeom>
        </p:spPr>
      </p:pic>
      <p:pic>
        <p:nvPicPr>
          <p:cNvPr id="6" name="Imagen 5">
            <a:extLst>
              <a:ext uri="{FF2B5EF4-FFF2-40B4-BE49-F238E27FC236}">
                <a16:creationId xmlns:a16="http://schemas.microsoft.com/office/drawing/2014/main" id="{A0BDB506-45EC-4B27-A11F-4A7B19E786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9318" y="2857500"/>
            <a:ext cx="5867400" cy="4000500"/>
          </a:xfrm>
          <a:prstGeom prst="rect">
            <a:avLst/>
          </a:prstGeom>
        </p:spPr>
      </p:pic>
    </p:spTree>
    <p:extLst>
      <p:ext uri="{BB962C8B-B14F-4D97-AF65-F5344CB8AC3E}">
        <p14:creationId xmlns:p14="http://schemas.microsoft.com/office/powerpoint/2010/main" val="1296156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83382" cy="5869420"/>
          </a:xfrm>
        </p:spPr>
        <p:txBody>
          <a:bodyPr anchor="t">
            <a:normAutofit/>
          </a:bodyPr>
          <a:lstStyle/>
          <a:p>
            <a:r>
              <a:rPr lang="it-IT" sz="2800" dirty="0"/>
              <a:t>1520. Correggio. Descanso huida Egipto, San Francisco. Galleria degli Uffizi, Florencia</a:t>
            </a:r>
            <a:endParaRPr lang="es-ES" sz="2800" dirty="0"/>
          </a:p>
        </p:txBody>
      </p:sp>
      <p:pic>
        <p:nvPicPr>
          <p:cNvPr id="4" name="Imagen 3">
            <a:extLst>
              <a:ext uri="{FF2B5EF4-FFF2-40B4-BE49-F238E27FC236}">
                <a16:creationId xmlns:a16="http://schemas.microsoft.com/office/drawing/2014/main" id="{D888A842-D683-4D0E-A46B-2EA5DCEFE6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2359" y="0"/>
            <a:ext cx="5869641" cy="6858000"/>
          </a:xfrm>
          <a:prstGeom prst="rect">
            <a:avLst/>
          </a:prstGeom>
        </p:spPr>
      </p:pic>
    </p:spTree>
    <p:extLst>
      <p:ext uri="{BB962C8B-B14F-4D97-AF65-F5344CB8AC3E}">
        <p14:creationId xmlns:p14="http://schemas.microsoft.com/office/powerpoint/2010/main" val="39067393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35782" cy="5869420"/>
          </a:xfrm>
        </p:spPr>
        <p:txBody>
          <a:bodyPr anchor="t">
            <a:normAutofit/>
          </a:bodyPr>
          <a:lstStyle/>
          <a:p>
            <a:r>
              <a:rPr lang="es-ES" sz="2800" dirty="0"/>
              <a:t>1522 - 1525. Correggio. Virgen, Niño y Ángel. </a:t>
            </a:r>
            <a:r>
              <a:rPr lang="es-ES" sz="2800" dirty="0" err="1"/>
              <a:t>Szépmûvészeti</a:t>
            </a:r>
            <a:r>
              <a:rPr lang="es-ES" sz="2800" dirty="0"/>
              <a:t> </a:t>
            </a:r>
            <a:r>
              <a:rPr lang="es-ES" sz="2800" dirty="0" err="1"/>
              <a:t>Múzeum</a:t>
            </a:r>
            <a:r>
              <a:rPr lang="es-ES" sz="2800" dirty="0"/>
              <a:t>, Budapest</a:t>
            </a:r>
          </a:p>
        </p:txBody>
      </p:sp>
      <p:pic>
        <p:nvPicPr>
          <p:cNvPr id="4" name="Imagen 3">
            <a:extLst>
              <a:ext uri="{FF2B5EF4-FFF2-40B4-BE49-F238E27FC236}">
                <a16:creationId xmlns:a16="http://schemas.microsoft.com/office/drawing/2014/main" id="{87F9C2E8-2E9C-43AA-8655-77619FD20E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6218" y="3741"/>
            <a:ext cx="5735782" cy="6854259"/>
          </a:xfrm>
          <a:prstGeom prst="rect">
            <a:avLst/>
          </a:prstGeom>
        </p:spPr>
      </p:pic>
    </p:spTree>
    <p:extLst>
      <p:ext uri="{BB962C8B-B14F-4D97-AF65-F5344CB8AC3E}">
        <p14:creationId xmlns:p14="http://schemas.microsoft.com/office/powerpoint/2010/main" val="20717804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70073" cy="5869420"/>
          </a:xfrm>
        </p:spPr>
        <p:txBody>
          <a:bodyPr anchor="t">
            <a:normAutofit/>
          </a:bodyPr>
          <a:lstStyle/>
          <a:p>
            <a:r>
              <a:rPr lang="it-IT" sz="2800" dirty="0"/>
              <a:t>1523. Correggio. Madonna della Scala. Galería Nacional, Parma.</a:t>
            </a:r>
            <a:endParaRPr lang="es-ES" sz="2800" dirty="0"/>
          </a:p>
        </p:txBody>
      </p:sp>
      <p:pic>
        <p:nvPicPr>
          <p:cNvPr id="4" name="Imagen 3">
            <a:extLst>
              <a:ext uri="{FF2B5EF4-FFF2-40B4-BE49-F238E27FC236}">
                <a16:creationId xmlns:a16="http://schemas.microsoft.com/office/drawing/2014/main" id="{46770591-8343-4920-9088-DD1BF70F55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9833" y="0"/>
            <a:ext cx="4662167" cy="6858000"/>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1524 - 1525. Correggio. Venus y Cupido. Louvre.</a:t>
            </a:r>
          </a:p>
        </p:txBody>
      </p:sp>
      <p:pic>
        <p:nvPicPr>
          <p:cNvPr id="4" name="Imagen 3">
            <a:extLst>
              <a:ext uri="{FF2B5EF4-FFF2-40B4-BE49-F238E27FC236}">
                <a16:creationId xmlns:a16="http://schemas.microsoft.com/office/drawing/2014/main" id="{B0255E8A-8A1D-45A0-97A5-79E186A3B6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8564" y="0"/>
            <a:ext cx="4593436" cy="6858000"/>
          </a:xfrm>
          <a:prstGeom prst="rect">
            <a:avLst/>
          </a:prstGeom>
        </p:spPr>
      </p:pic>
    </p:spTree>
    <p:extLst>
      <p:ext uri="{BB962C8B-B14F-4D97-AF65-F5344CB8AC3E}">
        <p14:creationId xmlns:p14="http://schemas.microsoft.com/office/powerpoint/2010/main" val="24957640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31527" cy="5869420"/>
          </a:xfrm>
        </p:spPr>
        <p:txBody>
          <a:bodyPr anchor="t">
            <a:normAutofit/>
          </a:bodyPr>
          <a:lstStyle/>
          <a:p>
            <a:r>
              <a:rPr lang="it-IT" sz="2800" dirty="0"/>
              <a:t>1524. Correggio. Virgen de la cesta. National Gallery, London</a:t>
            </a:r>
            <a:endParaRPr lang="es-ES" sz="2800" dirty="0"/>
          </a:p>
        </p:txBody>
      </p:sp>
      <p:pic>
        <p:nvPicPr>
          <p:cNvPr id="4" name="Imagen 3">
            <a:extLst>
              <a:ext uri="{FF2B5EF4-FFF2-40B4-BE49-F238E27FC236}">
                <a16:creationId xmlns:a16="http://schemas.microsoft.com/office/drawing/2014/main" id="{C180E597-0A06-4FCD-8368-C93FA7CCE6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1964" y="-3948"/>
            <a:ext cx="5140036" cy="6861948"/>
          </a:xfrm>
          <a:prstGeom prst="rect">
            <a:avLst/>
          </a:prstGeom>
        </p:spPr>
      </p:pic>
    </p:spTree>
    <p:extLst>
      <p:ext uri="{BB962C8B-B14F-4D97-AF65-F5344CB8AC3E}">
        <p14:creationId xmlns:p14="http://schemas.microsoft.com/office/powerpoint/2010/main" val="2304238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61018" cy="5869420"/>
          </a:xfrm>
        </p:spPr>
        <p:txBody>
          <a:bodyPr anchor="t">
            <a:normAutofit/>
          </a:bodyPr>
          <a:lstStyle/>
          <a:p>
            <a:r>
              <a:rPr lang="es-ES" sz="2800" dirty="0"/>
              <a:t>1524. Correggio. Virgen de San Sebastián. </a:t>
            </a:r>
            <a:r>
              <a:rPr lang="es-ES" sz="2800" dirty="0" err="1"/>
              <a:t>Gemaldegalerie</a:t>
            </a:r>
            <a:r>
              <a:rPr lang="es-ES" sz="2800" dirty="0"/>
              <a:t>, Dresde.</a:t>
            </a:r>
          </a:p>
        </p:txBody>
      </p:sp>
      <p:pic>
        <p:nvPicPr>
          <p:cNvPr id="4" name="Imagen 3">
            <a:extLst>
              <a:ext uri="{FF2B5EF4-FFF2-40B4-BE49-F238E27FC236}">
                <a16:creationId xmlns:a16="http://schemas.microsoft.com/office/drawing/2014/main" id="{34E5CB57-0F26-4306-860F-4FE5414BCD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1311" y="0"/>
            <a:ext cx="4110689" cy="6858000"/>
          </a:xfrm>
          <a:prstGeom prst="rect">
            <a:avLst/>
          </a:prstGeom>
        </p:spPr>
      </p:pic>
    </p:spTree>
    <p:extLst>
      <p:ext uri="{BB962C8B-B14F-4D97-AF65-F5344CB8AC3E}">
        <p14:creationId xmlns:p14="http://schemas.microsoft.com/office/powerpoint/2010/main" val="8166620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835237" cy="5869420"/>
          </a:xfrm>
        </p:spPr>
        <p:txBody>
          <a:bodyPr anchor="t">
            <a:normAutofit/>
          </a:bodyPr>
          <a:lstStyle/>
          <a:p>
            <a:r>
              <a:rPr lang="es-ES" sz="2800" dirty="0"/>
              <a:t>1525 - 1527. Correggio. Matrimonio místico Santa Catalina. Louvre.</a:t>
            </a:r>
          </a:p>
        </p:txBody>
      </p:sp>
      <p:pic>
        <p:nvPicPr>
          <p:cNvPr id="4" name="Imagen 3">
            <a:extLst>
              <a:ext uri="{FF2B5EF4-FFF2-40B4-BE49-F238E27FC236}">
                <a16:creationId xmlns:a16="http://schemas.microsoft.com/office/drawing/2014/main" id="{45AA0482-AC18-47E3-B86A-17934B815B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5787" y="0"/>
            <a:ext cx="6716213" cy="6858000"/>
          </a:xfrm>
          <a:prstGeom prst="rect">
            <a:avLst/>
          </a:prstGeom>
        </p:spPr>
      </p:pic>
    </p:spTree>
    <p:extLst>
      <p:ext uri="{BB962C8B-B14F-4D97-AF65-F5344CB8AC3E}">
        <p14:creationId xmlns:p14="http://schemas.microsoft.com/office/powerpoint/2010/main" val="20971828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02582" cy="5869420"/>
          </a:xfrm>
        </p:spPr>
        <p:txBody>
          <a:bodyPr anchor="t">
            <a:normAutofit/>
          </a:bodyPr>
          <a:lstStyle/>
          <a:p>
            <a:r>
              <a:rPr lang="it-IT" sz="2800" dirty="0"/>
              <a:t>1525 - 1528. Correggio. Virgen, Niño, Jerónimo y Magdalena. Galleria Nazionale, Parma.</a:t>
            </a:r>
            <a:endParaRPr lang="es-ES" sz="2800" dirty="0"/>
          </a:p>
        </p:txBody>
      </p:sp>
      <p:pic>
        <p:nvPicPr>
          <p:cNvPr id="4" name="Imagen 3">
            <a:extLst>
              <a:ext uri="{FF2B5EF4-FFF2-40B4-BE49-F238E27FC236}">
                <a16:creationId xmlns:a16="http://schemas.microsoft.com/office/drawing/2014/main" id="{CB1F8896-22CB-4965-84FE-BE4017FCDA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8124" y="0"/>
            <a:ext cx="4693876" cy="6858000"/>
          </a:xfrm>
          <a:prstGeom prst="rect">
            <a:avLst/>
          </a:prstGeom>
        </p:spPr>
      </p:pic>
    </p:spTree>
    <p:extLst>
      <p:ext uri="{BB962C8B-B14F-4D97-AF65-F5344CB8AC3E}">
        <p14:creationId xmlns:p14="http://schemas.microsoft.com/office/powerpoint/2010/main" val="6072669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509164" cy="5869420"/>
          </a:xfrm>
        </p:spPr>
        <p:txBody>
          <a:bodyPr anchor="t">
            <a:normAutofit/>
          </a:bodyPr>
          <a:lstStyle/>
          <a:p>
            <a:r>
              <a:rPr lang="es-ES" sz="2800" dirty="0"/>
              <a:t>1525 - 1530. Correggio. Alegoría Vicios. Louvre.</a:t>
            </a:r>
          </a:p>
        </p:txBody>
      </p:sp>
      <p:pic>
        <p:nvPicPr>
          <p:cNvPr id="4" name="Imagen 3">
            <a:extLst>
              <a:ext uri="{FF2B5EF4-FFF2-40B4-BE49-F238E27FC236}">
                <a16:creationId xmlns:a16="http://schemas.microsoft.com/office/drawing/2014/main" id="{852B5647-819F-4906-B927-7721B3FC06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9588" y="0"/>
            <a:ext cx="3832412" cy="6858000"/>
          </a:xfrm>
          <a:prstGeom prst="rect">
            <a:avLst/>
          </a:prstGeom>
        </p:spPr>
      </p:pic>
    </p:spTree>
    <p:extLst>
      <p:ext uri="{BB962C8B-B14F-4D97-AF65-F5344CB8AC3E}">
        <p14:creationId xmlns:p14="http://schemas.microsoft.com/office/powerpoint/2010/main" val="211240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606146" cy="5869420"/>
          </a:xfrm>
        </p:spPr>
        <p:txBody>
          <a:bodyPr anchor="t">
            <a:normAutofit/>
          </a:bodyPr>
          <a:lstStyle/>
          <a:p>
            <a:r>
              <a:rPr lang="es-ES" sz="2800" dirty="0"/>
              <a:t>1525 - 1530. Correggio. Alegoría Virtudes. Louvre.</a:t>
            </a:r>
          </a:p>
        </p:txBody>
      </p:sp>
      <p:pic>
        <p:nvPicPr>
          <p:cNvPr id="4" name="Imagen 3">
            <a:extLst>
              <a:ext uri="{FF2B5EF4-FFF2-40B4-BE49-F238E27FC236}">
                <a16:creationId xmlns:a16="http://schemas.microsoft.com/office/drawing/2014/main" id="{865FABB8-99E5-446F-8FB4-CFD785E876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4290" y="2638"/>
            <a:ext cx="3837710" cy="6855362"/>
          </a:xfrm>
          <a:prstGeom prst="rect">
            <a:avLst/>
          </a:prstGeom>
        </p:spPr>
      </p:pic>
    </p:spTree>
    <p:extLst>
      <p:ext uri="{BB962C8B-B14F-4D97-AF65-F5344CB8AC3E}">
        <p14:creationId xmlns:p14="http://schemas.microsoft.com/office/powerpoint/2010/main" val="431448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36327" cy="5869420"/>
          </a:xfrm>
        </p:spPr>
        <p:txBody>
          <a:bodyPr anchor="t">
            <a:normAutofit/>
          </a:bodyPr>
          <a:lstStyle/>
          <a:p>
            <a:r>
              <a:rPr lang="it-IT" sz="2800" dirty="0"/>
              <a:t>1525 - 1530. Correggio. Madonna della Scodella. Galería Nacional, Parma.</a:t>
            </a:r>
            <a:endParaRPr lang="es-ES" sz="2800" dirty="0"/>
          </a:p>
        </p:txBody>
      </p:sp>
      <p:pic>
        <p:nvPicPr>
          <p:cNvPr id="4" name="Imagen 3">
            <a:extLst>
              <a:ext uri="{FF2B5EF4-FFF2-40B4-BE49-F238E27FC236}">
                <a16:creationId xmlns:a16="http://schemas.microsoft.com/office/drawing/2014/main" id="{5AEBA268-4B80-4E0B-97F6-8150281920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0140" y="0"/>
            <a:ext cx="4731860" cy="6858000"/>
          </a:xfrm>
          <a:prstGeom prst="rect">
            <a:avLst/>
          </a:prstGeom>
        </p:spPr>
      </p:pic>
    </p:spTree>
    <p:extLst>
      <p:ext uri="{BB962C8B-B14F-4D97-AF65-F5344CB8AC3E}">
        <p14:creationId xmlns:p14="http://schemas.microsoft.com/office/powerpoint/2010/main" val="23174887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85164" cy="5869420"/>
          </a:xfrm>
        </p:spPr>
        <p:txBody>
          <a:bodyPr anchor="t">
            <a:normAutofit/>
          </a:bodyPr>
          <a:lstStyle/>
          <a:p>
            <a:r>
              <a:rPr lang="it-IT" sz="2800" dirty="0"/>
              <a:t>1525. Correggio. Noli me tangere. Museo del Prado, Madrid</a:t>
            </a:r>
            <a:endParaRPr lang="es-ES" sz="2800" dirty="0"/>
          </a:p>
        </p:txBody>
      </p:sp>
      <p:pic>
        <p:nvPicPr>
          <p:cNvPr id="4" name="Imagen 3">
            <a:extLst>
              <a:ext uri="{FF2B5EF4-FFF2-40B4-BE49-F238E27FC236}">
                <a16:creationId xmlns:a16="http://schemas.microsoft.com/office/drawing/2014/main" id="{8643CE3A-6273-43D7-894B-042DAF823B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6494" y="0"/>
            <a:ext cx="5415506" cy="6858000"/>
          </a:xfrm>
          <a:prstGeom prst="rect">
            <a:avLst/>
          </a:prstGeom>
        </p:spPr>
      </p:pic>
    </p:spTree>
    <p:extLst>
      <p:ext uri="{BB962C8B-B14F-4D97-AF65-F5344CB8AC3E}">
        <p14:creationId xmlns:p14="http://schemas.microsoft.com/office/powerpoint/2010/main" val="37907307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83382" cy="5869420"/>
          </a:xfrm>
        </p:spPr>
        <p:txBody>
          <a:bodyPr anchor="t">
            <a:normAutofit/>
          </a:bodyPr>
          <a:lstStyle/>
          <a:p>
            <a:r>
              <a:rPr lang="it-IT" sz="2800" dirty="0"/>
              <a:t>1525 – 1530. Correggio. Ecce Homo. National Gallery, Londres</a:t>
            </a:r>
            <a:endParaRPr lang="es-ES" sz="2800" dirty="0"/>
          </a:p>
        </p:txBody>
      </p:sp>
      <p:pic>
        <p:nvPicPr>
          <p:cNvPr id="8" name="Imagen 7">
            <a:extLst>
              <a:ext uri="{FF2B5EF4-FFF2-40B4-BE49-F238E27FC236}">
                <a16:creationId xmlns:a16="http://schemas.microsoft.com/office/drawing/2014/main" id="{F58471CF-9047-46A5-9F32-B2772E735E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1317" y="0"/>
            <a:ext cx="5460683" cy="6858000"/>
          </a:xfrm>
          <a:prstGeom prst="rect">
            <a:avLst/>
          </a:prstGeom>
        </p:spPr>
      </p:pic>
    </p:spTree>
    <p:extLst>
      <p:ext uri="{BB962C8B-B14F-4D97-AF65-F5344CB8AC3E}">
        <p14:creationId xmlns:p14="http://schemas.microsoft.com/office/powerpoint/2010/main" val="350645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10" y="365125"/>
            <a:ext cx="3532908" cy="1699202"/>
          </a:xfrm>
        </p:spPr>
        <p:txBody>
          <a:bodyPr anchor="t">
            <a:normAutofit/>
          </a:bodyPr>
          <a:lstStyle/>
          <a:p>
            <a:r>
              <a:rPr lang="es-ES" sz="2800" dirty="0"/>
              <a:t>1526 - 1530. Correggio. Asunción de la Virgen. Catedral de Parma.</a:t>
            </a:r>
          </a:p>
        </p:txBody>
      </p:sp>
      <p:pic>
        <p:nvPicPr>
          <p:cNvPr id="4" name="Imagen 3">
            <a:extLst>
              <a:ext uri="{FF2B5EF4-FFF2-40B4-BE49-F238E27FC236}">
                <a16:creationId xmlns:a16="http://schemas.microsoft.com/office/drawing/2014/main" id="{AEB88019-F493-48A6-B171-5B9BBEE0C9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9631" y="0"/>
            <a:ext cx="8229600" cy="6858000"/>
          </a:xfrm>
          <a:prstGeom prst="rect">
            <a:avLst/>
          </a:prstGeom>
        </p:spPr>
      </p:pic>
      <p:pic>
        <p:nvPicPr>
          <p:cNvPr id="6" name="Imagen 5">
            <a:extLst>
              <a:ext uri="{FF2B5EF4-FFF2-40B4-BE49-F238E27FC236}">
                <a16:creationId xmlns:a16="http://schemas.microsoft.com/office/drawing/2014/main" id="{2D903CCF-A168-4F58-836E-899663613B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52" y="2424545"/>
            <a:ext cx="3935979" cy="2895600"/>
          </a:xfrm>
          <a:prstGeom prst="rect">
            <a:avLst/>
          </a:prstGeom>
        </p:spPr>
      </p:pic>
    </p:spTree>
    <p:extLst>
      <p:ext uri="{BB962C8B-B14F-4D97-AF65-F5344CB8AC3E}">
        <p14:creationId xmlns:p14="http://schemas.microsoft.com/office/powerpoint/2010/main" val="29428775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66255" y="365125"/>
            <a:ext cx="2315304" cy="5869420"/>
          </a:xfrm>
        </p:spPr>
        <p:txBody>
          <a:bodyPr anchor="t">
            <a:normAutofit/>
          </a:bodyPr>
          <a:lstStyle/>
          <a:p>
            <a:r>
              <a:rPr lang="es-ES" sz="2800" dirty="0"/>
              <a:t>1526 - 1530. Correggio. Asunción de la Virgen, detalle 1. Catedral de Parma.</a:t>
            </a:r>
          </a:p>
        </p:txBody>
      </p:sp>
      <p:pic>
        <p:nvPicPr>
          <p:cNvPr id="4" name="Imagen 3">
            <a:extLst>
              <a:ext uri="{FF2B5EF4-FFF2-40B4-BE49-F238E27FC236}">
                <a16:creationId xmlns:a16="http://schemas.microsoft.com/office/drawing/2014/main" id="{8B85F6C3-A873-4946-9B42-FF8950E3A3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1558" y="0"/>
            <a:ext cx="9710442" cy="6858000"/>
          </a:xfrm>
          <a:prstGeom prst="rect">
            <a:avLst/>
          </a:prstGeom>
        </p:spPr>
      </p:pic>
    </p:spTree>
    <p:extLst>
      <p:ext uri="{BB962C8B-B14F-4D97-AF65-F5344CB8AC3E}">
        <p14:creationId xmlns:p14="http://schemas.microsoft.com/office/powerpoint/2010/main" val="37964506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6" y="365125"/>
            <a:ext cx="2133600" cy="5869420"/>
          </a:xfrm>
        </p:spPr>
        <p:txBody>
          <a:bodyPr anchor="t">
            <a:normAutofit/>
          </a:bodyPr>
          <a:lstStyle/>
          <a:p>
            <a:r>
              <a:rPr lang="es-ES" sz="2800" dirty="0"/>
              <a:t>1526 - 1530. Correggio. Asunción de la Virgen, detalle 2. Catedral de Parma.</a:t>
            </a:r>
          </a:p>
        </p:txBody>
      </p:sp>
      <p:pic>
        <p:nvPicPr>
          <p:cNvPr id="4" name="Imagen 3">
            <a:extLst>
              <a:ext uri="{FF2B5EF4-FFF2-40B4-BE49-F238E27FC236}">
                <a16:creationId xmlns:a16="http://schemas.microsoft.com/office/drawing/2014/main" id="{98C9526E-E75E-407C-BB67-146C5B8038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2220" y="0"/>
            <a:ext cx="9669780" cy="6858000"/>
          </a:xfrm>
          <a:prstGeom prst="rect">
            <a:avLst/>
          </a:prstGeom>
        </p:spPr>
      </p:pic>
    </p:spTree>
    <p:extLst>
      <p:ext uri="{BB962C8B-B14F-4D97-AF65-F5344CB8AC3E}">
        <p14:creationId xmlns:p14="http://schemas.microsoft.com/office/powerpoint/2010/main" val="31508494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39346" cy="5869420"/>
          </a:xfrm>
        </p:spPr>
        <p:txBody>
          <a:bodyPr anchor="t">
            <a:normAutofit/>
          </a:bodyPr>
          <a:lstStyle/>
          <a:p>
            <a:r>
              <a:rPr lang="es-ES" sz="2800" dirty="0"/>
              <a:t>1526 - 1530. Correggio. Asunción de la Virgen, detalle 3. Catedral de Parma.</a:t>
            </a:r>
          </a:p>
        </p:txBody>
      </p:sp>
      <p:pic>
        <p:nvPicPr>
          <p:cNvPr id="4" name="Imagen 3">
            <a:extLst>
              <a:ext uri="{FF2B5EF4-FFF2-40B4-BE49-F238E27FC236}">
                <a16:creationId xmlns:a16="http://schemas.microsoft.com/office/drawing/2014/main" id="{BE3ED677-92D4-4D6A-90DC-44744D7D23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5682" y="0"/>
            <a:ext cx="4826318" cy="6858000"/>
          </a:xfrm>
          <a:prstGeom prst="rect">
            <a:avLst/>
          </a:prstGeom>
        </p:spPr>
      </p:pic>
    </p:spTree>
    <p:extLst>
      <p:ext uri="{BB962C8B-B14F-4D97-AF65-F5344CB8AC3E}">
        <p14:creationId xmlns:p14="http://schemas.microsoft.com/office/powerpoint/2010/main" val="7124220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426037" cy="5869420"/>
          </a:xfrm>
        </p:spPr>
        <p:txBody>
          <a:bodyPr anchor="t">
            <a:normAutofit/>
          </a:bodyPr>
          <a:lstStyle/>
          <a:p>
            <a:r>
              <a:rPr lang="es-ES" sz="2800" dirty="0"/>
              <a:t>1528. Correggio. Educación de Cupido. National Gallery, Londres.</a:t>
            </a:r>
          </a:p>
        </p:txBody>
      </p:sp>
      <p:pic>
        <p:nvPicPr>
          <p:cNvPr id="4" name="Imagen 3">
            <a:extLst>
              <a:ext uri="{FF2B5EF4-FFF2-40B4-BE49-F238E27FC236}">
                <a16:creationId xmlns:a16="http://schemas.microsoft.com/office/drawing/2014/main" id="{A002C55A-1DBC-4475-AA6D-E6F206D327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43455" y="-9035"/>
            <a:ext cx="3948545" cy="6867035"/>
          </a:xfrm>
          <a:prstGeom prst="rect">
            <a:avLst/>
          </a:prstGeom>
        </p:spPr>
      </p:pic>
    </p:spTree>
    <p:extLst>
      <p:ext uri="{BB962C8B-B14F-4D97-AF65-F5344CB8AC3E}">
        <p14:creationId xmlns:p14="http://schemas.microsoft.com/office/powerpoint/2010/main" val="358714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1307963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6774873" cy="5869420"/>
          </a:xfrm>
        </p:spPr>
        <p:txBody>
          <a:bodyPr anchor="t">
            <a:normAutofit/>
          </a:bodyPr>
          <a:lstStyle/>
          <a:p>
            <a:r>
              <a:rPr lang="es-ES" sz="2800" b="1" dirty="0"/>
              <a:t>1530. Correggio. Natividad. Gemäldegalerie, Dresde.</a:t>
            </a:r>
            <a:br>
              <a:rPr lang="es-ES" sz="2800" b="1" dirty="0"/>
            </a:br>
            <a:br>
              <a:rPr lang="es-ES" sz="2800" dirty="0"/>
            </a:br>
            <a:r>
              <a:rPr lang="es-ES" sz="2400" b="0" dirty="0">
                <a:effectLst/>
                <a:latin typeface="+mn-lt"/>
              </a:rPr>
              <a:t>Según el evangelista Lucas, un grupo de ángeles se apareció a los pastores que guardaban sus rebaños en la noche del nacimiento de Cristo. </a:t>
            </a:r>
            <a:br>
              <a:rPr lang="es-ES" sz="2400" b="0" dirty="0">
                <a:effectLst/>
                <a:latin typeface="+mn-lt"/>
              </a:rPr>
            </a:br>
            <a:r>
              <a:rPr lang="es-ES" sz="2400" b="0" dirty="0">
                <a:effectLst/>
                <a:latin typeface="+mn-lt"/>
              </a:rPr>
              <a:t>Aquí, los ángeles se han situado entre las nubes. </a:t>
            </a:r>
            <a:br>
              <a:rPr lang="es-ES" sz="2400" b="0" dirty="0">
                <a:effectLst/>
                <a:latin typeface="+mn-lt"/>
              </a:rPr>
            </a:br>
            <a:r>
              <a:rPr lang="es-ES" sz="2400" b="0" dirty="0">
                <a:effectLst/>
                <a:latin typeface="+mn-lt"/>
              </a:rPr>
              <a:t>Bañados de luz, forman un desorden complejo pintado con virtuosismo. </a:t>
            </a:r>
            <a:br>
              <a:rPr lang="es-ES" sz="2400" b="0" dirty="0">
                <a:effectLst/>
                <a:latin typeface="+mn-lt"/>
              </a:rPr>
            </a:br>
            <a:r>
              <a:rPr lang="es-ES" sz="2400" b="0" dirty="0">
                <a:effectLst/>
                <a:latin typeface="+mn-lt"/>
              </a:rPr>
              <a:t>El pastor, una imponente figura masculina, mira el milagro nocturno, mientras su perro olfatea el pesebre. </a:t>
            </a:r>
            <a:br>
              <a:rPr lang="es-ES" sz="2400" b="0" dirty="0">
                <a:effectLst/>
                <a:latin typeface="+mn-lt"/>
              </a:rPr>
            </a:br>
            <a:r>
              <a:rPr lang="es-ES" sz="2400" b="0" dirty="0">
                <a:effectLst/>
                <a:latin typeface="+mn-lt"/>
              </a:rPr>
              <a:t>Una de las dos mujeres presentes en la escena parece cegada por la luz. </a:t>
            </a:r>
            <a:br>
              <a:rPr lang="es-ES" sz="2400" b="0" dirty="0">
                <a:effectLst/>
                <a:latin typeface="+mn-lt"/>
              </a:rPr>
            </a:br>
            <a:r>
              <a:rPr lang="es-ES" sz="2400" b="0">
                <a:effectLst/>
                <a:latin typeface="+mn-lt"/>
              </a:rPr>
              <a:t>La </a:t>
            </a:r>
            <a:r>
              <a:rPr lang="es-ES" sz="2400" b="0" dirty="0">
                <a:effectLst/>
                <a:latin typeface="+mn-lt"/>
              </a:rPr>
              <a:t>otra, mira al pastor queriendo compartir su dicha</a:t>
            </a:r>
            <a:r>
              <a:rPr lang="es-ES" sz="2400" b="0">
                <a:effectLst/>
                <a:latin typeface="+mn-lt"/>
              </a:rPr>
              <a:t>. </a:t>
            </a:r>
            <a:br>
              <a:rPr lang="es-ES" sz="2400" b="0">
                <a:effectLst/>
                <a:latin typeface="+mn-lt"/>
              </a:rPr>
            </a:br>
            <a:r>
              <a:rPr lang="es-ES" sz="2400" b="0">
                <a:effectLst/>
                <a:latin typeface="+mn-lt"/>
              </a:rPr>
              <a:t>La </a:t>
            </a:r>
            <a:r>
              <a:rPr lang="es-ES" sz="2400" b="0" dirty="0">
                <a:effectLst/>
                <a:latin typeface="+mn-lt"/>
              </a:rPr>
              <a:t>columna blanca que se erige detrás de ellos contribuye a reflejar la luz.</a:t>
            </a:r>
            <a:endParaRPr lang="es-ES" sz="2800" dirty="0">
              <a:latin typeface="+mn-lt"/>
            </a:endParaRPr>
          </a:p>
        </p:txBody>
      </p:sp>
      <p:pic>
        <p:nvPicPr>
          <p:cNvPr id="4" name="Imagen 3">
            <a:extLst>
              <a:ext uri="{FF2B5EF4-FFF2-40B4-BE49-F238E27FC236}">
                <a16:creationId xmlns:a16="http://schemas.microsoft.com/office/drawing/2014/main" id="{65F77EB0-B282-4D4D-B5CB-C873BCCDA0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6561" y="0"/>
            <a:ext cx="4985439" cy="6842760"/>
          </a:xfrm>
          <a:prstGeom prst="rect">
            <a:avLst/>
          </a:prstGeom>
        </p:spPr>
      </p:pic>
    </p:spTree>
    <p:extLst>
      <p:ext uri="{BB962C8B-B14F-4D97-AF65-F5344CB8AC3E}">
        <p14:creationId xmlns:p14="http://schemas.microsoft.com/office/powerpoint/2010/main" val="19891405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2" y="365125"/>
            <a:ext cx="3241964" cy="5869420"/>
          </a:xfrm>
        </p:spPr>
        <p:txBody>
          <a:bodyPr anchor="t">
            <a:normAutofit/>
          </a:bodyPr>
          <a:lstStyle/>
          <a:p>
            <a:r>
              <a:rPr lang="it-IT" sz="2800" dirty="0"/>
              <a:t>1530. Correggio. Danae. Galleria Borghese, Roma.</a:t>
            </a:r>
            <a:endParaRPr lang="es-ES" sz="2800" dirty="0"/>
          </a:p>
        </p:txBody>
      </p:sp>
      <p:pic>
        <p:nvPicPr>
          <p:cNvPr id="4" name="Imagen 3">
            <a:extLst>
              <a:ext uri="{FF2B5EF4-FFF2-40B4-BE49-F238E27FC236}">
                <a16:creationId xmlns:a16="http://schemas.microsoft.com/office/drawing/2014/main" id="{F2EEE5C3-FA15-448C-B8A9-D2C669EBAE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8793" y="0"/>
            <a:ext cx="8497062" cy="6858000"/>
          </a:xfrm>
          <a:prstGeom prst="rect">
            <a:avLst/>
          </a:prstGeom>
        </p:spPr>
      </p:pic>
    </p:spTree>
    <p:extLst>
      <p:ext uri="{BB962C8B-B14F-4D97-AF65-F5344CB8AC3E}">
        <p14:creationId xmlns:p14="http://schemas.microsoft.com/office/powerpoint/2010/main" val="1548279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13418" cy="5869420"/>
          </a:xfrm>
        </p:spPr>
        <p:txBody>
          <a:bodyPr anchor="t">
            <a:normAutofit/>
          </a:bodyPr>
          <a:lstStyle/>
          <a:p>
            <a:r>
              <a:rPr lang="it-IT" sz="2800" b="1" dirty="0"/>
              <a:t>1530 - 1532. Correggio. Virgen, San Jorge. Gemäldegalerie, Dresde.</a:t>
            </a:r>
            <a:br>
              <a:rPr lang="it-IT" sz="2800" b="1" dirty="0"/>
            </a:br>
            <a:br>
              <a:rPr lang="it-IT" sz="2800" dirty="0"/>
            </a:br>
            <a:r>
              <a:rPr lang="es-ES" sz="2400" b="0" dirty="0">
                <a:effectLst/>
                <a:latin typeface="+mn-lt"/>
              </a:rPr>
              <a:t>Correggio pintó este retablo para el oratorio de San Pietro </a:t>
            </a:r>
            <a:r>
              <a:rPr lang="es-ES" sz="2400" b="0" dirty="0" err="1">
                <a:effectLst/>
                <a:latin typeface="+mn-lt"/>
              </a:rPr>
              <a:t>Martire</a:t>
            </a:r>
            <a:r>
              <a:rPr lang="es-ES" sz="2400" b="0" dirty="0">
                <a:effectLst/>
                <a:latin typeface="+mn-lt"/>
              </a:rPr>
              <a:t> de Módena. </a:t>
            </a:r>
            <a:br>
              <a:rPr lang="es-ES" sz="2400" b="0" dirty="0">
                <a:effectLst/>
                <a:latin typeface="+mn-lt"/>
              </a:rPr>
            </a:br>
            <a:r>
              <a:rPr lang="es-ES" sz="2400" b="0" dirty="0">
                <a:effectLst/>
                <a:latin typeface="+mn-lt"/>
              </a:rPr>
              <a:t>Alrededor de la Virgen y el Niño se encuentra San </a:t>
            </a:r>
            <a:r>
              <a:rPr lang="es-ES" sz="2400" b="0" dirty="0" err="1">
                <a:effectLst/>
                <a:latin typeface="+mn-lt"/>
              </a:rPr>
              <a:t>Gimignano</a:t>
            </a:r>
            <a:r>
              <a:rPr lang="es-ES" sz="2400" b="0" dirty="0">
                <a:effectLst/>
                <a:latin typeface="+mn-lt"/>
              </a:rPr>
              <a:t>, quien sostiene una maqueta de la ciudad de Módena, de la cual es el patrón, con san Juan Bautista, san Pedro Mártir y san Jorge con el pie sobre la cabeza del dragón. </a:t>
            </a:r>
            <a:br>
              <a:rPr lang="es-ES" sz="2400" b="0" dirty="0">
                <a:effectLst/>
                <a:latin typeface="+mn-lt"/>
              </a:rPr>
            </a:br>
            <a:r>
              <a:rPr lang="es-ES" sz="2400" b="0" dirty="0">
                <a:effectLst/>
                <a:latin typeface="+mn-lt"/>
              </a:rPr>
              <a:t>El ángel más cercano al primer plano tiene una vivacidad que recuerda a Parmigianino. </a:t>
            </a:r>
            <a:br>
              <a:rPr lang="es-ES" sz="2400" b="0" dirty="0">
                <a:effectLst/>
                <a:latin typeface="+mn-lt"/>
              </a:rPr>
            </a:br>
            <a:r>
              <a:rPr lang="es-ES" sz="2400" b="0" dirty="0">
                <a:effectLst/>
                <a:latin typeface="+mn-lt"/>
              </a:rPr>
              <a:t>Correggio utiliza una retroiluminación manierista, derivada de Beccafumi.</a:t>
            </a:r>
            <a:endParaRPr lang="es-ES" sz="2800" dirty="0">
              <a:latin typeface="+mn-lt"/>
            </a:endParaRPr>
          </a:p>
        </p:txBody>
      </p:sp>
      <p:pic>
        <p:nvPicPr>
          <p:cNvPr id="4" name="Imagen 3">
            <a:extLst>
              <a:ext uri="{FF2B5EF4-FFF2-40B4-BE49-F238E27FC236}">
                <a16:creationId xmlns:a16="http://schemas.microsoft.com/office/drawing/2014/main" id="{FDA7E75F-09A9-40FB-969C-67E0F3707A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4965" y="0"/>
            <a:ext cx="4507035" cy="6878782"/>
          </a:xfrm>
          <a:prstGeom prst="rect">
            <a:avLst/>
          </a:prstGeom>
        </p:spPr>
      </p:pic>
    </p:spTree>
    <p:extLst>
      <p:ext uri="{BB962C8B-B14F-4D97-AF65-F5344CB8AC3E}">
        <p14:creationId xmlns:p14="http://schemas.microsoft.com/office/powerpoint/2010/main" val="34347492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712625" cy="5869420"/>
          </a:xfrm>
        </p:spPr>
        <p:txBody>
          <a:bodyPr anchor="t">
            <a:normAutofit/>
          </a:bodyPr>
          <a:lstStyle/>
          <a:p>
            <a:r>
              <a:rPr lang="es-ES" sz="2800" dirty="0"/>
              <a:t>1531 - 1532. Correggio. Ganimedes. Museo de Historia del Arte de Viena.</a:t>
            </a:r>
          </a:p>
        </p:txBody>
      </p:sp>
      <p:pic>
        <p:nvPicPr>
          <p:cNvPr id="4" name="Imagen 3">
            <a:extLst>
              <a:ext uri="{FF2B5EF4-FFF2-40B4-BE49-F238E27FC236}">
                <a16:creationId xmlns:a16="http://schemas.microsoft.com/office/drawing/2014/main" id="{5388140A-FD2E-4CAF-8329-CB2999C02C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5243" y="1"/>
            <a:ext cx="2966757" cy="6858000"/>
          </a:xfrm>
          <a:prstGeom prst="rect">
            <a:avLst/>
          </a:prstGeom>
        </p:spPr>
      </p:pic>
    </p:spTree>
    <p:extLst>
      <p:ext uri="{BB962C8B-B14F-4D97-AF65-F5344CB8AC3E}">
        <p14:creationId xmlns:p14="http://schemas.microsoft.com/office/powerpoint/2010/main" val="28552882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631382" cy="5869420"/>
          </a:xfrm>
        </p:spPr>
        <p:txBody>
          <a:bodyPr anchor="t">
            <a:normAutofit/>
          </a:bodyPr>
          <a:lstStyle/>
          <a:p>
            <a:r>
              <a:rPr lang="es-ES" sz="2800" dirty="0"/>
              <a:t>1531 - 1532. Correggio. Ío y Zeus. Museo de Historia del Arte de Viena.</a:t>
            </a:r>
          </a:p>
        </p:txBody>
      </p:sp>
      <p:pic>
        <p:nvPicPr>
          <p:cNvPr id="4" name="Imagen 3">
            <a:extLst>
              <a:ext uri="{FF2B5EF4-FFF2-40B4-BE49-F238E27FC236}">
                <a16:creationId xmlns:a16="http://schemas.microsoft.com/office/drawing/2014/main" id="{015EEE6E-A370-4EB9-9EDE-5B32B4F610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62013" y="0"/>
            <a:ext cx="2929987" cy="6858000"/>
          </a:xfrm>
          <a:prstGeom prst="rect">
            <a:avLst/>
          </a:prstGeom>
        </p:spPr>
      </p:pic>
    </p:spTree>
    <p:extLst>
      <p:ext uri="{BB962C8B-B14F-4D97-AF65-F5344CB8AC3E}">
        <p14:creationId xmlns:p14="http://schemas.microsoft.com/office/powerpoint/2010/main" val="16885467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8" y="365125"/>
            <a:ext cx="3186546" cy="5869420"/>
          </a:xfrm>
        </p:spPr>
        <p:txBody>
          <a:bodyPr anchor="t">
            <a:normAutofit/>
          </a:bodyPr>
          <a:lstStyle/>
          <a:p>
            <a:r>
              <a:rPr lang="es-ES" sz="2800" dirty="0"/>
              <a:t>1531 - 1532. Correggio. Leda y el cisne. Staatliche Museen, Berlín.</a:t>
            </a:r>
          </a:p>
        </p:txBody>
      </p:sp>
      <p:pic>
        <p:nvPicPr>
          <p:cNvPr id="4" name="Imagen 3">
            <a:extLst>
              <a:ext uri="{FF2B5EF4-FFF2-40B4-BE49-F238E27FC236}">
                <a16:creationId xmlns:a16="http://schemas.microsoft.com/office/drawing/2014/main" id="{1715DD48-5E81-4EFC-9855-FF5D3AD908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1675" y="0"/>
            <a:ext cx="8650325" cy="6858000"/>
          </a:xfrm>
          <a:prstGeom prst="rect">
            <a:avLst/>
          </a:prstGeom>
        </p:spPr>
      </p:pic>
    </p:spTree>
    <p:extLst>
      <p:ext uri="{BB962C8B-B14F-4D97-AF65-F5344CB8AC3E}">
        <p14:creationId xmlns:p14="http://schemas.microsoft.com/office/powerpoint/2010/main" val="40094983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98042770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TotalTime>
  <Words>1109</Words>
  <Application>Microsoft Office PowerPoint</Application>
  <PresentationFormat>Panorámica</PresentationFormat>
  <Paragraphs>45</Paragraphs>
  <Slides>48</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48</vt:i4>
      </vt:variant>
    </vt:vector>
  </HeadingPairs>
  <TitlesOfParts>
    <vt:vector size="52" baseType="lpstr">
      <vt:lpstr>Arial</vt:lpstr>
      <vt:lpstr>Calibri</vt:lpstr>
      <vt:lpstr>Calibri Light</vt:lpstr>
      <vt:lpstr>Tema de Office</vt:lpstr>
      <vt:lpstr>Correggio</vt:lpstr>
      <vt:lpstr>Presentación de PowerPoint</vt:lpstr>
      <vt:lpstr>Presentación de PowerPoint</vt:lpstr>
      <vt:lpstr>1510 - 1514. Correggio. Judith con la cabeza de Holofernes. Museo de Bellas Artes, Estrasburgo.</vt:lpstr>
      <vt:lpstr>1510 - 1515. Correggio. Matrimonio místico Santa Catalina. National Gallery of Art, Washington</vt:lpstr>
      <vt:lpstr>1510. Correggio. Natividad. Pinacoteca di Brera, Milan</vt:lpstr>
      <vt:lpstr>1510. Correggio. Virgen en la Gloria. Galleria degli Uffizi, Florencia</vt:lpstr>
      <vt:lpstr>1512 - 1514. Correggio. Virgen. Castello Sforzesco, Milán.  Esta pintura forma parte de la serie de Madonnas con el Niño que marca la actividad juvenil de Correggio. La influencia de Leonardo se manifiesta tanto en el sfumato, como en las poses complejas de los personajes. La arquitectura de la izquierda cierra la escena en contraste con el paisaje, contribuyendo al complejo juego de luces que continúa en la figura de la Virgen, con el manto que le cubre el rostro. Los personajes parecen fundirse en el paisaje gracias a las notables referencias cromáticas, entre el reborde amarillo del manto y los toques de luz en el velo y el follaje del árbol detrás de la Virgen.</vt:lpstr>
      <vt:lpstr>1514 - 1515. Correggio. Virgen, San Francisco y Santos. Gemäldegalerie, Dresde</vt:lpstr>
      <vt:lpstr>1516 - 1518. Correggio. Adoración de los magos. Pinacoteca di Brera, Milán. Esta obra, que fue primero atribuida a Scarcellino, un pintor de la Escuela de Ferrara proviene de la colección que el Cardenal Cesare Monti dejó al Arzobispado de Milán en 1650. Atribuida a Correggio por Bernard Berenson, generalmente es considerada como una de las primeras obras del artista, ejecutada entre 1515 y 1518: la complejidad de la composición y la artificialidad de las poses atestiguan del interés de Correggio por los antecesores del manierismo emiliano.</vt:lpstr>
      <vt:lpstr>1516. Correggio. Virgen, Niño y San Juan. Museo del Prado, Madrid</vt:lpstr>
      <vt:lpstr>1517 - 1519. Correggio. Retrato de mujer. Hermitage.</vt:lpstr>
      <vt:lpstr>1518 - 1519. Correggio. Camera de San Pablo, Parma.</vt:lpstr>
      <vt:lpstr>1518 - 1519. Correggio. Detalle 1, Camera de San Pablo, Parma.</vt:lpstr>
      <vt:lpstr>1518 - 1519. Correggio. Detalle 2, Diana. Camera de San Pablo, Parma.</vt:lpstr>
      <vt:lpstr>1518 - 1519. Correggio. Detalle 3, Camera de San Pablo, Parma.</vt:lpstr>
      <vt:lpstr>1518 - 1519. Correggio. Detalle 4, Camera de San Pablo, Parma.</vt:lpstr>
      <vt:lpstr>1518 - 1519. Correggio. Detalle 5, Pan. Camera de San Pablo, Parma.</vt:lpstr>
      <vt:lpstr>1518 - 1520. Correggio. Adoración del Niño. Galleria degli Uffizi, Florencia.</vt:lpstr>
      <vt:lpstr>Presentación de PowerPoint</vt:lpstr>
      <vt:lpstr>1520 - 1524. Correggio. Muerte de San Juan. San Juan Evangelista, Parma.</vt:lpstr>
      <vt:lpstr>1520 - 1524. Correggio. Muerte de San Juan, detalle. San Juan Evangelista, Parma.</vt:lpstr>
      <vt:lpstr>1520. Correggio. Descanso huida Egipto, San Francisco. Galleria degli Uffizi, Florencia</vt:lpstr>
      <vt:lpstr>1522 - 1525. Correggio. Virgen, Niño y Ángel. Szépmûvészeti Múzeum, Budapest</vt:lpstr>
      <vt:lpstr>1523. Correggio. Madonna della Scala. Galería Nacional, Parma.</vt:lpstr>
      <vt:lpstr>1524 - 1525. Correggio. Venus y Cupido. Louvre.</vt:lpstr>
      <vt:lpstr>1524. Correggio. Virgen de la cesta. National Gallery, London</vt:lpstr>
      <vt:lpstr>1524. Correggio. Virgen de San Sebastián. Gemaldegalerie, Dresde.</vt:lpstr>
      <vt:lpstr>1525 - 1527. Correggio. Matrimonio místico Santa Catalina. Louvre.</vt:lpstr>
      <vt:lpstr>1525 - 1528. Correggio. Virgen, Niño, Jerónimo y Magdalena. Galleria Nazionale, Parma.</vt:lpstr>
      <vt:lpstr>1525 - 1530. Correggio. Alegoría Vicios. Louvre.</vt:lpstr>
      <vt:lpstr>1525 - 1530. Correggio. Alegoría Virtudes. Louvre.</vt:lpstr>
      <vt:lpstr>1525 - 1530. Correggio. Madonna della Scodella. Galería Nacional, Parma.</vt:lpstr>
      <vt:lpstr>1525. Correggio. Noli me tangere. Museo del Prado, Madrid</vt:lpstr>
      <vt:lpstr>1525 – 1530. Correggio. Ecce Homo. National Gallery, Londres</vt:lpstr>
      <vt:lpstr>1526 - 1530. Correggio. Asunción de la Virgen. Catedral de Parma.</vt:lpstr>
      <vt:lpstr>1526 - 1530. Correggio. Asunción de la Virgen, detalle 1. Catedral de Parma.</vt:lpstr>
      <vt:lpstr>1526 - 1530. Correggio. Asunción de la Virgen, detalle 2. Catedral de Parma.</vt:lpstr>
      <vt:lpstr>1526 - 1530. Correggio. Asunción de la Virgen, detalle 3. Catedral de Parma.</vt:lpstr>
      <vt:lpstr>1528. Correggio. Educación de Cupido. National Gallery, Londres.</vt:lpstr>
      <vt:lpstr>Presentación de PowerPoint</vt:lpstr>
      <vt:lpstr>1530. Correggio. Natividad. Gemäldegalerie, Dresde.  Según el evangelista Lucas, un grupo de ángeles se apareció a los pastores que guardaban sus rebaños en la noche del nacimiento de Cristo.  Aquí, los ángeles se han situado entre las nubes.  Bañados de luz, forman un desorden complejo pintado con virtuosismo.  El pastor, una imponente figura masculina, mira el milagro nocturno, mientras su perro olfatea el pesebre.  Una de las dos mujeres presentes en la escena parece cegada por la luz.  La otra, mira al pastor queriendo compartir su dicha.  La columna blanca que se erige detrás de ellos contribuye a reflejar la luz.</vt:lpstr>
      <vt:lpstr>1530. Correggio. Danae. Galleria Borghese, Roma.</vt:lpstr>
      <vt:lpstr>1530 - 1532. Correggio. Virgen, San Jorge. Gemäldegalerie, Dresde.  Correggio pintó este retablo para el oratorio de San Pietro Martire de Módena.  Alrededor de la Virgen y el Niño se encuentra San Gimignano, quien sostiene una maqueta de la ciudad de Módena, de la cual es el patrón, con san Juan Bautista, san Pedro Mártir y san Jorge con el pie sobre la cabeza del dragón.  El ángel más cercano al primer plano tiene una vivacidad que recuerda a Parmigianino.  Correggio utiliza una retroiluminación manierista, derivada de Beccafumi.</vt:lpstr>
      <vt:lpstr>1531 - 1532. Correggio. Ganimedes. Museo de Historia del Arte de Viena.</vt:lpstr>
      <vt:lpstr>1531 - 1532. Correggio. Ío y Zeus. Museo de Historia del Arte de Viena.</vt:lpstr>
      <vt:lpstr>1531 - 1532. Correggio. Leda y el cisne. Staatliche Museen, Berlín.</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7</cp:revision>
  <dcterms:created xsi:type="dcterms:W3CDTF">2021-04-11T17:29:31Z</dcterms:created>
  <dcterms:modified xsi:type="dcterms:W3CDTF">2021-08-15T11:00:32Z</dcterms:modified>
</cp:coreProperties>
</file>