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345" r:id="rId6"/>
    <p:sldId id="343" r:id="rId7"/>
    <p:sldId id="342" r:id="rId8"/>
    <p:sldId id="276" r:id="rId9"/>
    <p:sldId id="277" r:id="rId10"/>
    <p:sldId id="278" r:id="rId11"/>
    <p:sldId id="280" r:id="rId12"/>
    <p:sldId id="279" r:id="rId13"/>
    <p:sldId id="260" r:id="rId14"/>
    <p:sldId id="262" r:id="rId15"/>
    <p:sldId id="263" r:id="rId16"/>
    <p:sldId id="264" r:id="rId17"/>
    <p:sldId id="266" r:id="rId18"/>
    <p:sldId id="267" r:id="rId19"/>
    <p:sldId id="339" r:id="rId20"/>
    <p:sldId id="268" r:id="rId21"/>
    <p:sldId id="269" r:id="rId22"/>
    <p:sldId id="270" r:id="rId23"/>
    <p:sldId id="338" r:id="rId24"/>
    <p:sldId id="261" r:id="rId25"/>
    <p:sldId id="341" r:id="rId26"/>
    <p:sldId id="272" r:id="rId27"/>
    <p:sldId id="281" r:id="rId28"/>
    <p:sldId id="283" r:id="rId29"/>
    <p:sldId id="284" r:id="rId30"/>
    <p:sldId id="271" r:id="rId31"/>
    <p:sldId id="282" r:id="rId32"/>
    <p:sldId id="344" r:id="rId33"/>
    <p:sldId id="285" r:id="rId34"/>
    <p:sldId id="286" r:id="rId35"/>
    <p:sldId id="287" r:id="rId36"/>
    <p:sldId id="288" r:id="rId37"/>
    <p:sldId id="348" r:id="rId38"/>
    <p:sldId id="349" r:id="rId39"/>
    <p:sldId id="289" r:id="rId40"/>
    <p:sldId id="294" r:id="rId41"/>
    <p:sldId id="295" r:id="rId42"/>
    <p:sldId id="296" r:id="rId43"/>
    <p:sldId id="298" r:id="rId44"/>
    <p:sldId id="299" r:id="rId45"/>
    <p:sldId id="300" r:id="rId46"/>
    <p:sldId id="297" r:id="rId47"/>
    <p:sldId id="290" r:id="rId48"/>
    <p:sldId id="292" r:id="rId49"/>
    <p:sldId id="291" r:id="rId50"/>
    <p:sldId id="293" r:id="rId51"/>
    <p:sldId id="273" r:id="rId52"/>
    <p:sldId id="325" r:id="rId53"/>
    <p:sldId id="274" r:id="rId54"/>
    <p:sldId id="301" r:id="rId55"/>
    <p:sldId id="337" r:id="rId56"/>
    <p:sldId id="302" r:id="rId57"/>
    <p:sldId id="303" r:id="rId58"/>
    <p:sldId id="307" r:id="rId59"/>
    <p:sldId id="308" r:id="rId60"/>
    <p:sldId id="310" r:id="rId61"/>
    <p:sldId id="311" r:id="rId62"/>
    <p:sldId id="312" r:id="rId63"/>
    <p:sldId id="313" r:id="rId64"/>
    <p:sldId id="314" r:id="rId65"/>
    <p:sldId id="305" r:id="rId66"/>
    <p:sldId id="315" r:id="rId67"/>
    <p:sldId id="319" r:id="rId68"/>
    <p:sldId id="326" r:id="rId69"/>
    <p:sldId id="340" r:id="rId70"/>
    <p:sldId id="346" r:id="rId71"/>
    <p:sldId id="320" r:id="rId72"/>
    <p:sldId id="321" r:id="rId73"/>
    <p:sldId id="322" r:id="rId74"/>
    <p:sldId id="323" r:id="rId75"/>
    <p:sldId id="324" r:id="rId76"/>
    <p:sldId id="327" r:id="rId77"/>
    <p:sldId id="328" r:id="rId78"/>
    <p:sldId id="336" r:id="rId79"/>
    <p:sldId id="309" r:id="rId80"/>
    <p:sldId id="347" r:id="rId81"/>
    <p:sldId id="350" r:id="rId82"/>
    <p:sldId id="351" r:id="rId83"/>
    <p:sldId id="329" r:id="rId84"/>
    <p:sldId id="330" r:id="rId85"/>
    <p:sldId id="317" r:id="rId86"/>
    <p:sldId id="318" r:id="rId87"/>
    <p:sldId id="331" r:id="rId88"/>
    <p:sldId id="332" r:id="rId89"/>
    <p:sldId id="335" r:id="rId90"/>
    <p:sldId id="304" r:id="rId91"/>
    <p:sldId id="334" r:id="rId92"/>
    <p:sldId id="306" r:id="rId93"/>
    <p:sldId id="275" r:id="rId9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4" autoAdjust="0"/>
    <p:restoredTop sz="94660"/>
  </p:normalViewPr>
  <p:slideViewPr>
    <p:cSldViewPr snapToGrid="0">
      <p:cViewPr varScale="1">
        <p:scale>
          <a:sx n="69" d="100"/>
          <a:sy n="69" d="100"/>
        </p:scale>
        <p:origin x="4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09/08/2021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aparences.net/es/arte-y-mecenazgo/el-retrato-en-el-renacimiento-italiano/retratos-florentinos-del-siglo-xvi/#agnolo-bronzino-y-la-imagen-del-pode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13800" b="1" dirty="0"/>
              <a:t>Bronzino</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r>
              <a:rPr lang="es-ES" dirty="0">
                <a:hlinkClick r:id="rId2"/>
              </a:rPr>
              <a:t>Retratos florentinos del siglo XVI (aparences.net)</a:t>
            </a:r>
            <a:endParaRPr lang="es-ES"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443345" y="457200"/>
            <a:ext cx="11319163" cy="6109855"/>
          </a:xfrm>
        </p:spPr>
        <p:txBody>
          <a:bodyPr>
            <a:normAutofit fontScale="85000" lnSpcReduction="20000"/>
          </a:bodyPr>
          <a:lstStyle/>
          <a:p>
            <a:r>
              <a:rPr lang="es-ES" b="0" i="0" dirty="0">
                <a:effectLst/>
                <a:latin typeface="OpenSansLight"/>
              </a:rPr>
              <a:t>Nacido en la órbita del </a:t>
            </a:r>
            <a:r>
              <a:rPr lang="es-ES" b="0" i="0" u="none" strike="noStrike" dirty="0">
                <a:effectLst/>
                <a:latin typeface="OpenSansLight"/>
              </a:rPr>
              <a:t>Cinquecento</a:t>
            </a:r>
            <a:r>
              <a:rPr lang="es-ES" b="0" i="0" dirty="0">
                <a:effectLst/>
                <a:latin typeface="OpenSansLight"/>
              </a:rPr>
              <a:t>, evolucionó con velocidad hacia el nuevo estilo, el </a:t>
            </a:r>
            <a:r>
              <a:rPr lang="es-ES" b="0" i="0" u="none" strike="noStrike" dirty="0">
                <a:effectLst/>
                <a:latin typeface="OpenSansLight"/>
              </a:rPr>
              <a:t>Manierismo</a:t>
            </a:r>
            <a:r>
              <a:rPr lang="es-ES" b="0" i="0" dirty="0">
                <a:effectLst/>
                <a:latin typeface="OpenSansLight"/>
              </a:rPr>
              <a:t>, que se introduce con </a:t>
            </a:r>
            <a:r>
              <a:rPr lang="es-ES" b="0" i="0" u="none" strike="noStrike" dirty="0">
                <a:effectLst/>
                <a:latin typeface="OpenSansLight"/>
              </a:rPr>
              <a:t>Rafael</a:t>
            </a:r>
            <a:r>
              <a:rPr lang="es-ES" b="0" i="0" dirty="0">
                <a:effectLst/>
                <a:latin typeface="OpenSansLight"/>
              </a:rPr>
              <a:t> y </a:t>
            </a:r>
            <a:r>
              <a:rPr lang="es-ES" b="0" i="0" u="none" strike="noStrike" dirty="0">
                <a:effectLst/>
                <a:latin typeface="OpenSansLight"/>
              </a:rPr>
              <a:t>Miguel </a:t>
            </a:r>
            <a:r>
              <a:rPr lang="es-ES" b="0" i="0" u="none" strike="noStrike" dirty="0" err="1">
                <a:effectLst/>
                <a:latin typeface="OpenSansLight"/>
              </a:rPr>
              <a:t>Angel</a:t>
            </a:r>
            <a:r>
              <a:rPr lang="es-ES" b="0" i="0" dirty="0">
                <a:effectLst/>
                <a:latin typeface="OpenSansLight"/>
              </a:rPr>
              <a:t>. </a:t>
            </a:r>
          </a:p>
          <a:p>
            <a:r>
              <a:rPr lang="es-ES" b="0" i="0" dirty="0">
                <a:effectLst/>
                <a:latin typeface="OpenSansLight"/>
              </a:rPr>
              <a:t>Bronzino era el apodo con el cual se le conocía en la corte florentina de los </a:t>
            </a:r>
            <a:r>
              <a:rPr lang="es-ES" b="0" i="0" u="none" strike="noStrike" dirty="0">
                <a:effectLst/>
                <a:latin typeface="OpenSansLight"/>
              </a:rPr>
              <a:t>Médici</a:t>
            </a:r>
            <a:r>
              <a:rPr lang="es-ES" b="0" i="0" dirty="0">
                <a:effectLst/>
                <a:latin typeface="OpenSansLight"/>
              </a:rPr>
              <a:t>, tal vez debido al color oscuro de su piel. </a:t>
            </a:r>
          </a:p>
          <a:p>
            <a:r>
              <a:rPr lang="es-ES" b="0" i="0" dirty="0">
                <a:effectLst/>
                <a:latin typeface="OpenSansLight"/>
              </a:rPr>
              <a:t>Fue el pintor favorito de </a:t>
            </a:r>
            <a:r>
              <a:rPr lang="es-ES" b="0" i="0" u="none" strike="noStrike" dirty="0">
                <a:effectLst/>
                <a:latin typeface="OpenSansLight"/>
              </a:rPr>
              <a:t>Cosme de Médici</a:t>
            </a:r>
            <a:r>
              <a:rPr lang="es-ES" b="0" i="0" dirty="0">
                <a:effectLst/>
                <a:latin typeface="OpenSansLight"/>
              </a:rPr>
              <a:t>, a quien retrató en innumerables ocasiones, así como al resto de su familia.</a:t>
            </a:r>
          </a:p>
          <a:p>
            <a:r>
              <a:rPr lang="es-ES" b="0" i="0" dirty="0">
                <a:effectLst/>
                <a:latin typeface="OpenSansLight"/>
              </a:rPr>
              <a:t>Su estilo es sumamente frío y elegante, y fascinó a los pintores del realismo mágico alemán e italiano durante la </a:t>
            </a:r>
            <a:r>
              <a:rPr lang="es-ES" b="0" i="0" dirty="0" err="1">
                <a:effectLst/>
                <a:latin typeface="OpenSansLight"/>
              </a:rPr>
              <a:t>entreguerra</a:t>
            </a:r>
            <a:r>
              <a:rPr lang="es-ES" b="0" i="0" dirty="0">
                <a:effectLst/>
                <a:latin typeface="OpenSansLight"/>
              </a:rPr>
              <a:t> del siglo XX. </a:t>
            </a:r>
          </a:p>
          <a:p>
            <a:r>
              <a:rPr lang="es-ES" b="0" i="0" dirty="0">
                <a:effectLst/>
                <a:latin typeface="OpenSansLight"/>
              </a:rPr>
              <a:t>Habiendo sido alumno de </a:t>
            </a:r>
            <a:r>
              <a:rPr lang="es-ES" b="0" i="0" u="none" strike="noStrike" dirty="0">
                <a:effectLst/>
                <a:latin typeface="OpenSansLight"/>
              </a:rPr>
              <a:t>Pontormo</a:t>
            </a:r>
            <a:r>
              <a:rPr lang="es-ES" b="0" i="0" dirty="0">
                <a:effectLst/>
                <a:latin typeface="OpenSansLight"/>
              </a:rPr>
              <a:t>, uno del </a:t>
            </a:r>
            <a:r>
              <a:rPr lang="es-ES" b="0" i="0" u="none" strike="noStrike" dirty="0">
                <a:effectLst/>
                <a:latin typeface="OpenSansLight"/>
              </a:rPr>
              <a:t>manieristas</a:t>
            </a:r>
            <a:r>
              <a:rPr lang="es-ES" b="0" i="0" dirty="0">
                <a:effectLst/>
                <a:latin typeface="OpenSansLight"/>
              </a:rPr>
              <a:t> más famosos, no aprendió sin embargo a tratar como él los asuntos religiosos. </a:t>
            </a:r>
          </a:p>
          <a:p>
            <a:r>
              <a:rPr lang="es-ES" b="0" i="0" dirty="0">
                <a:effectLst/>
                <a:latin typeface="OpenSansLight"/>
              </a:rPr>
              <a:t>Demostró falta de sentimiento en sus cuadros de tema bíblico, lo que le condujo a escenas afectadas, lejanas del sentimiento devocional que se supone debían provocar.</a:t>
            </a:r>
          </a:p>
          <a:p>
            <a:r>
              <a:rPr lang="es-ES" b="0" i="0" dirty="0">
                <a:effectLst/>
                <a:latin typeface="OpenSansLight"/>
              </a:rPr>
              <a:t>Pero el estilo de su maestro resultó genial aplicado a los retratos de Bronzino. Cortesano y poeta, los personajes de sus cuadros son figuras de la alta nobleza florentina, como </a:t>
            </a:r>
            <a:r>
              <a:rPr lang="es-ES" b="0" i="0" u="none" strike="noStrike" dirty="0">
                <a:effectLst/>
                <a:latin typeface="OpenSansLight"/>
              </a:rPr>
              <a:t>Don García de Médicis</a:t>
            </a:r>
            <a:r>
              <a:rPr lang="es-ES" b="0" i="0" dirty="0">
                <a:effectLst/>
                <a:latin typeface="OpenSansLight"/>
              </a:rPr>
              <a:t>; o bien otros poetas y literatos florentinos. </a:t>
            </a:r>
          </a:p>
          <a:p>
            <a:r>
              <a:rPr lang="es-ES" b="0" i="0" dirty="0">
                <a:effectLst/>
                <a:latin typeface="OpenSansLight"/>
              </a:rPr>
              <a:t>Fundó la </a:t>
            </a:r>
            <a:r>
              <a:rPr lang="es-ES" b="0" i="0" dirty="0" err="1">
                <a:effectLst/>
                <a:latin typeface="OpenSansLight"/>
              </a:rPr>
              <a:t>Accademia</a:t>
            </a:r>
            <a:r>
              <a:rPr lang="es-ES" b="0" i="0" dirty="0">
                <a:effectLst/>
                <a:latin typeface="OpenSansLight"/>
              </a:rPr>
              <a:t> del </a:t>
            </a:r>
            <a:r>
              <a:rPr lang="es-ES" b="0" i="0" dirty="0" err="1">
                <a:effectLst/>
                <a:latin typeface="OpenSansLight"/>
              </a:rPr>
              <a:t>Disegno</a:t>
            </a:r>
            <a:r>
              <a:rPr lang="es-ES" b="0" i="0" dirty="0">
                <a:effectLst/>
                <a:latin typeface="OpenSansLight"/>
              </a:rPr>
              <a:t> de Florencia en 1563, en la estela de las academias italianas del momento, siendo maestro y padre adoptivo de otro gran pintor, </a:t>
            </a:r>
            <a:r>
              <a:rPr lang="es-ES" b="0" i="0" u="none" strike="noStrike" dirty="0">
                <a:effectLst/>
                <a:latin typeface="OpenSansLight"/>
              </a:rPr>
              <a:t>Alessandro </a:t>
            </a:r>
            <a:r>
              <a:rPr lang="es-ES" b="0" i="0" u="none" strike="noStrike" dirty="0" err="1">
                <a:effectLst/>
                <a:latin typeface="OpenSansLight"/>
              </a:rPr>
              <a:t>Allori</a:t>
            </a:r>
            <a:r>
              <a:rPr lang="es-ES" b="0" i="0" dirty="0">
                <a:effectLst/>
                <a:latin typeface="OpenSansLight"/>
              </a:rPr>
              <a:t>, como él mismo fue adoptado por Pontormo, en un intento de reavivar la tradición senatorial de la Roma republicana de principio de la era cristiana.</a:t>
            </a:r>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1418" cy="5869420"/>
          </a:xfrm>
        </p:spPr>
        <p:txBody>
          <a:bodyPr anchor="t">
            <a:normAutofit/>
          </a:bodyPr>
          <a:lstStyle/>
          <a:p>
            <a:r>
              <a:rPr lang="es-ES" sz="2800" b="1" dirty="0">
                <a:effectLst/>
              </a:rPr>
              <a:t>1523-1533. Bronzino. Retrato de una dama en rojo. </a:t>
            </a:r>
            <a:r>
              <a:rPr lang="es-ES" sz="2800" b="1" dirty="0" err="1">
                <a:effectLst/>
              </a:rPr>
              <a:t>Main</a:t>
            </a:r>
            <a:r>
              <a:rPr lang="es-ES" sz="2800" b="1" dirty="0">
                <a:effectLst/>
              </a:rPr>
              <a:t>, Städelsches Kunstinstitut, Frankfurt.</a:t>
            </a:r>
            <a:br>
              <a:rPr lang="es-ES" sz="2800" dirty="0">
                <a:effectLst/>
              </a:rPr>
            </a:br>
            <a:r>
              <a:rPr lang="es-ES" sz="2400" dirty="0">
                <a:effectLst/>
                <a:latin typeface="+mn-lt"/>
              </a:rPr>
              <a:t>Esta obra maestra no deja al espectador indiferente. Incluso el pequeño perro debe someterse a una pose controlada. </a:t>
            </a:r>
            <a:br>
              <a:rPr lang="es-ES" sz="2400" dirty="0">
                <a:effectLst/>
                <a:latin typeface="+mn-lt"/>
              </a:rPr>
            </a:br>
            <a:r>
              <a:rPr lang="es-ES" sz="2400" dirty="0">
                <a:effectLst/>
                <a:latin typeface="+mn-lt"/>
              </a:rPr>
              <a:t>Comparada con la Dama del armiño, pintada por Leonardo cuarenta años antes, el retrato de Bronzino es una demostración elocuente del carácter radical de sus propuestas y del manierismo en general.</a:t>
            </a:r>
            <a:endParaRPr lang="es-ES" sz="6000" dirty="0">
              <a:latin typeface="+mn-lt"/>
            </a:endParaRPr>
          </a:p>
        </p:txBody>
      </p:sp>
      <p:pic>
        <p:nvPicPr>
          <p:cNvPr id="5" name="Imagen 4">
            <a:extLst>
              <a:ext uri="{FF2B5EF4-FFF2-40B4-BE49-F238E27FC236}">
                <a16:creationId xmlns:a16="http://schemas.microsoft.com/office/drawing/2014/main" id="{12D28684-9466-4D56-8CE6-A8CFE6CCC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7243" y="0"/>
            <a:ext cx="5374758"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1418" cy="5869420"/>
          </a:xfrm>
        </p:spPr>
        <p:txBody>
          <a:bodyPr anchor="t">
            <a:normAutofit/>
          </a:bodyPr>
          <a:lstStyle/>
          <a:p>
            <a:r>
              <a:rPr lang="es-ES" sz="2800" b="1" dirty="0">
                <a:effectLst/>
              </a:rPr>
              <a:t>1523-1533. Bronzino. Retrato de una dama en rojo. </a:t>
            </a:r>
            <a:r>
              <a:rPr lang="es-ES" sz="2800" b="1" dirty="0" err="1">
                <a:effectLst/>
              </a:rPr>
              <a:t>Main</a:t>
            </a:r>
            <a:r>
              <a:rPr lang="es-ES" sz="2800" b="1" dirty="0">
                <a:effectLst/>
              </a:rPr>
              <a:t>, Städelsches Kunstinstitut, Frankfurt.</a:t>
            </a:r>
            <a:br>
              <a:rPr lang="es-ES" sz="2800" dirty="0">
                <a:effectLst/>
              </a:rPr>
            </a:br>
            <a:r>
              <a:rPr lang="es-ES" sz="2400" b="0" dirty="0">
                <a:effectLst/>
                <a:latin typeface="+mn-lt"/>
              </a:rPr>
              <a:t>La imagen de esta dama de la aristocracia florentina presenta una frontalidad hierática. </a:t>
            </a:r>
            <a:br>
              <a:rPr lang="es-ES" sz="2400" b="0" dirty="0">
                <a:effectLst/>
                <a:latin typeface="+mn-lt"/>
              </a:rPr>
            </a:br>
            <a:r>
              <a:rPr lang="es-ES" sz="2400" b="0" dirty="0">
                <a:effectLst/>
                <a:latin typeface="+mn-lt"/>
              </a:rPr>
              <a:t>El aspecto marmóreo o marfileño de las carnaciones contrasta con el lujuriante colorido de las telas preciosas. </a:t>
            </a:r>
            <a:br>
              <a:rPr lang="es-ES" sz="2400" b="0" dirty="0">
                <a:effectLst/>
                <a:latin typeface="+mn-lt"/>
              </a:rPr>
            </a:br>
            <a:r>
              <a:rPr lang="es-ES" sz="2400" b="0" dirty="0">
                <a:effectLst/>
                <a:latin typeface="+mn-lt"/>
              </a:rPr>
              <a:t>La expresión es prácticamente inexistente, como si estuviera moderada por el código de conducta. Pero sin embargo, pocos retratos alcanzan tanta intensidad. </a:t>
            </a:r>
            <a:br>
              <a:rPr lang="es-ES" sz="2400" b="0" dirty="0">
                <a:effectLst/>
                <a:latin typeface="+mn-lt"/>
              </a:rPr>
            </a:br>
            <a:r>
              <a:rPr lang="es-ES" sz="2400" b="0" dirty="0">
                <a:effectLst/>
                <a:latin typeface="+mn-lt"/>
              </a:rPr>
              <a:t>No es la «psicología» lo que interesa y atrae aquí, sino el personaje que se ofrece enmascarado con su propia carne, mientras que la sosegada rigidez de las manos sugiere la tensión, social y mental.</a:t>
            </a:r>
            <a:endParaRPr lang="es-ES" sz="6000" dirty="0">
              <a:latin typeface="+mn-lt"/>
            </a:endParaRPr>
          </a:p>
        </p:txBody>
      </p:sp>
      <p:pic>
        <p:nvPicPr>
          <p:cNvPr id="5" name="Imagen 4">
            <a:extLst>
              <a:ext uri="{FF2B5EF4-FFF2-40B4-BE49-F238E27FC236}">
                <a16:creationId xmlns:a16="http://schemas.microsoft.com/office/drawing/2014/main" id="{12D28684-9466-4D56-8CE6-A8CFE6CCC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7243" y="0"/>
            <a:ext cx="5374758" cy="6858000"/>
          </a:xfrm>
          <a:prstGeom prst="rect">
            <a:avLst/>
          </a:prstGeom>
        </p:spPr>
      </p:pic>
    </p:spTree>
    <p:extLst>
      <p:ext uri="{BB962C8B-B14F-4D97-AF65-F5344CB8AC3E}">
        <p14:creationId xmlns:p14="http://schemas.microsoft.com/office/powerpoint/2010/main" val="3075824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138546"/>
            <a:ext cx="6442363" cy="6719454"/>
          </a:xfrm>
        </p:spPr>
        <p:txBody>
          <a:bodyPr anchor="t">
            <a:normAutofit fontScale="90000"/>
          </a:bodyPr>
          <a:lstStyle/>
          <a:p>
            <a:r>
              <a:rPr lang="es-ES" sz="2800" b="1" dirty="0">
                <a:effectLst/>
              </a:rPr>
              <a:t>1523-1533. Bronzino. Retrato de una dama en rojo. </a:t>
            </a:r>
            <a:r>
              <a:rPr lang="es-ES" sz="2800" b="1" dirty="0" err="1">
                <a:effectLst/>
              </a:rPr>
              <a:t>Main</a:t>
            </a:r>
            <a:r>
              <a:rPr lang="es-ES" sz="2800" b="1" dirty="0">
                <a:effectLst/>
              </a:rPr>
              <a:t>, Städelsches Kunstinstitut, Frankfurt.</a:t>
            </a:r>
            <a:br>
              <a:rPr lang="es-ES" sz="2800" dirty="0">
                <a:effectLst/>
              </a:rPr>
            </a:br>
            <a:r>
              <a:rPr lang="es-ES" sz="2000" b="0" i="0" dirty="0">
                <a:effectLst/>
                <a:latin typeface="+mn-lt"/>
              </a:rPr>
              <a:t>El estilo de los retratos de Bronzino a veces denominado «seco y desapacible», es liso y brillante, </a:t>
            </a:r>
            <a:r>
              <a:rPr lang="es-ES" sz="2000" b="0" i="0" dirty="0" err="1">
                <a:effectLst/>
                <a:latin typeface="+mn-lt"/>
              </a:rPr>
              <a:t>orfebrado</a:t>
            </a:r>
            <a:r>
              <a:rPr lang="es-ES" sz="2000" b="0" i="0" dirty="0">
                <a:effectLst/>
                <a:latin typeface="+mn-lt"/>
              </a:rPr>
              <a:t>, como tallado en una piedra preciosa. La fijeza de las actitudes y el aspecto marmóreo de las carnaciones, las figuras muy a menudo presentadas sobre un fondo neutro, encerradas dentro de gruesos ropajes que les anulan las formas, emana de ellas una impasibilidad impenetrable. Como revela el historiador marxista Arnold Hauser, «la cara en Bronzino no es el espejo del alma, sino su máscara». Este no es exactamente el caso de esta dama con perrito, el primer retrato de aparato del artista, que conserva una expresión franca y espontánea. La dama, cuyo nombre todavía no ha sido identificado con certeza, podría ser Francesca Salviati, esposa de Octaviano de Médicis, o Maria Salviati, madre de Cosme I. Su cara está vuelta hacia el espectador, y el cuello de la camisa da la impresión de estar desabrochado bajo el efecto de esta rotación, acentuando la naturalidad de la pose. El rojo intenso – color de los príncipes en el siglo XVI- del vestido que va marcado por pliegues artificialmente construidos por medio de variaciones de color, evocan el estilo de Pontormo, al quien fue atribuido el cuadro en el pasado. De hecho, hasta 1530, Bronzino confunde su arte con el de su maestro, hasta el punto de dificultar la identificación de las respectivas pinturas de los dos artistas. Alegórica o no, la presencia del </a:t>
            </a:r>
            <a:r>
              <a:rPr lang="es-ES" sz="2000" b="0" i="1" dirty="0" err="1">
                <a:effectLst/>
                <a:latin typeface="+mn-lt"/>
              </a:rPr>
              <a:t>spaniel</a:t>
            </a:r>
            <a:r>
              <a:rPr lang="es-ES" sz="2000" b="0" i="0" dirty="0">
                <a:effectLst/>
                <a:latin typeface="+mn-lt"/>
              </a:rPr>
              <a:t> junto a la dama, expresa un gusto generalizado en el centro de Italia por este perro de compañía.</a:t>
            </a:r>
            <a:endParaRPr lang="es-ES" sz="6000" dirty="0">
              <a:latin typeface="+mn-lt"/>
            </a:endParaRPr>
          </a:p>
        </p:txBody>
      </p:sp>
      <p:pic>
        <p:nvPicPr>
          <p:cNvPr id="5" name="Imagen 4">
            <a:extLst>
              <a:ext uri="{FF2B5EF4-FFF2-40B4-BE49-F238E27FC236}">
                <a16:creationId xmlns:a16="http://schemas.microsoft.com/office/drawing/2014/main" id="{12D28684-9466-4D56-8CE6-A8CFE6CCC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7243" y="0"/>
            <a:ext cx="5374758" cy="6858000"/>
          </a:xfrm>
          <a:prstGeom prst="rect">
            <a:avLst/>
          </a:prstGeom>
        </p:spPr>
      </p:pic>
    </p:spTree>
    <p:extLst>
      <p:ext uri="{BB962C8B-B14F-4D97-AF65-F5344CB8AC3E}">
        <p14:creationId xmlns:p14="http://schemas.microsoft.com/office/powerpoint/2010/main" val="2321353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1525. Bronzino. San Marcos. Cappella Capponi, Santa Felicità, Florence</a:t>
            </a:r>
            <a:endParaRPr lang="es-ES" sz="2800" dirty="0"/>
          </a:p>
        </p:txBody>
      </p:sp>
      <p:pic>
        <p:nvPicPr>
          <p:cNvPr id="4" name="Imagen 3">
            <a:extLst>
              <a:ext uri="{FF2B5EF4-FFF2-40B4-BE49-F238E27FC236}">
                <a16:creationId xmlns:a16="http://schemas.microsoft.com/office/drawing/2014/main" id="{3FBABCAC-E572-4A2D-AA02-6BD5BE428E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3273" y="-34485"/>
            <a:ext cx="6788727" cy="6892485"/>
          </a:xfrm>
          <a:prstGeom prst="rect">
            <a:avLst/>
          </a:prstGeom>
        </p:spPr>
      </p:pic>
    </p:spTree>
    <p:extLst>
      <p:ext uri="{BB962C8B-B14F-4D97-AF65-F5344CB8AC3E}">
        <p14:creationId xmlns:p14="http://schemas.microsoft.com/office/powerpoint/2010/main" val="3076177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627418" cy="5869420"/>
          </a:xfrm>
        </p:spPr>
        <p:txBody>
          <a:bodyPr anchor="t">
            <a:normAutofit/>
          </a:bodyPr>
          <a:lstStyle/>
          <a:p>
            <a:r>
              <a:rPr lang="it-IT" sz="2800" dirty="0"/>
              <a:t>1525. Bronzino. San Mateo. Cappella Capponi, Santa Felicità, Florence</a:t>
            </a:r>
            <a:endParaRPr lang="es-ES" sz="2800" dirty="0"/>
          </a:p>
        </p:txBody>
      </p:sp>
      <p:pic>
        <p:nvPicPr>
          <p:cNvPr id="4" name="Imagen 3">
            <a:extLst>
              <a:ext uri="{FF2B5EF4-FFF2-40B4-BE49-F238E27FC236}">
                <a16:creationId xmlns:a16="http://schemas.microsoft.com/office/drawing/2014/main" id="{68AB9DA2-1F4E-42EB-9015-4DD661597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7824" y="0"/>
            <a:ext cx="6874176" cy="6837218"/>
          </a:xfrm>
          <a:prstGeom prst="rect">
            <a:avLst/>
          </a:prstGeom>
        </p:spPr>
      </p:pic>
    </p:spTree>
    <p:extLst>
      <p:ext uri="{BB962C8B-B14F-4D97-AF65-F5344CB8AC3E}">
        <p14:creationId xmlns:p14="http://schemas.microsoft.com/office/powerpoint/2010/main" val="1983218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n-US" sz="2800" dirty="0"/>
              <a:t>1527 - 1528. </a:t>
            </a:r>
            <a:r>
              <a:rPr lang="en-US" sz="2800" dirty="0" err="1"/>
              <a:t>Bronzino</a:t>
            </a:r>
            <a:r>
              <a:rPr lang="en-US" sz="2800" dirty="0"/>
              <a:t>. Sagrada Familia. National Gallery of Art, Washington</a:t>
            </a:r>
            <a:endParaRPr lang="es-ES" sz="2800" dirty="0"/>
          </a:p>
        </p:txBody>
      </p:sp>
      <p:pic>
        <p:nvPicPr>
          <p:cNvPr id="4" name="Imagen 3">
            <a:extLst>
              <a:ext uri="{FF2B5EF4-FFF2-40B4-BE49-F238E27FC236}">
                <a16:creationId xmlns:a16="http://schemas.microsoft.com/office/drawing/2014/main" id="{E2D1BCC3-FA52-4ECD-9C8A-DBF0AAC741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2692" y="685800"/>
            <a:ext cx="4166616" cy="5486400"/>
          </a:xfrm>
          <a:prstGeom prst="rect">
            <a:avLst/>
          </a:prstGeom>
        </p:spPr>
      </p:pic>
    </p:spTree>
    <p:extLst>
      <p:ext uri="{BB962C8B-B14F-4D97-AF65-F5344CB8AC3E}">
        <p14:creationId xmlns:p14="http://schemas.microsoft.com/office/powerpoint/2010/main" val="2042440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29746" cy="5869420"/>
          </a:xfrm>
        </p:spPr>
        <p:txBody>
          <a:bodyPr anchor="t">
            <a:normAutofit/>
          </a:bodyPr>
          <a:lstStyle/>
          <a:p>
            <a:r>
              <a:rPr lang="es-ES" sz="2800" b="1" dirty="0"/>
              <a:t>1529 - 1532. Bronzino. </a:t>
            </a:r>
            <a:r>
              <a:rPr lang="es-ES" sz="2800" b="1" dirty="0" err="1"/>
              <a:t>Pygmalión</a:t>
            </a:r>
            <a:r>
              <a:rPr lang="es-ES" sz="2800" b="1" dirty="0"/>
              <a:t> y Galatea. </a:t>
            </a:r>
            <a:r>
              <a:rPr lang="es-ES" sz="2800" b="1" dirty="0" err="1"/>
              <a:t>Galleria</a:t>
            </a:r>
            <a:r>
              <a:rPr lang="es-ES" sz="2800" b="1" dirty="0"/>
              <a:t> </a:t>
            </a:r>
            <a:r>
              <a:rPr lang="es-ES" sz="2800" b="1" dirty="0" err="1"/>
              <a:t>degli</a:t>
            </a:r>
            <a:r>
              <a:rPr lang="es-ES" sz="2800" b="1" dirty="0"/>
              <a:t> Uffizi, Florencia.</a:t>
            </a:r>
            <a:br>
              <a:rPr lang="es-ES" sz="2800" dirty="0"/>
            </a:br>
            <a:r>
              <a:rPr lang="es-ES" sz="2400" dirty="0">
                <a:latin typeface="+mn-lt"/>
              </a:rPr>
              <a:t>En</a:t>
            </a:r>
            <a:r>
              <a:rPr lang="es-ES" sz="2400" b="0" dirty="0">
                <a:effectLst/>
                <a:latin typeface="+mn-lt"/>
              </a:rPr>
              <a:t> </a:t>
            </a:r>
            <a:r>
              <a:rPr lang="es-ES" sz="2400" b="0" u="none" strike="noStrike" dirty="0">
                <a:effectLst/>
                <a:latin typeface="+mn-lt"/>
              </a:rPr>
              <a:t>Las metamorfosis</a:t>
            </a:r>
            <a:r>
              <a:rPr lang="es-ES" sz="2400" b="0" dirty="0">
                <a:effectLst/>
                <a:latin typeface="+mn-lt"/>
              </a:rPr>
              <a:t> de </a:t>
            </a:r>
            <a:r>
              <a:rPr lang="es-ES" sz="2400" b="0" u="none" strike="noStrike" dirty="0">
                <a:effectLst/>
                <a:latin typeface="+mn-lt"/>
              </a:rPr>
              <a:t>Ovidio</a:t>
            </a:r>
            <a:r>
              <a:rPr lang="es-ES" sz="2400" b="0" dirty="0">
                <a:effectLst/>
                <a:latin typeface="+mn-lt"/>
              </a:rPr>
              <a:t>, se presenta a Pigmalión como un escultor enamorado de una estatua que había hecho él mismo.</a:t>
            </a:r>
            <a:endParaRPr lang="es-ES" sz="2800" dirty="0">
              <a:latin typeface="+mn-lt"/>
            </a:endParaRPr>
          </a:p>
        </p:txBody>
      </p:sp>
      <p:pic>
        <p:nvPicPr>
          <p:cNvPr id="4" name="Imagen 3">
            <a:extLst>
              <a:ext uri="{FF2B5EF4-FFF2-40B4-BE49-F238E27FC236}">
                <a16:creationId xmlns:a16="http://schemas.microsoft.com/office/drawing/2014/main" id="{6016824B-A203-45A4-906F-4D0666A88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3418" y="-8448"/>
            <a:ext cx="5278582" cy="6866448"/>
          </a:xfrm>
          <a:prstGeom prst="rect">
            <a:avLst/>
          </a:prstGeom>
        </p:spPr>
      </p:pic>
    </p:spTree>
    <p:extLst>
      <p:ext uri="{BB962C8B-B14F-4D97-AF65-F5344CB8AC3E}">
        <p14:creationId xmlns:p14="http://schemas.microsoft.com/office/powerpoint/2010/main" val="3153048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95431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1530 - 1532. Bronzino. Retrato de una mujer. Royal </a:t>
            </a:r>
            <a:r>
              <a:rPr lang="es-ES" sz="2800" dirty="0" err="1"/>
              <a:t>Collection</a:t>
            </a:r>
            <a:r>
              <a:rPr lang="es-ES" sz="2800" dirty="0"/>
              <a:t>, Windsor</a:t>
            </a:r>
          </a:p>
        </p:txBody>
      </p:sp>
      <p:pic>
        <p:nvPicPr>
          <p:cNvPr id="4" name="Imagen 3">
            <a:extLst>
              <a:ext uri="{FF2B5EF4-FFF2-40B4-BE49-F238E27FC236}">
                <a16:creationId xmlns:a16="http://schemas.microsoft.com/office/drawing/2014/main" id="{EEAC5586-D790-4B63-AB93-E27638D35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2136" y="0"/>
            <a:ext cx="5769864" cy="6858000"/>
          </a:xfrm>
          <a:prstGeom prst="rect">
            <a:avLst/>
          </a:prstGeom>
        </p:spPr>
      </p:pic>
    </p:spTree>
    <p:extLst>
      <p:ext uri="{BB962C8B-B14F-4D97-AF65-F5344CB8AC3E}">
        <p14:creationId xmlns:p14="http://schemas.microsoft.com/office/powerpoint/2010/main" val="3311208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1530. Bronzino. Piedad. Galleria degli Uffizi, Florencia</a:t>
            </a:r>
            <a:endParaRPr lang="es-ES" sz="2800" dirty="0"/>
          </a:p>
        </p:txBody>
      </p:sp>
      <p:pic>
        <p:nvPicPr>
          <p:cNvPr id="4" name="Imagen 3">
            <a:extLst>
              <a:ext uri="{FF2B5EF4-FFF2-40B4-BE49-F238E27FC236}">
                <a16:creationId xmlns:a16="http://schemas.microsoft.com/office/drawing/2014/main" id="{3D0AFF26-7982-4D91-8C98-55C9D78E43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3671" y="0"/>
            <a:ext cx="5828329"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1418" cy="5869420"/>
          </a:xfrm>
        </p:spPr>
        <p:txBody>
          <a:bodyPr anchor="t">
            <a:normAutofit/>
          </a:bodyPr>
          <a:lstStyle/>
          <a:p>
            <a:r>
              <a:rPr lang="it-IT" sz="2800" dirty="0"/>
              <a:t>1531 - 1532. Bronzino. Giobaldo della Rovere. Palazzo Pitti, Florencia</a:t>
            </a:r>
            <a:endParaRPr lang="es-ES" sz="2800" dirty="0"/>
          </a:p>
        </p:txBody>
      </p:sp>
      <p:pic>
        <p:nvPicPr>
          <p:cNvPr id="4" name="Imagen 3">
            <a:extLst>
              <a:ext uri="{FF2B5EF4-FFF2-40B4-BE49-F238E27FC236}">
                <a16:creationId xmlns:a16="http://schemas.microsoft.com/office/drawing/2014/main" id="{8D1722FE-9137-4BDC-9E7C-33D8C839BF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6615" y="0"/>
            <a:ext cx="5275385"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444837" cy="5869420"/>
          </a:xfrm>
        </p:spPr>
        <p:txBody>
          <a:bodyPr anchor="t">
            <a:normAutofit/>
          </a:bodyPr>
          <a:lstStyle/>
          <a:p>
            <a:r>
              <a:rPr lang="es-ES" sz="2800" dirty="0"/>
              <a:t>1532 - 1534. Bronzino. Retrato de una hombre joven. </a:t>
            </a:r>
            <a:r>
              <a:rPr lang="es-ES" sz="2800" dirty="0" err="1"/>
              <a:t>Galleria</a:t>
            </a:r>
            <a:r>
              <a:rPr lang="es-ES" sz="2800" dirty="0"/>
              <a:t> </a:t>
            </a:r>
            <a:r>
              <a:rPr lang="es-ES" sz="2800" dirty="0" err="1"/>
              <a:t>degli</a:t>
            </a:r>
            <a:r>
              <a:rPr lang="es-ES" sz="2800" dirty="0"/>
              <a:t> Uffizi, Florencia</a:t>
            </a:r>
          </a:p>
        </p:txBody>
      </p:sp>
      <p:pic>
        <p:nvPicPr>
          <p:cNvPr id="4" name="Imagen 3">
            <a:extLst>
              <a:ext uri="{FF2B5EF4-FFF2-40B4-BE49-F238E27FC236}">
                <a16:creationId xmlns:a16="http://schemas.microsoft.com/office/drawing/2014/main" id="{80211668-6A69-4280-8CB7-75A1616675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9345" y="47572"/>
            <a:ext cx="5652655" cy="6810428"/>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1532. Bronzino. Lorenzo Lenzi. Castello Sforzesco, Milan</a:t>
            </a:r>
            <a:endParaRPr lang="es-ES" sz="2800" dirty="0"/>
          </a:p>
        </p:txBody>
      </p:sp>
      <p:pic>
        <p:nvPicPr>
          <p:cNvPr id="4" name="Imagen 3">
            <a:extLst>
              <a:ext uri="{FF2B5EF4-FFF2-40B4-BE49-F238E27FC236}">
                <a16:creationId xmlns:a16="http://schemas.microsoft.com/office/drawing/2014/main" id="{1576F797-5DBE-4B15-9BD9-31549B94A2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180" y="0"/>
            <a:ext cx="5417820"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77346" cy="5869420"/>
          </a:xfrm>
        </p:spPr>
        <p:txBody>
          <a:bodyPr anchor="t">
            <a:normAutofit/>
          </a:bodyPr>
          <a:lstStyle/>
          <a:p>
            <a:r>
              <a:rPr lang="es-ES" sz="2800" dirty="0"/>
              <a:t>1533. Bronzino. San Sebastián. Museo Thyssen-Bornemisza, Madrid</a:t>
            </a:r>
          </a:p>
        </p:txBody>
      </p:sp>
      <p:pic>
        <p:nvPicPr>
          <p:cNvPr id="4" name="Imagen 3">
            <a:extLst>
              <a:ext uri="{FF2B5EF4-FFF2-40B4-BE49-F238E27FC236}">
                <a16:creationId xmlns:a16="http://schemas.microsoft.com/office/drawing/2014/main" id="{24F2F760-6879-429A-B195-A7D5C7AEF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4150" y="0"/>
            <a:ext cx="5657850"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399" y="96982"/>
            <a:ext cx="6426669" cy="6137563"/>
          </a:xfrm>
        </p:spPr>
        <p:txBody>
          <a:bodyPr anchor="t">
            <a:normAutofit fontScale="90000"/>
          </a:bodyPr>
          <a:lstStyle/>
          <a:p>
            <a:r>
              <a:rPr lang="es-ES" sz="3100" b="1" dirty="0"/>
              <a:t>1535. Bronzino. Ugolino Martelli. Staatliche Museen, Berlín.</a:t>
            </a:r>
            <a:br>
              <a:rPr lang="es-ES" sz="2800" dirty="0"/>
            </a:br>
            <a:r>
              <a:rPr lang="es-ES" sz="2400" i="0" dirty="0">
                <a:effectLst/>
                <a:latin typeface="+mn-lt"/>
              </a:rPr>
              <a:t>Bronzino prestó al joven humanista, entonces de unos veinte años de edad, que aparece sentado, -y trata de parecer más viejo, como </a:t>
            </a:r>
            <a:r>
              <a:rPr lang="es-ES" sz="2400" i="1" dirty="0" err="1">
                <a:effectLst/>
                <a:latin typeface="+mn-lt"/>
              </a:rPr>
              <a:t>puer</a:t>
            </a:r>
            <a:r>
              <a:rPr lang="es-ES" sz="2400" i="1" dirty="0">
                <a:effectLst/>
                <a:latin typeface="+mn-lt"/>
              </a:rPr>
              <a:t> </a:t>
            </a:r>
            <a:r>
              <a:rPr lang="es-ES" sz="2400" i="1" dirty="0" err="1">
                <a:effectLst/>
                <a:latin typeface="+mn-lt"/>
              </a:rPr>
              <a:t>senex</a:t>
            </a:r>
            <a:r>
              <a:rPr lang="es-ES" sz="2400" i="1" dirty="0">
                <a:effectLst/>
                <a:latin typeface="+mn-lt"/>
              </a:rPr>
              <a:t> –</a:t>
            </a:r>
            <a:r>
              <a:rPr lang="es-ES" sz="2400" i="0" dirty="0">
                <a:effectLst/>
                <a:latin typeface="+mn-lt"/>
              </a:rPr>
              <a:t> rasgos introvertidos y espiritualizados, más allá de la representación de su aspecto físico. Martelli lleva una capa negra cerrada, que brilla como la seda, y un gorro negro en su fina cabeza ovalada; gira la cabeza hacia un lado, soñador. Al parecer, está meditando sobre un pasaje del libro abierto sobre la mesa. Se trata del canto noveno de </a:t>
            </a:r>
            <a:r>
              <a:rPr lang="es-ES" sz="2400" i="1" dirty="0">
                <a:effectLst/>
                <a:latin typeface="+mn-lt"/>
              </a:rPr>
              <a:t>la </a:t>
            </a:r>
            <a:r>
              <a:rPr lang="es-ES" sz="2400" i="1" dirty="0" err="1">
                <a:effectLst/>
                <a:latin typeface="+mn-lt"/>
              </a:rPr>
              <a:t>Iliada</a:t>
            </a:r>
            <a:r>
              <a:rPr lang="es-ES" sz="2400" i="0" dirty="0">
                <a:effectLst/>
                <a:latin typeface="+mn-lt"/>
              </a:rPr>
              <a:t>, de la epopeya homérica que narra la Guerra de Troya, reconstruida en la literatura antigua en </a:t>
            </a:r>
            <a:r>
              <a:rPr lang="es-ES" sz="2400" i="1" dirty="0">
                <a:effectLst/>
                <a:latin typeface="+mn-lt"/>
              </a:rPr>
              <a:t>la Eneida</a:t>
            </a:r>
            <a:r>
              <a:rPr lang="es-ES" sz="2400" i="0" dirty="0">
                <a:effectLst/>
                <a:latin typeface="+mn-lt"/>
              </a:rPr>
              <a:t> de Virgilio, que Martelli hace representar como su lectura favorita, ya que en el libro de la izquierda se lee la inscripción MARO (</a:t>
            </a:r>
            <a:r>
              <a:rPr lang="es-ES" sz="2400" i="0" dirty="0" err="1">
                <a:effectLst/>
                <a:latin typeface="+mn-lt"/>
              </a:rPr>
              <a:t>Publius</a:t>
            </a:r>
            <a:r>
              <a:rPr lang="es-ES" sz="2400" i="0" dirty="0">
                <a:effectLst/>
                <a:latin typeface="+mn-lt"/>
              </a:rPr>
              <a:t> </a:t>
            </a:r>
            <a:r>
              <a:rPr lang="es-ES" sz="2400" i="0" dirty="0" err="1">
                <a:effectLst/>
                <a:latin typeface="+mn-lt"/>
              </a:rPr>
              <a:t>Vergilius</a:t>
            </a:r>
            <a:r>
              <a:rPr lang="es-ES" sz="2400" i="0" dirty="0">
                <a:effectLst/>
                <a:latin typeface="+mn-lt"/>
              </a:rPr>
              <a:t> Maro, Virgilio). Con su mano izquierda, Martelli se apoya en un libro de Pietro Bembo (1470-1547), que sus contemporáneos consideraban como el más erudito de los humanistas.</a:t>
            </a:r>
            <a:br>
              <a:rPr lang="es-ES" sz="200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E703FE36-C0CE-4486-AECE-4D19C43D6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9069" y="0"/>
            <a:ext cx="5612931"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52399" y="96982"/>
            <a:ext cx="6426669" cy="6137563"/>
          </a:xfrm>
        </p:spPr>
        <p:txBody>
          <a:bodyPr anchor="t">
            <a:normAutofit fontScale="90000"/>
          </a:bodyPr>
          <a:lstStyle/>
          <a:p>
            <a:r>
              <a:rPr lang="es-ES" sz="3100" b="1" dirty="0"/>
              <a:t>1535. Bronzino. Ugolino Martelli. Staatliche Museen, Berlín.</a:t>
            </a:r>
            <a:br>
              <a:rPr lang="es-ES" sz="2800" dirty="0"/>
            </a:br>
            <a:r>
              <a:rPr lang="es-ES" sz="2200" i="0" dirty="0">
                <a:effectLst/>
                <a:latin typeface="+mn-lt"/>
              </a:rPr>
              <a:t>Detrás de Martelli, se puede ver el patio interior del palacio construido por </a:t>
            </a:r>
            <a:r>
              <a:rPr lang="es-ES" sz="2200" i="0" dirty="0" err="1">
                <a:effectLst/>
                <a:latin typeface="+mn-lt"/>
              </a:rPr>
              <a:t>Domenico</a:t>
            </a:r>
            <a:r>
              <a:rPr lang="es-ES" sz="2200" i="0" dirty="0">
                <a:effectLst/>
                <a:latin typeface="+mn-lt"/>
              </a:rPr>
              <a:t> </a:t>
            </a:r>
            <a:r>
              <a:rPr lang="es-ES" sz="2200" i="0" dirty="0" err="1">
                <a:effectLst/>
                <a:latin typeface="+mn-lt"/>
              </a:rPr>
              <a:t>d’Agnolo</a:t>
            </a:r>
            <a:r>
              <a:rPr lang="es-ES" sz="2200" i="0" dirty="0">
                <a:effectLst/>
                <a:latin typeface="+mn-lt"/>
              </a:rPr>
              <a:t>, que recuerda la decoración mural de la Biblioteca </a:t>
            </a:r>
            <a:r>
              <a:rPr lang="es-ES" sz="2200" i="0" dirty="0" err="1">
                <a:effectLst/>
                <a:latin typeface="+mn-lt"/>
              </a:rPr>
              <a:t>Laurenziana</a:t>
            </a:r>
            <a:r>
              <a:rPr lang="es-ES" sz="2200" i="0" dirty="0">
                <a:effectLst/>
                <a:latin typeface="+mn-lt"/>
              </a:rPr>
              <a:t>. En el muro del fondo, hay una estatua de David que fue atribuida a Donatello, pero de hecho ejecutada por Bernardino </a:t>
            </a:r>
            <a:r>
              <a:rPr lang="es-ES" sz="2200" i="0" dirty="0" err="1">
                <a:effectLst/>
                <a:latin typeface="+mn-lt"/>
              </a:rPr>
              <a:t>Rosselino</a:t>
            </a:r>
            <a:r>
              <a:rPr lang="es-ES" sz="2200" i="0" dirty="0">
                <a:effectLst/>
                <a:latin typeface="+mn-lt"/>
              </a:rPr>
              <a:t>, hoy en la National Gallery en Washington.</a:t>
            </a:r>
            <a:br>
              <a:rPr lang="es-ES" sz="2200" i="0" dirty="0">
                <a:effectLst/>
                <a:latin typeface="+mn-lt"/>
              </a:rPr>
            </a:br>
            <a:r>
              <a:rPr lang="es-ES" sz="2200" i="0" dirty="0">
                <a:effectLst/>
                <a:latin typeface="+mn-lt"/>
              </a:rPr>
              <a:t>La Ilíada y la Eneida eran libros que se leían en el Renacimiento, como prueba de la historia antigua de Roma (y por lo tanto de Italia) y la estatua de David, puesta en evidencia en el marco intelectual de Martelli, recibe la función de símbolo de identificación patriótica con Florencia, ciudad natal del joven humanista. El retrato documenta así el naciente sentimiento nacional, que Francesco </a:t>
            </a:r>
            <a:r>
              <a:rPr lang="es-ES" sz="2200" i="0" dirty="0" err="1">
                <a:effectLst/>
                <a:latin typeface="+mn-lt"/>
              </a:rPr>
              <a:t>Guicciardini</a:t>
            </a:r>
            <a:r>
              <a:rPr lang="es-ES" sz="2200" i="0" dirty="0">
                <a:effectLst/>
                <a:latin typeface="+mn-lt"/>
              </a:rPr>
              <a:t> y Niccolo Machiavelli ya habían expresado en sus obras sobre la historia de Florencia. Pietro Bembo también prestó su apoyo a este movimiento con sus </a:t>
            </a:r>
            <a:r>
              <a:rPr lang="es-ES" sz="2200" i="1" dirty="0" err="1">
                <a:effectLst/>
                <a:latin typeface="+mn-lt"/>
              </a:rPr>
              <a:t>Prose</a:t>
            </a:r>
            <a:r>
              <a:rPr lang="es-ES" sz="2200" i="1" dirty="0">
                <a:effectLst/>
                <a:latin typeface="+mn-lt"/>
              </a:rPr>
              <a:t> </a:t>
            </a:r>
            <a:r>
              <a:rPr lang="es-ES" sz="2200" i="1" dirty="0" err="1">
                <a:effectLst/>
                <a:latin typeface="+mn-lt"/>
              </a:rPr>
              <a:t>della</a:t>
            </a:r>
            <a:r>
              <a:rPr lang="es-ES" sz="2200" i="1" dirty="0">
                <a:effectLst/>
                <a:latin typeface="+mn-lt"/>
              </a:rPr>
              <a:t> </a:t>
            </a:r>
            <a:r>
              <a:rPr lang="es-ES" sz="2200" i="1" dirty="0" err="1">
                <a:effectLst/>
                <a:latin typeface="+mn-lt"/>
              </a:rPr>
              <a:t>volgar</a:t>
            </a:r>
            <a:r>
              <a:rPr lang="es-ES" sz="2200" i="1" dirty="0">
                <a:effectLst/>
                <a:latin typeface="+mn-lt"/>
              </a:rPr>
              <a:t> </a:t>
            </a:r>
            <a:r>
              <a:rPr lang="es-ES" sz="2200" i="1" dirty="0" err="1">
                <a:effectLst/>
                <a:latin typeface="+mn-lt"/>
              </a:rPr>
              <a:t>lingua</a:t>
            </a:r>
            <a:r>
              <a:rPr lang="es-ES" sz="2200" i="0" dirty="0">
                <a:effectLst/>
                <a:latin typeface="+mn-lt"/>
              </a:rPr>
              <a:t> (Prosas de la lengua vulgar, 1525), en las que dice que la cultura de la lengua popular italiana debería preferirse al latín.</a:t>
            </a:r>
            <a:br>
              <a:rPr lang="es-ES" sz="2200" i="0" dirty="0">
                <a:effectLst/>
                <a:latin typeface="+mn-lt"/>
              </a:rPr>
            </a:br>
            <a:br>
              <a:rPr lang="es-ES" sz="2200" i="0" dirty="0">
                <a:effectLst/>
                <a:latin typeface="+mn-lt"/>
              </a:rPr>
            </a:br>
            <a:endParaRPr lang="es-ES" sz="2200" dirty="0">
              <a:latin typeface="+mn-lt"/>
            </a:endParaRPr>
          </a:p>
        </p:txBody>
      </p:sp>
      <p:pic>
        <p:nvPicPr>
          <p:cNvPr id="4" name="Imagen 3">
            <a:extLst>
              <a:ext uri="{FF2B5EF4-FFF2-40B4-BE49-F238E27FC236}">
                <a16:creationId xmlns:a16="http://schemas.microsoft.com/office/drawing/2014/main" id="{E703FE36-C0CE-4486-AECE-4D19C43D6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9069" y="0"/>
            <a:ext cx="5612931" cy="6858000"/>
          </a:xfrm>
          <a:prstGeom prst="rect">
            <a:avLst/>
          </a:prstGeom>
        </p:spPr>
      </p:pic>
    </p:spTree>
    <p:extLst>
      <p:ext uri="{BB962C8B-B14F-4D97-AF65-F5344CB8AC3E}">
        <p14:creationId xmlns:p14="http://schemas.microsoft.com/office/powerpoint/2010/main" val="1620653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71309" cy="5869420"/>
          </a:xfrm>
        </p:spPr>
        <p:txBody>
          <a:bodyPr anchor="t">
            <a:normAutofit/>
          </a:bodyPr>
          <a:lstStyle/>
          <a:p>
            <a:r>
              <a:rPr lang="en-US" sz="2800" dirty="0"/>
              <a:t>1537 - 1539. </a:t>
            </a:r>
            <a:r>
              <a:rPr lang="en-US" sz="2800" dirty="0" err="1"/>
              <a:t>Bronzino</a:t>
            </a:r>
            <a:r>
              <a:rPr lang="en-US" sz="2800" dirty="0"/>
              <a:t>. </a:t>
            </a:r>
            <a:r>
              <a:rPr lang="en-US" sz="2800" dirty="0" err="1"/>
              <a:t>Cosimo</a:t>
            </a:r>
            <a:r>
              <a:rPr lang="en-US" sz="2800" dirty="0"/>
              <a:t> I Medici </a:t>
            </a:r>
            <a:r>
              <a:rPr lang="en-US" sz="2800" dirty="0" err="1"/>
              <a:t>como</a:t>
            </a:r>
            <a:r>
              <a:rPr lang="en-US" sz="2800" dirty="0"/>
              <a:t> Orfeo. Museum of Art, Philadelphia</a:t>
            </a:r>
            <a:endParaRPr lang="es-ES" sz="2800" dirty="0"/>
          </a:p>
        </p:txBody>
      </p:sp>
      <p:pic>
        <p:nvPicPr>
          <p:cNvPr id="4" name="Imagen 3">
            <a:extLst>
              <a:ext uri="{FF2B5EF4-FFF2-40B4-BE49-F238E27FC236}">
                <a16:creationId xmlns:a16="http://schemas.microsoft.com/office/drawing/2014/main" id="{1BA26182-C30A-4D96-B2E3-445CCFCB8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2260" y="0"/>
            <a:ext cx="5539740"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31527" cy="5869420"/>
          </a:xfrm>
        </p:spPr>
        <p:txBody>
          <a:bodyPr anchor="t">
            <a:normAutofit/>
          </a:bodyPr>
          <a:lstStyle/>
          <a:p>
            <a:r>
              <a:rPr lang="it-IT" sz="2800" dirty="0"/>
              <a:t>1537. Bronzino. Cosimo I Medici como Orfeo. Hermitage</a:t>
            </a:r>
            <a:endParaRPr lang="es-ES" sz="2800" dirty="0"/>
          </a:p>
        </p:txBody>
      </p:sp>
      <p:pic>
        <p:nvPicPr>
          <p:cNvPr id="4" name="Imagen 3">
            <a:extLst>
              <a:ext uri="{FF2B5EF4-FFF2-40B4-BE49-F238E27FC236}">
                <a16:creationId xmlns:a16="http://schemas.microsoft.com/office/drawing/2014/main" id="{F6FD88E7-7E97-4157-9F91-B59625A4F8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269" y="0"/>
            <a:ext cx="5035731"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08618" cy="5869420"/>
          </a:xfrm>
        </p:spPr>
        <p:txBody>
          <a:bodyPr anchor="t">
            <a:normAutofit/>
          </a:bodyPr>
          <a:lstStyle/>
          <a:p>
            <a:r>
              <a:rPr lang="es-ES" sz="2800" dirty="0"/>
              <a:t>1539 - 1540. Bronzino. Adoración de los pastores.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21930FBB-D5F8-4467-991B-AFADA1A47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2073" y="-226"/>
            <a:ext cx="4959927" cy="6858226"/>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15322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23709" cy="5869420"/>
          </a:xfrm>
        </p:spPr>
        <p:txBody>
          <a:bodyPr anchor="t">
            <a:normAutofit/>
          </a:bodyPr>
          <a:lstStyle/>
          <a:p>
            <a:r>
              <a:rPr lang="es-ES" sz="2800" dirty="0"/>
              <a:t>1540. Bronzino. Retrato de una hombre joven. Metropolitan Museum of Art, New York.</a:t>
            </a:r>
          </a:p>
        </p:txBody>
      </p:sp>
      <p:pic>
        <p:nvPicPr>
          <p:cNvPr id="4" name="Imagen 3">
            <a:extLst>
              <a:ext uri="{FF2B5EF4-FFF2-40B4-BE49-F238E27FC236}">
                <a16:creationId xmlns:a16="http://schemas.microsoft.com/office/drawing/2014/main" id="{DCE6E85D-66E6-423A-AE30-9D74BC334D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6649" y="0"/>
            <a:ext cx="5405351" cy="6858000"/>
          </a:xfrm>
          <a:prstGeom prst="rect">
            <a:avLst/>
          </a:prstGeom>
        </p:spPr>
      </p:pic>
    </p:spTree>
    <p:extLst>
      <p:ext uri="{BB962C8B-B14F-4D97-AF65-F5344CB8AC3E}">
        <p14:creationId xmlns:p14="http://schemas.microsoft.com/office/powerpoint/2010/main" val="788359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it-IT" sz="2800" b="1" dirty="0">
                <a:effectLst/>
              </a:rPr>
              <a:t>1540-1550. Bronzino. Retrato de un joven con una estatuilla. Louvre.</a:t>
            </a:r>
            <a:endParaRPr lang="es-ES" sz="6000" b="1" dirty="0"/>
          </a:p>
        </p:txBody>
      </p:sp>
      <p:pic>
        <p:nvPicPr>
          <p:cNvPr id="4" name="Imagen 3">
            <a:extLst>
              <a:ext uri="{FF2B5EF4-FFF2-40B4-BE49-F238E27FC236}">
                <a16:creationId xmlns:a16="http://schemas.microsoft.com/office/drawing/2014/main" id="{C85BACF3-C518-4577-AC80-83661387C916}"/>
              </a:ext>
            </a:extLst>
          </p:cNvPr>
          <p:cNvPicPr>
            <a:picLocks noChangeAspect="1"/>
          </p:cNvPicPr>
          <p:nvPr/>
        </p:nvPicPr>
        <p:blipFill rotWithShape="1">
          <a:blip r:embed="rId2">
            <a:extLst>
              <a:ext uri="{28A0092B-C50C-407E-A947-70E740481C1C}">
                <a14:useLocalDpi xmlns:a14="http://schemas.microsoft.com/office/drawing/2010/main" val="0"/>
              </a:ext>
            </a:extLst>
          </a:blip>
          <a:srcRect r="40949"/>
          <a:stretch/>
        </p:blipFill>
        <p:spPr>
          <a:xfrm>
            <a:off x="6733309" y="-7092"/>
            <a:ext cx="5458691" cy="6865092"/>
          </a:xfrm>
          <a:prstGeom prst="rect">
            <a:avLst/>
          </a:prstGeom>
        </p:spPr>
      </p:pic>
    </p:spTree>
    <p:extLst>
      <p:ext uri="{BB962C8B-B14F-4D97-AF65-F5344CB8AC3E}">
        <p14:creationId xmlns:p14="http://schemas.microsoft.com/office/powerpoint/2010/main" val="3861666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1540 - 1545. Bronzino. Bóveda. Capilla de Eleonora de Toledo. Palazzo Vecchio, Florencia.</a:t>
            </a:r>
          </a:p>
        </p:txBody>
      </p:sp>
      <p:pic>
        <p:nvPicPr>
          <p:cNvPr id="4" name="Imagen 3">
            <a:extLst>
              <a:ext uri="{FF2B5EF4-FFF2-40B4-BE49-F238E27FC236}">
                <a16:creationId xmlns:a16="http://schemas.microsoft.com/office/drawing/2014/main" id="{7E9DC8D2-1467-4D5A-8B68-763CEB329A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500" y="0"/>
            <a:ext cx="8572500" cy="6858000"/>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290944"/>
            <a:ext cx="3422073" cy="6179127"/>
          </a:xfrm>
        </p:spPr>
        <p:txBody>
          <a:bodyPr anchor="t">
            <a:normAutofit fontScale="90000"/>
          </a:bodyPr>
          <a:lstStyle/>
          <a:p>
            <a:r>
              <a:rPr lang="es-ES" sz="2400" b="0" dirty="0">
                <a:effectLst/>
                <a:latin typeface="+mn-lt"/>
              </a:rPr>
              <a:t>Esta capilla privada fue decorada por Bronzino entre 1540/46 a instancias de Cosme y bajo la probable supervisión de Eleonora. Se trata de una pequeña sala rectangular situada al lado del apartamento de la duquesa en el Palazzo Vecchio, y donde el pintor creó una de las obras maestras de la pintura manierista florentina. Los frescos relatan episodios bíblicos, mientras que el gran retablo situado encima del altar muestra una Deposición de Cristo.</a:t>
            </a:r>
            <a:endParaRPr lang="es-ES" sz="4000" dirty="0">
              <a:latin typeface="+mn-lt"/>
            </a:endParaRPr>
          </a:p>
        </p:txBody>
      </p:sp>
      <p:pic>
        <p:nvPicPr>
          <p:cNvPr id="4" name="Imagen 3">
            <a:extLst>
              <a:ext uri="{FF2B5EF4-FFF2-40B4-BE49-F238E27FC236}">
                <a16:creationId xmlns:a16="http://schemas.microsoft.com/office/drawing/2014/main" id="{92B41846-E763-46A1-AB39-B71ECCF503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1337" y="988580"/>
            <a:ext cx="8360663" cy="5869420"/>
          </a:xfrm>
          <a:prstGeom prst="rect">
            <a:avLst/>
          </a:prstGeom>
        </p:spPr>
      </p:pic>
      <p:sp>
        <p:nvSpPr>
          <p:cNvPr id="5" name="Título 1">
            <a:extLst>
              <a:ext uri="{FF2B5EF4-FFF2-40B4-BE49-F238E27FC236}">
                <a16:creationId xmlns:a16="http://schemas.microsoft.com/office/drawing/2014/main" id="{83A35F77-C20F-49E7-BD1F-1AD5175089D2}"/>
              </a:ext>
            </a:extLst>
          </p:cNvPr>
          <p:cNvSpPr txBox="1">
            <a:spLocks/>
          </p:cNvSpPr>
          <p:nvPr/>
        </p:nvSpPr>
        <p:spPr>
          <a:xfrm>
            <a:off x="3831336" y="1"/>
            <a:ext cx="8360663" cy="9885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1540 - 1545. Bronzino. Capilla de Eleonora de Toledo. Palazzo Vecchio, Florencia.</a:t>
            </a:r>
            <a:endParaRPr lang="es-ES" sz="2800" dirty="0">
              <a:latin typeface="+mn-lt"/>
            </a:endParaRPr>
          </a:p>
        </p:txBody>
      </p:sp>
    </p:spTree>
    <p:extLst>
      <p:ext uri="{BB962C8B-B14F-4D97-AF65-F5344CB8AC3E}">
        <p14:creationId xmlns:p14="http://schemas.microsoft.com/office/powerpoint/2010/main" val="2457751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54982" cy="5869420"/>
          </a:xfrm>
        </p:spPr>
        <p:txBody>
          <a:bodyPr anchor="t">
            <a:normAutofit/>
          </a:bodyPr>
          <a:lstStyle/>
          <a:p>
            <a:r>
              <a:rPr lang="es-ES" sz="2800" dirty="0"/>
              <a:t>1540 - 1545. Bronzino. Deposición. Capilla de Eleonora de Toledo. Palazzo Vecchio, Florencia.</a:t>
            </a:r>
          </a:p>
        </p:txBody>
      </p:sp>
      <p:pic>
        <p:nvPicPr>
          <p:cNvPr id="4" name="Imagen 3">
            <a:extLst>
              <a:ext uri="{FF2B5EF4-FFF2-40B4-BE49-F238E27FC236}">
                <a16:creationId xmlns:a16="http://schemas.microsoft.com/office/drawing/2014/main" id="{EF858F04-7155-4F91-99CC-19DF24DFA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5727" y="0"/>
            <a:ext cx="4466273" cy="6858000"/>
          </a:xfrm>
          <a:prstGeom prst="rect">
            <a:avLst/>
          </a:prstGeom>
        </p:spPr>
      </p:pic>
    </p:spTree>
    <p:extLst>
      <p:ext uri="{BB962C8B-B14F-4D97-AF65-F5344CB8AC3E}">
        <p14:creationId xmlns:p14="http://schemas.microsoft.com/office/powerpoint/2010/main" val="2606395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138545"/>
            <a:ext cx="7218218" cy="6483928"/>
          </a:xfrm>
        </p:spPr>
        <p:txBody>
          <a:bodyPr anchor="t">
            <a:normAutofit fontScale="90000"/>
          </a:bodyPr>
          <a:lstStyle/>
          <a:p>
            <a:r>
              <a:rPr lang="fr-FR" sz="3100" b="1" dirty="0"/>
              <a:t>1540 - 1545. Bronzino. </a:t>
            </a:r>
            <a:r>
              <a:rPr lang="fr-FR" sz="3100" b="1" dirty="0" err="1"/>
              <a:t>Deposición</a:t>
            </a:r>
            <a:r>
              <a:rPr lang="fr-FR" sz="3100" b="1" dirty="0"/>
              <a:t>. Musée des Beaux-Arts et d'Archéologie, Besançon.</a:t>
            </a:r>
            <a:br>
              <a:rPr lang="fr-FR" sz="2800" dirty="0"/>
            </a:br>
            <a:br>
              <a:rPr lang="fr-FR" sz="2800" dirty="0"/>
            </a:br>
            <a:r>
              <a:rPr lang="es-ES" sz="2700" b="0" dirty="0">
                <a:effectLst/>
                <a:latin typeface="+mn-lt"/>
              </a:rPr>
              <a:t>Se trata del original ejecutado como cuadro de altar en la Capilla de Eleonora del Palazzo </a:t>
            </a:r>
            <a:r>
              <a:rPr lang="es-ES" sz="2700" b="0" dirty="0" err="1">
                <a:effectLst/>
                <a:latin typeface="+mn-lt"/>
              </a:rPr>
              <a:t>Veccio</a:t>
            </a:r>
            <a:r>
              <a:rPr lang="es-ES" sz="2700" b="0" dirty="0">
                <a:effectLst/>
                <a:latin typeface="+mn-lt"/>
              </a:rPr>
              <a:t>, – en su lugar hay ahora una excelente copia del mismo. </a:t>
            </a:r>
            <a:br>
              <a:rPr lang="es-ES" sz="2700" b="0" dirty="0">
                <a:effectLst/>
                <a:latin typeface="+mn-lt"/>
              </a:rPr>
            </a:br>
            <a:r>
              <a:rPr lang="es-ES" sz="2700" b="0" dirty="0">
                <a:effectLst/>
                <a:latin typeface="+mn-lt"/>
              </a:rPr>
              <a:t>En esta obra, se puede observar la influencia del Descendimiento de Pontormo en la iglesia Santa </a:t>
            </a:r>
            <a:r>
              <a:rPr lang="es-ES" sz="2700" b="0" dirty="0" err="1">
                <a:effectLst/>
                <a:latin typeface="+mn-lt"/>
              </a:rPr>
              <a:t>Felicità</a:t>
            </a:r>
            <a:r>
              <a:rPr lang="es-ES" sz="2700" b="0" dirty="0">
                <a:effectLst/>
                <a:latin typeface="+mn-lt"/>
              </a:rPr>
              <a:t> de Florencia, sobre todo en la pose de san Juan sosteniendo el cuerpo de Cristo; en la inclinación de la cara de la mujer situada en la vertical del cuerpo muerto, o en la presencia de los dos ángeles que se mezclan con los participantes.</a:t>
            </a:r>
            <a:br>
              <a:rPr lang="es-ES" sz="2700" b="0" dirty="0">
                <a:effectLst/>
                <a:latin typeface="+mn-lt"/>
              </a:rPr>
            </a:br>
            <a:r>
              <a:rPr lang="es-ES" sz="2700" b="0" dirty="0">
                <a:effectLst/>
                <a:latin typeface="+mn-lt"/>
              </a:rPr>
              <a:t>La atmósfera de la escena de Bronzino es una atmósfera cortesana, donde los ropajes y los tocados lujosos así como el lenguaje gestual mesurado y convencional, contribuyen finalmente a dar un aspecto estático a la escena. La expresión de moderado dolor es una forma de etiqueta social o iconográfica.</a:t>
            </a:r>
            <a:br>
              <a:rPr lang="fr-FR" sz="2700" dirty="0"/>
            </a:br>
            <a:endParaRPr lang="es-ES" sz="2700" dirty="0"/>
          </a:p>
        </p:txBody>
      </p:sp>
      <p:pic>
        <p:nvPicPr>
          <p:cNvPr id="4" name="Imagen 3">
            <a:extLst>
              <a:ext uri="{FF2B5EF4-FFF2-40B4-BE49-F238E27FC236}">
                <a16:creationId xmlns:a16="http://schemas.microsoft.com/office/drawing/2014/main" id="{42AAF707-76F7-4BFC-989A-C105AC2840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1430" y="0"/>
            <a:ext cx="4560570" cy="6858000"/>
          </a:xfrm>
          <a:prstGeom prst="rect">
            <a:avLst/>
          </a:prstGeom>
        </p:spPr>
      </p:pic>
    </p:spTree>
    <p:extLst>
      <p:ext uri="{BB962C8B-B14F-4D97-AF65-F5344CB8AC3E}">
        <p14:creationId xmlns:p14="http://schemas.microsoft.com/office/powerpoint/2010/main" val="1181318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962400" y="281998"/>
            <a:ext cx="5249487" cy="5869420"/>
          </a:xfrm>
        </p:spPr>
        <p:txBody>
          <a:bodyPr anchor="t">
            <a:normAutofit/>
          </a:bodyPr>
          <a:lstStyle/>
          <a:p>
            <a:pPr algn="ctr"/>
            <a:r>
              <a:rPr lang="es-ES" sz="2800" dirty="0"/>
              <a:t>1540 - 1545. Bronzino. Anunciación. </a:t>
            </a:r>
            <a:br>
              <a:rPr lang="es-ES" sz="2800" dirty="0"/>
            </a:br>
            <a:r>
              <a:rPr lang="es-ES" sz="2800" dirty="0"/>
              <a:t>Capilla de Eleonora de Toledo. Palazzo Vecchio, Florencia.</a:t>
            </a:r>
          </a:p>
        </p:txBody>
      </p:sp>
      <p:pic>
        <p:nvPicPr>
          <p:cNvPr id="4" name="Imagen 3">
            <a:extLst>
              <a:ext uri="{FF2B5EF4-FFF2-40B4-BE49-F238E27FC236}">
                <a16:creationId xmlns:a16="http://schemas.microsoft.com/office/drawing/2014/main" id="{A13194AB-900D-4E33-B53A-CA8847397F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0865"/>
            <a:ext cx="3879273" cy="6868865"/>
          </a:xfrm>
          <a:prstGeom prst="rect">
            <a:avLst/>
          </a:prstGeom>
        </p:spPr>
      </p:pic>
      <p:pic>
        <p:nvPicPr>
          <p:cNvPr id="6" name="Imagen 5">
            <a:extLst>
              <a:ext uri="{FF2B5EF4-FFF2-40B4-BE49-F238E27FC236}">
                <a16:creationId xmlns:a16="http://schemas.microsoft.com/office/drawing/2014/main" id="{0B05CDC7-6CE3-4913-8E46-55EACAA35E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1887" y="0"/>
            <a:ext cx="2980113" cy="6858000"/>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525982" y="0"/>
            <a:ext cx="8666018" cy="1246909"/>
          </a:xfrm>
        </p:spPr>
        <p:txBody>
          <a:bodyPr anchor="ctr">
            <a:normAutofit/>
          </a:bodyPr>
          <a:lstStyle/>
          <a:p>
            <a:pPr algn="ctr"/>
            <a:r>
              <a:rPr lang="es-ES" sz="2800" dirty="0"/>
              <a:t>1540 - 1545. Bronzino. Cruce del Mar Rojo. Capilla de Eleonora de Toledo. Palazzo Vecchio, Florencia.</a:t>
            </a:r>
          </a:p>
        </p:txBody>
      </p:sp>
      <p:pic>
        <p:nvPicPr>
          <p:cNvPr id="4" name="Imagen 3">
            <a:extLst>
              <a:ext uri="{FF2B5EF4-FFF2-40B4-BE49-F238E27FC236}">
                <a16:creationId xmlns:a16="http://schemas.microsoft.com/office/drawing/2014/main" id="{12FA61FF-13D1-4B10-96F4-5AAF4250B9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5982" y="1246909"/>
            <a:ext cx="8666018" cy="5611091"/>
          </a:xfrm>
          <a:prstGeom prst="rect">
            <a:avLst/>
          </a:prstGeom>
        </p:spPr>
      </p:pic>
      <p:sp>
        <p:nvSpPr>
          <p:cNvPr id="3" name="CuadroTexto 2">
            <a:extLst>
              <a:ext uri="{FF2B5EF4-FFF2-40B4-BE49-F238E27FC236}">
                <a16:creationId xmlns:a16="http://schemas.microsoft.com/office/drawing/2014/main" id="{F2EAEE13-C480-4213-AD60-10B97BAAAAD3}"/>
              </a:ext>
            </a:extLst>
          </p:cNvPr>
          <p:cNvSpPr txBox="1"/>
          <p:nvPr/>
        </p:nvSpPr>
        <p:spPr>
          <a:xfrm>
            <a:off x="193964" y="152400"/>
            <a:ext cx="3200400" cy="5262979"/>
          </a:xfrm>
          <a:prstGeom prst="rect">
            <a:avLst/>
          </a:prstGeom>
          <a:noFill/>
        </p:spPr>
        <p:txBody>
          <a:bodyPr wrap="square" rtlCol="0">
            <a:spAutoFit/>
          </a:bodyPr>
          <a:lstStyle/>
          <a:p>
            <a:r>
              <a:rPr lang="es-ES" sz="1600" b="0" dirty="0">
                <a:effectLst/>
              </a:rPr>
              <a:t>El fresco sorprende en primer lugar por el artificio de sus componentes (figuras </a:t>
            </a:r>
            <a:r>
              <a:rPr lang="es-ES" sz="1600" b="0" dirty="0" err="1">
                <a:effectLst/>
              </a:rPr>
              <a:t>serpentinatas</a:t>
            </a:r>
            <a:r>
              <a:rPr lang="es-ES" sz="1600" b="0" dirty="0">
                <a:effectLst/>
              </a:rPr>
              <a:t>, geometrización de los movimientos) que culmina en la figura misma de Moisés, donde el espectador florentino ya sabía reconocer entonces al Moisés de Miguel Ángel, aquí colocado de forma invertida. Bronzino quería demostrar con ello su virtuosismo y su cultura pictórica. Pero la imagen tiene también un sentido político, porque a través de Moisés, el conjunto de la capilla ilustra el tema del «Buen Príncipe». Una vez más, el Manierismo no es  sólo un arte sofisticado, es también el arte del Príncipe y del poder principesco. La decoración de la capilla de Eleonora exigió cinco años de trabajo.</a:t>
            </a:r>
            <a:endParaRPr lang="es-ES" sz="1600" dirty="0"/>
          </a:p>
        </p:txBody>
      </p:sp>
    </p:spTree>
    <p:extLst>
      <p:ext uri="{BB962C8B-B14F-4D97-AF65-F5344CB8AC3E}">
        <p14:creationId xmlns:p14="http://schemas.microsoft.com/office/powerpoint/2010/main" val="179587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525982" y="0"/>
            <a:ext cx="8666018" cy="1246909"/>
          </a:xfrm>
        </p:spPr>
        <p:txBody>
          <a:bodyPr anchor="ctr">
            <a:normAutofit/>
          </a:bodyPr>
          <a:lstStyle/>
          <a:p>
            <a:pPr algn="ctr"/>
            <a:r>
              <a:rPr lang="es-ES" sz="2800" dirty="0"/>
              <a:t>1540 - 1545. Bronzino. Cruce del Mar Rojo. Capilla de Eleonora de Toledo. Palazzo Vecchio, Florencia.</a:t>
            </a:r>
          </a:p>
        </p:txBody>
      </p:sp>
      <p:pic>
        <p:nvPicPr>
          <p:cNvPr id="4" name="Imagen 3">
            <a:extLst>
              <a:ext uri="{FF2B5EF4-FFF2-40B4-BE49-F238E27FC236}">
                <a16:creationId xmlns:a16="http://schemas.microsoft.com/office/drawing/2014/main" id="{12FA61FF-13D1-4B10-96F4-5AAF4250B9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5982" y="1246909"/>
            <a:ext cx="8666018" cy="5611091"/>
          </a:xfrm>
          <a:prstGeom prst="rect">
            <a:avLst/>
          </a:prstGeom>
        </p:spPr>
      </p:pic>
      <p:sp>
        <p:nvSpPr>
          <p:cNvPr id="3" name="CuadroTexto 2">
            <a:extLst>
              <a:ext uri="{FF2B5EF4-FFF2-40B4-BE49-F238E27FC236}">
                <a16:creationId xmlns:a16="http://schemas.microsoft.com/office/drawing/2014/main" id="{F2EAEE13-C480-4213-AD60-10B97BAAAAD3}"/>
              </a:ext>
            </a:extLst>
          </p:cNvPr>
          <p:cNvSpPr txBox="1"/>
          <p:nvPr/>
        </p:nvSpPr>
        <p:spPr>
          <a:xfrm>
            <a:off x="193964" y="152400"/>
            <a:ext cx="3200400" cy="5016758"/>
          </a:xfrm>
          <a:prstGeom prst="rect">
            <a:avLst/>
          </a:prstGeom>
          <a:noFill/>
        </p:spPr>
        <p:txBody>
          <a:bodyPr wrap="square" rtlCol="0">
            <a:spAutoFit/>
          </a:bodyPr>
          <a:lstStyle/>
          <a:p>
            <a:r>
              <a:rPr lang="es-ES" sz="2000" b="0" dirty="0">
                <a:effectLst/>
              </a:rPr>
              <a:t>Para esta figura en  </a:t>
            </a:r>
            <a:r>
              <a:rPr lang="es-ES" sz="2000" b="0" dirty="0" err="1">
                <a:effectLst/>
              </a:rPr>
              <a:t>contrapposto</a:t>
            </a:r>
            <a:r>
              <a:rPr lang="es-ES" sz="2000" b="0" dirty="0">
                <a:effectLst/>
              </a:rPr>
              <a:t> vuelta de espaldas y con lienzos enroscados en la cabeza, Bronzino se inspiró de la estatua en bronce del pequeño Ídolo (Florencia, Museo Arqueológico) que fue descubierta en 1530 cerca de la Villa Imperial de Pesaro y después estudiada en el espléndido dibujo del desnudo del Museo de los Oficios realizado con lápiz negro sobre papel preparado de color amarillo.</a:t>
            </a:r>
            <a:endParaRPr lang="es-ES" sz="2000" dirty="0"/>
          </a:p>
        </p:txBody>
      </p:sp>
    </p:spTree>
    <p:extLst>
      <p:ext uri="{BB962C8B-B14F-4D97-AF65-F5344CB8AC3E}">
        <p14:creationId xmlns:p14="http://schemas.microsoft.com/office/powerpoint/2010/main" val="38831865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20691" cy="5869420"/>
          </a:xfrm>
        </p:spPr>
        <p:txBody>
          <a:bodyPr anchor="t">
            <a:normAutofit/>
          </a:bodyPr>
          <a:lstStyle/>
          <a:p>
            <a:r>
              <a:rPr lang="es-ES" sz="2800" dirty="0"/>
              <a:t>1540 - 1545. Bronzino. El Maná. Capilla de Eleonora de Toledo. Palazzo Vecchio, Florencia.</a:t>
            </a:r>
          </a:p>
        </p:txBody>
      </p:sp>
      <p:pic>
        <p:nvPicPr>
          <p:cNvPr id="4" name="Imagen 3">
            <a:extLst>
              <a:ext uri="{FF2B5EF4-FFF2-40B4-BE49-F238E27FC236}">
                <a16:creationId xmlns:a16="http://schemas.microsoft.com/office/drawing/2014/main" id="{177715B7-B85B-44F0-BC96-C92AC15D8D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5709" y="-19546"/>
            <a:ext cx="5306291" cy="6877546"/>
          </a:xfrm>
          <a:prstGeom prst="rect">
            <a:avLst/>
          </a:prstGeom>
        </p:spPr>
      </p:pic>
    </p:spTree>
    <p:extLst>
      <p:ext uri="{BB962C8B-B14F-4D97-AF65-F5344CB8AC3E}">
        <p14:creationId xmlns:p14="http://schemas.microsoft.com/office/powerpoint/2010/main" val="19653528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83927" cy="5869420"/>
          </a:xfrm>
        </p:spPr>
        <p:txBody>
          <a:bodyPr anchor="t">
            <a:normAutofit/>
          </a:bodyPr>
          <a:lstStyle/>
          <a:p>
            <a:r>
              <a:rPr lang="es-ES" sz="2800" dirty="0"/>
              <a:t>1540 - 1545. Bronzino. Milagro de la primavera. Capilla de Eleonora de Toledo. Palazzo Vecchio, Florencia.</a:t>
            </a:r>
          </a:p>
        </p:txBody>
      </p:sp>
      <p:pic>
        <p:nvPicPr>
          <p:cNvPr id="4" name="Imagen 3">
            <a:extLst>
              <a:ext uri="{FF2B5EF4-FFF2-40B4-BE49-F238E27FC236}">
                <a16:creationId xmlns:a16="http://schemas.microsoft.com/office/drawing/2014/main" id="{C1978B3A-2D38-4630-808A-749C4E7923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7098" y="0"/>
            <a:ext cx="4994902" cy="6858000"/>
          </a:xfrm>
          <a:prstGeom prst="rect">
            <a:avLst/>
          </a:prstGeom>
        </p:spPr>
      </p:pic>
    </p:spTree>
    <p:extLst>
      <p:ext uri="{BB962C8B-B14F-4D97-AF65-F5344CB8AC3E}">
        <p14:creationId xmlns:p14="http://schemas.microsoft.com/office/powerpoint/2010/main" val="2954269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505200" cy="5869420"/>
          </a:xfrm>
        </p:spPr>
        <p:txBody>
          <a:bodyPr anchor="t">
            <a:normAutofit/>
          </a:bodyPr>
          <a:lstStyle/>
          <a:p>
            <a:r>
              <a:rPr lang="es-ES" sz="2800" dirty="0"/>
              <a:t>1540 - 1545. Bronzino. Milagro serpiente de Bronce. Capilla de Eleonora de Toledo. Palazzo Vecchio, Florencia.</a:t>
            </a:r>
          </a:p>
        </p:txBody>
      </p:sp>
      <p:pic>
        <p:nvPicPr>
          <p:cNvPr id="4" name="Imagen 3">
            <a:extLst>
              <a:ext uri="{FF2B5EF4-FFF2-40B4-BE49-F238E27FC236}">
                <a16:creationId xmlns:a16="http://schemas.microsoft.com/office/drawing/2014/main" id="{96245B75-07BE-4B81-8E05-3C78CF4E4F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4720" y="0"/>
            <a:ext cx="8007280" cy="6858000"/>
          </a:xfrm>
          <a:prstGeom prst="rect">
            <a:avLst/>
          </a:prstGeom>
        </p:spPr>
      </p:pic>
    </p:spTree>
    <p:extLst>
      <p:ext uri="{BB962C8B-B14F-4D97-AF65-F5344CB8AC3E}">
        <p14:creationId xmlns:p14="http://schemas.microsoft.com/office/powerpoint/2010/main" val="3931785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2873" cy="5869420"/>
          </a:xfrm>
        </p:spPr>
        <p:txBody>
          <a:bodyPr anchor="t">
            <a:normAutofit/>
          </a:bodyPr>
          <a:lstStyle/>
          <a:p>
            <a:r>
              <a:rPr lang="es-ES" sz="2800" b="1" dirty="0"/>
              <a:t>1540 - 1545. Bronzino. Venus, Cupido y el Tiempo. National Gallery, Londres.</a:t>
            </a:r>
            <a:br>
              <a:rPr lang="es-ES" sz="2800" dirty="0"/>
            </a:br>
            <a:br>
              <a:rPr lang="es-ES" sz="2800" dirty="0"/>
            </a:br>
            <a:r>
              <a:rPr lang="es-ES" sz="2400" b="0" dirty="0">
                <a:effectLst/>
                <a:latin typeface="+mn-lt"/>
              </a:rPr>
              <a:t>La idea erudita de esta obra proviene probablemente de </a:t>
            </a:r>
            <a:r>
              <a:rPr lang="es-ES" sz="2400" b="0" dirty="0" err="1">
                <a:effectLst/>
                <a:latin typeface="+mn-lt"/>
              </a:rPr>
              <a:t>Panciaticchi</a:t>
            </a:r>
            <a:r>
              <a:rPr lang="es-ES" sz="2400" b="0" dirty="0">
                <a:effectLst/>
                <a:latin typeface="+mn-lt"/>
              </a:rPr>
              <a:t>, gran hombre de letras. </a:t>
            </a:r>
            <a:br>
              <a:rPr lang="es-ES" sz="2400" b="0" dirty="0">
                <a:effectLst/>
                <a:latin typeface="+mn-lt"/>
              </a:rPr>
            </a:br>
            <a:r>
              <a:rPr lang="es-ES" sz="2400" b="0" dirty="0">
                <a:effectLst/>
                <a:latin typeface="+mn-lt"/>
              </a:rPr>
              <a:t>Bronzino, quien también era poeta, fue capaz de interpretar tales invenciones eruditas gracias a su vasta cultura, poco común entre los artistas de su tiempo.</a:t>
            </a:r>
            <a:endParaRPr lang="es-ES" sz="2800" dirty="0">
              <a:latin typeface="+mn-lt"/>
            </a:endParaRPr>
          </a:p>
        </p:txBody>
      </p:sp>
      <p:pic>
        <p:nvPicPr>
          <p:cNvPr id="4" name="Imagen 3">
            <a:extLst>
              <a:ext uri="{FF2B5EF4-FFF2-40B4-BE49-F238E27FC236}">
                <a16:creationId xmlns:a16="http://schemas.microsoft.com/office/drawing/2014/main" id="{146D864D-3D9F-4CEB-A629-D9FCA0CC5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8044" y="0"/>
            <a:ext cx="5433956" cy="6858000"/>
          </a:xfrm>
          <a:prstGeom prst="rect">
            <a:avLst/>
          </a:prstGeom>
        </p:spPr>
      </p:pic>
    </p:spTree>
    <p:extLst>
      <p:ext uri="{BB962C8B-B14F-4D97-AF65-F5344CB8AC3E}">
        <p14:creationId xmlns:p14="http://schemas.microsoft.com/office/powerpoint/2010/main" val="22399419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110836"/>
            <a:ext cx="6525491" cy="6123709"/>
          </a:xfrm>
        </p:spPr>
        <p:txBody>
          <a:bodyPr anchor="t">
            <a:normAutofit fontScale="90000"/>
          </a:bodyPr>
          <a:lstStyle/>
          <a:p>
            <a:r>
              <a:rPr lang="es-ES" sz="2800" b="1" dirty="0"/>
              <a:t>1540 - 1545. Bronzino. Venus, Cupido y el Tiempo. National Gallery, Londres.</a:t>
            </a:r>
            <a:br>
              <a:rPr lang="es-ES" sz="2800" dirty="0"/>
            </a:br>
            <a:r>
              <a:rPr lang="es-ES" sz="2400" b="0" i="0" dirty="0">
                <a:effectLst/>
                <a:latin typeface="+mn-lt"/>
              </a:rPr>
              <a:t>Esta tabla es considerada como la mencionada por </a:t>
            </a:r>
            <a:r>
              <a:rPr lang="es-ES" sz="2400" b="0" i="0" u="none" strike="noStrike" dirty="0">
                <a:effectLst/>
                <a:latin typeface="+mn-lt"/>
              </a:rPr>
              <a:t>Vasari</a:t>
            </a:r>
            <a:r>
              <a:rPr lang="es-ES" sz="2400" b="0" i="0" dirty="0">
                <a:effectLst/>
                <a:latin typeface="+mn-lt"/>
              </a:rPr>
              <a:t> en su "Vida de Bronzino" de 1568: "Ha hecho una pintura de singular belleza que ha sido enviada al rey </a:t>
            </a:r>
            <a:r>
              <a:rPr lang="es-ES" sz="2400" b="0" i="0" u="none" strike="noStrike" dirty="0">
                <a:effectLst/>
                <a:latin typeface="+mn-lt"/>
              </a:rPr>
              <a:t>Francisco de Francia</a:t>
            </a:r>
            <a:r>
              <a:rPr lang="es-ES" sz="2400" b="0" i="0" dirty="0">
                <a:effectLst/>
                <a:latin typeface="+mn-lt"/>
              </a:rPr>
              <a:t>; en ella se ve a Venus desnuda con Cupido besándola; y en el otro lado el Placer y el Juego con varios Amores; en el otro, el Fraude, los Celos y otras pasiones del Amor". </a:t>
            </a:r>
            <a:br>
              <a:rPr lang="es-ES" sz="2400" b="0" i="0" dirty="0">
                <a:effectLst/>
                <a:latin typeface="+mn-lt"/>
              </a:rPr>
            </a:br>
            <a:r>
              <a:rPr lang="es-ES" sz="2400" b="0" i="0" dirty="0">
                <a:effectLst/>
                <a:latin typeface="+mn-lt"/>
              </a:rPr>
              <a:t>Bronzino trabajó en la corte del duque </a:t>
            </a:r>
            <a:r>
              <a:rPr lang="es-ES" sz="2400" b="0" i="0" dirty="0" err="1">
                <a:effectLst/>
                <a:latin typeface="+mn-lt"/>
              </a:rPr>
              <a:t>Cosimo</a:t>
            </a:r>
            <a:r>
              <a:rPr lang="es-ES" sz="2400" b="0" i="0" dirty="0">
                <a:effectLst/>
                <a:latin typeface="+mn-lt"/>
              </a:rPr>
              <a:t> de Medici, haciéndose famoso como retratista oficial. Esta Alegoría posiblemente sea el mencionado regalo de la corte de Toscana a Francisco I de Francia, incluyendo elementos simbólicos y emblemáticos. </a:t>
            </a:r>
            <a:br>
              <a:rPr lang="es-ES" sz="2400" b="0" i="0" dirty="0">
                <a:effectLst/>
                <a:latin typeface="+mn-lt"/>
              </a:rPr>
            </a:br>
            <a:r>
              <a:rPr lang="es-ES" sz="2400" b="0" i="0" dirty="0">
                <a:effectLst/>
                <a:latin typeface="+mn-lt"/>
              </a:rPr>
              <a:t>El monarca francés era un hombre enamorado de la cultura y el arte italianos, sintiendo gran afición por la heráldica y los emblemas oscurantistas.</a:t>
            </a:r>
            <a:br>
              <a:rPr lang="es-ES" sz="13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146D864D-3D9F-4CEB-A629-D9FCA0CC5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8044" y="0"/>
            <a:ext cx="5433956" cy="6858000"/>
          </a:xfrm>
          <a:prstGeom prst="rect">
            <a:avLst/>
          </a:prstGeom>
        </p:spPr>
      </p:pic>
    </p:spTree>
    <p:extLst>
      <p:ext uri="{BB962C8B-B14F-4D97-AF65-F5344CB8AC3E}">
        <p14:creationId xmlns:p14="http://schemas.microsoft.com/office/powerpoint/2010/main" val="3555999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96983" y="110836"/>
            <a:ext cx="6608618" cy="6650182"/>
          </a:xfrm>
        </p:spPr>
        <p:txBody>
          <a:bodyPr anchor="t">
            <a:normAutofit fontScale="90000"/>
          </a:bodyPr>
          <a:lstStyle/>
          <a:p>
            <a:r>
              <a:rPr lang="es-ES" sz="3100" b="1" dirty="0"/>
              <a:t>1540 - 1545. Bronzino. Venus, Cupido y el Tiempo. National Gallery, Londres.</a:t>
            </a:r>
            <a:br>
              <a:rPr lang="es-ES" sz="2800" dirty="0"/>
            </a:br>
            <a:r>
              <a:rPr lang="es-ES" sz="1800" b="0" i="0" dirty="0">
                <a:effectLst/>
                <a:latin typeface="+mn-lt"/>
              </a:rPr>
              <a:t>La diosa del amor y la belleza es identificada por la manzana de oro -que le concedió Paris en el famoso juicio- que porta en la mano izquierda y la paloma de la esquina izquierda de la escena. En la mano derecha, Venus lleva la flecha que ha arrebatado a Cupido, el joven que la besa. A los pies de la diosa encontramos unas máscaras, posiblemente símbolos de la sensualidad, que representan la ninfa y el sátiro, levantando la vista hacia los amantes. El Placer Loco, el niño sonriente que lleva una pulsera en el tobillo, tira pétalos de rosa, sin interesarse por la espina que atraviesa su pie derecho. Tras el Placer se halla el Engaño, hermoso de rostro pero con un horrible cuerpo, ofreciendo en su mano un panal de dulce miel mientras que con la otra oculta el aguijón de su cola. En la zona izquierda de la composición se sitúa una oscura figura, considerada tradicionalmente como la representación de los Celos pero identificada en la actualidad como la Sífilis, terrible enfermedad que en el siglo XVI había adquirido proporciones de epidemia. Con todos estos símbolos, se considera que el significado de la composición se identifica con el Amor impuro que es gobernado por el Placer con la ayuda del Engaño, amor que trae dolorosas consecuencias. La figura del Olvido, arriba a la izquierda, sin capacidad de recordar, intenta cubrir la escena con un velo pero el Tiempo se lo impide. Las frías figuras desnudas se destacan, como si de un esmalte o de mármol se tratara, sobre un intenso azul ultramar, renunciando Bronzino al fondo, de la misma manera que en los dibujos pintados para la fábrica ducal de tapices. La composición muestra la influencia de </a:t>
            </a:r>
            <a:r>
              <a:rPr lang="es-ES" sz="1800" b="0" i="0" u="none" strike="noStrike" dirty="0">
                <a:effectLst/>
                <a:latin typeface="+mn-lt"/>
              </a:rPr>
              <a:t>Miguel </a:t>
            </a:r>
            <a:r>
              <a:rPr lang="es-ES" sz="1800" b="0" i="0" u="none" strike="noStrike" dirty="0" err="1">
                <a:effectLst/>
                <a:latin typeface="+mn-lt"/>
              </a:rPr>
              <a:t>Angel</a:t>
            </a:r>
            <a:r>
              <a:rPr lang="es-ES" sz="1800" b="0" i="0" dirty="0">
                <a:effectLst/>
                <a:latin typeface="+mn-lt"/>
              </a:rPr>
              <a:t>, especialmente su famoso cartón que muestra a Venus y Cupido besándose, así como de algunas obras de </a:t>
            </a:r>
            <a:r>
              <a:rPr lang="es-ES" sz="1800" b="0" i="0" u="none" strike="noStrike" dirty="0">
                <a:effectLst/>
                <a:latin typeface="+mn-lt"/>
              </a:rPr>
              <a:t>Pontormo</a:t>
            </a:r>
            <a:r>
              <a:rPr lang="es-ES" sz="1800" b="0" i="0" dirty="0">
                <a:effectLst/>
                <a:latin typeface="+mn-lt"/>
              </a:rPr>
              <a:t>, el maestro de Bronzino. La tabla fue adquirida por la National Gallery en 1860, convirtiéndose en la obra más cargada de erotismo de la colección.</a:t>
            </a:r>
            <a:endParaRPr lang="es-ES" sz="2800" dirty="0">
              <a:latin typeface="+mn-lt"/>
            </a:endParaRPr>
          </a:p>
        </p:txBody>
      </p:sp>
      <p:pic>
        <p:nvPicPr>
          <p:cNvPr id="4" name="Imagen 3">
            <a:extLst>
              <a:ext uri="{FF2B5EF4-FFF2-40B4-BE49-F238E27FC236}">
                <a16:creationId xmlns:a16="http://schemas.microsoft.com/office/drawing/2014/main" id="{146D864D-3D9F-4CEB-A629-D9FCA0CC5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8044" y="0"/>
            <a:ext cx="5433956" cy="6858000"/>
          </a:xfrm>
          <a:prstGeom prst="rect">
            <a:avLst/>
          </a:prstGeom>
        </p:spPr>
      </p:pic>
    </p:spTree>
    <p:extLst>
      <p:ext uri="{BB962C8B-B14F-4D97-AF65-F5344CB8AC3E}">
        <p14:creationId xmlns:p14="http://schemas.microsoft.com/office/powerpoint/2010/main" val="3289820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08618" cy="5869420"/>
          </a:xfrm>
        </p:spPr>
        <p:txBody>
          <a:bodyPr anchor="t">
            <a:normAutofit/>
          </a:bodyPr>
          <a:lstStyle/>
          <a:p>
            <a:r>
              <a:rPr lang="es-ES" sz="2800" dirty="0"/>
              <a:t>1540. Bronzino. Andrea Doria como Neptuno. Pinacoteca di </a:t>
            </a:r>
            <a:r>
              <a:rPr lang="es-ES" sz="2800" dirty="0" err="1"/>
              <a:t>Brera</a:t>
            </a:r>
            <a:r>
              <a:rPr lang="es-ES" sz="2800" dirty="0"/>
              <a:t>, Milán.</a:t>
            </a:r>
          </a:p>
        </p:txBody>
      </p:sp>
      <p:pic>
        <p:nvPicPr>
          <p:cNvPr id="4" name="Imagen 3">
            <a:extLst>
              <a:ext uri="{FF2B5EF4-FFF2-40B4-BE49-F238E27FC236}">
                <a16:creationId xmlns:a16="http://schemas.microsoft.com/office/drawing/2014/main" id="{8F95B78C-62F6-43A6-83BD-7C3BF914F5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236" y="5616"/>
            <a:ext cx="5070764" cy="6852384"/>
          </a:xfrm>
          <a:prstGeom prst="rect">
            <a:avLst/>
          </a:prstGeom>
        </p:spPr>
      </p:pic>
    </p:spTree>
    <p:extLst>
      <p:ext uri="{BB962C8B-B14F-4D97-AF65-F5344CB8AC3E}">
        <p14:creationId xmlns:p14="http://schemas.microsoft.com/office/powerpoint/2010/main" val="2218569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24692" y="365125"/>
            <a:ext cx="6248400" cy="5869420"/>
          </a:xfrm>
        </p:spPr>
        <p:txBody>
          <a:bodyPr anchor="t">
            <a:normAutofit/>
          </a:bodyPr>
          <a:lstStyle/>
          <a:p>
            <a:r>
              <a:rPr lang="it-IT" sz="2800" b="1" dirty="0"/>
              <a:t>1540. Bronzino. Bartolomeo Panciatichi. Galleria degli Uffizi, Florencia.</a:t>
            </a:r>
            <a:br>
              <a:rPr lang="it-IT" sz="2800" b="1" dirty="0"/>
            </a:br>
            <a:br>
              <a:rPr lang="it-IT" sz="2800" dirty="0"/>
            </a:br>
            <a:r>
              <a:rPr lang="it-IT" sz="2400" dirty="0">
                <a:latin typeface="+mn-lt"/>
              </a:rPr>
              <a:t>J</a:t>
            </a:r>
            <a:r>
              <a:rPr lang="es-ES" sz="2400" b="0" dirty="0">
                <a:effectLst/>
                <a:latin typeface="+mn-lt"/>
              </a:rPr>
              <a:t>unto con el retrato de su esposa </a:t>
            </a:r>
            <a:r>
              <a:rPr lang="es-ES" sz="2400" b="0" dirty="0" err="1">
                <a:effectLst/>
                <a:latin typeface="+mn-lt"/>
              </a:rPr>
              <a:t>Lucretia</a:t>
            </a:r>
            <a:r>
              <a:rPr lang="es-ES" sz="2400" b="0" dirty="0">
                <a:effectLst/>
                <a:latin typeface="+mn-lt"/>
              </a:rPr>
              <a:t> colgado seguramente en uno de los salones de su palacio florentino, este retrato se caracteriza por las formas y los rasgos físicos idealizados, una descripción minuciosa de los detalles (arquitecturas, drapeados, joyas), por una pose y por una expresión petrificada en una actitud noble y majestuosa.</a:t>
            </a:r>
            <a:endParaRPr lang="es-ES" sz="2400" dirty="0">
              <a:latin typeface="+mn-lt"/>
            </a:endParaRPr>
          </a:p>
        </p:txBody>
      </p:sp>
      <p:pic>
        <p:nvPicPr>
          <p:cNvPr id="4" name="Imagen 3">
            <a:extLst>
              <a:ext uri="{FF2B5EF4-FFF2-40B4-BE49-F238E27FC236}">
                <a16:creationId xmlns:a16="http://schemas.microsoft.com/office/drawing/2014/main" id="{89E61319-E922-4042-800E-602FC74FBB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635" y="0"/>
            <a:ext cx="5635365" cy="6858000"/>
          </a:xfrm>
          <a:prstGeom prst="rect">
            <a:avLst/>
          </a:prstGeom>
        </p:spPr>
      </p:pic>
    </p:spTree>
    <p:extLst>
      <p:ext uri="{BB962C8B-B14F-4D97-AF65-F5344CB8AC3E}">
        <p14:creationId xmlns:p14="http://schemas.microsoft.com/office/powerpoint/2010/main" val="36381855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3" y="152400"/>
            <a:ext cx="6123709" cy="6082145"/>
          </a:xfrm>
        </p:spPr>
        <p:txBody>
          <a:bodyPr anchor="t">
            <a:normAutofit fontScale="90000"/>
          </a:bodyPr>
          <a:lstStyle/>
          <a:p>
            <a:r>
              <a:rPr lang="it-IT" sz="3100" b="1" dirty="0"/>
              <a:t>1540. Bronzino. Lucrezia Panciatichi. Galleria degli Uffizi, Florencia.</a:t>
            </a:r>
            <a:br>
              <a:rPr lang="it-IT" sz="2800" b="1" dirty="0"/>
            </a:br>
            <a:r>
              <a:rPr lang="es-ES" sz="2200" b="0" dirty="0">
                <a:effectLst/>
                <a:latin typeface="+mn-lt"/>
              </a:rPr>
              <a:t>La dama, con su tez de marfil y el cuello largo y elegante, esta sentada de tres cuartos en una silla de madera; su mano izquierda en la que se puede ver un anillo esta apoyada en el reposabrazos tallado, su mano derecha se posa en un libro de oraciones abierto, lo que permite leer algunas palabras. El suntuoso vestido rojo está adornado con encaje y un cinturón hecho de oro y piedras preciosas. Las joyas representan no sólo que la dama pertenece a una clase social alta, sino también el reflejo de su personalidad en la simbología de las gemas, y en el lema «El amor dura sin fin» inscrito en el colgante de su collar de perlas. La frase puede referirse al amor conyugal o al amor de Dios por los hombres. </a:t>
            </a:r>
            <a:r>
              <a:rPr lang="es-ES" sz="2200" b="0" dirty="0" err="1">
                <a:effectLst/>
                <a:latin typeface="+mn-lt"/>
              </a:rPr>
              <a:t>Lucrezia</a:t>
            </a:r>
            <a:r>
              <a:rPr lang="es-ES" sz="2200" b="0" dirty="0">
                <a:effectLst/>
                <a:latin typeface="+mn-lt"/>
              </a:rPr>
              <a:t> esta sentada delante de un nicho oscuro entre dos columnas jónicas, símbolo de belleza y de castidad. Este retrato manierista fue realizado junto con el de su esposo Bartolomeo </a:t>
            </a:r>
            <a:r>
              <a:rPr lang="es-ES" sz="2200" b="0" dirty="0" err="1">
                <a:effectLst/>
                <a:latin typeface="+mn-lt"/>
              </a:rPr>
              <a:t>Panciatichi</a:t>
            </a:r>
            <a:r>
              <a:rPr lang="es-ES" sz="2200" b="0" dirty="0">
                <a:effectLst/>
                <a:latin typeface="+mn-lt"/>
              </a:rPr>
              <a:t>, hoy en el mismo museo.</a:t>
            </a:r>
            <a:endParaRPr lang="es-ES" sz="2800" b="1" dirty="0">
              <a:latin typeface="+mn-lt"/>
            </a:endParaRPr>
          </a:p>
        </p:txBody>
      </p:sp>
      <p:pic>
        <p:nvPicPr>
          <p:cNvPr id="4" name="Imagen 3">
            <a:extLst>
              <a:ext uri="{FF2B5EF4-FFF2-40B4-BE49-F238E27FC236}">
                <a16:creationId xmlns:a16="http://schemas.microsoft.com/office/drawing/2014/main" id="{4C16A7A2-3CB5-480A-84B1-5B6501357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8912" y="0"/>
            <a:ext cx="5663088" cy="6858000"/>
          </a:xfrm>
          <a:prstGeom prst="rect">
            <a:avLst/>
          </a:prstGeom>
        </p:spPr>
      </p:pic>
    </p:spTree>
    <p:extLst>
      <p:ext uri="{BB962C8B-B14F-4D97-AF65-F5344CB8AC3E}">
        <p14:creationId xmlns:p14="http://schemas.microsoft.com/office/powerpoint/2010/main" val="750471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34546" cy="5869420"/>
          </a:xfrm>
        </p:spPr>
        <p:txBody>
          <a:bodyPr anchor="t">
            <a:normAutofit/>
          </a:bodyPr>
          <a:lstStyle/>
          <a:p>
            <a:r>
              <a:rPr lang="es-ES" sz="2800" dirty="0"/>
              <a:t>1540. Bronzino. Retrato de una mujer. National Gallery of Art, Washington.</a:t>
            </a:r>
          </a:p>
        </p:txBody>
      </p:sp>
      <p:pic>
        <p:nvPicPr>
          <p:cNvPr id="4" name="Imagen 3">
            <a:extLst>
              <a:ext uri="{FF2B5EF4-FFF2-40B4-BE49-F238E27FC236}">
                <a16:creationId xmlns:a16="http://schemas.microsoft.com/office/drawing/2014/main" id="{56EF5E48-760C-458B-9343-F711700AF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8836" y="20403"/>
            <a:ext cx="5223164" cy="6837597"/>
          </a:xfrm>
          <a:prstGeom prst="rect">
            <a:avLst/>
          </a:prstGeom>
        </p:spPr>
      </p:pic>
    </p:spTree>
    <p:extLst>
      <p:ext uri="{BB962C8B-B14F-4D97-AF65-F5344CB8AC3E}">
        <p14:creationId xmlns:p14="http://schemas.microsoft.com/office/powerpoint/2010/main" val="1749287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57455" cy="5869420"/>
          </a:xfrm>
        </p:spPr>
        <p:txBody>
          <a:bodyPr anchor="t">
            <a:normAutofit/>
          </a:bodyPr>
          <a:lstStyle/>
          <a:p>
            <a:r>
              <a:rPr lang="it-IT" sz="2800" dirty="0"/>
              <a:t>1540. Bronzino. Sagrada Familia. Galleria degli Uffizi, Florencia.</a:t>
            </a:r>
            <a:endParaRPr lang="es-ES" sz="2800" dirty="0"/>
          </a:p>
        </p:txBody>
      </p:sp>
      <p:pic>
        <p:nvPicPr>
          <p:cNvPr id="4" name="Imagen 3">
            <a:extLst>
              <a:ext uri="{FF2B5EF4-FFF2-40B4-BE49-F238E27FC236}">
                <a16:creationId xmlns:a16="http://schemas.microsoft.com/office/drawing/2014/main" id="{51579140-801D-44B1-8A25-FED7668E4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9079" y="0"/>
            <a:ext cx="5412921" cy="6858000"/>
          </a:xfrm>
          <a:prstGeom prst="rect">
            <a:avLst/>
          </a:prstGeom>
        </p:spPr>
      </p:pic>
    </p:spTree>
    <p:extLst>
      <p:ext uri="{BB962C8B-B14F-4D97-AF65-F5344CB8AC3E}">
        <p14:creationId xmlns:p14="http://schemas.microsoft.com/office/powerpoint/2010/main" val="4268709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s-ES" sz="2800" dirty="0"/>
              <a:t>1541 - 1545. Bronzino. Retrato de una mujer. </a:t>
            </a:r>
            <a:r>
              <a:rPr lang="es-ES" sz="2800" dirty="0" err="1"/>
              <a:t>Galleria</a:t>
            </a:r>
            <a:r>
              <a:rPr lang="es-ES" sz="2800" dirty="0"/>
              <a:t> </a:t>
            </a:r>
            <a:r>
              <a:rPr lang="es-ES" sz="2800" dirty="0" err="1"/>
              <a:t>degli</a:t>
            </a:r>
            <a:r>
              <a:rPr lang="es-ES" sz="2800" dirty="0"/>
              <a:t> Uffizi, Florencia</a:t>
            </a:r>
          </a:p>
        </p:txBody>
      </p:sp>
      <p:pic>
        <p:nvPicPr>
          <p:cNvPr id="4" name="Imagen 3">
            <a:extLst>
              <a:ext uri="{FF2B5EF4-FFF2-40B4-BE49-F238E27FC236}">
                <a16:creationId xmlns:a16="http://schemas.microsoft.com/office/drawing/2014/main" id="{996DF36B-B4F5-4447-893C-2E53695EC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6436" y="-7421"/>
            <a:ext cx="5375564" cy="6865421"/>
          </a:xfrm>
          <a:prstGeom prst="rect">
            <a:avLst/>
          </a:prstGeom>
        </p:spPr>
      </p:pic>
    </p:spTree>
    <p:extLst>
      <p:ext uri="{BB962C8B-B14F-4D97-AF65-F5344CB8AC3E}">
        <p14:creationId xmlns:p14="http://schemas.microsoft.com/office/powerpoint/2010/main" val="12928760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9240982" cy="5869420"/>
          </a:xfrm>
        </p:spPr>
        <p:txBody>
          <a:bodyPr anchor="t">
            <a:normAutofit/>
          </a:bodyPr>
          <a:lstStyle/>
          <a:p>
            <a:r>
              <a:rPr lang="es-ES" sz="2800" dirty="0"/>
              <a:t>1542 - 1545. Bronzino. San Juan Bautista. J. Paul Getty Museum, Los Ángeles.</a:t>
            </a:r>
          </a:p>
        </p:txBody>
      </p:sp>
      <p:pic>
        <p:nvPicPr>
          <p:cNvPr id="4" name="Imagen 3">
            <a:extLst>
              <a:ext uri="{FF2B5EF4-FFF2-40B4-BE49-F238E27FC236}">
                <a16:creationId xmlns:a16="http://schemas.microsoft.com/office/drawing/2014/main" id="{608FDD56-901C-46A5-909C-B97BB43254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3397" y="0"/>
            <a:ext cx="2328603" cy="6858000"/>
          </a:xfrm>
          <a:prstGeom prst="rect">
            <a:avLst/>
          </a:prstGeom>
        </p:spPr>
      </p:pic>
    </p:spTree>
    <p:extLst>
      <p:ext uri="{BB962C8B-B14F-4D97-AF65-F5344CB8AC3E}">
        <p14:creationId xmlns:p14="http://schemas.microsoft.com/office/powerpoint/2010/main" val="777520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33806" cy="5869420"/>
          </a:xfrm>
        </p:spPr>
        <p:txBody>
          <a:bodyPr anchor="t">
            <a:normAutofit/>
          </a:bodyPr>
          <a:lstStyle/>
          <a:p>
            <a:r>
              <a:rPr lang="it-IT" sz="2800" b="1" dirty="0"/>
              <a:t>1542. Bronzino. Bia Medici. Galleria degli Uffizi, Florencia.</a:t>
            </a:r>
            <a:br>
              <a:rPr lang="it-IT" sz="2800" dirty="0"/>
            </a:br>
            <a:r>
              <a:rPr lang="es-ES" sz="2400" b="0" dirty="0">
                <a:effectLst/>
                <a:latin typeface="+mn-lt"/>
              </a:rPr>
              <a:t>Se trata probablemente del retrato póstumo de una hija ilegítima de Cosme I, de madre desconocida y muerta a la edad de cinco años, antes de su matrimonio con Eleonora de Toledo. La niña lleva un colgante de oro con el retrato de su padre.</a:t>
            </a:r>
            <a:endParaRPr lang="es-ES" sz="2800" dirty="0">
              <a:latin typeface="+mn-lt"/>
            </a:endParaRPr>
          </a:p>
        </p:txBody>
      </p:sp>
      <p:pic>
        <p:nvPicPr>
          <p:cNvPr id="4" name="Imagen 3">
            <a:extLst>
              <a:ext uri="{FF2B5EF4-FFF2-40B4-BE49-F238E27FC236}">
                <a16:creationId xmlns:a16="http://schemas.microsoft.com/office/drawing/2014/main" id="{CFC0FC97-F82E-498D-81BF-5D08C6C151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6424" y="0"/>
            <a:ext cx="5204012" cy="6858000"/>
          </a:xfrm>
          <a:prstGeom prst="rect">
            <a:avLst/>
          </a:prstGeom>
        </p:spPr>
      </p:pic>
    </p:spTree>
    <p:extLst>
      <p:ext uri="{BB962C8B-B14F-4D97-AF65-F5344CB8AC3E}">
        <p14:creationId xmlns:p14="http://schemas.microsoft.com/office/powerpoint/2010/main" val="5843519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29746" cy="5869420"/>
          </a:xfrm>
        </p:spPr>
        <p:txBody>
          <a:bodyPr anchor="t">
            <a:normAutofit/>
          </a:bodyPr>
          <a:lstStyle/>
          <a:p>
            <a:r>
              <a:rPr lang="es-ES" sz="2800" dirty="0"/>
              <a:t>1543. Bronzino. Eleonora de Toledo. </a:t>
            </a:r>
            <a:r>
              <a:rPr lang="es-ES" sz="2800" dirty="0" err="1"/>
              <a:t>Národní</a:t>
            </a:r>
            <a:r>
              <a:rPr lang="es-ES" sz="2800" dirty="0"/>
              <a:t> </a:t>
            </a:r>
            <a:r>
              <a:rPr lang="es-ES" sz="2800" dirty="0" err="1"/>
              <a:t>Galerie</a:t>
            </a:r>
            <a:r>
              <a:rPr lang="es-ES" sz="2800" dirty="0"/>
              <a:t>, Praga</a:t>
            </a:r>
          </a:p>
        </p:txBody>
      </p:sp>
      <p:pic>
        <p:nvPicPr>
          <p:cNvPr id="4" name="Imagen 3">
            <a:extLst>
              <a:ext uri="{FF2B5EF4-FFF2-40B4-BE49-F238E27FC236}">
                <a16:creationId xmlns:a16="http://schemas.microsoft.com/office/drawing/2014/main" id="{C6F61586-8364-4B20-A63D-8BAD00A46C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2000" y="0"/>
            <a:ext cx="5400000" cy="6858000"/>
          </a:xfrm>
          <a:prstGeom prst="rect">
            <a:avLst/>
          </a:prstGeom>
        </p:spPr>
      </p:pic>
    </p:spTree>
    <p:extLst>
      <p:ext uri="{BB962C8B-B14F-4D97-AF65-F5344CB8AC3E}">
        <p14:creationId xmlns:p14="http://schemas.microsoft.com/office/powerpoint/2010/main" val="202291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60473" cy="5869420"/>
          </a:xfrm>
        </p:spPr>
        <p:txBody>
          <a:bodyPr anchor="t">
            <a:normAutofit/>
          </a:bodyPr>
          <a:lstStyle/>
          <a:p>
            <a:r>
              <a:rPr lang="es-ES" sz="2800" dirty="0"/>
              <a:t>1545 1546. Bronzino. Sagrada Familia y Santa Ana. Kunsthistorisches Museum, Viena.</a:t>
            </a:r>
          </a:p>
        </p:txBody>
      </p:sp>
      <p:pic>
        <p:nvPicPr>
          <p:cNvPr id="4" name="Imagen 3">
            <a:extLst>
              <a:ext uri="{FF2B5EF4-FFF2-40B4-BE49-F238E27FC236}">
                <a16:creationId xmlns:a16="http://schemas.microsoft.com/office/drawing/2014/main" id="{1E492C11-7BD0-4AB3-921A-234657F7C4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8940" y="0"/>
            <a:ext cx="5433060" cy="6858000"/>
          </a:xfrm>
          <a:prstGeom prst="rect">
            <a:avLst/>
          </a:prstGeom>
        </p:spPr>
      </p:pic>
    </p:spTree>
    <p:extLst>
      <p:ext uri="{BB962C8B-B14F-4D97-AF65-F5344CB8AC3E}">
        <p14:creationId xmlns:p14="http://schemas.microsoft.com/office/powerpoint/2010/main" val="42945619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4"/>
            <a:ext cx="6096000" cy="6382039"/>
          </a:xfrm>
        </p:spPr>
        <p:txBody>
          <a:bodyPr anchor="t">
            <a:normAutofit fontScale="90000"/>
          </a:bodyPr>
          <a:lstStyle/>
          <a:p>
            <a:r>
              <a:rPr lang="it-IT" sz="3100" b="1" dirty="0"/>
              <a:t>1545. Bronzino. Eleonora de Toledo y su hijo Giovanni Medici. Galleria degli Uffizi, Florencia.</a:t>
            </a:r>
            <a:br>
              <a:rPr lang="it-IT" sz="2800" dirty="0"/>
            </a:br>
            <a:r>
              <a:rPr lang="es-ES" sz="2000" b="0" dirty="0">
                <a:effectLst/>
                <a:latin typeface="+mn-lt"/>
              </a:rPr>
              <a:t>Se trata de una imagen magnética, extremadamente fría y sugestiva de la joven recortándose sobre un fondo compacto, liso, duro y brillante como un lapislázuli. Bronzino incluso logra contener una oleada de simpatía por el niño, también en una imagen congelada en una expresión estupefacta y artificial: con los ojos muy abiertos, su pequeña mano contraída a un lado y la otra en busca de lo imposible, un poco de calidez y afecto materno.</a:t>
            </a:r>
            <a:br>
              <a:rPr lang="it-IT" sz="2000" b="0" dirty="0">
                <a:effectLst/>
                <a:latin typeface="+mn-lt"/>
              </a:rPr>
            </a:br>
            <a:r>
              <a:rPr lang="es-ES" sz="2000" b="0" dirty="0">
                <a:effectLst/>
                <a:latin typeface="+mn-lt"/>
              </a:rPr>
              <a:t>Adornado con oro, perlas y otras piedra preciosas, el vestido de brocado de terciopelo de seda negro y crema, cuyos motivos están bordados con hilos de oro y plata, retoma la etiqueta cortesana necesaria a la vestimenta de una princesa napolitana de origen español convertida en duquesa de Florencia, mientras que incorpora los normas iconográficas tradicionales de la efigie pública de los príncipes europeos.</a:t>
            </a:r>
            <a:br>
              <a:rPr lang="es-ES" sz="2000" b="0" dirty="0">
                <a:effectLst/>
                <a:latin typeface="+mn-lt"/>
              </a:rPr>
            </a:br>
            <a:r>
              <a:rPr lang="es-ES" sz="2000" b="0" dirty="0">
                <a:effectLst/>
                <a:latin typeface="+mn-lt"/>
              </a:rPr>
              <a:t>Sobre un fondo azulado de cielo tormentoso destaca el bello, frío y melancólico rostro oval. Por el resto, es el tipo de retrato de aparato congelado y estático, que tanto le gustaban al sutil psicólogo que era Bronzino y que tan buenos resultados le daba como artista</a:t>
            </a:r>
            <a:br>
              <a:rPr lang="es-ES" sz="1100" b="0" i="1" dirty="0">
                <a:effectLst/>
                <a:latin typeface="Barlow"/>
              </a:rPr>
            </a:br>
            <a:endParaRPr lang="es-ES" sz="2800" dirty="0"/>
          </a:p>
        </p:txBody>
      </p:sp>
      <p:pic>
        <p:nvPicPr>
          <p:cNvPr id="4" name="Imagen 3">
            <a:extLst>
              <a:ext uri="{FF2B5EF4-FFF2-40B4-BE49-F238E27FC236}">
                <a16:creationId xmlns:a16="http://schemas.microsoft.com/office/drawing/2014/main" id="{958C81B1-9D88-4475-A29B-7CC7FEF38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9049" y="0"/>
            <a:ext cx="5652951" cy="6858000"/>
          </a:xfrm>
          <a:prstGeom prst="rect">
            <a:avLst/>
          </a:prstGeom>
        </p:spPr>
      </p:pic>
    </p:spTree>
    <p:extLst>
      <p:ext uri="{BB962C8B-B14F-4D97-AF65-F5344CB8AC3E}">
        <p14:creationId xmlns:p14="http://schemas.microsoft.com/office/powerpoint/2010/main" val="38608502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92982" cy="1408257"/>
          </a:xfrm>
        </p:spPr>
        <p:txBody>
          <a:bodyPr anchor="t">
            <a:normAutofit/>
          </a:bodyPr>
          <a:lstStyle/>
          <a:p>
            <a:r>
              <a:rPr lang="en-US" sz="2800" dirty="0"/>
              <a:t>1545. </a:t>
            </a:r>
            <a:r>
              <a:rPr lang="en-US" sz="2800" dirty="0" err="1"/>
              <a:t>Bronzino</a:t>
            </a:r>
            <a:r>
              <a:rPr lang="en-US" sz="2800" dirty="0"/>
              <a:t>. </a:t>
            </a:r>
            <a:r>
              <a:rPr lang="en-US" sz="2800" dirty="0" err="1"/>
              <a:t>Cosimo</a:t>
            </a:r>
            <a:r>
              <a:rPr lang="en-US" sz="2800" dirty="0"/>
              <a:t> I Medici. Art Gallery of New South Wales, Sydney</a:t>
            </a:r>
            <a:endParaRPr lang="es-ES" sz="2800" dirty="0"/>
          </a:p>
        </p:txBody>
      </p:sp>
      <p:pic>
        <p:nvPicPr>
          <p:cNvPr id="4" name="Imagen 3">
            <a:extLst>
              <a:ext uri="{FF2B5EF4-FFF2-40B4-BE49-F238E27FC236}">
                <a16:creationId xmlns:a16="http://schemas.microsoft.com/office/drawing/2014/main" id="{05E5ABBA-B0ED-4C60-B782-32AAE6FA7A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7911" y="0"/>
            <a:ext cx="5284089" cy="6858000"/>
          </a:xfrm>
          <a:prstGeom prst="rect">
            <a:avLst/>
          </a:prstGeom>
        </p:spPr>
      </p:pic>
    </p:spTree>
    <p:extLst>
      <p:ext uri="{BB962C8B-B14F-4D97-AF65-F5344CB8AC3E}">
        <p14:creationId xmlns:p14="http://schemas.microsoft.com/office/powerpoint/2010/main" val="22081441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74327" cy="5869420"/>
          </a:xfrm>
        </p:spPr>
        <p:txBody>
          <a:bodyPr anchor="t">
            <a:normAutofit/>
          </a:bodyPr>
          <a:lstStyle/>
          <a:p>
            <a:r>
              <a:rPr lang="it-IT" sz="2800" dirty="0"/>
              <a:t>1545. Bronzino. Cosimo I Medici. Galleria degli Uffizi, Florencia.</a:t>
            </a:r>
            <a:endParaRPr lang="es-ES" sz="2800" dirty="0"/>
          </a:p>
        </p:txBody>
      </p:sp>
      <p:pic>
        <p:nvPicPr>
          <p:cNvPr id="4" name="Imagen 3">
            <a:extLst>
              <a:ext uri="{FF2B5EF4-FFF2-40B4-BE49-F238E27FC236}">
                <a16:creationId xmlns:a16="http://schemas.microsoft.com/office/drawing/2014/main" id="{96CECD7A-090E-482F-96FA-10BB0D7CAE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4764" y="-11017"/>
            <a:ext cx="5597236" cy="6869017"/>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6" y="365125"/>
            <a:ext cx="3422072" cy="6312766"/>
          </a:xfrm>
        </p:spPr>
        <p:txBody>
          <a:bodyPr anchor="t">
            <a:normAutofit/>
          </a:bodyPr>
          <a:lstStyle/>
          <a:p>
            <a:r>
              <a:rPr lang="es-ES" sz="1800" b="0" dirty="0">
                <a:effectLst/>
                <a:latin typeface="+mn-lt"/>
              </a:rPr>
              <a:t>Después del asesinato en 1537 de Alessandro de Médicis, le sucede el joven Cosme I (1519-1574). Entre su juventud y la hostilidad de la población, la legitimidad del duque parecía frágil. Una vez más, aparece la imaginería con connotación militar (como el retrato del mismo Alessandro por Vasari) para tratar de consolidar su poder con más firmeza. Durante veinte años, prevalecerá en los retratos de Cosme su imagen de </a:t>
            </a:r>
            <a:r>
              <a:rPr lang="es-ES" sz="1800" b="0" dirty="0" err="1">
                <a:effectLst/>
                <a:latin typeface="+mn-lt"/>
              </a:rPr>
              <a:t>condottiero</a:t>
            </a:r>
            <a:r>
              <a:rPr lang="es-ES" sz="1800" b="0" dirty="0">
                <a:effectLst/>
                <a:latin typeface="+mn-lt"/>
              </a:rPr>
              <a:t> vestido con armadura. Las necesidades políticas, que parecen imponer esta forma visual, se desvanecen a medida que el poder mediceo se fortalece. Llegado a la edad de cuarenta años, Cosme I, seguro de su autoridad, abandona la armadura y está más dispuesto a ser representado con vestimenta civil.</a:t>
            </a:r>
            <a:endParaRPr lang="es-ES" sz="2800" dirty="0">
              <a:latin typeface="+mn-lt"/>
            </a:endParaRPr>
          </a:p>
        </p:txBody>
      </p:sp>
      <p:pic>
        <p:nvPicPr>
          <p:cNvPr id="6" name="Imagen 5">
            <a:extLst>
              <a:ext uri="{FF2B5EF4-FFF2-40B4-BE49-F238E27FC236}">
                <a16:creationId xmlns:a16="http://schemas.microsoft.com/office/drawing/2014/main" id="{938A46AB-F5A3-4FCD-AF47-6DA5FECFB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0134" y="1129145"/>
            <a:ext cx="8511865" cy="5728855"/>
          </a:xfrm>
          <a:prstGeom prst="rect">
            <a:avLst/>
          </a:prstGeom>
        </p:spPr>
      </p:pic>
      <p:sp>
        <p:nvSpPr>
          <p:cNvPr id="7" name="CuadroTexto 6">
            <a:extLst>
              <a:ext uri="{FF2B5EF4-FFF2-40B4-BE49-F238E27FC236}">
                <a16:creationId xmlns:a16="http://schemas.microsoft.com/office/drawing/2014/main" id="{A429E860-1670-43CF-8C19-EA2182D97EA5}"/>
              </a:ext>
            </a:extLst>
          </p:cNvPr>
          <p:cNvSpPr txBox="1"/>
          <p:nvPr/>
        </p:nvSpPr>
        <p:spPr>
          <a:xfrm>
            <a:off x="3680133" y="166255"/>
            <a:ext cx="8511865" cy="954107"/>
          </a:xfrm>
          <a:prstGeom prst="rect">
            <a:avLst/>
          </a:prstGeom>
          <a:noFill/>
        </p:spPr>
        <p:txBody>
          <a:bodyPr wrap="square" rtlCol="0">
            <a:spAutoFit/>
          </a:bodyPr>
          <a:lstStyle/>
          <a:p>
            <a:pPr algn="ctr"/>
            <a:r>
              <a:rPr lang="es-ES" sz="2800" b="1" dirty="0">
                <a:effectLst/>
                <a:latin typeface="+mj-lt"/>
              </a:rPr>
              <a:t>1545. Retrato de Cosme I de Médicis. Bronzino (Madrid, Museo Thyssen Bornemisza).</a:t>
            </a:r>
            <a:endParaRPr lang="es-ES" sz="2800" b="1" dirty="0">
              <a:latin typeface="+mj-lt"/>
            </a:endParaRPr>
          </a:p>
        </p:txBody>
      </p:sp>
    </p:spTree>
    <p:extLst>
      <p:ext uri="{BB962C8B-B14F-4D97-AF65-F5344CB8AC3E}">
        <p14:creationId xmlns:p14="http://schemas.microsoft.com/office/powerpoint/2010/main" val="813809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20691" cy="5869420"/>
          </a:xfrm>
        </p:spPr>
        <p:txBody>
          <a:bodyPr anchor="t">
            <a:normAutofit/>
          </a:bodyPr>
          <a:lstStyle/>
          <a:p>
            <a:r>
              <a:rPr lang="it-IT" sz="2800" dirty="0"/>
              <a:t>1546. Bronzino. Stefano IV Colonna. Galleria Nazionale d'Arte Antica, Roma</a:t>
            </a:r>
            <a:endParaRPr lang="es-ES" sz="2800" dirty="0"/>
          </a:p>
        </p:txBody>
      </p:sp>
      <p:pic>
        <p:nvPicPr>
          <p:cNvPr id="4" name="Imagen 3">
            <a:extLst>
              <a:ext uri="{FF2B5EF4-FFF2-40B4-BE49-F238E27FC236}">
                <a16:creationId xmlns:a16="http://schemas.microsoft.com/office/drawing/2014/main" id="{44947797-78F3-4E9A-9821-AD0342D68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6892" y="0"/>
            <a:ext cx="5345108"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93394" cy="5869420"/>
          </a:xfrm>
        </p:spPr>
        <p:txBody>
          <a:bodyPr anchor="t">
            <a:normAutofit/>
          </a:bodyPr>
          <a:lstStyle/>
          <a:p>
            <a:r>
              <a:rPr lang="es-ES" sz="2800" dirty="0"/>
              <a:t>1548 - 1550. Bronzino. Venus, Cupido y la Envidia. </a:t>
            </a:r>
            <a:r>
              <a:rPr lang="es-ES" sz="2800" dirty="0" err="1"/>
              <a:t>Szépmûvészeti</a:t>
            </a:r>
            <a:r>
              <a:rPr lang="es-ES" sz="2800" dirty="0"/>
              <a:t> </a:t>
            </a:r>
            <a:r>
              <a:rPr lang="es-ES" sz="2800" dirty="0" err="1"/>
              <a:t>Múzeum</a:t>
            </a:r>
            <a:r>
              <a:rPr lang="es-ES" sz="2800" dirty="0"/>
              <a:t>, Budapest</a:t>
            </a:r>
          </a:p>
        </p:txBody>
      </p:sp>
      <p:pic>
        <p:nvPicPr>
          <p:cNvPr id="4" name="Imagen 3">
            <a:extLst>
              <a:ext uri="{FF2B5EF4-FFF2-40B4-BE49-F238E27FC236}">
                <a16:creationId xmlns:a16="http://schemas.microsoft.com/office/drawing/2014/main" id="{E5B1A2BD-D700-4B1E-AC37-C6ADF84DBF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6012" y="0"/>
            <a:ext cx="4985988" cy="6858000"/>
          </a:xfrm>
          <a:prstGeom prst="rect">
            <a:avLst/>
          </a:prstGeom>
        </p:spPr>
      </p:pic>
    </p:spTree>
    <p:extLst>
      <p:ext uri="{BB962C8B-B14F-4D97-AF65-F5344CB8AC3E}">
        <p14:creationId xmlns:p14="http://schemas.microsoft.com/office/powerpoint/2010/main" val="4574517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92419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99018" cy="5869420"/>
          </a:xfrm>
        </p:spPr>
        <p:txBody>
          <a:bodyPr anchor="t">
            <a:normAutofit/>
          </a:bodyPr>
          <a:lstStyle/>
          <a:p>
            <a:r>
              <a:rPr lang="it-IT" sz="2800" dirty="0"/>
              <a:t>1550 - 1555. Bronzino. Pierantonio Bandini. National Gallery of Canada, Ottawa</a:t>
            </a:r>
            <a:endParaRPr lang="es-ES" sz="2800" dirty="0"/>
          </a:p>
        </p:txBody>
      </p:sp>
      <p:pic>
        <p:nvPicPr>
          <p:cNvPr id="4" name="Imagen 3">
            <a:extLst>
              <a:ext uri="{FF2B5EF4-FFF2-40B4-BE49-F238E27FC236}">
                <a16:creationId xmlns:a16="http://schemas.microsoft.com/office/drawing/2014/main" id="{19DCBE0A-61E2-4C21-A6BF-9B2C2EF518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0" y="6670"/>
            <a:ext cx="5334000" cy="6851330"/>
          </a:xfrm>
          <a:prstGeom prst="rect">
            <a:avLst/>
          </a:prstGeom>
        </p:spPr>
      </p:pic>
    </p:spTree>
    <p:extLst>
      <p:ext uri="{BB962C8B-B14F-4D97-AF65-F5344CB8AC3E}">
        <p14:creationId xmlns:p14="http://schemas.microsoft.com/office/powerpoint/2010/main" val="16042174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es-ES" sz="2800" dirty="0"/>
              <a:t>1550 - 1555. Bronzino. Retrato de una hombre joven. Nelson-Atkins Museum of Art, Kansas City</a:t>
            </a:r>
          </a:p>
        </p:txBody>
      </p:sp>
      <p:pic>
        <p:nvPicPr>
          <p:cNvPr id="4" name="Imagen 3">
            <a:extLst>
              <a:ext uri="{FF2B5EF4-FFF2-40B4-BE49-F238E27FC236}">
                <a16:creationId xmlns:a16="http://schemas.microsoft.com/office/drawing/2014/main" id="{4E66F426-0B88-490A-AD5B-65124DF7DA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34999024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60473" cy="5869420"/>
          </a:xfrm>
        </p:spPr>
        <p:txBody>
          <a:bodyPr anchor="t">
            <a:normAutofit/>
          </a:bodyPr>
          <a:lstStyle/>
          <a:p>
            <a:r>
              <a:rPr lang="it-IT" sz="2800" dirty="0"/>
              <a:t>1550 - 1555. Bronzino. San Juan Bautista. Galleria Borghese, Roma</a:t>
            </a:r>
            <a:endParaRPr lang="es-ES" sz="2800" dirty="0"/>
          </a:p>
        </p:txBody>
      </p:sp>
      <p:pic>
        <p:nvPicPr>
          <p:cNvPr id="4" name="Imagen 3">
            <a:extLst>
              <a:ext uri="{FF2B5EF4-FFF2-40B4-BE49-F238E27FC236}">
                <a16:creationId xmlns:a16="http://schemas.microsoft.com/office/drawing/2014/main" id="{8B890093-FC26-4062-B203-4669456F8D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1795" y="0"/>
            <a:ext cx="5320205" cy="6878782"/>
          </a:xfrm>
          <a:prstGeom prst="rect">
            <a:avLst/>
          </a:prstGeom>
        </p:spPr>
      </p:pic>
    </p:spTree>
    <p:extLst>
      <p:ext uri="{BB962C8B-B14F-4D97-AF65-F5344CB8AC3E}">
        <p14:creationId xmlns:p14="http://schemas.microsoft.com/office/powerpoint/2010/main" val="20461322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611091" cy="5869420"/>
          </a:xfrm>
        </p:spPr>
        <p:txBody>
          <a:bodyPr anchor="t">
            <a:normAutofit/>
          </a:bodyPr>
          <a:lstStyle/>
          <a:p>
            <a:r>
              <a:rPr lang="it-IT" sz="2800" dirty="0"/>
              <a:t>1550. Bronzino. Cosimo I Medici. Museo degli Argenti, Florencia</a:t>
            </a:r>
            <a:endParaRPr lang="es-ES" sz="2800" dirty="0"/>
          </a:p>
        </p:txBody>
      </p:sp>
      <p:pic>
        <p:nvPicPr>
          <p:cNvPr id="4" name="Imagen 3">
            <a:extLst>
              <a:ext uri="{FF2B5EF4-FFF2-40B4-BE49-F238E27FC236}">
                <a16:creationId xmlns:a16="http://schemas.microsoft.com/office/drawing/2014/main" id="{328F3665-5E55-44B9-A10F-A7BF2B542C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0909" y="0"/>
            <a:ext cx="5611091" cy="6858000"/>
          </a:xfrm>
          <a:prstGeom prst="rect">
            <a:avLst/>
          </a:prstGeom>
        </p:spPr>
      </p:pic>
    </p:spTree>
    <p:extLst>
      <p:ext uri="{BB962C8B-B14F-4D97-AF65-F5344CB8AC3E}">
        <p14:creationId xmlns:p14="http://schemas.microsoft.com/office/powerpoint/2010/main" val="23455317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37564" cy="5869420"/>
          </a:xfrm>
        </p:spPr>
        <p:txBody>
          <a:bodyPr anchor="t">
            <a:normAutofit/>
          </a:bodyPr>
          <a:lstStyle/>
          <a:p>
            <a:r>
              <a:rPr lang="es-ES" sz="2800" dirty="0"/>
              <a:t>1550. Bronzino. Retrato de una mujer. </a:t>
            </a:r>
            <a:r>
              <a:rPr lang="es-ES" sz="2800" dirty="0" err="1"/>
              <a:t>Galleria</a:t>
            </a:r>
            <a:r>
              <a:rPr lang="es-ES" sz="2800" dirty="0"/>
              <a:t> </a:t>
            </a:r>
            <a:r>
              <a:rPr lang="es-ES" sz="2800" dirty="0" err="1"/>
              <a:t>Sabauda</a:t>
            </a:r>
            <a:r>
              <a:rPr lang="es-ES" sz="2800" dirty="0"/>
              <a:t>, Turín.</a:t>
            </a:r>
          </a:p>
        </p:txBody>
      </p:sp>
      <p:pic>
        <p:nvPicPr>
          <p:cNvPr id="4" name="Imagen 3">
            <a:extLst>
              <a:ext uri="{FF2B5EF4-FFF2-40B4-BE49-F238E27FC236}">
                <a16:creationId xmlns:a16="http://schemas.microsoft.com/office/drawing/2014/main" id="{35BB0721-1DFC-44C1-838D-218DFA929B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0867" y="0"/>
            <a:ext cx="5311133" cy="6858000"/>
          </a:xfrm>
          <a:prstGeom prst="rect">
            <a:avLst/>
          </a:prstGeom>
        </p:spPr>
      </p:pic>
    </p:spTree>
    <p:extLst>
      <p:ext uri="{BB962C8B-B14F-4D97-AF65-F5344CB8AC3E}">
        <p14:creationId xmlns:p14="http://schemas.microsoft.com/office/powerpoint/2010/main" val="22153675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12873" cy="5869420"/>
          </a:xfrm>
        </p:spPr>
        <p:txBody>
          <a:bodyPr anchor="t">
            <a:normAutofit/>
          </a:bodyPr>
          <a:lstStyle/>
          <a:p>
            <a:r>
              <a:rPr lang="es-ES" sz="2800" dirty="0"/>
              <a:t>1550. Bronzino. Retrato de una mujer. Museum of Art, Cleveland</a:t>
            </a:r>
          </a:p>
        </p:txBody>
      </p:sp>
      <p:pic>
        <p:nvPicPr>
          <p:cNvPr id="4" name="Imagen 3">
            <a:extLst>
              <a:ext uri="{FF2B5EF4-FFF2-40B4-BE49-F238E27FC236}">
                <a16:creationId xmlns:a16="http://schemas.microsoft.com/office/drawing/2014/main" id="{3D6F984A-206F-4914-8FA5-CC1A92A22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040" y="0"/>
            <a:ext cx="5394960" cy="6858000"/>
          </a:xfrm>
          <a:prstGeom prst="rect">
            <a:avLst/>
          </a:prstGeom>
        </p:spPr>
      </p:pic>
    </p:spTree>
    <p:extLst>
      <p:ext uri="{BB962C8B-B14F-4D97-AF65-F5344CB8AC3E}">
        <p14:creationId xmlns:p14="http://schemas.microsoft.com/office/powerpoint/2010/main" val="41403804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1551. Bronzino. Francisco I Medici. Galleria degli Uffizi, Florencia</a:t>
            </a:r>
            <a:endParaRPr lang="es-ES" sz="2800" dirty="0"/>
          </a:p>
        </p:txBody>
      </p:sp>
      <p:pic>
        <p:nvPicPr>
          <p:cNvPr id="4" name="Imagen 3">
            <a:extLst>
              <a:ext uri="{FF2B5EF4-FFF2-40B4-BE49-F238E27FC236}">
                <a16:creationId xmlns:a16="http://schemas.microsoft.com/office/drawing/2014/main" id="{2B54DCC2-214C-4CC0-8558-68998A6002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6577" y="0"/>
            <a:ext cx="4905423" cy="6858000"/>
          </a:xfrm>
          <a:prstGeom prst="rect">
            <a:avLst/>
          </a:prstGeom>
        </p:spPr>
      </p:pic>
    </p:spTree>
    <p:extLst>
      <p:ext uri="{BB962C8B-B14F-4D97-AF65-F5344CB8AC3E}">
        <p14:creationId xmlns:p14="http://schemas.microsoft.com/office/powerpoint/2010/main" val="4597794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en-US" sz="2800" dirty="0"/>
              <a:t>1551. </a:t>
            </a:r>
            <a:r>
              <a:rPr lang="en-US" sz="2800" dirty="0" err="1"/>
              <a:t>Bronzino</a:t>
            </a:r>
            <a:r>
              <a:rPr lang="en-US" sz="2800" dirty="0"/>
              <a:t>. Ludovico </a:t>
            </a:r>
            <a:r>
              <a:rPr lang="en-US" sz="2800" dirty="0" err="1"/>
              <a:t>Capponi</a:t>
            </a:r>
            <a:r>
              <a:rPr lang="en-US" sz="2800" dirty="0"/>
              <a:t>. Frick Collection, New York</a:t>
            </a:r>
            <a:endParaRPr lang="es-ES" sz="2800" dirty="0"/>
          </a:p>
        </p:txBody>
      </p:sp>
      <p:pic>
        <p:nvPicPr>
          <p:cNvPr id="4" name="Imagen 3">
            <a:extLst>
              <a:ext uri="{FF2B5EF4-FFF2-40B4-BE49-F238E27FC236}">
                <a16:creationId xmlns:a16="http://schemas.microsoft.com/office/drawing/2014/main" id="{32703A5D-58D7-44B6-A50A-B6EA664F8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6677" y="0"/>
            <a:ext cx="5085323" cy="6858000"/>
          </a:xfrm>
          <a:prstGeom prst="rect">
            <a:avLst/>
          </a:prstGeom>
        </p:spPr>
      </p:pic>
    </p:spTree>
    <p:extLst>
      <p:ext uri="{BB962C8B-B14F-4D97-AF65-F5344CB8AC3E}">
        <p14:creationId xmlns:p14="http://schemas.microsoft.com/office/powerpoint/2010/main" val="3236126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22473" cy="5869420"/>
          </a:xfrm>
        </p:spPr>
        <p:txBody>
          <a:bodyPr anchor="t">
            <a:normAutofit/>
          </a:bodyPr>
          <a:lstStyle/>
          <a:p>
            <a:r>
              <a:rPr lang="it-IT" sz="2800" dirty="0"/>
              <a:t>1551. Bronzino. Maria Medici. Galleria degli Uffizi, Florencia.</a:t>
            </a:r>
            <a:endParaRPr lang="es-ES" sz="2800" dirty="0"/>
          </a:p>
        </p:txBody>
      </p:sp>
      <p:pic>
        <p:nvPicPr>
          <p:cNvPr id="4" name="Imagen 3">
            <a:extLst>
              <a:ext uri="{FF2B5EF4-FFF2-40B4-BE49-F238E27FC236}">
                <a16:creationId xmlns:a16="http://schemas.microsoft.com/office/drawing/2014/main" id="{270FDDB7-F78D-47E8-9648-2F12A6C3FF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6327" y="0"/>
            <a:ext cx="4945673" cy="6858000"/>
          </a:xfrm>
          <a:prstGeom prst="rect">
            <a:avLst/>
          </a:prstGeom>
        </p:spPr>
      </p:pic>
    </p:spTree>
    <p:extLst>
      <p:ext uri="{BB962C8B-B14F-4D97-AF65-F5344CB8AC3E}">
        <p14:creationId xmlns:p14="http://schemas.microsoft.com/office/powerpoint/2010/main" val="14096765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793742" y="365125"/>
            <a:ext cx="2604516" cy="5869420"/>
          </a:xfrm>
        </p:spPr>
        <p:txBody>
          <a:bodyPr anchor="t">
            <a:normAutofit/>
          </a:bodyPr>
          <a:lstStyle/>
          <a:p>
            <a:r>
              <a:rPr lang="it-IT" sz="2800" b="1" dirty="0"/>
              <a:t>1552. Bronzino. Dwarf Morgente, frontal. Palazzo Pitti, Florencia.</a:t>
            </a:r>
            <a:br>
              <a:rPr lang="it-IT" sz="2800" dirty="0"/>
            </a:br>
            <a:r>
              <a:rPr lang="it-IT" sz="2400" dirty="0">
                <a:latin typeface="+mn-lt"/>
              </a:rPr>
              <a:t>Era un bufón de la corte de Cosimo I.</a:t>
            </a:r>
            <a:endParaRPr lang="es-ES" sz="2800" dirty="0">
              <a:latin typeface="+mn-lt"/>
            </a:endParaRPr>
          </a:p>
        </p:txBody>
      </p:sp>
      <p:pic>
        <p:nvPicPr>
          <p:cNvPr id="4" name="Imagen 3">
            <a:extLst>
              <a:ext uri="{FF2B5EF4-FFF2-40B4-BE49-F238E27FC236}">
                <a16:creationId xmlns:a16="http://schemas.microsoft.com/office/drawing/2014/main" id="{4332A26D-4C81-4D43-B5D3-CAF1F90720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93742" cy="6858000"/>
          </a:xfrm>
          <a:prstGeom prst="rect">
            <a:avLst/>
          </a:prstGeom>
        </p:spPr>
      </p:pic>
      <p:pic>
        <p:nvPicPr>
          <p:cNvPr id="5" name="Imagen 4">
            <a:extLst>
              <a:ext uri="{FF2B5EF4-FFF2-40B4-BE49-F238E27FC236}">
                <a16:creationId xmlns:a16="http://schemas.microsoft.com/office/drawing/2014/main" id="{6BBF253C-4739-424D-AA1B-56EE32284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6764" y="-24898"/>
            <a:ext cx="4835236" cy="6882898"/>
          </a:xfrm>
          <a:prstGeom prst="rect">
            <a:avLst/>
          </a:prstGeom>
        </p:spPr>
      </p:pic>
    </p:spTree>
    <p:extLst>
      <p:ext uri="{BB962C8B-B14F-4D97-AF65-F5344CB8AC3E}">
        <p14:creationId xmlns:p14="http://schemas.microsoft.com/office/powerpoint/2010/main" val="26638719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88182" cy="5869420"/>
          </a:xfrm>
        </p:spPr>
        <p:txBody>
          <a:bodyPr anchor="t">
            <a:normAutofit/>
          </a:bodyPr>
          <a:lstStyle/>
          <a:p>
            <a:r>
              <a:rPr lang="es-ES" sz="2800" dirty="0"/>
              <a:t>1552 - 1553. Bronzino. Isabella Medici. </a:t>
            </a:r>
            <a:r>
              <a:rPr lang="es-ES" sz="2800" dirty="0" err="1"/>
              <a:t>Nationalmuseum</a:t>
            </a:r>
            <a:r>
              <a:rPr lang="es-ES" sz="2800" dirty="0"/>
              <a:t>, </a:t>
            </a:r>
            <a:r>
              <a:rPr lang="es-ES" sz="2800" dirty="0" err="1"/>
              <a:t>Stockholm</a:t>
            </a:r>
            <a:endParaRPr lang="es-ES" sz="2800" dirty="0"/>
          </a:p>
        </p:txBody>
      </p:sp>
      <p:pic>
        <p:nvPicPr>
          <p:cNvPr id="4" name="Imagen 3">
            <a:extLst>
              <a:ext uri="{FF2B5EF4-FFF2-40B4-BE49-F238E27FC236}">
                <a16:creationId xmlns:a16="http://schemas.microsoft.com/office/drawing/2014/main" id="{BFBB9A9A-0391-4EF4-9AD4-9CB2BC6B39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1526" y="0"/>
            <a:ext cx="5640474" cy="6892636"/>
          </a:xfrm>
          <a:prstGeom prst="rect">
            <a:avLst/>
          </a:prstGeom>
        </p:spPr>
      </p:pic>
    </p:spTree>
    <p:extLst>
      <p:ext uri="{BB962C8B-B14F-4D97-AF65-F5344CB8AC3E}">
        <p14:creationId xmlns:p14="http://schemas.microsoft.com/office/powerpoint/2010/main" val="6193752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71855" cy="5869420"/>
          </a:xfrm>
        </p:spPr>
        <p:txBody>
          <a:bodyPr anchor="t">
            <a:normAutofit/>
          </a:bodyPr>
          <a:lstStyle/>
          <a:p>
            <a:r>
              <a:rPr lang="es-ES" sz="2800" dirty="0"/>
              <a:t>1552. Bronzino. Resurrección. </a:t>
            </a:r>
            <a:r>
              <a:rPr lang="es-ES" sz="2800" dirty="0" err="1"/>
              <a:t>Santissima</a:t>
            </a:r>
            <a:r>
              <a:rPr lang="es-ES" sz="2800" dirty="0"/>
              <a:t> Annunziata, Florencia.</a:t>
            </a:r>
          </a:p>
        </p:txBody>
      </p:sp>
      <p:pic>
        <p:nvPicPr>
          <p:cNvPr id="4" name="Imagen 3">
            <a:extLst>
              <a:ext uri="{FF2B5EF4-FFF2-40B4-BE49-F238E27FC236}">
                <a16:creationId xmlns:a16="http://schemas.microsoft.com/office/drawing/2014/main" id="{6745EEE5-3942-4C3C-8062-E5F3163F42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7709" y="-3879"/>
            <a:ext cx="4544291" cy="6861879"/>
          </a:xfrm>
          <a:prstGeom prst="rect">
            <a:avLst/>
          </a:prstGeom>
        </p:spPr>
      </p:pic>
    </p:spTree>
    <p:extLst>
      <p:ext uri="{BB962C8B-B14F-4D97-AF65-F5344CB8AC3E}">
        <p14:creationId xmlns:p14="http://schemas.microsoft.com/office/powerpoint/2010/main" val="5446459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1555 - 1560. Bronzino. Sagrada Familia. Pushkin Museum, </a:t>
            </a:r>
            <a:r>
              <a:rPr lang="es-ES" sz="2800" dirty="0" err="1"/>
              <a:t>Moscow</a:t>
            </a:r>
            <a:endParaRPr lang="es-ES" sz="2800" dirty="0"/>
          </a:p>
        </p:txBody>
      </p:sp>
      <p:pic>
        <p:nvPicPr>
          <p:cNvPr id="4" name="Imagen 3">
            <a:extLst>
              <a:ext uri="{FF2B5EF4-FFF2-40B4-BE49-F238E27FC236}">
                <a16:creationId xmlns:a16="http://schemas.microsoft.com/office/drawing/2014/main" id="{1B6A5D10-1673-4B56-9918-21523BB9AC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7005" y="0"/>
            <a:ext cx="5674995" cy="6858000"/>
          </a:xfrm>
          <a:prstGeom prst="rect">
            <a:avLst/>
          </a:prstGeom>
        </p:spPr>
      </p:pic>
    </p:spTree>
    <p:extLst>
      <p:ext uri="{BB962C8B-B14F-4D97-AF65-F5344CB8AC3E}">
        <p14:creationId xmlns:p14="http://schemas.microsoft.com/office/powerpoint/2010/main" val="42853066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10" y="124690"/>
            <a:ext cx="6497738" cy="6733310"/>
          </a:xfrm>
        </p:spPr>
        <p:txBody>
          <a:bodyPr anchor="t">
            <a:normAutofit fontScale="90000"/>
          </a:bodyPr>
          <a:lstStyle/>
          <a:p>
            <a:r>
              <a:rPr lang="it-IT" sz="3100" b="1" dirty="0"/>
              <a:t>1555 - 1560. Bronzino. Laura Battiferri. Palazzo Vecchio, Florencia.</a:t>
            </a:r>
            <a:br>
              <a:rPr lang="it-IT" sz="2800" dirty="0"/>
            </a:br>
            <a:r>
              <a:rPr lang="es-ES" sz="2000" b="0" dirty="0">
                <a:effectLst/>
                <a:latin typeface="+mn-lt"/>
              </a:rPr>
              <a:t>El Retrato de Laura </a:t>
            </a:r>
            <a:r>
              <a:rPr lang="es-ES" sz="2000" b="0" dirty="0" err="1">
                <a:effectLst/>
                <a:latin typeface="+mn-lt"/>
              </a:rPr>
              <a:t>Battiferri</a:t>
            </a:r>
            <a:r>
              <a:rPr lang="es-ES" sz="2000" b="0" dirty="0">
                <a:effectLst/>
                <a:latin typeface="+mn-lt"/>
              </a:rPr>
              <a:t> de </a:t>
            </a:r>
            <a:r>
              <a:rPr lang="es-ES" sz="2000" b="0" dirty="0" err="1">
                <a:effectLst/>
                <a:latin typeface="+mn-lt"/>
              </a:rPr>
              <a:t>Agnolo</a:t>
            </a:r>
            <a:r>
              <a:rPr lang="es-ES" sz="2000" b="0" dirty="0">
                <a:effectLst/>
                <a:latin typeface="+mn-lt"/>
              </a:rPr>
              <a:t> Bronzino es uno de los retratos femeninos más fascinantes del Renacimiento italiano. De manera conscientemente arcaica, el artista ha tomado el tipo de retratos de principios del Quattrocento y la representación de la dama en su retrato de perfil, como en una medalla, estirando el busto y la cabeza fina casi de forma desproporcionada y donde sobresale la nariz grande y ligeramente aguileña. Sobre el cabello recogido lleva un tocado en forma de concha y, encima, un velo transparente que cae sobre el pecho y las mangas abullonadas. Mientras que parece querer evitar con orgullo, ¿o modestamente? – todo contacto visual con el espectador, lo que le da un aire clerical y majestuoso, este retrato no carece de información ad </a:t>
            </a:r>
            <a:r>
              <a:rPr lang="es-ES" sz="2000" b="0" dirty="0" err="1">
                <a:effectLst/>
                <a:latin typeface="+mn-lt"/>
              </a:rPr>
              <a:t>spectatorem</a:t>
            </a:r>
            <a:r>
              <a:rPr lang="es-ES" sz="2000" b="0" dirty="0">
                <a:effectLst/>
                <a:latin typeface="+mn-lt"/>
              </a:rPr>
              <a:t>. Los finos dedos de la mano izquierda separados casi de forma amanerada, marcan en el libro abierto un pasaje de los Sonetos de Petrarca para Laura, a la que visiblemente se identifica la dama que lleva el mismo nombre. Los sonetos del </a:t>
            </a:r>
            <a:r>
              <a:rPr lang="es-ES" sz="2000" b="0" dirty="0" err="1">
                <a:effectLst/>
                <a:latin typeface="+mn-lt"/>
              </a:rPr>
              <a:t>Canzoniere</a:t>
            </a:r>
            <a:r>
              <a:rPr lang="es-ES" sz="2000" b="0" dirty="0">
                <a:effectLst/>
                <a:latin typeface="+mn-lt"/>
              </a:rPr>
              <a:t> no fueron elegidos al azar: uno se refiere al desdén de Laura; el otro, la compasión que reclama el amante sin esperanza. Muestran, a quien quiera ver, el dilema del artista, enamorado de una mujer casada y virtuosa cuya obra admiraba. El mismo Bronzino era un poeta talentoso, cuyo estilo literario podía inspirarse tanto en Petrarca como en Boccaccio.</a:t>
            </a:r>
            <a:endParaRPr lang="es-ES" sz="2800" dirty="0">
              <a:latin typeface="+mn-lt"/>
            </a:endParaRPr>
          </a:p>
        </p:txBody>
      </p:sp>
      <p:pic>
        <p:nvPicPr>
          <p:cNvPr id="4" name="Imagen 3">
            <a:extLst>
              <a:ext uri="{FF2B5EF4-FFF2-40B4-BE49-F238E27FC236}">
                <a16:creationId xmlns:a16="http://schemas.microsoft.com/office/drawing/2014/main" id="{D3378B3F-D6F8-4872-8851-847CDD6237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7847" y="0"/>
            <a:ext cx="5514153" cy="6858000"/>
          </a:xfrm>
          <a:prstGeom prst="rect">
            <a:avLst/>
          </a:prstGeom>
        </p:spPr>
      </p:pic>
    </p:spTree>
    <p:extLst>
      <p:ext uri="{BB962C8B-B14F-4D97-AF65-F5344CB8AC3E}">
        <p14:creationId xmlns:p14="http://schemas.microsoft.com/office/powerpoint/2010/main" val="4311258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6442320" cy="5869420"/>
          </a:xfrm>
        </p:spPr>
        <p:txBody>
          <a:bodyPr anchor="t">
            <a:normAutofit/>
          </a:bodyPr>
          <a:lstStyle/>
          <a:p>
            <a:r>
              <a:rPr lang="it-IT" sz="2800" b="1" dirty="0"/>
              <a:t>1555 - 1560. Bronzino. Laura Battiferri. Palazzo Vecchio, Florencia.</a:t>
            </a:r>
            <a:br>
              <a:rPr lang="it-IT" sz="2800" dirty="0"/>
            </a:br>
            <a:r>
              <a:rPr lang="es-ES" sz="2000" b="0" i="1" dirty="0">
                <a:effectLst/>
                <a:latin typeface="+mn-lt"/>
              </a:rPr>
              <a:t>«Quien me tiene en prisión, ni abre ni cierra, ni me retiene ni me suelta el lazo; y no me mata Amor ni me deshierra, ni me quiere ni quita mi embarazo.» </a:t>
            </a:r>
            <a:r>
              <a:rPr lang="es-ES" sz="2000" b="0" i="0" dirty="0">
                <a:effectLst/>
                <a:latin typeface="+mn-lt"/>
              </a:rPr>
              <a:t>Petrarca.</a:t>
            </a:r>
            <a:br>
              <a:rPr lang="es-ES" sz="2000" b="0" i="0" dirty="0">
                <a:effectLst/>
                <a:latin typeface="+mn-lt"/>
              </a:rPr>
            </a:br>
            <a:r>
              <a:rPr lang="es-ES" sz="2000" b="0" i="0" dirty="0">
                <a:effectLst/>
                <a:latin typeface="+mn-lt"/>
              </a:rPr>
              <a:t>Laura </a:t>
            </a:r>
            <a:r>
              <a:rPr lang="es-ES" sz="2000" b="0" i="0" dirty="0" err="1">
                <a:effectLst/>
                <a:latin typeface="+mn-lt"/>
              </a:rPr>
              <a:t>Battiferri</a:t>
            </a:r>
            <a:r>
              <a:rPr lang="es-ES" sz="2000" b="0" i="0" dirty="0">
                <a:effectLst/>
                <a:latin typeface="+mn-lt"/>
              </a:rPr>
              <a:t> (1523-158?) nació en Urbino como hija natural de Giovanni Antonio </a:t>
            </a:r>
            <a:r>
              <a:rPr lang="es-ES" sz="2000" b="0" i="0" dirty="0" err="1">
                <a:effectLst/>
                <a:latin typeface="+mn-lt"/>
              </a:rPr>
              <a:t>Battiferri</a:t>
            </a:r>
            <a:r>
              <a:rPr lang="es-ES" sz="2000" b="0" i="0" dirty="0">
                <a:effectLst/>
                <a:latin typeface="+mn-lt"/>
              </a:rPr>
              <a:t>, quien más tarde la legitimó. Viuda a temprana edad, se casó en segundas nupcias en 1550, a la edad de 27 años, con el escultor florentino </a:t>
            </a:r>
            <a:r>
              <a:rPr lang="es-ES" sz="2000" b="0" i="0" dirty="0" err="1">
                <a:effectLst/>
                <a:latin typeface="+mn-lt"/>
              </a:rPr>
              <a:t>Bartolommeo</a:t>
            </a:r>
            <a:r>
              <a:rPr lang="es-ES" sz="2000" b="0" i="0" dirty="0">
                <a:effectLst/>
                <a:latin typeface="+mn-lt"/>
              </a:rPr>
              <a:t> </a:t>
            </a:r>
            <a:r>
              <a:rPr lang="es-ES" sz="2000" b="0" i="0" dirty="0" err="1">
                <a:effectLst/>
                <a:latin typeface="+mn-lt"/>
              </a:rPr>
              <a:t>Ammanati</a:t>
            </a:r>
            <a:r>
              <a:rPr lang="es-ES" sz="2000" b="0" i="0" dirty="0">
                <a:effectLst/>
                <a:latin typeface="+mn-lt"/>
              </a:rPr>
              <a:t>. La pareja no tuvo hijos. Laura se llamaba a sí misma «árbol estéril». Sus poemas fueron muy admirados por sus contemporáneos. La corte de Madrid solicitó que su obra literaria fuera traducida al español. Grandes poetas y artistas como Tasso y </a:t>
            </a:r>
            <a:r>
              <a:rPr lang="es-ES" sz="2000" b="0" i="0" dirty="0" err="1">
                <a:effectLst/>
                <a:latin typeface="+mn-lt"/>
              </a:rPr>
              <a:t>Benvenuto</a:t>
            </a:r>
            <a:r>
              <a:rPr lang="es-ES" sz="2000" b="0" i="0" dirty="0">
                <a:effectLst/>
                <a:latin typeface="+mn-lt"/>
              </a:rPr>
              <a:t> </a:t>
            </a:r>
            <a:r>
              <a:rPr lang="es-ES" sz="2000" b="0" i="0" dirty="0" err="1">
                <a:effectLst/>
                <a:latin typeface="+mn-lt"/>
              </a:rPr>
              <a:t>Cellini</a:t>
            </a:r>
            <a:r>
              <a:rPr lang="es-ES" sz="2000" b="0" i="0" dirty="0">
                <a:effectLst/>
                <a:latin typeface="+mn-lt"/>
              </a:rPr>
              <a:t> mantuvieron estrechas relaciones con ella. Laura admiraba la contrarreforma de los jesuitas. La austeridad, que emana de la actitud y de la vestimenta, parece reflejar la ética cotidiana transformada desde el Concilio de Trento (1456-63) en normas cada vez más rígidas.</a:t>
            </a:r>
            <a:endParaRPr lang="es-ES" sz="2000" dirty="0">
              <a:latin typeface="+mn-lt"/>
            </a:endParaRPr>
          </a:p>
        </p:txBody>
      </p:sp>
      <p:pic>
        <p:nvPicPr>
          <p:cNvPr id="4" name="Imagen 3">
            <a:extLst>
              <a:ext uri="{FF2B5EF4-FFF2-40B4-BE49-F238E27FC236}">
                <a16:creationId xmlns:a16="http://schemas.microsoft.com/office/drawing/2014/main" id="{D3378B3F-D6F8-4872-8851-847CDD6237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7847" y="0"/>
            <a:ext cx="5514153" cy="6858000"/>
          </a:xfrm>
          <a:prstGeom prst="rect">
            <a:avLst/>
          </a:prstGeom>
        </p:spPr>
      </p:pic>
    </p:spTree>
    <p:extLst>
      <p:ext uri="{BB962C8B-B14F-4D97-AF65-F5344CB8AC3E}">
        <p14:creationId xmlns:p14="http://schemas.microsoft.com/office/powerpoint/2010/main" val="14036053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it-IT" sz="2800" dirty="0"/>
              <a:t>1555 - 1565. Bronzino. Ferdinando Medici. Galleria degli Uffizi, Florencia</a:t>
            </a:r>
            <a:endParaRPr lang="es-ES" sz="2800" dirty="0"/>
          </a:p>
        </p:txBody>
      </p:sp>
      <p:pic>
        <p:nvPicPr>
          <p:cNvPr id="4" name="Imagen 3">
            <a:extLst>
              <a:ext uri="{FF2B5EF4-FFF2-40B4-BE49-F238E27FC236}">
                <a16:creationId xmlns:a16="http://schemas.microsoft.com/office/drawing/2014/main" id="{C2A2F549-15A3-45F3-A864-2DB086779B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4982" y="-16071"/>
            <a:ext cx="5237018" cy="6950271"/>
          </a:xfrm>
          <a:prstGeom prst="rect">
            <a:avLst/>
          </a:prstGeom>
        </p:spPr>
      </p:pic>
    </p:spTree>
    <p:extLst>
      <p:ext uri="{BB962C8B-B14F-4D97-AF65-F5344CB8AC3E}">
        <p14:creationId xmlns:p14="http://schemas.microsoft.com/office/powerpoint/2010/main" val="40680703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71309" cy="5869420"/>
          </a:xfrm>
        </p:spPr>
        <p:txBody>
          <a:bodyPr anchor="t">
            <a:normAutofit/>
          </a:bodyPr>
          <a:lstStyle/>
          <a:p>
            <a:r>
              <a:rPr lang="it-IT" sz="2800" dirty="0"/>
              <a:t>1555 - 1565. Bronzino. Garcia Medici. Galleria degli Uffizi, Florencia</a:t>
            </a:r>
            <a:endParaRPr lang="es-ES" sz="2800" dirty="0"/>
          </a:p>
        </p:txBody>
      </p:sp>
      <p:pic>
        <p:nvPicPr>
          <p:cNvPr id="4" name="Imagen 3">
            <a:extLst>
              <a:ext uri="{FF2B5EF4-FFF2-40B4-BE49-F238E27FC236}">
                <a16:creationId xmlns:a16="http://schemas.microsoft.com/office/drawing/2014/main" id="{520372A5-036C-4EC2-A245-450D05494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716" y="0"/>
            <a:ext cx="5418284" cy="6858000"/>
          </a:xfrm>
          <a:prstGeom prst="rect">
            <a:avLst/>
          </a:prstGeom>
        </p:spPr>
      </p:pic>
    </p:spTree>
    <p:extLst>
      <p:ext uri="{BB962C8B-B14F-4D97-AF65-F5344CB8AC3E}">
        <p14:creationId xmlns:p14="http://schemas.microsoft.com/office/powerpoint/2010/main" val="39382312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it-IT" sz="2800" dirty="0"/>
              <a:t>1555 - 1565. Bronzino. Lucrecia di Cosimo. Galleria degli Uffizi, Florencia</a:t>
            </a:r>
            <a:endParaRPr lang="es-ES" sz="2800" dirty="0"/>
          </a:p>
        </p:txBody>
      </p:sp>
      <p:pic>
        <p:nvPicPr>
          <p:cNvPr id="4" name="Imagen 3">
            <a:extLst>
              <a:ext uri="{FF2B5EF4-FFF2-40B4-BE49-F238E27FC236}">
                <a16:creationId xmlns:a16="http://schemas.microsoft.com/office/drawing/2014/main" id="{F584EAD3-C692-419A-9675-44B8AF9556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0065" y="0"/>
            <a:ext cx="5161935" cy="6858000"/>
          </a:xfrm>
          <a:prstGeom prst="rect">
            <a:avLst/>
          </a:prstGeom>
        </p:spPr>
      </p:pic>
    </p:spTree>
    <p:extLst>
      <p:ext uri="{BB962C8B-B14F-4D97-AF65-F5344CB8AC3E}">
        <p14:creationId xmlns:p14="http://schemas.microsoft.com/office/powerpoint/2010/main" val="2492925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51418" cy="5869420"/>
          </a:xfrm>
        </p:spPr>
        <p:txBody>
          <a:bodyPr anchor="t">
            <a:normAutofit/>
          </a:bodyPr>
          <a:lstStyle/>
          <a:p>
            <a:r>
              <a:rPr lang="it-IT" sz="2800" dirty="0"/>
              <a:t>1555 - 1565. Bronzino. Papa León X. Galleria degli Uffizi, Florencia</a:t>
            </a:r>
            <a:endParaRPr lang="es-ES" sz="2800" dirty="0"/>
          </a:p>
        </p:txBody>
      </p:sp>
      <p:pic>
        <p:nvPicPr>
          <p:cNvPr id="4" name="Imagen 3">
            <a:extLst>
              <a:ext uri="{FF2B5EF4-FFF2-40B4-BE49-F238E27FC236}">
                <a16:creationId xmlns:a16="http://schemas.microsoft.com/office/drawing/2014/main" id="{DD6F29D9-89E6-4B64-B136-70F8B53E8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8067" y="0"/>
            <a:ext cx="5393933" cy="6858000"/>
          </a:xfrm>
          <a:prstGeom prst="rect">
            <a:avLst/>
          </a:prstGeom>
        </p:spPr>
      </p:pic>
    </p:spTree>
    <p:extLst>
      <p:ext uri="{BB962C8B-B14F-4D97-AF65-F5344CB8AC3E}">
        <p14:creationId xmlns:p14="http://schemas.microsoft.com/office/powerpoint/2010/main" val="6995290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8291" cy="5869420"/>
          </a:xfrm>
        </p:spPr>
        <p:txBody>
          <a:bodyPr anchor="t">
            <a:normAutofit/>
          </a:bodyPr>
          <a:lstStyle/>
          <a:p>
            <a:r>
              <a:rPr lang="it-IT" sz="2800" dirty="0"/>
              <a:t>1555. Bronzino. Alessandro Medici. Galleria degli Uffizi, Florencia</a:t>
            </a:r>
            <a:endParaRPr lang="es-ES" sz="2800" dirty="0"/>
          </a:p>
        </p:txBody>
      </p:sp>
      <p:pic>
        <p:nvPicPr>
          <p:cNvPr id="4" name="Imagen 3">
            <a:extLst>
              <a:ext uri="{FF2B5EF4-FFF2-40B4-BE49-F238E27FC236}">
                <a16:creationId xmlns:a16="http://schemas.microsoft.com/office/drawing/2014/main" id="{8CAF542D-6B99-4632-AE27-DBD4655F4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8201" y="0"/>
            <a:ext cx="5363799" cy="6858000"/>
          </a:xfrm>
          <a:prstGeom prst="rect">
            <a:avLst/>
          </a:prstGeom>
        </p:spPr>
      </p:pic>
    </p:spTree>
    <p:extLst>
      <p:ext uri="{BB962C8B-B14F-4D97-AF65-F5344CB8AC3E}">
        <p14:creationId xmlns:p14="http://schemas.microsoft.com/office/powerpoint/2010/main" val="9544394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319164" cy="1099268"/>
          </a:xfrm>
        </p:spPr>
        <p:txBody>
          <a:bodyPr anchor="ctr">
            <a:normAutofit/>
          </a:bodyPr>
          <a:lstStyle/>
          <a:p>
            <a:pPr algn="ctr"/>
            <a:r>
              <a:rPr lang="es-ES" sz="2800" b="1" dirty="0"/>
              <a:t>1555. Bronzino. Venus, Cupido y Sátiro. Palazzo Colonna, Roma</a:t>
            </a:r>
          </a:p>
        </p:txBody>
      </p:sp>
      <p:pic>
        <p:nvPicPr>
          <p:cNvPr id="4" name="Imagen 3">
            <a:extLst>
              <a:ext uri="{FF2B5EF4-FFF2-40B4-BE49-F238E27FC236}">
                <a16:creationId xmlns:a16="http://schemas.microsoft.com/office/drawing/2014/main" id="{C96A9889-8FED-4267-BE32-7D95471939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1436" y="1099268"/>
            <a:ext cx="9989127" cy="5758732"/>
          </a:xfrm>
          <a:prstGeom prst="rect">
            <a:avLst/>
          </a:prstGeom>
        </p:spPr>
      </p:pic>
    </p:spTree>
    <p:extLst>
      <p:ext uri="{BB962C8B-B14F-4D97-AF65-F5344CB8AC3E}">
        <p14:creationId xmlns:p14="http://schemas.microsoft.com/office/powerpoint/2010/main" val="4577091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059382" cy="5869420"/>
          </a:xfrm>
        </p:spPr>
        <p:txBody>
          <a:bodyPr anchor="t">
            <a:normAutofit/>
          </a:bodyPr>
          <a:lstStyle/>
          <a:p>
            <a:r>
              <a:rPr lang="es-ES" sz="2800" dirty="0"/>
              <a:t>1556. Bronzino. Eleonora de Toledo. Museo </a:t>
            </a:r>
            <a:r>
              <a:rPr lang="es-ES" sz="2800" dirty="0" err="1"/>
              <a:t>Bardini</a:t>
            </a:r>
            <a:r>
              <a:rPr lang="es-ES" sz="2800" dirty="0"/>
              <a:t>, Florencia</a:t>
            </a:r>
          </a:p>
        </p:txBody>
      </p:sp>
      <p:pic>
        <p:nvPicPr>
          <p:cNvPr id="4" name="Imagen 3">
            <a:extLst>
              <a:ext uri="{FF2B5EF4-FFF2-40B4-BE49-F238E27FC236}">
                <a16:creationId xmlns:a16="http://schemas.microsoft.com/office/drawing/2014/main" id="{2C936F2D-27CB-4E3B-874A-528DF3845A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36679910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5024834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96000" cy="5869420"/>
          </a:xfrm>
        </p:spPr>
        <p:txBody>
          <a:bodyPr anchor="t">
            <a:normAutofit/>
          </a:bodyPr>
          <a:lstStyle/>
          <a:p>
            <a:r>
              <a:rPr lang="es-ES" sz="2800" b="1" dirty="0"/>
              <a:t>1560. Bronzino. </a:t>
            </a:r>
            <a:r>
              <a:rPr lang="es-ES" sz="2800" b="1" dirty="0" err="1"/>
              <a:t>Garzia</a:t>
            </a:r>
            <a:r>
              <a:rPr lang="es-ES" sz="2800" b="1" dirty="0"/>
              <a:t> de Médicis. Museo del Prado, Madrid.</a:t>
            </a:r>
            <a:br>
              <a:rPr lang="es-ES" sz="2800" dirty="0"/>
            </a:br>
            <a:r>
              <a:rPr lang="es-ES" sz="2400" b="0" dirty="0">
                <a:effectLst/>
                <a:latin typeface="+mn-lt"/>
              </a:rPr>
              <a:t>Tercer hijo de Cosme y Eleonora de Médicis, el niño lleva un cascabel en forma de amuleto, que representa una arpía que cuelga de una cornucopia. </a:t>
            </a:r>
            <a:br>
              <a:rPr lang="es-ES" sz="2400" b="0" dirty="0">
                <a:effectLst/>
                <a:latin typeface="+mn-lt"/>
              </a:rPr>
            </a:br>
            <a:r>
              <a:rPr lang="es-ES" sz="2400" b="0" dirty="0">
                <a:effectLst/>
                <a:latin typeface="+mn-lt"/>
              </a:rPr>
              <a:t>Este tipo de amuletos fueron utilizados por las mujeres napolitanas para proteger su embarazo, podría haber sido entregado a </a:t>
            </a:r>
            <a:r>
              <a:rPr lang="es-ES" sz="2400" b="0" dirty="0" err="1">
                <a:effectLst/>
                <a:latin typeface="+mn-lt"/>
              </a:rPr>
              <a:t>Garzia</a:t>
            </a:r>
            <a:r>
              <a:rPr lang="es-ES" sz="2400" b="0" dirty="0">
                <a:effectLst/>
                <a:latin typeface="+mn-lt"/>
              </a:rPr>
              <a:t> por su madre, Eleonora, o por su abuelo, Pedro de Toledo, virrey de Nápoles. </a:t>
            </a:r>
            <a:br>
              <a:rPr lang="es-ES" sz="2400" b="0" dirty="0">
                <a:effectLst/>
                <a:latin typeface="+mn-lt"/>
              </a:rPr>
            </a:br>
            <a:r>
              <a:rPr lang="es-ES" sz="2400" b="0" dirty="0">
                <a:effectLst/>
                <a:latin typeface="+mn-lt"/>
              </a:rPr>
              <a:t>En la otra mano, el niño sostiene una flor de azahar, símbolo de la pureza e inocencia de su edad.</a:t>
            </a:r>
            <a:endParaRPr lang="es-ES" sz="2800" dirty="0">
              <a:latin typeface="+mn-lt"/>
            </a:endParaRPr>
          </a:p>
        </p:txBody>
      </p:sp>
      <p:pic>
        <p:nvPicPr>
          <p:cNvPr id="4" name="Imagen 3">
            <a:extLst>
              <a:ext uri="{FF2B5EF4-FFF2-40B4-BE49-F238E27FC236}">
                <a16:creationId xmlns:a16="http://schemas.microsoft.com/office/drawing/2014/main" id="{7ABBA8D7-49A7-4D80-AD4A-1CB75C804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8267" y="0"/>
            <a:ext cx="5373733" cy="6858000"/>
          </a:xfrm>
          <a:prstGeom prst="rect">
            <a:avLst/>
          </a:prstGeom>
        </p:spPr>
      </p:pic>
    </p:spTree>
    <p:extLst>
      <p:ext uri="{BB962C8B-B14F-4D97-AF65-F5344CB8AC3E}">
        <p14:creationId xmlns:p14="http://schemas.microsoft.com/office/powerpoint/2010/main" val="12437569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6428509" cy="6368184"/>
          </a:xfrm>
        </p:spPr>
        <p:txBody>
          <a:bodyPr anchor="t">
            <a:normAutofit fontScale="90000"/>
          </a:bodyPr>
          <a:lstStyle/>
          <a:p>
            <a:r>
              <a:rPr lang="es-ES" sz="3100" b="1" dirty="0"/>
              <a:t>1560. Bronzino. </a:t>
            </a:r>
            <a:r>
              <a:rPr lang="es-ES" sz="3100" b="1" dirty="0" err="1"/>
              <a:t>Garzia</a:t>
            </a:r>
            <a:r>
              <a:rPr lang="es-ES" sz="3100" b="1" dirty="0"/>
              <a:t> de Médicis. Museo del Prado, Madrid.</a:t>
            </a:r>
            <a:br>
              <a:rPr lang="es-ES" sz="2800" dirty="0"/>
            </a:br>
            <a:r>
              <a:rPr lang="es-ES" sz="2200" b="0" i="0" dirty="0">
                <a:effectLst/>
                <a:latin typeface="+mn-lt"/>
              </a:rPr>
              <a:t>El Bronzino hizo este retrato para su mecenas, Cosme de </a:t>
            </a:r>
            <a:r>
              <a:rPr lang="es-ES" sz="2200" b="0" i="0" u="none" strike="noStrike" dirty="0">
                <a:effectLst/>
                <a:latin typeface="+mn-lt"/>
              </a:rPr>
              <a:t>Médici</a:t>
            </a:r>
            <a:r>
              <a:rPr lang="es-ES" sz="2200" b="0" i="0" dirty="0">
                <a:effectLst/>
                <a:latin typeface="+mn-lt"/>
              </a:rPr>
              <a:t>, familiar del niñito que aquí aparece.</a:t>
            </a:r>
            <a:br>
              <a:rPr lang="es-ES" sz="2200" b="0" i="0" dirty="0">
                <a:effectLst/>
                <a:latin typeface="+mn-lt"/>
              </a:rPr>
            </a:br>
            <a:r>
              <a:rPr lang="es-ES" sz="2200" b="0" i="0" dirty="0">
                <a:effectLst/>
                <a:latin typeface="+mn-lt"/>
              </a:rPr>
              <a:t>El retrato resulta absolutamente sorprendente, por una parte, por su calidad técnica, y por otra por la espontaneidad y frescura del gesto, entre curioso y sorprendido, del pequeño.</a:t>
            </a:r>
            <a:br>
              <a:rPr lang="es-ES" sz="2200" b="0" i="0" dirty="0">
                <a:effectLst/>
                <a:latin typeface="+mn-lt"/>
              </a:rPr>
            </a:br>
            <a:r>
              <a:rPr lang="es-ES" sz="2200" b="0" i="0" dirty="0">
                <a:effectLst/>
                <a:latin typeface="+mn-lt"/>
              </a:rPr>
              <a:t>Bronzino ha usado un fondo neutro en colores claros para destacar el primer plano de la figura, y ha evitado los frecuentes fondos en pardo oscuro por tratarse de la figura de un niño, tema al que es conveniente quitar solemnidad. </a:t>
            </a:r>
            <a:br>
              <a:rPr lang="es-ES" sz="2200" b="0" i="0" dirty="0">
                <a:effectLst/>
                <a:latin typeface="+mn-lt"/>
              </a:rPr>
            </a:br>
            <a:r>
              <a:rPr lang="es-ES" sz="2200" b="0" i="0" dirty="0">
                <a:effectLst/>
                <a:latin typeface="+mn-lt"/>
              </a:rPr>
              <a:t>El punto más alegre lo proporcionan los colores vivos que rodean la cara del infante: un rojo brillante para sus ropas y los ricillos rubios rodeando su rostro. </a:t>
            </a:r>
            <a:br>
              <a:rPr lang="es-ES" sz="2200" b="0" i="0" dirty="0">
                <a:effectLst/>
                <a:latin typeface="+mn-lt"/>
              </a:rPr>
            </a:br>
            <a:r>
              <a:rPr lang="es-ES" sz="2200" b="0" i="0" dirty="0">
                <a:effectLst/>
                <a:latin typeface="+mn-lt"/>
              </a:rPr>
              <a:t>El pequeño debía tener dos o tres años cuando se le retrató.</a:t>
            </a:r>
            <a:br>
              <a:rPr lang="es-ES" sz="2200" b="0" i="0" dirty="0">
                <a:effectLst/>
                <a:latin typeface="+mn-lt"/>
              </a:rPr>
            </a:br>
            <a:r>
              <a:rPr lang="es-ES" sz="2200" b="0" i="0" dirty="0">
                <a:effectLst/>
                <a:latin typeface="+mn-lt"/>
              </a:rPr>
              <a:t>La mirada directa del niño, franca y natural, nos hace desear haber conservado los apuntes que indudablemente Bronzino debió de emplear para preparar este óleo.</a:t>
            </a:r>
            <a:endParaRPr lang="es-ES" sz="2800" dirty="0">
              <a:latin typeface="+mn-lt"/>
            </a:endParaRPr>
          </a:p>
        </p:txBody>
      </p:sp>
      <p:pic>
        <p:nvPicPr>
          <p:cNvPr id="4" name="Imagen 3">
            <a:extLst>
              <a:ext uri="{FF2B5EF4-FFF2-40B4-BE49-F238E27FC236}">
                <a16:creationId xmlns:a16="http://schemas.microsoft.com/office/drawing/2014/main" id="{7ABBA8D7-49A7-4D80-AD4A-1CB75C804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8267" y="0"/>
            <a:ext cx="5373733" cy="6858000"/>
          </a:xfrm>
          <a:prstGeom prst="rect">
            <a:avLst/>
          </a:prstGeom>
        </p:spPr>
      </p:pic>
    </p:spTree>
    <p:extLst>
      <p:ext uri="{BB962C8B-B14F-4D97-AF65-F5344CB8AC3E}">
        <p14:creationId xmlns:p14="http://schemas.microsoft.com/office/powerpoint/2010/main" val="37830676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6428509" cy="6368184"/>
          </a:xfrm>
        </p:spPr>
        <p:txBody>
          <a:bodyPr anchor="t">
            <a:normAutofit fontScale="90000"/>
          </a:bodyPr>
          <a:lstStyle/>
          <a:p>
            <a:pPr algn="l" fontAlgn="base"/>
            <a:r>
              <a:rPr lang="es-ES" sz="3100" b="1" dirty="0"/>
              <a:t>1560. Bronzino. </a:t>
            </a:r>
            <a:r>
              <a:rPr lang="es-ES" sz="3100" b="1" dirty="0" err="1"/>
              <a:t>Garzia</a:t>
            </a:r>
            <a:r>
              <a:rPr lang="es-ES" sz="3100" b="1" dirty="0"/>
              <a:t> de Médicis. Museo del Prado, Madrid.</a:t>
            </a:r>
            <a:br>
              <a:rPr lang="es-ES" sz="2800" dirty="0"/>
            </a:br>
            <a:r>
              <a:rPr lang="es-ES" sz="1800" b="0" i="0" dirty="0">
                <a:effectLst/>
                <a:latin typeface="+mn-lt"/>
              </a:rPr>
              <a:t>Este retrato de </a:t>
            </a:r>
            <a:r>
              <a:rPr lang="es-ES" sz="1800" b="0" i="0" u="none" strike="noStrike" dirty="0">
                <a:effectLst/>
                <a:latin typeface="+mn-lt"/>
              </a:rPr>
              <a:t>García de Médicis</a:t>
            </a:r>
            <a:r>
              <a:rPr lang="es-ES" sz="1800" b="0" i="0" dirty="0">
                <a:effectLst/>
                <a:latin typeface="+mn-lt"/>
              </a:rPr>
              <a:t> (1547-1562), tercer hijo varón de Cosme de Medici y </a:t>
            </a:r>
            <a:r>
              <a:rPr lang="es-ES" sz="1800" b="0" i="0" dirty="0" err="1">
                <a:effectLst/>
                <a:latin typeface="+mn-lt"/>
              </a:rPr>
              <a:t>Elonora</a:t>
            </a:r>
            <a:r>
              <a:rPr lang="es-ES" sz="1800" b="0" i="0" dirty="0">
                <a:effectLst/>
                <a:latin typeface="+mn-lt"/>
              </a:rPr>
              <a:t> de Toledo, ejemplifica como pocos la escasa atención dedicada a los niños en el retrato hasta la </a:t>
            </a:r>
            <a:r>
              <a:rPr lang="es-ES" sz="1800" b="0" i="0" u="none" strike="noStrike" dirty="0">
                <a:effectLst/>
                <a:latin typeface="+mn-lt"/>
              </a:rPr>
              <a:t>Ilustración</a:t>
            </a:r>
            <a:r>
              <a:rPr lang="es-ES" sz="1800" b="0" i="0" dirty="0">
                <a:effectLst/>
                <a:latin typeface="+mn-lt"/>
              </a:rPr>
              <a:t>. </a:t>
            </a:r>
            <a:r>
              <a:rPr lang="es-ES" sz="1800" b="0" i="0" u="none" strike="noStrike" dirty="0">
                <a:effectLst/>
                <a:latin typeface="+mn-lt"/>
              </a:rPr>
              <a:t>Bronzino</a:t>
            </a:r>
            <a:r>
              <a:rPr lang="es-ES" sz="1800" b="0" i="0" dirty="0">
                <a:effectLst/>
                <a:latin typeface="+mn-lt"/>
              </a:rPr>
              <a:t> reproduce con veracidad los rasgos menudos e indefinidos de un niño, pero lo presenta con la misma actitud distante e impasible, con la que caracteriza en sus retratos a los adultos de la corte florentina. </a:t>
            </a:r>
            <a:r>
              <a:rPr lang="es-ES" sz="1800" b="0" i="0" u="none" strike="noStrike" dirty="0">
                <a:effectLst/>
                <a:latin typeface="+mn-lt"/>
              </a:rPr>
              <a:t>García</a:t>
            </a:r>
            <a:r>
              <a:rPr lang="es-ES" sz="1800" b="0" i="0" dirty="0">
                <a:effectLst/>
                <a:latin typeface="+mn-lt"/>
              </a:rPr>
              <a:t> es ante todo un heredero al </a:t>
            </a:r>
            <a:r>
              <a:rPr lang="es-ES" sz="1800" b="0" i="0" u="none" strike="noStrike" dirty="0">
                <a:effectLst/>
                <a:latin typeface="+mn-lt"/>
              </a:rPr>
              <a:t>ducado de Toscana</a:t>
            </a:r>
            <a:r>
              <a:rPr lang="es-ES" sz="1800" b="0" i="0" dirty="0">
                <a:effectLst/>
                <a:latin typeface="+mn-lt"/>
              </a:rPr>
              <a:t>, y por eso </a:t>
            </a:r>
            <a:r>
              <a:rPr lang="es-ES" sz="1800" b="0" i="0" u="none" strike="noStrike" dirty="0">
                <a:effectLst/>
                <a:latin typeface="+mn-lt"/>
              </a:rPr>
              <a:t>Bronzino</a:t>
            </a:r>
            <a:r>
              <a:rPr lang="es-ES" sz="1800" b="0" i="0" dirty="0">
                <a:effectLst/>
                <a:latin typeface="+mn-lt"/>
              </a:rPr>
              <a:t> anula toda expresión o gesto que permita pensar que estamos ante un niño.</a:t>
            </a:r>
            <a:br>
              <a:rPr lang="es-ES" sz="1800" b="0" i="0" dirty="0">
                <a:effectLst/>
                <a:latin typeface="+mn-lt"/>
              </a:rPr>
            </a:br>
            <a:r>
              <a:rPr lang="es-ES" sz="1800" b="0" i="0" dirty="0">
                <a:effectLst/>
                <a:latin typeface="+mn-lt"/>
              </a:rPr>
              <a:t>Así </a:t>
            </a:r>
            <a:r>
              <a:rPr lang="es-ES" sz="1800" b="0" i="0" u="none" strike="noStrike" dirty="0">
                <a:effectLst/>
                <a:latin typeface="+mn-lt"/>
              </a:rPr>
              <a:t>García</a:t>
            </a:r>
            <a:r>
              <a:rPr lang="es-ES" sz="1800" b="0" i="0" dirty="0">
                <a:effectLst/>
                <a:latin typeface="+mn-lt"/>
              </a:rPr>
              <a:t>, cuyo estatus se refleja en su lujosa vestimenta de seda roja y oro, rematada en el cuello y en los puños de la camisa por un rico recamado de perlas, no juega con el suntuoso pinjante que sujeta con su mano, sino que lo muestra con cierta ostentación, como si fuera consciente de su valor. Esta joya, erróneamente identificada en ocasiones con un sonajero, era un amuleto que servía para ahuyentar el mal de ojo, y está compuesta por una arpía que descansa sobre un cuerno, del que pende una piedra preciosa. Los amuletos con arpías-sirenas eran usados por las mujeres napolitanas para proteger su embarazo, por lo que tal vez pudo ser regalado a </a:t>
            </a:r>
            <a:r>
              <a:rPr lang="es-ES" sz="1800" b="0" i="0" u="none" strike="noStrike" dirty="0">
                <a:effectLst/>
                <a:latin typeface="+mn-lt"/>
              </a:rPr>
              <a:t>García</a:t>
            </a:r>
            <a:r>
              <a:rPr lang="es-ES" sz="1800" b="0" i="0" dirty="0">
                <a:effectLst/>
                <a:latin typeface="+mn-lt"/>
              </a:rPr>
              <a:t> por su madre, </a:t>
            </a:r>
            <a:r>
              <a:rPr lang="es-ES" sz="1800" b="0" i="0" u="none" strike="noStrike" dirty="0">
                <a:effectLst/>
                <a:latin typeface="+mn-lt"/>
              </a:rPr>
              <a:t>Eleonora</a:t>
            </a:r>
            <a:r>
              <a:rPr lang="es-ES" sz="1800" b="0" i="0" dirty="0">
                <a:effectLst/>
                <a:latin typeface="+mn-lt"/>
              </a:rPr>
              <a:t>, o por su abuelo, </a:t>
            </a:r>
            <a:r>
              <a:rPr lang="es-ES" sz="1800" b="0" i="0" u="none" strike="noStrike" dirty="0">
                <a:effectLst/>
                <a:latin typeface="+mn-lt"/>
              </a:rPr>
              <a:t>don Pedro de Toledo</a:t>
            </a:r>
            <a:r>
              <a:rPr lang="es-ES" sz="1800" b="0" i="0" dirty="0">
                <a:effectLst/>
                <a:latin typeface="+mn-lt"/>
              </a:rPr>
              <a:t>, virrey de </a:t>
            </a:r>
            <a:r>
              <a:rPr lang="es-ES" sz="1800" b="0" i="0" u="none" strike="noStrike" dirty="0">
                <a:effectLst/>
                <a:latin typeface="+mn-lt"/>
              </a:rPr>
              <a:t>Nápoles</a:t>
            </a:r>
            <a:r>
              <a:rPr lang="es-ES" sz="1800" b="0" i="0" dirty="0">
                <a:effectLst/>
                <a:latin typeface="+mn-lt"/>
              </a:rPr>
              <a:t>. En su otra mano el infante sostiene una flor de azahar recién abierta, símbolo de la pureza y de la inocencia propias de su edad.</a:t>
            </a:r>
            <a:br>
              <a:rPr lang="es-ES" sz="18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7ABBA8D7-49A7-4D80-AD4A-1CB75C804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8267" y="0"/>
            <a:ext cx="5373733" cy="6858000"/>
          </a:xfrm>
          <a:prstGeom prst="rect">
            <a:avLst/>
          </a:prstGeom>
        </p:spPr>
      </p:pic>
    </p:spTree>
    <p:extLst>
      <p:ext uri="{BB962C8B-B14F-4D97-AF65-F5344CB8AC3E}">
        <p14:creationId xmlns:p14="http://schemas.microsoft.com/office/powerpoint/2010/main" val="22511678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6428509" cy="6368184"/>
          </a:xfrm>
        </p:spPr>
        <p:txBody>
          <a:bodyPr anchor="t">
            <a:normAutofit fontScale="90000"/>
          </a:bodyPr>
          <a:lstStyle/>
          <a:p>
            <a:pPr algn="l" fontAlgn="base"/>
            <a:r>
              <a:rPr lang="es-ES" sz="3100" b="1" dirty="0"/>
              <a:t>1560. Bronzino. </a:t>
            </a:r>
            <a:r>
              <a:rPr lang="es-ES" sz="3100" b="1" dirty="0" err="1"/>
              <a:t>Garzia</a:t>
            </a:r>
            <a:r>
              <a:rPr lang="es-ES" sz="3100" b="1" dirty="0"/>
              <a:t> de Médicis. Museo del Prado, Madrid.</a:t>
            </a:r>
            <a:br>
              <a:rPr lang="es-ES" sz="2800" dirty="0"/>
            </a:br>
            <a:r>
              <a:rPr lang="es-ES" sz="2400" b="0" i="0" dirty="0">
                <a:effectLst/>
                <a:latin typeface="+mn-lt"/>
              </a:rPr>
              <a:t>El retrato se atribuye a </a:t>
            </a:r>
            <a:r>
              <a:rPr lang="es-ES" sz="2400" b="0" i="0" u="none" strike="noStrike" dirty="0">
                <a:effectLst/>
                <a:latin typeface="+mn-lt"/>
              </a:rPr>
              <a:t>Bronzino</a:t>
            </a:r>
            <a:r>
              <a:rPr lang="es-ES" sz="2400" b="0" i="0" dirty="0">
                <a:effectLst/>
                <a:latin typeface="+mn-lt"/>
              </a:rPr>
              <a:t> y se considera réplica de un original perdido. Las manos y el traje de </a:t>
            </a:r>
            <a:r>
              <a:rPr lang="es-ES" sz="2400" b="0" i="0" u="none" strike="noStrike" dirty="0">
                <a:effectLst/>
                <a:latin typeface="+mn-lt"/>
              </a:rPr>
              <a:t>García</a:t>
            </a:r>
            <a:r>
              <a:rPr lang="es-ES" sz="2400" b="0" i="0" dirty="0">
                <a:effectLst/>
                <a:latin typeface="+mn-lt"/>
              </a:rPr>
              <a:t> carecen del acabado preciso y lustroso típico del maestro, cuya intervención aparentemente se limitó al rostro, en el que parece haberse usado un calco.</a:t>
            </a:r>
            <a:br>
              <a:rPr lang="es-ES" sz="2400" b="0" i="0" dirty="0">
                <a:effectLst/>
                <a:latin typeface="+mn-lt"/>
              </a:rPr>
            </a:br>
            <a:r>
              <a:rPr lang="es-ES" sz="2400" b="0" i="0" dirty="0">
                <a:effectLst/>
                <a:latin typeface="+mn-lt"/>
              </a:rPr>
              <a:t>El cuadro se fecha hacia 1549-1550, porque </a:t>
            </a:r>
            <a:r>
              <a:rPr lang="es-ES" sz="2400" b="0" i="0" u="none" strike="noStrike" dirty="0">
                <a:effectLst/>
                <a:latin typeface="+mn-lt"/>
              </a:rPr>
              <a:t>García</a:t>
            </a:r>
            <a:r>
              <a:rPr lang="es-ES" sz="2400" b="0" i="0" dirty="0">
                <a:effectLst/>
                <a:latin typeface="+mn-lt"/>
              </a:rPr>
              <a:t> nació en 1547 y, según su rostro, no cuenta con más de dos o tres años. Además, en su retrato del Palacio </a:t>
            </a:r>
            <a:r>
              <a:rPr lang="es-ES" sz="2400" b="0" i="0" dirty="0" err="1">
                <a:effectLst/>
                <a:latin typeface="+mn-lt"/>
              </a:rPr>
              <a:t>Mansi</a:t>
            </a:r>
            <a:r>
              <a:rPr lang="es-ES" sz="2400" b="0" i="0" dirty="0">
                <a:effectLst/>
                <a:latin typeface="+mn-lt"/>
              </a:rPr>
              <a:t> de </a:t>
            </a:r>
            <a:r>
              <a:rPr lang="es-ES" sz="2400" b="0" i="0" u="none" strike="noStrike" dirty="0">
                <a:effectLst/>
                <a:latin typeface="+mn-lt"/>
              </a:rPr>
              <a:t>Lucca</a:t>
            </a:r>
            <a:r>
              <a:rPr lang="es-ES" sz="2400" b="0" i="0" dirty="0">
                <a:effectLst/>
                <a:latin typeface="+mn-lt"/>
              </a:rPr>
              <a:t>, documentado en 1551, aparenta uno o dos años más, confirmando lo anterior. Se sabe que </a:t>
            </a:r>
            <a:r>
              <a:rPr lang="es-ES" sz="2400" b="0" i="0" u="none" strike="noStrike" dirty="0">
                <a:effectLst/>
                <a:latin typeface="+mn-lt"/>
              </a:rPr>
              <a:t>Bronzino</a:t>
            </a:r>
            <a:r>
              <a:rPr lang="es-ES" sz="2400" b="0" i="0" dirty="0">
                <a:effectLst/>
                <a:latin typeface="+mn-lt"/>
              </a:rPr>
              <a:t> pintó dos retratos de </a:t>
            </a:r>
            <a:r>
              <a:rPr lang="es-ES" sz="2400" b="0" i="0" u="none" strike="noStrike" dirty="0">
                <a:effectLst/>
                <a:latin typeface="+mn-lt"/>
              </a:rPr>
              <a:t>García</a:t>
            </a:r>
            <a:r>
              <a:rPr lang="es-ES" sz="2400" b="0" i="0" dirty="0">
                <a:effectLst/>
                <a:latin typeface="+mn-lt"/>
              </a:rPr>
              <a:t> en 1550, uno que recibió el </a:t>
            </a:r>
            <a:r>
              <a:rPr lang="es-ES" sz="2400" b="0" i="0" u="none" strike="noStrike" dirty="0">
                <a:effectLst/>
                <a:latin typeface="+mn-lt"/>
              </a:rPr>
              <a:t>papa Julio III</a:t>
            </a:r>
            <a:r>
              <a:rPr lang="es-ES" sz="2400" b="0" i="0" dirty="0">
                <a:effectLst/>
                <a:latin typeface="+mn-lt"/>
              </a:rPr>
              <a:t> en junio y otro terminado en julio con ocasión de su bautismo, pero no parece que, habida cuenta de su importancia, ninguno de los dos pueda ser la tabla del </a:t>
            </a:r>
            <a:r>
              <a:rPr lang="es-ES" sz="2400" b="0" i="0" u="none" strike="noStrike" dirty="0">
                <a:effectLst/>
                <a:latin typeface="+mn-lt"/>
              </a:rPr>
              <a:t>Museo del Prado</a:t>
            </a:r>
            <a:r>
              <a:rPr lang="es-ES" sz="2400" b="0" i="0" dirty="0">
                <a:effectLst/>
                <a:latin typeface="+mn-lt"/>
              </a:rPr>
              <a:t>, realizada sólo en parte por el maestro.</a:t>
            </a:r>
            <a:br>
              <a:rPr lang="es-ES" sz="24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7ABBA8D7-49A7-4D80-AD4A-1CB75C804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8267" y="0"/>
            <a:ext cx="5373733" cy="6858000"/>
          </a:xfrm>
          <a:prstGeom prst="rect">
            <a:avLst/>
          </a:prstGeom>
        </p:spPr>
      </p:pic>
    </p:spTree>
    <p:extLst>
      <p:ext uri="{BB962C8B-B14F-4D97-AF65-F5344CB8AC3E}">
        <p14:creationId xmlns:p14="http://schemas.microsoft.com/office/powerpoint/2010/main" val="7860844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28509" cy="5869420"/>
          </a:xfrm>
        </p:spPr>
        <p:txBody>
          <a:bodyPr anchor="t">
            <a:normAutofit/>
          </a:bodyPr>
          <a:lstStyle/>
          <a:p>
            <a:r>
              <a:rPr lang="en-US" sz="2800" dirty="0"/>
              <a:t>1560. </a:t>
            </a:r>
            <a:r>
              <a:rPr lang="en-US" sz="2800" dirty="0" err="1"/>
              <a:t>Bronzino</a:t>
            </a:r>
            <a:r>
              <a:rPr lang="en-US" sz="2800" dirty="0"/>
              <a:t>. Eleonora de Toledo. National Gallery of Art, Washington.</a:t>
            </a:r>
            <a:endParaRPr lang="es-ES" sz="2800" dirty="0"/>
          </a:p>
        </p:txBody>
      </p:sp>
      <p:pic>
        <p:nvPicPr>
          <p:cNvPr id="4" name="Imagen 3">
            <a:extLst>
              <a:ext uri="{FF2B5EF4-FFF2-40B4-BE49-F238E27FC236}">
                <a16:creationId xmlns:a16="http://schemas.microsoft.com/office/drawing/2014/main" id="{E6271899-022E-487B-9A22-68F18E2BB9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3399" y="0"/>
            <a:ext cx="5138601" cy="6858000"/>
          </a:xfrm>
          <a:prstGeom prst="rect">
            <a:avLst/>
          </a:prstGeom>
        </p:spPr>
      </p:pic>
    </p:spTree>
    <p:extLst>
      <p:ext uri="{BB962C8B-B14F-4D97-AF65-F5344CB8AC3E}">
        <p14:creationId xmlns:p14="http://schemas.microsoft.com/office/powerpoint/2010/main" val="40819548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16437" cy="5869420"/>
          </a:xfrm>
        </p:spPr>
        <p:txBody>
          <a:bodyPr anchor="t">
            <a:normAutofit/>
          </a:bodyPr>
          <a:lstStyle/>
          <a:p>
            <a:r>
              <a:rPr lang="it-IT" sz="2800" dirty="0"/>
              <a:t>1561. Bronzino. Noli me tangere. Louvre.</a:t>
            </a:r>
            <a:endParaRPr lang="es-ES" sz="2800" dirty="0"/>
          </a:p>
        </p:txBody>
      </p:sp>
      <p:pic>
        <p:nvPicPr>
          <p:cNvPr id="4" name="Imagen 3">
            <a:extLst>
              <a:ext uri="{FF2B5EF4-FFF2-40B4-BE49-F238E27FC236}">
                <a16:creationId xmlns:a16="http://schemas.microsoft.com/office/drawing/2014/main" id="{676A3468-8A45-4494-A013-1085DCC906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3018" y="-11160"/>
            <a:ext cx="4668982" cy="6869160"/>
          </a:xfrm>
          <a:prstGeom prst="rect">
            <a:avLst/>
          </a:prstGeom>
        </p:spPr>
      </p:pic>
    </p:spTree>
    <p:extLst>
      <p:ext uri="{BB962C8B-B14F-4D97-AF65-F5344CB8AC3E}">
        <p14:creationId xmlns:p14="http://schemas.microsoft.com/office/powerpoint/2010/main" val="21245317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it-IT" sz="2800" dirty="0"/>
              <a:t>1564 - 1570. Bronzino. Clemente VII. Galleria degli Uffizi, Florencia.</a:t>
            </a:r>
            <a:endParaRPr lang="es-ES" sz="2800" dirty="0"/>
          </a:p>
        </p:txBody>
      </p:sp>
      <p:pic>
        <p:nvPicPr>
          <p:cNvPr id="4" name="Imagen 3">
            <a:extLst>
              <a:ext uri="{FF2B5EF4-FFF2-40B4-BE49-F238E27FC236}">
                <a16:creationId xmlns:a16="http://schemas.microsoft.com/office/drawing/2014/main" id="{1DD2797C-8A21-4EA8-851B-263961410E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9452" y="0"/>
            <a:ext cx="5382548" cy="6858000"/>
          </a:xfrm>
          <a:prstGeom prst="rect">
            <a:avLst/>
          </a:prstGeom>
        </p:spPr>
      </p:pic>
    </p:spTree>
    <p:extLst>
      <p:ext uri="{BB962C8B-B14F-4D97-AF65-F5344CB8AC3E}">
        <p14:creationId xmlns:p14="http://schemas.microsoft.com/office/powerpoint/2010/main" val="17260014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68291" cy="5869420"/>
          </a:xfrm>
        </p:spPr>
        <p:txBody>
          <a:bodyPr anchor="t">
            <a:normAutofit/>
          </a:bodyPr>
          <a:lstStyle/>
          <a:p>
            <a:r>
              <a:rPr lang="es-ES" sz="2800" dirty="0"/>
              <a:t>1564. Bronzino. Alegoría de la Felicidad. </a:t>
            </a:r>
            <a:r>
              <a:rPr lang="es-ES" sz="2800" dirty="0" err="1"/>
              <a:t>Galleria</a:t>
            </a:r>
            <a:r>
              <a:rPr lang="es-ES" sz="2800" dirty="0"/>
              <a:t> </a:t>
            </a:r>
            <a:r>
              <a:rPr lang="es-ES" sz="2800" dirty="0" err="1"/>
              <a:t>degli</a:t>
            </a:r>
            <a:r>
              <a:rPr lang="es-ES" sz="2800" dirty="0"/>
              <a:t> Uffizi, Florencia</a:t>
            </a:r>
          </a:p>
        </p:txBody>
      </p:sp>
      <p:pic>
        <p:nvPicPr>
          <p:cNvPr id="4" name="Imagen 3">
            <a:extLst>
              <a:ext uri="{FF2B5EF4-FFF2-40B4-BE49-F238E27FC236}">
                <a16:creationId xmlns:a16="http://schemas.microsoft.com/office/drawing/2014/main" id="{36EAC0E9-0B31-49C5-828C-6D2EBDD735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4180" y="0"/>
            <a:ext cx="5417820" cy="6858000"/>
          </a:xfrm>
          <a:prstGeom prst="rect">
            <a:avLst/>
          </a:prstGeom>
        </p:spPr>
      </p:pic>
    </p:spTree>
    <p:extLst>
      <p:ext uri="{BB962C8B-B14F-4D97-AF65-F5344CB8AC3E}">
        <p14:creationId xmlns:p14="http://schemas.microsoft.com/office/powerpoint/2010/main" val="39710939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92982" cy="5869420"/>
          </a:xfrm>
        </p:spPr>
        <p:txBody>
          <a:bodyPr anchor="t">
            <a:normAutofit/>
          </a:bodyPr>
          <a:lstStyle/>
          <a:p>
            <a:r>
              <a:rPr lang="es-ES" sz="2800" dirty="0"/>
              <a:t>1565. Bronzino. Deposición. </a:t>
            </a:r>
            <a:r>
              <a:rPr lang="es-ES" sz="2800" dirty="0" err="1"/>
              <a:t>Galleria</a:t>
            </a:r>
            <a:r>
              <a:rPr lang="es-ES" sz="2800" dirty="0"/>
              <a:t> </a:t>
            </a:r>
            <a:r>
              <a:rPr lang="es-ES" sz="2800" dirty="0" err="1"/>
              <a:t>dell'Accademia</a:t>
            </a:r>
            <a:r>
              <a:rPr lang="es-ES" sz="2800" dirty="0"/>
              <a:t>, Florencia</a:t>
            </a:r>
          </a:p>
        </p:txBody>
      </p:sp>
      <p:pic>
        <p:nvPicPr>
          <p:cNvPr id="4" name="Imagen 3">
            <a:extLst>
              <a:ext uri="{FF2B5EF4-FFF2-40B4-BE49-F238E27FC236}">
                <a16:creationId xmlns:a16="http://schemas.microsoft.com/office/drawing/2014/main" id="{4A8CDE88-3D52-4AA6-9BCE-CE11AA001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2691" y="-12248"/>
            <a:ext cx="5209309" cy="6870248"/>
          </a:xfrm>
          <a:prstGeom prst="rect">
            <a:avLst/>
          </a:prstGeom>
        </p:spPr>
      </p:pic>
    </p:spTree>
    <p:extLst>
      <p:ext uri="{BB962C8B-B14F-4D97-AF65-F5344CB8AC3E}">
        <p14:creationId xmlns:p14="http://schemas.microsoft.com/office/powerpoint/2010/main" val="28534333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21927" cy="5869420"/>
          </a:xfrm>
        </p:spPr>
        <p:txBody>
          <a:bodyPr anchor="t">
            <a:normAutofit/>
          </a:bodyPr>
          <a:lstStyle/>
          <a:p>
            <a:r>
              <a:rPr lang="es-ES" sz="2800" dirty="0"/>
              <a:t>1569. Bronzino. Martirio de San Lorenzo. San Lorenzo, Florencia.</a:t>
            </a:r>
          </a:p>
        </p:txBody>
      </p:sp>
      <p:pic>
        <p:nvPicPr>
          <p:cNvPr id="4" name="Imagen 3">
            <a:extLst>
              <a:ext uri="{FF2B5EF4-FFF2-40B4-BE49-F238E27FC236}">
                <a16:creationId xmlns:a16="http://schemas.microsoft.com/office/drawing/2014/main" id="{34F36576-DAE8-4A1E-A57E-FECFD43735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0073" y="-8312"/>
            <a:ext cx="5721927" cy="6866312"/>
          </a:xfrm>
          <a:prstGeom prst="rect">
            <a:avLst/>
          </a:prstGeom>
        </p:spPr>
      </p:pic>
    </p:spTree>
    <p:extLst>
      <p:ext uri="{BB962C8B-B14F-4D97-AF65-F5344CB8AC3E}">
        <p14:creationId xmlns:p14="http://schemas.microsoft.com/office/powerpoint/2010/main" val="13368321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2419601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10836" y="193964"/>
            <a:ext cx="5237020" cy="6511635"/>
          </a:xfrm>
        </p:spPr>
        <p:txBody>
          <a:bodyPr anchor="t">
            <a:normAutofit fontScale="90000"/>
          </a:bodyPr>
          <a:lstStyle/>
          <a:p>
            <a:pPr algn="l"/>
            <a:r>
              <a:rPr lang="es-ES" sz="2000" b="1" dirty="0"/>
              <a:t>1571 - 1572. Bronzino. La hija de </a:t>
            </a:r>
            <a:r>
              <a:rPr lang="es-ES" sz="2000" b="1" dirty="0" err="1"/>
              <a:t>Jairus</a:t>
            </a:r>
            <a:r>
              <a:rPr lang="es-ES" sz="2000" b="1" dirty="0"/>
              <a:t>. </a:t>
            </a:r>
            <a:r>
              <a:rPr lang="es-ES" sz="2000" b="1" dirty="0" err="1"/>
              <a:t>Gaddi</a:t>
            </a:r>
            <a:r>
              <a:rPr lang="es-ES" sz="2000" b="1" dirty="0"/>
              <a:t> Chapel, Santa Maria Novella, Florencia.</a:t>
            </a:r>
            <a:br>
              <a:rPr lang="es-ES" sz="2800" dirty="0"/>
            </a:br>
            <a:r>
              <a:rPr lang="es-ES" sz="1400" b="0" i="0" dirty="0">
                <a:solidFill>
                  <a:srgbClr val="000000"/>
                </a:solidFill>
                <a:effectLst/>
                <a:latin typeface="+mn-lt"/>
              </a:rPr>
              <a:t>Marcos 5:21-43</a:t>
            </a:r>
            <a:r>
              <a:rPr lang="es-ES" sz="1400" dirty="0">
                <a:solidFill>
                  <a:srgbClr val="000000"/>
                </a:solidFill>
                <a:latin typeface="+mn-lt"/>
              </a:rPr>
              <a:t>. </a:t>
            </a:r>
            <a:r>
              <a:rPr lang="es-ES" sz="1400" b="1" i="0" dirty="0">
                <a:solidFill>
                  <a:srgbClr val="000000"/>
                </a:solidFill>
                <a:effectLst/>
                <a:latin typeface="+mn-lt"/>
              </a:rPr>
              <a:t>La hija de Jairo, y la mujer que tocó el manto de Jesús</a:t>
            </a:r>
            <a:br>
              <a:rPr lang="es-ES" sz="1400" b="1" i="0" dirty="0">
                <a:solidFill>
                  <a:srgbClr val="000000"/>
                </a:solidFill>
                <a:effectLst/>
                <a:latin typeface="+mn-lt"/>
              </a:rPr>
            </a:br>
            <a:r>
              <a:rPr lang="es-ES" sz="1400" b="1" i="0" dirty="0">
                <a:solidFill>
                  <a:srgbClr val="000000"/>
                </a:solidFill>
                <a:effectLst/>
                <a:latin typeface="+mn-lt"/>
              </a:rPr>
              <a:t>(Mt. 9.18-26; </a:t>
            </a:r>
            <a:r>
              <a:rPr lang="es-ES" sz="1400" b="1" i="0" dirty="0" err="1">
                <a:solidFill>
                  <a:srgbClr val="000000"/>
                </a:solidFill>
                <a:effectLst/>
                <a:latin typeface="+mn-lt"/>
              </a:rPr>
              <a:t>Lc</a:t>
            </a:r>
            <a:r>
              <a:rPr lang="es-ES" sz="1400" b="1" i="0" dirty="0">
                <a:solidFill>
                  <a:srgbClr val="000000"/>
                </a:solidFill>
                <a:effectLst/>
                <a:latin typeface="+mn-lt"/>
              </a:rPr>
              <a:t>. 8.40-56)</a:t>
            </a:r>
            <a:br>
              <a:rPr lang="es-ES" sz="1400" b="1" i="0" dirty="0">
                <a:solidFill>
                  <a:srgbClr val="000000"/>
                </a:solidFill>
                <a:effectLst/>
                <a:latin typeface="+mn-lt"/>
              </a:rPr>
            </a:br>
            <a:r>
              <a:rPr lang="es-ES" sz="1400" b="1" i="0" baseline="30000" dirty="0">
                <a:solidFill>
                  <a:srgbClr val="000000"/>
                </a:solidFill>
                <a:effectLst/>
                <a:latin typeface="+mn-lt"/>
              </a:rPr>
              <a:t>21 </a:t>
            </a:r>
            <a:r>
              <a:rPr lang="es-ES" sz="1400" b="0" i="0" dirty="0">
                <a:solidFill>
                  <a:srgbClr val="000000"/>
                </a:solidFill>
                <a:effectLst/>
                <a:latin typeface="+mn-lt"/>
              </a:rPr>
              <a:t>Pasando otra vez Jesús en una barca a la otra orilla, se reunió alrededor de él una gran multitud; y él estaba junto al mar.</a:t>
            </a:r>
            <a:r>
              <a:rPr lang="es-ES" sz="1400" dirty="0">
                <a:solidFill>
                  <a:srgbClr val="000000"/>
                </a:solidFill>
                <a:latin typeface="+mn-lt"/>
              </a:rPr>
              <a:t> </a:t>
            </a:r>
            <a:r>
              <a:rPr lang="es-ES" sz="1400" b="0" i="0" dirty="0">
                <a:solidFill>
                  <a:srgbClr val="000000"/>
                </a:solidFill>
                <a:effectLst/>
                <a:latin typeface="+mn-lt"/>
              </a:rPr>
              <a:t>Y vino uno de los principales de la sinagoga, llamado Jairo; y luego que le vio, se postró a sus pies,</a:t>
            </a:r>
            <a:r>
              <a:rPr lang="es-ES" sz="1400" b="1" i="0" baseline="30000" dirty="0">
                <a:solidFill>
                  <a:srgbClr val="000000"/>
                </a:solidFill>
                <a:effectLst/>
                <a:latin typeface="+mn-lt"/>
              </a:rPr>
              <a:t> </a:t>
            </a:r>
            <a:r>
              <a:rPr lang="es-ES" sz="1400" b="0" i="0" dirty="0">
                <a:solidFill>
                  <a:srgbClr val="000000"/>
                </a:solidFill>
                <a:effectLst/>
                <a:latin typeface="+mn-lt"/>
              </a:rPr>
              <a:t>y le rogaba mucho, diciendo: Mi hija está agonizando; ven y pon las manos sobre ella para que sea salva, y vivirá.</a:t>
            </a:r>
            <a:r>
              <a:rPr lang="es-ES" sz="1400" dirty="0">
                <a:solidFill>
                  <a:srgbClr val="000000"/>
                </a:solidFill>
                <a:latin typeface="+mn-lt"/>
              </a:rPr>
              <a:t> </a:t>
            </a:r>
            <a:r>
              <a:rPr lang="es-ES" sz="1400" b="1" i="0" baseline="30000" dirty="0">
                <a:solidFill>
                  <a:srgbClr val="000000"/>
                </a:solidFill>
                <a:effectLst/>
                <a:latin typeface="+mn-lt"/>
              </a:rPr>
              <a:t> </a:t>
            </a:r>
            <a:r>
              <a:rPr lang="es-ES" sz="1400" b="0" i="0" dirty="0">
                <a:solidFill>
                  <a:srgbClr val="000000"/>
                </a:solidFill>
                <a:effectLst/>
                <a:latin typeface="+mn-lt"/>
              </a:rPr>
              <a:t>Fue, pues, con él; y le seguía una gran multitud, y le apretaban.</a:t>
            </a:r>
            <a:r>
              <a:rPr lang="es-ES" sz="1400" dirty="0">
                <a:solidFill>
                  <a:srgbClr val="000000"/>
                </a:solidFill>
                <a:latin typeface="+mn-lt"/>
              </a:rPr>
              <a:t> </a:t>
            </a:r>
            <a:r>
              <a:rPr lang="es-ES" sz="1400" b="0" i="0" dirty="0">
                <a:solidFill>
                  <a:srgbClr val="000000"/>
                </a:solidFill>
                <a:effectLst/>
                <a:latin typeface="+mn-lt"/>
              </a:rPr>
              <a:t>Pero una mujer que desde hacía doce años padecía de flujo de sangre,</a:t>
            </a:r>
            <a:r>
              <a:rPr lang="es-ES" sz="1400" b="1" i="0" baseline="30000" dirty="0">
                <a:solidFill>
                  <a:srgbClr val="000000"/>
                </a:solidFill>
                <a:effectLst/>
                <a:latin typeface="+mn-lt"/>
              </a:rPr>
              <a:t> </a:t>
            </a:r>
            <a:r>
              <a:rPr lang="es-ES" sz="1400" b="0" i="0" dirty="0">
                <a:solidFill>
                  <a:srgbClr val="000000"/>
                </a:solidFill>
                <a:effectLst/>
                <a:latin typeface="+mn-lt"/>
              </a:rPr>
              <a:t>y había sufrido mucho de muchos médicos, y gastado todo lo que tenía, y nada había aprovechado, antes le iba peor,</a:t>
            </a:r>
            <a:r>
              <a:rPr lang="es-ES" sz="1400" dirty="0">
                <a:solidFill>
                  <a:srgbClr val="000000"/>
                </a:solidFill>
                <a:latin typeface="+mn-lt"/>
              </a:rPr>
              <a:t> </a:t>
            </a:r>
            <a:r>
              <a:rPr lang="es-ES" sz="1400" b="0" i="0" dirty="0">
                <a:solidFill>
                  <a:srgbClr val="000000"/>
                </a:solidFill>
                <a:effectLst/>
                <a:latin typeface="+mn-lt"/>
              </a:rPr>
              <a:t>cuando oyó hablar de Jesús, vino por detrás entre la multitud, y tocó su manto.</a:t>
            </a:r>
            <a:r>
              <a:rPr lang="es-ES" sz="1400" dirty="0">
                <a:solidFill>
                  <a:srgbClr val="000000"/>
                </a:solidFill>
                <a:latin typeface="+mn-lt"/>
              </a:rPr>
              <a:t> </a:t>
            </a:r>
            <a:r>
              <a:rPr lang="es-ES" sz="1400" b="0" i="0" dirty="0">
                <a:solidFill>
                  <a:srgbClr val="000000"/>
                </a:solidFill>
                <a:effectLst/>
                <a:latin typeface="+mn-lt"/>
              </a:rPr>
              <a:t>Porque decía: Si tocare tan solamente su manto, seré salva.</a:t>
            </a:r>
            <a:r>
              <a:rPr lang="es-ES" sz="1400" b="1" i="0" baseline="30000" dirty="0">
                <a:solidFill>
                  <a:srgbClr val="000000"/>
                </a:solidFill>
                <a:effectLst/>
                <a:latin typeface="+mn-lt"/>
              </a:rPr>
              <a:t> </a:t>
            </a:r>
            <a:r>
              <a:rPr lang="es-ES" sz="1400" b="0" i="0" dirty="0">
                <a:solidFill>
                  <a:srgbClr val="000000"/>
                </a:solidFill>
                <a:effectLst/>
                <a:latin typeface="+mn-lt"/>
              </a:rPr>
              <a:t>Y en seguida la fuente de su sangre se secó; y sintió en el cuerpo que estaba sana de aquel azote.</a:t>
            </a:r>
            <a:r>
              <a:rPr lang="es-ES" sz="1400" b="1" i="0" baseline="30000" dirty="0">
                <a:solidFill>
                  <a:srgbClr val="000000"/>
                </a:solidFill>
                <a:effectLst/>
                <a:latin typeface="+mn-lt"/>
              </a:rPr>
              <a:t> </a:t>
            </a:r>
            <a:r>
              <a:rPr lang="es-ES" sz="1400" b="0" i="0" dirty="0">
                <a:solidFill>
                  <a:srgbClr val="000000"/>
                </a:solidFill>
                <a:effectLst/>
                <a:latin typeface="+mn-lt"/>
              </a:rPr>
              <a:t>Luego Jesús, conociendo en sí mismo el poder que había salido de él, volviéndose a la multitud, dijo: ¿Quién ha tocado mis vestidos?</a:t>
            </a:r>
            <a:r>
              <a:rPr lang="es-ES" sz="1400" dirty="0">
                <a:solidFill>
                  <a:srgbClr val="000000"/>
                </a:solidFill>
                <a:latin typeface="+mn-lt"/>
              </a:rPr>
              <a:t> </a:t>
            </a:r>
            <a:r>
              <a:rPr lang="es-ES" sz="1400" b="0" i="0" dirty="0">
                <a:solidFill>
                  <a:srgbClr val="000000"/>
                </a:solidFill>
                <a:effectLst/>
                <a:latin typeface="+mn-lt"/>
              </a:rPr>
              <a:t>Sus discípulos le dijeron: Ves que la multitud te aprieta, y dices: ¿Quién me ha tocado?</a:t>
            </a:r>
            <a:r>
              <a:rPr lang="es-ES" sz="1400" b="1" i="0" baseline="30000" dirty="0">
                <a:solidFill>
                  <a:srgbClr val="000000"/>
                </a:solidFill>
                <a:effectLst/>
                <a:latin typeface="+mn-lt"/>
              </a:rPr>
              <a:t> </a:t>
            </a:r>
            <a:r>
              <a:rPr lang="es-ES" sz="1400" b="0" i="0" dirty="0">
                <a:solidFill>
                  <a:srgbClr val="000000"/>
                </a:solidFill>
                <a:effectLst/>
                <a:latin typeface="+mn-lt"/>
              </a:rPr>
              <a:t>Pero él miraba alrededor para ver quién había hecho esto.</a:t>
            </a:r>
            <a:r>
              <a:rPr lang="es-ES" sz="1400" dirty="0">
                <a:solidFill>
                  <a:srgbClr val="000000"/>
                </a:solidFill>
                <a:latin typeface="+mn-lt"/>
              </a:rPr>
              <a:t> </a:t>
            </a:r>
            <a:r>
              <a:rPr lang="es-ES" sz="1400" b="0" i="0" dirty="0">
                <a:solidFill>
                  <a:srgbClr val="000000"/>
                </a:solidFill>
                <a:effectLst/>
                <a:latin typeface="+mn-lt"/>
              </a:rPr>
              <a:t>Entonces la mujer, temiendo y temblando, sabiendo lo que en ella había sido hecho, vino y se postró delante de él, y le dijo toda la verdad.</a:t>
            </a:r>
            <a:r>
              <a:rPr lang="es-ES" sz="1400" b="1" i="0" baseline="30000" dirty="0">
                <a:solidFill>
                  <a:srgbClr val="000000"/>
                </a:solidFill>
                <a:effectLst/>
                <a:latin typeface="+mn-lt"/>
              </a:rPr>
              <a:t> </a:t>
            </a:r>
            <a:r>
              <a:rPr lang="es-ES" sz="1400" b="0" i="0" dirty="0">
                <a:solidFill>
                  <a:srgbClr val="000000"/>
                </a:solidFill>
                <a:effectLst/>
                <a:latin typeface="+mn-lt"/>
              </a:rPr>
              <a:t>Y él le dijo: Hija, tu fe te ha hecho salva; ve en paz, y queda sana de tu azote.</a:t>
            </a:r>
            <a:r>
              <a:rPr lang="es-ES" sz="1400" dirty="0">
                <a:solidFill>
                  <a:srgbClr val="000000"/>
                </a:solidFill>
                <a:latin typeface="+mn-lt"/>
              </a:rPr>
              <a:t> </a:t>
            </a:r>
            <a:r>
              <a:rPr lang="es-ES" sz="1400" b="0" i="0" dirty="0">
                <a:solidFill>
                  <a:srgbClr val="000000"/>
                </a:solidFill>
                <a:effectLst/>
                <a:latin typeface="+mn-lt"/>
              </a:rPr>
              <a:t>Mientras él aún hablaba, vinieron de casa del principal de la sinagoga, diciendo: Tu hija ha muerto; ¿para qué molestas más al Maestro?</a:t>
            </a:r>
            <a:r>
              <a:rPr lang="es-ES" sz="1400" dirty="0">
                <a:solidFill>
                  <a:srgbClr val="000000"/>
                </a:solidFill>
                <a:latin typeface="+mn-lt"/>
              </a:rPr>
              <a:t> </a:t>
            </a:r>
            <a:r>
              <a:rPr lang="es-ES" sz="1400" b="0" i="0" dirty="0">
                <a:solidFill>
                  <a:srgbClr val="000000"/>
                </a:solidFill>
                <a:effectLst/>
                <a:latin typeface="+mn-lt"/>
              </a:rPr>
              <a:t>Pero Jesús, luego que oyó lo que se decía, dijo al principal de la sinagoga: No temas, cree solamente.</a:t>
            </a:r>
            <a:r>
              <a:rPr lang="es-ES" sz="1400" b="1" i="0" baseline="30000" dirty="0">
                <a:solidFill>
                  <a:srgbClr val="000000"/>
                </a:solidFill>
                <a:effectLst/>
                <a:latin typeface="+mn-lt"/>
              </a:rPr>
              <a:t> </a:t>
            </a:r>
            <a:r>
              <a:rPr lang="es-ES" sz="1400" b="0" i="0" dirty="0">
                <a:solidFill>
                  <a:srgbClr val="000000"/>
                </a:solidFill>
                <a:effectLst/>
                <a:latin typeface="+mn-lt"/>
              </a:rPr>
              <a:t>Y no permitió que le siguiese nadie sino Pedro, Jacobo, y Juan hermano de Jacobo.</a:t>
            </a:r>
            <a:r>
              <a:rPr lang="es-ES" sz="1400" b="1" i="0" baseline="30000" dirty="0">
                <a:solidFill>
                  <a:srgbClr val="000000"/>
                </a:solidFill>
                <a:effectLst/>
                <a:latin typeface="+mn-lt"/>
              </a:rPr>
              <a:t> </a:t>
            </a:r>
            <a:r>
              <a:rPr lang="es-ES" sz="1400" b="0" i="0" dirty="0">
                <a:solidFill>
                  <a:srgbClr val="000000"/>
                </a:solidFill>
                <a:effectLst/>
                <a:latin typeface="+mn-lt"/>
              </a:rPr>
              <a:t>Y vino a casa del principal de la sinagoga, y vio el alboroto y a los que lloraban y lamentaban mucho.</a:t>
            </a:r>
            <a:r>
              <a:rPr lang="es-ES" sz="1400" b="1" i="0" baseline="30000" dirty="0">
                <a:solidFill>
                  <a:srgbClr val="000000"/>
                </a:solidFill>
                <a:effectLst/>
                <a:latin typeface="+mn-lt"/>
              </a:rPr>
              <a:t> </a:t>
            </a:r>
            <a:r>
              <a:rPr lang="es-ES" sz="1400" b="0" i="0" dirty="0">
                <a:solidFill>
                  <a:srgbClr val="000000"/>
                </a:solidFill>
                <a:effectLst/>
                <a:latin typeface="+mn-lt"/>
              </a:rPr>
              <a:t>Y entrando, les dijo: ¿Por qué alborotáis y lloráis? La niña no está muerta, sino duerme.</a:t>
            </a:r>
            <a:r>
              <a:rPr lang="es-ES" sz="1400" b="1" i="0" baseline="30000" dirty="0">
                <a:solidFill>
                  <a:srgbClr val="000000"/>
                </a:solidFill>
                <a:effectLst/>
                <a:latin typeface="+mn-lt"/>
              </a:rPr>
              <a:t> </a:t>
            </a:r>
            <a:r>
              <a:rPr lang="es-ES" sz="1400" b="0" i="0" dirty="0">
                <a:solidFill>
                  <a:srgbClr val="000000"/>
                </a:solidFill>
                <a:effectLst/>
                <a:latin typeface="+mn-lt"/>
              </a:rPr>
              <a:t>Y se burlaban de él. Mas él, echando fuera a todos, tomó al padre y a la madre de la niña, y a los que estaban con él, y entró donde estaba la niña.</a:t>
            </a:r>
            <a:r>
              <a:rPr lang="es-ES" sz="1400" b="1" i="0" baseline="30000" dirty="0">
                <a:solidFill>
                  <a:srgbClr val="000000"/>
                </a:solidFill>
                <a:effectLst/>
                <a:latin typeface="+mn-lt"/>
              </a:rPr>
              <a:t> </a:t>
            </a:r>
            <a:r>
              <a:rPr lang="es-ES" sz="1400" b="0" i="0" dirty="0">
                <a:solidFill>
                  <a:srgbClr val="000000"/>
                </a:solidFill>
                <a:effectLst/>
                <a:latin typeface="+mn-lt"/>
              </a:rPr>
              <a:t>Y tomando la mano de la niña, le dijo: Talita </a:t>
            </a:r>
            <a:r>
              <a:rPr lang="es-ES" sz="1400" b="0" i="0" dirty="0" err="1">
                <a:solidFill>
                  <a:srgbClr val="000000"/>
                </a:solidFill>
                <a:effectLst/>
                <a:latin typeface="+mn-lt"/>
              </a:rPr>
              <a:t>cumi</a:t>
            </a:r>
            <a:r>
              <a:rPr lang="es-ES" sz="1400" b="0" i="0" dirty="0">
                <a:solidFill>
                  <a:srgbClr val="000000"/>
                </a:solidFill>
                <a:effectLst/>
                <a:latin typeface="+mn-lt"/>
              </a:rPr>
              <a:t>; que traducido es: Niña, a ti te digo, levántate.</a:t>
            </a:r>
            <a:r>
              <a:rPr lang="es-ES" sz="1400" b="1" i="0" baseline="30000" dirty="0">
                <a:solidFill>
                  <a:srgbClr val="000000"/>
                </a:solidFill>
                <a:effectLst/>
                <a:latin typeface="+mn-lt"/>
              </a:rPr>
              <a:t> </a:t>
            </a:r>
            <a:r>
              <a:rPr lang="es-ES" sz="1400" b="0" i="0" dirty="0">
                <a:solidFill>
                  <a:srgbClr val="000000"/>
                </a:solidFill>
                <a:effectLst/>
                <a:latin typeface="+mn-lt"/>
              </a:rPr>
              <a:t>Y luego la niña se levantó y andaba, pues tenía doce años. Y se espantaron grandemente.</a:t>
            </a:r>
            <a:r>
              <a:rPr lang="es-ES" sz="1400" b="1" i="0" baseline="30000" dirty="0">
                <a:solidFill>
                  <a:srgbClr val="000000"/>
                </a:solidFill>
                <a:effectLst/>
                <a:latin typeface="+mn-lt"/>
              </a:rPr>
              <a:t> </a:t>
            </a:r>
            <a:r>
              <a:rPr lang="es-ES" sz="1400" b="0" i="0" dirty="0">
                <a:solidFill>
                  <a:srgbClr val="000000"/>
                </a:solidFill>
                <a:effectLst/>
                <a:latin typeface="+mn-lt"/>
              </a:rPr>
              <a:t>Pero él les mandó mucho que nadie lo supiese, y dijo que se le diese de comer.</a:t>
            </a:r>
            <a:br>
              <a:rPr lang="es-ES" sz="1100" b="0" i="0" dirty="0">
                <a:solidFill>
                  <a:srgbClr val="000000"/>
                </a:solidFill>
                <a:effectLst/>
                <a:latin typeface="system-ui"/>
              </a:rPr>
            </a:br>
            <a:endParaRPr lang="es-ES" sz="2800" dirty="0"/>
          </a:p>
        </p:txBody>
      </p:sp>
      <p:pic>
        <p:nvPicPr>
          <p:cNvPr id="4" name="Imagen 3">
            <a:extLst>
              <a:ext uri="{FF2B5EF4-FFF2-40B4-BE49-F238E27FC236}">
                <a16:creationId xmlns:a16="http://schemas.microsoft.com/office/drawing/2014/main" id="{620A1437-0ED1-41D3-B2BC-56D5B66009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4802" y="0"/>
            <a:ext cx="6677198" cy="6858000"/>
          </a:xfrm>
          <a:prstGeom prst="rect">
            <a:avLst/>
          </a:prstGeom>
        </p:spPr>
      </p:pic>
    </p:spTree>
    <p:extLst>
      <p:ext uri="{BB962C8B-B14F-4D97-AF65-F5344CB8AC3E}">
        <p14:creationId xmlns:p14="http://schemas.microsoft.com/office/powerpoint/2010/main" val="28469577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970441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3168176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5762</Words>
  <Application>Microsoft Office PowerPoint</Application>
  <PresentationFormat>Panorámica</PresentationFormat>
  <Paragraphs>96</Paragraphs>
  <Slides>93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93</vt:i4>
      </vt:variant>
    </vt:vector>
  </HeadingPairs>
  <TitlesOfParts>
    <vt:vector size="100" baseType="lpstr">
      <vt:lpstr>Arial</vt:lpstr>
      <vt:lpstr>Barlow</vt:lpstr>
      <vt:lpstr>Calibri</vt:lpstr>
      <vt:lpstr>Calibri Light</vt:lpstr>
      <vt:lpstr>OpenSansLight</vt:lpstr>
      <vt:lpstr>system-ui</vt:lpstr>
      <vt:lpstr>Tema de Office</vt:lpstr>
      <vt:lpstr>Bronzino</vt:lpstr>
      <vt:lpstr>Presentación de PowerPoint</vt:lpstr>
      <vt:lpstr>Presentación de PowerPoint</vt:lpstr>
      <vt:lpstr>1523-1533. Bronzino. Retrato de una dama en rojo. Main, Städelsches Kunstinstitut, Frankfurt. Esta obra maestra no deja al espectador indiferente. Incluso el pequeño perro debe someterse a una pose controlada.  Comparada con la Dama del armiño, pintada por Leonardo cuarenta años antes, el retrato de Bronzino es una demostración elocuente del carácter radical de sus propuestas y del manierismo en general.</vt:lpstr>
      <vt:lpstr>1523-1533. Bronzino. Retrato de una dama en rojo. Main, Städelsches Kunstinstitut, Frankfurt. La imagen de esta dama de la aristocracia florentina presenta una frontalidad hierática.  El aspecto marmóreo o marfileño de las carnaciones contrasta con el lujuriante colorido de las telas preciosas.  La expresión es prácticamente inexistente, como si estuviera moderada por el código de conducta. Pero sin embargo, pocos retratos alcanzan tanta intensidad.  No es la «psicología» lo que interesa y atrae aquí, sino el personaje que se ofrece enmascarado con su propia carne, mientras que la sosegada rigidez de las manos sugiere la tensión, social y mental.</vt:lpstr>
      <vt:lpstr>1523-1533. Bronzino. Retrato de una dama en rojo. Main, Städelsches Kunstinstitut, Frankfurt. El estilo de los retratos de Bronzino a veces denominado «seco y desapacible», es liso y brillante, orfebrado, como tallado en una piedra preciosa. La fijeza de las actitudes y el aspecto marmóreo de las carnaciones, las figuras muy a menudo presentadas sobre un fondo neutro, encerradas dentro de gruesos ropajes que les anulan las formas, emana de ellas una impasibilidad impenetrable. Como revela el historiador marxista Arnold Hauser, «la cara en Bronzino no es el espejo del alma, sino su máscara». Este no es exactamente el caso de esta dama con perrito, el primer retrato de aparato del artista, que conserva una expresión franca y espontánea. La dama, cuyo nombre todavía no ha sido identificado con certeza, podría ser Francesca Salviati, esposa de Octaviano de Médicis, o Maria Salviati, madre de Cosme I. Su cara está vuelta hacia el espectador, y el cuello de la camisa da la impresión de estar desabrochado bajo el efecto de esta rotación, acentuando la naturalidad de la pose. El rojo intenso – color de los príncipes en el siglo XVI- del vestido que va marcado por pliegues artificialmente construidos por medio de variaciones de color, evocan el estilo de Pontormo, al quien fue atribuido el cuadro en el pasado. De hecho, hasta 1530, Bronzino confunde su arte con el de su maestro, hasta el punto de dificultar la identificación de las respectivas pinturas de los dos artistas. Alegórica o no, la presencia del spaniel junto a la dama, expresa un gusto generalizado en el centro de Italia por este perro de compañía.</vt:lpstr>
      <vt:lpstr>1525. Bronzino. San Marcos. Cappella Capponi, Santa Felicità, Florence</vt:lpstr>
      <vt:lpstr>1525. Bronzino. San Mateo. Cappella Capponi, Santa Felicità, Florence</vt:lpstr>
      <vt:lpstr>1527 - 1528. Bronzino. Sagrada Familia. National Gallery of Art, Washington</vt:lpstr>
      <vt:lpstr>1529 - 1532. Bronzino. Pygmalión y Galatea. Galleria degli Uffizi, Florencia. En Las metamorfosis de Ovidio, se presenta a Pigmalión como un escultor enamorado de una estatua que había hecho él mismo.</vt:lpstr>
      <vt:lpstr>Presentación de PowerPoint</vt:lpstr>
      <vt:lpstr>1530 - 1532. Bronzino. Retrato de una mujer. Royal Collection, Windsor</vt:lpstr>
      <vt:lpstr>1530. Bronzino. Piedad. Galleria degli Uffizi, Florencia</vt:lpstr>
      <vt:lpstr>1531 - 1532. Bronzino. Giobaldo della Rovere. Palazzo Pitti, Florencia</vt:lpstr>
      <vt:lpstr>1532 - 1534. Bronzino. Retrato de una hombre joven. Galleria degli Uffizi, Florencia</vt:lpstr>
      <vt:lpstr>1532. Bronzino. Lorenzo Lenzi. Castello Sforzesco, Milan</vt:lpstr>
      <vt:lpstr>1533. Bronzino. San Sebastián. Museo Thyssen-Bornemisza, Madrid</vt:lpstr>
      <vt:lpstr>1535. Bronzino. Ugolino Martelli. Staatliche Museen, Berlín. Bronzino prestó al joven humanista, entonces de unos veinte años de edad, que aparece sentado, -y trata de parecer más viejo, como puer senex – rasgos introvertidos y espiritualizados, más allá de la representación de su aspecto físico. Martelli lleva una capa negra cerrada, que brilla como la seda, y un gorro negro en su fina cabeza ovalada; gira la cabeza hacia un lado, soñador. Al parecer, está meditando sobre un pasaje del libro abierto sobre la mesa. Se trata del canto noveno de la Iliada, de la epopeya homérica que narra la Guerra de Troya, reconstruida en la literatura antigua en la Eneida de Virgilio, que Martelli hace representar como su lectura favorita, ya que en el libro de la izquierda se lee la inscripción MARO (Publius Vergilius Maro, Virgilio). Con su mano izquierda, Martelli se apoya en un libro de Pietro Bembo (1470-1547), que sus contemporáneos consideraban como el más erudito de los humanistas. </vt:lpstr>
      <vt:lpstr>1535. Bronzino. Ugolino Martelli. Staatliche Museen, Berlín. Detrás de Martelli, se puede ver el patio interior del palacio construido por Domenico d’Agnolo, que recuerda la decoración mural de la Biblioteca Laurenziana. En el muro del fondo, hay una estatua de David que fue atribuida a Donatello, pero de hecho ejecutada por Bernardino Rosselino, hoy en la National Gallery en Washington. La Ilíada y la Eneida eran libros que se leían en el Renacimiento, como prueba de la historia antigua de Roma (y por lo tanto de Italia) y la estatua de David, puesta en evidencia en el marco intelectual de Martelli, recibe la función de símbolo de identificación patriótica con Florencia, ciudad natal del joven humanista. El retrato documenta así el naciente sentimiento nacional, que Francesco Guicciardini y Niccolo Machiavelli ya habían expresado en sus obras sobre la historia de Florencia. Pietro Bembo también prestó su apoyo a este movimiento con sus Prose della volgar lingua (Prosas de la lengua vulgar, 1525), en las que dice que la cultura de la lengua popular italiana debería preferirse al latín.  </vt:lpstr>
      <vt:lpstr>1537 - 1539. Bronzino. Cosimo I Medici como Orfeo. Museum of Art, Philadelphia</vt:lpstr>
      <vt:lpstr>1537. Bronzino. Cosimo I Medici como Orfeo. Hermitage</vt:lpstr>
      <vt:lpstr>1539 - 1540. Bronzino. Adoración de los pastores. Szépmûvészeti Múzeum, Budapest.</vt:lpstr>
      <vt:lpstr>Presentación de PowerPoint</vt:lpstr>
      <vt:lpstr>1540. Bronzino. Retrato de una hombre joven. Metropolitan Museum of Art, New York.</vt:lpstr>
      <vt:lpstr>1540-1550. Bronzino. Retrato de un joven con una estatuilla. Louvre.</vt:lpstr>
      <vt:lpstr>1540 - 1545. Bronzino. Bóveda. Capilla de Eleonora de Toledo. Palazzo Vecchio, Florencia.</vt:lpstr>
      <vt:lpstr>Esta capilla privada fue decorada por Bronzino entre 1540/46 a instancias de Cosme y bajo la probable supervisión de Eleonora. Se trata de una pequeña sala rectangular situada al lado del apartamento de la duquesa en el Palazzo Vecchio, y donde el pintor creó una de las obras maestras de la pintura manierista florentina. Los frescos relatan episodios bíblicos, mientras que el gran retablo situado encima del altar muestra una Deposición de Cristo.</vt:lpstr>
      <vt:lpstr>1540 - 1545. Bronzino. Deposición. Capilla de Eleonora de Toledo. Palazzo Vecchio, Florencia.</vt:lpstr>
      <vt:lpstr>1540 - 1545. Bronzino. Deposición. Musée des Beaux-Arts et d'Archéologie, Besançon.  Se trata del original ejecutado como cuadro de altar en la Capilla de Eleonora del Palazzo Veccio, – en su lugar hay ahora una excelente copia del mismo.  En esta obra, se puede observar la influencia del Descendimiento de Pontormo en la iglesia Santa Felicità de Florencia, sobre todo en la pose de san Juan sosteniendo el cuerpo de Cristo; en la inclinación de la cara de la mujer situada en la vertical del cuerpo muerto, o en la presencia de los dos ángeles que se mezclan con los participantes. La atmósfera de la escena de Bronzino es una atmósfera cortesana, donde los ropajes y los tocados lujosos así como el lenguaje gestual mesurado y convencional, contribuyen finalmente a dar un aspecto estático a la escena. La expresión de moderado dolor es una forma de etiqueta social o iconográfica. </vt:lpstr>
      <vt:lpstr>1540 - 1545. Bronzino. Anunciación.  Capilla de Eleonora de Toledo. Palazzo Vecchio, Florencia.</vt:lpstr>
      <vt:lpstr>1540 - 1545. Bronzino. Cruce del Mar Rojo. Capilla de Eleonora de Toledo. Palazzo Vecchio, Florencia.</vt:lpstr>
      <vt:lpstr>1540 - 1545. Bronzino. Cruce del Mar Rojo. Capilla de Eleonora de Toledo. Palazzo Vecchio, Florencia.</vt:lpstr>
      <vt:lpstr>1540 - 1545. Bronzino. El Maná. Capilla de Eleonora de Toledo. Palazzo Vecchio, Florencia.</vt:lpstr>
      <vt:lpstr>1540 - 1545. Bronzino. Milagro de la primavera. Capilla de Eleonora de Toledo. Palazzo Vecchio, Florencia.</vt:lpstr>
      <vt:lpstr>1540 - 1545. Bronzino. Milagro serpiente de Bronce. Capilla de Eleonora de Toledo. Palazzo Vecchio, Florencia.</vt:lpstr>
      <vt:lpstr>1540 - 1545. Bronzino. Venus, Cupido y el Tiempo. National Gallery, Londres.  La idea erudita de esta obra proviene probablemente de Panciaticchi, gran hombre de letras.  Bronzino, quien también era poeta, fue capaz de interpretar tales invenciones eruditas gracias a su vasta cultura, poco común entre los artistas de su tiempo.</vt:lpstr>
      <vt:lpstr>1540 - 1545. Bronzino. Venus, Cupido y el Tiempo. National Gallery, Londres. Esta tabla es considerada como la mencionada por Vasari en su "Vida de Bronzino" de 1568: "Ha hecho una pintura de singular belleza que ha sido enviada al rey Francisco de Francia; en ella se ve a Venus desnuda con Cupido besándola; y en el otro lado el Placer y el Juego con varios Amores; en el otro, el Fraude, los Celos y otras pasiones del Amor".  Bronzino trabajó en la corte del duque Cosimo de Medici, haciéndose famoso como retratista oficial. Esta Alegoría posiblemente sea el mencionado regalo de la corte de Toscana a Francisco I de Francia, incluyendo elementos simbólicos y emblemáticos.  El monarca francés era un hombre enamorado de la cultura y el arte italianos, sintiendo gran afición por la heráldica y los emblemas oscurantistas. </vt:lpstr>
      <vt:lpstr>1540 - 1545. Bronzino. Venus, Cupido y el Tiempo. National Gallery, Londres. La diosa del amor y la belleza es identificada por la manzana de oro -que le concedió Paris en el famoso juicio- que porta en la mano izquierda y la paloma de la esquina izquierda de la escena. En la mano derecha, Venus lleva la flecha que ha arrebatado a Cupido, el joven que la besa. A los pies de la diosa encontramos unas máscaras, posiblemente símbolos de la sensualidad, que representan la ninfa y el sátiro, levantando la vista hacia los amantes. El Placer Loco, el niño sonriente que lleva una pulsera en el tobillo, tira pétalos de rosa, sin interesarse por la espina que atraviesa su pie derecho. Tras el Placer se halla el Engaño, hermoso de rostro pero con un horrible cuerpo, ofreciendo en su mano un panal de dulce miel mientras que con la otra oculta el aguijón de su cola. En la zona izquierda de la composición se sitúa una oscura figura, considerada tradicionalmente como la representación de los Celos pero identificada en la actualidad como la Sífilis, terrible enfermedad que en el siglo XVI había adquirido proporciones de epidemia. Con todos estos símbolos, se considera que el significado de la composición se identifica con el Amor impuro que es gobernado por el Placer con la ayuda del Engaño, amor que trae dolorosas consecuencias. La figura del Olvido, arriba a la izquierda, sin capacidad de recordar, intenta cubrir la escena con un velo pero el Tiempo se lo impide. Las frías figuras desnudas se destacan, como si de un esmalte o de mármol se tratara, sobre un intenso azul ultramar, renunciando Bronzino al fondo, de la misma manera que en los dibujos pintados para la fábrica ducal de tapices. La composición muestra la influencia de Miguel Angel, especialmente su famoso cartón que muestra a Venus y Cupido besándose, así como de algunas obras de Pontormo, el maestro de Bronzino. La tabla fue adquirida por la National Gallery en 1860, convirtiéndose en la obra más cargada de erotismo de la colección.</vt:lpstr>
      <vt:lpstr>1540. Bronzino. Andrea Doria como Neptuno. Pinacoteca di Brera, Milán.</vt:lpstr>
      <vt:lpstr>1540. Bronzino. Bartolomeo Panciatichi. Galleria degli Uffizi, Florencia.  Junto con el retrato de su esposa Lucretia colgado seguramente en uno de los salones de su palacio florentino, este retrato se caracteriza por las formas y los rasgos físicos idealizados, una descripción minuciosa de los detalles (arquitecturas, drapeados, joyas), por una pose y por una expresión petrificada en una actitud noble y majestuosa.</vt:lpstr>
      <vt:lpstr>1540. Bronzino. Lucrezia Panciatichi. Galleria degli Uffizi, Florencia. La dama, con su tez de marfil y el cuello largo y elegante, esta sentada de tres cuartos en una silla de madera; su mano izquierda en la que se puede ver un anillo esta apoyada en el reposabrazos tallado, su mano derecha se posa en un libro de oraciones abierto, lo que permite leer algunas palabras. El suntuoso vestido rojo está adornado con encaje y un cinturón hecho de oro y piedras preciosas. Las joyas representan no sólo que la dama pertenece a una clase social alta, sino también el reflejo de su personalidad en la simbología de las gemas, y en el lema «El amor dura sin fin» inscrito en el colgante de su collar de perlas. La frase puede referirse al amor conyugal o al amor de Dios por los hombres. Lucrezia esta sentada delante de un nicho oscuro entre dos columnas jónicas, símbolo de belleza y de castidad. Este retrato manierista fue realizado junto con el de su esposo Bartolomeo Panciatichi, hoy en el mismo museo.</vt:lpstr>
      <vt:lpstr>1540. Bronzino. Retrato de una mujer. National Gallery of Art, Washington.</vt:lpstr>
      <vt:lpstr>1540. Bronzino. Sagrada Familia. Galleria degli Uffizi, Florencia.</vt:lpstr>
      <vt:lpstr>1541 - 1545. Bronzino. Retrato de una mujer. Galleria degli Uffizi, Florencia</vt:lpstr>
      <vt:lpstr>1542 - 1545. Bronzino. San Juan Bautista. J. Paul Getty Museum, Los Ángeles.</vt:lpstr>
      <vt:lpstr>1542. Bronzino. Bia Medici. Galleria degli Uffizi, Florencia. Se trata probablemente del retrato póstumo de una hija ilegítima de Cosme I, de madre desconocida y muerta a la edad de cinco años, antes de su matrimonio con Eleonora de Toledo. La niña lleva un colgante de oro con el retrato de su padre.</vt:lpstr>
      <vt:lpstr>1543. Bronzino. Eleonora de Toledo. Národní Galerie, Praga</vt:lpstr>
      <vt:lpstr>1545 1546. Bronzino. Sagrada Familia y Santa Ana. Kunsthistorisches Museum, Viena.</vt:lpstr>
      <vt:lpstr>1545. Bronzino. Eleonora de Toledo y su hijo Giovanni Medici. Galleria degli Uffizi, Florencia. Se trata de una imagen magnética, extremadamente fría y sugestiva de la joven recortándose sobre un fondo compacto, liso, duro y brillante como un lapislázuli. Bronzino incluso logra contener una oleada de simpatía por el niño, también en una imagen congelada en una expresión estupefacta y artificial: con los ojos muy abiertos, su pequeña mano contraída a un lado y la otra en busca de lo imposible, un poco de calidez y afecto materno. Adornado con oro, perlas y otras piedra preciosas, el vestido de brocado de terciopelo de seda negro y crema, cuyos motivos están bordados con hilos de oro y plata, retoma la etiqueta cortesana necesaria a la vestimenta de una princesa napolitana de origen español convertida en duquesa de Florencia, mientras que incorpora los normas iconográficas tradicionales de la efigie pública de los príncipes europeos. Sobre un fondo azulado de cielo tormentoso destaca el bello, frío y melancólico rostro oval. Por el resto, es el tipo de retrato de aparato congelado y estático, que tanto le gustaban al sutil psicólogo que era Bronzino y que tan buenos resultados le daba como artista </vt:lpstr>
      <vt:lpstr>1545. Bronzino. Cosimo I Medici. Art Gallery of New South Wales, Sydney</vt:lpstr>
      <vt:lpstr>1545. Bronzino. Cosimo I Medici. Galleria degli Uffizi, Florencia.</vt:lpstr>
      <vt:lpstr>Después del asesinato en 1537 de Alessandro de Médicis, le sucede el joven Cosme I (1519-1574). Entre su juventud y la hostilidad de la población, la legitimidad del duque parecía frágil. Una vez más, aparece la imaginería con connotación militar (como el retrato del mismo Alessandro por Vasari) para tratar de consolidar su poder con más firmeza. Durante veinte años, prevalecerá en los retratos de Cosme su imagen de condottiero vestido con armadura. Las necesidades políticas, que parecen imponer esta forma visual, se desvanecen a medida que el poder mediceo se fortalece. Llegado a la edad de cuarenta años, Cosme I, seguro de su autoridad, abandona la armadura y está más dispuesto a ser representado con vestimenta civil.</vt:lpstr>
      <vt:lpstr>1546. Bronzino. Stefano IV Colonna. Galleria Nazionale d'Arte Antica, Roma</vt:lpstr>
      <vt:lpstr>1548 - 1550. Bronzino. Venus, Cupido y la Envidia. Szépmûvészeti Múzeum, Budapest</vt:lpstr>
      <vt:lpstr>Presentación de PowerPoint</vt:lpstr>
      <vt:lpstr>1550 - 1555. Bronzino. Pierantonio Bandini. National Gallery of Canada, Ottawa</vt:lpstr>
      <vt:lpstr>1550 - 1555. Bronzino. Retrato de una hombre joven. Nelson-Atkins Museum of Art, Kansas City</vt:lpstr>
      <vt:lpstr>1550 - 1555. Bronzino. San Juan Bautista. Galleria Borghese, Roma</vt:lpstr>
      <vt:lpstr>1550. Bronzino. Cosimo I Medici. Museo degli Argenti, Florencia</vt:lpstr>
      <vt:lpstr>1550. Bronzino. Retrato de una mujer. Galleria Sabauda, Turín.</vt:lpstr>
      <vt:lpstr>1550. Bronzino. Retrato de una mujer. Museum of Art, Cleveland</vt:lpstr>
      <vt:lpstr>1551. Bronzino. Francisco I Medici. Galleria degli Uffizi, Florencia</vt:lpstr>
      <vt:lpstr>1551. Bronzino. Ludovico Capponi. Frick Collection, New York</vt:lpstr>
      <vt:lpstr>1551. Bronzino. Maria Medici. Galleria degli Uffizi, Florencia.</vt:lpstr>
      <vt:lpstr>1552. Bronzino. Dwarf Morgente, frontal. Palazzo Pitti, Florencia. Era un bufón de la corte de Cosimo I.</vt:lpstr>
      <vt:lpstr>1552 - 1553. Bronzino. Isabella Medici. Nationalmuseum, Stockholm</vt:lpstr>
      <vt:lpstr>1552. Bronzino. Resurrección. Santissima Annunziata, Florencia.</vt:lpstr>
      <vt:lpstr>1555 - 1560. Bronzino. Sagrada Familia. Pushkin Museum, Moscow</vt:lpstr>
      <vt:lpstr>1555 - 1560. Bronzino. Laura Battiferri. Palazzo Vecchio, Florencia. El Retrato de Laura Battiferri de Agnolo Bronzino es uno de los retratos femeninos más fascinantes del Renacimiento italiano. De manera conscientemente arcaica, el artista ha tomado el tipo de retratos de principios del Quattrocento y la representación de la dama en su retrato de perfil, como en una medalla, estirando el busto y la cabeza fina casi de forma desproporcionada y donde sobresale la nariz grande y ligeramente aguileña. Sobre el cabello recogido lleva un tocado en forma de concha y, encima, un velo transparente que cae sobre el pecho y las mangas abullonadas. Mientras que parece querer evitar con orgullo, ¿o modestamente? – todo contacto visual con el espectador, lo que le da un aire clerical y majestuoso, este retrato no carece de información ad spectatorem. Los finos dedos de la mano izquierda separados casi de forma amanerada, marcan en el libro abierto un pasaje de los Sonetos de Petrarca para Laura, a la que visiblemente se identifica la dama que lleva el mismo nombre. Los sonetos del Canzoniere no fueron elegidos al azar: uno se refiere al desdén de Laura; el otro, la compasión que reclama el amante sin esperanza. Muestran, a quien quiera ver, el dilema del artista, enamorado de una mujer casada y virtuosa cuya obra admiraba. El mismo Bronzino era un poeta talentoso, cuyo estilo literario podía inspirarse tanto en Petrarca como en Boccaccio.</vt:lpstr>
      <vt:lpstr>1555 - 1560. Bronzino. Laura Battiferri. Palazzo Vecchio, Florencia. «Quien me tiene en prisión, ni abre ni cierra, ni me retiene ni me suelta el lazo; y no me mata Amor ni me deshierra, ni me quiere ni quita mi embarazo.» Petrarca. Laura Battiferri (1523-158?) nació en Urbino como hija natural de Giovanni Antonio Battiferri, quien más tarde la legitimó. Viuda a temprana edad, se casó en segundas nupcias en 1550, a la edad de 27 años, con el escultor florentino Bartolommeo Ammanati. La pareja no tuvo hijos. Laura se llamaba a sí misma «árbol estéril». Sus poemas fueron muy admirados por sus contemporáneos. La corte de Madrid solicitó que su obra literaria fuera traducida al español. Grandes poetas y artistas como Tasso y Benvenuto Cellini mantuvieron estrechas relaciones con ella. Laura admiraba la contrarreforma de los jesuitas. La austeridad, que emana de la actitud y de la vestimenta, parece reflejar la ética cotidiana transformada desde el Concilio de Trento (1456-63) en normas cada vez más rígidas.</vt:lpstr>
      <vt:lpstr>1555 - 1565. Bronzino. Ferdinando Medici. Galleria degli Uffizi, Florencia</vt:lpstr>
      <vt:lpstr>1555 - 1565. Bronzino. Garcia Medici. Galleria degli Uffizi, Florencia</vt:lpstr>
      <vt:lpstr>1555 - 1565. Bronzino. Lucrecia di Cosimo. Galleria degli Uffizi, Florencia</vt:lpstr>
      <vt:lpstr>1555 - 1565. Bronzino. Papa León X. Galleria degli Uffizi, Florencia</vt:lpstr>
      <vt:lpstr>1555. Bronzino. Alessandro Medici. Galleria degli Uffizi, Florencia</vt:lpstr>
      <vt:lpstr>1555. Bronzino. Venus, Cupido y Sátiro. Palazzo Colonna, Roma</vt:lpstr>
      <vt:lpstr>1556. Bronzino. Eleonora de Toledo. Museo Bardini, Florencia</vt:lpstr>
      <vt:lpstr>Presentación de PowerPoint</vt:lpstr>
      <vt:lpstr>1560. Bronzino. Garzia de Médicis. Museo del Prado, Madrid. Tercer hijo de Cosme y Eleonora de Médicis, el niño lleva un cascabel en forma de amuleto, que representa una arpía que cuelga de una cornucopia.  Este tipo de amuletos fueron utilizados por las mujeres napolitanas para proteger su embarazo, podría haber sido entregado a Garzia por su madre, Eleonora, o por su abuelo, Pedro de Toledo, virrey de Nápoles.  En la otra mano, el niño sostiene una flor de azahar, símbolo de la pureza e inocencia de su edad.</vt:lpstr>
      <vt:lpstr>1560. Bronzino. Garzia de Médicis. Museo del Prado, Madrid. El Bronzino hizo este retrato para su mecenas, Cosme de Médici, familiar del niñito que aquí aparece. El retrato resulta absolutamente sorprendente, por una parte, por su calidad técnica, y por otra por la espontaneidad y frescura del gesto, entre curioso y sorprendido, del pequeño. Bronzino ha usado un fondo neutro en colores claros para destacar el primer plano de la figura, y ha evitado los frecuentes fondos en pardo oscuro por tratarse de la figura de un niño, tema al que es conveniente quitar solemnidad.  El punto más alegre lo proporcionan los colores vivos que rodean la cara del infante: un rojo brillante para sus ropas y los ricillos rubios rodeando su rostro.  El pequeño debía tener dos o tres años cuando se le retrató. La mirada directa del niño, franca y natural, nos hace desear haber conservado los apuntes que indudablemente Bronzino debió de emplear para preparar este óleo.</vt:lpstr>
      <vt:lpstr>1560. Bronzino. Garzia de Médicis. Museo del Prado, Madrid. Este retrato de García de Médicis (1547-1562), tercer hijo varón de Cosme de Medici y Elonora de Toledo, ejemplifica como pocos la escasa atención dedicada a los niños en el retrato hasta la Ilustración. Bronzino reproduce con veracidad los rasgos menudos e indefinidos de un niño, pero lo presenta con la misma actitud distante e impasible, con la que caracteriza en sus retratos a los adultos de la corte florentina. García es ante todo un heredero al ducado de Toscana, y por eso Bronzino anula toda expresión o gesto que permita pensar que estamos ante un niño. Así García, cuyo estatus se refleja en su lujosa vestimenta de seda roja y oro, rematada en el cuello y en los puños de la camisa por un rico recamado de perlas, no juega con el suntuoso pinjante que sujeta con su mano, sino que lo muestra con cierta ostentación, como si fuera consciente de su valor. Esta joya, erróneamente identificada en ocasiones con un sonajero, era un amuleto que servía para ahuyentar el mal de ojo, y está compuesta por una arpía que descansa sobre un cuerno, del que pende una piedra preciosa. Los amuletos con arpías-sirenas eran usados por las mujeres napolitanas para proteger su embarazo, por lo que tal vez pudo ser regalado a García por su madre, Eleonora, o por su abuelo, don Pedro de Toledo, virrey de Nápoles. En su otra mano el infante sostiene una flor de azahar recién abierta, símbolo de la pureza y de la inocencia propias de su edad. </vt:lpstr>
      <vt:lpstr>1560. Bronzino. Garzia de Médicis. Museo del Prado, Madrid. El retrato se atribuye a Bronzino y se considera réplica de un original perdido. Las manos y el traje de García carecen del acabado preciso y lustroso típico del maestro, cuya intervención aparentemente se limitó al rostro, en el que parece haberse usado un calco. El cuadro se fecha hacia 1549-1550, porque García nació en 1547 y, según su rostro, no cuenta con más de dos o tres años. Además, en su retrato del Palacio Mansi de Lucca, documentado en 1551, aparenta uno o dos años más, confirmando lo anterior. Se sabe que Bronzino pintó dos retratos de García en 1550, uno que recibió el papa Julio III en junio y otro terminado en julio con ocasión de su bautismo, pero no parece que, habida cuenta de su importancia, ninguno de los dos pueda ser la tabla del Museo del Prado, realizada sólo en parte por el maestro. </vt:lpstr>
      <vt:lpstr>1560. Bronzino. Eleonora de Toledo. National Gallery of Art, Washington.</vt:lpstr>
      <vt:lpstr>1561. Bronzino. Noli me tangere. Louvre.</vt:lpstr>
      <vt:lpstr>1564 - 1570. Bronzino. Clemente VII. Galleria degli Uffizi, Florencia.</vt:lpstr>
      <vt:lpstr>1564. Bronzino. Alegoría de la Felicidad. Galleria degli Uffizi, Florencia</vt:lpstr>
      <vt:lpstr>1565. Bronzino. Deposición. Galleria dell'Accademia, Florencia</vt:lpstr>
      <vt:lpstr>1569. Bronzino. Martirio de San Lorenzo. San Lorenzo, Florencia.</vt:lpstr>
      <vt:lpstr>Presentación de PowerPoint</vt:lpstr>
      <vt:lpstr>1571 - 1572. Bronzino. La hija de Jairus. Gaddi Chapel, Santa Maria Novella, Florencia. Marcos 5:21-43. La hija de Jairo, y la mujer que tocó el manto de Jesús (Mt. 9.18-26; Lc. 8.40-56) 21 Pasando otra vez Jesús en una barca a la otra orilla, se reunió alrededor de él una gran multitud; y él estaba junto al mar. Y vino uno de los principales de la sinagoga, llamado Jairo; y luego que le vio, se postró a sus pies, y le rogaba mucho, diciendo: Mi hija está agonizando; ven y pon las manos sobre ella para que sea salva, y vivirá.  Fue, pues, con él; y le seguía una gran multitud, y le apretaban. Pero una mujer que desde hacía doce años padecía de flujo de sangre, y había sufrido mucho de muchos médicos, y gastado todo lo que tenía, y nada había aprovechado, antes le iba peor, cuando oyó hablar de Jesús, vino por detrás entre la multitud, y tocó su manto. Porque decía: Si tocare tan solamente su manto, seré salva. Y en seguida la fuente de su sangre se secó; y sintió en el cuerpo que estaba sana de aquel azote. Luego Jesús, conociendo en sí mismo el poder que había salido de él, volviéndose a la multitud, dijo: ¿Quién ha tocado mis vestidos? Sus discípulos le dijeron: Ves que la multitud te aprieta, y dices: ¿Quién me ha tocado? Pero él miraba alrededor para ver quién había hecho esto. Entonces la mujer, temiendo y temblando, sabiendo lo que en ella había sido hecho, vino y se postró delante de él, y le dijo toda la verdad. Y él le dijo: Hija, tu fe te ha hecho salva; ve en paz, y queda sana de tu azote. Mientras él aún hablaba, vinieron de casa del principal de la sinagoga, diciendo: Tu hija ha muerto; ¿para qué molestas más al Maestro? Pero Jesús, luego que oyó lo que se decía, dijo al principal de la sinagoga: No temas, cree solamente. Y no permitió que le siguiese nadie sino Pedro, Jacobo, y Juan hermano de Jacobo. Y vino a casa del principal de la sinagoga, y vio el alboroto y a los que lloraban y lamentaban mucho. Y entrando, les dijo: ¿Por qué alborotáis y lloráis? La niña no está muerta, sino duerme. Y se burlaban de él. Mas él, echando fuera a todos, tomó al padre y a la madre de la niña, y a los que estaban con él, y entró donde estaba la niña. Y tomando la mano de la niña, le dijo: Talita cumi; que traducido es: Niña, a ti te digo, levántate. Y luego la niña se levantó y andaba, pues tenía doce años. Y se espantaron grandemente. Pero él les mandó mucho que nadie lo supiese, y dijo que se le diese de comer. </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6</cp:revision>
  <dcterms:created xsi:type="dcterms:W3CDTF">2021-04-11T17:29:31Z</dcterms:created>
  <dcterms:modified xsi:type="dcterms:W3CDTF">2021-08-09T13:00:55Z</dcterms:modified>
</cp:coreProperties>
</file>