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300" r:id="rId5"/>
    <p:sldId id="302" r:id="rId6"/>
    <p:sldId id="301" r:id="rId7"/>
    <p:sldId id="303" r:id="rId8"/>
    <p:sldId id="304" r:id="rId9"/>
    <p:sldId id="260" r:id="rId10"/>
    <p:sldId id="261" r:id="rId11"/>
    <p:sldId id="262" r:id="rId12"/>
    <p:sldId id="263" r:id="rId13"/>
    <p:sldId id="264" r:id="rId14"/>
    <p:sldId id="296" r:id="rId15"/>
    <p:sldId id="297" r:id="rId16"/>
    <p:sldId id="265" r:id="rId17"/>
    <p:sldId id="266" r:id="rId18"/>
    <p:sldId id="289" r:id="rId19"/>
    <p:sldId id="290" r:id="rId20"/>
    <p:sldId id="291" r:id="rId21"/>
    <p:sldId id="298" r:id="rId22"/>
    <p:sldId id="299" r:id="rId23"/>
    <p:sldId id="268" r:id="rId24"/>
    <p:sldId id="267" r:id="rId25"/>
    <p:sldId id="269" r:id="rId26"/>
    <p:sldId id="270" r:id="rId27"/>
    <p:sldId id="294" r:id="rId28"/>
    <p:sldId id="295" r:id="rId29"/>
    <p:sldId id="305" r:id="rId30"/>
    <p:sldId id="306" r:id="rId31"/>
    <p:sldId id="307" r:id="rId32"/>
    <p:sldId id="308" r:id="rId33"/>
    <p:sldId id="309" r:id="rId34"/>
    <p:sldId id="310" r:id="rId35"/>
    <p:sldId id="311" r:id="rId36"/>
    <p:sldId id="271" r:id="rId37"/>
    <p:sldId id="276" r:id="rId38"/>
    <p:sldId id="280" r:id="rId39"/>
    <p:sldId id="281" r:id="rId40"/>
    <p:sldId id="282" r:id="rId41"/>
    <p:sldId id="283" r:id="rId42"/>
    <p:sldId id="284" r:id="rId43"/>
    <p:sldId id="285" r:id="rId44"/>
    <p:sldId id="277" r:id="rId45"/>
    <p:sldId id="279" r:id="rId46"/>
    <p:sldId id="278" r:id="rId47"/>
    <p:sldId id="292" r:id="rId48"/>
    <p:sldId id="293" r:id="rId49"/>
    <p:sldId id="272" r:id="rId50"/>
    <p:sldId id="286" r:id="rId51"/>
    <p:sldId id="287" r:id="rId52"/>
    <p:sldId id="288" r:id="rId53"/>
    <p:sldId id="274" r:id="rId54"/>
    <p:sldId id="275" r:id="rId55"/>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397769-508B-48C7-8321-8D70A2E92C9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0B17A1-B291-444D-97AD-98B475E8A7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1D5622FD-08C7-421F-92B2-985AF0109A1A}"/>
              </a:ext>
            </a:extLst>
          </p:cNvPr>
          <p:cNvSpPr>
            <a:spLocks noGrp="1"/>
          </p:cNvSpPr>
          <p:nvPr>
            <p:ph type="dt" sz="half" idx="10"/>
          </p:nvPr>
        </p:nvSpPr>
        <p:spPr/>
        <p:txBody>
          <a:bodyPr/>
          <a:lstStyle/>
          <a:p>
            <a:fld id="{C6571206-8945-4D8E-B994-87DDAD57A7A3}" type="datetimeFigureOut">
              <a:rPr lang="es-ES" smtClean="0"/>
              <a:t>12/08/2021</a:t>
            </a:fld>
            <a:endParaRPr lang="es-ES"/>
          </a:p>
        </p:txBody>
      </p:sp>
      <p:sp>
        <p:nvSpPr>
          <p:cNvPr id="5" name="Marcador de pie de página 4">
            <a:extLst>
              <a:ext uri="{FF2B5EF4-FFF2-40B4-BE49-F238E27FC236}">
                <a16:creationId xmlns:a16="http://schemas.microsoft.com/office/drawing/2014/main" id="{29086CC3-639D-4DC7-9CA7-6850A5296A6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EA136D6-6E84-49A6-9F18-51E4924A2D9F}"/>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1398932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519341-4E9C-49FA-B3FE-2EDA590E278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BF997AE-F42C-41F8-BAA7-0B26202E592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D9B9E8F-BB9A-4E73-89C2-5257FDC0DFE3}"/>
              </a:ext>
            </a:extLst>
          </p:cNvPr>
          <p:cNvSpPr>
            <a:spLocks noGrp="1"/>
          </p:cNvSpPr>
          <p:nvPr>
            <p:ph type="dt" sz="half" idx="10"/>
          </p:nvPr>
        </p:nvSpPr>
        <p:spPr/>
        <p:txBody>
          <a:bodyPr/>
          <a:lstStyle/>
          <a:p>
            <a:fld id="{C6571206-8945-4D8E-B994-87DDAD57A7A3}" type="datetimeFigureOut">
              <a:rPr lang="es-ES" smtClean="0"/>
              <a:t>12/08/2021</a:t>
            </a:fld>
            <a:endParaRPr lang="es-ES"/>
          </a:p>
        </p:txBody>
      </p:sp>
      <p:sp>
        <p:nvSpPr>
          <p:cNvPr id="5" name="Marcador de pie de página 4">
            <a:extLst>
              <a:ext uri="{FF2B5EF4-FFF2-40B4-BE49-F238E27FC236}">
                <a16:creationId xmlns:a16="http://schemas.microsoft.com/office/drawing/2014/main" id="{24ECD2D8-3F40-4ABC-BF9A-F77CEFE081B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5B0209C-9389-431D-9EE4-65C6762A4168}"/>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931491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D20992-BABB-4EBE-B69B-A0D6A3EC9C8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1900119-DDCF-49B0-9F1C-6EA9CA83FF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EE78451-FF07-4CBD-859E-C7B8ABF44D38}"/>
              </a:ext>
            </a:extLst>
          </p:cNvPr>
          <p:cNvSpPr>
            <a:spLocks noGrp="1"/>
          </p:cNvSpPr>
          <p:nvPr>
            <p:ph type="dt" sz="half" idx="10"/>
          </p:nvPr>
        </p:nvSpPr>
        <p:spPr/>
        <p:txBody>
          <a:bodyPr/>
          <a:lstStyle/>
          <a:p>
            <a:fld id="{C6571206-8945-4D8E-B994-87DDAD57A7A3}" type="datetimeFigureOut">
              <a:rPr lang="es-ES" smtClean="0"/>
              <a:t>12/08/2021</a:t>
            </a:fld>
            <a:endParaRPr lang="es-ES"/>
          </a:p>
        </p:txBody>
      </p:sp>
      <p:sp>
        <p:nvSpPr>
          <p:cNvPr id="5" name="Marcador de pie de página 4">
            <a:extLst>
              <a:ext uri="{FF2B5EF4-FFF2-40B4-BE49-F238E27FC236}">
                <a16:creationId xmlns:a16="http://schemas.microsoft.com/office/drawing/2014/main" id="{C7EED3CC-B166-423A-907F-07265FE3228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055367A-8A4C-4312-AD96-0D5C2C6F881A}"/>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567258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8C31B-735F-4EAF-851A-E98985B04C0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35D2611-4132-4940-9118-F924C10C927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7B97F61-5CC1-4A7B-B8C4-450811FBCDA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1543E55-66D3-4922-BB05-173F766775A3}"/>
              </a:ext>
            </a:extLst>
          </p:cNvPr>
          <p:cNvSpPr>
            <a:spLocks noGrp="1"/>
          </p:cNvSpPr>
          <p:nvPr>
            <p:ph type="dt" sz="half" idx="10"/>
          </p:nvPr>
        </p:nvSpPr>
        <p:spPr/>
        <p:txBody>
          <a:bodyPr/>
          <a:lstStyle/>
          <a:p>
            <a:fld id="{C6571206-8945-4D8E-B994-87DDAD57A7A3}" type="datetimeFigureOut">
              <a:rPr lang="es-ES" smtClean="0"/>
              <a:t>12/08/2021</a:t>
            </a:fld>
            <a:endParaRPr lang="es-ES"/>
          </a:p>
        </p:txBody>
      </p:sp>
      <p:sp>
        <p:nvSpPr>
          <p:cNvPr id="6" name="Marcador de pie de página 5">
            <a:extLst>
              <a:ext uri="{FF2B5EF4-FFF2-40B4-BE49-F238E27FC236}">
                <a16:creationId xmlns:a16="http://schemas.microsoft.com/office/drawing/2014/main" id="{CCC5FB48-380D-4FC5-82DE-C013501CD42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BAE0092-EB71-41EC-B2E2-61B5E053047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38884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CC5BC0-44F9-4B2E-86DA-E82B104D445C}"/>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14EFCF0-F816-4B60-92C8-0AF397E380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6F345FA-5ABD-422F-AEFE-C728F27FE8A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02964A8C-A6FF-4B6F-B9D3-A8C60B3055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B5B7382-1371-48A7-8E85-F9DF52BDB7B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B92DDA1-20CD-4E60-82A7-F77CD5523872}"/>
              </a:ext>
            </a:extLst>
          </p:cNvPr>
          <p:cNvSpPr>
            <a:spLocks noGrp="1"/>
          </p:cNvSpPr>
          <p:nvPr>
            <p:ph type="dt" sz="half" idx="10"/>
          </p:nvPr>
        </p:nvSpPr>
        <p:spPr/>
        <p:txBody>
          <a:bodyPr/>
          <a:lstStyle/>
          <a:p>
            <a:fld id="{C6571206-8945-4D8E-B994-87DDAD57A7A3}" type="datetimeFigureOut">
              <a:rPr lang="es-ES" smtClean="0"/>
              <a:t>12/08/2021</a:t>
            </a:fld>
            <a:endParaRPr lang="es-ES"/>
          </a:p>
        </p:txBody>
      </p:sp>
      <p:sp>
        <p:nvSpPr>
          <p:cNvPr id="8" name="Marcador de pie de página 7">
            <a:extLst>
              <a:ext uri="{FF2B5EF4-FFF2-40B4-BE49-F238E27FC236}">
                <a16:creationId xmlns:a16="http://schemas.microsoft.com/office/drawing/2014/main" id="{420113EF-5B7F-40B6-8E44-A479AC7B37A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3EBB351-F2DD-4E3F-8ADF-87CC8EEAB800}"/>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772292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7BDC69-A172-4E9D-92D0-321D9AB88719}"/>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7A6E278-8B8D-44D4-AC54-82E5BE40CB10}"/>
              </a:ext>
            </a:extLst>
          </p:cNvPr>
          <p:cNvSpPr>
            <a:spLocks noGrp="1"/>
          </p:cNvSpPr>
          <p:nvPr>
            <p:ph type="dt" sz="half" idx="10"/>
          </p:nvPr>
        </p:nvSpPr>
        <p:spPr/>
        <p:txBody>
          <a:bodyPr/>
          <a:lstStyle/>
          <a:p>
            <a:fld id="{C6571206-8945-4D8E-B994-87DDAD57A7A3}" type="datetimeFigureOut">
              <a:rPr lang="es-ES" smtClean="0"/>
              <a:t>12/08/2021</a:t>
            </a:fld>
            <a:endParaRPr lang="es-ES"/>
          </a:p>
        </p:txBody>
      </p:sp>
      <p:sp>
        <p:nvSpPr>
          <p:cNvPr id="4" name="Marcador de pie de página 3">
            <a:extLst>
              <a:ext uri="{FF2B5EF4-FFF2-40B4-BE49-F238E27FC236}">
                <a16:creationId xmlns:a16="http://schemas.microsoft.com/office/drawing/2014/main" id="{59D82C62-F2D9-4493-A2E3-DFC6510AC8F9}"/>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1EE4423-8BC6-4C1E-9AD2-97AFDF3E0439}"/>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16780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FE66FB7-B942-4CDE-8C4A-7F745DBA8EC7}"/>
              </a:ext>
            </a:extLst>
          </p:cNvPr>
          <p:cNvSpPr>
            <a:spLocks noGrp="1"/>
          </p:cNvSpPr>
          <p:nvPr>
            <p:ph type="dt" sz="half" idx="10"/>
          </p:nvPr>
        </p:nvSpPr>
        <p:spPr/>
        <p:txBody>
          <a:bodyPr/>
          <a:lstStyle/>
          <a:p>
            <a:fld id="{C6571206-8945-4D8E-B994-87DDAD57A7A3}" type="datetimeFigureOut">
              <a:rPr lang="es-ES" smtClean="0"/>
              <a:t>12/08/2021</a:t>
            </a:fld>
            <a:endParaRPr lang="es-ES"/>
          </a:p>
        </p:txBody>
      </p:sp>
      <p:sp>
        <p:nvSpPr>
          <p:cNvPr id="3" name="Marcador de pie de página 2">
            <a:extLst>
              <a:ext uri="{FF2B5EF4-FFF2-40B4-BE49-F238E27FC236}">
                <a16:creationId xmlns:a16="http://schemas.microsoft.com/office/drawing/2014/main" id="{38D41181-2B4A-4DD9-BA1B-1482B77E05E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0589FE2-27C0-4C38-A295-C4981B5CEE8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300609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58C5E-CD62-474E-B657-93184A56BA4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E19386F-089B-4F79-B6BF-AFA774D302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3CBB277-F4AE-4AF2-A630-82A053577E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621513-BF6F-4F54-94FD-B607774C61E2}"/>
              </a:ext>
            </a:extLst>
          </p:cNvPr>
          <p:cNvSpPr>
            <a:spLocks noGrp="1"/>
          </p:cNvSpPr>
          <p:nvPr>
            <p:ph type="dt" sz="half" idx="10"/>
          </p:nvPr>
        </p:nvSpPr>
        <p:spPr/>
        <p:txBody>
          <a:bodyPr/>
          <a:lstStyle/>
          <a:p>
            <a:fld id="{C6571206-8945-4D8E-B994-87DDAD57A7A3}" type="datetimeFigureOut">
              <a:rPr lang="es-ES" smtClean="0"/>
              <a:t>12/08/2021</a:t>
            </a:fld>
            <a:endParaRPr lang="es-ES"/>
          </a:p>
        </p:txBody>
      </p:sp>
      <p:sp>
        <p:nvSpPr>
          <p:cNvPr id="6" name="Marcador de pie de página 5">
            <a:extLst>
              <a:ext uri="{FF2B5EF4-FFF2-40B4-BE49-F238E27FC236}">
                <a16:creationId xmlns:a16="http://schemas.microsoft.com/office/drawing/2014/main" id="{8F5AABA4-67CD-4396-A76E-772E9D9884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8475EEE-AB9D-4F3F-99BB-A80AD2B20D6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258970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751C74-5B70-46D5-92E5-CAD759E7208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E6FA223-A527-4BE3-8C5E-A25B27D1E0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A14B481-1F1A-46A5-B9FC-FE520CDDAF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1E027FC-971C-4703-8369-D626C32E7C57}"/>
              </a:ext>
            </a:extLst>
          </p:cNvPr>
          <p:cNvSpPr>
            <a:spLocks noGrp="1"/>
          </p:cNvSpPr>
          <p:nvPr>
            <p:ph type="dt" sz="half" idx="10"/>
          </p:nvPr>
        </p:nvSpPr>
        <p:spPr/>
        <p:txBody>
          <a:bodyPr/>
          <a:lstStyle/>
          <a:p>
            <a:fld id="{C6571206-8945-4D8E-B994-87DDAD57A7A3}" type="datetimeFigureOut">
              <a:rPr lang="es-ES" smtClean="0"/>
              <a:t>12/08/2021</a:t>
            </a:fld>
            <a:endParaRPr lang="es-ES"/>
          </a:p>
        </p:txBody>
      </p:sp>
      <p:sp>
        <p:nvSpPr>
          <p:cNvPr id="6" name="Marcador de pie de página 5">
            <a:extLst>
              <a:ext uri="{FF2B5EF4-FFF2-40B4-BE49-F238E27FC236}">
                <a16:creationId xmlns:a16="http://schemas.microsoft.com/office/drawing/2014/main" id="{340EEFA9-B74B-4ACA-B2C5-DE6F86D2009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453FD8B-884D-4F60-BF0F-E30403AC4BDB}"/>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772057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025E5F-67E2-4182-AA68-DF347515D2E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1699DDB-D842-40C6-A71C-EF39F795A6E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35AE41D-7D0C-4CE8-83EC-007769BAAF71}"/>
              </a:ext>
            </a:extLst>
          </p:cNvPr>
          <p:cNvSpPr>
            <a:spLocks noGrp="1"/>
          </p:cNvSpPr>
          <p:nvPr>
            <p:ph type="dt" sz="half" idx="10"/>
          </p:nvPr>
        </p:nvSpPr>
        <p:spPr/>
        <p:txBody>
          <a:bodyPr/>
          <a:lstStyle/>
          <a:p>
            <a:fld id="{C6571206-8945-4D8E-B994-87DDAD57A7A3}" type="datetimeFigureOut">
              <a:rPr lang="es-ES" smtClean="0"/>
              <a:t>12/08/2021</a:t>
            </a:fld>
            <a:endParaRPr lang="es-ES"/>
          </a:p>
        </p:txBody>
      </p:sp>
      <p:sp>
        <p:nvSpPr>
          <p:cNvPr id="5" name="Marcador de pie de página 4">
            <a:extLst>
              <a:ext uri="{FF2B5EF4-FFF2-40B4-BE49-F238E27FC236}">
                <a16:creationId xmlns:a16="http://schemas.microsoft.com/office/drawing/2014/main" id="{37D15DF0-CDB3-4EAE-8ACC-0246E1B2F9A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CC64132-B473-48F8-B84C-2F206653A11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38139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A20A634-8BF8-4ABB-B964-9C5CA2D2CC2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4D45128-4BF1-438F-927D-3350CE25370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D7004EB-F608-42A6-93C5-ECDBE40EC374}"/>
              </a:ext>
            </a:extLst>
          </p:cNvPr>
          <p:cNvSpPr>
            <a:spLocks noGrp="1"/>
          </p:cNvSpPr>
          <p:nvPr>
            <p:ph type="dt" sz="half" idx="10"/>
          </p:nvPr>
        </p:nvSpPr>
        <p:spPr/>
        <p:txBody>
          <a:bodyPr/>
          <a:lstStyle/>
          <a:p>
            <a:fld id="{C6571206-8945-4D8E-B994-87DDAD57A7A3}" type="datetimeFigureOut">
              <a:rPr lang="es-ES" smtClean="0"/>
              <a:t>12/08/2021</a:t>
            </a:fld>
            <a:endParaRPr lang="es-ES"/>
          </a:p>
        </p:txBody>
      </p:sp>
      <p:sp>
        <p:nvSpPr>
          <p:cNvPr id="5" name="Marcador de pie de página 4">
            <a:extLst>
              <a:ext uri="{FF2B5EF4-FFF2-40B4-BE49-F238E27FC236}">
                <a16:creationId xmlns:a16="http://schemas.microsoft.com/office/drawing/2014/main" id="{B1780197-DED6-4F00-B381-415304F56A7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DAEA417-E043-4C68-B520-95F5D05CBD3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44779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659E6F9-D9EF-432D-BDBB-04F8B7524B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E709B6D-B67C-46F3-9446-BC87D1F354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9DEAAC9-C9F5-4B30-A017-6CB56DB597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571206-8945-4D8E-B994-87DDAD57A7A3}" type="datetimeFigureOut">
              <a:rPr lang="es-ES" smtClean="0"/>
              <a:t>12/08/2021</a:t>
            </a:fld>
            <a:endParaRPr lang="es-ES"/>
          </a:p>
        </p:txBody>
      </p:sp>
      <p:sp>
        <p:nvSpPr>
          <p:cNvPr id="5" name="Marcador de pie de página 4">
            <a:extLst>
              <a:ext uri="{FF2B5EF4-FFF2-40B4-BE49-F238E27FC236}">
                <a16:creationId xmlns:a16="http://schemas.microsoft.com/office/drawing/2014/main" id="{D3F8CEFA-BBAE-4BAE-844F-8E8A2EE56A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41EDFB7B-4B9A-4CCF-9A4E-2CBFC5313A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D0E4B7-58F8-453D-9E03-4D1146424109}" type="slidenum">
              <a:rPr lang="es-ES" smtClean="0"/>
              <a:t>‹Nº›</a:t>
            </a:fld>
            <a:endParaRPr lang="es-ES"/>
          </a:p>
        </p:txBody>
      </p:sp>
    </p:spTree>
    <p:extLst>
      <p:ext uri="{BB962C8B-B14F-4D97-AF65-F5344CB8AC3E}">
        <p14:creationId xmlns:p14="http://schemas.microsoft.com/office/powerpoint/2010/main" val="1196594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5823F1-24B7-4161-9747-AC7FD7C16906}"/>
              </a:ext>
            </a:extLst>
          </p:cNvPr>
          <p:cNvSpPr>
            <a:spLocks noGrp="1"/>
          </p:cNvSpPr>
          <p:nvPr>
            <p:ph type="ctrTitle"/>
          </p:nvPr>
        </p:nvSpPr>
        <p:spPr/>
        <p:txBody>
          <a:bodyPr>
            <a:normAutofit/>
          </a:bodyPr>
          <a:lstStyle/>
          <a:p>
            <a:r>
              <a:rPr lang="es-ES" sz="8800" b="1" dirty="0">
                <a:solidFill>
                  <a:srgbClr val="202122"/>
                </a:solidFill>
                <a:effectLst/>
              </a:rPr>
              <a:t>Bernard Van Orley.</a:t>
            </a:r>
            <a:endParaRPr lang="es-ES" sz="49600" b="1" dirty="0"/>
          </a:p>
        </p:txBody>
      </p:sp>
    </p:spTree>
    <p:extLst>
      <p:ext uri="{BB962C8B-B14F-4D97-AF65-F5344CB8AC3E}">
        <p14:creationId xmlns:p14="http://schemas.microsoft.com/office/powerpoint/2010/main" val="300688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lstStyle/>
          <a:p>
            <a:r>
              <a:rPr lang="es-ES" sz="2800" b="0" i="0" dirty="0" err="1">
                <a:effectLst/>
                <a:latin typeface="polaris"/>
              </a:rPr>
              <a:t>Bernaert</a:t>
            </a:r>
            <a:r>
              <a:rPr lang="es-ES" sz="2800" b="0" i="0" dirty="0">
                <a:effectLst/>
                <a:latin typeface="polaris"/>
              </a:rPr>
              <a:t> van Orley fue un destacado pintor y diseñador de tapices, que trabajó en Bruselas durante el siglo XVI. </a:t>
            </a:r>
          </a:p>
          <a:p>
            <a:r>
              <a:rPr lang="es-ES" sz="2800" b="0" i="0" dirty="0">
                <a:effectLst/>
                <a:latin typeface="polaris"/>
              </a:rPr>
              <a:t>Se le considera uno de los artistas más relevantes de la época ya que abrió la pintura flamenca a elementos innovadores procedentes de la pintura italiana. </a:t>
            </a:r>
          </a:p>
          <a:p>
            <a:r>
              <a:rPr lang="es-ES" sz="2800" b="0" i="0" dirty="0">
                <a:effectLst/>
                <a:latin typeface="polaris"/>
              </a:rPr>
              <a:t>En su obra se manifiesta claramente la influencia de Rafael, cuya producción conoció a través de los grabados de </a:t>
            </a:r>
            <a:r>
              <a:rPr lang="es-ES" sz="2800" b="0" i="0" dirty="0" err="1">
                <a:effectLst/>
                <a:latin typeface="polaris"/>
              </a:rPr>
              <a:t>Marcantonio</a:t>
            </a:r>
            <a:r>
              <a:rPr lang="es-ES" sz="2800" b="0" i="0" dirty="0">
                <a:effectLst/>
                <a:latin typeface="polaris"/>
              </a:rPr>
              <a:t> Raimondi. </a:t>
            </a:r>
          </a:p>
          <a:p>
            <a:r>
              <a:rPr lang="es-ES" sz="2800" b="0" i="0" dirty="0">
                <a:effectLst/>
                <a:latin typeface="polaris"/>
              </a:rPr>
              <a:t>También cabe señalar su relación con Durero, al que trató en Bruselas.</a:t>
            </a:r>
            <a:endParaRPr lang="es-ES" dirty="0"/>
          </a:p>
        </p:txBody>
      </p:sp>
    </p:spTree>
    <p:extLst>
      <p:ext uri="{BB962C8B-B14F-4D97-AF65-F5344CB8AC3E}">
        <p14:creationId xmlns:p14="http://schemas.microsoft.com/office/powerpoint/2010/main" val="356436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lstStyle/>
          <a:p>
            <a:pPr algn="l"/>
            <a:r>
              <a:rPr lang="es-ES" sz="1800" b="0" i="0" u="none" strike="noStrike" baseline="0" dirty="0">
                <a:latin typeface="Times New Roman" panose="02020603050405020304" pitchFamily="18" charset="0"/>
              </a:rPr>
              <a:t>Pintor de cámara de la regente.</a:t>
            </a:r>
          </a:p>
          <a:p>
            <a:pPr algn="l"/>
            <a:r>
              <a:rPr lang="es-ES" sz="1800" dirty="0">
                <a:latin typeface="Times New Roman" panose="02020603050405020304" pitchFamily="18" charset="0"/>
              </a:rPr>
              <a:t>A</a:t>
            </a:r>
            <a:r>
              <a:rPr lang="es-ES" sz="1800" b="0" i="0" u="none" strike="noStrike" baseline="0" dirty="0">
                <a:latin typeface="Times New Roman" panose="02020603050405020304" pitchFamily="18" charset="0"/>
              </a:rPr>
              <a:t>unque comienza pintando como aquél en el estilo gótico flamenco, no tarda en adoptar las formas renacentistas.</a:t>
            </a:r>
          </a:p>
          <a:p>
            <a:pPr algn="l"/>
            <a:r>
              <a:rPr lang="es-ES" sz="1800" b="0" i="1" u="none" strike="noStrike" baseline="0" dirty="0">
                <a:latin typeface="Times New Roman" panose="02020603050405020304" pitchFamily="18" charset="0"/>
              </a:rPr>
              <a:t>La Sagrada Familia </a:t>
            </a:r>
            <a:r>
              <a:rPr lang="es-ES" sz="1800" b="0" i="0" u="none" strike="noStrike" baseline="0" dirty="0">
                <a:latin typeface="Times New Roman" panose="02020603050405020304" pitchFamily="18" charset="0"/>
              </a:rPr>
              <a:t>(1522) (lám. 242), del Prado, es una de sus más bellas creaciones, pero la gran obra en que ofrece un verdadero muestrario de modelos y actitudes rafaelescos —llegando incluso a copiar algunas figuras de Rafael, como la de Heliodoro—, es el </a:t>
            </a:r>
            <a:r>
              <a:rPr lang="es-ES" sz="1800" b="0" i="1" u="none" strike="noStrike" baseline="0" dirty="0">
                <a:latin typeface="Times New Roman" panose="02020603050405020304" pitchFamily="18" charset="0"/>
              </a:rPr>
              <a:t>Retablo de Job. </a:t>
            </a:r>
          </a:p>
          <a:p>
            <a:pPr algn="l"/>
            <a:r>
              <a:rPr lang="es-ES" sz="1800" b="0" i="0" u="none" strike="noStrike" baseline="0" dirty="0">
                <a:latin typeface="Times New Roman" panose="02020603050405020304" pitchFamily="18" charset="0"/>
              </a:rPr>
              <a:t>Van Orley dibuja también gran número de cartones para la floreciente industria tapicera bruselense. Entre estos tapices, que en buena parte pertenecen a la corona de España, es particularmente bello el llamado </a:t>
            </a:r>
            <a:r>
              <a:rPr lang="es-ES" sz="1800" b="0" i="1" u="none" strike="noStrike" baseline="0" dirty="0">
                <a:latin typeface="Times New Roman" panose="02020603050405020304" pitchFamily="18" charset="0"/>
              </a:rPr>
              <a:t>Dosel de Carlos V</a:t>
            </a:r>
            <a:endParaRPr lang="es-ES" dirty="0"/>
          </a:p>
        </p:txBody>
      </p:sp>
    </p:spTree>
    <p:extLst>
      <p:ext uri="{BB962C8B-B14F-4D97-AF65-F5344CB8AC3E}">
        <p14:creationId xmlns:p14="http://schemas.microsoft.com/office/powerpoint/2010/main" val="3544885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374073" y="457200"/>
            <a:ext cx="11526981" cy="6289964"/>
          </a:xfrm>
        </p:spPr>
        <p:txBody>
          <a:bodyPr>
            <a:normAutofit fontScale="92500"/>
          </a:bodyPr>
          <a:lstStyle/>
          <a:p>
            <a:pPr marL="0" indent="0" algn="l">
              <a:buNone/>
            </a:pPr>
            <a:r>
              <a:rPr lang="es-ES" sz="2400" b="0" i="0" dirty="0">
                <a:effectLst/>
              </a:rPr>
              <a:t>(Bruselas?, h. 1488-1541). Pintor flamenco de composiciones religiosas, retratos y autor de cartones para tapices y vidrieras. </a:t>
            </a:r>
          </a:p>
          <a:p>
            <a:pPr marL="0" indent="0" algn="l">
              <a:buNone/>
            </a:pPr>
            <a:r>
              <a:rPr lang="es-ES" sz="2400" b="0" i="0" dirty="0">
                <a:effectLst/>
              </a:rPr>
              <a:t>Se supone que se formó en el taller de su padre, el pintor </a:t>
            </a:r>
            <a:r>
              <a:rPr lang="es-ES" sz="2400" b="0" i="0" dirty="0" err="1">
                <a:effectLst/>
              </a:rPr>
              <a:t>Valentin</a:t>
            </a:r>
            <a:r>
              <a:rPr lang="es-ES" sz="2400" b="0" i="0" dirty="0">
                <a:effectLst/>
              </a:rPr>
              <a:t> van Orley. </a:t>
            </a:r>
          </a:p>
          <a:p>
            <a:pPr marL="0" indent="0" algn="l">
              <a:buNone/>
            </a:pPr>
            <a:r>
              <a:rPr lang="es-ES" sz="2400" b="0" i="0" dirty="0">
                <a:effectLst/>
              </a:rPr>
              <a:t>En 1518 fue nombrado pintor de corte de Margarita de Austria en sus palacios en Bruselas y Malinas. En 1520 recibió a Alberto Durero, un encuentro que seguramente influyó en la evolución de su pintura. </a:t>
            </a:r>
          </a:p>
          <a:p>
            <a:pPr marL="0" indent="0" algn="l">
              <a:buNone/>
            </a:pPr>
            <a:r>
              <a:rPr lang="es-ES" sz="2400" b="0" i="0" dirty="0">
                <a:effectLst/>
              </a:rPr>
              <a:t>Su labor como pintor de corte terminó en 1527, fecha en la que fue penalizado en un proceso por herejía. </a:t>
            </a:r>
          </a:p>
          <a:p>
            <a:pPr marL="0" indent="0" algn="l">
              <a:buNone/>
            </a:pPr>
            <a:r>
              <a:rPr lang="es-ES" sz="2400" b="0" i="0" dirty="0">
                <a:effectLst/>
              </a:rPr>
              <a:t>Después de la muerte de Margarita de Austria en 1530, solicitó de nuevo un puesto de pintor de corte al servicio de la nueva gobernadora, María de Hungría, cargo que le fue concedido en 1532. </a:t>
            </a:r>
          </a:p>
          <a:p>
            <a:pPr marL="0" indent="0" algn="l">
              <a:buNone/>
            </a:pPr>
            <a:r>
              <a:rPr lang="es-ES" sz="2400" b="0" i="0" dirty="0">
                <a:effectLst/>
              </a:rPr>
              <a:t>El pintor se casó dos veces y los tres hijos del segundo matrimonio, Michel, </a:t>
            </a:r>
            <a:r>
              <a:rPr lang="es-ES" sz="2400" b="0" i="0" dirty="0" err="1">
                <a:effectLst/>
              </a:rPr>
              <a:t>Jérôme</a:t>
            </a:r>
            <a:r>
              <a:rPr lang="es-ES" sz="2400" b="0" i="0" dirty="0">
                <a:effectLst/>
              </a:rPr>
              <a:t> y Gilles, fueron también pintores. </a:t>
            </a:r>
          </a:p>
          <a:p>
            <a:pPr marL="0" indent="0" algn="l">
              <a:buNone/>
            </a:pPr>
            <a:r>
              <a:rPr lang="es-ES" sz="2400" b="0" i="0" dirty="0">
                <a:effectLst/>
              </a:rPr>
              <a:t>Desde 1520 dirigió un taller con varios colaboradores a quienes encargó la ejecución de numerosos cuadros. La mayoría de estas composiciones repetían modelos estandarizados, añadiendo ligeras variaciones. </a:t>
            </a:r>
          </a:p>
          <a:p>
            <a:pPr marL="0" indent="0" algn="l">
              <a:buNone/>
            </a:pPr>
            <a:r>
              <a:rPr lang="es-ES" sz="2400" b="0" i="0" dirty="0">
                <a:effectLst/>
              </a:rPr>
              <a:t>Según Van Mander, los pintores </a:t>
            </a:r>
            <a:r>
              <a:rPr lang="es-ES" sz="2400" b="0" i="0" dirty="0" err="1">
                <a:effectLst/>
              </a:rPr>
              <a:t>Michiel</a:t>
            </a:r>
            <a:r>
              <a:rPr lang="es-ES" sz="2400" b="0" i="0" dirty="0">
                <a:effectLst/>
              </a:rPr>
              <a:t> </a:t>
            </a:r>
            <a:r>
              <a:rPr lang="es-ES" sz="2400" b="0" i="0" dirty="0" err="1">
                <a:effectLst/>
              </a:rPr>
              <a:t>Coxcie</a:t>
            </a:r>
            <a:r>
              <a:rPr lang="es-ES" sz="2400" b="0" i="0" dirty="0">
                <a:effectLst/>
              </a:rPr>
              <a:t> y Pieter </a:t>
            </a:r>
            <a:r>
              <a:rPr lang="es-ES" sz="2400" b="0" i="0" dirty="0" err="1">
                <a:effectLst/>
              </a:rPr>
              <a:t>Coec­ke</a:t>
            </a:r>
            <a:r>
              <a:rPr lang="es-ES" sz="2400" b="0" i="0" dirty="0">
                <a:effectLst/>
              </a:rPr>
              <a:t> fueron alumnos suyos. </a:t>
            </a:r>
          </a:p>
          <a:p>
            <a:pPr marL="0" indent="0" algn="l">
              <a:buNone/>
            </a:pPr>
            <a:r>
              <a:rPr lang="es-ES" sz="2400" b="0" i="0" dirty="0">
                <a:effectLst/>
              </a:rPr>
              <a:t>Algunos autores modernos incluyen también a Pieter de </a:t>
            </a:r>
            <a:r>
              <a:rPr lang="es-ES" sz="2400" b="0" i="0" dirty="0" err="1">
                <a:effectLst/>
              </a:rPr>
              <a:t>Kempeneer</a:t>
            </a:r>
            <a:r>
              <a:rPr lang="es-ES" sz="2400" b="0" i="0" dirty="0">
                <a:effectLst/>
              </a:rPr>
              <a:t> entre ellos. </a:t>
            </a:r>
          </a:p>
        </p:txBody>
      </p:sp>
    </p:spTree>
    <p:extLst>
      <p:ext uri="{BB962C8B-B14F-4D97-AF65-F5344CB8AC3E}">
        <p14:creationId xmlns:p14="http://schemas.microsoft.com/office/powerpoint/2010/main" val="36090465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374073" y="457200"/>
            <a:ext cx="11526981" cy="6289964"/>
          </a:xfrm>
        </p:spPr>
        <p:txBody>
          <a:bodyPr>
            <a:normAutofit/>
          </a:bodyPr>
          <a:lstStyle/>
          <a:p>
            <a:pPr marL="0" indent="0" algn="l">
              <a:buNone/>
            </a:pPr>
            <a:r>
              <a:rPr lang="es-ES" sz="2400" b="0" i="0" dirty="0">
                <a:effectLst/>
              </a:rPr>
              <a:t>En sus primeras obras todavía depende de la tradición de los pri­mitivos flamencos como Rogier van der Weyden y Robert Campin. </a:t>
            </a:r>
          </a:p>
          <a:p>
            <a:pPr marL="0" indent="0" algn="l">
              <a:buNone/>
            </a:pPr>
            <a:r>
              <a:rPr lang="es-ES" sz="2400" b="0" i="0" dirty="0">
                <a:effectLst/>
              </a:rPr>
              <a:t>Pero el artista va añadiendo a los fondos arquitectónicos góticos elementos más renacentistas. </a:t>
            </a:r>
          </a:p>
          <a:p>
            <a:pPr marL="0" indent="0" algn="l">
              <a:buNone/>
            </a:pPr>
            <a:r>
              <a:rPr lang="es-ES" sz="2400" b="0" i="0" dirty="0">
                <a:effectLst/>
              </a:rPr>
              <a:t>La arquitectura en el </a:t>
            </a:r>
            <a:r>
              <a:rPr lang="es-ES" sz="2400" b="0" i="1" dirty="0">
                <a:effectLst/>
              </a:rPr>
              <a:t>Tríptico de los apóstoles Tomás y Matías</a:t>
            </a:r>
            <a:r>
              <a:rPr lang="es-ES" sz="2400" b="0" i="0" dirty="0">
                <a:effectLst/>
              </a:rPr>
              <a:t>, por ejemplo, está inspirada en la tradición gótica, en la Antigüedad clásica y en su propia imaginación. </a:t>
            </a:r>
          </a:p>
          <a:p>
            <a:pPr marL="0" indent="0" algn="l">
              <a:buNone/>
            </a:pPr>
            <a:r>
              <a:rPr lang="es-ES" sz="2400" b="0" i="0" dirty="0">
                <a:effectLst/>
              </a:rPr>
              <a:t>De su obra religiosa también destacan composiciones de la Virgen con el Niño, como </a:t>
            </a:r>
            <a:r>
              <a:rPr lang="es-ES" sz="2400" b="0" i="1" dirty="0">
                <a:effectLst/>
              </a:rPr>
              <a:t>La Virgen de la leche</a:t>
            </a:r>
            <a:r>
              <a:rPr lang="es-ES" sz="2400" b="0" i="0" dirty="0">
                <a:effectLst/>
              </a:rPr>
              <a:t> o </a:t>
            </a:r>
            <a:r>
              <a:rPr lang="es-ES" sz="2400" b="0" i="1" dirty="0">
                <a:effectLst/>
              </a:rPr>
              <a:t>La Virgen de Lovaina</a:t>
            </a:r>
            <a:r>
              <a:rPr lang="es-ES" sz="2400" b="0" i="0" dirty="0">
                <a:effectLst/>
              </a:rPr>
              <a:t> (ambas del Prado). </a:t>
            </a:r>
          </a:p>
        </p:txBody>
      </p:sp>
    </p:spTree>
    <p:extLst>
      <p:ext uri="{BB962C8B-B14F-4D97-AF65-F5344CB8AC3E}">
        <p14:creationId xmlns:p14="http://schemas.microsoft.com/office/powerpoint/2010/main" val="23381548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374073" y="263236"/>
            <a:ext cx="11526981" cy="6483928"/>
          </a:xfrm>
        </p:spPr>
        <p:txBody>
          <a:bodyPr>
            <a:normAutofit fontScale="92500" lnSpcReduction="20000"/>
          </a:bodyPr>
          <a:lstStyle/>
          <a:p>
            <a:pPr marL="0" indent="0" algn="l">
              <a:buNone/>
            </a:pPr>
            <a:r>
              <a:rPr lang="es-ES" sz="2400" b="0" i="0" dirty="0">
                <a:effectLst/>
              </a:rPr>
              <a:t>Como pintor de corte, Van ­Orley realizó muchos retratos, de los que los archivos de la corte de Malinas dejan constancia. Mencionamos, por ejemplo, los retratos de Margarita de Austria y de Carlos V (de los que se conservan numerosas copias), el </a:t>
            </a:r>
            <a:r>
              <a:rPr lang="es-ES" sz="2400" b="0" i="1" dirty="0">
                <a:effectLst/>
              </a:rPr>
              <a:t>Médico Georges de </a:t>
            </a:r>
            <a:r>
              <a:rPr lang="es-ES" sz="2400" b="0" i="1" dirty="0" err="1">
                <a:effectLst/>
              </a:rPr>
              <a:t>Zelle</a:t>
            </a:r>
            <a:r>
              <a:rPr lang="es-ES" sz="2400" b="0" i="0" dirty="0">
                <a:effectLst/>
              </a:rPr>
              <a:t> (firmado y fechado en 1519, </a:t>
            </a:r>
            <a:r>
              <a:rPr lang="es-ES" sz="2400" b="0" i="0" dirty="0" err="1">
                <a:effectLst/>
              </a:rPr>
              <a:t>Musées</a:t>
            </a:r>
            <a:r>
              <a:rPr lang="es-ES" sz="2400" b="0" i="0" dirty="0">
                <a:effectLst/>
              </a:rPr>
              <a:t> </a:t>
            </a:r>
            <a:r>
              <a:rPr lang="es-ES" sz="2400" b="0" i="0" dirty="0" err="1">
                <a:effectLst/>
              </a:rPr>
              <a:t>Royaux</a:t>
            </a:r>
            <a:r>
              <a:rPr lang="es-ES" sz="2400" b="0" i="0" dirty="0">
                <a:effectLst/>
              </a:rPr>
              <a:t> des </a:t>
            </a:r>
            <a:r>
              <a:rPr lang="es-ES" sz="2400" b="0" i="0" dirty="0" err="1">
                <a:effectLst/>
              </a:rPr>
              <a:t>Beaux</a:t>
            </a:r>
            <a:r>
              <a:rPr lang="es-ES" sz="2400" b="0" i="0" dirty="0">
                <a:effectLst/>
              </a:rPr>
              <a:t>-Arts de </a:t>
            </a:r>
            <a:r>
              <a:rPr lang="es-ES" sz="2400" b="0" i="0" dirty="0" err="1">
                <a:effectLst/>
              </a:rPr>
              <a:t>Belgique</a:t>
            </a:r>
            <a:r>
              <a:rPr lang="es-ES" sz="2400" b="0" i="0" dirty="0">
                <a:effectLst/>
              </a:rPr>
              <a:t>, Bruselas), un secretario de Carlos V (</a:t>
            </a:r>
            <a:r>
              <a:rPr lang="es-ES" sz="2400" b="0" i="0" dirty="0" err="1">
                <a:effectLst/>
              </a:rPr>
              <a:t>Musées</a:t>
            </a:r>
            <a:r>
              <a:rPr lang="es-ES" sz="2400" b="0" i="0" dirty="0">
                <a:effectLst/>
              </a:rPr>
              <a:t> </a:t>
            </a:r>
            <a:r>
              <a:rPr lang="es-ES" sz="2400" b="0" i="0" dirty="0" err="1">
                <a:effectLst/>
              </a:rPr>
              <a:t>Royaux</a:t>
            </a:r>
            <a:r>
              <a:rPr lang="es-ES" sz="2400" b="0" i="0" dirty="0">
                <a:effectLst/>
              </a:rPr>
              <a:t> des </a:t>
            </a:r>
            <a:r>
              <a:rPr lang="es-ES" sz="2400" b="0" i="0" dirty="0" err="1">
                <a:effectLst/>
              </a:rPr>
              <a:t>Beaux</a:t>
            </a:r>
            <a:r>
              <a:rPr lang="es-ES" sz="2400" b="0" i="0" dirty="0">
                <a:effectLst/>
              </a:rPr>
              <a:t>-Arts de </a:t>
            </a:r>
            <a:r>
              <a:rPr lang="es-ES" sz="2400" b="0" i="0" dirty="0" err="1">
                <a:effectLst/>
              </a:rPr>
              <a:t>Belgique</a:t>
            </a:r>
            <a:r>
              <a:rPr lang="es-ES" sz="2400" b="0" i="0" dirty="0">
                <a:effectLst/>
              </a:rPr>
              <a:t>, Bruselas) y el de Jean Carondelet ­(Alte Pinakothek, Múnich). </a:t>
            </a:r>
          </a:p>
          <a:p>
            <a:pPr marL="0" indent="0" algn="l">
              <a:buNone/>
            </a:pPr>
            <a:r>
              <a:rPr lang="es-ES" sz="2400" b="0" i="0" dirty="0">
                <a:effectLst/>
              </a:rPr>
              <a:t>A pesar de que Van Orley nunca viajó a Italia, su estilo recibió cada vez más influencia italianizante, inscribiéndose en la escuela romanista; las composiciones son más organizadas, las figuras más expresivas y dinámicas y el espacio representado sugiere mayor profundidad. </a:t>
            </a:r>
          </a:p>
          <a:p>
            <a:pPr marL="0" indent="0" algn="l">
              <a:buNone/>
            </a:pPr>
            <a:r>
              <a:rPr lang="es-ES" sz="2400" b="0" i="0" dirty="0">
                <a:effectLst/>
              </a:rPr>
              <a:t>Probablemente conoció el arte italiano a través del pintor veneciano Jacopo de </a:t>
            </a:r>
            <a:r>
              <a:rPr lang="es-ES" sz="2400" b="0" i="0" dirty="0" err="1">
                <a:effectLst/>
              </a:rPr>
              <a:t>Barbari</a:t>
            </a:r>
            <a:r>
              <a:rPr lang="es-ES" sz="2400" b="0" i="0" dirty="0">
                <a:effectLst/>
              </a:rPr>
              <a:t>, quien trabajó igualmente para la corte en Malinas. </a:t>
            </a:r>
          </a:p>
          <a:p>
            <a:pPr marL="0" indent="0" algn="l">
              <a:buNone/>
            </a:pPr>
            <a:r>
              <a:rPr lang="es-ES" sz="2400" b="0" i="0" dirty="0">
                <a:effectLst/>
              </a:rPr>
              <a:t>También es posible que llegara a conocer los grabados de </a:t>
            </a:r>
            <a:r>
              <a:rPr lang="es-ES" sz="2400" b="0" i="0" dirty="0" err="1">
                <a:effectLst/>
              </a:rPr>
              <a:t>Marcantonio</a:t>
            </a:r>
            <a:r>
              <a:rPr lang="es-ES" sz="2400" b="0" i="0" dirty="0">
                <a:effectLst/>
              </a:rPr>
              <a:t> Raimondi o que hubiera conocido en el taller del tapicero Pieter van </a:t>
            </a:r>
            <a:r>
              <a:rPr lang="es-ES" sz="2400" b="0" i="0" dirty="0" err="1">
                <a:effectLst/>
              </a:rPr>
              <a:t>Aelst</a:t>
            </a:r>
            <a:r>
              <a:rPr lang="es-ES" sz="2400" b="0" i="0" dirty="0">
                <a:effectLst/>
              </a:rPr>
              <a:t> los cartones de Rafael para la serie de los «Actos de los Apóstoles». </a:t>
            </a:r>
          </a:p>
          <a:p>
            <a:pPr marL="0" indent="0" algn="l">
              <a:buNone/>
            </a:pPr>
            <a:r>
              <a:rPr lang="es-ES" sz="2400" b="0" i="0" dirty="0">
                <a:effectLst/>
              </a:rPr>
              <a:t>La influencia de Rafael se aprecia claramente en el </a:t>
            </a:r>
            <a:r>
              <a:rPr lang="es-ES" sz="2400" b="0" i="1" dirty="0">
                <a:effectLst/>
              </a:rPr>
              <a:t>Tríptico de Job</a:t>
            </a:r>
            <a:r>
              <a:rPr lang="es-ES" sz="2400" b="0" i="0" dirty="0">
                <a:effectLst/>
              </a:rPr>
              <a:t> (</a:t>
            </a:r>
            <a:r>
              <a:rPr lang="es-ES" sz="2400" b="0" i="0" dirty="0" err="1">
                <a:effectLst/>
              </a:rPr>
              <a:t>Musées</a:t>
            </a:r>
            <a:r>
              <a:rPr lang="es-ES" sz="2400" b="0" i="0" dirty="0">
                <a:effectLst/>
              </a:rPr>
              <a:t> </a:t>
            </a:r>
            <a:r>
              <a:rPr lang="es-ES" sz="2400" b="0" i="0" dirty="0" err="1">
                <a:effectLst/>
              </a:rPr>
              <a:t>Royaux</a:t>
            </a:r>
            <a:r>
              <a:rPr lang="es-ES" sz="2400" b="0" i="0" dirty="0">
                <a:effectLst/>
              </a:rPr>
              <a:t> des </a:t>
            </a:r>
            <a:r>
              <a:rPr lang="es-ES" sz="2400" b="0" i="0" dirty="0" err="1">
                <a:effectLst/>
              </a:rPr>
              <a:t>Beaux</a:t>
            </a:r>
            <a:r>
              <a:rPr lang="es-ES" sz="2400" b="0" i="0" dirty="0">
                <a:effectLst/>
              </a:rPr>
              <a:t>-Arts de </a:t>
            </a:r>
            <a:r>
              <a:rPr lang="es-ES" sz="2400" b="0" i="0" dirty="0" err="1">
                <a:effectLst/>
              </a:rPr>
              <a:t>Bel­gique</a:t>
            </a:r>
            <a:r>
              <a:rPr lang="es-ES" sz="2400" b="0" i="0" dirty="0">
                <a:effectLst/>
              </a:rPr>
              <a:t>, Bruselas), encargado por Mar­garita de Austria, en el </a:t>
            </a:r>
            <a:r>
              <a:rPr lang="es-ES" sz="2400" b="0" i="1" dirty="0">
                <a:effectLst/>
              </a:rPr>
              <a:t>Tríptico del Juicio Final </a:t>
            </a:r>
            <a:r>
              <a:rPr lang="es-ES" sz="2400" b="0" i="0" dirty="0">
                <a:effectLst/>
              </a:rPr>
              <a:t>(</a:t>
            </a:r>
            <a:r>
              <a:rPr lang="es-ES" sz="2400" b="0" i="0" dirty="0" err="1">
                <a:effectLst/>
              </a:rPr>
              <a:t>Koninklijk</a:t>
            </a:r>
            <a:r>
              <a:rPr lang="es-ES" sz="2400" b="0" i="0" dirty="0">
                <a:effectLst/>
              </a:rPr>
              <a:t> Museum </a:t>
            </a:r>
            <a:r>
              <a:rPr lang="es-ES" sz="2400" b="0" i="0" dirty="0" err="1">
                <a:effectLst/>
              </a:rPr>
              <a:t>voor</a:t>
            </a:r>
            <a:r>
              <a:rPr lang="es-ES" sz="2400" b="0" i="0" dirty="0">
                <a:effectLst/>
              </a:rPr>
              <a:t> </a:t>
            </a:r>
            <a:r>
              <a:rPr lang="es-ES" sz="2400" b="0" i="0" dirty="0" err="1">
                <a:effectLst/>
              </a:rPr>
              <a:t>Schone</a:t>
            </a:r>
            <a:r>
              <a:rPr lang="es-ES" sz="2400" b="0" i="0" dirty="0">
                <a:effectLst/>
              </a:rPr>
              <a:t> </a:t>
            </a:r>
            <a:r>
              <a:rPr lang="es-ES" sz="2400" b="0" i="0" dirty="0" err="1">
                <a:effectLst/>
              </a:rPr>
              <a:t>Kunsten</a:t>
            </a:r>
            <a:r>
              <a:rPr lang="es-ES" sz="2400" b="0" i="0" dirty="0">
                <a:effectLst/>
              </a:rPr>
              <a:t>, Amberes) o en las dos versiones de </a:t>
            </a:r>
            <a:r>
              <a:rPr lang="es-ES" sz="2400" b="0" i="1" dirty="0">
                <a:effectLst/>
              </a:rPr>
              <a:t>La Sagrada Familia </a:t>
            </a:r>
            <a:r>
              <a:rPr lang="es-ES" sz="2400" b="0" i="0" dirty="0">
                <a:effectLst/>
              </a:rPr>
              <a:t>(Prado y Musée du Louvre, París). </a:t>
            </a:r>
          </a:p>
          <a:p>
            <a:pPr marL="0" indent="0" algn="l">
              <a:buNone/>
            </a:pPr>
            <a:r>
              <a:rPr lang="es-ES" sz="2400" b="0" i="0" dirty="0">
                <a:effectLst/>
              </a:rPr>
              <a:t>Otro campo en el que Van Orley se pre­senta como innovador fue en el del diseño de vidrieras y en el de tapices. En la catedral de Santa </a:t>
            </a:r>
            <a:r>
              <a:rPr lang="es-ES" sz="2400" b="0" i="0" dirty="0" err="1">
                <a:effectLst/>
              </a:rPr>
              <a:t>Gúdula</a:t>
            </a:r>
            <a:r>
              <a:rPr lang="es-ES" sz="2400" b="0" i="0" dirty="0">
                <a:effectLst/>
              </a:rPr>
              <a:t> y San Miguel de Bruselas todavía se pueden ver las vidrieras con los retratos de Carlos V e Isabel de Portugal y de María de Hungría y Luis II </a:t>
            </a:r>
            <a:r>
              <a:rPr lang="es-ES" sz="2400" b="0" i="0" dirty="0" err="1">
                <a:effectLst/>
              </a:rPr>
              <a:t>Jagellón</a:t>
            </a:r>
            <a:r>
              <a:rPr lang="es-ES" sz="2400" b="0" i="0" dirty="0">
                <a:effectLst/>
              </a:rPr>
              <a:t>. </a:t>
            </a:r>
          </a:p>
          <a:p>
            <a:pPr marL="0" indent="0" algn="l">
              <a:buNone/>
            </a:pPr>
            <a:r>
              <a:rPr lang="es-ES" sz="2400" b="0" i="0" dirty="0">
                <a:effectLst/>
              </a:rPr>
              <a:t>Entre las numerosas series de tapices que le fueron atribuidas destacan la </a:t>
            </a:r>
            <a:r>
              <a:rPr lang="es-ES" sz="2400" b="0" i="1" dirty="0">
                <a:effectLst/>
              </a:rPr>
              <a:t>Leyenda de Nuestra Señora de Sablón</a:t>
            </a:r>
            <a:r>
              <a:rPr lang="es-ES" sz="2400" b="0" i="0" dirty="0">
                <a:effectLst/>
              </a:rPr>
              <a:t> (</a:t>
            </a:r>
            <a:r>
              <a:rPr lang="es-ES" sz="2400" b="0" i="0" dirty="0" err="1">
                <a:effectLst/>
              </a:rPr>
              <a:t>Musées</a:t>
            </a:r>
            <a:r>
              <a:rPr lang="es-ES" sz="2400" b="0" i="0" dirty="0">
                <a:effectLst/>
              </a:rPr>
              <a:t> </a:t>
            </a:r>
            <a:r>
              <a:rPr lang="es-ES" sz="2400" b="0" i="0" dirty="0" err="1">
                <a:effectLst/>
              </a:rPr>
              <a:t>Royaux</a:t>
            </a:r>
            <a:r>
              <a:rPr lang="es-ES" sz="2400" b="0" i="0" dirty="0">
                <a:effectLst/>
              </a:rPr>
              <a:t> </a:t>
            </a:r>
            <a:r>
              <a:rPr lang="es-ES" sz="2400" b="0" i="0" dirty="0" err="1">
                <a:effectLst/>
              </a:rPr>
              <a:t>d'Art</a:t>
            </a:r>
            <a:r>
              <a:rPr lang="es-ES" sz="2400" b="0" i="0" dirty="0">
                <a:effectLst/>
              </a:rPr>
              <a:t> et </a:t>
            </a:r>
            <a:r>
              <a:rPr lang="es-ES" sz="2400" b="0" i="0" dirty="0" err="1">
                <a:effectLst/>
              </a:rPr>
              <a:t>d'Histoire</a:t>
            </a:r>
            <a:r>
              <a:rPr lang="es-ES" sz="2400" b="0" i="0" dirty="0">
                <a:effectLst/>
              </a:rPr>
              <a:t>, Bruselas), la </a:t>
            </a:r>
            <a:r>
              <a:rPr lang="es-ES" sz="2400" b="0" i="1" dirty="0">
                <a:effectLst/>
              </a:rPr>
              <a:t>Batalla de Pavía</a:t>
            </a:r>
            <a:r>
              <a:rPr lang="es-ES" sz="2400" b="0" i="0" dirty="0">
                <a:effectLst/>
              </a:rPr>
              <a:t> (Museo </a:t>
            </a:r>
            <a:r>
              <a:rPr lang="es-ES" sz="2400" b="0" i="0" dirty="0" err="1">
                <a:effectLst/>
              </a:rPr>
              <a:t>Nazionale</a:t>
            </a:r>
            <a:r>
              <a:rPr lang="es-ES" sz="2400" b="0" i="0" dirty="0">
                <a:effectLst/>
              </a:rPr>
              <a:t> di </a:t>
            </a:r>
            <a:r>
              <a:rPr lang="es-ES" sz="2400" b="0" i="0" dirty="0" err="1">
                <a:effectLst/>
              </a:rPr>
              <a:t>Capodimonte</a:t>
            </a:r>
            <a:r>
              <a:rPr lang="es-ES" sz="2400" b="0" i="0" dirty="0">
                <a:effectLst/>
              </a:rPr>
              <a:t>, Nápoles) y las </a:t>
            </a:r>
            <a:r>
              <a:rPr lang="es-ES" sz="2400" b="0" i="1" dirty="0">
                <a:effectLst/>
              </a:rPr>
              <a:t>Cacerías de Maximiliano </a:t>
            </a:r>
            <a:r>
              <a:rPr lang="es-ES" sz="2400" b="0" i="0" dirty="0">
                <a:effectLst/>
              </a:rPr>
              <a:t>(Musée du Louvre, París).</a:t>
            </a:r>
            <a:endParaRPr lang="es-ES" sz="4800" dirty="0"/>
          </a:p>
        </p:txBody>
      </p:sp>
    </p:spTree>
    <p:extLst>
      <p:ext uri="{BB962C8B-B14F-4D97-AF65-F5344CB8AC3E}">
        <p14:creationId xmlns:p14="http://schemas.microsoft.com/office/powerpoint/2010/main" val="15263014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49382" y="365125"/>
            <a:ext cx="3172691" cy="5869420"/>
          </a:xfrm>
        </p:spPr>
        <p:txBody>
          <a:bodyPr anchor="t">
            <a:normAutofit/>
          </a:bodyPr>
          <a:lstStyle/>
          <a:p>
            <a:r>
              <a:rPr lang="es-ES" sz="2800" dirty="0"/>
              <a:t>1515. Bernard van Orley. Retablo de </a:t>
            </a:r>
            <a:r>
              <a:rPr lang="es-ES" sz="2800" dirty="0" err="1"/>
              <a:t>Matias</a:t>
            </a:r>
            <a:r>
              <a:rPr lang="es-ES" sz="2800" dirty="0"/>
              <a:t> y Pedro. Kunsthistorisches Museum, Viena.</a:t>
            </a:r>
          </a:p>
        </p:txBody>
      </p:sp>
      <p:pic>
        <p:nvPicPr>
          <p:cNvPr id="4" name="Imagen 3">
            <a:extLst>
              <a:ext uri="{FF2B5EF4-FFF2-40B4-BE49-F238E27FC236}">
                <a16:creationId xmlns:a16="http://schemas.microsoft.com/office/drawing/2014/main" id="{BD254F2C-A4F1-446A-A465-45CFE9BC25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95933" y="0"/>
            <a:ext cx="8796067" cy="6858000"/>
          </a:xfrm>
          <a:prstGeom prst="rect">
            <a:avLst/>
          </a:prstGeom>
        </p:spPr>
      </p:pic>
    </p:spTree>
    <p:extLst>
      <p:ext uri="{BB962C8B-B14F-4D97-AF65-F5344CB8AC3E}">
        <p14:creationId xmlns:p14="http://schemas.microsoft.com/office/powerpoint/2010/main" val="8804042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403924" y="1"/>
            <a:ext cx="6788076" cy="1565564"/>
          </a:xfrm>
        </p:spPr>
        <p:txBody>
          <a:bodyPr anchor="ctr">
            <a:normAutofit/>
          </a:bodyPr>
          <a:lstStyle/>
          <a:p>
            <a:pPr algn="ctr"/>
            <a:r>
              <a:rPr lang="es-ES" sz="2800" dirty="0"/>
              <a:t>1515. Bernard van Orley. Retablo de Matías y Pedro. Kunsthistorisches Museum, Viena.</a:t>
            </a:r>
          </a:p>
        </p:txBody>
      </p:sp>
      <p:pic>
        <p:nvPicPr>
          <p:cNvPr id="4" name="Imagen 3">
            <a:extLst>
              <a:ext uri="{FF2B5EF4-FFF2-40B4-BE49-F238E27FC236}">
                <a16:creationId xmlns:a16="http://schemas.microsoft.com/office/drawing/2014/main" id="{BD254F2C-A4F1-446A-A465-45CFE9BC25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03925" y="1565564"/>
            <a:ext cx="6788075" cy="5292436"/>
          </a:xfrm>
          <a:prstGeom prst="rect">
            <a:avLst/>
          </a:prstGeom>
        </p:spPr>
      </p:pic>
      <p:sp>
        <p:nvSpPr>
          <p:cNvPr id="3" name="CuadroTexto 2">
            <a:extLst>
              <a:ext uri="{FF2B5EF4-FFF2-40B4-BE49-F238E27FC236}">
                <a16:creationId xmlns:a16="http://schemas.microsoft.com/office/drawing/2014/main" id="{AE068669-5E2B-443E-9BB3-1008599AD6B0}"/>
              </a:ext>
            </a:extLst>
          </p:cNvPr>
          <p:cNvSpPr txBox="1"/>
          <p:nvPr/>
        </p:nvSpPr>
        <p:spPr>
          <a:xfrm>
            <a:off x="207819" y="207818"/>
            <a:ext cx="5056908" cy="6740307"/>
          </a:xfrm>
          <a:prstGeom prst="rect">
            <a:avLst/>
          </a:prstGeom>
          <a:noFill/>
        </p:spPr>
        <p:txBody>
          <a:bodyPr wrap="square" rtlCol="0">
            <a:spAutoFit/>
          </a:bodyPr>
          <a:lstStyle/>
          <a:p>
            <a:r>
              <a:rPr lang="es-ES" sz="2400" b="0" i="0" dirty="0">
                <a:solidFill>
                  <a:srgbClr val="000000"/>
                </a:solidFill>
                <a:effectLst/>
              </a:rPr>
              <a:t>Esta imagen es una obra temprana de Orley, el panel central de un retablo alado. </a:t>
            </a:r>
          </a:p>
          <a:p>
            <a:r>
              <a:rPr lang="es-ES" sz="2400" b="0" i="0" dirty="0">
                <a:solidFill>
                  <a:srgbClr val="000000"/>
                </a:solidFill>
                <a:effectLst/>
              </a:rPr>
              <a:t>Los paneles laterales están ahora en Bruselas. </a:t>
            </a:r>
          </a:p>
          <a:p>
            <a:r>
              <a:rPr lang="es-ES" sz="2400" b="0" i="0" dirty="0">
                <a:solidFill>
                  <a:srgbClr val="000000"/>
                </a:solidFill>
                <a:effectLst/>
              </a:rPr>
              <a:t>Los apóstoles Mateo y Tomás fueron los santos patrones de los albañiles y carpinteros, respectivamente, quienes donaron el altar. </a:t>
            </a:r>
          </a:p>
          <a:p>
            <a:r>
              <a:rPr lang="es-ES" sz="2400" b="0" i="0" dirty="0">
                <a:solidFill>
                  <a:srgbClr val="000000"/>
                </a:solidFill>
                <a:effectLst/>
              </a:rPr>
              <a:t>La arquitectura fantástica divide el panel en dos partes: a la izquierda está el martirio de Santo Tomás (al fondo camina sobre hierros incandescentes y es metido en un horno); a la derecha se elige a Mateo como apóstol (al fondo la presentación del cáliz envenenado y la muerte de sus adversarios). </a:t>
            </a:r>
            <a:endParaRPr lang="es-ES" sz="2400" dirty="0"/>
          </a:p>
        </p:txBody>
      </p:sp>
    </p:spTree>
    <p:extLst>
      <p:ext uri="{BB962C8B-B14F-4D97-AF65-F5344CB8AC3E}">
        <p14:creationId xmlns:p14="http://schemas.microsoft.com/office/powerpoint/2010/main" val="35796674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77091" y="365124"/>
            <a:ext cx="6068291" cy="6243493"/>
          </a:xfrm>
        </p:spPr>
        <p:txBody>
          <a:bodyPr anchor="t">
            <a:normAutofit fontScale="90000"/>
          </a:bodyPr>
          <a:lstStyle/>
          <a:p>
            <a:r>
              <a:rPr lang="es-ES" sz="3200" b="1" dirty="0"/>
              <a:t>1515. Bernard van Orley. Descanso en la huida a Egipto. Museo Thyssen-Bornemisza, Madrid.</a:t>
            </a:r>
            <a:br>
              <a:rPr lang="es-ES" sz="2800" dirty="0"/>
            </a:br>
            <a:r>
              <a:rPr lang="es-ES" sz="2700" b="0" i="0" dirty="0">
                <a:effectLst/>
                <a:latin typeface="+mn-lt"/>
              </a:rPr>
              <a:t>En esta tabla Van Orley mezcla tanto la tradición romana en la disposición de las figuras y la composición piramidal, como la flamenca que se aprecia en el tratamiento de los paños y en el detallismo con el que está dibujado el fondo. </a:t>
            </a:r>
            <a:br>
              <a:rPr lang="es-ES" sz="2700" b="0" i="0" dirty="0">
                <a:effectLst/>
                <a:latin typeface="+mn-lt"/>
              </a:rPr>
            </a:br>
            <a:r>
              <a:rPr lang="es-ES" sz="2700" b="0" i="0" dirty="0">
                <a:effectLst/>
                <a:latin typeface="+mn-lt"/>
              </a:rPr>
              <a:t>Llama la atención la minuciosidad general del conjunto, destacando las flores que aparecen en primer término, así como la manzana que sostiene el Niño en sus manos y cuya simbología alude a la pasión de Cristo y a su papel de Redentor. </a:t>
            </a:r>
            <a:br>
              <a:rPr lang="es-ES" sz="2700" b="0" i="0" dirty="0">
                <a:effectLst/>
                <a:latin typeface="+mn-lt"/>
              </a:rPr>
            </a:br>
            <a:r>
              <a:rPr lang="es-ES" sz="2700" b="0" i="0" dirty="0">
                <a:effectLst/>
                <a:latin typeface="+mn-lt"/>
              </a:rPr>
              <a:t>Esta pintura se inspira en un grabado con el mismo tema de Lucas </a:t>
            </a:r>
            <a:r>
              <a:rPr lang="es-ES" sz="2700" b="0" i="0" dirty="0" err="1">
                <a:effectLst/>
                <a:latin typeface="+mn-lt"/>
              </a:rPr>
              <a:t>Cranach</a:t>
            </a:r>
            <a:r>
              <a:rPr lang="es-ES" sz="2700" b="0" i="0" dirty="0">
                <a:effectLst/>
                <a:latin typeface="+mn-lt"/>
              </a:rPr>
              <a:t>, el Viejo.</a:t>
            </a:r>
            <a:endParaRPr lang="es-ES" sz="2800" dirty="0">
              <a:latin typeface="+mn-lt"/>
            </a:endParaRPr>
          </a:p>
        </p:txBody>
      </p:sp>
      <p:pic>
        <p:nvPicPr>
          <p:cNvPr id="6" name="Imagen 5">
            <a:extLst>
              <a:ext uri="{FF2B5EF4-FFF2-40B4-BE49-F238E27FC236}">
                <a16:creationId xmlns:a16="http://schemas.microsoft.com/office/drawing/2014/main" id="{F52F06DD-3EEA-4A41-ABA9-0639BDDA5B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5298" y="0"/>
            <a:ext cx="5616702" cy="6858000"/>
          </a:xfrm>
          <a:prstGeom prst="rect">
            <a:avLst/>
          </a:prstGeom>
        </p:spPr>
      </p:pic>
    </p:spTree>
    <p:extLst>
      <p:ext uri="{BB962C8B-B14F-4D97-AF65-F5344CB8AC3E}">
        <p14:creationId xmlns:p14="http://schemas.microsoft.com/office/powerpoint/2010/main" val="23866010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80909" cy="5869420"/>
          </a:xfrm>
        </p:spPr>
        <p:txBody>
          <a:bodyPr anchor="t">
            <a:normAutofit/>
          </a:bodyPr>
          <a:lstStyle/>
          <a:p>
            <a:r>
              <a:rPr lang="es-ES" sz="2800" dirty="0"/>
              <a:t>1515. Bernard van Orley. Virgen. </a:t>
            </a:r>
            <a:r>
              <a:rPr lang="es-ES" sz="2800" dirty="0" err="1"/>
              <a:t>Landesmuseum</a:t>
            </a:r>
            <a:r>
              <a:rPr lang="es-ES" sz="2800" dirty="0"/>
              <a:t>, </a:t>
            </a:r>
            <a:r>
              <a:rPr lang="es-ES" sz="2800" dirty="0" err="1"/>
              <a:t>Oldenburg</a:t>
            </a:r>
            <a:r>
              <a:rPr lang="es-ES" sz="2800" dirty="0"/>
              <a:t>.</a:t>
            </a:r>
          </a:p>
        </p:txBody>
      </p:sp>
      <p:pic>
        <p:nvPicPr>
          <p:cNvPr id="4" name="Imagen 3">
            <a:extLst>
              <a:ext uri="{FF2B5EF4-FFF2-40B4-BE49-F238E27FC236}">
                <a16:creationId xmlns:a16="http://schemas.microsoft.com/office/drawing/2014/main" id="{3A26238C-4F03-41FC-8E7F-8FD8E29A2A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74244" y="0"/>
            <a:ext cx="4517756" cy="6858000"/>
          </a:xfrm>
          <a:prstGeom prst="rect">
            <a:avLst/>
          </a:prstGeom>
        </p:spPr>
      </p:pic>
    </p:spTree>
    <p:extLst>
      <p:ext uri="{BB962C8B-B14F-4D97-AF65-F5344CB8AC3E}">
        <p14:creationId xmlns:p14="http://schemas.microsoft.com/office/powerpoint/2010/main" val="14825283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18656" y="365125"/>
            <a:ext cx="6456218" cy="6285057"/>
          </a:xfrm>
        </p:spPr>
        <p:txBody>
          <a:bodyPr anchor="t">
            <a:normAutofit fontScale="90000"/>
          </a:bodyPr>
          <a:lstStyle/>
          <a:p>
            <a:r>
              <a:rPr lang="es-ES" sz="3100" b="1" dirty="0"/>
              <a:t>1515. Bernard van Orley. Virgen. Museo del Prado, Madrid.</a:t>
            </a:r>
            <a:br>
              <a:rPr lang="es-ES" sz="2800" dirty="0"/>
            </a:br>
            <a:r>
              <a:rPr lang="es-ES" sz="2400" b="0" i="0" dirty="0">
                <a:effectLst/>
                <a:latin typeface="+mn-lt"/>
              </a:rPr>
              <a:t>María sostiene en su mano una pera, uno de los frutos de Paraíso, lo que la presenta como la nueva Eva. </a:t>
            </a:r>
            <a:br>
              <a:rPr lang="es-ES" sz="2400" b="0" i="0" dirty="0">
                <a:effectLst/>
                <a:latin typeface="+mn-lt"/>
              </a:rPr>
            </a:br>
            <a:r>
              <a:rPr lang="es-ES" sz="2400" b="0" i="0" dirty="0">
                <a:effectLst/>
                <a:latin typeface="+mn-lt"/>
              </a:rPr>
              <a:t>El Niño, sentado en sus rodillas, juega con el contario o rosario alusivo a la Pasión. San Juan niño, tras la columna, señala las </a:t>
            </a:r>
            <a:r>
              <a:rPr lang="es-ES" sz="2400" b="0" i="0" u="none" strike="noStrike" dirty="0">
                <a:effectLst/>
                <a:latin typeface="+mn-lt"/>
              </a:rPr>
              <a:t>Sagradas Escrituras</a:t>
            </a:r>
            <a:r>
              <a:rPr lang="es-ES" sz="2400" b="0" i="0" dirty="0">
                <a:effectLst/>
                <a:latin typeface="+mn-lt"/>
              </a:rPr>
              <a:t> en las que se anuncia la misión redentora de </a:t>
            </a:r>
            <a:r>
              <a:rPr lang="es-ES" sz="2400" b="0" i="0" u="none" strike="noStrike" dirty="0">
                <a:effectLst/>
                <a:latin typeface="+mn-lt"/>
              </a:rPr>
              <a:t>Cristo</a:t>
            </a:r>
            <a:r>
              <a:rPr lang="es-ES" sz="2400" b="0" i="0" dirty="0">
                <a:effectLst/>
                <a:latin typeface="+mn-lt"/>
              </a:rPr>
              <a:t>, que es el mensaje que subyace tras esta devota representación de la </a:t>
            </a:r>
            <a:r>
              <a:rPr lang="es-ES" sz="2400" b="0" i="0" u="none" strike="noStrike" dirty="0">
                <a:effectLst/>
                <a:latin typeface="+mn-lt"/>
              </a:rPr>
              <a:t>Virgen con el Niño</a:t>
            </a:r>
            <a:r>
              <a:rPr lang="es-ES" sz="2400" b="0" i="0" dirty="0">
                <a:effectLst/>
                <a:latin typeface="+mn-lt"/>
              </a:rPr>
              <a:t>. </a:t>
            </a:r>
            <a:br>
              <a:rPr lang="es-ES" sz="2400" b="0" i="0" dirty="0">
                <a:effectLst/>
                <a:latin typeface="+mn-lt"/>
              </a:rPr>
            </a:br>
            <a:r>
              <a:rPr lang="es-ES" sz="2400" b="0" i="0" dirty="0">
                <a:effectLst/>
                <a:latin typeface="+mn-lt"/>
              </a:rPr>
              <a:t>La escena se sitúa bajo una arquitectura renacentista, a modo de galería abierta a un jardín o mirador, tras el cual se desarrolla un amplio paisaje fluvial. </a:t>
            </a:r>
            <a:br>
              <a:rPr lang="es-ES" sz="2400" b="0" i="0" dirty="0">
                <a:effectLst/>
                <a:latin typeface="+mn-lt"/>
              </a:rPr>
            </a:br>
            <a:r>
              <a:rPr lang="es-ES" sz="2400" b="0" i="0" dirty="0">
                <a:effectLst/>
                <a:latin typeface="+mn-lt"/>
              </a:rPr>
              <a:t>Entre 1515 y 1520 </a:t>
            </a:r>
            <a:r>
              <a:rPr lang="es-ES" sz="2400" b="0" i="0" u="none" strike="noStrike" dirty="0">
                <a:effectLst/>
                <a:latin typeface="+mn-lt"/>
              </a:rPr>
              <a:t>van Orley</a:t>
            </a:r>
            <a:r>
              <a:rPr lang="es-ES" sz="2400" b="0" i="0" dirty="0">
                <a:effectLst/>
                <a:latin typeface="+mn-lt"/>
              </a:rPr>
              <a:t> realizó varias obras sobre el mismo tema, siendo ésta singular por el fondo utilizado, así como por la pareja de espaldas en el jardín, similares a la que se ve en </a:t>
            </a:r>
            <a:r>
              <a:rPr lang="es-ES" sz="2400" b="0" i="1" dirty="0">
                <a:effectLst/>
                <a:latin typeface="+mn-lt"/>
              </a:rPr>
              <a:t>Madonna del Canciller </a:t>
            </a:r>
            <a:r>
              <a:rPr lang="es-ES" sz="2400" b="0" i="1" dirty="0" err="1">
                <a:effectLst/>
                <a:latin typeface="+mn-lt"/>
              </a:rPr>
              <a:t>Rolin</a:t>
            </a:r>
            <a:r>
              <a:rPr lang="es-ES" sz="2400" b="0" i="0" dirty="0">
                <a:effectLst/>
                <a:latin typeface="+mn-lt"/>
              </a:rPr>
              <a:t>, de Jan van Eyck que se conserva en el </a:t>
            </a:r>
            <a:r>
              <a:rPr lang="es-ES" sz="2400" b="0" i="0" u="none" strike="noStrike" dirty="0">
                <a:effectLst/>
                <a:latin typeface="+mn-lt"/>
              </a:rPr>
              <a:t>Museo Louvre</a:t>
            </a:r>
            <a:r>
              <a:rPr lang="es-ES" sz="2400" b="0" i="0" dirty="0">
                <a:effectLst/>
                <a:latin typeface="+mn-lt"/>
              </a:rPr>
              <a:t> de </a:t>
            </a:r>
            <a:r>
              <a:rPr lang="es-ES" sz="2400" b="0" i="0" u="none" strike="noStrike" dirty="0">
                <a:effectLst/>
                <a:latin typeface="+mn-lt"/>
              </a:rPr>
              <a:t>París</a:t>
            </a:r>
            <a:r>
              <a:rPr lang="es-ES" sz="2400" b="0" i="0" dirty="0">
                <a:effectLst/>
                <a:latin typeface="+mn-lt"/>
              </a:rPr>
              <a:t>.</a:t>
            </a:r>
            <a:endParaRPr lang="es-ES" sz="2800" dirty="0">
              <a:latin typeface="+mn-lt"/>
            </a:endParaRPr>
          </a:p>
        </p:txBody>
      </p:sp>
      <p:pic>
        <p:nvPicPr>
          <p:cNvPr id="4" name="Imagen 3">
            <a:extLst>
              <a:ext uri="{FF2B5EF4-FFF2-40B4-BE49-F238E27FC236}">
                <a16:creationId xmlns:a16="http://schemas.microsoft.com/office/drawing/2014/main" id="{9ADA469C-6482-4ABD-A4C1-7CE8680FDA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8109" y="-3689"/>
            <a:ext cx="5153891" cy="6861689"/>
          </a:xfrm>
          <a:prstGeom prst="rect">
            <a:avLst/>
          </a:prstGeom>
        </p:spPr>
      </p:pic>
    </p:spTree>
    <p:extLst>
      <p:ext uri="{BB962C8B-B14F-4D97-AF65-F5344CB8AC3E}">
        <p14:creationId xmlns:p14="http://schemas.microsoft.com/office/powerpoint/2010/main" val="14761647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068291" cy="5869420"/>
          </a:xfrm>
        </p:spPr>
        <p:txBody>
          <a:bodyPr anchor="t">
            <a:normAutofit/>
          </a:bodyPr>
          <a:lstStyle/>
          <a:p>
            <a:r>
              <a:rPr lang="fr-FR" sz="2800" dirty="0"/>
              <a:t>1519. Bernard van Orley. Joris van </a:t>
            </a:r>
            <a:r>
              <a:rPr lang="fr-FR" sz="2800" dirty="0" err="1"/>
              <a:t>Zelle</a:t>
            </a:r>
            <a:r>
              <a:rPr lang="fr-FR" sz="2800" dirty="0"/>
              <a:t>. Musées Royaux des Beaux-Arts, Brussels.</a:t>
            </a:r>
            <a:endParaRPr lang="es-ES" sz="2800" dirty="0"/>
          </a:p>
        </p:txBody>
      </p:sp>
      <p:pic>
        <p:nvPicPr>
          <p:cNvPr id="4" name="Imagen 3">
            <a:extLst>
              <a:ext uri="{FF2B5EF4-FFF2-40B4-BE49-F238E27FC236}">
                <a16:creationId xmlns:a16="http://schemas.microsoft.com/office/drawing/2014/main" id="{5363CAD3-C867-48B1-9E96-0F7217BD76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65746" y="0"/>
            <a:ext cx="5426254" cy="6858000"/>
          </a:xfrm>
          <a:prstGeom prst="rect">
            <a:avLst/>
          </a:prstGeom>
        </p:spPr>
      </p:pic>
    </p:spTree>
    <p:extLst>
      <p:ext uri="{BB962C8B-B14F-4D97-AF65-F5344CB8AC3E}">
        <p14:creationId xmlns:p14="http://schemas.microsoft.com/office/powerpoint/2010/main" val="16385663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74073" y="365125"/>
            <a:ext cx="5971309" cy="5869420"/>
          </a:xfrm>
        </p:spPr>
        <p:txBody>
          <a:bodyPr anchor="t">
            <a:normAutofit/>
          </a:bodyPr>
          <a:lstStyle/>
          <a:p>
            <a:r>
              <a:rPr lang="fr-FR" sz="2800" dirty="0"/>
              <a:t>1519. Bernard van Orley. </a:t>
            </a:r>
            <a:r>
              <a:rPr lang="fr-FR" sz="2800" dirty="0" err="1"/>
              <a:t>Secretario</a:t>
            </a:r>
            <a:r>
              <a:rPr lang="fr-FR" sz="2800" dirty="0"/>
              <a:t> Carlos V. Musées Royaux des Beaux-Arts, Brussels.</a:t>
            </a:r>
            <a:endParaRPr lang="es-ES" sz="2800" dirty="0"/>
          </a:p>
        </p:txBody>
      </p:sp>
      <p:pic>
        <p:nvPicPr>
          <p:cNvPr id="4" name="Imagen 3">
            <a:extLst>
              <a:ext uri="{FF2B5EF4-FFF2-40B4-BE49-F238E27FC236}">
                <a16:creationId xmlns:a16="http://schemas.microsoft.com/office/drawing/2014/main" id="{E4307F8D-F56E-4AE7-A488-044B895F0B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68439" y="0"/>
            <a:ext cx="5623561" cy="6858000"/>
          </a:xfrm>
          <a:prstGeom prst="rect">
            <a:avLst/>
          </a:prstGeom>
        </p:spPr>
      </p:pic>
    </p:spTree>
    <p:extLst>
      <p:ext uri="{BB962C8B-B14F-4D97-AF65-F5344CB8AC3E}">
        <p14:creationId xmlns:p14="http://schemas.microsoft.com/office/powerpoint/2010/main" val="17234056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4770168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40874282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53200" cy="5869420"/>
          </a:xfrm>
        </p:spPr>
        <p:txBody>
          <a:bodyPr anchor="t">
            <a:normAutofit/>
          </a:bodyPr>
          <a:lstStyle/>
          <a:p>
            <a:r>
              <a:rPr lang="es-ES" sz="2800" dirty="0"/>
              <a:t>1520. Bernard van Orley. Retrato de Carlos V. </a:t>
            </a:r>
            <a:r>
              <a:rPr lang="es-ES" sz="2800" dirty="0" err="1"/>
              <a:t>Szépmûvészeti</a:t>
            </a:r>
            <a:r>
              <a:rPr lang="es-ES" sz="2800" dirty="0"/>
              <a:t> </a:t>
            </a:r>
            <a:r>
              <a:rPr lang="es-ES" sz="2800" dirty="0" err="1"/>
              <a:t>Múzeum</a:t>
            </a:r>
            <a:r>
              <a:rPr lang="es-ES" sz="2800" dirty="0"/>
              <a:t>, Budapest.</a:t>
            </a:r>
          </a:p>
        </p:txBody>
      </p:sp>
      <p:pic>
        <p:nvPicPr>
          <p:cNvPr id="4" name="Imagen 3">
            <a:extLst>
              <a:ext uri="{FF2B5EF4-FFF2-40B4-BE49-F238E27FC236}">
                <a16:creationId xmlns:a16="http://schemas.microsoft.com/office/drawing/2014/main" id="{1B77DEB6-4141-408E-9CEF-E6191C6B7C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5200" y="0"/>
            <a:ext cx="4876800" cy="6858000"/>
          </a:xfrm>
          <a:prstGeom prst="rect">
            <a:avLst/>
          </a:prstGeom>
        </p:spPr>
      </p:pic>
    </p:spTree>
    <p:extLst>
      <p:ext uri="{BB962C8B-B14F-4D97-AF65-F5344CB8AC3E}">
        <p14:creationId xmlns:p14="http://schemas.microsoft.com/office/powerpoint/2010/main" val="32866727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49382" y="124691"/>
            <a:ext cx="6023956" cy="6511636"/>
          </a:xfrm>
        </p:spPr>
        <p:txBody>
          <a:bodyPr anchor="t">
            <a:normAutofit fontScale="90000"/>
          </a:bodyPr>
          <a:lstStyle/>
          <a:p>
            <a:pPr algn="l" fontAlgn="base"/>
            <a:r>
              <a:rPr lang="es-ES" sz="3100" b="1" dirty="0"/>
              <a:t>1520. Bernard van Orley. Virgen. Museo del Prado, Madrid.</a:t>
            </a:r>
            <a:br>
              <a:rPr lang="es-ES" sz="2800" dirty="0"/>
            </a:br>
            <a:r>
              <a:rPr lang="es-ES" sz="2400" dirty="0">
                <a:latin typeface="+mn-lt"/>
              </a:rPr>
              <a:t>S</a:t>
            </a:r>
            <a:r>
              <a:rPr lang="es-ES" sz="2400" b="0" i="0" dirty="0">
                <a:effectLst/>
                <a:latin typeface="+mn-lt"/>
              </a:rPr>
              <a:t>egún la inscripción en latín en el reverso en 1588, esta tabla, atribuida entonces a </a:t>
            </a:r>
            <a:r>
              <a:rPr lang="es-ES" sz="2400" b="0" i="0" u="none" strike="noStrike" dirty="0">
                <a:effectLst/>
                <a:latin typeface="+mn-lt"/>
              </a:rPr>
              <a:t>Jan Gossaert</a:t>
            </a:r>
            <a:r>
              <a:rPr lang="es-ES" sz="2400" b="0" i="0" dirty="0">
                <a:effectLst/>
                <a:latin typeface="+mn-lt"/>
              </a:rPr>
              <a:t>, fue adquirida ese año por el magistrado de </a:t>
            </a:r>
            <a:r>
              <a:rPr lang="es-ES" sz="2400" b="0" i="0" u="none" strike="noStrike" dirty="0">
                <a:effectLst/>
                <a:latin typeface="+mn-lt"/>
              </a:rPr>
              <a:t>Lovaina</a:t>
            </a:r>
            <a:r>
              <a:rPr lang="es-ES" sz="2400" b="0" i="0" dirty="0">
                <a:effectLst/>
                <a:latin typeface="+mn-lt"/>
              </a:rPr>
              <a:t> a los agustinos de la ciudad para regalarla a </a:t>
            </a:r>
            <a:r>
              <a:rPr lang="es-ES" sz="2400" b="0" i="0" u="none" strike="noStrike" dirty="0">
                <a:effectLst/>
                <a:latin typeface="+mn-lt"/>
              </a:rPr>
              <a:t>Felipe II</a:t>
            </a:r>
            <a:r>
              <a:rPr lang="es-ES" sz="2400" b="0" i="0" dirty="0">
                <a:effectLst/>
                <a:latin typeface="+mn-lt"/>
              </a:rPr>
              <a:t> en señal de gratitud por haber eximido los impuestos y tasas durante doce años a los habitantes de </a:t>
            </a:r>
            <a:r>
              <a:rPr lang="es-ES" sz="2400" b="0" i="0" u="none" strike="noStrike" dirty="0">
                <a:effectLst/>
                <a:latin typeface="+mn-lt"/>
              </a:rPr>
              <a:t>Lovaina</a:t>
            </a:r>
            <a:r>
              <a:rPr lang="es-ES" sz="2400" b="0" i="0" dirty="0">
                <a:effectLst/>
                <a:latin typeface="+mn-lt"/>
              </a:rPr>
              <a:t>, asolados por la peste en 1578. </a:t>
            </a:r>
            <a:br>
              <a:rPr lang="es-ES" sz="2400" b="0" i="0" dirty="0">
                <a:effectLst/>
                <a:latin typeface="+mn-lt"/>
              </a:rPr>
            </a:br>
            <a:r>
              <a:rPr lang="es-ES" sz="2400" b="0" i="0" dirty="0">
                <a:effectLst/>
                <a:latin typeface="+mn-lt"/>
              </a:rPr>
              <a:t>Llevados por su deseo de obsequiar a su rey con algo que fuera de su gusto, optaron por una pintura. </a:t>
            </a:r>
            <a:br>
              <a:rPr lang="es-ES" sz="2400" b="0" i="0" dirty="0">
                <a:effectLst/>
                <a:latin typeface="+mn-lt"/>
              </a:rPr>
            </a:br>
            <a:r>
              <a:rPr lang="es-ES" sz="2400" b="0" i="0" dirty="0">
                <a:effectLst/>
                <a:latin typeface="+mn-lt"/>
              </a:rPr>
              <a:t>Como era de todos conocido el aprecio que </a:t>
            </a:r>
            <a:r>
              <a:rPr lang="es-ES" sz="2400" b="0" i="0" u="none" strike="noStrike" dirty="0">
                <a:effectLst/>
                <a:latin typeface="+mn-lt"/>
              </a:rPr>
              <a:t>Felipe II</a:t>
            </a:r>
            <a:r>
              <a:rPr lang="es-ES" sz="2400" b="0" i="0" dirty="0">
                <a:effectLst/>
                <a:latin typeface="+mn-lt"/>
              </a:rPr>
              <a:t> sentía por la pintura flamenca </a:t>
            </a:r>
            <a:r>
              <a:rPr lang="es-ES" sz="2400" b="0" i="1" dirty="0">
                <a:effectLst/>
                <a:latin typeface="+mn-lt"/>
              </a:rPr>
              <a:t>antigua</a:t>
            </a:r>
            <a:r>
              <a:rPr lang="es-ES" sz="2400" b="0" i="0" dirty="0">
                <a:effectLst/>
                <a:latin typeface="+mn-lt"/>
              </a:rPr>
              <a:t>, se trató de adquirir una obra de calidad. </a:t>
            </a:r>
            <a:br>
              <a:rPr lang="es-ES" sz="2400" b="0" i="0" dirty="0">
                <a:effectLst/>
                <a:latin typeface="+mn-lt"/>
              </a:rPr>
            </a:br>
            <a:r>
              <a:rPr lang="es-ES" sz="2400" b="0" i="0" dirty="0">
                <a:effectLst/>
                <a:latin typeface="+mn-lt"/>
              </a:rPr>
              <a:t>El encargo de seleccionarla se encomendó a dos pintores, </a:t>
            </a:r>
            <a:r>
              <a:rPr lang="es-ES" sz="2400" b="0" i="0" u="none" strike="noStrike" dirty="0">
                <a:effectLst/>
                <a:latin typeface="+mn-lt"/>
              </a:rPr>
              <a:t>Jan</a:t>
            </a:r>
            <a:r>
              <a:rPr lang="es-ES" sz="2400" b="0" i="0" dirty="0">
                <a:effectLst/>
                <a:latin typeface="+mn-lt"/>
              </a:rPr>
              <a:t> de </a:t>
            </a:r>
            <a:r>
              <a:rPr lang="es-ES" sz="2400" b="0" i="0" dirty="0" err="1">
                <a:effectLst/>
                <a:latin typeface="+mn-lt"/>
              </a:rPr>
              <a:t>Rillaert</a:t>
            </a:r>
            <a:r>
              <a:rPr lang="es-ES" sz="2400" b="0" i="0" dirty="0">
                <a:effectLst/>
                <a:latin typeface="+mn-lt"/>
              </a:rPr>
              <a:t> y </a:t>
            </a:r>
            <a:r>
              <a:rPr lang="es-ES" sz="2400" b="0" i="0" dirty="0" err="1">
                <a:effectLst/>
                <a:latin typeface="+mn-lt"/>
              </a:rPr>
              <a:t>Lenaert</a:t>
            </a:r>
            <a:r>
              <a:rPr lang="es-ES" sz="2400" b="0" i="0" dirty="0">
                <a:effectLst/>
                <a:latin typeface="+mn-lt"/>
              </a:rPr>
              <a:t> de </a:t>
            </a:r>
            <a:r>
              <a:rPr lang="es-ES" sz="2400" b="0" i="0" dirty="0" err="1">
                <a:effectLst/>
                <a:latin typeface="+mn-lt"/>
              </a:rPr>
              <a:t>Marienberghe</a:t>
            </a:r>
            <a:r>
              <a:rPr lang="es-ES" sz="2400" b="0" i="0" dirty="0">
                <a:effectLst/>
                <a:latin typeface="+mn-lt"/>
              </a:rPr>
              <a:t>, que llegaron a la conclusión de que </a:t>
            </a:r>
            <a:r>
              <a:rPr lang="es-ES" sz="2400" b="0" i="1" dirty="0">
                <a:effectLst/>
                <a:latin typeface="+mn-lt"/>
              </a:rPr>
              <a:t>La Virgen de </a:t>
            </a:r>
            <a:r>
              <a:rPr lang="es-ES" sz="2400" b="0" i="1" u="none" strike="noStrike" dirty="0">
                <a:effectLst/>
                <a:latin typeface="+mn-lt"/>
              </a:rPr>
              <a:t>Lovaina</a:t>
            </a:r>
            <a:r>
              <a:rPr lang="es-ES" sz="2400" b="0" i="0" dirty="0">
                <a:effectLst/>
                <a:latin typeface="+mn-lt"/>
              </a:rPr>
              <a:t> era </a:t>
            </a:r>
            <a:r>
              <a:rPr lang="es-ES" sz="2400" b="0" i="1" dirty="0">
                <a:effectLst/>
                <a:latin typeface="+mn-lt"/>
              </a:rPr>
              <a:t>una de las joyas más excepcionales, </a:t>
            </a:r>
            <a:r>
              <a:rPr lang="es-ES" sz="2400" b="0" i="0" dirty="0">
                <a:effectLst/>
                <a:latin typeface="+mn-lt"/>
              </a:rPr>
              <a:t>de </a:t>
            </a:r>
            <a:r>
              <a:rPr lang="es-ES" sz="2400" b="0" i="0" u="none" strike="noStrike" dirty="0">
                <a:effectLst/>
                <a:latin typeface="+mn-lt"/>
              </a:rPr>
              <a:t>Gossaert</a:t>
            </a:r>
            <a:r>
              <a:rPr lang="es-ES" sz="1600" b="0" i="0" dirty="0">
                <a:effectLst/>
                <a:latin typeface="+mn-lt"/>
              </a:rPr>
              <a:t>.</a:t>
            </a:r>
            <a:br>
              <a:rPr lang="es-ES" sz="1600" b="0" i="0" dirty="0">
                <a:solidFill>
                  <a:srgbClr val="6C6C6C"/>
                </a:solidFill>
                <a:effectLst/>
                <a:latin typeface="+mn-lt"/>
              </a:rPr>
            </a:br>
            <a:endParaRPr lang="es-ES" sz="2800" dirty="0"/>
          </a:p>
        </p:txBody>
      </p:sp>
      <p:pic>
        <p:nvPicPr>
          <p:cNvPr id="4" name="Imagen 3">
            <a:extLst>
              <a:ext uri="{FF2B5EF4-FFF2-40B4-BE49-F238E27FC236}">
                <a16:creationId xmlns:a16="http://schemas.microsoft.com/office/drawing/2014/main" id="{8B1403FC-B40A-460F-A515-D91CF0FC5F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1280" y="0"/>
            <a:ext cx="5760720" cy="6858000"/>
          </a:xfrm>
          <a:prstGeom prst="rect">
            <a:avLst/>
          </a:prstGeom>
        </p:spPr>
      </p:pic>
    </p:spTree>
    <p:extLst>
      <p:ext uri="{BB962C8B-B14F-4D97-AF65-F5344CB8AC3E}">
        <p14:creationId xmlns:p14="http://schemas.microsoft.com/office/powerpoint/2010/main" val="39211738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49382" y="124691"/>
            <a:ext cx="6023956" cy="6511636"/>
          </a:xfrm>
        </p:spPr>
        <p:txBody>
          <a:bodyPr anchor="t">
            <a:normAutofit/>
          </a:bodyPr>
          <a:lstStyle/>
          <a:p>
            <a:pPr algn="l" fontAlgn="base"/>
            <a:r>
              <a:rPr lang="es-ES" sz="2800" b="1" dirty="0"/>
              <a:t>1520. Bernard van Orley. Virgen. Museo del Prado, Madrid.</a:t>
            </a:r>
            <a:br>
              <a:rPr lang="es-ES" sz="2400" b="1" dirty="0"/>
            </a:br>
            <a:br>
              <a:rPr lang="es-ES" sz="2800" dirty="0"/>
            </a:br>
            <a:r>
              <a:rPr lang="es-ES" sz="2400" b="0" i="0" dirty="0">
                <a:effectLst/>
                <a:latin typeface="+mn-lt"/>
              </a:rPr>
              <a:t>Debido a la inscripción del reverso, en la que se hacía constar que la había pintado </a:t>
            </a:r>
            <a:r>
              <a:rPr lang="es-ES" sz="2400" b="0" i="0" u="none" strike="noStrike" dirty="0">
                <a:solidFill>
                  <a:srgbClr val="0563C1"/>
                </a:solidFill>
                <a:effectLst/>
                <a:latin typeface="+mn-lt"/>
              </a:rPr>
              <a:t>Jan </a:t>
            </a:r>
            <a:r>
              <a:rPr lang="es-ES" sz="2400" b="0" i="0" u="none" strike="noStrike" dirty="0">
                <a:effectLst/>
                <a:latin typeface="+mn-lt"/>
              </a:rPr>
              <a:t>Gossaert</a:t>
            </a:r>
            <a:r>
              <a:rPr lang="es-ES" sz="2400" b="0" i="0" dirty="0">
                <a:effectLst/>
                <a:latin typeface="+mn-lt"/>
              </a:rPr>
              <a:t>, en principio se creyó que este dato era incontestable, por tratarse de una referencia del mismo siglo y de la misma ciudad para la que se hizo. </a:t>
            </a:r>
            <a:br>
              <a:rPr lang="es-ES" sz="2400" b="0" i="0" dirty="0">
                <a:effectLst/>
                <a:latin typeface="+mn-lt"/>
              </a:rPr>
            </a:br>
            <a:r>
              <a:rPr lang="es-ES" sz="2400" b="0" i="0" dirty="0">
                <a:effectLst/>
                <a:latin typeface="+mn-lt"/>
              </a:rPr>
              <a:t>En cambio, ahora se considera que su estilo no se corresponde con el de </a:t>
            </a:r>
            <a:r>
              <a:rPr lang="es-ES" sz="2400" b="0" i="0" u="none" strike="noStrike" dirty="0">
                <a:solidFill>
                  <a:srgbClr val="0563C1"/>
                </a:solidFill>
                <a:effectLst/>
                <a:latin typeface="+mn-lt"/>
              </a:rPr>
              <a:t>Jan </a:t>
            </a:r>
            <a:r>
              <a:rPr lang="es-ES" sz="2400" b="0" i="0" u="none" strike="noStrike" dirty="0">
                <a:effectLst/>
                <a:latin typeface="+mn-lt"/>
              </a:rPr>
              <a:t>Gossaert</a:t>
            </a:r>
            <a:r>
              <a:rPr lang="es-ES" sz="2400" b="0" i="0" dirty="0">
                <a:effectLst/>
                <a:latin typeface="+mn-lt"/>
              </a:rPr>
              <a:t>, sino con el de </a:t>
            </a:r>
            <a:r>
              <a:rPr lang="es-ES" sz="2400" b="0" i="0" u="none" strike="noStrike" dirty="0" err="1">
                <a:solidFill>
                  <a:srgbClr val="0563C1"/>
                </a:solidFill>
                <a:effectLst/>
                <a:latin typeface="+mn-lt"/>
              </a:rPr>
              <a:t>Barend</a:t>
            </a:r>
            <a:r>
              <a:rPr lang="es-ES" sz="2400" b="0" i="0" u="none" strike="noStrike" dirty="0">
                <a:effectLst/>
                <a:latin typeface="+mn-lt"/>
              </a:rPr>
              <a:t> van Orley</a:t>
            </a:r>
            <a:r>
              <a:rPr lang="es-ES" sz="2400" b="0" i="0" dirty="0">
                <a:effectLst/>
                <a:latin typeface="+mn-lt"/>
              </a:rPr>
              <a:t>, como sugirió </a:t>
            </a:r>
            <a:r>
              <a:rPr lang="es-ES" sz="2400" b="0" i="0" dirty="0" err="1">
                <a:effectLst/>
                <a:latin typeface="+mn-lt"/>
              </a:rPr>
              <a:t>Friedländer</a:t>
            </a:r>
            <a:r>
              <a:rPr lang="es-ES" sz="2400" b="0" i="0" dirty="0">
                <a:effectLst/>
                <a:latin typeface="+mn-lt"/>
              </a:rPr>
              <a:t>, que la atribuyó a este último y la fechó en torno a 1520.</a:t>
            </a:r>
            <a:br>
              <a:rPr lang="es-ES" sz="2000" b="0" i="0" dirty="0">
                <a:effectLst/>
                <a:latin typeface="+mn-lt"/>
              </a:rPr>
            </a:br>
            <a:endParaRPr lang="es-ES" sz="2000" dirty="0"/>
          </a:p>
        </p:txBody>
      </p:sp>
      <p:pic>
        <p:nvPicPr>
          <p:cNvPr id="4" name="Imagen 3">
            <a:extLst>
              <a:ext uri="{FF2B5EF4-FFF2-40B4-BE49-F238E27FC236}">
                <a16:creationId xmlns:a16="http://schemas.microsoft.com/office/drawing/2014/main" id="{8B1403FC-B40A-460F-A515-D91CF0FC5F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1280" y="0"/>
            <a:ext cx="5760720" cy="6858000"/>
          </a:xfrm>
          <a:prstGeom prst="rect">
            <a:avLst/>
          </a:prstGeom>
        </p:spPr>
      </p:pic>
    </p:spTree>
    <p:extLst>
      <p:ext uri="{BB962C8B-B14F-4D97-AF65-F5344CB8AC3E}">
        <p14:creationId xmlns:p14="http://schemas.microsoft.com/office/powerpoint/2010/main" val="22043669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49382" y="124691"/>
            <a:ext cx="6023956" cy="6511636"/>
          </a:xfrm>
        </p:spPr>
        <p:txBody>
          <a:bodyPr anchor="t">
            <a:normAutofit/>
          </a:bodyPr>
          <a:lstStyle/>
          <a:p>
            <a:pPr algn="l" fontAlgn="base"/>
            <a:r>
              <a:rPr lang="es-ES" sz="2400" b="1" dirty="0"/>
              <a:t>1520. Bernard van Orley. Virgen. Museo del Prado, Madrid.</a:t>
            </a:r>
            <a:br>
              <a:rPr lang="es-ES" sz="2400" b="1" dirty="0"/>
            </a:br>
            <a:br>
              <a:rPr lang="es-ES" sz="2800" dirty="0"/>
            </a:br>
            <a:r>
              <a:rPr lang="es-ES" sz="2400" b="0" i="0" dirty="0">
                <a:effectLst/>
                <a:latin typeface="+mn-lt"/>
              </a:rPr>
              <a:t>La arquitectura renaciente, artificiosa y poco proporcionada a las figuras que muestra la tabla, es propia del estilo de </a:t>
            </a:r>
            <a:r>
              <a:rPr lang="es-ES" sz="2400" b="0" i="0" strike="noStrike" dirty="0" err="1">
                <a:effectLst/>
                <a:latin typeface="+mn-lt"/>
              </a:rPr>
              <a:t>Barend</a:t>
            </a:r>
            <a:r>
              <a:rPr lang="es-ES" sz="2400" b="0" i="0" strike="noStrike" dirty="0">
                <a:effectLst/>
                <a:latin typeface="+mn-lt"/>
              </a:rPr>
              <a:t> van Orley</a:t>
            </a:r>
            <a:r>
              <a:rPr lang="es-ES" sz="2400" b="0" i="0" dirty="0">
                <a:effectLst/>
                <a:latin typeface="+mn-lt"/>
              </a:rPr>
              <a:t> en torno a 1520, influido ya por </a:t>
            </a:r>
            <a:r>
              <a:rPr lang="es-ES" sz="2400" b="0" i="0" strike="noStrike" dirty="0">
                <a:effectLst/>
                <a:latin typeface="+mn-lt"/>
              </a:rPr>
              <a:t>Rafael</a:t>
            </a:r>
            <a:r>
              <a:rPr lang="es-ES" sz="2400" b="0" i="0" dirty="0">
                <a:effectLst/>
                <a:latin typeface="+mn-lt"/>
              </a:rPr>
              <a:t>. </a:t>
            </a:r>
            <a:br>
              <a:rPr lang="es-ES" sz="2400" b="0" i="0" dirty="0">
                <a:effectLst/>
                <a:latin typeface="+mn-lt"/>
              </a:rPr>
            </a:br>
            <a:br>
              <a:rPr lang="es-ES" sz="2400" b="0" i="0" dirty="0">
                <a:effectLst/>
                <a:latin typeface="+mn-lt"/>
              </a:rPr>
            </a:br>
            <a:r>
              <a:rPr lang="es-ES" sz="2400" b="0" i="0" dirty="0">
                <a:effectLst/>
                <a:latin typeface="+mn-lt"/>
              </a:rPr>
              <a:t>Pero esto no impidió al pintor utilizar modelos y símbolos propios de la tradición flamenca e incluirlos dentro de una composición piramidal renacentista, como hizo aquí con María y su Hijo.</a:t>
            </a:r>
            <a:endParaRPr lang="es-ES" sz="2000" dirty="0"/>
          </a:p>
        </p:txBody>
      </p:sp>
      <p:pic>
        <p:nvPicPr>
          <p:cNvPr id="4" name="Imagen 3">
            <a:extLst>
              <a:ext uri="{FF2B5EF4-FFF2-40B4-BE49-F238E27FC236}">
                <a16:creationId xmlns:a16="http://schemas.microsoft.com/office/drawing/2014/main" id="{8B1403FC-B40A-460F-A515-D91CF0FC5F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1280" y="0"/>
            <a:ext cx="5760720" cy="6858000"/>
          </a:xfrm>
          <a:prstGeom prst="rect">
            <a:avLst/>
          </a:prstGeom>
        </p:spPr>
      </p:pic>
    </p:spTree>
    <p:extLst>
      <p:ext uri="{BB962C8B-B14F-4D97-AF65-F5344CB8AC3E}">
        <p14:creationId xmlns:p14="http://schemas.microsoft.com/office/powerpoint/2010/main" val="26308833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49382" y="124691"/>
            <a:ext cx="6023956" cy="6511636"/>
          </a:xfrm>
        </p:spPr>
        <p:txBody>
          <a:bodyPr anchor="t">
            <a:normAutofit/>
          </a:bodyPr>
          <a:lstStyle/>
          <a:p>
            <a:pPr algn="l" fontAlgn="base"/>
            <a:r>
              <a:rPr lang="es-ES" sz="2400" b="1" dirty="0"/>
              <a:t>1520. Bernard van Orley. Virgen. Museo del Prado, Madrid.</a:t>
            </a:r>
            <a:br>
              <a:rPr lang="es-ES" sz="2800" dirty="0"/>
            </a:br>
            <a:br>
              <a:rPr lang="es-ES" sz="2000" b="0" i="0" dirty="0">
                <a:effectLst/>
                <a:latin typeface="+mn-lt"/>
              </a:rPr>
            </a:br>
            <a:r>
              <a:rPr lang="es-ES" sz="2400" b="0" i="0" dirty="0">
                <a:effectLst/>
                <a:latin typeface="+mn-lt"/>
              </a:rPr>
              <a:t>Frente a lo que sucedió con otras obras que se trajeron a España en la segunda mitad del </a:t>
            </a:r>
            <a:r>
              <a:rPr lang="es-ES" sz="2400" b="0" i="0" strike="noStrike" dirty="0">
                <a:effectLst/>
                <a:latin typeface="+mn-lt"/>
              </a:rPr>
              <a:t>siglo XVI</a:t>
            </a:r>
            <a:r>
              <a:rPr lang="es-ES" sz="2400" b="0" i="0" dirty="0">
                <a:effectLst/>
                <a:latin typeface="+mn-lt"/>
              </a:rPr>
              <a:t>, respecto a esta tabla se conoce su procedencia y las circunstancias en las que llegó a manos de </a:t>
            </a:r>
            <a:r>
              <a:rPr lang="es-ES" sz="2400" b="0" i="0" strike="noStrike" dirty="0">
                <a:effectLst/>
                <a:latin typeface="+mn-lt"/>
              </a:rPr>
              <a:t>Felipe II</a:t>
            </a:r>
            <a:r>
              <a:rPr lang="es-ES" sz="2400" b="0" i="0" dirty="0">
                <a:effectLst/>
                <a:latin typeface="+mn-lt"/>
              </a:rPr>
              <a:t>. </a:t>
            </a:r>
            <a:br>
              <a:rPr lang="es-ES" sz="2400" b="0" i="0" dirty="0">
                <a:effectLst/>
                <a:latin typeface="+mn-lt"/>
              </a:rPr>
            </a:br>
            <a:r>
              <a:rPr lang="es-ES" sz="2400" b="0" i="0" dirty="0">
                <a:effectLst/>
                <a:latin typeface="+mn-lt"/>
              </a:rPr>
              <a:t>Sin duda, por las características de la donación, no se entregó al monasterio de El Escorial hasta el año de la muerte de </a:t>
            </a:r>
            <a:r>
              <a:rPr lang="es-ES" sz="2400" b="0" i="0" strike="noStrike" dirty="0">
                <a:effectLst/>
                <a:latin typeface="+mn-lt"/>
              </a:rPr>
              <a:t>Felipe II</a:t>
            </a:r>
            <a:r>
              <a:rPr lang="es-ES" sz="2400" b="0" i="0" dirty="0">
                <a:effectLst/>
                <a:latin typeface="+mn-lt"/>
              </a:rPr>
              <a:t>, en 1598, y permaneció en él hasta que se llevó al </a:t>
            </a:r>
            <a:r>
              <a:rPr lang="es-ES" sz="2400" b="0" i="0" strike="noStrike" dirty="0">
                <a:effectLst/>
                <a:latin typeface="+mn-lt"/>
              </a:rPr>
              <a:t>Museo del Prado</a:t>
            </a:r>
            <a:r>
              <a:rPr lang="es-ES" sz="2400" b="0" i="0" dirty="0">
                <a:effectLst/>
                <a:latin typeface="+mn-lt"/>
              </a:rPr>
              <a:t> en 1839.</a:t>
            </a:r>
            <a:br>
              <a:rPr lang="es-ES" sz="2400" b="0" i="0" dirty="0">
                <a:effectLst/>
                <a:latin typeface="+mn-lt"/>
              </a:rPr>
            </a:br>
            <a:r>
              <a:rPr lang="es-ES" sz="2400" b="0" i="0" dirty="0">
                <a:effectLst/>
                <a:latin typeface="+mn-lt"/>
              </a:rPr>
              <a:t>(Texto extractado de Silva, P.: </a:t>
            </a:r>
            <a:r>
              <a:rPr lang="es-ES" sz="2400" b="0" i="1" dirty="0">
                <a:effectLst/>
                <a:latin typeface="+mn-lt"/>
              </a:rPr>
              <a:t>Pintura flamenca de los siglos XV y XVI. Guía,</a:t>
            </a:r>
            <a:r>
              <a:rPr lang="es-ES" sz="2400" b="0" i="0" dirty="0">
                <a:effectLst/>
                <a:latin typeface="+mn-lt"/>
              </a:rPr>
              <a:t> </a:t>
            </a:r>
            <a:r>
              <a:rPr lang="es-ES" sz="2400" b="0" i="0" strike="noStrike" dirty="0">
                <a:effectLst/>
                <a:latin typeface="+mn-lt"/>
              </a:rPr>
              <a:t>Museo Nacional del Prado</a:t>
            </a:r>
            <a:r>
              <a:rPr lang="es-ES" sz="2400" b="0" i="0" dirty="0">
                <a:effectLst/>
                <a:latin typeface="+mn-lt"/>
              </a:rPr>
              <a:t>, 2001, p. 126)</a:t>
            </a:r>
            <a:br>
              <a:rPr lang="es-ES" sz="2000" b="0" i="0" dirty="0">
                <a:solidFill>
                  <a:srgbClr val="6C6C6C"/>
                </a:solidFill>
                <a:effectLst/>
                <a:latin typeface="Hoefler Text A"/>
              </a:rPr>
            </a:br>
            <a:endParaRPr lang="es-ES" sz="2000" dirty="0"/>
          </a:p>
        </p:txBody>
      </p:sp>
      <p:pic>
        <p:nvPicPr>
          <p:cNvPr id="4" name="Imagen 3">
            <a:extLst>
              <a:ext uri="{FF2B5EF4-FFF2-40B4-BE49-F238E27FC236}">
                <a16:creationId xmlns:a16="http://schemas.microsoft.com/office/drawing/2014/main" id="{8B1403FC-B40A-460F-A515-D91CF0FC5F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1280" y="0"/>
            <a:ext cx="5760720" cy="6858000"/>
          </a:xfrm>
          <a:prstGeom prst="rect">
            <a:avLst/>
          </a:prstGeom>
        </p:spPr>
      </p:pic>
    </p:spTree>
    <p:extLst>
      <p:ext uri="{BB962C8B-B14F-4D97-AF65-F5344CB8AC3E}">
        <p14:creationId xmlns:p14="http://schemas.microsoft.com/office/powerpoint/2010/main" val="42430823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90946" y="365125"/>
            <a:ext cx="6885710" cy="6312766"/>
          </a:xfrm>
        </p:spPr>
        <p:txBody>
          <a:bodyPr anchor="t">
            <a:normAutofit fontScale="90000"/>
          </a:bodyPr>
          <a:lstStyle/>
          <a:p>
            <a:pPr algn="l" fontAlgn="base"/>
            <a:r>
              <a:rPr lang="es-ES" sz="3100" b="1" dirty="0"/>
              <a:t>1520. Bernard van Orley. La Virgen de la leche. Museo del Prado, Madrid.</a:t>
            </a:r>
            <a:br>
              <a:rPr lang="es-ES" sz="2800" dirty="0"/>
            </a:br>
            <a:r>
              <a:rPr lang="es-ES" sz="2400" b="0" i="0" dirty="0">
                <a:effectLst/>
                <a:latin typeface="+mn-lt"/>
              </a:rPr>
              <a:t>La Virgen, de pie y con idealizado rostro, sostiene al Niño en los brazos, bajo un arco de medio punto. </a:t>
            </a:r>
            <a:br>
              <a:rPr lang="es-ES" sz="2400" b="0" i="0" dirty="0">
                <a:effectLst/>
                <a:latin typeface="+mn-lt"/>
              </a:rPr>
            </a:br>
            <a:br>
              <a:rPr lang="es-ES" sz="2400" b="0" i="0" dirty="0">
                <a:effectLst/>
                <a:latin typeface="+mn-lt"/>
              </a:rPr>
            </a:br>
            <a:r>
              <a:rPr lang="es-ES" sz="2400" b="0" i="0" dirty="0">
                <a:effectLst/>
                <a:latin typeface="+mn-lt"/>
              </a:rPr>
              <a:t>Al fondo se sitúan cinco ángeles: un arpista y un cantor a la izquierda y tres a la derecha leyendo de un gran libro de música.</a:t>
            </a:r>
            <a:br>
              <a:rPr lang="es-ES" sz="2400" b="0" i="0" dirty="0">
                <a:effectLst/>
                <a:latin typeface="+mn-lt"/>
              </a:rPr>
            </a:br>
            <a:br>
              <a:rPr lang="es-ES" sz="2400" b="0" i="0" dirty="0">
                <a:effectLst/>
                <a:latin typeface="+mn-lt"/>
              </a:rPr>
            </a:br>
            <a:r>
              <a:rPr lang="es-ES" sz="2400" b="0" i="0" dirty="0">
                <a:effectLst/>
                <a:latin typeface="+mn-lt"/>
              </a:rPr>
              <a:t>El pintor bruselense ha tomado como modelo la llamada </a:t>
            </a:r>
            <a:r>
              <a:rPr lang="es-ES" sz="2400" b="0" i="1" dirty="0">
                <a:effectLst/>
                <a:latin typeface="+mn-lt"/>
              </a:rPr>
              <a:t>Madonna del ábside</a:t>
            </a:r>
            <a:r>
              <a:rPr lang="es-ES" sz="2400" b="0" i="0" dirty="0">
                <a:effectLst/>
                <a:latin typeface="+mn-lt"/>
              </a:rPr>
              <a:t> de </a:t>
            </a:r>
            <a:r>
              <a:rPr lang="es-ES" sz="2400" b="0" i="0" u="none" strike="noStrike" dirty="0">
                <a:effectLst/>
                <a:latin typeface="+mn-lt"/>
              </a:rPr>
              <a:t>Robert Campin</a:t>
            </a:r>
            <a:r>
              <a:rPr lang="es-ES" sz="2400" b="0" i="0" dirty="0">
                <a:effectLst/>
                <a:latin typeface="+mn-lt"/>
              </a:rPr>
              <a:t>. </a:t>
            </a:r>
            <a:br>
              <a:rPr lang="es-ES" sz="2400" b="0" i="0" dirty="0">
                <a:effectLst/>
                <a:latin typeface="+mn-lt"/>
              </a:rPr>
            </a:br>
            <a:br>
              <a:rPr lang="es-ES" sz="2400" b="0" i="0" dirty="0">
                <a:effectLst/>
                <a:latin typeface="+mn-lt"/>
              </a:rPr>
            </a:br>
            <a:r>
              <a:rPr lang="es-ES" sz="2400" b="0" i="0" dirty="0">
                <a:effectLst/>
                <a:latin typeface="+mn-lt"/>
              </a:rPr>
              <a:t>La escena se enmarca dentro de una arquitectura renacentista que denota los intereses estéticos de </a:t>
            </a:r>
            <a:r>
              <a:rPr lang="es-ES" sz="2400" b="0" i="0" u="none" strike="noStrike" dirty="0">
                <a:effectLst/>
                <a:latin typeface="+mn-lt"/>
              </a:rPr>
              <a:t>van Orley</a:t>
            </a:r>
            <a:r>
              <a:rPr lang="es-ES" sz="2400" b="0" i="0" dirty="0">
                <a:effectLst/>
                <a:latin typeface="+mn-lt"/>
              </a:rPr>
              <a:t> en estos momentos.</a:t>
            </a:r>
            <a:br>
              <a:rPr lang="es-ES" sz="2400" b="0" i="0" dirty="0">
                <a:effectLst/>
                <a:latin typeface="+mn-lt"/>
              </a:rPr>
            </a:br>
            <a:br>
              <a:rPr lang="es-ES" sz="2400" b="0" i="0" dirty="0">
                <a:effectLst/>
                <a:latin typeface="+mn-lt"/>
              </a:rPr>
            </a:br>
            <a:r>
              <a:rPr lang="es-ES" sz="2400" b="0" i="0" dirty="0">
                <a:effectLst/>
                <a:latin typeface="+mn-lt"/>
              </a:rPr>
              <a:t>Es propio de su estilo la técnica minuciosa y su interés en representar de forma muy cuidada las calidades de las diferentes materias.</a:t>
            </a:r>
            <a:br>
              <a:rPr lang="es-ES" sz="1100" b="0" i="0" dirty="0">
                <a:solidFill>
                  <a:srgbClr val="6C6C6C"/>
                </a:solidFill>
                <a:effectLst/>
                <a:latin typeface="Hoefler Text A"/>
              </a:rPr>
            </a:br>
            <a:endParaRPr lang="es-ES" sz="2800" dirty="0"/>
          </a:p>
        </p:txBody>
      </p:sp>
      <p:pic>
        <p:nvPicPr>
          <p:cNvPr id="4" name="Imagen 3">
            <a:extLst>
              <a:ext uri="{FF2B5EF4-FFF2-40B4-BE49-F238E27FC236}">
                <a16:creationId xmlns:a16="http://schemas.microsoft.com/office/drawing/2014/main" id="{2A89B039-F309-4CBF-97E0-29666A702F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77112" y="0"/>
            <a:ext cx="4814888" cy="6858000"/>
          </a:xfrm>
          <a:prstGeom prst="rect">
            <a:avLst/>
          </a:prstGeom>
        </p:spPr>
      </p:pic>
    </p:spTree>
    <p:extLst>
      <p:ext uri="{BB962C8B-B14F-4D97-AF65-F5344CB8AC3E}">
        <p14:creationId xmlns:p14="http://schemas.microsoft.com/office/powerpoint/2010/main" val="7851703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3973040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65136" y="1"/>
            <a:ext cx="11661727" cy="858982"/>
          </a:xfrm>
        </p:spPr>
        <p:txBody>
          <a:bodyPr anchor="ctr">
            <a:normAutofit fontScale="90000"/>
          </a:bodyPr>
          <a:lstStyle/>
          <a:p>
            <a:pPr algn="ctr"/>
            <a:r>
              <a:rPr lang="fr-FR" sz="2800" b="1" dirty="0"/>
              <a:t>1521. Bernard van Orley. </a:t>
            </a:r>
            <a:r>
              <a:rPr lang="fr-FR" sz="2800" b="1" dirty="0" err="1"/>
              <a:t>Tríptico</a:t>
            </a:r>
            <a:r>
              <a:rPr lang="fr-FR" sz="2800" b="1" dirty="0"/>
              <a:t> de la </a:t>
            </a:r>
            <a:r>
              <a:rPr lang="fr-FR" sz="2800" b="1" dirty="0" err="1"/>
              <a:t>paciencia</a:t>
            </a:r>
            <a:r>
              <a:rPr lang="fr-FR" sz="2800" b="1" dirty="0"/>
              <a:t>, Job y </a:t>
            </a:r>
            <a:r>
              <a:rPr lang="fr-FR" sz="2800" b="1" dirty="0" err="1"/>
              <a:t>Lázaro</a:t>
            </a:r>
            <a:r>
              <a:rPr lang="fr-FR" sz="2800" b="1" dirty="0"/>
              <a:t>. </a:t>
            </a:r>
            <a:br>
              <a:rPr lang="fr-FR" sz="2800" b="1" dirty="0"/>
            </a:br>
            <a:r>
              <a:rPr lang="fr-FR" sz="2800" b="1" dirty="0"/>
              <a:t>Musées Royaux des Beaux-Arts, Brussels.</a:t>
            </a:r>
            <a:endParaRPr lang="es-ES" sz="2800" b="1" dirty="0"/>
          </a:p>
        </p:txBody>
      </p:sp>
      <p:pic>
        <p:nvPicPr>
          <p:cNvPr id="4" name="Imagen 3">
            <a:extLst>
              <a:ext uri="{FF2B5EF4-FFF2-40B4-BE49-F238E27FC236}">
                <a16:creationId xmlns:a16="http://schemas.microsoft.com/office/drawing/2014/main" id="{0358C5E7-B79C-45DC-A219-7FF5435162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136" y="858982"/>
            <a:ext cx="11661727" cy="5999018"/>
          </a:xfrm>
          <a:prstGeom prst="rect">
            <a:avLst/>
          </a:prstGeom>
        </p:spPr>
      </p:pic>
    </p:spTree>
    <p:extLst>
      <p:ext uri="{BB962C8B-B14F-4D97-AF65-F5344CB8AC3E}">
        <p14:creationId xmlns:p14="http://schemas.microsoft.com/office/powerpoint/2010/main" val="34353573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225637" cy="5869420"/>
          </a:xfrm>
        </p:spPr>
        <p:txBody>
          <a:bodyPr anchor="t">
            <a:normAutofit/>
          </a:bodyPr>
          <a:lstStyle/>
          <a:p>
            <a:r>
              <a:rPr lang="fr-FR" sz="2800" dirty="0"/>
              <a:t>1521. Bernard van Orley. </a:t>
            </a:r>
            <a:r>
              <a:rPr lang="fr-FR" sz="2800" dirty="0" err="1"/>
              <a:t>Tríptico</a:t>
            </a:r>
            <a:r>
              <a:rPr lang="fr-FR" sz="2800" dirty="0"/>
              <a:t> de la </a:t>
            </a:r>
            <a:r>
              <a:rPr lang="fr-FR" sz="2800" dirty="0" err="1"/>
              <a:t>paciencia</a:t>
            </a:r>
            <a:r>
              <a:rPr lang="fr-FR" sz="2800" dirty="0"/>
              <a:t>, </a:t>
            </a:r>
            <a:r>
              <a:rPr lang="fr-FR" sz="2800" dirty="0" err="1"/>
              <a:t>cerrado</a:t>
            </a:r>
            <a:r>
              <a:rPr lang="fr-FR" sz="2800" dirty="0"/>
              <a:t>. Musées Royaux des Beaux-Arts, Brussels.</a:t>
            </a:r>
            <a:endParaRPr lang="es-ES" sz="2800" dirty="0"/>
          </a:p>
        </p:txBody>
      </p:sp>
      <p:pic>
        <p:nvPicPr>
          <p:cNvPr id="4" name="Imagen 3">
            <a:extLst>
              <a:ext uri="{FF2B5EF4-FFF2-40B4-BE49-F238E27FC236}">
                <a16:creationId xmlns:a16="http://schemas.microsoft.com/office/drawing/2014/main" id="{4982DA1C-DD47-490D-A4E5-FCFD5CF319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36820" y="0"/>
            <a:ext cx="7155180" cy="6858000"/>
          </a:xfrm>
          <a:prstGeom prst="rect">
            <a:avLst/>
          </a:prstGeom>
        </p:spPr>
      </p:pic>
    </p:spTree>
    <p:extLst>
      <p:ext uri="{BB962C8B-B14F-4D97-AF65-F5344CB8AC3E}">
        <p14:creationId xmlns:p14="http://schemas.microsoft.com/office/powerpoint/2010/main" val="1354658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77092" y="365125"/>
            <a:ext cx="6123708" cy="6326620"/>
          </a:xfrm>
        </p:spPr>
        <p:txBody>
          <a:bodyPr anchor="t">
            <a:normAutofit fontScale="90000"/>
          </a:bodyPr>
          <a:lstStyle/>
          <a:p>
            <a:r>
              <a:rPr lang="es-ES" sz="3100" b="1" dirty="0"/>
              <a:t>1522. Bernard van Orley. Sagrada Familia. Museo del Prado, Madrid.</a:t>
            </a:r>
            <a:br>
              <a:rPr lang="es-ES" sz="2800" dirty="0"/>
            </a:br>
            <a:r>
              <a:rPr lang="es-ES" sz="2200" b="0" i="0" dirty="0">
                <a:effectLst/>
                <a:latin typeface="+mn-lt"/>
              </a:rPr>
              <a:t>La </a:t>
            </a:r>
            <a:r>
              <a:rPr lang="es-ES" sz="2200" b="0" i="0" u="none" strike="noStrike" dirty="0">
                <a:effectLst/>
                <a:latin typeface="+mn-lt"/>
              </a:rPr>
              <a:t>Sagrada Familia</a:t>
            </a:r>
            <a:r>
              <a:rPr lang="es-ES" sz="2200" b="0" i="0" dirty="0">
                <a:effectLst/>
                <a:latin typeface="+mn-lt"/>
              </a:rPr>
              <a:t> está representada en un interior, ante un vano por el que se aprecia un paisaje de costa. </a:t>
            </a:r>
            <a:br>
              <a:rPr lang="es-ES" sz="2200" b="0" i="0" dirty="0">
                <a:effectLst/>
                <a:latin typeface="+mn-lt"/>
              </a:rPr>
            </a:br>
            <a:r>
              <a:rPr lang="es-ES" sz="2200" b="0" i="0" dirty="0">
                <a:effectLst/>
                <a:latin typeface="+mn-lt"/>
              </a:rPr>
              <a:t>El Niño, en pie sobre un rico tapete, juega con su madre. San José tiene una manzana en la mano, alusión al </a:t>
            </a:r>
            <a:r>
              <a:rPr lang="es-ES" sz="2200" b="0" i="0" u="none" strike="noStrike" dirty="0">
                <a:effectLst/>
                <a:latin typeface="+mn-lt"/>
              </a:rPr>
              <a:t>jardín del Edén</a:t>
            </a:r>
            <a:r>
              <a:rPr lang="es-ES" sz="2200" b="0" i="0" dirty="0">
                <a:effectLst/>
                <a:latin typeface="+mn-lt"/>
              </a:rPr>
              <a:t>, que simboliza la condición de María como nueva Eva. </a:t>
            </a:r>
            <a:br>
              <a:rPr lang="es-ES" sz="2200" b="0" i="0" dirty="0">
                <a:effectLst/>
                <a:latin typeface="+mn-lt"/>
              </a:rPr>
            </a:br>
            <a:r>
              <a:rPr lang="es-ES" sz="2200" b="0" i="0" dirty="0">
                <a:effectLst/>
                <a:latin typeface="+mn-lt"/>
              </a:rPr>
              <a:t>Un ángel corona a la Virgen como </a:t>
            </a:r>
            <a:r>
              <a:rPr lang="es-ES" sz="2200" b="0" i="0" u="none" strike="noStrike" dirty="0">
                <a:effectLst/>
                <a:latin typeface="+mn-lt"/>
              </a:rPr>
              <a:t>Reina de los Cielos</a:t>
            </a:r>
            <a:r>
              <a:rPr lang="es-ES" sz="2200" b="0" i="0" dirty="0">
                <a:effectLst/>
                <a:latin typeface="+mn-lt"/>
              </a:rPr>
              <a:t>, otro le ofrece un cesto de flores, alusivo a la </a:t>
            </a:r>
            <a:r>
              <a:rPr lang="es-ES" sz="2200" b="0" i="0" u="none" strike="noStrike" dirty="0">
                <a:effectLst/>
                <a:latin typeface="+mn-lt"/>
              </a:rPr>
              <a:t>Pasión</a:t>
            </a:r>
            <a:r>
              <a:rPr lang="es-ES" sz="2200" b="0" i="0" dirty="0">
                <a:effectLst/>
                <a:latin typeface="+mn-lt"/>
              </a:rPr>
              <a:t> que </a:t>
            </a:r>
            <a:r>
              <a:rPr lang="es-ES" sz="2200" b="0" i="0" u="none" strike="noStrike" dirty="0">
                <a:effectLst/>
                <a:latin typeface="+mn-lt"/>
              </a:rPr>
              <a:t>Jesús</a:t>
            </a:r>
            <a:r>
              <a:rPr lang="es-ES" sz="2200" b="0" i="0" dirty="0">
                <a:effectLst/>
                <a:latin typeface="+mn-lt"/>
              </a:rPr>
              <a:t> debe sufrir para salvar a los hombres del pecado igual que las que descansan sobre la mesa. </a:t>
            </a:r>
            <a:br>
              <a:rPr lang="es-ES" sz="2200" b="0" i="0" dirty="0">
                <a:effectLst/>
                <a:latin typeface="+mn-lt"/>
              </a:rPr>
            </a:br>
            <a:r>
              <a:rPr lang="es-ES" sz="2200" b="0" i="0" dirty="0">
                <a:effectLst/>
                <a:latin typeface="+mn-lt"/>
              </a:rPr>
              <a:t>En esta tabla, en deuda con los modelos de </a:t>
            </a:r>
            <a:r>
              <a:rPr lang="es-ES" sz="2200" b="0" i="0" u="none" strike="noStrike" dirty="0">
                <a:effectLst/>
                <a:latin typeface="+mn-lt"/>
              </a:rPr>
              <a:t>Rafael</a:t>
            </a:r>
            <a:r>
              <a:rPr lang="es-ES" sz="2200" b="0" i="0" dirty="0">
                <a:effectLst/>
                <a:latin typeface="+mn-lt"/>
              </a:rPr>
              <a:t> tras haber asimilado el estilo de </a:t>
            </a:r>
            <a:r>
              <a:rPr lang="es-ES" sz="2200" b="0" i="0" u="none" strike="noStrike" dirty="0">
                <a:effectLst/>
                <a:latin typeface="+mn-lt"/>
              </a:rPr>
              <a:t>Rafael</a:t>
            </a:r>
            <a:r>
              <a:rPr lang="es-ES" sz="2200" b="0" i="0" dirty="0">
                <a:effectLst/>
                <a:latin typeface="+mn-lt"/>
              </a:rPr>
              <a:t> al estudiar en </a:t>
            </a:r>
            <a:r>
              <a:rPr lang="es-ES" sz="2200" b="0" i="0" u="none" strike="noStrike" dirty="0">
                <a:effectLst/>
                <a:latin typeface="+mn-lt"/>
              </a:rPr>
              <a:t>Bruselas</a:t>
            </a:r>
            <a:r>
              <a:rPr lang="es-ES" sz="2200" b="0" i="0" dirty="0">
                <a:effectLst/>
                <a:latin typeface="+mn-lt"/>
              </a:rPr>
              <a:t> los cartones de los</a:t>
            </a:r>
            <a:r>
              <a:rPr lang="es-ES" sz="2200" b="0" i="1" dirty="0">
                <a:effectLst/>
                <a:latin typeface="+mn-lt"/>
              </a:rPr>
              <a:t> </a:t>
            </a:r>
            <a:r>
              <a:rPr lang="es-ES" sz="2200" b="0" i="1" u="none" strike="noStrike" dirty="0">
                <a:effectLst/>
                <a:latin typeface="+mn-lt"/>
              </a:rPr>
              <a:t>Hechos de los Apóstoles</a:t>
            </a:r>
            <a:r>
              <a:rPr lang="es-ES" sz="2200" b="0" i="0" dirty="0">
                <a:effectLst/>
                <a:latin typeface="+mn-lt"/>
              </a:rPr>
              <a:t>, </a:t>
            </a:r>
            <a:r>
              <a:rPr lang="es-ES" sz="2200" b="0" i="0" u="none" strike="noStrike" dirty="0">
                <a:effectLst/>
                <a:latin typeface="+mn-lt"/>
              </a:rPr>
              <a:t>van Orley</a:t>
            </a:r>
            <a:r>
              <a:rPr lang="es-ES" sz="2200" b="0" i="0" dirty="0">
                <a:effectLst/>
                <a:latin typeface="+mn-lt"/>
              </a:rPr>
              <a:t> incluye una cartela con su firma en caracteres romanos y la fecha</a:t>
            </a:r>
            <a:r>
              <a:rPr lang="es-ES" sz="2200" b="0" i="1" dirty="0">
                <a:effectLst/>
                <a:latin typeface="+mn-lt"/>
              </a:rPr>
              <a:t>.</a:t>
            </a:r>
            <a:r>
              <a:rPr lang="es-ES" sz="2200" b="0" i="0" dirty="0">
                <a:effectLst/>
                <a:latin typeface="+mn-lt"/>
              </a:rPr>
              <a:t> </a:t>
            </a:r>
            <a:br>
              <a:rPr lang="es-ES" sz="2200" b="0" i="0" dirty="0">
                <a:effectLst/>
                <a:latin typeface="+mn-lt"/>
              </a:rPr>
            </a:br>
            <a:r>
              <a:rPr lang="es-ES" sz="2200" b="0" i="0" dirty="0">
                <a:effectLst/>
                <a:latin typeface="+mn-lt"/>
              </a:rPr>
              <a:t>Al conocimiento del arte italiano, al que accede por vía directa, </a:t>
            </a:r>
            <a:r>
              <a:rPr lang="es-ES" sz="2200" b="0" i="0" u="none" strike="noStrike" dirty="0">
                <a:effectLst/>
                <a:latin typeface="+mn-lt"/>
              </a:rPr>
              <a:t>van Orley</a:t>
            </a:r>
            <a:r>
              <a:rPr lang="es-ES" sz="2200" b="0" i="0" dirty="0">
                <a:effectLst/>
                <a:latin typeface="+mn-lt"/>
              </a:rPr>
              <a:t> suma aquí una técnica minuciosa aprendida durante su formación, patente en la barba de San José.</a:t>
            </a:r>
            <a:endParaRPr lang="es-ES" sz="2800" dirty="0">
              <a:latin typeface="+mn-lt"/>
            </a:endParaRPr>
          </a:p>
        </p:txBody>
      </p:sp>
      <p:pic>
        <p:nvPicPr>
          <p:cNvPr id="4" name="Imagen 3">
            <a:extLst>
              <a:ext uri="{FF2B5EF4-FFF2-40B4-BE49-F238E27FC236}">
                <a16:creationId xmlns:a16="http://schemas.microsoft.com/office/drawing/2014/main" id="{3E0AE2A0-6850-4C3E-B12E-9A1D95BC6A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16390" y="0"/>
            <a:ext cx="5575610" cy="6858000"/>
          </a:xfrm>
          <a:prstGeom prst="rect">
            <a:avLst/>
          </a:prstGeom>
        </p:spPr>
      </p:pic>
    </p:spTree>
    <p:extLst>
      <p:ext uri="{BB962C8B-B14F-4D97-AF65-F5344CB8AC3E}">
        <p14:creationId xmlns:p14="http://schemas.microsoft.com/office/powerpoint/2010/main" val="2131280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72391" y="0"/>
            <a:ext cx="10647218" cy="831273"/>
          </a:xfrm>
        </p:spPr>
        <p:txBody>
          <a:bodyPr anchor="ctr">
            <a:normAutofit fontScale="90000"/>
          </a:bodyPr>
          <a:lstStyle/>
          <a:p>
            <a:pPr algn="ctr"/>
            <a:r>
              <a:rPr lang="es-ES" sz="2800" b="1" dirty="0"/>
              <a:t>1525. Bernard van Orley. El juicio final. </a:t>
            </a:r>
            <a:br>
              <a:rPr lang="es-ES" sz="2800" b="1" dirty="0"/>
            </a:br>
            <a:r>
              <a:rPr lang="es-ES" sz="2800" b="1" dirty="0" err="1"/>
              <a:t>Koninklijk</a:t>
            </a:r>
            <a:r>
              <a:rPr lang="es-ES" sz="2800" b="1" dirty="0"/>
              <a:t> Museum </a:t>
            </a:r>
            <a:r>
              <a:rPr lang="es-ES" sz="2800" b="1" dirty="0" err="1"/>
              <a:t>voor</a:t>
            </a:r>
            <a:r>
              <a:rPr lang="es-ES" sz="2800" b="1" dirty="0"/>
              <a:t> </a:t>
            </a:r>
            <a:r>
              <a:rPr lang="es-ES" sz="2800" b="1" dirty="0" err="1"/>
              <a:t>Schone</a:t>
            </a:r>
            <a:r>
              <a:rPr lang="es-ES" sz="2800" b="1" dirty="0"/>
              <a:t> </a:t>
            </a:r>
            <a:r>
              <a:rPr lang="es-ES" sz="2800" b="1" dirty="0" err="1"/>
              <a:t>Kunsten</a:t>
            </a:r>
            <a:r>
              <a:rPr lang="es-ES" sz="2800" b="1" dirty="0"/>
              <a:t>, </a:t>
            </a:r>
            <a:r>
              <a:rPr lang="es-ES" sz="2800" b="1" dirty="0" err="1"/>
              <a:t>Antwerp</a:t>
            </a:r>
            <a:r>
              <a:rPr lang="es-ES" sz="2800" b="1" dirty="0"/>
              <a:t>.</a:t>
            </a:r>
          </a:p>
        </p:txBody>
      </p:sp>
      <p:pic>
        <p:nvPicPr>
          <p:cNvPr id="4" name="Imagen 3">
            <a:extLst>
              <a:ext uri="{FF2B5EF4-FFF2-40B4-BE49-F238E27FC236}">
                <a16:creationId xmlns:a16="http://schemas.microsoft.com/office/drawing/2014/main" id="{7F1EF076-A9EE-47BD-9CDC-A7E1386548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2391" y="831273"/>
            <a:ext cx="10647218" cy="6026727"/>
          </a:xfrm>
          <a:prstGeom prst="rect">
            <a:avLst/>
          </a:prstGeom>
        </p:spPr>
      </p:pic>
    </p:spTree>
    <p:extLst>
      <p:ext uri="{BB962C8B-B14F-4D97-AF65-F5344CB8AC3E}">
        <p14:creationId xmlns:p14="http://schemas.microsoft.com/office/powerpoint/2010/main" val="1296156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6710047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dirty="0"/>
              <a:t>1530. Bernard van Orley. 1. Tobías presenta a su compañero de viaje al padre. Kunsthistorisches Museum, Viena.</a:t>
            </a:r>
          </a:p>
        </p:txBody>
      </p:sp>
      <p:pic>
        <p:nvPicPr>
          <p:cNvPr id="4" name="Imagen 3">
            <a:extLst>
              <a:ext uri="{FF2B5EF4-FFF2-40B4-BE49-F238E27FC236}">
                <a16:creationId xmlns:a16="http://schemas.microsoft.com/office/drawing/2014/main" id="{06A410AE-6664-4E68-830D-259E10273F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63129" y="0"/>
            <a:ext cx="8728871" cy="6858000"/>
          </a:xfrm>
          <a:prstGeom prst="rect">
            <a:avLst/>
          </a:prstGeom>
        </p:spPr>
      </p:pic>
    </p:spTree>
    <p:extLst>
      <p:ext uri="{BB962C8B-B14F-4D97-AF65-F5344CB8AC3E}">
        <p14:creationId xmlns:p14="http://schemas.microsoft.com/office/powerpoint/2010/main" val="16555394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dirty="0"/>
              <a:t>1530. Bernard van Orley. 2. Disputa entre Tobit y Hanna. Kunsthistorisches Museum, Viena.</a:t>
            </a:r>
          </a:p>
        </p:txBody>
      </p:sp>
      <p:pic>
        <p:nvPicPr>
          <p:cNvPr id="4" name="Imagen 3">
            <a:extLst>
              <a:ext uri="{FF2B5EF4-FFF2-40B4-BE49-F238E27FC236}">
                <a16:creationId xmlns:a16="http://schemas.microsoft.com/office/drawing/2014/main" id="{CD38790B-AC76-40E2-934A-21406DB5AC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99366" y="0"/>
            <a:ext cx="8592634" cy="6858000"/>
          </a:xfrm>
          <a:prstGeom prst="rect">
            <a:avLst/>
          </a:prstGeom>
        </p:spPr>
      </p:pic>
    </p:spTree>
    <p:extLst>
      <p:ext uri="{BB962C8B-B14F-4D97-AF65-F5344CB8AC3E}">
        <p14:creationId xmlns:p14="http://schemas.microsoft.com/office/powerpoint/2010/main" val="3726890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38545" y="365125"/>
            <a:ext cx="2687783" cy="5869420"/>
          </a:xfrm>
        </p:spPr>
        <p:txBody>
          <a:bodyPr anchor="t">
            <a:normAutofit/>
          </a:bodyPr>
          <a:lstStyle/>
          <a:p>
            <a:r>
              <a:rPr lang="es-ES" sz="2800" dirty="0"/>
              <a:t>1530. Bernard van Orley. 4. Tobías y el Ángel. Kunsthistorisches Museum, Viena.</a:t>
            </a:r>
          </a:p>
        </p:txBody>
      </p:sp>
      <p:pic>
        <p:nvPicPr>
          <p:cNvPr id="4" name="Imagen 3">
            <a:extLst>
              <a:ext uri="{FF2B5EF4-FFF2-40B4-BE49-F238E27FC236}">
                <a16:creationId xmlns:a16="http://schemas.microsoft.com/office/drawing/2014/main" id="{256789CF-BCE3-48EB-8965-731A79730A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51381" y="0"/>
            <a:ext cx="9240619" cy="6858000"/>
          </a:xfrm>
          <a:prstGeom prst="rect">
            <a:avLst/>
          </a:prstGeom>
        </p:spPr>
      </p:pic>
    </p:spTree>
    <p:extLst>
      <p:ext uri="{BB962C8B-B14F-4D97-AF65-F5344CB8AC3E}">
        <p14:creationId xmlns:p14="http://schemas.microsoft.com/office/powerpoint/2010/main" val="24227127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dirty="0"/>
              <a:t>1530. Bernard van Orley. 5. El Viejo Tobías entierra a un israelita asesinado y queda ciego. Kunsthistorisches Museum, Viena.</a:t>
            </a:r>
          </a:p>
        </p:txBody>
      </p:sp>
      <p:pic>
        <p:nvPicPr>
          <p:cNvPr id="4" name="Imagen 3">
            <a:extLst>
              <a:ext uri="{FF2B5EF4-FFF2-40B4-BE49-F238E27FC236}">
                <a16:creationId xmlns:a16="http://schemas.microsoft.com/office/drawing/2014/main" id="{74A125CC-8E08-4670-B7A1-9A3A5598AD73}"/>
              </a:ext>
            </a:extLst>
          </p:cNvPr>
          <p:cNvPicPr>
            <a:picLocks noChangeAspect="1"/>
          </p:cNvPicPr>
          <p:nvPr/>
        </p:nvPicPr>
        <p:blipFill rotWithShape="1">
          <a:blip r:embed="rId2">
            <a:extLst>
              <a:ext uri="{28A0092B-C50C-407E-A947-70E740481C1C}">
                <a14:useLocalDpi xmlns:a14="http://schemas.microsoft.com/office/drawing/2010/main" val="0"/>
              </a:ext>
            </a:extLst>
          </a:blip>
          <a:srcRect l="3227" r="1951"/>
          <a:stretch/>
        </p:blipFill>
        <p:spPr>
          <a:xfrm>
            <a:off x="3435927" y="0"/>
            <a:ext cx="8756073" cy="6858000"/>
          </a:xfrm>
          <a:prstGeom prst="rect">
            <a:avLst/>
          </a:prstGeom>
        </p:spPr>
      </p:pic>
    </p:spTree>
    <p:extLst>
      <p:ext uri="{BB962C8B-B14F-4D97-AF65-F5344CB8AC3E}">
        <p14:creationId xmlns:p14="http://schemas.microsoft.com/office/powerpoint/2010/main" val="9563542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dirty="0"/>
              <a:t>1530. Bernard van Orley. 6. Rafael recibe el dinero. Kunsthistorisches Museum, Viena.</a:t>
            </a:r>
          </a:p>
        </p:txBody>
      </p:sp>
      <p:pic>
        <p:nvPicPr>
          <p:cNvPr id="4" name="Imagen 3">
            <a:extLst>
              <a:ext uri="{FF2B5EF4-FFF2-40B4-BE49-F238E27FC236}">
                <a16:creationId xmlns:a16="http://schemas.microsoft.com/office/drawing/2014/main" id="{EFB212E0-41CE-4BC9-A0CF-9630E491D37E}"/>
              </a:ext>
            </a:extLst>
          </p:cNvPr>
          <p:cNvPicPr>
            <a:picLocks noChangeAspect="1"/>
          </p:cNvPicPr>
          <p:nvPr/>
        </p:nvPicPr>
        <p:blipFill rotWithShape="1">
          <a:blip r:embed="rId2">
            <a:extLst>
              <a:ext uri="{28A0092B-C50C-407E-A947-70E740481C1C}">
                <a14:useLocalDpi xmlns:a14="http://schemas.microsoft.com/office/drawing/2010/main" val="0"/>
              </a:ext>
            </a:extLst>
          </a:blip>
          <a:srcRect l="4179" r="3865"/>
          <a:stretch/>
        </p:blipFill>
        <p:spPr>
          <a:xfrm>
            <a:off x="4100945" y="0"/>
            <a:ext cx="8091055" cy="6858000"/>
          </a:xfrm>
          <a:prstGeom prst="rect">
            <a:avLst/>
          </a:prstGeom>
        </p:spPr>
      </p:pic>
    </p:spTree>
    <p:extLst>
      <p:ext uri="{BB962C8B-B14F-4D97-AF65-F5344CB8AC3E}">
        <p14:creationId xmlns:p14="http://schemas.microsoft.com/office/powerpoint/2010/main" val="8246797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18655" y="281998"/>
            <a:ext cx="2784765" cy="5869420"/>
          </a:xfrm>
        </p:spPr>
        <p:txBody>
          <a:bodyPr anchor="t">
            <a:normAutofit/>
          </a:bodyPr>
          <a:lstStyle/>
          <a:p>
            <a:r>
              <a:rPr lang="es-ES" sz="2800" dirty="0"/>
              <a:t>1530. Bernard van Orley. 7. Curación del viejo Tobit. Kunsthistorisches Museum, Viena.</a:t>
            </a:r>
          </a:p>
        </p:txBody>
      </p:sp>
      <p:pic>
        <p:nvPicPr>
          <p:cNvPr id="4" name="Imagen 3">
            <a:extLst>
              <a:ext uri="{FF2B5EF4-FFF2-40B4-BE49-F238E27FC236}">
                <a16:creationId xmlns:a16="http://schemas.microsoft.com/office/drawing/2014/main" id="{5B79C5B9-ED05-4D8F-8500-D7294C5263AA}"/>
              </a:ext>
            </a:extLst>
          </p:cNvPr>
          <p:cNvPicPr>
            <a:picLocks noChangeAspect="1"/>
          </p:cNvPicPr>
          <p:nvPr/>
        </p:nvPicPr>
        <p:blipFill rotWithShape="1">
          <a:blip r:embed="rId2">
            <a:extLst>
              <a:ext uri="{28A0092B-C50C-407E-A947-70E740481C1C}">
                <a14:useLocalDpi xmlns:a14="http://schemas.microsoft.com/office/drawing/2010/main" val="0"/>
              </a:ext>
            </a:extLst>
          </a:blip>
          <a:srcRect l="4667" r="1815"/>
          <a:stretch/>
        </p:blipFill>
        <p:spPr>
          <a:xfrm>
            <a:off x="3103419" y="0"/>
            <a:ext cx="9088581" cy="6858000"/>
          </a:xfrm>
          <a:prstGeom prst="rect">
            <a:avLst/>
          </a:prstGeom>
        </p:spPr>
      </p:pic>
    </p:spTree>
    <p:extLst>
      <p:ext uri="{BB962C8B-B14F-4D97-AF65-F5344CB8AC3E}">
        <p14:creationId xmlns:p14="http://schemas.microsoft.com/office/powerpoint/2010/main" val="17319120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96982" y="365125"/>
            <a:ext cx="2328963" cy="5869420"/>
          </a:xfrm>
        </p:spPr>
        <p:txBody>
          <a:bodyPr anchor="t">
            <a:normAutofit/>
          </a:bodyPr>
          <a:lstStyle/>
          <a:p>
            <a:r>
              <a:rPr lang="es-ES" sz="2400" dirty="0"/>
              <a:t>1530. Bernard van Orley. 8. El Ángel Rafael rechaza los regalos. Kunsthistorisches Museum, Viena.</a:t>
            </a:r>
          </a:p>
        </p:txBody>
      </p:sp>
      <p:pic>
        <p:nvPicPr>
          <p:cNvPr id="4" name="Imagen 3">
            <a:extLst>
              <a:ext uri="{FF2B5EF4-FFF2-40B4-BE49-F238E27FC236}">
                <a16:creationId xmlns:a16="http://schemas.microsoft.com/office/drawing/2014/main" id="{FC56E75A-8D2A-43FA-AAEE-EA53542F64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25944" y="0"/>
            <a:ext cx="9766056" cy="6858000"/>
          </a:xfrm>
          <a:prstGeom prst="rect">
            <a:avLst/>
          </a:prstGeom>
        </p:spPr>
      </p:pic>
    </p:spTree>
    <p:extLst>
      <p:ext uri="{BB962C8B-B14F-4D97-AF65-F5344CB8AC3E}">
        <p14:creationId xmlns:p14="http://schemas.microsoft.com/office/powerpoint/2010/main" val="3399285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17673" cy="5869420"/>
          </a:xfrm>
        </p:spPr>
        <p:txBody>
          <a:bodyPr anchor="t">
            <a:normAutofit/>
          </a:bodyPr>
          <a:lstStyle/>
          <a:p>
            <a:r>
              <a:rPr lang="es-ES" sz="2800" dirty="0"/>
              <a:t>1530. Bernard van Orley. Retrato de un hombre. Kunsthistorisches Museum, Viena.</a:t>
            </a:r>
          </a:p>
        </p:txBody>
      </p:sp>
      <p:pic>
        <p:nvPicPr>
          <p:cNvPr id="4" name="Imagen 3">
            <a:extLst>
              <a:ext uri="{FF2B5EF4-FFF2-40B4-BE49-F238E27FC236}">
                <a16:creationId xmlns:a16="http://schemas.microsoft.com/office/drawing/2014/main" id="{0CB3FB5F-B98D-4266-9537-3D89C6C81E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26864" y="0"/>
            <a:ext cx="5065136" cy="6858000"/>
          </a:xfrm>
          <a:prstGeom prst="rect">
            <a:avLst/>
          </a:prstGeom>
        </p:spPr>
      </p:pic>
    </p:spTree>
    <p:extLst>
      <p:ext uri="{BB962C8B-B14F-4D97-AF65-F5344CB8AC3E}">
        <p14:creationId xmlns:p14="http://schemas.microsoft.com/office/powerpoint/2010/main" val="20864962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749637" cy="5869420"/>
          </a:xfrm>
        </p:spPr>
        <p:txBody>
          <a:bodyPr anchor="t">
            <a:normAutofit/>
          </a:bodyPr>
          <a:lstStyle/>
          <a:p>
            <a:r>
              <a:rPr lang="fr-FR" sz="2800" dirty="0"/>
              <a:t>1531. Bernard van Orley. Sagrada Familia. Musée du Louvre, Paris.</a:t>
            </a:r>
            <a:endParaRPr lang="es-ES" sz="2800" dirty="0"/>
          </a:p>
        </p:txBody>
      </p:sp>
      <p:pic>
        <p:nvPicPr>
          <p:cNvPr id="4" name="Imagen 3">
            <a:extLst>
              <a:ext uri="{FF2B5EF4-FFF2-40B4-BE49-F238E27FC236}">
                <a16:creationId xmlns:a16="http://schemas.microsoft.com/office/drawing/2014/main" id="{ADF99B7F-7AB9-494C-9853-A2DD2C8E64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37020" y="0"/>
            <a:ext cx="5554980" cy="6858000"/>
          </a:xfrm>
          <a:prstGeom prst="rect">
            <a:avLst/>
          </a:prstGeom>
        </p:spPr>
      </p:pic>
    </p:spTree>
    <p:extLst>
      <p:ext uri="{BB962C8B-B14F-4D97-AF65-F5344CB8AC3E}">
        <p14:creationId xmlns:p14="http://schemas.microsoft.com/office/powerpoint/2010/main" val="5337991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872836" y="0"/>
            <a:ext cx="10460182" cy="1285875"/>
          </a:xfrm>
        </p:spPr>
        <p:txBody>
          <a:bodyPr anchor="ctr">
            <a:normAutofit/>
          </a:bodyPr>
          <a:lstStyle/>
          <a:p>
            <a:pPr algn="ctr"/>
            <a:r>
              <a:rPr lang="es-ES" sz="2800" b="1" dirty="0"/>
              <a:t>1531. Bernard van Orley. Tapiz. Batalla de Pavía 1.</a:t>
            </a:r>
          </a:p>
        </p:txBody>
      </p:sp>
      <p:pic>
        <p:nvPicPr>
          <p:cNvPr id="4" name="Imagen 3">
            <a:extLst>
              <a:ext uri="{FF2B5EF4-FFF2-40B4-BE49-F238E27FC236}">
                <a16:creationId xmlns:a16="http://schemas.microsoft.com/office/drawing/2014/main" id="{77A44CFD-7A31-4682-9749-D3DDB4013D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85875"/>
            <a:ext cx="12192000" cy="5572125"/>
          </a:xfrm>
          <a:prstGeom prst="rect">
            <a:avLst/>
          </a:prstGeom>
        </p:spPr>
      </p:pic>
    </p:spTree>
    <p:extLst>
      <p:ext uri="{BB962C8B-B14F-4D97-AF65-F5344CB8AC3E}">
        <p14:creationId xmlns:p14="http://schemas.microsoft.com/office/powerpoint/2010/main" val="28540896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872836" y="0"/>
            <a:ext cx="10460182" cy="1285875"/>
          </a:xfrm>
        </p:spPr>
        <p:txBody>
          <a:bodyPr anchor="ctr">
            <a:normAutofit/>
          </a:bodyPr>
          <a:lstStyle/>
          <a:p>
            <a:pPr algn="ctr"/>
            <a:r>
              <a:rPr lang="es-ES" sz="2800" b="1" dirty="0"/>
              <a:t>1531. Bernard van Orley. Tapiz. Batalla de Pavía 2.</a:t>
            </a:r>
          </a:p>
        </p:txBody>
      </p:sp>
      <p:pic>
        <p:nvPicPr>
          <p:cNvPr id="5" name="Imagen 4">
            <a:extLst>
              <a:ext uri="{FF2B5EF4-FFF2-40B4-BE49-F238E27FC236}">
                <a16:creationId xmlns:a16="http://schemas.microsoft.com/office/drawing/2014/main" id="{5FFB59DE-0D8D-49C5-BD27-44F7DE0A1F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85825"/>
            <a:ext cx="12192000" cy="5972175"/>
          </a:xfrm>
          <a:prstGeom prst="rect">
            <a:avLst/>
          </a:prstGeom>
        </p:spPr>
      </p:pic>
    </p:spTree>
    <p:extLst>
      <p:ext uri="{BB962C8B-B14F-4D97-AF65-F5344CB8AC3E}">
        <p14:creationId xmlns:p14="http://schemas.microsoft.com/office/powerpoint/2010/main" val="594631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872836" y="0"/>
            <a:ext cx="10460182" cy="1285875"/>
          </a:xfrm>
        </p:spPr>
        <p:txBody>
          <a:bodyPr anchor="ctr">
            <a:normAutofit/>
          </a:bodyPr>
          <a:lstStyle/>
          <a:p>
            <a:pPr algn="ctr"/>
            <a:r>
              <a:rPr lang="es-ES" sz="2800" b="1" dirty="0"/>
              <a:t>1531. Bernard van Orley. Tapiz. Batalla de Pavía 3.</a:t>
            </a:r>
          </a:p>
        </p:txBody>
      </p:sp>
      <p:pic>
        <p:nvPicPr>
          <p:cNvPr id="4" name="Imagen 3">
            <a:extLst>
              <a:ext uri="{FF2B5EF4-FFF2-40B4-BE49-F238E27FC236}">
                <a16:creationId xmlns:a16="http://schemas.microsoft.com/office/drawing/2014/main" id="{49FAF4C5-A67C-4E33-8AFA-AB5544744F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27" y="1381125"/>
            <a:ext cx="12192000" cy="5476875"/>
          </a:xfrm>
          <a:prstGeom prst="rect">
            <a:avLst/>
          </a:prstGeom>
        </p:spPr>
      </p:pic>
    </p:spTree>
    <p:extLst>
      <p:ext uri="{BB962C8B-B14F-4D97-AF65-F5344CB8AC3E}">
        <p14:creationId xmlns:p14="http://schemas.microsoft.com/office/powerpoint/2010/main" val="25404557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872836" y="0"/>
            <a:ext cx="10460182" cy="1285875"/>
          </a:xfrm>
        </p:spPr>
        <p:txBody>
          <a:bodyPr anchor="ctr">
            <a:normAutofit/>
          </a:bodyPr>
          <a:lstStyle/>
          <a:p>
            <a:pPr algn="ctr"/>
            <a:r>
              <a:rPr lang="es-ES" sz="2800" b="1" dirty="0"/>
              <a:t>1531. Bernard van Orley. Tapiz. Batalla de Pavía 4.</a:t>
            </a:r>
          </a:p>
        </p:txBody>
      </p:sp>
      <p:pic>
        <p:nvPicPr>
          <p:cNvPr id="4" name="Imagen 3">
            <a:extLst>
              <a:ext uri="{FF2B5EF4-FFF2-40B4-BE49-F238E27FC236}">
                <a16:creationId xmlns:a16="http://schemas.microsoft.com/office/drawing/2014/main" id="{DB35A90E-75F4-4879-A38D-5ADCF6E163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27" y="971550"/>
            <a:ext cx="12192000" cy="5886450"/>
          </a:xfrm>
          <a:prstGeom prst="rect">
            <a:avLst/>
          </a:prstGeom>
        </p:spPr>
      </p:pic>
    </p:spTree>
    <p:extLst>
      <p:ext uri="{BB962C8B-B14F-4D97-AF65-F5344CB8AC3E}">
        <p14:creationId xmlns:p14="http://schemas.microsoft.com/office/powerpoint/2010/main" val="22265812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872836" y="1"/>
            <a:ext cx="10460182" cy="533400"/>
          </a:xfrm>
        </p:spPr>
        <p:txBody>
          <a:bodyPr anchor="ctr">
            <a:normAutofit/>
          </a:bodyPr>
          <a:lstStyle/>
          <a:p>
            <a:pPr algn="ctr"/>
            <a:r>
              <a:rPr lang="es-ES" sz="2800" b="1" dirty="0"/>
              <a:t>1531. Bernard van Orley. Tapiz. Batalla de Pavía 5.</a:t>
            </a:r>
          </a:p>
        </p:txBody>
      </p:sp>
      <p:pic>
        <p:nvPicPr>
          <p:cNvPr id="4" name="Imagen 3">
            <a:extLst>
              <a:ext uri="{FF2B5EF4-FFF2-40B4-BE49-F238E27FC236}">
                <a16:creationId xmlns:a16="http://schemas.microsoft.com/office/drawing/2014/main" id="{CB76249E-AE81-4AFC-B750-C0D6F81D5F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27" y="533400"/>
            <a:ext cx="12192000" cy="6324600"/>
          </a:xfrm>
          <a:prstGeom prst="rect">
            <a:avLst/>
          </a:prstGeom>
        </p:spPr>
      </p:pic>
    </p:spTree>
    <p:extLst>
      <p:ext uri="{BB962C8B-B14F-4D97-AF65-F5344CB8AC3E}">
        <p14:creationId xmlns:p14="http://schemas.microsoft.com/office/powerpoint/2010/main" val="35033635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872836" y="0"/>
            <a:ext cx="10460182" cy="1285875"/>
          </a:xfrm>
        </p:spPr>
        <p:txBody>
          <a:bodyPr anchor="ctr">
            <a:normAutofit/>
          </a:bodyPr>
          <a:lstStyle/>
          <a:p>
            <a:pPr algn="ctr"/>
            <a:r>
              <a:rPr lang="es-ES" sz="2800" b="1" dirty="0"/>
              <a:t>1531. Bernard van Orley. Tapiz. Batalla de Pavía 6.</a:t>
            </a:r>
          </a:p>
        </p:txBody>
      </p:sp>
      <p:pic>
        <p:nvPicPr>
          <p:cNvPr id="4" name="Imagen 3">
            <a:extLst>
              <a:ext uri="{FF2B5EF4-FFF2-40B4-BE49-F238E27FC236}">
                <a16:creationId xmlns:a16="http://schemas.microsoft.com/office/drawing/2014/main" id="{0EACF3AF-1309-4BCE-BA46-1F1D564B5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33593"/>
            <a:ext cx="12192000" cy="5424407"/>
          </a:xfrm>
          <a:prstGeom prst="rect">
            <a:avLst/>
          </a:prstGeom>
        </p:spPr>
      </p:pic>
    </p:spTree>
    <p:extLst>
      <p:ext uri="{BB962C8B-B14F-4D97-AF65-F5344CB8AC3E}">
        <p14:creationId xmlns:p14="http://schemas.microsoft.com/office/powerpoint/2010/main" val="13822704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872836" y="1"/>
            <a:ext cx="10460182" cy="438150"/>
          </a:xfrm>
        </p:spPr>
        <p:txBody>
          <a:bodyPr anchor="ctr">
            <a:normAutofit fontScale="90000"/>
          </a:bodyPr>
          <a:lstStyle/>
          <a:p>
            <a:pPr algn="ctr"/>
            <a:r>
              <a:rPr lang="es-ES" sz="2800" b="1" dirty="0"/>
              <a:t>1531. Bernard van Orley. Tapiz. Batalla de Pavía 7.</a:t>
            </a:r>
          </a:p>
        </p:txBody>
      </p:sp>
      <p:pic>
        <p:nvPicPr>
          <p:cNvPr id="4" name="Imagen 3">
            <a:extLst>
              <a:ext uri="{FF2B5EF4-FFF2-40B4-BE49-F238E27FC236}">
                <a16:creationId xmlns:a16="http://schemas.microsoft.com/office/drawing/2014/main" id="{A4D7F1B8-2C6B-43FF-BFFA-8328BF3A84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8150"/>
            <a:ext cx="12192000" cy="6419850"/>
          </a:xfrm>
          <a:prstGeom prst="rect">
            <a:avLst/>
          </a:prstGeom>
        </p:spPr>
      </p:pic>
    </p:spTree>
    <p:extLst>
      <p:ext uri="{BB962C8B-B14F-4D97-AF65-F5344CB8AC3E}">
        <p14:creationId xmlns:p14="http://schemas.microsoft.com/office/powerpoint/2010/main" val="2796155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9" y="365125"/>
            <a:ext cx="2438400" cy="5869420"/>
          </a:xfrm>
        </p:spPr>
        <p:txBody>
          <a:bodyPr anchor="t">
            <a:normAutofit/>
          </a:bodyPr>
          <a:lstStyle/>
          <a:p>
            <a:r>
              <a:rPr lang="fr-FR" sz="2800" dirty="0"/>
              <a:t>1531. Bernard van Orley. </a:t>
            </a:r>
            <a:r>
              <a:rPr lang="fr-FR" sz="2800" dirty="0" err="1"/>
              <a:t>Tapiz</a:t>
            </a:r>
            <a:r>
              <a:rPr lang="fr-FR" sz="2800" dirty="0"/>
              <a:t>. Noviembre. Musée du Louvre, Paris.</a:t>
            </a:r>
            <a:endParaRPr lang="es-ES" sz="2800" dirty="0"/>
          </a:p>
        </p:txBody>
      </p:sp>
      <p:pic>
        <p:nvPicPr>
          <p:cNvPr id="4" name="Imagen 3">
            <a:extLst>
              <a:ext uri="{FF2B5EF4-FFF2-40B4-BE49-F238E27FC236}">
                <a16:creationId xmlns:a16="http://schemas.microsoft.com/office/drawing/2014/main" id="{0B1614B6-BAE8-44FD-B738-D09698BE47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718" y="0"/>
            <a:ext cx="9035573" cy="6858000"/>
          </a:xfrm>
          <a:prstGeom prst="rect">
            <a:avLst/>
          </a:prstGeom>
        </p:spPr>
      </p:pic>
    </p:spTree>
    <p:extLst>
      <p:ext uri="{BB962C8B-B14F-4D97-AF65-F5344CB8AC3E}">
        <p14:creationId xmlns:p14="http://schemas.microsoft.com/office/powerpoint/2010/main" val="17667250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18655" y="365125"/>
            <a:ext cx="2382982" cy="5869420"/>
          </a:xfrm>
        </p:spPr>
        <p:txBody>
          <a:bodyPr anchor="t">
            <a:normAutofit/>
          </a:bodyPr>
          <a:lstStyle/>
          <a:p>
            <a:r>
              <a:rPr lang="es-ES" sz="2800" dirty="0"/>
              <a:t>1534. Bernard van Orley. Retablo del Calvario. O.L. </a:t>
            </a:r>
            <a:r>
              <a:rPr lang="es-ES" sz="2800" dirty="0" err="1"/>
              <a:t>Vrouwekerk</a:t>
            </a:r>
            <a:r>
              <a:rPr lang="es-ES" sz="2800" dirty="0"/>
              <a:t>, </a:t>
            </a:r>
            <a:r>
              <a:rPr lang="es-ES" sz="2800" dirty="0" err="1"/>
              <a:t>Bruges</a:t>
            </a:r>
            <a:r>
              <a:rPr lang="es-ES" sz="2800" dirty="0"/>
              <a:t>.</a:t>
            </a:r>
          </a:p>
        </p:txBody>
      </p:sp>
      <p:pic>
        <p:nvPicPr>
          <p:cNvPr id="4" name="Imagen 3">
            <a:extLst>
              <a:ext uri="{FF2B5EF4-FFF2-40B4-BE49-F238E27FC236}">
                <a16:creationId xmlns:a16="http://schemas.microsoft.com/office/drawing/2014/main" id="{7C956C8F-DA06-4C4B-9BCD-7636EB76C8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0924" y="0"/>
            <a:ext cx="9367221" cy="6858000"/>
          </a:xfrm>
          <a:prstGeom prst="rect">
            <a:avLst/>
          </a:prstGeom>
        </p:spPr>
      </p:pic>
    </p:spTree>
    <p:extLst>
      <p:ext uri="{BB962C8B-B14F-4D97-AF65-F5344CB8AC3E}">
        <p14:creationId xmlns:p14="http://schemas.microsoft.com/office/powerpoint/2010/main" val="22630254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721927" cy="5869420"/>
          </a:xfrm>
        </p:spPr>
        <p:txBody>
          <a:bodyPr anchor="t">
            <a:normAutofit/>
          </a:bodyPr>
          <a:lstStyle/>
          <a:p>
            <a:r>
              <a:rPr lang="es-ES" sz="2800" dirty="0"/>
              <a:t>1534. Bernard van Orley. Retablo del Calvario cerrado. O.L. </a:t>
            </a:r>
            <a:r>
              <a:rPr lang="es-ES" sz="2800" dirty="0" err="1"/>
              <a:t>Vrouwekerk</a:t>
            </a:r>
            <a:r>
              <a:rPr lang="es-ES" sz="2800" dirty="0"/>
              <a:t>, </a:t>
            </a:r>
            <a:r>
              <a:rPr lang="es-ES" sz="2800" dirty="0" err="1"/>
              <a:t>Bruges</a:t>
            </a:r>
            <a:r>
              <a:rPr lang="es-ES" sz="2800" dirty="0"/>
              <a:t>.</a:t>
            </a:r>
          </a:p>
        </p:txBody>
      </p:sp>
      <p:pic>
        <p:nvPicPr>
          <p:cNvPr id="4" name="Imagen 3">
            <a:extLst>
              <a:ext uri="{FF2B5EF4-FFF2-40B4-BE49-F238E27FC236}">
                <a16:creationId xmlns:a16="http://schemas.microsoft.com/office/drawing/2014/main" id="{75A8C0F7-33A6-4197-8638-0749317F0F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34125" y="0"/>
            <a:ext cx="5857875" cy="6858000"/>
          </a:xfrm>
          <a:prstGeom prst="rect">
            <a:avLst/>
          </a:prstGeom>
        </p:spPr>
      </p:pic>
    </p:spTree>
    <p:extLst>
      <p:ext uri="{BB962C8B-B14F-4D97-AF65-F5344CB8AC3E}">
        <p14:creationId xmlns:p14="http://schemas.microsoft.com/office/powerpoint/2010/main" val="7702342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21192593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6418726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990109" cy="5869420"/>
          </a:xfrm>
        </p:spPr>
        <p:txBody>
          <a:bodyPr anchor="t">
            <a:normAutofit/>
          </a:bodyPr>
          <a:lstStyle/>
          <a:p>
            <a:r>
              <a:rPr lang="es-ES" sz="2800" dirty="0"/>
              <a:t>Bernard van Orley. Escena en una iglesia. </a:t>
            </a:r>
            <a:r>
              <a:rPr lang="es-ES" sz="2800" dirty="0" err="1"/>
              <a:t>Galleria</a:t>
            </a:r>
            <a:r>
              <a:rPr lang="es-ES" sz="2800" dirty="0"/>
              <a:t> </a:t>
            </a:r>
            <a:r>
              <a:rPr lang="es-ES" sz="2800" dirty="0" err="1"/>
              <a:t>Sabauda</a:t>
            </a:r>
            <a:r>
              <a:rPr lang="es-ES" sz="2800" dirty="0"/>
              <a:t>, </a:t>
            </a:r>
            <a:r>
              <a:rPr lang="es-ES" sz="2800" dirty="0" err="1"/>
              <a:t>Turin</a:t>
            </a:r>
            <a:r>
              <a:rPr lang="es-ES" sz="2800" dirty="0"/>
              <a:t>.</a:t>
            </a:r>
          </a:p>
        </p:txBody>
      </p:sp>
      <p:pic>
        <p:nvPicPr>
          <p:cNvPr id="4" name="Imagen 3">
            <a:extLst>
              <a:ext uri="{FF2B5EF4-FFF2-40B4-BE49-F238E27FC236}">
                <a16:creationId xmlns:a16="http://schemas.microsoft.com/office/drawing/2014/main" id="{5B406436-5FBC-4C1A-9285-282BACA237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2263" y="0"/>
            <a:ext cx="7519737" cy="6858000"/>
          </a:xfrm>
          <a:prstGeom prst="rect">
            <a:avLst/>
          </a:prstGeom>
        </p:spPr>
      </p:pic>
    </p:spTree>
    <p:extLst>
      <p:ext uri="{BB962C8B-B14F-4D97-AF65-F5344CB8AC3E}">
        <p14:creationId xmlns:p14="http://schemas.microsoft.com/office/powerpoint/2010/main" val="39067393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946073" cy="5869420"/>
          </a:xfrm>
        </p:spPr>
        <p:txBody>
          <a:bodyPr anchor="t">
            <a:normAutofit/>
          </a:bodyPr>
          <a:lstStyle/>
          <a:p>
            <a:r>
              <a:rPr lang="es-ES" sz="2800" dirty="0"/>
              <a:t>Bernard van Orley. Margaret of Austria. Colección privada.</a:t>
            </a:r>
          </a:p>
        </p:txBody>
      </p:sp>
      <p:pic>
        <p:nvPicPr>
          <p:cNvPr id="4" name="Imagen 3">
            <a:extLst>
              <a:ext uri="{FF2B5EF4-FFF2-40B4-BE49-F238E27FC236}">
                <a16:creationId xmlns:a16="http://schemas.microsoft.com/office/drawing/2014/main" id="{F32EC004-9873-4300-BD18-4CB3438E18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2643" y="0"/>
            <a:ext cx="5839357" cy="6858000"/>
          </a:xfrm>
          <a:prstGeom prst="rect">
            <a:avLst/>
          </a:prstGeom>
        </p:spPr>
      </p:pic>
    </p:spTree>
    <p:extLst>
      <p:ext uri="{BB962C8B-B14F-4D97-AF65-F5344CB8AC3E}">
        <p14:creationId xmlns:p14="http://schemas.microsoft.com/office/powerpoint/2010/main" val="270529387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34546" cy="5869420"/>
          </a:xfrm>
        </p:spPr>
        <p:txBody>
          <a:bodyPr anchor="t">
            <a:normAutofit/>
          </a:bodyPr>
          <a:lstStyle/>
          <a:p>
            <a:r>
              <a:rPr lang="es-ES" sz="2800" dirty="0"/>
              <a:t>Bernard van Orley. Margareta van </a:t>
            </a:r>
            <a:r>
              <a:rPr lang="es-ES" sz="2800" dirty="0" err="1"/>
              <a:t>Oostenrijk</a:t>
            </a:r>
            <a:r>
              <a:rPr lang="es-ES" sz="2800" dirty="0"/>
              <a:t>. </a:t>
            </a:r>
            <a:r>
              <a:rPr lang="es-ES" sz="2800" dirty="0" err="1"/>
              <a:t>Musées</a:t>
            </a:r>
            <a:r>
              <a:rPr lang="es-ES" sz="2800" dirty="0"/>
              <a:t> </a:t>
            </a:r>
            <a:r>
              <a:rPr lang="es-ES" sz="2800" dirty="0" err="1"/>
              <a:t>Royaux</a:t>
            </a:r>
            <a:r>
              <a:rPr lang="es-ES" sz="2800" dirty="0"/>
              <a:t> des </a:t>
            </a:r>
            <a:r>
              <a:rPr lang="es-ES" sz="2800" dirty="0" err="1"/>
              <a:t>Beaux</a:t>
            </a:r>
            <a:r>
              <a:rPr lang="es-ES" sz="2800" dirty="0"/>
              <a:t>-Arts, </a:t>
            </a:r>
            <a:r>
              <a:rPr lang="es-ES" sz="2800" dirty="0" err="1"/>
              <a:t>Brussels</a:t>
            </a:r>
            <a:r>
              <a:rPr lang="es-ES" sz="2800" dirty="0"/>
              <a:t>.</a:t>
            </a:r>
          </a:p>
        </p:txBody>
      </p:sp>
      <p:pic>
        <p:nvPicPr>
          <p:cNvPr id="4" name="Imagen 3">
            <a:extLst>
              <a:ext uri="{FF2B5EF4-FFF2-40B4-BE49-F238E27FC236}">
                <a16:creationId xmlns:a16="http://schemas.microsoft.com/office/drawing/2014/main" id="{8731C67C-E1D1-4D3F-9239-A86AFB5C2A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79673" y="-3503"/>
            <a:ext cx="5112327" cy="6861503"/>
          </a:xfrm>
          <a:prstGeom prst="rect">
            <a:avLst/>
          </a:prstGeom>
        </p:spPr>
      </p:pic>
    </p:spTree>
    <p:extLst>
      <p:ext uri="{BB962C8B-B14F-4D97-AF65-F5344CB8AC3E}">
        <p14:creationId xmlns:p14="http://schemas.microsoft.com/office/powerpoint/2010/main" val="3947713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900545" y="1"/>
            <a:ext cx="10460182" cy="1879600"/>
          </a:xfrm>
        </p:spPr>
        <p:txBody>
          <a:bodyPr anchor="ctr">
            <a:normAutofit/>
          </a:bodyPr>
          <a:lstStyle/>
          <a:p>
            <a:pPr algn="ctr"/>
            <a:r>
              <a:rPr lang="es-ES" sz="3200" b="1" dirty="0"/>
              <a:t>Bernard van Orley. Tríptico </a:t>
            </a:r>
            <a:r>
              <a:rPr lang="es-ES" sz="3200" b="1" dirty="0" err="1"/>
              <a:t>Haneton</a:t>
            </a:r>
            <a:r>
              <a:rPr lang="es-ES" sz="3200" b="1" dirty="0"/>
              <a:t>, panel central. </a:t>
            </a:r>
            <a:br>
              <a:rPr lang="es-ES" sz="3200" b="1" dirty="0"/>
            </a:br>
            <a:r>
              <a:rPr lang="es-ES" sz="3200" b="1" dirty="0" err="1"/>
              <a:t>Musées</a:t>
            </a:r>
            <a:r>
              <a:rPr lang="es-ES" sz="3200" b="1" dirty="0"/>
              <a:t> </a:t>
            </a:r>
            <a:r>
              <a:rPr lang="es-ES" sz="3200" b="1" dirty="0" err="1"/>
              <a:t>Royaux</a:t>
            </a:r>
            <a:r>
              <a:rPr lang="es-ES" sz="3200" b="1" dirty="0"/>
              <a:t> des </a:t>
            </a:r>
            <a:r>
              <a:rPr lang="es-ES" sz="3200" b="1" dirty="0" err="1"/>
              <a:t>Beaux</a:t>
            </a:r>
            <a:r>
              <a:rPr lang="es-ES" sz="3200" b="1" dirty="0"/>
              <a:t>-Arts, </a:t>
            </a:r>
            <a:r>
              <a:rPr lang="es-ES" sz="3200" b="1" dirty="0" err="1"/>
              <a:t>Brussels</a:t>
            </a:r>
            <a:r>
              <a:rPr lang="es-ES" sz="3200" b="1" dirty="0"/>
              <a:t>.</a:t>
            </a:r>
          </a:p>
        </p:txBody>
      </p:sp>
      <p:pic>
        <p:nvPicPr>
          <p:cNvPr id="6" name="Imagen 5">
            <a:extLst>
              <a:ext uri="{FF2B5EF4-FFF2-40B4-BE49-F238E27FC236}">
                <a16:creationId xmlns:a16="http://schemas.microsoft.com/office/drawing/2014/main" id="{844E0CE3-414E-4718-A851-BCD81F729D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79600"/>
            <a:ext cx="12192000" cy="4978400"/>
          </a:xfrm>
          <a:prstGeom prst="rect">
            <a:avLst/>
          </a:prstGeom>
        </p:spPr>
      </p:pic>
    </p:spTree>
    <p:extLst>
      <p:ext uri="{BB962C8B-B14F-4D97-AF65-F5344CB8AC3E}">
        <p14:creationId xmlns:p14="http://schemas.microsoft.com/office/powerpoint/2010/main" val="38641036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192982" cy="5869420"/>
          </a:xfrm>
        </p:spPr>
        <p:txBody>
          <a:bodyPr anchor="t">
            <a:normAutofit/>
          </a:bodyPr>
          <a:lstStyle/>
          <a:p>
            <a:r>
              <a:rPr lang="es-ES" sz="2800" dirty="0"/>
              <a:t>Bernard van Orley. Virgen. Colección privada.</a:t>
            </a:r>
          </a:p>
        </p:txBody>
      </p:sp>
      <p:pic>
        <p:nvPicPr>
          <p:cNvPr id="4" name="Imagen 3">
            <a:extLst>
              <a:ext uri="{FF2B5EF4-FFF2-40B4-BE49-F238E27FC236}">
                <a16:creationId xmlns:a16="http://schemas.microsoft.com/office/drawing/2014/main" id="{02746E2B-4CDD-4915-B92E-8FDA59AE98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6216" y="0"/>
            <a:ext cx="5141929" cy="6858000"/>
          </a:xfrm>
          <a:prstGeom prst="rect">
            <a:avLst/>
          </a:prstGeom>
        </p:spPr>
      </p:pic>
    </p:spTree>
    <p:extLst>
      <p:ext uri="{BB962C8B-B14F-4D97-AF65-F5344CB8AC3E}">
        <p14:creationId xmlns:p14="http://schemas.microsoft.com/office/powerpoint/2010/main" val="5276138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49576406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TotalTime>
  <Words>2735</Words>
  <Application>Microsoft Office PowerPoint</Application>
  <PresentationFormat>Panorámica</PresentationFormat>
  <Paragraphs>74</Paragraphs>
  <Slides>54</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54</vt:i4>
      </vt:variant>
    </vt:vector>
  </HeadingPairs>
  <TitlesOfParts>
    <vt:vector size="61" baseType="lpstr">
      <vt:lpstr>Arial</vt:lpstr>
      <vt:lpstr>Calibri</vt:lpstr>
      <vt:lpstr>Calibri Light</vt:lpstr>
      <vt:lpstr>Hoefler Text A</vt:lpstr>
      <vt:lpstr>polaris</vt:lpstr>
      <vt:lpstr>Times New Roman</vt:lpstr>
      <vt:lpstr>Tema de Office</vt:lpstr>
      <vt:lpstr>Bernard Van Orley.</vt:lpstr>
      <vt:lpstr>Presentación de PowerPoint</vt:lpstr>
      <vt:lpstr>Presentación de PowerPoint</vt:lpstr>
      <vt:lpstr>Presentación de PowerPoint</vt:lpstr>
      <vt:lpstr>Presentación de PowerPoint</vt:lpstr>
      <vt:lpstr>Presentación de PowerPoint</vt:lpstr>
      <vt:lpstr>1515. Bernard van Orley. Retablo de Matias y Pedro. Kunsthistorisches Museum, Viena.</vt:lpstr>
      <vt:lpstr>1515. Bernard van Orley. Retablo de Matías y Pedro. Kunsthistorisches Museum, Viena.</vt:lpstr>
      <vt:lpstr>1515. Bernard van Orley. Descanso en la huida a Egipto. Museo Thyssen-Bornemisza, Madrid. En esta tabla Van Orley mezcla tanto la tradición romana en la disposición de las figuras y la composición piramidal, como la flamenca que se aprecia en el tratamiento de los paños y en el detallismo con el que está dibujado el fondo.  Llama la atención la minuciosidad general del conjunto, destacando las flores que aparecen en primer término, así como la manzana que sostiene el Niño en sus manos y cuya simbología alude a la pasión de Cristo y a su papel de Redentor.  Esta pintura se inspira en un grabado con el mismo tema de Lucas Cranach, el Viejo.</vt:lpstr>
      <vt:lpstr>1515. Bernard van Orley. Virgen. Landesmuseum, Oldenburg.</vt:lpstr>
      <vt:lpstr>1515. Bernard van Orley. Virgen. Museo del Prado, Madrid. María sostiene en su mano una pera, uno de los frutos de Paraíso, lo que la presenta como la nueva Eva.  El Niño, sentado en sus rodillas, juega con el contario o rosario alusivo a la Pasión. San Juan niño, tras la columna, señala las Sagradas Escrituras en las que se anuncia la misión redentora de Cristo, que es el mensaje que subyace tras esta devota representación de la Virgen con el Niño.  La escena se sitúa bajo una arquitectura renacentista, a modo de galería abierta a un jardín o mirador, tras el cual se desarrolla un amplio paisaje fluvial.  Entre 1515 y 1520 van Orley realizó varias obras sobre el mismo tema, siendo ésta singular por el fondo utilizado, así como por la pareja de espaldas en el jardín, similares a la que se ve en Madonna del Canciller Rolin, de Jan van Eyck que se conserva en el Museo Louvre de París.</vt:lpstr>
      <vt:lpstr>1519. Bernard van Orley. Joris van Zelle. Musées Royaux des Beaux-Arts, Brussels.</vt:lpstr>
      <vt:lpstr>1519. Bernard van Orley. Secretario Carlos V. Musées Royaux des Beaux-Arts, Brussels.</vt:lpstr>
      <vt:lpstr>Presentación de PowerPoint</vt:lpstr>
      <vt:lpstr>Presentación de PowerPoint</vt:lpstr>
      <vt:lpstr>1520. Bernard van Orley. Retrato de Carlos V. Szépmûvészeti Múzeum, Budapest.</vt:lpstr>
      <vt:lpstr>1520. Bernard van Orley. Virgen. Museo del Prado, Madrid. Según la inscripción en latín en el reverso en 1588, esta tabla, atribuida entonces a Jan Gossaert, fue adquirida ese año por el magistrado de Lovaina a los agustinos de la ciudad para regalarla a Felipe II en señal de gratitud por haber eximido los impuestos y tasas durante doce años a los habitantes de Lovaina, asolados por la peste en 1578.  Llevados por su deseo de obsequiar a su rey con algo que fuera de su gusto, optaron por una pintura.  Como era de todos conocido el aprecio que Felipe II sentía por la pintura flamenca antigua, se trató de adquirir una obra de calidad.  El encargo de seleccionarla se encomendó a dos pintores, Jan de Rillaert y Lenaert de Marienberghe, que llegaron a la conclusión de que La Virgen de Lovaina era una de las joyas más excepcionales, de Gossaert. </vt:lpstr>
      <vt:lpstr>1520. Bernard van Orley. Virgen. Museo del Prado, Madrid.  Debido a la inscripción del reverso, en la que se hacía constar que la había pintado Jan Gossaert, en principio se creyó que este dato era incontestable, por tratarse de una referencia del mismo siglo y de la misma ciudad para la que se hizo.  En cambio, ahora se considera que su estilo no se corresponde con el de Jan Gossaert, sino con el de Barend van Orley, como sugirió Friedländer, que la atribuyó a este último y la fechó en torno a 1520. </vt:lpstr>
      <vt:lpstr>1520. Bernard van Orley. Virgen. Museo del Prado, Madrid.  La arquitectura renaciente, artificiosa y poco proporcionada a las figuras que muestra la tabla, es propia del estilo de Barend van Orley en torno a 1520, influido ya por Rafael.   Pero esto no impidió al pintor utilizar modelos y símbolos propios de la tradición flamenca e incluirlos dentro de una composición piramidal renacentista, como hizo aquí con María y su Hijo.</vt:lpstr>
      <vt:lpstr>1520. Bernard van Orley. Virgen. Museo del Prado, Madrid.  Frente a lo que sucedió con otras obras que se trajeron a España en la segunda mitad del siglo XVI, respecto a esta tabla se conoce su procedencia y las circunstancias en las que llegó a manos de Felipe II.  Sin duda, por las características de la donación, no se entregó al monasterio de El Escorial hasta el año de la muerte de Felipe II, en 1598, y permaneció en él hasta que se llevó al Museo del Prado en 1839. (Texto extractado de Silva, P.: Pintura flamenca de los siglos XV y XVI. Guía, Museo Nacional del Prado, 2001, p. 126) </vt:lpstr>
      <vt:lpstr>1520. Bernard van Orley. La Virgen de la leche. Museo del Prado, Madrid. La Virgen, de pie y con idealizado rostro, sostiene al Niño en los brazos, bajo un arco de medio punto.   Al fondo se sitúan cinco ángeles: un arpista y un cantor a la izquierda y tres a la derecha leyendo de un gran libro de música.  El pintor bruselense ha tomado como modelo la llamada Madonna del ábside de Robert Campin.   La escena se enmarca dentro de una arquitectura renacentista que denota los intereses estéticos de van Orley en estos momentos.  Es propio de su estilo la técnica minuciosa y su interés en representar de forma muy cuidada las calidades de las diferentes materias. </vt:lpstr>
      <vt:lpstr>Presentación de PowerPoint</vt:lpstr>
      <vt:lpstr>1521. Bernard van Orley. Tríptico de la paciencia, Job y Lázaro.  Musées Royaux des Beaux-Arts, Brussels.</vt:lpstr>
      <vt:lpstr>1521. Bernard van Orley. Tríptico de la paciencia, cerrado. Musées Royaux des Beaux-Arts, Brussels.</vt:lpstr>
      <vt:lpstr>1522. Bernard van Orley. Sagrada Familia. Museo del Prado, Madrid. La Sagrada Familia está representada en un interior, ante un vano por el que se aprecia un paisaje de costa.  El Niño, en pie sobre un rico tapete, juega con su madre. San José tiene una manzana en la mano, alusión al jardín del Edén, que simboliza la condición de María como nueva Eva.  Un ángel corona a la Virgen como Reina de los Cielos, otro le ofrece un cesto de flores, alusivo a la Pasión que Jesús debe sufrir para salvar a los hombres del pecado igual que las que descansan sobre la mesa.  En esta tabla, en deuda con los modelos de Rafael tras haber asimilado el estilo de Rafael al estudiar en Bruselas los cartones de los Hechos de los Apóstoles, van Orley incluye una cartela con su firma en caracteres romanos y la fecha.  Al conocimiento del arte italiano, al que accede por vía directa, van Orley suma aquí una técnica minuciosa aprendida durante su formación, patente en la barba de San José.</vt:lpstr>
      <vt:lpstr>1525. Bernard van Orley. El juicio final.  Koninklijk Museum voor Schone Kunsten, Antwerp.</vt:lpstr>
      <vt:lpstr>Presentación de PowerPoint</vt:lpstr>
      <vt:lpstr>1530. Bernard van Orley. 1. Tobías presenta a su compañero de viaje al padre. Kunsthistorisches Museum, Viena.</vt:lpstr>
      <vt:lpstr>1530. Bernard van Orley. 2. Disputa entre Tobit y Hanna. Kunsthistorisches Museum, Viena.</vt:lpstr>
      <vt:lpstr>1530. Bernard van Orley. 4. Tobías y el Ángel. Kunsthistorisches Museum, Viena.</vt:lpstr>
      <vt:lpstr>1530. Bernard van Orley. 5. El Viejo Tobías entierra a un israelita asesinado y queda ciego. Kunsthistorisches Museum, Viena.</vt:lpstr>
      <vt:lpstr>1530. Bernard van Orley. 6. Rafael recibe el dinero. Kunsthistorisches Museum, Viena.</vt:lpstr>
      <vt:lpstr>1530. Bernard van Orley. 7. Curación del viejo Tobit. Kunsthistorisches Museum, Viena.</vt:lpstr>
      <vt:lpstr>1530. Bernard van Orley. 8. El Ángel Rafael rechaza los regalos. Kunsthistorisches Museum, Viena.</vt:lpstr>
      <vt:lpstr>1530. Bernard van Orley. Retrato de un hombre. Kunsthistorisches Museum, Viena.</vt:lpstr>
      <vt:lpstr>1531. Bernard van Orley. Sagrada Familia. Musée du Louvre, Paris.</vt:lpstr>
      <vt:lpstr>1531. Bernard van Orley. Tapiz. Batalla de Pavía 1.</vt:lpstr>
      <vt:lpstr>1531. Bernard van Orley. Tapiz. Batalla de Pavía 2.</vt:lpstr>
      <vt:lpstr>1531. Bernard van Orley. Tapiz. Batalla de Pavía 3.</vt:lpstr>
      <vt:lpstr>1531. Bernard van Orley. Tapiz. Batalla de Pavía 4.</vt:lpstr>
      <vt:lpstr>1531. Bernard van Orley. Tapiz. Batalla de Pavía 5.</vt:lpstr>
      <vt:lpstr>1531. Bernard van Orley. Tapiz. Batalla de Pavía 6.</vt:lpstr>
      <vt:lpstr>1531. Bernard van Orley. Tapiz. Batalla de Pavía 7.</vt:lpstr>
      <vt:lpstr>1531. Bernard van Orley. Tapiz. Noviembre. Musée du Louvre, Paris.</vt:lpstr>
      <vt:lpstr>1534. Bernard van Orley. Retablo del Calvario. O.L. Vrouwekerk, Bruges.</vt:lpstr>
      <vt:lpstr>1534. Bernard van Orley. Retablo del Calvario cerrado. O.L. Vrouwekerk, Bruges.</vt:lpstr>
      <vt:lpstr>Presentación de PowerPoint</vt:lpstr>
      <vt:lpstr>Presentación de PowerPoint</vt:lpstr>
      <vt:lpstr>Bernard van Orley. Escena en una iglesia. Galleria Sabauda, Turin.</vt:lpstr>
      <vt:lpstr>Bernard van Orley. Margaret of Austria. Colección privada.</vt:lpstr>
      <vt:lpstr>Bernard van Orley. Margareta van Oostenrijk. Musées Royaux des Beaux-Arts, Brussels.</vt:lpstr>
      <vt:lpstr>Bernard van Orley. Tríptico Haneton, panel central.  Musées Royaux des Beaux-Arts, Brussels.</vt:lpstr>
      <vt:lpstr>Bernard van Orley. Virgen. Colección privada.</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Francesco Squarcione</dc:title>
  <dc:creator>Miguel Velayos García</dc:creator>
  <cp:lastModifiedBy>Miguel Velayos García</cp:lastModifiedBy>
  <cp:revision>5</cp:revision>
  <dcterms:created xsi:type="dcterms:W3CDTF">2021-04-11T17:29:31Z</dcterms:created>
  <dcterms:modified xsi:type="dcterms:W3CDTF">2021-08-12T17:54:52Z</dcterms:modified>
</cp:coreProperties>
</file>