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0" r:id="rId3"/>
    <p:sldId id="257" r:id="rId4"/>
    <p:sldId id="299" r:id="rId5"/>
    <p:sldId id="300" r:id="rId6"/>
    <p:sldId id="301" r:id="rId7"/>
    <p:sldId id="302" r:id="rId8"/>
    <p:sldId id="303" r:id="rId9"/>
    <p:sldId id="258" r:id="rId10"/>
    <p:sldId id="305" r:id="rId11"/>
    <p:sldId id="306" r:id="rId12"/>
    <p:sldId id="297" r:id="rId13"/>
    <p:sldId id="298" r:id="rId14"/>
    <p:sldId id="307" r:id="rId15"/>
    <p:sldId id="310" r:id="rId16"/>
    <p:sldId id="309" r:id="rId17"/>
    <p:sldId id="304" r:id="rId18"/>
    <p:sldId id="321" r:id="rId19"/>
    <p:sldId id="324" r:id="rId20"/>
    <p:sldId id="322" r:id="rId21"/>
    <p:sldId id="323" r:id="rId22"/>
    <p:sldId id="277" r:id="rId23"/>
    <p:sldId id="295" r:id="rId24"/>
    <p:sldId id="315" r:id="rId25"/>
    <p:sldId id="325" r:id="rId26"/>
    <p:sldId id="296" r:id="rId27"/>
    <p:sldId id="280" r:id="rId28"/>
    <p:sldId id="278" r:id="rId29"/>
    <p:sldId id="279" r:id="rId30"/>
    <p:sldId id="281" r:id="rId31"/>
    <p:sldId id="283" r:id="rId32"/>
    <p:sldId id="282" r:id="rId33"/>
    <p:sldId id="293" r:id="rId34"/>
    <p:sldId id="327" r:id="rId35"/>
    <p:sldId id="328" r:id="rId36"/>
    <p:sldId id="294" r:id="rId37"/>
    <p:sldId id="312" r:id="rId38"/>
    <p:sldId id="311" r:id="rId39"/>
    <p:sldId id="284" r:id="rId40"/>
    <p:sldId id="291" r:id="rId41"/>
    <p:sldId id="317" r:id="rId42"/>
    <p:sldId id="326" r:id="rId43"/>
    <p:sldId id="292" r:id="rId44"/>
    <p:sldId id="285" r:id="rId45"/>
    <p:sldId id="286" r:id="rId46"/>
    <p:sldId id="287" r:id="rId47"/>
    <p:sldId id="259" r:id="rId48"/>
    <p:sldId id="276" r:id="rId49"/>
    <p:sldId id="260" r:id="rId50"/>
    <p:sldId id="289" r:id="rId51"/>
    <p:sldId id="316" r:id="rId52"/>
    <p:sldId id="290" r:id="rId53"/>
    <p:sldId id="261" r:id="rId54"/>
    <p:sldId id="313" r:id="rId55"/>
    <p:sldId id="262" r:id="rId56"/>
    <p:sldId id="263" r:id="rId57"/>
    <p:sldId id="314" r:id="rId58"/>
    <p:sldId id="319" r:id="rId59"/>
    <p:sldId id="264" r:id="rId60"/>
    <p:sldId id="288" r:id="rId61"/>
    <p:sldId id="318" r:id="rId62"/>
    <p:sldId id="265" r:id="rId63"/>
    <p:sldId id="266" r:id="rId64"/>
    <p:sldId id="267" r:id="rId65"/>
    <p:sldId id="268" r:id="rId66"/>
    <p:sldId id="269" r:id="rId67"/>
    <p:sldId id="270" r:id="rId68"/>
    <p:sldId id="271" r:id="rId69"/>
    <p:sldId id="272" r:id="rId70"/>
    <p:sldId id="273" r:id="rId71"/>
    <p:sldId id="274" r:id="rId72"/>
    <p:sldId id="275" r:id="rId7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35" autoAdjust="0"/>
    <p:restoredTop sz="94660"/>
  </p:normalViewPr>
  <p:slideViewPr>
    <p:cSldViewPr snapToGrid="0">
      <p:cViewPr varScale="1">
        <p:scale>
          <a:sx n="69" d="100"/>
          <a:sy n="69" d="100"/>
        </p:scale>
        <p:origin x="4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08/08/2021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siena-agriturismo.it/mostra_a_siena_federico_barocci.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it.wikipedia.org/wiki/Chantilly" TargetMode="External"/><Relationship Id="rId13" Type="http://schemas.openxmlformats.org/officeDocument/2006/relationships/hyperlink" Target="https://it.wikipedia.org/wiki/1572" TargetMode="External"/><Relationship Id="rId18" Type="http://schemas.openxmlformats.org/officeDocument/2006/relationships/hyperlink" Target="https://it.wikipedia.org/wiki/Palazzo_Pitti" TargetMode="External"/><Relationship Id="rId3" Type="http://schemas.openxmlformats.org/officeDocument/2006/relationships/hyperlink" Target="https://it.wikipedia.org/wiki/Bologna" TargetMode="External"/><Relationship Id="rId21" Type="http://schemas.openxmlformats.org/officeDocument/2006/relationships/hyperlink" Target="https://it.wikipedia.org/wiki/Genova" TargetMode="External"/><Relationship Id="rId7" Type="http://schemas.openxmlformats.org/officeDocument/2006/relationships/hyperlink" Target="https://it.wikipedia.org/wiki/Mus%C3%A9es_royaux_des_Beaux-Arts_de_Belgique" TargetMode="External"/><Relationship Id="rId12" Type="http://schemas.openxmlformats.org/officeDocument/2006/relationships/hyperlink" Target="https://it.wikipedia.org/wiki/Uffizi" TargetMode="External"/><Relationship Id="rId17" Type="http://schemas.openxmlformats.org/officeDocument/2006/relationships/hyperlink" Target="https://it.wikipedia.org/wiki/1570" TargetMode="External"/><Relationship Id="rId2" Type="http://schemas.openxmlformats.org/officeDocument/2006/relationships/hyperlink" Target="https://it.wikipedia.org/wiki/Assisi" TargetMode="External"/><Relationship Id="rId16" Type="http://schemas.openxmlformats.org/officeDocument/2006/relationships/hyperlink" Target="https://it.wikipedia.org/wiki/1579" TargetMode="External"/><Relationship Id="rId20" Type="http://schemas.openxmlformats.org/officeDocument/2006/relationships/hyperlink" Target="https://it.wikipedia.org/wiki/Madonna_di_San_Girolamo" TargetMode="External"/><Relationship Id="rId1" Type="http://schemas.openxmlformats.org/officeDocument/2006/relationships/slideLayout" Target="../slideLayouts/slideLayout2.xml"/><Relationship Id="rId6" Type="http://schemas.openxmlformats.org/officeDocument/2006/relationships/hyperlink" Target="https://it.wikipedia.org/wiki/Bruxelles" TargetMode="External"/><Relationship Id="rId11" Type="http://schemas.openxmlformats.org/officeDocument/2006/relationships/hyperlink" Target="https://it.wikipedia.org/wiki/Firenze" TargetMode="External"/><Relationship Id="rId5" Type="http://schemas.openxmlformats.org/officeDocument/2006/relationships/hyperlink" Target="https://it.wikipedia.org/wiki/1612" TargetMode="External"/><Relationship Id="rId15" Type="http://schemas.openxmlformats.org/officeDocument/2006/relationships/hyperlink" Target="https://it.wikipedia.org/wiki/1575" TargetMode="External"/><Relationship Id="rId23" Type="http://schemas.openxmlformats.org/officeDocument/2006/relationships/hyperlink" Target="https://it.wikipedia.org/wiki/1596" TargetMode="External"/><Relationship Id="rId10" Type="http://schemas.openxmlformats.org/officeDocument/2006/relationships/hyperlink" Target="https://it.wikipedia.org/wiki/Copenaghen" TargetMode="External"/><Relationship Id="rId19" Type="http://schemas.openxmlformats.org/officeDocument/2006/relationships/hyperlink" Target="https://it.wikipedia.org/wiki/Correggio_(pittore)" TargetMode="External"/><Relationship Id="rId4" Type="http://schemas.openxmlformats.org/officeDocument/2006/relationships/hyperlink" Target="https://it.wikipedia.org/wiki/1592" TargetMode="External"/><Relationship Id="rId9" Type="http://schemas.openxmlformats.org/officeDocument/2006/relationships/hyperlink" Target="https://it.wikipedia.org/wiki/Mus%C3%A9e_Cond%C3%A9" TargetMode="External"/><Relationship Id="rId14" Type="http://schemas.openxmlformats.org/officeDocument/2006/relationships/hyperlink" Target="https://it.wikipedia.org/wiki/Madonna_del_popolo_(Barocci)" TargetMode="External"/><Relationship Id="rId22" Type="http://schemas.openxmlformats.org/officeDocument/2006/relationships/hyperlink" Target="https://it.wikipedia.org/wiki/1590"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it.wikipedia.org/wiki/Madrid" TargetMode="External"/><Relationship Id="rId13" Type="http://schemas.openxmlformats.org/officeDocument/2006/relationships/hyperlink" Target="https://it.wikipedia.org/wiki/Pinacoteca_di_Brera" TargetMode="External"/><Relationship Id="rId18" Type="http://schemas.openxmlformats.org/officeDocument/2006/relationships/hyperlink" Target="https://it.wikipedia.org/wiki/Duomo_di_Milano" TargetMode="External"/><Relationship Id="rId3" Type="http://schemas.openxmlformats.org/officeDocument/2006/relationships/hyperlink" Target="https://it.wikipedia.org/wiki/National_Gallery_(Londra)" TargetMode="External"/><Relationship Id="rId21" Type="http://schemas.openxmlformats.org/officeDocument/2006/relationships/hyperlink" Target="https://it.wikipedia.org/wiki/1590" TargetMode="External"/><Relationship Id="rId7" Type="http://schemas.openxmlformats.org/officeDocument/2006/relationships/hyperlink" Target="https://it.wikipedia.org/wiki/1602" TargetMode="External"/><Relationship Id="rId12" Type="http://schemas.openxmlformats.org/officeDocument/2006/relationships/hyperlink" Target="https://it.wikipedia.org/wiki/Milano" TargetMode="External"/><Relationship Id="rId17" Type="http://schemas.openxmlformats.org/officeDocument/2006/relationships/hyperlink" Target="https://it.wikipedia.org/wiki/1599" TargetMode="External"/><Relationship Id="rId2" Type="http://schemas.openxmlformats.org/officeDocument/2006/relationships/hyperlink" Target="https://it.wikipedia.org/wiki/Londra" TargetMode="External"/><Relationship Id="rId16" Type="http://schemas.openxmlformats.org/officeDocument/2006/relationships/hyperlink" Target="https://it.wikipedia.org/wiki/Pinacoteca_Ambrosiana" TargetMode="External"/><Relationship Id="rId20" Type="http://schemas.openxmlformats.org/officeDocument/2006/relationships/hyperlink" Target="https://it.wikipedia.org/wiki/Alte_Pinakothek" TargetMode="External"/><Relationship Id="rId1" Type="http://schemas.openxmlformats.org/officeDocument/2006/relationships/slideLayout" Target="../slideLayouts/slideLayout2.xml"/><Relationship Id="rId6" Type="http://schemas.openxmlformats.org/officeDocument/2006/relationships/hyperlink" Target="https://it.wikipedia.org/wiki/1575" TargetMode="External"/><Relationship Id="rId11" Type="http://schemas.openxmlformats.org/officeDocument/2006/relationships/hyperlink" Target="https://it.wikipedia.org/wiki/1604" TargetMode="External"/><Relationship Id="rId24" Type="http://schemas.openxmlformats.org/officeDocument/2006/relationships/hyperlink" Target="https://it.wikipedia.org/wiki/Louvre" TargetMode="External"/><Relationship Id="rId5" Type="http://schemas.openxmlformats.org/officeDocument/2006/relationships/hyperlink" Target="https://it.wikipedia.org/wiki/1574" TargetMode="External"/><Relationship Id="rId15" Type="http://schemas.openxmlformats.org/officeDocument/2006/relationships/hyperlink" Target="https://it.wikipedia.org/wiki/1583" TargetMode="External"/><Relationship Id="rId23" Type="http://schemas.openxmlformats.org/officeDocument/2006/relationships/hyperlink" Target="https://it.wikipedia.org/wiki/Parigi" TargetMode="External"/><Relationship Id="rId10" Type="http://schemas.openxmlformats.org/officeDocument/2006/relationships/hyperlink" Target="https://it.wikipedia.org/wiki/1597" TargetMode="External"/><Relationship Id="rId19" Type="http://schemas.openxmlformats.org/officeDocument/2006/relationships/hyperlink" Target="https://it.wikipedia.org/wiki/Monaco_di_Baviera" TargetMode="External"/><Relationship Id="rId4" Type="http://schemas.openxmlformats.org/officeDocument/2006/relationships/hyperlink" Target="https://it.wikipedia.org/wiki/Madonna_del_gatto" TargetMode="External"/><Relationship Id="rId9" Type="http://schemas.openxmlformats.org/officeDocument/2006/relationships/hyperlink" Target="https://it.wikipedia.org/wiki/Museo_del_Prado" TargetMode="External"/><Relationship Id="rId14" Type="http://schemas.openxmlformats.org/officeDocument/2006/relationships/hyperlink" Target="https://it.wikipedia.org/wiki/1580" TargetMode="External"/><Relationship Id="rId22" Type="http://schemas.openxmlformats.org/officeDocument/2006/relationships/hyperlink" Target="https://it.wikipedia.org/wiki/Montepulciano"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it.wikipedia.org/wiki/Roma" TargetMode="External"/><Relationship Id="rId13" Type="http://schemas.openxmlformats.org/officeDocument/2006/relationships/hyperlink" Target="https://it.wikipedia.org/wiki/1586" TargetMode="External"/><Relationship Id="rId18" Type="http://schemas.openxmlformats.org/officeDocument/2006/relationships/hyperlink" Target="https://it.wikipedia.org/wiki/Sisto_V" TargetMode="External"/><Relationship Id="rId26" Type="http://schemas.openxmlformats.org/officeDocument/2006/relationships/hyperlink" Target="https://it.wikipedia.org/wiki/Pinacoteca_Vaticana" TargetMode="External"/><Relationship Id="rId3" Type="http://schemas.openxmlformats.org/officeDocument/2006/relationships/hyperlink" Target="https://it.wikipedia.org/wiki/Deposizione_dalla_croce_(Federico_Barocci)" TargetMode="External"/><Relationship Id="rId21" Type="http://schemas.openxmlformats.org/officeDocument/2006/relationships/hyperlink" Target="https://it.wikipedia.org/wiki/1598" TargetMode="External"/><Relationship Id="rId34" Type="http://schemas.openxmlformats.org/officeDocument/2006/relationships/hyperlink" Target="https://it.wikipedia.org/wiki/1579" TargetMode="External"/><Relationship Id="rId7" Type="http://schemas.openxmlformats.org/officeDocument/2006/relationships/hyperlink" Target="https://it.wikipedia.org/wiki/1573" TargetMode="External"/><Relationship Id="rId12" Type="http://schemas.openxmlformats.org/officeDocument/2006/relationships/hyperlink" Target="https://it.wikipedia.org/wiki/1583" TargetMode="External"/><Relationship Id="rId17" Type="http://schemas.openxmlformats.org/officeDocument/2006/relationships/hyperlink" Target="https://it.wikipedia.org/wiki/Giardini_Vaticani" TargetMode="External"/><Relationship Id="rId25" Type="http://schemas.openxmlformats.org/officeDocument/2006/relationships/hyperlink" Target="https://it.wikipedia.org/wiki/Museo_Gregoriano_Etrusco" TargetMode="External"/><Relationship Id="rId33" Type="http://schemas.openxmlformats.org/officeDocument/2006/relationships/hyperlink" Target="https://it.wikipedia.org/wiki/1589" TargetMode="External"/><Relationship Id="rId2" Type="http://schemas.openxmlformats.org/officeDocument/2006/relationships/hyperlink" Target="https://it.wikipedia.org/wiki/Perugia" TargetMode="External"/><Relationship Id="rId16" Type="http://schemas.openxmlformats.org/officeDocument/2006/relationships/hyperlink" Target="https://it.wikipedia.org/wiki/1607" TargetMode="External"/><Relationship Id="rId20" Type="http://schemas.openxmlformats.org/officeDocument/2006/relationships/hyperlink" Target="https://it.wikipedia.org/wiki/Fuga_di_Enea_da_Troia" TargetMode="External"/><Relationship Id="rId29" Type="http://schemas.openxmlformats.org/officeDocument/2006/relationships/hyperlink" Target="https://it.wikipedia.org/wiki/1606" TargetMode="External"/><Relationship Id="rId1" Type="http://schemas.openxmlformats.org/officeDocument/2006/relationships/slideLayout" Target="../slideLayouts/slideLayout2.xml"/><Relationship Id="rId6" Type="http://schemas.openxmlformats.org/officeDocument/2006/relationships/hyperlink" Target="https://it.wikipedia.org/wiki/1570" TargetMode="External"/><Relationship Id="rId11" Type="http://schemas.openxmlformats.org/officeDocument/2006/relationships/hyperlink" Target="https://it.wikipedia.org/wiki/1603" TargetMode="External"/><Relationship Id="rId24" Type="http://schemas.openxmlformats.org/officeDocument/2006/relationships/hyperlink" Target="https://it.wikipedia.org/wiki/Palazzi_Vaticani" TargetMode="External"/><Relationship Id="rId32" Type="http://schemas.openxmlformats.org/officeDocument/2006/relationships/hyperlink" Target="https://it.wikipedia.org/wiki/Senigallia" TargetMode="External"/><Relationship Id="rId5" Type="http://schemas.openxmlformats.org/officeDocument/2006/relationships/hyperlink" Target="https://it.wikipedia.org/wiki/Piobbico" TargetMode="External"/><Relationship Id="rId15" Type="http://schemas.openxmlformats.org/officeDocument/2006/relationships/hyperlink" Target="https://it.wikipedia.org/wiki/Eucaristia" TargetMode="External"/><Relationship Id="rId23" Type="http://schemas.openxmlformats.org/officeDocument/2006/relationships/hyperlink" Target="https://it.wikipedia.org/wiki/Galleria_Doria_Pamphilj" TargetMode="External"/><Relationship Id="rId28" Type="http://schemas.openxmlformats.org/officeDocument/2006/relationships/hyperlink" Target="https://it.wikipedia.org/wiki/1584" TargetMode="External"/><Relationship Id="rId10" Type="http://schemas.openxmlformats.org/officeDocument/2006/relationships/hyperlink" Target="https://it.wikipedia.org/wiki/1593" TargetMode="External"/><Relationship Id="rId19" Type="http://schemas.openxmlformats.org/officeDocument/2006/relationships/hyperlink" Target="https://it.wikipedia.org/wiki/Galleria_Borghese" TargetMode="External"/><Relationship Id="rId31" Type="http://schemas.openxmlformats.org/officeDocument/2006/relationships/hyperlink" Target="https://it.wikipedia.org/wiki/Salisburgo" TargetMode="External"/><Relationship Id="rId4" Type="http://schemas.openxmlformats.org/officeDocument/2006/relationships/hyperlink" Target="https://it.wikipedia.org/wiki/1569" TargetMode="External"/><Relationship Id="rId9" Type="http://schemas.openxmlformats.org/officeDocument/2006/relationships/hyperlink" Target="https://it.wikipedia.org/wiki/Chiesa_Nuova_(Roma)" TargetMode="External"/><Relationship Id="rId14" Type="http://schemas.openxmlformats.org/officeDocument/2006/relationships/hyperlink" Target="https://it.wikipedia.org/wiki/Santa_Maria_sopra_Minerva" TargetMode="External"/><Relationship Id="rId22" Type="http://schemas.openxmlformats.org/officeDocument/2006/relationships/hyperlink" Target="https://it.wikipedia.org/wiki/Galleria_dell%27Accademia_di_San_Luca" TargetMode="External"/><Relationship Id="rId27" Type="http://schemas.openxmlformats.org/officeDocument/2006/relationships/hyperlink" Target="https://it.wikipedia.org/wiki/1582" TargetMode="External"/><Relationship Id="rId30" Type="http://schemas.openxmlformats.org/officeDocument/2006/relationships/hyperlink" Target="https://it.wikipedia.org/wiki/1590"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it.wikipedia.org/wiki/1594" TargetMode="External"/><Relationship Id="rId13" Type="http://schemas.openxmlformats.org/officeDocument/2006/relationships/hyperlink" Target="https://it.wikipedia.org/wiki/1592" TargetMode="External"/><Relationship Id="rId18" Type="http://schemas.openxmlformats.org/officeDocument/2006/relationships/hyperlink" Target="https://it.wikipedia.org/wiki/1597" TargetMode="External"/><Relationship Id="rId26" Type="http://schemas.openxmlformats.org/officeDocument/2006/relationships/hyperlink" Target="https://it.wikipedia.org/wiki/Weimar" TargetMode="External"/><Relationship Id="rId3" Type="http://schemas.openxmlformats.org/officeDocument/2006/relationships/hyperlink" Target="https://it.wikipedia.org/wiki/Mus%C3%A9e_des_Beaux-Arts_de_Strasbourg" TargetMode="External"/><Relationship Id="rId21" Type="http://schemas.openxmlformats.org/officeDocument/2006/relationships/hyperlink" Target="https://it.wikipedia.org/wiki/1574" TargetMode="External"/><Relationship Id="rId7" Type="http://schemas.openxmlformats.org/officeDocument/2006/relationships/hyperlink" Target="https://it.wikipedia.org/wiki/1567" TargetMode="External"/><Relationship Id="rId12" Type="http://schemas.openxmlformats.org/officeDocument/2006/relationships/hyperlink" Target="https://it.wikipedia.org/wiki/Duomo_di_Urbino" TargetMode="External"/><Relationship Id="rId17" Type="http://schemas.openxmlformats.org/officeDocument/2006/relationships/hyperlink" Target="https://it.wikipedia.org/wiki/1555" TargetMode="External"/><Relationship Id="rId25" Type="http://schemas.openxmlformats.org/officeDocument/2006/relationships/hyperlink" Target="https://it.wikipedia.org/wiki/Washington_(distretto_di_Columbia)" TargetMode="External"/><Relationship Id="rId2" Type="http://schemas.openxmlformats.org/officeDocument/2006/relationships/hyperlink" Target="https://it.wikipedia.org/wiki/Strasburgo" TargetMode="External"/><Relationship Id="rId16" Type="http://schemas.openxmlformats.org/officeDocument/2006/relationships/hyperlink" Target="https://it.wikipedia.org/wiki/1558" TargetMode="External"/><Relationship Id="rId20" Type="http://schemas.openxmlformats.org/officeDocument/2006/relationships/hyperlink" Target="https://it.wikipedia.org/wiki/Convento_di_San_Francesco_(Urbino)" TargetMode="External"/><Relationship Id="rId1" Type="http://schemas.openxmlformats.org/officeDocument/2006/relationships/slideLayout" Target="../slideLayouts/slideLayout2.xml"/><Relationship Id="rId6" Type="http://schemas.openxmlformats.org/officeDocument/2006/relationships/hyperlink" Target="https://it.wikipedia.org/wiki/Galleria_Nazionale_delle_Marche" TargetMode="External"/><Relationship Id="rId11" Type="http://schemas.openxmlformats.org/officeDocument/2006/relationships/hyperlink" Target="https://it.wikipedia.org/wiki/1566" TargetMode="External"/><Relationship Id="rId24" Type="http://schemas.openxmlformats.org/officeDocument/2006/relationships/hyperlink" Target="https://it.wikipedia.org/wiki/Kunsthistorisches_Museum" TargetMode="External"/><Relationship Id="rId5" Type="http://schemas.openxmlformats.org/officeDocument/2006/relationships/hyperlink" Target="https://it.wikipedia.org/wiki/Urbino" TargetMode="External"/><Relationship Id="rId15" Type="http://schemas.openxmlformats.org/officeDocument/2006/relationships/hyperlink" Target="https://it.wikipedia.org/wiki/1557" TargetMode="External"/><Relationship Id="rId23" Type="http://schemas.openxmlformats.org/officeDocument/2006/relationships/hyperlink" Target="https://it.wikipedia.org/wiki/Vienna" TargetMode="External"/><Relationship Id="rId28" Type="http://schemas.openxmlformats.org/officeDocument/2006/relationships/hyperlink" Target="https://it.wikipedia.org/wiki/1583" TargetMode="External"/><Relationship Id="rId10" Type="http://schemas.openxmlformats.org/officeDocument/2006/relationships/hyperlink" Target="https://it.wikipedia.org/wiki/1565" TargetMode="External"/><Relationship Id="rId19" Type="http://schemas.openxmlformats.org/officeDocument/2006/relationships/hyperlink" Target="https://it.wikipedia.org/wiki/1600" TargetMode="External"/><Relationship Id="rId4" Type="http://schemas.openxmlformats.org/officeDocument/2006/relationships/hyperlink" Target="https://it.wikipedia.org/wiki/Urbania" TargetMode="External"/><Relationship Id="rId9" Type="http://schemas.openxmlformats.org/officeDocument/2006/relationships/hyperlink" Target="https://it.wikipedia.org/wiki/1595" TargetMode="External"/><Relationship Id="rId14" Type="http://schemas.openxmlformats.org/officeDocument/2006/relationships/hyperlink" Target="https://it.wikipedia.org/wiki/1599" TargetMode="External"/><Relationship Id="rId22" Type="http://schemas.openxmlformats.org/officeDocument/2006/relationships/hyperlink" Target="https://it.wikipedia.org/wiki/1576" TargetMode="External"/><Relationship Id="rId27" Type="http://schemas.openxmlformats.org/officeDocument/2006/relationships/hyperlink" Target="https://it.wikipedia.org/wiki/158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it-IT" sz="8800" b="1" dirty="0"/>
              <a:t>1526 - 1612 </a:t>
            </a:r>
            <a:br>
              <a:rPr lang="it-IT" sz="8800" b="1" dirty="0"/>
            </a:br>
            <a:r>
              <a:rPr lang="it-IT" sz="8800" b="1" dirty="0"/>
              <a:t>Barocci, Federico Fiori</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A3A5D0-C5A7-48C6-9A02-FACAABE0129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7B3A8D0-6EF2-466E-9F15-ADDA26370E26}"/>
              </a:ext>
            </a:extLst>
          </p:cNvPr>
          <p:cNvSpPr>
            <a:spLocks noGrp="1"/>
          </p:cNvSpPr>
          <p:nvPr>
            <p:ph idx="1"/>
          </p:nvPr>
        </p:nvSpPr>
        <p:spPr/>
        <p:txBody>
          <a:bodyPr/>
          <a:lstStyle/>
          <a:p>
            <a:r>
              <a:rPr lang="it-IT" dirty="0">
                <a:hlinkClick r:id="rId2"/>
              </a:rPr>
              <a:t>FEDERICO BAROCCI, la mostra a Siena (siena-agriturismo.it)</a:t>
            </a:r>
            <a:endParaRPr lang="es-ES" dirty="0"/>
          </a:p>
        </p:txBody>
      </p:sp>
    </p:spTree>
    <p:extLst>
      <p:ext uri="{BB962C8B-B14F-4D97-AF65-F5344CB8AC3E}">
        <p14:creationId xmlns:p14="http://schemas.microsoft.com/office/powerpoint/2010/main" val="4290413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r>
              <a:rPr lang="es-ES" sz="2400" b="0" i="0" dirty="0">
                <a:effectLst/>
              </a:rPr>
              <a:t>Nacido en el ­seno de una familia de relojeros y ­fabricantes de instrumentos de precisión. Su educación tiene como marco una ciudad con corte, la de los Montefeltro y los Della </a:t>
            </a:r>
            <a:r>
              <a:rPr lang="es-ES" sz="2400" b="0" i="0" dirty="0" err="1">
                <a:effectLst/>
              </a:rPr>
              <a:t>Rovere</a:t>
            </a:r>
            <a:r>
              <a:rPr lang="es-ES" sz="2400" b="0" i="0" dirty="0">
                <a:effectLst/>
              </a:rPr>
              <a:t>, rica en arte del renacimiento. Sus maestros ideales son Rafael, Tiziano y Correggio, siendo menos conocidos sus maestros directos (</a:t>
            </a:r>
            <a:r>
              <a:rPr lang="es-ES" sz="2400" b="0" i="0" dirty="0" err="1">
                <a:effectLst/>
              </a:rPr>
              <a:t>Girolamo</a:t>
            </a:r>
            <a:r>
              <a:rPr lang="es-ES" sz="2400" b="0" i="0" dirty="0">
                <a:effectLst/>
              </a:rPr>
              <a:t> </a:t>
            </a:r>
            <a:r>
              <a:rPr lang="es-ES" sz="2400" b="0" i="0" dirty="0" err="1">
                <a:effectLst/>
              </a:rPr>
              <a:t>Genga</a:t>
            </a:r>
            <a:r>
              <a:rPr lang="es-ES" sz="2400" b="0" i="0" dirty="0">
                <a:effectLst/>
              </a:rPr>
              <a:t>, ¿Battista Franco?). </a:t>
            </a:r>
          </a:p>
          <a:p>
            <a:r>
              <a:rPr lang="es-ES" sz="2400" b="0" i="0" dirty="0">
                <a:effectLst/>
              </a:rPr>
              <a:t>Tras pintar sus primeras obras -</a:t>
            </a:r>
            <a:r>
              <a:rPr lang="es-ES" sz="2400" b="0" i="1" dirty="0">
                <a:effectLst/>
              </a:rPr>
              <a:t>El martirio de san Sebastián,</a:t>
            </a:r>
            <a:r>
              <a:rPr lang="es-ES" sz="2400" b="0" i="0" dirty="0">
                <a:effectLst/>
              </a:rPr>
              <a:t> de la catedral de Urbino, fechable en 1557-1558-, el joven Federico se traslada a Roma, donde conoce a su paisano Taddeo Zuccaro. Trabaja en la decoración de la Casita de Pío IV, obra de Pirro ­Ligorio en los jardines del Vaticano (1561-1563), y logra un enorme éxito, pero luego enferma (dicen que fue envenenado), y se ve obligado a regresar a Urbino. </a:t>
            </a:r>
          </a:p>
          <a:p>
            <a:r>
              <a:rPr lang="es-ES" sz="2400" b="0" i="0" dirty="0">
                <a:effectLst/>
              </a:rPr>
              <a:t>Probablemente padece una úlcera duodenal que le atormentará el resto de su vida. </a:t>
            </a:r>
          </a:p>
          <a:p>
            <a:r>
              <a:rPr lang="es-ES" sz="2400" b="0" i="0" dirty="0">
                <a:effectLst/>
              </a:rPr>
              <a:t>Reanudada su actividad artística en 1665, entregó a la catedral de Perugia su obra maestra de juventud, </a:t>
            </a:r>
            <a:r>
              <a:rPr lang="es-ES" sz="2400" b="0" i="1" dirty="0">
                <a:effectLst/>
              </a:rPr>
              <a:t>Llanto sobre Cristo muerto</a:t>
            </a:r>
            <a:r>
              <a:rPr lang="es-ES" sz="2400" b="0" i="0" dirty="0">
                <a:effectLst/>
              </a:rPr>
              <a:t>, de la capilla de San Bernardino (1568-1569). </a:t>
            </a:r>
            <a:endParaRPr lang="es-ES" sz="2400" dirty="0"/>
          </a:p>
        </p:txBody>
      </p:sp>
    </p:spTree>
    <p:extLst>
      <p:ext uri="{BB962C8B-B14F-4D97-AF65-F5344CB8AC3E}">
        <p14:creationId xmlns:p14="http://schemas.microsoft.com/office/powerpoint/2010/main" val="35643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b="0" i="0" dirty="0">
                <a:effectLst/>
              </a:rPr>
              <a:t>Barocci desarrolla su método de trabajo ba­sa­do en el dibujo y en el uso de «cartones», como se solía hacer en el si­glo XV. Su técnica es perfecta: la luz disuelve la forma dibujada en una delicadí­sima reverberación cromática y sus paisajes parecen preludiar experiencias del impresionismo. Apartado en una ciudad alejada del mundo, ­Barocci cultiva el grabado, perfeccionando la técnica del aguafuerte en varios estados. También se sirve de grabadores famosos para la reproducción de sus pinturas y su difusión en Europa. La primera obra plasmada por el buril de Francesco </a:t>
            </a:r>
            <a:r>
              <a:rPr lang="es-ES" sz="2400" b="0" i="0" dirty="0" err="1">
                <a:effectLst/>
              </a:rPr>
              <a:t>Villamena</a:t>
            </a:r>
            <a:r>
              <a:rPr lang="es-ES" sz="2400" b="0" i="0" dirty="0">
                <a:effectLst/>
              </a:rPr>
              <a:t> fue el espléndido </a:t>
            </a:r>
            <a:r>
              <a:rPr lang="es-ES" sz="2400" b="0" i="1" dirty="0">
                <a:effectLst/>
              </a:rPr>
              <a:t>Perdón de Asís</a:t>
            </a:r>
            <a:r>
              <a:rPr lang="es-ES" sz="2400" b="0" i="0" dirty="0">
                <a:effectLst/>
              </a:rPr>
              <a:t> (1574-1576, San Francisco, ­Urbino). Otra es </a:t>
            </a:r>
            <a:r>
              <a:rPr lang="es-ES" sz="2400" b="0" i="1" dirty="0">
                <a:effectLst/>
              </a:rPr>
              <a:t>La Anunciación</a:t>
            </a:r>
            <a:r>
              <a:rPr lang="es-ES" sz="2400" b="0" i="0" dirty="0">
                <a:effectLst/>
              </a:rPr>
              <a:t>, anteriormente en Loreto (</a:t>
            </a:r>
            <a:r>
              <a:rPr lang="es-ES" sz="2400" b="0" i="0" dirty="0" err="1">
                <a:effectLst/>
              </a:rPr>
              <a:t>Musei</a:t>
            </a:r>
            <a:r>
              <a:rPr lang="es-ES" sz="2400" b="0" i="0" dirty="0">
                <a:effectLst/>
              </a:rPr>
              <a:t> </a:t>
            </a:r>
            <a:r>
              <a:rPr lang="es-ES" sz="2400" b="0" i="0" dirty="0" err="1">
                <a:effectLst/>
              </a:rPr>
              <a:t>Vaticani</a:t>
            </a:r>
            <a:r>
              <a:rPr lang="es-ES" sz="2400" b="0" i="0" dirty="0">
                <a:effectLst/>
              </a:rPr>
              <a:t>), grabada por el propio Barocci (h. 1584). Su vida es muy activa y cada uno de sus lienzos son obras maestras que influirán en la sensibilidad de muchos artistas -de </a:t>
            </a:r>
            <a:r>
              <a:rPr lang="es-ES" sz="2400" b="0" i="0" dirty="0" err="1">
                <a:effectLst/>
              </a:rPr>
              <a:t>Annibale</a:t>
            </a:r>
            <a:r>
              <a:rPr lang="es-ES" sz="2400" b="0" i="0" dirty="0">
                <a:effectLst/>
              </a:rPr>
              <a:t> Carracci a Rubens- hasta el siglo XVIII. Recordemos </a:t>
            </a:r>
            <a:r>
              <a:rPr lang="es-ES" sz="2400" b="0" i="1" dirty="0">
                <a:effectLst/>
              </a:rPr>
              <a:t>La</a:t>
            </a:r>
            <a:r>
              <a:rPr lang="es-ES" sz="2400" b="0" i="0" dirty="0">
                <a:effectLst/>
              </a:rPr>
              <a:t> </a:t>
            </a:r>
            <a:r>
              <a:rPr lang="es-ES" sz="2400" b="0" i="1" dirty="0">
                <a:effectLst/>
              </a:rPr>
              <a:t>Virgen del pueblo</a:t>
            </a:r>
            <a:r>
              <a:rPr lang="es-ES" sz="2400" b="0" i="0" dirty="0">
                <a:effectLst/>
              </a:rPr>
              <a:t> (1575-1579, </a:t>
            </a:r>
            <a:r>
              <a:rPr lang="es-ES" sz="2400" b="0" i="0" dirty="0" err="1">
                <a:effectLst/>
              </a:rPr>
              <a:t>Galleria</a:t>
            </a:r>
            <a:r>
              <a:rPr lang="es-ES" sz="2400" b="0" i="0" dirty="0">
                <a:effectLst/>
              </a:rPr>
              <a:t> </a:t>
            </a:r>
            <a:r>
              <a:rPr lang="es-ES" sz="2400" b="0" i="0" dirty="0" err="1">
                <a:effectLst/>
              </a:rPr>
              <a:t>degli</a:t>
            </a:r>
            <a:r>
              <a:rPr lang="es-ES" sz="2400" b="0" i="0" dirty="0">
                <a:effectLst/>
              </a:rPr>
              <a:t> Uffizi, Florencia), </a:t>
            </a:r>
            <a:r>
              <a:rPr lang="es-ES" sz="2400" b="0" i="1" dirty="0">
                <a:effectLst/>
              </a:rPr>
              <a:t>El Entierro de Cristo </a:t>
            </a:r>
            <a:r>
              <a:rPr lang="es-ES" sz="2400" b="0" i="0" dirty="0">
                <a:effectLst/>
              </a:rPr>
              <a:t>(1579-1582, Santa Cruz de </a:t>
            </a:r>
            <a:r>
              <a:rPr lang="es-ES" sz="2400" b="0" i="0" dirty="0" err="1">
                <a:effectLst/>
              </a:rPr>
              <a:t>Senigaglia</a:t>
            </a:r>
            <a:r>
              <a:rPr lang="es-ES" sz="2400" b="0" i="0" dirty="0">
                <a:effectLst/>
              </a:rPr>
              <a:t>), </a:t>
            </a:r>
            <a:r>
              <a:rPr lang="es-ES" sz="2400" b="0" i="1" dirty="0">
                <a:effectLst/>
              </a:rPr>
              <a:t>La Visitación</a:t>
            </a:r>
            <a:r>
              <a:rPr lang="es-ES" sz="2400" b="0" i="0" dirty="0">
                <a:effectLst/>
              </a:rPr>
              <a:t> para el oratorio de San Felipe Neri de la Chiesa </a:t>
            </a:r>
            <a:r>
              <a:rPr lang="es-ES" sz="2400" b="0" i="0" dirty="0" err="1">
                <a:effectLst/>
              </a:rPr>
              <a:t>Nuova</a:t>
            </a:r>
            <a:r>
              <a:rPr lang="es-ES" sz="2400" b="0" i="0" dirty="0">
                <a:effectLst/>
              </a:rPr>
              <a:t> de Roma (1583-1586) o </a:t>
            </a:r>
            <a:r>
              <a:rPr lang="es-ES" sz="2400" b="0" i="1" dirty="0">
                <a:effectLst/>
              </a:rPr>
              <a:t>La Circuncisión</a:t>
            </a:r>
            <a:r>
              <a:rPr lang="es-ES" sz="2400" b="0" i="0" dirty="0">
                <a:effectLst/>
              </a:rPr>
              <a:t>, anteriormente en el oratorio del Nombre de Dios de ­Pésaro (1590, Musée du Louvre). </a:t>
            </a:r>
            <a:endParaRPr lang="es-ES" sz="2400" dirty="0"/>
          </a:p>
        </p:txBody>
      </p:sp>
    </p:spTree>
    <p:extLst>
      <p:ext uri="{BB962C8B-B14F-4D97-AF65-F5344CB8AC3E}">
        <p14:creationId xmlns:p14="http://schemas.microsoft.com/office/powerpoint/2010/main" val="189216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b="0" i="0" dirty="0">
                <a:effectLst/>
              </a:rPr>
              <a:t>El escenario de estas numerosas pinturas es la propia Urbino, vista desde la ventana de la casa del pintor en </a:t>
            </a:r>
            <a:r>
              <a:rPr lang="es-ES" sz="2400" b="0" i="0" dirty="0" err="1">
                <a:effectLst/>
              </a:rPr>
              <a:t>Via</a:t>
            </a:r>
            <a:r>
              <a:rPr lang="es-ES" sz="2400" b="0" i="0" dirty="0">
                <a:effectLst/>
              </a:rPr>
              <a:t> San Giovanni. La ciudad se convierte en Calvario de la crucifixión de Cristo y otras escenas de la Pasión, como sucede en el </a:t>
            </a:r>
            <a:r>
              <a:rPr lang="es-ES" sz="2400" b="0" i="1" dirty="0">
                <a:effectLst/>
              </a:rPr>
              <a:t>Cristo en la cruz</a:t>
            </a:r>
            <a:r>
              <a:rPr lang="es-ES" sz="2400" b="0" i="0" dirty="0">
                <a:effectLst/>
              </a:rPr>
              <a:t>, legado por el duque de Urbino al rey Felipe IV en 1628 (Prado). Se trata de un ejemplo de «Cristología» que abarca toda la ciudad. En 1604 el duque regala a la reina Margarita de Austria, esposa de Felipe III, </a:t>
            </a:r>
            <a:r>
              <a:rPr lang="es-ES" sz="2400" b="0" i="1" dirty="0">
                <a:effectLst/>
              </a:rPr>
              <a:t>Nacimiento de Cristo</a:t>
            </a:r>
            <a:r>
              <a:rPr lang="es-ES" sz="2400" b="0" i="0" dirty="0">
                <a:effectLst/>
              </a:rPr>
              <a:t>, también en el Prado. Barocci se enfrenta con fuerza al nuevo siglo, como sucede en la </a:t>
            </a:r>
            <a:r>
              <a:rPr lang="es-ES" sz="2400" b="0" i="1" dirty="0">
                <a:effectLst/>
              </a:rPr>
              <a:t>Presentación en el templo </a:t>
            </a:r>
            <a:r>
              <a:rPr lang="es-ES" sz="2400" b="0" i="0" dirty="0">
                <a:effectLst/>
              </a:rPr>
              <a:t>de la Chiesa </a:t>
            </a:r>
            <a:r>
              <a:rPr lang="es-ES" sz="2400" b="0" i="0" dirty="0" err="1">
                <a:effectLst/>
              </a:rPr>
              <a:t>Nuova</a:t>
            </a:r>
            <a:r>
              <a:rPr lang="es-ES" sz="2400" b="0" i="0" dirty="0">
                <a:effectLst/>
              </a:rPr>
              <a:t>, si bien las novedades romanas (Caravaggio, </a:t>
            </a:r>
            <a:r>
              <a:rPr lang="es-ES" sz="2400" b="0" i="0" dirty="0" err="1">
                <a:effectLst/>
              </a:rPr>
              <a:t>Annibale</a:t>
            </a:r>
            <a:r>
              <a:rPr lang="es-ES" sz="2400" b="0" i="0" dirty="0">
                <a:effectLst/>
              </a:rPr>
              <a:t> Carracci, Rubens) hacen que el pintor se vea excluido progresivamente de los encargos de la capital. Su vida se apaga lentamente, aunque todavía se enfrenta con pasión a proyectos como la </a:t>
            </a:r>
            <a:r>
              <a:rPr lang="es-ES" sz="2400" b="0" i="1" dirty="0">
                <a:effectLst/>
              </a:rPr>
              <a:t>Asunción de los ­Albani</a:t>
            </a:r>
            <a:r>
              <a:rPr lang="es-ES" sz="2400" b="0" i="0" dirty="0">
                <a:effectLst/>
              </a:rPr>
              <a:t> (Palacio de Urbino), o con romántico abandono, como en la </a:t>
            </a:r>
            <a:r>
              <a:rPr lang="es-ES" sz="2400" b="0" i="1" dirty="0">
                <a:effectLst/>
              </a:rPr>
              <a:t>Beata </a:t>
            </a:r>
            <a:r>
              <a:rPr lang="es-ES" sz="2400" b="0" i="1" dirty="0" err="1">
                <a:effectLst/>
              </a:rPr>
              <a:t>Michelina</a:t>
            </a:r>
            <a:r>
              <a:rPr lang="es-ES" sz="2400" b="0" i="1" dirty="0">
                <a:effectLst/>
              </a:rPr>
              <a:t> </a:t>
            </a:r>
            <a:r>
              <a:rPr lang="es-ES" sz="2400" b="0" i="0" dirty="0">
                <a:effectLst/>
              </a:rPr>
              <a:t>(1606, Pinacoteca Vaticana).</a:t>
            </a:r>
            <a:endParaRPr lang="es-ES" sz="2400" dirty="0"/>
          </a:p>
        </p:txBody>
      </p:sp>
    </p:spTree>
    <p:extLst>
      <p:ext uri="{BB962C8B-B14F-4D97-AF65-F5344CB8AC3E}">
        <p14:creationId xmlns:p14="http://schemas.microsoft.com/office/powerpoint/2010/main" val="2522028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EFE2A7-BA62-4023-809C-8BCBE6D31D1F}"/>
              </a:ext>
            </a:extLst>
          </p:cNvPr>
          <p:cNvSpPr>
            <a:spLocks noGrp="1"/>
          </p:cNvSpPr>
          <p:nvPr>
            <p:ph idx="1"/>
          </p:nvPr>
        </p:nvSpPr>
        <p:spPr>
          <a:xfrm>
            <a:off x="838200" y="401782"/>
            <a:ext cx="10515600" cy="5775181"/>
          </a:xfrm>
        </p:spPr>
        <p:txBody>
          <a:bodyPr>
            <a:normAutofit fontScale="85000" lnSpcReduction="20000"/>
          </a:bodyPr>
          <a:lstStyle/>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Assisi</a:t>
            </a:r>
            <a:r>
              <a:rPr lang="it-IT" b="0" i="0" dirty="0">
                <a:solidFill>
                  <a:srgbClr val="FF0000"/>
                </a:solidFill>
                <a:effectLst/>
                <a:latin typeface="Arial" panose="020B0604020202020204" pitchFamily="34" charset="0"/>
              </a:rPr>
              <a:t>, chiesa di Santa Maria degli Angeli: </a:t>
            </a:r>
            <a:r>
              <a:rPr lang="it-IT" b="0" i="1" dirty="0">
                <a:solidFill>
                  <a:srgbClr val="FF0000"/>
                </a:solidFill>
                <a:effectLst/>
                <a:latin typeface="Arial" panose="020B0604020202020204" pitchFamily="34" charset="0"/>
              </a:rPr>
              <a:t>Annunciazione</a:t>
            </a:r>
            <a:r>
              <a:rPr lang="it-IT" b="0" i="0" dirty="0">
                <a:solidFill>
                  <a:srgbClr val="FF0000"/>
                </a:solidFill>
                <a:effectLst/>
                <a:latin typeface="Arial" panose="020B0604020202020204" pitchFamily="34" charset="0"/>
              </a:rPr>
              <a:t>, olio.</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Bologna</a:t>
            </a:r>
            <a:r>
              <a:rPr lang="it-IT" b="0" i="0" dirty="0">
                <a:solidFill>
                  <a:srgbClr val="FF0000"/>
                </a:solidFill>
                <a:effectLst/>
                <a:latin typeface="Arial" panose="020B0604020202020204" pitchFamily="34" charset="0"/>
              </a:rPr>
              <a:t>, Musei Civici d'Arte Antica: </a:t>
            </a:r>
            <a:r>
              <a:rPr lang="it-IT" b="0" i="1" dirty="0">
                <a:solidFill>
                  <a:srgbClr val="FF0000"/>
                </a:solidFill>
                <a:effectLst/>
                <a:latin typeface="Arial" panose="020B0604020202020204" pitchFamily="34" charset="0"/>
              </a:rPr>
              <a:t>Compianto su Cristo morto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4" tooltip="1592">
                  <a:extLst>
                    <a:ext uri="{A12FA001-AC4F-418D-AE19-62706E023703}">
                      <ahyp:hlinkClr xmlns:ahyp="http://schemas.microsoft.com/office/drawing/2018/hyperlinkcolor" val="tx"/>
                    </a:ext>
                  </a:extLst>
                </a:hlinkClick>
              </a:rPr>
              <a:t>1592</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5" tooltip="1612">
                  <a:extLst>
                    <a:ext uri="{A12FA001-AC4F-418D-AE19-62706E023703}">
                      <ahyp:hlinkClr xmlns:ahyp="http://schemas.microsoft.com/office/drawing/2018/hyperlinkcolor" val="tx"/>
                    </a:ext>
                  </a:extLst>
                </a:hlinkClick>
              </a:rPr>
              <a:t>1612</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6" tooltip="Bruxelles">
                  <a:extLst>
                    <a:ext uri="{A12FA001-AC4F-418D-AE19-62706E023703}">
                      <ahyp:hlinkClr xmlns:ahyp="http://schemas.microsoft.com/office/drawing/2018/hyperlinkcolor" val="tx"/>
                    </a:ext>
                  </a:extLst>
                </a:hlinkClick>
              </a:rPr>
              <a:t>Bruxelles</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7" tooltip="Musées royaux des Beaux-Arts de Belgique">
                  <a:extLst>
                    <a:ext uri="{A12FA001-AC4F-418D-AE19-62706E023703}">
                      <ahyp:hlinkClr xmlns:ahyp="http://schemas.microsoft.com/office/drawing/2018/hyperlinkcolor" val="tx"/>
                    </a:ext>
                  </a:extLst>
                </a:hlinkClick>
              </a:rPr>
              <a:t>Musées Royaux des Beaux-Arts</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La vocazione dei santi Pietro e Andrea</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Chantilly">
                  <a:extLst>
                    <a:ext uri="{A12FA001-AC4F-418D-AE19-62706E023703}">
                      <ahyp:hlinkClr xmlns:ahyp="http://schemas.microsoft.com/office/drawing/2018/hyperlinkcolor" val="tx"/>
                    </a:ext>
                  </a:extLst>
                </a:hlinkClick>
              </a:rPr>
              <a:t>Chantilly</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9" tooltip="Musée Condé">
                  <a:extLst>
                    <a:ext uri="{A12FA001-AC4F-418D-AE19-62706E023703}">
                      <ahyp:hlinkClr xmlns:ahyp="http://schemas.microsoft.com/office/drawing/2018/hyperlinkcolor" val="tx"/>
                    </a:ext>
                  </a:extLst>
                </a:hlinkClick>
              </a:rPr>
              <a:t>Musée Condé</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Sacra Famiglia col gatto</a:t>
            </a:r>
            <a:r>
              <a:rPr lang="it-IT" b="0" i="0" dirty="0">
                <a:solidFill>
                  <a:srgbClr val="FF0000"/>
                </a:solidFill>
                <a:effectLst/>
                <a:latin typeface="Arial" panose="020B0604020202020204" pitchFamily="34" charset="0"/>
              </a:rPr>
              <a:t>, 1574-1577; </a:t>
            </a:r>
            <a:r>
              <a:rPr lang="it-IT" b="0" i="1" dirty="0">
                <a:solidFill>
                  <a:srgbClr val="FF0000"/>
                </a:solidFill>
                <a:effectLst/>
                <a:latin typeface="Arial" panose="020B0604020202020204" pitchFamily="34" charset="0"/>
              </a:rPr>
              <a:t>L'addio di Cristo a sua madre</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10" tooltip="Copenaghen">
                  <a:extLst>
                    <a:ext uri="{A12FA001-AC4F-418D-AE19-62706E023703}">
                      <ahyp:hlinkClr xmlns:ahyp="http://schemas.microsoft.com/office/drawing/2018/hyperlinkcolor" val="tx"/>
                    </a:ext>
                  </a:extLst>
                </a:hlinkClick>
              </a:rPr>
              <a:t>Copenaghen</a:t>
            </a:r>
            <a:r>
              <a:rPr lang="it-IT" b="0" i="0" dirty="0">
                <a:solidFill>
                  <a:srgbClr val="FF0000"/>
                </a:solidFill>
                <a:effectLst/>
                <a:latin typeface="Arial" panose="020B0604020202020204" pitchFamily="34" charset="0"/>
              </a:rPr>
              <a:t>, Museo Reale: </a:t>
            </a:r>
            <a:r>
              <a:rPr lang="it-IT" b="0" i="1" dirty="0">
                <a:solidFill>
                  <a:srgbClr val="FF0000"/>
                </a:solidFill>
                <a:effectLst/>
                <a:latin typeface="Arial" panose="020B0604020202020204" pitchFamily="34" charset="0"/>
              </a:rPr>
              <a:t>Ritratto di giovane donna</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11" tooltip="Firenze"/>
              </a:rPr>
              <a:t>Firenze</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12" tooltip="Uffizi"/>
              </a:rPr>
              <a:t>Gallerie degli Uffizi, Uffizi</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Ritratto di Francesco II della Rovere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3" tooltip="1572">
                  <a:extLst>
                    <a:ext uri="{A12FA001-AC4F-418D-AE19-62706E023703}">
                      <ahyp:hlinkClr xmlns:ahyp="http://schemas.microsoft.com/office/drawing/2018/hyperlinkcolor" val="tx"/>
                    </a:ext>
                  </a:extLst>
                </a:hlinkClick>
              </a:rPr>
              <a:t>1572</a:t>
            </a:r>
            <a:r>
              <a:rPr lang="it-IT" b="0" i="0" dirty="0">
                <a:solidFill>
                  <a:srgbClr val="FF0000"/>
                </a:solidFill>
                <a:effectLst/>
                <a:latin typeface="Arial" panose="020B0604020202020204" pitchFamily="34" charset="0"/>
              </a:rPr>
              <a:t>); </a:t>
            </a:r>
            <a:r>
              <a:rPr lang="it-IT" b="0" i="1" u="none" strike="noStrike" dirty="0">
                <a:solidFill>
                  <a:srgbClr val="FF0000"/>
                </a:solidFill>
                <a:effectLst/>
                <a:latin typeface="Arial" panose="020B0604020202020204" pitchFamily="34" charset="0"/>
                <a:hlinkClick r:id="rId14" tooltip="Madonna del popolo (Barocci)">
                  <a:extLst>
                    <a:ext uri="{A12FA001-AC4F-418D-AE19-62706E023703}">
                      <ahyp:hlinkClr xmlns:ahyp="http://schemas.microsoft.com/office/drawing/2018/hyperlinkcolor" val="tx"/>
                    </a:ext>
                  </a:extLst>
                </a:hlinkClick>
              </a:rPr>
              <a:t>Madonna del popolo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5" tooltip="1575">
                  <a:extLst>
                    <a:ext uri="{A12FA001-AC4F-418D-AE19-62706E023703}">
                      <ahyp:hlinkClr xmlns:ahyp="http://schemas.microsoft.com/office/drawing/2018/hyperlinkcolor" val="tx"/>
                    </a:ext>
                  </a:extLst>
                </a:hlinkClick>
              </a:rPr>
              <a:t>1575</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6">
                  <a:extLst>
                    <a:ext uri="{A12FA001-AC4F-418D-AE19-62706E023703}">
                      <ahyp:hlinkClr xmlns:ahyp="http://schemas.microsoft.com/office/drawing/2018/hyperlinkcolor" val="tx"/>
                    </a:ext>
                  </a:extLst>
                </a:hlinkClick>
              </a:rPr>
              <a:t>79</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Ritratto di ragazza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7" tooltip="1570">
                  <a:extLst>
                    <a:ext uri="{A12FA001-AC4F-418D-AE19-62706E023703}">
                      <ahyp:hlinkClr xmlns:ahyp="http://schemas.microsoft.com/office/drawing/2018/hyperlinkcolor" val="tx"/>
                    </a:ext>
                  </a:extLst>
                </a:hlinkClick>
              </a:rPr>
              <a:t>1570</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5" tooltip="1575">
                  <a:extLst>
                    <a:ext uri="{A12FA001-AC4F-418D-AE19-62706E023703}">
                      <ahyp:hlinkClr xmlns:ahyp="http://schemas.microsoft.com/office/drawing/2018/hyperlinkcolor" val="tx"/>
                    </a:ext>
                  </a:extLst>
                </a:hlinkClick>
              </a:rPr>
              <a:t>75</a:t>
            </a:r>
            <a:r>
              <a:rPr lang="it-IT" b="0" i="0" dirty="0">
                <a:solidFill>
                  <a:srgbClr val="FF0000"/>
                </a:solidFill>
                <a:effectLst/>
                <a:latin typeface="Arial" panose="020B0604020202020204" pitchFamily="34" charset="0"/>
              </a:rPr>
              <a:t>) , rame</a:t>
            </a:r>
            <a:r>
              <a:rPr lang="it-IT" b="0" i="0" dirty="0">
                <a:solidFill>
                  <a:srgbClr val="202122"/>
                </a:solidFill>
                <a:effectLst/>
                <a:latin typeface="Arial" panose="020B0604020202020204" pitchFamily="34" charset="0"/>
              </a:rPr>
              <a:t>; </a:t>
            </a:r>
            <a:r>
              <a:rPr lang="it-IT" b="0" i="1" dirty="0">
                <a:effectLst/>
                <a:latin typeface="Arial" panose="020B0604020202020204" pitchFamily="34" charset="0"/>
              </a:rPr>
              <a:t>Cristo e Maria Maddalena</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Autoritratto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7" tooltip="1570">
                  <a:extLst>
                    <a:ext uri="{A12FA001-AC4F-418D-AE19-62706E023703}">
                      <ahyp:hlinkClr xmlns:ahyp="http://schemas.microsoft.com/office/drawing/2018/hyperlinkcolor" val="tx"/>
                    </a:ext>
                  </a:extLst>
                </a:hlinkClick>
              </a:rPr>
              <a:t>1570</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5" tooltip="1575">
                  <a:extLst>
                    <a:ext uri="{A12FA001-AC4F-418D-AE19-62706E023703}">
                      <ahyp:hlinkClr xmlns:ahyp="http://schemas.microsoft.com/office/drawing/2018/hyperlinkcolor" val="tx"/>
                    </a:ext>
                  </a:extLst>
                </a:hlinkClick>
              </a:rPr>
              <a:t>75</a:t>
            </a:r>
            <a:r>
              <a:rPr lang="it-IT" b="0" i="0" dirty="0">
                <a:solidFill>
                  <a:srgbClr val="FF0000"/>
                </a:solidFill>
                <a:effectLst/>
                <a:latin typeface="Arial" panose="020B0604020202020204" pitchFamily="34" charset="0"/>
              </a:rPr>
              <a:t>), olio su rame</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Madonna della Gatta</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Cristo che appare alla Maddalena</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chemeClr val="accent6"/>
                </a:solidFill>
                <a:effectLst/>
                <a:latin typeface="Arial" panose="020B0604020202020204" pitchFamily="34" charset="0"/>
                <a:hlinkClick r:id="rId11" tooltip="Bologna">
                  <a:extLst>
                    <a:ext uri="{A12FA001-AC4F-418D-AE19-62706E023703}">
                      <ahyp:hlinkClr xmlns:ahyp="http://schemas.microsoft.com/office/drawing/2018/hyperlinkcolor" val="tx"/>
                    </a:ext>
                  </a:extLst>
                </a:hlinkClick>
              </a:rPr>
              <a:t>Firenze</a:t>
            </a:r>
            <a:r>
              <a:rPr lang="it-IT" b="0" i="0" dirty="0">
                <a:solidFill>
                  <a:schemeClr val="accent6"/>
                </a:solidFill>
                <a:effectLst/>
                <a:latin typeface="Arial" panose="020B0604020202020204" pitchFamily="34" charset="0"/>
              </a:rPr>
              <a:t>, </a:t>
            </a:r>
            <a:r>
              <a:rPr lang="it-IT" b="0" i="0" u="none" strike="noStrike" dirty="0">
                <a:solidFill>
                  <a:schemeClr val="accent6"/>
                </a:solidFill>
                <a:effectLst/>
                <a:latin typeface="Arial" panose="020B0604020202020204" pitchFamily="34" charset="0"/>
                <a:hlinkClick r:id="rId12" tooltip="Uffizi">
                  <a:extLst>
                    <a:ext uri="{A12FA001-AC4F-418D-AE19-62706E023703}">
                      <ahyp:hlinkClr xmlns:ahyp="http://schemas.microsoft.com/office/drawing/2018/hyperlinkcolor" val="tx"/>
                    </a:ext>
                  </a:extLst>
                </a:hlinkClick>
              </a:rPr>
              <a:t>Gallerie degli Uffizi</a:t>
            </a:r>
            <a:r>
              <a:rPr lang="it-IT" b="0" i="0" dirty="0">
                <a:solidFill>
                  <a:schemeClr val="accent6"/>
                </a:solidFill>
                <a:effectLst/>
                <a:latin typeface="Arial" panose="020B0604020202020204" pitchFamily="34" charset="0"/>
              </a:rPr>
              <a:t>, </a:t>
            </a:r>
            <a:r>
              <a:rPr lang="it-IT" b="0" i="0" u="none" strike="noStrike" dirty="0">
                <a:solidFill>
                  <a:schemeClr val="accent6"/>
                </a:solidFill>
                <a:effectLst/>
                <a:latin typeface="Arial" panose="020B0604020202020204" pitchFamily="34" charset="0"/>
                <a:hlinkClick r:id="rId18" tooltip="1590">
                  <a:extLst>
                    <a:ext uri="{A12FA001-AC4F-418D-AE19-62706E023703}">
                      <ahyp:hlinkClr xmlns:ahyp="http://schemas.microsoft.com/office/drawing/2018/hyperlinkcolor" val="tx"/>
                    </a:ext>
                  </a:extLst>
                </a:hlinkClick>
              </a:rPr>
              <a:t>Palazzo Pitti</a:t>
            </a:r>
            <a:r>
              <a:rPr lang="it-IT" b="0" i="0" dirty="0">
                <a:solidFill>
                  <a:schemeClr val="accent6"/>
                </a:solidFill>
                <a:effectLst/>
                <a:latin typeface="Arial" panose="020B0604020202020204" pitchFamily="34" charset="0"/>
              </a:rPr>
              <a:t>: </a:t>
            </a:r>
            <a:r>
              <a:rPr lang="it-IT" b="0" i="1" dirty="0">
                <a:solidFill>
                  <a:schemeClr val="accent6"/>
                </a:solidFill>
                <a:effectLst/>
                <a:latin typeface="Arial" panose="020B0604020202020204" pitchFamily="34" charset="0"/>
              </a:rPr>
              <a:t>Madonna di san Girolamo, Il Giorno (1555 - 1599?) copia da </a:t>
            </a:r>
            <a:r>
              <a:rPr lang="it-IT" b="0" i="1" u="none" strike="noStrike" dirty="0">
                <a:solidFill>
                  <a:schemeClr val="accent6"/>
                </a:solidFill>
                <a:effectLst/>
                <a:latin typeface="Arial" panose="020B0604020202020204" pitchFamily="34" charset="0"/>
                <a:hlinkClick r:id="rId19" tooltip="Correggio (pittore)">
                  <a:extLst>
                    <a:ext uri="{A12FA001-AC4F-418D-AE19-62706E023703}">
                      <ahyp:hlinkClr xmlns:ahyp="http://schemas.microsoft.com/office/drawing/2018/hyperlinkcolor" val="tx"/>
                    </a:ext>
                  </a:extLst>
                </a:hlinkClick>
              </a:rPr>
              <a:t>Correggio</a:t>
            </a:r>
            <a:r>
              <a:rPr lang="it-IT" b="0" i="1" dirty="0">
                <a:solidFill>
                  <a:schemeClr val="accent6"/>
                </a:solidFill>
                <a:effectLst/>
                <a:latin typeface="Arial" panose="020B0604020202020204" pitchFamily="34" charset="0"/>
              </a:rPr>
              <a:t>, </a:t>
            </a:r>
            <a:r>
              <a:rPr lang="it-IT" b="0" i="1" u="none" strike="noStrike" dirty="0">
                <a:solidFill>
                  <a:schemeClr val="accent6"/>
                </a:solidFill>
                <a:effectLst/>
                <a:latin typeface="Arial" panose="020B0604020202020204" pitchFamily="34" charset="0"/>
                <a:hlinkClick r:id="rId20" tooltip="Madonna di San Girolamo">
                  <a:extLst>
                    <a:ext uri="{A12FA001-AC4F-418D-AE19-62706E023703}">
                      <ahyp:hlinkClr xmlns:ahyp="http://schemas.microsoft.com/office/drawing/2018/hyperlinkcolor" val="tx"/>
                    </a:ext>
                  </a:extLst>
                </a:hlinkClick>
              </a:rPr>
              <a:t>Madonna di San Girolamo o Il Giorno</a:t>
            </a:r>
            <a:endParaRPr lang="it-IT" b="0" i="0" dirty="0">
              <a:solidFill>
                <a:schemeClr val="accent6"/>
              </a:solidFill>
              <a:effectLst/>
              <a:latin typeface="Arial" panose="020B0604020202020204" pitchFamily="34" charset="0"/>
            </a:endParaRP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1" tooltip="Genova">
                  <a:extLst>
                    <a:ext uri="{A12FA001-AC4F-418D-AE19-62706E023703}">
                      <ahyp:hlinkClr xmlns:ahyp="http://schemas.microsoft.com/office/drawing/2018/hyperlinkcolor" val="tx"/>
                    </a:ext>
                  </a:extLst>
                </a:hlinkClick>
              </a:rPr>
              <a:t>Genova</a:t>
            </a:r>
            <a:r>
              <a:rPr lang="it-IT" b="0" i="0" dirty="0">
                <a:solidFill>
                  <a:srgbClr val="FF0000"/>
                </a:solidFill>
                <a:effectLst/>
                <a:latin typeface="Arial" panose="020B0604020202020204" pitchFamily="34" charset="0"/>
              </a:rPr>
              <a:t>, Cattedrale: </a:t>
            </a:r>
            <a:r>
              <a:rPr lang="it-IT" b="0" i="1" dirty="0">
                <a:solidFill>
                  <a:srgbClr val="FF0000"/>
                </a:solidFill>
                <a:effectLst/>
                <a:latin typeface="Arial" panose="020B0604020202020204" pitchFamily="34" charset="0"/>
              </a:rPr>
              <a:t>Crocifissione con i dolenti e San Sebastiano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2">
                  <a:extLst>
                    <a:ext uri="{A12FA001-AC4F-418D-AE19-62706E023703}">
                      <ahyp:hlinkClr xmlns:ahyp="http://schemas.microsoft.com/office/drawing/2018/hyperlinkcolor" val="tx"/>
                    </a:ext>
                  </a:extLst>
                </a:hlinkClick>
              </a:rPr>
              <a:t>1590</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23" tooltip="1575">
                  <a:extLst>
                    <a:ext uri="{A12FA001-AC4F-418D-AE19-62706E023703}">
                      <ahyp:hlinkClr xmlns:ahyp="http://schemas.microsoft.com/office/drawing/2018/hyperlinkcolor" val="tx"/>
                    </a:ext>
                  </a:extLst>
                </a:hlinkClick>
              </a:rPr>
              <a:t>96</a:t>
            </a:r>
            <a:r>
              <a:rPr lang="it-IT" b="0" i="0" dirty="0">
                <a:solidFill>
                  <a:srgbClr val="FF0000"/>
                </a:solidFill>
                <a:effectLst/>
                <a:latin typeface="Arial" panose="020B0604020202020204" pitchFamily="34" charset="0"/>
              </a:rPr>
              <a:t>).</a:t>
            </a:r>
          </a:p>
          <a:p>
            <a:endParaRPr lang="es-ES" dirty="0"/>
          </a:p>
        </p:txBody>
      </p:sp>
    </p:spTree>
    <p:extLst>
      <p:ext uri="{BB962C8B-B14F-4D97-AF65-F5344CB8AC3E}">
        <p14:creationId xmlns:p14="http://schemas.microsoft.com/office/powerpoint/2010/main" val="1044745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EFE2A7-BA62-4023-809C-8BCBE6D31D1F}"/>
              </a:ext>
            </a:extLst>
          </p:cNvPr>
          <p:cNvSpPr>
            <a:spLocks noGrp="1"/>
          </p:cNvSpPr>
          <p:nvPr>
            <p:ph idx="1"/>
          </p:nvPr>
        </p:nvSpPr>
        <p:spPr>
          <a:xfrm>
            <a:off x="838200" y="401782"/>
            <a:ext cx="10515600" cy="5775181"/>
          </a:xfrm>
        </p:spPr>
        <p:txBody>
          <a:bodyPr>
            <a:normAutofit fontScale="92500"/>
          </a:bodyPr>
          <a:lstStyle/>
          <a:p>
            <a:pPr algn="l">
              <a:buFont typeface="Arial" panose="020B0604020202020204" pitchFamily="34" charset="0"/>
              <a:buChar char="•"/>
            </a:pPr>
            <a:r>
              <a:rPr lang="it-IT" b="0" i="0" u="sng" dirty="0">
                <a:solidFill>
                  <a:srgbClr val="FF0000"/>
                </a:solidFill>
                <a:effectLst/>
                <a:latin typeface="Arial" panose="020B0604020202020204" pitchFamily="34" charset="0"/>
                <a:hlinkClick r:id="rId2" tooltip="Londra">
                  <a:extLst>
                    <a:ext uri="{A12FA001-AC4F-418D-AE19-62706E023703}">
                      <ahyp:hlinkClr xmlns:ahyp="http://schemas.microsoft.com/office/drawing/2018/hyperlinkcolor" val="tx"/>
                    </a:ext>
                  </a:extLst>
                </a:hlinkClick>
              </a:rPr>
              <a:t>Londra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3" tooltip="Galleria Borghese">
                  <a:extLst>
                    <a:ext uri="{A12FA001-AC4F-418D-AE19-62706E023703}">
                      <ahyp:hlinkClr xmlns:ahyp="http://schemas.microsoft.com/office/drawing/2018/hyperlinkcolor" val="tx"/>
                    </a:ext>
                  </a:extLst>
                </a:hlinkClick>
              </a:rPr>
              <a:t>National Gallery</a:t>
            </a:r>
            <a:r>
              <a:rPr lang="it-IT" b="0" i="0" dirty="0">
                <a:solidFill>
                  <a:srgbClr val="FF0000"/>
                </a:solidFill>
                <a:effectLst/>
                <a:latin typeface="Arial" panose="020B0604020202020204" pitchFamily="34" charset="0"/>
              </a:rPr>
              <a:t>: </a:t>
            </a:r>
            <a:r>
              <a:rPr lang="it-IT" b="0" i="1" u="none" strike="noStrike" dirty="0">
                <a:solidFill>
                  <a:srgbClr val="FF0000"/>
                </a:solidFill>
                <a:effectLst/>
                <a:latin typeface="Arial" panose="020B0604020202020204" pitchFamily="34" charset="0"/>
                <a:hlinkClick r:id="rId4" tooltip="Madonna del gatto">
                  <a:extLst>
                    <a:ext uri="{A12FA001-AC4F-418D-AE19-62706E023703}">
                      <ahyp:hlinkClr xmlns:ahyp="http://schemas.microsoft.com/office/drawing/2018/hyperlinkcolor" val="tx"/>
                    </a:ext>
                  </a:extLst>
                </a:hlinkClick>
              </a:rPr>
              <a:t>Madonna del gatto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5" tooltip="1574">
                  <a:extLst>
                    <a:ext uri="{A12FA001-AC4F-418D-AE19-62706E023703}">
                      <ahyp:hlinkClr xmlns:ahyp="http://schemas.microsoft.com/office/drawing/2018/hyperlinkcolor" val="tx"/>
                    </a:ext>
                  </a:extLst>
                </a:hlinkClick>
              </a:rPr>
              <a:t>1574</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6" tooltip="1575">
                  <a:extLst>
                    <a:ext uri="{A12FA001-AC4F-418D-AE19-62706E023703}">
                      <ahyp:hlinkClr xmlns:ahyp="http://schemas.microsoft.com/office/drawing/2018/hyperlinkcolor" val="tx"/>
                    </a:ext>
                  </a:extLst>
                </a:hlinkClick>
              </a:rPr>
              <a:t>75</a:t>
            </a:r>
            <a:r>
              <a:rPr lang="it-IT" b="0" i="0" dirty="0">
                <a:solidFill>
                  <a:srgbClr val="FF0000"/>
                </a:solidFill>
                <a:effectLst/>
                <a:latin typeface="Arial" panose="020B0604020202020204" pitchFamily="34" charset="0"/>
              </a:rPr>
              <a:t> ca).</a:t>
            </a:r>
          </a:p>
          <a:p>
            <a:pPr algn="l">
              <a:buFont typeface="Arial" panose="020B0604020202020204" pitchFamily="34" charset="0"/>
              <a:buChar char="•"/>
            </a:pPr>
            <a:r>
              <a:rPr lang="it-IT" b="0" i="0" dirty="0">
                <a:solidFill>
                  <a:srgbClr val="FF0000"/>
                </a:solidFill>
                <a:effectLst/>
                <a:latin typeface="Arial" panose="020B0604020202020204" pitchFamily="34" charset="0"/>
              </a:rPr>
              <a:t>Ambasciata d'Italia: </a:t>
            </a:r>
            <a:r>
              <a:rPr lang="it-IT" b="0" i="1" dirty="0">
                <a:solidFill>
                  <a:srgbClr val="FF0000"/>
                </a:solidFill>
                <a:effectLst/>
                <a:latin typeface="Arial" panose="020B0604020202020204" pitchFamily="34" charset="0"/>
              </a:rPr>
              <a:t>Ritratto di Ippolito della Rovere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7" tooltip="1602">
                  <a:extLst>
                    <a:ext uri="{A12FA001-AC4F-418D-AE19-62706E023703}">
                      <ahyp:hlinkClr xmlns:ahyp="http://schemas.microsoft.com/office/drawing/2018/hyperlinkcolor" val="tx"/>
                    </a:ext>
                  </a:extLst>
                </a:hlinkClick>
              </a:rPr>
              <a:t>1602</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Madrid">
                  <a:extLst>
                    <a:ext uri="{A12FA001-AC4F-418D-AE19-62706E023703}">
                      <ahyp:hlinkClr xmlns:ahyp="http://schemas.microsoft.com/office/drawing/2018/hyperlinkcolor" val="tx"/>
                    </a:ext>
                  </a:extLst>
                </a:hlinkClick>
              </a:rPr>
              <a:t>Madrid</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9" tooltip="Museo del Prado">
                  <a:extLst>
                    <a:ext uri="{A12FA001-AC4F-418D-AE19-62706E023703}">
                      <ahyp:hlinkClr xmlns:ahyp="http://schemas.microsoft.com/office/drawing/2018/hyperlinkcolor" val="tx"/>
                    </a:ext>
                  </a:extLst>
                </a:hlinkClick>
              </a:rPr>
              <a:t>Museo del Prado</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La Natività</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0" tooltip="1569">
                  <a:extLst>
                    <a:ext uri="{A12FA001-AC4F-418D-AE19-62706E023703}">
                      <ahyp:hlinkClr xmlns:ahyp="http://schemas.microsoft.com/office/drawing/2018/hyperlinkcolor" val="tx"/>
                    </a:ext>
                  </a:extLst>
                </a:hlinkClick>
              </a:rPr>
              <a:t>1597</a:t>
            </a:r>
            <a:r>
              <a:rPr lang="it-IT" b="0" i="0" dirty="0">
                <a:solidFill>
                  <a:srgbClr val="FF0000"/>
                </a:solidFill>
                <a:effectLst/>
                <a:latin typeface="Arial" panose="020B0604020202020204" pitchFamily="34" charset="0"/>
              </a:rPr>
              <a:t>), olio</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Cristo in croce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1" tooltip="1604">
                  <a:extLst>
                    <a:ext uri="{A12FA001-AC4F-418D-AE19-62706E023703}">
                      <ahyp:hlinkClr xmlns:ahyp="http://schemas.microsoft.com/office/drawing/2018/hyperlinkcolor" val="tx"/>
                    </a:ext>
                  </a:extLst>
                </a:hlinkClick>
              </a:rPr>
              <a:t>1604</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12" tooltip="Milano">
                  <a:extLst>
                    <a:ext uri="{A12FA001-AC4F-418D-AE19-62706E023703}">
                      <ahyp:hlinkClr xmlns:ahyp="http://schemas.microsoft.com/office/drawing/2018/hyperlinkcolor" val="tx"/>
                    </a:ext>
                  </a:extLst>
                </a:hlinkClick>
              </a:rPr>
              <a:t>Milano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3" tooltip="Pinacoteca di Brera">
                  <a:extLst>
                    <a:ext uri="{A12FA001-AC4F-418D-AE19-62706E023703}">
                      <ahyp:hlinkClr xmlns:ahyp="http://schemas.microsoft.com/office/drawing/2018/hyperlinkcolor" val="tx"/>
                    </a:ext>
                  </a:extLst>
                </a:hlinkClick>
              </a:rPr>
              <a:t>Pinacoteca di Brera</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Martirio di san Vitale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4" tooltip="1580">
                  <a:extLst>
                    <a:ext uri="{A12FA001-AC4F-418D-AE19-62706E023703}">
                      <ahyp:hlinkClr xmlns:ahyp="http://schemas.microsoft.com/office/drawing/2018/hyperlinkcolor" val="tx"/>
                    </a:ext>
                  </a:extLst>
                </a:hlinkClick>
              </a:rPr>
              <a:t>1580</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5" tooltip="1583">
                  <a:extLst>
                    <a:ext uri="{A12FA001-AC4F-418D-AE19-62706E023703}">
                      <ahyp:hlinkClr xmlns:ahyp="http://schemas.microsoft.com/office/drawing/2018/hyperlinkcolor" val="tx"/>
                    </a:ext>
                  </a:extLst>
                </a:hlinkClick>
              </a:rPr>
              <a:t>83</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12" tooltip="Milano">
                  <a:extLst>
                    <a:ext uri="{A12FA001-AC4F-418D-AE19-62706E023703}">
                      <ahyp:hlinkClr xmlns:ahyp="http://schemas.microsoft.com/office/drawing/2018/hyperlinkcolor" val="tx"/>
                    </a:ext>
                  </a:extLst>
                </a:hlinkClick>
              </a:rPr>
              <a:t>Milano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6" tooltip="Pinacoteca Ambrosiana">
                  <a:extLst>
                    <a:ext uri="{A12FA001-AC4F-418D-AE19-62706E023703}">
                      <ahyp:hlinkClr xmlns:ahyp="http://schemas.microsoft.com/office/drawing/2018/hyperlinkcolor" val="tx"/>
                    </a:ext>
                  </a:extLst>
                </a:hlinkClick>
              </a:rPr>
              <a:t>Pinacoteca Ambrosiana</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Presepe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7" tooltip="1599">
                  <a:extLst>
                    <a:ext uri="{A12FA001-AC4F-418D-AE19-62706E023703}">
                      <ahyp:hlinkClr xmlns:ahyp="http://schemas.microsoft.com/office/drawing/2018/hyperlinkcolor" val="tx"/>
                    </a:ext>
                  </a:extLst>
                </a:hlinkClick>
              </a:rPr>
              <a:t>1599</a:t>
            </a:r>
            <a:r>
              <a:rPr lang="it-IT" b="0" i="0" dirty="0">
                <a:solidFill>
                  <a:srgbClr val="FF0000"/>
                </a:solidFill>
                <a:effectLst/>
                <a:latin typeface="Arial" panose="020B0604020202020204" pitchFamily="34" charset="0"/>
              </a:rPr>
              <a:t>), olio su tela (copia autografa della </a:t>
            </a:r>
            <a:r>
              <a:rPr lang="it-IT" b="0" i="1" dirty="0">
                <a:solidFill>
                  <a:srgbClr val="FF0000"/>
                </a:solidFill>
                <a:effectLst/>
                <a:latin typeface="Arial" panose="020B0604020202020204" pitchFamily="34" charset="0"/>
              </a:rPr>
              <a:t>Natività</a:t>
            </a:r>
            <a:r>
              <a:rPr lang="it-IT" b="0" i="0" dirty="0">
                <a:solidFill>
                  <a:srgbClr val="FF0000"/>
                </a:solidFill>
                <a:effectLst/>
                <a:latin typeface="Arial" panose="020B0604020202020204" pitchFamily="34" charset="0"/>
              </a:rPr>
              <a:t> esposta al Prado).</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12">
                  <a:extLst>
                    <a:ext uri="{A12FA001-AC4F-418D-AE19-62706E023703}">
                      <ahyp:hlinkClr xmlns:ahyp="http://schemas.microsoft.com/office/drawing/2018/hyperlinkcolor" val="tx"/>
                    </a:ext>
                  </a:extLst>
                </a:hlinkClick>
              </a:rPr>
              <a:t>Milano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8" tooltip="Duomo di Milano">
                  <a:extLst>
                    <a:ext uri="{A12FA001-AC4F-418D-AE19-62706E023703}">
                      <ahyp:hlinkClr xmlns:ahyp="http://schemas.microsoft.com/office/drawing/2018/hyperlinkcolor" val="tx"/>
                    </a:ext>
                  </a:extLst>
                </a:hlinkClick>
              </a:rPr>
              <a:t>Duomo</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Sant'Ambrogio che impone la penitenza a Teodosio</a:t>
            </a:r>
            <a:endParaRPr lang="it-IT" b="0" i="0" dirty="0">
              <a:solidFill>
                <a:srgbClr val="FF0000"/>
              </a:solidFill>
              <a:effectLst/>
              <a:latin typeface="Arial" panose="020B0604020202020204" pitchFamily="34" charset="0"/>
            </a:endParaRP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19" tooltip="Monaco di Baviera">
                  <a:extLst>
                    <a:ext uri="{A12FA001-AC4F-418D-AE19-62706E023703}">
                      <ahyp:hlinkClr xmlns:ahyp="http://schemas.microsoft.com/office/drawing/2018/hyperlinkcolor" val="tx"/>
                    </a:ext>
                  </a:extLst>
                </a:hlinkClick>
              </a:rPr>
              <a:t>Monaco di Baviera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0" tooltip="Alte Pinakothek">
                  <a:extLst>
                    <a:ext uri="{A12FA001-AC4F-418D-AE19-62706E023703}">
                      <ahyp:hlinkClr xmlns:ahyp="http://schemas.microsoft.com/office/drawing/2018/hyperlinkcolor" val="tx"/>
                    </a:ext>
                  </a:extLst>
                </a:hlinkClick>
              </a:rPr>
              <a:t>Alte Pinakothek</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Cristo che appare alla Maddalena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1" tooltip="1590">
                  <a:extLst>
                    <a:ext uri="{A12FA001-AC4F-418D-AE19-62706E023703}">
                      <ahyp:hlinkClr xmlns:ahyp="http://schemas.microsoft.com/office/drawing/2018/hyperlinkcolor" val="tx"/>
                    </a:ext>
                  </a:extLst>
                </a:hlinkClick>
              </a:rPr>
              <a:t>1590</a:t>
            </a:r>
            <a:r>
              <a:rPr lang="it-IT" b="0" i="0" dirty="0">
                <a:solidFill>
                  <a:srgbClr val="FF0000"/>
                </a:solidFill>
                <a:effectLst/>
                <a:latin typeface="Arial" panose="020B0604020202020204" pitchFamily="34" charset="0"/>
              </a:rPr>
              <a:t>). (Igual a la de Uffizi)</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2" tooltip="Montepulciano">
                  <a:extLst>
                    <a:ext uri="{A12FA001-AC4F-418D-AE19-62706E023703}">
                      <ahyp:hlinkClr xmlns:ahyp="http://schemas.microsoft.com/office/drawing/2018/hyperlinkcolor" val="tx"/>
                    </a:ext>
                  </a:extLst>
                </a:hlinkClick>
              </a:rPr>
              <a:t>Montepulciano</a:t>
            </a:r>
            <a:r>
              <a:rPr lang="it-IT" b="0" i="0" dirty="0">
                <a:solidFill>
                  <a:srgbClr val="FF0000"/>
                </a:solidFill>
                <a:effectLst/>
                <a:latin typeface="Arial" panose="020B0604020202020204" pitchFamily="34" charset="0"/>
              </a:rPr>
              <a:t>, Chiesa di S.Agostino: </a:t>
            </a:r>
            <a:r>
              <a:rPr lang="it-IT" b="0" i="1" dirty="0">
                <a:solidFill>
                  <a:srgbClr val="FF0000"/>
                </a:solidFill>
                <a:effectLst/>
                <a:latin typeface="Arial" panose="020B0604020202020204" pitchFamily="34" charset="0"/>
              </a:rPr>
              <a:t>Madonna della Cintola</a:t>
            </a:r>
            <a:endParaRPr lang="it-IT" b="0" i="0" dirty="0">
              <a:solidFill>
                <a:srgbClr val="FF0000"/>
              </a:solidFill>
              <a:effectLst/>
              <a:latin typeface="Arial" panose="020B0604020202020204" pitchFamily="34" charset="0"/>
            </a:endParaRP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3" tooltip="Parigi">
                  <a:extLst>
                    <a:ext uri="{A12FA001-AC4F-418D-AE19-62706E023703}">
                      <ahyp:hlinkClr xmlns:ahyp="http://schemas.microsoft.com/office/drawing/2018/hyperlinkcolor" val="tx"/>
                    </a:ext>
                  </a:extLst>
                </a:hlinkClick>
              </a:rPr>
              <a:t>Parigi</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4" tooltip="Louvre">
                  <a:extLst>
                    <a:ext uri="{A12FA001-AC4F-418D-AE19-62706E023703}">
                      <ahyp:hlinkClr xmlns:ahyp="http://schemas.microsoft.com/office/drawing/2018/hyperlinkcolor" val="tx"/>
                    </a:ext>
                  </a:extLst>
                </a:hlinkClick>
              </a:rPr>
              <a:t>Louvre</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Circoncisione di Cristo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1" tooltip="1590">
                  <a:extLst>
                    <a:ext uri="{A12FA001-AC4F-418D-AE19-62706E023703}">
                      <ahyp:hlinkClr xmlns:ahyp="http://schemas.microsoft.com/office/drawing/2018/hyperlinkcolor" val="tx"/>
                    </a:ext>
                  </a:extLst>
                </a:hlinkClick>
              </a:rPr>
              <a:t>1590</a:t>
            </a:r>
            <a:r>
              <a:rPr lang="it-IT" b="0" i="0" dirty="0">
                <a:solidFill>
                  <a:srgbClr val="FF0000"/>
                </a:solidFill>
                <a:effectLst/>
                <a:latin typeface="Arial" panose="020B0604020202020204" pitchFamily="34" charset="0"/>
              </a:rPr>
              <a:t>), olio su rame; </a:t>
            </a:r>
            <a:r>
              <a:rPr lang="it-IT" b="0" i="1" dirty="0">
                <a:solidFill>
                  <a:srgbClr val="FF0000"/>
                </a:solidFill>
                <a:effectLst/>
                <a:latin typeface="Arial" panose="020B0604020202020204" pitchFamily="34" charset="0"/>
              </a:rPr>
              <a:t>Madonna con Santa Lucia e Sant'Antonio Abate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1" tooltip="1590">
                  <a:extLst>
                    <a:ext uri="{A12FA001-AC4F-418D-AE19-62706E023703}">
                      <ahyp:hlinkClr xmlns:ahyp="http://schemas.microsoft.com/office/drawing/2018/hyperlinkcolor" val="tx"/>
                    </a:ext>
                  </a:extLst>
                </a:hlinkClick>
              </a:rPr>
              <a:t>1590</a:t>
            </a:r>
            <a:r>
              <a:rPr lang="it-IT" b="0" i="0" dirty="0">
                <a:solidFill>
                  <a:srgbClr val="FF0000"/>
                </a:solidFill>
                <a:effectLst/>
                <a:latin typeface="Arial" panose="020B0604020202020204" pitchFamily="34" charset="0"/>
              </a:rPr>
              <a:t>).</a:t>
            </a:r>
          </a:p>
          <a:p>
            <a:endParaRPr lang="es-ES" dirty="0"/>
          </a:p>
        </p:txBody>
      </p:sp>
    </p:spTree>
    <p:extLst>
      <p:ext uri="{BB962C8B-B14F-4D97-AF65-F5344CB8AC3E}">
        <p14:creationId xmlns:p14="http://schemas.microsoft.com/office/powerpoint/2010/main" val="2692492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EFE2A7-BA62-4023-809C-8BCBE6D31D1F}"/>
              </a:ext>
            </a:extLst>
          </p:cNvPr>
          <p:cNvSpPr>
            <a:spLocks noGrp="1"/>
          </p:cNvSpPr>
          <p:nvPr>
            <p:ph idx="1"/>
          </p:nvPr>
        </p:nvSpPr>
        <p:spPr>
          <a:xfrm>
            <a:off x="838200" y="401782"/>
            <a:ext cx="10515600" cy="5775181"/>
          </a:xfrm>
        </p:spPr>
        <p:txBody>
          <a:bodyPr>
            <a:normAutofit fontScale="62500" lnSpcReduction="20000"/>
          </a:bodyPr>
          <a:lstStyle/>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Perugia</a:t>
            </a:r>
            <a:r>
              <a:rPr lang="it-IT" b="0" i="0" dirty="0">
                <a:solidFill>
                  <a:srgbClr val="FF0000"/>
                </a:solidFill>
                <a:effectLst/>
                <a:latin typeface="Arial" panose="020B0604020202020204" pitchFamily="34" charset="0"/>
              </a:rPr>
              <a:t>, Cattedrale di San Lorenzo, </a:t>
            </a:r>
            <a:r>
              <a:rPr lang="it-IT" b="0" i="0" u="none" strike="noStrike" dirty="0">
                <a:solidFill>
                  <a:srgbClr val="FF0000"/>
                </a:solidFill>
                <a:effectLst/>
                <a:latin typeface="Arial" panose="020B0604020202020204" pitchFamily="34" charset="0"/>
                <a:hlinkClick r:id="rId3" tooltip="Deposizione dalla croce (Federico Barocci)">
                  <a:extLst>
                    <a:ext uri="{A12FA001-AC4F-418D-AE19-62706E023703}">
                      <ahyp:hlinkClr xmlns:ahyp="http://schemas.microsoft.com/office/drawing/2018/hyperlinkcolor" val="tx"/>
                    </a:ext>
                  </a:extLst>
                </a:hlinkClick>
              </a:rPr>
              <a:t>Deposizione dalla croce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4" tooltip="1569">
                  <a:extLst>
                    <a:ext uri="{A12FA001-AC4F-418D-AE19-62706E023703}">
                      <ahyp:hlinkClr xmlns:ahyp="http://schemas.microsoft.com/office/drawing/2018/hyperlinkcolor" val="tx"/>
                    </a:ext>
                  </a:extLst>
                </a:hlinkClick>
              </a:rPr>
              <a:t>1569</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5" tooltip="Piobbico">
                  <a:extLst>
                    <a:ext uri="{A12FA001-AC4F-418D-AE19-62706E023703}">
                      <ahyp:hlinkClr xmlns:ahyp="http://schemas.microsoft.com/office/drawing/2018/hyperlinkcolor" val="tx"/>
                    </a:ext>
                  </a:extLst>
                </a:hlinkClick>
              </a:rPr>
              <a:t>Piobbico</a:t>
            </a:r>
            <a:r>
              <a:rPr lang="it-IT" b="0" i="0" dirty="0">
                <a:solidFill>
                  <a:srgbClr val="FF0000"/>
                </a:solidFill>
                <a:effectLst/>
                <a:latin typeface="Arial" panose="020B0604020202020204" pitchFamily="34" charset="0"/>
              </a:rPr>
              <a:t>, chiesa di Santo Stefano: </a:t>
            </a:r>
            <a:r>
              <a:rPr lang="it-IT" b="0" i="1" dirty="0">
                <a:solidFill>
                  <a:srgbClr val="FF0000"/>
                </a:solidFill>
                <a:effectLst/>
                <a:latin typeface="Arial" panose="020B0604020202020204" pitchFamily="34" charset="0"/>
              </a:rPr>
              <a:t>Riposo durante la fuga in Egitto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6" tooltip="1570">
                  <a:extLst>
                    <a:ext uri="{A12FA001-AC4F-418D-AE19-62706E023703}">
                      <ahyp:hlinkClr xmlns:ahyp="http://schemas.microsoft.com/office/drawing/2018/hyperlinkcolor" val="tx"/>
                    </a:ext>
                  </a:extLst>
                </a:hlinkClick>
              </a:rPr>
              <a:t>1570</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7" tooltip="1573">
                  <a:extLst>
                    <a:ext uri="{A12FA001-AC4F-418D-AE19-62706E023703}">
                      <ahyp:hlinkClr xmlns:ahyp="http://schemas.microsoft.com/office/drawing/2018/hyperlinkcolor" val="tx"/>
                    </a:ext>
                  </a:extLst>
                </a:hlinkClick>
              </a:rPr>
              <a:t>73</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Banca Nazionale del Lavoro: </a:t>
            </a:r>
            <a:r>
              <a:rPr lang="it-IT" b="0" i="1" dirty="0">
                <a:solidFill>
                  <a:srgbClr val="FF0000"/>
                </a:solidFill>
                <a:effectLst/>
                <a:latin typeface="Arial" panose="020B0604020202020204" pitchFamily="34" charset="0"/>
              </a:rPr>
              <a:t>Madonna Albani</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9" tooltip="Chiesa Nuova (Roma)">
                  <a:extLst>
                    <a:ext uri="{A12FA001-AC4F-418D-AE19-62706E023703}">
                      <ahyp:hlinkClr xmlns:ahyp="http://schemas.microsoft.com/office/drawing/2018/hyperlinkcolor" val="tx"/>
                    </a:ext>
                  </a:extLst>
                </a:hlinkClick>
              </a:rPr>
              <a:t>Chiesa Nuova</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Presentazione di Maria al Tempio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0" tooltip="1593">
                  <a:extLst>
                    <a:ext uri="{A12FA001-AC4F-418D-AE19-62706E023703}">
                      <ahyp:hlinkClr xmlns:ahyp="http://schemas.microsoft.com/office/drawing/2018/hyperlinkcolor" val="tx"/>
                    </a:ext>
                  </a:extLst>
                </a:hlinkClick>
              </a:rPr>
              <a:t>1593</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1" tooltip="1603">
                  <a:extLst>
                    <a:ext uri="{A12FA001-AC4F-418D-AE19-62706E023703}">
                      <ahyp:hlinkClr xmlns:ahyp="http://schemas.microsoft.com/office/drawing/2018/hyperlinkcolor" val="tx"/>
                    </a:ext>
                  </a:extLst>
                </a:hlinkClick>
              </a:rPr>
              <a:t>1603</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Visitazione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2" tooltip="1583">
                  <a:extLst>
                    <a:ext uri="{A12FA001-AC4F-418D-AE19-62706E023703}">
                      <ahyp:hlinkClr xmlns:ahyp="http://schemas.microsoft.com/office/drawing/2018/hyperlinkcolor" val="tx"/>
                    </a:ext>
                  </a:extLst>
                </a:hlinkClick>
              </a:rPr>
              <a:t>1583</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3" tooltip="1586">
                  <a:extLst>
                    <a:ext uri="{A12FA001-AC4F-418D-AE19-62706E023703}">
                      <ahyp:hlinkClr xmlns:ahyp="http://schemas.microsoft.com/office/drawing/2018/hyperlinkcolor" val="tx"/>
                    </a:ext>
                  </a:extLst>
                </a:hlinkClick>
              </a:rPr>
              <a:t>86</a:t>
            </a:r>
            <a:r>
              <a:rPr lang="it-IT" b="0" i="0" dirty="0">
                <a:solidFill>
                  <a:srgbClr val="FF0000"/>
                </a:solidFill>
                <a:effectLst/>
                <a:latin typeface="Arial" panose="020B0604020202020204" pitchFamily="34" charset="0"/>
              </a:rPr>
              <a:t>), olio</a:t>
            </a:r>
            <a:r>
              <a:rPr lang="it-IT" b="0" i="0" dirty="0">
                <a:solidFill>
                  <a:srgbClr val="202122"/>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4" tooltip="Santa Maria sopra Minerva">
                  <a:extLst>
                    <a:ext uri="{A12FA001-AC4F-418D-AE19-62706E023703}">
                      <ahyp:hlinkClr xmlns:ahyp="http://schemas.microsoft.com/office/drawing/2018/hyperlinkcolor" val="tx"/>
                    </a:ext>
                  </a:extLst>
                </a:hlinkClick>
              </a:rPr>
              <a:t>Santa Maria sopra Minerva</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Istituzione dell'</a:t>
            </a:r>
            <a:r>
              <a:rPr lang="it-IT" b="0" i="1" u="none" strike="noStrike" dirty="0">
                <a:solidFill>
                  <a:srgbClr val="FF0000"/>
                </a:solidFill>
                <a:effectLst/>
                <a:latin typeface="Arial" panose="020B0604020202020204" pitchFamily="34" charset="0"/>
                <a:hlinkClick r:id="rId15" tooltip="Eucaristia">
                  <a:extLst>
                    <a:ext uri="{A12FA001-AC4F-418D-AE19-62706E023703}">
                      <ahyp:hlinkClr xmlns:ahyp="http://schemas.microsoft.com/office/drawing/2018/hyperlinkcolor" val="tx"/>
                    </a:ext>
                  </a:extLst>
                </a:hlinkClick>
              </a:rPr>
              <a:t>eucaristia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1" tooltip="1603">
                  <a:extLst>
                    <a:ext uri="{A12FA001-AC4F-418D-AE19-62706E023703}">
                      <ahyp:hlinkClr xmlns:ahyp="http://schemas.microsoft.com/office/drawing/2018/hyperlinkcolor" val="tx"/>
                    </a:ext>
                  </a:extLst>
                </a:hlinkClick>
              </a:rPr>
              <a:t>1603</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6" tooltip="1607">
                  <a:extLst>
                    <a:ext uri="{A12FA001-AC4F-418D-AE19-62706E023703}">
                      <ahyp:hlinkClr xmlns:ahyp="http://schemas.microsoft.com/office/drawing/2018/hyperlinkcolor" val="tx"/>
                    </a:ext>
                  </a:extLst>
                </a:hlinkClick>
              </a:rPr>
              <a:t>07</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Edificio maggiore della Casina di Pio IV, nei </a:t>
            </a:r>
            <a:r>
              <a:rPr lang="it-IT" b="0" i="0" u="none" strike="noStrike" dirty="0">
                <a:solidFill>
                  <a:srgbClr val="FF0000"/>
                </a:solidFill>
                <a:effectLst/>
                <a:latin typeface="Arial" panose="020B0604020202020204" pitchFamily="34" charset="0"/>
                <a:hlinkClick r:id="rId17" tooltip="Giardini Vaticani">
                  <a:extLst>
                    <a:ext uri="{A12FA001-AC4F-418D-AE19-62706E023703}">
                      <ahyp:hlinkClr xmlns:ahyp="http://schemas.microsoft.com/office/drawing/2018/hyperlinkcolor" val="tx"/>
                    </a:ext>
                  </a:extLst>
                </a:hlinkClick>
              </a:rPr>
              <a:t>Giardini Vaticani</a:t>
            </a:r>
            <a:r>
              <a:rPr lang="it-IT" b="0" i="0" dirty="0">
                <a:solidFill>
                  <a:srgbClr val="FF0000"/>
                </a:solidFill>
                <a:effectLst/>
                <a:latin typeface="Arial" panose="020B0604020202020204" pitchFamily="34" charset="0"/>
              </a:rPr>
              <a:t>, affreschi.</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8" tooltip="Roma"/>
              </a:rPr>
              <a:t>Roma</a:t>
            </a:r>
            <a:r>
              <a:rPr lang="it-IT" b="0" i="0" dirty="0">
                <a:solidFill>
                  <a:srgbClr val="202122"/>
                </a:solidFill>
                <a:effectLst/>
                <a:latin typeface="Arial" panose="020B0604020202020204" pitchFamily="34" charset="0"/>
              </a:rPr>
              <a:t>, Palazzetto di </a:t>
            </a:r>
            <a:r>
              <a:rPr lang="it-IT" b="0" i="0" u="none" strike="noStrike" dirty="0">
                <a:solidFill>
                  <a:srgbClr val="0645AD"/>
                </a:solidFill>
                <a:effectLst/>
                <a:latin typeface="Arial" panose="020B0604020202020204" pitchFamily="34" charset="0"/>
                <a:hlinkClick r:id="rId18" tooltip="Sisto V"/>
              </a:rPr>
              <a:t>Sisto V</a:t>
            </a:r>
            <a:r>
              <a:rPr lang="it-IT" b="0" i="0" dirty="0">
                <a:solidFill>
                  <a:srgbClr val="202122"/>
                </a:solidFill>
                <a:effectLst/>
                <a:latin typeface="Arial" panose="020B0604020202020204" pitchFamily="34" charset="0"/>
              </a:rPr>
              <a:t>, Salette, Dipinti.</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9" tooltip="Galleria Borghese">
                  <a:extLst>
                    <a:ext uri="{A12FA001-AC4F-418D-AE19-62706E023703}">
                      <ahyp:hlinkClr xmlns:ahyp="http://schemas.microsoft.com/office/drawing/2018/hyperlinkcolor" val="tx"/>
                    </a:ext>
                  </a:extLst>
                </a:hlinkClick>
              </a:rPr>
              <a:t>Galleria Borghese</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San Girolamo</a:t>
            </a:r>
            <a:r>
              <a:rPr lang="it-IT" b="0" i="0" dirty="0">
                <a:solidFill>
                  <a:srgbClr val="FF0000"/>
                </a:solidFill>
                <a:effectLst/>
                <a:latin typeface="Arial" panose="020B0604020202020204" pitchFamily="34" charset="0"/>
              </a:rPr>
              <a:t>,</a:t>
            </a:r>
            <a:r>
              <a:rPr lang="it-IT" b="0" i="0" dirty="0">
                <a:solidFill>
                  <a:srgbClr val="202122"/>
                </a:solidFill>
                <a:effectLst/>
                <a:latin typeface="Arial" panose="020B0604020202020204" pitchFamily="34" charset="0"/>
              </a:rPr>
              <a:t> </a:t>
            </a:r>
            <a:r>
              <a:rPr lang="it-IT" b="0" i="1" u="none" strike="noStrike" dirty="0">
                <a:solidFill>
                  <a:srgbClr val="FF0000"/>
                </a:solidFill>
                <a:effectLst/>
                <a:latin typeface="Arial" panose="020B0604020202020204" pitchFamily="34" charset="0"/>
                <a:hlinkClick r:id="rId20" tooltip="Fuga di Enea da Troia">
                  <a:extLst>
                    <a:ext uri="{A12FA001-AC4F-418D-AE19-62706E023703}">
                      <ahyp:hlinkClr xmlns:ahyp="http://schemas.microsoft.com/office/drawing/2018/hyperlinkcolor" val="tx"/>
                    </a:ext>
                  </a:extLst>
                </a:hlinkClick>
              </a:rPr>
              <a:t>Fuga di Enea da Troia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1" tooltip="1598">
                  <a:extLst>
                    <a:ext uri="{A12FA001-AC4F-418D-AE19-62706E023703}">
                      <ahyp:hlinkClr xmlns:ahyp="http://schemas.microsoft.com/office/drawing/2018/hyperlinkcolor" val="tx"/>
                    </a:ext>
                  </a:extLst>
                </a:hlinkClick>
              </a:rPr>
              <a:t>1598</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effectLst/>
                <a:latin typeface="Arial" panose="020B0604020202020204" pitchFamily="34" charset="0"/>
              </a:rPr>
              <a:t>, </a:t>
            </a:r>
            <a:r>
              <a:rPr lang="it-IT" b="0" i="0" u="none" strike="noStrike" dirty="0">
                <a:effectLst/>
                <a:latin typeface="Arial" panose="020B0604020202020204" pitchFamily="34" charset="0"/>
                <a:hlinkClick r:id="rId22" tooltip="Musée des Beaux-Arts de Strasbourg">
                  <a:extLst>
                    <a:ext uri="{A12FA001-AC4F-418D-AE19-62706E023703}">
                      <ahyp:hlinkClr xmlns:ahyp="http://schemas.microsoft.com/office/drawing/2018/hyperlinkcolor" val="tx"/>
                    </a:ext>
                  </a:extLst>
                </a:hlinkClick>
              </a:rPr>
              <a:t>Galleria dell'Accademia di San Luca</a:t>
            </a:r>
            <a:r>
              <a:rPr lang="it-IT" b="0" i="0" dirty="0">
                <a:effectLst/>
                <a:latin typeface="Arial" panose="020B0604020202020204" pitchFamily="34" charset="0"/>
              </a:rPr>
              <a:t>: </a:t>
            </a:r>
            <a:r>
              <a:rPr lang="it-IT" b="0" i="1" dirty="0">
                <a:effectLst/>
                <a:latin typeface="Arial" panose="020B0604020202020204" pitchFamily="34" charset="0"/>
              </a:rPr>
              <a:t>Riposo durante la fuga in Egitto</a:t>
            </a:r>
            <a:r>
              <a:rPr lang="it-IT" b="0" i="0" dirty="0">
                <a:effectLst/>
                <a:latin typeface="Arial" panose="020B0604020202020204" pitchFamily="34" charset="0"/>
              </a:rPr>
              <a:t>.</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8" tooltip="Roma"/>
              </a:rPr>
              <a:t>Roma</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23" tooltip="Museo Gregoriano Etrusco"/>
              </a:rPr>
              <a:t>Galleria Doria Pamphilj</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Studio di Testa</a:t>
            </a:r>
            <a:r>
              <a:rPr lang="it-IT" b="0" i="0" dirty="0">
                <a:solidFill>
                  <a:srgbClr val="202122"/>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8" tooltip="Roma">
                  <a:extLst>
                    <a:ext uri="{A12FA001-AC4F-418D-AE19-62706E023703}">
                      <ahyp:hlinkClr xmlns:ahyp="http://schemas.microsoft.com/office/drawing/2018/hyperlinkcolor" val="tx"/>
                    </a:ext>
                  </a:extLst>
                </a:hlinkClick>
              </a:rPr>
              <a:t>Roma</a:t>
            </a:r>
            <a:r>
              <a:rPr lang="it-IT" b="0" i="0" dirty="0">
                <a:solidFill>
                  <a:srgbClr val="FF0000"/>
                </a:solidFill>
                <a:effectLst/>
                <a:latin typeface="Arial" panose="020B0604020202020204" pitchFamily="34" charset="0"/>
              </a:rPr>
              <a:t>, Galleria Pallavicini: </a:t>
            </a:r>
            <a:r>
              <a:rPr lang="it-IT" b="0" i="1" dirty="0">
                <a:solidFill>
                  <a:srgbClr val="FF0000"/>
                </a:solidFill>
                <a:effectLst/>
                <a:latin typeface="Arial" panose="020B0604020202020204" pitchFamily="34" charset="0"/>
              </a:rPr>
              <a:t>Madonna con Bambino</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24"/>
              </a:rPr>
              <a:t>Palazzi Vaticani</a:t>
            </a:r>
            <a:r>
              <a:rPr lang="it-IT" b="0" i="0" dirty="0">
                <a:solidFill>
                  <a:srgbClr val="202122"/>
                </a:solidFill>
                <a:effectLst/>
                <a:latin typeface="Arial" panose="020B0604020202020204" pitchFamily="34" charset="0"/>
              </a:rPr>
              <a:t>, Seconda Sala del </a:t>
            </a:r>
            <a:r>
              <a:rPr lang="it-IT" b="0" i="0" u="none" strike="noStrike" dirty="0">
                <a:solidFill>
                  <a:srgbClr val="0645AD"/>
                </a:solidFill>
                <a:effectLst/>
                <a:latin typeface="Arial" panose="020B0604020202020204" pitchFamily="34" charset="0"/>
                <a:hlinkClick r:id="rId25"/>
              </a:rPr>
              <a:t>Museo Gregoriano Etrusco</a:t>
            </a:r>
            <a:r>
              <a:rPr lang="it-IT" b="0" i="0" dirty="0">
                <a:solidFill>
                  <a:srgbClr val="202122"/>
                </a:solidFill>
                <a:effectLst/>
                <a:latin typeface="Arial" panose="020B0604020202020204" pitchFamily="34" charset="0"/>
              </a:rPr>
              <a:t>: affreschi con </a:t>
            </a:r>
            <a:r>
              <a:rPr lang="it-IT" b="0" i="1" dirty="0">
                <a:solidFill>
                  <a:srgbClr val="202122"/>
                </a:solidFill>
                <a:effectLst/>
                <a:latin typeface="Arial" panose="020B0604020202020204" pitchFamily="34" charset="0"/>
              </a:rPr>
              <a:t>Storie di Mosè</a:t>
            </a:r>
            <a:r>
              <a:rPr lang="it-IT" b="0" i="0" dirty="0">
                <a:solidFill>
                  <a:srgbClr val="202122"/>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6" tooltip="Pinacoteca Vaticana">
                  <a:extLst>
                    <a:ext uri="{A12FA001-AC4F-418D-AE19-62706E023703}">
                      <ahyp:hlinkClr xmlns:ahyp="http://schemas.microsoft.com/office/drawing/2018/hyperlinkcolor" val="tx"/>
                    </a:ext>
                  </a:extLst>
                </a:hlinkClick>
              </a:rPr>
              <a:t>Pinacoteca Vaticana</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Annunciazione</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7" tooltip="1582">
                  <a:extLst>
                    <a:ext uri="{A12FA001-AC4F-418D-AE19-62706E023703}">
                      <ahyp:hlinkClr xmlns:ahyp="http://schemas.microsoft.com/office/drawing/2018/hyperlinkcolor" val="tx"/>
                    </a:ext>
                  </a:extLst>
                </a:hlinkClick>
              </a:rPr>
              <a:t>1582</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28" tooltip="1584">
                  <a:extLst>
                    <a:ext uri="{A12FA001-AC4F-418D-AE19-62706E023703}">
                      <ahyp:hlinkClr xmlns:ahyp="http://schemas.microsoft.com/office/drawing/2018/hyperlinkcolor" val="tx"/>
                    </a:ext>
                  </a:extLst>
                </a:hlinkClick>
              </a:rPr>
              <a:t>84</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Beata Michelina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29" tooltip="1606">
                  <a:extLst>
                    <a:ext uri="{A12FA001-AC4F-418D-AE19-62706E023703}">
                      <ahyp:hlinkClr xmlns:ahyp="http://schemas.microsoft.com/office/drawing/2018/hyperlinkcolor" val="tx"/>
                    </a:ext>
                  </a:extLst>
                </a:hlinkClick>
              </a:rPr>
              <a:t>1606</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Riposo durante la fuga in Egitto</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dirty="0">
                <a:solidFill>
                  <a:srgbClr val="FF0000"/>
                </a:solidFill>
                <a:effectLst/>
                <a:latin typeface="Arial" panose="020B0604020202020204" pitchFamily="34" charset="0"/>
              </a:rPr>
              <a:t>Sodalizio dei Piceni: </a:t>
            </a:r>
            <a:r>
              <a:rPr lang="it-IT" b="0" i="1" dirty="0">
                <a:solidFill>
                  <a:srgbClr val="FF0000"/>
                </a:solidFill>
                <a:effectLst/>
                <a:latin typeface="Arial" panose="020B0604020202020204" pitchFamily="34" charset="0"/>
              </a:rPr>
              <a:t>Vergine con Bambino e i Santi Geronzio, Maria Maddalena e i donatori</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30" tooltip="1590">
                  <a:extLst>
                    <a:ext uri="{A12FA001-AC4F-418D-AE19-62706E023703}">
                      <ahyp:hlinkClr xmlns:ahyp="http://schemas.microsoft.com/office/drawing/2018/hyperlinkcolor" val="tx"/>
                    </a:ext>
                  </a:extLst>
                </a:hlinkClick>
              </a:rPr>
              <a:t>1590</a:t>
            </a:r>
            <a:r>
              <a:rPr lang="it-IT" b="0" i="0" dirty="0">
                <a:solidFill>
                  <a:srgbClr val="FF0000"/>
                </a:solidFill>
                <a:effectLst/>
                <a:latin typeface="Arial" panose="020B0604020202020204" pitchFamily="34" charset="0"/>
              </a:rPr>
              <a:t> ca).</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31" tooltip="Salisburgo">
                  <a:extLst>
                    <a:ext uri="{A12FA001-AC4F-418D-AE19-62706E023703}">
                      <ahyp:hlinkClr xmlns:ahyp="http://schemas.microsoft.com/office/drawing/2018/hyperlinkcolor" val="tx"/>
                    </a:ext>
                  </a:extLst>
                </a:hlinkClick>
              </a:rPr>
              <a:t>Salisburgo</a:t>
            </a:r>
            <a:r>
              <a:rPr lang="it-IT" b="0" i="0" dirty="0">
                <a:solidFill>
                  <a:srgbClr val="FF0000"/>
                </a:solidFill>
                <a:effectLst/>
                <a:latin typeface="Arial" panose="020B0604020202020204" pitchFamily="34" charset="0"/>
              </a:rPr>
              <a:t>, Residenzgalerie: </a:t>
            </a:r>
            <a:r>
              <a:rPr lang="it-IT" b="0" i="1" dirty="0">
                <a:solidFill>
                  <a:srgbClr val="FF0000"/>
                </a:solidFill>
                <a:effectLst/>
                <a:latin typeface="Arial" panose="020B0604020202020204" pitchFamily="34" charset="0"/>
              </a:rPr>
              <a:t>Autoritratto</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32" tooltip="Senigallia">
                  <a:extLst>
                    <a:ext uri="{A12FA001-AC4F-418D-AE19-62706E023703}">
                      <ahyp:hlinkClr xmlns:ahyp="http://schemas.microsoft.com/office/drawing/2018/hyperlinkcolor" val="tx"/>
                    </a:ext>
                  </a:extLst>
                </a:hlinkClick>
              </a:rPr>
              <a:t>Senigallia</a:t>
            </a:r>
            <a:r>
              <a:rPr lang="it-IT" b="0" i="0" dirty="0">
                <a:solidFill>
                  <a:srgbClr val="FF0000"/>
                </a:solidFill>
                <a:effectLst/>
                <a:latin typeface="Arial" panose="020B0604020202020204" pitchFamily="34" charset="0"/>
              </a:rPr>
              <a:t>, Palazzo Vescovile: </a:t>
            </a:r>
            <a:r>
              <a:rPr lang="it-IT" b="0" i="1" dirty="0">
                <a:solidFill>
                  <a:srgbClr val="FF0000"/>
                </a:solidFill>
                <a:effectLst/>
                <a:latin typeface="Arial" panose="020B0604020202020204" pitchFamily="34" charset="0"/>
              </a:rPr>
              <a:t>Madonna del Rosario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33" tooltip="1589">
                  <a:extLst>
                    <a:ext uri="{A12FA001-AC4F-418D-AE19-62706E023703}">
                      <ahyp:hlinkClr xmlns:ahyp="http://schemas.microsoft.com/office/drawing/2018/hyperlinkcolor" val="tx"/>
                    </a:ext>
                  </a:extLst>
                </a:hlinkClick>
              </a:rPr>
              <a:t>1589</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10" tooltip="1593">
                  <a:extLst>
                    <a:ext uri="{A12FA001-AC4F-418D-AE19-62706E023703}">
                      <ahyp:hlinkClr xmlns:ahyp="http://schemas.microsoft.com/office/drawing/2018/hyperlinkcolor" val="tx"/>
                    </a:ext>
                  </a:extLst>
                </a:hlinkClick>
              </a:rPr>
              <a:t>93</a:t>
            </a:r>
            <a:r>
              <a:rPr lang="it-IT" b="0" i="0" dirty="0">
                <a:solidFill>
                  <a:srgbClr val="FF0000"/>
                </a:solidFill>
                <a:effectLst/>
                <a:latin typeface="Arial" panose="020B0604020202020204" pitchFamily="34" charset="0"/>
              </a:rPr>
              <a:t> ca).</a:t>
            </a:r>
          </a:p>
          <a:p>
            <a:pPr marL="742950" lvl="1" indent="-285750" algn="l">
              <a:buFont typeface="Arial" panose="020B0604020202020204" pitchFamily="34" charset="0"/>
              <a:buChar char="•"/>
            </a:pPr>
            <a:r>
              <a:rPr lang="it-IT" b="0" i="0" dirty="0">
                <a:solidFill>
                  <a:srgbClr val="FF0000"/>
                </a:solidFill>
                <a:effectLst/>
                <a:latin typeface="Arial" panose="020B0604020202020204" pitchFamily="34" charset="0"/>
              </a:rPr>
              <a:t>Chiesa di Santa Croce: </a:t>
            </a:r>
            <a:r>
              <a:rPr lang="it-IT" b="0" i="1" dirty="0">
                <a:solidFill>
                  <a:srgbClr val="FF0000"/>
                </a:solidFill>
                <a:effectLst/>
                <a:latin typeface="Arial" panose="020B0604020202020204" pitchFamily="34" charset="0"/>
              </a:rPr>
              <a:t>Sepoltura di Cristo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34" tooltip="1579">
                  <a:extLst>
                    <a:ext uri="{A12FA001-AC4F-418D-AE19-62706E023703}">
                      <ahyp:hlinkClr xmlns:ahyp="http://schemas.microsoft.com/office/drawing/2018/hyperlinkcolor" val="tx"/>
                    </a:ext>
                  </a:extLst>
                </a:hlinkClick>
              </a:rPr>
              <a:t>1579</a:t>
            </a:r>
            <a:r>
              <a:rPr lang="it-IT" b="0" i="0" dirty="0">
                <a:solidFill>
                  <a:srgbClr val="FF0000"/>
                </a:solidFill>
                <a:effectLst/>
                <a:latin typeface="Arial" panose="020B0604020202020204" pitchFamily="34" charset="0"/>
              </a:rPr>
              <a:t>-</a:t>
            </a:r>
            <a:r>
              <a:rPr lang="it-IT" b="0" i="0" u="none" strike="noStrike" dirty="0">
                <a:solidFill>
                  <a:srgbClr val="FF0000"/>
                </a:solidFill>
                <a:effectLst/>
                <a:latin typeface="Arial" panose="020B0604020202020204" pitchFamily="34" charset="0"/>
                <a:hlinkClick r:id="rId27" tooltip="1582">
                  <a:extLst>
                    <a:ext uri="{A12FA001-AC4F-418D-AE19-62706E023703}">
                      <ahyp:hlinkClr xmlns:ahyp="http://schemas.microsoft.com/office/drawing/2018/hyperlinkcolor" val="tx"/>
                    </a:ext>
                  </a:extLst>
                </a:hlinkClick>
              </a:rPr>
              <a:t>82</a:t>
            </a:r>
            <a:r>
              <a:rPr lang="it-IT" b="0" i="0" dirty="0">
                <a:solidFill>
                  <a:srgbClr val="FF0000"/>
                </a:solidFill>
                <a:effectLst/>
                <a:latin typeface="Arial" panose="020B0604020202020204" pitchFamily="34" charset="0"/>
              </a:rPr>
              <a:t>).</a:t>
            </a:r>
          </a:p>
        </p:txBody>
      </p:sp>
    </p:spTree>
    <p:extLst>
      <p:ext uri="{BB962C8B-B14F-4D97-AF65-F5344CB8AC3E}">
        <p14:creationId xmlns:p14="http://schemas.microsoft.com/office/powerpoint/2010/main" val="354583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85000" lnSpcReduction="10000"/>
          </a:bodyPr>
          <a:lstStyle/>
          <a:p>
            <a:pPr algn="l">
              <a:buFont typeface="Arial" panose="020B0604020202020204" pitchFamily="34" charset="0"/>
              <a:buChar char="•"/>
            </a:pPr>
            <a:r>
              <a:rPr lang="it-IT" b="0" i="0" u="sng" dirty="0">
                <a:solidFill>
                  <a:srgbClr val="FF0000"/>
                </a:solidFill>
                <a:effectLst/>
                <a:latin typeface="Arial" panose="020B0604020202020204" pitchFamily="34" charset="0"/>
                <a:hlinkClick r:id="rId2" tooltip="Strasburgo">
                  <a:extLst>
                    <a:ext uri="{A12FA001-AC4F-418D-AE19-62706E023703}">
                      <ahyp:hlinkClr xmlns:ahyp="http://schemas.microsoft.com/office/drawing/2018/hyperlinkcolor" val="tx"/>
                    </a:ext>
                  </a:extLst>
                </a:hlinkClick>
              </a:rPr>
              <a:t>Strasburgo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Musée des beaux-arts</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Ritratto di giovane uomo</a:t>
            </a:r>
            <a:r>
              <a:rPr lang="it-IT" b="0" i="0" dirty="0">
                <a:solidFill>
                  <a:srgbClr val="FF0000"/>
                </a:solidFill>
                <a:effectLst/>
                <a:latin typeface="Arial" panose="020B0604020202020204" pitchFamily="34" charset="0"/>
              </a:rPr>
              <a:t> (anni 1580)</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4" tooltip="Urbania"/>
              </a:rPr>
              <a:t>Urbania</a:t>
            </a:r>
            <a:r>
              <a:rPr lang="it-IT" b="0" i="0" dirty="0">
                <a:solidFill>
                  <a:srgbClr val="202122"/>
                </a:solidFill>
                <a:effectLst/>
                <a:latin typeface="Arial" panose="020B0604020202020204" pitchFamily="34" charset="0"/>
              </a:rPr>
              <a:t>, chiesa dell'ospedale: </a:t>
            </a:r>
            <a:r>
              <a:rPr lang="it-IT" b="0" i="1" dirty="0">
                <a:solidFill>
                  <a:srgbClr val="202122"/>
                </a:solidFill>
                <a:effectLst/>
                <a:latin typeface="Arial" panose="020B0604020202020204" pitchFamily="34" charset="0"/>
              </a:rPr>
              <a:t>Vergine con Bambino (Madonna delle Nubi)</a:t>
            </a:r>
            <a:endParaRPr lang="it-IT" b="0" i="0" dirty="0">
              <a:solidFill>
                <a:srgbClr val="202122"/>
              </a:solidFill>
              <a:effectLst/>
              <a:latin typeface="Arial" panose="020B0604020202020204" pitchFamily="34" charset="0"/>
            </a:endParaRP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5" tooltip="Urbino"/>
              </a:rPr>
              <a:t>Urbino</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6" tooltip="1580"/>
              </a:rPr>
              <a:t>Galleria Nazionale delle Marche</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Madonna col Bambino tra i santi Simone e Giuda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7" tooltip="1567">
                  <a:extLst>
                    <a:ext uri="{A12FA001-AC4F-418D-AE19-62706E023703}">
                      <ahyp:hlinkClr xmlns:ahyp="http://schemas.microsoft.com/office/drawing/2018/hyperlinkcolor" val="tx"/>
                    </a:ext>
                  </a:extLst>
                </a:hlinkClick>
              </a:rPr>
              <a:t>1567</a:t>
            </a:r>
            <a:r>
              <a:rPr lang="it-IT" b="0" i="0" dirty="0">
                <a:solidFill>
                  <a:srgbClr val="FF0000"/>
                </a:solidFill>
                <a:effectLst/>
                <a:latin typeface="Arial" panose="020B0604020202020204" pitchFamily="34" charset="0"/>
              </a:rPr>
              <a:t>), olio su rame</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San Francesco riceve le stigmate</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8" tooltip="1594"/>
              </a:rPr>
              <a:t>1594</a:t>
            </a:r>
            <a:r>
              <a:rPr lang="it-IT" b="0" i="0" dirty="0">
                <a:solidFill>
                  <a:srgbClr val="202122"/>
                </a:solidFill>
                <a:effectLst/>
                <a:latin typeface="Arial" panose="020B0604020202020204" pitchFamily="34" charset="0"/>
              </a:rPr>
              <a:t>-</a:t>
            </a:r>
            <a:r>
              <a:rPr lang="it-IT" b="0" i="0" u="none" strike="noStrike" dirty="0">
                <a:solidFill>
                  <a:srgbClr val="0645AD"/>
                </a:solidFill>
                <a:effectLst/>
                <a:latin typeface="Arial" panose="020B0604020202020204" pitchFamily="34" charset="0"/>
                <a:hlinkClick r:id="rId9" tooltip="1595"/>
              </a:rPr>
              <a:t>95</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Madonna di San Giovanni</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10" tooltip="1565"/>
              </a:rPr>
              <a:t>1565</a:t>
            </a:r>
            <a:r>
              <a:rPr lang="it-IT" b="0" i="0" dirty="0">
                <a:solidFill>
                  <a:srgbClr val="202122"/>
                </a:solidFill>
                <a:effectLst/>
                <a:latin typeface="Arial" panose="020B0604020202020204" pitchFamily="34" charset="0"/>
              </a:rPr>
              <a:t> ca); </a:t>
            </a:r>
            <a:r>
              <a:rPr lang="it-IT" b="0" i="1" dirty="0">
                <a:solidFill>
                  <a:srgbClr val="202122"/>
                </a:solidFill>
                <a:effectLst/>
                <a:latin typeface="Arial" panose="020B0604020202020204" pitchFamily="34" charset="0"/>
              </a:rPr>
              <a:t>Crocifissione e dolenti</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11" tooltip="1566"/>
              </a:rPr>
              <a:t>1566</a:t>
            </a:r>
            <a:r>
              <a:rPr lang="it-IT" b="0" i="0" dirty="0">
                <a:solidFill>
                  <a:srgbClr val="202122"/>
                </a:solidFill>
                <a:effectLst/>
                <a:latin typeface="Arial" panose="020B0604020202020204" pitchFamily="34" charset="0"/>
              </a:rPr>
              <a:t> o </a:t>
            </a:r>
            <a:r>
              <a:rPr lang="it-IT" b="0" i="0" u="none" strike="noStrike" dirty="0">
                <a:solidFill>
                  <a:srgbClr val="0645AD"/>
                </a:solidFill>
                <a:effectLst/>
                <a:latin typeface="Arial" panose="020B0604020202020204" pitchFamily="34" charset="0"/>
                <a:hlinkClick r:id="rId7" tooltip="1567"/>
              </a:rPr>
              <a:t>1567</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Immacolata concezione</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Assunzione della Vergine</a:t>
            </a:r>
            <a:r>
              <a:rPr lang="it-IT" b="0" i="0" dirty="0">
                <a:solidFill>
                  <a:srgbClr val="202122"/>
                </a:solidFill>
                <a:effectLst/>
                <a:latin typeface="Arial" panose="020B0604020202020204" pitchFamily="34" charset="0"/>
              </a:rPr>
              <a:t>.</a:t>
            </a:r>
          </a:p>
          <a:p>
            <a:pPr marL="742950" lvl="1" indent="-285750"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12" tooltip="Duomo di Urbino"/>
              </a:rPr>
              <a:t>Cattedrale</a:t>
            </a:r>
            <a:r>
              <a:rPr lang="it-IT" b="0" i="0" dirty="0">
                <a:solidFill>
                  <a:srgbClr val="202122"/>
                </a:solidFill>
                <a:effectLst/>
                <a:latin typeface="Arial" panose="020B0604020202020204" pitchFamily="34" charset="0"/>
              </a:rPr>
              <a:t>, Cappella del Santissimo Sacramento:</a:t>
            </a:r>
            <a:r>
              <a:rPr lang="it-IT" b="0" i="1" dirty="0">
                <a:solidFill>
                  <a:srgbClr val="202122"/>
                </a:solidFill>
                <a:effectLst/>
                <a:latin typeface="Arial" panose="020B0604020202020204" pitchFamily="34" charset="0"/>
              </a:rPr>
              <a:t>Ultima Cena</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13" tooltip="1592"/>
              </a:rPr>
              <a:t>1592</a:t>
            </a:r>
            <a:r>
              <a:rPr lang="it-IT" b="0" i="0" dirty="0">
                <a:solidFill>
                  <a:srgbClr val="202122"/>
                </a:solidFill>
                <a:effectLst/>
                <a:latin typeface="Arial" panose="020B0604020202020204" pitchFamily="34" charset="0"/>
              </a:rPr>
              <a:t>-</a:t>
            </a:r>
            <a:r>
              <a:rPr lang="it-IT" b="0" i="0" u="none" strike="noStrike" dirty="0">
                <a:solidFill>
                  <a:srgbClr val="0645AD"/>
                </a:solidFill>
                <a:effectLst/>
                <a:latin typeface="Arial" panose="020B0604020202020204" pitchFamily="34" charset="0"/>
                <a:hlinkClick r:id="rId14" tooltip="1599"/>
              </a:rPr>
              <a:t>99</a:t>
            </a:r>
            <a:r>
              <a:rPr lang="it-IT" b="0" i="0" dirty="0">
                <a:solidFill>
                  <a:srgbClr val="202122"/>
                </a:solidFill>
                <a:effectLst/>
                <a:latin typeface="Arial" panose="020B0604020202020204" pitchFamily="34" charset="0"/>
              </a:rPr>
              <a:t>).</a:t>
            </a:r>
          </a:p>
          <a:p>
            <a:pPr marL="742950" lvl="1" indent="-285750" algn="l">
              <a:buFont typeface="Arial" panose="020B0604020202020204" pitchFamily="34" charset="0"/>
              <a:buChar char="•"/>
            </a:pPr>
            <a:r>
              <a:rPr lang="it-IT" b="0" i="0" dirty="0">
                <a:solidFill>
                  <a:srgbClr val="202122"/>
                </a:solidFill>
                <a:effectLst/>
                <a:latin typeface="Arial" panose="020B0604020202020204" pitchFamily="34" charset="0"/>
              </a:rPr>
              <a:t>Cattedrale: </a:t>
            </a:r>
            <a:r>
              <a:rPr lang="it-IT" b="0" i="1" dirty="0">
                <a:solidFill>
                  <a:srgbClr val="FF0000"/>
                </a:solidFill>
                <a:effectLst/>
                <a:latin typeface="Arial" panose="020B0604020202020204" pitchFamily="34" charset="0"/>
              </a:rPr>
              <a:t>Martirio di San Sebastiano</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5" tooltip="1557">
                  <a:extLst>
                    <a:ext uri="{A12FA001-AC4F-418D-AE19-62706E023703}">
                      <ahyp:hlinkClr xmlns:ahyp="http://schemas.microsoft.com/office/drawing/2018/hyperlinkcolor" val="tx"/>
                    </a:ext>
                  </a:extLst>
                </a:hlinkClick>
              </a:rPr>
              <a:t>1557</a:t>
            </a:r>
            <a:r>
              <a:rPr lang="it-IT" b="0" i="0" dirty="0">
                <a:solidFill>
                  <a:srgbClr val="FF0000"/>
                </a:solidFill>
                <a:effectLst/>
                <a:latin typeface="Arial" panose="020B0604020202020204" pitchFamily="34" charset="0"/>
              </a:rPr>
              <a:t> - </a:t>
            </a:r>
            <a:r>
              <a:rPr lang="it-IT" b="0" i="0" u="none" strike="noStrike" dirty="0">
                <a:solidFill>
                  <a:srgbClr val="FF0000"/>
                </a:solidFill>
                <a:effectLst/>
                <a:latin typeface="Arial" panose="020B0604020202020204" pitchFamily="34" charset="0"/>
                <a:hlinkClick r:id="rId16" tooltip="1558">
                  <a:extLst>
                    <a:ext uri="{A12FA001-AC4F-418D-AE19-62706E023703}">
                      <ahyp:hlinkClr xmlns:ahyp="http://schemas.microsoft.com/office/drawing/2018/hyperlinkcolor" val="tx"/>
                    </a:ext>
                  </a:extLst>
                </a:hlinkClick>
              </a:rPr>
              <a:t>58</a:t>
            </a:r>
            <a:r>
              <a:rPr lang="it-IT" b="0" i="0" dirty="0">
                <a:solidFill>
                  <a:srgbClr val="FF0000"/>
                </a:solidFill>
                <a:effectLst/>
                <a:latin typeface="Arial" panose="020B0604020202020204" pitchFamily="34" charset="0"/>
              </a:rPr>
              <a:t>); </a:t>
            </a:r>
            <a:r>
              <a:rPr lang="it-IT" b="0" i="1" dirty="0">
                <a:solidFill>
                  <a:srgbClr val="FF0000"/>
                </a:solidFill>
                <a:effectLst/>
                <a:latin typeface="Arial" panose="020B0604020202020204" pitchFamily="34" charset="0"/>
              </a:rPr>
              <a:t>Santa Cecilia tra i Santi Maria Maddalena, Giovanni Evangelista, Paolo e Caterina</a:t>
            </a:r>
            <a:r>
              <a:rPr lang="it-IT" b="0" i="0" dirty="0">
                <a:solidFill>
                  <a:srgbClr val="FF0000"/>
                </a:solidFill>
                <a:effectLst/>
                <a:latin typeface="Arial" panose="020B0604020202020204" pitchFamily="34" charset="0"/>
              </a:rPr>
              <a:t> (</a:t>
            </a:r>
            <a:r>
              <a:rPr lang="it-IT" b="0" i="0" u="none" strike="noStrike" dirty="0">
                <a:solidFill>
                  <a:srgbClr val="FF0000"/>
                </a:solidFill>
                <a:effectLst/>
                <a:latin typeface="Arial" panose="020B0604020202020204" pitchFamily="34" charset="0"/>
                <a:hlinkClick r:id="rId17" tooltip="1555">
                  <a:extLst>
                    <a:ext uri="{A12FA001-AC4F-418D-AE19-62706E023703}">
                      <ahyp:hlinkClr xmlns:ahyp="http://schemas.microsoft.com/office/drawing/2018/hyperlinkcolor" val="tx"/>
                    </a:ext>
                  </a:extLst>
                </a:hlinkClick>
              </a:rPr>
              <a:t>1555</a:t>
            </a:r>
            <a:r>
              <a:rPr lang="it-IT" b="0" i="0" dirty="0">
                <a:solidFill>
                  <a:srgbClr val="FF0000"/>
                </a:solidFill>
                <a:effectLst/>
                <a:latin typeface="Arial" panose="020B0604020202020204" pitchFamily="34" charset="0"/>
              </a:rPr>
              <a:t> ca).</a:t>
            </a:r>
          </a:p>
          <a:p>
            <a:pPr marL="742950" lvl="1" indent="-285750" algn="l">
              <a:buFont typeface="Arial" panose="020B0604020202020204" pitchFamily="34" charset="0"/>
              <a:buChar char="•"/>
            </a:pPr>
            <a:r>
              <a:rPr lang="it-IT" b="0" i="0" dirty="0">
                <a:solidFill>
                  <a:srgbClr val="202122"/>
                </a:solidFill>
                <a:effectLst/>
                <a:latin typeface="Arial" panose="020B0604020202020204" pitchFamily="34" charset="0"/>
              </a:rPr>
              <a:t>Oratorio della Morte, </a:t>
            </a:r>
            <a:r>
              <a:rPr lang="it-IT" b="0" i="1" dirty="0">
                <a:solidFill>
                  <a:srgbClr val="202122"/>
                </a:solidFill>
                <a:effectLst/>
                <a:latin typeface="Arial" panose="020B0604020202020204" pitchFamily="34" charset="0"/>
              </a:rPr>
              <a:t>Cristo crocifisso e i dolenti</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18" tooltip="1597"/>
              </a:rPr>
              <a:t>1597</a:t>
            </a:r>
            <a:r>
              <a:rPr lang="it-IT" b="0" i="0" dirty="0">
                <a:solidFill>
                  <a:srgbClr val="202122"/>
                </a:solidFill>
                <a:effectLst/>
                <a:latin typeface="Arial" panose="020B0604020202020204" pitchFamily="34" charset="0"/>
              </a:rPr>
              <a:t>-</a:t>
            </a:r>
            <a:r>
              <a:rPr lang="it-IT" b="0" i="0" u="none" strike="noStrike" dirty="0">
                <a:solidFill>
                  <a:srgbClr val="0645AD"/>
                </a:solidFill>
                <a:effectLst/>
                <a:latin typeface="Arial" panose="020B0604020202020204" pitchFamily="34" charset="0"/>
                <a:hlinkClick r:id="rId19" tooltip="1600"/>
              </a:rPr>
              <a:t>1600</a:t>
            </a:r>
            <a:r>
              <a:rPr lang="it-IT" b="0" i="0" dirty="0">
                <a:solidFill>
                  <a:srgbClr val="202122"/>
                </a:solidFill>
                <a:effectLst/>
                <a:latin typeface="Arial" panose="020B0604020202020204" pitchFamily="34" charset="0"/>
              </a:rPr>
              <a:t> ca).</a:t>
            </a:r>
          </a:p>
          <a:p>
            <a:pPr marL="742950" lvl="1" indent="-285750"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20" tooltip="Convento di San Francesco (Urbino)"/>
              </a:rPr>
              <a:t>Chiesa di San Francesco</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Perdono di Assisi</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21" tooltip="1574"/>
              </a:rPr>
              <a:t>1574</a:t>
            </a:r>
            <a:r>
              <a:rPr lang="it-IT" b="0" i="0" dirty="0">
                <a:solidFill>
                  <a:srgbClr val="202122"/>
                </a:solidFill>
                <a:effectLst/>
                <a:latin typeface="Arial" panose="020B0604020202020204" pitchFamily="34" charset="0"/>
              </a:rPr>
              <a:t>-</a:t>
            </a:r>
            <a:r>
              <a:rPr lang="it-IT" b="0" i="0" u="none" strike="noStrike" dirty="0">
                <a:solidFill>
                  <a:srgbClr val="0645AD"/>
                </a:solidFill>
                <a:effectLst/>
                <a:latin typeface="Arial" panose="020B0604020202020204" pitchFamily="34" charset="0"/>
                <a:hlinkClick r:id="rId22" tooltip="1576"/>
              </a:rPr>
              <a:t>76</a:t>
            </a:r>
            <a:r>
              <a:rPr lang="it-IT" b="0" i="0" dirty="0">
                <a:solidFill>
                  <a:srgbClr val="202122"/>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23" tooltip="Vienna"/>
              </a:rPr>
              <a:t>Vienna</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24" tooltip="Kunsthistorisches Museum"/>
              </a:rPr>
              <a:t>Kunsthistorisches Museum</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Monsignore Giuliano della Rovere</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9" tooltip="1595"/>
              </a:rPr>
              <a:t>1595</a:t>
            </a:r>
            <a:r>
              <a:rPr lang="it-IT" b="0" i="0" dirty="0">
                <a:solidFill>
                  <a:srgbClr val="202122"/>
                </a:solidFill>
                <a:effectLst/>
                <a:latin typeface="Arial" panose="020B0604020202020204" pitchFamily="34" charset="0"/>
              </a:rPr>
              <a:t>); </a:t>
            </a:r>
            <a:r>
              <a:rPr lang="it-IT" b="0" i="1" dirty="0">
                <a:solidFill>
                  <a:srgbClr val="202122"/>
                </a:solidFill>
                <a:effectLst/>
                <a:latin typeface="Arial" panose="020B0604020202020204" pitchFamily="34" charset="0"/>
              </a:rPr>
              <a:t>Ritratto di donna</a:t>
            </a:r>
            <a:r>
              <a:rPr lang="it-IT" b="0" i="0" dirty="0">
                <a:solidFill>
                  <a:srgbClr val="202122"/>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FF0000"/>
                </a:solidFill>
                <a:effectLst/>
                <a:latin typeface="Arial" panose="020B0604020202020204" pitchFamily="34" charset="0"/>
                <a:hlinkClick r:id="rId25" tooltip="Washington (distretto di Columbia)">
                  <a:extLst>
                    <a:ext uri="{A12FA001-AC4F-418D-AE19-62706E023703}">
                      <ahyp:hlinkClr xmlns:ahyp="http://schemas.microsoft.com/office/drawing/2018/hyperlinkcolor" val="tx"/>
                    </a:ext>
                  </a:extLst>
                </a:hlinkClick>
              </a:rPr>
              <a:t>Washington</a:t>
            </a:r>
            <a:r>
              <a:rPr lang="it-IT" b="0" i="0" dirty="0">
                <a:solidFill>
                  <a:srgbClr val="FF0000"/>
                </a:solidFill>
                <a:effectLst/>
                <a:latin typeface="Arial" panose="020B0604020202020204" pitchFamily="34" charset="0"/>
              </a:rPr>
              <a:t>, National Gallery of Art: </a:t>
            </a:r>
            <a:r>
              <a:rPr lang="it-IT" b="0" i="1" dirty="0">
                <a:solidFill>
                  <a:srgbClr val="FF0000"/>
                </a:solidFill>
                <a:effectLst/>
                <a:latin typeface="Arial" panose="020B0604020202020204" pitchFamily="34" charset="0"/>
              </a:rPr>
              <a:t>Ritratto di Quintillia Fischieri</a:t>
            </a:r>
            <a:r>
              <a:rPr lang="it-IT" b="0" i="0" dirty="0">
                <a:solidFill>
                  <a:srgbClr val="202122"/>
                </a:solidFill>
                <a:effectLst/>
                <a:latin typeface="Arial" panose="020B0604020202020204" pitchFamily="34" charset="0"/>
              </a:rPr>
              <a:t>; </a:t>
            </a:r>
            <a:r>
              <a:rPr lang="it-IT" b="0" i="1" dirty="0">
                <a:solidFill>
                  <a:srgbClr val="FF0000"/>
                </a:solidFill>
                <a:effectLst/>
                <a:latin typeface="Arial" panose="020B0604020202020204" pitchFamily="34" charset="0"/>
              </a:rPr>
              <a:t>Testa di Giovanni Evangelista</a:t>
            </a:r>
            <a:r>
              <a:rPr lang="it-IT" b="0" i="0" dirty="0">
                <a:solidFill>
                  <a:srgbClr val="FF0000"/>
                </a:solidFill>
                <a:effectLst/>
                <a:latin typeface="Arial" panose="020B0604020202020204" pitchFamily="34" charset="0"/>
              </a:rPr>
              <a:t>.</a:t>
            </a:r>
          </a:p>
          <a:p>
            <a:pPr algn="l">
              <a:buFont typeface="Arial" panose="020B0604020202020204" pitchFamily="34" charset="0"/>
              <a:buChar char="•"/>
            </a:pPr>
            <a:r>
              <a:rPr lang="it-IT" b="0" i="0" u="none" strike="noStrike" dirty="0">
                <a:solidFill>
                  <a:srgbClr val="0645AD"/>
                </a:solidFill>
                <a:effectLst/>
                <a:latin typeface="Arial" panose="020B0604020202020204" pitchFamily="34" charset="0"/>
                <a:hlinkClick r:id="rId26" tooltip="Weimar"/>
              </a:rPr>
              <a:t>Weimar</a:t>
            </a:r>
            <a:r>
              <a:rPr lang="it-IT" b="0" i="0" dirty="0">
                <a:solidFill>
                  <a:srgbClr val="202122"/>
                </a:solidFill>
                <a:effectLst/>
                <a:latin typeface="Arial" panose="020B0604020202020204" pitchFamily="34" charset="0"/>
              </a:rPr>
              <a:t>, Goethe Nationalmuseum: </a:t>
            </a:r>
            <a:r>
              <a:rPr lang="it-IT" b="0" i="1" dirty="0">
                <a:solidFill>
                  <a:srgbClr val="202122"/>
                </a:solidFill>
                <a:effectLst/>
                <a:latin typeface="Arial" panose="020B0604020202020204" pitchFamily="34" charset="0"/>
              </a:rPr>
              <a:t>Ritratto di Francesco Maria II Della Rovere</a:t>
            </a:r>
            <a:r>
              <a:rPr lang="it-IT" b="0" i="0" dirty="0">
                <a:solidFill>
                  <a:srgbClr val="202122"/>
                </a:solidFill>
                <a:effectLst/>
                <a:latin typeface="Arial" panose="020B0604020202020204" pitchFamily="34" charset="0"/>
              </a:rPr>
              <a:t> (</a:t>
            </a:r>
            <a:r>
              <a:rPr lang="it-IT" b="0" i="0" u="none" strike="noStrike" dirty="0">
                <a:solidFill>
                  <a:srgbClr val="0645AD"/>
                </a:solidFill>
                <a:effectLst/>
                <a:latin typeface="Arial" panose="020B0604020202020204" pitchFamily="34" charset="0"/>
                <a:hlinkClick r:id="rId27" tooltip="Palazzi Vaticani"/>
              </a:rPr>
              <a:t>1580</a:t>
            </a:r>
            <a:r>
              <a:rPr lang="it-IT" b="0" i="0" dirty="0">
                <a:solidFill>
                  <a:srgbClr val="202122"/>
                </a:solidFill>
                <a:effectLst/>
                <a:latin typeface="Arial" panose="020B0604020202020204" pitchFamily="34" charset="0"/>
              </a:rPr>
              <a:t> o </a:t>
            </a:r>
            <a:r>
              <a:rPr lang="it-IT" b="0" i="0" u="none" strike="noStrike" dirty="0">
                <a:solidFill>
                  <a:srgbClr val="0645AD"/>
                </a:solidFill>
                <a:effectLst/>
                <a:latin typeface="Arial" panose="020B0604020202020204" pitchFamily="34" charset="0"/>
                <a:hlinkClick r:id="rId28" tooltip="1579"/>
              </a:rPr>
              <a:t>1583</a:t>
            </a:r>
            <a:r>
              <a:rPr lang="it-IT" b="0" i="0" dirty="0">
                <a:solidFill>
                  <a:srgbClr val="202122"/>
                </a:solidFill>
                <a:effectLst/>
                <a:latin typeface="Arial" panose="020B0604020202020204" pitchFamily="34" charset="0"/>
              </a:rPr>
              <a:t>).</a:t>
            </a:r>
          </a:p>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42245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08158" cy="5869420"/>
          </a:xfrm>
        </p:spPr>
        <p:txBody>
          <a:bodyPr anchor="t">
            <a:normAutofit/>
          </a:bodyPr>
          <a:lstStyle/>
          <a:p>
            <a:r>
              <a:rPr lang="es-ES" sz="2800" dirty="0"/>
              <a:t>1555. Barocci. Santa Cecilia entre María Magdalena, Juan </a:t>
            </a:r>
            <a:r>
              <a:rPr lang="es-ES" sz="2800" dirty="0" err="1"/>
              <a:t>Evanglista</a:t>
            </a:r>
            <a:r>
              <a:rPr lang="es-ES" sz="2800" dirty="0"/>
              <a:t>, Pablo y Catalina. Catedral de Urbino.</a:t>
            </a:r>
          </a:p>
        </p:txBody>
      </p:sp>
      <p:pic>
        <p:nvPicPr>
          <p:cNvPr id="4" name="Imagen 3">
            <a:extLst>
              <a:ext uri="{FF2B5EF4-FFF2-40B4-BE49-F238E27FC236}">
                <a16:creationId xmlns:a16="http://schemas.microsoft.com/office/drawing/2014/main" id="{2C0BC3C9-A236-4F42-B567-25F40E3F6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0776" y="1"/>
            <a:ext cx="4671224" cy="6858000"/>
          </a:xfrm>
          <a:prstGeom prst="rect">
            <a:avLst/>
          </a:prstGeom>
        </p:spPr>
      </p:pic>
    </p:spTree>
    <p:extLst>
      <p:ext uri="{BB962C8B-B14F-4D97-AF65-F5344CB8AC3E}">
        <p14:creationId xmlns:p14="http://schemas.microsoft.com/office/powerpoint/2010/main" val="4235306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8035637" cy="5869420"/>
          </a:xfrm>
        </p:spPr>
        <p:txBody>
          <a:bodyPr anchor="t">
            <a:normAutofit/>
          </a:bodyPr>
          <a:lstStyle/>
          <a:p>
            <a:r>
              <a:rPr lang="es-ES" sz="2800" b="1" dirty="0"/>
              <a:t>1558. Barocci. Martirio de San Esteban. Catedral de Urbino.</a:t>
            </a:r>
            <a:br>
              <a:rPr lang="es-ES" sz="2800" dirty="0"/>
            </a:br>
            <a:r>
              <a:rPr lang="es-ES" sz="2000" b="0" i="0" dirty="0">
                <a:solidFill>
                  <a:srgbClr val="000000"/>
                </a:solidFill>
                <a:effectLst/>
                <a:latin typeface="+mn-lt"/>
              </a:rPr>
              <a:t>La obra fue encargada el 9 de noviembre de 1557 para la capilla de San Sebastián en la Catedral de Urbino por Benedetto Bonaventura, de acuerdo con el legado testamentario de su padre Antonio, por la suma de 100 florines. </a:t>
            </a:r>
            <a:br>
              <a:rPr lang="es-ES" sz="2000" b="0" i="0" dirty="0">
                <a:solidFill>
                  <a:srgbClr val="000000"/>
                </a:solidFill>
                <a:effectLst/>
                <a:latin typeface="+mn-lt"/>
              </a:rPr>
            </a:br>
            <a:r>
              <a:rPr lang="es-ES" sz="2000" b="0" i="0" dirty="0">
                <a:solidFill>
                  <a:srgbClr val="000000"/>
                </a:solidFill>
                <a:effectLst/>
                <a:latin typeface="+mn-lt"/>
              </a:rPr>
              <a:t>El contrato fue firmado por Ambrogio Barocci, padre de Federico, entonces menor de edad y, quizás, ausente de Urbino por un período de formación; la obra fue entregada un año después, en 1558. </a:t>
            </a:r>
            <a:br>
              <a:rPr lang="es-ES" sz="2000" b="0" i="0" dirty="0">
                <a:solidFill>
                  <a:srgbClr val="000000"/>
                </a:solidFill>
                <a:effectLst/>
                <a:latin typeface="+mn-lt"/>
              </a:rPr>
            </a:br>
            <a:r>
              <a:rPr lang="es-ES" sz="2000" b="0" i="0" dirty="0">
                <a:solidFill>
                  <a:srgbClr val="000000"/>
                </a:solidFill>
                <a:effectLst/>
                <a:latin typeface="+mn-lt"/>
              </a:rPr>
              <a:t>La hipótesis de un aprendizaje fuera de la ciudad explicaría el repentino cambio cultural del artista, evidente si se compara el cuadro con la "Santa Cecilia", conservada en la misma iglesia y realizada algunos años antes. </a:t>
            </a:r>
            <a:br>
              <a:rPr lang="es-ES" sz="2000" b="0" i="0" dirty="0">
                <a:solidFill>
                  <a:srgbClr val="000000"/>
                </a:solidFill>
                <a:effectLst/>
                <a:latin typeface="+mn-lt"/>
              </a:rPr>
            </a:br>
            <a:r>
              <a:rPr lang="es-ES" sz="2000" b="0" i="0" dirty="0">
                <a:solidFill>
                  <a:srgbClr val="000000"/>
                </a:solidFill>
                <a:effectLst/>
                <a:latin typeface="+mn-lt"/>
              </a:rPr>
              <a:t>Esta obra atestigua que el artista, durante su formación, hizo suya la experiencia naturalista del estilo </a:t>
            </a:r>
            <a:r>
              <a:rPr lang="es-ES" sz="2000" b="0" i="0" dirty="0" err="1">
                <a:solidFill>
                  <a:srgbClr val="000000"/>
                </a:solidFill>
                <a:effectLst/>
                <a:latin typeface="+mn-lt"/>
              </a:rPr>
              <a:t>corresco</a:t>
            </a:r>
            <a:r>
              <a:rPr lang="es-ES" sz="2000" b="0" i="0" dirty="0">
                <a:solidFill>
                  <a:srgbClr val="000000"/>
                </a:solidFill>
                <a:effectLst/>
                <a:latin typeface="+mn-lt"/>
              </a:rPr>
              <a:t>, que mantuvo a lo largo de su carrera. </a:t>
            </a:r>
            <a:br>
              <a:rPr lang="es-ES" sz="2000" b="0" i="0" dirty="0">
                <a:solidFill>
                  <a:srgbClr val="000000"/>
                </a:solidFill>
                <a:effectLst/>
                <a:latin typeface="+mn-lt"/>
              </a:rPr>
            </a:br>
            <a:r>
              <a:rPr lang="es-ES" sz="2000" b="0" i="0" dirty="0">
                <a:solidFill>
                  <a:srgbClr val="000000"/>
                </a:solidFill>
                <a:effectLst/>
                <a:latin typeface="+mn-lt"/>
              </a:rPr>
              <a:t>Lamentablemente, a principios de los años ochenta del siglo XX, desconocidos cortaron el lienzo en la parte con el retrato del joven de la familia Bonaventure, pintado en la esquina inferior izquierda. </a:t>
            </a:r>
            <a:br>
              <a:rPr lang="es-ES" sz="2000" b="0" i="0" dirty="0">
                <a:solidFill>
                  <a:srgbClr val="000000"/>
                </a:solidFill>
                <a:effectLst/>
                <a:latin typeface="+mn-lt"/>
              </a:rPr>
            </a:br>
            <a:r>
              <a:rPr lang="es-ES" sz="2000" b="0" i="0" dirty="0">
                <a:solidFill>
                  <a:srgbClr val="000000"/>
                </a:solidFill>
                <a:effectLst/>
                <a:latin typeface="+mn-lt"/>
              </a:rPr>
              <a:t>Contrariamente a la costumbre del artista, en este caso no se han conservado dibujos preparatorios en grandes cantidades. </a:t>
            </a:r>
            <a:endParaRPr lang="es-ES" sz="2800" dirty="0">
              <a:latin typeface="+mn-lt"/>
            </a:endParaRPr>
          </a:p>
        </p:txBody>
      </p:sp>
      <p:pic>
        <p:nvPicPr>
          <p:cNvPr id="8" name="Imagen 7">
            <a:extLst>
              <a:ext uri="{FF2B5EF4-FFF2-40B4-BE49-F238E27FC236}">
                <a16:creationId xmlns:a16="http://schemas.microsoft.com/office/drawing/2014/main" id="{E732DCCE-5050-4E1D-947B-F7D1BB63D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4390" y="0"/>
            <a:ext cx="3737610" cy="6858000"/>
          </a:xfrm>
          <a:prstGeom prst="rect">
            <a:avLst/>
          </a:prstGeom>
        </p:spPr>
      </p:pic>
    </p:spTree>
    <p:extLst>
      <p:ext uri="{BB962C8B-B14F-4D97-AF65-F5344CB8AC3E}">
        <p14:creationId xmlns:p14="http://schemas.microsoft.com/office/powerpoint/2010/main" val="249212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79421"/>
            <a:ext cx="8797636" cy="1444579"/>
          </a:xfrm>
        </p:spPr>
        <p:txBody>
          <a:bodyPr anchor="t">
            <a:normAutofit fontScale="90000"/>
          </a:bodyPr>
          <a:lstStyle/>
          <a:p>
            <a:r>
              <a:rPr lang="es-ES" sz="2400" b="0" i="0" dirty="0">
                <a:solidFill>
                  <a:srgbClr val="000000"/>
                </a:solidFill>
                <a:effectLst/>
                <a:latin typeface="+mn-lt"/>
              </a:rPr>
              <a:t>La pintura muestra referencias a la "Pala </a:t>
            </a:r>
            <a:r>
              <a:rPr lang="es-ES" sz="2400" b="0" i="0" dirty="0" err="1">
                <a:solidFill>
                  <a:srgbClr val="000000"/>
                </a:solidFill>
                <a:effectLst/>
                <a:latin typeface="+mn-lt"/>
              </a:rPr>
              <a:t>Gozzi</a:t>
            </a:r>
            <a:r>
              <a:rPr lang="es-ES" sz="2400" b="0" i="0" dirty="0">
                <a:solidFill>
                  <a:srgbClr val="000000"/>
                </a:solidFill>
                <a:effectLst/>
                <a:latin typeface="+mn-lt"/>
              </a:rPr>
              <a:t>" de Tiziano, conservada en la Pinacoteca </a:t>
            </a:r>
            <a:r>
              <a:rPr lang="es-ES" sz="2400" b="0" i="0" dirty="0" err="1">
                <a:solidFill>
                  <a:srgbClr val="000000"/>
                </a:solidFill>
                <a:effectLst/>
                <a:latin typeface="+mn-lt"/>
              </a:rPr>
              <a:t>Podesti</a:t>
            </a:r>
            <a:r>
              <a:rPr lang="es-ES" sz="2400" b="0" i="0" dirty="0">
                <a:solidFill>
                  <a:srgbClr val="000000"/>
                </a:solidFill>
                <a:effectLst/>
                <a:latin typeface="+mn-lt"/>
              </a:rPr>
              <a:t> de Ancona, en la composición y en el árbol de hojas inmóviles contra el cielo rayado, también recuerda el relieve de la fuente de “Amor sacro, amor profano” Y el niño que mira recuerd</a:t>
            </a:r>
            <a:r>
              <a:rPr lang="es-ES" sz="2400" dirty="0">
                <a:solidFill>
                  <a:srgbClr val="000000"/>
                </a:solidFill>
                <a:latin typeface="+mn-lt"/>
              </a:rPr>
              <a:t>a la posición del niño de la “Pala Pesaro”</a:t>
            </a:r>
            <a:endParaRPr lang="es-ES" sz="2400" dirty="0"/>
          </a:p>
        </p:txBody>
      </p:sp>
      <p:pic>
        <p:nvPicPr>
          <p:cNvPr id="4" name="Imagen 3">
            <a:extLst>
              <a:ext uri="{FF2B5EF4-FFF2-40B4-BE49-F238E27FC236}">
                <a16:creationId xmlns:a16="http://schemas.microsoft.com/office/drawing/2014/main" id="{D01DFC3A-7D04-4146-8108-B4A3796E12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4449" y="0"/>
            <a:ext cx="2807551" cy="4364182"/>
          </a:xfrm>
          <a:prstGeom prst="rect">
            <a:avLst/>
          </a:prstGeom>
        </p:spPr>
      </p:pic>
      <p:pic>
        <p:nvPicPr>
          <p:cNvPr id="6" name="Imagen 5">
            <a:extLst>
              <a:ext uri="{FF2B5EF4-FFF2-40B4-BE49-F238E27FC236}">
                <a16:creationId xmlns:a16="http://schemas.microsoft.com/office/drawing/2014/main" id="{77B71C41-6D45-415C-BF91-D3A4C87FD8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6457" y="4655127"/>
            <a:ext cx="2765543" cy="2202873"/>
          </a:xfrm>
          <a:prstGeom prst="rect">
            <a:avLst/>
          </a:prstGeom>
        </p:spPr>
      </p:pic>
      <p:pic>
        <p:nvPicPr>
          <p:cNvPr id="8" name="Imagen 7">
            <a:extLst>
              <a:ext uri="{FF2B5EF4-FFF2-40B4-BE49-F238E27FC236}">
                <a16:creationId xmlns:a16="http://schemas.microsoft.com/office/drawing/2014/main" id="{D12C47AA-0E96-43BF-A253-498D61124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188124"/>
            <a:ext cx="3141792" cy="1240876"/>
          </a:xfrm>
          <a:prstGeom prst="rect">
            <a:avLst/>
          </a:prstGeom>
        </p:spPr>
      </p:pic>
      <p:pic>
        <p:nvPicPr>
          <p:cNvPr id="10" name="Imagen 9">
            <a:extLst>
              <a:ext uri="{FF2B5EF4-FFF2-40B4-BE49-F238E27FC236}">
                <a16:creationId xmlns:a16="http://schemas.microsoft.com/office/drawing/2014/main" id="{837E29D8-16AA-4AC2-8F77-34A3E7762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83" y="3715733"/>
            <a:ext cx="3221176" cy="1228073"/>
          </a:xfrm>
          <a:prstGeom prst="rect">
            <a:avLst/>
          </a:prstGeom>
        </p:spPr>
      </p:pic>
      <p:pic>
        <p:nvPicPr>
          <p:cNvPr id="11" name="Imagen 10">
            <a:extLst>
              <a:ext uri="{FF2B5EF4-FFF2-40B4-BE49-F238E27FC236}">
                <a16:creationId xmlns:a16="http://schemas.microsoft.com/office/drawing/2014/main" id="{3B1FD15F-9E3E-4CFE-A908-4221F7D6B6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7511" y="1612099"/>
            <a:ext cx="2859016" cy="5245901"/>
          </a:xfrm>
          <a:prstGeom prst="rect">
            <a:avLst/>
          </a:prstGeom>
        </p:spPr>
      </p:pic>
      <p:pic>
        <p:nvPicPr>
          <p:cNvPr id="14" name="Imagen 13">
            <a:extLst>
              <a:ext uri="{FF2B5EF4-FFF2-40B4-BE49-F238E27FC236}">
                <a16:creationId xmlns:a16="http://schemas.microsoft.com/office/drawing/2014/main" id="{1D7ED17A-B079-467A-99C2-1DCEEAAB03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99714" y="2493818"/>
            <a:ext cx="2790398" cy="4364182"/>
          </a:xfrm>
          <a:prstGeom prst="rect">
            <a:avLst/>
          </a:prstGeom>
        </p:spPr>
      </p:pic>
    </p:spTree>
    <p:extLst>
      <p:ext uri="{BB962C8B-B14F-4D97-AF65-F5344CB8AC3E}">
        <p14:creationId xmlns:p14="http://schemas.microsoft.com/office/powerpoint/2010/main" val="116761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79421"/>
            <a:ext cx="11707090" cy="1098215"/>
          </a:xfrm>
        </p:spPr>
        <p:txBody>
          <a:bodyPr anchor="t">
            <a:normAutofit fontScale="90000"/>
          </a:bodyPr>
          <a:lstStyle/>
          <a:p>
            <a:r>
              <a:rPr lang="es-ES" sz="2400" b="0" i="0" dirty="0">
                <a:solidFill>
                  <a:srgbClr val="000000"/>
                </a:solidFill>
                <a:effectLst/>
                <a:latin typeface="+mn-lt"/>
              </a:rPr>
              <a:t>Las referencias a las obras de Rafael son evidentes en los </a:t>
            </a:r>
            <a:r>
              <a:rPr lang="es-ES" sz="2400" b="0" i="0" dirty="0" err="1">
                <a:solidFill>
                  <a:srgbClr val="000000"/>
                </a:solidFill>
                <a:effectLst/>
                <a:latin typeface="+mn-lt"/>
              </a:rPr>
              <a:t>putti</a:t>
            </a:r>
            <a:r>
              <a:rPr lang="es-ES" sz="2400" b="0" i="0" dirty="0">
                <a:solidFill>
                  <a:srgbClr val="000000"/>
                </a:solidFill>
                <a:effectLst/>
                <a:latin typeface="+mn-lt"/>
              </a:rPr>
              <a:t> alrededor de la Virgen tomados de la "Madonna di </a:t>
            </a:r>
            <a:r>
              <a:rPr lang="es-ES" sz="2400" b="0" i="0" dirty="0" err="1">
                <a:solidFill>
                  <a:srgbClr val="000000"/>
                </a:solidFill>
                <a:effectLst/>
                <a:latin typeface="+mn-lt"/>
              </a:rPr>
              <a:t>Foligno</a:t>
            </a:r>
            <a:r>
              <a:rPr lang="es-ES" sz="2400" b="0" i="0" dirty="0">
                <a:solidFill>
                  <a:srgbClr val="000000"/>
                </a:solidFill>
                <a:effectLst/>
                <a:latin typeface="+mn-lt"/>
              </a:rPr>
              <a:t>", en la imagen del torturador que se toma del "Incendio di </a:t>
            </a:r>
            <a:r>
              <a:rPr lang="es-ES" sz="2400" b="0" i="0" dirty="0" err="1">
                <a:solidFill>
                  <a:srgbClr val="000000"/>
                </a:solidFill>
                <a:effectLst/>
                <a:latin typeface="+mn-lt"/>
              </a:rPr>
              <a:t>Borgo</a:t>
            </a:r>
            <a:r>
              <a:rPr lang="es-ES" sz="2400" b="0" i="0" dirty="0">
                <a:solidFill>
                  <a:srgbClr val="000000"/>
                </a:solidFill>
                <a:effectLst/>
                <a:latin typeface="+mn-lt"/>
              </a:rPr>
              <a:t>" y, finalmente, en el gesto de San Sebastián que recuerda el de Aristóteles en la "Escuela de Atenas".</a:t>
            </a:r>
            <a:endParaRPr lang="es-ES" sz="2400" dirty="0"/>
          </a:p>
        </p:txBody>
      </p:sp>
      <p:pic>
        <p:nvPicPr>
          <p:cNvPr id="11" name="Imagen 10">
            <a:extLst>
              <a:ext uri="{FF2B5EF4-FFF2-40B4-BE49-F238E27FC236}">
                <a16:creationId xmlns:a16="http://schemas.microsoft.com/office/drawing/2014/main" id="{3B1FD15F-9E3E-4CFE-A908-4221F7D6B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9817" y="1084234"/>
            <a:ext cx="3103418" cy="5694345"/>
          </a:xfrm>
          <a:prstGeom prst="rect">
            <a:avLst/>
          </a:prstGeom>
        </p:spPr>
      </p:pic>
      <p:pic>
        <p:nvPicPr>
          <p:cNvPr id="5" name="Imagen 4">
            <a:extLst>
              <a:ext uri="{FF2B5EF4-FFF2-40B4-BE49-F238E27FC236}">
                <a16:creationId xmlns:a16="http://schemas.microsoft.com/office/drawing/2014/main" id="{FA9FB61A-3B0F-4860-ABE8-4790BABBC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254" y="1177636"/>
            <a:ext cx="3726873" cy="5748390"/>
          </a:xfrm>
          <a:prstGeom prst="rect">
            <a:avLst/>
          </a:prstGeom>
        </p:spPr>
      </p:pic>
      <p:sp>
        <p:nvSpPr>
          <p:cNvPr id="14" name="Rectángulo 13">
            <a:extLst>
              <a:ext uri="{FF2B5EF4-FFF2-40B4-BE49-F238E27FC236}">
                <a16:creationId xmlns:a16="http://schemas.microsoft.com/office/drawing/2014/main" id="{6F75144E-F789-41CB-8628-0397BADD4152}"/>
              </a:ext>
            </a:extLst>
          </p:cNvPr>
          <p:cNvSpPr/>
          <p:nvPr/>
        </p:nvSpPr>
        <p:spPr>
          <a:xfrm>
            <a:off x="4267200" y="1620982"/>
            <a:ext cx="748145" cy="63730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24701E60-1B05-4015-A0F3-78F9C7383CC0}"/>
              </a:ext>
            </a:extLst>
          </p:cNvPr>
          <p:cNvSpPr/>
          <p:nvPr/>
        </p:nvSpPr>
        <p:spPr>
          <a:xfrm>
            <a:off x="8887690" y="1744353"/>
            <a:ext cx="748145" cy="63730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64866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79421"/>
            <a:ext cx="11707090" cy="1098215"/>
          </a:xfrm>
        </p:spPr>
        <p:txBody>
          <a:bodyPr anchor="t">
            <a:normAutofit fontScale="90000"/>
          </a:bodyPr>
          <a:lstStyle/>
          <a:p>
            <a:r>
              <a:rPr lang="es-ES" sz="2400" b="0" i="0" dirty="0">
                <a:solidFill>
                  <a:srgbClr val="000000"/>
                </a:solidFill>
                <a:effectLst/>
                <a:latin typeface="+mn-lt"/>
              </a:rPr>
              <a:t>Las referencias a las obras de Rafael son evidentes en los </a:t>
            </a:r>
            <a:r>
              <a:rPr lang="es-ES" sz="2400" b="0" i="0" dirty="0" err="1">
                <a:solidFill>
                  <a:srgbClr val="000000"/>
                </a:solidFill>
                <a:effectLst/>
                <a:latin typeface="+mn-lt"/>
              </a:rPr>
              <a:t>putti</a:t>
            </a:r>
            <a:r>
              <a:rPr lang="es-ES" sz="2400" b="0" i="0" dirty="0">
                <a:solidFill>
                  <a:srgbClr val="000000"/>
                </a:solidFill>
                <a:effectLst/>
                <a:latin typeface="+mn-lt"/>
              </a:rPr>
              <a:t> alrededor de la Virgen tomados de la "Madonna di </a:t>
            </a:r>
            <a:r>
              <a:rPr lang="es-ES" sz="2400" b="0" i="0" dirty="0" err="1">
                <a:solidFill>
                  <a:srgbClr val="000000"/>
                </a:solidFill>
                <a:effectLst/>
                <a:latin typeface="+mn-lt"/>
              </a:rPr>
              <a:t>Foligno</a:t>
            </a:r>
            <a:r>
              <a:rPr lang="es-ES" sz="2400" b="0" i="0" dirty="0">
                <a:solidFill>
                  <a:srgbClr val="000000"/>
                </a:solidFill>
                <a:effectLst/>
                <a:latin typeface="+mn-lt"/>
              </a:rPr>
              <a:t>", en la imagen del torturador que se toma del "Incendio di </a:t>
            </a:r>
            <a:r>
              <a:rPr lang="es-ES" sz="2400" b="0" i="0" dirty="0" err="1">
                <a:solidFill>
                  <a:srgbClr val="000000"/>
                </a:solidFill>
                <a:effectLst/>
                <a:latin typeface="+mn-lt"/>
              </a:rPr>
              <a:t>Borgo</a:t>
            </a:r>
            <a:r>
              <a:rPr lang="es-ES" sz="2400" b="0" i="0" dirty="0">
                <a:solidFill>
                  <a:srgbClr val="000000"/>
                </a:solidFill>
                <a:effectLst/>
                <a:latin typeface="+mn-lt"/>
              </a:rPr>
              <a:t>" y, finalmente, en el gesto de San Sebastián que recuerda el de Aristóteles en la "Escuela de Atenas".</a:t>
            </a:r>
            <a:endParaRPr lang="es-ES" sz="2400" dirty="0"/>
          </a:p>
        </p:txBody>
      </p:sp>
      <p:pic>
        <p:nvPicPr>
          <p:cNvPr id="11" name="Imagen 10">
            <a:extLst>
              <a:ext uri="{FF2B5EF4-FFF2-40B4-BE49-F238E27FC236}">
                <a16:creationId xmlns:a16="http://schemas.microsoft.com/office/drawing/2014/main" id="{3B1FD15F-9E3E-4CFE-A908-4221F7D6B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7636"/>
            <a:ext cx="3103418" cy="5694345"/>
          </a:xfrm>
          <a:prstGeom prst="rect">
            <a:avLst/>
          </a:prstGeom>
        </p:spPr>
      </p:pic>
      <p:pic>
        <p:nvPicPr>
          <p:cNvPr id="9" name="Imagen 8">
            <a:extLst>
              <a:ext uri="{FF2B5EF4-FFF2-40B4-BE49-F238E27FC236}">
                <a16:creationId xmlns:a16="http://schemas.microsoft.com/office/drawing/2014/main" id="{A4BD861B-E032-40BD-9C41-9F0B43C99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523" y="1177636"/>
            <a:ext cx="7486477" cy="5680364"/>
          </a:xfrm>
          <a:prstGeom prst="rect">
            <a:avLst/>
          </a:prstGeom>
        </p:spPr>
      </p:pic>
    </p:spTree>
    <p:extLst>
      <p:ext uri="{BB962C8B-B14F-4D97-AF65-F5344CB8AC3E}">
        <p14:creationId xmlns:p14="http://schemas.microsoft.com/office/powerpoint/2010/main" val="2271012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79421"/>
            <a:ext cx="11707090" cy="1098215"/>
          </a:xfrm>
        </p:spPr>
        <p:txBody>
          <a:bodyPr anchor="t">
            <a:normAutofit fontScale="90000"/>
          </a:bodyPr>
          <a:lstStyle/>
          <a:p>
            <a:r>
              <a:rPr lang="es-ES" sz="2400" b="0" i="0" dirty="0">
                <a:solidFill>
                  <a:srgbClr val="000000"/>
                </a:solidFill>
                <a:effectLst/>
                <a:latin typeface="+mn-lt"/>
              </a:rPr>
              <a:t>Las referencias a las obras de Rafael son evidentes en los </a:t>
            </a:r>
            <a:r>
              <a:rPr lang="es-ES" sz="2400" b="0" i="0" dirty="0" err="1">
                <a:solidFill>
                  <a:srgbClr val="000000"/>
                </a:solidFill>
                <a:effectLst/>
                <a:latin typeface="+mn-lt"/>
              </a:rPr>
              <a:t>putti</a:t>
            </a:r>
            <a:r>
              <a:rPr lang="es-ES" sz="2400" b="0" i="0" dirty="0">
                <a:solidFill>
                  <a:srgbClr val="000000"/>
                </a:solidFill>
                <a:effectLst/>
                <a:latin typeface="+mn-lt"/>
              </a:rPr>
              <a:t> alrededor de la Virgen tomados de la "Madonna di </a:t>
            </a:r>
            <a:r>
              <a:rPr lang="es-ES" sz="2400" b="0" i="0" dirty="0" err="1">
                <a:solidFill>
                  <a:srgbClr val="000000"/>
                </a:solidFill>
                <a:effectLst/>
                <a:latin typeface="+mn-lt"/>
              </a:rPr>
              <a:t>Foligno</a:t>
            </a:r>
            <a:r>
              <a:rPr lang="es-ES" sz="2400" b="0" i="0" dirty="0">
                <a:solidFill>
                  <a:srgbClr val="000000"/>
                </a:solidFill>
                <a:effectLst/>
                <a:latin typeface="+mn-lt"/>
              </a:rPr>
              <a:t>", en la imagen del torturador que se toma del "Incendio di </a:t>
            </a:r>
            <a:r>
              <a:rPr lang="es-ES" sz="2400" b="0" i="0" dirty="0" err="1">
                <a:solidFill>
                  <a:srgbClr val="000000"/>
                </a:solidFill>
                <a:effectLst/>
                <a:latin typeface="+mn-lt"/>
              </a:rPr>
              <a:t>Borgo</a:t>
            </a:r>
            <a:r>
              <a:rPr lang="es-ES" sz="2400" b="0" i="0" dirty="0">
                <a:solidFill>
                  <a:srgbClr val="000000"/>
                </a:solidFill>
                <a:effectLst/>
                <a:latin typeface="+mn-lt"/>
              </a:rPr>
              <a:t>" y, finalmente, en el gesto de San Sebastián que recuerda el de Aristóteles en la "Escuela de Atenas".</a:t>
            </a:r>
            <a:endParaRPr lang="es-ES" sz="2400" dirty="0"/>
          </a:p>
        </p:txBody>
      </p:sp>
      <p:pic>
        <p:nvPicPr>
          <p:cNvPr id="11" name="Imagen 10">
            <a:extLst>
              <a:ext uri="{FF2B5EF4-FFF2-40B4-BE49-F238E27FC236}">
                <a16:creationId xmlns:a16="http://schemas.microsoft.com/office/drawing/2014/main" id="{3B1FD15F-9E3E-4CFE-A908-4221F7D6B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7636"/>
            <a:ext cx="3103418" cy="5694345"/>
          </a:xfrm>
          <a:prstGeom prst="rect">
            <a:avLst/>
          </a:prstGeom>
        </p:spPr>
      </p:pic>
      <p:pic>
        <p:nvPicPr>
          <p:cNvPr id="13" name="Imagen 12">
            <a:extLst>
              <a:ext uri="{FF2B5EF4-FFF2-40B4-BE49-F238E27FC236}">
                <a16:creationId xmlns:a16="http://schemas.microsoft.com/office/drawing/2014/main" id="{69DD8CED-4BE3-4F30-960E-D49BCA291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9937" y="1177636"/>
            <a:ext cx="7992063" cy="5694345"/>
          </a:xfrm>
          <a:prstGeom prst="rect">
            <a:avLst/>
          </a:prstGeom>
        </p:spPr>
      </p:pic>
      <p:sp>
        <p:nvSpPr>
          <p:cNvPr id="7" name="Rectángulo 6">
            <a:extLst>
              <a:ext uri="{FF2B5EF4-FFF2-40B4-BE49-F238E27FC236}">
                <a16:creationId xmlns:a16="http://schemas.microsoft.com/office/drawing/2014/main" id="{C5B0DB76-DCCE-4830-9DBA-7E5339C0883B}"/>
              </a:ext>
            </a:extLst>
          </p:cNvPr>
          <p:cNvSpPr/>
          <p:nvPr/>
        </p:nvSpPr>
        <p:spPr>
          <a:xfrm>
            <a:off x="8128000" y="3870697"/>
            <a:ext cx="740229" cy="158667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378870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27167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04729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2DCC13-1BDB-493A-9F8F-CDFEF64DE40D}"/>
              </a:ext>
            </a:extLst>
          </p:cNvPr>
          <p:cNvSpPr>
            <a:spLocks noGrp="1"/>
          </p:cNvSpPr>
          <p:nvPr>
            <p:ph type="title"/>
          </p:nvPr>
        </p:nvSpPr>
        <p:spPr/>
        <p:txBody>
          <a:bodyPr/>
          <a:lstStyle/>
          <a:p>
            <a:pPr algn="ctr"/>
            <a:r>
              <a:rPr lang="es-ES" b="0" i="0" u="none" strike="noStrike" dirty="0">
                <a:effectLst/>
                <a:latin typeface="Arial" panose="020B0604020202020204" pitchFamily="34" charset="0"/>
              </a:rPr>
              <a:t>Casina Pío IV</a:t>
            </a:r>
            <a:endParaRPr lang="es-ES" dirty="0"/>
          </a:p>
        </p:txBody>
      </p:sp>
      <p:sp>
        <p:nvSpPr>
          <p:cNvPr id="3" name="Marcador de contenido 2">
            <a:extLst>
              <a:ext uri="{FF2B5EF4-FFF2-40B4-BE49-F238E27FC236}">
                <a16:creationId xmlns:a16="http://schemas.microsoft.com/office/drawing/2014/main" id="{4E5F8D57-2EA2-4C6C-AF17-32D718C0847B}"/>
              </a:ext>
            </a:extLst>
          </p:cNvPr>
          <p:cNvSpPr>
            <a:spLocks noGrp="1"/>
          </p:cNvSpPr>
          <p:nvPr>
            <p:ph idx="1"/>
          </p:nvPr>
        </p:nvSpPr>
        <p:spPr/>
        <p:txBody>
          <a:bodyPr>
            <a:normAutofit/>
          </a:bodyPr>
          <a:lstStyle/>
          <a:p>
            <a:r>
              <a:rPr lang="es-ES" b="0" i="0" dirty="0">
                <a:solidFill>
                  <a:srgbClr val="666666"/>
                </a:solidFill>
                <a:effectLst/>
                <a:latin typeface="Arial" panose="020B0604020202020204" pitchFamily="34" charset="0"/>
              </a:rPr>
              <a:t>La sala de la Conversación Sagrada.</a:t>
            </a:r>
          </a:p>
          <a:p>
            <a:r>
              <a:rPr lang="es-ES" b="0" i="0" dirty="0">
                <a:solidFill>
                  <a:srgbClr val="666666"/>
                </a:solidFill>
                <a:effectLst/>
                <a:latin typeface="Arial" panose="020B0604020202020204" pitchFamily="34" charset="0"/>
              </a:rPr>
              <a:t>Está decorada en su totalidad por Federico Barocci entre octubre de 1561 y junio de 1563. Toma su nombre del fresco en el panel central de la bóveda de cañón, donde está representada la </a:t>
            </a:r>
            <a:r>
              <a:rPr lang="es-ES" b="0" i="1" u="none" strike="noStrike" dirty="0">
                <a:solidFill>
                  <a:srgbClr val="666666"/>
                </a:solidFill>
                <a:effectLst/>
                <a:latin typeface="Arial" panose="020B0604020202020204" pitchFamily="34" charset="0"/>
              </a:rPr>
              <a:t>Sagrada Conversación</a:t>
            </a:r>
            <a:r>
              <a:rPr lang="es-ES" b="0" i="0" dirty="0">
                <a:solidFill>
                  <a:srgbClr val="666666"/>
                </a:solidFill>
                <a:effectLst/>
                <a:latin typeface="Arial" panose="020B0604020202020204" pitchFamily="34" charset="0"/>
              </a:rPr>
              <a:t> que tuvo lugar entre la Virgen con el Niño, San Juan, Santa Isabel y San Zacarías. El resto de la bóveda está ricamente decorada con grotescos y frescos que representan a la </a:t>
            </a:r>
            <a:r>
              <a:rPr lang="es-ES" b="0" i="1" u="none" strike="noStrike" dirty="0">
                <a:solidFill>
                  <a:srgbClr val="666666"/>
                </a:solidFill>
                <a:effectLst/>
                <a:latin typeface="Arial" panose="020B0604020202020204" pitchFamily="34" charset="0"/>
              </a:rPr>
              <a:t>mujer samaritana </a:t>
            </a:r>
            <a:r>
              <a:rPr lang="es-ES" b="0" i="1" u="none" strike="noStrike" dirty="0" err="1">
                <a:solidFill>
                  <a:srgbClr val="666666"/>
                </a:solidFill>
                <a:effectLst/>
                <a:latin typeface="Arial" panose="020B0604020202020204" pitchFamily="34" charset="0"/>
              </a:rPr>
              <a:t>en</a:t>
            </a:r>
            <a:r>
              <a:rPr lang="es-ES" b="0" i="0" dirty="0" err="1">
                <a:solidFill>
                  <a:srgbClr val="666666"/>
                </a:solidFill>
                <a:effectLst/>
                <a:latin typeface="Arial" panose="020B0604020202020204" pitchFamily="34" charset="0"/>
              </a:rPr>
              <a:t>el</a:t>
            </a:r>
            <a:r>
              <a:rPr lang="es-ES" b="0" i="0" dirty="0">
                <a:solidFill>
                  <a:srgbClr val="666666"/>
                </a:solidFill>
                <a:effectLst/>
                <a:latin typeface="Arial" panose="020B0604020202020204" pitchFamily="34" charset="0"/>
              </a:rPr>
              <a:t> pozo, el </a:t>
            </a:r>
            <a:r>
              <a:rPr lang="es-ES" b="0" i="1" u="none" strike="noStrike" dirty="0">
                <a:solidFill>
                  <a:srgbClr val="666666"/>
                </a:solidFill>
                <a:effectLst/>
                <a:latin typeface="Arial" panose="020B0604020202020204" pitchFamily="34" charset="0"/>
              </a:rPr>
              <a:t>Juicio de la adúltera,</a:t>
            </a:r>
            <a:r>
              <a:rPr lang="es-ES" b="0" i="0" dirty="0">
                <a:solidFill>
                  <a:srgbClr val="666666"/>
                </a:solidFill>
                <a:effectLst/>
                <a:latin typeface="Arial" panose="020B0604020202020204" pitchFamily="34" charset="0"/>
              </a:rPr>
              <a:t> </a:t>
            </a:r>
            <a:r>
              <a:rPr lang="es-ES" b="0" i="1" u="none" strike="noStrike" dirty="0">
                <a:solidFill>
                  <a:srgbClr val="666666"/>
                </a:solidFill>
                <a:effectLst/>
                <a:latin typeface="Arial" panose="020B0604020202020204" pitchFamily="34" charset="0"/>
              </a:rPr>
              <a:t>Cristo camina sobre</a:t>
            </a:r>
            <a:r>
              <a:rPr lang="es-ES" b="0" i="0" dirty="0">
                <a:solidFill>
                  <a:srgbClr val="666666"/>
                </a:solidFill>
                <a:effectLst/>
                <a:latin typeface="Arial" panose="020B0604020202020204" pitchFamily="34" charset="0"/>
              </a:rPr>
              <a:t> las aguas y el Bautismo </a:t>
            </a:r>
            <a:r>
              <a:rPr lang="es-ES" b="0" i="1" u="none" strike="noStrike" dirty="0">
                <a:solidFill>
                  <a:srgbClr val="666666"/>
                </a:solidFill>
                <a:effectLst/>
                <a:latin typeface="Arial" panose="020B0604020202020204" pitchFamily="34" charset="0"/>
              </a:rPr>
              <a:t>de Cristo.</a:t>
            </a:r>
            <a:endParaRPr lang="es-ES" dirty="0"/>
          </a:p>
        </p:txBody>
      </p:sp>
    </p:spTree>
    <p:extLst>
      <p:ext uri="{BB962C8B-B14F-4D97-AF65-F5344CB8AC3E}">
        <p14:creationId xmlns:p14="http://schemas.microsoft.com/office/powerpoint/2010/main" val="4252615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82146" cy="5869420"/>
          </a:xfrm>
        </p:spPr>
        <p:txBody>
          <a:bodyPr anchor="t">
            <a:normAutofit/>
          </a:bodyPr>
          <a:lstStyle/>
          <a:p>
            <a:r>
              <a:rPr lang="it-IT" sz="2800" dirty="0"/>
              <a:t>1561 - 1563. Barocci. Frescos. Edificio maggiore della Casina di Pio IV, nei Giardini Vaticani, Roma.</a:t>
            </a:r>
            <a:endParaRPr lang="es-ES" sz="2800" dirty="0"/>
          </a:p>
        </p:txBody>
      </p:sp>
      <p:pic>
        <p:nvPicPr>
          <p:cNvPr id="4" name="Imagen 3">
            <a:extLst>
              <a:ext uri="{FF2B5EF4-FFF2-40B4-BE49-F238E27FC236}">
                <a16:creationId xmlns:a16="http://schemas.microsoft.com/office/drawing/2014/main" id="{DD600E9C-6F8C-443F-B5BD-15586C0550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222" y="0"/>
            <a:ext cx="5331778" cy="6858000"/>
          </a:xfrm>
          <a:prstGeom prst="rect">
            <a:avLst/>
          </a:prstGeom>
        </p:spPr>
      </p:pic>
    </p:spTree>
    <p:extLst>
      <p:ext uri="{BB962C8B-B14F-4D97-AF65-F5344CB8AC3E}">
        <p14:creationId xmlns:p14="http://schemas.microsoft.com/office/powerpoint/2010/main" val="4273993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5877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27273" cy="5869420"/>
          </a:xfrm>
        </p:spPr>
        <p:txBody>
          <a:bodyPr anchor="t">
            <a:normAutofit/>
          </a:bodyPr>
          <a:lstStyle/>
          <a:p>
            <a:r>
              <a:rPr lang="it-IT" sz="2800" b="1" dirty="0"/>
              <a:t>1567. Barocci. Virgen con San Simon y San Judas. Galleria Nazionale delle Marche, Urbino.</a:t>
            </a:r>
            <a:br>
              <a:rPr lang="it-IT" sz="2800" dirty="0"/>
            </a:br>
            <a:r>
              <a:rPr lang="es-ES" sz="2400" b="0" i="0" dirty="0">
                <a:solidFill>
                  <a:srgbClr val="000000"/>
                </a:solidFill>
                <a:effectLst/>
                <a:latin typeface="+mn-lt"/>
              </a:rPr>
              <a:t>Este retablo fue realizado para la iglesia de San Francisco de Urbino. </a:t>
            </a:r>
            <a:br>
              <a:rPr lang="es-ES" sz="2400" b="0" i="0" dirty="0">
                <a:solidFill>
                  <a:srgbClr val="000000"/>
                </a:solidFill>
                <a:effectLst/>
                <a:latin typeface="+mn-lt"/>
              </a:rPr>
            </a:br>
            <a:r>
              <a:rPr lang="es-ES" sz="2400" b="0" i="0" dirty="0">
                <a:solidFill>
                  <a:srgbClr val="000000"/>
                </a:solidFill>
                <a:effectLst/>
                <a:latin typeface="+mn-lt"/>
              </a:rPr>
              <a:t>En un humilde interior ambientado ante un paisaje rural envuelto en neblina, la aparición celestial está impregnada del ambiente tierno e íntimo tan típico de Barocci. </a:t>
            </a:r>
            <a:br>
              <a:rPr lang="es-ES" sz="2400" b="0" i="0" dirty="0">
                <a:solidFill>
                  <a:srgbClr val="000000"/>
                </a:solidFill>
                <a:effectLst/>
                <a:latin typeface="+mn-lt"/>
              </a:rPr>
            </a:br>
            <a:r>
              <a:rPr lang="es-ES" sz="2400" b="0" i="0" dirty="0">
                <a:solidFill>
                  <a:srgbClr val="000000"/>
                </a:solidFill>
                <a:effectLst/>
                <a:latin typeface="+mn-lt"/>
              </a:rPr>
              <a:t>Las figuras divinas pintadas en colores brillantes brillan sobre el gris del fondo al igual que las cortinas bermellón. </a:t>
            </a:r>
            <a:br>
              <a:rPr lang="es-ES" sz="2400" b="0" i="0" dirty="0">
                <a:solidFill>
                  <a:srgbClr val="000000"/>
                </a:solidFill>
                <a:effectLst/>
                <a:latin typeface="+mn-lt"/>
              </a:rPr>
            </a:br>
            <a:r>
              <a:rPr lang="es-ES" sz="2400" b="0" i="0" dirty="0">
                <a:solidFill>
                  <a:srgbClr val="000000"/>
                </a:solidFill>
                <a:effectLst/>
                <a:latin typeface="+mn-lt"/>
              </a:rPr>
              <a:t>En la esquina inferior derecha se representan los dos donantes del retablo.</a:t>
            </a:r>
            <a:endParaRPr lang="es-ES" sz="2800" dirty="0">
              <a:latin typeface="+mn-lt"/>
            </a:endParaRPr>
          </a:p>
        </p:txBody>
      </p:sp>
      <p:pic>
        <p:nvPicPr>
          <p:cNvPr id="4" name="Imagen 3">
            <a:extLst>
              <a:ext uri="{FF2B5EF4-FFF2-40B4-BE49-F238E27FC236}">
                <a16:creationId xmlns:a16="http://schemas.microsoft.com/office/drawing/2014/main" id="{B8D5AF41-F41F-4592-9DFB-B9B44E4EA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436" y="6172"/>
            <a:ext cx="4613564" cy="6851828"/>
          </a:xfrm>
          <a:prstGeom prst="rect">
            <a:avLst/>
          </a:prstGeom>
        </p:spPr>
      </p:pic>
    </p:spTree>
    <p:extLst>
      <p:ext uri="{BB962C8B-B14F-4D97-AF65-F5344CB8AC3E}">
        <p14:creationId xmlns:p14="http://schemas.microsoft.com/office/powerpoint/2010/main" val="1922236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26037" cy="1394402"/>
          </a:xfrm>
        </p:spPr>
        <p:txBody>
          <a:bodyPr anchor="t">
            <a:normAutofit/>
          </a:bodyPr>
          <a:lstStyle/>
          <a:p>
            <a:r>
              <a:rPr lang="es-ES" sz="2800" dirty="0"/>
              <a:t>1569. Barocci. Deposición de la Cruz. Catedral de San Lorenzo, Perugia.</a:t>
            </a:r>
          </a:p>
        </p:txBody>
      </p:sp>
      <p:pic>
        <p:nvPicPr>
          <p:cNvPr id="4" name="Imagen 3">
            <a:extLst>
              <a:ext uri="{FF2B5EF4-FFF2-40B4-BE49-F238E27FC236}">
                <a16:creationId xmlns:a16="http://schemas.microsoft.com/office/drawing/2014/main" id="{053BD85F-BDF6-4A8A-85B1-1C5BE8790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3411" y="0"/>
            <a:ext cx="3928589" cy="6858000"/>
          </a:xfrm>
          <a:prstGeom prst="rect">
            <a:avLst/>
          </a:prstGeom>
        </p:spPr>
      </p:pic>
      <p:pic>
        <p:nvPicPr>
          <p:cNvPr id="6" name="Imagen 5">
            <a:extLst>
              <a:ext uri="{FF2B5EF4-FFF2-40B4-BE49-F238E27FC236}">
                <a16:creationId xmlns:a16="http://schemas.microsoft.com/office/drawing/2014/main" id="{7BB2BEA9-57BA-4423-907D-C1FA33055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545" y="1302326"/>
            <a:ext cx="3233277" cy="5555673"/>
          </a:xfrm>
          <a:prstGeom prst="rect">
            <a:avLst/>
          </a:prstGeom>
        </p:spPr>
      </p:pic>
    </p:spTree>
    <p:extLst>
      <p:ext uri="{BB962C8B-B14F-4D97-AF65-F5344CB8AC3E}">
        <p14:creationId xmlns:p14="http://schemas.microsoft.com/office/powerpoint/2010/main" val="1292866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832534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040582" cy="5869420"/>
          </a:xfrm>
        </p:spPr>
        <p:txBody>
          <a:bodyPr anchor="t">
            <a:normAutofit/>
          </a:bodyPr>
          <a:lstStyle/>
          <a:p>
            <a:r>
              <a:rPr lang="it-IT" sz="2800" b="1" dirty="0"/>
              <a:t>1570. Barocci. Virgen con niño. Galleria Pallavicini, Roma.</a:t>
            </a:r>
            <a:br>
              <a:rPr lang="it-IT" sz="2800" dirty="0"/>
            </a:br>
            <a:r>
              <a:rPr lang="es-ES" sz="2400" b="0" i="0" dirty="0">
                <a:solidFill>
                  <a:srgbClr val="000000"/>
                </a:solidFill>
                <a:effectLst/>
                <a:latin typeface="+mn-lt"/>
              </a:rPr>
              <a:t>Esta obra simboliza el siglo XVI. </a:t>
            </a:r>
            <a:br>
              <a:rPr lang="es-ES" sz="2400" b="0" i="0" dirty="0">
                <a:solidFill>
                  <a:srgbClr val="000000"/>
                </a:solidFill>
                <a:effectLst/>
                <a:latin typeface="+mn-lt"/>
              </a:rPr>
            </a:br>
            <a:r>
              <a:rPr lang="es-ES" sz="2400" b="0" i="0" dirty="0">
                <a:solidFill>
                  <a:srgbClr val="000000"/>
                </a:solidFill>
                <a:effectLst/>
                <a:latin typeface="+mn-lt"/>
              </a:rPr>
              <a:t>Se trata de la Virgen y el Niño de Federico Barocci que, ejecutada alrededor de 1570, refleja un momento en la producción temprana del artista fuertemente influenciado por las formas suavizadas de Correggio en Parma. </a:t>
            </a:r>
            <a:br>
              <a:rPr lang="es-ES" sz="2400" b="0" i="0" dirty="0">
                <a:solidFill>
                  <a:srgbClr val="000000"/>
                </a:solidFill>
                <a:effectLst/>
                <a:latin typeface="+mn-lt"/>
              </a:rPr>
            </a:br>
            <a:r>
              <a:rPr lang="es-ES" sz="2400" b="0" i="0" dirty="0">
                <a:solidFill>
                  <a:srgbClr val="000000"/>
                </a:solidFill>
                <a:effectLst/>
                <a:latin typeface="+mn-lt"/>
              </a:rPr>
              <a:t>El resultado comunicativo de la obra es el de una religiosidad con tonos, al mismo tiempo, devota y doméstica que se adapta bien al lenguaje renovado de las demandas contrarreformistas de la Iglesia de Roma, siempre en busca de una comunicación eficaz y persuasiva.</a:t>
            </a:r>
            <a:endParaRPr lang="es-ES" sz="2800" dirty="0">
              <a:latin typeface="+mn-lt"/>
            </a:endParaRPr>
          </a:p>
        </p:txBody>
      </p:sp>
      <p:pic>
        <p:nvPicPr>
          <p:cNvPr id="4" name="Imagen 3">
            <a:extLst>
              <a:ext uri="{FF2B5EF4-FFF2-40B4-BE49-F238E27FC236}">
                <a16:creationId xmlns:a16="http://schemas.microsoft.com/office/drawing/2014/main" id="{F4E5FF31-CD58-4191-8F48-7E30DCE9B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809" y="0"/>
            <a:ext cx="5460191" cy="6858000"/>
          </a:xfrm>
          <a:prstGeom prst="rect">
            <a:avLst/>
          </a:prstGeom>
        </p:spPr>
      </p:pic>
    </p:spTree>
    <p:extLst>
      <p:ext uri="{BB962C8B-B14F-4D97-AF65-F5344CB8AC3E}">
        <p14:creationId xmlns:p14="http://schemas.microsoft.com/office/powerpoint/2010/main" val="836953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38546" y="365124"/>
            <a:ext cx="7038110" cy="6340475"/>
          </a:xfrm>
        </p:spPr>
        <p:txBody>
          <a:bodyPr anchor="t">
            <a:normAutofit fontScale="90000"/>
          </a:bodyPr>
          <a:lstStyle/>
          <a:p>
            <a:r>
              <a:rPr lang="it-IT" sz="2800" b="1" i="0" dirty="0">
                <a:solidFill>
                  <a:srgbClr val="000000"/>
                </a:solidFill>
                <a:effectLst/>
              </a:rPr>
              <a:t>1570 - 1573. Barocci. Descanso en la huída a Egipto. Chiesa di Santo Stefano, Piobbico.</a:t>
            </a:r>
            <a:br>
              <a:rPr lang="it-IT" sz="1100" b="0" i="0" dirty="0">
                <a:solidFill>
                  <a:srgbClr val="000000"/>
                </a:solidFill>
                <a:effectLst/>
                <a:latin typeface="Titillium Web"/>
              </a:rPr>
            </a:br>
            <a:r>
              <a:rPr lang="es-ES" sz="1400" b="0" i="0" dirty="0">
                <a:solidFill>
                  <a:srgbClr val="000000"/>
                </a:solidFill>
                <a:effectLst/>
                <a:latin typeface="+mn-lt"/>
              </a:rPr>
              <a:t>La obra, también llamada "Madonna </a:t>
            </a:r>
            <a:r>
              <a:rPr lang="es-ES" sz="1400" b="0" i="0" dirty="0" err="1">
                <a:solidFill>
                  <a:srgbClr val="000000"/>
                </a:solidFill>
                <a:effectLst/>
                <a:latin typeface="+mn-lt"/>
              </a:rPr>
              <a:t>delle</a:t>
            </a:r>
            <a:r>
              <a:rPr lang="es-ES" sz="1400" b="0" i="0" dirty="0">
                <a:solidFill>
                  <a:srgbClr val="000000"/>
                </a:solidFill>
                <a:effectLst/>
                <a:latin typeface="+mn-lt"/>
              </a:rPr>
              <a:t> </a:t>
            </a:r>
            <a:r>
              <a:rPr lang="es-ES" sz="1400" b="0" i="0" dirty="0" err="1">
                <a:solidFill>
                  <a:srgbClr val="000000"/>
                </a:solidFill>
                <a:effectLst/>
                <a:latin typeface="+mn-lt"/>
              </a:rPr>
              <a:t>ciliegie</a:t>
            </a:r>
            <a:r>
              <a:rPr lang="es-ES" sz="1400" b="0" i="0" dirty="0">
                <a:solidFill>
                  <a:srgbClr val="000000"/>
                </a:solidFill>
                <a:effectLst/>
                <a:latin typeface="+mn-lt"/>
              </a:rPr>
              <a:t>" es un homenaje a la "Madonna </a:t>
            </a:r>
            <a:r>
              <a:rPr lang="es-ES" sz="1400" b="0" i="0" dirty="0" err="1">
                <a:solidFill>
                  <a:srgbClr val="000000"/>
                </a:solidFill>
                <a:effectLst/>
                <a:latin typeface="+mn-lt"/>
              </a:rPr>
              <a:t>della</a:t>
            </a:r>
            <a:r>
              <a:rPr lang="es-ES" sz="1400" b="0" i="0" dirty="0">
                <a:solidFill>
                  <a:srgbClr val="000000"/>
                </a:solidFill>
                <a:effectLst/>
                <a:latin typeface="+mn-lt"/>
              </a:rPr>
              <a:t> </a:t>
            </a:r>
            <a:r>
              <a:rPr lang="es-ES" sz="1400" b="0" i="0" dirty="0" err="1">
                <a:solidFill>
                  <a:srgbClr val="000000"/>
                </a:solidFill>
                <a:effectLst/>
                <a:latin typeface="+mn-lt"/>
              </a:rPr>
              <a:t>scodella</a:t>
            </a:r>
            <a:r>
              <a:rPr lang="es-ES" sz="1400" b="0" i="0" dirty="0">
                <a:solidFill>
                  <a:srgbClr val="000000"/>
                </a:solidFill>
                <a:effectLst/>
                <a:latin typeface="+mn-lt"/>
              </a:rPr>
              <a:t>" de Correggio. Giovan Pietro Bellori (1672) recuerda </a:t>
            </a:r>
            <a:r>
              <a:rPr lang="es-ES" sz="1400" b="0" i="0" dirty="0" err="1">
                <a:solidFill>
                  <a:srgbClr val="000000"/>
                </a:solidFill>
                <a:effectLst/>
                <a:latin typeface="+mn-lt"/>
              </a:rPr>
              <a:t>que:</a:t>
            </a:r>
            <a:r>
              <a:rPr lang="es-ES" sz="1400" b="0" i="1" dirty="0" err="1">
                <a:solidFill>
                  <a:srgbClr val="000000"/>
                </a:solidFill>
                <a:effectLst/>
                <a:latin typeface="+mn-lt"/>
              </a:rPr>
              <a:t>"para</a:t>
            </a:r>
            <a:r>
              <a:rPr lang="es-ES" sz="1400" b="0" i="1" dirty="0">
                <a:solidFill>
                  <a:srgbClr val="000000"/>
                </a:solidFill>
                <a:effectLst/>
                <a:latin typeface="+mn-lt"/>
              </a:rPr>
              <a:t> el duque </a:t>
            </a:r>
            <a:r>
              <a:rPr lang="es-ES" sz="1400" b="0" i="1" dirty="0" err="1">
                <a:solidFill>
                  <a:srgbClr val="000000"/>
                </a:solidFill>
                <a:effectLst/>
                <a:latin typeface="+mn-lt"/>
              </a:rPr>
              <a:t>Guidobaldo</a:t>
            </a:r>
            <a:r>
              <a:rPr lang="es-ES" sz="1400" b="0" i="1" dirty="0">
                <a:solidFill>
                  <a:srgbClr val="000000"/>
                </a:solidFill>
                <a:effectLst/>
                <a:latin typeface="+mn-lt"/>
              </a:rPr>
              <a:t> padre de Francesco Maria pintó un cuadro de cámara con la Virgen, que descansa del viaje de Egipto: se sienta y con la copa toma el agua de un arroyo que se eleva, mientras que San José baja una rama de manzanas, entregándosela a </a:t>
            </a:r>
            <a:r>
              <a:rPr lang="es-ES" sz="1400" b="0" i="1" dirty="0" err="1">
                <a:solidFill>
                  <a:srgbClr val="000000"/>
                </a:solidFill>
                <a:effectLst/>
                <a:latin typeface="+mn-lt"/>
              </a:rPr>
              <a:t>Giesù</a:t>
            </a:r>
            <a:r>
              <a:rPr lang="es-ES" sz="1400" b="0" i="1" dirty="0">
                <a:solidFill>
                  <a:srgbClr val="000000"/>
                </a:solidFill>
                <a:effectLst/>
                <a:latin typeface="+mn-lt"/>
              </a:rPr>
              <a:t> </a:t>
            </a:r>
            <a:r>
              <a:rPr lang="es-ES" sz="1400" b="0" i="1" dirty="0" err="1">
                <a:solidFill>
                  <a:srgbClr val="000000"/>
                </a:solidFill>
                <a:effectLst/>
                <a:latin typeface="+mn-lt"/>
              </a:rPr>
              <a:t>Bambino</a:t>
            </a:r>
            <a:r>
              <a:rPr lang="es-ES" sz="1400" b="0" i="1" dirty="0">
                <a:solidFill>
                  <a:srgbClr val="000000"/>
                </a:solidFill>
                <a:effectLst/>
                <a:latin typeface="+mn-lt"/>
              </a:rPr>
              <a:t>, que se ríe, y extiende su mano a ellos. Esto fue enviado como un regalo a la duquesa de Ferrara; porque al invento le gustó, respondió algún otro, y uno de ellos pintó una gran aguada al natural, que por el conde Antonio Brancaleoni fue enviado al </a:t>
            </a:r>
            <a:r>
              <a:rPr lang="es-ES" sz="1400" b="0" i="1" dirty="0" err="1">
                <a:solidFill>
                  <a:srgbClr val="000000"/>
                </a:solidFill>
                <a:effectLst/>
                <a:latin typeface="+mn-lt"/>
              </a:rPr>
              <a:t>Pieve</a:t>
            </a:r>
            <a:r>
              <a:rPr lang="es-ES" sz="1400" b="0" i="1" dirty="0">
                <a:solidFill>
                  <a:srgbClr val="000000"/>
                </a:solidFill>
                <a:effectLst/>
                <a:latin typeface="+mn-lt"/>
              </a:rPr>
              <a:t> del </a:t>
            </a:r>
            <a:r>
              <a:rPr lang="es-ES" sz="1400" b="0" i="1" dirty="0" err="1">
                <a:solidFill>
                  <a:srgbClr val="000000"/>
                </a:solidFill>
                <a:effectLst/>
                <a:latin typeface="+mn-lt"/>
              </a:rPr>
              <a:t>Piobbico</a:t>
            </a:r>
            <a:r>
              <a:rPr lang="es-ES" sz="1400" b="0" i="1" dirty="0">
                <a:solidFill>
                  <a:srgbClr val="000000"/>
                </a:solidFill>
                <a:effectLst/>
                <a:latin typeface="+mn-lt"/>
              </a:rPr>
              <a:t> su castillo".</a:t>
            </a:r>
            <a:r>
              <a:rPr lang="es-ES" sz="1400" b="0" i="0" dirty="0">
                <a:solidFill>
                  <a:srgbClr val="000000"/>
                </a:solidFill>
                <a:effectLst/>
                <a:latin typeface="+mn-lt"/>
              </a:rPr>
              <a:t> Gracias al cuidadoso análisis de Harald Olsen, se ha reconstruido que existen tres versiones de esta pintura de Barocci, de las cuales solo se conocen dos: el prototipo original es el descrito por Bellori, donado a Isabel </a:t>
            </a:r>
            <a:r>
              <a:rPr lang="es-ES" sz="1400" b="0" i="0" dirty="0" err="1">
                <a:solidFill>
                  <a:srgbClr val="000000"/>
                </a:solidFill>
                <a:effectLst/>
                <a:latin typeface="+mn-lt"/>
              </a:rPr>
              <a:t>d'Este</a:t>
            </a:r>
            <a:r>
              <a:rPr lang="es-ES" sz="1400" b="0" i="0" dirty="0">
                <a:solidFill>
                  <a:srgbClr val="000000"/>
                </a:solidFill>
                <a:effectLst/>
                <a:latin typeface="+mn-lt"/>
              </a:rPr>
              <a:t> presumiblemente con motivo de su matrimonio con Francesco Maria II (3 de enero de 1571); la obra pasó entonces al cardenal </a:t>
            </a:r>
            <a:r>
              <a:rPr lang="es-ES" sz="1400" b="0" i="0" dirty="0" err="1">
                <a:solidFill>
                  <a:srgbClr val="000000"/>
                </a:solidFill>
                <a:effectLst/>
                <a:latin typeface="+mn-lt"/>
              </a:rPr>
              <a:t>Aldobrandini</a:t>
            </a:r>
            <a:r>
              <a:rPr lang="es-ES" sz="1400" b="0" i="0" dirty="0">
                <a:solidFill>
                  <a:srgbClr val="000000"/>
                </a:solidFill>
                <a:effectLst/>
                <a:latin typeface="+mn-lt"/>
              </a:rPr>
              <a:t> (aparece en un inventario de 1626), más tarde se vendió en Inglaterra (en 1824 estaba en la colección Day), pero hoy en día está dispersa. En cambio, existe la versión conservada en la Pinacoteca Vaticana, estudiada por Morelli en 1683 dentro de la sacristía de la Iglesia de la </a:t>
            </a:r>
            <a:r>
              <a:rPr lang="es-ES" sz="1400" b="0" i="0" dirty="0" err="1">
                <a:solidFill>
                  <a:srgbClr val="000000"/>
                </a:solidFill>
                <a:effectLst/>
                <a:latin typeface="+mn-lt"/>
              </a:rPr>
              <a:t>Gesù</a:t>
            </a:r>
            <a:r>
              <a:rPr lang="es-ES" sz="1400" b="0" i="0" dirty="0">
                <a:solidFill>
                  <a:srgbClr val="000000"/>
                </a:solidFill>
                <a:effectLst/>
                <a:latin typeface="+mn-lt"/>
              </a:rPr>
              <a:t> en Perugia, de la que, tras la supresión de la orden jesuita, pasó al palacio del Quirinal y, finalmente, a la Pinacoteca vaticana. La obra en cuestión es el lienzo que Bellori recuerda haber ejecutado para el conde Antonio Brancaleoni: el cuadro fue colocado inicialmente en la iglesia parroquial, lamentablemente destruido debido a un terremoto en 1781 y luego trasladado a Santo Stefano en </a:t>
            </a:r>
            <a:r>
              <a:rPr lang="es-ES" sz="1400" b="0" i="0" dirty="0" err="1">
                <a:solidFill>
                  <a:srgbClr val="000000"/>
                </a:solidFill>
                <a:effectLst/>
                <a:latin typeface="+mn-lt"/>
              </a:rPr>
              <a:t>Piobbico</a:t>
            </a:r>
            <a:r>
              <a:rPr lang="es-ES" sz="1400" b="0" i="0" dirty="0">
                <a:solidFill>
                  <a:srgbClr val="000000"/>
                </a:solidFill>
                <a:effectLst/>
                <a:latin typeface="+mn-lt"/>
              </a:rPr>
              <a:t>. El trabajo fue restaurado en 1950, con operaciones de revestimiento y rayado de las áreas lacustres y fue sometido a una intervención adicional y más precisa en 1975.</a:t>
            </a:r>
            <a:br>
              <a:rPr lang="es-ES" sz="1400" b="0" i="0" dirty="0">
                <a:solidFill>
                  <a:srgbClr val="000000"/>
                </a:solidFill>
                <a:effectLst/>
                <a:latin typeface="+mn-lt"/>
              </a:rPr>
            </a:br>
            <a:r>
              <a:rPr lang="es-ES" sz="1400" b="0" i="0" dirty="0">
                <a:solidFill>
                  <a:srgbClr val="000000"/>
                </a:solidFill>
                <a:effectLst/>
                <a:latin typeface="+mn-lt"/>
              </a:rPr>
              <a:t>Barocci ejecutó la pintura en parte en témpera y en parte en óleo y, en esta versión de </a:t>
            </a:r>
            <a:r>
              <a:rPr lang="es-ES" sz="1400" b="0" i="0" dirty="0" err="1">
                <a:solidFill>
                  <a:srgbClr val="000000"/>
                </a:solidFill>
                <a:effectLst/>
                <a:latin typeface="+mn-lt"/>
              </a:rPr>
              <a:t>Piobbico</a:t>
            </a:r>
            <a:r>
              <a:rPr lang="es-ES" sz="1400" b="0" i="0" dirty="0">
                <a:solidFill>
                  <a:srgbClr val="000000"/>
                </a:solidFill>
                <a:effectLst/>
                <a:latin typeface="+mn-lt"/>
              </a:rPr>
              <a:t>, probablemente logró los más altos resultados de delicadeza, elegancia e intimidad, con el refinamiento ejecutivo habitual y la gracia estilística inconfundible. La obra tuvo suerte inmediata, tanto que fue reproducida en el grabado de </a:t>
            </a:r>
            <a:r>
              <a:rPr lang="es-ES" sz="1400" b="0" i="0" dirty="0" err="1">
                <a:solidFill>
                  <a:srgbClr val="000000"/>
                </a:solidFill>
                <a:effectLst/>
                <a:latin typeface="+mn-lt"/>
              </a:rPr>
              <a:t>Cornelis</a:t>
            </a:r>
            <a:r>
              <a:rPr lang="es-ES" sz="1400" b="0" i="0" dirty="0">
                <a:solidFill>
                  <a:srgbClr val="000000"/>
                </a:solidFill>
                <a:effectLst/>
                <a:latin typeface="+mn-lt"/>
              </a:rPr>
              <a:t> </a:t>
            </a:r>
            <a:r>
              <a:rPr lang="es-ES" sz="1400" b="0" i="0" dirty="0" err="1">
                <a:solidFill>
                  <a:srgbClr val="000000"/>
                </a:solidFill>
                <a:effectLst/>
                <a:latin typeface="+mn-lt"/>
              </a:rPr>
              <a:t>Cort</a:t>
            </a:r>
            <a:r>
              <a:rPr lang="es-ES" sz="1400" b="0" i="0" dirty="0">
                <a:solidFill>
                  <a:srgbClr val="000000"/>
                </a:solidFill>
                <a:effectLst/>
                <a:latin typeface="+mn-lt"/>
              </a:rPr>
              <a:t> (1575), ahora conservado en el </a:t>
            </a:r>
            <a:r>
              <a:rPr lang="es-ES" sz="1400" b="0" i="0" dirty="0" err="1">
                <a:solidFill>
                  <a:srgbClr val="000000"/>
                </a:solidFill>
                <a:effectLst/>
                <a:latin typeface="+mn-lt"/>
              </a:rPr>
              <a:t>Gabinetto</a:t>
            </a:r>
            <a:r>
              <a:rPr lang="es-ES" sz="1400" b="0" i="0" dirty="0">
                <a:solidFill>
                  <a:srgbClr val="000000"/>
                </a:solidFill>
                <a:effectLst/>
                <a:latin typeface="+mn-lt"/>
              </a:rPr>
              <a:t> </a:t>
            </a:r>
            <a:r>
              <a:rPr lang="es-ES" sz="1400" b="0" i="0" dirty="0" err="1">
                <a:solidFill>
                  <a:srgbClr val="000000"/>
                </a:solidFill>
                <a:effectLst/>
                <a:latin typeface="+mn-lt"/>
              </a:rPr>
              <a:t>Disegni</a:t>
            </a:r>
            <a:r>
              <a:rPr lang="es-ES" sz="1400" b="0" i="0" dirty="0">
                <a:solidFill>
                  <a:srgbClr val="000000"/>
                </a:solidFill>
                <a:effectLst/>
                <a:latin typeface="+mn-lt"/>
              </a:rPr>
              <a:t> e </a:t>
            </a:r>
            <a:r>
              <a:rPr lang="es-ES" sz="1400" b="0" i="0" dirty="0" err="1">
                <a:solidFill>
                  <a:srgbClr val="000000"/>
                </a:solidFill>
                <a:effectLst/>
                <a:latin typeface="+mn-lt"/>
              </a:rPr>
              <a:t>Stampe</a:t>
            </a:r>
            <a:r>
              <a:rPr lang="es-ES" sz="1400" b="0" i="0" dirty="0">
                <a:solidFill>
                  <a:srgbClr val="000000"/>
                </a:solidFill>
                <a:effectLst/>
                <a:latin typeface="+mn-lt"/>
              </a:rPr>
              <a:t> de los Uffizi. Algunos dibujos dan testimonio del estudio de Barocci para detalles como el burro, la mano de San José que entrega la ramita a su Hijo y la figura de María. Por último, destacar en la pintura la modernización de la ropa y las fisonomías de los propios protagonistas.</a:t>
            </a:r>
            <a:br>
              <a:rPr lang="es-ES" sz="14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28730914-9450-4BBA-804A-055F24BD977D}"/>
              </a:ext>
            </a:extLst>
          </p:cNvPr>
          <p:cNvPicPr>
            <a:picLocks noChangeAspect="1"/>
          </p:cNvPicPr>
          <p:nvPr/>
        </p:nvPicPr>
        <p:blipFill rotWithShape="1">
          <a:blip r:embed="rId2">
            <a:extLst>
              <a:ext uri="{28A0092B-C50C-407E-A947-70E740481C1C}">
                <a14:useLocalDpi xmlns:a14="http://schemas.microsoft.com/office/drawing/2010/main" val="0"/>
              </a:ext>
            </a:extLst>
          </a:blip>
          <a:srcRect l="35454" t="2174" r="34887" b="9309"/>
          <a:stretch/>
        </p:blipFill>
        <p:spPr>
          <a:xfrm>
            <a:off x="7418831" y="0"/>
            <a:ext cx="4773169" cy="6858000"/>
          </a:xfrm>
          <a:prstGeom prst="rect">
            <a:avLst/>
          </a:prstGeom>
        </p:spPr>
      </p:pic>
    </p:spTree>
    <p:extLst>
      <p:ext uri="{BB962C8B-B14F-4D97-AF65-F5344CB8AC3E}">
        <p14:creationId xmlns:p14="http://schemas.microsoft.com/office/powerpoint/2010/main" val="2164507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24691"/>
            <a:ext cx="6981108" cy="6109854"/>
          </a:xfrm>
        </p:spPr>
        <p:txBody>
          <a:bodyPr anchor="t">
            <a:normAutofit fontScale="90000"/>
          </a:bodyPr>
          <a:lstStyle/>
          <a:p>
            <a:r>
              <a:rPr lang="es-ES" sz="3100" b="1" dirty="0"/>
              <a:t>1570. Barocci. Descanso en la huida a Egipto. Pinacoteca Vaticana.</a:t>
            </a:r>
            <a:br>
              <a:rPr lang="es-ES" sz="2800" dirty="0"/>
            </a:br>
            <a:r>
              <a:rPr lang="es-ES" sz="2400" b="0" i="0" dirty="0">
                <a:solidFill>
                  <a:srgbClr val="000000"/>
                </a:solidFill>
                <a:effectLst/>
                <a:latin typeface="+mn-lt"/>
              </a:rPr>
              <a:t>Incluso en sus lienzos más pequeños que fueron pintados para capillas privadas o coleccionistas, Barocci abandonó la caligrafía a menudo fría de los manieristas. </a:t>
            </a:r>
            <a:br>
              <a:rPr lang="es-ES" sz="2400" b="0" i="0" dirty="0">
                <a:solidFill>
                  <a:srgbClr val="000000"/>
                </a:solidFill>
                <a:effectLst/>
                <a:latin typeface="+mn-lt"/>
              </a:rPr>
            </a:br>
            <a:r>
              <a:rPr lang="es-ES" sz="2400" b="0" i="0" dirty="0">
                <a:solidFill>
                  <a:srgbClr val="000000"/>
                </a:solidFill>
                <a:effectLst/>
                <a:latin typeface="+mn-lt"/>
              </a:rPr>
              <a:t>En cambio, prefirió las imágenes delicadas, los colores rosados, la luz suave y los paisajes. </a:t>
            </a:r>
            <a:br>
              <a:rPr lang="es-ES" sz="2400" b="0" i="0" dirty="0">
                <a:solidFill>
                  <a:srgbClr val="000000"/>
                </a:solidFill>
                <a:effectLst/>
                <a:latin typeface="+mn-lt"/>
              </a:rPr>
            </a:br>
            <a:r>
              <a:rPr lang="es-ES" sz="2400" b="0" i="0" dirty="0">
                <a:solidFill>
                  <a:srgbClr val="000000"/>
                </a:solidFill>
                <a:effectLst/>
                <a:latin typeface="+mn-lt"/>
              </a:rPr>
              <a:t>Esto no significa que Barocci no fuera también un pintor refinado. </a:t>
            </a:r>
            <a:br>
              <a:rPr lang="es-ES" sz="2400" b="0" i="0" dirty="0">
                <a:solidFill>
                  <a:srgbClr val="000000"/>
                </a:solidFill>
                <a:effectLst/>
                <a:latin typeface="+mn-lt"/>
              </a:rPr>
            </a:br>
            <a:r>
              <a:rPr lang="es-ES" sz="2400" b="0" i="0" dirty="0">
                <a:solidFill>
                  <a:srgbClr val="000000"/>
                </a:solidFill>
                <a:effectLst/>
                <a:latin typeface="+mn-lt"/>
              </a:rPr>
              <a:t>De hecho, en una pintura como esta, la forma en que los gestos y las miradas de los personajes se vinculan entre sí demuestra que estudió cuidadosamente sus composiciones. </a:t>
            </a:r>
            <a:br>
              <a:rPr lang="es-ES" sz="2400" b="0" i="0" dirty="0">
                <a:solidFill>
                  <a:srgbClr val="000000"/>
                </a:solidFill>
                <a:effectLst/>
                <a:latin typeface="+mn-lt"/>
              </a:rPr>
            </a:br>
            <a:r>
              <a:rPr lang="es-ES" sz="2400" b="0" i="0" dirty="0">
                <a:solidFill>
                  <a:srgbClr val="000000"/>
                </a:solidFill>
                <a:effectLst/>
                <a:latin typeface="+mn-lt"/>
              </a:rPr>
              <a:t>Pero lo que no hizo fue mostrar astucia por sí misma.</a:t>
            </a:r>
            <a:br>
              <a:rPr lang="es-ES" sz="2400" b="0" i="0" dirty="0">
                <a:solidFill>
                  <a:srgbClr val="000000"/>
                </a:solidFill>
                <a:effectLst/>
                <a:latin typeface="+mn-lt"/>
              </a:rPr>
            </a:br>
            <a:r>
              <a:rPr lang="es-ES" sz="2400" b="0" i="0" dirty="0">
                <a:solidFill>
                  <a:srgbClr val="000000"/>
                </a:solidFill>
                <a:effectLst/>
                <a:latin typeface="+mn-lt"/>
              </a:rPr>
              <a:t> La forma en que describe con precisión una serie de detalles (las frutas, los objetos de metal o los elementos en la esquina inferior izquierda) presagia los desarrollos inminentes que darían lugar al nuevo (para Italia) género de naturalezas muertas. </a:t>
            </a:r>
            <a:br>
              <a:rPr lang="es-ES" sz="2400" b="0" i="0" dirty="0">
                <a:solidFill>
                  <a:srgbClr val="000000"/>
                </a:solidFill>
                <a:effectLst/>
                <a:latin typeface="+mn-lt"/>
              </a:rPr>
            </a:br>
            <a:r>
              <a:rPr lang="es-ES" sz="2400" b="0" i="0" dirty="0">
                <a:solidFill>
                  <a:srgbClr val="000000"/>
                </a:solidFill>
                <a:effectLst/>
                <a:latin typeface="+mn-lt"/>
              </a:rPr>
              <a:t>Esta es una confirmación más del papel clave de Barocci en una época de transición. </a:t>
            </a:r>
            <a:endParaRPr lang="es-ES" sz="2400" dirty="0">
              <a:latin typeface="+mn-lt"/>
            </a:endParaRPr>
          </a:p>
        </p:txBody>
      </p:sp>
      <p:pic>
        <p:nvPicPr>
          <p:cNvPr id="4" name="Imagen 3">
            <a:extLst>
              <a:ext uri="{FF2B5EF4-FFF2-40B4-BE49-F238E27FC236}">
                <a16:creationId xmlns:a16="http://schemas.microsoft.com/office/drawing/2014/main" id="{A2BA4201-505C-4399-B0AF-A4C749F55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8926" y="0"/>
            <a:ext cx="5003074" cy="6858000"/>
          </a:xfrm>
          <a:prstGeom prst="rect">
            <a:avLst/>
          </a:prstGeom>
        </p:spPr>
      </p:pic>
    </p:spTree>
    <p:extLst>
      <p:ext uri="{BB962C8B-B14F-4D97-AF65-F5344CB8AC3E}">
        <p14:creationId xmlns:p14="http://schemas.microsoft.com/office/powerpoint/2010/main" val="908346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1637" cy="5869420"/>
          </a:xfrm>
        </p:spPr>
        <p:txBody>
          <a:bodyPr anchor="t">
            <a:normAutofit/>
          </a:bodyPr>
          <a:lstStyle/>
          <a:p>
            <a:r>
              <a:rPr lang="it-IT" sz="2800" dirty="0"/>
              <a:t>1570 - 1575. Barocci. Autorretrato. Galleria degli Uffizi, Florencia.</a:t>
            </a:r>
            <a:endParaRPr lang="es-ES" sz="2800" dirty="0"/>
          </a:p>
        </p:txBody>
      </p:sp>
      <p:pic>
        <p:nvPicPr>
          <p:cNvPr id="4" name="Imagen 3">
            <a:extLst>
              <a:ext uri="{FF2B5EF4-FFF2-40B4-BE49-F238E27FC236}">
                <a16:creationId xmlns:a16="http://schemas.microsoft.com/office/drawing/2014/main" id="{A07C2458-6F80-4080-A0E5-7BF95CF7BF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4714" y="0"/>
            <a:ext cx="5047286" cy="6858000"/>
          </a:xfrm>
          <a:prstGeom prst="rect">
            <a:avLst/>
          </a:prstGeom>
        </p:spPr>
      </p:pic>
    </p:spTree>
    <p:extLst>
      <p:ext uri="{BB962C8B-B14F-4D97-AF65-F5344CB8AC3E}">
        <p14:creationId xmlns:p14="http://schemas.microsoft.com/office/powerpoint/2010/main" val="3005674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6537" y="365125"/>
            <a:ext cx="5800299" cy="5869420"/>
          </a:xfrm>
        </p:spPr>
        <p:txBody>
          <a:bodyPr anchor="t">
            <a:normAutofit/>
          </a:bodyPr>
          <a:lstStyle/>
          <a:p>
            <a:r>
              <a:rPr lang="it-IT" sz="2800" dirty="0"/>
              <a:t>1570 - 1575. Barocci. Retrato de una mujer joven. Galleria degli Uffizi, Florencia.</a:t>
            </a:r>
            <a:endParaRPr lang="es-ES" sz="2800" dirty="0"/>
          </a:p>
        </p:txBody>
      </p:sp>
      <p:pic>
        <p:nvPicPr>
          <p:cNvPr id="4" name="Imagen 3">
            <a:extLst>
              <a:ext uri="{FF2B5EF4-FFF2-40B4-BE49-F238E27FC236}">
                <a16:creationId xmlns:a16="http://schemas.microsoft.com/office/drawing/2014/main" id="{9D51967C-5ACA-4649-96E1-845BE7478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1701" y="0"/>
            <a:ext cx="5800299" cy="6858000"/>
          </a:xfrm>
          <a:prstGeom prst="rect">
            <a:avLst/>
          </a:prstGeom>
        </p:spPr>
      </p:pic>
    </p:spTree>
    <p:extLst>
      <p:ext uri="{BB962C8B-B14F-4D97-AF65-F5344CB8AC3E}">
        <p14:creationId xmlns:p14="http://schemas.microsoft.com/office/powerpoint/2010/main" val="3704659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32764" cy="5869420"/>
          </a:xfrm>
        </p:spPr>
        <p:txBody>
          <a:bodyPr anchor="t">
            <a:normAutofit/>
          </a:bodyPr>
          <a:lstStyle/>
          <a:p>
            <a:r>
              <a:rPr lang="it-IT" sz="2800" dirty="0"/>
              <a:t>1572. Barocci. Francesco II della Rovere. Galleria degli Uffizi, Florencia.</a:t>
            </a:r>
            <a:endParaRPr lang="es-ES" sz="2800" dirty="0"/>
          </a:p>
        </p:txBody>
      </p:sp>
      <p:pic>
        <p:nvPicPr>
          <p:cNvPr id="5" name="Imagen 4">
            <a:extLst>
              <a:ext uri="{FF2B5EF4-FFF2-40B4-BE49-F238E27FC236}">
                <a16:creationId xmlns:a16="http://schemas.microsoft.com/office/drawing/2014/main" id="{7E5BEE57-5271-4C85-9B25-DF8DBA046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286" y="0"/>
            <a:ext cx="5805714" cy="6858000"/>
          </a:xfrm>
          <a:prstGeom prst="rect">
            <a:avLst/>
          </a:prstGeom>
        </p:spPr>
      </p:pic>
    </p:spTree>
    <p:extLst>
      <p:ext uri="{BB962C8B-B14F-4D97-AF65-F5344CB8AC3E}">
        <p14:creationId xmlns:p14="http://schemas.microsoft.com/office/powerpoint/2010/main" val="4293849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846618" cy="5869420"/>
          </a:xfrm>
        </p:spPr>
        <p:txBody>
          <a:bodyPr anchor="t">
            <a:normAutofit/>
          </a:bodyPr>
          <a:lstStyle/>
          <a:p>
            <a:r>
              <a:rPr lang="es-ES" sz="2800" dirty="0"/>
              <a:t>1575. Barocci. Virgen. National Gallery, Londres.</a:t>
            </a:r>
          </a:p>
        </p:txBody>
      </p:sp>
      <p:pic>
        <p:nvPicPr>
          <p:cNvPr id="5" name="Imagen 4">
            <a:extLst>
              <a:ext uri="{FF2B5EF4-FFF2-40B4-BE49-F238E27FC236}">
                <a16:creationId xmlns:a16="http://schemas.microsoft.com/office/drawing/2014/main" id="{C78C6D64-C914-431C-AEC0-A76944AE6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724" y="0"/>
            <a:ext cx="5637276" cy="6858000"/>
          </a:xfrm>
          <a:prstGeom prst="rect">
            <a:avLst/>
          </a:prstGeom>
        </p:spPr>
      </p:pic>
    </p:spTree>
    <p:extLst>
      <p:ext uri="{BB962C8B-B14F-4D97-AF65-F5344CB8AC3E}">
        <p14:creationId xmlns:p14="http://schemas.microsoft.com/office/powerpoint/2010/main" val="1584934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941127" cy="5869420"/>
          </a:xfrm>
        </p:spPr>
        <p:txBody>
          <a:bodyPr anchor="t">
            <a:normAutofit/>
          </a:bodyPr>
          <a:lstStyle/>
          <a:p>
            <a:r>
              <a:rPr lang="it-IT" sz="2800" b="1" dirty="0"/>
              <a:t>1575 - 1579. Barocci. Virgen. Galleria degli Uffizi, Florencia.</a:t>
            </a:r>
            <a:br>
              <a:rPr lang="it-IT" sz="2800" dirty="0"/>
            </a:br>
            <a:r>
              <a:rPr lang="es-ES" sz="2400" b="0" i="0" dirty="0">
                <a:solidFill>
                  <a:srgbClr val="000000"/>
                </a:solidFill>
                <a:effectLst/>
                <a:latin typeface="+mn-lt"/>
              </a:rPr>
              <a:t>Barocci fue profundamente influenciado por las obras de Correggio, como se ve en su célebre Madonna del Popolo. </a:t>
            </a:r>
            <a:br>
              <a:rPr lang="es-ES" sz="2400" b="0" i="0" dirty="0">
                <a:solidFill>
                  <a:srgbClr val="000000"/>
                </a:solidFill>
                <a:effectLst/>
                <a:latin typeface="+mn-lt"/>
              </a:rPr>
            </a:br>
            <a:r>
              <a:rPr lang="es-ES" sz="2400" b="0" i="0" dirty="0">
                <a:solidFill>
                  <a:srgbClr val="000000"/>
                </a:solidFill>
                <a:effectLst/>
                <a:latin typeface="+mn-lt"/>
              </a:rPr>
              <a:t>Barocci enfatiza el dramático instante de la intercesión de la Virgen por su pueblo ante un amoroso Cristo. </a:t>
            </a:r>
            <a:br>
              <a:rPr lang="es-ES" sz="2400" b="0" i="0" dirty="0">
                <a:solidFill>
                  <a:srgbClr val="000000"/>
                </a:solidFill>
                <a:effectLst/>
                <a:latin typeface="+mn-lt"/>
              </a:rPr>
            </a:br>
            <a:r>
              <a:rPr lang="es-ES" sz="2400" b="0" i="0" dirty="0">
                <a:solidFill>
                  <a:srgbClr val="000000"/>
                </a:solidFill>
                <a:effectLst/>
                <a:latin typeface="+mn-lt"/>
              </a:rPr>
              <a:t>La escena está atrapada en una fascinante fusión de la experiencia cotidiana con el éxtasis de otro mundo.</a:t>
            </a:r>
            <a:endParaRPr lang="es-ES" sz="2800" dirty="0">
              <a:latin typeface="+mn-lt"/>
            </a:endParaRPr>
          </a:p>
        </p:txBody>
      </p:sp>
      <p:pic>
        <p:nvPicPr>
          <p:cNvPr id="4" name="Imagen 3">
            <a:extLst>
              <a:ext uri="{FF2B5EF4-FFF2-40B4-BE49-F238E27FC236}">
                <a16:creationId xmlns:a16="http://schemas.microsoft.com/office/drawing/2014/main" id="{D528A72D-F0FC-4346-B5A0-5ACD59072E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2182" y="5662"/>
            <a:ext cx="4779818" cy="6852338"/>
          </a:xfrm>
          <a:prstGeom prst="rect">
            <a:avLst/>
          </a:prstGeom>
        </p:spPr>
      </p:pic>
    </p:spTree>
    <p:extLst>
      <p:ext uri="{BB962C8B-B14F-4D97-AF65-F5344CB8AC3E}">
        <p14:creationId xmlns:p14="http://schemas.microsoft.com/office/powerpoint/2010/main" val="752548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937035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r>
              <a:rPr lang="it-IT" sz="2800" dirty="0"/>
              <a:t>1579 - 1582. Barocci. Sepultura de Cristo. Chiesa di Santa Croce, Senigallia.</a:t>
            </a:r>
            <a:endParaRPr lang="es-ES" sz="2800" dirty="0"/>
          </a:p>
        </p:txBody>
      </p:sp>
      <p:pic>
        <p:nvPicPr>
          <p:cNvPr id="4" name="Imagen 3">
            <a:extLst>
              <a:ext uri="{FF2B5EF4-FFF2-40B4-BE49-F238E27FC236}">
                <a16:creationId xmlns:a16="http://schemas.microsoft.com/office/drawing/2014/main" id="{4950E623-5676-452A-8C6C-0FED56E88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960" y="0"/>
            <a:ext cx="4892040" cy="6858000"/>
          </a:xfrm>
          <a:prstGeom prst="rect">
            <a:avLst/>
          </a:prstGeom>
        </p:spPr>
      </p:pic>
    </p:spTree>
    <p:extLst>
      <p:ext uri="{BB962C8B-B14F-4D97-AF65-F5344CB8AC3E}">
        <p14:creationId xmlns:p14="http://schemas.microsoft.com/office/powerpoint/2010/main" val="3930342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705019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193964"/>
            <a:ext cx="6262255" cy="6553200"/>
          </a:xfrm>
        </p:spPr>
        <p:txBody>
          <a:bodyPr anchor="t">
            <a:normAutofit fontScale="90000"/>
          </a:bodyPr>
          <a:lstStyle/>
          <a:p>
            <a:r>
              <a:rPr lang="it-IT" sz="3100" b="1" i="0" dirty="0">
                <a:solidFill>
                  <a:srgbClr val="000000"/>
                </a:solidFill>
                <a:effectLst/>
              </a:rPr>
              <a:t>1580 - 1590. Barocci. Madonna della Cintola. Chiesa di S.Agostino, Montepulciano.</a:t>
            </a:r>
            <a:br>
              <a:rPr lang="it-IT" sz="1100" b="0" i="0" dirty="0">
                <a:solidFill>
                  <a:srgbClr val="000000"/>
                </a:solidFill>
                <a:effectLst/>
                <a:latin typeface="Roboto" panose="02000000000000000000" pitchFamily="2" charset="0"/>
              </a:rPr>
            </a:br>
            <a:r>
              <a:rPr lang="es-ES" sz="2200" b="0" i="0" dirty="0">
                <a:solidFill>
                  <a:srgbClr val="000000"/>
                </a:solidFill>
                <a:effectLst/>
                <a:latin typeface="+mn-lt"/>
              </a:rPr>
              <a:t>La genialidad de este artista se expresa a través de pinceladas apasionadas y libres, donde el brillo singular de su técnica pictórica se materializa en una luz espiritual que parece parpadear como una joya a través de rostros, manos, cortinas y el cielo. Pieter Paul Rubens agradeció mucho la pincelada emocional de Barocci. La composición envolvente de Barocci y su enfoque en lo impresionable y lo espiritual son elementos que preceden al barroco de Rubens. La expresión extática de los personajes, el drapeado animado, la unidad de la figura con la fuente de luz divina, las manos receptoras: Barocci parece proponer el drama palpable del barroco más que cualquier otro artista de su tiempo. En las alturas, la Virgen y el Niño ofrecen el cinturón sagrado a Agustín y Mónica, mientras que en el piso inferior, que se abre a un amplio horizonte, San Nicolás de Tolentino y Santa Clara se vuelven extasiados hacia arriba para recibir el gran regalo que se ofrece. a los padres fundadores de la Orden de los Agustinos. </a:t>
            </a:r>
            <a:endParaRPr lang="es-ES" sz="2800" dirty="0">
              <a:latin typeface="+mn-lt"/>
            </a:endParaRPr>
          </a:p>
        </p:txBody>
      </p:sp>
      <p:pic>
        <p:nvPicPr>
          <p:cNvPr id="4" name="Imagen 3">
            <a:extLst>
              <a:ext uri="{FF2B5EF4-FFF2-40B4-BE49-F238E27FC236}">
                <a16:creationId xmlns:a16="http://schemas.microsoft.com/office/drawing/2014/main" id="{B6A79970-025E-445F-BAB7-67F166C07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2903" y="0"/>
            <a:ext cx="5639098" cy="6858000"/>
          </a:xfrm>
          <a:prstGeom prst="rect">
            <a:avLst/>
          </a:prstGeom>
        </p:spPr>
      </p:pic>
    </p:spTree>
    <p:extLst>
      <p:ext uri="{BB962C8B-B14F-4D97-AF65-F5344CB8AC3E}">
        <p14:creationId xmlns:p14="http://schemas.microsoft.com/office/powerpoint/2010/main" val="3326817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5382" cy="5869420"/>
          </a:xfrm>
        </p:spPr>
        <p:txBody>
          <a:bodyPr anchor="t">
            <a:normAutofit/>
          </a:bodyPr>
          <a:lstStyle/>
          <a:p>
            <a:r>
              <a:rPr lang="es-ES" sz="2800" dirty="0"/>
              <a:t>1580. Barocci. Cabeza de San Juan Evangelista. National Gallery of Art, Washington.</a:t>
            </a:r>
          </a:p>
        </p:txBody>
      </p:sp>
      <p:pic>
        <p:nvPicPr>
          <p:cNvPr id="4" name="Imagen 3">
            <a:extLst>
              <a:ext uri="{FF2B5EF4-FFF2-40B4-BE49-F238E27FC236}">
                <a16:creationId xmlns:a16="http://schemas.microsoft.com/office/drawing/2014/main" id="{8E36D867-B215-4E42-8745-EF6ADBA4E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787" y="0"/>
            <a:ext cx="5129213" cy="6858000"/>
          </a:xfrm>
          <a:prstGeom prst="rect">
            <a:avLst/>
          </a:prstGeom>
        </p:spPr>
      </p:pic>
    </p:spTree>
    <p:extLst>
      <p:ext uri="{BB962C8B-B14F-4D97-AF65-F5344CB8AC3E}">
        <p14:creationId xmlns:p14="http://schemas.microsoft.com/office/powerpoint/2010/main" val="2064877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3818" cy="5869420"/>
          </a:xfrm>
        </p:spPr>
        <p:txBody>
          <a:bodyPr anchor="t">
            <a:normAutofit/>
          </a:bodyPr>
          <a:lstStyle/>
          <a:p>
            <a:r>
              <a:rPr lang="es-ES" sz="2800" dirty="0"/>
              <a:t>1580. Barocci. Retrato de un hombre joven. Museo de Bellas Artes, Estrasburgo.</a:t>
            </a:r>
          </a:p>
        </p:txBody>
      </p:sp>
      <p:pic>
        <p:nvPicPr>
          <p:cNvPr id="4" name="Imagen 3">
            <a:extLst>
              <a:ext uri="{FF2B5EF4-FFF2-40B4-BE49-F238E27FC236}">
                <a16:creationId xmlns:a16="http://schemas.microsoft.com/office/drawing/2014/main" id="{2D8BD19F-D907-42FA-A6CB-3F3A1A64E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727" y="0"/>
            <a:ext cx="5132273" cy="6858000"/>
          </a:xfrm>
          <a:prstGeom prst="rect">
            <a:avLst/>
          </a:prstGeom>
        </p:spPr>
      </p:pic>
    </p:spTree>
    <p:extLst>
      <p:ext uri="{BB962C8B-B14F-4D97-AF65-F5344CB8AC3E}">
        <p14:creationId xmlns:p14="http://schemas.microsoft.com/office/powerpoint/2010/main" val="949138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27273" cy="5869420"/>
          </a:xfrm>
        </p:spPr>
        <p:txBody>
          <a:bodyPr anchor="t">
            <a:normAutofit/>
          </a:bodyPr>
          <a:lstStyle/>
          <a:p>
            <a:r>
              <a:rPr lang="es-ES" sz="2800" b="1" dirty="0"/>
              <a:t>1582 - 1584. Barocci. Anunciación. Pinacoteca Vaticana.</a:t>
            </a:r>
            <a:br>
              <a:rPr lang="es-ES" sz="2800" dirty="0"/>
            </a:br>
            <a:r>
              <a:rPr lang="es-ES" sz="2400" b="0" i="0" dirty="0">
                <a:solidFill>
                  <a:srgbClr val="000000"/>
                </a:solidFill>
                <a:effectLst/>
                <a:latin typeface="+mn-lt"/>
              </a:rPr>
              <a:t>Barocci pintó esta Anunciación para la capilla de su patrón, Francesco Maria II </a:t>
            </a:r>
            <a:r>
              <a:rPr lang="es-ES" sz="2400" b="0" i="0" dirty="0" err="1">
                <a:solidFill>
                  <a:srgbClr val="000000"/>
                </a:solidFill>
                <a:effectLst/>
                <a:latin typeface="+mn-lt"/>
              </a:rPr>
              <a:t>della</a:t>
            </a:r>
            <a:r>
              <a:rPr lang="es-ES" sz="2400" b="0" i="0" dirty="0">
                <a:solidFill>
                  <a:srgbClr val="000000"/>
                </a:solidFill>
                <a:effectLst/>
                <a:latin typeface="+mn-lt"/>
              </a:rPr>
              <a:t> </a:t>
            </a:r>
            <a:r>
              <a:rPr lang="es-ES" sz="2400" b="0" i="0" dirty="0" err="1">
                <a:solidFill>
                  <a:srgbClr val="000000"/>
                </a:solidFill>
                <a:effectLst/>
                <a:latin typeface="+mn-lt"/>
              </a:rPr>
              <a:t>Rovere</a:t>
            </a:r>
            <a:r>
              <a:rPr lang="es-ES" sz="2400" b="0" i="0" dirty="0">
                <a:solidFill>
                  <a:srgbClr val="000000"/>
                </a:solidFill>
                <a:effectLst/>
                <a:latin typeface="+mn-lt"/>
              </a:rPr>
              <a:t>, duque de Urbino, en la Basílica de Loreto entre los años 1582 y 1584. </a:t>
            </a:r>
            <a:br>
              <a:rPr lang="es-ES" sz="2400" b="0" i="0" dirty="0">
                <a:solidFill>
                  <a:srgbClr val="000000"/>
                </a:solidFill>
                <a:effectLst/>
                <a:latin typeface="+mn-lt"/>
              </a:rPr>
            </a:br>
            <a:r>
              <a:rPr lang="es-ES" sz="2400" b="0" i="0" dirty="0">
                <a:solidFill>
                  <a:srgbClr val="000000"/>
                </a:solidFill>
                <a:effectLst/>
                <a:latin typeface="+mn-lt"/>
              </a:rPr>
              <a:t>En 1797 el retablo fue tomado por las tropas francesas y trasladado a París, donde permaneció hasta 1815. </a:t>
            </a:r>
            <a:br>
              <a:rPr lang="es-ES" sz="2400" b="0" i="0" dirty="0">
                <a:solidFill>
                  <a:srgbClr val="000000"/>
                </a:solidFill>
                <a:effectLst/>
                <a:latin typeface="+mn-lt"/>
              </a:rPr>
            </a:br>
            <a:r>
              <a:rPr lang="es-ES" sz="2400" b="0" i="0" dirty="0">
                <a:solidFill>
                  <a:srgbClr val="000000"/>
                </a:solidFill>
                <a:effectLst/>
                <a:latin typeface="+mn-lt"/>
              </a:rPr>
              <a:t>Probablemente a causa de los daños causados en su viaje a París, el panel se colocó primero sobre una base de tela, pero al resultar demasiado liviano, fue necesario trasladarlo a un lienzo más resistente. </a:t>
            </a:r>
            <a:br>
              <a:rPr lang="es-ES" sz="2400" b="0" i="0" dirty="0">
                <a:solidFill>
                  <a:srgbClr val="000000"/>
                </a:solidFill>
                <a:effectLst/>
                <a:latin typeface="+mn-lt"/>
              </a:rPr>
            </a:br>
            <a:r>
              <a:rPr lang="es-ES" sz="2400" b="0" i="0" dirty="0">
                <a:solidFill>
                  <a:srgbClr val="000000"/>
                </a:solidFill>
                <a:effectLst/>
                <a:latin typeface="+mn-lt"/>
              </a:rPr>
              <a:t>Se sabe que existen muchas copias de la pintura, que fueron producidas por la reutilización del mismo dibujo preparatorio, ya sea por el propio Barocci o por su taller. </a:t>
            </a:r>
            <a:endParaRPr lang="es-ES" sz="2800" dirty="0">
              <a:latin typeface="+mn-lt"/>
            </a:endParaRPr>
          </a:p>
        </p:txBody>
      </p:sp>
      <p:pic>
        <p:nvPicPr>
          <p:cNvPr id="4" name="Imagen 3">
            <a:extLst>
              <a:ext uri="{FF2B5EF4-FFF2-40B4-BE49-F238E27FC236}">
                <a16:creationId xmlns:a16="http://schemas.microsoft.com/office/drawing/2014/main" id="{2E0CF2AA-CC43-4DEC-B202-D50519B06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763" y="0"/>
            <a:ext cx="4565237" cy="6858000"/>
          </a:xfrm>
          <a:prstGeom prst="rect">
            <a:avLst/>
          </a:prstGeom>
        </p:spPr>
      </p:pic>
    </p:spTree>
    <p:extLst>
      <p:ext uri="{BB962C8B-B14F-4D97-AF65-F5344CB8AC3E}">
        <p14:creationId xmlns:p14="http://schemas.microsoft.com/office/powerpoint/2010/main" val="3851290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02582" cy="5869420"/>
          </a:xfrm>
        </p:spPr>
        <p:txBody>
          <a:bodyPr anchor="t">
            <a:normAutofit/>
          </a:bodyPr>
          <a:lstStyle/>
          <a:p>
            <a:r>
              <a:rPr lang="it-IT" sz="2800" b="1" dirty="0"/>
              <a:t>1583. Barocci. Visitación. Chiesa Nuova, Roma.</a:t>
            </a:r>
            <a:endParaRPr lang="es-ES" sz="2800" b="1" dirty="0"/>
          </a:p>
        </p:txBody>
      </p:sp>
      <p:pic>
        <p:nvPicPr>
          <p:cNvPr id="4" name="Imagen 3">
            <a:extLst>
              <a:ext uri="{FF2B5EF4-FFF2-40B4-BE49-F238E27FC236}">
                <a16:creationId xmlns:a16="http://schemas.microsoft.com/office/drawing/2014/main" id="{0614C763-29D6-4AB7-BFDD-626E59F4F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5291" y="0"/>
            <a:ext cx="4386709" cy="6858000"/>
          </a:xfrm>
          <a:prstGeom prst="rect">
            <a:avLst/>
          </a:prstGeom>
        </p:spPr>
      </p:pic>
    </p:spTree>
    <p:extLst>
      <p:ext uri="{BB962C8B-B14F-4D97-AF65-F5344CB8AC3E}">
        <p14:creationId xmlns:p14="http://schemas.microsoft.com/office/powerpoint/2010/main" val="1719547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78206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77891" cy="5869420"/>
          </a:xfrm>
        </p:spPr>
        <p:txBody>
          <a:bodyPr anchor="t">
            <a:normAutofit fontScale="90000"/>
          </a:bodyPr>
          <a:lstStyle/>
          <a:p>
            <a:r>
              <a:rPr lang="it-IT" sz="2800" dirty="0"/>
              <a:t>1589 - 1593. Barocci. Virgen del Rosario. Palazzo Vescovile, Senigallia.</a:t>
            </a:r>
            <a:br>
              <a:rPr lang="it-IT" sz="2800" dirty="0"/>
            </a:br>
            <a:r>
              <a:rPr lang="es-ES" sz="1100" b="0" i="0" dirty="0">
                <a:solidFill>
                  <a:srgbClr val="000000"/>
                </a:solidFill>
                <a:effectLst/>
                <a:latin typeface="Roboto" panose="02000000000000000000" pitchFamily="2" charset="0"/>
              </a:rPr>
              <a:t>Después de "El entierro de Cristo" para la Cofradía de la Cruz y Sacramento de </a:t>
            </a:r>
            <a:r>
              <a:rPr lang="es-ES" sz="1100" b="0" i="0" dirty="0" err="1">
                <a:solidFill>
                  <a:srgbClr val="000000"/>
                </a:solidFill>
                <a:effectLst/>
                <a:latin typeface="Roboto" panose="02000000000000000000" pitchFamily="2" charset="0"/>
              </a:rPr>
              <a:t>Senigallia</a:t>
            </a:r>
            <a:r>
              <a:rPr lang="es-ES" sz="1100" b="0" i="0" dirty="0">
                <a:solidFill>
                  <a:srgbClr val="000000"/>
                </a:solidFill>
                <a:effectLst/>
                <a:latin typeface="Roboto" panose="02000000000000000000" pitchFamily="2" charset="0"/>
              </a:rPr>
              <a:t>, Barocci creó una segunda obra para la ciudad de Las Marcas, encargada por la Cofradía de la Asunción y el Rosario. Las fuentes documentales, minuciosamente analizadas por Anselmi, nos permiten reconstruir la génesis de este segundo encargo </a:t>
            </a:r>
            <a:r>
              <a:rPr lang="es-ES" sz="1100" b="0" i="0" dirty="0" err="1">
                <a:solidFill>
                  <a:srgbClr val="000000"/>
                </a:solidFill>
                <a:effectLst/>
                <a:latin typeface="Roboto" panose="02000000000000000000" pitchFamily="2" charset="0"/>
              </a:rPr>
              <a:t>senigaliano</a:t>
            </a:r>
            <a:r>
              <a:rPr lang="es-ES" sz="1100" b="0" i="0" dirty="0">
                <a:solidFill>
                  <a:srgbClr val="000000"/>
                </a:solidFill>
                <a:effectLst/>
                <a:latin typeface="Roboto" panose="02000000000000000000" pitchFamily="2" charset="0"/>
              </a:rPr>
              <a:t>: después de haber admirado el cuadro en la Iglesia de la Cruz, las hermanas del Rosario comenzaron a recoger el dinero para el retablo en cuestión. En 1588 estaban listos 200 escudos, tanto que en septiembre Messer </a:t>
            </a:r>
            <a:r>
              <a:rPr lang="es-ES" sz="1100" b="0" i="0" dirty="0" err="1">
                <a:solidFill>
                  <a:srgbClr val="000000"/>
                </a:solidFill>
                <a:effectLst/>
                <a:latin typeface="Roboto" panose="02000000000000000000" pitchFamily="2" charset="0"/>
              </a:rPr>
              <a:t>Ottavio</a:t>
            </a:r>
            <a:r>
              <a:rPr lang="es-ES" sz="1100" b="0" i="0" dirty="0">
                <a:solidFill>
                  <a:srgbClr val="000000"/>
                </a:solidFill>
                <a:effectLst/>
                <a:latin typeface="Roboto" panose="02000000000000000000" pitchFamily="2" charset="0"/>
              </a:rPr>
              <a:t> </a:t>
            </a:r>
            <a:r>
              <a:rPr lang="es-ES" sz="1100" b="0" i="0" dirty="0" err="1">
                <a:solidFill>
                  <a:srgbClr val="000000"/>
                </a:solidFill>
                <a:effectLst/>
                <a:latin typeface="Roboto" panose="02000000000000000000" pitchFamily="2" charset="0"/>
              </a:rPr>
              <a:t>Genga</a:t>
            </a:r>
            <a:r>
              <a:rPr lang="es-ES" sz="1100" b="0" i="0" dirty="0">
                <a:solidFill>
                  <a:srgbClr val="000000"/>
                </a:solidFill>
                <a:effectLst/>
                <a:latin typeface="Roboto" panose="02000000000000000000" pitchFamily="2" charset="0"/>
              </a:rPr>
              <a:t> fue enviado a Urbino para estipular el contrato. El trabajo habría costado 500 </a:t>
            </a:r>
            <a:r>
              <a:rPr lang="es-ES" sz="1100" b="0" i="0" dirty="0" err="1">
                <a:solidFill>
                  <a:srgbClr val="000000"/>
                </a:solidFill>
                <a:effectLst/>
                <a:latin typeface="Roboto" panose="02000000000000000000" pitchFamily="2" charset="0"/>
              </a:rPr>
              <a:t>scudi</a:t>
            </a:r>
            <a:r>
              <a:rPr lang="es-ES" sz="1100" b="0" i="0" dirty="0">
                <a:solidFill>
                  <a:srgbClr val="000000"/>
                </a:solidFill>
                <a:effectLst/>
                <a:latin typeface="Roboto" panose="02000000000000000000" pitchFamily="2" charset="0"/>
              </a:rPr>
              <a:t>, de los cuales 200 como anticipo; otros 100 se pagaron, según lo acordado, a la mitad del trabajo; del saldo final de otros 200 escudos, sin embargo, no quedan rastros documentales. Gracias al contenido de una carta del duque de Urbino Francesco Maria II </a:t>
            </a:r>
            <a:r>
              <a:rPr lang="es-ES" sz="1100" b="0" i="0" dirty="0" err="1">
                <a:solidFill>
                  <a:srgbClr val="000000"/>
                </a:solidFill>
                <a:effectLst/>
                <a:latin typeface="Roboto" panose="02000000000000000000" pitchFamily="2" charset="0"/>
              </a:rPr>
              <a:t>della</a:t>
            </a:r>
            <a:r>
              <a:rPr lang="es-ES" sz="1100" b="0" i="0" dirty="0">
                <a:solidFill>
                  <a:srgbClr val="000000"/>
                </a:solidFill>
                <a:effectLst/>
                <a:latin typeface="Roboto" panose="02000000000000000000" pitchFamily="2" charset="0"/>
              </a:rPr>
              <a:t> </a:t>
            </a:r>
            <a:r>
              <a:rPr lang="es-ES" sz="1100" b="0" i="0" dirty="0" err="1">
                <a:solidFill>
                  <a:srgbClr val="000000"/>
                </a:solidFill>
                <a:effectLst/>
                <a:latin typeface="Roboto" panose="02000000000000000000" pitchFamily="2" charset="0"/>
              </a:rPr>
              <a:t>Rovere</a:t>
            </a:r>
            <a:r>
              <a:rPr lang="es-ES" sz="1100" b="0" i="0" dirty="0">
                <a:solidFill>
                  <a:srgbClr val="000000"/>
                </a:solidFill>
                <a:effectLst/>
                <a:latin typeface="Roboto" panose="02000000000000000000" pitchFamily="2" charset="0"/>
              </a:rPr>
              <a:t>, se pudo concluir que el cuadro fue colocado por Barocci en la iglesia de San Rocco di </a:t>
            </a:r>
            <a:r>
              <a:rPr lang="es-ES" sz="1100" b="0" i="0" dirty="0" err="1">
                <a:solidFill>
                  <a:srgbClr val="000000"/>
                </a:solidFill>
                <a:effectLst/>
                <a:latin typeface="Roboto" panose="02000000000000000000" pitchFamily="2" charset="0"/>
              </a:rPr>
              <a:t>Senigallia</a:t>
            </a:r>
            <a:r>
              <a:rPr lang="es-ES" sz="1100" b="0" i="0" dirty="0">
                <a:solidFill>
                  <a:srgbClr val="000000"/>
                </a:solidFill>
                <a:effectLst/>
                <a:latin typeface="Roboto" panose="02000000000000000000" pitchFamily="2" charset="0"/>
              </a:rPr>
              <a:t> alrededor de agosto de 1592. Probablemente el artista presentó las obras en posteriores finalización en los años 1596-1599. Como mencionan Bellori y </a:t>
            </a:r>
            <a:r>
              <a:rPr lang="es-ES" sz="1100" b="0" i="0" dirty="0" err="1">
                <a:solidFill>
                  <a:srgbClr val="000000"/>
                </a:solidFill>
                <a:effectLst/>
                <a:latin typeface="Roboto" panose="02000000000000000000" pitchFamily="2" charset="0"/>
              </a:rPr>
              <a:t>Lanzi</a:t>
            </a:r>
            <a:r>
              <a:rPr lang="es-ES" sz="1100" b="0" i="0" dirty="0">
                <a:solidFill>
                  <a:srgbClr val="000000"/>
                </a:solidFill>
                <a:effectLst/>
                <a:latin typeface="Roboto" panose="02000000000000000000" pitchFamily="2" charset="0"/>
              </a:rPr>
              <a:t>, el lienzo estaba originalmente rodeado por quince paneles que representaban los "misterios del rosario", obra del alumno de Barocci Antonio Viviani conocido como </a:t>
            </a:r>
            <a:r>
              <a:rPr lang="es-ES" sz="1100" b="0" i="0" dirty="0" err="1">
                <a:solidFill>
                  <a:srgbClr val="000000"/>
                </a:solidFill>
                <a:effectLst/>
                <a:latin typeface="Roboto" panose="02000000000000000000" pitchFamily="2" charset="0"/>
              </a:rPr>
              <a:t>il</a:t>
            </a:r>
            <a:r>
              <a:rPr lang="es-ES" sz="1100" b="0" i="0" dirty="0">
                <a:solidFill>
                  <a:srgbClr val="000000"/>
                </a:solidFill>
                <a:effectLst/>
                <a:latin typeface="Roboto" panose="02000000000000000000" pitchFamily="2" charset="0"/>
              </a:rPr>
              <a:t> Sordo (Urbino 1560-1620). Luigi Serra aún recuerda estos paneles en su inventario de 1936, término post </a:t>
            </a:r>
            <a:r>
              <a:rPr lang="es-ES" sz="1100" b="0" i="0" dirty="0" err="1">
                <a:solidFill>
                  <a:srgbClr val="000000"/>
                </a:solidFill>
                <a:effectLst/>
                <a:latin typeface="Roboto" panose="02000000000000000000" pitchFamily="2" charset="0"/>
              </a:rPr>
              <a:t>quem</a:t>
            </a:r>
            <a:r>
              <a:rPr lang="es-ES" sz="1100" b="0" i="0" dirty="0">
                <a:solidFill>
                  <a:srgbClr val="000000"/>
                </a:solidFill>
                <a:effectLst/>
                <a:latin typeface="Roboto" panose="02000000000000000000" pitchFamily="2" charset="0"/>
              </a:rPr>
              <a:t>, tras lo cual fueron separados del cuadro y dispersados. Después de la Segunda Guerra Mundial, tras los daños sufridos por la iglesia de San Rocco, la obra fue trasladada al palacio episcopal de </a:t>
            </a:r>
            <a:r>
              <a:rPr lang="es-ES" sz="1100" b="0" i="0" dirty="0" err="1">
                <a:solidFill>
                  <a:srgbClr val="000000"/>
                </a:solidFill>
                <a:effectLst/>
                <a:latin typeface="Roboto" panose="02000000000000000000" pitchFamily="2" charset="0"/>
              </a:rPr>
              <a:t>Senigallia</a:t>
            </a:r>
            <a:r>
              <a:rPr lang="es-ES" sz="1100" b="0" i="0" dirty="0">
                <a:solidFill>
                  <a:srgbClr val="000000"/>
                </a:solidFill>
                <a:effectLst/>
                <a:latin typeface="Roboto" panose="02000000000000000000" pitchFamily="2" charset="0"/>
              </a:rPr>
              <a:t> y luego expuesta en el interior de la Galería de Arte Diocesana (inaugurada el 16 de mayo de 1992). Como es habitual, existen numerosos dibujos preparatorios relacionados con este cuadro, que dan testimonio de la extraordinaria riqueza creativa del artista. Muchos de ellos se conservan en Berlín, pero también recordamos el excepcional boceto del "estudio de las luces" del </a:t>
            </a:r>
            <a:r>
              <a:rPr lang="es-ES" sz="1100" b="0" i="0" dirty="0" err="1">
                <a:solidFill>
                  <a:srgbClr val="000000"/>
                </a:solidFill>
                <a:effectLst/>
                <a:latin typeface="Roboto" panose="02000000000000000000" pitchFamily="2" charset="0"/>
              </a:rPr>
              <a:t>Ashmolean</a:t>
            </a:r>
            <a:r>
              <a:rPr lang="es-ES" sz="1100" b="0" i="0" dirty="0">
                <a:solidFill>
                  <a:srgbClr val="000000"/>
                </a:solidFill>
                <a:effectLst/>
                <a:latin typeface="Roboto" panose="02000000000000000000" pitchFamily="2" charset="0"/>
              </a:rPr>
              <a:t> Museum de Oxford, creado por el artista para elaborar el claroscuro y colorista del retablo. La obra fue sometida a una delicada restauración por parte del Instituto Central de Restauración en 1973, pero sus condiciones lamentablemente siguen sin ser óptimas, principalmente por los daños ocasionados por el enrollamiento debido a que en San Rocco la lona servía de cortina. para una escultura. La escena representa a la Virgen María con el rosario y al Niño Jesús en brazos rodeados de querubines y ángeles, en parte desnudos y en parte vestidos; abajo, arrodillado en el suelo y con la cabeza vuelta hacia los protagonistas, está pintado Santo Domingo, erróneamente identificado por Bellori y el resto de la tradición historiográfica con San </a:t>
            </a:r>
            <a:r>
              <a:rPr lang="es-ES" sz="1100" b="0" i="0" dirty="0" err="1">
                <a:solidFill>
                  <a:srgbClr val="000000"/>
                </a:solidFill>
                <a:effectLst/>
                <a:latin typeface="Roboto" panose="02000000000000000000" pitchFamily="2" charset="0"/>
              </a:rPr>
              <a:t>Giacinto</a:t>
            </a:r>
            <a:r>
              <a:rPr lang="es-ES" sz="1100" b="0" i="0" dirty="0">
                <a:solidFill>
                  <a:srgbClr val="000000"/>
                </a:solidFill>
                <a:effectLst/>
                <a:latin typeface="Roboto" panose="02000000000000000000" pitchFamily="2" charset="0"/>
              </a:rPr>
              <a:t>. Al igual que en el "Perdón de Asís", Barocci elige un complejo escenario vertical para crear un vínculo profundo e intenso entre las dos figuras, la Virgen y Santo Domingo, una celestial y otra terrenal, lejana pero cercana en perfecto equilibrio estructural. San </a:t>
            </a:r>
            <a:r>
              <a:rPr lang="es-ES" sz="1100" b="0" i="0" dirty="0" err="1">
                <a:solidFill>
                  <a:srgbClr val="000000"/>
                </a:solidFill>
                <a:effectLst/>
                <a:latin typeface="Roboto" panose="02000000000000000000" pitchFamily="2" charset="0"/>
              </a:rPr>
              <a:t>Domenico</a:t>
            </a:r>
            <a:r>
              <a:rPr lang="es-ES" sz="1100" b="0" i="0" dirty="0">
                <a:solidFill>
                  <a:srgbClr val="000000"/>
                </a:solidFill>
                <a:effectLst/>
                <a:latin typeface="Roboto" panose="02000000000000000000" pitchFamily="2" charset="0"/>
              </a:rPr>
              <a:t> está construido según una perspectiva precisa mediante la cual su mirada asciende hacia la Virgen y el Niño rodeados de ángeles. El personaje se coloca en primer plano, acortado hacia los lados para crear un vínculo entre el espectador y el grupo celestial. Los gestos de las figuras y, sobre todo, el cuidado y estudiado juego de luces y sombras, que realzan la zona terrestre para luego ascender al irresistible halo luminoso, acentúan la intensa pasión de la escena y la absoluta dulzura de las miradas, elemento , este último, propio de la poética barroca de los afectos. En algunos dibujos preparatorios notamos el gran cuidado del artista en la interpretación de las manos del santo, que agarra los bordes de su manto para entregarlo hacia arriba, esperando que caiga la rosa que muestra la Virgen; en la versión final, sin embargo, el artista opta por un rosario en la mano derecha de María, probablemente para satisfacer un pedido específico del cliente. </a:t>
            </a:r>
            <a:endParaRPr lang="es-ES" sz="2800" dirty="0"/>
          </a:p>
        </p:txBody>
      </p:sp>
      <p:pic>
        <p:nvPicPr>
          <p:cNvPr id="4" name="Imagen 3">
            <a:extLst>
              <a:ext uri="{FF2B5EF4-FFF2-40B4-BE49-F238E27FC236}">
                <a16:creationId xmlns:a16="http://schemas.microsoft.com/office/drawing/2014/main" id="{70C85B9A-E75A-4B92-8BE7-0183011C6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238" y="0"/>
            <a:ext cx="4641762" cy="6867525"/>
          </a:xfrm>
          <a:prstGeom prst="rect">
            <a:avLst/>
          </a:prstGeom>
        </p:spPr>
      </p:pic>
    </p:spTree>
    <p:extLst>
      <p:ext uri="{BB962C8B-B14F-4D97-AF65-F5344CB8AC3E}">
        <p14:creationId xmlns:p14="http://schemas.microsoft.com/office/powerpoint/2010/main" val="2968701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877093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7055" cy="5869420"/>
          </a:xfrm>
        </p:spPr>
        <p:txBody>
          <a:bodyPr anchor="t">
            <a:normAutofit/>
          </a:bodyPr>
          <a:lstStyle/>
          <a:p>
            <a:r>
              <a:rPr lang="es-ES" sz="2800" dirty="0"/>
              <a:t>1590. Barocci. Circuncisión. Louvre.</a:t>
            </a:r>
          </a:p>
        </p:txBody>
      </p:sp>
      <p:pic>
        <p:nvPicPr>
          <p:cNvPr id="4" name="Imagen 3">
            <a:extLst>
              <a:ext uri="{FF2B5EF4-FFF2-40B4-BE49-F238E27FC236}">
                <a16:creationId xmlns:a16="http://schemas.microsoft.com/office/drawing/2014/main" id="{33AEA66A-49EA-41CB-AF32-E57958FAC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472" y="0"/>
            <a:ext cx="4837528" cy="6858000"/>
          </a:xfrm>
          <a:prstGeom prst="rect">
            <a:avLst/>
          </a:prstGeom>
        </p:spPr>
      </p:pic>
    </p:spTree>
    <p:extLst>
      <p:ext uri="{BB962C8B-B14F-4D97-AF65-F5344CB8AC3E}">
        <p14:creationId xmlns:p14="http://schemas.microsoft.com/office/powerpoint/2010/main" val="2189752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26037" cy="5869420"/>
          </a:xfrm>
        </p:spPr>
        <p:txBody>
          <a:bodyPr anchor="t">
            <a:normAutofit fontScale="90000"/>
          </a:bodyPr>
          <a:lstStyle/>
          <a:p>
            <a:r>
              <a:rPr lang="it-IT" sz="2800" b="1" dirty="0"/>
              <a:t>1592 - 1596. Barocci. Anunciación. Santa Maria degli Angeli, Perugia.</a:t>
            </a:r>
            <a:br>
              <a:rPr lang="it-IT" sz="2800" dirty="0"/>
            </a:br>
            <a:r>
              <a:rPr lang="es-ES" sz="2400" b="0" i="0" dirty="0">
                <a:solidFill>
                  <a:srgbClr val="000000"/>
                </a:solidFill>
                <a:effectLst/>
                <a:latin typeface="+mn-lt"/>
              </a:rPr>
              <a:t>Los retablos de Barocci revelan su respuesta precisa y rápida a las instrucciones del Concilio de Trento sobre el arte religioso. Los manieristas pueden haber tenido una cualidad intelectual refinada, pero con demasiada frecuencia eran abstrusos. </a:t>
            </a:r>
            <a:br>
              <a:rPr lang="es-ES" sz="2400" b="0" i="0" dirty="0">
                <a:solidFill>
                  <a:srgbClr val="000000"/>
                </a:solidFill>
                <a:effectLst/>
                <a:latin typeface="+mn-lt"/>
              </a:rPr>
            </a:br>
            <a:r>
              <a:rPr lang="es-ES" sz="2400" b="0" i="0" dirty="0">
                <a:solidFill>
                  <a:srgbClr val="000000"/>
                </a:solidFill>
                <a:effectLst/>
                <a:latin typeface="+mn-lt"/>
              </a:rPr>
              <a:t>El manierismo quedó definitivamente a un lado. </a:t>
            </a:r>
            <a:br>
              <a:rPr lang="es-ES" sz="2400" b="0" i="0" dirty="0">
                <a:solidFill>
                  <a:srgbClr val="000000"/>
                </a:solidFill>
                <a:effectLst/>
                <a:latin typeface="+mn-lt"/>
              </a:rPr>
            </a:br>
            <a:r>
              <a:rPr lang="es-ES" sz="2400" b="0" i="0" dirty="0">
                <a:solidFill>
                  <a:srgbClr val="000000"/>
                </a:solidFill>
                <a:effectLst/>
                <a:latin typeface="+mn-lt"/>
              </a:rPr>
              <a:t>En su lugar aparecieron imágenes sencillas con un evidente fluir de ellas, libres de misterios o complicaciones. </a:t>
            </a:r>
            <a:br>
              <a:rPr lang="es-ES" sz="2400" b="0" i="0" dirty="0">
                <a:solidFill>
                  <a:srgbClr val="000000"/>
                </a:solidFill>
                <a:effectLst/>
                <a:latin typeface="+mn-lt"/>
              </a:rPr>
            </a:br>
            <a:r>
              <a:rPr lang="es-ES" sz="2400" b="0" i="0" dirty="0">
                <a:solidFill>
                  <a:srgbClr val="000000"/>
                </a:solidFill>
                <a:effectLst/>
                <a:latin typeface="+mn-lt"/>
              </a:rPr>
              <a:t>Los episodios sagrados se sitúan en el contexto de la realidad cotidiana. </a:t>
            </a:r>
            <a:br>
              <a:rPr lang="es-ES" sz="2400" b="0" i="0" dirty="0">
                <a:solidFill>
                  <a:srgbClr val="000000"/>
                </a:solidFill>
                <a:effectLst/>
                <a:latin typeface="+mn-lt"/>
              </a:rPr>
            </a:br>
            <a:r>
              <a:rPr lang="es-ES" sz="2400" b="0" i="0" dirty="0">
                <a:solidFill>
                  <a:srgbClr val="000000"/>
                </a:solidFill>
                <a:effectLst/>
                <a:latin typeface="+mn-lt"/>
              </a:rPr>
              <a:t>Esto se puede ver en la forma en que Barocci incluye el Palacio Ducal de Urbino en el fondo de este retablo de la Capilla </a:t>
            </a:r>
            <a:r>
              <a:rPr lang="es-ES" sz="2400" b="0" i="0" dirty="0" err="1">
                <a:solidFill>
                  <a:srgbClr val="000000"/>
                </a:solidFill>
                <a:effectLst/>
                <a:latin typeface="+mn-lt"/>
              </a:rPr>
              <a:t>Coli-Pontani</a:t>
            </a:r>
            <a:r>
              <a:rPr lang="es-ES" sz="2400" b="0" i="0" dirty="0">
                <a:solidFill>
                  <a:srgbClr val="000000"/>
                </a:solidFill>
                <a:effectLst/>
                <a:latin typeface="+mn-lt"/>
              </a:rPr>
              <a:t> de S. Maria </a:t>
            </a:r>
            <a:r>
              <a:rPr lang="es-ES" sz="2400" b="0" i="0" dirty="0" err="1">
                <a:solidFill>
                  <a:srgbClr val="000000"/>
                </a:solidFill>
                <a:effectLst/>
                <a:latin typeface="+mn-lt"/>
              </a:rPr>
              <a:t>degli</a:t>
            </a:r>
            <a:r>
              <a:rPr lang="es-ES" sz="2400" b="0" i="0" dirty="0">
                <a:solidFill>
                  <a:srgbClr val="000000"/>
                </a:solidFill>
                <a:effectLst/>
                <a:latin typeface="+mn-lt"/>
              </a:rPr>
              <a:t> </a:t>
            </a:r>
            <a:r>
              <a:rPr lang="es-ES" sz="2400" b="0" i="0" dirty="0" err="1">
                <a:solidFill>
                  <a:srgbClr val="000000"/>
                </a:solidFill>
                <a:effectLst/>
                <a:latin typeface="+mn-lt"/>
              </a:rPr>
              <a:t>Angeli</a:t>
            </a:r>
            <a:r>
              <a:rPr lang="es-ES" sz="2400" b="0" i="0" dirty="0">
                <a:solidFill>
                  <a:srgbClr val="000000"/>
                </a:solidFill>
                <a:effectLst/>
                <a:latin typeface="+mn-lt"/>
              </a:rPr>
              <a:t> en Perugia, y llena el cuadro con detalles descriptivos, incluido el gato dormido en primer plano. </a:t>
            </a:r>
            <a:br>
              <a:rPr lang="es-ES" sz="2400" dirty="0">
                <a:solidFill>
                  <a:srgbClr val="000000"/>
                </a:solidFill>
                <a:latin typeface="+mn-lt"/>
              </a:rPr>
            </a:br>
            <a:r>
              <a:rPr lang="es-ES" sz="2400" b="0" i="0" dirty="0">
                <a:solidFill>
                  <a:srgbClr val="000000"/>
                </a:solidFill>
                <a:effectLst/>
                <a:latin typeface="+mn-lt"/>
              </a:rPr>
              <a:t>La dulzura de expresión de las figuras es una referencia directa a Correggio. </a:t>
            </a:r>
            <a:endParaRPr lang="es-ES" sz="2800" dirty="0">
              <a:latin typeface="+mn-lt"/>
            </a:endParaRPr>
          </a:p>
        </p:txBody>
      </p:sp>
      <p:pic>
        <p:nvPicPr>
          <p:cNvPr id="4" name="Imagen 3">
            <a:extLst>
              <a:ext uri="{FF2B5EF4-FFF2-40B4-BE49-F238E27FC236}">
                <a16:creationId xmlns:a16="http://schemas.microsoft.com/office/drawing/2014/main" id="{BA03CCD4-7966-4E00-BB4B-161C3C89F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0384" y="0"/>
            <a:ext cx="4071616" cy="6858000"/>
          </a:xfrm>
          <a:prstGeom prst="rect">
            <a:avLst/>
          </a:prstGeom>
        </p:spPr>
      </p:pic>
    </p:spTree>
    <p:extLst>
      <p:ext uri="{BB962C8B-B14F-4D97-AF65-F5344CB8AC3E}">
        <p14:creationId xmlns:p14="http://schemas.microsoft.com/office/powerpoint/2010/main" val="1330160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4"/>
            <a:ext cx="6331528" cy="6382039"/>
          </a:xfrm>
        </p:spPr>
        <p:txBody>
          <a:bodyPr anchor="t">
            <a:normAutofit fontScale="90000"/>
          </a:bodyPr>
          <a:lstStyle/>
          <a:p>
            <a:pPr algn="l" fontAlgn="base"/>
            <a:r>
              <a:rPr lang="es-ES" sz="3100" b="1" dirty="0"/>
              <a:t>1597. Barocci. Natividad. Museo del Prado, Madrid.</a:t>
            </a:r>
            <a:br>
              <a:rPr lang="es-ES" sz="2800" dirty="0"/>
            </a:br>
            <a:r>
              <a:rPr lang="es-ES" sz="2400" b="0" i="0" dirty="0">
                <a:solidFill>
                  <a:srgbClr val="000000"/>
                </a:solidFill>
                <a:effectLst/>
                <a:latin typeface="+mn-lt"/>
              </a:rPr>
              <a:t>En la Natividad de Barocci se pueden ver aspectos de lo que se conocería como estilo barroco.</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effectLst/>
                <a:latin typeface="+mn-lt"/>
              </a:rPr>
              <a:t>Tras una segura estancia en </a:t>
            </a:r>
            <a:r>
              <a:rPr lang="es-ES" sz="2400" b="0" i="0" strike="noStrike" dirty="0">
                <a:effectLst/>
                <a:latin typeface="+mn-lt"/>
              </a:rPr>
              <a:t>Roma</a:t>
            </a:r>
            <a:r>
              <a:rPr lang="es-ES" sz="2400" b="0" i="0" dirty="0">
                <a:effectLst/>
                <a:latin typeface="+mn-lt"/>
              </a:rPr>
              <a:t> y una más que probable en </a:t>
            </a:r>
            <a:r>
              <a:rPr lang="es-ES" sz="2400" b="0" i="0" strike="noStrike" dirty="0">
                <a:effectLst/>
                <a:latin typeface="+mn-lt"/>
              </a:rPr>
              <a:t>Parma</a:t>
            </a:r>
            <a:r>
              <a:rPr lang="es-ES" sz="2400" b="0" i="0" dirty="0">
                <a:effectLst/>
                <a:latin typeface="+mn-lt"/>
              </a:rPr>
              <a:t> para estudiar a </a:t>
            </a:r>
            <a:r>
              <a:rPr lang="es-ES" sz="2400" b="0" i="0" strike="noStrike" dirty="0">
                <a:effectLst/>
                <a:latin typeface="+mn-lt"/>
              </a:rPr>
              <a:t>Correggio</a:t>
            </a:r>
            <a:r>
              <a:rPr lang="es-ES" sz="2400" b="0" i="0" dirty="0">
                <a:effectLst/>
                <a:latin typeface="+mn-lt"/>
              </a:rPr>
              <a:t>, </a:t>
            </a:r>
            <a:r>
              <a:rPr lang="es-ES" sz="2400" b="0" i="0" strike="noStrike" dirty="0">
                <a:effectLst/>
                <a:latin typeface="+mn-lt"/>
              </a:rPr>
              <a:t>Barocci</a:t>
            </a:r>
            <a:r>
              <a:rPr lang="es-ES" sz="2400" b="0" i="0" dirty="0">
                <a:effectLst/>
                <a:latin typeface="+mn-lt"/>
              </a:rPr>
              <a:t> volvió a </a:t>
            </a:r>
            <a:r>
              <a:rPr lang="es-ES" sz="2400" b="0" i="0" strike="noStrike" dirty="0">
                <a:effectLst/>
                <a:latin typeface="+mn-lt"/>
              </a:rPr>
              <a:t>Urbino</a:t>
            </a:r>
            <a:r>
              <a:rPr lang="es-ES" sz="2400" b="0" i="0" dirty="0">
                <a:effectLst/>
                <a:latin typeface="+mn-lt"/>
              </a:rPr>
              <a:t> en 1567.</a:t>
            </a:r>
            <a:br>
              <a:rPr lang="es-ES" sz="2400" b="0" i="0" dirty="0">
                <a:effectLst/>
                <a:latin typeface="+mn-lt"/>
              </a:rPr>
            </a:br>
            <a:r>
              <a:rPr lang="es-ES" sz="2400" b="0" i="0" dirty="0">
                <a:effectLst/>
                <a:latin typeface="+mn-lt"/>
              </a:rPr>
              <a:t>Cuando pintó esta obra para Francesco Maria II </a:t>
            </a:r>
            <a:r>
              <a:rPr lang="es-ES" sz="2400" b="0" i="0" dirty="0" err="1">
                <a:effectLst/>
                <a:latin typeface="+mn-lt"/>
              </a:rPr>
              <a:t>della</a:t>
            </a:r>
            <a:r>
              <a:rPr lang="es-ES" sz="2400" b="0" i="0" dirty="0">
                <a:effectLst/>
                <a:latin typeface="+mn-lt"/>
              </a:rPr>
              <a:t> </a:t>
            </a:r>
            <a:r>
              <a:rPr lang="es-ES" sz="2400" b="0" i="0" dirty="0" err="1">
                <a:effectLst/>
                <a:latin typeface="+mn-lt"/>
              </a:rPr>
              <a:t>Rovere</a:t>
            </a:r>
            <a:r>
              <a:rPr lang="es-ES" sz="2400" b="0" i="0" dirty="0">
                <a:effectLst/>
                <a:latin typeface="+mn-lt"/>
              </a:rPr>
              <a:t>, duque de Urbino, poseía un estilo muy personal que aunaba el colorido veneciano con lo que se ha denominado un "naturalismo místico". </a:t>
            </a:r>
            <a:br>
              <a:rPr lang="es-ES" sz="2400" b="0" i="0" dirty="0">
                <a:effectLst/>
                <a:latin typeface="+mn-lt"/>
              </a:rPr>
            </a:br>
            <a:r>
              <a:rPr lang="es-ES" sz="2400" b="0" i="0" dirty="0">
                <a:effectLst/>
                <a:latin typeface="+mn-lt"/>
              </a:rPr>
              <a:t>Barocci daba lo mejor de sí en pequeñas composiciones como ésta, donde su tendencia a la afectación era compensada por una gran sensibilidad en el manejo de las luces, capaces de crear por sí solas una atmósfera poética.</a:t>
            </a:r>
            <a:br>
              <a:rPr lang="es-ES" sz="2400" b="0" i="0" dirty="0">
                <a:effectLst/>
                <a:latin typeface="+mn-lt"/>
              </a:rPr>
            </a:br>
            <a:r>
              <a:rPr lang="es-ES" sz="2400" b="0" i="0" dirty="0">
                <a:effectLst/>
                <a:latin typeface="+mn-lt"/>
              </a:rPr>
              <a:t>El duque de Urbino regaló en 1605 esta pintura a Margarita de Austria, esposa de </a:t>
            </a:r>
            <a:r>
              <a:rPr lang="es-ES" sz="2400" b="0" i="0" strike="noStrike" dirty="0">
                <a:effectLst/>
                <a:latin typeface="+mn-lt"/>
              </a:rPr>
              <a:t>Felipe III</a:t>
            </a:r>
            <a:r>
              <a:rPr lang="es-ES" sz="2400" b="0" i="0" dirty="0">
                <a:effectLst/>
                <a:latin typeface="+mn-lt"/>
              </a:rPr>
              <a:t>.</a:t>
            </a:r>
            <a:br>
              <a:rPr lang="es-ES" sz="1100" b="0" i="0" dirty="0">
                <a:solidFill>
                  <a:srgbClr val="6C6C6C"/>
                </a:solidFill>
                <a:effectLst/>
                <a:latin typeface="Hoefler Text A"/>
              </a:rPr>
            </a:br>
            <a:endParaRPr lang="es-ES" sz="2800" dirty="0"/>
          </a:p>
        </p:txBody>
      </p:sp>
      <p:pic>
        <p:nvPicPr>
          <p:cNvPr id="6" name="Imagen 5">
            <a:extLst>
              <a:ext uri="{FF2B5EF4-FFF2-40B4-BE49-F238E27FC236}">
                <a16:creationId xmlns:a16="http://schemas.microsoft.com/office/drawing/2014/main" id="{1E5D262E-5BF7-4EB3-AC5E-178F64578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4897" y="0"/>
            <a:ext cx="5397103" cy="6858000"/>
          </a:xfrm>
          <a:prstGeom prst="rect">
            <a:avLst/>
          </a:prstGeom>
        </p:spPr>
      </p:pic>
    </p:spTree>
    <p:extLst>
      <p:ext uri="{BB962C8B-B14F-4D97-AF65-F5344CB8AC3E}">
        <p14:creationId xmlns:p14="http://schemas.microsoft.com/office/powerpoint/2010/main" val="2996884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2120259" cy="5869420"/>
          </a:xfrm>
        </p:spPr>
        <p:txBody>
          <a:bodyPr anchor="t">
            <a:normAutofit/>
          </a:bodyPr>
          <a:lstStyle/>
          <a:p>
            <a:r>
              <a:rPr lang="es-ES" sz="3200" b="1" i="0" dirty="0">
                <a:solidFill>
                  <a:srgbClr val="000000"/>
                </a:solidFill>
                <a:effectLst/>
              </a:rPr>
              <a:t>1598. Barocci. Eneas huye de Troya. </a:t>
            </a:r>
            <a:r>
              <a:rPr lang="es-ES" sz="3200" b="1" i="0" dirty="0" err="1">
                <a:solidFill>
                  <a:srgbClr val="000000"/>
                </a:solidFill>
                <a:effectLst/>
              </a:rPr>
              <a:t>Galleria</a:t>
            </a:r>
            <a:r>
              <a:rPr lang="es-ES" sz="3200" b="1" i="0" dirty="0">
                <a:solidFill>
                  <a:srgbClr val="000000"/>
                </a:solidFill>
                <a:effectLst/>
              </a:rPr>
              <a:t> Borghese, Roma </a:t>
            </a:r>
            <a:br>
              <a:rPr lang="es-ES" sz="3200" b="1" i="0" dirty="0">
                <a:solidFill>
                  <a:srgbClr val="000000"/>
                </a:solidFill>
                <a:effectLst/>
              </a:rPr>
            </a:br>
            <a:br>
              <a:rPr lang="es-ES" sz="1100" b="0" i="0" dirty="0">
                <a:solidFill>
                  <a:srgbClr val="000000"/>
                </a:solidFill>
                <a:effectLst/>
                <a:latin typeface="Roboto" panose="02000000000000000000" pitchFamily="2" charset="0"/>
              </a:rPr>
            </a:br>
            <a:endParaRPr lang="es-ES" sz="2800" dirty="0"/>
          </a:p>
        </p:txBody>
      </p:sp>
      <p:pic>
        <p:nvPicPr>
          <p:cNvPr id="4" name="Imagen 3">
            <a:extLst>
              <a:ext uri="{FF2B5EF4-FFF2-40B4-BE49-F238E27FC236}">
                <a16:creationId xmlns:a16="http://schemas.microsoft.com/office/drawing/2014/main" id="{4097003B-D202-423D-A021-FC789E3B9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4222" y="0"/>
            <a:ext cx="9877778"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66255" y="365125"/>
            <a:ext cx="4742131" cy="6201930"/>
          </a:xfrm>
        </p:spPr>
        <p:txBody>
          <a:bodyPr anchor="t">
            <a:normAutofit fontScale="90000"/>
          </a:bodyPr>
          <a:lstStyle/>
          <a:p>
            <a:r>
              <a:rPr lang="es-ES" sz="1800" b="0" i="0" dirty="0">
                <a:solidFill>
                  <a:srgbClr val="000000"/>
                </a:solidFill>
                <a:effectLst/>
                <a:latin typeface="+mn-lt"/>
              </a:rPr>
              <a:t>La huida de Troya de Eneas de Federico </a:t>
            </a:r>
            <a:r>
              <a:rPr lang="es-ES" sz="1800" b="0" i="0" dirty="0" err="1">
                <a:solidFill>
                  <a:srgbClr val="000000"/>
                </a:solidFill>
                <a:effectLst/>
                <a:latin typeface="+mn-lt"/>
              </a:rPr>
              <a:t>Barrocci</a:t>
            </a:r>
            <a:r>
              <a:rPr lang="es-ES" sz="1800" b="0" i="0" dirty="0">
                <a:solidFill>
                  <a:srgbClr val="000000"/>
                </a:solidFill>
                <a:effectLst/>
                <a:latin typeface="+mn-lt"/>
              </a:rPr>
              <a:t> con Anquises, su hijo Ascanio y su esposa </a:t>
            </a:r>
            <a:r>
              <a:rPr lang="es-ES" sz="1800" b="0" i="0" dirty="0" err="1">
                <a:solidFill>
                  <a:srgbClr val="000000"/>
                </a:solidFill>
                <a:effectLst/>
                <a:latin typeface="+mn-lt"/>
              </a:rPr>
              <a:t>Creusa</a:t>
            </a:r>
            <a:r>
              <a:rPr lang="es-ES" sz="1800" b="0" i="0" dirty="0">
                <a:solidFill>
                  <a:srgbClr val="000000"/>
                </a:solidFill>
                <a:effectLst/>
                <a:latin typeface="+mn-lt"/>
              </a:rPr>
              <a:t> es la segunda versión pintada en 1598 de un cuadro ejecutado diez años antes para el emperador Rodolfo II de Austria. </a:t>
            </a:r>
            <a:br>
              <a:rPr lang="es-ES" sz="1800" b="0" i="0" dirty="0">
                <a:solidFill>
                  <a:srgbClr val="000000"/>
                </a:solidFill>
                <a:effectLst/>
                <a:latin typeface="+mn-lt"/>
              </a:rPr>
            </a:br>
            <a:r>
              <a:rPr lang="es-ES" sz="1800" b="0" i="0" dirty="0">
                <a:solidFill>
                  <a:srgbClr val="000000"/>
                </a:solidFill>
                <a:effectLst/>
                <a:latin typeface="+mn-lt"/>
              </a:rPr>
              <a:t>El cardenal Giuliano </a:t>
            </a:r>
            <a:r>
              <a:rPr lang="es-ES" sz="1800" b="0" i="0" dirty="0" err="1">
                <a:solidFill>
                  <a:srgbClr val="000000"/>
                </a:solidFill>
                <a:effectLst/>
                <a:latin typeface="+mn-lt"/>
              </a:rPr>
              <a:t>della</a:t>
            </a:r>
            <a:r>
              <a:rPr lang="es-ES" sz="1800" b="0" i="0" dirty="0">
                <a:solidFill>
                  <a:srgbClr val="000000"/>
                </a:solidFill>
                <a:effectLst/>
                <a:latin typeface="+mn-lt"/>
              </a:rPr>
              <a:t> </a:t>
            </a:r>
            <a:r>
              <a:rPr lang="es-ES" sz="1800" b="0" i="0" dirty="0" err="1">
                <a:solidFill>
                  <a:srgbClr val="000000"/>
                </a:solidFill>
                <a:effectLst/>
                <a:latin typeface="+mn-lt"/>
              </a:rPr>
              <a:t>Rovere</a:t>
            </a:r>
            <a:r>
              <a:rPr lang="es-ES" sz="1800" b="0" i="0" dirty="0">
                <a:solidFill>
                  <a:srgbClr val="000000"/>
                </a:solidFill>
                <a:effectLst/>
                <a:latin typeface="+mn-lt"/>
              </a:rPr>
              <a:t> presentó al cardenal </a:t>
            </a:r>
            <a:r>
              <a:rPr lang="es-ES" sz="1800" b="0" i="0" dirty="0" err="1">
                <a:solidFill>
                  <a:srgbClr val="000000"/>
                </a:solidFill>
                <a:effectLst/>
                <a:latin typeface="+mn-lt"/>
              </a:rPr>
              <a:t>Scipione</a:t>
            </a:r>
            <a:r>
              <a:rPr lang="es-ES" sz="1800" b="0" i="0" dirty="0">
                <a:solidFill>
                  <a:srgbClr val="000000"/>
                </a:solidFill>
                <a:effectLst/>
                <a:latin typeface="+mn-lt"/>
              </a:rPr>
              <a:t> esta segunda versión, que entró en la colección Borghese antes de 1613. Fue este cuadro el que inspiró al cardenal </a:t>
            </a:r>
            <a:r>
              <a:rPr lang="es-ES" sz="1800" b="0" i="0" dirty="0" err="1">
                <a:solidFill>
                  <a:srgbClr val="000000"/>
                </a:solidFill>
                <a:effectLst/>
                <a:latin typeface="+mn-lt"/>
              </a:rPr>
              <a:t>Scipione</a:t>
            </a:r>
            <a:r>
              <a:rPr lang="es-ES" sz="1800" b="0" i="0" dirty="0">
                <a:solidFill>
                  <a:srgbClr val="000000"/>
                </a:solidFill>
                <a:effectLst/>
                <a:latin typeface="+mn-lt"/>
              </a:rPr>
              <a:t> a encargar un gran grupo de mármol sobre el mismo tema a Gian Lorenzo Bernini (también en la Galería Borghese). El mito de Eneas, antepasado de Rómulo y Remo, se refería al nacimiento de Roma y confirmaba así el alto estatus de la familia Borghese en la ciudad. Los numerosos dibujos de la naturaleza de </a:t>
            </a:r>
            <a:r>
              <a:rPr lang="es-ES" sz="1800" b="0" i="0" dirty="0" err="1">
                <a:solidFill>
                  <a:srgbClr val="000000"/>
                </a:solidFill>
                <a:effectLst/>
                <a:latin typeface="+mn-lt"/>
              </a:rPr>
              <a:t>Barrocci</a:t>
            </a:r>
            <a:r>
              <a:rPr lang="es-ES" sz="1800" b="0" i="0" dirty="0">
                <a:solidFill>
                  <a:srgbClr val="000000"/>
                </a:solidFill>
                <a:effectLst/>
                <a:latin typeface="+mn-lt"/>
              </a:rPr>
              <a:t> lo llevaron a lograr una espontaneidad y naturalidad en el movimiento, el color y los efectos aireados, y una luminosidad plateada que iba a influir en los maestros del siglo XVII, particularmente en Rubens. Nunca antes se habían pintado llamas tan cerca, con una energía que sugería incluso el crepitar del fuego, del que Ascanio parece protegerse tapándose los oídos. Pero la delicadeza humana de las figuras </a:t>
            </a:r>
            <a:r>
              <a:rPr lang="es-ES" sz="1800" b="0" i="0" dirty="0" err="1">
                <a:solidFill>
                  <a:srgbClr val="000000"/>
                </a:solidFill>
                <a:effectLst/>
                <a:latin typeface="+mn-lt"/>
              </a:rPr>
              <a:t>anti-heroicas</a:t>
            </a:r>
            <a:r>
              <a:rPr lang="es-ES" sz="1800" b="0" i="0" dirty="0">
                <a:solidFill>
                  <a:srgbClr val="000000"/>
                </a:solidFill>
                <a:effectLst/>
                <a:latin typeface="+mn-lt"/>
              </a:rPr>
              <a:t> y </a:t>
            </a:r>
            <a:r>
              <a:rPr lang="es-ES" sz="1800" b="0" i="0" dirty="0" err="1">
                <a:solidFill>
                  <a:srgbClr val="000000"/>
                </a:solidFill>
                <a:effectLst/>
                <a:latin typeface="+mn-lt"/>
              </a:rPr>
              <a:t>anti-retóricas</a:t>
            </a:r>
            <a:r>
              <a:rPr lang="es-ES" sz="1800" b="0" i="0" dirty="0">
                <a:solidFill>
                  <a:srgbClr val="000000"/>
                </a:solidFill>
                <a:effectLst/>
                <a:latin typeface="+mn-lt"/>
              </a:rPr>
              <a:t> de </a:t>
            </a:r>
            <a:r>
              <a:rPr lang="es-ES" sz="1800" b="0" i="0" dirty="0" err="1">
                <a:solidFill>
                  <a:srgbClr val="000000"/>
                </a:solidFill>
                <a:effectLst/>
                <a:latin typeface="+mn-lt"/>
              </a:rPr>
              <a:t>Barrocci</a:t>
            </a:r>
            <a:r>
              <a:rPr lang="es-ES" sz="1800" b="0" i="0" dirty="0">
                <a:solidFill>
                  <a:srgbClr val="000000"/>
                </a:solidFill>
                <a:effectLst/>
                <a:latin typeface="+mn-lt"/>
              </a:rPr>
              <a:t> no era realmente apreciada en Roma, porque no podía competir con las estatuas antiguas clásicas.</a:t>
            </a:r>
            <a:endParaRPr lang="es-ES" dirty="0">
              <a:latin typeface="+mn-lt"/>
            </a:endParaRPr>
          </a:p>
        </p:txBody>
      </p:sp>
      <p:pic>
        <p:nvPicPr>
          <p:cNvPr id="4" name="Imagen 3">
            <a:extLst>
              <a:ext uri="{FF2B5EF4-FFF2-40B4-BE49-F238E27FC236}">
                <a16:creationId xmlns:a16="http://schemas.microsoft.com/office/drawing/2014/main" id="{4097003B-D202-423D-A021-FC789E3B9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8386" y="900545"/>
            <a:ext cx="7283614" cy="5056909"/>
          </a:xfrm>
          <a:prstGeom prst="rect">
            <a:avLst/>
          </a:prstGeom>
        </p:spPr>
      </p:pic>
      <p:sp>
        <p:nvSpPr>
          <p:cNvPr id="5" name="Título 1">
            <a:extLst>
              <a:ext uri="{FF2B5EF4-FFF2-40B4-BE49-F238E27FC236}">
                <a16:creationId xmlns:a16="http://schemas.microsoft.com/office/drawing/2014/main" id="{D9F3DABA-3E0E-4FC6-B47F-D982F3514F73}"/>
              </a:ext>
            </a:extLst>
          </p:cNvPr>
          <p:cNvSpPr txBox="1">
            <a:spLocks/>
          </p:cNvSpPr>
          <p:nvPr/>
        </p:nvSpPr>
        <p:spPr>
          <a:xfrm>
            <a:off x="4908386" y="0"/>
            <a:ext cx="7283614" cy="9005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000" b="1" dirty="0">
                <a:solidFill>
                  <a:srgbClr val="000000"/>
                </a:solidFill>
              </a:rPr>
              <a:t>1598. Barocci. Eneas huye de Troya. </a:t>
            </a:r>
            <a:r>
              <a:rPr lang="es-ES" sz="2000" b="1" dirty="0" err="1">
                <a:solidFill>
                  <a:srgbClr val="000000"/>
                </a:solidFill>
              </a:rPr>
              <a:t>Galleria</a:t>
            </a:r>
            <a:r>
              <a:rPr lang="es-ES" sz="2000" b="1" dirty="0">
                <a:solidFill>
                  <a:srgbClr val="000000"/>
                </a:solidFill>
              </a:rPr>
              <a:t> Borghese, Roma.</a:t>
            </a:r>
            <a:endParaRPr lang="es-ES" sz="4800" b="1" dirty="0"/>
          </a:p>
        </p:txBody>
      </p:sp>
    </p:spTree>
    <p:extLst>
      <p:ext uri="{BB962C8B-B14F-4D97-AF65-F5344CB8AC3E}">
        <p14:creationId xmlns:p14="http://schemas.microsoft.com/office/powerpoint/2010/main" val="530757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8" y="365125"/>
            <a:ext cx="6456218" cy="5869420"/>
          </a:xfrm>
        </p:spPr>
        <p:txBody>
          <a:bodyPr anchor="t">
            <a:normAutofit/>
          </a:bodyPr>
          <a:lstStyle/>
          <a:p>
            <a:r>
              <a:rPr lang="it-IT" sz="2800" b="1" dirty="0"/>
              <a:t>1598. Barocci. San Jerónimo. Galleria Borghese, Roma.</a:t>
            </a:r>
            <a:br>
              <a:rPr lang="it-IT" sz="2800" dirty="0"/>
            </a:br>
            <a:r>
              <a:rPr lang="es-ES" sz="2400" b="0" i="0" dirty="0">
                <a:solidFill>
                  <a:srgbClr val="000000"/>
                </a:solidFill>
                <a:effectLst/>
                <a:latin typeface="+mn-lt"/>
              </a:rPr>
              <a:t>En esta pintura, una reciente restauración ha revelado un león, durmiendo como un gran gato al fondo; había estado oculto bajo gruesas capas de pintura que se habían oscurecido con el tiempo</a:t>
            </a:r>
            <a:r>
              <a:rPr lang="es-ES" sz="1100" b="0" i="0" dirty="0">
                <a:solidFill>
                  <a:srgbClr val="000000"/>
                </a:solidFill>
                <a:effectLst/>
                <a:latin typeface="Roboto" panose="02000000000000000000" pitchFamily="2" charset="0"/>
              </a:rPr>
              <a:t>.</a:t>
            </a:r>
            <a:endParaRPr lang="es-ES" sz="2800" dirty="0"/>
          </a:p>
        </p:txBody>
      </p:sp>
      <p:pic>
        <p:nvPicPr>
          <p:cNvPr id="4" name="Imagen 3">
            <a:extLst>
              <a:ext uri="{FF2B5EF4-FFF2-40B4-BE49-F238E27FC236}">
                <a16:creationId xmlns:a16="http://schemas.microsoft.com/office/drawing/2014/main" id="{9BBD3A96-A9D8-4610-ABA7-F8DFCF685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835" y="0"/>
            <a:ext cx="5249165" cy="68580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6151418" cy="6340475"/>
          </a:xfrm>
        </p:spPr>
        <p:txBody>
          <a:bodyPr anchor="t">
            <a:normAutofit/>
          </a:bodyPr>
          <a:lstStyle/>
          <a:p>
            <a:pPr algn="l"/>
            <a:r>
              <a:rPr lang="it-IT" sz="2800" b="1" dirty="0"/>
              <a:t>1598. Barocci. Madonna della Gatta. Palazzo Pitti, Florencia.</a:t>
            </a:r>
            <a:br>
              <a:rPr lang="it-IT" sz="2800" dirty="0"/>
            </a:br>
            <a:r>
              <a:rPr lang="es-ES" sz="1600" dirty="0">
                <a:solidFill>
                  <a:srgbClr val="000000"/>
                </a:solidFill>
                <a:latin typeface="+mn-lt"/>
              </a:rPr>
              <a:t>M</a:t>
            </a:r>
            <a:r>
              <a:rPr lang="es-ES" sz="1600" b="0" i="0" dirty="0">
                <a:solidFill>
                  <a:srgbClr val="000000"/>
                </a:solidFill>
                <a:effectLst/>
                <a:latin typeface="+mn-lt"/>
              </a:rPr>
              <a:t>aestro de la pintura de la </a:t>
            </a:r>
            <a:r>
              <a:rPr lang="es-ES" sz="1600" b="0" i="0" dirty="0" err="1">
                <a:solidFill>
                  <a:srgbClr val="000000"/>
                </a:solidFill>
                <a:effectLst/>
                <a:latin typeface="+mn-lt"/>
              </a:rPr>
              <a:t>Contrareforma</a:t>
            </a:r>
            <a:r>
              <a:rPr lang="es-ES" sz="1600" b="0" i="0" dirty="0">
                <a:solidFill>
                  <a:srgbClr val="000000"/>
                </a:solidFill>
                <a:effectLst/>
                <a:latin typeface="+mn-lt"/>
              </a:rPr>
              <a:t> (fue la época de la reforma de la Iglesia Católica, cuando Martín Lutero la había debilitado 1545 – 1648),Federico Barocci, conocido también como </a:t>
            </a:r>
            <a:r>
              <a:rPr lang="es-ES" sz="1600" b="0" i="0" dirty="0" err="1">
                <a:solidFill>
                  <a:srgbClr val="000000"/>
                </a:solidFill>
                <a:effectLst/>
                <a:latin typeface="+mn-lt"/>
              </a:rPr>
              <a:t>Il</a:t>
            </a:r>
            <a:r>
              <a:rPr lang="es-ES" sz="1600" b="0" i="0" dirty="0">
                <a:solidFill>
                  <a:srgbClr val="000000"/>
                </a:solidFill>
                <a:effectLst/>
                <a:latin typeface="+mn-lt"/>
              </a:rPr>
              <a:t> Fiori. El cuadro es “la pieza </a:t>
            </a:r>
            <a:r>
              <a:rPr lang="es-ES" sz="1600" b="0" i="1" dirty="0" err="1">
                <a:solidFill>
                  <a:srgbClr val="000000"/>
                </a:solidFill>
                <a:effectLst/>
                <a:latin typeface="+mn-lt"/>
              </a:rPr>
              <a:t>star</a:t>
            </a:r>
            <a:r>
              <a:rPr lang="es-ES" sz="1600" b="0" i="0" dirty="0">
                <a:solidFill>
                  <a:srgbClr val="000000"/>
                </a:solidFill>
                <a:effectLst/>
                <a:latin typeface="+mn-lt"/>
              </a:rPr>
              <a:t>” del Palazzo Pitti. Una obra del año 1598 que mide dos treinta y tres por un metro setenta y nueve centímetros.</a:t>
            </a:r>
            <a:br>
              <a:rPr lang="es-ES" sz="1600" b="0" i="0" dirty="0">
                <a:solidFill>
                  <a:srgbClr val="000000"/>
                </a:solidFill>
                <a:effectLst/>
                <a:latin typeface="+mn-lt"/>
              </a:rPr>
            </a:br>
            <a:r>
              <a:rPr lang="es-ES" sz="1600" b="0" i="0" dirty="0">
                <a:solidFill>
                  <a:srgbClr val="000000"/>
                </a:solidFill>
                <a:effectLst/>
                <a:latin typeface="+mn-lt"/>
              </a:rPr>
              <a:t>Anna </a:t>
            </a:r>
            <a:r>
              <a:rPr lang="es-ES" sz="1600" b="0" i="0" dirty="0" err="1">
                <a:solidFill>
                  <a:srgbClr val="000000"/>
                </a:solidFill>
                <a:effectLst/>
                <a:latin typeface="+mn-lt"/>
              </a:rPr>
              <a:t>Bisceglia</a:t>
            </a:r>
            <a:r>
              <a:rPr lang="es-ES" sz="1600" b="0" i="0" dirty="0">
                <a:solidFill>
                  <a:srgbClr val="000000"/>
                </a:solidFill>
                <a:effectLst/>
                <a:latin typeface="+mn-lt"/>
              </a:rPr>
              <a:t>, la curadora de pintura del siglo IV de la Galería </a:t>
            </a:r>
            <a:r>
              <a:rPr lang="es-ES" sz="1600" b="0" i="0" dirty="0" err="1">
                <a:solidFill>
                  <a:srgbClr val="000000"/>
                </a:solidFill>
                <a:effectLst/>
                <a:latin typeface="+mn-lt"/>
              </a:rPr>
              <a:t>degli</a:t>
            </a:r>
            <a:r>
              <a:rPr lang="es-ES" sz="1600" b="0" i="0" dirty="0">
                <a:solidFill>
                  <a:srgbClr val="000000"/>
                </a:solidFill>
                <a:effectLst/>
                <a:latin typeface="+mn-lt"/>
              </a:rPr>
              <a:t> </a:t>
            </a:r>
            <a:r>
              <a:rPr lang="es-ES" sz="1600" b="0" i="0" dirty="0" err="1">
                <a:solidFill>
                  <a:srgbClr val="000000"/>
                </a:solidFill>
                <a:effectLst/>
                <a:latin typeface="+mn-lt"/>
              </a:rPr>
              <a:t>Ufizzi</a:t>
            </a:r>
            <a:r>
              <a:rPr lang="es-ES" sz="1600" b="0" i="0" dirty="0">
                <a:solidFill>
                  <a:srgbClr val="000000"/>
                </a:solidFill>
                <a:effectLst/>
                <a:latin typeface="+mn-lt"/>
              </a:rPr>
              <a:t>, comenta sobre la obra que es “ justo, como el pintor imaginó en el año 1598, una de las más delicadas y teatrales interpretaciones de la maternidad”. Explica que el pintor hace como si “levantara las cortinas” introduciendo rápidamente al espectador dentro de las paredes domésticas, en donde la Virgen está arrullando a su bebé, pero la peculiaridad de la pintura, es ver a la gata amamantando a sus cachorros, justo en medio de la escena, acurrucada suavemente en la ropa de María. La curadora comenta que esta es la grandeza de este pintor: “La extraordinaria capacidad de combinar el sentimentalismo, con gran elegancia”.</a:t>
            </a:r>
            <a:br>
              <a:rPr lang="es-ES" sz="1600" b="0" i="0" dirty="0">
                <a:solidFill>
                  <a:srgbClr val="000000"/>
                </a:solidFill>
                <a:effectLst/>
                <a:latin typeface="+mn-lt"/>
              </a:rPr>
            </a:br>
            <a:r>
              <a:rPr lang="es-ES" sz="1600" b="0" i="0" dirty="0">
                <a:solidFill>
                  <a:srgbClr val="000000"/>
                </a:solidFill>
                <a:effectLst/>
                <a:latin typeface="+mn-lt"/>
              </a:rPr>
              <a:t>La obra llegó a Florencia en el año 1631, junto con los bienes provenientes de la herencia de </a:t>
            </a:r>
            <a:r>
              <a:rPr lang="es-ES" sz="1600" b="0" i="0" dirty="0" err="1">
                <a:solidFill>
                  <a:srgbClr val="000000"/>
                </a:solidFill>
                <a:effectLst/>
                <a:latin typeface="+mn-lt"/>
              </a:rPr>
              <a:t>Vittoria</a:t>
            </a:r>
            <a:r>
              <a:rPr lang="es-ES" sz="1600" b="0" i="0" dirty="0">
                <a:solidFill>
                  <a:srgbClr val="000000"/>
                </a:solidFill>
                <a:effectLst/>
                <a:latin typeface="+mn-lt"/>
              </a:rPr>
              <a:t> </a:t>
            </a:r>
            <a:r>
              <a:rPr lang="es-ES" sz="1600" b="0" i="0" dirty="0" err="1">
                <a:solidFill>
                  <a:srgbClr val="000000"/>
                </a:solidFill>
                <a:effectLst/>
                <a:latin typeface="+mn-lt"/>
              </a:rPr>
              <a:t>della</a:t>
            </a:r>
            <a:r>
              <a:rPr lang="es-ES" sz="1600" b="0" i="0" dirty="0">
                <a:solidFill>
                  <a:srgbClr val="000000"/>
                </a:solidFill>
                <a:effectLst/>
                <a:latin typeface="+mn-lt"/>
              </a:rPr>
              <a:t> </a:t>
            </a:r>
            <a:r>
              <a:rPr lang="es-ES" sz="1600" b="0" i="0" dirty="0" err="1">
                <a:solidFill>
                  <a:srgbClr val="000000"/>
                </a:solidFill>
                <a:effectLst/>
                <a:latin typeface="+mn-lt"/>
              </a:rPr>
              <a:t>Rovere</a:t>
            </a:r>
            <a:r>
              <a:rPr lang="es-ES" sz="1600" b="0" i="0" dirty="0">
                <a:solidFill>
                  <a:srgbClr val="000000"/>
                </a:solidFill>
                <a:effectLst/>
                <a:latin typeface="+mn-lt"/>
              </a:rPr>
              <a:t> que fue esposa de Fernando II de Medici. La pintura era parte de la decoración de su apartamento de invierno dentro del Palazzo Pitti a donde hoy ha regresado.</a:t>
            </a:r>
            <a:br>
              <a:rPr lang="es-ES" sz="1400" b="0" i="0" dirty="0">
                <a:solidFill>
                  <a:srgbClr val="000000"/>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CE9B5716-AFC4-487E-A8DD-2C0BC7499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4294" y="0"/>
            <a:ext cx="5567706" cy="6858000"/>
          </a:xfrm>
          <a:prstGeom prst="rect">
            <a:avLst/>
          </a:prstGeom>
        </p:spPr>
      </p:pic>
    </p:spTree>
    <p:extLst>
      <p:ext uri="{BB962C8B-B14F-4D97-AF65-F5344CB8AC3E}">
        <p14:creationId xmlns:p14="http://schemas.microsoft.com/office/powerpoint/2010/main" val="790310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31084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5202174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it-IT" sz="2800" dirty="0"/>
              <a:t>1600. Barocci. Autorretrato. Residenzgalerie, Salzburgo.</a:t>
            </a:r>
            <a:endParaRPr lang="es-ES" sz="2800" dirty="0"/>
          </a:p>
        </p:txBody>
      </p:sp>
      <p:pic>
        <p:nvPicPr>
          <p:cNvPr id="4" name="Imagen 3">
            <a:extLst>
              <a:ext uri="{FF2B5EF4-FFF2-40B4-BE49-F238E27FC236}">
                <a16:creationId xmlns:a16="http://schemas.microsoft.com/office/drawing/2014/main" id="{E2269F9E-1613-4295-8635-52DCCB654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8935" y="0"/>
            <a:ext cx="5823065"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s-ES" sz="2800" dirty="0"/>
              <a:t>1600. Barocci. </a:t>
            </a:r>
            <a:r>
              <a:rPr lang="es-ES" sz="2800" dirty="0" err="1"/>
              <a:t>Quintilia</a:t>
            </a:r>
            <a:r>
              <a:rPr lang="es-ES" sz="2800" dirty="0"/>
              <a:t> </a:t>
            </a:r>
            <a:r>
              <a:rPr lang="es-ES" sz="2800" dirty="0" err="1"/>
              <a:t>Fischieri</a:t>
            </a:r>
            <a:r>
              <a:rPr lang="es-ES" sz="2800" dirty="0"/>
              <a:t>. National Gallery of Art, Washington.</a:t>
            </a:r>
          </a:p>
        </p:txBody>
      </p:sp>
      <p:pic>
        <p:nvPicPr>
          <p:cNvPr id="4" name="Imagen 3">
            <a:extLst>
              <a:ext uri="{FF2B5EF4-FFF2-40B4-BE49-F238E27FC236}">
                <a16:creationId xmlns:a16="http://schemas.microsoft.com/office/drawing/2014/main" id="{BE08EBFC-8D7F-41B0-A15C-F6D4208F76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4555" y="0"/>
            <a:ext cx="5277445" cy="6858000"/>
          </a:xfrm>
          <a:prstGeom prst="rect">
            <a:avLst/>
          </a:prstGeom>
        </p:spPr>
      </p:pic>
    </p:spTree>
    <p:extLst>
      <p:ext uri="{BB962C8B-B14F-4D97-AF65-F5344CB8AC3E}">
        <p14:creationId xmlns:p14="http://schemas.microsoft.com/office/powerpoint/2010/main" val="29964510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70073" cy="5869420"/>
          </a:xfrm>
        </p:spPr>
        <p:txBody>
          <a:bodyPr anchor="t">
            <a:normAutofit/>
          </a:bodyPr>
          <a:lstStyle/>
          <a:p>
            <a:r>
              <a:rPr lang="es-ES" sz="2800" dirty="0"/>
              <a:t>1600. Barocci. Retrato de una mujer joven. </a:t>
            </a:r>
            <a:r>
              <a:rPr lang="es-ES" sz="2800" dirty="0" err="1"/>
              <a:t>Statens</a:t>
            </a:r>
            <a:r>
              <a:rPr lang="es-ES" sz="2800" dirty="0"/>
              <a:t> Museum </a:t>
            </a:r>
            <a:r>
              <a:rPr lang="es-ES" sz="2800" dirty="0" err="1"/>
              <a:t>for</a:t>
            </a:r>
            <a:r>
              <a:rPr lang="es-ES" sz="2800" dirty="0"/>
              <a:t> </a:t>
            </a:r>
            <a:r>
              <a:rPr lang="es-ES" sz="2800" dirty="0" err="1"/>
              <a:t>Kunst</a:t>
            </a:r>
            <a:r>
              <a:rPr lang="es-ES" sz="2800" dirty="0"/>
              <a:t>, </a:t>
            </a:r>
            <a:r>
              <a:rPr lang="es-ES" sz="2800" dirty="0" err="1"/>
              <a:t>Copenhagen</a:t>
            </a:r>
            <a:endParaRPr lang="es-ES" sz="2800" dirty="0"/>
          </a:p>
        </p:txBody>
      </p:sp>
      <p:pic>
        <p:nvPicPr>
          <p:cNvPr id="4" name="Imagen 3">
            <a:extLst>
              <a:ext uri="{FF2B5EF4-FFF2-40B4-BE49-F238E27FC236}">
                <a16:creationId xmlns:a16="http://schemas.microsoft.com/office/drawing/2014/main" id="{C8FE0612-2DB8-451E-B009-F4D1CF0CB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0816" y="0"/>
            <a:ext cx="4901184"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57455" cy="5869420"/>
          </a:xfrm>
        </p:spPr>
        <p:txBody>
          <a:bodyPr anchor="t">
            <a:normAutofit/>
          </a:bodyPr>
          <a:lstStyle/>
          <a:p>
            <a:r>
              <a:rPr lang="it-IT" sz="2800" dirty="0"/>
              <a:t>1602. Barocci. Ippolito della Rovere. Italian Embassy, Londres.</a:t>
            </a:r>
            <a:endParaRPr lang="es-ES" sz="2800" dirty="0"/>
          </a:p>
        </p:txBody>
      </p:sp>
      <p:pic>
        <p:nvPicPr>
          <p:cNvPr id="4" name="Imagen 3">
            <a:extLst>
              <a:ext uri="{FF2B5EF4-FFF2-40B4-BE49-F238E27FC236}">
                <a16:creationId xmlns:a16="http://schemas.microsoft.com/office/drawing/2014/main" id="{C7F2A867-693F-4165-9C44-0547FD099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9055" y="0"/>
            <a:ext cx="5572945"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94764" cy="5869420"/>
          </a:xfrm>
        </p:spPr>
        <p:txBody>
          <a:bodyPr anchor="t">
            <a:normAutofit/>
          </a:bodyPr>
          <a:lstStyle/>
          <a:p>
            <a:r>
              <a:rPr lang="it-IT" sz="2800" dirty="0"/>
              <a:t>1600 - 1602. Barocci. Lamentación sobre Cristo Muerto. Collezioni Comunali d'Arte, Bolonia.</a:t>
            </a:r>
            <a:endParaRPr lang="es-ES" sz="2800" dirty="0"/>
          </a:p>
        </p:txBody>
      </p:sp>
      <p:pic>
        <p:nvPicPr>
          <p:cNvPr id="6" name="Imagen 5">
            <a:extLst>
              <a:ext uri="{FF2B5EF4-FFF2-40B4-BE49-F238E27FC236}">
                <a16:creationId xmlns:a16="http://schemas.microsoft.com/office/drawing/2014/main" id="{E27717B6-F99F-4622-8F63-BB3AE034B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927" y="-16009"/>
            <a:ext cx="4946073" cy="6874009"/>
          </a:xfrm>
          <a:prstGeom prst="rect">
            <a:avLst/>
          </a:prstGeom>
        </p:spPr>
      </p:pic>
    </p:spTree>
    <p:extLst>
      <p:ext uri="{BB962C8B-B14F-4D97-AF65-F5344CB8AC3E}">
        <p14:creationId xmlns:p14="http://schemas.microsoft.com/office/powerpoint/2010/main" val="35888890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7438051" cy="5869420"/>
          </a:xfrm>
        </p:spPr>
        <p:txBody>
          <a:bodyPr anchor="t">
            <a:normAutofit fontScale="90000"/>
          </a:bodyPr>
          <a:lstStyle/>
          <a:p>
            <a:pPr algn="l" fontAlgn="base"/>
            <a:r>
              <a:rPr lang="es-ES" sz="3100" b="1" dirty="0"/>
              <a:t>1604. Barocci. Cristo en la Cruz. Museo del Prado.</a:t>
            </a:r>
            <a:br>
              <a:rPr lang="es-ES" sz="2800" dirty="0"/>
            </a:br>
            <a:r>
              <a:rPr lang="es-ES" sz="1800" b="0" i="0" dirty="0">
                <a:effectLst/>
                <a:latin typeface="+mn-lt"/>
              </a:rPr>
              <a:t>Junto a la emotividad religiosa y el perfecto tratamiento de la anatomía, lo más atractivo de la composición es el paisaje, que reproduce la vista que se contempla desde la casa de </a:t>
            </a:r>
            <a:r>
              <a:rPr lang="es-ES" sz="1800" b="0" i="0" u="none" strike="noStrike" dirty="0">
                <a:effectLst/>
                <a:latin typeface="+mn-lt"/>
              </a:rPr>
              <a:t>Barocci</a:t>
            </a:r>
            <a:r>
              <a:rPr lang="es-ES" sz="1800" b="0" i="0" dirty="0">
                <a:effectLst/>
                <a:latin typeface="+mn-lt"/>
              </a:rPr>
              <a:t> en la </a:t>
            </a:r>
            <a:r>
              <a:rPr lang="es-ES" sz="1800" b="0" i="0" dirty="0" err="1">
                <a:effectLst/>
                <a:latin typeface="+mn-lt"/>
              </a:rPr>
              <a:t>via</a:t>
            </a:r>
            <a:r>
              <a:rPr lang="es-ES" sz="1800" b="0" i="0" dirty="0">
                <a:effectLst/>
                <a:latin typeface="+mn-lt"/>
              </a:rPr>
              <a:t> San Giovanni de Urbino. En primer término a la derecha aparece el Convento de Santa Catalina y el Palacio Ducal, a cuyos pies se extiende el </a:t>
            </a:r>
            <a:r>
              <a:rPr lang="es-ES" sz="1800" b="0" i="1" dirty="0" err="1">
                <a:effectLst/>
                <a:latin typeface="+mn-lt"/>
              </a:rPr>
              <a:t>Mercatale</a:t>
            </a:r>
            <a:r>
              <a:rPr lang="es-ES" sz="1800" b="0" i="0" dirty="0">
                <a:effectLst/>
                <a:latin typeface="+mn-lt"/>
              </a:rPr>
              <a:t>, limitado a su derecha por la Ermita de </a:t>
            </a:r>
            <a:r>
              <a:rPr lang="es-ES" sz="1800" b="0" i="0" u="none" strike="noStrike" dirty="0">
                <a:effectLst/>
                <a:latin typeface="+mn-lt"/>
              </a:rPr>
              <a:t>San Rocco</a:t>
            </a:r>
            <a:r>
              <a:rPr lang="es-ES" sz="1800" b="0" i="0" dirty="0">
                <a:effectLst/>
                <a:latin typeface="+mn-lt"/>
              </a:rPr>
              <a:t>. En un plano intermedio se distingue el pueblo de </a:t>
            </a:r>
            <a:r>
              <a:rPr lang="es-ES" sz="1800" b="0" i="0" dirty="0" err="1">
                <a:effectLst/>
                <a:latin typeface="+mn-lt"/>
              </a:rPr>
              <a:t>Valbona</a:t>
            </a:r>
            <a:r>
              <a:rPr lang="es-ES" sz="1800" b="0" i="0" dirty="0">
                <a:effectLst/>
                <a:latin typeface="+mn-lt"/>
              </a:rPr>
              <a:t> con el Palazzo Palma, y más allá, se extiende un frondoso paisaje. Al fondo se alzan el </a:t>
            </a:r>
            <a:r>
              <a:rPr lang="es-ES" sz="1800" b="0" i="0" dirty="0" err="1">
                <a:effectLst/>
                <a:latin typeface="+mn-lt"/>
              </a:rPr>
              <a:t>Catria</a:t>
            </a:r>
            <a:r>
              <a:rPr lang="es-ES" sz="1800" b="0" i="0" dirty="0">
                <a:effectLst/>
                <a:latin typeface="+mn-lt"/>
              </a:rPr>
              <a:t>, el </a:t>
            </a:r>
            <a:r>
              <a:rPr lang="es-ES" sz="1800" b="0" i="0" dirty="0" err="1">
                <a:effectLst/>
                <a:latin typeface="+mn-lt"/>
              </a:rPr>
              <a:t>Petrano</a:t>
            </a:r>
            <a:r>
              <a:rPr lang="es-ES" sz="1800" b="0" i="0" dirty="0">
                <a:effectLst/>
                <a:latin typeface="+mn-lt"/>
              </a:rPr>
              <a:t> y el </a:t>
            </a:r>
            <a:r>
              <a:rPr lang="es-ES" sz="1800" b="0" i="0" dirty="0" err="1">
                <a:effectLst/>
                <a:latin typeface="+mn-lt"/>
              </a:rPr>
              <a:t>Nerone</a:t>
            </a:r>
            <a:r>
              <a:rPr lang="es-ES" sz="1800" b="0" i="0" dirty="0">
                <a:effectLst/>
                <a:latin typeface="+mn-lt"/>
              </a:rPr>
              <a:t>, montes que marcaban los límites geográficos del </a:t>
            </a:r>
            <a:r>
              <a:rPr lang="es-ES" sz="1800" b="0" i="0" u="none" strike="noStrike" dirty="0">
                <a:effectLst/>
                <a:latin typeface="+mn-lt"/>
              </a:rPr>
              <a:t>ducado de Urbino</a:t>
            </a:r>
            <a:r>
              <a:rPr lang="es-ES" sz="1800" b="0" i="0" dirty="0">
                <a:effectLst/>
                <a:latin typeface="+mn-lt"/>
              </a:rPr>
              <a:t>.</a:t>
            </a:r>
            <a:br>
              <a:rPr lang="es-ES" sz="1800" b="0" i="0" dirty="0">
                <a:effectLst/>
                <a:latin typeface="+mn-lt"/>
              </a:rPr>
            </a:br>
            <a:r>
              <a:rPr lang="es-ES" sz="1800" b="0" i="0" dirty="0">
                <a:effectLst/>
                <a:latin typeface="+mn-lt"/>
              </a:rPr>
              <a:t>La historia de esta obra es pareja a la del </a:t>
            </a:r>
            <a:r>
              <a:rPr lang="es-ES" sz="1800" b="0" i="1" dirty="0">
                <a:effectLst/>
                <a:latin typeface="+mn-lt"/>
              </a:rPr>
              <a:t>Nacimiento</a:t>
            </a:r>
            <a:r>
              <a:rPr lang="es-ES" sz="1800" b="0" i="0" dirty="0">
                <a:effectLst/>
                <a:latin typeface="+mn-lt"/>
              </a:rPr>
              <a:t>, pues ambas se pintaron para el mismo patrón y encontraron acomodo definitivo en la Colección Real española. </a:t>
            </a:r>
            <a:r>
              <a:rPr lang="es-ES" sz="1800" b="0" i="0" u="none" strike="noStrike" dirty="0">
                <a:effectLst/>
                <a:latin typeface="+mn-lt"/>
              </a:rPr>
              <a:t>Barocci</a:t>
            </a:r>
            <a:r>
              <a:rPr lang="es-ES" sz="1800" b="0" i="0" dirty="0">
                <a:effectLst/>
                <a:latin typeface="+mn-lt"/>
              </a:rPr>
              <a:t> realizó esta obra en 1604, recibiendo 300 escudos de oro de Francesco Maria II </a:t>
            </a:r>
            <a:r>
              <a:rPr lang="es-ES" sz="1800" b="0" i="0" dirty="0" err="1">
                <a:effectLst/>
                <a:latin typeface="+mn-lt"/>
              </a:rPr>
              <a:t>della</a:t>
            </a:r>
            <a:r>
              <a:rPr lang="es-ES" sz="1800" b="0" i="0" dirty="0">
                <a:effectLst/>
                <a:latin typeface="+mn-lt"/>
              </a:rPr>
              <a:t> </a:t>
            </a:r>
            <a:r>
              <a:rPr lang="es-ES" sz="1800" b="0" i="0" dirty="0" err="1">
                <a:effectLst/>
                <a:latin typeface="+mn-lt"/>
              </a:rPr>
              <a:t>Rovere</a:t>
            </a:r>
            <a:r>
              <a:rPr lang="es-ES" sz="1800" b="0" i="0" dirty="0">
                <a:effectLst/>
                <a:latin typeface="+mn-lt"/>
              </a:rPr>
              <a:t>, quien al testar en 1628 estipuló la entrega del cuadro a </a:t>
            </a:r>
            <a:r>
              <a:rPr lang="es-ES" sz="1800" b="0" i="0" u="none" strike="noStrike" dirty="0">
                <a:effectLst/>
                <a:latin typeface="+mn-lt"/>
              </a:rPr>
              <a:t>Felipe IV</a:t>
            </a:r>
            <a:r>
              <a:rPr lang="es-ES" sz="1800" b="0" i="0" dirty="0">
                <a:effectLst/>
                <a:latin typeface="+mn-lt"/>
              </a:rPr>
              <a:t> tras su muerte. En 1631 fallecía el </a:t>
            </a:r>
            <a:r>
              <a:rPr lang="es-ES" sz="1800" b="0" i="0" u="none" strike="noStrike" dirty="0">
                <a:effectLst/>
                <a:latin typeface="+mn-lt"/>
              </a:rPr>
              <a:t>duque de Urbino</a:t>
            </a:r>
            <a:r>
              <a:rPr lang="es-ES" sz="1800" b="0" i="0" dirty="0">
                <a:effectLst/>
                <a:latin typeface="+mn-lt"/>
              </a:rPr>
              <a:t> (cuyo féretro, según </a:t>
            </a:r>
            <a:r>
              <a:rPr lang="es-ES" sz="1800" b="0" i="0" u="none" strike="noStrike" dirty="0">
                <a:effectLst/>
                <a:latin typeface="+mn-lt"/>
              </a:rPr>
              <a:t>Bellori</a:t>
            </a:r>
            <a:r>
              <a:rPr lang="es-ES" sz="1800" b="0" i="0" dirty="0">
                <a:effectLst/>
                <a:latin typeface="+mn-lt"/>
              </a:rPr>
              <a:t>, fue colocado a los pies del </a:t>
            </a:r>
            <a:r>
              <a:rPr lang="es-ES" sz="1800" b="0" i="1" u="none" strike="noStrike" dirty="0">
                <a:effectLst/>
                <a:latin typeface="+mn-lt"/>
              </a:rPr>
              <a:t>Cristo en la Cruz</a:t>
            </a:r>
            <a:r>
              <a:rPr lang="es-ES" sz="1800" b="0" i="0" dirty="0">
                <a:effectLst/>
                <a:latin typeface="+mn-lt"/>
              </a:rPr>
              <a:t>), y poco después </a:t>
            </a:r>
            <a:r>
              <a:rPr lang="es-ES" sz="1800" b="0" i="0" u="none" strike="noStrike" dirty="0">
                <a:effectLst/>
                <a:latin typeface="+mn-lt"/>
              </a:rPr>
              <a:t>Felipe IV</a:t>
            </a:r>
            <a:r>
              <a:rPr lang="es-ES" sz="1800" b="0" i="0" dirty="0">
                <a:effectLst/>
                <a:latin typeface="+mn-lt"/>
              </a:rPr>
              <a:t> recibía la pintura, que destinó a la capilla del </a:t>
            </a:r>
            <a:r>
              <a:rPr lang="es-ES" sz="1800" b="0" i="0" u="none" strike="noStrike" dirty="0">
                <a:effectLst/>
                <a:latin typeface="+mn-lt"/>
              </a:rPr>
              <a:t>Alcázar</a:t>
            </a:r>
            <a:r>
              <a:rPr lang="es-ES" sz="1800" b="0" i="0" dirty="0">
                <a:effectLst/>
                <a:latin typeface="+mn-lt"/>
              </a:rPr>
              <a:t>. Sin menospreciar su emotividad religiosa o el perfecto tratamiento de la anatomía, lo más atractivo de la composición probablemente sea el paisaje, a menudo señalado como el primero de la pintura italiana, que reproduce la vista que se contempla desde una de las ventanas de la casa de </a:t>
            </a:r>
            <a:r>
              <a:rPr lang="es-ES" sz="1800" b="0" i="0" u="none" strike="noStrike" dirty="0">
                <a:effectLst/>
                <a:latin typeface="+mn-lt"/>
              </a:rPr>
              <a:t>Barocci</a:t>
            </a:r>
            <a:r>
              <a:rPr lang="es-ES" sz="1800" b="0" i="0" dirty="0">
                <a:effectLst/>
                <a:latin typeface="+mn-lt"/>
              </a:rPr>
              <a:t> en la </a:t>
            </a:r>
            <a:r>
              <a:rPr lang="es-ES" sz="1800" b="0" i="0" dirty="0" err="1">
                <a:effectLst/>
                <a:latin typeface="+mn-lt"/>
              </a:rPr>
              <a:t>Via</a:t>
            </a:r>
            <a:r>
              <a:rPr lang="es-ES" sz="1800" b="0" i="0" dirty="0">
                <a:effectLst/>
                <a:latin typeface="+mn-lt"/>
              </a:rPr>
              <a:t> San Giovanni de </a:t>
            </a:r>
            <a:r>
              <a:rPr lang="es-ES" sz="1800" b="0" i="0" u="none" strike="noStrike" dirty="0">
                <a:effectLst/>
                <a:latin typeface="+mn-lt"/>
              </a:rPr>
              <a:t>Urbino</a:t>
            </a:r>
            <a:r>
              <a:rPr lang="es-ES" sz="1800" b="0" i="0" dirty="0">
                <a:effectLst/>
                <a:latin typeface="+mn-lt"/>
              </a:rPr>
              <a:t>. Se conservan dibujos preparatorios en </a:t>
            </a:r>
            <a:r>
              <a:rPr lang="es-ES" sz="1800" b="0" i="0" u="none" strike="noStrike" dirty="0">
                <a:effectLst/>
                <a:latin typeface="+mn-lt"/>
              </a:rPr>
              <a:t>Berlín</a:t>
            </a:r>
            <a:r>
              <a:rPr lang="es-ES" sz="1800" b="0" i="0" dirty="0">
                <a:effectLst/>
                <a:latin typeface="+mn-lt"/>
              </a:rPr>
              <a:t> y </a:t>
            </a:r>
            <a:r>
              <a:rPr lang="es-ES" sz="1800" b="0" i="0" u="none" strike="noStrike" dirty="0">
                <a:effectLst/>
                <a:latin typeface="+mn-lt"/>
              </a:rPr>
              <a:t>Florencia</a:t>
            </a:r>
            <a:r>
              <a:rPr lang="es-ES" sz="1800" b="0" i="0" dirty="0">
                <a:effectLst/>
                <a:latin typeface="+mn-lt"/>
              </a:rPr>
              <a:t> y están documentadas varias copias, algunas encargadas por el propio </a:t>
            </a:r>
            <a:r>
              <a:rPr lang="es-ES" sz="1800" b="0" i="0" u="none" strike="noStrike" dirty="0">
                <a:effectLst/>
                <a:latin typeface="+mn-lt"/>
              </a:rPr>
              <a:t>duque de Urbino</a:t>
            </a:r>
            <a:r>
              <a:rPr lang="es-ES" sz="1800" b="0" i="0" dirty="0">
                <a:effectLst/>
                <a:latin typeface="+mn-lt"/>
              </a:rPr>
              <a:t> a Ventura Mazza en 1604, 1605 y 1611</a:t>
            </a:r>
            <a:br>
              <a:rPr lang="es-ES" sz="1100" b="0" i="0" dirty="0">
                <a:solidFill>
                  <a:srgbClr val="6C6C6C"/>
                </a:solidFill>
                <a:effectLst/>
                <a:latin typeface="Hoefler Text A"/>
              </a:rPr>
            </a:br>
            <a:endParaRPr lang="es-ES" sz="2800" dirty="0"/>
          </a:p>
        </p:txBody>
      </p:sp>
      <p:pic>
        <p:nvPicPr>
          <p:cNvPr id="4" name="Imagen 3">
            <a:extLst>
              <a:ext uri="{FF2B5EF4-FFF2-40B4-BE49-F238E27FC236}">
                <a16:creationId xmlns:a16="http://schemas.microsoft.com/office/drawing/2014/main" id="{13BB5624-C39D-4E7A-9A5B-6F367495F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3578" y="0"/>
            <a:ext cx="4518422" cy="6858000"/>
          </a:xfrm>
          <a:prstGeom prst="rect">
            <a:avLst/>
          </a:prstGeom>
        </p:spPr>
      </p:pic>
    </p:spTree>
    <p:extLst>
      <p:ext uri="{BB962C8B-B14F-4D97-AF65-F5344CB8AC3E}">
        <p14:creationId xmlns:p14="http://schemas.microsoft.com/office/powerpoint/2010/main" val="3506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453746" cy="5869420"/>
          </a:xfrm>
        </p:spPr>
        <p:txBody>
          <a:bodyPr anchor="t">
            <a:normAutofit/>
          </a:bodyPr>
          <a:lstStyle/>
          <a:p>
            <a:r>
              <a:rPr lang="es-ES" sz="2800" b="1" dirty="0"/>
              <a:t>1608. Barocci. Institución de la Eucaristía. </a:t>
            </a:r>
            <a:r>
              <a:rPr lang="es-ES" sz="2800" b="1" dirty="0" err="1"/>
              <a:t>Basilica</a:t>
            </a:r>
            <a:r>
              <a:rPr lang="es-ES" sz="2800" b="1" dirty="0"/>
              <a:t> di Santa Maria </a:t>
            </a:r>
            <a:r>
              <a:rPr lang="es-ES" sz="2800" b="1" dirty="0" err="1"/>
              <a:t>sopra</a:t>
            </a:r>
            <a:r>
              <a:rPr lang="es-ES" sz="2800" b="1" dirty="0"/>
              <a:t> Minerva, Roma.</a:t>
            </a:r>
            <a:br>
              <a:rPr lang="es-ES" sz="2800" b="1" dirty="0"/>
            </a:br>
            <a:br>
              <a:rPr lang="es-ES" sz="2800" dirty="0"/>
            </a:br>
            <a:r>
              <a:rPr lang="es-ES" sz="2400" b="0" i="0" dirty="0">
                <a:solidFill>
                  <a:srgbClr val="000000"/>
                </a:solidFill>
                <a:effectLst/>
                <a:latin typeface="+mn-lt"/>
              </a:rPr>
              <a:t>Esta pintura fue encargada por Clemente VIII en 1603, pero se terminó solo tres años después de su muerte en 1605. </a:t>
            </a:r>
            <a:br>
              <a:rPr lang="es-ES" sz="2400" b="0" i="0" dirty="0">
                <a:solidFill>
                  <a:srgbClr val="000000"/>
                </a:solidFill>
                <a:effectLst/>
                <a:latin typeface="+mn-lt"/>
              </a:rPr>
            </a:br>
            <a:r>
              <a:rPr lang="es-ES" sz="2400" b="0" i="0" dirty="0">
                <a:solidFill>
                  <a:srgbClr val="000000"/>
                </a:solidFill>
                <a:effectLst/>
                <a:latin typeface="+mn-lt"/>
              </a:rPr>
              <a:t>Clemente ejerció un gran control sobre el artista para estar seguro de que representaba el tema exactamente según sus deseos.</a:t>
            </a:r>
            <a:endParaRPr lang="es-ES" sz="2800" dirty="0">
              <a:latin typeface="+mn-lt"/>
            </a:endParaRPr>
          </a:p>
        </p:txBody>
      </p:sp>
      <p:pic>
        <p:nvPicPr>
          <p:cNvPr id="4" name="Imagen 3">
            <a:extLst>
              <a:ext uri="{FF2B5EF4-FFF2-40B4-BE49-F238E27FC236}">
                <a16:creationId xmlns:a16="http://schemas.microsoft.com/office/drawing/2014/main" id="{9318C282-6BFD-4DF8-877E-146DE8B4C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4" y="2971"/>
            <a:ext cx="4225636" cy="6855029"/>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1730319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3000763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35782" cy="5869420"/>
          </a:xfrm>
        </p:spPr>
        <p:txBody>
          <a:bodyPr anchor="t">
            <a:normAutofit/>
          </a:bodyPr>
          <a:lstStyle/>
          <a:p>
            <a:r>
              <a:rPr lang="es-ES" sz="2800" dirty="0"/>
              <a:t>Barocci. Doble retrato con el emblema de la familia </a:t>
            </a:r>
            <a:r>
              <a:rPr lang="es-ES" sz="2800" dirty="0" err="1"/>
              <a:t>Rovere</a:t>
            </a:r>
            <a:r>
              <a:rPr lang="es-ES" sz="2800" dirty="0"/>
              <a:t>. Colección privada.</a:t>
            </a:r>
          </a:p>
        </p:txBody>
      </p:sp>
      <p:pic>
        <p:nvPicPr>
          <p:cNvPr id="4" name="Imagen 3">
            <a:extLst>
              <a:ext uri="{FF2B5EF4-FFF2-40B4-BE49-F238E27FC236}">
                <a16:creationId xmlns:a16="http://schemas.microsoft.com/office/drawing/2014/main" id="{D1CD88E4-5D9B-4CF0-A94D-8BE4D351D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18" y="7887"/>
            <a:ext cx="5735782" cy="6850113"/>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85164" cy="5869420"/>
          </a:xfrm>
        </p:spPr>
        <p:txBody>
          <a:bodyPr anchor="t">
            <a:normAutofit/>
          </a:bodyPr>
          <a:lstStyle/>
          <a:p>
            <a:r>
              <a:rPr lang="es-ES" sz="2800" dirty="0"/>
              <a:t>Barocci. Retrato de un hombre. Colección privada.</a:t>
            </a:r>
          </a:p>
        </p:txBody>
      </p:sp>
      <p:pic>
        <p:nvPicPr>
          <p:cNvPr id="4" name="Imagen 3">
            <a:extLst>
              <a:ext uri="{FF2B5EF4-FFF2-40B4-BE49-F238E27FC236}">
                <a16:creationId xmlns:a16="http://schemas.microsoft.com/office/drawing/2014/main" id="{0F469F80-2241-4461-BD97-F1BD2F40F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7050" y="0"/>
            <a:ext cx="5314950"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4658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5673</Words>
  <Application>Microsoft Office PowerPoint</Application>
  <PresentationFormat>Panorámica</PresentationFormat>
  <Paragraphs>96</Paragraphs>
  <Slides>72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72</vt:i4>
      </vt:variant>
    </vt:vector>
  </HeadingPairs>
  <TitlesOfParts>
    <vt:vector size="79" baseType="lpstr">
      <vt:lpstr>Arial</vt:lpstr>
      <vt:lpstr>Calibri</vt:lpstr>
      <vt:lpstr>Calibri Light</vt:lpstr>
      <vt:lpstr>Hoefler Text A</vt:lpstr>
      <vt:lpstr>Roboto</vt:lpstr>
      <vt:lpstr>Titillium Web</vt:lpstr>
      <vt:lpstr>Tema de Office</vt:lpstr>
      <vt:lpstr>1526 - 1612  Barocci, Federico Fiori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1555. Barocci. Santa Cecilia entre María Magdalena, Juan Evanglista, Pablo y Catalina. Catedral de Urbino.</vt:lpstr>
      <vt:lpstr>1558. Barocci. Martirio de San Esteban. Catedral de Urbino. La obra fue encargada el 9 de noviembre de 1557 para la capilla de San Sebastián en la Catedral de Urbino por Benedetto Bonaventura, de acuerdo con el legado testamentario de su padre Antonio, por la suma de 100 florines.  El contrato fue firmado por Ambrogio Barocci, padre de Federico, entonces menor de edad y, quizás, ausente de Urbino por un período de formación; la obra fue entregada un año después, en 1558.  La hipótesis de un aprendizaje fuera de la ciudad explicaría el repentino cambio cultural del artista, evidente si se compara el cuadro con la "Santa Cecilia", conservada en la misma iglesia y realizada algunos años antes.  Esta obra atestigua que el artista, durante su formación, hizo suya la experiencia naturalista del estilo corresco, que mantuvo a lo largo de su carrera.  Lamentablemente, a principios de los años ochenta del siglo XX, desconocidos cortaron el lienzo en la parte con el retrato del joven de la familia Bonaventure, pintado en la esquina inferior izquierda.  Contrariamente a la costumbre del artista, en este caso no se han conservado dibujos preparatorios en grandes cantidades. </vt:lpstr>
      <vt:lpstr>La pintura muestra referencias a la "Pala Gozzi" de Tiziano, conservada en la Pinacoteca Podesti de Ancona, en la composición y en el árbol de hojas inmóviles contra el cielo rayado, también recuerda el relieve de la fuente de “Amor sacro, amor profano” Y el niño que mira recuerda la posición del niño de la “Pala Pesaro”</vt:lpstr>
      <vt:lpstr>Las referencias a las obras de Rafael son evidentes en los putti alrededor de la Virgen tomados de la "Madonna di Foligno", en la imagen del torturador que se toma del "Incendio di Borgo" y, finalmente, en el gesto de San Sebastián que recuerda el de Aristóteles en la "Escuela de Atenas".</vt:lpstr>
      <vt:lpstr>Las referencias a las obras de Rafael son evidentes en los putti alrededor de la Virgen tomados de la "Madonna di Foligno", en la imagen del torturador que se toma del "Incendio di Borgo" y, finalmente, en el gesto de San Sebastián que recuerda el de Aristóteles en la "Escuela de Atenas".</vt:lpstr>
      <vt:lpstr>Las referencias a las obras de Rafael son evidentes en los putti alrededor de la Virgen tomados de la "Madonna di Foligno", en la imagen del torturador que se toma del "Incendio di Borgo" y, finalmente, en el gesto de San Sebastián que recuerda el de Aristóteles en la "Escuela de Atenas".</vt:lpstr>
      <vt:lpstr>Presentación de PowerPoint</vt:lpstr>
      <vt:lpstr>Presentación de PowerPoint</vt:lpstr>
      <vt:lpstr>Casina Pío IV</vt:lpstr>
      <vt:lpstr>1561 - 1563. Barocci. Frescos. Edificio maggiore della Casina di Pio IV, nei Giardini Vaticani, Roma.</vt:lpstr>
      <vt:lpstr>Presentación de PowerPoint</vt:lpstr>
      <vt:lpstr>1567. Barocci. Virgen con San Simon y San Judas. Galleria Nazionale delle Marche, Urbino. Este retablo fue realizado para la iglesia de San Francisco de Urbino.  En un humilde interior ambientado ante un paisaje rural envuelto en neblina, la aparición celestial está impregnada del ambiente tierno e íntimo tan típico de Barocci.  Las figuras divinas pintadas en colores brillantes brillan sobre el gris del fondo al igual que las cortinas bermellón.  En la esquina inferior derecha se representan los dos donantes del retablo.</vt:lpstr>
      <vt:lpstr>1569. Barocci. Deposición de la Cruz. Catedral de San Lorenzo, Perugia.</vt:lpstr>
      <vt:lpstr>Presentación de PowerPoint</vt:lpstr>
      <vt:lpstr>1570. Barocci. Virgen con niño. Galleria Pallavicini, Roma. Esta obra simboliza el siglo XVI.  Se trata de la Virgen y el Niño de Federico Barocci que, ejecutada alrededor de 1570, refleja un momento en la producción temprana del artista fuertemente influenciado por las formas suavizadas de Correggio en Parma.  El resultado comunicativo de la obra es el de una religiosidad con tonos, al mismo tiempo, devota y doméstica que se adapta bien al lenguaje renovado de las demandas contrarreformistas de la Iglesia de Roma, siempre en busca de una comunicación eficaz y persuasiva.</vt:lpstr>
      <vt:lpstr>1570 - 1573. Barocci. Descanso en la huída a Egipto. Chiesa di Santo Stefano, Piobbico. La obra, también llamada "Madonna delle ciliegie" es un homenaje a la "Madonna della scodella" de Correggio. Giovan Pietro Bellori (1672) recuerda que:"para el duque Guidobaldo padre de Francesco Maria pintó un cuadro de cámara con la Virgen, que descansa del viaje de Egipto: se sienta y con la copa toma el agua de un arroyo que se eleva, mientras que San José baja una rama de manzanas, entregándosela a Giesù Bambino, que se ríe, y extiende su mano a ellos. Esto fue enviado como un regalo a la duquesa de Ferrara; porque al invento le gustó, respondió algún otro, y uno de ellos pintó una gran aguada al natural, que por el conde Antonio Brancaleoni fue enviado al Pieve del Piobbico su castillo". Gracias al cuidadoso análisis de Harald Olsen, se ha reconstruido que existen tres versiones de esta pintura de Barocci, de las cuales solo se conocen dos: el prototipo original es el descrito por Bellori, donado a Isabel d'Este presumiblemente con motivo de su matrimonio con Francesco Maria II (3 de enero de 1571); la obra pasó entonces al cardenal Aldobrandini (aparece en un inventario de 1626), más tarde se vendió en Inglaterra (en 1824 estaba en la colección Day), pero hoy en día está dispersa. En cambio, existe la versión conservada en la Pinacoteca Vaticana, estudiada por Morelli en 1683 dentro de la sacristía de la Iglesia de la Gesù en Perugia, de la que, tras la supresión de la orden jesuita, pasó al palacio del Quirinal y, finalmente, a la Pinacoteca vaticana. La obra en cuestión es el lienzo que Bellori recuerda haber ejecutado para el conde Antonio Brancaleoni: el cuadro fue colocado inicialmente en la iglesia parroquial, lamentablemente destruido debido a un terremoto en 1781 y luego trasladado a Santo Stefano en Piobbico. El trabajo fue restaurado en 1950, con operaciones de revestimiento y rayado de las áreas lacustres y fue sometido a una intervención adicional y más precisa en 1975. Barocci ejecutó la pintura en parte en témpera y en parte en óleo y, en esta versión de Piobbico, probablemente logró los más altos resultados de delicadeza, elegancia e intimidad, con el refinamiento ejecutivo habitual y la gracia estilística inconfundible. La obra tuvo suerte inmediata, tanto que fue reproducida en el grabado de Cornelis Cort (1575), ahora conservado en el Gabinetto Disegni e Stampe de los Uffizi. Algunos dibujos dan testimonio del estudio de Barocci para detalles como el burro, la mano de San José que entrega la ramita a su Hijo y la figura de María. Por último, destacar en la pintura la modernización de la ropa y las fisonomías de los propios protagonistas. </vt:lpstr>
      <vt:lpstr>1570. Barocci. Descanso en la huida a Egipto. Pinacoteca Vaticana. Incluso en sus lienzos más pequeños que fueron pintados para capillas privadas o coleccionistas, Barocci abandonó la caligrafía a menudo fría de los manieristas.  En cambio, prefirió las imágenes delicadas, los colores rosados, la luz suave y los paisajes.  Esto no significa que Barocci no fuera también un pintor refinado.  De hecho, en una pintura como esta, la forma en que los gestos y las miradas de los personajes se vinculan entre sí demuestra que estudió cuidadosamente sus composiciones.  Pero lo que no hizo fue mostrar astucia por sí misma.  La forma en que describe con precisión una serie de detalles (las frutas, los objetos de metal o los elementos en la esquina inferior izquierda) presagia los desarrollos inminentes que darían lugar al nuevo (para Italia) género de naturalezas muertas.  Esta es una confirmación más del papel clave de Barocci en una época de transición. </vt:lpstr>
      <vt:lpstr>1570 - 1575. Barocci. Autorretrato. Galleria degli Uffizi, Florencia.</vt:lpstr>
      <vt:lpstr>1570 - 1575. Barocci. Retrato de una mujer joven. Galleria degli Uffizi, Florencia.</vt:lpstr>
      <vt:lpstr>1572. Barocci. Francesco II della Rovere. Galleria degli Uffizi, Florencia.</vt:lpstr>
      <vt:lpstr>1575. Barocci. Virgen. National Gallery, Londres.</vt:lpstr>
      <vt:lpstr>1575 - 1579. Barocci. Virgen. Galleria degli Uffizi, Florencia. Barocci fue profundamente influenciado por las obras de Correggio, como se ve en su célebre Madonna del Popolo.  Barocci enfatiza el dramático instante de la intercesión de la Virgen por su pueblo ante un amoroso Cristo.  La escena está atrapada en una fascinante fusión de la experiencia cotidiana con el éxtasis de otro mundo.</vt:lpstr>
      <vt:lpstr>Presentación de PowerPoint</vt:lpstr>
      <vt:lpstr>1579 - 1582. Barocci. Sepultura de Cristo. Chiesa di Santa Croce, Senigallia.</vt:lpstr>
      <vt:lpstr>Presentación de PowerPoint</vt:lpstr>
      <vt:lpstr>1580 - 1590. Barocci. Madonna della Cintola. Chiesa di S.Agostino, Montepulciano. La genialidad de este artista se expresa a través de pinceladas apasionadas y libres, donde el brillo singular de su técnica pictórica se materializa en una luz espiritual que parece parpadear como una joya a través de rostros, manos, cortinas y el cielo. Pieter Paul Rubens agradeció mucho la pincelada emocional de Barocci. La composición envolvente de Barocci y su enfoque en lo impresionable y lo espiritual son elementos que preceden al barroco de Rubens. La expresión extática de los personajes, el drapeado animado, la unidad de la figura con la fuente de luz divina, las manos receptoras: Barocci parece proponer el drama palpable del barroco más que cualquier otro artista de su tiempo. En las alturas, la Virgen y el Niño ofrecen el cinturón sagrado a Agustín y Mónica, mientras que en el piso inferior, que se abre a un amplio horizonte, San Nicolás de Tolentino y Santa Clara se vuelven extasiados hacia arriba para recibir el gran regalo que se ofrece. a los padres fundadores de la Orden de los Agustinos. </vt:lpstr>
      <vt:lpstr>1580. Barocci. Cabeza de San Juan Evangelista. National Gallery of Art, Washington.</vt:lpstr>
      <vt:lpstr>1580. Barocci. Retrato de un hombre joven. Museo de Bellas Artes, Estrasburgo.</vt:lpstr>
      <vt:lpstr>1582 - 1584. Barocci. Anunciación. Pinacoteca Vaticana. Barocci pintó esta Anunciación para la capilla de su patrón, Francesco Maria II della Rovere, duque de Urbino, en la Basílica de Loreto entre los años 1582 y 1584.  En 1797 el retablo fue tomado por las tropas francesas y trasladado a París, donde permaneció hasta 1815.  Probablemente a causa de los daños causados en su viaje a París, el panel se colocó primero sobre una base de tela, pero al resultar demasiado liviano, fue necesario trasladarlo a un lienzo más resistente.  Se sabe que existen muchas copias de la pintura, que fueron producidas por la reutilización del mismo dibujo preparatorio, ya sea por el propio Barocci o por su taller. </vt:lpstr>
      <vt:lpstr>1583. Barocci. Visitación. Chiesa Nuova, Roma.</vt:lpstr>
      <vt:lpstr>Presentación de PowerPoint</vt:lpstr>
      <vt:lpstr>1589 - 1593. Barocci. Virgen del Rosario. Palazzo Vescovile, Senigallia. Después de "El entierro de Cristo" para la Cofradía de la Cruz y Sacramento de Senigallia, Barocci creó una segunda obra para la ciudad de Las Marcas, encargada por la Cofradía de la Asunción y el Rosario. Las fuentes documentales, minuciosamente analizadas por Anselmi, nos permiten reconstruir la génesis de este segundo encargo senigaliano: después de haber admirado el cuadro en la Iglesia de la Cruz, las hermanas del Rosario comenzaron a recoger el dinero para el retablo en cuestión. En 1588 estaban listos 200 escudos, tanto que en septiembre Messer Ottavio Genga fue enviado a Urbino para estipular el contrato. El trabajo habría costado 500 scudi, de los cuales 200 como anticipo; otros 100 se pagaron, según lo acordado, a la mitad del trabajo; del saldo final de otros 200 escudos, sin embargo, no quedan rastros documentales. Gracias al contenido de una carta del duque de Urbino Francesco Maria II della Rovere, se pudo concluir que el cuadro fue colocado por Barocci en la iglesia de San Rocco di Senigallia alrededor de agosto de 1592. Probablemente el artista presentó las obras en posteriores finalización en los años 1596-1599. Como mencionan Bellori y Lanzi, el lienzo estaba originalmente rodeado por quince paneles que representaban los "misterios del rosario", obra del alumno de Barocci Antonio Viviani conocido como il Sordo (Urbino 1560-1620). Luigi Serra aún recuerda estos paneles en su inventario de 1936, término post quem, tras lo cual fueron separados del cuadro y dispersados. Después de la Segunda Guerra Mundial, tras los daños sufridos por la iglesia de San Rocco, la obra fue trasladada al palacio episcopal de Senigallia y luego expuesta en el interior de la Galería de Arte Diocesana (inaugurada el 16 de mayo de 1992). Como es habitual, existen numerosos dibujos preparatorios relacionados con este cuadro, que dan testimonio de la extraordinaria riqueza creativa del artista. Muchos de ellos se conservan en Berlín, pero también recordamos el excepcional boceto del "estudio de las luces" del Ashmolean Museum de Oxford, creado por el artista para elaborar el claroscuro y colorista del retablo. La obra fue sometida a una delicada restauración por parte del Instituto Central de Restauración en 1973, pero sus condiciones lamentablemente siguen sin ser óptimas, principalmente por los daños ocasionados por el enrollamiento debido a que en San Rocco la lona servía de cortina. para una escultura. La escena representa a la Virgen María con el rosario y al Niño Jesús en brazos rodeados de querubines y ángeles, en parte desnudos y en parte vestidos; abajo, arrodillado en el suelo y con la cabeza vuelta hacia los protagonistas, está pintado Santo Domingo, erróneamente identificado por Bellori y el resto de la tradición historiográfica con San Giacinto. Al igual que en el "Perdón de Asís", Barocci elige un complejo escenario vertical para crear un vínculo profundo e intenso entre las dos figuras, la Virgen y Santo Domingo, una celestial y otra terrenal, lejana pero cercana en perfecto equilibrio estructural. San Domenico está construido según una perspectiva precisa mediante la cual su mirada asciende hacia la Virgen y el Niño rodeados de ángeles. El personaje se coloca en primer plano, acortado hacia los lados para crear un vínculo entre el espectador y el grupo celestial. Los gestos de las figuras y, sobre todo, el cuidado y estudiado juego de luces y sombras, que realzan la zona terrestre para luego ascender al irresistible halo luminoso, acentúan la intensa pasión de la escena y la absoluta dulzura de las miradas, elemento , este último, propio de la poética barroca de los afectos. En algunos dibujos preparatorios notamos el gran cuidado del artista en la interpretación de las manos del santo, que agarra los bordes de su manto para entregarlo hacia arriba, esperando que caiga la rosa que muestra la Virgen; en la versión final, sin embargo, el artista opta por un rosario en la mano derecha de María, probablemente para satisfacer un pedido específico del cliente. </vt:lpstr>
      <vt:lpstr>Presentación de PowerPoint</vt:lpstr>
      <vt:lpstr>1590. Barocci. Circuncisión. Louvre.</vt:lpstr>
      <vt:lpstr>1592 - 1596. Barocci. Anunciación. Santa Maria degli Angeli, Perugia. Los retablos de Barocci revelan su respuesta precisa y rápida a las instrucciones del Concilio de Trento sobre el arte religioso. Los manieristas pueden haber tenido una cualidad intelectual refinada, pero con demasiada frecuencia eran abstrusos.  El manierismo quedó definitivamente a un lado.  En su lugar aparecieron imágenes sencillas con un evidente fluir de ellas, libres de misterios o complicaciones.  Los episodios sagrados se sitúan en el contexto de la realidad cotidiana.  Esto se puede ver en la forma en que Barocci incluye el Palacio Ducal de Urbino en el fondo de este retablo de la Capilla Coli-Pontani de S. Maria degli Angeli en Perugia, y llena el cuadro con detalles descriptivos, incluido el gato dormido en primer plano.  La dulzura de expresión de las figuras es una referencia directa a Correggio. </vt:lpstr>
      <vt:lpstr>1597. Barocci. Natividad. Museo del Prado, Madrid. En la Natividad de Barocci se pueden ver aspectos de lo que se conocería como estilo barroco.  Tras una segura estancia en Roma y una más que probable en Parma para estudiar a Correggio, Barocci volvió a Urbino en 1567. Cuando pintó esta obra para Francesco Maria II della Rovere, duque de Urbino, poseía un estilo muy personal que aunaba el colorido veneciano con lo que se ha denominado un "naturalismo místico".  Barocci daba lo mejor de sí en pequeñas composiciones como ésta, donde su tendencia a la afectación era compensada por una gran sensibilidad en el manejo de las luces, capaces de crear por sí solas una atmósfera poética. El duque de Urbino regaló en 1605 esta pintura a Margarita de Austria, esposa de Felipe III. </vt:lpstr>
      <vt:lpstr>1598. Barocci. Eneas huye de Troya. Galleria Borghese, Roma   </vt:lpstr>
      <vt:lpstr>La huida de Troya de Eneas de Federico Barrocci con Anquises, su hijo Ascanio y su esposa Creusa es la segunda versión pintada en 1598 de un cuadro ejecutado diez años antes para el emperador Rodolfo II de Austria.  El cardenal Giuliano della Rovere presentó al cardenal Scipione esta segunda versión, que entró en la colección Borghese antes de 1613. Fue este cuadro el que inspiró al cardenal Scipione a encargar un gran grupo de mármol sobre el mismo tema a Gian Lorenzo Bernini (también en la Galería Borghese). El mito de Eneas, antepasado de Rómulo y Remo, se refería al nacimiento de Roma y confirmaba así el alto estatus de la familia Borghese en la ciudad. Los numerosos dibujos de la naturaleza de Barrocci lo llevaron a lograr una espontaneidad y naturalidad en el movimiento, el color y los efectos aireados, y una luminosidad plateada que iba a influir en los maestros del siglo XVII, particularmente en Rubens. Nunca antes se habían pintado llamas tan cerca, con una energía que sugería incluso el crepitar del fuego, del que Ascanio parece protegerse tapándose los oídos. Pero la delicadeza humana de las figuras anti-heroicas y anti-retóricas de Barrocci no era realmente apreciada en Roma, porque no podía competir con las estatuas antiguas clásicas.</vt:lpstr>
      <vt:lpstr>1598. Barocci. San Jerónimo. Galleria Borghese, Roma. En esta pintura, una reciente restauración ha revelado un león, durmiendo como un gran gato al fondo; había estado oculto bajo gruesas capas de pintura que se habían oscurecido con el tiempo.</vt:lpstr>
      <vt:lpstr>1598. Barocci. Madonna della Gatta. Palazzo Pitti, Florencia. Maestro de la pintura de la Contrareforma (fue la época de la reforma de la Iglesia Católica, cuando Martín Lutero la había debilitado 1545 – 1648),Federico Barocci, conocido también como Il Fiori. El cuadro es “la pieza star” del Palazzo Pitti. Una obra del año 1598 que mide dos treinta y tres por un metro setenta y nueve centímetros. Anna Bisceglia, la curadora de pintura del siglo IV de la Galería degli Ufizzi, comenta sobre la obra que es “ justo, como el pintor imaginó en el año 1598, una de las más delicadas y teatrales interpretaciones de la maternidad”. Explica que el pintor hace como si “levantara las cortinas” introduciendo rápidamente al espectador dentro de las paredes domésticas, en donde la Virgen está arrullando a su bebé, pero la peculiaridad de la pintura, es ver a la gata amamantando a sus cachorros, justo en medio de la escena, acurrucada suavemente en la ropa de María. La curadora comenta que esta es la grandeza de este pintor: “La extraordinaria capacidad de combinar el sentimentalismo, con gran elegancia”. La obra llegó a Florencia en el año 1631, junto con los bienes provenientes de la herencia de Vittoria della Rovere que fue esposa de Fernando II de Medici. La pintura era parte de la decoración de su apartamento de invierno dentro del Palazzo Pitti a donde hoy ha regresado. </vt:lpstr>
      <vt:lpstr>Presentación de PowerPoint</vt:lpstr>
      <vt:lpstr>Presentación de PowerPoint</vt:lpstr>
      <vt:lpstr>1600. Barocci. Autorretrato. Residenzgalerie, Salzburgo.</vt:lpstr>
      <vt:lpstr>1600. Barocci. Quintilia Fischieri. National Gallery of Art, Washington.</vt:lpstr>
      <vt:lpstr>1600. Barocci. Retrato de una mujer joven. Statens Museum for Kunst, Copenhagen</vt:lpstr>
      <vt:lpstr>1602. Barocci. Ippolito della Rovere. Italian Embassy, Londres.</vt:lpstr>
      <vt:lpstr>1600 - 1602. Barocci. Lamentación sobre Cristo Muerto. Collezioni Comunali d'Arte, Bolonia.</vt:lpstr>
      <vt:lpstr>1604. Barocci. Cristo en la Cruz. Museo del Prado. Junto a la emotividad religiosa y el perfecto tratamiento de la anatomía, lo más atractivo de la composición es el paisaje, que reproduce la vista que se contempla desde la casa de Barocci en la via San Giovanni de Urbino. En primer término a la derecha aparece el Convento de Santa Catalina y el Palacio Ducal, a cuyos pies se extiende el Mercatale, limitado a su derecha por la Ermita de San Rocco. En un plano intermedio se distingue el pueblo de Valbona con el Palazzo Palma, y más allá, se extiende un frondoso paisaje. Al fondo se alzan el Catria, el Petrano y el Nerone, montes que marcaban los límites geográficos del ducado de Urbino. La historia de esta obra es pareja a la del Nacimiento, pues ambas se pintaron para el mismo patrón y encontraron acomodo definitivo en la Colección Real española. Barocci realizó esta obra en 1604, recibiendo 300 escudos de oro de Francesco Maria II della Rovere, quien al testar en 1628 estipuló la entrega del cuadro a Felipe IV tras su muerte. En 1631 fallecía el duque de Urbino (cuyo féretro, según Bellori, fue colocado a los pies del Cristo en la Cruz), y poco después Felipe IV recibía la pintura, que destinó a la capilla del Alcázar. Sin menospreciar su emotividad religiosa o el perfecto tratamiento de la anatomía, lo más atractivo de la composición probablemente sea el paisaje, a menudo señalado como el primero de la pintura italiana, que reproduce la vista que se contempla desde una de las ventanas de la casa de Barocci en la Via San Giovanni de Urbino. Se conservan dibujos preparatorios en Berlín y Florencia y están documentadas varias copias, algunas encargadas por el propio duque de Urbino a Ventura Mazza en 1604, 1605 y 1611 </vt:lpstr>
      <vt:lpstr>1608. Barocci. Institución de la Eucaristía. Basilica di Santa Maria sopra Minerva, Roma.  Esta pintura fue encargada por Clemente VIII en 1603, pero se terminó solo tres años después de su muerte en 1605.  Clemente ejerció un gran control sobre el artista para estar seguro de que representaba el tema exactamente según sus deseos.</vt:lpstr>
      <vt:lpstr>Presentación de PowerPoint</vt:lpstr>
      <vt:lpstr>Presentación de PowerPoint</vt:lpstr>
      <vt:lpstr>Barocci. Doble retrato con el emblema de la familia Rovere. Colección privada.</vt:lpstr>
      <vt:lpstr>Barocci. Retrato de un hombre. Colección privada.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2021-08-08T17:45:44Z</dcterms:modified>
</cp:coreProperties>
</file>