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63" r:id="rId7"/>
    <p:sldId id="264" r:id="rId8"/>
    <p:sldId id="302" r:id="rId9"/>
    <p:sldId id="265" r:id="rId10"/>
    <p:sldId id="266" r:id="rId11"/>
    <p:sldId id="267" r:id="rId12"/>
    <p:sldId id="304" r:id="rId13"/>
    <p:sldId id="268" r:id="rId14"/>
    <p:sldId id="306" r:id="rId15"/>
    <p:sldId id="269" r:id="rId16"/>
    <p:sldId id="307" r:id="rId17"/>
    <p:sldId id="305" r:id="rId18"/>
    <p:sldId id="276" r:id="rId19"/>
    <p:sldId id="277" r:id="rId20"/>
    <p:sldId id="278" r:id="rId21"/>
    <p:sldId id="279" r:id="rId22"/>
    <p:sldId id="280" r:id="rId23"/>
    <p:sldId id="281" r:id="rId24"/>
    <p:sldId id="303" r:id="rId25"/>
    <p:sldId id="270" r:id="rId26"/>
    <p:sldId id="271" r:id="rId27"/>
    <p:sldId id="272" r:id="rId28"/>
    <p:sldId id="273" r:id="rId29"/>
    <p:sldId id="274" r:id="rId30"/>
    <p:sldId id="282" r:id="rId31"/>
    <p:sldId id="275"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8" r:id="rId47"/>
    <p:sldId id="297" r:id="rId48"/>
    <p:sldId id="299" r:id="rId49"/>
    <p:sldId id="300" r:id="rId50"/>
    <p:sldId id="301" r:id="rId51"/>
    <p:sldId id="257" r:id="rId5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04/08/2021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04/08/2021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kripkit.com/disputa-sobre-la-trinidad/"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kripkit.com/disputa-sobre-la-trinidad/"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es.wikipedia.org/wiki/La_asunci%C3%B3n_de_la_Virgen_(Passerini,_Andrea_del_Sarto)" TargetMode="External"/><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www.aparences.net/es/periodos/andrea-del-sarto-biografia-y-obr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Andrea del Sarto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63491" cy="5869420"/>
          </a:xfrm>
        </p:spPr>
        <p:txBody>
          <a:bodyPr anchor="t">
            <a:normAutofit/>
          </a:bodyPr>
          <a:lstStyle/>
          <a:p>
            <a:r>
              <a:rPr lang="es-ES" sz="2800" dirty="0"/>
              <a:t>1510. Andrea del Sarto. Castigo de los jugadores. </a:t>
            </a:r>
            <a:r>
              <a:rPr lang="es-ES" sz="2800" dirty="0" err="1"/>
              <a:t>Santissima</a:t>
            </a:r>
            <a:r>
              <a:rPr lang="es-ES" sz="2800" dirty="0"/>
              <a:t> Annunziata, Florence</a:t>
            </a:r>
          </a:p>
        </p:txBody>
      </p:sp>
      <p:pic>
        <p:nvPicPr>
          <p:cNvPr id="4" name="Imagen 3">
            <a:extLst>
              <a:ext uri="{FF2B5EF4-FFF2-40B4-BE49-F238E27FC236}">
                <a16:creationId xmlns:a16="http://schemas.microsoft.com/office/drawing/2014/main" id="{633A4704-C65A-404F-9223-90B85B5E4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2473" y="-15834"/>
            <a:ext cx="5569527" cy="6906213"/>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0691" cy="5869420"/>
          </a:xfrm>
        </p:spPr>
        <p:txBody>
          <a:bodyPr anchor="t">
            <a:normAutofit/>
          </a:bodyPr>
          <a:lstStyle/>
          <a:p>
            <a:r>
              <a:rPr lang="es-ES" sz="2800" dirty="0"/>
              <a:t>1510. Andrea del Sarto. Milagro de las reliquias de Filippo </a:t>
            </a:r>
            <a:r>
              <a:rPr lang="es-ES" sz="2800" dirty="0" err="1"/>
              <a:t>Benizzi</a:t>
            </a:r>
            <a:r>
              <a:rPr lang="es-ES" sz="2800" dirty="0"/>
              <a:t>. </a:t>
            </a:r>
            <a:r>
              <a:rPr lang="es-ES" sz="2800" dirty="0" err="1"/>
              <a:t>Santissima</a:t>
            </a:r>
            <a:r>
              <a:rPr lang="es-ES" sz="2800" dirty="0"/>
              <a:t> Annunziata, Florence</a:t>
            </a:r>
          </a:p>
        </p:txBody>
      </p:sp>
      <p:pic>
        <p:nvPicPr>
          <p:cNvPr id="4" name="Imagen 3">
            <a:extLst>
              <a:ext uri="{FF2B5EF4-FFF2-40B4-BE49-F238E27FC236}">
                <a16:creationId xmlns:a16="http://schemas.microsoft.com/office/drawing/2014/main" id="{6237C9C4-0957-4D85-A772-427F40876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382" y="1150"/>
            <a:ext cx="5084618" cy="685685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it-IT" sz="2800" dirty="0"/>
              <a:t>1511. Andrea del Sarto. Reyes magos. Santissima Annunziata, Florencia.</a:t>
            </a:r>
            <a:endParaRPr lang="es-ES" sz="2800" dirty="0"/>
          </a:p>
        </p:txBody>
      </p:sp>
      <p:pic>
        <p:nvPicPr>
          <p:cNvPr id="4" name="Imagen 3">
            <a:extLst>
              <a:ext uri="{FF2B5EF4-FFF2-40B4-BE49-F238E27FC236}">
                <a16:creationId xmlns:a16="http://schemas.microsoft.com/office/drawing/2014/main" id="{4AFF558C-EA49-413B-8E6E-D66F7F83E7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3052" y="0"/>
            <a:ext cx="4958948"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59927" cy="5869420"/>
          </a:xfrm>
        </p:spPr>
        <p:txBody>
          <a:bodyPr anchor="t">
            <a:normAutofit/>
          </a:bodyPr>
          <a:lstStyle/>
          <a:p>
            <a:r>
              <a:rPr lang="es-ES" sz="2800" b="1" dirty="0"/>
              <a:t>1512 - 1513. Andrea del Sarto. Anunciación. Palazzo Pitti, Florencia.</a:t>
            </a:r>
          </a:p>
        </p:txBody>
      </p:sp>
      <p:pic>
        <p:nvPicPr>
          <p:cNvPr id="4" name="Imagen 3">
            <a:extLst>
              <a:ext uri="{FF2B5EF4-FFF2-40B4-BE49-F238E27FC236}">
                <a16:creationId xmlns:a16="http://schemas.microsoft.com/office/drawing/2014/main" id="{7E55A13F-DE65-454A-A59B-E28E23DD30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1423" y="0"/>
            <a:ext cx="6600577"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02041" cy="5869420"/>
          </a:xfrm>
        </p:spPr>
        <p:txBody>
          <a:bodyPr anchor="t">
            <a:normAutofit/>
          </a:bodyPr>
          <a:lstStyle/>
          <a:p>
            <a:r>
              <a:rPr lang="es-ES" sz="2800" dirty="0"/>
              <a:t>1512. Andrea del Sarto. Tobías, Ángel, Leonardo. Kunsthistorisches Museum, Viena.</a:t>
            </a:r>
            <a:br>
              <a:rPr lang="es-ES" sz="2800" dirty="0"/>
            </a:br>
            <a:r>
              <a:rPr lang="es-ES" sz="2400" b="0" dirty="0">
                <a:effectLst/>
                <a:latin typeface="+mn-lt"/>
              </a:rPr>
              <a:t>En esta pintura, Del Sarto demuestra su dominio del arte del retrato y en la sonrisa esbozada del ángel, el delicado </a:t>
            </a:r>
            <a:r>
              <a:rPr lang="es-ES" sz="2400" b="0" dirty="0" err="1">
                <a:effectLst/>
                <a:latin typeface="+mn-lt"/>
              </a:rPr>
              <a:t>sfumato</a:t>
            </a:r>
            <a:r>
              <a:rPr lang="es-ES" sz="2400" b="0" dirty="0">
                <a:effectLst/>
                <a:latin typeface="+mn-lt"/>
              </a:rPr>
              <a:t> de Leonardo da Vinci.</a:t>
            </a:r>
            <a:endParaRPr lang="es-ES" sz="2800" dirty="0">
              <a:latin typeface="+mn-lt"/>
            </a:endParaRPr>
          </a:p>
        </p:txBody>
      </p:sp>
      <p:pic>
        <p:nvPicPr>
          <p:cNvPr id="4" name="Imagen 3">
            <a:extLst>
              <a:ext uri="{FF2B5EF4-FFF2-40B4-BE49-F238E27FC236}">
                <a16:creationId xmlns:a16="http://schemas.microsoft.com/office/drawing/2014/main" id="{A4B4BE82-7C67-4369-B864-5A92C50CD8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9959" y="0"/>
            <a:ext cx="5702041"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r>
              <a:rPr lang="it-IT" sz="2800" dirty="0"/>
              <a:t>1512-1513. Andrea del Sarto. Matrimonio místico de santa Catalina. Gemäldegalerie Alte Meister, Dresde.</a:t>
            </a:r>
            <a:endParaRPr lang="es-ES" sz="2800" dirty="0"/>
          </a:p>
        </p:txBody>
      </p:sp>
      <p:pic>
        <p:nvPicPr>
          <p:cNvPr id="4" name="Imagen 3">
            <a:extLst>
              <a:ext uri="{FF2B5EF4-FFF2-40B4-BE49-F238E27FC236}">
                <a16:creationId xmlns:a16="http://schemas.microsoft.com/office/drawing/2014/main" id="{EE84650D-CD8F-4086-8121-0F92FDF7A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1" y="-6783"/>
            <a:ext cx="5029200" cy="6864783"/>
          </a:xfrm>
          <a:prstGeom prst="rect">
            <a:avLst/>
          </a:prstGeom>
        </p:spPr>
      </p:pic>
    </p:spTree>
    <p:extLst>
      <p:ext uri="{BB962C8B-B14F-4D97-AF65-F5344CB8AC3E}">
        <p14:creationId xmlns:p14="http://schemas.microsoft.com/office/powerpoint/2010/main" val="1317959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74327" cy="5869420"/>
          </a:xfrm>
        </p:spPr>
        <p:txBody>
          <a:bodyPr anchor="t">
            <a:normAutofit/>
          </a:bodyPr>
          <a:lstStyle/>
          <a:p>
            <a:r>
              <a:rPr lang="es-ES" sz="2800" dirty="0"/>
              <a:t>1513 - 1514. Andrea del Sarto. Retrato de la mujer del artista. Museo del Prado.</a:t>
            </a:r>
          </a:p>
        </p:txBody>
      </p:sp>
      <p:pic>
        <p:nvPicPr>
          <p:cNvPr id="4" name="Imagen 3">
            <a:extLst>
              <a:ext uri="{FF2B5EF4-FFF2-40B4-BE49-F238E27FC236}">
                <a16:creationId xmlns:a16="http://schemas.microsoft.com/office/drawing/2014/main" id="{5E48DC69-6E72-4EE4-82ED-9353591C4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1855" y="-10307"/>
            <a:ext cx="5320145" cy="6868307"/>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8618" cy="5869420"/>
          </a:xfrm>
        </p:spPr>
        <p:txBody>
          <a:bodyPr anchor="t">
            <a:normAutofit/>
          </a:bodyPr>
          <a:lstStyle/>
          <a:p>
            <a:r>
              <a:rPr lang="it-IT" sz="2800" dirty="0"/>
              <a:t>1514. Andrea del Sarto. Nacimiento de la Virgen. Santissima Annunziata, Florencia</a:t>
            </a:r>
            <a:endParaRPr lang="es-ES" sz="2800" dirty="0"/>
          </a:p>
        </p:txBody>
      </p:sp>
      <p:pic>
        <p:nvPicPr>
          <p:cNvPr id="4" name="Imagen 3">
            <a:extLst>
              <a:ext uri="{FF2B5EF4-FFF2-40B4-BE49-F238E27FC236}">
                <a16:creationId xmlns:a16="http://schemas.microsoft.com/office/drawing/2014/main" id="{FE7D00D2-70A0-44F4-A020-5E2A9E7A8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5375" y="0"/>
            <a:ext cx="4746625"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490152" cy="5869420"/>
          </a:xfrm>
        </p:spPr>
        <p:txBody>
          <a:bodyPr anchor="t">
            <a:normAutofit/>
          </a:bodyPr>
          <a:lstStyle/>
          <a:p>
            <a:r>
              <a:rPr lang="es-ES" sz="2800" dirty="0"/>
              <a:t>1515 - 1516. Andrea del Sarto. Historias de José. Palazzo Pitti, Florencia</a:t>
            </a:r>
          </a:p>
        </p:txBody>
      </p:sp>
      <p:pic>
        <p:nvPicPr>
          <p:cNvPr id="4" name="Imagen 3">
            <a:extLst>
              <a:ext uri="{FF2B5EF4-FFF2-40B4-BE49-F238E27FC236}">
                <a16:creationId xmlns:a16="http://schemas.microsoft.com/office/drawing/2014/main" id="{CC928F2F-9189-482E-8F77-00E5A2826C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1824" y="0"/>
            <a:ext cx="9480176"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1745673" cy="5869420"/>
          </a:xfrm>
        </p:spPr>
        <p:txBody>
          <a:bodyPr anchor="t">
            <a:normAutofit/>
          </a:bodyPr>
          <a:lstStyle/>
          <a:p>
            <a:r>
              <a:rPr lang="es-ES" sz="2800" dirty="0"/>
              <a:t>1515-1516. Andrea del Sarto. José le cuenta sus sueños al faraón. Palazzo Pitti, Florencia.</a:t>
            </a:r>
          </a:p>
        </p:txBody>
      </p:sp>
      <p:pic>
        <p:nvPicPr>
          <p:cNvPr id="4" name="Imagen 3">
            <a:extLst>
              <a:ext uri="{FF2B5EF4-FFF2-40B4-BE49-F238E27FC236}">
                <a16:creationId xmlns:a16="http://schemas.microsoft.com/office/drawing/2014/main" id="{D73CEF77-C2BB-491B-8915-94E7580A83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6165" y="1"/>
            <a:ext cx="10175835" cy="6858000"/>
          </a:xfrm>
          <a:prstGeom prst="rect">
            <a:avLst/>
          </a:prstGeom>
        </p:spPr>
      </p:pic>
    </p:spTree>
    <p:extLst>
      <p:ext uri="{BB962C8B-B14F-4D97-AF65-F5344CB8AC3E}">
        <p14:creationId xmlns:p14="http://schemas.microsoft.com/office/powerpoint/2010/main" val="2643200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81891" y="351271"/>
            <a:ext cx="6386945" cy="5869420"/>
          </a:xfrm>
        </p:spPr>
        <p:txBody>
          <a:bodyPr anchor="t">
            <a:normAutofit/>
          </a:bodyPr>
          <a:lstStyle/>
          <a:p>
            <a:r>
              <a:rPr lang="es-ES" sz="2800" dirty="0"/>
              <a:t>1515. Andrea del Sarto. Sermón de Juan Bautista. </a:t>
            </a:r>
            <a:r>
              <a:rPr lang="es-ES" sz="2800" dirty="0" err="1"/>
              <a:t>Chiostro</a:t>
            </a:r>
            <a:r>
              <a:rPr lang="es-ES" sz="2800" dirty="0"/>
              <a:t> </a:t>
            </a:r>
            <a:r>
              <a:rPr lang="es-ES" sz="2800" dirty="0" err="1"/>
              <a:t>dello</a:t>
            </a:r>
            <a:r>
              <a:rPr lang="es-ES" sz="2800" dirty="0"/>
              <a:t> </a:t>
            </a:r>
            <a:r>
              <a:rPr lang="es-ES" sz="2800" dirty="0" err="1"/>
              <a:t>Scalzo</a:t>
            </a:r>
            <a:r>
              <a:rPr lang="es-ES" sz="2800" dirty="0"/>
              <a:t>, Florencia</a:t>
            </a:r>
          </a:p>
        </p:txBody>
      </p:sp>
      <p:pic>
        <p:nvPicPr>
          <p:cNvPr id="4" name="Imagen 3">
            <a:extLst>
              <a:ext uri="{FF2B5EF4-FFF2-40B4-BE49-F238E27FC236}">
                <a16:creationId xmlns:a16="http://schemas.microsoft.com/office/drawing/2014/main" id="{4471021F-74D3-41EE-873A-1D2DA8543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0" y="0"/>
            <a:ext cx="4762500"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3" y="0"/>
            <a:ext cx="11776362" cy="845127"/>
          </a:xfrm>
        </p:spPr>
        <p:txBody>
          <a:bodyPr anchor="ctr">
            <a:normAutofit/>
          </a:bodyPr>
          <a:lstStyle/>
          <a:p>
            <a:pPr algn="ctr"/>
            <a:r>
              <a:rPr lang="es-ES" sz="2800" dirty="0"/>
              <a:t>1515. Andrea del Sarto. Bautismo de la multitud. </a:t>
            </a:r>
            <a:r>
              <a:rPr lang="es-ES" sz="2800" dirty="0" err="1"/>
              <a:t>Chiostro</a:t>
            </a:r>
            <a:r>
              <a:rPr lang="es-ES" sz="2800" dirty="0"/>
              <a:t> </a:t>
            </a:r>
            <a:r>
              <a:rPr lang="es-ES" sz="2800" dirty="0" err="1"/>
              <a:t>dello</a:t>
            </a:r>
            <a:r>
              <a:rPr lang="es-ES" sz="2800" dirty="0"/>
              <a:t> </a:t>
            </a:r>
            <a:r>
              <a:rPr lang="es-ES" sz="2800" dirty="0" err="1"/>
              <a:t>Scalzo</a:t>
            </a:r>
            <a:r>
              <a:rPr lang="es-ES" sz="2800" dirty="0"/>
              <a:t>, Florencia</a:t>
            </a:r>
          </a:p>
        </p:txBody>
      </p:sp>
      <p:pic>
        <p:nvPicPr>
          <p:cNvPr id="5" name="Imagen 4">
            <a:extLst>
              <a:ext uri="{FF2B5EF4-FFF2-40B4-BE49-F238E27FC236}">
                <a16:creationId xmlns:a16="http://schemas.microsoft.com/office/drawing/2014/main" id="{8F06E62E-2C84-423D-913C-98B7F3495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1517" y="845127"/>
            <a:ext cx="7800484" cy="6012873"/>
          </a:xfrm>
          <a:prstGeom prst="rect">
            <a:avLst/>
          </a:prstGeom>
        </p:spPr>
      </p:pic>
      <p:sp>
        <p:nvSpPr>
          <p:cNvPr id="6" name="CuadroTexto 5">
            <a:extLst>
              <a:ext uri="{FF2B5EF4-FFF2-40B4-BE49-F238E27FC236}">
                <a16:creationId xmlns:a16="http://schemas.microsoft.com/office/drawing/2014/main" id="{A5D4D2AC-D4AB-4F6E-970A-1909A54FCDAB}"/>
              </a:ext>
            </a:extLst>
          </p:cNvPr>
          <p:cNvSpPr txBox="1"/>
          <p:nvPr/>
        </p:nvSpPr>
        <p:spPr>
          <a:xfrm>
            <a:off x="124691" y="942109"/>
            <a:ext cx="4266826" cy="5940088"/>
          </a:xfrm>
          <a:prstGeom prst="rect">
            <a:avLst/>
          </a:prstGeom>
          <a:noFill/>
        </p:spPr>
        <p:txBody>
          <a:bodyPr wrap="square" rtlCol="0">
            <a:spAutoFit/>
          </a:bodyPr>
          <a:lstStyle/>
          <a:p>
            <a:r>
              <a:rPr lang="es-ES" sz="2000" b="0" dirty="0">
                <a:effectLst/>
              </a:rPr>
              <a:t>A la interpretación libre de las obras fundamentales de principios de siglo, como el cartón de la Batalla de </a:t>
            </a:r>
            <a:r>
              <a:rPr lang="es-ES" sz="2000" b="0" dirty="0" err="1">
                <a:effectLst/>
              </a:rPr>
              <a:t>Cascina</a:t>
            </a:r>
            <a:r>
              <a:rPr lang="es-ES" sz="2000" b="0" dirty="0">
                <a:effectLst/>
              </a:rPr>
              <a:t>, se juntan elementos de ciertos grabados del Norte, que van desde Durero (para el personaje con turbante en el grupo de hombres que esperan su turno a la izquierda) a Lucas de </a:t>
            </a:r>
            <a:r>
              <a:rPr lang="es-ES" sz="2000" b="0" dirty="0" err="1">
                <a:effectLst/>
              </a:rPr>
              <a:t>Leyde</a:t>
            </a:r>
            <a:r>
              <a:rPr lang="es-ES" sz="2000" b="0" dirty="0">
                <a:effectLst/>
              </a:rPr>
              <a:t> (para el conjunto de figuras al fondo, al borde de un bosque). Todos los personajes son atléticos, como corresponde a un pintor al corriente de las creaciones más recientes de Miguel Ángel; sus poses parecen haber sido seleccionadas como una antología extremadamente elaborada de estudios, interpretaciones y combinaciones de modelos helenísticos.</a:t>
            </a:r>
            <a:endParaRPr lang="es-ES" sz="2000" dirty="0"/>
          </a:p>
        </p:txBody>
      </p:sp>
    </p:spTree>
    <p:extLst>
      <p:ext uri="{BB962C8B-B14F-4D97-AF65-F5344CB8AC3E}">
        <p14:creationId xmlns:p14="http://schemas.microsoft.com/office/powerpoint/2010/main" val="818324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138545"/>
            <a:ext cx="3865605" cy="6594763"/>
          </a:xfrm>
        </p:spPr>
        <p:txBody>
          <a:bodyPr anchor="t">
            <a:normAutofit fontScale="90000"/>
          </a:bodyPr>
          <a:lstStyle/>
          <a:p>
            <a:r>
              <a:rPr lang="es-ES" sz="2800" b="1" dirty="0">
                <a:effectLst/>
              </a:rPr>
              <a:t>1516. Andrea del Sarto Virgen con Niño, santa Isabel, san Juan-Bautista. Louvre.</a:t>
            </a:r>
            <a:br>
              <a:rPr lang="es-ES" sz="2800" b="1" dirty="0">
                <a:effectLst/>
              </a:rPr>
            </a:br>
            <a:r>
              <a:rPr lang="es-ES" sz="2400" dirty="0">
                <a:effectLst/>
                <a:latin typeface="+mn-lt"/>
              </a:rPr>
              <a:t>La obra, proviene de las colecciones reales de Fontainebleau, y había pertenecido a Francisco I. Algunos críticos señalan la relación entre la composición de Andrea y algunas obras de Rafael, como la Madonna </a:t>
            </a:r>
            <a:r>
              <a:rPr lang="es-ES" sz="2400" dirty="0" err="1">
                <a:effectLst/>
                <a:latin typeface="+mn-lt"/>
              </a:rPr>
              <a:t>dell’Impannata</a:t>
            </a:r>
            <a:r>
              <a:rPr lang="es-ES" sz="2400" dirty="0">
                <a:effectLst/>
                <a:latin typeface="+mn-lt"/>
              </a:rPr>
              <a:t>, donde el niño adopta una posición idéntica, pero invertida, así como en la disposición de las figuras y en la diversidad de las expresiones.</a:t>
            </a:r>
            <a:br>
              <a:rPr lang="es-ES" sz="2700" dirty="0"/>
            </a:br>
            <a:br>
              <a:rPr lang="es-ES" sz="2800" dirty="0"/>
            </a:br>
            <a:br>
              <a:rPr lang="es-ES" sz="2800" dirty="0"/>
            </a:br>
            <a:br>
              <a:rPr lang="es-ES" sz="2800" dirty="0"/>
            </a:br>
            <a:br>
              <a:rPr lang="es-ES" sz="2800" dirty="0"/>
            </a:br>
            <a:br>
              <a:rPr lang="es-ES" sz="2800" dirty="0"/>
            </a:br>
            <a:br>
              <a:rPr lang="es-ES" sz="2800" dirty="0"/>
            </a:br>
            <a:endParaRPr lang="es-ES" sz="2800" dirty="0"/>
          </a:p>
        </p:txBody>
      </p:sp>
      <p:pic>
        <p:nvPicPr>
          <p:cNvPr id="7" name="Imagen 6">
            <a:extLst>
              <a:ext uri="{FF2B5EF4-FFF2-40B4-BE49-F238E27FC236}">
                <a16:creationId xmlns:a16="http://schemas.microsoft.com/office/drawing/2014/main" id="{A60759A5-FC81-4317-8EB4-48C03614E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8005" y="0"/>
            <a:ext cx="8173995"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5583382" cy="5578475"/>
          </a:xfrm>
        </p:spPr>
        <p:txBody>
          <a:bodyPr anchor="t">
            <a:normAutofit fontScale="90000"/>
          </a:bodyPr>
          <a:lstStyle/>
          <a:p>
            <a:r>
              <a:rPr lang="es-ES" sz="3100" b="1" dirty="0"/>
              <a:t>1517. Andrea del Sarto. Disputa de la Trinidad. Palazzo Pitti, Florencia.</a:t>
            </a:r>
            <a:br>
              <a:rPr lang="es-ES" sz="2800" dirty="0"/>
            </a:br>
            <a:r>
              <a:rPr lang="es-ES" sz="2700" b="0" i="0" dirty="0">
                <a:effectLst/>
                <a:latin typeface="+mn-lt"/>
              </a:rPr>
              <a:t>San Sebastián (con las flechas).</a:t>
            </a:r>
            <a:br>
              <a:rPr lang="es-ES" sz="2700" b="0" i="0" dirty="0">
                <a:effectLst/>
                <a:latin typeface="+mn-lt"/>
              </a:rPr>
            </a:br>
            <a:r>
              <a:rPr lang="es-ES" sz="2700" b="0" i="0" dirty="0">
                <a:effectLst/>
                <a:latin typeface="+mn-lt"/>
              </a:rPr>
              <a:t>María Magdalena (con la botella de ungüentos).</a:t>
            </a:r>
            <a:br>
              <a:rPr lang="es-ES" sz="2700" b="0" i="0" dirty="0">
                <a:effectLst/>
                <a:latin typeface="+mn-lt"/>
              </a:rPr>
            </a:br>
            <a:r>
              <a:rPr lang="es-ES" sz="2700" b="0" i="0" dirty="0">
                <a:effectLst/>
                <a:latin typeface="+mn-lt"/>
              </a:rPr>
              <a:t>San Agustín (con el personal pastoral)</a:t>
            </a:r>
            <a:br>
              <a:rPr lang="es-ES" sz="2700" b="0" i="0" dirty="0">
                <a:effectLst/>
                <a:latin typeface="+mn-lt"/>
              </a:rPr>
            </a:br>
            <a:r>
              <a:rPr lang="es-ES" sz="2700" b="0" i="0" dirty="0">
                <a:effectLst/>
                <a:latin typeface="+mn-lt"/>
              </a:rPr>
              <a:t>San Lorenzo (con parrilla)</a:t>
            </a:r>
            <a:br>
              <a:rPr lang="es-ES" sz="2700" b="0" i="0" dirty="0">
                <a:effectLst/>
                <a:latin typeface="+mn-lt"/>
              </a:rPr>
            </a:br>
            <a:r>
              <a:rPr lang="es-ES" sz="2700" b="0" i="0" dirty="0">
                <a:effectLst/>
                <a:latin typeface="+mn-lt"/>
              </a:rPr>
              <a:t>San Pedro mártir (con el corte en la cabeza, en el hábito dominicano y el libro)</a:t>
            </a:r>
            <a:br>
              <a:rPr lang="es-ES" sz="2700" b="0" i="0" dirty="0">
                <a:effectLst/>
                <a:latin typeface="+mn-lt"/>
              </a:rPr>
            </a:br>
            <a:r>
              <a:rPr lang="es-ES" sz="2700" b="0" i="0" dirty="0">
                <a:effectLst/>
                <a:latin typeface="+mn-lt"/>
              </a:rPr>
              <a:t>San Francisco de Asís (con el hábito y los estigmas en las manos).</a:t>
            </a:r>
            <a:br>
              <a:rPr lang="es-ES" sz="2700" b="0" i="0" dirty="0">
                <a:effectLst/>
                <a:latin typeface="+mn-lt"/>
              </a:rPr>
            </a:br>
            <a:br>
              <a:rPr lang="es-ES" sz="2700" dirty="0"/>
            </a:br>
            <a:br>
              <a:rPr lang="es-ES" sz="2800" dirty="0"/>
            </a:br>
            <a:br>
              <a:rPr lang="es-ES" sz="2800" dirty="0"/>
            </a:br>
            <a:br>
              <a:rPr lang="es-ES" sz="2800" dirty="0"/>
            </a:br>
            <a:br>
              <a:rPr lang="es-ES" sz="2800" dirty="0"/>
            </a:br>
            <a:br>
              <a:rPr lang="es-ES" sz="2800" dirty="0"/>
            </a:br>
            <a:br>
              <a:rPr lang="es-ES" sz="2800" dirty="0"/>
            </a:br>
            <a:endParaRPr lang="es-ES" sz="2800" dirty="0"/>
          </a:p>
        </p:txBody>
      </p:sp>
      <p:pic>
        <p:nvPicPr>
          <p:cNvPr id="4" name="Imagen 3">
            <a:extLst>
              <a:ext uri="{FF2B5EF4-FFF2-40B4-BE49-F238E27FC236}">
                <a16:creationId xmlns:a16="http://schemas.microsoft.com/office/drawing/2014/main" id="{F97BA386-AE18-4AEF-84C4-545416A50E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0073" y="-8312"/>
            <a:ext cx="5721927" cy="6866312"/>
          </a:xfrm>
          <a:prstGeom prst="rect">
            <a:avLst/>
          </a:prstGeom>
        </p:spPr>
      </p:pic>
      <p:sp>
        <p:nvSpPr>
          <p:cNvPr id="5" name="CuadroTexto 4">
            <a:extLst>
              <a:ext uri="{FF2B5EF4-FFF2-40B4-BE49-F238E27FC236}">
                <a16:creationId xmlns:a16="http://schemas.microsoft.com/office/drawing/2014/main" id="{ED22213C-0959-47B4-8484-91B9E3F81EC3}"/>
              </a:ext>
            </a:extLst>
          </p:cNvPr>
          <p:cNvSpPr txBox="1"/>
          <p:nvPr/>
        </p:nvSpPr>
        <p:spPr>
          <a:xfrm>
            <a:off x="374073" y="6185098"/>
            <a:ext cx="5860472" cy="307777"/>
          </a:xfrm>
          <a:prstGeom prst="rect">
            <a:avLst/>
          </a:prstGeom>
          <a:noFill/>
        </p:spPr>
        <p:txBody>
          <a:bodyPr wrap="square" rtlCol="0">
            <a:spAutoFit/>
          </a:bodyPr>
          <a:lstStyle/>
          <a:p>
            <a:r>
              <a:rPr lang="es-ES" sz="1400" dirty="0">
                <a:hlinkClick r:id="rId3"/>
              </a:rPr>
              <a:t>Disputa sobre la Trinidad - Descripción y estilo, Historia | </a:t>
            </a:r>
            <a:r>
              <a:rPr lang="es-ES" sz="1400" dirty="0" err="1">
                <a:hlinkClick r:id="rId3"/>
              </a:rPr>
              <a:t>KripKit</a:t>
            </a:r>
            <a:endParaRPr lang="es-ES" sz="1400" dirty="0"/>
          </a:p>
        </p:txBody>
      </p:sp>
    </p:spTree>
    <p:extLst>
      <p:ext uri="{BB962C8B-B14F-4D97-AF65-F5344CB8AC3E}">
        <p14:creationId xmlns:p14="http://schemas.microsoft.com/office/powerpoint/2010/main" val="3700089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5583382" cy="5578475"/>
          </a:xfrm>
        </p:spPr>
        <p:txBody>
          <a:bodyPr anchor="t">
            <a:normAutofit fontScale="90000"/>
          </a:bodyPr>
          <a:lstStyle/>
          <a:p>
            <a:r>
              <a:rPr lang="es-ES" sz="3100" b="1" dirty="0"/>
              <a:t>1517. Andrea del Sarto. Disputa de la Trinidad. Palazzo Pitti, Florencia.</a:t>
            </a:r>
            <a:br>
              <a:rPr lang="es-ES" sz="2800" dirty="0"/>
            </a:br>
            <a:r>
              <a:rPr lang="es-ES" sz="2200" b="0" dirty="0">
                <a:effectLst/>
                <a:latin typeface="+mn-lt"/>
              </a:rPr>
              <a:t>Más que una discusión sobre la Trinidad, es una lección de san Agustín sobre el misterio de la Santísima Trinidad. Agustín, autor de </a:t>
            </a:r>
            <a:r>
              <a:rPr lang="es-ES" sz="2200" b="0" dirty="0" err="1">
                <a:effectLst/>
                <a:latin typeface="+mn-lt"/>
              </a:rPr>
              <a:t>De</a:t>
            </a:r>
            <a:r>
              <a:rPr lang="es-ES" sz="2200" b="0" dirty="0">
                <a:effectLst/>
                <a:latin typeface="+mn-lt"/>
              </a:rPr>
              <a:t> </a:t>
            </a:r>
            <a:r>
              <a:rPr lang="es-ES" sz="2200" b="0" dirty="0" err="1">
                <a:effectLst/>
                <a:latin typeface="+mn-lt"/>
              </a:rPr>
              <a:t>Trinitate</a:t>
            </a:r>
            <a:r>
              <a:rPr lang="es-ES" sz="2200" b="0" dirty="0">
                <a:effectLst/>
                <a:latin typeface="+mn-lt"/>
              </a:rPr>
              <a:t>, se dirige a un grupo de santos sin ninguna relación particular con este misterio. La ausencia de la paloma, símbolo del Espíritu Santo, en la parte superior del retablo, donde están representadas solo las dos primeras personas de la Trinidad, se puede explicar recurriendo a los textos del gran exegeta. Para ilustrar la tercera, el artista (y el teólogo que lo guio), recurre a una manifestación del Espíritu Santo citada por san Agustín. Se trata de una «teofanía», de carácter apocalíptico (tan propio de la época en que se pintó el cuadro), que precede a la entrega del Decálogo: una nube de tormenta envuelve el Sinaí; un prodigio elegido por el Espíritu invisible para manifestarse a los ojos del hombre.</a:t>
            </a:r>
            <a:br>
              <a:rPr lang="es-ES" sz="2700" dirty="0"/>
            </a:br>
            <a:br>
              <a:rPr lang="es-ES" sz="2800" dirty="0"/>
            </a:br>
            <a:br>
              <a:rPr lang="es-ES" sz="2800" dirty="0"/>
            </a:br>
            <a:br>
              <a:rPr lang="es-ES" sz="2800" dirty="0"/>
            </a:br>
            <a:br>
              <a:rPr lang="es-ES" sz="2800" dirty="0"/>
            </a:br>
            <a:br>
              <a:rPr lang="es-ES" sz="2800" dirty="0"/>
            </a:br>
            <a:br>
              <a:rPr lang="es-ES" sz="2800" dirty="0"/>
            </a:br>
            <a:endParaRPr lang="es-ES" sz="2800" dirty="0"/>
          </a:p>
        </p:txBody>
      </p:sp>
      <p:pic>
        <p:nvPicPr>
          <p:cNvPr id="4" name="Imagen 3">
            <a:extLst>
              <a:ext uri="{FF2B5EF4-FFF2-40B4-BE49-F238E27FC236}">
                <a16:creationId xmlns:a16="http://schemas.microsoft.com/office/drawing/2014/main" id="{F97BA386-AE18-4AEF-84C4-545416A50E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0073" y="-8312"/>
            <a:ext cx="5721927" cy="6866312"/>
          </a:xfrm>
          <a:prstGeom prst="rect">
            <a:avLst/>
          </a:prstGeom>
        </p:spPr>
      </p:pic>
      <p:sp>
        <p:nvSpPr>
          <p:cNvPr id="5" name="CuadroTexto 4">
            <a:extLst>
              <a:ext uri="{FF2B5EF4-FFF2-40B4-BE49-F238E27FC236}">
                <a16:creationId xmlns:a16="http://schemas.microsoft.com/office/drawing/2014/main" id="{ED22213C-0959-47B4-8484-91B9E3F81EC3}"/>
              </a:ext>
            </a:extLst>
          </p:cNvPr>
          <p:cNvSpPr txBox="1"/>
          <p:nvPr/>
        </p:nvSpPr>
        <p:spPr>
          <a:xfrm>
            <a:off x="374073" y="6185098"/>
            <a:ext cx="5860472" cy="307777"/>
          </a:xfrm>
          <a:prstGeom prst="rect">
            <a:avLst/>
          </a:prstGeom>
          <a:noFill/>
        </p:spPr>
        <p:txBody>
          <a:bodyPr wrap="square" rtlCol="0">
            <a:spAutoFit/>
          </a:bodyPr>
          <a:lstStyle/>
          <a:p>
            <a:r>
              <a:rPr lang="es-ES" sz="1400" dirty="0">
                <a:hlinkClick r:id="rId3"/>
              </a:rPr>
              <a:t>Disputa sobre la Trinidad - Descripción y estilo, Historia | </a:t>
            </a:r>
            <a:r>
              <a:rPr lang="es-ES" sz="1400" dirty="0" err="1">
                <a:hlinkClick r:id="rId3"/>
              </a:rPr>
              <a:t>KripKit</a:t>
            </a:r>
            <a:endParaRPr lang="es-ES" sz="1400" dirty="0"/>
          </a:p>
        </p:txBody>
      </p:sp>
    </p:spTree>
    <p:extLst>
      <p:ext uri="{BB962C8B-B14F-4D97-AF65-F5344CB8AC3E}">
        <p14:creationId xmlns:p14="http://schemas.microsoft.com/office/powerpoint/2010/main" val="3525749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it-IT" sz="2800" dirty="0"/>
              <a:t>1517. Andrea del Sarto. Retrato de mujer con canasta. Galleria degli Uffizi, Florencia</a:t>
            </a:r>
            <a:endParaRPr lang="es-ES" sz="2800" dirty="0"/>
          </a:p>
        </p:txBody>
      </p:sp>
      <p:pic>
        <p:nvPicPr>
          <p:cNvPr id="4" name="Imagen 3">
            <a:extLst>
              <a:ext uri="{FF2B5EF4-FFF2-40B4-BE49-F238E27FC236}">
                <a16:creationId xmlns:a16="http://schemas.microsoft.com/office/drawing/2014/main" id="{323BD787-C2A4-4E43-A080-8624D3EAF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782" y="-7647"/>
            <a:ext cx="4932218" cy="6865647"/>
          </a:xfrm>
          <a:prstGeom prst="rect">
            <a:avLst/>
          </a:prstGeom>
        </p:spPr>
      </p:pic>
    </p:spTree>
    <p:extLst>
      <p:ext uri="{BB962C8B-B14F-4D97-AF65-F5344CB8AC3E}">
        <p14:creationId xmlns:p14="http://schemas.microsoft.com/office/powerpoint/2010/main" val="875302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5869420"/>
          </a:xfrm>
        </p:spPr>
        <p:txBody>
          <a:bodyPr anchor="t">
            <a:normAutofit/>
          </a:bodyPr>
          <a:lstStyle/>
          <a:p>
            <a:r>
              <a:rPr lang="es-ES" sz="2800" dirty="0"/>
              <a:t>1517. Andrea del Sarto. Retrato de un hombre joven. National Gallery, Londres</a:t>
            </a:r>
          </a:p>
        </p:txBody>
      </p:sp>
      <p:pic>
        <p:nvPicPr>
          <p:cNvPr id="4" name="Imagen 3">
            <a:extLst>
              <a:ext uri="{FF2B5EF4-FFF2-40B4-BE49-F238E27FC236}">
                <a16:creationId xmlns:a16="http://schemas.microsoft.com/office/drawing/2014/main" id="{AF77B816-4655-4BB2-8122-6C151EDD5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4859" y="0"/>
            <a:ext cx="5447141" cy="6858000"/>
          </a:xfrm>
          <a:prstGeom prst="rect">
            <a:avLst/>
          </a:prstGeom>
        </p:spPr>
      </p:pic>
    </p:spTree>
    <p:extLst>
      <p:ext uri="{BB962C8B-B14F-4D97-AF65-F5344CB8AC3E}">
        <p14:creationId xmlns:p14="http://schemas.microsoft.com/office/powerpoint/2010/main" val="2490780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13506" cy="5869420"/>
          </a:xfrm>
        </p:spPr>
        <p:txBody>
          <a:bodyPr anchor="t">
            <a:normAutofit/>
          </a:bodyPr>
          <a:lstStyle/>
          <a:p>
            <a:r>
              <a:rPr lang="es-ES" sz="2800" dirty="0"/>
              <a:t>1517. Andrea del Sarto. Virgen de las Arpías y Santos Francisco y Juan Evangelista. </a:t>
            </a:r>
            <a:r>
              <a:rPr lang="es-ES" sz="2800" dirty="0" err="1"/>
              <a:t>Galleria</a:t>
            </a:r>
            <a:r>
              <a:rPr lang="es-ES" sz="2800" dirty="0"/>
              <a:t> </a:t>
            </a:r>
            <a:r>
              <a:rPr lang="es-ES" sz="2800" dirty="0" err="1"/>
              <a:t>degli</a:t>
            </a:r>
            <a:r>
              <a:rPr lang="es-ES" sz="2800" dirty="0"/>
              <a:t> Uffizi, Florencia.</a:t>
            </a:r>
            <a:br>
              <a:rPr lang="es-ES" sz="2800" dirty="0"/>
            </a:br>
            <a:endParaRPr lang="es-ES" sz="2800" dirty="0"/>
          </a:p>
        </p:txBody>
      </p:sp>
      <p:pic>
        <p:nvPicPr>
          <p:cNvPr id="4" name="Imagen 3">
            <a:extLst>
              <a:ext uri="{FF2B5EF4-FFF2-40B4-BE49-F238E27FC236}">
                <a16:creationId xmlns:a16="http://schemas.microsoft.com/office/drawing/2014/main" id="{7DC7311F-B225-42BF-AE58-CEDCF15127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6124" y="0"/>
            <a:ext cx="5865876" cy="6858000"/>
          </a:xfrm>
          <a:prstGeom prst="rect">
            <a:avLst/>
          </a:prstGeom>
        </p:spPr>
      </p:pic>
    </p:spTree>
    <p:extLst>
      <p:ext uri="{BB962C8B-B14F-4D97-AF65-F5344CB8AC3E}">
        <p14:creationId xmlns:p14="http://schemas.microsoft.com/office/powerpoint/2010/main" val="3852232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6567055" cy="5869420"/>
          </a:xfrm>
        </p:spPr>
        <p:txBody>
          <a:bodyPr anchor="t">
            <a:normAutofit/>
          </a:bodyPr>
          <a:lstStyle/>
          <a:p>
            <a:r>
              <a:rPr lang="es-ES" sz="2800" b="1" dirty="0"/>
              <a:t>1518. Andrea del Sarto. Caridad. Louvre.</a:t>
            </a:r>
            <a:br>
              <a:rPr lang="es-ES" sz="2800" dirty="0"/>
            </a:br>
            <a:r>
              <a:rPr lang="es-ES" sz="2400" b="0" dirty="0">
                <a:effectLst/>
                <a:latin typeface="+mn-lt"/>
              </a:rPr>
              <a:t>La magnitud miguelangelesca del grupo casi escultural construido en pirámide; su colorido brillante, que recuerda a la pintura veneciana. Hay que señalar también la influencia en Andrea del Sarto de las obras de Leonardo y las últimas pinturas de Rafael, que se encontraban en Francia en el momento de la estancia del artista. Sherman (1965) había relacionado el paisaje y el grupo de la izquierda con los grabados nórdicos, particularmente los de Lucas de </a:t>
            </a:r>
            <a:r>
              <a:rPr lang="es-ES" sz="2400" b="0" dirty="0" err="1">
                <a:effectLst/>
                <a:latin typeface="+mn-lt"/>
              </a:rPr>
              <a:t>Leyde</a:t>
            </a:r>
            <a:r>
              <a:rPr lang="es-ES" sz="2400" b="0" dirty="0">
                <a:effectLst/>
                <a:latin typeface="+mn-lt"/>
              </a:rPr>
              <a:t>.</a:t>
            </a:r>
            <a:endParaRPr lang="es-ES" sz="2400" dirty="0">
              <a:latin typeface="+mn-lt"/>
            </a:endParaRPr>
          </a:p>
        </p:txBody>
      </p:sp>
      <p:pic>
        <p:nvPicPr>
          <p:cNvPr id="4" name="Imagen 3">
            <a:extLst>
              <a:ext uri="{FF2B5EF4-FFF2-40B4-BE49-F238E27FC236}">
                <a16:creationId xmlns:a16="http://schemas.microsoft.com/office/drawing/2014/main" id="{5A1534D9-7058-49FE-8BF9-11308FB4F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721" y="0"/>
            <a:ext cx="4994279" cy="6856851"/>
          </a:xfrm>
          <a:prstGeom prst="rect">
            <a:avLst/>
          </a:prstGeom>
        </p:spPr>
      </p:pic>
    </p:spTree>
    <p:extLst>
      <p:ext uri="{BB962C8B-B14F-4D97-AF65-F5344CB8AC3E}">
        <p14:creationId xmlns:p14="http://schemas.microsoft.com/office/powerpoint/2010/main" val="3589873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38109" cy="5869420"/>
          </a:xfrm>
        </p:spPr>
        <p:txBody>
          <a:bodyPr anchor="t">
            <a:normAutofit/>
          </a:bodyPr>
          <a:lstStyle/>
          <a:p>
            <a:r>
              <a:rPr lang="es-ES" sz="2800" dirty="0"/>
              <a:t>1518. Andrea del Sarto. Virgen, Niño y San Juan. </a:t>
            </a:r>
            <a:r>
              <a:rPr lang="es-ES" sz="2800" dirty="0" err="1"/>
              <a:t>Galleria</a:t>
            </a:r>
            <a:r>
              <a:rPr lang="es-ES" sz="2800" dirty="0"/>
              <a:t> Borghese, Roma.</a:t>
            </a:r>
          </a:p>
        </p:txBody>
      </p:sp>
      <p:pic>
        <p:nvPicPr>
          <p:cNvPr id="4" name="Imagen 3">
            <a:extLst>
              <a:ext uri="{FF2B5EF4-FFF2-40B4-BE49-F238E27FC236}">
                <a16:creationId xmlns:a16="http://schemas.microsoft.com/office/drawing/2014/main" id="{15374962-2F5E-43D6-9822-61D29D513E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727" y="81741"/>
            <a:ext cx="4641273" cy="6776259"/>
          </a:xfrm>
          <a:prstGeom prst="rect">
            <a:avLst/>
          </a:prstGeom>
        </p:spPr>
      </p:pic>
    </p:spTree>
    <p:extLst>
      <p:ext uri="{BB962C8B-B14F-4D97-AF65-F5344CB8AC3E}">
        <p14:creationId xmlns:p14="http://schemas.microsoft.com/office/powerpoint/2010/main" val="839486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es-ES" sz="2800" dirty="0"/>
              <a:t>1519. Andrea del Sarto. Virgen, Niño, San Juan, Catalina e Isabel. Hermitage</a:t>
            </a:r>
          </a:p>
        </p:txBody>
      </p:sp>
      <p:pic>
        <p:nvPicPr>
          <p:cNvPr id="4" name="Imagen 3">
            <a:extLst>
              <a:ext uri="{FF2B5EF4-FFF2-40B4-BE49-F238E27FC236}">
                <a16:creationId xmlns:a16="http://schemas.microsoft.com/office/drawing/2014/main" id="{8718C877-32A2-4A24-BEFA-52DE2F120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6655" y="16950"/>
            <a:ext cx="5015345" cy="6841050"/>
          </a:xfrm>
          <a:prstGeom prst="rect">
            <a:avLst/>
          </a:prstGeom>
        </p:spPr>
      </p:pic>
    </p:spTree>
    <p:extLst>
      <p:ext uri="{BB962C8B-B14F-4D97-AF65-F5344CB8AC3E}">
        <p14:creationId xmlns:p14="http://schemas.microsoft.com/office/powerpoint/2010/main" val="4279261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257963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743201" cy="5869420"/>
          </a:xfrm>
        </p:spPr>
        <p:txBody>
          <a:bodyPr anchor="t">
            <a:normAutofit/>
          </a:bodyPr>
          <a:lstStyle/>
          <a:p>
            <a:r>
              <a:rPr lang="es-ES" sz="2800" dirty="0"/>
              <a:t>1520 - 1525. Andrea del Sarto. Última cena. </a:t>
            </a:r>
            <a:r>
              <a:rPr lang="es-ES" sz="2800" dirty="0" err="1"/>
              <a:t>Convent</a:t>
            </a:r>
            <a:r>
              <a:rPr lang="es-ES" sz="2800" dirty="0"/>
              <a:t> of San </a:t>
            </a:r>
            <a:r>
              <a:rPr lang="es-ES" sz="2800" dirty="0" err="1"/>
              <a:t>Salvi</a:t>
            </a:r>
            <a:r>
              <a:rPr lang="es-ES" sz="2800" dirty="0"/>
              <a:t>, Florencia</a:t>
            </a:r>
          </a:p>
        </p:txBody>
      </p:sp>
      <p:pic>
        <p:nvPicPr>
          <p:cNvPr id="4" name="Imagen 3">
            <a:extLst>
              <a:ext uri="{FF2B5EF4-FFF2-40B4-BE49-F238E27FC236}">
                <a16:creationId xmlns:a16="http://schemas.microsoft.com/office/drawing/2014/main" id="{94A4361D-E59E-4A43-AD29-5DE5DACAA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1162" y="0"/>
            <a:ext cx="8990838"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1520. Andrea del Sarto. Lamentación de Cristo. Kunsthistorisches Museum, </a:t>
            </a:r>
            <a:r>
              <a:rPr lang="es-ES" sz="2800" dirty="0" err="1"/>
              <a:t>Vienna</a:t>
            </a:r>
            <a:endParaRPr lang="es-ES" sz="2800" dirty="0"/>
          </a:p>
        </p:txBody>
      </p:sp>
      <p:pic>
        <p:nvPicPr>
          <p:cNvPr id="4" name="Imagen 3">
            <a:extLst>
              <a:ext uri="{FF2B5EF4-FFF2-40B4-BE49-F238E27FC236}">
                <a16:creationId xmlns:a16="http://schemas.microsoft.com/office/drawing/2014/main" id="{289A8C31-B034-4022-9B98-65B9CF644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276225"/>
            <a:ext cx="8153400" cy="6581775"/>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88182" cy="5869420"/>
          </a:xfrm>
        </p:spPr>
        <p:txBody>
          <a:bodyPr anchor="t">
            <a:normAutofit/>
          </a:bodyPr>
          <a:lstStyle/>
          <a:p>
            <a:r>
              <a:rPr lang="it-IT" sz="2800" dirty="0"/>
              <a:t>1520. Andrea del Sarto. Sagrada Familia. Palazzo Pitti, Florencia</a:t>
            </a:r>
            <a:endParaRPr lang="es-ES" sz="2800" dirty="0"/>
          </a:p>
        </p:txBody>
      </p:sp>
      <p:pic>
        <p:nvPicPr>
          <p:cNvPr id="4" name="Imagen 3">
            <a:extLst>
              <a:ext uri="{FF2B5EF4-FFF2-40B4-BE49-F238E27FC236}">
                <a16:creationId xmlns:a16="http://schemas.microsoft.com/office/drawing/2014/main" id="{09D5E2C4-8641-41C9-8656-3B78B7613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1018" y="-16984"/>
            <a:ext cx="5430982" cy="6874984"/>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1520. Andrea del Sarto. Triunfo de César. Villa Medici, Poggio a Caiano</a:t>
            </a:r>
            <a:endParaRPr lang="es-ES" sz="2800" dirty="0"/>
          </a:p>
        </p:txBody>
      </p:sp>
      <p:pic>
        <p:nvPicPr>
          <p:cNvPr id="4" name="Imagen 3">
            <a:extLst>
              <a:ext uri="{FF2B5EF4-FFF2-40B4-BE49-F238E27FC236}">
                <a16:creationId xmlns:a16="http://schemas.microsoft.com/office/drawing/2014/main" id="{FF6CD924-0F3C-430F-A0E7-62714C3E78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1281" y="0"/>
            <a:ext cx="7400719"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it-IT" sz="2800" dirty="0"/>
              <a:t>1522 - 1523. Andrea del Sarto. Madonna della Scala. Museo del Prado.</a:t>
            </a:r>
            <a:br>
              <a:rPr lang="it-IT" sz="2800" dirty="0"/>
            </a:br>
            <a:r>
              <a:rPr lang="es-ES" sz="1600" b="0" dirty="0">
                <a:effectLst/>
                <a:latin typeface="+mn-lt"/>
              </a:rPr>
              <a:t>El tema de la pintura se debe al banquero florentino Lorenzo di Bernardo, patrocinador de la obra. Aunque el significado del cuadro es incierto, podría representar la visión de san Mateo, patrón de banqueros y cambistas. El libro que el ángel tiene en sus manos sería el Evangelio de Mateo, del cual deriva indirectamente un evangelio apócrifo, el </a:t>
            </a:r>
            <a:r>
              <a:rPr lang="es-ES" sz="1600" b="0" dirty="0" err="1">
                <a:effectLst/>
                <a:latin typeface="+mn-lt"/>
              </a:rPr>
              <a:t>Protoevangelio</a:t>
            </a:r>
            <a:r>
              <a:rPr lang="es-ES" sz="1600" b="0" dirty="0">
                <a:effectLst/>
                <a:latin typeface="+mn-lt"/>
              </a:rPr>
              <a:t> de Santiago; de ahí es sacado el episodio de la izquierda, donde vemos a santa Isabel y san Juan Bautista buscando refugio al anuncio de la Matanza de los Inocentes.</a:t>
            </a:r>
            <a:endParaRPr lang="es-ES" sz="2800" dirty="0">
              <a:latin typeface="+mn-lt"/>
            </a:endParaRPr>
          </a:p>
        </p:txBody>
      </p:sp>
      <p:pic>
        <p:nvPicPr>
          <p:cNvPr id="4" name="Imagen 3">
            <a:extLst>
              <a:ext uri="{FF2B5EF4-FFF2-40B4-BE49-F238E27FC236}">
                <a16:creationId xmlns:a16="http://schemas.microsoft.com/office/drawing/2014/main" id="{1FFC439C-DA25-4DC0-92B7-B21493A12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8109" y="-13855"/>
            <a:ext cx="5153891" cy="6871855"/>
          </a:xfrm>
          <a:prstGeom prst="rect">
            <a:avLst/>
          </a:prstGeom>
        </p:spPr>
      </p:pic>
      <p:pic>
        <p:nvPicPr>
          <p:cNvPr id="6" name="Imagen 5">
            <a:extLst>
              <a:ext uri="{FF2B5EF4-FFF2-40B4-BE49-F238E27FC236}">
                <a16:creationId xmlns:a16="http://schemas.microsoft.com/office/drawing/2014/main" id="{2F5AC5AE-2B1B-4C67-B633-DA33963365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995" y="3082636"/>
            <a:ext cx="5905500" cy="3810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85144" cy="5869420"/>
          </a:xfrm>
        </p:spPr>
        <p:txBody>
          <a:bodyPr anchor="t">
            <a:normAutofit/>
          </a:bodyPr>
          <a:lstStyle/>
          <a:p>
            <a:r>
              <a:rPr lang="it-IT" sz="2800" b="1" dirty="0"/>
              <a:t>1523. Andrea del Sarto. San Juan Bautista. Palazzo Pitti, Florencia.</a:t>
            </a:r>
            <a:br>
              <a:rPr lang="it-IT" sz="2800" b="1" dirty="0"/>
            </a:br>
            <a:r>
              <a:rPr lang="es-ES" sz="2400" b="0" dirty="0">
                <a:effectLst/>
                <a:latin typeface="+mn-lt"/>
              </a:rPr>
              <a:t>La fecha de 1523 parece ser la más plausible para este San Juan Bautista, situado entre el fresco de Poggio a </a:t>
            </a:r>
            <a:r>
              <a:rPr lang="es-ES" sz="2400" b="0" dirty="0" err="1">
                <a:effectLst/>
                <a:latin typeface="+mn-lt"/>
              </a:rPr>
              <a:t>Caiano</a:t>
            </a:r>
            <a:r>
              <a:rPr lang="es-ES" sz="2400" b="0" dirty="0">
                <a:effectLst/>
                <a:latin typeface="+mn-lt"/>
              </a:rPr>
              <a:t> y el viaje del artista a Mugello huyendo de la peste. La obra presenta fragmentos de encanto excepcional como el cuenco que el adolescente, cuyo busto es digno de la estatuaria clásica, sostiene en la mano derecha entre el manto rojo y las pieles, o la cruz con la madera astillada contra la roca; dos trozos extremadamente naturalistas y que anuncian </a:t>
            </a:r>
            <a:r>
              <a:rPr lang="es-ES" sz="2400" b="0" u="sng" dirty="0">
                <a:effectLst/>
                <a:latin typeface="+mn-lt"/>
              </a:rPr>
              <a:t>el caravaggismo</a:t>
            </a:r>
            <a:r>
              <a:rPr lang="es-ES" sz="2400" b="0" dirty="0">
                <a:effectLst/>
                <a:latin typeface="+mn-lt"/>
              </a:rPr>
              <a:t>.</a:t>
            </a:r>
            <a:endParaRPr lang="es-ES" sz="2800" b="1" dirty="0">
              <a:latin typeface="+mn-lt"/>
            </a:endParaRPr>
          </a:p>
        </p:txBody>
      </p:sp>
      <p:pic>
        <p:nvPicPr>
          <p:cNvPr id="4" name="Imagen 3">
            <a:extLst>
              <a:ext uri="{FF2B5EF4-FFF2-40B4-BE49-F238E27FC236}">
                <a16:creationId xmlns:a16="http://schemas.microsoft.com/office/drawing/2014/main" id="{F709C9D4-B244-4C36-8F7B-4D6E7685F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762" y="0"/>
            <a:ext cx="4994238" cy="6858000"/>
          </a:xfrm>
          <a:prstGeom prst="rect">
            <a:avLst/>
          </a:prstGeom>
        </p:spPr>
      </p:pic>
    </p:spTree>
    <p:extLst>
      <p:ext uri="{BB962C8B-B14F-4D97-AF65-F5344CB8AC3E}">
        <p14:creationId xmlns:p14="http://schemas.microsoft.com/office/powerpoint/2010/main" val="3422983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17127" cy="5869420"/>
          </a:xfrm>
        </p:spPr>
        <p:txBody>
          <a:bodyPr anchor="t">
            <a:normAutofit fontScale="90000"/>
          </a:bodyPr>
          <a:lstStyle/>
          <a:p>
            <a:r>
              <a:rPr lang="es-ES" sz="2800" b="1" dirty="0"/>
              <a:t>1524. Andrea del Sarto. Piedad, Santos. Palazzo Pitti, Florencia.</a:t>
            </a:r>
            <a:br>
              <a:rPr lang="es-ES" sz="2800" dirty="0"/>
            </a:br>
            <a:r>
              <a:rPr lang="es-ES" sz="2200" b="0" dirty="0">
                <a:effectLst/>
                <a:latin typeface="+mn-lt"/>
              </a:rPr>
              <a:t>Para escapar de la peste que devastó Florencia en el otoño de 1523, Andrea, nos dice que Vasari, pudo refugiarse con su familia en el convento de las hermanas </a:t>
            </a:r>
            <a:r>
              <a:rPr lang="es-ES" sz="2200" b="0" dirty="0" err="1">
                <a:effectLst/>
                <a:latin typeface="+mn-lt"/>
              </a:rPr>
              <a:t>camaldolesas</a:t>
            </a:r>
            <a:r>
              <a:rPr lang="es-ES" sz="2200" b="0" dirty="0">
                <a:effectLst/>
                <a:latin typeface="+mn-lt"/>
              </a:rPr>
              <a:t> en Luco di Mugello. Mientras esperaban que pasara el peligro, la abadesa del monasterio, Caterina di </a:t>
            </a:r>
            <a:r>
              <a:rPr lang="es-ES" sz="2200" b="0" dirty="0" err="1">
                <a:effectLst/>
                <a:latin typeface="+mn-lt"/>
              </a:rPr>
              <a:t>Tedaldo</a:t>
            </a:r>
            <a:r>
              <a:rPr lang="es-ES" sz="2200" b="0" dirty="0">
                <a:effectLst/>
                <a:latin typeface="+mn-lt"/>
              </a:rPr>
              <a:t> </a:t>
            </a:r>
            <a:r>
              <a:rPr lang="es-ES" sz="2200" b="0" dirty="0" err="1">
                <a:effectLst/>
                <a:latin typeface="+mn-lt"/>
              </a:rPr>
              <a:t>della</a:t>
            </a:r>
            <a:r>
              <a:rPr lang="es-ES" sz="2200" b="0" dirty="0">
                <a:effectLst/>
                <a:latin typeface="+mn-lt"/>
              </a:rPr>
              <a:t> Casa, le encargó una gran Lamentación sobre Cristo para el altar mayor de la iglesia del convento.</a:t>
            </a:r>
            <a:br>
              <a:rPr lang="es-ES" sz="2200" b="0" dirty="0">
                <a:effectLst/>
                <a:latin typeface="+mn-lt"/>
              </a:rPr>
            </a:br>
            <a:r>
              <a:rPr lang="es-ES" sz="2200" b="0" dirty="0">
                <a:effectLst/>
                <a:latin typeface="+mn-lt"/>
              </a:rPr>
              <a:t>Como en muchas otras obras de Andrea, el lado afectivo y familiar también cuenta; la Virgen dolorosa es probablemente un retrato de su querida </a:t>
            </a:r>
            <a:r>
              <a:rPr lang="es-ES" sz="2200" b="0" dirty="0" err="1">
                <a:effectLst/>
                <a:latin typeface="+mn-lt"/>
              </a:rPr>
              <a:t>Lucrezia</a:t>
            </a:r>
            <a:r>
              <a:rPr lang="es-ES" sz="2200" b="0" dirty="0">
                <a:effectLst/>
                <a:latin typeface="+mn-lt"/>
              </a:rPr>
              <a:t>, representada en tantas obras, y la afligida Magdalena, podría ser un retrato de la nuera del pintor, María del </a:t>
            </a:r>
            <a:r>
              <a:rPr lang="es-ES" sz="2200" b="0" dirty="0" err="1">
                <a:effectLst/>
                <a:latin typeface="+mn-lt"/>
              </a:rPr>
              <a:t>Berrettaio</a:t>
            </a:r>
            <a:r>
              <a:rPr lang="es-ES" sz="2200" b="0" dirty="0">
                <a:effectLst/>
                <a:latin typeface="+mn-lt"/>
              </a:rPr>
              <a:t>. Su brillante policromía, sumada a la solemnidad de la composición, hace de esta obra una de las más elevadas e inspiradas del pintor en su madurez.</a:t>
            </a:r>
            <a:endParaRPr lang="es-ES" sz="2200" dirty="0">
              <a:latin typeface="+mn-lt"/>
            </a:endParaRPr>
          </a:p>
        </p:txBody>
      </p:sp>
      <p:pic>
        <p:nvPicPr>
          <p:cNvPr id="4" name="Imagen 3">
            <a:extLst>
              <a:ext uri="{FF2B5EF4-FFF2-40B4-BE49-F238E27FC236}">
                <a16:creationId xmlns:a16="http://schemas.microsoft.com/office/drawing/2014/main" id="{8E20AA3B-1713-4B40-A02E-35CAD417C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305309" cy="1053100"/>
          </a:xfrm>
        </p:spPr>
        <p:txBody>
          <a:bodyPr anchor="ctr">
            <a:normAutofit/>
          </a:bodyPr>
          <a:lstStyle/>
          <a:p>
            <a:r>
              <a:rPr lang="it-IT" sz="2800" dirty="0"/>
              <a:t>1525. Andrea del Sarto. Madonna del sacco. Santissima Annunziata, Florencia.</a:t>
            </a:r>
            <a:endParaRPr lang="es-ES" sz="2800" dirty="0"/>
          </a:p>
        </p:txBody>
      </p:sp>
      <p:pic>
        <p:nvPicPr>
          <p:cNvPr id="4" name="Imagen 3">
            <a:extLst>
              <a:ext uri="{FF2B5EF4-FFF2-40B4-BE49-F238E27FC236}">
                <a16:creationId xmlns:a16="http://schemas.microsoft.com/office/drawing/2014/main" id="{D49F75CA-7610-498A-BBDD-C76426669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3100"/>
            <a:ext cx="12192000" cy="5804899"/>
          </a:xfrm>
          <a:prstGeom prst="rect">
            <a:avLst/>
          </a:prstGeom>
        </p:spPr>
      </p:pic>
    </p:spTree>
    <p:extLst>
      <p:ext uri="{BB962C8B-B14F-4D97-AF65-F5344CB8AC3E}">
        <p14:creationId xmlns:p14="http://schemas.microsoft.com/office/powerpoint/2010/main" val="2491530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7382" cy="4580948"/>
          </a:xfrm>
        </p:spPr>
        <p:txBody>
          <a:bodyPr anchor="t">
            <a:normAutofit/>
          </a:bodyPr>
          <a:lstStyle/>
          <a:p>
            <a:r>
              <a:rPr lang="es-ES" sz="2800" b="1" dirty="0"/>
              <a:t>1526 - 1529. Andrea del Sarto. Asunción de la Virgen. Palazzo Pitti, Florencia.</a:t>
            </a:r>
          </a:p>
        </p:txBody>
      </p:sp>
      <p:pic>
        <p:nvPicPr>
          <p:cNvPr id="4" name="Imagen 3">
            <a:extLst>
              <a:ext uri="{FF2B5EF4-FFF2-40B4-BE49-F238E27FC236}">
                <a16:creationId xmlns:a16="http://schemas.microsoft.com/office/drawing/2014/main" id="{C46F4F11-1A6B-4C8A-92D0-000B14C2C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509" y="-5938"/>
            <a:ext cx="4239491" cy="6863938"/>
          </a:xfrm>
          <a:prstGeom prst="rect">
            <a:avLst/>
          </a:prstGeom>
        </p:spPr>
      </p:pic>
      <p:sp>
        <p:nvSpPr>
          <p:cNvPr id="5" name="CuadroTexto 4">
            <a:extLst>
              <a:ext uri="{FF2B5EF4-FFF2-40B4-BE49-F238E27FC236}">
                <a16:creationId xmlns:a16="http://schemas.microsoft.com/office/drawing/2014/main" id="{B16E53F9-2468-4C23-B569-A8305B3F8A3D}"/>
              </a:ext>
            </a:extLst>
          </p:cNvPr>
          <p:cNvSpPr txBox="1"/>
          <p:nvPr/>
        </p:nvSpPr>
        <p:spPr>
          <a:xfrm>
            <a:off x="207818" y="5749636"/>
            <a:ext cx="7287491" cy="646331"/>
          </a:xfrm>
          <a:prstGeom prst="rect">
            <a:avLst/>
          </a:prstGeom>
          <a:noFill/>
        </p:spPr>
        <p:txBody>
          <a:bodyPr wrap="square" rtlCol="0">
            <a:spAutoFit/>
          </a:bodyPr>
          <a:lstStyle/>
          <a:p>
            <a:r>
              <a:rPr lang="es-ES" dirty="0">
                <a:hlinkClick r:id="rId3"/>
              </a:rPr>
              <a:t>La asunción de la Virgen (</a:t>
            </a:r>
            <a:r>
              <a:rPr lang="es-ES" dirty="0" err="1">
                <a:hlinkClick r:id="rId3"/>
              </a:rPr>
              <a:t>Passerini</a:t>
            </a:r>
            <a:r>
              <a:rPr lang="es-ES" dirty="0">
                <a:hlinkClick r:id="rId3"/>
              </a:rPr>
              <a:t>, Andrea del Sarto) - Wikipedia, la enciclopedia libre</a:t>
            </a:r>
            <a:endParaRPr lang="es-ES" dirty="0"/>
          </a:p>
        </p:txBody>
      </p:sp>
    </p:spTree>
    <p:extLst>
      <p:ext uri="{BB962C8B-B14F-4D97-AF65-F5344CB8AC3E}">
        <p14:creationId xmlns:p14="http://schemas.microsoft.com/office/powerpoint/2010/main" val="4046768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r>
              <a:rPr lang="es-ES" sz="2800" dirty="0"/>
              <a:t>1527 - 1528. Andrea del Sarto. Sacrificio de Abraham. Gemäldegalerie, Dresde</a:t>
            </a:r>
          </a:p>
        </p:txBody>
      </p:sp>
      <p:pic>
        <p:nvPicPr>
          <p:cNvPr id="4" name="Imagen 3">
            <a:extLst>
              <a:ext uri="{FF2B5EF4-FFF2-40B4-BE49-F238E27FC236}">
                <a16:creationId xmlns:a16="http://schemas.microsoft.com/office/drawing/2014/main" id="{5AD3D7DE-417F-4874-95F7-3BF469226C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4451" y="0"/>
            <a:ext cx="5107549" cy="6858000"/>
          </a:xfrm>
          <a:prstGeom prst="rect">
            <a:avLst/>
          </a:prstGeom>
        </p:spPr>
      </p:pic>
    </p:spTree>
    <p:extLst>
      <p:ext uri="{BB962C8B-B14F-4D97-AF65-F5344CB8AC3E}">
        <p14:creationId xmlns:p14="http://schemas.microsoft.com/office/powerpoint/2010/main" val="287233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06146" cy="5869420"/>
          </a:xfrm>
        </p:spPr>
        <p:txBody>
          <a:bodyPr anchor="t">
            <a:normAutofit/>
          </a:bodyPr>
          <a:lstStyle/>
          <a:p>
            <a:r>
              <a:rPr lang="it-IT" sz="2800" dirty="0"/>
              <a:t>1528 - 1529. Andrea del sarto. Santiago. Galleria degli Uffizi, Florencia</a:t>
            </a:r>
            <a:endParaRPr lang="es-ES" sz="2800" dirty="0"/>
          </a:p>
        </p:txBody>
      </p:sp>
      <p:pic>
        <p:nvPicPr>
          <p:cNvPr id="4" name="Imagen 3">
            <a:extLst>
              <a:ext uri="{FF2B5EF4-FFF2-40B4-BE49-F238E27FC236}">
                <a16:creationId xmlns:a16="http://schemas.microsoft.com/office/drawing/2014/main" id="{3CB4B74F-BF1D-4402-A9CF-D24A61983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0709" y="0"/>
            <a:ext cx="3801291" cy="6858000"/>
          </a:xfrm>
          <a:prstGeom prst="rect">
            <a:avLst/>
          </a:prstGeom>
        </p:spPr>
      </p:pic>
    </p:spTree>
    <p:extLst>
      <p:ext uri="{BB962C8B-B14F-4D97-AF65-F5344CB8AC3E}">
        <p14:creationId xmlns:p14="http://schemas.microsoft.com/office/powerpoint/2010/main" val="929239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it-IT" sz="2800" dirty="0"/>
              <a:t>1528. Andrea del Sarto. Sagrada Familia. Galleria Nazionale d'Arte Antica, Roma</a:t>
            </a:r>
            <a:endParaRPr lang="es-ES" sz="2800" dirty="0"/>
          </a:p>
        </p:txBody>
      </p:sp>
      <p:pic>
        <p:nvPicPr>
          <p:cNvPr id="4" name="Imagen 3">
            <a:extLst>
              <a:ext uri="{FF2B5EF4-FFF2-40B4-BE49-F238E27FC236}">
                <a16:creationId xmlns:a16="http://schemas.microsoft.com/office/drawing/2014/main" id="{0539C6D8-3059-4B0E-A609-F87F2E455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7650" y="0"/>
            <a:ext cx="5164350" cy="6858000"/>
          </a:xfrm>
          <a:prstGeom prst="rect">
            <a:avLst/>
          </a:prstGeom>
        </p:spPr>
      </p:pic>
    </p:spTree>
    <p:extLst>
      <p:ext uri="{BB962C8B-B14F-4D97-AF65-F5344CB8AC3E}">
        <p14:creationId xmlns:p14="http://schemas.microsoft.com/office/powerpoint/2010/main" val="4251512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05309" cy="623455"/>
          </a:xfrm>
        </p:spPr>
        <p:txBody>
          <a:bodyPr anchor="ctr">
            <a:normAutofit/>
          </a:bodyPr>
          <a:lstStyle/>
          <a:p>
            <a:pPr algn="ctr"/>
            <a:r>
              <a:rPr lang="es-ES" sz="2800" dirty="0"/>
              <a:t>1528. Andrea del Sarto. Anunciación. Palazzo Pitti, Florencia</a:t>
            </a:r>
          </a:p>
        </p:txBody>
      </p:sp>
      <p:pic>
        <p:nvPicPr>
          <p:cNvPr id="4" name="Imagen 3">
            <a:extLst>
              <a:ext uri="{FF2B5EF4-FFF2-40B4-BE49-F238E27FC236}">
                <a16:creationId xmlns:a16="http://schemas.microsoft.com/office/drawing/2014/main" id="{C8F5D7B7-B285-4CFA-8FC2-C5D9FEAAA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57" y="623455"/>
            <a:ext cx="12107943" cy="6234545"/>
          </a:xfrm>
          <a:prstGeom prst="rect">
            <a:avLst/>
          </a:prstGeom>
        </p:spPr>
      </p:pic>
    </p:spTree>
    <p:extLst>
      <p:ext uri="{BB962C8B-B14F-4D97-AF65-F5344CB8AC3E}">
        <p14:creationId xmlns:p14="http://schemas.microsoft.com/office/powerpoint/2010/main" val="21370967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48826" cy="5869420"/>
          </a:xfrm>
        </p:spPr>
        <p:txBody>
          <a:bodyPr anchor="t">
            <a:normAutofit/>
          </a:bodyPr>
          <a:lstStyle/>
          <a:p>
            <a:r>
              <a:rPr lang="it-IT" sz="2800" dirty="0"/>
              <a:t>1528. Andrea del Sarto. Retrato de mujer con libro. Galleria degli Uffizi, Florencia</a:t>
            </a:r>
            <a:endParaRPr lang="es-ES" sz="2800" dirty="0"/>
          </a:p>
        </p:txBody>
      </p:sp>
      <p:pic>
        <p:nvPicPr>
          <p:cNvPr id="4" name="Imagen 3">
            <a:extLst>
              <a:ext uri="{FF2B5EF4-FFF2-40B4-BE49-F238E27FC236}">
                <a16:creationId xmlns:a16="http://schemas.microsoft.com/office/drawing/2014/main" id="{7756D28A-973A-48AF-8108-F500AADF6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3174" y="0"/>
            <a:ext cx="5648826" cy="6858000"/>
          </a:xfrm>
          <a:prstGeom prst="rect">
            <a:avLst/>
          </a:prstGeom>
        </p:spPr>
      </p:pic>
    </p:spTree>
    <p:extLst>
      <p:ext uri="{BB962C8B-B14F-4D97-AF65-F5344CB8AC3E}">
        <p14:creationId xmlns:p14="http://schemas.microsoft.com/office/powerpoint/2010/main" val="3116180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35637" cy="5869420"/>
          </a:xfrm>
        </p:spPr>
        <p:txBody>
          <a:bodyPr anchor="t">
            <a:normAutofit/>
          </a:bodyPr>
          <a:lstStyle/>
          <a:p>
            <a:r>
              <a:rPr lang="it-IT" sz="2800" dirty="0"/>
              <a:t>1528. Andrea del Sarto. San Juan Bautista y San Juan Bernardo Uberti. Galleria degli Uffizi, Florencia</a:t>
            </a:r>
            <a:endParaRPr lang="es-ES" sz="2800" dirty="0"/>
          </a:p>
        </p:txBody>
      </p:sp>
      <p:pic>
        <p:nvPicPr>
          <p:cNvPr id="4" name="Imagen 3">
            <a:extLst>
              <a:ext uri="{FF2B5EF4-FFF2-40B4-BE49-F238E27FC236}">
                <a16:creationId xmlns:a16="http://schemas.microsoft.com/office/drawing/2014/main" id="{022E27F1-4E3E-4378-9138-D3B9CCBEA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9309" y="-8610"/>
            <a:ext cx="3172691" cy="6866610"/>
          </a:xfrm>
          <a:prstGeom prst="rect">
            <a:avLst/>
          </a:prstGeom>
        </p:spPr>
      </p:pic>
    </p:spTree>
    <p:extLst>
      <p:ext uri="{BB962C8B-B14F-4D97-AF65-F5344CB8AC3E}">
        <p14:creationId xmlns:p14="http://schemas.microsoft.com/office/powerpoint/2010/main" val="1972053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46473" cy="5869420"/>
          </a:xfrm>
        </p:spPr>
        <p:txBody>
          <a:bodyPr anchor="t">
            <a:normAutofit/>
          </a:bodyPr>
          <a:lstStyle/>
          <a:p>
            <a:r>
              <a:rPr lang="it-IT" sz="2800" dirty="0"/>
              <a:t>1528. Andrea del Sarto. San Miguel y San Juan Gualbert. Galleria degli Uffizi, Florencia</a:t>
            </a:r>
            <a:endParaRPr lang="es-ES" sz="2800" dirty="0"/>
          </a:p>
        </p:txBody>
      </p:sp>
      <p:pic>
        <p:nvPicPr>
          <p:cNvPr id="4" name="Imagen 3">
            <a:extLst>
              <a:ext uri="{FF2B5EF4-FFF2-40B4-BE49-F238E27FC236}">
                <a16:creationId xmlns:a16="http://schemas.microsoft.com/office/drawing/2014/main" id="{56BFF96A-DB83-4084-82FF-A3F532A1CE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9309" y="455"/>
            <a:ext cx="3172691" cy="6857545"/>
          </a:xfrm>
          <a:prstGeom prst="rect">
            <a:avLst/>
          </a:prstGeom>
        </p:spPr>
      </p:pic>
    </p:spTree>
    <p:extLst>
      <p:ext uri="{BB962C8B-B14F-4D97-AF65-F5344CB8AC3E}">
        <p14:creationId xmlns:p14="http://schemas.microsoft.com/office/powerpoint/2010/main" val="1586393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2764" cy="5869420"/>
          </a:xfrm>
        </p:spPr>
        <p:txBody>
          <a:bodyPr anchor="t">
            <a:normAutofit/>
          </a:bodyPr>
          <a:lstStyle/>
          <a:p>
            <a:r>
              <a:rPr lang="es-ES" sz="2800" dirty="0"/>
              <a:t>1528. Andrea del Sarto. Virgen y Santos. Palazzo Pitti, Florencia.</a:t>
            </a:r>
          </a:p>
        </p:txBody>
      </p:sp>
      <p:pic>
        <p:nvPicPr>
          <p:cNvPr id="4" name="Imagen 3">
            <a:extLst>
              <a:ext uri="{FF2B5EF4-FFF2-40B4-BE49-F238E27FC236}">
                <a16:creationId xmlns:a16="http://schemas.microsoft.com/office/drawing/2014/main" id="{D76346B9-D496-45D4-9EE7-15B0AF46EF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5599" y="0"/>
            <a:ext cx="5526401" cy="6858000"/>
          </a:xfrm>
          <a:prstGeom prst="rect">
            <a:avLst/>
          </a:prstGeom>
        </p:spPr>
      </p:pic>
    </p:spTree>
    <p:extLst>
      <p:ext uri="{BB962C8B-B14F-4D97-AF65-F5344CB8AC3E}">
        <p14:creationId xmlns:p14="http://schemas.microsoft.com/office/powerpoint/2010/main" val="249770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53746" cy="5869420"/>
          </a:xfrm>
        </p:spPr>
        <p:txBody>
          <a:bodyPr anchor="t">
            <a:normAutofit/>
          </a:bodyPr>
          <a:lstStyle/>
          <a:p>
            <a:r>
              <a:rPr lang="es-ES" sz="2800" b="1" dirty="0"/>
              <a:t>1529. Andrea del Sarto. Asunción de la Virgen. Palazzo Pitti, Florencia.</a:t>
            </a:r>
            <a:br>
              <a:rPr lang="es-ES" sz="2800" dirty="0"/>
            </a:br>
            <a:r>
              <a:rPr lang="es-ES" sz="2400" b="0" dirty="0">
                <a:effectLst/>
                <a:latin typeface="+mn-lt"/>
              </a:rPr>
              <a:t>Destinada a la iglesia </a:t>
            </a:r>
            <a:r>
              <a:rPr lang="es-ES" sz="2400" b="0" dirty="0" err="1">
                <a:effectLst/>
                <a:latin typeface="+mn-lt"/>
              </a:rPr>
              <a:t>Notre</a:t>
            </a:r>
            <a:r>
              <a:rPr lang="es-ES" sz="2400" b="0" dirty="0">
                <a:effectLst/>
                <a:latin typeface="+mn-lt"/>
              </a:rPr>
              <a:t>-Dame du Confort de Lyon, hoy destruida, que desde 1406 se encontraba bajo el patrocinio de la Nación florentina, la pintura nunca llegó a su destino porque, según Vasari, surgieron serias dificultades, probablemente debido al mal secado de la madera de álamo, durante la ejecución. Después de varios cambios de propietario, el cuadro fue comprada en 1602 por María Magdalena de Austria, esposa de </a:t>
            </a:r>
            <a:r>
              <a:rPr lang="es-ES" sz="2400" b="0" dirty="0" err="1">
                <a:effectLst/>
                <a:latin typeface="+mn-lt"/>
              </a:rPr>
              <a:t>Cosimo</a:t>
            </a:r>
            <a:r>
              <a:rPr lang="es-ES" sz="2400" b="0" dirty="0">
                <a:effectLst/>
                <a:latin typeface="+mn-lt"/>
              </a:rPr>
              <a:t> II de Médicis, y desde entonces en la magnífica colección gran ducal del Palacio Pitti. Según Vasari, Andrea hizo su autorretrato «tan natural que parece vivo» entre los apóstoles. Su efigie es claramente reconocible en el hombre que mira al espectador, detrás del apóstol en el extremo izquierdo.</a:t>
            </a:r>
            <a:endParaRPr lang="es-ES" sz="2800" dirty="0">
              <a:latin typeface="+mn-lt"/>
            </a:endParaRPr>
          </a:p>
        </p:txBody>
      </p:sp>
      <p:pic>
        <p:nvPicPr>
          <p:cNvPr id="4" name="Imagen 3">
            <a:extLst>
              <a:ext uri="{FF2B5EF4-FFF2-40B4-BE49-F238E27FC236}">
                <a16:creationId xmlns:a16="http://schemas.microsoft.com/office/drawing/2014/main" id="{ECA0D51A-DDC5-4771-8CCE-6946DDEB8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11419"/>
            <a:ext cx="3906982" cy="6869419"/>
          </a:xfrm>
          <a:prstGeom prst="rect">
            <a:avLst/>
          </a:prstGeom>
        </p:spPr>
      </p:pic>
    </p:spTree>
    <p:extLst>
      <p:ext uri="{BB962C8B-B14F-4D97-AF65-F5344CB8AC3E}">
        <p14:creationId xmlns:p14="http://schemas.microsoft.com/office/powerpoint/2010/main" val="420285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2904548"/>
          </a:xfrm>
        </p:spPr>
        <p:txBody>
          <a:bodyPr anchor="t">
            <a:normAutofit/>
          </a:bodyPr>
          <a:lstStyle/>
          <a:p>
            <a:r>
              <a:rPr lang="es-ES" sz="2800" b="1" dirty="0"/>
              <a:t>1529. Andrea del Sarto. Sagrada Familia. Metropolitan Museum of Art, New York.</a:t>
            </a:r>
            <a:br>
              <a:rPr lang="es-ES" sz="2800" dirty="0"/>
            </a:br>
            <a:br>
              <a:rPr lang="es-ES" sz="2800" dirty="0"/>
            </a:br>
            <a:r>
              <a:rPr lang="es-ES" sz="2400" dirty="0">
                <a:effectLst/>
                <a:latin typeface="+mn-lt"/>
              </a:rPr>
              <a:t>La peculiar iconografía de la obra en la que se ve al joven san Juan dándole al Niño un globo coronado por una cruz, hace posible identificarla como un cuadro descrito con precisión por Vasari, quien manifiesta que se pintó para Giovanni </a:t>
            </a:r>
            <a:r>
              <a:rPr lang="es-ES" sz="2400" dirty="0" err="1">
                <a:effectLst/>
                <a:latin typeface="+mn-lt"/>
              </a:rPr>
              <a:t>Borgherini</a:t>
            </a:r>
            <a:r>
              <a:rPr lang="es-ES" sz="240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03561F56-DD9A-437B-A925-F600A20F9C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5091" y="-11763"/>
            <a:ext cx="5056909" cy="6869763"/>
          </a:xfrm>
          <a:prstGeom prst="rect">
            <a:avLst/>
          </a:prstGeom>
        </p:spPr>
      </p:pic>
    </p:spTree>
    <p:extLst>
      <p:ext uri="{BB962C8B-B14F-4D97-AF65-F5344CB8AC3E}">
        <p14:creationId xmlns:p14="http://schemas.microsoft.com/office/powerpoint/2010/main" val="16687419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7564" cy="5869420"/>
          </a:xfrm>
        </p:spPr>
        <p:txBody>
          <a:bodyPr anchor="t">
            <a:normAutofit/>
          </a:bodyPr>
          <a:lstStyle/>
          <a:p>
            <a:r>
              <a:rPr lang="it-IT" sz="2800" dirty="0"/>
              <a:t>1529. Andrea del Sarto. Virgen, San Juan e Isabel. Palazzo Pitti, Florencia.</a:t>
            </a:r>
            <a:endParaRPr lang="es-ES" sz="2800" dirty="0"/>
          </a:p>
        </p:txBody>
      </p:sp>
      <p:pic>
        <p:nvPicPr>
          <p:cNvPr id="4" name="Imagen 3">
            <a:extLst>
              <a:ext uri="{FF2B5EF4-FFF2-40B4-BE49-F238E27FC236}">
                <a16:creationId xmlns:a16="http://schemas.microsoft.com/office/drawing/2014/main" id="{C76F68E0-4A35-4F81-9348-DA386A0D3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964" y="-4095"/>
            <a:ext cx="5140036" cy="6862095"/>
          </a:xfrm>
          <a:prstGeom prst="rect">
            <a:avLst/>
          </a:prstGeom>
        </p:spPr>
      </p:pic>
    </p:spTree>
    <p:extLst>
      <p:ext uri="{BB962C8B-B14F-4D97-AF65-F5344CB8AC3E}">
        <p14:creationId xmlns:p14="http://schemas.microsoft.com/office/powerpoint/2010/main" val="502214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a:bodyPr>
          <a:lstStyle/>
          <a:p>
            <a:r>
              <a:rPr lang="es-ES" sz="2800" b="1" dirty="0"/>
              <a:t>1530. Andrea del Sarto. Asunción de la Virgen. Palazzo Pitti, Florencia.</a:t>
            </a:r>
          </a:p>
        </p:txBody>
      </p:sp>
      <p:pic>
        <p:nvPicPr>
          <p:cNvPr id="4" name="Imagen 3">
            <a:extLst>
              <a:ext uri="{FF2B5EF4-FFF2-40B4-BE49-F238E27FC236}">
                <a16:creationId xmlns:a16="http://schemas.microsoft.com/office/drawing/2014/main" id="{576BB5E1-5FEA-48E5-AE40-B5DF71BF2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5571" y="0"/>
            <a:ext cx="4626429" cy="6858000"/>
          </a:xfrm>
          <a:prstGeom prst="rect">
            <a:avLst/>
          </a:prstGeom>
        </p:spPr>
      </p:pic>
    </p:spTree>
    <p:extLst>
      <p:ext uri="{BB962C8B-B14F-4D97-AF65-F5344CB8AC3E}">
        <p14:creationId xmlns:p14="http://schemas.microsoft.com/office/powerpoint/2010/main" val="2454297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it-IT" sz="2800" dirty="0"/>
              <a:t>Andrea del sarto. Autorretrato. Galleria degli Uffizi, Florencia</a:t>
            </a:r>
            <a:endParaRPr lang="es-ES" sz="2800" dirty="0"/>
          </a:p>
        </p:txBody>
      </p:sp>
      <p:pic>
        <p:nvPicPr>
          <p:cNvPr id="4" name="Imagen 3">
            <a:extLst>
              <a:ext uri="{FF2B5EF4-FFF2-40B4-BE49-F238E27FC236}">
                <a16:creationId xmlns:a16="http://schemas.microsoft.com/office/drawing/2014/main" id="{83A549E1-9BAF-4448-8F83-C65DCAACC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278" y="0"/>
            <a:ext cx="5156722" cy="6851073"/>
          </a:xfrm>
          <a:prstGeom prst="rect">
            <a:avLst/>
          </a:prstGeom>
        </p:spPr>
      </p:pic>
    </p:spTree>
    <p:extLst>
      <p:ext uri="{BB962C8B-B14F-4D97-AF65-F5344CB8AC3E}">
        <p14:creationId xmlns:p14="http://schemas.microsoft.com/office/powerpoint/2010/main" val="3401699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53746" cy="5869420"/>
          </a:xfrm>
        </p:spPr>
        <p:txBody>
          <a:bodyPr anchor="t">
            <a:normAutofit/>
          </a:bodyPr>
          <a:lstStyle/>
          <a:p>
            <a:r>
              <a:rPr lang="it-IT" sz="2800" dirty="0"/>
              <a:t>Andrea del Sarto. Cristo redentor. Santissima Annunziata, Florence</a:t>
            </a:r>
            <a:endParaRPr lang="es-ES" sz="2800" dirty="0"/>
          </a:p>
        </p:txBody>
      </p:sp>
      <p:pic>
        <p:nvPicPr>
          <p:cNvPr id="4" name="Imagen 3">
            <a:extLst>
              <a:ext uri="{FF2B5EF4-FFF2-40B4-BE49-F238E27FC236}">
                <a16:creationId xmlns:a16="http://schemas.microsoft.com/office/drawing/2014/main" id="{A4C390C4-D16C-47FB-919D-CFFA5C960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4182" y="24976"/>
            <a:ext cx="4017818" cy="6833024"/>
          </a:xfrm>
          <a:prstGeom prst="rect">
            <a:avLst/>
          </a:prstGeom>
        </p:spPr>
      </p:pic>
    </p:spTree>
    <p:extLst>
      <p:ext uri="{BB962C8B-B14F-4D97-AF65-F5344CB8AC3E}">
        <p14:creationId xmlns:p14="http://schemas.microsoft.com/office/powerpoint/2010/main" val="546676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it-IT" sz="2800" dirty="0"/>
              <a:t>Andrea del Sarto. Retrato de Baccio Bandinelli. Galleria degli Uffizi, Florencia</a:t>
            </a:r>
            <a:endParaRPr lang="es-ES" sz="2800" dirty="0"/>
          </a:p>
        </p:txBody>
      </p:sp>
      <p:pic>
        <p:nvPicPr>
          <p:cNvPr id="4" name="Imagen 3">
            <a:extLst>
              <a:ext uri="{FF2B5EF4-FFF2-40B4-BE49-F238E27FC236}">
                <a16:creationId xmlns:a16="http://schemas.microsoft.com/office/drawing/2014/main" id="{896E90BB-6671-4892-8F16-3EC8E7EF7E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7828" y="0"/>
            <a:ext cx="4914172" cy="6858000"/>
          </a:xfrm>
          <a:prstGeom prst="rect">
            <a:avLst/>
          </a:prstGeom>
        </p:spPr>
      </p:pic>
    </p:spTree>
    <p:extLst>
      <p:ext uri="{BB962C8B-B14F-4D97-AF65-F5344CB8AC3E}">
        <p14:creationId xmlns:p14="http://schemas.microsoft.com/office/powerpoint/2010/main" val="42832594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745402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16663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dirty="0">
                <a:hlinkClick r:id="rId2"/>
              </a:rPr>
              <a:t>Andrea del Sarto, biografía y obra (aparences.net)</a:t>
            </a:r>
            <a:endParaRPr lang="es-ES" dirty="0"/>
          </a:p>
        </p:txBody>
      </p:sp>
    </p:spTree>
    <p:extLst>
      <p:ext uri="{BB962C8B-B14F-4D97-AF65-F5344CB8AC3E}">
        <p14:creationId xmlns:p14="http://schemas.microsoft.com/office/powerpoint/2010/main" val="361861719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1866</Words>
  <Application>Microsoft Office PowerPoint</Application>
  <PresentationFormat>Panorámica</PresentationFormat>
  <Paragraphs>51</Paragraphs>
  <Slides>51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51</vt:i4>
      </vt:variant>
    </vt:vector>
  </HeadingPairs>
  <TitlesOfParts>
    <vt:vector size="55" baseType="lpstr">
      <vt:lpstr>Arial</vt:lpstr>
      <vt:lpstr>Calibri</vt:lpstr>
      <vt:lpstr>Calibri Light</vt:lpstr>
      <vt:lpstr>Tema de Office</vt:lpstr>
      <vt:lpstr>Andrea del Sarto</vt:lpstr>
      <vt:lpstr>Presentación de PowerPoint</vt:lpstr>
      <vt:lpstr>1510. Andrea del Sarto. Castigo de los jugadores. Santissima Annunziata, Florence</vt:lpstr>
      <vt:lpstr>1510. Andrea del Sarto. Milagro de las reliquias de Filippo Benizzi. Santissima Annunziata, Florence</vt:lpstr>
      <vt:lpstr>1511. Andrea del Sarto. Reyes magos. Santissima Annunziata, Florencia.</vt:lpstr>
      <vt:lpstr>1512 - 1513. Andrea del Sarto. Anunciación. Palazzo Pitti, Florencia.</vt:lpstr>
      <vt:lpstr>1512. Andrea del Sarto. Tobías, Ángel, Leonardo. Kunsthistorisches Museum, Viena. En esta pintura, Del Sarto demuestra su dominio del arte del retrato y en la sonrisa esbozada del ángel, el delicado sfumato de Leonardo da Vinci.</vt:lpstr>
      <vt:lpstr>1512-1513. Andrea del Sarto. Matrimonio místico de santa Catalina. Gemäldegalerie Alte Meister, Dresde.</vt:lpstr>
      <vt:lpstr>1513 - 1514. Andrea del Sarto. Retrato de la mujer del artista. Museo del Prado.</vt:lpstr>
      <vt:lpstr>1514. Andrea del Sarto. Nacimiento de la Virgen. Santissima Annunziata, Florencia</vt:lpstr>
      <vt:lpstr>1515 - 1516. Andrea del Sarto. Historias de José. Palazzo Pitti, Florencia</vt:lpstr>
      <vt:lpstr>1515-1516. Andrea del Sarto. José le cuenta sus sueños al faraón. Palazzo Pitti, Florencia.</vt:lpstr>
      <vt:lpstr>1515. Andrea del Sarto. Sermón de Juan Bautista. Chiostro dello Scalzo, Florencia</vt:lpstr>
      <vt:lpstr>1515. Andrea del Sarto. Bautismo de la multitud. Chiostro dello Scalzo, Florencia</vt:lpstr>
      <vt:lpstr>1516. Andrea del Sarto Virgen con Niño, santa Isabel, san Juan-Bautista. Louvre. La obra, proviene de las colecciones reales de Fontainebleau, y había pertenecido a Francisco I. Algunos críticos señalan la relación entre la composición de Andrea y algunas obras de Rafael, como la Madonna dell’Impannata, donde el niño adopta una posición idéntica, pero invertida, así como en la disposición de las figuras y en la diversidad de las expresiones.       </vt:lpstr>
      <vt:lpstr>1517. Andrea del Sarto. Disputa de la Trinidad. Palazzo Pitti, Florencia. San Sebastián (con las flechas). María Magdalena (con la botella de ungüentos). San Agustín (con el personal pastoral) San Lorenzo (con parrilla) San Pedro mártir (con el corte en la cabeza, en el hábito dominicano y el libro) San Francisco de Asís (con el hábito y los estigmas en las manos).        </vt:lpstr>
      <vt:lpstr>1517. Andrea del Sarto. Disputa de la Trinidad. Palazzo Pitti, Florencia. Más que una discusión sobre la Trinidad, es una lección de san Agustín sobre el misterio de la Santísima Trinidad. Agustín, autor de De Trinitate, se dirige a un grupo de santos sin ninguna relación particular con este misterio. La ausencia de la paloma, símbolo del Espíritu Santo, en la parte superior del retablo, donde están representadas solo las dos primeras personas de la Trinidad, se puede explicar recurriendo a los textos del gran exegeta. Para ilustrar la tercera, el artista (y el teólogo que lo guio), recurre a una manifestación del Espíritu Santo citada por san Agustín. Se trata de una «teofanía», de carácter apocalíptico (tan propio de la época en que se pintó el cuadro), que precede a la entrega del Decálogo: una nube de tormenta envuelve el Sinaí; un prodigio elegido por el Espíritu invisible para manifestarse a los ojos del hombre.       </vt:lpstr>
      <vt:lpstr>1517. Andrea del Sarto. Retrato de mujer con canasta. Galleria degli Uffizi, Florencia</vt:lpstr>
      <vt:lpstr>1517. Andrea del Sarto. Retrato de un hombre joven. National Gallery, Londres</vt:lpstr>
      <vt:lpstr>1517. Andrea del Sarto. Virgen de las Arpías y Santos Francisco y Juan Evangelista. Galleria degli Uffizi, Florencia. </vt:lpstr>
      <vt:lpstr>1518. Andrea del Sarto. Caridad. Louvre. La magnitud miguelangelesca del grupo casi escultural construido en pirámide; su colorido brillante, que recuerda a la pintura veneciana. Hay que señalar también la influencia en Andrea del Sarto de las obras de Leonardo y las últimas pinturas de Rafael, que se encontraban en Francia en el momento de la estancia del artista. Sherman (1965) había relacionado el paisaje y el grupo de la izquierda con los grabados nórdicos, particularmente los de Lucas de Leyde.</vt:lpstr>
      <vt:lpstr>1518. Andrea del Sarto. Virgen, Niño y San Juan. Galleria Borghese, Roma.</vt:lpstr>
      <vt:lpstr>1519. Andrea del Sarto. Virgen, Niño, San Juan, Catalina e Isabel. Hermitage</vt:lpstr>
      <vt:lpstr>Presentación de PowerPoint</vt:lpstr>
      <vt:lpstr>1520 - 1525. Andrea del Sarto. Última cena. Convent of San Salvi, Florencia</vt:lpstr>
      <vt:lpstr>1520. Andrea del Sarto. Lamentación de Cristo. Kunsthistorisches Museum, Vienna</vt:lpstr>
      <vt:lpstr>1520. Andrea del Sarto. Sagrada Familia. Palazzo Pitti, Florencia</vt:lpstr>
      <vt:lpstr>1520. Andrea del Sarto. Triunfo de César. Villa Medici, Poggio a Caiano</vt:lpstr>
      <vt:lpstr>1522 - 1523. Andrea del Sarto. Madonna della Scala. Museo del Prado. El tema de la pintura se debe al banquero florentino Lorenzo di Bernardo, patrocinador de la obra. Aunque el significado del cuadro es incierto, podría representar la visión de san Mateo, patrón de banqueros y cambistas. El libro que el ángel tiene en sus manos sería el Evangelio de Mateo, del cual deriva indirectamente un evangelio apócrifo, el Protoevangelio de Santiago; de ahí es sacado el episodio de la izquierda, donde vemos a santa Isabel y san Juan Bautista buscando refugio al anuncio de la Matanza de los Inocentes.</vt:lpstr>
      <vt:lpstr>1523. Andrea del Sarto. San Juan Bautista. Palazzo Pitti, Florencia. La fecha de 1523 parece ser la más plausible para este San Juan Bautista, situado entre el fresco de Poggio a Caiano y el viaje del artista a Mugello huyendo de la peste. La obra presenta fragmentos de encanto excepcional como el cuenco que el adolescente, cuyo busto es digno de la estatuaria clásica, sostiene en la mano derecha entre el manto rojo y las pieles, o la cruz con la madera astillada contra la roca; dos trozos extremadamente naturalistas y que anuncian el caravaggismo.</vt:lpstr>
      <vt:lpstr>1524. Andrea del Sarto. Piedad, Santos. Palazzo Pitti, Florencia. Para escapar de la peste que devastó Florencia en el otoño de 1523, Andrea, nos dice que Vasari, pudo refugiarse con su familia en el convento de las hermanas camaldolesas en Luco di Mugello. Mientras esperaban que pasara el peligro, la abadesa del monasterio, Caterina di Tedaldo della Casa, le encargó una gran Lamentación sobre Cristo para el altar mayor de la iglesia del convento. Como en muchas otras obras de Andrea, el lado afectivo y familiar también cuenta; la Virgen dolorosa es probablemente un retrato de su querida Lucrezia, representada en tantas obras, y la afligida Magdalena, podría ser un retrato de la nuera del pintor, María del Berrettaio. Su brillante policromía, sumada a la solemnidad de la composición, hace de esta obra una de las más elevadas e inspiradas del pintor en su madurez.</vt:lpstr>
      <vt:lpstr>1525. Andrea del Sarto. Madonna del sacco. Santissima Annunziata, Florencia.</vt:lpstr>
      <vt:lpstr>1526 - 1529. Andrea del Sarto. Asunción de la Virgen. Palazzo Pitti, Florencia.</vt:lpstr>
      <vt:lpstr>1527 - 1528. Andrea del Sarto. Sacrificio de Abraham. Gemäldegalerie, Dresde</vt:lpstr>
      <vt:lpstr>1528 - 1529. Andrea del sarto. Santiago. Galleria degli Uffizi, Florencia</vt:lpstr>
      <vt:lpstr>1528. Andrea del Sarto. Sagrada Familia. Galleria Nazionale d'Arte Antica, Roma</vt:lpstr>
      <vt:lpstr>1528. Andrea del Sarto. Anunciación. Palazzo Pitti, Florencia</vt:lpstr>
      <vt:lpstr>1528. Andrea del Sarto. Retrato de mujer con libro. Galleria degli Uffizi, Florencia</vt:lpstr>
      <vt:lpstr>1528. Andrea del Sarto. San Juan Bautista y San Juan Bernardo Uberti. Galleria degli Uffizi, Florencia</vt:lpstr>
      <vt:lpstr>1528. Andrea del Sarto. San Miguel y San Juan Gualbert. Galleria degli Uffizi, Florencia</vt:lpstr>
      <vt:lpstr>1528. Andrea del Sarto. Virgen y Santos. Palazzo Pitti, Florencia.</vt:lpstr>
      <vt:lpstr>1529. Andrea del Sarto. Asunción de la Virgen. Palazzo Pitti, Florencia. Destinada a la iglesia Notre-Dame du Confort de Lyon, hoy destruida, que desde 1406 se encontraba bajo el patrocinio de la Nación florentina, la pintura nunca llegó a su destino porque, según Vasari, surgieron serias dificultades, probablemente debido al mal secado de la madera de álamo, durante la ejecución. Después de varios cambios de propietario, el cuadro fue comprada en 1602 por María Magdalena de Austria, esposa de Cosimo II de Médicis, y desde entonces en la magnífica colección gran ducal del Palacio Pitti. Según Vasari, Andrea hizo su autorretrato «tan natural que parece vivo» entre los apóstoles. Su efigie es claramente reconocible en el hombre que mira al espectador, detrás del apóstol en el extremo izquierdo.</vt:lpstr>
      <vt:lpstr>1529. Andrea del Sarto. Sagrada Familia. Metropolitan Museum of Art, New York.  La peculiar iconografía de la obra en la que se ve al joven san Juan dándole al Niño un globo coronado por una cruz, hace posible identificarla como un cuadro descrito con precisión por Vasari, quien manifiesta que se pintó para Giovanni Borgherini.</vt:lpstr>
      <vt:lpstr>1529. Andrea del Sarto. Virgen, San Juan e Isabel. Palazzo Pitti, Florencia.</vt:lpstr>
      <vt:lpstr>1530. Andrea del Sarto. Asunción de la Virgen. Palazzo Pitti, Florencia.</vt:lpstr>
      <vt:lpstr>Andrea del sarto. Autorretrato. Galleria degli Uffizi, Florencia</vt:lpstr>
      <vt:lpstr>Andrea del Sarto. Cristo redentor. Santissima Annunziata, Florence</vt:lpstr>
      <vt:lpstr>Andrea del Sarto. Retrato de Baccio Bandinelli. Galleria degli Uffizi, Florencia</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3</cp:revision>
  <dcterms:created xsi:type="dcterms:W3CDTF">2021-04-11T17:29:31Z</dcterms:created>
  <dcterms:modified xsi:type="dcterms:W3CDTF">2021-08-04T19:35:41Z</dcterms:modified>
</cp:coreProperties>
</file>