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258" r:id="rId3"/>
    <p:sldId id="256" r:id="rId4"/>
    <p:sldId id="344" r:id="rId5"/>
    <p:sldId id="346" r:id="rId6"/>
    <p:sldId id="310" r:id="rId7"/>
    <p:sldId id="347" r:id="rId8"/>
    <p:sldId id="355" r:id="rId9"/>
    <p:sldId id="348" r:id="rId10"/>
    <p:sldId id="309" r:id="rId11"/>
    <p:sldId id="357" r:id="rId12"/>
    <p:sldId id="311" r:id="rId13"/>
    <p:sldId id="349" r:id="rId14"/>
    <p:sldId id="313" r:id="rId15"/>
    <p:sldId id="316" r:id="rId16"/>
    <p:sldId id="312" r:id="rId17"/>
    <p:sldId id="314" r:id="rId18"/>
    <p:sldId id="315" r:id="rId19"/>
    <p:sldId id="318" r:id="rId20"/>
    <p:sldId id="317" r:id="rId21"/>
    <p:sldId id="319" r:id="rId22"/>
    <p:sldId id="320" r:id="rId23"/>
    <p:sldId id="304" r:id="rId24"/>
    <p:sldId id="350" r:id="rId25"/>
    <p:sldId id="321" r:id="rId26"/>
    <p:sldId id="322" r:id="rId27"/>
    <p:sldId id="323" r:id="rId28"/>
    <p:sldId id="337" r:id="rId29"/>
    <p:sldId id="325" r:id="rId30"/>
    <p:sldId id="352" r:id="rId31"/>
    <p:sldId id="326" r:id="rId32"/>
    <p:sldId id="327" r:id="rId33"/>
    <p:sldId id="332" r:id="rId34"/>
    <p:sldId id="333" r:id="rId35"/>
    <p:sldId id="354" r:id="rId36"/>
    <p:sldId id="328" r:id="rId37"/>
    <p:sldId id="359" r:id="rId38"/>
    <p:sldId id="353" r:id="rId39"/>
    <p:sldId id="329" r:id="rId40"/>
    <p:sldId id="331" r:id="rId41"/>
    <p:sldId id="330" r:id="rId42"/>
    <p:sldId id="334" r:id="rId43"/>
    <p:sldId id="358" r:id="rId4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82119-6288-4243-9D51-0CA5E529F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AB4692-C7F3-4986-B809-832483C34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0B0B52-313E-4C19-AEA2-F8AB1E7F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EF3134-DA5F-4959-AD56-BF544250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9F274-31F9-44D2-97B6-369FC48B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22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211FE-7283-4B4E-85F8-70E13DDCE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62F6C0-5BF9-4D3E-9B42-192D499D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C82DCB-443D-408E-8102-2687425B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9CADD-7F6D-4DC9-80A6-048FB870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8A5D32-8ECB-4D77-9684-20BC28B24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290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6A20-2C2F-4F26-B783-CE358839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142583-B93A-425C-A62F-B208B6AF9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6CDF62-3765-441D-A179-9466BC8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6EB255-333B-41C5-8BCB-A02B0D5F7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B61474-2376-40DC-902D-026F012C2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346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1D0BF-27E4-424A-8880-38DFFA2B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489C5-7BB1-4F9C-9006-5C1441393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B62905-E139-44CE-A851-929386AA0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CBCA03-B4DE-4008-A379-B3B3B23A0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FE5B33-164B-49FD-A80C-D8B10C00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738D10-5591-4C43-AD4E-A7039928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09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54213-E19D-4535-A6F5-2466AB2F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DB722A-452E-4397-A158-E92E234B9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9F050F-A5EF-4B7F-9682-78F6411C7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C29BFD-385F-4D8C-8E06-46AE5D38E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0D7B58-6B39-4F32-B4E7-BCF1352BF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750760-3130-45DD-9605-F9E39AE8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2987EE-DFDA-4137-B00A-A398C79D7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40A054-64E9-4B0E-B17A-3A8D6F3C9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547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C88B5-E874-4CE2-92D8-B93D77BF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9CB79E-9AD8-4899-927F-9421E9492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EBB244-290E-45AB-8B51-A60DA23E7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13CBAA-7D63-4D7B-A8CF-58B9D9E72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20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594698-1FDC-4AE4-97BC-76F94CCA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367C3FD-2AF9-440E-B39D-2851B47D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34B1DA-281D-4D16-B83D-2B1BA87F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711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A51A1-AD1C-4751-9CE8-BCDDDDFC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83801E-97BE-406B-8F68-44508148B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56C384-BF35-4920-B621-E33D04A23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6E9D5A-88C9-4432-8050-863062EEE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AFFE0-4A86-4FAC-8C0C-3F48835A1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19D106-C7DA-445A-968A-AD019DB8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12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D2C7D-22AE-4989-9955-F9B3CFA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C8F394-BA09-46F8-8B37-6751E3F92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712801-6B9A-473E-B0F8-291BE10AB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BF7F62-40E7-4B52-A5D5-8BD2E858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2E6380-C46D-4461-BA73-9D9D28B90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0593CA-71A2-4865-99D4-3726B6C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50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A921C-7F69-4BFB-AAF9-A4A2C7A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040B8F-A5B5-4368-9306-1403BC8F1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F542DC-9E6A-4677-BABE-9EB3B04A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E1490-D653-401A-AC6D-C6284A0CD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4F208-8D2E-44CD-8364-8951A69F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439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B39BF6-4EF0-4A33-8580-60110BF74D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0459EE-8796-4B49-A493-2904758F8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9F221-974A-49CC-A775-28D98F691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30632-C00D-4BCB-AC11-9ACF82E97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E308AB-74EE-496B-8579-B07BDACA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01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B099C43-1636-45EA-ACF9-DAC3B5B11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71295E-B9C2-47FF-A6E2-3FD7E9130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077566-F94D-434A-B147-1E021DCC3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4F48C-FE53-41C3-B51C-FA6C1CE4736E}" type="datetimeFigureOut">
              <a:rPr lang="es-ES" smtClean="0"/>
              <a:t>14/03/2021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3D0B88-3962-4D46-A401-4430C642C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7D670E-28D3-4DF1-B2BB-5A154C5DB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B3F54-DA33-4AD6-98CA-FC38B2076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869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26" Type="http://schemas.openxmlformats.org/officeDocument/2006/relationships/image" Target="../media/image25.jpg"/><Relationship Id="rId3" Type="http://schemas.openxmlformats.org/officeDocument/2006/relationships/image" Target="../media/image2.jpg"/><Relationship Id="rId21" Type="http://schemas.openxmlformats.org/officeDocument/2006/relationships/image" Target="../media/image20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5" Type="http://schemas.openxmlformats.org/officeDocument/2006/relationships/image" Target="../media/image24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20" Type="http://schemas.openxmlformats.org/officeDocument/2006/relationships/image" Target="../media/image19.jpg"/><Relationship Id="rId29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24" Type="http://schemas.openxmlformats.org/officeDocument/2006/relationships/image" Target="../media/image23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23" Type="http://schemas.openxmlformats.org/officeDocument/2006/relationships/image" Target="../media/image22.jpg"/><Relationship Id="rId28" Type="http://schemas.openxmlformats.org/officeDocument/2006/relationships/image" Target="../media/image27.jpg"/><Relationship Id="rId10" Type="http://schemas.openxmlformats.org/officeDocument/2006/relationships/image" Target="../media/image9.jpg"/><Relationship Id="rId19" Type="http://schemas.openxmlformats.org/officeDocument/2006/relationships/image" Target="../media/image18.jpg"/><Relationship Id="rId31" Type="http://schemas.openxmlformats.org/officeDocument/2006/relationships/image" Target="../media/image30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Relationship Id="rId22" Type="http://schemas.openxmlformats.org/officeDocument/2006/relationships/image" Target="../media/image21.jpg"/><Relationship Id="rId27" Type="http://schemas.openxmlformats.org/officeDocument/2006/relationships/image" Target="../media/image26.jpg"/><Relationship Id="rId30" Type="http://schemas.openxmlformats.org/officeDocument/2006/relationships/image" Target="../media/image29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8437AFD-89A8-45F9-8150-1D65E57106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Tiziano evolución de su pintura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6C643FF2-66E1-4735-827D-A7B6682119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Introducción: lamina comparativa primera y última etapa.</a:t>
            </a:r>
          </a:p>
        </p:txBody>
      </p:sp>
    </p:spTree>
    <p:extLst>
      <p:ext uri="{BB962C8B-B14F-4D97-AF65-F5344CB8AC3E}">
        <p14:creationId xmlns:p14="http://schemas.microsoft.com/office/powerpoint/2010/main" val="81762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EB19129-F311-4C57-8C73-11EAB6ECDBE9}"/>
              </a:ext>
            </a:extLst>
          </p:cNvPr>
          <p:cNvGraphicFramePr>
            <a:graphicFrameLocks noGrp="1"/>
          </p:cNvGraphicFramePr>
          <p:nvPr/>
        </p:nvGraphicFramePr>
        <p:xfrm>
          <a:off x="27709" y="0"/>
          <a:ext cx="12136582" cy="6858000"/>
        </p:xfrm>
        <a:graphic>
          <a:graphicData uri="http://schemas.openxmlformats.org/drawingml/2006/table">
            <a:tbl>
              <a:tblPr/>
              <a:tblGrid>
                <a:gridCol w="6068291">
                  <a:extLst>
                    <a:ext uri="{9D8B030D-6E8A-4147-A177-3AD203B41FA5}">
                      <a16:colId xmlns:a16="http://schemas.microsoft.com/office/drawing/2014/main" val="2931399571"/>
                    </a:ext>
                  </a:extLst>
                </a:gridCol>
                <a:gridCol w="6068291">
                  <a:extLst>
                    <a:ext uri="{9D8B030D-6E8A-4147-A177-3AD203B41FA5}">
                      <a16:colId xmlns:a16="http://schemas.microsoft.com/office/drawing/2014/main" val="3482896891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894503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ED8E79F4-4196-4586-8822-8C0AAF4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386" y="5170878"/>
            <a:ext cx="1405804" cy="171483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92021F6-0555-465A-9580-9A8C5F90E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941" y="5183401"/>
            <a:ext cx="1334445" cy="167459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DDAD8D4-9089-46B4-81BB-1F87C14EF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849" y="1826312"/>
            <a:ext cx="1301766" cy="183900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52F6778-4BF3-43BB-B17C-E8AE3BCE4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052" y="3373047"/>
            <a:ext cx="1754091" cy="177455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D442B8B-5B62-4965-A831-9A7AF39939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584" y="5144331"/>
            <a:ext cx="1704742" cy="171366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31B1A48-3EC5-4754-8CB0-AFC1759BCA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345" y="0"/>
            <a:ext cx="1593273" cy="194089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0D26AE8-C33F-4C45-834F-64770DDC2A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941" y="0"/>
            <a:ext cx="1173404" cy="19702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5D3D37F-7D9D-4FCA-8F82-A8E87F9B8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393" y="1833590"/>
            <a:ext cx="1381027" cy="159541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0C052A5-41B3-4B19-83CE-D157764381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98" y="3629110"/>
            <a:ext cx="1342080" cy="1575057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E8658E7-243C-4587-8614-99A3D115B8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032" y="3388956"/>
            <a:ext cx="1983265" cy="1819646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AB6E3FDA-8E53-437B-B15F-D4C33138CF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909" y="1445251"/>
            <a:ext cx="1465097" cy="2074945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0D6539CE-B61B-4C6F-9B0B-2030F2DFAF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616" y="1539456"/>
            <a:ext cx="1897293" cy="2060151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849DD72F-3CE1-4C78-A818-94F3185048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168" y="3476368"/>
            <a:ext cx="1471382" cy="1756055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CEF7734-1AC0-4D0F-B7AA-F20097EBA90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758" y="5183401"/>
            <a:ext cx="1567826" cy="1702308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D68B6031-1B6E-49BA-BAA7-C91BC31390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882" y="-13140"/>
            <a:ext cx="1406410" cy="1909202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E61EA594-89A7-4CD9-8DA5-09004B437DF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434" y="-13140"/>
            <a:ext cx="1989313" cy="1552597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D7CE43DA-4FF8-4C74-8062-DD1D9CF771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810" y="1445251"/>
            <a:ext cx="1744742" cy="2120192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5450BE1F-B97A-4A18-AA0B-E8AEDAABF78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927" y="3066867"/>
            <a:ext cx="2850773" cy="1917334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D3B2659A-BAD0-433B-B8D3-5EFC13FF75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161" y="4560764"/>
            <a:ext cx="1914441" cy="2316473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DB7AD5A4-C057-4CB8-8EDB-C1F2AEE1424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178" y="4702454"/>
            <a:ext cx="1200580" cy="2209067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A8570B18-E599-46FB-A21E-89EA3E8F87B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2" y="3181489"/>
            <a:ext cx="1570586" cy="1990603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F098C92E-8B6C-4035-B0BF-5AE17582F34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8" y="1227482"/>
            <a:ext cx="1264488" cy="1977659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F83187FF-5ADF-4498-9C21-741E447E363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36" y="1690299"/>
            <a:ext cx="1828800" cy="1490472"/>
          </a:xfrm>
          <a:prstGeom prst="rect">
            <a:avLst/>
          </a:prstGeom>
        </p:spPr>
      </p:pic>
      <p:pic>
        <p:nvPicPr>
          <p:cNvPr id="90" name="Imagen 89">
            <a:extLst>
              <a:ext uri="{FF2B5EF4-FFF2-40B4-BE49-F238E27FC236}">
                <a16:creationId xmlns:a16="http://schemas.microsoft.com/office/drawing/2014/main" id="{06B39B4A-69EF-4516-8E18-E4E1B9A1569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02" y="4959894"/>
            <a:ext cx="2418788" cy="1911246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7F330A61-2DEE-48EE-BFCC-05B6678ADE2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326" y="3181489"/>
            <a:ext cx="2294323" cy="1789572"/>
          </a:xfrm>
          <a:prstGeom prst="rect">
            <a:avLst/>
          </a:prstGeom>
        </p:spPr>
      </p:pic>
      <p:pic>
        <p:nvPicPr>
          <p:cNvPr id="110" name="Imagen 109">
            <a:extLst>
              <a:ext uri="{FF2B5EF4-FFF2-40B4-BE49-F238E27FC236}">
                <a16:creationId xmlns:a16="http://schemas.microsoft.com/office/drawing/2014/main" id="{C3C6431E-18F4-4188-9C64-86BC74725B5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5014987"/>
            <a:ext cx="1225547" cy="1896534"/>
          </a:xfrm>
          <a:prstGeom prst="rect">
            <a:avLst/>
          </a:prstGeom>
        </p:spPr>
      </p:pic>
      <p:pic>
        <p:nvPicPr>
          <p:cNvPr id="114" name="Imagen 113">
            <a:extLst>
              <a:ext uri="{FF2B5EF4-FFF2-40B4-BE49-F238E27FC236}">
                <a16:creationId xmlns:a16="http://schemas.microsoft.com/office/drawing/2014/main" id="{5122BD79-6E98-4A54-ABBB-0CBF2401FB9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637" y="1480016"/>
            <a:ext cx="1441362" cy="1823323"/>
          </a:xfrm>
          <a:prstGeom prst="rect">
            <a:avLst/>
          </a:prstGeom>
        </p:spPr>
      </p:pic>
      <p:pic>
        <p:nvPicPr>
          <p:cNvPr id="116" name="Imagen 115">
            <a:extLst>
              <a:ext uri="{FF2B5EF4-FFF2-40B4-BE49-F238E27FC236}">
                <a16:creationId xmlns:a16="http://schemas.microsoft.com/office/drawing/2014/main" id="{22F2BD4A-4A45-4618-BE03-E18252C5BF4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303" y="-29503"/>
            <a:ext cx="2507566" cy="1745991"/>
          </a:xfrm>
          <a:prstGeom prst="rect">
            <a:avLst/>
          </a:prstGeom>
        </p:spPr>
      </p:pic>
      <p:pic>
        <p:nvPicPr>
          <p:cNvPr id="118" name="Imagen 117">
            <a:extLst>
              <a:ext uri="{FF2B5EF4-FFF2-40B4-BE49-F238E27FC236}">
                <a16:creationId xmlns:a16="http://schemas.microsoft.com/office/drawing/2014/main" id="{AC1D27AF-587E-4031-8DEB-CE3333B5E14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07" y="19617"/>
            <a:ext cx="2453756" cy="1901661"/>
          </a:xfrm>
          <a:prstGeom prst="rect">
            <a:avLst/>
          </a:prstGeom>
        </p:spPr>
      </p:pic>
      <p:pic>
        <p:nvPicPr>
          <p:cNvPr id="124" name="Imagen 123">
            <a:extLst>
              <a:ext uri="{FF2B5EF4-FFF2-40B4-BE49-F238E27FC236}">
                <a16:creationId xmlns:a16="http://schemas.microsoft.com/office/drawing/2014/main" id="{901FF8E8-AAFB-4905-B551-888E68EF8B0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9" y="-37801"/>
            <a:ext cx="1317010" cy="157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92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BF024-2217-4917-97B5-D23A5AAD3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Tiziano. </a:t>
            </a:r>
            <a:br>
              <a:rPr lang="es-ES" dirty="0"/>
            </a:br>
            <a:r>
              <a:rPr lang="es-ES"/>
              <a:t>Comienzos – Hasta 1516.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7057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B65041-079F-44E6-8573-323F79295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1505. Tiziano. La leyenda de Polidoro. </a:t>
            </a:r>
            <a:br>
              <a:rPr lang="es-ES" b="1" dirty="0"/>
            </a:br>
            <a:r>
              <a:rPr lang="es-ES" b="1" dirty="0"/>
              <a:t>Museo Cívico de Padua.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5126F7D-64C1-4F94-8AF1-6CD9D7630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7" y="2809874"/>
            <a:ext cx="12221844" cy="248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7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B65041-079F-44E6-8573-323F79295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1505. Tiziano. La leyenda de Polidoro. </a:t>
            </a:r>
            <a:br>
              <a:rPr lang="es-ES" b="1" dirty="0"/>
            </a:br>
            <a:r>
              <a:rPr lang="es-ES" b="1" dirty="0"/>
              <a:t>Museo Cívico de Padua.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7C9B43D-7875-45A7-BF1E-2CBC4C602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985" y="2790824"/>
            <a:ext cx="12278854" cy="257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65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399692" cy="5481493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/>
              <a:t>1506-1511 </a:t>
            </a:r>
            <a:br>
              <a:rPr lang="es-ES" sz="3200" b="1" dirty="0"/>
            </a:br>
            <a:r>
              <a:rPr lang="es-ES" sz="3200" b="1" dirty="0"/>
              <a:t>Tiziano. </a:t>
            </a:r>
            <a:br>
              <a:rPr lang="es-ES" sz="3200" b="1" dirty="0"/>
            </a:br>
            <a:r>
              <a:rPr lang="es-ES" sz="3200" b="1" dirty="0"/>
              <a:t>Jacopo Pesaro, obispo de Pafos, es presentado por el papa Alejandro VI a San Pedro. </a:t>
            </a:r>
            <a:br>
              <a:rPr lang="es-ES" sz="3200" b="1" dirty="0"/>
            </a:br>
            <a:r>
              <a:rPr lang="es-ES" sz="3200" b="1" dirty="0"/>
              <a:t>Museo Real de Bellas Artes, Amberes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9EA28F5-22FE-44CD-BC61-40E65BF0F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92" y="0"/>
            <a:ext cx="8792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61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2337-D4B6-4E54-B9DE-F9DB8FD20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83927" cy="243349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1507. </a:t>
            </a:r>
            <a:r>
              <a:rPr lang="en-US" dirty="0" err="1"/>
              <a:t>Tiziano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Joven </a:t>
            </a:r>
            <a:r>
              <a:rPr lang="en-US" dirty="0" err="1"/>
              <a:t>veneciano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National Gallery of Art, Washington.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A19DC8-72D7-40D4-9518-7BF2FB432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7" y="0"/>
            <a:ext cx="5708073" cy="689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9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4152C-7122-4F8F-9166-7D474E218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26202"/>
          </a:xfrm>
        </p:spPr>
        <p:txBody>
          <a:bodyPr/>
          <a:lstStyle/>
          <a:p>
            <a:pPr algn="ctr"/>
            <a:r>
              <a:rPr lang="es-ES" b="1" dirty="0"/>
              <a:t>1508. Tiziano. Huida a Egipto. Hermitage.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4477C2-36F5-4A41-9062-90138EFE5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15" y="826203"/>
            <a:ext cx="9599970" cy="603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74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C525DB-4B0B-4671-ACB9-BCC13512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1508. Tiziano. Orfeo y Euridice. </a:t>
            </a:r>
            <a:br>
              <a:rPr lang="it-IT" b="1" dirty="0"/>
            </a:br>
            <a:r>
              <a:rPr lang="it-IT" b="1" dirty="0"/>
              <a:t>Accademia Carrara, Bergamo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AC7D8AE-40B8-4B21-8A34-2AAE21DA2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327" y="1649706"/>
            <a:ext cx="7301346" cy="520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19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1508. Tiziano. Virgen con niño, san Antonio de Padua y san Roque. Museo del Prado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B38E6EF-FDD9-4826-A9E3-0EEE88230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618" y="1663208"/>
            <a:ext cx="7460763" cy="519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70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00752F-F7ED-4AD4-A4D8-9BEF6619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854235" cy="250276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1508. </a:t>
            </a:r>
            <a:br>
              <a:rPr lang="es-ES" b="1" dirty="0"/>
            </a:br>
            <a:r>
              <a:rPr lang="es-ES" b="1" dirty="0"/>
              <a:t>Tiziano. </a:t>
            </a:r>
            <a:br>
              <a:rPr lang="es-ES" b="1" dirty="0"/>
            </a:br>
            <a:r>
              <a:rPr lang="es-ES" b="1" dirty="0"/>
              <a:t>Virgen y niño. </a:t>
            </a:r>
            <a:br>
              <a:rPr lang="es-ES" b="1" dirty="0"/>
            </a:br>
            <a:r>
              <a:rPr lang="es-ES" b="1" dirty="0"/>
              <a:t>MET.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EF43233-1666-4B7F-836D-AC016C030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235" y="57150"/>
            <a:ext cx="8337765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86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675490" cy="3915930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1509. </a:t>
            </a:r>
            <a:br>
              <a:rPr lang="es-ES" dirty="0"/>
            </a:br>
            <a:r>
              <a:rPr lang="es-ES" dirty="0"/>
              <a:t>Tiziano. Concierto campestre. </a:t>
            </a:r>
            <a:br>
              <a:rPr lang="es-ES" dirty="0"/>
            </a:br>
            <a:r>
              <a:rPr lang="es-ES" dirty="0"/>
              <a:t>París, Museo del Louvre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C3E9BE-381D-40FF-BFA1-0B36FA4E7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490" y="0"/>
            <a:ext cx="8516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26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513810-6A59-44B4-BC2C-2A24F723F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50183" cy="2114839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1510. Tiziano. </a:t>
            </a:r>
            <a:br>
              <a:rPr lang="es-ES" b="1" dirty="0"/>
            </a:br>
            <a:r>
              <a:rPr lang="es-ES" b="1" dirty="0"/>
              <a:t>Caballero de Malta. </a:t>
            </a:r>
            <a:br>
              <a:rPr lang="es-ES" b="1" dirty="0"/>
            </a:br>
            <a:r>
              <a:rPr lang="es-ES" b="1" dirty="0" err="1"/>
              <a:t>Galeria</a:t>
            </a:r>
            <a:r>
              <a:rPr lang="es-ES" b="1" dirty="0"/>
              <a:t> </a:t>
            </a:r>
            <a:r>
              <a:rPr lang="es-ES" b="1" dirty="0" err="1"/>
              <a:t>Uffizi</a:t>
            </a:r>
            <a:r>
              <a:rPr lang="es-ES" b="1" dirty="0"/>
              <a:t>, Florencia.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A9EE8BA-1829-4BBB-A225-C583044D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3" y="0"/>
            <a:ext cx="5541818" cy="686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6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65069" cy="2225675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1510. Tiziano. La Schiavona. National Gallery, Londres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1B52EE-92F3-4A7D-B314-872ACB2C8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69" y="0"/>
            <a:ext cx="57269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29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770657" cy="4206875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1510. 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Violante. </a:t>
            </a:r>
            <a:br>
              <a:rPr lang="es-ES" dirty="0"/>
            </a:br>
            <a:r>
              <a:rPr lang="es-ES" dirty="0"/>
              <a:t>Kunsthistorisches Museum, Viena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D35D40-C1CC-4BFD-BFF1-B2D751F11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657" y="0"/>
            <a:ext cx="54213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59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2218"/>
            <a:ext cx="2659130" cy="2978727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dirty="0"/>
              <a:t>1510 - 1512. Tiziano. Concierto. Florencia, Palazzo Pitti.</a:t>
            </a:r>
            <a:endParaRPr lang="es-ES" sz="4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C4CE7A7-D30A-4CE6-AAC6-28A63AC96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130" y="0"/>
            <a:ext cx="9532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2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758545" cy="3514148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1510. 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San Marcos entronizado rodeado de santos. </a:t>
            </a:r>
            <a:br>
              <a:rPr lang="es-ES" dirty="0"/>
            </a:br>
            <a:r>
              <a:rPr lang="es-ES" dirty="0"/>
              <a:t>Basílica la Salute, Venecia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E5BF00E-353E-464D-B813-9526B0BD6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45" y="0"/>
            <a:ext cx="4433455" cy="686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4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784765" cy="50430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1510. </a:t>
            </a:r>
            <a:br>
              <a:rPr lang="en-US" dirty="0"/>
            </a:br>
            <a:r>
              <a:rPr lang="en-US" dirty="0" err="1"/>
              <a:t>Tiziano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The Holy Family with a Shepherd. </a:t>
            </a:r>
            <a:br>
              <a:rPr lang="en-US" dirty="0"/>
            </a:br>
            <a:r>
              <a:rPr lang="en-US" dirty="0" err="1"/>
              <a:t>Londres</a:t>
            </a:r>
            <a:r>
              <a:rPr lang="en-US" dirty="0"/>
              <a:t>, National Gallery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80EB470-FDD1-4651-8B6A-988B89FCA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765" y="0"/>
            <a:ext cx="9407236" cy="685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14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91844" cy="2849130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1511. </a:t>
            </a:r>
            <a:br>
              <a:rPr lang="it-IT" dirty="0"/>
            </a:br>
            <a:r>
              <a:rPr lang="it-IT" dirty="0"/>
              <a:t>Tiziano. </a:t>
            </a:r>
            <a:br>
              <a:rPr lang="it-IT" dirty="0"/>
            </a:br>
            <a:r>
              <a:rPr lang="it-IT" dirty="0"/>
              <a:t>Giovanni Bellini. </a:t>
            </a:r>
            <a:br>
              <a:rPr lang="it-IT" dirty="0"/>
            </a:br>
            <a:r>
              <a:rPr lang="it-IT" dirty="0"/>
              <a:t>Copenhagen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3B17570-5BEA-445F-94DE-BB002AE4F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844" y="0"/>
            <a:ext cx="5700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76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276851" cy="4664075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1511. </a:t>
            </a:r>
            <a:br>
              <a:rPr lang="es-ES" dirty="0"/>
            </a:br>
            <a:r>
              <a:rPr lang="es-ES" dirty="0"/>
              <a:t>Tiziano. </a:t>
            </a:r>
            <a:br>
              <a:rPr lang="es-ES" dirty="0"/>
            </a:br>
            <a:r>
              <a:rPr lang="es-ES" dirty="0"/>
              <a:t>Escena de la vida de San Antonio de Padua, Milagro del recién nacido. </a:t>
            </a:r>
            <a:br>
              <a:rPr lang="es-ES" dirty="0"/>
            </a:br>
            <a:r>
              <a:rPr lang="es-ES" dirty="0" err="1"/>
              <a:t>Scuola</a:t>
            </a:r>
            <a:r>
              <a:rPr lang="es-ES" dirty="0"/>
              <a:t> de San Antonio.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E2C7445-6737-4217-8C84-32B38A3F6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1" y="0"/>
            <a:ext cx="6915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06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788727" cy="413760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1511. </a:t>
            </a:r>
            <a:br>
              <a:rPr lang="en-US" sz="3600" b="1" dirty="0"/>
            </a:br>
            <a:r>
              <a:rPr lang="en-US" sz="3600" b="1" dirty="0" err="1"/>
              <a:t>Tiziano</a:t>
            </a:r>
            <a:r>
              <a:rPr lang="en-US" sz="3600" b="1" dirty="0"/>
              <a:t>. </a:t>
            </a:r>
            <a:br>
              <a:rPr lang="en-US" sz="3600" b="1" dirty="0"/>
            </a:br>
            <a:r>
              <a:rPr lang="en-US" sz="3600" b="1" dirty="0"/>
              <a:t>The Healing of the Wrathful Son. </a:t>
            </a:r>
            <a:br>
              <a:rPr lang="en-US" sz="3600" b="1" dirty="0"/>
            </a:br>
            <a:r>
              <a:rPr lang="en-US" sz="3600" b="1" dirty="0"/>
              <a:t>Padua, </a:t>
            </a:r>
            <a:r>
              <a:rPr lang="en-US" sz="3600" b="1" dirty="0" err="1"/>
              <a:t>Scuola</a:t>
            </a:r>
            <a:r>
              <a:rPr lang="en-US" sz="3600" b="1" dirty="0"/>
              <a:t> del Santo</a:t>
            </a:r>
            <a:endParaRPr lang="es-ES" sz="36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149F4A-F94C-463A-926A-9DE3EAB81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27" y="-1"/>
            <a:ext cx="5403273" cy="688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70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232073" cy="358342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1511. </a:t>
            </a:r>
            <a:br>
              <a:rPr lang="en-US" dirty="0"/>
            </a:br>
            <a:r>
              <a:rPr lang="en-US" dirty="0" err="1"/>
              <a:t>Tiziano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The Miracle of the Jealous Husband. </a:t>
            </a:r>
            <a:br>
              <a:rPr lang="en-US" dirty="0"/>
            </a:br>
            <a:r>
              <a:rPr lang="en-US" dirty="0"/>
              <a:t>Padua, </a:t>
            </a:r>
            <a:r>
              <a:rPr lang="en-US" dirty="0" err="1"/>
              <a:t>Scuola</a:t>
            </a:r>
            <a:r>
              <a:rPr lang="en-US" dirty="0"/>
              <a:t> del Santo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2127034-FA0C-4B0D-BF2B-D2CC2AC2C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073" y="0"/>
            <a:ext cx="4959927" cy="686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95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362E4-20D7-4A12-9DBF-4DB1136A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10" y="365125"/>
            <a:ext cx="5724102" cy="6257348"/>
          </a:xfrm>
        </p:spPr>
        <p:txBody>
          <a:bodyPr anchor="t">
            <a:normAutofit/>
          </a:bodyPr>
          <a:lstStyle/>
          <a:p>
            <a:r>
              <a:rPr lang="es-ES" sz="3200" b="1" dirty="0">
                <a:solidFill>
                  <a:srgbClr val="000000"/>
                </a:solidFill>
              </a:rPr>
              <a:t>1511. </a:t>
            </a:r>
            <a:br>
              <a:rPr lang="es-ES" sz="3200" b="1" dirty="0">
                <a:solidFill>
                  <a:srgbClr val="000000"/>
                </a:solidFill>
              </a:rPr>
            </a:br>
            <a:r>
              <a:rPr lang="es-ES" sz="3200" b="1" dirty="0">
                <a:solidFill>
                  <a:srgbClr val="000000"/>
                </a:solidFill>
              </a:rPr>
              <a:t>Tiziano. </a:t>
            </a:r>
            <a:br>
              <a:rPr lang="es-ES" sz="3200" b="1" dirty="0">
                <a:solidFill>
                  <a:srgbClr val="000000"/>
                </a:solidFill>
              </a:rPr>
            </a:br>
            <a:r>
              <a:rPr lang="es-ES" sz="3200" b="1" dirty="0">
                <a:solidFill>
                  <a:srgbClr val="000000"/>
                </a:solidFill>
              </a:rPr>
              <a:t>Arcángel Rafael y Tobías. </a:t>
            </a:r>
            <a:br>
              <a:rPr lang="es-ES" sz="3200" b="1" dirty="0">
                <a:solidFill>
                  <a:srgbClr val="000000"/>
                </a:solidFill>
              </a:rPr>
            </a:br>
            <a:r>
              <a:rPr lang="es-ES" sz="3200" b="1" dirty="0">
                <a:solidFill>
                  <a:srgbClr val="000000"/>
                </a:solidFill>
              </a:rPr>
              <a:t>Galería de la Academia.</a:t>
            </a:r>
            <a:br>
              <a:rPr lang="es-ES" sz="3200" b="1" dirty="0">
                <a:solidFill>
                  <a:srgbClr val="000000"/>
                </a:solidFill>
              </a:rPr>
            </a:br>
            <a:r>
              <a:rPr lang="es-ES" sz="3200" b="1" dirty="0">
                <a:solidFill>
                  <a:srgbClr val="000000"/>
                </a:solidFill>
              </a:rPr>
              <a:t>Venecia.</a:t>
            </a:r>
            <a:endParaRPr lang="es-ES" sz="6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0E9CC78-8F49-4999-8263-97E52CA35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012" y="0"/>
            <a:ext cx="59829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49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5BBD82-06E3-411E-9B71-E436963C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08618" cy="2170257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1512. Tiziano. </a:t>
            </a:r>
            <a:br>
              <a:rPr lang="it-IT" dirty="0"/>
            </a:br>
            <a:r>
              <a:rPr lang="it-IT" dirty="0"/>
              <a:t>Pietro Aretino. </a:t>
            </a:r>
            <a:br>
              <a:rPr lang="it-IT" dirty="0"/>
            </a:br>
            <a:r>
              <a:rPr lang="it-IT" dirty="0"/>
              <a:t>Palacio Pitti, Florencia.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6E6937-306C-4477-B338-8B2AFB8D8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18" y="0"/>
            <a:ext cx="5583382" cy="683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93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1512. Tiziano. Alegoría de las tres edades de la vida. Edimburgo, Galería Nacional de Escocia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6CC184-26AA-4C65-B3AC-753A6A57D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17" y="1222517"/>
            <a:ext cx="9490365" cy="563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44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4"/>
            <a:ext cx="6913419" cy="2932257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1512. </a:t>
            </a:r>
            <a:br>
              <a:rPr lang="it-IT" dirty="0"/>
            </a:br>
            <a:r>
              <a:rPr lang="it-IT" dirty="0"/>
              <a:t>Tiziano. </a:t>
            </a:r>
            <a:br>
              <a:rPr lang="it-IT" dirty="0"/>
            </a:br>
            <a:r>
              <a:rPr lang="it-IT" dirty="0"/>
              <a:t>Bautismo de Cristo. </a:t>
            </a:r>
            <a:br>
              <a:rPr lang="it-IT" dirty="0"/>
            </a:br>
            <a:r>
              <a:rPr lang="it-IT" dirty="0"/>
              <a:t>Roma, Museo Capitalino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B52F677-A5B1-43CB-9B63-3E68BFC92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419" y="-1"/>
            <a:ext cx="5278582" cy="687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11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3271311" cy="4580948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1512. Tiziano. María con el niño, o la Virgen gitana. Viena, Kunsthistorisches Museum.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51267C-9FA3-491C-8787-41802B310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311" y="0"/>
            <a:ext cx="8920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07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4018592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1513. Tiziano. Sagrada Familia con un donante. Pinakothek, Múnich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48C64D-E861-4EC2-8D9F-871AB9D82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592" y="0"/>
            <a:ext cx="8173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25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1514. Tiziano. Amor Sacro y Amor Profano. Roma, Galería Borghese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7376F27-3124-455D-8ACE-844678C2E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8938"/>
            <a:ext cx="12192000" cy="483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25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9BBD47-B356-4BA8-A158-38DF7F221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345382" cy="250276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1514. Tiziano. </a:t>
            </a:r>
            <a:br>
              <a:rPr lang="es-ES" b="1" dirty="0"/>
            </a:br>
            <a:r>
              <a:rPr lang="es-ES" b="1" dirty="0"/>
              <a:t>Jacopo </a:t>
            </a:r>
            <a:r>
              <a:rPr lang="es-ES" b="1" dirty="0" err="1"/>
              <a:t>Sannazaro</a:t>
            </a:r>
            <a:r>
              <a:rPr lang="es-ES" b="1" dirty="0"/>
              <a:t>. </a:t>
            </a:r>
            <a:br>
              <a:rPr lang="es-ES" b="1" dirty="0"/>
            </a:br>
            <a:r>
              <a:rPr lang="es-ES" b="1" dirty="0"/>
              <a:t>Royal </a:t>
            </a:r>
            <a:r>
              <a:rPr lang="es-ES" b="1" dirty="0" err="1"/>
              <a:t>Collection</a:t>
            </a:r>
            <a:r>
              <a:rPr lang="es-ES" b="1" dirty="0"/>
              <a:t>, Reino Unido.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23967F-281B-4045-AB4A-D3778703A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82" y="-6927"/>
            <a:ext cx="5846618" cy="687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56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65571" cy="2959966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1514. Tiziano. </a:t>
            </a:r>
            <a:br>
              <a:rPr lang="it-IT" dirty="0"/>
            </a:br>
            <a:r>
              <a:rPr lang="it-IT" dirty="0"/>
              <a:t>Noli me tangere. </a:t>
            </a:r>
            <a:br>
              <a:rPr lang="it-IT" dirty="0"/>
            </a:br>
            <a:r>
              <a:rPr lang="it-IT" dirty="0"/>
              <a:t>National Gallery, Londres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66B7BE-E178-46BE-8E91-20AC7FE17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571" y="0"/>
            <a:ext cx="5726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73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292645" cy="3832802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1515. Tiziano. </a:t>
            </a:r>
            <a:br>
              <a:rPr lang="it-IT" dirty="0"/>
            </a:br>
            <a:r>
              <a:rPr lang="it-IT" dirty="0"/>
              <a:t>El doctor Gian Giacomo Bartolotti da Parma. </a:t>
            </a:r>
            <a:br>
              <a:rPr lang="it-IT" dirty="0"/>
            </a:br>
            <a:r>
              <a:rPr lang="it-IT" dirty="0"/>
              <a:t>Kunsthistorisches Museum, Viena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924572-E1E8-4CE6-B801-C9B1B4646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45" y="0"/>
            <a:ext cx="5899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68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306291" cy="25166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1515. </a:t>
            </a:r>
            <a:r>
              <a:rPr lang="en-US" dirty="0" err="1"/>
              <a:t>Tiziano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Portrait of a Young Man. </a:t>
            </a:r>
            <a:br>
              <a:rPr lang="en-US" dirty="0"/>
            </a:br>
            <a:r>
              <a:rPr lang="en-US" dirty="0" err="1"/>
              <a:t>Londres</a:t>
            </a:r>
            <a:r>
              <a:rPr lang="en-US" dirty="0"/>
              <a:t>, National Gallery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9661A5-A247-4E0D-AEE2-C0B740B77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291" y="-1"/>
            <a:ext cx="6885709" cy="688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15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5334000" cy="2807566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1515. Tiziano. </a:t>
            </a:r>
            <a:br>
              <a:rPr lang="es-ES" dirty="0"/>
            </a:br>
            <a:r>
              <a:rPr lang="es-ES" dirty="0" err="1"/>
              <a:t>Portrait</a:t>
            </a:r>
            <a:r>
              <a:rPr lang="es-ES" dirty="0"/>
              <a:t> of Gerolamo </a:t>
            </a:r>
            <a:r>
              <a:rPr lang="es-ES" dirty="0" err="1"/>
              <a:t>Barbarigo</a:t>
            </a:r>
            <a:r>
              <a:rPr lang="es-ES" dirty="0"/>
              <a:t>. </a:t>
            </a:r>
            <a:br>
              <a:rPr lang="es-ES" dirty="0"/>
            </a:br>
            <a:r>
              <a:rPr lang="es-ES" dirty="0"/>
              <a:t>Londres, National Gallery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EA2F7D-AB28-4315-A025-E899BB1A3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838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4D566-176C-4D8C-A7F8-E6EB5E28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7024255" cy="2876839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1515. </a:t>
            </a:r>
            <a:br>
              <a:rPr lang="en-US" b="1" dirty="0"/>
            </a:br>
            <a:r>
              <a:rPr lang="en-US" b="1" dirty="0" err="1"/>
              <a:t>Tiziano</a:t>
            </a:r>
            <a:r>
              <a:rPr lang="en-US" b="1" dirty="0"/>
              <a:t>. </a:t>
            </a:r>
            <a:br>
              <a:rPr lang="en-US" b="1" dirty="0"/>
            </a:br>
            <a:r>
              <a:rPr lang="en-US" b="1" dirty="0"/>
              <a:t>Portrait of a Sick Man. </a:t>
            </a:r>
            <a:br>
              <a:rPr lang="en-US" b="1" dirty="0"/>
            </a:br>
            <a:r>
              <a:rPr lang="en-US" b="1" dirty="0"/>
              <a:t>Uffizi, Florence 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DE9F386-E420-475C-AEDE-97FB73F0D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55" y="0"/>
            <a:ext cx="5167745" cy="685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74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85577" cy="2835275"/>
          </a:xfrm>
        </p:spPr>
        <p:txBody>
          <a:bodyPr/>
          <a:lstStyle/>
          <a:p>
            <a:pPr algn="ctr"/>
            <a:r>
              <a:rPr lang="it-IT" dirty="0"/>
              <a:t>1515. </a:t>
            </a:r>
            <a:br>
              <a:rPr lang="it-IT" dirty="0"/>
            </a:br>
            <a:r>
              <a:rPr lang="it-IT" dirty="0"/>
              <a:t>Tiziano. </a:t>
            </a:r>
            <a:br>
              <a:rPr lang="it-IT" dirty="0"/>
            </a:br>
            <a:r>
              <a:rPr lang="it-IT" dirty="0"/>
              <a:t>Flora. </a:t>
            </a:r>
            <a:br>
              <a:rPr lang="it-IT" dirty="0"/>
            </a:br>
            <a:r>
              <a:rPr lang="it-IT" dirty="0"/>
              <a:t>Galleria Uffizi.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21AC9B-DF2D-476D-8520-61515AD97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577" y="0"/>
            <a:ext cx="5506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E0E5B-7708-4CD3-9338-E0C7B74D1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11784" cy="2585893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1515. Tiziano. </a:t>
            </a:r>
            <a:br>
              <a:rPr lang="es-ES" b="1" dirty="0"/>
            </a:br>
            <a:r>
              <a:rPr lang="es-ES" b="1" dirty="0"/>
              <a:t>Alegoría de la vanidad. </a:t>
            </a:r>
            <a:br>
              <a:rPr lang="es-ES" b="1" dirty="0"/>
            </a:br>
            <a:r>
              <a:rPr lang="es-ES" b="1" dirty="0"/>
              <a:t>Alte </a:t>
            </a:r>
            <a:r>
              <a:rPr lang="es-ES" b="1" dirty="0" err="1"/>
              <a:t>Pinakothek</a:t>
            </a:r>
            <a:r>
              <a:rPr lang="es-ES" b="1" dirty="0"/>
              <a:t>, Múnich.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4880B1-76BF-4197-8D21-F977BC7B1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784" y="0"/>
            <a:ext cx="5780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70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D0E04-CB31-4CE7-84B8-6AB9A2A5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344317" cy="2502766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1515. Tiziano. </a:t>
            </a:r>
            <a:br>
              <a:rPr lang="es-ES" b="1" dirty="0"/>
            </a:br>
            <a:r>
              <a:rPr lang="es-ES" b="1" dirty="0"/>
              <a:t>Der Bravo. </a:t>
            </a:r>
            <a:br>
              <a:rPr lang="es-ES" b="1" dirty="0"/>
            </a:br>
            <a:r>
              <a:rPr lang="es-ES" b="1" dirty="0" err="1"/>
              <a:t>Kunshistorisches</a:t>
            </a:r>
            <a:r>
              <a:rPr lang="es-ES" b="1" dirty="0"/>
              <a:t> Museum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E0DDB8-B320-404F-89B8-3252075B8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317" y="0"/>
            <a:ext cx="5861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982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81ECD92-D81C-4A00-9F93-2E612448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481763" cy="2724439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1515. </a:t>
            </a:r>
            <a:r>
              <a:rPr lang="fr-FR" dirty="0" err="1"/>
              <a:t>Tiziano</a:t>
            </a:r>
            <a:r>
              <a:rPr lang="fr-FR" dirty="0"/>
              <a:t>. </a:t>
            </a:r>
            <a:br>
              <a:rPr lang="fr-FR" dirty="0"/>
            </a:br>
            <a:r>
              <a:rPr lang="fr-FR" dirty="0"/>
              <a:t>La Femme au miroir. </a:t>
            </a:r>
            <a:br>
              <a:rPr lang="fr-FR" dirty="0"/>
            </a:br>
            <a:r>
              <a:rPr lang="fr-FR" dirty="0" err="1"/>
              <a:t>Museo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Louvre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BA866E6-96F2-4D9C-AAB6-9EE81B9115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437" y="0"/>
            <a:ext cx="5643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955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505969" cy="246120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1515. Tiziano. </a:t>
            </a:r>
            <a:br>
              <a:rPr lang="es-ES" b="1" dirty="0"/>
            </a:br>
            <a:r>
              <a:rPr lang="es-ES" b="1" dirty="0"/>
              <a:t>Lucrecia y su esposo. </a:t>
            </a:r>
            <a:br>
              <a:rPr lang="es-ES" b="1" dirty="0"/>
            </a:br>
            <a:r>
              <a:rPr lang="es-ES" b="1" dirty="0"/>
              <a:t>Kunsthistorisches Museum, Viena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9742BF-0FA6-409B-9CBC-F1BFE9A9E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231" y="0"/>
            <a:ext cx="5667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864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1515. Tiziano. La Virgen con el Niño, Santa Dorotea y San Jorge. Museo del Prado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430C36-B4D7-4A19-AA35-97C0B51F9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70" y="1646909"/>
            <a:ext cx="7783260" cy="523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57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11BD9-B7AB-4A75-9291-DAE8C3E7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622473" cy="2031711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1515. Tiziano. </a:t>
            </a:r>
            <a:br>
              <a:rPr lang="it-IT" dirty="0"/>
            </a:br>
            <a:r>
              <a:rPr lang="it-IT" dirty="0"/>
              <a:t>Salomé. Galeria </a:t>
            </a:r>
            <a:br>
              <a:rPr lang="it-IT" dirty="0"/>
            </a:br>
            <a:r>
              <a:rPr lang="it-IT" dirty="0"/>
              <a:t>Doria Pamphili, Roma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69B3A4-C8D4-4068-81EF-8D80EE147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73" y="-1"/>
            <a:ext cx="5569527" cy="684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058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DF0DB-1EBE-474B-A1AB-CB51EE643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511636" cy="229494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1515. </a:t>
            </a:r>
            <a:r>
              <a:rPr lang="en-US" b="1" dirty="0" err="1"/>
              <a:t>Tiziano</a:t>
            </a:r>
            <a:r>
              <a:rPr lang="en-US" b="1" dirty="0"/>
              <a:t>. </a:t>
            </a:r>
            <a:br>
              <a:rPr lang="en-US" b="1" dirty="0"/>
            </a:br>
            <a:r>
              <a:rPr lang="en-US" b="1" dirty="0"/>
              <a:t>Cupid with the Wheel of Time. </a:t>
            </a:r>
            <a:br>
              <a:rPr lang="en-US" b="1" dirty="0"/>
            </a:br>
            <a:r>
              <a:rPr lang="en-US" b="1" dirty="0"/>
              <a:t>Washington, NGA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435D13-9403-4AEB-87C0-3B3B0A2AD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36" y="0"/>
            <a:ext cx="5680364" cy="686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676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657</Words>
  <Application>Microsoft Office PowerPoint</Application>
  <PresentationFormat>Panorámica</PresentationFormat>
  <Paragraphs>43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Tema de Office</vt:lpstr>
      <vt:lpstr>Tiziano evolución de su pintura</vt:lpstr>
      <vt:lpstr>Presentación de PowerPoint</vt:lpstr>
      <vt:lpstr>Tiziano.  Comienzos – Hasta 1516.</vt:lpstr>
      <vt:lpstr>1505. Tiziano. La leyenda de Polidoro.  Museo Cívico de Padua.</vt:lpstr>
      <vt:lpstr>1505. Tiziano. La leyenda de Polidoro.  Museo Cívico de Padua.</vt:lpstr>
      <vt:lpstr>1506-1511  Tiziano.  Jacopo Pesaro, obispo de Pafos, es presentado por el papa Alejandro VI a San Pedro.  Museo Real de Bellas Artes, Amberes</vt:lpstr>
      <vt:lpstr>1507. Tiziano.  Joven veneciano.  National Gallery of Art, Washington.</vt:lpstr>
      <vt:lpstr>1508. Tiziano. Huida a Egipto. Hermitage.</vt:lpstr>
      <vt:lpstr>1508. Tiziano. Orfeo y Euridice.  Accademia Carrara, Bergamo</vt:lpstr>
      <vt:lpstr>1508. Tiziano. Virgen con niño, san Antonio de Padua y san Roque. Museo del Prado</vt:lpstr>
      <vt:lpstr>1508.  Tiziano.  Virgen y niño.  MET.</vt:lpstr>
      <vt:lpstr>1509.  Tiziano. Concierto campestre.  París, Museo del Louvre</vt:lpstr>
      <vt:lpstr>1510. Tiziano.  Caballero de Malta.  Galeria Uffizi, Florencia.</vt:lpstr>
      <vt:lpstr>1510. Tiziano. La Schiavona. National Gallery, Londres</vt:lpstr>
      <vt:lpstr>1510.  Tiziano.  Violante.  Kunsthistorisches Museum, Viena</vt:lpstr>
      <vt:lpstr>1510 - 1512. Tiziano. Concierto. Florencia, Palazzo Pitti.</vt:lpstr>
      <vt:lpstr>1510.  Tiziano.  San Marcos entronizado rodeado de santos.  Basílica la Salute, Venecia</vt:lpstr>
      <vt:lpstr>1510.  Tiziano.  The Holy Family with a Shepherd.  Londres, National Gallery</vt:lpstr>
      <vt:lpstr>1511.  Tiziano.  Giovanni Bellini.  Copenhagen</vt:lpstr>
      <vt:lpstr>1511.  Tiziano.  Escena de la vida de San Antonio de Padua, Milagro del recién nacido.  Scuola de San Antonio.</vt:lpstr>
      <vt:lpstr>1511.  Tiziano.  The Healing of the Wrathful Son.  Padua, Scuola del Santo</vt:lpstr>
      <vt:lpstr>1511.  Tiziano.  The Miracle of the Jealous Husband.  Padua, Scuola del Santo</vt:lpstr>
      <vt:lpstr>1511.  Tiziano.  Arcángel Rafael y Tobías.  Galería de la Academia. Venecia.</vt:lpstr>
      <vt:lpstr>1512. Tiziano.  Pietro Aretino.  Palacio Pitti, Florencia.</vt:lpstr>
      <vt:lpstr>1512. Tiziano. Alegoría de las tres edades de la vida. Edimburgo, Galería Nacional de Escocia</vt:lpstr>
      <vt:lpstr>1512.  Tiziano.  Bautismo de Cristo.  Roma, Museo Capitalino</vt:lpstr>
      <vt:lpstr>1512. Tiziano. María con el niño, o la Virgen gitana. Viena, Kunsthistorisches Museum.</vt:lpstr>
      <vt:lpstr>1513. Tiziano. Sagrada Familia con un donante. Pinakothek, Múnich</vt:lpstr>
      <vt:lpstr>1514. Tiziano. Amor Sacro y Amor Profano. Roma, Galería Borghese</vt:lpstr>
      <vt:lpstr>1514. Tiziano.  Jacopo Sannazaro.  Royal Collection, Reino Unido.</vt:lpstr>
      <vt:lpstr>1514. Tiziano.  Noli me tangere.  National Gallery, Londres</vt:lpstr>
      <vt:lpstr>1515. Tiziano.  El doctor Gian Giacomo Bartolotti da Parma.  Kunsthistorisches Museum, Viena</vt:lpstr>
      <vt:lpstr>1515. Tiziano.  Portrait of a Young Man.  Londres, National Gallery</vt:lpstr>
      <vt:lpstr>1515. Tiziano.  Portrait of Gerolamo Barbarigo.  Londres, National Gallery</vt:lpstr>
      <vt:lpstr>1515.  Tiziano.  Portrait of a Sick Man.  Uffizi, Florence </vt:lpstr>
      <vt:lpstr>1515.  Tiziano.  Flora.  Galleria Uffizi.</vt:lpstr>
      <vt:lpstr>1515. Tiziano.  Alegoría de la vanidad.  Alte Pinakothek, Múnich.</vt:lpstr>
      <vt:lpstr>1515. Tiziano.  Der Bravo.  Kunshistorisches Museum</vt:lpstr>
      <vt:lpstr>1515. Tiziano.  La Femme au miroir.  Museo del Louvre</vt:lpstr>
      <vt:lpstr>1515. Tiziano.  Lucrecia y su esposo.  Kunsthistorisches Museum, Viena</vt:lpstr>
      <vt:lpstr>1515. Tiziano. La Virgen con el Niño, Santa Dorotea y San Jorge. Museo del Prado</vt:lpstr>
      <vt:lpstr>1515. Tiziano.  Salomé. Galeria  Doria Pamphili, Roma</vt:lpstr>
      <vt:lpstr>1515. Tiziano.  Cupid with the Wheel of Time.  Washington, NGA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Tiziano</dc:title>
  <dc:creator>Miguel Velayos García</dc:creator>
  <cp:lastModifiedBy>Miguel Velayos García</cp:lastModifiedBy>
  <cp:revision>23</cp:revision>
  <dcterms:created xsi:type="dcterms:W3CDTF">2020-04-22T15:32:52Z</dcterms:created>
  <dcterms:modified xsi:type="dcterms:W3CDTF">2021-03-14T20:19:40Z</dcterms:modified>
</cp:coreProperties>
</file>