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4" r:id="rId7"/>
    <p:sldId id="259" r:id="rId8"/>
    <p:sldId id="270" r:id="rId9"/>
    <p:sldId id="263" r:id="rId10"/>
    <p:sldId id="262" r:id="rId11"/>
    <p:sldId id="274" r:id="rId12"/>
    <p:sldId id="275" r:id="rId13"/>
    <p:sldId id="267" r:id="rId14"/>
    <p:sldId id="266" r:id="rId15"/>
    <p:sldId id="269" r:id="rId16"/>
    <p:sldId id="272" r:id="rId17"/>
    <p:sldId id="273" r:id="rId18"/>
    <p:sldId id="265" r:id="rId19"/>
    <p:sldId id="268" r:id="rId20"/>
    <p:sldId id="276" r:id="rId21"/>
    <p:sldId id="277" r:id="rId22"/>
    <p:sldId id="278" r:id="rId23"/>
    <p:sldId id="280" r:id="rId24"/>
    <p:sldId id="271" r:id="rId25"/>
    <p:sldId id="279" r:id="rId26"/>
    <p:sldId id="281" r:id="rId27"/>
    <p:sldId id="283" r:id="rId28"/>
    <p:sldId id="284" r:id="rId29"/>
    <p:sldId id="286" r:id="rId30"/>
    <p:sldId id="291" r:id="rId31"/>
    <p:sldId id="285" r:id="rId32"/>
    <p:sldId id="282" r:id="rId33"/>
    <p:sldId id="290" r:id="rId34"/>
    <p:sldId id="287" r:id="rId35"/>
    <p:sldId id="288" r:id="rId36"/>
    <p:sldId id="289" r:id="rId37"/>
    <p:sldId id="295" r:id="rId38"/>
    <p:sldId id="292" r:id="rId39"/>
    <p:sldId id="294" r:id="rId40"/>
    <p:sldId id="293" r:id="rId41"/>
    <p:sldId id="297" r:id="rId42"/>
    <p:sldId id="296" r:id="rId43"/>
    <p:sldId id="298" r:id="rId44"/>
    <p:sldId id="299" r:id="rId45"/>
    <p:sldId id="302" r:id="rId46"/>
    <p:sldId id="306" r:id="rId47"/>
    <p:sldId id="300" r:id="rId48"/>
    <p:sldId id="301" r:id="rId49"/>
    <p:sldId id="303" r:id="rId50"/>
    <p:sldId id="307" r:id="rId51"/>
    <p:sldId id="308" r:id="rId52"/>
    <p:sldId id="313" r:id="rId53"/>
    <p:sldId id="309" r:id="rId54"/>
    <p:sldId id="312" r:id="rId55"/>
    <p:sldId id="314" r:id="rId56"/>
    <p:sldId id="316" r:id="rId57"/>
    <p:sldId id="323" r:id="rId58"/>
    <p:sldId id="315" r:id="rId59"/>
    <p:sldId id="311" r:id="rId60"/>
    <p:sldId id="318" r:id="rId61"/>
    <p:sldId id="319" r:id="rId62"/>
    <p:sldId id="320" r:id="rId63"/>
    <p:sldId id="310" r:id="rId64"/>
    <p:sldId id="317" r:id="rId65"/>
    <p:sldId id="321" r:id="rId66"/>
    <p:sldId id="322" r:id="rId67"/>
    <p:sldId id="304" r:id="rId68"/>
    <p:sldId id="305" r:id="rId6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82119-6288-4243-9D51-0CA5E529F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AB4692-C7F3-4986-B809-832483C34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0B0B52-313E-4C19-AEA2-F8AB1E7F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EF3134-DA5F-4959-AD56-BF544250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9F274-31F9-44D2-97B6-369FC48B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22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211FE-7283-4B4E-85F8-70E13DDC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62F6C0-5BF9-4D3E-9B42-192D499D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C82DCB-443D-408E-8102-2687425B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9CADD-7F6D-4DC9-80A6-048FB87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8A5D32-8ECB-4D77-9684-20BC28B24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290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6A20-2C2F-4F26-B783-CE358839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142583-B93A-425C-A62F-B208B6AF9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6CDF62-3765-441D-A179-9466BC8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EB255-333B-41C5-8BCB-A02B0D5F7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B61474-2376-40DC-902D-026F012C2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346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1D0BF-27E4-424A-8880-38DFFA2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489C5-7BB1-4F9C-9006-5C1441393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B62905-E139-44CE-A851-929386AA0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CBCA03-B4DE-4008-A379-B3B3B23A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FE5B33-164B-49FD-A80C-D8B10C00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738D10-5591-4C43-AD4E-A7039928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09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4213-E19D-4535-A6F5-2466AB2F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DB722A-452E-4397-A158-E92E234B9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9F050F-A5EF-4B7F-9682-78F6411C7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C29BFD-385F-4D8C-8E06-46AE5D38E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0D7B58-6B39-4F32-B4E7-BCF1352BF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750760-3130-45DD-9605-F9E39AE8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2987EE-DFDA-4137-B00A-A398C79D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40A054-64E9-4B0E-B17A-3A8D6F3C9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547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C88B5-E874-4CE2-92D8-B93D77BF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9CB79E-9AD8-4899-927F-9421E9492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EBB244-290E-45AB-8B51-A60DA23E7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13CBAA-7D63-4D7B-A8CF-58B9D9E72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20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594698-1FDC-4AE4-97BC-76F94CCA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367C3FD-2AF9-440E-B39D-2851B47D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34B1DA-281D-4D16-B83D-2B1BA87F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711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A51A1-AD1C-4751-9CE8-BCDDDDF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83801E-97BE-406B-8F68-44508148B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56C384-BF35-4920-B621-E33D04A23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6E9D5A-88C9-4432-8050-863062EEE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AFFE0-4A86-4FAC-8C0C-3F48835A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9D106-C7DA-445A-968A-AD019DB8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12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D2C7D-22AE-4989-9955-F9B3CFA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C8F394-BA09-46F8-8B37-6751E3F92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712801-6B9A-473E-B0F8-291BE10AB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BF7F62-40E7-4B52-A5D5-8BD2E858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2E6380-C46D-4461-BA73-9D9D28B90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0593CA-71A2-4865-99D4-3726B6C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50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A921C-7F69-4BFB-AAF9-A4A2C7A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040B8F-A5B5-4368-9306-1403BC8F1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F542DC-9E6A-4677-BABE-9EB3B04A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E1490-D653-401A-AC6D-C6284A0CD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4F208-8D2E-44CD-8364-8951A69F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39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B39BF6-4EF0-4A33-8580-60110BF74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0459EE-8796-4B49-A493-2904758F8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9F221-974A-49CC-A775-28D98F691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30632-C00D-4BCB-AC11-9ACF82E97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E308AB-74EE-496B-8579-B07BDACA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01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B099C43-1636-45EA-ACF9-DAC3B5B11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71295E-B9C2-47FF-A6E2-3FD7E9130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77566-F94D-434A-B147-1E021DCC3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4F48C-FE53-41C3-B51C-FA6C1CE4736E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D0B88-3962-4D46-A401-4430C642C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7D670E-28D3-4DF1-B2BB-5A154C5DB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869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BF024-2217-4917-97B5-D23A5AAD3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Tiziano.</a:t>
            </a:r>
            <a:br>
              <a:rPr lang="es-ES" dirty="0"/>
            </a:br>
            <a:r>
              <a:rPr lang="es-ES" dirty="0"/>
              <a:t>1539 a 1551. </a:t>
            </a:r>
          </a:p>
        </p:txBody>
      </p:sp>
    </p:spTree>
    <p:extLst>
      <p:ext uri="{BB962C8B-B14F-4D97-AF65-F5344CB8AC3E}">
        <p14:creationId xmlns:p14="http://schemas.microsoft.com/office/powerpoint/2010/main" val="316705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096000" cy="241963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/>
              <a:t>1539. </a:t>
            </a:r>
            <a:br>
              <a:rPr lang="pt-BR" b="1" dirty="0"/>
            </a:br>
            <a:r>
              <a:rPr lang="pt-BR" b="1" dirty="0" err="1"/>
              <a:t>Tiziano</a:t>
            </a:r>
            <a:r>
              <a:rPr lang="pt-BR" b="1" dirty="0"/>
              <a:t>. </a:t>
            </a:r>
            <a:br>
              <a:rPr lang="pt-BR" b="1" dirty="0"/>
            </a:br>
            <a:r>
              <a:rPr lang="pt-BR" b="1" dirty="0"/>
              <a:t>Retrato de Francisco I. Louvre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6A2ED79-2814-4C38-80D2-4506FA210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323" y="0"/>
            <a:ext cx="5907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58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502824" cy="211483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1540. </a:t>
            </a:r>
            <a:br>
              <a:rPr lang="es-ES" dirty="0"/>
            </a:br>
            <a:r>
              <a:rPr lang="es-ES" dirty="0" err="1"/>
              <a:t>Titian</a:t>
            </a:r>
            <a:r>
              <a:rPr lang="es-ES" dirty="0"/>
              <a:t>. </a:t>
            </a:r>
            <a:br>
              <a:rPr lang="es-ES" dirty="0"/>
            </a:br>
            <a:r>
              <a:rPr lang="es-ES" dirty="0"/>
              <a:t>Retrato de Pietro Bembo. </a:t>
            </a:r>
            <a:br>
              <a:rPr lang="es-ES" dirty="0"/>
            </a:br>
            <a:r>
              <a:rPr lang="es-ES" dirty="0"/>
              <a:t>Samuel H. Kress </a:t>
            </a:r>
            <a:r>
              <a:rPr lang="es-ES" dirty="0" err="1"/>
              <a:t>Collection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590FFF-CCA0-41A2-9908-A5FADD7D8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824" y="0"/>
            <a:ext cx="5587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68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4"/>
            <a:ext cx="6289965" cy="2641311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1540.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Dogo </a:t>
            </a:r>
            <a:r>
              <a:rPr lang="es-ES" b="1" dirty="0" err="1"/>
              <a:t>Nicolo</a:t>
            </a:r>
            <a:r>
              <a:rPr lang="es-ES" b="1" dirty="0"/>
              <a:t> Marcelo. </a:t>
            </a:r>
            <a:br>
              <a:rPr lang="es-ES" b="1" dirty="0"/>
            </a:br>
            <a:r>
              <a:rPr lang="es-ES" b="1" dirty="0"/>
              <a:t>Museos vaticanos, Roma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81A3D8E-F76D-443B-BD2E-7401483EA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965" y="0"/>
            <a:ext cx="5902036" cy="687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65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49143" cy="246120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Benedetto Varchi. </a:t>
            </a:r>
            <a:br>
              <a:rPr lang="it-IT" b="1" dirty="0"/>
            </a:br>
            <a:r>
              <a:rPr lang="it-IT" b="1" dirty="0"/>
              <a:t>Kunsthistorisches Museum.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90BC18-4D6D-4702-A420-11898F61F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143" y="0"/>
            <a:ext cx="5142857" cy="6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05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389077" cy="3167784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1540.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Vicenzo </a:t>
            </a:r>
            <a:r>
              <a:rPr lang="es-ES" b="1" dirty="0" err="1"/>
              <a:t>Cappello</a:t>
            </a:r>
            <a:r>
              <a:rPr lang="es-ES" b="1" dirty="0"/>
              <a:t>. </a:t>
            </a:r>
            <a:br>
              <a:rPr lang="es-ES" b="1" dirty="0"/>
            </a:br>
            <a:r>
              <a:rPr lang="es-ES" b="1" dirty="0"/>
              <a:t>National Gallery of Art, </a:t>
            </a:r>
            <a:r>
              <a:rPr lang="es-ES" b="1" dirty="0" err="1"/>
              <a:t>Wasington</a:t>
            </a:r>
            <a:r>
              <a:rPr lang="es-ES" b="1" dirty="0"/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0C9CB0B-F772-446D-87B8-507E905F3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77" y="0"/>
            <a:ext cx="5802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57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176655" cy="2184111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Alocución del Marqués de Vasto. </a:t>
            </a:r>
            <a:br>
              <a:rPr lang="es-ES" b="1" dirty="0"/>
            </a:br>
            <a:r>
              <a:rPr lang="es-ES" b="1" dirty="0"/>
              <a:t>Museo del Prado.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329BB1B-D04D-4209-BFA9-4545E9E04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655" y="0"/>
            <a:ext cx="5015345" cy="685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6C9291-BA5E-4F88-99A1-AFD551824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270695" cy="2322657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Ecce Homo. </a:t>
            </a:r>
            <a:br>
              <a:rPr lang="it-IT" b="1" dirty="0"/>
            </a:br>
            <a:r>
              <a:rPr lang="it-IT" b="1" dirty="0"/>
              <a:t>Louvre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51BA57-3729-4230-B441-C216460F8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695" y="0"/>
            <a:ext cx="69213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87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594764" cy="268287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 virgen con el niño. </a:t>
            </a:r>
            <a:br>
              <a:rPr lang="es-ES" b="1" dirty="0"/>
            </a:br>
            <a:r>
              <a:rPr lang="es-ES" b="1" dirty="0"/>
              <a:t>Museo Thyssen-Bornemisza, Madrid.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F31DF4-050D-43EC-91EF-9BF5682D1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64" y="0"/>
            <a:ext cx="5597236" cy="686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71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430982" cy="265516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El triunfo del amor. </a:t>
            </a:r>
            <a:br>
              <a:rPr lang="es-ES" b="1" dirty="0"/>
            </a:br>
            <a:r>
              <a:rPr lang="es-ES" b="1" dirty="0"/>
              <a:t>Oxford, </a:t>
            </a:r>
            <a:r>
              <a:rPr lang="es-ES" b="1" dirty="0" err="1"/>
              <a:t>Ashmolean</a:t>
            </a:r>
            <a:r>
              <a:rPr lang="es-ES" b="1" dirty="0"/>
              <a:t> Museum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E44FE1C-6CD1-4630-B450-5EE874B68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982" y="-1"/>
            <a:ext cx="6761018" cy="68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43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62737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1542.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Retrato de </a:t>
            </a:r>
            <a:r>
              <a:rPr lang="es-ES" b="1" dirty="0" err="1"/>
              <a:t>Ranuccio</a:t>
            </a:r>
            <a:r>
              <a:rPr lang="es-ES" b="1" dirty="0"/>
              <a:t> Farnesio. </a:t>
            </a:r>
            <a:br>
              <a:rPr lang="es-ES" b="1" dirty="0"/>
            </a:br>
            <a:r>
              <a:rPr lang="es-ES" b="1" dirty="0"/>
              <a:t>The National Gallery of Art. Washington.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C67692-55BD-47C1-AB19-2C71CCD1F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737" y="0"/>
            <a:ext cx="5529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80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34835" cy="3223202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1542.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Retrato de una noble. </a:t>
            </a:r>
            <a:br>
              <a:rPr lang="it-IT" b="1" dirty="0"/>
            </a:br>
            <a:r>
              <a:rPr lang="it-IT" b="1" dirty="0"/>
              <a:t>Alte Pinakothek, Múnich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CD27FA-BB00-4425-8519-41767D0DB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835" y="0"/>
            <a:ext cx="5757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25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359236" cy="2682875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1542.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Clarissa Strozzi. </a:t>
            </a:r>
            <a:br>
              <a:rPr lang="it-IT" b="1" dirty="0"/>
            </a:br>
            <a:r>
              <a:rPr lang="it-IT" b="1" dirty="0"/>
              <a:t>Berlin, Staatliche Museen.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DEEBEF-13CB-40D0-937D-6CC303A6C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36" y="-3373"/>
            <a:ext cx="5832764" cy="688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25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218218" cy="236422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1542.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Caterina Cornaro. </a:t>
            </a:r>
            <a:br>
              <a:rPr lang="it-IT" b="1" dirty="0"/>
            </a:br>
            <a:r>
              <a:rPr lang="it-IT" b="1" dirty="0"/>
              <a:t>Florencia, Galleria degli Uffizi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211299-CBF7-4FF5-AC16-3BC634306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218" y="0"/>
            <a:ext cx="4973782" cy="687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79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783286" cy="289069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1542.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 corona de espinas.</a:t>
            </a:r>
            <a:br>
              <a:rPr lang="es-ES" b="1" dirty="0"/>
            </a:br>
            <a:r>
              <a:rPr lang="es-ES" b="1" dirty="0"/>
              <a:t>Louvre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F76BD6D-8DC7-4783-9121-606658ABD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286" y="0"/>
            <a:ext cx="4408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83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8049491" cy="3063875"/>
          </a:xfrm>
        </p:spPr>
        <p:txBody>
          <a:bodyPr/>
          <a:lstStyle/>
          <a:p>
            <a:pPr algn="ctr"/>
            <a:r>
              <a:rPr lang="es-ES" b="1" dirty="0"/>
              <a:t>1542.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 resurrección. </a:t>
            </a:r>
            <a:br>
              <a:rPr lang="es-ES" b="1" dirty="0"/>
            </a:br>
            <a:r>
              <a:rPr lang="es-ES" b="1" dirty="0"/>
              <a:t>Palacio ducal de Urbino.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16D3F6-7818-4438-A16D-10AF925CC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91" y="-1"/>
            <a:ext cx="4142509" cy="686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92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5"/>
            <a:ext cx="7786255" cy="3694257"/>
          </a:xfrm>
        </p:spPr>
        <p:txBody>
          <a:bodyPr/>
          <a:lstStyle/>
          <a:p>
            <a:pPr algn="ctr"/>
            <a:r>
              <a:rPr lang="es-ES" b="1" dirty="0"/>
              <a:t>1542.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 última cena. </a:t>
            </a:r>
            <a:br>
              <a:rPr lang="es-ES" b="1" dirty="0"/>
            </a:br>
            <a:r>
              <a:rPr lang="es-ES" b="1" dirty="0"/>
              <a:t>Palacio ducal de Urbino.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0D6B4C-AEC0-46AA-B1AA-A5D722DFA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55" y="0"/>
            <a:ext cx="4405745" cy="686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1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4193604" cy="368040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1542. </a:t>
            </a:r>
            <a:br>
              <a:rPr lang="it-IT" b="1" dirty="0"/>
            </a:br>
            <a:r>
              <a:rPr lang="it-IT" b="1" dirty="0"/>
              <a:t>Tiziano. Caín y Abel. </a:t>
            </a:r>
            <a:br>
              <a:rPr lang="it-IT" b="1" dirty="0"/>
            </a:br>
            <a:r>
              <a:rPr lang="it-IT" b="1" dirty="0"/>
              <a:t>Santa Maria della Salute, </a:t>
            </a:r>
            <a:br>
              <a:rPr lang="it-IT" b="1" dirty="0"/>
            </a:br>
            <a:r>
              <a:rPr lang="it-IT" b="1" dirty="0"/>
              <a:t>Venecia.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0C567C-99D9-42E5-986A-CB8E5EDA6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604" y="0"/>
            <a:ext cx="7998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06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A7EF0DD-55CE-44D2-9BF0-E4BD792D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995277" cy="3167784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1542.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David y Goliat.</a:t>
            </a:r>
            <a:br>
              <a:rPr lang="es-ES" b="1" dirty="0"/>
            </a:br>
            <a:r>
              <a:rPr lang="es-ES" b="1" dirty="0"/>
              <a:t> Santa María de la Salute, Venecia.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B1637B-16BC-4CFA-B99B-0F9C2ED41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277" y="-2319"/>
            <a:ext cx="6196723" cy="66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87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272825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1542. </a:t>
            </a:r>
            <a:br>
              <a:rPr lang="it-IT" dirty="0"/>
            </a:br>
            <a:r>
              <a:rPr lang="it-IT" dirty="0"/>
              <a:t>Tiziano. </a:t>
            </a:r>
            <a:br>
              <a:rPr lang="it-IT" dirty="0"/>
            </a:br>
            <a:r>
              <a:rPr lang="it-IT" dirty="0"/>
              <a:t>Sacrificio de Isaac. </a:t>
            </a:r>
            <a:br>
              <a:rPr lang="it-IT" dirty="0"/>
            </a:br>
            <a:r>
              <a:rPr lang="it-IT" dirty="0"/>
              <a:t>Santa Maria della Salute, Venecia.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4EE080-F8C1-411B-9AD1-66D135241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825" y="0"/>
            <a:ext cx="5919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73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6983"/>
            <a:ext cx="12192000" cy="159370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1542. Tiziano. </a:t>
            </a:r>
            <a:br>
              <a:rPr lang="it-IT" b="1" dirty="0"/>
            </a:br>
            <a:r>
              <a:rPr lang="it-IT" b="1" dirty="0"/>
              <a:t>San Agustín, san Ambrosio, san Gregorio y san Jerónimo . </a:t>
            </a:r>
            <a:br>
              <a:rPr lang="it-IT" b="1" dirty="0"/>
            </a:br>
            <a:r>
              <a:rPr lang="it-IT" b="1" dirty="0"/>
              <a:t>Venecia, Santa Maria della Salute.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39FFFE-D961-42B2-819E-F4A47396E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9745"/>
            <a:ext cx="2843411" cy="28124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E62F525-D754-4667-883E-784744E5A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493" y="2112817"/>
            <a:ext cx="2889107" cy="291338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399221E-29CA-4DC2-B651-C1207C6FA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82" y="2018832"/>
            <a:ext cx="2945433" cy="29133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AE6514F-9617-4965-AED1-5B7431B604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260" y="2018832"/>
            <a:ext cx="2968740" cy="291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88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1542. Tiziano. </a:t>
            </a:r>
            <a:br>
              <a:rPr lang="it-IT" b="1" dirty="0"/>
            </a:br>
            <a:r>
              <a:rPr lang="it-IT" b="1" dirty="0"/>
              <a:t>San Juan evangelista, san Lucas, san Marcos y san Mateo. </a:t>
            </a:r>
            <a:br>
              <a:rPr lang="it-IT" b="1" dirty="0"/>
            </a:br>
            <a:r>
              <a:rPr lang="it-IT" b="1" dirty="0"/>
              <a:t>Venecia, Santa Maria della Salute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3934E7-AA62-49F4-9A27-8CA8FB336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2309"/>
            <a:ext cx="2758221" cy="27085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C737BE-1D42-4CF4-BCB1-C449E856F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542" y="2542309"/>
            <a:ext cx="2758221" cy="27544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278F91-5144-4EE2-8325-7F6A3ABD7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39" y="2532927"/>
            <a:ext cx="2779263" cy="27544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E3C71D9-7D7E-48EB-9CF0-2BF9402CE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656" y="2542309"/>
            <a:ext cx="2755344" cy="27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70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7928"/>
            <a:ext cx="6096000" cy="278476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1543.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Pablo III. </a:t>
            </a:r>
            <a:br>
              <a:rPr lang="es-ES" b="1" dirty="0"/>
            </a:br>
            <a:r>
              <a:rPr lang="es-ES" b="1" dirty="0"/>
              <a:t>Museo Arqueológico de Nápoles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BF3539-B057-408A-90DE-AC31069DD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690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20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566737" cy="505200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/>
              <a:t>1542. </a:t>
            </a:r>
            <a:br>
              <a:rPr lang="it-IT" sz="2800" b="1" dirty="0"/>
            </a:br>
            <a:r>
              <a:rPr lang="it-IT" sz="2800" b="1" dirty="0"/>
              <a:t>Tiziano. </a:t>
            </a:r>
            <a:br>
              <a:rPr lang="it-IT" sz="2800" b="1" dirty="0"/>
            </a:br>
            <a:r>
              <a:rPr lang="it-IT" sz="2800" b="1" dirty="0"/>
              <a:t>La familia Vendramin. </a:t>
            </a:r>
            <a:br>
              <a:rPr lang="it-IT" sz="2800" b="1" dirty="0"/>
            </a:br>
            <a:r>
              <a:rPr lang="it-IT" sz="2800" b="1" dirty="0"/>
              <a:t>National Gallery, Londres</a:t>
            </a:r>
            <a:endParaRPr lang="es-ES" sz="28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F31A7F-EA35-420A-BC10-74629A702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37" y="0"/>
            <a:ext cx="9625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89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31273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/>
              <a:t>1543. Tiziano. Ecce homo. Kunshistorisches Museum</a:t>
            </a:r>
            <a:endParaRPr lang="es-ES" sz="36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55551C-A742-4DC5-9892-4D7033892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62" y="831273"/>
            <a:ext cx="8961675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24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871855" cy="3063875"/>
          </a:xfrm>
        </p:spPr>
        <p:txBody>
          <a:bodyPr/>
          <a:lstStyle/>
          <a:p>
            <a:pPr algn="ctr"/>
            <a:r>
              <a:rPr lang="it-IT" b="1" dirty="0"/>
              <a:t>1544.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Retrato de un músico. </a:t>
            </a:r>
            <a:br>
              <a:rPr lang="it-IT" b="1" dirty="0"/>
            </a:br>
            <a:r>
              <a:rPr lang="it-IT" b="1" dirty="0"/>
              <a:t>Galeria Spada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4B8A83-2DE1-4759-8AB2-FC61EFC2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855" y="0"/>
            <a:ext cx="5320145" cy="684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8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1434"/>
            <a:ext cx="6677025" cy="280756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1545.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Daniele </a:t>
            </a:r>
            <a:r>
              <a:rPr lang="es-ES" b="1" dirty="0" err="1"/>
              <a:t>Barbaro</a:t>
            </a:r>
            <a:r>
              <a:rPr lang="es-ES" b="1" dirty="0"/>
              <a:t>, patriarca de </a:t>
            </a:r>
            <a:r>
              <a:rPr lang="es-ES" b="1" dirty="0" err="1"/>
              <a:t>Aquileya</a:t>
            </a:r>
            <a:r>
              <a:rPr lang="es-ES" b="1" dirty="0"/>
              <a:t>. </a:t>
            </a:r>
            <a:br>
              <a:rPr lang="es-ES" b="1" dirty="0"/>
            </a:br>
            <a:r>
              <a:rPr lang="es-ES" b="1" dirty="0"/>
              <a:t>Museo del Prado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8EE2C5-9456-4E32-8124-0C0E2928A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5" y="0"/>
            <a:ext cx="5514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17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883236" cy="2655166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1545.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Diego Mendoza. </a:t>
            </a:r>
            <a:br>
              <a:rPr lang="it-IT" b="1" dirty="0"/>
            </a:br>
            <a:r>
              <a:rPr lang="it-IT" b="1" dirty="0"/>
              <a:t>Palacio Pitti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ECC7C0-EBC2-4AFB-B8B5-1393D31B0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236" y="-1"/>
            <a:ext cx="4308764" cy="68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01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6688"/>
            <a:ext cx="6234112" cy="2752148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1545.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Joven inglés. </a:t>
            </a:r>
            <a:br>
              <a:rPr lang="es-ES" b="1" dirty="0"/>
            </a:br>
            <a:r>
              <a:rPr lang="es-ES" b="1" dirty="0"/>
              <a:t>Palacio Pitti.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AF90D2-1B17-48BB-8CBB-8DD66D53D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112" y="0"/>
            <a:ext cx="5957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218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855035" cy="2558184"/>
          </a:xfrm>
        </p:spPr>
        <p:txBody>
          <a:bodyPr/>
          <a:lstStyle/>
          <a:p>
            <a:pPr algn="ctr"/>
            <a:r>
              <a:rPr lang="it-IT" b="1" dirty="0"/>
              <a:t>1545.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Pietro Aretino. </a:t>
            </a:r>
            <a:br>
              <a:rPr lang="it-IT" b="1" dirty="0"/>
            </a:br>
            <a:r>
              <a:rPr lang="it-IT" b="1" dirty="0"/>
              <a:t>Palazzo Pitti.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36B931F-D1AD-46B6-9938-AF7669894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035" y="0"/>
            <a:ext cx="5336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928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887766" cy="2558184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1545.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Duz Andrea Gritti. </a:t>
            </a:r>
            <a:br>
              <a:rPr lang="it-IT" b="1" dirty="0"/>
            </a:br>
            <a:r>
              <a:rPr lang="it-IT" b="1" dirty="0"/>
              <a:t>National Gallery, Londres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5C1A89-2F3C-4919-AA0F-38AFA20FC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66" y="0"/>
            <a:ext cx="5304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19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82691" cy="243349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1545.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Alejandro Farnese. </a:t>
            </a:r>
            <a:br>
              <a:rPr lang="it-IT" b="1" dirty="0"/>
            </a:br>
            <a:r>
              <a:rPr lang="it-IT" b="1" dirty="0"/>
              <a:t>Museo Capodimonte.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C6FFC5-36F3-4B25-B492-A79C1A7D2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91" y="0"/>
            <a:ext cx="5209309" cy="686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0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319307" cy="3389457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1545.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Lavinia </a:t>
            </a:r>
            <a:r>
              <a:rPr lang="es-ES" b="1" dirty="0" err="1"/>
              <a:t>Vecellio</a:t>
            </a:r>
            <a:r>
              <a:rPr lang="es-ES" b="1" dirty="0"/>
              <a:t>. </a:t>
            </a:r>
            <a:br>
              <a:rPr lang="es-ES" b="1" dirty="0"/>
            </a:br>
            <a:r>
              <a:rPr lang="es-ES" b="1" dirty="0"/>
              <a:t>Museo Arqueológico de Nápoles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ED908B-64FA-45F0-94C9-B6561F05C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07" y="0"/>
            <a:ext cx="58726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32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711373" cy="3721966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1545.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La cena in Emmaus. </a:t>
            </a:r>
            <a:br>
              <a:rPr lang="it-IT" b="1" dirty="0"/>
            </a:br>
            <a:r>
              <a:rPr lang="it-IT" b="1" dirty="0"/>
              <a:t>National Gallery of Ireland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C40F1D-3410-4307-BE38-93E5F6E2B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373" y="0"/>
            <a:ext cx="8480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08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79673" cy="3292475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1545.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 Estigmatización de San Francisco. </a:t>
            </a:r>
            <a:br>
              <a:rPr lang="es-ES" b="1" dirty="0"/>
            </a:br>
            <a:r>
              <a:rPr lang="es-ES" b="1" dirty="0"/>
              <a:t>Museo </a:t>
            </a:r>
            <a:r>
              <a:rPr lang="es-ES" b="1" dirty="0" err="1"/>
              <a:t>Pepoli</a:t>
            </a:r>
            <a:r>
              <a:rPr lang="es-ES" b="1" dirty="0"/>
              <a:t>, Trapani.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15B0F01-8DC3-410A-AA14-CBB650BF6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673" y="0"/>
            <a:ext cx="5112327" cy="688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92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4"/>
            <a:ext cx="6705600" cy="369425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1545.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 venida del espíritu santo. </a:t>
            </a:r>
            <a:br>
              <a:rPr lang="es-ES" b="1" dirty="0"/>
            </a:br>
            <a:r>
              <a:rPr lang="es-ES" b="1" dirty="0"/>
              <a:t>Iglesia de Santa María de la Salud. </a:t>
            </a:r>
            <a:br>
              <a:rPr lang="es-ES" b="1" dirty="0"/>
            </a:br>
            <a:r>
              <a:rPr lang="es-ES" b="1" dirty="0"/>
              <a:t>Venecia.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1FE17B-3C9D-4DB7-8A74-6254A9110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70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82691" cy="2378075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1546.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Pier Luigi Farnese. </a:t>
            </a:r>
            <a:br>
              <a:rPr lang="it-IT" b="1" dirty="0"/>
            </a:br>
            <a:r>
              <a:rPr lang="it-IT" b="1" dirty="0"/>
              <a:t>Museo Capodimonte, Nápoles.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CAEA1B-9B15-465D-8318-C141FA177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91" y="0"/>
            <a:ext cx="5209309" cy="687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595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33900" cy="235036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1545.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Pablo III. </a:t>
            </a:r>
            <a:br>
              <a:rPr lang="es-ES" dirty="0"/>
            </a:br>
            <a:r>
              <a:rPr lang="es-ES" dirty="0"/>
              <a:t>Museo Arqueológico de Nápoles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8CA59B-E8AA-4550-8607-B421B8E3D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900" y="0"/>
            <a:ext cx="5258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91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096000" cy="2669020"/>
          </a:xfrm>
        </p:spPr>
        <p:txBody>
          <a:bodyPr/>
          <a:lstStyle/>
          <a:p>
            <a:pPr algn="ctr"/>
            <a:r>
              <a:rPr lang="it-IT" b="1" dirty="0"/>
              <a:t>1546.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Pablo III. Kunsthistorisches, Viena.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D4CBAB-F4DE-4C11-AD72-6BE7F966F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262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096000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1546 .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Pablo III y sus sobrinos. </a:t>
            </a:r>
            <a:br>
              <a:rPr lang="es-ES" b="1" dirty="0"/>
            </a:br>
            <a:r>
              <a:rPr lang="es-ES" b="1" dirty="0"/>
              <a:t>Museo de </a:t>
            </a:r>
            <a:r>
              <a:rPr lang="es-ES" b="1" dirty="0" err="1"/>
              <a:t>Capodimonte</a:t>
            </a:r>
            <a:r>
              <a:rPr lang="es-ES" b="1" dirty="0"/>
              <a:t>, Nápoles.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3DCD26-B03E-4F87-A3E9-0C50FCF7A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2" y="0"/>
            <a:ext cx="5999018" cy="685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922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914555" cy="3403311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1547.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Giulia Varano, duquesa de Urbino.</a:t>
            </a:r>
            <a:br>
              <a:rPr lang="it-IT" b="1" dirty="0"/>
            </a:br>
            <a:r>
              <a:rPr lang="it-IT" b="1" dirty="0"/>
              <a:t>Palacio Pitti.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1A046A-5756-42BD-A6EB-096C4A93F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555" y="0"/>
            <a:ext cx="5277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870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74619" cy="2544330"/>
          </a:xfrm>
        </p:spPr>
        <p:txBody>
          <a:bodyPr/>
          <a:lstStyle/>
          <a:p>
            <a:pPr algn="ctr"/>
            <a:r>
              <a:rPr lang="it-IT" b="1" dirty="0"/>
              <a:t>1547.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Ecce homo. </a:t>
            </a:r>
            <a:br>
              <a:rPr lang="it-IT" b="1" dirty="0"/>
            </a:br>
            <a:r>
              <a:rPr lang="it-IT" b="1" dirty="0"/>
              <a:t>Museo del Prado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BD879F-C4FB-46F3-BF71-BD6E7EE3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81" y="0"/>
            <a:ext cx="5636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989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4701466" cy="341716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1547.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San Juan Evangelista en Patmos. </a:t>
            </a:r>
            <a:br>
              <a:rPr lang="es-ES" b="1" dirty="0"/>
            </a:br>
            <a:r>
              <a:rPr lang="es-ES" b="1" dirty="0"/>
              <a:t>National </a:t>
            </a:r>
            <a:r>
              <a:rPr lang="es-ES" b="1" dirty="0" err="1"/>
              <a:t>Gallry</a:t>
            </a:r>
            <a:r>
              <a:rPr lang="es-ES" b="1" dirty="0"/>
              <a:t>, </a:t>
            </a:r>
            <a:r>
              <a:rPr lang="es-ES" b="1" dirty="0" err="1"/>
              <a:t>Wasington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7EF15E-7972-46AC-9DA3-7B2A750E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466" y="0"/>
            <a:ext cx="7490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64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51964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Antonio Perrenot Granvela. </a:t>
            </a:r>
            <a:br>
              <a:rPr lang="it-IT" b="1" dirty="0"/>
            </a:br>
            <a:r>
              <a:rPr lang="it-IT" b="1" dirty="0"/>
              <a:t>Nelson-Atkins Museum of Art, Kansas-City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95FB1A-47A0-4DC9-B487-CD3A793E2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964" y="0"/>
            <a:ext cx="5140036" cy="684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19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248525" cy="2738293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1548.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Juan Federico I de Sajonia. </a:t>
            </a:r>
            <a:br>
              <a:rPr lang="it-IT" b="1" dirty="0"/>
            </a:br>
            <a:r>
              <a:rPr lang="it-IT" b="1" dirty="0"/>
              <a:t>Museo del Prado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B1E5167-9CBD-459F-8C40-B74C2881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0"/>
            <a:ext cx="4943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631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42364" cy="2225675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Pietro Aretino. </a:t>
            </a:r>
            <a:br>
              <a:rPr lang="it-IT" b="1" dirty="0"/>
            </a:br>
            <a:r>
              <a:rPr lang="it-IT" b="1" dirty="0"/>
              <a:t>Frik Collection.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900F82-E816-4956-9DB9-0ACF6CA95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364" y="0"/>
            <a:ext cx="5749636" cy="683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185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386945" cy="2793711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1548.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Carlos V en Mühlberg. </a:t>
            </a:r>
            <a:br>
              <a:rPr lang="es-ES" dirty="0"/>
            </a:br>
            <a:r>
              <a:rPr lang="es-ES" dirty="0"/>
              <a:t>Museo del Prado.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7563FA-DD35-471C-B2E4-9799043F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45" y="-1"/>
            <a:ext cx="5805055" cy="688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833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8132618" cy="2627457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1548.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Carlos V sentado. </a:t>
            </a:r>
            <a:br>
              <a:rPr lang="es-ES" dirty="0"/>
            </a:br>
            <a:r>
              <a:rPr lang="es-ES" dirty="0"/>
              <a:t>Viena, Kunsthistorisches Museum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A8077B-4CF6-4DF7-8545-633096D44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618" y="0"/>
            <a:ext cx="4059382" cy="686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900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527006" cy="295996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1548.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La emperatriz Isabel de Portugal. </a:t>
            </a:r>
            <a:br>
              <a:rPr lang="es-ES" b="1" dirty="0"/>
            </a:br>
            <a:r>
              <a:rPr lang="es-ES" b="1" dirty="0"/>
              <a:t>Museo del Prado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79ECBB-446D-466C-9213-69613D5DA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006" y="0"/>
            <a:ext cx="5664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2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269831" cy="204556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1548.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Sísifo. </a:t>
            </a:r>
            <a:br>
              <a:rPr lang="it-IT" b="1" dirty="0"/>
            </a:br>
            <a:r>
              <a:rPr lang="it-IT" b="1" dirty="0"/>
              <a:t>Museo del Prado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269021-74F3-4540-9492-7C501AA41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831" y="0"/>
            <a:ext cx="5922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217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791325" cy="204556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1549.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Felipe II. </a:t>
            </a:r>
            <a:br>
              <a:rPr lang="it-IT" b="1" dirty="0"/>
            </a:br>
            <a:r>
              <a:rPr lang="it-IT" b="1" dirty="0"/>
              <a:t>Museo del Prado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2664AD-52E7-4F1B-AA21-03C42C93D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991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24255" cy="276600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1550.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Autorretrato. </a:t>
            </a:r>
            <a:br>
              <a:rPr lang="it-IT" b="1" dirty="0"/>
            </a:br>
            <a:r>
              <a:rPr lang="it-IT" b="1" dirty="0"/>
              <a:t>Staatliche Museen, Gemäldegalerie, Berlín.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1023DF-AB65-4536-A1F4-36E120F81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55" y="0"/>
            <a:ext cx="5167745" cy="687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617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096000" cy="251662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1550. </a:t>
            </a:r>
            <a:br>
              <a:rPr lang="en-US" b="1" dirty="0"/>
            </a:br>
            <a:r>
              <a:rPr lang="en-US" b="1" dirty="0" err="1"/>
              <a:t>Tiziano</a:t>
            </a:r>
            <a:r>
              <a:rPr lang="en-US" b="1" dirty="0"/>
              <a:t>. </a:t>
            </a:r>
            <a:br>
              <a:rPr lang="en-US" b="1" dirty="0"/>
            </a:br>
            <a:r>
              <a:rPr lang="en-US" b="1" dirty="0"/>
              <a:t>A monk with a book. </a:t>
            </a:r>
            <a:br>
              <a:rPr lang="en-US" b="1" dirty="0"/>
            </a:br>
            <a:r>
              <a:rPr lang="en-US" b="1" dirty="0"/>
              <a:t>National Gallery of Victoria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98B850-99FD-4C0B-B0C5-30427A923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709" y="0"/>
            <a:ext cx="6042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569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37709" cy="2599748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1550.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Antonio Anselmi. </a:t>
            </a:r>
            <a:br>
              <a:rPr lang="it-IT" b="1" dirty="0"/>
            </a:br>
            <a:r>
              <a:rPr lang="it-IT" b="1" dirty="0"/>
              <a:t>Thyssen Bornemisza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A62836-244E-4FF4-B825-FD9AA8BD6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09" y="0"/>
            <a:ext cx="5754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172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77000" cy="273829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1550.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El caballero del reloj. </a:t>
            </a:r>
            <a:br>
              <a:rPr lang="es-ES" b="1" dirty="0"/>
            </a:br>
            <a:r>
              <a:rPr lang="es-ES" b="1" dirty="0"/>
              <a:t>Museo del Prado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B1BBAE-FD2C-420F-BA0A-6EB23B60C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0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797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36327" cy="2641311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1550.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Juan Federico de Sajonia. </a:t>
            </a:r>
            <a:br>
              <a:rPr lang="es-ES" b="1" dirty="0"/>
            </a:br>
            <a:r>
              <a:rPr lang="es-ES" b="1" dirty="0"/>
              <a:t>Kunsthistorisches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193009-FC4B-474E-A041-9A731A758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327" y="0"/>
            <a:ext cx="5555673" cy="68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916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2713A-7D6D-490A-8C62-EE50E6C55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00800" cy="230880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1550. Tiziano. </a:t>
            </a:r>
            <a:br>
              <a:rPr lang="it-IT" b="1" dirty="0"/>
            </a:br>
            <a:r>
              <a:rPr lang="it-IT" b="1" dirty="0"/>
              <a:t>Giovanni Battista di Castaldo. </a:t>
            </a:r>
            <a:br>
              <a:rPr lang="it-IT" b="1" dirty="0"/>
            </a:br>
            <a:r>
              <a:rPr lang="it-IT" b="1" dirty="0"/>
              <a:t>Dickinson Gallery.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980A9A-3435-4FE2-ABF8-4C59D8E7A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-1"/>
            <a:ext cx="5791200" cy="68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228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579386" cy="3181639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1550.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Giovan Francesco Acquaviva, Duke of Atri. </a:t>
            </a:r>
            <a:br>
              <a:rPr lang="it-IT" b="1" dirty="0"/>
            </a:br>
            <a:r>
              <a:rPr lang="it-IT" b="1" dirty="0"/>
              <a:t>Gemaldegalerie, Kassel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5F760C-D190-4DE7-B961-4F9D9A70D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86" y="0"/>
            <a:ext cx="4612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138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4"/>
            <a:ext cx="5334000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1550.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Alegoría de la prudencia. </a:t>
            </a:r>
            <a:br>
              <a:rPr lang="es-ES" b="1" dirty="0"/>
            </a:br>
            <a:r>
              <a:rPr lang="es-ES" b="1" dirty="0"/>
              <a:t>Londres, National Gallery.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6DF90E0-1358-4D30-9C96-C4DED3A55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639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4"/>
            <a:ext cx="6043843" cy="2876839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1550.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Retrato de una dama con su hija. </a:t>
            </a:r>
            <a:br>
              <a:rPr lang="es-ES" b="1" dirty="0"/>
            </a:br>
            <a:r>
              <a:rPr lang="es-ES" b="1" dirty="0" err="1"/>
              <a:t>Rubenshuis</a:t>
            </a:r>
            <a:r>
              <a:rPr lang="es-ES" b="1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522898-2D6F-4F5F-85DB-E5E1CE1CA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843" y="0"/>
            <a:ext cx="6148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218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916216" cy="235036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1550.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Salomé. </a:t>
            </a:r>
            <a:br>
              <a:rPr lang="it-IT" b="1" dirty="0"/>
            </a:br>
            <a:r>
              <a:rPr lang="it-IT" b="1" dirty="0"/>
              <a:t>Museo del Prado.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5C42C1-59E0-48B1-9A06-04C2080BA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216" y="0"/>
            <a:ext cx="6275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9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8174182" cy="2890693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1550.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San Juan Limosnero. </a:t>
            </a:r>
            <a:br>
              <a:rPr lang="it-IT" b="1" dirty="0"/>
            </a:br>
            <a:r>
              <a:rPr lang="it-IT" b="1" dirty="0"/>
              <a:t>San Govanni Elemosinario. Venecia.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608C32-CD34-464B-8081-EB6DE040F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82" y="0"/>
            <a:ext cx="4017818" cy="687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693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880622" cy="2447348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1550.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Adán y Eva. </a:t>
            </a:r>
            <a:br>
              <a:rPr lang="es-ES" dirty="0"/>
            </a:br>
            <a:r>
              <a:rPr lang="es-ES" dirty="0"/>
              <a:t>Museo del Prado.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BA4392-D3B6-4A4A-808F-3E5FC033C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622" y="0"/>
            <a:ext cx="5311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698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4331828" cy="352800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1550.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Marte, Venus y el amor. </a:t>
            </a:r>
            <a:br>
              <a:rPr lang="es-ES" b="1" dirty="0"/>
            </a:br>
            <a:r>
              <a:rPr lang="es-ES" b="1" dirty="0"/>
              <a:t>Kunsthistorisches Museum, Viena.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F04F01-BB65-412A-8911-356EB3370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828" y="0"/>
            <a:ext cx="7860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076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1550. Tiziano. Venus recreándose en la Música. Berlín, </a:t>
            </a:r>
            <a:r>
              <a:rPr lang="es-ES" b="1" dirty="0" err="1"/>
              <a:t>Gemaldegalerie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3A30F5-62B7-4EFA-A02E-167494878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064" y="1690688"/>
            <a:ext cx="9025872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483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1550. Tiziano. Venus recreándose en la Música. Museo del Prado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D56619E-C458-4E1F-A498-E381FEAAE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154" y="1690688"/>
            <a:ext cx="8479692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495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8355806" cy="208713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1551.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Felipe II. </a:t>
            </a:r>
            <a:br>
              <a:rPr lang="it-IT" b="1" dirty="0"/>
            </a:br>
            <a:r>
              <a:rPr lang="it-IT" b="1" dirty="0"/>
              <a:t>Museo del Prado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542499-7ED3-44B3-A8B8-36075A340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06" y="0"/>
            <a:ext cx="3836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680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42557-7212-4528-8C7B-1645B32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0543"/>
            <a:ext cx="7502769" cy="3008457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1551. </a:t>
            </a:r>
            <a:br>
              <a:rPr lang="it-IT" b="1" dirty="0"/>
            </a:br>
            <a:r>
              <a:rPr lang="it-IT" b="1" dirty="0"/>
              <a:t>Tiziano. </a:t>
            </a:r>
            <a:br>
              <a:rPr lang="it-IT" b="1" dirty="0"/>
            </a:br>
            <a:r>
              <a:rPr lang="it-IT" b="1" dirty="0"/>
              <a:t>La Gloria. </a:t>
            </a:r>
            <a:br>
              <a:rPr lang="it-IT" b="1" dirty="0"/>
            </a:br>
            <a:r>
              <a:rPr lang="it-IT" b="1" dirty="0"/>
              <a:t>Museo del Prado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8A08A2-872D-4EB3-81B1-26A0D4A18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769" y="0"/>
            <a:ext cx="4689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321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1051</Words>
  <Application>Microsoft Office PowerPoint</Application>
  <PresentationFormat>Panorámica</PresentationFormat>
  <Paragraphs>68</Paragraphs>
  <Slides>68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2" baseType="lpstr">
      <vt:lpstr>Arial</vt:lpstr>
      <vt:lpstr>Calibri</vt:lpstr>
      <vt:lpstr>Calibri Light</vt:lpstr>
      <vt:lpstr>Tema de Office</vt:lpstr>
      <vt:lpstr>Tiziano. 1539 a 1551. </vt:lpstr>
      <vt:lpstr>1539.  Tiziano.  Retrato de Francisco I. Louvre</vt:lpstr>
      <vt:lpstr>1540.  Titian.  Retrato de Pietro Bembo.  Samuel H. Kress Collection</vt:lpstr>
      <vt:lpstr>1540.  Tiziano.  Dogo Nicolo Marcelo.  Museos vaticanos, Roma</vt:lpstr>
      <vt:lpstr>1540.  Tiziano.  Benedetto Varchi.  Kunsthistorisches Museum.</vt:lpstr>
      <vt:lpstr>1540.  Tiziano.  Vicenzo Cappello.  National Gallery of Art, Wasington.</vt:lpstr>
      <vt:lpstr>1540.  Tiziano.  Alocución del Marqués de Vasto.  Museo del Prado.</vt:lpstr>
      <vt:lpstr>1540.  Tiziano.  Ecce Homo.  Louvre</vt:lpstr>
      <vt:lpstr>1540.  Tiziano.  La virgen con el niño.  Museo Thyssen-Bornemisza, Madrid.</vt:lpstr>
      <vt:lpstr>1540.  Tiziano.  El triunfo del amor.  Oxford, Ashmolean Museum</vt:lpstr>
      <vt:lpstr>1542.  Tiziano.  Retrato de Ranuccio Farnesio.  The National Gallery of Art. Washington.</vt:lpstr>
      <vt:lpstr>1542.  Tiziano.  Retrato de una noble.  Alte Pinakothek, Múnich</vt:lpstr>
      <vt:lpstr>1542.  Tiziano.  Clarissa Strozzi.  Berlin, Staatliche Museen.</vt:lpstr>
      <vt:lpstr>1542.  Tiziano.  Caterina Cornaro.  Florencia, Galleria degli Uffizi</vt:lpstr>
      <vt:lpstr>1542.  Tiziano.  La corona de espinas. Louvre</vt:lpstr>
      <vt:lpstr>1542.  Tiziano.  La resurrección.  Palacio ducal de Urbino.</vt:lpstr>
      <vt:lpstr>1542.  Tiziano.  La última cena.  Palacio ducal de Urbino.</vt:lpstr>
      <vt:lpstr>1542.  Tiziano. Caín y Abel.  Santa Maria della Salute,  Venecia.</vt:lpstr>
      <vt:lpstr>1542.  Tiziano.  David y Goliat.  Santa María de la Salute, Venecia.</vt:lpstr>
      <vt:lpstr>1542.  Tiziano.  Sacrificio de Isaac.  Santa Maria della Salute, Venecia.</vt:lpstr>
      <vt:lpstr>1542. Tiziano.  San Agustín, san Ambrosio, san Gregorio y san Jerónimo .  Venecia, Santa Maria della Salute.</vt:lpstr>
      <vt:lpstr>1542. Tiziano.  San Juan evangelista, san Lucas, san Marcos y san Mateo.  Venecia, Santa Maria della Salute</vt:lpstr>
      <vt:lpstr>1543. Tiziano.  Pablo III.  Museo Arqueológico de Nápoles</vt:lpstr>
      <vt:lpstr>1542.  Tiziano.  La familia Vendramin.  National Gallery, Londres</vt:lpstr>
      <vt:lpstr>1543. Tiziano. Ecce homo. Kunshistorisches Museum</vt:lpstr>
      <vt:lpstr>1544.  Tiziano.  Retrato de un músico.  Galeria Spada</vt:lpstr>
      <vt:lpstr>1545.  Tiziano.  Daniele Barbaro, patriarca de Aquileya.  Museo del Prado</vt:lpstr>
      <vt:lpstr>1545.  Tiziano.  Diego Mendoza.  Palacio Pitti</vt:lpstr>
      <vt:lpstr>1545.  Tiziano.  Joven inglés.  Palacio Pitti.</vt:lpstr>
      <vt:lpstr>1545.  Tiziano.  Pietro Aretino.  Palazzo Pitti.</vt:lpstr>
      <vt:lpstr>1545.  Tiziano.  Duz Andrea Gritti.  National Gallery, Londres</vt:lpstr>
      <vt:lpstr>1545.  Tiziano.  Alejandro Farnese.  Museo Capodimonte.</vt:lpstr>
      <vt:lpstr>1545.  Tiziano.  Lavinia Vecellio.  Museo Arqueológico de Nápoles</vt:lpstr>
      <vt:lpstr>1545.  Tiziano.  La cena in Emmaus.  National Gallery of Ireland</vt:lpstr>
      <vt:lpstr>1545.  Tiziano.  La Estigmatización de San Francisco.  Museo Pepoli, Trapani.</vt:lpstr>
      <vt:lpstr>1545.  Tiziano.  La venida del espíritu santo.  Iglesia de Santa María de la Salud.  Venecia.</vt:lpstr>
      <vt:lpstr>1546.  Tiziano.  Pier Luigi Farnese.  Museo Capodimonte, Nápoles.</vt:lpstr>
      <vt:lpstr>1545. Tiziano.  Pablo III.  Museo Arqueológico de Nápoles</vt:lpstr>
      <vt:lpstr>1546.  Tiziano.  Pablo III. Kunsthistorisches, Viena.</vt:lpstr>
      <vt:lpstr>1546 . Tiziano.  Pablo III y sus sobrinos.  Museo de Capodimonte, Nápoles.</vt:lpstr>
      <vt:lpstr>1547.  Tiziano.  Giulia Varano, duquesa de Urbino. Palacio Pitti.</vt:lpstr>
      <vt:lpstr>1547.  Tiziano.  Ecce homo.  Museo del Prado</vt:lpstr>
      <vt:lpstr>1547.  Tiziano.  San Juan Evangelista en Patmos.  National Gallry, Wasington</vt:lpstr>
      <vt:lpstr>1548.  Tiziano.  Antonio Perrenot Granvela.  Nelson-Atkins Museum of Art, Kansas-City</vt:lpstr>
      <vt:lpstr>1548.  Tiziano.  Juan Federico I de Sajonia.  Museo del Prado</vt:lpstr>
      <vt:lpstr>1548.  Tiziano.  Pietro Aretino.  Frik Collection.</vt:lpstr>
      <vt:lpstr>1548.  Tiziano.  Carlos V en Mühlberg.  Museo del Prado.</vt:lpstr>
      <vt:lpstr>1548.  Tiziano.  Carlos V sentado.  Viena, Kunsthistorisches Museum</vt:lpstr>
      <vt:lpstr>1548.  Tiziano.  La emperatriz Isabel de Portugal.  Museo del Prado</vt:lpstr>
      <vt:lpstr>1548.  Tiziano.  Sísifo.  Museo del Prado</vt:lpstr>
      <vt:lpstr>1549.  Tiziano.  Felipe II.  Museo del Prado</vt:lpstr>
      <vt:lpstr>1550.  Tiziano.  Autorretrato.  Staatliche Museen, Gemäldegalerie, Berlín.</vt:lpstr>
      <vt:lpstr>1550.  Tiziano.  A monk with a book.  National Gallery of Victoria</vt:lpstr>
      <vt:lpstr>1550.  Tiziano.  Antonio Anselmi.  Thyssen Bornemisza</vt:lpstr>
      <vt:lpstr>1550.  Tiziano.  El caballero del reloj.  Museo del Prado</vt:lpstr>
      <vt:lpstr>1550.  Tiziano.  Juan Federico de Sajonia.  Kunsthistorisches Museum, Viena</vt:lpstr>
      <vt:lpstr>1550. Tiziano.  Giovanni Battista di Castaldo.  Dickinson Gallery.</vt:lpstr>
      <vt:lpstr>1550.  Tiziano.  Giovan Francesco Acquaviva, Duke of Atri.  Gemaldegalerie, Kassel</vt:lpstr>
      <vt:lpstr>1550.  Tiziano.  Alegoría de la prudencia.  Londres, National Gallery.</vt:lpstr>
      <vt:lpstr>1550.  Tiziano.  Retrato de una dama con su hija.  Rubenshuis.</vt:lpstr>
      <vt:lpstr>1550.  Tiziano.  Salomé.  Museo del Prado.</vt:lpstr>
      <vt:lpstr>1550.  Tiziano.  San Juan Limosnero.  San Govanni Elemosinario. Venecia.</vt:lpstr>
      <vt:lpstr>1550.  Tiziano.  Adán y Eva.  Museo del Prado.</vt:lpstr>
      <vt:lpstr>1550.  Tiziano.  Marte, Venus y el amor.  Kunsthistorisches Museum, Viena.</vt:lpstr>
      <vt:lpstr>1550. Tiziano. Venus recreándose en la Música. Berlín, Gemaldegalerie</vt:lpstr>
      <vt:lpstr>1550. Tiziano. Venus recreándose en la Música. Museo del Prado</vt:lpstr>
      <vt:lpstr>1551.  Tiziano.  Felipe II.  Museo del Prado</vt:lpstr>
      <vt:lpstr>1551.  Tiziano.  La Gloria.  Museo del Prado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Tiziano</dc:title>
  <dc:creator>Miguel Velayos García</dc:creator>
  <cp:lastModifiedBy>Miguel Velayos García</cp:lastModifiedBy>
  <cp:revision>27</cp:revision>
  <dcterms:created xsi:type="dcterms:W3CDTF">2020-04-22T15:32:52Z</dcterms:created>
  <dcterms:modified xsi:type="dcterms:W3CDTF">2020-05-22T11:34:42Z</dcterms:modified>
</cp:coreProperties>
</file>