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3" r:id="rId4"/>
    <p:sldId id="288" r:id="rId5"/>
    <p:sldId id="282" r:id="rId6"/>
    <p:sldId id="260" r:id="rId7"/>
    <p:sldId id="290" r:id="rId8"/>
    <p:sldId id="258" r:id="rId9"/>
    <p:sldId id="259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70" r:id="rId19"/>
    <p:sldId id="271" r:id="rId20"/>
    <p:sldId id="269" r:id="rId21"/>
    <p:sldId id="272" r:id="rId22"/>
    <p:sldId id="287" r:id="rId23"/>
    <p:sldId id="275" r:id="rId24"/>
    <p:sldId id="274" r:id="rId25"/>
    <p:sldId id="273" r:id="rId26"/>
    <p:sldId id="276" r:id="rId27"/>
    <p:sldId id="278" r:id="rId28"/>
    <p:sldId id="277" r:id="rId29"/>
    <p:sldId id="289" r:id="rId30"/>
    <p:sldId id="279" r:id="rId31"/>
    <p:sldId id="280" r:id="rId32"/>
    <p:sldId id="284" r:id="rId33"/>
    <p:sldId id="285" r:id="rId34"/>
    <p:sldId id="281" r:id="rId35"/>
    <p:sldId id="286" r:id="rId3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882119-6288-4243-9D51-0CA5E529F7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AAB4692-C7F3-4986-B809-832483C345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60B0B52-313E-4C19-AEA2-F8AB1E7FF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4F48C-FE53-41C3-B51C-FA6C1CE4736E}" type="datetimeFigureOut">
              <a:rPr lang="es-ES" smtClean="0"/>
              <a:t>30/04/2020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FEF3134-DA5F-4959-AD56-BF5442507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D9F274-31F9-44D2-97B6-369FC48B4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122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9211FE-7283-4B4E-85F8-70E13DDCE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62F6C0-5BF9-4D3E-9B42-192D499D46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6C82DCB-443D-408E-8102-2687425B4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4F48C-FE53-41C3-B51C-FA6C1CE4736E}" type="datetimeFigureOut">
              <a:rPr lang="es-ES" smtClean="0"/>
              <a:t>30/04/2020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69CADD-7F6D-4DC9-80A6-048FB8705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8A5D32-8ECB-4D77-9684-20BC28B24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2901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8D6A20-2C2F-4F26-B783-CE3588391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5142583-B93A-425C-A62F-B208B6AF9C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6CDF62-3765-441D-A179-9466BC8D1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4F48C-FE53-41C3-B51C-FA6C1CE4736E}" type="datetimeFigureOut">
              <a:rPr lang="es-ES" smtClean="0"/>
              <a:t>30/04/2020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96EB255-333B-41C5-8BCB-A02B0D5F7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B61474-2376-40DC-902D-026F012C2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3462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61D0BF-27E4-424A-8880-38DFFA2B3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0489C5-7BB1-4F9C-9006-5C14413935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0B62905-E139-44CE-A851-929386AA02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DCBCA03-B4DE-4008-A379-B3B3B23A0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4F48C-FE53-41C3-B51C-FA6C1CE4736E}" type="datetimeFigureOut">
              <a:rPr lang="es-ES" smtClean="0"/>
              <a:t>30/04/2020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DFE5B33-164B-49FD-A80C-D8B10C007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5738D10-5591-4C43-AD4E-A70399287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46091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754213-E19D-4535-A6F5-2466AB2F6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9DB722A-452E-4397-A158-E92E234B9D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E9F050F-A5EF-4B7F-9682-78F6411C72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9C29BFD-385F-4D8C-8E06-46AE5D38E0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00D7B58-6B39-4F32-B4E7-BCF1352BFA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5750760-3130-45DD-9605-F9E39AE87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4F48C-FE53-41C3-B51C-FA6C1CE4736E}" type="datetimeFigureOut">
              <a:rPr lang="es-ES" smtClean="0"/>
              <a:t>30/04/2020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2987EE-DFDA-4137-B00A-A398C79D7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140A054-64E9-4B0E-B17A-3A8D6F3C9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5477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8C88B5-E874-4CE2-92D8-B93D77BFC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F9CB79E-9AD8-4899-927F-9421E9492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4F48C-FE53-41C3-B51C-FA6C1CE4736E}" type="datetimeFigureOut">
              <a:rPr lang="es-ES" smtClean="0"/>
              <a:t>30/04/2020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AEBB244-290E-45AB-8B51-A60DA23E7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B13CBAA-7D63-4D7B-A8CF-58B9D9E72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9201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D594698-1FDC-4AE4-97BC-76F94CCA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4F48C-FE53-41C3-B51C-FA6C1CE4736E}" type="datetimeFigureOut">
              <a:rPr lang="es-ES" smtClean="0"/>
              <a:t>30/04/2020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367C3FD-2AF9-440E-B39D-2851B47D7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934B1DA-281D-4D16-B83D-2B1BA87FF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7118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7A51A1-AD1C-4751-9CE8-BCDDDDFCA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C83801E-97BE-406B-8F68-44508148B6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156C384-BF35-4920-B621-E33D04A236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06E9D5A-88C9-4432-8050-863062EEE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4F48C-FE53-41C3-B51C-FA6C1CE4736E}" type="datetimeFigureOut">
              <a:rPr lang="es-ES" smtClean="0"/>
              <a:t>30/04/2020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65AFFE0-4A86-4FAC-8C0C-3F48835A1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E19D106-C7DA-445A-968A-AD019DB8D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7123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0D2C7D-22AE-4989-9955-F9B3CFA4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C8F394-BA09-46F8-8B37-6751E3F92F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5712801-6B9A-473E-B0F8-291BE10AB2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FBF7F62-40E7-4B52-A5D5-8BD2E8589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4F48C-FE53-41C3-B51C-FA6C1CE4736E}" type="datetimeFigureOut">
              <a:rPr lang="es-ES" smtClean="0"/>
              <a:t>30/04/2020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E2E6380-C46D-4461-BA73-9D9D28B90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00593CA-71A2-4865-99D4-3726B6C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8501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9A921C-7F69-4BFB-AAF9-A4A2C7A45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9040B8F-A5B5-4368-9306-1403BC8F11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DF542DC-9E6A-4677-BABE-9EB3B04AD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4F48C-FE53-41C3-B51C-FA6C1CE4736E}" type="datetimeFigureOut">
              <a:rPr lang="es-ES" smtClean="0"/>
              <a:t>30/04/2020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FFE1490-D653-401A-AC6D-C6284A0CD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54F208-8D2E-44CD-8364-8951A69FD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4393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AB39BF6-4EF0-4A33-8580-60110BF74D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A0459EE-8796-4B49-A493-2904758F81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EF9F221-974A-49CC-A775-28D98F691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4F48C-FE53-41C3-B51C-FA6C1CE4736E}" type="datetimeFigureOut">
              <a:rPr lang="es-ES" smtClean="0"/>
              <a:t>30/04/2020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FE30632-C00D-4BCB-AC11-9ACF82E97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2E308AB-74EE-496B-8579-B07BDACAC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7018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B099C43-1636-45EA-ACF9-DAC3B5B11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A71295E-B9C2-47FF-A6E2-3FD7E9130E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8077566-F94D-434A-B147-1E021DCC32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4F48C-FE53-41C3-B51C-FA6C1CE4736E}" type="datetimeFigureOut">
              <a:rPr lang="es-ES" smtClean="0"/>
              <a:t>30/04/2020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E3D0B88-3962-4D46-A401-4430C642C4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7D670E-28D3-4DF1-B2BB-5A154C5DB2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6869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EBF024-2217-4917-97B5-D23A5AAD31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Tiziano. </a:t>
            </a:r>
            <a:br>
              <a:rPr lang="es-ES" dirty="0"/>
            </a:br>
            <a:r>
              <a:rPr lang="es-ES" dirty="0"/>
              <a:t>1527 – 1538.</a:t>
            </a:r>
          </a:p>
        </p:txBody>
      </p:sp>
    </p:spTree>
    <p:extLst>
      <p:ext uri="{BB962C8B-B14F-4D97-AF65-F5344CB8AC3E}">
        <p14:creationId xmlns:p14="http://schemas.microsoft.com/office/powerpoint/2010/main" val="3167057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FA8C178-4B5C-47A2-89D9-FD9CA27E0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812756" cy="2544330"/>
          </a:xfrm>
        </p:spPr>
        <p:txBody>
          <a:bodyPr>
            <a:normAutofit/>
          </a:bodyPr>
          <a:lstStyle/>
          <a:p>
            <a:pPr algn="ctr"/>
            <a:r>
              <a:rPr lang="it-IT" dirty="0"/>
              <a:t>1528. </a:t>
            </a:r>
            <a:br>
              <a:rPr lang="it-IT" dirty="0"/>
            </a:br>
            <a:r>
              <a:rPr lang="it-IT" dirty="0"/>
              <a:t>Tiziano. </a:t>
            </a:r>
            <a:br>
              <a:rPr lang="it-IT" dirty="0"/>
            </a:br>
            <a:r>
              <a:rPr lang="it-IT" dirty="0"/>
              <a:t>Ippolito Riminaldi. </a:t>
            </a:r>
            <a:br>
              <a:rPr lang="it-IT" dirty="0"/>
            </a:br>
            <a:r>
              <a:rPr lang="it-IT" dirty="0"/>
              <a:t>Academia san Lucca, Roma</a:t>
            </a:r>
            <a:endParaRPr lang="es-ES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13BC6EE-F2BE-4B83-822B-65C66F90E0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756" y="0"/>
            <a:ext cx="53792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420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04F15-1B58-4580-B60F-03C32081E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5334000" cy="3361748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/>
              <a:t>1528. </a:t>
            </a:r>
            <a:br>
              <a:rPr lang="it-IT" b="1" dirty="0"/>
            </a:br>
            <a:r>
              <a:rPr lang="it-IT" b="1" dirty="0"/>
              <a:t>Tiziano. </a:t>
            </a:r>
            <a:br>
              <a:rPr lang="it-IT" b="1" dirty="0"/>
            </a:br>
            <a:r>
              <a:rPr lang="it-IT" b="1" dirty="0"/>
              <a:t>Portrait of Girolamo Fracastoro. </a:t>
            </a:r>
            <a:br>
              <a:rPr lang="it-IT" b="1" dirty="0"/>
            </a:br>
            <a:r>
              <a:rPr lang="it-IT" b="1" dirty="0"/>
              <a:t>Londres, National Gallery.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0EAB2AC-4957-460C-B3E5-760F0C6BA5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637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3FBCB8-F3F3-4804-9A4C-D3F29619B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899564" cy="2779857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/>
              <a:t>1529. </a:t>
            </a:r>
            <a:br>
              <a:rPr lang="es-ES" b="1" dirty="0"/>
            </a:br>
            <a:r>
              <a:rPr lang="es-ES" b="1" dirty="0"/>
              <a:t>Tiziano. </a:t>
            </a:r>
            <a:br>
              <a:rPr lang="es-ES" b="1" dirty="0"/>
            </a:br>
            <a:r>
              <a:rPr lang="es-ES" b="1" dirty="0"/>
              <a:t>Baldassare </a:t>
            </a:r>
            <a:r>
              <a:rPr lang="es-ES" b="1" dirty="0" err="1"/>
              <a:t>Castilgione</a:t>
            </a:r>
            <a:r>
              <a:rPr lang="es-ES" b="1" dirty="0"/>
              <a:t>. </a:t>
            </a:r>
            <a:br>
              <a:rPr lang="es-ES" b="1" dirty="0"/>
            </a:br>
            <a:r>
              <a:rPr lang="es-ES" b="1" dirty="0" err="1"/>
              <a:t>Galeria</a:t>
            </a:r>
            <a:r>
              <a:rPr lang="es-ES" b="1" dirty="0"/>
              <a:t> Nacional de Irlanda, Dublín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B6815B1-0A61-463D-9C6D-4FA2339825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564" y="-1"/>
            <a:ext cx="5292436" cy="6858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764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5E32F1-FAED-4DED-A7E7-7C64B2AD3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687741" cy="2364220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/>
              <a:t>1529. </a:t>
            </a:r>
            <a:br>
              <a:rPr lang="es-ES" b="1" dirty="0"/>
            </a:br>
            <a:r>
              <a:rPr lang="es-ES" b="1" dirty="0"/>
              <a:t>Tiziano.</a:t>
            </a:r>
            <a:br>
              <a:rPr lang="es-ES" b="1" dirty="0"/>
            </a:br>
            <a:r>
              <a:rPr lang="es-ES" b="1" dirty="0"/>
              <a:t> Federico Gonzaga, I duque de Mantua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FC652DA-F8D1-4C6B-B3A3-53A695197A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741" y="0"/>
            <a:ext cx="55042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250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FA8C178-4B5C-47A2-89D9-FD9CA27E0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530080" cy="2627457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/>
              <a:t>1530. </a:t>
            </a:r>
            <a:br>
              <a:rPr lang="es-ES" b="1" dirty="0"/>
            </a:br>
            <a:r>
              <a:rPr lang="es-ES" b="1" dirty="0"/>
              <a:t>Tiziano. </a:t>
            </a:r>
            <a:br>
              <a:rPr lang="es-ES" b="1" dirty="0"/>
            </a:br>
            <a:r>
              <a:rPr lang="es-ES" b="1" dirty="0"/>
              <a:t>Giacomo Doria. </a:t>
            </a:r>
            <a:br>
              <a:rPr lang="es-ES" b="1" dirty="0"/>
            </a:br>
            <a:r>
              <a:rPr lang="es-ES" b="1" dirty="0"/>
              <a:t>Oxford, </a:t>
            </a:r>
            <a:r>
              <a:rPr lang="es-ES" b="1" dirty="0" err="1"/>
              <a:t>Ashmolean</a:t>
            </a:r>
            <a:r>
              <a:rPr lang="es-ES" b="1" dirty="0"/>
              <a:t> Museum.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2F20545-B4F0-42A1-A3B7-39D101F80C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080" y="0"/>
            <a:ext cx="56619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2116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743DF0-00D9-4077-B04B-E8E035D1D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262255" cy="3181639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1530. </a:t>
            </a:r>
            <a:br>
              <a:rPr lang="en-US" b="1" dirty="0"/>
            </a:br>
            <a:r>
              <a:rPr lang="en-US" b="1" dirty="0" err="1"/>
              <a:t>Tiziano</a:t>
            </a:r>
            <a:r>
              <a:rPr lang="en-US" b="1" dirty="0"/>
              <a:t>. </a:t>
            </a:r>
            <a:br>
              <a:rPr lang="en-US" b="1" dirty="0"/>
            </a:br>
            <a:r>
              <a:rPr lang="en-US" b="1" dirty="0"/>
              <a:t>A PORTRAIT OF A LADY, HALF LENGTH, DRESSED IN A DAMASK.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FECB00D-0B8A-411B-9EC9-EDA4323A7A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255" y="-1"/>
            <a:ext cx="5929745" cy="687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229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FA8C178-4B5C-47A2-89D9-FD9CA27E0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5147540" cy="3063875"/>
          </a:xfrm>
        </p:spPr>
        <p:txBody>
          <a:bodyPr>
            <a:normAutofit/>
          </a:bodyPr>
          <a:lstStyle/>
          <a:p>
            <a:pPr algn="ctr"/>
            <a:r>
              <a:rPr lang="es-ES" b="1" dirty="0"/>
              <a:t>1530. </a:t>
            </a:r>
            <a:br>
              <a:rPr lang="es-ES" b="1" dirty="0"/>
            </a:br>
            <a:r>
              <a:rPr lang="es-ES" b="1" dirty="0"/>
              <a:t>Tiziano. </a:t>
            </a:r>
            <a:br>
              <a:rPr lang="es-ES" b="1" dirty="0"/>
            </a:br>
            <a:r>
              <a:rPr lang="es-ES" b="1" dirty="0"/>
              <a:t>Alegoría conyugal. </a:t>
            </a:r>
            <a:br>
              <a:rPr lang="es-ES" b="1" dirty="0"/>
            </a:br>
            <a:r>
              <a:rPr lang="es-ES" b="1" dirty="0"/>
              <a:t>Louvre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6B37398-2CBE-469A-93FA-40DB12A0C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7540" y="0"/>
            <a:ext cx="70444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28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FA8C178-4B5C-47A2-89D9-FD9CA27E0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7204363" cy="2669020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/>
              <a:t>1530. </a:t>
            </a:r>
            <a:br>
              <a:rPr lang="it-IT" b="1" dirty="0"/>
            </a:br>
            <a:r>
              <a:rPr lang="it-IT" b="1" dirty="0"/>
              <a:t>Tiziano. </a:t>
            </a:r>
            <a:br>
              <a:rPr lang="it-IT" b="1" dirty="0"/>
            </a:br>
            <a:r>
              <a:rPr lang="it-IT" b="1" dirty="0"/>
              <a:t>Cristo con el globo. Kunsthistorisches Museum, Viena</a:t>
            </a:r>
            <a:endParaRPr lang="es-ES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77F230E-F5C6-4AA1-AB66-0596FD8271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363" y="0"/>
            <a:ext cx="49876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1561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FA8C178-4B5C-47A2-89D9-FD9CA27E0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817418"/>
          </a:xfrm>
        </p:spPr>
        <p:txBody>
          <a:bodyPr>
            <a:normAutofit/>
          </a:bodyPr>
          <a:lstStyle/>
          <a:p>
            <a:pPr algn="ctr"/>
            <a:r>
              <a:rPr lang="es-ES" sz="4000" b="1" dirty="0"/>
              <a:t>1530. Tiziano. Los peregrinos de </a:t>
            </a:r>
            <a:r>
              <a:rPr lang="es-ES" sz="4000" b="1" dirty="0" err="1"/>
              <a:t>Emaus</a:t>
            </a:r>
            <a:r>
              <a:rPr lang="es-ES" sz="4000" b="1" dirty="0"/>
              <a:t>. Louvre.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2E254E5-0DB2-4A6B-95B1-B6D73E4C3B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798" y="817420"/>
            <a:ext cx="9096403" cy="604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058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FA8C178-4B5C-47A2-89D9-FD9CA27E0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7439891" cy="1325563"/>
          </a:xfrm>
        </p:spPr>
        <p:txBody>
          <a:bodyPr>
            <a:normAutofit/>
          </a:bodyPr>
          <a:lstStyle/>
          <a:p>
            <a:pPr algn="ctr"/>
            <a:r>
              <a:rPr lang="it-IT" b="1" dirty="0"/>
              <a:t>1530. Tiziano. San Juan Bautista. Galleria dell Accademia</a:t>
            </a:r>
            <a:endParaRPr lang="es-ES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B36999D-E1C8-4555-A7A7-BDEA51E506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0727" y="0"/>
            <a:ext cx="4641273" cy="6875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4655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FA8C178-4B5C-47A2-89D9-FD9CA27E0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390438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/>
              <a:t>1531. Tiziano. San Jerónimo. Louvre.</a:t>
            </a:r>
            <a:endParaRPr lang="es-ES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D7DF79B-BFA0-439E-BE80-2B80A2C24B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4387" y="0"/>
            <a:ext cx="82876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7998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FA8C178-4B5C-47A2-89D9-FD9CA27E0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5320145" cy="3735820"/>
          </a:xfrm>
        </p:spPr>
        <p:txBody>
          <a:bodyPr>
            <a:normAutofit/>
          </a:bodyPr>
          <a:lstStyle/>
          <a:p>
            <a:pPr algn="ctr"/>
            <a:r>
              <a:rPr lang="it-IT" dirty="0"/>
              <a:t>1532. Tiziano. </a:t>
            </a:r>
            <a:br>
              <a:rPr lang="it-IT" dirty="0"/>
            </a:br>
            <a:r>
              <a:rPr lang="it-IT" dirty="0"/>
              <a:t>The Aldobrandini Madonna. </a:t>
            </a:r>
            <a:br>
              <a:rPr lang="it-IT" dirty="0"/>
            </a:br>
            <a:r>
              <a:rPr lang="it-IT" dirty="0"/>
              <a:t>Londres, National Gallery.</a:t>
            </a:r>
            <a:endParaRPr lang="es-ES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6F04C24-1C90-4863-9CFE-551AFDF626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145" y="-1"/>
            <a:ext cx="6871855" cy="6871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6792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FA8C178-4B5C-47A2-89D9-FD9CA27E0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860222" cy="2876839"/>
          </a:xfrm>
        </p:spPr>
        <p:txBody>
          <a:bodyPr>
            <a:normAutofit/>
          </a:bodyPr>
          <a:lstStyle/>
          <a:p>
            <a:pPr algn="ctr"/>
            <a:r>
              <a:rPr lang="es-ES" dirty="0"/>
              <a:t>1533. </a:t>
            </a:r>
            <a:br>
              <a:rPr lang="es-ES" dirty="0"/>
            </a:br>
            <a:r>
              <a:rPr lang="es-ES" dirty="0"/>
              <a:t>Tiziano. </a:t>
            </a:r>
            <a:br>
              <a:rPr lang="es-ES" dirty="0"/>
            </a:br>
            <a:r>
              <a:rPr lang="es-ES" dirty="0"/>
              <a:t>Alfonso de Avalos. </a:t>
            </a:r>
            <a:br>
              <a:rPr lang="es-ES" dirty="0"/>
            </a:br>
            <a:r>
              <a:rPr lang="es-ES" dirty="0"/>
              <a:t>Paul Getty Museum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5E52773-2CFB-4F1E-8DDA-237D3312F2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222" y="0"/>
            <a:ext cx="53317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7821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FA8C178-4B5C-47A2-89D9-FD9CA27E0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8423565" cy="2530476"/>
          </a:xfrm>
        </p:spPr>
        <p:txBody>
          <a:bodyPr>
            <a:normAutofit/>
          </a:bodyPr>
          <a:lstStyle/>
          <a:p>
            <a:pPr algn="ctr"/>
            <a:r>
              <a:rPr lang="es-ES" b="1" dirty="0"/>
              <a:t>1533. </a:t>
            </a:r>
            <a:br>
              <a:rPr lang="es-ES" b="1" dirty="0"/>
            </a:br>
            <a:r>
              <a:rPr lang="es-ES" b="1" dirty="0"/>
              <a:t>Tiziano.</a:t>
            </a:r>
            <a:br>
              <a:rPr lang="es-ES" b="1" dirty="0"/>
            </a:br>
            <a:r>
              <a:rPr lang="es-ES" b="1" dirty="0"/>
              <a:t>El emperador Carlos V con un perro. </a:t>
            </a:r>
            <a:br>
              <a:rPr lang="es-ES" b="1" dirty="0"/>
            </a:br>
            <a:r>
              <a:rPr lang="es-ES" b="1" dirty="0"/>
              <a:t>Museo del Prado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DB2386F-1F03-48BC-81A2-2994B7CB5E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565" y="0"/>
            <a:ext cx="3768436" cy="6830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378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FA8C178-4B5C-47A2-89D9-FD9CA27E0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4"/>
            <a:ext cx="5320145" cy="2890693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/>
              <a:t>1533. </a:t>
            </a:r>
            <a:br>
              <a:rPr lang="it-IT" dirty="0"/>
            </a:br>
            <a:r>
              <a:rPr lang="it-IT" dirty="0"/>
              <a:t>Tiziano. </a:t>
            </a:r>
            <a:br>
              <a:rPr lang="it-IT" dirty="0"/>
            </a:br>
            <a:r>
              <a:rPr lang="it-IT" dirty="0"/>
              <a:t>Francesco Venier. </a:t>
            </a:r>
            <a:br>
              <a:rPr lang="it-IT" dirty="0"/>
            </a:br>
            <a:r>
              <a:rPr lang="it-IT" dirty="0"/>
              <a:t>Museo Thyssen Bornemisza</a:t>
            </a:r>
            <a:endParaRPr lang="es-ES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11D0C44-C2A5-4AA4-9E04-19F185226D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145" y="-1"/>
            <a:ext cx="6871855" cy="6871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5275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FA8C178-4B5C-47A2-89D9-FD9CA27E0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7135091" cy="2849130"/>
          </a:xfrm>
        </p:spPr>
        <p:txBody>
          <a:bodyPr>
            <a:normAutofit/>
          </a:bodyPr>
          <a:lstStyle/>
          <a:p>
            <a:pPr algn="ctr"/>
            <a:r>
              <a:rPr lang="es-ES" dirty="0"/>
              <a:t>1533. </a:t>
            </a:r>
            <a:br>
              <a:rPr lang="es-ES" dirty="0"/>
            </a:br>
            <a:r>
              <a:rPr lang="es-ES" dirty="0"/>
              <a:t>Tiziano. </a:t>
            </a:r>
            <a:br>
              <a:rPr lang="es-ES" dirty="0"/>
            </a:br>
            <a:r>
              <a:rPr lang="es-ES" dirty="0" err="1"/>
              <a:t>Ippolito</a:t>
            </a:r>
            <a:r>
              <a:rPr lang="es-ES" dirty="0"/>
              <a:t> de Medici. </a:t>
            </a:r>
            <a:br>
              <a:rPr lang="es-ES" dirty="0"/>
            </a:br>
            <a:r>
              <a:rPr lang="es-ES" dirty="0"/>
              <a:t>Florencia, Palacio Pitti.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65FE2C9-26D0-40A5-8B6B-8A7C69B122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5091" y="-1"/>
            <a:ext cx="5056909" cy="6868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7299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FA8C178-4B5C-47A2-89D9-FD9CA27E0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691850" cy="2544330"/>
          </a:xfrm>
        </p:spPr>
        <p:txBody>
          <a:bodyPr>
            <a:normAutofit/>
          </a:bodyPr>
          <a:lstStyle/>
          <a:p>
            <a:pPr algn="ctr"/>
            <a:r>
              <a:rPr lang="it-IT" dirty="0"/>
              <a:t>1533. </a:t>
            </a:r>
            <a:br>
              <a:rPr lang="it-IT" dirty="0"/>
            </a:br>
            <a:r>
              <a:rPr lang="it-IT" dirty="0"/>
              <a:t>Tiziano. </a:t>
            </a:r>
            <a:br>
              <a:rPr lang="it-IT" dirty="0"/>
            </a:br>
            <a:r>
              <a:rPr lang="it-IT" dirty="0"/>
              <a:t>Magdalena penitente. </a:t>
            </a:r>
            <a:br>
              <a:rPr lang="it-IT" dirty="0"/>
            </a:br>
            <a:r>
              <a:rPr lang="it-IT" dirty="0"/>
              <a:t>Palacio Pitti</a:t>
            </a:r>
            <a:endParaRPr lang="es-ES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2823097-A8DE-43F6-9F7B-FAC2024C6F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1850" y="0"/>
            <a:ext cx="55001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3478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FA8C178-4B5C-47A2-89D9-FD9CA27E0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7885564" cy="2544330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/>
              <a:t>1534. </a:t>
            </a:r>
            <a:br>
              <a:rPr lang="it-IT" b="1" dirty="0"/>
            </a:br>
            <a:r>
              <a:rPr lang="it-IT" b="1" dirty="0"/>
              <a:t>Tiziano. </a:t>
            </a:r>
            <a:br>
              <a:rPr lang="it-IT" b="1" dirty="0"/>
            </a:br>
            <a:r>
              <a:rPr lang="it-IT" b="1" dirty="0"/>
              <a:t>Isabella d'Este, duquesa de Mantua. </a:t>
            </a:r>
            <a:br>
              <a:rPr lang="it-IT" b="1" dirty="0"/>
            </a:br>
            <a:r>
              <a:rPr lang="it-IT" b="1" dirty="0"/>
              <a:t>Kunsthistorisches Museum, Viena</a:t>
            </a:r>
            <a:endParaRPr lang="es-ES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592C70F-2206-478D-9B84-AB0CCB07A2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4" y="0"/>
            <a:ext cx="43064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40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FA8C178-4B5C-47A2-89D9-FD9CA27E0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7523018" cy="2766002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/>
              <a:t>1533. </a:t>
            </a:r>
            <a:br>
              <a:rPr lang="es-ES" b="1" dirty="0"/>
            </a:br>
            <a:r>
              <a:rPr lang="es-ES" b="1" dirty="0"/>
              <a:t>Tiziano. </a:t>
            </a:r>
            <a:br>
              <a:rPr lang="es-ES" b="1" dirty="0"/>
            </a:br>
            <a:r>
              <a:rPr lang="es-ES" b="1" dirty="0"/>
              <a:t>Madonna y Niño con San Sebastián y San Francisco. </a:t>
            </a:r>
            <a:br>
              <a:rPr lang="es-ES" b="1" dirty="0"/>
            </a:br>
            <a:r>
              <a:rPr lang="es-ES" b="1" dirty="0"/>
              <a:t>Museos Vaticanos.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45B292A-9A70-46AC-B9CE-C74F14359F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3018" y="-1"/>
            <a:ext cx="4668982" cy="6869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3249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FA8C178-4B5C-47A2-89D9-FD9CA27E0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s-ES" dirty="0"/>
              <a:t>1534. Tiziano. Presentación de María en el Templo. Venecia, Galería de la Academia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6BB85D7-8324-429E-9F17-2BE17B0AF4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523" y="1325563"/>
            <a:ext cx="9172953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9419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0619BC-A2A1-49D3-98C5-CC044E658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774180" cy="2378075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/>
              <a:t>1535. </a:t>
            </a:r>
            <a:br>
              <a:rPr lang="es-ES" b="1" dirty="0"/>
            </a:br>
            <a:r>
              <a:rPr lang="es-ES" b="1" dirty="0"/>
              <a:t>Tiziano. </a:t>
            </a:r>
            <a:br>
              <a:rPr lang="es-ES" b="1" dirty="0"/>
            </a:br>
            <a:r>
              <a:rPr lang="es-ES" b="1" dirty="0"/>
              <a:t>Antonio Porcia. </a:t>
            </a:r>
            <a:br>
              <a:rPr lang="es-ES" b="1" dirty="0"/>
            </a:br>
            <a:r>
              <a:rPr lang="es-ES" b="1" dirty="0"/>
              <a:t>Pinacoteca de </a:t>
            </a:r>
            <a:r>
              <a:rPr lang="es-ES" b="1" dirty="0" err="1"/>
              <a:t>Brera</a:t>
            </a:r>
            <a:r>
              <a:rPr lang="es-ES" b="1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2A4AA2D-9471-4FF4-A0F2-CB13FF07ED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180" y="0"/>
            <a:ext cx="54178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5996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FA8C178-4B5C-47A2-89D9-FD9CA27E0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7555926" cy="2530475"/>
          </a:xfrm>
        </p:spPr>
        <p:txBody>
          <a:bodyPr>
            <a:normAutofit/>
          </a:bodyPr>
          <a:lstStyle/>
          <a:p>
            <a:pPr algn="ctr"/>
            <a:r>
              <a:rPr lang="de-DE" b="1" dirty="0"/>
              <a:t>1535. </a:t>
            </a:r>
            <a:br>
              <a:rPr lang="de-DE" b="1" dirty="0"/>
            </a:br>
            <a:r>
              <a:rPr lang="de-DE" b="1" dirty="0"/>
              <a:t>Tiziano. </a:t>
            </a:r>
            <a:br>
              <a:rPr lang="de-DE" b="1" dirty="0"/>
            </a:br>
            <a:r>
              <a:rPr lang="de-DE" b="1" dirty="0"/>
              <a:t>Mädchen im Pelz. </a:t>
            </a:r>
            <a:br>
              <a:rPr lang="de-DE" b="1" dirty="0"/>
            </a:br>
            <a:r>
              <a:rPr lang="de-DE" b="1" dirty="0"/>
              <a:t>Kunsthistorisches Museum.</a:t>
            </a:r>
            <a:endParaRPr lang="es-ES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524941B-50EF-4C33-8420-718A73E164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5816" y="0"/>
            <a:ext cx="45061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8897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FA8C178-4B5C-47A2-89D9-FD9CA27E0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7065818" cy="2488911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/>
              <a:t>1535. </a:t>
            </a:r>
            <a:br>
              <a:rPr lang="es-ES" b="1" dirty="0"/>
            </a:br>
            <a:r>
              <a:rPr lang="es-ES" b="1" dirty="0"/>
              <a:t>Tiziano. </a:t>
            </a:r>
            <a:br>
              <a:rPr lang="es-ES" b="1" dirty="0"/>
            </a:br>
            <a:r>
              <a:rPr lang="es-ES" b="1" dirty="0"/>
              <a:t>El dinero del tributo. </a:t>
            </a:r>
            <a:br>
              <a:rPr lang="es-ES" b="1" dirty="0"/>
            </a:br>
            <a:r>
              <a:rPr lang="es-ES" b="1" dirty="0"/>
              <a:t>Gemäldegalerie de Dresde.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CEF604C-E2B5-437F-9AF8-5F8F1FEA3E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818" y="-1"/>
            <a:ext cx="5126182" cy="6863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5699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FA8C178-4B5C-47A2-89D9-FD9CA27E0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2171178" cy="3902075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/>
              <a:t>1535. Tiziano. Cena en Emaús. Museo del Louvre.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E1AC52B-4EA1-4B9D-98EB-11F0F14996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178" y="0"/>
            <a:ext cx="100208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4038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FA8C178-4B5C-47A2-89D9-FD9CA27E0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677891" cy="2613602"/>
          </a:xfrm>
        </p:spPr>
        <p:txBody>
          <a:bodyPr>
            <a:normAutofit/>
          </a:bodyPr>
          <a:lstStyle/>
          <a:p>
            <a:pPr algn="ctr"/>
            <a:r>
              <a:rPr lang="it-IT" b="1" dirty="0"/>
              <a:t>1536. </a:t>
            </a:r>
            <a:br>
              <a:rPr lang="it-IT" b="1" dirty="0"/>
            </a:br>
            <a:r>
              <a:rPr lang="it-IT" b="1" dirty="0"/>
              <a:t>Tiziano. </a:t>
            </a:r>
            <a:br>
              <a:rPr lang="it-IT" b="1" dirty="0"/>
            </a:br>
            <a:r>
              <a:rPr lang="it-IT" b="1" dirty="0"/>
              <a:t>Guilio Romano. </a:t>
            </a:r>
            <a:br>
              <a:rPr lang="it-IT" b="1" dirty="0"/>
            </a:br>
            <a:r>
              <a:rPr lang="it-IT" b="1" dirty="0"/>
              <a:t>Collezioni Provinciali, Mantua</a:t>
            </a:r>
            <a:endParaRPr lang="es-ES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A0CA244-7140-4F6C-8C76-B48711D07C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891" y="-1"/>
            <a:ext cx="5514109" cy="6865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8307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FA8C178-4B5C-47A2-89D9-FD9CA27E0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4"/>
            <a:ext cx="6189374" cy="3063875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/>
              <a:t>1536. </a:t>
            </a:r>
            <a:br>
              <a:rPr lang="it-IT" b="1" dirty="0"/>
            </a:br>
            <a:r>
              <a:rPr lang="it-IT" b="1" dirty="0"/>
              <a:t>Tiziano. </a:t>
            </a:r>
            <a:br>
              <a:rPr lang="it-IT" b="1" dirty="0"/>
            </a:br>
            <a:r>
              <a:rPr lang="it-IT" b="1" dirty="0"/>
              <a:t>Retrato de Francesco Maria della Rovere. </a:t>
            </a:r>
            <a:br>
              <a:rPr lang="it-IT" b="1" dirty="0"/>
            </a:br>
            <a:r>
              <a:rPr lang="it-IT" b="1" dirty="0"/>
              <a:t>Galeria Ufizzi</a:t>
            </a:r>
            <a:endParaRPr lang="es-ES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6C5A80C-157C-4473-A6E5-D25B3A7806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374" y="0"/>
            <a:ext cx="60026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4546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FA8C178-4B5C-47A2-89D9-FD9CA27E0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7259782" cy="3063875"/>
          </a:xfrm>
        </p:spPr>
        <p:txBody>
          <a:bodyPr>
            <a:normAutofit/>
          </a:bodyPr>
          <a:lstStyle/>
          <a:p>
            <a:pPr algn="ctr"/>
            <a:r>
              <a:rPr lang="it-IT" b="1" dirty="0"/>
              <a:t>1536. </a:t>
            </a:r>
            <a:br>
              <a:rPr lang="it-IT" b="1" dirty="0"/>
            </a:br>
            <a:r>
              <a:rPr lang="it-IT" b="1" dirty="0"/>
              <a:t>Tiziano. </a:t>
            </a:r>
            <a:br>
              <a:rPr lang="it-IT" b="1" dirty="0"/>
            </a:br>
            <a:r>
              <a:rPr lang="it-IT" b="1" dirty="0"/>
              <a:t>La bella. </a:t>
            </a:r>
            <a:br>
              <a:rPr lang="it-IT" b="1" dirty="0"/>
            </a:br>
            <a:r>
              <a:rPr lang="it-IT" b="1" dirty="0"/>
              <a:t>Florencia, Palacio Pitti.</a:t>
            </a:r>
            <a:endParaRPr lang="es-ES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CCC1CF9-65B2-4C61-BC0B-A1600420C2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9782" y="-1"/>
            <a:ext cx="4932218" cy="6865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1904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CFD254-FAA1-4E78-AB15-7977FD28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916341" cy="3611130"/>
          </a:xfrm>
        </p:spPr>
        <p:txBody>
          <a:bodyPr>
            <a:normAutofit/>
          </a:bodyPr>
          <a:lstStyle/>
          <a:p>
            <a:pPr algn="ctr"/>
            <a:r>
              <a:rPr lang="es-ES" b="1" dirty="0"/>
              <a:t>1536. </a:t>
            </a:r>
            <a:br>
              <a:rPr lang="es-ES" b="1" dirty="0"/>
            </a:br>
            <a:r>
              <a:rPr lang="es-ES" b="1" dirty="0"/>
              <a:t>Tiziano. </a:t>
            </a:r>
            <a:br>
              <a:rPr lang="es-ES" b="1" dirty="0"/>
            </a:br>
            <a:r>
              <a:rPr lang="es-ES" b="1" dirty="0"/>
              <a:t>Retrato de una joven con sombrero. </a:t>
            </a:r>
            <a:br>
              <a:rPr lang="es-ES" b="1" dirty="0"/>
            </a:br>
            <a:r>
              <a:rPr lang="es-ES" b="1" dirty="0"/>
              <a:t>Hermitage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2791E5F-C323-42CD-9E28-1262B19CA2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341" y="0"/>
            <a:ext cx="52756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7437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FA8C178-4B5C-47A2-89D9-FD9CA27E0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096000" cy="3375602"/>
          </a:xfrm>
        </p:spPr>
        <p:txBody>
          <a:bodyPr>
            <a:normAutofit/>
          </a:bodyPr>
          <a:lstStyle/>
          <a:p>
            <a:pPr algn="ctr"/>
            <a:r>
              <a:rPr lang="it-IT" b="1" dirty="0"/>
              <a:t>1537. </a:t>
            </a:r>
            <a:br>
              <a:rPr lang="it-IT" b="1" dirty="0"/>
            </a:br>
            <a:r>
              <a:rPr lang="it-IT" b="1" dirty="0"/>
              <a:t>Tiziano. </a:t>
            </a:r>
            <a:br>
              <a:rPr lang="it-IT" b="1" dirty="0"/>
            </a:br>
            <a:r>
              <a:rPr lang="it-IT" b="1" dirty="0"/>
              <a:t>Giorgio Cornaro with a Falcon. </a:t>
            </a:r>
            <a:br>
              <a:rPr lang="it-IT" b="1" dirty="0"/>
            </a:br>
            <a:r>
              <a:rPr lang="it-IT" b="1" dirty="0"/>
              <a:t>Nebraska, USA</a:t>
            </a:r>
            <a:endParaRPr lang="es-ES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67C35F1-7814-442C-AAF7-0A02F59643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-76200"/>
            <a:ext cx="6096000" cy="6983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3080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FA8C178-4B5C-47A2-89D9-FD9CA27E0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7049143" cy="3264766"/>
          </a:xfrm>
        </p:spPr>
        <p:txBody>
          <a:bodyPr>
            <a:normAutofit/>
          </a:bodyPr>
          <a:lstStyle/>
          <a:p>
            <a:pPr algn="ctr"/>
            <a:r>
              <a:rPr lang="es-ES" b="1" dirty="0"/>
              <a:t>1538. </a:t>
            </a:r>
            <a:br>
              <a:rPr lang="es-ES" b="1" dirty="0"/>
            </a:br>
            <a:r>
              <a:rPr lang="es-ES" b="1" dirty="0"/>
              <a:t>Tiziano. </a:t>
            </a:r>
            <a:br>
              <a:rPr lang="es-ES" b="1" dirty="0"/>
            </a:br>
            <a:r>
              <a:rPr lang="es-ES" b="1" dirty="0"/>
              <a:t>El hijo de Francesco </a:t>
            </a:r>
            <a:r>
              <a:rPr lang="es-ES" b="1" dirty="0" err="1"/>
              <a:t>Filetto</a:t>
            </a:r>
            <a:r>
              <a:rPr lang="es-ES" b="1" dirty="0"/>
              <a:t>. </a:t>
            </a:r>
            <a:br>
              <a:rPr lang="es-ES" b="1" dirty="0"/>
            </a:br>
            <a:r>
              <a:rPr lang="es-ES" b="1" dirty="0"/>
              <a:t>Kunsthistorisches Museum, Viena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5FCD1EB-E80A-4C0A-98C0-941DB843E9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9143" y="18000"/>
            <a:ext cx="5142857" cy="68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2576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3E7090-05EC-4C5D-9D76-68E82CDD4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7140066" cy="2669020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/>
              <a:t>1538. </a:t>
            </a:r>
            <a:br>
              <a:rPr lang="it-IT" b="1" dirty="0"/>
            </a:br>
            <a:r>
              <a:rPr lang="it-IT" b="1" dirty="0"/>
              <a:t>Tiziano. </a:t>
            </a:r>
            <a:br>
              <a:rPr lang="it-IT" b="1" dirty="0"/>
            </a:br>
            <a:r>
              <a:rPr lang="it-IT" b="1" dirty="0"/>
              <a:t>Francesco Filetto. </a:t>
            </a:r>
            <a:br>
              <a:rPr lang="it-IT" b="1" dirty="0"/>
            </a:br>
            <a:r>
              <a:rPr lang="it-IT" b="1" dirty="0"/>
              <a:t>Kunsthistorisches Museum, Viena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F5706C2-569D-40DA-9026-ACE3FFC3AE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066" y="0"/>
            <a:ext cx="50519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031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3E7090-05EC-4C5D-9D76-68E82CDD4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5929745" cy="3063875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/>
              <a:t>1538. </a:t>
            </a:r>
            <a:br>
              <a:rPr lang="it-IT" b="1" dirty="0"/>
            </a:br>
            <a:r>
              <a:rPr lang="it-IT" b="1" dirty="0"/>
              <a:t>Tiziano. </a:t>
            </a:r>
            <a:br>
              <a:rPr lang="it-IT" b="1" dirty="0"/>
            </a:br>
            <a:r>
              <a:rPr lang="it-IT" b="1" dirty="0"/>
              <a:t>Retrato de Gabriele Taldino. </a:t>
            </a:r>
            <a:br>
              <a:rPr lang="it-IT" b="1" dirty="0"/>
            </a:br>
            <a:r>
              <a:rPr lang="it-IT" b="1" dirty="0"/>
              <a:t>Ferrara, colección Cavallini Sgarbi.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92F37F5-425A-4705-B8D3-80C15D429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745" y="-1"/>
            <a:ext cx="6262255" cy="6874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1120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FA8C178-4B5C-47A2-89D9-FD9CA27E0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020571" cy="2835275"/>
          </a:xfrm>
        </p:spPr>
        <p:txBody>
          <a:bodyPr>
            <a:normAutofit/>
          </a:bodyPr>
          <a:lstStyle/>
          <a:p>
            <a:pPr algn="ctr"/>
            <a:r>
              <a:rPr lang="it-IT" b="1" dirty="0"/>
              <a:t>1538. </a:t>
            </a:r>
            <a:br>
              <a:rPr lang="it-IT" b="1" dirty="0"/>
            </a:br>
            <a:r>
              <a:rPr lang="it-IT" b="1" dirty="0"/>
              <a:t>Tiziano. </a:t>
            </a:r>
            <a:br>
              <a:rPr lang="it-IT" b="1" dirty="0"/>
            </a:br>
            <a:r>
              <a:rPr lang="it-IT" b="1" dirty="0"/>
              <a:t>Eleonora Gonzaga. </a:t>
            </a:r>
            <a:br>
              <a:rPr lang="it-IT" b="1" dirty="0"/>
            </a:br>
            <a:r>
              <a:rPr lang="it-IT" b="1" dirty="0"/>
              <a:t>Galeria Uffizi.</a:t>
            </a:r>
            <a:endParaRPr lang="es-ES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373A286-63E9-4511-BBD9-C5C17F2D34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0571" y="0"/>
            <a:ext cx="61714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7864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3E7090-05EC-4C5D-9D76-68E82CDD4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2592336" cy="4068330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/>
              <a:t>1538. Tiziano. Venus de Urbino. Galería </a:t>
            </a:r>
            <a:r>
              <a:rPr lang="es-ES" sz="3200" b="1" dirty="0" err="1"/>
              <a:t>Uffizi</a:t>
            </a:r>
            <a:r>
              <a:rPr lang="es-ES" sz="3200" b="1" dirty="0"/>
              <a:t>, Florencia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794FD69-ACC1-4119-9DCF-5ADC092649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336" y="0"/>
            <a:ext cx="95996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2855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510</Words>
  <Application>Microsoft Office PowerPoint</Application>
  <PresentationFormat>Panorámica</PresentationFormat>
  <Paragraphs>35</Paragraphs>
  <Slides>35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39" baseType="lpstr">
      <vt:lpstr>Arial</vt:lpstr>
      <vt:lpstr>Calibri</vt:lpstr>
      <vt:lpstr>Calibri Light</vt:lpstr>
      <vt:lpstr>Tema de Office</vt:lpstr>
      <vt:lpstr>Tiziano.  1527 – 1538.</vt:lpstr>
      <vt:lpstr>1528.  Tiziano.  Ippolito Riminaldi.  Academia san Lucca, Roma</vt:lpstr>
      <vt:lpstr>1528.  Tiziano.  Portrait of Girolamo Fracastoro.  Londres, National Gallery.</vt:lpstr>
      <vt:lpstr>1529.  Tiziano.  Baldassare Castilgione.  Galeria Nacional de Irlanda, Dublín</vt:lpstr>
      <vt:lpstr>1529.  Tiziano.  Federico Gonzaga, I duque de Mantua</vt:lpstr>
      <vt:lpstr>1530.  Tiziano.  Giacomo Doria.  Oxford, Ashmolean Museum.</vt:lpstr>
      <vt:lpstr>1530.  Tiziano.  A PORTRAIT OF A LADY, HALF LENGTH, DRESSED IN A DAMASK.</vt:lpstr>
      <vt:lpstr>1530.  Tiziano.  Alegoría conyugal.  Louvre</vt:lpstr>
      <vt:lpstr>1530.  Tiziano.  Cristo con el globo. Kunsthistorisches Museum, Viena</vt:lpstr>
      <vt:lpstr>1530. Tiziano. Los peregrinos de Emaus. Louvre.</vt:lpstr>
      <vt:lpstr>1530. Tiziano. San Juan Bautista. Galleria dell Accademia</vt:lpstr>
      <vt:lpstr>1531. Tiziano. San Jerónimo. Louvre.</vt:lpstr>
      <vt:lpstr>1532. Tiziano.  The Aldobrandini Madonna.  Londres, National Gallery.</vt:lpstr>
      <vt:lpstr>1533.  Tiziano.  Alfonso de Avalos.  Paul Getty Museum</vt:lpstr>
      <vt:lpstr>1533.  Tiziano. El emperador Carlos V con un perro.  Museo del Prado</vt:lpstr>
      <vt:lpstr>1533.  Tiziano.  Francesco Venier.  Museo Thyssen Bornemisza</vt:lpstr>
      <vt:lpstr>1533.  Tiziano.  Ippolito de Medici.  Florencia, Palacio Pitti.</vt:lpstr>
      <vt:lpstr>1533.  Tiziano.  Magdalena penitente.  Palacio Pitti</vt:lpstr>
      <vt:lpstr>1534.  Tiziano.  Isabella d'Este, duquesa de Mantua.  Kunsthistorisches Museum, Viena</vt:lpstr>
      <vt:lpstr>1533.  Tiziano.  Madonna y Niño con San Sebastián y San Francisco.  Museos Vaticanos.</vt:lpstr>
      <vt:lpstr>1534. Tiziano. Presentación de María en el Templo. Venecia, Galería de la Academia</vt:lpstr>
      <vt:lpstr>1535.  Tiziano.  Antonio Porcia.  Pinacoteca de Brera.</vt:lpstr>
      <vt:lpstr>1535.  Tiziano.  Mädchen im Pelz.  Kunsthistorisches Museum.</vt:lpstr>
      <vt:lpstr>1535.  Tiziano.  El dinero del tributo.  Gemäldegalerie de Dresde.</vt:lpstr>
      <vt:lpstr>1535. Tiziano. Cena en Emaús. Museo del Louvre.</vt:lpstr>
      <vt:lpstr>1536.  Tiziano.  Guilio Romano.  Collezioni Provinciali, Mantua</vt:lpstr>
      <vt:lpstr>1536.  Tiziano.  Retrato de Francesco Maria della Rovere.  Galeria Ufizzi</vt:lpstr>
      <vt:lpstr>1536.  Tiziano.  La bella.  Florencia, Palacio Pitti.</vt:lpstr>
      <vt:lpstr>1536.  Tiziano.  Retrato de una joven con sombrero.  Hermitage</vt:lpstr>
      <vt:lpstr>1537.  Tiziano.  Giorgio Cornaro with a Falcon.  Nebraska, USA</vt:lpstr>
      <vt:lpstr>1538.  Tiziano.  El hijo de Francesco Filetto.  Kunsthistorisches Museum, Viena</vt:lpstr>
      <vt:lpstr>1538.  Tiziano.  Francesco Filetto.  Kunsthistorisches Museum, Viena</vt:lpstr>
      <vt:lpstr>1538.  Tiziano.  Retrato de Gabriele Taldino.  Ferrara, colección Cavallini Sgarbi.</vt:lpstr>
      <vt:lpstr>1538.  Tiziano.  Eleonora Gonzaga.  Galeria Uffizi.</vt:lpstr>
      <vt:lpstr>1538. Tiziano. Venus de Urbino. Galería Uffizi, Florencia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Tiziano</dc:title>
  <dc:creator>Miguel Velayos García</dc:creator>
  <cp:lastModifiedBy>Miguel Velayos García</cp:lastModifiedBy>
  <cp:revision>21</cp:revision>
  <dcterms:created xsi:type="dcterms:W3CDTF">2020-04-22T15:32:52Z</dcterms:created>
  <dcterms:modified xsi:type="dcterms:W3CDTF">2020-04-30T18:18:51Z</dcterms:modified>
</cp:coreProperties>
</file>