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344" r:id="rId3"/>
    <p:sldId id="345" r:id="rId4"/>
    <p:sldId id="346" r:id="rId5"/>
    <p:sldId id="347" r:id="rId6"/>
    <p:sldId id="348" r:id="rId7"/>
    <p:sldId id="349" r:id="rId8"/>
    <p:sldId id="350" r:id="rId9"/>
    <p:sldId id="330" r:id="rId10"/>
    <p:sldId id="367" r:id="rId11"/>
    <p:sldId id="334" r:id="rId12"/>
    <p:sldId id="340" r:id="rId13"/>
    <p:sldId id="335" r:id="rId14"/>
    <p:sldId id="338" r:id="rId15"/>
    <p:sldId id="366" r:id="rId16"/>
    <p:sldId id="369" r:id="rId17"/>
    <p:sldId id="370" r:id="rId18"/>
    <p:sldId id="331" r:id="rId19"/>
    <p:sldId id="332" r:id="rId20"/>
    <p:sldId id="336" r:id="rId21"/>
    <p:sldId id="337" r:id="rId22"/>
    <p:sldId id="339" r:id="rId23"/>
    <p:sldId id="341" r:id="rId24"/>
    <p:sldId id="342" r:id="rId25"/>
    <p:sldId id="343" r:id="rId26"/>
    <p:sldId id="351" r:id="rId27"/>
    <p:sldId id="352" r:id="rId28"/>
    <p:sldId id="353" r:id="rId29"/>
    <p:sldId id="354" r:id="rId30"/>
    <p:sldId id="355" r:id="rId31"/>
    <p:sldId id="365" r:id="rId32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69" d="100"/>
          <a:sy n="69" d="100"/>
        </p:scale>
        <p:origin x="696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A882119-6288-4243-9D51-0CA5E529F7F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2AAB4692-C7F3-4986-B809-832483C3453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60B0B52-313E-4C19-AEA2-F8AB1E7FF2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54F48C-FE53-41C3-B51C-FA6C1CE4736E}" type="datetimeFigureOut">
              <a:rPr lang="es-ES" smtClean="0"/>
              <a:t>22/05/2020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FEF3134-DA5F-4959-AD56-BF5442507D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ED9F274-31F9-44D2-97B6-369FC48B4A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1B3F54-DA33-4AD6-98CA-FC38B20766A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312224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A9211FE-7283-4B4E-85F8-70E13DDCE1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762F6C0-5BF9-4D3E-9B42-192D499D46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6C82DCB-443D-408E-8102-2687425B41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54F48C-FE53-41C3-B51C-FA6C1CE4736E}" type="datetimeFigureOut">
              <a:rPr lang="es-ES" smtClean="0"/>
              <a:t>22/05/2020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569CADD-7F6D-4DC9-80A6-048FB87055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18A5D32-8ECB-4D77-9684-20BC28B247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1B3F54-DA33-4AD6-98CA-FC38B20766A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429018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D8D6A20-2C2F-4F26-B783-CE35883919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55142583-B93A-425C-A62F-B208B6AF9C4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86CDF62-3765-441D-A179-9466BC8D18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54F48C-FE53-41C3-B51C-FA6C1CE4736E}" type="datetimeFigureOut">
              <a:rPr lang="es-ES" smtClean="0"/>
              <a:t>22/05/2020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96EB255-333B-41C5-8BCB-A02B0D5F76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9B61474-2376-40DC-902D-026F012C2A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1B3F54-DA33-4AD6-98CA-FC38B20766A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434628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061D0BF-27E4-424A-8880-38DFFA2B3B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20489C5-7BB1-4F9C-9006-5C144139353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90B62905-E139-44CE-A851-929386AA029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DDCBCA03-B4DE-4008-A379-B3B3B23A0E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54F48C-FE53-41C3-B51C-FA6C1CE4736E}" type="datetimeFigureOut">
              <a:rPr lang="es-ES" smtClean="0"/>
              <a:t>22/05/2020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ADFE5B33-164B-49FD-A80C-D8B10C007A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15738D10-5591-4C43-AD4E-A70399287E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1B3F54-DA33-4AD6-98CA-FC38B20766A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460912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2754213-E19D-4535-A6F5-2466AB2F67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A9DB722A-452E-4397-A158-E92E234B9D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CE9F050F-A5EF-4B7F-9682-78F6411C729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69C29BFD-385F-4D8C-8E06-46AE5D38E01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100D7B58-6B39-4F32-B4E7-BCF1352BFA5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B5750760-3130-45DD-9605-F9E39AE87A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54F48C-FE53-41C3-B51C-FA6C1CE4736E}" type="datetimeFigureOut">
              <a:rPr lang="es-ES" smtClean="0"/>
              <a:t>22/05/2020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FB2987EE-DFDA-4137-B00A-A398C79D74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9140A054-64E9-4B0E-B17A-3A8D6F3C9E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1B3F54-DA33-4AD6-98CA-FC38B20766A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854779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88C88B5-E874-4CE2-92D8-B93D77BFCA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9F9CB79E-9AD8-4899-927F-9421E9492B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54F48C-FE53-41C3-B51C-FA6C1CE4736E}" type="datetimeFigureOut">
              <a:rPr lang="es-ES" smtClean="0"/>
              <a:t>22/05/2020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9AEBB244-290E-45AB-8B51-A60DA23E7E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5B13CBAA-7D63-4D7B-A8CF-58B9D9E720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1B3F54-DA33-4AD6-98CA-FC38B20766A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692016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6D594698-1FDC-4AE4-97BC-76F94CCAAD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54F48C-FE53-41C3-B51C-FA6C1CE4736E}" type="datetimeFigureOut">
              <a:rPr lang="es-ES" smtClean="0"/>
              <a:t>22/05/2020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A367C3FD-2AF9-440E-B39D-2851B47D76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3934B1DA-281D-4D16-B83D-2B1BA87FF5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1B3F54-DA33-4AD6-98CA-FC38B20766A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471188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C7A51A1-AD1C-4751-9CE8-BCDDDDFCAB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C83801E-97BE-406B-8F68-44508148B6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C156C384-BF35-4920-B621-E33D04A2362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F06E9D5A-88C9-4432-8050-863062EEE3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54F48C-FE53-41C3-B51C-FA6C1CE4736E}" type="datetimeFigureOut">
              <a:rPr lang="es-ES" smtClean="0"/>
              <a:t>22/05/2020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A65AFFE0-4A86-4FAC-8C0C-3F48835A15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4E19D106-C7DA-445A-968A-AD019DB8D7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1B3F54-DA33-4AD6-98CA-FC38B20766A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471237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A0D2C7D-22AE-4989-9955-F9B3CFA4CD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32C8F394-BA09-46F8-8B37-6751E3F92FD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B5712801-6B9A-473E-B0F8-291BE10AB2F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4FBF7F62-40E7-4B52-A5D5-8BD2E8589C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54F48C-FE53-41C3-B51C-FA6C1CE4736E}" type="datetimeFigureOut">
              <a:rPr lang="es-ES" smtClean="0"/>
              <a:t>22/05/2020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BE2E6380-C46D-4461-BA73-9D9D28B90C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900593CA-71A2-4865-99D4-3726B6C6AF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1B3F54-DA33-4AD6-98CA-FC38B20766A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185014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B9A921C-7F69-4BFB-AAF9-A4A2C7A454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39040B8F-A5B5-4368-9306-1403BC8F11F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DF542DC-9E6A-4677-BABE-9EB3B04AD7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54F48C-FE53-41C3-B51C-FA6C1CE4736E}" type="datetimeFigureOut">
              <a:rPr lang="es-ES" smtClean="0"/>
              <a:t>22/05/2020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FFE1490-D653-401A-AC6D-C6284A0CD7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154F208-8D2E-44CD-8364-8951A69FD3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1B3F54-DA33-4AD6-98CA-FC38B20766A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043937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9AB39BF6-4EF0-4A33-8580-60110BF74D1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EA0459EE-8796-4B49-A493-2904758F81B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EF9F221-974A-49CC-A775-28D98F6917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54F48C-FE53-41C3-B51C-FA6C1CE4736E}" type="datetimeFigureOut">
              <a:rPr lang="es-ES" smtClean="0"/>
              <a:t>22/05/2020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FE30632-C00D-4BCB-AC11-9ACF82E972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2E308AB-74EE-496B-8579-B07BDACAC4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1B3F54-DA33-4AD6-98CA-FC38B20766A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670182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5B099C43-1636-45EA-ACF9-DAC3B5B113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AA71295E-B9C2-47FF-A6E2-3FD7E9130E5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8077566-F94D-434A-B147-1E021DCC32D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54F48C-FE53-41C3-B51C-FA6C1CE4736E}" type="datetimeFigureOut">
              <a:rPr lang="es-ES" smtClean="0"/>
              <a:t>22/05/2020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E3D0B88-3962-4D46-A401-4430C642C48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57D670E-28D3-4DF1-B2BB-5A154C5DB24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1B3F54-DA33-4AD6-98CA-FC38B20766A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76869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EEBF024-2217-4917-97B5-D23A5AAD311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S" dirty="0"/>
              <a:t>Tiziano.</a:t>
            </a:r>
            <a:br>
              <a:rPr lang="es-ES" dirty="0"/>
            </a:br>
            <a:r>
              <a:rPr lang="es-ES" dirty="0"/>
              <a:t>1517 – 1526. </a:t>
            </a:r>
          </a:p>
        </p:txBody>
      </p:sp>
    </p:spTree>
    <p:extLst>
      <p:ext uri="{BB962C8B-B14F-4D97-AF65-F5344CB8AC3E}">
        <p14:creationId xmlns:p14="http://schemas.microsoft.com/office/powerpoint/2010/main" val="31670572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E011BD9-B7AB-4A75-9291-DAE8C3E7C9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5125"/>
            <a:ext cx="6341269" cy="2322657"/>
          </a:xfrm>
        </p:spPr>
        <p:txBody>
          <a:bodyPr>
            <a:normAutofit/>
          </a:bodyPr>
          <a:lstStyle/>
          <a:p>
            <a:pPr algn="ctr"/>
            <a:r>
              <a:rPr lang="it-IT" dirty="0"/>
              <a:t>1516. Tiziano. </a:t>
            </a:r>
            <a:br>
              <a:rPr lang="it-IT" dirty="0"/>
            </a:br>
            <a:r>
              <a:rPr lang="it-IT" dirty="0"/>
              <a:t>Hombre con capa roja. </a:t>
            </a:r>
            <a:br>
              <a:rPr lang="it-IT" dirty="0"/>
            </a:br>
            <a:r>
              <a:rPr lang="it-IT" dirty="0"/>
              <a:t>Frick Collection.</a:t>
            </a:r>
            <a:endParaRPr lang="es-ES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26C677B1-661E-4C9D-A23C-A8CB249CAF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1269" y="0"/>
            <a:ext cx="585073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21360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E011BD9-B7AB-4A75-9291-DAE8C3E7C9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5125"/>
            <a:ext cx="6971829" cy="2391930"/>
          </a:xfrm>
        </p:spPr>
        <p:txBody>
          <a:bodyPr/>
          <a:lstStyle/>
          <a:p>
            <a:pPr algn="ctr"/>
            <a:r>
              <a:rPr lang="es-ES" dirty="0"/>
              <a:t>1516. Tiziano. </a:t>
            </a:r>
            <a:br>
              <a:rPr lang="es-ES" dirty="0"/>
            </a:br>
            <a:r>
              <a:rPr lang="es-ES" dirty="0"/>
              <a:t>Tributo de la moneda. </a:t>
            </a:r>
            <a:br>
              <a:rPr lang="es-ES" dirty="0"/>
            </a:br>
            <a:r>
              <a:rPr lang="es-ES" dirty="0"/>
              <a:t>Dresde.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DFB1C2C8-6522-413E-834E-F00D851B16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1829" y="0"/>
            <a:ext cx="522017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23442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E011BD9-B7AB-4A75-9291-DAE8C3E7C9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5125"/>
            <a:ext cx="3672745" cy="3555711"/>
          </a:xfrm>
        </p:spPr>
        <p:txBody>
          <a:bodyPr>
            <a:normAutofit/>
          </a:bodyPr>
          <a:lstStyle/>
          <a:p>
            <a:pPr algn="ctr"/>
            <a:r>
              <a:rPr lang="es-ES" sz="4000" b="1" dirty="0"/>
              <a:t>1516. Tiziano. </a:t>
            </a:r>
            <a:br>
              <a:rPr lang="es-ES" sz="4000" b="1" dirty="0"/>
            </a:br>
            <a:r>
              <a:rPr lang="es-ES" sz="4000" b="1" dirty="0"/>
              <a:t>Virgen, san José y Zacarias. </a:t>
            </a:r>
            <a:br>
              <a:rPr lang="es-ES" sz="4000" b="1" dirty="0"/>
            </a:br>
            <a:r>
              <a:rPr lang="es-ES" sz="4000" b="1" dirty="0" err="1"/>
              <a:t>Kunshistorisches</a:t>
            </a:r>
            <a:r>
              <a:rPr lang="es-ES" sz="4000" b="1" dirty="0"/>
              <a:t> Museum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A28217F7-8C93-43FB-9D0F-0145ADDDDAE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2745" y="0"/>
            <a:ext cx="851925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69118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E011BD9-B7AB-4A75-9291-DAE8C3E7C9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5125"/>
            <a:ext cx="8465127" cy="2710584"/>
          </a:xfrm>
        </p:spPr>
        <p:txBody>
          <a:bodyPr>
            <a:normAutofit/>
          </a:bodyPr>
          <a:lstStyle/>
          <a:p>
            <a:pPr algn="ctr"/>
            <a:r>
              <a:rPr lang="es-ES" dirty="0"/>
              <a:t>1518. Tiziano. </a:t>
            </a:r>
            <a:br>
              <a:rPr lang="es-ES" dirty="0"/>
            </a:br>
            <a:r>
              <a:rPr lang="es-ES" dirty="0"/>
              <a:t>La Asunción.</a:t>
            </a:r>
            <a:br>
              <a:rPr lang="es-ES" dirty="0"/>
            </a:br>
            <a:r>
              <a:rPr lang="it-IT" dirty="0"/>
              <a:t>Basílica de Santa María dei Frari, Venecia.</a:t>
            </a:r>
            <a:endParaRPr lang="es-ES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6C9436F5-E5E5-429D-8DE2-B718A0E7AC0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5127" y="0"/>
            <a:ext cx="3726873" cy="68574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75662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E011BD9-B7AB-4A75-9291-DAE8C3E7C9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5125"/>
            <a:ext cx="6781038" cy="2738293"/>
          </a:xfrm>
        </p:spPr>
        <p:txBody>
          <a:bodyPr>
            <a:normAutofit/>
          </a:bodyPr>
          <a:lstStyle/>
          <a:p>
            <a:pPr algn="ctr"/>
            <a:r>
              <a:rPr lang="es-ES" b="1" dirty="0"/>
              <a:t>1518. Tiziano. </a:t>
            </a:r>
            <a:br>
              <a:rPr lang="es-ES" b="1" dirty="0"/>
            </a:br>
            <a:r>
              <a:rPr lang="es-ES" b="1" dirty="0"/>
              <a:t>León X y sus sobrinos. </a:t>
            </a:r>
            <a:br>
              <a:rPr lang="es-ES" b="1" dirty="0"/>
            </a:br>
            <a:r>
              <a:rPr lang="es-ES" b="1" dirty="0" err="1"/>
              <a:t>Galeria</a:t>
            </a:r>
            <a:r>
              <a:rPr lang="es-ES" b="1" dirty="0"/>
              <a:t> </a:t>
            </a:r>
            <a:r>
              <a:rPr lang="es-ES" b="1" dirty="0" err="1"/>
              <a:t>Uffizi</a:t>
            </a:r>
            <a:endParaRPr lang="es-ES" b="1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0B8CEDD1-46B6-4C3F-9C2E-647501D9310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1038" y="0"/>
            <a:ext cx="541096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18182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E011BD9-B7AB-4A75-9291-DAE8C3E7C9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5125"/>
            <a:ext cx="5243525" cy="2045566"/>
          </a:xfrm>
        </p:spPr>
        <p:txBody>
          <a:bodyPr>
            <a:normAutofit/>
          </a:bodyPr>
          <a:lstStyle/>
          <a:p>
            <a:pPr algn="ctr"/>
            <a:r>
              <a:rPr lang="es-ES" dirty="0"/>
              <a:t>1518. Tiziano. Ofrenda a Venus. Museo del Prado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E0693157-2C32-4B1F-A98D-DAA96B00546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43525" y="0"/>
            <a:ext cx="694847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12545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E011BD9-B7AB-4A75-9291-DAE8C3E7C9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5125"/>
            <a:ext cx="5784056" cy="2197966"/>
          </a:xfrm>
        </p:spPr>
        <p:txBody>
          <a:bodyPr>
            <a:normAutofit/>
          </a:bodyPr>
          <a:lstStyle/>
          <a:p>
            <a:pPr algn="ctr"/>
            <a:r>
              <a:rPr lang="es-ES" dirty="0"/>
              <a:t>1519. Tiziano. </a:t>
            </a:r>
            <a:br>
              <a:rPr lang="es-ES" dirty="0"/>
            </a:br>
            <a:r>
              <a:rPr lang="es-ES" dirty="0"/>
              <a:t>Anunciación. </a:t>
            </a:r>
            <a:br>
              <a:rPr lang="es-ES" dirty="0"/>
            </a:br>
            <a:r>
              <a:rPr lang="es-ES" dirty="0"/>
              <a:t>Duomo, Treviso.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0DEF9782-36A9-4183-BB8C-89FC635AEEA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4056" y="0"/>
            <a:ext cx="640794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71662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E011BD9-B7AB-4A75-9291-DAE8C3E7C9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5125"/>
            <a:ext cx="7800109" cy="1325563"/>
          </a:xfrm>
        </p:spPr>
        <p:txBody>
          <a:bodyPr/>
          <a:lstStyle/>
          <a:p>
            <a:pPr algn="ctr"/>
            <a:r>
              <a:rPr lang="it-IT" dirty="0"/>
              <a:t>1519. Tiziano. Pala Pesaro. Venecia, Santa Maria dei Frari</a:t>
            </a:r>
            <a:endParaRPr lang="es-ES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D6A2D099-8940-46FD-957B-3963A9BFC9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0109" y="0"/>
            <a:ext cx="4391891" cy="68689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565748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8BAA4C7-1446-4E10-AD16-2BDCA1CF32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5125"/>
            <a:ext cx="6493867" cy="2669020"/>
          </a:xfrm>
        </p:spPr>
        <p:txBody>
          <a:bodyPr>
            <a:normAutofit fontScale="90000"/>
          </a:bodyPr>
          <a:lstStyle/>
          <a:p>
            <a:pPr algn="ctr"/>
            <a:r>
              <a:rPr lang="es-ES" b="1" dirty="0"/>
              <a:t>1520. </a:t>
            </a:r>
            <a:br>
              <a:rPr lang="es-ES" b="1" dirty="0"/>
            </a:br>
            <a:r>
              <a:rPr lang="es-ES" b="1" dirty="0"/>
              <a:t>Tiziano. </a:t>
            </a:r>
            <a:br>
              <a:rPr lang="es-ES" b="1" dirty="0"/>
            </a:br>
            <a:r>
              <a:rPr lang="es-ES" b="1" dirty="0"/>
              <a:t>Retrato de un hombre joven. </a:t>
            </a:r>
            <a:br>
              <a:rPr lang="es-ES" b="1" dirty="0"/>
            </a:br>
            <a:r>
              <a:rPr lang="es-ES" b="1" dirty="0"/>
              <a:t>Alte Pinakothek, Múnich.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C2066567-1AD6-4E3E-B079-8454D20D8A2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6333" y="0"/>
            <a:ext cx="565566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49258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E011BD9-B7AB-4A75-9291-DAE8C3E7C9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32920" y="365125"/>
            <a:ext cx="6112460" cy="1325563"/>
          </a:xfrm>
        </p:spPr>
        <p:txBody>
          <a:bodyPr>
            <a:normAutofit/>
          </a:bodyPr>
          <a:lstStyle/>
          <a:p>
            <a:pPr algn="ctr"/>
            <a:r>
              <a:rPr lang="es-ES" dirty="0"/>
              <a:t>1520. Tiziano. El hombre del guante. Louvre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20D8D443-6B94-466E-8950-05CDAE01AF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9540" y="0"/>
            <a:ext cx="611246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590583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E011BD9-B7AB-4A75-9291-DAE8C3E7C9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5125"/>
            <a:ext cx="6913418" cy="1325563"/>
          </a:xfrm>
        </p:spPr>
        <p:txBody>
          <a:bodyPr>
            <a:normAutofit/>
          </a:bodyPr>
          <a:lstStyle/>
          <a:p>
            <a:pPr algn="ctr"/>
            <a:r>
              <a:rPr lang="it-IT" dirty="0"/>
              <a:t>1520. Tiziano. Tomasso Mosti. Florencia, Palacio Pitti</a:t>
            </a:r>
            <a:endParaRPr lang="es-ES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41CEB017-71D7-4381-A579-F18E1424C3B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3418" y="-1"/>
            <a:ext cx="5278582" cy="6855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240520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E011BD9-B7AB-4A75-9291-DAE8C3E7C9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5125"/>
            <a:ext cx="6691745" cy="1325563"/>
          </a:xfrm>
        </p:spPr>
        <p:txBody>
          <a:bodyPr>
            <a:normAutofit/>
          </a:bodyPr>
          <a:lstStyle/>
          <a:p>
            <a:pPr algn="ctr"/>
            <a:r>
              <a:rPr lang="es-ES" dirty="0"/>
              <a:t>1520. Tiziano. Laura </a:t>
            </a:r>
            <a:r>
              <a:rPr lang="es-ES" dirty="0" err="1"/>
              <a:t>Dianti</a:t>
            </a:r>
            <a:r>
              <a:rPr lang="es-ES" dirty="0"/>
              <a:t>.  Colección particular.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F83E93CF-7FF8-46B3-ADF9-F1C8542D82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91745" y="-1"/>
            <a:ext cx="5500255" cy="6865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48553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E011BD9-B7AB-4A75-9291-DAE8C3E7C9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5125"/>
            <a:ext cx="7130745" cy="2294948"/>
          </a:xfrm>
        </p:spPr>
        <p:txBody>
          <a:bodyPr>
            <a:normAutofit fontScale="90000"/>
          </a:bodyPr>
          <a:lstStyle/>
          <a:p>
            <a:pPr algn="ctr"/>
            <a:r>
              <a:rPr lang="es-ES" dirty="0"/>
              <a:t>1520. Tiziano. Mujer joven con vestido negro. Kunsthistorisches Museum, Viena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24D63B2C-7159-4408-9436-EEF7C17FB99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0745" y="0"/>
            <a:ext cx="506125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262735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5FFE2B4-4BD9-4242-AD28-A262CAA45A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5125"/>
            <a:ext cx="7051965" cy="2918402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1520. </a:t>
            </a:r>
            <a:br>
              <a:rPr lang="en-US" dirty="0"/>
            </a:br>
            <a:r>
              <a:rPr lang="en-US" dirty="0" err="1"/>
              <a:t>Tiziano</a:t>
            </a:r>
            <a:r>
              <a:rPr lang="en-US" dirty="0"/>
              <a:t>. </a:t>
            </a:r>
            <a:br>
              <a:rPr lang="en-US" dirty="0"/>
            </a:br>
            <a:r>
              <a:rPr lang="en-US" dirty="0"/>
              <a:t>Venus </a:t>
            </a:r>
            <a:r>
              <a:rPr lang="en-US" dirty="0" err="1"/>
              <a:t>Anadiómena</a:t>
            </a:r>
            <a:r>
              <a:rPr lang="en-US" dirty="0"/>
              <a:t>. </a:t>
            </a:r>
            <a:br>
              <a:rPr lang="en-US" dirty="0"/>
            </a:br>
            <a:r>
              <a:rPr lang="en-US" dirty="0"/>
              <a:t>National Galleries of Scotland.</a:t>
            </a:r>
            <a:endParaRPr lang="es-ES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0A731884-7AF8-4688-91BA-E0D59B4DFD3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1965" y="-1"/>
            <a:ext cx="5140036" cy="68393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443129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1D8F575-8CF7-4709-8E7A-89EEFB16C9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5125"/>
            <a:ext cx="6096000" cy="2530475"/>
          </a:xfrm>
        </p:spPr>
        <p:txBody>
          <a:bodyPr>
            <a:normAutofit/>
          </a:bodyPr>
          <a:lstStyle/>
          <a:p>
            <a:pPr algn="ctr"/>
            <a:r>
              <a:rPr lang="es-ES" b="1" dirty="0"/>
              <a:t>1520. Tiziano. </a:t>
            </a:r>
            <a:br>
              <a:rPr lang="es-ES" b="1" dirty="0"/>
            </a:br>
            <a:r>
              <a:rPr lang="es-ES" b="1" dirty="0"/>
              <a:t>Alegoría del amor. </a:t>
            </a:r>
            <a:br>
              <a:rPr lang="es-ES" b="1" dirty="0"/>
            </a:br>
            <a:r>
              <a:rPr lang="es-ES" b="1" dirty="0"/>
              <a:t>Washington, NGA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E1C44494-E261-4EF3-9D70-7D4CAFE214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1" y="-1"/>
            <a:ext cx="6096000" cy="69076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091919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36CF96F-A745-4D45-81BB-C512AC78ED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5125"/>
            <a:ext cx="3094653" cy="3652693"/>
          </a:xfrm>
        </p:spPr>
        <p:txBody>
          <a:bodyPr>
            <a:normAutofit fontScale="90000"/>
          </a:bodyPr>
          <a:lstStyle/>
          <a:p>
            <a:pPr algn="ctr"/>
            <a:r>
              <a:rPr lang="it-IT" b="1" dirty="0"/>
              <a:t>1520. Tiziano. </a:t>
            </a:r>
            <a:br>
              <a:rPr lang="it-IT" b="1" dirty="0"/>
            </a:br>
            <a:r>
              <a:rPr lang="it-IT" b="1" dirty="0"/>
              <a:t>Girolamo and Cardinal Marco Corner. </a:t>
            </a:r>
            <a:br>
              <a:rPr lang="it-IT" b="1" dirty="0"/>
            </a:br>
            <a:r>
              <a:rPr lang="it-IT" b="1" dirty="0"/>
              <a:t>Washington, NGA</a:t>
            </a:r>
            <a:endParaRPr lang="es-ES" b="1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A7B9480D-0E4D-48B8-AC09-53EFBE1E5BD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4653" y="0"/>
            <a:ext cx="909734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791832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E011BD9-B7AB-4A75-9291-DAE8C3E7C9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5125"/>
            <a:ext cx="4613564" cy="2294948"/>
          </a:xfrm>
        </p:spPr>
        <p:txBody>
          <a:bodyPr>
            <a:normAutofit/>
          </a:bodyPr>
          <a:lstStyle/>
          <a:p>
            <a:pPr algn="ctr"/>
            <a:r>
              <a:rPr lang="es-ES" dirty="0"/>
              <a:t>1520. Tiziano. Baco y Ariadna. National Gallery, Londres.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713DA876-F9A2-4288-B81D-F944B631035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564" y="0"/>
            <a:ext cx="7578436" cy="68719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908641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E011BD9-B7AB-4A75-9291-DAE8C3E7C9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e-DE" dirty="0"/>
              <a:t>1520. Tiziano. Cristo und die ehebrecherin. Kunshistorisches Museum</a:t>
            </a:r>
            <a:endParaRPr lang="es-ES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8280EE82-0D11-42BF-B5DD-2EA5A1C9BF2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4891" y="1612670"/>
            <a:ext cx="8742218" cy="52453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851575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E011BD9-B7AB-4A75-9291-DAE8C3E7C9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5125"/>
            <a:ext cx="2545582" cy="4705639"/>
          </a:xfrm>
        </p:spPr>
        <p:txBody>
          <a:bodyPr>
            <a:normAutofit fontScale="90000"/>
          </a:bodyPr>
          <a:lstStyle/>
          <a:p>
            <a:pPr algn="ctr"/>
            <a:r>
              <a:rPr lang="fr-FR" dirty="0"/>
              <a:t>1520. </a:t>
            </a:r>
            <a:r>
              <a:rPr lang="fr-FR" dirty="0" err="1"/>
              <a:t>Tiziano</a:t>
            </a:r>
            <a:r>
              <a:rPr lang="fr-FR" dirty="0"/>
              <a:t>. Le Transport du Christ au tombeau. </a:t>
            </a:r>
            <a:r>
              <a:rPr lang="fr-FR" dirty="0" err="1"/>
              <a:t>Museo</a:t>
            </a:r>
            <a:r>
              <a:rPr lang="fr-FR" dirty="0"/>
              <a:t> </a:t>
            </a:r>
            <a:r>
              <a:rPr lang="fr-FR" dirty="0" err="1"/>
              <a:t>del</a:t>
            </a:r>
            <a:r>
              <a:rPr lang="fr-FR" dirty="0"/>
              <a:t> Louvre</a:t>
            </a:r>
            <a:endParaRPr lang="es-ES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83B30BE1-36E1-44A9-A2B0-A15B6353B22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5582" y="0"/>
            <a:ext cx="964641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941750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E011BD9-B7AB-4A75-9291-DAE8C3E7C9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5125"/>
            <a:ext cx="7758545" cy="2959966"/>
          </a:xfrm>
        </p:spPr>
        <p:txBody>
          <a:bodyPr>
            <a:normAutofit/>
          </a:bodyPr>
          <a:lstStyle/>
          <a:p>
            <a:pPr algn="ctr"/>
            <a:r>
              <a:rPr lang="es-ES" dirty="0"/>
              <a:t>1520. Tiziano. Madonna en Gloria con Cristo niño y Santos Francisco y </a:t>
            </a:r>
            <a:r>
              <a:rPr lang="es-ES" dirty="0" err="1"/>
              <a:t>Alvise</a:t>
            </a:r>
            <a:r>
              <a:rPr lang="es-ES" dirty="0"/>
              <a:t> con el Donante </a:t>
            </a:r>
            <a:r>
              <a:rPr lang="es-ES" dirty="0" err="1"/>
              <a:t>Alvise</a:t>
            </a:r>
            <a:r>
              <a:rPr lang="es-ES" dirty="0"/>
              <a:t> </a:t>
            </a:r>
            <a:r>
              <a:rPr lang="es-ES" dirty="0" err="1"/>
              <a:t>Gozzi</a:t>
            </a:r>
            <a:r>
              <a:rPr lang="es-ES" dirty="0"/>
              <a:t>. Museo </a:t>
            </a:r>
            <a:r>
              <a:rPr lang="es-ES" dirty="0" err="1"/>
              <a:t>civico</a:t>
            </a:r>
            <a:r>
              <a:rPr lang="es-ES" dirty="0"/>
              <a:t>, Ancona.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C4A4C9CC-34F1-481B-BEEE-6C2F3A6EC7E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8545" y="-1"/>
            <a:ext cx="4433455" cy="69036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702587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E011BD9-B7AB-4A75-9291-DAE8C3E7C9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5125"/>
            <a:ext cx="5458691" cy="2710584"/>
          </a:xfrm>
        </p:spPr>
        <p:txBody>
          <a:bodyPr>
            <a:normAutofit/>
          </a:bodyPr>
          <a:lstStyle/>
          <a:p>
            <a:pPr algn="ctr"/>
            <a:r>
              <a:rPr lang="es-ES" dirty="0"/>
              <a:t>1520. Tiziano. Políptico </a:t>
            </a:r>
            <a:r>
              <a:rPr lang="es-ES" dirty="0" err="1"/>
              <a:t>Averoldi</a:t>
            </a:r>
            <a:r>
              <a:rPr lang="es-ES" dirty="0"/>
              <a:t>. Iglesia de los Santos Nazario y Celso, Brescia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6BA290BF-D4BD-4765-BFB7-2E5D2334673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8691" y="0"/>
            <a:ext cx="6733309" cy="6839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282985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E011BD9-B7AB-4A75-9291-DAE8C3E7C9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/>
          <a:lstStyle/>
          <a:p>
            <a:pPr algn="ctr"/>
            <a:r>
              <a:rPr lang="es-ES" dirty="0"/>
              <a:t>1520. Tiziano. Virgen, Jerónimo, Mauricio y Esteban. Kunsthistorisches Museum, Viena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BE2347E2-A6A3-4763-8738-6D54174B29C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4327" y="1325563"/>
            <a:ext cx="8350847" cy="55324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523349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E011BD9-B7AB-4A75-9291-DAE8C3E7C9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5125"/>
            <a:ext cx="3777276" cy="2835275"/>
          </a:xfrm>
        </p:spPr>
        <p:txBody>
          <a:bodyPr>
            <a:normAutofit fontScale="90000"/>
          </a:bodyPr>
          <a:lstStyle/>
          <a:p>
            <a:pPr algn="ctr"/>
            <a:r>
              <a:rPr lang="es-ES" dirty="0"/>
              <a:t>1520. Tiziano. Virgen, Jerónimo, Mauricio y Esteban. Louvre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CEE2BA0E-95CF-4D38-B0B7-6757BE45460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7276" y="0"/>
            <a:ext cx="841472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676795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E011BD9-B7AB-4A75-9291-DAE8C3E7C9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5125"/>
            <a:ext cx="6698125" cy="1325563"/>
          </a:xfrm>
        </p:spPr>
        <p:txBody>
          <a:bodyPr>
            <a:normAutofit/>
          </a:bodyPr>
          <a:lstStyle/>
          <a:p>
            <a:pPr algn="ctr"/>
            <a:r>
              <a:rPr lang="es-ES" dirty="0"/>
              <a:t>1521. Tiziano. Retrato de un hombre. Mueso del Louvre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F00B2CC5-9D31-4ED0-B7B8-915EF31EC68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98125" y="0"/>
            <a:ext cx="549387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986012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FC2AFBE-B144-40F4-82CA-30C233208A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5125"/>
            <a:ext cx="6927274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es-ES" dirty="0"/>
              <a:t>1523. Tiziano. Alfonso </a:t>
            </a:r>
            <a:r>
              <a:rPr lang="es-ES" dirty="0" err="1"/>
              <a:t>d'Este</a:t>
            </a:r>
            <a:r>
              <a:rPr lang="es-ES" dirty="0"/>
              <a:t>. Metropolitan Museum of Art, Nueva York.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982EC945-5481-4664-8130-C68874F0208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7273" y="-1"/>
            <a:ext cx="5264727" cy="68595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972035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FC2AFBE-B144-40F4-82CA-30C233208A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5125"/>
            <a:ext cx="4611036" cy="2627457"/>
          </a:xfrm>
        </p:spPr>
        <p:txBody>
          <a:bodyPr>
            <a:normAutofit/>
          </a:bodyPr>
          <a:lstStyle/>
          <a:p>
            <a:pPr algn="ctr"/>
            <a:r>
              <a:rPr lang="es-ES" dirty="0"/>
              <a:t>1523. Tiziano. </a:t>
            </a:r>
            <a:br>
              <a:rPr lang="es-ES" dirty="0"/>
            </a:br>
            <a:r>
              <a:rPr lang="es-ES" dirty="0"/>
              <a:t>La bacanal de los </a:t>
            </a:r>
            <a:r>
              <a:rPr lang="es-ES" dirty="0" err="1"/>
              <a:t>Andrios</a:t>
            </a:r>
            <a:r>
              <a:rPr lang="es-ES" dirty="0"/>
              <a:t>. </a:t>
            </a:r>
            <a:br>
              <a:rPr lang="es-ES" dirty="0"/>
            </a:br>
            <a:r>
              <a:rPr lang="es-ES" dirty="0"/>
              <a:t>Museo del Prado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3719B858-4BE3-4C19-B60E-8751D2DBF3C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1036" y="0"/>
            <a:ext cx="758096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13339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FC2AFBE-B144-40F4-82CA-30C233208A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5125"/>
            <a:ext cx="7966364" cy="2364220"/>
          </a:xfrm>
        </p:spPr>
        <p:txBody>
          <a:bodyPr>
            <a:normAutofit/>
          </a:bodyPr>
          <a:lstStyle/>
          <a:p>
            <a:pPr algn="ctr"/>
            <a:r>
              <a:rPr lang="es-ES" dirty="0"/>
              <a:t>1523. Tiziano. </a:t>
            </a:r>
            <a:br>
              <a:rPr lang="es-ES" dirty="0"/>
            </a:br>
            <a:r>
              <a:rPr lang="es-ES" dirty="0"/>
              <a:t>San Cristóbal. </a:t>
            </a:r>
            <a:br>
              <a:rPr lang="es-ES" dirty="0"/>
            </a:br>
            <a:r>
              <a:rPr lang="es-ES" dirty="0"/>
              <a:t>Palacio Ducal de Venecia. Venecia. 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1C32ED10-66A7-411A-9BED-342D9A3E52D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6364" y="-1"/>
            <a:ext cx="4225636" cy="68639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158412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FC2AFBE-B144-40F4-82CA-30C233208A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5125"/>
            <a:ext cx="6984206" cy="2253384"/>
          </a:xfrm>
        </p:spPr>
        <p:txBody>
          <a:bodyPr>
            <a:normAutofit/>
          </a:bodyPr>
          <a:lstStyle/>
          <a:p>
            <a:pPr algn="ctr"/>
            <a:r>
              <a:rPr lang="it-IT" dirty="0"/>
              <a:t>1525. Tiziano. </a:t>
            </a:r>
            <a:br>
              <a:rPr lang="it-IT" dirty="0"/>
            </a:br>
            <a:r>
              <a:rPr lang="it-IT" dirty="0"/>
              <a:t>Hombre Joven con barba. </a:t>
            </a:r>
            <a:br>
              <a:rPr lang="it-IT" dirty="0"/>
            </a:br>
            <a:r>
              <a:rPr lang="it-IT" dirty="0"/>
              <a:t>Gemäldegalerie, Berlín.</a:t>
            </a:r>
            <a:endParaRPr lang="es-ES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50E392C1-84DA-41AA-B8BE-2EDC16202AB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4206" y="0"/>
            <a:ext cx="520779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2425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FC2AFBE-B144-40F4-82CA-30C233208A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5125"/>
            <a:ext cx="3512820" cy="3638839"/>
          </a:xfrm>
        </p:spPr>
        <p:txBody>
          <a:bodyPr>
            <a:normAutofit fontScale="90000"/>
          </a:bodyPr>
          <a:lstStyle/>
          <a:p>
            <a:pPr algn="ctr"/>
            <a:r>
              <a:rPr lang="es-ES" dirty="0"/>
              <a:t>1525. Tiziano. Virgen con el niño, Santa Catalina y un pastor. </a:t>
            </a:r>
            <a:br>
              <a:rPr lang="es-ES" dirty="0"/>
            </a:br>
            <a:r>
              <a:rPr lang="es-ES" dirty="0"/>
              <a:t>Louvre.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7837048C-EEA2-41B9-BC61-CBC749F996B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2820" y="0"/>
            <a:ext cx="867918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157307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FC2AFBE-B144-40F4-82CA-30C233208A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5125"/>
            <a:ext cx="70104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it-IT" dirty="0"/>
              <a:t>1528. Tiziano. Ippolito Riminaldi. Academia san Lucca, Roma</a:t>
            </a:r>
            <a:endParaRPr lang="es-ES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4B005D30-F9F4-4D31-AF2C-9A6330487E5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0400" y="0"/>
            <a:ext cx="5369502" cy="68455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724490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152</TotalTime>
  <Words>435</Words>
  <Application>Microsoft Office PowerPoint</Application>
  <PresentationFormat>Panorámica</PresentationFormat>
  <Paragraphs>31</Paragraphs>
  <Slides>31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31</vt:i4>
      </vt:variant>
    </vt:vector>
  </HeadingPairs>
  <TitlesOfParts>
    <vt:vector size="35" baseType="lpstr">
      <vt:lpstr>Arial</vt:lpstr>
      <vt:lpstr>Calibri</vt:lpstr>
      <vt:lpstr>Calibri Light</vt:lpstr>
      <vt:lpstr>Tema de Office</vt:lpstr>
      <vt:lpstr>Tiziano. 1517 – 1526. </vt:lpstr>
      <vt:lpstr>1516. Tiziano.  Hombre con capa roja.  Frick Collection.</vt:lpstr>
      <vt:lpstr>1516. Tiziano.  Tributo de la moneda.  Dresde.</vt:lpstr>
      <vt:lpstr>1516. Tiziano.  Virgen, san José y Zacarias.  Kunshistorisches Museum</vt:lpstr>
      <vt:lpstr>1518. Tiziano.  La Asunción. Basílica de Santa María dei Frari, Venecia.</vt:lpstr>
      <vt:lpstr>1518. Tiziano.  León X y sus sobrinos.  Galeria Uffizi</vt:lpstr>
      <vt:lpstr>1518. Tiziano. Ofrenda a Venus. Museo del Prado</vt:lpstr>
      <vt:lpstr>1519. Tiziano.  Anunciación.  Duomo, Treviso.</vt:lpstr>
      <vt:lpstr>1519. Tiziano. Pala Pesaro. Venecia, Santa Maria dei Frari</vt:lpstr>
      <vt:lpstr>1520.  Tiziano.  Retrato de un hombre joven.  Alte Pinakothek, Múnich.</vt:lpstr>
      <vt:lpstr>1520. Tiziano. El hombre del guante. Louvre</vt:lpstr>
      <vt:lpstr>1520. Tiziano. Tomasso Mosti. Florencia, Palacio Pitti</vt:lpstr>
      <vt:lpstr>1520. Tiziano. Laura Dianti.  Colección particular.</vt:lpstr>
      <vt:lpstr>1520. Tiziano. Mujer joven con vestido negro. Kunsthistorisches Museum, Viena</vt:lpstr>
      <vt:lpstr>1520.  Tiziano.  Venus Anadiómena.  National Galleries of Scotland.</vt:lpstr>
      <vt:lpstr>1520. Tiziano.  Alegoría del amor.  Washington, NGA</vt:lpstr>
      <vt:lpstr>1520. Tiziano.  Girolamo and Cardinal Marco Corner.  Washington, NGA</vt:lpstr>
      <vt:lpstr>1520. Tiziano. Baco y Ariadna. National Gallery, Londres.</vt:lpstr>
      <vt:lpstr>1520. Tiziano. Cristo und die ehebrecherin. Kunshistorisches Museum</vt:lpstr>
      <vt:lpstr>1520. Tiziano. Le Transport du Christ au tombeau. Museo del Louvre</vt:lpstr>
      <vt:lpstr>1520. Tiziano. Madonna en Gloria con Cristo niño y Santos Francisco y Alvise con el Donante Alvise Gozzi. Museo civico, Ancona.</vt:lpstr>
      <vt:lpstr>1520. Tiziano. Políptico Averoldi. Iglesia de los Santos Nazario y Celso, Brescia</vt:lpstr>
      <vt:lpstr>1520. Tiziano. Virgen, Jerónimo, Mauricio y Esteban. Kunsthistorisches Museum, Viena</vt:lpstr>
      <vt:lpstr>1520. Tiziano. Virgen, Jerónimo, Mauricio y Esteban. Louvre</vt:lpstr>
      <vt:lpstr>1521. Tiziano. Retrato de un hombre. Mueso del Louvre</vt:lpstr>
      <vt:lpstr>1523. Tiziano. Alfonso d'Este. Metropolitan Museum of Art, Nueva York.</vt:lpstr>
      <vt:lpstr>1523. Tiziano.  La bacanal de los Andrios.  Museo del Prado</vt:lpstr>
      <vt:lpstr>1523. Tiziano.  San Cristóbal.  Palacio Ducal de Venecia. Venecia. </vt:lpstr>
      <vt:lpstr>1525. Tiziano.  Hombre Joven con barba.  Gemäldegalerie, Berlín.</vt:lpstr>
      <vt:lpstr>1525. Tiziano. Virgen con el niño, Santa Catalina y un pastor.  Louvre.</vt:lpstr>
      <vt:lpstr>1528. Tiziano. Ippolito Riminaldi. Academia san Lucca, Roma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Tiziano</dc:title>
  <dc:creator>Miguel Velayos García</dc:creator>
  <cp:lastModifiedBy>Miguel Velayos García</cp:lastModifiedBy>
  <cp:revision>18</cp:revision>
  <dcterms:created xsi:type="dcterms:W3CDTF">2020-04-22T15:32:52Z</dcterms:created>
  <dcterms:modified xsi:type="dcterms:W3CDTF">2020-05-22T11:34:38Z</dcterms:modified>
</cp:coreProperties>
</file>