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58" r:id="rId5"/>
    <p:sldId id="280" r:id="rId6"/>
    <p:sldId id="276" r:id="rId7"/>
    <p:sldId id="281" r:id="rId8"/>
    <p:sldId id="278" r:id="rId9"/>
    <p:sldId id="282" r:id="rId10"/>
    <p:sldId id="277" r:id="rId11"/>
    <p:sldId id="259" r:id="rId12"/>
    <p:sldId id="260" r:id="rId13"/>
    <p:sldId id="261" r:id="rId14"/>
    <p:sldId id="271" r:id="rId15"/>
    <p:sldId id="272" r:id="rId16"/>
    <p:sldId id="273" r:id="rId17"/>
    <p:sldId id="283" r:id="rId1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02/05/2021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02/05/2021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treccani.it/enciclopedia/antonio-di-francesco_%28Enciclopedia-dell%27-Arte-Medievale%2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Antonio </a:t>
            </a:r>
            <a:r>
              <a:rPr lang="es-ES" sz="8800" b="1" dirty="0" err="1"/>
              <a:t>Veneziano</a:t>
            </a:r>
            <a:endParaRPr lang="es-ES" sz="8800" b="1" dirty="0"/>
          </a:p>
        </p:txBody>
      </p:sp>
      <p:sp>
        <p:nvSpPr>
          <p:cNvPr id="3" name="Subtítulo 2">
            <a:extLst>
              <a:ext uri="{FF2B5EF4-FFF2-40B4-BE49-F238E27FC236}">
                <a16:creationId xmlns:a16="http://schemas.microsoft.com/office/drawing/2014/main" id="{A379B050-CDD1-4910-BFE8-BD8192ECEF5E}"/>
              </a:ext>
            </a:extLst>
          </p:cNvPr>
          <p:cNvSpPr>
            <a:spLocks noGrp="1"/>
          </p:cNvSpPr>
          <p:nvPr>
            <p:ph type="subTitle" idx="1"/>
          </p:nvPr>
        </p:nvSpPr>
        <p:spPr/>
        <p:txBody>
          <a:bodyPr>
            <a:normAutofit/>
          </a:bodyPr>
          <a:lstStyle/>
          <a:p>
            <a:r>
              <a:rPr lang="es-ES" sz="4400" b="1" i="0" dirty="0">
                <a:effectLst/>
                <a:latin typeface="+mj-lt"/>
              </a:rPr>
              <a:t>1369-1419</a:t>
            </a:r>
            <a:endParaRPr lang="es-ES" sz="4400" b="1" dirty="0">
              <a:latin typeface="+mj-lt"/>
            </a:endParaRP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77500" lnSpcReduction="20000"/>
          </a:bodyPr>
          <a:lstStyle/>
          <a:p>
            <a:r>
              <a:rPr lang="es-ES" b="0" i="0" dirty="0">
                <a:solidFill>
                  <a:srgbClr val="000000"/>
                </a:solidFill>
                <a:effectLst/>
                <a:latin typeface="Roboto" panose="02000000000000000000" pitchFamily="2" charset="0"/>
              </a:rPr>
              <a:t>ANTONIO de Francesco da </a:t>
            </a:r>
            <a:r>
              <a:rPr lang="es-ES" b="0" i="0" dirty="0" err="1">
                <a:solidFill>
                  <a:srgbClr val="000000"/>
                </a:solidFill>
                <a:effectLst/>
                <a:latin typeface="Roboto" panose="02000000000000000000" pitchFamily="2" charset="0"/>
              </a:rPr>
              <a:t>Venezia</a:t>
            </a:r>
            <a:r>
              <a:rPr lang="es-ES" b="0" i="0" dirty="0">
                <a:solidFill>
                  <a:srgbClr val="000000"/>
                </a:solidFill>
                <a:effectLst/>
                <a:latin typeface="Roboto" panose="02000000000000000000" pitchFamily="2" charset="0"/>
              </a:rPr>
              <a:t> conocido como Antonio </a:t>
            </a:r>
            <a:r>
              <a:rPr lang="es-ES" b="0" i="0" dirty="0" err="1">
                <a:solidFill>
                  <a:srgbClr val="000000"/>
                </a:solidFill>
                <a:effectLst/>
                <a:latin typeface="Roboto" panose="02000000000000000000" pitchFamily="2" charset="0"/>
              </a:rPr>
              <a:t>Veneziano</a:t>
            </a:r>
            <a:r>
              <a:rPr lang="es-ES" b="0" i="0" dirty="0">
                <a:solidFill>
                  <a:srgbClr val="000000"/>
                </a:solidFill>
                <a:effectLst/>
                <a:latin typeface="Roboto" panose="02000000000000000000" pitchFamily="2" charset="0"/>
              </a:rPr>
              <a:t>. - Mencionado en docs. también como Antonio da Firenze o da Siena (Anónimo </a:t>
            </a:r>
            <a:r>
              <a:rPr lang="es-ES" b="0" i="0" dirty="0" err="1">
                <a:solidFill>
                  <a:srgbClr val="000000"/>
                </a:solidFill>
                <a:effectLst/>
                <a:latin typeface="Roboto" panose="02000000000000000000" pitchFamily="2" charset="0"/>
              </a:rPr>
              <a:t>Magliabechiano</a:t>
            </a:r>
            <a:r>
              <a:rPr lang="es-ES" b="0" i="0" dirty="0">
                <a:solidFill>
                  <a:srgbClr val="000000"/>
                </a:solidFill>
                <a:effectLst/>
                <a:latin typeface="Roboto" panose="02000000000000000000" pitchFamily="2" charset="0"/>
              </a:rPr>
              <a:t>), estuvo activo entre 1369 y 1388. Su origen es incierto, lo que Vasari quería precisamente en Venecia, justificando así el sobrenombre. </a:t>
            </a:r>
            <a:r>
              <a:rPr lang="es-ES" b="0" i="0" dirty="0" err="1">
                <a:solidFill>
                  <a:srgbClr val="000000"/>
                </a:solidFill>
                <a:effectLst/>
                <a:latin typeface="Roboto" panose="02000000000000000000" pitchFamily="2" charset="0"/>
              </a:rPr>
              <a:t>Baldinucci</a:t>
            </a:r>
            <a:r>
              <a:rPr lang="es-ES" b="0" i="0" dirty="0">
                <a:solidFill>
                  <a:srgbClr val="000000"/>
                </a:solidFill>
                <a:effectLst/>
                <a:latin typeface="Roboto" panose="02000000000000000000" pitchFamily="2" charset="0"/>
              </a:rPr>
              <a:t>, por otro lado, creía que era florentino y así se llamaba por sus frecuentes estancias en la laguna. De estas suposiciones no se puede deducir nada con certeza, ni se trata ciertamente de un viaje de A. a Venecia - después de una primera estancia en Florencia -, "donde se ha dado a conocer por muchas cosas hechas al fresco y al temple" (Vasari), La </a:t>
            </a:r>
            <a:r>
              <a:rPr lang="es-ES" b="0" i="0" dirty="0" err="1">
                <a:solidFill>
                  <a:srgbClr val="000000"/>
                </a:solidFill>
                <a:effectLst/>
                <a:latin typeface="Roboto" panose="02000000000000000000" pitchFamily="2" charset="0"/>
              </a:rPr>
              <a:t>Signoria</a:t>
            </a:r>
            <a:r>
              <a:rPr lang="es-ES" b="0" i="0" dirty="0">
                <a:solidFill>
                  <a:srgbClr val="000000"/>
                </a:solidFill>
                <a:effectLst/>
                <a:latin typeface="Roboto" panose="02000000000000000000" pitchFamily="2" charset="0"/>
              </a:rPr>
              <a:t> le encargó, de nuevo según el historiador de Arezzo, hacer un fresco en una pared de la sala del </a:t>
            </a:r>
            <a:r>
              <a:rPr lang="es-ES" b="0" i="0" dirty="0" err="1">
                <a:solidFill>
                  <a:srgbClr val="000000"/>
                </a:solidFill>
                <a:effectLst/>
                <a:latin typeface="Roboto" panose="02000000000000000000" pitchFamily="2" charset="0"/>
              </a:rPr>
              <a:t>Maggior</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Consiglio</a:t>
            </a:r>
            <a:r>
              <a:rPr lang="es-ES" b="0" i="0" dirty="0">
                <a:solidFill>
                  <a:srgbClr val="000000"/>
                </a:solidFill>
                <a:effectLst/>
                <a:latin typeface="Roboto" panose="02000000000000000000" pitchFamily="2" charset="0"/>
              </a:rPr>
              <a:t> en el Palazzo </a:t>
            </a:r>
            <a:r>
              <a:rPr lang="es-ES" b="0" i="0" dirty="0" err="1">
                <a:solidFill>
                  <a:srgbClr val="000000"/>
                </a:solidFill>
                <a:effectLst/>
                <a:latin typeface="Roboto" panose="02000000000000000000" pitchFamily="2" charset="0"/>
              </a:rPr>
              <a:t>Ducale</a:t>
            </a:r>
            <a:r>
              <a:rPr lang="es-ES" b="0" i="0" dirty="0">
                <a:solidFill>
                  <a:srgbClr val="000000"/>
                </a:solidFill>
                <a:effectLst/>
                <a:latin typeface="Roboto" panose="02000000000000000000" pitchFamily="2" charset="0"/>
              </a:rPr>
              <a:t>. Por otro lado, es cierto que tuvo una gran actividad en la Toscana, y entre las obras que enumeran las fuentes todavía hay algunas importantes que documentan la fama alcanzada por Antonio. Recordado por primera vez en los Libros de la Ópera de la catedral de Siena, pintó para esa fábrica en la capilla de S. Sebastiano, o de los </a:t>
            </a:r>
            <a:r>
              <a:rPr lang="es-ES" b="0" i="0" dirty="0" err="1">
                <a:solidFill>
                  <a:srgbClr val="000000"/>
                </a:solidFill>
                <a:effectLst/>
                <a:latin typeface="Roboto" panose="02000000000000000000" pitchFamily="2" charset="0"/>
              </a:rPr>
              <a:t>Balestrieri</a:t>
            </a:r>
            <a:r>
              <a:rPr lang="es-ES" b="0" i="0" dirty="0">
                <a:solidFill>
                  <a:srgbClr val="000000"/>
                </a:solidFill>
                <a:effectLst/>
                <a:latin typeface="Roboto" panose="02000000000000000000" pitchFamily="2" charset="0"/>
              </a:rPr>
              <a:t>, en 1369, y al año siguiente (1370), con Andrea Vanni, Tenía la intención de pintar los tiempos en la catedral, trabajo por el que recibió pagos en junio del mismo año (</a:t>
            </a:r>
            <a:r>
              <a:rPr lang="es-ES" b="0" i="0" dirty="0" err="1">
                <a:solidFill>
                  <a:srgbClr val="000000"/>
                </a:solidFill>
                <a:effectLst/>
                <a:latin typeface="Roboto" panose="02000000000000000000" pitchFamily="2" charset="0"/>
              </a:rPr>
              <a:t>Milanesi</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Lusini</a:t>
            </a:r>
            <a:r>
              <a:rPr lang="es-ES" b="0" i="0" dirty="0">
                <a:solidFill>
                  <a:srgbClr val="000000"/>
                </a:solidFill>
                <a:effectLst/>
                <a:latin typeface="Roboto" panose="02000000000000000000" pitchFamily="2" charset="0"/>
              </a:rPr>
              <a:t>): ya no hay rastro de estas obras. En 1374 (20 de septiembre), se matriculó en Florencia en el Arte Medici y Boticario (Vasari-</a:t>
            </a:r>
            <a:r>
              <a:rPr lang="es-ES" b="0" i="0" dirty="0" err="1">
                <a:solidFill>
                  <a:srgbClr val="000000"/>
                </a:solidFill>
                <a:effectLst/>
                <a:latin typeface="Roboto" panose="02000000000000000000" pitchFamily="2" charset="0"/>
              </a:rPr>
              <a:t>Milanesi</a:t>
            </a:r>
            <a:r>
              <a:rPr lang="es-ES" b="0" i="0" dirty="0">
                <a:solidFill>
                  <a:srgbClr val="000000"/>
                </a:solidFill>
                <a:effectLst/>
                <a:latin typeface="Roboto" panose="02000000000000000000" pitchFamily="2" charset="0"/>
              </a:rPr>
              <a:t>). Diez años más tarde (1384) comienza la larga serie de documentos relativos a la ejecución de los frescos en el cementerio pisano y alguna otra obra secundaria, y el 7 de diciembre de ese año su nombre aparece por primera vez en los registros elaborados por el </a:t>
            </a:r>
            <a:r>
              <a:rPr lang="es-ES" b="0" i="0" dirty="0" err="1">
                <a:solidFill>
                  <a:srgbClr val="000000"/>
                </a:solidFill>
                <a:effectLst/>
                <a:latin typeface="Roboto" panose="02000000000000000000" pitchFamily="2" charset="0"/>
              </a:rPr>
              <a:t>Operaio</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Fat</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Parasone</a:t>
            </a:r>
            <a:r>
              <a:rPr lang="es-ES" b="0" i="0" dirty="0">
                <a:solidFill>
                  <a:srgbClr val="000000"/>
                </a:solidFill>
                <a:effectLst/>
                <a:latin typeface="Roboto" panose="02000000000000000000" pitchFamily="2" charset="0"/>
              </a:rPr>
              <a:t>.</a:t>
            </a:r>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70000" lnSpcReduction="20000"/>
          </a:bodyPr>
          <a:lstStyle/>
          <a:p>
            <a:r>
              <a:rPr lang="es-ES" b="0" i="0" dirty="0">
                <a:solidFill>
                  <a:srgbClr val="000000"/>
                </a:solidFill>
                <a:effectLst/>
                <a:latin typeface="Roboto" panose="02000000000000000000" pitchFamily="2" charset="0"/>
              </a:rPr>
              <a:t>Los pagos más importantes (7 de diciembre de 1384-28 de marzo de 1386) se refieren a los tres frescos que narran, continuando la historia iniciada (1377) por Andrea </a:t>
            </a:r>
            <a:r>
              <a:rPr lang="es-ES" b="0" i="0" dirty="0" err="1">
                <a:solidFill>
                  <a:srgbClr val="000000"/>
                </a:solidFill>
                <a:effectLst/>
                <a:latin typeface="Roboto" panose="02000000000000000000" pitchFamily="2" charset="0"/>
              </a:rPr>
              <a:t>Bonaiuti</a:t>
            </a:r>
            <a:r>
              <a:rPr lang="es-ES" b="0" i="0" dirty="0">
                <a:solidFill>
                  <a:srgbClr val="000000"/>
                </a:solidFill>
                <a:effectLst/>
                <a:latin typeface="Roboto" panose="02000000000000000000" pitchFamily="2" charset="0"/>
              </a:rPr>
              <a:t> - Historias del s. Ranieri, realizado por A. en este período, ayudado por sus dos hijos Giovanni y Piero, no mejor identificados. Uno de estos documentos también menciona a su hijo </a:t>
            </a:r>
            <a:r>
              <a:rPr lang="es-ES" b="0" i="0" dirty="0" err="1">
                <a:solidFill>
                  <a:srgbClr val="000000"/>
                </a:solidFill>
                <a:effectLst/>
                <a:latin typeface="Roboto" panose="02000000000000000000" pitchFamily="2" charset="0"/>
              </a:rPr>
              <a:t>Checco</a:t>
            </a:r>
            <a:r>
              <a:rPr lang="es-ES" b="0" i="0" dirty="0">
                <a:solidFill>
                  <a:srgbClr val="000000"/>
                </a:solidFill>
                <a:effectLst/>
                <a:latin typeface="Roboto" panose="02000000000000000000" pitchFamily="2" charset="0"/>
              </a:rPr>
              <a:t> (Francesco), de quien no hay otro registro. Además, en 1385, A. y la ayuda de Giovanni son recordados por obras (no especificadas de otra manera) en la cúpula de la catedral de Pisa (</a:t>
            </a:r>
            <a:r>
              <a:rPr lang="es-ES" b="0" i="0" dirty="0" err="1">
                <a:solidFill>
                  <a:srgbClr val="000000"/>
                </a:solidFill>
                <a:effectLst/>
                <a:latin typeface="Roboto" panose="02000000000000000000" pitchFamily="2" charset="0"/>
              </a:rPr>
              <a:t>Tanfani</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Centofanti</a:t>
            </a:r>
            <a:r>
              <a:rPr lang="es-ES" b="0" i="0" dirty="0">
                <a:solidFill>
                  <a:srgbClr val="000000"/>
                </a:solidFill>
                <a:effectLst/>
                <a:latin typeface="Roboto" panose="02000000000000000000" pitchFamily="2" charset="0"/>
              </a:rPr>
              <a:t>). Al año siguiente (14 de abril-4 de agosto de 1386) A. recibe pagos, junto con las dos ayudas, por pinturas realizadas "pro </a:t>
            </a:r>
            <a:r>
              <a:rPr lang="es-ES" b="0" i="0" dirty="0" err="1">
                <a:solidFill>
                  <a:srgbClr val="000000"/>
                </a:solidFill>
                <a:effectLst/>
                <a:latin typeface="Roboto" panose="02000000000000000000" pitchFamily="2" charset="0"/>
              </a:rPr>
              <a:t>imbazamento</a:t>
            </a:r>
            <a:r>
              <a:rPr lang="es-ES" b="0" i="0" dirty="0">
                <a:solidFill>
                  <a:srgbClr val="000000"/>
                </a:solidFill>
                <a:effectLst/>
                <a:latin typeface="Roboto" panose="02000000000000000000" pitchFamily="2" charset="0"/>
              </a:rPr>
              <a:t> de </a:t>
            </a:r>
            <a:r>
              <a:rPr lang="es-ES" b="0" i="0" dirty="0" err="1">
                <a:solidFill>
                  <a:srgbClr val="000000"/>
                </a:solidFill>
                <a:effectLst/>
                <a:latin typeface="Roboto" panose="02000000000000000000" pitchFamily="2" charset="0"/>
              </a:rPr>
              <a:t>supter</a:t>
            </a:r>
            <a:r>
              <a:rPr lang="es-ES" b="0" i="0" dirty="0">
                <a:solidFill>
                  <a:srgbClr val="000000"/>
                </a:solidFill>
                <a:effectLst/>
                <a:latin typeface="Roboto" panose="02000000000000000000" pitchFamily="2" charset="0"/>
              </a:rPr>
              <a:t> purgatorio, inferno et </a:t>
            </a:r>
            <a:r>
              <a:rPr lang="es-ES" b="0" i="0" dirty="0" err="1">
                <a:solidFill>
                  <a:srgbClr val="000000"/>
                </a:solidFill>
                <a:effectLst/>
                <a:latin typeface="Roboto" panose="02000000000000000000" pitchFamily="2" charset="0"/>
              </a:rPr>
              <a:t>paradiso</a:t>
            </a:r>
            <a:r>
              <a:rPr lang="es-ES" b="0" i="0" dirty="0">
                <a:solidFill>
                  <a:srgbClr val="000000"/>
                </a:solidFill>
                <a:effectLst/>
                <a:latin typeface="Roboto" panose="02000000000000000000" pitchFamily="2" charset="0"/>
              </a:rPr>
              <a:t> et </a:t>
            </a:r>
            <a:r>
              <a:rPr lang="es-ES" b="0" i="0" dirty="0" err="1">
                <a:solidFill>
                  <a:srgbClr val="000000"/>
                </a:solidFill>
                <a:effectLst/>
                <a:latin typeface="Roboto" panose="02000000000000000000" pitchFamily="2" charset="0"/>
              </a:rPr>
              <a:t>aliis</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istoriis</a:t>
            </a:r>
            <a:r>
              <a:rPr lang="es-ES" b="0" i="0" dirty="0">
                <a:solidFill>
                  <a:srgbClr val="000000"/>
                </a:solidFill>
                <a:effectLst/>
                <a:latin typeface="Roboto" panose="02000000000000000000" pitchFamily="2" charset="0"/>
              </a:rPr>
              <a:t> ..." (</a:t>
            </a:r>
            <a:r>
              <a:rPr lang="es-ES" b="0" i="0" dirty="0" err="1">
                <a:solidFill>
                  <a:srgbClr val="000000"/>
                </a:solidFill>
                <a:effectLst/>
                <a:latin typeface="Roboto" panose="02000000000000000000" pitchFamily="2" charset="0"/>
              </a:rPr>
              <a:t>Ciampi</a:t>
            </a:r>
            <a:r>
              <a:rPr lang="es-ES" b="0" i="0" dirty="0">
                <a:solidFill>
                  <a:srgbClr val="000000"/>
                </a:solidFill>
                <a:effectLst/>
                <a:latin typeface="Roboto" panose="02000000000000000000" pitchFamily="2" charset="0"/>
              </a:rPr>
              <a:t>), también en cementerio. El 2 </a:t>
            </a:r>
            <a:r>
              <a:rPr lang="es-ES" b="0" i="0" dirty="0" err="1">
                <a:solidFill>
                  <a:srgbClr val="000000"/>
                </a:solidFill>
                <a:effectLst/>
                <a:latin typeface="Roboto" panose="02000000000000000000" pitchFamily="2" charset="0"/>
              </a:rPr>
              <a:t>ag</a:t>
            </a:r>
            <a:r>
              <a:rPr lang="es-ES" b="0" i="0" dirty="0">
                <a:solidFill>
                  <a:srgbClr val="000000"/>
                </a:solidFill>
                <a:effectLst/>
                <a:latin typeface="Roboto" panose="02000000000000000000" pitchFamily="2" charset="0"/>
              </a:rPr>
              <a:t>. 1387 le paga "pro </a:t>
            </a:r>
            <a:r>
              <a:rPr lang="es-ES" b="0" i="0" dirty="0" err="1">
                <a:solidFill>
                  <a:srgbClr val="000000"/>
                </a:solidFill>
                <a:effectLst/>
                <a:latin typeface="Roboto" panose="02000000000000000000" pitchFamily="2" charset="0"/>
              </a:rPr>
              <a:t>pictura</a:t>
            </a:r>
            <a:r>
              <a:rPr lang="es-ES" b="0" i="0" dirty="0">
                <a:solidFill>
                  <a:srgbClr val="000000"/>
                </a:solidFill>
                <a:effectLst/>
                <a:latin typeface="Roboto" panose="02000000000000000000" pitchFamily="2" charset="0"/>
              </a:rPr>
              <a:t> Capelli </a:t>
            </a:r>
            <a:r>
              <a:rPr lang="es-ES" b="0" i="0" dirty="0" err="1">
                <a:solidFill>
                  <a:srgbClr val="000000"/>
                </a:solidFill>
                <a:effectLst/>
                <a:latin typeface="Roboto" panose="02000000000000000000" pitchFamily="2" charset="0"/>
              </a:rPr>
              <a:t>organorum</a:t>
            </a:r>
            <a:r>
              <a:rPr lang="es-ES" b="0" i="0" dirty="0">
                <a:solidFill>
                  <a:srgbClr val="000000"/>
                </a:solidFill>
                <a:effectLst/>
                <a:latin typeface="Roboto" panose="02000000000000000000" pitchFamily="2" charset="0"/>
              </a:rPr>
              <a:t>" por la Opera del duomo; la lectura de este documento, mal interpretado por </a:t>
            </a:r>
            <a:r>
              <a:rPr lang="es-ES" b="0" i="0" dirty="0" err="1">
                <a:solidFill>
                  <a:srgbClr val="000000"/>
                </a:solidFill>
                <a:effectLst/>
                <a:latin typeface="Roboto" panose="02000000000000000000" pitchFamily="2" charset="0"/>
              </a:rPr>
              <a:t>Ciampi</a:t>
            </a:r>
            <a:r>
              <a:rPr lang="es-ES" b="0" i="0" dirty="0">
                <a:solidFill>
                  <a:srgbClr val="000000"/>
                </a:solidFill>
                <a:effectLst/>
                <a:latin typeface="Roboto" panose="02000000000000000000" pitchFamily="2" charset="0"/>
              </a:rPr>
              <a:t>, llevó a varios estudiosos a creer que A. había pintado al fresco la capilla de la Madonna, precisamente debajo del órgano de la catedral pisana: pinturas cuyos rastros fueron buscados en vano. Del mismo documento se observa que en ese momento A. vivía en una casa "en la capilla" de S. Nicola; anteriormente se había alojado en un edificio "en la capilla" de San Lorenzo, como se desprende de otro documento (1 de marzo de 1388), en el que se dice que había devuelto la llave de la casa una vez habitada, y propiedad del Ópera de la catedral (</a:t>
            </a:r>
            <a:r>
              <a:rPr lang="es-ES" b="0" i="0" dirty="0" err="1">
                <a:solidFill>
                  <a:srgbClr val="000000"/>
                </a:solidFill>
                <a:effectLst/>
                <a:latin typeface="Roboto" panose="02000000000000000000" pitchFamily="2" charset="0"/>
              </a:rPr>
              <a:t>Tanfani</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Centofanti</a:t>
            </a:r>
            <a:r>
              <a:rPr lang="es-ES" b="0" i="0" dirty="0">
                <a:solidFill>
                  <a:srgbClr val="000000"/>
                </a:solidFill>
                <a:effectLst/>
                <a:latin typeface="Roboto" panose="02000000000000000000" pitchFamily="2" charset="0"/>
              </a:rPr>
              <a:t>). Esta fecha (1388) está marcada en su último cuadro que conocemos -una mesa para la archicofradía de S. </a:t>
            </a:r>
            <a:r>
              <a:rPr lang="es-ES" b="0" i="0" dirty="0" err="1">
                <a:solidFill>
                  <a:srgbClr val="000000"/>
                </a:solidFill>
                <a:effectLst/>
                <a:latin typeface="Roboto" panose="02000000000000000000" pitchFamily="2" charset="0"/>
              </a:rPr>
              <a:t>Nicolò</a:t>
            </a:r>
            <a:r>
              <a:rPr lang="es-ES" b="0" i="0" dirty="0">
                <a:solidFill>
                  <a:srgbClr val="000000"/>
                </a:solidFill>
                <a:effectLst/>
                <a:latin typeface="Roboto" panose="02000000000000000000" pitchFamily="2" charset="0"/>
              </a:rPr>
              <a:t> Reale (Palermo, Museo Diocesano) -, y ahora aceptado como tal, junto con la firma fragmentaria: "</a:t>
            </a:r>
            <a:r>
              <a:rPr lang="es-ES" b="0" i="0" dirty="0" err="1">
                <a:solidFill>
                  <a:srgbClr val="000000"/>
                </a:solidFill>
                <a:effectLst/>
                <a:latin typeface="Roboto" panose="02000000000000000000" pitchFamily="2" charset="0"/>
              </a:rPr>
              <a:t>An</a:t>
            </a:r>
            <a:r>
              <a:rPr lang="es-ES" b="0" i="0" dirty="0">
                <a:solidFill>
                  <a:srgbClr val="000000"/>
                </a:solidFill>
                <a:effectLst/>
                <a:latin typeface="Roboto" panose="02000000000000000000" pitchFamily="2" charset="0"/>
              </a:rPr>
              <a:t> ... yo ... de </a:t>
            </a:r>
            <a:r>
              <a:rPr lang="es-ES" b="0" i="0" dirty="0" err="1">
                <a:solidFill>
                  <a:srgbClr val="000000"/>
                </a:solidFill>
                <a:effectLst/>
                <a:latin typeface="Roboto" panose="02000000000000000000" pitchFamily="2" charset="0"/>
              </a:rPr>
              <a:t>Vinexia</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pinxit</a:t>
            </a:r>
            <a:r>
              <a:rPr lang="es-ES" b="0" i="0" dirty="0">
                <a:solidFill>
                  <a:srgbClr val="000000"/>
                </a:solidFill>
                <a:effectLst/>
                <a:latin typeface="Roboto" panose="02000000000000000000" pitchFamily="2" charset="0"/>
              </a:rPr>
              <a:t> ". De este escrito - además muy explícito e indicativo para determinar los orígenes del pintor - </a:t>
            </a:r>
            <a:r>
              <a:rPr lang="es-ES" b="0" i="0" dirty="0" err="1">
                <a:solidFill>
                  <a:srgbClr val="000000"/>
                </a:solidFill>
                <a:effectLst/>
                <a:latin typeface="Roboto" panose="02000000000000000000" pitchFamily="2" charset="0"/>
              </a:rPr>
              <a:t>Cavalcaselle</a:t>
            </a:r>
            <a:r>
              <a:rPr lang="es-ES" b="0" i="0" dirty="0">
                <a:solidFill>
                  <a:srgbClr val="000000"/>
                </a:solidFill>
                <a:effectLst/>
                <a:latin typeface="Roboto" panose="02000000000000000000" pitchFamily="2" charset="0"/>
              </a:rPr>
              <a:t>, quizás leyéndolo en mejores condiciones, dedujo el apellido de A., descifrándolo en Longhi: pero esta lectura (Di Marzo) carecía de fundamento seguro, y aún se desconoce el linaje del artista. </a:t>
            </a:r>
            <a:endParaRPr lang="es-ES" dirty="0"/>
          </a:p>
        </p:txBody>
      </p:sp>
    </p:spTree>
    <p:extLst>
      <p:ext uri="{BB962C8B-B14F-4D97-AF65-F5344CB8AC3E}">
        <p14:creationId xmlns:p14="http://schemas.microsoft.com/office/powerpoint/2010/main" val="2317518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lnSpcReduction="10000"/>
          </a:bodyPr>
          <a:lstStyle/>
          <a:p>
            <a:r>
              <a:rPr lang="es-ES" b="0" i="0" dirty="0">
                <a:solidFill>
                  <a:srgbClr val="000000"/>
                </a:solidFill>
                <a:effectLst/>
                <a:latin typeface="Roboto" panose="02000000000000000000" pitchFamily="2" charset="0"/>
              </a:rPr>
              <a:t>Si la información obtenida de los documentos es explícita, las fuentes críticas son de menor ayuda, sobre todo la de Vasari: de hecho, como se mencionó, el origen de A. ha sido controvertido desde entonces y sobre todo no está clara su formación artística. Siguiendo a Vasari, una vez más, se debe recurrir al nombre de </a:t>
            </a:r>
            <a:r>
              <a:rPr lang="es-ES" b="0" i="0" dirty="0" err="1">
                <a:solidFill>
                  <a:srgbClr val="000000"/>
                </a:solidFill>
                <a:effectLst/>
                <a:latin typeface="Roboto" panose="02000000000000000000" pitchFamily="2" charset="0"/>
              </a:rPr>
              <a:t>Agnolo</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Gaddi</a:t>
            </a:r>
            <a:r>
              <a:rPr lang="es-ES" b="0" i="0" dirty="0">
                <a:solidFill>
                  <a:srgbClr val="000000"/>
                </a:solidFill>
                <a:effectLst/>
                <a:latin typeface="Roboto" panose="02000000000000000000" pitchFamily="2" charset="0"/>
              </a:rPr>
              <a:t>; un nombre que, sin embargo, como ha sido advertido por la mayoría de los estudiosos, no satisface plenamente y de hecho suena casi inexplicable y en marcado desacuerdo con la cierta obra de Antonio. De hecho, la pintura de </a:t>
            </a:r>
            <a:r>
              <a:rPr lang="es-ES" b="0" i="0" dirty="0" err="1">
                <a:solidFill>
                  <a:srgbClr val="000000"/>
                </a:solidFill>
                <a:effectLst/>
                <a:latin typeface="Roboto" panose="02000000000000000000" pitchFamily="2" charset="0"/>
              </a:rPr>
              <a:t>Agnolo</a:t>
            </a:r>
            <a:r>
              <a:rPr lang="es-ES" b="0" i="0" dirty="0">
                <a:solidFill>
                  <a:srgbClr val="000000"/>
                </a:solidFill>
                <a:effectLst/>
                <a:latin typeface="Roboto" panose="02000000000000000000" pitchFamily="2" charset="0"/>
              </a:rPr>
              <a:t>, pobre y seca en cuanto a color, esbelta en el modelado, no explicaría en absoluto la fuerza plástica de A y, sobre todo, la calidad cromática: tan intensa y rica en su luminosidad luminosa, tan reciente (Toesca 1951), y casi como muestra de valores anticipados, el nombre de otro gran veneciano naturalizado de Toscana, </a:t>
            </a:r>
            <a:r>
              <a:rPr lang="es-ES" b="0" i="0" dirty="0" err="1">
                <a:solidFill>
                  <a:srgbClr val="000000"/>
                </a:solidFill>
                <a:effectLst/>
                <a:latin typeface="Roboto" panose="02000000000000000000" pitchFamily="2" charset="0"/>
              </a:rPr>
              <a:t>Domenico</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Veneziano</a:t>
            </a:r>
            <a:r>
              <a:rPr lang="es-ES" b="0" i="0" dirty="0">
                <a:solidFill>
                  <a:srgbClr val="000000"/>
                </a:solidFill>
                <a:effectLst/>
                <a:latin typeface="Roboto" panose="02000000000000000000" pitchFamily="2" charset="0"/>
              </a:rPr>
              <a:t>. </a:t>
            </a:r>
          </a:p>
        </p:txBody>
      </p:sp>
    </p:spTree>
    <p:extLst>
      <p:ext uri="{BB962C8B-B14F-4D97-AF65-F5344CB8AC3E}">
        <p14:creationId xmlns:p14="http://schemas.microsoft.com/office/powerpoint/2010/main" val="3544885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85000" lnSpcReduction="10000"/>
          </a:bodyPr>
          <a:lstStyle/>
          <a:p>
            <a:r>
              <a:rPr lang="es-ES" b="0" i="0" dirty="0">
                <a:solidFill>
                  <a:srgbClr val="000000"/>
                </a:solidFill>
                <a:effectLst/>
                <a:latin typeface="Roboto" panose="02000000000000000000" pitchFamily="2" charset="0"/>
              </a:rPr>
              <a:t>Y en este sentido, los nombres de Maso y Nardo se han propuesto como probables inspiradores, precisamente porque se encuentran entre los principales intérpretes de la variedad cromática dentro de la gran tradición de Giotto. Pero también es razonable pensar que esta cualidad pictórica en A. vino directamente de la estirpe veneciana, aunque entonces ligada al sólido rigor formal y plástico del lenguaje figurativo florentino. También se encontró un gusto narrativo y episódico (Toesca 1951) en paralelo con Giovanni da Milano y Tommaso da </a:t>
            </a:r>
            <a:r>
              <a:rPr lang="es-ES" b="0" i="0" dirty="0" err="1">
                <a:solidFill>
                  <a:srgbClr val="000000"/>
                </a:solidFill>
                <a:effectLst/>
                <a:latin typeface="Roboto" panose="02000000000000000000" pitchFamily="2" charset="0"/>
              </a:rPr>
              <a:t>Modena</a:t>
            </a:r>
            <a:r>
              <a:rPr lang="es-ES" b="0" i="0" dirty="0">
                <a:solidFill>
                  <a:srgbClr val="000000"/>
                </a:solidFill>
                <a:effectLst/>
                <a:latin typeface="Roboto" panose="02000000000000000000" pitchFamily="2" charset="0"/>
              </a:rPr>
              <a:t>, tanto que sugiere que la noticia de Vasari sobre el regreso de A </a:t>
            </a:r>
            <a:r>
              <a:rPr lang="es-ES" b="0" i="0" dirty="0" err="1">
                <a:solidFill>
                  <a:srgbClr val="000000"/>
                </a:solidFill>
                <a:effectLst/>
                <a:latin typeface="Roboto" panose="02000000000000000000" pitchFamily="2" charset="0"/>
              </a:rPr>
              <a:t>a</a:t>
            </a:r>
            <a:r>
              <a:rPr lang="es-ES" b="0" i="0" dirty="0">
                <a:solidFill>
                  <a:srgbClr val="000000"/>
                </a:solidFill>
                <a:effectLst/>
                <a:latin typeface="Roboto" panose="02000000000000000000" pitchFamily="2" charset="0"/>
              </a:rPr>
              <a:t> su ciudad de origen no es del todo infundada; Un retorno que le habría permitido revivir, en presencia de las obras de los modeneses, esa facilidad narrativa inusual en la pintura florentina del siglo, pero que quizás también podría explicarse por la influencia ejercida sobre A., durante su residencia en Siena. , por los ejemplos de esos grandes maestros, comenzando por el Lorenzetti: y tal vez no parezca inapropiado mencionar, para ciertos pasajes sabrosos de las Historias del s. Ranieri, el precedente de los frescos de Pietro - o de sus seguidores - en Asís, en el brazo izquierdo del crucero de la iglesia inferior de S. Francesco, y las animadas </a:t>
            </a:r>
            <a:r>
              <a:rPr lang="es-ES" b="0" i="0" dirty="0" err="1">
                <a:solidFill>
                  <a:srgbClr val="000000"/>
                </a:solidFill>
                <a:effectLst/>
                <a:latin typeface="Roboto" panose="02000000000000000000" pitchFamily="2" charset="0"/>
              </a:rPr>
              <a:t>predellas</a:t>
            </a:r>
            <a:r>
              <a:rPr lang="es-ES" b="0" i="0" dirty="0">
                <a:solidFill>
                  <a:srgbClr val="000000"/>
                </a:solidFill>
                <a:effectLst/>
                <a:latin typeface="Roboto" panose="02000000000000000000" pitchFamily="2" charset="0"/>
              </a:rPr>
              <a:t> donde se articula maravillosamente la sabiduría narrativa de los dos hermanos sieneses.  </a:t>
            </a:r>
            <a:endParaRPr lang="es-ES" dirty="0"/>
          </a:p>
        </p:txBody>
      </p:sp>
    </p:spTree>
    <p:extLst>
      <p:ext uri="{BB962C8B-B14F-4D97-AF65-F5344CB8AC3E}">
        <p14:creationId xmlns:p14="http://schemas.microsoft.com/office/powerpoint/2010/main" val="3171603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r>
              <a:rPr lang="es-ES" b="0" i="0" dirty="0">
                <a:solidFill>
                  <a:srgbClr val="000000"/>
                </a:solidFill>
                <a:effectLst/>
                <a:latin typeface="Roboto" panose="02000000000000000000" pitchFamily="2" charset="0"/>
              </a:rPr>
              <a:t>Si bien el problema de la formación de A. aún se debate, el "corpus" de sus obras es mucho más claro, que ha alcanzado cierta consistencia principalmente gracias a R. </a:t>
            </a:r>
            <a:r>
              <a:rPr lang="es-ES" b="0" i="0" dirty="0" err="1">
                <a:solidFill>
                  <a:srgbClr val="000000"/>
                </a:solidFill>
                <a:effectLst/>
                <a:latin typeface="Roboto" panose="02000000000000000000" pitchFamily="2" charset="0"/>
              </a:rPr>
              <a:t>Offner</a:t>
            </a:r>
            <a:r>
              <a:rPr lang="es-ES" b="0" i="0" dirty="0">
                <a:solidFill>
                  <a:srgbClr val="000000"/>
                </a:solidFill>
                <a:effectLst/>
                <a:latin typeface="Roboto" panose="02000000000000000000" pitchFamily="2" charset="0"/>
              </a:rPr>
              <a:t>. </a:t>
            </a:r>
          </a:p>
          <a:p>
            <a:r>
              <a:rPr lang="es-ES" b="0" i="0" dirty="0">
                <a:solidFill>
                  <a:srgbClr val="000000"/>
                </a:solidFill>
                <a:effectLst/>
                <a:latin typeface="Roboto" panose="02000000000000000000" pitchFamily="2" charset="0"/>
              </a:rPr>
              <a:t>Entre las obras citadas por las fuentes -aunque fueran de su mano- no se pueden rastrear las ejecutadas en Venecia, y algunas que estaban en Florencia o en los alrededores han desaparecido: los frescos de S. </a:t>
            </a:r>
            <a:r>
              <a:rPr lang="es-ES" b="0" i="0" dirty="0" err="1">
                <a:solidFill>
                  <a:srgbClr val="000000"/>
                </a:solidFill>
                <a:effectLst/>
                <a:latin typeface="Roboto" panose="02000000000000000000" pitchFamily="2" charset="0"/>
              </a:rPr>
              <a:t>Spirito</a:t>
            </a:r>
            <a:r>
              <a:rPr lang="es-ES" b="0" i="0" dirty="0">
                <a:solidFill>
                  <a:srgbClr val="000000"/>
                </a:solidFill>
                <a:effectLst/>
                <a:latin typeface="Roboto" panose="02000000000000000000" pitchFamily="2" charset="0"/>
              </a:rPr>
              <a:t>; la predela en el altar de S. Stefano al Ponte (obras recordadas por el Anónimo </a:t>
            </a:r>
            <a:r>
              <a:rPr lang="es-ES" b="0" i="0" dirty="0" err="1">
                <a:solidFill>
                  <a:srgbClr val="000000"/>
                </a:solidFill>
                <a:effectLst/>
                <a:latin typeface="Roboto" panose="02000000000000000000" pitchFamily="2" charset="0"/>
              </a:rPr>
              <a:t>Magliabechiano</a:t>
            </a:r>
            <a:r>
              <a:rPr lang="es-ES" b="0" i="0" dirty="0">
                <a:solidFill>
                  <a:srgbClr val="000000"/>
                </a:solidFill>
                <a:effectLst/>
                <a:latin typeface="Roboto" panose="02000000000000000000" pitchFamily="2" charset="0"/>
              </a:rPr>
              <a:t>, pero también reportadas por Vasari, quien quizás tomó de esa fuente); el "arco de entrada" en S. Antonio al Ponte </a:t>
            </a:r>
            <a:r>
              <a:rPr lang="es-ES" b="0" i="0" dirty="0" err="1">
                <a:solidFill>
                  <a:srgbClr val="000000"/>
                </a:solidFill>
                <a:effectLst/>
                <a:latin typeface="Roboto" panose="02000000000000000000" pitchFamily="2" charset="0"/>
              </a:rPr>
              <a:t>alla</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Carraia</a:t>
            </a:r>
            <a:r>
              <a:rPr lang="es-ES" b="0" i="0" dirty="0">
                <a:solidFill>
                  <a:srgbClr val="000000"/>
                </a:solidFill>
                <a:effectLst/>
                <a:latin typeface="Roboto" panose="02000000000000000000" pitchFamily="2" charset="0"/>
              </a:rPr>
              <a:t>; el panel para el altar mayor de la </a:t>
            </a:r>
            <a:r>
              <a:rPr lang="es-ES" b="0" i="0" dirty="0" err="1">
                <a:solidFill>
                  <a:srgbClr val="000000"/>
                </a:solidFill>
                <a:effectLst/>
                <a:latin typeface="Roboto" panose="02000000000000000000" pitchFamily="2" charset="0"/>
              </a:rPr>
              <a:t>Certosa</a:t>
            </a:r>
            <a:r>
              <a:rPr lang="es-ES" b="0" i="0" dirty="0">
                <a:solidFill>
                  <a:srgbClr val="000000"/>
                </a:solidFill>
                <a:effectLst/>
                <a:latin typeface="Roboto" panose="02000000000000000000" pitchFamily="2" charset="0"/>
              </a:rPr>
              <a:t>, ejecutado, según Vasari, para el </a:t>
            </a:r>
            <a:r>
              <a:rPr lang="es-ES" b="0" i="0" dirty="0" err="1">
                <a:solidFill>
                  <a:srgbClr val="000000"/>
                </a:solidFill>
                <a:effectLst/>
                <a:latin typeface="Roboto" panose="02000000000000000000" pitchFamily="2" charset="0"/>
              </a:rPr>
              <a:t>Acciaiuoli</a:t>
            </a:r>
            <a:r>
              <a:rPr lang="es-ES" b="0" i="0" dirty="0">
                <a:solidFill>
                  <a:srgbClr val="000000"/>
                </a:solidFill>
                <a:effectLst/>
                <a:latin typeface="Roboto" panose="02000000000000000000" pitchFamily="2" charset="0"/>
              </a:rPr>
              <a:t>; la Transfiguración pintada al fresco en la capilla de las Reliquias, también en la </a:t>
            </a:r>
            <a:r>
              <a:rPr lang="es-ES" b="0" i="0" dirty="0" err="1">
                <a:solidFill>
                  <a:srgbClr val="000000"/>
                </a:solidFill>
                <a:effectLst/>
                <a:latin typeface="Roboto" panose="02000000000000000000" pitchFamily="2" charset="0"/>
              </a:rPr>
              <a:t>Certosa</a:t>
            </a:r>
            <a:r>
              <a:rPr lang="es-ES" b="0" i="0" dirty="0">
                <a:solidFill>
                  <a:srgbClr val="000000"/>
                </a:solidFill>
                <a:effectLst/>
                <a:latin typeface="Roboto" panose="02000000000000000000" pitchFamily="2" charset="0"/>
              </a:rPr>
              <a:t>. </a:t>
            </a:r>
          </a:p>
        </p:txBody>
      </p:sp>
    </p:spTree>
    <p:extLst>
      <p:ext uri="{BB962C8B-B14F-4D97-AF65-F5344CB8AC3E}">
        <p14:creationId xmlns:p14="http://schemas.microsoft.com/office/powerpoint/2010/main" val="3157418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85000" lnSpcReduction="20000"/>
          </a:bodyPr>
          <a:lstStyle/>
          <a:p>
            <a:r>
              <a:rPr lang="es-ES" b="0" i="0" dirty="0">
                <a:solidFill>
                  <a:srgbClr val="000000"/>
                </a:solidFill>
                <a:effectLst/>
                <a:latin typeface="Roboto" panose="02000000000000000000" pitchFamily="2" charset="0"/>
              </a:rPr>
              <a:t>Sin embargo, quedan algunas de las obras más significativas e importantes, como el complejo de Pisa y el Tabernáculo de la Torre </a:t>
            </a:r>
            <a:r>
              <a:rPr lang="es-ES" b="0" i="0" dirty="0" err="1">
                <a:solidFill>
                  <a:srgbClr val="000000"/>
                </a:solidFill>
                <a:effectLst/>
                <a:latin typeface="Roboto" panose="02000000000000000000" pitchFamily="2" charset="0"/>
              </a:rPr>
              <a:t>degli</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Agli</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Novoli</a:t>
            </a:r>
            <a:r>
              <a:rPr lang="es-ES" b="0" i="0" dirty="0">
                <a:solidFill>
                  <a:srgbClr val="000000"/>
                </a:solidFill>
                <a:effectLst/>
                <a:latin typeface="Roboto" panose="02000000000000000000" pitchFamily="2" charset="0"/>
              </a:rPr>
              <a:t>), aunque, sobre todo la segunda, muy arruinada por el tiempo: en torno a estas el </a:t>
            </a:r>
            <a:r>
              <a:rPr lang="es-ES" b="0" i="0" dirty="0" err="1">
                <a:solidFill>
                  <a:srgbClr val="000000"/>
                </a:solidFill>
                <a:effectLst/>
                <a:latin typeface="Roboto" panose="02000000000000000000" pitchFamily="2" charset="0"/>
              </a:rPr>
              <a:t>Offner</a:t>
            </a:r>
            <a:r>
              <a:rPr lang="es-ES" b="0" i="0" dirty="0">
                <a:solidFill>
                  <a:srgbClr val="000000"/>
                </a:solidFill>
                <a:effectLst/>
                <a:latin typeface="Roboto" panose="02000000000000000000" pitchFamily="2" charset="0"/>
              </a:rPr>
              <a:t> agrupó un notable número de cuadros, a los que se añadieron las atribuciones de M. </a:t>
            </a:r>
            <a:r>
              <a:rPr lang="es-ES" b="0" i="0" dirty="0" err="1">
                <a:solidFill>
                  <a:srgbClr val="000000"/>
                </a:solidFill>
                <a:effectLst/>
                <a:latin typeface="Roboto" panose="02000000000000000000" pitchFamily="2" charset="0"/>
              </a:rPr>
              <a:t>Salmi</a:t>
            </a:r>
            <a:r>
              <a:rPr lang="es-ES" b="0" i="0" dirty="0">
                <a:solidFill>
                  <a:srgbClr val="000000"/>
                </a:solidFill>
                <a:effectLst/>
                <a:latin typeface="Roboto" panose="02000000000000000000" pitchFamily="2" charset="0"/>
              </a:rPr>
              <a:t> (estandarte del Museo Cívico de Pisa), de C. Brandi (políptico fragmentario de la Pinacoteca di Siena, n. 110, pero de autografía muy incierta), y dos paneles en la Pinacoteca Vaticana, propuesta por Berenson, pero que ciertamente no son de la mano de A., así como el fragmento con figuras de apóstoles en el Museo de </a:t>
            </a:r>
            <a:r>
              <a:rPr lang="es-ES" b="0" i="0" dirty="0" err="1">
                <a:solidFill>
                  <a:srgbClr val="000000"/>
                </a:solidFill>
                <a:effectLst/>
                <a:latin typeface="Roboto" panose="02000000000000000000" pitchFamily="2" charset="0"/>
              </a:rPr>
              <a:t>Altenburg</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Schmarsow</a:t>
            </a:r>
            <a:r>
              <a:rPr lang="es-ES" b="0" i="0" dirty="0">
                <a:solidFill>
                  <a:srgbClr val="000000"/>
                </a:solidFill>
                <a:effectLst/>
                <a:latin typeface="Roboto" panose="02000000000000000000" pitchFamily="2" charset="0"/>
              </a:rPr>
              <a:t>), ya rechazado por el </a:t>
            </a:r>
            <a:r>
              <a:rPr lang="es-ES" b="0" i="0" dirty="0" err="1">
                <a:solidFill>
                  <a:srgbClr val="000000"/>
                </a:solidFill>
                <a:effectLst/>
                <a:latin typeface="Roboto" panose="02000000000000000000" pitchFamily="2" charset="0"/>
              </a:rPr>
              <a:t>Offner</a:t>
            </a:r>
            <a:r>
              <a:rPr lang="es-ES" b="0" i="0" dirty="0">
                <a:solidFill>
                  <a:srgbClr val="000000"/>
                </a:solidFill>
                <a:effectLst/>
                <a:latin typeface="Roboto" panose="02000000000000000000" pitchFamily="2" charset="0"/>
              </a:rPr>
              <a:t>. </a:t>
            </a:r>
          </a:p>
          <a:p>
            <a:r>
              <a:rPr lang="es-ES" b="0" i="0" dirty="0">
                <a:solidFill>
                  <a:srgbClr val="000000"/>
                </a:solidFill>
                <a:effectLst/>
                <a:latin typeface="Roboto" panose="02000000000000000000" pitchFamily="2" charset="0"/>
              </a:rPr>
              <a:t>Sin embargo, también debido a las incertidumbres del currículum biográfico, es extremadamente difícil ordenar estas obras de acuerdo con un desarrollo coherente en torno a aquellas que tienen una fecha precisa y fundamental para la reconstrucción crítica del camino de A: los frescos pisanos (1383-1386) y la mesa de Palermo, en la que se registran los nombres de los miembros fallecidos de la archicofradía de S. </a:t>
            </a:r>
            <a:r>
              <a:rPr lang="es-ES" b="0" i="0" dirty="0" err="1">
                <a:solidFill>
                  <a:srgbClr val="000000"/>
                </a:solidFill>
                <a:effectLst/>
                <a:latin typeface="Roboto" panose="02000000000000000000" pitchFamily="2" charset="0"/>
              </a:rPr>
              <a:t>Nicolò</a:t>
            </a:r>
            <a:r>
              <a:rPr lang="es-ES" b="0" i="0" dirty="0">
                <a:solidFill>
                  <a:srgbClr val="000000"/>
                </a:solidFill>
                <a:effectLst/>
                <a:latin typeface="Roboto" panose="02000000000000000000" pitchFamily="2" charset="0"/>
              </a:rPr>
              <a:t> Reale (1388). La diferencia estilística, de hecho, es mínima entre las distintas obras, mientras que los rasgos comunes a casi todas ellas son considerables.</a:t>
            </a:r>
          </a:p>
        </p:txBody>
      </p:sp>
    </p:spTree>
    <p:extLst>
      <p:ext uri="{BB962C8B-B14F-4D97-AF65-F5344CB8AC3E}">
        <p14:creationId xmlns:p14="http://schemas.microsoft.com/office/powerpoint/2010/main" val="808875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lnSpcReduction="10000"/>
          </a:bodyPr>
          <a:lstStyle/>
          <a:p>
            <a:r>
              <a:rPr lang="es-ES" b="0" i="0" dirty="0">
                <a:solidFill>
                  <a:srgbClr val="000000"/>
                </a:solidFill>
                <a:effectLst/>
                <a:latin typeface="Roboto" panose="02000000000000000000" pitchFamily="2" charset="0"/>
              </a:rPr>
              <a:t>El fragmento de un políptico con los Cuatro Evangelistas (Siena, Pinacoteca) ha sido atribuido por Brandi a la época sienesa, la menos conocida, pero la obra difícilmente puede ser aceptada como por Antonio. </a:t>
            </a:r>
          </a:p>
          <a:p>
            <a:r>
              <a:rPr lang="es-ES" b="0" i="0" dirty="0">
                <a:solidFill>
                  <a:srgbClr val="000000"/>
                </a:solidFill>
                <a:effectLst/>
                <a:latin typeface="Roboto" panose="02000000000000000000" pitchFamily="2" charset="0"/>
              </a:rPr>
              <a:t>En general, se cree que el Tabernáculo de los </a:t>
            </a:r>
            <a:r>
              <a:rPr lang="es-ES" b="0" i="0" dirty="0" err="1">
                <a:solidFill>
                  <a:srgbClr val="000000"/>
                </a:solidFill>
                <a:effectLst/>
                <a:latin typeface="Roboto" panose="02000000000000000000" pitchFamily="2" charset="0"/>
              </a:rPr>
              <a:t>Agli</a:t>
            </a:r>
            <a:r>
              <a:rPr lang="es-ES" b="0" i="0" dirty="0">
                <a:solidFill>
                  <a:srgbClr val="000000"/>
                </a:solidFill>
                <a:effectLst/>
                <a:latin typeface="Roboto" panose="02000000000000000000" pitchFamily="2" charset="0"/>
              </a:rPr>
              <a:t> es del período florentino, que sin embargo, incluso según las noticias de Vasari, podría seguir a los frescos pisanos: la dulzura del modelado, un brillo cromático que se acerca a Maso, parece de hecho continuar y desarrollarse. la investigación realizada en las Historias de St. Ranieri, si bien es la obra que debe ser más cercana, la Asunción del convento de S. Tommaso (Pisa), y para que los caracteres claramente sieneses se ubiquen entre las primeras pruebas de A., está claramente distante de ella. Por otro lado, se puede comparar la Coronación de María (Nueva York, </a:t>
            </a:r>
            <a:r>
              <a:rPr lang="es-ES" b="0" i="0" dirty="0" err="1">
                <a:solidFill>
                  <a:srgbClr val="000000"/>
                </a:solidFill>
                <a:effectLst/>
                <a:latin typeface="Roboto" panose="02000000000000000000" pitchFamily="2" charset="0"/>
              </a:rPr>
              <a:t>coll</a:t>
            </a:r>
            <a:r>
              <a:rPr lang="es-ES" b="0" i="0" dirty="0">
                <a:solidFill>
                  <a:srgbClr val="000000"/>
                </a:solidFill>
                <a:effectLst/>
                <a:latin typeface="Roboto" panose="02000000000000000000" pitchFamily="2" charset="0"/>
              </a:rPr>
              <a:t>. Hurd), que presenta puntos de contacto muy estrecho con las historias de St. Ranieri. </a:t>
            </a:r>
          </a:p>
        </p:txBody>
      </p:sp>
    </p:spTree>
    <p:extLst>
      <p:ext uri="{BB962C8B-B14F-4D97-AF65-F5344CB8AC3E}">
        <p14:creationId xmlns:p14="http://schemas.microsoft.com/office/powerpoint/2010/main" val="1814083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77500" lnSpcReduction="20000"/>
          </a:bodyPr>
          <a:lstStyle/>
          <a:p>
            <a:r>
              <a:rPr lang="es-ES" b="0" i="0" dirty="0">
                <a:solidFill>
                  <a:srgbClr val="000000"/>
                </a:solidFill>
                <a:effectLst/>
                <a:latin typeface="Roboto" panose="02000000000000000000" pitchFamily="2" charset="0"/>
              </a:rPr>
              <a:t>Previo a todas estas obras es probablemente la Virgen con el Niño y el donante (Boston, Mus. Of Fine </a:t>
            </a:r>
            <a:r>
              <a:rPr lang="es-ES" b="0" i="0" dirty="0" err="1">
                <a:solidFill>
                  <a:srgbClr val="000000"/>
                </a:solidFill>
                <a:effectLst/>
                <a:latin typeface="Roboto" panose="02000000000000000000" pitchFamily="2" charset="0"/>
              </a:rPr>
              <a:t>Arts</a:t>
            </a:r>
            <a:r>
              <a:rPr lang="es-ES" b="0" i="0" dirty="0">
                <a:solidFill>
                  <a:srgbClr val="000000"/>
                </a:solidFill>
                <a:effectLst/>
                <a:latin typeface="Roboto" panose="02000000000000000000" pitchFamily="2" charset="0"/>
              </a:rPr>
              <a:t>), completada por las dos laterales con San Pablo y San Pedro (Florencia, colección </a:t>
            </a:r>
            <a:r>
              <a:rPr lang="es-ES" b="0" i="0" dirty="0" err="1">
                <a:solidFill>
                  <a:srgbClr val="000000"/>
                </a:solidFill>
                <a:effectLst/>
                <a:latin typeface="Roboto" panose="02000000000000000000" pitchFamily="2" charset="0"/>
              </a:rPr>
              <a:t>Loeser</a:t>
            </a:r>
            <a:r>
              <a:rPr lang="es-ES" b="0" i="0" dirty="0">
                <a:solidFill>
                  <a:srgbClr val="000000"/>
                </a:solidFill>
                <a:effectLst/>
                <a:latin typeface="Roboto" panose="02000000000000000000" pitchFamily="2" charset="0"/>
              </a:rPr>
              <a:t>), que aún conserva el modelado florentino, recuerdos evidentes de la estancia sienesa y del contacto con las obras de Ambrogio Lorenzetti. </a:t>
            </a:r>
          </a:p>
          <a:p>
            <a:r>
              <a:rPr lang="es-ES" b="0" i="0" dirty="0">
                <a:solidFill>
                  <a:srgbClr val="000000"/>
                </a:solidFill>
                <a:effectLst/>
                <a:latin typeface="Roboto" panose="02000000000000000000" pitchFamily="2" charset="0"/>
              </a:rPr>
              <a:t>Posteriormente se encuentra el estandarte del Museo Cívico de Pisa -pintado a ambos lados, Crucifixión, Santo Eremita- que, por su refinado diseño y composición de derivación sienesa, parece inspirarse una vez más en motivos tomados por los hermanos Lorenzetti -especialmente en la Crucifixión -, pero que precede, aunque levemente, a los frescos del cementerio, donde estos personajes son muy atenuados. </a:t>
            </a:r>
          </a:p>
          <a:p>
            <a:r>
              <a:rPr lang="es-ES" b="0" i="0" dirty="0">
                <a:solidFill>
                  <a:srgbClr val="000000"/>
                </a:solidFill>
                <a:effectLst/>
                <a:latin typeface="Roboto" panose="02000000000000000000" pitchFamily="2" charset="0"/>
              </a:rPr>
              <a:t>Posterior a la mesa de 1388, que está decorada en el </a:t>
            </a:r>
            <a:r>
              <a:rPr lang="es-ES" b="0" i="0" dirty="0" err="1">
                <a:solidFill>
                  <a:srgbClr val="000000"/>
                </a:solidFill>
                <a:effectLst/>
                <a:latin typeface="Roboto" panose="02000000000000000000" pitchFamily="2" charset="0"/>
              </a:rPr>
              <a:t>cymatium</a:t>
            </a:r>
            <a:r>
              <a:rPr lang="es-ES" b="0" i="0" dirty="0">
                <a:solidFill>
                  <a:srgbClr val="000000"/>
                </a:solidFill>
                <a:effectLst/>
                <a:latin typeface="Roboto" panose="02000000000000000000" pitchFamily="2" charset="0"/>
              </a:rPr>
              <a:t> por una Flagelación a la que asistieron algunos hermanos, y está enriquecida con medallones con las figuras de la Virgen, del s. Giovanni Evangelista, de los cuatro evangelistas y otros santos, y ciertamente pintado en Pisa, podría ser el bello retablo del Museo </a:t>
            </a:r>
            <a:r>
              <a:rPr lang="es-ES" b="0" i="0" dirty="0" err="1">
                <a:solidFill>
                  <a:srgbClr val="000000"/>
                </a:solidFill>
                <a:effectLst/>
                <a:latin typeface="Roboto" panose="02000000000000000000" pitchFamily="2" charset="0"/>
              </a:rPr>
              <a:t>Kestner</a:t>
            </a:r>
            <a:r>
              <a:rPr lang="es-ES" b="0" i="0" dirty="0">
                <a:solidFill>
                  <a:srgbClr val="000000"/>
                </a:solidFill>
                <a:effectLst/>
                <a:latin typeface="Roboto" panose="02000000000000000000" pitchFamily="2" charset="0"/>
              </a:rPr>
              <a:t> de Hannover, plenamente florentino en el potente trazado arquitectónico y en la firmeza plástica que se hace eco de Taddeo </a:t>
            </a:r>
            <a:r>
              <a:rPr lang="es-ES" b="0" i="0" dirty="0" err="1">
                <a:solidFill>
                  <a:srgbClr val="000000"/>
                </a:solidFill>
                <a:effectLst/>
                <a:latin typeface="Roboto" panose="02000000000000000000" pitchFamily="2" charset="0"/>
              </a:rPr>
              <a:t>Gaddi</a:t>
            </a:r>
            <a:r>
              <a:rPr lang="es-ES" b="0" i="0" dirty="0">
                <a:solidFill>
                  <a:srgbClr val="000000"/>
                </a:solidFill>
                <a:effectLst/>
                <a:latin typeface="Roboto" panose="02000000000000000000" pitchFamily="2" charset="0"/>
              </a:rPr>
              <a:t>, atenuada por un uniforme gusto decorativo Siena, y el S. Giacomo di </a:t>
            </a:r>
            <a:r>
              <a:rPr lang="es-ES" b="0" i="0" dirty="0" err="1">
                <a:solidFill>
                  <a:srgbClr val="000000"/>
                </a:solidFill>
                <a:effectLst/>
                <a:latin typeface="Roboto" panose="02000000000000000000" pitchFamily="2" charset="0"/>
              </a:rPr>
              <a:t>Göttingen</a:t>
            </a:r>
            <a:r>
              <a:rPr lang="es-ES" b="0" i="0" dirty="0">
                <a:solidFill>
                  <a:srgbClr val="000000"/>
                </a:solidFill>
                <a:effectLst/>
                <a:latin typeface="Roboto" panose="02000000000000000000" pitchFamily="2" charset="0"/>
              </a:rPr>
              <a:t> (</a:t>
            </a:r>
            <a:r>
              <a:rPr lang="es-ES" b="0" i="0" dirty="0" err="1">
                <a:solidFill>
                  <a:srgbClr val="000000"/>
                </a:solidFill>
                <a:effectLst/>
                <a:latin typeface="Roboto" panose="02000000000000000000" pitchFamily="2" charset="0"/>
              </a:rPr>
              <a:t>Universitäts</a:t>
            </a:r>
            <a:r>
              <a:rPr lang="es-ES" b="0" i="0" dirty="0">
                <a:solidFill>
                  <a:srgbClr val="000000"/>
                </a:solidFill>
                <a:effectLst/>
                <a:latin typeface="Roboto" panose="02000000000000000000" pitchFamily="2" charset="0"/>
              </a:rPr>
              <a:t>-Museum), de un plasticismo suave y luminoso, de una fluidez modeladora que lo une a los frescos del Tabernáculo de los </a:t>
            </a:r>
            <a:r>
              <a:rPr lang="es-ES" b="0" i="0" dirty="0" err="1">
                <a:solidFill>
                  <a:srgbClr val="000000"/>
                </a:solidFill>
                <a:effectLst/>
                <a:latin typeface="Roboto" panose="02000000000000000000" pitchFamily="2" charset="0"/>
              </a:rPr>
              <a:t>Agli</a:t>
            </a:r>
            <a:r>
              <a:rPr lang="es-ES" b="0" i="0" dirty="0">
                <a:solidFill>
                  <a:srgbClr val="000000"/>
                </a:solidFill>
                <a:effectLst/>
                <a:latin typeface="Roboto" panose="02000000000000000000" pitchFamily="2" charset="0"/>
              </a:rPr>
              <a:t>. Los tres pequeños paneles con figuras de santos del Museo de Berlín (</a:t>
            </a:r>
            <a:r>
              <a:rPr lang="es-ES" b="0" i="0" dirty="0" err="1">
                <a:solidFill>
                  <a:srgbClr val="000000"/>
                </a:solidFill>
                <a:effectLst/>
                <a:latin typeface="Roboto" panose="02000000000000000000" pitchFamily="2" charset="0"/>
              </a:rPr>
              <a:t>Dahlem</a:t>
            </a:r>
            <a:r>
              <a:rPr lang="es-ES" b="0" i="0" dirty="0">
                <a:solidFill>
                  <a:srgbClr val="000000"/>
                </a:solidFill>
                <a:effectLst/>
                <a:latin typeface="Roboto" panose="02000000000000000000" pitchFamily="2" charset="0"/>
              </a:rPr>
              <a:t>), que le asignó W. </a:t>
            </a:r>
            <a:r>
              <a:rPr lang="es-ES" b="0" i="0" dirty="0" err="1">
                <a:solidFill>
                  <a:srgbClr val="000000"/>
                </a:solidFill>
                <a:effectLst/>
                <a:latin typeface="Roboto" panose="02000000000000000000" pitchFamily="2" charset="0"/>
              </a:rPr>
              <a:t>Cohn</a:t>
            </a:r>
            <a:r>
              <a:rPr lang="es-ES" b="0" i="0" dirty="0">
                <a:solidFill>
                  <a:srgbClr val="000000"/>
                </a:solidFill>
                <a:effectLst/>
                <a:latin typeface="Roboto" panose="02000000000000000000" pitchFamily="2" charset="0"/>
              </a:rPr>
              <a:t>, no son de A., sino de un artista cercano a Bernardo </a:t>
            </a:r>
            <a:r>
              <a:rPr lang="es-ES" b="0" i="0" dirty="0" err="1">
                <a:solidFill>
                  <a:srgbClr val="000000"/>
                </a:solidFill>
                <a:effectLst/>
                <a:latin typeface="Roboto" panose="02000000000000000000" pitchFamily="2" charset="0"/>
              </a:rPr>
              <a:t>Daddi</a:t>
            </a:r>
            <a:r>
              <a:rPr lang="es-ES" b="0" i="0" dirty="0">
                <a:solidFill>
                  <a:srgbClr val="000000"/>
                </a:solidFill>
                <a:effectLst/>
                <a:latin typeface="Roboto" panose="02000000000000000000" pitchFamily="2" charset="0"/>
              </a:rPr>
              <a:t>. </a:t>
            </a:r>
            <a:endParaRPr lang="es-ES" dirty="0"/>
          </a:p>
        </p:txBody>
      </p:sp>
    </p:spTree>
    <p:extLst>
      <p:ext uri="{BB962C8B-B14F-4D97-AF65-F5344CB8AC3E}">
        <p14:creationId xmlns:p14="http://schemas.microsoft.com/office/powerpoint/2010/main" val="913704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538064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6437" cy="5869420"/>
          </a:xfrm>
        </p:spPr>
        <p:txBody>
          <a:bodyPr anchor="t">
            <a:normAutofit/>
          </a:bodyPr>
          <a:lstStyle/>
          <a:p>
            <a:r>
              <a:rPr lang="es-ES" sz="2800" dirty="0"/>
              <a:t>1380. Antonio </a:t>
            </a:r>
            <a:r>
              <a:rPr lang="es-ES" sz="2800" dirty="0" err="1"/>
              <a:t>Veneziano</a:t>
            </a:r>
            <a:r>
              <a:rPr lang="es-ES" sz="2800" dirty="0"/>
              <a:t>. Virgen con Niño. Museo de Bellas Artes de Boston.</a:t>
            </a:r>
          </a:p>
        </p:txBody>
      </p:sp>
      <p:pic>
        <p:nvPicPr>
          <p:cNvPr id="4" name="Imagen 3">
            <a:extLst>
              <a:ext uri="{FF2B5EF4-FFF2-40B4-BE49-F238E27FC236}">
                <a16:creationId xmlns:a16="http://schemas.microsoft.com/office/drawing/2014/main" id="{973291B2-9AA7-4868-A324-B630518D4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2723" y="0"/>
            <a:ext cx="4669277"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36327" cy="5869420"/>
          </a:xfrm>
        </p:spPr>
        <p:txBody>
          <a:bodyPr anchor="t">
            <a:normAutofit/>
          </a:bodyPr>
          <a:lstStyle/>
          <a:p>
            <a:r>
              <a:rPr lang="es-ES" sz="2800" dirty="0"/>
              <a:t>1384. Antonio </a:t>
            </a:r>
            <a:r>
              <a:rPr lang="es-ES" sz="2800" dirty="0" err="1"/>
              <a:t>Veneziano</a:t>
            </a:r>
            <a:r>
              <a:rPr lang="es-ES" sz="2800" dirty="0"/>
              <a:t>. Santiago el mayor. Staatliche Museen, Berlín.</a:t>
            </a:r>
          </a:p>
        </p:txBody>
      </p:sp>
      <p:pic>
        <p:nvPicPr>
          <p:cNvPr id="4" name="Imagen 3">
            <a:extLst>
              <a:ext uri="{FF2B5EF4-FFF2-40B4-BE49-F238E27FC236}">
                <a16:creationId xmlns:a16="http://schemas.microsoft.com/office/drawing/2014/main" id="{3D42CAE3-9CEF-4421-8D7D-E876107D46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5710" y="0"/>
            <a:ext cx="4606290"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97782" cy="5869420"/>
          </a:xfrm>
        </p:spPr>
        <p:txBody>
          <a:bodyPr anchor="t">
            <a:normAutofit/>
          </a:bodyPr>
          <a:lstStyle/>
          <a:p>
            <a:r>
              <a:rPr lang="it-IT" sz="2800" dirty="0"/>
              <a:t>1388. Antonio Veneziano. Ruolo dei Confrati defunti. Museo Diocesano, Palermo.</a:t>
            </a:r>
            <a:endParaRPr lang="es-ES" sz="2800" dirty="0"/>
          </a:p>
        </p:txBody>
      </p:sp>
      <p:pic>
        <p:nvPicPr>
          <p:cNvPr id="4" name="Imagen 3">
            <a:extLst>
              <a:ext uri="{FF2B5EF4-FFF2-40B4-BE49-F238E27FC236}">
                <a16:creationId xmlns:a16="http://schemas.microsoft.com/office/drawing/2014/main" id="{4700DB4A-F5C5-4F6C-BE5F-CC0EC96A30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4250" y="0"/>
            <a:ext cx="4857750"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3799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1F368B-5861-45AA-9440-116549509E46}"/>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FB2C5F2-2275-484A-9ED7-99960CB78AC7}"/>
              </a:ext>
            </a:extLst>
          </p:cNvPr>
          <p:cNvSpPr>
            <a:spLocks noGrp="1"/>
          </p:cNvSpPr>
          <p:nvPr>
            <p:ph idx="1"/>
          </p:nvPr>
        </p:nvSpPr>
        <p:spPr/>
        <p:txBody>
          <a:bodyPr/>
          <a:lstStyle/>
          <a:p>
            <a:r>
              <a:rPr lang="it-IT" dirty="0">
                <a:hlinkClick r:id="rId2"/>
              </a:rPr>
              <a:t>ANTONIO di Francesco (o Veneziano) in "Enciclopedia dell' Arte Medievale" (treccani.it)</a:t>
            </a:r>
            <a:endParaRPr lang="it-IT" dirty="0"/>
          </a:p>
          <a:p>
            <a:endParaRPr lang="es-ES" dirty="0"/>
          </a:p>
        </p:txBody>
      </p:sp>
    </p:spTree>
    <p:extLst>
      <p:ext uri="{BB962C8B-B14F-4D97-AF65-F5344CB8AC3E}">
        <p14:creationId xmlns:p14="http://schemas.microsoft.com/office/powerpoint/2010/main" val="1382229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2151</Words>
  <Application>Microsoft Office PowerPoint</Application>
  <PresentationFormat>Panorámica</PresentationFormat>
  <Paragraphs>19</Paragraphs>
  <Slides>17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Calibri</vt:lpstr>
      <vt:lpstr>Calibri Light</vt:lpstr>
      <vt:lpstr>Roboto</vt:lpstr>
      <vt:lpstr>Tema de Office</vt:lpstr>
      <vt:lpstr>Antonio Veneziano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1380. Antonio Veneziano. Virgen con Niño. Museo de Bellas Artes de Boston.</vt:lpstr>
      <vt:lpstr>1384. Antonio Veneziano. Santiago el mayor. Staatliche Museen, Berlín.</vt:lpstr>
      <vt:lpstr>1388. Antonio Veneziano. Ruolo dei Confrati defunti. Museo Diocesano, Palermo.</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5</cp:revision>
  <dcterms:created xsi:type="dcterms:W3CDTF">2021-04-11T17:29:31Z</dcterms:created>
  <dcterms:modified xsi:type="dcterms:W3CDTF">2021-05-02T16:14:25Z</dcterms:modified>
</cp:coreProperties>
</file>